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8" r:id="rId1"/>
  </p:sldMasterIdLst>
  <p:notesMasterIdLst>
    <p:notesMasterId r:id="rId30"/>
  </p:notesMasterIdLst>
  <p:sldIdLst>
    <p:sldId id="279" r:id="rId2"/>
    <p:sldId id="264" r:id="rId3"/>
    <p:sldId id="265" r:id="rId4"/>
    <p:sldId id="289" r:id="rId5"/>
    <p:sldId id="290" r:id="rId6"/>
    <p:sldId id="275" r:id="rId7"/>
    <p:sldId id="291" r:id="rId8"/>
    <p:sldId id="293" r:id="rId9"/>
    <p:sldId id="292" r:id="rId10"/>
    <p:sldId id="294" r:id="rId11"/>
    <p:sldId id="274" r:id="rId12"/>
    <p:sldId id="258" r:id="rId13"/>
    <p:sldId id="256" r:id="rId14"/>
    <p:sldId id="273" r:id="rId15"/>
    <p:sldId id="261" r:id="rId16"/>
    <p:sldId id="262" r:id="rId17"/>
    <p:sldId id="263" r:id="rId18"/>
    <p:sldId id="281" r:id="rId19"/>
    <p:sldId id="280" r:id="rId20"/>
    <p:sldId id="282" r:id="rId21"/>
    <p:sldId id="285" r:id="rId22"/>
    <p:sldId id="287" r:id="rId23"/>
    <p:sldId id="297" r:id="rId24"/>
    <p:sldId id="288" r:id="rId25"/>
    <p:sldId id="277" r:id="rId26"/>
    <p:sldId id="278" r:id="rId27"/>
    <p:sldId id="295" r:id="rId28"/>
    <p:sldId id="296" r:id="rId29"/>
  </p:sldIdLst>
  <p:sldSz cx="12192000" cy="6858000"/>
  <p:notesSz cx="6858000" cy="9144000"/>
  <p:defaultText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FB5D"/>
    <a:srgbClr val="E343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94434" autoAdjust="0"/>
  </p:normalViewPr>
  <p:slideViewPr>
    <p:cSldViewPr snapToGrid="0">
      <p:cViewPr>
        <p:scale>
          <a:sx n="66" d="100"/>
          <a:sy n="66" d="100"/>
        </p:scale>
        <p:origin x="858" y="162"/>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3D9767-554D-4ECD-8626-01D03C9EE78A}" type="datetimeFigureOut">
              <a:rPr lang="es-US" smtClean="0"/>
              <a:t>4/25/2016</a:t>
            </a:fld>
            <a:endParaRPr lang="es-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8D42F9-2784-4354-969A-EAA938B4AC77}" type="slidenum">
              <a:rPr lang="es-US" smtClean="0"/>
              <a:t>‹Nº›</a:t>
            </a:fld>
            <a:endParaRPr lang="es-US"/>
          </a:p>
        </p:txBody>
      </p:sp>
    </p:spTree>
    <p:extLst>
      <p:ext uri="{BB962C8B-B14F-4D97-AF65-F5344CB8AC3E}">
        <p14:creationId xmlns:p14="http://schemas.microsoft.com/office/powerpoint/2010/main" val="2668363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monografias.com/trabajos2/mercambiario/mercambiario.shtml"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es.wikipedia.org/wiki/Coeficiente_(matem%C3%A1tica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EXISTEN</a:t>
            </a:r>
            <a:r>
              <a:rPr lang="en-US" baseline="0" dirty="0" smtClean="0"/>
              <a:t> ELEMENTOS EN COMUN QUE AUMENTAN  QUE AUMENTAN EL RIESGO DE ACV  ISQUEMICO Y DE SANGRADO MAYOR, ES POR ELLO QUE  ASI COMO  EXITEN ESCALAS QUE ESTIMEN EL RIESGO DE ECV, ES NECESARIO CONTAR CON UNA SCORE  QUE EVALUE EL RIESGO DE SANGRADO, PARA TOMAR LA DECISION DE CUALES PACIENTES TRATAR Y A CUALES NO TRATAR</a:t>
            </a:r>
            <a:endParaRPr lang="es-US" dirty="0"/>
          </a:p>
        </p:txBody>
      </p:sp>
      <p:sp>
        <p:nvSpPr>
          <p:cNvPr id="4" name="Marcador de número de diapositiva 3"/>
          <p:cNvSpPr>
            <a:spLocks noGrp="1"/>
          </p:cNvSpPr>
          <p:nvPr>
            <p:ph type="sldNum" sz="quarter" idx="10"/>
          </p:nvPr>
        </p:nvSpPr>
        <p:spPr/>
        <p:txBody>
          <a:bodyPr/>
          <a:lstStyle/>
          <a:p>
            <a:fld id="{248D42F9-2784-4354-969A-EAA938B4AC77}" type="slidenum">
              <a:rPr lang="es-US" smtClean="0"/>
              <a:t>3</a:t>
            </a:fld>
            <a:endParaRPr lang="es-US"/>
          </a:p>
        </p:txBody>
      </p:sp>
    </p:spTree>
    <p:extLst>
      <p:ext uri="{BB962C8B-B14F-4D97-AF65-F5344CB8AC3E}">
        <p14:creationId xmlns:p14="http://schemas.microsoft.com/office/powerpoint/2010/main" val="3816707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S" sz="1200" kern="1200" dirty="0" smtClean="0">
                <a:solidFill>
                  <a:schemeClr val="tx1"/>
                </a:solidFill>
                <a:effectLst/>
                <a:latin typeface="+mn-lt"/>
                <a:ea typeface="+mn-ea"/>
                <a:cs typeface="+mn-cs"/>
              </a:rPr>
              <a:t>Las correspondientes tasas de hemorragia no ajustadas en pacientes con ACO, </a:t>
            </a:r>
            <a:r>
              <a:rPr lang="es-US" sz="1200" kern="1200" dirty="0" err="1" smtClean="0">
                <a:solidFill>
                  <a:schemeClr val="tx1"/>
                </a:solidFill>
                <a:effectLst/>
                <a:latin typeface="+mn-lt"/>
                <a:ea typeface="+mn-ea"/>
                <a:cs typeface="+mn-cs"/>
              </a:rPr>
              <a:t>terapi</a:t>
            </a:r>
            <a:r>
              <a:rPr lang="es-US" sz="1200" kern="1200" dirty="0" smtClean="0">
                <a:solidFill>
                  <a:schemeClr val="tx1"/>
                </a:solidFill>
                <a:effectLst/>
                <a:latin typeface="+mn-lt"/>
                <a:ea typeface="+mn-ea"/>
                <a:cs typeface="+mn-cs"/>
              </a:rPr>
              <a:t> </a:t>
            </a:r>
            <a:r>
              <a:rPr lang="es-US" sz="1200" kern="1200" dirty="0" err="1" smtClean="0">
                <a:solidFill>
                  <a:schemeClr val="tx1"/>
                </a:solidFill>
                <a:effectLst/>
                <a:latin typeface="+mn-lt"/>
                <a:ea typeface="+mn-ea"/>
                <a:cs typeface="+mn-cs"/>
              </a:rPr>
              <a:t>antiplaquetaria</a:t>
            </a:r>
            <a:r>
              <a:rPr lang="es-US" sz="1200" kern="1200" dirty="0" smtClean="0">
                <a:solidFill>
                  <a:schemeClr val="tx1"/>
                </a:solidFill>
                <a:effectLst/>
                <a:latin typeface="+mn-lt"/>
                <a:ea typeface="+mn-ea"/>
                <a:cs typeface="+mn-cs"/>
              </a:rPr>
              <a:t> sola, o ningún tratamiento </a:t>
            </a:r>
            <a:r>
              <a:rPr lang="es-US" sz="1200" kern="1200" dirty="0" err="1" smtClean="0">
                <a:solidFill>
                  <a:schemeClr val="tx1"/>
                </a:solidFill>
                <a:effectLst/>
                <a:latin typeface="+mn-lt"/>
                <a:ea typeface="+mn-ea"/>
                <a:cs typeface="+mn-cs"/>
              </a:rPr>
              <a:t>antitrombótico</a:t>
            </a:r>
            <a:r>
              <a:rPr lang="es-US" sz="1200" kern="1200" dirty="0" smtClean="0">
                <a:solidFill>
                  <a:schemeClr val="tx1"/>
                </a:solidFill>
                <a:effectLst/>
                <a:latin typeface="+mn-lt"/>
                <a:ea typeface="+mn-ea"/>
                <a:cs typeface="+mn-cs"/>
              </a:rPr>
              <a:t> fueron 1,75, 0,97, 1,42 por cada 100 pacientes-año, respectivamente. La exactitud de predicción en la población general utilizando los factores de riesgo significativos en la cohorte derivada (estadístico C 0,72) fue consistente cuando se aplica en varios subgrupos, como se muestra en la Tabla 6. La aplicación de la nueva puntuación de riesgo de sangrado (HAS-BLED) dio estadísticas C similares a los procedentes de la cohorte  derivada general (0,72), o cuando los pacientes se establecieron con  OAC al inicio del estudio (0,69), o cuando los pacientes estaban en OAC más terapia </a:t>
            </a:r>
            <a:r>
              <a:rPr lang="es-US" sz="1200" kern="1200" dirty="0" err="1" smtClean="0">
                <a:solidFill>
                  <a:schemeClr val="tx1"/>
                </a:solidFill>
                <a:effectLst/>
                <a:latin typeface="+mn-lt"/>
                <a:ea typeface="+mn-ea"/>
                <a:cs typeface="+mn-cs"/>
              </a:rPr>
              <a:t>antiplaquetaria</a:t>
            </a:r>
            <a:r>
              <a:rPr lang="es-US" sz="1200" kern="1200" dirty="0" smtClean="0">
                <a:solidFill>
                  <a:schemeClr val="tx1"/>
                </a:solidFill>
                <a:effectLst/>
                <a:latin typeface="+mn-lt"/>
                <a:ea typeface="+mn-ea"/>
                <a:cs typeface="+mn-cs"/>
              </a:rPr>
              <a:t> al inicio del estudio (0,78). </a:t>
            </a:r>
          </a:p>
          <a:p>
            <a:endParaRPr lang="en-US" sz="1200" kern="1200" dirty="0" smtClean="0">
              <a:solidFill>
                <a:schemeClr val="tx1"/>
              </a:solidFill>
              <a:effectLst/>
              <a:latin typeface="+mn-lt"/>
              <a:ea typeface="+mn-ea"/>
              <a:cs typeface="+mn-cs"/>
            </a:endParaRPr>
          </a:p>
          <a:p>
            <a:r>
              <a:rPr lang="es-US" sz="1200" kern="1200" dirty="0" smtClean="0">
                <a:solidFill>
                  <a:schemeClr val="tx1"/>
                </a:solidFill>
                <a:effectLst/>
                <a:latin typeface="+mn-lt"/>
                <a:ea typeface="+mn-ea"/>
                <a:cs typeface="+mn-cs"/>
              </a:rPr>
              <a:t>HAS-BLED mejoró sustancialmente la precisión de predicción de riesgo de hemorragia cuando los pacientes con FA estaban recibiendo terapia </a:t>
            </a:r>
            <a:r>
              <a:rPr lang="es-US" sz="1200" kern="1200" dirty="0" err="1" smtClean="0">
                <a:solidFill>
                  <a:schemeClr val="tx1"/>
                </a:solidFill>
                <a:effectLst/>
                <a:latin typeface="+mn-lt"/>
                <a:ea typeface="+mn-ea"/>
                <a:cs typeface="+mn-cs"/>
              </a:rPr>
              <a:t>antiplaquetaria</a:t>
            </a:r>
            <a:r>
              <a:rPr lang="es-US" sz="1200" kern="1200" dirty="0" smtClean="0">
                <a:solidFill>
                  <a:schemeClr val="tx1"/>
                </a:solidFill>
                <a:effectLst/>
                <a:latin typeface="+mn-lt"/>
                <a:ea typeface="+mn-ea"/>
                <a:cs typeface="+mn-cs"/>
              </a:rPr>
              <a:t> sola o en los que no estaban en terapia </a:t>
            </a:r>
            <a:r>
              <a:rPr lang="es-US" sz="1200" kern="1200" dirty="0" err="1" smtClean="0">
                <a:solidFill>
                  <a:schemeClr val="tx1"/>
                </a:solidFill>
                <a:effectLst/>
                <a:latin typeface="+mn-lt"/>
                <a:ea typeface="+mn-ea"/>
                <a:cs typeface="+mn-cs"/>
              </a:rPr>
              <a:t>antitrombótica</a:t>
            </a:r>
            <a:r>
              <a:rPr lang="es-US" sz="1200" kern="1200" dirty="0" smtClean="0">
                <a:solidFill>
                  <a:schemeClr val="tx1"/>
                </a:solidFill>
                <a:effectLst/>
                <a:latin typeface="+mn-lt"/>
                <a:ea typeface="+mn-ea"/>
                <a:cs typeface="+mn-cs"/>
              </a:rPr>
              <a:t> en absoluto (con estadísticas C de 0,91 y 0,85, respectivamente). El esquema de sangrado HEMOR2RHAGES tenía una exactitud predictiva menor en comparación con el nuevo sistema de </a:t>
            </a:r>
            <a:r>
              <a:rPr lang="es-US" sz="1200" kern="1200" dirty="0" err="1" smtClean="0">
                <a:solidFill>
                  <a:schemeClr val="tx1"/>
                </a:solidFill>
                <a:effectLst/>
                <a:latin typeface="+mn-lt"/>
                <a:ea typeface="+mn-ea"/>
                <a:cs typeface="+mn-cs"/>
              </a:rPr>
              <a:t>puntuacion</a:t>
            </a:r>
            <a:r>
              <a:rPr lang="es-US" sz="1200" kern="1200" dirty="0" smtClean="0">
                <a:solidFill>
                  <a:schemeClr val="tx1"/>
                </a:solidFill>
                <a:effectLst/>
                <a:latin typeface="+mn-lt"/>
                <a:ea typeface="+mn-ea"/>
                <a:cs typeface="+mn-cs"/>
              </a:rPr>
              <a:t> HAS-BLED, en general o en relación con el uso de terapia </a:t>
            </a:r>
            <a:r>
              <a:rPr lang="es-US" sz="1200" kern="1200" dirty="0" err="1" smtClean="0">
                <a:solidFill>
                  <a:schemeClr val="tx1"/>
                </a:solidFill>
                <a:effectLst/>
                <a:latin typeface="+mn-lt"/>
                <a:ea typeface="+mn-ea"/>
                <a:cs typeface="+mn-cs"/>
              </a:rPr>
              <a:t>antitrombótica</a:t>
            </a:r>
            <a:r>
              <a:rPr lang="es-US" sz="1200" kern="1200" dirty="0" smtClean="0">
                <a:solidFill>
                  <a:schemeClr val="tx1"/>
                </a:solidFill>
                <a:effectLst/>
                <a:latin typeface="+mn-lt"/>
                <a:ea typeface="+mn-ea"/>
                <a:cs typeface="+mn-cs"/>
              </a:rPr>
              <a:t>, excepto en   el subgrupo  de terapia </a:t>
            </a:r>
            <a:r>
              <a:rPr lang="es-US" sz="1200" kern="1200" dirty="0" err="1" smtClean="0">
                <a:solidFill>
                  <a:schemeClr val="tx1"/>
                </a:solidFill>
                <a:effectLst/>
                <a:latin typeface="+mn-lt"/>
                <a:ea typeface="+mn-ea"/>
                <a:cs typeface="+mn-cs"/>
              </a:rPr>
              <a:t>antiplaquetaria</a:t>
            </a:r>
            <a:r>
              <a:rPr lang="es-US" sz="1200" kern="1200" dirty="0" smtClean="0">
                <a:solidFill>
                  <a:schemeClr val="tx1"/>
                </a:solidFill>
                <a:effectLst/>
                <a:latin typeface="+mn-lt"/>
                <a:ea typeface="+mn-ea"/>
                <a:cs typeface="+mn-cs"/>
              </a:rPr>
              <a:t> + OAC más de subgrupos</a:t>
            </a:r>
          </a:p>
          <a:p>
            <a:endParaRPr lang="en-US" sz="1200" kern="1200" dirty="0" smtClean="0">
              <a:solidFill>
                <a:schemeClr val="tx1"/>
              </a:solidFill>
              <a:effectLst/>
              <a:latin typeface="+mn-lt"/>
              <a:ea typeface="+mn-ea"/>
              <a:cs typeface="+mn-cs"/>
            </a:endParaRPr>
          </a:p>
          <a:p>
            <a:r>
              <a:rPr lang="es-US" sz="1200" kern="1200" dirty="0" smtClean="0">
                <a:solidFill>
                  <a:schemeClr val="tx1"/>
                </a:solidFill>
                <a:effectLst/>
                <a:latin typeface="+mn-lt"/>
                <a:ea typeface="+mn-ea"/>
                <a:cs typeface="+mn-cs"/>
              </a:rPr>
              <a:t>El esquema de sangrado HEMOR2RHAGES tenía una exactitud predictiva menor en comparación con el nuevo sistema de </a:t>
            </a:r>
            <a:r>
              <a:rPr lang="es-US" sz="1200" kern="1200" dirty="0" err="1" smtClean="0">
                <a:solidFill>
                  <a:schemeClr val="tx1"/>
                </a:solidFill>
                <a:effectLst/>
                <a:latin typeface="+mn-lt"/>
                <a:ea typeface="+mn-ea"/>
                <a:cs typeface="+mn-cs"/>
              </a:rPr>
              <a:t>puntuacion</a:t>
            </a:r>
            <a:r>
              <a:rPr lang="es-US" sz="1200" kern="1200" dirty="0" smtClean="0">
                <a:solidFill>
                  <a:schemeClr val="tx1"/>
                </a:solidFill>
                <a:effectLst/>
                <a:latin typeface="+mn-lt"/>
                <a:ea typeface="+mn-ea"/>
                <a:cs typeface="+mn-cs"/>
              </a:rPr>
              <a:t> HAS-BLED, en general o en relación con el uso de terapia </a:t>
            </a:r>
            <a:r>
              <a:rPr lang="es-US" sz="1200" kern="1200" dirty="0" err="1" smtClean="0">
                <a:solidFill>
                  <a:schemeClr val="tx1"/>
                </a:solidFill>
                <a:effectLst/>
                <a:latin typeface="+mn-lt"/>
                <a:ea typeface="+mn-ea"/>
                <a:cs typeface="+mn-cs"/>
              </a:rPr>
              <a:t>antitrombótica</a:t>
            </a:r>
            <a:r>
              <a:rPr lang="es-US" sz="1200" kern="1200" dirty="0" smtClean="0">
                <a:solidFill>
                  <a:schemeClr val="tx1"/>
                </a:solidFill>
                <a:effectLst/>
                <a:latin typeface="+mn-lt"/>
                <a:ea typeface="+mn-ea"/>
                <a:cs typeface="+mn-cs"/>
              </a:rPr>
              <a:t>, excepto en   el subgrupo  de terapia </a:t>
            </a:r>
            <a:r>
              <a:rPr lang="es-US" sz="1200" kern="1200" dirty="0" err="1" smtClean="0">
                <a:solidFill>
                  <a:schemeClr val="tx1"/>
                </a:solidFill>
                <a:effectLst/>
                <a:latin typeface="+mn-lt"/>
                <a:ea typeface="+mn-ea"/>
                <a:cs typeface="+mn-cs"/>
              </a:rPr>
              <a:t>antiplaquetaria</a:t>
            </a:r>
            <a:r>
              <a:rPr lang="es-US" sz="1200" kern="1200" dirty="0" smtClean="0">
                <a:solidFill>
                  <a:schemeClr val="tx1"/>
                </a:solidFill>
                <a:effectLst/>
                <a:latin typeface="+mn-lt"/>
                <a:ea typeface="+mn-ea"/>
                <a:cs typeface="+mn-cs"/>
              </a:rPr>
              <a:t> + OAC más de subgrupos </a:t>
            </a:r>
          </a:p>
          <a:p>
            <a:endParaRPr lang="en-US" sz="1200" kern="1200" dirty="0" smtClean="0">
              <a:solidFill>
                <a:schemeClr val="tx1"/>
              </a:solidFill>
              <a:effectLst/>
              <a:latin typeface="+mn-lt"/>
              <a:ea typeface="+mn-ea"/>
              <a:cs typeface="+mn-cs"/>
            </a:endParaRPr>
          </a:p>
          <a:p>
            <a:r>
              <a:rPr lang="es-US" sz="1200" kern="1200" dirty="0" smtClean="0">
                <a:solidFill>
                  <a:schemeClr val="tx1"/>
                </a:solidFill>
                <a:effectLst/>
                <a:latin typeface="+mn-lt"/>
                <a:ea typeface="+mn-ea"/>
                <a:cs typeface="+mn-cs"/>
              </a:rPr>
              <a:t>HAS-BLED era particularmente útil cuando se utiliza la terapia </a:t>
            </a:r>
            <a:r>
              <a:rPr lang="es-US" sz="1200" kern="1200" dirty="0" err="1" smtClean="0">
                <a:solidFill>
                  <a:schemeClr val="tx1"/>
                </a:solidFill>
                <a:effectLst/>
                <a:latin typeface="+mn-lt"/>
                <a:ea typeface="+mn-ea"/>
                <a:cs typeface="+mn-cs"/>
              </a:rPr>
              <a:t>antiplaquetaria</a:t>
            </a:r>
            <a:r>
              <a:rPr lang="es-US" sz="1200" kern="1200" dirty="0" smtClean="0">
                <a:solidFill>
                  <a:schemeClr val="tx1"/>
                </a:solidFill>
                <a:effectLst/>
                <a:latin typeface="+mn-lt"/>
                <a:ea typeface="+mn-ea"/>
                <a:cs typeface="+mn-cs"/>
              </a:rPr>
              <a:t> sola o ningún tratamiento </a:t>
            </a:r>
            <a:r>
              <a:rPr lang="es-US" sz="1200" kern="1200" dirty="0" err="1" smtClean="0">
                <a:solidFill>
                  <a:schemeClr val="tx1"/>
                </a:solidFill>
                <a:effectLst/>
                <a:latin typeface="+mn-lt"/>
                <a:ea typeface="+mn-ea"/>
                <a:cs typeface="+mn-cs"/>
              </a:rPr>
              <a:t>antitrombótico</a:t>
            </a:r>
            <a:r>
              <a:rPr lang="es-US" sz="1200" kern="1200" dirty="0" smtClean="0">
                <a:solidFill>
                  <a:schemeClr val="tx1"/>
                </a:solidFill>
                <a:effectLst/>
                <a:latin typeface="+mn-lt"/>
                <a:ea typeface="+mn-ea"/>
                <a:cs typeface="+mn-cs"/>
              </a:rPr>
              <a:t>  (estadístico C de 0,91 y 0,85, respectivamente)</a:t>
            </a:r>
            <a:endParaRPr lang="es-US" dirty="0"/>
          </a:p>
        </p:txBody>
      </p:sp>
      <p:sp>
        <p:nvSpPr>
          <p:cNvPr id="4" name="Marcador de número de diapositiva 3"/>
          <p:cNvSpPr>
            <a:spLocks noGrp="1"/>
          </p:cNvSpPr>
          <p:nvPr>
            <p:ph type="sldNum" sz="quarter" idx="10"/>
          </p:nvPr>
        </p:nvSpPr>
        <p:spPr/>
        <p:txBody>
          <a:bodyPr/>
          <a:lstStyle/>
          <a:p>
            <a:fld id="{248D42F9-2784-4354-969A-EAA938B4AC77}" type="slidenum">
              <a:rPr lang="es-US" smtClean="0"/>
              <a:t>17</a:t>
            </a:fld>
            <a:endParaRPr lang="es-US"/>
          </a:p>
        </p:txBody>
      </p:sp>
    </p:spTree>
    <p:extLst>
      <p:ext uri="{BB962C8B-B14F-4D97-AF65-F5344CB8AC3E}">
        <p14:creationId xmlns:p14="http://schemas.microsoft.com/office/powerpoint/2010/main" val="2430349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10"/>
          </p:nvPr>
        </p:nvSpPr>
        <p:spPr/>
        <p:txBody>
          <a:bodyPr/>
          <a:lstStyle/>
          <a:p>
            <a:fld id="{248D42F9-2784-4354-969A-EAA938B4AC77}" type="slidenum">
              <a:rPr lang="es-US" smtClean="0"/>
              <a:t>24</a:t>
            </a:fld>
            <a:endParaRPr lang="es-US"/>
          </a:p>
        </p:txBody>
      </p:sp>
    </p:spTree>
    <p:extLst>
      <p:ext uri="{BB962C8B-B14F-4D97-AF65-F5344CB8AC3E}">
        <p14:creationId xmlns:p14="http://schemas.microsoft.com/office/powerpoint/2010/main" val="3674847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err="1" smtClean="0"/>
              <a:t>Suficiente</a:t>
            </a:r>
            <a:r>
              <a:rPr lang="en-US" baseline="0" dirty="0" smtClean="0"/>
              <a:t> </a:t>
            </a:r>
            <a:r>
              <a:rPr lang="en-US" baseline="0" dirty="0" err="1" smtClean="0"/>
              <a:t>tiempo</a:t>
            </a:r>
            <a:r>
              <a:rPr lang="en-US" baseline="0" dirty="0" smtClean="0"/>
              <a:t> </a:t>
            </a:r>
            <a:r>
              <a:rPr lang="en-US" baseline="0" dirty="0" err="1" smtClean="0"/>
              <a:t>suficiencite</a:t>
            </a:r>
            <a:r>
              <a:rPr lang="en-US" baseline="0" dirty="0" smtClean="0"/>
              <a:t> para </a:t>
            </a:r>
            <a:r>
              <a:rPr lang="en-US" baseline="0" dirty="0" err="1" smtClean="0"/>
              <a:t>desarrollar</a:t>
            </a:r>
            <a:r>
              <a:rPr lang="en-US" baseline="0" dirty="0" smtClean="0"/>
              <a:t> </a:t>
            </a:r>
            <a:r>
              <a:rPr lang="en-US" baseline="0" dirty="0" err="1" smtClean="0"/>
              <a:t>punti</a:t>
            </a:r>
            <a:r>
              <a:rPr lang="en-US" baseline="0" dirty="0" smtClean="0"/>
              <a:t> final</a:t>
            </a:r>
          </a:p>
          <a:p>
            <a:r>
              <a:rPr lang="en-US" baseline="0" dirty="0" err="1" smtClean="0"/>
              <a:t>Completo</a:t>
            </a:r>
            <a:r>
              <a:rPr lang="en-US" baseline="0" dirty="0" smtClean="0"/>
              <a:t> no </a:t>
            </a:r>
            <a:r>
              <a:rPr lang="en-US" baseline="0" dirty="0" err="1" smtClean="0"/>
              <a:t>aclaran</a:t>
            </a:r>
            <a:r>
              <a:rPr lang="en-US" baseline="0" dirty="0" smtClean="0"/>
              <a:t>  que </a:t>
            </a:r>
            <a:r>
              <a:rPr lang="en-US" baseline="0" dirty="0" err="1" smtClean="0"/>
              <a:t>paso</a:t>
            </a:r>
            <a:r>
              <a:rPr lang="en-US" baseline="0" dirty="0" smtClean="0"/>
              <a:t> con la </a:t>
            </a:r>
            <a:r>
              <a:rPr lang="en-US" baseline="0" dirty="0" err="1" smtClean="0"/>
              <a:t>muesta</a:t>
            </a:r>
            <a:endParaRPr lang="es-US" dirty="0"/>
          </a:p>
        </p:txBody>
      </p:sp>
      <p:sp>
        <p:nvSpPr>
          <p:cNvPr id="4" name="Marcador de número de diapositiva 3"/>
          <p:cNvSpPr>
            <a:spLocks noGrp="1"/>
          </p:cNvSpPr>
          <p:nvPr>
            <p:ph type="sldNum" sz="quarter" idx="10"/>
          </p:nvPr>
        </p:nvSpPr>
        <p:spPr/>
        <p:txBody>
          <a:bodyPr/>
          <a:lstStyle/>
          <a:p>
            <a:fld id="{248D42F9-2784-4354-969A-EAA938B4AC77}" type="slidenum">
              <a:rPr lang="es-US" smtClean="0"/>
              <a:t>25</a:t>
            </a:fld>
            <a:endParaRPr lang="es-US"/>
          </a:p>
        </p:txBody>
      </p:sp>
    </p:spTree>
    <p:extLst>
      <p:ext uri="{BB962C8B-B14F-4D97-AF65-F5344CB8AC3E}">
        <p14:creationId xmlns:p14="http://schemas.microsoft.com/office/powerpoint/2010/main" val="2627168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LA PROBABILIDAD</a:t>
            </a:r>
            <a:r>
              <a:rPr lang="en-US" baseline="0" dirty="0" smtClean="0"/>
              <a:t> DE  UN PACIENTE CON CARACTERISTIVAS SIMILARES A LA COHORTE EHS QUE TENGA COMO FR  SANGRADO PREVIO DE TENER SANGRADO MAYOR ES 7.51 VECES MAYOR  A AQUEL PACIENTE QUE NO TENGA  DICHO FR</a:t>
            </a:r>
            <a:endParaRPr lang="es-US" dirty="0"/>
          </a:p>
        </p:txBody>
      </p:sp>
      <p:sp>
        <p:nvSpPr>
          <p:cNvPr id="4" name="Marcador de número de diapositiva 3"/>
          <p:cNvSpPr>
            <a:spLocks noGrp="1"/>
          </p:cNvSpPr>
          <p:nvPr>
            <p:ph type="sldNum" sz="quarter" idx="10"/>
          </p:nvPr>
        </p:nvSpPr>
        <p:spPr/>
        <p:txBody>
          <a:bodyPr/>
          <a:lstStyle/>
          <a:p>
            <a:fld id="{248D42F9-2784-4354-969A-EAA938B4AC77}" type="slidenum">
              <a:rPr lang="es-US" smtClean="0"/>
              <a:t>26</a:t>
            </a:fld>
            <a:endParaRPr lang="es-US"/>
          </a:p>
        </p:txBody>
      </p:sp>
    </p:spTree>
    <p:extLst>
      <p:ext uri="{BB962C8B-B14F-4D97-AF65-F5344CB8AC3E}">
        <p14:creationId xmlns:p14="http://schemas.microsoft.com/office/powerpoint/2010/main" val="2113829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US" sz="1200" dirty="0" smtClean="0">
                <a:latin typeface="Calibri" panose="020F0502020204030204" pitchFamily="34" charset="0"/>
                <a:ea typeface="Calibri" panose="020F0502020204030204" pitchFamily="34" charset="0"/>
                <a:cs typeface="Times New Roman" panose="02020603050405020304" pitchFamily="18" charset="0"/>
              </a:rPr>
              <a:t>5.333 pacientes ambulatorios y hospitalizados con FA de 182  hospitales universitarios, no universitarios, y  hospitales especializados entre los 35 países miembros de la Sociedad Europea de </a:t>
            </a:r>
            <a:r>
              <a:rPr lang="es-US" sz="1200" dirty="0" err="1" smtClean="0">
                <a:latin typeface="Calibri" panose="020F0502020204030204" pitchFamily="34" charset="0"/>
                <a:ea typeface="Calibri" panose="020F0502020204030204" pitchFamily="34" charset="0"/>
                <a:cs typeface="Times New Roman" panose="02020603050405020304" pitchFamily="18" charset="0"/>
              </a:rPr>
              <a:t>cardiológía</a:t>
            </a:r>
            <a:endParaRPr lang="es-US" sz="1200" dirty="0" smtClean="0"/>
          </a:p>
          <a:p>
            <a:endParaRPr lang="es-US" dirty="0"/>
          </a:p>
        </p:txBody>
      </p:sp>
      <p:sp>
        <p:nvSpPr>
          <p:cNvPr id="4" name="Marcador de número de diapositiva 3"/>
          <p:cNvSpPr>
            <a:spLocks noGrp="1"/>
          </p:cNvSpPr>
          <p:nvPr>
            <p:ph type="sldNum" sz="quarter" idx="10"/>
          </p:nvPr>
        </p:nvSpPr>
        <p:spPr/>
        <p:txBody>
          <a:bodyPr/>
          <a:lstStyle/>
          <a:p>
            <a:fld id="{248D42F9-2784-4354-969A-EAA938B4AC77}" type="slidenum">
              <a:rPr lang="es-US" smtClean="0"/>
              <a:t>6</a:t>
            </a:fld>
            <a:endParaRPr lang="es-US"/>
          </a:p>
        </p:txBody>
      </p:sp>
    </p:spTree>
    <p:extLst>
      <p:ext uri="{BB962C8B-B14F-4D97-AF65-F5344CB8AC3E}">
        <p14:creationId xmlns:p14="http://schemas.microsoft.com/office/powerpoint/2010/main" val="686948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Wingdings" panose="05000000000000000000" pitchFamily="2" charset="2"/>
              <a:buChar char="v"/>
            </a:pPr>
            <a:r>
              <a:rPr lang="en-US" dirty="0" smtClean="0"/>
              <a:t> EL ANALISIS</a:t>
            </a:r>
            <a:r>
              <a:rPr lang="en-US" baseline="0" dirty="0" smtClean="0"/>
              <a:t> FUE REALIZADO</a:t>
            </a:r>
            <a:r>
              <a:rPr lang="en-US" dirty="0" smtClean="0"/>
              <a:t> con</a:t>
            </a:r>
            <a:r>
              <a:rPr lang="en-US" baseline="0" dirty="0" smtClean="0"/>
              <a:t> SPSS VERSION 16</a:t>
            </a:r>
          </a:p>
          <a:p>
            <a:pPr marL="171450" indent="-171450">
              <a:buFont typeface="Wingdings" panose="05000000000000000000" pitchFamily="2" charset="2"/>
              <a:buChar char="v"/>
            </a:pPr>
            <a:r>
              <a:rPr lang="en-US" baseline="0" dirty="0" smtClean="0"/>
              <a:t>CUALQUIER DIFERENCIA ENTRE  LOS  GRUPOS CON Y SIN SANGRADO FUE ANALIZADO CON TEST DE FISHER PARA VARIABLES CATEGORICAS Y T  DE STUDENT  DE MUESTRAS INDEPENDIENTES PARA VARIABLES CONTINUAS </a:t>
            </a:r>
          </a:p>
          <a:p>
            <a:pPr marL="171450" indent="-171450">
              <a:buFont typeface="Wingdings" panose="05000000000000000000" pitchFamily="2" charset="2"/>
              <a:buChar char="v"/>
            </a:pPr>
            <a:r>
              <a:rPr lang="en-US" baseline="0" dirty="0" smtClean="0"/>
              <a:t>  POR ANALISIS UNIVARIADO ANALIZARON LOS FACTORES DE RIESGO  POTENCIALES DE SANGRADO DE LA COHORTE DERIVADA, Y AQUELLOS CON UN VA LOR DE P MENOR A 0.10 FUERON TOMADOS, A PESAR DE QUE LA ENFERMEDAD TIROIDEA  FUE MENOR A O.10 LA MISMA NO FUE TOMADA EN CUENTA DEBIDO A DIFICULTADES EN LA INTERPRETACION Y QUE LA MISMA  NO HA SIDO IDENTIFICADA COMO FR EN  REVISIONES SISTEMATICAS</a:t>
            </a:r>
          </a:p>
          <a:p>
            <a:pPr marL="171450" indent="-171450">
              <a:buFont typeface="Wingdings" panose="05000000000000000000" pitchFamily="2" charset="2"/>
              <a:buChar char="v"/>
            </a:pPr>
            <a:r>
              <a:rPr lang="en-US" baseline="0" dirty="0" smtClean="0"/>
              <a:t>DADA LA EVIDENCIA PERSISTENTE DE QUE  ACO, ALCOHOL, HTA, EDAD, IR, S PREVIO SON FR DE SANGRADO LOS MISMOS SE MANTUVIERON DURANTE TODO EL MODELO</a:t>
            </a:r>
          </a:p>
          <a:p>
            <a:pPr marL="171450" indent="-171450">
              <a:buFont typeface="Wingdings" panose="05000000000000000000" pitchFamily="2" charset="2"/>
              <a:buChar char="v"/>
            </a:pPr>
            <a:r>
              <a:rPr lang="en-US" baseline="0" dirty="0" smtClean="0"/>
              <a:t> EN EL MODELO FINAL LAS VARIABLES CON P MENOR A 0.05 SE CONSIDERARON COMO SIGNIFICATIVAMENTE CONTRIBUYENTES , Y SE VERIFICARON LOS EFECTOS DE INTERACCION, LOS CUALES NO EXISTIAN</a:t>
            </a:r>
          </a:p>
          <a:p>
            <a:pPr marL="171450" indent="-171450">
              <a:buFont typeface="Wingdings" panose="05000000000000000000" pitchFamily="2" charset="2"/>
              <a:buChar char="v"/>
            </a:pPr>
            <a:r>
              <a:rPr lang="en-US" baseline="0" dirty="0" smtClean="0"/>
              <a:t> EN VISTA DEL NUMERO LIMITADO DE SANGRADO Y RELATIVAMENTE CORTO PERIODO DE SEGUIMIENTO , AGREGARON  FR CONSISTENTES DE SANGRADO MAYOR</a:t>
            </a:r>
          </a:p>
          <a:p>
            <a:pPr marL="171450" indent="-171450">
              <a:buFont typeface="Wingdings" panose="05000000000000000000" pitchFamily="2" charset="2"/>
              <a:buChar char="v"/>
            </a:pPr>
            <a:r>
              <a:rPr lang="en-US" baseline="0" dirty="0" smtClean="0"/>
              <a:t>PARA CADA UNA DE LAS VARIABLES EN EL MODELO FINAL DE COEFICIENTE DE REGRESION SE REPORTARON OR, IC, P</a:t>
            </a:r>
          </a:p>
          <a:p>
            <a:pPr marL="171450" indent="-171450">
              <a:buFont typeface="Wingdings" panose="05000000000000000000" pitchFamily="2" charset="2"/>
              <a:buChar char="v"/>
            </a:pPr>
            <a:r>
              <a:rPr lang="en-US" baseline="0" dirty="0" smtClean="0"/>
              <a:t> TAMBIEN SE CALCULO EL ESTADISTICO C COMO UNA MEDIDA</a:t>
            </a:r>
          </a:p>
        </p:txBody>
      </p:sp>
      <p:sp>
        <p:nvSpPr>
          <p:cNvPr id="4" name="Marcador de número de diapositiva 3"/>
          <p:cNvSpPr>
            <a:spLocks noGrp="1"/>
          </p:cNvSpPr>
          <p:nvPr>
            <p:ph type="sldNum" sz="quarter" idx="10"/>
          </p:nvPr>
        </p:nvSpPr>
        <p:spPr/>
        <p:txBody>
          <a:bodyPr/>
          <a:lstStyle/>
          <a:p>
            <a:fld id="{248D42F9-2784-4354-969A-EAA938B4AC77}" type="slidenum">
              <a:rPr lang="es-US" smtClean="0"/>
              <a:t>9</a:t>
            </a:fld>
            <a:endParaRPr lang="es-US"/>
          </a:p>
        </p:txBody>
      </p:sp>
    </p:spTree>
    <p:extLst>
      <p:ext uri="{BB962C8B-B14F-4D97-AF65-F5344CB8AC3E}">
        <p14:creationId xmlns:p14="http://schemas.microsoft.com/office/powerpoint/2010/main" val="1226334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baseline="0" dirty="0" smtClean="0"/>
              <a:t>HASBLED 9</a:t>
            </a:r>
          </a:p>
          <a:p>
            <a:r>
              <a:rPr lang="en-US" baseline="0" dirty="0" smtClean="0"/>
              <a:t>HEMORRAGES 11</a:t>
            </a:r>
          </a:p>
          <a:p>
            <a:r>
              <a:rPr lang="en-US" baseline="0" dirty="0" smtClean="0"/>
              <a:t> </a:t>
            </a:r>
            <a:endParaRPr lang="es-US" dirty="0"/>
          </a:p>
        </p:txBody>
      </p:sp>
      <p:sp>
        <p:nvSpPr>
          <p:cNvPr id="4" name="Marcador de número de diapositiva 3"/>
          <p:cNvSpPr>
            <a:spLocks noGrp="1"/>
          </p:cNvSpPr>
          <p:nvPr>
            <p:ph type="sldNum" sz="quarter" idx="10"/>
          </p:nvPr>
        </p:nvSpPr>
        <p:spPr/>
        <p:txBody>
          <a:bodyPr/>
          <a:lstStyle/>
          <a:p>
            <a:fld id="{248D42F9-2784-4354-969A-EAA938B4AC77}" type="slidenum">
              <a:rPr lang="es-US" smtClean="0"/>
              <a:t>10</a:t>
            </a:fld>
            <a:endParaRPr lang="es-US"/>
          </a:p>
        </p:txBody>
      </p:sp>
    </p:spTree>
    <p:extLst>
      <p:ext uri="{BB962C8B-B14F-4D97-AF65-F5344CB8AC3E}">
        <p14:creationId xmlns:p14="http://schemas.microsoft.com/office/powerpoint/2010/main" val="1340909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sz="1200" kern="1200" dirty="0" smtClean="0">
              <a:solidFill>
                <a:schemeClr val="tx1"/>
              </a:solidFill>
              <a:effectLst/>
              <a:latin typeface="+mn-lt"/>
              <a:ea typeface="+mn-ea"/>
              <a:cs typeface="+mn-cs"/>
            </a:endParaRPr>
          </a:p>
          <a:p>
            <a:r>
              <a:rPr lang="es-US" sz="1200" kern="1200" dirty="0" smtClean="0">
                <a:solidFill>
                  <a:schemeClr val="tx1"/>
                </a:solidFill>
                <a:effectLst/>
                <a:latin typeface="+mn-lt"/>
                <a:ea typeface="+mn-ea"/>
                <a:cs typeface="+mn-cs"/>
              </a:rPr>
              <a:t>Las características demográficas y clínicas basales de los</a:t>
            </a:r>
            <a:r>
              <a:rPr lang="es-US" sz="2800" b="1" kern="1200" dirty="0" smtClean="0">
                <a:solidFill>
                  <a:schemeClr val="tx1"/>
                </a:solidFill>
                <a:effectLst/>
                <a:latin typeface="+mn-lt"/>
                <a:ea typeface="+mn-ea"/>
                <a:cs typeface="+mn-cs"/>
              </a:rPr>
              <a:t> 3.456 </a:t>
            </a:r>
            <a:r>
              <a:rPr lang="es-US" sz="1200" kern="1200" dirty="0" smtClean="0">
                <a:solidFill>
                  <a:schemeClr val="tx1"/>
                </a:solidFill>
                <a:effectLst/>
                <a:latin typeface="+mn-lt"/>
                <a:ea typeface="+mn-ea"/>
                <a:cs typeface="+mn-cs"/>
              </a:rPr>
              <a:t>pacientes que se presentan en la  tabla</a:t>
            </a:r>
            <a:r>
              <a:rPr lang="es-US" sz="1200" kern="1200" baseline="0" dirty="0" smtClean="0">
                <a:solidFill>
                  <a:schemeClr val="tx1"/>
                </a:solidFill>
                <a:effectLst/>
                <a:latin typeface="+mn-lt"/>
                <a:ea typeface="+mn-ea"/>
                <a:cs typeface="+mn-cs"/>
              </a:rPr>
              <a:t> 3</a:t>
            </a:r>
            <a:endParaRPr lang="es-US" sz="1200" kern="1200" dirty="0" smtClean="0">
              <a:solidFill>
                <a:schemeClr val="tx1"/>
              </a:solidFill>
              <a:effectLst/>
              <a:latin typeface="+mn-lt"/>
              <a:ea typeface="+mn-ea"/>
              <a:cs typeface="+mn-cs"/>
            </a:endParaRPr>
          </a:p>
          <a:p>
            <a:endParaRPr lang="es-US" sz="1200" kern="1200" dirty="0" smtClean="0">
              <a:solidFill>
                <a:schemeClr val="tx1"/>
              </a:solidFill>
              <a:effectLst/>
              <a:latin typeface="+mn-lt"/>
              <a:ea typeface="+mn-ea"/>
              <a:cs typeface="+mn-cs"/>
            </a:endParaRPr>
          </a:p>
          <a:p>
            <a:r>
              <a:rPr lang="es-US" sz="1200" kern="1200" dirty="0" smtClean="0">
                <a:solidFill>
                  <a:schemeClr val="tx1"/>
                </a:solidFill>
                <a:effectLst/>
                <a:latin typeface="+mn-lt"/>
                <a:ea typeface="+mn-ea"/>
                <a:cs typeface="+mn-cs"/>
              </a:rPr>
              <a:t>La edad media general (SD) fue de 66,8 (12,8) años, y la mayoría eran hombres (59%). Cincuenta y tres (1,5%) pacientes experimentaron un sangrado importante durante el primer año, incluyendo nueve (17%) de los casos de hemorragia </a:t>
            </a:r>
            <a:r>
              <a:rPr lang="es-US" sz="1200" kern="1200" dirty="0" err="1" smtClean="0">
                <a:solidFill>
                  <a:schemeClr val="tx1"/>
                </a:solidFill>
                <a:effectLst/>
                <a:latin typeface="+mn-lt"/>
                <a:ea typeface="+mn-ea"/>
                <a:cs typeface="+mn-cs"/>
              </a:rPr>
              <a:t>intracerebral</a:t>
            </a:r>
            <a:endParaRPr lang="es-US" dirty="0"/>
          </a:p>
        </p:txBody>
      </p:sp>
      <p:sp>
        <p:nvSpPr>
          <p:cNvPr id="4" name="Marcador de número de diapositiva 3"/>
          <p:cNvSpPr>
            <a:spLocks noGrp="1"/>
          </p:cNvSpPr>
          <p:nvPr>
            <p:ph type="sldNum" sz="quarter" idx="10"/>
          </p:nvPr>
        </p:nvSpPr>
        <p:spPr/>
        <p:txBody>
          <a:bodyPr/>
          <a:lstStyle/>
          <a:p>
            <a:fld id="{248D42F9-2784-4354-969A-EAA938B4AC77}" type="slidenum">
              <a:rPr lang="es-US" smtClean="0"/>
              <a:t>12</a:t>
            </a:fld>
            <a:endParaRPr lang="es-US"/>
          </a:p>
        </p:txBody>
      </p:sp>
    </p:spTree>
    <p:extLst>
      <p:ext uri="{BB962C8B-B14F-4D97-AF65-F5344CB8AC3E}">
        <p14:creationId xmlns:p14="http://schemas.microsoft.com/office/powerpoint/2010/main" val="2907749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b="1" baseline="0" dirty="0" smtClean="0"/>
          </a:p>
          <a:p>
            <a:r>
              <a:rPr lang="en-US" b="1" baseline="0" dirty="0" smtClean="0"/>
              <a:t>EL COEFICIENTE DE REGRESION </a:t>
            </a:r>
            <a:endParaRPr lang="es-US" sz="1200" b="1" kern="1200" dirty="0" smtClean="0">
              <a:solidFill>
                <a:schemeClr val="tx1"/>
              </a:solidFill>
              <a:effectLst/>
              <a:latin typeface="+mn-lt"/>
              <a:ea typeface="+mn-ea"/>
              <a:cs typeface="+mn-cs"/>
            </a:endParaRPr>
          </a:p>
          <a:p>
            <a:r>
              <a:rPr lang="es-US" sz="1200" kern="1200" dirty="0" smtClean="0">
                <a:solidFill>
                  <a:schemeClr val="tx1"/>
                </a:solidFill>
                <a:effectLst/>
                <a:latin typeface="+mn-lt"/>
                <a:ea typeface="+mn-ea"/>
                <a:cs typeface="+mn-cs"/>
              </a:rPr>
              <a:t>Indica el número de unidades en que se modifica la variable dependiente  por efecto del </a:t>
            </a:r>
            <a:r>
              <a:rPr lang="es-US" sz="1200" kern="1200" dirty="0" smtClean="0">
                <a:solidFill>
                  <a:schemeClr val="tx1"/>
                </a:solidFill>
                <a:effectLst/>
                <a:latin typeface="+mn-lt"/>
                <a:ea typeface="+mn-ea"/>
                <a:cs typeface="+mn-cs"/>
                <a:hlinkClick r:id="rId3"/>
              </a:rPr>
              <a:t>cambio</a:t>
            </a:r>
            <a:r>
              <a:rPr lang="es-US" sz="1200" kern="1200" dirty="0" smtClean="0">
                <a:solidFill>
                  <a:schemeClr val="tx1"/>
                </a:solidFill>
                <a:effectLst/>
                <a:latin typeface="+mn-lt"/>
                <a:ea typeface="+mn-ea"/>
                <a:cs typeface="+mn-cs"/>
              </a:rPr>
              <a:t> de la variable independiente  o viceversa en una unidad de medida. El coeficiente de regresión puede ser: Positivo, Negativo y Nulo.</a:t>
            </a:r>
          </a:p>
          <a:p>
            <a:r>
              <a:rPr lang="es-US" sz="1200" kern="1200" dirty="0" smtClean="0">
                <a:solidFill>
                  <a:schemeClr val="tx1"/>
                </a:solidFill>
                <a:effectLst/>
                <a:latin typeface="+mn-lt"/>
                <a:ea typeface="+mn-ea"/>
                <a:cs typeface="+mn-cs"/>
              </a:rPr>
              <a:t>Es</a:t>
            </a:r>
            <a:r>
              <a:rPr lang="es-US" sz="1200" b="1" kern="1200" dirty="0" smtClean="0">
                <a:solidFill>
                  <a:schemeClr val="tx1"/>
                </a:solidFill>
                <a:effectLst/>
                <a:latin typeface="+mn-lt"/>
                <a:ea typeface="+mn-ea"/>
                <a:cs typeface="+mn-cs"/>
              </a:rPr>
              <a:t> positivo </a:t>
            </a:r>
            <a:r>
              <a:rPr lang="es-US" sz="1200" kern="1200" dirty="0" smtClean="0">
                <a:solidFill>
                  <a:schemeClr val="tx1"/>
                </a:solidFill>
                <a:effectLst/>
                <a:latin typeface="+mn-lt"/>
                <a:ea typeface="+mn-ea"/>
                <a:cs typeface="+mn-cs"/>
              </a:rPr>
              <a:t>cuando las variaciones de la variable independiente X son directamente proporcionales a las variaciones de la variable dependiente "Y"</a:t>
            </a:r>
          </a:p>
          <a:p>
            <a:r>
              <a:rPr lang="es-US" sz="1200" kern="1200" dirty="0" smtClean="0">
                <a:solidFill>
                  <a:schemeClr val="tx1"/>
                </a:solidFill>
                <a:effectLst/>
                <a:latin typeface="+mn-lt"/>
                <a:ea typeface="+mn-ea"/>
                <a:cs typeface="+mn-cs"/>
              </a:rPr>
              <a:t>Es negativo, cuando las variaciones de la variable independiente "X" son inversamente proporcionales a las variaciones de las variables dependientes "Y"</a:t>
            </a:r>
          </a:p>
          <a:p>
            <a:r>
              <a:rPr lang="es-US" sz="1200" kern="1200" dirty="0" smtClean="0">
                <a:solidFill>
                  <a:schemeClr val="tx1"/>
                </a:solidFill>
                <a:effectLst/>
                <a:latin typeface="+mn-lt"/>
                <a:ea typeface="+mn-ea"/>
                <a:cs typeface="+mn-cs"/>
              </a:rPr>
              <a:t>Es nulo o cero, cuando entre las variables dependientes "Y" e independientes "X" no existen relación alguna.</a:t>
            </a:r>
          </a:p>
          <a:p>
            <a:pPr marL="0" marR="0" indent="0" algn="l" defTabSz="914400" rtl="0" eaLnBrk="1" fontAlgn="auto" latinLnBrk="0" hangingPunct="1">
              <a:lnSpc>
                <a:spcPct val="100000"/>
              </a:lnSpc>
              <a:spcBef>
                <a:spcPts val="0"/>
              </a:spcBef>
              <a:spcAft>
                <a:spcPts val="0"/>
              </a:spcAft>
              <a:buClrTx/>
              <a:buSzTx/>
              <a:buFontTx/>
              <a:buNone/>
              <a:tabLst/>
              <a:defRPr/>
            </a:pPr>
            <a:endParaRPr lang="es-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US" sz="1200" kern="1200" dirty="0" smtClean="0">
                <a:solidFill>
                  <a:schemeClr val="tx1"/>
                </a:solidFill>
                <a:effectLst/>
                <a:latin typeface="+mn-lt"/>
                <a:ea typeface="+mn-ea"/>
                <a:cs typeface="+mn-cs"/>
              </a:rPr>
              <a:t>La </a:t>
            </a:r>
            <a:r>
              <a:rPr lang="es-US" sz="1200" b="1" kern="1200" dirty="0" smtClean="0">
                <a:solidFill>
                  <a:schemeClr val="tx1"/>
                </a:solidFill>
                <a:effectLst/>
                <a:latin typeface="+mn-lt"/>
                <a:ea typeface="+mn-ea"/>
                <a:cs typeface="+mn-cs"/>
              </a:rPr>
              <a:t>tasa</a:t>
            </a:r>
            <a:r>
              <a:rPr lang="es-US" sz="1200" kern="1200" dirty="0" smtClean="0">
                <a:solidFill>
                  <a:schemeClr val="tx1"/>
                </a:solidFill>
                <a:effectLst/>
                <a:latin typeface="+mn-lt"/>
                <a:ea typeface="+mn-ea"/>
                <a:cs typeface="+mn-cs"/>
              </a:rPr>
              <a:t> es un </a:t>
            </a:r>
            <a:r>
              <a:rPr lang="es-US" sz="1200" kern="1200" dirty="0" smtClean="0">
                <a:solidFill>
                  <a:schemeClr val="tx1"/>
                </a:solidFill>
                <a:effectLst/>
                <a:latin typeface="+mn-lt"/>
                <a:ea typeface="+mn-ea"/>
                <a:cs typeface="+mn-cs"/>
                <a:hlinkClick r:id="rId4" tooltip="Coeficiente (matemáticas)"/>
              </a:rPr>
              <a:t>coeficiente</a:t>
            </a:r>
            <a:r>
              <a:rPr lang="es-US" sz="1200" kern="1200" dirty="0" smtClean="0">
                <a:solidFill>
                  <a:schemeClr val="tx1"/>
                </a:solidFill>
                <a:effectLst/>
                <a:latin typeface="+mn-lt"/>
                <a:ea typeface="+mn-ea"/>
                <a:cs typeface="+mn-cs"/>
              </a:rPr>
              <a:t> que expresa la relación entre la cantidad y la frecuencia de un fenómeno o un grupo de fenómenos. Se utiliza para indicar la presencia de una situación que no puede ser medida en forma directa</a:t>
            </a:r>
          </a:p>
          <a:p>
            <a:endParaRPr lang="en-US" baseline="0" dirty="0" smtClean="0"/>
          </a:p>
          <a:p>
            <a:r>
              <a:rPr lang="en-US" b="1" baseline="0" dirty="0" smtClean="0"/>
              <a:t> ANALISIS </a:t>
            </a:r>
          </a:p>
          <a:p>
            <a:endParaRPr lang="en-US" b="1" baseline="0" dirty="0" smtClean="0"/>
          </a:p>
          <a:p>
            <a:r>
              <a:rPr lang="en-US" b="1" baseline="0" dirty="0" smtClean="0"/>
              <a:t>SANGRADO PREVIO</a:t>
            </a:r>
          </a:p>
          <a:p>
            <a:r>
              <a:rPr lang="en-US" b="0" baseline="0" dirty="0" smtClean="0"/>
              <a:t>POR CADA 100 PACIENTES DE EHS CON  FR DE SANGRADO PREVIO 14.8 PRESENTARON SANGRADO MAYOR</a:t>
            </a:r>
          </a:p>
          <a:p>
            <a:r>
              <a:rPr lang="en-US" b="0" baseline="0" dirty="0" smtClean="0"/>
              <a:t>POR CADA 100 PACINTES DE EHS SIN FR DE SANGRADO PREVIO 1.3 PRESENTARON SANGRADO MAYOR AL ANO </a:t>
            </a:r>
          </a:p>
          <a:p>
            <a:r>
              <a:rPr lang="en-US" b="1" baseline="0" dirty="0" smtClean="0"/>
              <a:t> </a:t>
            </a:r>
          </a:p>
          <a:p>
            <a:r>
              <a:rPr lang="en-US" b="1" baseline="0" dirty="0" smtClean="0"/>
              <a:t> FALLA RENAL</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POR CADA 100  PACIENTES CON FALLA RENAL DEL EHS, 5,4 PRESENTARON UN EVENTO DE SANGRADO MAYOR</a:t>
            </a:r>
          </a:p>
          <a:p>
            <a:r>
              <a:rPr lang="en-US" baseline="0" dirty="0" smtClean="0"/>
              <a:t>POR CADA 100 PACIENTES DEL EHS QUE NO TENIA FALLA RENAL  1.3  TUVO SANGRADO MAYOR</a:t>
            </a:r>
          </a:p>
          <a:p>
            <a:endParaRPr lang="en-US" baseline="0" dirty="0" smtClean="0"/>
          </a:p>
          <a:p>
            <a:r>
              <a:rPr lang="en-US" b="1" baseline="0" dirty="0" smtClean="0"/>
              <a:t>ANALISIS OR</a:t>
            </a:r>
          </a:p>
          <a:p>
            <a:r>
              <a:rPr lang="en-US" baseline="0" dirty="0" smtClean="0"/>
              <a:t> OR FALLA RENAL: LA PROBABILIDAD  DE QUE UN PACIENTE   CON CARACTERISTICA SIMILAR A LOS DE LA COHORTE EHS  Y POSEA COMO FR FALLA RENAL PRESENTE SANGRADO MAYOR AL ANO  ES 2.86 VECES MAYOR A NO TENER DICHO FR</a:t>
            </a:r>
          </a:p>
          <a:p>
            <a:endParaRPr lang="en-US" baseline="0" dirty="0" smtClean="0"/>
          </a:p>
          <a:p>
            <a:endParaRPr lang="en-US" baseline="0" dirty="0" smtClean="0"/>
          </a:p>
          <a:p>
            <a:endParaRPr lang="en-US" baseline="0" dirty="0" smtClean="0"/>
          </a:p>
          <a:p>
            <a:endParaRPr lang="en-US" baseline="0" dirty="0" smtClean="0"/>
          </a:p>
          <a:p>
            <a:endParaRPr lang="en-US" dirty="0" smtClean="0"/>
          </a:p>
        </p:txBody>
      </p:sp>
      <p:sp>
        <p:nvSpPr>
          <p:cNvPr id="4" name="Marcador de número de diapositiva 3"/>
          <p:cNvSpPr>
            <a:spLocks noGrp="1"/>
          </p:cNvSpPr>
          <p:nvPr>
            <p:ph type="sldNum" sz="quarter" idx="10"/>
          </p:nvPr>
        </p:nvSpPr>
        <p:spPr/>
        <p:txBody>
          <a:bodyPr/>
          <a:lstStyle/>
          <a:p>
            <a:fld id="{248D42F9-2784-4354-969A-EAA938B4AC77}" type="slidenum">
              <a:rPr lang="es-US" smtClean="0"/>
              <a:t>13</a:t>
            </a:fld>
            <a:endParaRPr lang="es-US"/>
          </a:p>
        </p:txBody>
      </p:sp>
    </p:spTree>
    <p:extLst>
      <p:ext uri="{BB962C8B-B14F-4D97-AF65-F5344CB8AC3E}">
        <p14:creationId xmlns:p14="http://schemas.microsoft.com/office/powerpoint/2010/main" val="904495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US" sz="1200" kern="1200" dirty="0" smtClean="0">
                <a:solidFill>
                  <a:schemeClr val="tx1"/>
                </a:solidFill>
                <a:effectLst/>
                <a:latin typeface="+mn-lt"/>
                <a:ea typeface="+mn-ea"/>
                <a:cs typeface="+mn-cs"/>
              </a:rPr>
              <a:t>HAS-</a:t>
            </a:r>
            <a:r>
              <a:rPr lang="es-US" sz="1200" kern="1200" dirty="0" err="1" smtClean="0">
                <a:solidFill>
                  <a:schemeClr val="tx1"/>
                </a:solidFill>
                <a:effectLst/>
                <a:latin typeface="+mn-lt"/>
                <a:ea typeface="+mn-ea"/>
                <a:cs typeface="+mn-cs"/>
              </a:rPr>
              <a:t>Bled</a:t>
            </a:r>
            <a:r>
              <a:rPr lang="es-US" sz="1200" kern="1200" dirty="0" smtClean="0">
                <a:solidFill>
                  <a:schemeClr val="tx1"/>
                </a:solidFill>
                <a:effectLst/>
                <a:latin typeface="+mn-lt"/>
                <a:ea typeface="+mn-ea"/>
                <a:cs typeface="+mn-cs"/>
              </a:rPr>
              <a:t> es un acrónimo de la hipertensión (PAS  no controlada &gt; 160 mm Hg ), la función renal / hepática anormal (un punto por la presencia de insuficiencia renal o hepática, un máximo de dos puntos), accidente cerebrovascular (historia previa, en </a:t>
            </a:r>
            <a:r>
              <a:rPr lang="es-US" sz="1200" kern="1200" dirty="0" err="1" smtClean="0">
                <a:solidFill>
                  <a:schemeClr val="tx1"/>
                </a:solidFill>
                <a:effectLst/>
                <a:latin typeface="+mn-lt"/>
                <a:ea typeface="+mn-ea"/>
                <a:cs typeface="+mn-cs"/>
              </a:rPr>
              <a:t>particulamente</a:t>
            </a:r>
            <a:r>
              <a:rPr lang="es-US" sz="1200" kern="1200" dirty="0" smtClean="0">
                <a:solidFill>
                  <a:schemeClr val="tx1"/>
                </a:solidFill>
                <a:effectLst/>
                <a:latin typeface="+mn-lt"/>
                <a:ea typeface="+mn-ea"/>
                <a:cs typeface="+mn-cs"/>
              </a:rPr>
              <a:t> </a:t>
            </a:r>
            <a:r>
              <a:rPr lang="es-US" sz="1200" kern="1200" dirty="0" err="1" smtClean="0">
                <a:solidFill>
                  <a:schemeClr val="tx1"/>
                </a:solidFill>
                <a:effectLst/>
                <a:latin typeface="+mn-lt"/>
                <a:ea typeface="+mn-ea"/>
                <a:cs typeface="+mn-cs"/>
              </a:rPr>
              <a:t>lacunar</a:t>
            </a:r>
            <a:r>
              <a:rPr lang="es-US" sz="1200" kern="1200" dirty="0" smtClean="0">
                <a:solidFill>
                  <a:schemeClr val="tx1"/>
                </a:solidFill>
                <a:effectLst/>
                <a:latin typeface="+mn-lt"/>
                <a:ea typeface="+mn-ea"/>
                <a:cs typeface="+mn-cs"/>
              </a:rPr>
              <a:t>), la historia o la predisposición sangrado (anemia), la razón normalizada internacional </a:t>
            </a:r>
            <a:r>
              <a:rPr lang="es-US" sz="1200" kern="1200" dirty="0" err="1" smtClean="0">
                <a:solidFill>
                  <a:schemeClr val="tx1"/>
                </a:solidFill>
                <a:effectLst/>
                <a:latin typeface="+mn-lt"/>
                <a:ea typeface="+mn-ea"/>
                <a:cs typeface="+mn-cs"/>
              </a:rPr>
              <a:t>labil</a:t>
            </a:r>
            <a:r>
              <a:rPr lang="es-US" sz="1200" kern="1200" dirty="0" smtClean="0">
                <a:solidFill>
                  <a:schemeClr val="tx1"/>
                </a:solidFill>
                <a:effectLst/>
                <a:latin typeface="+mn-lt"/>
                <a:ea typeface="+mn-ea"/>
                <a:cs typeface="+mn-cs"/>
              </a:rPr>
              <a:t>  (INR) (es decir, el tiempo en rango terapéutico  &lt; 60%), personas mayores (de 65 años),  uso concomitante de drogas / alcohol ( fármacos como agentes </a:t>
            </a:r>
            <a:r>
              <a:rPr lang="es-US" sz="1200" kern="1200" dirty="0" err="1" smtClean="0">
                <a:solidFill>
                  <a:schemeClr val="tx1"/>
                </a:solidFill>
                <a:effectLst/>
                <a:latin typeface="+mn-lt"/>
                <a:ea typeface="+mn-ea"/>
                <a:cs typeface="+mn-cs"/>
              </a:rPr>
              <a:t>antiplaquetarios</a:t>
            </a:r>
            <a:r>
              <a:rPr lang="es-US" sz="1200" kern="1200" dirty="0" smtClean="0">
                <a:solidFill>
                  <a:schemeClr val="tx1"/>
                </a:solidFill>
                <a:effectLst/>
                <a:latin typeface="+mn-lt"/>
                <a:ea typeface="+mn-ea"/>
                <a:cs typeface="+mn-cs"/>
              </a:rPr>
              <a:t>, AINES; un punto por drogas, además de un punto por exceso de alcohol, un máximo de dos puntos) como se muestra en la Tabla 2.</a:t>
            </a:r>
            <a:endParaRPr lang="es-US" dirty="0" smtClean="0"/>
          </a:p>
          <a:p>
            <a:endParaRPr lang="es-US" dirty="0"/>
          </a:p>
        </p:txBody>
      </p:sp>
      <p:sp>
        <p:nvSpPr>
          <p:cNvPr id="4" name="Marcador de número de diapositiva 3"/>
          <p:cNvSpPr>
            <a:spLocks noGrp="1"/>
          </p:cNvSpPr>
          <p:nvPr>
            <p:ph type="sldNum" sz="quarter" idx="10"/>
          </p:nvPr>
        </p:nvSpPr>
        <p:spPr/>
        <p:txBody>
          <a:bodyPr/>
          <a:lstStyle/>
          <a:p>
            <a:fld id="{248D42F9-2784-4354-969A-EAA938B4AC77}" type="slidenum">
              <a:rPr lang="es-US" smtClean="0"/>
              <a:t>14</a:t>
            </a:fld>
            <a:endParaRPr lang="es-US"/>
          </a:p>
        </p:txBody>
      </p:sp>
    </p:spTree>
    <p:extLst>
      <p:ext uri="{BB962C8B-B14F-4D97-AF65-F5344CB8AC3E}">
        <p14:creationId xmlns:p14="http://schemas.microsoft.com/office/powerpoint/2010/main" val="1239028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S" sz="1200" kern="1200" dirty="0" smtClean="0">
                <a:solidFill>
                  <a:schemeClr val="tx1"/>
                </a:solidFill>
                <a:effectLst/>
                <a:latin typeface="+mn-lt"/>
                <a:ea typeface="+mn-ea"/>
                <a:cs typeface="+mn-cs"/>
              </a:rPr>
              <a:t> . La distribución de los factores de riesgo de hemorragia mayor a 1 año entre los diferentes regímenes de tratamiento </a:t>
            </a:r>
            <a:r>
              <a:rPr lang="es-US" sz="1200" kern="1200" dirty="0" err="1" smtClean="0">
                <a:solidFill>
                  <a:schemeClr val="tx1"/>
                </a:solidFill>
                <a:effectLst/>
                <a:latin typeface="+mn-lt"/>
                <a:ea typeface="+mn-ea"/>
                <a:cs typeface="+mn-cs"/>
              </a:rPr>
              <a:t>antitrombótico</a:t>
            </a:r>
            <a:r>
              <a:rPr lang="es-US" sz="1200" kern="1200" dirty="0" smtClean="0">
                <a:solidFill>
                  <a:schemeClr val="tx1"/>
                </a:solidFill>
                <a:effectLst/>
                <a:latin typeface="+mn-lt"/>
                <a:ea typeface="+mn-ea"/>
                <a:cs typeface="+mn-cs"/>
              </a:rPr>
              <a:t> en la cohorte derivada se representa en la Tabla 4</a:t>
            </a:r>
          </a:p>
          <a:p>
            <a:endParaRPr lang="es-US" sz="1200" kern="1200" dirty="0" smtClean="0">
              <a:solidFill>
                <a:schemeClr val="tx1"/>
              </a:solidFill>
              <a:effectLst/>
              <a:latin typeface="+mn-lt"/>
              <a:ea typeface="+mn-ea"/>
              <a:cs typeface="+mn-cs"/>
            </a:endParaRPr>
          </a:p>
          <a:p>
            <a:r>
              <a:rPr lang="es-US" sz="1200" kern="1200" dirty="0" smtClean="0">
                <a:solidFill>
                  <a:schemeClr val="tx1"/>
                </a:solidFill>
                <a:effectLst/>
                <a:latin typeface="+mn-lt"/>
                <a:ea typeface="+mn-ea"/>
                <a:cs typeface="+mn-cs"/>
              </a:rPr>
              <a:t>De todos los pacientes dados de alta, 2.242 (64,8%) estaban en la OAC ,286 [12,8%] de los cuales también recibieron aspirina y / o </a:t>
            </a:r>
            <a:r>
              <a:rPr lang="es-US" sz="1200" kern="1200" dirty="0" err="1" smtClean="0">
                <a:solidFill>
                  <a:schemeClr val="tx1"/>
                </a:solidFill>
                <a:effectLst/>
                <a:latin typeface="+mn-lt"/>
                <a:ea typeface="+mn-ea"/>
                <a:cs typeface="+mn-cs"/>
              </a:rPr>
              <a:t>clopidogrel</a:t>
            </a:r>
            <a:r>
              <a:rPr lang="es-US" sz="1200" kern="1200" dirty="0" smtClean="0">
                <a:solidFill>
                  <a:schemeClr val="tx1"/>
                </a:solidFill>
                <a:effectLst/>
                <a:latin typeface="+mn-lt"/>
                <a:ea typeface="+mn-ea"/>
                <a:cs typeface="+mn-cs"/>
              </a:rPr>
              <a:t>), 828 (24,0%) recibieron terapia </a:t>
            </a:r>
            <a:r>
              <a:rPr lang="es-US" sz="1200" kern="1200" dirty="0" err="1" smtClean="0">
                <a:solidFill>
                  <a:schemeClr val="tx1"/>
                </a:solidFill>
                <a:effectLst/>
                <a:latin typeface="+mn-lt"/>
                <a:ea typeface="+mn-ea"/>
                <a:cs typeface="+mn-cs"/>
              </a:rPr>
              <a:t>antiplaquetaria</a:t>
            </a:r>
            <a:r>
              <a:rPr lang="es-US" sz="1200" kern="1200" dirty="0" smtClean="0">
                <a:solidFill>
                  <a:schemeClr val="tx1"/>
                </a:solidFill>
                <a:effectLst/>
                <a:latin typeface="+mn-lt"/>
                <a:ea typeface="+mn-ea"/>
                <a:cs typeface="+mn-cs"/>
              </a:rPr>
              <a:t> sola (aspirina y / o </a:t>
            </a:r>
            <a:r>
              <a:rPr lang="es-US" sz="1200" kern="1200" dirty="0" err="1" smtClean="0">
                <a:solidFill>
                  <a:schemeClr val="tx1"/>
                </a:solidFill>
                <a:effectLst/>
                <a:latin typeface="+mn-lt"/>
                <a:ea typeface="+mn-ea"/>
                <a:cs typeface="+mn-cs"/>
              </a:rPr>
              <a:t>clopidogrel</a:t>
            </a:r>
            <a:r>
              <a:rPr lang="es-US" sz="1200" kern="1200" dirty="0" smtClean="0">
                <a:solidFill>
                  <a:schemeClr val="tx1"/>
                </a:solidFill>
                <a:effectLst/>
                <a:latin typeface="+mn-lt"/>
                <a:ea typeface="+mn-ea"/>
                <a:cs typeface="+mn-cs"/>
              </a:rPr>
              <a:t>), y 352 ( 10,2%) no recibieron ningún tratamiento </a:t>
            </a:r>
            <a:r>
              <a:rPr lang="es-US" sz="1200" kern="1200" dirty="0" err="1" smtClean="0">
                <a:solidFill>
                  <a:schemeClr val="tx1"/>
                </a:solidFill>
                <a:effectLst/>
                <a:latin typeface="+mn-lt"/>
                <a:ea typeface="+mn-ea"/>
                <a:cs typeface="+mn-cs"/>
              </a:rPr>
              <a:t>antitrombótico</a:t>
            </a:r>
            <a:r>
              <a:rPr lang="es-US" sz="1200" kern="1200" dirty="0" smtClean="0">
                <a:solidFill>
                  <a:schemeClr val="tx1"/>
                </a:solidFill>
                <a:effectLst/>
                <a:latin typeface="+mn-lt"/>
                <a:ea typeface="+mn-ea"/>
                <a:cs typeface="+mn-cs"/>
              </a:rPr>
              <a:t>.</a:t>
            </a:r>
            <a:endParaRPr lang="es-US" dirty="0"/>
          </a:p>
        </p:txBody>
      </p:sp>
      <p:sp>
        <p:nvSpPr>
          <p:cNvPr id="4" name="Marcador de número de diapositiva 3"/>
          <p:cNvSpPr>
            <a:spLocks noGrp="1"/>
          </p:cNvSpPr>
          <p:nvPr>
            <p:ph type="sldNum" sz="quarter" idx="10"/>
          </p:nvPr>
        </p:nvSpPr>
        <p:spPr/>
        <p:txBody>
          <a:bodyPr/>
          <a:lstStyle/>
          <a:p>
            <a:fld id="{248D42F9-2784-4354-969A-EAA938B4AC77}" type="slidenum">
              <a:rPr lang="es-US" smtClean="0"/>
              <a:t>15</a:t>
            </a:fld>
            <a:endParaRPr lang="es-US"/>
          </a:p>
        </p:txBody>
      </p:sp>
    </p:spTree>
    <p:extLst>
      <p:ext uri="{BB962C8B-B14F-4D97-AF65-F5344CB8AC3E}">
        <p14:creationId xmlns:p14="http://schemas.microsoft.com/office/powerpoint/2010/main" val="2836481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kern="1200" dirty="0" smtClean="0">
                <a:solidFill>
                  <a:schemeClr val="tx1"/>
                </a:solidFill>
                <a:effectLst/>
                <a:latin typeface="+mn-lt"/>
                <a:ea typeface="+mn-ea"/>
                <a:cs typeface="+mn-cs"/>
              </a:rPr>
              <a:t>LA TABLA NUMERO</a:t>
            </a:r>
            <a:r>
              <a:rPr lang="en-US" sz="1200" kern="1200" baseline="0" dirty="0" smtClean="0">
                <a:solidFill>
                  <a:schemeClr val="tx1"/>
                </a:solidFill>
                <a:effectLst/>
                <a:latin typeface="+mn-lt"/>
                <a:ea typeface="+mn-ea"/>
                <a:cs typeface="+mn-cs"/>
              </a:rPr>
              <a:t> 5  MUESTRA EL RIESGO DE SANGRADO MAYOR DENTRO DE UN  ANO  EN PACIENTES CON FA DEL EHS,  A GRANDES RASGOS LA MISMA ESTA COMPUESTA POR 3 COLUMNAS, LAPRIMERA MUESTRA EL PUNTAJE POR FACTORES DE RIESGO DEL 1 AL 9, EN LA 2DA COLUNMA  SE OBSERVA  RESULTADOS DEL SCORE DE LA COHORTE DERIVADA, SE DIVIDE EN 3 COLUMNAS DONDE REFLEJAN EL NUMERO DE  PACIENTES, NUMERO DE SANGRADOS Y NUMERO DE SANGRADOS POR 100 PACIENTES ANO OBTENIDOS SEGUN CADA PUNTAJE </a:t>
            </a:r>
            <a:endParaRPr lang="es-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CON RESPECTO</a:t>
            </a:r>
            <a:r>
              <a:rPr lang="en-US" sz="1200" kern="1200" baseline="0" dirty="0" smtClean="0">
                <a:solidFill>
                  <a:schemeClr val="tx1"/>
                </a:solidFill>
                <a:effectLst/>
                <a:latin typeface="+mn-lt"/>
                <a:ea typeface="+mn-ea"/>
                <a:cs typeface="+mn-cs"/>
              </a:rPr>
              <a:t> AL SCD EL MAYOR NUMERO TANTO DE PACIENTES COMO DE SANGRADO ESTUVO ENTRE 0 Y 1 PTOS, CUANDO ANALIZAMOS LA TASA DE  SANGRADO POR CADA ANO DE 100 PACIENTES, VEMOS QUE A MEDIDA QUE SE ADICIONAN PUNTOS AUMENTA  LA TASA DE SANGRADO, CON UNA P SIGNIFICATICA,</a:t>
            </a:r>
            <a:endParaRPr lang="es-US" sz="1200" kern="1200" dirty="0" smtClean="0">
              <a:solidFill>
                <a:schemeClr val="tx1"/>
              </a:solidFill>
              <a:effectLst/>
              <a:latin typeface="+mn-lt"/>
              <a:ea typeface="+mn-ea"/>
              <a:cs typeface="+mn-cs"/>
            </a:endParaRPr>
          </a:p>
          <a:p>
            <a:r>
              <a:rPr lang="es-US" sz="1200" kern="1200" dirty="0" smtClean="0">
                <a:solidFill>
                  <a:schemeClr val="tx1"/>
                </a:solidFill>
                <a:effectLst/>
                <a:latin typeface="+mn-lt"/>
                <a:ea typeface="+mn-ea"/>
                <a:cs typeface="+mn-cs"/>
              </a:rPr>
              <a:t>La tasa de sangrado anual aumentó con la adición de cada factor de riesgo de la cohorte derivada (Tabla 5).</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ANALISIS DE LA TASA CD.  </a:t>
            </a:r>
            <a:r>
              <a:rPr lang="en-US" sz="1200" b="1" kern="1200" dirty="0" smtClean="0">
                <a:solidFill>
                  <a:schemeClr val="tx1"/>
                </a:solidFill>
                <a:effectLst/>
                <a:latin typeface="+mn-lt"/>
                <a:ea typeface="+mn-ea"/>
                <a:cs typeface="+mn-cs"/>
              </a:rPr>
              <a:t>0</a:t>
            </a:r>
            <a:r>
              <a:rPr lang="en-US" sz="1200" b="1" kern="1200" baseline="0" dirty="0" smtClean="0">
                <a:solidFill>
                  <a:schemeClr val="tx1"/>
                </a:solidFill>
                <a:effectLst/>
                <a:latin typeface="+mn-lt"/>
                <a:ea typeface="+mn-ea"/>
                <a:cs typeface="+mn-cs"/>
              </a:rPr>
              <a:t> PTS </a:t>
            </a:r>
            <a:r>
              <a:rPr lang="en-US" sz="1200" kern="1200" dirty="0" smtClean="0">
                <a:solidFill>
                  <a:schemeClr val="tx1"/>
                </a:solidFill>
                <a:effectLst/>
                <a:latin typeface="+mn-lt"/>
                <a:ea typeface="+mn-ea"/>
                <a:cs typeface="+mn-cs"/>
              </a:rPr>
              <a:t>POR CADA 100</a:t>
            </a:r>
            <a:r>
              <a:rPr lang="en-US" sz="1200" kern="1200" baseline="0" dirty="0" smtClean="0">
                <a:solidFill>
                  <a:schemeClr val="tx1"/>
                </a:solidFill>
                <a:effectLst/>
                <a:latin typeface="+mn-lt"/>
                <a:ea typeface="+mn-ea"/>
                <a:cs typeface="+mn-cs"/>
              </a:rPr>
              <a:t> PACIENTES ANO SEGUIDOS EN LA COHORTE EHS QUE NO TENIA FR 0.59 TUVO SAGRADO MAYOR</a:t>
            </a:r>
          </a:p>
          <a:p>
            <a:r>
              <a:rPr lang="en-US" sz="1200" kern="1200" baseline="0" dirty="0" smtClean="0">
                <a:solidFill>
                  <a:schemeClr val="tx1"/>
                </a:solidFill>
                <a:effectLst/>
                <a:latin typeface="+mn-lt"/>
                <a:ea typeface="+mn-ea"/>
                <a:cs typeface="+mn-cs"/>
              </a:rPr>
              <a:t>                                            3 PTOS. POR CADA 1OO PACIENTES ANO SEGUIDOS DE LA CEHS QUE TENIA SCORE DE 3 PTS 19.51 TUVO SANGRADO MAYOR</a:t>
            </a:r>
          </a:p>
          <a:p>
            <a:endParaRPr lang="en-US" sz="1200" kern="1200" baseline="0" dirty="0" smtClean="0">
              <a:solidFill>
                <a:schemeClr val="tx1"/>
              </a:solidFill>
              <a:effectLst/>
              <a:latin typeface="+mn-lt"/>
              <a:ea typeface="+mn-ea"/>
              <a:cs typeface="+mn-cs"/>
            </a:endParaRPr>
          </a:p>
          <a:p>
            <a:endParaRPr lang="es-US" sz="1200" kern="1200" dirty="0" smtClean="0">
              <a:solidFill>
                <a:schemeClr val="tx1"/>
              </a:solidFill>
              <a:effectLst/>
              <a:latin typeface="+mn-lt"/>
              <a:ea typeface="+mn-ea"/>
              <a:cs typeface="+mn-cs"/>
            </a:endParaRPr>
          </a:p>
          <a:p>
            <a:endParaRPr lang="es-US" dirty="0"/>
          </a:p>
        </p:txBody>
      </p:sp>
      <p:sp>
        <p:nvSpPr>
          <p:cNvPr id="4" name="Marcador de número de diapositiva 3"/>
          <p:cNvSpPr>
            <a:spLocks noGrp="1"/>
          </p:cNvSpPr>
          <p:nvPr>
            <p:ph type="sldNum" sz="quarter" idx="10"/>
          </p:nvPr>
        </p:nvSpPr>
        <p:spPr/>
        <p:txBody>
          <a:bodyPr/>
          <a:lstStyle/>
          <a:p>
            <a:fld id="{248D42F9-2784-4354-969A-EAA938B4AC77}" type="slidenum">
              <a:rPr lang="es-US" smtClean="0"/>
              <a:t>16</a:t>
            </a:fld>
            <a:endParaRPr lang="es-US"/>
          </a:p>
        </p:txBody>
      </p:sp>
    </p:spTree>
    <p:extLst>
      <p:ext uri="{BB962C8B-B14F-4D97-AF65-F5344CB8AC3E}">
        <p14:creationId xmlns:p14="http://schemas.microsoft.com/office/powerpoint/2010/main" val="1987860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AD06E94C-2534-425C-980E-157C3DE908D1}" type="datetimeFigureOut">
              <a:rPr lang="es-US" smtClean="0"/>
              <a:t>4/25/2016</a:t>
            </a:fld>
            <a:endParaRPr lang="es-US"/>
          </a:p>
        </p:txBody>
      </p:sp>
      <p:sp>
        <p:nvSpPr>
          <p:cNvPr id="5" name="Footer Placeholder 4"/>
          <p:cNvSpPr>
            <a:spLocks noGrp="1"/>
          </p:cNvSpPr>
          <p:nvPr>
            <p:ph type="ftr" sz="quarter" idx="11"/>
          </p:nvPr>
        </p:nvSpPr>
        <p:spPr/>
        <p:txBody>
          <a:bodyPr/>
          <a:lstStyle/>
          <a:p>
            <a:endParaRPr lang="es-US"/>
          </a:p>
        </p:txBody>
      </p:sp>
      <p:sp>
        <p:nvSpPr>
          <p:cNvPr id="6" name="Slide Number Placeholder 5"/>
          <p:cNvSpPr>
            <a:spLocks noGrp="1"/>
          </p:cNvSpPr>
          <p:nvPr>
            <p:ph type="sldNum" sz="quarter" idx="12"/>
          </p:nvPr>
        </p:nvSpPr>
        <p:spPr/>
        <p:txBody>
          <a:bodyPr/>
          <a:lstStyle/>
          <a:p>
            <a:fld id="{5D22C46F-D04A-463F-91B0-77BFF7A2DF60}" type="slidenum">
              <a:rPr lang="es-US" smtClean="0"/>
              <a:t>‹Nº›</a:t>
            </a:fld>
            <a:endParaRPr lang="es-US"/>
          </a:p>
        </p:txBody>
      </p:sp>
    </p:spTree>
    <p:extLst>
      <p:ext uri="{BB962C8B-B14F-4D97-AF65-F5344CB8AC3E}">
        <p14:creationId xmlns:p14="http://schemas.microsoft.com/office/powerpoint/2010/main" val="2884732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D06E94C-2534-425C-980E-157C3DE908D1}" type="datetimeFigureOut">
              <a:rPr lang="es-US" smtClean="0"/>
              <a:t>4/25/2016</a:t>
            </a:fld>
            <a:endParaRPr lang="es-US"/>
          </a:p>
        </p:txBody>
      </p:sp>
      <p:sp>
        <p:nvSpPr>
          <p:cNvPr id="6" name="Footer Placeholder 5"/>
          <p:cNvSpPr>
            <a:spLocks noGrp="1"/>
          </p:cNvSpPr>
          <p:nvPr>
            <p:ph type="ftr" sz="quarter" idx="11"/>
          </p:nvPr>
        </p:nvSpPr>
        <p:spPr/>
        <p:txBody>
          <a:bodyPr/>
          <a:lstStyle/>
          <a:p>
            <a:endParaRPr lang="es-US"/>
          </a:p>
        </p:txBody>
      </p:sp>
      <p:sp>
        <p:nvSpPr>
          <p:cNvPr id="7" name="Slide Number Placeholder 6"/>
          <p:cNvSpPr>
            <a:spLocks noGrp="1"/>
          </p:cNvSpPr>
          <p:nvPr>
            <p:ph type="sldNum" sz="quarter" idx="12"/>
          </p:nvPr>
        </p:nvSpPr>
        <p:spPr/>
        <p:txBody>
          <a:bodyPr/>
          <a:lstStyle/>
          <a:p>
            <a:fld id="{5D22C46F-D04A-463F-91B0-77BFF7A2DF60}" type="slidenum">
              <a:rPr lang="es-US" smtClean="0"/>
              <a:t>‹Nº›</a:t>
            </a:fld>
            <a:endParaRPr lang="es-US"/>
          </a:p>
        </p:txBody>
      </p:sp>
    </p:spTree>
    <p:extLst>
      <p:ext uri="{BB962C8B-B14F-4D97-AF65-F5344CB8AC3E}">
        <p14:creationId xmlns:p14="http://schemas.microsoft.com/office/powerpoint/2010/main" val="2343004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D06E94C-2534-425C-980E-157C3DE908D1}" type="datetimeFigureOut">
              <a:rPr lang="es-US" smtClean="0"/>
              <a:t>4/25/2016</a:t>
            </a:fld>
            <a:endParaRPr lang="es-US"/>
          </a:p>
        </p:txBody>
      </p:sp>
      <p:sp>
        <p:nvSpPr>
          <p:cNvPr id="6" name="Footer Placeholder 5"/>
          <p:cNvSpPr>
            <a:spLocks noGrp="1"/>
          </p:cNvSpPr>
          <p:nvPr>
            <p:ph type="ftr" sz="quarter" idx="11"/>
          </p:nvPr>
        </p:nvSpPr>
        <p:spPr/>
        <p:txBody>
          <a:bodyPr/>
          <a:lstStyle/>
          <a:p>
            <a:endParaRPr lang="es-US"/>
          </a:p>
        </p:txBody>
      </p:sp>
      <p:sp>
        <p:nvSpPr>
          <p:cNvPr id="7" name="Slide Number Placeholder 6"/>
          <p:cNvSpPr>
            <a:spLocks noGrp="1"/>
          </p:cNvSpPr>
          <p:nvPr>
            <p:ph type="sldNum" sz="quarter" idx="12"/>
          </p:nvPr>
        </p:nvSpPr>
        <p:spPr/>
        <p:txBody>
          <a:bodyPr/>
          <a:lstStyle/>
          <a:p>
            <a:fld id="{5D22C46F-D04A-463F-91B0-77BFF7A2DF60}" type="slidenum">
              <a:rPr lang="es-US" smtClean="0"/>
              <a:t>‹Nº›</a:t>
            </a:fld>
            <a:endParaRPr lang="es-US"/>
          </a:p>
        </p:txBody>
      </p:sp>
    </p:spTree>
    <p:extLst>
      <p:ext uri="{BB962C8B-B14F-4D97-AF65-F5344CB8AC3E}">
        <p14:creationId xmlns:p14="http://schemas.microsoft.com/office/powerpoint/2010/main" val="4226745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D06E94C-2534-425C-980E-157C3DE908D1}" type="datetimeFigureOut">
              <a:rPr lang="es-US" smtClean="0"/>
              <a:t>4/25/2016</a:t>
            </a:fld>
            <a:endParaRPr lang="es-US"/>
          </a:p>
        </p:txBody>
      </p:sp>
      <p:sp>
        <p:nvSpPr>
          <p:cNvPr id="6" name="Footer Placeholder 5"/>
          <p:cNvSpPr>
            <a:spLocks noGrp="1"/>
          </p:cNvSpPr>
          <p:nvPr>
            <p:ph type="ftr" sz="quarter" idx="11"/>
          </p:nvPr>
        </p:nvSpPr>
        <p:spPr/>
        <p:txBody>
          <a:bodyPr/>
          <a:lstStyle/>
          <a:p>
            <a:endParaRPr lang="es-US"/>
          </a:p>
        </p:txBody>
      </p:sp>
      <p:sp>
        <p:nvSpPr>
          <p:cNvPr id="7" name="Slide Number Placeholder 6"/>
          <p:cNvSpPr>
            <a:spLocks noGrp="1"/>
          </p:cNvSpPr>
          <p:nvPr>
            <p:ph type="sldNum" sz="quarter" idx="12"/>
          </p:nvPr>
        </p:nvSpPr>
        <p:spPr/>
        <p:txBody>
          <a:bodyPr/>
          <a:lstStyle/>
          <a:p>
            <a:fld id="{5D22C46F-D04A-463F-91B0-77BFF7A2DF60}" type="slidenum">
              <a:rPr lang="es-US" smtClean="0"/>
              <a:t>‹Nº›</a:t>
            </a:fld>
            <a:endParaRPr lang="es-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775590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D06E94C-2534-425C-980E-157C3DE908D1}" type="datetimeFigureOut">
              <a:rPr lang="es-US" smtClean="0"/>
              <a:t>4/25/2016</a:t>
            </a:fld>
            <a:endParaRPr lang="es-US"/>
          </a:p>
        </p:txBody>
      </p:sp>
      <p:sp>
        <p:nvSpPr>
          <p:cNvPr id="6" name="Footer Placeholder 5"/>
          <p:cNvSpPr>
            <a:spLocks noGrp="1"/>
          </p:cNvSpPr>
          <p:nvPr>
            <p:ph type="ftr" sz="quarter" idx="11"/>
          </p:nvPr>
        </p:nvSpPr>
        <p:spPr/>
        <p:txBody>
          <a:bodyPr/>
          <a:lstStyle/>
          <a:p>
            <a:endParaRPr lang="es-US"/>
          </a:p>
        </p:txBody>
      </p:sp>
      <p:sp>
        <p:nvSpPr>
          <p:cNvPr id="7" name="Slide Number Placeholder 6"/>
          <p:cNvSpPr>
            <a:spLocks noGrp="1"/>
          </p:cNvSpPr>
          <p:nvPr>
            <p:ph type="sldNum" sz="quarter" idx="12"/>
          </p:nvPr>
        </p:nvSpPr>
        <p:spPr/>
        <p:txBody>
          <a:bodyPr/>
          <a:lstStyle/>
          <a:p>
            <a:fld id="{5D22C46F-D04A-463F-91B0-77BFF7A2DF60}" type="slidenum">
              <a:rPr lang="es-US" smtClean="0"/>
              <a:t>‹Nº›</a:t>
            </a:fld>
            <a:endParaRPr lang="es-US"/>
          </a:p>
        </p:txBody>
      </p:sp>
    </p:spTree>
    <p:extLst>
      <p:ext uri="{BB962C8B-B14F-4D97-AF65-F5344CB8AC3E}">
        <p14:creationId xmlns:p14="http://schemas.microsoft.com/office/powerpoint/2010/main" val="3153827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AD06E94C-2534-425C-980E-157C3DE908D1}" type="datetimeFigureOut">
              <a:rPr lang="es-US" smtClean="0"/>
              <a:t>4/25/2016</a:t>
            </a:fld>
            <a:endParaRPr lang="es-US"/>
          </a:p>
        </p:txBody>
      </p:sp>
      <p:sp>
        <p:nvSpPr>
          <p:cNvPr id="4" name="Footer Placeholder 3"/>
          <p:cNvSpPr>
            <a:spLocks noGrp="1"/>
          </p:cNvSpPr>
          <p:nvPr>
            <p:ph type="ftr" sz="quarter" idx="11"/>
          </p:nvPr>
        </p:nvSpPr>
        <p:spPr/>
        <p:txBody>
          <a:bodyPr/>
          <a:lstStyle/>
          <a:p>
            <a:endParaRPr lang="es-US"/>
          </a:p>
        </p:txBody>
      </p:sp>
      <p:sp>
        <p:nvSpPr>
          <p:cNvPr id="5" name="Slide Number Placeholder 4"/>
          <p:cNvSpPr>
            <a:spLocks noGrp="1"/>
          </p:cNvSpPr>
          <p:nvPr>
            <p:ph type="sldNum" sz="quarter" idx="12"/>
          </p:nvPr>
        </p:nvSpPr>
        <p:spPr/>
        <p:txBody>
          <a:bodyPr/>
          <a:lstStyle/>
          <a:p>
            <a:fld id="{5D22C46F-D04A-463F-91B0-77BFF7A2DF60}" type="slidenum">
              <a:rPr lang="es-US" smtClean="0"/>
              <a:t>‹Nº›</a:t>
            </a:fld>
            <a:endParaRPr lang="es-US"/>
          </a:p>
        </p:txBody>
      </p:sp>
    </p:spTree>
    <p:extLst>
      <p:ext uri="{BB962C8B-B14F-4D97-AF65-F5344CB8AC3E}">
        <p14:creationId xmlns:p14="http://schemas.microsoft.com/office/powerpoint/2010/main" val="2852645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AD06E94C-2534-425C-980E-157C3DE908D1}" type="datetimeFigureOut">
              <a:rPr lang="es-US" smtClean="0"/>
              <a:t>4/25/2016</a:t>
            </a:fld>
            <a:endParaRPr lang="es-US"/>
          </a:p>
        </p:txBody>
      </p:sp>
      <p:sp>
        <p:nvSpPr>
          <p:cNvPr id="4" name="Footer Placeholder 3"/>
          <p:cNvSpPr>
            <a:spLocks noGrp="1"/>
          </p:cNvSpPr>
          <p:nvPr>
            <p:ph type="ftr" sz="quarter" idx="11"/>
          </p:nvPr>
        </p:nvSpPr>
        <p:spPr/>
        <p:txBody>
          <a:bodyPr/>
          <a:lstStyle/>
          <a:p>
            <a:endParaRPr lang="es-US"/>
          </a:p>
        </p:txBody>
      </p:sp>
      <p:sp>
        <p:nvSpPr>
          <p:cNvPr id="5" name="Slide Number Placeholder 4"/>
          <p:cNvSpPr>
            <a:spLocks noGrp="1"/>
          </p:cNvSpPr>
          <p:nvPr>
            <p:ph type="sldNum" sz="quarter" idx="12"/>
          </p:nvPr>
        </p:nvSpPr>
        <p:spPr/>
        <p:txBody>
          <a:bodyPr/>
          <a:lstStyle/>
          <a:p>
            <a:fld id="{5D22C46F-D04A-463F-91B0-77BFF7A2DF60}" type="slidenum">
              <a:rPr lang="es-US" smtClean="0"/>
              <a:t>‹Nº›</a:t>
            </a:fld>
            <a:endParaRPr lang="es-US"/>
          </a:p>
        </p:txBody>
      </p:sp>
    </p:spTree>
    <p:extLst>
      <p:ext uri="{BB962C8B-B14F-4D97-AF65-F5344CB8AC3E}">
        <p14:creationId xmlns:p14="http://schemas.microsoft.com/office/powerpoint/2010/main" val="4042094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D06E94C-2534-425C-980E-157C3DE908D1}" type="datetimeFigureOut">
              <a:rPr lang="es-US" smtClean="0"/>
              <a:t>4/25/2016</a:t>
            </a:fld>
            <a:endParaRPr lang="es-US"/>
          </a:p>
        </p:txBody>
      </p:sp>
      <p:sp>
        <p:nvSpPr>
          <p:cNvPr id="5" name="Footer Placeholder 4"/>
          <p:cNvSpPr>
            <a:spLocks noGrp="1"/>
          </p:cNvSpPr>
          <p:nvPr>
            <p:ph type="ftr" sz="quarter" idx="11"/>
          </p:nvPr>
        </p:nvSpPr>
        <p:spPr/>
        <p:txBody>
          <a:bodyPr/>
          <a:lstStyle/>
          <a:p>
            <a:endParaRPr lang="es-US"/>
          </a:p>
        </p:txBody>
      </p:sp>
      <p:sp>
        <p:nvSpPr>
          <p:cNvPr id="6" name="Slide Number Placeholder 5"/>
          <p:cNvSpPr>
            <a:spLocks noGrp="1"/>
          </p:cNvSpPr>
          <p:nvPr>
            <p:ph type="sldNum" sz="quarter" idx="12"/>
          </p:nvPr>
        </p:nvSpPr>
        <p:spPr/>
        <p:txBody>
          <a:bodyPr/>
          <a:lstStyle/>
          <a:p>
            <a:fld id="{5D22C46F-D04A-463F-91B0-77BFF7A2DF60}" type="slidenum">
              <a:rPr lang="es-US" smtClean="0"/>
              <a:t>‹Nº›</a:t>
            </a:fld>
            <a:endParaRPr lang="es-US"/>
          </a:p>
        </p:txBody>
      </p:sp>
    </p:spTree>
    <p:extLst>
      <p:ext uri="{BB962C8B-B14F-4D97-AF65-F5344CB8AC3E}">
        <p14:creationId xmlns:p14="http://schemas.microsoft.com/office/powerpoint/2010/main" val="10421516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D06E94C-2534-425C-980E-157C3DE908D1}" type="datetimeFigureOut">
              <a:rPr lang="es-US" smtClean="0"/>
              <a:t>4/25/2016</a:t>
            </a:fld>
            <a:endParaRPr lang="es-US"/>
          </a:p>
        </p:txBody>
      </p:sp>
      <p:sp>
        <p:nvSpPr>
          <p:cNvPr id="5" name="Footer Placeholder 4"/>
          <p:cNvSpPr>
            <a:spLocks noGrp="1"/>
          </p:cNvSpPr>
          <p:nvPr>
            <p:ph type="ftr" sz="quarter" idx="11"/>
          </p:nvPr>
        </p:nvSpPr>
        <p:spPr/>
        <p:txBody>
          <a:bodyPr/>
          <a:lstStyle/>
          <a:p>
            <a:endParaRPr lang="es-US"/>
          </a:p>
        </p:txBody>
      </p:sp>
      <p:sp>
        <p:nvSpPr>
          <p:cNvPr id="6" name="Slide Number Placeholder 5"/>
          <p:cNvSpPr>
            <a:spLocks noGrp="1"/>
          </p:cNvSpPr>
          <p:nvPr>
            <p:ph type="sldNum" sz="quarter" idx="12"/>
          </p:nvPr>
        </p:nvSpPr>
        <p:spPr/>
        <p:txBody>
          <a:bodyPr/>
          <a:lstStyle/>
          <a:p>
            <a:fld id="{5D22C46F-D04A-463F-91B0-77BFF7A2DF60}" type="slidenum">
              <a:rPr lang="es-US" smtClean="0"/>
              <a:t>‹Nº›</a:t>
            </a:fld>
            <a:endParaRPr lang="es-US"/>
          </a:p>
        </p:txBody>
      </p:sp>
    </p:spTree>
    <p:extLst>
      <p:ext uri="{BB962C8B-B14F-4D97-AF65-F5344CB8AC3E}">
        <p14:creationId xmlns:p14="http://schemas.microsoft.com/office/powerpoint/2010/main" val="3891319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D06E94C-2534-425C-980E-157C3DE908D1}" type="datetimeFigureOut">
              <a:rPr lang="es-US" smtClean="0"/>
              <a:t>4/25/2016</a:t>
            </a:fld>
            <a:endParaRPr lang="es-US"/>
          </a:p>
        </p:txBody>
      </p:sp>
      <p:sp>
        <p:nvSpPr>
          <p:cNvPr id="5" name="Footer Placeholder 4"/>
          <p:cNvSpPr>
            <a:spLocks noGrp="1"/>
          </p:cNvSpPr>
          <p:nvPr>
            <p:ph type="ftr" sz="quarter" idx="11"/>
          </p:nvPr>
        </p:nvSpPr>
        <p:spPr/>
        <p:txBody>
          <a:bodyPr/>
          <a:lstStyle/>
          <a:p>
            <a:endParaRPr lang="es-US"/>
          </a:p>
        </p:txBody>
      </p:sp>
      <p:sp>
        <p:nvSpPr>
          <p:cNvPr id="6" name="Slide Number Placeholder 5"/>
          <p:cNvSpPr>
            <a:spLocks noGrp="1"/>
          </p:cNvSpPr>
          <p:nvPr>
            <p:ph type="sldNum" sz="quarter" idx="12"/>
          </p:nvPr>
        </p:nvSpPr>
        <p:spPr/>
        <p:txBody>
          <a:bodyPr/>
          <a:lstStyle/>
          <a:p>
            <a:fld id="{5D22C46F-D04A-463F-91B0-77BFF7A2DF60}" type="slidenum">
              <a:rPr lang="es-US" smtClean="0"/>
              <a:t>‹Nº›</a:t>
            </a:fld>
            <a:endParaRPr lang="es-US"/>
          </a:p>
        </p:txBody>
      </p:sp>
    </p:spTree>
    <p:extLst>
      <p:ext uri="{BB962C8B-B14F-4D97-AF65-F5344CB8AC3E}">
        <p14:creationId xmlns:p14="http://schemas.microsoft.com/office/powerpoint/2010/main" val="2402903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D06E94C-2534-425C-980E-157C3DE908D1}" type="datetimeFigureOut">
              <a:rPr lang="es-US" smtClean="0"/>
              <a:t>4/25/2016</a:t>
            </a:fld>
            <a:endParaRPr lang="es-US"/>
          </a:p>
        </p:txBody>
      </p:sp>
      <p:sp>
        <p:nvSpPr>
          <p:cNvPr id="5" name="Footer Placeholder 4"/>
          <p:cNvSpPr>
            <a:spLocks noGrp="1"/>
          </p:cNvSpPr>
          <p:nvPr>
            <p:ph type="ftr" sz="quarter" idx="11"/>
          </p:nvPr>
        </p:nvSpPr>
        <p:spPr/>
        <p:txBody>
          <a:bodyPr/>
          <a:lstStyle/>
          <a:p>
            <a:endParaRPr lang="es-US"/>
          </a:p>
        </p:txBody>
      </p:sp>
      <p:sp>
        <p:nvSpPr>
          <p:cNvPr id="6" name="Slide Number Placeholder 5"/>
          <p:cNvSpPr>
            <a:spLocks noGrp="1"/>
          </p:cNvSpPr>
          <p:nvPr>
            <p:ph type="sldNum" sz="quarter" idx="12"/>
          </p:nvPr>
        </p:nvSpPr>
        <p:spPr/>
        <p:txBody>
          <a:bodyPr/>
          <a:lstStyle/>
          <a:p>
            <a:fld id="{5D22C46F-D04A-463F-91B0-77BFF7A2DF60}" type="slidenum">
              <a:rPr lang="es-US" smtClean="0"/>
              <a:t>‹Nº›</a:t>
            </a:fld>
            <a:endParaRPr lang="es-US"/>
          </a:p>
        </p:txBody>
      </p:sp>
    </p:spTree>
    <p:extLst>
      <p:ext uri="{BB962C8B-B14F-4D97-AF65-F5344CB8AC3E}">
        <p14:creationId xmlns:p14="http://schemas.microsoft.com/office/powerpoint/2010/main" val="4053208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D06E94C-2534-425C-980E-157C3DE908D1}" type="datetimeFigureOut">
              <a:rPr lang="es-US" smtClean="0"/>
              <a:t>4/25/2016</a:t>
            </a:fld>
            <a:endParaRPr lang="es-US"/>
          </a:p>
        </p:txBody>
      </p:sp>
      <p:sp>
        <p:nvSpPr>
          <p:cNvPr id="6" name="Footer Placeholder 5"/>
          <p:cNvSpPr>
            <a:spLocks noGrp="1"/>
          </p:cNvSpPr>
          <p:nvPr>
            <p:ph type="ftr" sz="quarter" idx="11"/>
          </p:nvPr>
        </p:nvSpPr>
        <p:spPr/>
        <p:txBody>
          <a:bodyPr/>
          <a:lstStyle/>
          <a:p>
            <a:endParaRPr lang="es-US"/>
          </a:p>
        </p:txBody>
      </p:sp>
      <p:sp>
        <p:nvSpPr>
          <p:cNvPr id="7" name="Slide Number Placeholder 6"/>
          <p:cNvSpPr>
            <a:spLocks noGrp="1"/>
          </p:cNvSpPr>
          <p:nvPr>
            <p:ph type="sldNum" sz="quarter" idx="12"/>
          </p:nvPr>
        </p:nvSpPr>
        <p:spPr/>
        <p:txBody>
          <a:bodyPr/>
          <a:lstStyle/>
          <a:p>
            <a:fld id="{5D22C46F-D04A-463F-91B0-77BFF7A2DF60}" type="slidenum">
              <a:rPr lang="es-US" smtClean="0"/>
              <a:t>‹Nº›</a:t>
            </a:fld>
            <a:endParaRPr lang="es-US"/>
          </a:p>
        </p:txBody>
      </p:sp>
    </p:spTree>
    <p:extLst>
      <p:ext uri="{BB962C8B-B14F-4D97-AF65-F5344CB8AC3E}">
        <p14:creationId xmlns:p14="http://schemas.microsoft.com/office/powerpoint/2010/main" val="3812284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913795" y="2912232"/>
            <a:ext cx="5107208" cy="287896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2912232"/>
            <a:ext cx="5095357" cy="287896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AD06E94C-2534-425C-980E-157C3DE908D1}" type="datetimeFigureOut">
              <a:rPr lang="es-US" smtClean="0"/>
              <a:t>4/25/2016</a:t>
            </a:fld>
            <a:endParaRPr lang="es-US"/>
          </a:p>
        </p:txBody>
      </p:sp>
      <p:sp>
        <p:nvSpPr>
          <p:cNvPr id="8" name="Footer Placeholder 7"/>
          <p:cNvSpPr>
            <a:spLocks noGrp="1"/>
          </p:cNvSpPr>
          <p:nvPr>
            <p:ph type="ftr" sz="quarter" idx="11"/>
          </p:nvPr>
        </p:nvSpPr>
        <p:spPr/>
        <p:txBody>
          <a:bodyPr/>
          <a:lstStyle/>
          <a:p>
            <a:endParaRPr lang="es-US"/>
          </a:p>
        </p:txBody>
      </p:sp>
      <p:sp>
        <p:nvSpPr>
          <p:cNvPr id="9" name="Slide Number Placeholder 8"/>
          <p:cNvSpPr>
            <a:spLocks noGrp="1"/>
          </p:cNvSpPr>
          <p:nvPr>
            <p:ph type="sldNum" sz="quarter" idx="12"/>
          </p:nvPr>
        </p:nvSpPr>
        <p:spPr/>
        <p:txBody>
          <a:bodyPr/>
          <a:lstStyle/>
          <a:p>
            <a:fld id="{5D22C46F-D04A-463F-91B0-77BFF7A2DF60}" type="slidenum">
              <a:rPr lang="es-US" smtClean="0"/>
              <a:t>‹Nº›</a:t>
            </a:fld>
            <a:endParaRPr lang="es-US"/>
          </a:p>
        </p:txBody>
      </p:sp>
    </p:spTree>
    <p:extLst>
      <p:ext uri="{BB962C8B-B14F-4D97-AF65-F5344CB8AC3E}">
        <p14:creationId xmlns:p14="http://schemas.microsoft.com/office/powerpoint/2010/main" val="1088623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AD06E94C-2534-425C-980E-157C3DE908D1}" type="datetimeFigureOut">
              <a:rPr lang="es-US" smtClean="0"/>
              <a:t>4/25/2016</a:t>
            </a:fld>
            <a:endParaRPr lang="es-US"/>
          </a:p>
        </p:txBody>
      </p:sp>
      <p:sp>
        <p:nvSpPr>
          <p:cNvPr id="4" name="Footer Placeholder 3"/>
          <p:cNvSpPr>
            <a:spLocks noGrp="1"/>
          </p:cNvSpPr>
          <p:nvPr>
            <p:ph type="ftr" sz="quarter" idx="11"/>
          </p:nvPr>
        </p:nvSpPr>
        <p:spPr/>
        <p:txBody>
          <a:bodyPr/>
          <a:lstStyle/>
          <a:p>
            <a:endParaRPr lang="es-US"/>
          </a:p>
        </p:txBody>
      </p:sp>
      <p:sp>
        <p:nvSpPr>
          <p:cNvPr id="5" name="Slide Number Placeholder 4"/>
          <p:cNvSpPr>
            <a:spLocks noGrp="1"/>
          </p:cNvSpPr>
          <p:nvPr>
            <p:ph type="sldNum" sz="quarter" idx="12"/>
          </p:nvPr>
        </p:nvSpPr>
        <p:spPr/>
        <p:txBody>
          <a:bodyPr/>
          <a:lstStyle/>
          <a:p>
            <a:fld id="{5D22C46F-D04A-463F-91B0-77BFF7A2DF60}" type="slidenum">
              <a:rPr lang="es-US" smtClean="0"/>
              <a:t>‹Nº›</a:t>
            </a:fld>
            <a:endParaRPr lang="es-US"/>
          </a:p>
        </p:txBody>
      </p:sp>
    </p:spTree>
    <p:extLst>
      <p:ext uri="{BB962C8B-B14F-4D97-AF65-F5344CB8AC3E}">
        <p14:creationId xmlns:p14="http://schemas.microsoft.com/office/powerpoint/2010/main" val="549422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06E94C-2534-425C-980E-157C3DE908D1}" type="datetimeFigureOut">
              <a:rPr lang="es-US" smtClean="0"/>
              <a:t>4/25/2016</a:t>
            </a:fld>
            <a:endParaRPr lang="es-US"/>
          </a:p>
        </p:txBody>
      </p:sp>
      <p:sp>
        <p:nvSpPr>
          <p:cNvPr id="3" name="Footer Placeholder 2"/>
          <p:cNvSpPr>
            <a:spLocks noGrp="1"/>
          </p:cNvSpPr>
          <p:nvPr>
            <p:ph type="ftr" sz="quarter" idx="11"/>
          </p:nvPr>
        </p:nvSpPr>
        <p:spPr/>
        <p:txBody>
          <a:bodyPr/>
          <a:lstStyle/>
          <a:p>
            <a:endParaRPr lang="es-US"/>
          </a:p>
        </p:txBody>
      </p:sp>
      <p:sp>
        <p:nvSpPr>
          <p:cNvPr id="4" name="Slide Number Placeholder 3"/>
          <p:cNvSpPr>
            <a:spLocks noGrp="1"/>
          </p:cNvSpPr>
          <p:nvPr>
            <p:ph type="sldNum" sz="quarter" idx="12"/>
          </p:nvPr>
        </p:nvSpPr>
        <p:spPr/>
        <p:txBody>
          <a:bodyPr/>
          <a:lstStyle/>
          <a:p>
            <a:fld id="{5D22C46F-D04A-463F-91B0-77BFF7A2DF60}" type="slidenum">
              <a:rPr lang="es-US" smtClean="0"/>
              <a:t>‹Nº›</a:t>
            </a:fld>
            <a:endParaRPr lang="es-US"/>
          </a:p>
        </p:txBody>
      </p:sp>
    </p:spTree>
    <p:extLst>
      <p:ext uri="{BB962C8B-B14F-4D97-AF65-F5344CB8AC3E}">
        <p14:creationId xmlns:p14="http://schemas.microsoft.com/office/powerpoint/2010/main" val="1516219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D06E94C-2534-425C-980E-157C3DE908D1}" type="datetimeFigureOut">
              <a:rPr lang="es-US" smtClean="0"/>
              <a:t>4/25/2016</a:t>
            </a:fld>
            <a:endParaRPr lang="es-US"/>
          </a:p>
        </p:txBody>
      </p:sp>
      <p:sp>
        <p:nvSpPr>
          <p:cNvPr id="6" name="Footer Placeholder 5"/>
          <p:cNvSpPr>
            <a:spLocks noGrp="1"/>
          </p:cNvSpPr>
          <p:nvPr>
            <p:ph type="ftr" sz="quarter" idx="11"/>
          </p:nvPr>
        </p:nvSpPr>
        <p:spPr/>
        <p:txBody>
          <a:bodyPr/>
          <a:lstStyle/>
          <a:p>
            <a:endParaRPr lang="es-US"/>
          </a:p>
        </p:txBody>
      </p:sp>
      <p:sp>
        <p:nvSpPr>
          <p:cNvPr id="7" name="Slide Number Placeholder 6"/>
          <p:cNvSpPr>
            <a:spLocks noGrp="1"/>
          </p:cNvSpPr>
          <p:nvPr>
            <p:ph type="sldNum" sz="quarter" idx="12"/>
          </p:nvPr>
        </p:nvSpPr>
        <p:spPr/>
        <p:txBody>
          <a:bodyPr/>
          <a:lstStyle/>
          <a:p>
            <a:fld id="{5D22C46F-D04A-463F-91B0-77BFF7A2DF60}" type="slidenum">
              <a:rPr lang="es-US" smtClean="0"/>
              <a:t>‹Nº›</a:t>
            </a:fld>
            <a:endParaRPr lang="es-US"/>
          </a:p>
        </p:txBody>
      </p:sp>
    </p:spTree>
    <p:extLst>
      <p:ext uri="{BB962C8B-B14F-4D97-AF65-F5344CB8AC3E}">
        <p14:creationId xmlns:p14="http://schemas.microsoft.com/office/powerpoint/2010/main" val="3283212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D06E94C-2534-425C-980E-157C3DE908D1}" type="datetimeFigureOut">
              <a:rPr lang="es-US" smtClean="0"/>
              <a:t>4/25/2016</a:t>
            </a:fld>
            <a:endParaRPr lang="es-US"/>
          </a:p>
        </p:txBody>
      </p:sp>
      <p:sp>
        <p:nvSpPr>
          <p:cNvPr id="6" name="Footer Placeholder 5"/>
          <p:cNvSpPr>
            <a:spLocks noGrp="1"/>
          </p:cNvSpPr>
          <p:nvPr>
            <p:ph type="ftr" sz="quarter" idx="11"/>
          </p:nvPr>
        </p:nvSpPr>
        <p:spPr/>
        <p:txBody>
          <a:bodyPr/>
          <a:lstStyle/>
          <a:p>
            <a:endParaRPr lang="es-US"/>
          </a:p>
        </p:txBody>
      </p:sp>
      <p:sp>
        <p:nvSpPr>
          <p:cNvPr id="7" name="Slide Number Placeholder 6"/>
          <p:cNvSpPr>
            <a:spLocks noGrp="1"/>
          </p:cNvSpPr>
          <p:nvPr>
            <p:ph type="sldNum" sz="quarter" idx="12"/>
          </p:nvPr>
        </p:nvSpPr>
        <p:spPr/>
        <p:txBody>
          <a:bodyPr/>
          <a:lstStyle/>
          <a:p>
            <a:fld id="{5D22C46F-D04A-463F-91B0-77BFF7A2DF60}" type="slidenum">
              <a:rPr lang="es-US" smtClean="0"/>
              <a:t>‹Nº›</a:t>
            </a:fld>
            <a:endParaRPr lang="es-US"/>
          </a:p>
        </p:txBody>
      </p:sp>
    </p:spTree>
    <p:extLst>
      <p:ext uri="{BB962C8B-B14F-4D97-AF65-F5344CB8AC3E}">
        <p14:creationId xmlns:p14="http://schemas.microsoft.com/office/powerpoint/2010/main" val="1691366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D06E94C-2534-425C-980E-157C3DE908D1}" type="datetimeFigureOut">
              <a:rPr lang="es-US" smtClean="0"/>
              <a:t>4/25/2016</a:t>
            </a:fld>
            <a:endParaRPr lang="es-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s-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5D22C46F-D04A-463F-91B0-77BFF7A2DF60}" type="slidenum">
              <a:rPr lang="es-US" smtClean="0"/>
              <a:t>‹Nº›</a:t>
            </a:fld>
            <a:endParaRPr lang="es-US"/>
          </a:p>
        </p:txBody>
      </p:sp>
    </p:spTree>
    <p:extLst>
      <p:ext uri="{BB962C8B-B14F-4D97-AF65-F5344CB8AC3E}">
        <p14:creationId xmlns:p14="http://schemas.microsoft.com/office/powerpoint/2010/main" val="3986877930"/>
      </p:ext>
    </p:extLst>
  </p:cSld>
  <p:clrMap bg1="dk1" tx1="lt1" bg2="dk2" tx2="lt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 id="2147483875"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7.png"/><Relationship Id="rId7"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inta curvada hacia abajo 3"/>
          <p:cNvSpPr/>
          <p:nvPr/>
        </p:nvSpPr>
        <p:spPr>
          <a:xfrm>
            <a:off x="721217" y="1146220"/>
            <a:ext cx="10444766" cy="4662152"/>
          </a:xfrm>
          <a:prstGeom prst="ellipseRibbon">
            <a:avLst/>
          </a:prstGeom>
          <a:effectLst>
            <a:glow rad="228600">
              <a:schemeClr val="accent6">
                <a:satMod val="175000"/>
                <a:alpha val="40000"/>
              </a:schemeClr>
            </a:glow>
          </a:effectLst>
          <a:scene3d>
            <a:camera prst="perspectiveRelaxedModerately"/>
            <a:lightRig rig="threePt" dir="t"/>
          </a:scene3d>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dirty="0" smtClean="0">
                <a:solidFill>
                  <a:srgbClr val="FF0000"/>
                </a:solidFill>
                <a:latin typeface="Algerian" panose="04020705040A02060702" pitchFamily="82" charset="0"/>
              </a:rPr>
              <a:t>EXISTE </a:t>
            </a:r>
            <a:r>
              <a:rPr lang="en-US" sz="3600" dirty="0" err="1" smtClean="0">
                <a:solidFill>
                  <a:srgbClr val="FF0000"/>
                </a:solidFill>
                <a:latin typeface="Algerian" panose="04020705040A02060702" pitchFamily="82" charset="0"/>
              </a:rPr>
              <a:t>alguna</a:t>
            </a:r>
            <a:r>
              <a:rPr lang="en-US" sz="3600" dirty="0" smtClean="0">
                <a:solidFill>
                  <a:srgbClr val="FF0000"/>
                </a:solidFill>
                <a:latin typeface="Algerian" panose="04020705040A02060702" pitchFamily="82" charset="0"/>
              </a:rPr>
              <a:t> ESCALA DISPONIBLE QUE EVALUE EL RIESGO DE </a:t>
            </a:r>
            <a:r>
              <a:rPr lang="en-US" sz="3600" dirty="0" err="1" smtClean="0">
                <a:solidFill>
                  <a:srgbClr val="FF0000"/>
                </a:solidFill>
                <a:latin typeface="Algerian" panose="04020705040A02060702" pitchFamily="82" charset="0"/>
              </a:rPr>
              <a:t>SANGRADo</a:t>
            </a:r>
            <a:r>
              <a:rPr lang="en-US" sz="3600" dirty="0" smtClean="0">
                <a:solidFill>
                  <a:srgbClr val="FF0000"/>
                </a:solidFill>
                <a:latin typeface="Algerian" panose="04020705040A02060702" pitchFamily="82" charset="0"/>
              </a:rPr>
              <a:t> EN PACIENTES CON FA?</a:t>
            </a:r>
            <a:endParaRPr lang="es-US" sz="3600"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40160153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Bisel 23"/>
          <p:cNvSpPr/>
          <p:nvPr/>
        </p:nvSpPr>
        <p:spPr>
          <a:xfrm>
            <a:off x="624114" y="0"/>
            <a:ext cx="251224" cy="6858000"/>
          </a:xfrm>
          <a:prstGeom prst="bevel">
            <a:avLst/>
          </a:prstGeom>
          <a:solidFill>
            <a:srgbClr val="E343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25" name="Rectángulo redondeado 24"/>
          <p:cNvSpPr/>
          <p:nvPr/>
        </p:nvSpPr>
        <p:spPr>
          <a:xfrm>
            <a:off x="303988" y="0"/>
            <a:ext cx="897313" cy="6858000"/>
          </a:xfrm>
          <a:prstGeom prst="roundRect">
            <a:avLst/>
          </a:prstGeom>
          <a:solidFill>
            <a:srgbClr val="FFC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7" name="Rectángulo redondeado 6"/>
          <p:cNvSpPr/>
          <p:nvPr/>
        </p:nvSpPr>
        <p:spPr>
          <a:xfrm>
            <a:off x="1340053" y="1314059"/>
            <a:ext cx="2349222" cy="946531"/>
          </a:xfrm>
          <a:prstGeom prst="roundRect">
            <a:avLst/>
          </a:prstGeom>
          <a:solidFill>
            <a:srgbClr val="00B0F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a:solidFill>
                  <a:schemeClr val="bg1"/>
                </a:solidFill>
              </a:rPr>
              <a:t>COHORTE </a:t>
            </a:r>
            <a:endParaRPr lang="en-US" dirty="0" smtClean="0">
              <a:solidFill>
                <a:schemeClr val="bg1"/>
              </a:solidFill>
            </a:endParaRPr>
          </a:p>
          <a:p>
            <a:pPr algn="ctr"/>
            <a:r>
              <a:rPr lang="en-US" dirty="0" smtClean="0">
                <a:solidFill>
                  <a:schemeClr val="bg1"/>
                </a:solidFill>
              </a:rPr>
              <a:t>EHS FA</a:t>
            </a:r>
            <a:endParaRPr lang="es-US" dirty="0">
              <a:solidFill>
                <a:schemeClr val="bg1"/>
              </a:solidFill>
            </a:endParaRPr>
          </a:p>
        </p:txBody>
      </p:sp>
      <p:sp>
        <p:nvSpPr>
          <p:cNvPr id="8" name="Flecha abajo 7"/>
          <p:cNvSpPr/>
          <p:nvPr/>
        </p:nvSpPr>
        <p:spPr>
          <a:xfrm>
            <a:off x="2073050" y="2260591"/>
            <a:ext cx="883227" cy="1147628"/>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US"/>
          </a:p>
        </p:txBody>
      </p:sp>
      <p:sp>
        <p:nvSpPr>
          <p:cNvPr id="9" name="Rectángulo redondeado 8"/>
          <p:cNvSpPr/>
          <p:nvPr/>
        </p:nvSpPr>
        <p:spPr>
          <a:xfrm>
            <a:off x="1704172" y="3408218"/>
            <a:ext cx="1620982" cy="86881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smtClean="0"/>
          </a:p>
          <a:p>
            <a:pPr algn="ctr"/>
            <a:r>
              <a:rPr lang="en-US" dirty="0" smtClean="0"/>
              <a:t>SCORE DE CD</a:t>
            </a:r>
          </a:p>
          <a:p>
            <a:pPr algn="ctr"/>
            <a:endParaRPr lang="es-US" dirty="0"/>
          </a:p>
        </p:txBody>
      </p:sp>
      <p:graphicFrame>
        <p:nvGraphicFramePr>
          <p:cNvPr id="10" name="Tabla 9"/>
          <p:cNvGraphicFramePr>
            <a:graphicFrameLocks noGrp="1"/>
          </p:cNvGraphicFramePr>
          <p:nvPr>
            <p:extLst>
              <p:ext uri="{D42A27DB-BD31-4B8C-83A1-F6EECF244321}">
                <p14:modId xmlns:p14="http://schemas.microsoft.com/office/powerpoint/2010/main" val="1370715551"/>
              </p:ext>
            </p:extLst>
          </p:nvPr>
        </p:nvGraphicFramePr>
        <p:xfrm>
          <a:off x="1524471" y="4500222"/>
          <a:ext cx="1978892" cy="2113509"/>
        </p:xfrm>
        <a:graphic>
          <a:graphicData uri="http://schemas.openxmlformats.org/drawingml/2006/table">
            <a:tbl>
              <a:tblPr firstRow="1" bandRow="1">
                <a:tableStyleId>{5C22544A-7EE6-4342-B048-85BDC9FD1C3A}</a:tableStyleId>
              </a:tblPr>
              <a:tblGrid>
                <a:gridCol w="1128577"/>
                <a:gridCol w="850315"/>
              </a:tblGrid>
              <a:tr h="376149">
                <a:tc>
                  <a:txBody>
                    <a:bodyPr/>
                    <a:lstStyle/>
                    <a:p>
                      <a:pPr algn="ctr"/>
                      <a:r>
                        <a:rPr lang="en-US" dirty="0" smtClean="0"/>
                        <a:t>FR</a:t>
                      </a:r>
                      <a:endParaRPr lang="es-US" dirty="0"/>
                    </a:p>
                  </a:txBody>
                  <a:tcPr/>
                </a:tc>
                <a:tc>
                  <a:txBody>
                    <a:bodyPr/>
                    <a:lstStyle/>
                    <a:p>
                      <a:pPr algn="ctr"/>
                      <a:r>
                        <a:rPr lang="en-US" dirty="0" smtClean="0"/>
                        <a:t> PTS</a:t>
                      </a:r>
                      <a:endParaRPr lang="es-US" dirty="0"/>
                    </a:p>
                  </a:txBody>
                  <a:tcPr/>
                </a:tc>
              </a:tr>
              <a:tr h="308185">
                <a:tc>
                  <a:txBody>
                    <a:bodyPr/>
                    <a:lstStyle/>
                    <a:p>
                      <a:pPr algn="ctr"/>
                      <a:r>
                        <a:rPr lang="en-US" dirty="0" smtClean="0"/>
                        <a:t>S.</a:t>
                      </a:r>
                      <a:r>
                        <a:rPr lang="en-US" baseline="0" dirty="0" smtClean="0"/>
                        <a:t> PREVIO</a:t>
                      </a:r>
                      <a:endParaRPr lang="es-US" dirty="0"/>
                    </a:p>
                  </a:txBody>
                  <a:tcPr/>
                </a:tc>
                <a:tc>
                  <a:txBody>
                    <a:bodyPr/>
                    <a:lstStyle/>
                    <a:p>
                      <a:pPr algn="ctr"/>
                      <a:r>
                        <a:rPr lang="en-US" dirty="0" smtClean="0"/>
                        <a:t>2</a:t>
                      </a:r>
                      <a:endParaRPr lang="es-US" dirty="0"/>
                    </a:p>
                  </a:txBody>
                  <a:tcPr/>
                </a:tc>
              </a:tr>
              <a:tr h="308185">
                <a:tc>
                  <a:txBody>
                    <a:bodyPr/>
                    <a:lstStyle/>
                    <a:p>
                      <a:pPr algn="ctr"/>
                      <a:r>
                        <a:rPr lang="en-US" dirty="0" smtClean="0"/>
                        <a:t>&gt;  65a</a:t>
                      </a:r>
                      <a:endParaRPr lang="es-US" dirty="0"/>
                    </a:p>
                  </a:txBody>
                  <a:tcPr/>
                </a:tc>
                <a:tc>
                  <a:txBody>
                    <a:bodyPr/>
                    <a:lstStyle/>
                    <a:p>
                      <a:pPr algn="ctr"/>
                      <a:r>
                        <a:rPr lang="en-US" dirty="0" smtClean="0"/>
                        <a:t>1</a:t>
                      </a:r>
                      <a:endParaRPr lang="es-US" dirty="0"/>
                    </a:p>
                  </a:txBody>
                  <a:tcPr/>
                </a:tc>
              </a:tr>
              <a:tr h="308185">
                <a:tc>
                  <a:txBody>
                    <a:bodyPr/>
                    <a:lstStyle/>
                    <a:p>
                      <a:pPr algn="ctr"/>
                      <a:r>
                        <a:rPr lang="en-US" dirty="0" smtClean="0"/>
                        <a:t>IR</a:t>
                      </a:r>
                      <a:endParaRPr lang="es-US" dirty="0"/>
                    </a:p>
                  </a:txBody>
                  <a:tcPr/>
                </a:tc>
                <a:tc>
                  <a:txBody>
                    <a:bodyPr/>
                    <a:lstStyle/>
                    <a:p>
                      <a:pPr algn="ctr"/>
                      <a:r>
                        <a:rPr lang="en-US" dirty="0" smtClean="0"/>
                        <a:t>1</a:t>
                      </a:r>
                      <a:endParaRPr lang="es-US" dirty="0"/>
                    </a:p>
                  </a:txBody>
                  <a:tcPr/>
                </a:tc>
              </a:tr>
              <a:tr h="308185">
                <a:tc>
                  <a:txBody>
                    <a:bodyPr/>
                    <a:lstStyle/>
                    <a:p>
                      <a:pPr algn="ctr"/>
                      <a:r>
                        <a:rPr lang="en-US" dirty="0" smtClean="0"/>
                        <a:t>CLOP</a:t>
                      </a:r>
                      <a:endParaRPr lang="es-US" dirty="0"/>
                    </a:p>
                  </a:txBody>
                  <a:tcPr/>
                </a:tc>
                <a:tc>
                  <a:txBody>
                    <a:bodyPr/>
                    <a:lstStyle/>
                    <a:p>
                      <a:pPr algn="ctr"/>
                      <a:r>
                        <a:rPr lang="en-US" dirty="0" smtClean="0"/>
                        <a:t>1</a:t>
                      </a:r>
                      <a:endParaRPr lang="es-US" dirty="0"/>
                    </a:p>
                  </a:txBody>
                  <a:tcPr/>
                </a:tc>
              </a:tr>
            </a:tbl>
          </a:graphicData>
        </a:graphic>
      </p:graphicFrame>
      <p:sp>
        <p:nvSpPr>
          <p:cNvPr id="14" name="Rectángulo redondeado 13"/>
          <p:cNvSpPr/>
          <p:nvPr/>
        </p:nvSpPr>
        <p:spPr>
          <a:xfrm>
            <a:off x="5128651" y="722679"/>
            <a:ext cx="2349222" cy="946531"/>
          </a:xfrm>
          <a:prstGeom prst="roundRect">
            <a:avLst/>
          </a:prstGeom>
          <a:solidFill>
            <a:srgbClr val="00B0F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a:solidFill>
                  <a:schemeClr val="bg1"/>
                </a:solidFill>
              </a:rPr>
              <a:t>COHORTE </a:t>
            </a:r>
            <a:endParaRPr lang="en-US" dirty="0" smtClean="0">
              <a:solidFill>
                <a:schemeClr val="bg1"/>
              </a:solidFill>
            </a:endParaRPr>
          </a:p>
          <a:p>
            <a:pPr algn="ctr"/>
            <a:r>
              <a:rPr lang="en-US" dirty="0" smtClean="0">
                <a:solidFill>
                  <a:schemeClr val="bg1"/>
                </a:solidFill>
              </a:rPr>
              <a:t>EHS FA</a:t>
            </a:r>
            <a:endParaRPr lang="es-US" dirty="0">
              <a:solidFill>
                <a:schemeClr val="bg1"/>
              </a:solidFill>
            </a:endParaRPr>
          </a:p>
        </p:txBody>
      </p:sp>
      <p:sp>
        <p:nvSpPr>
          <p:cNvPr id="15" name="Rectángulo redondeado 14"/>
          <p:cNvSpPr/>
          <p:nvPr/>
        </p:nvSpPr>
        <p:spPr>
          <a:xfrm>
            <a:off x="8785840" y="1280478"/>
            <a:ext cx="2349222" cy="946531"/>
          </a:xfrm>
          <a:prstGeom prst="roundRect">
            <a:avLst/>
          </a:prstGeom>
          <a:solidFill>
            <a:srgbClr val="00B0F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a:solidFill>
                  <a:schemeClr val="bg1"/>
                </a:solidFill>
              </a:rPr>
              <a:t>COHORTE </a:t>
            </a:r>
            <a:endParaRPr lang="en-US" dirty="0" smtClean="0">
              <a:solidFill>
                <a:schemeClr val="bg1"/>
              </a:solidFill>
            </a:endParaRPr>
          </a:p>
          <a:p>
            <a:pPr algn="ctr"/>
            <a:r>
              <a:rPr lang="en-US" dirty="0" smtClean="0">
                <a:solidFill>
                  <a:schemeClr val="bg1"/>
                </a:solidFill>
              </a:rPr>
              <a:t>EHS FA</a:t>
            </a:r>
            <a:endParaRPr lang="es-US" dirty="0">
              <a:solidFill>
                <a:schemeClr val="bg1"/>
              </a:solidFill>
            </a:endParaRPr>
          </a:p>
        </p:txBody>
      </p:sp>
      <p:sp>
        <p:nvSpPr>
          <p:cNvPr id="16" name="Flecha abajo 15"/>
          <p:cNvSpPr/>
          <p:nvPr/>
        </p:nvSpPr>
        <p:spPr>
          <a:xfrm>
            <a:off x="5800459" y="1682417"/>
            <a:ext cx="883227" cy="922581"/>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US"/>
          </a:p>
        </p:txBody>
      </p:sp>
      <p:sp>
        <p:nvSpPr>
          <p:cNvPr id="17" name="Rectángulo redondeado 16"/>
          <p:cNvSpPr/>
          <p:nvPr/>
        </p:nvSpPr>
        <p:spPr>
          <a:xfrm>
            <a:off x="5249958" y="2565068"/>
            <a:ext cx="2106608" cy="118561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smtClean="0"/>
          </a:p>
          <a:p>
            <a:pPr algn="ctr"/>
            <a:r>
              <a:rPr lang="en-US" dirty="0" smtClean="0"/>
              <a:t>SCORE DE CD + FR ARBITRARIOS (HISTORICOS+ RS)</a:t>
            </a:r>
          </a:p>
          <a:p>
            <a:pPr algn="ctr"/>
            <a:endParaRPr lang="es-US" dirty="0"/>
          </a:p>
        </p:txBody>
      </p:sp>
      <p:sp>
        <p:nvSpPr>
          <p:cNvPr id="18" name="Flecha abajo 17"/>
          <p:cNvSpPr/>
          <p:nvPr/>
        </p:nvSpPr>
        <p:spPr>
          <a:xfrm>
            <a:off x="5832322" y="3725684"/>
            <a:ext cx="762000" cy="350397"/>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US"/>
          </a:p>
        </p:txBody>
      </p:sp>
      <p:sp>
        <p:nvSpPr>
          <p:cNvPr id="19" name="Rectángulo redondeado 18"/>
          <p:cNvSpPr/>
          <p:nvPr/>
        </p:nvSpPr>
        <p:spPr>
          <a:xfrm>
            <a:off x="5604762" y="4102495"/>
            <a:ext cx="1397000" cy="42956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HASBLED</a:t>
            </a:r>
            <a:endParaRPr lang="es-US" sz="2000" dirty="0">
              <a:solidFill>
                <a:schemeClr val="bg1"/>
              </a:solidFill>
            </a:endParaRPr>
          </a:p>
        </p:txBody>
      </p:sp>
      <p:pic>
        <p:nvPicPr>
          <p:cNvPr id="20" name="Imagen 19"/>
          <p:cNvPicPr>
            <a:picLocks noChangeAspect="1"/>
          </p:cNvPicPr>
          <p:nvPr/>
        </p:nvPicPr>
        <p:blipFill>
          <a:blip r:embed="rId3"/>
          <a:stretch>
            <a:fillRect/>
          </a:stretch>
        </p:blipFill>
        <p:spPr>
          <a:xfrm>
            <a:off x="4469703" y="4532061"/>
            <a:ext cx="3569397" cy="2358170"/>
          </a:xfrm>
          <a:prstGeom prst="rect">
            <a:avLst/>
          </a:prstGeom>
        </p:spPr>
      </p:pic>
      <p:sp>
        <p:nvSpPr>
          <p:cNvPr id="21" name="Rectángulo 20"/>
          <p:cNvSpPr/>
          <p:nvPr/>
        </p:nvSpPr>
        <p:spPr>
          <a:xfrm>
            <a:off x="-2184" y="-2640"/>
            <a:ext cx="11847739"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a:spAutoFit/>
          </a:bodyPr>
          <a:lstStyle/>
          <a:p>
            <a:pPr algn="ctr"/>
            <a:r>
              <a:rPr lang="es-US" sz="4000" b="1" dirty="0" smtClean="0">
                <a:solidFill>
                  <a:srgbClr val="FFC000"/>
                </a:solidFill>
                <a:latin typeface="Calibri" panose="020F0502020204030204" pitchFamily="34" charset="0"/>
                <a:ea typeface="Calibri" panose="020F0502020204030204" pitchFamily="34" charset="0"/>
                <a:cs typeface="Times New Roman" panose="02020603050405020304" pitchFamily="18" charset="0"/>
              </a:rPr>
              <a:t>Diseño </a:t>
            </a:r>
            <a:r>
              <a:rPr lang="es-US" sz="4000"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de una nueva puntuación de riesgo de sangrado</a:t>
            </a:r>
            <a:endParaRPr lang="es-US" sz="4000" dirty="0">
              <a:solidFill>
                <a:srgbClr val="FFC000"/>
              </a:solidFill>
            </a:endParaRPr>
          </a:p>
        </p:txBody>
      </p:sp>
      <p:sp>
        <p:nvSpPr>
          <p:cNvPr id="22" name="Flecha abajo 21"/>
          <p:cNvSpPr/>
          <p:nvPr/>
        </p:nvSpPr>
        <p:spPr>
          <a:xfrm>
            <a:off x="9497171" y="2239719"/>
            <a:ext cx="977900" cy="1752610"/>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US"/>
          </a:p>
        </p:txBody>
      </p:sp>
      <p:pic>
        <p:nvPicPr>
          <p:cNvPr id="23" name="Imagen 22"/>
          <p:cNvPicPr>
            <a:picLocks noChangeAspect="1"/>
          </p:cNvPicPr>
          <p:nvPr/>
        </p:nvPicPr>
        <p:blipFill>
          <a:blip r:embed="rId4"/>
          <a:stretch>
            <a:fillRect/>
          </a:stretch>
        </p:blipFill>
        <p:spPr>
          <a:xfrm>
            <a:off x="8115322" y="3992329"/>
            <a:ext cx="3913705" cy="2845662"/>
          </a:xfrm>
          <a:prstGeom prst="rect">
            <a:avLst/>
          </a:prstGeom>
        </p:spPr>
      </p:pic>
      <p:pic>
        <p:nvPicPr>
          <p:cNvPr id="26" name="Imagen 25"/>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a:off x="6370962" y="1635185"/>
            <a:ext cx="5804347" cy="4881792"/>
          </a:xfrm>
          <a:prstGeom prst="rect">
            <a:avLst/>
          </a:prstGeom>
        </p:spPr>
      </p:pic>
      <p:pic>
        <p:nvPicPr>
          <p:cNvPr id="27" name="Imagen 26"/>
          <p:cNvPicPr>
            <a:picLocks noChangeAspect="1"/>
          </p:cNvPicPr>
          <p:nvPr/>
        </p:nvPicPr>
        <p:blipFill>
          <a:blip r:embed="rId3"/>
          <a:stretch>
            <a:fillRect/>
          </a:stretch>
        </p:blipFill>
        <p:spPr>
          <a:xfrm>
            <a:off x="-15472" y="1609959"/>
            <a:ext cx="6426344" cy="4851845"/>
          </a:xfrm>
          <a:prstGeom prst="rect">
            <a:avLst/>
          </a:prstGeom>
        </p:spPr>
      </p:pic>
      <p:pic>
        <p:nvPicPr>
          <p:cNvPr id="1026" name="Picture 2" descr="Resultado de imagen para genetic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44181" y="783171"/>
            <a:ext cx="2105980" cy="117934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Resultado de imagen para laboratori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07144" y="772366"/>
            <a:ext cx="2130861" cy="152400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Multiplicar 3"/>
          <p:cNvSpPr/>
          <p:nvPr/>
        </p:nvSpPr>
        <p:spPr>
          <a:xfrm>
            <a:off x="10007144" y="1088571"/>
            <a:ext cx="747942" cy="698753"/>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Tree>
    <p:extLst>
      <p:ext uri="{BB962C8B-B14F-4D97-AF65-F5344CB8AC3E}">
        <p14:creationId xmlns:p14="http://schemas.microsoft.com/office/powerpoint/2010/main" val="31558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1000"/>
                                        <p:tgtEl>
                                          <p:spTgt spid="22"/>
                                        </p:tgtEl>
                                      </p:cBhvr>
                                    </p:animEffect>
                                    <p:anim calcmode="lin" valueType="num">
                                      <p:cBhvr>
                                        <p:cTn id="11" dur="1000" fill="hold"/>
                                        <p:tgtEl>
                                          <p:spTgt spid="22"/>
                                        </p:tgtEl>
                                        <p:attrNameLst>
                                          <p:attrName>ppt_x</p:attrName>
                                        </p:attrNameLst>
                                      </p:cBhvr>
                                      <p:tavLst>
                                        <p:tav tm="0">
                                          <p:val>
                                            <p:strVal val="#ppt_x"/>
                                          </p:val>
                                        </p:tav>
                                        <p:tav tm="100000">
                                          <p:val>
                                            <p:strVal val="#ppt_x"/>
                                          </p:val>
                                        </p:tav>
                                      </p:tavLst>
                                    </p:anim>
                                    <p:anim calcmode="lin" valueType="num">
                                      <p:cBhvr>
                                        <p:cTn id="1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 calcmode="lin" valueType="num">
                                      <p:cBhvr>
                                        <p:cTn id="26" dur="1000" fill="hold"/>
                                        <p:tgtEl>
                                          <p:spTgt spid="27"/>
                                        </p:tgtEl>
                                        <p:attrNameLst>
                                          <p:attrName>style.rotation</p:attrName>
                                        </p:attrNameLst>
                                      </p:cBhvr>
                                      <p:tavLst>
                                        <p:tav tm="0">
                                          <p:val>
                                            <p:fltVal val="90"/>
                                          </p:val>
                                        </p:tav>
                                        <p:tav tm="100000">
                                          <p:val>
                                            <p:fltVal val="0"/>
                                          </p:val>
                                        </p:tav>
                                      </p:tavLst>
                                    </p:anim>
                                    <p:animEffect transition="in" filter="fade">
                                      <p:cBhvr>
                                        <p:cTn id="27" dur="1000"/>
                                        <p:tgtEl>
                                          <p:spTgt spid="27"/>
                                        </p:tgtEl>
                                      </p:cBhvr>
                                    </p:animEffect>
                                  </p:childTnLst>
                                </p:cTn>
                              </p:par>
                              <p:par>
                                <p:cTn id="28" presetID="31" presetClass="entr" presetSubtype="0"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1000" fill="hold"/>
                                        <p:tgtEl>
                                          <p:spTgt spid="26"/>
                                        </p:tgtEl>
                                        <p:attrNameLst>
                                          <p:attrName>ppt_w</p:attrName>
                                        </p:attrNameLst>
                                      </p:cBhvr>
                                      <p:tavLst>
                                        <p:tav tm="0">
                                          <p:val>
                                            <p:fltVal val="0"/>
                                          </p:val>
                                        </p:tav>
                                        <p:tav tm="100000">
                                          <p:val>
                                            <p:strVal val="#ppt_w"/>
                                          </p:val>
                                        </p:tav>
                                      </p:tavLst>
                                    </p:anim>
                                    <p:anim calcmode="lin" valueType="num">
                                      <p:cBhvr>
                                        <p:cTn id="31" dur="1000" fill="hold"/>
                                        <p:tgtEl>
                                          <p:spTgt spid="26"/>
                                        </p:tgtEl>
                                        <p:attrNameLst>
                                          <p:attrName>ppt_h</p:attrName>
                                        </p:attrNameLst>
                                      </p:cBhvr>
                                      <p:tavLst>
                                        <p:tav tm="0">
                                          <p:val>
                                            <p:fltVal val="0"/>
                                          </p:val>
                                        </p:tav>
                                        <p:tav tm="100000">
                                          <p:val>
                                            <p:strVal val="#ppt_h"/>
                                          </p:val>
                                        </p:tav>
                                      </p:tavLst>
                                    </p:anim>
                                    <p:anim calcmode="lin" valueType="num">
                                      <p:cBhvr>
                                        <p:cTn id="32" dur="1000" fill="hold"/>
                                        <p:tgtEl>
                                          <p:spTgt spid="26"/>
                                        </p:tgtEl>
                                        <p:attrNameLst>
                                          <p:attrName>style.rotation</p:attrName>
                                        </p:attrNameLst>
                                      </p:cBhvr>
                                      <p:tavLst>
                                        <p:tav tm="0">
                                          <p:val>
                                            <p:fltVal val="90"/>
                                          </p:val>
                                        </p:tav>
                                        <p:tav tm="100000">
                                          <p:val>
                                            <p:fltVal val="0"/>
                                          </p:val>
                                        </p:tav>
                                      </p:tavLst>
                                    </p:anim>
                                    <p:animEffect transition="in" filter="fade">
                                      <p:cBhvr>
                                        <p:cTn id="33" dur="10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026"/>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028"/>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2"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141437" y="2707893"/>
            <a:ext cx="6561684"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a:spAutoFit/>
          </a:bodyPr>
          <a:lstStyle/>
          <a:p>
            <a:pPr algn="ctr"/>
            <a:r>
              <a:rPr lang="es-ES" sz="5400" b="1" dirty="0" smtClean="0">
                <a:ln w="12700" cmpd="sng">
                  <a:solidFill>
                    <a:schemeClr val="accent4"/>
                  </a:solidFill>
                  <a:prstDash val="solid"/>
                </a:ln>
                <a:solidFill>
                  <a:srgbClr val="FFC000"/>
                </a:solidFill>
              </a:rPr>
              <a:t>RESULTADOS </a:t>
            </a:r>
            <a:endParaRPr lang="es-ES" sz="5400" b="1" cap="none" spc="0" dirty="0">
              <a:ln w="12700" cmpd="sng">
                <a:solidFill>
                  <a:schemeClr val="accent4"/>
                </a:solidFill>
                <a:prstDash val="solid"/>
              </a:ln>
              <a:solidFill>
                <a:srgbClr val="FFC000"/>
              </a:solidFill>
              <a:effectLst/>
            </a:endParaRPr>
          </a:p>
        </p:txBody>
      </p:sp>
      <p:sp>
        <p:nvSpPr>
          <p:cNvPr id="3" name="Bisel 2"/>
          <p:cNvSpPr/>
          <p:nvPr/>
        </p:nvSpPr>
        <p:spPr>
          <a:xfrm>
            <a:off x="624114" y="0"/>
            <a:ext cx="251224" cy="6858000"/>
          </a:xfrm>
          <a:prstGeom prst="bevel">
            <a:avLst/>
          </a:prstGeom>
          <a:solidFill>
            <a:srgbClr val="E343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5" name="Rectángulo redondeado 4"/>
          <p:cNvSpPr/>
          <p:nvPr/>
        </p:nvSpPr>
        <p:spPr>
          <a:xfrm>
            <a:off x="301069" y="0"/>
            <a:ext cx="897313" cy="6858000"/>
          </a:xfrm>
          <a:prstGeom prst="roundRect">
            <a:avLst/>
          </a:prstGeom>
          <a:solidFill>
            <a:srgbClr val="FFC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Tree>
    <p:extLst>
      <p:ext uri="{BB962C8B-B14F-4D97-AF65-F5344CB8AC3E}">
        <p14:creationId xmlns:p14="http://schemas.microsoft.com/office/powerpoint/2010/main" val="29194618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a:srcRect l="37891" r="23703"/>
          <a:stretch/>
        </p:blipFill>
        <p:spPr>
          <a:xfrm>
            <a:off x="2889770" y="0"/>
            <a:ext cx="6284889" cy="67388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ángulo 1"/>
          <p:cNvSpPr/>
          <p:nvPr/>
        </p:nvSpPr>
        <p:spPr>
          <a:xfrm rot="10800000" flipV="1">
            <a:off x="6315399" y="594531"/>
            <a:ext cx="1480457" cy="168215"/>
          </a:xfrm>
          <a:prstGeom prst="rect">
            <a:avLst/>
          </a:prstGeom>
          <a:solidFill>
            <a:srgbClr val="2BFB5D"/>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3963</a:t>
            </a:r>
            <a:endParaRPr lang="es-US" dirty="0"/>
          </a:p>
        </p:txBody>
      </p:sp>
      <p:sp>
        <p:nvSpPr>
          <p:cNvPr id="7" name="Bisel 6"/>
          <p:cNvSpPr/>
          <p:nvPr/>
        </p:nvSpPr>
        <p:spPr>
          <a:xfrm>
            <a:off x="624114" y="0"/>
            <a:ext cx="251224" cy="6858000"/>
          </a:xfrm>
          <a:prstGeom prst="bevel">
            <a:avLst/>
          </a:prstGeom>
          <a:solidFill>
            <a:srgbClr val="E343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8" name="Rectángulo redondeado 7"/>
          <p:cNvSpPr/>
          <p:nvPr/>
        </p:nvSpPr>
        <p:spPr>
          <a:xfrm>
            <a:off x="303988" y="0"/>
            <a:ext cx="897313" cy="6858000"/>
          </a:xfrm>
          <a:prstGeom prst="roundRect">
            <a:avLst/>
          </a:prstGeom>
          <a:solidFill>
            <a:srgbClr val="FFC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3" name="Flecha abajo 2"/>
          <p:cNvSpPr/>
          <p:nvPr/>
        </p:nvSpPr>
        <p:spPr>
          <a:xfrm rot="16200000">
            <a:off x="8829992" y="-520545"/>
            <a:ext cx="257189" cy="2337529"/>
          </a:xfrm>
          <a:prstGeom prst="downArrow">
            <a:avLst/>
          </a:prstGeom>
          <a:solidFill>
            <a:srgbClr val="FFC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s-US"/>
          </a:p>
        </p:txBody>
      </p:sp>
      <p:sp>
        <p:nvSpPr>
          <p:cNvPr id="9" name="Rectángulo 8"/>
          <p:cNvSpPr/>
          <p:nvPr/>
        </p:nvSpPr>
        <p:spPr>
          <a:xfrm>
            <a:off x="10412524" y="505556"/>
            <a:ext cx="851515" cy="461665"/>
          </a:xfrm>
          <a:prstGeom prst="rect">
            <a:avLst/>
          </a:prstGeom>
          <a:solidFill>
            <a:srgbClr val="C00000"/>
          </a:solidFill>
        </p:spPr>
        <p:txBody>
          <a:bodyPr wrap="none">
            <a:spAutoFit/>
          </a:bodyPr>
          <a:lstStyle/>
          <a:p>
            <a:r>
              <a:rPr lang="en-US" sz="2400" dirty="0"/>
              <a:t>3456</a:t>
            </a:r>
            <a:endParaRPr lang="es-US" sz="2400" dirty="0"/>
          </a:p>
        </p:txBody>
      </p:sp>
      <p:sp>
        <p:nvSpPr>
          <p:cNvPr id="10" name="Abrir llave 9"/>
          <p:cNvSpPr/>
          <p:nvPr/>
        </p:nvSpPr>
        <p:spPr>
          <a:xfrm>
            <a:off x="2406609" y="1181686"/>
            <a:ext cx="377234" cy="970671"/>
          </a:xfrm>
          <a:prstGeom prst="leftBrace">
            <a:avLst/>
          </a:prstGeom>
          <a:solidFill>
            <a:srgbClr val="FF0000"/>
          </a:solidFill>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US"/>
          </a:p>
        </p:txBody>
      </p:sp>
      <p:cxnSp>
        <p:nvCxnSpPr>
          <p:cNvPr id="15" name="Conector recto 14"/>
          <p:cNvCxnSpPr/>
          <p:nvPr/>
        </p:nvCxnSpPr>
        <p:spPr>
          <a:xfrm flipV="1">
            <a:off x="3137095" y="2152357"/>
            <a:ext cx="1829153" cy="1406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Rectángulo 18"/>
          <p:cNvSpPr/>
          <p:nvPr/>
        </p:nvSpPr>
        <p:spPr>
          <a:xfrm>
            <a:off x="10412524" y="967221"/>
            <a:ext cx="745588" cy="4009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+507</a:t>
            </a:r>
            <a:endParaRPr lang="es-US" dirty="0"/>
          </a:p>
        </p:txBody>
      </p:sp>
      <p:cxnSp>
        <p:nvCxnSpPr>
          <p:cNvPr id="23" name="Conector recto 22"/>
          <p:cNvCxnSpPr/>
          <p:nvPr/>
        </p:nvCxnSpPr>
        <p:spPr>
          <a:xfrm flipV="1">
            <a:off x="3137095" y="5106572"/>
            <a:ext cx="1829153" cy="1406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a:off x="3137095" y="2897946"/>
            <a:ext cx="142083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5" name="Imagen 4"/>
          <p:cNvPicPr>
            <a:picLocks noChangeAspect="1"/>
          </p:cNvPicPr>
          <p:nvPr/>
        </p:nvPicPr>
        <p:blipFill rotWithShape="1">
          <a:blip r:embed="rId4"/>
          <a:srcRect l="25914" t="16505" r="22714"/>
          <a:stretch/>
        </p:blipFill>
        <p:spPr>
          <a:xfrm>
            <a:off x="2851084" y="578117"/>
            <a:ext cx="6484511" cy="59886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28" name="Conector recto 27"/>
          <p:cNvCxnSpPr/>
          <p:nvPr/>
        </p:nvCxnSpPr>
        <p:spPr>
          <a:xfrm>
            <a:off x="8482818" y="1667021"/>
            <a:ext cx="69184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Conector recto 32"/>
          <p:cNvCxnSpPr/>
          <p:nvPr/>
        </p:nvCxnSpPr>
        <p:spPr>
          <a:xfrm>
            <a:off x="8482818" y="1904025"/>
            <a:ext cx="69184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a:off x="8550686" y="5744307"/>
            <a:ext cx="69184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Conector recto 34"/>
          <p:cNvCxnSpPr/>
          <p:nvPr/>
        </p:nvCxnSpPr>
        <p:spPr>
          <a:xfrm>
            <a:off x="8449995" y="2196902"/>
            <a:ext cx="69184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Conector recto 35"/>
          <p:cNvCxnSpPr/>
          <p:nvPr/>
        </p:nvCxnSpPr>
        <p:spPr>
          <a:xfrm>
            <a:off x="8532056" y="5176910"/>
            <a:ext cx="69184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 name="Conector recto 36"/>
          <p:cNvCxnSpPr/>
          <p:nvPr/>
        </p:nvCxnSpPr>
        <p:spPr>
          <a:xfrm>
            <a:off x="8557844" y="5469987"/>
            <a:ext cx="69184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8" name="CuadroTexto 37"/>
          <p:cNvSpPr txBox="1"/>
          <p:nvPr/>
        </p:nvSpPr>
        <p:spPr>
          <a:xfrm>
            <a:off x="5115571" y="1297689"/>
            <a:ext cx="766557" cy="369332"/>
          </a:xfrm>
          <a:prstGeom prst="rect">
            <a:avLst/>
          </a:prstGeom>
          <a:noFill/>
        </p:spPr>
        <p:txBody>
          <a:bodyPr wrap="none" rtlCol="0">
            <a:spAutoFit/>
          </a:bodyPr>
          <a:lstStyle/>
          <a:p>
            <a:r>
              <a:rPr lang="en-US" dirty="0" smtClean="0">
                <a:solidFill>
                  <a:srgbClr val="FF0000"/>
                </a:solidFill>
              </a:rPr>
              <a:t>63-83</a:t>
            </a:r>
            <a:endParaRPr lang="es-US" dirty="0">
              <a:solidFill>
                <a:srgbClr val="FF0000"/>
              </a:solidFill>
            </a:endParaRPr>
          </a:p>
        </p:txBody>
      </p:sp>
      <p:sp>
        <p:nvSpPr>
          <p:cNvPr id="39" name="CuadroTexto 38"/>
          <p:cNvSpPr txBox="1"/>
          <p:nvPr/>
        </p:nvSpPr>
        <p:spPr>
          <a:xfrm>
            <a:off x="6672348" y="1322549"/>
            <a:ext cx="766557" cy="369332"/>
          </a:xfrm>
          <a:prstGeom prst="rect">
            <a:avLst/>
          </a:prstGeom>
          <a:solidFill>
            <a:schemeClr val="tx1"/>
          </a:solidFill>
        </p:spPr>
        <p:txBody>
          <a:bodyPr wrap="none" rtlCol="0">
            <a:spAutoFit/>
          </a:bodyPr>
          <a:lstStyle/>
          <a:p>
            <a:r>
              <a:rPr lang="en-US" dirty="0" smtClean="0">
                <a:solidFill>
                  <a:srgbClr val="FF0000"/>
                </a:solidFill>
              </a:rPr>
              <a:t>53-79</a:t>
            </a:r>
            <a:endParaRPr lang="es-US" dirty="0">
              <a:solidFill>
                <a:srgbClr val="FF0000"/>
              </a:solidFill>
            </a:endParaRPr>
          </a:p>
        </p:txBody>
      </p:sp>
      <p:cxnSp>
        <p:nvCxnSpPr>
          <p:cNvPr id="45" name="Conector recto de flecha 44"/>
          <p:cNvCxnSpPr/>
          <p:nvPr/>
        </p:nvCxnSpPr>
        <p:spPr>
          <a:xfrm flipV="1">
            <a:off x="5847408" y="1728178"/>
            <a:ext cx="8704" cy="45938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8" name="Rectángulo 47"/>
          <p:cNvSpPr/>
          <p:nvPr/>
        </p:nvSpPr>
        <p:spPr>
          <a:xfrm>
            <a:off x="5856112" y="4979963"/>
            <a:ext cx="873553" cy="76434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cxnSp>
        <p:nvCxnSpPr>
          <p:cNvPr id="49" name="Conector recto de flecha 48"/>
          <p:cNvCxnSpPr/>
          <p:nvPr/>
        </p:nvCxnSpPr>
        <p:spPr>
          <a:xfrm flipV="1">
            <a:off x="5746588" y="4979963"/>
            <a:ext cx="15601" cy="75031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1" name="Rectángulo 50"/>
          <p:cNvSpPr/>
          <p:nvPr/>
        </p:nvSpPr>
        <p:spPr>
          <a:xfrm>
            <a:off x="5931366" y="1667021"/>
            <a:ext cx="740982" cy="52988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pic>
        <p:nvPicPr>
          <p:cNvPr id="52" name="Imagen 51"/>
          <p:cNvPicPr>
            <a:picLocks noChangeAspect="1"/>
          </p:cNvPicPr>
          <p:nvPr/>
        </p:nvPicPr>
        <p:blipFill rotWithShape="1">
          <a:blip r:embed="rId5"/>
          <a:srcRect l="6019" r="8289" b="81447"/>
          <a:stretch/>
        </p:blipFill>
        <p:spPr>
          <a:xfrm>
            <a:off x="2859097" y="6037383"/>
            <a:ext cx="6484511" cy="7528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style>
          <a:lnRef idx="2">
            <a:schemeClr val="accent3"/>
          </a:lnRef>
          <a:fillRef idx="1">
            <a:schemeClr val="lt1"/>
          </a:fillRef>
          <a:effectRef idx="0">
            <a:schemeClr val="accent3"/>
          </a:effectRef>
          <a:fontRef idx="minor">
            <a:schemeClr val="dk1"/>
          </a:fontRef>
        </p:style>
      </p:pic>
      <p:sp>
        <p:nvSpPr>
          <p:cNvPr id="54" name="CuadroTexto 53"/>
          <p:cNvSpPr txBox="1"/>
          <p:nvPr/>
        </p:nvSpPr>
        <p:spPr>
          <a:xfrm>
            <a:off x="4880937" y="6291706"/>
            <a:ext cx="1151277" cy="369332"/>
          </a:xfrm>
          <a:prstGeom prst="rect">
            <a:avLst/>
          </a:prstGeom>
          <a:noFill/>
        </p:spPr>
        <p:txBody>
          <a:bodyPr wrap="none" rtlCol="0">
            <a:spAutoFit/>
          </a:bodyPr>
          <a:lstStyle/>
          <a:p>
            <a:r>
              <a:rPr lang="en-US" dirty="0" smtClean="0">
                <a:solidFill>
                  <a:srgbClr val="FF0000"/>
                </a:solidFill>
              </a:rPr>
              <a:t>0.91-3.23</a:t>
            </a:r>
            <a:endParaRPr lang="es-US" dirty="0">
              <a:solidFill>
                <a:srgbClr val="FF0000"/>
              </a:solidFill>
            </a:endParaRPr>
          </a:p>
        </p:txBody>
      </p:sp>
      <p:sp>
        <p:nvSpPr>
          <p:cNvPr id="55" name="CuadroTexto 54"/>
          <p:cNvSpPr txBox="1"/>
          <p:nvPr/>
        </p:nvSpPr>
        <p:spPr>
          <a:xfrm>
            <a:off x="6419882" y="6317384"/>
            <a:ext cx="1151277" cy="369332"/>
          </a:xfrm>
          <a:prstGeom prst="rect">
            <a:avLst/>
          </a:prstGeom>
          <a:noFill/>
        </p:spPr>
        <p:txBody>
          <a:bodyPr wrap="none" rtlCol="0">
            <a:spAutoFit/>
          </a:bodyPr>
          <a:lstStyle/>
          <a:p>
            <a:r>
              <a:rPr lang="en-US" dirty="0" smtClean="0">
                <a:solidFill>
                  <a:srgbClr val="FF0000"/>
                </a:solidFill>
              </a:rPr>
              <a:t>0.33-2.87</a:t>
            </a:r>
            <a:endParaRPr lang="es-US" dirty="0">
              <a:solidFill>
                <a:srgbClr val="FF0000"/>
              </a:solidFill>
            </a:endParaRPr>
          </a:p>
        </p:txBody>
      </p:sp>
      <p:cxnSp>
        <p:nvCxnSpPr>
          <p:cNvPr id="56" name="Conector recto 55"/>
          <p:cNvCxnSpPr/>
          <p:nvPr/>
        </p:nvCxnSpPr>
        <p:spPr>
          <a:xfrm>
            <a:off x="8470858" y="6782078"/>
            <a:ext cx="69184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rotWithShape="1">
          <a:blip r:embed="rId5"/>
          <a:srcRect l="6019" t="18120" r="11528" b="43178"/>
          <a:stretch/>
        </p:blipFill>
        <p:spPr>
          <a:xfrm>
            <a:off x="2783843" y="1296439"/>
            <a:ext cx="6605736" cy="1997820"/>
          </a:xfrm>
          <a:prstGeom prst="rect">
            <a:avLst/>
          </a:prstGeom>
          <a:ln>
            <a:noFill/>
          </a:ln>
          <a:effectLst>
            <a:outerShdw blurRad="292100" dist="139700" dir="2700000" algn="tl" rotWithShape="0">
              <a:srgbClr val="333333">
                <a:alpha val="65000"/>
              </a:srgbClr>
            </a:outerShdw>
          </a:effectLst>
        </p:spPr>
        <p:style>
          <a:lnRef idx="2">
            <a:schemeClr val="accent3"/>
          </a:lnRef>
          <a:fillRef idx="1">
            <a:schemeClr val="lt1"/>
          </a:fillRef>
          <a:effectRef idx="0">
            <a:schemeClr val="accent3"/>
          </a:effectRef>
          <a:fontRef idx="minor">
            <a:schemeClr val="dk1"/>
          </a:fontRef>
        </p:style>
      </p:pic>
      <p:cxnSp>
        <p:nvCxnSpPr>
          <p:cNvPr id="60" name="Conector recto 59"/>
          <p:cNvCxnSpPr/>
          <p:nvPr/>
        </p:nvCxnSpPr>
        <p:spPr>
          <a:xfrm>
            <a:off x="8557844" y="1931961"/>
            <a:ext cx="66605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1" name="Conector recto 60"/>
          <p:cNvCxnSpPr/>
          <p:nvPr/>
        </p:nvCxnSpPr>
        <p:spPr>
          <a:xfrm>
            <a:off x="8565101" y="2839103"/>
            <a:ext cx="66605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9441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ppt_x"/>
                                          </p:val>
                                        </p:tav>
                                        <p:tav tm="100000">
                                          <p:val>
                                            <p:strVal val="#ppt_x"/>
                                          </p:val>
                                        </p:tav>
                                      </p:tavLst>
                                    </p:anim>
                                    <p:anim calcmode="lin" valueType="num">
                                      <p:cBhvr additive="base">
                                        <p:cTn id="2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barn(inVertical)">
                                      <p:cBhvr>
                                        <p:cTn id="30" dur="500"/>
                                        <p:tgtEl>
                                          <p:spTgt spid="3"/>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arn(inVertical)">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barn(inVertical)">
                                      <p:cBhvr>
                                        <p:cTn id="41" dur="500"/>
                                        <p:tgtEl>
                                          <p:spTgt spid="5"/>
                                        </p:tgtEl>
                                      </p:cBhvr>
                                    </p:animEffect>
                                  </p:childTnLst>
                                </p:cTn>
                              </p:par>
                              <p:par>
                                <p:cTn id="42" presetID="16" presetClass="entr" presetSubtype="21" fill="hold" nodeType="with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barn(inVertical)">
                                      <p:cBhvr>
                                        <p:cTn id="44" dur="500"/>
                                        <p:tgtEl>
                                          <p:spTgt spid="52"/>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barn(inVertical)">
                                      <p:cBhvr>
                                        <p:cTn id="49" dur="500"/>
                                        <p:tgtEl>
                                          <p:spTgt spid="28"/>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8"/>
                                        </p:tgtEl>
                                        <p:attrNameLst>
                                          <p:attrName>style.visibility</p:attrName>
                                        </p:attrNameLst>
                                      </p:cBhvr>
                                      <p:to>
                                        <p:strVal val="visible"/>
                                      </p:to>
                                    </p:set>
                                    <p:anim calcmode="lin" valueType="num">
                                      <p:cBhvr additive="base">
                                        <p:cTn id="54" dur="500" fill="hold"/>
                                        <p:tgtEl>
                                          <p:spTgt spid="38"/>
                                        </p:tgtEl>
                                        <p:attrNameLst>
                                          <p:attrName>ppt_x</p:attrName>
                                        </p:attrNameLst>
                                      </p:cBhvr>
                                      <p:tavLst>
                                        <p:tav tm="0">
                                          <p:val>
                                            <p:strVal val="#ppt_x"/>
                                          </p:val>
                                        </p:tav>
                                        <p:tav tm="100000">
                                          <p:val>
                                            <p:strVal val="#ppt_x"/>
                                          </p:val>
                                        </p:tav>
                                      </p:tavLst>
                                    </p:anim>
                                    <p:anim calcmode="lin" valueType="num">
                                      <p:cBhvr additive="base">
                                        <p:cTn id="55" dur="500" fill="hold"/>
                                        <p:tgtEl>
                                          <p:spTgt spid="38"/>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ppt_x"/>
                                          </p:val>
                                        </p:tav>
                                        <p:tav tm="100000">
                                          <p:val>
                                            <p:strVal val="#ppt_x"/>
                                          </p:val>
                                        </p:tav>
                                      </p:tavLst>
                                    </p:anim>
                                    <p:anim calcmode="lin" valueType="num">
                                      <p:cBhvr additive="base">
                                        <p:cTn id="59"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barn(inVertical)">
                                      <p:cBhvr>
                                        <p:cTn id="64" dur="500"/>
                                        <p:tgtEl>
                                          <p:spTgt spid="33"/>
                                        </p:tgtEl>
                                      </p:cBhvr>
                                    </p:animEffect>
                                  </p:childTnLst>
                                </p:cTn>
                              </p:par>
                              <p:par>
                                <p:cTn id="65" presetID="16" presetClass="entr" presetSubtype="21" fill="hold" nodeType="with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barn(inVertical)">
                                      <p:cBhvr>
                                        <p:cTn id="67" dur="500"/>
                                        <p:tgtEl>
                                          <p:spTgt spid="35"/>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51"/>
                                        </p:tgtEl>
                                        <p:attrNameLst>
                                          <p:attrName>style.visibility</p:attrName>
                                        </p:attrNameLst>
                                      </p:cBhvr>
                                      <p:to>
                                        <p:strVal val="visible"/>
                                      </p:to>
                                    </p:set>
                                    <p:animEffect transition="in" filter="barn(inVertical)">
                                      <p:cBhvr>
                                        <p:cTn id="70" dur="500"/>
                                        <p:tgtEl>
                                          <p:spTgt spid="51"/>
                                        </p:tgtEl>
                                      </p:cBhvr>
                                    </p:animEffect>
                                  </p:childTnLst>
                                </p:cTn>
                              </p:par>
                              <p:par>
                                <p:cTn id="71" presetID="2" presetClass="entr" presetSubtype="4" fill="hold" nodeType="withEffect">
                                  <p:stCondLst>
                                    <p:cond delay="0"/>
                                  </p:stCondLst>
                                  <p:childTnLst>
                                    <p:set>
                                      <p:cBhvr>
                                        <p:cTn id="72" dur="1" fill="hold">
                                          <p:stCondLst>
                                            <p:cond delay="0"/>
                                          </p:stCondLst>
                                        </p:cTn>
                                        <p:tgtEl>
                                          <p:spTgt spid="45"/>
                                        </p:tgtEl>
                                        <p:attrNameLst>
                                          <p:attrName>style.visibility</p:attrName>
                                        </p:attrNameLst>
                                      </p:cBhvr>
                                      <p:to>
                                        <p:strVal val="visible"/>
                                      </p:to>
                                    </p:set>
                                    <p:anim calcmode="lin" valueType="num">
                                      <p:cBhvr additive="base">
                                        <p:cTn id="73" dur="500" fill="hold"/>
                                        <p:tgtEl>
                                          <p:spTgt spid="45"/>
                                        </p:tgtEl>
                                        <p:attrNameLst>
                                          <p:attrName>ppt_x</p:attrName>
                                        </p:attrNameLst>
                                      </p:cBhvr>
                                      <p:tavLst>
                                        <p:tav tm="0">
                                          <p:val>
                                            <p:strVal val="#ppt_x"/>
                                          </p:val>
                                        </p:tav>
                                        <p:tav tm="100000">
                                          <p:val>
                                            <p:strVal val="#ppt_x"/>
                                          </p:val>
                                        </p:tav>
                                      </p:tavLst>
                                    </p:anim>
                                    <p:anim calcmode="lin" valueType="num">
                                      <p:cBhvr additive="base">
                                        <p:cTn id="74"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nodeType="click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barn(inVertical)">
                                      <p:cBhvr>
                                        <p:cTn id="79" dur="500"/>
                                        <p:tgtEl>
                                          <p:spTgt spid="36"/>
                                        </p:tgtEl>
                                      </p:cBhvr>
                                    </p:animEffect>
                                  </p:childTnLst>
                                </p:cTn>
                              </p:par>
                              <p:par>
                                <p:cTn id="80" presetID="16" presetClass="entr" presetSubtype="21" fill="hold" nodeType="withEffect">
                                  <p:stCondLst>
                                    <p:cond delay="0"/>
                                  </p:stCondLst>
                                  <p:childTnLst>
                                    <p:set>
                                      <p:cBhvr>
                                        <p:cTn id="81" dur="1" fill="hold">
                                          <p:stCondLst>
                                            <p:cond delay="0"/>
                                          </p:stCondLst>
                                        </p:cTn>
                                        <p:tgtEl>
                                          <p:spTgt spid="37"/>
                                        </p:tgtEl>
                                        <p:attrNameLst>
                                          <p:attrName>style.visibility</p:attrName>
                                        </p:attrNameLst>
                                      </p:cBhvr>
                                      <p:to>
                                        <p:strVal val="visible"/>
                                      </p:to>
                                    </p:set>
                                    <p:animEffect transition="in" filter="barn(inVertical)">
                                      <p:cBhvr>
                                        <p:cTn id="82" dur="500"/>
                                        <p:tgtEl>
                                          <p:spTgt spid="37"/>
                                        </p:tgtEl>
                                      </p:cBhvr>
                                    </p:animEffect>
                                  </p:childTnLst>
                                </p:cTn>
                              </p:par>
                              <p:par>
                                <p:cTn id="83" presetID="16" presetClass="entr" presetSubtype="21" fill="hold" nodeType="with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barn(inVertical)">
                                      <p:cBhvr>
                                        <p:cTn id="85" dur="500"/>
                                        <p:tgtEl>
                                          <p:spTgt spid="34"/>
                                        </p:tgtEl>
                                      </p:cBhvr>
                                    </p:animEffect>
                                  </p:childTnLst>
                                </p:cTn>
                              </p:par>
                              <p:par>
                                <p:cTn id="86" presetID="16" presetClass="entr" presetSubtype="21" fill="hold" grpId="0" nodeType="withEffect">
                                  <p:stCondLst>
                                    <p:cond delay="0"/>
                                  </p:stCondLst>
                                  <p:childTnLst>
                                    <p:set>
                                      <p:cBhvr>
                                        <p:cTn id="87" dur="1" fill="hold">
                                          <p:stCondLst>
                                            <p:cond delay="0"/>
                                          </p:stCondLst>
                                        </p:cTn>
                                        <p:tgtEl>
                                          <p:spTgt spid="48"/>
                                        </p:tgtEl>
                                        <p:attrNameLst>
                                          <p:attrName>style.visibility</p:attrName>
                                        </p:attrNameLst>
                                      </p:cBhvr>
                                      <p:to>
                                        <p:strVal val="visible"/>
                                      </p:to>
                                    </p:set>
                                    <p:animEffect transition="in" filter="barn(inVertical)">
                                      <p:cBhvr>
                                        <p:cTn id="88" dur="500"/>
                                        <p:tgtEl>
                                          <p:spTgt spid="48"/>
                                        </p:tgtEl>
                                      </p:cBhvr>
                                    </p:animEffect>
                                  </p:childTnLst>
                                </p:cTn>
                              </p:par>
                              <p:par>
                                <p:cTn id="89" presetID="2" presetClass="entr" presetSubtype="4" fill="hold" nodeType="with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additive="base">
                                        <p:cTn id="91" dur="500" fill="hold"/>
                                        <p:tgtEl>
                                          <p:spTgt spid="49"/>
                                        </p:tgtEl>
                                        <p:attrNameLst>
                                          <p:attrName>ppt_x</p:attrName>
                                        </p:attrNameLst>
                                      </p:cBhvr>
                                      <p:tavLst>
                                        <p:tav tm="0">
                                          <p:val>
                                            <p:strVal val="#ppt_x"/>
                                          </p:val>
                                        </p:tav>
                                        <p:tav tm="100000">
                                          <p:val>
                                            <p:strVal val="#ppt_x"/>
                                          </p:val>
                                        </p:tav>
                                      </p:tavLst>
                                    </p:anim>
                                    <p:anim calcmode="lin" valueType="num">
                                      <p:cBhvr additive="base">
                                        <p:cTn id="92"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nodeType="click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barn(inVertical)">
                                      <p:cBhvr>
                                        <p:cTn id="97" dur="500"/>
                                        <p:tgtEl>
                                          <p:spTgt spid="56"/>
                                        </p:tgtEl>
                                      </p:cBhvr>
                                    </p:animEffect>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54"/>
                                        </p:tgtEl>
                                        <p:attrNameLst>
                                          <p:attrName>style.visibility</p:attrName>
                                        </p:attrNameLst>
                                      </p:cBhvr>
                                      <p:to>
                                        <p:strVal val="visible"/>
                                      </p:to>
                                    </p:set>
                                    <p:anim calcmode="lin" valueType="num">
                                      <p:cBhvr additive="base">
                                        <p:cTn id="102" dur="500" fill="hold"/>
                                        <p:tgtEl>
                                          <p:spTgt spid="54"/>
                                        </p:tgtEl>
                                        <p:attrNameLst>
                                          <p:attrName>ppt_x</p:attrName>
                                        </p:attrNameLst>
                                      </p:cBhvr>
                                      <p:tavLst>
                                        <p:tav tm="0">
                                          <p:val>
                                            <p:strVal val="#ppt_x"/>
                                          </p:val>
                                        </p:tav>
                                        <p:tav tm="100000">
                                          <p:val>
                                            <p:strVal val="#ppt_x"/>
                                          </p:val>
                                        </p:tav>
                                      </p:tavLst>
                                    </p:anim>
                                    <p:anim calcmode="lin" valueType="num">
                                      <p:cBhvr additive="base">
                                        <p:cTn id="103" dur="500" fill="hold"/>
                                        <p:tgtEl>
                                          <p:spTgt spid="5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55"/>
                                        </p:tgtEl>
                                        <p:attrNameLst>
                                          <p:attrName>style.visibility</p:attrName>
                                        </p:attrNameLst>
                                      </p:cBhvr>
                                      <p:to>
                                        <p:strVal val="visible"/>
                                      </p:to>
                                    </p:set>
                                    <p:anim calcmode="lin" valueType="num">
                                      <p:cBhvr additive="base">
                                        <p:cTn id="106" dur="500" fill="hold"/>
                                        <p:tgtEl>
                                          <p:spTgt spid="55"/>
                                        </p:tgtEl>
                                        <p:attrNameLst>
                                          <p:attrName>ppt_x</p:attrName>
                                        </p:attrNameLst>
                                      </p:cBhvr>
                                      <p:tavLst>
                                        <p:tav tm="0">
                                          <p:val>
                                            <p:strVal val="#ppt_x"/>
                                          </p:val>
                                        </p:tav>
                                        <p:tav tm="100000">
                                          <p:val>
                                            <p:strVal val="#ppt_x"/>
                                          </p:val>
                                        </p:tav>
                                      </p:tavLst>
                                    </p:anim>
                                    <p:anim calcmode="lin" valueType="num">
                                      <p:cBhvr additive="base">
                                        <p:cTn id="107"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 presetClass="entr" presetSubtype="4" fill="hold" nodeType="clickEffect">
                                  <p:stCondLst>
                                    <p:cond delay="0"/>
                                  </p:stCondLst>
                                  <p:childTnLst>
                                    <p:set>
                                      <p:cBhvr>
                                        <p:cTn id="111" dur="1" fill="hold">
                                          <p:stCondLst>
                                            <p:cond delay="0"/>
                                          </p:stCondLst>
                                        </p:cTn>
                                        <p:tgtEl>
                                          <p:spTgt spid="6"/>
                                        </p:tgtEl>
                                        <p:attrNameLst>
                                          <p:attrName>style.visibility</p:attrName>
                                        </p:attrNameLst>
                                      </p:cBhvr>
                                      <p:to>
                                        <p:strVal val="visible"/>
                                      </p:to>
                                    </p:set>
                                    <p:anim calcmode="lin" valueType="num">
                                      <p:cBhvr additive="base">
                                        <p:cTn id="112" dur="500" fill="hold"/>
                                        <p:tgtEl>
                                          <p:spTgt spid="6"/>
                                        </p:tgtEl>
                                        <p:attrNameLst>
                                          <p:attrName>ppt_x</p:attrName>
                                        </p:attrNameLst>
                                      </p:cBhvr>
                                      <p:tavLst>
                                        <p:tav tm="0">
                                          <p:val>
                                            <p:strVal val="#ppt_x"/>
                                          </p:val>
                                        </p:tav>
                                        <p:tav tm="100000">
                                          <p:val>
                                            <p:strVal val="#ppt_x"/>
                                          </p:val>
                                        </p:tav>
                                      </p:tavLst>
                                    </p:anim>
                                    <p:anim calcmode="lin" valueType="num">
                                      <p:cBhvr additive="base">
                                        <p:cTn id="1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2" presetClass="entr" presetSubtype="4" fill="hold" nodeType="clickEffect">
                                  <p:stCondLst>
                                    <p:cond delay="0"/>
                                  </p:stCondLst>
                                  <p:childTnLst>
                                    <p:set>
                                      <p:cBhvr>
                                        <p:cTn id="117" dur="1" fill="hold">
                                          <p:stCondLst>
                                            <p:cond delay="0"/>
                                          </p:stCondLst>
                                        </p:cTn>
                                        <p:tgtEl>
                                          <p:spTgt spid="60"/>
                                        </p:tgtEl>
                                        <p:attrNameLst>
                                          <p:attrName>style.visibility</p:attrName>
                                        </p:attrNameLst>
                                      </p:cBhvr>
                                      <p:to>
                                        <p:strVal val="visible"/>
                                      </p:to>
                                    </p:set>
                                    <p:anim calcmode="lin" valueType="num">
                                      <p:cBhvr additive="base">
                                        <p:cTn id="118" dur="500" fill="hold"/>
                                        <p:tgtEl>
                                          <p:spTgt spid="60"/>
                                        </p:tgtEl>
                                        <p:attrNameLst>
                                          <p:attrName>ppt_x</p:attrName>
                                        </p:attrNameLst>
                                      </p:cBhvr>
                                      <p:tavLst>
                                        <p:tav tm="0">
                                          <p:val>
                                            <p:strVal val="#ppt_x"/>
                                          </p:val>
                                        </p:tav>
                                        <p:tav tm="100000">
                                          <p:val>
                                            <p:strVal val="#ppt_x"/>
                                          </p:val>
                                        </p:tav>
                                      </p:tavLst>
                                    </p:anim>
                                    <p:anim calcmode="lin" valueType="num">
                                      <p:cBhvr additive="base">
                                        <p:cTn id="119" dur="500" fill="hold"/>
                                        <p:tgtEl>
                                          <p:spTgt spid="60"/>
                                        </p:tgtEl>
                                        <p:attrNameLst>
                                          <p:attrName>ppt_y</p:attrName>
                                        </p:attrNameLst>
                                      </p:cBhvr>
                                      <p:tavLst>
                                        <p:tav tm="0">
                                          <p:val>
                                            <p:strVal val="1+#ppt_h/2"/>
                                          </p:val>
                                        </p:tav>
                                        <p:tav tm="100000">
                                          <p:val>
                                            <p:strVal val="#ppt_y"/>
                                          </p:val>
                                        </p:tav>
                                      </p:tavLst>
                                    </p:anim>
                                  </p:childTnLst>
                                </p:cTn>
                              </p:par>
                              <p:par>
                                <p:cTn id="120" presetID="2" presetClass="entr" presetSubtype="4" fill="hold" nodeType="with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additive="base">
                                        <p:cTn id="122" dur="500" fill="hold"/>
                                        <p:tgtEl>
                                          <p:spTgt spid="61"/>
                                        </p:tgtEl>
                                        <p:attrNameLst>
                                          <p:attrName>ppt_x</p:attrName>
                                        </p:attrNameLst>
                                      </p:cBhvr>
                                      <p:tavLst>
                                        <p:tav tm="0">
                                          <p:val>
                                            <p:strVal val="#ppt_x"/>
                                          </p:val>
                                        </p:tav>
                                        <p:tav tm="100000">
                                          <p:val>
                                            <p:strVal val="#ppt_x"/>
                                          </p:val>
                                        </p:tav>
                                      </p:tavLst>
                                    </p:anim>
                                    <p:anim calcmode="lin" valueType="num">
                                      <p:cBhvr additive="base">
                                        <p:cTn id="123"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animBg="1"/>
      <p:bldP spid="10" grpId="0" animBg="1"/>
      <p:bldP spid="19" grpId="0" animBg="1"/>
      <p:bldP spid="38" grpId="0"/>
      <p:bldP spid="39" grpId="0" animBg="1"/>
      <p:bldP spid="48" grpId="0" animBg="1"/>
      <p:bldP spid="51" grpId="0" animBg="1"/>
      <p:bldP spid="54" grpId="0"/>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3"/>
          <a:srcRect l="4515" t="11907" r="2868" b="33115"/>
          <a:stretch/>
        </p:blipFill>
        <p:spPr>
          <a:xfrm>
            <a:off x="186791" y="1266386"/>
            <a:ext cx="11776607" cy="40619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9" name="Conector recto 8"/>
          <p:cNvCxnSpPr/>
          <p:nvPr/>
        </p:nvCxnSpPr>
        <p:spPr>
          <a:xfrm>
            <a:off x="11161486" y="3207657"/>
            <a:ext cx="359954" cy="530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Conector recto 6"/>
          <p:cNvCxnSpPr/>
          <p:nvPr/>
        </p:nvCxnSpPr>
        <p:spPr>
          <a:xfrm>
            <a:off x="11154231" y="3679366"/>
            <a:ext cx="359954" cy="530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Conector recto 7"/>
          <p:cNvCxnSpPr/>
          <p:nvPr/>
        </p:nvCxnSpPr>
        <p:spPr>
          <a:xfrm>
            <a:off x="11117943" y="3918857"/>
            <a:ext cx="359954" cy="530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 name="Conector recto 3"/>
          <p:cNvCxnSpPr/>
          <p:nvPr/>
        </p:nvCxnSpPr>
        <p:spPr>
          <a:xfrm>
            <a:off x="186791" y="3207657"/>
            <a:ext cx="126463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flipV="1">
            <a:off x="186791" y="3679366"/>
            <a:ext cx="1743609" cy="1451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flipV="1">
            <a:off x="186791" y="3918857"/>
            <a:ext cx="1119495" cy="2177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a:off x="8095286" y="3198555"/>
            <a:ext cx="359954" cy="530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a:off x="8111204" y="3664857"/>
            <a:ext cx="359954" cy="530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a:off x="8106656" y="3933268"/>
            <a:ext cx="359954" cy="530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Conector recto 22"/>
          <p:cNvCxnSpPr/>
          <p:nvPr/>
        </p:nvCxnSpPr>
        <p:spPr>
          <a:xfrm>
            <a:off x="4708356" y="3209929"/>
            <a:ext cx="359954" cy="530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a:xfrm>
            <a:off x="4737921" y="3689879"/>
            <a:ext cx="359954" cy="530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6" name="Conector recto 25"/>
          <p:cNvCxnSpPr/>
          <p:nvPr/>
        </p:nvCxnSpPr>
        <p:spPr>
          <a:xfrm>
            <a:off x="4708352" y="3919614"/>
            <a:ext cx="359954" cy="530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28" name="Estrella de 5 puntas 27"/>
          <p:cNvSpPr/>
          <p:nvPr/>
        </p:nvSpPr>
        <p:spPr>
          <a:xfrm>
            <a:off x="3485492" y="3467272"/>
            <a:ext cx="204717" cy="13919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29" name="Estrella de 5 puntas 28"/>
          <p:cNvSpPr/>
          <p:nvPr/>
        </p:nvSpPr>
        <p:spPr>
          <a:xfrm>
            <a:off x="3477863" y="3001372"/>
            <a:ext cx="204717" cy="13919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30" name="Estrella de 5 puntas 29"/>
          <p:cNvSpPr/>
          <p:nvPr/>
        </p:nvSpPr>
        <p:spPr>
          <a:xfrm>
            <a:off x="3472614" y="3740454"/>
            <a:ext cx="204717" cy="13919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solidFill>
                <a:srgbClr val="FFC000"/>
              </a:solidFill>
            </a:endParaRPr>
          </a:p>
        </p:txBody>
      </p:sp>
      <p:sp>
        <p:nvSpPr>
          <p:cNvPr id="31" name="Rectángulo redondeado 30"/>
          <p:cNvSpPr/>
          <p:nvPr/>
        </p:nvSpPr>
        <p:spPr>
          <a:xfrm>
            <a:off x="8976575" y="2949262"/>
            <a:ext cx="1390918" cy="2434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32" name="Rectángulo redondeado 31"/>
          <p:cNvSpPr/>
          <p:nvPr/>
        </p:nvSpPr>
        <p:spPr>
          <a:xfrm>
            <a:off x="8976575" y="3422007"/>
            <a:ext cx="1390918" cy="51862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33" name="Rectángulo redondeado 32"/>
          <p:cNvSpPr/>
          <p:nvPr/>
        </p:nvSpPr>
        <p:spPr>
          <a:xfrm>
            <a:off x="1581860" y="2964036"/>
            <a:ext cx="607548" cy="22863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184</a:t>
            </a:r>
            <a:endParaRPr lang="es-US" dirty="0">
              <a:solidFill>
                <a:schemeClr val="bg1"/>
              </a:solidFill>
            </a:endParaRPr>
          </a:p>
        </p:txBody>
      </p:sp>
      <p:sp>
        <p:nvSpPr>
          <p:cNvPr id="34" name="Rectángulo redondeado 33"/>
          <p:cNvSpPr/>
          <p:nvPr/>
        </p:nvSpPr>
        <p:spPr>
          <a:xfrm>
            <a:off x="1931297" y="3492144"/>
            <a:ext cx="618720" cy="19773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61</a:t>
            </a:r>
            <a:endParaRPr lang="es-US" dirty="0">
              <a:solidFill>
                <a:schemeClr val="bg1"/>
              </a:solidFill>
            </a:endParaRPr>
          </a:p>
        </p:txBody>
      </p:sp>
      <p:sp>
        <p:nvSpPr>
          <p:cNvPr id="35" name="Rectángulo redondeado 34"/>
          <p:cNvSpPr/>
          <p:nvPr/>
        </p:nvSpPr>
        <p:spPr>
          <a:xfrm>
            <a:off x="1331308" y="3762862"/>
            <a:ext cx="858100" cy="22648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1790</a:t>
            </a:r>
            <a:endParaRPr lang="es-US" dirty="0">
              <a:solidFill>
                <a:schemeClr val="bg1"/>
              </a:solidFill>
            </a:endParaRPr>
          </a:p>
        </p:txBody>
      </p:sp>
      <p:cxnSp>
        <p:nvCxnSpPr>
          <p:cNvPr id="40" name="Conector recto de flecha 39"/>
          <p:cNvCxnSpPr/>
          <p:nvPr/>
        </p:nvCxnSpPr>
        <p:spPr>
          <a:xfrm flipV="1">
            <a:off x="5190186" y="3467272"/>
            <a:ext cx="0" cy="18445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ector recto de flecha 40"/>
          <p:cNvCxnSpPr/>
          <p:nvPr/>
        </p:nvCxnSpPr>
        <p:spPr>
          <a:xfrm flipV="1">
            <a:off x="5316828" y="3461801"/>
            <a:ext cx="0" cy="18445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ector recto de flecha 41"/>
          <p:cNvCxnSpPr/>
          <p:nvPr/>
        </p:nvCxnSpPr>
        <p:spPr>
          <a:xfrm flipV="1">
            <a:off x="5434885" y="3460102"/>
            <a:ext cx="0" cy="18445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606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par>
                                <p:cTn id="11" presetID="16" presetClass="entr" presetSubtype="21"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par>
                                <p:cTn id="14" presetID="16" presetClass="entr" presetSubtype="21"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arn(inVertical)">
                                      <p:cBhvr>
                                        <p:cTn id="16" dur="500"/>
                                        <p:tgtEl>
                                          <p:spTgt spid="19"/>
                                        </p:tgtEl>
                                      </p:cBhvr>
                                    </p:animEffect>
                                  </p:childTnLst>
                                </p:cTn>
                              </p:par>
                              <p:par>
                                <p:cTn id="17" presetID="16" presetClass="entr" presetSubtype="21"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par>
                                <p:cTn id="20" presetID="16" presetClass="entr" presetSubtype="21"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par>
                                <p:cTn id="23" presetID="16" presetClass="entr" presetSubtype="21"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par>
                                <p:cTn id="26" presetID="16" presetClass="entr" presetSubtype="21"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par>
                                <p:cTn id="29" presetID="16" presetClass="entr" presetSubtype="21"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ppt_x"/>
                                          </p:val>
                                        </p:tav>
                                        <p:tav tm="100000">
                                          <p:val>
                                            <p:strVal val="#ppt_x"/>
                                          </p:val>
                                        </p:tav>
                                      </p:tavLst>
                                    </p:anim>
                                    <p:anim calcmode="lin" valueType="num">
                                      <p:cBhvr additive="base">
                                        <p:cTn id="37" dur="500" fill="hold"/>
                                        <p:tgtEl>
                                          <p:spTgt spid="29"/>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 calcmode="lin" valueType="num">
                                      <p:cBhvr additive="base">
                                        <p:cTn id="40" dur="500" fill="hold"/>
                                        <p:tgtEl>
                                          <p:spTgt spid="28"/>
                                        </p:tgtEl>
                                        <p:attrNameLst>
                                          <p:attrName>ppt_x</p:attrName>
                                        </p:attrNameLst>
                                      </p:cBhvr>
                                      <p:tavLst>
                                        <p:tav tm="0">
                                          <p:val>
                                            <p:strVal val="#ppt_x"/>
                                          </p:val>
                                        </p:tav>
                                        <p:tav tm="100000">
                                          <p:val>
                                            <p:strVal val="#ppt_x"/>
                                          </p:val>
                                        </p:tav>
                                      </p:tavLst>
                                    </p:anim>
                                    <p:anim calcmode="lin" valueType="num">
                                      <p:cBhvr additive="base">
                                        <p:cTn id="41" dur="500" fill="hold"/>
                                        <p:tgtEl>
                                          <p:spTgt spid="28"/>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ppt_x"/>
                                          </p:val>
                                        </p:tav>
                                        <p:tav tm="100000">
                                          <p:val>
                                            <p:strVal val="#ppt_x"/>
                                          </p:val>
                                        </p:tav>
                                      </p:tavLst>
                                    </p:anim>
                                    <p:anim calcmode="lin" valueType="num">
                                      <p:cBhvr additive="base">
                                        <p:cTn id="45"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additive="base">
                                        <p:cTn id="50" dur="500" fill="hold"/>
                                        <p:tgtEl>
                                          <p:spTgt spid="41"/>
                                        </p:tgtEl>
                                        <p:attrNameLst>
                                          <p:attrName>ppt_x</p:attrName>
                                        </p:attrNameLst>
                                      </p:cBhvr>
                                      <p:tavLst>
                                        <p:tav tm="0">
                                          <p:val>
                                            <p:strVal val="#ppt_x"/>
                                          </p:val>
                                        </p:tav>
                                        <p:tav tm="100000">
                                          <p:val>
                                            <p:strVal val="#ppt_x"/>
                                          </p:val>
                                        </p:tav>
                                      </p:tavLst>
                                    </p:anim>
                                    <p:anim calcmode="lin" valueType="num">
                                      <p:cBhvr additive="base">
                                        <p:cTn id="51" dur="500" fill="hold"/>
                                        <p:tgtEl>
                                          <p:spTgt spid="41"/>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40"/>
                                        </p:tgtEl>
                                        <p:attrNameLst>
                                          <p:attrName>style.visibility</p:attrName>
                                        </p:attrNameLst>
                                      </p:cBhvr>
                                      <p:to>
                                        <p:strVal val="visible"/>
                                      </p:to>
                                    </p:set>
                                    <p:anim calcmode="lin" valueType="num">
                                      <p:cBhvr additive="base">
                                        <p:cTn id="54" dur="500" fill="hold"/>
                                        <p:tgtEl>
                                          <p:spTgt spid="40"/>
                                        </p:tgtEl>
                                        <p:attrNameLst>
                                          <p:attrName>ppt_x</p:attrName>
                                        </p:attrNameLst>
                                      </p:cBhvr>
                                      <p:tavLst>
                                        <p:tav tm="0">
                                          <p:val>
                                            <p:strVal val="#ppt_x"/>
                                          </p:val>
                                        </p:tav>
                                        <p:tav tm="100000">
                                          <p:val>
                                            <p:strVal val="#ppt_x"/>
                                          </p:val>
                                        </p:tav>
                                      </p:tavLst>
                                    </p:anim>
                                    <p:anim calcmode="lin" valueType="num">
                                      <p:cBhvr additive="base">
                                        <p:cTn id="55" dur="500" fill="hold"/>
                                        <p:tgtEl>
                                          <p:spTgt spid="40"/>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barn(inVertical)">
                                      <p:cBhvr>
                                        <p:cTn id="64" dur="500"/>
                                        <p:tgtEl>
                                          <p:spTgt spid="31"/>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barn(inVertical)">
                                      <p:cBhvr>
                                        <p:cTn id="6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843314" y="2271633"/>
            <a:ext cx="8795657" cy="3648691"/>
          </a:xfrm>
          <a:prstGeom prst="rect">
            <a:avLst/>
          </a:prstGeom>
        </p:spPr>
        <p:txBody>
          <a:bodyPr wrap="square">
            <a:spAutoFit/>
          </a:bodyPr>
          <a:lstStyle/>
          <a:p>
            <a:pPr algn="just">
              <a:lnSpc>
                <a:spcPct val="107000"/>
              </a:lnSpc>
            </a:pPr>
            <a:r>
              <a:rPr lang="es-US" dirty="0">
                <a:latin typeface="Calibri" panose="020F0502020204030204" pitchFamily="34" charset="0"/>
                <a:ea typeface="Calibri" panose="020F0502020204030204" pitchFamily="34" charset="0"/>
                <a:cs typeface="Times New Roman" panose="02020603050405020304" pitchFamily="18" charset="0"/>
              </a:rPr>
              <a:t>Con el fin de comparar la </a:t>
            </a:r>
            <a:r>
              <a:rPr lang="es-US" dirty="0" smtClean="0">
                <a:latin typeface="Calibri" panose="020F0502020204030204" pitchFamily="34" charset="0"/>
                <a:ea typeface="Calibri" panose="020F0502020204030204" pitchFamily="34" charset="0"/>
                <a:cs typeface="Times New Roman" panose="02020603050405020304" pitchFamily="18" charset="0"/>
              </a:rPr>
              <a:t>exactitud de la predicción de </a:t>
            </a:r>
            <a:r>
              <a:rPr lang="es-US" dirty="0">
                <a:latin typeface="Calibri" panose="020F0502020204030204" pitchFamily="34" charset="0"/>
                <a:ea typeface="Calibri" panose="020F0502020204030204" pitchFamily="34" charset="0"/>
                <a:cs typeface="Times New Roman" panose="02020603050405020304" pitchFamily="18" charset="0"/>
              </a:rPr>
              <a:t>nuestra nueva puntuación de riesgo de sangrado (HAS-BLED) con lo propuesto anteriormente HEMOR2RHAGES ( enfermedad hepática o renal, abuso de alcohol, malignidad, la edad avanzada [ &gt;75 años], </a:t>
            </a:r>
            <a:r>
              <a:rPr lang="es-US" dirty="0" err="1">
                <a:latin typeface="Calibri" panose="020F0502020204030204" pitchFamily="34" charset="0"/>
                <a:ea typeface="Calibri" panose="020F0502020204030204" pitchFamily="34" charset="0"/>
                <a:cs typeface="Times New Roman" panose="02020603050405020304" pitchFamily="18" charset="0"/>
              </a:rPr>
              <a:t>resangrado</a:t>
            </a:r>
            <a:r>
              <a:rPr lang="es-US" dirty="0">
                <a:latin typeface="Calibri" panose="020F0502020204030204" pitchFamily="34" charset="0"/>
                <a:ea typeface="Calibri" panose="020F0502020204030204" pitchFamily="34" charset="0"/>
                <a:cs typeface="Times New Roman" panose="02020603050405020304" pitchFamily="18" charset="0"/>
              </a:rPr>
              <a:t>,   función o contaje reducido de plaquetas, la hipertensión [ no controlada], anemia, factores genéticos, el riesgo de excesiva caída, y el  </a:t>
            </a:r>
            <a:r>
              <a:rPr lang="es-US" dirty="0" err="1">
                <a:latin typeface="Calibri" panose="020F0502020204030204" pitchFamily="34" charset="0"/>
                <a:ea typeface="Calibri" panose="020F0502020204030204" pitchFamily="34" charset="0"/>
                <a:cs typeface="Times New Roman" panose="02020603050405020304" pitchFamily="18" charset="0"/>
              </a:rPr>
              <a:t>ecv</a:t>
            </a:r>
            <a:r>
              <a:rPr lang="es-US" dirty="0">
                <a:latin typeface="Calibri" panose="020F0502020204030204" pitchFamily="34" charset="0"/>
                <a:ea typeface="Calibri" panose="020F0502020204030204" pitchFamily="34" charset="0"/>
                <a:cs typeface="Times New Roman" panose="02020603050405020304" pitchFamily="18" charset="0"/>
              </a:rPr>
              <a:t> ), los pacientes fueron clasificados en consecuencia; Sin embargo, se consideró que "la hipertensión no controlada" a ser PAS&gt; 160 mm Hg , una "historia de malignidad" sea similar a la "malignidad actual", y  nosotros clasificamos  el consumo ≥ 8 unidades de alcohol por semana como "abuso de alcohol." datos genéticos y de laboratorio pertinentes (necesario para cálculo del esquema HEMOR2RHAGES), además de la creatinina sérica, no estaban disponibles para  la cohorte del Euro </a:t>
            </a:r>
            <a:r>
              <a:rPr lang="es-US" dirty="0" err="1">
                <a:latin typeface="Calibri" panose="020F0502020204030204" pitchFamily="34" charset="0"/>
                <a:ea typeface="Calibri" panose="020F0502020204030204" pitchFamily="34" charset="0"/>
                <a:cs typeface="Times New Roman" panose="02020603050405020304" pitchFamily="18" charset="0"/>
              </a:rPr>
              <a:t>Heart</a:t>
            </a:r>
            <a:r>
              <a:rPr lang="es-US" dirty="0">
                <a:latin typeface="Calibri" panose="020F0502020204030204" pitchFamily="34" charset="0"/>
                <a:ea typeface="Calibri" panose="020F0502020204030204" pitchFamily="34" charset="0"/>
                <a:cs typeface="Times New Roman" panose="02020603050405020304" pitchFamily="18" charset="0"/>
              </a:rPr>
              <a:t> </a:t>
            </a:r>
            <a:r>
              <a:rPr lang="es-US" dirty="0" err="1">
                <a:latin typeface="Calibri" panose="020F0502020204030204" pitchFamily="34" charset="0"/>
                <a:ea typeface="Calibri" panose="020F0502020204030204" pitchFamily="34" charset="0"/>
                <a:cs typeface="Times New Roman" panose="02020603050405020304" pitchFamily="18" charset="0"/>
              </a:rPr>
              <a:t>Survey</a:t>
            </a:r>
            <a:r>
              <a:rPr lang="es-US" dirty="0">
                <a:latin typeface="Calibri" panose="020F0502020204030204" pitchFamily="34" charset="0"/>
                <a:ea typeface="Calibri" panose="020F0502020204030204" pitchFamily="34" charset="0"/>
                <a:cs typeface="Times New Roman" panose="02020603050405020304" pitchFamily="18" charset="0"/>
              </a:rPr>
              <a:t> de AF </a:t>
            </a:r>
          </a:p>
          <a:p>
            <a:pPr algn="just">
              <a:lnSpc>
                <a:spcPct val="107000"/>
              </a:lnSpc>
            </a:pPr>
            <a:r>
              <a:rPr lang="es-US" dirty="0">
                <a:latin typeface="Calibri" panose="020F0502020204030204" pitchFamily="34" charset="0"/>
                <a:ea typeface="Calibri" panose="020F0502020204030204" pitchFamily="34" charset="0"/>
                <a:cs typeface="Times New Roman" panose="02020603050405020304" pitchFamily="18" charset="0"/>
              </a:rPr>
              <a:t> </a:t>
            </a:r>
            <a:endParaRPr lang="es-US"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p:cNvPicPr>
            <a:picLocks noChangeAspect="1"/>
          </p:cNvPicPr>
          <p:nvPr/>
        </p:nvPicPr>
        <p:blipFill rotWithShape="1">
          <a:blip r:embed="rId3"/>
          <a:srcRect l="13047" t="4181" r="17567" b="1452"/>
          <a:stretch/>
        </p:blipFill>
        <p:spPr>
          <a:xfrm>
            <a:off x="1196097" y="481630"/>
            <a:ext cx="9800823" cy="60917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ángulo redondeado 1"/>
          <p:cNvSpPr/>
          <p:nvPr/>
        </p:nvSpPr>
        <p:spPr>
          <a:xfrm>
            <a:off x="2885014" y="-1142412"/>
            <a:ext cx="10494498" cy="1057581"/>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US" dirty="0"/>
              <a:t>Con el fin de comparar la exactitud de predicción de nuestra nueva puntuación de riesgo de sangrado (HAS-BLED) con lo propuesto anteriormente </a:t>
            </a:r>
            <a:r>
              <a:rPr lang="es-US" dirty="0" smtClean="0"/>
              <a:t>HEMOR2RHAGES, </a:t>
            </a:r>
            <a:r>
              <a:rPr lang="es-US" dirty="0"/>
              <a:t>los pacientes fueron clasificados </a:t>
            </a:r>
          </a:p>
        </p:txBody>
      </p:sp>
      <p:sp>
        <p:nvSpPr>
          <p:cNvPr id="16" name="Rectángulo redondeado 15"/>
          <p:cNvSpPr/>
          <p:nvPr/>
        </p:nvSpPr>
        <p:spPr>
          <a:xfrm>
            <a:off x="303988" y="0"/>
            <a:ext cx="897313" cy="6858000"/>
          </a:xfrm>
          <a:prstGeom prst="roundRect">
            <a:avLst/>
          </a:prstGeom>
          <a:solidFill>
            <a:srgbClr val="FFC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7" name="Bisel 16"/>
          <p:cNvSpPr/>
          <p:nvPr/>
        </p:nvSpPr>
        <p:spPr>
          <a:xfrm>
            <a:off x="624114" y="0"/>
            <a:ext cx="251224" cy="6858000"/>
          </a:xfrm>
          <a:prstGeom prst="bevel">
            <a:avLst/>
          </a:prstGeom>
          <a:solidFill>
            <a:srgbClr val="E343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Tree>
    <p:extLst>
      <p:ext uri="{BB962C8B-B14F-4D97-AF65-F5344CB8AC3E}">
        <p14:creationId xmlns:p14="http://schemas.microsoft.com/office/powerpoint/2010/main" val="349405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a:srcRect l="10472" r="20140"/>
          <a:stretch/>
        </p:blipFill>
        <p:spPr>
          <a:xfrm>
            <a:off x="1964515" y="338842"/>
            <a:ext cx="8448540" cy="59702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ectángulo redondeado 7"/>
          <p:cNvSpPr/>
          <p:nvPr/>
        </p:nvSpPr>
        <p:spPr>
          <a:xfrm>
            <a:off x="7051667" y="1684772"/>
            <a:ext cx="1451428" cy="3773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3295</a:t>
            </a:r>
            <a:endParaRPr lang="es-US" sz="2400" dirty="0"/>
          </a:p>
        </p:txBody>
      </p:sp>
      <p:sp>
        <p:nvSpPr>
          <p:cNvPr id="14" name="Rectángulo redondeado 13"/>
          <p:cNvSpPr/>
          <p:nvPr/>
        </p:nvSpPr>
        <p:spPr>
          <a:xfrm>
            <a:off x="303988" y="0"/>
            <a:ext cx="897313" cy="6858000"/>
          </a:xfrm>
          <a:prstGeom prst="roundRect">
            <a:avLst/>
          </a:prstGeom>
          <a:solidFill>
            <a:srgbClr val="FFC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5" name="Bisel 14"/>
          <p:cNvSpPr/>
          <p:nvPr/>
        </p:nvSpPr>
        <p:spPr>
          <a:xfrm>
            <a:off x="624114" y="0"/>
            <a:ext cx="251224" cy="6858000"/>
          </a:xfrm>
          <a:prstGeom prst="bevel">
            <a:avLst/>
          </a:prstGeom>
          <a:solidFill>
            <a:srgbClr val="E343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9" name="Rectángulo 8"/>
          <p:cNvSpPr/>
          <p:nvPr/>
        </p:nvSpPr>
        <p:spPr>
          <a:xfrm>
            <a:off x="10564837" y="1156006"/>
            <a:ext cx="1139484" cy="60491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3456</a:t>
            </a:r>
            <a:endParaRPr lang="es-US" sz="2400" dirty="0">
              <a:solidFill>
                <a:schemeClr val="bg1"/>
              </a:solidFill>
            </a:endParaRPr>
          </a:p>
        </p:txBody>
      </p:sp>
      <p:sp>
        <p:nvSpPr>
          <p:cNvPr id="16" name="Rectángulo 15"/>
          <p:cNvSpPr/>
          <p:nvPr/>
        </p:nvSpPr>
        <p:spPr>
          <a:xfrm>
            <a:off x="10635766" y="1760917"/>
            <a:ext cx="970672" cy="574320"/>
          </a:xfrm>
          <a:prstGeom prst="rect">
            <a:avLst/>
          </a:prstGeom>
          <a:solidFill>
            <a:srgbClr val="2BFB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3963</a:t>
            </a:r>
            <a:endParaRPr lang="es-US" sz="2400" dirty="0">
              <a:solidFill>
                <a:schemeClr val="bg1"/>
              </a:solidFill>
            </a:endParaRPr>
          </a:p>
        </p:txBody>
      </p:sp>
      <p:sp>
        <p:nvSpPr>
          <p:cNvPr id="18" name="Flecha derecha 17"/>
          <p:cNvSpPr/>
          <p:nvPr/>
        </p:nvSpPr>
        <p:spPr>
          <a:xfrm>
            <a:off x="8503095" y="1760917"/>
            <a:ext cx="2132671" cy="28716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9" name="Rectángulo redondeado 18"/>
          <p:cNvSpPr/>
          <p:nvPr/>
        </p:nvSpPr>
        <p:spPr>
          <a:xfrm>
            <a:off x="5486400" y="2048077"/>
            <a:ext cx="1927274" cy="962409"/>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cxnSp>
        <p:nvCxnSpPr>
          <p:cNvPr id="21" name="Conector recto 20"/>
          <p:cNvCxnSpPr/>
          <p:nvPr/>
        </p:nvCxnSpPr>
        <p:spPr>
          <a:xfrm>
            <a:off x="2180492" y="4670474"/>
            <a:ext cx="779350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ectángulo 21"/>
          <p:cNvSpPr/>
          <p:nvPr/>
        </p:nvSpPr>
        <p:spPr>
          <a:xfrm>
            <a:off x="9578477" y="4155539"/>
            <a:ext cx="728120" cy="3235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24" name="Rectángulo 23"/>
          <p:cNvSpPr/>
          <p:nvPr/>
        </p:nvSpPr>
        <p:spPr>
          <a:xfrm>
            <a:off x="9580294" y="3448606"/>
            <a:ext cx="728120" cy="3235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cxnSp>
        <p:nvCxnSpPr>
          <p:cNvPr id="30" name="Conector recto de flecha 29"/>
          <p:cNvCxnSpPr/>
          <p:nvPr/>
        </p:nvCxnSpPr>
        <p:spPr>
          <a:xfrm>
            <a:off x="9423009" y="3812347"/>
            <a:ext cx="0" cy="26728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ector recto de flecha 31"/>
          <p:cNvCxnSpPr/>
          <p:nvPr/>
        </p:nvCxnSpPr>
        <p:spPr>
          <a:xfrm flipV="1">
            <a:off x="9446835" y="3521421"/>
            <a:ext cx="0" cy="16177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ector recto de flecha 32"/>
          <p:cNvCxnSpPr/>
          <p:nvPr/>
        </p:nvCxnSpPr>
        <p:spPr>
          <a:xfrm flipV="1">
            <a:off x="9318625" y="3526889"/>
            <a:ext cx="0" cy="16177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ector recto de flecha 33"/>
          <p:cNvCxnSpPr/>
          <p:nvPr/>
        </p:nvCxnSpPr>
        <p:spPr>
          <a:xfrm flipV="1">
            <a:off x="9369425" y="4193639"/>
            <a:ext cx="0" cy="16177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ector recto de flecha 34"/>
          <p:cNvCxnSpPr/>
          <p:nvPr/>
        </p:nvCxnSpPr>
        <p:spPr>
          <a:xfrm flipV="1">
            <a:off x="9494115" y="4188716"/>
            <a:ext cx="0" cy="16177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4672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anim calcmode="lin" valueType="num">
                                      <p:cBhvr>
                                        <p:cTn id="23" dur="1000" fill="hold"/>
                                        <p:tgtEl>
                                          <p:spTgt spid="22"/>
                                        </p:tgtEl>
                                        <p:attrNameLst>
                                          <p:attrName>ppt_x</p:attrName>
                                        </p:attrNameLst>
                                      </p:cBhvr>
                                      <p:tavLst>
                                        <p:tav tm="0">
                                          <p:val>
                                            <p:strVal val="#ppt_x"/>
                                          </p:val>
                                        </p:tav>
                                        <p:tav tm="100000">
                                          <p:val>
                                            <p:strVal val="#ppt_x"/>
                                          </p:val>
                                        </p:tav>
                                      </p:tavLst>
                                    </p:anim>
                                    <p:anim calcmode="lin" valueType="num">
                                      <p:cBhvr>
                                        <p:cTn id="2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500" fill="hold"/>
                                        <p:tgtEl>
                                          <p:spTgt spid="32"/>
                                        </p:tgtEl>
                                        <p:attrNameLst>
                                          <p:attrName>ppt_x</p:attrName>
                                        </p:attrNameLst>
                                      </p:cBhvr>
                                      <p:tavLst>
                                        <p:tav tm="0">
                                          <p:val>
                                            <p:strVal val="#ppt_x"/>
                                          </p:val>
                                        </p:tav>
                                        <p:tav tm="100000">
                                          <p:val>
                                            <p:strVal val="#ppt_x"/>
                                          </p:val>
                                        </p:tav>
                                      </p:tavLst>
                                    </p:anim>
                                    <p:anim calcmode="lin" valueType="num">
                                      <p:cBhvr additive="base">
                                        <p:cTn id="30" dur="500" fill="hold"/>
                                        <p:tgtEl>
                                          <p:spTgt spid="32"/>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 presetClass="entr" presetSubtype="4" fill="hold" nodeType="afterEffect">
                                  <p:stCondLst>
                                    <p:cond delay="0"/>
                                  </p:stCondLst>
                                  <p:childTnLst>
                                    <p:set>
                                      <p:cBhvr>
                                        <p:cTn id="33" dur="1" fill="hold">
                                          <p:stCondLst>
                                            <p:cond delay="0"/>
                                          </p:stCondLst>
                                        </p:cTn>
                                        <p:tgtEl>
                                          <p:spTgt spid="33"/>
                                        </p:tgtEl>
                                        <p:attrNameLst>
                                          <p:attrName>style.visibility</p:attrName>
                                        </p:attrNameLst>
                                      </p:cBhvr>
                                      <p:to>
                                        <p:strVal val="visible"/>
                                      </p:to>
                                    </p:set>
                                    <p:anim calcmode="lin" valueType="num">
                                      <p:cBhvr additive="base">
                                        <p:cTn id="34" dur="500" fill="hold"/>
                                        <p:tgtEl>
                                          <p:spTgt spid="33"/>
                                        </p:tgtEl>
                                        <p:attrNameLst>
                                          <p:attrName>ppt_x</p:attrName>
                                        </p:attrNameLst>
                                      </p:cBhvr>
                                      <p:tavLst>
                                        <p:tav tm="0">
                                          <p:val>
                                            <p:strVal val="#ppt_x"/>
                                          </p:val>
                                        </p:tav>
                                        <p:tav tm="100000">
                                          <p:val>
                                            <p:strVal val="#ppt_x"/>
                                          </p:val>
                                        </p:tav>
                                      </p:tavLst>
                                    </p:anim>
                                    <p:anim calcmode="lin" valueType="num">
                                      <p:cBhvr additive="base">
                                        <p:cTn id="35" dur="500" fill="hold"/>
                                        <p:tgtEl>
                                          <p:spTgt spid="33"/>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additive="base">
                                        <p:cTn id="38" dur="500" fill="hold"/>
                                        <p:tgtEl>
                                          <p:spTgt spid="35"/>
                                        </p:tgtEl>
                                        <p:attrNameLst>
                                          <p:attrName>ppt_x</p:attrName>
                                        </p:attrNameLst>
                                      </p:cBhvr>
                                      <p:tavLst>
                                        <p:tav tm="0">
                                          <p:val>
                                            <p:strVal val="#ppt_x"/>
                                          </p:val>
                                        </p:tav>
                                        <p:tav tm="100000">
                                          <p:val>
                                            <p:strVal val="#ppt_x"/>
                                          </p:val>
                                        </p:tav>
                                      </p:tavLst>
                                    </p:anim>
                                    <p:anim calcmode="lin" valueType="num">
                                      <p:cBhvr additive="base">
                                        <p:cTn id="39" dur="500" fill="hold"/>
                                        <p:tgtEl>
                                          <p:spTgt spid="35"/>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additive="base">
                                        <p:cTn id="42" dur="500" fill="hold"/>
                                        <p:tgtEl>
                                          <p:spTgt spid="34"/>
                                        </p:tgtEl>
                                        <p:attrNameLst>
                                          <p:attrName>ppt_x</p:attrName>
                                        </p:attrNameLst>
                                      </p:cBhvr>
                                      <p:tavLst>
                                        <p:tav tm="0">
                                          <p:val>
                                            <p:strVal val="#ppt_x"/>
                                          </p:val>
                                        </p:tav>
                                        <p:tav tm="100000">
                                          <p:val>
                                            <p:strVal val="#ppt_x"/>
                                          </p:val>
                                        </p:tav>
                                      </p:tavLst>
                                    </p:anim>
                                    <p:anim calcmode="lin" valueType="num">
                                      <p:cBhvr additive="base">
                                        <p:cTn id="43"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barn(inVertical)">
                                      <p:cBhvr>
                                        <p:cTn id="4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a:srcRect l="2617" t="12641" r="711" b="16312"/>
          <a:stretch/>
        </p:blipFill>
        <p:spPr>
          <a:xfrm>
            <a:off x="-63637" y="979610"/>
            <a:ext cx="12273566" cy="50485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Flecha abajo 1"/>
          <p:cNvSpPr/>
          <p:nvPr/>
        </p:nvSpPr>
        <p:spPr>
          <a:xfrm rot="10800000">
            <a:off x="5789829" y="2730722"/>
            <a:ext cx="478608" cy="964978"/>
          </a:xfrm>
          <a:prstGeom prst="downArrow">
            <a:avLst/>
          </a:prstGeom>
          <a:solidFill>
            <a:srgbClr val="2BFB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3" name="Rectángulo redondeado 2"/>
          <p:cNvSpPr/>
          <p:nvPr/>
        </p:nvSpPr>
        <p:spPr>
          <a:xfrm>
            <a:off x="2027891" y="2369043"/>
            <a:ext cx="1782245" cy="44923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5" name="Rectángulo redondeado 4"/>
          <p:cNvSpPr/>
          <p:nvPr/>
        </p:nvSpPr>
        <p:spPr>
          <a:xfrm>
            <a:off x="5143500" y="2324100"/>
            <a:ext cx="685800" cy="1371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6" name="Rectángulo redondeado 5"/>
          <p:cNvSpPr/>
          <p:nvPr/>
        </p:nvSpPr>
        <p:spPr>
          <a:xfrm>
            <a:off x="5143500" y="4892497"/>
            <a:ext cx="857250" cy="2000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7" name="Rectángulo redondeado 6"/>
          <p:cNvSpPr/>
          <p:nvPr/>
        </p:nvSpPr>
        <p:spPr>
          <a:xfrm>
            <a:off x="9925050" y="4892497"/>
            <a:ext cx="857250" cy="2000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8" name="Rectángulo redondeado 7"/>
          <p:cNvSpPr/>
          <p:nvPr/>
        </p:nvSpPr>
        <p:spPr>
          <a:xfrm>
            <a:off x="10022542" y="2854137"/>
            <a:ext cx="723900" cy="8953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1" name="Flecha abajo 10"/>
          <p:cNvSpPr/>
          <p:nvPr/>
        </p:nvSpPr>
        <p:spPr>
          <a:xfrm rot="10800000">
            <a:off x="10733518" y="2818278"/>
            <a:ext cx="478561" cy="999461"/>
          </a:xfrm>
          <a:prstGeom prst="downArrow">
            <a:avLst/>
          </a:prstGeom>
          <a:solidFill>
            <a:srgbClr val="2BFB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cxnSp>
        <p:nvCxnSpPr>
          <p:cNvPr id="12" name="Conector recto 11"/>
          <p:cNvCxnSpPr/>
          <p:nvPr/>
        </p:nvCxnSpPr>
        <p:spPr>
          <a:xfrm flipH="1">
            <a:off x="1866900" y="1638300"/>
            <a:ext cx="12700" cy="35433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flipH="1">
            <a:off x="6832600" y="1752600"/>
            <a:ext cx="12700" cy="3429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flipV="1">
            <a:off x="0" y="3749487"/>
            <a:ext cx="10782300" cy="760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ector recto de flecha 22"/>
          <p:cNvCxnSpPr/>
          <p:nvPr/>
        </p:nvCxnSpPr>
        <p:spPr>
          <a:xfrm flipV="1">
            <a:off x="5002306" y="3053802"/>
            <a:ext cx="0" cy="35614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p:cNvCxnSpPr/>
          <p:nvPr/>
        </p:nvCxnSpPr>
        <p:spPr>
          <a:xfrm flipV="1">
            <a:off x="5143500" y="3045758"/>
            <a:ext cx="0" cy="35614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Rectángulo redondeado 26"/>
          <p:cNvSpPr/>
          <p:nvPr/>
        </p:nvSpPr>
        <p:spPr>
          <a:xfrm>
            <a:off x="6845300" y="2369043"/>
            <a:ext cx="1653241" cy="4492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cxnSp>
        <p:nvCxnSpPr>
          <p:cNvPr id="28" name="Conector recto de flecha 27"/>
          <p:cNvCxnSpPr/>
          <p:nvPr/>
        </p:nvCxnSpPr>
        <p:spPr>
          <a:xfrm flipV="1">
            <a:off x="9811861" y="3175745"/>
            <a:ext cx="0" cy="35614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p:cNvCxnSpPr/>
          <p:nvPr/>
        </p:nvCxnSpPr>
        <p:spPr>
          <a:xfrm flipV="1">
            <a:off x="9950821" y="3181742"/>
            <a:ext cx="4470" cy="34810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Elipse 30"/>
          <p:cNvSpPr/>
          <p:nvPr/>
        </p:nvSpPr>
        <p:spPr>
          <a:xfrm>
            <a:off x="72465" y="3039159"/>
            <a:ext cx="466165" cy="3481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Tree>
    <p:extLst>
      <p:ext uri="{BB962C8B-B14F-4D97-AF65-F5344CB8AC3E}">
        <p14:creationId xmlns:p14="http://schemas.microsoft.com/office/powerpoint/2010/main" val="39747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par>
                                <p:cTn id="24" presetID="16" presetClass="entr" presetSubtype="21"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barn(inVertical)">
                                      <p:cBhvr>
                                        <p:cTn id="41" dur="500"/>
                                        <p:tgtEl>
                                          <p:spTgt spid="27"/>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barn(inVertical)">
                                      <p:cBhvr>
                                        <p:cTn id="46" dur="500"/>
                                        <p:tgtEl>
                                          <p:spTgt spid="8"/>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barn(inVertical)">
                                      <p:cBhvr>
                                        <p:cTn id="49" dur="500"/>
                                        <p:tgtEl>
                                          <p:spTgt spid="7"/>
                                        </p:tgtEl>
                                      </p:cBhvr>
                                    </p:animEffect>
                                  </p:childTnLst>
                                </p:cTn>
                              </p:par>
                              <p:par>
                                <p:cTn id="50" presetID="2" presetClass="entr" presetSubtype="4"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500" fill="hold"/>
                                        <p:tgtEl>
                                          <p:spTgt spid="11"/>
                                        </p:tgtEl>
                                        <p:attrNameLst>
                                          <p:attrName>ppt_x</p:attrName>
                                        </p:attrNameLst>
                                      </p:cBhvr>
                                      <p:tavLst>
                                        <p:tav tm="0">
                                          <p:val>
                                            <p:strVal val="#ppt_x"/>
                                          </p:val>
                                        </p:tav>
                                        <p:tav tm="100000">
                                          <p:val>
                                            <p:strVal val="#ppt_x"/>
                                          </p:val>
                                        </p:tav>
                                      </p:tavLst>
                                    </p:anim>
                                    <p:anim calcmode="lin" valueType="num">
                                      <p:cBhvr additive="base">
                                        <p:cTn id="53" dur="500" fill="hold"/>
                                        <p:tgtEl>
                                          <p:spTgt spid="11"/>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additive="base">
                                        <p:cTn id="56" dur="500" fill="hold"/>
                                        <p:tgtEl>
                                          <p:spTgt spid="29"/>
                                        </p:tgtEl>
                                        <p:attrNameLst>
                                          <p:attrName>ppt_x</p:attrName>
                                        </p:attrNameLst>
                                      </p:cBhvr>
                                      <p:tavLst>
                                        <p:tav tm="0">
                                          <p:val>
                                            <p:strVal val="#ppt_x"/>
                                          </p:val>
                                        </p:tav>
                                        <p:tav tm="100000">
                                          <p:val>
                                            <p:strVal val="#ppt_x"/>
                                          </p:val>
                                        </p:tav>
                                      </p:tavLst>
                                    </p:anim>
                                    <p:anim calcmode="lin" valueType="num">
                                      <p:cBhvr additive="base">
                                        <p:cTn id="57" dur="500" fill="hold"/>
                                        <p:tgtEl>
                                          <p:spTgt spid="29"/>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additive="base">
                                        <p:cTn id="60" dur="500" fill="hold"/>
                                        <p:tgtEl>
                                          <p:spTgt spid="28"/>
                                        </p:tgtEl>
                                        <p:attrNameLst>
                                          <p:attrName>ppt_x</p:attrName>
                                        </p:attrNameLst>
                                      </p:cBhvr>
                                      <p:tavLst>
                                        <p:tav tm="0">
                                          <p:val>
                                            <p:strVal val="#ppt_x"/>
                                          </p:val>
                                        </p:tav>
                                        <p:tav tm="100000">
                                          <p:val>
                                            <p:strVal val="#ppt_x"/>
                                          </p:val>
                                        </p:tav>
                                      </p:tavLst>
                                    </p:anim>
                                    <p:anim calcmode="lin" valueType="num">
                                      <p:cBhvr additive="base">
                                        <p:cTn id="61"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6" presetClass="emph" presetSubtype="0" fill="hold" grpId="0" nodeType="clickEffect">
                                  <p:stCondLst>
                                    <p:cond delay="0"/>
                                  </p:stCondLst>
                                  <p:childTnLst>
                                    <p:animScale>
                                      <p:cBhvr>
                                        <p:cTn id="65" dur="2000" fill="hold"/>
                                        <p:tgtEl>
                                          <p:spTgt spid="3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7" grpId="0" animBg="1"/>
      <p:bldP spid="8" grpId="0" animBg="1"/>
      <p:bldP spid="11" grpId="0" animBg="1"/>
      <p:bldP spid="27"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a:srcRect l="26310" t="6118" r="24000" b="5503"/>
          <a:stretch/>
        </p:blipFill>
        <p:spPr>
          <a:xfrm>
            <a:off x="2714170" y="420581"/>
            <a:ext cx="6950757" cy="64651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Estrella de 5 puntas 2"/>
          <p:cNvSpPr/>
          <p:nvPr/>
        </p:nvSpPr>
        <p:spPr>
          <a:xfrm>
            <a:off x="7779025" y="2390222"/>
            <a:ext cx="291547" cy="19877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1" name="Estrella de 5 puntas 10"/>
          <p:cNvSpPr/>
          <p:nvPr/>
        </p:nvSpPr>
        <p:spPr>
          <a:xfrm>
            <a:off x="7795391" y="3182731"/>
            <a:ext cx="291547" cy="19877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2" name="Estrella de 5 puntas 11"/>
          <p:cNvSpPr/>
          <p:nvPr/>
        </p:nvSpPr>
        <p:spPr>
          <a:xfrm>
            <a:off x="7779023" y="5298285"/>
            <a:ext cx="291547" cy="19877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3" name="Estrella de 5 puntas 12"/>
          <p:cNvSpPr/>
          <p:nvPr/>
        </p:nvSpPr>
        <p:spPr>
          <a:xfrm>
            <a:off x="7779024" y="4478837"/>
            <a:ext cx="291547" cy="198771"/>
          </a:xfrm>
          <a:prstGeom prst="star5">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Estrella de 5 puntas 13"/>
          <p:cNvSpPr/>
          <p:nvPr/>
        </p:nvSpPr>
        <p:spPr>
          <a:xfrm>
            <a:off x="7808639" y="6318702"/>
            <a:ext cx="291547" cy="19877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6" name="Proceso 5"/>
          <p:cNvSpPr/>
          <p:nvPr/>
        </p:nvSpPr>
        <p:spPr>
          <a:xfrm>
            <a:off x="3326296" y="4770783"/>
            <a:ext cx="45719" cy="5300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5" name="Proceso 14"/>
          <p:cNvSpPr/>
          <p:nvPr/>
        </p:nvSpPr>
        <p:spPr>
          <a:xfrm>
            <a:off x="4890052" y="5280991"/>
            <a:ext cx="4566158" cy="311426"/>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Bisel 15"/>
          <p:cNvSpPr/>
          <p:nvPr/>
        </p:nvSpPr>
        <p:spPr>
          <a:xfrm>
            <a:off x="624114" y="0"/>
            <a:ext cx="251224" cy="6858000"/>
          </a:xfrm>
          <a:prstGeom prst="bevel">
            <a:avLst/>
          </a:prstGeom>
          <a:solidFill>
            <a:srgbClr val="E343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7" name="Rectángulo redondeado 16"/>
          <p:cNvSpPr/>
          <p:nvPr/>
        </p:nvSpPr>
        <p:spPr>
          <a:xfrm>
            <a:off x="301069" y="0"/>
            <a:ext cx="897313" cy="6858000"/>
          </a:xfrm>
          <a:prstGeom prst="roundRect">
            <a:avLst/>
          </a:prstGeom>
          <a:solidFill>
            <a:srgbClr val="FFC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Tree>
    <p:extLst>
      <p:ext uri="{BB962C8B-B14F-4D97-AF65-F5344CB8AC3E}">
        <p14:creationId xmlns:p14="http://schemas.microsoft.com/office/powerpoint/2010/main" val="4440513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923723" y="2417607"/>
            <a:ext cx="6561684"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a:spAutoFit/>
          </a:bodyPr>
          <a:lstStyle/>
          <a:p>
            <a:pPr algn="ctr"/>
            <a:r>
              <a:rPr lang="es-ES" sz="5400" b="1" dirty="0" smtClean="0">
                <a:ln w="12700" cmpd="sng">
                  <a:solidFill>
                    <a:schemeClr val="accent4"/>
                  </a:solidFill>
                  <a:prstDash val="solid"/>
                </a:ln>
                <a:solidFill>
                  <a:srgbClr val="FFC000"/>
                </a:solidFill>
              </a:rPr>
              <a:t>DISCUSI</a:t>
            </a:r>
            <a:r>
              <a:rPr lang="es-US" sz="5400" b="1" dirty="0" smtClean="0">
                <a:ln w="12700" cmpd="sng">
                  <a:solidFill>
                    <a:schemeClr val="accent4"/>
                  </a:solidFill>
                  <a:prstDash val="solid"/>
                </a:ln>
                <a:solidFill>
                  <a:srgbClr val="FFC000"/>
                </a:solidFill>
              </a:rPr>
              <a:t>ÓN</a:t>
            </a:r>
            <a:r>
              <a:rPr lang="es-ES" sz="5400" b="1" dirty="0" smtClean="0">
                <a:ln w="12700" cmpd="sng">
                  <a:solidFill>
                    <a:schemeClr val="accent4"/>
                  </a:solidFill>
                  <a:prstDash val="solid"/>
                </a:ln>
                <a:solidFill>
                  <a:srgbClr val="FFC000"/>
                </a:solidFill>
              </a:rPr>
              <a:t> </a:t>
            </a:r>
            <a:endParaRPr lang="es-ES" sz="5400" b="1" cap="none" spc="0" dirty="0">
              <a:ln w="12700" cmpd="sng">
                <a:solidFill>
                  <a:schemeClr val="accent4"/>
                </a:solidFill>
                <a:prstDash val="solid"/>
              </a:ln>
              <a:solidFill>
                <a:srgbClr val="FFC000"/>
              </a:solidFill>
              <a:effectLst/>
            </a:endParaRPr>
          </a:p>
        </p:txBody>
      </p:sp>
    </p:spTree>
    <p:extLst>
      <p:ext uri="{BB962C8B-B14F-4D97-AF65-F5344CB8AC3E}">
        <p14:creationId xmlns:p14="http://schemas.microsoft.com/office/powerpoint/2010/main" val="31391633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338362" y="1750943"/>
            <a:ext cx="11278205" cy="125895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US" sz="2000" dirty="0"/>
              <a:t>Utilizando una cohorte derivada </a:t>
            </a:r>
            <a:r>
              <a:rPr lang="es-US" sz="2000" dirty="0" smtClean="0"/>
              <a:t> se identificaron </a:t>
            </a:r>
            <a:r>
              <a:rPr lang="es-US" sz="2000" dirty="0"/>
              <a:t>cuatro factores de riesgo independientes de sangrado mayor dentro de 1 año (hemorragia grave previa, edad &gt; 65 años, el uso de </a:t>
            </a:r>
            <a:r>
              <a:rPr lang="es-US" sz="2000" dirty="0" err="1"/>
              <a:t>clopidogrel</a:t>
            </a:r>
            <a:r>
              <a:rPr lang="es-US" sz="2000" dirty="0"/>
              <a:t>, e insuficiencia renal</a:t>
            </a:r>
            <a:r>
              <a:rPr lang="es-US" dirty="0"/>
              <a:t>)</a:t>
            </a:r>
          </a:p>
        </p:txBody>
      </p:sp>
      <p:sp>
        <p:nvSpPr>
          <p:cNvPr id="5" name="Entrada manual 4"/>
          <p:cNvSpPr/>
          <p:nvPr/>
        </p:nvSpPr>
        <p:spPr>
          <a:xfrm>
            <a:off x="338362" y="3378200"/>
            <a:ext cx="11241621" cy="1244600"/>
          </a:xfrm>
          <a:prstGeom prst="flowChartManualInp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US" sz="2000" dirty="0" smtClean="0"/>
              <a:t>Se </a:t>
            </a:r>
            <a:r>
              <a:rPr lang="es-US" sz="2000" dirty="0" smtClean="0">
                <a:solidFill>
                  <a:srgbClr val="FF0000"/>
                </a:solidFill>
              </a:rPr>
              <a:t>desarrollo </a:t>
            </a:r>
            <a:r>
              <a:rPr lang="es-US" sz="2000" dirty="0" smtClean="0"/>
              <a:t>y </a:t>
            </a:r>
            <a:r>
              <a:rPr lang="es-US" sz="2000" dirty="0" smtClean="0">
                <a:solidFill>
                  <a:srgbClr val="FF0000"/>
                </a:solidFill>
              </a:rPr>
              <a:t>probo</a:t>
            </a:r>
            <a:r>
              <a:rPr lang="es-US" sz="2000" dirty="0" smtClean="0"/>
              <a:t> </a:t>
            </a:r>
            <a:r>
              <a:rPr lang="es-US" sz="2000" dirty="0" smtClean="0"/>
              <a:t>una </a:t>
            </a:r>
            <a:r>
              <a:rPr lang="es-US" sz="2000" dirty="0"/>
              <a:t>nueva puntuación de riesgo de sangrado fácil de usar, HASBLED, la cual demostró una buena precisión de la </a:t>
            </a:r>
            <a:r>
              <a:rPr lang="es-US" sz="2000" dirty="0" smtClean="0"/>
              <a:t>predicción</a:t>
            </a:r>
            <a:endParaRPr lang="es-US" sz="2000" dirty="0"/>
          </a:p>
        </p:txBody>
      </p:sp>
      <p:sp>
        <p:nvSpPr>
          <p:cNvPr id="6" name="Rectángulo 5"/>
          <p:cNvSpPr/>
          <p:nvPr/>
        </p:nvSpPr>
        <p:spPr>
          <a:xfrm>
            <a:off x="3018358" y="475190"/>
            <a:ext cx="6561684"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a:spAutoFit/>
          </a:bodyPr>
          <a:lstStyle/>
          <a:p>
            <a:pPr algn="ctr"/>
            <a:r>
              <a:rPr lang="es-ES" sz="5400" b="1" dirty="0" smtClean="0">
                <a:ln w="12700" cmpd="sng">
                  <a:solidFill>
                    <a:schemeClr val="accent4"/>
                  </a:solidFill>
                  <a:prstDash val="solid"/>
                </a:ln>
                <a:solidFill>
                  <a:srgbClr val="FFC000"/>
                </a:solidFill>
              </a:rPr>
              <a:t>DISCUSI</a:t>
            </a:r>
            <a:r>
              <a:rPr lang="es-US" sz="5400" b="1" dirty="0" smtClean="0">
                <a:ln w="12700" cmpd="sng">
                  <a:solidFill>
                    <a:schemeClr val="accent4"/>
                  </a:solidFill>
                  <a:prstDash val="solid"/>
                </a:ln>
                <a:solidFill>
                  <a:srgbClr val="FFC000"/>
                </a:solidFill>
              </a:rPr>
              <a:t>ÓN</a:t>
            </a:r>
            <a:r>
              <a:rPr lang="es-ES" sz="5400" b="1" dirty="0" smtClean="0">
                <a:ln w="12700" cmpd="sng">
                  <a:solidFill>
                    <a:schemeClr val="accent4"/>
                  </a:solidFill>
                  <a:prstDash val="solid"/>
                </a:ln>
                <a:solidFill>
                  <a:srgbClr val="FFC000"/>
                </a:solidFill>
              </a:rPr>
              <a:t> </a:t>
            </a:r>
            <a:endParaRPr lang="es-ES" sz="5400" b="1" cap="none" spc="0" dirty="0">
              <a:ln w="12700" cmpd="sng">
                <a:solidFill>
                  <a:schemeClr val="accent4"/>
                </a:solidFill>
                <a:prstDash val="solid"/>
              </a:ln>
              <a:solidFill>
                <a:srgbClr val="FFC000"/>
              </a:solidFill>
              <a:effectLst/>
            </a:endParaRPr>
          </a:p>
        </p:txBody>
      </p:sp>
      <p:sp>
        <p:nvSpPr>
          <p:cNvPr id="2" name="Rectángulo 1"/>
          <p:cNvSpPr/>
          <p:nvPr/>
        </p:nvSpPr>
        <p:spPr>
          <a:xfrm>
            <a:off x="965199" y="4991100"/>
            <a:ext cx="9598783" cy="646331"/>
          </a:xfrm>
          <a:prstGeom prst="rect">
            <a:avLst/>
          </a:prstGeom>
          <a:gradFill flip="none" rotWithShape="1">
            <a:gsLst>
              <a:gs pos="0">
                <a:srgbClr val="2BFB5D">
                  <a:shade val="30000"/>
                  <a:satMod val="115000"/>
                </a:srgbClr>
              </a:gs>
              <a:gs pos="50000">
                <a:srgbClr val="2BFB5D">
                  <a:shade val="67500"/>
                  <a:satMod val="115000"/>
                </a:srgbClr>
              </a:gs>
              <a:gs pos="100000">
                <a:srgbClr val="2BFB5D">
                  <a:shade val="100000"/>
                  <a:satMod val="115000"/>
                </a:srgbClr>
              </a:gs>
            </a:gsLst>
            <a:lin ang="8100000" scaled="1"/>
            <a:tileRect/>
          </a:gradFill>
        </p:spPr>
        <p:txBody>
          <a:bodyPr wrap="square">
            <a:spAutoFit/>
          </a:bodyPr>
          <a:lstStyle/>
          <a:p>
            <a:r>
              <a:rPr lang="es-US" dirty="0" smtClean="0">
                <a:solidFill>
                  <a:schemeClr val="bg1"/>
                </a:solidFill>
              </a:rPr>
              <a:t>la </a:t>
            </a:r>
            <a:r>
              <a:rPr lang="es-US" dirty="0">
                <a:solidFill>
                  <a:schemeClr val="bg1"/>
                </a:solidFill>
              </a:rPr>
              <a:t>exactitud predictiva de la puntuación HAS-BLED es muy similar en comparación con el modelo Hemor2rragués en la población general </a:t>
            </a:r>
          </a:p>
        </p:txBody>
      </p:sp>
    </p:spTree>
    <p:extLst>
      <p:ext uri="{BB962C8B-B14F-4D97-AF65-F5344CB8AC3E}">
        <p14:creationId xmlns:p14="http://schemas.microsoft.com/office/powerpoint/2010/main" val="1586190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Bisel 24"/>
          <p:cNvSpPr/>
          <p:nvPr/>
        </p:nvSpPr>
        <p:spPr>
          <a:xfrm>
            <a:off x="624114" y="0"/>
            <a:ext cx="251224" cy="6858000"/>
          </a:xfrm>
          <a:prstGeom prst="bevel">
            <a:avLst/>
          </a:prstGeom>
          <a:solidFill>
            <a:srgbClr val="E343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24" name="Rectángulo redondeado 23"/>
          <p:cNvSpPr/>
          <p:nvPr/>
        </p:nvSpPr>
        <p:spPr>
          <a:xfrm>
            <a:off x="303988" y="0"/>
            <a:ext cx="897313" cy="6858000"/>
          </a:xfrm>
          <a:prstGeom prst="roundRect">
            <a:avLst/>
          </a:prstGeom>
          <a:solidFill>
            <a:srgbClr val="FFC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pic>
        <p:nvPicPr>
          <p:cNvPr id="4" name="Imagen 3"/>
          <p:cNvPicPr>
            <a:picLocks noChangeAspect="1"/>
          </p:cNvPicPr>
          <p:nvPr/>
        </p:nvPicPr>
        <p:blipFill rotWithShape="1">
          <a:blip r:embed="rId2"/>
          <a:srcRect l="6222" t="6770" r="19986" b="41928"/>
          <a:stretch/>
        </p:blipFill>
        <p:spPr>
          <a:xfrm>
            <a:off x="1466850" y="622301"/>
            <a:ext cx="9601200" cy="3752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agen 4"/>
          <p:cNvPicPr>
            <a:picLocks noChangeAspect="1"/>
          </p:cNvPicPr>
          <p:nvPr/>
        </p:nvPicPr>
        <p:blipFill rotWithShape="1">
          <a:blip r:embed="rId3"/>
          <a:srcRect l="8565" t="35938" r="32870" b="56771"/>
          <a:stretch/>
        </p:blipFill>
        <p:spPr>
          <a:xfrm>
            <a:off x="1346200" y="4375151"/>
            <a:ext cx="5187950" cy="351074"/>
          </a:xfrm>
          <a:prstGeom prst="rect">
            <a:avLst/>
          </a:prstGeom>
        </p:spPr>
      </p:pic>
      <p:sp>
        <p:nvSpPr>
          <p:cNvPr id="3" name="Llamada rectangular 2"/>
          <p:cNvSpPr/>
          <p:nvPr/>
        </p:nvSpPr>
        <p:spPr>
          <a:xfrm>
            <a:off x="6534150" y="4994276"/>
            <a:ext cx="4737100" cy="1441449"/>
          </a:xfrm>
          <a:prstGeom prst="wedgeRect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ANDREINA MANRIQUE</a:t>
            </a:r>
          </a:p>
          <a:p>
            <a:pPr algn="ctr"/>
            <a:r>
              <a:rPr lang="en-US" dirty="0" smtClean="0"/>
              <a:t>SIMON RODRIGUEZ</a:t>
            </a:r>
          </a:p>
          <a:p>
            <a:pPr algn="ctr"/>
            <a:r>
              <a:rPr lang="en-US" dirty="0" smtClean="0"/>
              <a:t>JOSE MARVAL</a:t>
            </a:r>
          </a:p>
          <a:p>
            <a:pPr algn="ctr"/>
            <a:r>
              <a:rPr lang="en-US" dirty="0" smtClean="0"/>
              <a:t>JOSE ADAMES</a:t>
            </a:r>
          </a:p>
          <a:p>
            <a:pPr algn="ctr"/>
            <a:r>
              <a:rPr lang="en-US" dirty="0" smtClean="0"/>
              <a:t>GRUPO 5</a:t>
            </a:r>
            <a:endParaRPr lang="es-US" dirty="0"/>
          </a:p>
        </p:txBody>
      </p:sp>
      <p:grpSp>
        <p:nvGrpSpPr>
          <p:cNvPr id="14" name="Group 4"/>
          <p:cNvGrpSpPr>
            <a:grpSpLocks/>
          </p:cNvGrpSpPr>
          <p:nvPr/>
        </p:nvGrpSpPr>
        <p:grpSpPr bwMode="auto">
          <a:xfrm>
            <a:off x="10403324" y="29028"/>
            <a:ext cx="1860550" cy="1387475"/>
            <a:chOff x="3659" y="3447"/>
            <a:chExt cx="508" cy="547"/>
          </a:xfrm>
        </p:grpSpPr>
        <p:sp>
          <p:nvSpPr>
            <p:cNvPr id="15" name="Freeform 5"/>
            <p:cNvSpPr>
              <a:spLocks/>
            </p:cNvSpPr>
            <p:nvPr/>
          </p:nvSpPr>
          <p:spPr bwMode="auto">
            <a:xfrm>
              <a:off x="3742" y="3508"/>
              <a:ext cx="425" cy="486"/>
            </a:xfrm>
            <a:custGeom>
              <a:avLst/>
              <a:gdLst>
                <a:gd name="T0" fmla="*/ 173 w 425"/>
                <a:gd name="T1" fmla="*/ 483 h 486"/>
                <a:gd name="T2" fmla="*/ 190 w 425"/>
                <a:gd name="T3" fmla="*/ 482 h 486"/>
                <a:gd name="T4" fmla="*/ 204 w 425"/>
                <a:gd name="T5" fmla="*/ 478 h 486"/>
                <a:gd name="T6" fmla="*/ 233 w 425"/>
                <a:gd name="T7" fmla="*/ 456 h 486"/>
                <a:gd name="T8" fmla="*/ 256 w 425"/>
                <a:gd name="T9" fmla="*/ 434 h 486"/>
                <a:gd name="T10" fmla="*/ 276 w 425"/>
                <a:gd name="T11" fmla="*/ 414 h 486"/>
                <a:gd name="T12" fmla="*/ 289 w 425"/>
                <a:gd name="T13" fmla="*/ 399 h 486"/>
                <a:gd name="T14" fmla="*/ 303 w 425"/>
                <a:gd name="T15" fmla="*/ 383 h 486"/>
                <a:gd name="T16" fmla="*/ 336 w 425"/>
                <a:gd name="T17" fmla="*/ 342 h 486"/>
                <a:gd name="T18" fmla="*/ 350 w 425"/>
                <a:gd name="T19" fmla="*/ 324 h 486"/>
                <a:gd name="T20" fmla="*/ 365 w 425"/>
                <a:gd name="T21" fmla="*/ 305 h 486"/>
                <a:gd name="T22" fmla="*/ 359 w 425"/>
                <a:gd name="T23" fmla="*/ 282 h 486"/>
                <a:gd name="T24" fmla="*/ 333 w 425"/>
                <a:gd name="T25" fmla="*/ 254 h 486"/>
                <a:gd name="T26" fmla="*/ 313 w 425"/>
                <a:gd name="T27" fmla="*/ 233 h 486"/>
                <a:gd name="T28" fmla="*/ 305 w 425"/>
                <a:gd name="T29" fmla="*/ 222 h 486"/>
                <a:gd name="T30" fmla="*/ 297 w 425"/>
                <a:gd name="T31" fmla="*/ 209 h 486"/>
                <a:gd name="T32" fmla="*/ 294 w 425"/>
                <a:gd name="T33" fmla="*/ 194 h 486"/>
                <a:gd name="T34" fmla="*/ 315 w 425"/>
                <a:gd name="T35" fmla="*/ 154 h 486"/>
                <a:gd name="T36" fmla="*/ 375 w 425"/>
                <a:gd name="T37" fmla="*/ 101 h 486"/>
                <a:gd name="T38" fmla="*/ 415 w 425"/>
                <a:gd name="T39" fmla="*/ 65 h 486"/>
                <a:gd name="T40" fmla="*/ 315 w 425"/>
                <a:gd name="T41" fmla="*/ 42 h 486"/>
                <a:gd name="T42" fmla="*/ 279 w 425"/>
                <a:gd name="T43" fmla="*/ 70 h 486"/>
                <a:gd name="T44" fmla="*/ 271 w 425"/>
                <a:gd name="T45" fmla="*/ 66 h 486"/>
                <a:gd name="T46" fmla="*/ 255 w 425"/>
                <a:gd name="T47" fmla="*/ 55 h 486"/>
                <a:gd name="T48" fmla="*/ 242 w 425"/>
                <a:gd name="T49" fmla="*/ 51 h 486"/>
                <a:gd name="T50" fmla="*/ 227 w 425"/>
                <a:gd name="T51" fmla="*/ 48 h 486"/>
                <a:gd name="T52" fmla="*/ 207 w 425"/>
                <a:gd name="T53" fmla="*/ 52 h 486"/>
                <a:gd name="T54" fmla="*/ 196 w 425"/>
                <a:gd name="T55" fmla="*/ 62 h 486"/>
                <a:gd name="T56" fmla="*/ 173 w 425"/>
                <a:gd name="T57" fmla="*/ 103 h 486"/>
                <a:gd name="T58" fmla="*/ 167 w 425"/>
                <a:gd name="T59" fmla="*/ 127 h 486"/>
                <a:gd name="T60" fmla="*/ 151 w 425"/>
                <a:gd name="T61" fmla="*/ 144 h 486"/>
                <a:gd name="T62" fmla="*/ 146 w 425"/>
                <a:gd name="T63" fmla="*/ 152 h 486"/>
                <a:gd name="T64" fmla="*/ 167 w 425"/>
                <a:gd name="T65" fmla="*/ 177 h 486"/>
                <a:gd name="T66" fmla="*/ 173 w 425"/>
                <a:gd name="T67" fmla="*/ 190 h 486"/>
                <a:gd name="T68" fmla="*/ 180 w 425"/>
                <a:gd name="T69" fmla="*/ 199 h 486"/>
                <a:gd name="T70" fmla="*/ 186 w 425"/>
                <a:gd name="T71" fmla="*/ 213 h 486"/>
                <a:gd name="T72" fmla="*/ 193 w 425"/>
                <a:gd name="T73" fmla="*/ 230 h 486"/>
                <a:gd name="T74" fmla="*/ 196 w 425"/>
                <a:gd name="T75" fmla="*/ 244 h 486"/>
                <a:gd name="T76" fmla="*/ 206 w 425"/>
                <a:gd name="T77" fmla="*/ 264 h 486"/>
                <a:gd name="T78" fmla="*/ 211 w 425"/>
                <a:gd name="T79" fmla="*/ 278 h 486"/>
                <a:gd name="T80" fmla="*/ 227 w 425"/>
                <a:gd name="T81" fmla="*/ 309 h 486"/>
                <a:gd name="T82" fmla="*/ 248 w 425"/>
                <a:gd name="T83" fmla="*/ 331 h 486"/>
                <a:gd name="T84" fmla="*/ 269 w 425"/>
                <a:gd name="T85" fmla="*/ 343 h 486"/>
                <a:gd name="T86" fmla="*/ 284 w 425"/>
                <a:gd name="T87" fmla="*/ 347 h 486"/>
                <a:gd name="T88" fmla="*/ 300 w 425"/>
                <a:gd name="T89" fmla="*/ 353 h 486"/>
                <a:gd name="T90" fmla="*/ 290 w 425"/>
                <a:gd name="T91" fmla="*/ 357 h 486"/>
                <a:gd name="T92" fmla="*/ 279 w 425"/>
                <a:gd name="T93" fmla="*/ 353 h 486"/>
                <a:gd name="T94" fmla="*/ 248 w 425"/>
                <a:gd name="T95" fmla="*/ 336 h 486"/>
                <a:gd name="T96" fmla="*/ 165 w 425"/>
                <a:gd name="T97" fmla="*/ 184 h 486"/>
                <a:gd name="T98" fmla="*/ 146 w 425"/>
                <a:gd name="T99" fmla="*/ 161 h 486"/>
                <a:gd name="T100" fmla="*/ 121 w 425"/>
                <a:gd name="T101" fmla="*/ 173 h 486"/>
                <a:gd name="T102" fmla="*/ 76 w 425"/>
                <a:gd name="T103" fmla="*/ 220 h 486"/>
                <a:gd name="T104" fmla="*/ 64 w 425"/>
                <a:gd name="T105" fmla="*/ 230 h 486"/>
                <a:gd name="T106" fmla="*/ 24 w 425"/>
                <a:gd name="T107" fmla="*/ 278 h 486"/>
                <a:gd name="T108" fmla="*/ 4 w 425"/>
                <a:gd name="T109" fmla="*/ 331 h 486"/>
                <a:gd name="T110" fmla="*/ 19 w 425"/>
                <a:gd name="T111" fmla="*/ 355 h 486"/>
                <a:gd name="T112" fmla="*/ 66 w 425"/>
                <a:gd name="T113" fmla="*/ 407 h 486"/>
                <a:gd name="T114" fmla="*/ 123 w 425"/>
                <a:gd name="T115" fmla="*/ 468 h 486"/>
                <a:gd name="T116" fmla="*/ 136 w 425"/>
                <a:gd name="T117" fmla="*/ 475 h 486"/>
                <a:gd name="T118" fmla="*/ 151 w 425"/>
                <a:gd name="T119" fmla="*/ 482 h 48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25"/>
                <a:gd name="T181" fmla="*/ 0 h 486"/>
                <a:gd name="T182" fmla="*/ 425 w 425"/>
                <a:gd name="T183" fmla="*/ 486 h 48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25" h="486">
                  <a:moveTo>
                    <a:pt x="160" y="485"/>
                  </a:moveTo>
                  <a:lnTo>
                    <a:pt x="162" y="485"/>
                  </a:lnTo>
                  <a:lnTo>
                    <a:pt x="164" y="485"/>
                  </a:lnTo>
                  <a:lnTo>
                    <a:pt x="165" y="485"/>
                  </a:lnTo>
                  <a:lnTo>
                    <a:pt x="168" y="485"/>
                  </a:lnTo>
                  <a:lnTo>
                    <a:pt x="168" y="483"/>
                  </a:lnTo>
                  <a:lnTo>
                    <a:pt x="172" y="483"/>
                  </a:lnTo>
                  <a:lnTo>
                    <a:pt x="173" y="483"/>
                  </a:lnTo>
                  <a:lnTo>
                    <a:pt x="175" y="483"/>
                  </a:lnTo>
                  <a:lnTo>
                    <a:pt x="177" y="483"/>
                  </a:lnTo>
                  <a:lnTo>
                    <a:pt x="180" y="483"/>
                  </a:lnTo>
                  <a:lnTo>
                    <a:pt x="181" y="482"/>
                  </a:lnTo>
                  <a:lnTo>
                    <a:pt x="185" y="482"/>
                  </a:lnTo>
                  <a:lnTo>
                    <a:pt x="186" y="482"/>
                  </a:lnTo>
                  <a:lnTo>
                    <a:pt x="188" y="482"/>
                  </a:lnTo>
                  <a:lnTo>
                    <a:pt x="190" y="482"/>
                  </a:lnTo>
                  <a:lnTo>
                    <a:pt x="193" y="482"/>
                  </a:lnTo>
                  <a:lnTo>
                    <a:pt x="194" y="480"/>
                  </a:lnTo>
                  <a:lnTo>
                    <a:pt x="196" y="480"/>
                  </a:lnTo>
                  <a:lnTo>
                    <a:pt x="198" y="479"/>
                  </a:lnTo>
                  <a:lnTo>
                    <a:pt x="199" y="479"/>
                  </a:lnTo>
                  <a:lnTo>
                    <a:pt x="201" y="479"/>
                  </a:lnTo>
                  <a:lnTo>
                    <a:pt x="203" y="478"/>
                  </a:lnTo>
                  <a:lnTo>
                    <a:pt x="204" y="478"/>
                  </a:lnTo>
                  <a:lnTo>
                    <a:pt x="206" y="476"/>
                  </a:lnTo>
                  <a:lnTo>
                    <a:pt x="207" y="476"/>
                  </a:lnTo>
                  <a:lnTo>
                    <a:pt x="209" y="475"/>
                  </a:lnTo>
                  <a:lnTo>
                    <a:pt x="211" y="475"/>
                  </a:lnTo>
                  <a:lnTo>
                    <a:pt x="211" y="474"/>
                  </a:lnTo>
                  <a:lnTo>
                    <a:pt x="212" y="474"/>
                  </a:lnTo>
                  <a:lnTo>
                    <a:pt x="222" y="467"/>
                  </a:lnTo>
                  <a:lnTo>
                    <a:pt x="233" y="456"/>
                  </a:lnTo>
                  <a:lnTo>
                    <a:pt x="237" y="453"/>
                  </a:lnTo>
                  <a:lnTo>
                    <a:pt x="240" y="452"/>
                  </a:lnTo>
                  <a:lnTo>
                    <a:pt x="242" y="449"/>
                  </a:lnTo>
                  <a:lnTo>
                    <a:pt x="245" y="446"/>
                  </a:lnTo>
                  <a:lnTo>
                    <a:pt x="248" y="444"/>
                  </a:lnTo>
                  <a:lnTo>
                    <a:pt x="251" y="441"/>
                  </a:lnTo>
                  <a:lnTo>
                    <a:pt x="253" y="437"/>
                  </a:lnTo>
                  <a:lnTo>
                    <a:pt x="256" y="434"/>
                  </a:lnTo>
                  <a:lnTo>
                    <a:pt x="264" y="425"/>
                  </a:lnTo>
                  <a:lnTo>
                    <a:pt x="264" y="423"/>
                  </a:lnTo>
                  <a:lnTo>
                    <a:pt x="266" y="423"/>
                  </a:lnTo>
                  <a:lnTo>
                    <a:pt x="268" y="423"/>
                  </a:lnTo>
                  <a:lnTo>
                    <a:pt x="271" y="419"/>
                  </a:lnTo>
                  <a:lnTo>
                    <a:pt x="271" y="418"/>
                  </a:lnTo>
                  <a:lnTo>
                    <a:pt x="274" y="415"/>
                  </a:lnTo>
                  <a:lnTo>
                    <a:pt x="276" y="414"/>
                  </a:lnTo>
                  <a:lnTo>
                    <a:pt x="277" y="412"/>
                  </a:lnTo>
                  <a:lnTo>
                    <a:pt x="279" y="410"/>
                  </a:lnTo>
                  <a:lnTo>
                    <a:pt x="281" y="408"/>
                  </a:lnTo>
                  <a:lnTo>
                    <a:pt x="282" y="407"/>
                  </a:lnTo>
                  <a:lnTo>
                    <a:pt x="282" y="404"/>
                  </a:lnTo>
                  <a:lnTo>
                    <a:pt x="285" y="402"/>
                  </a:lnTo>
                  <a:lnTo>
                    <a:pt x="287" y="400"/>
                  </a:lnTo>
                  <a:lnTo>
                    <a:pt x="289" y="399"/>
                  </a:lnTo>
                  <a:lnTo>
                    <a:pt x="290" y="396"/>
                  </a:lnTo>
                  <a:lnTo>
                    <a:pt x="292" y="395"/>
                  </a:lnTo>
                  <a:lnTo>
                    <a:pt x="294" y="392"/>
                  </a:lnTo>
                  <a:lnTo>
                    <a:pt x="295" y="389"/>
                  </a:lnTo>
                  <a:lnTo>
                    <a:pt x="297" y="388"/>
                  </a:lnTo>
                  <a:lnTo>
                    <a:pt x="298" y="387"/>
                  </a:lnTo>
                  <a:lnTo>
                    <a:pt x="300" y="385"/>
                  </a:lnTo>
                  <a:lnTo>
                    <a:pt x="303" y="383"/>
                  </a:lnTo>
                  <a:lnTo>
                    <a:pt x="305" y="380"/>
                  </a:lnTo>
                  <a:lnTo>
                    <a:pt x="310" y="377"/>
                  </a:lnTo>
                  <a:lnTo>
                    <a:pt x="311" y="373"/>
                  </a:lnTo>
                  <a:lnTo>
                    <a:pt x="315" y="369"/>
                  </a:lnTo>
                  <a:lnTo>
                    <a:pt x="316" y="366"/>
                  </a:lnTo>
                  <a:lnTo>
                    <a:pt x="320" y="362"/>
                  </a:lnTo>
                  <a:lnTo>
                    <a:pt x="321" y="358"/>
                  </a:lnTo>
                  <a:lnTo>
                    <a:pt x="336" y="342"/>
                  </a:lnTo>
                  <a:lnTo>
                    <a:pt x="339" y="339"/>
                  </a:lnTo>
                  <a:lnTo>
                    <a:pt x="339" y="338"/>
                  </a:lnTo>
                  <a:lnTo>
                    <a:pt x="341" y="335"/>
                  </a:lnTo>
                  <a:lnTo>
                    <a:pt x="342" y="334"/>
                  </a:lnTo>
                  <a:lnTo>
                    <a:pt x="344" y="331"/>
                  </a:lnTo>
                  <a:lnTo>
                    <a:pt x="346" y="328"/>
                  </a:lnTo>
                  <a:lnTo>
                    <a:pt x="347" y="326"/>
                  </a:lnTo>
                  <a:lnTo>
                    <a:pt x="350" y="324"/>
                  </a:lnTo>
                  <a:lnTo>
                    <a:pt x="350" y="321"/>
                  </a:lnTo>
                  <a:lnTo>
                    <a:pt x="354" y="319"/>
                  </a:lnTo>
                  <a:lnTo>
                    <a:pt x="355" y="316"/>
                  </a:lnTo>
                  <a:lnTo>
                    <a:pt x="357" y="315"/>
                  </a:lnTo>
                  <a:lnTo>
                    <a:pt x="359" y="312"/>
                  </a:lnTo>
                  <a:lnTo>
                    <a:pt x="362" y="309"/>
                  </a:lnTo>
                  <a:lnTo>
                    <a:pt x="363" y="307"/>
                  </a:lnTo>
                  <a:lnTo>
                    <a:pt x="365" y="305"/>
                  </a:lnTo>
                  <a:lnTo>
                    <a:pt x="370" y="300"/>
                  </a:lnTo>
                  <a:lnTo>
                    <a:pt x="370" y="298"/>
                  </a:lnTo>
                  <a:lnTo>
                    <a:pt x="370" y="296"/>
                  </a:lnTo>
                  <a:lnTo>
                    <a:pt x="370" y="294"/>
                  </a:lnTo>
                  <a:lnTo>
                    <a:pt x="368" y="292"/>
                  </a:lnTo>
                  <a:lnTo>
                    <a:pt x="367" y="289"/>
                  </a:lnTo>
                  <a:lnTo>
                    <a:pt x="362" y="285"/>
                  </a:lnTo>
                  <a:lnTo>
                    <a:pt x="359" y="282"/>
                  </a:lnTo>
                  <a:lnTo>
                    <a:pt x="355" y="278"/>
                  </a:lnTo>
                  <a:lnTo>
                    <a:pt x="352" y="274"/>
                  </a:lnTo>
                  <a:lnTo>
                    <a:pt x="349" y="271"/>
                  </a:lnTo>
                  <a:lnTo>
                    <a:pt x="346" y="267"/>
                  </a:lnTo>
                  <a:lnTo>
                    <a:pt x="342" y="264"/>
                  </a:lnTo>
                  <a:lnTo>
                    <a:pt x="339" y="262"/>
                  </a:lnTo>
                  <a:lnTo>
                    <a:pt x="336" y="258"/>
                  </a:lnTo>
                  <a:lnTo>
                    <a:pt x="333" y="254"/>
                  </a:lnTo>
                  <a:lnTo>
                    <a:pt x="329" y="251"/>
                  </a:lnTo>
                  <a:lnTo>
                    <a:pt x="328" y="248"/>
                  </a:lnTo>
                  <a:lnTo>
                    <a:pt x="324" y="244"/>
                  </a:lnTo>
                  <a:lnTo>
                    <a:pt x="321" y="241"/>
                  </a:lnTo>
                  <a:lnTo>
                    <a:pt x="318" y="239"/>
                  </a:lnTo>
                  <a:lnTo>
                    <a:pt x="315" y="235"/>
                  </a:lnTo>
                  <a:lnTo>
                    <a:pt x="313" y="235"/>
                  </a:lnTo>
                  <a:lnTo>
                    <a:pt x="313" y="233"/>
                  </a:lnTo>
                  <a:lnTo>
                    <a:pt x="313" y="232"/>
                  </a:lnTo>
                  <a:lnTo>
                    <a:pt x="311" y="230"/>
                  </a:lnTo>
                  <a:lnTo>
                    <a:pt x="311" y="229"/>
                  </a:lnTo>
                  <a:lnTo>
                    <a:pt x="310" y="228"/>
                  </a:lnTo>
                  <a:lnTo>
                    <a:pt x="310" y="226"/>
                  </a:lnTo>
                  <a:lnTo>
                    <a:pt x="308" y="225"/>
                  </a:lnTo>
                  <a:lnTo>
                    <a:pt x="307" y="224"/>
                  </a:lnTo>
                  <a:lnTo>
                    <a:pt x="305" y="222"/>
                  </a:lnTo>
                  <a:lnTo>
                    <a:pt x="303" y="221"/>
                  </a:lnTo>
                  <a:lnTo>
                    <a:pt x="302" y="220"/>
                  </a:lnTo>
                  <a:lnTo>
                    <a:pt x="302" y="218"/>
                  </a:lnTo>
                  <a:lnTo>
                    <a:pt x="300" y="216"/>
                  </a:lnTo>
                  <a:lnTo>
                    <a:pt x="300" y="214"/>
                  </a:lnTo>
                  <a:lnTo>
                    <a:pt x="298" y="211"/>
                  </a:lnTo>
                  <a:lnTo>
                    <a:pt x="298" y="210"/>
                  </a:lnTo>
                  <a:lnTo>
                    <a:pt x="297" y="209"/>
                  </a:lnTo>
                  <a:lnTo>
                    <a:pt x="297" y="206"/>
                  </a:lnTo>
                  <a:lnTo>
                    <a:pt x="295" y="203"/>
                  </a:lnTo>
                  <a:lnTo>
                    <a:pt x="295" y="202"/>
                  </a:lnTo>
                  <a:lnTo>
                    <a:pt x="295" y="201"/>
                  </a:lnTo>
                  <a:lnTo>
                    <a:pt x="294" y="199"/>
                  </a:lnTo>
                  <a:lnTo>
                    <a:pt x="294" y="196"/>
                  </a:lnTo>
                  <a:lnTo>
                    <a:pt x="294" y="195"/>
                  </a:lnTo>
                  <a:lnTo>
                    <a:pt x="294" y="194"/>
                  </a:lnTo>
                  <a:lnTo>
                    <a:pt x="292" y="194"/>
                  </a:lnTo>
                  <a:lnTo>
                    <a:pt x="292" y="192"/>
                  </a:lnTo>
                  <a:lnTo>
                    <a:pt x="294" y="183"/>
                  </a:lnTo>
                  <a:lnTo>
                    <a:pt x="295" y="176"/>
                  </a:lnTo>
                  <a:lnTo>
                    <a:pt x="313" y="157"/>
                  </a:lnTo>
                  <a:lnTo>
                    <a:pt x="313" y="156"/>
                  </a:lnTo>
                  <a:lnTo>
                    <a:pt x="315" y="156"/>
                  </a:lnTo>
                  <a:lnTo>
                    <a:pt x="315" y="154"/>
                  </a:lnTo>
                  <a:lnTo>
                    <a:pt x="334" y="137"/>
                  </a:lnTo>
                  <a:lnTo>
                    <a:pt x="337" y="135"/>
                  </a:lnTo>
                  <a:lnTo>
                    <a:pt x="339" y="133"/>
                  </a:lnTo>
                  <a:lnTo>
                    <a:pt x="350" y="123"/>
                  </a:lnTo>
                  <a:lnTo>
                    <a:pt x="372" y="103"/>
                  </a:lnTo>
                  <a:lnTo>
                    <a:pt x="373" y="103"/>
                  </a:lnTo>
                  <a:lnTo>
                    <a:pt x="373" y="101"/>
                  </a:lnTo>
                  <a:lnTo>
                    <a:pt x="375" y="101"/>
                  </a:lnTo>
                  <a:lnTo>
                    <a:pt x="375" y="100"/>
                  </a:lnTo>
                  <a:lnTo>
                    <a:pt x="376" y="100"/>
                  </a:lnTo>
                  <a:lnTo>
                    <a:pt x="376" y="99"/>
                  </a:lnTo>
                  <a:lnTo>
                    <a:pt x="376" y="97"/>
                  </a:lnTo>
                  <a:lnTo>
                    <a:pt x="389" y="88"/>
                  </a:lnTo>
                  <a:lnTo>
                    <a:pt x="401" y="78"/>
                  </a:lnTo>
                  <a:lnTo>
                    <a:pt x="415" y="66"/>
                  </a:lnTo>
                  <a:lnTo>
                    <a:pt x="415" y="65"/>
                  </a:lnTo>
                  <a:lnTo>
                    <a:pt x="417" y="65"/>
                  </a:lnTo>
                  <a:lnTo>
                    <a:pt x="424" y="57"/>
                  </a:lnTo>
                  <a:lnTo>
                    <a:pt x="367" y="0"/>
                  </a:lnTo>
                  <a:lnTo>
                    <a:pt x="359" y="4"/>
                  </a:lnTo>
                  <a:lnTo>
                    <a:pt x="346" y="16"/>
                  </a:lnTo>
                  <a:lnTo>
                    <a:pt x="344" y="17"/>
                  </a:lnTo>
                  <a:lnTo>
                    <a:pt x="328" y="31"/>
                  </a:lnTo>
                  <a:lnTo>
                    <a:pt x="315" y="42"/>
                  </a:lnTo>
                  <a:lnTo>
                    <a:pt x="305" y="50"/>
                  </a:lnTo>
                  <a:lnTo>
                    <a:pt x="285" y="66"/>
                  </a:lnTo>
                  <a:lnTo>
                    <a:pt x="284" y="66"/>
                  </a:lnTo>
                  <a:lnTo>
                    <a:pt x="282" y="66"/>
                  </a:lnTo>
                  <a:lnTo>
                    <a:pt x="282" y="67"/>
                  </a:lnTo>
                  <a:lnTo>
                    <a:pt x="281" y="69"/>
                  </a:lnTo>
                  <a:lnTo>
                    <a:pt x="279" y="69"/>
                  </a:lnTo>
                  <a:lnTo>
                    <a:pt x="279" y="70"/>
                  </a:lnTo>
                  <a:lnTo>
                    <a:pt x="279" y="72"/>
                  </a:lnTo>
                  <a:lnTo>
                    <a:pt x="277" y="72"/>
                  </a:lnTo>
                  <a:lnTo>
                    <a:pt x="277" y="70"/>
                  </a:lnTo>
                  <a:lnTo>
                    <a:pt x="276" y="70"/>
                  </a:lnTo>
                  <a:lnTo>
                    <a:pt x="274" y="70"/>
                  </a:lnTo>
                  <a:lnTo>
                    <a:pt x="274" y="72"/>
                  </a:lnTo>
                  <a:lnTo>
                    <a:pt x="271" y="69"/>
                  </a:lnTo>
                  <a:lnTo>
                    <a:pt x="271" y="66"/>
                  </a:lnTo>
                  <a:lnTo>
                    <a:pt x="268" y="65"/>
                  </a:lnTo>
                  <a:lnTo>
                    <a:pt x="266" y="62"/>
                  </a:lnTo>
                  <a:lnTo>
                    <a:pt x="264" y="61"/>
                  </a:lnTo>
                  <a:lnTo>
                    <a:pt x="263" y="59"/>
                  </a:lnTo>
                  <a:lnTo>
                    <a:pt x="259" y="58"/>
                  </a:lnTo>
                  <a:lnTo>
                    <a:pt x="258" y="57"/>
                  </a:lnTo>
                  <a:lnTo>
                    <a:pt x="256" y="55"/>
                  </a:lnTo>
                  <a:lnTo>
                    <a:pt x="255" y="55"/>
                  </a:lnTo>
                  <a:lnTo>
                    <a:pt x="253" y="54"/>
                  </a:lnTo>
                  <a:lnTo>
                    <a:pt x="251" y="54"/>
                  </a:lnTo>
                  <a:lnTo>
                    <a:pt x="250" y="54"/>
                  </a:lnTo>
                  <a:lnTo>
                    <a:pt x="248" y="52"/>
                  </a:lnTo>
                  <a:lnTo>
                    <a:pt x="246" y="52"/>
                  </a:lnTo>
                  <a:lnTo>
                    <a:pt x="245" y="51"/>
                  </a:lnTo>
                  <a:lnTo>
                    <a:pt x="243" y="51"/>
                  </a:lnTo>
                  <a:lnTo>
                    <a:pt x="242" y="51"/>
                  </a:lnTo>
                  <a:lnTo>
                    <a:pt x="242" y="50"/>
                  </a:lnTo>
                  <a:lnTo>
                    <a:pt x="238" y="50"/>
                  </a:lnTo>
                  <a:lnTo>
                    <a:pt x="237" y="50"/>
                  </a:lnTo>
                  <a:lnTo>
                    <a:pt x="237" y="48"/>
                  </a:lnTo>
                  <a:lnTo>
                    <a:pt x="235" y="48"/>
                  </a:lnTo>
                  <a:lnTo>
                    <a:pt x="232" y="48"/>
                  </a:lnTo>
                  <a:lnTo>
                    <a:pt x="230" y="48"/>
                  </a:lnTo>
                  <a:lnTo>
                    <a:pt x="227" y="48"/>
                  </a:lnTo>
                  <a:lnTo>
                    <a:pt x="225" y="48"/>
                  </a:lnTo>
                  <a:lnTo>
                    <a:pt x="222" y="50"/>
                  </a:lnTo>
                  <a:lnTo>
                    <a:pt x="220" y="50"/>
                  </a:lnTo>
                  <a:lnTo>
                    <a:pt x="219" y="50"/>
                  </a:lnTo>
                  <a:lnTo>
                    <a:pt x="216" y="50"/>
                  </a:lnTo>
                  <a:lnTo>
                    <a:pt x="212" y="51"/>
                  </a:lnTo>
                  <a:lnTo>
                    <a:pt x="211" y="52"/>
                  </a:lnTo>
                  <a:lnTo>
                    <a:pt x="207" y="52"/>
                  </a:lnTo>
                  <a:lnTo>
                    <a:pt x="206" y="54"/>
                  </a:lnTo>
                  <a:lnTo>
                    <a:pt x="203" y="55"/>
                  </a:lnTo>
                  <a:lnTo>
                    <a:pt x="201" y="57"/>
                  </a:lnTo>
                  <a:lnTo>
                    <a:pt x="199" y="58"/>
                  </a:lnTo>
                  <a:lnTo>
                    <a:pt x="198" y="59"/>
                  </a:lnTo>
                  <a:lnTo>
                    <a:pt x="198" y="61"/>
                  </a:lnTo>
                  <a:lnTo>
                    <a:pt x="196" y="61"/>
                  </a:lnTo>
                  <a:lnTo>
                    <a:pt x="196" y="62"/>
                  </a:lnTo>
                  <a:lnTo>
                    <a:pt x="194" y="62"/>
                  </a:lnTo>
                  <a:lnTo>
                    <a:pt x="193" y="63"/>
                  </a:lnTo>
                  <a:lnTo>
                    <a:pt x="193" y="65"/>
                  </a:lnTo>
                  <a:lnTo>
                    <a:pt x="186" y="74"/>
                  </a:lnTo>
                  <a:lnTo>
                    <a:pt x="180" y="85"/>
                  </a:lnTo>
                  <a:lnTo>
                    <a:pt x="177" y="93"/>
                  </a:lnTo>
                  <a:lnTo>
                    <a:pt x="175" y="97"/>
                  </a:lnTo>
                  <a:lnTo>
                    <a:pt x="173" y="103"/>
                  </a:lnTo>
                  <a:lnTo>
                    <a:pt x="173" y="108"/>
                  </a:lnTo>
                  <a:lnTo>
                    <a:pt x="173" y="114"/>
                  </a:lnTo>
                  <a:lnTo>
                    <a:pt x="172" y="120"/>
                  </a:lnTo>
                  <a:lnTo>
                    <a:pt x="170" y="122"/>
                  </a:lnTo>
                  <a:lnTo>
                    <a:pt x="170" y="123"/>
                  </a:lnTo>
                  <a:lnTo>
                    <a:pt x="168" y="124"/>
                  </a:lnTo>
                  <a:lnTo>
                    <a:pt x="168" y="126"/>
                  </a:lnTo>
                  <a:lnTo>
                    <a:pt x="167" y="127"/>
                  </a:lnTo>
                  <a:lnTo>
                    <a:pt x="165" y="129"/>
                  </a:lnTo>
                  <a:lnTo>
                    <a:pt x="164" y="131"/>
                  </a:lnTo>
                  <a:lnTo>
                    <a:pt x="162" y="133"/>
                  </a:lnTo>
                  <a:lnTo>
                    <a:pt x="159" y="135"/>
                  </a:lnTo>
                  <a:lnTo>
                    <a:pt x="157" y="137"/>
                  </a:lnTo>
                  <a:lnTo>
                    <a:pt x="155" y="139"/>
                  </a:lnTo>
                  <a:lnTo>
                    <a:pt x="154" y="141"/>
                  </a:lnTo>
                  <a:lnTo>
                    <a:pt x="151" y="144"/>
                  </a:lnTo>
                  <a:lnTo>
                    <a:pt x="151" y="145"/>
                  </a:lnTo>
                  <a:lnTo>
                    <a:pt x="149" y="145"/>
                  </a:lnTo>
                  <a:lnTo>
                    <a:pt x="149" y="146"/>
                  </a:lnTo>
                  <a:lnTo>
                    <a:pt x="147" y="146"/>
                  </a:lnTo>
                  <a:lnTo>
                    <a:pt x="146" y="148"/>
                  </a:lnTo>
                  <a:lnTo>
                    <a:pt x="146" y="149"/>
                  </a:lnTo>
                  <a:lnTo>
                    <a:pt x="146" y="150"/>
                  </a:lnTo>
                  <a:lnTo>
                    <a:pt x="146" y="152"/>
                  </a:lnTo>
                  <a:lnTo>
                    <a:pt x="144" y="153"/>
                  </a:lnTo>
                  <a:lnTo>
                    <a:pt x="146" y="154"/>
                  </a:lnTo>
                  <a:lnTo>
                    <a:pt x="146" y="156"/>
                  </a:lnTo>
                  <a:lnTo>
                    <a:pt x="147" y="157"/>
                  </a:lnTo>
                  <a:lnTo>
                    <a:pt x="149" y="157"/>
                  </a:lnTo>
                  <a:lnTo>
                    <a:pt x="149" y="158"/>
                  </a:lnTo>
                  <a:lnTo>
                    <a:pt x="151" y="158"/>
                  </a:lnTo>
                  <a:lnTo>
                    <a:pt x="167" y="177"/>
                  </a:lnTo>
                  <a:lnTo>
                    <a:pt x="167" y="179"/>
                  </a:lnTo>
                  <a:lnTo>
                    <a:pt x="168" y="180"/>
                  </a:lnTo>
                  <a:lnTo>
                    <a:pt x="168" y="182"/>
                  </a:lnTo>
                  <a:lnTo>
                    <a:pt x="170" y="183"/>
                  </a:lnTo>
                  <a:lnTo>
                    <a:pt x="172" y="184"/>
                  </a:lnTo>
                  <a:lnTo>
                    <a:pt x="172" y="186"/>
                  </a:lnTo>
                  <a:lnTo>
                    <a:pt x="173" y="188"/>
                  </a:lnTo>
                  <a:lnTo>
                    <a:pt x="173" y="190"/>
                  </a:lnTo>
                  <a:lnTo>
                    <a:pt x="175" y="191"/>
                  </a:lnTo>
                  <a:lnTo>
                    <a:pt x="177" y="192"/>
                  </a:lnTo>
                  <a:lnTo>
                    <a:pt x="177" y="194"/>
                  </a:lnTo>
                  <a:lnTo>
                    <a:pt x="177" y="195"/>
                  </a:lnTo>
                  <a:lnTo>
                    <a:pt x="178" y="195"/>
                  </a:lnTo>
                  <a:lnTo>
                    <a:pt x="178" y="196"/>
                  </a:lnTo>
                  <a:lnTo>
                    <a:pt x="178" y="198"/>
                  </a:lnTo>
                  <a:lnTo>
                    <a:pt x="180" y="199"/>
                  </a:lnTo>
                  <a:lnTo>
                    <a:pt x="180" y="202"/>
                  </a:lnTo>
                  <a:lnTo>
                    <a:pt x="181" y="203"/>
                  </a:lnTo>
                  <a:lnTo>
                    <a:pt x="181" y="205"/>
                  </a:lnTo>
                  <a:lnTo>
                    <a:pt x="183" y="207"/>
                  </a:lnTo>
                  <a:lnTo>
                    <a:pt x="183" y="209"/>
                  </a:lnTo>
                  <a:lnTo>
                    <a:pt x="185" y="210"/>
                  </a:lnTo>
                  <a:lnTo>
                    <a:pt x="185" y="211"/>
                  </a:lnTo>
                  <a:lnTo>
                    <a:pt x="186" y="213"/>
                  </a:lnTo>
                  <a:lnTo>
                    <a:pt x="188" y="214"/>
                  </a:lnTo>
                  <a:lnTo>
                    <a:pt x="188" y="216"/>
                  </a:lnTo>
                  <a:lnTo>
                    <a:pt x="188" y="217"/>
                  </a:lnTo>
                  <a:lnTo>
                    <a:pt x="190" y="220"/>
                  </a:lnTo>
                  <a:lnTo>
                    <a:pt x="190" y="222"/>
                  </a:lnTo>
                  <a:lnTo>
                    <a:pt x="191" y="224"/>
                  </a:lnTo>
                  <a:lnTo>
                    <a:pt x="191" y="226"/>
                  </a:lnTo>
                  <a:lnTo>
                    <a:pt x="193" y="230"/>
                  </a:lnTo>
                  <a:lnTo>
                    <a:pt x="193" y="232"/>
                  </a:lnTo>
                  <a:lnTo>
                    <a:pt x="193" y="236"/>
                  </a:lnTo>
                  <a:lnTo>
                    <a:pt x="194" y="237"/>
                  </a:lnTo>
                  <a:lnTo>
                    <a:pt x="196" y="239"/>
                  </a:lnTo>
                  <a:lnTo>
                    <a:pt x="196" y="240"/>
                  </a:lnTo>
                  <a:lnTo>
                    <a:pt x="196" y="241"/>
                  </a:lnTo>
                  <a:lnTo>
                    <a:pt x="196" y="243"/>
                  </a:lnTo>
                  <a:lnTo>
                    <a:pt x="196" y="244"/>
                  </a:lnTo>
                  <a:lnTo>
                    <a:pt x="198" y="245"/>
                  </a:lnTo>
                  <a:lnTo>
                    <a:pt x="198" y="247"/>
                  </a:lnTo>
                  <a:lnTo>
                    <a:pt x="201" y="251"/>
                  </a:lnTo>
                  <a:lnTo>
                    <a:pt x="201" y="254"/>
                  </a:lnTo>
                  <a:lnTo>
                    <a:pt x="203" y="256"/>
                  </a:lnTo>
                  <a:lnTo>
                    <a:pt x="203" y="259"/>
                  </a:lnTo>
                  <a:lnTo>
                    <a:pt x="204" y="262"/>
                  </a:lnTo>
                  <a:lnTo>
                    <a:pt x="206" y="264"/>
                  </a:lnTo>
                  <a:lnTo>
                    <a:pt x="207" y="267"/>
                  </a:lnTo>
                  <a:lnTo>
                    <a:pt x="207" y="270"/>
                  </a:lnTo>
                  <a:lnTo>
                    <a:pt x="207" y="273"/>
                  </a:lnTo>
                  <a:lnTo>
                    <a:pt x="209" y="273"/>
                  </a:lnTo>
                  <a:lnTo>
                    <a:pt x="209" y="274"/>
                  </a:lnTo>
                  <a:lnTo>
                    <a:pt x="209" y="275"/>
                  </a:lnTo>
                  <a:lnTo>
                    <a:pt x="211" y="277"/>
                  </a:lnTo>
                  <a:lnTo>
                    <a:pt x="211" y="278"/>
                  </a:lnTo>
                  <a:lnTo>
                    <a:pt x="211" y="279"/>
                  </a:lnTo>
                  <a:lnTo>
                    <a:pt x="212" y="281"/>
                  </a:lnTo>
                  <a:lnTo>
                    <a:pt x="214" y="286"/>
                  </a:lnTo>
                  <a:lnTo>
                    <a:pt x="217" y="292"/>
                  </a:lnTo>
                  <a:lnTo>
                    <a:pt x="219" y="296"/>
                  </a:lnTo>
                  <a:lnTo>
                    <a:pt x="222" y="301"/>
                  </a:lnTo>
                  <a:lnTo>
                    <a:pt x="225" y="305"/>
                  </a:lnTo>
                  <a:lnTo>
                    <a:pt x="227" y="309"/>
                  </a:lnTo>
                  <a:lnTo>
                    <a:pt x="230" y="315"/>
                  </a:lnTo>
                  <a:lnTo>
                    <a:pt x="233" y="319"/>
                  </a:lnTo>
                  <a:lnTo>
                    <a:pt x="237" y="320"/>
                  </a:lnTo>
                  <a:lnTo>
                    <a:pt x="238" y="323"/>
                  </a:lnTo>
                  <a:lnTo>
                    <a:pt x="242" y="326"/>
                  </a:lnTo>
                  <a:lnTo>
                    <a:pt x="243" y="327"/>
                  </a:lnTo>
                  <a:lnTo>
                    <a:pt x="245" y="328"/>
                  </a:lnTo>
                  <a:lnTo>
                    <a:pt x="248" y="331"/>
                  </a:lnTo>
                  <a:lnTo>
                    <a:pt x="251" y="332"/>
                  </a:lnTo>
                  <a:lnTo>
                    <a:pt x="253" y="334"/>
                  </a:lnTo>
                  <a:lnTo>
                    <a:pt x="256" y="336"/>
                  </a:lnTo>
                  <a:lnTo>
                    <a:pt x="258" y="336"/>
                  </a:lnTo>
                  <a:lnTo>
                    <a:pt x="261" y="338"/>
                  </a:lnTo>
                  <a:lnTo>
                    <a:pt x="264" y="339"/>
                  </a:lnTo>
                  <a:lnTo>
                    <a:pt x="266" y="342"/>
                  </a:lnTo>
                  <a:lnTo>
                    <a:pt x="269" y="343"/>
                  </a:lnTo>
                  <a:lnTo>
                    <a:pt x="271" y="343"/>
                  </a:lnTo>
                  <a:lnTo>
                    <a:pt x="274" y="345"/>
                  </a:lnTo>
                  <a:lnTo>
                    <a:pt x="276" y="345"/>
                  </a:lnTo>
                  <a:lnTo>
                    <a:pt x="277" y="346"/>
                  </a:lnTo>
                  <a:lnTo>
                    <a:pt x="279" y="346"/>
                  </a:lnTo>
                  <a:lnTo>
                    <a:pt x="281" y="347"/>
                  </a:lnTo>
                  <a:lnTo>
                    <a:pt x="282" y="347"/>
                  </a:lnTo>
                  <a:lnTo>
                    <a:pt x="284" y="347"/>
                  </a:lnTo>
                  <a:lnTo>
                    <a:pt x="285" y="347"/>
                  </a:lnTo>
                  <a:lnTo>
                    <a:pt x="287" y="347"/>
                  </a:lnTo>
                  <a:lnTo>
                    <a:pt x="287" y="349"/>
                  </a:lnTo>
                  <a:lnTo>
                    <a:pt x="289" y="349"/>
                  </a:lnTo>
                  <a:lnTo>
                    <a:pt x="290" y="349"/>
                  </a:lnTo>
                  <a:lnTo>
                    <a:pt x="292" y="349"/>
                  </a:lnTo>
                  <a:lnTo>
                    <a:pt x="297" y="353"/>
                  </a:lnTo>
                  <a:lnTo>
                    <a:pt x="300" y="353"/>
                  </a:lnTo>
                  <a:lnTo>
                    <a:pt x="300" y="354"/>
                  </a:lnTo>
                  <a:lnTo>
                    <a:pt x="302" y="355"/>
                  </a:lnTo>
                  <a:lnTo>
                    <a:pt x="300" y="355"/>
                  </a:lnTo>
                  <a:lnTo>
                    <a:pt x="300" y="357"/>
                  </a:lnTo>
                  <a:lnTo>
                    <a:pt x="298" y="357"/>
                  </a:lnTo>
                  <a:lnTo>
                    <a:pt x="297" y="358"/>
                  </a:lnTo>
                  <a:lnTo>
                    <a:pt x="294" y="358"/>
                  </a:lnTo>
                  <a:lnTo>
                    <a:pt x="290" y="357"/>
                  </a:lnTo>
                  <a:lnTo>
                    <a:pt x="289" y="357"/>
                  </a:lnTo>
                  <a:lnTo>
                    <a:pt x="287" y="357"/>
                  </a:lnTo>
                  <a:lnTo>
                    <a:pt x="285" y="357"/>
                  </a:lnTo>
                  <a:lnTo>
                    <a:pt x="284" y="357"/>
                  </a:lnTo>
                  <a:lnTo>
                    <a:pt x="282" y="357"/>
                  </a:lnTo>
                  <a:lnTo>
                    <a:pt x="282" y="355"/>
                  </a:lnTo>
                  <a:lnTo>
                    <a:pt x="281" y="354"/>
                  </a:lnTo>
                  <a:lnTo>
                    <a:pt x="279" y="353"/>
                  </a:lnTo>
                  <a:lnTo>
                    <a:pt x="279" y="351"/>
                  </a:lnTo>
                  <a:lnTo>
                    <a:pt x="277" y="351"/>
                  </a:lnTo>
                  <a:lnTo>
                    <a:pt x="277" y="350"/>
                  </a:lnTo>
                  <a:lnTo>
                    <a:pt x="276" y="351"/>
                  </a:lnTo>
                  <a:lnTo>
                    <a:pt x="276" y="353"/>
                  </a:lnTo>
                  <a:lnTo>
                    <a:pt x="274" y="353"/>
                  </a:lnTo>
                  <a:lnTo>
                    <a:pt x="259" y="346"/>
                  </a:lnTo>
                  <a:lnTo>
                    <a:pt x="248" y="336"/>
                  </a:lnTo>
                  <a:lnTo>
                    <a:pt x="237" y="326"/>
                  </a:lnTo>
                  <a:lnTo>
                    <a:pt x="225" y="311"/>
                  </a:lnTo>
                  <a:lnTo>
                    <a:pt x="204" y="274"/>
                  </a:lnTo>
                  <a:lnTo>
                    <a:pt x="178" y="209"/>
                  </a:lnTo>
                  <a:lnTo>
                    <a:pt x="177" y="205"/>
                  </a:lnTo>
                  <a:lnTo>
                    <a:pt x="175" y="201"/>
                  </a:lnTo>
                  <a:lnTo>
                    <a:pt x="173" y="194"/>
                  </a:lnTo>
                  <a:lnTo>
                    <a:pt x="165" y="184"/>
                  </a:lnTo>
                  <a:lnTo>
                    <a:pt x="155" y="172"/>
                  </a:lnTo>
                  <a:lnTo>
                    <a:pt x="155" y="169"/>
                  </a:lnTo>
                  <a:lnTo>
                    <a:pt x="154" y="168"/>
                  </a:lnTo>
                  <a:lnTo>
                    <a:pt x="152" y="167"/>
                  </a:lnTo>
                  <a:lnTo>
                    <a:pt x="151" y="165"/>
                  </a:lnTo>
                  <a:lnTo>
                    <a:pt x="149" y="164"/>
                  </a:lnTo>
                  <a:lnTo>
                    <a:pt x="147" y="163"/>
                  </a:lnTo>
                  <a:lnTo>
                    <a:pt x="146" y="161"/>
                  </a:lnTo>
                  <a:lnTo>
                    <a:pt x="139" y="160"/>
                  </a:lnTo>
                  <a:lnTo>
                    <a:pt x="129" y="167"/>
                  </a:lnTo>
                  <a:lnTo>
                    <a:pt x="128" y="168"/>
                  </a:lnTo>
                  <a:lnTo>
                    <a:pt x="126" y="168"/>
                  </a:lnTo>
                  <a:lnTo>
                    <a:pt x="125" y="169"/>
                  </a:lnTo>
                  <a:lnTo>
                    <a:pt x="123" y="171"/>
                  </a:lnTo>
                  <a:lnTo>
                    <a:pt x="123" y="172"/>
                  </a:lnTo>
                  <a:lnTo>
                    <a:pt x="121" y="173"/>
                  </a:lnTo>
                  <a:lnTo>
                    <a:pt x="82" y="216"/>
                  </a:lnTo>
                  <a:lnTo>
                    <a:pt x="81" y="216"/>
                  </a:lnTo>
                  <a:lnTo>
                    <a:pt x="81" y="217"/>
                  </a:lnTo>
                  <a:lnTo>
                    <a:pt x="79" y="217"/>
                  </a:lnTo>
                  <a:lnTo>
                    <a:pt x="79" y="218"/>
                  </a:lnTo>
                  <a:lnTo>
                    <a:pt x="77" y="218"/>
                  </a:lnTo>
                  <a:lnTo>
                    <a:pt x="77" y="220"/>
                  </a:lnTo>
                  <a:lnTo>
                    <a:pt x="76" y="220"/>
                  </a:lnTo>
                  <a:lnTo>
                    <a:pt x="74" y="221"/>
                  </a:lnTo>
                  <a:lnTo>
                    <a:pt x="74" y="222"/>
                  </a:lnTo>
                  <a:lnTo>
                    <a:pt x="73" y="224"/>
                  </a:lnTo>
                  <a:lnTo>
                    <a:pt x="71" y="225"/>
                  </a:lnTo>
                  <a:lnTo>
                    <a:pt x="69" y="226"/>
                  </a:lnTo>
                  <a:lnTo>
                    <a:pt x="68" y="228"/>
                  </a:lnTo>
                  <a:lnTo>
                    <a:pt x="66" y="229"/>
                  </a:lnTo>
                  <a:lnTo>
                    <a:pt x="64" y="230"/>
                  </a:lnTo>
                  <a:lnTo>
                    <a:pt x="63" y="233"/>
                  </a:lnTo>
                  <a:lnTo>
                    <a:pt x="63" y="235"/>
                  </a:lnTo>
                  <a:lnTo>
                    <a:pt x="63" y="236"/>
                  </a:lnTo>
                  <a:lnTo>
                    <a:pt x="61" y="236"/>
                  </a:lnTo>
                  <a:lnTo>
                    <a:pt x="61" y="237"/>
                  </a:lnTo>
                  <a:lnTo>
                    <a:pt x="60" y="237"/>
                  </a:lnTo>
                  <a:lnTo>
                    <a:pt x="58" y="240"/>
                  </a:lnTo>
                  <a:lnTo>
                    <a:pt x="24" y="278"/>
                  </a:lnTo>
                  <a:lnTo>
                    <a:pt x="0" y="305"/>
                  </a:lnTo>
                  <a:lnTo>
                    <a:pt x="0" y="311"/>
                  </a:lnTo>
                  <a:lnTo>
                    <a:pt x="0" y="316"/>
                  </a:lnTo>
                  <a:lnTo>
                    <a:pt x="0" y="321"/>
                  </a:lnTo>
                  <a:lnTo>
                    <a:pt x="1" y="326"/>
                  </a:lnTo>
                  <a:lnTo>
                    <a:pt x="3" y="328"/>
                  </a:lnTo>
                  <a:lnTo>
                    <a:pt x="3" y="330"/>
                  </a:lnTo>
                  <a:lnTo>
                    <a:pt x="4" y="331"/>
                  </a:lnTo>
                  <a:lnTo>
                    <a:pt x="4" y="334"/>
                  </a:lnTo>
                  <a:lnTo>
                    <a:pt x="6" y="336"/>
                  </a:lnTo>
                  <a:lnTo>
                    <a:pt x="8" y="339"/>
                  </a:lnTo>
                  <a:lnTo>
                    <a:pt x="9" y="343"/>
                  </a:lnTo>
                  <a:lnTo>
                    <a:pt x="12" y="347"/>
                  </a:lnTo>
                  <a:lnTo>
                    <a:pt x="14" y="350"/>
                  </a:lnTo>
                  <a:lnTo>
                    <a:pt x="17" y="353"/>
                  </a:lnTo>
                  <a:lnTo>
                    <a:pt x="19" y="355"/>
                  </a:lnTo>
                  <a:lnTo>
                    <a:pt x="21" y="358"/>
                  </a:lnTo>
                  <a:lnTo>
                    <a:pt x="34" y="372"/>
                  </a:lnTo>
                  <a:lnTo>
                    <a:pt x="38" y="376"/>
                  </a:lnTo>
                  <a:lnTo>
                    <a:pt x="40" y="380"/>
                  </a:lnTo>
                  <a:lnTo>
                    <a:pt x="63" y="402"/>
                  </a:lnTo>
                  <a:lnTo>
                    <a:pt x="64" y="406"/>
                  </a:lnTo>
                  <a:lnTo>
                    <a:pt x="66" y="406"/>
                  </a:lnTo>
                  <a:lnTo>
                    <a:pt x="66" y="407"/>
                  </a:lnTo>
                  <a:lnTo>
                    <a:pt x="94" y="437"/>
                  </a:lnTo>
                  <a:lnTo>
                    <a:pt x="115" y="461"/>
                  </a:lnTo>
                  <a:lnTo>
                    <a:pt x="118" y="463"/>
                  </a:lnTo>
                  <a:lnTo>
                    <a:pt x="120" y="464"/>
                  </a:lnTo>
                  <a:lnTo>
                    <a:pt x="120" y="465"/>
                  </a:lnTo>
                  <a:lnTo>
                    <a:pt x="121" y="467"/>
                  </a:lnTo>
                  <a:lnTo>
                    <a:pt x="123" y="467"/>
                  </a:lnTo>
                  <a:lnTo>
                    <a:pt x="123" y="468"/>
                  </a:lnTo>
                  <a:lnTo>
                    <a:pt x="125" y="468"/>
                  </a:lnTo>
                  <a:lnTo>
                    <a:pt x="129" y="472"/>
                  </a:lnTo>
                  <a:lnTo>
                    <a:pt x="131" y="472"/>
                  </a:lnTo>
                  <a:lnTo>
                    <a:pt x="131" y="474"/>
                  </a:lnTo>
                  <a:lnTo>
                    <a:pt x="133" y="474"/>
                  </a:lnTo>
                  <a:lnTo>
                    <a:pt x="134" y="474"/>
                  </a:lnTo>
                  <a:lnTo>
                    <a:pt x="134" y="475"/>
                  </a:lnTo>
                  <a:lnTo>
                    <a:pt x="136" y="475"/>
                  </a:lnTo>
                  <a:lnTo>
                    <a:pt x="138" y="478"/>
                  </a:lnTo>
                  <a:lnTo>
                    <a:pt x="139" y="478"/>
                  </a:lnTo>
                  <a:lnTo>
                    <a:pt x="141" y="479"/>
                  </a:lnTo>
                  <a:lnTo>
                    <a:pt x="142" y="479"/>
                  </a:lnTo>
                  <a:lnTo>
                    <a:pt x="146" y="479"/>
                  </a:lnTo>
                  <a:lnTo>
                    <a:pt x="147" y="480"/>
                  </a:lnTo>
                  <a:lnTo>
                    <a:pt x="149" y="480"/>
                  </a:lnTo>
                  <a:lnTo>
                    <a:pt x="151" y="482"/>
                  </a:lnTo>
                  <a:lnTo>
                    <a:pt x="152" y="482"/>
                  </a:lnTo>
                  <a:lnTo>
                    <a:pt x="154" y="482"/>
                  </a:lnTo>
                  <a:lnTo>
                    <a:pt x="155" y="483"/>
                  </a:lnTo>
                  <a:lnTo>
                    <a:pt x="157" y="483"/>
                  </a:lnTo>
                  <a:lnTo>
                    <a:pt x="159" y="483"/>
                  </a:lnTo>
                  <a:lnTo>
                    <a:pt x="160" y="485"/>
                  </a:lnTo>
                </a:path>
              </a:pathLst>
            </a:custGeom>
            <a:solidFill>
              <a:srgbClr val="FF0000"/>
            </a:solidFill>
            <a:ln w="9525" cap="rnd">
              <a:solidFill>
                <a:srgbClr val="000000"/>
              </a:solidFill>
              <a:round/>
              <a:headEnd/>
              <a:tailEnd/>
            </a:ln>
          </p:spPr>
          <p:txBody>
            <a:bodyPr/>
            <a:lstStyle/>
            <a:p>
              <a:endParaRPr lang="es-US"/>
            </a:p>
          </p:txBody>
        </p:sp>
        <p:sp>
          <p:nvSpPr>
            <p:cNvPr id="16" name="Freeform 6"/>
            <p:cNvSpPr>
              <a:spLocks/>
            </p:cNvSpPr>
            <p:nvPr/>
          </p:nvSpPr>
          <p:spPr bwMode="auto">
            <a:xfrm>
              <a:off x="3659" y="3447"/>
              <a:ext cx="245" cy="355"/>
            </a:xfrm>
            <a:custGeom>
              <a:avLst/>
              <a:gdLst>
                <a:gd name="T0" fmla="*/ 68 w 245"/>
                <a:gd name="T1" fmla="*/ 199 h 355"/>
                <a:gd name="T2" fmla="*/ 74 w 245"/>
                <a:gd name="T3" fmla="*/ 108 h 355"/>
                <a:gd name="T4" fmla="*/ 92 w 245"/>
                <a:gd name="T5" fmla="*/ 142 h 355"/>
                <a:gd name="T6" fmla="*/ 102 w 245"/>
                <a:gd name="T7" fmla="*/ 155 h 355"/>
                <a:gd name="T8" fmla="*/ 115 w 245"/>
                <a:gd name="T9" fmla="*/ 166 h 355"/>
                <a:gd name="T10" fmla="*/ 125 w 245"/>
                <a:gd name="T11" fmla="*/ 173 h 355"/>
                <a:gd name="T12" fmla="*/ 133 w 245"/>
                <a:gd name="T13" fmla="*/ 179 h 355"/>
                <a:gd name="T14" fmla="*/ 151 w 245"/>
                <a:gd name="T15" fmla="*/ 184 h 355"/>
                <a:gd name="T16" fmla="*/ 159 w 245"/>
                <a:gd name="T17" fmla="*/ 191 h 355"/>
                <a:gd name="T18" fmla="*/ 169 w 245"/>
                <a:gd name="T19" fmla="*/ 192 h 355"/>
                <a:gd name="T20" fmla="*/ 178 w 245"/>
                <a:gd name="T21" fmla="*/ 195 h 355"/>
                <a:gd name="T22" fmla="*/ 188 w 245"/>
                <a:gd name="T23" fmla="*/ 199 h 355"/>
                <a:gd name="T24" fmla="*/ 198 w 245"/>
                <a:gd name="T25" fmla="*/ 203 h 355"/>
                <a:gd name="T26" fmla="*/ 206 w 245"/>
                <a:gd name="T27" fmla="*/ 206 h 355"/>
                <a:gd name="T28" fmla="*/ 182 w 245"/>
                <a:gd name="T29" fmla="*/ 204 h 355"/>
                <a:gd name="T30" fmla="*/ 172 w 245"/>
                <a:gd name="T31" fmla="*/ 203 h 355"/>
                <a:gd name="T32" fmla="*/ 159 w 245"/>
                <a:gd name="T33" fmla="*/ 198 h 355"/>
                <a:gd name="T34" fmla="*/ 148 w 245"/>
                <a:gd name="T35" fmla="*/ 193 h 355"/>
                <a:gd name="T36" fmla="*/ 100 w 245"/>
                <a:gd name="T37" fmla="*/ 162 h 355"/>
                <a:gd name="T38" fmla="*/ 84 w 245"/>
                <a:gd name="T39" fmla="*/ 143 h 355"/>
                <a:gd name="T40" fmla="*/ 87 w 245"/>
                <a:gd name="T41" fmla="*/ 337 h 355"/>
                <a:gd name="T42" fmla="*/ 112 w 245"/>
                <a:gd name="T43" fmla="*/ 314 h 355"/>
                <a:gd name="T44" fmla="*/ 120 w 245"/>
                <a:gd name="T45" fmla="*/ 309 h 355"/>
                <a:gd name="T46" fmla="*/ 126 w 245"/>
                <a:gd name="T47" fmla="*/ 302 h 355"/>
                <a:gd name="T48" fmla="*/ 131 w 245"/>
                <a:gd name="T49" fmla="*/ 295 h 355"/>
                <a:gd name="T50" fmla="*/ 144 w 245"/>
                <a:gd name="T51" fmla="*/ 283 h 355"/>
                <a:gd name="T52" fmla="*/ 151 w 245"/>
                <a:gd name="T53" fmla="*/ 278 h 355"/>
                <a:gd name="T54" fmla="*/ 213 w 245"/>
                <a:gd name="T55" fmla="*/ 204 h 355"/>
                <a:gd name="T56" fmla="*/ 239 w 245"/>
                <a:gd name="T57" fmla="*/ 161 h 355"/>
                <a:gd name="T58" fmla="*/ 219 w 245"/>
                <a:gd name="T59" fmla="*/ 158 h 355"/>
                <a:gd name="T60" fmla="*/ 200 w 245"/>
                <a:gd name="T61" fmla="*/ 158 h 355"/>
                <a:gd name="T62" fmla="*/ 178 w 245"/>
                <a:gd name="T63" fmla="*/ 158 h 355"/>
                <a:gd name="T64" fmla="*/ 157 w 245"/>
                <a:gd name="T65" fmla="*/ 158 h 355"/>
                <a:gd name="T66" fmla="*/ 136 w 245"/>
                <a:gd name="T67" fmla="*/ 158 h 355"/>
                <a:gd name="T68" fmla="*/ 122 w 245"/>
                <a:gd name="T69" fmla="*/ 154 h 355"/>
                <a:gd name="T70" fmla="*/ 110 w 245"/>
                <a:gd name="T71" fmla="*/ 149 h 355"/>
                <a:gd name="T72" fmla="*/ 107 w 245"/>
                <a:gd name="T73" fmla="*/ 143 h 355"/>
                <a:gd name="T74" fmla="*/ 104 w 245"/>
                <a:gd name="T75" fmla="*/ 131 h 355"/>
                <a:gd name="T76" fmla="*/ 104 w 245"/>
                <a:gd name="T77" fmla="*/ 109 h 355"/>
                <a:gd name="T78" fmla="*/ 112 w 245"/>
                <a:gd name="T79" fmla="*/ 100 h 355"/>
                <a:gd name="T80" fmla="*/ 123 w 245"/>
                <a:gd name="T81" fmla="*/ 89 h 355"/>
                <a:gd name="T82" fmla="*/ 143 w 245"/>
                <a:gd name="T83" fmla="*/ 70 h 355"/>
                <a:gd name="T84" fmla="*/ 148 w 245"/>
                <a:gd name="T85" fmla="*/ 10 h 355"/>
                <a:gd name="T86" fmla="*/ 52 w 245"/>
                <a:gd name="T87" fmla="*/ 69 h 355"/>
                <a:gd name="T88" fmla="*/ 48 w 245"/>
                <a:gd name="T89" fmla="*/ 142 h 355"/>
                <a:gd name="T90" fmla="*/ 11 w 245"/>
                <a:gd name="T91" fmla="*/ 184 h 355"/>
                <a:gd name="T92" fmla="*/ 1 w 245"/>
                <a:gd name="T93" fmla="*/ 206 h 355"/>
                <a:gd name="T94" fmla="*/ 0 w 245"/>
                <a:gd name="T95" fmla="*/ 221 h 355"/>
                <a:gd name="T96" fmla="*/ 1 w 245"/>
                <a:gd name="T97" fmla="*/ 237 h 355"/>
                <a:gd name="T98" fmla="*/ 8 w 245"/>
                <a:gd name="T99" fmla="*/ 260 h 355"/>
                <a:gd name="T100" fmla="*/ 14 w 245"/>
                <a:gd name="T101" fmla="*/ 273 h 355"/>
                <a:gd name="T102" fmla="*/ 29 w 245"/>
                <a:gd name="T103" fmla="*/ 298 h 355"/>
                <a:gd name="T104" fmla="*/ 34 w 245"/>
                <a:gd name="T105" fmla="*/ 303 h 355"/>
                <a:gd name="T106" fmla="*/ 42 w 245"/>
                <a:gd name="T107" fmla="*/ 273 h 355"/>
                <a:gd name="T108" fmla="*/ 40 w 245"/>
                <a:gd name="T109" fmla="*/ 218 h 355"/>
                <a:gd name="T110" fmla="*/ 26 w 245"/>
                <a:gd name="T111" fmla="*/ 203 h 355"/>
                <a:gd name="T112" fmla="*/ 48 w 245"/>
                <a:gd name="T113" fmla="*/ 226 h 355"/>
                <a:gd name="T114" fmla="*/ 47 w 245"/>
                <a:gd name="T115" fmla="*/ 294 h 355"/>
                <a:gd name="T116" fmla="*/ 42 w 245"/>
                <a:gd name="T117" fmla="*/ 320 h 355"/>
                <a:gd name="T118" fmla="*/ 52 w 245"/>
                <a:gd name="T119" fmla="*/ 337 h 355"/>
                <a:gd name="T120" fmla="*/ 68 w 245"/>
                <a:gd name="T121" fmla="*/ 352 h 3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5"/>
                <a:gd name="T184" fmla="*/ 0 h 355"/>
                <a:gd name="T185" fmla="*/ 245 w 245"/>
                <a:gd name="T186" fmla="*/ 355 h 3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5" h="355">
                  <a:moveTo>
                    <a:pt x="68" y="352"/>
                  </a:moveTo>
                  <a:lnTo>
                    <a:pt x="69" y="321"/>
                  </a:lnTo>
                  <a:lnTo>
                    <a:pt x="69" y="290"/>
                  </a:lnTo>
                  <a:lnTo>
                    <a:pt x="68" y="260"/>
                  </a:lnTo>
                  <a:lnTo>
                    <a:pt x="68" y="229"/>
                  </a:lnTo>
                  <a:lnTo>
                    <a:pt x="68" y="199"/>
                  </a:lnTo>
                  <a:lnTo>
                    <a:pt x="68" y="169"/>
                  </a:lnTo>
                  <a:lnTo>
                    <a:pt x="69" y="138"/>
                  </a:lnTo>
                  <a:lnTo>
                    <a:pt x="71" y="108"/>
                  </a:lnTo>
                  <a:lnTo>
                    <a:pt x="74" y="105"/>
                  </a:lnTo>
                  <a:lnTo>
                    <a:pt x="74" y="107"/>
                  </a:lnTo>
                  <a:lnTo>
                    <a:pt x="74" y="108"/>
                  </a:lnTo>
                  <a:lnTo>
                    <a:pt x="76" y="108"/>
                  </a:lnTo>
                  <a:lnTo>
                    <a:pt x="81" y="123"/>
                  </a:lnTo>
                  <a:lnTo>
                    <a:pt x="81" y="124"/>
                  </a:lnTo>
                  <a:lnTo>
                    <a:pt x="82" y="124"/>
                  </a:lnTo>
                  <a:lnTo>
                    <a:pt x="82" y="126"/>
                  </a:lnTo>
                  <a:lnTo>
                    <a:pt x="92" y="142"/>
                  </a:lnTo>
                  <a:lnTo>
                    <a:pt x="94" y="145"/>
                  </a:lnTo>
                  <a:lnTo>
                    <a:pt x="95" y="147"/>
                  </a:lnTo>
                  <a:lnTo>
                    <a:pt x="97" y="149"/>
                  </a:lnTo>
                  <a:lnTo>
                    <a:pt x="99" y="150"/>
                  </a:lnTo>
                  <a:lnTo>
                    <a:pt x="100" y="153"/>
                  </a:lnTo>
                  <a:lnTo>
                    <a:pt x="102" y="155"/>
                  </a:lnTo>
                  <a:lnTo>
                    <a:pt x="105" y="157"/>
                  </a:lnTo>
                  <a:lnTo>
                    <a:pt x="107" y="160"/>
                  </a:lnTo>
                  <a:lnTo>
                    <a:pt x="108" y="161"/>
                  </a:lnTo>
                  <a:lnTo>
                    <a:pt x="110" y="162"/>
                  </a:lnTo>
                  <a:lnTo>
                    <a:pt x="113" y="165"/>
                  </a:lnTo>
                  <a:lnTo>
                    <a:pt x="115" y="166"/>
                  </a:lnTo>
                  <a:lnTo>
                    <a:pt x="117" y="168"/>
                  </a:lnTo>
                  <a:lnTo>
                    <a:pt x="118" y="170"/>
                  </a:lnTo>
                  <a:lnTo>
                    <a:pt x="120" y="170"/>
                  </a:lnTo>
                  <a:lnTo>
                    <a:pt x="122" y="172"/>
                  </a:lnTo>
                  <a:lnTo>
                    <a:pt x="123" y="173"/>
                  </a:lnTo>
                  <a:lnTo>
                    <a:pt x="125" y="173"/>
                  </a:lnTo>
                  <a:lnTo>
                    <a:pt x="126" y="174"/>
                  </a:lnTo>
                  <a:lnTo>
                    <a:pt x="128" y="174"/>
                  </a:lnTo>
                  <a:lnTo>
                    <a:pt x="128" y="176"/>
                  </a:lnTo>
                  <a:lnTo>
                    <a:pt x="130" y="176"/>
                  </a:lnTo>
                  <a:lnTo>
                    <a:pt x="131" y="177"/>
                  </a:lnTo>
                  <a:lnTo>
                    <a:pt x="133" y="179"/>
                  </a:lnTo>
                  <a:lnTo>
                    <a:pt x="135" y="179"/>
                  </a:lnTo>
                  <a:lnTo>
                    <a:pt x="136" y="179"/>
                  </a:lnTo>
                  <a:lnTo>
                    <a:pt x="136" y="180"/>
                  </a:lnTo>
                  <a:lnTo>
                    <a:pt x="138" y="180"/>
                  </a:lnTo>
                  <a:lnTo>
                    <a:pt x="139" y="181"/>
                  </a:lnTo>
                  <a:lnTo>
                    <a:pt x="151" y="184"/>
                  </a:lnTo>
                  <a:lnTo>
                    <a:pt x="154" y="187"/>
                  </a:lnTo>
                  <a:lnTo>
                    <a:pt x="156" y="188"/>
                  </a:lnTo>
                  <a:lnTo>
                    <a:pt x="157" y="188"/>
                  </a:lnTo>
                  <a:lnTo>
                    <a:pt x="157" y="189"/>
                  </a:lnTo>
                  <a:lnTo>
                    <a:pt x="159" y="189"/>
                  </a:lnTo>
                  <a:lnTo>
                    <a:pt x="159" y="191"/>
                  </a:lnTo>
                  <a:lnTo>
                    <a:pt x="161" y="191"/>
                  </a:lnTo>
                  <a:lnTo>
                    <a:pt x="162" y="191"/>
                  </a:lnTo>
                  <a:lnTo>
                    <a:pt x="164" y="192"/>
                  </a:lnTo>
                  <a:lnTo>
                    <a:pt x="165" y="192"/>
                  </a:lnTo>
                  <a:lnTo>
                    <a:pt x="167" y="192"/>
                  </a:lnTo>
                  <a:lnTo>
                    <a:pt x="169" y="192"/>
                  </a:lnTo>
                  <a:lnTo>
                    <a:pt x="170" y="193"/>
                  </a:lnTo>
                  <a:lnTo>
                    <a:pt x="172" y="193"/>
                  </a:lnTo>
                  <a:lnTo>
                    <a:pt x="172" y="195"/>
                  </a:lnTo>
                  <a:lnTo>
                    <a:pt x="174" y="195"/>
                  </a:lnTo>
                  <a:lnTo>
                    <a:pt x="177" y="195"/>
                  </a:lnTo>
                  <a:lnTo>
                    <a:pt x="178" y="195"/>
                  </a:lnTo>
                  <a:lnTo>
                    <a:pt x="180" y="196"/>
                  </a:lnTo>
                  <a:lnTo>
                    <a:pt x="182" y="196"/>
                  </a:lnTo>
                  <a:lnTo>
                    <a:pt x="183" y="196"/>
                  </a:lnTo>
                  <a:lnTo>
                    <a:pt x="185" y="198"/>
                  </a:lnTo>
                  <a:lnTo>
                    <a:pt x="187" y="198"/>
                  </a:lnTo>
                  <a:lnTo>
                    <a:pt x="188" y="199"/>
                  </a:lnTo>
                  <a:lnTo>
                    <a:pt x="190" y="199"/>
                  </a:lnTo>
                  <a:lnTo>
                    <a:pt x="191" y="200"/>
                  </a:lnTo>
                  <a:lnTo>
                    <a:pt x="193" y="200"/>
                  </a:lnTo>
                  <a:lnTo>
                    <a:pt x="195" y="200"/>
                  </a:lnTo>
                  <a:lnTo>
                    <a:pt x="196" y="202"/>
                  </a:lnTo>
                  <a:lnTo>
                    <a:pt x="198" y="203"/>
                  </a:lnTo>
                  <a:lnTo>
                    <a:pt x="200" y="203"/>
                  </a:lnTo>
                  <a:lnTo>
                    <a:pt x="201" y="203"/>
                  </a:lnTo>
                  <a:lnTo>
                    <a:pt x="203" y="203"/>
                  </a:lnTo>
                  <a:lnTo>
                    <a:pt x="204" y="204"/>
                  </a:lnTo>
                  <a:lnTo>
                    <a:pt x="206" y="204"/>
                  </a:lnTo>
                  <a:lnTo>
                    <a:pt x="206" y="206"/>
                  </a:lnTo>
                  <a:lnTo>
                    <a:pt x="208" y="206"/>
                  </a:lnTo>
                  <a:lnTo>
                    <a:pt x="206" y="206"/>
                  </a:lnTo>
                  <a:lnTo>
                    <a:pt x="206" y="207"/>
                  </a:lnTo>
                  <a:lnTo>
                    <a:pt x="185" y="206"/>
                  </a:lnTo>
                  <a:lnTo>
                    <a:pt x="185" y="204"/>
                  </a:lnTo>
                  <a:lnTo>
                    <a:pt x="182" y="204"/>
                  </a:lnTo>
                  <a:lnTo>
                    <a:pt x="180" y="203"/>
                  </a:lnTo>
                  <a:lnTo>
                    <a:pt x="178" y="203"/>
                  </a:lnTo>
                  <a:lnTo>
                    <a:pt x="177" y="203"/>
                  </a:lnTo>
                  <a:lnTo>
                    <a:pt x="175" y="203"/>
                  </a:lnTo>
                  <a:lnTo>
                    <a:pt x="174" y="203"/>
                  </a:lnTo>
                  <a:lnTo>
                    <a:pt x="172" y="203"/>
                  </a:lnTo>
                  <a:lnTo>
                    <a:pt x="170" y="203"/>
                  </a:lnTo>
                  <a:lnTo>
                    <a:pt x="167" y="202"/>
                  </a:lnTo>
                  <a:lnTo>
                    <a:pt x="165" y="200"/>
                  </a:lnTo>
                  <a:lnTo>
                    <a:pt x="164" y="200"/>
                  </a:lnTo>
                  <a:lnTo>
                    <a:pt x="162" y="199"/>
                  </a:lnTo>
                  <a:lnTo>
                    <a:pt x="159" y="198"/>
                  </a:lnTo>
                  <a:lnTo>
                    <a:pt x="157" y="198"/>
                  </a:lnTo>
                  <a:lnTo>
                    <a:pt x="156" y="196"/>
                  </a:lnTo>
                  <a:lnTo>
                    <a:pt x="154" y="196"/>
                  </a:lnTo>
                  <a:lnTo>
                    <a:pt x="152" y="195"/>
                  </a:lnTo>
                  <a:lnTo>
                    <a:pt x="151" y="195"/>
                  </a:lnTo>
                  <a:lnTo>
                    <a:pt x="148" y="193"/>
                  </a:lnTo>
                  <a:lnTo>
                    <a:pt x="146" y="192"/>
                  </a:lnTo>
                  <a:lnTo>
                    <a:pt x="144" y="192"/>
                  </a:lnTo>
                  <a:lnTo>
                    <a:pt x="143" y="191"/>
                  </a:lnTo>
                  <a:lnTo>
                    <a:pt x="133" y="187"/>
                  </a:lnTo>
                  <a:lnTo>
                    <a:pt x="118" y="177"/>
                  </a:lnTo>
                  <a:lnTo>
                    <a:pt x="100" y="162"/>
                  </a:lnTo>
                  <a:lnTo>
                    <a:pt x="89" y="149"/>
                  </a:lnTo>
                  <a:lnTo>
                    <a:pt x="87" y="149"/>
                  </a:lnTo>
                  <a:lnTo>
                    <a:pt x="87" y="147"/>
                  </a:lnTo>
                  <a:lnTo>
                    <a:pt x="86" y="146"/>
                  </a:lnTo>
                  <a:lnTo>
                    <a:pt x="84" y="145"/>
                  </a:lnTo>
                  <a:lnTo>
                    <a:pt x="84" y="143"/>
                  </a:lnTo>
                  <a:lnTo>
                    <a:pt x="78" y="138"/>
                  </a:lnTo>
                  <a:lnTo>
                    <a:pt x="76" y="344"/>
                  </a:lnTo>
                  <a:lnTo>
                    <a:pt x="82" y="341"/>
                  </a:lnTo>
                  <a:lnTo>
                    <a:pt x="84" y="340"/>
                  </a:lnTo>
                  <a:lnTo>
                    <a:pt x="86" y="339"/>
                  </a:lnTo>
                  <a:lnTo>
                    <a:pt x="87" y="337"/>
                  </a:lnTo>
                  <a:lnTo>
                    <a:pt x="89" y="337"/>
                  </a:lnTo>
                  <a:lnTo>
                    <a:pt x="91" y="336"/>
                  </a:lnTo>
                  <a:lnTo>
                    <a:pt x="91" y="335"/>
                  </a:lnTo>
                  <a:lnTo>
                    <a:pt x="92" y="333"/>
                  </a:lnTo>
                  <a:lnTo>
                    <a:pt x="108" y="318"/>
                  </a:lnTo>
                  <a:lnTo>
                    <a:pt x="112" y="314"/>
                  </a:lnTo>
                  <a:lnTo>
                    <a:pt x="113" y="313"/>
                  </a:lnTo>
                  <a:lnTo>
                    <a:pt x="115" y="311"/>
                  </a:lnTo>
                  <a:lnTo>
                    <a:pt x="117" y="311"/>
                  </a:lnTo>
                  <a:lnTo>
                    <a:pt x="117" y="310"/>
                  </a:lnTo>
                  <a:lnTo>
                    <a:pt x="118" y="310"/>
                  </a:lnTo>
                  <a:lnTo>
                    <a:pt x="120" y="309"/>
                  </a:lnTo>
                  <a:lnTo>
                    <a:pt x="120" y="307"/>
                  </a:lnTo>
                  <a:lnTo>
                    <a:pt x="122" y="306"/>
                  </a:lnTo>
                  <a:lnTo>
                    <a:pt x="122" y="305"/>
                  </a:lnTo>
                  <a:lnTo>
                    <a:pt x="123" y="305"/>
                  </a:lnTo>
                  <a:lnTo>
                    <a:pt x="125" y="303"/>
                  </a:lnTo>
                  <a:lnTo>
                    <a:pt x="126" y="302"/>
                  </a:lnTo>
                  <a:lnTo>
                    <a:pt x="128" y="301"/>
                  </a:lnTo>
                  <a:lnTo>
                    <a:pt x="128" y="299"/>
                  </a:lnTo>
                  <a:lnTo>
                    <a:pt x="130" y="299"/>
                  </a:lnTo>
                  <a:lnTo>
                    <a:pt x="130" y="298"/>
                  </a:lnTo>
                  <a:lnTo>
                    <a:pt x="130" y="297"/>
                  </a:lnTo>
                  <a:lnTo>
                    <a:pt x="131" y="295"/>
                  </a:lnTo>
                  <a:lnTo>
                    <a:pt x="138" y="288"/>
                  </a:lnTo>
                  <a:lnTo>
                    <a:pt x="139" y="288"/>
                  </a:lnTo>
                  <a:lnTo>
                    <a:pt x="141" y="287"/>
                  </a:lnTo>
                  <a:lnTo>
                    <a:pt x="143" y="286"/>
                  </a:lnTo>
                  <a:lnTo>
                    <a:pt x="144" y="284"/>
                  </a:lnTo>
                  <a:lnTo>
                    <a:pt x="144" y="283"/>
                  </a:lnTo>
                  <a:lnTo>
                    <a:pt x="146" y="282"/>
                  </a:lnTo>
                  <a:lnTo>
                    <a:pt x="148" y="280"/>
                  </a:lnTo>
                  <a:lnTo>
                    <a:pt x="148" y="279"/>
                  </a:lnTo>
                  <a:lnTo>
                    <a:pt x="148" y="278"/>
                  </a:lnTo>
                  <a:lnTo>
                    <a:pt x="149" y="278"/>
                  </a:lnTo>
                  <a:lnTo>
                    <a:pt x="151" y="278"/>
                  </a:lnTo>
                  <a:lnTo>
                    <a:pt x="164" y="263"/>
                  </a:lnTo>
                  <a:lnTo>
                    <a:pt x="204" y="217"/>
                  </a:lnTo>
                  <a:lnTo>
                    <a:pt x="211" y="208"/>
                  </a:lnTo>
                  <a:lnTo>
                    <a:pt x="213" y="207"/>
                  </a:lnTo>
                  <a:lnTo>
                    <a:pt x="213" y="206"/>
                  </a:lnTo>
                  <a:lnTo>
                    <a:pt x="213" y="204"/>
                  </a:lnTo>
                  <a:lnTo>
                    <a:pt x="213" y="203"/>
                  </a:lnTo>
                  <a:lnTo>
                    <a:pt x="213" y="202"/>
                  </a:lnTo>
                  <a:lnTo>
                    <a:pt x="221" y="193"/>
                  </a:lnTo>
                  <a:lnTo>
                    <a:pt x="235" y="181"/>
                  </a:lnTo>
                  <a:lnTo>
                    <a:pt x="244" y="174"/>
                  </a:lnTo>
                  <a:lnTo>
                    <a:pt x="239" y="161"/>
                  </a:lnTo>
                  <a:lnTo>
                    <a:pt x="237" y="160"/>
                  </a:lnTo>
                  <a:lnTo>
                    <a:pt x="234" y="160"/>
                  </a:lnTo>
                  <a:lnTo>
                    <a:pt x="230" y="160"/>
                  </a:lnTo>
                  <a:lnTo>
                    <a:pt x="227" y="160"/>
                  </a:lnTo>
                  <a:lnTo>
                    <a:pt x="224" y="158"/>
                  </a:lnTo>
                  <a:lnTo>
                    <a:pt x="219" y="158"/>
                  </a:lnTo>
                  <a:lnTo>
                    <a:pt x="216" y="158"/>
                  </a:lnTo>
                  <a:lnTo>
                    <a:pt x="213" y="158"/>
                  </a:lnTo>
                  <a:lnTo>
                    <a:pt x="209" y="158"/>
                  </a:lnTo>
                  <a:lnTo>
                    <a:pt x="206" y="158"/>
                  </a:lnTo>
                  <a:lnTo>
                    <a:pt x="203" y="158"/>
                  </a:lnTo>
                  <a:lnTo>
                    <a:pt x="200" y="158"/>
                  </a:lnTo>
                  <a:lnTo>
                    <a:pt x="196" y="158"/>
                  </a:lnTo>
                  <a:lnTo>
                    <a:pt x="191" y="158"/>
                  </a:lnTo>
                  <a:lnTo>
                    <a:pt x="188" y="158"/>
                  </a:lnTo>
                  <a:lnTo>
                    <a:pt x="185" y="158"/>
                  </a:lnTo>
                  <a:lnTo>
                    <a:pt x="182" y="158"/>
                  </a:lnTo>
                  <a:lnTo>
                    <a:pt x="178" y="158"/>
                  </a:lnTo>
                  <a:lnTo>
                    <a:pt x="175" y="158"/>
                  </a:lnTo>
                  <a:lnTo>
                    <a:pt x="170" y="158"/>
                  </a:lnTo>
                  <a:lnTo>
                    <a:pt x="167" y="158"/>
                  </a:lnTo>
                  <a:lnTo>
                    <a:pt x="164" y="158"/>
                  </a:lnTo>
                  <a:lnTo>
                    <a:pt x="161" y="158"/>
                  </a:lnTo>
                  <a:lnTo>
                    <a:pt x="157" y="158"/>
                  </a:lnTo>
                  <a:lnTo>
                    <a:pt x="154" y="158"/>
                  </a:lnTo>
                  <a:lnTo>
                    <a:pt x="151" y="158"/>
                  </a:lnTo>
                  <a:lnTo>
                    <a:pt x="148" y="158"/>
                  </a:lnTo>
                  <a:lnTo>
                    <a:pt x="144" y="158"/>
                  </a:lnTo>
                  <a:lnTo>
                    <a:pt x="139" y="158"/>
                  </a:lnTo>
                  <a:lnTo>
                    <a:pt x="136" y="158"/>
                  </a:lnTo>
                  <a:lnTo>
                    <a:pt x="133" y="157"/>
                  </a:lnTo>
                  <a:lnTo>
                    <a:pt x="130" y="157"/>
                  </a:lnTo>
                  <a:lnTo>
                    <a:pt x="128" y="157"/>
                  </a:lnTo>
                  <a:lnTo>
                    <a:pt x="125" y="157"/>
                  </a:lnTo>
                  <a:lnTo>
                    <a:pt x="123" y="155"/>
                  </a:lnTo>
                  <a:lnTo>
                    <a:pt x="122" y="154"/>
                  </a:lnTo>
                  <a:lnTo>
                    <a:pt x="118" y="154"/>
                  </a:lnTo>
                  <a:lnTo>
                    <a:pt x="117" y="153"/>
                  </a:lnTo>
                  <a:lnTo>
                    <a:pt x="115" y="151"/>
                  </a:lnTo>
                  <a:lnTo>
                    <a:pt x="113" y="150"/>
                  </a:lnTo>
                  <a:lnTo>
                    <a:pt x="112" y="149"/>
                  </a:lnTo>
                  <a:lnTo>
                    <a:pt x="110" y="149"/>
                  </a:lnTo>
                  <a:lnTo>
                    <a:pt x="108" y="149"/>
                  </a:lnTo>
                  <a:lnTo>
                    <a:pt x="108" y="147"/>
                  </a:lnTo>
                  <a:lnTo>
                    <a:pt x="108" y="146"/>
                  </a:lnTo>
                  <a:lnTo>
                    <a:pt x="107" y="146"/>
                  </a:lnTo>
                  <a:lnTo>
                    <a:pt x="107" y="145"/>
                  </a:lnTo>
                  <a:lnTo>
                    <a:pt x="107" y="143"/>
                  </a:lnTo>
                  <a:lnTo>
                    <a:pt x="105" y="142"/>
                  </a:lnTo>
                  <a:lnTo>
                    <a:pt x="105" y="139"/>
                  </a:lnTo>
                  <a:lnTo>
                    <a:pt x="104" y="138"/>
                  </a:lnTo>
                  <a:lnTo>
                    <a:pt x="104" y="135"/>
                  </a:lnTo>
                  <a:lnTo>
                    <a:pt x="104" y="134"/>
                  </a:lnTo>
                  <a:lnTo>
                    <a:pt x="104" y="131"/>
                  </a:lnTo>
                  <a:lnTo>
                    <a:pt x="102" y="128"/>
                  </a:lnTo>
                  <a:lnTo>
                    <a:pt x="102" y="127"/>
                  </a:lnTo>
                  <a:lnTo>
                    <a:pt x="102" y="123"/>
                  </a:lnTo>
                  <a:lnTo>
                    <a:pt x="102" y="118"/>
                  </a:lnTo>
                  <a:lnTo>
                    <a:pt x="102" y="113"/>
                  </a:lnTo>
                  <a:lnTo>
                    <a:pt x="104" y="109"/>
                  </a:lnTo>
                  <a:lnTo>
                    <a:pt x="105" y="108"/>
                  </a:lnTo>
                  <a:lnTo>
                    <a:pt x="107" y="107"/>
                  </a:lnTo>
                  <a:lnTo>
                    <a:pt x="108" y="105"/>
                  </a:lnTo>
                  <a:lnTo>
                    <a:pt x="108" y="104"/>
                  </a:lnTo>
                  <a:lnTo>
                    <a:pt x="110" y="103"/>
                  </a:lnTo>
                  <a:lnTo>
                    <a:pt x="112" y="100"/>
                  </a:lnTo>
                  <a:lnTo>
                    <a:pt x="113" y="99"/>
                  </a:lnTo>
                  <a:lnTo>
                    <a:pt x="115" y="97"/>
                  </a:lnTo>
                  <a:lnTo>
                    <a:pt x="117" y="96"/>
                  </a:lnTo>
                  <a:lnTo>
                    <a:pt x="118" y="93"/>
                  </a:lnTo>
                  <a:lnTo>
                    <a:pt x="122" y="92"/>
                  </a:lnTo>
                  <a:lnTo>
                    <a:pt x="123" y="89"/>
                  </a:lnTo>
                  <a:lnTo>
                    <a:pt x="126" y="86"/>
                  </a:lnTo>
                  <a:lnTo>
                    <a:pt x="130" y="85"/>
                  </a:lnTo>
                  <a:lnTo>
                    <a:pt x="131" y="82"/>
                  </a:lnTo>
                  <a:lnTo>
                    <a:pt x="135" y="80"/>
                  </a:lnTo>
                  <a:lnTo>
                    <a:pt x="136" y="77"/>
                  </a:lnTo>
                  <a:lnTo>
                    <a:pt x="143" y="70"/>
                  </a:lnTo>
                  <a:lnTo>
                    <a:pt x="146" y="62"/>
                  </a:lnTo>
                  <a:lnTo>
                    <a:pt x="148" y="52"/>
                  </a:lnTo>
                  <a:lnTo>
                    <a:pt x="149" y="43"/>
                  </a:lnTo>
                  <a:lnTo>
                    <a:pt x="148" y="32"/>
                  </a:lnTo>
                  <a:lnTo>
                    <a:pt x="148" y="21"/>
                  </a:lnTo>
                  <a:lnTo>
                    <a:pt x="148" y="10"/>
                  </a:lnTo>
                  <a:lnTo>
                    <a:pt x="148" y="1"/>
                  </a:lnTo>
                  <a:lnTo>
                    <a:pt x="53" y="0"/>
                  </a:lnTo>
                  <a:lnTo>
                    <a:pt x="52" y="16"/>
                  </a:lnTo>
                  <a:lnTo>
                    <a:pt x="52" y="33"/>
                  </a:lnTo>
                  <a:lnTo>
                    <a:pt x="52" y="51"/>
                  </a:lnTo>
                  <a:lnTo>
                    <a:pt x="52" y="69"/>
                  </a:lnTo>
                  <a:lnTo>
                    <a:pt x="52" y="86"/>
                  </a:lnTo>
                  <a:lnTo>
                    <a:pt x="52" y="104"/>
                  </a:lnTo>
                  <a:lnTo>
                    <a:pt x="50" y="120"/>
                  </a:lnTo>
                  <a:lnTo>
                    <a:pt x="48" y="138"/>
                  </a:lnTo>
                  <a:lnTo>
                    <a:pt x="48" y="139"/>
                  </a:lnTo>
                  <a:lnTo>
                    <a:pt x="48" y="142"/>
                  </a:lnTo>
                  <a:lnTo>
                    <a:pt x="47" y="143"/>
                  </a:lnTo>
                  <a:lnTo>
                    <a:pt x="47" y="146"/>
                  </a:lnTo>
                  <a:lnTo>
                    <a:pt x="43" y="150"/>
                  </a:lnTo>
                  <a:lnTo>
                    <a:pt x="35" y="160"/>
                  </a:lnTo>
                  <a:lnTo>
                    <a:pt x="24" y="172"/>
                  </a:lnTo>
                  <a:lnTo>
                    <a:pt x="11" y="184"/>
                  </a:lnTo>
                  <a:lnTo>
                    <a:pt x="4" y="198"/>
                  </a:lnTo>
                  <a:lnTo>
                    <a:pt x="3" y="198"/>
                  </a:lnTo>
                  <a:lnTo>
                    <a:pt x="3" y="200"/>
                  </a:lnTo>
                  <a:lnTo>
                    <a:pt x="3" y="202"/>
                  </a:lnTo>
                  <a:lnTo>
                    <a:pt x="1" y="204"/>
                  </a:lnTo>
                  <a:lnTo>
                    <a:pt x="1" y="206"/>
                  </a:lnTo>
                  <a:lnTo>
                    <a:pt x="1" y="208"/>
                  </a:lnTo>
                  <a:lnTo>
                    <a:pt x="0" y="211"/>
                  </a:lnTo>
                  <a:lnTo>
                    <a:pt x="0" y="212"/>
                  </a:lnTo>
                  <a:lnTo>
                    <a:pt x="0" y="215"/>
                  </a:lnTo>
                  <a:lnTo>
                    <a:pt x="0" y="218"/>
                  </a:lnTo>
                  <a:lnTo>
                    <a:pt x="0" y="221"/>
                  </a:lnTo>
                  <a:lnTo>
                    <a:pt x="0" y="223"/>
                  </a:lnTo>
                  <a:lnTo>
                    <a:pt x="0" y="226"/>
                  </a:lnTo>
                  <a:lnTo>
                    <a:pt x="0" y="229"/>
                  </a:lnTo>
                  <a:lnTo>
                    <a:pt x="0" y="230"/>
                  </a:lnTo>
                  <a:lnTo>
                    <a:pt x="1" y="233"/>
                  </a:lnTo>
                  <a:lnTo>
                    <a:pt x="1" y="237"/>
                  </a:lnTo>
                  <a:lnTo>
                    <a:pt x="3" y="242"/>
                  </a:lnTo>
                  <a:lnTo>
                    <a:pt x="3" y="248"/>
                  </a:lnTo>
                  <a:lnTo>
                    <a:pt x="4" y="253"/>
                  </a:lnTo>
                  <a:lnTo>
                    <a:pt x="6" y="256"/>
                  </a:lnTo>
                  <a:lnTo>
                    <a:pt x="6" y="257"/>
                  </a:lnTo>
                  <a:lnTo>
                    <a:pt x="8" y="260"/>
                  </a:lnTo>
                  <a:lnTo>
                    <a:pt x="8" y="263"/>
                  </a:lnTo>
                  <a:lnTo>
                    <a:pt x="9" y="264"/>
                  </a:lnTo>
                  <a:lnTo>
                    <a:pt x="11" y="264"/>
                  </a:lnTo>
                  <a:lnTo>
                    <a:pt x="13" y="272"/>
                  </a:lnTo>
                  <a:lnTo>
                    <a:pt x="14" y="272"/>
                  </a:lnTo>
                  <a:lnTo>
                    <a:pt x="14" y="273"/>
                  </a:lnTo>
                  <a:lnTo>
                    <a:pt x="26" y="292"/>
                  </a:lnTo>
                  <a:lnTo>
                    <a:pt x="26" y="294"/>
                  </a:lnTo>
                  <a:lnTo>
                    <a:pt x="27" y="295"/>
                  </a:lnTo>
                  <a:lnTo>
                    <a:pt x="27" y="297"/>
                  </a:lnTo>
                  <a:lnTo>
                    <a:pt x="29" y="297"/>
                  </a:lnTo>
                  <a:lnTo>
                    <a:pt x="29" y="298"/>
                  </a:lnTo>
                  <a:lnTo>
                    <a:pt x="29" y="299"/>
                  </a:lnTo>
                  <a:lnTo>
                    <a:pt x="30" y="299"/>
                  </a:lnTo>
                  <a:lnTo>
                    <a:pt x="30" y="301"/>
                  </a:lnTo>
                  <a:lnTo>
                    <a:pt x="30" y="302"/>
                  </a:lnTo>
                  <a:lnTo>
                    <a:pt x="32" y="303"/>
                  </a:lnTo>
                  <a:lnTo>
                    <a:pt x="34" y="303"/>
                  </a:lnTo>
                  <a:lnTo>
                    <a:pt x="35" y="303"/>
                  </a:lnTo>
                  <a:lnTo>
                    <a:pt x="37" y="305"/>
                  </a:lnTo>
                  <a:lnTo>
                    <a:pt x="39" y="305"/>
                  </a:lnTo>
                  <a:lnTo>
                    <a:pt x="40" y="294"/>
                  </a:lnTo>
                  <a:lnTo>
                    <a:pt x="40" y="284"/>
                  </a:lnTo>
                  <a:lnTo>
                    <a:pt x="42" y="273"/>
                  </a:lnTo>
                  <a:lnTo>
                    <a:pt x="42" y="261"/>
                  </a:lnTo>
                  <a:lnTo>
                    <a:pt x="42" y="250"/>
                  </a:lnTo>
                  <a:lnTo>
                    <a:pt x="42" y="240"/>
                  </a:lnTo>
                  <a:lnTo>
                    <a:pt x="42" y="230"/>
                  </a:lnTo>
                  <a:lnTo>
                    <a:pt x="40" y="219"/>
                  </a:lnTo>
                  <a:lnTo>
                    <a:pt x="40" y="218"/>
                  </a:lnTo>
                  <a:lnTo>
                    <a:pt x="40" y="217"/>
                  </a:lnTo>
                  <a:lnTo>
                    <a:pt x="40" y="215"/>
                  </a:lnTo>
                  <a:lnTo>
                    <a:pt x="39" y="214"/>
                  </a:lnTo>
                  <a:lnTo>
                    <a:pt x="35" y="210"/>
                  </a:lnTo>
                  <a:lnTo>
                    <a:pt x="34" y="208"/>
                  </a:lnTo>
                  <a:lnTo>
                    <a:pt x="26" y="203"/>
                  </a:lnTo>
                  <a:lnTo>
                    <a:pt x="26" y="202"/>
                  </a:lnTo>
                  <a:lnTo>
                    <a:pt x="26" y="200"/>
                  </a:lnTo>
                  <a:lnTo>
                    <a:pt x="40" y="202"/>
                  </a:lnTo>
                  <a:lnTo>
                    <a:pt x="45" y="210"/>
                  </a:lnTo>
                  <a:lnTo>
                    <a:pt x="48" y="215"/>
                  </a:lnTo>
                  <a:lnTo>
                    <a:pt x="48" y="226"/>
                  </a:lnTo>
                  <a:lnTo>
                    <a:pt x="48" y="237"/>
                  </a:lnTo>
                  <a:lnTo>
                    <a:pt x="48" y="249"/>
                  </a:lnTo>
                  <a:lnTo>
                    <a:pt x="48" y="260"/>
                  </a:lnTo>
                  <a:lnTo>
                    <a:pt x="48" y="271"/>
                  </a:lnTo>
                  <a:lnTo>
                    <a:pt x="48" y="283"/>
                  </a:lnTo>
                  <a:lnTo>
                    <a:pt x="47" y="294"/>
                  </a:lnTo>
                  <a:lnTo>
                    <a:pt x="45" y="305"/>
                  </a:lnTo>
                  <a:lnTo>
                    <a:pt x="45" y="307"/>
                  </a:lnTo>
                  <a:lnTo>
                    <a:pt x="43" y="310"/>
                  </a:lnTo>
                  <a:lnTo>
                    <a:pt x="43" y="314"/>
                  </a:lnTo>
                  <a:lnTo>
                    <a:pt x="42" y="318"/>
                  </a:lnTo>
                  <a:lnTo>
                    <a:pt x="42" y="320"/>
                  </a:lnTo>
                  <a:lnTo>
                    <a:pt x="43" y="321"/>
                  </a:lnTo>
                  <a:lnTo>
                    <a:pt x="43" y="322"/>
                  </a:lnTo>
                  <a:lnTo>
                    <a:pt x="43" y="325"/>
                  </a:lnTo>
                  <a:lnTo>
                    <a:pt x="45" y="326"/>
                  </a:lnTo>
                  <a:lnTo>
                    <a:pt x="45" y="328"/>
                  </a:lnTo>
                  <a:lnTo>
                    <a:pt x="52" y="337"/>
                  </a:lnTo>
                  <a:lnTo>
                    <a:pt x="63" y="351"/>
                  </a:lnTo>
                  <a:lnTo>
                    <a:pt x="65" y="351"/>
                  </a:lnTo>
                  <a:lnTo>
                    <a:pt x="65" y="352"/>
                  </a:lnTo>
                  <a:lnTo>
                    <a:pt x="66" y="352"/>
                  </a:lnTo>
                  <a:lnTo>
                    <a:pt x="66" y="354"/>
                  </a:lnTo>
                  <a:lnTo>
                    <a:pt x="68" y="352"/>
                  </a:lnTo>
                </a:path>
              </a:pathLst>
            </a:custGeom>
            <a:solidFill>
              <a:srgbClr val="FF0000"/>
            </a:solidFill>
            <a:ln w="9525" cap="rnd">
              <a:solidFill>
                <a:srgbClr val="000000"/>
              </a:solidFill>
              <a:round/>
              <a:headEnd/>
              <a:tailEnd/>
            </a:ln>
          </p:spPr>
          <p:txBody>
            <a:bodyPr/>
            <a:lstStyle/>
            <a:p>
              <a:endParaRPr lang="es-US"/>
            </a:p>
          </p:txBody>
        </p:sp>
        <p:sp>
          <p:nvSpPr>
            <p:cNvPr id="17" name="Freeform 7"/>
            <p:cNvSpPr>
              <a:spLocks/>
            </p:cNvSpPr>
            <p:nvPr/>
          </p:nvSpPr>
          <p:spPr bwMode="auto">
            <a:xfrm>
              <a:off x="4049" y="3632"/>
              <a:ext cx="99" cy="162"/>
            </a:xfrm>
            <a:custGeom>
              <a:avLst/>
              <a:gdLst>
                <a:gd name="T0" fmla="*/ 71 w 99"/>
                <a:gd name="T1" fmla="*/ 158 h 162"/>
                <a:gd name="T2" fmla="*/ 73 w 99"/>
                <a:gd name="T3" fmla="*/ 156 h 162"/>
                <a:gd name="T4" fmla="*/ 76 w 99"/>
                <a:gd name="T5" fmla="*/ 150 h 162"/>
                <a:gd name="T6" fmla="*/ 86 w 99"/>
                <a:gd name="T7" fmla="*/ 129 h 162"/>
                <a:gd name="T8" fmla="*/ 91 w 99"/>
                <a:gd name="T9" fmla="*/ 117 h 162"/>
                <a:gd name="T10" fmla="*/ 93 w 99"/>
                <a:gd name="T11" fmla="*/ 113 h 162"/>
                <a:gd name="T12" fmla="*/ 94 w 99"/>
                <a:gd name="T13" fmla="*/ 108 h 162"/>
                <a:gd name="T14" fmla="*/ 96 w 99"/>
                <a:gd name="T15" fmla="*/ 101 h 162"/>
                <a:gd name="T16" fmla="*/ 98 w 99"/>
                <a:gd name="T17" fmla="*/ 92 h 162"/>
                <a:gd name="T18" fmla="*/ 96 w 99"/>
                <a:gd name="T19" fmla="*/ 82 h 162"/>
                <a:gd name="T20" fmla="*/ 94 w 99"/>
                <a:gd name="T21" fmla="*/ 74 h 162"/>
                <a:gd name="T22" fmla="*/ 93 w 99"/>
                <a:gd name="T23" fmla="*/ 69 h 162"/>
                <a:gd name="T24" fmla="*/ 93 w 99"/>
                <a:gd name="T25" fmla="*/ 66 h 162"/>
                <a:gd name="T26" fmla="*/ 80 w 99"/>
                <a:gd name="T27" fmla="*/ 40 h 162"/>
                <a:gd name="T28" fmla="*/ 70 w 99"/>
                <a:gd name="T29" fmla="*/ 25 h 162"/>
                <a:gd name="T30" fmla="*/ 52 w 99"/>
                <a:gd name="T31" fmla="*/ 2 h 162"/>
                <a:gd name="T32" fmla="*/ 50 w 99"/>
                <a:gd name="T33" fmla="*/ 1 h 162"/>
                <a:gd name="T34" fmla="*/ 47 w 99"/>
                <a:gd name="T35" fmla="*/ 0 h 162"/>
                <a:gd name="T36" fmla="*/ 44 w 99"/>
                <a:gd name="T37" fmla="*/ 0 h 162"/>
                <a:gd name="T38" fmla="*/ 44 w 99"/>
                <a:gd name="T39" fmla="*/ 2 h 162"/>
                <a:gd name="T40" fmla="*/ 42 w 99"/>
                <a:gd name="T41" fmla="*/ 5 h 162"/>
                <a:gd name="T42" fmla="*/ 35 w 99"/>
                <a:gd name="T43" fmla="*/ 16 h 162"/>
                <a:gd name="T44" fmla="*/ 32 w 99"/>
                <a:gd name="T45" fmla="*/ 18 h 162"/>
                <a:gd name="T46" fmla="*/ 29 w 99"/>
                <a:gd name="T47" fmla="*/ 23 h 162"/>
                <a:gd name="T48" fmla="*/ 26 w 99"/>
                <a:gd name="T49" fmla="*/ 27 h 162"/>
                <a:gd name="T50" fmla="*/ 22 w 99"/>
                <a:gd name="T51" fmla="*/ 31 h 162"/>
                <a:gd name="T52" fmla="*/ 19 w 99"/>
                <a:gd name="T53" fmla="*/ 33 h 162"/>
                <a:gd name="T54" fmla="*/ 16 w 99"/>
                <a:gd name="T55" fmla="*/ 37 h 162"/>
                <a:gd name="T56" fmla="*/ 13 w 99"/>
                <a:gd name="T57" fmla="*/ 40 h 162"/>
                <a:gd name="T58" fmla="*/ 9 w 99"/>
                <a:gd name="T59" fmla="*/ 44 h 162"/>
                <a:gd name="T60" fmla="*/ 8 w 99"/>
                <a:gd name="T61" fmla="*/ 46 h 162"/>
                <a:gd name="T62" fmla="*/ 6 w 99"/>
                <a:gd name="T63" fmla="*/ 47 h 162"/>
                <a:gd name="T64" fmla="*/ 4 w 99"/>
                <a:gd name="T65" fmla="*/ 48 h 162"/>
                <a:gd name="T66" fmla="*/ 3 w 99"/>
                <a:gd name="T67" fmla="*/ 51 h 162"/>
                <a:gd name="T68" fmla="*/ 1 w 99"/>
                <a:gd name="T69" fmla="*/ 55 h 162"/>
                <a:gd name="T70" fmla="*/ 0 w 99"/>
                <a:gd name="T71" fmla="*/ 60 h 162"/>
                <a:gd name="T72" fmla="*/ 0 w 99"/>
                <a:gd name="T73" fmla="*/ 66 h 162"/>
                <a:gd name="T74" fmla="*/ 0 w 99"/>
                <a:gd name="T75" fmla="*/ 73 h 162"/>
                <a:gd name="T76" fmla="*/ 3 w 99"/>
                <a:gd name="T77" fmla="*/ 79 h 162"/>
                <a:gd name="T78" fmla="*/ 6 w 99"/>
                <a:gd name="T79" fmla="*/ 86 h 162"/>
                <a:gd name="T80" fmla="*/ 9 w 99"/>
                <a:gd name="T81" fmla="*/ 92 h 162"/>
                <a:gd name="T82" fmla="*/ 26 w 99"/>
                <a:gd name="T83" fmla="*/ 110 h 162"/>
                <a:gd name="T84" fmla="*/ 26 w 99"/>
                <a:gd name="T85" fmla="*/ 113 h 162"/>
                <a:gd name="T86" fmla="*/ 31 w 99"/>
                <a:gd name="T87" fmla="*/ 116 h 162"/>
                <a:gd name="T88" fmla="*/ 52 w 99"/>
                <a:gd name="T89" fmla="*/ 140 h 162"/>
                <a:gd name="T90" fmla="*/ 68 w 99"/>
                <a:gd name="T91" fmla="*/ 161 h 1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9"/>
                <a:gd name="T139" fmla="*/ 0 h 162"/>
                <a:gd name="T140" fmla="*/ 99 w 99"/>
                <a:gd name="T141" fmla="*/ 162 h 1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9" h="162">
                  <a:moveTo>
                    <a:pt x="68" y="161"/>
                  </a:moveTo>
                  <a:lnTo>
                    <a:pt x="71" y="158"/>
                  </a:lnTo>
                  <a:lnTo>
                    <a:pt x="71" y="156"/>
                  </a:lnTo>
                  <a:lnTo>
                    <a:pt x="73" y="156"/>
                  </a:lnTo>
                  <a:lnTo>
                    <a:pt x="73" y="155"/>
                  </a:lnTo>
                  <a:lnTo>
                    <a:pt x="76" y="150"/>
                  </a:lnTo>
                  <a:lnTo>
                    <a:pt x="84" y="135"/>
                  </a:lnTo>
                  <a:lnTo>
                    <a:pt x="86" y="129"/>
                  </a:lnTo>
                  <a:lnTo>
                    <a:pt x="91" y="119"/>
                  </a:lnTo>
                  <a:lnTo>
                    <a:pt x="91" y="117"/>
                  </a:lnTo>
                  <a:lnTo>
                    <a:pt x="93" y="116"/>
                  </a:lnTo>
                  <a:lnTo>
                    <a:pt x="93" y="113"/>
                  </a:lnTo>
                  <a:lnTo>
                    <a:pt x="94" y="110"/>
                  </a:lnTo>
                  <a:lnTo>
                    <a:pt x="94" y="108"/>
                  </a:lnTo>
                  <a:lnTo>
                    <a:pt x="96" y="105"/>
                  </a:lnTo>
                  <a:lnTo>
                    <a:pt x="96" y="101"/>
                  </a:lnTo>
                  <a:lnTo>
                    <a:pt x="98" y="96"/>
                  </a:lnTo>
                  <a:lnTo>
                    <a:pt x="98" y="92"/>
                  </a:lnTo>
                  <a:lnTo>
                    <a:pt x="98" y="87"/>
                  </a:lnTo>
                  <a:lnTo>
                    <a:pt x="96" y="82"/>
                  </a:lnTo>
                  <a:lnTo>
                    <a:pt x="96" y="78"/>
                  </a:lnTo>
                  <a:lnTo>
                    <a:pt x="94" y="74"/>
                  </a:lnTo>
                  <a:lnTo>
                    <a:pt x="93" y="70"/>
                  </a:lnTo>
                  <a:lnTo>
                    <a:pt x="93" y="69"/>
                  </a:lnTo>
                  <a:lnTo>
                    <a:pt x="93" y="67"/>
                  </a:lnTo>
                  <a:lnTo>
                    <a:pt x="93" y="66"/>
                  </a:lnTo>
                  <a:lnTo>
                    <a:pt x="89" y="55"/>
                  </a:lnTo>
                  <a:lnTo>
                    <a:pt x="80" y="40"/>
                  </a:lnTo>
                  <a:lnTo>
                    <a:pt x="75" y="35"/>
                  </a:lnTo>
                  <a:lnTo>
                    <a:pt x="70" y="25"/>
                  </a:lnTo>
                  <a:lnTo>
                    <a:pt x="66" y="20"/>
                  </a:lnTo>
                  <a:lnTo>
                    <a:pt x="52" y="2"/>
                  </a:lnTo>
                  <a:lnTo>
                    <a:pt x="52" y="1"/>
                  </a:lnTo>
                  <a:lnTo>
                    <a:pt x="50" y="1"/>
                  </a:lnTo>
                  <a:lnTo>
                    <a:pt x="49" y="0"/>
                  </a:lnTo>
                  <a:lnTo>
                    <a:pt x="47" y="0"/>
                  </a:lnTo>
                  <a:lnTo>
                    <a:pt x="45" y="0"/>
                  </a:lnTo>
                  <a:lnTo>
                    <a:pt x="44" y="0"/>
                  </a:lnTo>
                  <a:lnTo>
                    <a:pt x="44" y="1"/>
                  </a:lnTo>
                  <a:lnTo>
                    <a:pt x="44" y="2"/>
                  </a:lnTo>
                  <a:lnTo>
                    <a:pt x="44" y="4"/>
                  </a:lnTo>
                  <a:lnTo>
                    <a:pt x="42" y="5"/>
                  </a:lnTo>
                  <a:lnTo>
                    <a:pt x="37" y="12"/>
                  </a:lnTo>
                  <a:lnTo>
                    <a:pt x="35" y="16"/>
                  </a:lnTo>
                  <a:lnTo>
                    <a:pt x="34" y="17"/>
                  </a:lnTo>
                  <a:lnTo>
                    <a:pt x="32" y="18"/>
                  </a:lnTo>
                  <a:lnTo>
                    <a:pt x="31" y="21"/>
                  </a:lnTo>
                  <a:lnTo>
                    <a:pt x="29" y="23"/>
                  </a:lnTo>
                  <a:lnTo>
                    <a:pt x="27" y="24"/>
                  </a:lnTo>
                  <a:lnTo>
                    <a:pt x="26" y="27"/>
                  </a:lnTo>
                  <a:lnTo>
                    <a:pt x="24" y="29"/>
                  </a:lnTo>
                  <a:lnTo>
                    <a:pt x="22" y="31"/>
                  </a:lnTo>
                  <a:lnTo>
                    <a:pt x="21" y="33"/>
                  </a:lnTo>
                  <a:lnTo>
                    <a:pt x="19" y="33"/>
                  </a:lnTo>
                  <a:lnTo>
                    <a:pt x="17" y="36"/>
                  </a:lnTo>
                  <a:lnTo>
                    <a:pt x="16" y="37"/>
                  </a:lnTo>
                  <a:lnTo>
                    <a:pt x="14" y="39"/>
                  </a:lnTo>
                  <a:lnTo>
                    <a:pt x="13" y="40"/>
                  </a:lnTo>
                  <a:lnTo>
                    <a:pt x="9" y="41"/>
                  </a:lnTo>
                  <a:lnTo>
                    <a:pt x="9" y="44"/>
                  </a:lnTo>
                  <a:lnTo>
                    <a:pt x="8" y="44"/>
                  </a:lnTo>
                  <a:lnTo>
                    <a:pt x="8" y="46"/>
                  </a:lnTo>
                  <a:lnTo>
                    <a:pt x="6" y="46"/>
                  </a:lnTo>
                  <a:lnTo>
                    <a:pt x="6" y="47"/>
                  </a:lnTo>
                  <a:lnTo>
                    <a:pt x="6" y="48"/>
                  </a:lnTo>
                  <a:lnTo>
                    <a:pt x="4" y="48"/>
                  </a:lnTo>
                  <a:lnTo>
                    <a:pt x="4" y="50"/>
                  </a:lnTo>
                  <a:lnTo>
                    <a:pt x="3" y="51"/>
                  </a:lnTo>
                  <a:lnTo>
                    <a:pt x="3" y="54"/>
                  </a:lnTo>
                  <a:lnTo>
                    <a:pt x="1" y="55"/>
                  </a:lnTo>
                  <a:lnTo>
                    <a:pt x="0" y="58"/>
                  </a:lnTo>
                  <a:lnTo>
                    <a:pt x="0" y="60"/>
                  </a:lnTo>
                  <a:lnTo>
                    <a:pt x="0" y="63"/>
                  </a:lnTo>
                  <a:lnTo>
                    <a:pt x="0" y="66"/>
                  </a:lnTo>
                  <a:lnTo>
                    <a:pt x="0" y="69"/>
                  </a:lnTo>
                  <a:lnTo>
                    <a:pt x="0" y="73"/>
                  </a:lnTo>
                  <a:lnTo>
                    <a:pt x="1" y="77"/>
                  </a:lnTo>
                  <a:lnTo>
                    <a:pt x="3" y="79"/>
                  </a:lnTo>
                  <a:lnTo>
                    <a:pt x="3" y="83"/>
                  </a:lnTo>
                  <a:lnTo>
                    <a:pt x="6" y="86"/>
                  </a:lnTo>
                  <a:lnTo>
                    <a:pt x="6" y="89"/>
                  </a:lnTo>
                  <a:lnTo>
                    <a:pt x="9" y="92"/>
                  </a:lnTo>
                  <a:lnTo>
                    <a:pt x="11" y="93"/>
                  </a:lnTo>
                  <a:lnTo>
                    <a:pt x="26" y="110"/>
                  </a:lnTo>
                  <a:lnTo>
                    <a:pt x="26" y="112"/>
                  </a:lnTo>
                  <a:lnTo>
                    <a:pt x="26" y="113"/>
                  </a:lnTo>
                  <a:lnTo>
                    <a:pt x="27" y="113"/>
                  </a:lnTo>
                  <a:lnTo>
                    <a:pt x="31" y="116"/>
                  </a:lnTo>
                  <a:lnTo>
                    <a:pt x="35" y="121"/>
                  </a:lnTo>
                  <a:lnTo>
                    <a:pt x="52" y="140"/>
                  </a:lnTo>
                  <a:lnTo>
                    <a:pt x="63" y="158"/>
                  </a:lnTo>
                  <a:lnTo>
                    <a:pt x="68" y="161"/>
                  </a:lnTo>
                </a:path>
              </a:pathLst>
            </a:custGeom>
            <a:solidFill>
              <a:srgbClr val="FF0000"/>
            </a:solidFill>
            <a:ln w="9525" cap="rnd">
              <a:solidFill>
                <a:srgbClr val="000000"/>
              </a:solidFill>
              <a:round/>
              <a:headEnd/>
              <a:tailEnd/>
            </a:ln>
          </p:spPr>
          <p:txBody>
            <a:bodyPr/>
            <a:lstStyle/>
            <a:p>
              <a:endParaRPr lang="es-US"/>
            </a:p>
          </p:txBody>
        </p:sp>
        <p:sp>
          <p:nvSpPr>
            <p:cNvPr id="18" name="Freeform 8"/>
            <p:cNvSpPr>
              <a:spLocks/>
            </p:cNvSpPr>
            <p:nvPr/>
          </p:nvSpPr>
          <p:spPr bwMode="auto">
            <a:xfrm>
              <a:off x="3783" y="3447"/>
              <a:ext cx="140" cy="144"/>
            </a:xfrm>
            <a:custGeom>
              <a:avLst/>
              <a:gdLst>
                <a:gd name="T0" fmla="*/ 8 w 140"/>
                <a:gd name="T1" fmla="*/ 143 h 144"/>
                <a:gd name="T2" fmla="*/ 14 w 140"/>
                <a:gd name="T3" fmla="*/ 141 h 144"/>
                <a:gd name="T4" fmla="*/ 22 w 140"/>
                <a:gd name="T5" fmla="*/ 141 h 144"/>
                <a:gd name="T6" fmla="*/ 29 w 140"/>
                <a:gd name="T7" fmla="*/ 141 h 144"/>
                <a:gd name="T8" fmla="*/ 37 w 140"/>
                <a:gd name="T9" fmla="*/ 141 h 144"/>
                <a:gd name="T10" fmla="*/ 43 w 140"/>
                <a:gd name="T11" fmla="*/ 141 h 144"/>
                <a:gd name="T12" fmla="*/ 51 w 140"/>
                <a:gd name="T13" fmla="*/ 143 h 144"/>
                <a:gd name="T14" fmla="*/ 58 w 140"/>
                <a:gd name="T15" fmla="*/ 143 h 144"/>
                <a:gd name="T16" fmla="*/ 66 w 140"/>
                <a:gd name="T17" fmla="*/ 143 h 144"/>
                <a:gd name="T18" fmla="*/ 72 w 140"/>
                <a:gd name="T19" fmla="*/ 143 h 144"/>
                <a:gd name="T20" fmla="*/ 79 w 140"/>
                <a:gd name="T21" fmla="*/ 143 h 144"/>
                <a:gd name="T22" fmla="*/ 87 w 140"/>
                <a:gd name="T23" fmla="*/ 141 h 144"/>
                <a:gd name="T24" fmla="*/ 93 w 140"/>
                <a:gd name="T25" fmla="*/ 141 h 144"/>
                <a:gd name="T26" fmla="*/ 100 w 140"/>
                <a:gd name="T27" fmla="*/ 141 h 144"/>
                <a:gd name="T28" fmla="*/ 108 w 140"/>
                <a:gd name="T29" fmla="*/ 140 h 144"/>
                <a:gd name="T30" fmla="*/ 114 w 140"/>
                <a:gd name="T31" fmla="*/ 138 h 144"/>
                <a:gd name="T32" fmla="*/ 117 w 140"/>
                <a:gd name="T33" fmla="*/ 136 h 144"/>
                <a:gd name="T34" fmla="*/ 119 w 140"/>
                <a:gd name="T35" fmla="*/ 133 h 144"/>
                <a:gd name="T36" fmla="*/ 122 w 140"/>
                <a:gd name="T37" fmla="*/ 132 h 144"/>
                <a:gd name="T38" fmla="*/ 124 w 140"/>
                <a:gd name="T39" fmla="*/ 129 h 144"/>
                <a:gd name="T40" fmla="*/ 135 w 140"/>
                <a:gd name="T41" fmla="*/ 115 h 144"/>
                <a:gd name="T42" fmla="*/ 137 w 140"/>
                <a:gd name="T43" fmla="*/ 104 h 144"/>
                <a:gd name="T44" fmla="*/ 134 w 140"/>
                <a:gd name="T45" fmla="*/ 95 h 144"/>
                <a:gd name="T46" fmla="*/ 127 w 140"/>
                <a:gd name="T47" fmla="*/ 87 h 144"/>
                <a:gd name="T48" fmla="*/ 121 w 140"/>
                <a:gd name="T49" fmla="*/ 78 h 144"/>
                <a:gd name="T50" fmla="*/ 113 w 140"/>
                <a:gd name="T51" fmla="*/ 70 h 144"/>
                <a:gd name="T52" fmla="*/ 106 w 140"/>
                <a:gd name="T53" fmla="*/ 61 h 144"/>
                <a:gd name="T54" fmla="*/ 100 w 140"/>
                <a:gd name="T55" fmla="*/ 53 h 144"/>
                <a:gd name="T56" fmla="*/ 95 w 140"/>
                <a:gd name="T57" fmla="*/ 43 h 144"/>
                <a:gd name="T58" fmla="*/ 105 w 140"/>
                <a:gd name="T59" fmla="*/ 38 h 144"/>
                <a:gd name="T60" fmla="*/ 63 w 140"/>
                <a:gd name="T61" fmla="*/ 0 h 144"/>
                <a:gd name="T62" fmla="*/ 63 w 140"/>
                <a:gd name="T63" fmla="*/ 12 h 144"/>
                <a:gd name="T64" fmla="*/ 63 w 140"/>
                <a:gd name="T65" fmla="*/ 25 h 144"/>
                <a:gd name="T66" fmla="*/ 61 w 140"/>
                <a:gd name="T67" fmla="*/ 39 h 144"/>
                <a:gd name="T68" fmla="*/ 59 w 140"/>
                <a:gd name="T69" fmla="*/ 50 h 144"/>
                <a:gd name="T70" fmla="*/ 54 w 140"/>
                <a:gd name="T71" fmla="*/ 55 h 144"/>
                <a:gd name="T72" fmla="*/ 53 w 140"/>
                <a:gd name="T73" fmla="*/ 61 h 144"/>
                <a:gd name="T74" fmla="*/ 48 w 140"/>
                <a:gd name="T75" fmla="*/ 66 h 144"/>
                <a:gd name="T76" fmla="*/ 45 w 140"/>
                <a:gd name="T77" fmla="*/ 70 h 144"/>
                <a:gd name="T78" fmla="*/ 9 w 140"/>
                <a:gd name="T79" fmla="*/ 107 h 144"/>
                <a:gd name="T80" fmla="*/ 0 w 140"/>
                <a:gd name="T81" fmla="*/ 140 h 144"/>
                <a:gd name="T82" fmla="*/ 1 w 140"/>
                <a:gd name="T83" fmla="*/ 141 h 144"/>
                <a:gd name="T84" fmla="*/ 3 w 140"/>
                <a:gd name="T85" fmla="*/ 143 h 1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0"/>
                <a:gd name="T130" fmla="*/ 0 h 144"/>
                <a:gd name="T131" fmla="*/ 140 w 140"/>
                <a:gd name="T132" fmla="*/ 144 h 1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0" h="144">
                  <a:moveTo>
                    <a:pt x="4" y="143"/>
                  </a:moveTo>
                  <a:lnTo>
                    <a:pt x="8" y="143"/>
                  </a:lnTo>
                  <a:lnTo>
                    <a:pt x="11" y="141"/>
                  </a:lnTo>
                  <a:lnTo>
                    <a:pt x="14" y="141"/>
                  </a:lnTo>
                  <a:lnTo>
                    <a:pt x="17" y="141"/>
                  </a:lnTo>
                  <a:lnTo>
                    <a:pt x="22" y="141"/>
                  </a:lnTo>
                  <a:lnTo>
                    <a:pt x="25" y="141"/>
                  </a:lnTo>
                  <a:lnTo>
                    <a:pt x="29" y="141"/>
                  </a:lnTo>
                  <a:lnTo>
                    <a:pt x="32" y="141"/>
                  </a:lnTo>
                  <a:lnTo>
                    <a:pt x="37" y="141"/>
                  </a:lnTo>
                  <a:lnTo>
                    <a:pt x="40" y="141"/>
                  </a:lnTo>
                  <a:lnTo>
                    <a:pt x="43" y="141"/>
                  </a:lnTo>
                  <a:lnTo>
                    <a:pt x="48" y="143"/>
                  </a:lnTo>
                  <a:lnTo>
                    <a:pt x="51" y="143"/>
                  </a:lnTo>
                  <a:lnTo>
                    <a:pt x="54" y="143"/>
                  </a:lnTo>
                  <a:lnTo>
                    <a:pt x="58" y="143"/>
                  </a:lnTo>
                  <a:lnTo>
                    <a:pt x="61" y="143"/>
                  </a:lnTo>
                  <a:lnTo>
                    <a:pt x="66" y="143"/>
                  </a:lnTo>
                  <a:lnTo>
                    <a:pt x="69" y="143"/>
                  </a:lnTo>
                  <a:lnTo>
                    <a:pt x="72" y="143"/>
                  </a:lnTo>
                  <a:lnTo>
                    <a:pt x="75" y="143"/>
                  </a:lnTo>
                  <a:lnTo>
                    <a:pt x="79" y="143"/>
                  </a:lnTo>
                  <a:lnTo>
                    <a:pt x="84" y="143"/>
                  </a:lnTo>
                  <a:lnTo>
                    <a:pt x="87" y="141"/>
                  </a:lnTo>
                  <a:lnTo>
                    <a:pt x="90" y="141"/>
                  </a:lnTo>
                  <a:lnTo>
                    <a:pt x="93" y="141"/>
                  </a:lnTo>
                  <a:lnTo>
                    <a:pt x="96" y="141"/>
                  </a:lnTo>
                  <a:lnTo>
                    <a:pt x="100" y="141"/>
                  </a:lnTo>
                  <a:lnTo>
                    <a:pt x="105" y="140"/>
                  </a:lnTo>
                  <a:lnTo>
                    <a:pt x="108" y="140"/>
                  </a:lnTo>
                  <a:lnTo>
                    <a:pt x="111" y="138"/>
                  </a:lnTo>
                  <a:lnTo>
                    <a:pt x="114" y="138"/>
                  </a:lnTo>
                  <a:lnTo>
                    <a:pt x="117" y="137"/>
                  </a:lnTo>
                  <a:lnTo>
                    <a:pt x="117" y="136"/>
                  </a:lnTo>
                  <a:lnTo>
                    <a:pt x="119" y="134"/>
                  </a:lnTo>
                  <a:lnTo>
                    <a:pt x="119" y="133"/>
                  </a:lnTo>
                  <a:lnTo>
                    <a:pt x="121" y="132"/>
                  </a:lnTo>
                  <a:lnTo>
                    <a:pt x="122" y="132"/>
                  </a:lnTo>
                  <a:lnTo>
                    <a:pt x="122" y="130"/>
                  </a:lnTo>
                  <a:lnTo>
                    <a:pt x="124" y="129"/>
                  </a:lnTo>
                  <a:lnTo>
                    <a:pt x="124" y="128"/>
                  </a:lnTo>
                  <a:lnTo>
                    <a:pt x="135" y="115"/>
                  </a:lnTo>
                  <a:lnTo>
                    <a:pt x="139" y="110"/>
                  </a:lnTo>
                  <a:lnTo>
                    <a:pt x="137" y="104"/>
                  </a:lnTo>
                  <a:lnTo>
                    <a:pt x="135" y="100"/>
                  </a:lnTo>
                  <a:lnTo>
                    <a:pt x="134" y="95"/>
                  </a:lnTo>
                  <a:lnTo>
                    <a:pt x="130" y="91"/>
                  </a:lnTo>
                  <a:lnTo>
                    <a:pt x="127" y="87"/>
                  </a:lnTo>
                  <a:lnTo>
                    <a:pt x="124" y="81"/>
                  </a:lnTo>
                  <a:lnTo>
                    <a:pt x="121" y="78"/>
                  </a:lnTo>
                  <a:lnTo>
                    <a:pt x="116" y="73"/>
                  </a:lnTo>
                  <a:lnTo>
                    <a:pt x="113" y="70"/>
                  </a:lnTo>
                  <a:lnTo>
                    <a:pt x="109" y="66"/>
                  </a:lnTo>
                  <a:lnTo>
                    <a:pt x="106" y="61"/>
                  </a:lnTo>
                  <a:lnTo>
                    <a:pt x="103" y="57"/>
                  </a:lnTo>
                  <a:lnTo>
                    <a:pt x="100" y="53"/>
                  </a:lnTo>
                  <a:lnTo>
                    <a:pt x="96" y="49"/>
                  </a:lnTo>
                  <a:lnTo>
                    <a:pt x="95" y="43"/>
                  </a:lnTo>
                  <a:lnTo>
                    <a:pt x="93" y="39"/>
                  </a:lnTo>
                  <a:lnTo>
                    <a:pt x="105" y="38"/>
                  </a:lnTo>
                  <a:lnTo>
                    <a:pt x="108" y="1"/>
                  </a:lnTo>
                  <a:lnTo>
                    <a:pt x="63" y="0"/>
                  </a:lnTo>
                  <a:lnTo>
                    <a:pt x="63" y="5"/>
                  </a:lnTo>
                  <a:lnTo>
                    <a:pt x="63" y="12"/>
                  </a:lnTo>
                  <a:lnTo>
                    <a:pt x="63" y="19"/>
                  </a:lnTo>
                  <a:lnTo>
                    <a:pt x="63" y="25"/>
                  </a:lnTo>
                  <a:lnTo>
                    <a:pt x="63" y="31"/>
                  </a:lnTo>
                  <a:lnTo>
                    <a:pt x="61" y="39"/>
                  </a:lnTo>
                  <a:lnTo>
                    <a:pt x="59" y="44"/>
                  </a:lnTo>
                  <a:lnTo>
                    <a:pt x="59" y="50"/>
                  </a:lnTo>
                  <a:lnTo>
                    <a:pt x="58" y="53"/>
                  </a:lnTo>
                  <a:lnTo>
                    <a:pt x="54" y="55"/>
                  </a:lnTo>
                  <a:lnTo>
                    <a:pt x="54" y="58"/>
                  </a:lnTo>
                  <a:lnTo>
                    <a:pt x="53" y="61"/>
                  </a:lnTo>
                  <a:lnTo>
                    <a:pt x="51" y="64"/>
                  </a:lnTo>
                  <a:lnTo>
                    <a:pt x="48" y="66"/>
                  </a:lnTo>
                  <a:lnTo>
                    <a:pt x="48" y="69"/>
                  </a:lnTo>
                  <a:lnTo>
                    <a:pt x="45" y="70"/>
                  </a:lnTo>
                  <a:lnTo>
                    <a:pt x="21" y="98"/>
                  </a:lnTo>
                  <a:lnTo>
                    <a:pt x="9" y="107"/>
                  </a:lnTo>
                  <a:lnTo>
                    <a:pt x="0" y="121"/>
                  </a:lnTo>
                  <a:lnTo>
                    <a:pt x="0" y="140"/>
                  </a:lnTo>
                  <a:lnTo>
                    <a:pt x="1" y="140"/>
                  </a:lnTo>
                  <a:lnTo>
                    <a:pt x="1" y="141"/>
                  </a:lnTo>
                  <a:lnTo>
                    <a:pt x="3" y="141"/>
                  </a:lnTo>
                  <a:lnTo>
                    <a:pt x="3" y="143"/>
                  </a:lnTo>
                  <a:lnTo>
                    <a:pt x="4" y="143"/>
                  </a:lnTo>
                </a:path>
              </a:pathLst>
            </a:custGeom>
            <a:solidFill>
              <a:srgbClr val="FF0000"/>
            </a:solidFill>
            <a:ln w="9525" cap="rnd">
              <a:solidFill>
                <a:srgbClr val="000000"/>
              </a:solidFill>
              <a:round/>
              <a:headEnd/>
              <a:tailEnd/>
            </a:ln>
          </p:spPr>
          <p:txBody>
            <a:bodyPr/>
            <a:lstStyle/>
            <a:p>
              <a:endParaRPr lang="es-US"/>
            </a:p>
          </p:txBody>
        </p:sp>
        <p:sp>
          <p:nvSpPr>
            <p:cNvPr id="19" name="Freeform 9"/>
            <p:cNvSpPr>
              <a:spLocks/>
            </p:cNvSpPr>
            <p:nvPr/>
          </p:nvSpPr>
          <p:spPr bwMode="auto">
            <a:xfrm>
              <a:off x="3898" y="3496"/>
              <a:ext cx="142" cy="70"/>
            </a:xfrm>
            <a:custGeom>
              <a:avLst/>
              <a:gdLst>
                <a:gd name="T0" fmla="*/ 129 w 142"/>
                <a:gd name="T1" fmla="*/ 63 h 70"/>
                <a:gd name="T2" fmla="*/ 141 w 142"/>
                <a:gd name="T3" fmla="*/ 55 h 70"/>
                <a:gd name="T4" fmla="*/ 139 w 142"/>
                <a:gd name="T5" fmla="*/ 50 h 70"/>
                <a:gd name="T6" fmla="*/ 136 w 142"/>
                <a:gd name="T7" fmla="*/ 46 h 70"/>
                <a:gd name="T8" fmla="*/ 128 w 142"/>
                <a:gd name="T9" fmla="*/ 39 h 70"/>
                <a:gd name="T10" fmla="*/ 123 w 142"/>
                <a:gd name="T11" fmla="*/ 32 h 70"/>
                <a:gd name="T12" fmla="*/ 116 w 142"/>
                <a:gd name="T13" fmla="*/ 27 h 70"/>
                <a:gd name="T14" fmla="*/ 110 w 142"/>
                <a:gd name="T15" fmla="*/ 20 h 70"/>
                <a:gd name="T16" fmla="*/ 103 w 142"/>
                <a:gd name="T17" fmla="*/ 13 h 70"/>
                <a:gd name="T18" fmla="*/ 97 w 142"/>
                <a:gd name="T19" fmla="*/ 8 h 70"/>
                <a:gd name="T20" fmla="*/ 90 w 142"/>
                <a:gd name="T21" fmla="*/ 1 h 70"/>
                <a:gd name="T22" fmla="*/ 0 w 142"/>
                <a:gd name="T23" fmla="*/ 0 h 70"/>
                <a:gd name="T24" fmla="*/ 3 w 142"/>
                <a:gd name="T25" fmla="*/ 5 h 70"/>
                <a:gd name="T26" fmla="*/ 8 w 142"/>
                <a:gd name="T27" fmla="*/ 12 h 70"/>
                <a:gd name="T28" fmla="*/ 12 w 142"/>
                <a:gd name="T29" fmla="*/ 18 h 70"/>
                <a:gd name="T30" fmla="*/ 17 w 142"/>
                <a:gd name="T31" fmla="*/ 27 h 70"/>
                <a:gd name="T32" fmla="*/ 22 w 142"/>
                <a:gd name="T33" fmla="*/ 33 h 70"/>
                <a:gd name="T34" fmla="*/ 29 w 142"/>
                <a:gd name="T35" fmla="*/ 39 h 70"/>
                <a:gd name="T36" fmla="*/ 34 w 142"/>
                <a:gd name="T37" fmla="*/ 47 h 70"/>
                <a:gd name="T38" fmla="*/ 38 w 142"/>
                <a:gd name="T39" fmla="*/ 52 h 70"/>
                <a:gd name="T40" fmla="*/ 59 w 142"/>
                <a:gd name="T41" fmla="*/ 46 h 70"/>
                <a:gd name="T42" fmla="*/ 63 w 142"/>
                <a:gd name="T43" fmla="*/ 46 h 70"/>
                <a:gd name="T44" fmla="*/ 66 w 142"/>
                <a:gd name="T45" fmla="*/ 44 h 70"/>
                <a:gd name="T46" fmla="*/ 69 w 142"/>
                <a:gd name="T47" fmla="*/ 44 h 70"/>
                <a:gd name="T48" fmla="*/ 72 w 142"/>
                <a:gd name="T49" fmla="*/ 44 h 70"/>
                <a:gd name="T50" fmla="*/ 76 w 142"/>
                <a:gd name="T51" fmla="*/ 44 h 70"/>
                <a:gd name="T52" fmla="*/ 79 w 142"/>
                <a:gd name="T53" fmla="*/ 46 h 70"/>
                <a:gd name="T54" fmla="*/ 82 w 142"/>
                <a:gd name="T55" fmla="*/ 46 h 70"/>
                <a:gd name="T56" fmla="*/ 85 w 142"/>
                <a:gd name="T57" fmla="*/ 47 h 70"/>
                <a:gd name="T58" fmla="*/ 89 w 142"/>
                <a:gd name="T59" fmla="*/ 47 h 70"/>
                <a:gd name="T60" fmla="*/ 92 w 142"/>
                <a:gd name="T61" fmla="*/ 48 h 70"/>
                <a:gd name="T62" fmla="*/ 95 w 142"/>
                <a:gd name="T63" fmla="*/ 48 h 70"/>
                <a:gd name="T64" fmla="*/ 98 w 142"/>
                <a:gd name="T65" fmla="*/ 50 h 70"/>
                <a:gd name="T66" fmla="*/ 100 w 142"/>
                <a:gd name="T67" fmla="*/ 51 h 70"/>
                <a:gd name="T68" fmla="*/ 103 w 142"/>
                <a:gd name="T69" fmla="*/ 51 h 70"/>
                <a:gd name="T70" fmla="*/ 106 w 142"/>
                <a:gd name="T71" fmla="*/ 52 h 70"/>
                <a:gd name="T72" fmla="*/ 108 w 142"/>
                <a:gd name="T73" fmla="*/ 54 h 70"/>
                <a:gd name="T74" fmla="*/ 126 w 142"/>
                <a:gd name="T75" fmla="*/ 69 h 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2"/>
                <a:gd name="T115" fmla="*/ 0 h 70"/>
                <a:gd name="T116" fmla="*/ 142 w 142"/>
                <a:gd name="T117" fmla="*/ 70 h 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2" h="70">
                  <a:moveTo>
                    <a:pt x="126" y="69"/>
                  </a:moveTo>
                  <a:lnTo>
                    <a:pt x="129" y="63"/>
                  </a:lnTo>
                  <a:lnTo>
                    <a:pt x="139" y="58"/>
                  </a:lnTo>
                  <a:lnTo>
                    <a:pt x="141" y="55"/>
                  </a:lnTo>
                  <a:lnTo>
                    <a:pt x="141" y="52"/>
                  </a:lnTo>
                  <a:lnTo>
                    <a:pt x="139" y="50"/>
                  </a:lnTo>
                  <a:lnTo>
                    <a:pt x="139" y="48"/>
                  </a:lnTo>
                  <a:lnTo>
                    <a:pt x="136" y="46"/>
                  </a:lnTo>
                  <a:lnTo>
                    <a:pt x="132" y="41"/>
                  </a:lnTo>
                  <a:lnTo>
                    <a:pt x="128" y="39"/>
                  </a:lnTo>
                  <a:lnTo>
                    <a:pt x="126" y="36"/>
                  </a:lnTo>
                  <a:lnTo>
                    <a:pt x="123" y="32"/>
                  </a:lnTo>
                  <a:lnTo>
                    <a:pt x="119" y="28"/>
                  </a:lnTo>
                  <a:lnTo>
                    <a:pt x="116" y="27"/>
                  </a:lnTo>
                  <a:lnTo>
                    <a:pt x="113" y="23"/>
                  </a:lnTo>
                  <a:lnTo>
                    <a:pt x="110" y="20"/>
                  </a:lnTo>
                  <a:lnTo>
                    <a:pt x="106" y="17"/>
                  </a:lnTo>
                  <a:lnTo>
                    <a:pt x="103" y="13"/>
                  </a:lnTo>
                  <a:lnTo>
                    <a:pt x="100" y="10"/>
                  </a:lnTo>
                  <a:lnTo>
                    <a:pt x="97" y="8"/>
                  </a:lnTo>
                  <a:lnTo>
                    <a:pt x="94" y="5"/>
                  </a:lnTo>
                  <a:lnTo>
                    <a:pt x="90" y="1"/>
                  </a:lnTo>
                  <a:lnTo>
                    <a:pt x="87" y="0"/>
                  </a:lnTo>
                  <a:lnTo>
                    <a:pt x="0" y="0"/>
                  </a:lnTo>
                  <a:lnTo>
                    <a:pt x="1" y="2"/>
                  </a:lnTo>
                  <a:lnTo>
                    <a:pt x="3" y="5"/>
                  </a:lnTo>
                  <a:lnTo>
                    <a:pt x="4" y="9"/>
                  </a:lnTo>
                  <a:lnTo>
                    <a:pt x="8" y="12"/>
                  </a:lnTo>
                  <a:lnTo>
                    <a:pt x="11" y="16"/>
                  </a:lnTo>
                  <a:lnTo>
                    <a:pt x="12" y="18"/>
                  </a:lnTo>
                  <a:lnTo>
                    <a:pt x="14" y="23"/>
                  </a:lnTo>
                  <a:lnTo>
                    <a:pt x="17" y="27"/>
                  </a:lnTo>
                  <a:lnTo>
                    <a:pt x="21" y="29"/>
                  </a:lnTo>
                  <a:lnTo>
                    <a:pt x="22" y="33"/>
                  </a:lnTo>
                  <a:lnTo>
                    <a:pt x="25" y="36"/>
                  </a:lnTo>
                  <a:lnTo>
                    <a:pt x="29" y="39"/>
                  </a:lnTo>
                  <a:lnTo>
                    <a:pt x="30" y="43"/>
                  </a:lnTo>
                  <a:lnTo>
                    <a:pt x="34" y="47"/>
                  </a:lnTo>
                  <a:lnTo>
                    <a:pt x="37" y="50"/>
                  </a:lnTo>
                  <a:lnTo>
                    <a:pt x="38" y="52"/>
                  </a:lnTo>
                  <a:lnTo>
                    <a:pt x="58" y="46"/>
                  </a:lnTo>
                  <a:lnTo>
                    <a:pt x="59" y="46"/>
                  </a:lnTo>
                  <a:lnTo>
                    <a:pt x="61" y="46"/>
                  </a:lnTo>
                  <a:lnTo>
                    <a:pt x="63" y="46"/>
                  </a:lnTo>
                  <a:lnTo>
                    <a:pt x="63" y="44"/>
                  </a:lnTo>
                  <a:lnTo>
                    <a:pt x="66" y="44"/>
                  </a:lnTo>
                  <a:lnTo>
                    <a:pt x="68" y="44"/>
                  </a:lnTo>
                  <a:lnTo>
                    <a:pt x="69" y="44"/>
                  </a:lnTo>
                  <a:lnTo>
                    <a:pt x="71" y="44"/>
                  </a:lnTo>
                  <a:lnTo>
                    <a:pt x="72" y="44"/>
                  </a:lnTo>
                  <a:lnTo>
                    <a:pt x="74" y="44"/>
                  </a:lnTo>
                  <a:lnTo>
                    <a:pt x="76" y="44"/>
                  </a:lnTo>
                  <a:lnTo>
                    <a:pt x="77" y="44"/>
                  </a:lnTo>
                  <a:lnTo>
                    <a:pt x="79" y="46"/>
                  </a:lnTo>
                  <a:lnTo>
                    <a:pt x="81" y="46"/>
                  </a:lnTo>
                  <a:lnTo>
                    <a:pt x="82" y="46"/>
                  </a:lnTo>
                  <a:lnTo>
                    <a:pt x="84" y="47"/>
                  </a:lnTo>
                  <a:lnTo>
                    <a:pt x="85" y="47"/>
                  </a:lnTo>
                  <a:lnTo>
                    <a:pt x="87" y="47"/>
                  </a:lnTo>
                  <a:lnTo>
                    <a:pt x="89" y="47"/>
                  </a:lnTo>
                  <a:lnTo>
                    <a:pt x="90" y="48"/>
                  </a:lnTo>
                  <a:lnTo>
                    <a:pt x="92" y="48"/>
                  </a:lnTo>
                  <a:lnTo>
                    <a:pt x="94" y="48"/>
                  </a:lnTo>
                  <a:lnTo>
                    <a:pt x="95" y="48"/>
                  </a:lnTo>
                  <a:lnTo>
                    <a:pt x="97" y="48"/>
                  </a:lnTo>
                  <a:lnTo>
                    <a:pt x="98" y="50"/>
                  </a:lnTo>
                  <a:lnTo>
                    <a:pt x="98" y="51"/>
                  </a:lnTo>
                  <a:lnTo>
                    <a:pt x="100" y="51"/>
                  </a:lnTo>
                  <a:lnTo>
                    <a:pt x="102" y="51"/>
                  </a:lnTo>
                  <a:lnTo>
                    <a:pt x="103" y="51"/>
                  </a:lnTo>
                  <a:lnTo>
                    <a:pt x="105" y="52"/>
                  </a:lnTo>
                  <a:lnTo>
                    <a:pt x="106" y="52"/>
                  </a:lnTo>
                  <a:lnTo>
                    <a:pt x="106" y="54"/>
                  </a:lnTo>
                  <a:lnTo>
                    <a:pt x="108" y="54"/>
                  </a:lnTo>
                  <a:lnTo>
                    <a:pt x="110" y="55"/>
                  </a:lnTo>
                  <a:lnTo>
                    <a:pt x="126" y="69"/>
                  </a:lnTo>
                </a:path>
              </a:pathLst>
            </a:custGeom>
            <a:solidFill>
              <a:srgbClr val="FF0000"/>
            </a:solidFill>
            <a:ln w="9525" cap="rnd">
              <a:solidFill>
                <a:srgbClr val="000000"/>
              </a:solidFill>
              <a:round/>
              <a:headEnd/>
              <a:tailEnd/>
            </a:ln>
          </p:spPr>
          <p:txBody>
            <a:bodyPr/>
            <a:lstStyle/>
            <a:p>
              <a:endParaRPr lang="es-US"/>
            </a:p>
          </p:txBody>
        </p:sp>
        <p:sp>
          <p:nvSpPr>
            <p:cNvPr id="20" name="Freeform 10"/>
            <p:cNvSpPr>
              <a:spLocks/>
            </p:cNvSpPr>
            <p:nvPr/>
          </p:nvSpPr>
          <p:spPr bwMode="auto">
            <a:xfrm>
              <a:off x="3979" y="3447"/>
              <a:ext cx="110" cy="97"/>
            </a:xfrm>
            <a:custGeom>
              <a:avLst/>
              <a:gdLst>
                <a:gd name="T0" fmla="*/ 86 w 110"/>
                <a:gd name="T1" fmla="*/ 87 h 97"/>
                <a:gd name="T2" fmla="*/ 94 w 110"/>
                <a:gd name="T3" fmla="*/ 83 h 97"/>
                <a:gd name="T4" fmla="*/ 95 w 110"/>
                <a:gd name="T5" fmla="*/ 82 h 97"/>
                <a:gd name="T6" fmla="*/ 99 w 110"/>
                <a:gd name="T7" fmla="*/ 79 h 97"/>
                <a:gd name="T8" fmla="*/ 100 w 110"/>
                <a:gd name="T9" fmla="*/ 77 h 97"/>
                <a:gd name="T10" fmla="*/ 104 w 110"/>
                <a:gd name="T11" fmla="*/ 74 h 97"/>
                <a:gd name="T12" fmla="*/ 104 w 110"/>
                <a:gd name="T13" fmla="*/ 71 h 97"/>
                <a:gd name="T14" fmla="*/ 107 w 110"/>
                <a:gd name="T15" fmla="*/ 68 h 97"/>
                <a:gd name="T16" fmla="*/ 107 w 110"/>
                <a:gd name="T17" fmla="*/ 66 h 97"/>
                <a:gd name="T18" fmla="*/ 109 w 110"/>
                <a:gd name="T19" fmla="*/ 62 h 97"/>
                <a:gd name="T20" fmla="*/ 104 w 110"/>
                <a:gd name="T21" fmla="*/ 56 h 97"/>
                <a:gd name="T22" fmla="*/ 100 w 110"/>
                <a:gd name="T23" fmla="*/ 55 h 97"/>
                <a:gd name="T24" fmla="*/ 95 w 110"/>
                <a:gd name="T25" fmla="*/ 54 h 97"/>
                <a:gd name="T26" fmla="*/ 92 w 110"/>
                <a:gd name="T27" fmla="*/ 52 h 97"/>
                <a:gd name="T28" fmla="*/ 89 w 110"/>
                <a:gd name="T29" fmla="*/ 50 h 97"/>
                <a:gd name="T30" fmla="*/ 86 w 110"/>
                <a:gd name="T31" fmla="*/ 47 h 97"/>
                <a:gd name="T32" fmla="*/ 82 w 110"/>
                <a:gd name="T33" fmla="*/ 47 h 97"/>
                <a:gd name="T34" fmla="*/ 79 w 110"/>
                <a:gd name="T35" fmla="*/ 44 h 97"/>
                <a:gd name="T36" fmla="*/ 76 w 110"/>
                <a:gd name="T37" fmla="*/ 44 h 97"/>
                <a:gd name="T38" fmla="*/ 73 w 110"/>
                <a:gd name="T39" fmla="*/ 44 h 97"/>
                <a:gd name="T40" fmla="*/ 71 w 110"/>
                <a:gd name="T41" fmla="*/ 43 h 97"/>
                <a:gd name="T42" fmla="*/ 69 w 110"/>
                <a:gd name="T43" fmla="*/ 41 h 97"/>
                <a:gd name="T44" fmla="*/ 66 w 110"/>
                <a:gd name="T45" fmla="*/ 41 h 97"/>
                <a:gd name="T46" fmla="*/ 63 w 110"/>
                <a:gd name="T47" fmla="*/ 40 h 97"/>
                <a:gd name="T48" fmla="*/ 60 w 110"/>
                <a:gd name="T49" fmla="*/ 39 h 97"/>
                <a:gd name="T50" fmla="*/ 56 w 110"/>
                <a:gd name="T51" fmla="*/ 37 h 97"/>
                <a:gd name="T52" fmla="*/ 53 w 110"/>
                <a:gd name="T53" fmla="*/ 36 h 97"/>
                <a:gd name="T54" fmla="*/ 50 w 110"/>
                <a:gd name="T55" fmla="*/ 35 h 97"/>
                <a:gd name="T56" fmla="*/ 48 w 110"/>
                <a:gd name="T57" fmla="*/ 32 h 97"/>
                <a:gd name="T58" fmla="*/ 47 w 110"/>
                <a:gd name="T59" fmla="*/ 28 h 97"/>
                <a:gd name="T60" fmla="*/ 45 w 110"/>
                <a:gd name="T61" fmla="*/ 20 h 97"/>
                <a:gd name="T62" fmla="*/ 45 w 110"/>
                <a:gd name="T63" fmla="*/ 8 h 97"/>
                <a:gd name="T64" fmla="*/ 0 w 110"/>
                <a:gd name="T65" fmla="*/ 0 h 97"/>
                <a:gd name="T66" fmla="*/ 3 w 110"/>
                <a:gd name="T67" fmla="*/ 36 h 97"/>
                <a:gd name="T68" fmla="*/ 8 w 110"/>
                <a:gd name="T69" fmla="*/ 36 h 97"/>
                <a:gd name="T70" fmla="*/ 11 w 110"/>
                <a:gd name="T71" fmla="*/ 36 h 97"/>
                <a:gd name="T72" fmla="*/ 14 w 110"/>
                <a:gd name="T73" fmla="*/ 36 h 97"/>
                <a:gd name="T74" fmla="*/ 17 w 110"/>
                <a:gd name="T75" fmla="*/ 37 h 97"/>
                <a:gd name="T76" fmla="*/ 21 w 110"/>
                <a:gd name="T77" fmla="*/ 39 h 97"/>
                <a:gd name="T78" fmla="*/ 22 w 110"/>
                <a:gd name="T79" fmla="*/ 41 h 97"/>
                <a:gd name="T80" fmla="*/ 27 w 110"/>
                <a:gd name="T81" fmla="*/ 45 h 97"/>
                <a:gd name="T82" fmla="*/ 34 w 110"/>
                <a:gd name="T83" fmla="*/ 52 h 97"/>
                <a:gd name="T84" fmla="*/ 40 w 110"/>
                <a:gd name="T85" fmla="*/ 59 h 97"/>
                <a:gd name="T86" fmla="*/ 47 w 110"/>
                <a:gd name="T87" fmla="*/ 67 h 97"/>
                <a:gd name="T88" fmla="*/ 53 w 110"/>
                <a:gd name="T89" fmla="*/ 73 h 97"/>
                <a:gd name="T90" fmla="*/ 58 w 110"/>
                <a:gd name="T91" fmla="*/ 81 h 97"/>
                <a:gd name="T92" fmla="*/ 65 w 110"/>
                <a:gd name="T93" fmla="*/ 86 h 97"/>
                <a:gd name="T94" fmla="*/ 71 w 110"/>
                <a:gd name="T95" fmla="*/ 93 h 9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0"/>
                <a:gd name="T145" fmla="*/ 0 h 97"/>
                <a:gd name="T146" fmla="*/ 110 w 110"/>
                <a:gd name="T147" fmla="*/ 97 h 9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0" h="97">
                  <a:moveTo>
                    <a:pt x="76" y="96"/>
                  </a:moveTo>
                  <a:lnTo>
                    <a:pt x="86" y="87"/>
                  </a:lnTo>
                  <a:lnTo>
                    <a:pt x="87" y="87"/>
                  </a:lnTo>
                  <a:lnTo>
                    <a:pt x="94" y="83"/>
                  </a:lnTo>
                  <a:lnTo>
                    <a:pt x="95" y="83"/>
                  </a:lnTo>
                  <a:lnTo>
                    <a:pt x="95" y="82"/>
                  </a:lnTo>
                  <a:lnTo>
                    <a:pt x="97" y="81"/>
                  </a:lnTo>
                  <a:lnTo>
                    <a:pt x="99" y="79"/>
                  </a:lnTo>
                  <a:lnTo>
                    <a:pt x="100" y="78"/>
                  </a:lnTo>
                  <a:lnTo>
                    <a:pt x="100" y="77"/>
                  </a:lnTo>
                  <a:lnTo>
                    <a:pt x="102" y="75"/>
                  </a:lnTo>
                  <a:lnTo>
                    <a:pt x="104" y="74"/>
                  </a:lnTo>
                  <a:lnTo>
                    <a:pt x="104" y="73"/>
                  </a:lnTo>
                  <a:lnTo>
                    <a:pt x="104" y="71"/>
                  </a:lnTo>
                  <a:lnTo>
                    <a:pt x="105" y="70"/>
                  </a:lnTo>
                  <a:lnTo>
                    <a:pt x="107" y="68"/>
                  </a:lnTo>
                  <a:lnTo>
                    <a:pt x="107" y="67"/>
                  </a:lnTo>
                  <a:lnTo>
                    <a:pt x="107" y="66"/>
                  </a:lnTo>
                  <a:lnTo>
                    <a:pt x="109" y="63"/>
                  </a:lnTo>
                  <a:lnTo>
                    <a:pt x="109" y="62"/>
                  </a:lnTo>
                  <a:lnTo>
                    <a:pt x="105" y="58"/>
                  </a:lnTo>
                  <a:lnTo>
                    <a:pt x="104" y="56"/>
                  </a:lnTo>
                  <a:lnTo>
                    <a:pt x="102" y="55"/>
                  </a:lnTo>
                  <a:lnTo>
                    <a:pt x="100" y="55"/>
                  </a:lnTo>
                  <a:lnTo>
                    <a:pt x="99" y="55"/>
                  </a:lnTo>
                  <a:lnTo>
                    <a:pt x="95" y="54"/>
                  </a:lnTo>
                  <a:lnTo>
                    <a:pt x="94" y="52"/>
                  </a:lnTo>
                  <a:lnTo>
                    <a:pt x="92" y="52"/>
                  </a:lnTo>
                  <a:lnTo>
                    <a:pt x="91" y="51"/>
                  </a:lnTo>
                  <a:lnTo>
                    <a:pt x="89" y="50"/>
                  </a:lnTo>
                  <a:lnTo>
                    <a:pt x="87" y="48"/>
                  </a:lnTo>
                  <a:lnTo>
                    <a:pt x="86" y="47"/>
                  </a:lnTo>
                  <a:lnTo>
                    <a:pt x="84" y="47"/>
                  </a:lnTo>
                  <a:lnTo>
                    <a:pt x="82" y="47"/>
                  </a:lnTo>
                  <a:lnTo>
                    <a:pt x="81" y="45"/>
                  </a:lnTo>
                  <a:lnTo>
                    <a:pt x="79" y="44"/>
                  </a:lnTo>
                  <a:lnTo>
                    <a:pt x="78" y="44"/>
                  </a:lnTo>
                  <a:lnTo>
                    <a:pt x="76" y="44"/>
                  </a:lnTo>
                  <a:lnTo>
                    <a:pt x="74" y="44"/>
                  </a:lnTo>
                  <a:lnTo>
                    <a:pt x="73" y="44"/>
                  </a:lnTo>
                  <a:lnTo>
                    <a:pt x="73" y="43"/>
                  </a:lnTo>
                  <a:lnTo>
                    <a:pt x="71" y="43"/>
                  </a:lnTo>
                  <a:lnTo>
                    <a:pt x="69" y="43"/>
                  </a:lnTo>
                  <a:lnTo>
                    <a:pt x="69" y="41"/>
                  </a:lnTo>
                  <a:lnTo>
                    <a:pt x="68" y="41"/>
                  </a:lnTo>
                  <a:lnTo>
                    <a:pt x="66" y="41"/>
                  </a:lnTo>
                  <a:lnTo>
                    <a:pt x="65" y="40"/>
                  </a:lnTo>
                  <a:lnTo>
                    <a:pt x="63" y="40"/>
                  </a:lnTo>
                  <a:lnTo>
                    <a:pt x="61" y="39"/>
                  </a:lnTo>
                  <a:lnTo>
                    <a:pt x="60" y="39"/>
                  </a:lnTo>
                  <a:lnTo>
                    <a:pt x="58" y="37"/>
                  </a:lnTo>
                  <a:lnTo>
                    <a:pt x="56" y="37"/>
                  </a:lnTo>
                  <a:lnTo>
                    <a:pt x="55" y="36"/>
                  </a:lnTo>
                  <a:lnTo>
                    <a:pt x="53" y="36"/>
                  </a:lnTo>
                  <a:lnTo>
                    <a:pt x="52" y="35"/>
                  </a:lnTo>
                  <a:lnTo>
                    <a:pt x="50" y="35"/>
                  </a:lnTo>
                  <a:lnTo>
                    <a:pt x="48" y="33"/>
                  </a:lnTo>
                  <a:lnTo>
                    <a:pt x="48" y="32"/>
                  </a:lnTo>
                  <a:lnTo>
                    <a:pt x="47" y="31"/>
                  </a:lnTo>
                  <a:lnTo>
                    <a:pt x="47" y="28"/>
                  </a:lnTo>
                  <a:lnTo>
                    <a:pt x="45" y="27"/>
                  </a:lnTo>
                  <a:lnTo>
                    <a:pt x="45" y="20"/>
                  </a:lnTo>
                  <a:lnTo>
                    <a:pt x="45" y="13"/>
                  </a:lnTo>
                  <a:lnTo>
                    <a:pt x="45" y="8"/>
                  </a:lnTo>
                  <a:lnTo>
                    <a:pt x="45" y="1"/>
                  </a:lnTo>
                  <a:lnTo>
                    <a:pt x="0" y="0"/>
                  </a:lnTo>
                  <a:lnTo>
                    <a:pt x="0" y="35"/>
                  </a:lnTo>
                  <a:lnTo>
                    <a:pt x="3" y="36"/>
                  </a:lnTo>
                  <a:lnTo>
                    <a:pt x="6" y="36"/>
                  </a:lnTo>
                  <a:lnTo>
                    <a:pt x="8" y="36"/>
                  </a:lnTo>
                  <a:lnTo>
                    <a:pt x="9" y="36"/>
                  </a:lnTo>
                  <a:lnTo>
                    <a:pt x="11" y="36"/>
                  </a:lnTo>
                  <a:lnTo>
                    <a:pt x="13" y="36"/>
                  </a:lnTo>
                  <a:lnTo>
                    <a:pt x="14" y="36"/>
                  </a:lnTo>
                  <a:lnTo>
                    <a:pt x="16" y="36"/>
                  </a:lnTo>
                  <a:lnTo>
                    <a:pt x="17" y="37"/>
                  </a:lnTo>
                  <a:lnTo>
                    <a:pt x="19" y="37"/>
                  </a:lnTo>
                  <a:lnTo>
                    <a:pt x="21" y="39"/>
                  </a:lnTo>
                  <a:lnTo>
                    <a:pt x="22" y="39"/>
                  </a:lnTo>
                  <a:lnTo>
                    <a:pt x="22" y="41"/>
                  </a:lnTo>
                  <a:lnTo>
                    <a:pt x="24" y="43"/>
                  </a:lnTo>
                  <a:lnTo>
                    <a:pt x="27" y="45"/>
                  </a:lnTo>
                  <a:lnTo>
                    <a:pt x="30" y="50"/>
                  </a:lnTo>
                  <a:lnTo>
                    <a:pt x="34" y="52"/>
                  </a:lnTo>
                  <a:lnTo>
                    <a:pt x="37" y="56"/>
                  </a:lnTo>
                  <a:lnTo>
                    <a:pt x="40" y="59"/>
                  </a:lnTo>
                  <a:lnTo>
                    <a:pt x="43" y="63"/>
                  </a:lnTo>
                  <a:lnTo>
                    <a:pt x="47" y="67"/>
                  </a:lnTo>
                  <a:lnTo>
                    <a:pt x="50" y="70"/>
                  </a:lnTo>
                  <a:lnTo>
                    <a:pt x="53" y="73"/>
                  </a:lnTo>
                  <a:lnTo>
                    <a:pt x="56" y="77"/>
                  </a:lnTo>
                  <a:lnTo>
                    <a:pt x="58" y="81"/>
                  </a:lnTo>
                  <a:lnTo>
                    <a:pt x="61" y="83"/>
                  </a:lnTo>
                  <a:lnTo>
                    <a:pt x="65" y="86"/>
                  </a:lnTo>
                  <a:lnTo>
                    <a:pt x="68" y="89"/>
                  </a:lnTo>
                  <a:lnTo>
                    <a:pt x="71" y="93"/>
                  </a:lnTo>
                  <a:lnTo>
                    <a:pt x="76" y="96"/>
                  </a:lnTo>
                </a:path>
              </a:pathLst>
            </a:custGeom>
            <a:solidFill>
              <a:srgbClr val="FF0000"/>
            </a:solidFill>
            <a:ln w="9525" cap="rnd">
              <a:solidFill>
                <a:srgbClr val="000000"/>
              </a:solidFill>
              <a:round/>
              <a:headEnd/>
              <a:tailEnd/>
            </a:ln>
          </p:spPr>
          <p:txBody>
            <a:bodyPr/>
            <a:lstStyle/>
            <a:p>
              <a:endParaRPr lang="es-US"/>
            </a:p>
          </p:txBody>
        </p:sp>
        <p:sp>
          <p:nvSpPr>
            <p:cNvPr id="21" name="Freeform 11"/>
            <p:cNvSpPr>
              <a:spLocks/>
            </p:cNvSpPr>
            <p:nvPr/>
          </p:nvSpPr>
          <p:spPr bwMode="auto">
            <a:xfrm>
              <a:off x="3916" y="3447"/>
              <a:ext cx="40" cy="36"/>
            </a:xfrm>
            <a:custGeom>
              <a:avLst/>
              <a:gdLst>
                <a:gd name="T0" fmla="*/ 0 w 40"/>
                <a:gd name="T1" fmla="*/ 35 h 36"/>
                <a:gd name="T2" fmla="*/ 35 w 40"/>
                <a:gd name="T3" fmla="*/ 35 h 36"/>
                <a:gd name="T4" fmla="*/ 39 w 40"/>
                <a:gd name="T5" fmla="*/ 1 h 36"/>
                <a:gd name="T6" fmla="*/ 0 w 40"/>
                <a:gd name="T7" fmla="*/ 0 h 36"/>
                <a:gd name="T8" fmla="*/ 0 w 40"/>
                <a:gd name="T9" fmla="*/ 35 h 36"/>
                <a:gd name="T10" fmla="*/ 0 w 40"/>
                <a:gd name="T11" fmla="*/ 35 h 36"/>
                <a:gd name="T12" fmla="*/ 0 60000 65536"/>
                <a:gd name="T13" fmla="*/ 0 60000 65536"/>
                <a:gd name="T14" fmla="*/ 0 60000 65536"/>
                <a:gd name="T15" fmla="*/ 0 60000 65536"/>
                <a:gd name="T16" fmla="*/ 0 60000 65536"/>
                <a:gd name="T17" fmla="*/ 0 60000 65536"/>
                <a:gd name="T18" fmla="*/ 0 w 40"/>
                <a:gd name="T19" fmla="*/ 0 h 36"/>
                <a:gd name="T20" fmla="*/ 40 w 40"/>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0" h="36">
                  <a:moveTo>
                    <a:pt x="0" y="35"/>
                  </a:moveTo>
                  <a:lnTo>
                    <a:pt x="35" y="35"/>
                  </a:lnTo>
                  <a:lnTo>
                    <a:pt x="39" y="1"/>
                  </a:lnTo>
                  <a:lnTo>
                    <a:pt x="0" y="0"/>
                  </a:lnTo>
                  <a:lnTo>
                    <a:pt x="0" y="35"/>
                  </a:lnTo>
                </a:path>
              </a:pathLst>
            </a:custGeom>
            <a:solidFill>
              <a:srgbClr val="FF0000"/>
            </a:solidFill>
            <a:ln w="9525" cap="rnd">
              <a:solidFill>
                <a:srgbClr val="000000"/>
              </a:solidFill>
              <a:round/>
              <a:headEnd/>
              <a:tailEnd/>
            </a:ln>
          </p:spPr>
          <p:txBody>
            <a:bodyPr/>
            <a:lstStyle/>
            <a:p>
              <a:endParaRPr lang="es-US"/>
            </a:p>
          </p:txBody>
        </p:sp>
      </p:grpSp>
      <p:sp>
        <p:nvSpPr>
          <p:cNvPr id="22" name="Bisel 21"/>
          <p:cNvSpPr/>
          <p:nvPr/>
        </p:nvSpPr>
        <p:spPr>
          <a:xfrm>
            <a:off x="3175000" y="5715001"/>
            <a:ext cx="2171700" cy="635000"/>
          </a:xfrm>
          <a:prstGeom prst="beve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ABRIL,2016</a:t>
            </a:r>
            <a:endParaRPr lang="es-US" sz="2400" dirty="0">
              <a:solidFill>
                <a:schemeClr val="bg1"/>
              </a:solidFill>
            </a:endParaRPr>
          </a:p>
        </p:txBody>
      </p:sp>
    </p:spTree>
    <p:extLst>
      <p:ext uri="{BB962C8B-B14F-4D97-AF65-F5344CB8AC3E}">
        <p14:creationId xmlns:p14="http://schemas.microsoft.com/office/powerpoint/2010/main" val="15553103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460375" y="1494578"/>
            <a:ext cx="10733619" cy="159173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US" dirty="0"/>
              <a:t> Con el esquema previamente publicado HEMOR2RHAGES y otros, el concepto de una puntuación de riesgo de hemorragia mayor en pacientes con FA no es </a:t>
            </a:r>
            <a:r>
              <a:rPr lang="es-US" dirty="0" smtClean="0"/>
              <a:t>nuevo</a:t>
            </a:r>
          </a:p>
          <a:p>
            <a:pPr algn="ctr"/>
            <a:endParaRPr lang="es-US" dirty="0" smtClean="0"/>
          </a:p>
          <a:p>
            <a:pPr algn="just"/>
            <a:r>
              <a:rPr lang="es-US" dirty="0" smtClean="0"/>
              <a:t>	La </a:t>
            </a:r>
            <a:r>
              <a:rPr lang="es-US" dirty="0" smtClean="0"/>
              <a:t> </a:t>
            </a:r>
            <a:r>
              <a:rPr lang="es-US" dirty="0"/>
              <a:t>propuesta HAS-BLED tiene varias </a:t>
            </a:r>
            <a:r>
              <a:rPr lang="es-US" dirty="0" smtClean="0"/>
              <a:t>ventajas</a:t>
            </a:r>
            <a:endParaRPr lang="es-US" dirty="0"/>
          </a:p>
        </p:txBody>
      </p:sp>
      <p:sp>
        <p:nvSpPr>
          <p:cNvPr id="7" name="Rectángulo 6"/>
          <p:cNvSpPr/>
          <p:nvPr/>
        </p:nvSpPr>
        <p:spPr>
          <a:xfrm>
            <a:off x="1398997" y="3573838"/>
            <a:ext cx="3434530"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s-US" sz="2800" dirty="0">
                <a:latin typeface="Calibri" panose="020F0502020204030204" pitchFamily="34" charset="0"/>
                <a:ea typeface="Calibri" panose="020F0502020204030204" pitchFamily="34" charset="0"/>
                <a:cs typeface="Times New Roman" panose="02020603050405020304" pitchFamily="18" charset="0"/>
              </a:rPr>
              <a:t>E</a:t>
            </a:r>
            <a:r>
              <a:rPr lang="es-US" sz="2800" dirty="0" smtClean="0">
                <a:latin typeface="Calibri" panose="020F0502020204030204" pitchFamily="34" charset="0"/>
                <a:ea typeface="Calibri" panose="020F0502020204030204" pitchFamily="34" charset="0"/>
                <a:cs typeface="Times New Roman" panose="02020603050405020304" pitchFamily="18" charset="0"/>
              </a:rPr>
              <a:t>l acrónimo </a:t>
            </a:r>
            <a:r>
              <a:rPr lang="es-US" sz="2800" dirty="0">
                <a:latin typeface="Calibri" panose="020F0502020204030204" pitchFamily="34" charset="0"/>
                <a:ea typeface="Calibri" panose="020F0502020204030204" pitchFamily="34" charset="0"/>
                <a:cs typeface="Times New Roman" panose="02020603050405020304" pitchFamily="18" charset="0"/>
              </a:rPr>
              <a:t>más corto</a:t>
            </a:r>
            <a:endParaRPr lang="es-US" sz="2800" dirty="0"/>
          </a:p>
        </p:txBody>
      </p:sp>
      <p:sp>
        <p:nvSpPr>
          <p:cNvPr id="8" name="Rectángulo 7"/>
          <p:cNvSpPr/>
          <p:nvPr/>
        </p:nvSpPr>
        <p:spPr>
          <a:xfrm>
            <a:off x="2048275" y="4218239"/>
            <a:ext cx="3124381" cy="584775"/>
          </a:xfrm>
          <a:prstGeom prst="rect">
            <a:avLst/>
          </a:prstGeom>
          <a:solidFill>
            <a:srgbClr val="C00000"/>
          </a:solidFill>
        </p:spPr>
        <p:txBody>
          <a:bodyPr wrap="none">
            <a:spAutoFit/>
          </a:bodyPr>
          <a:lstStyle/>
          <a:p>
            <a:r>
              <a:rPr lang="es-US" sz="3200" dirty="0">
                <a:ea typeface="Calibri" panose="020F0502020204030204" pitchFamily="34" charset="0"/>
                <a:cs typeface="Times New Roman" panose="02020603050405020304" pitchFamily="18" charset="0"/>
              </a:rPr>
              <a:t>Hemor2RHages</a:t>
            </a:r>
            <a:endParaRPr lang="es-US" sz="3200" dirty="0"/>
          </a:p>
        </p:txBody>
      </p:sp>
      <p:pic>
        <p:nvPicPr>
          <p:cNvPr id="1026" name="Picture 2" descr="https://encrypted-tbn2.gstatic.com/images?q=tbn:ANd9GcTOOoEoKonbsMtRfmIciMl7O1ZVxUjakAs2whos3o0SdSGrw4jhgQhqKtC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2146" y="4744026"/>
            <a:ext cx="1951381" cy="146165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10" name="Distinto de 9"/>
          <p:cNvSpPr/>
          <p:nvPr/>
        </p:nvSpPr>
        <p:spPr>
          <a:xfrm>
            <a:off x="5511786" y="3854747"/>
            <a:ext cx="1507372" cy="807091"/>
          </a:xfrm>
          <a:prstGeom prst="mathNotEqua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solidFill>
                <a:schemeClr val="tx1"/>
              </a:solidFill>
            </a:endParaRPr>
          </a:p>
        </p:txBody>
      </p:sp>
      <p:sp>
        <p:nvSpPr>
          <p:cNvPr id="11" name="Rectángulo 10"/>
          <p:cNvSpPr/>
          <p:nvPr/>
        </p:nvSpPr>
        <p:spPr>
          <a:xfrm>
            <a:off x="7922868" y="4209525"/>
            <a:ext cx="1890261" cy="523220"/>
          </a:xfrm>
          <a:prstGeom prst="rect">
            <a:avLst/>
          </a:prstGeom>
          <a:solidFill>
            <a:srgbClr val="C00000"/>
          </a:solidFill>
        </p:spPr>
        <p:txBody>
          <a:bodyPr wrap="none">
            <a:spAutoFit/>
          </a:bodyPr>
          <a:lstStyle/>
          <a:p>
            <a:r>
              <a:rPr lang="es-US" sz="2800" dirty="0"/>
              <a:t>HAS-BLED</a:t>
            </a:r>
          </a:p>
        </p:txBody>
      </p:sp>
      <p:sp>
        <p:nvSpPr>
          <p:cNvPr id="12" name="AutoShape 4" descr="Resultado de imagen de historia clinic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US"/>
          </a:p>
        </p:txBody>
      </p:sp>
      <p:pic>
        <p:nvPicPr>
          <p:cNvPr id="13" name="Imagen 12"/>
          <p:cNvPicPr>
            <a:picLocks noChangeAspect="1"/>
          </p:cNvPicPr>
          <p:nvPr/>
        </p:nvPicPr>
        <p:blipFill>
          <a:blip r:embed="rId3"/>
          <a:stretch>
            <a:fillRect/>
          </a:stretch>
        </p:blipFill>
        <p:spPr>
          <a:xfrm>
            <a:off x="7922868" y="4931229"/>
            <a:ext cx="2275804" cy="12744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5" name="Rectángulo 14"/>
          <p:cNvSpPr/>
          <p:nvPr/>
        </p:nvSpPr>
        <p:spPr>
          <a:xfrm>
            <a:off x="3018358" y="417134"/>
            <a:ext cx="6561684"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a:spAutoFit/>
          </a:bodyPr>
          <a:lstStyle/>
          <a:p>
            <a:pPr algn="ctr"/>
            <a:r>
              <a:rPr lang="es-ES" sz="5400" b="1" dirty="0" smtClean="0">
                <a:ln w="12700" cmpd="sng">
                  <a:solidFill>
                    <a:schemeClr val="accent4"/>
                  </a:solidFill>
                  <a:prstDash val="solid"/>
                </a:ln>
                <a:solidFill>
                  <a:srgbClr val="FFC000"/>
                </a:solidFill>
              </a:rPr>
              <a:t>DISCUSI</a:t>
            </a:r>
            <a:r>
              <a:rPr lang="es-US" sz="5400" b="1" dirty="0" smtClean="0">
                <a:ln w="12700" cmpd="sng">
                  <a:solidFill>
                    <a:schemeClr val="accent4"/>
                  </a:solidFill>
                  <a:prstDash val="solid"/>
                </a:ln>
                <a:solidFill>
                  <a:srgbClr val="FFC000"/>
                </a:solidFill>
              </a:rPr>
              <a:t>ÓN</a:t>
            </a:r>
            <a:r>
              <a:rPr lang="es-ES" sz="5400" b="1" dirty="0" smtClean="0">
                <a:ln w="12700" cmpd="sng">
                  <a:solidFill>
                    <a:schemeClr val="accent4"/>
                  </a:solidFill>
                  <a:prstDash val="solid"/>
                </a:ln>
                <a:solidFill>
                  <a:srgbClr val="FFC000"/>
                </a:solidFill>
              </a:rPr>
              <a:t> </a:t>
            </a:r>
            <a:endParaRPr lang="es-ES" sz="5400" b="1" cap="none" spc="0" dirty="0">
              <a:ln w="12700" cmpd="sng">
                <a:solidFill>
                  <a:schemeClr val="accent4"/>
                </a:solidFill>
                <a:prstDash val="solid"/>
              </a:ln>
              <a:solidFill>
                <a:srgbClr val="FFC000"/>
              </a:solidFill>
              <a:effectLst/>
            </a:endParaRPr>
          </a:p>
        </p:txBody>
      </p:sp>
      <p:sp>
        <p:nvSpPr>
          <p:cNvPr id="14" name="AutoShape 6" descr="Resultado de imagen de hematologi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US"/>
          </a:p>
        </p:txBody>
      </p:sp>
      <p:pic>
        <p:nvPicPr>
          <p:cNvPr id="17" name="Imagen 16"/>
          <p:cNvPicPr>
            <a:picLocks noChangeAspect="1"/>
          </p:cNvPicPr>
          <p:nvPr/>
        </p:nvPicPr>
        <p:blipFill>
          <a:blip r:embed="rId4"/>
          <a:stretch>
            <a:fillRect/>
          </a:stretch>
        </p:blipFill>
        <p:spPr>
          <a:xfrm rot="945296">
            <a:off x="9849101" y="5456844"/>
            <a:ext cx="1999463" cy="1497667"/>
          </a:xfrm>
          <a:prstGeom prst="ellipse">
            <a:avLst/>
          </a:prstGeom>
          <a:ln>
            <a:noFill/>
          </a:ln>
          <a:effectLst>
            <a:softEdge rad="112500"/>
          </a:effectLst>
        </p:spPr>
      </p:pic>
      <p:sp>
        <p:nvSpPr>
          <p:cNvPr id="18" name="AutoShape 8" descr="Resultado de imagen de genetiv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US"/>
          </a:p>
        </p:txBody>
      </p:sp>
      <p:pic>
        <p:nvPicPr>
          <p:cNvPr id="19" name="Imagen 18"/>
          <p:cNvPicPr>
            <a:picLocks noChangeAspect="1"/>
          </p:cNvPicPr>
          <p:nvPr/>
        </p:nvPicPr>
        <p:blipFill>
          <a:blip r:embed="rId5"/>
          <a:stretch>
            <a:fillRect/>
          </a:stretch>
        </p:blipFill>
        <p:spPr>
          <a:xfrm rot="20880898">
            <a:off x="765175" y="5328801"/>
            <a:ext cx="2116971" cy="1605494"/>
          </a:xfrm>
          <a:prstGeom prst="ellipse">
            <a:avLst/>
          </a:prstGeom>
          <a:ln>
            <a:noFill/>
          </a:ln>
          <a:effectLst>
            <a:softEdge rad="112500"/>
          </a:effectLst>
        </p:spPr>
      </p:pic>
    </p:spTree>
    <p:extLst>
      <p:ext uri="{BB962C8B-B14F-4D97-AF65-F5344CB8AC3E}">
        <p14:creationId xmlns:p14="http://schemas.microsoft.com/office/powerpoint/2010/main" val="12932694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046494" y="0"/>
            <a:ext cx="6561684"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a:spAutoFit/>
          </a:bodyPr>
          <a:lstStyle/>
          <a:p>
            <a:pPr algn="ctr"/>
            <a:r>
              <a:rPr lang="es-ES" sz="5400" b="1" dirty="0" smtClean="0">
                <a:ln w="12700" cmpd="sng">
                  <a:solidFill>
                    <a:schemeClr val="accent4"/>
                  </a:solidFill>
                  <a:prstDash val="solid"/>
                </a:ln>
                <a:solidFill>
                  <a:srgbClr val="FFC000"/>
                </a:solidFill>
              </a:rPr>
              <a:t>LIMITACIONES </a:t>
            </a:r>
            <a:endParaRPr lang="es-ES" sz="5400" b="1" cap="none" spc="0" dirty="0">
              <a:ln w="12700" cmpd="sng">
                <a:solidFill>
                  <a:schemeClr val="accent4"/>
                </a:solidFill>
                <a:prstDash val="solid"/>
              </a:ln>
              <a:solidFill>
                <a:srgbClr val="FFC000"/>
              </a:solidFill>
              <a:effectLst/>
            </a:endParaRPr>
          </a:p>
        </p:txBody>
      </p:sp>
      <p:sp>
        <p:nvSpPr>
          <p:cNvPr id="8" name="Rectángulo redondeado 7"/>
          <p:cNvSpPr/>
          <p:nvPr/>
        </p:nvSpPr>
        <p:spPr>
          <a:xfrm>
            <a:off x="1101188" y="923330"/>
            <a:ext cx="10452295" cy="437251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285750" indent="-285750" algn="just">
              <a:buFont typeface="Wingdings" panose="05000000000000000000" pitchFamily="2" charset="2"/>
              <a:buChar char="v"/>
            </a:pPr>
            <a:r>
              <a:rPr lang="es-US" sz="2000" dirty="0"/>
              <a:t> La puntuación HAS-BLED necesita ser validado en al menos otra gran cohorte contemporánea de pacientes con FA antes de que pueda ser ampliamente aplicado en la práctica diaria. </a:t>
            </a:r>
            <a:endParaRPr lang="es-US" sz="2000" dirty="0" smtClean="0"/>
          </a:p>
          <a:p>
            <a:pPr algn="just"/>
            <a:endParaRPr lang="es-US" sz="2000" dirty="0" smtClean="0"/>
          </a:p>
          <a:p>
            <a:pPr marL="285750" indent="-285750" algn="just">
              <a:buFont typeface="Wingdings" panose="05000000000000000000" pitchFamily="2" charset="2"/>
              <a:buChar char="v"/>
            </a:pPr>
            <a:r>
              <a:rPr lang="es-US" sz="2000" dirty="0" smtClean="0"/>
              <a:t>Reconocer </a:t>
            </a:r>
            <a:r>
              <a:rPr lang="es-US" sz="2000" dirty="0"/>
              <a:t>el número limitado de hemorragias mayores y el relativamente corto período de seguimiento hacen posible que otros factores de riesgo importantes para el sangrado no se identificaran</a:t>
            </a:r>
            <a:r>
              <a:rPr lang="es-US" sz="2000" dirty="0" smtClean="0"/>
              <a:t>.</a:t>
            </a:r>
          </a:p>
          <a:p>
            <a:pPr marL="285750" indent="-285750" algn="just">
              <a:buFont typeface="Wingdings" panose="05000000000000000000" pitchFamily="2" charset="2"/>
              <a:buChar char="v"/>
            </a:pPr>
            <a:endParaRPr lang="es-US" sz="2000" dirty="0" smtClean="0"/>
          </a:p>
          <a:p>
            <a:pPr marL="285750" indent="-285750" algn="just">
              <a:buFont typeface="Wingdings" panose="05000000000000000000" pitchFamily="2" charset="2"/>
              <a:buChar char="v"/>
            </a:pPr>
            <a:r>
              <a:rPr lang="en-US" sz="2000" dirty="0" err="1" smtClean="0"/>
              <a:t>Numero</a:t>
            </a:r>
            <a:r>
              <a:rPr lang="en-US" sz="2000" dirty="0" smtClean="0"/>
              <a:t> </a:t>
            </a:r>
            <a:r>
              <a:rPr lang="en-US" sz="2000" dirty="0" err="1" smtClean="0"/>
              <a:t>escaso</a:t>
            </a:r>
            <a:r>
              <a:rPr lang="en-US" sz="2000" dirty="0" smtClean="0"/>
              <a:t> de </a:t>
            </a:r>
            <a:r>
              <a:rPr lang="en-US" sz="2000" dirty="0" err="1" smtClean="0"/>
              <a:t>acontecimientos</a:t>
            </a:r>
            <a:r>
              <a:rPr lang="en-US" sz="2000" dirty="0" smtClean="0"/>
              <a:t> </a:t>
            </a:r>
            <a:r>
              <a:rPr lang="en-US" sz="2000" dirty="0" err="1" smtClean="0"/>
              <a:t>hemorragicos</a:t>
            </a:r>
            <a:r>
              <a:rPr lang="en-US" sz="2000" dirty="0" smtClean="0"/>
              <a:t> y </a:t>
            </a:r>
            <a:r>
              <a:rPr lang="en-US" sz="2000" dirty="0" err="1" smtClean="0"/>
              <a:t>modesto</a:t>
            </a:r>
            <a:r>
              <a:rPr lang="en-US" sz="2000" dirty="0" smtClean="0"/>
              <a:t> </a:t>
            </a:r>
            <a:r>
              <a:rPr lang="en-US" sz="2000" dirty="0" err="1" smtClean="0"/>
              <a:t>numero</a:t>
            </a:r>
            <a:r>
              <a:rPr lang="en-US" sz="2000" dirty="0" smtClean="0"/>
              <a:t> de </a:t>
            </a:r>
            <a:r>
              <a:rPr lang="en-US" sz="2000" dirty="0" err="1" smtClean="0"/>
              <a:t>pacientes</a:t>
            </a:r>
            <a:r>
              <a:rPr lang="en-US" sz="2000" dirty="0" smtClean="0"/>
              <a:t> con </a:t>
            </a:r>
            <a:r>
              <a:rPr lang="en-US" sz="2000" dirty="0" err="1" smtClean="0"/>
              <a:t>edad</a:t>
            </a:r>
            <a:r>
              <a:rPr lang="en-US" sz="2000" dirty="0" smtClean="0"/>
              <a:t> </a:t>
            </a:r>
            <a:r>
              <a:rPr lang="en-US" sz="2000" dirty="0" err="1" smtClean="0"/>
              <a:t>avanzada</a:t>
            </a:r>
            <a:r>
              <a:rPr lang="en-US" sz="2000" dirty="0" smtClean="0"/>
              <a:t> (</a:t>
            </a:r>
            <a:r>
              <a:rPr lang="en-US" sz="2000" dirty="0" err="1" smtClean="0"/>
              <a:t>catergoria</a:t>
            </a:r>
            <a:r>
              <a:rPr lang="en-US" sz="2000" dirty="0" smtClean="0"/>
              <a:t> </a:t>
            </a:r>
            <a:r>
              <a:rPr lang="en-US" sz="2000" dirty="0" err="1" smtClean="0"/>
              <a:t>por</a:t>
            </a:r>
            <a:r>
              <a:rPr lang="en-US" sz="2000" dirty="0" smtClean="0"/>
              <a:t> </a:t>
            </a:r>
            <a:r>
              <a:rPr lang="en-US" sz="2000" dirty="0" err="1" smtClean="0"/>
              <a:t>edad</a:t>
            </a:r>
            <a:r>
              <a:rPr lang="en-US" sz="2000" dirty="0" smtClean="0"/>
              <a:t>)</a:t>
            </a:r>
          </a:p>
          <a:p>
            <a:pPr marL="285750" indent="-285750" algn="just">
              <a:buFont typeface="Wingdings" panose="05000000000000000000" pitchFamily="2" charset="2"/>
              <a:buChar char="v"/>
            </a:pPr>
            <a:endParaRPr lang="es-US" sz="2000" dirty="0" smtClean="0"/>
          </a:p>
          <a:p>
            <a:pPr marL="285750" indent="-285750" algn="just">
              <a:buFont typeface="Wingdings" panose="05000000000000000000" pitchFamily="2" charset="2"/>
              <a:buChar char="v"/>
            </a:pPr>
            <a:r>
              <a:rPr lang="en-US" sz="2000" dirty="0" smtClean="0"/>
              <a:t>No se </a:t>
            </a:r>
            <a:r>
              <a:rPr lang="en-US" sz="2000" dirty="0" err="1" smtClean="0"/>
              <a:t>conto</a:t>
            </a:r>
            <a:r>
              <a:rPr lang="en-US" sz="2000" dirty="0" smtClean="0"/>
              <a:t> con </a:t>
            </a:r>
            <a:r>
              <a:rPr lang="en-US" sz="2000" dirty="0" err="1" smtClean="0"/>
              <a:t>valores</a:t>
            </a:r>
            <a:r>
              <a:rPr lang="en-US" sz="2000" dirty="0" smtClean="0"/>
              <a:t> de INR</a:t>
            </a:r>
            <a:endParaRPr lang="es-US" sz="2000" dirty="0" smtClean="0"/>
          </a:p>
          <a:p>
            <a:pPr algn="just"/>
            <a:endParaRPr lang="es-US" sz="2000" dirty="0" smtClean="0"/>
          </a:p>
        </p:txBody>
      </p:sp>
    </p:spTree>
    <p:extLst>
      <p:ext uri="{BB962C8B-B14F-4D97-AF65-F5344CB8AC3E}">
        <p14:creationId xmlns:p14="http://schemas.microsoft.com/office/powerpoint/2010/main" val="28931803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lamada rectangular 3"/>
          <p:cNvSpPr/>
          <p:nvPr/>
        </p:nvSpPr>
        <p:spPr>
          <a:xfrm>
            <a:off x="1674055" y="1856935"/>
            <a:ext cx="9242474" cy="2757268"/>
          </a:xfrm>
          <a:prstGeom prst="wedgeRectCallou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400" b="1" dirty="0">
                <a:solidFill>
                  <a:schemeClr val="bg1"/>
                </a:solidFill>
              </a:rPr>
              <a:t> </a:t>
            </a:r>
            <a:endParaRPr lang="es-US" sz="2400" dirty="0">
              <a:solidFill>
                <a:schemeClr val="bg1"/>
              </a:solidFill>
            </a:endParaRPr>
          </a:p>
          <a:p>
            <a:pPr algn="just"/>
            <a:r>
              <a:rPr lang="es-ES" sz="2400" dirty="0">
                <a:solidFill>
                  <a:schemeClr val="bg1"/>
                </a:solidFill>
              </a:rPr>
              <a:t> </a:t>
            </a:r>
            <a:r>
              <a:rPr lang="es-ES" sz="2400" dirty="0" smtClean="0">
                <a:solidFill>
                  <a:schemeClr val="bg1"/>
                </a:solidFill>
              </a:rPr>
              <a:t>Se creo una</a:t>
            </a:r>
            <a:r>
              <a:rPr lang="es-ES" sz="2400" dirty="0" smtClean="0">
                <a:solidFill>
                  <a:schemeClr val="bg1"/>
                </a:solidFill>
              </a:rPr>
              <a:t> </a:t>
            </a:r>
            <a:r>
              <a:rPr lang="es-ES" sz="2400" dirty="0">
                <a:solidFill>
                  <a:schemeClr val="bg1"/>
                </a:solidFill>
              </a:rPr>
              <a:t>puntuación de riesgo de sangrado nueva, HAS- </a:t>
            </a:r>
            <a:r>
              <a:rPr lang="es-ES" sz="2400" dirty="0" err="1">
                <a:solidFill>
                  <a:schemeClr val="bg1"/>
                </a:solidFill>
              </a:rPr>
              <a:t>Bled</a:t>
            </a:r>
            <a:r>
              <a:rPr lang="es-ES" sz="2400" dirty="0">
                <a:solidFill>
                  <a:schemeClr val="bg1"/>
                </a:solidFill>
              </a:rPr>
              <a:t>, que proporciona una herramienta fácil y</a:t>
            </a:r>
            <a:r>
              <a:rPr lang="es-ES" sz="2400" dirty="0" smtClean="0">
                <a:solidFill>
                  <a:schemeClr val="bg1"/>
                </a:solidFill>
              </a:rPr>
              <a:t> </a:t>
            </a:r>
            <a:r>
              <a:rPr lang="es-ES" sz="2400" dirty="0">
                <a:solidFill>
                  <a:schemeClr val="bg1"/>
                </a:solidFill>
              </a:rPr>
              <a:t>práctica para evaluar el riesgo de hemorragia individual de los pacientes con FA . </a:t>
            </a:r>
            <a:r>
              <a:rPr lang="es-ES" sz="2400" dirty="0" smtClean="0">
                <a:solidFill>
                  <a:srgbClr val="FF0000"/>
                </a:solidFill>
              </a:rPr>
              <a:t>NO EXISTE EVIDENCIA DE SER EL MEJOR</a:t>
            </a:r>
            <a:endParaRPr lang="es-US" sz="2400" dirty="0">
              <a:solidFill>
                <a:srgbClr val="FF0000"/>
              </a:solidFill>
            </a:endParaRPr>
          </a:p>
        </p:txBody>
      </p:sp>
      <p:sp>
        <p:nvSpPr>
          <p:cNvPr id="5" name="Rectángulo 4"/>
          <p:cNvSpPr/>
          <p:nvPr/>
        </p:nvSpPr>
        <p:spPr>
          <a:xfrm>
            <a:off x="2793276" y="295422"/>
            <a:ext cx="6561684"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a:spAutoFit/>
          </a:bodyPr>
          <a:lstStyle/>
          <a:p>
            <a:pPr algn="ctr"/>
            <a:r>
              <a:rPr lang="en-US" sz="5400" b="1" dirty="0" smtClean="0">
                <a:ln w="12700" cmpd="sng">
                  <a:solidFill>
                    <a:schemeClr val="accent4"/>
                  </a:solidFill>
                  <a:prstDash val="solid"/>
                </a:ln>
                <a:solidFill>
                  <a:srgbClr val="FFC000"/>
                </a:solidFill>
              </a:rPr>
              <a:t>APORTE</a:t>
            </a:r>
            <a:endParaRPr lang="es-ES" sz="5400" b="1" cap="none" spc="0" dirty="0">
              <a:ln w="12700" cmpd="sng">
                <a:solidFill>
                  <a:schemeClr val="accent4"/>
                </a:solidFill>
                <a:prstDash val="solid"/>
              </a:ln>
              <a:solidFill>
                <a:srgbClr val="FFC000"/>
              </a:solidFill>
              <a:effectLst/>
            </a:endParaRPr>
          </a:p>
        </p:txBody>
      </p:sp>
    </p:spTree>
    <p:extLst>
      <p:ext uri="{BB962C8B-B14F-4D97-AF65-F5344CB8AC3E}">
        <p14:creationId xmlns:p14="http://schemas.microsoft.com/office/powerpoint/2010/main" val="42357501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755176" y="536722"/>
            <a:ext cx="6561684"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a:spAutoFit/>
          </a:bodyPr>
          <a:lstStyle/>
          <a:p>
            <a:pPr algn="ctr"/>
            <a:r>
              <a:rPr lang="es-ES" sz="5400" b="1" dirty="0" smtClean="0">
                <a:ln w="12700" cmpd="sng">
                  <a:solidFill>
                    <a:schemeClr val="accent4"/>
                  </a:solidFill>
                  <a:prstDash val="solid"/>
                </a:ln>
                <a:solidFill>
                  <a:srgbClr val="FFC000"/>
                </a:solidFill>
              </a:rPr>
              <a:t>CRITICAS</a:t>
            </a:r>
            <a:endParaRPr lang="es-ES" sz="5400" b="1" cap="none" spc="0" dirty="0">
              <a:ln w="12700" cmpd="sng">
                <a:solidFill>
                  <a:schemeClr val="accent4"/>
                </a:solidFill>
                <a:prstDash val="solid"/>
              </a:ln>
              <a:solidFill>
                <a:srgbClr val="FFC000"/>
              </a:solidFill>
              <a:effectLst/>
            </a:endParaRPr>
          </a:p>
        </p:txBody>
      </p:sp>
      <p:sp>
        <p:nvSpPr>
          <p:cNvPr id="5" name="Rectángulo redondeado 4"/>
          <p:cNvSpPr/>
          <p:nvPr/>
        </p:nvSpPr>
        <p:spPr>
          <a:xfrm>
            <a:off x="622300" y="2222500"/>
            <a:ext cx="10274300" cy="33147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285750" indent="-285750" algn="ctr">
              <a:buFont typeface="Wingdings" panose="05000000000000000000" pitchFamily="2" charset="2"/>
              <a:buChar char="v"/>
            </a:pPr>
            <a:r>
              <a:rPr lang="en-US" dirty="0" smtClean="0"/>
              <a:t>METODOLOGICAMENTE EL SCORE  CD FUE DESARROLADO EN LA COHORTE EHS, LUEGO SE A</a:t>
            </a:r>
            <a:r>
              <a:rPr lang="es-US" dirty="0" smtClean="0"/>
              <a:t>ÑADEN  FR ARBITRARIOS (HASBLED) , EL CUAL ES CALCULADO EN LA MISMA COHORTE EHS (VALIDAR), Y LUEGO COMPARAN CON SCORE HEMOR2RRAGES CALCULADO EN EHS</a:t>
            </a:r>
          </a:p>
          <a:p>
            <a:pPr algn="ctr"/>
            <a:endParaRPr lang="es-US" dirty="0">
              <a:solidFill>
                <a:srgbClr val="FF0000"/>
              </a:solidFill>
            </a:endParaRPr>
          </a:p>
          <a:p>
            <a:pPr algn="ctr"/>
            <a:r>
              <a:rPr lang="es-US" dirty="0" smtClean="0">
                <a:solidFill>
                  <a:srgbClr val="FF0000"/>
                </a:solidFill>
              </a:rPr>
              <a:t>OBJETIVO</a:t>
            </a:r>
            <a:r>
              <a:rPr lang="es-US" dirty="0" smtClean="0"/>
              <a:t>: DESARROLLAR</a:t>
            </a:r>
          </a:p>
          <a:p>
            <a:pPr algn="ctr"/>
            <a:endParaRPr lang="es-US" dirty="0"/>
          </a:p>
          <a:p>
            <a:pPr marL="285750" indent="-285750" algn="ctr">
              <a:buFont typeface="Wingdings" panose="05000000000000000000" pitchFamily="2" charset="2"/>
              <a:buChar char="v"/>
            </a:pPr>
            <a:r>
              <a:rPr lang="es-US" dirty="0" smtClean="0"/>
              <a:t>SCORE HASBLED A PESAR DE SER EL MAS DIFUNDIDO, NO SE APLICA EN FORMA ADECUADA EN VISTA DE FALTA DE DATOS PARA REALIZARLO ( CONCIENTIZAR)</a:t>
            </a:r>
            <a:endParaRPr lang="es-US" dirty="0"/>
          </a:p>
        </p:txBody>
      </p:sp>
    </p:spTree>
    <p:extLst>
      <p:ext uri="{BB962C8B-B14F-4D97-AF65-F5344CB8AC3E}">
        <p14:creationId xmlns:p14="http://schemas.microsoft.com/office/powerpoint/2010/main" val="523280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barn(inVertical)">
                                      <p:cBhvr>
                                        <p:cTn id="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944915" y="56662"/>
            <a:ext cx="8474281"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a:spAutoFit/>
          </a:bodyPr>
          <a:lstStyle/>
          <a:p>
            <a:pPr algn="ctr"/>
            <a:r>
              <a:rPr lang="es-US" sz="5400" b="1" dirty="0" smtClean="0">
                <a:ln w="12700" cmpd="sng">
                  <a:solidFill>
                    <a:schemeClr val="accent4"/>
                  </a:solidFill>
                  <a:prstDash val="solid"/>
                </a:ln>
                <a:solidFill>
                  <a:srgbClr val="FFC000"/>
                </a:solidFill>
              </a:rPr>
              <a:t>Conflictos de </a:t>
            </a:r>
            <a:r>
              <a:rPr lang="es-US" sz="5400" b="1" dirty="0" err="1" smtClean="0">
                <a:ln w="12700" cmpd="sng">
                  <a:solidFill>
                    <a:schemeClr val="accent4"/>
                  </a:solidFill>
                  <a:prstDash val="solid"/>
                </a:ln>
                <a:solidFill>
                  <a:srgbClr val="FFC000"/>
                </a:solidFill>
              </a:rPr>
              <a:t>Interes</a:t>
            </a:r>
            <a:endParaRPr lang="es-ES" sz="5400" b="1" cap="none" spc="0" dirty="0">
              <a:ln w="12700" cmpd="sng">
                <a:solidFill>
                  <a:schemeClr val="accent4"/>
                </a:solidFill>
                <a:prstDash val="solid"/>
              </a:ln>
              <a:solidFill>
                <a:srgbClr val="FFC000"/>
              </a:solidFill>
              <a:effectLst/>
            </a:endParaRPr>
          </a:p>
        </p:txBody>
      </p:sp>
      <p:pic>
        <p:nvPicPr>
          <p:cNvPr id="5" name="Imagen 4"/>
          <p:cNvPicPr>
            <a:picLocks noChangeAspect="1"/>
          </p:cNvPicPr>
          <p:nvPr/>
        </p:nvPicPr>
        <p:blipFill rotWithShape="1">
          <a:blip r:embed="rId3"/>
          <a:srcRect l="17405" t="42123" r="19986" b="41928"/>
          <a:stretch/>
        </p:blipFill>
        <p:spPr>
          <a:xfrm>
            <a:off x="1567989" y="1027808"/>
            <a:ext cx="8146214" cy="11666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ángulo 5"/>
          <p:cNvSpPr/>
          <p:nvPr/>
        </p:nvSpPr>
        <p:spPr>
          <a:xfrm>
            <a:off x="229754" y="2418470"/>
            <a:ext cx="6096000" cy="923330"/>
          </a:xfrm>
          <a:prstGeom prst="rect">
            <a:avLst/>
          </a:prstGeom>
          <a:solidFill>
            <a:srgbClr val="00B0F0"/>
          </a:solidFill>
        </p:spPr>
        <p:txBody>
          <a:bodyPr>
            <a:spAutoFit/>
          </a:bodyPr>
          <a:lstStyle/>
          <a:p>
            <a:r>
              <a:rPr lang="es-US" b="1" dirty="0" smtClean="0">
                <a:solidFill>
                  <a:schemeClr val="bg1"/>
                </a:solidFill>
              </a:rPr>
              <a:t>Dr. </a:t>
            </a:r>
            <a:r>
              <a:rPr lang="es-US" b="1" dirty="0" err="1" smtClean="0">
                <a:solidFill>
                  <a:schemeClr val="bg1"/>
                </a:solidFill>
              </a:rPr>
              <a:t>Pisters</a:t>
            </a:r>
            <a:r>
              <a:rPr lang="es-US" b="1" dirty="0" smtClean="0">
                <a:solidFill>
                  <a:schemeClr val="bg1"/>
                </a:solidFill>
              </a:rPr>
              <a:t> </a:t>
            </a:r>
            <a:r>
              <a:rPr lang="es-US" dirty="0" smtClean="0">
                <a:solidFill>
                  <a:schemeClr val="bg1"/>
                </a:solidFill>
              </a:rPr>
              <a:t>tiene  honorarios de  </a:t>
            </a:r>
            <a:r>
              <a:rPr lang="es-US" dirty="0" err="1" smtClean="0">
                <a:solidFill>
                  <a:schemeClr val="bg1"/>
                </a:solidFill>
              </a:rPr>
              <a:t>consultoria</a:t>
            </a:r>
            <a:r>
              <a:rPr lang="es-US" dirty="0" smtClean="0">
                <a:solidFill>
                  <a:schemeClr val="bg1"/>
                </a:solidFill>
              </a:rPr>
              <a:t> de Bayer y </a:t>
            </a:r>
            <a:r>
              <a:rPr lang="es-US" dirty="0" err="1" smtClean="0">
                <a:solidFill>
                  <a:schemeClr val="bg1"/>
                </a:solidFill>
              </a:rPr>
              <a:t>Boehringel</a:t>
            </a:r>
            <a:r>
              <a:rPr lang="es-US" dirty="0" smtClean="0">
                <a:solidFill>
                  <a:schemeClr val="bg1"/>
                </a:solidFill>
              </a:rPr>
              <a:t> </a:t>
            </a:r>
            <a:r>
              <a:rPr lang="es-US" dirty="0" err="1" smtClean="0">
                <a:solidFill>
                  <a:schemeClr val="bg1"/>
                </a:solidFill>
              </a:rPr>
              <a:t>Ingelheim</a:t>
            </a:r>
            <a:r>
              <a:rPr lang="es-US" dirty="0" smtClean="0">
                <a:solidFill>
                  <a:schemeClr val="bg1"/>
                </a:solidFill>
              </a:rPr>
              <a:t> y honorarios por conferencias de </a:t>
            </a:r>
            <a:r>
              <a:rPr lang="es-US" dirty="0" err="1" smtClean="0">
                <a:solidFill>
                  <a:schemeClr val="bg1"/>
                </a:solidFill>
              </a:rPr>
              <a:t>Boehringer</a:t>
            </a:r>
            <a:r>
              <a:rPr lang="es-US" dirty="0" smtClean="0">
                <a:solidFill>
                  <a:schemeClr val="bg1"/>
                </a:solidFill>
              </a:rPr>
              <a:t> </a:t>
            </a:r>
            <a:r>
              <a:rPr lang="es-US" dirty="0" err="1" smtClean="0">
                <a:solidFill>
                  <a:schemeClr val="bg1"/>
                </a:solidFill>
              </a:rPr>
              <a:t>Ingelheim</a:t>
            </a:r>
            <a:r>
              <a:rPr lang="es-US" dirty="0" smtClean="0">
                <a:solidFill>
                  <a:schemeClr val="bg1"/>
                </a:solidFill>
              </a:rPr>
              <a:t>. </a:t>
            </a:r>
            <a:endParaRPr lang="es-US" dirty="0">
              <a:solidFill>
                <a:schemeClr val="bg1"/>
              </a:solidFill>
            </a:endParaRPr>
          </a:p>
        </p:txBody>
      </p:sp>
      <p:sp>
        <p:nvSpPr>
          <p:cNvPr id="7" name="Rectángulo 6"/>
          <p:cNvSpPr/>
          <p:nvPr/>
        </p:nvSpPr>
        <p:spPr>
          <a:xfrm>
            <a:off x="1944915" y="3341800"/>
            <a:ext cx="6096000" cy="1200329"/>
          </a:xfrm>
          <a:prstGeom prst="rect">
            <a:avLst/>
          </a:prstGeom>
          <a:solidFill>
            <a:srgbClr val="FFC000"/>
          </a:solidFill>
        </p:spPr>
        <p:txBody>
          <a:bodyPr>
            <a:spAutoFit/>
          </a:bodyPr>
          <a:lstStyle/>
          <a:p>
            <a:r>
              <a:rPr lang="es-US" b="1" dirty="0">
                <a:solidFill>
                  <a:schemeClr val="bg1"/>
                </a:solidFill>
              </a:rPr>
              <a:t>El Dr. </a:t>
            </a:r>
            <a:r>
              <a:rPr lang="es-US" b="1" dirty="0" err="1">
                <a:solidFill>
                  <a:schemeClr val="bg1"/>
                </a:solidFill>
              </a:rPr>
              <a:t>Lane</a:t>
            </a:r>
            <a:r>
              <a:rPr lang="es-US" b="1" dirty="0">
                <a:solidFill>
                  <a:schemeClr val="bg1"/>
                </a:solidFill>
              </a:rPr>
              <a:t> </a:t>
            </a:r>
            <a:r>
              <a:rPr lang="es-US" dirty="0">
                <a:solidFill>
                  <a:schemeClr val="bg1"/>
                </a:solidFill>
              </a:rPr>
              <a:t>es el beneficiario de una beca educativa iniciada por el investigador de Bayer </a:t>
            </a:r>
            <a:r>
              <a:rPr lang="es-US" dirty="0" err="1">
                <a:solidFill>
                  <a:schemeClr val="bg1"/>
                </a:solidFill>
              </a:rPr>
              <a:t>Healthcare</a:t>
            </a:r>
            <a:r>
              <a:rPr lang="es-US" dirty="0">
                <a:solidFill>
                  <a:schemeClr val="bg1"/>
                </a:solidFill>
              </a:rPr>
              <a:t> y ha recibido el patrocinio para asistir a la Sociedad Europea de Cardiología Congreso de 2009 de </a:t>
            </a:r>
            <a:r>
              <a:rPr lang="es-US" dirty="0" err="1">
                <a:solidFill>
                  <a:schemeClr val="bg1"/>
                </a:solidFill>
              </a:rPr>
              <a:t>AstraZeneca</a:t>
            </a:r>
            <a:r>
              <a:rPr lang="es-US" dirty="0"/>
              <a:t>. </a:t>
            </a:r>
          </a:p>
        </p:txBody>
      </p:sp>
      <p:sp>
        <p:nvSpPr>
          <p:cNvPr id="8" name="Rectángulo 7"/>
          <p:cNvSpPr/>
          <p:nvPr/>
        </p:nvSpPr>
        <p:spPr>
          <a:xfrm>
            <a:off x="3618203" y="4489110"/>
            <a:ext cx="6096000" cy="1200329"/>
          </a:xfrm>
          <a:prstGeom prst="rect">
            <a:avLst/>
          </a:prstGeom>
          <a:solidFill>
            <a:schemeClr val="accent1">
              <a:lumMod val="60000"/>
              <a:lumOff val="40000"/>
            </a:schemeClr>
          </a:solidFill>
        </p:spPr>
        <p:txBody>
          <a:bodyPr>
            <a:spAutoFit/>
          </a:bodyPr>
          <a:lstStyle/>
          <a:p>
            <a:r>
              <a:rPr lang="es-US" b="1" dirty="0">
                <a:solidFill>
                  <a:schemeClr val="bg1"/>
                </a:solidFill>
              </a:rPr>
              <a:t>Dr. </a:t>
            </a:r>
            <a:r>
              <a:rPr lang="es-US" b="1" dirty="0" err="1">
                <a:solidFill>
                  <a:schemeClr val="bg1"/>
                </a:solidFill>
              </a:rPr>
              <a:t>Crijn</a:t>
            </a:r>
            <a:r>
              <a:rPr lang="es-US" b="1" dirty="0">
                <a:solidFill>
                  <a:schemeClr val="bg1"/>
                </a:solidFill>
              </a:rPr>
              <a:t> </a:t>
            </a:r>
            <a:r>
              <a:rPr lang="es-US" dirty="0">
                <a:solidFill>
                  <a:schemeClr val="bg1"/>
                </a:solidFill>
              </a:rPr>
              <a:t>ha recibido honorarios de consultoría de </a:t>
            </a:r>
            <a:r>
              <a:rPr lang="es-US" dirty="0" err="1">
                <a:solidFill>
                  <a:schemeClr val="bg1"/>
                </a:solidFill>
              </a:rPr>
              <a:t>Boehringer</a:t>
            </a:r>
            <a:r>
              <a:rPr lang="es-US" dirty="0">
                <a:solidFill>
                  <a:schemeClr val="bg1"/>
                </a:solidFill>
              </a:rPr>
              <a:t> </a:t>
            </a:r>
            <a:r>
              <a:rPr lang="es-US" dirty="0" err="1">
                <a:solidFill>
                  <a:schemeClr val="bg1"/>
                </a:solidFill>
              </a:rPr>
              <a:t>Ingelheim</a:t>
            </a:r>
            <a:r>
              <a:rPr lang="es-US" dirty="0">
                <a:solidFill>
                  <a:schemeClr val="bg1"/>
                </a:solidFill>
              </a:rPr>
              <a:t>, Sanofi Aventis, y </a:t>
            </a:r>
            <a:r>
              <a:rPr lang="es-US" dirty="0" err="1">
                <a:solidFill>
                  <a:schemeClr val="bg1"/>
                </a:solidFill>
              </a:rPr>
              <a:t>AstraZeneca</a:t>
            </a:r>
            <a:r>
              <a:rPr lang="es-US" dirty="0">
                <a:solidFill>
                  <a:schemeClr val="bg1"/>
                </a:solidFill>
              </a:rPr>
              <a:t>; apoyo financiero de St. </a:t>
            </a:r>
            <a:r>
              <a:rPr lang="es-US" dirty="0" err="1">
                <a:solidFill>
                  <a:schemeClr val="bg1"/>
                </a:solidFill>
              </a:rPr>
              <a:t>Jude</a:t>
            </a:r>
            <a:r>
              <a:rPr lang="es-US" dirty="0">
                <a:solidFill>
                  <a:schemeClr val="bg1"/>
                </a:solidFill>
              </a:rPr>
              <a:t> Medical, Boston </a:t>
            </a:r>
            <a:r>
              <a:rPr lang="es-US" dirty="0" err="1">
                <a:solidFill>
                  <a:schemeClr val="bg1"/>
                </a:solidFill>
              </a:rPr>
              <a:t>Cientifico</a:t>
            </a:r>
            <a:r>
              <a:rPr lang="es-US" dirty="0">
                <a:solidFill>
                  <a:schemeClr val="bg1"/>
                </a:solidFill>
              </a:rPr>
              <a:t>, </a:t>
            </a:r>
            <a:r>
              <a:rPr lang="es-US" dirty="0" err="1">
                <a:solidFill>
                  <a:schemeClr val="bg1"/>
                </a:solidFill>
              </a:rPr>
              <a:t>Boehringer</a:t>
            </a:r>
            <a:r>
              <a:rPr lang="es-US" dirty="0">
                <a:solidFill>
                  <a:schemeClr val="bg1"/>
                </a:solidFill>
              </a:rPr>
              <a:t> </a:t>
            </a:r>
            <a:r>
              <a:rPr lang="es-US" dirty="0" err="1">
                <a:solidFill>
                  <a:schemeClr val="bg1"/>
                </a:solidFill>
              </a:rPr>
              <a:t>Ingelheim</a:t>
            </a:r>
            <a:r>
              <a:rPr lang="es-US" dirty="0"/>
              <a:t>, </a:t>
            </a:r>
          </a:p>
        </p:txBody>
      </p:sp>
      <p:sp>
        <p:nvSpPr>
          <p:cNvPr id="9" name="Rectángulo 8"/>
          <p:cNvSpPr/>
          <p:nvPr/>
        </p:nvSpPr>
        <p:spPr>
          <a:xfrm>
            <a:off x="6182055" y="5689439"/>
            <a:ext cx="6096000" cy="1077218"/>
          </a:xfrm>
          <a:prstGeom prst="rect">
            <a:avLst/>
          </a:prstGeom>
          <a:solidFill>
            <a:schemeClr val="accent4">
              <a:lumMod val="75000"/>
            </a:schemeClr>
          </a:solidFill>
        </p:spPr>
        <p:txBody>
          <a:bodyPr>
            <a:spAutoFit/>
          </a:bodyPr>
          <a:lstStyle/>
          <a:p>
            <a:r>
              <a:rPr lang="es-US" sz="1600" dirty="0">
                <a:solidFill>
                  <a:schemeClr val="bg1"/>
                </a:solidFill>
              </a:rPr>
              <a:t>Dr. </a:t>
            </a:r>
            <a:r>
              <a:rPr lang="es-US" sz="1600" dirty="0" err="1">
                <a:solidFill>
                  <a:schemeClr val="bg1"/>
                </a:solidFill>
              </a:rPr>
              <a:t>Lip</a:t>
            </a:r>
            <a:r>
              <a:rPr lang="es-US" sz="1600" dirty="0">
                <a:solidFill>
                  <a:schemeClr val="bg1"/>
                </a:solidFill>
              </a:rPr>
              <a:t> ha servido como consultor de Bayer, </a:t>
            </a:r>
            <a:r>
              <a:rPr lang="es-US" sz="1600" dirty="0" err="1">
                <a:solidFill>
                  <a:schemeClr val="bg1"/>
                </a:solidFill>
              </a:rPr>
              <a:t>Astellas</a:t>
            </a:r>
            <a:r>
              <a:rPr lang="es-US" sz="1600" dirty="0">
                <a:solidFill>
                  <a:schemeClr val="bg1"/>
                </a:solidFill>
              </a:rPr>
              <a:t>, Merck, </a:t>
            </a:r>
            <a:r>
              <a:rPr lang="es-US" sz="1600" dirty="0" err="1">
                <a:solidFill>
                  <a:schemeClr val="bg1"/>
                </a:solidFill>
              </a:rPr>
              <a:t>AstraZeneca</a:t>
            </a:r>
            <a:r>
              <a:rPr lang="es-US" sz="1600" dirty="0">
                <a:solidFill>
                  <a:schemeClr val="bg1"/>
                </a:solidFill>
              </a:rPr>
              <a:t>, Sano fi -Aventis, </a:t>
            </a:r>
            <a:r>
              <a:rPr lang="es-US" sz="1600" dirty="0" err="1">
                <a:solidFill>
                  <a:schemeClr val="bg1"/>
                </a:solidFill>
              </a:rPr>
              <a:t>Aryx</a:t>
            </a:r>
            <a:r>
              <a:rPr lang="es-US" sz="1600" dirty="0">
                <a:solidFill>
                  <a:schemeClr val="bg1"/>
                </a:solidFill>
              </a:rPr>
              <a:t>, </a:t>
            </a:r>
            <a:r>
              <a:rPr lang="es-US" sz="1600" dirty="0" err="1">
                <a:solidFill>
                  <a:schemeClr val="bg1"/>
                </a:solidFill>
              </a:rPr>
              <a:t>Portola</a:t>
            </a:r>
            <a:r>
              <a:rPr lang="es-US" sz="1600" dirty="0">
                <a:solidFill>
                  <a:schemeClr val="bg1"/>
                </a:solidFill>
              </a:rPr>
              <a:t>, </a:t>
            </a:r>
            <a:r>
              <a:rPr lang="es-US" sz="1600" dirty="0" err="1">
                <a:solidFill>
                  <a:schemeClr val="bg1"/>
                </a:solidFill>
              </a:rPr>
              <a:t>Biotronik</a:t>
            </a:r>
            <a:r>
              <a:rPr lang="es-US" sz="1600" dirty="0">
                <a:solidFill>
                  <a:schemeClr val="bg1"/>
                </a:solidFill>
              </a:rPr>
              <a:t>, y </a:t>
            </a:r>
            <a:r>
              <a:rPr lang="es-US" sz="1600" dirty="0" err="1">
                <a:solidFill>
                  <a:schemeClr val="bg1"/>
                </a:solidFill>
              </a:rPr>
              <a:t>Boehringer</a:t>
            </a:r>
            <a:r>
              <a:rPr lang="es-US" sz="1600" dirty="0">
                <a:solidFill>
                  <a:schemeClr val="bg1"/>
                </a:solidFill>
              </a:rPr>
              <a:t> </a:t>
            </a:r>
            <a:r>
              <a:rPr lang="es-US" sz="1600" dirty="0" err="1">
                <a:solidFill>
                  <a:schemeClr val="bg1"/>
                </a:solidFill>
              </a:rPr>
              <a:t>Ingelheim</a:t>
            </a:r>
            <a:r>
              <a:rPr lang="es-US" sz="1600" dirty="0">
                <a:solidFill>
                  <a:schemeClr val="bg1"/>
                </a:solidFill>
              </a:rPr>
              <a:t>, y ha estado en la oficina de oradores para Bayer, </a:t>
            </a:r>
            <a:r>
              <a:rPr lang="es-US" sz="1600" dirty="0" err="1">
                <a:solidFill>
                  <a:schemeClr val="bg1"/>
                </a:solidFill>
              </a:rPr>
              <a:t>Boehringer</a:t>
            </a:r>
            <a:r>
              <a:rPr lang="es-US" sz="1600" dirty="0">
                <a:solidFill>
                  <a:schemeClr val="bg1"/>
                </a:solidFill>
              </a:rPr>
              <a:t> </a:t>
            </a:r>
            <a:r>
              <a:rPr lang="es-US" sz="1600" dirty="0" err="1">
                <a:solidFill>
                  <a:schemeClr val="bg1"/>
                </a:solidFill>
              </a:rPr>
              <a:t>Ingelheim</a:t>
            </a:r>
            <a:r>
              <a:rPr lang="es-US" sz="1600" dirty="0">
                <a:solidFill>
                  <a:schemeClr val="bg1"/>
                </a:solidFill>
              </a:rPr>
              <a:t>, y Sanofi Aventis</a:t>
            </a:r>
            <a:r>
              <a:rPr lang="es-US" sz="1400" dirty="0">
                <a:solidFill>
                  <a:schemeClr val="bg1"/>
                </a:solidFill>
              </a:rPr>
              <a:t>. </a:t>
            </a:r>
          </a:p>
        </p:txBody>
      </p:sp>
    </p:spTree>
    <p:extLst>
      <p:ext uri="{BB962C8B-B14F-4D97-AF65-F5344CB8AC3E}">
        <p14:creationId xmlns:p14="http://schemas.microsoft.com/office/powerpoint/2010/main" val="15447976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9974" y="580790"/>
            <a:ext cx="8734696" cy="50008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Estrella de 6 puntas"/>
          <p:cNvSpPr/>
          <p:nvPr/>
        </p:nvSpPr>
        <p:spPr>
          <a:xfrm>
            <a:off x="7402016" y="2132856"/>
            <a:ext cx="360040" cy="360040"/>
          </a:xfrm>
          <a:prstGeom prst="star6">
            <a:avLst/>
          </a:prstGeom>
          <a:solidFill>
            <a:srgbClr val="2BFB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5" name="4 Estrella de 6 puntas"/>
          <p:cNvSpPr/>
          <p:nvPr/>
        </p:nvSpPr>
        <p:spPr>
          <a:xfrm>
            <a:off x="8127732" y="2673623"/>
            <a:ext cx="360040" cy="360040"/>
          </a:xfrm>
          <a:prstGeom prst="star6">
            <a:avLst/>
          </a:prstGeom>
          <a:solidFill>
            <a:srgbClr val="2BFB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6" name="5 Estrella de 6 puntas"/>
          <p:cNvSpPr/>
          <p:nvPr/>
        </p:nvSpPr>
        <p:spPr>
          <a:xfrm>
            <a:off x="7402016" y="3158526"/>
            <a:ext cx="360040" cy="360040"/>
          </a:xfrm>
          <a:prstGeom prst="star6">
            <a:avLst/>
          </a:prstGeom>
          <a:solidFill>
            <a:srgbClr val="2BFB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7" name="6 Estrella de 6 puntas"/>
          <p:cNvSpPr/>
          <p:nvPr/>
        </p:nvSpPr>
        <p:spPr>
          <a:xfrm>
            <a:off x="8145886" y="3607283"/>
            <a:ext cx="396679" cy="269445"/>
          </a:xfrm>
          <a:prstGeom prst="star6">
            <a:avLst/>
          </a:prstGeom>
          <a:solidFill>
            <a:srgbClr val="2BFB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8" name="7 Estrella de 6 puntas"/>
          <p:cNvSpPr/>
          <p:nvPr/>
        </p:nvSpPr>
        <p:spPr>
          <a:xfrm>
            <a:off x="7358942" y="3824760"/>
            <a:ext cx="403114" cy="324320"/>
          </a:xfrm>
          <a:prstGeom prst="star6">
            <a:avLst/>
          </a:prstGeom>
          <a:solidFill>
            <a:srgbClr val="2BFB5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9" name="8 Estrella de 6 puntas"/>
          <p:cNvSpPr/>
          <p:nvPr/>
        </p:nvSpPr>
        <p:spPr>
          <a:xfrm>
            <a:off x="7402016" y="4149080"/>
            <a:ext cx="360040" cy="360040"/>
          </a:xfrm>
          <a:prstGeom prst="star6">
            <a:avLst/>
          </a:prstGeom>
          <a:solidFill>
            <a:srgbClr val="2BFB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0" name="9 Estrella de 6 puntas"/>
          <p:cNvSpPr/>
          <p:nvPr/>
        </p:nvSpPr>
        <p:spPr>
          <a:xfrm>
            <a:off x="7402016" y="4685345"/>
            <a:ext cx="360040" cy="360040"/>
          </a:xfrm>
          <a:prstGeom prst="star6">
            <a:avLst/>
          </a:prstGeom>
          <a:solidFill>
            <a:srgbClr val="2BFB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92596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512" y="453184"/>
            <a:ext cx="8712968" cy="21692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Imagen 8"/>
          <p:cNvPicPr>
            <a:picLocks noChangeAspect="1"/>
          </p:cNvPicPr>
          <p:nvPr/>
        </p:nvPicPr>
        <p:blipFill rotWithShape="1">
          <a:blip r:embed="rId4"/>
          <a:srcRect l="69715" t="41178" r="2868" b="54954"/>
          <a:stretch/>
        </p:blipFill>
        <p:spPr>
          <a:xfrm>
            <a:off x="5456022" y="858664"/>
            <a:ext cx="5728940" cy="520252"/>
          </a:xfrm>
          <a:prstGeom prst="roundRect">
            <a:avLst>
              <a:gd name="adj" fmla="val 8594"/>
            </a:avLst>
          </a:prstGeom>
          <a:ln/>
        </p:spPr>
        <p:style>
          <a:lnRef idx="2">
            <a:schemeClr val="dk1"/>
          </a:lnRef>
          <a:fillRef idx="1">
            <a:schemeClr val="lt1"/>
          </a:fillRef>
          <a:effectRef idx="0">
            <a:schemeClr val="dk1"/>
          </a:effectRef>
          <a:fontRef idx="minor">
            <a:schemeClr val="dk1"/>
          </a:fontRef>
        </p:style>
      </p:pic>
      <p:sp>
        <p:nvSpPr>
          <p:cNvPr id="2" name="CuadroTexto 1"/>
          <p:cNvSpPr txBox="1"/>
          <p:nvPr/>
        </p:nvSpPr>
        <p:spPr>
          <a:xfrm>
            <a:off x="1947168" y="612927"/>
            <a:ext cx="3579826" cy="95410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smtClean="0"/>
              <a:t>OR</a:t>
            </a:r>
          </a:p>
          <a:p>
            <a:pPr algn="ctr"/>
            <a:r>
              <a:rPr lang="en-US" sz="2800" dirty="0" smtClean="0"/>
              <a:t>SANGRADO PREVIO</a:t>
            </a:r>
            <a:endParaRPr lang="es-US" sz="2800" dirty="0"/>
          </a:p>
        </p:txBody>
      </p:sp>
      <p:sp>
        <p:nvSpPr>
          <p:cNvPr id="3" name="Llamada rectangular redondeada 2"/>
          <p:cNvSpPr/>
          <p:nvPr/>
        </p:nvSpPr>
        <p:spPr>
          <a:xfrm>
            <a:off x="208565" y="2622388"/>
            <a:ext cx="6477000" cy="2963905"/>
          </a:xfrm>
          <a:prstGeom prst="wedgeRoundRect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2000" b="1" dirty="0" smtClean="0"/>
              <a:t>Una persona con </a:t>
            </a:r>
            <a:r>
              <a:rPr lang="en-US" sz="2000" b="1" dirty="0" err="1" smtClean="0"/>
              <a:t>caracteristicas</a:t>
            </a:r>
            <a:r>
              <a:rPr lang="en-US" sz="2000" b="1" dirty="0" smtClean="0"/>
              <a:t> </a:t>
            </a:r>
            <a:r>
              <a:rPr lang="en-US" sz="2000" b="1" dirty="0" err="1" smtClean="0"/>
              <a:t>similares</a:t>
            </a:r>
            <a:r>
              <a:rPr lang="en-US" sz="2000" b="1" dirty="0" smtClean="0"/>
              <a:t> a la </a:t>
            </a:r>
            <a:r>
              <a:rPr lang="en-US" sz="2000" b="1" dirty="0" err="1" smtClean="0"/>
              <a:t>cohorte</a:t>
            </a:r>
            <a:r>
              <a:rPr lang="en-US" sz="2000" b="1" dirty="0" smtClean="0"/>
              <a:t> EHS FA con </a:t>
            </a:r>
            <a:r>
              <a:rPr lang="en-US" sz="2000" b="1" dirty="0" err="1" smtClean="0"/>
              <a:t>sangrado</a:t>
            </a:r>
            <a:r>
              <a:rPr lang="en-US" sz="2000" b="1" dirty="0" smtClean="0"/>
              <a:t> </a:t>
            </a:r>
            <a:r>
              <a:rPr lang="en-US" sz="2000" b="1" dirty="0" err="1" smtClean="0"/>
              <a:t>previo</a:t>
            </a:r>
            <a:r>
              <a:rPr lang="en-US" sz="2000" b="1" dirty="0" smtClean="0"/>
              <a:t> () </a:t>
            </a:r>
            <a:r>
              <a:rPr lang="en-US" sz="2000" b="1" dirty="0" err="1" smtClean="0"/>
              <a:t>tiene</a:t>
            </a:r>
            <a:r>
              <a:rPr lang="en-US" sz="2000" b="1" dirty="0" smtClean="0"/>
              <a:t> 7.5 </a:t>
            </a:r>
            <a:r>
              <a:rPr lang="en-US" sz="2000" b="1" dirty="0" err="1" smtClean="0"/>
              <a:t>veces</a:t>
            </a:r>
            <a:r>
              <a:rPr lang="en-US" sz="2000" b="1" dirty="0" smtClean="0"/>
              <a:t> mas </a:t>
            </a:r>
            <a:r>
              <a:rPr lang="en-US" sz="2000" b="1" dirty="0" err="1" smtClean="0"/>
              <a:t>probabilidad</a:t>
            </a:r>
            <a:r>
              <a:rPr lang="en-US" sz="2000" b="1" dirty="0" smtClean="0"/>
              <a:t> de presenter </a:t>
            </a:r>
            <a:r>
              <a:rPr lang="en-US" sz="2000" b="1" dirty="0" err="1" smtClean="0"/>
              <a:t>una</a:t>
            </a:r>
            <a:r>
              <a:rPr lang="en-US" sz="2000" b="1" dirty="0" smtClean="0"/>
              <a:t> </a:t>
            </a:r>
            <a:r>
              <a:rPr lang="en-US" sz="2000" b="1" dirty="0" err="1" smtClean="0"/>
              <a:t>hemorragia</a:t>
            </a:r>
            <a:r>
              <a:rPr lang="en-US" sz="2000" b="1" dirty="0" smtClean="0"/>
              <a:t> mayor </a:t>
            </a:r>
            <a:r>
              <a:rPr lang="en-US" sz="2000" b="1" dirty="0" err="1" smtClean="0"/>
              <a:t>en</a:t>
            </a:r>
            <a:r>
              <a:rPr lang="en-US" sz="2000" b="1" dirty="0" smtClean="0"/>
              <a:t> 1 </a:t>
            </a:r>
            <a:r>
              <a:rPr lang="en-US" sz="2000" b="1" dirty="0" err="1" smtClean="0"/>
              <a:t>ano</a:t>
            </a:r>
            <a:r>
              <a:rPr lang="en-US" sz="2000" b="1" dirty="0" smtClean="0"/>
              <a:t> de </a:t>
            </a:r>
            <a:r>
              <a:rPr lang="en-US" sz="2000" b="1" dirty="0" err="1" smtClean="0"/>
              <a:t>seguimiento</a:t>
            </a:r>
            <a:r>
              <a:rPr lang="en-US" sz="2000" b="1" dirty="0" smtClean="0"/>
              <a:t> </a:t>
            </a:r>
            <a:r>
              <a:rPr lang="en-US" sz="2000" b="1" dirty="0" err="1" smtClean="0"/>
              <a:t>asociada</a:t>
            </a:r>
            <a:r>
              <a:rPr lang="en-US" sz="2000" b="1" dirty="0" smtClean="0"/>
              <a:t> a </a:t>
            </a:r>
            <a:r>
              <a:rPr lang="en-US" sz="2000" b="1" dirty="0" err="1" smtClean="0"/>
              <a:t>anticoagulacion</a:t>
            </a:r>
            <a:r>
              <a:rPr lang="en-US" sz="2000" b="1" dirty="0" smtClean="0"/>
              <a:t> oral.</a:t>
            </a:r>
            <a:endParaRPr lang="es-US" sz="2000" b="1" dirty="0"/>
          </a:p>
        </p:txBody>
      </p:sp>
      <p:graphicFrame>
        <p:nvGraphicFramePr>
          <p:cNvPr id="10" name="Tabla 9"/>
          <p:cNvGraphicFramePr>
            <a:graphicFrameLocks noGrp="1"/>
          </p:cNvGraphicFramePr>
          <p:nvPr>
            <p:extLst>
              <p:ext uri="{D42A27DB-BD31-4B8C-83A1-F6EECF244321}">
                <p14:modId xmlns:p14="http://schemas.microsoft.com/office/powerpoint/2010/main" val="953613948"/>
              </p:ext>
            </p:extLst>
          </p:nvPr>
        </p:nvGraphicFramePr>
        <p:xfrm>
          <a:off x="6685565" y="3218243"/>
          <a:ext cx="5317750" cy="1320800"/>
        </p:xfrm>
        <a:graphic>
          <a:graphicData uri="http://schemas.openxmlformats.org/drawingml/2006/table">
            <a:tbl>
              <a:tblPr firstRow="1" bandRow="1">
                <a:tableStyleId>{5C22544A-7EE6-4342-B048-85BDC9FD1C3A}</a:tableStyleId>
              </a:tblPr>
              <a:tblGrid>
                <a:gridCol w="2353644"/>
                <a:gridCol w="1482053"/>
                <a:gridCol w="1482053"/>
              </a:tblGrid>
              <a:tr h="0">
                <a:tc>
                  <a:txBody>
                    <a:bodyPr/>
                    <a:lstStyle/>
                    <a:p>
                      <a:pPr algn="ctr"/>
                      <a:endParaRPr lang="es-US" dirty="0"/>
                    </a:p>
                  </a:txBody>
                  <a:tcPr/>
                </a:tc>
                <a:tc>
                  <a:txBody>
                    <a:bodyPr/>
                    <a:lstStyle/>
                    <a:p>
                      <a:pPr algn="ctr"/>
                      <a:r>
                        <a:rPr lang="en-US" sz="1600" dirty="0" smtClean="0"/>
                        <a:t>SANGRADO</a:t>
                      </a:r>
                      <a:endParaRPr lang="es-US" sz="1600" dirty="0"/>
                    </a:p>
                  </a:txBody>
                  <a:tcPr/>
                </a:tc>
                <a:tc>
                  <a:txBody>
                    <a:bodyPr/>
                    <a:lstStyle/>
                    <a:p>
                      <a:pPr algn="ctr"/>
                      <a:r>
                        <a:rPr lang="en-US" sz="1600" dirty="0" smtClean="0"/>
                        <a:t>NO SANGRADO</a:t>
                      </a:r>
                      <a:endParaRPr lang="es-US" sz="1600" dirty="0"/>
                    </a:p>
                  </a:txBody>
                  <a:tcPr/>
                </a:tc>
              </a:tr>
              <a:tr h="370840">
                <a:tc>
                  <a:txBody>
                    <a:bodyPr/>
                    <a:lstStyle/>
                    <a:p>
                      <a:pPr algn="ctr"/>
                      <a:r>
                        <a:rPr lang="en-US" dirty="0" smtClean="0"/>
                        <a:t>HASBLED</a:t>
                      </a:r>
                      <a:r>
                        <a:rPr lang="en-US" baseline="0" dirty="0" smtClean="0"/>
                        <a:t> ≤ 2</a:t>
                      </a:r>
                      <a:endParaRPr lang="es-US" dirty="0"/>
                    </a:p>
                  </a:txBody>
                  <a:tcPr/>
                </a:tc>
                <a:tc>
                  <a:txBody>
                    <a:bodyPr/>
                    <a:lstStyle/>
                    <a:p>
                      <a:pPr algn="ctr"/>
                      <a:r>
                        <a:rPr lang="en-US" dirty="0" smtClean="0"/>
                        <a:t>36 ( 1.2 %)</a:t>
                      </a:r>
                      <a:endParaRPr lang="es-US" dirty="0"/>
                    </a:p>
                  </a:txBody>
                  <a:tcPr/>
                </a:tc>
                <a:tc>
                  <a:txBody>
                    <a:bodyPr/>
                    <a:lstStyle/>
                    <a:p>
                      <a:pPr algn="ctr"/>
                      <a:r>
                        <a:rPr lang="en-US" dirty="0" smtClean="0"/>
                        <a:t>2828</a:t>
                      </a:r>
                      <a:endParaRPr lang="es-US"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HASBLED</a:t>
                      </a:r>
                      <a:r>
                        <a:rPr lang="en-US" baseline="0" dirty="0" smtClean="0"/>
                        <a:t> ≥ 3</a:t>
                      </a:r>
                      <a:endParaRPr lang="es-US" dirty="0" smtClean="0"/>
                    </a:p>
                  </a:txBody>
                  <a:tcPr/>
                </a:tc>
                <a:tc>
                  <a:txBody>
                    <a:bodyPr/>
                    <a:lstStyle/>
                    <a:p>
                      <a:pPr algn="ctr"/>
                      <a:r>
                        <a:rPr lang="en-US" dirty="0" smtClean="0"/>
                        <a:t>12 (4.9%)</a:t>
                      </a:r>
                      <a:endParaRPr lang="es-US" dirty="0"/>
                    </a:p>
                  </a:txBody>
                  <a:tcPr/>
                </a:tc>
                <a:tc>
                  <a:txBody>
                    <a:bodyPr/>
                    <a:lstStyle/>
                    <a:p>
                      <a:pPr algn="ctr"/>
                      <a:r>
                        <a:rPr lang="en-US" dirty="0" smtClean="0"/>
                        <a:t>243</a:t>
                      </a:r>
                      <a:endParaRPr lang="es-US" dirty="0"/>
                    </a:p>
                  </a:txBody>
                  <a:tcPr/>
                </a:tc>
              </a:tr>
            </a:tbl>
          </a:graphicData>
        </a:graphic>
      </p:graphicFrame>
    </p:spTree>
    <p:extLst>
      <p:ext uri="{BB962C8B-B14F-4D97-AF65-F5344CB8AC3E}">
        <p14:creationId xmlns:p14="http://schemas.microsoft.com/office/powerpoint/2010/main" val="2122004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3855" y="1415459"/>
            <a:ext cx="8712968" cy="31683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3 Estrella de 6 puntas"/>
          <p:cNvSpPr/>
          <p:nvPr/>
        </p:nvSpPr>
        <p:spPr>
          <a:xfrm>
            <a:off x="8146322" y="1749247"/>
            <a:ext cx="360040" cy="360040"/>
          </a:xfrm>
          <a:prstGeom prst="star6">
            <a:avLst/>
          </a:prstGeom>
          <a:solidFill>
            <a:srgbClr val="2BFB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6" name="4 Estrella de 6 puntas"/>
          <p:cNvSpPr/>
          <p:nvPr/>
        </p:nvSpPr>
        <p:spPr>
          <a:xfrm>
            <a:off x="8160835" y="2207547"/>
            <a:ext cx="360040" cy="360040"/>
          </a:xfrm>
          <a:prstGeom prst="star6">
            <a:avLst/>
          </a:prstGeom>
          <a:solidFill>
            <a:srgbClr val="2BFB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8" name="6 Estrella de 6 puntas"/>
          <p:cNvSpPr/>
          <p:nvPr/>
        </p:nvSpPr>
        <p:spPr>
          <a:xfrm>
            <a:off x="8136182" y="3071079"/>
            <a:ext cx="360040" cy="360040"/>
          </a:xfrm>
          <a:prstGeom prst="star6">
            <a:avLst/>
          </a:prstGeom>
          <a:solidFill>
            <a:srgbClr val="2BFB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9" name="7 Estrella de 6 puntas"/>
          <p:cNvSpPr/>
          <p:nvPr/>
        </p:nvSpPr>
        <p:spPr>
          <a:xfrm>
            <a:off x="7304495" y="4079755"/>
            <a:ext cx="360040" cy="360040"/>
          </a:xfrm>
          <a:prstGeom prst="star6">
            <a:avLst/>
          </a:prstGeom>
          <a:solidFill>
            <a:srgbClr val="2BFB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1" name="CuadroTexto 10"/>
          <p:cNvSpPr txBox="1"/>
          <p:nvPr/>
        </p:nvSpPr>
        <p:spPr>
          <a:xfrm>
            <a:off x="8136182" y="2685143"/>
            <a:ext cx="509820" cy="369332"/>
          </a:xfrm>
          <a:prstGeom prst="rect">
            <a:avLst/>
          </a:prstGeom>
          <a:noFill/>
        </p:spPr>
        <p:txBody>
          <a:bodyPr wrap="none" rtlCol="0">
            <a:spAutoFit/>
          </a:bodyPr>
          <a:lstStyle/>
          <a:p>
            <a:r>
              <a:rPr lang="en-US" dirty="0" smtClean="0">
                <a:solidFill>
                  <a:schemeClr val="bg1"/>
                </a:solidFill>
              </a:rPr>
              <a:t>NA</a:t>
            </a:r>
            <a:endParaRPr lang="es-US" dirty="0">
              <a:solidFill>
                <a:schemeClr val="bg1"/>
              </a:solidFill>
            </a:endParaRPr>
          </a:p>
        </p:txBody>
      </p:sp>
      <p:pic>
        <p:nvPicPr>
          <p:cNvPr id="1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00" t="27859" r="1993" b="66917"/>
          <a:stretch/>
        </p:blipFill>
        <p:spPr bwMode="auto">
          <a:xfrm>
            <a:off x="1765965" y="1203795"/>
            <a:ext cx="8490858" cy="2612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94933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locanto.com.ve/1235196645/FIN-DE-SEMANA-AGUAS-DE-MOISES-CUEVA-DEL-GUACHARO-PLAYA-MEDINA_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3835" y="2539346"/>
            <a:ext cx="5571265" cy="37173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ángulo 3"/>
          <p:cNvSpPr/>
          <p:nvPr/>
        </p:nvSpPr>
        <p:spPr>
          <a:xfrm>
            <a:off x="6692900" y="5934670"/>
            <a:ext cx="5499100"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a:spAutoFit/>
          </a:bodyPr>
          <a:lstStyle/>
          <a:p>
            <a:pPr algn="ctr"/>
            <a:r>
              <a:rPr lang="en-US" sz="5400" b="1" dirty="0" smtClean="0">
                <a:ln w="12700" cmpd="sng">
                  <a:solidFill>
                    <a:schemeClr val="accent4"/>
                  </a:solidFill>
                  <a:prstDash val="solid"/>
                </a:ln>
                <a:solidFill>
                  <a:srgbClr val="FFC000"/>
                </a:solidFill>
              </a:rPr>
              <a:t>GRACIAS..</a:t>
            </a:r>
            <a:endParaRPr lang="es-ES" sz="5400" b="1" cap="none" spc="0" dirty="0">
              <a:ln w="12700" cmpd="sng">
                <a:solidFill>
                  <a:schemeClr val="accent4"/>
                </a:solidFill>
                <a:prstDash val="solid"/>
              </a:ln>
              <a:solidFill>
                <a:srgbClr val="FFC000"/>
              </a:solidFill>
              <a:effectLst/>
            </a:endParaRPr>
          </a:p>
        </p:txBody>
      </p:sp>
      <p:pic>
        <p:nvPicPr>
          <p:cNvPr id="5" name="Imagen 4"/>
          <p:cNvPicPr>
            <a:picLocks noChangeAspect="1"/>
          </p:cNvPicPr>
          <p:nvPr/>
        </p:nvPicPr>
        <p:blipFill>
          <a:blip r:embed="rId3"/>
          <a:stretch>
            <a:fillRect/>
          </a:stretch>
        </p:blipFill>
        <p:spPr>
          <a:xfrm>
            <a:off x="469899" y="102235"/>
            <a:ext cx="5727701" cy="4295776"/>
          </a:xfrm>
          <a:prstGeom prst="rect">
            <a:avLst/>
          </a:prstGeom>
          <a:ln>
            <a:noFill/>
          </a:ln>
          <a:effectLst>
            <a:softEdge rad="112500"/>
          </a:effectLst>
        </p:spPr>
      </p:pic>
    </p:spTree>
    <p:extLst>
      <p:ext uri="{BB962C8B-B14F-4D97-AF65-F5344CB8AC3E}">
        <p14:creationId xmlns:p14="http://schemas.microsoft.com/office/powerpoint/2010/main" val="4811448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24319" y="1356479"/>
            <a:ext cx="11472730" cy="2294827"/>
          </a:xfrm>
        </p:spPr>
        <p:style>
          <a:lnRef idx="1">
            <a:schemeClr val="accent2"/>
          </a:lnRef>
          <a:fillRef idx="2">
            <a:schemeClr val="accent2"/>
          </a:fillRef>
          <a:effectRef idx="1">
            <a:schemeClr val="accent2"/>
          </a:effectRef>
          <a:fontRef idx="minor">
            <a:schemeClr val="dk1"/>
          </a:fontRef>
        </p:style>
        <p:txBody>
          <a:bodyPr>
            <a:normAutofit/>
          </a:bodyPr>
          <a:lstStyle/>
          <a:p>
            <a:pPr algn="just"/>
            <a:r>
              <a:rPr lang="en-US" b="1" dirty="0" smtClean="0">
                <a:effectLst/>
                <a:latin typeface="+mj-lt"/>
                <a:ea typeface="Arial Unicode MS" panose="020B0604020202020204" pitchFamily="34" charset="-128"/>
                <a:cs typeface="Arial Unicode MS" panose="020B0604020202020204" pitchFamily="34" charset="-128"/>
              </a:rPr>
              <a:t>La FA </a:t>
            </a:r>
            <a:r>
              <a:rPr lang="en-US" b="1" dirty="0" err="1" smtClean="0">
                <a:effectLst/>
                <a:latin typeface="+mj-lt"/>
                <a:ea typeface="Arial Unicode MS" panose="020B0604020202020204" pitchFamily="34" charset="-128"/>
                <a:cs typeface="Arial Unicode MS" panose="020B0604020202020204" pitchFamily="34" charset="-128"/>
              </a:rPr>
              <a:t>aumenta</a:t>
            </a:r>
            <a:r>
              <a:rPr lang="en-US" b="1" dirty="0" smtClean="0">
                <a:effectLst/>
                <a:latin typeface="+mj-lt"/>
                <a:ea typeface="Arial Unicode MS" panose="020B0604020202020204" pitchFamily="34" charset="-128"/>
                <a:cs typeface="Arial Unicode MS" panose="020B0604020202020204" pitchFamily="34" charset="-128"/>
              </a:rPr>
              <a:t> el </a:t>
            </a:r>
            <a:r>
              <a:rPr lang="en-US" b="1" dirty="0" err="1" smtClean="0">
                <a:effectLst/>
                <a:latin typeface="+mj-lt"/>
                <a:ea typeface="Arial Unicode MS" panose="020B0604020202020204" pitchFamily="34" charset="-128"/>
                <a:cs typeface="Arial Unicode MS" panose="020B0604020202020204" pitchFamily="34" charset="-128"/>
              </a:rPr>
              <a:t>riesgo</a:t>
            </a:r>
            <a:r>
              <a:rPr lang="en-US" b="1" dirty="0" smtClean="0">
                <a:effectLst/>
                <a:latin typeface="+mj-lt"/>
                <a:ea typeface="Arial Unicode MS" panose="020B0604020202020204" pitchFamily="34" charset="-128"/>
                <a:cs typeface="Arial Unicode MS" panose="020B0604020202020204" pitchFamily="34" charset="-128"/>
              </a:rPr>
              <a:t> de EVC </a:t>
            </a:r>
            <a:r>
              <a:rPr lang="en-US" b="1" dirty="0" err="1" smtClean="0">
                <a:effectLst/>
                <a:latin typeface="+mj-lt"/>
                <a:ea typeface="Arial Unicode MS" panose="020B0604020202020204" pitchFamily="34" charset="-128"/>
                <a:cs typeface="Arial Unicode MS" panose="020B0604020202020204" pitchFamily="34" charset="-128"/>
              </a:rPr>
              <a:t>isquemico</a:t>
            </a:r>
            <a:r>
              <a:rPr lang="en-US" b="1" dirty="0" smtClean="0">
                <a:effectLst/>
                <a:latin typeface="+mj-lt"/>
                <a:ea typeface="Arial Unicode MS" panose="020B0604020202020204" pitchFamily="34" charset="-128"/>
                <a:cs typeface="Arial Unicode MS" panose="020B0604020202020204" pitchFamily="34" charset="-128"/>
              </a:rPr>
              <a:t>:</a:t>
            </a:r>
          </a:p>
          <a:p>
            <a:pPr lvl="1" algn="just"/>
            <a:r>
              <a:rPr lang="en-US" dirty="0" smtClean="0">
                <a:effectLst/>
                <a:latin typeface="+mj-lt"/>
                <a:ea typeface="Arial Unicode MS" panose="020B0604020202020204" pitchFamily="34" charset="-128"/>
                <a:cs typeface="Arial Unicode MS" panose="020B0604020202020204" pitchFamily="34" charset="-128"/>
              </a:rPr>
              <a:t>La ACO </a:t>
            </a:r>
            <a:r>
              <a:rPr lang="en-US" dirty="0" err="1" smtClean="0">
                <a:effectLst/>
                <a:latin typeface="+mj-lt"/>
                <a:ea typeface="Arial Unicode MS" panose="020B0604020202020204" pitchFamily="34" charset="-128"/>
                <a:cs typeface="Arial Unicode MS" panose="020B0604020202020204" pitchFamily="34" charset="-128"/>
              </a:rPr>
              <a:t>disminuye</a:t>
            </a:r>
            <a:r>
              <a:rPr lang="en-US" dirty="0" smtClean="0">
                <a:effectLst/>
                <a:latin typeface="+mj-lt"/>
                <a:ea typeface="Arial Unicode MS" panose="020B0604020202020204" pitchFamily="34" charset="-128"/>
                <a:cs typeface="Arial Unicode MS" panose="020B0604020202020204" pitchFamily="34" charset="-128"/>
              </a:rPr>
              <a:t> </a:t>
            </a:r>
            <a:r>
              <a:rPr lang="en-US" dirty="0" err="1" smtClean="0">
                <a:effectLst/>
                <a:latin typeface="+mj-lt"/>
                <a:ea typeface="Arial Unicode MS" panose="020B0604020202020204" pitchFamily="34" charset="-128"/>
                <a:cs typeface="Arial Unicode MS" panose="020B0604020202020204" pitchFamily="34" charset="-128"/>
              </a:rPr>
              <a:t>dicho</a:t>
            </a:r>
            <a:r>
              <a:rPr lang="en-US" dirty="0" smtClean="0">
                <a:effectLst/>
                <a:latin typeface="+mj-lt"/>
                <a:ea typeface="Arial Unicode MS" panose="020B0604020202020204" pitchFamily="34" charset="-128"/>
                <a:cs typeface="Arial Unicode MS" panose="020B0604020202020204" pitchFamily="34" charset="-128"/>
              </a:rPr>
              <a:t> </a:t>
            </a:r>
            <a:r>
              <a:rPr lang="en-US" dirty="0" err="1" smtClean="0">
                <a:effectLst/>
                <a:latin typeface="+mj-lt"/>
                <a:ea typeface="Arial Unicode MS" panose="020B0604020202020204" pitchFamily="34" charset="-128"/>
                <a:cs typeface="Arial Unicode MS" panose="020B0604020202020204" pitchFamily="34" charset="-128"/>
              </a:rPr>
              <a:t>riesgo</a:t>
            </a:r>
            <a:r>
              <a:rPr lang="en-US" dirty="0" smtClean="0">
                <a:effectLst/>
                <a:latin typeface="+mj-lt"/>
                <a:ea typeface="Arial Unicode MS" panose="020B0604020202020204" pitchFamily="34" charset="-128"/>
                <a:cs typeface="Arial Unicode MS" panose="020B0604020202020204" pitchFamily="34" charset="-128"/>
              </a:rPr>
              <a:t> y era(para la </a:t>
            </a:r>
            <a:r>
              <a:rPr lang="en-US" dirty="0" err="1" smtClean="0">
                <a:effectLst/>
                <a:latin typeface="+mj-lt"/>
                <a:ea typeface="Arial Unicode MS" panose="020B0604020202020204" pitchFamily="34" charset="-128"/>
                <a:cs typeface="Arial Unicode MS" panose="020B0604020202020204" pitchFamily="34" charset="-128"/>
              </a:rPr>
              <a:t>fecha</a:t>
            </a:r>
            <a:r>
              <a:rPr lang="en-US" dirty="0" smtClean="0">
                <a:effectLst/>
                <a:latin typeface="+mj-lt"/>
                <a:ea typeface="Arial Unicode MS" panose="020B0604020202020204" pitchFamily="34" charset="-128"/>
                <a:cs typeface="Arial Unicode MS" panose="020B0604020202020204" pitchFamily="34" charset="-128"/>
              </a:rPr>
              <a:t> del </a:t>
            </a:r>
            <a:r>
              <a:rPr lang="en-US" dirty="0" err="1" smtClean="0">
                <a:effectLst/>
                <a:latin typeface="+mj-lt"/>
                <a:ea typeface="Arial Unicode MS" panose="020B0604020202020204" pitchFamily="34" charset="-128"/>
                <a:cs typeface="Arial Unicode MS" panose="020B0604020202020204" pitchFamily="34" charset="-128"/>
              </a:rPr>
              <a:t>estudio</a:t>
            </a:r>
            <a:r>
              <a:rPr lang="en-US" dirty="0" smtClean="0">
                <a:effectLst/>
                <a:latin typeface="+mj-lt"/>
                <a:ea typeface="Arial Unicode MS" panose="020B0604020202020204" pitchFamily="34" charset="-128"/>
                <a:cs typeface="Arial Unicode MS" panose="020B0604020202020204" pitchFamily="34" charset="-128"/>
              </a:rPr>
              <a:t>) </a:t>
            </a:r>
            <a:r>
              <a:rPr lang="en-US" dirty="0" err="1" smtClean="0">
                <a:effectLst/>
                <a:latin typeface="+mj-lt"/>
                <a:ea typeface="Arial Unicode MS" panose="020B0604020202020204" pitchFamily="34" charset="-128"/>
                <a:cs typeface="Arial Unicode MS" panose="020B0604020202020204" pitchFamily="34" charset="-128"/>
              </a:rPr>
              <a:t>subutilizada</a:t>
            </a:r>
            <a:r>
              <a:rPr lang="en-US" dirty="0" smtClean="0">
                <a:effectLst/>
                <a:latin typeface="+mj-lt"/>
                <a:ea typeface="Arial Unicode MS" panose="020B0604020202020204" pitchFamily="34" charset="-128"/>
                <a:cs typeface="Arial Unicode MS" panose="020B0604020202020204" pitchFamily="34" charset="-128"/>
              </a:rPr>
              <a:t>.</a:t>
            </a:r>
          </a:p>
          <a:p>
            <a:pPr algn="just"/>
            <a:r>
              <a:rPr lang="en-US" dirty="0" smtClean="0">
                <a:latin typeface="+mj-lt"/>
              </a:rPr>
              <a:t>El </a:t>
            </a:r>
            <a:r>
              <a:rPr lang="en-US" dirty="0" err="1" smtClean="0">
                <a:latin typeface="+mj-lt"/>
              </a:rPr>
              <a:t>uso</a:t>
            </a:r>
            <a:r>
              <a:rPr lang="en-US" dirty="0" smtClean="0">
                <a:latin typeface="+mj-lt"/>
              </a:rPr>
              <a:t> de ACO </a:t>
            </a:r>
            <a:r>
              <a:rPr lang="en-US" dirty="0" err="1" smtClean="0">
                <a:latin typeface="+mj-lt"/>
              </a:rPr>
              <a:t>aumenta</a:t>
            </a:r>
            <a:r>
              <a:rPr lang="en-US" dirty="0" smtClean="0">
                <a:latin typeface="+mj-lt"/>
              </a:rPr>
              <a:t> el </a:t>
            </a:r>
            <a:r>
              <a:rPr lang="en-US" dirty="0" err="1" smtClean="0">
                <a:latin typeface="+mj-lt"/>
              </a:rPr>
              <a:t>riesgo</a:t>
            </a:r>
            <a:r>
              <a:rPr lang="en-US" dirty="0" smtClean="0">
                <a:latin typeface="+mj-lt"/>
              </a:rPr>
              <a:t> de </a:t>
            </a:r>
            <a:r>
              <a:rPr lang="en-US" dirty="0" err="1" smtClean="0">
                <a:latin typeface="+mj-lt"/>
              </a:rPr>
              <a:t>hemorragia</a:t>
            </a:r>
            <a:endParaRPr lang="en-US" dirty="0" smtClean="0">
              <a:latin typeface="+mj-lt"/>
            </a:endParaRPr>
          </a:p>
          <a:p>
            <a:pPr algn="just"/>
            <a:r>
              <a:rPr lang="en-US" dirty="0" err="1" smtClean="0">
                <a:latin typeface="+mj-lt"/>
              </a:rPr>
              <a:t>Existe</a:t>
            </a:r>
            <a:r>
              <a:rPr lang="en-US" dirty="0" smtClean="0">
                <a:latin typeface="+mj-lt"/>
              </a:rPr>
              <a:t> </a:t>
            </a:r>
            <a:r>
              <a:rPr lang="en-US" dirty="0" err="1" smtClean="0">
                <a:latin typeface="+mj-lt"/>
              </a:rPr>
              <a:t>una</a:t>
            </a:r>
            <a:r>
              <a:rPr lang="en-US" dirty="0" smtClean="0">
                <a:latin typeface="+mj-lt"/>
              </a:rPr>
              <a:t> </a:t>
            </a:r>
            <a:r>
              <a:rPr lang="en-US" dirty="0" err="1" smtClean="0">
                <a:latin typeface="+mj-lt"/>
              </a:rPr>
              <a:t>relacion</a:t>
            </a:r>
            <a:r>
              <a:rPr lang="en-US" dirty="0" smtClean="0">
                <a:latin typeface="+mj-lt"/>
              </a:rPr>
              <a:t> entre </a:t>
            </a:r>
            <a:r>
              <a:rPr lang="en-US" dirty="0" err="1" smtClean="0">
                <a:latin typeface="+mj-lt"/>
              </a:rPr>
              <a:t>los</a:t>
            </a:r>
            <a:r>
              <a:rPr lang="en-US" dirty="0" smtClean="0">
                <a:latin typeface="+mj-lt"/>
              </a:rPr>
              <a:t> FR para EVC </a:t>
            </a:r>
            <a:r>
              <a:rPr lang="en-US" dirty="0" err="1" smtClean="0">
                <a:latin typeface="+mj-lt"/>
              </a:rPr>
              <a:t>isquemico</a:t>
            </a:r>
            <a:r>
              <a:rPr lang="en-US" dirty="0" smtClean="0">
                <a:latin typeface="+mj-lt"/>
              </a:rPr>
              <a:t> y </a:t>
            </a:r>
            <a:r>
              <a:rPr lang="en-US" dirty="0" err="1" smtClean="0">
                <a:latin typeface="+mj-lt"/>
              </a:rPr>
              <a:t>hemorragia</a:t>
            </a:r>
            <a:r>
              <a:rPr lang="en-US" dirty="0" smtClean="0">
                <a:latin typeface="+mj-lt"/>
              </a:rPr>
              <a:t> </a:t>
            </a:r>
            <a:r>
              <a:rPr lang="en-US" dirty="0" err="1" smtClean="0">
                <a:latin typeface="+mj-lt"/>
              </a:rPr>
              <a:t>asociada</a:t>
            </a:r>
            <a:r>
              <a:rPr lang="en-US" dirty="0" smtClean="0">
                <a:latin typeface="+mj-lt"/>
              </a:rPr>
              <a:t> a ACO</a:t>
            </a:r>
            <a:endParaRPr lang="en-US" dirty="0">
              <a:latin typeface="+mj-lt"/>
            </a:endParaRPr>
          </a:p>
          <a:p>
            <a:pPr algn="just"/>
            <a:endParaRPr lang="es-US" dirty="0"/>
          </a:p>
        </p:txBody>
      </p:sp>
      <p:sp>
        <p:nvSpPr>
          <p:cNvPr id="4" name="Rectángulo 3"/>
          <p:cNvSpPr/>
          <p:nvPr/>
        </p:nvSpPr>
        <p:spPr>
          <a:xfrm>
            <a:off x="3033293" y="239965"/>
            <a:ext cx="6561684"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a:spAutoFit/>
          </a:bodyPr>
          <a:lstStyle/>
          <a:p>
            <a:pPr algn="ctr"/>
            <a:r>
              <a:rPr lang="es-ES" sz="5400" b="1" dirty="0" smtClean="0">
                <a:ln w="12700" cmpd="sng">
                  <a:solidFill>
                    <a:schemeClr val="accent4"/>
                  </a:solidFill>
                  <a:prstDash val="solid"/>
                </a:ln>
                <a:solidFill>
                  <a:srgbClr val="FFC000"/>
                </a:solidFill>
              </a:rPr>
              <a:t>INTRODUCCI</a:t>
            </a:r>
            <a:r>
              <a:rPr lang="es-US" sz="5400" b="1" dirty="0" smtClean="0">
                <a:ln w="12700" cmpd="sng">
                  <a:solidFill>
                    <a:schemeClr val="accent4"/>
                  </a:solidFill>
                  <a:prstDash val="solid"/>
                </a:ln>
                <a:solidFill>
                  <a:srgbClr val="FFC000"/>
                </a:solidFill>
              </a:rPr>
              <a:t>ÓN</a:t>
            </a:r>
            <a:endParaRPr lang="es-ES" sz="5400" b="1" cap="none" spc="0" dirty="0">
              <a:ln w="12700" cmpd="sng">
                <a:solidFill>
                  <a:schemeClr val="accent4"/>
                </a:solidFill>
                <a:prstDash val="solid"/>
              </a:ln>
              <a:solidFill>
                <a:srgbClr val="FFC000"/>
              </a:solidFill>
              <a:effectLst/>
            </a:endParaRPr>
          </a:p>
        </p:txBody>
      </p:sp>
      <p:grpSp>
        <p:nvGrpSpPr>
          <p:cNvPr id="9" name="Grupo 8"/>
          <p:cNvGrpSpPr/>
          <p:nvPr/>
        </p:nvGrpSpPr>
        <p:grpSpPr>
          <a:xfrm>
            <a:off x="1927663" y="3997412"/>
            <a:ext cx="8126569" cy="2685390"/>
            <a:chOff x="1622738" y="4063140"/>
            <a:chExt cx="8126569" cy="2685390"/>
          </a:xfrm>
        </p:grpSpPr>
        <p:sp>
          <p:nvSpPr>
            <p:cNvPr id="8" name="Rectángulo redondeado 7"/>
            <p:cNvSpPr/>
            <p:nvPr/>
          </p:nvSpPr>
          <p:spPr>
            <a:xfrm>
              <a:off x="1622738" y="4063140"/>
              <a:ext cx="8126569" cy="268539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US"/>
            </a:p>
          </p:txBody>
        </p:sp>
        <p:sp>
          <p:nvSpPr>
            <p:cNvPr id="2" name="Elipse 1"/>
            <p:cNvSpPr/>
            <p:nvPr/>
          </p:nvSpPr>
          <p:spPr>
            <a:xfrm>
              <a:off x="2136873" y="4224270"/>
              <a:ext cx="3000777" cy="2331076"/>
            </a:xfrm>
            <a:prstGeom prst="ellipse">
              <a:avLst/>
            </a:prstGeom>
            <a:solidFill>
              <a:srgbClr val="0070C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IC</a:t>
              </a:r>
            </a:p>
            <a:p>
              <a:pPr algn="ctr"/>
              <a:r>
                <a:rPr lang="en-US" dirty="0" smtClean="0">
                  <a:solidFill>
                    <a:schemeClr val="bg1"/>
                  </a:solidFill>
                </a:rPr>
                <a:t>DM</a:t>
              </a:r>
            </a:p>
            <a:p>
              <a:pPr algn="ctr"/>
              <a:r>
                <a:rPr lang="en-US" dirty="0" smtClean="0">
                  <a:solidFill>
                    <a:schemeClr val="bg1"/>
                  </a:solidFill>
                </a:rPr>
                <a:t>GENERO</a:t>
              </a:r>
              <a:endParaRPr lang="es-US" dirty="0">
                <a:solidFill>
                  <a:schemeClr val="bg1"/>
                </a:solidFill>
              </a:endParaRPr>
            </a:p>
          </p:txBody>
        </p:sp>
        <p:sp>
          <p:nvSpPr>
            <p:cNvPr id="6" name="Elipse 5"/>
            <p:cNvSpPr/>
            <p:nvPr/>
          </p:nvSpPr>
          <p:spPr>
            <a:xfrm>
              <a:off x="4241443" y="4224270"/>
              <a:ext cx="3000777" cy="2331076"/>
            </a:xfrm>
            <a:prstGeom prst="ellipse">
              <a:avLst/>
            </a:prstGeom>
            <a:solidFill>
              <a:srgbClr val="FFC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HTA</a:t>
              </a:r>
            </a:p>
            <a:p>
              <a:pPr algn="ctr"/>
              <a:r>
                <a:rPr lang="en-US" dirty="0" smtClean="0">
                  <a:solidFill>
                    <a:schemeClr val="bg1"/>
                  </a:solidFill>
                </a:rPr>
                <a:t>EDAD</a:t>
              </a:r>
            </a:p>
            <a:p>
              <a:pPr algn="ctr"/>
              <a:r>
                <a:rPr lang="en-US" dirty="0" smtClean="0">
                  <a:solidFill>
                    <a:schemeClr val="bg1"/>
                  </a:solidFill>
                </a:rPr>
                <a:t>ECV PREVIO</a:t>
              </a:r>
            </a:p>
            <a:p>
              <a:pPr algn="ctr"/>
              <a:r>
                <a:rPr lang="en-US" dirty="0" smtClean="0">
                  <a:solidFill>
                    <a:schemeClr val="bg1"/>
                  </a:solidFill>
                </a:rPr>
                <a:t>ENF CV( ASA, CLOP)</a:t>
              </a:r>
              <a:endParaRPr lang="es-US" dirty="0">
                <a:solidFill>
                  <a:schemeClr val="bg1"/>
                </a:solidFill>
              </a:endParaRPr>
            </a:p>
          </p:txBody>
        </p:sp>
        <p:sp>
          <p:nvSpPr>
            <p:cNvPr id="7" name="Elipse 6"/>
            <p:cNvSpPr/>
            <p:nvPr/>
          </p:nvSpPr>
          <p:spPr>
            <a:xfrm>
              <a:off x="6501685" y="4224270"/>
              <a:ext cx="3000777" cy="2331076"/>
            </a:xfrm>
            <a:prstGeom prst="ellipse">
              <a:avLst/>
            </a:prstGeom>
            <a:solidFill>
              <a:srgbClr val="C0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F. RENAL</a:t>
              </a:r>
            </a:p>
            <a:p>
              <a:pPr algn="ctr"/>
              <a:r>
                <a:rPr lang="en-US" dirty="0" smtClean="0">
                  <a:solidFill>
                    <a:schemeClr val="bg1"/>
                  </a:solidFill>
                </a:rPr>
                <a:t>F. HEPA</a:t>
              </a:r>
            </a:p>
            <a:p>
              <a:pPr algn="ctr"/>
              <a:r>
                <a:rPr lang="en-US" dirty="0" smtClean="0">
                  <a:solidFill>
                    <a:schemeClr val="bg1"/>
                  </a:solidFill>
                </a:rPr>
                <a:t>ANEMIA/HEM P</a:t>
              </a:r>
            </a:p>
            <a:p>
              <a:pPr algn="ctr"/>
              <a:r>
                <a:rPr lang="en-US" dirty="0" smtClean="0">
                  <a:solidFill>
                    <a:schemeClr val="bg1"/>
                  </a:solidFill>
                </a:rPr>
                <a:t>INR LABIL</a:t>
              </a:r>
              <a:endParaRPr lang="es-US" dirty="0">
                <a:solidFill>
                  <a:schemeClr val="bg1"/>
                </a:solidFill>
              </a:endParaRPr>
            </a:p>
          </p:txBody>
        </p:sp>
      </p:grpSp>
      <p:pic>
        <p:nvPicPr>
          <p:cNvPr id="1026" name="Picture 2" descr="https://neurorradiologia.files.wordpress.com/2011/08/snc000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403" y="3286353"/>
            <a:ext cx="3042746" cy="277909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http://image.slidesharecdn.com/evc-hemorragico-1231860874792381-1/95/evc-hemorragico-10-728.jpg?cb=1231839403"/>
          <p:cNvPicPr>
            <a:picLocks noChangeAspect="1" noChangeArrowheads="1"/>
          </p:cNvPicPr>
          <p:nvPr/>
        </p:nvPicPr>
        <p:blipFill rotWithShape="1">
          <a:blip r:embed="rId4">
            <a:extLst>
              <a:ext uri="{28A0092B-C50C-407E-A947-70E740481C1C}">
                <a14:useLocalDpi xmlns:a14="http://schemas.microsoft.com/office/drawing/2010/main" val="0"/>
              </a:ext>
            </a:extLst>
          </a:blip>
          <a:srcRect l="53433" t="27975" r="6273" b="19923"/>
          <a:stretch/>
        </p:blipFill>
        <p:spPr bwMode="auto">
          <a:xfrm>
            <a:off x="9003048" y="3271443"/>
            <a:ext cx="2794001" cy="2794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0351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2809834" y="428650"/>
            <a:ext cx="6561684"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a:spAutoFit/>
          </a:bodyPr>
          <a:lstStyle/>
          <a:p>
            <a:pPr algn="ctr"/>
            <a:r>
              <a:rPr lang="es-ES" sz="5400" b="1" dirty="0" smtClean="0">
                <a:ln w="12700" cmpd="sng">
                  <a:solidFill>
                    <a:schemeClr val="accent4"/>
                  </a:solidFill>
                  <a:prstDash val="solid"/>
                </a:ln>
                <a:solidFill>
                  <a:srgbClr val="FFC000"/>
                </a:solidFill>
              </a:rPr>
              <a:t>INTRODUCCI</a:t>
            </a:r>
            <a:r>
              <a:rPr lang="es-US" sz="5400" b="1" dirty="0" smtClean="0">
                <a:ln w="12700" cmpd="sng">
                  <a:solidFill>
                    <a:schemeClr val="accent4"/>
                  </a:solidFill>
                  <a:prstDash val="solid"/>
                </a:ln>
                <a:solidFill>
                  <a:srgbClr val="FFC000"/>
                </a:solidFill>
              </a:rPr>
              <a:t>ÓN</a:t>
            </a:r>
            <a:endParaRPr lang="es-ES" sz="5400" b="1" cap="none" spc="0" dirty="0">
              <a:ln w="12700" cmpd="sng">
                <a:solidFill>
                  <a:schemeClr val="accent4"/>
                </a:solidFill>
                <a:prstDash val="solid"/>
              </a:ln>
              <a:solidFill>
                <a:srgbClr val="FFC000"/>
              </a:solidFill>
              <a:effectLst/>
            </a:endParaRPr>
          </a:p>
        </p:txBody>
      </p:sp>
      <p:sp>
        <p:nvSpPr>
          <p:cNvPr id="7" name="Llamada rectangular 6"/>
          <p:cNvSpPr/>
          <p:nvPr/>
        </p:nvSpPr>
        <p:spPr>
          <a:xfrm>
            <a:off x="219647" y="1490718"/>
            <a:ext cx="11742057" cy="1847568"/>
          </a:xfrm>
          <a:prstGeom prst="wedgeRectCallout">
            <a:avLst/>
          </a:prstGeom>
        </p:spPr>
        <p:style>
          <a:lnRef idx="1">
            <a:schemeClr val="accent2"/>
          </a:lnRef>
          <a:fillRef idx="2">
            <a:schemeClr val="accent2"/>
          </a:fillRef>
          <a:effectRef idx="1">
            <a:schemeClr val="accent2"/>
          </a:effectRef>
          <a:fontRef idx="minor">
            <a:schemeClr val="dk1"/>
          </a:fontRef>
        </p:style>
        <p:txBody>
          <a:bodyPr rtlCol="0" anchor="ctr"/>
          <a:lstStyle/>
          <a:p>
            <a:pPr marL="285750" indent="-285750">
              <a:buFont typeface="Wingdings" panose="05000000000000000000" pitchFamily="2" charset="2"/>
              <a:buChar char="v"/>
            </a:pPr>
            <a:r>
              <a:rPr lang="en-US" sz="2000" dirty="0"/>
              <a:t>Las </a:t>
            </a:r>
            <a:r>
              <a:rPr lang="en-US" sz="2000" dirty="0" err="1"/>
              <a:t>escalas</a:t>
            </a:r>
            <a:r>
              <a:rPr lang="en-US" sz="2000" dirty="0"/>
              <a:t> </a:t>
            </a:r>
            <a:r>
              <a:rPr lang="en-US" sz="2000" dirty="0" err="1"/>
              <a:t>desarrolladas</a:t>
            </a:r>
            <a:r>
              <a:rPr lang="en-US" sz="2000" dirty="0"/>
              <a:t> para </a:t>
            </a:r>
            <a:r>
              <a:rPr lang="en-US" sz="2000" dirty="0" err="1"/>
              <a:t>determinar</a:t>
            </a:r>
            <a:r>
              <a:rPr lang="en-US" sz="2000" dirty="0"/>
              <a:t> </a:t>
            </a:r>
            <a:r>
              <a:rPr lang="en-US" sz="2000" dirty="0" err="1"/>
              <a:t>riesgo</a:t>
            </a:r>
            <a:r>
              <a:rPr lang="en-US" sz="2000" dirty="0"/>
              <a:t> de </a:t>
            </a:r>
            <a:r>
              <a:rPr lang="en-US" sz="2000" dirty="0" err="1"/>
              <a:t>sangrado</a:t>
            </a:r>
            <a:r>
              <a:rPr lang="en-US" sz="2000" dirty="0"/>
              <a:t> no son </a:t>
            </a:r>
            <a:r>
              <a:rPr lang="en-US" sz="2000" dirty="0" err="1"/>
              <a:t>practicas</a:t>
            </a:r>
            <a:r>
              <a:rPr lang="en-US" sz="2000" dirty="0"/>
              <a:t>:</a:t>
            </a:r>
          </a:p>
          <a:p>
            <a:pPr marL="742950" lvl="1" indent="-285750">
              <a:buFont typeface="Arial" panose="020B0604020202020204" pitchFamily="34" charset="0"/>
              <a:buChar char="•"/>
            </a:pPr>
            <a:r>
              <a:rPr lang="en-US" sz="2000" dirty="0" err="1" smtClean="0"/>
              <a:t>Incluyen</a:t>
            </a:r>
            <a:r>
              <a:rPr lang="en-US" sz="2000" dirty="0" smtClean="0"/>
              <a:t> </a:t>
            </a:r>
            <a:r>
              <a:rPr lang="en-US" sz="2000" dirty="0" err="1"/>
              <a:t>elementos</a:t>
            </a:r>
            <a:r>
              <a:rPr lang="en-US" sz="2000" dirty="0"/>
              <a:t> no </a:t>
            </a:r>
            <a:r>
              <a:rPr lang="en-US" sz="2000" dirty="0" err="1"/>
              <a:t>disponibles</a:t>
            </a:r>
            <a:r>
              <a:rPr lang="en-US" sz="2000" dirty="0"/>
              <a:t> </a:t>
            </a:r>
            <a:r>
              <a:rPr lang="en-US" sz="2000" dirty="0" err="1"/>
              <a:t>en</a:t>
            </a:r>
            <a:r>
              <a:rPr lang="en-US" sz="2000" dirty="0"/>
              <a:t> el </a:t>
            </a:r>
            <a:r>
              <a:rPr lang="en-US" sz="2000" dirty="0" err="1"/>
              <a:t>dia</a:t>
            </a:r>
            <a:r>
              <a:rPr lang="en-US" sz="2000" dirty="0"/>
              <a:t> a dia.</a:t>
            </a:r>
          </a:p>
          <a:p>
            <a:pPr marL="285750" indent="-285750">
              <a:buFont typeface="Wingdings" panose="05000000000000000000" pitchFamily="2" charset="2"/>
              <a:buChar char="v"/>
            </a:pPr>
            <a:r>
              <a:rPr lang="en-US" sz="2000" dirty="0"/>
              <a:t>La decision </a:t>
            </a:r>
            <a:r>
              <a:rPr lang="en-US" sz="2000" dirty="0" err="1"/>
              <a:t>clinica</a:t>
            </a:r>
            <a:r>
              <a:rPr lang="en-US" sz="2000" dirty="0"/>
              <a:t> de </a:t>
            </a:r>
            <a:r>
              <a:rPr lang="en-US" sz="2000" dirty="0" err="1"/>
              <a:t>iniciar</a:t>
            </a:r>
            <a:r>
              <a:rPr lang="en-US" sz="2000" dirty="0"/>
              <a:t> ACO </a:t>
            </a:r>
            <a:r>
              <a:rPr lang="en-US" sz="2000" dirty="0" err="1"/>
              <a:t>depende</a:t>
            </a:r>
            <a:r>
              <a:rPr lang="en-US" sz="2000" dirty="0"/>
              <a:t> de la </a:t>
            </a:r>
            <a:r>
              <a:rPr lang="en-US" sz="2000" dirty="0" err="1"/>
              <a:t>relacion</a:t>
            </a:r>
            <a:r>
              <a:rPr lang="en-US" sz="2000" dirty="0"/>
              <a:t> entre </a:t>
            </a:r>
            <a:r>
              <a:rPr lang="en-US" sz="2000" dirty="0" err="1"/>
              <a:t>dichos</a:t>
            </a:r>
            <a:r>
              <a:rPr lang="en-US" sz="2000" dirty="0"/>
              <a:t> </a:t>
            </a:r>
            <a:r>
              <a:rPr lang="en-US" sz="2000" dirty="0" err="1"/>
              <a:t>riesgos</a:t>
            </a:r>
            <a:endParaRPr lang="es-US" sz="2000" dirty="0"/>
          </a:p>
        </p:txBody>
      </p:sp>
      <p:pic>
        <p:nvPicPr>
          <p:cNvPr id="9" name="Imagen 8"/>
          <p:cNvPicPr>
            <a:picLocks noChangeAspect="1"/>
          </p:cNvPicPr>
          <p:nvPr/>
        </p:nvPicPr>
        <p:blipFill rotWithShape="1">
          <a:blip r:embed="rId2"/>
          <a:srcRect l="10734" t="31904" r="46430" b="12341"/>
          <a:stretch/>
        </p:blipFill>
        <p:spPr>
          <a:xfrm>
            <a:off x="1088571" y="3338286"/>
            <a:ext cx="4368798" cy="3203701"/>
          </a:xfrm>
          <a:prstGeom prst="rect">
            <a:avLst/>
          </a:prstGeom>
          <a:ln w="228600" cap="sq" cmpd="thickThin">
            <a:solidFill>
              <a:schemeClr val="accent2">
                <a:lumMod val="75000"/>
              </a:schemeClr>
            </a:solidFill>
            <a:prstDash val="solid"/>
            <a:miter lim="800000"/>
          </a:ln>
          <a:effectLst>
            <a:innerShdw blurRad="76200">
              <a:srgbClr val="000000"/>
            </a:innerShdw>
          </a:effectLst>
        </p:spPr>
      </p:pic>
      <p:pic>
        <p:nvPicPr>
          <p:cNvPr id="2050" name="Picture 2" descr="Resultado de imagen para balanz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7832" y="3608442"/>
            <a:ext cx="4003409" cy="28964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94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rgamino horizontal 5"/>
          <p:cNvSpPr/>
          <p:nvPr/>
        </p:nvSpPr>
        <p:spPr>
          <a:xfrm>
            <a:off x="717233" y="1678675"/>
            <a:ext cx="10550324" cy="3971499"/>
          </a:xfrm>
          <a:prstGeom prst="horizontalScrol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3" name="Marcador de contenido 2"/>
          <p:cNvSpPr>
            <a:spLocks noGrp="1"/>
          </p:cNvSpPr>
          <p:nvPr>
            <p:ph idx="1"/>
          </p:nvPr>
        </p:nvSpPr>
        <p:spPr/>
        <p:txBody>
          <a:bodyPr>
            <a:normAutofit/>
          </a:bodyPr>
          <a:lstStyle/>
          <a:p>
            <a:pPr marL="0" indent="0" algn="ctr">
              <a:buNone/>
            </a:pPr>
            <a:r>
              <a:rPr lang="en-US" sz="3200" dirty="0" err="1" smtClean="0">
                <a:solidFill>
                  <a:schemeClr val="bg1"/>
                </a:solidFill>
              </a:rPr>
              <a:t>Desarrollar</a:t>
            </a:r>
            <a:r>
              <a:rPr lang="en-US" sz="3200" dirty="0" smtClean="0">
                <a:solidFill>
                  <a:schemeClr val="bg1"/>
                </a:solidFill>
              </a:rPr>
              <a:t> un score de </a:t>
            </a:r>
            <a:r>
              <a:rPr lang="en-US" sz="3200" dirty="0" err="1" smtClean="0">
                <a:solidFill>
                  <a:schemeClr val="bg1"/>
                </a:solidFill>
              </a:rPr>
              <a:t>riesgo</a:t>
            </a:r>
            <a:r>
              <a:rPr lang="en-US" sz="3200" dirty="0" smtClean="0">
                <a:solidFill>
                  <a:schemeClr val="bg1"/>
                </a:solidFill>
              </a:rPr>
              <a:t> PRACTICO para </a:t>
            </a:r>
            <a:r>
              <a:rPr lang="en-US" sz="3200" dirty="0" err="1" smtClean="0">
                <a:solidFill>
                  <a:schemeClr val="bg1"/>
                </a:solidFill>
              </a:rPr>
              <a:t>estimacion</a:t>
            </a:r>
            <a:r>
              <a:rPr lang="en-US" sz="3200" dirty="0" smtClean="0">
                <a:solidFill>
                  <a:schemeClr val="bg1"/>
                </a:solidFill>
              </a:rPr>
              <a:t> del </a:t>
            </a:r>
            <a:r>
              <a:rPr lang="en-US" sz="3200" dirty="0" err="1" smtClean="0">
                <a:solidFill>
                  <a:schemeClr val="bg1"/>
                </a:solidFill>
              </a:rPr>
              <a:t>riesgo</a:t>
            </a:r>
            <a:r>
              <a:rPr lang="en-US" sz="3200" dirty="0" smtClean="0">
                <a:solidFill>
                  <a:schemeClr val="bg1"/>
                </a:solidFill>
              </a:rPr>
              <a:t> de </a:t>
            </a:r>
            <a:r>
              <a:rPr lang="en-US" sz="3200" dirty="0" err="1" smtClean="0">
                <a:solidFill>
                  <a:schemeClr val="bg1"/>
                </a:solidFill>
              </a:rPr>
              <a:t>sangrado</a:t>
            </a:r>
            <a:r>
              <a:rPr lang="en-US" sz="3200" dirty="0" smtClean="0">
                <a:solidFill>
                  <a:schemeClr val="bg1"/>
                </a:solidFill>
              </a:rPr>
              <a:t> mayor a 1 a</a:t>
            </a:r>
            <a:r>
              <a:rPr lang="es-US" sz="3200" dirty="0" err="1" smtClean="0">
                <a:solidFill>
                  <a:schemeClr val="bg1"/>
                </a:solidFill>
              </a:rPr>
              <a:t>ño</a:t>
            </a:r>
            <a:r>
              <a:rPr lang="en-US" sz="3200" dirty="0" smtClean="0">
                <a:solidFill>
                  <a:schemeClr val="bg1"/>
                </a:solidFill>
              </a:rPr>
              <a:t> </a:t>
            </a:r>
            <a:r>
              <a:rPr lang="en-US" sz="3200" dirty="0" err="1" smtClean="0">
                <a:solidFill>
                  <a:schemeClr val="bg1"/>
                </a:solidFill>
              </a:rPr>
              <a:t>en</a:t>
            </a:r>
            <a:r>
              <a:rPr lang="en-US" sz="3200" dirty="0" smtClean="0">
                <a:solidFill>
                  <a:schemeClr val="bg1"/>
                </a:solidFill>
              </a:rPr>
              <a:t> </a:t>
            </a:r>
            <a:r>
              <a:rPr lang="en-US" sz="3200" dirty="0" err="1" smtClean="0">
                <a:solidFill>
                  <a:schemeClr val="bg1"/>
                </a:solidFill>
              </a:rPr>
              <a:t>una</a:t>
            </a:r>
            <a:r>
              <a:rPr lang="en-US" sz="3200" dirty="0" smtClean="0">
                <a:solidFill>
                  <a:schemeClr val="bg1"/>
                </a:solidFill>
              </a:rPr>
              <a:t> </a:t>
            </a:r>
            <a:r>
              <a:rPr lang="en-US" sz="3200" dirty="0" err="1" smtClean="0">
                <a:solidFill>
                  <a:schemeClr val="bg1"/>
                </a:solidFill>
              </a:rPr>
              <a:t>cohorte</a:t>
            </a:r>
            <a:r>
              <a:rPr lang="en-US" sz="3200" dirty="0" smtClean="0">
                <a:solidFill>
                  <a:schemeClr val="bg1"/>
                </a:solidFill>
              </a:rPr>
              <a:t> de </a:t>
            </a:r>
            <a:r>
              <a:rPr lang="en-US" sz="3200" dirty="0" err="1" smtClean="0">
                <a:solidFill>
                  <a:schemeClr val="bg1"/>
                </a:solidFill>
              </a:rPr>
              <a:t>pacientes</a:t>
            </a:r>
            <a:r>
              <a:rPr lang="en-US" sz="3200" dirty="0" smtClean="0">
                <a:solidFill>
                  <a:schemeClr val="bg1"/>
                </a:solidFill>
              </a:rPr>
              <a:t> con FA </a:t>
            </a:r>
            <a:r>
              <a:rPr lang="en-US" sz="3200" dirty="0" err="1" smtClean="0">
                <a:solidFill>
                  <a:schemeClr val="bg1"/>
                </a:solidFill>
              </a:rPr>
              <a:t>en</a:t>
            </a:r>
            <a:r>
              <a:rPr lang="en-US" sz="3200" dirty="0" smtClean="0">
                <a:solidFill>
                  <a:schemeClr val="bg1"/>
                </a:solidFill>
              </a:rPr>
              <a:t> </a:t>
            </a:r>
            <a:r>
              <a:rPr lang="en-US" sz="3200" dirty="0" err="1" smtClean="0">
                <a:solidFill>
                  <a:schemeClr val="bg1"/>
                </a:solidFill>
              </a:rPr>
              <a:t>vida</a:t>
            </a:r>
            <a:r>
              <a:rPr lang="en-US" sz="3200" dirty="0" smtClean="0">
                <a:solidFill>
                  <a:schemeClr val="bg1"/>
                </a:solidFill>
              </a:rPr>
              <a:t> real</a:t>
            </a:r>
            <a:r>
              <a:rPr lang="en-US" sz="3200" dirty="0" smtClean="0"/>
              <a:t>.</a:t>
            </a:r>
            <a:endParaRPr lang="es-US" sz="3200" dirty="0"/>
          </a:p>
        </p:txBody>
      </p:sp>
      <p:sp>
        <p:nvSpPr>
          <p:cNvPr id="5" name="Rectángulo 4"/>
          <p:cNvSpPr/>
          <p:nvPr/>
        </p:nvSpPr>
        <p:spPr>
          <a:xfrm>
            <a:off x="2711553" y="494297"/>
            <a:ext cx="6561684"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a:spAutoFit/>
          </a:bodyPr>
          <a:lstStyle/>
          <a:p>
            <a:pPr algn="ctr"/>
            <a:r>
              <a:rPr lang="es-ES" sz="5400" b="1" dirty="0" smtClean="0">
                <a:ln w="12700" cmpd="sng">
                  <a:solidFill>
                    <a:schemeClr val="accent4"/>
                  </a:solidFill>
                  <a:prstDash val="solid"/>
                </a:ln>
                <a:solidFill>
                  <a:srgbClr val="FFC000"/>
                </a:solidFill>
              </a:rPr>
              <a:t>OBJETIVO</a:t>
            </a:r>
            <a:endParaRPr lang="es-ES" sz="5400" b="1" cap="none" spc="0" dirty="0">
              <a:ln w="12700" cmpd="sng">
                <a:solidFill>
                  <a:schemeClr val="accent4"/>
                </a:solidFill>
                <a:prstDash val="solid"/>
              </a:ln>
              <a:solidFill>
                <a:srgbClr val="FFC000"/>
              </a:solidFill>
              <a:effectLst/>
            </a:endParaRPr>
          </a:p>
        </p:txBody>
      </p:sp>
    </p:spTree>
    <p:extLst>
      <p:ext uri="{BB962C8B-B14F-4D97-AF65-F5344CB8AC3E}">
        <p14:creationId xmlns:p14="http://schemas.microsoft.com/office/powerpoint/2010/main" val="2538294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3518808" y="-12199"/>
            <a:ext cx="6561684" cy="101566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a:spAutoFit/>
          </a:bodyPr>
          <a:lstStyle/>
          <a:p>
            <a:pPr algn="ctr"/>
            <a:r>
              <a:rPr lang="es-ES" sz="6000" b="1" dirty="0" smtClean="0">
                <a:ln w="12700" cmpd="sng">
                  <a:solidFill>
                    <a:schemeClr val="accent4"/>
                  </a:solidFill>
                  <a:prstDash val="solid"/>
                </a:ln>
                <a:solidFill>
                  <a:srgbClr val="FFC000"/>
                </a:solidFill>
              </a:rPr>
              <a:t>MÉTODOS</a:t>
            </a:r>
            <a:r>
              <a:rPr lang="es-ES" sz="5400" b="1" dirty="0" smtClean="0">
                <a:ln w="12700" cmpd="sng">
                  <a:solidFill>
                    <a:schemeClr val="accent4"/>
                  </a:solidFill>
                  <a:prstDash val="solid"/>
                </a:ln>
                <a:solidFill>
                  <a:srgbClr val="FFC000"/>
                </a:solidFill>
              </a:rPr>
              <a:t> </a:t>
            </a:r>
            <a:endParaRPr lang="es-ES" sz="5400" b="1" cap="none" spc="0" dirty="0">
              <a:ln w="12700" cmpd="sng">
                <a:solidFill>
                  <a:schemeClr val="accent4"/>
                </a:solidFill>
                <a:prstDash val="solid"/>
              </a:ln>
              <a:solidFill>
                <a:srgbClr val="FFC000"/>
              </a:solidFill>
              <a:effectLst/>
            </a:endParaRPr>
          </a:p>
        </p:txBody>
      </p:sp>
      <p:sp>
        <p:nvSpPr>
          <p:cNvPr id="11" name="Rectángulo redondeado 10"/>
          <p:cNvSpPr/>
          <p:nvPr/>
        </p:nvSpPr>
        <p:spPr>
          <a:xfrm>
            <a:off x="1139645" y="2671821"/>
            <a:ext cx="6586360" cy="395367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000" b="1" dirty="0" err="1" smtClean="0"/>
              <a:t>Criterios</a:t>
            </a:r>
            <a:r>
              <a:rPr lang="en-US" sz="2000" b="1" dirty="0" smtClean="0"/>
              <a:t> de inclusion:</a:t>
            </a:r>
          </a:p>
          <a:p>
            <a:pPr marL="800100" lvl="1" indent="-342900">
              <a:buFont typeface="Arial" panose="020B0604020202020204" pitchFamily="34" charset="0"/>
              <a:buChar char="•"/>
            </a:pPr>
            <a:r>
              <a:rPr lang="en-US" sz="2400" dirty="0" err="1" smtClean="0">
                <a:latin typeface="Calibri" panose="020F0502020204030204" pitchFamily="34" charset="0"/>
                <a:ea typeface="Calibri" panose="020F0502020204030204" pitchFamily="34" charset="0"/>
                <a:cs typeface="Times New Roman" panose="02020603050405020304" pitchFamily="18" charset="0"/>
              </a:rPr>
              <a:t>Edad</a:t>
            </a:r>
            <a:r>
              <a:rPr lang="en-US" sz="2400" dirty="0" smtClean="0">
                <a:latin typeface="Calibri" panose="020F0502020204030204" pitchFamily="34" charset="0"/>
                <a:ea typeface="Calibri" panose="020F0502020204030204" pitchFamily="34" charset="0"/>
                <a:cs typeface="Times New Roman" panose="02020603050405020304" pitchFamily="18" charset="0"/>
              </a:rPr>
              <a:t> &gt;</a:t>
            </a:r>
            <a:r>
              <a:rPr lang="es-US" sz="2400" dirty="0" smtClean="0">
                <a:latin typeface="Calibri" panose="020F0502020204030204" pitchFamily="34" charset="0"/>
                <a:ea typeface="Calibri" panose="020F0502020204030204" pitchFamily="34" charset="0"/>
                <a:cs typeface="Times New Roman" panose="02020603050405020304" pitchFamily="18" charset="0"/>
              </a:rPr>
              <a:t>18 años.</a:t>
            </a:r>
          </a:p>
          <a:p>
            <a:pPr marL="800100" lvl="1" indent="-342900">
              <a:buFont typeface="Arial" panose="020B0604020202020204" pitchFamily="34" charset="0"/>
              <a:buChar char="•"/>
            </a:pPr>
            <a:r>
              <a:rPr lang="es-US" sz="2400" dirty="0" smtClean="0">
                <a:latin typeface="Calibri" panose="020F0502020204030204" pitchFamily="34" charset="0"/>
                <a:ea typeface="Calibri" panose="020F0502020204030204" pitchFamily="34" charset="0"/>
                <a:cs typeface="Times New Roman" panose="02020603050405020304" pitchFamily="18" charset="0"/>
              </a:rPr>
              <a:t>FA (ECG/</a:t>
            </a:r>
            <a:r>
              <a:rPr lang="es-US" sz="2400" dirty="0" err="1" smtClean="0">
                <a:latin typeface="Calibri" panose="020F0502020204030204" pitchFamily="34" charset="0"/>
                <a:ea typeface="Calibri" panose="020F0502020204030204" pitchFamily="34" charset="0"/>
                <a:cs typeface="Times New Roman" panose="02020603050405020304" pitchFamily="18" charset="0"/>
              </a:rPr>
              <a:t>Holter</a:t>
            </a:r>
            <a:r>
              <a:rPr lang="es-US" sz="2400" dirty="0" smtClean="0">
                <a:latin typeface="Calibri" panose="020F0502020204030204" pitchFamily="34" charset="0"/>
                <a:ea typeface="Calibri" panose="020F0502020204030204" pitchFamily="34" charset="0"/>
                <a:cs typeface="Times New Roman" panose="02020603050405020304" pitchFamily="18" charset="0"/>
              </a:rPr>
              <a:t>) </a:t>
            </a:r>
            <a:r>
              <a:rPr lang="es-US" sz="2400" dirty="0" err="1" smtClean="0">
                <a:latin typeface="Calibri" panose="020F0502020204030204" pitchFamily="34" charset="0"/>
                <a:ea typeface="Calibri" panose="020F0502020204030204" pitchFamily="34" charset="0"/>
                <a:cs typeface="Times New Roman" panose="02020603050405020304" pitchFamily="18" charset="0"/>
              </a:rPr>
              <a:t>Dx</a:t>
            </a:r>
            <a:r>
              <a:rPr lang="es-US" sz="2400" dirty="0" smtClean="0">
                <a:latin typeface="Calibri" panose="020F0502020204030204" pitchFamily="34" charset="0"/>
                <a:ea typeface="Calibri" panose="020F0502020204030204" pitchFamily="34" charset="0"/>
                <a:cs typeface="Times New Roman" panose="02020603050405020304" pitchFamily="18" charset="0"/>
              </a:rPr>
              <a:t> en </a:t>
            </a:r>
            <a:r>
              <a:rPr lang="es-US" sz="2400" dirty="0">
                <a:latin typeface="Calibri" panose="020F0502020204030204" pitchFamily="34" charset="0"/>
                <a:ea typeface="Calibri" panose="020F0502020204030204" pitchFamily="34" charset="0"/>
                <a:cs typeface="Times New Roman" panose="02020603050405020304" pitchFamily="18" charset="0"/>
              </a:rPr>
              <a:t>admisión o en el año previo. </a:t>
            </a:r>
            <a:endParaRPr lang="es-US" sz="2400" dirty="0" smtClean="0">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Arial" panose="020B0604020202020204" pitchFamily="34" charset="0"/>
              <a:buChar char="•"/>
            </a:pPr>
            <a:r>
              <a:rPr lang="en-US" sz="2400" dirty="0" err="1"/>
              <a:t>Seguimiento</a:t>
            </a:r>
            <a:r>
              <a:rPr lang="en-US" sz="2400" dirty="0"/>
              <a:t> </a:t>
            </a:r>
            <a:r>
              <a:rPr lang="es-US" sz="2400" dirty="0"/>
              <a:t>de 1 año </a:t>
            </a:r>
            <a:r>
              <a:rPr lang="es-US" sz="2400" dirty="0" smtClean="0"/>
              <a:t>sobre </a:t>
            </a:r>
            <a:r>
              <a:rPr lang="es-US" sz="2400" dirty="0"/>
              <a:t>h</a:t>
            </a:r>
            <a:r>
              <a:rPr lang="es-US" sz="2400" dirty="0" smtClean="0"/>
              <a:t>emorragia mayor</a:t>
            </a:r>
            <a:endParaRPr lang="es-US" sz="2400" dirty="0" smtClean="0">
              <a:latin typeface="Calibri" panose="020F0502020204030204" pitchFamily="34" charset="0"/>
              <a:ea typeface="Calibri" panose="020F0502020204030204" pitchFamily="34" charset="0"/>
              <a:cs typeface="Times New Roman" panose="02020603050405020304" pitchFamily="18" charset="0"/>
            </a:endParaRPr>
          </a:p>
          <a:p>
            <a:r>
              <a:rPr lang="en-US" sz="2400" b="1" dirty="0" err="1" smtClean="0">
                <a:latin typeface="Calibri" panose="020F0502020204030204" pitchFamily="34" charset="0"/>
                <a:cs typeface="Times New Roman" panose="02020603050405020304" pitchFamily="18" charset="0"/>
              </a:rPr>
              <a:t>Criterios</a:t>
            </a:r>
            <a:r>
              <a:rPr lang="en-US" sz="2400" b="1" dirty="0" smtClean="0">
                <a:latin typeface="Calibri" panose="020F0502020204030204" pitchFamily="34" charset="0"/>
                <a:cs typeface="Times New Roman" panose="02020603050405020304" pitchFamily="18" charset="0"/>
              </a:rPr>
              <a:t> de exclusion:</a:t>
            </a:r>
          </a:p>
          <a:p>
            <a:pPr marL="800100" lvl="1" indent="-342900">
              <a:buFont typeface="Arial" panose="020B0604020202020204" pitchFamily="34" charset="0"/>
              <a:buChar char="•"/>
            </a:pPr>
            <a:r>
              <a:rPr lang="en-US" sz="2400" dirty="0" err="1" smtClean="0">
                <a:latin typeface="Calibri" panose="020F0502020204030204" pitchFamily="34" charset="0"/>
                <a:cs typeface="Times New Roman" panose="02020603050405020304" pitchFamily="18" charset="0"/>
              </a:rPr>
              <a:t>Estenosis</a:t>
            </a:r>
            <a:r>
              <a:rPr lang="en-US" sz="2400" dirty="0" smtClean="0">
                <a:latin typeface="Calibri" panose="020F0502020204030204" pitchFamily="34" charset="0"/>
                <a:cs typeface="Times New Roman" panose="02020603050405020304" pitchFamily="18" charset="0"/>
              </a:rPr>
              <a:t> </a:t>
            </a:r>
            <a:r>
              <a:rPr lang="en-US" sz="2400" dirty="0" err="1" smtClean="0">
                <a:latin typeface="Calibri" panose="020F0502020204030204" pitchFamily="34" charset="0"/>
                <a:cs typeface="Times New Roman" panose="02020603050405020304" pitchFamily="18" charset="0"/>
              </a:rPr>
              <a:t>valvular</a:t>
            </a:r>
            <a:r>
              <a:rPr lang="en-US" sz="2400" dirty="0" smtClean="0">
                <a:latin typeface="Calibri" panose="020F0502020204030204" pitchFamily="34" charset="0"/>
                <a:cs typeface="Times New Roman" panose="02020603050405020304" pitchFamily="18" charset="0"/>
              </a:rPr>
              <a:t> mitral.</a:t>
            </a:r>
          </a:p>
          <a:p>
            <a:pPr marL="800100" lvl="1" indent="-342900">
              <a:buFont typeface="Arial" panose="020B0604020202020204" pitchFamily="34" charset="0"/>
              <a:buChar char="•"/>
            </a:pPr>
            <a:r>
              <a:rPr lang="en-US" sz="2400" dirty="0" err="1" smtClean="0">
                <a:latin typeface="Calibri" panose="020F0502020204030204" pitchFamily="34" charset="0"/>
                <a:cs typeface="Times New Roman" panose="02020603050405020304" pitchFamily="18" charset="0"/>
              </a:rPr>
              <a:t>Cirugia</a:t>
            </a:r>
            <a:r>
              <a:rPr lang="en-US" sz="2400" dirty="0" smtClean="0">
                <a:latin typeface="Calibri" panose="020F0502020204030204" pitchFamily="34" charset="0"/>
                <a:cs typeface="Times New Roman" panose="02020603050405020304" pitchFamily="18" charset="0"/>
              </a:rPr>
              <a:t> </a:t>
            </a:r>
            <a:r>
              <a:rPr lang="en-US" sz="2400" dirty="0" err="1" smtClean="0">
                <a:latin typeface="Calibri" panose="020F0502020204030204" pitchFamily="34" charset="0"/>
                <a:cs typeface="Times New Roman" panose="02020603050405020304" pitchFamily="18" charset="0"/>
              </a:rPr>
              <a:t>valvular</a:t>
            </a:r>
            <a:r>
              <a:rPr lang="en-US" sz="2400" dirty="0" smtClean="0">
                <a:latin typeface="Calibri" panose="020F0502020204030204" pitchFamily="34" charset="0"/>
                <a:cs typeface="Times New Roman" panose="02020603050405020304" pitchFamily="18" charset="0"/>
              </a:rPr>
              <a:t>.  </a:t>
            </a:r>
            <a:endParaRPr lang="es-US" sz="2000" dirty="0"/>
          </a:p>
          <a:p>
            <a:pPr algn="ctr"/>
            <a:r>
              <a:rPr lang="en-US" dirty="0" smtClean="0"/>
              <a:t> </a:t>
            </a:r>
            <a:endParaRPr lang="en-US" dirty="0"/>
          </a:p>
        </p:txBody>
      </p:sp>
      <p:pic>
        <p:nvPicPr>
          <p:cNvPr id="3" name="Imagen 2"/>
          <p:cNvPicPr>
            <a:picLocks noChangeAspect="1"/>
          </p:cNvPicPr>
          <p:nvPr/>
        </p:nvPicPr>
        <p:blipFill rotWithShape="1">
          <a:blip r:embed="rId3"/>
          <a:srcRect l="3705" t="14236" r="44646" b="16319"/>
          <a:stretch/>
        </p:blipFill>
        <p:spPr>
          <a:xfrm>
            <a:off x="-15816" y="78672"/>
            <a:ext cx="2790726" cy="247345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Rectángulo 9"/>
          <p:cNvSpPr/>
          <p:nvPr/>
        </p:nvSpPr>
        <p:spPr>
          <a:xfrm>
            <a:off x="7649706" y="1010649"/>
            <a:ext cx="4430334" cy="707886"/>
          </a:xfrm>
          <a:prstGeom prst="rect">
            <a:avLst/>
          </a:prstGeom>
          <a:solidFill>
            <a:srgbClr val="002060"/>
          </a:solidFill>
        </p:spPr>
        <p:txBody>
          <a:bodyPr wrap="square">
            <a:spAutoFit/>
          </a:bodyPr>
          <a:lstStyle/>
          <a:p>
            <a:pPr algn="ctr"/>
            <a:r>
              <a:rPr lang="en-US" sz="2000" dirty="0"/>
              <a:t>5333 </a:t>
            </a:r>
            <a:r>
              <a:rPr lang="en-US" sz="2000" dirty="0" smtClean="0"/>
              <a:t>FA </a:t>
            </a:r>
            <a:r>
              <a:rPr lang="en-US" sz="2000" dirty="0"/>
              <a:t> </a:t>
            </a:r>
            <a:r>
              <a:rPr lang="en-US" sz="2000" dirty="0" smtClean="0"/>
              <a:t>de 182 </a:t>
            </a:r>
            <a:r>
              <a:rPr lang="en-US" sz="2000" dirty="0" err="1" smtClean="0"/>
              <a:t>hospitales</a:t>
            </a:r>
            <a:r>
              <a:rPr lang="en-US" sz="2000" dirty="0" smtClean="0"/>
              <a:t> de 35 </a:t>
            </a:r>
          </a:p>
          <a:p>
            <a:pPr algn="ctr"/>
            <a:r>
              <a:rPr lang="en-US" sz="2000" dirty="0" err="1" smtClean="0"/>
              <a:t>paises</a:t>
            </a:r>
            <a:r>
              <a:rPr lang="en-US" sz="2000" dirty="0" smtClean="0"/>
              <a:t> </a:t>
            </a:r>
            <a:r>
              <a:rPr lang="en-US" sz="2000" dirty="0"/>
              <a:t>(</a:t>
            </a:r>
            <a:r>
              <a:rPr lang="en-US" sz="2000" dirty="0" err="1" smtClean="0"/>
              <a:t>miembros</a:t>
            </a:r>
            <a:r>
              <a:rPr lang="en-US" sz="2000" dirty="0" smtClean="0"/>
              <a:t> </a:t>
            </a:r>
            <a:r>
              <a:rPr lang="en-US" sz="2000" dirty="0"/>
              <a:t>de la ESC).</a:t>
            </a:r>
          </a:p>
        </p:txBody>
      </p:sp>
      <p:sp>
        <p:nvSpPr>
          <p:cNvPr id="12" name="Flecha abajo 11"/>
          <p:cNvSpPr/>
          <p:nvPr/>
        </p:nvSpPr>
        <p:spPr>
          <a:xfrm>
            <a:off x="9452749" y="1642574"/>
            <a:ext cx="824248" cy="927279"/>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US"/>
          </a:p>
        </p:txBody>
      </p:sp>
      <p:sp>
        <p:nvSpPr>
          <p:cNvPr id="16" name="Flecha abajo 15"/>
          <p:cNvSpPr/>
          <p:nvPr/>
        </p:nvSpPr>
        <p:spPr>
          <a:xfrm>
            <a:off x="9452749" y="3011197"/>
            <a:ext cx="824248" cy="569556"/>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US"/>
          </a:p>
        </p:txBody>
      </p:sp>
      <p:sp>
        <p:nvSpPr>
          <p:cNvPr id="17" name="Rectángulo 16"/>
          <p:cNvSpPr/>
          <p:nvPr/>
        </p:nvSpPr>
        <p:spPr>
          <a:xfrm>
            <a:off x="7796095" y="2549532"/>
            <a:ext cx="4430334" cy="461665"/>
          </a:xfrm>
          <a:prstGeom prst="rect">
            <a:avLst/>
          </a:prstGeom>
          <a:solidFill>
            <a:srgbClr val="FFC000"/>
          </a:solidFill>
        </p:spPr>
        <p:txBody>
          <a:bodyPr wrap="square">
            <a:spAutoFit/>
          </a:bodyPr>
          <a:lstStyle/>
          <a:p>
            <a:pPr algn="ctr"/>
            <a:r>
              <a:rPr lang="en-US" sz="2400" dirty="0" smtClean="0">
                <a:solidFill>
                  <a:schemeClr val="bg1"/>
                </a:solidFill>
              </a:rPr>
              <a:t>5272 </a:t>
            </a:r>
            <a:r>
              <a:rPr lang="en-US" sz="2400" dirty="0" err="1" smtClean="0">
                <a:solidFill>
                  <a:schemeClr val="bg1"/>
                </a:solidFill>
              </a:rPr>
              <a:t>fueron</a:t>
            </a:r>
            <a:r>
              <a:rPr lang="en-US" sz="2400" dirty="0" smtClean="0">
                <a:solidFill>
                  <a:schemeClr val="bg1"/>
                </a:solidFill>
              </a:rPr>
              <a:t> </a:t>
            </a:r>
            <a:r>
              <a:rPr lang="en-US" sz="2400" dirty="0" err="1" smtClean="0">
                <a:solidFill>
                  <a:schemeClr val="bg1"/>
                </a:solidFill>
              </a:rPr>
              <a:t>egresados</a:t>
            </a:r>
            <a:r>
              <a:rPr lang="en-US" sz="2400" dirty="0" smtClean="0">
                <a:solidFill>
                  <a:schemeClr val="bg1"/>
                </a:solidFill>
              </a:rPr>
              <a:t> </a:t>
            </a:r>
            <a:r>
              <a:rPr lang="en-US" sz="2400" dirty="0" err="1" smtClean="0">
                <a:solidFill>
                  <a:schemeClr val="bg1"/>
                </a:solidFill>
              </a:rPr>
              <a:t>vivos</a:t>
            </a:r>
            <a:endParaRPr lang="en-US" sz="2400" dirty="0">
              <a:solidFill>
                <a:schemeClr val="bg1"/>
              </a:solidFill>
            </a:endParaRPr>
          </a:p>
        </p:txBody>
      </p:sp>
      <p:sp>
        <p:nvSpPr>
          <p:cNvPr id="18" name="Rectángulo 17"/>
          <p:cNvSpPr/>
          <p:nvPr/>
        </p:nvSpPr>
        <p:spPr>
          <a:xfrm>
            <a:off x="7796095" y="3599423"/>
            <a:ext cx="4430334" cy="830997"/>
          </a:xfrm>
          <a:prstGeom prst="rect">
            <a:avLst/>
          </a:prstGeom>
          <a:solidFill>
            <a:srgbClr val="C00000"/>
          </a:solidFill>
        </p:spPr>
        <p:txBody>
          <a:bodyPr wrap="square">
            <a:spAutoFit/>
          </a:bodyPr>
          <a:lstStyle/>
          <a:p>
            <a:pPr algn="ctr"/>
            <a:r>
              <a:rPr lang="en-US" sz="2400" dirty="0" smtClean="0"/>
              <a:t>3456 </a:t>
            </a:r>
            <a:r>
              <a:rPr lang="en-US" sz="2400" dirty="0" err="1" smtClean="0"/>
              <a:t>fueron</a:t>
            </a:r>
            <a:r>
              <a:rPr lang="en-US" sz="2400" dirty="0" smtClean="0"/>
              <a:t> </a:t>
            </a:r>
            <a:r>
              <a:rPr lang="en-US" sz="2400" dirty="0" err="1" smtClean="0"/>
              <a:t>seguidos</a:t>
            </a:r>
            <a:r>
              <a:rPr lang="en-US" sz="2400" dirty="0" smtClean="0"/>
              <a:t> 1 </a:t>
            </a:r>
            <a:r>
              <a:rPr lang="es-US" sz="2400" dirty="0" smtClean="0"/>
              <a:t>año</a:t>
            </a:r>
          </a:p>
          <a:p>
            <a:pPr algn="ctr"/>
            <a:r>
              <a:rPr lang="en-US" sz="2400" dirty="0" smtClean="0"/>
              <a:t>SM</a:t>
            </a:r>
          </a:p>
        </p:txBody>
      </p:sp>
      <p:sp>
        <p:nvSpPr>
          <p:cNvPr id="2" name="Rectángulo redondeado 1"/>
          <p:cNvSpPr/>
          <p:nvPr/>
        </p:nvSpPr>
        <p:spPr>
          <a:xfrm>
            <a:off x="2526186" y="1119325"/>
            <a:ext cx="3901910" cy="143280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s-US" sz="2000" dirty="0"/>
              <a:t>Base de datos prospectiva de la Euro </a:t>
            </a:r>
            <a:r>
              <a:rPr lang="es-US" sz="2000" dirty="0" err="1"/>
              <a:t>Heart</a:t>
            </a:r>
            <a:r>
              <a:rPr lang="es-US" sz="2000" dirty="0"/>
              <a:t> </a:t>
            </a:r>
            <a:r>
              <a:rPr lang="es-US" sz="2000" dirty="0" err="1"/>
              <a:t>Survey</a:t>
            </a:r>
            <a:r>
              <a:rPr lang="es-US" sz="2000" dirty="0"/>
              <a:t> en FA (2003-2004)</a:t>
            </a:r>
          </a:p>
        </p:txBody>
      </p:sp>
      <p:pic>
        <p:nvPicPr>
          <p:cNvPr id="1026" name="Picture 2" descr="Resultado de imagen para ENCUEST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5630" y="2123892"/>
            <a:ext cx="1486658" cy="5479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8" name="Picture 4" descr="Resultado de imagen para registro medic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7225" y="5548255"/>
            <a:ext cx="1888780" cy="12523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6"/>
          <a:stretch>
            <a:fillRect/>
          </a:stretch>
        </p:blipFill>
        <p:spPr>
          <a:xfrm>
            <a:off x="6003525" y="4490734"/>
            <a:ext cx="1607888" cy="1316135"/>
          </a:xfrm>
          <a:prstGeom prst="ellipse">
            <a:avLst/>
          </a:prstGeom>
          <a:ln>
            <a:noFill/>
          </a:ln>
          <a:effectLst>
            <a:softEdge rad="112500"/>
          </a:effectLst>
        </p:spPr>
      </p:pic>
      <p:sp>
        <p:nvSpPr>
          <p:cNvPr id="4" name="Estrella de 5 puntas 3"/>
          <p:cNvSpPr/>
          <p:nvPr/>
        </p:nvSpPr>
        <p:spPr>
          <a:xfrm>
            <a:off x="8314348" y="4424145"/>
            <a:ext cx="3393828" cy="1854888"/>
          </a:xfrm>
          <a:prstGeom prst="star5">
            <a:avLst/>
          </a:prstGeom>
          <a:solidFill>
            <a:srgbClr val="2BFB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bg1"/>
                </a:solidFill>
              </a:rPr>
              <a:t>Cohorte</a:t>
            </a:r>
            <a:r>
              <a:rPr lang="en-US" b="1" dirty="0" smtClean="0">
                <a:solidFill>
                  <a:schemeClr val="bg1"/>
                </a:solidFill>
              </a:rPr>
              <a:t> </a:t>
            </a:r>
          </a:p>
          <a:p>
            <a:pPr algn="ctr"/>
            <a:r>
              <a:rPr lang="en-US" b="1" dirty="0" err="1" smtClean="0">
                <a:solidFill>
                  <a:schemeClr val="bg1"/>
                </a:solidFill>
              </a:rPr>
              <a:t>Derivada</a:t>
            </a:r>
            <a:endParaRPr lang="en-US" b="1" dirty="0" smtClean="0">
              <a:solidFill>
                <a:schemeClr val="bg1"/>
              </a:solidFill>
            </a:endParaRPr>
          </a:p>
          <a:p>
            <a:pPr algn="ctr"/>
            <a:r>
              <a:rPr lang="en-US" b="1" dirty="0" smtClean="0">
                <a:solidFill>
                  <a:schemeClr val="bg1"/>
                </a:solidFill>
              </a:rPr>
              <a:t>C/S SM</a:t>
            </a:r>
            <a:endParaRPr lang="es-US" b="1" dirty="0">
              <a:solidFill>
                <a:schemeClr val="bg1"/>
              </a:solidFill>
            </a:endParaRPr>
          </a:p>
        </p:txBody>
      </p:sp>
      <p:sp>
        <p:nvSpPr>
          <p:cNvPr id="6" name="Flecha curvada hacia la derecha 5"/>
          <p:cNvSpPr/>
          <p:nvPr/>
        </p:nvSpPr>
        <p:spPr>
          <a:xfrm>
            <a:off x="7777713" y="4424145"/>
            <a:ext cx="1204734" cy="1313335"/>
          </a:xfrm>
          <a:prstGeom prst="curvedRigh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US">
              <a:solidFill>
                <a:schemeClr val="tx1"/>
              </a:solidFill>
            </a:endParaRPr>
          </a:p>
        </p:txBody>
      </p:sp>
    </p:spTree>
    <p:extLst>
      <p:ext uri="{BB962C8B-B14F-4D97-AF65-F5344CB8AC3E}">
        <p14:creationId xmlns:p14="http://schemas.microsoft.com/office/powerpoint/2010/main" val="22141357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2591654977"/>
              </p:ext>
            </p:extLst>
          </p:nvPr>
        </p:nvGraphicFramePr>
        <p:xfrm>
          <a:off x="914400" y="1195384"/>
          <a:ext cx="10353677" cy="5812839"/>
        </p:xfrm>
        <a:graphic>
          <a:graphicData uri="http://schemas.openxmlformats.org/drawingml/2006/table">
            <a:tbl>
              <a:tblPr firstRow="1" bandRow="1">
                <a:tableStyleId>{5C22544A-7EE6-4342-B048-85BDC9FD1C3A}</a:tableStyleId>
              </a:tblPr>
              <a:tblGrid>
                <a:gridCol w="3071813"/>
                <a:gridCol w="7281864"/>
              </a:tblGrid>
              <a:tr h="370840">
                <a:tc>
                  <a:txBody>
                    <a:bodyPr/>
                    <a:lstStyle/>
                    <a:p>
                      <a:pPr algn="ctr"/>
                      <a:r>
                        <a:rPr lang="en-US" dirty="0" smtClean="0"/>
                        <a:t>Variable</a:t>
                      </a:r>
                      <a:endParaRPr lang="es-US" dirty="0"/>
                    </a:p>
                  </a:txBody>
                  <a:tcPr/>
                </a:tc>
                <a:tc>
                  <a:txBody>
                    <a:bodyPr/>
                    <a:lstStyle/>
                    <a:p>
                      <a:pPr algn="ctr"/>
                      <a:r>
                        <a:rPr lang="en-US" dirty="0" smtClean="0"/>
                        <a:t>DEFINICION</a:t>
                      </a:r>
                      <a:endParaRPr lang="es-US" dirty="0"/>
                    </a:p>
                  </a:txBody>
                  <a:tcPr/>
                </a:tc>
              </a:tr>
              <a:tr h="370840">
                <a:tc>
                  <a:txBody>
                    <a:bodyPr/>
                    <a:lstStyle/>
                    <a:p>
                      <a:r>
                        <a:rPr lang="en-US" dirty="0" err="1" smtClean="0"/>
                        <a:t>Hipertension</a:t>
                      </a:r>
                      <a:endParaRPr lang="es-US" dirty="0"/>
                    </a:p>
                  </a:txBody>
                  <a:tcPr/>
                </a:tc>
                <a:tc>
                  <a:txBody>
                    <a:bodyPr/>
                    <a:lstStyle/>
                    <a:p>
                      <a:r>
                        <a:rPr lang="en-US" dirty="0" smtClean="0"/>
                        <a:t>PAS &gt;160 mmHg</a:t>
                      </a:r>
                      <a:endParaRPr lang="es-US" dirty="0"/>
                    </a:p>
                  </a:txBody>
                  <a:tcPr/>
                </a:tc>
              </a:tr>
              <a:tr h="370840">
                <a:tc>
                  <a:txBody>
                    <a:bodyPr/>
                    <a:lstStyle/>
                    <a:p>
                      <a:r>
                        <a:rPr lang="en-US" dirty="0" err="1" smtClean="0"/>
                        <a:t>Funcion</a:t>
                      </a:r>
                      <a:r>
                        <a:rPr lang="en-US" dirty="0" smtClean="0"/>
                        <a:t> renal </a:t>
                      </a:r>
                      <a:r>
                        <a:rPr lang="en-US" dirty="0" err="1" smtClean="0"/>
                        <a:t>anormal</a:t>
                      </a:r>
                      <a:endParaRPr lang="es-US" dirty="0"/>
                    </a:p>
                  </a:txBody>
                  <a:tcPr/>
                </a:tc>
                <a:tc>
                  <a:txBody>
                    <a:bodyPr/>
                    <a:lstStyle/>
                    <a:p>
                      <a:r>
                        <a:rPr lang="en-US" dirty="0" err="1" smtClean="0"/>
                        <a:t>Dialisis</a:t>
                      </a:r>
                      <a:r>
                        <a:rPr lang="en-US" dirty="0" smtClean="0"/>
                        <a:t>,</a:t>
                      </a:r>
                      <a:r>
                        <a:rPr lang="en-US" baseline="0" dirty="0" smtClean="0"/>
                        <a:t> </a:t>
                      </a:r>
                      <a:r>
                        <a:rPr lang="en-US" baseline="0" dirty="0" err="1" smtClean="0"/>
                        <a:t>transplante</a:t>
                      </a:r>
                      <a:r>
                        <a:rPr lang="en-US" baseline="0" dirty="0" smtClean="0"/>
                        <a:t> renal o </a:t>
                      </a:r>
                      <a:r>
                        <a:rPr lang="en-US" baseline="0" dirty="0" err="1" smtClean="0"/>
                        <a:t>creatinina</a:t>
                      </a:r>
                      <a:r>
                        <a:rPr lang="en-US" baseline="0" dirty="0" smtClean="0"/>
                        <a:t> &gt;2.2 mg/dl.</a:t>
                      </a:r>
                      <a:endParaRPr lang="es-US" dirty="0"/>
                    </a:p>
                  </a:txBody>
                  <a:tcPr/>
                </a:tc>
              </a:tr>
              <a:tr h="370840">
                <a:tc>
                  <a:txBody>
                    <a:bodyPr/>
                    <a:lstStyle/>
                    <a:p>
                      <a:r>
                        <a:rPr lang="en-US" dirty="0" err="1" smtClean="0"/>
                        <a:t>Funcion</a:t>
                      </a:r>
                      <a:r>
                        <a:rPr lang="en-US" baseline="0" dirty="0" smtClean="0"/>
                        <a:t> hepatica </a:t>
                      </a:r>
                      <a:r>
                        <a:rPr lang="en-US" baseline="0" dirty="0" err="1" smtClean="0"/>
                        <a:t>anormal</a:t>
                      </a:r>
                      <a:endParaRPr lang="es-US" dirty="0"/>
                    </a:p>
                  </a:txBody>
                  <a:tcPr/>
                </a:tc>
                <a:tc>
                  <a:txBody>
                    <a:bodyPr/>
                    <a:lstStyle/>
                    <a:p>
                      <a:r>
                        <a:rPr lang="en-US" dirty="0" err="1" smtClean="0"/>
                        <a:t>Cirrosis</a:t>
                      </a:r>
                      <a:r>
                        <a:rPr lang="en-US" dirty="0" smtClean="0"/>
                        <a:t> o (BT 2 x LSR + TGO/TGP/FA 3 x LSR)</a:t>
                      </a:r>
                      <a:endParaRPr lang="es-US" dirty="0"/>
                    </a:p>
                  </a:txBody>
                  <a:tcPr/>
                </a:tc>
              </a:tr>
              <a:tr h="370840">
                <a:tc>
                  <a:txBody>
                    <a:bodyPr/>
                    <a:lstStyle/>
                    <a:p>
                      <a:r>
                        <a:rPr lang="en-US" dirty="0" err="1" smtClean="0"/>
                        <a:t>Anciano</a:t>
                      </a:r>
                      <a:endParaRPr lang="es-US" dirty="0"/>
                    </a:p>
                  </a:txBody>
                  <a:tcPr/>
                </a:tc>
                <a:tc>
                  <a:txBody>
                    <a:bodyPr/>
                    <a:lstStyle/>
                    <a:p>
                      <a:r>
                        <a:rPr lang="en-US" dirty="0" err="1" smtClean="0"/>
                        <a:t>Edad</a:t>
                      </a:r>
                      <a:r>
                        <a:rPr lang="en-US" baseline="0" dirty="0" smtClean="0"/>
                        <a:t> mayor a 65 a</a:t>
                      </a:r>
                      <a:r>
                        <a:rPr lang="es-US" baseline="0" dirty="0" smtClean="0"/>
                        <a:t>ñ</a:t>
                      </a:r>
                      <a:r>
                        <a:rPr lang="en-US" baseline="0" dirty="0" err="1" smtClean="0"/>
                        <a:t>os</a:t>
                      </a:r>
                      <a:endParaRPr lang="es-US" dirty="0"/>
                    </a:p>
                  </a:txBody>
                  <a:tcPr/>
                </a:tc>
              </a:tr>
              <a:tr h="370840">
                <a:tc>
                  <a:txBody>
                    <a:bodyPr/>
                    <a:lstStyle/>
                    <a:p>
                      <a:r>
                        <a:rPr lang="en-US" dirty="0" err="1" smtClean="0"/>
                        <a:t>Predisposicion</a:t>
                      </a:r>
                      <a:r>
                        <a:rPr lang="en-US" dirty="0" smtClean="0"/>
                        <a:t> a </a:t>
                      </a:r>
                      <a:r>
                        <a:rPr lang="en-US" dirty="0" err="1" smtClean="0"/>
                        <a:t>sangrado</a:t>
                      </a:r>
                      <a:endParaRPr lang="es-US" dirty="0"/>
                    </a:p>
                  </a:txBody>
                  <a:tcPr/>
                </a:tc>
                <a:tc>
                  <a:txBody>
                    <a:bodyPr/>
                    <a:lstStyle/>
                    <a:p>
                      <a:r>
                        <a:rPr lang="en-US" dirty="0" smtClean="0"/>
                        <a:t>Anemia o </a:t>
                      </a:r>
                      <a:r>
                        <a:rPr lang="en-US" dirty="0" err="1" smtClean="0"/>
                        <a:t>historia</a:t>
                      </a:r>
                      <a:r>
                        <a:rPr lang="en-US" dirty="0" smtClean="0"/>
                        <a:t> de </a:t>
                      </a:r>
                      <a:r>
                        <a:rPr lang="en-US" dirty="0" err="1" smtClean="0"/>
                        <a:t>hemorragia</a:t>
                      </a:r>
                      <a:r>
                        <a:rPr lang="en-US" dirty="0" smtClean="0"/>
                        <a:t> </a:t>
                      </a:r>
                      <a:endParaRPr lang="es-US" dirty="0"/>
                    </a:p>
                  </a:txBody>
                  <a:tcPr/>
                </a:tc>
              </a:tr>
              <a:tr h="1195119">
                <a:tc>
                  <a:txBody>
                    <a:bodyPr/>
                    <a:lstStyle/>
                    <a:p>
                      <a:r>
                        <a:rPr lang="en-US" dirty="0" smtClean="0"/>
                        <a:t>INR </a:t>
                      </a:r>
                      <a:r>
                        <a:rPr lang="en-US" dirty="0" err="1" smtClean="0"/>
                        <a:t>labil</a:t>
                      </a:r>
                      <a:endParaRPr lang="es-US" dirty="0"/>
                    </a:p>
                  </a:txBody>
                  <a:tcPr/>
                </a:tc>
                <a:tc>
                  <a:txBody>
                    <a:bodyPr/>
                    <a:lstStyle/>
                    <a:p>
                      <a:r>
                        <a:rPr lang="en-US" dirty="0" err="1" smtClean="0"/>
                        <a:t>Tiempo</a:t>
                      </a:r>
                      <a:r>
                        <a:rPr lang="en-US" dirty="0" smtClean="0"/>
                        <a:t> </a:t>
                      </a:r>
                      <a:r>
                        <a:rPr lang="en-US" dirty="0" err="1" smtClean="0"/>
                        <a:t>en</a:t>
                      </a:r>
                      <a:r>
                        <a:rPr lang="en-US" dirty="0" smtClean="0"/>
                        <a:t> </a:t>
                      </a:r>
                      <a:r>
                        <a:rPr lang="en-US" dirty="0" err="1" smtClean="0"/>
                        <a:t>rango</a:t>
                      </a:r>
                      <a:r>
                        <a:rPr lang="en-US" dirty="0" smtClean="0"/>
                        <a:t> </a:t>
                      </a:r>
                      <a:r>
                        <a:rPr lang="en-US" dirty="0" err="1" smtClean="0"/>
                        <a:t>terapeutico</a:t>
                      </a:r>
                      <a:r>
                        <a:rPr lang="en-US" dirty="0" smtClean="0"/>
                        <a:t> &lt;60%</a:t>
                      </a:r>
                      <a:endParaRPr lang="es-US" dirty="0"/>
                    </a:p>
                  </a:txBody>
                  <a:tcPr/>
                </a:tc>
              </a:tr>
              <a:tr h="370840">
                <a:tc>
                  <a:txBody>
                    <a:bodyPr/>
                    <a:lstStyle/>
                    <a:p>
                      <a:r>
                        <a:rPr lang="en-US" dirty="0" err="1" smtClean="0"/>
                        <a:t>Farmacos</a:t>
                      </a:r>
                      <a:r>
                        <a:rPr lang="en-US" dirty="0" smtClean="0"/>
                        <a:t> </a:t>
                      </a:r>
                      <a:r>
                        <a:rPr lang="en-US" dirty="0" err="1" smtClean="0"/>
                        <a:t>predisponentes</a:t>
                      </a:r>
                      <a:endParaRPr lang="es-US" dirty="0"/>
                    </a:p>
                  </a:txBody>
                  <a:tcPr/>
                </a:tc>
                <a:tc>
                  <a:txBody>
                    <a:bodyPr/>
                    <a:lstStyle/>
                    <a:p>
                      <a:r>
                        <a:rPr lang="en-US" dirty="0" err="1" smtClean="0"/>
                        <a:t>Uso</a:t>
                      </a:r>
                      <a:r>
                        <a:rPr lang="en-US" dirty="0" smtClean="0"/>
                        <a:t> de </a:t>
                      </a:r>
                      <a:r>
                        <a:rPr lang="en-US" dirty="0" err="1" smtClean="0"/>
                        <a:t>antiagregantes</a:t>
                      </a:r>
                      <a:r>
                        <a:rPr lang="en-US" dirty="0" smtClean="0"/>
                        <a:t> o AINEs</a:t>
                      </a:r>
                      <a:endParaRPr lang="es-US" dirty="0"/>
                    </a:p>
                  </a:txBody>
                  <a:tcPr/>
                </a:tc>
              </a:tr>
              <a:tr h="370840">
                <a:tc>
                  <a:txBody>
                    <a:bodyPr/>
                    <a:lstStyle/>
                    <a:p>
                      <a:r>
                        <a:rPr lang="en-US" dirty="0" err="1" smtClean="0"/>
                        <a:t>Uso</a:t>
                      </a:r>
                      <a:r>
                        <a:rPr lang="en-US" baseline="0" dirty="0" smtClean="0"/>
                        <a:t> de alcohol</a:t>
                      </a:r>
                      <a:endParaRPr lang="es-US" dirty="0"/>
                    </a:p>
                  </a:txBody>
                  <a:tcPr/>
                </a:tc>
                <a:tc>
                  <a:txBody>
                    <a:bodyPr/>
                    <a:lstStyle/>
                    <a:p>
                      <a:r>
                        <a:rPr lang="en-US" dirty="0" err="1" smtClean="0"/>
                        <a:t>Ingesta</a:t>
                      </a:r>
                      <a:r>
                        <a:rPr lang="en-US" dirty="0" smtClean="0"/>
                        <a:t> de &gt;8 </a:t>
                      </a:r>
                      <a:r>
                        <a:rPr lang="en-US" dirty="0" err="1" smtClean="0"/>
                        <a:t>unidades</a:t>
                      </a:r>
                      <a:r>
                        <a:rPr lang="en-US" dirty="0" smtClean="0"/>
                        <a:t>/</a:t>
                      </a:r>
                      <a:r>
                        <a:rPr lang="en-US" dirty="0" err="1" smtClean="0"/>
                        <a:t>semana</a:t>
                      </a:r>
                      <a:r>
                        <a:rPr lang="en-US" dirty="0" smtClean="0"/>
                        <a:t>.</a:t>
                      </a:r>
                      <a:endParaRPr lang="es-US" dirty="0"/>
                    </a:p>
                  </a:txBody>
                  <a:tcPr/>
                </a:tc>
              </a:tr>
              <a:tr h="370840">
                <a:tc>
                  <a:txBody>
                    <a:bodyPr/>
                    <a:lstStyle/>
                    <a:p>
                      <a:r>
                        <a:rPr lang="en-US" dirty="0" err="1" smtClean="0"/>
                        <a:t>Sangrado</a:t>
                      </a:r>
                      <a:r>
                        <a:rPr lang="en-US" dirty="0" smtClean="0"/>
                        <a:t> mayor</a:t>
                      </a:r>
                      <a:endParaRPr lang="es-US" dirty="0"/>
                    </a:p>
                  </a:txBody>
                  <a:tcPr/>
                </a:tc>
                <a:tc>
                  <a:txBody>
                    <a:bodyPr/>
                    <a:lstStyle/>
                    <a:p>
                      <a:r>
                        <a:rPr lang="en-US" dirty="0" err="1" smtClean="0"/>
                        <a:t>Hospitalizacion</a:t>
                      </a:r>
                      <a:r>
                        <a:rPr lang="en-US" dirty="0" smtClean="0"/>
                        <a:t>, </a:t>
                      </a:r>
                      <a:r>
                        <a:rPr lang="en-US" dirty="0" err="1" smtClean="0"/>
                        <a:t>descenso</a:t>
                      </a:r>
                      <a:r>
                        <a:rPr lang="en-US" dirty="0" smtClean="0"/>
                        <a:t> </a:t>
                      </a:r>
                      <a:r>
                        <a:rPr lang="en-US" dirty="0" err="1" smtClean="0"/>
                        <a:t>Hb</a:t>
                      </a:r>
                      <a:r>
                        <a:rPr lang="en-US" dirty="0" smtClean="0"/>
                        <a:t> &gt;2g% y/o transfusion que no </a:t>
                      </a:r>
                      <a:r>
                        <a:rPr lang="en-US" dirty="0" err="1" smtClean="0"/>
                        <a:t>fuera</a:t>
                      </a:r>
                      <a:r>
                        <a:rPr lang="en-US" dirty="0" smtClean="0"/>
                        <a:t> EVC</a:t>
                      </a:r>
                      <a:r>
                        <a:rPr lang="en-US" baseline="0" dirty="0" smtClean="0"/>
                        <a:t> </a:t>
                      </a:r>
                      <a:r>
                        <a:rPr lang="en-US" baseline="0" dirty="0" err="1" smtClean="0"/>
                        <a:t>hemorragico</a:t>
                      </a:r>
                      <a:endParaRPr lang="es-US" dirty="0"/>
                    </a:p>
                  </a:txBody>
                  <a:tcPr/>
                </a:tc>
              </a:tr>
              <a:tr h="370840">
                <a:tc>
                  <a:txBody>
                    <a:bodyPr/>
                    <a:lstStyle/>
                    <a:p>
                      <a:r>
                        <a:rPr lang="en-US" dirty="0" smtClean="0"/>
                        <a:t>EVC </a:t>
                      </a:r>
                      <a:r>
                        <a:rPr lang="en-US" dirty="0" err="1" smtClean="0"/>
                        <a:t>hemorragico</a:t>
                      </a:r>
                      <a:endParaRPr lang="es-US" dirty="0"/>
                    </a:p>
                  </a:txBody>
                  <a:tcPr/>
                </a:tc>
                <a:tc>
                  <a:txBody>
                    <a:bodyPr/>
                    <a:lstStyle/>
                    <a:p>
                      <a:r>
                        <a:rPr lang="en-US" dirty="0" smtClean="0"/>
                        <a:t>Deficit </a:t>
                      </a:r>
                      <a:r>
                        <a:rPr lang="en-US" dirty="0" err="1" smtClean="0"/>
                        <a:t>neurologico</a:t>
                      </a:r>
                      <a:r>
                        <a:rPr lang="en-US" dirty="0" smtClean="0"/>
                        <a:t> </a:t>
                      </a:r>
                      <a:r>
                        <a:rPr lang="en-US" dirty="0" err="1" smtClean="0"/>
                        <a:t>subito</a:t>
                      </a:r>
                      <a:r>
                        <a:rPr lang="en-US" dirty="0" smtClean="0"/>
                        <a:t> (</a:t>
                      </a:r>
                      <a:r>
                        <a:rPr lang="en-US" dirty="0" err="1" smtClean="0"/>
                        <a:t>Dx</a:t>
                      </a:r>
                      <a:r>
                        <a:rPr lang="en-US" dirty="0" smtClean="0"/>
                        <a:t> </a:t>
                      </a:r>
                      <a:r>
                        <a:rPr lang="en-US" dirty="0" err="1" smtClean="0"/>
                        <a:t>por</a:t>
                      </a:r>
                      <a:r>
                        <a:rPr lang="en-US" dirty="0" smtClean="0"/>
                        <a:t> </a:t>
                      </a:r>
                      <a:r>
                        <a:rPr lang="en-US" dirty="0" err="1" smtClean="0"/>
                        <a:t>neurologo</a:t>
                      </a:r>
                      <a:r>
                        <a:rPr lang="en-US" dirty="0" smtClean="0"/>
                        <a:t>) de &gt;24 h y </a:t>
                      </a:r>
                      <a:r>
                        <a:rPr lang="en-US" dirty="0" err="1" smtClean="0"/>
                        <a:t>causado</a:t>
                      </a:r>
                      <a:r>
                        <a:rPr lang="en-US" dirty="0" smtClean="0"/>
                        <a:t> </a:t>
                      </a:r>
                      <a:r>
                        <a:rPr lang="en-US" dirty="0" err="1" smtClean="0"/>
                        <a:t>por</a:t>
                      </a:r>
                      <a:r>
                        <a:rPr lang="en-US" dirty="0" smtClean="0"/>
                        <a:t> </a:t>
                      </a:r>
                      <a:r>
                        <a:rPr lang="en-US" dirty="0" err="1" smtClean="0"/>
                        <a:t>hemorragia</a:t>
                      </a:r>
                      <a:r>
                        <a:rPr lang="en-US" dirty="0" smtClean="0"/>
                        <a:t>.</a:t>
                      </a:r>
                      <a:endParaRPr lang="es-US" dirty="0"/>
                    </a:p>
                  </a:txBody>
                  <a:tcPr/>
                </a:tc>
              </a:tr>
              <a:tr h="370840">
                <a:tc>
                  <a:txBody>
                    <a:bodyPr/>
                    <a:lstStyle/>
                    <a:p>
                      <a:r>
                        <a:rPr lang="en-US" dirty="0" err="1" smtClean="0"/>
                        <a:t>Enfermedad</a:t>
                      </a:r>
                      <a:r>
                        <a:rPr lang="en-US" dirty="0" smtClean="0"/>
                        <a:t> </a:t>
                      </a:r>
                      <a:r>
                        <a:rPr lang="en-US" dirty="0" err="1" smtClean="0"/>
                        <a:t>valvular</a:t>
                      </a:r>
                      <a:endParaRPr lang="es-US" dirty="0"/>
                    </a:p>
                  </a:txBody>
                  <a:tcPr/>
                </a:tc>
                <a:tc>
                  <a:txBody>
                    <a:bodyPr/>
                    <a:lstStyle/>
                    <a:p>
                      <a:r>
                        <a:rPr lang="en-US" dirty="0" err="1" smtClean="0"/>
                        <a:t>Valvulopatia</a:t>
                      </a:r>
                      <a:r>
                        <a:rPr lang="en-US" dirty="0" smtClean="0"/>
                        <a:t> hemodinámicamente </a:t>
                      </a:r>
                      <a:r>
                        <a:rPr lang="en-US" dirty="0" err="1" smtClean="0"/>
                        <a:t>significativa</a:t>
                      </a:r>
                      <a:r>
                        <a:rPr lang="en-US" baseline="0" dirty="0" smtClean="0"/>
                        <a:t> o </a:t>
                      </a:r>
                      <a:r>
                        <a:rPr lang="en-US" baseline="0" dirty="0" err="1" smtClean="0"/>
                        <a:t>sintomatica</a:t>
                      </a:r>
                      <a:endParaRPr lang="es-US" dirty="0"/>
                    </a:p>
                  </a:txBody>
                  <a:tcPr/>
                </a:tc>
              </a:tr>
            </a:tbl>
          </a:graphicData>
        </a:graphic>
      </p:graphicFrame>
      <p:sp>
        <p:nvSpPr>
          <p:cNvPr id="5" name="Rectángulo 4"/>
          <p:cNvSpPr/>
          <p:nvPr/>
        </p:nvSpPr>
        <p:spPr>
          <a:xfrm>
            <a:off x="2629667" y="272054"/>
            <a:ext cx="6561684"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a:spAutoFit/>
          </a:bodyPr>
          <a:lstStyle/>
          <a:p>
            <a:pPr algn="ctr"/>
            <a:r>
              <a:rPr lang="es-ES" sz="5400" b="1" dirty="0" smtClean="0">
                <a:ln w="12700" cmpd="sng">
                  <a:solidFill>
                    <a:schemeClr val="accent4"/>
                  </a:solidFill>
                  <a:prstDash val="solid"/>
                </a:ln>
                <a:solidFill>
                  <a:srgbClr val="FFC000"/>
                </a:solidFill>
              </a:rPr>
              <a:t>METODOS </a:t>
            </a:r>
            <a:endParaRPr lang="es-ES" sz="5400" b="1" cap="none" spc="0" dirty="0">
              <a:ln w="12700" cmpd="sng">
                <a:solidFill>
                  <a:schemeClr val="accent4"/>
                </a:solidFill>
                <a:prstDash val="solid"/>
              </a:ln>
              <a:solidFill>
                <a:srgbClr val="FFC000"/>
              </a:solidFill>
              <a:effectLst/>
            </a:endParaRPr>
          </a:p>
        </p:txBody>
      </p:sp>
    </p:spTree>
    <p:extLst>
      <p:ext uri="{BB962C8B-B14F-4D97-AF65-F5344CB8AC3E}">
        <p14:creationId xmlns:p14="http://schemas.microsoft.com/office/powerpoint/2010/main" val="9381035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070908" y="20286"/>
            <a:ext cx="10315977" cy="132343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a:spAutoFit/>
          </a:bodyPr>
          <a:lstStyle/>
          <a:p>
            <a:pPr algn="ctr"/>
            <a:r>
              <a:rPr lang="es-US" sz="4000"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Análisis estadístico y el diseño de una nueva puntuación de riesgo de sangrado</a:t>
            </a:r>
            <a:endParaRPr lang="es-US" sz="4000" dirty="0">
              <a:solidFill>
                <a:srgbClr val="FFC000"/>
              </a:solidFill>
            </a:endParaRPr>
          </a:p>
        </p:txBody>
      </p:sp>
      <p:grpSp>
        <p:nvGrpSpPr>
          <p:cNvPr id="5" name="Grupo 4"/>
          <p:cNvGrpSpPr/>
          <p:nvPr/>
        </p:nvGrpSpPr>
        <p:grpSpPr>
          <a:xfrm>
            <a:off x="940981" y="1786430"/>
            <a:ext cx="10010108" cy="2601733"/>
            <a:chOff x="-4002035" y="1458432"/>
            <a:chExt cx="10010108" cy="2601733"/>
          </a:xfrm>
        </p:grpSpPr>
        <p:grpSp>
          <p:nvGrpSpPr>
            <p:cNvPr id="6" name="Grupo 5"/>
            <p:cNvGrpSpPr/>
            <p:nvPr/>
          </p:nvGrpSpPr>
          <p:grpSpPr>
            <a:xfrm>
              <a:off x="-4002035" y="1458432"/>
              <a:ext cx="7364818" cy="2175970"/>
              <a:chOff x="-3376924" y="1997539"/>
              <a:chExt cx="7364818" cy="1859051"/>
            </a:xfrm>
          </p:grpSpPr>
          <p:sp>
            <p:nvSpPr>
              <p:cNvPr id="11" name="Pentágono 10"/>
              <p:cNvSpPr/>
              <p:nvPr/>
            </p:nvSpPr>
            <p:spPr>
              <a:xfrm>
                <a:off x="-3376924" y="1997539"/>
                <a:ext cx="2910626" cy="1094705"/>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sz="2400" dirty="0">
                    <a:solidFill>
                      <a:schemeClr val="bg1"/>
                    </a:solidFill>
                  </a:rPr>
                  <a:t>SPSS versión 16.0</a:t>
                </a:r>
              </a:p>
            </p:txBody>
          </p:sp>
          <p:sp>
            <p:nvSpPr>
              <p:cNvPr id="12" name="Distinto de 11"/>
              <p:cNvSpPr/>
              <p:nvPr/>
            </p:nvSpPr>
            <p:spPr>
              <a:xfrm>
                <a:off x="1044447" y="2069259"/>
                <a:ext cx="2943447" cy="1787331"/>
              </a:xfrm>
              <a:prstGeom prst="mathNotEqual">
                <a:avLst/>
              </a:prstGeom>
              <a:solidFill>
                <a:srgbClr val="C00000"/>
              </a:solidFill>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C/S</a:t>
                </a:r>
              </a:p>
              <a:p>
                <a:pPr algn="ctr"/>
                <a:r>
                  <a:rPr lang="en-US" dirty="0" smtClean="0">
                    <a:solidFill>
                      <a:schemeClr val="tx1"/>
                    </a:solidFill>
                  </a:rPr>
                  <a:t>SM</a:t>
                </a:r>
                <a:endParaRPr lang="es-US" dirty="0">
                  <a:solidFill>
                    <a:schemeClr val="tx1"/>
                  </a:solidFill>
                </a:endParaRPr>
              </a:p>
            </p:txBody>
          </p:sp>
        </p:grpSp>
        <p:pic>
          <p:nvPicPr>
            <p:cNvPr id="7" name="Imagen 6"/>
            <p:cNvPicPr>
              <a:picLocks noChangeAspect="1"/>
            </p:cNvPicPr>
            <p:nvPr/>
          </p:nvPicPr>
          <p:blipFill>
            <a:blip r:embed="rId2"/>
            <a:stretch>
              <a:fillRect/>
            </a:stretch>
          </p:blipFill>
          <p:spPr>
            <a:xfrm>
              <a:off x="-2068397" y="2512449"/>
              <a:ext cx="1368310" cy="14610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Rectángulo redondeado 7"/>
            <p:cNvSpPr/>
            <p:nvPr/>
          </p:nvSpPr>
          <p:spPr>
            <a:xfrm>
              <a:off x="-780713" y="3248863"/>
              <a:ext cx="1610436" cy="67142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T. FISHER</a:t>
              </a:r>
              <a:endParaRPr lang="es-US" dirty="0"/>
            </a:p>
          </p:txBody>
        </p:sp>
        <p:sp>
          <p:nvSpPr>
            <p:cNvPr id="9" name="Rectángulo redondeado 8"/>
            <p:cNvSpPr/>
            <p:nvPr/>
          </p:nvSpPr>
          <p:spPr>
            <a:xfrm>
              <a:off x="2958206" y="3406181"/>
              <a:ext cx="1524000" cy="62060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T STUDENT</a:t>
              </a:r>
              <a:endParaRPr lang="es-US" dirty="0"/>
            </a:p>
          </p:txBody>
        </p:sp>
        <p:pic>
          <p:nvPicPr>
            <p:cNvPr id="10" name="Imagen 9"/>
            <p:cNvPicPr>
              <a:picLocks noChangeAspect="1"/>
            </p:cNvPicPr>
            <p:nvPr/>
          </p:nvPicPr>
          <p:blipFill rotWithShape="1">
            <a:blip r:embed="rId3"/>
            <a:srcRect l="25901" t="7192" r="5815" b="15614"/>
            <a:stretch/>
          </p:blipFill>
          <p:spPr>
            <a:xfrm>
              <a:off x="4482206" y="2752196"/>
              <a:ext cx="1525867" cy="13079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pic>
        <p:nvPicPr>
          <p:cNvPr id="1026" name="Picture 2" descr="http://www.ucv.ve/fileadmin/user_upload/facultad_agronomia/Postgrado/img_web_postgrado/Estadistica.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156" t="23137"/>
          <a:stretch/>
        </p:blipFill>
        <p:spPr bwMode="auto">
          <a:xfrm>
            <a:off x="3788107" y="4564475"/>
            <a:ext cx="4912396" cy="20352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4869442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72599" y="0"/>
            <a:ext cx="12025539"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a:spAutoFit/>
          </a:bodyPr>
          <a:lstStyle/>
          <a:p>
            <a:pPr algn="ctr"/>
            <a:r>
              <a:rPr lang="es-US" sz="4000" b="1" dirty="0" smtClean="0">
                <a:solidFill>
                  <a:srgbClr val="FFC000"/>
                </a:solidFill>
                <a:latin typeface="Calibri" panose="020F0502020204030204" pitchFamily="34" charset="0"/>
                <a:ea typeface="Calibri" panose="020F0502020204030204" pitchFamily="34" charset="0"/>
                <a:cs typeface="Times New Roman" panose="02020603050405020304" pitchFamily="18" charset="0"/>
              </a:rPr>
              <a:t>Diseño </a:t>
            </a:r>
            <a:r>
              <a:rPr lang="es-US" sz="4000"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de una nueva puntuación de riesgo de sangrado</a:t>
            </a:r>
            <a:endParaRPr lang="es-US" sz="4000" dirty="0">
              <a:solidFill>
                <a:srgbClr val="FFC000"/>
              </a:solidFill>
            </a:endParaRPr>
          </a:p>
        </p:txBody>
      </p:sp>
      <p:sp>
        <p:nvSpPr>
          <p:cNvPr id="12" name="AutoShape 2" descr="Resultado de imagen para categoria 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US"/>
          </a:p>
        </p:txBody>
      </p:sp>
      <p:sp>
        <p:nvSpPr>
          <p:cNvPr id="19" name="Flecha abajo 18"/>
          <p:cNvSpPr/>
          <p:nvPr/>
        </p:nvSpPr>
        <p:spPr>
          <a:xfrm>
            <a:off x="2028388" y="1596315"/>
            <a:ext cx="914400" cy="747521"/>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FR</a:t>
            </a:r>
            <a:endParaRPr lang="es-US" dirty="0"/>
          </a:p>
        </p:txBody>
      </p:sp>
      <p:sp>
        <p:nvSpPr>
          <p:cNvPr id="21" name="Rectángulo 20"/>
          <p:cNvSpPr/>
          <p:nvPr/>
        </p:nvSpPr>
        <p:spPr>
          <a:xfrm>
            <a:off x="848132" y="1872014"/>
            <a:ext cx="1098378"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ctr"/>
            <a:r>
              <a:rPr lang="es-US" dirty="0">
                <a:solidFill>
                  <a:schemeClr val="bg1"/>
                </a:solidFill>
              </a:rPr>
              <a:t>p &lt; 0,10 </a:t>
            </a:r>
          </a:p>
        </p:txBody>
      </p:sp>
      <p:sp>
        <p:nvSpPr>
          <p:cNvPr id="25" name="Rectángulo redondeado 24"/>
          <p:cNvSpPr/>
          <p:nvPr/>
        </p:nvSpPr>
        <p:spPr>
          <a:xfrm>
            <a:off x="1269458" y="745354"/>
            <a:ext cx="2349222" cy="946531"/>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a:solidFill>
                  <a:schemeClr val="bg1"/>
                </a:solidFill>
              </a:rPr>
              <a:t>COHORTE </a:t>
            </a:r>
            <a:r>
              <a:rPr lang="en-US" dirty="0" smtClean="0">
                <a:solidFill>
                  <a:schemeClr val="bg1"/>
                </a:solidFill>
              </a:rPr>
              <a:t>EHS </a:t>
            </a:r>
            <a:r>
              <a:rPr lang="en-US" dirty="0">
                <a:solidFill>
                  <a:schemeClr val="bg1"/>
                </a:solidFill>
              </a:rPr>
              <a:t>FA (3456)</a:t>
            </a:r>
            <a:endParaRPr lang="es-US" dirty="0">
              <a:solidFill>
                <a:schemeClr val="bg1"/>
              </a:solidFill>
            </a:endParaRPr>
          </a:p>
        </p:txBody>
      </p:sp>
      <p:sp>
        <p:nvSpPr>
          <p:cNvPr id="26" name="Elipse 25"/>
          <p:cNvSpPr/>
          <p:nvPr/>
        </p:nvSpPr>
        <p:spPr>
          <a:xfrm>
            <a:off x="1050630" y="2215302"/>
            <a:ext cx="2804160" cy="258532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US" b="1" dirty="0">
                <a:solidFill>
                  <a:srgbClr val="FF0000"/>
                </a:solidFill>
              </a:rPr>
              <a:t>&gt; 65 </a:t>
            </a:r>
            <a:r>
              <a:rPr lang="es-US" b="1" dirty="0" smtClean="0">
                <a:solidFill>
                  <a:srgbClr val="FF0000"/>
                </a:solidFill>
              </a:rPr>
              <a:t>a</a:t>
            </a:r>
            <a:endParaRPr lang="es-US" b="1" dirty="0">
              <a:solidFill>
                <a:srgbClr val="FF0000"/>
              </a:solidFill>
            </a:endParaRPr>
          </a:p>
          <a:p>
            <a:pPr algn="ctr"/>
            <a:r>
              <a:rPr lang="es-US" dirty="0">
                <a:solidFill>
                  <a:schemeClr val="bg1"/>
                </a:solidFill>
              </a:rPr>
              <a:t>FEM</a:t>
            </a:r>
          </a:p>
          <a:p>
            <a:pPr algn="ctr"/>
            <a:r>
              <a:rPr lang="es-US" dirty="0">
                <a:solidFill>
                  <a:schemeClr val="bg1"/>
                </a:solidFill>
              </a:rPr>
              <a:t>DM</a:t>
            </a:r>
          </a:p>
          <a:p>
            <a:pPr algn="ctr"/>
            <a:r>
              <a:rPr lang="es-US" dirty="0">
                <a:solidFill>
                  <a:schemeClr val="bg1"/>
                </a:solidFill>
              </a:rPr>
              <a:t>IC</a:t>
            </a:r>
          </a:p>
          <a:p>
            <a:pPr algn="ctr"/>
            <a:r>
              <a:rPr lang="es-US" dirty="0">
                <a:solidFill>
                  <a:schemeClr val="bg1"/>
                </a:solidFill>
              </a:rPr>
              <a:t> EPOC</a:t>
            </a:r>
          </a:p>
          <a:p>
            <a:pPr algn="ctr"/>
            <a:r>
              <a:rPr lang="es-US" dirty="0">
                <a:solidFill>
                  <a:schemeClr val="bg1"/>
                </a:solidFill>
              </a:rPr>
              <a:t>EVC</a:t>
            </a:r>
          </a:p>
          <a:p>
            <a:pPr algn="ctr"/>
            <a:r>
              <a:rPr lang="es-US" b="1" dirty="0">
                <a:solidFill>
                  <a:srgbClr val="FF0000"/>
                </a:solidFill>
              </a:rPr>
              <a:t>IR</a:t>
            </a:r>
          </a:p>
          <a:p>
            <a:pPr algn="ctr"/>
            <a:r>
              <a:rPr lang="en-US" b="1" dirty="0">
                <a:solidFill>
                  <a:srgbClr val="FF0000"/>
                </a:solidFill>
              </a:rPr>
              <a:t>S.PREVIO</a:t>
            </a:r>
            <a:endParaRPr lang="es-US" b="1" dirty="0">
              <a:solidFill>
                <a:srgbClr val="FF0000"/>
              </a:solidFill>
            </a:endParaRPr>
          </a:p>
          <a:p>
            <a:pPr algn="ctr"/>
            <a:r>
              <a:rPr lang="es-US" dirty="0">
                <a:solidFill>
                  <a:schemeClr val="bg1"/>
                </a:solidFill>
              </a:rPr>
              <a:t>CLOP</a:t>
            </a:r>
          </a:p>
        </p:txBody>
      </p:sp>
      <p:sp>
        <p:nvSpPr>
          <p:cNvPr id="27" name="Elipse 26"/>
          <p:cNvSpPr/>
          <p:nvPr/>
        </p:nvSpPr>
        <p:spPr>
          <a:xfrm>
            <a:off x="3450743" y="3145843"/>
            <a:ext cx="2478145" cy="2151441"/>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ACO</a:t>
            </a:r>
          </a:p>
          <a:p>
            <a:pPr algn="ctr"/>
            <a:r>
              <a:rPr lang="en-US" b="1" dirty="0" smtClean="0">
                <a:solidFill>
                  <a:srgbClr val="FF0000"/>
                </a:solidFill>
              </a:rPr>
              <a:t>ALCOHOL HTA</a:t>
            </a:r>
            <a:endParaRPr lang="es-US" b="1" dirty="0">
              <a:solidFill>
                <a:srgbClr val="FF0000"/>
              </a:solidFill>
            </a:endParaRPr>
          </a:p>
        </p:txBody>
      </p:sp>
      <p:sp>
        <p:nvSpPr>
          <p:cNvPr id="28" name="Rectángulo redondeado 27"/>
          <p:cNvSpPr/>
          <p:nvPr/>
        </p:nvSpPr>
        <p:spPr>
          <a:xfrm>
            <a:off x="3791258" y="1662903"/>
            <a:ext cx="1915886" cy="879859"/>
          </a:xfrm>
          <a:prstGeom prst="roundRect">
            <a:avLst/>
          </a:prstGeom>
          <a:solidFill>
            <a:srgbClr val="C00000"/>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FR HISTORICOS</a:t>
            </a:r>
            <a:endParaRPr lang="es-US" dirty="0"/>
          </a:p>
        </p:txBody>
      </p:sp>
      <p:sp>
        <p:nvSpPr>
          <p:cNvPr id="29" name="Flecha abajo 28"/>
          <p:cNvSpPr/>
          <p:nvPr/>
        </p:nvSpPr>
        <p:spPr>
          <a:xfrm>
            <a:off x="4277057" y="2551163"/>
            <a:ext cx="825516" cy="627797"/>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US"/>
          </a:p>
        </p:txBody>
      </p:sp>
      <p:sp>
        <p:nvSpPr>
          <p:cNvPr id="32" name="Rectángulo 31"/>
          <p:cNvSpPr/>
          <p:nvPr/>
        </p:nvSpPr>
        <p:spPr>
          <a:xfrm>
            <a:off x="72599" y="2889587"/>
            <a:ext cx="775533" cy="3147531"/>
          </a:xfrm>
          <a:prstGeom prst="rect">
            <a:avLst/>
          </a:prstGeom>
          <a:solidFill>
            <a:srgbClr val="00206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p>
          <a:p>
            <a:pPr algn="ctr"/>
            <a:r>
              <a:rPr lang="en-US" dirty="0" smtClean="0"/>
              <a:t>N</a:t>
            </a:r>
          </a:p>
          <a:p>
            <a:pPr algn="ctr"/>
            <a:r>
              <a:rPr lang="en-US" dirty="0" smtClean="0"/>
              <a:t>A</a:t>
            </a:r>
          </a:p>
          <a:p>
            <a:pPr algn="ctr"/>
            <a:r>
              <a:rPr lang="en-US" dirty="0" smtClean="0"/>
              <a:t>L</a:t>
            </a:r>
          </a:p>
          <a:p>
            <a:pPr algn="ctr"/>
            <a:r>
              <a:rPr lang="en-US" dirty="0" smtClean="0"/>
              <a:t>I</a:t>
            </a:r>
          </a:p>
          <a:p>
            <a:pPr algn="ctr"/>
            <a:r>
              <a:rPr lang="en-US" dirty="0" smtClean="0"/>
              <a:t>S</a:t>
            </a:r>
          </a:p>
          <a:p>
            <a:pPr algn="ctr"/>
            <a:r>
              <a:rPr lang="en-US" dirty="0" smtClean="0"/>
              <a:t>I</a:t>
            </a:r>
          </a:p>
          <a:p>
            <a:pPr algn="ctr"/>
            <a:r>
              <a:rPr lang="en-US" dirty="0" smtClean="0"/>
              <a:t>S</a:t>
            </a:r>
          </a:p>
          <a:p>
            <a:pPr algn="ctr"/>
            <a:endParaRPr lang="en-US" dirty="0" smtClean="0"/>
          </a:p>
          <a:p>
            <a:pPr algn="ctr"/>
            <a:r>
              <a:rPr lang="en-US" dirty="0" smtClean="0"/>
              <a:t>MV</a:t>
            </a:r>
          </a:p>
        </p:txBody>
      </p:sp>
      <p:sp>
        <p:nvSpPr>
          <p:cNvPr id="35" name="Rectángulo 34"/>
          <p:cNvSpPr/>
          <p:nvPr/>
        </p:nvSpPr>
        <p:spPr>
          <a:xfrm>
            <a:off x="8391849" y="3388986"/>
            <a:ext cx="3526524" cy="79573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P&lt; 0.05</a:t>
            </a:r>
          </a:p>
          <a:p>
            <a:pPr algn="ctr"/>
            <a:r>
              <a:rPr lang="en-US" dirty="0" smtClean="0"/>
              <a:t>SIGNIFICATIVAMENTE CONTRIBUYENTES</a:t>
            </a:r>
            <a:endParaRPr lang="es-US" dirty="0"/>
          </a:p>
        </p:txBody>
      </p:sp>
      <p:sp>
        <p:nvSpPr>
          <p:cNvPr id="36" name="Elipse 35"/>
          <p:cNvSpPr/>
          <p:nvPr/>
        </p:nvSpPr>
        <p:spPr>
          <a:xfrm>
            <a:off x="5558744" y="3085133"/>
            <a:ext cx="2216880" cy="2096308"/>
          </a:xfrm>
          <a:prstGeom prst="ellipse">
            <a:avLst/>
          </a:prstGeom>
          <a:solidFill>
            <a:srgbClr val="2BFB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ECV</a:t>
            </a:r>
          </a:p>
          <a:p>
            <a:pPr algn="ctr"/>
            <a:r>
              <a:rPr lang="en-US" dirty="0" smtClean="0">
                <a:solidFill>
                  <a:schemeClr val="bg1"/>
                </a:solidFill>
              </a:rPr>
              <a:t>ALCOHOL</a:t>
            </a:r>
          </a:p>
          <a:p>
            <a:pPr algn="ctr"/>
            <a:r>
              <a:rPr lang="en-US" dirty="0" smtClean="0">
                <a:solidFill>
                  <a:schemeClr val="bg1"/>
                </a:solidFill>
              </a:rPr>
              <a:t>HTA</a:t>
            </a:r>
            <a:endParaRPr lang="es-US" dirty="0">
              <a:solidFill>
                <a:schemeClr val="bg1"/>
              </a:solidFill>
            </a:endParaRPr>
          </a:p>
        </p:txBody>
      </p:sp>
      <p:pic>
        <p:nvPicPr>
          <p:cNvPr id="38" name="Imagen 37"/>
          <p:cNvPicPr>
            <a:picLocks noChangeAspect="1"/>
          </p:cNvPicPr>
          <p:nvPr/>
        </p:nvPicPr>
        <p:blipFill rotWithShape="1">
          <a:blip r:embed="rId3"/>
          <a:srcRect l="21376" t="4428" r="22076" b="69009"/>
          <a:stretch/>
        </p:blipFill>
        <p:spPr>
          <a:xfrm>
            <a:off x="6506615" y="1079017"/>
            <a:ext cx="4456839" cy="1177046"/>
          </a:xfrm>
          <a:prstGeom prst="rect">
            <a:avLst/>
          </a:prstGeom>
          <a:ln>
            <a:noFill/>
          </a:ln>
          <a:effectLst>
            <a:softEdge rad="112500"/>
          </a:effectLst>
        </p:spPr>
      </p:pic>
      <p:pic>
        <p:nvPicPr>
          <p:cNvPr id="39" name="Imagen 38"/>
          <p:cNvPicPr>
            <a:picLocks noChangeAspect="1"/>
          </p:cNvPicPr>
          <p:nvPr/>
        </p:nvPicPr>
        <p:blipFill rotWithShape="1">
          <a:blip r:embed="rId4"/>
          <a:srcRect l="14710" t="16834" r="19092" b="40424"/>
          <a:stretch/>
        </p:blipFill>
        <p:spPr>
          <a:xfrm>
            <a:off x="6941288" y="2004783"/>
            <a:ext cx="3722271" cy="1351235"/>
          </a:xfrm>
          <a:prstGeom prst="rect">
            <a:avLst/>
          </a:prstGeom>
          <a:ln>
            <a:noFill/>
          </a:ln>
          <a:effectLst>
            <a:softEdge rad="112500"/>
          </a:effectLst>
        </p:spPr>
      </p:pic>
      <p:sp>
        <p:nvSpPr>
          <p:cNvPr id="43" name="Rectángulo 42"/>
          <p:cNvSpPr/>
          <p:nvPr/>
        </p:nvSpPr>
        <p:spPr>
          <a:xfrm>
            <a:off x="3383044" y="5955046"/>
            <a:ext cx="2324100" cy="1118854"/>
          </a:xfrm>
          <a:prstGeom prst="rect">
            <a:avLst/>
          </a:prstGeom>
          <a:gradFill flip="none" rotWithShape="1">
            <a:gsLst>
              <a:gs pos="0">
                <a:srgbClr val="2BFB5D">
                  <a:tint val="66000"/>
                  <a:satMod val="160000"/>
                </a:srgbClr>
              </a:gs>
              <a:gs pos="50000">
                <a:srgbClr val="2BFB5D">
                  <a:tint val="44500"/>
                  <a:satMod val="160000"/>
                </a:srgbClr>
              </a:gs>
              <a:gs pos="100000">
                <a:srgbClr val="2BFB5D">
                  <a:tint val="23500"/>
                  <a:satMod val="160000"/>
                </a:srgbClr>
              </a:gs>
            </a:gsLst>
            <a:lin ang="27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 MODELO FINAL</a:t>
            </a:r>
          </a:p>
          <a:p>
            <a:pPr algn="ctr"/>
            <a:r>
              <a:rPr lang="en-US" dirty="0" smtClean="0"/>
              <a:t>SCORE </a:t>
            </a:r>
            <a:r>
              <a:rPr lang="en-US" b="1" dirty="0" smtClean="0">
                <a:solidFill>
                  <a:srgbClr val="FF0000"/>
                </a:solidFill>
              </a:rPr>
              <a:t>HASBLED</a:t>
            </a:r>
          </a:p>
          <a:p>
            <a:pPr algn="ctr"/>
            <a:r>
              <a:rPr lang="en-US" dirty="0" smtClean="0"/>
              <a:t>CR,OR, IC, P</a:t>
            </a:r>
          </a:p>
          <a:p>
            <a:pPr algn="ctr"/>
            <a:endParaRPr lang="es-US" dirty="0"/>
          </a:p>
        </p:txBody>
      </p:sp>
      <p:sp>
        <p:nvSpPr>
          <p:cNvPr id="2" name="Rectángulo redondeado 1"/>
          <p:cNvSpPr/>
          <p:nvPr/>
        </p:nvSpPr>
        <p:spPr>
          <a:xfrm>
            <a:off x="8023104" y="6037118"/>
            <a:ext cx="1558637" cy="848935"/>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solidFill>
              </a:rPr>
              <a:t>Estadistico</a:t>
            </a:r>
            <a:r>
              <a:rPr lang="en-US" dirty="0" smtClean="0">
                <a:solidFill>
                  <a:schemeClr val="bg1"/>
                </a:solidFill>
              </a:rPr>
              <a:t> C</a:t>
            </a:r>
            <a:endParaRPr lang="es-US" dirty="0">
              <a:solidFill>
                <a:schemeClr val="bg1"/>
              </a:solidFill>
            </a:endParaRPr>
          </a:p>
        </p:txBody>
      </p:sp>
      <p:sp>
        <p:nvSpPr>
          <p:cNvPr id="3" name="Flecha derecha 2"/>
          <p:cNvSpPr/>
          <p:nvPr/>
        </p:nvSpPr>
        <p:spPr>
          <a:xfrm>
            <a:off x="5703074" y="6227825"/>
            <a:ext cx="2324100" cy="38446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US"/>
          </a:p>
        </p:txBody>
      </p:sp>
      <p:sp>
        <p:nvSpPr>
          <p:cNvPr id="4" name="Rectángulo redondeado 3"/>
          <p:cNvSpPr/>
          <p:nvPr/>
        </p:nvSpPr>
        <p:spPr>
          <a:xfrm>
            <a:off x="1453906" y="5095833"/>
            <a:ext cx="1946275" cy="44570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SCORE CD</a:t>
            </a:r>
            <a:endParaRPr lang="es-US" dirty="0"/>
          </a:p>
        </p:txBody>
      </p:sp>
      <p:sp>
        <p:nvSpPr>
          <p:cNvPr id="6" name="Flecha abajo 5"/>
          <p:cNvSpPr/>
          <p:nvPr/>
        </p:nvSpPr>
        <p:spPr>
          <a:xfrm>
            <a:off x="2065109" y="4747353"/>
            <a:ext cx="723868" cy="419766"/>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US"/>
          </a:p>
        </p:txBody>
      </p:sp>
      <p:sp>
        <p:nvSpPr>
          <p:cNvPr id="7" name="Abrir llave 6"/>
          <p:cNvSpPr/>
          <p:nvPr/>
        </p:nvSpPr>
        <p:spPr>
          <a:xfrm rot="16200000">
            <a:off x="4211698" y="2618044"/>
            <a:ext cx="512789" cy="6064496"/>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US"/>
          </a:p>
        </p:txBody>
      </p:sp>
    </p:spTree>
    <p:extLst>
      <p:ext uri="{BB962C8B-B14F-4D97-AF65-F5344CB8AC3E}">
        <p14:creationId xmlns:p14="http://schemas.microsoft.com/office/powerpoint/2010/main" val="42672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1000"/>
                                        <p:tgtEl>
                                          <p:spTgt spid="29"/>
                                        </p:tgtEl>
                                      </p:cBhvr>
                                    </p:animEffect>
                                    <p:anim calcmode="lin" valueType="num">
                                      <p:cBhvr>
                                        <p:cTn id="11" dur="1000" fill="hold"/>
                                        <p:tgtEl>
                                          <p:spTgt spid="29"/>
                                        </p:tgtEl>
                                        <p:attrNameLst>
                                          <p:attrName>ppt_x</p:attrName>
                                        </p:attrNameLst>
                                      </p:cBhvr>
                                      <p:tavLst>
                                        <p:tav tm="0">
                                          <p:val>
                                            <p:strVal val="#ppt_x"/>
                                          </p:val>
                                        </p:tav>
                                        <p:tav tm="100000">
                                          <p:val>
                                            <p:strVal val="#ppt_x"/>
                                          </p:val>
                                        </p:tav>
                                      </p:tavLst>
                                    </p:anim>
                                    <p:anim calcmode="lin" valueType="num">
                                      <p:cBhvr>
                                        <p:cTn id="12" dur="1000" fill="hold"/>
                                        <p:tgtEl>
                                          <p:spTgt spid="29"/>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par>
                                <p:cTn id="18" presetID="16" presetClass="entr" presetSubtype="21"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barn(inVertical)">
                                      <p:cBhvr>
                                        <p:cTn id="20" dur="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mph" presetSubtype="0" fill="hold" nodeType="clickEffect">
                                  <p:stCondLst>
                                    <p:cond delay="0"/>
                                  </p:stCondLst>
                                  <p:childTnLst>
                                    <p:animScale>
                                      <p:cBhvr>
                                        <p:cTn id="24" dur="2000" fill="hold"/>
                                        <p:tgtEl>
                                          <p:spTgt spid="26">
                                            <p:txEl>
                                              <p:pRg st="0" end="0"/>
                                            </p:txEl>
                                          </p:spTgt>
                                        </p:tgtEl>
                                      </p:cBhvr>
                                      <p:by x="150000" y="150000"/>
                                    </p:animScale>
                                  </p:childTnLst>
                                </p:cTn>
                              </p:par>
                              <p:par>
                                <p:cTn id="25" presetID="6" presetClass="emph" presetSubtype="0" fill="hold" nodeType="withEffect">
                                  <p:stCondLst>
                                    <p:cond delay="0"/>
                                  </p:stCondLst>
                                  <p:childTnLst>
                                    <p:animScale>
                                      <p:cBhvr>
                                        <p:cTn id="26" dur="2000" fill="hold"/>
                                        <p:tgtEl>
                                          <p:spTgt spid="26">
                                            <p:txEl>
                                              <p:pRg st="6" end="6"/>
                                            </p:txEl>
                                          </p:spTgt>
                                        </p:tgtEl>
                                      </p:cBhvr>
                                      <p:by x="150000" y="150000"/>
                                    </p:animScale>
                                  </p:childTnLst>
                                </p:cTn>
                              </p:par>
                              <p:par>
                                <p:cTn id="27" presetID="6" presetClass="emph" presetSubtype="0" fill="hold" nodeType="withEffect">
                                  <p:stCondLst>
                                    <p:cond delay="0"/>
                                  </p:stCondLst>
                                  <p:childTnLst>
                                    <p:animScale>
                                      <p:cBhvr>
                                        <p:cTn id="28" dur="2000" fill="hold"/>
                                        <p:tgtEl>
                                          <p:spTgt spid="26">
                                            <p:txEl>
                                              <p:pRg st="7" end="7"/>
                                            </p:txEl>
                                          </p:spTgt>
                                        </p:tgtEl>
                                      </p:cBhvr>
                                      <p:by x="150000" y="150000"/>
                                    </p:animScale>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barn(inVertical)">
                                      <p:cBhvr>
                                        <p:cTn id="33" dur="500"/>
                                        <p:tgtEl>
                                          <p:spTgt spid="38"/>
                                        </p:tgtEl>
                                      </p:cBhvr>
                                    </p:animEffect>
                                  </p:childTnLst>
                                </p:cTn>
                              </p:par>
                              <p:par>
                                <p:cTn id="34" presetID="16" presetClass="entr" presetSubtype="21" fill="hold" nodeType="with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barn(inVertical)">
                                      <p:cBhvr>
                                        <p:cTn id="36" dur="500"/>
                                        <p:tgtEl>
                                          <p:spTgt spid="39"/>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additive="base">
                                        <p:cTn id="41" dur="500" fill="hold"/>
                                        <p:tgtEl>
                                          <p:spTgt spid="36"/>
                                        </p:tgtEl>
                                        <p:attrNameLst>
                                          <p:attrName>ppt_x</p:attrName>
                                        </p:attrNameLst>
                                      </p:cBhvr>
                                      <p:tavLst>
                                        <p:tav tm="0">
                                          <p:val>
                                            <p:strVal val="#ppt_x"/>
                                          </p:val>
                                        </p:tav>
                                        <p:tav tm="100000">
                                          <p:val>
                                            <p:strVal val="#ppt_x"/>
                                          </p:val>
                                        </p:tav>
                                      </p:tavLst>
                                    </p:anim>
                                    <p:anim calcmode="lin" valueType="num">
                                      <p:cBhvr additive="base">
                                        <p:cTn id="42" dur="500" fill="hold"/>
                                        <p:tgtEl>
                                          <p:spTgt spid="36"/>
                                        </p:tgtEl>
                                        <p:attrNameLst>
                                          <p:attrName>ppt_y</p:attrName>
                                        </p:attrNameLst>
                                      </p:cBhvr>
                                      <p:tavLst>
                                        <p:tav tm="0">
                                          <p:val>
                                            <p:strVal val="1+#ppt_h/2"/>
                                          </p:val>
                                        </p:tav>
                                        <p:tav tm="100000">
                                          <p:val>
                                            <p:strVal val="#ppt_y"/>
                                          </p:val>
                                        </p:tav>
                                      </p:tavLst>
                                    </p:anim>
                                  </p:childTnLst>
                                </p:cTn>
                              </p:par>
                              <p:par>
                                <p:cTn id="43" presetID="16" presetClass="entr" presetSubtype="21"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barn(inVertical)">
                                      <p:cBhvr>
                                        <p:cTn id="45" dur="500"/>
                                        <p:tgtEl>
                                          <p:spTgt spid="43"/>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barn(inVertical)">
                                      <p:cBhvr>
                                        <p:cTn id="48" dur="500"/>
                                        <p:tgtEl>
                                          <p:spTgt spid="3"/>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barn(inVertical)">
                                      <p:cBhvr>
                                        <p:cTn id="5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5" grpId="0" animBg="1"/>
      <p:bldP spid="36" grpId="0" animBg="1"/>
      <p:bldP spid="43" grpId="0" animBg="1"/>
      <p:bldP spid="2" grpId="0" animBg="1"/>
      <p:bldP spid="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Personalizado 2">
      <a:dk1>
        <a:sysClr val="windowText" lastClr="000000"/>
      </a:dk1>
      <a:lt1>
        <a:sysClr val="window" lastClr="FFFFFF"/>
      </a:lt1>
      <a:dk2>
        <a:srgbClr val="BB65AF"/>
      </a:dk2>
      <a:lt2>
        <a:srgbClr val="D9A8D2"/>
      </a:lt2>
      <a:accent1>
        <a:srgbClr val="CE57AB"/>
      </a:accent1>
      <a:accent2>
        <a:srgbClr val="8E8EFD"/>
      </a:accent2>
      <a:accent3>
        <a:srgbClr val="7CBCE0"/>
      </a:accent3>
      <a:accent4>
        <a:srgbClr val="70BF9F"/>
      </a:accent4>
      <a:accent5>
        <a:srgbClr val="A5B960"/>
      </a:accent5>
      <a:accent6>
        <a:srgbClr val="D47A57"/>
      </a:accent6>
      <a:hlink>
        <a:srgbClr val="D164DE"/>
      </a:hlink>
      <a:folHlink>
        <a:srgbClr val="BE87C4"/>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D4FE1632-F131-47D3-A814-99E9CD025E20}"/>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Damasco</Template>
  <TotalTime>2866</TotalTime>
  <Words>2536</Words>
  <Application>Microsoft Office PowerPoint</Application>
  <PresentationFormat>Panorámica</PresentationFormat>
  <Paragraphs>276</Paragraphs>
  <Slides>28</Slides>
  <Notes>13</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28</vt:i4>
      </vt:variant>
    </vt:vector>
  </HeadingPairs>
  <TitlesOfParts>
    <vt:vector size="37" baseType="lpstr">
      <vt:lpstr>Arial Unicode MS</vt:lpstr>
      <vt:lpstr>Algerian</vt:lpstr>
      <vt:lpstr>Arial</vt:lpstr>
      <vt:lpstr>Bookman Old Style</vt:lpstr>
      <vt:lpstr>Calibri</vt:lpstr>
      <vt:lpstr>Rockwell</vt:lpstr>
      <vt:lpstr>Times New Roman</vt:lpstr>
      <vt:lpstr>Wingdings</vt:lpstr>
      <vt:lpstr>Damask</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168</cp:revision>
  <dcterms:created xsi:type="dcterms:W3CDTF">2016-04-17T02:37:26Z</dcterms:created>
  <dcterms:modified xsi:type="dcterms:W3CDTF">2016-04-25T15:33:43Z</dcterms:modified>
</cp:coreProperties>
</file>