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3" r:id="rId37"/>
    <p:sldId id="291" r:id="rId38"/>
    <p:sldId id="292" r:id="rId39"/>
    <p:sldId id="295" r:id="rId40"/>
    <p:sldId id="294" r:id="rId41"/>
  </p:sldIdLst>
  <p:sldSz cx="9144000" cy="6858000" type="screen4x3"/>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1230"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V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96F487-D2B9-4DD2-91FB-A28E19A3A85E}" type="datetimeFigureOut">
              <a:rPr lang="es-VE" smtClean="0"/>
              <a:t>17/11/2017</a:t>
            </a:fld>
            <a:endParaRPr lang="es-VE"/>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V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V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52E1C9-856A-4C7A-8906-F1A15F8EE1D5}" type="slidenum">
              <a:rPr lang="es-VE" smtClean="0"/>
              <a:t>‹Nº›</a:t>
            </a:fld>
            <a:endParaRPr lang="es-VE"/>
          </a:p>
        </p:txBody>
      </p:sp>
    </p:spTree>
    <p:extLst>
      <p:ext uri="{BB962C8B-B14F-4D97-AF65-F5344CB8AC3E}">
        <p14:creationId xmlns:p14="http://schemas.microsoft.com/office/powerpoint/2010/main" val="1133953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7CE9211E-088C-4518-989A-9D4603CA03C4}" type="slidenum">
              <a:rPr lang="es-VE" smtClean="0"/>
              <a:pPr/>
              <a:t>1</a:t>
            </a:fld>
            <a:endParaRPr lang="es-VE"/>
          </a:p>
        </p:txBody>
      </p:sp>
    </p:spTree>
    <p:extLst>
      <p:ext uri="{BB962C8B-B14F-4D97-AF65-F5344CB8AC3E}">
        <p14:creationId xmlns:p14="http://schemas.microsoft.com/office/powerpoint/2010/main" val="1120855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V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VE"/>
          </a:p>
        </p:txBody>
      </p:sp>
      <p:sp>
        <p:nvSpPr>
          <p:cNvPr id="4" name="3 Marcador de fecha"/>
          <p:cNvSpPr>
            <a:spLocks noGrp="1"/>
          </p:cNvSpPr>
          <p:nvPr>
            <p:ph type="dt" sz="half" idx="10"/>
          </p:nvPr>
        </p:nvSpPr>
        <p:spPr/>
        <p:txBody>
          <a:bodyPr/>
          <a:lstStyle/>
          <a:p>
            <a:fld id="{FE7900C9-4E18-4F1A-8FAD-9D354B72E95D}" type="datetimeFigureOut">
              <a:rPr lang="es-VE" smtClean="0"/>
              <a:t>17/11/2017</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B5C5DD79-1796-49D0-B5DF-163B74C687C7}" type="slidenum">
              <a:rPr lang="es-VE" smtClean="0"/>
              <a:t>‹Nº›</a:t>
            </a:fld>
            <a:endParaRPr lang="es-VE"/>
          </a:p>
        </p:txBody>
      </p:sp>
    </p:spTree>
    <p:extLst>
      <p:ext uri="{BB962C8B-B14F-4D97-AF65-F5344CB8AC3E}">
        <p14:creationId xmlns:p14="http://schemas.microsoft.com/office/powerpoint/2010/main" val="797646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FE7900C9-4E18-4F1A-8FAD-9D354B72E95D}" type="datetimeFigureOut">
              <a:rPr lang="es-VE" smtClean="0"/>
              <a:t>17/11/2017</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B5C5DD79-1796-49D0-B5DF-163B74C687C7}" type="slidenum">
              <a:rPr lang="es-VE" smtClean="0"/>
              <a:t>‹Nº›</a:t>
            </a:fld>
            <a:endParaRPr lang="es-VE"/>
          </a:p>
        </p:txBody>
      </p:sp>
    </p:spTree>
    <p:extLst>
      <p:ext uri="{BB962C8B-B14F-4D97-AF65-F5344CB8AC3E}">
        <p14:creationId xmlns:p14="http://schemas.microsoft.com/office/powerpoint/2010/main" val="1023741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FE7900C9-4E18-4F1A-8FAD-9D354B72E95D}" type="datetimeFigureOut">
              <a:rPr lang="es-VE" smtClean="0"/>
              <a:t>17/11/2017</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B5C5DD79-1796-49D0-B5DF-163B74C687C7}" type="slidenum">
              <a:rPr lang="es-VE" smtClean="0"/>
              <a:t>‹Nº›</a:t>
            </a:fld>
            <a:endParaRPr lang="es-VE"/>
          </a:p>
        </p:txBody>
      </p:sp>
    </p:spTree>
    <p:extLst>
      <p:ext uri="{BB962C8B-B14F-4D97-AF65-F5344CB8AC3E}">
        <p14:creationId xmlns:p14="http://schemas.microsoft.com/office/powerpoint/2010/main" val="2026399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FE7900C9-4E18-4F1A-8FAD-9D354B72E95D}" type="datetimeFigureOut">
              <a:rPr lang="es-VE" smtClean="0"/>
              <a:t>17/11/2017</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B5C5DD79-1796-49D0-B5DF-163B74C687C7}" type="slidenum">
              <a:rPr lang="es-VE" smtClean="0"/>
              <a:t>‹Nº›</a:t>
            </a:fld>
            <a:endParaRPr lang="es-VE"/>
          </a:p>
        </p:txBody>
      </p:sp>
    </p:spTree>
    <p:extLst>
      <p:ext uri="{BB962C8B-B14F-4D97-AF65-F5344CB8AC3E}">
        <p14:creationId xmlns:p14="http://schemas.microsoft.com/office/powerpoint/2010/main" val="326284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E7900C9-4E18-4F1A-8FAD-9D354B72E95D}" type="datetimeFigureOut">
              <a:rPr lang="es-VE" smtClean="0"/>
              <a:t>17/11/2017</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B5C5DD79-1796-49D0-B5DF-163B74C687C7}" type="slidenum">
              <a:rPr lang="es-VE" smtClean="0"/>
              <a:t>‹Nº›</a:t>
            </a:fld>
            <a:endParaRPr lang="es-VE"/>
          </a:p>
        </p:txBody>
      </p:sp>
    </p:spTree>
    <p:extLst>
      <p:ext uri="{BB962C8B-B14F-4D97-AF65-F5344CB8AC3E}">
        <p14:creationId xmlns:p14="http://schemas.microsoft.com/office/powerpoint/2010/main" val="764868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4 Marcador de fecha"/>
          <p:cNvSpPr>
            <a:spLocks noGrp="1"/>
          </p:cNvSpPr>
          <p:nvPr>
            <p:ph type="dt" sz="half" idx="10"/>
          </p:nvPr>
        </p:nvSpPr>
        <p:spPr/>
        <p:txBody>
          <a:bodyPr/>
          <a:lstStyle/>
          <a:p>
            <a:fld id="{FE7900C9-4E18-4F1A-8FAD-9D354B72E95D}" type="datetimeFigureOut">
              <a:rPr lang="es-VE" smtClean="0"/>
              <a:t>17/11/2017</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B5C5DD79-1796-49D0-B5DF-163B74C687C7}" type="slidenum">
              <a:rPr lang="es-VE" smtClean="0"/>
              <a:t>‹Nº›</a:t>
            </a:fld>
            <a:endParaRPr lang="es-VE"/>
          </a:p>
        </p:txBody>
      </p:sp>
    </p:spTree>
    <p:extLst>
      <p:ext uri="{BB962C8B-B14F-4D97-AF65-F5344CB8AC3E}">
        <p14:creationId xmlns:p14="http://schemas.microsoft.com/office/powerpoint/2010/main" val="2557178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7" name="6 Marcador de fecha"/>
          <p:cNvSpPr>
            <a:spLocks noGrp="1"/>
          </p:cNvSpPr>
          <p:nvPr>
            <p:ph type="dt" sz="half" idx="10"/>
          </p:nvPr>
        </p:nvSpPr>
        <p:spPr/>
        <p:txBody>
          <a:bodyPr/>
          <a:lstStyle/>
          <a:p>
            <a:fld id="{FE7900C9-4E18-4F1A-8FAD-9D354B72E95D}" type="datetimeFigureOut">
              <a:rPr lang="es-VE" smtClean="0"/>
              <a:t>17/11/2017</a:t>
            </a:fld>
            <a:endParaRPr lang="es-VE"/>
          </a:p>
        </p:txBody>
      </p:sp>
      <p:sp>
        <p:nvSpPr>
          <p:cNvPr id="8" name="7 Marcador de pie de página"/>
          <p:cNvSpPr>
            <a:spLocks noGrp="1"/>
          </p:cNvSpPr>
          <p:nvPr>
            <p:ph type="ftr" sz="quarter" idx="11"/>
          </p:nvPr>
        </p:nvSpPr>
        <p:spPr/>
        <p:txBody>
          <a:bodyPr/>
          <a:lstStyle/>
          <a:p>
            <a:endParaRPr lang="es-VE"/>
          </a:p>
        </p:txBody>
      </p:sp>
      <p:sp>
        <p:nvSpPr>
          <p:cNvPr id="9" name="8 Marcador de número de diapositiva"/>
          <p:cNvSpPr>
            <a:spLocks noGrp="1"/>
          </p:cNvSpPr>
          <p:nvPr>
            <p:ph type="sldNum" sz="quarter" idx="12"/>
          </p:nvPr>
        </p:nvSpPr>
        <p:spPr/>
        <p:txBody>
          <a:bodyPr/>
          <a:lstStyle/>
          <a:p>
            <a:fld id="{B5C5DD79-1796-49D0-B5DF-163B74C687C7}" type="slidenum">
              <a:rPr lang="es-VE" smtClean="0"/>
              <a:t>‹Nº›</a:t>
            </a:fld>
            <a:endParaRPr lang="es-VE"/>
          </a:p>
        </p:txBody>
      </p:sp>
    </p:spTree>
    <p:extLst>
      <p:ext uri="{BB962C8B-B14F-4D97-AF65-F5344CB8AC3E}">
        <p14:creationId xmlns:p14="http://schemas.microsoft.com/office/powerpoint/2010/main" val="2391812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fecha"/>
          <p:cNvSpPr>
            <a:spLocks noGrp="1"/>
          </p:cNvSpPr>
          <p:nvPr>
            <p:ph type="dt" sz="half" idx="10"/>
          </p:nvPr>
        </p:nvSpPr>
        <p:spPr/>
        <p:txBody>
          <a:bodyPr/>
          <a:lstStyle/>
          <a:p>
            <a:fld id="{FE7900C9-4E18-4F1A-8FAD-9D354B72E95D}" type="datetimeFigureOut">
              <a:rPr lang="es-VE" smtClean="0"/>
              <a:t>17/11/2017</a:t>
            </a:fld>
            <a:endParaRPr lang="es-VE"/>
          </a:p>
        </p:txBody>
      </p:sp>
      <p:sp>
        <p:nvSpPr>
          <p:cNvPr id="4" name="3 Marcador de pie de página"/>
          <p:cNvSpPr>
            <a:spLocks noGrp="1"/>
          </p:cNvSpPr>
          <p:nvPr>
            <p:ph type="ftr" sz="quarter" idx="11"/>
          </p:nvPr>
        </p:nvSpPr>
        <p:spPr/>
        <p:txBody>
          <a:bodyPr/>
          <a:lstStyle/>
          <a:p>
            <a:endParaRPr lang="es-VE"/>
          </a:p>
        </p:txBody>
      </p:sp>
      <p:sp>
        <p:nvSpPr>
          <p:cNvPr id="5" name="4 Marcador de número de diapositiva"/>
          <p:cNvSpPr>
            <a:spLocks noGrp="1"/>
          </p:cNvSpPr>
          <p:nvPr>
            <p:ph type="sldNum" sz="quarter" idx="12"/>
          </p:nvPr>
        </p:nvSpPr>
        <p:spPr/>
        <p:txBody>
          <a:bodyPr/>
          <a:lstStyle/>
          <a:p>
            <a:fld id="{B5C5DD79-1796-49D0-B5DF-163B74C687C7}" type="slidenum">
              <a:rPr lang="es-VE" smtClean="0"/>
              <a:t>‹Nº›</a:t>
            </a:fld>
            <a:endParaRPr lang="es-VE"/>
          </a:p>
        </p:txBody>
      </p:sp>
    </p:spTree>
    <p:extLst>
      <p:ext uri="{BB962C8B-B14F-4D97-AF65-F5344CB8AC3E}">
        <p14:creationId xmlns:p14="http://schemas.microsoft.com/office/powerpoint/2010/main" val="1131611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E7900C9-4E18-4F1A-8FAD-9D354B72E95D}" type="datetimeFigureOut">
              <a:rPr lang="es-VE" smtClean="0"/>
              <a:t>17/11/2017</a:t>
            </a:fld>
            <a:endParaRPr lang="es-VE"/>
          </a:p>
        </p:txBody>
      </p:sp>
      <p:sp>
        <p:nvSpPr>
          <p:cNvPr id="3" name="2 Marcador de pie de página"/>
          <p:cNvSpPr>
            <a:spLocks noGrp="1"/>
          </p:cNvSpPr>
          <p:nvPr>
            <p:ph type="ftr" sz="quarter" idx="11"/>
          </p:nvPr>
        </p:nvSpPr>
        <p:spPr/>
        <p:txBody>
          <a:bodyPr/>
          <a:lstStyle/>
          <a:p>
            <a:endParaRPr lang="es-VE"/>
          </a:p>
        </p:txBody>
      </p:sp>
      <p:sp>
        <p:nvSpPr>
          <p:cNvPr id="4" name="3 Marcador de número de diapositiva"/>
          <p:cNvSpPr>
            <a:spLocks noGrp="1"/>
          </p:cNvSpPr>
          <p:nvPr>
            <p:ph type="sldNum" sz="quarter" idx="12"/>
          </p:nvPr>
        </p:nvSpPr>
        <p:spPr/>
        <p:txBody>
          <a:bodyPr/>
          <a:lstStyle/>
          <a:p>
            <a:fld id="{B5C5DD79-1796-49D0-B5DF-163B74C687C7}" type="slidenum">
              <a:rPr lang="es-VE" smtClean="0"/>
              <a:t>‹Nº›</a:t>
            </a:fld>
            <a:endParaRPr lang="es-VE"/>
          </a:p>
        </p:txBody>
      </p:sp>
    </p:spTree>
    <p:extLst>
      <p:ext uri="{BB962C8B-B14F-4D97-AF65-F5344CB8AC3E}">
        <p14:creationId xmlns:p14="http://schemas.microsoft.com/office/powerpoint/2010/main" val="1611835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V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E7900C9-4E18-4F1A-8FAD-9D354B72E95D}" type="datetimeFigureOut">
              <a:rPr lang="es-VE" smtClean="0"/>
              <a:t>17/11/2017</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B5C5DD79-1796-49D0-B5DF-163B74C687C7}" type="slidenum">
              <a:rPr lang="es-VE" smtClean="0"/>
              <a:t>‹Nº›</a:t>
            </a:fld>
            <a:endParaRPr lang="es-VE"/>
          </a:p>
        </p:txBody>
      </p:sp>
    </p:spTree>
    <p:extLst>
      <p:ext uri="{BB962C8B-B14F-4D97-AF65-F5344CB8AC3E}">
        <p14:creationId xmlns:p14="http://schemas.microsoft.com/office/powerpoint/2010/main" val="3911094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V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V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E7900C9-4E18-4F1A-8FAD-9D354B72E95D}" type="datetimeFigureOut">
              <a:rPr lang="es-VE" smtClean="0"/>
              <a:t>17/11/2017</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B5C5DD79-1796-49D0-B5DF-163B74C687C7}" type="slidenum">
              <a:rPr lang="es-VE" smtClean="0"/>
              <a:t>‹Nº›</a:t>
            </a:fld>
            <a:endParaRPr lang="es-VE"/>
          </a:p>
        </p:txBody>
      </p:sp>
    </p:spTree>
    <p:extLst>
      <p:ext uri="{BB962C8B-B14F-4D97-AF65-F5344CB8AC3E}">
        <p14:creationId xmlns:p14="http://schemas.microsoft.com/office/powerpoint/2010/main" val="4036735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900C9-4E18-4F1A-8FAD-9D354B72E95D}" type="datetimeFigureOut">
              <a:rPr lang="es-VE" smtClean="0"/>
              <a:t>17/11/2017</a:t>
            </a:fld>
            <a:endParaRPr lang="es-VE"/>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V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C5DD79-1796-49D0-B5DF-163B74C687C7}" type="slidenum">
              <a:rPr lang="es-VE" smtClean="0"/>
              <a:t>‹Nº›</a:t>
            </a:fld>
            <a:endParaRPr lang="es-VE"/>
          </a:p>
        </p:txBody>
      </p:sp>
    </p:spTree>
    <p:extLst>
      <p:ext uri="{BB962C8B-B14F-4D97-AF65-F5344CB8AC3E}">
        <p14:creationId xmlns:p14="http://schemas.microsoft.com/office/powerpoint/2010/main" val="3723351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emf"/><Relationship Id="rId1" Type="http://schemas.openxmlformats.org/officeDocument/2006/relationships/slideLayout" Target="../slideLayouts/slideLayout2.xml"/><Relationship Id="rId4" Type="http://schemas.openxmlformats.org/officeDocument/2006/relationships/image" Target="../media/image39.emf"/></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s://prezi.com/p/jucvkvkj9sn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1000"/>
            <a:lum/>
          </a:blip>
          <a:srcRect/>
          <a:stretch>
            <a:fillRect l="-6000" r="-6000"/>
          </a:stretch>
        </a:blipFill>
        <a:effectLst/>
      </p:bgPr>
    </p:bg>
    <p:spTree>
      <p:nvGrpSpPr>
        <p:cNvPr id="1" name=""/>
        <p:cNvGrpSpPr/>
        <p:nvPr/>
      </p:nvGrpSpPr>
      <p:grpSpPr>
        <a:xfrm>
          <a:off x="0" y="0"/>
          <a:ext cx="0" cy="0"/>
          <a:chOff x="0" y="0"/>
          <a:chExt cx="0" cy="0"/>
        </a:xfrm>
      </p:grpSpPr>
      <p:sp>
        <p:nvSpPr>
          <p:cNvPr id="4" name="Rectángulo 14"/>
          <p:cNvSpPr/>
          <p:nvPr/>
        </p:nvSpPr>
        <p:spPr>
          <a:xfrm>
            <a:off x="35496" y="0"/>
            <a:ext cx="389147" cy="6858000"/>
          </a:xfrm>
          <a:prstGeom prst="rect">
            <a:avLst/>
          </a:prstGeom>
          <a:solidFill>
            <a:srgbClr val="002060"/>
          </a:solidFill>
          <a:ln>
            <a:solidFill>
              <a:srgbClr val="FFFF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smtClean="0">
                <a:solidFill>
                  <a:srgbClr val="FFFFFF"/>
                </a:solidFill>
              </a:rPr>
              <a:t>1</a:t>
            </a:r>
            <a:endParaRPr lang="es-VE" dirty="0">
              <a:solidFill>
                <a:srgbClr val="FFFFFF"/>
              </a:solidFill>
            </a:endParaRPr>
          </a:p>
        </p:txBody>
      </p:sp>
      <p:cxnSp>
        <p:nvCxnSpPr>
          <p:cNvPr id="5" name="Conector recto 15"/>
          <p:cNvCxnSpPr>
            <a:endCxn id="4" idx="2"/>
          </p:cNvCxnSpPr>
          <p:nvPr/>
        </p:nvCxnSpPr>
        <p:spPr>
          <a:xfrm flipH="1">
            <a:off x="230070" y="0"/>
            <a:ext cx="2264" cy="6858000"/>
          </a:xfrm>
          <a:prstGeom prst="line">
            <a:avLst/>
          </a:prstGeom>
          <a:ln w="57150">
            <a:solidFill>
              <a:srgbClr val="FFFF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6" name="5 Rectángulo"/>
          <p:cNvSpPr/>
          <p:nvPr/>
        </p:nvSpPr>
        <p:spPr>
          <a:xfrm>
            <a:off x="179512" y="135160"/>
            <a:ext cx="8856984" cy="653419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cxnSp>
        <p:nvCxnSpPr>
          <p:cNvPr id="8" name="7 Conector recto"/>
          <p:cNvCxnSpPr/>
          <p:nvPr/>
        </p:nvCxnSpPr>
        <p:spPr>
          <a:xfrm>
            <a:off x="827584" y="551723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9"/>
          <p:cNvSpPr>
            <a:spLocks noChangeArrowheads="1"/>
          </p:cNvSpPr>
          <p:nvPr/>
        </p:nvSpPr>
        <p:spPr bwMode="auto">
          <a:xfrm>
            <a:off x="1835696" y="332656"/>
            <a:ext cx="5904656" cy="646331"/>
          </a:xfrm>
          <a:prstGeom prst="rect">
            <a:avLst/>
          </a:prstGeom>
          <a:noFill/>
          <a:ln w="9525">
            <a:noFill/>
            <a:miter lim="800000"/>
            <a:headEnd/>
            <a:tailEnd/>
          </a:ln>
          <a:effectLst/>
        </p:spPr>
        <p:txBody>
          <a:bodyPr wrap="square">
            <a:spAutoFit/>
          </a:bodyPr>
          <a:lstStyle/>
          <a:p>
            <a:pPr algn="ctr">
              <a:lnSpc>
                <a:spcPct val="90000"/>
              </a:lnSpc>
              <a:buClr>
                <a:srgbClr val="646464"/>
              </a:buClr>
              <a:buSzPct val="80000"/>
              <a:buFont typeface="Arial" pitchFamily="34" charset="0"/>
              <a:buNone/>
            </a:pPr>
            <a:r>
              <a:rPr lang="es-MX" sz="2000" b="1" dirty="0">
                <a:latin typeface="Tahoma" pitchFamily="34" charset="0"/>
                <a:ea typeface="Tahoma" pitchFamily="34" charset="0"/>
                <a:cs typeface="Tahoma" pitchFamily="34" charset="0"/>
              </a:rPr>
              <a:t>CENTRO CARDIOVASCULAR REGIONAL</a:t>
            </a:r>
          </a:p>
          <a:p>
            <a:pPr algn="ctr">
              <a:lnSpc>
                <a:spcPct val="90000"/>
              </a:lnSpc>
              <a:buClr>
                <a:srgbClr val="646464"/>
              </a:buClr>
              <a:buSzPct val="80000"/>
              <a:buFont typeface="Arial" pitchFamily="34" charset="0"/>
              <a:buNone/>
            </a:pPr>
            <a:r>
              <a:rPr lang="es-MX" sz="2000" b="1" dirty="0">
                <a:latin typeface="Tahoma" pitchFamily="34" charset="0"/>
                <a:ea typeface="Tahoma" pitchFamily="34" charset="0"/>
                <a:cs typeface="Tahoma" pitchFamily="34" charset="0"/>
              </a:rPr>
              <a:t>ASCARDIO</a:t>
            </a:r>
          </a:p>
        </p:txBody>
      </p:sp>
      <p:grpSp>
        <p:nvGrpSpPr>
          <p:cNvPr id="10" name="Group 4"/>
          <p:cNvGrpSpPr>
            <a:grpSpLocks/>
          </p:cNvGrpSpPr>
          <p:nvPr/>
        </p:nvGrpSpPr>
        <p:grpSpPr bwMode="auto">
          <a:xfrm>
            <a:off x="597625" y="372876"/>
            <a:ext cx="1022047" cy="1052736"/>
            <a:chOff x="3659" y="3447"/>
            <a:chExt cx="508" cy="547"/>
          </a:xfrm>
          <a:effectLst>
            <a:reflection blurRad="6350" stA="50000" endA="300" endPos="55500" dist="50800" dir="5400000" sy="-100000" algn="bl" rotWithShape="0"/>
          </a:effectLst>
          <a:scene3d>
            <a:camera prst="orthographicFront">
              <a:rot lat="0" lon="0" rev="0"/>
            </a:camera>
            <a:lightRig rig="balanced" dir="t">
              <a:rot lat="0" lon="0" rev="8700000"/>
            </a:lightRig>
          </a:scene3d>
        </p:grpSpPr>
        <p:sp>
          <p:nvSpPr>
            <p:cNvPr id="11" name="Freeform 5"/>
            <p:cNvSpPr>
              <a:spLocks/>
            </p:cNvSpPr>
            <p:nvPr/>
          </p:nvSpPr>
          <p:spPr bwMode="auto">
            <a:xfrm>
              <a:off x="3742" y="3508"/>
              <a:ext cx="425" cy="486"/>
            </a:xfrm>
            <a:custGeom>
              <a:avLst/>
              <a:gdLst>
                <a:gd name="T0" fmla="*/ 173 w 425"/>
                <a:gd name="T1" fmla="*/ 483 h 486"/>
                <a:gd name="T2" fmla="*/ 190 w 425"/>
                <a:gd name="T3" fmla="*/ 482 h 486"/>
                <a:gd name="T4" fmla="*/ 204 w 425"/>
                <a:gd name="T5" fmla="*/ 478 h 486"/>
                <a:gd name="T6" fmla="*/ 233 w 425"/>
                <a:gd name="T7" fmla="*/ 456 h 486"/>
                <a:gd name="T8" fmla="*/ 256 w 425"/>
                <a:gd name="T9" fmla="*/ 434 h 486"/>
                <a:gd name="T10" fmla="*/ 276 w 425"/>
                <a:gd name="T11" fmla="*/ 414 h 486"/>
                <a:gd name="T12" fmla="*/ 289 w 425"/>
                <a:gd name="T13" fmla="*/ 399 h 486"/>
                <a:gd name="T14" fmla="*/ 303 w 425"/>
                <a:gd name="T15" fmla="*/ 383 h 486"/>
                <a:gd name="T16" fmla="*/ 336 w 425"/>
                <a:gd name="T17" fmla="*/ 342 h 486"/>
                <a:gd name="T18" fmla="*/ 350 w 425"/>
                <a:gd name="T19" fmla="*/ 324 h 486"/>
                <a:gd name="T20" fmla="*/ 365 w 425"/>
                <a:gd name="T21" fmla="*/ 305 h 486"/>
                <a:gd name="T22" fmla="*/ 359 w 425"/>
                <a:gd name="T23" fmla="*/ 282 h 486"/>
                <a:gd name="T24" fmla="*/ 333 w 425"/>
                <a:gd name="T25" fmla="*/ 254 h 486"/>
                <a:gd name="T26" fmla="*/ 313 w 425"/>
                <a:gd name="T27" fmla="*/ 233 h 486"/>
                <a:gd name="T28" fmla="*/ 305 w 425"/>
                <a:gd name="T29" fmla="*/ 222 h 486"/>
                <a:gd name="T30" fmla="*/ 297 w 425"/>
                <a:gd name="T31" fmla="*/ 209 h 486"/>
                <a:gd name="T32" fmla="*/ 294 w 425"/>
                <a:gd name="T33" fmla="*/ 194 h 486"/>
                <a:gd name="T34" fmla="*/ 315 w 425"/>
                <a:gd name="T35" fmla="*/ 154 h 486"/>
                <a:gd name="T36" fmla="*/ 375 w 425"/>
                <a:gd name="T37" fmla="*/ 101 h 486"/>
                <a:gd name="T38" fmla="*/ 415 w 425"/>
                <a:gd name="T39" fmla="*/ 65 h 486"/>
                <a:gd name="T40" fmla="*/ 315 w 425"/>
                <a:gd name="T41" fmla="*/ 42 h 486"/>
                <a:gd name="T42" fmla="*/ 279 w 425"/>
                <a:gd name="T43" fmla="*/ 70 h 486"/>
                <a:gd name="T44" fmla="*/ 271 w 425"/>
                <a:gd name="T45" fmla="*/ 66 h 486"/>
                <a:gd name="T46" fmla="*/ 255 w 425"/>
                <a:gd name="T47" fmla="*/ 55 h 486"/>
                <a:gd name="T48" fmla="*/ 242 w 425"/>
                <a:gd name="T49" fmla="*/ 51 h 486"/>
                <a:gd name="T50" fmla="*/ 227 w 425"/>
                <a:gd name="T51" fmla="*/ 48 h 486"/>
                <a:gd name="T52" fmla="*/ 207 w 425"/>
                <a:gd name="T53" fmla="*/ 52 h 486"/>
                <a:gd name="T54" fmla="*/ 196 w 425"/>
                <a:gd name="T55" fmla="*/ 62 h 486"/>
                <a:gd name="T56" fmla="*/ 173 w 425"/>
                <a:gd name="T57" fmla="*/ 103 h 486"/>
                <a:gd name="T58" fmla="*/ 167 w 425"/>
                <a:gd name="T59" fmla="*/ 127 h 486"/>
                <a:gd name="T60" fmla="*/ 151 w 425"/>
                <a:gd name="T61" fmla="*/ 144 h 486"/>
                <a:gd name="T62" fmla="*/ 146 w 425"/>
                <a:gd name="T63" fmla="*/ 152 h 486"/>
                <a:gd name="T64" fmla="*/ 167 w 425"/>
                <a:gd name="T65" fmla="*/ 177 h 486"/>
                <a:gd name="T66" fmla="*/ 173 w 425"/>
                <a:gd name="T67" fmla="*/ 190 h 486"/>
                <a:gd name="T68" fmla="*/ 180 w 425"/>
                <a:gd name="T69" fmla="*/ 199 h 486"/>
                <a:gd name="T70" fmla="*/ 186 w 425"/>
                <a:gd name="T71" fmla="*/ 213 h 486"/>
                <a:gd name="T72" fmla="*/ 193 w 425"/>
                <a:gd name="T73" fmla="*/ 230 h 486"/>
                <a:gd name="T74" fmla="*/ 196 w 425"/>
                <a:gd name="T75" fmla="*/ 244 h 486"/>
                <a:gd name="T76" fmla="*/ 206 w 425"/>
                <a:gd name="T77" fmla="*/ 264 h 486"/>
                <a:gd name="T78" fmla="*/ 211 w 425"/>
                <a:gd name="T79" fmla="*/ 278 h 486"/>
                <a:gd name="T80" fmla="*/ 227 w 425"/>
                <a:gd name="T81" fmla="*/ 309 h 486"/>
                <a:gd name="T82" fmla="*/ 248 w 425"/>
                <a:gd name="T83" fmla="*/ 331 h 486"/>
                <a:gd name="T84" fmla="*/ 269 w 425"/>
                <a:gd name="T85" fmla="*/ 343 h 486"/>
                <a:gd name="T86" fmla="*/ 284 w 425"/>
                <a:gd name="T87" fmla="*/ 347 h 486"/>
                <a:gd name="T88" fmla="*/ 300 w 425"/>
                <a:gd name="T89" fmla="*/ 353 h 486"/>
                <a:gd name="T90" fmla="*/ 290 w 425"/>
                <a:gd name="T91" fmla="*/ 357 h 486"/>
                <a:gd name="T92" fmla="*/ 279 w 425"/>
                <a:gd name="T93" fmla="*/ 353 h 486"/>
                <a:gd name="T94" fmla="*/ 248 w 425"/>
                <a:gd name="T95" fmla="*/ 336 h 486"/>
                <a:gd name="T96" fmla="*/ 165 w 425"/>
                <a:gd name="T97" fmla="*/ 184 h 486"/>
                <a:gd name="T98" fmla="*/ 146 w 425"/>
                <a:gd name="T99" fmla="*/ 161 h 486"/>
                <a:gd name="T100" fmla="*/ 121 w 425"/>
                <a:gd name="T101" fmla="*/ 173 h 486"/>
                <a:gd name="T102" fmla="*/ 76 w 425"/>
                <a:gd name="T103" fmla="*/ 220 h 486"/>
                <a:gd name="T104" fmla="*/ 64 w 425"/>
                <a:gd name="T105" fmla="*/ 230 h 486"/>
                <a:gd name="T106" fmla="*/ 24 w 425"/>
                <a:gd name="T107" fmla="*/ 278 h 486"/>
                <a:gd name="T108" fmla="*/ 4 w 425"/>
                <a:gd name="T109" fmla="*/ 331 h 486"/>
                <a:gd name="T110" fmla="*/ 19 w 425"/>
                <a:gd name="T111" fmla="*/ 355 h 486"/>
                <a:gd name="T112" fmla="*/ 66 w 425"/>
                <a:gd name="T113" fmla="*/ 407 h 486"/>
                <a:gd name="T114" fmla="*/ 123 w 425"/>
                <a:gd name="T115" fmla="*/ 468 h 486"/>
                <a:gd name="T116" fmla="*/ 136 w 425"/>
                <a:gd name="T117" fmla="*/ 475 h 486"/>
                <a:gd name="T118" fmla="*/ 151 w 425"/>
                <a:gd name="T119" fmla="*/ 482 h 4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5"/>
                <a:gd name="T181" fmla="*/ 0 h 486"/>
                <a:gd name="T182" fmla="*/ 425 w 425"/>
                <a:gd name="T183" fmla="*/ 486 h 48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5" h="486">
                  <a:moveTo>
                    <a:pt x="160" y="485"/>
                  </a:moveTo>
                  <a:lnTo>
                    <a:pt x="162" y="485"/>
                  </a:lnTo>
                  <a:lnTo>
                    <a:pt x="164" y="485"/>
                  </a:lnTo>
                  <a:lnTo>
                    <a:pt x="165" y="485"/>
                  </a:lnTo>
                  <a:lnTo>
                    <a:pt x="168" y="485"/>
                  </a:lnTo>
                  <a:lnTo>
                    <a:pt x="168" y="483"/>
                  </a:lnTo>
                  <a:lnTo>
                    <a:pt x="172" y="483"/>
                  </a:lnTo>
                  <a:lnTo>
                    <a:pt x="173" y="483"/>
                  </a:lnTo>
                  <a:lnTo>
                    <a:pt x="175" y="483"/>
                  </a:lnTo>
                  <a:lnTo>
                    <a:pt x="177" y="483"/>
                  </a:lnTo>
                  <a:lnTo>
                    <a:pt x="180" y="483"/>
                  </a:lnTo>
                  <a:lnTo>
                    <a:pt x="181" y="482"/>
                  </a:lnTo>
                  <a:lnTo>
                    <a:pt x="185" y="482"/>
                  </a:lnTo>
                  <a:lnTo>
                    <a:pt x="186" y="482"/>
                  </a:lnTo>
                  <a:lnTo>
                    <a:pt x="188" y="482"/>
                  </a:lnTo>
                  <a:lnTo>
                    <a:pt x="190" y="482"/>
                  </a:lnTo>
                  <a:lnTo>
                    <a:pt x="193" y="482"/>
                  </a:lnTo>
                  <a:lnTo>
                    <a:pt x="194" y="480"/>
                  </a:lnTo>
                  <a:lnTo>
                    <a:pt x="196" y="480"/>
                  </a:lnTo>
                  <a:lnTo>
                    <a:pt x="198" y="479"/>
                  </a:lnTo>
                  <a:lnTo>
                    <a:pt x="199" y="479"/>
                  </a:lnTo>
                  <a:lnTo>
                    <a:pt x="201" y="479"/>
                  </a:lnTo>
                  <a:lnTo>
                    <a:pt x="203" y="478"/>
                  </a:lnTo>
                  <a:lnTo>
                    <a:pt x="204" y="478"/>
                  </a:lnTo>
                  <a:lnTo>
                    <a:pt x="206" y="476"/>
                  </a:lnTo>
                  <a:lnTo>
                    <a:pt x="207" y="476"/>
                  </a:lnTo>
                  <a:lnTo>
                    <a:pt x="209" y="475"/>
                  </a:lnTo>
                  <a:lnTo>
                    <a:pt x="211" y="475"/>
                  </a:lnTo>
                  <a:lnTo>
                    <a:pt x="211" y="474"/>
                  </a:lnTo>
                  <a:lnTo>
                    <a:pt x="212" y="474"/>
                  </a:lnTo>
                  <a:lnTo>
                    <a:pt x="222" y="467"/>
                  </a:lnTo>
                  <a:lnTo>
                    <a:pt x="233" y="456"/>
                  </a:lnTo>
                  <a:lnTo>
                    <a:pt x="237" y="453"/>
                  </a:lnTo>
                  <a:lnTo>
                    <a:pt x="240" y="452"/>
                  </a:lnTo>
                  <a:lnTo>
                    <a:pt x="242" y="449"/>
                  </a:lnTo>
                  <a:lnTo>
                    <a:pt x="245" y="446"/>
                  </a:lnTo>
                  <a:lnTo>
                    <a:pt x="248" y="444"/>
                  </a:lnTo>
                  <a:lnTo>
                    <a:pt x="251" y="441"/>
                  </a:lnTo>
                  <a:lnTo>
                    <a:pt x="253" y="437"/>
                  </a:lnTo>
                  <a:lnTo>
                    <a:pt x="256" y="434"/>
                  </a:lnTo>
                  <a:lnTo>
                    <a:pt x="264" y="425"/>
                  </a:lnTo>
                  <a:lnTo>
                    <a:pt x="264" y="423"/>
                  </a:lnTo>
                  <a:lnTo>
                    <a:pt x="266" y="423"/>
                  </a:lnTo>
                  <a:lnTo>
                    <a:pt x="268" y="423"/>
                  </a:lnTo>
                  <a:lnTo>
                    <a:pt x="271" y="419"/>
                  </a:lnTo>
                  <a:lnTo>
                    <a:pt x="271" y="418"/>
                  </a:lnTo>
                  <a:lnTo>
                    <a:pt x="274" y="415"/>
                  </a:lnTo>
                  <a:lnTo>
                    <a:pt x="276" y="414"/>
                  </a:lnTo>
                  <a:lnTo>
                    <a:pt x="277" y="412"/>
                  </a:lnTo>
                  <a:lnTo>
                    <a:pt x="279" y="410"/>
                  </a:lnTo>
                  <a:lnTo>
                    <a:pt x="281" y="408"/>
                  </a:lnTo>
                  <a:lnTo>
                    <a:pt x="282" y="407"/>
                  </a:lnTo>
                  <a:lnTo>
                    <a:pt x="282" y="404"/>
                  </a:lnTo>
                  <a:lnTo>
                    <a:pt x="285" y="402"/>
                  </a:lnTo>
                  <a:lnTo>
                    <a:pt x="287" y="400"/>
                  </a:lnTo>
                  <a:lnTo>
                    <a:pt x="289" y="399"/>
                  </a:lnTo>
                  <a:lnTo>
                    <a:pt x="290" y="396"/>
                  </a:lnTo>
                  <a:lnTo>
                    <a:pt x="292" y="395"/>
                  </a:lnTo>
                  <a:lnTo>
                    <a:pt x="294" y="392"/>
                  </a:lnTo>
                  <a:lnTo>
                    <a:pt x="295" y="389"/>
                  </a:lnTo>
                  <a:lnTo>
                    <a:pt x="297" y="388"/>
                  </a:lnTo>
                  <a:lnTo>
                    <a:pt x="298" y="387"/>
                  </a:lnTo>
                  <a:lnTo>
                    <a:pt x="300" y="385"/>
                  </a:lnTo>
                  <a:lnTo>
                    <a:pt x="303" y="383"/>
                  </a:lnTo>
                  <a:lnTo>
                    <a:pt x="305" y="380"/>
                  </a:lnTo>
                  <a:lnTo>
                    <a:pt x="310" y="377"/>
                  </a:lnTo>
                  <a:lnTo>
                    <a:pt x="311" y="373"/>
                  </a:lnTo>
                  <a:lnTo>
                    <a:pt x="315" y="369"/>
                  </a:lnTo>
                  <a:lnTo>
                    <a:pt x="316" y="366"/>
                  </a:lnTo>
                  <a:lnTo>
                    <a:pt x="320" y="362"/>
                  </a:lnTo>
                  <a:lnTo>
                    <a:pt x="321" y="358"/>
                  </a:lnTo>
                  <a:lnTo>
                    <a:pt x="336" y="342"/>
                  </a:lnTo>
                  <a:lnTo>
                    <a:pt x="339" y="339"/>
                  </a:lnTo>
                  <a:lnTo>
                    <a:pt x="339" y="338"/>
                  </a:lnTo>
                  <a:lnTo>
                    <a:pt x="341" y="335"/>
                  </a:lnTo>
                  <a:lnTo>
                    <a:pt x="342" y="334"/>
                  </a:lnTo>
                  <a:lnTo>
                    <a:pt x="344" y="331"/>
                  </a:lnTo>
                  <a:lnTo>
                    <a:pt x="346" y="328"/>
                  </a:lnTo>
                  <a:lnTo>
                    <a:pt x="347" y="326"/>
                  </a:lnTo>
                  <a:lnTo>
                    <a:pt x="350" y="324"/>
                  </a:lnTo>
                  <a:lnTo>
                    <a:pt x="350" y="321"/>
                  </a:lnTo>
                  <a:lnTo>
                    <a:pt x="354" y="319"/>
                  </a:lnTo>
                  <a:lnTo>
                    <a:pt x="355" y="316"/>
                  </a:lnTo>
                  <a:lnTo>
                    <a:pt x="357" y="315"/>
                  </a:lnTo>
                  <a:lnTo>
                    <a:pt x="359" y="312"/>
                  </a:lnTo>
                  <a:lnTo>
                    <a:pt x="362" y="309"/>
                  </a:lnTo>
                  <a:lnTo>
                    <a:pt x="363" y="307"/>
                  </a:lnTo>
                  <a:lnTo>
                    <a:pt x="365" y="305"/>
                  </a:lnTo>
                  <a:lnTo>
                    <a:pt x="370" y="300"/>
                  </a:lnTo>
                  <a:lnTo>
                    <a:pt x="370" y="298"/>
                  </a:lnTo>
                  <a:lnTo>
                    <a:pt x="370" y="296"/>
                  </a:lnTo>
                  <a:lnTo>
                    <a:pt x="370" y="294"/>
                  </a:lnTo>
                  <a:lnTo>
                    <a:pt x="368" y="292"/>
                  </a:lnTo>
                  <a:lnTo>
                    <a:pt x="367" y="289"/>
                  </a:lnTo>
                  <a:lnTo>
                    <a:pt x="362" y="285"/>
                  </a:lnTo>
                  <a:lnTo>
                    <a:pt x="359" y="282"/>
                  </a:lnTo>
                  <a:lnTo>
                    <a:pt x="355" y="278"/>
                  </a:lnTo>
                  <a:lnTo>
                    <a:pt x="352" y="274"/>
                  </a:lnTo>
                  <a:lnTo>
                    <a:pt x="349" y="271"/>
                  </a:lnTo>
                  <a:lnTo>
                    <a:pt x="346" y="267"/>
                  </a:lnTo>
                  <a:lnTo>
                    <a:pt x="342" y="264"/>
                  </a:lnTo>
                  <a:lnTo>
                    <a:pt x="339" y="262"/>
                  </a:lnTo>
                  <a:lnTo>
                    <a:pt x="336" y="258"/>
                  </a:lnTo>
                  <a:lnTo>
                    <a:pt x="333" y="254"/>
                  </a:lnTo>
                  <a:lnTo>
                    <a:pt x="329" y="251"/>
                  </a:lnTo>
                  <a:lnTo>
                    <a:pt x="328" y="248"/>
                  </a:lnTo>
                  <a:lnTo>
                    <a:pt x="324" y="244"/>
                  </a:lnTo>
                  <a:lnTo>
                    <a:pt x="321" y="241"/>
                  </a:lnTo>
                  <a:lnTo>
                    <a:pt x="318" y="239"/>
                  </a:lnTo>
                  <a:lnTo>
                    <a:pt x="315" y="235"/>
                  </a:lnTo>
                  <a:lnTo>
                    <a:pt x="313" y="235"/>
                  </a:lnTo>
                  <a:lnTo>
                    <a:pt x="313" y="233"/>
                  </a:lnTo>
                  <a:lnTo>
                    <a:pt x="313" y="232"/>
                  </a:lnTo>
                  <a:lnTo>
                    <a:pt x="311" y="230"/>
                  </a:lnTo>
                  <a:lnTo>
                    <a:pt x="311" y="229"/>
                  </a:lnTo>
                  <a:lnTo>
                    <a:pt x="310" y="228"/>
                  </a:lnTo>
                  <a:lnTo>
                    <a:pt x="310" y="226"/>
                  </a:lnTo>
                  <a:lnTo>
                    <a:pt x="308" y="225"/>
                  </a:lnTo>
                  <a:lnTo>
                    <a:pt x="307" y="224"/>
                  </a:lnTo>
                  <a:lnTo>
                    <a:pt x="305" y="222"/>
                  </a:lnTo>
                  <a:lnTo>
                    <a:pt x="303" y="221"/>
                  </a:lnTo>
                  <a:lnTo>
                    <a:pt x="302" y="220"/>
                  </a:lnTo>
                  <a:lnTo>
                    <a:pt x="302" y="218"/>
                  </a:lnTo>
                  <a:lnTo>
                    <a:pt x="300" y="216"/>
                  </a:lnTo>
                  <a:lnTo>
                    <a:pt x="300" y="214"/>
                  </a:lnTo>
                  <a:lnTo>
                    <a:pt x="298" y="211"/>
                  </a:lnTo>
                  <a:lnTo>
                    <a:pt x="298" y="210"/>
                  </a:lnTo>
                  <a:lnTo>
                    <a:pt x="297" y="209"/>
                  </a:lnTo>
                  <a:lnTo>
                    <a:pt x="297" y="206"/>
                  </a:lnTo>
                  <a:lnTo>
                    <a:pt x="295" y="203"/>
                  </a:lnTo>
                  <a:lnTo>
                    <a:pt x="295" y="202"/>
                  </a:lnTo>
                  <a:lnTo>
                    <a:pt x="295" y="201"/>
                  </a:lnTo>
                  <a:lnTo>
                    <a:pt x="294" y="199"/>
                  </a:lnTo>
                  <a:lnTo>
                    <a:pt x="294" y="196"/>
                  </a:lnTo>
                  <a:lnTo>
                    <a:pt x="294" y="195"/>
                  </a:lnTo>
                  <a:lnTo>
                    <a:pt x="294" y="194"/>
                  </a:lnTo>
                  <a:lnTo>
                    <a:pt x="292" y="194"/>
                  </a:lnTo>
                  <a:lnTo>
                    <a:pt x="292" y="192"/>
                  </a:lnTo>
                  <a:lnTo>
                    <a:pt x="294" y="183"/>
                  </a:lnTo>
                  <a:lnTo>
                    <a:pt x="295" y="176"/>
                  </a:lnTo>
                  <a:lnTo>
                    <a:pt x="313" y="157"/>
                  </a:lnTo>
                  <a:lnTo>
                    <a:pt x="313" y="156"/>
                  </a:lnTo>
                  <a:lnTo>
                    <a:pt x="315" y="156"/>
                  </a:lnTo>
                  <a:lnTo>
                    <a:pt x="315" y="154"/>
                  </a:lnTo>
                  <a:lnTo>
                    <a:pt x="334" y="137"/>
                  </a:lnTo>
                  <a:lnTo>
                    <a:pt x="337" y="135"/>
                  </a:lnTo>
                  <a:lnTo>
                    <a:pt x="339" y="133"/>
                  </a:lnTo>
                  <a:lnTo>
                    <a:pt x="350" y="123"/>
                  </a:lnTo>
                  <a:lnTo>
                    <a:pt x="372" y="103"/>
                  </a:lnTo>
                  <a:lnTo>
                    <a:pt x="373" y="103"/>
                  </a:lnTo>
                  <a:lnTo>
                    <a:pt x="373" y="101"/>
                  </a:lnTo>
                  <a:lnTo>
                    <a:pt x="375" y="101"/>
                  </a:lnTo>
                  <a:lnTo>
                    <a:pt x="375" y="100"/>
                  </a:lnTo>
                  <a:lnTo>
                    <a:pt x="376" y="100"/>
                  </a:lnTo>
                  <a:lnTo>
                    <a:pt x="376" y="99"/>
                  </a:lnTo>
                  <a:lnTo>
                    <a:pt x="376" y="97"/>
                  </a:lnTo>
                  <a:lnTo>
                    <a:pt x="389" y="88"/>
                  </a:lnTo>
                  <a:lnTo>
                    <a:pt x="401" y="78"/>
                  </a:lnTo>
                  <a:lnTo>
                    <a:pt x="415" y="66"/>
                  </a:lnTo>
                  <a:lnTo>
                    <a:pt x="415" y="65"/>
                  </a:lnTo>
                  <a:lnTo>
                    <a:pt x="417" y="65"/>
                  </a:lnTo>
                  <a:lnTo>
                    <a:pt x="424" y="57"/>
                  </a:lnTo>
                  <a:lnTo>
                    <a:pt x="367" y="0"/>
                  </a:lnTo>
                  <a:lnTo>
                    <a:pt x="359" y="4"/>
                  </a:lnTo>
                  <a:lnTo>
                    <a:pt x="346" y="16"/>
                  </a:lnTo>
                  <a:lnTo>
                    <a:pt x="344" y="17"/>
                  </a:lnTo>
                  <a:lnTo>
                    <a:pt x="328" y="31"/>
                  </a:lnTo>
                  <a:lnTo>
                    <a:pt x="315" y="42"/>
                  </a:lnTo>
                  <a:lnTo>
                    <a:pt x="305" y="50"/>
                  </a:lnTo>
                  <a:lnTo>
                    <a:pt x="285" y="66"/>
                  </a:lnTo>
                  <a:lnTo>
                    <a:pt x="284" y="66"/>
                  </a:lnTo>
                  <a:lnTo>
                    <a:pt x="282" y="66"/>
                  </a:lnTo>
                  <a:lnTo>
                    <a:pt x="282" y="67"/>
                  </a:lnTo>
                  <a:lnTo>
                    <a:pt x="281" y="69"/>
                  </a:lnTo>
                  <a:lnTo>
                    <a:pt x="279" y="69"/>
                  </a:lnTo>
                  <a:lnTo>
                    <a:pt x="279" y="70"/>
                  </a:lnTo>
                  <a:lnTo>
                    <a:pt x="279" y="72"/>
                  </a:lnTo>
                  <a:lnTo>
                    <a:pt x="277" y="72"/>
                  </a:lnTo>
                  <a:lnTo>
                    <a:pt x="277" y="70"/>
                  </a:lnTo>
                  <a:lnTo>
                    <a:pt x="276" y="70"/>
                  </a:lnTo>
                  <a:lnTo>
                    <a:pt x="274" y="70"/>
                  </a:lnTo>
                  <a:lnTo>
                    <a:pt x="274" y="72"/>
                  </a:lnTo>
                  <a:lnTo>
                    <a:pt x="271" y="69"/>
                  </a:lnTo>
                  <a:lnTo>
                    <a:pt x="271" y="66"/>
                  </a:lnTo>
                  <a:lnTo>
                    <a:pt x="268" y="65"/>
                  </a:lnTo>
                  <a:lnTo>
                    <a:pt x="266" y="62"/>
                  </a:lnTo>
                  <a:lnTo>
                    <a:pt x="264" y="61"/>
                  </a:lnTo>
                  <a:lnTo>
                    <a:pt x="263" y="59"/>
                  </a:lnTo>
                  <a:lnTo>
                    <a:pt x="259" y="58"/>
                  </a:lnTo>
                  <a:lnTo>
                    <a:pt x="258" y="57"/>
                  </a:lnTo>
                  <a:lnTo>
                    <a:pt x="256" y="55"/>
                  </a:lnTo>
                  <a:lnTo>
                    <a:pt x="255" y="55"/>
                  </a:lnTo>
                  <a:lnTo>
                    <a:pt x="253" y="54"/>
                  </a:lnTo>
                  <a:lnTo>
                    <a:pt x="251" y="54"/>
                  </a:lnTo>
                  <a:lnTo>
                    <a:pt x="250" y="54"/>
                  </a:lnTo>
                  <a:lnTo>
                    <a:pt x="248" y="52"/>
                  </a:lnTo>
                  <a:lnTo>
                    <a:pt x="246" y="52"/>
                  </a:lnTo>
                  <a:lnTo>
                    <a:pt x="245" y="51"/>
                  </a:lnTo>
                  <a:lnTo>
                    <a:pt x="243" y="51"/>
                  </a:lnTo>
                  <a:lnTo>
                    <a:pt x="242" y="51"/>
                  </a:lnTo>
                  <a:lnTo>
                    <a:pt x="242" y="50"/>
                  </a:lnTo>
                  <a:lnTo>
                    <a:pt x="238" y="50"/>
                  </a:lnTo>
                  <a:lnTo>
                    <a:pt x="237" y="50"/>
                  </a:lnTo>
                  <a:lnTo>
                    <a:pt x="237" y="48"/>
                  </a:lnTo>
                  <a:lnTo>
                    <a:pt x="235" y="48"/>
                  </a:lnTo>
                  <a:lnTo>
                    <a:pt x="232" y="48"/>
                  </a:lnTo>
                  <a:lnTo>
                    <a:pt x="230" y="48"/>
                  </a:lnTo>
                  <a:lnTo>
                    <a:pt x="227" y="48"/>
                  </a:lnTo>
                  <a:lnTo>
                    <a:pt x="225" y="48"/>
                  </a:lnTo>
                  <a:lnTo>
                    <a:pt x="222" y="50"/>
                  </a:lnTo>
                  <a:lnTo>
                    <a:pt x="220" y="50"/>
                  </a:lnTo>
                  <a:lnTo>
                    <a:pt x="219" y="50"/>
                  </a:lnTo>
                  <a:lnTo>
                    <a:pt x="216" y="50"/>
                  </a:lnTo>
                  <a:lnTo>
                    <a:pt x="212" y="51"/>
                  </a:lnTo>
                  <a:lnTo>
                    <a:pt x="211" y="52"/>
                  </a:lnTo>
                  <a:lnTo>
                    <a:pt x="207" y="52"/>
                  </a:lnTo>
                  <a:lnTo>
                    <a:pt x="206" y="54"/>
                  </a:lnTo>
                  <a:lnTo>
                    <a:pt x="203" y="55"/>
                  </a:lnTo>
                  <a:lnTo>
                    <a:pt x="201" y="57"/>
                  </a:lnTo>
                  <a:lnTo>
                    <a:pt x="199" y="58"/>
                  </a:lnTo>
                  <a:lnTo>
                    <a:pt x="198" y="59"/>
                  </a:lnTo>
                  <a:lnTo>
                    <a:pt x="198" y="61"/>
                  </a:lnTo>
                  <a:lnTo>
                    <a:pt x="196" y="61"/>
                  </a:lnTo>
                  <a:lnTo>
                    <a:pt x="196" y="62"/>
                  </a:lnTo>
                  <a:lnTo>
                    <a:pt x="194" y="62"/>
                  </a:lnTo>
                  <a:lnTo>
                    <a:pt x="193" y="63"/>
                  </a:lnTo>
                  <a:lnTo>
                    <a:pt x="193" y="65"/>
                  </a:lnTo>
                  <a:lnTo>
                    <a:pt x="186" y="74"/>
                  </a:lnTo>
                  <a:lnTo>
                    <a:pt x="180" y="85"/>
                  </a:lnTo>
                  <a:lnTo>
                    <a:pt x="177" y="93"/>
                  </a:lnTo>
                  <a:lnTo>
                    <a:pt x="175" y="97"/>
                  </a:lnTo>
                  <a:lnTo>
                    <a:pt x="173" y="103"/>
                  </a:lnTo>
                  <a:lnTo>
                    <a:pt x="173" y="108"/>
                  </a:lnTo>
                  <a:lnTo>
                    <a:pt x="173" y="114"/>
                  </a:lnTo>
                  <a:lnTo>
                    <a:pt x="172" y="120"/>
                  </a:lnTo>
                  <a:lnTo>
                    <a:pt x="170" y="122"/>
                  </a:lnTo>
                  <a:lnTo>
                    <a:pt x="170" y="123"/>
                  </a:lnTo>
                  <a:lnTo>
                    <a:pt x="168" y="124"/>
                  </a:lnTo>
                  <a:lnTo>
                    <a:pt x="168" y="126"/>
                  </a:lnTo>
                  <a:lnTo>
                    <a:pt x="167" y="127"/>
                  </a:lnTo>
                  <a:lnTo>
                    <a:pt x="165" y="129"/>
                  </a:lnTo>
                  <a:lnTo>
                    <a:pt x="164" y="131"/>
                  </a:lnTo>
                  <a:lnTo>
                    <a:pt x="162" y="133"/>
                  </a:lnTo>
                  <a:lnTo>
                    <a:pt x="159" y="135"/>
                  </a:lnTo>
                  <a:lnTo>
                    <a:pt x="157" y="137"/>
                  </a:lnTo>
                  <a:lnTo>
                    <a:pt x="155" y="139"/>
                  </a:lnTo>
                  <a:lnTo>
                    <a:pt x="154" y="141"/>
                  </a:lnTo>
                  <a:lnTo>
                    <a:pt x="151" y="144"/>
                  </a:lnTo>
                  <a:lnTo>
                    <a:pt x="151" y="145"/>
                  </a:lnTo>
                  <a:lnTo>
                    <a:pt x="149" y="145"/>
                  </a:lnTo>
                  <a:lnTo>
                    <a:pt x="149" y="146"/>
                  </a:lnTo>
                  <a:lnTo>
                    <a:pt x="147" y="146"/>
                  </a:lnTo>
                  <a:lnTo>
                    <a:pt x="146" y="148"/>
                  </a:lnTo>
                  <a:lnTo>
                    <a:pt x="146" y="149"/>
                  </a:lnTo>
                  <a:lnTo>
                    <a:pt x="146" y="150"/>
                  </a:lnTo>
                  <a:lnTo>
                    <a:pt x="146" y="152"/>
                  </a:lnTo>
                  <a:lnTo>
                    <a:pt x="144" y="153"/>
                  </a:lnTo>
                  <a:lnTo>
                    <a:pt x="146" y="154"/>
                  </a:lnTo>
                  <a:lnTo>
                    <a:pt x="146" y="156"/>
                  </a:lnTo>
                  <a:lnTo>
                    <a:pt x="147" y="157"/>
                  </a:lnTo>
                  <a:lnTo>
                    <a:pt x="149" y="157"/>
                  </a:lnTo>
                  <a:lnTo>
                    <a:pt x="149" y="158"/>
                  </a:lnTo>
                  <a:lnTo>
                    <a:pt x="151" y="158"/>
                  </a:lnTo>
                  <a:lnTo>
                    <a:pt x="167" y="177"/>
                  </a:lnTo>
                  <a:lnTo>
                    <a:pt x="167" y="179"/>
                  </a:lnTo>
                  <a:lnTo>
                    <a:pt x="168" y="180"/>
                  </a:lnTo>
                  <a:lnTo>
                    <a:pt x="168" y="182"/>
                  </a:lnTo>
                  <a:lnTo>
                    <a:pt x="170" y="183"/>
                  </a:lnTo>
                  <a:lnTo>
                    <a:pt x="172" y="184"/>
                  </a:lnTo>
                  <a:lnTo>
                    <a:pt x="172" y="186"/>
                  </a:lnTo>
                  <a:lnTo>
                    <a:pt x="173" y="188"/>
                  </a:lnTo>
                  <a:lnTo>
                    <a:pt x="173" y="190"/>
                  </a:lnTo>
                  <a:lnTo>
                    <a:pt x="175" y="191"/>
                  </a:lnTo>
                  <a:lnTo>
                    <a:pt x="177" y="192"/>
                  </a:lnTo>
                  <a:lnTo>
                    <a:pt x="177" y="194"/>
                  </a:lnTo>
                  <a:lnTo>
                    <a:pt x="177" y="195"/>
                  </a:lnTo>
                  <a:lnTo>
                    <a:pt x="178" y="195"/>
                  </a:lnTo>
                  <a:lnTo>
                    <a:pt x="178" y="196"/>
                  </a:lnTo>
                  <a:lnTo>
                    <a:pt x="178" y="198"/>
                  </a:lnTo>
                  <a:lnTo>
                    <a:pt x="180" y="199"/>
                  </a:lnTo>
                  <a:lnTo>
                    <a:pt x="180" y="202"/>
                  </a:lnTo>
                  <a:lnTo>
                    <a:pt x="181" y="203"/>
                  </a:lnTo>
                  <a:lnTo>
                    <a:pt x="181" y="205"/>
                  </a:lnTo>
                  <a:lnTo>
                    <a:pt x="183" y="207"/>
                  </a:lnTo>
                  <a:lnTo>
                    <a:pt x="183" y="209"/>
                  </a:lnTo>
                  <a:lnTo>
                    <a:pt x="185" y="210"/>
                  </a:lnTo>
                  <a:lnTo>
                    <a:pt x="185" y="211"/>
                  </a:lnTo>
                  <a:lnTo>
                    <a:pt x="186" y="213"/>
                  </a:lnTo>
                  <a:lnTo>
                    <a:pt x="188" y="214"/>
                  </a:lnTo>
                  <a:lnTo>
                    <a:pt x="188" y="216"/>
                  </a:lnTo>
                  <a:lnTo>
                    <a:pt x="188" y="217"/>
                  </a:lnTo>
                  <a:lnTo>
                    <a:pt x="190" y="220"/>
                  </a:lnTo>
                  <a:lnTo>
                    <a:pt x="190" y="222"/>
                  </a:lnTo>
                  <a:lnTo>
                    <a:pt x="191" y="224"/>
                  </a:lnTo>
                  <a:lnTo>
                    <a:pt x="191" y="226"/>
                  </a:lnTo>
                  <a:lnTo>
                    <a:pt x="193" y="230"/>
                  </a:lnTo>
                  <a:lnTo>
                    <a:pt x="193" y="232"/>
                  </a:lnTo>
                  <a:lnTo>
                    <a:pt x="193" y="236"/>
                  </a:lnTo>
                  <a:lnTo>
                    <a:pt x="194" y="237"/>
                  </a:lnTo>
                  <a:lnTo>
                    <a:pt x="196" y="239"/>
                  </a:lnTo>
                  <a:lnTo>
                    <a:pt x="196" y="240"/>
                  </a:lnTo>
                  <a:lnTo>
                    <a:pt x="196" y="241"/>
                  </a:lnTo>
                  <a:lnTo>
                    <a:pt x="196" y="243"/>
                  </a:lnTo>
                  <a:lnTo>
                    <a:pt x="196" y="244"/>
                  </a:lnTo>
                  <a:lnTo>
                    <a:pt x="198" y="245"/>
                  </a:lnTo>
                  <a:lnTo>
                    <a:pt x="198" y="247"/>
                  </a:lnTo>
                  <a:lnTo>
                    <a:pt x="201" y="251"/>
                  </a:lnTo>
                  <a:lnTo>
                    <a:pt x="201" y="254"/>
                  </a:lnTo>
                  <a:lnTo>
                    <a:pt x="203" y="256"/>
                  </a:lnTo>
                  <a:lnTo>
                    <a:pt x="203" y="259"/>
                  </a:lnTo>
                  <a:lnTo>
                    <a:pt x="204" y="262"/>
                  </a:lnTo>
                  <a:lnTo>
                    <a:pt x="206" y="264"/>
                  </a:lnTo>
                  <a:lnTo>
                    <a:pt x="207" y="267"/>
                  </a:lnTo>
                  <a:lnTo>
                    <a:pt x="207" y="270"/>
                  </a:lnTo>
                  <a:lnTo>
                    <a:pt x="207" y="273"/>
                  </a:lnTo>
                  <a:lnTo>
                    <a:pt x="209" y="273"/>
                  </a:lnTo>
                  <a:lnTo>
                    <a:pt x="209" y="274"/>
                  </a:lnTo>
                  <a:lnTo>
                    <a:pt x="209" y="275"/>
                  </a:lnTo>
                  <a:lnTo>
                    <a:pt x="211" y="277"/>
                  </a:lnTo>
                  <a:lnTo>
                    <a:pt x="211" y="278"/>
                  </a:lnTo>
                  <a:lnTo>
                    <a:pt x="211" y="279"/>
                  </a:lnTo>
                  <a:lnTo>
                    <a:pt x="212" y="281"/>
                  </a:lnTo>
                  <a:lnTo>
                    <a:pt x="214" y="286"/>
                  </a:lnTo>
                  <a:lnTo>
                    <a:pt x="217" y="292"/>
                  </a:lnTo>
                  <a:lnTo>
                    <a:pt x="219" y="296"/>
                  </a:lnTo>
                  <a:lnTo>
                    <a:pt x="222" y="301"/>
                  </a:lnTo>
                  <a:lnTo>
                    <a:pt x="225" y="305"/>
                  </a:lnTo>
                  <a:lnTo>
                    <a:pt x="227" y="309"/>
                  </a:lnTo>
                  <a:lnTo>
                    <a:pt x="230" y="315"/>
                  </a:lnTo>
                  <a:lnTo>
                    <a:pt x="233" y="319"/>
                  </a:lnTo>
                  <a:lnTo>
                    <a:pt x="237" y="320"/>
                  </a:lnTo>
                  <a:lnTo>
                    <a:pt x="238" y="323"/>
                  </a:lnTo>
                  <a:lnTo>
                    <a:pt x="242" y="326"/>
                  </a:lnTo>
                  <a:lnTo>
                    <a:pt x="243" y="327"/>
                  </a:lnTo>
                  <a:lnTo>
                    <a:pt x="245" y="328"/>
                  </a:lnTo>
                  <a:lnTo>
                    <a:pt x="248" y="331"/>
                  </a:lnTo>
                  <a:lnTo>
                    <a:pt x="251" y="332"/>
                  </a:lnTo>
                  <a:lnTo>
                    <a:pt x="253" y="334"/>
                  </a:lnTo>
                  <a:lnTo>
                    <a:pt x="256" y="336"/>
                  </a:lnTo>
                  <a:lnTo>
                    <a:pt x="258" y="336"/>
                  </a:lnTo>
                  <a:lnTo>
                    <a:pt x="261" y="338"/>
                  </a:lnTo>
                  <a:lnTo>
                    <a:pt x="264" y="339"/>
                  </a:lnTo>
                  <a:lnTo>
                    <a:pt x="266" y="342"/>
                  </a:lnTo>
                  <a:lnTo>
                    <a:pt x="269" y="343"/>
                  </a:lnTo>
                  <a:lnTo>
                    <a:pt x="271" y="343"/>
                  </a:lnTo>
                  <a:lnTo>
                    <a:pt x="274" y="345"/>
                  </a:lnTo>
                  <a:lnTo>
                    <a:pt x="276" y="345"/>
                  </a:lnTo>
                  <a:lnTo>
                    <a:pt x="277" y="346"/>
                  </a:lnTo>
                  <a:lnTo>
                    <a:pt x="279" y="346"/>
                  </a:lnTo>
                  <a:lnTo>
                    <a:pt x="281" y="347"/>
                  </a:lnTo>
                  <a:lnTo>
                    <a:pt x="282" y="347"/>
                  </a:lnTo>
                  <a:lnTo>
                    <a:pt x="284" y="347"/>
                  </a:lnTo>
                  <a:lnTo>
                    <a:pt x="285" y="347"/>
                  </a:lnTo>
                  <a:lnTo>
                    <a:pt x="287" y="347"/>
                  </a:lnTo>
                  <a:lnTo>
                    <a:pt x="287" y="349"/>
                  </a:lnTo>
                  <a:lnTo>
                    <a:pt x="289" y="349"/>
                  </a:lnTo>
                  <a:lnTo>
                    <a:pt x="290" y="349"/>
                  </a:lnTo>
                  <a:lnTo>
                    <a:pt x="292" y="349"/>
                  </a:lnTo>
                  <a:lnTo>
                    <a:pt x="297" y="353"/>
                  </a:lnTo>
                  <a:lnTo>
                    <a:pt x="300" y="353"/>
                  </a:lnTo>
                  <a:lnTo>
                    <a:pt x="300" y="354"/>
                  </a:lnTo>
                  <a:lnTo>
                    <a:pt x="302" y="355"/>
                  </a:lnTo>
                  <a:lnTo>
                    <a:pt x="300" y="355"/>
                  </a:lnTo>
                  <a:lnTo>
                    <a:pt x="300" y="357"/>
                  </a:lnTo>
                  <a:lnTo>
                    <a:pt x="298" y="357"/>
                  </a:lnTo>
                  <a:lnTo>
                    <a:pt x="297" y="358"/>
                  </a:lnTo>
                  <a:lnTo>
                    <a:pt x="294" y="358"/>
                  </a:lnTo>
                  <a:lnTo>
                    <a:pt x="290" y="357"/>
                  </a:lnTo>
                  <a:lnTo>
                    <a:pt x="289" y="357"/>
                  </a:lnTo>
                  <a:lnTo>
                    <a:pt x="287" y="357"/>
                  </a:lnTo>
                  <a:lnTo>
                    <a:pt x="285" y="357"/>
                  </a:lnTo>
                  <a:lnTo>
                    <a:pt x="284" y="357"/>
                  </a:lnTo>
                  <a:lnTo>
                    <a:pt x="282" y="357"/>
                  </a:lnTo>
                  <a:lnTo>
                    <a:pt x="282" y="355"/>
                  </a:lnTo>
                  <a:lnTo>
                    <a:pt x="281" y="354"/>
                  </a:lnTo>
                  <a:lnTo>
                    <a:pt x="279" y="353"/>
                  </a:lnTo>
                  <a:lnTo>
                    <a:pt x="279" y="351"/>
                  </a:lnTo>
                  <a:lnTo>
                    <a:pt x="277" y="351"/>
                  </a:lnTo>
                  <a:lnTo>
                    <a:pt x="277" y="350"/>
                  </a:lnTo>
                  <a:lnTo>
                    <a:pt x="276" y="351"/>
                  </a:lnTo>
                  <a:lnTo>
                    <a:pt x="276" y="353"/>
                  </a:lnTo>
                  <a:lnTo>
                    <a:pt x="274" y="353"/>
                  </a:lnTo>
                  <a:lnTo>
                    <a:pt x="259" y="346"/>
                  </a:lnTo>
                  <a:lnTo>
                    <a:pt x="248" y="336"/>
                  </a:lnTo>
                  <a:lnTo>
                    <a:pt x="237" y="326"/>
                  </a:lnTo>
                  <a:lnTo>
                    <a:pt x="225" y="311"/>
                  </a:lnTo>
                  <a:lnTo>
                    <a:pt x="204" y="274"/>
                  </a:lnTo>
                  <a:lnTo>
                    <a:pt x="178" y="209"/>
                  </a:lnTo>
                  <a:lnTo>
                    <a:pt x="177" y="205"/>
                  </a:lnTo>
                  <a:lnTo>
                    <a:pt x="175" y="201"/>
                  </a:lnTo>
                  <a:lnTo>
                    <a:pt x="173" y="194"/>
                  </a:lnTo>
                  <a:lnTo>
                    <a:pt x="165" y="184"/>
                  </a:lnTo>
                  <a:lnTo>
                    <a:pt x="155" y="172"/>
                  </a:lnTo>
                  <a:lnTo>
                    <a:pt x="155" y="169"/>
                  </a:lnTo>
                  <a:lnTo>
                    <a:pt x="154" y="168"/>
                  </a:lnTo>
                  <a:lnTo>
                    <a:pt x="152" y="167"/>
                  </a:lnTo>
                  <a:lnTo>
                    <a:pt x="151" y="165"/>
                  </a:lnTo>
                  <a:lnTo>
                    <a:pt x="149" y="164"/>
                  </a:lnTo>
                  <a:lnTo>
                    <a:pt x="147" y="163"/>
                  </a:lnTo>
                  <a:lnTo>
                    <a:pt x="146" y="161"/>
                  </a:lnTo>
                  <a:lnTo>
                    <a:pt x="139" y="160"/>
                  </a:lnTo>
                  <a:lnTo>
                    <a:pt x="129" y="167"/>
                  </a:lnTo>
                  <a:lnTo>
                    <a:pt x="128" y="168"/>
                  </a:lnTo>
                  <a:lnTo>
                    <a:pt x="126" y="168"/>
                  </a:lnTo>
                  <a:lnTo>
                    <a:pt x="125" y="169"/>
                  </a:lnTo>
                  <a:lnTo>
                    <a:pt x="123" y="171"/>
                  </a:lnTo>
                  <a:lnTo>
                    <a:pt x="123" y="172"/>
                  </a:lnTo>
                  <a:lnTo>
                    <a:pt x="121" y="173"/>
                  </a:lnTo>
                  <a:lnTo>
                    <a:pt x="82" y="216"/>
                  </a:lnTo>
                  <a:lnTo>
                    <a:pt x="81" y="216"/>
                  </a:lnTo>
                  <a:lnTo>
                    <a:pt x="81" y="217"/>
                  </a:lnTo>
                  <a:lnTo>
                    <a:pt x="79" y="217"/>
                  </a:lnTo>
                  <a:lnTo>
                    <a:pt x="79" y="218"/>
                  </a:lnTo>
                  <a:lnTo>
                    <a:pt x="77" y="218"/>
                  </a:lnTo>
                  <a:lnTo>
                    <a:pt x="77" y="220"/>
                  </a:lnTo>
                  <a:lnTo>
                    <a:pt x="76" y="220"/>
                  </a:lnTo>
                  <a:lnTo>
                    <a:pt x="74" y="221"/>
                  </a:lnTo>
                  <a:lnTo>
                    <a:pt x="74" y="222"/>
                  </a:lnTo>
                  <a:lnTo>
                    <a:pt x="73" y="224"/>
                  </a:lnTo>
                  <a:lnTo>
                    <a:pt x="71" y="225"/>
                  </a:lnTo>
                  <a:lnTo>
                    <a:pt x="69" y="226"/>
                  </a:lnTo>
                  <a:lnTo>
                    <a:pt x="68" y="228"/>
                  </a:lnTo>
                  <a:lnTo>
                    <a:pt x="66" y="229"/>
                  </a:lnTo>
                  <a:lnTo>
                    <a:pt x="64" y="230"/>
                  </a:lnTo>
                  <a:lnTo>
                    <a:pt x="63" y="233"/>
                  </a:lnTo>
                  <a:lnTo>
                    <a:pt x="63" y="235"/>
                  </a:lnTo>
                  <a:lnTo>
                    <a:pt x="63" y="236"/>
                  </a:lnTo>
                  <a:lnTo>
                    <a:pt x="61" y="236"/>
                  </a:lnTo>
                  <a:lnTo>
                    <a:pt x="61" y="237"/>
                  </a:lnTo>
                  <a:lnTo>
                    <a:pt x="60" y="237"/>
                  </a:lnTo>
                  <a:lnTo>
                    <a:pt x="58" y="240"/>
                  </a:lnTo>
                  <a:lnTo>
                    <a:pt x="24" y="278"/>
                  </a:lnTo>
                  <a:lnTo>
                    <a:pt x="0" y="305"/>
                  </a:lnTo>
                  <a:lnTo>
                    <a:pt x="0" y="311"/>
                  </a:lnTo>
                  <a:lnTo>
                    <a:pt x="0" y="316"/>
                  </a:lnTo>
                  <a:lnTo>
                    <a:pt x="0" y="321"/>
                  </a:lnTo>
                  <a:lnTo>
                    <a:pt x="1" y="326"/>
                  </a:lnTo>
                  <a:lnTo>
                    <a:pt x="3" y="328"/>
                  </a:lnTo>
                  <a:lnTo>
                    <a:pt x="3" y="330"/>
                  </a:lnTo>
                  <a:lnTo>
                    <a:pt x="4" y="331"/>
                  </a:lnTo>
                  <a:lnTo>
                    <a:pt x="4" y="334"/>
                  </a:lnTo>
                  <a:lnTo>
                    <a:pt x="6" y="336"/>
                  </a:lnTo>
                  <a:lnTo>
                    <a:pt x="8" y="339"/>
                  </a:lnTo>
                  <a:lnTo>
                    <a:pt x="9" y="343"/>
                  </a:lnTo>
                  <a:lnTo>
                    <a:pt x="12" y="347"/>
                  </a:lnTo>
                  <a:lnTo>
                    <a:pt x="14" y="350"/>
                  </a:lnTo>
                  <a:lnTo>
                    <a:pt x="17" y="353"/>
                  </a:lnTo>
                  <a:lnTo>
                    <a:pt x="19" y="355"/>
                  </a:lnTo>
                  <a:lnTo>
                    <a:pt x="21" y="358"/>
                  </a:lnTo>
                  <a:lnTo>
                    <a:pt x="34" y="372"/>
                  </a:lnTo>
                  <a:lnTo>
                    <a:pt x="38" y="376"/>
                  </a:lnTo>
                  <a:lnTo>
                    <a:pt x="40" y="380"/>
                  </a:lnTo>
                  <a:lnTo>
                    <a:pt x="63" y="402"/>
                  </a:lnTo>
                  <a:lnTo>
                    <a:pt x="64" y="406"/>
                  </a:lnTo>
                  <a:lnTo>
                    <a:pt x="66" y="406"/>
                  </a:lnTo>
                  <a:lnTo>
                    <a:pt x="66" y="407"/>
                  </a:lnTo>
                  <a:lnTo>
                    <a:pt x="94" y="437"/>
                  </a:lnTo>
                  <a:lnTo>
                    <a:pt x="115" y="461"/>
                  </a:lnTo>
                  <a:lnTo>
                    <a:pt x="118" y="463"/>
                  </a:lnTo>
                  <a:lnTo>
                    <a:pt x="120" y="464"/>
                  </a:lnTo>
                  <a:lnTo>
                    <a:pt x="120" y="465"/>
                  </a:lnTo>
                  <a:lnTo>
                    <a:pt x="121" y="467"/>
                  </a:lnTo>
                  <a:lnTo>
                    <a:pt x="123" y="467"/>
                  </a:lnTo>
                  <a:lnTo>
                    <a:pt x="123" y="468"/>
                  </a:lnTo>
                  <a:lnTo>
                    <a:pt x="125" y="468"/>
                  </a:lnTo>
                  <a:lnTo>
                    <a:pt x="129" y="472"/>
                  </a:lnTo>
                  <a:lnTo>
                    <a:pt x="131" y="472"/>
                  </a:lnTo>
                  <a:lnTo>
                    <a:pt x="131" y="474"/>
                  </a:lnTo>
                  <a:lnTo>
                    <a:pt x="133" y="474"/>
                  </a:lnTo>
                  <a:lnTo>
                    <a:pt x="134" y="474"/>
                  </a:lnTo>
                  <a:lnTo>
                    <a:pt x="134" y="475"/>
                  </a:lnTo>
                  <a:lnTo>
                    <a:pt x="136" y="475"/>
                  </a:lnTo>
                  <a:lnTo>
                    <a:pt x="138" y="478"/>
                  </a:lnTo>
                  <a:lnTo>
                    <a:pt x="139" y="478"/>
                  </a:lnTo>
                  <a:lnTo>
                    <a:pt x="141" y="479"/>
                  </a:lnTo>
                  <a:lnTo>
                    <a:pt x="142" y="479"/>
                  </a:lnTo>
                  <a:lnTo>
                    <a:pt x="146" y="479"/>
                  </a:lnTo>
                  <a:lnTo>
                    <a:pt x="147" y="480"/>
                  </a:lnTo>
                  <a:lnTo>
                    <a:pt x="149" y="480"/>
                  </a:lnTo>
                  <a:lnTo>
                    <a:pt x="151" y="482"/>
                  </a:lnTo>
                  <a:lnTo>
                    <a:pt x="152" y="482"/>
                  </a:lnTo>
                  <a:lnTo>
                    <a:pt x="154" y="482"/>
                  </a:lnTo>
                  <a:lnTo>
                    <a:pt x="155" y="483"/>
                  </a:lnTo>
                  <a:lnTo>
                    <a:pt x="157" y="483"/>
                  </a:lnTo>
                  <a:lnTo>
                    <a:pt x="159" y="483"/>
                  </a:lnTo>
                  <a:lnTo>
                    <a:pt x="160" y="485"/>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12" name="Freeform 6"/>
            <p:cNvSpPr>
              <a:spLocks/>
            </p:cNvSpPr>
            <p:nvPr/>
          </p:nvSpPr>
          <p:spPr bwMode="auto">
            <a:xfrm>
              <a:off x="3659" y="3447"/>
              <a:ext cx="245" cy="355"/>
            </a:xfrm>
            <a:custGeom>
              <a:avLst/>
              <a:gdLst>
                <a:gd name="T0" fmla="*/ 68 w 245"/>
                <a:gd name="T1" fmla="*/ 199 h 355"/>
                <a:gd name="T2" fmla="*/ 74 w 245"/>
                <a:gd name="T3" fmla="*/ 108 h 355"/>
                <a:gd name="T4" fmla="*/ 92 w 245"/>
                <a:gd name="T5" fmla="*/ 142 h 355"/>
                <a:gd name="T6" fmla="*/ 102 w 245"/>
                <a:gd name="T7" fmla="*/ 155 h 355"/>
                <a:gd name="T8" fmla="*/ 115 w 245"/>
                <a:gd name="T9" fmla="*/ 166 h 355"/>
                <a:gd name="T10" fmla="*/ 125 w 245"/>
                <a:gd name="T11" fmla="*/ 173 h 355"/>
                <a:gd name="T12" fmla="*/ 133 w 245"/>
                <a:gd name="T13" fmla="*/ 179 h 355"/>
                <a:gd name="T14" fmla="*/ 151 w 245"/>
                <a:gd name="T15" fmla="*/ 184 h 355"/>
                <a:gd name="T16" fmla="*/ 159 w 245"/>
                <a:gd name="T17" fmla="*/ 191 h 355"/>
                <a:gd name="T18" fmla="*/ 169 w 245"/>
                <a:gd name="T19" fmla="*/ 192 h 355"/>
                <a:gd name="T20" fmla="*/ 178 w 245"/>
                <a:gd name="T21" fmla="*/ 195 h 355"/>
                <a:gd name="T22" fmla="*/ 188 w 245"/>
                <a:gd name="T23" fmla="*/ 199 h 355"/>
                <a:gd name="T24" fmla="*/ 198 w 245"/>
                <a:gd name="T25" fmla="*/ 203 h 355"/>
                <a:gd name="T26" fmla="*/ 206 w 245"/>
                <a:gd name="T27" fmla="*/ 206 h 355"/>
                <a:gd name="T28" fmla="*/ 182 w 245"/>
                <a:gd name="T29" fmla="*/ 204 h 355"/>
                <a:gd name="T30" fmla="*/ 172 w 245"/>
                <a:gd name="T31" fmla="*/ 203 h 355"/>
                <a:gd name="T32" fmla="*/ 159 w 245"/>
                <a:gd name="T33" fmla="*/ 198 h 355"/>
                <a:gd name="T34" fmla="*/ 148 w 245"/>
                <a:gd name="T35" fmla="*/ 193 h 355"/>
                <a:gd name="T36" fmla="*/ 100 w 245"/>
                <a:gd name="T37" fmla="*/ 162 h 355"/>
                <a:gd name="T38" fmla="*/ 84 w 245"/>
                <a:gd name="T39" fmla="*/ 143 h 355"/>
                <a:gd name="T40" fmla="*/ 87 w 245"/>
                <a:gd name="T41" fmla="*/ 337 h 355"/>
                <a:gd name="T42" fmla="*/ 112 w 245"/>
                <a:gd name="T43" fmla="*/ 314 h 355"/>
                <a:gd name="T44" fmla="*/ 120 w 245"/>
                <a:gd name="T45" fmla="*/ 309 h 355"/>
                <a:gd name="T46" fmla="*/ 126 w 245"/>
                <a:gd name="T47" fmla="*/ 302 h 355"/>
                <a:gd name="T48" fmla="*/ 131 w 245"/>
                <a:gd name="T49" fmla="*/ 295 h 355"/>
                <a:gd name="T50" fmla="*/ 144 w 245"/>
                <a:gd name="T51" fmla="*/ 283 h 355"/>
                <a:gd name="T52" fmla="*/ 151 w 245"/>
                <a:gd name="T53" fmla="*/ 278 h 355"/>
                <a:gd name="T54" fmla="*/ 213 w 245"/>
                <a:gd name="T55" fmla="*/ 204 h 355"/>
                <a:gd name="T56" fmla="*/ 239 w 245"/>
                <a:gd name="T57" fmla="*/ 161 h 355"/>
                <a:gd name="T58" fmla="*/ 219 w 245"/>
                <a:gd name="T59" fmla="*/ 158 h 355"/>
                <a:gd name="T60" fmla="*/ 200 w 245"/>
                <a:gd name="T61" fmla="*/ 158 h 355"/>
                <a:gd name="T62" fmla="*/ 178 w 245"/>
                <a:gd name="T63" fmla="*/ 158 h 355"/>
                <a:gd name="T64" fmla="*/ 157 w 245"/>
                <a:gd name="T65" fmla="*/ 158 h 355"/>
                <a:gd name="T66" fmla="*/ 136 w 245"/>
                <a:gd name="T67" fmla="*/ 158 h 355"/>
                <a:gd name="T68" fmla="*/ 122 w 245"/>
                <a:gd name="T69" fmla="*/ 154 h 355"/>
                <a:gd name="T70" fmla="*/ 110 w 245"/>
                <a:gd name="T71" fmla="*/ 149 h 355"/>
                <a:gd name="T72" fmla="*/ 107 w 245"/>
                <a:gd name="T73" fmla="*/ 143 h 355"/>
                <a:gd name="T74" fmla="*/ 104 w 245"/>
                <a:gd name="T75" fmla="*/ 131 h 355"/>
                <a:gd name="T76" fmla="*/ 104 w 245"/>
                <a:gd name="T77" fmla="*/ 109 h 355"/>
                <a:gd name="T78" fmla="*/ 112 w 245"/>
                <a:gd name="T79" fmla="*/ 100 h 355"/>
                <a:gd name="T80" fmla="*/ 123 w 245"/>
                <a:gd name="T81" fmla="*/ 89 h 355"/>
                <a:gd name="T82" fmla="*/ 143 w 245"/>
                <a:gd name="T83" fmla="*/ 70 h 355"/>
                <a:gd name="T84" fmla="*/ 148 w 245"/>
                <a:gd name="T85" fmla="*/ 10 h 355"/>
                <a:gd name="T86" fmla="*/ 52 w 245"/>
                <a:gd name="T87" fmla="*/ 69 h 355"/>
                <a:gd name="T88" fmla="*/ 48 w 245"/>
                <a:gd name="T89" fmla="*/ 142 h 355"/>
                <a:gd name="T90" fmla="*/ 11 w 245"/>
                <a:gd name="T91" fmla="*/ 184 h 355"/>
                <a:gd name="T92" fmla="*/ 1 w 245"/>
                <a:gd name="T93" fmla="*/ 206 h 355"/>
                <a:gd name="T94" fmla="*/ 0 w 245"/>
                <a:gd name="T95" fmla="*/ 221 h 355"/>
                <a:gd name="T96" fmla="*/ 1 w 245"/>
                <a:gd name="T97" fmla="*/ 237 h 355"/>
                <a:gd name="T98" fmla="*/ 8 w 245"/>
                <a:gd name="T99" fmla="*/ 260 h 355"/>
                <a:gd name="T100" fmla="*/ 14 w 245"/>
                <a:gd name="T101" fmla="*/ 273 h 355"/>
                <a:gd name="T102" fmla="*/ 29 w 245"/>
                <a:gd name="T103" fmla="*/ 298 h 355"/>
                <a:gd name="T104" fmla="*/ 34 w 245"/>
                <a:gd name="T105" fmla="*/ 303 h 355"/>
                <a:gd name="T106" fmla="*/ 42 w 245"/>
                <a:gd name="T107" fmla="*/ 273 h 355"/>
                <a:gd name="T108" fmla="*/ 40 w 245"/>
                <a:gd name="T109" fmla="*/ 218 h 355"/>
                <a:gd name="T110" fmla="*/ 26 w 245"/>
                <a:gd name="T111" fmla="*/ 203 h 355"/>
                <a:gd name="T112" fmla="*/ 48 w 245"/>
                <a:gd name="T113" fmla="*/ 226 h 355"/>
                <a:gd name="T114" fmla="*/ 47 w 245"/>
                <a:gd name="T115" fmla="*/ 294 h 355"/>
                <a:gd name="T116" fmla="*/ 42 w 245"/>
                <a:gd name="T117" fmla="*/ 320 h 355"/>
                <a:gd name="T118" fmla="*/ 52 w 245"/>
                <a:gd name="T119" fmla="*/ 337 h 355"/>
                <a:gd name="T120" fmla="*/ 68 w 245"/>
                <a:gd name="T121" fmla="*/ 352 h 3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5"/>
                <a:gd name="T184" fmla="*/ 0 h 355"/>
                <a:gd name="T185" fmla="*/ 245 w 245"/>
                <a:gd name="T186" fmla="*/ 355 h 3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5" h="355">
                  <a:moveTo>
                    <a:pt x="68" y="352"/>
                  </a:moveTo>
                  <a:lnTo>
                    <a:pt x="69" y="321"/>
                  </a:lnTo>
                  <a:lnTo>
                    <a:pt x="69" y="290"/>
                  </a:lnTo>
                  <a:lnTo>
                    <a:pt x="68" y="260"/>
                  </a:lnTo>
                  <a:lnTo>
                    <a:pt x="68" y="229"/>
                  </a:lnTo>
                  <a:lnTo>
                    <a:pt x="68" y="199"/>
                  </a:lnTo>
                  <a:lnTo>
                    <a:pt x="68" y="169"/>
                  </a:lnTo>
                  <a:lnTo>
                    <a:pt x="69" y="138"/>
                  </a:lnTo>
                  <a:lnTo>
                    <a:pt x="71" y="108"/>
                  </a:lnTo>
                  <a:lnTo>
                    <a:pt x="74" y="105"/>
                  </a:lnTo>
                  <a:lnTo>
                    <a:pt x="74" y="107"/>
                  </a:lnTo>
                  <a:lnTo>
                    <a:pt x="74" y="108"/>
                  </a:lnTo>
                  <a:lnTo>
                    <a:pt x="76" y="108"/>
                  </a:lnTo>
                  <a:lnTo>
                    <a:pt x="81" y="123"/>
                  </a:lnTo>
                  <a:lnTo>
                    <a:pt x="81" y="124"/>
                  </a:lnTo>
                  <a:lnTo>
                    <a:pt x="82" y="124"/>
                  </a:lnTo>
                  <a:lnTo>
                    <a:pt x="82" y="126"/>
                  </a:lnTo>
                  <a:lnTo>
                    <a:pt x="92" y="142"/>
                  </a:lnTo>
                  <a:lnTo>
                    <a:pt x="94" y="145"/>
                  </a:lnTo>
                  <a:lnTo>
                    <a:pt x="95" y="147"/>
                  </a:lnTo>
                  <a:lnTo>
                    <a:pt x="97" y="149"/>
                  </a:lnTo>
                  <a:lnTo>
                    <a:pt x="99" y="150"/>
                  </a:lnTo>
                  <a:lnTo>
                    <a:pt x="100" y="153"/>
                  </a:lnTo>
                  <a:lnTo>
                    <a:pt x="102" y="155"/>
                  </a:lnTo>
                  <a:lnTo>
                    <a:pt x="105" y="157"/>
                  </a:lnTo>
                  <a:lnTo>
                    <a:pt x="107" y="160"/>
                  </a:lnTo>
                  <a:lnTo>
                    <a:pt x="108" y="161"/>
                  </a:lnTo>
                  <a:lnTo>
                    <a:pt x="110" y="162"/>
                  </a:lnTo>
                  <a:lnTo>
                    <a:pt x="113" y="165"/>
                  </a:lnTo>
                  <a:lnTo>
                    <a:pt x="115" y="166"/>
                  </a:lnTo>
                  <a:lnTo>
                    <a:pt x="117" y="168"/>
                  </a:lnTo>
                  <a:lnTo>
                    <a:pt x="118" y="170"/>
                  </a:lnTo>
                  <a:lnTo>
                    <a:pt x="120" y="170"/>
                  </a:lnTo>
                  <a:lnTo>
                    <a:pt x="122" y="172"/>
                  </a:lnTo>
                  <a:lnTo>
                    <a:pt x="123" y="173"/>
                  </a:lnTo>
                  <a:lnTo>
                    <a:pt x="125" y="173"/>
                  </a:lnTo>
                  <a:lnTo>
                    <a:pt x="126" y="174"/>
                  </a:lnTo>
                  <a:lnTo>
                    <a:pt x="128" y="174"/>
                  </a:lnTo>
                  <a:lnTo>
                    <a:pt x="128" y="176"/>
                  </a:lnTo>
                  <a:lnTo>
                    <a:pt x="130" y="176"/>
                  </a:lnTo>
                  <a:lnTo>
                    <a:pt x="131" y="177"/>
                  </a:lnTo>
                  <a:lnTo>
                    <a:pt x="133" y="179"/>
                  </a:lnTo>
                  <a:lnTo>
                    <a:pt x="135" y="179"/>
                  </a:lnTo>
                  <a:lnTo>
                    <a:pt x="136" y="179"/>
                  </a:lnTo>
                  <a:lnTo>
                    <a:pt x="136" y="180"/>
                  </a:lnTo>
                  <a:lnTo>
                    <a:pt x="138" y="180"/>
                  </a:lnTo>
                  <a:lnTo>
                    <a:pt x="139" y="181"/>
                  </a:lnTo>
                  <a:lnTo>
                    <a:pt x="151" y="184"/>
                  </a:lnTo>
                  <a:lnTo>
                    <a:pt x="154" y="187"/>
                  </a:lnTo>
                  <a:lnTo>
                    <a:pt x="156" y="188"/>
                  </a:lnTo>
                  <a:lnTo>
                    <a:pt x="157" y="188"/>
                  </a:lnTo>
                  <a:lnTo>
                    <a:pt x="157" y="189"/>
                  </a:lnTo>
                  <a:lnTo>
                    <a:pt x="159" y="189"/>
                  </a:lnTo>
                  <a:lnTo>
                    <a:pt x="159" y="191"/>
                  </a:lnTo>
                  <a:lnTo>
                    <a:pt x="161" y="191"/>
                  </a:lnTo>
                  <a:lnTo>
                    <a:pt x="162" y="191"/>
                  </a:lnTo>
                  <a:lnTo>
                    <a:pt x="164" y="192"/>
                  </a:lnTo>
                  <a:lnTo>
                    <a:pt x="165" y="192"/>
                  </a:lnTo>
                  <a:lnTo>
                    <a:pt x="167" y="192"/>
                  </a:lnTo>
                  <a:lnTo>
                    <a:pt x="169" y="192"/>
                  </a:lnTo>
                  <a:lnTo>
                    <a:pt x="170" y="193"/>
                  </a:lnTo>
                  <a:lnTo>
                    <a:pt x="172" y="193"/>
                  </a:lnTo>
                  <a:lnTo>
                    <a:pt x="172" y="195"/>
                  </a:lnTo>
                  <a:lnTo>
                    <a:pt x="174" y="195"/>
                  </a:lnTo>
                  <a:lnTo>
                    <a:pt x="177" y="195"/>
                  </a:lnTo>
                  <a:lnTo>
                    <a:pt x="178" y="195"/>
                  </a:lnTo>
                  <a:lnTo>
                    <a:pt x="180" y="196"/>
                  </a:lnTo>
                  <a:lnTo>
                    <a:pt x="182" y="196"/>
                  </a:lnTo>
                  <a:lnTo>
                    <a:pt x="183" y="196"/>
                  </a:lnTo>
                  <a:lnTo>
                    <a:pt x="185" y="198"/>
                  </a:lnTo>
                  <a:lnTo>
                    <a:pt x="187" y="198"/>
                  </a:lnTo>
                  <a:lnTo>
                    <a:pt x="188" y="199"/>
                  </a:lnTo>
                  <a:lnTo>
                    <a:pt x="190" y="199"/>
                  </a:lnTo>
                  <a:lnTo>
                    <a:pt x="191" y="200"/>
                  </a:lnTo>
                  <a:lnTo>
                    <a:pt x="193" y="200"/>
                  </a:lnTo>
                  <a:lnTo>
                    <a:pt x="195" y="200"/>
                  </a:lnTo>
                  <a:lnTo>
                    <a:pt x="196" y="202"/>
                  </a:lnTo>
                  <a:lnTo>
                    <a:pt x="198" y="203"/>
                  </a:lnTo>
                  <a:lnTo>
                    <a:pt x="200" y="203"/>
                  </a:lnTo>
                  <a:lnTo>
                    <a:pt x="201" y="203"/>
                  </a:lnTo>
                  <a:lnTo>
                    <a:pt x="203" y="203"/>
                  </a:lnTo>
                  <a:lnTo>
                    <a:pt x="204" y="204"/>
                  </a:lnTo>
                  <a:lnTo>
                    <a:pt x="206" y="204"/>
                  </a:lnTo>
                  <a:lnTo>
                    <a:pt x="206" y="206"/>
                  </a:lnTo>
                  <a:lnTo>
                    <a:pt x="208" y="206"/>
                  </a:lnTo>
                  <a:lnTo>
                    <a:pt x="206" y="206"/>
                  </a:lnTo>
                  <a:lnTo>
                    <a:pt x="206" y="207"/>
                  </a:lnTo>
                  <a:lnTo>
                    <a:pt x="185" y="206"/>
                  </a:lnTo>
                  <a:lnTo>
                    <a:pt x="185" y="204"/>
                  </a:lnTo>
                  <a:lnTo>
                    <a:pt x="182" y="204"/>
                  </a:lnTo>
                  <a:lnTo>
                    <a:pt x="180" y="203"/>
                  </a:lnTo>
                  <a:lnTo>
                    <a:pt x="178" y="203"/>
                  </a:lnTo>
                  <a:lnTo>
                    <a:pt x="177" y="203"/>
                  </a:lnTo>
                  <a:lnTo>
                    <a:pt x="175" y="203"/>
                  </a:lnTo>
                  <a:lnTo>
                    <a:pt x="174" y="203"/>
                  </a:lnTo>
                  <a:lnTo>
                    <a:pt x="172" y="203"/>
                  </a:lnTo>
                  <a:lnTo>
                    <a:pt x="170" y="203"/>
                  </a:lnTo>
                  <a:lnTo>
                    <a:pt x="167" y="202"/>
                  </a:lnTo>
                  <a:lnTo>
                    <a:pt x="165" y="200"/>
                  </a:lnTo>
                  <a:lnTo>
                    <a:pt x="164" y="200"/>
                  </a:lnTo>
                  <a:lnTo>
                    <a:pt x="162" y="199"/>
                  </a:lnTo>
                  <a:lnTo>
                    <a:pt x="159" y="198"/>
                  </a:lnTo>
                  <a:lnTo>
                    <a:pt x="157" y="198"/>
                  </a:lnTo>
                  <a:lnTo>
                    <a:pt x="156" y="196"/>
                  </a:lnTo>
                  <a:lnTo>
                    <a:pt x="154" y="196"/>
                  </a:lnTo>
                  <a:lnTo>
                    <a:pt x="152" y="195"/>
                  </a:lnTo>
                  <a:lnTo>
                    <a:pt x="151" y="195"/>
                  </a:lnTo>
                  <a:lnTo>
                    <a:pt x="148" y="193"/>
                  </a:lnTo>
                  <a:lnTo>
                    <a:pt x="146" y="192"/>
                  </a:lnTo>
                  <a:lnTo>
                    <a:pt x="144" y="192"/>
                  </a:lnTo>
                  <a:lnTo>
                    <a:pt x="143" y="191"/>
                  </a:lnTo>
                  <a:lnTo>
                    <a:pt x="133" y="187"/>
                  </a:lnTo>
                  <a:lnTo>
                    <a:pt x="118" y="177"/>
                  </a:lnTo>
                  <a:lnTo>
                    <a:pt x="100" y="162"/>
                  </a:lnTo>
                  <a:lnTo>
                    <a:pt x="89" y="149"/>
                  </a:lnTo>
                  <a:lnTo>
                    <a:pt x="87" y="149"/>
                  </a:lnTo>
                  <a:lnTo>
                    <a:pt x="87" y="147"/>
                  </a:lnTo>
                  <a:lnTo>
                    <a:pt x="86" y="146"/>
                  </a:lnTo>
                  <a:lnTo>
                    <a:pt x="84" y="145"/>
                  </a:lnTo>
                  <a:lnTo>
                    <a:pt x="84" y="143"/>
                  </a:lnTo>
                  <a:lnTo>
                    <a:pt x="78" y="138"/>
                  </a:lnTo>
                  <a:lnTo>
                    <a:pt x="76" y="344"/>
                  </a:lnTo>
                  <a:lnTo>
                    <a:pt x="82" y="341"/>
                  </a:lnTo>
                  <a:lnTo>
                    <a:pt x="84" y="340"/>
                  </a:lnTo>
                  <a:lnTo>
                    <a:pt x="86" y="339"/>
                  </a:lnTo>
                  <a:lnTo>
                    <a:pt x="87" y="337"/>
                  </a:lnTo>
                  <a:lnTo>
                    <a:pt x="89" y="337"/>
                  </a:lnTo>
                  <a:lnTo>
                    <a:pt x="91" y="336"/>
                  </a:lnTo>
                  <a:lnTo>
                    <a:pt x="91" y="335"/>
                  </a:lnTo>
                  <a:lnTo>
                    <a:pt x="92" y="333"/>
                  </a:lnTo>
                  <a:lnTo>
                    <a:pt x="108" y="318"/>
                  </a:lnTo>
                  <a:lnTo>
                    <a:pt x="112" y="314"/>
                  </a:lnTo>
                  <a:lnTo>
                    <a:pt x="113" y="313"/>
                  </a:lnTo>
                  <a:lnTo>
                    <a:pt x="115" y="311"/>
                  </a:lnTo>
                  <a:lnTo>
                    <a:pt x="117" y="311"/>
                  </a:lnTo>
                  <a:lnTo>
                    <a:pt x="117" y="310"/>
                  </a:lnTo>
                  <a:lnTo>
                    <a:pt x="118" y="310"/>
                  </a:lnTo>
                  <a:lnTo>
                    <a:pt x="120" y="309"/>
                  </a:lnTo>
                  <a:lnTo>
                    <a:pt x="120" y="307"/>
                  </a:lnTo>
                  <a:lnTo>
                    <a:pt x="122" y="306"/>
                  </a:lnTo>
                  <a:lnTo>
                    <a:pt x="122" y="305"/>
                  </a:lnTo>
                  <a:lnTo>
                    <a:pt x="123" y="305"/>
                  </a:lnTo>
                  <a:lnTo>
                    <a:pt x="125" y="303"/>
                  </a:lnTo>
                  <a:lnTo>
                    <a:pt x="126" y="302"/>
                  </a:lnTo>
                  <a:lnTo>
                    <a:pt x="128" y="301"/>
                  </a:lnTo>
                  <a:lnTo>
                    <a:pt x="128" y="299"/>
                  </a:lnTo>
                  <a:lnTo>
                    <a:pt x="130" y="299"/>
                  </a:lnTo>
                  <a:lnTo>
                    <a:pt x="130" y="298"/>
                  </a:lnTo>
                  <a:lnTo>
                    <a:pt x="130" y="297"/>
                  </a:lnTo>
                  <a:lnTo>
                    <a:pt x="131" y="295"/>
                  </a:lnTo>
                  <a:lnTo>
                    <a:pt x="138" y="288"/>
                  </a:lnTo>
                  <a:lnTo>
                    <a:pt x="139" y="288"/>
                  </a:lnTo>
                  <a:lnTo>
                    <a:pt x="141" y="287"/>
                  </a:lnTo>
                  <a:lnTo>
                    <a:pt x="143" y="286"/>
                  </a:lnTo>
                  <a:lnTo>
                    <a:pt x="144" y="284"/>
                  </a:lnTo>
                  <a:lnTo>
                    <a:pt x="144" y="283"/>
                  </a:lnTo>
                  <a:lnTo>
                    <a:pt x="146" y="282"/>
                  </a:lnTo>
                  <a:lnTo>
                    <a:pt x="148" y="280"/>
                  </a:lnTo>
                  <a:lnTo>
                    <a:pt x="148" y="279"/>
                  </a:lnTo>
                  <a:lnTo>
                    <a:pt x="148" y="278"/>
                  </a:lnTo>
                  <a:lnTo>
                    <a:pt x="149" y="278"/>
                  </a:lnTo>
                  <a:lnTo>
                    <a:pt x="151" y="278"/>
                  </a:lnTo>
                  <a:lnTo>
                    <a:pt x="164" y="263"/>
                  </a:lnTo>
                  <a:lnTo>
                    <a:pt x="204" y="217"/>
                  </a:lnTo>
                  <a:lnTo>
                    <a:pt x="211" y="208"/>
                  </a:lnTo>
                  <a:lnTo>
                    <a:pt x="213" y="207"/>
                  </a:lnTo>
                  <a:lnTo>
                    <a:pt x="213" y="206"/>
                  </a:lnTo>
                  <a:lnTo>
                    <a:pt x="213" y="204"/>
                  </a:lnTo>
                  <a:lnTo>
                    <a:pt x="213" y="203"/>
                  </a:lnTo>
                  <a:lnTo>
                    <a:pt x="213" y="202"/>
                  </a:lnTo>
                  <a:lnTo>
                    <a:pt x="221" y="193"/>
                  </a:lnTo>
                  <a:lnTo>
                    <a:pt x="235" y="181"/>
                  </a:lnTo>
                  <a:lnTo>
                    <a:pt x="244" y="174"/>
                  </a:lnTo>
                  <a:lnTo>
                    <a:pt x="239" y="161"/>
                  </a:lnTo>
                  <a:lnTo>
                    <a:pt x="237" y="160"/>
                  </a:lnTo>
                  <a:lnTo>
                    <a:pt x="234" y="160"/>
                  </a:lnTo>
                  <a:lnTo>
                    <a:pt x="230" y="160"/>
                  </a:lnTo>
                  <a:lnTo>
                    <a:pt x="227" y="160"/>
                  </a:lnTo>
                  <a:lnTo>
                    <a:pt x="224" y="158"/>
                  </a:lnTo>
                  <a:lnTo>
                    <a:pt x="219" y="158"/>
                  </a:lnTo>
                  <a:lnTo>
                    <a:pt x="216" y="158"/>
                  </a:lnTo>
                  <a:lnTo>
                    <a:pt x="213" y="158"/>
                  </a:lnTo>
                  <a:lnTo>
                    <a:pt x="209" y="158"/>
                  </a:lnTo>
                  <a:lnTo>
                    <a:pt x="206" y="158"/>
                  </a:lnTo>
                  <a:lnTo>
                    <a:pt x="203" y="158"/>
                  </a:lnTo>
                  <a:lnTo>
                    <a:pt x="200" y="158"/>
                  </a:lnTo>
                  <a:lnTo>
                    <a:pt x="196" y="158"/>
                  </a:lnTo>
                  <a:lnTo>
                    <a:pt x="191" y="158"/>
                  </a:lnTo>
                  <a:lnTo>
                    <a:pt x="188" y="158"/>
                  </a:lnTo>
                  <a:lnTo>
                    <a:pt x="185" y="158"/>
                  </a:lnTo>
                  <a:lnTo>
                    <a:pt x="182" y="158"/>
                  </a:lnTo>
                  <a:lnTo>
                    <a:pt x="178" y="158"/>
                  </a:lnTo>
                  <a:lnTo>
                    <a:pt x="175" y="158"/>
                  </a:lnTo>
                  <a:lnTo>
                    <a:pt x="170" y="158"/>
                  </a:lnTo>
                  <a:lnTo>
                    <a:pt x="167" y="158"/>
                  </a:lnTo>
                  <a:lnTo>
                    <a:pt x="164" y="158"/>
                  </a:lnTo>
                  <a:lnTo>
                    <a:pt x="161" y="158"/>
                  </a:lnTo>
                  <a:lnTo>
                    <a:pt x="157" y="158"/>
                  </a:lnTo>
                  <a:lnTo>
                    <a:pt x="154" y="158"/>
                  </a:lnTo>
                  <a:lnTo>
                    <a:pt x="151" y="158"/>
                  </a:lnTo>
                  <a:lnTo>
                    <a:pt x="148" y="158"/>
                  </a:lnTo>
                  <a:lnTo>
                    <a:pt x="144" y="158"/>
                  </a:lnTo>
                  <a:lnTo>
                    <a:pt x="139" y="158"/>
                  </a:lnTo>
                  <a:lnTo>
                    <a:pt x="136" y="158"/>
                  </a:lnTo>
                  <a:lnTo>
                    <a:pt x="133" y="157"/>
                  </a:lnTo>
                  <a:lnTo>
                    <a:pt x="130" y="157"/>
                  </a:lnTo>
                  <a:lnTo>
                    <a:pt x="128" y="157"/>
                  </a:lnTo>
                  <a:lnTo>
                    <a:pt x="125" y="157"/>
                  </a:lnTo>
                  <a:lnTo>
                    <a:pt x="123" y="155"/>
                  </a:lnTo>
                  <a:lnTo>
                    <a:pt x="122" y="154"/>
                  </a:lnTo>
                  <a:lnTo>
                    <a:pt x="118" y="154"/>
                  </a:lnTo>
                  <a:lnTo>
                    <a:pt x="117" y="153"/>
                  </a:lnTo>
                  <a:lnTo>
                    <a:pt x="115" y="151"/>
                  </a:lnTo>
                  <a:lnTo>
                    <a:pt x="113" y="150"/>
                  </a:lnTo>
                  <a:lnTo>
                    <a:pt x="112" y="149"/>
                  </a:lnTo>
                  <a:lnTo>
                    <a:pt x="110" y="149"/>
                  </a:lnTo>
                  <a:lnTo>
                    <a:pt x="108" y="149"/>
                  </a:lnTo>
                  <a:lnTo>
                    <a:pt x="108" y="147"/>
                  </a:lnTo>
                  <a:lnTo>
                    <a:pt x="108" y="146"/>
                  </a:lnTo>
                  <a:lnTo>
                    <a:pt x="107" y="146"/>
                  </a:lnTo>
                  <a:lnTo>
                    <a:pt x="107" y="145"/>
                  </a:lnTo>
                  <a:lnTo>
                    <a:pt x="107" y="143"/>
                  </a:lnTo>
                  <a:lnTo>
                    <a:pt x="105" y="142"/>
                  </a:lnTo>
                  <a:lnTo>
                    <a:pt x="105" y="139"/>
                  </a:lnTo>
                  <a:lnTo>
                    <a:pt x="104" y="138"/>
                  </a:lnTo>
                  <a:lnTo>
                    <a:pt x="104" y="135"/>
                  </a:lnTo>
                  <a:lnTo>
                    <a:pt x="104" y="134"/>
                  </a:lnTo>
                  <a:lnTo>
                    <a:pt x="104" y="131"/>
                  </a:lnTo>
                  <a:lnTo>
                    <a:pt x="102" y="128"/>
                  </a:lnTo>
                  <a:lnTo>
                    <a:pt x="102" y="127"/>
                  </a:lnTo>
                  <a:lnTo>
                    <a:pt x="102" y="123"/>
                  </a:lnTo>
                  <a:lnTo>
                    <a:pt x="102" y="118"/>
                  </a:lnTo>
                  <a:lnTo>
                    <a:pt x="102" y="113"/>
                  </a:lnTo>
                  <a:lnTo>
                    <a:pt x="104" y="109"/>
                  </a:lnTo>
                  <a:lnTo>
                    <a:pt x="105" y="108"/>
                  </a:lnTo>
                  <a:lnTo>
                    <a:pt x="107" y="107"/>
                  </a:lnTo>
                  <a:lnTo>
                    <a:pt x="108" y="105"/>
                  </a:lnTo>
                  <a:lnTo>
                    <a:pt x="108" y="104"/>
                  </a:lnTo>
                  <a:lnTo>
                    <a:pt x="110" y="103"/>
                  </a:lnTo>
                  <a:lnTo>
                    <a:pt x="112" y="100"/>
                  </a:lnTo>
                  <a:lnTo>
                    <a:pt x="113" y="99"/>
                  </a:lnTo>
                  <a:lnTo>
                    <a:pt x="115" y="97"/>
                  </a:lnTo>
                  <a:lnTo>
                    <a:pt x="117" y="96"/>
                  </a:lnTo>
                  <a:lnTo>
                    <a:pt x="118" y="93"/>
                  </a:lnTo>
                  <a:lnTo>
                    <a:pt x="122" y="92"/>
                  </a:lnTo>
                  <a:lnTo>
                    <a:pt x="123" y="89"/>
                  </a:lnTo>
                  <a:lnTo>
                    <a:pt x="126" y="86"/>
                  </a:lnTo>
                  <a:lnTo>
                    <a:pt x="130" y="85"/>
                  </a:lnTo>
                  <a:lnTo>
                    <a:pt x="131" y="82"/>
                  </a:lnTo>
                  <a:lnTo>
                    <a:pt x="135" y="80"/>
                  </a:lnTo>
                  <a:lnTo>
                    <a:pt x="136" y="77"/>
                  </a:lnTo>
                  <a:lnTo>
                    <a:pt x="143" y="70"/>
                  </a:lnTo>
                  <a:lnTo>
                    <a:pt x="146" y="62"/>
                  </a:lnTo>
                  <a:lnTo>
                    <a:pt x="148" y="52"/>
                  </a:lnTo>
                  <a:lnTo>
                    <a:pt x="149" y="43"/>
                  </a:lnTo>
                  <a:lnTo>
                    <a:pt x="148" y="32"/>
                  </a:lnTo>
                  <a:lnTo>
                    <a:pt x="148" y="21"/>
                  </a:lnTo>
                  <a:lnTo>
                    <a:pt x="148" y="10"/>
                  </a:lnTo>
                  <a:lnTo>
                    <a:pt x="148" y="1"/>
                  </a:lnTo>
                  <a:lnTo>
                    <a:pt x="53" y="0"/>
                  </a:lnTo>
                  <a:lnTo>
                    <a:pt x="52" y="16"/>
                  </a:lnTo>
                  <a:lnTo>
                    <a:pt x="52" y="33"/>
                  </a:lnTo>
                  <a:lnTo>
                    <a:pt x="52" y="51"/>
                  </a:lnTo>
                  <a:lnTo>
                    <a:pt x="52" y="69"/>
                  </a:lnTo>
                  <a:lnTo>
                    <a:pt x="52" y="86"/>
                  </a:lnTo>
                  <a:lnTo>
                    <a:pt x="52" y="104"/>
                  </a:lnTo>
                  <a:lnTo>
                    <a:pt x="50" y="120"/>
                  </a:lnTo>
                  <a:lnTo>
                    <a:pt x="48" y="138"/>
                  </a:lnTo>
                  <a:lnTo>
                    <a:pt x="48" y="139"/>
                  </a:lnTo>
                  <a:lnTo>
                    <a:pt x="48" y="142"/>
                  </a:lnTo>
                  <a:lnTo>
                    <a:pt x="47" y="143"/>
                  </a:lnTo>
                  <a:lnTo>
                    <a:pt x="47" y="146"/>
                  </a:lnTo>
                  <a:lnTo>
                    <a:pt x="43" y="150"/>
                  </a:lnTo>
                  <a:lnTo>
                    <a:pt x="35" y="160"/>
                  </a:lnTo>
                  <a:lnTo>
                    <a:pt x="24" y="172"/>
                  </a:lnTo>
                  <a:lnTo>
                    <a:pt x="11" y="184"/>
                  </a:lnTo>
                  <a:lnTo>
                    <a:pt x="4" y="198"/>
                  </a:lnTo>
                  <a:lnTo>
                    <a:pt x="3" y="198"/>
                  </a:lnTo>
                  <a:lnTo>
                    <a:pt x="3" y="200"/>
                  </a:lnTo>
                  <a:lnTo>
                    <a:pt x="3" y="202"/>
                  </a:lnTo>
                  <a:lnTo>
                    <a:pt x="1" y="204"/>
                  </a:lnTo>
                  <a:lnTo>
                    <a:pt x="1" y="206"/>
                  </a:lnTo>
                  <a:lnTo>
                    <a:pt x="1" y="208"/>
                  </a:lnTo>
                  <a:lnTo>
                    <a:pt x="0" y="211"/>
                  </a:lnTo>
                  <a:lnTo>
                    <a:pt x="0" y="212"/>
                  </a:lnTo>
                  <a:lnTo>
                    <a:pt x="0" y="215"/>
                  </a:lnTo>
                  <a:lnTo>
                    <a:pt x="0" y="218"/>
                  </a:lnTo>
                  <a:lnTo>
                    <a:pt x="0" y="221"/>
                  </a:lnTo>
                  <a:lnTo>
                    <a:pt x="0" y="223"/>
                  </a:lnTo>
                  <a:lnTo>
                    <a:pt x="0" y="226"/>
                  </a:lnTo>
                  <a:lnTo>
                    <a:pt x="0" y="229"/>
                  </a:lnTo>
                  <a:lnTo>
                    <a:pt x="0" y="230"/>
                  </a:lnTo>
                  <a:lnTo>
                    <a:pt x="1" y="233"/>
                  </a:lnTo>
                  <a:lnTo>
                    <a:pt x="1" y="237"/>
                  </a:lnTo>
                  <a:lnTo>
                    <a:pt x="3" y="242"/>
                  </a:lnTo>
                  <a:lnTo>
                    <a:pt x="3" y="248"/>
                  </a:lnTo>
                  <a:lnTo>
                    <a:pt x="4" y="253"/>
                  </a:lnTo>
                  <a:lnTo>
                    <a:pt x="6" y="256"/>
                  </a:lnTo>
                  <a:lnTo>
                    <a:pt x="6" y="257"/>
                  </a:lnTo>
                  <a:lnTo>
                    <a:pt x="8" y="260"/>
                  </a:lnTo>
                  <a:lnTo>
                    <a:pt x="8" y="263"/>
                  </a:lnTo>
                  <a:lnTo>
                    <a:pt x="9" y="264"/>
                  </a:lnTo>
                  <a:lnTo>
                    <a:pt x="11" y="264"/>
                  </a:lnTo>
                  <a:lnTo>
                    <a:pt x="13" y="272"/>
                  </a:lnTo>
                  <a:lnTo>
                    <a:pt x="14" y="272"/>
                  </a:lnTo>
                  <a:lnTo>
                    <a:pt x="14" y="273"/>
                  </a:lnTo>
                  <a:lnTo>
                    <a:pt x="26" y="292"/>
                  </a:lnTo>
                  <a:lnTo>
                    <a:pt x="26" y="294"/>
                  </a:lnTo>
                  <a:lnTo>
                    <a:pt x="27" y="295"/>
                  </a:lnTo>
                  <a:lnTo>
                    <a:pt x="27" y="297"/>
                  </a:lnTo>
                  <a:lnTo>
                    <a:pt x="29" y="297"/>
                  </a:lnTo>
                  <a:lnTo>
                    <a:pt x="29" y="298"/>
                  </a:lnTo>
                  <a:lnTo>
                    <a:pt x="29" y="299"/>
                  </a:lnTo>
                  <a:lnTo>
                    <a:pt x="30" y="299"/>
                  </a:lnTo>
                  <a:lnTo>
                    <a:pt x="30" y="301"/>
                  </a:lnTo>
                  <a:lnTo>
                    <a:pt x="30" y="302"/>
                  </a:lnTo>
                  <a:lnTo>
                    <a:pt x="32" y="303"/>
                  </a:lnTo>
                  <a:lnTo>
                    <a:pt x="34" y="303"/>
                  </a:lnTo>
                  <a:lnTo>
                    <a:pt x="35" y="303"/>
                  </a:lnTo>
                  <a:lnTo>
                    <a:pt x="37" y="305"/>
                  </a:lnTo>
                  <a:lnTo>
                    <a:pt x="39" y="305"/>
                  </a:lnTo>
                  <a:lnTo>
                    <a:pt x="40" y="294"/>
                  </a:lnTo>
                  <a:lnTo>
                    <a:pt x="40" y="284"/>
                  </a:lnTo>
                  <a:lnTo>
                    <a:pt x="42" y="273"/>
                  </a:lnTo>
                  <a:lnTo>
                    <a:pt x="42" y="261"/>
                  </a:lnTo>
                  <a:lnTo>
                    <a:pt x="42" y="250"/>
                  </a:lnTo>
                  <a:lnTo>
                    <a:pt x="42" y="240"/>
                  </a:lnTo>
                  <a:lnTo>
                    <a:pt x="42" y="230"/>
                  </a:lnTo>
                  <a:lnTo>
                    <a:pt x="40" y="219"/>
                  </a:lnTo>
                  <a:lnTo>
                    <a:pt x="40" y="218"/>
                  </a:lnTo>
                  <a:lnTo>
                    <a:pt x="40" y="217"/>
                  </a:lnTo>
                  <a:lnTo>
                    <a:pt x="40" y="215"/>
                  </a:lnTo>
                  <a:lnTo>
                    <a:pt x="39" y="214"/>
                  </a:lnTo>
                  <a:lnTo>
                    <a:pt x="35" y="210"/>
                  </a:lnTo>
                  <a:lnTo>
                    <a:pt x="34" y="208"/>
                  </a:lnTo>
                  <a:lnTo>
                    <a:pt x="26" y="203"/>
                  </a:lnTo>
                  <a:lnTo>
                    <a:pt x="26" y="202"/>
                  </a:lnTo>
                  <a:lnTo>
                    <a:pt x="26" y="200"/>
                  </a:lnTo>
                  <a:lnTo>
                    <a:pt x="40" y="202"/>
                  </a:lnTo>
                  <a:lnTo>
                    <a:pt x="45" y="210"/>
                  </a:lnTo>
                  <a:lnTo>
                    <a:pt x="48" y="215"/>
                  </a:lnTo>
                  <a:lnTo>
                    <a:pt x="48" y="226"/>
                  </a:lnTo>
                  <a:lnTo>
                    <a:pt x="48" y="237"/>
                  </a:lnTo>
                  <a:lnTo>
                    <a:pt x="48" y="249"/>
                  </a:lnTo>
                  <a:lnTo>
                    <a:pt x="48" y="260"/>
                  </a:lnTo>
                  <a:lnTo>
                    <a:pt x="48" y="271"/>
                  </a:lnTo>
                  <a:lnTo>
                    <a:pt x="48" y="283"/>
                  </a:lnTo>
                  <a:lnTo>
                    <a:pt x="47" y="294"/>
                  </a:lnTo>
                  <a:lnTo>
                    <a:pt x="45" y="305"/>
                  </a:lnTo>
                  <a:lnTo>
                    <a:pt x="45" y="307"/>
                  </a:lnTo>
                  <a:lnTo>
                    <a:pt x="43" y="310"/>
                  </a:lnTo>
                  <a:lnTo>
                    <a:pt x="43" y="314"/>
                  </a:lnTo>
                  <a:lnTo>
                    <a:pt x="42" y="318"/>
                  </a:lnTo>
                  <a:lnTo>
                    <a:pt x="42" y="320"/>
                  </a:lnTo>
                  <a:lnTo>
                    <a:pt x="43" y="321"/>
                  </a:lnTo>
                  <a:lnTo>
                    <a:pt x="43" y="322"/>
                  </a:lnTo>
                  <a:lnTo>
                    <a:pt x="43" y="325"/>
                  </a:lnTo>
                  <a:lnTo>
                    <a:pt x="45" y="326"/>
                  </a:lnTo>
                  <a:lnTo>
                    <a:pt x="45" y="328"/>
                  </a:lnTo>
                  <a:lnTo>
                    <a:pt x="52" y="337"/>
                  </a:lnTo>
                  <a:lnTo>
                    <a:pt x="63" y="351"/>
                  </a:lnTo>
                  <a:lnTo>
                    <a:pt x="65" y="351"/>
                  </a:lnTo>
                  <a:lnTo>
                    <a:pt x="65" y="352"/>
                  </a:lnTo>
                  <a:lnTo>
                    <a:pt x="66" y="352"/>
                  </a:lnTo>
                  <a:lnTo>
                    <a:pt x="66" y="354"/>
                  </a:lnTo>
                  <a:lnTo>
                    <a:pt x="68" y="352"/>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13" name="Freeform 7"/>
            <p:cNvSpPr>
              <a:spLocks/>
            </p:cNvSpPr>
            <p:nvPr/>
          </p:nvSpPr>
          <p:spPr bwMode="auto">
            <a:xfrm>
              <a:off x="4049" y="3632"/>
              <a:ext cx="99" cy="162"/>
            </a:xfrm>
            <a:custGeom>
              <a:avLst/>
              <a:gdLst>
                <a:gd name="T0" fmla="*/ 71 w 99"/>
                <a:gd name="T1" fmla="*/ 158 h 162"/>
                <a:gd name="T2" fmla="*/ 73 w 99"/>
                <a:gd name="T3" fmla="*/ 156 h 162"/>
                <a:gd name="T4" fmla="*/ 76 w 99"/>
                <a:gd name="T5" fmla="*/ 150 h 162"/>
                <a:gd name="T6" fmla="*/ 86 w 99"/>
                <a:gd name="T7" fmla="*/ 129 h 162"/>
                <a:gd name="T8" fmla="*/ 91 w 99"/>
                <a:gd name="T9" fmla="*/ 117 h 162"/>
                <a:gd name="T10" fmla="*/ 93 w 99"/>
                <a:gd name="T11" fmla="*/ 113 h 162"/>
                <a:gd name="T12" fmla="*/ 94 w 99"/>
                <a:gd name="T13" fmla="*/ 108 h 162"/>
                <a:gd name="T14" fmla="*/ 96 w 99"/>
                <a:gd name="T15" fmla="*/ 101 h 162"/>
                <a:gd name="T16" fmla="*/ 98 w 99"/>
                <a:gd name="T17" fmla="*/ 92 h 162"/>
                <a:gd name="T18" fmla="*/ 96 w 99"/>
                <a:gd name="T19" fmla="*/ 82 h 162"/>
                <a:gd name="T20" fmla="*/ 94 w 99"/>
                <a:gd name="T21" fmla="*/ 74 h 162"/>
                <a:gd name="T22" fmla="*/ 93 w 99"/>
                <a:gd name="T23" fmla="*/ 69 h 162"/>
                <a:gd name="T24" fmla="*/ 93 w 99"/>
                <a:gd name="T25" fmla="*/ 66 h 162"/>
                <a:gd name="T26" fmla="*/ 80 w 99"/>
                <a:gd name="T27" fmla="*/ 40 h 162"/>
                <a:gd name="T28" fmla="*/ 70 w 99"/>
                <a:gd name="T29" fmla="*/ 25 h 162"/>
                <a:gd name="T30" fmla="*/ 52 w 99"/>
                <a:gd name="T31" fmla="*/ 2 h 162"/>
                <a:gd name="T32" fmla="*/ 50 w 99"/>
                <a:gd name="T33" fmla="*/ 1 h 162"/>
                <a:gd name="T34" fmla="*/ 47 w 99"/>
                <a:gd name="T35" fmla="*/ 0 h 162"/>
                <a:gd name="T36" fmla="*/ 44 w 99"/>
                <a:gd name="T37" fmla="*/ 0 h 162"/>
                <a:gd name="T38" fmla="*/ 44 w 99"/>
                <a:gd name="T39" fmla="*/ 2 h 162"/>
                <a:gd name="T40" fmla="*/ 42 w 99"/>
                <a:gd name="T41" fmla="*/ 5 h 162"/>
                <a:gd name="T42" fmla="*/ 35 w 99"/>
                <a:gd name="T43" fmla="*/ 16 h 162"/>
                <a:gd name="T44" fmla="*/ 32 w 99"/>
                <a:gd name="T45" fmla="*/ 18 h 162"/>
                <a:gd name="T46" fmla="*/ 29 w 99"/>
                <a:gd name="T47" fmla="*/ 23 h 162"/>
                <a:gd name="T48" fmla="*/ 26 w 99"/>
                <a:gd name="T49" fmla="*/ 27 h 162"/>
                <a:gd name="T50" fmla="*/ 22 w 99"/>
                <a:gd name="T51" fmla="*/ 31 h 162"/>
                <a:gd name="T52" fmla="*/ 19 w 99"/>
                <a:gd name="T53" fmla="*/ 33 h 162"/>
                <a:gd name="T54" fmla="*/ 16 w 99"/>
                <a:gd name="T55" fmla="*/ 37 h 162"/>
                <a:gd name="T56" fmla="*/ 13 w 99"/>
                <a:gd name="T57" fmla="*/ 40 h 162"/>
                <a:gd name="T58" fmla="*/ 9 w 99"/>
                <a:gd name="T59" fmla="*/ 44 h 162"/>
                <a:gd name="T60" fmla="*/ 8 w 99"/>
                <a:gd name="T61" fmla="*/ 46 h 162"/>
                <a:gd name="T62" fmla="*/ 6 w 99"/>
                <a:gd name="T63" fmla="*/ 47 h 162"/>
                <a:gd name="T64" fmla="*/ 4 w 99"/>
                <a:gd name="T65" fmla="*/ 48 h 162"/>
                <a:gd name="T66" fmla="*/ 3 w 99"/>
                <a:gd name="T67" fmla="*/ 51 h 162"/>
                <a:gd name="T68" fmla="*/ 1 w 99"/>
                <a:gd name="T69" fmla="*/ 55 h 162"/>
                <a:gd name="T70" fmla="*/ 0 w 99"/>
                <a:gd name="T71" fmla="*/ 60 h 162"/>
                <a:gd name="T72" fmla="*/ 0 w 99"/>
                <a:gd name="T73" fmla="*/ 66 h 162"/>
                <a:gd name="T74" fmla="*/ 0 w 99"/>
                <a:gd name="T75" fmla="*/ 73 h 162"/>
                <a:gd name="T76" fmla="*/ 3 w 99"/>
                <a:gd name="T77" fmla="*/ 79 h 162"/>
                <a:gd name="T78" fmla="*/ 6 w 99"/>
                <a:gd name="T79" fmla="*/ 86 h 162"/>
                <a:gd name="T80" fmla="*/ 9 w 99"/>
                <a:gd name="T81" fmla="*/ 92 h 162"/>
                <a:gd name="T82" fmla="*/ 26 w 99"/>
                <a:gd name="T83" fmla="*/ 110 h 162"/>
                <a:gd name="T84" fmla="*/ 26 w 99"/>
                <a:gd name="T85" fmla="*/ 113 h 162"/>
                <a:gd name="T86" fmla="*/ 31 w 99"/>
                <a:gd name="T87" fmla="*/ 116 h 162"/>
                <a:gd name="T88" fmla="*/ 52 w 99"/>
                <a:gd name="T89" fmla="*/ 140 h 162"/>
                <a:gd name="T90" fmla="*/ 68 w 99"/>
                <a:gd name="T91" fmla="*/ 161 h 1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9"/>
                <a:gd name="T139" fmla="*/ 0 h 162"/>
                <a:gd name="T140" fmla="*/ 99 w 99"/>
                <a:gd name="T141" fmla="*/ 162 h 1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9" h="162">
                  <a:moveTo>
                    <a:pt x="68" y="161"/>
                  </a:moveTo>
                  <a:lnTo>
                    <a:pt x="71" y="158"/>
                  </a:lnTo>
                  <a:lnTo>
                    <a:pt x="71" y="156"/>
                  </a:lnTo>
                  <a:lnTo>
                    <a:pt x="73" y="156"/>
                  </a:lnTo>
                  <a:lnTo>
                    <a:pt x="73" y="155"/>
                  </a:lnTo>
                  <a:lnTo>
                    <a:pt x="76" y="150"/>
                  </a:lnTo>
                  <a:lnTo>
                    <a:pt x="84" y="135"/>
                  </a:lnTo>
                  <a:lnTo>
                    <a:pt x="86" y="129"/>
                  </a:lnTo>
                  <a:lnTo>
                    <a:pt x="91" y="119"/>
                  </a:lnTo>
                  <a:lnTo>
                    <a:pt x="91" y="117"/>
                  </a:lnTo>
                  <a:lnTo>
                    <a:pt x="93" y="116"/>
                  </a:lnTo>
                  <a:lnTo>
                    <a:pt x="93" y="113"/>
                  </a:lnTo>
                  <a:lnTo>
                    <a:pt x="94" y="110"/>
                  </a:lnTo>
                  <a:lnTo>
                    <a:pt x="94" y="108"/>
                  </a:lnTo>
                  <a:lnTo>
                    <a:pt x="96" y="105"/>
                  </a:lnTo>
                  <a:lnTo>
                    <a:pt x="96" y="101"/>
                  </a:lnTo>
                  <a:lnTo>
                    <a:pt x="98" y="96"/>
                  </a:lnTo>
                  <a:lnTo>
                    <a:pt x="98" y="92"/>
                  </a:lnTo>
                  <a:lnTo>
                    <a:pt x="98" y="87"/>
                  </a:lnTo>
                  <a:lnTo>
                    <a:pt x="96" y="82"/>
                  </a:lnTo>
                  <a:lnTo>
                    <a:pt x="96" y="78"/>
                  </a:lnTo>
                  <a:lnTo>
                    <a:pt x="94" y="74"/>
                  </a:lnTo>
                  <a:lnTo>
                    <a:pt x="93" y="70"/>
                  </a:lnTo>
                  <a:lnTo>
                    <a:pt x="93" y="69"/>
                  </a:lnTo>
                  <a:lnTo>
                    <a:pt x="93" y="67"/>
                  </a:lnTo>
                  <a:lnTo>
                    <a:pt x="93" y="66"/>
                  </a:lnTo>
                  <a:lnTo>
                    <a:pt x="89" y="55"/>
                  </a:lnTo>
                  <a:lnTo>
                    <a:pt x="80" y="40"/>
                  </a:lnTo>
                  <a:lnTo>
                    <a:pt x="75" y="35"/>
                  </a:lnTo>
                  <a:lnTo>
                    <a:pt x="70" y="25"/>
                  </a:lnTo>
                  <a:lnTo>
                    <a:pt x="66" y="20"/>
                  </a:lnTo>
                  <a:lnTo>
                    <a:pt x="52" y="2"/>
                  </a:lnTo>
                  <a:lnTo>
                    <a:pt x="52" y="1"/>
                  </a:lnTo>
                  <a:lnTo>
                    <a:pt x="50" y="1"/>
                  </a:lnTo>
                  <a:lnTo>
                    <a:pt x="49" y="0"/>
                  </a:lnTo>
                  <a:lnTo>
                    <a:pt x="47" y="0"/>
                  </a:lnTo>
                  <a:lnTo>
                    <a:pt x="45" y="0"/>
                  </a:lnTo>
                  <a:lnTo>
                    <a:pt x="44" y="0"/>
                  </a:lnTo>
                  <a:lnTo>
                    <a:pt x="44" y="1"/>
                  </a:lnTo>
                  <a:lnTo>
                    <a:pt x="44" y="2"/>
                  </a:lnTo>
                  <a:lnTo>
                    <a:pt x="44" y="4"/>
                  </a:lnTo>
                  <a:lnTo>
                    <a:pt x="42" y="5"/>
                  </a:lnTo>
                  <a:lnTo>
                    <a:pt x="37" y="12"/>
                  </a:lnTo>
                  <a:lnTo>
                    <a:pt x="35" y="16"/>
                  </a:lnTo>
                  <a:lnTo>
                    <a:pt x="34" y="17"/>
                  </a:lnTo>
                  <a:lnTo>
                    <a:pt x="32" y="18"/>
                  </a:lnTo>
                  <a:lnTo>
                    <a:pt x="31" y="21"/>
                  </a:lnTo>
                  <a:lnTo>
                    <a:pt x="29" y="23"/>
                  </a:lnTo>
                  <a:lnTo>
                    <a:pt x="27" y="24"/>
                  </a:lnTo>
                  <a:lnTo>
                    <a:pt x="26" y="27"/>
                  </a:lnTo>
                  <a:lnTo>
                    <a:pt x="24" y="29"/>
                  </a:lnTo>
                  <a:lnTo>
                    <a:pt x="22" y="31"/>
                  </a:lnTo>
                  <a:lnTo>
                    <a:pt x="21" y="33"/>
                  </a:lnTo>
                  <a:lnTo>
                    <a:pt x="19" y="33"/>
                  </a:lnTo>
                  <a:lnTo>
                    <a:pt x="17" y="36"/>
                  </a:lnTo>
                  <a:lnTo>
                    <a:pt x="16" y="37"/>
                  </a:lnTo>
                  <a:lnTo>
                    <a:pt x="14" y="39"/>
                  </a:lnTo>
                  <a:lnTo>
                    <a:pt x="13" y="40"/>
                  </a:lnTo>
                  <a:lnTo>
                    <a:pt x="9" y="41"/>
                  </a:lnTo>
                  <a:lnTo>
                    <a:pt x="9" y="44"/>
                  </a:lnTo>
                  <a:lnTo>
                    <a:pt x="8" y="44"/>
                  </a:lnTo>
                  <a:lnTo>
                    <a:pt x="8" y="46"/>
                  </a:lnTo>
                  <a:lnTo>
                    <a:pt x="6" y="46"/>
                  </a:lnTo>
                  <a:lnTo>
                    <a:pt x="6" y="47"/>
                  </a:lnTo>
                  <a:lnTo>
                    <a:pt x="6" y="48"/>
                  </a:lnTo>
                  <a:lnTo>
                    <a:pt x="4" y="48"/>
                  </a:lnTo>
                  <a:lnTo>
                    <a:pt x="4" y="50"/>
                  </a:lnTo>
                  <a:lnTo>
                    <a:pt x="3" y="51"/>
                  </a:lnTo>
                  <a:lnTo>
                    <a:pt x="3" y="54"/>
                  </a:lnTo>
                  <a:lnTo>
                    <a:pt x="1" y="55"/>
                  </a:lnTo>
                  <a:lnTo>
                    <a:pt x="0" y="58"/>
                  </a:lnTo>
                  <a:lnTo>
                    <a:pt x="0" y="60"/>
                  </a:lnTo>
                  <a:lnTo>
                    <a:pt x="0" y="63"/>
                  </a:lnTo>
                  <a:lnTo>
                    <a:pt x="0" y="66"/>
                  </a:lnTo>
                  <a:lnTo>
                    <a:pt x="0" y="69"/>
                  </a:lnTo>
                  <a:lnTo>
                    <a:pt x="0" y="73"/>
                  </a:lnTo>
                  <a:lnTo>
                    <a:pt x="1" y="77"/>
                  </a:lnTo>
                  <a:lnTo>
                    <a:pt x="3" y="79"/>
                  </a:lnTo>
                  <a:lnTo>
                    <a:pt x="3" y="83"/>
                  </a:lnTo>
                  <a:lnTo>
                    <a:pt x="6" y="86"/>
                  </a:lnTo>
                  <a:lnTo>
                    <a:pt x="6" y="89"/>
                  </a:lnTo>
                  <a:lnTo>
                    <a:pt x="9" y="92"/>
                  </a:lnTo>
                  <a:lnTo>
                    <a:pt x="11" y="93"/>
                  </a:lnTo>
                  <a:lnTo>
                    <a:pt x="26" y="110"/>
                  </a:lnTo>
                  <a:lnTo>
                    <a:pt x="26" y="112"/>
                  </a:lnTo>
                  <a:lnTo>
                    <a:pt x="26" y="113"/>
                  </a:lnTo>
                  <a:lnTo>
                    <a:pt x="27" y="113"/>
                  </a:lnTo>
                  <a:lnTo>
                    <a:pt x="31" y="116"/>
                  </a:lnTo>
                  <a:lnTo>
                    <a:pt x="35" y="121"/>
                  </a:lnTo>
                  <a:lnTo>
                    <a:pt x="52" y="140"/>
                  </a:lnTo>
                  <a:lnTo>
                    <a:pt x="63" y="158"/>
                  </a:lnTo>
                  <a:lnTo>
                    <a:pt x="68" y="161"/>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14" name="Freeform 8"/>
            <p:cNvSpPr>
              <a:spLocks/>
            </p:cNvSpPr>
            <p:nvPr/>
          </p:nvSpPr>
          <p:spPr bwMode="auto">
            <a:xfrm>
              <a:off x="3783" y="3447"/>
              <a:ext cx="140" cy="144"/>
            </a:xfrm>
            <a:custGeom>
              <a:avLst/>
              <a:gdLst>
                <a:gd name="T0" fmla="*/ 8 w 140"/>
                <a:gd name="T1" fmla="*/ 143 h 144"/>
                <a:gd name="T2" fmla="*/ 14 w 140"/>
                <a:gd name="T3" fmla="*/ 141 h 144"/>
                <a:gd name="T4" fmla="*/ 22 w 140"/>
                <a:gd name="T5" fmla="*/ 141 h 144"/>
                <a:gd name="T6" fmla="*/ 29 w 140"/>
                <a:gd name="T7" fmla="*/ 141 h 144"/>
                <a:gd name="T8" fmla="*/ 37 w 140"/>
                <a:gd name="T9" fmla="*/ 141 h 144"/>
                <a:gd name="T10" fmla="*/ 43 w 140"/>
                <a:gd name="T11" fmla="*/ 141 h 144"/>
                <a:gd name="T12" fmla="*/ 51 w 140"/>
                <a:gd name="T13" fmla="*/ 143 h 144"/>
                <a:gd name="T14" fmla="*/ 58 w 140"/>
                <a:gd name="T15" fmla="*/ 143 h 144"/>
                <a:gd name="T16" fmla="*/ 66 w 140"/>
                <a:gd name="T17" fmla="*/ 143 h 144"/>
                <a:gd name="T18" fmla="*/ 72 w 140"/>
                <a:gd name="T19" fmla="*/ 143 h 144"/>
                <a:gd name="T20" fmla="*/ 79 w 140"/>
                <a:gd name="T21" fmla="*/ 143 h 144"/>
                <a:gd name="T22" fmla="*/ 87 w 140"/>
                <a:gd name="T23" fmla="*/ 141 h 144"/>
                <a:gd name="T24" fmla="*/ 93 w 140"/>
                <a:gd name="T25" fmla="*/ 141 h 144"/>
                <a:gd name="T26" fmla="*/ 100 w 140"/>
                <a:gd name="T27" fmla="*/ 141 h 144"/>
                <a:gd name="T28" fmla="*/ 108 w 140"/>
                <a:gd name="T29" fmla="*/ 140 h 144"/>
                <a:gd name="T30" fmla="*/ 114 w 140"/>
                <a:gd name="T31" fmla="*/ 138 h 144"/>
                <a:gd name="T32" fmla="*/ 117 w 140"/>
                <a:gd name="T33" fmla="*/ 136 h 144"/>
                <a:gd name="T34" fmla="*/ 119 w 140"/>
                <a:gd name="T35" fmla="*/ 133 h 144"/>
                <a:gd name="T36" fmla="*/ 122 w 140"/>
                <a:gd name="T37" fmla="*/ 132 h 144"/>
                <a:gd name="T38" fmla="*/ 124 w 140"/>
                <a:gd name="T39" fmla="*/ 129 h 144"/>
                <a:gd name="T40" fmla="*/ 135 w 140"/>
                <a:gd name="T41" fmla="*/ 115 h 144"/>
                <a:gd name="T42" fmla="*/ 137 w 140"/>
                <a:gd name="T43" fmla="*/ 104 h 144"/>
                <a:gd name="T44" fmla="*/ 134 w 140"/>
                <a:gd name="T45" fmla="*/ 95 h 144"/>
                <a:gd name="T46" fmla="*/ 127 w 140"/>
                <a:gd name="T47" fmla="*/ 87 h 144"/>
                <a:gd name="T48" fmla="*/ 121 w 140"/>
                <a:gd name="T49" fmla="*/ 78 h 144"/>
                <a:gd name="T50" fmla="*/ 113 w 140"/>
                <a:gd name="T51" fmla="*/ 70 h 144"/>
                <a:gd name="T52" fmla="*/ 106 w 140"/>
                <a:gd name="T53" fmla="*/ 61 h 144"/>
                <a:gd name="T54" fmla="*/ 100 w 140"/>
                <a:gd name="T55" fmla="*/ 53 h 144"/>
                <a:gd name="T56" fmla="*/ 95 w 140"/>
                <a:gd name="T57" fmla="*/ 43 h 144"/>
                <a:gd name="T58" fmla="*/ 105 w 140"/>
                <a:gd name="T59" fmla="*/ 38 h 144"/>
                <a:gd name="T60" fmla="*/ 63 w 140"/>
                <a:gd name="T61" fmla="*/ 0 h 144"/>
                <a:gd name="T62" fmla="*/ 63 w 140"/>
                <a:gd name="T63" fmla="*/ 12 h 144"/>
                <a:gd name="T64" fmla="*/ 63 w 140"/>
                <a:gd name="T65" fmla="*/ 25 h 144"/>
                <a:gd name="T66" fmla="*/ 61 w 140"/>
                <a:gd name="T67" fmla="*/ 39 h 144"/>
                <a:gd name="T68" fmla="*/ 59 w 140"/>
                <a:gd name="T69" fmla="*/ 50 h 144"/>
                <a:gd name="T70" fmla="*/ 54 w 140"/>
                <a:gd name="T71" fmla="*/ 55 h 144"/>
                <a:gd name="T72" fmla="*/ 53 w 140"/>
                <a:gd name="T73" fmla="*/ 61 h 144"/>
                <a:gd name="T74" fmla="*/ 48 w 140"/>
                <a:gd name="T75" fmla="*/ 66 h 144"/>
                <a:gd name="T76" fmla="*/ 45 w 140"/>
                <a:gd name="T77" fmla="*/ 70 h 144"/>
                <a:gd name="T78" fmla="*/ 9 w 140"/>
                <a:gd name="T79" fmla="*/ 107 h 144"/>
                <a:gd name="T80" fmla="*/ 0 w 140"/>
                <a:gd name="T81" fmla="*/ 140 h 144"/>
                <a:gd name="T82" fmla="*/ 1 w 140"/>
                <a:gd name="T83" fmla="*/ 141 h 144"/>
                <a:gd name="T84" fmla="*/ 3 w 140"/>
                <a:gd name="T85" fmla="*/ 143 h 1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0"/>
                <a:gd name="T130" fmla="*/ 0 h 144"/>
                <a:gd name="T131" fmla="*/ 140 w 140"/>
                <a:gd name="T132" fmla="*/ 144 h 1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0" h="144">
                  <a:moveTo>
                    <a:pt x="4" y="143"/>
                  </a:moveTo>
                  <a:lnTo>
                    <a:pt x="8" y="143"/>
                  </a:lnTo>
                  <a:lnTo>
                    <a:pt x="11" y="141"/>
                  </a:lnTo>
                  <a:lnTo>
                    <a:pt x="14" y="141"/>
                  </a:lnTo>
                  <a:lnTo>
                    <a:pt x="17" y="141"/>
                  </a:lnTo>
                  <a:lnTo>
                    <a:pt x="22" y="141"/>
                  </a:lnTo>
                  <a:lnTo>
                    <a:pt x="25" y="141"/>
                  </a:lnTo>
                  <a:lnTo>
                    <a:pt x="29" y="141"/>
                  </a:lnTo>
                  <a:lnTo>
                    <a:pt x="32" y="141"/>
                  </a:lnTo>
                  <a:lnTo>
                    <a:pt x="37" y="141"/>
                  </a:lnTo>
                  <a:lnTo>
                    <a:pt x="40" y="141"/>
                  </a:lnTo>
                  <a:lnTo>
                    <a:pt x="43" y="141"/>
                  </a:lnTo>
                  <a:lnTo>
                    <a:pt x="48" y="143"/>
                  </a:lnTo>
                  <a:lnTo>
                    <a:pt x="51" y="143"/>
                  </a:lnTo>
                  <a:lnTo>
                    <a:pt x="54" y="143"/>
                  </a:lnTo>
                  <a:lnTo>
                    <a:pt x="58" y="143"/>
                  </a:lnTo>
                  <a:lnTo>
                    <a:pt x="61" y="143"/>
                  </a:lnTo>
                  <a:lnTo>
                    <a:pt x="66" y="143"/>
                  </a:lnTo>
                  <a:lnTo>
                    <a:pt x="69" y="143"/>
                  </a:lnTo>
                  <a:lnTo>
                    <a:pt x="72" y="143"/>
                  </a:lnTo>
                  <a:lnTo>
                    <a:pt x="75" y="143"/>
                  </a:lnTo>
                  <a:lnTo>
                    <a:pt x="79" y="143"/>
                  </a:lnTo>
                  <a:lnTo>
                    <a:pt x="84" y="143"/>
                  </a:lnTo>
                  <a:lnTo>
                    <a:pt x="87" y="141"/>
                  </a:lnTo>
                  <a:lnTo>
                    <a:pt x="90" y="141"/>
                  </a:lnTo>
                  <a:lnTo>
                    <a:pt x="93" y="141"/>
                  </a:lnTo>
                  <a:lnTo>
                    <a:pt x="96" y="141"/>
                  </a:lnTo>
                  <a:lnTo>
                    <a:pt x="100" y="141"/>
                  </a:lnTo>
                  <a:lnTo>
                    <a:pt x="105" y="140"/>
                  </a:lnTo>
                  <a:lnTo>
                    <a:pt x="108" y="140"/>
                  </a:lnTo>
                  <a:lnTo>
                    <a:pt x="111" y="138"/>
                  </a:lnTo>
                  <a:lnTo>
                    <a:pt x="114" y="138"/>
                  </a:lnTo>
                  <a:lnTo>
                    <a:pt x="117" y="137"/>
                  </a:lnTo>
                  <a:lnTo>
                    <a:pt x="117" y="136"/>
                  </a:lnTo>
                  <a:lnTo>
                    <a:pt x="119" y="134"/>
                  </a:lnTo>
                  <a:lnTo>
                    <a:pt x="119" y="133"/>
                  </a:lnTo>
                  <a:lnTo>
                    <a:pt x="121" y="132"/>
                  </a:lnTo>
                  <a:lnTo>
                    <a:pt x="122" y="132"/>
                  </a:lnTo>
                  <a:lnTo>
                    <a:pt x="122" y="130"/>
                  </a:lnTo>
                  <a:lnTo>
                    <a:pt x="124" y="129"/>
                  </a:lnTo>
                  <a:lnTo>
                    <a:pt x="124" y="128"/>
                  </a:lnTo>
                  <a:lnTo>
                    <a:pt x="135" y="115"/>
                  </a:lnTo>
                  <a:lnTo>
                    <a:pt x="139" y="110"/>
                  </a:lnTo>
                  <a:lnTo>
                    <a:pt x="137" y="104"/>
                  </a:lnTo>
                  <a:lnTo>
                    <a:pt x="135" y="100"/>
                  </a:lnTo>
                  <a:lnTo>
                    <a:pt x="134" y="95"/>
                  </a:lnTo>
                  <a:lnTo>
                    <a:pt x="130" y="91"/>
                  </a:lnTo>
                  <a:lnTo>
                    <a:pt x="127" y="87"/>
                  </a:lnTo>
                  <a:lnTo>
                    <a:pt x="124" y="81"/>
                  </a:lnTo>
                  <a:lnTo>
                    <a:pt x="121" y="78"/>
                  </a:lnTo>
                  <a:lnTo>
                    <a:pt x="116" y="73"/>
                  </a:lnTo>
                  <a:lnTo>
                    <a:pt x="113" y="70"/>
                  </a:lnTo>
                  <a:lnTo>
                    <a:pt x="109" y="66"/>
                  </a:lnTo>
                  <a:lnTo>
                    <a:pt x="106" y="61"/>
                  </a:lnTo>
                  <a:lnTo>
                    <a:pt x="103" y="57"/>
                  </a:lnTo>
                  <a:lnTo>
                    <a:pt x="100" y="53"/>
                  </a:lnTo>
                  <a:lnTo>
                    <a:pt x="96" y="49"/>
                  </a:lnTo>
                  <a:lnTo>
                    <a:pt x="95" y="43"/>
                  </a:lnTo>
                  <a:lnTo>
                    <a:pt x="93" y="39"/>
                  </a:lnTo>
                  <a:lnTo>
                    <a:pt x="105" y="38"/>
                  </a:lnTo>
                  <a:lnTo>
                    <a:pt x="108" y="1"/>
                  </a:lnTo>
                  <a:lnTo>
                    <a:pt x="63" y="0"/>
                  </a:lnTo>
                  <a:lnTo>
                    <a:pt x="63" y="5"/>
                  </a:lnTo>
                  <a:lnTo>
                    <a:pt x="63" y="12"/>
                  </a:lnTo>
                  <a:lnTo>
                    <a:pt x="63" y="19"/>
                  </a:lnTo>
                  <a:lnTo>
                    <a:pt x="63" y="25"/>
                  </a:lnTo>
                  <a:lnTo>
                    <a:pt x="63" y="31"/>
                  </a:lnTo>
                  <a:lnTo>
                    <a:pt x="61" y="39"/>
                  </a:lnTo>
                  <a:lnTo>
                    <a:pt x="59" y="44"/>
                  </a:lnTo>
                  <a:lnTo>
                    <a:pt x="59" y="50"/>
                  </a:lnTo>
                  <a:lnTo>
                    <a:pt x="58" y="53"/>
                  </a:lnTo>
                  <a:lnTo>
                    <a:pt x="54" y="55"/>
                  </a:lnTo>
                  <a:lnTo>
                    <a:pt x="54" y="58"/>
                  </a:lnTo>
                  <a:lnTo>
                    <a:pt x="53" y="61"/>
                  </a:lnTo>
                  <a:lnTo>
                    <a:pt x="51" y="64"/>
                  </a:lnTo>
                  <a:lnTo>
                    <a:pt x="48" y="66"/>
                  </a:lnTo>
                  <a:lnTo>
                    <a:pt x="48" y="69"/>
                  </a:lnTo>
                  <a:lnTo>
                    <a:pt x="45" y="70"/>
                  </a:lnTo>
                  <a:lnTo>
                    <a:pt x="21" y="98"/>
                  </a:lnTo>
                  <a:lnTo>
                    <a:pt x="9" y="107"/>
                  </a:lnTo>
                  <a:lnTo>
                    <a:pt x="0" y="121"/>
                  </a:lnTo>
                  <a:lnTo>
                    <a:pt x="0" y="140"/>
                  </a:lnTo>
                  <a:lnTo>
                    <a:pt x="1" y="140"/>
                  </a:lnTo>
                  <a:lnTo>
                    <a:pt x="1" y="141"/>
                  </a:lnTo>
                  <a:lnTo>
                    <a:pt x="3" y="141"/>
                  </a:lnTo>
                  <a:lnTo>
                    <a:pt x="3" y="143"/>
                  </a:lnTo>
                  <a:lnTo>
                    <a:pt x="4" y="143"/>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15" name="Freeform 9"/>
            <p:cNvSpPr>
              <a:spLocks/>
            </p:cNvSpPr>
            <p:nvPr/>
          </p:nvSpPr>
          <p:spPr bwMode="auto">
            <a:xfrm>
              <a:off x="3898" y="3496"/>
              <a:ext cx="142" cy="70"/>
            </a:xfrm>
            <a:custGeom>
              <a:avLst/>
              <a:gdLst>
                <a:gd name="T0" fmla="*/ 129 w 142"/>
                <a:gd name="T1" fmla="*/ 63 h 70"/>
                <a:gd name="T2" fmla="*/ 141 w 142"/>
                <a:gd name="T3" fmla="*/ 55 h 70"/>
                <a:gd name="T4" fmla="*/ 139 w 142"/>
                <a:gd name="T5" fmla="*/ 50 h 70"/>
                <a:gd name="T6" fmla="*/ 136 w 142"/>
                <a:gd name="T7" fmla="*/ 46 h 70"/>
                <a:gd name="T8" fmla="*/ 128 w 142"/>
                <a:gd name="T9" fmla="*/ 39 h 70"/>
                <a:gd name="T10" fmla="*/ 123 w 142"/>
                <a:gd name="T11" fmla="*/ 32 h 70"/>
                <a:gd name="T12" fmla="*/ 116 w 142"/>
                <a:gd name="T13" fmla="*/ 27 h 70"/>
                <a:gd name="T14" fmla="*/ 110 w 142"/>
                <a:gd name="T15" fmla="*/ 20 h 70"/>
                <a:gd name="T16" fmla="*/ 103 w 142"/>
                <a:gd name="T17" fmla="*/ 13 h 70"/>
                <a:gd name="T18" fmla="*/ 97 w 142"/>
                <a:gd name="T19" fmla="*/ 8 h 70"/>
                <a:gd name="T20" fmla="*/ 90 w 142"/>
                <a:gd name="T21" fmla="*/ 1 h 70"/>
                <a:gd name="T22" fmla="*/ 0 w 142"/>
                <a:gd name="T23" fmla="*/ 0 h 70"/>
                <a:gd name="T24" fmla="*/ 3 w 142"/>
                <a:gd name="T25" fmla="*/ 5 h 70"/>
                <a:gd name="T26" fmla="*/ 8 w 142"/>
                <a:gd name="T27" fmla="*/ 12 h 70"/>
                <a:gd name="T28" fmla="*/ 12 w 142"/>
                <a:gd name="T29" fmla="*/ 18 h 70"/>
                <a:gd name="T30" fmla="*/ 17 w 142"/>
                <a:gd name="T31" fmla="*/ 27 h 70"/>
                <a:gd name="T32" fmla="*/ 22 w 142"/>
                <a:gd name="T33" fmla="*/ 33 h 70"/>
                <a:gd name="T34" fmla="*/ 29 w 142"/>
                <a:gd name="T35" fmla="*/ 39 h 70"/>
                <a:gd name="T36" fmla="*/ 34 w 142"/>
                <a:gd name="T37" fmla="*/ 47 h 70"/>
                <a:gd name="T38" fmla="*/ 38 w 142"/>
                <a:gd name="T39" fmla="*/ 52 h 70"/>
                <a:gd name="T40" fmla="*/ 59 w 142"/>
                <a:gd name="T41" fmla="*/ 46 h 70"/>
                <a:gd name="T42" fmla="*/ 63 w 142"/>
                <a:gd name="T43" fmla="*/ 46 h 70"/>
                <a:gd name="T44" fmla="*/ 66 w 142"/>
                <a:gd name="T45" fmla="*/ 44 h 70"/>
                <a:gd name="T46" fmla="*/ 69 w 142"/>
                <a:gd name="T47" fmla="*/ 44 h 70"/>
                <a:gd name="T48" fmla="*/ 72 w 142"/>
                <a:gd name="T49" fmla="*/ 44 h 70"/>
                <a:gd name="T50" fmla="*/ 76 w 142"/>
                <a:gd name="T51" fmla="*/ 44 h 70"/>
                <a:gd name="T52" fmla="*/ 79 w 142"/>
                <a:gd name="T53" fmla="*/ 46 h 70"/>
                <a:gd name="T54" fmla="*/ 82 w 142"/>
                <a:gd name="T55" fmla="*/ 46 h 70"/>
                <a:gd name="T56" fmla="*/ 85 w 142"/>
                <a:gd name="T57" fmla="*/ 47 h 70"/>
                <a:gd name="T58" fmla="*/ 89 w 142"/>
                <a:gd name="T59" fmla="*/ 47 h 70"/>
                <a:gd name="T60" fmla="*/ 92 w 142"/>
                <a:gd name="T61" fmla="*/ 48 h 70"/>
                <a:gd name="T62" fmla="*/ 95 w 142"/>
                <a:gd name="T63" fmla="*/ 48 h 70"/>
                <a:gd name="T64" fmla="*/ 98 w 142"/>
                <a:gd name="T65" fmla="*/ 50 h 70"/>
                <a:gd name="T66" fmla="*/ 100 w 142"/>
                <a:gd name="T67" fmla="*/ 51 h 70"/>
                <a:gd name="T68" fmla="*/ 103 w 142"/>
                <a:gd name="T69" fmla="*/ 51 h 70"/>
                <a:gd name="T70" fmla="*/ 106 w 142"/>
                <a:gd name="T71" fmla="*/ 52 h 70"/>
                <a:gd name="T72" fmla="*/ 108 w 142"/>
                <a:gd name="T73" fmla="*/ 54 h 70"/>
                <a:gd name="T74" fmla="*/ 126 w 142"/>
                <a:gd name="T75" fmla="*/ 69 h 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2"/>
                <a:gd name="T115" fmla="*/ 0 h 70"/>
                <a:gd name="T116" fmla="*/ 142 w 142"/>
                <a:gd name="T117" fmla="*/ 70 h 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2" h="70">
                  <a:moveTo>
                    <a:pt x="126" y="69"/>
                  </a:moveTo>
                  <a:lnTo>
                    <a:pt x="129" y="63"/>
                  </a:lnTo>
                  <a:lnTo>
                    <a:pt x="139" y="58"/>
                  </a:lnTo>
                  <a:lnTo>
                    <a:pt x="141" y="55"/>
                  </a:lnTo>
                  <a:lnTo>
                    <a:pt x="141" y="52"/>
                  </a:lnTo>
                  <a:lnTo>
                    <a:pt x="139" y="50"/>
                  </a:lnTo>
                  <a:lnTo>
                    <a:pt x="139" y="48"/>
                  </a:lnTo>
                  <a:lnTo>
                    <a:pt x="136" y="46"/>
                  </a:lnTo>
                  <a:lnTo>
                    <a:pt x="132" y="41"/>
                  </a:lnTo>
                  <a:lnTo>
                    <a:pt x="128" y="39"/>
                  </a:lnTo>
                  <a:lnTo>
                    <a:pt x="126" y="36"/>
                  </a:lnTo>
                  <a:lnTo>
                    <a:pt x="123" y="32"/>
                  </a:lnTo>
                  <a:lnTo>
                    <a:pt x="119" y="28"/>
                  </a:lnTo>
                  <a:lnTo>
                    <a:pt x="116" y="27"/>
                  </a:lnTo>
                  <a:lnTo>
                    <a:pt x="113" y="23"/>
                  </a:lnTo>
                  <a:lnTo>
                    <a:pt x="110" y="20"/>
                  </a:lnTo>
                  <a:lnTo>
                    <a:pt x="106" y="17"/>
                  </a:lnTo>
                  <a:lnTo>
                    <a:pt x="103" y="13"/>
                  </a:lnTo>
                  <a:lnTo>
                    <a:pt x="100" y="10"/>
                  </a:lnTo>
                  <a:lnTo>
                    <a:pt x="97" y="8"/>
                  </a:lnTo>
                  <a:lnTo>
                    <a:pt x="94" y="5"/>
                  </a:lnTo>
                  <a:lnTo>
                    <a:pt x="90" y="1"/>
                  </a:lnTo>
                  <a:lnTo>
                    <a:pt x="87" y="0"/>
                  </a:lnTo>
                  <a:lnTo>
                    <a:pt x="0" y="0"/>
                  </a:lnTo>
                  <a:lnTo>
                    <a:pt x="1" y="2"/>
                  </a:lnTo>
                  <a:lnTo>
                    <a:pt x="3" y="5"/>
                  </a:lnTo>
                  <a:lnTo>
                    <a:pt x="4" y="9"/>
                  </a:lnTo>
                  <a:lnTo>
                    <a:pt x="8" y="12"/>
                  </a:lnTo>
                  <a:lnTo>
                    <a:pt x="11" y="16"/>
                  </a:lnTo>
                  <a:lnTo>
                    <a:pt x="12" y="18"/>
                  </a:lnTo>
                  <a:lnTo>
                    <a:pt x="14" y="23"/>
                  </a:lnTo>
                  <a:lnTo>
                    <a:pt x="17" y="27"/>
                  </a:lnTo>
                  <a:lnTo>
                    <a:pt x="21" y="29"/>
                  </a:lnTo>
                  <a:lnTo>
                    <a:pt x="22" y="33"/>
                  </a:lnTo>
                  <a:lnTo>
                    <a:pt x="25" y="36"/>
                  </a:lnTo>
                  <a:lnTo>
                    <a:pt x="29" y="39"/>
                  </a:lnTo>
                  <a:lnTo>
                    <a:pt x="30" y="43"/>
                  </a:lnTo>
                  <a:lnTo>
                    <a:pt x="34" y="47"/>
                  </a:lnTo>
                  <a:lnTo>
                    <a:pt x="37" y="50"/>
                  </a:lnTo>
                  <a:lnTo>
                    <a:pt x="38" y="52"/>
                  </a:lnTo>
                  <a:lnTo>
                    <a:pt x="58" y="46"/>
                  </a:lnTo>
                  <a:lnTo>
                    <a:pt x="59" y="46"/>
                  </a:lnTo>
                  <a:lnTo>
                    <a:pt x="61" y="46"/>
                  </a:lnTo>
                  <a:lnTo>
                    <a:pt x="63" y="46"/>
                  </a:lnTo>
                  <a:lnTo>
                    <a:pt x="63" y="44"/>
                  </a:lnTo>
                  <a:lnTo>
                    <a:pt x="66" y="44"/>
                  </a:lnTo>
                  <a:lnTo>
                    <a:pt x="68" y="44"/>
                  </a:lnTo>
                  <a:lnTo>
                    <a:pt x="69" y="44"/>
                  </a:lnTo>
                  <a:lnTo>
                    <a:pt x="71" y="44"/>
                  </a:lnTo>
                  <a:lnTo>
                    <a:pt x="72" y="44"/>
                  </a:lnTo>
                  <a:lnTo>
                    <a:pt x="74" y="44"/>
                  </a:lnTo>
                  <a:lnTo>
                    <a:pt x="76" y="44"/>
                  </a:lnTo>
                  <a:lnTo>
                    <a:pt x="77" y="44"/>
                  </a:lnTo>
                  <a:lnTo>
                    <a:pt x="79" y="46"/>
                  </a:lnTo>
                  <a:lnTo>
                    <a:pt x="81" y="46"/>
                  </a:lnTo>
                  <a:lnTo>
                    <a:pt x="82" y="46"/>
                  </a:lnTo>
                  <a:lnTo>
                    <a:pt x="84" y="47"/>
                  </a:lnTo>
                  <a:lnTo>
                    <a:pt x="85" y="47"/>
                  </a:lnTo>
                  <a:lnTo>
                    <a:pt x="87" y="47"/>
                  </a:lnTo>
                  <a:lnTo>
                    <a:pt x="89" y="47"/>
                  </a:lnTo>
                  <a:lnTo>
                    <a:pt x="90" y="48"/>
                  </a:lnTo>
                  <a:lnTo>
                    <a:pt x="92" y="48"/>
                  </a:lnTo>
                  <a:lnTo>
                    <a:pt x="94" y="48"/>
                  </a:lnTo>
                  <a:lnTo>
                    <a:pt x="95" y="48"/>
                  </a:lnTo>
                  <a:lnTo>
                    <a:pt x="97" y="48"/>
                  </a:lnTo>
                  <a:lnTo>
                    <a:pt x="98" y="50"/>
                  </a:lnTo>
                  <a:lnTo>
                    <a:pt x="98" y="51"/>
                  </a:lnTo>
                  <a:lnTo>
                    <a:pt x="100" y="51"/>
                  </a:lnTo>
                  <a:lnTo>
                    <a:pt x="102" y="51"/>
                  </a:lnTo>
                  <a:lnTo>
                    <a:pt x="103" y="51"/>
                  </a:lnTo>
                  <a:lnTo>
                    <a:pt x="105" y="52"/>
                  </a:lnTo>
                  <a:lnTo>
                    <a:pt x="106" y="52"/>
                  </a:lnTo>
                  <a:lnTo>
                    <a:pt x="106" y="54"/>
                  </a:lnTo>
                  <a:lnTo>
                    <a:pt x="108" y="54"/>
                  </a:lnTo>
                  <a:lnTo>
                    <a:pt x="110" y="55"/>
                  </a:lnTo>
                  <a:lnTo>
                    <a:pt x="126" y="69"/>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16" name="Freeform 10"/>
            <p:cNvSpPr>
              <a:spLocks/>
            </p:cNvSpPr>
            <p:nvPr/>
          </p:nvSpPr>
          <p:spPr bwMode="auto">
            <a:xfrm>
              <a:off x="3979" y="3447"/>
              <a:ext cx="110" cy="97"/>
            </a:xfrm>
            <a:custGeom>
              <a:avLst/>
              <a:gdLst>
                <a:gd name="T0" fmla="*/ 86 w 110"/>
                <a:gd name="T1" fmla="*/ 87 h 97"/>
                <a:gd name="T2" fmla="*/ 94 w 110"/>
                <a:gd name="T3" fmla="*/ 83 h 97"/>
                <a:gd name="T4" fmla="*/ 95 w 110"/>
                <a:gd name="T5" fmla="*/ 82 h 97"/>
                <a:gd name="T6" fmla="*/ 99 w 110"/>
                <a:gd name="T7" fmla="*/ 79 h 97"/>
                <a:gd name="T8" fmla="*/ 100 w 110"/>
                <a:gd name="T9" fmla="*/ 77 h 97"/>
                <a:gd name="T10" fmla="*/ 104 w 110"/>
                <a:gd name="T11" fmla="*/ 74 h 97"/>
                <a:gd name="T12" fmla="*/ 104 w 110"/>
                <a:gd name="T13" fmla="*/ 71 h 97"/>
                <a:gd name="T14" fmla="*/ 107 w 110"/>
                <a:gd name="T15" fmla="*/ 68 h 97"/>
                <a:gd name="T16" fmla="*/ 107 w 110"/>
                <a:gd name="T17" fmla="*/ 66 h 97"/>
                <a:gd name="T18" fmla="*/ 109 w 110"/>
                <a:gd name="T19" fmla="*/ 62 h 97"/>
                <a:gd name="T20" fmla="*/ 104 w 110"/>
                <a:gd name="T21" fmla="*/ 56 h 97"/>
                <a:gd name="T22" fmla="*/ 100 w 110"/>
                <a:gd name="T23" fmla="*/ 55 h 97"/>
                <a:gd name="T24" fmla="*/ 95 w 110"/>
                <a:gd name="T25" fmla="*/ 54 h 97"/>
                <a:gd name="T26" fmla="*/ 92 w 110"/>
                <a:gd name="T27" fmla="*/ 52 h 97"/>
                <a:gd name="T28" fmla="*/ 89 w 110"/>
                <a:gd name="T29" fmla="*/ 50 h 97"/>
                <a:gd name="T30" fmla="*/ 86 w 110"/>
                <a:gd name="T31" fmla="*/ 47 h 97"/>
                <a:gd name="T32" fmla="*/ 82 w 110"/>
                <a:gd name="T33" fmla="*/ 47 h 97"/>
                <a:gd name="T34" fmla="*/ 79 w 110"/>
                <a:gd name="T35" fmla="*/ 44 h 97"/>
                <a:gd name="T36" fmla="*/ 76 w 110"/>
                <a:gd name="T37" fmla="*/ 44 h 97"/>
                <a:gd name="T38" fmla="*/ 73 w 110"/>
                <a:gd name="T39" fmla="*/ 44 h 97"/>
                <a:gd name="T40" fmla="*/ 71 w 110"/>
                <a:gd name="T41" fmla="*/ 43 h 97"/>
                <a:gd name="T42" fmla="*/ 69 w 110"/>
                <a:gd name="T43" fmla="*/ 41 h 97"/>
                <a:gd name="T44" fmla="*/ 66 w 110"/>
                <a:gd name="T45" fmla="*/ 41 h 97"/>
                <a:gd name="T46" fmla="*/ 63 w 110"/>
                <a:gd name="T47" fmla="*/ 40 h 97"/>
                <a:gd name="T48" fmla="*/ 60 w 110"/>
                <a:gd name="T49" fmla="*/ 39 h 97"/>
                <a:gd name="T50" fmla="*/ 56 w 110"/>
                <a:gd name="T51" fmla="*/ 37 h 97"/>
                <a:gd name="T52" fmla="*/ 53 w 110"/>
                <a:gd name="T53" fmla="*/ 36 h 97"/>
                <a:gd name="T54" fmla="*/ 50 w 110"/>
                <a:gd name="T55" fmla="*/ 35 h 97"/>
                <a:gd name="T56" fmla="*/ 48 w 110"/>
                <a:gd name="T57" fmla="*/ 32 h 97"/>
                <a:gd name="T58" fmla="*/ 47 w 110"/>
                <a:gd name="T59" fmla="*/ 28 h 97"/>
                <a:gd name="T60" fmla="*/ 45 w 110"/>
                <a:gd name="T61" fmla="*/ 20 h 97"/>
                <a:gd name="T62" fmla="*/ 45 w 110"/>
                <a:gd name="T63" fmla="*/ 8 h 97"/>
                <a:gd name="T64" fmla="*/ 0 w 110"/>
                <a:gd name="T65" fmla="*/ 0 h 97"/>
                <a:gd name="T66" fmla="*/ 3 w 110"/>
                <a:gd name="T67" fmla="*/ 36 h 97"/>
                <a:gd name="T68" fmla="*/ 8 w 110"/>
                <a:gd name="T69" fmla="*/ 36 h 97"/>
                <a:gd name="T70" fmla="*/ 11 w 110"/>
                <a:gd name="T71" fmla="*/ 36 h 97"/>
                <a:gd name="T72" fmla="*/ 14 w 110"/>
                <a:gd name="T73" fmla="*/ 36 h 97"/>
                <a:gd name="T74" fmla="*/ 17 w 110"/>
                <a:gd name="T75" fmla="*/ 37 h 97"/>
                <a:gd name="T76" fmla="*/ 21 w 110"/>
                <a:gd name="T77" fmla="*/ 39 h 97"/>
                <a:gd name="T78" fmla="*/ 22 w 110"/>
                <a:gd name="T79" fmla="*/ 41 h 97"/>
                <a:gd name="T80" fmla="*/ 27 w 110"/>
                <a:gd name="T81" fmla="*/ 45 h 97"/>
                <a:gd name="T82" fmla="*/ 34 w 110"/>
                <a:gd name="T83" fmla="*/ 52 h 97"/>
                <a:gd name="T84" fmla="*/ 40 w 110"/>
                <a:gd name="T85" fmla="*/ 59 h 97"/>
                <a:gd name="T86" fmla="*/ 47 w 110"/>
                <a:gd name="T87" fmla="*/ 67 h 97"/>
                <a:gd name="T88" fmla="*/ 53 w 110"/>
                <a:gd name="T89" fmla="*/ 73 h 97"/>
                <a:gd name="T90" fmla="*/ 58 w 110"/>
                <a:gd name="T91" fmla="*/ 81 h 97"/>
                <a:gd name="T92" fmla="*/ 65 w 110"/>
                <a:gd name="T93" fmla="*/ 86 h 97"/>
                <a:gd name="T94" fmla="*/ 71 w 110"/>
                <a:gd name="T95" fmla="*/ 93 h 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0"/>
                <a:gd name="T145" fmla="*/ 0 h 97"/>
                <a:gd name="T146" fmla="*/ 110 w 110"/>
                <a:gd name="T147" fmla="*/ 97 h 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0" h="97">
                  <a:moveTo>
                    <a:pt x="76" y="96"/>
                  </a:moveTo>
                  <a:lnTo>
                    <a:pt x="86" y="87"/>
                  </a:lnTo>
                  <a:lnTo>
                    <a:pt x="87" y="87"/>
                  </a:lnTo>
                  <a:lnTo>
                    <a:pt x="94" y="83"/>
                  </a:lnTo>
                  <a:lnTo>
                    <a:pt x="95" y="83"/>
                  </a:lnTo>
                  <a:lnTo>
                    <a:pt x="95" y="82"/>
                  </a:lnTo>
                  <a:lnTo>
                    <a:pt x="97" y="81"/>
                  </a:lnTo>
                  <a:lnTo>
                    <a:pt x="99" y="79"/>
                  </a:lnTo>
                  <a:lnTo>
                    <a:pt x="100" y="78"/>
                  </a:lnTo>
                  <a:lnTo>
                    <a:pt x="100" y="77"/>
                  </a:lnTo>
                  <a:lnTo>
                    <a:pt x="102" y="75"/>
                  </a:lnTo>
                  <a:lnTo>
                    <a:pt x="104" y="74"/>
                  </a:lnTo>
                  <a:lnTo>
                    <a:pt x="104" y="73"/>
                  </a:lnTo>
                  <a:lnTo>
                    <a:pt x="104" y="71"/>
                  </a:lnTo>
                  <a:lnTo>
                    <a:pt x="105" y="70"/>
                  </a:lnTo>
                  <a:lnTo>
                    <a:pt x="107" y="68"/>
                  </a:lnTo>
                  <a:lnTo>
                    <a:pt x="107" y="67"/>
                  </a:lnTo>
                  <a:lnTo>
                    <a:pt x="107" y="66"/>
                  </a:lnTo>
                  <a:lnTo>
                    <a:pt x="109" y="63"/>
                  </a:lnTo>
                  <a:lnTo>
                    <a:pt x="109" y="62"/>
                  </a:lnTo>
                  <a:lnTo>
                    <a:pt x="105" y="58"/>
                  </a:lnTo>
                  <a:lnTo>
                    <a:pt x="104" y="56"/>
                  </a:lnTo>
                  <a:lnTo>
                    <a:pt x="102" y="55"/>
                  </a:lnTo>
                  <a:lnTo>
                    <a:pt x="100" y="55"/>
                  </a:lnTo>
                  <a:lnTo>
                    <a:pt x="99" y="55"/>
                  </a:lnTo>
                  <a:lnTo>
                    <a:pt x="95" y="54"/>
                  </a:lnTo>
                  <a:lnTo>
                    <a:pt x="94" y="52"/>
                  </a:lnTo>
                  <a:lnTo>
                    <a:pt x="92" y="52"/>
                  </a:lnTo>
                  <a:lnTo>
                    <a:pt x="91" y="51"/>
                  </a:lnTo>
                  <a:lnTo>
                    <a:pt x="89" y="50"/>
                  </a:lnTo>
                  <a:lnTo>
                    <a:pt x="87" y="48"/>
                  </a:lnTo>
                  <a:lnTo>
                    <a:pt x="86" y="47"/>
                  </a:lnTo>
                  <a:lnTo>
                    <a:pt x="84" y="47"/>
                  </a:lnTo>
                  <a:lnTo>
                    <a:pt x="82" y="47"/>
                  </a:lnTo>
                  <a:lnTo>
                    <a:pt x="81" y="45"/>
                  </a:lnTo>
                  <a:lnTo>
                    <a:pt x="79" y="44"/>
                  </a:lnTo>
                  <a:lnTo>
                    <a:pt x="78" y="44"/>
                  </a:lnTo>
                  <a:lnTo>
                    <a:pt x="76" y="44"/>
                  </a:lnTo>
                  <a:lnTo>
                    <a:pt x="74" y="44"/>
                  </a:lnTo>
                  <a:lnTo>
                    <a:pt x="73" y="44"/>
                  </a:lnTo>
                  <a:lnTo>
                    <a:pt x="73" y="43"/>
                  </a:lnTo>
                  <a:lnTo>
                    <a:pt x="71" y="43"/>
                  </a:lnTo>
                  <a:lnTo>
                    <a:pt x="69" y="43"/>
                  </a:lnTo>
                  <a:lnTo>
                    <a:pt x="69" y="41"/>
                  </a:lnTo>
                  <a:lnTo>
                    <a:pt x="68" y="41"/>
                  </a:lnTo>
                  <a:lnTo>
                    <a:pt x="66" y="41"/>
                  </a:lnTo>
                  <a:lnTo>
                    <a:pt x="65" y="40"/>
                  </a:lnTo>
                  <a:lnTo>
                    <a:pt x="63" y="40"/>
                  </a:lnTo>
                  <a:lnTo>
                    <a:pt x="61" y="39"/>
                  </a:lnTo>
                  <a:lnTo>
                    <a:pt x="60" y="39"/>
                  </a:lnTo>
                  <a:lnTo>
                    <a:pt x="58" y="37"/>
                  </a:lnTo>
                  <a:lnTo>
                    <a:pt x="56" y="37"/>
                  </a:lnTo>
                  <a:lnTo>
                    <a:pt x="55" y="36"/>
                  </a:lnTo>
                  <a:lnTo>
                    <a:pt x="53" y="36"/>
                  </a:lnTo>
                  <a:lnTo>
                    <a:pt x="52" y="35"/>
                  </a:lnTo>
                  <a:lnTo>
                    <a:pt x="50" y="35"/>
                  </a:lnTo>
                  <a:lnTo>
                    <a:pt x="48" y="33"/>
                  </a:lnTo>
                  <a:lnTo>
                    <a:pt x="48" y="32"/>
                  </a:lnTo>
                  <a:lnTo>
                    <a:pt x="47" y="31"/>
                  </a:lnTo>
                  <a:lnTo>
                    <a:pt x="47" y="28"/>
                  </a:lnTo>
                  <a:lnTo>
                    <a:pt x="45" y="27"/>
                  </a:lnTo>
                  <a:lnTo>
                    <a:pt x="45" y="20"/>
                  </a:lnTo>
                  <a:lnTo>
                    <a:pt x="45" y="13"/>
                  </a:lnTo>
                  <a:lnTo>
                    <a:pt x="45" y="8"/>
                  </a:lnTo>
                  <a:lnTo>
                    <a:pt x="45" y="1"/>
                  </a:lnTo>
                  <a:lnTo>
                    <a:pt x="0" y="0"/>
                  </a:lnTo>
                  <a:lnTo>
                    <a:pt x="0" y="35"/>
                  </a:lnTo>
                  <a:lnTo>
                    <a:pt x="3" y="36"/>
                  </a:lnTo>
                  <a:lnTo>
                    <a:pt x="6" y="36"/>
                  </a:lnTo>
                  <a:lnTo>
                    <a:pt x="8" y="36"/>
                  </a:lnTo>
                  <a:lnTo>
                    <a:pt x="9" y="36"/>
                  </a:lnTo>
                  <a:lnTo>
                    <a:pt x="11" y="36"/>
                  </a:lnTo>
                  <a:lnTo>
                    <a:pt x="13" y="36"/>
                  </a:lnTo>
                  <a:lnTo>
                    <a:pt x="14" y="36"/>
                  </a:lnTo>
                  <a:lnTo>
                    <a:pt x="16" y="36"/>
                  </a:lnTo>
                  <a:lnTo>
                    <a:pt x="17" y="37"/>
                  </a:lnTo>
                  <a:lnTo>
                    <a:pt x="19" y="37"/>
                  </a:lnTo>
                  <a:lnTo>
                    <a:pt x="21" y="39"/>
                  </a:lnTo>
                  <a:lnTo>
                    <a:pt x="22" y="39"/>
                  </a:lnTo>
                  <a:lnTo>
                    <a:pt x="22" y="41"/>
                  </a:lnTo>
                  <a:lnTo>
                    <a:pt x="24" y="43"/>
                  </a:lnTo>
                  <a:lnTo>
                    <a:pt x="27" y="45"/>
                  </a:lnTo>
                  <a:lnTo>
                    <a:pt x="30" y="50"/>
                  </a:lnTo>
                  <a:lnTo>
                    <a:pt x="34" y="52"/>
                  </a:lnTo>
                  <a:lnTo>
                    <a:pt x="37" y="56"/>
                  </a:lnTo>
                  <a:lnTo>
                    <a:pt x="40" y="59"/>
                  </a:lnTo>
                  <a:lnTo>
                    <a:pt x="43" y="63"/>
                  </a:lnTo>
                  <a:lnTo>
                    <a:pt x="47" y="67"/>
                  </a:lnTo>
                  <a:lnTo>
                    <a:pt x="50" y="70"/>
                  </a:lnTo>
                  <a:lnTo>
                    <a:pt x="53" y="73"/>
                  </a:lnTo>
                  <a:lnTo>
                    <a:pt x="56" y="77"/>
                  </a:lnTo>
                  <a:lnTo>
                    <a:pt x="58" y="81"/>
                  </a:lnTo>
                  <a:lnTo>
                    <a:pt x="61" y="83"/>
                  </a:lnTo>
                  <a:lnTo>
                    <a:pt x="65" y="86"/>
                  </a:lnTo>
                  <a:lnTo>
                    <a:pt x="68" y="89"/>
                  </a:lnTo>
                  <a:lnTo>
                    <a:pt x="71" y="93"/>
                  </a:lnTo>
                  <a:lnTo>
                    <a:pt x="76" y="96"/>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sp>
          <p:nvSpPr>
            <p:cNvPr id="17" name="Freeform 11"/>
            <p:cNvSpPr>
              <a:spLocks/>
            </p:cNvSpPr>
            <p:nvPr/>
          </p:nvSpPr>
          <p:spPr bwMode="auto">
            <a:xfrm>
              <a:off x="3916" y="3447"/>
              <a:ext cx="40" cy="36"/>
            </a:xfrm>
            <a:custGeom>
              <a:avLst/>
              <a:gdLst>
                <a:gd name="T0" fmla="*/ 0 w 40"/>
                <a:gd name="T1" fmla="*/ 35 h 36"/>
                <a:gd name="T2" fmla="*/ 35 w 40"/>
                <a:gd name="T3" fmla="*/ 35 h 36"/>
                <a:gd name="T4" fmla="*/ 39 w 40"/>
                <a:gd name="T5" fmla="*/ 1 h 36"/>
                <a:gd name="T6" fmla="*/ 0 w 40"/>
                <a:gd name="T7" fmla="*/ 0 h 36"/>
                <a:gd name="T8" fmla="*/ 0 w 40"/>
                <a:gd name="T9" fmla="*/ 35 h 36"/>
                <a:gd name="T10" fmla="*/ 0 w 40"/>
                <a:gd name="T11" fmla="*/ 35 h 36"/>
                <a:gd name="T12" fmla="*/ 0 60000 65536"/>
                <a:gd name="T13" fmla="*/ 0 60000 65536"/>
                <a:gd name="T14" fmla="*/ 0 60000 65536"/>
                <a:gd name="T15" fmla="*/ 0 60000 65536"/>
                <a:gd name="T16" fmla="*/ 0 60000 65536"/>
                <a:gd name="T17" fmla="*/ 0 60000 65536"/>
                <a:gd name="T18" fmla="*/ 0 w 40"/>
                <a:gd name="T19" fmla="*/ 0 h 36"/>
                <a:gd name="T20" fmla="*/ 40 w 40"/>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0" h="36">
                  <a:moveTo>
                    <a:pt x="0" y="35"/>
                  </a:moveTo>
                  <a:lnTo>
                    <a:pt x="35" y="35"/>
                  </a:lnTo>
                  <a:lnTo>
                    <a:pt x="39" y="1"/>
                  </a:lnTo>
                  <a:lnTo>
                    <a:pt x="0" y="0"/>
                  </a:lnTo>
                  <a:lnTo>
                    <a:pt x="0" y="35"/>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prstClr val="black"/>
                </a:solidFill>
                <a:cs typeface="Arial" charset="0"/>
              </a:endParaRPr>
            </a:p>
          </p:txBody>
        </p:sp>
      </p:grpSp>
      <p:sp>
        <p:nvSpPr>
          <p:cNvPr id="19" name="18 CuadroTexto"/>
          <p:cNvSpPr txBox="1"/>
          <p:nvPr/>
        </p:nvSpPr>
        <p:spPr>
          <a:xfrm>
            <a:off x="2195736" y="5755903"/>
            <a:ext cx="5112568" cy="830997"/>
          </a:xfrm>
          <a:prstGeom prst="rect">
            <a:avLst/>
          </a:prstGeom>
          <a:noFill/>
        </p:spPr>
        <p:txBody>
          <a:bodyPr wrap="square" rtlCol="0">
            <a:spAutoFit/>
          </a:bodyPr>
          <a:lstStyle/>
          <a:p>
            <a:pPr algn="ctr"/>
            <a:endParaRPr lang="es-ES" sz="2400" b="1" dirty="0" smtClean="0"/>
          </a:p>
          <a:p>
            <a:pPr algn="ctr"/>
            <a:r>
              <a:rPr lang="es-ES" sz="2400" b="1" dirty="0" smtClean="0">
                <a:effectLst>
                  <a:glow rad="228600">
                    <a:srgbClr val="4BACC6">
                      <a:satMod val="175000"/>
                      <a:alpha val="40000"/>
                    </a:srgbClr>
                  </a:glow>
                </a:effectLst>
              </a:rPr>
              <a:t>1</a:t>
            </a:r>
            <a:r>
              <a:rPr lang="es-ES" sz="2400" b="1" dirty="0">
                <a:effectLst>
                  <a:glow rad="228600">
                    <a:srgbClr val="4BACC6">
                      <a:satMod val="175000"/>
                      <a:alpha val="40000"/>
                    </a:srgbClr>
                  </a:glow>
                </a:effectLst>
              </a:rPr>
              <a:t>6</a:t>
            </a:r>
            <a:r>
              <a:rPr lang="es-ES" sz="2400" b="1" dirty="0" smtClean="0">
                <a:effectLst>
                  <a:glow rad="228600">
                    <a:srgbClr val="4BACC6">
                      <a:satMod val="175000"/>
                      <a:alpha val="40000"/>
                    </a:srgbClr>
                  </a:glow>
                </a:effectLst>
              </a:rPr>
              <a:t> de Octubre de 2017</a:t>
            </a:r>
            <a:endParaRPr lang="es-ES" sz="3200" b="1" dirty="0" smtClean="0">
              <a:effectLst>
                <a:glow rad="228600">
                  <a:srgbClr val="4BACC6">
                    <a:satMod val="175000"/>
                    <a:alpha val="40000"/>
                  </a:srgbClr>
                </a:glow>
              </a:effectLst>
            </a:endParaRPr>
          </a:p>
        </p:txBody>
      </p:sp>
      <p:sp>
        <p:nvSpPr>
          <p:cNvPr id="2" name="1 Rectángulo"/>
          <p:cNvSpPr/>
          <p:nvPr/>
        </p:nvSpPr>
        <p:spPr>
          <a:xfrm>
            <a:off x="712675" y="2660719"/>
            <a:ext cx="8107797" cy="1200329"/>
          </a:xfrm>
          <a:prstGeom prst="rect">
            <a:avLst/>
          </a:prstGeom>
          <a:noFill/>
        </p:spPr>
        <p:txBody>
          <a:bodyPr wrap="square" lIns="91440" tIns="45720" rIns="91440" bIns="45720">
            <a:spAutoFit/>
          </a:bodyPr>
          <a:lstStyle/>
          <a:p>
            <a:pPr algn="ctr"/>
            <a:r>
              <a:rPr lang="es-ES"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nard MT Condensed" panose="02050806060905020404" pitchFamily="18" charset="0"/>
              </a:rPr>
              <a:t>EVIDENCIA CIENTIFICA</a:t>
            </a:r>
            <a:endParaRPr lang="es-ES"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nard MT Condensed" panose="02050806060905020404" pitchFamily="18" charset="0"/>
            </a:endParaRPr>
          </a:p>
        </p:txBody>
      </p:sp>
      <p:sp>
        <p:nvSpPr>
          <p:cNvPr id="18" name="17 CuadroTexto"/>
          <p:cNvSpPr txBox="1"/>
          <p:nvPr/>
        </p:nvSpPr>
        <p:spPr>
          <a:xfrm>
            <a:off x="2195736" y="3861048"/>
            <a:ext cx="5112568" cy="1938992"/>
          </a:xfrm>
          <a:prstGeom prst="rect">
            <a:avLst/>
          </a:prstGeom>
          <a:noFill/>
        </p:spPr>
        <p:txBody>
          <a:bodyPr wrap="square" rtlCol="0">
            <a:spAutoFit/>
          </a:bodyPr>
          <a:lstStyle/>
          <a:p>
            <a:pPr algn="ctr"/>
            <a:r>
              <a:rPr lang="es-ES" sz="2800" b="1" u="sng" dirty="0" smtClean="0">
                <a:solidFill>
                  <a:prstClr val="black"/>
                </a:solidFill>
                <a:effectLst>
                  <a:glow rad="228600">
                    <a:schemeClr val="accent2">
                      <a:satMod val="175000"/>
                      <a:alpha val="40000"/>
                    </a:schemeClr>
                  </a:glow>
                </a:effectLst>
              </a:rPr>
              <a:t>GRUPO 2:</a:t>
            </a:r>
            <a:endParaRPr lang="es-ES" sz="2000" b="1" dirty="0" smtClean="0">
              <a:solidFill>
                <a:prstClr val="black"/>
              </a:solidFill>
            </a:endParaRPr>
          </a:p>
          <a:p>
            <a:pPr algn="ctr"/>
            <a:r>
              <a:rPr lang="es-ES" sz="2000" b="1" dirty="0" smtClean="0">
                <a:solidFill>
                  <a:prstClr val="black"/>
                </a:solidFill>
              </a:rPr>
              <a:t>Dr. </a:t>
            </a:r>
            <a:r>
              <a:rPr lang="es-ES" sz="2000" b="1" dirty="0" err="1" smtClean="0">
                <a:solidFill>
                  <a:prstClr val="black"/>
                </a:solidFill>
              </a:rPr>
              <a:t>Roman</a:t>
            </a:r>
            <a:r>
              <a:rPr lang="es-ES" sz="2000" b="1" dirty="0" smtClean="0">
                <a:solidFill>
                  <a:prstClr val="black"/>
                </a:solidFill>
              </a:rPr>
              <a:t> Cordero (Vacaciones)</a:t>
            </a:r>
            <a:endParaRPr lang="es-ES" sz="2000" b="1" dirty="0" smtClean="0">
              <a:solidFill>
                <a:prstClr val="black"/>
              </a:solidFill>
              <a:effectLst/>
            </a:endParaRPr>
          </a:p>
          <a:p>
            <a:pPr algn="ctr"/>
            <a:r>
              <a:rPr lang="es-ES" sz="2400" b="1" dirty="0" smtClean="0"/>
              <a:t>Dr. Pedro </a:t>
            </a:r>
            <a:r>
              <a:rPr lang="es-ES" sz="2400" b="1" dirty="0" err="1" smtClean="0"/>
              <a:t>Griman</a:t>
            </a:r>
            <a:r>
              <a:rPr lang="es-ES" sz="2400" b="1" dirty="0" smtClean="0"/>
              <a:t> </a:t>
            </a:r>
            <a:r>
              <a:rPr lang="es-ES" sz="2400" b="1" dirty="0">
                <a:solidFill>
                  <a:prstClr val="black"/>
                </a:solidFill>
              </a:rPr>
              <a:t>(</a:t>
            </a:r>
            <a:r>
              <a:rPr lang="es-ES" sz="2400" b="1" dirty="0" smtClean="0">
                <a:solidFill>
                  <a:prstClr val="black"/>
                </a:solidFill>
              </a:rPr>
              <a:t>Relator</a:t>
            </a:r>
            <a:r>
              <a:rPr lang="es-ES" sz="2400" b="1" dirty="0">
                <a:solidFill>
                  <a:prstClr val="black"/>
                </a:solidFill>
              </a:rPr>
              <a:t>)</a:t>
            </a:r>
            <a:endParaRPr lang="es-ES" sz="2400" b="1" dirty="0" smtClean="0"/>
          </a:p>
          <a:p>
            <a:pPr algn="ctr"/>
            <a:r>
              <a:rPr lang="es-ES" sz="2400" b="1" dirty="0" smtClean="0">
                <a:effectLst/>
              </a:rPr>
              <a:t>Dra. </a:t>
            </a:r>
            <a:r>
              <a:rPr lang="es-ES" sz="2400" b="1" dirty="0" smtClean="0"/>
              <a:t>Angélica Rodríguez (Reposo) </a:t>
            </a:r>
          </a:p>
          <a:p>
            <a:pPr algn="ctr"/>
            <a:r>
              <a:rPr lang="es-ES" sz="2400" b="1" dirty="0" smtClean="0">
                <a:solidFill>
                  <a:srgbClr val="FF0066"/>
                </a:solidFill>
                <a:effectLst>
                  <a:outerShdw blurRad="38100" dist="38100" dir="2700000" algn="tl">
                    <a:srgbClr val="000000">
                      <a:alpha val="43137"/>
                    </a:srgbClr>
                  </a:outerShdw>
                </a:effectLst>
              </a:rPr>
              <a:t>Dra. Dorelis Colmenarez</a:t>
            </a:r>
            <a:endParaRPr lang="es-ES" sz="2400" b="1" dirty="0">
              <a:solidFill>
                <a:srgbClr val="FF006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4151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5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941" y="725262"/>
            <a:ext cx="8964488" cy="521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440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randombar(horizont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1470" y="78426"/>
            <a:ext cx="8229600" cy="1143000"/>
          </a:xfrm>
        </p:spPr>
        <p:txBody>
          <a:bodyPr>
            <a:scene3d>
              <a:camera prst="orthographicFront"/>
              <a:lightRig rig="threePt" dir="t"/>
            </a:scene3d>
            <a:sp3d extrusionH="57150">
              <a:bevelT w="38100" h="38100"/>
            </a:sp3d>
          </a:bodyPr>
          <a:lstStyle/>
          <a:p>
            <a:r>
              <a:rPr lang="es-VE" dirty="0" smtClean="0">
                <a:effectLst>
                  <a:glow rad="63500">
                    <a:schemeClr val="accent1">
                      <a:satMod val="175000"/>
                      <a:alpha val="40000"/>
                    </a:schemeClr>
                  </a:glow>
                </a:effectLst>
                <a:latin typeface="Bernard MT Condensed" panose="02050806060905020404" pitchFamily="18" charset="0"/>
              </a:rPr>
              <a:t>Punto Final Primario</a:t>
            </a:r>
            <a:endParaRPr lang="es-VE" dirty="0">
              <a:effectLst>
                <a:glow rad="63500">
                  <a:schemeClr val="accent1">
                    <a:satMod val="175000"/>
                    <a:alpha val="40000"/>
                  </a:schemeClr>
                </a:glow>
              </a:effectLst>
              <a:latin typeface="Bernard MT Condensed" panose="02050806060905020404" pitchFamily="18" charset="0"/>
            </a:endParaRPr>
          </a:p>
        </p:txBody>
      </p:sp>
      <p:sp>
        <p:nvSpPr>
          <p:cNvPr id="4" name="3 Rectángulo"/>
          <p:cNvSpPr/>
          <p:nvPr/>
        </p:nvSpPr>
        <p:spPr>
          <a:xfrm>
            <a:off x="251519" y="1196752"/>
            <a:ext cx="8813865" cy="830997"/>
          </a:xfrm>
          <a:prstGeom prst="rect">
            <a:avLst/>
          </a:prstGeom>
        </p:spPr>
        <p:txBody>
          <a:bodyPr wrap="square">
            <a:spAutoFit/>
          </a:bodyPr>
          <a:lstStyle/>
          <a:p>
            <a:pPr marL="342900" indent="-342900">
              <a:buFont typeface="Wingdings" panose="05000000000000000000" pitchFamily="2" charset="2"/>
              <a:buChar char="q"/>
            </a:pPr>
            <a:r>
              <a:rPr lang="es-VE" sz="2400" b="1" dirty="0" smtClean="0"/>
              <a:t>Cambio en la E/e ' a los 12 meses en comparación con la </a:t>
            </a:r>
            <a:r>
              <a:rPr lang="es-VE" sz="2400" b="1" dirty="0" err="1" smtClean="0"/>
              <a:t>linea</a:t>
            </a:r>
            <a:r>
              <a:rPr lang="es-VE" sz="2400" b="1" dirty="0" smtClean="0"/>
              <a:t> de base.</a:t>
            </a:r>
            <a:endParaRPr lang="es-VE" sz="2400" b="1" dirty="0"/>
          </a:p>
        </p:txBody>
      </p:sp>
      <p:sp>
        <p:nvSpPr>
          <p:cNvPr id="5" name="4 Rectángulo"/>
          <p:cNvSpPr/>
          <p:nvPr/>
        </p:nvSpPr>
        <p:spPr>
          <a:xfrm>
            <a:off x="431540" y="1844824"/>
            <a:ext cx="8208912" cy="1477328"/>
          </a:xfrm>
          <a:prstGeom prst="rect">
            <a:avLst/>
          </a:prstGeom>
        </p:spPr>
        <p:txBody>
          <a:bodyPr wrap="square">
            <a:spAutoFit/>
          </a:bodyPr>
          <a:lstStyle/>
          <a:p>
            <a:pPr algn="just"/>
            <a:r>
              <a:rPr lang="es-VE" dirty="0" smtClean="0"/>
              <a:t>La disfunción diastólica (DD) se identificó y clasificó prospectivamente mediante un algoritmo </a:t>
            </a:r>
            <a:r>
              <a:rPr lang="es-VE" dirty="0" err="1" smtClean="0"/>
              <a:t>preespecificado</a:t>
            </a:r>
            <a:r>
              <a:rPr lang="es-VE" dirty="0" smtClean="0"/>
              <a:t> definido en el protocolo de estudio con mediciones de las velocidades pico de flujo de entrada mitral diastólico temprano (E), tardío (A), pico de velocidad de </a:t>
            </a:r>
            <a:r>
              <a:rPr lang="es-VE" dirty="0" err="1" smtClean="0"/>
              <a:t>Doppler</a:t>
            </a:r>
            <a:r>
              <a:rPr lang="es-VE" dirty="0" smtClean="0"/>
              <a:t> tisular precoz (e), y pico sistólico (S) y diastólico (D) Velocidad de flujo venoso pulmonar. </a:t>
            </a:r>
            <a:endParaRPr lang="es-VE"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619" y="1052736"/>
            <a:ext cx="8887023" cy="3834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193383" y="3645024"/>
            <a:ext cx="8685225" cy="954107"/>
          </a:xfrm>
          <a:prstGeom prst="rect">
            <a:avLst/>
          </a:prstGeom>
        </p:spPr>
        <p:txBody>
          <a:bodyPr wrap="square">
            <a:spAutoFit/>
          </a:bodyPr>
          <a:lstStyle/>
          <a:p>
            <a:pPr marL="457200" indent="-457200" algn="just">
              <a:buFont typeface="Wingdings" panose="05000000000000000000" pitchFamily="2" charset="2"/>
              <a:buChar char="q"/>
            </a:pPr>
            <a:r>
              <a:rPr lang="es-VE" sz="2800" b="1" dirty="0" smtClean="0"/>
              <a:t>Cambio en la capacidad máxima de ejercicio a los 12 meses en comparación con la línea de base</a:t>
            </a:r>
            <a:endParaRPr lang="es-VE" sz="2800" b="1" dirty="0"/>
          </a:p>
        </p:txBody>
      </p:sp>
      <p:sp>
        <p:nvSpPr>
          <p:cNvPr id="8" name="7 Rectángulo"/>
          <p:cNvSpPr/>
          <p:nvPr/>
        </p:nvSpPr>
        <p:spPr>
          <a:xfrm>
            <a:off x="423707" y="4887163"/>
            <a:ext cx="8532947" cy="646331"/>
          </a:xfrm>
          <a:prstGeom prst="rect">
            <a:avLst/>
          </a:prstGeom>
        </p:spPr>
        <p:txBody>
          <a:bodyPr wrap="square">
            <a:spAutoFit/>
          </a:bodyPr>
          <a:lstStyle/>
          <a:p>
            <a:r>
              <a:rPr lang="es-VE" dirty="0" smtClean="0"/>
              <a:t>Pico de VO2 fue definido prospectivamente como el valor máximo de los últimos tres promedios de 10 segundos durante el ejercicio. </a:t>
            </a:r>
            <a:endParaRPr lang="es-VE" dirty="0"/>
          </a:p>
        </p:txBody>
      </p:sp>
    </p:spTree>
    <p:extLst>
      <p:ext uri="{BB962C8B-B14F-4D97-AF65-F5344CB8AC3E}">
        <p14:creationId xmlns:p14="http://schemas.microsoft.com/office/powerpoint/2010/main" val="261243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409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l="-6000" r="-6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scene3d>
              <a:camera prst="orthographicFront"/>
              <a:lightRig rig="threePt" dir="t"/>
            </a:scene3d>
            <a:sp3d extrusionH="57150">
              <a:bevelT w="38100" h="38100"/>
            </a:sp3d>
          </a:bodyPr>
          <a:lstStyle/>
          <a:p>
            <a:r>
              <a:rPr lang="es-VE" dirty="0" smtClean="0">
                <a:effectLst>
                  <a:glow rad="63500">
                    <a:schemeClr val="accent1">
                      <a:satMod val="175000"/>
                      <a:alpha val="40000"/>
                    </a:schemeClr>
                  </a:glow>
                </a:effectLst>
                <a:latin typeface="Bernard MT Condensed" panose="02050806060905020404" pitchFamily="18" charset="0"/>
              </a:rPr>
              <a:t>Puntos finales secundarios</a:t>
            </a:r>
            <a:endParaRPr lang="es-VE" dirty="0">
              <a:effectLst>
                <a:glow rad="63500">
                  <a:schemeClr val="accent1">
                    <a:satMod val="175000"/>
                    <a:alpha val="40000"/>
                  </a:schemeClr>
                </a:glow>
              </a:effectLst>
              <a:latin typeface="Bernard MT Condensed" panose="02050806060905020404" pitchFamily="18" charset="0"/>
            </a:endParaRPr>
          </a:p>
        </p:txBody>
      </p:sp>
      <p:sp>
        <p:nvSpPr>
          <p:cNvPr id="4" name="3 Rectángulo"/>
          <p:cNvSpPr/>
          <p:nvPr/>
        </p:nvSpPr>
        <p:spPr>
          <a:xfrm>
            <a:off x="163867" y="1735048"/>
            <a:ext cx="8712968" cy="3170099"/>
          </a:xfrm>
          <a:prstGeom prst="rect">
            <a:avLst/>
          </a:prstGeom>
        </p:spPr>
        <p:txBody>
          <a:bodyPr wrap="square">
            <a:spAutoFit/>
          </a:bodyPr>
          <a:lstStyle/>
          <a:p>
            <a:pPr algn="just"/>
            <a:r>
              <a:rPr lang="es-VE" sz="2000" b="1" dirty="0" smtClean="0">
                <a:latin typeface="+mj-lt"/>
              </a:rPr>
              <a:t>Cambios en las medidas </a:t>
            </a:r>
            <a:r>
              <a:rPr lang="es-VE" sz="2000" b="1" dirty="0" err="1" smtClean="0">
                <a:latin typeface="+mj-lt"/>
              </a:rPr>
              <a:t>ecocardiográficas</a:t>
            </a:r>
            <a:r>
              <a:rPr lang="es-VE" sz="2000" b="1" dirty="0" smtClean="0">
                <a:latin typeface="+mj-lt"/>
              </a:rPr>
              <a:t> de la función cardíaca y la remodelación, Las medidas de la capacidad de ejercicio </a:t>
            </a:r>
            <a:r>
              <a:rPr lang="es-VE" sz="2000" b="1" dirty="0" err="1" smtClean="0">
                <a:latin typeface="+mj-lt"/>
              </a:rPr>
              <a:t>submáxima</a:t>
            </a:r>
            <a:r>
              <a:rPr lang="es-VE" sz="2000" b="1" dirty="0" smtClean="0">
                <a:latin typeface="+mj-lt"/>
              </a:rPr>
              <a:t> y máxima, Los </a:t>
            </a:r>
            <a:r>
              <a:rPr lang="es-VE" sz="2000" b="1" dirty="0" err="1" smtClean="0">
                <a:latin typeface="+mj-lt"/>
              </a:rPr>
              <a:t>biomarcadores</a:t>
            </a:r>
            <a:r>
              <a:rPr lang="es-VE" sz="2000" b="1" dirty="0" smtClean="0">
                <a:latin typeface="+mj-lt"/>
              </a:rPr>
              <a:t> séricos y La calidad de vida.</a:t>
            </a:r>
          </a:p>
          <a:p>
            <a:pPr algn="just"/>
            <a:endParaRPr lang="es-VE" sz="2000" b="1" dirty="0" smtClean="0">
              <a:latin typeface="+mj-lt"/>
            </a:endParaRPr>
          </a:p>
          <a:p>
            <a:pPr algn="just"/>
            <a:endParaRPr lang="es-VE" sz="2000" b="1" dirty="0">
              <a:latin typeface="+mj-lt"/>
            </a:endParaRPr>
          </a:p>
          <a:p>
            <a:pPr algn="just"/>
            <a:r>
              <a:rPr lang="es-VE" sz="2000" b="1" dirty="0" smtClean="0">
                <a:latin typeface="+mj-lt"/>
              </a:rPr>
              <a:t>La tolerancia clínica se evaluó como el punto final de seguridad. </a:t>
            </a:r>
          </a:p>
          <a:p>
            <a:pPr algn="just"/>
            <a:endParaRPr lang="es-VE" sz="2000" b="1" dirty="0" smtClean="0">
              <a:latin typeface="+mj-lt"/>
            </a:endParaRPr>
          </a:p>
          <a:p>
            <a:pPr algn="just"/>
            <a:endParaRPr lang="es-VE" sz="2000" b="1" dirty="0">
              <a:latin typeface="+mj-lt"/>
            </a:endParaRPr>
          </a:p>
          <a:p>
            <a:pPr algn="just"/>
            <a:r>
              <a:rPr lang="es-VE" sz="2000" b="1" dirty="0" smtClean="0">
                <a:latin typeface="+mj-lt"/>
              </a:rPr>
              <a:t>La morbilidad y la mortalidad (todas las causas y enfermedades cardiovasculares) también fueron puntos finales exploratorios predefinidos.</a:t>
            </a:r>
            <a:endParaRPr lang="es-VE" sz="2000" b="1" dirty="0">
              <a:latin typeface="+mj-lt"/>
            </a:endParaRPr>
          </a:p>
        </p:txBody>
      </p:sp>
    </p:spTree>
    <p:extLst>
      <p:ext uri="{BB962C8B-B14F-4D97-AF65-F5344CB8AC3E}">
        <p14:creationId xmlns:p14="http://schemas.microsoft.com/office/powerpoint/2010/main" val="65177497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111" y="764704"/>
            <a:ext cx="8712967" cy="517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428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92696"/>
            <a:ext cx="8784976" cy="484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58942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Vertical)">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2000"/>
            <a:lum/>
          </a:blip>
          <a:srcRect/>
          <a:stretch>
            <a:fillRect l="-7000" r="-7000"/>
          </a:stretch>
        </a:blipFill>
        <a:effectLst/>
      </p:bgPr>
    </p:bg>
    <p:spTree>
      <p:nvGrpSpPr>
        <p:cNvPr id="1" name=""/>
        <p:cNvGrpSpPr/>
        <p:nvPr/>
      </p:nvGrpSpPr>
      <p:grpSpPr>
        <a:xfrm>
          <a:off x="0" y="0"/>
          <a:ext cx="0" cy="0"/>
          <a:chOff x="0" y="0"/>
          <a:chExt cx="0" cy="0"/>
        </a:xfrm>
      </p:grpSpPr>
      <p:sp>
        <p:nvSpPr>
          <p:cNvPr id="4" name="3 Rectángulo"/>
          <p:cNvSpPr/>
          <p:nvPr/>
        </p:nvSpPr>
        <p:spPr>
          <a:xfrm>
            <a:off x="179512" y="1486525"/>
            <a:ext cx="8784976" cy="2862322"/>
          </a:xfrm>
          <a:prstGeom prst="rect">
            <a:avLst/>
          </a:prstGeom>
        </p:spPr>
        <p:txBody>
          <a:bodyPr wrap="square">
            <a:spAutoFit/>
          </a:bodyPr>
          <a:lstStyle/>
          <a:p>
            <a:pPr algn="just"/>
            <a:r>
              <a:rPr lang="es-VE" b="1" dirty="0" smtClean="0"/>
              <a:t>Para Disfunción Diastólica se supuso una disminución en E/e' de 1,2 por tratamiento con espironolactona.</a:t>
            </a:r>
          </a:p>
          <a:p>
            <a:pPr algn="just"/>
            <a:endParaRPr lang="es-VE" b="1" dirty="0"/>
          </a:p>
          <a:p>
            <a:pPr algn="just"/>
            <a:r>
              <a:rPr lang="es-VE" b="1" dirty="0" smtClean="0"/>
              <a:t>Para Capacidad Funcional se supuso una ganancia en VO2 pico de 2 </a:t>
            </a:r>
            <a:r>
              <a:rPr lang="es-VE" b="1" dirty="0" err="1" smtClean="0"/>
              <a:t>mL</a:t>
            </a:r>
            <a:r>
              <a:rPr lang="es-VE" b="1" dirty="0" smtClean="0"/>
              <a:t>/kg/min </a:t>
            </a:r>
          </a:p>
          <a:p>
            <a:pPr algn="just"/>
            <a:endParaRPr lang="es-VE" b="1" dirty="0"/>
          </a:p>
          <a:p>
            <a:pPr algn="just"/>
            <a:r>
              <a:rPr lang="es-VE" b="1" dirty="0" smtClean="0"/>
              <a:t>Se esperaba que las desviaciones estándar dentro del grupo fueran 5 </a:t>
            </a:r>
            <a:r>
              <a:rPr lang="es-VE" b="1" dirty="0" err="1" smtClean="0"/>
              <a:t>mL</a:t>
            </a:r>
            <a:r>
              <a:rPr lang="es-VE" b="1" dirty="0" smtClean="0"/>
              <a:t> / min / kg para VO2 y 3 para  E/e'. </a:t>
            </a:r>
          </a:p>
          <a:p>
            <a:pPr algn="just"/>
            <a:endParaRPr lang="es-VE" b="1" dirty="0"/>
          </a:p>
          <a:p>
            <a:pPr algn="just"/>
            <a:r>
              <a:rPr lang="es-VE" b="1" dirty="0" smtClean="0"/>
              <a:t>Por lo tanto, las diferencias de medias esperadas fueron de 0,4 SD para ambos puntos finales primarios</a:t>
            </a:r>
            <a:endParaRPr lang="es-VE" b="1" dirty="0"/>
          </a:p>
        </p:txBody>
      </p:sp>
      <p:sp>
        <p:nvSpPr>
          <p:cNvPr id="5" name="4 Rectángulo"/>
          <p:cNvSpPr/>
          <p:nvPr/>
        </p:nvSpPr>
        <p:spPr>
          <a:xfrm>
            <a:off x="395536" y="4726885"/>
            <a:ext cx="6246440" cy="369332"/>
          </a:xfrm>
          <a:prstGeom prst="rect">
            <a:avLst/>
          </a:prstGeom>
        </p:spPr>
        <p:txBody>
          <a:bodyPr wrap="square">
            <a:spAutoFit/>
          </a:bodyPr>
          <a:lstStyle/>
          <a:p>
            <a:r>
              <a:rPr lang="es-VE" b="1" dirty="0" smtClean="0"/>
              <a:t>Las tasas de error globales tipo I y II se establecieron en .05 y .1</a:t>
            </a:r>
            <a:endParaRPr lang="es-VE" b="1" dirty="0"/>
          </a:p>
        </p:txBody>
      </p:sp>
      <p:sp>
        <p:nvSpPr>
          <p:cNvPr id="6" name="5 Rectángulo"/>
          <p:cNvSpPr/>
          <p:nvPr/>
        </p:nvSpPr>
        <p:spPr>
          <a:xfrm>
            <a:off x="417220" y="5518973"/>
            <a:ext cx="8547268" cy="646331"/>
          </a:xfrm>
          <a:prstGeom prst="rect">
            <a:avLst/>
          </a:prstGeom>
        </p:spPr>
        <p:txBody>
          <a:bodyPr wrap="square">
            <a:spAutoFit/>
          </a:bodyPr>
          <a:lstStyle/>
          <a:p>
            <a:r>
              <a:rPr lang="es-VE" b="1" dirty="0" smtClean="0"/>
              <a:t>Calculo de la muestra: se necesitaron 380 pacientes evaluables (190 en cada grupo de tratamiento)</a:t>
            </a:r>
            <a:endParaRPr lang="es-VE" b="1" dirty="0"/>
          </a:p>
        </p:txBody>
      </p:sp>
      <p:sp>
        <p:nvSpPr>
          <p:cNvPr id="7" name="1 Título"/>
          <p:cNvSpPr>
            <a:spLocks noGrp="1"/>
          </p:cNvSpPr>
          <p:nvPr>
            <p:ph type="title"/>
          </p:nvPr>
        </p:nvSpPr>
        <p:spPr>
          <a:xfrm>
            <a:off x="457200" y="116632"/>
            <a:ext cx="8229600" cy="1143000"/>
          </a:xfrm>
        </p:spPr>
        <p:txBody>
          <a:bodyPr>
            <a:scene3d>
              <a:camera prst="orthographicFront"/>
              <a:lightRig rig="threePt" dir="t"/>
            </a:scene3d>
            <a:sp3d extrusionH="57150">
              <a:bevelT w="38100" h="38100"/>
            </a:sp3d>
          </a:bodyPr>
          <a:lstStyle/>
          <a:p>
            <a:r>
              <a:rPr lang="es-VE" dirty="0" smtClean="0">
                <a:effectLst>
                  <a:glow rad="63500">
                    <a:schemeClr val="accent1">
                      <a:satMod val="175000"/>
                      <a:alpha val="40000"/>
                    </a:schemeClr>
                  </a:glow>
                </a:effectLst>
                <a:latin typeface="Bernard MT Condensed" panose="02050806060905020404" pitchFamily="18" charset="0"/>
              </a:rPr>
              <a:t>Análisis Estadístico</a:t>
            </a:r>
            <a:endParaRPr lang="es-VE" dirty="0">
              <a:effectLst>
                <a:glow rad="63500">
                  <a:schemeClr val="accent1">
                    <a:satMod val="175000"/>
                    <a:alpha val="40000"/>
                  </a:schemeClr>
                </a:glow>
              </a:effectLst>
              <a:latin typeface="Bernard MT Condensed" panose="02050806060905020404" pitchFamily="18" charset="0"/>
            </a:endParaRPr>
          </a:p>
        </p:txBody>
      </p:sp>
    </p:spTree>
    <p:extLst>
      <p:ext uri="{BB962C8B-B14F-4D97-AF65-F5344CB8AC3E}">
        <p14:creationId xmlns:p14="http://schemas.microsoft.com/office/powerpoint/2010/main" val="179114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7000" r="-7000"/>
          </a:stretch>
        </a:blipFill>
        <a:effectLst/>
      </p:bgPr>
    </p:bg>
    <p:spTree>
      <p:nvGrpSpPr>
        <p:cNvPr id="1" name=""/>
        <p:cNvGrpSpPr/>
        <p:nvPr/>
      </p:nvGrpSpPr>
      <p:grpSpPr>
        <a:xfrm>
          <a:off x="0" y="0"/>
          <a:ext cx="0" cy="0"/>
          <a:chOff x="0" y="0"/>
          <a:chExt cx="0" cy="0"/>
        </a:xfrm>
      </p:grpSpPr>
      <p:sp>
        <p:nvSpPr>
          <p:cNvPr id="5" name="4 Rectángulo"/>
          <p:cNvSpPr/>
          <p:nvPr/>
        </p:nvSpPr>
        <p:spPr>
          <a:xfrm>
            <a:off x="323528" y="1314340"/>
            <a:ext cx="8640960" cy="2585323"/>
          </a:xfrm>
          <a:prstGeom prst="rect">
            <a:avLst/>
          </a:prstGeom>
        </p:spPr>
        <p:txBody>
          <a:bodyPr wrap="square">
            <a:spAutoFit/>
          </a:bodyPr>
          <a:lstStyle/>
          <a:p>
            <a:pPr algn="just"/>
            <a:r>
              <a:rPr lang="es-VE" b="1" dirty="0" smtClean="0"/>
              <a:t>Los análisis de los puntos finales primarios: pruebas U de Mann-Whitney de 2 lados. </a:t>
            </a:r>
          </a:p>
          <a:p>
            <a:pPr algn="just"/>
            <a:endParaRPr lang="es-VE" b="1" dirty="0"/>
          </a:p>
          <a:p>
            <a:pPr algn="just"/>
            <a:r>
              <a:rPr lang="es-VE" b="1" dirty="0" smtClean="0"/>
              <a:t>Principio de intención de tratar. </a:t>
            </a:r>
          </a:p>
          <a:p>
            <a:pPr algn="just"/>
            <a:endParaRPr lang="es-VE" b="1" dirty="0"/>
          </a:p>
          <a:p>
            <a:pPr algn="just"/>
            <a:r>
              <a:rPr lang="es-VE" b="1" dirty="0" smtClean="0"/>
              <a:t>Los efectos cuantitativos de la intervención se evaluaron mediante el análisis de la covarianza con el valor de seguimiento como variable dependiente, el tratamiento como factor y el valor de referencia como </a:t>
            </a:r>
            <a:r>
              <a:rPr lang="es-VE" b="1" dirty="0" err="1" smtClean="0"/>
              <a:t>covariable</a:t>
            </a:r>
            <a:r>
              <a:rPr lang="es-VE" b="1" dirty="0" smtClean="0"/>
              <a:t>. </a:t>
            </a:r>
          </a:p>
          <a:p>
            <a:pPr algn="just"/>
            <a:endParaRPr lang="es-VE" b="1" dirty="0"/>
          </a:p>
          <a:p>
            <a:pPr algn="just"/>
            <a:r>
              <a:rPr lang="es-VE" b="1" dirty="0" smtClean="0"/>
              <a:t>Se utilizó como software estadístico el SPSS versión 20 (SPSS </a:t>
            </a:r>
            <a:r>
              <a:rPr lang="es-VE" b="1" dirty="0" err="1" smtClean="0"/>
              <a:t>Inc</a:t>
            </a:r>
            <a:r>
              <a:rPr lang="es-VE" b="1" dirty="0" smtClean="0"/>
              <a:t>).</a:t>
            </a:r>
            <a:endParaRPr lang="es-VE" b="1" dirty="0"/>
          </a:p>
        </p:txBody>
      </p:sp>
      <p:sp>
        <p:nvSpPr>
          <p:cNvPr id="6" name="5 Rectángulo"/>
          <p:cNvSpPr/>
          <p:nvPr/>
        </p:nvSpPr>
        <p:spPr>
          <a:xfrm>
            <a:off x="311390" y="5014917"/>
            <a:ext cx="8640960" cy="646331"/>
          </a:xfrm>
          <a:prstGeom prst="rect">
            <a:avLst/>
          </a:prstGeom>
        </p:spPr>
        <p:txBody>
          <a:bodyPr wrap="square">
            <a:spAutoFit/>
          </a:bodyPr>
          <a:lstStyle/>
          <a:p>
            <a:pPr algn="just"/>
            <a:r>
              <a:rPr lang="es-VE" b="1" dirty="0" smtClean="0"/>
              <a:t>Para los puntos finales de seguridad las comparaciones se llevaron a cabo utilizando la prueba T de cantidades y la prueba exacta de Fisher para variables binarias.</a:t>
            </a:r>
            <a:endParaRPr lang="es-VE" b="1" dirty="0"/>
          </a:p>
        </p:txBody>
      </p:sp>
      <p:sp>
        <p:nvSpPr>
          <p:cNvPr id="7" name="6 Rectángulo"/>
          <p:cNvSpPr/>
          <p:nvPr/>
        </p:nvSpPr>
        <p:spPr>
          <a:xfrm>
            <a:off x="323528" y="4222829"/>
            <a:ext cx="8640960" cy="369332"/>
          </a:xfrm>
          <a:prstGeom prst="rect">
            <a:avLst/>
          </a:prstGeom>
        </p:spPr>
        <p:txBody>
          <a:bodyPr wrap="square">
            <a:spAutoFit/>
          </a:bodyPr>
          <a:lstStyle/>
          <a:p>
            <a:r>
              <a:rPr lang="es-VE" b="1" dirty="0" smtClean="0"/>
              <a:t>Las comparaciones entre grupos se presentan como diferencias de medias u </a:t>
            </a:r>
            <a:r>
              <a:rPr lang="es-VE" b="1" dirty="0" err="1" smtClean="0"/>
              <a:t>Odds</a:t>
            </a:r>
            <a:r>
              <a:rPr lang="es-VE" b="1" dirty="0" smtClean="0"/>
              <a:t> Ratios.</a:t>
            </a:r>
            <a:endParaRPr lang="es-VE" b="1" dirty="0"/>
          </a:p>
        </p:txBody>
      </p:sp>
      <p:sp>
        <p:nvSpPr>
          <p:cNvPr id="8" name="1 Título"/>
          <p:cNvSpPr>
            <a:spLocks noGrp="1"/>
          </p:cNvSpPr>
          <p:nvPr>
            <p:ph type="title"/>
          </p:nvPr>
        </p:nvSpPr>
        <p:spPr>
          <a:xfrm>
            <a:off x="457200" y="116632"/>
            <a:ext cx="8229600" cy="1143000"/>
          </a:xfrm>
        </p:spPr>
        <p:txBody>
          <a:bodyPr>
            <a:scene3d>
              <a:camera prst="orthographicFront"/>
              <a:lightRig rig="threePt" dir="t"/>
            </a:scene3d>
            <a:sp3d extrusionH="57150">
              <a:bevelT w="38100" h="38100"/>
            </a:sp3d>
          </a:bodyPr>
          <a:lstStyle/>
          <a:p>
            <a:r>
              <a:rPr lang="es-VE" dirty="0" smtClean="0">
                <a:effectLst>
                  <a:glow rad="63500">
                    <a:schemeClr val="accent1">
                      <a:satMod val="175000"/>
                      <a:alpha val="40000"/>
                    </a:schemeClr>
                  </a:glow>
                </a:effectLst>
                <a:latin typeface="Bernard MT Condensed" panose="02050806060905020404" pitchFamily="18" charset="0"/>
              </a:rPr>
              <a:t>Análisis Estadístico</a:t>
            </a:r>
            <a:endParaRPr lang="es-VE" dirty="0">
              <a:effectLst>
                <a:glow rad="63500">
                  <a:schemeClr val="accent1">
                    <a:satMod val="175000"/>
                    <a:alpha val="40000"/>
                  </a:schemeClr>
                </a:glow>
              </a:effectLst>
              <a:latin typeface="Bernard MT Condensed" panose="02050806060905020404" pitchFamily="18" charset="0"/>
            </a:endParaRPr>
          </a:p>
        </p:txBody>
      </p:sp>
    </p:spTree>
    <p:extLst>
      <p:ext uri="{BB962C8B-B14F-4D97-AF65-F5344CB8AC3E}">
        <p14:creationId xmlns:p14="http://schemas.microsoft.com/office/powerpoint/2010/main" val="38217918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3" descr="Co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4624"/>
            <a:ext cx="4248472" cy="6472594"/>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6948264" y="238545"/>
            <a:ext cx="1800200" cy="369332"/>
          </a:xfrm>
          <a:prstGeom prst="rect">
            <a:avLst/>
          </a:prstGeom>
          <a:noFill/>
        </p:spPr>
        <p:txBody>
          <a:bodyPr wrap="square" rtlCol="0">
            <a:spAutoFit/>
          </a:bodyPr>
          <a:lstStyle/>
          <a:p>
            <a:r>
              <a:rPr lang="es-VE" dirty="0" smtClean="0"/>
              <a:t>Figura 1.</a:t>
            </a:r>
            <a:endParaRPr lang="es-VE" dirty="0"/>
          </a:p>
        </p:txBody>
      </p:sp>
      <p:sp>
        <p:nvSpPr>
          <p:cNvPr id="6" name="5 Rectángulo"/>
          <p:cNvSpPr/>
          <p:nvPr/>
        </p:nvSpPr>
        <p:spPr>
          <a:xfrm>
            <a:off x="4860032" y="908720"/>
            <a:ext cx="4176464" cy="1477328"/>
          </a:xfrm>
          <a:prstGeom prst="rect">
            <a:avLst/>
          </a:prstGeom>
        </p:spPr>
        <p:txBody>
          <a:bodyPr wrap="square">
            <a:spAutoFit/>
          </a:bodyPr>
          <a:lstStyle/>
          <a:p>
            <a:pPr algn="ctr"/>
            <a:r>
              <a:rPr lang="en-US" altLang="es-VE" b="1" dirty="0" smtClean="0">
                <a:latin typeface="+mj-lt"/>
              </a:rPr>
              <a:t>Effect of Spironolactone on Diastolic Function and Exercise Capacity in Patients With Heart Failure With Preserved Ejection </a:t>
            </a:r>
            <a:r>
              <a:rPr lang="en-US" altLang="es-VE" b="1" dirty="0" err="1" smtClean="0">
                <a:latin typeface="+mj-lt"/>
              </a:rPr>
              <a:t>FractionThe</a:t>
            </a:r>
            <a:r>
              <a:rPr lang="en-US" altLang="es-VE" b="1" dirty="0" smtClean="0">
                <a:latin typeface="+mj-lt"/>
              </a:rPr>
              <a:t> Aldo-DHF Randomized Controlled Trial</a:t>
            </a:r>
            <a:endParaRPr lang="en-US" altLang="es-VE" b="1" dirty="0">
              <a:latin typeface="+mj-lt"/>
            </a:endParaRPr>
          </a:p>
        </p:txBody>
      </p:sp>
      <p:sp>
        <p:nvSpPr>
          <p:cNvPr id="7" name="6 CuadroTexto"/>
          <p:cNvSpPr txBox="1"/>
          <p:nvPr/>
        </p:nvSpPr>
        <p:spPr>
          <a:xfrm>
            <a:off x="4644008" y="2924944"/>
            <a:ext cx="3024336" cy="523220"/>
          </a:xfrm>
          <a:prstGeom prst="rect">
            <a:avLst/>
          </a:prstGeom>
          <a:noFill/>
        </p:spPr>
        <p:txBody>
          <a:bodyPr wrap="square" rtlCol="0">
            <a:spAutoFit/>
          </a:bodyPr>
          <a:lstStyle/>
          <a:p>
            <a:r>
              <a:rPr lang="es-VE" sz="2800" b="1" dirty="0" smtClean="0"/>
              <a:t>Placebo: 209</a:t>
            </a:r>
            <a:endParaRPr lang="es-VE" sz="2800" b="1" dirty="0"/>
          </a:p>
        </p:txBody>
      </p:sp>
      <p:sp>
        <p:nvSpPr>
          <p:cNvPr id="9" name="8 CuadroTexto"/>
          <p:cNvSpPr txBox="1"/>
          <p:nvPr/>
        </p:nvSpPr>
        <p:spPr>
          <a:xfrm>
            <a:off x="4639683" y="3802493"/>
            <a:ext cx="3024336" cy="461665"/>
          </a:xfrm>
          <a:prstGeom prst="rect">
            <a:avLst/>
          </a:prstGeom>
          <a:noFill/>
        </p:spPr>
        <p:txBody>
          <a:bodyPr wrap="square" rtlCol="0">
            <a:spAutoFit/>
          </a:bodyPr>
          <a:lstStyle/>
          <a:p>
            <a:r>
              <a:rPr lang="es-VE" sz="2400" b="1" dirty="0" smtClean="0"/>
              <a:t>Espironolactona: 213</a:t>
            </a:r>
            <a:endParaRPr lang="es-VE" sz="2400" b="1" dirty="0"/>
          </a:p>
        </p:txBody>
      </p:sp>
    </p:spTree>
    <p:extLst>
      <p:ext uri="{BB962C8B-B14F-4D97-AF65-F5344CB8AC3E}">
        <p14:creationId xmlns:p14="http://schemas.microsoft.com/office/powerpoint/2010/main" val="17133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l="-7000" r="-7000"/>
          </a:stretch>
        </a:blipFill>
        <a:effectLst/>
      </p:bgPr>
    </p:bg>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5945" y="0"/>
            <a:ext cx="4834327" cy="68579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795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circle(in)">
                                      <p:cBhvr>
                                        <p:cTn id="7"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l="-7000" r="-7000"/>
          </a:stretch>
        </a:blipFill>
        <a:effectLst/>
      </p:bgPr>
    </p:bg>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158685"/>
            <a:ext cx="4824536" cy="66693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11377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l="-7000" r="-7000"/>
          </a:stretch>
        </a:blipFill>
        <a:effectLst/>
      </p:bgPr>
    </p:bg>
    <p:spTree>
      <p:nvGrpSpPr>
        <p:cNvPr id="1" name=""/>
        <p:cNvGrpSpPr/>
        <p:nvPr/>
      </p:nvGrpSpPr>
      <p:grpSpPr>
        <a:xfrm>
          <a:off x="0" y="0"/>
          <a:ext cx="0" cy="0"/>
          <a:chOff x="0" y="0"/>
          <a:chExt cx="0" cy="0"/>
        </a:xfrm>
      </p:grpSpPr>
      <p:sp>
        <p:nvSpPr>
          <p:cNvPr id="4" name="3 Rectángulo"/>
          <p:cNvSpPr/>
          <p:nvPr/>
        </p:nvSpPr>
        <p:spPr>
          <a:xfrm>
            <a:off x="418954" y="2420888"/>
            <a:ext cx="8352928" cy="2062103"/>
          </a:xfrm>
          <a:prstGeom prst="rect">
            <a:avLst/>
          </a:prstGeom>
        </p:spPr>
        <p:txBody>
          <a:bodyPr wrap="square">
            <a:spAutoFit/>
          </a:bodyPr>
          <a:lstStyle/>
          <a:p>
            <a:pPr algn="ctr"/>
            <a:r>
              <a:rPr lang="es-VE" sz="3200" b="1" dirty="0" smtClean="0"/>
              <a:t>Existe reducción de </a:t>
            </a:r>
            <a:r>
              <a:rPr lang="es-VE" sz="3200" b="1" dirty="0" err="1" smtClean="0"/>
              <a:t>morbi</a:t>
            </a:r>
            <a:r>
              <a:rPr lang="es-VE" sz="3200" b="1" dirty="0" smtClean="0"/>
              <a:t>-mortalidad y/o hospitalizaciones en pacientes con Insuficiencia cardiaca y FEVI preservada con el uso de Antagonistas de los receptores de Aldosterona?</a:t>
            </a:r>
            <a:endParaRPr lang="es-VE" sz="3200" b="1" dirty="0"/>
          </a:p>
        </p:txBody>
      </p:sp>
    </p:spTree>
    <p:extLst>
      <p:ext uri="{BB962C8B-B14F-4D97-AF65-F5344CB8AC3E}">
        <p14:creationId xmlns:p14="http://schemas.microsoft.com/office/powerpoint/2010/main" val="215636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96752"/>
            <a:ext cx="8758559" cy="4504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612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arn(inVertical)">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36712"/>
            <a:ext cx="8712967" cy="4905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848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barn(inVertical)">
                                      <p:cBhvr>
                                        <p:cTn id="7"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524347"/>
            <a:ext cx="8784976" cy="435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872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arn(inVertical)">
                                      <p:cBhvr>
                                        <p:cTn id="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88640"/>
            <a:ext cx="9106144" cy="6524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84224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479" y="1628800"/>
            <a:ext cx="8856984" cy="290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770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arn(inVertical)">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5343525" cy="64807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8630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1000"/>
                                        <p:tgtEl>
                                          <p:spTgt spid="15362"/>
                                        </p:tgtEl>
                                      </p:cBhvr>
                                    </p:animEffect>
                                    <p:anim calcmode="lin" valueType="num">
                                      <p:cBhvr>
                                        <p:cTn id="8" dur="1000" fill="hold"/>
                                        <p:tgtEl>
                                          <p:spTgt spid="15362"/>
                                        </p:tgtEl>
                                        <p:attrNameLst>
                                          <p:attrName>ppt_x</p:attrName>
                                        </p:attrNameLst>
                                      </p:cBhvr>
                                      <p:tavLst>
                                        <p:tav tm="0">
                                          <p:val>
                                            <p:strVal val="#ppt_x"/>
                                          </p:val>
                                        </p:tav>
                                        <p:tav tm="100000">
                                          <p:val>
                                            <p:strVal val="#ppt_x"/>
                                          </p:val>
                                        </p:tav>
                                      </p:tavLst>
                                    </p:anim>
                                    <p:anim calcmode="lin" valueType="num">
                                      <p:cBhvr>
                                        <p:cTn id="9" dur="1000" fill="hold"/>
                                        <p:tgtEl>
                                          <p:spTgt spid="153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scene3d>
              <a:camera prst="orthographicFront"/>
              <a:lightRig rig="threePt" dir="t"/>
            </a:scene3d>
            <a:sp3d extrusionH="57150">
              <a:bevelT w="38100" h="38100"/>
            </a:sp3d>
          </a:bodyPr>
          <a:lstStyle/>
          <a:p>
            <a:r>
              <a:rPr lang="es-VE" b="1" dirty="0" smtClean="0">
                <a:effectLst>
                  <a:glow rad="63500">
                    <a:schemeClr val="accent1">
                      <a:satMod val="175000"/>
                      <a:alpha val="40000"/>
                    </a:schemeClr>
                  </a:glow>
                </a:effectLst>
                <a:latin typeface="Bernard MT Condensed" panose="02050806060905020404" pitchFamily="18" charset="0"/>
              </a:rPr>
              <a:t>Puntos Finales Secundarios</a:t>
            </a:r>
            <a:endParaRPr lang="es-VE" b="1" dirty="0">
              <a:effectLst>
                <a:glow rad="63500">
                  <a:schemeClr val="accent1">
                    <a:satMod val="175000"/>
                    <a:alpha val="40000"/>
                  </a:schemeClr>
                </a:glow>
              </a:effectLst>
              <a:latin typeface="Bernard MT Condensed" panose="02050806060905020404" pitchFamily="18" charset="0"/>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340768"/>
            <a:ext cx="6524625" cy="530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995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arn(inVertical)">
                                      <p:cBhvr>
                                        <p:cTn id="7"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556792"/>
            <a:ext cx="6768752" cy="5175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540" y="332656"/>
            <a:ext cx="8136904"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09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wipe(down)">
                                      <p:cBhvr>
                                        <p:cTn id="7"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0"/>
            <a:ext cx="7416824" cy="6741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800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wipe(down)">
                                      <p:cBhvr>
                                        <p:cTn id="7"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72008"/>
            <a:ext cx="6696743" cy="674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473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772816"/>
            <a:ext cx="8424936" cy="2664296"/>
          </a:xfrm>
          <a:prstGeom prst="rect">
            <a:avLst/>
          </a:prstGeom>
        </p:spPr>
      </p:pic>
      <p:pic>
        <p:nvPicPr>
          <p:cNvPr id="9"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0" y="422377"/>
            <a:ext cx="26416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048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l="-2000" r="-2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scene3d>
              <a:camera prst="orthographicFront"/>
              <a:lightRig rig="threePt" dir="t"/>
            </a:scene3d>
            <a:sp3d extrusionH="57150">
              <a:bevelT w="38100" h="38100"/>
            </a:sp3d>
          </a:bodyPr>
          <a:lstStyle/>
          <a:p>
            <a:r>
              <a:rPr lang="es-VE" sz="6600" dirty="0" smtClean="0">
                <a:effectLst>
                  <a:glow rad="63500">
                    <a:schemeClr val="accent1">
                      <a:satMod val="175000"/>
                      <a:alpha val="40000"/>
                    </a:schemeClr>
                  </a:glow>
                </a:effectLst>
                <a:latin typeface="Bernard MT Condensed" panose="02050806060905020404" pitchFamily="18" charset="0"/>
              </a:rPr>
              <a:t>Discusión </a:t>
            </a:r>
            <a:endParaRPr lang="es-VE" sz="6600" dirty="0">
              <a:effectLst>
                <a:glow rad="63500">
                  <a:schemeClr val="accent1">
                    <a:satMod val="175000"/>
                    <a:alpha val="40000"/>
                  </a:schemeClr>
                </a:glow>
              </a:effectLst>
              <a:latin typeface="Bernard MT Condensed" panose="02050806060905020404" pitchFamily="18" charset="0"/>
            </a:endParaRPr>
          </a:p>
        </p:txBody>
      </p:sp>
      <p:sp>
        <p:nvSpPr>
          <p:cNvPr id="4" name="3 Rectángulo"/>
          <p:cNvSpPr/>
          <p:nvPr/>
        </p:nvSpPr>
        <p:spPr>
          <a:xfrm>
            <a:off x="323528" y="4221088"/>
            <a:ext cx="8568952" cy="1754326"/>
          </a:xfrm>
          <a:prstGeom prst="rect">
            <a:avLst/>
          </a:prstGeom>
        </p:spPr>
        <p:txBody>
          <a:bodyPr wrap="square">
            <a:spAutoFit/>
          </a:bodyPr>
          <a:lstStyle/>
          <a:p>
            <a:pPr algn="just"/>
            <a:r>
              <a:rPr lang="es-VE" b="1" dirty="0" smtClean="0"/>
              <a:t>En </a:t>
            </a:r>
            <a:r>
              <a:rPr lang="es-VE" b="1" dirty="0"/>
              <a:t>un </a:t>
            </a:r>
            <a:r>
              <a:rPr lang="es-VE" b="1" dirty="0" err="1"/>
              <a:t>metaanálisis</a:t>
            </a:r>
            <a:r>
              <a:rPr lang="es-VE" b="1" dirty="0"/>
              <a:t> reciente de 1575 pacientes con insuficiencia cardíaca con </a:t>
            </a:r>
            <a:r>
              <a:rPr lang="es-VE" b="1" dirty="0" smtClean="0"/>
              <a:t>FE </a:t>
            </a:r>
            <a:r>
              <a:rPr lang="es-VE" b="1" dirty="0"/>
              <a:t>reducida, los antagonistas de la aldosterona mejoraron el estado funcional de la NYHA en solo una clase </a:t>
            </a:r>
            <a:r>
              <a:rPr lang="es-VE" b="1" dirty="0" smtClean="0"/>
              <a:t>sin embargo en el estudio actual no se puede detectar</a:t>
            </a:r>
            <a:r>
              <a:rPr lang="es-VE" b="1" dirty="0"/>
              <a:t>. </a:t>
            </a:r>
            <a:r>
              <a:rPr lang="es-VE" b="1" dirty="0" smtClean="0"/>
              <a:t>Si </a:t>
            </a:r>
            <a:r>
              <a:rPr lang="es-VE" b="1" dirty="0"/>
              <a:t>los antagonistas de los receptores </a:t>
            </a:r>
            <a:r>
              <a:rPr lang="es-VE" b="1" dirty="0" err="1"/>
              <a:t>mineralocorticoides</a:t>
            </a:r>
            <a:r>
              <a:rPr lang="es-VE" b="1" dirty="0"/>
              <a:t> también pueden mejorar el pronóstico en la insuficiencia cardíaca con FE conservada, se está investigando actualmente en el ensayo internacional TOPCAT30</a:t>
            </a:r>
          </a:p>
        </p:txBody>
      </p:sp>
      <p:sp>
        <p:nvSpPr>
          <p:cNvPr id="5" name="4 Rectángulo"/>
          <p:cNvSpPr/>
          <p:nvPr/>
        </p:nvSpPr>
        <p:spPr>
          <a:xfrm>
            <a:off x="323528" y="1932148"/>
            <a:ext cx="8568952" cy="923330"/>
          </a:xfrm>
          <a:prstGeom prst="rect">
            <a:avLst/>
          </a:prstGeom>
        </p:spPr>
        <p:txBody>
          <a:bodyPr wrap="square">
            <a:spAutoFit/>
          </a:bodyPr>
          <a:lstStyle/>
          <a:p>
            <a:pPr algn="just"/>
            <a:r>
              <a:rPr lang="es-VE" b="1" dirty="0" smtClean="0"/>
              <a:t>Según los resultados de este estudio el </a:t>
            </a:r>
            <a:r>
              <a:rPr lang="es-VE" b="1" dirty="0"/>
              <a:t>llenado diastólico final del ventrículo izquierdo, </a:t>
            </a:r>
            <a:r>
              <a:rPr lang="es-VE" b="1" dirty="0" smtClean="0"/>
              <a:t>remodelaciones </a:t>
            </a:r>
            <a:r>
              <a:rPr lang="es-VE" b="1" dirty="0"/>
              <a:t>del ventrículo izquierdo y la activación neurohumoral se mejoraron con </a:t>
            </a:r>
            <a:r>
              <a:rPr lang="es-VE" b="1" dirty="0" smtClean="0"/>
              <a:t>espironolactona.</a:t>
            </a:r>
            <a:endParaRPr lang="es-VE" b="1" dirty="0"/>
          </a:p>
        </p:txBody>
      </p:sp>
      <p:sp>
        <p:nvSpPr>
          <p:cNvPr id="6" name="5 Rectángulo"/>
          <p:cNvSpPr/>
          <p:nvPr/>
        </p:nvSpPr>
        <p:spPr>
          <a:xfrm>
            <a:off x="323528" y="3105835"/>
            <a:ext cx="8568952" cy="646331"/>
          </a:xfrm>
          <a:prstGeom prst="rect">
            <a:avLst/>
          </a:prstGeom>
        </p:spPr>
        <p:txBody>
          <a:bodyPr wrap="square">
            <a:spAutoFit/>
          </a:bodyPr>
          <a:lstStyle/>
          <a:p>
            <a:pPr algn="just"/>
            <a:r>
              <a:rPr lang="es-VE" b="1" dirty="0" smtClean="0"/>
              <a:t>La </a:t>
            </a:r>
            <a:r>
              <a:rPr lang="es-VE" b="1" dirty="0"/>
              <a:t>capacidad máxima de ejercicio y las medidas de calidad de vida permanecieron sin cambios</a:t>
            </a:r>
          </a:p>
        </p:txBody>
      </p:sp>
    </p:spTree>
    <p:extLst>
      <p:ext uri="{BB962C8B-B14F-4D97-AF65-F5344CB8AC3E}">
        <p14:creationId xmlns:p14="http://schemas.microsoft.com/office/powerpoint/2010/main" val="423922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l="-2000" r="-2000"/>
          </a:stretch>
        </a:blipFill>
        <a:effectLst/>
      </p:bgPr>
    </p:bg>
    <p:spTree>
      <p:nvGrpSpPr>
        <p:cNvPr id="1" name=""/>
        <p:cNvGrpSpPr/>
        <p:nvPr/>
      </p:nvGrpSpPr>
      <p:grpSpPr>
        <a:xfrm>
          <a:off x="0" y="0"/>
          <a:ext cx="0" cy="0"/>
          <a:chOff x="0" y="0"/>
          <a:chExt cx="0" cy="0"/>
        </a:xfrm>
      </p:grpSpPr>
      <p:sp>
        <p:nvSpPr>
          <p:cNvPr id="4" name="3 Rectángulo"/>
          <p:cNvSpPr/>
          <p:nvPr/>
        </p:nvSpPr>
        <p:spPr>
          <a:xfrm>
            <a:off x="406856" y="1700808"/>
            <a:ext cx="8208912" cy="923330"/>
          </a:xfrm>
          <a:prstGeom prst="rect">
            <a:avLst/>
          </a:prstGeom>
        </p:spPr>
        <p:txBody>
          <a:bodyPr wrap="square">
            <a:spAutoFit/>
          </a:bodyPr>
          <a:lstStyle/>
          <a:p>
            <a:pPr algn="just"/>
            <a:r>
              <a:rPr lang="es-VE" b="1" dirty="0"/>
              <a:t>Las intervenciones farmacológicas anteriores en la insuficiencia cardíaca con FE conservada no han mejorado la disfunción diastólica, la principal fisiopatología cardíaca subyacente en la insuficiencia cardíaca con FE conservada. </a:t>
            </a:r>
          </a:p>
        </p:txBody>
      </p:sp>
      <p:sp>
        <p:nvSpPr>
          <p:cNvPr id="5" name="4 Rectángulo"/>
          <p:cNvSpPr/>
          <p:nvPr/>
        </p:nvSpPr>
        <p:spPr>
          <a:xfrm>
            <a:off x="406856" y="2902386"/>
            <a:ext cx="8208912" cy="646331"/>
          </a:xfrm>
          <a:prstGeom prst="rect">
            <a:avLst/>
          </a:prstGeom>
        </p:spPr>
        <p:txBody>
          <a:bodyPr wrap="square">
            <a:spAutoFit/>
          </a:bodyPr>
          <a:lstStyle/>
          <a:p>
            <a:pPr algn="just"/>
            <a:r>
              <a:rPr lang="es-VE" b="1" dirty="0" smtClean="0"/>
              <a:t>Según el </a:t>
            </a:r>
            <a:r>
              <a:rPr lang="es-VE" b="1" dirty="0" err="1" smtClean="0"/>
              <a:t>estduio</a:t>
            </a:r>
            <a:r>
              <a:rPr lang="es-VE" b="1" dirty="0" smtClean="0"/>
              <a:t> la </a:t>
            </a:r>
            <a:r>
              <a:rPr lang="es-VE" b="1" dirty="0"/>
              <a:t>espironolactona es el primer fármaco que muestra una mejora en la función diastólica en pacientes con insuficiencia cardíaca con FE </a:t>
            </a:r>
            <a:r>
              <a:rPr lang="es-VE" b="1" dirty="0" smtClean="0"/>
              <a:t>conservada.</a:t>
            </a:r>
            <a:endParaRPr lang="es-VE" b="1" dirty="0"/>
          </a:p>
        </p:txBody>
      </p:sp>
      <p:sp>
        <p:nvSpPr>
          <p:cNvPr id="6" name="5 Rectángulo"/>
          <p:cNvSpPr/>
          <p:nvPr/>
        </p:nvSpPr>
        <p:spPr>
          <a:xfrm>
            <a:off x="406856" y="3717032"/>
            <a:ext cx="8208912" cy="923330"/>
          </a:xfrm>
          <a:prstGeom prst="rect">
            <a:avLst/>
          </a:prstGeom>
        </p:spPr>
        <p:txBody>
          <a:bodyPr wrap="square">
            <a:spAutoFit/>
          </a:bodyPr>
          <a:lstStyle/>
          <a:p>
            <a:pPr algn="just"/>
            <a:r>
              <a:rPr lang="es-VE" b="1" dirty="0" smtClean="0"/>
              <a:t>En comparación con placebo, la Espironolactona logro una reducción sustancial de la presión arterial, lo que podría explicar los efectos cardíacos estructurales y funcionales</a:t>
            </a:r>
            <a:endParaRPr lang="es-VE" b="1" dirty="0"/>
          </a:p>
        </p:txBody>
      </p:sp>
      <p:sp>
        <p:nvSpPr>
          <p:cNvPr id="7" name="6 Rectángulo"/>
          <p:cNvSpPr/>
          <p:nvPr/>
        </p:nvSpPr>
        <p:spPr>
          <a:xfrm>
            <a:off x="406856" y="4819811"/>
            <a:ext cx="8208912" cy="646331"/>
          </a:xfrm>
          <a:prstGeom prst="rect">
            <a:avLst/>
          </a:prstGeom>
        </p:spPr>
        <p:txBody>
          <a:bodyPr wrap="square">
            <a:spAutoFit/>
          </a:bodyPr>
          <a:lstStyle/>
          <a:p>
            <a:pPr algn="just"/>
            <a:r>
              <a:rPr lang="es-VE" b="1" dirty="0" smtClean="0"/>
              <a:t>Los efectos beneficiosos de la espironolactona en la función diastólica no se asociaron con ninguna mejoría clínica.</a:t>
            </a:r>
            <a:endParaRPr lang="es-VE" b="1" dirty="0"/>
          </a:p>
        </p:txBody>
      </p:sp>
      <p:sp>
        <p:nvSpPr>
          <p:cNvPr id="8" name="7 Rectángulo"/>
          <p:cNvSpPr/>
          <p:nvPr/>
        </p:nvSpPr>
        <p:spPr>
          <a:xfrm>
            <a:off x="406856" y="5501019"/>
            <a:ext cx="8208912" cy="1200329"/>
          </a:xfrm>
          <a:prstGeom prst="rect">
            <a:avLst/>
          </a:prstGeom>
        </p:spPr>
        <p:txBody>
          <a:bodyPr wrap="square">
            <a:spAutoFit/>
          </a:bodyPr>
          <a:lstStyle/>
          <a:p>
            <a:pPr algn="just"/>
            <a:r>
              <a:rPr lang="es-VE" b="1" dirty="0"/>
              <a:t>L</a:t>
            </a:r>
            <a:r>
              <a:rPr lang="es-VE" b="1" dirty="0" smtClean="0"/>
              <a:t>a falta de efectos beneficiosos significativos de la espironolactona en varias medidas de la capacidad de ejercicio y la calidad de vida sugiere que otros mecanismos contribuyen a la disminución de la capacidad funcional en la insuficiencia cardíaca con FE conservada</a:t>
            </a:r>
            <a:endParaRPr lang="es-VE" b="1" dirty="0"/>
          </a:p>
        </p:txBody>
      </p:sp>
      <p:sp>
        <p:nvSpPr>
          <p:cNvPr id="11" name="1 Título"/>
          <p:cNvSpPr txBox="1">
            <a:spLocks/>
          </p:cNvSpPr>
          <p:nvPr/>
        </p:nvSpPr>
        <p:spPr>
          <a:xfrm>
            <a:off x="609600" y="427038"/>
            <a:ext cx="8229600" cy="1143000"/>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VE" sz="6000" dirty="0" smtClean="0">
                <a:effectLst>
                  <a:glow rad="63500">
                    <a:schemeClr val="accent1">
                      <a:satMod val="175000"/>
                      <a:alpha val="40000"/>
                    </a:schemeClr>
                  </a:glow>
                </a:effectLst>
                <a:latin typeface="Bernard MT Condensed" panose="02050806060905020404" pitchFamily="18" charset="0"/>
              </a:rPr>
              <a:t>Discusión </a:t>
            </a:r>
            <a:endParaRPr lang="es-VE" sz="6000" dirty="0">
              <a:effectLst>
                <a:glow rad="63500">
                  <a:schemeClr val="accent1">
                    <a:satMod val="175000"/>
                    <a:alpha val="40000"/>
                  </a:schemeClr>
                </a:glow>
              </a:effectLst>
              <a:latin typeface="Bernard MT Condensed" panose="02050806060905020404" pitchFamily="18" charset="0"/>
            </a:endParaRPr>
          </a:p>
        </p:txBody>
      </p:sp>
    </p:spTree>
    <p:extLst>
      <p:ext uri="{BB962C8B-B14F-4D97-AF65-F5344CB8AC3E}">
        <p14:creationId xmlns:p14="http://schemas.microsoft.com/office/powerpoint/2010/main" val="112037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P spid="7" grpId="0"/>
      <p:bldP spid="7" grpId="1"/>
      <p:bldP spid="8" grpId="0"/>
      <p:bldP spid="8" grpId="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l="-3000" r="-3000"/>
          </a:stretch>
        </a:blipFill>
        <a:effectLst/>
      </p:bgPr>
    </p:bg>
    <p:spTree>
      <p:nvGrpSpPr>
        <p:cNvPr id="1" name=""/>
        <p:cNvGrpSpPr/>
        <p:nvPr/>
      </p:nvGrpSpPr>
      <p:grpSpPr>
        <a:xfrm>
          <a:off x="0" y="0"/>
          <a:ext cx="0" cy="0"/>
          <a:chOff x="0" y="0"/>
          <a:chExt cx="0" cy="0"/>
        </a:xfrm>
      </p:grpSpPr>
      <p:sp>
        <p:nvSpPr>
          <p:cNvPr id="4" name="3 Rectángulo"/>
          <p:cNvSpPr/>
          <p:nvPr/>
        </p:nvSpPr>
        <p:spPr>
          <a:xfrm>
            <a:off x="467544" y="3789040"/>
            <a:ext cx="8208912" cy="923330"/>
          </a:xfrm>
          <a:prstGeom prst="rect">
            <a:avLst/>
          </a:prstGeom>
          <a:solidFill>
            <a:schemeClr val="bg1">
              <a:alpha val="59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algn="just"/>
            <a:r>
              <a:rPr lang="es-VE" b="1" dirty="0" smtClean="0"/>
              <a:t>La espironolactona aumentó los niveles de potasio en un promedio de 0.2 </a:t>
            </a:r>
            <a:r>
              <a:rPr lang="es-VE" b="1" dirty="0" err="1" smtClean="0"/>
              <a:t>mmol</a:t>
            </a:r>
            <a:r>
              <a:rPr lang="es-VE" b="1" dirty="0" smtClean="0"/>
              <a:t> / L. Es de destacar que la </a:t>
            </a:r>
            <a:r>
              <a:rPr lang="es-VE" b="1" dirty="0" err="1" smtClean="0"/>
              <a:t>hipercalemia</a:t>
            </a:r>
            <a:r>
              <a:rPr lang="es-VE" b="1" dirty="0" smtClean="0"/>
              <a:t> clínicamente relevante (&gt; 5,5 </a:t>
            </a:r>
            <a:r>
              <a:rPr lang="es-VE" b="1" dirty="0" err="1" smtClean="0"/>
              <a:t>mmol</a:t>
            </a:r>
            <a:r>
              <a:rPr lang="es-VE" b="1" dirty="0" smtClean="0"/>
              <a:t> / L) era rara, los niveles de potasio nunca excedieron 5,8 </a:t>
            </a:r>
            <a:r>
              <a:rPr lang="es-VE" b="1" dirty="0" err="1" smtClean="0"/>
              <a:t>mmol</a:t>
            </a:r>
            <a:r>
              <a:rPr lang="es-VE" b="1" dirty="0" smtClean="0"/>
              <a:t> / L</a:t>
            </a:r>
            <a:endParaRPr lang="es-VE" b="1" dirty="0"/>
          </a:p>
        </p:txBody>
      </p:sp>
      <p:sp>
        <p:nvSpPr>
          <p:cNvPr id="5" name="4 Rectángulo"/>
          <p:cNvSpPr/>
          <p:nvPr/>
        </p:nvSpPr>
        <p:spPr>
          <a:xfrm>
            <a:off x="455426" y="1772816"/>
            <a:ext cx="8208912" cy="1477328"/>
          </a:xfrm>
          <a:prstGeom prst="rect">
            <a:avLst/>
          </a:prstGeom>
          <a:solidFill>
            <a:schemeClr val="bg1">
              <a:alpha val="76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algn="just"/>
            <a:r>
              <a:rPr lang="es-VE" b="1" dirty="0" smtClean="0"/>
              <a:t>El NT-</a:t>
            </a:r>
            <a:r>
              <a:rPr lang="es-VE" b="1" dirty="0" err="1" smtClean="0"/>
              <a:t>proBNP</a:t>
            </a:r>
            <a:r>
              <a:rPr lang="es-VE" b="1" dirty="0" smtClean="0"/>
              <a:t> no se seleccionó como un criterio de inclusión específico en el ensayo Aldo-DHF. La razón de esto fue que el NT-</a:t>
            </a:r>
            <a:r>
              <a:rPr lang="es-VE" b="1" dirty="0" err="1" smtClean="0"/>
              <a:t>proBNP</a:t>
            </a:r>
            <a:r>
              <a:rPr lang="es-VE" b="1" dirty="0" smtClean="0"/>
              <a:t> no es un marcador diagnóstico sensible de la enfermedad, está influenciado por las comorbilidades típicas como la disfunción renal y la obesidad, y no está elevado más allá de los valores de corte diagnósticos</a:t>
            </a:r>
            <a:endParaRPr lang="es-VE" b="1" dirty="0"/>
          </a:p>
        </p:txBody>
      </p:sp>
      <p:sp>
        <p:nvSpPr>
          <p:cNvPr id="6" name="5 Rectángulo"/>
          <p:cNvSpPr/>
          <p:nvPr/>
        </p:nvSpPr>
        <p:spPr>
          <a:xfrm>
            <a:off x="490084" y="5157192"/>
            <a:ext cx="8186371" cy="923330"/>
          </a:xfrm>
          <a:prstGeom prst="rect">
            <a:avLst/>
          </a:prstGeom>
          <a:solidFill>
            <a:schemeClr val="bg1">
              <a:alpha val="72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algn="just"/>
            <a:r>
              <a:rPr lang="es-VE" b="1" dirty="0" smtClean="0"/>
              <a:t>No se ha aceptado una diferencia mínima clínicamente importante en el pico de VO2 o E/e' que debe alcanzarse en vista de la alteración del pronóstico en la insuficiencia cardíaca con FE conservada.</a:t>
            </a:r>
            <a:endParaRPr lang="es-VE" b="1" dirty="0"/>
          </a:p>
        </p:txBody>
      </p:sp>
      <p:sp>
        <p:nvSpPr>
          <p:cNvPr id="8" name="1 Título"/>
          <p:cNvSpPr txBox="1">
            <a:spLocks/>
          </p:cNvSpPr>
          <p:nvPr/>
        </p:nvSpPr>
        <p:spPr>
          <a:xfrm>
            <a:off x="251520" y="427038"/>
            <a:ext cx="8229600" cy="1143000"/>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VE" sz="5400" dirty="0" smtClean="0">
                <a:effectLst>
                  <a:glow rad="63500">
                    <a:schemeClr val="accent1">
                      <a:satMod val="175000"/>
                      <a:alpha val="40000"/>
                    </a:schemeClr>
                  </a:glow>
                </a:effectLst>
                <a:latin typeface="Bernard MT Condensed" panose="02050806060905020404" pitchFamily="18" charset="0"/>
              </a:rPr>
              <a:t>Discusión </a:t>
            </a:r>
            <a:endParaRPr lang="es-VE" sz="5400" dirty="0">
              <a:effectLst>
                <a:glow rad="63500">
                  <a:schemeClr val="accent1">
                    <a:satMod val="175000"/>
                    <a:alpha val="40000"/>
                  </a:schemeClr>
                </a:glow>
              </a:effectLst>
              <a:latin typeface="Bernard MT Condensed" panose="02050806060905020404" pitchFamily="18" charset="0"/>
            </a:endParaRPr>
          </a:p>
        </p:txBody>
      </p:sp>
    </p:spTree>
    <p:extLst>
      <p:ext uri="{BB962C8B-B14F-4D97-AF65-F5344CB8AC3E}">
        <p14:creationId xmlns:p14="http://schemas.microsoft.com/office/powerpoint/2010/main" val="3420652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11000" r="-11000"/>
          </a:stretch>
        </a:blipFill>
        <a:effectLst/>
      </p:bgPr>
    </p:bg>
    <p:spTree>
      <p:nvGrpSpPr>
        <p:cNvPr id="1" name=""/>
        <p:cNvGrpSpPr/>
        <p:nvPr/>
      </p:nvGrpSpPr>
      <p:grpSpPr>
        <a:xfrm>
          <a:off x="0" y="0"/>
          <a:ext cx="0" cy="0"/>
          <a:chOff x="0" y="0"/>
          <a:chExt cx="0" cy="0"/>
        </a:xfrm>
      </p:grpSpPr>
      <p:sp>
        <p:nvSpPr>
          <p:cNvPr id="4" name="3 Rectángulo"/>
          <p:cNvSpPr/>
          <p:nvPr/>
        </p:nvSpPr>
        <p:spPr>
          <a:xfrm>
            <a:off x="395536" y="2090172"/>
            <a:ext cx="8424936" cy="1938992"/>
          </a:xfrm>
          <a:prstGeom prst="rect">
            <a:avLst/>
          </a:prstGeom>
        </p:spPr>
        <p:txBody>
          <a:bodyPr wrap="square">
            <a:spAutoFit/>
          </a:bodyPr>
          <a:lstStyle/>
          <a:p>
            <a:pPr algn="ctr"/>
            <a:r>
              <a:rPr lang="es-VE" sz="2400" b="1" dirty="0" smtClean="0"/>
              <a:t>Aldo-DHF mostró que, en comparación con  placebo, el tratamiento con espironolactona en pacientes con insuficiencia cardíaca con FE conservada mejoró la función diastólica y el remodelado del ventrículo izquierdo, pero no alteró la capacidad máxima de ejercicio.</a:t>
            </a:r>
            <a:endParaRPr lang="es-VE" sz="2400" b="1" dirty="0"/>
          </a:p>
        </p:txBody>
      </p:sp>
      <p:sp>
        <p:nvSpPr>
          <p:cNvPr id="5" name="1 Título"/>
          <p:cNvSpPr txBox="1">
            <a:spLocks/>
          </p:cNvSpPr>
          <p:nvPr/>
        </p:nvSpPr>
        <p:spPr>
          <a:xfrm>
            <a:off x="251520" y="427038"/>
            <a:ext cx="8229600" cy="1143000"/>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VE" sz="6000" dirty="0" smtClean="0">
                <a:effectLst>
                  <a:glow rad="63500">
                    <a:schemeClr val="accent1">
                      <a:satMod val="175000"/>
                      <a:alpha val="40000"/>
                    </a:schemeClr>
                  </a:glow>
                </a:effectLst>
                <a:latin typeface="Bernard MT Condensed" panose="02050806060905020404" pitchFamily="18" charset="0"/>
              </a:rPr>
              <a:t>Conclusión</a:t>
            </a:r>
            <a:r>
              <a:rPr lang="es-VE" sz="4800" dirty="0" smtClean="0">
                <a:effectLst>
                  <a:glow rad="63500">
                    <a:schemeClr val="accent1">
                      <a:satMod val="175000"/>
                      <a:alpha val="40000"/>
                    </a:schemeClr>
                  </a:glow>
                </a:effectLst>
                <a:latin typeface="Bernard MT Condensed" panose="02050806060905020404" pitchFamily="18" charset="0"/>
              </a:rPr>
              <a:t> </a:t>
            </a:r>
            <a:endParaRPr lang="es-VE" sz="4800" dirty="0">
              <a:effectLst>
                <a:glow rad="63500">
                  <a:schemeClr val="accent1">
                    <a:satMod val="175000"/>
                    <a:alpha val="40000"/>
                  </a:schemeClr>
                </a:glow>
              </a:effectLst>
              <a:latin typeface="Bernard MT Condensed" panose="02050806060905020404" pitchFamily="18" charset="0"/>
            </a:endParaRPr>
          </a:p>
        </p:txBody>
      </p:sp>
    </p:spTree>
    <p:extLst>
      <p:ext uri="{BB962C8B-B14F-4D97-AF65-F5344CB8AC3E}">
        <p14:creationId xmlns:p14="http://schemas.microsoft.com/office/powerpoint/2010/main" val="138876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t="-17000" b="-17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scene3d>
              <a:camera prst="orthographicFront"/>
              <a:lightRig rig="threePt" dir="t"/>
            </a:scene3d>
            <a:sp3d extrusionH="57150">
              <a:bevelT w="38100" h="38100"/>
            </a:sp3d>
          </a:bodyPr>
          <a:lstStyle/>
          <a:p>
            <a:r>
              <a:rPr lang="es-VE" dirty="0" smtClean="0">
                <a:effectLst>
                  <a:glow rad="63500">
                    <a:schemeClr val="accent1">
                      <a:satMod val="175000"/>
                      <a:alpha val="40000"/>
                    </a:schemeClr>
                  </a:glow>
                </a:effectLst>
                <a:latin typeface="Bernard MT Condensed" panose="02050806060905020404" pitchFamily="18" charset="0"/>
              </a:rPr>
              <a:t>Aportes del Grupo</a:t>
            </a:r>
            <a:endParaRPr lang="es-VE" dirty="0">
              <a:effectLst>
                <a:glow rad="63500">
                  <a:schemeClr val="accent1">
                    <a:satMod val="175000"/>
                    <a:alpha val="40000"/>
                  </a:schemeClr>
                </a:glow>
              </a:effectLst>
              <a:latin typeface="Bernard MT Condensed" panose="02050806060905020404" pitchFamily="18" charset="0"/>
            </a:endParaRPr>
          </a:p>
        </p:txBody>
      </p:sp>
      <p:sp>
        <p:nvSpPr>
          <p:cNvPr id="4" name="3 Rectángulo"/>
          <p:cNvSpPr/>
          <p:nvPr/>
        </p:nvSpPr>
        <p:spPr>
          <a:xfrm>
            <a:off x="15586" y="1844823"/>
            <a:ext cx="8948902" cy="4401205"/>
          </a:xfrm>
          <a:prstGeom prst="rect">
            <a:avLst/>
          </a:prstGeom>
        </p:spPr>
        <p:txBody>
          <a:bodyPr wrap="square">
            <a:spAutoFit/>
          </a:bodyPr>
          <a:lstStyle/>
          <a:p>
            <a:pPr marL="285750" lvl="0" indent="-285750" algn="just">
              <a:buFontTx/>
              <a:buChar char="-"/>
            </a:pPr>
            <a:r>
              <a:rPr lang="es-VE" sz="2000" b="1" dirty="0" smtClean="0"/>
              <a:t>En el estudio no </a:t>
            </a:r>
            <a:r>
              <a:rPr lang="es-VE" sz="2000" b="1" dirty="0"/>
              <a:t>se evaluó la magnitud de diferencia entre el valor de  E/e´ ni de VO2 basal con su valor a los  </a:t>
            </a:r>
            <a:r>
              <a:rPr lang="es-VE" sz="2000" b="1" dirty="0" smtClean="0"/>
              <a:t>12 meses </a:t>
            </a:r>
            <a:r>
              <a:rPr lang="es-VE" sz="2000" b="1" dirty="0"/>
              <a:t>dentro de cada grupo de </a:t>
            </a:r>
            <a:r>
              <a:rPr lang="es-VE" sz="2000" b="1" dirty="0" smtClean="0"/>
              <a:t>estudio.</a:t>
            </a:r>
          </a:p>
          <a:p>
            <a:pPr marL="285750" lvl="0" indent="-285750" algn="just">
              <a:buFontTx/>
              <a:buChar char="-"/>
            </a:pPr>
            <a:endParaRPr lang="es-VE" sz="2000" b="1" dirty="0" smtClean="0"/>
          </a:p>
          <a:p>
            <a:pPr marL="285750" lvl="0" indent="-285750" algn="just">
              <a:buFontTx/>
              <a:buChar char="-"/>
            </a:pPr>
            <a:r>
              <a:rPr lang="es-VE" sz="2000" b="1" dirty="0" smtClean="0"/>
              <a:t>Con </a:t>
            </a:r>
            <a:r>
              <a:rPr lang="es-VE" sz="2000" b="1" dirty="0"/>
              <a:t>los Datos de este estudio NO existe argumento suficiente para recomendar el uso de espironolactona para mejorar la función Diastólica ni la capacidad Funcional en pacientes con FE </a:t>
            </a:r>
            <a:r>
              <a:rPr lang="es-VE" sz="2000" b="1" dirty="0" smtClean="0"/>
              <a:t>conservada.</a:t>
            </a:r>
          </a:p>
          <a:p>
            <a:pPr marL="285750" lvl="0" indent="-285750" algn="just">
              <a:buFontTx/>
              <a:buChar char="-"/>
            </a:pPr>
            <a:endParaRPr lang="es-VE" sz="2000" b="1" dirty="0" smtClean="0"/>
          </a:p>
          <a:p>
            <a:pPr marL="285750" lvl="0" indent="-285750" algn="just">
              <a:buFontTx/>
              <a:buChar char="-"/>
            </a:pPr>
            <a:r>
              <a:rPr lang="es-VE" sz="2000" b="1" dirty="0"/>
              <a:t>L</a:t>
            </a:r>
            <a:r>
              <a:rPr lang="es-VE" sz="2000" b="1" dirty="0" smtClean="0"/>
              <a:t>a </a:t>
            </a:r>
            <a:r>
              <a:rPr lang="es-VE" sz="2000" b="1" dirty="0"/>
              <a:t>reducción observada en la capacidad de ejercicio </a:t>
            </a:r>
            <a:r>
              <a:rPr lang="es-VE" sz="2000" b="1" dirty="0" err="1"/>
              <a:t>submáximo</a:t>
            </a:r>
            <a:r>
              <a:rPr lang="es-VE" sz="2000" b="1" dirty="0"/>
              <a:t> en el grupo de espironolactona merece ser </a:t>
            </a:r>
            <a:r>
              <a:rPr lang="es-VE" sz="2000" b="1" dirty="0" smtClean="0"/>
              <a:t>considerada. </a:t>
            </a:r>
          </a:p>
          <a:p>
            <a:pPr marL="285750" lvl="0" indent="-285750" algn="just">
              <a:buFontTx/>
              <a:buChar char="-"/>
            </a:pPr>
            <a:endParaRPr lang="es-VE" sz="2000" b="1" dirty="0" smtClean="0"/>
          </a:p>
          <a:p>
            <a:pPr marL="285750" lvl="0" indent="-285750" algn="just">
              <a:buFontTx/>
              <a:buChar char="-"/>
            </a:pPr>
            <a:r>
              <a:rPr lang="es-VE" sz="2000" b="1" dirty="0" smtClean="0"/>
              <a:t>A </a:t>
            </a:r>
            <a:r>
              <a:rPr lang="es-VE" sz="2000" b="1" dirty="0"/>
              <a:t>pesar de mostrarse diferencia estadísticamente significativa entre el grupo de espironolactona y placebo, el cambio de la relación E/</a:t>
            </a:r>
            <a:r>
              <a:rPr lang="es-VE" sz="2000" b="1" dirty="0" err="1"/>
              <a:t>e´en</a:t>
            </a:r>
            <a:r>
              <a:rPr lang="es-VE" sz="2000" b="1" dirty="0"/>
              <a:t> el grupo de intervención no alcanzo  la diferencia esperada por los autores (-1.2) para E/</a:t>
            </a:r>
            <a:r>
              <a:rPr lang="es-VE" sz="2000" b="1" dirty="0" err="1"/>
              <a:t>e´y</a:t>
            </a:r>
            <a:r>
              <a:rPr lang="es-VE" sz="2000" b="1" dirty="0"/>
              <a:t> 2ml para </a:t>
            </a:r>
            <a:r>
              <a:rPr lang="es-VE" sz="2000" b="1" dirty="0" smtClean="0"/>
              <a:t>VO2.</a:t>
            </a:r>
          </a:p>
        </p:txBody>
      </p:sp>
    </p:spTree>
    <p:extLst>
      <p:ext uri="{BB962C8B-B14F-4D97-AF65-F5344CB8AC3E}">
        <p14:creationId xmlns:p14="http://schemas.microsoft.com/office/powerpoint/2010/main" val="146545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stretch>
            <a:fillRect t="-26000" b="-26000"/>
          </a:stretch>
        </a:blipFill>
        <a:effectLst/>
      </p:bgPr>
    </p:bg>
    <p:spTree>
      <p:nvGrpSpPr>
        <p:cNvPr id="1" name=""/>
        <p:cNvGrpSpPr/>
        <p:nvPr/>
      </p:nvGrpSpPr>
      <p:grpSpPr>
        <a:xfrm>
          <a:off x="0" y="0"/>
          <a:ext cx="0" cy="0"/>
          <a:chOff x="0" y="0"/>
          <a:chExt cx="0" cy="0"/>
        </a:xfrm>
      </p:grpSpPr>
      <p:sp>
        <p:nvSpPr>
          <p:cNvPr id="4" name="3 Rectángulo"/>
          <p:cNvSpPr/>
          <p:nvPr/>
        </p:nvSpPr>
        <p:spPr>
          <a:xfrm>
            <a:off x="361754" y="1916832"/>
            <a:ext cx="8424936" cy="4093428"/>
          </a:xfrm>
          <a:prstGeom prst="rect">
            <a:avLst/>
          </a:prstGeom>
        </p:spPr>
        <p:txBody>
          <a:bodyPr wrap="square">
            <a:spAutoFit/>
          </a:bodyPr>
          <a:lstStyle/>
          <a:p>
            <a:pPr marL="285750" lvl="0" indent="-285750" algn="just">
              <a:buFontTx/>
              <a:buChar char="-"/>
            </a:pPr>
            <a:r>
              <a:rPr lang="es-VE" sz="2000" b="1" dirty="0" smtClean="0"/>
              <a:t>Aldo-DHF no tuvo el poder para evaluar el efecto de la espironolactona en las hospitalizaciones por insuficiencia cardíaca o la mortalidad.</a:t>
            </a:r>
          </a:p>
          <a:p>
            <a:pPr marL="285750" lvl="0" indent="-285750" algn="just">
              <a:buFontTx/>
              <a:buChar char="-"/>
            </a:pPr>
            <a:endParaRPr lang="es-VE" sz="2000" b="1" dirty="0"/>
          </a:p>
          <a:p>
            <a:pPr marL="285750" lvl="0" indent="-285750" algn="just">
              <a:buFontTx/>
              <a:buChar char="-"/>
            </a:pPr>
            <a:endParaRPr lang="es-VE" sz="2000" b="1" dirty="0" smtClean="0"/>
          </a:p>
          <a:p>
            <a:pPr marL="285750" lvl="0" indent="-285750" algn="just">
              <a:buFontTx/>
              <a:buChar char="-"/>
            </a:pPr>
            <a:r>
              <a:rPr lang="es-VE" sz="2000" b="1" dirty="0" smtClean="0"/>
              <a:t>En la actualidad la definición y parámetros para diagnóstico eco cardiográfico de Disfunción diastólica difieren de los utilizados en el estudio, por lo cual los resultados del uso de Espironolactona en estos pacientes no pueden ser extrapolados a la realidad actual de los pacientes.</a:t>
            </a:r>
          </a:p>
          <a:p>
            <a:pPr marL="285750" lvl="0" indent="-285750" algn="just">
              <a:buFontTx/>
              <a:buChar char="-"/>
            </a:pPr>
            <a:endParaRPr lang="es-VE" sz="2000" b="1" dirty="0"/>
          </a:p>
          <a:p>
            <a:pPr marL="285750" lvl="0" indent="-285750" algn="just">
              <a:buFontTx/>
              <a:buChar char="-"/>
            </a:pPr>
            <a:endParaRPr lang="es-VE" sz="2000" b="1" dirty="0" smtClean="0"/>
          </a:p>
          <a:p>
            <a:pPr marL="285750" lvl="0" indent="-285750" algn="just">
              <a:buFontTx/>
              <a:buChar char="-"/>
            </a:pPr>
            <a:r>
              <a:rPr lang="es-VE" sz="2000" b="1" dirty="0" smtClean="0"/>
              <a:t>No se puede establecer mejoría de calidad de vida a través de los test utilizados en el estudio en vista de las grandes variaciones en los métodos y que sugieren diferencias mínimas clínicamente importantes.</a:t>
            </a:r>
            <a:endParaRPr lang="es-VE" sz="2000" b="1" dirty="0"/>
          </a:p>
        </p:txBody>
      </p:sp>
      <p:sp>
        <p:nvSpPr>
          <p:cNvPr id="5" name="1 Título"/>
          <p:cNvSpPr>
            <a:spLocks noGrp="1"/>
          </p:cNvSpPr>
          <p:nvPr>
            <p:ph type="title"/>
          </p:nvPr>
        </p:nvSpPr>
        <p:spPr>
          <a:xfrm>
            <a:off x="457200" y="274638"/>
            <a:ext cx="8229600" cy="1143000"/>
          </a:xfrm>
        </p:spPr>
        <p:txBody>
          <a:bodyPr>
            <a:scene3d>
              <a:camera prst="orthographicFront"/>
              <a:lightRig rig="threePt" dir="t"/>
            </a:scene3d>
            <a:sp3d extrusionH="57150">
              <a:bevelT w="38100" h="38100"/>
            </a:sp3d>
          </a:bodyPr>
          <a:lstStyle/>
          <a:p>
            <a:r>
              <a:rPr lang="es-VE" dirty="0" smtClean="0">
                <a:effectLst>
                  <a:glow rad="63500">
                    <a:schemeClr val="accent1">
                      <a:satMod val="175000"/>
                      <a:alpha val="40000"/>
                    </a:schemeClr>
                  </a:glow>
                </a:effectLst>
                <a:latin typeface="Bernard MT Condensed" panose="02050806060905020404" pitchFamily="18" charset="0"/>
              </a:rPr>
              <a:t>Aportes del Grupo</a:t>
            </a:r>
            <a:endParaRPr lang="es-VE" dirty="0">
              <a:effectLst>
                <a:glow rad="63500">
                  <a:schemeClr val="accent1">
                    <a:satMod val="175000"/>
                    <a:alpha val="40000"/>
                  </a:schemeClr>
                </a:glow>
              </a:effectLst>
              <a:latin typeface="Bernard MT Condensed" panose="02050806060905020404" pitchFamily="18" charset="0"/>
            </a:endParaRPr>
          </a:p>
        </p:txBody>
      </p:sp>
    </p:spTree>
    <p:extLst>
      <p:ext uri="{BB962C8B-B14F-4D97-AF65-F5344CB8AC3E}">
        <p14:creationId xmlns:p14="http://schemas.microsoft.com/office/powerpoint/2010/main" val="508393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l="-25000" r="-25000"/>
          </a:stretch>
        </a:blipFill>
        <a:effectLst/>
      </p:bgPr>
    </p:bg>
    <p:spTree>
      <p:nvGrpSpPr>
        <p:cNvPr id="1" name=""/>
        <p:cNvGrpSpPr/>
        <p:nvPr/>
      </p:nvGrpSpPr>
      <p:grpSpPr>
        <a:xfrm>
          <a:off x="0" y="0"/>
          <a:ext cx="0" cy="0"/>
          <a:chOff x="0" y="0"/>
          <a:chExt cx="0" cy="0"/>
        </a:xfrm>
      </p:grpSpPr>
      <p:sp>
        <p:nvSpPr>
          <p:cNvPr id="4" name="1 Título"/>
          <p:cNvSpPr>
            <a:spLocks noGrp="1"/>
          </p:cNvSpPr>
          <p:nvPr>
            <p:ph type="title"/>
          </p:nvPr>
        </p:nvSpPr>
        <p:spPr>
          <a:xfrm>
            <a:off x="395536" y="2564904"/>
            <a:ext cx="8229600" cy="1143000"/>
          </a:xfrm>
        </p:spPr>
        <p:txBody>
          <a:bodyPr>
            <a:normAutofit/>
          </a:bodyPr>
          <a:lstStyle/>
          <a:p>
            <a:r>
              <a:rPr lang="es-VE" sz="6600" dirty="0" smtClean="0">
                <a:latin typeface="Bernard MT Condensed" panose="02050806060905020404" pitchFamily="18" charset="0"/>
              </a:rPr>
              <a:t>Lista de cotejo</a:t>
            </a:r>
            <a:endParaRPr lang="es-VE" sz="6600" dirty="0">
              <a:latin typeface="Bernard MT Condensed" panose="02050806060905020404" pitchFamily="18" charset="0"/>
            </a:endParaRPr>
          </a:p>
        </p:txBody>
      </p:sp>
    </p:spTree>
    <p:extLst>
      <p:ext uri="{BB962C8B-B14F-4D97-AF65-F5344CB8AC3E}">
        <p14:creationId xmlns:p14="http://schemas.microsoft.com/office/powerpoint/2010/main" val="12859293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3073" r="3729"/>
          <a:stretch/>
        </p:blipFill>
        <p:spPr>
          <a:xfrm>
            <a:off x="0" y="1"/>
            <a:ext cx="9144000" cy="6858000"/>
          </a:xfrm>
          <a:prstGeom prst="rect">
            <a:avLst/>
          </a:prstGeom>
        </p:spPr>
      </p:pic>
      <p:sp>
        <p:nvSpPr>
          <p:cNvPr id="9" name="Multiplicar 8"/>
          <p:cNvSpPr/>
          <p:nvPr/>
        </p:nvSpPr>
        <p:spPr>
          <a:xfrm>
            <a:off x="6482751" y="879894"/>
            <a:ext cx="427007" cy="552090"/>
          </a:xfrm>
          <a:prstGeom prst="mathMultiply">
            <a:avLst>
              <a:gd name="adj1" fmla="val 14948"/>
            </a:avLst>
          </a:prstGeom>
          <a:solidFill>
            <a:srgbClr val="007A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cxnSp>
        <p:nvCxnSpPr>
          <p:cNvPr id="11" name="Conector recto 10"/>
          <p:cNvCxnSpPr/>
          <p:nvPr/>
        </p:nvCxnSpPr>
        <p:spPr>
          <a:xfrm>
            <a:off x="7000336" y="845389"/>
            <a:ext cx="12940" cy="6012611"/>
          </a:xfrm>
          <a:prstGeom prst="line">
            <a:avLst/>
          </a:prstGeom>
          <a:ln w="28575">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a:off x="7774554" y="842513"/>
            <a:ext cx="12940" cy="6012611"/>
          </a:xfrm>
          <a:prstGeom prst="line">
            <a:avLst/>
          </a:prstGeom>
          <a:ln w="28575">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13" name="Multiplicar 12"/>
          <p:cNvSpPr/>
          <p:nvPr/>
        </p:nvSpPr>
        <p:spPr>
          <a:xfrm>
            <a:off x="6506473" y="1567136"/>
            <a:ext cx="427007" cy="552090"/>
          </a:xfrm>
          <a:prstGeom prst="mathMultiply">
            <a:avLst>
              <a:gd name="adj1" fmla="val 14948"/>
            </a:avLst>
          </a:prstGeom>
          <a:solidFill>
            <a:srgbClr val="007A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4" name="Multiplicar 13"/>
          <p:cNvSpPr/>
          <p:nvPr/>
        </p:nvSpPr>
        <p:spPr>
          <a:xfrm>
            <a:off x="6517255" y="2357891"/>
            <a:ext cx="427007" cy="552090"/>
          </a:xfrm>
          <a:prstGeom prst="mathMultiply">
            <a:avLst>
              <a:gd name="adj1" fmla="val 14948"/>
            </a:avLst>
          </a:prstGeom>
          <a:solidFill>
            <a:srgbClr val="007A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5" name="Multiplicar 14"/>
          <p:cNvSpPr/>
          <p:nvPr/>
        </p:nvSpPr>
        <p:spPr>
          <a:xfrm>
            <a:off x="6547443" y="3152956"/>
            <a:ext cx="427007" cy="552090"/>
          </a:xfrm>
          <a:prstGeom prst="mathMultiply">
            <a:avLst>
              <a:gd name="adj1" fmla="val 14948"/>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6" name="Multiplicar 15"/>
          <p:cNvSpPr/>
          <p:nvPr/>
        </p:nvSpPr>
        <p:spPr>
          <a:xfrm>
            <a:off x="7236296" y="3944696"/>
            <a:ext cx="427007" cy="552090"/>
          </a:xfrm>
          <a:prstGeom prst="mathMultiply">
            <a:avLst>
              <a:gd name="adj1" fmla="val 1494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7" name="Multiplicar 16"/>
          <p:cNvSpPr/>
          <p:nvPr/>
        </p:nvSpPr>
        <p:spPr>
          <a:xfrm>
            <a:off x="7236295" y="4796669"/>
            <a:ext cx="427007" cy="552090"/>
          </a:xfrm>
          <a:prstGeom prst="mathMultiply">
            <a:avLst>
              <a:gd name="adj1" fmla="val 1494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8" name="Multiplicar 17"/>
          <p:cNvSpPr/>
          <p:nvPr/>
        </p:nvSpPr>
        <p:spPr>
          <a:xfrm>
            <a:off x="6578604" y="5596521"/>
            <a:ext cx="427007" cy="552090"/>
          </a:xfrm>
          <a:prstGeom prst="mathMultiply">
            <a:avLst>
              <a:gd name="adj1" fmla="val 14948"/>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9" name="Multiplicar 18"/>
          <p:cNvSpPr/>
          <p:nvPr/>
        </p:nvSpPr>
        <p:spPr>
          <a:xfrm>
            <a:off x="6547444" y="6262792"/>
            <a:ext cx="427007" cy="552090"/>
          </a:xfrm>
          <a:prstGeom prst="mathMultiply">
            <a:avLst>
              <a:gd name="adj1" fmla="val 14948"/>
            </a:avLst>
          </a:prstGeom>
          <a:solidFill>
            <a:srgbClr val="007A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 name="1 CuadroTexto"/>
          <p:cNvSpPr txBox="1"/>
          <p:nvPr/>
        </p:nvSpPr>
        <p:spPr>
          <a:xfrm>
            <a:off x="7827060" y="879894"/>
            <a:ext cx="1259791" cy="646331"/>
          </a:xfrm>
          <a:prstGeom prst="rect">
            <a:avLst/>
          </a:prstGeom>
          <a:noFill/>
          <a:ln>
            <a:solidFill>
              <a:schemeClr val="bg1"/>
            </a:solidFill>
          </a:ln>
        </p:spPr>
        <p:txBody>
          <a:bodyPr wrap="square" rtlCol="0">
            <a:spAutoFit/>
          </a:bodyPr>
          <a:lstStyle/>
          <a:p>
            <a:r>
              <a:rPr lang="es-VE" b="1" dirty="0" smtClean="0">
                <a:solidFill>
                  <a:schemeClr val="bg1"/>
                </a:solidFill>
              </a:rPr>
              <a:t>NO ESPECIFICA</a:t>
            </a:r>
            <a:endParaRPr lang="es-VE" b="1" dirty="0">
              <a:solidFill>
                <a:schemeClr val="bg1"/>
              </a:solidFill>
            </a:endParaRPr>
          </a:p>
        </p:txBody>
      </p:sp>
      <p:sp>
        <p:nvSpPr>
          <p:cNvPr id="20" name="19 CuadroTexto"/>
          <p:cNvSpPr txBox="1"/>
          <p:nvPr/>
        </p:nvSpPr>
        <p:spPr>
          <a:xfrm>
            <a:off x="7809472" y="1577429"/>
            <a:ext cx="1259791" cy="646331"/>
          </a:xfrm>
          <a:prstGeom prst="rect">
            <a:avLst/>
          </a:prstGeom>
          <a:noFill/>
          <a:ln>
            <a:solidFill>
              <a:schemeClr val="bg1"/>
            </a:solidFill>
          </a:ln>
        </p:spPr>
        <p:txBody>
          <a:bodyPr wrap="square" rtlCol="0">
            <a:spAutoFit/>
          </a:bodyPr>
          <a:lstStyle/>
          <a:p>
            <a:r>
              <a:rPr lang="es-VE" b="1" dirty="0" smtClean="0">
                <a:solidFill>
                  <a:schemeClr val="bg1"/>
                </a:solidFill>
              </a:rPr>
              <a:t>NO ESPECIFICA</a:t>
            </a:r>
            <a:endParaRPr lang="es-VE" b="1" dirty="0">
              <a:solidFill>
                <a:schemeClr val="bg1"/>
              </a:solidFill>
            </a:endParaRPr>
          </a:p>
        </p:txBody>
      </p:sp>
      <p:sp>
        <p:nvSpPr>
          <p:cNvPr id="21" name="20 CuadroTexto"/>
          <p:cNvSpPr txBox="1"/>
          <p:nvPr/>
        </p:nvSpPr>
        <p:spPr>
          <a:xfrm>
            <a:off x="7831451" y="2415644"/>
            <a:ext cx="1259791" cy="646331"/>
          </a:xfrm>
          <a:prstGeom prst="rect">
            <a:avLst/>
          </a:prstGeom>
          <a:noFill/>
          <a:ln>
            <a:solidFill>
              <a:schemeClr val="bg1"/>
            </a:solidFill>
          </a:ln>
        </p:spPr>
        <p:txBody>
          <a:bodyPr wrap="square" rtlCol="0">
            <a:spAutoFit/>
          </a:bodyPr>
          <a:lstStyle/>
          <a:p>
            <a:r>
              <a:rPr lang="es-VE" b="1" dirty="0" smtClean="0">
                <a:solidFill>
                  <a:schemeClr val="bg1"/>
                </a:solidFill>
              </a:rPr>
              <a:t>NO ESPECIFICA</a:t>
            </a:r>
            <a:endParaRPr lang="es-VE" b="1" dirty="0">
              <a:solidFill>
                <a:schemeClr val="bg1"/>
              </a:solidFill>
            </a:endParaRPr>
          </a:p>
        </p:txBody>
      </p:sp>
    </p:spTree>
    <p:extLst>
      <p:ext uri="{BB962C8B-B14F-4D97-AF65-F5344CB8AC3E}">
        <p14:creationId xmlns:p14="http://schemas.microsoft.com/office/powerpoint/2010/main" val="53937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5" grpId="0" animBg="1"/>
      <p:bldP spid="16" grpId="0" animBg="1"/>
      <p:bldP spid="17" grpId="0" animBg="1"/>
      <p:bldP spid="18" grpId="0" animBg="1"/>
      <p:bldP spid="19" grpId="0" animBg="1"/>
      <p:bldP spid="2" grpId="0" animBg="1"/>
      <p:bldP spid="20" grpId="0" animBg="1"/>
      <p:bldP spid="2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l="2669" t="5735" r="3254" b="4485"/>
          <a:stretch/>
        </p:blipFill>
        <p:spPr>
          <a:xfrm>
            <a:off x="0" y="3450567"/>
            <a:ext cx="9144000" cy="3407432"/>
          </a:xfrm>
          <a:prstGeom prst="rect">
            <a:avLst/>
          </a:prstGeom>
        </p:spPr>
      </p:pic>
      <p:pic>
        <p:nvPicPr>
          <p:cNvPr id="6" name="Imagen 5"/>
          <p:cNvPicPr>
            <a:picLocks noChangeAspect="1"/>
          </p:cNvPicPr>
          <p:nvPr/>
        </p:nvPicPr>
        <p:blipFill>
          <a:blip r:embed="rId3"/>
          <a:stretch>
            <a:fillRect/>
          </a:stretch>
        </p:blipFill>
        <p:spPr>
          <a:xfrm>
            <a:off x="-793" y="-69011"/>
            <a:ext cx="9144793" cy="591363"/>
          </a:xfrm>
          <a:prstGeom prst="rect">
            <a:avLst/>
          </a:prstGeom>
        </p:spPr>
      </p:pic>
      <p:pic>
        <p:nvPicPr>
          <p:cNvPr id="4" name="Imagen 3"/>
          <p:cNvPicPr>
            <a:picLocks noChangeAspect="1"/>
          </p:cNvPicPr>
          <p:nvPr/>
        </p:nvPicPr>
        <p:blipFill rotWithShape="1">
          <a:blip r:embed="rId4"/>
          <a:srcRect l="2026" r="3935" b="9079"/>
          <a:stretch/>
        </p:blipFill>
        <p:spPr>
          <a:xfrm>
            <a:off x="0" y="379563"/>
            <a:ext cx="9144000" cy="3071004"/>
          </a:xfrm>
          <a:prstGeom prst="rect">
            <a:avLst/>
          </a:prstGeom>
        </p:spPr>
      </p:pic>
      <p:sp>
        <p:nvSpPr>
          <p:cNvPr id="7" name="Multiplicar 6"/>
          <p:cNvSpPr/>
          <p:nvPr/>
        </p:nvSpPr>
        <p:spPr>
          <a:xfrm>
            <a:off x="6549602" y="6265665"/>
            <a:ext cx="427007" cy="552090"/>
          </a:xfrm>
          <a:prstGeom prst="mathMultiply">
            <a:avLst>
              <a:gd name="adj1" fmla="val 14948"/>
            </a:avLst>
          </a:prstGeom>
          <a:solidFill>
            <a:srgbClr val="007A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cxnSp>
        <p:nvCxnSpPr>
          <p:cNvPr id="10" name="Conector recto 9"/>
          <p:cNvCxnSpPr/>
          <p:nvPr/>
        </p:nvCxnSpPr>
        <p:spPr>
          <a:xfrm flipH="1">
            <a:off x="7138359" y="2516044"/>
            <a:ext cx="2158" cy="951777"/>
          </a:xfrm>
          <a:prstGeom prst="line">
            <a:avLst/>
          </a:prstGeom>
          <a:ln w="28575">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7138359" y="4014167"/>
            <a:ext cx="2158" cy="2803589"/>
          </a:xfrm>
          <a:prstGeom prst="line">
            <a:avLst/>
          </a:prstGeom>
          <a:ln w="28575">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flipH="1">
            <a:off x="7925519" y="2495914"/>
            <a:ext cx="2158" cy="951777"/>
          </a:xfrm>
          <a:prstGeom prst="line">
            <a:avLst/>
          </a:prstGeom>
          <a:ln w="28575">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7925519" y="4011298"/>
            <a:ext cx="2158" cy="2803589"/>
          </a:xfrm>
          <a:prstGeom prst="line">
            <a:avLst/>
          </a:prstGeom>
          <a:ln w="28575">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19" name="Multiplicar 18"/>
          <p:cNvSpPr/>
          <p:nvPr/>
        </p:nvSpPr>
        <p:spPr>
          <a:xfrm>
            <a:off x="6584106" y="2463967"/>
            <a:ext cx="427007" cy="552090"/>
          </a:xfrm>
          <a:prstGeom prst="mathMultiply">
            <a:avLst>
              <a:gd name="adj1" fmla="val 14948"/>
            </a:avLst>
          </a:prstGeom>
          <a:solidFill>
            <a:srgbClr val="007A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0" name="Multiplicar 19"/>
          <p:cNvSpPr/>
          <p:nvPr/>
        </p:nvSpPr>
        <p:spPr>
          <a:xfrm>
            <a:off x="6584106" y="2930118"/>
            <a:ext cx="427007" cy="552090"/>
          </a:xfrm>
          <a:prstGeom prst="mathMultiply">
            <a:avLst>
              <a:gd name="adj1" fmla="val 14948"/>
            </a:avLst>
          </a:prstGeom>
          <a:solidFill>
            <a:srgbClr val="007A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1" name="Multiplicar 20"/>
          <p:cNvSpPr/>
          <p:nvPr/>
        </p:nvSpPr>
        <p:spPr>
          <a:xfrm>
            <a:off x="6584308" y="4042105"/>
            <a:ext cx="427007" cy="552090"/>
          </a:xfrm>
          <a:prstGeom prst="mathMultiply">
            <a:avLst>
              <a:gd name="adj1" fmla="val 14948"/>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2" name="Multiplicar 21"/>
          <p:cNvSpPr/>
          <p:nvPr/>
        </p:nvSpPr>
        <p:spPr>
          <a:xfrm>
            <a:off x="7317350" y="4615150"/>
            <a:ext cx="427007" cy="552090"/>
          </a:xfrm>
          <a:prstGeom prst="mathMultiply">
            <a:avLst>
              <a:gd name="adj1" fmla="val 1494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3" name="Multiplicar 22"/>
          <p:cNvSpPr/>
          <p:nvPr/>
        </p:nvSpPr>
        <p:spPr>
          <a:xfrm>
            <a:off x="7328132" y="5181621"/>
            <a:ext cx="427007" cy="552090"/>
          </a:xfrm>
          <a:prstGeom prst="mathMultiply">
            <a:avLst>
              <a:gd name="adj1" fmla="val 1494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6" name="Multiplicar 18"/>
          <p:cNvSpPr/>
          <p:nvPr/>
        </p:nvSpPr>
        <p:spPr>
          <a:xfrm>
            <a:off x="8244408" y="568325"/>
            <a:ext cx="427007" cy="552090"/>
          </a:xfrm>
          <a:prstGeom prst="mathMultiply">
            <a:avLst>
              <a:gd name="adj1" fmla="val 14948"/>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4" name="Multiplicar 18"/>
          <p:cNvSpPr/>
          <p:nvPr/>
        </p:nvSpPr>
        <p:spPr>
          <a:xfrm>
            <a:off x="8244407" y="996770"/>
            <a:ext cx="427007" cy="552090"/>
          </a:xfrm>
          <a:prstGeom prst="mathMultiply">
            <a:avLst>
              <a:gd name="adj1" fmla="val 14948"/>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 name="2 CuadroTexto"/>
          <p:cNvSpPr txBox="1"/>
          <p:nvPr/>
        </p:nvSpPr>
        <p:spPr>
          <a:xfrm>
            <a:off x="6377242" y="1491431"/>
            <a:ext cx="3091302" cy="369332"/>
          </a:xfrm>
          <a:prstGeom prst="rect">
            <a:avLst/>
          </a:prstGeom>
          <a:noFill/>
        </p:spPr>
        <p:txBody>
          <a:bodyPr wrap="square" rtlCol="0">
            <a:spAutoFit/>
          </a:bodyPr>
          <a:lstStyle/>
          <a:p>
            <a:r>
              <a:rPr lang="es-VE" b="1" dirty="0" smtClean="0"/>
              <a:t>1/0,16 x 100 = 6</a:t>
            </a:r>
            <a:endParaRPr lang="es-VE" b="1" dirty="0"/>
          </a:p>
        </p:txBody>
      </p:sp>
    </p:spTree>
    <p:extLst>
      <p:ext uri="{BB962C8B-B14F-4D97-AF65-F5344CB8AC3E}">
        <p14:creationId xmlns:p14="http://schemas.microsoft.com/office/powerpoint/2010/main" val="42415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animBg="1"/>
      <p:bldP spid="20" grpId="0" animBg="1"/>
      <p:bldP spid="21" grpId="0" animBg="1"/>
      <p:bldP spid="22" grpId="0" animBg="1"/>
      <p:bldP spid="23" grpId="0" animBg="1"/>
      <p:bldP spid="16" grpId="0" animBg="1"/>
      <p:bldP spid="2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827584" y="836712"/>
            <a:ext cx="6840760" cy="369332"/>
          </a:xfrm>
          <a:prstGeom prst="rect">
            <a:avLst/>
          </a:prstGeom>
          <a:noFill/>
        </p:spPr>
        <p:txBody>
          <a:bodyPr wrap="square" rtlCol="0">
            <a:spAutoFit/>
          </a:bodyPr>
          <a:lstStyle/>
          <a:p>
            <a:r>
              <a:rPr lang="es-VE" dirty="0" smtClean="0"/>
              <a:t>Ver la presentación original de este articulo en el siguiente enlace:</a:t>
            </a:r>
            <a:endParaRPr lang="es-VE" dirty="0"/>
          </a:p>
        </p:txBody>
      </p:sp>
      <p:sp>
        <p:nvSpPr>
          <p:cNvPr id="5" name="4 Rectángulo"/>
          <p:cNvSpPr/>
          <p:nvPr/>
        </p:nvSpPr>
        <p:spPr>
          <a:xfrm>
            <a:off x="1115616" y="2492896"/>
            <a:ext cx="6768752" cy="1200329"/>
          </a:xfrm>
          <a:prstGeom prst="rect">
            <a:avLst/>
          </a:prstGeom>
        </p:spPr>
        <p:txBody>
          <a:bodyPr wrap="square">
            <a:spAutoFit/>
          </a:bodyPr>
          <a:lstStyle/>
          <a:p>
            <a:r>
              <a:rPr lang="es-VE" sz="3600" dirty="0">
                <a:hlinkClick r:id="rId2"/>
              </a:rPr>
              <a:t>https://prezi.com/p/jucvkvkj9snn</a:t>
            </a:r>
            <a:r>
              <a:rPr lang="es-VE" sz="3600" dirty="0" smtClean="0">
                <a:hlinkClick r:id="rId2"/>
              </a:rPr>
              <a:t>/</a:t>
            </a:r>
            <a:r>
              <a:rPr lang="es-VE" sz="3600" dirty="0" smtClean="0"/>
              <a:t> </a:t>
            </a:r>
          </a:p>
          <a:p>
            <a:endParaRPr lang="es-VE" sz="3600" dirty="0"/>
          </a:p>
        </p:txBody>
      </p:sp>
      <p:pic>
        <p:nvPicPr>
          <p:cNvPr id="1026" name="Picture 2" descr="Resultado de imagen para flechas con movimiento gif hacia arrib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356992"/>
            <a:ext cx="7734329" cy="2557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69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l="-6000" r="-6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scene3d>
              <a:camera prst="orthographicFront"/>
              <a:lightRig rig="threePt" dir="t"/>
            </a:scene3d>
            <a:sp3d extrusionH="57150">
              <a:bevelT w="38100" h="38100"/>
            </a:sp3d>
          </a:bodyPr>
          <a:lstStyle/>
          <a:p>
            <a:r>
              <a:rPr lang="es-VE" b="1" dirty="0" smtClean="0">
                <a:effectLst>
                  <a:glow rad="63500">
                    <a:schemeClr val="accent1">
                      <a:satMod val="175000"/>
                      <a:alpha val="40000"/>
                    </a:schemeClr>
                  </a:glow>
                </a:effectLst>
                <a:latin typeface="Bernard MT Condensed" panose="02050806060905020404" pitchFamily="18" charset="0"/>
              </a:rPr>
              <a:t>Introducción </a:t>
            </a:r>
            <a:endParaRPr lang="es-VE" b="1" dirty="0">
              <a:effectLst>
                <a:glow rad="63500">
                  <a:schemeClr val="accent1">
                    <a:satMod val="175000"/>
                    <a:alpha val="40000"/>
                  </a:schemeClr>
                </a:glow>
              </a:effectLst>
              <a:latin typeface="Bernard MT Condensed" panose="02050806060905020404" pitchFamily="18" charset="0"/>
            </a:endParaRPr>
          </a:p>
        </p:txBody>
      </p:sp>
      <p:sp>
        <p:nvSpPr>
          <p:cNvPr id="3" name="2 Marcador de contenido"/>
          <p:cNvSpPr>
            <a:spLocks noGrp="1"/>
          </p:cNvSpPr>
          <p:nvPr>
            <p:ph idx="1"/>
          </p:nvPr>
        </p:nvSpPr>
        <p:spPr>
          <a:xfrm>
            <a:off x="107504" y="1711349"/>
            <a:ext cx="8579296" cy="4525963"/>
          </a:xfrm>
        </p:spPr>
        <p:txBody>
          <a:bodyPr>
            <a:normAutofit fontScale="55000" lnSpcReduction="20000"/>
          </a:bodyPr>
          <a:lstStyle/>
          <a:p>
            <a:pPr algn="just"/>
            <a:r>
              <a:rPr lang="es-VE" b="1" dirty="0" smtClean="0"/>
              <a:t>La insuficiencia cardíaca (HF) con fracción de eyección preservada (FE) representa más del 50% de la población total de IC. </a:t>
            </a:r>
          </a:p>
          <a:p>
            <a:pPr algn="just"/>
            <a:endParaRPr lang="es-VE" b="1" dirty="0"/>
          </a:p>
          <a:p>
            <a:pPr algn="just"/>
            <a:r>
              <a:rPr lang="es-VE" b="1" dirty="0" smtClean="0"/>
              <a:t> Los estudios de cohortes basados en la comunidad han demostrado que las tasas de mortalidad son similares en la insuficiencia cardíaca con FE preservada en comparación con la insuficiencia cardíaca con FE reducida. </a:t>
            </a:r>
          </a:p>
          <a:p>
            <a:pPr algn="just"/>
            <a:endParaRPr lang="es-VE" b="1" dirty="0" smtClean="0"/>
          </a:p>
          <a:p>
            <a:pPr algn="just"/>
            <a:r>
              <a:rPr lang="es-VE" b="1" dirty="0" smtClean="0"/>
              <a:t>Las comorbilidades que típicamente se excluyen en los ensayos pueden contribuir al mal pronóstico en insuficiencia cardíaca con preservación de FE.</a:t>
            </a:r>
          </a:p>
          <a:p>
            <a:pPr algn="just"/>
            <a:endParaRPr lang="es-VE" b="1" dirty="0" smtClean="0"/>
          </a:p>
          <a:p>
            <a:pPr algn="just"/>
            <a:r>
              <a:rPr lang="es-VE" b="1" dirty="0" smtClean="0"/>
              <a:t>La disfunción diastólica ventricular izquierda y el remodelado cardíaco adverso se consideran patologías subyacentes importantes en la insuficiencia cardíaca con FE preservada. </a:t>
            </a:r>
          </a:p>
          <a:p>
            <a:pPr algn="just"/>
            <a:endParaRPr lang="es-VE" b="1" dirty="0" smtClean="0"/>
          </a:p>
          <a:p>
            <a:pPr algn="just"/>
            <a:r>
              <a:rPr lang="es-VE" b="1" dirty="0" smtClean="0"/>
              <a:t>las farmacoterapias probadas hasta la fecha no han mostrado mejoras en la disfunción diastólica, la remodelación cardíaca o el resultado cardiovascular</a:t>
            </a:r>
            <a:r>
              <a:rPr lang="es-VE" dirty="0" smtClean="0"/>
              <a:t>.</a:t>
            </a:r>
            <a:endParaRPr lang="es-VE" dirty="0"/>
          </a:p>
        </p:txBody>
      </p:sp>
    </p:spTree>
    <p:extLst>
      <p:ext uri="{BB962C8B-B14F-4D97-AF65-F5344CB8AC3E}">
        <p14:creationId xmlns:p14="http://schemas.microsoft.com/office/powerpoint/2010/main" val="85351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aprender fra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61" y="0"/>
            <a:ext cx="913013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014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l="-6000" r="-6000"/>
          </a:stretch>
        </a:blipFill>
        <a:effectLst/>
      </p:bgPr>
    </p:bg>
    <p:spTree>
      <p:nvGrpSpPr>
        <p:cNvPr id="1" name=""/>
        <p:cNvGrpSpPr/>
        <p:nvPr/>
      </p:nvGrpSpPr>
      <p:grpSpPr>
        <a:xfrm>
          <a:off x="0" y="0"/>
          <a:ext cx="0" cy="0"/>
          <a:chOff x="0" y="0"/>
          <a:chExt cx="0" cy="0"/>
        </a:xfrm>
      </p:grpSpPr>
      <p:sp>
        <p:nvSpPr>
          <p:cNvPr id="4" name="3 Rectángulo"/>
          <p:cNvSpPr/>
          <p:nvPr/>
        </p:nvSpPr>
        <p:spPr>
          <a:xfrm>
            <a:off x="395536" y="692696"/>
            <a:ext cx="8280920" cy="1200329"/>
          </a:xfrm>
          <a:prstGeom prst="rect">
            <a:avLst/>
          </a:prstGeom>
        </p:spPr>
        <p:txBody>
          <a:bodyPr wrap="square">
            <a:spAutoFit/>
          </a:bodyPr>
          <a:lstStyle/>
          <a:p>
            <a:pPr algn="just"/>
            <a:r>
              <a:rPr lang="es-VE" b="1" dirty="0" smtClean="0"/>
              <a:t>La activación del receptor de </a:t>
            </a:r>
            <a:r>
              <a:rPr lang="es-VE" b="1" dirty="0" err="1" smtClean="0"/>
              <a:t>mineralocorticoides</a:t>
            </a:r>
            <a:r>
              <a:rPr lang="es-VE" b="1" dirty="0" smtClean="0"/>
              <a:t> por aldosterona contribuye a la fisiopatología de la insuficiencia cardíaca (independientemente de la FE) a través de varios mecanismos, como la retención de sodio, la pérdida de potasio, la disfunción endotelial, la inflamación vascular, la fibrosis y la hipertrofia.</a:t>
            </a:r>
            <a:endParaRPr lang="es-VE" b="1" dirty="0"/>
          </a:p>
        </p:txBody>
      </p:sp>
      <p:sp>
        <p:nvSpPr>
          <p:cNvPr id="5" name="4 Rectángulo"/>
          <p:cNvSpPr/>
          <p:nvPr/>
        </p:nvSpPr>
        <p:spPr>
          <a:xfrm>
            <a:off x="395536" y="2274838"/>
            <a:ext cx="8280920" cy="1200329"/>
          </a:xfrm>
          <a:prstGeom prst="rect">
            <a:avLst/>
          </a:prstGeom>
        </p:spPr>
        <p:txBody>
          <a:bodyPr wrap="square">
            <a:spAutoFit/>
          </a:bodyPr>
          <a:lstStyle/>
          <a:p>
            <a:pPr algn="just"/>
            <a:r>
              <a:rPr lang="es-VE" b="1" dirty="0" smtClean="0"/>
              <a:t>Los antagonistas de los receptores </a:t>
            </a:r>
            <a:r>
              <a:rPr lang="es-VE" b="1" dirty="0" err="1" smtClean="0"/>
              <a:t>mineralocorticoides</a:t>
            </a:r>
            <a:r>
              <a:rPr lang="es-VE" b="1" dirty="0" smtClean="0"/>
              <a:t>: espironolactona y </a:t>
            </a:r>
            <a:r>
              <a:rPr lang="es-VE" b="1" dirty="0" err="1" smtClean="0"/>
              <a:t>eplerenona</a:t>
            </a:r>
            <a:r>
              <a:rPr lang="es-VE" b="1" dirty="0" smtClean="0"/>
              <a:t> reducen el total y la mortalidad cardiovascular en el espectro de la insuficiencia cardíaca con FE reducida y en pacientes con infarto agudo de miocardio complicados por disfunción ventricular izquierda e insuficiencia cardíaca.</a:t>
            </a:r>
            <a:endParaRPr lang="es-VE" b="1" dirty="0"/>
          </a:p>
        </p:txBody>
      </p:sp>
      <p:sp>
        <p:nvSpPr>
          <p:cNvPr id="6" name="5 Rectángulo"/>
          <p:cNvSpPr/>
          <p:nvPr/>
        </p:nvSpPr>
        <p:spPr>
          <a:xfrm>
            <a:off x="395536" y="4077072"/>
            <a:ext cx="8280920" cy="1754326"/>
          </a:xfrm>
          <a:prstGeom prst="rect">
            <a:avLst/>
          </a:prstGeom>
        </p:spPr>
        <p:txBody>
          <a:bodyPr wrap="square">
            <a:spAutoFit/>
          </a:bodyPr>
          <a:lstStyle/>
          <a:p>
            <a:pPr algn="just"/>
            <a:r>
              <a:rPr lang="es-VE" b="1" dirty="0" smtClean="0"/>
              <a:t>Aunque pequeños estudios preliminares sugieren que los antagonistas de los receptores de </a:t>
            </a:r>
            <a:r>
              <a:rPr lang="es-VE" b="1" dirty="0" err="1" smtClean="0"/>
              <a:t>mineralocorticoides</a:t>
            </a:r>
            <a:r>
              <a:rPr lang="es-VE" b="1" dirty="0" smtClean="0"/>
              <a:t> también podrían ser efectivos en la cardiopatía hipertensiva y la </a:t>
            </a:r>
            <a:r>
              <a:rPr lang="es-VE" b="1" dirty="0" err="1" smtClean="0"/>
              <a:t>disfuncion</a:t>
            </a:r>
            <a:r>
              <a:rPr lang="es-VE" b="1" dirty="0" smtClean="0"/>
              <a:t> diastólica, no se han llevado a cabo ensayos clínicos adecuadamente potenciados para investigar los efectos del bloqueo crónico de los receptores de </a:t>
            </a:r>
            <a:r>
              <a:rPr lang="es-VE" b="1" dirty="0" err="1" smtClean="0"/>
              <a:t>mineralocorticoides</a:t>
            </a:r>
            <a:r>
              <a:rPr lang="es-VE" b="1" dirty="0" smtClean="0"/>
              <a:t> en los puntos finales estructurales y funcionales en la insuficiencia cardíaca con FE preservada. </a:t>
            </a:r>
            <a:endParaRPr lang="es-VE" b="1" dirty="0"/>
          </a:p>
        </p:txBody>
      </p:sp>
    </p:spTree>
    <p:extLst>
      <p:ext uri="{BB962C8B-B14F-4D97-AF65-F5344CB8AC3E}">
        <p14:creationId xmlns:p14="http://schemas.microsoft.com/office/powerpoint/2010/main" val="15144919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allAtOnce"/>
      <p:bldP spid="5" grpId="0" build="p"/>
      <p:bldP spid="5" grpId="1" build="allAtOnce"/>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1185863"/>
            <a:ext cx="8856985" cy="4115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768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l="-6000" r="-6000"/>
          </a:stretch>
        </a:blipFill>
        <a:effectLst/>
      </p:bgPr>
    </p:bg>
    <p:spTree>
      <p:nvGrpSpPr>
        <p:cNvPr id="1" name=""/>
        <p:cNvGrpSpPr/>
        <p:nvPr/>
      </p:nvGrpSpPr>
      <p:grpSpPr>
        <a:xfrm>
          <a:off x="0" y="0"/>
          <a:ext cx="0" cy="0"/>
          <a:chOff x="0" y="0"/>
          <a:chExt cx="0" cy="0"/>
        </a:xfrm>
      </p:grpSpPr>
      <p:sp>
        <p:nvSpPr>
          <p:cNvPr id="4" name="3 Rectángulo"/>
          <p:cNvSpPr/>
          <p:nvPr/>
        </p:nvSpPr>
        <p:spPr>
          <a:xfrm>
            <a:off x="251520" y="1494076"/>
            <a:ext cx="8496944" cy="400110"/>
          </a:xfrm>
          <a:prstGeom prst="rect">
            <a:avLst/>
          </a:prstGeom>
        </p:spPr>
        <p:txBody>
          <a:bodyPr wrap="square">
            <a:spAutoFit/>
          </a:bodyPr>
          <a:lstStyle/>
          <a:p>
            <a:pPr algn="ctr"/>
            <a:r>
              <a:rPr lang="es-VE" sz="2000" b="1" dirty="0" err="1" smtClean="0">
                <a:latin typeface="+mj-lt"/>
              </a:rPr>
              <a:t>Multicéntrico</a:t>
            </a:r>
            <a:r>
              <a:rPr lang="es-VE" sz="2000" b="1" dirty="0" smtClean="0">
                <a:latin typeface="+mj-lt"/>
              </a:rPr>
              <a:t>, Prospectivo, aleatorizado, controlado con placebo, doble ciego.</a:t>
            </a:r>
            <a:endParaRPr lang="es-VE" sz="2000" b="1" dirty="0">
              <a:latin typeface="+mj-lt"/>
            </a:endParaRPr>
          </a:p>
        </p:txBody>
      </p:sp>
      <p:sp>
        <p:nvSpPr>
          <p:cNvPr id="5" name="4 Rectángulo"/>
          <p:cNvSpPr/>
          <p:nvPr/>
        </p:nvSpPr>
        <p:spPr>
          <a:xfrm>
            <a:off x="3280074" y="2358172"/>
            <a:ext cx="2721066" cy="400110"/>
          </a:xfrm>
          <a:prstGeom prst="rect">
            <a:avLst/>
          </a:prstGeom>
        </p:spPr>
        <p:txBody>
          <a:bodyPr wrap="none">
            <a:spAutoFit/>
          </a:bodyPr>
          <a:lstStyle/>
          <a:p>
            <a:r>
              <a:rPr lang="es-VE" sz="2000" b="1" dirty="0" smtClean="0">
                <a:latin typeface="+mj-lt"/>
              </a:rPr>
              <a:t>Marzo 2007 - Abril 2012</a:t>
            </a:r>
            <a:endParaRPr lang="es-VE" sz="2000" b="1" dirty="0">
              <a:latin typeface="+mj-lt"/>
            </a:endParaRPr>
          </a:p>
        </p:txBody>
      </p:sp>
      <p:sp>
        <p:nvSpPr>
          <p:cNvPr id="6" name="5 Rectángulo"/>
          <p:cNvSpPr/>
          <p:nvPr/>
        </p:nvSpPr>
        <p:spPr>
          <a:xfrm>
            <a:off x="2401468" y="3281078"/>
            <a:ext cx="4734758" cy="400110"/>
          </a:xfrm>
          <a:prstGeom prst="rect">
            <a:avLst/>
          </a:prstGeom>
        </p:spPr>
        <p:txBody>
          <a:bodyPr wrap="none">
            <a:spAutoFit/>
          </a:bodyPr>
          <a:lstStyle/>
          <a:p>
            <a:r>
              <a:rPr lang="es-VE" sz="2000" b="1" dirty="0" smtClean="0">
                <a:latin typeface="+mj-lt"/>
              </a:rPr>
              <a:t>Los principios de la Declaración de Helsinki</a:t>
            </a:r>
            <a:endParaRPr lang="es-VE" sz="2000" b="1" dirty="0">
              <a:latin typeface="+mj-lt"/>
            </a:endParaRPr>
          </a:p>
        </p:txBody>
      </p:sp>
      <p:sp>
        <p:nvSpPr>
          <p:cNvPr id="7" name="6 Rectángulo"/>
          <p:cNvSpPr/>
          <p:nvPr/>
        </p:nvSpPr>
        <p:spPr>
          <a:xfrm>
            <a:off x="251520" y="4365104"/>
            <a:ext cx="8640960" cy="707886"/>
          </a:xfrm>
          <a:prstGeom prst="rect">
            <a:avLst/>
          </a:prstGeom>
        </p:spPr>
        <p:txBody>
          <a:bodyPr wrap="square">
            <a:spAutoFit/>
          </a:bodyPr>
          <a:lstStyle/>
          <a:p>
            <a:pPr algn="ctr"/>
            <a:r>
              <a:rPr lang="es-VE" sz="2000" b="1" dirty="0" smtClean="0">
                <a:latin typeface="+mj-lt"/>
              </a:rPr>
              <a:t>Consentimiento informado por escrito antes de realizar cualquier procedimiento relacionado con el estudio</a:t>
            </a:r>
            <a:endParaRPr lang="es-VE" sz="2000" b="1" dirty="0">
              <a:latin typeface="+mj-lt"/>
            </a:endParaRPr>
          </a:p>
        </p:txBody>
      </p:sp>
      <p:sp>
        <p:nvSpPr>
          <p:cNvPr id="8" name="7 Rectángulo"/>
          <p:cNvSpPr/>
          <p:nvPr/>
        </p:nvSpPr>
        <p:spPr>
          <a:xfrm>
            <a:off x="1112215" y="5661248"/>
            <a:ext cx="7056784" cy="707886"/>
          </a:xfrm>
          <a:prstGeom prst="rect">
            <a:avLst/>
          </a:prstGeom>
        </p:spPr>
        <p:txBody>
          <a:bodyPr wrap="square">
            <a:spAutoFit/>
          </a:bodyPr>
          <a:lstStyle/>
          <a:p>
            <a:pPr algn="ctr"/>
            <a:r>
              <a:rPr lang="es-VE" sz="2000" b="1" dirty="0" smtClean="0">
                <a:latin typeface="+mj-lt"/>
              </a:rPr>
              <a:t>Centro de Coordinación de Ensayos Clínicos de Leipzig (Universidad de Leipzig)</a:t>
            </a:r>
            <a:endParaRPr lang="es-VE" sz="2000" b="1" dirty="0">
              <a:latin typeface="+mj-lt"/>
            </a:endParaRPr>
          </a:p>
        </p:txBody>
      </p:sp>
      <p:sp>
        <p:nvSpPr>
          <p:cNvPr id="9" name="1 Título"/>
          <p:cNvSpPr>
            <a:spLocks noGrp="1"/>
          </p:cNvSpPr>
          <p:nvPr>
            <p:ph type="title"/>
          </p:nvPr>
        </p:nvSpPr>
        <p:spPr>
          <a:xfrm>
            <a:off x="457200" y="274638"/>
            <a:ext cx="8229600" cy="1143000"/>
          </a:xfrm>
        </p:spPr>
        <p:txBody>
          <a:bodyPr>
            <a:normAutofit/>
            <a:scene3d>
              <a:camera prst="orthographicFront"/>
              <a:lightRig rig="threePt" dir="t"/>
            </a:scene3d>
            <a:sp3d extrusionH="57150">
              <a:bevelT w="38100" h="38100"/>
            </a:sp3d>
          </a:bodyPr>
          <a:lstStyle/>
          <a:p>
            <a:r>
              <a:rPr lang="es-VE" sz="6000" dirty="0" smtClean="0">
                <a:effectLst>
                  <a:glow rad="63500">
                    <a:schemeClr val="accent1">
                      <a:satMod val="175000"/>
                      <a:alpha val="40000"/>
                    </a:schemeClr>
                  </a:glow>
                </a:effectLst>
                <a:latin typeface="Bernard MT Condensed" panose="02050806060905020404" pitchFamily="18" charset="0"/>
              </a:rPr>
              <a:t>Diseño </a:t>
            </a:r>
            <a:endParaRPr lang="es-VE" sz="6000" dirty="0">
              <a:effectLst>
                <a:glow rad="63500">
                  <a:schemeClr val="accent1">
                    <a:satMod val="175000"/>
                    <a:alpha val="40000"/>
                  </a:schemeClr>
                </a:glow>
              </a:effectLst>
              <a:latin typeface="Bernard MT Condensed" panose="02050806060905020404" pitchFamily="18" charset="0"/>
            </a:endParaRPr>
          </a:p>
        </p:txBody>
      </p:sp>
      <p:pic>
        <p:nvPicPr>
          <p:cNvPr id="20482" name="Picture 2" descr="Resultado de imagen para aleman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6554" y="1953557"/>
            <a:ext cx="1069828" cy="1349662"/>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Imagen relacio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1982269"/>
            <a:ext cx="1224136" cy="1292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7943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20482"/>
                                        </p:tgtEl>
                                        <p:attrNameLst>
                                          <p:attrName>style.visibility</p:attrName>
                                        </p:attrNameLst>
                                      </p:cBhvr>
                                      <p:to>
                                        <p:strVal val="visible"/>
                                      </p:to>
                                    </p:set>
                                    <p:animEffect transition="in" filter="barn(inVertical)">
                                      <p:cBhvr>
                                        <p:cTn id="15" dur="500"/>
                                        <p:tgtEl>
                                          <p:spTgt spid="20482"/>
                                        </p:tgtEl>
                                      </p:cBhvr>
                                    </p:animEffect>
                                  </p:childTnLst>
                                </p:cTn>
                              </p:par>
                              <p:par>
                                <p:cTn id="16" presetID="16" presetClass="entr" presetSubtype="21" fill="hold" nodeType="withEffect">
                                  <p:stCondLst>
                                    <p:cond delay="0"/>
                                  </p:stCondLst>
                                  <p:childTnLst>
                                    <p:set>
                                      <p:cBhvr>
                                        <p:cTn id="17" dur="1" fill="hold">
                                          <p:stCondLst>
                                            <p:cond delay="0"/>
                                          </p:stCondLst>
                                        </p:cTn>
                                        <p:tgtEl>
                                          <p:spTgt spid="20484"/>
                                        </p:tgtEl>
                                        <p:attrNameLst>
                                          <p:attrName>style.visibility</p:attrName>
                                        </p:attrNameLst>
                                      </p:cBhvr>
                                      <p:to>
                                        <p:strVal val="visible"/>
                                      </p:to>
                                    </p:set>
                                    <p:animEffect transition="in" filter="barn(inVertical)">
                                      <p:cBhvr>
                                        <p:cTn id="18" dur="500"/>
                                        <p:tgtEl>
                                          <p:spTgt spid="2048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9" y="548680"/>
            <a:ext cx="9036495"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399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l="-8000" r="-8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scene3d>
              <a:camera prst="orthographicFront"/>
              <a:lightRig rig="threePt" dir="t"/>
            </a:scene3d>
            <a:sp3d extrusionH="57150">
              <a:bevelT w="38100" h="38100"/>
            </a:sp3d>
          </a:bodyPr>
          <a:lstStyle/>
          <a:p>
            <a:r>
              <a:rPr lang="es-VE" dirty="0" smtClean="0">
                <a:effectLst>
                  <a:glow rad="63500">
                    <a:schemeClr val="accent1">
                      <a:satMod val="175000"/>
                      <a:alpha val="40000"/>
                    </a:schemeClr>
                  </a:glow>
                </a:effectLst>
                <a:latin typeface="Bernard MT Condensed" panose="02050806060905020404" pitchFamily="18" charset="0"/>
              </a:rPr>
              <a:t>Aleatorización</a:t>
            </a:r>
            <a:endParaRPr lang="es-VE" dirty="0">
              <a:effectLst>
                <a:glow rad="63500">
                  <a:schemeClr val="accent1">
                    <a:satMod val="175000"/>
                    <a:alpha val="40000"/>
                  </a:schemeClr>
                </a:glow>
              </a:effectLst>
              <a:latin typeface="Bernard MT Condensed" panose="02050806060905020404" pitchFamily="18" charset="0"/>
            </a:endParaRPr>
          </a:p>
        </p:txBody>
      </p:sp>
      <p:sp>
        <p:nvSpPr>
          <p:cNvPr id="4" name="3 Rectángulo"/>
          <p:cNvSpPr/>
          <p:nvPr/>
        </p:nvSpPr>
        <p:spPr>
          <a:xfrm>
            <a:off x="251520" y="1556792"/>
            <a:ext cx="8568952" cy="4247317"/>
          </a:xfrm>
          <a:prstGeom prst="rect">
            <a:avLst/>
          </a:prstGeom>
        </p:spPr>
        <p:txBody>
          <a:bodyPr wrap="square">
            <a:spAutoFit/>
          </a:bodyPr>
          <a:lstStyle/>
          <a:p>
            <a:pPr algn="just"/>
            <a:r>
              <a:rPr lang="es-VE" b="1" dirty="0" smtClean="0"/>
              <a:t>Se asignó aleatoriamente a los pacientes elegibles para recibir espironolactona (25 mg / día) o placebo. </a:t>
            </a:r>
          </a:p>
          <a:p>
            <a:pPr algn="just"/>
            <a:endParaRPr lang="es-VE" b="1" dirty="0"/>
          </a:p>
          <a:p>
            <a:pPr algn="just"/>
            <a:r>
              <a:rPr lang="es-VE" b="1" dirty="0" smtClean="0"/>
              <a:t>La relación de aleatorización fue de 1: 1 para espironolactona o placebo utilizando el algoritmo de minimización de </a:t>
            </a:r>
            <a:r>
              <a:rPr lang="es-VE" b="1" dirty="0" err="1" smtClean="0"/>
              <a:t>Pocock</a:t>
            </a:r>
            <a:r>
              <a:rPr lang="es-VE" b="1" dirty="0" smtClean="0"/>
              <a:t>. </a:t>
            </a:r>
          </a:p>
          <a:p>
            <a:pPr algn="just"/>
            <a:endParaRPr lang="es-VE" b="1" dirty="0"/>
          </a:p>
          <a:p>
            <a:pPr algn="just"/>
            <a:r>
              <a:rPr lang="es-VE" b="1" dirty="0" smtClean="0"/>
              <a:t>La aleatorización se estratificó según el grado de disfunción diastólica (I vs II-III), el ritmo (</a:t>
            </a:r>
            <a:r>
              <a:rPr lang="es-VE" b="1" dirty="0" err="1" smtClean="0"/>
              <a:t>sinusal</a:t>
            </a:r>
            <a:r>
              <a:rPr lang="es-VE" b="1" dirty="0" smtClean="0"/>
              <a:t> vs otro) y el centro de estudio. </a:t>
            </a:r>
          </a:p>
          <a:p>
            <a:pPr algn="just"/>
            <a:endParaRPr lang="es-VE" b="1" dirty="0"/>
          </a:p>
          <a:p>
            <a:pPr algn="just"/>
            <a:r>
              <a:rPr lang="es-VE" b="1" dirty="0" smtClean="0"/>
              <a:t>La secuencia de asignación se implementó de forma remota a través de Internet/fax por el Centro de Coordinación de Ensayos Clínicos de Leipzig. </a:t>
            </a:r>
          </a:p>
          <a:p>
            <a:pPr algn="just"/>
            <a:endParaRPr lang="es-VE" b="1" dirty="0"/>
          </a:p>
          <a:p>
            <a:pPr algn="just"/>
            <a:r>
              <a:rPr lang="es-VE" b="1" dirty="0" smtClean="0"/>
              <a:t>Las terapias estándar para el factor de riesgo y el control de los síntomas estaban a discreción del tratamiento de los médicos y se requirió que no se modificara dentro de las 2 semanas previas a la aleatorización.</a:t>
            </a:r>
            <a:endParaRPr lang="es-VE" b="1" dirty="0"/>
          </a:p>
        </p:txBody>
      </p:sp>
    </p:spTree>
    <p:extLst>
      <p:ext uri="{BB962C8B-B14F-4D97-AF65-F5344CB8AC3E}">
        <p14:creationId xmlns:p14="http://schemas.microsoft.com/office/powerpoint/2010/main" val="310803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TotalTime>
  <Words>1693</Words>
  <Application>Microsoft Office PowerPoint</Application>
  <PresentationFormat>Presentación en pantalla (4:3)</PresentationFormat>
  <Paragraphs>119</Paragraphs>
  <Slides>40</Slides>
  <Notes>1</Notes>
  <HiddenSlides>0</HiddenSlides>
  <MMClips>0</MMClips>
  <ScaleCrop>false</ScaleCrop>
  <HeadingPairs>
    <vt:vector size="4" baseType="variant">
      <vt:variant>
        <vt:lpstr>Tema</vt:lpstr>
      </vt:variant>
      <vt:variant>
        <vt:i4>1</vt:i4>
      </vt:variant>
      <vt:variant>
        <vt:lpstr>Títulos de diapositiva</vt:lpstr>
      </vt:variant>
      <vt:variant>
        <vt:i4>40</vt:i4>
      </vt:variant>
    </vt:vector>
  </HeadingPairs>
  <TitlesOfParts>
    <vt:vector size="41" baseType="lpstr">
      <vt:lpstr>Tema de Office</vt:lpstr>
      <vt:lpstr>Presentación de PowerPoint</vt:lpstr>
      <vt:lpstr>Presentación de PowerPoint</vt:lpstr>
      <vt:lpstr>Presentación de PowerPoint</vt:lpstr>
      <vt:lpstr>Introducción </vt:lpstr>
      <vt:lpstr>Presentación de PowerPoint</vt:lpstr>
      <vt:lpstr>Presentación de PowerPoint</vt:lpstr>
      <vt:lpstr>Diseño </vt:lpstr>
      <vt:lpstr>Presentación de PowerPoint</vt:lpstr>
      <vt:lpstr>Aleatorización</vt:lpstr>
      <vt:lpstr>Presentación de PowerPoint</vt:lpstr>
      <vt:lpstr>Punto Final Primario</vt:lpstr>
      <vt:lpstr>Puntos finales secundarios</vt:lpstr>
      <vt:lpstr>Presentación de PowerPoint</vt:lpstr>
      <vt:lpstr>Presentación de PowerPoint</vt:lpstr>
      <vt:lpstr>Análisis Estadístico</vt:lpstr>
      <vt:lpstr>Análisis Estadístico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Puntos Finales Secundarios</vt:lpstr>
      <vt:lpstr>Presentación de PowerPoint</vt:lpstr>
      <vt:lpstr>Presentación de PowerPoint</vt:lpstr>
      <vt:lpstr>Presentación de PowerPoint</vt:lpstr>
      <vt:lpstr>Discusión </vt:lpstr>
      <vt:lpstr>Presentación de PowerPoint</vt:lpstr>
      <vt:lpstr>Presentación de PowerPoint</vt:lpstr>
      <vt:lpstr>Presentación de PowerPoint</vt:lpstr>
      <vt:lpstr>Aportes del Grupo</vt:lpstr>
      <vt:lpstr>Aportes del Grupo</vt:lpstr>
      <vt:lpstr>Lista de cotejo</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Dorelis</dc:creator>
  <cp:lastModifiedBy>Dorelis</cp:lastModifiedBy>
  <cp:revision>16</cp:revision>
  <dcterms:created xsi:type="dcterms:W3CDTF">2017-10-27T15:33:31Z</dcterms:created>
  <dcterms:modified xsi:type="dcterms:W3CDTF">2017-11-17T12:56:35Z</dcterms:modified>
</cp:coreProperties>
</file>