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93" r:id="rId2"/>
    <p:sldId id="272" r:id="rId3"/>
    <p:sldId id="265" r:id="rId4"/>
    <p:sldId id="294" r:id="rId5"/>
    <p:sldId id="258" r:id="rId6"/>
    <p:sldId id="273" r:id="rId7"/>
    <p:sldId id="278" r:id="rId8"/>
    <p:sldId id="295" r:id="rId9"/>
    <p:sldId id="298" r:id="rId10"/>
    <p:sldId id="296" r:id="rId11"/>
    <p:sldId id="297" r:id="rId12"/>
    <p:sldId id="303" r:id="rId13"/>
    <p:sldId id="304" r:id="rId14"/>
    <p:sldId id="306" r:id="rId15"/>
    <p:sldId id="299" r:id="rId16"/>
    <p:sldId id="282" r:id="rId17"/>
    <p:sldId id="259" r:id="rId18"/>
    <p:sldId id="300" r:id="rId19"/>
    <p:sldId id="301" r:id="rId20"/>
    <p:sldId id="302" r:id="rId21"/>
    <p:sldId id="307" r:id="rId22"/>
    <p:sldId id="308" r:id="rId23"/>
    <p:sldId id="309" r:id="rId24"/>
    <p:sldId id="310" r:id="rId25"/>
    <p:sldId id="312" r:id="rId26"/>
    <p:sldId id="311" r:id="rId27"/>
    <p:sldId id="315" r:id="rId28"/>
    <p:sldId id="313" r:id="rId29"/>
    <p:sldId id="316" r:id="rId30"/>
    <p:sldId id="317" r:id="rId31"/>
    <p:sldId id="314" r:id="rId32"/>
    <p:sldId id="318" r:id="rId33"/>
    <p:sldId id="319" r:id="rId34"/>
    <p:sldId id="320" r:id="rId35"/>
    <p:sldId id="260" r:id="rId36"/>
    <p:sldId id="321" r:id="rId37"/>
    <p:sldId id="322" r:id="rId38"/>
    <p:sldId id="323" r:id="rId39"/>
    <p:sldId id="324" r:id="rId40"/>
    <p:sldId id="262" r:id="rId41"/>
    <p:sldId id="274" r:id="rId42"/>
    <p:sldId id="275" r:id="rId43"/>
    <p:sldId id="277" r:id="rId44"/>
    <p:sldId id="325" r:id="rId45"/>
    <p:sldId id="326" r:id="rId46"/>
    <p:sldId id="276"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1" autoAdjust="0"/>
    <p:restoredTop sz="92432" autoAdjust="0"/>
  </p:normalViewPr>
  <p:slideViewPr>
    <p:cSldViewPr>
      <p:cViewPr>
        <p:scale>
          <a:sx n="66" d="100"/>
          <a:sy n="66" d="100"/>
        </p:scale>
        <p:origin x="-143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2200" dirty="0" smtClean="0"/>
            <a:t>A pesar del uso generalizado de medicamentos para reducir la presión arterial y los resultados de muchos ensayos aleatorizados, sigue existiendo una incertidumbre acerca de qué fármacos usar y a quiénes se debe tratar.</a:t>
          </a:r>
          <a:endParaRPr lang="en-US" sz="2200" dirty="0"/>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LinFactNeighborX="8475" custLinFactNeighborY="2248">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0B0C8B6A-7A85-4255-A3D2-F03D9658F7D9}" type="presOf" srcId="{ACF0EDF7-3521-402B-A9B2-72E02F56ED99}" destId="{D3E5A6B6-B051-4C27-A494-8C9C8F46069A}" srcOrd="0" destOrd="0" presId="urn:microsoft.com/office/officeart/2005/8/layout/vList2"/>
    <dgm:cxn modelId="{7CE5F877-8980-4D1A-96B4-28FFF1169A8F}" type="presOf" srcId="{87E63973-4FC3-4265-A614-077CB9835A26}" destId="{ACB6C642-5BCD-4F34-8FFE-897342A07C65}" srcOrd="0" destOrd="0" presId="urn:microsoft.com/office/officeart/2005/8/layout/vList2"/>
    <dgm:cxn modelId="{42F8D07B-4990-4FFA-A747-EE6A5076770B}"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solidFill>
                <a:schemeClr val="tx1"/>
              </a:solidFill>
              <a:effectLst/>
              <a:latin typeface="Tahoma" pitchFamily="34" charset="0"/>
              <a:ea typeface="Tahoma" pitchFamily="34" charset="0"/>
              <a:cs typeface="Tahoma" pitchFamily="34" charset="0"/>
            </a:rPr>
            <a:t>¿La reducción de la presión arterial por sí sola explica el efecto preventivo de las drogas?</a:t>
          </a:r>
          <a:endParaRPr lang="es-ES" sz="1800" dirty="0" smtClean="0">
            <a:solidFill>
              <a:schemeClr val="tx1"/>
            </a:solidFill>
            <a:effectLst/>
            <a:latin typeface="Tahoma" pitchFamily="34" charset="0"/>
            <a:ea typeface="Tahoma" pitchFamily="34" charset="0"/>
            <a:cs typeface="Tahoma" pitchFamily="34" charset="0"/>
          </a:endParaRPr>
        </a:p>
        <a:p>
          <a:pPr algn="ctr"/>
          <a:r>
            <a:rPr lang="es-VE" sz="1800" i="1" dirty="0" smtClean="0">
              <a:solidFill>
                <a:schemeClr val="tx1"/>
              </a:solidFill>
              <a:effectLst/>
              <a:latin typeface="Tahoma" pitchFamily="34" charset="0"/>
              <a:ea typeface="Tahoma" pitchFamily="34" charset="0"/>
              <a:cs typeface="Tahoma" pitchFamily="34" charset="0"/>
            </a:rPr>
            <a:t>Sí, excepto por el efecto especial a corto plazo de los betabloqueantes</a:t>
          </a:r>
          <a:endParaRPr lang="en-US" sz="1800" i="1" dirty="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411952" custLinFactNeighborY="-3603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C52C71D0-524D-4947-85FF-D99F5F392F43}" type="presOf" srcId="{ACF0EDF7-3521-402B-A9B2-72E02F56ED99}" destId="{D3E5A6B6-B051-4C27-A494-8C9C8F46069A}" srcOrd="0" destOrd="0" presId="urn:microsoft.com/office/officeart/2005/8/layout/vList2"/>
    <dgm:cxn modelId="{0C51E724-3304-4C7B-A143-BFA065444EB5}" type="presOf" srcId="{87E63973-4FC3-4265-A614-077CB9835A26}" destId="{ACB6C642-5BCD-4F34-8FFE-897342A07C65}" srcOrd="0" destOrd="0" presId="urn:microsoft.com/office/officeart/2005/8/layout/vList2"/>
    <dgm:cxn modelId="{EEF658E2-E3D0-482B-B651-3A1C0002471F}"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E07B5051-7EFD-46F1-A976-EF7626B4F2B3}">
      <dgm:prSet custT="1"/>
      <dgm:spPr/>
      <dgm:t>
        <a:bodyPr/>
        <a:lstStyle/>
        <a:p>
          <a:pPr algn="ctr"/>
          <a:r>
            <a:rPr lang="es-VE" sz="1800" dirty="0" smtClean="0">
              <a:solidFill>
                <a:schemeClr val="tx1"/>
              </a:solidFill>
              <a:effectLst/>
              <a:latin typeface="Tahoma" pitchFamily="34" charset="0"/>
              <a:ea typeface="Tahoma" pitchFamily="34" charset="0"/>
              <a:cs typeface="Tahoma" pitchFamily="34" charset="0"/>
            </a:rPr>
            <a:t>¿Debería limitarse el uso de medicamentos para reducir la PA a personas con presión arterial "alta"?</a:t>
          </a:r>
          <a:endParaRPr lang="es-ES" sz="1800" dirty="0" smtClean="0">
            <a:solidFill>
              <a:schemeClr val="tx1"/>
            </a:solidFill>
            <a:effectLst/>
            <a:latin typeface="Tahoma" pitchFamily="34" charset="0"/>
            <a:ea typeface="Tahoma" pitchFamily="34" charset="0"/>
            <a:cs typeface="Tahoma" pitchFamily="34" charset="0"/>
          </a:endParaRPr>
        </a:p>
        <a:p>
          <a:pPr algn="ctr"/>
          <a:r>
            <a:rPr lang="es-VE" sz="1800" i="1" dirty="0" smtClean="0">
              <a:solidFill>
                <a:schemeClr val="tx1"/>
              </a:solidFill>
              <a:effectLst/>
              <a:latin typeface="Tahoma" pitchFamily="34" charset="0"/>
              <a:ea typeface="Tahoma" pitchFamily="34" charset="0"/>
              <a:cs typeface="Tahoma" pitchFamily="34" charset="0"/>
            </a:rPr>
            <a:t>No. Los medicamentos para reducir la presión sanguínea deben ofrecerse a cualquier persona con un riesgo suficientemente alto para beneficiarse del tratamiento cualquiera que sea su razón de alto riesgo, porque una reducción de la presión arterial determinada reduce el riesgo de EAC y ECV en una proporción constante independientemente de la presión arterial previa al tratamiento.</a:t>
          </a:r>
          <a:endParaRPr lang="en-US" sz="1800" i="1" dirty="0">
            <a:latin typeface="Tahoma" pitchFamily="34" charset="0"/>
            <a:ea typeface="Tahoma" pitchFamily="34" charset="0"/>
            <a:cs typeface="Tahoma" pitchFamily="34" charset="0"/>
          </a:endParaRPr>
        </a:p>
      </dgm:t>
    </dgm:pt>
    <dgm:pt modelId="{F122BE2D-1B5A-4B19-9E14-E502F16000C2}" type="parTrans" cxnId="{B41C8BE2-D5BA-4F62-BF71-457D8961841E}">
      <dgm:prSet/>
      <dgm:spPr/>
      <dgm:t>
        <a:bodyPr/>
        <a:lstStyle/>
        <a:p>
          <a:endParaRPr lang="es-ES"/>
        </a:p>
      </dgm:t>
    </dgm:pt>
    <dgm:pt modelId="{38644826-7E98-4A26-B22A-6E98970E0D1C}" type="sibTrans" cxnId="{B41C8BE2-D5BA-4F62-BF71-457D8961841E}">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F5195BC3-293D-4CB5-A427-C3A1B7F527C8}" type="pres">
      <dgm:prSet presAssocID="{E07B5051-7EFD-46F1-A976-EF7626B4F2B3}" presName="parentText" presStyleLbl="node1" presStyleIdx="0" presStyleCnt="1" custScaleY="609098">
        <dgm:presLayoutVars>
          <dgm:chMax val="0"/>
          <dgm:bulletEnabled val="1"/>
        </dgm:presLayoutVars>
      </dgm:prSet>
      <dgm:spPr/>
      <dgm:t>
        <a:bodyPr/>
        <a:lstStyle/>
        <a:p>
          <a:endParaRPr lang="es-ES"/>
        </a:p>
      </dgm:t>
    </dgm:pt>
  </dgm:ptLst>
  <dgm:cxnLst>
    <dgm:cxn modelId="{B41C8BE2-D5BA-4F62-BF71-457D8961841E}" srcId="{87E63973-4FC3-4265-A614-077CB9835A26}" destId="{E07B5051-7EFD-46F1-A976-EF7626B4F2B3}" srcOrd="0" destOrd="0" parTransId="{F122BE2D-1B5A-4B19-9E14-E502F16000C2}" sibTransId="{38644826-7E98-4A26-B22A-6E98970E0D1C}"/>
    <dgm:cxn modelId="{F866E879-8127-4F8E-830F-7564A212B0C5}" type="presOf" srcId="{E07B5051-7EFD-46F1-A976-EF7626B4F2B3}" destId="{F5195BC3-293D-4CB5-A427-C3A1B7F527C8}" srcOrd="0" destOrd="0" presId="urn:microsoft.com/office/officeart/2005/8/layout/vList2"/>
    <dgm:cxn modelId="{0C2E25F8-4F3A-4204-95D0-7AE3446C919E}" type="presOf" srcId="{87E63973-4FC3-4265-A614-077CB9835A26}" destId="{ACB6C642-5BCD-4F34-8FFE-897342A07C65}" srcOrd="0" destOrd="0" presId="urn:microsoft.com/office/officeart/2005/8/layout/vList2"/>
    <dgm:cxn modelId="{1BAB1840-F030-492A-B1C7-02004305B8ED}" type="presParOf" srcId="{ACB6C642-5BCD-4F34-8FFE-897342A07C65}" destId="{F5195BC3-293D-4CB5-A427-C3A1B7F527C8}"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solidFill>
                <a:schemeClr val="tx1"/>
              </a:solidFill>
              <a:effectLst/>
              <a:latin typeface="Tahoma" pitchFamily="34" charset="0"/>
              <a:ea typeface="Tahoma" pitchFamily="34" charset="0"/>
              <a:cs typeface="Tahoma" pitchFamily="34" charset="0"/>
            </a:rPr>
            <a:t>¿Cuál es el efecto cuantitativo de tomar uno o más medicamentos antihipertensivos sobre la PA y el riesgo de eventos de EAC y ECV?</a:t>
          </a:r>
        </a:p>
        <a:p>
          <a:pPr algn="ctr"/>
          <a:endParaRPr lang="es-ES" sz="1800" dirty="0" smtClean="0">
            <a:solidFill>
              <a:schemeClr val="tx1"/>
            </a:solidFill>
            <a:effectLst/>
            <a:latin typeface="Tahoma" pitchFamily="34" charset="0"/>
            <a:ea typeface="Tahoma" pitchFamily="34" charset="0"/>
            <a:cs typeface="Tahoma" pitchFamily="34" charset="0"/>
          </a:endParaRPr>
        </a:p>
        <a:p>
          <a:pPr algn="ctr"/>
          <a:r>
            <a:rPr lang="es-VE" sz="1800" i="1" dirty="0" smtClean="0">
              <a:solidFill>
                <a:schemeClr val="tx1"/>
              </a:solidFill>
              <a:effectLst/>
              <a:latin typeface="Tahoma" pitchFamily="34" charset="0"/>
              <a:ea typeface="Tahoma" pitchFamily="34" charset="0"/>
              <a:cs typeface="Tahoma" pitchFamily="34" charset="0"/>
            </a:rPr>
            <a:t>En personas de 60-69 años con una presión arterial diastólica de 90 mm Hg (o presión arterial sistólica de 150 mm Hg): </a:t>
          </a:r>
        </a:p>
        <a:p>
          <a:pPr algn="ctr"/>
          <a:r>
            <a:rPr lang="es-VE" sz="1800" i="1" dirty="0" smtClean="0">
              <a:solidFill>
                <a:schemeClr val="tx1"/>
              </a:solidFill>
              <a:effectLst/>
              <a:latin typeface="Tahoma" pitchFamily="34" charset="0"/>
              <a:ea typeface="Tahoma" pitchFamily="34" charset="0"/>
              <a:cs typeface="Tahoma" pitchFamily="34" charset="0"/>
            </a:rPr>
            <a:t>un medicamento a </a:t>
          </a:r>
          <a:r>
            <a:rPr lang="es-VE" sz="1800" b="1" i="1" dirty="0" smtClean="0">
              <a:solidFill>
                <a:schemeClr val="tx1"/>
              </a:solidFill>
              <a:effectLst/>
              <a:latin typeface="Tahoma" pitchFamily="34" charset="0"/>
              <a:ea typeface="Tahoma" pitchFamily="34" charset="0"/>
              <a:cs typeface="Tahoma" pitchFamily="34" charset="0"/>
            </a:rPr>
            <a:t>dosis estándar </a:t>
          </a:r>
          <a:r>
            <a:rPr lang="es-VE" sz="1800" i="1" dirty="0" smtClean="0">
              <a:solidFill>
                <a:schemeClr val="tx1"/>
              </a:solidFill>
              <a:effectLst/>
              <a:latin typeface="Tahoma" pitchFamily="34" charset="0"/>
              <a:ea typeface="Tahoma" pitchFamily="34" charset="0"/>
              <a:cs typeface="Tahoma" pitchFamily="34" charset="0"/>
            </a:rPr>
            <a:t>reduce el riesgo de EAC en aproximadamente un 25% y de accidente cerebrovascular en un 35%; </a:t>
          </a:r>
        </a:p>
        <a:p>
          <a:pPr algn="ctr"/>
          <a:r>
            <a:rPr lang="es-VE" sz="1800" i="1" dirty="0" smtClean="0">
              <a:solidFill>
                <a:schemeClr val="tx1"/>
              </a:solidFill>
              <a:effectLst/>
              <a:latin typeface="Tahoma" pitchFamily="34" charset="0"/>
              <a:ea typeface="Tahoma" pitchFamily="34" charset="0"/>
              <a:cs typeface="Tahoma" pitchFamily="34" charset="0"/>
            </a:rPr>
            <a:t>tres medicamentos a la </a:t>
          </a:r>
          <a:r>
            <a:rPr lang="es-VE" sz="1800" b="1" i="1" dirty="0" smtClean="0">
              <a:solidFill>
                <a:schemeClr val="tx1"/>
              </a:solidFill>
              <a:effectLst/>
              <a:latin typeface="Tahoma" pitchFamily="34" charset="0"/>
              <a:ea typeface="Tahoma" pitchFamily="34" charset="0"/>
              <a:cs typeface="Tahoma" pitchFamily="34" charset="0"/>
            </a:rPr>
            <a:t>mitad de la dosis estándar </a:t>
          </a:r>
          <a:r>
            <a:rPr lang="es-VE" sz="1800" i="1" dirty="0" smtClean="0">
              <a:solidFill>
                <a:schemeClr val="tx1"/>
              </a:solidFill>
              <a:effectLst/>
              <a:latin typeface="Tahoma" pitchFamily="34" charset="0"/>
              <a:ea typeface="Tahoma" pitchFamily="34" charset="0"/>
              <a:cs typeface="Tahoma" pitchFamily="34" charset="0"/>
            </a:rPr>
            <a:t>reducen el riesgo de EAC en un 45% y de ECV en un 60%; las estimaciones son aproximadamente 10 puntos porcentuales más altas si la PA es más alta (30 mm Hg sistólica o 15 mm Hg diastólica)</a:t>
          </a:r>
          <a:endParaRPr lang="en-US" sz="1800" i="1" dirty="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883450" custLinFactNeighborY="-3603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BC68B445-CFCA-470D-8EF1-1E3F654C71B5}" type="presOf" srcId="{87E63973-4FC3-4265-A614-077CB9835A26}" destId="{ACB6C642-5BCD-4F34-8FFE-897342A07C65}" srcOrd="0" destOrd="0" presId="urn:microsoft.com/office/officeart/2005/8/layout/vList2"/>
    <dgm:cxn modelId="{5985BE1C-742E-4396-8D82-A776382DAD1D}" type="presOf" srcId="{ACF0EDF7-3521-402B-A9B2-72E02F56ED99}" destId="{D3E5A6B6-B051-4C27-A494-8C9C8F46069A}" srcOrd="0" destOrd="0" presId="urn:microsoft.com/office/officeart/2005/8/layout/vList2"/>
    <dgm:cxn modelId="{0ED1111B-2221-490F-A18F-76D0DCD810F3}"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t> </a:t>
          </a:r>
          <a:r>
            <a:rPr lang="es-ES" sz="1800" b="0" i="0" dirty="0" smtClean="0">
              <a:solidFill>
                <a:schemeClr val="tx1"/>
              </a:solidFill>
              <a:effectLst/>
              <a:latin typeface="Tahoma" pitchFamily="34" charset="0"/>
              <a:ea typeface="Tahoma" pitchFamily="34" charset="0"/>
              <a:cs typeface="Tahoma" pitchFamily="34" charset="0"/>
            </a:rPr>
            <a:t>Basados ​​en las reducciones relativas de riesgo, son generalmente aplicables independientemente de la incidencia de enfermedad cardiovascular.</a:t>
          </a:r>
          <a:endParaRPr lang="es-ES" sz="1800" b="0" i="0" dirty="0" smtClean="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883450" custLinFactY="-43539" custLinFactNeighborX="-11493" custLinFactNeighborY="-10000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52A390C8-6EF2-4AA3-8202-F79E8368DD93}" type="presOf" srcId="{87E63973-4FC3-4265-A614-077CB9835A26}" destId="{ACB6C642-5BCD-4F34-8FFE-897342A07C65}" srcOrd="0" destOrd="0" presId="urn:microsoft.com/office/officeart/2005/8/layout/vList2"/>
    <dgm:cxn modelId="{779F766E-4465-4131-A1D8-5DAA703BD420}" type="presOf" srcId="{ACF0EDF7-3521-402B-A9B2-72E02F56ED99}" destId="{D3E5A6B6-B051-4C27-A494-8C9C8F46069A}" srcOrd="0" destOrd="0" presId="urn:microsoft.com/office/officeart/2005/8/layout/vList2"/>
    <dgm:cxn modelId="{BD4BF48C-0185-4ECE-A6C6-942F0708121E}"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t> </a:t>
          </a:r>
          <a:r>
            <a:rPr lang="es-ES" sz="1800" b="0" i="0" dirty="0" smtClean="0">
              <a:latin typeface="Tahoma" pitchFamily="34" charset="0"/>
              <a:ea typeface="Tahoma" pitchFamily="34" charset="0"/>
              <a:cs typeface="Tahoma" pitchFamily="34" charset="0"/>
            </a:rPr>
            <a:t>Las posibles limitaciones de este metanálisis surgen de no tener datos individuales del paciente de cada ensayo.</a:t>
          </a: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883450" custLinFactY="-43539" custLinFactNeighborX="-11493" custLinFactNeighborY="-10000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95D6984D-1C0E-4D29-B015-2F9CC87491FE}" type="presOf" srcId="{87E63973-4FC3-4265-A614-077CB9835A26}" destId="{ACB6C642-5BCD-4F34-8FFE-897342A07C65}" srcOrd="0" destOrd="0" presId="urn:microsoft.com/office/officeart/2005/8/layout/vList2"/>
    <dgm:cxn modelId="{DA33A0B1-969F-4CC1-B337-3A1988FA3677}" type="presOf" srcId="{ACF0EDF7-3521-402B-A9B2-72E02F56ED99}" destId="{D3E5A6B6-B051-4C27-A494-8C9C8F46069A}" srcOrd="0" destOrd="0" presId="urn:microsoft.com/office/officeart/2005/8/layout/vList2"/>
    <dgm:cxn modelId="{6DB37836-91B6-4CD8-B511-690D88C06BD7}"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t> </a:t>
          </a:r>
          <a:r>
            <a:rPr lang="es-ES" sz="1800" b="0" i="0" dirty="0" smtClean="0">
              <a:solidFill>
                <a:schemeClr val="tx1"/>
              </a:solidFill>
              <a:effectLst/>
              <a:latin typeface="Tahoma" pitchFamily="34" charset="0"/>
              <a:ea typeface="Tahoma" pitchFamily="34" charset="0"/>
              <a:cs typeface="Tahoma" pitchFamily="34" charset="0"/>
            </a:rPr>
            <a:t>El hecho de que este </a:t>
          </a:r>
          <a:r>
            <a:rPr lang="es-ES" sz="1800" b="0" i="0" dirty="0" err="1" smtClean="0">
              <a:solidFill>
                <a:schemeClr val="tx1"/>
              </a:solidFill>
              <a:effectLst/>
              <a:latin typeface="Tahoma" pitchFamily="34" charset="0"/>
              <a:ea typeface="Tahoma" pitchFamily="34" charset="0"/>
              <a:cs typeface="Tahoma" pitchFamily="34" charset="0"/>
            </a:rPr>
            <a:t>metaanálisis</a:t>
          </a:r>
          <a:r>
            <a:rPr lang="es-ES" sz="1800" b="0" i="0" dirty="0" smtClean="0">
              <a:solidFill>
                <a:schemeClr val="tx1"/>
              </a:solidFill>
              <a:effectLst/>
              <a:latin typeface="Tahoma" pitchFamily="34" charset="0"/>
              <a:ea typeface="Tahoma" pitchFamily="34" charset="0"/>
              <a:cs typeface="Tahoma" pitchFamily="34" charset="0"/>
            </a:rPr>
            <a:t> fue basado en ensayos que variaron de muchas maneras (por ejemplo, con respecto a la PA previa al tratamiento, enfermedad previa, muestra de la población) puede considerarse una limitación, </a:t>
          </a:r>
          <a:r>
            <a:rPr lang="es-VE" sz="1800" dirty="0" smtClean="0">
              <a:latin typeface="Tahoma" pitchFamily="34" charset="0"/>
              <a:ea typeface="Tahoma" pitchFamily="34" charset="0"/>
              <a:cs typeface="Tahoma" pitchFamily="34" charset="0"/>
            </a:rPr>
            <a:t>lo que posiblemente conduzca a un error aleatorio que oscurezca las diferencias reales.</a:t>
          </a:r>
          <a:endParaRPr lang="es-ES" sz="1800" b="0" i="0" dirty="0" smtClean="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883450" custLinFactY="-43539" custLinFactNeighborX="-11493" custLinFactNeighborY="-10000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EF31DD02-C588-4908-B587-C8AEAA11D3ED}" type="presOf" srcId="{ACF0EDF7-3521-402B-A9B2-72E02F56ED99}" destId="{D3E5A6B6-B051-4C27-A494-8C9C8F46069A}" srcOrd="0" destOrd="0" presId="urn:microsoft.com/office/officeart/2005/8/layout/vList2"/>
    <dgm:cxn modelId="{1362276E-B817-4375-8671-A470C1173300}" type="presOf" srcId="{87E63973-4FC3-4265-A614-077CB9835A26}" destId="{ACB6C642-5BCD-4F34-8FFE-897342A07C65}" srcOrd="0" destOrd="0" presId="urn:microsoft.com/office/officeart/2005/8/layout/vList2"/>
    <dgm:cxn modelId="{900F0CF0-A5F8-4470-8A75-9DBF4EB7EFAA}"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latin typeface="Tahoma" pitchFamily="34" charset="0"/>
              <a:ea typeface="Tahoma" pitchFamily="34" charset="0"/>
              <a:cs typeface="Tahoma" pitchFamily="34" charset="0"/>
            </a:rPr>
            <a:t> </a:t>
          </a:r>
        </a:p>
        <a:p>
          <a:pPr algn="ctr"/>
          <a:r>
            <a:rPr lang="es-VE" sz="1800" dirty="0" smtClean="0">
              <a:solidFill>
                <a:schemeClr val="tx1"/>
              </a:solidFill>
              <a:effectLst/>
              <a:latin typeface="Tahoma" pitchFamily="34" charset="0"/>
              <a:ea typeface="Tahoma" pitchFamily="34" charset="0"/>
              <a:cs typeface="Tahoma" pitchFamily="34" charset="0"/>
            </a:rPr>
            <a:t>Nuestras estimaciones de la RRR se pueden convertir en RAR multiplicándolas por la incidencia en una población específica </a:t>
          </a:r>
        </a:p>
        <a:p>
          <a:pPr algn="ctr"/>
          <a:r>
            <a:rPr lang="es-VE" sz="1800" b="1" dirty="0" smtClean="0">
              <a:solidFill>
                <a:schemeClr val="tx1"/>
              </a:solidFill>
              <a:effectLst/>
              <a:latin typeface="Tahoma" pitchFamily="34" charset="0"/>
              <a:ea typeface="Tahoma" pitchFamily="34" charset="0"/>
              <a:cs typeface="Tahoma" pitchFamily="34" charset="0"/>
            </a:rPr>
            <a:t>RAR</a:t>
          </a:r>
          <a:r>
            <a:rPr lang="es-VE" sz="1800" dirty="0" smtClean="0">
              <a:solidFill>
                <a:schemeClr val="tx1"/>
              </a:solidFill>
              <a:effectLst/>
              <a:latin typeface="Tahoma" pitchFamily="34" charset="0"/>
              <a:ea typeface="Tahoma" pitchFamily="34" charset="0"/>
              <a:cs typeface="Tahoma" pitchFamily="34" charset="0"/>
            </a:rPr>
            <a:t>= RRR (EAC 46 % ) x (incidencia EAC población 10%)= </a:t>
          </a:r>
          <a:r>
            <a:rPr lang="es-VE" sz="1800" b="1" dirty="0" smtClean="0">
              <a:solidFill>
                <a:schemeClr val="tx1"/>
              </a:solidFill>
              <a:effectLst/>
              <a:latin typeface="Tahoma" pitchFamily="34" charset="0"/>
              <a:ea typeface="Tahoma" pitchFamily="34" charset="0"/>
              <a:cs typeface="Tahoma" pitchFamily="34" charset="0"/>
            </a:rPr>
            <a:t>4,6% </a:t>
          </a:r>
        </a:p>
        <a:p>
          <a:pPr algn="ctr"/>
          <a:r>
            <a:rPr lang="es-VE" sz="1800" dirty="0" smtClean="0">
              <a:solidFill>
                <a:schemeClr val="tx1"/>
              </a:solidFill>
              <a:effectLst/>
              <a:latin typeface="Tahoma" pitchFamily="34" charset="0"/>
              <a:ea typeface="Tahoma" pitchFamily="34" charset="0"/>
              <a:cs typeface="Tahoma" pitchFamily="34" charset="0"/>
            </a:rPr>
            <a:t> </a:t>
          </a:r>
          <a:endParaRPr lang="es-ES" sz="1800" b="0" i="0" dirty="0" smtClean="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883450" custLinFactY="-1553958" custLinFactNeighborX="-28445" custLinFactNeighborY="-160000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9B188564-1EE5-4BCB-8764-FD385E0E788A}" type="presOf" srcId="{ACF0EDF7-3521-402B-A9B2-72E02F56ED99}" destId="{D3E5A6B6-B051-4C27-A494-8C9C8F46069A}" srcOrd="0" destOrd="0" presId="urn:microsoft.com/office/officeart/2005/8/layout/vList2"/>
    <dgm:cxn modelId="{E456729B-0782-43D0-A4EC-570C97E9EFF8}" type="presOf" srcId="{87E63973-4FC3-4265-A614-077CB9835A26}" destId="{ACB6C642-5BCD-4F34-8FFE-897342A07C65}" srcOrd="0" destOrd="0" presId="urn:microsoft.com/office/officeart/2005/8/layout/vList2"/>
    <dgm:cxn modelId="{1B306356-D18F-41E5-99A7-B895B0816637}"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63973-4FC3-4265-A614-077CB9835A26}" type="doc">
      <dgm:prSet loTypeId="urn:microsoft.com/office/officeart/2005/8/layout/default#2" loCatId="list" qsTypeId="urn:microsoft.com/office/officeart/2005/8/quickstyle/simple2" qsCatId="simple" csTypeId="urn:microsoft.com/office/officeart/2005/8/colors/accent0_2" csCatId="mainScheme" phldr="1"/>
      <dgm:spPr/>
      <dgm:t>
        <a:bodyPr/>
        <a:lstStyle/>
        <a:p>
          <a:endParaRPr lang="es-ES"/>
        </a:p>
      </dgm:t>
    </dgm:pt>
    <dgm:pt modelId="{BFA048D2-F2A3-426F-9BC0-E2056FE5AB53}">
      <dgm:prSet custT="1"/>
      <dgm:spPr/>
      <dgm:t>
        <a:bodyPr/>
        <a:lstStyle/>
        <a:p>
          <a:pPr algn="ctr" rtl="0"/>
          <a:r>
            <a:rPr lang="es-ES" sz="2600" b="1" dirty="0" smtClean="0">
              <a:ln w="76200"/>
              <a:solidFill>
                <a:schemeClr val="tx1"/>
              </a:solidFill>
              <a:effectLst>
                <a:glow rad="63500">
                  <a:schemeClr val="bg1">
                    <a:alpha val="40000"/>
                  </a:schemeClr>
                </a:glow>
              </a:effectLst>
              <a:latin typeface="+mn-lt"/>
            </a:rPr>
            <a:t>OBJETIVO</a:t>
          </a:r>
        </a:p>
        <a:p>
          <a:pPr algn="ctr" rtl="0"/>
          <a:r>
            <a:rPr lang="es-VE" sz="2600" b="0" dirty="0" smtClean="0">
              <a:solidFill>
                <a:schemeClr val="tx1"/>
              </a:solidFill>
              <a:latin typeface="Tahoma" pitchFamily="34" charset="0"/>
              <a:ea typeface="Tahoma" pitchFamily="34" charset="0"/>
              <a:cs typeface="Tahoma" pitchFamily="34" charset="0"/>
            </a:rPr>
            <a:t>Determinar la eficacia cuantitativa de los diferentes grupos de fármacos que disminuyen la PA para prevenir los eventos de EC * y accidente cerebrovascular** y decidir quiénes deben recibir tratamiento.</a:t>
          </a:r>
          <a:endParaRPr lang="es-ES" sz="2600" b="1" dirty="0">
            <a:ln w="76200"/>
            <a:solidFill>
              <a:schemeClr val="tx1"/>
            </a:solidFill>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3D5F5BC-4C50-4EC9-A2A3-76573C48A7F9}" type="pres">
      <dgm:prSet presAssocID="{87E63973-4FC3-4265-A614-077CB9835A26}" presName="diagram" presStyleCnt="0">
        <dgm:presLayoutVars>
          <dgm:dir/>
          <dgm:resizeHandles val="exact"/>
        </dgm:presLayoutVars>
      </dgm:prSet>
      <dgm:spPr/>
      <dgm:t>
        <a:bodyPr/>
        <a:lstStyle/>
        <a:p>
          <a:endParaRPr lang="en-US"/>
        </a:p>
      </dgm:t>
    </dgm:pt>
    <dgm:pt modelId="{4F07394A-EE9F-4875-ABB3-62C3090BFD1B}" type="pres">
      <dgm:prSet presAssocID="{BFA048D2-F2A3-426F-9BC0-E2056FE5AB53}" presName="node" presStyleLbl="node1" presStyleIdx="0" presStyleCnt="1" custScaleX="217872" custScaleY="134872" custLinFactNeighborY="8994">
        <dgm:presLayoutVars>
          <dgm:bulletEnabled val="1"/>
        </dgm:presLayoutVars>
      </dgm:prSet>
      <dgm:spPr/>
      <dgm:t>
        <a:bodyPr/>
        <a:lstStyle/>
        <a:p>
          <a:endParaRPr lang="en-US"/>
        </a:p>
      </dgm:t>
    </dgm:pt>
  </dgm:ptLst>
  <dgm:cxnLst>
    <dgm:cxn modelId="{0DFC527D-FA83-4E29-9E44-92B0B42D51AB}" srcId="{87E63973-4FC3-4265-A614-077CB9835A26}" destId="{BFA048D2-F2A3-426F-9BC0-E2056FE5AB53}" srcOrd="0" destOrd="0" parTransId="{9843A5E2-63FF-4C1D-908A-7BDDB0EA43B6}" sibTransId="{8F178CAF-32BD-46AF-99EA-42890DA57DD4}"/>
    <dgm:cxn modelId="{FB79CC28-68D6-42DE-9524-0F562EE06969}" type="presOf" srcId="{87E63973-4FC3-4265-A614-077CB9835A26}" destId="{83D5F5BC-4C50-4EC9-A2A3-76573C48A7F9}" srcOrd="0" destOrd="0" presId="urn:microsoft.com/office/officeart/2005/8/layout/default#2"/>
    <dgm:cxn modelId="{451A26BC-F286-4A47-85EE-E07DFE9F9F67}" type="presOf" srcId="{BFA048D2-F2A3-426F-9BC0-E2056FE5AB53}" destId="{4F07394A-EE9F-4875-ABB3-62C3090BFD1B}" srcOrd="0" destOrd="0" presId="urn:microsoft.com/office/officeart/2005/8/layout/default#2"/>
    <dgm:cxn modelId="{2FB0478B-3025-4DCF-889F-C6209CA4DF8F}" type="presParOf" srcId="{83D5F5BC-4C50-4EC9-A2A3-76573C48A7F9}" destId="{4F07394A-EE9F-4875-ABB3-62C3090BFD1B}"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E5FAA-94BE-49A2-AE4D-2347A733E81F}" type="doc">
      <dgm:prSet loTypeId="urn:microsoft.com/office/officeart/2005/8/layout/hList6" loCatId="list" qsTypeId="urn:microsoft.com/office/officeart/2005/8/quickstyle/3d2" qsCatId="3D" csTypeId="urn:microsoft.com/office/officeart/2005/8/colors/accent0_1" csCatId="mainScheme" phldr="1"/>
      <dgm:spPr/>
      <dgm:t>
        <a:bodyPr/>
        <a:lstStyle/>
        <a:p>
          <a:endParaRPr lang="es-ES"/>
        </a:p>
      </dgm:t>
    </dgm:pt>
    <dgm:pt modelId="{63675E86-6430-471A-8B2C-76995B5D8097}">
      <dgm:prSet phldrT="[Texto]"/>
      <dgm:spPr/>
      <dgm:t>
        <a:bodyPr/>
        <a:lstStyle/>
        <a:p>
          <a:r>
            <a:rPr lang="es-ES" dirty="0" smtClean="0"/>
            <a:t>No antecedentes de enfermedad cardiovascular</a:t>
          </a:r>
        </a:p>
      </dgm:t>
    </dgm:pt>
    <dgm:pt modelId="{EE34DACE-3FDA-4E4F-A94F-98196BB3105A}" type="parTrans" cxnId="{6AB747BB-90E1-4059-B18D-B267404766F5}">
      <dgm:prSet/>
      <dgm:spPr/>
      <dgm:t>
        <a:bodyPr/>
        <a:lstStyle/>
        <a:p>
          <a:endParaRPr lang="es-ES"/>
        </a:p>
      </dgm:t>
    </dgm:pt>
    <dgm:pt modelId="{E79680EA-F121-4441-92AA-6F1B55750DAC}" type="sibTrans" cxnId="{6AB747BB-90E1-4059-B18D-B267404766F5}">
      <dgm:prSet/>
      <dgm:spPr/>
      <dgm:t>
        <a:bodyPr/>
        <a:lstStyle/>
        <a:p>
          <a:endParaRPr lang="es-ES"/>
        </a:p>
      </dgm:t>
    </dgm:pt>
    <dgm:pt modelId="{EBAF5E89-F95D-4C22-8364-7626079144D8}">
      <dgm:prSet phldrT="[Texto]"/>
      <dgm:spPr/>
      <dgm:t>
        <a:bodyPr/>
        <a:lstStyle/>
        <a:p>
          <a:r>
            <a:rPr lang="es-ES" dirty="0" smtClean="0"/>
            <a:t>Con antecedentes de enfermedad coronaria </a:t>
          </a:r>
          <a:endParaRPr lang="es-ES" dirty="0"/>
        </a:p>
      </dgm:t>
    </dgm:pt>
    <dgm:pt modelId="{576800E6-7BEE-4F66-A300-1A640433179E}" type="parTrans" cxnId="{B8F5977B-4796-41CC-9BBC-532B6FE37E2B}">
      <dgm:prSet/>
      <dgm:spPr/>
      <dgm:t>
        <a:bodyPr/>
        <a:lstStyle/>
        <a:p>
          <a:endParaRPr lang="es-ES"/>
        </a:p>
      </dgm:t>
    </dgm:pt>
    <dgm:pt modelId="{9C0861F3-F9CE-411C-BC2F-EF0CB01A3341}" type="sibTrans" cxnId="{B8F5977B-4796-41CC-9BBC-532B6FE37E2B}">
      <dgm:prSet/>
      <dgm:spPr/>
      <dgm:t>
        <a:bodyPr/>
        <a:lstStyle/>
        <a:p>
          <a:endParaRPr lang="es-ES"/>
        </a:p>
      </dgm:t>
    </dgm:pt>
    <dgm:pt modelId="{60F286E5-D111-49CC-96D2-9FBA145CA183}">
      <dgm:prSet phldrT="[Texto]"/>
      <dgm:spPr/>
      <dgm:t>
        <a:bodyPr/>
        <a:lstStyle/>
        <a:p>
          <a:r>
            <a:rPr lang="es-ES" dirty="0" smtClean="0"/>
            <a:t>IAM, EAC sin IM reciente</a:t>
          </a:r>
          <a:endParaRPr lang="es-ES" dirty="0"/>
        </a:p>
      </dgm:t>
    </dgm:pt>
    <dgm:pt modelId="{C24E51D1-D56B-40CF-AB8C-649762FAD6B4}" type="parTrans" cxnId="{DC9B354D-E741-4C40-9C94-DDE4A7C16FD6}">
      <dgm:prSet/>
      <dgm:spPr/>
      <dgm:t>
        <a:bodyPr/>
        <a:lstStyle/>
        <a:p>
          <a:endParaRPr lang="es-ES"/>
        </a:p>
      </dgm:t>
    </dgm:pt>
    <dgm:pt modelId="{BA08B7F9-85CF-469F-A278-B32843692A76}" type="sibTrans" cxnId="{DC9B354D-E741-4C40-9C94-DDE4A7C16FD6}">
      <dgm:prSet/>
      <dgm:spPr/>
      <dgm:t>
        <a:bodyPr/>
        <a:lstStyle/>
        <a:p>
          <a:endParaRPr lang="es-ES"/>
        </a:p>
      </dgm:t>
    </dgm:pt>
    <dgm:pt modelId="{5EB1D7D0-300D-4DAC-87E2-B9A6F61B17C3}">
      <dgm:prSet phldrT="[Texto]"/>
      <dgm:spPr/>
      <dgm:t>
        <a:bodyPr/>
        <a:lstStyle/>
        <a:p>
          <a:r>
            <a:rPr lang="es-ES" dirty="0" smtClean="0"/>
            <a:t>IC</a:t>
          </a:r>
          <a:endParaRPr lang="es-ES" dirty="0"/>
        </a:p>
      </dgm:t>
    </dgm:pt>
    <dgm:pt modelId="{A74CB5AC-E632-4420-9EA4-5C88151DF1CF}" type="parTrans" cxnId="{497A88EE-3E55-40A5-A643-BF334508C273}">
      <dgm:prSet/>
      <dgm:spPr/>
      <dgm:t>
        <a:bodyPr/>
        <a:lstStyle/>
        <a:p>
          <a:endParaRPr lang="es-ES"/>
        </a:p>
      </dgm:t>
    </dgm:pt>
    <dgm:pt modelId="{E696951D-E8FC-4238-8196-E030D156BF9A}" type="sibTrans" cxnId="{497A88EE-3E55-40A5-A643-BF334508C273}">
      <dgm:prSet/>
      <dgm:spPr/>
      <dgm:t>
        <a:bodyPr/>
        <a:lstStyle/>
        <a:p>
          <a:endParaRPr lang="es-ES"/>
        </a:p>
      </dgm:t>
    </dgm:pt>
    <dgm:pt modelId="{29859CA6-9EF6-4E2B-B2F4-8DE0A3B9301A}">
      <dgm:prSet phldrT="[Texto]"/>
      <dgm:spPr/>
      <dgm:t>
        <a:bodyPr/>
        <a:lstStyle/>
        <a:p>
          <a:r>
            <a:rPr lang="es-ES" dirty="0" smtClean="0"/>
            <a:t>Con Antecedentes de ECV</a:t>
          </a:r>
          <a:endParaRPr lang="es-ES" dirty="0"/>
        </a:p>
      </dgm:t>
    </dgm:pt>
    <dgm:pt modelId="{4D54F19D-CEBC-44EC-91A0-20FAC4FD1525}" type="parTrans" cxnId="{B166320C-B46D-49D4-856B-91BFB8EB8B25}">
      <dgm:prSet/>
      <dgm:spPr/>
      <dgm:t>
        <a:bodyPr/>
        <a:lstStyle/>
        <a:p>
          <a:endParaRPr lang="es-ES"/>
        </a:p>
      </dgm:t>
    </dgm:pt>
    <dgm:pt modelId="{90B959CE-929B-4910-AC7E-DD6C76D17206}" type="sibTrans" cxnId="{B166320C-B46D-49D4-856B-91BFB8EB8B25}">
      <dgm:prSet/>
      <dgm:spPr/>
      <dgm:t>
        <a:bodyPr/>
        <a:lstStyle/>
        <a:p>
          <a:endParaRPr lang="es-ES"/>
        </a:p>
      </dgm:t>
    </dgm:pt>
    <dgm:pt modelId="{2DA0ABC3-4B7D-4EFA-B207-9247C5D62CA0}" type="pres">
      <dgm:prSet presAssocID="{AD9E5FAA-94BE-49A2-AE4D-2347A733E81F}" presName="Name0" presStyleCnt="0">
        <dgm:presLayoutVars>
          <dgm:dir/>
          <dgm:resizeHandles val="exact"/>
        </dgm:presLayoutVars>
      </dgm:prSet>
      <dgm:spPr/>
      <dgm:t>
        <a:bodyPr/>
        <a:lstStyle/>
        <a:p>
          <a:endParaRPr lang="es-ES"/>
        </a:p>
      </dgm:t>
    </dgm:pt>
    <dgm:pt modelId="{DF784687-4145-4121-A9CC-426334546623}" type="pres">
      <dgm:prSet presAssocID="{63675E86-6430-471A-8B2C-76995B5D8097}" presName="node" presStyleLbl="node1" presStyleIdx="0" presStyleCnt="3" custLinFactNeighborX="-23279" custLinFactNeighborY="11019">
        <dgm:presLayoutVars>
          <dgm:bulletEnabled val="1"/>
        </dgm:presLayoutVars>
      </dgm:prSet>
      <dgm:spPr/>
      <dgm:t>
        <a:bodyPr/>
        <a:lstStyle/>
        <a:p>
          <a:endParaRPr lang="es-ES"/>
        </a:p>
      </dgm:t>
    </dgm:pt>
    <dgm:pt modelId="{A95BEE58-3C19-4780-912F-EB4317C34AD0}" type="pres">
      <dgm:prSet presAssocID="{E79680EA-F121-4441-92AA-6F1B55750DAC}" presName="sibTrans" presStyleCnt="0"/>
      <dgm:spPr/>
    </dgm:pt>
    <dgm:pt modelId="{B6C9B1B6-0CAF-4D98-8187-D5B33E530B7F}" type="pres">
      <dgm:prSet presAssocID="{EBAF5E89-F95D-4C22-8364-7626079144D8}" presName="node" presStyleLbl="node1" presStyleIdx="1" presStyleCnt="3">
        <dgm:presLayoutVars>
          <dgm:bulletEnabled val="1"/>
        </dgm:presLayoutVars>
      </dgm:prSet>
      <dgm:spPr/>
      <dgm:t>
        <a:bodyPr/>
        <a:lstStyle/>
        <a:p>
          <a:endParaRPr lang="es-ES"/>
        </a:p>
      </dgm:t>
    </dgm:pt>
    <dgm:pt modelId="{2D188C59-262C-41E7-BA02-6A92EA3E659F}" type="pres">
      <dgm:prSet presAssocID="{9C0861F3-F9CE-411C-BC2F-EF0CB01A3341}" presName="sibTrans" presStyleCnt="0"/>
      <dgm:spPr/>
    </dgm:pt>
    <dgm:pt modelId="{8C2AD5B7-8089-4366-A1F6-7D20C7A1E6F0}" type="pres">
      <dgm:prSet presAssocID="{29859CA6-9EF6-4E2B-B2F4-8DE0A3B9301A}" presName="node" presStyleLbl="node1" presStyleIdx="2" presStyleCnt="3">
        <dgm:presLayoutVars>
          <dgm:bulletEnabled val="1"/>
        </dgm:presLayoutVars>
      </dgm:prSet>
      <dgm:spPr/>
      <dgm:t>
        <a:bodyPr/>
        <a:lstStyle/>
        <a:p>
          <a:endParaRPr lang="es-ES"/>
        </a:p>
      </dgm:t>
    </dgm:pt>
  </dgm:ptLst>
  <dgm:cxnLst>
    <dgm:cxn modelId="{AAD8397F-CD57-4910-A238-F0A113755CBF}" type="presOf" srcId="{29859CA6-9EF6-4E2B-B2F4-8DE0A3B9301A}" destId="{8C2AD5B7-8089-4366-A1F6-7D20C7A1E6F0}" srcOrd="0" destOrd="0" presId="urn:microsoft.com/office/officeart/2005/8/layout/hList6"/>
    <dgm:cxn modelId="{6AB747BB-90E1-4059-B18D-B267404766F5}" srcId="{AD9E5FAA-94BE-49A2-AE4D-2347A733E81F}" destId="{63675E86-6430-471A-8B2C-76995B5D8097}" srcOrd="0" destOrd="0" parTransId="{EE34DACE-3FDA-4E4F-A94F-98196BB3105A}" sibTransId="{E79680EA-F121-4441-92AA-6F1B55750DAC}"/>
    <dgm:cxn modelId="{F5579983-C3C2-4268-8359-640EE1EF84C0}" type="presOf" srcId="{EBAF5E89-F95D-4C22-8364-7626079144D8}" destId="{B6C9B1B6-0CAF-4D98-8187-D5B33E530B7F}" srcOrd="0" destOrd="0" presId="urn:microsoft.com/office/officeart/2005/8/layout/hList6"/>
    <dgm:cxn modelId="{DBF3C2CD-2E1F-435B-9296-C134FBDE58A6}" type="presOf" srcId="{AD9E5FAA-94BE-49A2-AE4D-2347A733E81F}" destId="{2DA0ABC3-4B7D-4EFA-B207-9247C5D62CA0}" srcOrd="0" destOrd="0" presId="urn:microsoft.com/office/officeart/2005/8/layout/hList6"/>
    <dgm:cxn modelId="{497A88EE-3E55-40A5-A643-BF334508C273}" srcId="{EBAF5E89-F95D-4C22-8364-7626079144D8}" destId="{5EB1D7D0-300D-4DAC-87E2-B9A6F61B17C3}" srcOrd="1" destOrd="0" parTransId="{A74CB5AC-E632-4420-9EA4-5C88151DF1CF}" sibTransId="{E696951D-E8FC-4238-8196-E030D156BF9A}"/>
    <dgm:cxn modelId="{B8F5977B-4796-41CC-9BBC-532B6FE37E2B}" srcId="{AD9E5FAA-94BE-49A2-AE4D-2347A733E81F}" destId="{EBAF5E89-F95D-4C22-8364-7626079144D8}" srcOrd="1" destOrd="0" parTransId="{576800E6-7BEE-4F66-A300-1A640433179E}" sibTransId="{9C0861F3-F9CE-411C-BC2F-EF0CB01A3341}"/>
    <dgm:cxn modelId="{34221B57-E019-46ED-A82E-3B665FCB6D68}" type="presOf" srcId="{60F286E5-D111-49CC-96D2-9FBA145CA183}" destId="{B6C9B1B6-0CAF-4D98-8187-D5B33E530B7F}" srcOrd="0" destOrd="1" presId="urn:microsoft.com/office/officeart/2005/8/layout/hList6"/>
    <dgm:cxn modelId="{6D886203-1953-47F3-B3E5-E9B5B4FCDEE8}" type="presOf" srcId="{5EB1D7D0-300D-4DAC-87E2-B9A6F61B17C3}" destId="{B6C9B1B6-0CAF-4D98-8187-D5B33E530B7F}" srcOrd="0" destOrd="2" presId="urn:microsoft.com/office/officeart/2005/8/layout/hList6"/>
    <dgm:cxn modelId="{A878620A-5CA4-496E-A620-B0FC54721637}" type="presOf" srcId="{63675E86-6430-471A-8B2C-76995B5D8097}" destId="{DF784687-4145-4121-A9CC-426334546623}" srcOrd="0" destOrd="0" presId="urn:microsoft.com/office/officeart/2005/8/layout/hList6"/>
    <dgm:cxn modelId="{B166320C-B46D-49D4-856B-91BFB8EB8B25}" srcId="{AD9E5FAA-94BE-49A2-AE4D-2347A733E81F}" destId="{29859CA6-9EF6-4E2B-B2F4-8DE0A3B9301A}" srcOrd="2" destOrd="0" parTransId="{4D54F19D-CEBC-44EC-91A0-20FAC4FD1525}" sibTransId="{90B959CE-929B-4910-AC7E-DD6C76D17206}"/>
    <dgm:cxn modelId="{DC9B354D-E741-4C40-9C94-DDE4A7C16FD6}" srcId="{EBAF5E89-F95D-4C22-8364-7626079144D8}" destId="{60F286E5-D111-49CC-96D2-9FBA145CA183}" srcOrd="0" destOrd="0" parTransId="{C24E51D1-D56B-40CF-AB8C-649762FAD6B4}" sibTransId="{BA08B7F9-85CF-469F-A278-B32843692A76}"/>
    <dgm:cxn modelId="{CE646E5C-EF7B-422A-9C4E-6D7AB565B3CB}" type="presParOf" srcId="{2DA0ABC3-4B7D-4EFA-B207-9247C5D62CA0}" destId="{DF784687-4145-4121-A9CC-426334546623}" srcOrd="0" destOrd="0" presId="urn:microsoft.com/office/officeart/2005/8/layout/hList6"/>
    <dgm:cxn modelId="{9F652F83-4DED-4FE6-BF1B-5D3E12BDD9A1}" type="presParOf" srcId="{2DA0ABC3-4B7D-4EFA-B207-9247C5D62CA0}" destId="{A95BEE58-3C19-4780-912F-EB4317C34AD0}" srcOrd="1" destOrd="0" presId="urn:microsoft.com/office/officeart/2005/8/layout/hList6"/>
    <dgm:cxn modelId="{55792C2D-ACB5-4DC4-ADCC-C3BCE0DB1913}" type="presParOf" srcId="{2DA0ABC3-4B7D-4EFA-B207-9247C5D62CA0}" destId="{B6C9B1B6-0CAF-4D98-8187-D5B33E530B7F}" srcOrd="2" destOrd="0" presId="urn:microsoft.com/office/officeart/2005/8/layout/hList6"/>
    <dgm:cxn modelId="{5CA318FA-161A-4EF9-AF49-74A585F63D95}" type="presParOf" srcId="{2DA0ABC3-4B7D-4EFA-B207-9247C5D62CA0}" destId="{2D188C59-262C-41E7-BA02-6A92EA3E659F}" srcOrd="3" destOrd="0" presId="urn:microsoft.com/office/officeart/2005/8/layout/hList6"/>
    <dgm:cxn modelId="{9DA5C507-B1B5-43B5-AF41-405F5E84C744}" type="presParOf" srcId="{2DA0ABC3-4B7D-4EFA-B207-9247C5D62CA0}" destId="{8C2AD5B7-8089-4366-A1F6-7D20C7A1E6F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9E5FAA-94BE-49A2-AE4D-2347A733E81F}" type="doc">
      <dgm:prSet loTypeId="urn:microsoft.com/office/officeart/2005/8/layout/hList6" loCatId="list" qsTypeId="urn:microsoft.com/office/officeart/2005/8/quickstyle/3d2" qsCatId="3D" csTypeId="urn:microsoft.com/office/officeart/2005/8/colors/accent0_1" csCatId="mainScheme" phldr="1"/>
      <dgm:spPr/>
      <dgm:t>
        <a:bodyPr/>
        <a:lstStyle/>
        <a:p>
          <a:endParaRPr lang="es-ES"/>
        </a:p>
      </dgm:t>
    </dgm:pt>
    <dgm:pt modelId="{63675E86-6430-471A-8B2C-76995B5D8097}">
      <dgm:prSet phldrT="[Texto]" custT="1"/>
      <dgm:spPr/>
      <dgm:t>
        <a:bodyPr/>
        <a:lstStyle/>
        <a:p>
          <a:endParaRPr lang="es-ES" sz="2800" b="1" dirty="0" smtClean="0">
            <a:latin typeface="Tahoma" pitchFamily="34" charset="0"/>
            <a:ea typeface="Tahoma" pitchFamily="34" charset="0"/>
            <a:cs typeface="Tahoma" pitchFamily="34" charset="0"/>
          </a:endParaRPr>
        </a:p>
        <a:p>
          <a:r>
            <a:rPr lang="es-ES" sz="2800" b="1" dirty="0" smtClean="0">
              <a:latin typeface="Tahoma" pitchFamily="34" charset="0"/>
              <a:ea typeface="Tahoma" pitchFamily="34" charset="0"/>
              <a:cs typeface="Tahoma" pitchFamily="34" charset="0"/>
            </a:rPr>
            <a:t>Ensayos de diferencia de presión arterial</a:t>
          </a:r>
        </a:p>
        <a:p>
          <a:r>
            <a:rPr lang="es-ES" sz="2800" b="1" dirty="0" smtClean="0">
              <a:latin typeface="Tahoma" pitchFamily="34" charset="0"/>
              <a:ea typeface="Tahoma" pitchFamily="34" charset="0"/>
              <a:cs typeface="Tahoma" pitchFamily="34" charset="0"/>
            </a:rPr>
            <a:t>(108)</a:t>
          </a:r>
        </a:p>
        <a:p>
          <a:r>
            <a:rPr lang="es-ES" sz="2000" dirty="0" smtClean="0">
              <a:latin typeface="Tahoma" pitchFamily="34" charset="0"/>
              <a:ea typeface="Tahoma" pitchFamily="34" charset="0"/>
              <a:cs typeface="Tahoma" pitchFamily="34" charset="0"/>
            </a:rPr>
            <a:t>92=controlados con placebo</a:t>
          </a:r>
        </a:p>
        <a:p>
          <a:r>
            <a:rPr lang="es-ES" sz="2000" dirty="0" smtClean="0">
              <a:latin typeface="Tahoma" pitchFamily="34" charset="0"/>
              <a:ea typeface="Tahoma" pitchFamily="34" charset="0"/>
              <a:cs typeface="Tahoma" pitchFamily="34" charset="0"/>
            </a:rPr>
            <a:t>16=grupo control no recibió placebo</a:t>
          </a:r>
        </a:p>
      </dgm:t>
    </dgm:pt>
    <dgm:pt modelId="{EE34DACE-3FDA-4E4F-A94F-98196BB3105A}" type="parTrans" cxnId="{6AB747BB-90E1-4059-B18D-B267404766F5}">
      <dgm:prSet/>
      <dgm:spPr/>
      <dgm:t>
        <a:bodyPr/>
        <a:lstStyle/>
        <a:p>
          <a:endParaRPr lang="es-ES">
            <a:latin typeface="Tahoma" pitchFamily="34" charset="0"/>
            <a:ea typeface="Tahoma" pitchFamily="34" charset="0"/>
            <a:cs typeface="Tahoma" pitchFamily="34" charset="0"/>
          </a:endParaRPr>
        </a:p>
      </dgm:t>
    </dgm:pt>
    <dgm:pt modelId="{E79680EA-F121-4441-92AA-6F1B55750DAC}" type="sibTrans" cxnId="{6AB747BB-90E1-4059-B18D-B267404766F5}">
      <dgm:prSet/>
      <dgm:spPr/>
      <dgm:t>
        <a:bodyPr/>
        <a:lstStyle/>
        <a:p>
          <a:endParaRPr lang="es-ES">
            <a:latin typeface="Tahoma" pitchFamily="34" charset="0"/>
            <a:ea typeface="Tahoma" pitchFamily="34" charset="0"/>
            <a:cs typeface="Tahoma" pitchFamily="34" charset="0"/>
          </a:endParaRPr>
        </a:p>
      </dgm:t>
    </dgm:pt>
    <dgm:pt modelId="{EBAF5E89-F95D-4C22-8364-7626079144D8}">
      <dgm:prSet phldrT="[Texto]" custT="1"/>
      <dgm:spPr/>
      <dgm:t>
        <a:bodyPr/>
        <a:lstStyle/>
        <a:p>
          <a:r>
            <a:rPr lang="es-ES" sz="2800" b="1" dirty="0" smtClean="0">
              <a:latin typeface="Tahoma" pitchFamily="34" charset="0"/>
              <a:ea typeface="Tahoma" pitchFamily="34" charset="0"/>
              <a:cs typeface="Tahoma" pitchFamily="34" charset="0"/>
            </a:rPr>
            <a:t>Ensayos de comparación de medicamentos</a:t>
          </a:r>
        </a:p>
        <a:p>
          <a:r>
            <a:rPr lang="es-ES" sz="2800" b="1" dirty="0" smtClean="0">
              <a:latin typeface="Tahoma" pitchFamily="34" charset="0"/>
              <a:ea typeface="Tahoma" pitchFamily="34" charset="0"/>
              <a:cs typeface="Tahoma" pitchFamily="34" charset="0"/>
            </a:rPr>
            <a:t>(46)</a:t>
          </a:r>
          <a:endParaRPr lang="es-ES" sz="2800" b="1" dirty="0">
            <a:latin typeface="Tahoma" pitchFamily="34" charset="0"/>
            <a:ea typeface="Tahoma" pitchFamily="34" charset="0"/>
            <a:cs typeface="Tahoma" pitchFamily="34" charset="0"/>
          </a:endParaRPr>
        </a:p>
      </dgm:t>
    </dgm:pt>
    <dgm:pt modelId="{576800E6-7BEE-4F66-A300-1A640433179E}" type="parTrans" cxnId="{B8F5977B-4796-41CC-9BBC-532B6FE37E2B}">
      <dgm:prSet/>
      <dgm:spPr/>
      <dgm:t>
        <a:bodyPr/>
        <a:lstStyle/>
        <a:p>
          <a:endParaRPr lang="es-ES">
            <a:latin typeface="Tahoma" pitchFamily="34" charset="0"/>
            <a:ea typeface="Tahoma" pitchFamily="34" charset="0"/>
            <a:cs typeface="Tahoma" pitchFamily="34" charset="0"/>
          </a:endParaRPr>
        </a:p>
      </dgm:t>
    </dgm:pt>
    <dgm:pt modelId="{9C0861F3-F9CE-411C-BC2F-EF0CB01A3341}" type="sibTrans" cxnId="{B8F5977B-4796-41CC-9BBC-532B6FE37E2B}">
      <dgm:prSet/>
      <dgm:spPr/>
      <dgm:t>
        <a:bodyPr/>
        <a:lstStyle/>
        <a:p>
          <a:endParaRPr lang="es-ES">
            <a:latin typeface="Tahoma" pitchFamily="34" charset="0"/>
            <a:ea typeface="Tahoma" pitchFamily="34" charset="0"/>
            <a:cs typeface="Tahoma" pitchFamily="34" charset="0"/>
          </a:endParaRPr>
        </a:p>
      </dgm:t>
    </dgm:pt>
    <dgm:pt modelId="{2DA0ABC3-4B7D-4EFA-B207-9247C5D62CA0}" type="pres">
      <dgm:prSet presAssocID="{AD9E5FAA-94BE-49A2-AE4D-2347A733E81F}" presName="Name0" presStyleCnt="0">
        <dgm:presLayoutVars>
          <dgm:dir/>
          <dgm:resizeHandles val="exact"/>
        </dgm:presLayoutVars>
      </dgm:prSet>
      <dgm:spPr/>
      <dgm:t>
        <a:bodyPr/>
        <a:lstStyle/>
        <a:p>
          <a:endParaRPr lang="es-ES"/>
        </a:p>
      </dgm:t>
    </dgm:pt>
    <dgm:pt modelId="{DF784687-4145-4121-A9CC-426334546623}" type="pres">
      <dgm:prSet presAssocID="{63675E86-6430-471A-8B2C-76995B5D8097}" presName="node" presStyleLbl="node1" presStyleIdx="0" presStyleCnt="2" custLinFactNeighborX="4884" custLinFactNeighborY="0">
        <dgm:presLayoutVars>
          <dgm:bulletEnabled val="1"/>
        </dgm:presLayoutVars>
      </dgm:prSet>
      <dgm:spPr/>
      <dgm:t>
        <a:bodyPr/>
        <a:lstStyle/>
        <a:p>
          <a:endParaRPr lang="es-ES"/>
        </a:p>
      </dgm:t>
    </dgm:pt>
    <dgm:pt modelId="{A95BEE58-3C19-4780-912F-EB4317C34AD0}" type="pres">
      <dgm:prSet presAssocID="{E79680EA-F121-4441-92AA-6F1B55750DAC}" presName="sibTrans" presStyleCnt="0"/>
      <dgm:spPr/>
    </dgm:pt>
    <dgm:pt modelId="{B6C9B1B6-0CAF-4D98-8187-D5B33E530B7F}" type="pres">
      <dgm:prSet presAssocID="{EBAF5E89-F95D-4C22-8364-7626079144D8}" presName="node" presStyleLbl="node1" presStyleIdx="1" presStyleCnt="2" custScaleY="93827">
        <dgm:presLayoutVars>
          <dgm:bulletEnabled val="1"/>
        </dgm:presLayoutVars>
      </dgm:prSet>
      <dgm:spPr/>
      <dgm:t>
        <a:bodyPr/>
        <a:lstStyle/>
        <a:p>
          <a:endParaRPr lang="es-ES"/>
        </a:p>
      </dgm:t>
    </dgm:pt>
  </dgm:ptLst>
  <dgm:cxnLst>
    <dgm:cxn modelId="{972734CF-A08D-4484-B43B-94B51F5FAA77}" type="presOf" srcId="{AD9E5FAA-94BE-49A2-AE4D-2347A733E81F}" destId="{2DA0ABC3-4B7D-4EFA-B207-9247C5D62CA0}" srcOrd="0" destOrd="0" presId="urn:microsoft.com/office/officeart/2005/8/layout/hList6"/>
    <dgm:cxn modelId="{DED45B9F-6DBC-4781-AC88-85EF0DE66F04}" type="presOf" srcId="{63675E86-6430-471A-8B2C-76995B5D8097}" destId="{DF784687-4145-4121-A9CC-426334546623}" srcOrd="0" destOrd="0" presId="urn:microsoft.com/office/officeart/2005/8/layout/hList6"/>
    <dgm:cxn modelId="{B8F5977B-4796-41CC-9BBC-532B6FE37E2B}" srcId="{AD9E5FAA-94BE-49A2-AE4D-2347A733E81F}" destId="{EBAF5E89-F95D-4C22-8364-7626079144D8}" srcOrd="1" destOrd="0" parTransId="{576800E6-7BEE-4F66-A300-1A640433179E}" sibTransId="{9C0861F3-F9CE-411C-BC2F-EF0CB01A3341}"/>
    <dgm:cxn modelId="{15E10396-3E2F-488F-9D8F-923C9BFC6095}" type="presOf" srcId="{EBAF5E89-F95D-4C22-8364-7626079144D8}" destId="{B6C9B1B6-0CAF-4D98-8187-D5B33E530B7F}" srcOrd="0" destOrd="0" presId="urn:microsoft.com/office/officeart/2005/8/layout/hList6"/>
    <dgm:cxn modelId="{6AB747BB-90E1-4059-B18D-B267404766F5}" srcId="{AD9E5FAA-94BE-49A2-AE4D-2347A733E81F}" destId="{63675E86-6430-471A-8B2C-76995B5D8097}" srcOrd="0" destOrd="0" parTransId="{EE34DACE-3FDA-4E4F-A94F-98196BB3105A}" sibTransId="{E79680EA-F121-4441-92AA-6F1B55750DAC}"/>
    <dgm:cxn modelId="{34C86E2A-6404-48FF-8D28-C9E20DCC9DC1}" type="presParOf" srcId="{2DA0ABC3-4B7D-4EFA-B207-9247C5D62CA0}" destId="{DF784687-4145-4121-A9CC-426334546623}" srcOrd="0" destOrd="0" presId="urn:microsoft.com/office/officeart/2005/8/layout/hList6"/>
    <dgm:cxn modelId="{5C17D22B-88F2-45FD-A549-02F540501753}" type="presParOf" srcId="{2DA0ABC3-4B7D-4EFA-B207-9247C5D62CA0}" destId="{A95BEE58-3C19-4780-912F-EB4317C34AD0}" srcOrd="1" destOrd="0" presId="urn:microsoft.com/office/officeart/2005/8/layout/hList6"/>
    <dgm:cxn modelId="{6870E572-DE4B-44B9-9C16-0D8FFD0A25AD}" type="presParOf" srcId="{2DA0ABC3-4B7D-4EFA-B207-9247C5D62CA0}" destId="{B6C9B1B6-0CAF-4D98-8187-D5B33E530B7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E5FAA-94BE-49A2-AE4D-2347A733E81F}" type="doc">
      <dgm:prSet loTypeId="urn:microsoft.com/office/officeart/2005/8/layout/hList6" loCatId="list" qsTypeId="urn:microsoft.com/office/officeart/2005/8/quickstyle/3d2" qsCatId="3D" csTypeId="urn:microsoft.com/office/officeart/2005/8/colors/accent0_1" csCatId="mainScheme" phldr="1"/>
      <dgm:spPr/>
      <dgm:t>
        <a:bodyPr/>
        <a:lstStyle/>
        <a:p>
          <a:endParaRPr lang="es-ES"/>
        </a:p>
      </dgm:t>
    </dgm:pt>
    <dgm:pt modelId="{63675E86-6430-471A-8B2C-76995B5D8097}">
      <dgm:prSet phldrT="[Texto]" custT="1"/>
      <dgm:spPr/>
      <dgm:t>
        <a:bodyPr/>
        <a:lstStyle/>
        <a:p>
          <a:endParaRPr lang="es-ES" sz="2800" b="1" dirty="0" smtClean="0">
            <a:latin typeface="Tahoma" pitchFamily="34" charset="0"/>
            <a:ea typeface="Tahoma" pitchFamily="34" charset="0"/>
            <a:cs typeface="Tahoma" pitchFamily="34" charset="0"/>
          </a:endParaRPr>
        </a:p>
        <a:p>
          <a:r>
            <a:rPr lang="es-ES" sz="2800" b="1" dirty="0" smtClean="0">
              <a:latin typeface="Tahoma" pitchFamily="34" charset="0"/>
              <a:ea typeface="Tahoma" pitchFamily="34" charset="0"/>
              <a:cs typeface="Tahoma" pitchFamily="34" charset="0"/>
            </a:rPr>
            <a:t>Ensayos de medicamentos UNICOS</a:t>
          </a:r>
        </a:p>
        <a:p>
          <a:r>
            <a:rPr lang="es-ES" sz="2000" dirty="0" smtClean="0">
              <a:latin typeface="Tahoma" pitchFamily="34" charset="0"/>
              <a:ea typeface="Tahoma" pitchFamily="34" charset="0"/>
              <a:cs typeface="Tahoma" pitchFamily="34" charset="0"/>
            </a:rPr>
            <a:t>CANTIDAD MEDICAMENTOS GRUPO TRATAMIENTO – CANTIDAD DE MEDICAMENTOS GRUPO CONTROL  ( POR PARTICIPANTE)  &lt; 1,5 (PROMEDIO 1)</a:t>
          </a:r>
        </a:p>
      </dgm:t>
    </dgm:pt>
    <dgm:pt modelId="{EE34DACE-3FDA-4E4F-A94F-98196BB3105A}" type="parTrans" cxnId="{6AB747BB-90E1-4059-B18D-B267404766F5}">
      <dgm:prSet/>
      <dgm:spPr/>
      <dgm:t>
        <a:bodyPr/>
        <a:lstStyle/>
        <a:p>
          <a:endParaRPr lang="es-ES">
            <a:latin typeface="Tahoma" pitchFamily="34" charset="0"/>
            <a:ea typeface="Tahoma" pitchFamily="34" charset="0"/>
            <a:cs typeface="Tahoma" pitchFamily="34" charset="0"/>
          </a:endParaRPr>
        </a:p>
      </dgm:t>
    </dgm:pt>
    <dgm:pt modelId="{E79680EA-F121-4441-92AA-6F1B55750DAC}" type="sibTrans" cxnId="{6AB747BB-90E1-4059-B18D-B267404766F5}">
      <dgm:prSet/>
      <dgm:spPr/>
      <dgm:t>
        <a:bodyPr/>
        <a:lstStyle/>
        <a:p>
          <a:endParaRPr lang="es-ES">
            <a:latin typeface="Tahoma" pitchFamily="34" charset="0"/>
            <a:ea typeface="Tahoma" pitchFamily="34" charset="0"/>
            <a:cs typeface="Tahoma" pitchFamily="34" charset="0"/>
          </a:endParaRPr>
        </a:p>
      </dgm:t>
    </dgm:pt>
    <dgm:pt modelId="{EBAF5E89-F95D-4C22-8364-7626079144D8}">
      <dgm:prSet phldrT="[Texto]" custT="1"/>
      <dgm:spPr/>
      <dgm:t>
        <a:bodyPr/>
        <a:lstStyle/>
        <a:p>
          <a:r>
            <a:rPr lang="es-ES" sz="2800" b="1" dirty="0" smtClean="0">
              <a:latin typeface="Tahoma" pitchFamily="34" charset="0"/>
              <a:ea typeface="Tahoma" pitchFamily="34" charset="0"/>
              <a:cs typeface="Tahoma" pitchFamily="34" charset="0"/>
            </a:rPr>
            <a:t>Ensayos de medicamentos</a:t>
          </a:r>
        </a:p>
        <a:p>
          <a:r>
            <a:rPr lang="es-ES" sz="2800" b="1" dirty="0" smtClean="0">
              <a:latin typeface="Tahoma" pitchFamily="34" charset="0"/>
              <a:ea typeface="Tahoma" pitchFamily="34" charset="0"/>
              <a:cs typeface="Tahoma" pitchFamily="34" charset="0"/>
            </a:rPr>
            <a:t>COMBINADOS</a:t>
          </a:r>
        </a:p>
        <a:p>
          <a:r>
            <a:rPr lang="es-ES" sz="2000" dirty="0" smtClean="0">
              <a:latin typeface="Tahoma" pitchFamily="34" charset="0"/>
              <a:ea typeface="Tahoma" pitchFamily="34" charset="0"/>
              <a:cs typeface="Tahoma" pitchFamily="34" charset="0"/>
            </a:rPr>
            <a:t>CANTIDAD MEDICAMENTOS GRUPO TRATAMIENTO – CANTIDAD DE MEDICAMENTOS GRUPO CONTROL  ( POR PARTICIPANTE)  ≥ 1,5 (PROMEDIO 2)</a:t>
          </a:r>
          <a:endParaRPr lang="es-ES" sz="2000" b="1" dirty="0">
            <a:latin typeface="Tahoma" pitchFamily="34" charset="0"/>
            <a:ea typeface="Tahoma" pitchFamily="34" charset="0"/>
            <a:cs typeface="Tahoma" pitchFamily="34" charset="0"/>
          </a:endParaRPr>
        </a:p>
      </dgm:t>
    </dgm:pt>
    <dgm:pt modelId="{576800E6-7BEE-4F66-A300-1A640433179E}" type="parTrans" cxnId="{B8F5977B-4796-41CC-9BBC-532B6FE37E2B}">
      <dgm:prSet/>
      <dgm:spPr/>
      <dgm:t>
        <a:bodyPr/>
        <a:lstStyle/>
        <a:p>
          <a:endParaRPr lang="es-ES">
            <a:latin typeface="Tahoma" pitchFamily="34" charset="0"/>
            <a:ea typeface="Tahoma" pitchFamily="34" charset="0"/>
            <a:cs typeface="Tahoma" pitchFamily="34" charset="0"/>
          </a:endParaRPr>
        </a:p>
      </dgm:t>
    </dgm:pt>
    <dgm:pt modelId="{9C0861F3-F9CE-411C-BC2F-EF0CB01A3341}" type="sibTrans" cxnId="{B8F5977B-4796-41CC-9BBC-532B6FE37E2B}">
      <dgm:prSet/>
      <dgm:spPr/>
      <dgm:t>
        <a:bodyPr/>
        <a:lstStyle/>
        <a:p>
          <a:endParaRPr lang="es-ES">
            <a:latin typeface="Tahoma" pitchFamily="34" charset="0"/>
            <a:ea typeface="Tahoma" pitchFamily="34" charset="0"/>
            <a:cs typeface="Tahoma" pitchFamily="34" charset="0"/>
          </a:endParaRPr>
        </a:p>
      </dgm:t>
    </dgm:pt>
    <dgm:pt modelId="{2DA0ABC3-4B7D-4EFA-B207-9247C5D62CA0}" type="pres">
      <dgm:prSet presAssocID="{AD9E5FAA-94BE-49A2-AE4D-2347A733E81F}" presName="Name0" presStyleCnt="0">
        <dgm:presLayoutVars>
          <dgm:dir/>
          <dgm:resizeHandles val="exact"/>
        </dgm:presLayoutVars>
      </dgm:prSet>
      <dgm:spPr/>
      <dgm:t>
        <a:bodyPr/>
        <a:lstStyle/>
        <a:p>
          <a:endParaRPr lang="es-ES"/>
        </a:p>
      </dgm:t>
    </dgm:pt>
    <dgm:pt modelId="{DF784687-4145-4121-A9CC-426334546623}" type="pres">
      <dgm:prSet presAssocID="{63675E86-6430-471A-8B2C-76995B5D8097}" presName="node" presStyleLbl="node1" presStyleIdx="0" presStyleCnt="2" custLinFactNeighborX="4884" custLinFactNeighborY="0">
        <dgm:presLayoutVars>
          <dgm:bulletEnabled val="1"/>
        </dgm:presLayoutVars>
      </dgm:prSet>
      <dgm:spPr/>
      <dgm:t>
        <a:bodyPr/>
        <a:lstStyle/>
        <a:p>
          <a:endParaRPr lang="es-ES"/>
        </a:p>
      </dgm:t>
    </dgm:pt>
    <dgm:pt modelId="{A95BEE58-3C19-4780-912F-EB4317C34AD0}" type="pres">
      <dgm:prSet presAssocID="{E79680EA-F121-4441-92AA-6F1B55750DAC}" presName="sibTrans" presStyleCnt="0"/>
      <dgm:spPr/>
    </dgm:pt>
    <dgm:pt modelId="{B6C9B1B6-0CAF-4D98-8187-D5B33E530B7F}" type="pres">
      <dgm:prSet presAssocID="{EBAF5E89-F95D-4C22-8364-7626079144D8}" presName="node" presStyleLbl="node1" presStyleIdx="1" presStyleCnt="2" custScaleY="93827">
        <dgm:presLayoutVars>
          <dgm:bulletEnabled val="1"/>
        </dgm:presLayoutVars>
      </dgm:prSet>
      <dgm:spPr/>
      <dgm:t>
        <a:bodyPr/>
        <a:lstStyle/>
        <a:p>
          <a:endParaRPr lang="es-ES"/>
        </a:p>
      </dgm:t>
    </dgm:pt>
  </dgm:ptLst>
  <dgm:cxnLst>
    <dgm:cxn modelId="{17994D5B-3961-4F71-8614-0BC5CBEE5C66}" type="presOf" srcId="{63675E86-6430-471A-8B2C-76995B5D8097}" destId="{DF784687-4145-4121-A9CC-426334546623}" srcOrd="0" destOrd="0" presId="urn:microsoft.com/office/officeart/2005/8/layout/hList6"/>
    <dgm:cxn modelId="{B8F5977B-4796-41CC-9BBC-532B6FE37E2B}" srcId="{AD9E5FAA-94BE-49A2-AE4D-2347A733E81F}" destId="{EBAF5E89-F95D-4C22-8364-7626079144D8}" srcOrd="1" destOrd="0" parTransId="{576800E6-7BEE-4F66-A300-1A640433179E}" sibTransId="{9C0861F3-F9CE-411C-BC2F-EF0CB01A3341}"/>
    <dgm:cxn modelId="{0B1F26F1-2D60-4DD0-86FE-BE9748195093}" type="presOf" srcId="{AD9E5FAA-94BE-49A2-AE4D-2347A733E81F}" destId="{2DA0ABC3-4B7D-4EFA-B207-9247C5D62CA0}" srcOrd="0" destOrd="0" presId="urn:microsoft.com/office/officeart/2005/8/layout/hList6"/>
    <dgm:cxn modelId="{6AB747BB-90E1-4059-B18D-B267404766F5}" srcId="{AD9E5FAA-94BE-49A2-AE4D-2347A733E81F}" destId="{63675E86-6430-471A-8B2C-76995B5D8097}" srcOrd="0" destOrd="0" parTransId="{EE34DACE-3FDA-4E4F-A94F-98196BB3105A}" sibTransId="{E79680EA-F121-4441-92AA-6F1B55750DAC}"/>
    <dgm:cxn modelId="{FF33C510-39D0-46C4-A4D4-390EEF3CC49A}" type="presOf" srcId="{EBAF5E89-F95D-4C22-8364-7626079144D8}" destId="{B6C9B1B6-0CAF-4D98-8187-D5B33E530B7F}" srcOrd="0" destOrd="0" presId="urn:microsoft.com/office/officeart/2005/8/layout/hList6"/>
    <dgm:cxn modelId="{7CB96925-FE4F-40EB-A7CB-89F8691E19EF}" type="presParOf" srcId="{2DA0ABC3-4B7D-4EFA-B207-9247C5D62CA0}" destId="{DF784687-4145-4121-A9CC-426334546623}" srcOrd="0" destOrd="0" presId="urn:microsoft.com/office/officeart/2005/8/layout/hList6"/>
    <dgm:cxn modelId="{FA3C563C-D919-489E-BA29-D7F672E1B972}" type="presParOf" srcId="{2DA0ABC3-4B7D-4EFA-B207-9247C5D62CA0}" destId="{A95BEE58-3C19-4780-912F-EB4317C34AD0}" srcOrd="1" destOrd="0" presId="urn:microsoft.com/office/officeart/2005/8/layout/hList6"/>
    <dgm:cxn modelId="{2094BB33-BC31-4399-815F-F76FA95ED3BA}" type="presParOf" srcId="{2DA0ABC3-4B7D-4EFA-B207-9247C5D62CA0}" destId="{B6C9B1B6-0CAF-4D98-8187-D5B33E530B7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E63973-4FC3-4265-A614-077CB9835A26}" type="doc">
      <dgm:prSet loTypeId="urn:microsoft.com/office/officeart/2005/8/layout/list1" loCatId="list" qsTypeId="urn:microsoft.com/office/officeart/2005/8/quickstyle/3d3" qsCatId="3D" csTypeId="urn:microsoft.com/office/officeart/2005/8/colors/accent1_1" csCatId="accent1" phldr="1"/>
      <dgm:spPr/>
      <dgm:t>
        <a:bodyPr/>
        <a:lstStyle/>
        <a:p>
          <a:endParaRPr lang="es-ES"/>
        </a:p>
      </dgm:t>
    </dgm:pt>
    <dgm:pt modelId="{BFA048D2-F2A3-426F-9BC0-E2056FE5AB53}">
      <dgm:prSet custT="1"/>
      <dgm:spPr/>
      <dgm:t>
        <a:bodyPr/>
        <a:lstStyle/>
        <a:p>
          <a:pPr algn="ctr" rtl="0"/>
          <a:r>
            <a:rPr lang="es-VE" sz="2000" dirty="0" smtClean="0">
              <a:solidFill>
                <a:schemeClr val="tx1"/>
              </a:solidFill>
              <a:effectLst/>
              <a:latin typeface="Tahoma" pitchFamily="34" charset="0"/>
              <a:ea typeface="Tahoma" pitchFamily="34" charset="0"/>
              <a:cs typeface="Tahoma" pitchFamily="34" charset="0"/>
            </a:rPr>
            <a:t>Combinaron las estimaciones de RR de eventos de enfermedad coronaria de los ensayos individuales</a:t>
          </a:r>
          <a:endParaRPr lang="es-ES" sz="2000" b="0" dirty="0">
            <a:ln w="76200"/>
            <a:effectLst>
              <a:glow rad="63500">
                <a:schemeClr val="bg1">
                  <a:alpha val="40000"/>
                </a:schemeClr>
              </a:glow>
            </a:effectLst>
            <a:latin typeface="Tahoma" pitchFamily="34" charset="0"/>
            <a:ea typeface="Tahoma" pitchFamily="34" charset="0"/>
            <a:cs typeface="Tahoma" pitchFamily="34" charset="0"/>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Tahoma" pitchFamily="34" charset="0"/>
            <a:ea typeface="Tahoma" pitchFamily="34" charset="0"/>
            <a:cs typeface="Tahoma" pitchFamily="34" charset="0"/>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Tahoma" pitchFamily="34" charset="0"/>
            <a:ea typeface="Tahoma" pitchFamily="34" charset="0"/>
            <a:cs typeface="Tahoma" pitchFamily="34" charset="0"/>
          </a:endParaRPr>
        </a:p>
      </dgm:t>
    </dgm:pt>
    <dgm:pt modelId="{D494EBFC-2CFD-44A3-B014-E89B45269ADD}">
      <dgm:prSet custT="1"/>
      <dgm:spPr/>
      <dgm:t>
        <a:bodyPr/>
        <a:lstStyle/>
        <a:p>
          <a:pPr algn="ctr" rtl="0"/>
          <a:r>
            <a:rPr lang="es-ES" sz="2000" b="1" dirty="0" smtClean="0">
              <a:ln w="76200"/>
              <a:effectLst>
                <a:glow rad="63500">
                  <a:schemeClr val="bg1">
                    <a:alpha val="40000"/>
                  </a:schemeClr>
                </a:glow>
              </a:effectLst>
              <a:latin typeface="Tahoma" pitchFamily="34" charset="0"/>
              <a:ea typeface="Tahoma" pitchFamily="34" charset="0"/>
              <a:cs typeface="Tahoma" pitchFamily="34" charset="0"/>
            </a:rPr>
            <a:t> Modelo de efecto aleatorio </a:t>
          </a:r>
          <a:endParaRPr lang="es-ES" sz="2000" b="1" dirty="0">
            <a:ln w="76200"/>
            <a:effectLst>
              <a:glow rad="63500">
                <a:schemeClr val="bg1">
                  <a:alpha val="40000"/>
                </a:schemeClr>
              </a:glow>
            </a:effectLst>
            <a:latin typeface="Tahoma" pitchFamily="34" charset="0"/>
            <a:ea typeface="Tahoma" pitchFamily="34" charset="0"/>
            <a:cs typeface="Tahoma" pitchFamily="34" charset="0"/>
          </a:endParaRPr>
        </a:p>
      </dgm:t>
    </dgm:pt>
    <dgm:pt modelId="{9D46B54C-6304-4451-B70D-66F55A284055}" type="parTrans" cxnId="{30F0E630-F8A4-4E67-AC36-A807D4653F6E}">
      <dgm:prSet/>
      <dgm:spPr/>
      <dgm:t>
        <a:bodyPr/>
        <a:lstStyle/>
        <a:p>
          <a:endParaRPr lang="en-US" sz="2000">
            <a:latin typeface="Tahoma" pitchFamily="34" charset="0"/>
            <a:ea typeface="Tahoma" pitchFamily="34" charset="0"/>
            <a:cs typeface="Tahoma" pitchFamily="34" charset="0"/>
          </a:endParaRPr>
        </a:p>
      </dgm:t>
    </dgm:pt>
    <dgm:pt modelId="{86891016-4933-4B86-9ABD-A40F8ECD73B2}" type="sibTrans" cxnId="{30F0E630-F8A4-4E67-AC36-A807D4653F6E}">
      <dgm:prSet/>
      <dgm:spPr/>
      <dgm:t>
        <a:bodyPr/>
        <a:lstStyle/>
        <a:p>
          <a:endParaRPr lang="en-US" sz="2000">
            <a:latin typeface="Tahoma" pitchFamily="34" charset="0"/>
            <a:ea typeface="Tahoma" pitchFamily="34" charset="0"/>
            <a:cs typeface="Tahoma" pitchFamily="34" charset="0"/>
          </a:endParaRPr>
        </a:p>
      </dgm:t>
    </dgm:pt>
    <dgm:pt modelId="{B397F644-C937-4D7A-A758-A5AC94D65B89}">
      <dgm:prSet custT="1"/>
      <dgm:spPr/>
      <dgm:t>
        <a:bodyPr/>
        <a:lstStyle/>
        <a:p>
          <a:pPr algn="ctr" rtl="0"/>
          <a:r>
            <a:rPr lang="es-ES" sz="2000" b="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Estimaciones de RR estandarizado para una reducción de la PA sistólica 10 </a:t>
          </a:r>
          <a:r>
            <a:rPr lang="es-ES" sz="2000" b="0" dirty="0" err="1"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mmhg</a:t>
          </a:r>
          <a:r>
            <a:rPr lang="es-ES" sz="2000" b="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 o  PA diastólica 5 </a:t>
          </a:r>
          <a:r>
            <a:rPr lang="es-ES" sz="2000" b="0" dirty="0" err="1"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mmhg</a:t>
          </a:r>
          <a:endParaRPr lang="es-ES" sz="2000" b="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0BEFD01F-1BDE-4086-BD1F-117A947BDA03}" type="parTrans" cxnId="{DCE6B956-90EB-4ED3-A830-E1F9982FE833}">
      <dgm:prSet/>
      <dgm:spPr/>
      <dgm:t>
        <a:bodyPr/>
        <a:lstStyle/>
        <a:p>
          <a:endParaRPr lang="en-US" sz="2000">
            <a:latin typeface="Tahoma" pitchFamily="34" charset="0"/>
            <a:ea typeface="Tahoma" pitchFamily="34" charset="0"/>
            <a:cs typeface="Tahoma" pitchFamily="34" charset="0"/>
          </a:endParaRPr>
        </a:p>
      </dgm:t>
    </dgm:pt>
    <dgm:pt modelId="{D5AE196E-4770-44FE-AC97-64C591414025}" type="sibTrans" cxnId="{DCE6B956-90EB-4ED3-A830-E1F9982FE833}">
      <dgm:prSet/>
      <dgm:spPr/>
      <dgm:t>
        <a:bodyPr/>
        <a:lstStyle/>
        <a:p>
          <a:endParaRPr lang="en-US" sz="2000">
            <a:latin typeface="Tahoma" pitchFamily="34" charset="0"/>
            <a:ea typeface="Tahoma" pitchFamily="34" charset="0"/>
            <a:cs typeface="Tahoma" pitchFamily="34" charset="0"/>
          </a:endParaRPr>
        </a:p>
      </dgm:t>
    </dgm:pt>
    <dgm:pt modelId="{38E6D7DE-EAFD-484C-AFA9-49EE45761361}">
      <dgm:prSet custT="1"/>
      <dgm:spPr/>
      <dgm:t>
        <a:bodyPr/>
        <a:lstStyle/>
        <a:p>
          <a:pPr algn="ctr" rtl="0"/>
          <a:r>
            <a:rPr lang="es-ES" sz="2000" b="1"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10/reducción PAS ó 5/reducción PAD (RR 0.7 10/8=1.25,  0.7 </a:t>
          </a:r>
          <a:r>
            <a:rPr lang="es-ES" sz="1400" b="1"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1.25</a:t>
          </a:r>
          <a:endParaRPr lang="es-ES" sz="1400" b="1"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026E34DD-C309-46A0-A26A-C8CD8B6CF7E0}" type="parTrans" cxnId="{7FC041DB-92A2-4879-8A63-2CDEDEFAA2FE}">
      <dgm:prSet/>
      <dgm:spPr/>
      <dgm:t>
        <a:bodyPr/>
        <a:lstStyle/>
        <a:p>
          <a:endParaRPr lang="en-US" sz="2000">
            <a:latin typeface="Tahoma" pitchFamily="34" charset="0"/>
            <a:ea typeface="Tahoma" pitchFamily="34" charset="0"/>
            <a:cs typeface="Tahoma" pitchFamily="34" charset="0"/>
          </a:endParaRPr>
        </a:p>
      </dgm:t>
    </dgm:pt>
    <dgm:pt modelId="{A279283B-6D77-405C-A9CC-4643D0DE004A}" type="sibTrans" cxnId="{7FC041DB-92A2-4879-8A63-2CDEDEFAA2FE}">
      <dgm:prSet/>
      <dgm:spPr/>
      <dgm:t>
        <a:bodyPr/>
        <a:lstStyle/>
        <a:p>
          <a:endParaRPr lang="en-US" sz="2000">
            <a:latin typeface="Tahoma" pitchFamily="34" charset="0"/>
            <a:ea typeface="Tahoma" pitchFamily="34" charset="0"/>
            <a:cs typeface="Tahoma" pitchFamily="34" charset="0"/>
          </a:endParaRPr>
        </a:p>
      </dgm:t>
    </dgm:pt>
    <dgm:pt modelId="{3C464215-AB10-489C-B163-8DD1C0172753}">
      <dgm:prSet custT="1"/>
      <dgm:spPr/>
      <dgm:t>
        <a:bodyPr/>
        <a:lstStyle/>
        <a:p>
          <a:pPr algn="ctr" rtl="0"/>
          <a:r>
            <a:rPr lang="es-VE" sz="2000" dirty="0" smtClean="0">
              <a:latin typeface="Tahoma" pitchFamily="34" charset="0"/>
              <a:ea typeface="Tahoma" pitchFamily="34" charset="0"/>
              <a:cs typeface="Tahoma" pitchFamily="34" charset="0"/>
            </a:rPr>
            <a:t>La reducción estimada de la presión arterial</a:t>
          </a:r>
          <a:endParaRPr lang="es-ES" sz="2000" b="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E8D726C7-A329-4155-A84B-45337F60AEDF}" type="parTrans" cxnId="{9923B46A-B417-4A90-B810-EB1B80851ECA}">
      <dgm:prSet/>
      <dgm:spPr/>
      <dgm:t>
        <a:bodyPr/>
        <a:lstStyle/>
        <a:p>
          <a:endParaRPr lang="en-US" sz="2000">
            <a:latin typeface="Tahoma" pitchFamily="34" charset="0"/>
            <a:ea typeface="Tahoma" pitchFamily="34" charset="0"/>
            <a:cs typeface="Tahoma" pitchFamily="34" charset="0"/>
          </a:endParaRPr>
        </a:p>
      </dgm:t>
    </dgm:pt>
    <dgm:pt modelId="{797DE6C9-B00E-4EA5-93CB-CDF0AEFB283C}" type="sibTrans" cxnId="{9923B46A-B417-4A90-B810-EB1B80851ECA}">
      <dgm:prSet/>
      <dgm:spPr/>
      <dgm:t>
        <a:bodyPr/>
        <a:lstStyle/>
        <a:p>
          <a:endParaRPr lang="en-US" sz="2000">
            <a:latin typeface="Tahoma" pitchFamily="34" charset="0"/>
            <a:ea typeface="Tahoma" pitchFamily="34" charset="0"/>
            <a:cs typeface="Tahoma" pitchFamily="34" charset="0"/>
          </a:endParaRPr>
        </a:p>
      </dgm:t>
    </dgm:pt>
    <dgm:pt modelId="{2816C48B-3530-419B-9E78-3831E000944D}">
      <dgm:prSet custT="1"/>
      <dgm:spPr/>
      <dgm:t>
        <a:bodyPr/>
        <a:lstStyle/>
        <a:p>
          <a:pPr algn="ctr" rtl="0"/>
          <a:r>
            <a:rPr lang="es-VE" sz="2000" b="1" dirty="0" smtClean="0">
              <a:latin typeface="Tahoma" pitchFamily="34" charset="0"/>
              <a:ea typeface="Tahoma" pitchFamily="34" charset="0"/>
              <a:cs typeface="Tahoma" pitchFamily="34" charset="0"/>
            </a:rPr>
            <a:t>5,9 mm Hg PA sistólica y 3,1 mm Hg PA diastólica</a:t>
          </a:r>
          <a:endParaRPr lang="es-ES" sz="2000" b="1"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26962DA6-EBBC-478E-96CA-EF9A9C20A296}" type="parTrans" cxnId="{5DD5040C-A6A6-42C6-8060-FD9BB754C701}">
      <dgm:prSet/>
      <dgm:spPr/>
      <dgm:t>
        <a:bodyPr/>
        <a:lstStyle/>
        <a:p>
          <a:endParaRPr lang="en-US" sz="2000">
            <a:latin typeface="Tahoma" pitchFamily="34" charset="0"/>
            <a:ea typeface="Tahoma" pitchFamily="34" charset="0"/>
            <a:cs typeface="Tahoma" pitchFamily="34" charset="0"/>
          </a:endParaRPr>
        </a:p>
      </dgm:t>
    </dgm:pt>
    <dgm:pt modelId="{A9281254-A6C1-4129-87FE-C2F02279FCB1}" type="sibTrans" cxnId="{5DD5040C-A6A6-42C6-8060-FD9BB754C701}">
      <dgm:prSet/>
      <dgm:spPr/>
      <dgm:t>
        <a:bodyPr/>
        <a:lstStyle/>
        <a:p>
          <a:endParaRPr lang="en-US" sz="2000">
            <a:latin typeface="Tahoma" pitchFamily="34" charset="0"/>
            <a:ea typeface="Tahoma" pitchFamily="34" charset="0"/>
            <a:cs typeface="Tahoma" pitchFamily="34" charset="0"/>
          </a:endParaRPr>
        </a:p>
      </dgm:t>
    </dgm:pt>
    <dgm:pt modelId="{241D3BD9-0C92-42BE-80D3-D8AE7DCBB8C9}">
      <dgm:prSet custT="1"/>
      <dgm:spPr/>
      <dgm:t>
        <a:bodyPr/>
        <a:lstStyle/>
        <a:p>
          <a:pPr algn="ctr" rtl="0"/>
          <a:r>
            <a:rPr lang="es-VE" sz="2000" b="0" dirty="0" smtClean="0"/>
            <a:t>Cálculo de la reducción predicha en los eventos de EC para cualquier edad y diferencia de presión arterial.</a:t>
          </a:r>
          <a:endParaRPr lang="es-ES" sz="2000" b="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0777C206-7AE1-431D-A9A8-09E441A5FE39}" type="parTrans" cxnId="{9FCA9969-F5CA-4413-9D5E-4E50658AACA8}">
      <dgm:prSet/>
      <dgm:spPr/>
      <dgm:t>
        <a:bodyPr/>
        <a:lstStyle/>
        <a:p>
          <a:endParaRPr lang="en-US" sz="2000">
            <a:latin typeface="Tahoma" pitchFamily="34" charset="0"/>
            <a:ea typeface="Tahoma" pitchFamily="34" charset="0"/>
            <a:cs typeface="Tahoma" pitchFamily="34" charset="0"/>
          </a:endParaRPr>
        </a:p>
      </dgm:t>
    </dgm:pt>
    <dgm:pt modelId="{19B47805-9E75-4F5B-B10C-3D1881B0CC4F}" type="sibTrans" cxnId="{9FCA9969-F5CA-4413-9D5E-4E50658AACA8}">
      <dgm:prSet/>
      <dgm:spPr/>
      <dgm:t>
        <a:bodyPr/>
        <a:lstStyle/>
        <a:p>
          <a:endParaRPr lang="en-US" sz="2000">
            <a:latin typeface="Tahoma" pitchFamily="34" charset="0"/>
            <a:ea typeface="Tahoma" pitchFamily="34" charset="0"/>
            <a:cs typeface="Tahoma" pitchFamily="34" charset="0"/>
          </a:endParaRPr>
        </a:p>
      </dgm:t>
    </dgm:pt>
    <dgm:pt modelId="{7CEED60E-1EA2-4BB2-AA34-2AFA01F7965C}">
      <dgm:prSet custT="1"/>
      <dgm:spPr/>
      <dgm:t>
        <a:bodyPr/>
        <a:lstStyle/>
        <a:p>
          <a:pPr algn="ctr" rtl="0"/>
          <a:r>
            <a:rPr lang="es-ES" sz="2000" b="1"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Coeficiente de regresión </a:t>
          </a:r>
          <a:endParaRPr lang="es-ES" sz="2000" b="1"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gm:t>
    </dgm:pt>
    <dgm:pt modelId="{5F50842C-616D-425E-9176-29F201561498}" type="parTrans" cxnId="{D01F3F22-1AD5-4ADE-B09F-B070A42C03D5}">
      <dgm:prSet/>
      <dgm:spPr/>
      <dgm:t>
        <a:bodyPr/>
        <a:lstStyle/>
        <a:p>
          <a:endParaRPr lang="en-US" sz="2000">
            <a:latin typeface="Tahoma" pitchFamily="34" charset="0"/>
            <a:ea typeface="Tahoma" pitchFamily="34" charset="0"/>
            <a:cs typeface="Tahoma" pitchFamily="34" charset="0"/>
          </a:endParaRPr>
        </a:p>
      </dgm:t>
    </dgm:pt>
    <dgm:pt modelId="{687F8540-E278-46F7-BFD4-CAE9E0297BC9}" type="sibTrans" cxnId="{D01F3F22-1AD5-4ADE-B09F-B070A42C03D5}">
      <dgm:prSet/>
      <dgm:spPr/>
      <dgm:t>
        <a:bodyPr/>
        <a:lstStyle/>
        <a:p>
          <a:endParaRPr lang="en-US" sz="2000">
            <a:latin typeface="Tahoma" pitchFamily="34" charset="0"/>
            <a:ea typeface="Tahoma" pitchFamily="34" charset="0"/>
            <a:cs typeface="Tahoma" pitchFamily="34" charset="0"/>
          </a:endParaRPr>
        </a:p>
      </dgm:t>
    </dgm:pt>
    <dgm:pt modelId="{233FD4BD-216E-4A4A-B810-A596F09FE3D2}" type="pres">
      <dgm:prSet presAssocID="{87E63973-4FC3-4265-A614-077CB9835A26}" presName="linear" presStyleCnt="0">
        <dgm:presLayoutVars>
          <dgm:dir/>
          <dgm:animLvl val="lvl"/>
          <dgm:resizeHandles val="exact"/>
        </dgm:presLayoutVars>
      </dgm:prSet>
      <dgm:spPr/>
      <dgm:t>
        <a:bodyPr/>
        <a:lstStyle/>
        <a:p>
          <a:endParaRPr lang="en-US"/>
        </a:p>
      </dgm:t>
    </dgm:pt>
    <dgm:pt modelId="{FD18CC31-A8D0-4CBD-9605-56008060CA2A}" type="pres">
      <dgm:prSet presAssocID="{BFA048D2-F2A3-426F-9BC0-E2056FE5AB53}" presName="parentLin" presStyleCnt="0"/>
      <dgm:spPr/>
      <dgm:t>
        <a:bodyPr/>
        <a:lstStyle/>
        <a:p>
          <a:endParaRPr lang="en-US"/>
        </a:p>
      </dgm:t>
    </dgm:pt>
    <dgm:pt modelId="{B81496E2-8AA0-46A2-A548-D028C8B0EF20}" type="pres">
      <dgm:prSet presAssocID="{BFA048D2-F2A3-426F-9BC0-E2056FE5AB53}" presName="parentLeftMargin" presStyleLbl="node1" presStyleIdx="0" presStyleCnt="4"/>
      <dgm:spPr/>
      <dgm:t>
        <a:bodyPr/>
        <a:lstStyle/>
        <a:p>
          <a:endParaRPr lang="en-US"/>
        </a:p>
      </dgm:t>
    </dgm:pt>
    <dgm:pt modelId="{554E4D6E-42B9-4076-B0ED-AEC069B211C4}" type="pres">
      <dgm:prSet presAssocID="{BFA048D2-F2A3-426F-9BC0-E2056FE5AB53}" presName="parentText" presStyleLbl="node1" presStyleIdx="0" presStyleCnt="4" custScaleX="142857" custScaleY="176167" custLinFactNeighborX="-47702">
        <dgm:presLayoutVars>
          <dgm:chMax val="0"/>
          <dgm:bulletEnabled val="1"/>
        </dgm:presLayoutVars>
      </dgm:prSet>
      <dgm:spPr/>
      <dgm:t>
        <a:bodyPr/>
        <a:lstStyle/>
        <a:p>
          <a:endParaRPr lang="en-US"/>
        </a:p>
      </dgm:t>
    </dgm:pt>
    <dgm:pt modelId="{F7282FFE-1794-4DD4-9230-365C07214440}" type="pres">
      <dgm:prSet presAssocID="{BFA048D2-F2A3-426F-9BC0-E2056FE5AB53}" presName="negativeSpace" presStyleCnt="0"/>
      <dgm:spPr/>
      <dgm:t>
        <a:bodyPr/>
        <a:lstStyle/>
        <a:p>
          <a:endParaRPr lang="en-US"/>
        </a:p>
      </dgm:t>
    </dgm:pt>
    <dgm:pt modelId="{BC1B19C5-C212-4724-9749-C444D506D3AD}" type="pres">
      <dgm:prSet presAssocID="{BFA048D2-F2A3-426F-9BC0-E2056FE5AB53}" presName="childText" presStyleLbl="conFgAcc1" presStyleIdx="0" presStyleCnt="4">
        <dgm:presLayoutVars>
          <dgm:bulletEnabled val="1"/>
        </dgm:presLayoutVars>
      </dgm:prSet>
      <dgm:spPr/>
      <dgm:t>
        <a:bodyPr/>
        <a:lstStyle/>
        <a:p>
          <a:endParaRPr lang="en-US"/>
        </a:p>
      </dgm:t>
    </dgm:pt>
    <dgm:pt modelId="{BEB0837B-3709-40E6-BFFB-0323E18EC21A}" type="pres">
      <dgm:prSet presAssocID="{8F178CAF-32BD-46AF-99EA-42890DA57DD4}" presName="spaceBetweenRectangles" presStyleCnt="0"/>
      <dgm:spPr/>
      <dgm:t>
        <a:bodyPr/>
        <a:lstStyle/>
        <a:p>
          <a:endParaRPr lang="en-US"/>
        </a:p>
      </dgm:t>
    </dgm:pt>
    <dgm:pt modelId="{0CA5EA13-0ED9-41F2-88A8-7309ADDFC17F}" type="pres">
      <dgm:prSet presAssocID="{B397F644-C937-4D7A-A758-A5AC94D65B89}" presName="parentLin" presStyleCnt="0"/>
      <dgm:spPr/>
      <dgm:t>
        <a:bodyPr/>
        <a:lstStyle/>
        <a:p>
          <a:endParaRPr lang="en-US"/>
        </a:p>
      </dgm:t>
    </dgm:pt>
    <dgm:pt modelId="{8E55BAE2-05EC-47F4-9141-C2A6D651F86A}" type="pres">
      <dgm:prSet presAssocID="{B397F644-C937-4D7A-A758-A5AC94D65B89}" presName="parentLeftMargin" presStyleLbl="node1" presStyleIdx="0" presStyleCnt="4"/>
      <dgm:spPr/>
      <dgm:t>
        <a:bodyPr/>
        <a:lstStyle/>
        <a:p>
          <a:endParaRPr lang="en-US"/>
        </a:p>
      </dgm:t>
    </dgm:pt>
    <dgm:pt modelId="{591E35C3-6FED-46F9-B71D-A998F40E8C0D}" type="pres">
      <dgm:prSet presAssocID="{B397F644-C937-4D7A-A758-A5AC94D65B89}" presName="parentText" presStyleLbl="node1" presStyleIdx="1" presStyleCnt="4" custScaleX="134481" custScaleY="226140" custLinFactNeighborX="-41367" custLinFactNeighborY="5395">
        <dgm:presLayoutVars>
          <dgm:chMax val="0"/>
          <dgm:bulletEnabled val="1"/>
        </dgm:presLayoutVars>
      </dgm:prSet>
      <dgm:spPr/>
      <dgm:t>
        <a:bodyPr/>
        <a:lstStyle/>
        <a:p>
          <a:endParaRPr lang="en-US"/>
        </a:p>
      </dgm:t>
    </dgm:pt>
    <dgm:pt modelId="{D9BE6D07-25C3-4E8C-973A-0D61D913A0C6}" type="pres">
      <dgm:prSet presAssocID="{B397F644-C937-4D7A-A758-A5AC94D65B89}" presName="negativeSpace" presStyleCnt="0"/>
      <dgm:spPr/>
      <dgm:t>
        <a:bodyPr/>
        <a:lstStyle/>
        <a:p>
          <a:endParaRPr lang="en-US"/>
        </a:p>
      </dgm:t>
    </dgm:pt>
    <dgm:pt modelId="{5C970EC8-BDE8-411A-854D-3CBA9CD0D535}" type="pres">
      <dgm:prSet presAssocID="{B397F644-C937-4D7A-A758-A5AC94D65B89}" presName="childText" presStyleLbl="conFgAcc1" presStyleIdx="1" presStyleCnt="4">
        <dgm:presLayoutVars>
          <dgm:bulletEnabled val="1"/>
        </dgm:presLayoutVars>
      </dgm:prSet>
      <dgm:spPr/>
      <dgm:t>
        <a:bodyPr/>
        <a:lstStyle/>
        <a:p>
          <a:endParaRPr lang="en-US"/>
        </a:p>
      </dgm:t>
    </dgm:pt>
    <dgm:pt modelId="{2B043957-0430-4721-A48D-FA7CA93DE6D2}" type="pres">
      <dgm:prSet presAssocID="{D5AE196E-4770-44FE-AC97-64C591414025}" presName="spaceBetweenRectangles" presStyleCnt="0"/>
      <dgm:spPr/>
    </dgm:pt>
    <dgm:pt modelId="{4C97F91B-0624-4FDE-A6EA-87737E043157}" type="pres">
      <dgm:prSet presAssocID="{3C464215-AB10-489C-B163-8DD1C0172753}" presName="parentLin" presStyleCnt="0"/>
      <dgm:spPr/>
    </dgm:pt>
    <dgm:pt modelId="{E8F7D3D2-6E80-4C28-870E-6B05F9D353C9}" type="pres">
      <dgm:prSet presAssocID="{3C464215-AB10-489C-B163-8DD1C0172753}" presName="parentLeftMargin" presStyleLbl="node1" presStyleIdx="1" presStyleCnt="4"/>
      <dgm:spPr/>
      <dgm:t>
        <a:bodyPr/>
        <a:lstStyle/>
        <a:p>
          <a:endParaRPr lang="en-US"/>
        </a:p>
      </dgm:t>
    </dgm:pt>
    <dgm:pt modelId="{C85787C4-0957-4167-A21D-5B8265160DBA}" type="pres">
      <dgm:prSet presAssocID="{3C464215-AB10-489C-B163-8DD1C0172753}" presName="parentText" presStyleLbl="node1" presStyleIdx="2" presStyleCnt="4" custScaleX="136311" custScaleY="194177" custLinFactNeighborX="-49743" custLinFactNeighborY="-11463">
        <dgm:presLayoutVars>
          <dgm:chMax val="0"/>
          <dgm:bulletEnabled val="1"/>
        </dgm:presLayoutVars>
      </dgm:prSet>
      <dgm:spPr/>
      <dgm:t>
        <a:bodyPr/>
        <a:lstStyle/>
        <a:p>
          <a:endParaRPr lang="en-US"/>
        </a:p>
      </dgm:t>
    </dgm:pt>
    <dgm:pt modelId="{BD4A2691-9EF5-4645-B9E5-E5E5D090D2AF}" type="pres">
      <dgm:prSet presAssocID="{3C464215-AB10-489C-B163-8DD1C0172753}" presName="negativeSpace" presStyleCnt="0"/>
      <dgm:spPr/>
    </dgm:pt>
    <dgm:pt modelId="{5037DDB5-AFB3-4499-A6EA-F3BE94A63850}" type="pres">
      <dgm:prSet presAssocID="{3C464215-AB10-489C-B163-8DD1C0172753}" presName="childText" presStyleLbl="conFgAcc1" presStyleIdx="2" presStyleCnt="4">
        <dgm:presLayoutVars>
          <dgm:bulletEnabled val="1"/>
        </dgm:presLayoutVars>
      </dgm:prSet>
      <dgm:spPr/>
      <dgm:t>
        <a:bodyPr/>
        <a:lstStyle/>
        <a:p>
          <a:endParaRPr lang="en-US"/>
        </a:p>
      </dgm:t>
    </dgm:pt>
    <dgm:pt modelId="{CA0418A3-6EF7-4650-AF9C-0EF6E5ABD373}" type="pres">
      <dgm:prSet presAssocID="{797DE6C9-B00E-4EA5-93CB-CDF0AEFB283C}" presName="spaceBetweenRectangles" presStyleCnt="0"/>
      <dgm:spPr/>
    </dgm:pt>
    <dgm:pt modelId="{DD65CA17-3EA0-43F6-AEFD-7F179DC98300}" type="pres">
      <dgm:prSet presAssocID="{241D3BD9-0C92-42BE-80D3-D8AE7DCBB8C9}" presName="parentLin" presStyleCnt="0"/>
      <dgm:spPr/>
    </dgm:pt>
    <dgm:pt modelId="{8D595438-1A31-4459-960F-65DC69498B8F}" type="pres">
      <dgm:prSet presAssocID="{241D3BD9-0C92-42BE-80D3-D8AE7DCBB8C9}" presName="parentLeftMargin" presStyleLbl="node1" presStyleIdx="2" presStyleCnt="4"/>
      <dgm:spPr/>
      <dgm:t>
        <a:bodyPr/>
        <a:lstStyle/>
        <a:p>
          <a:endParaRPr lang="en-US"/>
        </a:p>
      </dgm:t>
    </dgm:pt>
    <dgm:pt modelId="{E4186F27-E78A-4DED-9CF6-5BFF8609856D}" type="pres">
      <dgm:prSet presAssocID="{241D3BD9-0C92-42BE-80D3-D8AE7DCBB8C9}" presName="parentText" presStyleLbl="node1" presStyleIdx="3" presStyleCnt="4" custScaleX="140231" custScaleY="166715" custLinFactNeighborX="-49743" custLinFactNeighborY="16012">
        <dgm:presLayoutVars>
          <dgm:chMax val="0"/>
          <dgm:bulletEnabled val="1"/>
        </dgm:presLayoutVars>
      </dgm:prSet>
      <dgm:spPr/>
      <dgm:t>
        <a:bodyPr/>
        <a:lstStyle/>
        <a:p>
          <a:endParaRPr lang="en-US"/>
        </a:p>
      </dgm:t>
    </dgm:pt>
    <dgm:pt modelId="{29B71FF5-3944-4221-BCDB-85ADBD32E96E}" type="pres">
      <dgm:prSet presAssocID="{241D3BD9-0C92-42BE-80D3-D8AE7DCBB8C9}" presName="negativeSpace" presStyleCnt="0"/>
      <dgm:spPr/>
    </dgm:pt>
    <dgm:pt modelId="{B9DECF1C-6EE7-4743-A47C-33BCF32E0660}" type="pres">
      <dgm:prSet presAssocID="{241D3BD9-0C92-42BE-80D3-D8AE7DCBB8C9}" presName="childText" presStyleLbl="conFgAcc1" presStyleIdx="3" presStyleCnt="4">
        <dgm:presLayoutVars>
          <dgm:bulletEnabled val="1"/>
        </dgm:presLayoutVars>
      </dgm:prSet>
      <dgm:spPr/>
      <dgm:t>
        <a:bodyPr/>
        <a:lstStyle/>
        <a:p>
          <a:endParaRPr lang="en-US"/>
        </a:p>
      </dgm:t>
    </dgm:pt>
  </dgm:ptLst>
  <dgm:cxnLst>
    <dgm:cxn modelId="{D474EC97-FFDF-45BC-8F31-3BC47321875C}" type="presOf" srcId="{BFA048D2-F2A3-426F-9BC0-E2056FE5AB53}" destId="{554E4D6E-42B9-4076-B0ED-AEC069B211C4}" srcOrd="1" destOrd="0" presId="urn:microsoft.com/office/officeart/2005/8/layout/list1"/>
    <dgm:cxn modelId="{64736A21-0169-45C5-96DD-1FA47550F54E}" type="presOf" srcId="{3C464215-AB10-489C-B163-8DD1C0172753}" destId="{C85787C4-0957-4167-A21D-5B8265160DBA}" srcOrd="1" destOrd="0" presId="urn:microsoft.com/office/officeart/2005/8/layout/list1"/>
    <dgm:cxn modelId="{9CD765B5-3F8F-4454-B78C-69FDF2EC747B}" type="presOf" srcId="{3C464215-AB10-489C-B163-8DD1C0172753}" destId="{E8F7D3D2-6E80-4C28-870E-6B05F9D353C9}" srcOrd="0" destOrd="0" presId="urn:microsoft.com/office/officeart/2005/8/layout/list1"/>
    <dgm:cxn modelId="{7FC041DB-92A2-4879-8A63-2CDEDEFAA2FE}" srcId="{B397F644-C937-4D7A-A758-A5AC94D65B89}" destId="{38E6D7DE-EAFD-484C-AFA9-49EE45761361}" srcOrd="0" destOrd="0" parTransId="{026E34DD-C309-46A0-A26A-C8CD8B6CF7E0}" sibTransId="{A279283B-6D77-405C-A9CC-4643D0DE004A}"/>
    <dgm:cxn modelId="{DCB143FC-7718-410B-8067-3477871EAB63}" type="presOf" srcId="{241D3BD9-0C92-42BE-80D3-D8AE7DCBB8C9}" destId="{8D595438-1A31-4459-960F-65DC69498B8F}" srcOrd="0" destOrd="0" presId="urn:microsoft.com/office/officeart/2005/8/layout/list1"/>
    <dgm:cxn modelId="{30F0E630-F8A4-4E67-AC36-A807D4653F6E}" srcId="{BFA048D2-F2A3-426F-9BC0-E2056FE5AB53}" destId="{D494EBFC-2CFD-44A3-B014-E89B45269ADD}" srcOrd="0" destOrd="0" parTransId="{9D46B54C-6304-4451-B70D-66F55A284055}" sibTransId="{86891016-4933-4B86-9ABD-A40F8ECD73B2}"/>
    <dgm:cxn modelId="{967CEA83-8E12-4F44-956E-1C4B29D29613}" type="presOf" srcId="{241D3BD9-0C92-42BE-80D3-D8AE7DCBB8C9}" destId="{E4186F27-E78A-4DED-9CF6-5BFF8609856D}" srcOrd="1" destOrd="0" presId="urn:microsoft.com/office/officeart/2005/8/layout/list1"/>
    <dgm:cxn modelId="{4F5882B1-5C4F-4A6D-A2A2-4BA46B7431C2}" type="presOf" srcId="{B397F644-C937-4D7A-A758-A5AC94D65B89}" destId="{8E55BAE2-05EC-47F4-9141-C2A6D651F86A}" srcOrd="0" destOrd="0" presId="urn:microsoft.com/office/officeart/2005/8/layout/list1"/>
    <dgm:cxn modelId="{09F5439C-01A6-47F7-B813-551BA5884E3E}" type="presOf" srcId="{BFA048D2-F2A3-426F-9BC0-E2056FE5AB53}" destId="{B81496E2-8AA0-46A2-A548-D028C8B0EF20}" srcOrd="0" destOrd="0" presId="urn:microsoft.com/office/officeart/2005/8/layout/list1"/>
    <dgm:cxn modelId="{62E747BE-3B94-4951-882D-68FD5CFE85C2}" type="presOf" srcId="{7CEED60E-1EA2-4BB2-AA34-2AFA01F7965C}" destId="{B9DECF1C-6EE7-4743-A47C-33BCF32E0660}" srcOrd="0" destOrd="0" presId="urn:microsoft.com/office/officeart/2005/8/layout/list1"/>
    <dgm:cxn modelId="{9FCA9969-F5CA-4413-9D5E-4E50658AACA8}" srcId="{87E63973-4FC3-4265-A614-077CB9835A26}" destId="{241D3BD9-0C92-42BE-80D3-D8AE7DCBB8C9}" srcOrd="3" destOrd="0" parTransId="{0777C206-7AE1-431D-A9A8-09E441A5FE39}" sibTransId="{19B47805-9E75-4F5B-B10C-3D1881B0CC4F}"/>
    <dgm:cxn modelId="{5DD5040C-A6A6-42C6-8060-FD9BB754C701}" srcId="{3C464215-AB10-489C-B163-8DD1C0172753}" destId="{2816C48B-3530-419B-9E78-3831E000944D}" srcOrd="0" destOrd="0" parTransId="{26962DA6-EBBC-478E-96CA-EF9A9C20A296}" sibTransId="{A9281254-A6C1-4129-87FE-C2F02279FCB1}"/>
    <dgm:cxn modelId="{0DFC527D-FA83-4E29-9E44-92B0B42D51AB}" srcId="{87E63973-4FC3-4265-A614-077CB9835A26}" destId="{BFA048D2-F2A3-426F-9BC0-E2056FE5AB53}" srcOrd="0" destOrd="0" parTransId="{9843A5E2-63FF-4C1D-908A-7BDDB0EA43B6}" sibTransId="{8F178CAF-32BD-46AF-99EA-42890DA57DD4}"/>
    <dgm:cxn modelId="{DCE6B956-90EB-4ED3-A830-E1F9982FE833}" srcId="{87E63973-4FC3-4265-A614-077CB9835A26}" destId="{B397F644-C937-4D7A-A758-A5AC94D65B89}" srcOrd="1" destOrd="0" parTransId="{0BEFD01F-1BDE-4086-BD1F-117A947BDA03}" sibTransId="{D5AE196E-4770-44FE-AC97-64C591414025}"/>
    <dgm:cxn modelId="{351FBE96-970D-4C09-93B6-485E996E8044}" type="presOf" srcId="{D494EBFC-2CFD-44A3-B014-E89B45269ADD}" destId="{BC1B19C5-C212-4724-9749-C444D506D3AD}" srcOrd="0" destOrd="0" presId="urn:microsoft.com/office/officeart/2005/8/layout/list1"/>
    <dgm:cxn modelId="{ABCCBD49-EA8C-4B9C-AFC6-50973E8DF65B}" type="presOf" srcId="{2816C48B-3530-419B-9E78-3831E000944D}" destId="{5037DDB5-AFB3-4499-A6EA-F3BE94A63850}" srcOrd="0" destOrd="0" presId="urn:microsoft.com/office/officeart/2005/8/layout/list1"/>
    <dgm:cxn modelId="{52C8950C-EF9F-49D0-9E32-DDC08FD1F798}" type="presOf" srcId="{B397F644-C937-4D7A-A758-A5AC94D65B89}" destId="{591E35C3-6FED-46F9-B71D-A998F40E8C0D}" srcOrd="1" destOrd="0" presId="urn:microsoft.com/office/officeart/2005/8/layout/list1"/>
    <dgm:cxn modelId="{D01F3F22-1AD5-4ADE-B09F-B070A42C03D5}" srcId="{241D3BD9-0C92-42BE-80D3-D8AE7DCBB8C9}" destId="{7CEED60E-1EA2-4BB2-AA34-2AFA01F7965C}" srcOrd="0" destOrd="0" parTransId="{5F50842C-616D-425E-9176-29F201561498}" sibTransId="{687F8540-E278-46F7-BFD4-CAE9E0297BC9}"/>
    <dgm:cxn modelId="{3885DBCB-7EC4-4AAA-9E92-01F4933A1A85}" type="presOf" srcId="{38E6D7DE-EAFD-484C-AFA9-49EE45761361}" destId="{5C970EC8-BDE8-411A-854D-3CBA9CD0D535}" srcOrd="0" destOrd="0" presId="urn:microsoft.com/office/officeart/2005/8/layout/list1"/>
    <dgm:cxn modelId="{21BF5AEF-C5A9-4931-8424-25B854A2EF8A}" type="presOf" srcId="{87E63973-4FC3-4265-A614-077CB9835A26}" destId="{233FD4BD-216E-4A4A-B810-A596F09FE3D2}" srcOrd="0" destOrd="0" presId="urn:microsoft.com/office/officeart/2005/8/layout/list1"/>
    <dgm:cxn modelId="{9923B46A-B417-4A90-B810-EB1B80851ECA}" srcId="{87E63973-4FC3-4265-A614-077CB9835A26}" destId="{3C464215-AB10-489C-B163-8DD1C0172753}" srcOrd="2" destOrd="0" parTransId="{E8D726C7-A329-4155-A84B-45337F60AEDF}" sibTransId="{797DE6C9-B00E-4EA5-93CB-CDF0AEFB283C}"/>
    <dgm:cxn modelId="{E9002FF0-7F76-4044-B4EF-710122FF5D3C}" type="presParOf" srcId="{233FD4BD-216E-4A4A-B810-A596F09FE3D2}" destId="{FD18CC31-A8D0-4CBD-9605-56008060CA2A}" srcOrd="0" destOrd="0" presId="urn:microsoft.com/office/officeart/2005/8/layout/list1"/>
    <dgm:cxn modelId="{611913ED-8004-4DC9-90BC-F5C3DE4DAE7F}" type="presParOf" srcId="{FD18CC31-A8D0-4CBD-9605-56008060CA2A}" destId="{B81496E2-8AA0-46A2-A548-D028C8B0EF20}" srcOrd="0" destOrd="0" presId="urn:microsoft.com/office/officeart/2005/8/layout/list1"/>
    <dgm:cxn modelId="{8CB08CBE-5980-4736-B806-DB4D315CD4C2}" type="presParOf" srcId="{FD18CC31-A8D0-4CBD-9605-56008060CA2A}" destId="{554E4D6E-42B9-4076-B0ED-AEC069B211C4}" srcOrd="1" destOrd="0" presId="urn:microsoft.com/office/officeart/2005/8/layout/list1"/>
    <dgm:cxn modelId="{01885CF1-C604-4FBA-807E-0C1BC77A2193}" type="presParOf" srcId="{233FD4BD-216E-4A4A-B810-A596F09FE3D2}" destId="{F7282FFE-1794-4DD4-9230-365C07214440}" srcOrd="1" destOrd="0" presId="urn:microsoft.com/office/officeart/2005/8/layout/list1"/>
    <dgm:cxn modelId="{0315451D-17A6-4926-A2CA-89BCE5F8B40E}" type="presParOf" srcId="{233FD4BD-216E-4A4A-B810-A596F09FE3D2}" destId="{BC1B19C5-C212-4724-9749-C444D506D3AD}" srcOrd="2" destOrd="0" presId="urn:microsoft.com/office/officeart/2005/8/layout/list1"/>
    <dgm:cxn modelId="{BC80F84F-85EB-4A15-9AC6-824886CFBA86}" type="presParOf" srcId="{233FD4BD-216E-4A4A-B810-A596F09FE3D2}" destId="{BEB0837B-3709-40E6-BFFB-0323E18EC21A}" srcOrd="3" destOrd="0" presId="urn:microsoft.com/office/officeart/2005/8/layout/list1"/>
    <dgm:cxn modelId="{B4A65E09-4641-4FF0-A9D8-92D3A9672A6E}" type="presParOf" srcId="{233FD4BD-216E-4A4A-B810-A596F09FE3D2}" destId="{0CA5EA13-0ED9-41F2-88A8-7309ADDFC17F}" srcOrd="4" destOrd="0" presId="urn:microsoft.com/office/officeart/2005/8/layout/list1"/>
    <dgm:cxn modelId="{46667DBB-4131-4491-9460-0598635FE86F}" type="presParOf" srcId="{0CA5EA13-0ED9-41F2-88A8-7309ADDFC17F}" destId="{8E55BAE2-05EC-47F4-9141-C2A6D651F86A}" srcOrd="0" destOrd="0" presId="urn:microsoft.com/office/officeart/2005/8/layout/list1"/>
    <dgm:cxn modelId="{FFFCFD61-C549-4156-8962-F3EC2732CBF5}" type="presParOf" srcId="{0CA5EA13-0ED9-41F2-88A8-7309ADDFC17F}" destId="{591E35C3-6FED-46F9-B71D-A998F40E8C0D}" srcOrd="1" destOrd="0" presId="urn:microsoft.com/office/officeart/2005/8/layout/list1"/>
    <dgm:cxn modelId="{5777BA91-B3B0-45D8-869D-459385F21A4A}" type="presParOf" srcId="{233FD4BD-216E-4A4A-B810-A596F09FE3D2}" destId="{D9BE6D07-25C3-4E8C-973A-0D61D913A0C6}" srcOrd="5" destOrd="0" presId="urn:microsoft.com/office/officeart/2005/8/layout/list1"/>
    <dgm:cxn modelId="{5715F2B2-5D5C-4597-A9A6-E5BD229A39CD}" type="presParOf" srcId="{233FD4BD-216E-4A4A-B810-A596F09FE3D2}" destId="{5C970EC8-BDE8-411A-854D-3CBA9CD0D535}" srcOrd="6" destOrd="0" presId="urn:microsoft.com/office/officeart/2005/8/layout/list1"/>
    <dgm:cxn modelId="{4F0AF5DC-B972-4C69-B9C6-F8C8021D2C25}" type="presParOf" srcId="{233FD4BD-216E-4A4A-B810-A596F09FE3D2}" destId="{2B043957-0430-4721-A48D-FA7CA93DE6D2}" srcOrd="7" destOrd="0" presId="urn:microsoft.com/office/officeart/2005/8/layout/list1"/>
    <dgm:cxn modelId="{4C4254BE-1A6F-4B36-A1BE-27996EB00A6D}" type="presParOf" srcId="{233FD4BD-216E-4A4A-B810-A596F09FE3D2}" destId="{4C97F91B-0624-4FDE-A6EA-87737E043157}" srcOrd="8" destOrd="0" presId="urn:microsoft.com/office/officeart/2005/8/layout/list1"/>
    <dgm:cxn modelId="{2D94B768-8C97-4904-B91D-A206E9C31852}" type="presParOf" srcId="{4C97F91B-0624-4FDE-A6EA-87737E043157}" destId="{E8F7D3D2-6E80-4C28-870E-6B05F9D353C9}" srcOrd="0" destOrd="0" presId="urn:microsoft.com/office/officeart/2005/8/layout/list1"/>
    <dgm:cxn modelId="{F1E2233F-64DD-4875-A01D-75C53F95C4E3}" type="presParOf" srcId="{4C97F91B-0624-4FDE-A6EA-87737E043157}" destId="{C85787C4-0957-4167-A21D-5B8265160DBA}" srcOrd="1" destOrd="0" presId="urn:microsoft.com/office/officeart/2005/8/layout/list1"/>
    <dgm:cxn modelId="{55479BAC-9CF2-433B-9505-82EEBE708885}" type="presParOf" srcId="{233FD4BD-216E-4A4A-B810-A596F09FE3D2}" destId="{BD4A2691-9EF5-4645-B9E5-E5E5D090D2AF}" srcOrd="9" destOrd="0" presId="urn:microsoft.com/office/officeart/2005/8/layout/list1"/>
    <dgm:cxn modelId="{F8FDFE83-5961-49BA-957D-43317943D3DE}" type="presParOf" srcId="{233FD4BD-216E-4A4A-B810-A596F09FE3D2}" destId="{5037DDB5-AFB3-4499-A6EA-F3BE94A63850}" srcOrd="10" destOrd="0" presId="urn:microsoft.com/office/officeart/2005/8/layout/list1"/>
    <dgm:cxn modelId="{56C74BA5-4786-45DB-83D9-E33D472CA00E}" type="presParOf" srcId="{233FD4BD-216E-4A4A-B810-A596F09FE3D2}" destId="{CA0418A3-6EF7-4650-AF9C-0EF6E5ABD373}" srcOrd="11" destOrd="0" presId="urn:microsoft.com/office/officeart/2005/8/layout/list1"/>
    <dgm:cxn modelId="{5FB46D48-D8C1-489E-A7BB-F2BB07860CC4}" type="presParOf" srcId="{233FD4BD-216E-4A4A-B810-A596F09FE3D2}" destId="{DD65CA17-3EA0-43F6-AEFD-7F179DC98300}" srcOrd="12" destOrd="0" presId="urn:microsoft.com/office/officeart/2005/8/layout/list1"/>
    <dgm:cxn modelId="{F06B022E-9002-45D4-AD95-C43F8B1ED093}" type="presParOf" srcId="{DD65CA17-3EA0-43F6-AEFD-7F179DC98300}" destId="{8D595438-1A31-4459-960F-65DC69498B8F}" srcOrd="0" destOrd="0" presId="urn:microsoft.com/office/officeart/2005/8/layout/list1"/>
    <dgm:cxn modelId="{A56996F6-D43E-4FE5-84F0-D0372A7D0B50}" type="presParOf" srcId="{DD65CA17-3EA0-43F6-AEFD-7F179DC98300}" destId="{E4186F27-E78A-4DED-9CF6-5BFF8609856D}" srcOrd="1" destOrd="0" presId="urn:microsoft.com/office/officeart/2005/8/layout/list1"/>
    <dgm:cxn modelId="{B629AFE6-C4B1-40D7-ADB7-40328B76F2AC}" type="presParOf" srcId="{233FD4BD-216E-4A4A-B810-A596F09FE3D2}" destId="{29B71FF5-3944-4221-BCDB-85ADBD32E96E}" srcOrd="13" destOrd="0" presId="urn:microsoft.com/office/officeart/2005/8/layout/list1"/>
    <dgm:cxn modelId="{1F00AC47-0692-40F6-8464-D37BDD0EC4BD}" type="presParOf" srcId="{233FD4BD-216E-4A4A-B810-A596F09FE3D2}" destId="{B9DECF1C-6EE7-4743-A47C-33BCF32E066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BFA048D2-F2A3-426F-9BC0-E2056FE5AB53}">
      <dgm:prSet custT="1"/>
      <dgm:spPr/>
      <dgm:t>
        <a:bodyPr/>
        <a:lstStyle/>
        <a:p>
          <a:pPr algn="ctr" rtl="0">
            <a:lnSpc>
              <a:spcPct val="150000"/>
            </a:lnSpc>
          </a:pPr>
          <a:r>
            <a:rPr lang="es-VE" sz="2200" dirty="0" smtClean="0">
              <a:latin typeface="Tahoma" pitchFamily="34" charset="0"/>
              <a:ea typeface="Tahoma" pitchFamily="34" charset="0"/>
              <a:cs typeface="Tahoma" pitchFamily="34" charset="0"/>
            </a:rPr>
            <a:t>Este es el metanálisis más grande de ensayos aleatorizados de reducción de la presión arterial hasta la fecha, muestra que la reducción de la PAS en 10 mm Hg o la PAD en 5 mm Hg usando cualquiera de las principales clases de medicamentos para reducir la presión arterial reduce los eventos de EAC (fatales y no fatales) en alrededor de 1/4 parte y ECV en aproximadamente 1/3 parte, independientemente de la presencia o ausencia de enfermedad vascular y de la presión arterial antes del tratamiento.</a:t>
          </a:r>
          <a:endParaRPr lang="es-ES" sz="2200" b="0" dirty="0">
            <a:ln w="76200"/>
            <a:effectLst>
              <a:glow rad="63500">
                <a:schemeClr val="bg1">
                  <a:alpha val="40000"/>
                </a:schemeClr>
              </a:glow>
            </a:effectLst>
            <a:latin typeface="Tahoma" pitchFamily="34" charset="0"/>
            <a:ea typeface="Tahoma" pitchFamily="34" charset="0"/>
            <a:cs typeface="Tahoma" pitchFamily="34" charset="0"/>
          </a:endParaRPr>
        </a:p>
      </dgm:t>
    </dgm:pt>
    <dgm:pt modelId="{9843A5E2-63FF-4C1D-908A-7BDDB0EA43B6}" type="parTrans" cxnId="{0DFC527D-FA83-4E29-9E44-92B0B42D51AB}">
      <dgm:prSet/>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 modelId="{504EDA7F-B95A-4BD3-B5CD-E5147FE86462}" type="pres">
      <dgm:prSet presAssocID="{BFA048D2-F2A3-426F-9BC0-E2056FE5AB53}" presName="parentText" presStyleLbl="node1" presStyleIdx="0" presStyleCnt="1" custScaleY="1063825">
        <dgm:presLayoutVars>
          <dgm:chMax val="0"/>
          <dgm:bulletEnabled val="1"/>
        </dgm:presLayoutVars>
      </dgm:prSet>
      <dgm:spPr/>
      <dgm:t>
        <a:bodyPr/>
        <a:lstStyle/>
        <a:p>
          <a:endParaRPr lang="en-US"/>
        </a:p>
      </dgm:t>
    </dgm:pt>
  </dgm:ptLst>
  <dgm:cxnLst>
    <dgm:cxn modelId="{CF18F141-46FB-430B-B1F7-75F216CC1FA0}" type="presOf" srcId="{BFA048D2-F2A3-426F-9BC0-E2056FE5AB53}" destId="{504EDA7F-B95A-4BD3-B5CD-E5147FE86462}" srcOrd="0" destOrd="0" presId="urn:microsoft.com/office/officeart/2005/8/layout/vList2"/>
    <dgm:cxn modelId="{E59E40FC-6D21-420E-BE9B-6B49C92C4DE9}" type="presOf" srcId="{87E63973-4FC3-4265-A614-077CB9835A26}" destId="{47C98A97-25A0-40A9-9E1C-1AFD557FDDB1}" srcOrd="0" destOrd="0" presId="urn:microsoft.com/office/officeart/2005/8/layout/vList2"/>
    <dgm:cxn modelId="{0DFC527D-FA83-4E29-9E44-92B0B42D51AB}" srcId="{87E63973-4FC3-4265-A614-077CB9835A26}" destId="{BFA048D2-F2A3-426F-9BC0-E2056FE5AB53}" srcOrd="0" destOrd="0" parTransId="{9843A5E2-63FF-4C1D-908A-7BDDB0EA43B6}" sibTransId="{8F178CAF-32BD-46AF-99EA-42890DA57DD4}"/>
    <dgm:cxn modelId="{D1D3837D-0E5C-4415-8B76-6EE8751E1577}" type="presParOf" srcId="{47C98A97-25A0-40A9-9E1C-1AFD557FDDB1}" destId="{504EDA7F-B95A-4BD3-B5CD-E5147FE864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ACF0EDF7-3521-402B-A9B2-72E02F56ED99}">
      <dgm:prSet custT="1"/>
      <dgm:spPr/>
      <dgm:t>
        <a:bodyPr/>
        <a:lstStyle/>
        <a:p>
          <a:pPr algn="ctr"/>
          <a:r>
            <a:rPr lang="es-VE" sz="1800" dirty="0" smtClean="0">
              <a:latin typeface="Tahoma" pitchFamily="34" charset="0"/>
              <a:ea typeface="Tahoma" pitchFamily="34" charset="0"/>
              <a:cs typeface="Tahoma" pitchFamily="34" charset="0"/>
            </a:rPr>
            <a:t>¿los betabloqueantes tienen un efecto especial por encima de la disminución de la PA para prevenir los eventos de EAC en personas con antecedentes de EAC ?</a:t>
          </a:r>
        </a:p>
        <a:p>
          <a:pPr algn="ctr"/>
          <a:r>
            <a:rPr lang="es-VE" sz="1800" i="1" dirty="0" smtClean="0">
              <a:solidFill>
                <a:schemeClr val="tx1"/>
              </a:solidFill>
              <a:effectLst/>
              <a:latin typeface="Tahoma" pitchFamily="34" charset="0"/>
              <a:ea typeface="Tahoma" pitchFamily="34" charset="0"/>
              <a:cs typeface="Tahoma" pitchFamily="34" charset="0"/>
            </a:rPr>
            <a:t>Sí. El efecto es una reducción aproximada del 30% en EAC, presente durante algunos años después del infarto. </a:t>
          </a:r>
          <a:endParaRPr lang="en-US" sz="1800" i="1" dirty="0">
            <a:latin typeface="Tahoma" pitchFamily="34" charset="0"/>
            <a:ea typeface="Tahoma" pitchFamily="34" charset="0"/>
            <a:cs typeface="Tahoma" pitchFamily="34" charset="0"/>
          </a:endParaRPr>
        </a:p>
      </dgm:t>
    </dgm:pt>
    <dgm:pt modelId="{C9FE675A-8B98-4455-8DDA-DC1F86E1C3D0}" type="parTrans" cxnId="{C1E9912A-D07C-429F-A51F-FF962E7A6C0A}">
      <dgm:prSet/>
      <dgm:spPr/>
      <dgm:t>
        <a:bodyPr/>
        <a:lstStyle/>
        <a:p>
          <a:endParaRPr lang="es-ES"/>
        </a:p>
      </dgm:t>
    </dgm:pt>
    <dgm:pt modelId="{B21A7B87-6675-42BE-8C8C-0C4A55F62ECF}" type="sibTrans" cxnId="{C1E9912A-D07C-429F-A51F-FF962E7A6C0A}">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D3E5A6B6-B051-4C27-A494-8C9C8F46069A}" type="pres">
      <dgm:prSet presAssocID="{ACF0EDF7-3521-402B-A9B2-72E02F56ED99}" presName="parentText" presStyleLbl="node1" presStyleIdx="0" presStyleCnt="1" custScaleY="646434" custLinFactNeighborY="-36030">
        <dgm:presLayoutVars>
          <dgm:chMax val="0"/>
          <dgm:bulletEnabled val="1"/>
        </dgm:presLayoutVars>
      </dgm:prSet>
      <dgm:spPr/>
      <dgm:t>
        <a:bodyPr/>
        <a:lstStyle/>
        <a:p>
          <a:endParaRPr lang="es-ES"/>
        </a:p>
      </dgm:t>
    </dgm:pt>
  </dgm:ptLst>
  <dgm:cxnLst>
    <dgm:cxn modelId="{C1E9912A-D07C-429F-A51F-FF962E7A6C0A}" srcId="{87E63973-4FC3-4265-A614-077CB9835A26}" destId="{ACF0EDF7-3521-402B-A9B2-72E02F56ED99}" srcOrd="0" destOrd="0" parTransId="{C9FE675A-8B98-4455-8DDA-DC1F86E1C3D0}" sibTransId="{B21A7B87-6675-42BE-8C8C-0C4A55F62ECF}"/>
    <dgm:cxn modelId="{156026A0-CB64-49C7-971B-5A25893569F6}" type="presOf" srcId="{87E63973-4FC3-4265-A614-077CB9835A26}" destId="{ACB6C642-5BCD-4F34-8FFE-897342A07C65}" srcOrd="0" destOrd="0" presId="urn:microsoft.com/office/officeart/2005/8/layout/vList2"/>
    <dgm:cxn modelId="{4AD1CC59-39BD-4ED8-A65B-75B464631C18}" type="presOf" srcId="{ACF0EDF7-3521-402B-A9B2-72E02F56ED99}" destId="{D3E5A6B6-B051-4C27-A494-8C9C8F46069A}" srcOrd="0" destOrd="0" presId="urn:microsoft.com/office/officeart/2005/8/layout/vList2"/>
    <dgm:cxn modelId="{697B4FD1-29F1-4C58-A72F-31C322C76172}" type="presParOf" srcId="{ACB6C642-5BCD-4F34-8FFE-897342A07C65}" destId="{D3E5A6B6-B051-4C27-A494-8C9C8F4606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E07B5051-7EFD-46F1-A976-EF7626B4F2B3}">
      <dgm:prSet custT="1"/>
      <dgm:spPr/>
      <dgm:t>
        <a:bodyPr/>
        <a:lstStyle/>
        <a:p>
          <a:pPr algn="ctr"/>
          <a:r>
            <a:rPr lang="es-VE" sz="1800" dirty="0" smtClean="0">
              <a:solidFill>
                <a:schemeClr val="tx1"/>
              </a:solidFill>
              <a:effectLst/>
              <a:latin typeface="Tahoma" pitchFamily="34" charset="0"/>
              <a:ea typeface="Tahoma" pitchFamily="34" charset="0"/>
              <a:cs typeface="Tahoma" pitchFamily="34" charset="0"/>
            </a:rPr>
            <a:t>¿El efecto preventivo de las drogas difiere en personas con y sin antecedentes de enfermedad cardiovascular? </a:t>
          </a:r>
        </a:p>
        <a:p>
          <a:pPr algn="ctr"/>
          <a:r>
            <a:rPr lang="es-VE" sz="1800" dirty="0" smtClean="0">
              <a:solidFill>
                <a:schemeClr val="tx1"/>
              </a:solidFill>
              <a:effectLst/>
              <a:latin typeface="Tahoma" pitchFamily="34" charset="0"/>
              <a:ea typeface="Tahoma" pitchFamily="34" charset="0"/>
              <a:cs typeface="Tahoma" pitchFamily="34" charset="0"/>
            </a:rPr>
            <a:t> </a:t>
          </a:r>
          <a:r>
            <a:rPr lang="es-VE" sz="1800" i="1" dirty="0" smtClean="0">
              <a:solidFill>
                <a:schemeClr val="tx1"/>
              </a:solidFill>
              <a:effectLst/>
              <a:latin typeface="Tahoma" pitchFamily="34" charset="0"/>
              <a:ea typeface="Tahoma" pitchFamily="34" charset="0"/>
              <a:cs typeface="Tahoma" pitchFamily="34" charset="0"/>
            </a:rPr>
            <a:t>No. El porcentaje de reducción de riesgo de eventos de EAC y ECV es el mismo o similar. </a:t>
          </a:r>
          <a:endParaRPr lang="en-US" sz="1800" i="1" dirty="0">
            <a:latin typeface="Tahoma" pitchFamily="34" charset="0"/>
            <a:ea typeface="Tahoma" pitchFamily="34" charset="0"/>
            <a:cs typeface="Tahoma" pitchFamily="34" charset="0"/>
          </a:endParaRPr>
        </a:p>
      </dgm:t>
    </dgm:pt>
    <dgm:pt modelId="{F122BE2D-1B5A-4B19-9E14-E502F16000C2}" type="parTrans" cxnId="{B41C8BE2-D5BA-4F62-BF71-457D8961841E}">
      <dgm:prSet/>
      <dgm:spPr/>
      <dgm:t>
        <a:bodyPr/>
        <a:lstStyle/>
        <a:p>
          <a:endParaRPr lang="es-ES"/>
        </a:p>
      </dgm:t>
    </dgm:pt>
    <dgm:pt modelId="{38644826-7E98-4A26-B22A-6E98970E0D1C}" type="sibTrans" cxnId="{B41C8BE2-D5BA-4F62-BF71-457D8961841E}">
      <dgm:prSet/>
      <dgm:spPr/>
      <dgm:t>
        <a:bodyPr/>
        <a:lstStyle/>
        <a:p>
          <a:endParaRPr lang="es-ES"/>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F5195BC3-293D-4CB5-A427-C3A1B7F527C8}" type="pres">
      <dgm:prSet presAssocID="{E07B5051-7EFD-46F1-A976-EF7626B4F2B3}" presName="parentText" presStyleLbl="node1" presStyleIdx="0" presStyleCnt="1">
        <dgm:presLayoutVars>
          <dgm:chMax val="0"/>
          <dgm:bulletEnabled val="1"/>
        </dgm:presLayoutVars>
      </dgm:prSet>
      <dgm:spPr/>
      <dgm:t>
        <a:bodyPr/>
        <a:lstStyle/>
        <a:p>
          <a:endParaRPr lang="es-ES"/>
        </a:p>
      </dgm:t>
    </dgm:pt>
  </dgm:ptLst>
  <dgm:cxnLst>
    <dgm:cxn modelId="{6A8984F0-E2DB-433A-BD7C-169AFB4F929C}" type="presOf" srcId="{87E63973-4FC3-4265-A614-077CB9835A26}" destId="{ACB6C642-5BCD-4F34-8FFE-897342A07C65}" srcOrd="0" destOrd="0" presId="urn:microsoft.com/office/officeart/2005/8/layout/vList2"/>
    <dgm:cxn modelId="{461041B9-0734-40D7-AEAA-E7E0AD914BA4}" type="presOf" srcId="{E07B5051-7EFD-46F1-A976-EF7626B4F2B3}" destId="{F5195BC3-293D-4CB5-A427-C3A1B7F527C8}" srcOrd="0" destOrd="0" presId="urn:microsoft.com/office/officeart/2005/8/layout/vList2"/>
    <dgm:cxn modelId="{B41C8BE2-D5BA-4F62-BF71-457D8961841E}" srcId="{87E63973-4FC3-4265-A614-077CB9835A26}" destId="{E07B5051-7EFD-46F1-A976-EF7626B4F2B3}" srcOrd="0" destOrd="0" parTransId="{F122BE2D-1B5A-4B19-9E14-E502F16000C2}" sibTransId="{38644826-7E98-4A26-B22A-6E98970E0D1C}"/>
    <dgm:cxn modelId="{FB38BE66-1561-4D9C-84A4-234F746F0C40}" type="presParOf" srcId="{ACB6C642-5BCD-4F34-8FFE-897342A07C65}" destId="{F5195BC3-293D-4CB5-A427-C3A1B7F527C8}"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434"/>
          <a:ext cx="8496944" cy="1223701"/>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VE" sz="2200" kern="1200" dirty="0" smtClean="0"/>
            <a:t>A pesar del uso generalizado de medicamentos para reducir la presión arterial y los resultados de muchos ensayos aleatorizados, sigue existiendo una incertidumbre acerca de qué fármacos usar y a quiénes se debe tratar.</a:t>
          </a:r>
          <a:endParaRPr lang="en-US" sz="2200" kern="1200" dirty="0"/>
        </a:p>
      </dsp:txBody>
      <dsp:txXfrm>
        <a:off x="59736" y="60170"/>
        <a:ext cx="8377472" cy="110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115779"/>
          <a:ext cx="6760315" cy="1396388"/>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¿La reducción de la presión arterial por sí sola explica el efecto preventivo de las drogas?</a:t>
          </a:r>
          <a:endParaRPr lang="es-ES" sz="1800" kern="1200" dirty="0" smtClean="0">
            <a:solidFill>
              <a:schemeClr val="tx1"/>
            </a:solidFill>
            <a:effectLst/>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Sí, excepto por el efecto especial a corto plazo de los betabloqueantes</a:t>
          </a:r>
          <a:endParaRPr lang="en-US" sz="1800" i="1" kern="1200" dirty="0">
            <a:latin typeface="Tahoma" pitchFamily="34" charset="0"/>
            <a:ea typeface="Tahoma" pitchFamily="34" charset="0"/>
            <a:cs typeface="Tahoma" pitchFamily="34" charset="0"/>
          </a:endParaRPr>
        </a:p>
      </dsp:txBody>
      <dsp:txXfrm>
        <a:off x="68166" y="183945"/>
        <a:ext cx="6623983" cy="1260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5BC3-293D-4CB5-A427-C3A1B7F527C8}">
      <dsp:nvSpPr>
        <dsp:cNvPr id="0" name=""/>
        <dsp:cNvSpPr/>
      </dsp:nvSpPr>
      <dsp:spPr>
        <a:xfrm>
          <a:off x="0" y="230226"/>
          <a:ext cx="6760315" cy="2563015"/>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¿Debería limitarse el uso de medicamentos para reducir la PA a personas con presión arterial "alta"?</a:t>
          </a:r>
          <a:endParaRPr lang="es-ES" sz="1800" kern="1200" dirty="0" smtClean="0">
            <a:solidFill>
              <a:schemeClr val="tx1"/>
            </a:solidFill>
            <a:effectLst/>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No. Los medicamentos para reducir la presión sanguínea deben ofrecerse a cualquier persona con un riesgo suficientemente alto para beneficiarse del tratamiento cualquiera que sea su razón de alto riesgo, porque una reducción de la presión arterial determinada reduce el riesgo de EAC y ECV en una proporción constante independientemente de la presión arterial previa al tratamiento.</a:t>
          </a:r>
          <a:endParaRPr lang="en-US" sz="1800" i="1" kern="1200" dirty="0">
            <a:latin typeface="Tahoma" pitchFamily="34" charset="0"/>
            <a:ea typeface="Tahoma" pitchFamily="34" charset="0"/>
            <a:cs typeface="Tahoma" pitchFamily="34" charset="0"/>
          </a:endParaRPr>
        </a:p>
      </dsp:txBody>
      <dsp:txXfrm>
        <a:off x="125116" y="355342"/>
        <a:ext cx="6510083" cy="23127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6760315" cy="4747886"/>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¿Cuál es el efecto cuantitativo de tomar uno o más medicamentos antihipertensivos sobre la PA y el riesgo de eventos de EAC y ECV?</a:t>
          </a:r>
        </a:p>
        <a:p>
          <a:pPr lvl="0" algn="ctr" defTabSz="800100">
            <a:lnSpc>
              <a:spcPct val="90000"/>
            </a:lnSpc>
            <a:spcBef>
              <a:spcPct val="0"/>
            </a:spcBef>
            <a:spcAft>
              <a:spcPct val="35000"/>
            </a:spcAft>
          </a:pPr>
          <a:endParaRPr lang="es-ES" sz="1800" kern="1200" dirty="0" smtClean="0">
            <a:solidFill>
              <a:schemeClr val="tx1"/>
            </a:solidFill>
            <a:effectLst/>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En personas de 60-69 años con una presión arterial diastólica de 90 mm Hg (o presión arterial sistólica de 150 mm Hg): </a:t>
          </a: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un medicamento a </a:t>
          </a:r>
          <a:r>
            <a:rPr lang="es-VE" sz="1800" b="1" i="1" kern="1200" dirty="0" smtClean="0">
              <a:solidFill>
                <a:schemeClr val="tx1"/>
              </a:solidFill>
              <a:effectLst/>
              <a:latin typeface="Tahoma" pitchFamily="34" charset="0"/>
              <a:ea typeface="Tahoma" pitchFamily="34" charset="0"/>
              <a:cs typeface="Tahoma" pitchFamily="34" charset="0"/>
            </a:rPr>
            <a:t>dosis estándar </a:t>
          </a:r>
          <a:r>
            <a:rPr lang="es-VE" sz="1800" i="1" kern="1200" dirty="0" smtClean="0">
              <a:solidFill>
                <a:schemeClr val="tx1"/>
              </a:solidFill>
              <a:effectLst/>
              <a:latin typeface="Tahoma" pitchFamily="34" charset="0"/>
              <a:ea typeface="Tahoma" pitchFamily="34" charset="0"/>
              <a:cs typeface="Tahoma" pitchFamily="34" charset="0"/>
            </a:rPr>
            <a:t>reduce el riesgo de EAC en aproximadamente un 25% y de accidente cerebrovascular en un 35%; </a:t>
          </a: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tres medicamentos a la </a:t>
          </a:r>
          <a:r>
            <a:rPr lang="es-VE" sz="1800" b="1" i="1" kern="1200" dirty="0" smtClean="0">
              <a:solidFill>
                <a:schemeClr val="tx1"/>
              </a:solidFill>
              <a:effectLst/>
              <a:latin typeface="Tahoma" pitchFamily="34" charset="0"/>
              <a:ea typeface="Tahoma" pitchFamily="34" charset="0"/>
              <a:cs typeface="Tahoma" pitchFamily="34" charset="0"/>
            </a:rPr>
            <a:t>mitad de la dosis estándar </a:t>
          </a:r>
          <a:r>
            <a:rPr lang="es-VE" sz="1800" i="1" kern="1200" dirty="0" smtClean="0">
              <a:solidFill>
                <a:schemeClr val="tx1"/>
              </a:solidFill>
              <a:effectLst/>
              <a:latin typeface="Tahoma" pitchFamily="34" charset="0"/>
              <a:ea typeface="Tahoma" pitchFamily="34" charset="0"/>
              <a:cs typeface="Tahoma" pitchFamily="34" charset="0"/>
            </a:rPr>
            <a:t>reducen el riesgo de EAC en un 45% y de ECV en un 60%; las estimaciones son aproximadamente 10 puntos porcentuales más altas si la PA es más alta (30 mm Hg sistólica o 15 mm Hg diastólica)</a:t>
          </a:r>
          <a:endParaRPr lang="en-US" sz="1800" i="1" kern="1200" dirty="0">
            <a:latin typeface="Tahoma" pitchFamily="34" charset="0"/>
            <a:ea typeface="Tahoma" pitchFamily="34" charset="0"/>
            <a:cs typeface="Tahoma" pitchFamily="34" charset="0"/>
          </a:endParaRPr>
        </a:p>
      </dsp:txBody>
      <dsp:txXfrm>
        <a:off x="231773" y="231773"/>
        <a:ext cx="6296769" cy="4284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7223193" cy="1090755"/>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t> </a:t>
          </a:r>
          <a:r>
            <a:rPr lang="es-ES" sz="1800" b="0" i="0" kern="1200" dirty="0" smtClean="0">
              <a:solidFill>
                <a:schemeClr val="tx1"/>
              </a:solidFill>
              <a:effectLst/>
              <a:latin typeface="Tahoma" pitchFamily="34" charset="0"/>
              <a:ea typeface="Tahoma" pitchFamily="34" charset="0"/>
              <a:cs typeface="Tahoma" pitchFamily="34" charset="0"/>
            </a:rPr>
            <a:t>Basados ​​en las reducciones relativas de riesgo, son generalmente aplicables independientemente de la incidencia de enfermedad cardiovascular.</a:t>
          </a:r>
          <a:endParaRPr lang="es-ES" sz="1800" b="0" i="0" kern="1200" dirty="0" smtClean="0">
            <a:latin typeface="Tahoma" pitchFamily="34" charset="0"/>
            <a:ea typeface="Tahoma" pitchFamily="34" charset="0"/>
            <a:cs typeface="Tahoma" pitchFamily="34" charset="0"/>
          </a:endParaRPr>
        </a:p>
      </dsp:txBody>
      <dsp:txXfrm>
        <a:off x="53246" y="53246"/>
        <a:ext cx="7116701" cy="9842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7344816" cy="863252"/>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t> </a:t>
          </a:r>
          <a:r>
            <a:rPr lang="es-ES" sz="1800" b="0" i="0" kern="1200" dirty="0" smtClean="0">
              <a:latin typeface="Tahoma" pitchFamily="34" charset="0"/>
              <a:ea typeface="Tahoma" pitchFamily="34" charset="0"/>
              <a:cs typeface="Tahoma" pitchFamily="34" charset="0"/>
            </a:rPr>
            <a:t>Las posibles limitaciones de este metanálisis surgen de no tener datos individuales del paciente de cada ensayo.</a:t>
          </a:r>
        </a:p>
      </dsp:txBody>
      <dsp:txXfrm>
        <a:off x="42140" y="42140"/>
        <a:ext cx="7260536" cy="7789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7344816" cy="1383237"/>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t> </a:t>
          </a:r>
          <a:r>
            <a:rPr lang="es-ES" sz="1800" b="0" i="0" kern="1200" dirty="0" smtClean="0">
              <a:solidFill>
                <a:schemeClr val="tx1"/>
              </a:solidFill>
              <a:effectLst/>
              <a:latin typeface="Tahoma" pitchFamily="34" charset="0"/>
              <a:ea typeface="Tahoma" pitchFamily="34" charset="0"/>
              <a:cs typeface="Tahoma" pitchFamily="34" charset="0"/>
            </a:rPr>
            <a:t>El hecho de que este </a:t>
          </a:r>
          <a:r>
            <a:rPr lang="es-ES" sz="1800" b="0" i="0" kern="1200" dirty="0" err="1" smtClean="0">
              <a:solidFill>
                <a:schemeClr val="tx1"/>
              </a:solidFill>
              <a:effectLst/>
              <a:latin typeface="Tahoma" pitchFamily="34" charset="0"/>
              <a:ea typeface="Tahoma" pitchFamily="34" charset="0"/>
              <a:cs typeface="Tahoma" pitchFamily="34" charset="0"/>
            </a:rPr>
            <a:t>metaanálisis</a:t>
          </a:r>
          <a:r>
            <a:rPr lang="es-ES" sz="1800" b="0" i="0" kern="1200" dirty="0" smtClean="0">
              <a:solidFill>
                <a:schemeClr val="tx1"/>
              </a:solidFill>
              <a:effectLst/>
              <a:latin typeface="Tahoma" pitchFamily="34" charset="0"/>
              <a:ea typeface="Tahoma" pitchFamily="34" charset="0"/>
              <a:cs typeface="Tahoma" pitchFamily="34" charset="0"/>
            </a:rPr>
            <a:t> fue basado en ensayos que variaron de muchas maneras (por ejemplo, con respecto a la PA previa al tratamiento, enfermedad previa, muestra de la población) puede considerarse una limitación, </a:t>
          </a:r>
          <a:r>
            <a:rPr lang="es-VE" sz="1800" kern="1200" dirty="0" smtClean="0">
              <a:latin typeface="Tahoma" pitchFamily="34" charset="0"/>
              <a:ea typeface="Tahoma" pitchFamily="34" charset="0"/>
              <a:cs typeface="Tahoma" pitchFamily="34" charset="0"/>
            </a:rPr>
            <a:t>lo que posiblemente conduzca a un error aleatorio que oscurezca las diferencias reales.</a:t>
          </a:r>
          <a:endParaRPr lang="es-ES" sz="1800" b="0" i="0" kern="1200" dirty="0" smtClean="0">
            <a:latin typeface="Tahoma" pitchFamily="34" charset="0"/>
            <a:ea typeface="Tahoma" pitchFamily="34" charset="0"/>
            <a:cs typeface="Tahoma" pitchFamily="34" charset="0"/>
          </a:endParaRPr>
        </a:p>
      </dsp:txBody>
      <dsp:txXfrm>
        <a:off x="67524" y="67524"/>
        <a:ext cx="7209768" cy="12481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7223193" cy="1090755"/>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latin typeface="Tahoma" pitchFamily="34" charset="0"/>
              <a:ea typeface="Tahoma" pitchFamily="34" charset="0"/>
              <a:cs typeface="Tahoma" pitchFamily="34" charset="0"/>
            </a:rPr>
            <a:t> </a:t>
          </a:r>
        </a:p>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Nuestras estimaciones de la RRR se pueden convertir en RAR multiplicándolas por la incidencia en una población específica </a:t>
          </a:r>
        </a:p>
        <a:p>
          <a:pPr lvl="0" algn="ctr" defTabSz="800100">
            <a:lnSpc>
              <a:spcPct val="90000"/>
            </a:lnSpc>
            <a:spcBef>
              <a:spcPct val="0"/>
            </a:spcBef>
            <a:spcAft>
              <a:spcPct val="35000"/>
            </a:spcAft>
          </a:pPr>
          <a:r>
            <a:rPr lang="es-VE" sz="1800" b="1" kern="1200" dirty="0" smtClean="0">
              <a:solidFill>
                <a:schemeClr val="tx1"/>
              </a:solidFill>
              <a:effectLst/>
              <a:latin typeface="Tahoma" pitchFamily="34" charset="0"/>
              <a:ea typeface="Tahoma" pitchFamily="34" charset="0"/>
              <a:cs typeface="Tahoma" pitchFamily="34" charset="0"/>
            </a:rPr>
            <a:t>RAR</a:t>
          </a:r>
          <a:r>
            <a:rPr lang="es-VE" sz="1800" kern="1200" dirty="0" smtClean="0">
              <a:solidFill>
                <a:schemeClr val="tx1"/>
              </a:solidFill>
              <a:effectLst/>
              <a:latin typeface="Tahoma" pitchFamily="34" charset="0"/>
              <a:ea typeface="Tahoma" pitchFamily="34" charset="0"/>
              <a:cs typeface="Tahoma" pitchFamily="34" charset="0"/>
            </a:rPr>
            <a:t>= RRR (EAC 46 % ) x (incidencia EAC población 10%)= </a:t>
          </a:r>
          <a:r>
            <a:rPr lang="es-VE" sz="1800" b="1" kern="1200" dirty="0" smtClean="0">
              <a:solidFill>
                <a:schemeClr val="tx1"/>
              </a:solidFill>
              <a:effectLst/>
              <a:latin typeface="Tahoma" pitchFamily="34" charset="0"/>
              <a:ea typeface="Tahoma" pitchFamily="34" charset="0"/>
              <a:cs typeface="Tahoma" pitchFamily="34" charset="0"/>
            </a:rPr>
            <a:t>4,6% </a:t>
          </a:r>
        </a:p>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 </a:t>
          </a:r>
          <a:endParaRPr lang="es-ES" sz="1800" b="0" i="0" kern="1200" dirty="0" smtClean="0">
            <a:latin typeface="Tahoma" pitchFamily="34" charset="0"/>
            <a:ea typeface="Tahoma" pitchFamily="34" charset="0"/>
            <a:cs typeface="Tahoma" pitchFamily="34" charset="0"/>
          </a:endParaRPr>
        </a:p>
      </dsp:txBody>
      <dsp:txXfrm>
        <a:off x="53246" y="53246"/>
        <a:ext cx="7116701" cy="984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7394A-EE9F-4875-ABB3-62C3090BFD1B}">
      <dsp:nvSpPr>
        <dsp:cNvPr id="0" name=""/>
        <dsp:cNvSpPr/>
      </dsp:nvSpPr>
      <dsp:spPr>
        <a:xfrm>
          <a:off x="143409" y="1632"/>
          <a:ext cx="8138116" cy="3022703"/>
        </a:xfrm>
        <a:prstGeom prst="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b="1" kern="1200" dirty="0" smtClean="0">
              <a:ln w="76200"/>
              <a:solidFill>
                <a:schemeClr val="tx1"/>
              </a:solidFill>
              <a:effectLst>
                <a:glow rad="63500">
                  <a:schemeClr val="bg1">
                    <a:alpha val="40000"/>
                  </a:schemeClr>
                </a:glow>
              </a:effectLst>
              <a:latin typeface="+mn-lt"/>
            </a:rPr>
            <a:t>OBJETIVO</a:t>
          </a:r>
        </a:p>
        <a:p>
          <a:pPr lvl="0" algn="ctr" defTabSz="1155700" rtl="0">
            <a:lnSpc>
              <a:spcPct val="90000"/>
            </a:lnSpc>
            <a:spcBef>
              <a:spcPct val="0"/>
            </a:spcBef>
            <a:spcAft>
              <a:spcPct val="35000"/>
            </a:spcAft>
          </a:pPr>
          <a:r>
            <a:rPr lang="es-VE" sz="2600" b="0" kern="1200" dirty="0" smtClean="0">
              <a:solidFill>
                <a:schemeClr val="tx1"/>
              </a:solidFill>
              <a:latin typeface="Tahoma" pitchFamily="34" charset="0"/>
              <a:ea typeface="Tahoma" pitchFamily="34" charset="0"/>
              <a:cs typeface="Tahoma" pitchFamily="34" charset="0"/>
            </a:rPr>
            <a:t>Determinar la eficacia cuantitativa de los diferentes grupos de fármacos que disminuyen la PA para prevenir los eventos de EC * y accidente cerebrovascular** y decidir quiénes deben recibir tratamiento.</a:t>
          </a:r>
          <a:endParaRPr lang="es-ES" sz="2600" b="1" kern="1200" dirty="0">
            <a:ln w="76200"/>
            <a:solidFill>
              <a:schemeClr val="tx1"/>
            </a:solidFill>
            <a:effectLst>
              <a:glow rad="63500">
                <a:schemeClr val="bg1">
                  <a:alpha val="40000"/>
                </a:schemeClr>
              </a:glow>
            </a:effectLst>
            <a:latin typeface="+mn-lt"/>
          </a:endParaRPr>
        </a:p>
      </dsp:txBody>
      <dsp:txXfrm>
        <a:off x="143409" y="1632"/>
        <a:ext cx="8138116" cy="3022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84687-4145-4121-A9CC-426334546623}">
      <dsp:nvSpPr>
        <dsp:cNvPr id="0" name=""/>
        <dsp:cNvSpPr/>
      </dsp:nvSpPr>
      <dsp:spPr>
        <a:xfrm rot="16200000">
          <a:off x="-583064" y="583064"/>
          <a:ext cx="3672408" cy="2506279"/>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3147" bIns="0" numCol="1" spcCol="1270" anchor="ctr" anchorCtr="0">
          <a:noAutofit/>
        </a:bodyPr>
        <a:lstStyle/>
        <a:p>
          <a:pPr lvl="0" algn="ctr" defTabSz="1066800">
            <a:lnSpc>
              <a:spcPct val="90000"/>
            </a:lnSpc>
            <a:spcBef>
              <a:spcPct val="0"/>
            </a:spcBef>
            <a:spcAft>
              <a:spcPct val="35000"/>
            </a:spcAft>
          </a:pPr>
          <a:r>
            <a:rPr lang="es-ES" sz="2400" kern="1200" dirty="0" smtClean="0"/>
            <a:t>No antecedentes de enfermedad cardiovascular</a:t>
          </a:r>
        </a:p>
      </dsp:txBody>
      <dsp:txXfrm rot="5400000">
        <a:off x="1" y="734481"/>
        <a:ext cx="2506279" cy="2203444"/>
      </dsp:txXfrm>
    </dsp:sp>
    <dsp:sp modelId="{B6C9B1B6-0CAF-4D98-8187-D5B33E530B7F}">
      <dsp:nvSpPr>
        <dsp:cNvPr id="0" name=""/>
        <dsp:cNvSpPr/>
      </dsp:nvSpPr>
      <dsp:spPr>
        <a:xfrm rot="16200000">
          <a:off x="2112150" y="583064"/>
          <a:ext cx="3672408" cy="2506279"/>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3147" bIns="0" numCol="1" spcCol="1270" anchor="t" anchorCtr="0">
          <a:noAutofit/>
        </a:bodyPr>
        <a:lstStyle/>
        <a:p>
          <a:pPr lvl="0" algn="l" defTabSz="1066800">
            <a:lnSpc>
              <a:spcPct val="90000"/>
            </a:lnSpc>
            <a:spcBef>
              <a:spcPct val="0"/>
            </a:spcBef>
            <a:spcAft>
              <a:spcPct val="35000"/>
            </a:spcAft>
          </a:pPr>
          <a:r>
            <a:rPr lang="es-ES" sz="2400" kern="1200" dirty="0" smtClean="0"/>
            <a:t>Con antecedentes de enfermedad coronaria </a:t>
          </a:r>
          <a:endParaRPr lang="es-ES" sz="2400" kern="1200" dirty="0"/>
        </a:p>
        <a:p>
          <a:pPr marL="171450" lvl="1" indent="-171450" algn="l" defTabSz="844550">
            <a:lnSpc>
              <a:spcPct val="90000"/>
            </a:lnSpc>
            <a:spcBef>
              <a:spcPct val="0"/>
            </a:spcBef>
            <a:spcAft>
              <a:spcPct val="15000"/>
            </a:spcAft>
            <a:buChar char="••"/>
          </a:pPr>
          <a:r>
            <a:rPr lang="es-ES" sz="1900" kern="1200" dirty="0" smtClean="0"/>
            <a:t>IAM, EAC sin IM reciente</a:t>
          </a:r>
          <a:endParaRPr lang="es-ES" sz="1900" kern="1200" dirty="0"/>
        </a:p>
        <a:p>
          <a:pPr marL="171450" lvl="1" indent="-171450" algn="l" defTabSz="844550">
            <a:lnSpc>
              <a:spcPct val="90000"/>
            </a:lnSpc>
            <a:spcBef>
              <a:spcPct val="0"/>
            </a:spcBef>
            <a:spcAft>
              <a:spcPct val="15000"/>
            </a:spcAft>
            <a:buChar char="••"/>
          </a:pPr>
          <a:r>
            <a:rPr lang="es-ES" sz="1900" kern="1200" dirty="0" smtClean="0"/>
            <a:t>IC</a:t>
          </a:r>
          <a:endParaRPr lang="es-ES" sz="1900" kern="1200" dirty="0"/>
        </a:p>
      </dsp:txBody>
      <dsp:txXfrm rot="5400000">
        <a:off x="2695215" y="734481"/>
        <a:ext cx="2506279" cy="2203444"/>
      </dsp:txXfrm>
    </dsp:sp>
    <dsp:sp modelId="{8C2AD5B7-8089-4366-A1F6-7D20C7A1E6F0}">
      <dsp:nvSpPr>
        <dsp:cNvPr id="0" name=""/>
        <dsp:cNvSpPr/>
      </dsp:nvSpPr>
      <dsp:spPr>
        <a:xfrm rot="16200000">
          <a:off x="4806400" y="583064"/>
          <a:ext cx="3672408" cy="2506279"/>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3147" bIns="0" numCol="1" spcCol="1270" anchor="ctr" anchorCtr="0">
          <a:noAutofit/>
        </a:bodyPr>
        <a:lstStyle/>
        <a:p>
          <a:pPr lvl="0" algn="ctr" defTabSz="1066800">
            <a:lnSpc>
              <a:spcPct val="90000"/>
            </a:lnSpc>
            <a:spcBef>
              <a:spcPct val="0"/>
            </a:spcBef>
            <a:spcAft>
              <a:spcPct val="35000"/>
            </a:spcAft>
          </a:pPr>
          <a:r>
            <a:rPr lang="es-ES" sz="2400" kern="1200" dirty="0" smtClean="0"/>
            <a:t>Con Antecedentes de ECV</a:t>
          </a:r>
          <a:endParaRPr lang="es-ES" sz="2400" kern="1200" dirty="0"/>
        </a:p>
      </dsp:txBody>
      <dsp:txXfrm rot="5400000">
        <a:off x="5389465" y="734481"/>
        <a:ext cx="2506279" cy="220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84687-4145-4121-A9CC-426334546623}">
      <dsp:nvSpPr>
        <dsp:cNvPr id="0" name=""/>
        <dsp:cNvSpPr/>
      </dsp:nvSpPr>
      <dsp:spPr>
        <a:xfrm rot="16200000">
          <a:off x="-218505" y="237253"/>
          <a:ext cx="4461318" cy="3986810"/>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endParaRPr lang="es-ES" sz="28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Ensayos de diferencia de presión arterial</a:t>
          </a:r>
        </a:p>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(108)</a:t>
          </a:r>
        </a:p>
        <a:p>
          <a:pPr lvl="0" algn="ctr" defTabSz="1244600">
            <a:lnSpc>
              <a:spcPct val="90000"/>
            </a:lnSpc>
            <a:spcBef>
              <a:spcPct val="0"/>
            </a:spcBef>
            <a:spcAft>
              <a:spcPct val="35000"/>
            </a:spcAft>
          </a:pPr>
          <a:r>
            <a:rPr lang="es-ES" sz="2000" kern="1200" dirty="0" smtClean="0">
              <a:latin typeface="Tahoma" pitchFamily="34" charset="0"/>
              <a:ea typeface="Tahoma" pitchFamily="34" charset="0"/>
              <a:cs typeface="Tahoma" pitchFamily="34" charset="0"/>
            </a:rPr>
            <a:t>92=controlados con placebo</a:t>
          </a:r>
        </a:p>
        <a:p>
          <a:pPr lvl="0" algn="ctr" defTabSz="1244600">
            <a:lnSpc>
              <a:spcPct val="90000"/>
            </a:lnSpc>
            <a:spcBef>
              <a:spcPct val="0"/>
            </a:spcBef>
            <a:spcAft>
              <a:spcPct val="35000"/>
            </a:spcAft>
          </a:pPr>
          <a:r>
            <a:rPr lang="es-ES" sz="2000" kern="1200" dirty="0" smtClean="0">
              <a:latin typeface="Tahoma" pitchFamily="34" charset="0"/>
              <a:ea typeface="Tahoma" pitchFamily="34" charset="0"/>
              <a:cs typeface="Tahoma" pitchFamily="34" charset="0"/>
            </a:rPr>
            <a:t>16=grupo control no recibió placebo</a:t>
          </a:r>
        </a:p>
      </dsp:txBody>
      <dsp:txXfrm rot="5400000">
        <a:off x="18749" y="892263"/>
        <a:ext cx="3986810" cy="2676790"/>
      </dsp:txXfrm>
    </dsp:sp>
    <dsp:sp modelId="{B6C9B1B6-0CAF-4D98-8187-D5B33E530B7F}">
      <dsp:nvSpPr>
        <dsp:cNvPr id="0" name=""/>
        <dsp:cNvSpPr/>
      </dsp:nvSpPr>
      <dsp:spPr>
        <a:xfrm rot="16200000">
          <a:off x="4190410" y="237253"/>
          <a:ext cx="4185920" cy="3986810"/>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Ensayos de comparación de medicamentos</a:t>
          </a:r>
        </a:p>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(46)</a:t>
          </a:r>
          <a:endParaRPr lang="es-ES" sz="2800" b="1" kern="1200" dirty="0">
            <a:latin typeface="Tahoma" pitchFamily="34" charset="0"/>
            <a:ea typeface="Tahoma" pitchFamily="34" charset="0"/>
            <a:cs typeface="Tahoma" pitchFamily="34" charset="0"/>
          </a:endParaRPr>
        </a:p>
      </dsp:txBody>
      <dsp:txXfrm rot="5400000">
        <a:off x="4289965" y="974882"/>
        <a:ext cx="3986810" cy="2511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84687-4145-4121-A9CC-426334546623}">
      <dsp:nvSpPr>
        <dsp:cNvPr id="0" name=""/>
        <dsp:cNvSpPr/>
      </dsp:nvSpPr>
      <dsp:spPr>
        <a:xfrm rot="16200000">
          <a:off x="-309324" y="329185"/>
          <a:ext cx="4881735" cy="4223365"/>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endParaRPr lang="es-ES" sz="28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Ensayos de medicamentos UNICOS</a:t>
          </a:r>
        </a:p>
        <a:p>
          <a:pPr lvl="0" algn="ctr" defTabSz="1244600">
            <a:lnSpc>
              <a:spcPct val="90000"/>
            </a:lnSpc>
            <a:spcBef>
              <a:spcPct val="0"/>
            </a:spcBef>
            <a:spcAft>
              <a:spcPct val="35000"/>
            </a:spcAft>
          </a:pPr>
          <a:r>
            <a:rPr lang="es-ES" sz="2000" kern="1200" dirty="0" smtClean="0">
              <a:latin typeface="Tahoma" pitchFamily="34" charset="0"/>
              <a:ea typeface="Tahoma" pitchFamily="34" charset="0"/>
              <a:cs typeface="Tahoma" pitchFamily="34" charset="0"/>
            </a:rPr>
            <a:t>CANTIDAD MEDICAMENTOS GRUPO TRATAMIENTO – CANTIDAD DE MEDICAMENTOS GRUPO CONTROL  ( POR PARTICIPANTE)  &lt; 1,5 (PROMEDIO 1)</a:t>
          </a:r>
        </a:p>
      </dsp:txBody>
      <dsp:txXfrm rot="5400000">
        <a:off x="19861" y="976347"/>
        <a:ext cx="4223365" cy="2929041"/>
      </dsp:txXfrm>
    </dsp:sp>
    <dsp:sp modelId="{B6C9B1B6-0CAF-4D98-8187-D5B33E530B7F}">
      <dsp:nvSpPr>
        <dsp:cNvPr id="0" name=""/>
        <dsp:cNvSpPr/>
      </dsp:nvSpPr>
      <dsp:spPr>
        <a:xfrm rot="16200000">
          <a:off x="4365998" y="329185"/>
          <a:ext cx="4580386" cy="4223365"/>
        </a:xfrm>
        <a:prstGeom prst="flowChartManualOperation">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Ensayos de medicamentos</a:t>
          </a:r>
        </a:p>
        <a:p>
          <a:pPr lvl="0" algn="ctr" defTabSz="1244600">
            <a:lnSpc>
              <a:spcPct val="90000"/>
            </a:lnSpc>
            <a:spcBef>
              <a:spcPct val="0"/>
            </a:spcBef>
            <a:spcAft>
              <a:spcPct val="35000"/>
            </a:spcAft>
          </a:pPr>
          <a:r>
            <a:rPr lang="es-ES" sz="2800" b="1" kern="1200" dirty="0" smtClean="0">
              <a:latin typeface="Tahoma" pitchFamily="34" charset="0"/>
              <a:ea typeface="Tahoma" pitchFamily="34" charset="0"/>
              <a:cs typeface="Tahoma" pitchFamily="34" charset="0"/>
            </a:rPr>
            <a:t>COMBINADOS</a:t>
          </a:r>
        </a:p>
        <a:p>
          <a:pPr lvl="0" algn="ctr" defTabSz="1244600">
            <a:lnSpc>
              <a:spcPct val="90000"/>
            </a:lnSpc>
            <a:spcBef>
              <a:spcPct val="0"/>
            </a:spcBef>
            <a:spcAft>
              <a:spcPct val="35000"/>
            </a:spcAft>
          </a:pPr>
          <a:r>
            <a:rPr lang="es-ES" sz="2000" kern="1200" dirty="0" smtClean="0">
              <a:latin typeface="Tahoma" pitchFamily="34" charset="0"/>
              <a:ea typeface="Tahoma" pitchFamily="34" charset="0"/>
              <a:cs typeface="Tahoma" pitchFamily="34" charset="0"/>
            </a:rPr>
            <a:t>CANTIDAD MEDICAMENTOS GRUPO TRATAMIENTO – CANTIDAD DE MEDICAMENTOS GRUPO CONTROL  ( POR PARTICIPANTE)  ≥ 1,5 (PROMEDIO 2)</a:t>
          </a:r>
          <a:endParaRPr lang="es-ES" sz="2000" b="1" kern="1200" dirty="0">
            <a:latin typeface="Tahoma" pitchFamily="34" charset="0"/>
            <a:ea typeface="Tahoma" pitchFamily="34" charset="0"/>
            <a:cs typeface="Tahoma" pitchFamily="34" charset="0"/>
          </a:endParaRPr>
        </a:p>
      </dsp:txBody>
      <dsp:txXfrm rot="5400000">
        <a:off x="4544509" y="1066751"/>
        <a:ext cx="4223365" cy="2748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19C5-C212-4724-9749-C444D506D3AD}">
      <dsp:nvSpPr>
        <dsp:cNvPr id="0" name=""/>
        <dsp:cNvSpPr/>
      </dsp:nvSpPr>
      <dsp:spPr>
        <a:xfrm>
          <a:off x="0" y="453758"/>
          <a:ext cx="8654835" cy="6583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1711" tIns="229108" rIns="671711" bIns="142240" numCol="1" spcCol="1270" anchor="t" anchorCtr="0">
          <a:noAutofit/>
        </a:bodyPr>
        <a:lstStyle/>
        <a:p>
          <a:pPr marL="228600" lvl="1" indent="-228600" algn="ctr" defTabSz="889000" rtl="0">
            <a:lnSpc>
              <a:spcPct val="90000"/>
            </a:lnSpc>
            <a:spcBef>
              <a:spcPct val="0"/>
            </a:spcBef>
            <a:spcAft>
              <a:spcPct val="15000"/>
            </a:spcAft>
            <a:buChar char="••"/>
          </a:pPr>
          <a:r>
            <a:rPr lang="es-ES" sz="2000" b="1" kern="1200" dirty="0" smtClean="0">
              <a:ln w="76200"/>
              <a:effectLst>
                <a:glow rad="63500">
                  <a:schemeClr val="bg1">
                    <a:alpha val="40000"/>
                  </a:schemeClr>
                </a:glow>
              </a:effectLst>
              <a:latin typeface="Tahoma" pitchFamily="34" charset="0"/>
              <a:ea typeface="Tahoma" pitchFamily="34" charset="0"/>
              <a:cs typeface="Tahoma" pitchFamily="34" charset="0"/>
            </a:rPr>
            <a:t> Modelo de efecto aleatorio </a:t>
          </a:r>
          <a:endParaRPr lang="es-ES" sz="2000" b="1" kern="1200" dirty="0">
            <a:ln w="76200"/>
            <a:effectLst>
              <a:glow rad="63500">
                <a:schemeClr val="bg1">
                  <a:alpha val="40000"/>
                </a:schemeClr>
              </a:glow>
            </a:effectLst>
            <a:latin typeface="Tahoma" pitchFamily="34" charset="0"/>
            <a:ea typeface="Tahoma" pitchFamily="34" charset="0"/>
            <a:cs typeface="Tahoma" pitchFamily="34" charset="0"/>
          </a:endParaRPr>
        </a:p>
      </dsp:txBody>
      <dsp:txXfrm>
        <a:off x="0" y="453758"/>
        <a:ext cx="8654835" cy="658349"/>
      </dsp:txXfrm>
    </dsp:sp>
    <dsp:sp modelId="{554E4D6E-42B9-4076-B0ED-AEC069B211C4}">
      <dsp:nvSpPr>
        <dsp:cNvPr id="0" name=""/>
        <dsp:cNvSpPr/>
      </dsp:nvSpPr>
      <dsp:spPr>
        <a:xfrm>
          <a:off x="215485" y="44069"/>
          <a:ext cx="8240679" cy="572049"/>
        </a:xfrm>
        <a:prstGeom prst="round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993" tIns="0" rIns="228993" bIns="0" numCol="1" spcCol="1270" anchor="ctr" anchorCtr="0">
          <a:noAutofit/>
        </a:bodyPr>
        <a:lstStyle/>
        <a:p>
          <a:pPr lvl="0" algn="ctr" defTabSz="889000" rtl="0">
            <a:lnSpc>
              <a:spcPct val="90000"/>
            </a:lnSpc>
            <a:spcBef>
              <a:spcPct val="0"/>
            </a:spcBef>
            <a:spcAft>
              <a:spcPct val="35000"/>
            </a:spcAft>
          </a:pPr>
          <a:r>
            <a:rPr lang="es-VE" sz="2000" kern="1200" dirty="0" smtClean="0">
              <a:solidFill>
                <a:schemeClr val="tx1"/>
              </a:solidFill>
              <a:effectLst/>
              <a:latin typeface="Tahoma" pitchFamily="34" charset="0"/>
              <a:ea typeface="Tahoma" pitchFamily="34" charset="0"/>
              <a:cs typeface="Tahoma" pitchFamily="34" charset="0"/>
            </a:rPr>
            <a:t>Combinaron las estimaciones de RR de eventos de enfermedad coronaria de los ensayos individuales</a:t>
          </a:r>
          <a:endParaRPr lang="es-ES" sz="2000" b="0" kern="1200" dirty="0">
            <a:ln w="76200"/>
            <a:effectLst>
              <a:glow rad="63500">
                <a:schemeClr val="bg1">
                  <a:alpha val="40000"/>
                </a:schemeClr>
              </a:glow>
            </a:effectLst>
            <a:latin typeface="Tahoma" pitchFamily="34" charset="0"/>
            <a:ea typeface="Tahoma" pitchFamily="34" charset="0"/>
            <a:cs typeface="Tahoma" pitchFamily="34" charset="0"/>
          </a:endParaRPr>
        </a:p>
      </dsp:txBody>
      <dsp:txXfrm>
        <a:off x="243410" y="71994"/>
        <a:ext cx="8184829" cy="516199"/>
      </dsp:txXfrm>
    </dsp:sp>
    <dsp:sp modelId="{5C970EC8-BDE8-411A-854D-3CBA9CD0D535}">
      <dsp:nvSpPr>
        <dsp:cNvPr id="0" name=""/>
        <dsp:cNvSpPr/>
      </dsp:nvSpPr>
      <dsp:spPr>
        <a:xfrm>
          <a:off x="0" y="1743470"/>
          <a:ext cx="8654835" cy="93555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1711" tIns="229108" rIns="671711" bIns="142240" numCol="1" spcCol="1270" anchor="t" anchorCtr="0">
          <a:noAutofit/>
        </a:bodyPr>
        <a:lstStyle/>
        <a:p>
          <a:pPr marL="228600" lvl="1" indent="-228600" algn="ctr" defTabSz="889000" rtl="0">
            <a:lnSpc>
              <a:spcPct val="90000"/>
            </a:lnSpc>
            <a:spcBef>
              <a:spcPct val="0"/>
            </a:spcBef>
            <a:spcAft>
              <a:spcPct val="15000"/>
            </a:spcAft>
            <a:buChar char="••"/>
          </a:pPr>
          <a:r>
            <a:rPr lang="es-ES" sz="2000" b="1" kern="120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10/reducción PAS ó 5/reducción PAD (RR 0.7 10/8=1.25,  0.7 </a:t>
          </a:r>
          <a:r>
            <a:rPr lang="es-ES" sz="1400" b="1" kern="120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1.25</a:t>
          </a:r>
          <a:endParaRPr lang="es-ES" sz="1400" b="1"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0" y="1743470"/>
        <a:ext cx="8654835" cy="935550"/>
      </dsp:txXfrm>
    </dsp:sp>
    <dsp:sp modelId="{591E35C3-6FED-46F9-B71D-A998F40E8C0D}">
      <dsp:nvSpPr>
        <dsp:cNvPr id="0" name=""/>
        <dsp:cNvSpPr/>
      </dsp:nvSpPr>
      <dsp:spPr>
        <a:xfrm>
          <a:off x="253729" y="1189027"/>
          <a:ext cx="8147376" cy="734321"/>
        </a:xfrm>
        <a:prstGeom prst="round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993" tIns="0" rIns="228993" bIns="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Estimaciones de RR estandarizado para una reducción de la PA sistólica 10 </a:t>
          </a:r>
          <a:r>
            <a:rPr lang="es-ES" sz="2000" b="0" kern="1200" dirty="0" err="1"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mmhg</a:t>
          </a:r>
          <a:r>
            <a:rPr lang="es-ES" sz="2000" b="0" kern="120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 o  PA diastólica 5 </a:t>
          </a:r>
          <a:r>
            <a:rPr lang="es-ES" sz="2000" b="0" kern="1200" dirty="0" err="1"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mmhg</a:t>
          </a:r>
          <a:endParaRPr lang="es-ES" sz="2000" b="0"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289576" y="1224874"/>
        <a:ext cx="8075682" cy="662627"/>
      </dsp:txXfrm>
    </dsp:sp>
    <dsp:sp modelId="{5037DDB5-AFB3-4499-A6EA-F3BE94A63850}">
      <dsp:nvSpPr>
        <dsp:cNvPr id="0" name=""/>
        <dsp:cNvSpPr/>
      </dsp:nvSpPr>
      <dsp:spPr>
        <a:xfrm>
          <a:off x="0" y="3206591"/>
          <a:ext cx="8654835" cy="6583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1711" tIns="229108" rIns="671711" bIns="142240" numCol="1" spcCol="1270" anchor="t" anchorCtr="0">
          <a:noAutofit/>
        </a:bodyPr>
        <a:lstStyle/>
        <a:p>
          <a:pPr marL="228600" lvl="1" indent="-228600" algn="ctr" defTabSz="889000" rtl="0">
            <a:lnSpc>
              <a:spcPct val="90000"/>
            </a:lnSpc>
            <a:spcBef>
              <a:spcPct val="0"/>
            </a:spcBef>
            <a:spcAft>
              <a:spcPct val="15000"/>
            </a:spcAft>
            <a:buChar char="••"/>
          </a:pPr>
          <a:r>
            <a:rPr lang="es-VE" sz="2000" b="1" kern="1200" dirty="0" smtClean="0">
              <a:latin typeface="Tahoma" pitchFamily="34" charset="0"/>
              <a:ea typeface="Tahoma" pitchFamily="34" charset="0"/>
              <a:cs typeface="Tahoma" pitchFamily="34" charset="0"/>
            </a:rPr>
            <a:t>5,9 mm Hg PA sistólica y 3,1 mm Hg PA diastólica</a:t>
          </a:r>
          <a:endParaRPr lang="es-ES" sz="2000" b="1"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0" y="3206591"/>
        <a:ext cx="8654835" cy="658349"/>
      </dsp:txXfrm>
    </dsp:sp>
    <dsp:sp modelId="{C85787C4-0957-4167-A21D-5B8265160DBA}">
      <dsp:nvSpPr>
        <dsp:cNvPr id="0" name=""/>
        <dsp:cNvSpPr/>
      </dsp:nvSpPr>
      <dsp:spPr>
        <a:xfrm>
          <a:off x="216421" y="2701197"/>
          <a:ext cx="8217921" cy="630531"/>
        </a:xfrm>
        <a:prstGeom prst="round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993" tIns="0" rIns="228993" bIns="0" numCol="1" spcCol="1270" anchor="ctr" anchorCtr="0">
          <a:noAutofit/>
        </a:bodyPr>
        <a:lstStyle/>
        <a:p>
          <a:pPr lvl="0" algn="ctr" defTabSz="889000" rtl="0">
            <a:lnSpc>
              <a:spcPct val="90000"/>
            </a:lnSpc>
            <a:spcBef>
              <a:spcPct val="0"/>
            </a:spcBef>
            <a:spcAft>
              <a:spcPct val="35000"/>
            </a:spcAft>
          </a:pPr>
          <a:r>
            <a:rPr lang="es-VE" sz="2000" kern="1200" dirty="0" smtClean="0">
              <a:latin typeface="Tahoma" pitchFamily="34" charset="0"/>
              <a:ea typeface="Tahoma" pitchFamily="34" charset="0"/>
              <a:cs typeface="Tahoma" pitchFamily="34" charset="0"/>
            </a:rPr>
            <a:t>La reducción estimada de la presión arterial</a:t>
          </a:r>
          <a:endParaRPr lang="es-ES" sz="2000" b="0"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247201" y="2731977"/>
        <a:ext cx="8156361" cy="568971"/>
      </dsp:txXfrm>
    </dsp:sp>
    <dsp:sp modelId="{B9DECF1C-6EE7-4743-A47C-33BCF32E0660}">
      <dsp:nvSpPr>
        <dsp:cNvPr id="0" name=""/>
        <dsp:cNvSpPr/>
      </dsp:nvSpPr>
      <dsp:spPr>
        <a:xfrm>
          <a:off x="0" y="4303338"/>
          <a:ext cx="8654835" cy="6583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1711" tIns="229108" rIns="671711" bIns="142240" numCol="1" spcCol="1270" anchor="t" anchorCtr="0">
          <a:noAutofit/>
        </a:bodyPr>
        <a:lstStyle/>
        <a:p>
          <a:pPr marL="228600" lvl="1" indent="-228600" algn="ctr" defTabSz="889000" rtl="0">
            <a:lnSpc>
              <a:spcPct val="90000"/>
            </a:lnSpc>
            <a:spcBef>
              <a:spcPct val="0"/>
            </a:spcBef>
            <a:spcAft>
              <a:spcPct val="15000"/>
            </a:spcAft>
            <a:buChar char="••"/>
          </a:pPr>
          <a:r>
            <a:rPr lang="es-ES" sz="2000" b="1" kern="1200" dirty="0" smtClean="0">
              <a:ln w="76200"/>
              <a:solidFill>
                <a:schemeClr val="tx1"/>
              </a:solidFill>
              <a:effectLst>
                <a:glow rad="63500">
                  <a:schemeClr val="bg1">
                    <a:alpha val="40000"/>
                  </a:schemeClr>
                </a:glow>
              </a:effectLst>
              <a:latin typeface="Tahoma" pitchFamily="34" charset="0"/>
              <a:ea typeface="Tahoma" pitchFamily="34" charset="0"/>
              <a:cs typeface="Tahoma" pitchFamily="34" charset="0"/>
            </a:rPr>
            <a:t>Coeficiente de regresión </a:t>
          </a:r>
          <a:endParaRPr lang="es-ES" sz="2000" b="1"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0" y="4303338"/>
        <a:ext cx="8654835" cy="658349"/>
      </dsp:txXfrm>
    </dsp:sp>
    <dsp:sp modelId="{E4186F27-E78A-4DED-9CF6-5BFF8609856D}">
      <dsp:nvSpPr>
        <dsp:cNvPr id="0" name=""/>
        <dsp:cNvSpPr/>
      </dsp:nvSpPr>
      <dsp:spPr>
        <a:xfrm>
          <a:off x="210686" y="3976336"/>
          <a:ext cx="8230241" cy="541356"/>
        </a:xfrm>
        <a:prstGeom prst="roundRect">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993" tIns="0" rIns="228993" bIns="0" numCol="1" spcCol="1270" anchor="ctr" anchorCtr="0">
          <a:noAutofit/>
        </a:bodyPr>
        <a:lstStyle/>
        <a:p>
          <a:pPr lvl="0" algn="ctr" defTabSz="889000" rtl="0">
            <a:lnSpc>
              <a:spcPct val="90000"/>
            </a:lnSpc>
            <a:spcBef>
              <a:spcPct val="0"/>
            </a:spcBef>
            <a:spcAft>
              <a:spcPct val="35000"/>
            </a:spcAft>
          </a:pPr>
          <a:r>
            <a:rPr lang="es-VE" sz="2000" b="0" kern="1200" dirty="0" smtClean="0"/>
            <a:t>Cálculo de la reducción predicha en los eventos de EC para cualquier edad y diferencia de presión arterial.</a:t>
          </a:r>
          <a:endParaRPr lang="es-ES" sz="2000" b="0" kern="1200" dirty="0">
            <a:ln w="76200"/>
            <a:solidFill>
              <a:schemeClr val="tx1"/>
            </a:solidFill>
            <a:effectLst>
              <a:glow rad="63500">
                <a:schemeClr val="bg1">
                  <a:alpha val="40000"/>
                </a:schemeClr>
              </a:glow>
            </a:effectLst>
            <a:latin typeface="Tahoma" pitchFamily="34" charset="0"/>
            <a:ea typeface="Tahoma" pitchFamily="34" charset="0"/>
            <a:cs typeface="Tahoma" pitchFamily="34" charset="0"/>
          </a:endParaRPr>
        </a:p>
      </dsp:txBody>
      <dsp:txXfrm>
        <a:off x="237113" y="4002763"/>
        <a:ext cx="8177387" cy="488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DA7F-B95A-4BD3-B5CD-E5147FE86462}">
      <dsp:nvSpPr>
        <dsp:cNvPr id="0" name=""/>
        <dsp:cNvSpPr/>
      </dsp:nvSpPr>
      <dsp:spPr>
        <a:xfrm>
          <a:off x="0" y="144014"/>
          <a:ext cx="8496944" cy="4725147"/>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150000"/>
            </a:lnSpc>
            <a:spcBef>
              <a:spcPct val="0"/>
            </a:spcBef>
            <a:spcAft>
              <a:spcPct val="35000"/>
            </a:spcAft>
          </a:pPr>
          <a:r>
            <a:rPr lang="es-VE" sz="2200" kern="1200" dirty="0" smtClean="0">
              <a:latin typeface="Tahoma" pitchFamily="34" charset="0"/>
              <a:ea typeface="Tahoma" pitchFamily="34" charset="0"/>
              <a:cs typeface="Tahoma" pitchFamily="34" charset="0"/>
            </a:rPr>
            <a:t>Este es el metanálisis más grande de ensayos aleatorizados de reducción de la presión arterial hasta la fecha, muestra que la reducción de la PAS en 10 mm Hg o la PAD en 5 mm Hg usando cualquiera de las principales clases de medicamentos para reducir la presión arterial reduce los eventos de EAC (fatales y no fatales) en alrededor de 1/4 parte y ECV en aproximadamente 1/3 parte, independientemente de la presencia o ausencia de enfermedad vascular y de la presión arterial antes del tratamiento.</a:t>
          </a:r>
          <a:endParaRPr lang="es-ES" sz="2200" b="0" kern="1200" dirty="0">
            <a:ln w="76200"/>
            <a:effectLst>
              <a:glow rad="63500">
                <a:schemeClr val="bg1">
                  <a:alpha val="40000"/>
                </a:schemeClr>
              </a:glow>
            </a:effectLst>
            <a:latin typeface="Tahoma" pitchFamily="34" charset="0"/>
            <a:ea typeface="Tahoma" pitchFamily="34" charset="0"/>
            <a:cs typeface="Tahoma" pitchFamily="34" charset="0"/>
          </a:endParaRPr>
        </a:p>
      </dsp:txBody>
      <dsp:txXfrm>
        <a:off x="230663" y="374677"/>
        <a:ext cx="8035618" cy="4263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5A6B6-B051-4C27-A494-8C9C8F46069A}">
      <dsp:nvSpPr>
        <dsp:cNvPr id="0" name=""/>
        <dsp:cNvSpPr/>
      </dsp:nvSpPr>
      <dsp:spPr>
        <a:xfrm>
          <a:off x="0" y="0"/>
          <a:ext cx="6760315" cy="2191208"/>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latin typeface="Tahoma" pitchFamily="34" charset="0"/>
              <a:ea typeface="Tahoma" pitchFamily="34" charset="0"/>
              <a:cs typeface="Tahoma" pitchFamily="34" charset="0"/>
            </a:rPr>
            <a:t>¿los betabloqueantes tienen un efecto especial por encima de la disminución de la PA para prevenir los eventos de EAC en personas con antecedentes de EAC ?</a:t>
          </a:r>
        </a:p>
        <a:p>
          <a:pPr lvl="0" algn="ctr" defTabSz="800100">
            <a:lnSpc>
              <a:spcPct val="90000"/>
            </a:lnSpc>
            <a:spcBef>
              <a:spcPct val="0"/>
            </a:spcBef>
            <a:spcAft>
              <a:spcPct val="35000"/>
            </a:spcAft>
          </a:pPr>
          <a:r>
            <a:rPr lang="es-VE" sz="1800" i="1" kern="1200" dirty="0" smtClean="0">
              <a:solidFill>
                <a:schemeClr val="tx1"/>
              </a:solidFill>
              <a:effectLst/>
              <a:latin typeface="Tahoma" pitchFamily="34" charset="0"/>
              <a:ea typeface="Tahoma" pitchFamily="34" charset="0"/>
              <a:cs typeface="Tahoma" pitchFamily="34" charset="0"/>
            </a:rPr>
            <a:t>Sí. El efecto es una reducción aproximada del 30% en EAC, presente durante algunos años después del infarto. </a:t>
          </a:r>
          <a:endParaRPr lang="en-US" sz="1800" i="1" kern="1200" dirty="0">
            <a:latin typeface="Tahoma" pitchFamily="34" charset="0"/>
            <a:ea typeface="Tahoma" pitchFamily="34" charset="0"/>
            <a:cs typeface="Tahoma" pitchFamily="34" charset="0"/>
          </a:endParaRPr>
        </a:p>
      </dsp:txBody>
      <dsp:txXfrm>
        <a:off x="106966" y="106966"/>
        <a:ext cx="6546383" cy="19772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5BC3-293D-4CB5-A427-C3A1B7F527C8}">
      <dsp:nvSpPr>
        <dsp:cNvPr id="0" name=""/>
        <dsp:cNvSpPr/>
      </dsp:nvSpPr>
      <dsp:spPr>
        <a:xfrm>
          <a:off x="0" y="467244"/>
          <a:ext cx="6760315" cy="1368900"/>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¿El efecto preventivo de las drogas difiere en personas con y sin antecedentes de enfermedad cardiovascular? </a:t>
          </a:r>
        </a:p>
        <a:p>
          <a:pPr lvl="0" algn="ctr" defTabSz="800100">
            <a:lnSpc>
              <a:spcPct val="90000"/>
            </a:lnSpc>
            <a:spcBef>
              <a:spcPct val="0"/>
            </a:spcBef>
            <a:spcAft>
              <a:spcPct val="35000"/>
            </a:spcAft>
          </a:pPr>
          <a:r>
            <a:rPr lang="es-VE" sz="1800" kern="1200" dirty="0" smtClean="0">
              <a:solidFill>
                <a:schemeClr val="tx1"/>
              </a:solidFill>
              <a:effectLst/>
              <a:latin typeface="Tahoma" pitchFamily="34" charset="0"/>
              <a:ea typeface="Tahoma" pitchFamily="34" charset="0"/>
              <a:cs typeface="Tahoma" pitchFamily="34" charset="0"/>
            </a:rPr>
            <a:t> </a:t>
          </a:r>
          <a:r>
            <a:rPr lang="es-VE" sz="1800" i="1" kern="1200" dirty="0" smtClean="0">
              <a:solidFill>
                <a:schemeClr val="tx1"/>
              </a:solidFill>
              <a:effectLst/>
              <a:latin typeface="Tahoma" pitchFamily="34" charset="0"/>
              <a:ea typeface="Tahoma" pitchFamily="34" charset="0"/>
              <a:cs typeface="Tahoma" pitchFamily="34" charset="0"/>
            </a:rPr>
            <a:t>No. El porcentaje de reducción de riesgo de eventos de EAC y ECV es el mismo o similar. </a:t>
          </a:r>
          <a:endParaRPr lang="en-US" sz="1800" i="1" kern="1200" dirty="0">
            <a:latin typeface="Tahoma" pitchFamily="34" charset="0"/>
            <a:ea typeface="Tahoma" pitchFamily="34" charset="0"/>
            <a:cs typeface="Tahoma" pitchFamily="34" charset="0"/>
          </a:endParaRPr>
        </a:p>
      </dsp:txBody>
      <dsp:txXfrm>
        <a:off x="66824" y="534068"/>
        <a:ext cx="6626667"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E9FC3-E8FC-4785-A586-BA80A1A27935}" type="datetimeFigureOut">
              <a:rPr lang="en-US" smtClean="0"/>
              <a:pPr/>
              <a:t>3/14/2018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C0FDF-2532-4539-A0FE-9CB11787D84E}" type="slidenum">
              <a:rPr lang="en-US" smtClean="0"/>
              <a:pPr/>
              <a:t>‹Nº›</a:t>
            </a:fld>
            <a:endParaRPr lang="en-US"/>
          </a:p>
        </p:txBody>
      </p:sp>
    </p:spTree>
    <p:extLst>
      <p:ext uri="{BB962C8B-B14F-4D97-AF65-F5344CB8AC3E}">
        <p14:creationId xmlns:p14="http://schemas.microsoft.com/office/powerpoint/2010/main" val="85818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s.wikipedia.org/wiki/Modelo_multiniv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ranslate.googleusercontent.com/translate_c?depth=1&amp;hl=es&amp;prev=search&amp;rurl=translate.google.co.ve&amp;sl=en&amp;sp=nmt4&amp;u=http://www.bmj.com/content/338/bmj.b1665&amp;xid=17259,15700022,15700105,15700124,15700149,15700168,15700173,15700201&amp;usg=ALkJrhigJ2spNuJ_ERajdasG0kY_UzQIGw#T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VE" sz="1200" kern="1200" dirty="0" smtClean="0">
                <a:solidFill>
                  <a:schemeClr val="tx1"/>
                </a:solidFill>
                <a:effectLst/>
                <a:latin typeface="+mn-lt"/>
                <a:ea typeface="+mn-ea"/>
                <a:cs typeface="+mn-cs"/>
              </a:rPr>
              <a:t>A pesar del uso generalizado de medicamentos para reducir la presión arterial y los resultados de muchos ensayos aleatorizados, sigue habiendo una incertidumbre acerca de qué fármacos usar y a quiénes se debe tratar.  Cinco preguntas encapsulan esta incertidumbre. En primer lugar, ¿los betabloqueantes tienen un efecto especial por encima de la disminución de la presión arterial para prevenir los eventos de enfermedad coronaria (EC) en personas con antecedentes de enfermedad coronaria? Esta visión es ampliamente aceptada, pero tal efecto no se ha demostrado directamente ni cuantificado. Nuestro objetivo fue responder a esta pregunta a partir de un análisis de todos los ensayos relevantes, y luego responder cuatro preguntas más después de excluir los eventos de EAC  en los ensayos de bloqueadores beta en personas con antecedentes de enfermedad coronaria si tenían un efecto especial. En segundo lugar, ¿difiere el efecto de la disminución de la presión arterial en la prevención de la enfermedad coronaria y el accidente cerebrovascular en personas con y sin antecedentes de enfermedad cardiovascular (es decir, hay un efecto diferente en la prevención secundaria y primaria)? </a:t>
            </a:r>
            <a:r>
              <a:rPr lang="es-ES" sz="1200" kern="1200" dirty="0" smtClean="0">
                <a:solidFill>
                  <a:schemeClr val="tx1"/>
                </a:solidFill>
                <a:effectLst/>
                <a:latin typeface="+mn-lt"/>
                <a:ea typeface="+mn-ea"/>
                <a:cs typeface="+mn-cs"/>
              </a:rPr>
              <a:t>En tercer lugar, ¿la reducción de la presión arterial por</a:t>
            </a:r>
            <a:r>
              <a:rPr lang="es-ES" sz="1200" kern="1200" baseline="0" dirty="0" smtClean="0">
                <a:solidFill>
                  <a:schemeClr val="tx1"/>
                </a:solidFill>
                <a:effectLst/>
                <a:latin typeface="+mn-lt"/>
                <a:ea typeface="+mn-ea"/>
                <a:cs typeface="+mn-cs"/>
              </a:rPr>
              <a:t> si sola </a:t>
            </a:r>
            <a:r>
              <a:rPr lang="es-ES" sz="1200" kern="1200" dirty="0" smtClean="0">
                <a:solidFill>
                  <a:schemeClr val="tx1"/>
                </a:solidFill>
                <a:effectLst/>
                <a:latin typeface="+mn-lt"/>
                <a:ea typeface="+mn-ea"/>
                <a:cs typeface="+mn-cs"/>
              </a:rPr>
              <a:t>explica el efecto de las drogas en la disminución de la presión arterial para la  prevención de EAC y </a:t>
            </a:r>
            <a:r>
              <a:rPr lang="es-ES" sz="1200" kern="1200" dirty="0" err="1" smtClean="0">
                <a:solidFill>
                  <a:schemeClr val="tx1"/>
                </a:solidFill>
                <a:effectLst/>
                <a:latin typeface="+mn-lt"/>
                <a:ea typeface="+mn-ea"/>
                <a:cs typeface="+mn-cs"/>
              </a:rPr>
              <a:t>stroke</a:t>
            </a:r>
            <a:r>
              <a:rPr lang="es-ES" sz="1200" kern="120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Existen afirmaciones de efectos adicionales de los medicamentos que no reducen la presión arterial (llamados </a:t>
            </a:r>
            <a:r>
              <a:rPr lang="es-VE" sz="1200" kern="1200" dirty="0" err="1" smtClean="0">
                <a:solidFill>
                  <a:schemeClr val="tx1"/>
                </a:solidFill>
                <a:effectLst/>
                <a:latin typeface="+mn-lt"/>
                <a:ea typeface="+mn-ea"/>
                <a:cs typeface="+mn-cs"/>
              </a:rPr>
              <a:t>pleiotrópicos</a:t>
            </a:r>
            <a:r>
              <a:rPr lang="es-VE" sz="1200" kern="1200" dirty="0" smtClean="0">
                <a:solidFill>
                  <a:schemeClr val="tx1"/>
                </a:solidFill>
                <a:effectLst/>
                <a:latin typeface="+mn-lt"/>
                <a:ea typeface="+mn-ea"/>
                <a:cs typeface="+mn-cs"/>
              </a:rPr>
              <a:t>).  Se han utilizado datos de ensayos seleccionados para sugerir que cada una de las cinco clases principales de medicamentos para reducir la presión arterial (</a:t>
            </a:r>
            <a:r>
              <a:rPr lang="es-VE" sz="1200" kern="1200" dirty="0" err="1" smtClean="0">
                <a:solidFill>
                  <a:schemeClr val="tx1"/>
                </a:solidFill>
                <a:effectLst/>
                <a:latin typeface="+mn-lt"/>
                <a:ea typeface="+mn-ea"/>
                <a:cs typeface="+mn-cs"/>
              </a:rPr>
              <a:t>tiazidas</a:t>
            </a:r>
            <a:r>
              <a:rPr lang="es-VE" sz="1200" kern="1200" dirty="0" smtClean="0">
                <a:solidFill>
                  <a:schemeClr val="tx1"/>
                </a:solidFill>
                <a:effectLst/>
                <a:latin typeface="+mn-lt"/>
                <a:ea typeface="+mn-ea"/>
                <a:cs typeface="+mn-cs"/>
              </a:rPr>
              <a:t>, bloqueadores β, inhibidores de la enzima </a:t>
            </a:r>
            <a:r>
              <a:rPr lang="es-VE" sz="1200" kern="1200" dirty="0" err="1" smtClean="0">
                <a:solidFill>
                  <a:schemeClr val="tx1"/>
                </a:solidFill>
                <a:effectLst/>
                <a:latin typeface="+mn-lt"/>
                <a:ea typeface="+mn-ea"/>
                <a:cs typeface="+mn-cs"/>
              </a:rPr>
              <a:t>convertidora</a:t>
            </a:r>
            <a:r>
              <a:rPr lang="es-VE" sz="1200" kern="1200" dirty="0" smtClean="0">
                <a:solidFill>
                  <a:schemeClr val="tx1"/>
                </a:solidFill>
                <a:effectLst/>
                <a:latin typeface="+mn-lt"/>
                <a:ea typeface="+mn-ea"/>
                <a:cs typeface="+mn-cs"/>
              </a:rPr>
              <a:t> de angiotensina, bloqueadores de los receptores de angiotensina y bloqueadores de los canales de calcio) tiene un mayor efecto preventivo  y cada uno un efecto preventivo menor, </a:t>
            </a:r>
            <a:r>
              <a:rPr lang="es-VE" sz="1200" kern="1200" baseline="3000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 que otras drogas. Las guías clínicas tienden a reflejar la opinión de que existen diferencias en la eficacia.  En cuarto lugar, ¿el uso de medicamentos para reducir la presión arterial debe limitarse a las personas con presión arterial “alta” y no a aquellos en alto riesgo de enfermedad cardiovascular que tienen una presión arterial más baja? Un razonamiento es si la presión arterial debe reducirse solo en una medida limitada, un enfoque de tratamiento objetivo.  Aunque los estudios de cohorte (observación prospectiva) no muestran un límite inferior de presión arterial por debajo del cual el riesgo deja de disminuir ("cuanto menor, mejor"), esto no se ha demostrado en ensayos aleatorios en un amplio rango de presión arterial. Finalmente, ¿cuál es el efecto cuantitativo de tomar uno o más medicamentos para reducir la presión arterial para disminuir la presión arterial y prevenir los eventos de EAC y el accidente cerebrovascular según la dosis, la presión arterial antes del tratamiento y la edad? Hasta la fecha no se ha realizado tal resumen cuantitativo del efecto, teniendo en cuenta estos factores determinantes.</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a:t>
            </a:fld>
            <a:endParaRPr lang="en-US"/>
          </a:p>
        </p:txBody>
      </p:sp>
    </p:spTree>
    <p:extLst>
      <p:ext uri="{BB962C8B-B14F-4D97-AF65-F5344CB8AC3E}">
        <p14:creationId xmlns:p14="http://schemas.microsoft.com/office/powerpoint/2010/main" val="337262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ensayos de medicamentos "únicos", la diferencia entre los grupos de intervención y de control en el número promedio de medicamentos tomados por participante, teniendo en cuenta la terapia "complementaria" en los ensayos individuales, fue &lt;1.5, en ensayos combinados de medicamentos ≥1.5</a:t>
            </a:r>
            <a:endParaRPr lang="es-VE" sz="1200" kern="1200" dirty="0" smtClean="0">
              <a:solidFill>
                <a:schemeClr val="tx1"/>
              </a:solidFill>
              <a:effectLst/>
              <a:latin typeface="+mn-lt"/>
              <a:ea typeface="+mn-ea"/>
              <a:cs typeface="+mn-cs"/>
            </a:endParaRP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 Los ensayos se consideraron ensayos de fármacos únicos si la diferencia entre los grupos en la cantidad media de medicamentos recetados por participante (fármaco del estudio incluido) fue inferior a 1,5 (en el caso 1,0 en promedio, y como ensayos combinados de fármacos si el número medio de fármacos prescrito por participante fue de 1.5 o mayor (2.0 en promedio).</a:t>
            </a:r>
            <a:endParaRPr lang="es-ES"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Los ensayos de comparación de fármacos fueron aquellos que compararon dos medicamentos para reducir la presión arterial entre ellos. Aunque se podrían usar medicamentos adicionales en cualquiera de los grupos, no hubo intención de lograr una reducción de la presión arterial diferente en un grupo en comparación con otro. Por lo tanto, estos ensayos probaron los efectos de un medicamento que no estaban relacionados con la disminución de la presión arterial. En dos ensayos de comparación de fármacos de tres fármacos </a:t>
            </a:r>
            <a:r>
              <a:rPr lang="es-VE" sz="1200" kern="1200" baseline="3000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cada una de las tres comparaciones por parejas se registró por separado. En ambas categorías de prueba, los medicamentos adicionales de una clase asignada a un grupo aleatorizado no se pudieron usar en el otro.</a:t>
            </a:r>
          </a:p>
          <a:p>
            <a:r>
              <a:rPr lang="es-VE" sz="1200" kern="1200" dirty="0" smtClean="0">
                <a:solidFill>
                  <a:schemeClr val="tx1"/>
                </a:solidFill>
                <a:effectLst/>
                <a:latin typeface="+mn-lt"/>
                <a:ea typeface="+mn-ea"/>
                <a:cs typeface="+mn-cs"/>
              </a:rPr>
              <a:t>Siete ensayos con tres grupos asignados al azar cayeron en ambas categorías. </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12</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smtClean="0">
                <a:solidFill>
                  <a:schemeClr val="tx1"/>
                </a:solidFill>
                <a:effectLst/>
                <a:latin typeface="+mn-lt"/>
                <a:ea typeface="+mn-ea"/>
                <a:cs typeface="+mn-cs"/>
              </a:rPr>
              <a:t>EN RELACION A LA DEFINICION</a:t>
            </a:r>
            <a:r>
              <a:rPr lang="es-ES" sz="1200" b="1" i="0" kern="1200" baseline="0" dirty="0" smtClean="0">
                <a:solidFill>
                  <a:schemeClr val="tx1"/>
                </a:solidFill>
                <a:effectLst/>
                <a:latin typeface="+mn-lt"/>
                <a:ea typeface="+mn-ea"/>
                <a:cs typeface="+mn-cs"/>
              </a:rPr>
              <a:t> DE DOSIS ESTANDAR DE LOS MEDICAMENTOS, no lo dicen de manera textual en el estudio, sin embargo, citan el siguiente </a:t>
            </a:r>
            <a:r>
              <a:rPr lang="es-ES" sz="1200" b="1" i="0" kern="1200" baseline="0" dirty="0" err="1" smtClean="0">
                <a:solidFill>
                  <a:schemeClr val="tx1"/>
                </a:solidFill>
                <a:effectLst/>
                <a:latin typeface="+mn-lt"/>
                <a:ea typeface="+mn-ea"/>
                <a:cs typeface="+mn-cs"/>
              </a:rPr>
              <a:t>metanalisis</a:t>
            </a:r>
            <a:r>
              <a:rPr lang="es-ES" sz="1200" b="1" i="0" kern="1200" baseline="0" dirty="0" smtClean="0">
                <a:solidFill>
                  <a:schemeClr val="tx1"/>
                </a:solidFill>
                <a:effectLst/>
                <a:latin typeface="+mn-lt"/>
                <a:ea typeface="+mn-ea"/>
                <a:cs typeface="+mn-cs"/>
              </a:rPr>
              <a:t> titulado </a:t>
            </a:r>
            <a:r>
              <a:rPr lang="es-ES" sz="1200" b="1" i="0" kern="1200" dirty="0" smtClean="0">
                <a:solidFill>
                  <a:schemeClr val="tx1"/>
                </a:solidFill>
                <a:effectLst/>
                <a:latin typeface="+mn-lt"/>
                <a:ea typeface="+mn-ea"/>
                <a:cs typeface="+mn-cs"/>
              </a:rPr>
              <a:t>Disminuir la presión arterial para prevenir el infarto de miocardio y el accidente cerebrovascular: una nueva estrategia preventiva realizado por los mismo autores de</a:t>
            </a:r>
            <a:r>
              <a:rPr lang="es-ES" sz="1200" b="1" i="0" kern="1200" baseline="0" dirty="0" smtClean="0">
                <a:solidFill>
                  <a:schemeClr val="tx1"/>
                </a:solidFill>
                <a:effectLst/>
                <a:latin typeface="+mn-lt"/>
                <a:ea typeface="+mn-ea"/>
                <a:cs typeface="+mn-cs"/>
              </a:rPr>
              <a:t>  nuestro estudio (</a:t>
            </a:r>
            <a:r>
              <a:rPr lang="es-ES" sz="1200" b="1" i="0" kern="1200" baseline="0" dirty="0" err="1" smtClean="0">
                <a:solidFill>
                  <a:schemeClr val="tx1"/>
                </a:solidFill>
                <a:effectLst/>
                <a:latin typeface="+mn-lt"/>
                <a:ea typeface="+mn-ea"/>
                <a:cs typeface="+mn-cs"/>
              </a:rPr>
              <a:t>law</a:t>
            </a:r>
            <a:r>
              <a:rPr lang="es-ES" sz="1200" b="1" i="0" kern="1200" baseline="0" dirty="0" smtClean="0">
                <a:solidFill>
                  <a:schemeClr val="tx1"/>
                </a:solidFill>
                <a:effectLst/>
                <a:latin typeface="+mn-lt"/>
                <a:ea typeface="+mn-ea"/>
                <a:cs typeface="+mn-cs"/>
              </a:rPr>
              <a:t> y col) </a:t>
            </a:r>
            <a:r>
              <a:rPr lang="es-ES" dirty="0" smtClean="0"/>
              <a:t>metanálisis de 354 ensayos aleatorizados controlados con placebo a corto plazo de medicamentos para bajar la presión arterial en dosis fija, de las cinco principales clases de </a:t>
            </a:r>
            <a:r>
              <a:rPr lang="es-ES" dirty="0" err="1" smtClean="0"/>
              <a:t>farmacos</a:t>
            </a:r>
            <a:r>
              <a:rPr lang="es-ES" dirty="0" smtClean="0"/>
              <a:t> para</a:t>
            </a:r>
            <a:r>
              <a:rPr lang="es-ES" baseline="0" dirty="0" smtClean="0"/>
              <a:t> la</a:t>
            </a:r>
            <a:r>
              <a:rPr lang="es-ES" dirty="0" smtClean="0"/>
              <a:t> reducción de la presión arterial demostraron</a:t>
            </a:r>
            <a:r>
              <a:rPr lang="es-ES" baseline="0" dirty="0" smtClean="0"/>
              <a:t> que</a:t>
            </a:r>
            <a:r>
              <a:rPr lang="es-ES" dirty="0" smtClean="0"/>
              <a:t> producen reducciones similares en la presión arterial cuando se toma a dosis estándar o al mismo múltiplo de dosis estándar, </a:t>
            </a:r>
            <a:r>
              <a:rPr lang="es-ES" sz="1200" b="1" i="0" kern="1200" baseline="0" dirty="0" smtClean="0">
                <a:solidFill>
                  <a:schemeClr val="tx1"/>
                </a:solidFill>
                <a:effectLst/>
                <a:latin typeface="+mn-lt"/>
                <a:ea typeface="+mn-ea"/>
                <a:cs typeface="+mn-cs"/>
              </a:rPr>
              <a:t>cuyo objetivo era </a:t>
            </a:r>
            <a:r>
              <a:rPr lang="es-ES" sz="1200" b="0" i="0" kern="1200" dirty="0" smtClean="0">
                <a:solidFill>
                  <a:schemeClr val="tx1"/>
                </a:solidFill>
                <a:effectLst/>
                <a:latin typeface="+mn-lt"/>
                <a:ea typeface="+mn-ea"/>
                <a:cs typeface="+mn-cs"/>
              </a:rPr>
              <a:t>cuantificar la cantidad de medicamentos que disminuyen la presión arterial para reducir el riesgo de EAC</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y accidente cerebrovascular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Dosis estándar se consideró la señalada como “dosis de mantenimiento”. Ejemplos de dosis estándar en cada categoría son: 2,5 mg de </a:t>
            </a:r>
            <a:r>
              <a:rPr lang="es-ES" sz="1200" b="0" i="0" kern="1200" dirty="0" err="1" smtClean="0">
                <a:solidFill>
                  <a:schemeClr val="tx1"/>
                </a:solidFill>
                <a:effectLst/>
                <a:latin typeface="+mn-lt"/>
                <a:ea typeface="+mn-ea"/>
                <a:cs typeface="+mn-cs"/>
              </a:rPr>
              <a:t>bendroflumetacida</a:t>
            </a:r>
            <a:r>
              <a:rPr lang="es-ES" sz="1200" b="0" i="0" kern="1200" dirty="0" smtClean="0">
                <a:solidFill>
                  <a:schemeClr val="tx1"/>
                </a:solidFill>
                <a:effectLst/>
                <a:latin typeface="+mn-lt"/>
                <a:ea typeface="+mn-ea"/>
                <a:cs typeface="+mn-cs"/>
              </a:rPr>
              <a:t>, 50 mg de </a:t>
            </a:r>
            <a:r>
              <a:rPr lang="es-ES" sz="1200" b="0" i="0" kern="1200" dirty="0" err="1" smtClean="0">
                <a:solidFill>
                  <a:schemeClr val="tx1"/>
                </a:solidFill>
                <a:effectLst/>
                <a:latin typeface="+mn-lt"/>
                <a:ea typeface="+mn-ea"/>
                <a:cs typeface="+mn-cs"/>
              </a:rPr>
              <a:t>atenolol</a:t>
            </a:r>
            <a:r>
              <a:rPr lang="es-ES" sz="1200" b="0" i="0" kern="1200" dirty="0" smtClean="0">
                <a:solidFill>
                  <a:schemeClr val="tx1"/>
                </a:solidFill>
                <a:effectLst/>
                <a:latin typeface="+mn-lt"/>
                <a:ea typeface="+mn-ea"/>
                <a:cs typeface="+mn-cs"/>
              </a:rPr>
              <a:t>, 10 mg de </a:t>
            </a:r>
            <a:r>
              <a:rPr lang="es-ES" sz="1200" b="0" i="0" kern="1200" dirty="0" err="1" smtClean="0">
                <a:solidFill>
                  <a:schemeClr val="tx1"/>
                </a:solidFill>
                <a:effectLst/>
                <a:latin typeface="+mn-lt"/>
                <a:ea typeface="+mn-ea"/>
                <a:cs typeface="+mn-cs"/>
              </a:rPr>
              <a:t>lisinopril</a:t>
            </a:r>
            <a:r>
              <a:rPr lang="es-ES" sz="1200" b="0" i="0" kern="1200" dirty="0" smtClean="0">
                <a:solidFill>
                  <a:schemeClr val="tx1"/>
                </a:solidFill>
                <a:effectLst/>
                <a:latin typeface="+mn-lt"/>
                <a:ea typeface="+mn-ea"/>
                <a:cs typeface="+mn-cs"/>
              </a:rPr>
              <a:t>, 80 mg de </a:t>
            </a:r>
            <a:r>
              <a:rPr lang="es-ES" sz="1200" b="0" i="0" kern="1200" dirty="0" err="1" smtClean="0">
                <a:solidFill>
                  <a:schemeClr val="tx1"/>
                </a:solidFill>
                <a:effectLst/>
                <a:latin typeface="+mn-lt"/>
                <a:ea typeface="+mn-ea"/>
                <a:cs typeface="+mn-cs"/>
              </a:rPr>
              <a:t>valsartán</a:t>
            </a:r>
            <a:r>
              <a:rPr lang="es-ES" sz="1200" b="0" i="0" kern="1200" dirty="0" smtClean="0">
                <a:solidFill>
                  <a:schemeClr val="tx1"/>
                </a:solidFill>
                <a:effectLst/>
                <a:latin typeface="+mn-lt"/>
                <a:ea typeface="+mn-ea"/>
                <a:cs typeface="+mn-cs"/>
              </a:rPr>
              <a:t> y 5 mg de </a:t>
            </a:r>
            <a:r>
              <a:rPr lang="es-ES" sz="1200" b="0" i="0" kern="1200" dirty="0" err="1" smtClean="0">
                <a:solidFill>
                  <a:schemeClr val="tx1"/>
                </a:solidFill>
                <a:effectLst/>
                <a:latin typeface="+mn-lt"/>
                <a:ea typeface="+mn-ea"/>
                <a:cs typeface="+mn-cs"/>
              </a:rPr>
              <a:t>amlodipino</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Nos basamos dosis diarias equivalentes en el mantenimiento habitual dosis de cada medicamento recomendado en referencia farmacopeas (como el British </a:t>
            </a:r>
            <a:r>
              <a:rPr lang="es-ES" dirty="0" err="1" smtClean="0"/>
              <a:t>National</a:t>
            </a:r>
            <a:r>
              <a:rPr lang="es-ES" dirty="0" smtClean="0"/>
              <a:t> Formulario o </a:t>
            </a:r>
            <a:r>
              <a:rPr lang="es-ES" dirty="0" err="1" smtClean="0"/>
              <a:t>Martindale</a:t>
            </a:r>
            <a:r>
              <a:rPr lang="es-ES" dirty="0" smtClean="0"/>
              <a:t>) .142-144 Nos referimos a esto como la dosis estándar. Para algunas drogas un rango entre dos dosis estaba en la lista (el segundo generalmente el doble del primero); tomamos el más bajo para ser el dosis estándar. Estas dosis estándar son determinado por las compañías farmacéuticas de (i) estudios en perros y otros animales que indiquen los efectos farmacológicos y toxicológicos en varias concentraciones en sangre del medicamento, (ii) estudios </a:t>
            </a:r>
            <a:r>
              <a:rPr lang="es-ES" dirty="0" err="1" smtClean="0"/>
              <a:t>farmacocinéticos</a:t>
            </a:r>
            <a:r>
              <a:rPr lang="es-ES" dirty="0" smtClean="0"/>
              <a:t> de concentración sanguínea según la dosis en voluntarios humanos, (iii) dosis Estudios de eficacia escalada en voluntarios humanos y (iv) ensayos clínicos. Estos experimentos son a menudo inédito.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13</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14</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Todos los análisis estadísticos se realizaron con el paquete de software </a:t>
            </a:r>
            <a:r>
              <a:rPr lang="es-VE" sz="1200" kern="1200" dirty="0" err="1" smtClean="0">
                <a:solidFill>
                  <a:schemeClr val="tx1"/>
                </a:solidFill>
                <a:effectLst/>
                <a:latin typeface="+mn-lt"/>
                <a:ea typeface="+mn-ea"/>
                <a:cs typeface="+mn-cs"/>
              </a:rPr>
              <a:t>estadistico</a:t>
            </a:r>
            <a:r>
              <a:rPr lang="es-VE" sz="1200" kern="120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Stata</a:t>
            </a:r>
            <a:r>
              <a:rPr lang="es-VE" sz="1200" kern="1200" dirty="0" smtClean="0">
                <a:solidFill>
                  <a:schemeClr val="tx1"/>
                </a:solidFill>
                <a:effectLst/>
                <a:latin typeface="+mn-lt"/>
                <a:ea typeface="+mn-ea"/>
                <a:cs typeface="+mn-cs"/>
              </a:rPr>
              <a:t>. Combinamos las estimaciones de riesgo relativo de eventos de enfermedad de ensayos individuales utilizando un modelo de efectos aleatorios (</a:t>
            </a:r>
            <a:r>
              <a:rPr lang="es-ES" sz="1200" b="1" i="0" kern="1200" dirty="0" smtClean="0">
                <a:solidFill>
                  <a:schemeClr val="tx1"/>
                </a:solidFill>
                <a:effectLst/>
                <a:latin typeface="+mn-lt"/>
                <a:ea typeface="+mn-ea"/>
                <a:cs typeface="+mn-cs"/>
              </a:rPr>
              <a:t>modelo de efectos aleatorios</a:t>
            </a:r>
            <a:r>
              <a:rPr lang="es-ES" sz="1200" b="0" i="0" kern="1200" dirty="0" smtClean="0">
                <a:solidFill>
                  <a:schemeClr val="tx1"/>
                </a:solidFill>
                <a:effectLst/>
                <a:latin typeface="+mn-lt"/>
                <a:ea typeface="+mn-ea"/>
                <a:cs typeface="+mn-cs"/>
              </a:rPr>
              <a:t>, también conocido como modelo de componentes de la varianza, es una especie de </a:t>
            </a:r>
            <a:r>
              <a:rPr lang="es-ES" sz="1200" b="0" i="0" u="none" strike="noStrike" kern="1200" dirty="0" smtClean="0">
                <a:solidFill>
                  <a:schemeClr val="tx1"/>
                </a:solidFill>
                <a:effectLst/>
                <a:latin typeface="+mn-lt"/>
                <a:ea typeface="+mn-ea"/>
                <a:cs typeface="+mn-cs"/>
                <a:hlinkClick r:id="rId3" tooltip="Modelo multinivel"/>
              </a:rPr>
              <a:t>modelo lineal jerárquico</a:t>
            </a:r>
            <a:r>
              <a:rPr lang="es-ES" sz="1200" b="0" i="0" kern="1200" dirty="0" smtClean="0">
                <a:solidFill>
                  <a:schemeClr val="tx1"/>
                </a:solidFill>
                <a:effectLst/>
                <a:latin typeface="+mn-lt"/>
                <a:ea typeface="+mn-ea"/>
                <a:cs typeface="+mn-cs"/>
              </a:rPr>
              <a:t>. Se supone que el conjunto de datos que se analiza consiste en una jerarquía de diferentes poblaciones cuyas diferencias se refieren a esa jerarquía</a:t>
            </a:r>
            <a:r>
              <a:rPr lang="es-VE" sz="1200" kern="1200" dirty="0" smtClean="0">
                <a:solidFill>
                  <a:schemeClr val="tx1"/>
                </a:solidFill>
                <a:effectLst/>
                <a:latin typeface="+mn-lt"/>
                <a:ea typeface="+mn-ea"/>
                <a:cs typeface="+mn-cs"/>
              </a:rPr>
              <a:t>  (que evita suponer que los participantes en los ensayos individuales en el metanálisis se muestrean de poblaciones en las que la intervención tiene el mismo efecto cuantitativo). Las estimaciones de riesgo relativo resumido de los ensayos de diferencia de presión arterial se estandarizaron para una reducción de la presión arterial de 10 mm Hg sistólica o 5 mm Hg diastólica, elevando el riesgo relativo estimado en cada ensayo a la potencia adecuada (10 dividido por la reducción observada en sangre sistólica presión o 5 dividido por la reducción observada en la presión diastólica); por ejemplo, si el riesgo relativo fue 0.7 y la reducción en la presión arterial sistólica fue de 8 mm Hg, la estimación del riesgo relativo estandarizado fue 0.64 (0.7 </a:t>
            </a:r>
            <a:r>
              <a:rPr lang="es-VE" sz="1200" kern="1200" baseline="30000" dirty="0" smtClean="0">
                <a:solidFill>
                  <a:schemeClr val="tx1"/>
                </a:solidFill>
                <a:effectLst/>
                <a:latin typeface="+mn-lt"/>
                <a:ea typeface="+mn-ea"/>
                <a:cs typeface="+mn-cs"/>
              </a:rPr>
              <a:t>1.25</a:t>
            </a:r>
            <a:r>
              <a:rPr lang="es-VE" sz="1200" kern="1200" dirty="0" smtClean="0">
                <a:solidFill>
                  <a:schemeClr val="tx1"/>
                </a:solidFill>
                <a:effectLst/>
                <a:latin typeface="+mn-lt"/>
                <a:ea typeface="+mn-ea"/>
                <a:cs typeface="+mn-cs"/>
              </a:rPr>
              <a:t> , ya que 10/8 = 1.25).</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15</a:t>
            </a:fld>
            <a:endParaRPr lang="en-US"/>
          </a:p>
        </p:txBody>
      </p:sp>
    </p:spTree>
    <p:extLst>
      <p:ext uri="{BB962C8B-B14F-4D97-AF65-F5344CB8AC3E}">
        <p14:creationId xmlns:p14="http://schemas.microsoft.com/office/powerpoint/2010/main" val="1778854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VE" sz="1200" kern="1200" dirty="0" smtClean="0">
                <a:solidFill>
                  <a:schemeClr val="tx1"/>
                </a:solidFill>
                <a:effectLst/>
                <a:latin typeface="+mn-lt"/>
                <a:ea typeface="+mn-ea"/>
                <a:cs typeface="+mn-cs"/>
              </a:rPr>
              <a:t>Agradecemos a Mark </a:t>
            </a:r>
            <a:r>
              <a:rPr lang="es-VE" sz="1200" kern="1200" dirty="0" err="1" smtClean="0">
                <a:solidFill>
                  <a:schemeClr val="tx1"/>
                </a:solidFill>
                <a:effectLst/>
                <a:latin typeface="+mn-lt"/>
                <a:ea typeface="+mn-ea"/>
                <a:cs typeface="+mn-cs"/>
              </a:rPr>
              <a:t>Simmonds</a:t>
            </a:r>
            <a:r>
              <a:rPr lang="es-VE" sz="1200" kern="1200" dirty="0" smtClean="0">
                <a:solidFill>
                  <a:schemeClr val="tx1"/>
                </a:solidFill>
                <a:effectLst/>
                <a:latin typeface="+mn-lt"/>
                <a:ea typeface="+mn-ea"/>
                <a:cs typeface="+mn-cs"/>
              </a:rPr>
              <a:t>, Jon </a:t>
            </a:r>
            <a:r>
              <a:rPr lang="es-VE" sz="1200" kern="1200" dirty="0" err="1" smtClean="0">
                <a:solidFill>
                  <a:schemeClr val="tx1"/>
                </a:solidFill>
                <a:effectLst/>
                <a:latin typeface="+mn-lt"/>
                <a:ea typeface="+mn-ea"/>
                <a:cs typeface="+mn-cs"/>
              </a:rPr>
              <a:t>Bestwick</a:t>
            </a:r>
            <a:r>
              <a:rPr lang="es-VE" sz="1200" kern="120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Neville</a:t>
            </a:r>
            <a:r>
              <a:rPr lang="es-VE" sz="1200" kern="1200" dirty="0" smtClean="0">
                <a:solidFill>
                  <a:schemeClr val="tx1"/>
                </a:solidFill>
                <a:effectLst/>
                <a:latin typeface="+mn-lt"/>
                <a:ea typeface="+mn-ea"/>
                <a:cs typeface="+mn-cs"/>
              </a:rPr>
              <a:t> Young y Kate Walker por su ayuda en la preparación de las figuras, ya Peter </a:t>
            </a:r>
            <a:r>
              <a:rPr lang="es-VE" sz="1200" kern="1200" dirty="0" err="1" smtClean="0">
                <a:solidFill>
                  <a:schemeClr val="tx1"/>
                </a:solidFill>
                <a:effectLst/>
                <a:latin typeface="+mn-lt"/>
                <a:ea typeface="+mn-ea"/>
                <a:cs typeface="+mn-cs"/>
              </a:rPr>
              <a:t>Whincup</a:t>
            </a:r>
            <a:r>
              <a:rPr lang="es-VE" sz="1200" kern="1200" dirty="0" smtClean="0">
                <a:solidFill>
                  <a:schemeClr val="tx1"/>
                </a:solidFill>
                <a:effectLst/>
                <a:latin typeface="+mn-lt"/>
                <a:ea typeface="+mn-ea"/>
                <a:cs typeface="+mn-cs"/>
              </a:rPr>
              <a:t> y Leo </a:t>
            </a:r>
            <a:r>
              <a:rPr lang="es-VE" sz="1200" kern="1200" dirty="0" err="1" smtClean="0">
                <a:solidFill>
                  <a:schemeClr val="tx1"/>
                </a:solidFill>
                <a:effectLst/>
                <a:latin typeface="+mn-lt"/>
                <a:ea typeface="+mn-ea"/>
                <a:cs typeface="+mn-cs"/>
              </a:rPr>
              <a:t>Kinlen</a:t>
            </a:r>
            <a:r>
              <a:rPr lang="es-VE" sz="1200" kern="1200" dirty="0" smtClean="0">
                <a:solidFill>
                  <a:schemeClr val="tx1"/>
                </a:solidFill>
                <a:effectLst/>
                <a:latin typeface="+mn-lt"/>
                <a:ea typeface="+mn-ea"/>
                <a:cs typeface="+mn-cs"/>
              </a:rPr>
              <a:t> por sus comentarios sobre el manuscrito.</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Colaboradores: Todos los autores participaron en el diseño del estudio, análisis de datos y preparación del manuscrito. JKM hizo el análisis estadístico. MRL es garante</a:t>
            </a:r>
            <a:r>
              <a:rPr lang="es-VE" sz="1200" kern="1200" baseline="0" dirty="0" smtClean="0">
                <a:solidFill>
                  <a:schemeClr val="tx1"/>
                </a:solidFill>
                <a:effectLst/>
                <a:latin typeface="+mn-lt"/>
                <a:ea typeface="+mn-ea"/>
                <a:cs typeface="+mn-cs"/>
              </a:rPr>
              <a:t> (que da </a:t>
            </a:r>
            <a:r>
              <a:rPr lang="es-VE" sz="1200" kern="1200" baseline="0" dirty="0" err="1" smtClean="0">
                <a:solidFill>
                  <a:schemeClr val="tx1"/>
                </a:solidFill>
                <a:effectLst/>
                <a:latin typeface="+mn-lt"/>
                <a:ea typeface="+mn-ea"/>
                <a:cs typeface="+mn-cs"/>
              </a:rPr>
              <a:t>garantia</a:t>
            </a:r>
            <a:r>
              <a:rPr lang="es-VE" sz="1200" kern="1200" baseline="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Conflicto de intereses: MRL y NJW tienen patentes (otorgadas y pendientes) sobre la formulación de una píldora combinada para reducir simultáneamente cuatro factores de riesgo cardiovascular, incluida la presión arterial.</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Aprobación ética: no requerida.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16</a:t>
            </a:fld>
            <a:endParaRPr lang="en-US"/>
          </a:p>
        </p:txBody>
      </p:sp>
    </p:spTree>
    <p:extLst>
      <p:ext uri="{BB962C8B-B14F-4D97-AF65-F5344CB8AC3E}">
        <p14:creationId xmlns:p14="http://schemas.microsoft.com/office/powerpoint/2010/main" val="41406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Tabla numero</a:t>
            </a:r>
            <a:r>
              <a:rPr lang="es-VE" sz="1200" kern="1200" baseline="0" dirty="0" smtClean="0">
                <a:solidFill>
                  <a:schemeClr val="tx1"/>
                </a:solidFill>
                <a:effectLst/>
                <a:latin typeface="+mn-lt"/>
                <a:ea typeface="+mn-ea"/>
                <a:cs typeface="+mn-cs"/>
              </a:rPr>
              <a:t> 1 titulada: </a:t>
            </a:r>
            <a:r>
              <a:rPr lang="es-VE" sz="1200" kern="1200" dirty="0" smtClean="0">
                <a:solidFill>
                  <a:schemeClr val="tx1"/>
                </a:solidFill>
                <a:effectLst/>
                <a:latin typeface="+mn-lt"/>
                <a:ea typeface="+mn-ea"/>
                <a:cs typeface="+mn-cs"/>
              </a:rPr>
              <a:t>Ensayos aleatorizados de fármacos para reducir la presión arterial de acuerdo con la categoría del ensayo </a:t>
            </a:r>
          </a:p>
          <a:p>
            <a:r>
              <a:rPr lang="es-ES" dirty="0" smtClean="0"/>
              <a:t/>
            </a:r>
            <a:br>
              <a:rPr lang="es-ES" dirty="0" smtClean="0"/>
            </a:br>
            <a:r>
              <a:rPr lang="es-ES" dirty="0" smtClean="0"/>
              <a:t>* En el evento, el 3% de los participantes tenía antecedentes de infarto de miocardio y el 3% de accidente cerebrovascular. † En el caso de que el 90% de los participantes tuvieran una enfermedad coronaria comprobada, el 8% tenía insuficiencia cardíaca no causada por enfermedad coronaria, el 1% tenía enfermedad cerebrovascular o arterial periférica, y 1% no tenía enfermedad vascular conocida. ‡ Todos los participantes tuvieron apoplejía u otra enfermedad cerebrovascular. § Los totales de "Todos los ensayos" son menores que los totales de la columna porque seis ensayos con dos grupos de tratamiento aleatorizado y un grupo placebo incluyeron tanto ensayos de diferencia de presión arterial como fármaco ensayos de comparación, w11-w14 w29 w82 se cuentan dos veces; una séptima prueba de este tipo se cuenta tres veces; y los participantes en cinco ensayos de ACV al ingreso fueron subgrupos en cinco predominantemente "sin enfermedad vascular "trialsw5 (ver la tabla adicional web 1iii). ¶ Los participantes no tenían enfermedad vascular en la mayoría de los ensayos de comparación de medicamentos; ver la tabla adicional web 2</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18</a:t>
            </a:fld>
            <a:endParaRPr lang="en-US"/>
          </a:p>
        </p:txBody>
      </p:sp>
    </p:spTree>
    <p:extLst>
      <p:ext uri="{BB962C8B-B14F-4D97-AF65-F5344CB8AC3E}">
        <p14:creationId xmlns:p14="http://schemas.microsoft.com/office/powerpoint/2010/main" val="145827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Estimaciones de riesgo relativo de eventos de enfermedad coronaria en ensayos de diferencia de presión arterial de fármaco acorde</a:t>
            </a:r>
            <a:r>
              <a:rPr lang="es-VE" sz="1200" kern="1200" baseline="0" dirty="0" smtClean="0">
                <a:solidFill>
                  <a:schemeClr val="tx1"/>
                </a:solidFill>
                <a:effectLst/>
                <a:latin typeface="+mn-lt"/>
                <a:ea typeface="+mn-ea"/>
                <a:cs typeface="+mn-cs"/>
              </a:rPr>
              <a:t> a un solo</a:t>
            </a:r>
            <a:r>
              <a:rPr lang="es-VE" sz="1200" kern="1200" dirty="0" smtClean="0">
                <a:solidFill>
                  <a:schemeClr val="tx1"/>
                </a:solidFill>
                <a:effectLst/>
                <a:latin typeface="+mn-lt"/>
                <a:ea typeface="+mn-ea"/>
                <a:cs typeface="+mn-cs"/>
              </a:rPr>
              <a:t> fármaco (bloqueadores beta u otros), presencia de CHD y para bloqueadores beta según el infarto agudo de miocardio al ingreso. (Los totales son menores que la suma de las categorías individuales porque algunos ensayos incluyen más de una categoría; consulte las cifras extra web 1a-e para los resultados de los ensayos individuales y las estimaciones resumidas)</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r>
              <a:rPr lang="es-ES" dirty="0" smtClean="0"/>
              <a:t>Ensayos de beta bloqueantes:</a:t>
            </a:r>
            <a:r>
              <a:rPr lang="es-ES" baseline="0" dirty="0" smtClean="0"/>
              <a:t>  </a:t>
            </a:r>
            <a:r>
              <a:rPr lang="es-ES" dirty="0" smtClean="0"/>
              <a:t>Personas con antecedentes de enfermedad coronaria.  </a:t>
            </a:r>
            <a:r>
              <a:rPr lang="es-ES" baseline="0" dirty="0" smtClean="0"/>
              <a:t> </a:t>
            </a:r>
            <a:r>
              <a:rPr lang="es-ES" dirty="0" smtClean="0"/>
              <a:t>Después de</a:t>
            </a:r>
            <a:r>
              <a:rPr lang="es-ES" baseline="0" dirty="0" smtClean="0"/>
              <a:t> entrar </a:t>
            </a:r>
            <a:r>
              <a:rPr lang="es-ES" dirty="0" smtClean="0"/>
              <a:t>infarto agudo de miocardio </a:t>
            </a:r>
            <a:r>
              <a:rPr lang="es-ES" baseline="0" dirty="0" smtClean="0"/>
              <a:t> </a:t>
            </a:r>
            <a:r>
              <a:rPr lang="es-ES" dirty="0" smtClean="0"/>
              <a:t>Después de entrar enfermedad coronaria a largo plazo</a:t>
            </a:r>
          </a:p>
          <a:p>
            <a:endParaRPr lang="es-ES" sz="1200" b="0" kern="1200" dirty="0" smtClean="0">
              <a:solidFill>
                <a:schemeClr val="tx1"/>
              </a:solidFill>
              <a:effectLst/>
              <a:latin typeface="+mn-lt"/>
              <a:ea typeface="+mn-ea"/>
              <a:cs typeface="+mn-cs"/>
            </a:endParaRPr>
          </a:p>
          <a:p>
            <a:r>
              <a:rPr lang="es-ES" dirty="0" smtClean="0"/>
              <a:t>Ensayos de drogas distintas de los beta bloqueantes:</a:t>
            </a:r>
            <a:r>
              <a:rPr lang="es-ES" baseline="0" dirty="0" smtClean="0"/>
              <a:t> </a:t>
            </a:r>
            <a:r>
              <a:rPr lang="es-ES" dirty="0" smtClean="0"/>
              <a:t>Personas con antecedentes de enfermedad coronaria.</a:t>
            </a:r>
            <a:r>
              <a:rPr lang="es-ES" baseline="0" dirty="0" smtClean="0"/>
              <a:t> </a:t>
            </a:r>
            <a:r>
              <a:rPr lang="es-ES" dirty="0" smtClean="0"/>
              <a:t>Personas sin antecedentes de enfermedad coronaria</a:t>
            </a:r>
          </a:p>
          <a:p>
            <a:r>
              <a:rPr lang="es-ES" dirty="0" smtClean="0"/>
              <a:t>Todos los ensayos excepto los beta bloqueantes en personas con antecedentes de enfermedad coronaria</a:t>
            </a:r>
          </a:p>
          <a:p>
            <a:endParaRPr lang="es-ES" dirty="0" smtClean="0"/>
          </a:p>
          <a:p>
            <a:r>
              <a:rPr lang="es-VE" sz="1200" kern="1200" dirty="0" err="1" smtClean="0">
                <a:solidFill>
                  <a:schemeClr val="tx1"/>
                </a:solidFill>
                <a:effectLst/>
                <a:latin typeface="+mn-lt"/>
                <a:ea typeface="+mn-ea"/>
                <a:cs typeface="+mn-cs"/>
              </a:rPr>
              <a:t>Analisis</a:t>
            </a:r>
            <a:r>
              <a:rPr lang="es-VE" sz="1200" kern="1200" dirty="0" smtClean="0">
                <a:solidFill>
                  <a:schemeClr val="tx1"/>
                </a:solidFill>
                <a:effectLst/>
                <a:latin typeface="+mn-lt"/>
                <a:ea typeface="+mn-ea"/>
                <a:cs typeface="+mn-cs"/>
              </a:rPr>
              <a:t>:  podemos decir</a:t>
            </a:r>
            <a:r>
              <a:rPr lang="es-VE" sz="1200" kern="1200" baseline="0" dirty="0" smtClean="0">
                <a:solidFill>
                  <a:schemeClr val="tx1"/>
                </a:solidFill>
                <a:effectLst/>
                <a:latin typeface="+mn-lt"/>
                <a:ea typeface="+mn-ea"/>
                <a:cs typeface="+mn-cs"/>
              </a:rPr>
              <a:t> que hubo una reducción de riesgo del 29% de presentar un evento de EAC en el grupo de personas con antecedentes de EAC asignados al grupo de ensayos con betabloqueantes comparado con placebo. </a:t>
            </a:r>
            <a:r>
              <a:rPr lang="es-VE" sz="1200" kern="1200" dirty="0" smtClean="0">
                <a:solidFill>
                  <a:schemeClr val="tx1"/>
                </a:solidFill>
                <a:effectLst/>
                <a:latin typeface="+mn-lt"/>
                <a:ea typeface="+mn-ea"/>
                <a:cs typeface="+mn-cs"/>
              </a:rPr>
              <a:t>El mayor  beneficio de los beta bloqueantes</a:t>
            </a:r>
            <a:r>
              <a:rPr lang="es-VE" sz="1200" kern="1200" baseline="0" dirty="0" smtClean="0">
                <a:solidFill>
                  <a:schemeClr val="tx1"/>
                </a:solidFill>
                <a:effectLst/>
                <a:latin typeface="+mn-lt"/>
                <a:ea typeface="+mn-ea"/>
                <a:cs typeface="+mn-cs"/>
              </a:rPr>
              <a:t> fue </a:t>
            </a:r>
            <a:r>
              <a:rPr lang="es-VE" sz="1200" kern="1200" dirty="0" smtClean="0">
                <a:solidFill>
                  <a:schemeClr val="tx1"/>
                </a:solidFill>
                <a:effectLst/>
                <a:latin typeface="+mn-lt"/>
                <a:ea typeface="+mn-ea"/>
                <a:cs typeface="+mn-cs"/>
              </a:rPr>
              <a:t>en personas que presentaron </a:t>
            </a:r>
            <a:r>
              <a:rPr lang="es-VE" sz="1200" kern="1200" dirty="0" err="1" smtClean="0">
                <a:solidFill>
                  <a:schemeClr val="tx1"/>
                </a:solidFill>
                <a:effectLst/>
                <a:latin typeface="+mn-lt"/>
                <a:ea typeface="+mn-ea"/>
                <a:cs typeface="+mn-cs"/>
              </a:rPr>
              <a:t>despues</a:t>
            </a:r>
            <a:r>
              <a:rPr lang="es-VE" sz="1200" kern="1200" baseline="0" dirty="0" smtClean="0">
                <a:solidFill>
                  <a:schemeClr val="tx1"/>
                </a:solidFill>
                <a:effectLst/>
                <a:latin typeface="+mn-lt"/>
                <a:ea typeface="+mn-ea"/>
                <a:cs typeface="+mn-cs"/>
              </a:rPr>
              <a:t> de entrar al ensayo (reclutados al mes)</a:t>
            </a:r>
            <a:r>
              <a:rPr lang="es-VE" sz="1200" kern="1200" dirty="0" smtClean="0">
                <a:solidFill>
                  <a:schemeClr val="tx1"/>
                </a:solidFill>
                <a:effectLst/>
                <a:latin typeface="+mn-lt"/>
                <a:ea typeface="+mn-ea"/>
                <a:cs typeface="+mn-cs"/>
              </a:rPr>
              <a:t> un IAM </a:t>
            </a:r>
            <a:r>
              <a:rPr lang="es-VE" sz="1200" kern="1200" baseline="0" dirty="0" smtClean="0">
                <a:solidFill>
                  <a:schemeClr val="tx1"/>
                </a:solidFill>
                <a:effectLst/>
                <a:latin typeface="+mn-lt"/>
                <a:ea typeface="+mn-ea"/>
                <a:cs typeface="+mn-cs"/>
              </a:rPr>
              <a:t> tuvieron una reducción de riesgo de</a:t>
            </a:r>
            <a:endParaRPr lang="es-ES" sz="1200" b="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19</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Estimaciones del riesgo relativo de eventos de enfermedad coronaria y accidente cerebrovascular para una reducción de la presión arterial de 10 mm Hg sistólica o 5 mm Hg diastólica en los ensayos de diferencia de presión arterial y en estudios epidemiológicos de cohortes. (El número total de ensayos es menor que la suma de las tres categorías como cinco participantes incluidos con y sin enfermedad vascular; consulte las cifras adicionales web 2a-f para los resultados de los ensayos individuales y las estimaciones resumidas). Diamante</a:t>
            </a:r>
            <a:r>
              <a:rPr lang="es-VE" sz="1200" kern="1200" baseline="0" dirty="0" smtClean="0">
                <a:solidFill>
                  <a:schemeClr val="tx1"/>
                </a:solidFill>
                <a:effectLst/>
                <a:latin typeface="+mn-lt"/>
                <a:ea typeface="+mn-ea"/>
                <a:cs typeface="+mn-cs"/>
              </a:rPr>
              <a:t> estimación del efecto combinado</a:t>
            </a:r>
            <a:endParaRPr lang="es-VE" sz="1200" kern="1200" dirty="0" smtClean="0">
              <a:solidFill>
                <a:schemeClr val="tx1"/>
              </a:solidFill>
              <a:effectLst/>
              <a:latin typeface="+mn-lt"/>
              <a:ea typeface="+mn-ea"/>
              <a:cs typeface="+mn-cs"/>
            </a:endParaRPr>
          </a:p>
          <a:p>
            <a:endParaRPr lang="es-VE" sz="1200" kern="1200" dirty="0" smtClean="0">
              <a:solidFill>
                <a:schemeClr val="tx1"/>
              </a:solidFill>
              <a:effectLst/>
              <a:latin typeface="+mn-lt"/>
              <a:ea typeface="+mn-ea"/>
              <a:cs typeface="+mn-cs"/>
            </a:endParaRPr>
          </a:p>
          <a:p>
            <a:r>
              <a:rPr lang="es-VE" sz="1200" b="1" kern="1200" dirty="0" smtClean="0">
                <a:solidFill>
                  <a:schemeClr val="tx1"/>
                </a:solidFill>
                <a:effectLst/>
                <a:latin typeface="+mn-lt"/>
                <a:ea typeface="+mn-ea"/>
                <a:cs typeface="+mn-cs"/>
              </a:rPr>
              <a:t>Podemos</a:t>
            </a:r>
            <a:r>
              <a:rPr lang="es-VE" sz="1200" b="1" kern="1200" baseline="0" dirty="0" smtClean="0">
                <a:solidFill>
                  <a:schemeClr val="tx1"/>
                </a:solidFill>
                <a:effectLst/>
                <a:latin typeface="+mn-lt"/>
                <a:ea typeface="+mn-ea"/>
                <a:cs typeface="+mn-cs"/>
              </a:rPr>
              <a:t> concluir que en todos lo ensayos de diferencias de presión arterial hubo una reducción de riesgo  del 22 % de presentar eventos de EAC del 22% y una reducción de riesgo de presentar ECV en el grupo que recibió tratamiento comparado con placebo. Muy similar a la reducción de riesgo en los estudio de </a:t>
            </a:r>
            <a:r>
              <a:rPr lang="es-VE" sz="1200" b="1" kern="1200" baseline="0" dirty="0" err="1" smtClean="0">
                <a:solidFill>
                  <a:schemeClr val="tx1"/>
                </a:solidFill>
                <a:effectLst/>
                <a:latin typeface="+mn-lt"/>
                <a:ea typeface="+mn-ea"/>
                <a:cs typeface="+mn-cs"/>
              </a:rPr>
              <a:t>coorte</a:t>
            </a:r>
            <a:r>
              <a:rPr lang="es-VE" sz="1200" b="1" kern="1200" baseline="0" dirty="0" smtClean="0">
                <a:solidFill>
                  <a:schemeClr val="tx1"/>
                </a:solidFill>
                <a:effectLst/>
                <a:latin typeface="+mn-lt"/>
                <a:ea typeface="+mn-ea"/>
                <a:cs typeface="+mn-cs"/>
              </a:rPr>
              <a:t> el cual dio RR de 25 % en los eventos de EAC y 36 % en ECV </a:t>
            </a:r>
            <a:r>
              <a:rPr lang="es-VE" sz="1200" b="1" kern="1200" dirty="0" smtClean="0">
                <a:solidFill>
                  <a:schemeClr val="tx1"/>
                </a:solidFill>
                <a:effectLst/>
                <a:latin typeface="+mn-lt"/>
                <a:ea typeface="+mn-ea"/>
                <a:cs typeface="+mn-cs"/>
              </a:rPr>
              <a:t>para la misma diferencia de presión arterial de 10 mm Hg sistólica, o 5 mm Hg diastólica</a:t>
            </a:r>
            <a:r>
              <a:rPr lang="es-VE" sz="1200" kern="1200" dirty="0" smtClean="0">
                <a:solidFill>
                  <a:schemeClr val="tx1"/>
                </a:solidFill>
                <a:effectLst/>
                <a:latin typeface="+mn-lt"/>
                <a:ea typeface="+mn-ea"/>
                <a:cs typeface="+mn-cs"/>
              </a:rPr>
              <a:t>. Por lo tanto, las reducciones en los eventos de la enfermedad en los ensayos fueron similares a las esperadas de los resultados del estudio de cohortes para la misma reducción en la presión arterial.</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20</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Tabla 2 </a:t>
            </a:r>
            <a:r>
              <a:rPr lang="es-ES" dirty="0" smtClean="0"/>
              <a:t>Resumen de las estimaciones de riesgo relativo (intervalos de confianza del 95%) para eventos de enfermedad coronaria (CHD) y accidente cerebrovascular de ensayos aleatorizados</a:t>
            </a:r>
            <a:r>
              <a:rPr lang="es-ES" baseline="0" dirty="0" smtClean="0"/>
              <a:t> </a:t>
            </a:r>
            <a:r>
              <a:rPr lang="es-ES" dirty="0" smtClean="0"/>
              <a:t>de diferencia de presión arterial observados y estandarizados para una reducción de la presión arterial de 10 mm Hg sistólica y 5 mm Hg diastólica</a:t>
            </a: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Las estimaciones de riesgo relativo resumido de eventos de CHD y accidente cerebrovascular en los ensayos de diferencia de presión arterial, observados y estandarizados para la reducción de la presión arterial, fueron similares en las tres categorías de ensayos (sin enfermedad vascular, historia de CHD e historial de accidente cerebrovascular), mostrando no hay diferencia en el efecto en personas con o sin enfermedad vascular (tabla 2 </a:t>
            </a:r>
            <a:r>
              <a:rPr lang="es-VE" sz="1200" b="1" kern="1200" dirty="0" smtClean="0">
                <a:solidFill>
                  <a:schemeClr val="tx1"/>
                </a:solidFill>
                <a:effectLst/>
                <a:latin typeface="+mn-lt"/>
                <a:ea typeface="+mn-ea"/>
                <a:cs typeface="+mn-cs"/>
                <a:hlinkClick r:id="rId3"/>
              </a:rPr>
              <a:t>⇓</a:t>
            </a:r>
            <a:r>
              <a:rPr lang="es-VE" sz="1200" kern="1200" dirty="0" smtClean="0">
                <a:solidFill>
                  <a:schemeClr val="tx1"/>
                </a:solidFill>
                <a:effectLst/>
                <a:latin typeface="+mn-lt"/>
                <a:ea typeface="+mn-ea"/>
                <a:cs typeface="+mn-cs"/>
              </a:rPr>
              <a:t> , también vea las figuras extra web 2a-f para parcelas forestales de resultados de ensayos individuales). </a:t>
            </a:r>
            <a:r>
              <a:rPr lang="es-VE" sz="1200" b="1" kern="1200" dirty="0" smtClean="0">
                <a:solidFill>
                  <a:schemeClr val="tx1"/>
                </a:solidFill>
                <a:effectLst/>
                <a:latin typeface="+mn-lt"/>
                <a:ea typeface="+mn-ea"/>
                <a:cs typeface="+mn-cs"/>
              </a:rPr>
              <a:t>No hubo heterogeneidad entre los ensayos (tabla 2) y ningún efecto especial de fármacos distintos de los bloqueadores beta después del infarto agudo de miocardio.</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 </a:t>
            </a:r>
            <a:r>
              <a:rPr lang="es-ES" sz="1200" b="0" i="0" kern="1200" dirty="0" smtClean="0">
                <a:solidFill>
                  <a:schemeClr val="tx1"/>
                </a:solidFill>
                <a:effectLst/>
                <a:latin typeface="+mn-lt"/>
                <a:ea typeface="+mn-ea"/>
                <a:cs typeface="+mn-cs"/>
              </a:rPr>
              <a:t>heterogeneidad es la variabilidad</a:t>
            </a:r>
            <a:r>
              <a:rPr lang="es-ES" sz="1200" b="0" i="0" kern="1200" baseline="0" dirty="0" smtClean="0">
                <a:solidFill>
                  <a:schemeClr val="tx1"/>
                </a:solidFill>
                <a:effectLst/>
                <a:latin typeface="+mn-lt"/>
                <a:ea typeface="+mn-ea"/>
                <a:cs typeface="+mn-cs"/>
              </a:rPr>
              <a:t> entre los resultados de los estudios en un </a:t>
            </a:r>
            <a:r>
              <a:rPr lang="es-ES" sz="1200" b="0" i="0" kern="1200" baseline="0" dirty="0" err="1" smtClean="0">
                <a:solidFill>
                  <a:schemeClr val="tx1"/>
                </a:solidFill>
                <a:effectLst/>
                <a:latin typeface="+mn-lt"/>
                <a:ea typeface="+mn-ea"/>
                <a:cs typeface="+mn-cs"/>
              </a:rPr>
              <a:t>metanalisis</a:t>
            </a:r>
            <a:endParaRPr lang="es-ES" sz="1200" b="0" i="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t>
            </a:r>
            <a:r>
              <a:rPr lang="es-ES" sz="1200" b="1" kern="1200" dirty="0" smtClean="0">
                <a:solidFill>
                  <a:schemeClr val="tx1"/>
                </a:solidFill>
                <a:effectLst/>
                <a:latin typeface="+mn-lt"/>
                <a:ea typeface="+mn-ea"/>
                <a:cs typeface="+mn-cs"/>
              </a:rPr>
              <a:t>a heterogeneidad estadística</a:t>
            </a:r>
            <a:r>
              <a:rPr lang="es-ES" sz="1200" kern="1200" dirty="0" smtClean="0">
                <a:solidFill>
                  <a:schemeClr val="tx1"/>
                </a:solidFill>
                <a:effectLst/>
                <a:latin typeface="+mn-lt"/>
                <a:ea typeface="+mn-ea"/>
                <a:cs typeface="+mn-cs"/>
              </a:rPr>
              <a:t> entre los estudios se determina considerando la similitud de las estimaciones puntuales, la extensión del solapamiento de los intervalos de confianza y los criterios estadísticos, como el test de heterogeneidad y el estadístico I</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t>
            </a:r>
          </a:p>
          <a:p>
            <a:r>
              <a:rPr lang="es-ES" sz="1200" b="1" kern="1200" dirty="0" smtClean="0">
                <a:solidFill>
                  <a:schemeClr val="tx1"/>
                </a:solidFill>
                <a:effectLst/>
                <a:latin typeface="+mn-lt"/>
                <a:ea typeface="+mn-ea"/>
                <a:cs typeface="+mn-cs"/>
              </a:rPr>
              <a:t>-La prueba de ji al cuadrado</a:t>
            </a:r>
            <a:r>
              <a:rPr lang="es-ES" sz="1200" kern="1200" dirty="0" smtClean="0">
                <a:solidFill>
                  <a:schemeClr val="tx1"/>
                </a:solidFill>
                <a:effectLst/>
                <a:latin typeface="+mn-lt"/>
                <a:ea typeface="+mn-ea"/>
                <a:cs typeface="+mn-cs"/>
              </a:rPr>
              <a:t> (χ</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o Chi</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Evalúa si las diferencias observadas en los resultados son compatibles con el azar. Un valor de p bajo (o un estadístico ji cuadrado grande con respecto a sus grados de libertad) proporciona indicios de heterogeneidad en los efectos de la intervención (variación en las estimaciones más allá del azar). </a:t>
            </a:r>
            <a:r>
              <a:rPr lang="es-ES" sz="1200" b="1" kern="1200" dirty="0" smtClean="0">
                <a:solidFill>
                  <a:schemeClr val="tx1"/>
                </a:solidFill>
                <a:effectLst/>
                <a:latin typeface="+mn-lt"/>
                <a:ea typeface="+mn-ea"/>
                <a:cs typeface="+mn-cs"/>
              </a:rPr>
              <a:t>P&lt;0,10 (&lt;0,05) indica que existe heterogeneidad . P&gt;0,10 (&gt;0,05) no existe heterogeneidad </a:t>
            </a:r>
            <a:r>
              <a:rPr lang="es-ES" sz="1200" b="1" kern="1200" baseline="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La ausencia</a:t>
            </a:r>
            <a:r>
              <a:rPr lang="es-ES" sz="1200" b="1" kern="1200" baseline="0" dirty="0" smtClean="0">
                <a:solidFill>
                  <a:schemeClr val="tx1"/>
                </a:solidFill>
                <a:effectLst/>
                <a:latin typeface="+mn-lt"/>
                <a:ea typeface="+mn-ea"/>
                <a:cs typeface="+mn-cs"/>
              </a:rPr>
              <a:t> de </a:t>
            </a:r>
            <a:r>
              <a:rPr lang="es-ES" sz="1200" b="1" kern="1200" dirty="0" smtClean="0">
                <a:solidFill>
                  <a:schemeClr val="tx1"/>
                </a:solidFill>
                <a:effectLst/>
                <a:latin typeface="+mn-lt"/>
                <a:ea typeface="+mn-ea"/>
                <a:cs typeface="+mn-cs"/>
              </a:rPr>
              <a:t>heterogeneidad  (variación en</a:t>
            </a:r>
            <a:r>
              <a:rPr lang="es-ES" sz="1200" b="1" kern="1200" baseline="0" dirty="0" smtClean="0">
                <a:solidFill>
                  <a:schemeClr val="tx1"/>
                </a:solidFill>
                <a:effectLst/>
                <a:latin typeface="+mn-lt"/>
                <a:ea typeface="+mn-ea"/>
                <a:cs typeface="+mn-cs"/>
              </a:rPr>
              <a:t> los resultados)estadística no garantiza que los estudios sean homogéneos. </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baseline="0" dirty="0" smtClean="0">
                <a:solidFill>
                  <a:schemeClr val="tx1"/>
                </a:solidFill>
                <a:effectLst/>
                <a:latin typeface="+mn-lt"/>
                <a:ea typeface="+mn-ea"/>
                <a:cs typeface="+mn-cs"/>
              </a:rPr>
              <a:t> </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21</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Estimaciones de riesgo relativo de eventos de enfermedad coronaria y accidente cerebrovascular en los ensayos de diferencia de presión arterial de un único</a:t>
            </a:r>
            <a:r>
              <a:rPr lang="es-VE" sz="1200" kern="1200" baseline="0" dirty="0" smtClean="0">
                <a:solidFill>
                  <a:schemeClr val="tx1"/>
                </a:solidFill>
                <a:effectLst/>
                <a:latin typeface="+mn-lt"/>
                <a:ea typeface="+mn-ea"/>
                <a:cs typeface="+mn-cs"/>
              </a:rPr>
              <a:t> fármaco y de acuerdo a la </a:t>
            </a:r>
            <a:r>
              <a:rPr lang="es-VE" sz="1200" kern="1200" dirty="0" smtClean="0">
                <a:solidFill>
                  <a:schemeClr val="tx1"/>
                </a:solidFill>
                <a:effectLst/>
                <a:latin typeface="+mn-lt"/>
                <a:ea typeface="+mn-ea"/>
                <a:cs typeface="+mn-cs"/>
              </a:rPr>
              <a:t>clase de fármaco (excluidos los eventos de CHD en ensayos de beta bloqueantes en personas con antecedentes de enfermedad coronaria). (Los totales son menores que la suma de las categorías individuales porque algunos ensayos incluyen más de una categoría, consulte las cifras extra web 3a-i para los resultados de los ensayos individuales y las estimaciones resumidas)</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Podemos</a:t>
            </a:r>
            <a:r>
              <a:rPr lang="es-VE" sz="1200" kern="1200" baseline="0" dirty="0" smtClean="0">
                <a:solidFill>
                  <a:schemeClr val="tx1"/>
                </a:solidFill>
                <a:effectLst/>
                <a:latin typeface="+mn-lt"/>
                <a:ea typeface="+mn-ea"/>
                <a:cs typeface="+mn-cs"/>
              </a:rPr>
              <a:t> concluir que los </a:t>
            </a:r>
            <a:r>
              <a:rPr lang="es-VE" sz="1200" kern="1200" baseline="0" dirty="0" err="1" smtClean="0">
                <a:solidFill>
                  <a:schemeClr val="tx1"/>
                </a:solidFill>
                <a:effectLst/>
                <a:latin typeface="+mn-lt"/>
                <a:ea typeface="+mn-ea"/>
                <a:cs typeface="+mn-cs"/>
              </a:rPr>
              <a:t>diureticos</a:t>
            </a:r>
            <a:r>
              <a:rPr lang="es-VE" sz="1200" kern="1200" baseline="0" dirty="0" smtClean="0">
                <a:solidFill>
                  <a:schemeClr val="tx1"/>
                </a:solidFill>
                <a:effectLst/>
                <a:latin typeface="+mn-lt"/>
                <a:ea typeface="+mn-ea"/>
                <a:cs typeface="+mn-cs"/>
              </a:rPr>
              <a:t> </a:t>
            </a:r>
            <a:r>
              <a:rPr lang="es-VE" sz="1200" kern="1200" baseline="0" dirty="0" err="1" smtClean="0">
                <a:solidFill>
                  <a:schemeClr val="tx1"/>
                </a:solidFill>
                <a:effectLst/>
                <a:latin typeface="+mn-lt"/>
                <a:ea typeface="+mn-ea"/>
                <a:cs typeface="+mn-cs"/>
              </a:rPr>
              <a:t>tiazidicos</a:t>
            </a:r>
            <a:r>
              <a:rPr lang="es-VE" sz="1200" kern="1200" baseline="0" dirty="0" smtClean="0">
                <a:solidFill>
                  <a:schemeClr val="tx1"/>
                </a:solidFill>
                <a:effectLst/>
                <a:latin typeface="+mn-lt"/>
                <a:ea typeface="+mn-ea"/>
                <a:cs typeface="+mn-cs"/>
              </a:rPr>
              <a:t> demostraron una </a:t>
            </a:r>
            <a:r>
              <a:rPr lang="es-VE" sz="1200" kern="1200" baseline="0" dirty="0" err="1" smtClean="0">
                <a:solidFill>
                  <a:schemeClr val="tx1"/>
                </a:solidFill>
                <a:effectLst/>
                <a:latin typeface="+mn-lt"/>
                <a:ea typeface="+mn-ea"/>
                <a:cs typeface="+mn-cs"/>
              </a:rPr>
              <a:t>reduccion</a:t>
            </a:r>
            <a:r>
              <a:rPr lang="es-VE" sz="1200" kern="1200" baseline="0" dirty="0" smtClean="0">
                <a:solidFill>
                  <a:schemeClr val="tx1"/>
                </a:solidFill>
                <a:effectLst/>
                <a:latin typeface="+mn-lt"/>
                <a:ea typeface="+mn-ea"/>
                <a:cs typeface="+mn-cs"/>
              </a:rPr>
              <a:t> de </a:t>
            </a:r>
            <a:r>
              <a:rPr lang="es-VE" sz="1200" kern="1200" baseline="0" dirty="0" err="1" smtClean="0">
                <a:solidFill>
                  <a:schemeClr val="tx1"/>
                </a:solidFill>
                <a:effectLst/>
                <a:latin typeface="+mn-lt"/>
                <a:ea typeface="+mn-ea"/>
                <a:cs typeface="+mn-cs"/>
              </a:rPr>
              <a:t>rieso</a:t>
            </a:r>
            <a:r>
              <a:rPr lang="es-VE" sz="1200" kern="1200" baseline="0" dirty="0" smtClean="0">
                <a:solidFill>
                  <a:schemeClr val="tx1"/>
                </a:solidFill>
                <a:effectLst/>
                <a:latin typeface="+mn-lt"/>
                <a:ea typeface="+mn-ea"/>
                <a:cs typeface="+mn-cs"/>
              </a:rPr>
              <a:t> de ECV del 38 % </a:t>
            </a:r>
            <a:r>
              <a:rPr lang="es-VE" sz="1200" kern="1200" baseline="0" dirty="0" err="1" smtClean="0">
                <a:solidFill>
                  <a:schemeClr val="tx1"/>
                </a:solidFill>
                <a:effectLst/>
                <a:latin typeface="+mn-lt"/>
                <a:ea typeface="+mn-ea"/>
                <a:cs typeface="+mn-cs"/>
              </a:rPr>
              <a:t>comaprado</a:t>
            </a:r>
            <a:r>
              <a:rPr lang="es-VE" sz="1200" kern="1200" baseline="0" dirty="0" smtClean="0">
                <a:solidFill>
                  <a:schemeClr val="tx1"/>
                </a:solidFill>
                <a:effectLst/>
                <a:latin typeface="+mn-lt"/>
                <a:ea typeface="+mn-ea"/>
                <a:cs typeface="+mn-cs"/>
              </a:rPr>
              <a:t> con placebo y los bloqueantes de </a:t>
            </a:r>
            <a:r>
              <a:rPr lang="es-VE" sz="1200" kern="1200" baseline="0" dirty="0" err="1" smtClean="0">
                <a:solidFill>
                  <a:schemeClr val="tx1"/>
                </a:solidFill>
                <a:effectLst/>
                <a:latin typeface="+mn-lt"/>
                <a:ea typeface="+mn-ea"/>
                <a:cs typeface="+mn-cs"/>
              </a:rPr>
              <a:t>lso</a:t>
            </a:r>
            <a:r>
              <a:rPr lang="es-VE" sz="1200" kern="1200" baseline="0" dirty="0" smtClean="0">
                <a:solidFill>
                  <a:schemeClr val="tx1"/>
                </a:solidFill>
                <a:effectLst/>
                <a:latin typeface="+mn-lt"/>
                <a:ea typeface="+mn-ea"/>
                <a:cs typeface="+mn-cs"/>
              </a:rPr>
              <a:t> canales de calcio del 34%  </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Todas las reducciones de </a:t>
            </a:r>
            <a:r>
              <a:rPr lang="es-VE" sz="1200" kern="1200" dirty="0" err="1" smtClean="0">
                <a:solidFill>
                  <a:schemeClr val="tx1"/>
                </a:solidFill>
                <a:effectLst/>
                <a:latin typeface="+mn-lt"/>
                <a:ea typeface="+mn-ea"/>
                <a:cs typeface="+mn-cs"/>
              </a:rPr>
              <a:t>rieso</a:t>
            </a:r>
            <a:r>
              <a:rPr lang="es-VE" sz="1200" kern="1200" baseline="0" dirty="0" smtClean="0">
                <a:solidFill>
                  <a:schemeClr val="tx1"/>
                </a:solidFill>
                <a:effectLst/>
                <a:latin typeface="+mn-lt"/>
                <a:ea typeface="+mn-ea"/>
                <a:cs typeface="+mn-cs"/>
              </a:rPr>
              <a:t> de eventos de EAC </a:t>
            </a:r>
            <a:r>
              <a:rPr lang="es-VE" sz="1200" kern="1200" dirty="0" smtClean="0">
                <a:solidFill>
                  <a:schemeClr val="tx1"/>
                </a:solidFill>
                <a:effectLst/>
                <a:latin typeface="+mn-lt"/>
                <a:ea typeface="+mn-ea"/>
                <a:cs typeface="+mn-cs"/>
              </a:rPr>
              <a:t>fueron estadísticamente significativas,</a:t>
            </a:r>
            <a:r>
              <a:rPr lang="es-VE" sz="1200" kern="1200" baseline="0" dirty="0" smtClean="0">
                <a:solidFill>
                  <a:schemeClr val="tx1"/>
                </a:solidFill>
                <a:effectLst/>
                <a:latin typeface="+mn-lt"/>
                <a:ea typeface="+mn-ea"/>
                <a:cs typeface="+mn-cs"/>
              </a:rPr>
              <a:t> excepto los betabloqueantes recordando que aquí estaban excluidos los eventos en ensayos con BB en pacientes con antecedentes de EAC, y los ARA  </a:t>
            </a:r>
            <a:r>
              <a:rPr lang="es-VE" sz="1200" kern="1200" dirty="0" smtClean="0">
                <a:solidFill>
                  <a:schemeClr val="tx1"/>
                </a:solidFill>
                <a:effectLst/>
                <a:latin typeface="+mn-lt"/>
                <a:ea typeface="+mn-ea"/>
                <a:cs typeface="+mn-cs"/>
              </a:rPr>
              <a:t>solo hubo cuatro ensayos y, por lo tanto, un poder estadístico insuficiente para mostrar un efecto. </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 No hubo heterogeneidad estadísticamente significativa para los eventos de CHD en los ensayos de las cinco clases de fármacos (χ </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 2.0, </a:t>
            </a:r>
            <a:r>
              <a:rPr lang="es-VE" sz="1200" kern="1200" dirty="0" err="1" smtClean="0">
                <a:solidFill>
                  <a:schemeClr val="tx1"/>
                </a:solidFill>
                <a:effectLst/>
                <a:latin typeface="+mn-lt"/>
                <a:ea typeface="+mn-ea"/>
                <a:cs typeface="+mn-cs"/>
              </a:rPr>
              <a:t>df</a:t>
            </a:r>
            <a:r>
              <a:rPr lang="es-VE" sz="1200" kern="1200" dirty="0" smtClean="0">
                <a:solidFill>
                  <a:schemeClr val="tx1"/>
                </a:solidFill>
                <a:effectLst/>
                <a:latin typeface="+mn-lt"/>
                <a:ea typeface="+mn-ea"/>
                <a:cs typeface="+mn-cs"/>
              </a:rPr>
              <a:t> = 5, P = 0.86), pero la reducción en la incidencia de ictus fue menor en los ensayos de bloqueadores β (17%) que en los ensayos de un solo fármaco de las otras cuatro clases de fármacos combinados (29%, p = 0,03).</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22</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effectLst/>
                <a:latin typeface="+mn-lt"/>
                <a:ea typeface="+mn-ea"/>
                <a:cs typeface="+mn-cs"/>
              </a:rPr>
              <a:t>El uso de medicamentos para reducir la presión arterial en la prevención de enfermedad cardiovascular: </a:t>
            </a:r>
            <a:r>
              <a:rPr lang="es-ES" sz="1200" b="1" kern="1200" dirty="0" err="1" smtClean="0">
                <a:solidFill>
                  <a:schemeClr val="tx1"/>
                </a:solidFill>
                <a:effectLst/>
                <a:latin typeface="+mn-lt"/>
                <a:ea typeface="+mn-ea"/>
                <a:cs typeface="+mn-cs"/>
              </a:rPr>
              <a:t>metaanálisis</a:t>
            </a:r>
            <a:r>
              <a:rPr lang="es-ES" sz="1200" b="1" kern="1200" dirty="0" smtClean="0">
                <a:solidFill>
                  <a:schemeClr val="tx1"/>
                </a:solidFill>
                <a:effectLst/>
                <a:latin typeface="+mn-lt"/>
                <a:ea typeface="+mn-ea"/>
                <a:cs typeface="+mn-cs"/>
              </a:rPr>
              <a:t> de 147 ensayos aleatorizados  en el contexto de las expectativas de estudios epidemiológicos prospectivos</a:t>
            </a:r>
            <a:endParaRPr lang="es-ES" sz="1200" kern="1200" dirty="0" smtClean="0">
              <a:solidFill>
                <a:schemeClr val="tx1"/>
              </a:solidFill>
              <a:effectLst/>
              <a:latin typeface="+mn-lt"/>
              <a:ea typeface="+mn-ea"/>
              <a:cs typeface="+mn-cs"/>
            </a:endParaRPr>
          </a:p>
          <a:p>
            <a:r>
              <a:rPr lang="es-VE" sz="1200" b="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S" dirty="0" smtClean="0"/>
              <a:t>BMJ: </a:t>
            </a:r>
            <a:r>
              <a:rPr lang="es-ES" sz="1200" b="0" i="0" kern="1200" dirty="0" smtClean="0">
                <a:solidFill>
                  <a:schemeClr val="tx1"/>
                </a:solidFill>
                <a:effectLst/>
                <a:latin typeface="+mn-lt"/>
                <a:ea typeface="+mn-ea"/>
                <a:cs typeface="+mn-cs"/>
              </a:rPr>
              <a:t>originalmente llamado British Medical </a:t>
            </a:r>
            <a:r>
              <a:rPr lang="es-ES" sz="1200" b="0" i="0" kern="1200" dirty="0" err="1" smtClean="0">
                <a:solidFill>
                  <a:schemeClr val="tx1"/>
                </a:solidFill>
                <a:effectLst/>
                <a:latin typeface="+mn-lt"/>
                <a:ea typeface="+mn-ea"/>
                <a:cs typeface="+mn-cs"/>
              </a:rPr>
              <a:t>Journal</a:t>
            </a:r>
            <a:r>
              <a:rPr lang="es-ES" sz="1200" b="0" i="0" kern="1200" dirty="0" smtClean="0">
                <a:solidFill>
                  <a:schemeClr val="tx1"/>
                </a:solidFill>
                <a:effectLst/>
                <a:latin typeface="+mn-lt"/>
                <a:ea typeface="+mn-ea"/>
                <a:cs typeface="+mn-cs"/>
              </a:rPr>
              <a:t>, es una revista médica publicada semanalmente en el Reino Unido por la Asociación Médica Británica​.</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a:t>
            </a:fld>
            <a:endParaRPr lang="en-US"/>
          </a:p>
        </p:txBody>
      </p:sp>
    </p:spTree>
    <p:extLst>
      <p:ext uri="{BB962C8B-B14F-4D97-AF65-F5344CB8AC3E}">
        <p14:creationId xmlns:p14="http://schemas.microsoft.com/office/powerpoint/2010/main" val="141726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Estimaciones de riesgo relativo de eventos de enfermedad coronaria y accidente cerebrovascular en 46 ensayos de comparación de fármacos que compararon cada una de las cinco clases de fármacos reductores de la presión arterial con cualquier otra clase de fármaco (excluidos los eventos de CC en ensayos de bloqueadores beta en personas con antecedentes de enfermedad coronaria enfermedad cardíaca; consulte las figuras adicionales web 4a-j para obtener resultados de ensayos individuales y estimaciones resumidas)</a:t>
            </a:r>
          </a:p>
          <a:p>
            <a:r>
              <a:rPr lang="es-VE" sz="1200" kern="1200" dirty="0" smtClean="0">
                <a:solidFill>
                  <a:schemeClr val="tx1"/>
                </a:solidFill>
                <a:effectLst/>
                <a:latin typeface="+mn-lt"/>
                <a:ea typeface="+mn-ea"/>
                <a:cs typeface="+mn-cs"/>
              </a:rPr>
              <a:t>Como podemos</a:t>
            </a:r>
            <a:r>
              <a:rPr lang="es-VE" sz="1200" kern="1200" baseline="0" dirty="0" smtClean="0">
                <a:solidFill>
                  <a:schemeClr val="tx1"/>
                </a:solidFill>
                <a:effectLst/>
                <a:latin typeface="+mn-lt"/>
                <a:ea typeface="+mn-ea"/>
                <a:cs typeface="+mn-cs"/>
              </a:rPr>
              <a:t> todos los intervalos de confianza tocan la unidad por lo que no existe </a:t>
            </a:r>
            <a:r>
              <a:rPr lang="es-VE" sz="1200" kern="1200" baseline="0" dirty="0" err="1" smtClean="0">
                <a:solidFill>
                  <a:schemeClr val="tx1"/>
                </a:solidFill>
                <a:effectLst/>
                <a:latin typeface="+mn-lt"/>
                <a:ea typeface="+mn-ea"/>
                <a:cs typeface="+mn-cs"/>
              </a:rPr>
              <a:t>ninuna</a:t>
            </a:r>
            <a:r>
              <a:rPr lang="es-VE" sz="1200" kern="1200" baseline="0" dirty="0" smtClean="0">
                <a:solidFill>
                  <a:schemeClr val="tx1"/>
                </a:solidFill>
                <a:effectLst/>
                <a:latin typeface="+mn-lt"/>
                <a:ea typeface="+mn-ea"/>
                <a:cs typeface="+mn-cs"/>
              </a:rPr>
              <a:t> diferencia entre cada uno de los </a:t>
            </a:r>
            <a:r>
              <a:rPr lang="es-VE" sz="1200" kern="1200" baseline="0" dirty="0" err="1" smtClean="0">
                <a:solidFill>
                  <a:schemeClr val="tx1"/>
                </a:solidFill>
                <a:effectLst/>
                <a:latin typeface="+mn-lt"/>
                <a:ea typeface="+mn-ea"/>
                <a:cs typeface="+mn-cs"/>
              </a:rPr>
              <a:t>farmacos</a:t>
            </a:r>
            <a:r>
              <a:rPr lang="es-VE" sz="1200" kern="1200" baseline="0" dirty="0" smtClean="0">
                <a:solidFill>
                  <a:schemeClr val="tx1"/>
                </a:solidFill>
                <a:effectLst/>
                <a:latin typeface="+mn-lt"/>
                <a:ea typeface="+mn-ea"/>
                <a:cs typeface="+mn-cs"/>
              </a:rPr>
              <a:t>  comparado con cualquier otro fármaco en la reducción de eventos de EAC.  El único que redujo en 9% el </a:t>
            </a:r>
            <a:r>
              <a:rPr lang="es-VE" sz="1200" kern="1200" baseline="0" dirty="0" err="1" smtClean="0">
                <a:solidFill>
                  <a:schemeClr val="tx1"/>
                </a:solidFill>
                <a:effectLst/>
                <a:latin typeface="+mn-lt"/>
                <a:ea typeface="+mn-ea"/>
                <a:cs typeface="+mn-cs"/>
              </a:rPr>
              <a:t>rieeso</a:t>
            </a:r>
            <a:r>
              <a:rPr lang="es-VE" sz="1200" kern="1200" baseline="0" dirty="0" smtClean="0">
                <a:solidFill>
                  <a:schemeClr val="tx1"/>
                </a:solidFill>
                <a:effectLst/>
                <a:latin typeface="+mn-lt"/>
                <a:ea typeface="+mn-ea"/>
                <a:cs typeface="+mn-cs"/>
              </a:rPr>
              <a:t> de ECV fueron los bloqueadores de </a:t>
            </a:r>
            <a:r>
              <a:rPr lang="es-VE" sz="1200" kern="1200" baseline="0" dirty="0" err="1" smtClean="0">
                <a:solidFill>
                  <a:schemeClr val="tx1"/>
                </a:solidFill>
                <a:effectLst/>
                <a:latin typeface="+mn-lt"/>
                <a:ea typeface="+mn-ea"/>
                <a:cs typeface="+mn-cs"/>
              </a:rPr>
              <a:t>lso</a:t>
            </a:r>
            <a:r>
              <a:rPr lang="es-VE" sz="1200" kern="1200" baseline="0" dirty="0" smtClean="0">
                <a:solidFill>
                  <a:schemeClr val="tx1"/>
                </a:solidFill>
                <a:effectLst/>
                <a:latin typeface="+mn-lt"/>
                <a:ea typeface="+mn-ea"/>
                <a:cs typeface="+mn-cs"/>
              </a:rPr>
              <a:t> canales de calcio</a:t>
            </a:r>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Las diferentes clases de fármacos redujeron la presión arterial. aproximadamente en la misma medida y reducción de CHD en aproximadamente la misma medida, proporcionando evidencia de una falta de efectos preventivos atribuibles a mecanismos distintos a la disminución de la presión arterial</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23</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Estimaciones de riesgo relativo de eventos de enfermedad coronaria y accidente cerebrovascular en los</a:t>
            </a:r>
            <a:r>
              <a:rPr lang="es-VE" sz="1200" kern="1200" baseline="0" dirty="0" smtClean="0">
                <a:solidFill>
                  <a:schemeClr val="tx1"/>
                </a:solidFill>
                <a:effectLst/>
                <a:latin typeface="+mn-lt"/>
                <a:ea typeface="+mn-ea"/>
                <a:cs typeface="+mn-cs"/>
              </a:rPr>
              <a:t> ensayos</a:t>
            </a:r>
            <a:r>
              <a:rPr lang="es-VE" sz="1200" kern="1200" dirty="0" smtClean="0">
                <a:solidFill>
                  <a:schemeClr val="tx1"/>
                </a:solidFill>
                <a:effectLst/>
                <a:latin typeface="+mn-lt"/>
                <a:ea typeface="+mn-ea"/>
                <a:cs typeface="+mn-cs"/>
              </a:rPr>
              <a:t> de diferencia de presión arterial según la</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presión arterial diastólica y sistólica pre tratamiento (tomadas como promedio en el grupo placebo durante el curso del ensayo). (Los totales son menores que la suma de las categorías individuales porque algunos ensayos incluyen más de una categoría, consulte las cifras extra web 5a-1 y 6a-m para los resultados de los ensayos individuales y las estimaciones resumidas)</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24</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Estimaciones de riesgo relativo de eventos de enfermedad coronaria y accidente cerebrovascular en los</a:t>
            </a:r>
            <a:r>
              <a:rPr lang="es-VE" sz="1200" kern="1200" baseline="0" dirty="0" smtClean="0">
                <a:solidFill>
                  <a:schemeClr val="tx1"/>
                </a:solidFill>
                <a:effectLst/>
                <a:latin typeface="+mn-lt"/>
                <a:ea typeface="+mn-ea"/>
                <a:cs typeface="+mn-cs"/>
              </a:rPr>
              <a:t> ensayos</a:t>
            </a:r>
            <a:r>
              <a:rPr lang="es-VE" sz="1200" kern="1200" dirty="0" smtClean="0">
                <a:solidFill>
                  <a:schemeClr val="tx1"/>
                </a:solidFill>
                <a:effectLst/>
                <a:latin typeface="+mn-lt"/>
                <a:ea typeface="+mn-ea"/>
                <a:cs typeface="+mn-cs"/>
              </a:rPr>
              <a:t> de diferencia de presión arterial según la</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presión arterial diastólica y sistólica pre tratamiento (tomadas como promedio en el grupo placebo durante el curso del ensayo). (Los totales son menores que la suma de las categorías individuales porque algunos ensayos incluyen más de una categoría, consulte las cifras extra web 5a-1 y 6a-m para los resultados de los ensayos individuales y las estimaciones resumidas)</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No hubo heterogeneidad en las estimaciones de riesgo relativo para CHD según la presión arterial diastólica </a:t>
            </a:r>
            <a:r>
              <a:rPr lang="es-VE" sz="1200" kern="1200" dirty="0" err="1" smtClean="0">
                <a:solidFill>
                  <a:schemeClr val="tx1"/>
                </a:solidFill>
                <a:effectLst/>
                <a:latin typeface="+mn-lt"/>
                <a:ea typeface="+mn-ea"/>
                <a:cs typeface="+mn-cs"/>
              </a:rPr>
              <a:t>pretratamiento</a:t>
            </a:r>
            <a:r>
              <a:rPr lang="es-VE" sz="1200" kern="1200" dirty="0" smtClean="0">
                <a:solidFill>
                  <a:schemeClr val="tx1"/>
                </a:solidFill>
                <a:effectLst/>
                <a:latin typeface="+mn-lt"/>
                <a:ea typeface="+mn-ea"/>
                <a:cs typeface="+mn-cs"/>
              </a:rPr>
              <a:t> (χ </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 3.9, </a:t>
            </a:r>
            <a:r>
              <a:rPr lang="es-VE" sz="1200" kern="1200" dirty="0" err="1" smtClean="0">
                <a:solidFill>
                  <a:schemeClr val="tx1"/>
                </a:solidFill>
                <a:effectLst/>
                <a:latin typeface="+mn-lt"/>
                <a:ea typeface="+mn-ea"/>
                <a:cs typeface="+mn-cs"/>
              </a:rPr>
              <a:t>df</a:t>
            </a:r>
            <a:r>
              <a:rPr lang="es-VE" sz="1200" kern="1200" dirty="0" smtClean="0">
                <a:solidFill>
                  <a:schemeClr val="tx1"/>
                </a:solidFill>
                <a:effectLst/>
                <a:latin typeface="+mn-lt"/>
                <a:ea typeface="+mn-ea"/>
                <a:cs typeface="+mn-cs"/>
              </a:rPr>
              <a:t> = 6, P = 0.69; </a:t>
            </a:r>
            <a:r>
              <a:rPr lang="es-VE" sz="1200" kern="1200" dirty="0" err="1" smtClean="0">
                <a:solidFill>
                  <a:schemeClr val="tx1"/>
                </a:solidFill>
                <a:effectLst/>
                <a:latin typeface="+mn-lt"/>
                <a:ea typeface="+mn-ea"/>
                <a:cs typeface="+mn-cs"/>
              </a:rPr>
              <a:t>fig</a:t>
            </a:r>
            <a:r>
              <a:rPr lang="es-VE" sz="1200" kern="1200" dirty="0" smtClean="0">
                <a:solidFill>
                  <a:schemeClr val="tx1"/>
                </a:solidFill>
                <a:effectLst/>
                <a:latin typeface="+mn-lt"/>
                <a:ea typeface="+mn-ea"/>
                <a:cs typeface="+mn-cs"/>
              </a:rPr>
              <a:t> 5). Hubo heterogeneidad para el accidente cerebrovascular (χ </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 19, </a:t>
            </a:r>
            <a:r>
              <a:rPr lang="es-VE" sz="1200" kern="1200" dirty="0" err="1" smtClean="0">
                <a:solidFill>
                  <a:schemeClr val="tx1"/>
                </a:solidFill>
                <a:effectLst/>
                <a:latin typeface="+mn-lt"/>
                <a:ea typeface="+mn-ea"/>
                <a:cs typeface="+mn-cs"/>
              </a:rPr>
              <a:t>df</a:t>
            </a:r>
            <a:r>
              <a:rPr lang="es-VE" sz="1200" kern="1200" dirty="0" smtClean="0">
                <a:solidFill>
                  <a:schemeClr val="tx1"/>
                </a:solidFill>
                <a:effectLst/>
                <a:latin typeface="+mn-lt"/>
                <a:ea typeface="+mn-ea"/>
                <a:cs typeface="+mn-cs"/>
              </a:rPr>
              <a:t> = 6, P = 0.004), debido a una mayor reducción del riesgo en ensayos con la presión arterial más alta antes del tratamiento (≥95 mm Hg), que surgieron debido a un tratamiento más intensivo en estos ensayos (diferencia promedio entre los grupos tratados y con placebo de 1,7 medicamentos para reducir la presión arterial por participante, en comparación con 1,0 medicamentos por participante en los ensayos restantes con una presión arterial más baja antes del tratamiento). Lo mismo se aplica al análisis basado en la presión arterial sistólica (CHD, χ </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 3.7, </a:t>
            </a:r>
            <a:r>
              <a:rPr lang="es-VE" sz="1200" kern="1200" dirty="0" err="1" smtClean="0">
                <a:solidFill>
                  <a:schemeClr val="tx1"/>
                </a:solidFill>
                <a:effectLst/>
                <a:latin typeface="+mn-lt"/>
                <a:ea typeface="+mn-ea"/>
                <a:cs typeface="+mn-cs"/>
              </a:rPr>
              <a:t>df</a:t>
            </a:r>
            <a:r>
              <a:rPr lang="es-VE" sz="1200" kern="1200" dirty="0" smtClean="0">
                <a:solidFill>
                  <a:schemeClr val="tx1"/>
                </a:solidFill>
                <a:effectLst/>
                <a:latin typeface="+mn-lt"/>
                <a:ea typeface="+mn-ea"/>
                <a:cs typeface="+mn-cs"/>
              </a:rPr>
              <a:t> = 7, P = 0.82 y </a:t>
            </a:r>
            <a:r>
              <a:rPr lang="es-VE" sz="1200" kern="1200" dirty="0" err="1" smtClean="0">
                <a:solidFill>
                  <a:schemeClr val="tx1"/>
                </a:solidFill>
                <a:effectLst/>
                <a:latin typeface="+mn-lt"/>
                <a:ea typeface="+mn-ea"/>
                <a:cs typeface="+mn-cs"/>
              </a:rPr>
              <a:t>stroke</a:t>
            </a:r>
            <a:r>
              <a:rPr lang="es-VE" sz="1200" kern="1200" dirty="0" smtClean="0">
                <a:solidFill>
                  <a:schemeClr val="tx1"/>
                </a:solidFill>
                <a:effectLst/>
                <a:latin typeface="+mn-lt"/>
                <a:ea typeface="+mn-ea"/>
                <a:cs typeface="+mn-cs"/>
              </a:rPr>
              <a:t> χ </a:t>
            </a:r>
            <a:r>
              <a:rPr lang="es-VE" sz="1200" kern="1200" baseline="30000" dirty="0" smtClean="0">
                <a:solidFill>
                  <a:schemeClr val="tx1"/>
                </a:solidFill>
                <a:effectLst/>
                <a:latin typeface="+mn-lt"/>
                <a:ea typeface="+mn-ea"/>
                <a:cs typeface="+mn-cs"/>
              </a:rPr>
              <a:t>2</a:t>
            </a:r>
            <a:r>
              <a:rPr lang="es-VE" sz="1200" kern="1200" dirty="0" smtClean="0">
                <a:solidFill>
                  <a:schemeClr val="tx1"/>
                </a:solidFill>
                <a:effectLst/>
                <a:latin typeface="+mn-lt"/>
                <a:ea typeface="+mn-ea"/>
                <a:cs typeface="+mn-cs"/>
              </a:rPr>
              <a:t> = 12.24, </a:t>
            </a:r>
            <a:r>
              <a:rPr lang="es-VE" sz="1200" kern="1200" dirty="0" err="1" smtClean="0">
                <a:solidFill>
                  <a:schemeClr val="tx1"/>
                </a:solidFill>
                <a:effectLst/>
                <a:latin typeface="+mn-lt"/>
                <a:ea typeface="+mn-ea"/>
                <a:cs typeface="+mn-cs"/>
              </a:rPr>
              <a:t>df</a:t>
            </a:r>
            <a:r>
              <a:rPr lang="es-VE" sz="1200" kern="1200" dirty="0" smtClean="0">
                <a:solidFill>
                  <a:schemeClr val="tx1"/>
                </a:solidFill>
                <a:effectLst/>
                <a:latin typeface="+mn-lt"/>
                <a:ea typeface="+mn-ea"/>
                <a:cs typeface="+mn-cs"/>
              </a:rPr>
              <a:t> = 6, P = 0.06; </a:t>
            </a:r>
            <a:r>
              <a:rPr lang="es-VE" sz="1200" kern="1200" dirty="0" err="1" smtClean="0">
                <a:solidFill>
                  <a:schemeClr val="tx1"/>
                </a:solidFill>
                <a:effectLst/>
                <a:latin typeface="+mn-lt"/>
                <a:ea typeface="+mn-ea"/>
                <a:cs typeface="+mn-cs"/>
              </a:rPr>
              <a:t>fig</a:t>
            </a:r>
            <a:r>
              <a:rPr lang="es-VE" sz="1200" kern="1200" dirty="0" smtClean="0">
                <a:solidFill>
                  <a:schemeClr val="tx1"/>
                </a:solidFill>
                <a:effectLst/>
                <a:latin typeface="+mn-lt"/>
                <a:ea typeface="+mn-ea"/>
                <a:cs typeface="+mn-cs"/>
              </a:rPr>
              <a:t> 5).</a:t>
            </a:r>
            <a:endParaRPr lang="es-E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25</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l</a:t>
            </a:r>
            <a:r>
              <a:rPr lang="es-ES" dirty="0" smtClean="0"/>
              <a:t>Tabla 3 | Estimaciones del efecto preventivo de tomar uno o más medicamentos para reducir la presión arterial en eventos de enfermedad cardíaca coronaria (CHD) y accidente cerebrovascular de acuerdo con presión arterial sistólica </a:t>
            </a:r>
            <a:r>
              <a:rPr lang="es-ES" dirty="0" err="1" smtClean="0"/>
              <a:t>pretratamiento</a:t>
            </a:r>
            <a:r>
              <a:rPr lang="es-ES" dirty="0" smtClean="0"/>
              <a:t>, edad, número de fármacos y dosis (como múltiplo de estándar33)</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26</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l</a:t>
            </a:r>
            <a:r>
              <a:rPr lang="es-ES" dirty="0" smtClean="0"/>
              <a:t>Tabla 3 | Estimaciones del efecto preventivo de tomar uno o más medicamentos para reducir la presión arterial en eventos de enfermedad cardíaca coronaria (CHD) y accidente cerebrovascular de acuerdo con presión arterial sistólica </a:t>
            </a:r>
            <a:r>
              <a:rPr lang="es-ES" dirty="0" err="1" smtClean="0"/>
              <a:t>pretratamiento</a:t>
            </a:r>
            <a:r>
              <a:rPr lang="es-ES" dirty="0" smtClean="0"/>
              <a:t>, edad, número de fármacos y dosis (como múltiplo de estándar33)</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27</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Reducción de la incidencia de eventos de enfermedad coronaria (EC) y accidentes cerebrovasculares en relación con la reducción de la presión arterial sistólica según la dosis y la combinación de fármacos, la presión arterial sistólica previa al tratamiento y la edad. * Las reducciones de la presión arterial son más inciertas y, por lo tanto, también las reducciones en la incidencia de la enfermedad</a:t>
            </a:r>
          </a:p>
          <a:p>
            <a:r>
              <a:rPr lang="es-VE" sz="1200" kern="1200" dirty="0" smtClean="0">
                <a:solidFill>
                  <a:schemeClr val="tx1"/>
                </a:solidFill>
                <a:effectLst/>
                <a:latin typeface="+mn-lt"/>
                <a:ea typeface="+mn-ea"/>
                <a:cs typeface="+mn-cs"/>
              </a:rPr>
              <a:t>Las Figuras 6 y 7 muestran que un fármaco a dosis estándar redujo la incidencia de EC en aproximadamente un 24% y de apoplejía en un 33% en personas de 60-69 con una presión arterial sistólica de 150 mm Hg y una presión arterial diastólica de 90 mm Hg . Tres medicamentos a la mitad de la dosis estándar duplicaron este efecto, reduciendo la incidencia de enfermedad coronaria en aproximadamente un 45% y de apoplejía en un 60%.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28</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29</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30</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sz="1200" kern="1200" dirty="0" smtClean="0">
                <a:solidFill>
                  <a:schemeClr val="tx1"/>
                </a:solidFill>
                <a:effectLst/>
                <a:latin typeface="+mn-lt"/>
                <a:ea typeface="+mn-ea"/>
                <a:cs typeface="+mn-cs"/>
              </a:rPr>
              <a:t>Reducción en la incidencia de eventos de enfermedad coronaria (CHD) y accidente cerebrovascular en relación con la reducción de la presión arterial diastólica de acuerdo con la dosis de fármaco, el número de fármacos, la presión arterial diastólica antes del tratamiento y la edad. * Las reducciones de la presión arterial son más inciertas y, por lo tanto, también las reducciones en la incidencia de la enfermedad</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31</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Reducciones porcentuales observadas en eventos de enfermedad coronaria (AC) y accidente cerebrovascular en ensayos únicos y combinados de diferencia de presión arterial de tratamiento con fármacos comparados con las reducciones previstas según el número de fármacos, dosis, presión arterial previa al tratamiento y edad (60-69 años) (tablas 3 y 4), ajustado por la proporción de participantes tratados que no toman sus tabletas asignadas (25%)</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esta tabla</a:t>
            </a:r>
            <a:r>
              <a:rPr lang="es-ES" sz="1200" kern="1200" baseline="0" dirty="0" smtClean="0">
                <a:solidFill>
                  <a:schemeClr val="tx1"/>
                </a:solidFill>
                <a:effectLst/>
                <a:latin typeface="+mn-lt"/>
                <a:ea typeface="+mn-ea"/>
                <a:cs typeface="+mn-cs"/>
              </a:rPr>
              <a:t> ellos demostraron que los porcentajes de reducción de eventos de EAC y </a:t>
            </a:r>
            <a:r>
              <a:rPr lang="es-ES" sz="1200" kern="1200" baseline="0" dirty="0" err="1" smtClean="0">
                <a:solidFill>
                  <a:schemeClr val="tx1"/>
                </a:solidFill>
                <a:effectLst/>
                <a:latin typeface="+mn-lt"/>
                <a:ea typeface="+mn-ea"/>
                <a:cs typeface="+mn-cs"/>
              </a:rPr>
              <a:t>stroke</a:t>
            </a:r>
            <a:r>
              <a:rPr lang="es-ES" sz="1200" kern="1200" baseline="0" dirty="0" smtClean="0">
                <a:solidFill>
                  <a:schemeClr val="tx1"/>
                </a:solidFill>
                <a:effectLst/>
                <a:latin typeface="+mn-lt"/>
                <a:ea typeface="+mn-ea"/>
                <a:cs typeface="+mn-cs"/>
              </a:rPr>
              <a:t> predichos basados en la PAS y PAD </a:t>
            </a:r>
            <a:r>
              <a:rPr lang="es-ES" sz="1200" kern="1200" baseline="0" dirty="0" err="1" smtClean="0">
                <a:solidFill>
                  <a:schemeClr val="tx1"/>
                </a:solidFill>
                <a:effectLst/>
                <a:latin typeface="+mn-lt"/>
                <a:ea typeface="+mn-ea"/>
                <a:cs typeface="+mn-cs"/>
              </a:rPr>
              <a:t>fueorn</a:t>
            </a:r>
            <a:r>
              <a:rPr lang="es-ES" sz="1200" kern="1200" baseline="0" dirty="0" smtClean="0">
                <a:solidFill>
                  <a:schemeClr val="tx1"/>
                </a:solidFill>
                <a:effectLst/>
                <a:latin typeface="+mn-lt"/>
                <a:ea typeface="+mn-ea"/>
                <a:cs typeface="+mn-cs"/>
              </a:rPr>
              <a:t> similares a </a:t>
            </a:r>
            <a:r>
              <a:rPr lang="es-ES" sz="1200" kern="1200" baseline="0" dirty="0" err="1" smtClean="0">
                <a:solidFill>
                  <a:schemeClr val="tx1"/>
                </a:solidFill>
                <a:effectLst/>
                <a:latin typeface="+mn-lt"/>
                <a:ea typeface="+mn-ea"/>
                <a:cs typeface="+mn-cs"/>
              </a:rPr>
              <a:t>lso</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obervados</a:t>
            </a:r>
            <a:r>
              <a:rPr lang="es-ES" sz="1200" kern="1200" baseline="0" dirty="0" smtClean="0">
                <a:solidFill>
                  <a:schemeClr val="tx1"/>
                </a:solidFill>
                <a:effectLst/>
                <a:latin typeface="+mn-lt"/>
                <a:ea typeface="+mn-ea"/>
                <a:cs typeface="+mn-cs"/>
              </a:rPr>
              <a:t> en los ensayos</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 Tabla 5 muestra las predicciones de las reducciones en eventos de CHD y accidente cerebrovascular en los ensayos de diferencia de presión arterial de un solo tratamiento farmacológico (1,0 fármaco por participante en promedio) y del tratamiento farmacológico combinado (2,0 fármacos por participante), calculado teniendo en cuenta la presión arterial antes del tratamiento, la dosis como un múltiplo de la dosis estándar, y la edad y ajustado por el hecho de que una cuarta parte de los participantes no tomaron el tratamiento asignado. La Tabla 5 muestra que las reducciones observadas en eventos de CHD y accidente cerebrovascular en los ensayos son similares a los valores predichos, por lo que los resultados de los ensayos validan las estimaciones.</a:t>
            </a:r>
            <a:endParaRPr lang="es-E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32</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También cuantificamos el efecto de los medicamentos para reducir la presión arterial sobre la incidencia de insuficiencia cardíaca y sobre la mortalidad por cáncer, otras muertes no vasculares y mortalidad por cualquier causa. </a:t>
            </a:r>
            <a:endParaRPr lang="es-E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5</a:t>
            </a:fld>
            <a:endParaRPr lang="en-US"/>
          </a:p>
        </p:txBody>
      </p:sp>
    </p:spTree>
    <p:extLst>
      <p:ext uri="{BB962C8B-B14F-4D97-AF65-F5344CB8AC3E}">
        <p14:creationId xmlns:p14="http://schemas.microsoft.com/office/powerpoint/2010/main" val="2592816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Resultados sobre la insuficiencia cardíaca en 64 ensayos de diferencia de presión arterial y 31 ensayos de comparación de fármacos para reducir la presión arterial, por separado para los bloqueadores de los canales de calcio y otras drogas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Comparaciones de drogas que no involucran canales de calcio bloqueadores</a:t>
            </a: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Cada una de las otras cuatro clases de fármacos redujo significativamente la incidencia de insuficiencia cardíaca en los ensayos de diferencia de presión arterial (P &lt;0.001) en un 24% en promedio, sin diferencias significativas en el efecto entre ellos ni en los ensayos de diferencia de presión arterial ni en el fármaco ensayos de comparación</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Los bloqueadores de los canales de calcio redujeron la insuficiencia cardíaca en los ensayos de diferencia de presión arterial en un 19% (P = 0.007), aunque los ensayos de comparación de medicamentos mostraron que fueron estadísticamente significativamente menos efectivos al hacerlo que las otras cuatro clases de fármacos (riesgo relativo 1.22, 1.10 a 1.35; P &lt;0.001). . El efecto de los bloqueadores de los canales de calcio en la reducción de la insuficiencia cardíaca en los ensayos de diferencia de presión arterial (19%) no fue mucho menor que el de las otras clases de fármacos (24%). El efecto de los fármacos fue similar en la prevención primaria y secundaria (prevención de nuevos diagnósticos de insuficiencia cardíaca y prevención del deterioro (ingreso hospitalario o muerte) en personas con insuficiencia cardíaca).</a:t>
            </a:r>
            <a:endParaRPr lang="es-ES" sz="1200" kern="120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33</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i="0" kern="1200" dirty="0" smtClean="0">
                <a:solidFill>
                  <a:schemeClr val="tx1"/>
                </a:solidFill>
                <a:effectLst/>
                <a:latin typeface="+mn-lt"/>
                <a:ea typeface="+mn-ea"/>
                <a:cs typeface="+mn-cs"/>
              </a:rPr>
              <a:t>Fuente de evidencia de tres grandes </a:t>
            </a:r>
            <a:r>
              <a:rPr lang="es-ES" sz="1200" b="0" i="0" kern="1200" dirty="0" err="1" smtClean="0">
                <a:solidFill>
                  <a:schemeClr val="tx1"/>
                </a:solidFill>
                <a:effectLst/>
                <a:latin typeface="+mn-lt"/>
                <a:ea typeface="+mn-ea"/>
                <a:cs typeface="+mn-cs"/>
              </a:rPr>
              <a:t>metaanálisis</a:t>
            </a:r>
            <a:endParaRPr lang="es-ES" sz="1200" b="0" i="0" kern="1200" dirty="0" smtClean="0">
              <a:solidFill>
                <a:schemeClr val="tx1"/>
              </a:solidFill>
              <a:effectLst/>
              <a:latin typeface="+mn-lt"/>
              <a:ea typeface="+mn-ea"/>
              <a:cs typeface="+mn-cs"/>
            </a:endParaRPr>
          </a:p>
          <a:p>
            <a:endParaRPr lang="es-ES" dirty="0" smtClean="0"/>
          </a:p>
          <a:p>
            <a:r>
              <a:rPr lang="es-ES" dirty="0" smtClean="0"/>
              <a:t>Una síntesis de datos de diferentes fuentes, observacionales y experimental, es necesario. La Tabla 7 muestra cómo los diferentes las piezas del rompecabezas provienen de tres </a:t>
            </a:r>
            <a:r>
              <a:rPr lang="es-ES" dirty="0" err="1" smtClean="0"/>
              <a:t>metaanálisis</a:t>
            </a:r>
            <a:r>
              <a:rPr lang="es-ES" dirty="0" smtClean="0"/>
              <a:t> grandes, el último es el presente estudio. (</a:t>
            </a:r>
            <a:r>
              <a:rPr lang="es-ES" dirty="0" err="1" smtClean="0"/>
              <a:t>Metaanálisis</a:t>
            </a:r>
            <a:r>
              <a:rPr lang="es-ES" dirty="0" smtClean="0"/>
              <a:t> de "evento" ensayos de drogas por clase y reducción en CHD y apoplejía (presente análisis)</a:t>
            </a:r>
          </a:p>
          <a:p>
            <a:r>
              <a:rPr lang="es-ES" dirty="0" smtClean="0"/>
              <a:t>Clase de medicamento:</a:t>
            </a:r>
            <a:r>
              <a:rPr lang="es-ES" baseline="0" dirty="0" smtClean="0"/>
              <a:t> </a:t>
            </a:r>
            <a:r>
              <a:rPr lang="es-ES" dirty="0" smtClean="0"/>
              <a:t>Comentario sobre la evidencia de los eventos en los ensayos  (presente análisis) = Estimaciones diluidas porque el 24% de los participantes dejó de tomar tabletas</a:t>
            </a:r>
          </a:p>
          <a:p>
            <a:r>
              <a:rPr lang="es-ES" dirty="0" smtClean="0"/>
              <a:t>Dosis</a:t>
            </a:r>
            <a:r>
              <a:rPr lang="es-ES" baseline="0" dirty="0" smtClean="0"/>
              <a:t> del medicamento: </a:t>
            </a:r>
            <a:r>
              <a:rPr lang="es-ES" dirty="0" smtClean="0"/>
              <a:t>Diferentes participantes tomaron diferentes dosis; bajo dosis no probada</a:t>
            </a:r>
          </a:p>
          <a:p>
            <a:r>
              <a:rPr lang="es-ES" dirty="0" smtClean="0"/>
              <a:t>Numero de medicamentos: </a:t>
            </a:r>
            <a:r>
              <a:rPr lang="es-ES" baseline="0" dirty="0" smtClean="0"/>
              <a:t> </a:t>
            </a:r>
            <a:r>
              <a:rPr lang="es-ES" sz="1200" b="0" i="0" kern="1200" dirty="0" smtClean="0">
                <a:solidFill>
                  <a:schemeClr val="tx1"/>
                </a:solidFill>
                <a:effectLst/>
                <a:latin typeface="+mn-lt"/>
                <a:ea typeface="+mn-ea"/>
                <a:cs typeface="+mn-cs"/>
              </a:rPr>
              <a:t>Poder estadístico muy bajo</a:t>
            </a:r>
          </a:p>
          <a:p>
            <a:r>
              <a:rPr lang="es-ES" sz="1200" b="0" i="0" kern="1200" dirty="0" smtClean="0">
                <a:solidFill>
                  <a:schemeClr val="tx1"/>
                </a:solidFill>
                <a:effectLst/>
                <a:latin typeface="+mn-lt"/>
                <a:ea typeface="+mn-ea"/>
                <a:cs typeface="+mn-cs"/>
              </a:rPr>
              <a:t>Presión arterial pre tratamiento: </a:t>
            </a:r>
            <a:r>
              <a:rPr lang="es-ES" dirty="0" smtClean="0"/>
              <a:t>Reducción significativa de eventos de enfermedad incluso en presión arterial más baja</a:t>
            </a:r>
          </a:p>
          <a:p>
            <a:r>
              <a:rPr lang="es-ES" dirty="0" smtClean="0"/>
              <a:t>Clase de medicamento: Extenso</a:t>
            </a:r>
          </a:p>
          <a:p>
            <a:r>
              <a:rPr lang="es-ES" dirty="0" smtClean="0"/>
              <a:t>Edad: Un estrecho rango de edad (60-69 años)</a:t>
            </a:r>
          </a:p>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Uninformative</a:t>
            </a:r>
            <a:r>
              <a:rPr lang="es-ES" sz="1200" kern="1200" baseline="0" dirty="0" smtClean="0">
                <a:solidFill>
                  <a:schemeClr val="tx1"/>
                </a:solidFill>
                <a:effectLst/>
                <a:latin typeface="+mn-lt"/>
                <a:ea typeface="+mn-ea"/>
                <a:cs typeface="+mn-cs"/>
              </a:rPr>
              <a:t> = </a:t>
            </a:r>
            <a:r>
              <a:rPr lang="es-ES" dirty="0" smtClean="0"/>
              <a:t>Desinformativo (manipulación informativa)</a:t>
            </a:r>
            <a:r>
              <a:rPr lang="es-ES" baseline="0" dirty="0" smtClean="0"/>
              <a:t>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34</a:t>
            </a:fld>
            <a:endParaRPr lang="en-US"/>
          </a:p>
        </p:txBody>
      </p:sp>
    </p:spTree>
    <p:extLst>
      <p:ext uri="{BB962C8B-B14F-4D97-AF65-F5344CB8AC3E}">
        <p14:creationId xmlns:p14="http://schemas.microsoft.com/office/powerpoint/2010/main" val="19247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VE" sz="1200" kern="1200" dirty="0" smtClean="0">
                <a:solidFill>
                  <a:schemeClr val="tx1"/>
                </a:solidFill>
                <a:effectLst/>
                <a:latin typeface="+mn-lt"/>
                <a:ea typeface="+mn-ea"/>
                <a:cs typeface="+mn-cs"/>
              </a:rPr>
              <a:t>¿Los bloqueadores β tienen un efecto especial en la prevención de eventos de CHD en personas con antecedentes clínicos de CHD?</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El efecto es una reducción aproximada del 30% en la enfermedad coronaria, presente durante algunos años después del infarto. Esta reducción de riesgo es aproximadamente 15% a partir de entonces, similar a la de otros medicamentos para reducir la presión arterial</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¿El efecto preventivo de las drogas difiere en personas con y sin antecedentes de enfermedad cardiovascular?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El porcentaje de reducción en el riesgo de eventos de CHD y accidente cerebrovascular es el mismo o similar. Dado que el riesgo absoluto es mayor en personas con antecedentes de enfermedad cardiovascular, la reducción del riesgo absoluto es mayor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¿La reducción de la presión arterial por sí sola explica el efecto preventivo de las drogas?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excepto por el efecto especial a corto plazo de los betabloqueantes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¿Debería limitarse el uso de medicamentos para reducir la presión arterial a personas con presión arterial "alta"?</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Los medicamentos para reducir la presión sanguínea deben ofrecerse a cualquier persona con un riesgo suficientemente alto para beneficiarse del tratamiento cualquiera que sea su razón de alto riesgo, porque una reducción de la presión arterial determinada reduce el riesgo de enfermedad coronaria y accidente cerebrovascular en una proporción constante independientemente de la presión arterial previa al tratamiento.</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¿Cuál es el efecto cuantitativo de tomar uno o más medicamentos para bajar la presión arterial sobre la presión arterial y el riesgo de eventos de CHD y accidente cerebrovascular?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En personas de 60-69 años con una presión arterial diastólica de 90 mm Hg (o presión arterial sistólica de 150 mm Hg): un medicamento a dosis estándar reduce el riesgo de enfermedad coronaria en aproximadamente un 25% y de accidente cerebrovascular en un 35%; tres medicamentos a la mitad de la dosis estándar reducen el riesgo de enfermedad coronaria en un 45% y de apoplejía en un 60%; las estimaciones son aproximadamente 10 puntos porcentuales más altas si la presión arterial es más alta en 30 mm Hg sistólica o 15 mm Hg diastólica; las estimaciones son aproximadamente 5 puntos porcentuales inferiores para un aumento de 10 años en la edad</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36</a:t>
            </a:fld>
            <a:endParaRPr lang="en-US"/>
          </a:p>
        </p:txBody>
      </p:sp>
    </p:spTree>
    <p:extLst>
      <p:ext uri="{BB962C8B-B14F-4D97-AF65-F5344CB8AC3E}">
        <p14:creationId xmlns:p14="http://schemas.microsoft.com/office/powerpoint/2010/main" val="3372623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VE" sz="1200" kern="1200" dirty="0" smtClean="0">
                <a:solidFill>
                  <a:schemeClr val="tx1"/>
                </a:solidFill>
                <a:effectLst/>
                <a:latin typeface="+mn-lt"/>
                <a:ea typeface="+mn-ea"/>
                <a:cs typeface="+mn-cs"/>
              </a:rPr>
              <a:t>¿Los bloqueadores β tienen un efecto especial en la prevención de eventos de CHD en personas con antecedentes clínicos de CHD?</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El efecto es una reducción aproximada del 30% en la enfermedad coronaria, presente durante algunos años después del infarto. Esta reducción de riesgo es aproximadamente 15% a partir de entonces, similar a la de otros medicamentos para reducir la presión arterial</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¿El efecto preventivo de las drogas difiere en personas con y sin antecedentes de enfermedad cardiovascular?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El porcentaje de reducción en el riesgo de eventos de CHD y accidente cerebrovascular es el mismo o similar. Dado que el riesgo absoluto es mayor en personas con antecedentes de enfermedad cardiovascular, la reducción del riesgo absoluto es mayor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¿La reducción de la presión arterial por sí sola explica el efecto preventivo de las drogas?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excepto por el efecto especial a corto plazo de los betabloqueantes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¿Debería limitarse el uso de medicamentos para reducir la presión arterial a personas con presión arterial "alta"?</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Los medicamentos para reducir la presión sanguínea deben ofrecerse a cualquier persona con un riesgo suficientemente alto para beneficiarse del tratamiento cualquiera que sea su razón de alto riesgo, porque una reducción de la presión arterial determinada reduce el riesgo de enfermedad coronaria y accidente cerebrovascular en una proporción constante independientemente de la presión arterial previa al tratamiento.</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¿Cuál es el efecto cuantitativo de tomar uno o más medicamentos para bajar la presión arterial sobre la presión arterial y el riesgo de eventos de CHD y accidente cerebrovascular?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En personas de 60-69 años con una presión arterial diastólica de 90 mm Hg (o presión arterial sistólica de 150 mm Hg): un medicamento a dosis estándar reduce el riesgo de enfermedad coronaria en aproximadamente un 25% y de accidente cerebrovascular en un 35%; tres medicamentos a la mitad de la dosis estándar reducen el riesgo de enfermedad coronaria en un 45% y de apoplejía en un 60%; las estimaciones son aproximadamente 10 puntos porcentuales más altas si la presión arterial es más alta en 30 mm Hg sistólica o 15 mm Hg diastólica; las estimaciones son aproximadamente 5 puntos porcentuales inferiores para un aumento de 10 años en la edad</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37</a:t>
            </a:fld>
            <a:endParaRPr lang="en-US"/>
          </a:p>
        </p:txBody>
      </p:sp>
    </p:spTree>
    <p:extLst>
      <p:ext uri="{BB962C8B-B14F-4D97-AF65-F5344CB8AC3E}">
        <p14:creationId xmlns:p14="http://schemas.microsoft.com/office/powerpoint/2010/main" val="3372623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0"/>
            <a:r>
              <a:rPr lang="es-VE" sz="1200" kern="1200" dirty="0" smtClean="0">
                <a:solidFill>
                  <a:schemeClr val="tx1"/>
                </a:solidFill>
                <a:effectLst/>
                <a:latin typeface="+mn-lt"/>
                <a:ea typeface="+mn-ea"/>
                <a:cs typeface="+mn-cs"/>
              </a:rPr>
              <a:t>¿Los bloqueadores β tienen un efecto especial en la prevención de eventos de CHD en personas con antecedentes clínicos de CHD?</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El efecto es una reducción aproximada del 30% en la enfermedad coronaria, presente durante algunos años después del infarto. Esta reducción de riesgo es aproximadamente 15% a partir de entonces, similar a la de otros medicamentos para reducir la presión arterial</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¿El efecto preventivo de las drogas difiere en personas con y sin antecedentes de enfermedad cardiovascular?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El porcentaje de reducción en el riesgo de eventos de CHD y accidente cerebrovascular es el mismo o similar. Dado que el riesgo absoluto es mayor en personas con antecedentes de enfermedad cardiovascular, la reducción del riesgo absoluto es mayor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¿La reducción de la presión arterial por sí sola explica el efecto preventivo de las drogas?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Sí, excepto por el efecto especial a corto plazo de los betabloqueantes</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¿Debería limitarse el uso de medicamentos para reducir la presión arterial a personas con presión arterial "alta"?</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No. Los medicamentos para reducir la presión sanguínea deben ofrecerse a cualquier persona con un riesgo suficientemente alto para beneficiarse del tratamiento cualquiera que sea su razón de alto riesgo, porque una reducción de la presión arterial determinada reduce el riesgo de enfermedad coronaria y accidente cerebrovascular en una proporción constante independientemente de la presión arterial previa al tratamiento.</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¿Cuál es el efecto cuantitativo de tomar uno o más medicamentos para bajar la presión arterial sobre la presión arterial y el riesgo de eventos de CHD y accidente cerebrovascular?</a:t>
            </a:r>
            <a:endParaRPr lang="es-ES" sz="1200" kern="1200" dirty="0" smtClean="0">
              <a:solidFill>
                <a:schemeClr val="tx1"/>
              </a:solidFill>
              <a:effectLst/>
              <a:latin typeface="+mn-lt"/>
              <a:ea typeface="+mn-ea"/>
              <a:cs typeface="+mn-cs"/>
            </a:endParaRPr>
          </a:p>
          <a:p>
            <a:pPr lvl="0"/>
            <a:r>
              <a:rPr lang="es-VE" sz="1200" kern="1200" dirty="0" smtClean="0">
                <a:solidFill>
                  <a:schemeClr val="tx1"/>
                </a:solidFill>
                <a:effectLst/>
                <a:latin typeface="+mn-lt"/>
                <a:ea typeface="+mn-ea"/>
                <a:cs typeface="+mn-cs"/>
              </a:rPr>
              <a:t>En personas de 60-69 años con una presión arterial diastólica de 90 mm Hg (o presión arterial sistólica de 150 mm Hg): un medicamento a dosis estándar reduce el riesgo de enfermedad coronaria en aproximadamente un 25% y de accidente cerebrovascular en un 35%; tres medicamentos a la mitad de la dosis estándar reducen el riesgo de enfermedad coronaria en un 45% y de apoplejía en un 60%; las estimaciones son aproximadamente 10 puntos porcentuales más altas si la presión arterial es más alta en 30 mm Hg sistólica o 15 mm Hg diastólica; las estimaciones son aproximadamente 5 puntos porcentuales inferiores para un aumento de 10 años en la edad</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38</a:t>
            </a:fld>
            <a:endParaRPr lang="en-US"/>
          </a:p>
        </p:txBody>
      </p:sp>
    </p:spTree>
    <p:extLst>
      <p:ext uri="{BB962C8B-B14F-4D97-AF65-F5344CB8AC3E}">
        <p14:creationId xmlns:p14="http://schemas.microsoft.com/office/powerpoint/2010/main" val="337262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ctr"/>
            <a:r>
              <a:rPr lang="es-ES" sz="1200" b="0" i="0" dirty="0" smtClean="0">
                <a:latin typeface="Tahoma" pitchFamily="34" charset="0"/>
                <a:ea typeface="Tahoma" pitchFamily="34" charset="0"/>
                <a:cs typeface="Tahoma" pitchFamily="34" charset="0"/>
              </a:rPr>
              <a:t>Las posibles limitaciones de este metanálisis surgen de no tener datos individuales del paciente de cada ensayo.</a:t>
            </a:r>
          </a:p>
          <a:p>
            <a:pPr lvl="0" algn="ctr"/>
            <a:r>
              <a:rPr lang="es-ES" sz="1200" dirty="0" smtClean="0">
                <a:latin typeface="Tahoma" pitchFamily="34" charset="0"/>
                <a:ea typeface="Tahoma" pitchFamily="34" charset="0"/>
                <a:cs typeface="Tahoma" pitchFamily="34" charset="0"/>
              </a:rPr>
              <a:t>Si bien esto habría proporcionado más detalles sobre los efectos de la reducción de la presión arterial en relación con la presión arterial antes del tratamiento y la edad no era un serio limitación.</a:t>
            </a:r>
          </a:p>
          <a:p>
            <a:pPr lvl="0" algn="ctr"/>
            <a:r>
              <a:rPr lang="es-ES" dirty="0" smtClean="0"/>
              <a:t/>
            </a:r>
            <a:br>
              <a:rPr lang="es-ES" dirty="0" smtClean="0"/>
            </a:br>
            <a:r>
              <a:rPr lang="es-ES" sz="1200" b="0" i="0" kern="1200" dirty="0" smtClean="0">
                <a:solidFill>
                  <a:schemeClr val="tx1"/>
                </a:solidFill>
                <a:effectLst/>
                <a:latin typeface="+mn-lt"/>
                <a:ea typeface="+mn-ea"/>
                <a:cs typeface="+mn-cs"/>
              </a:rPr>
              <a:t>El hecho de que nuestro </a:t>
            </a:r>
            <a:r>
              <a:rPr lang="es-ES" sz="1200" b="0" i="0" kern="1200" dirty="0" err="1" smtClean="0">
                <a:solidFill>
                  <a:schemeClr val="tx1"/>
                </a:solidFill>
                <a:effectLst/>
                <a:latin typeface="+mn-lt"/>
                <a:ea typeface="+mn-ea"/>
                <a:cs typeface="+mn-cs"/>
              </a:rPr>
              <a:t>metaanálisis</a:t>
            </a:r>
            <a:r>
              <a:rPr lang="es-ES" sz="1200" b="0" i="0" kern="1200" dirty="0" smtClean="0">
                <a:solidFill>
                  <a:schemeClr val="tx1"/>
                </a:solidFill>
                <a:effectLst/>
                <a:latin typeface="+mn-lt"/>
                <a:ea typeface="+mn-ea"/>
                <a:cs typeface="+mn-cs"/>
              </a:rPr>
              <a:t> fue basado en ensayos que variaron de muchas maneras (por ejemplo, con respecto a la presión arterial previa al tratamiento, previa enfermedad, muestra de población) puede considerarse una limitación, lo que puede conducir a oscurecimiento aleatorio de errores diferencias reales</a:t>
            </a:r>
            <a:endParaRPr lang="en-US" sz="1200" i="1" dirty="0" smtClean="0">
              <a:latin typeface="Tahoma" pitchFamily="34" charset="0"/>
              <a:ea typeface="Tahoma" pitchFamily="34" charset="0"/>
              <a:cs typeface="Tahoma" pitchFamily="34" charset="0"/>
            </a:endParaRPr>
          </a:p>
          <a:p>
            <a:r>
              <a:rPr lang="es-ES" dirty="0" smtClean="0"/>
              <a:t/>
            </a:r>
            <a:br>
              <a:rPr lang="es-ES" dirty="0" smtClean="0"/>
            </a:br>
            <a:r>
              <a:rPr lang="es-ES" sz="1200" b="0" i="0" kern="1200" dirty="0" smtClean="0">
                <a:solidFill>
                  <a:schemeClr val="tx1"/>
                </a:solidFill>
                <a:effectLst/>
                <a:latin typeface="+mn-lt"/>
                <a:ea typeface="+mn-ea"/>
                <a:cs typeface="+mn-cs"/>
              </a:rPr>
              <a:t>La fuerza de nuestros análisis es que, basados ​​en lo que son sobre las reducciones relativas en el riesgo, son generalmente aplicables independientemente de la incidencia de enfermedad cardiovascular.</a:t>
            </a:r>
          </a:p>
          <a:p>
            <a:r>
              <a:rPr lang="es-VE" sz="1200" kern="1200" dirty="0" smtClean="0">
                <a:solidFill>
                  <a:schemeClr val="tx1"/>
                </a:solidFill>
                <a:effectLst/>
                <a:latin typeface="+mn-lt"/>
                <a:ea typeface="+mn-ea"/>
                <a:cs typeface="+mn-cs"/>
              </a:rPr>
              <a:t>Nuestras estimaciones de la reducción del riesgo relativo se pueden convertir en reducciones absolutas del riesgo multiplicándolas por la incidencia en una población específica</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39</a:t>
            </a:fld>
            <a:endParaRPr lang="en-US"/>
          </a:p>
        </p:txBody>
      </p:sp>
    </p:spTree>
    <p:extLst>
      <p:ext uri="{BB962C8B-B14F-4D97-AF65-F5344CB8AC3E}">
        <p14:creationId xmlns:p14="http://schemas.microsoft.com/office/powerpoint/2010/main" val="3372623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b="1" dirty="0" smtClean="0"/>
              <a:t>1. </a:t>
            </a:r>
            <a:r>
              <a:rPr lang="es-ES" b="1" dirty="0" smtClean="0"/>
              <a:t>Fue un diseño a priori proporcionado</a:t>
            </a:r>
            <a:endParaRPr lang="es-ES_tradnl" b="1" dirty="0" smtClean="0"/>
          </a:p>
          <a:p>
            <a:r>
              <a:rPr lang="es-ES" sz="1200" b="0" i="0" kern="1200" dirty="0" smtClean="0">
                <a:solidFill>
                  <a:schemeClr val="tx1"/>
                </a:solidFill>
                <a:effectLst/>
                <a:latin typeface="+mn-lt"/>
                <a:ea typeface="+mn-ea"/>
                <a:cs typeface="+mn-cs"/>
              </a:rPr>
              <a:t>la pregunta de investigación y los criterios de inclusión deben establecerse antes de que el director la revise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smtClean="0">
                <a:solidFill>
                  <a:schemeClr val="tx1"/>
                </a:solidFill>
                <a:effectLst/>
                <a:latin typeface="+mn-lt"/>
                <a:ea typeface="+mn-ea"/>
                <a:cs typeface="+mn-cs"/>
              </a:rPr>
              <a:t>2. </a:t>
            </a:r>
            <a:r>
              <a:rPr lang="es-ES" b="1" dirty="0" smtClean="0"/>
              <a:t>¿hubo una selección de estudios duplicados y extracción de datos?</a:t>
            </a:r>
            <a:r>
              <a:rPr lang="es-ES" dirty="0" smtClean="0"/>
              <a:t/>
            </a:r>
            <a:br>
              <a:rPr lang="es-ES" dirty="0" smtClean="0"/>
            </a:br>
            <a:r>
              <a:rPr lang="es-ES" sz="1200" b="0" i="0" kern="1200" dirty="0" smtClean="0">
                <a:solidFill>
                  <a:schemeClr val="tx1"/>
                </a:solidFill>
                <a:effectLst/>
                <a:latin typeface="+mn-lt"/>
                <a:ea typeface="+mn-ea"/>
                <a:cs typeface="+mn-cs"/>
              </a:rPr>
              <a:t>debería haber al menos dos extractores de datos y debería existir un procedimiento de consenso para desacuerdos</a:t>
            </a:r>
          </a:p>
          <a:p>
            <a:r>
              <a:rPr lang="es-ES_tradnl" b="1" dirty="0" smtClean="0"/>
              <a:t>3.</a:t>
            </a:r>
            <a:r>
              <a:rPr lang="es-ES_tradnl" b="1" baseline="0" dirty="0" smtClean="0"/>
              <a:t> </a:t>
            </a:r>
            <a:r>
              <a:rPr lang="es-ES" b="1" dirty="0" smtClean="0"/>
              <a:t>Fue una búsqueda exhaustiva de literatura realizada</a:t>
            </a:r>
          </a:p>
          <a:p>
            <a:r>
              <a:rPr lang="es-ES" dirty="0" smtClean="0"/>
              <a:t>al menos dos fuentes electrónicas deben ser buscadas.</a:t>
            </a:r>
            <a:r>
              <a:rPr lang="es-ES" baseline="0" dirty="0" smtClean="0"/>
              <a:t> E</a:t>
            </a:r>
            <a:r>
              <a:rPr lang="es-ES" dirty="0" smtClean="0"/>
              <a:t>l informe debe incluir años y bases de datos (</a:t>
            </a:r>
            <a:r>
              <a:rPr lang="es-ES" dirty="0" err="1" smtClean="0"/>
              <a:t>ej</a:t>
            </a:r>
            <a:r>
              <a:rPr lang="es-ES" smtClean="0"/>
              <a:t> central</a:t>
            </a:r>
            <a:r>
              <a:rPr lang="es-ES" dirty="0" smtClean="0"/>
              <a:t>, </a:t>
            </a:r>
            <a:r>
              <a:rPr lang="es-ES" dirty="0" err="1" smtClean="0"/>
              <a:t>embase</a:t>
            </a:r>
            <a:r>
              <a:rPr lang="es-ES" baseline="0" dirty="0" smtClean="0"/>
              <a:t> y </a:t>
            </a:r>
            <a:r>
              <a:rPr lang="es-ES" baseline="0" dirty="0" err="1" smtClean="0"/>
              <a:t>medline</a:t>
            </a:r>
            <a:r>
              <a:rPr lang="es-ES" baseline="0" dirty="0" smtClean="0"/>
              <a:t>). </a:t>
            </a:r>
            <a:r>
              <a:rPr lang="es-ES" dirty="0" smtClean="0"/>
              <a:t>palabras clave y / o términos médicos deben ser establecidos y son factibles la estrategia de búsqueda debe ser proporcionada. Todas las búsquedas deben complementarse consultando contenidos de corrientes, reseñas, libros de texto, registros</a:t>
            </a:r>
            <a:r>
              <a:rPr lang="es-ES" baseline="0" dirty="0" smtClean="0"/>
              <a:t> </a:t>
            </a:r>
            <a:r>
              <a:rPr lang="es-ES" dirty="0" smtClean="0"/>
              <a:t>especializados o expertos en particular</a:t>
            </a:r>
            <a:endParaRPr lang="es-ES_tradnl" b="1"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40</a:t>
            </a:fld>
            <a:endParaRPr lang="en-US"/>
          </a:p>
        </p:txBody>
      </p:sp>
    </p:spTree>
    <p:extLst>
      <p:ext uri="{BB962C8B-B14F-4D97-AF65-F5344CB8AC3E}">
        <p14:creationId xmlns:p14="http://schemas.microsoft.com/office/powerpoint/2010/main" val="3089463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4. El </a:t>
            </a:r>
            <a:r>
              <a:rPr lang="es-ES_tradnl" dirty="0" err="1" smtClean="0"/>
              <a:t>edo</a:t>
            </a:r>
            <a:r>
              <a:rPr lang="es-ES_tradnl" dirty="0" smtClean="0"/>
              <a:t> de la publicación fue utilizado como un criterio de inclusión</a:t>
            </a:r>
          </a:p>
          <a:p>
            <a:r>
              <a:rPr lang="es-ES" dirty="0" smtClean="0"/>
              <a:t>los autores deben declarar que buscaron informes independientemente de su tipo de publicación </a:t>
            </a:r>
            <a:r>
              <a:rPr lang="es-ES" baseline="0" dirty="0" smtClean="0"/>
              <a:t> los autores deben indicar si ellos excluyeron algún reporte basado en el status de la publicación, </a:t>
            </a:r>
            <a:r>
              <a:rPr lang="es-ES" baseline="0" dirty="0" err="1" smtClean="0"/>
              <a:t>idiomal</a:t>
            </a:r>
            <a:endParaRPr lang="es-ES" baseline="0" dirty="0" smtClean="0"/>
          </a:p>
          <a:p>
            <a:endParaRPr lang="es-ES" baseline="0" dirty="0" smtClean="0"/>
          </a:p>
          <a:p>
            <a:r>
              <a:rPr lang="es-ES" baseline="0" dirty="0" smtClean="0"/>
              <a:t>5. Era una lista de estudios incluidos y excluidos proporcionados </a:t>
            </a:r>
          </a:p>
          <a:p>
            <a:endParaRPr lang="es-ES" baseline="0" dirty="0" smtClean="0"/>
          </a:p>
          <a:p>
            <a:r>
              <a:rPr lang="es-ES" baseline="0" dirty="0" smtClean="0"/>
              <a:t>6.  </a:t>
            </a:r>
            <a:r>
              <a:rPr lang="es-ES" sz="1200" b="0" i="0" kern="1200" dirty="0" smtClean="0">
                <a:solidFill>
                  <a:schemeClr val="tx1"/>
                </a:solidFill>
                <a:effectLst/>
                <a:latin typeface="+mn-lt"/>
                <a:ea typeface="+mn-ea"/>
                <a:cs typeface="+mn-cs"/>
              </a:rPr>
              <a:t>fueron las características de los estudios incluidos proporcionados</a:t>
            </a:r>
            <a:endParaRPr lang="es-ES" baseline="0" dirty="0" smtClean="0"/>
          </a:p>
          <a:p>
            <a:endParaRPr lang="es-ES" baseline="0" dirty="0" smtClean="0"/>
          </a:p>
          <a:p>
            <a:endParaRPr lang="es-ES" baseline="0"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41</a:t>
            </a:fld>
            <a:endParaRPr lang="en-US"/>
          </a:p>
        </p:txBody>
      </p:sp>
    </p:spTree>
    <p:extLst>
      <p:ext uri="{BB962C8B-B14F-4D97-AF65-F5344CB8AC3E}">
        <p14:creationId xmlns:p14="http://schemas.microsoft.com/office/powerpoint/2010/main" val="127588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smtClean="0"/>
          </a:p>
          <a:p>
            <a:r>
              <a:rPr lang="es-ES_tradnl" dirty="0" smtClean="0"/>
              <a:t>fue la calidad científica de los estudios incluidos evaluado y documentado?</a:t>
            </a:r>
          </a:p>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42</a:t>
            </a:fld>
            <a:endParaRPr lang="en-US"/>
          </a:p>
        </p:txBody>
      </p:sp>
    </p:spTree>
    <p:extLst>
      <p:ext uri="{BB962C8B-B14F-4D97-AF65-F5344CB8AC3E}">
        <p14:creationId xmlns:p14="http://schemas.microsoft.com/office/powerpoint/2010/main" val="4200546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smtClean="0"/>
          </a:p>
          <a:p>
            <a:r>
              <a:rPr lang="es-ES_tradnl" dirty="0" smtClean="0"/>
              <a:t>fue la probabilidad de sesgo de publicación evaluó</a:t>
            </a:r>
          </a:p>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43</a:t>
            </a:fld>
            <a:endParaRPr lang="en-US"/>
          </a:p>
        </p:txBody>
      </p:sp>
    </p:spTree>
    <p:extLst>
      <p:ext uri="{BB962C8B-B14F-4D97-AF65-F5344CB8AC3E}">
        <p14:creationId xmlns:p14="http://schemas.microsoft.com/office/powerpoint/2010/main" val="395696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 búsqueda en la base de datos (por MRL) utilizó </a:t>
            </a:r>
            <a:r>
              <a:rPr lang="es-VE" sz="1200" kern="1200" dirty="0" err="1" smtClean="0">
                <a:solidFill>
                  <a:schemeClr val="tx1"/>
                </a:solidFill>
                <a:effectLst/>
                <a:latin typeface="+mn-lt"/>
                <a:ea typeface="+mn-ea"/>
                <a:cs typeface="+mn-cs"/>
              </a:rPr>
              <a:t>Medline</a:t>
            </a:r>
            <a:r>
              <a:rPr lang="es-VE" sz="1200" kern="1200" dirty="0" smtClean="0">
                <a:solidFill>
                  <a:schemeClr val="tx1"/>
                </a:solidFill>
                <a:effectLst/>
                <a:latin typeface="+mn-lt"/>
                <a:ea typeface="+mn-ea"/>
                <a:cs typeface="+mn-cs"/>
              </a:rPr>
              <a:t> (1966 a diciembre de 2007, cualquier idioma) para identificar ensayos aleatorios de medicamentos para reducir la presión arterial en los que se registraron eventos coronarios o ACV (independientemente de si la reducción de la presión arterial se consideraba el mecanismo de acción). Los términos de búsqueda fueron "agentes antihipertensivos" o "hipertensión" o "diuréticos, </a:t>
            </a:r>
            <a:r>
              <a:rPr lang="es-VE" sz="1200" kern="1200" dirty="0" err="1" smtClean="0">
                <a:solidFill>
                  <a:schemeClr val="tx1"/>
                </a:solidFill>
                <a:effectLst/>
                <a:latin typeface="+mn-lt"/>
                <a:ea typeface="+mn-ea"/>
                <a:cs typeface="+mn-cs"/>
              </a:rPr>
              <a:t>tiazídicos</a:t>
            </a:r>
            <a:r>
              <a:rPr lang="es-VE" sz="1200" kern="1200" dirty="0" smtClean="0">
                <a:solidFill>
                  <a:schemeClr val="tx1"/>
                </a:solidFill>
                <a:effectLst/>
                <a:latin typeface="+mn-lt"/>
                <a:ea typeface="+mn-ea"/>
                <a:cs typeface="+mn-cs"/>
              </a:rPr>
              <a:t>" o "beta-antagonistas adrenérgicos" o "inhibidores de la enzima </a:t>
            </a:r>
            <a:r>
              <a:rPr lang="es-VE" sz="1200" kern="1200" dirty="0" err="1" smtClean="0">
                <a:solidFill>
                  <a:schemeClr val="tx1"/>
                </a:solidFill>
                <a:effectLst/>
                <a:latin typeface="+mn-lt"/>
                <a:ea typeface="+mn-ea"/>
                <a:cs typeface="+mn-cs"/>
              </a:rPr>
              <a:t>convertidora</a:t>
            </a:r>
            <a:r>
              <a:rPr lang="es-VE" sz="1200" kern="1200" dirty="0" smtClean="0">
                <a:solidFill>
                  <a:schemeClr val="tx1"/>
                </a:solidFill>
                <a:effectLst/>
                <a:latin typeface="+mn-lt"/>
                <a:ea typeface="+mn-ea"/>
                <a:cs typeface="+mn-cs"/>
              </a:rPr>
              <a:t> de la angiotensina" o "receptores, angiotensina / antagonistas e inhibidores" o "</a:t>
            </a:r>
            <a:r>
              <a:rPr lang="es-VE" sz="1200" kern="1200" dirty="0" err="1" smtClean="0">
                <a:solidFill>
                  <a:schemeClr val="tx1"/>
                </a:solidFill>
                <a:effectLst/>
                <a:latin typeface="+mn-lt"/>
                <a:ea typeface="+mn-ea"/>
                <a:cs typeface="+mn-cs"/>
              </a:rPr>
              <a:t>tetrazoles</a:t>
            </a:r>
            <a:r>
              <a:rPr lang="es-VE" sz="1200" kern="1200" dirty="0" smtClean="0">
                <a:solidFill>
                  <a:schemeClr val="tx1"/>
                </a:solidFill>
                <a:effectLst/>
                <a:latin typeface="+mn-lt"/>
                <a:ea typeface="+mn-ea"/>
                <a:cs typeface="+mn-cs"/>
              </a:rPr>
              <a:t>" o " bloqueadores de los canales de calcio "o" agentes vasodilatadores "o los nombres de todos los medicamentos para reducir la presión arterial enumerados en el </a:t>
            </a:r>
            <a:r>
              <a:rPr lang="es-VE" sz="1200" b="1" i="1" kern="1200" dirty="0" smtClean="0">
                <a:solidFill>
                  <a:schemeClr val="tx1"/>
                </a:solidFill>
                <a:effectLst/>
                <a:latin typeface="+mn-lt"/>
                <a:ea typeface="+mn-ea"/>
                <a:cs typeface="+mn-cs"/>
              </a:rPr>
              <a:t>Formulario Nacional Británico</a:t>
            </a:r>
            <a:r>
              <a:rPr lang="es-VE" sz="1200" kern="1200" dirty="0" smtClean="0">
                <a:solidFill>
                  <a:schemeClr val="tx1"/>
                </a:solidFill>
                <a:effectLst/>
                <a:latin typeface="+mn-lt"/>
                <a:ea typeface="+mn-ea"/>
                <a:cs typeface="+mn-cs"/>
              </a:rPr>
              <a:t> como palabras clave o palabras de texto. Los límites fueron </a:t>
            </a:r>
            <a:r>
              <a:rPr lang="es-VE" sz="1200" kern="1200" dirty="0" err="1" smtClean="0">
                <a:solidFill>
                  <a:schemeClr val="tx1"/>
                </a:solidFill>
                <a:effectLst/>
                <a:latin typeface="+mn-lt"/>
                <a:ea typeface="+mn-ea"/>
                <a:cs typeface="+mn-cs"/>
              </a:rPr>
              <a:t>Medline</a:t>
            </a:r>
            <a:r>
              <a:rPr lang="es-VE" sz="1200" kern="1200" dirty="0" smtClean="0">
                <a:solidFill>
                  <a:schemeClr val="tx1"/>
                </a:solidFill>
                <a:effectLst/>
                <a:latin typeface="+mn-lt"/>
                <a:ea typeface="+mn-ea"/>
                <a:cs typeface="+mn-cs"/>
              </a:rPr>
              <a:t> publicación tipo "ensayo clínico" o "ensayo clínico controlado" o "ensayo controlado aleatorizado" o "meta-análisis". También buscamos en las bases de datos de Cochrane </a:t>
            </a:r>
            <a:r>
              <a:rPr lang="es-VE" sz="1200" kern="1200" dirty="0" err="1" smtClean="0">
                <a:solidFill>
                  <a:schemeClr val="tx1"/>
                </a:solidFill>
                <a:effectLst/>
                <a:latin typeface="+mn-lt"/>
                <a:ea typeface="+mn-ea"/>
                <a:cs typeface="+mn-cs"/>
              </a:rPr>
              <a:t>Collaboration</a:t>
            </a:r>
            <a:r>
              <a:rPr lang="es-VE" sz="1200" kern="1200" dirty="0" smtClean="0">
                <a:solidFill>
                  <a:schemeClr val="tx1"/>
                </a:solidFill>
                <a:effectLst/>
                <a:latin typeface="+mn-lt"/>
                <a:ea typeface="+mn-ea"/>
                <a:cs typeface="+mn-cs"/>
              </a:rPr>
              <a:t> y Web of </a:t>
            </a:r>
            <a:r>
              <a:rPr lang="es-VE" sz="1200" kern="1200" dirty="0" err="1" smtClean="0">
                <a:solidFill>
                  <a:schemeClr val="tx1"/>
                </a:solidFill>
                <a:effectLst/>
                <a:latin typeface="+mn-lt"/>
                <a:ea typeface="+mn-ea"/>
                <a:cs typeface="+mn-cs"/>
              </a:rPr>
              <a:t>Science</a:t>
            </a:r>
            <a:r>
              <a:rPr lang="es-VE" sz="1200" kern="1200" dirty="0" smtClean="0">
                <a:solidFill>
                  <a:schemeClr val="tx1"/>
                </a:solidFill>
                <a:effectLst/>
                <a:latin typeface="+mn-lt"/>
                <a:ea typeface="+mn-ea"/>
                <a:cs typeface="+mn-cs"/>
              </a:rPr>
              <a:t> y las citas en ensayos y </a:t>
            </a:r>
            <a:r>
              <a:rPr lang="es-VE" sz="1200" kern="1200" dirty="0" err="1" smtClean="0">
                <a:solidFill>
                  <a:schemeClr val="tx1"/>
                </a:solidFill>
                <a:effectLst/>
                <a:latin typeface="+mn-lt"/>
                <a:ea typeface="+mn-ea"/>
                <a:cs typeface="+mn-cs"/>
              </a:rPr>
              <a:t>metaanálisis</a:t>
            </a:r>
            <a:r>
              <a:rPr lang="es-VE" sz="1200" kern="1200" dirty="0" smtClean="0">
                <a:solidFill>
                  <a:schemeClr val="tx1"/>
                </a:solidFill>
                <a:effectLst/>
                <a:latin typeface="+mn-lt"/>
                <a:ea typeface="+mn-ea"/>
                <a:cs typeface="+mn-cs"/>
              </a:rPr>
              <a:t> previos y artículos de revisión.</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6</a:t>
            </a:fld>
            <a:endParaRPr lang="en-US"/>
          </a:p>
        </p:txBody>
      </p:sp>
    </p:spTree>
    <p:extLst>
      <p:ext uri="{BB962C8B-B14F-4D97-AF65-F5344CB8AC3E}">
        <p14:creationId xmlns:p14="http://schemas.microsoft.com/office/powerpoint/2010/main" val="3092109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44</a:t>
            </a:fld>
            <a:endParaRPr lang="en-US"/>
          </a:p>
        </p:txBody>
      </p:sp>
    </p:spTree>
    <p:extLst>
      <p:ext uri="{BB962C8B-B14F-4D97-AF65-F5344CB8AC3E}">
        <p14:creationId xmlns:p14="http://schemas.microsoft.com/office/powerpoint/2010/main" val="328846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45</a:t>
            </a:fld>
            <a:endParaRPr lang="en-US"/>
          </a:p>
        </p:txBody>
      </p:sp>
    </p:spTree>
    <p:extLst>
      <p:ext uri="{BB962C8B-B14F-4D97-AF65-F5344CB8AC3E}">
        <p14:creationId xmlns:p14="http://schemas.microsoft.com/office/powerpoint/2010/main" val="328846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46</a:t>
            </a:fld>
            <a:endParaRPr lang="en-US"/>
          </a:p>
        </p:txBody>
      </p:sp>
    </p:spTree>
    <p:extLst>
      <p:ext uri="{BB962C8B-B14F-4D97-AF65-F5344CB8AC3E}">
        <p14:creationId xmlns:p14="http://schemas.microsoft.com/office/powerpoint/2010/main" val="56196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ensayos aleatorios de medicamentos para reducir la presión arterial en los que se registraron eventos coronarios o ACV (independientemente de si la reducción de la presión arterial se consideraba el mecanismo de acción). </a:t>
            </a:r>
          </a:p>
          <a:p>
            <a:r>
              <a:rPr lang="es-VE" sz="1200" kern="1200" dirty="0" smtClean="0">
                <a:solidFill>
                  <a:schemeClr val="tx1"/>
                </a:solidFill>
                <a:effectLst/>
                <a:latin typeface="+mn-lt"/>
                <a:ea typeface="+mn-ea"/>
                <a:cs typeface="+mn-cs"/>
              </a:rPr>
              <a:t>Registramos el número de participantes que tenían uno o más eventos de EC (definidos como infarto de miocardio fatal o no fatal o muerte súbita cardíaca, pero excluyendo infartos "silentes") y uno o más accidentes cerebrovasculares (los accidentes cerebrovasculares hemorrágicos e isquémicos no se pudieron distinguir). También registramos el número de participantes con un nuevo diagnóstico de insuficiencia cardíaca o una exacerbación de la insuficiencia cardíaca existente en función de los nuevos ingresos hospitalarios o la muerte por el trastorno,</a:t>
            </a:r>
          </a:p>
          <a:p>
            <a:pPr rtl="0" eaLnBrk="1" fontAlgn="t" latinLnBrk="0" hangingPunct="1"/>
            <a:r>
              <a:rPr lang="es-VE" sz="1200" b="1" i="0" u="none" strike="noStrike" kern="1200" dirty="0" smtClean="0">
                <a:solidFill>
                  <a:schemeClr val="tx1"/>
                </a:solidFill>
                <a:effectLst/>
                <a:latin typeface="+mn-lt"/>
                <a:ea typeface="+mn-ea"/>
                <a:cs typeface="+mn-cs"/>
              </a:rPr>
              <a:t>Ensayos</a:t>
            </a:r>
            <a:r>
              <a:rPr lang="es-VE" sz="1200" b="1" i="0" u="none" strike="noStrike" kern="1200" baseline="0" dirty="0" smtClean="0">
                <a:solidFill>
                  <a:schemeClr val="tx1"/>
                </a:solidFill>
                <a:effectLst/>
                <a:latin typeface="+mn-lt"/>
                <a:ea typeface="+mn-ea"/>
                <a:cs typeface="+mn-cs"/>
              </a:rPr>
              <a:t> cuyos </a:t>
            </a:r>
            <a:r>
              <a:rPr lang="es-VE" sz="1200" b="1" i="0" u="none" strike="noStrike" kern="1200" dirty="0" smtClean="0">
                <a:solidFill>
                  <a:schemeClr val="tx1"/>
                </a:solidFill>
                <a:effectLst/>
                <a:latin typeface="+mn-lt"/>
                <a:ea typeface="+mn-ea"/>
                <a:cs typeface="+mn-cs"/>
              </a:rPr>
              <a:t>participantes</a:t>
            </a:r>
            <a:r>
              <a:rPr lang="es-VE" sz="1200" b="1" i="0" u="none" strike="noStrike" kern="1200" baseline="0" dirty="0" smtClean="0">
                <a:solidFill>
                  <a:schemeClr val="tx1"/>
                </a:solidFill>
                <a:effectLst/>
                <a:latin typeface="+mn-lt"/>
                <a:ea typeface="+mn-ea"/>
                <a:cs typeface="+mn-cs"/>
              </a:rPr>
              <a:t> </a:t>
            </a:r>
            <a:r>
              <a:rPr lang="es-VE" sz="1200" b="1" i="0" u="none" strike="noStrike" kern="1200" dirty="0" smtClean="0">
                <a:solidFill>
                  <a:schemeClr val="tx1"/>
                </a:solidFill>
                <a:effectLst/>
                <a:latin typeface="+mn-lt"/>
                <a:ea typeface="+mn-ea"/>
                <a:cs typeface="+mn-cs"/>
              </a:rPr>
              <a:t> tenían 1</a:t>
            </a:r>
            <a:r>
              <a:rPr lang="es-VE" sz="1200" b="1" i="0" u="none" strike="noStrike" kern="1200" baseline="0" dirty="0" smtClean="0">
                <a:solidFill>
                  <a:schemeClr val="tx1"/>
                </a:solidFill>
                <a:effectLst/>
                <a:latin typeface="+mn-lt"/>
                <a:ea typeface="+mn-ea"/>
                <a:cs typeface="+mn-cs"/>
              </a:rPr>
              <a:t> </a:t>
            </a:r>
            <a:r>
              <a:rPr lang="es-VE" sz="1200" b="1" i="0" u="none" strike="noStrike" kern="1200" dirty="0" smtClean="0">
                <a:solidFill>
                  <a:schemeClr val="tx1"/>
                </a:solidFill>
                <a:effectLst/>
                <a:latin typeface="+mn-lt"/>
                <a:ea typeface="+mn-ea"/>
                <a:cs typeface="+mn-cs"/>
              </a:rPr>
              <a:t>o más eventos de EC y 1</a:t>
            </a:r>
            <a:r>
              <a:rPr lang="es-VE" sz="1200" b="1" i="0" u="none" strike="noStrike" kern="1200" baseline="0" dirty="0" smtClean="0">
                <a:solidFill>
                  <a:schemeClr val="tx1"/>
                </a:solidFill>
                <a:effectLst/>
                <a:latin typeface="+mn-lt"/>
                <a:ea typeface="+mn-ea"/>
                <a:cs typeface="+mn-cs"/>
              </a:rPr>
              <a:t> </a:t>
            </a:r>
            <a:r>
              <a:rPr lang="es-VE" sz="1200" b="1" i="0" u="none" strike="noStrike" kern="1200" dirty="0" smtClean="0">
                <a:solidFill>
                  <a:schemeClr val="tx1"/>
                </a:solidFill>
                <a:effectLst/>
                <a:latin typeface="+mn-lt"/>
                <a:ea typeface="+mn-ea"/>
                <a:cs typeface="+mn-cs"/>
              </a:rPr>
              <a:t> o más accidentes cerebrovasculares </a:t>
            </a:r>
            <a:endParaRPr lang="es-ES" sz="1200" b="0" i="0" u="none" strike="noStrike" kern="1200" dirty="0" smtClean="0">
              <a:solidFill>
                <a:schemeClr val="tx1"/>
              </a:solidFill>
              <a:effectLst/>
              <a:latin typeface="+mn-lt"/>
              <a:ea typeface="+mn-ea"/>
              <a:cs typeface="+mn-cs"/>
            </a:endParaRPr>
          </a:p>
          <a:p>
            <a:pPr rtl="0" eaLnBrk="1" fontAlgn="t" latinLnBrk="0" hangingPunct="1"/>
            <a:r>
              <a:rPr lang="es-VE" sz="1200" b="0" i="0" u="none" strike="noStrike" kern="1200" dirty="0" smtClean="0">
                <a:solidFill>
                  <a:schemeClr val="tx1"/>
                </a:solidFill>
                <a:effectLst/>
                <a:latin typeface="+mn-lt"/>
                <a:ea typeface="+mn-ea"/>
                <a:cs typeface="+mn-cs"/>
              </a:rPr>
              <a:t>También registramos el número de participantes con un nuevo diagnóstico de insuficiencia cardíaca o una exacerbación de la insuficiencia cardíaca existente en función de los nuevos ingresos hospitalarios o la muerte por la enfermedad. </a:t>
            </a:r>
            <a:endParaRPr lang="es-ES" sz="1200" b="0" i="0" u="none" strike="noStrike"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7</a:t>
            </a:fld>
            <a:endParaRPr lang="en-US"/>
          </a:p>
        </p:txBody>
      </p:sp>
    </p:spTree>
    <p:extLst>
      <p:ext uri="{BB962C8B-B14F-4D97-AF65-F5344CB8AC3E}">
        <p14:creationId xmlns:p14="http://schemas.microsoft.com/office/powerpoint/2010/main" val="156727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Se excluyeron los ensayos no aleatorizados y los ensayos en los que los grupos tratados pero no los grupos de control tuvieron otras intervenciones, así como la reducción de la presión arterial, como la reducción del colesterol. Se excluyeron los ensayos en pacientes con insuficiencia renal crónica porque estos pacientes generalmente tienen presión arterial alta y tasas elevadas de enfermedad cardiovascular y su respuesta al tratamiento estándar para reducir la presión arterial puede diferir de otras personas. También se excluyeron los ensayos en los que se registraron menos de cinco eventos cardiovasculares y accidentes cerebrovasculares o la duración del tratamiento fue inferior a seis meses, ya que estos datos contribuirían poco a los resultados generales y aumentarían sustancialmente la complejidad de los análisis. </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8</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Registramos el número de participantes que tenían uno o más eventos de EC (definidos como infarto de miocardio fatal o no fatal o muerte súbita cardíaca, pero excluyendo infartos "silentes") y uno o más accidentes cerebrovasculares (los accidentes cerebrovasculares hemorrágicos e isquémicos no se pudieron distinguir). También registramos el número de participantes con un nuevo diagnóstico de insuficiencia cardíaca o una exacerbación de la insuficiencia cardíaca existente en función de los nuevos ingresos hospitalarios o la muerte por el trastorno. Dos autores (MRL (</a:t>
            </a:r>
            <a:r>
              <a:rPr lang="es-ES" sz="1200" kern="1200" dirty="0" err="1" smtClean="0">
                <a:solidFill>
                  <a:schemeClr val="tx1"/>
                </a:solidFill>
                <a:effectLst/>
                <a:latin typeface="+mn-lt"/>
                <a:ea typeface="+mn-ea"/>
                <a:cs typeface="+mn-cs"/>
              </a:rPr>
              <a:t>MRLaw</a:t>
            </a:r>
            <a:r>
              <a:rPr lang="es-ES" sz="1200" kern="120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y NJW (</a:t>
            </a:r>
            <a:r>
              <a:rPr lang="es-ES" sz="1200" kern="1200" dirty="0" err="1" smtClean="0">
                <a:solidFill>
                  <a:schemeClr val="tx1"/>
                </a:solidFill>
                <a:effectLst/>
                <a:latin typeface="+mn-lt"/>
                <a:ea typeface="+mn-ea"/>
                <a:cs typeface="+mn-cs"/>
              </a:rPr>
              <a:t>NJWald</a:t>
            </a:r>
            <a:r>
              <a:rPr lang="es-VE" sz="1200" kern="1200" dirty="0" smtClean="0">
                <a:solidFill>
                  <a:schemeClr val="tx1"/>
                </a:solidFill>
                <a:effectLst/>
                <a:latin typeface="+mn-lt"/>
                <a:ea typeface="+mn-ea"/>
                <a:cs typeface="+mn-cs"/>
              </a:rPr>
              <a:t>) registraron datos de forma independiente, y las diferencias se resolvieron mediante discusión. Los resultados se registraron independientemente de si los participantes tomaron sus tabletas asignadas (análisis por intención de tratar). El cambio en la presión arterial en los ensayos (valor de entrada menos el valor promedio durante el ensayo en el grupo tratado, menos el mismo cambio en el grupo de control) se registró sobre la base de intención de tratar determinando el número de participantes en el tratamiento y en los grupos de control que dejaron de asistir a las clínicas (por lo que su reducción de la presión arterial ya no se registró) y tomando la diferencia en la presión arterial entre ellos para ser cero después de que abandonaron la prueba.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9</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Los ensayos se dividieron en tres categorías predefinidas según si el reclutamiento se basó en participantes que no tenían antecedentes de enfermedad cardiovascular, antecedentes de cardiopatía coronaria (infarto agudo de miocardio, enfermedad arterial coronaria sin infarto reciente o insuficiencia cardíaca) o antecedentes de accidente cerebrovascular (u otra enfermedad cerebrovascular). En los ensayos de participantes sin antecedentes de enfermedad vascular, la presión arterial fue generalmente alta, definida de forma variable, y se utilizó un enfoque de tratar el objetivo, generalmente basado en un fármaco con la dosis aumentada antes de la adición de otros fármacos para alcanzar el objetivo de PA. Los grupos de control se asignaron a la atención habitual. En los ensayos de los participantes con antecedentes de enfermedad coronaria, en general no hubo selección por presión arterial ni objetivo de presión arterial; a los pacientes tratados se les asignó un fármaco específico en dosis fija, variada solo para evitar efectos adversos. En los ensayos de los participantes con antecedentes de accidente cerebrovascular, la mayoría siguió el enfoque del tratamiento al objetivo, algunos siguieron el enfoque específico del medicamento. En ensayos de participantes con infarto agudo de miocardio al ingreso, no se registraron las muertes súbitas en el hospital porque no era nuestro objetivo evaluar la eficacia de los fármacos para reducir la mortalidad en el período inmediatamente posterior al infarto; los eventos de EC y los episodios de insuficiencia cardíaca que registramos fueron aquellos designados como </a:t>
            </a:r>
            <a:r>
              <a:rPr lang="es-VE" sz="1200" kern="1200" dirty="0" err="1" smtClean="0">
                <a:solidFill>
                  <a:schemeClr val="tx1"/>
                </a:solidFill>
                <a:effectLst/>
                <a:latin typeface="+mn-lt"/>
                <a:ea typeface="+mn-ea"/>
                <a:cs typeface="+mn-cs"/>
              </a:rPr>
              <a:t>reinfarto</a:t>
            </a:r>
            <a:r>
              <a:rPr lang="es-VE" sz="1200" kern="1200" dirty="0" smtClean="0">
                <a:solidFill>
                  <a:schemeClr val="tx1"/>
                </a:solidFill>
                <a:effectLst/>
                <a:latin typeface="+mn-lt"/>
                <a:ea typeface="+mn-ea"/>
                <a:cs typeface="+mn-cs"/>
              </a:rPr>
              <a:t> o los que ocurren después del alta hospitalaria. De manera similar, en los ensayos de participantes que tenían insuficiencia cardíaca al ingreso, no se registraron muertes súbitas (ya que la isquemia y el empeoramiento de la insuficiencia cardíaca no se pudieron distinguir como causas). En ensayos de participantes con EC y que tenían infarto agudo de miocardio o insuficiencia cardíaca al ingresar,  muchos de los accidentes cerebrovasculares registrados eran probablemente </a:t>
            </a:r>
            <a:r>
              <a:rPr lang="es-VE" sz="1200" kern="1200" dirty="0" err="1" smtClean="0">
                <a:solidFill>
                  <a:schemeClr val="tx1"/>
                </a:solidFill>
                <a:effectLst/>
                <a:latin typeface="+mn-lt"/>
                <a:ea typeface="+mn-ea"/>
                <a:cs typeface="+mn-cs"/>
              </a:rPr>
              <a:t>embólicos</a:t>
            </a:r>
            <a:r>
              <a:rPr lang="es-VE" sz="1200" kern="1200" dirty="0" smtClean="0">
                <a:solidFill>
                  <a:schemeClr val="tx1"/>
                </a:solidFill>
                <a:effectLst/>
                <a:latin typeface="+mn-lt"/>
                <a:ea typeface="+mn-ea"/>
                <a:cs typeface="+mn-cs"/>
              </a:rPr>
              <a:t> (formación de trombos en un infarto agudo o en un ventrículo izquierdo dilatado) y, por lo tanto, no se podían prevenir mediante la reducción de la presión arterial, por lo que la estimación de la reducción en el accidente cerebrovascular se tomó de los ensayos en los que los participantes tenían enfermedad de la arteria coronaria sin infarto reciente o insuficiencia cardíaca.</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10</a:t>
            </a:fld>
            <a:endParaRPr lang="en-US"/>
          </a:p>
        </p:txBody>
      </p:sp>
    </p:spTree>
    <p:extLst>
      <p:ext uri="{BB962C8B-B14F-4D97-AF65-F5344CB8AC3E}">
        <p14:creationId xmlns:p14="http://schemas.microsoft.com/office/powerpoint/2010/main" val="271983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VE" sz="1200" kern="1200" dirty="0" smtClean="0">
                <a:solidFill>
                  <a:schemeClr val="tx1"/>
                </a:solidFill>
                <a:effectLst/>
                <a:latin typeface="+mn-lt"/>
                <a:ea typeface="+mn-ea"/>
                <a:cs typeface="+mn-cs"/>
              </a:rPr>
              <a:t>También clasificamos los ensayos en "ensayos de diferencia de presión arterial" y "ensayos de comparación de medicamentos". (Los detalles de cada ensayo se proporcionan en las tablas extra web 1i-iii y 2.) Los ensayos de diferencia de presión arterial fueron diseñados para lograr una diferencia en presión arterial entre el medicamento del estudio y el placebo (o el grupo control que no recibió el medicamento del estudio) para mostrar el efecto de esta diferencia en la incidencia de eventos de EC y accidente cerebrovascular. Noventa y dos de los 108 ensayos en esta categoría fueron controlados con placebo, pero en 16 el grupo control no recibió un placebo. En los ensayos clínicos que comparan un inhibidor de la enzima </a:t>
            </a:r>
            <a:r>
              <a:rPr lang="es-VE" sz="1200" kern="1200" dirty="0" err="1" smtClean="0">
                <a:solidFill>
                  <a:schemeClr val="tx1"/>
                </a:solidFill>
                <a:effectLst/>
                <a:latin typeface="+mn-lt"/>
                <a:ea typeface="+mn-ea"/>
                <a:cs typeface="+mn-cs"/>
              </a:rPr>
              <a:t>convertidora</a:t>
            </a:r>
            <a:r>
              <a:rPr lang="es-VE" sz="1200" kern="1200" dirty="0" smtClean="0">
                <a:solidFill>
                  <a:schemeClr val="tx1"/>
                </a:solidFill>
                <a:effectLst/>
                <a:latin typeface="+mn-lt"/>
                <a:ea typeface="+mn-ea"/>
                <a:cs typeface="+mn-cs"/>
              </a:rPr>
              <a:t> de la angiotensina con placebo en personas con EC, los participantes de ambos grupos también podrían recibir bloqueadores β o bloqueadores de los canales de calcio, mientras que en ensayos en los que se utilizó un enfoque de tratar a objetivo, se administraron medicamentos complementarios si era necesario en participantes tratados activamente y tratados con placebo para alcanzar sus objetivos de presión arterial (la meta era menor para los participantes tratados que para los participantes con placebo). A través de su diseño, los ensayos de diferencia de presión arterial garantizaron que los grupos de intervención recibieran un tratamiento más intensivo. Los ensayos se consideraron ensayos de fármacos únicos si la diferencia entre los grupos en la cantidad media de medicamentos recetados por participante (fármaco del estudio incluido) fue inferior a 1,5 (en el caso 1,0 en promedio, y como ensayos combinados de fármacos si el número medio de fármacos prescrito por participante fue de 1.5 o mayor (2.0 en promedio).</a:t>
            </a:r>
            <a:endParaRPr lang="es-ES"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Los ensayos de comparación de fármacos fueron aquellos que compararon dos medicamentos para reducir la presión arterial entre ellos. Aunque se podrían usar medicamentos adicionales en cualquiera de los grupos, no hubo intención de lograr una reducción de la presión arterial diferente en un grupo en comparación con otro. Por lo tanto, estos ensayos probaron los efectos de un medicamento que no estaban relacionados con la disminución de la presión arterial. En dos ensayos de comparación de fármacos de tres fármacos </a:t>
            </a:r>
            <a:r>
              <a:rPr lang="es-VE" sz="1200" kern="1200" baseline="3000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cada una de las tres comparaciones por parejas se registró por separado. En ambas categorías de prueba, los medicamentos adicionales de una clase asignada a un grupo aleatorizado no se pudieron usar en el otro.</a:t>
            </a:r>
          </a:p>
          <a:p>
            <a:r>
              <a:rPr lang="es-VE" sz="1200" kern="1200" dirty="0" smtClean="0">
                <a:solidFill>
                  <a:schemeClr val="tx1"/>
                </a:solidFill>
                <a:effectLst/>
                <a:latin typeface="+mn-lt"/>
                <a:ea typeface="+mn-ea"/>
                <a:cs typeface="+mn-cs"/>
              </a:rPr>
              <a:t>Siete ensayos con tres grupos asignados al azar cayeron en ambas categorías. </a:t>
            </a:r>
            <a:endParaRPr lang="es-E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11</a:t>
            </a:fld>
            <a:endParaRPr lang="en-US"/>
          </a:p>
        </p:txBody>
      </p:sp>
    </p:spTree>
    <p:extLst>
      <p:ext uri="{BB962C8B-B14F-4D97-AF65-F5344CB8AC3E}">
        <p14:creationId xmlns:p14="http://schemas.microsoft.com/office/powerpoint/2010/main" val="271983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14/03/2018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A847CFC-816F-41D0-AAC0-9BF4FEBC753E}" type="datetimeFigureOut">
              <a:rPr lang="es-ES" smtClean="0"/>
              <a:pPr/>
              <a:t>14/03/2018</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gif"/><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42.png"/><Relationship Id="rId18" Type="http://schemas.microsoft.com/office/2007/relationships/diagramDrawing" Target="../diagrams/drawing15.xml"/><Relationship Id="rId3" Type="http://schemas.openxmlformats.org/officeDocument/2006/relationships/diagramData" Target="../diagrams/data13.xml"/><Relationship Id="rId21" Type="http://schemas.openxmlformats.org/officeDocument/2006/relationships/diagramLayout" Target="../diagrams/layout16.xml"/><Relationship Id="rId7" Type="http://schemas.microsoft.com/office/2007/relationships/diagramDrawing" Target="../diagrams/drawing13.xml"/><Relationship Id="rId12" Type="http://schemas.microsoft.com/office/2007/relationships/diagramDrawing" Target="../diagrams/drawing14.xml"/><Relationship Id="rId17" Type="http://schemas.openxmlformats.org/officeDocument/2006/relationships/diagramColors" Target="../diagrams/colors15.xml"/><Relationship Id="rId2" Type="http://schemas.openxmlformats.org/officeDocument/2006/relationships/notesSlide" Target="../notesSlides/notesSlide35.xml"/><Relationship Id="rId16" Type="http://schemas.openxmlformats.org/officeDocument/2006/relationships/diagramQuickStyle" Target="../diagrams/quickStyle15.xml"/><Relationship Id="rId20" Type="http://schemas.openxmlformats.org/officeDocument/2006/relationships/diagramData" Target="../diagrams/data16.xml"/><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24" Type="http://schemas.microsoft.com/office/2007/relationships/diagramDrawing" Target="../diagrams/drawing16.xml"/><Relationship Id="rId5" Type="http://schemas.openxmlformats.org/officeDocument/2006/relationships/diagramQuickStyle" Target="../diagrams/quickStyle13.xml"/><Relationship Id="rId15" Type="http://schemas.openxmlformats.org/officeDocument/2006/relationships/diagramLayout" Target="../diagrams/layout15.xml"/><Relationship Id="rId23" Type="http://schemas.openxmlformats.org/officeDocument/2006/relationships/diagramColors" Target="../diagrams/colors16.xml"/><Relationship Id="rId10" Type="http://schemas.openxmlformats.org/officeDocument/2006/relationships/diagramQuickStyle" Target="../diagrams/quickStyle14.xml"/><Relationship Id="rId19" Type="http://schemas.openxmlformats.org/officeDocument/2006/relationships/image" Target="../media/image43.png"/><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Data" Target="../diagrams/data15.xml"/><Relationship Id="rId22"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2420888"/>
            <a:ext cx="5858069" cy="792088"/>
          </a:xfrm>
          <a:solidFill>
            <a:schemeClr val="tx2"/>
          </a:solidFill>
        </p:spPr>
        <p:style>
          <a:lnRef idx="0">
            <a:schemeClr val="accent1"/>
          </a:lnRef>
          <a:fillRef idx="3">
            <a:schemeClr val="accent1"/>
          </a:fillRef>
          <a:effectRef idx="3">
            <a:schemeClr val="accent1"/>
          </a:effectRef>
          <a:fontRef idx="minor">
            <a:schemeClr val="lt1"/>
          </a:fontRef>
        </p:style>
        <p:txBody>
          <a:bodyPr/>
          <a:lstStyle/>
          <a:p>
            <a:pPr algn="ctr"/>
            <a:r>
              <a:rPr lang="es-ES" b="1" dirty="0" smtClean="0">
                <a:latin typeface="Tahoma" pitchFamily="34" charset="0"/>
                <a:ea typeface="Tahoma" pitchFamily="34" charset="0"/>
                <a:cs typeface="Tahoma" pitchFamily="34" charset="0"/>
              </a:rPr>
              <a:t>Evidencia Científica </a:t>
            </a:r>
            <a:endParaRPr lang="es-ES" b="1" dirty="0">
              <a:latin typeface="Tahoma" pitchFamily="34" charset="0"/>
              <a:ea typeface="Tahoma" pitchFamily="34" charset="0"/>
              <a:cs typeface="Tahoma" pitchFamily="34" charset="0"/>
            </a:endParaRPr>
          </a:p>
        </p:txBody>
      </p:sp>
      <p:grpSp>
        <p:nvGrpSpPr>
          <p:cNvPr id="11" name="Group 4"/>
          <p:cNvGrpSpPr>
            <a:grpSpLocks/>
          </p:cNvGrpSpPr>
          <p:nvPr/>
        </p:nvGrpSpPr>
        <p:grpSpPr bwMode="auto">
          <a:xfrm>
            <a:off x="97904" y="85608"/>
            <a:ext cx="1267107" cy="1152128"/>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12"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3"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4"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5"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6"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7"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8"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grpSp>
      <p:sp>
        <p:nvSpPr>
          <p:cNvPr id="19" name="18 CuadroTexto"/>
          <p:cNvSpPr txBox="1"/>
          <p:nvPr/>
        </p:nvSpPr>
        <p:spPr>
          <a:xfrm>
            <a:off x="5220072" y="4077072"/>
            <a:ext cx="3744416" cy="2708434"/>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50000"/>
              </a:lnSpc>
            </a:pPr>
            <a:r>
              <a:rPr lang="es-ES" sz="2000" b="1" u="sng" dirty="0">
                <a:effectLst/>
                <a:latin typeface="Tahoma" pitchFamily="34" charset="0"/>
                <a:ea typeface="Tahoma" pitchFamily="34" charset="0"/>
                <a:cs typeface="Tahoma" pitchFamily="34" charset="0"/>
              </a:rPr>
              <a:t>GRUPO 6</a:t>
            </a:r>
          </a:p>
          <a:p>
            <a:pPr algn="ctr">
              <a:lnSpc>
                <a:spcPct val="150000"/>
              </a:lnSpc>
            </a:pPr>
            <a:r>
              <a:rPr lang="es-ES" sz="2000" b="1" dirty="0">
                <a:latin typeface="Tahoma" pitchFamily="34" charset="0"/>
                <a:ea typeface="Tahoma" pitchFamily="34" charset="0"/>
                <a:cs typeface="Tahoma" pitchFamily="34" charset="0"/>
              </a:rPr>
              <a:t>Dra. Nidia Rebeca Sánchez</a:t>
            </a:r>
          </a:p>
          <a:p>
            <a:pPr algn="ctr">
              <a:lnSpc>
                <a:spcPct val="150000"/>
              </a:lnSpc>
            </a:pPr>
            <a:r>
              <a:rPr lang="es-ES" sz="2000" b="1" dirty="0" smtClean="0">
                <a:effectLst/>
                <a:latin typeface="Tahoma" pitchFamily="34" charset="0"/>
                <a:ea typeface="Tahoma" pitchFamily="34" charset="0"/>
                <a:cs typeface="Tahoma" pitchFamily="34" charset="0"/>
              </a:rPr>
              <a:t>Dr</a:t>
            </a:r>
            <a:r>
              <a:rPr lang="es-ES" sz="2000" b="1" dirty="0">
                <a:effectLst/>
                <a:latin typeface="Tahoma" pitchFamily="34" charset="0"/>
                <a:ea typeface="Tahoma" pitchFamily="34" charset="0"/>
                <a:cs typeface="Tahoma" pitchFamily="34" charset="0"/>
              </a:rPr>
              <a:t>. Irvin </a:t>
            </a:r>
            <a:r>
              <a:rPr lang="es-ES" sz="2000" b="1" dirty="0" smtClean="0">
                <a:effectLst/>
                <a:latin typeface="Tahoma" pitchFamily="34" charset="0"/>
                <a:ea typeface="Tahoma" pitchFamily="34" charset="0"/>
                <a:cs typeface="Tahoma" pitchFamily="34" charset="0"/>
              </a:rPr>
              <a:t>Terán (RELATOR)</a:t>
            </a:r>
          </a:p>
          <a:p>
            <a:pPr algn="ctr">
              <a:lnSpc>
                <a:spcPct val="150000"/>
              </a:lnSpc>
            </a:pPr>
            <a:r>
              <a:rPr lang="es-ES" sz="2000" b="1" dirty="0" smtClean="0">
                <a:latin typeface="Tahoma" pitchFamily="34" charset="0"/>
                <a:ea typeface="Tahoma" pitchFamily="34" charset="0"/>
                <a:cs typeface="Tahoma" pitchFamily="34" charset="0"/>
              </a:rPr>
              <a:t>Dr. María </a:t>
            </a:r>
            <a:r>
              <a:rPr lang="es-ES" sz="2000" b="1" dirty="0" err="1" smtClean="0">
                <a:latin typeface="Tahoma" pitchFamily="34" charset="0"/>
                <a:ea typeface="Tahoma" pitchFamily="34" charset="0"/>
                <a:cs typeface="Tahoma" pitchFamily="34" charset="0"/>
              </a:rPr>
              <a:t>Caon</a:t>
            </a:r>
            <a:endParaRPr lang="es-ES" sz="2000" b="1" dirty="0" smtClean="0">
              <a:latin typeface="Tahoma" pitchFamily="34" charset="0"/>
              <a:ea typeface="Tahoma" pitchFamily="34" charset="0"/>
              <a:cs typeface="Tahoma" pitchFamily="34" charset="0"/>
            </a:endParaRPr>
          </a:p>
          <a:p>
            <a:pPr algn="ctr">
              <a:lnSpc>
                <a:spcPct val="150000"/>
              </a:lnSpc>
            </a:pPr>
            <a:r>
              <a:rPr lang="es-ES" sz="2000" b="1" dirty="0" smtClean="0">
                <a:latin typeface="Tahoma" pitchFamily="34" charset="0"/>
                <a:ea typeface="Tahoma" pitchFamily="34" charset="0"/>
                <a:cs typeface="Tahoma" pitchFamily="34" charset="0"/>
              </a:rPr>
              <a:t>Dr. Joel </a:t>
            </a:r>
            <a:r>
              <a:rPr lang="es-ES" sz="2000" b="1" dirty="0" err="1" smtClean="0">
                <a:latin typeface="Tahoma" pitchFamily="34" charset="0"/>
                <a:ea typeface="Tahoma" pitchFamily="34" charset="0"/>
                <a:cs typeface="Tahoma" pitchFamily="34" charset="0"/>
              </a:rPr>
              <a:t>Jaurez</a:t>
            </a:r>
            <a:endParaRPr lang="es-ES" sz="2000" b="1" dirty="0" smtClean="0">
              <a:latin typeface="Tahoma" pitchFamily="34" charset="0"/>
              <a:ea typeface="Tahoma" pitchFamily="34" charset="0"/>
              <a:cs typeface="Tahoma" pitchFamily="34" charset="0"/>
            </a:endParaRPr>
          </a:p>
          <a:p>
            <a:pPr algn="ctr"/>
            <a:endParaRPr lang="es-ES" sz="2000" b="1" dirty="0">
              <a:effectLst/>
              <a:latin typeface="Tahoma" pitchFamily="34" charset="0"/>
              <a:ea typeface="Tahoma" pitchFamily="34" charset="0"/>
              <a:cs typeface="Tahoma" pitchFamily="34" charset="0"/>
            </a:endParaRPr>
          </a:p>
        </p:txBody>
      </p:sp>
      <p:sp>
        <p:nvSpPr>
          <p:cNvPr id="22" name="21 CuadroTexto"/>
          <p:cNvSpPr txBox="1"/>
          <p:nvPr/>
        </p:nvSpPr>
        <p:spPr>
          <a:xfrm>
            <a:off x="3532747" y="5893901"/>
            <a:ext cx="1701107" cy="400110"/>
          </a:xfrm>
          <a:prstGeom prst="rect">
            <a:avLst/>
          </a:prstGeom>
          <a:noFill/>
        </p:spPr>
        <p:txBody>
          <a:bodyPr wrap="none" rtlCol="0">
            <a:spAutoFit/>
            <a:scene3d>
              <a:camera prst="orthographicFront"/>
              <a:lightRig rig="threePt" dir="t"/>
            </a:scene3d>
            <a:sp3d extrusionH="57150">
              <a:bevelT w="38100" h="38100"/>
            </a:sp3d>
          </a:bodyPr>
          <a:lstStyle/>
          <a:p>
            <a:r>
              <a:rPr lang="es-ES" sz="2000" b="1" dirty="0" smtClean="0">
                <a:latin typeface="Tahoma" pitchFamily="34" charset="0"/>
                <a:ea typeface="Tahoma" pitchFamily="34" charset="0"/>
                <a:cs typeface="Tahoma" pitchFamily="34" charset="0"/>
              </a:rPr>
              <a:t>Marzo 2018</a:t>
            </a:r>
            <a:endParaRPr lang="es-ES" sz="2000" b="1" dirty="0">
              <a:latin typeface="Tahoma" pitchFamily="34" charset="0"/>
              <a:ea typeface="Tahoma" pitchFamily="34" charset="0"/>
              <a:cs typeface="Tahoma" pitchFamily="34" charset="0"/>
            </a:endParaRPr>
          </a:p>
        </p:txBody>
      </p:sp>
      <p:sp>
        <p:nvSpPr>
          <p:cNvPr id="23" name="Rectangle 9"/>
          <p:cNvSpPr>
            <a:spLocks noChangeArrowheads="1"/>
          </p:cNvSpPr>
          <p:nvPr/>
        </p:nvSpPr>
        <p:spPr bwMode="auto">
          <a:xfrm>
            <a:off x="2249996" y="388910"/>
            <a:ext cx="5940152" cy="1089529"/>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400" b="1" dirty="0" smtClean="0">
                <a:effectLst/>
                <a:latin typeface="Tahoma" pitchFamily="34" charset="0"/>
                <a:ea typeface="Tahoma" pitchFamily="34" charset="0"/>
                <a:cs typeface="Tahoma" pitchFamily="34" charset="0"/>
              </a:rPr>
              <a:t>CENTRO CARDIOVASCULAR REGIONAL</a:t>
            </a:r>
          </a:p>
          <a:p>
            <a:pPr algn="ctr">
              <a:lnSpc>
                <a:spcPct val="90000"/>
              </a:lnSpc>
              <a:buClr>
                <a:srgbClr val="646464"/>
              </a:buClr>
              <a:buSzPct val="80000"/>
              <a:buFont typeface="Arial" pitchFamily="34" charset="0"/>
              <a:buNone/>
            </a:pPr>
            <a:r>
              <a:rPr lang="es-MX" sz="2400" b="1" dirty="0" smtClean="0">
                <a:effectLst/>
                <a:latin typeface="Tahoma" pitchFamily="34" charset="0"/>
                <a:ea typeface="Tahoma" pitchFamily="34" charset="0"/>
                <a:cs typeface="Tahoma" pitchFamily="34" charset="0"/>
              </a:rPr>
              <a:t>ASCARDIO</a:t>
            </a:r>
            <a:endParaRPr lang="es-MX" sz="2400" b="1"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42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9">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9">
                                            <p:txEl>
                                              <p:pRg st="4" end="4"/>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9">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9">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graphicFrame>
        <p:nvGraphicFramePr>
          <p:cNvPr id="7" name="6 Diagrama"/>
          <p:cNvGraphicFramePr/>
          <p:nvPr>
            <p:extLst>
              <p:ext uri="{D42A27DB-BD31-4B8C-83A1-F6EECF244321}">
                <p14:modId xmlns:p14="http://schemas.microsoft.com/office/powerpoint/2010/main" val="3017256576"/>
              </p:ext>
            </p:extLst>
          </p:nvPr>
        </p:nvGraphicFramePr>
        <p:xfrm>
          <a:off x="611560" y="2708920"/>
          <a:ext cx="789670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1979711" y="1465062"/>
            <a:ext cx="6035961"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2400" dirty="0" smtClean="0">
                <a:latin typeface="Tahoma" pitchFamily="34" charset="0"/>
                <a:ea typeface="Tahoma" pitchFamily="34" charset="0"/>
                <a:cs typeface="Tahoma" pitchFamily="34" charset="0"/>
              </a:rPr>
              <a:t>464.000 Personas definidas en 3 categorías mutuamente excluyentes </a:t>
            </a:r>
            <a:endParaRPr lang="es-E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28732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graphicFrame>
        <p:nvGraphicFramePr>
          <p:cNvPr id="7" name="6 Diagrama"/>
          <p:cNvGraphicFramePr/>
          <p:nvPr>
            <p:extLst>
              <p:ext uri="{D42A27DB-BD31-4B8C-83A1-F6EECF244321}">
                <p14:modId xmlns:p14="http://schemas.microsoft.com/office/powerpoint/2010/main" val="116688075"/>
              </p:ext>
            </p:extLst>
          </p:nvPr>
        </p:nvGraphicFramePr>
        <p:xfrm>
          <a:off x="670857" y="2064026"/>
          <a:ext cx="8280920" cy="446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059832" y="1325959"/>
            <a:ext cx="352839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sz="2400" dirty="0" smtClean="0">
                <a:latin typeface="Tahoma" pitchFamily="34" charset="0"/>
                <a:ea typeface="Tahoma" pitchFamily="34" charset="0"/>
                <a:cs typeface="Tahoma" pitchFamily="34" charset="0"/>
              </a:rPr>
              <a:t>Categoría de los ensayos</a:t>
            </a:r>
            <a:endParaRPr lang="es-ES" sz="2400" dirty="0">
              <a:latin typeface="Tahoma" pitchFamily="34" charset="0"/>
              <a:ea typeface="Tahoma" pitchFamily="34" charset="0"/>
              <a:cs typeface="Tahoma" pitchFamily="34" charset="0"/>
            </a:endParaRPr>
          </a:p>
        </p:txBody>
      </p:sp>
      <p:sp>
        <p:nvSpPr>
          <p:cNvPr id="2" name="1 Elipse"/>
          <p:cNvSpPr/>
          <p:nvPr/>
        </p:nvSpPr>
        <p:spPr>
          <a:xfrm>
            <a:off x="4372508" y="3947865"/>
            <a:ext cx="914400" cy="66288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800" b="1" dirty="0" smtClean="0">
                <a:latin typeface="Tahoma" pitchFamily="34" charset="0"/>
                <a:ea typeface="Tahoma" pitchFamily="34" charset="0"/>
                <a:cs typeface="Tahoma" pitchFamily="34" charset="0"/>
              </a:rPr>
              <a:t>7</a:t>
            </a:r>
            <a:endParaRPr lang="es-ES" sz="2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6417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graphicFrame>
        <p:nvGraphicFramePr>
          <p:cNvPr id="7" name="6 Diagrama"/>
          <p:cNvGraphicFramePr/>
          <p:nvPr>
            <p:extLst>
              <p:ext uri="{D42A27DB-BD31-4B8C-83A1-F6EECF244321}">
                <p14:modId xmlns:p14="http://schemas.microsoft.com/office/powerpoint/2010/main" val="3099362550"/>
              </p:ext>
            </p:extLst>
          </p:nvPr>
        </p:nvGraphicFramePr>
        <p:xfrm>
          <a:off x="179512" y="1787624"/>
          <a:ext cx="8772265" cy="488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1498949" y="1336074"/>
            <a:ext cx="662473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2400" dirty="0" smtClean="0">
                <a:latin typeface="Tahoma" pitchFamily="34" charset="0"/>
                <a:ea typeface="Tahoma" pitchFamily="34" charset="0"/>
                <a:cs typeface="Tahoma" pitchFamily="34" charset="0"/>
              </a:rPr>
              <a:t>Ensayos de comparación de medicamentos</a:t>
            </a:r>
            <a:endParaRPr lang="es-E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77391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68" t="46868" r="22694" b="19376"/>
          <a:stretch/>
        </p:blipFill>
        <p:spPr bwMode="auto">
          <a:xfrm>
            <a:off x="0" y="-7350"/>
            <a:ext cx="9157094" cy="203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128" t="22261" r="23785" b="72326"/>
          <a:stretch/>
        </p:blipFill>
        <p:spPr bwMode="auto">
          <a:xfrm>
            <a:off x="6012160" y="1566650"/>
            <a:ext cx="2873828" cy="37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95114" y="2420888"/>
            <a:ext cx="8562460" cy="1200329"/>
          </a:xfrm>
          <a:prstGeom prst="rect">
            <a:avLst/>
          </a:prstGeom>
          <a:noFill/>
        </p:spPr>
        <p:txBody>
          <a:bodyPr wrap="square" rtlCol="0">
            <a:spAutoFit/>
          </a:bodyPr>
          <a:lstStyle/>
          <a:p>
            <a:pPr algn="ctr"/>
            <a:r>
              <a:rPr lang="es-ES" dirty="0">
                <a:latin typeface="Tahoma" pitchFamily="34" charset="0"/>
                <a:ea typeface="Tahoma" pitchFamily="34" charset="0"/>
                <a:cs typeface="Tahoma" pitchFamily="34" charset="0"/>
              </a:rPr>
              <a:t>M</a:t>
            </a:r>
            <a:r>
              <a:rPr lang="es-ES" dirty="0" smtClean="0">
                <a:latin typeface="Tahoma" pitchFamily="34" charset="0"/>
                <a:ea typeface="Tahoma" pitchFamily="34" charset="0"/>
                <a:cs typeface="Tahoma" pitchFamily="34" charset="0"/>
              </a:rPr>
              <a:t>etanálisis </a:t>
            </a:r>
            <a:r>
              <a:rPr lang="es-ES" dirty="0">
                <a:latin typeface="Tahoma" pitchFamily="34" charset="0"/>
                <a:ea typeface="Tahoma" pitchFamily="34" charset="0"/>
                <a:cs typeface="Tahoma" pitchFamily="34" charset="0"/>
              </a:rPr>
              <a:t>de 354 ensayos aleatorizados controlados con placebo a corto plazo de medicamentos para </a:t>
            </a:r>
            <a:r>
              <a:rPr lang="es-ES" dirty="0" smtClean="0">
                <a:latin typeface="Tahoma" pitchFamily="34" charset="0"/>
                <a:ea typeface="Tahoma" pitchFamily="34" charset="0"/>
                <a:cs typeface="Tahoma" pitchFamily="34" charset="0"/>
              </a:rPr>
              <a:t>reducir </a:t>
            </a:r>
            <a:r>
              <a:rPr lang="es-ES" dirty="0">
                <a:latin typeface="Tahoma" pitchFamily="34" charset="0"/>
                <a:ea typeface="Tahoma" pitchFamily="34" charset="0"/>
                <a:cs typeface="Tahoma" pitchFamily="34" charset="0"/>
              </a:rPr>
              <a:t>la </a:t>
            </a:r>
            <a:r>
              <a:rPr lang="es-ES" dirty="0" smtClean="0">
                <a:latin typeface="Tahoma" pitchFamily="34" charset="0"/>
                <a:ea typeface="Tahoma" pitchFamily="34" charset="0"/>
                <a:cs typeface="Tahoma" pitchFamily="34" charset="0"/>
              </a:rPr>
              <a:t>PA en </a:t>
            </a:r>
            <a:r>
              <a:rPr lang="es-ES" dirty="0">
                <a:latin typeface="Tahoma" pitchFamily="34" charset="0"/>
                <a:ea typeface="Tahoma" pitchFamily="34" charset="0"/>
                <a:cs typeface="Tahoma" pitchFamily="34" charset="0"/>
              </a:rPr>
              <a:t>dosis </a:t>
            </a:r>
            <a:r>
              <a:rPr lang="es-ES" dirty="0" smtClean="0">
                <a:latin typeface="Tahoma" pitchFamily="34" charset="0"/>
                <a:ea typeface="Tahoma" pitchFamily="34" charset="0"/>
                <a:cs typeface="Tahoma" pitchFamily="34" charset="0"/>
              </a:rPr>
              <a:t>fija de </a:t>
            </a:r>
            <a:r>
              <a:rPr lang="es-ES" dirty="0">
                <a:latin typeface="Tahoma" pitchFamily="34" charset="0"/>
                <a:ea typeface="Tahoma" pitchFamily="34" charset="0"/>
                <a:cs typeface="Tahoma" pitchFamily="34" charset="0"/>
              </a:rPr>
              <a:t>las cinco </a:t>
            </a:r>
            <a:r>
              <a:rPr lang="es-ES" dirty="0" smtClean="0">
                <a:latin typeface="Tahoma" pitchFamily="34" charset="0"/>
                <a:ea typeface="Tahoma" pitchFamily="34" charset="0"/>
                <a:cs typeface="Tahoma" pitchFamily="34" charset="0"/>
              </a:rPr>
              <a:t>principales clases </a:t>
            </a:r>
            <a:r>
              <a:rPr lang="es-ES" dirty="0">
                <a:latin typeface="Tahoma" pitchFamily="34" charset="0"/>
                <a:ea typeface="Tahoma" pitchFamily="34" charset="0"/>
                <a:cs typeface="Tahoma" pitchFamily="34" charset="0"/>
              </a:rPr>
              <a:t>de </a:t>
            </a:r>
            <a:r>
              <a:rPr lang="es-ES" dirty="0" smtClean="0">
                <a:latin typeface="Tahoma" pitchFamily="34" charset="0"/>
                <a:ea typeface="Tahoma" pitchFamily="34" charset="0"/>
                <a:cs typeface="Tahoma" pitchFamily="34" charset="0"/>
              </a:rPr>
              <a:t>fármacos  </a:t>
            </a:r>
            <a:r>
              <a:rPr lang="es-ES" dirty="0" smtClean="0">
                <a:latin typeface="Tahoma" pitchFamily="34" charset="0"/>
                <a:ea typeface="Tahoma" pitchFamily="34" charset="0"/>
                <a:cs typeface="Tahoma" pitchFamily="34" charset="0"/>
                <a:sym typeface="Wingdings" pitchFamily="2" charset="2"/>
              </a:rPr>
              <a:t></a:t>
            </a:r>
            <a:r>
              <a:rPr lang="es-ES" dirty="0" smtClean="0">
                <a:latin typeface="Tahoma" pitchFamily="34" charset="0"/>
                <a:ea typeface="Tahoma" pitchFamily="34" charset="0"/>
                <a:cs typeface="Tahoma" pitchFamily="34" charset="0"/>
              </a:rPr>
              <a:t> demostraron </a:t>
            </a:r>
            <a:r>
              <a:rPr lang="es-ES" dirty="0">
                <a:latin typeface="Tahoma" pitchFamily="34" charset="0"/>
                <a:ea typeface="Tahoma" pitchFamily="34" charset="0"/>
                <a:cs typeface="Tahoma" pitchFamily="34" charset="0"/>
              </a:rPr>
              <a:t>que producen reducciones similares en la </a:t>
            </a:r>
            <a:r>
              <a:rPr lang="es-ES" dirty="0" smtClean="0">
                <a:latin typeface="Tahoma" pitchFamily="34" charset="0"/>
                <a:ea typeface="Tahoma" pitchFamily="34" charset="0"/>
                <a:cs typeface="Tahoma" pitchFamily="34" charset="0"/>
              </a:rPr>
              <a:t>PA cuando </a:t>
            </a:r>
            <a:r>
              <a:rPr lang="es-ES" dirty="0">
                <a:latin typeface="Tahoma" pitchFamily="34" charset="0"/>
                <a:ea typeface="Tahoma" pitchFamily="34" charset="0"/>
                <a:cs typeface="Tahoma" pitchFamily="34" charset="0"/>
              </a:rPr>
              <a:t>se toma a </a:t>
            </a:r>
            <a:r>
              <a:rPr lang="es-ES" b="1" i="1" dirty="0">
                <a:latin typeface="Tahoma" pitchFamily="34" charset="0"/>
                <a:ea typeface="Tahoma" pitchFamily="34" charset="0"/>
                <a:cs typeface="Tahoma" pitchFamily="34" charset="0"/>
              </a:rPr>
              <a:t>dosis estándar </a:t>
            </a:r>
            <a:r>
              <a:rPr lang="es-ES" dirty="0">
                <a:latin typeface="Tahoma" pitchFamily="34" charset="0"/>
                <a:ea typeface="Tahoma" pitchFamily="34" charset="0"/>
                <a:cs typeface="Tahoma" pitchFamily="34" charset="0"/>
              </a:rPr>
              <a:t>o al mismo </a:t>
            </a:r>
            <a:r>
              <a:rPr lang="es-ES" b="1" i="1" dirty="0">
                <a:latin typeface="Tahoma" pitchFamily="34" charset="0"/>
                <a:ea typeface="Tahoma" pitchFamily="34" charset="0"/>
                <a:cs typeface="Tahoma" pitchFamily="34" charset="0"/>
              </a:rPr>
              <a:t>múltiplo de dosis estándar</a:t>
            </a:r>
          </a:p>
        </p:txBody>
      </p:sp>
      <p:sp>
        <p:nvSpPr>
          <p:cNvPr id="4" name="3 CuadroTexto"/>
          <p:cNvSpPr txBox="1"/>
          <p:nvPr/>
        </p:nvSpPr>
        <p:spPr>
          <a:xfrm>
            <a:off x="542067" y="4437112"/>
            <a:ext cx="8343921" cy="923330"/>
          </a:xfrm>
          <a:prstGeom prst="rect">
            <a:avLst/>
          </a:prstGeom>
          <a:noFill/>
        </p:spPr>
        <p:txBody>
          <a:bodyPr wrap="square" rtlCol="0">
            <a:spAutoFit/>
          </a:bodyPr>
          <a:lstStyle/>
          <a:p>
            <a:r>
              <a:rPr lang="es-ES" b="1" i="1" dirty="0" smtClean="0">
                <a:latin typeface="Tahoma" pitchFamily="34" charset="0"/>
                <a:ea typeface="Tahoma" pitchFamily="34" charset="0"/>
                <a:cs typeface="Tahoma" pitchFamily="34" charset="0"/>
              </a:rPr>
              <a:t>Dosis estándar </a:t>
            </a:r>
            <a:r>
              <a:rPr lang="es-ES" dirty="0">
                <a:latin typeface="Tahoma" pitchFamily="34" charset="0"/>
                <a:ea typeface="Tahoma" pitchFamily="34" charset="0"/>
                <a:cs typeface="Tahoma" pitchFamily="34" charset="0"/>
              </a:rPr>
              <a:t>se consideró la señalada como “dosis </a:t>
            </a:r>
            <a:r>
              <a:rPr lang="es-ES" dirty="0" smtClean="0">
                <a:latin typeface="Tahoma" pitchFamily="34" charset="0"/>
                <a:ea typeface="Tahoma" pitchFamily="34" charset="0"/>
                <a:cs typeface="Tahoma" pitchFamily="34" charset="0"/>
              </a:rPr>
              <a:t>diaria de </a:t>
            </a:r>
            <a:r>
              <a:rPr lang="es-ES" dirty="0">
                <a:latin typeface="Tahoma" pitchFamily="34" charset="0"/>
                <a:ea typeface="Tahoma" pitchFamily="34" charset="0"/>
                <a:cs typeface="Tahoma" pitchFamily="34" charset="0"/>
              </a:rPr>
              <a:t>mantenimiento</a:t>
            </a:r>
            <a:r>
              <a:rPr lang="es-ES" dirty="0" smtClean="0">
                <a:latin typeface="Tahoma" pitchFamily="34" charset="0"/>
                <a:ea typeface="Tahoma" pitchFamily="34" charset="0"/>
                <a:cs typeface="Tahoma" pitchFamily="34" charset="0"/>
              </a:rPr>
              <a:t>” recomendada por </a:t>
            </a:r>
            <a:r>
              <a:rPr lang="es-ES" b="1" dirty="0" err="1" smtClean="0">
                <a:latin typeface="Tahoma" pitchFamily="34" charset="0"/>
                <a:ea typeface="Tahoma" pitchFamily="34" charset="0"/>
                <a:cs typeface="Tahoma" pitchFamily="34" charset="0"/>
              </a:rPr>
              <a:t>Martindale</a:t>
            </a:r>
            <a:r>
              <a:rPr lang="es-ES" b="1" dirty="0" smtClean="0">
                <a:latin typeface="Tahoma" pitchFamily="34" charset="0"/>
                <a:ea typeface="Tahoma" pitchFamily="34" charset="0"/>
                <a:cs typeface="Tahoma" pitchFamily="34" charset="0"/>
              </a:rPr>
              <a:t> o el </a:t>
            </a:r>
            <a:r>
              <a:rPr lang="es-ES" b="1" dirty="0" smtClean="0"/>
              <a:t>British </a:t>
            </a:r>
            <a:r>
              <a:rPr lang="es-ES" b="1" dirty="0" err="1"/>
              <a:t>National</a:t>
            </a:r>
            <a:r>
              <a:rPr lang="es-ES" b="1" dirty="0"/>
              <a:t> </a:t>
            </a:r>
            <a:r>
              <a:rPr lang="es-ES" b="1" dirty="0" smtClean="0"/>
              <a:t>Formulario</a:t>
            </a:r>
            <a:r>
              <a:rPr lang="es-ES" dirty="0" smtClean="0"/>
              <a:t>. Tomaron la dosis mas baja como la dosis estándar.</a:t>
            </a:r>
            <a:endParaRPr lang="es-ES" dirty="0">
              <a:latin typeface="Tahoma" pitchFamily="34" charset="0"/>
              <a:ea typeface="Tahoma" pitchFamily="34" charset="0"/>
              <a:cs typeface="Tahoma" pitchFamily="34" charset="0"/>
            </a:endParaRPr>
          </a:p>
        </p:txBody>
      </p:sp>
      <p:sp>
        <p:nvSpPr>
          <p:cNvPr id="5" name="4 Rectángulo"/>
          <p:cNvSpPr/>
          <p:nvPr/>
        </p:nvSpPr>
        <p:spPr>
          <a:xfrm>
            <a:off x="739835" y="5587555"/>
            <a:ext cx="7704856" cy="369332"/>
          </a:xfrm>
          <a:prstGeom prst="rect">
            <a:avLst/>
          </a:prstGeom>
        </p:spPr>
        <p:txBody>
          <a:bodyPr wrap="square">
            <a:spAutoFit/>
          </a:bodyPr>
          <a:lstStyle/>
          <a:p>
            <a:r>
              <a:rPr lang="es-VE" b="1" i="1" dirty="0">
                <a:latin typeface="Tahoma" pitchFamily="34" charset="0"/>
                <a:ea typeface="Tahoma" pitchFamily="34" charset="0"/>
                <a:cs typeface="Tahoma" pitchFamily="34" charset="0"/>
              </a:rPr>
              <a:t>D</a:t>
            </a:r>
            <a:r>
              <a:rPr lang="es-VE" b="1" i="1" dirty="0" smtClean="0">
                <a:latin typeface="Tahoma" pitchFamily="34" charset="0"/>
                <a:ea typeface="Tahoma" pitchFamily="34" charset="0"/>
                <a:cs typeface="Tahoma" pitchFamily="34" charset="0"/>
              </a:rPr>
              <a:t>osis </a:t>
            </a:r>
            <a:r>
              <a:rPr lang="es-VE" b="1" i="1" dirty="0">
                <a:latin typeface="Tahoma" pitchFamily="34" charset="0"/>
                <a:ea typeface="Tahoma" pitchFamily="34" charset="0"/>
                <a:cs typeface="Tahoma" pitchFamily="34" charset="0"/>
              </a:rPr>
              <a:t>promedio del fármaco </a:t>
            </a:r>
            <a:r>
              <a:rPr lang="es-VE" dirty="0">
                <a:latin typeface="Tahoma" pitchFamily="34" charset="0"/>
                <a:ea typeface="Tahoma" pitchFamily="34" charset="0"/>
                <a:cs typeface="Tahoma" pitchFamily="34" charset="0"/>
              </a:rPr>
              <a:t> </a:t>
            </a:r>
            <a:r>
              <a:rPr lang="es-VE" dirty="0" smtClean="0">
                <a:latin typeface="Tahoma" pitchFamily="34" charset="0"/>
                <a:ea typeface="Tahoma" pitchFamily="34" charset="0"/>
                <a:cs typeface="Tahoma" pitchFamily="34" charset="0"/>
              </a:rPr>
              <a:t>como </a:t>
            </a:r>
            <a:r>
              <a:rPr lang="es-VE" dirty="0">
                <a:latin typeface="Tahoma" pitchFamily="34" charset="0"/>
                <a:ea typeface="Tahoma" pitchFamily="34" charset="0"/>
                <a:cs typeface="Tahoma" pitchFamily="34" charset="0"/>
              </a:rPr>
              <a:t>un múltiplo de la dosis estándar</a:t>
            </a:r>
            <a:endParaRPr lang="es-E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7049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91" t="16487" r="25887" b="12392"/>
          <a:stretch/>
        </p:blipFill>
        <p:spPr bwMode="auto">
          <a:xfrm>
            <a:off x="0" y="0"/>
            <a:ext cx="903649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6 Marco"/>
          <p:cNvSpPr/>
          <p:nvPr/>
        </p:nvSpPr>
        <p:spPr>
          <a:xfrm>
            <a:off x="27278" y="1340768"/>
            <a:ext cx="1088338" cy="2880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6" name="15 Marco"/>
          <p:cNvSpPr/>
          <p:nvPr/>
        </p:nvSpPr>
        <p:spPr>
          <a:xfrm>
            <a:off x="52947" y="3067897"/>
            <a:ext cx="1206686" cy="2880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542" t="30441" r="25281" b="19587"/>
          <a:stretch/>
        </p:blipFill>
        <p:spPr bwMode="auto">
          <a:xfrm>
            <a:off x="50016" y="1340465"/>
            <a:ext cx="8986480" cy="54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Marco"/>
          <p:cNvSpPr/>
          <p:nvPr/>
        </p:nvSpPr>
        <p:spPr>
          <a:xfrm>
            <a:off x="52947" y="1359056"/>
            <a:ext cx="1240737" cy="2880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4" name="13 Marco"/>
          <p:cNvSpPr/>
          <p:nvPr/>
        </p:nvSpPr>
        <p:spPr>
          <a:xfrm>
            <a:off x="33733" y="4635426"/>
            <a:ext cx="2630243" cy="2880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174" t="26724" r="20028" b="17242"/>
          <a:stretch/>
        </p:blipFill>
        <p:spPr bwMode="auto">
          <a:xfrm>
            <a:off x="11072" y="13820"/>
            <a:ext cx="9025424" cy="67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Marco"/>
          <p:cNvSpPr/>
          <p:nvPr/>
        </p:nvSpPr>
        <p:spPr>
          <a:xfrm>
            <a:off x="33733" y="1904622"/>
            <a:ext cx="2187809" cy="444257"/>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20389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3" grpId="0" animBg="1"/>
      <p:bldP spid="14"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Análisis estadístico</a:t>
            </a:r>
            <a:endParaRPr lang="es-ES" dirty="0">
              <a:latin typeface="Tahoma" pitchFamily="34" charset="0"/>
              <a:ea typeface="Tahoma" pitchFamily="34" charset="0"/>
              <a:cs typeface="Tahoma" pitchFamily="34" charset="0"/>
            </a:endParaRPr>
          </a:p>
        </p:txBody>
      </p:sp>
      <p:pic>
        <p:nvPicPr>
          <p:cNvPr id="2050" name="Picture 2" descr="Stata 2015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96752"/>
            <a:ext cx="2887008" cy="53885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68950" y="1281515"/>
            <a:ext cx="3454792" cy="369332"/>
          </a:xfrm>
          <a:prstGeom prst="rect">
            <a:avLst/>
          </a:prstGeom>
          <a:noFill/>
        </p:spPr>
        <p:txBody>
          <a:bodyPr wrap="none" rtlCol="0">
            <a:spAutoFit/>
          </a:bodyPr>
          <a:lstStyle/>
          <a:p>
            <a:r>
              <a:rPr lang="es-ES" dirty="0" smtClean="0"/>
              <a:t>Paquete de software estadístico</a:t>
            </a:r>
            <a:endParaRPr lang="es-ES" dirty="0"/>
          </a:p>
        </p:txBody>
      </p:sp>
      <p:graphicFrame>
        <p:nvGraphicFramePr>
          <p:cNvPr id="6" name="4 Marcador de contenido"/>
          <p:cNvGraphicFramePr>
            <a:graphicFrameLocks/>
          </p:cNvGraphicFramePr>
          <p:nvPr>
            <p:extLst>
              <p:ext uri="{D42A27DB-BD31-4B8C-83A1-F6EECF244321}">
                <p14:modId xmlns:p14="http://schemas.microsoft.com/office/powerpoint/2010/main" val="3883766539"/>
              </p:ext>
            </p:extLst>
          </p:nvPr>
        </p:nvGraphicFramePr>
        <p:xfrm>
          <a:off x="368950" y="1735610"/>
          <a:ext cx="8654835" cy="5005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47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4E4D6E-42B9-4076-B0ED-AEC069B211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C1B19C5-C212-4724-9749-C444D506D3A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91E35C3-6FED-46F9-B71D-A998F40E8C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970EC8-BDE8-411A-854D-3CBA9CD0D5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85787C4-0957-4167-A21D-5B8265160D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037DDB5-AFB3-4499-A6EA-F3BE94A6385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4186F27-E78A-4DED-9CF6-5BFF8609856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B9DECF1C-6EE7-4743-A47C-33BCF32E066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24" t="39492" r="5309" b="43508"/>
          <a:stretch/>
        </p:blipFill>
        <p:spPr bwMode="auto">
          <a:xfrm>
            <a:off x="683568" y="1942838"/>
            <a:ext cx="7848872" cy="124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sp>
        <p:nvSpPr>
          <p:cNvPr id="11" name="1 Título"/>
          <p:cNvSpPr txBox="1">
            <a:spLocks/>
          </p:cNvSpPr>
          <p:nvPr/>
        </p:nvSpPr>
        <p:spPr>
          <a:xfrm>
            <a:off x="1763688" y="548680"/>
            <a:ext cx="5688632" cy="115212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25000"/>
              </a:lnSpc>
            </a:pPr>
            <a:r>
              <a:rPr lang="es-ES" sz="3200" dirty="0" smtClean="0">
                <a:latin typeface="Tahoma" pitchFamily="34" charset="0"/>
                <a:ea typeface="Tahoma" pitchFamily="34" charset="0"/>
                <a:cs typeface="Tahoma" pitchFamily="34" charset="0"/>
              </a:rPr>
              <a:t>Colaboradores  y conflicto de intereses</a:t>
            </a:r>
            <a:endParaRPr lang="es-ES" sz="3200" dirty="0">
              <a:latin typeface="Tahoma" pitchFamily="34" charset="0"/>
              <a:ea typeface="Tahoma" pitchFamily="34" charset="0"/>
              <a:cs typeface="Tahoma" pitchFamily="34" charset="0"/>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765" t="58470" r="12371" b="23224"/>
          <a:stretch/>
        </p:blipFill>
        <p:spPr bwMode="auto">
          <a:xfrm>
            <a:off x="683568" y="3861048"/>
            <a:ext cx="7848872" cy="127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4861" t="76504" r="51610" b="17486"/>
          <a:stretch/>
        </p:blipFill>
        <p:spPr bwMode="auto">
          <a:xfrm>
            <a:off x="2426779" y="5638800"/>
            <a:ext cx="4362450" cy="41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resultados"/>
          <p:cNvPicPr>
            <a:picLocks noChangeAspect="1" noChangeArrowheads="1"/>
          </p:cNvPicPr>
          <p:nvPr/>
        </p:nvPicPr>
        <p:blipFill>
          <a:blip r:embed="rId2" cstate="print"/>
          <a:srcRect/>
          <a:stretch>
            <a:fillRect/>
          </a:stretch>
        </p:blipFill>
        <p:spPr bwMode="auto">
          <a:xfrm>
            <a:off x="0" y="1556792"/>
            <a:ext cx="9144000" cy="5255046"/>
          </a:xfrm>
          <a:prstGeom prst="rect">
            <a:avLst/>
          </a:prstGeom>
          <a:noFill/>
        </p:spPr>
      </p:pic>
      <p:sp>
        <p:nvSpPr>
          <p:cNvPr id="5"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RESULTADOS</a:t>
            </a:r>
            <a:endParaRPr lang="es-E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9" t="18306" r="3221" b="3552"/>
          <a:stretch/>
        </p:blipFill>
        <p:spPr bwMode="auto">
          <a:xfrm>
            <a:off x="1810" y="408434"/>
            <a:ext cx="9142190" cy="618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9" t="24346" r="3221" b="23875"/>
          <a:stretch/>
        </p:blipFill>
        <p:spPr bwMode="auto">
          <a:xfrm>
            <a:off x="17721" y="118084"/>
            <a:ext cx="9126279" cy="662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p:cNvCxnSpPr/>
          <p:nvPr/>
        </p:nvCxnSpPr>
        <p:spPr>
          <a:xfrm>
            <a:off x="0" y="2492896"/>
            <a:ext cx="14756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a:off x="17721" y="5733256"/>
            <a:ext cx="124191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11 Marco"/>
          <p:cNvSpPr/>
          <p:nvPr/>
        </p:nvSpPr>
        <p:spPr>
          <a:xfrm>
            <a:off x="3707904" y="2492896"/>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Marco"/>
          <p:cNvSpPr/>
          <p:nvPr/>
        </p:nvSpPr>
        <p:spPr>
          <a:xfrm>
            <a:off x="2339752" y="5733256"/>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Marco"/>
          <p:cNvSpPr/>
          <p:nvPr/>
        </p:nvSpPr>
        <p:spPr>
          <a:xfrm>
            <a:off x="2333373" y="4797152"/>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Marco"/>
          <p:cNvSpPr/>
          <p:nvPr/>
        </p:nvSpPr>
        <p:spPr>
          <a:xfrm>
            <a:off x="3703651" y="3861048"/>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Marco"/>
          <p:cNvSpPr/>
          <p:nvPr/>
        </p:nvSpPr>
        <p:spPr>
          <a:xfrm>
            <a:off x="4259697" y="2486137"/>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Marco"/>
          <p:cNvSpPr/>
          <p:nvPr/>
        </p:nvSpPr>
        <p:spPr>
          <a:xfrm>
            <a:off x="4292828" y="5733256"/>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21 Marco"/>
          <p:cNvSpPr/>
          <p:nvPr/>
        </p:nvSpPr>
        <p:spPr>
          <a:xfrm>
            <a:off x="4292828" y="3403848"/>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Marco"/>
          <p:cNvSpPr/>
          <p:nvPr/>
        </p:nvSpPr>
        <p:spPr>
          <a:xfrm>
            <a:off x="4937757" y="3879762"/>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23 Marco"/>
          <p:cNvSpPr/>
          <p:nvPr/>
        </p:nvSpPr>
        <p:spPr>
          <a:xfrm>
            <a:off x="4937757" y="3400038"/>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Marco"/>
          <p:cNvSpPr/>
          <p:nvPr/>
        </p:nvSpPr>
        <p:spPr>
          <a:xfrm>
            <a:off x="7164288" y="2492896"/>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25 Marco"/>
          <p:cNvSpPr/>
          <p:nvPr/>
        </p:nvSpPr>
        <p:spPr>
          <a:xfrm>
            <a:off x="8244408" y="2505351"/>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26 Marco"/>
          <p:cNvSpPr/>
          <p:nvPr/>
        </p:nvSpPr>
        <p:spPr>
          <a:xfrm>
            <a:off x="7164288" y="4330703"/>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27 Marco"/>
          <p:cNvSpPr/>
          <p:nvPr/>
        </p:nvSpPr>
        <p:spPr>
          <a:xfrm>
            <a:off x="8244408" y="4343158"/>
            <a:ext cx="576064" cy="45720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673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14" t="17243" r="6816" b="4068"/>
          <a:stretch/>
        </p:blipFill>
        <p:spPr bwMode="auto">
          <a:xfrm>
            <a:off x="1" y="332656"/>
            <a:ext cx="846043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p:cNvCxnSpPr/>
          <p:nvPr/>
        </p:nvCxnSpPr>
        <p:spPr>
          <a:xfrm>
            <a:off x="0" y="1052736"/>
            <a:ext cx="12376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5 Conector recto"/>
          <p:cNvCxnSpPr/>
          <p:nvPr/>
        </p:nvCxnSpPr>
        <p:spPr>
          <a:xfrm>
            <a:off x="1" y="3284984"/>
            <a:ext cx="24837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7 Conector recto"/>
          <p:cNvCxnSpPr/>
          <p:nvPr/>
        </p:nvCxnSpPr>
        <p:spPr>
          <a:xfrm>
            <a:off x="1" y="4725144"/>
            <a:ext cx="29878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a:off x="75568" y="1633752"/>
            <a:ext cx="219217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a:off x="190808" y="1391290"/>
            <a:ext cx="258099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a:off x="8476926" y="1052736"/>
            <a:ext cx="595035" cy="338554"/>
          </a:xfrm>
          <a:prstGeom prst="rect">
            <a:avLst/>
          </a:prstGeom>
          <a:noFill/>
        </p:spPr>
        <p:txBody>
          <a:bodyPr wrap="none" rtlCol="0">
            <a:spAutoFit/>
          </a:bodyPr>
          <a:lstStyle/>
          <a:p>
            <a:r>
              <a:rPr lang="es-ES" sz="1600" dirty="0" smtClean="0"/>
              <a:t>29%</a:t>
            </a:r>
            <a:endParaRPr lang="es-ES" sz="1600" dirty="0"/>
          </a:p>
        </p:txBody>
      </p:sp>
      <p:sp>
        <p:nvSpPr>
          <p:cNvPr id="18" name="17 CuadroTexto"/>
          <p:cNvSpPr txBox="1"/>
          <p:nvPr/>
        </p:nvSpPr>
        <p:spPr>
          <a:xfrm>
            <a:off x="8476926" y="1391290"/>
            <a:ext cx="595035" cy="338554"/>
          </a:xfrm>
          <a:prstGeom prst="rect">
            <a:avLst/>
          </a:prstGeom>
          <a:noFill/>
        </p:spPr>
        <p:txBody>
          <a:bodyPr wrap="none" rtlCol="0">
            <a:spAutoFit/>
          </a:bodyPr>
          <a:lstStyle/>
          <a:p>
            <a:r>
              <a:rPr lang="es-ES" sz="1600" dirty="0" smtClean="0"/>
              <a:t>31%</a:t>
            </a:r>
            <a:endParaRPr lang="es-ES" sz="1600" dirty="0"/>
          </a:p>
        </p:txBody>
      </p:sp>
      <p:cxnSp>
        <p:nvCxnSpPr>
          <p:cNvPr id="28" name="27 Conector recto"/>
          <p:cNvCxnSpPr/>
          <p:nvPr/>
        </p:nvCxnSpPr>
        <p:spPr>
          <a:xfrm flipV="1">
            <a:off x="75568" y="3501008"/>
            <a:ext cx="2696232" cy="19773"/>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0" name="29 CuadroTexto"/>
          <p:cNvSpPr txBox="1"/>
          <p:nvPr/>
        </p:nvSpPr>
        <p:spPr>
          <a:xfrm>
            <a:off x="8499480" y="3197992"/>
            <a:ext cx="595035" cy="338554"/>
          </a:xfrm>
          <a:prstGeom prst="rect">
            <a:avLst/>
          </a:prstGeom>
          <a:noFill/>
        </p:spPr>
        <p:txBody>
          <a:bodyPr wrap="none" rtlCol="0">
            <a:spAutoFit/>
          </a:bodyPr>
          <a:lstStyle/>
          <a:p>
            <a:r>
              <a:rPr lang="es-ES" sz="1600" dirty="0" smtClean="0"/>
              <a:t>15%</a:t>
            </a:r>
            <a:endParaRPr lang="es-ES" sz="1600" dirty="0"/>
          </a:p>
        </p:txBody>
      </p:sp>
    </p:spTree>
    <p:extLst>
      <p:ext uri="{BB962C8B-B14F-4D97-AF65-F5344CB8AC3E}">
        <p14:creationId xmlns:p14="http://schemas.microsoft.com/office/powerpoint/2010/main" val="8599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pregunta"/>
          <p:cNvPicPr>
            <a:picLocks noChangeAspect="1" noChangeArrowheads="1"/>
          </p:cNvPicPr>
          <p:nvPr/>
        </p:nvPicPr>
        <p:blipFill>
          <a:blip r:embed="rId3" cstate="print"/>
          <a:srcRect l="13465" r="19207" b="3818"/>
          <a:stretch>
            <a:fillRect/>
          </a:stretch>
        </p:blipFill>
        <p:spPr bwMode="auto">
          <a:xfrm>
            <a:off x="3152433" y="3310354"/>
            <a:ext cx="2886713" cy="3581260"/>
          </a:xfrm>
          <a:prstGeom prst="rect">
            <a:avLst/>
          </a:prstGeom>
          <a:noFill/>
        </p:spPr>
      </p:pic>
      <p:graphicFrame>
        <p:nvGraphicFramePr>
          <p:cNvPr id="3" name="4 Marcador de contenido"/>
          <p:cNvGraphicFramePr>
            <a:graphicFrameLocks/>
          </p:cNvGraphicFramePr>
          <p:nvPr>
            <p:extLst>
              <p:ext uri="{D42A27DB-BD31-4B8C-83A1-F6EECF244321}">
                <p14:modId xmlns:p14="http://schemas.microsoft.com/office/powerpoint/2010/main" val="3766012221"/>
              </p:ext>
            </p:extLst>
          </p:nvPr>
        </p:nvGraphicFramePr>
        <p:xfrm>
          <a:off x="251520" y="1772816"/>
          <a:ext cx="8496944"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1 Título"/>
          <p:cNvSpPr>
            <a:spLocks noGrp="1"/>
          </p:cNvSpPr>
          <p:nvPr>
            <p:ph type="title"/>
          </p:nvPr>
        </p:nvSpPr>
        <p:spPr>
          <a:xfrm>
            <a:off x="2458347" y="404664"/>
            <a:ext cx="4705941" cy="792088"/>
          </a:xfrm>
          <a:solidFill>
            <a:schemeClr val="tx2"/>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es-ES" sz="3600" dirty="0" smtClean="0">
                <a:latin typeface="Tahoma" pitchFamily="34" charset="0"/>
                <a:ea typeface="Tahoma" pitchFamily="34" charset="0"/>
                <a:cs typeface="Tahoma" pitchFamily="34" charset="0"/>
              </a:rPr>
              <a:t>INTRODUCCION </a:t>
            </a:r>
            <a:endParaRPr lang="es-ES" sz="3600" dirty="0">
              <a:latin typeface="Tahoma" pitchFamily="34" charset="0"/>
              <a:ea typeface="Tahoma" pitchFamily="34" charset="0"/>
              <a:cs typeface="Tahoma" pitchFamily="34" charset="0"/>
            </a:endParaRPr>
          </a:p>
        </p:txBody>
      </p:sp>
      <p:sp>
        <p:nvSpPr>
          <p:cNvPr id="9" name="8 Rectángulo"/>
          <p:cNvSpPr/>
          <p:nvPr/>
        </p:nvSpPr>
        <p:spPr>
          <a:xfrm>
            <a:off x="515496" y="1700808"/>
            <a:ext cx="813690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VE" sz="2000" dirty="0">
                <a:latin typeface="Tahoma" pitchFamily="34" charset="0"/>
                <a:ea typeface="Tahoma" pitchFamily="34" charset="0"/>
                <a:cs typeface="Tahoma" pitchFamily="34" charset="0"/>
              </a:rPr>
              <a:t>¿los betabloqueantes tienen un efecto especial por encima de la disminución de la presión arterial para prevenir los eventos de enfermedad coronaria (EC) en personas con antecedentes de enfermedad coronaria?</a:t>
            </a:r>
            <a:endParaRPr lang="es-ES" sz="2000" dirty="0">
              <a:latin typeface="Tahoma" pitchFamily="34" charset="0"/>
              <a:ea typeface="Tahoma" pitchFamily="34" charset="0"/>
              <a:cs typeface="Tahoma" pitchFamily="34" charset="0"/>
            </a:endParaRPr>
          </a:p>
        </p:txBody>
      </p:sp>
      <p:sp>
        <p:nvSpPr>
          <p:cNvPr id="10" name="9 Rectángulo"/>
          <p:cNvSpPr/>
          <p:nvPr/>
        </p:nvSpPr>
        <p:spPr>
          <a:xfrm>
            <a:off x="515496" y="1680200"/>
            <a:ext cx="813690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s-VE" sz="2000" dirty="0" smtClean="0">
              <a:solidFill>
                <a:schemeClr val="tx1"/>
              </a:solidFill>
              <a:latin typeface="Tahoma" pitchFamily="34" charset="0"/>
              <a:ea typeface="Tahoma" pitchFamily="34" charset="0"/>
              <a:cs typeface="Tahoma" pitchFamily="34" charset="0"/>
            </a:endParaRPr>
          </a:p>
          <a:p>
            <a:pPr lvl="0" algn="ctr"/>
            <a:r>
              <a:rPr lang="es-VE" sz="2000" dirty="0" smtClean="0">
                <a:solidFill>
                  <a:schemeClr val="tx1"/>
                </a:solidFill>
                <a:latin typeface="Tahoma" pitchFamily="34" charset="0"/>
                <a:ea typeface="Tahoma" pitchFamily="34" charset="0"/>
                <a:cs typeface="Tahoma" pitchFamily="34" charset="0"/>
              </a:rPr>
              <a:t>¿</a:t>
            </a:r>
            <a:r>
              <a:rPr lang="es-VE" sz="2000" dirty="0" smtClean="0">
                <a:latin typeface="Tahoma" pitchFamily="34" charset="0"/>
                <a:ea typeface="Tahoma" pitchFamily="34" charset="0"/>
                <a:cs typeface="Tahoma" pitchFamily="34" charset="0"/>
              </a:rPr>
              <a:t>El </a:t>
            </a:r>
            <a:r>
              <a:rPr lang="es-VE" sz="2000" dirty="0">
                <a:latin typeface="Tahoma" pitchFamily="34" charset="0"/>
                <a:ea typeface="Tahoma" pitchFamily="34" charset="0"/>
                <a:cs typeface="Tahoma" pitchFamily="34" charset="0"/>
              </a:rPr>
              <a:t>efecto preventivo de las drogas difiere en personas con y sin antecedentes de enfermedad cardiovascular?</a:t>
            </a:r>
            <a:endParaRPr lang="es-ES" sz="2000" dirty="0">
              <a:latin typeface="Tahoma" pitchFamily="34" charset="0"/>
              <a:ea typeface="Tahoma" pitchFamily="34" charset="0"/>
              <a:cs typeface="Tahoma" pitchFamily="34" charset="0"/>
            </a:endParaRPr>
          </a:p>
          <a:p>
            <a:pPr algn="ctr"/>
            <a:endParaRPr lang="es-VE" sz="2000" dirty="0" smtClean="0">
              <a:solidFill>
                <a:schemeClr val="tx1"/>
              </a:solidFill>
              <a:latin typeface="Tahoma" pitchFamily="34" charset="0"/>
              <a:ea typeface="Tahoma" pitchFamily="34" charset="0"/>
              <a:cs typeface="Tahoma" pitchFamily="34" charset="0"/>
            </a:endParaRPr>
          </a:p>
        </p:txBody>
      </p:sp>
      <p:sp>
        <p:nvSpPr>
          <p:cNvPr id="12" name="11 Rectángulo"/>
          <p:cNvSpPr/>
          <p:nvPr/>
        </p:nvSpPr>
        <p:spPr>
          <a:xfrm>
            <a:off x="527337" y="1700808"/>
            <a:ext cx="813690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s-VE" sz="2000" dirty="0" smtClean="0">
              <a:solidFill>
                <a:schemeClr val="tx1"/>
              </a:solidFill>
              <a:latin typeface="Tahoma" pitchFamily="34" charset="0"/>
              <a:ea typeface="Tahoma" pitchFamily="34" charset="0"/>
              <a:cs typeface="Tahoma" pitchFamily="34" charset="0"/>
            </a:endParaRPr>
          </a:p>
          <a:p>
            <a:pPr algn="ctr"/>
            <a:r>
              <a:rPr lang="es-ES" sz="2000" dirty="0" smtClean="0">
                <a:solidFill>
                  <a:schemeClr val="tx1"/>
                </a:solidFill>
                <a:latin typeface="Tahoma" pitchFamily="34" charset="0"/>
                <a:ea typeface="Tahoma" pitchFamily="34" charset="0"/>
                <a:cs typeface="Tahoma" pitchFamily="34" charset="0"/>
              </a:rPr>
              <a:t>¿ la </a:t>
            </a:r>
            <a:r>
              <a:rPr lang="es-ES" sz="2000" dirty="0">
                <a:solidFill>
                  <a:schemeClr val="tx1"/>
                </a:solidFill>
                <a:latin typeface="Tahoma" pitchFamily="34" charset="0"/>
                <a:ea typeface="Tahoma" pitchFamily="34" charset="0"/>
                <a:cs typeface="Tahoma" pitchFamily="34" charset="0"/>
              </a:rPr>
              <a:t>reducción de la presión arterial por si </a:t>
            </a:r>
            <a:r>
              <a:rPr lang="es-ES" sz="2000" dirty="0" smtClean="0">
                <a:solidFill>
                  <a:schemeClr val="tx1"/>
                </a:solidFill>
                <a:latin typeface="Tahoma" pitchFamily="34" charset="0"/>
                <a:ea typeface="Tahoma" pitchFamily="34" charset="0"/>
                <a:cs typeface="Tahoma" pitchFamily="34" charset="0"/>
              </a:rPr>
              <a:t>sola, </a:t>
            </a:r>
            <a:r>
              <a:rPr lang="es-ES" sz="2000" dirty="0">
                <a:solidFill>
                  <a:schemeClr val="tx1"/>
                </a:solidFill>
                <a:latin typeface="Tahoma" pitchFamily="34" charset="0"/>
                <a:ea typeface="Tahoma" pitchFamily="34" charset="0"/>
                <a:cs typeface="Tahoma" pitchFamily="34" charset="0"/>
              </a:rPr>
              <a:t>explica el efecto de las drogas </a:t>
            </a:r>
            <a:r>
              <a:rPr lang="es-ES" sz="2000" dirty="0" smtClean="0">
                <a:solidFill>
                  <a:schemeClr val="tx1"/>
                </a:solidFill>
                <a:latin typeface="Tahoma" pitchFamily="34" charset="0"/>
                <a:ea typeface="Tahoma" pitchFamily="34" charset="0"/>
                <a:cs typeface="Tahoma" pitchFamily="34" charset="0"/>
              </a:rPr>
              <a:t>para </a:t>
            </a:r>
            <a:r>
              <a:rPr lang="es-ES" sz="2000" dirty="0">
                <a:solidFill>
                  <a:schemeClr val="tx1"/>
                </a:solidFill>
                <a:latin typeface="Tahoma" pitchFamily="34" charset="0"/>
                <a:ea typeface="Tahoma" pitchFamily="34" charset="0"/>
                <a:cs typeface="Tahoma" pitchFamily="34" charset="0"/>
              </a:rPr>
              <a:t>la  prevención de EAC y </a:t>
            </a:r>
            <a:r>
              <a:rPr lang="es-ES" sz="2000" dirty="0" smtClean="0">
                <a:solidFill>
                  <a:schemeClr val="tx1"/>
                </a:solidFill>
                <a:latin typeface="Tahoma" pitchFamily="34" charset="0"/>
                <a:ea typeface="Tahoma" pitchFamily="34" charset="0"/>
                <a:cs typeface="Tahoma" pitchFamily="34" charset="0"/>
              </a:rPr>
              <a:t>ECV? </a:t>
            </a:r>
            <a:endParaRPr lang="es-VE" sz="2000" dirty="0" smtClean="0">
              <a:solidFill>
                <a:schemeClr val="tx1"/>
              </a:solidFill>
              <a:latin typeface="Tahoma" pitchFamily="34" charset="0"/>
              <a:ea typeface="Tahoma" pitchFamily="34" charset="0"/>
              <a:cs typeface="Tahoma" pitchFamily="34" charset="0"/>
            </a:endParaRPr>
          </a:p>
        </p:txBody>
      </p:sp>
      <p:sp>
        <p:nvSpPr>
          <p:cNvPr id="13" name="12 Rectángulo"/>
          <p:cNvSpPr/>
          <p:nvPr/>
        </p:nvSpPr>
        <p:spPr>
          <a:xfrm>
            <a:off x="527337" y="1680200"/>
            <a:ext cx="8136904"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s-VE" sz="2000" dirty="0" smtClean="0">
              <a:solidFill>
                <a:schemeClr val="tx1"/>
              </a:solidFill>
              <a:latin typeface="Tahoma" pitchFamily="34" charset="0"/>
              <a:ea typeface="Tahoma" pitchFamily="34" charset="0"/>
              <a:cs typeface="Tahoma" pitchFamily="34" charset="0"/>
            </a:endParaRPr>
          </a:p>
          <a:p>
            <a:pPr algn="ctr"/>
            <a:r>
              <a:rPr lang="es-VE" sz="2000" dirty="0">
                <a:solidFill>
                  <a:schemeClr val="tx1"/>
                </a:solidFill>
                <a:latin typeface="Tahoma" pitchFamily="34" charset="0"/>
                <a:ea typeface="Tahoma" pitchFamily="34" charset="0"/>
                <a:cs typeface="Tahoma" pitchFamily="34" charset="0"/>
              </a:rPr>
              <a:t>¿el uso de medicamentos para reducir la presión arterial debe limitarse a las personas con presión arterial “alta” y no a aquellos </a:t>
            </a:r>
            <a:r>
              <a:rPr lang="es-VE" sz="2000" dirty="0" smtClean="0">
                <a:solidFill>
                  <a:schemeClr val="tx1"/>
                </a:solidFill>
                <a:latin typeface="Tahoma" pitchFamily="34" charset="0"/>
                <a:ea typeface="Tahoma" pitchFamily="34" charset="0"/>
                <a:cs typeface="Tahoma" pitchFamily="34" charset="0"/>
              </a:rPr>
              <a:t>con </a:t>
            </a:r>
            <a:r>
              <a:rPr lang="es-VE" sz="2000" dirty="0">
                <a:solidFill>
                  <a:schemeClr val="tx1"/>
                </a:solidFill>
                <a:latin typeface="Tahoma" pitchFamily="34" charset="0"/>
                <a:ea typeface="Tahoma" pitchFamily="34" charset="0"/>
                <a:cs typeface="Tahoma" pitchFamily="34" charset="0"/>
              </a:rPr>
              <a:t>alto riesgo de enfermedad cardiovascular que tienen una presión arterial más baja?</a:t>
            </a:r>
            <a:endParaRPr lang="es-VE" sz="2000" dirty="0" smtClean="0">
              <a:solidFill>
                <a:schemeClr val="tx1"/>
              </a:solidFill>
              <a:latin typeface="Tahoma" pitchFamily="34" charset="0"/>
              <a:ea typeface="Tahoma" pitchFamily="34" charset="0"/>
              <a:cs typeface="Tahoma" pitchFamily="34" charset="0"/>
            </a:endParaRPr>
          </a:p>
        </p:txBody>
      </p:sp>
      <p:sp>
        <p:nvSpPr>
          <p:cNvPr id="14" name="13 Rectángulo"/>
          <p:cNvSpPr/>
          <p:nvPr/>
        </p:nvSpPr>
        <p:spPr>
          <a:xfrm>
            <a:off x="527337" y="1679138"/>
            <a:ext cx="8136904"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s-VE" sz="2000" dirty="0" smtClean="0">
              <a:solidFill>
                <a:schemeClr val="tx1"/>
              </a:solidFill>
              <a:latin typeface="Tahoma" pitchFamily="34" charset="0"/>
              <a:ea typeface="Tahoma" pitchFamily="34" charset="0"/>
              <a:cs typeface="Tahoma" pitchFamily="34" charset="0"/>
            </a:endParaRPr>
          </a:p>
          <a:p>
            <a:pPr algn="ctr"/>
            <a:r>
              <a:rPr lang="es-VE" sz="2000" dirty="0">
                <a:solidFill>
                  <a:schemeClr val="tx1"/>
                </a:solidFill>
                <a:latin typeface="Tahoma" pitchFamily="34" charset="0"/>
                <a:ea typeface="Tahoma" pitchFamily="34" charset="0"/>
                <a:cs typeface="Tahoma" pitchFamily="34" charset="0"/>
              </a:rPr>
              <a:t>¿cuál es el efecto cuantitativo de tomar uno o más medicamentos para reducir la presión </a:t>
            </a:r>
            <a:r>
              <a:rPr lang="es-VE" sz="2000" dirty="0" smtClean="0">
                <a:solidFill>
                  <a:schemeClr val="tx1"/>
                </a:solidFill>
                <a:latin typeface="Tahoma" pitchFamily="34" charset="0"/>
                <a:ea typeface="Tahoma" pitchFamily="34" charset="0"/>
                <a:cs typeface="Tahoma" pitchFamily="34" charset="0"/>
              </a:rPr>
              <a:t>y </a:t>
            </a:r>
            <a:r>
              <a:rPr lang="es-VE" sz="2000" dirty="0">
                <a:solidFill>
                  <a:schemeClr val="tx1"/>
                </a:solidFill>
                <a:latin typeface="Tahoma" pitchFamily="34" charset="0"/>
                <a:ea typeface="Tahoma" pitchFamily="34" charset="0"/>
                <a:cs typeface="Tahoma" pitchFamily="34" charset="0"/>
              </a:rPr>
              <a:t>prevenir los eventos de EAC y el accidente cerebrovascular según la dosis, la presión arterial antes del tratamiento y la edad? </a:t>
            </a:r>
            <a:endParaRPr lang="es-VE" sz="2000" dirty="0" smtClean="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4" t="27930" r="2262" b="8683"/>
          <a:stretch/>
        </p:blipFill>
        <p:spPr bwMode="auto">
          <a:xfrm>
            <a:off x="43815" y="768152"/>
            <a:ext cx="87282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124184" y="3550689"/>
            <a:ext cx="6313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3 Conector recto"/>
          <p:cNvCxnSpPr/>
          <p:nvPr/>
        </p:nvCxnSpPr>
        <p:spPr>
          <a:xfrm>
            <a:off x="124184" y="4221088"/>
            <a:ext cx="7837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a:off x="124184" y="1844824"/>
            <a:ext cx="15674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flipV="1">
            <a:off x="4343845" y="3603058"/>
            <a:ext cx="876227"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3" name="22 Conector recto"/>
          <p:cNvCxnSpPr/>
          <p:nvPr/>
        </p:nvCxnSpPr>
        <p:spPr>
          <a:xfrm flipV="1">
            <a:off x="7740352" y="3603059"/>
            <a:ext cx="876227"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23 Conector recto"/>
          <p:cNvCxnSpPr/>
          <p:nvPr/>
        </p:nvCxnSpPr>
        <p:spPr>
          <a:xfrm flipV="1">
            <a:off x="4343844" y="4208587"/>
            <a:ext cx="876227"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24 Conector recto"/>
          <p:cNvCxnSpPr/>
          <p:nvPr/>
        </p:nvCxnSpPr>
        <p:spPr>
          <a:xfrm flipV="1">
            <a:off x="7740351" y="4208588"/>
            <a:ext cx="876227" cy="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5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8" t="29169" r="2459" b="10639"/>
          <a:stretch/>
        </p:blipFill>
        <p:spPr bwMode="auto">
          <a:xfrm>
            <a:off x="14366" y="692696"/>
            <a:ext cx="912963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962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12" t="27586" r="6700" b="8649"/>
          <a:stretch/>
        </p:blipFill>
        <p:spPr bwMode="auto">
          <a:xfrm>
            <a:off x="0" y="620688"/>
            <a:ext cx="867645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p:cNvCxnSpPr/>
          <p:nvPr/>
        </p:nvCxnSpPr>
        <p:spPr>
          <a:xfrm>
            <a:off x="7668344" y="2132856"/>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a:off x="7658726" y="3429000"/>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4" name="13 CuadroTexto"/>
          <p:cNvSpPr txBox="1"/>
          <p:nvPr/>
        </p:nvSpPr>
        <p:spPr>
          <a:xfrm>
            <a:off x="8548965" y="1794302"/>
            <a:ext cx="543739" cy="307777"/>
          </a:xfrm>
          <a:prstGeom prst="rect">
            <a:avLst/>
          </a:prstGeom>
          <a:noFill/>
        </p:spPr>
        <p:txBody>
          <a:bodyPr wrap="none" rtlCol="0">
            <a:spAutoFit/>
          </a:bodyPr>
          <a:lstStyle/>
          <a:p>
            <a:r>
              <a:rPr lang="es-ES" sz="1400" dirty="0" smtClean="0"/>
              <a:t>38%</a:t>
            </a:r>
            <a:endParaRPr lang="es-ES" sz="1400" dirty="0"/>
          </a:p>
        </p:txBody>
      </p:sp>
      <p:sp>
        <p:nvSpPr>
          <p:cNvPr id="15" name="14 CuadroTexto"/>
          <p:cNvSpPr txBox="1"/>
          <p:nvPr/>
        </p:nvSpPr>
        <p:spPr>
          <a:xfrm>
            <a:off x="8600261" y="3091195"/>
            <a:ext cx="543739" cy="307777"/>
          </a:xfrm>
          <a:prstGeom prst="rect">
            <a:avLst/>
          </a:prstGeom>
          <a:noFill/>
        </p:spPr>
        <p:txBody>
          <a:bodyPr wrap="none" rtlCol="0">
            <a:spAutoFit/>
          </a:bodyPr>
          <a:lstStyle/>
          <a:p>
            <a:r>
              <a:rPr lang="es-ES" sz="1400" dirty="0" smtClean="0"/>
              <a:t>34%</a:t>
            </a:r>
            <a:endParaRPr lang="es-ES" sz="1400" dirty="0"/>
          </a:p>
        </p:txBody>
      </p:sp>
      <p:cxnSp>
        <p:nvCxnSpPr>
          <p:cNvPr id="16" name="15 Conector recto"/>
          <p:cNvCxnSpPr/>
          <p:nvPr/>
        </p:nvCxnSpPr>
        <p:spPr>
          <a:xfrm>
            <a:off x="124184" y="2102079"/>
            <a:ext cx="48737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18 Conector recto"/>
          <p:cNvCxnSpPr/>
          <p:nvPr/>
        </p:nvCxnSpPr>
        <p:spPr>
          <a:xfrm>
            <a:off x="124184" y="3398972"/>
            <a:ext cx="1279464"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a:off x="124184" y="2708920"/>
            <a:ext cx="178352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10 CuadroTexto"/>
          <p:cNvSpPr txBox="1"/>
          <p:nvPr/>
        </p:nvSpPr>
        <p:spPr>
          <a:xfrm>
            <a:off x="3812821" y="2450399"/>
            <a:ext cx="543739" cy="307777"/>
          </a:xfrm>
          <a:prstGeom prst="rect">
            <a:avLst/>
          </a:prstGeom>
          <a:noFill/>
        </p:spPr>
        <p:txBody>
          <a:bodyPr wrap="none" rtlCol="0">
            <a:spAutoFit/>
          </a:bodyPr>
          <a:lstStyle/>
          <a:p>
            <a:r>
              <a:rPr lang="es-ES" sz="1400" dirty="0" smtClean="0"/>
              <a:t>17%</a:t>
            </a:r>
            <a:endParaRPr lang="es-ES" sz="1400" dirty="0"/>
          </a:p>
        </p:txBody>
      </p:sp>
    </p:spTree>
    <p:extLst>
      <p:ext uri="{BB962C8B-B14F-4D97-AF65-F5344CB8AC3E}">
        <p14:creationId xmlns:p14="http://schemas.microsoft.com/office/powerpoint/2010/main" val="160342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9" t="20124" r="3803" b="14838"/>
          <a:stretch/>
        </p:blipFill>
        <p:spPr bwMode="auto">
          <a:xfrm>
            <a:off x="0" y="476672"/>
            <a:ext cx="882047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p:cNvCxnSpPr/>
          <p:nvPr/>
        </p:nvCxnSpPr>
        <p:spPr>
          <a:xfrm>
            <a:off x="7858578" y="4417367"/>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10 CuadroTexto"/>
          <p:cNvSpPr txBox="1"/>
          <p:nvPr/>
        </p:nvSpPr>
        <p:spPr>
          <a:xfrm>
            <a:off x="8747276" y="4081080"/>
            <a:ext cx="444352" cy="307777"/>
          </a:xfrm>
          <a:prstGeom prst="rect">
            <a:avLst/>
          </a:prstGeom>
          <a:noFill/>
        </p:spPr>
        <p:txBody>
          <a:bodyPr wrap="none" rtlCol="0">
            <a:spAutoFit/>
          </a:bodyPr>
          <a:lstStyle/>
          <a:p>
            <a:r>
              <a:rPr lang="es-ES" sz="1400" dirty="0" smtClean="0"/>
              <a:t>9%</a:t>
            </a:r>
            <a:endParaRPr lang="es-ES" sz="1400" dirty="0"/>
          </a:p>
        </p:txBody>
      </p:sp>
      <p:sp>
        <p:nvSpPr>
          <p:cNvPr id="2" name="1 Marco"/>
          <p:cNvSpPr/>
          <p:nvPr/>
        </p:nvSpPr>
        <p:spPr>
          <a:xfrm>
            <a:off x="0" y="4081080"/>
            <a:ext cx="1190708" cy="644064"/>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16 Marco"/>
          <p:cNvSpPr/>
          <p:nvPr/>
        </p:nvSpPr>
        <p:spPr>
          <a:xfrm>
            <a:off x="0" y="2370820"/>
            <a:ext cx="1190708" cy="322032"/>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18" name="17 Conector recto"/>
          <p:cNvCxnSpPr/>
          <p:nvPr/>
        </p:nvCxnSpPr>
        <p:spPr>
          <a:xfrm>
            <a:off x="7848960" y="2692852"/>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0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812" t="18542" r="15430" b="1632"/>
          <a:stretch/>
        </p:blipFill>
        <p:spPr bwMode="auto">
          <a:xfrm>
            <a:off x="12318" y="188640"/>
            <a:ext cx="902417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845" t="36631" r="5973" b="21908"/>
          <a:stretch/>
        </p:blipFill>
        <p:spPr bwMode="auto">
          <a:xfrm>
            <a:off x="107504" y="908720"/>
            <a:ext cx="849275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4756052" y="4376137"/>
            <a:ext cx="543738" cy="276999"/>
          </a:xfrm>
          <a:prstGeom prst="rect">
            <a:avLst/>
          </a:prstGeom>
          <a:noFill/>
        </p:spPr>
        <p:txBody>
          <a:bodyPr wrap="square" rtlCol="0">
            <a:spAutoFit/>
          </a:bodyPr>
          <a:lstStyle/>
          <a:p>
            <a:r>
              <a:rPr lang="es-ES" sz="1200" dirty="0" smtClean="0"/>
              <a:t>26%</a:t>
            </a:r>
            <a:endParaRPr lang="es-ES" sz="1200" dirty="0"/>
          </a:p>
        </p:txBody>
      </p:sp>
      <p:sp>
        <p:nvSpPr>
          <p:cNvPr id="15" name="14 CuadroTexto"/>
          <p:cNvSpPr txBox="1"/>
          <p:nvPr/>
        </p:nvSpPr>
        <p:spPr>
          <a:xfrm>
            <a:off x="8527144" y="4376137"/>
            <a:ext cx="543738" cy="276999"/>
          </a:xfrm>
          <a:prstGeom prst="rect">
            <a:avLst/>
          </a:prstGeom>
          <a:noFill/>
        </p:spPr>
        <p:txBody>
          <a:bodyPr wrap="square" rtlCol="0">
            <a:spAutoFit/>
          </a:bodyPr>
          <a:lstStyle/>
          <a:p>
            <a:r>
              <a:rPr lang="es-ES" sz="1200" dirty="0"/>
              <a:t>4</a:t>
            </a:r>
            <a:r>
              <a:rPr lang="es-ES" sz="1200" dirty="0" smtClean="0"/>
              <a:t>6%</a:t>
            </a:r>
            <a:endParaRPr lang="es-ES" sz="1200" dirty="0"/>
          </a:p>
        </p:txBody>
      </p:sp>
      <p:sp>
        <p:nvSpPr>
          <p:cNvPr id="16" name="15 Marco"/>
          <p:cNvSpPr/>
          <p:nvPr/>
        </p:nvSpPr>
        <p:spPr>
          <a:xfrm>
            <a:off x="24348" y="4340132"/>
            <a:ext cx="59535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7099" t="89683" r="14861" b="3307"/>
          <a:stretch/>
        </p:blipFill>
        <p:spPr bwMode="auto">
          <a:xfrm>
            <a:off x="1947739" y="5659407"/>
            <a:ext cx="5616625" cy="48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4731708" y="6143581"/>
            <a:ext cx="3581237" cy="307777"/>
          </a:xfrm>
          <a:prstGeom prst="rect">
            <a:avLst/>
          </a:prstGeom>
          <a:noFill/>
        </p:spPr>
        <p:txBody>
          <a:bodyPr wrap="none" rtlCol="0">
            <a:spAutoFit/>
          </a:bodyPr>
          <a:lstStyle/>
          <a:p>
            <a:r>
              <a:rPr lang="es-VE" sz="1400" dirty="0" smtClean="0">
                <a:latin typeface="Tahoma" pitchFamily="34" charset="0"/>
                <a:ea typeface="Tahoma" pitchFamily="34" charset="0"/>
                <a:cs typeface="Tahoma" pitchFamily="34" charset="0"/>
              </a:rPr>
              <a:t>Heterogeneidad </a:t>
            </a:r>
            <a:r>
              <a:rPr lang="es-VE" sz="1400" dirty="0" err="1" smtClean="0">
                <a:latin typeface="Tahoma" pitchFamily="34" charset="0"/>
                <a:ea typeface="Tahoma" pitchFamily="34" charset="0"/>
                <a:cs typeface="Tahoma" pitchFamily="34" charset="0"/>
              </a:rPr>
              <a:t>stroke</a:t>
            </a:r>
            <a:r>
              <a:rPr lang="es-VE" sz="1400" dirty="0" smtClean="0">
                <a:latin typeface="Tahoma" pitchFamily="34" charset="0"/>
                <a:ea typeface="Tahoma" pitchFamily="34" charset="0"/>
                <a:cs typeface="Tahoma" pitchFamily="34" charset="0"/>
              </a:rPr>
              <a:t> χ</a:t>
            </a:r>
            <a:r>
              <a:rPr lang="es-VE" sz="1400" dirty="0">
                <a:latin typeface="Tahoma" pitchFamily="34" charset="0"/>
                <a:ea typeface="Tahoma" pitchFamily="34" charset="0"/>
                <a:cs typeface="Tahoma" pitchFamily="34" charset="0"/>
              </a:rPr>
              <a:t> </a:t>
            </a:r>
            <a:r>
              <a:rPr lang="es-VE" sz="1400" baseline="30000" dirty="0">
                <a:latin typeface="Tahoma" pitchFamily="34" charset="0"/>
                <a:ea typeface="Tahoma" pitchFamily="34" charset="0"/>
                <a:cs typeface="Tahoma" pitchFamily="34" charset="0"/>
              </a:rPr>
              <a:t>2</a:t>
            </a:r>
            <a:r>
              <a:rPr lang="es-VE" sz="1400" dirty="0">
                <a:latin typeface="Tahoma" pitchFamily="34" charset="0"/>
                <a:ea typeface="Tahoma" pitchFamily="34" charset="0"/>
                <a:cs typeface="Tahoma" pitchFamily="34" charset="0"/>
              </a:rPr>
              <a:t> = </a:t>
            </a:r>
            <a:r>
              <a:rPr lang="es-VE" sz="1400" dirty="0" smtClean="0">
                <a:latin typeface="Tahoma" pitchFamily="34" charset="0"/>
                <a:ea typeface="Tahoma" pitchFamily="34" charset="0"/>
                <a:cs typeface="Tahoma" pitchFamily="34" charset="0"/>
              </a:rPr>
              <a:t>19, P </a:t>
            </a:r>
            <a:r>
              <a:rPr lang="es-VE" sz="1400" dirty="0">
                <a:latin typeface="Tahoma" pitchFamily="34" charset="0"/>
                <a:ea typeface="Tahoma" pitchFamily="34" charset="0"/>
                <a:cs typeface="Tahoma" pitchFamily="34" charset="0"/>
              </a:rPr>
              <a:t>= </a:t>
            </a:r>
            <a:r>
              <a:rPr lang="es-VE" sz="1400" dirty="0" smtClean="0">
                <a:latin typeface="Tahoma" pitchFamily="34" charset="0"/>
                <a:ea typeface="Tahoma" pitchFamily="34" charset="0"/>
                <a:cs typeface="Tahoma" pitchFamily="34" charset="0"/>
              </a:rPr>
              <a:t>0.004</a:t>
            </a:r>
            <a:endParaRPr lang="es-ES" sz="1400" dirty="0">
              <a:latin typeface="Tahoma" pitchFamily="34" charset="0"/>
              <a:ea typeface="Tahoma" pitchFamily="34" charset="0"/>
              <a:cs typeface="Tahoma" pitchFamily="34" charset="0"/>
            </a:endParaRPr>
          </a:p>
        </p:txBody>
      </p:sp>
      <p:cxnSp>
        <p:nvCxnSpPr>
          <p:cNvPr id="21" name="20 Conector recto"/>
          <p:cNvCxnSpPr/>
          <p:nvPr/>
        </p:nvCxnSpPr>
        <p:spPr>
          <a:xfrm>
            <a:off x="3851920" y="4653136"/>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2" name="21 Conector recto"/>
          <p:cNvCxnSpPr/>
          <p:nvPr/>
        </p:nvCxnSpPr>
        <p:spPr>
          <a:xfrm>
            <a:off x="7743426" y="4689139"/>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1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24" t="45676" r="5488" b="3901"/>
          <a:stretch/>
        </p:blipFill>
        <p:spPr bwMode="auto">
          <a:xfrm>
            <a:off x="83675" y="1124744"/>
            <a:ext cx="871533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8600262" y="4237637"/>
            <a:ext cx="543738" cy="276999"/>
          </a:xfrm>
          <a:prstGeom prst="rect">
            <a:avLst/>
          </a:prstGeom>
          <a:noFill/>
        </p:spPr>
        <p:txBody>
          <a:bodyPr wrap="square" rtlCol="0">
            <a:spAutoFit/>
          </a:bodyPr>
          <a:lstStyle/>
          <a:p>
            <a:r>
              <a:rPr lang="es-ES" sz="1200" dirty="0" smtClean="0"/>
              <a:t>4</a:t>
            </a:r>
            <a:r>
              <a:rPr lang="es-ES" sz="1200" dirty="0"/>
              <a:t>2</a:t>
            </a:r>
            <a:r>
              <a:rPr lang="es-ES" sz="1200" dirty="0" smtClean="0"/>
              <a:t>%</a:t>
            </a:r>
            <a:endParaRPr lang="es-ES" sz="1200" dirty="0"/>
          </a:p>
        </p:txBody>
      </p:sp>
      <p:sp>
        <p:nvSpPr>
          <p:cNvPr id="11" name="10 Marco"/>
          <p:cNvSpPr/>
          <p:nvPr/>
        </p:nvSpPr>
        <p:spPr>
          <a:xfrm>
            <a:off x="111911" y="4165629"/>
            <a:ext cx="59535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CuadroTexto"/>
          <p:cNvSpPr txBox="1"/>
          <p:nvPr/>
        </p:nvSpPr>
        <p:spPr>
          <a:xfrm>
            <a:off x="4756052" y="2564904"/>
            <a:ext cx="543738" cy="276999"/>
          </a:xfrm>
          <a:prstGeom prst="rect">
            <a:avLst/>
          </a:prstGeom>
          <a:noFill/>
        </p:spPr>
        <p:txBody>
          <a:bodyPr wrap="square" rtlCol="0">
            <a:spAutoFit/>
          </a:bodyPr>
          <a:lstStyle/>
          <a:p>
            <a:r>
              <a:rPr lang="es-ES" sz="1200" dirty="0" smtClean="0"/>
              <a:t>23%</a:t>
            </a:r>
            <a:endParaRPr lang="es-ES" sz="1200" dirty="0"/>
          </a:p>
        </p:txBody>
      </p:sp>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477" t="68740" r="7184" b="18985"/>
          <a:stretch/>
        </p:blipFill>
        <p:spPr bwMode="auto">
          <a:xfrm>
            <a:off x="1137455" y="1051309"/>
            <a:ext cx="7684507" cy="9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66792" y="6237312"/>
            <a:ext cx="3763916" cy="307777"/>
          </a:xfrm>
          <a:prstGeom prst="rect">
            <a:avLst/>
          </a:prstGeom>
          <a:noFill/>
        </p:spPr>
        <p:txBody>
          <a:bodyPr wrap="none" rtlCol="0">
            <a:spAutoFit/>
          </a:bodyPr>
          <a:lstStyle/>
          <a:p>
            <a:r>
              <a:rPr lang="es-VE" sz="1400" dirty="0" smtClean="0">
                <a:latin typeface="Tahoma" pitchFamily="34" charset="0"/>
                <a:ea typeface="Tahoma" pitchFamily="34" charset="0"/>
                <a:cs typeface="Tahoma" pitchFamily="34" charset="0"/>
              </a:rPr>
              <a:t>Heterogeneidad </a:t>
            </a:r>
            <a:r>
              <a:rPr lang="es-VE" sz="1400" dirty="0" err="1" smtClean="0">
                <a:latin typeface="Tahoma" pitchFamily="34" charset="0"/>
                <a:ea typeface="Tahoma" pitchFamily="34" charset="0"/>
                <a:cs typeface="Tahoma" pitchFamily="34" charset="0"/>
              </a:rPr>
              <a:t>stroke</a:t>
            </a:r>
            <a:r>
              <a:rPr lang="es-VE" sz="1400" dirty="0" smtClean="0">
                <a:latin typeface="Tahoma" pitchFamily="34" charset="0"/>
                <a:ea typeface="Tahoma" pitchFamily="34" charset="0"/>
                <a:cs typeface="Tahoma" pitchFamily="34" charset="0"/>
              </a:rPr>
              <a:t> </a:t>
            </a:r>
            <a:r>
              <a:rPr lang="es-VE" sz="1400" dirty="0"/>
              <a:t>χ </a:t>
            </a:r>
            <a:r>
              <a:rPr lang="es-VE" sz="1400" baseline="30000" dirty="0"/>
              <a:t>2</a:t>
            </a:r>
            <a:r>
              <a:rPr lang="es-VE" sz="1400" dirty="0"/>
              <a:t> = 12.24, </a:t>
            </a:r>
            <a:r>
              <a:rPr lang="es-VE" sz="1400" dirty="0" smtClean="0"/>
              <a:t> </a:t>
            </a:r>
            <a:r>
              <a:rPr lang="es-VE" sz="1400" dirty="0"/>
              <a:t>P = 0.06</a:t>
            </a:r>
            <a:endParaRPr lang="es-ES" sz="1400" dirty="0">
              <a:latin typeface="Tahoma" pitchFamily="34" charset="0"/>
              <a:ea typeface="Tahoma" pitchFamily="34" charset="0"/>
              <a:cs typeface="Tahoma" pitchFamily="34" charset="0"/>
            </a:endParaRPr>
          </a:p>
        </p:txBody>
      </p:sp>
      <p:sp>
        <p:nvSpPr>
          <p:cNvPr id="17" name="16 Marco"/>
          <p:cNvSpPr/>
          <p:nvPr/>
        </p:nvSpPr>
        <p:spPr>
          <a:xfrm>
            <a:off x="83675" y="2528899"/>
            <a:ext cx="59535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18" name="17 Conector recto"/>
          <p:cNvCxnSpPr/>
          <p:nvPr/>
        </p:nvCxnSpPr>
        <p:spPr>
          <a:xfrm>
            <a:off x="3892948" y="2877906"/>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18 Conector recto"/>
          <p:cNvCxnSpPr/>
          <p:nvPr/>
        </p:nvCxnSpPr>
        <p:spPr>
          <a:xfrm>
            <a:off x="7812360" y="4506852"/>
            <a:ext cx="324036"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6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52" t="18768" r="30933"/>
          <a:stretch/>
        </p:blipFill>
        <p:spPr bwMode="auto">
          <a:xfrm>
            <a:off x="0" y="-31713"/>
            <a:ext cx="9144000" cy="683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196" t="20798" r="6743" b="10667"/>
          <a:stretch/>
        </p:blipFill>
        <p:spPr bwMode="auto">
          <a:xfrm>
            <a:off x="0" y="-31713"/>
            <a:ext cx="9144000" cy="68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Marco"/>
          <p:cNvSpPr/>
          <p:nvPr/>
        </p:nvSpPr>
        <p:spPr>
          <a:xfrm>
            <a:off x="0" y="4165629"/>
            <a:ext cx="1403648"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Marco"/>
          <p:cNvSpPr/>
          <p:nvPr/>
        </p:nvSpPr>
        <p:spPr>
          <a:xfrm>
            <a:off x="-3736" y="5445224"/>
            <a:ext cx="543288"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Marco"/>
          <p:cNvSpPr/>
          <p:nvPr/>
        </p:nvSpPr>
        <p:spPr>
          <a:xfrm>
            <a:off x="2195736" y="5448255"/>
            <a:ext cx="543288"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Marco"/>
          <p:cNvSpPr/>
          <p:nvPr/>
        </p:nvSpPr>
        <p:spPr>
          <a:xfrm>
            <a:off x="4236892" y="5458962"/>
            <a:ext cx="360040" cy="345976"/>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Marco"/>
          <p:cNvSpPr/>
          <p:nvPr/>
        </p:nvSpPr>
        <p:spPr>
          <a:xfrm>
            <a:off x="7440012" y="5467248"/>
            <a:ext cx="322207" cy="337690"/>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CuadroTexto"/>
          <p:cNvSpPr txBox="1"/>
          <p:nvPr/>
        </p:nvSpPr>
        <p:spPr>
          <a:xfrm>
            <a:off x="4572000" y="5454317"/>
            <a:ext cx="543738" cy="246221"/>
          </a:xfrm>
          <a:prstGeom prst="rect">
            <a:avLst/>
          </a:prstGeom>
          <a:noFill/>
        </p:spPr>
        <p:txBody>
          <a:bodyPr wrap="square" rtlCol="0">
            <a:spAutoFit/>
          </a:bodyPr>
          <a:lstStyle/>
          <a:p>
            <a:r>
              <a:rPr lang="es-ES" sz="1000" dirty="0" smtClean="0"/>
              <a:t>24%</a:t>
            </a:r>
            <a:endParaRPr lang="es-ES" sz="1000" dirty="0"/>
          </a:p>
        </p:txBody>
      </p:sp>
      <p:sp>
        <p:nvSpPr>
          <p:cNvPr id="13" name="12 CuadroTexto"/>
          <p:cNvSpPr txBox="1"/>
          <p:nvPr/>
        </p:nvSpPr>
        <p:spPr>
          <a:xfrm>
            <a:off x="7762219" y="5454317"/>
            <a:ext cx="543738" cy="246221"/>
          </a:xfrm>
          <a:prstGeom prst="rect">
            <a:avLst/>
          </a:prstGeom>
          <a:noFill/>
        </p:spPr>
        <p:txBody>
          <a:bodyPr wrap="square" rtlCol="0">
            <a:spAutoFit/>
          </a:bodyPr>
          <a:lstStyle/>
          <a:p>
            <a:r>
              <a:rPr lang="es-ES" sz="1000" dirty="0" smtClean="0"/>
              <a:t>33%</a:t>
            </a:r>
            <a:endParaRPr lang="es-ES" sz="1000" dirty="0"/>
          </a:p>
        </p:txBody>
      </p:sp>
    </p:spTree>
    <p:extLst>
      <p:ext uri="{BB962C8B-B14F-4D97-AF65-F5344CB8AC3E}">
        <p14:creationId xmlns:p14="http://schemas.microsoft.com/office/powerpoint/2010/main" val="314904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96" t="20798" r="6743" b="63674"/>
          <a:stretch/>
        </p:blipFill>
        <p:spPr bwMode="auto">
          <a:xfrm>
            <a:off x="0" y="-31712"/>
            <a:ext cx="9144000" cy="156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97" t="20350" r="6942" b="24025"/>
          <a:stretch/>
        </p:blipFill>
        <p:spPr bwMode="auto">
          <a:xfrm>
            <a:off x="1" y="1506852"/>
            <a:ext cx="9144000" cy="535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Marco"/>
          <p:cNvSpPr/>
          <p:nvPr/>
        </p:nvSpPr>
        <p:spPr>
          <a:xfrm>
            <a:off x="35631" y="1578718"/>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Marco"/>
          <p:cNvSpPr/>
          <p:nvPr/>
        </p:nvSpPr>
        <p:spPr>
          <a:xfrm>
            <a:off x="0" y="4197267"/>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723" t="29621" r="11789" b="20859"/>
          <a:stretch/>
        </p:blipFill>
        <p:spPr bwMode="auto">
          <a:xfrm>
            <a:off x="0" y="1506852"/>
            <a:ext cx="9144000" cy="532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Marco"/>
          <p:cNvSpPr/>
          <p:nvPr/>
        </p:nvSpPr>
        <p:spPr>
          <a:xfrm>
            <a:off x="21570" y="1506852"/>
            <a:ext cx="1673671" cy="361815"/>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Marco"/>
          <p:cNvSpPr/>
          <p:nvPr/>
        </p:nvSpPr>
        <p:spPr>
          <a:xfrm>
            <a:off x="50458" y="2779696"/>
            <a:ext cx="536986" cy="361815"/>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Marco"/>
          <p:cNvSpPr/>
          <p:nvPr/>
        </p:nvSpPr>
        <p:spPr>
          <a:xfrm>
            <a:off x="2162597" y="2808956"/>
            <a:ext cx="536986" cy="361815"/>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21 Marco"/>
          <p:cNvSpPr/>
          <p:nvPr/>
        </p:nvSpPr>
        <p:spPr>
          <a:xfrm>
            <a:off x="4198062" y="2813130"/>
            <a:ext cx="446248" cy="328382"/>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Marco"/>
          <p:cNvSpPr/>
          <p:nvPr/>
        </p:nvSpPr>
        <p:spPr>
          <a:xfrm>
            <a:off x="7380312" y="2833069"/>
            <a:ext cx="454217" cy="341876"/>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23 CuadroTexto"/>
          <p:cNvSpPr txBox="1"/>
          <p:nvPr/>
        </p:nvSpPr>
        <p:spPr>
          <a:xfrm>
            <a:off x="4644310" y="2837492"/>
            <a:ext cx="543738" cy="246221"/>
          </a:xfrm>
          <a:prstGeom prst="rect">
            <a:avLst/>
          </a:prstGeom>
          <a:noFill/>
        </p:spPr>
        <p:txBody>
          <a:bodyPr wrap="square" rtlCol="0">
            <a:spAutoFit/>
          </a:bodyPr>
          <a:lstStyle/>
          <a:p>
            <a:r>
              <a:rPr lang="es-ES" sz="1000" dirty="0" smtClean="0"/>
              <a:t>46%</a:t>
            </a:r>
            <a:endParaRPr lang="es-ES" sz="1000" dirty="0"/>
          </a:p>
        </p:txBody>
      </p:sp>
      <p:sp>
        <p:nvSpPr>
          <p:cNvPr id="25" name="24 CuadroTexto"/>
          <p:cNvSpPr txBox="1"/>
          <p:nvPr/>
        </p:nvSpPr>
        <p:spPr>
          <a:xfrm>
            <a:off x="7834529" y="2837492"/>
            <a:ext cx="543738" cy="246221"/>
          </a:xfrm>
          <a:prstGeom prst="rect">
            <a:avLst/>
          </a:prstGeom>
          <a:noFill/>
        </p:spPr>
        <p:txBody>
          <a:bodyPr wrap="square" rtlCol="0">
            <a:spAutoFit/>
          </a:bodyPr>
          <a:lstStyle/>
          <a:p>
            <a:r>
              <a:rPr lang="es-ES" sz="1000" dirty="0" smtClean="0"/>
              <a:t>57%</a:t>
            </a:r>
            <a:endParaRPr lang="es-ES" sz="1000" dirty="0"/>
          </a:p>
        </p:txBody>
      </p:sp>
    </p:spTree>
    <p:extLst>
      <p:ext uri="{BB962C8B-B14F-4D97-AF65-F5344CB8AC3E}">
        <p14:creationId xmlns:p14="http://schemas.microsoft.com/office/powerpoint/2010/main" val="267361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20" grpId="0" animBg="1"/>
      <p:bldP spid="21" grpId="0" animBg="1"/>
      <p:bldP spid="22" grpId="0" animBg="1"/>
      <p:bldP spid="23" grpId="0" animBg="1"/>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11" t="18315" r="41164" b="2047"/>
          <a:stretch/>
        </p:blipFill>
        <p:spPr bwMode="auto">
          <a:xfrm>
            <a:off x="899592" y="332656"/>
            <a:ext cx="746213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681550" y="759762"/>
            <a:ext cx="54373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24%</a:t>
            </a:r>
            <a:endParaRPr lang="es-ES" sz="1200" dirty="0"/>
          </a:p>
        </p:txBody>
      </p:sp>
      <p:cxnSp>
        <p:nvCxnSpPr>
          <p:cNvPr id="3" name="2 Conector recto"/>
          <p:cNvCxnSpPr/>
          <p:nvPr/>
        </p:nvCxnSpPr>
        <p:spPr>
          <a:xfrm>
            <a:off x="3635896" y="980728"/>
            <a:ext cx="0" cy="3168352"/>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629958" y="1327660"/>
            <a:ext cx="0" cy="288032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3245924" y="1050661"/>
            <a:ext cx="553727" cy="276999"/>
          </a:xfrm>
          <a:prstGeom prst="rect">
            <a:avLst/>
          </a:prstGeom>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33%</a:t>
            </a:r>
            <a:endParaRPr lang="es-ES" sz="1200" dirty="0"/>
          </a:p>
        </p:txBody>
      </p:sp>
      <p:sp>
        <p:nvSpPr>
          <p:cNvPr id="20" name="19 CuadroTexto"/>
          <p:cNvSpPr txBox="1"/>
          <p:nvPr/>
        </p:nvSpPr>
        <p:spPr>
          <a:xfrm>
            <a:off x="5640942" y="1922348"/>
            <a:ext cx="543738" cy="276999"/>
          </a:xfrm>
          <a:prstGeom prst="rect">
            <a:avLst/>
          </a:prstGeom>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57%</a:t>
            </a:r>
            <a:endParaRPr lang="es-ES" sz="1200" dirty="0"/>
          </a:p>
        </p:txBody>
      </p:sp>
      <p:cxnSp>
        <p:nvCxnSpPr>
          <p:cNvPr id="21" name="20 Conector recto"/>
          <p:cNvCxnSpPr/>
          <p:nvPr/>
        </p:nvCxnSpPr>
        <p:spPr>
          <a:xfrm>
            <a:off x="5616217" y="1628800"/>
            <a:ext cx="0" cy="2395681"/>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H="1">
            <a:off x="5592072" y="2060848"/>
            <a:ext cx="14153" cy="207719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5616217" y="1422219"/>
            <a:ext cx="54373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46%</a:t>
            </a:r>
            <a:endParaRPr lang="es-ES" sz="1200" dirty="0"/>
          </a:p>
        </p:txBody>
      </p:sp>
    </p:spTree>
    <p:extLst>
      <p:ext uri="{BB962C8B-B14F-4D97-AF65-F5344CB8AC3E}">
        <p14:creationId xmlns:p14="http://schemas.microsoft.com/office/powerpoint/2010/main" val="383977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48" t="19446" r="31903" b="3222"/>
          <a:stretch/>
        </p:blipFill>
        <p:spPr bwMode="auto">
          <a:xfrm>
            <a:off x="0" y="116632"/>
            <a:ext cx="882047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19" t="16811" r="6700" b="10776"/>
          <a:stretch/>
        </p:blipFill>
        <p:spPr bwMode="auto">
          <a:xfrm>
            <a:off x="35631" y="93788"/>
            <a:ext cx="9108369" cy="67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Marco"/>
          <p:cNvSpPr/>
          <p:nvPr/>
        </p:nvSpPr>
        <p:spPr>
          <a:xfrm>
            <a:off x="35631" y="1753222"/>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Marco"/>
          <p:cNvSpPr/>
          <p:nvPr/>
        </p:nvSpPr>
        <p:spPr>
          <a:xfrm>
            <a:off x="0" y="4293096"/>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Marco"/>
          <p:cNvSpPr/>
          <p:nvPr/>
        </p:nvSpPr>
        <p:spPr>
          <a:xfrm>
            <a:off x="35631" y="5661248"/>
            <a:ext cx="52796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Marco"/>
          <p:cNvSpPr/>
          <p:nvPr/>
        </p:nvSpPr>
        <p:spPr>
          <a:xfrm>
            <a:off x="1931754" y="5661247"/>
            <a:ext cx="52796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Marco"/>
          <p:cNvSpPr/>
          <p:nvPr/>
        </p:nvSpPr>
        <p:spPr>
          <a:xfrm>
            <a:off x="4061851" y="5661246"/>
            <a:ext cx="52796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21 Marco"/>
          <p:cNvSpPr/>
          <p:nvPr/>
        </p:nvSpPr>
        <p:spPr>
          <a:xfrm>
            <a:off x="7252070" y="5661245"/>
            <a:ext cx="527964"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CuadroTexto"/>
          <p:cNvSpPr txBox="1"/>
          <p:nvPr/>
        </p:nvSpPr>
        <p:spPr>
          <a:xfrm>
            <a:off x="4589815" y="5712640"/>
            <a:ext cx="543738" cy="246221"/>
          </a:xfrm>
          <a:prstGeom prst="rect">
            <a:avLst/>
          </a:prstGeom>
          <a:noFill/>
        </p:spPr>
        <p:txBody>
          <a:bodyPr wrap="square" rtlCol="0">
            <a:spAutoFit/>
          </a:bodyPr>
          <a:lstStyle/>
          <a:p>
            <a:r>
              <a:rPr lang="es-ES" sz="1000" dirty="0" smtClean="0"/>
              <a:t>24%</a:t>
            </a:r>
            <a:endParaRPr lang="es-ES" sz="1000" dirty="0"/>
          </a:p>
        </p:txBody>
      </p:sp>
      <p:sp>
        <p:nvSpPr>
          <p:cNvPr id="24" name="23 CuadroTexto"/>
          <p:cNvSpPr txBox="1"/>
          <p:nvPr/>
        </p:nvSpPr>
        <p:spPr>
          <a:xfrm>
            <a:off x="7780034" y="5712640"/>
            <a:ext cx="543738" cy="246221"/>
          </a:xfrm>
          <a:prstGeom prst="rect">
            <a:avLst/>
          </a:prstGeom>
          <a:noFill/>
        </p:spPr>
        <p:txBody>
          <a:bodyPr wrap="square" rtlCol="0">
            <a:spAutoFit/>
          </a:bodyPr>
          <a:lstStyle/>
          <a:p>
            <a:r>
              <a:rPr lang="es-ES" sz="1000" dirty="0" smtClean="0"/>
              <a:t>35%</a:t>
            </a:r>
            <a:endParaRPr lang="es-ES" sz="1000" dirty="0"/>
          </a:p>
        </p:txBody>
      </p:sp>
    </p:spTree>
    <p:extLst>
      <p:ext uri="{BB962C8B-B14F-4D97-AF65-F5344CB8AC3E}">
        <p14:creationId xmlns:p14="http://schemas.microsoft.com/office/powerpoint/2010/main" val="186378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0" grpId="0" animBg="1"/>
      <p:bldP spid="21" grpId="0" animBg="1"/>
      <p:bldP spid="22"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cstate="print"/>
          <a:srcRect/>
          <a:stretch>
            <a:fillRect/>
          </a:stretch>
        </p:blipFill>
        <p:spPr bwMode="auto">
          <a:xfrm>
            <a:off x="5508104" y="3055766"/>
            <a:ext cx="3105320" cy="3105320"/>
          </a:xfrm>
          <a:prstGeom prst="rect">
            <a:avLst/>
          </a:prstGeom>
          <a:noFill/>
        </p:spPr>
      </p:pic>
      <p:sp>
        <p:nvSpPr>
          <p:cNvPr id="3" name="2 Rectángulo"/>
          <p:cNvSpPr/>
          <p:nvPr/>
        </p:nvSpPr>
        <p:spPr>
          <a:xfrm>
            <a:off x="179512" y="1628799"/>
            <a:ext cx="6120680" cy="3970318"/>
          </a:xfrm>
          <a:prstGeom prst="rect">
            <a:avLst/>
          </a:prstGeom>
        </p:spPr>
        <p:txBody>
          <a:bodyPr wrap="square">
            <a:spAutoFit/>
          </a:bodyPr>
          <a:lstStyle/>
          <a:p>
            <a:pPr algn="ctr"/>
            <a:r>
              <a:rPr lang="es-ES" sz="2800" b="1" dirty="0" smtClean="0">
                <a:latin typeface="Tahoma" pitchFamily="34" charset="0"/>
                <a:ea typeface="Tahoma" pitchFamily="34" charset="0"/>
                <a:cs typeface="Tahoma" pitchFamily="34" charset="0"/>
              </a:rPr>
              <a:t>¿Existe reducción de la mortalidad en pacientes hipertensos estadio I con PAS: 130-139 </a:t>
            </a:r>
            <a:r>
              <a:rPr lang="es-ES" sz="2800" b="1" dirty="0" err="1" smtClean="0">
                <a:latin typeface="Tahoma" pitchFamily="34" charset="0"/>
                <a:ea typeface="Tahoma" pitchFamily="34" charset="0"/>
                <a:cs typeface="Tahoma" pitchFamily="34" charset="0"/>
              </a:rPr>
              <a:t>mmg</a:t>
            </a:r>
            <a:r>
              <a:rPr lang="es-ES" sz="2800" b="1" dirty="0" smtClean="0">
                <a:latin typeface="Tahoma" pitchFamily="34" charset="0"/>
                <a:ea typeface="Tahoma" pitchFamily="34" charset="0"/>
                <a:cs typeface="Tahoma" pitchFamily="34" charset="0"/>
              </a:rPr>
              <a:t> y PAD: 80-89 </a:t>
            </a:r>
            <a:r>
              <a:rPr lang="es-ES" sz="2800" b="1" dirty="0" err="1" smtClean="0">
                <a:latin typeface="Tahoma" pitchFamily="34" charset="0"/>
                <a:ea typeface="Tahoma" pitchFamily="34" charset="0"/>
                <a:cs typeface="Tahoma" pitchFamily="34" charset="0"/>
              </a:rPr>
              <a:t>mmhg</a:t>
            </a:r>
            <a:r>
              <a:rPr lang="es-ES" sz="2800" b="1" dirty="0" smtClean="0">
                <a:latin typeface="Tahoma" pitchFamily="34" charset="0"/>
                <a:ea typeface="Tahoma" pitchFamily="34" charset="0"/>
                <a:cs typeface="Tahoma" pitchFamily="34" charset="0"/>
              </a:rPr>
              <a:t> (Guía ACC/AHA 2017) que reciben tratamiento farmacológico Vs los pacientes tratados solo con medidas no farmacológicas?</a:t>
            </a:r>
          </a:p>
        </p:txBody>
      </p:sp>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Pregunta</a:t>
            </a:r>
            <a:endParaRPr lang="es-E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76" t="31882" r="7548" b="10232"/>
          <a:stretch/>
        </p:blipFill>
        <p:spPr bwMode="auto">
          <a:xfrm>
            <a:off x="0" y="1384015"/>
            <a:ext cx="903649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19" t="16811" r="6700" b="64784"/>
          <a:stretch/>
        </p:blipFill>
        <p:spPr bwMode="auto">
          <a:xfrm>
            <a:off x="1" y="34356"/>
            <a:ext cx="9144000" cy="139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Marco"/>
          <p:cNvSpPr/>
          <p:nvPr/>
        </p:nvSpPr>
        <p:spPr>
          <a:xfrm>
            <a:off x="2944264" y="2348880"/>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15 Marco"/>
          <p:cNvSpPr/>
          <p:nvPr/>
        </p:nvSpPr>
        <p:spPr>
          <a:xfrm>
            <a:off x="1" y="4099384"/>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997" t="25145" r="7184" b="17920"/>
          <a:stretch/>
        </p:blipFill>
        <p:spPr bwMode="auto">
          <a:xfrm>
            <a:off x="-1" y="1455218"/>
            <a:ext cx="9144001" cy="54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Marco"/>
          <p:cNvSpPr/>
          <p:nvPr/>
        </p:nvSpPr>
        <p:spPr>
          <a:xfrm>
            <a:off x="21340" y="1486685"/>
            <a:ext cx="1645551" cy="349007"/>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Marco"/>
          <p:cNvSpPr/>
          <p:nvPr/>
        </p:nvSpPr>
        <p:spPr>
          <a:xfrm>
            <a:off x="35631" y="2924945"/>
            <a:ext cx="527964"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Marco"/>
          <p:cNvSpPr/>
          <p:nvPr/>
        </p:nvSpPr>
        <p:spPr>
          <a:xfrm>
            <a:off x="1931754" y="2924944"/>
            <a:ext cx="527964"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Marco"/>
          <p:cNvSpPr/>
          <p:nvPr/>
        </p:nvSpPr>
        <p:spPr>
          <a:xfrm>
            <a:off x="4061851" y="2924943"/>
            <a:ext cx="527964"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23 Marco"/>
          <p:cNvSpPr/>
          <p:nvPr/>
        </p:nvSpPr>
        <p:spPr>
          <a:xfrm>
            <a:off x="7252070" y="2924942"/>
            <a:ext cx="527964"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CuadroTexto"/>
          <p:cNvSpPr txBox="1"/>
          <p:nvPr/>
        </p:nvSpPr>
        <p:spPr>
          <a:xfrm>
            <a:off x="4589815" y="2976337"/>
            <a:ext cx="543738" cy="246221"/>
          </a:xfrm>
          <a:prstGeom prst="rect">
            <a:avLst/>
          </a:prstGeom>
          <a:noFill/>
        </p:spPr>
        <p:txBody>
          <a:bodyPr wrap="square" rtlCol="0">
            <a:spAutoFit/>
          </a:bodyPr>
          <a:lstStyle/>
          <a:p>
            <a:r>
              <a:rPr lang="es-ES" sz="1000" dirty="0" smtClean="0"/>
              <a:t>46%</a:t>
            </a:r>
            <a:endParaRPr lang="es-ES" sz="1000" dirty="0"/>
          </a:p>
        </p:txBody>
      </p:sp>
      <p:sp>
        <p:nvSpPr>
          <p:cNvPr id="26" name="25 CuadroTexto"/>
          <p:cNvSpPr txBox="1"/>
          <p:nvPr/>
        </p:nvSpPr>
        <p:spPr>
          <a:xfrm>
            <a:off x="7780034" y="2976337"/>
            <a:ext cx="543738" cy="246221"/>
          </a:xfrm>
          <a:prstGeom prst="rect">
            <a:avLst/>
          </a:prstGeom>
          <a:noFill/>
        </p:spPr>
        <p:txBody>
          <a:bodyPr wrap="square" rtlCol="0">
            <a:spAutoFit/>
          </a:bodyPr>
          <a:lstStyle/>
          <a:p>
            <a:r>
              <a:rPr lang="es-ES" sz="1000" dirty="0" smtClean="0"/>
              <a:t>62%</a:t>
            </a:r>
            <a:endParaRPr lang="es-ES" sz="1000" dirty="0"/>
          </a:p>
        </p:txBody>
      </p:sp>
    </p:spTree>
    <p:extLst>
      <p:ext uri="{BB962C8B-B14F-4D97-AF65-F5344CB8AC3E}">
        <p14:creationId xmlns:p14="http://schemas.microsoft.com/office/powerpoint/2010/main" val="254347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ppt_x"/>
                                          </p:val>
                                        </p:tav>
                                        <p:tav tm="100000">
                                          <p:val>
                                            <p:strVal val="#ppt_x"/>
                                          </p:val>
                                        </p:tav>
                                      </p:tavLst>
                                    </p:anim>
                                    <p:anim calcmode="lin" valueType="num">
                                      <p:cBhvr additive="base">
                                        <p:cTn id="2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3" grpId="0" animBg="1"/>
      <p:bldP spid="24" grpId="0" animBg="1"/>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90" t="19042" r="41960" b="1640"/>
          <a:stretch/>
        </p:blipFill>
        <p:spPr bwMode="auto">
          <a:xfrm>
            <a:off x="1178238" y="404664"/>
            <a:ext cx="7317902" cy="619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895447" y="889534"/>
            <a:ext cx="54373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24%</a:t>
            </a:r>
            <a:endParaRPr lang="es-ES" sz="1200" dirty="0"/>
          </a:p>
        </p:txBody>
      </p:sp>
      <p:cxnSp>
        <p:nvCxnSpPr>
          <p:cNvPr id="14" name="13 Conector recto"/>
          <p:cNvCxnSpPr/>
          <p:nvPr/>
        </p:nvCxnSpPr>
        <p:spPr>
          <a:xfrm>
            <a:off x="3895447" y="1166533"/>
            <a:ext cx="0" cy="3168352"/>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932197" y="1327660"/>
            <a:ext cx="1" cy="288032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378470" y="1165798"/>
            <a:ext cx="553727" cy="276999"/>
          </a:xfrm>
          <a:prstGeom prst="rect">
            <a:avLst/>
          </a:prstGeom>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35%</a:t>
            </a:r>
            <a:endParaRPr lang="es-ES" sz="1200" dirty="0"/>
          </a:p>
        </p:txBody>
      </p:sp>
      <p:sp>
        <p:nvSpPr>
          <p:cNvPr id="19" name="18 CuadroTexto"/>
          <p:cNvSpPr txBox="1"/>
          <p:nvPr/>
        </p:nvSpPr>
        <p:spPr>
          <a:xfrm>
            <a:off x="5840245" y="2012117"/>
            <a:ext cx="543738" cy="276999"/>
          </a:xfrm>
          <a:prstGeom prst="rect">
            <a:avLst/>
          </a:prstGeom>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62%</a:t>
            </a:r>
            <a:endParaRPr lang="es-ES" sz="1200" dirty="0"/>
          </a:p>
        </p:txBody>
      </p:sp>
      <p:cxnSp>
        <p:nvCxnSpPr>
          <p:cNvPr id="22" name="21 Conector recto"/>
          <p:cNvCxnSpPr/>
          <p:nvPr/>
        </p:nvCxnSpPr>
        <p:spPr>
          <a:xfrm flipH="1">
            <a:off x="5840245" y="2130781"/>
            <a:ext cx="14153" cy="207719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5821095" y="1442797"/>
            <a:ext cx="54373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smtClean="0"/>
              <a:t>46%</a:t>
            </a:r>
            <a:endParaRPr lang="es-ES" sz="1200" dirty="0"/>
          </a:p>
        </p:txBody>
      </p:sp>
      <p:cxnSp>
        <p:nvCxnSpPr>
          <p:cNvPr id="25" name="24 Conector recto"/>
          <p:cNvCxnSpPr/>
          <p:nvPr/>
        </p:nvCxnSpPr>
        <p:spPr>
          <a:xfrm>
            <a:off x="5821095" y="1812299"/>
            <a:ext cx="0" cy="2395681"/>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6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08" t="26004" r="6216" b="28547"/>
          <a:stretch/>
        </p:blipFill>
        <p:spPr bwMode="auto">
          <a:xfrm>
            <a:off x="33657" y="1268760"/>
            <a:ext cx="897849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Marco"/>
          <p:cNvSpPr/>
          <p:nvPr/>
        </p:nvSpPr>
        <p:spPr>
          <a:xfrm>
            <a:off x="5652120" y="4293096"/>
            <a:ext cx="1728192"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16 Marco"/>
          <p:cNvSpPr/>
          <p:nvPr/>
        </p:nvSpPr>
        <p:spPr>
          <a:xfrm>
            <a:off x="7380312" y="4293095"/>
            <a:ext cx="1631836" cy="297614"/>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Marco"/>
          <p:cNvSpPr/>
          <p:nvPr/>
        </p:nvSpPr>
        <p:spPr>
          <a:xfrm>
            <a:off x="5652120" y="4594302"/>
            <a:ext cx="1728192" cy="297614"/>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19 Marco"/>
          <p:cNvSpPr/>
          <p:nvPr/>
        </p:nvSpPr>
        <p:spPr>
          <a:xfrm>
            <a:off x="7364834" y="4621591"/>
            <a:ext cx="1647314" cy="270325"/>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6656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35" t="16380" r="40144" b="6250"/>
          <a:stretch/>
        </p:blipFill>
        <p:spPr bwMode="auto">
          <a:xfrm>
            <a:off x="0" y="71710"/>
            <a:ext cx="8820472" cy="678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Marco"/>
          <p:cNvSpPr/>
          <p:nvPr/>
        </p:nvSpPr>
        <p:spPr>
          <a:xfrm>
            <a:off x="26902" y="1268760"/>
            <a:ext cx="2744898"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Marco"/>
          <p:cNvSpPr/>
          <p:nvPr/>
        </p:nvSpPr>
        <p:spPr>
          <a:xfrm>
            <a:off x="-34958" y="4005064"/>
            <a:ext cx="2374710" cy="297613"/>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CuadroTexto"/>
          <p:cNvSpPr txBox="1"/>
          <p:nvPr/>
        </p:nvSpPr>
        <p:spPr>
          <a:xfrm>
            <a:off x="8548603" y="2170908"/>
            <a:ext cx="543738" cy="246221"/>
          </a:xfrm>
          <a:prstGeom prst="rect">
            <a:avLst/>
          </a:prstGeom>
          <a:noFill/>
        </p:spPr>
        <p:txBody>
          <a:bodyPr wrap="square" rtlCol="0">
            <a:spAutoFit/>
          </a:bodyPr>
          <a:lstStyle/>
          <a:p>
            <a:r>
              <a:rPr lang="es-ES" sz="1000" dirty="0" smtClean="0"/>
              <a:t>41 %</a:t>
            </a:r>
            <a:endParaRPr lang="es-ES" sz="1000" dirty="0"/>
          </a:p>
        </p:txBody>
      </p:sp>
      <p:sp>
        <p:nvSpPr>
          <p:cNvPr id="11" name="10 CuadroTexto"/>
          <p:cNvSpPr txBox="1"/>
          <p:nvPr/>
        </p:nvSpPr>
        <p:spPr>
          <a:xfrm>
            <a:off x="8600262" y="2708920"/>
            <a:ext cx="543738" cy="246221"/>
          </a:xfrm>
          <a:prstGeom prst="rect">
            <a:avLst/>
          </a:prstGeom>
          <a:noFill/>
        </p:spPr>
        <p:txBody>
          <a:bodyPr wrap="square" rtlCol="0">
            <a:spAutoFit/>
          </a:bodyPr>
          <a:lstStyle/>
          <a:p>
            <a:r>
              <a:rPr lang="es-ES" sz="1000" dirty="0" smtClean="0"/>
              <a:t>26 %</a:t>
            </a:r>
            <a:endParaRPr lang="es-ES" sz="1000" dirty="0"/>
          </a:p>
        </p:txBody>
      </p:sp>
      <p:cxnSp>
        <p:nvCxnSpPr>
          <p:cNvPr id="14" name="13 Conector recto"/>
          <p:cNvCxnSpPr/>
          <p:nvPr/>
        </p:nvCxnSpPr>
        <p:spPr>
          <a:xfrm>
            <a:off x="26902" y="4581128"/>
            <a:ext cx="37804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6948264" y="4578883"/>
            <a:ext cx="50426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4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21" t="31319" r="7807" b="12685"/>
          <a:stretch/>
        </p:blipFill>
        <p:spPr bwMode="auto">
          <a:xfrm>
            <a:off x="-1" y="1052736"/>
            <a:ext cx="911786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Marco"/>
          <p:cNvSpPr/>
          <p:nvPr/>
        </p:nvSpPr>
        <p:spPr>
          <a:xfrm>
            <a:off x="6948264" y="1484784"/>
            <a:ext cx="2169600" cy="1008112"/>
          </a:xfrm>
          <a:prstGeom prst="frame">
            <a:avLst>
              <a:gd name="adj1" fmla="val 128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72415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Marcador de contenido"/>
          <p:cNvGraphicFramePr>
            <a:graphicFrameLocks/>
          </p:cNvGraphicFramePr>
          <p:nvPr>
            <p:extLst>
              <p:ext uri="{D42A27DB-BD31-4B8C-83A1-F6EECF244321}">
                <p14:modId xmlns:p14="http://schemas.microsoft.com/office/powerpoint/2010/main" val="3680392838"/>
              </p:ext>
            </p:extLst>
          </p:nvPr>
        </p:nvGraphicFramePr>
        <p:xfrm>
          <a:off x="395536" y="1556792"/>
          <a:ext cx="8496944"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discusión</a:t>
            </a:r>
            <a:endParaRPr lang="es-E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04EDA7F-B95A-4BD3-B5CD-E5147FE864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Marcador de contenido"/>
          <p:cNvGraphicFramePr>
            <a:graphicFrameLocks/>
          </p:cNvGraphicFramePr>
          <p:nvPr>
            <p:extLst>
              <p:ext uri="{D42A27DB-BD31-4B8C-83A1-F6EECF244321}">
                <p14:modId xmlns:p14="http://schemas.microsoft.com/office/powerpoint/2010/main" val="1357235308"/>
              </p:ext>
            </p:extLst>
          </p:nvPr>
        </p:nvGraphicFramePr>
        <p:xfrm>
          <a:off x="2051720" y="1628800"/>
          <a:ext cx="6760315" cy="2303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discusión</a:t>
            </a:r>
            <a:endParaRPr lang="es-ES" dirty="0">
              <a:latin typeface="Tahoma" pitchFamily="34" charset="0"/>
              <a:ea typeface="Tahoma" pitchFamily="34" charset="0"/>
              <a:cs typeface="Tahoma" pitchFamily="34" charset="0"/>
            </a:endParaRPr>
          </a:p>
        </p:txBody>
      </p:sp>
      <p:pic>
        <p:nvPicPr>
          <p:cNvPr id="4098"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3" y="1556792"/>
            <a:ext cx="2016224" cy="21451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4 Marcador de contenido"/>
          <p:cNvGraphicFramePr>
            <a:graphicFrameLocks/>
          </p:cNvGraphicFramePr>
          <p:nvPr>
            <p:extLst>
              <p:ext uri="{D42A27DB-BD31-4B8C-83A1-F6EECF244321}">
                <p14:modId xmlns:p14="http://schemas.microsoft.com/office/powerpoint/2010/main" val="2900350271"/>
              </p:ext>
            </p:extLst>
          </p:nvPr>
        </p:nvGraphicFramePr>
        <p:xfrm>
          <a:off x="2051327" y="4221088"/>
          <a:ext cx="6760315" cy="23033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6"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10" y="4149080"/>
            <a:ext cx="2016224" cy="21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3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Marcador de contenido"/>
          <p:cNvGraphicFramePr>
            <a:graphicFrameLocks/>
          </p:cNvGraphicFramePr>
          <p:nvPr>
            <p:extLst>
              <p:ext uri="{D42A27DB-BD31-4B8C-83A1-F6EECF244321}">
                <p14:modId xmlns:p14="http://schemas.microsoft.com/office/powerpoint/2010/main" val="1442584213"/>
              </p:ext>
            </p:extLst>
          </p:nvPr>
        </p:nvGraphicFramePr>
        <p:xfrm>
          <a:off x="2051720" y="1628801"/>
          <a:ext cx="6760315"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discusión</a:t>
            </a:r>
            <a:endParaRPr lang="es-ES" dirty="0">
              <a:latin typeface="Tahoma" pitchFamily="34" charset="0"/>
              <a:ea typeface="Tahoma" pitchFamily="34" charset="0"/>
              <a:cs typeface="Tahoma" pitchFamily="34" charset="0"/>
            </a:endParaRPr>
          </a:p>
        </p:txBody>
      </p:sp>
      <p:pic>
        <p:nvPicPr>
          <p:cNvPr id="4098"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3" y="1556792"/>
            <a:ext cx="2016224" cy="21451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4 Marcador de contenido"/>
          <p:cNvGraphicFramePr>
            <a:graphicFrameLocks/>
          </p:cNvGraphicFramePr>
          <p:nvPr>
            <p:extLst>
              <p:ext uri="{D42A27DB-BD31-4B8C-83A1-F6EECF244321}">
                <p14:modId xmlns:p14="http://schemas.microsoft.com/office/powerpoint/2010/main" val="3243674298"/>
              </p:ext>
            </p:extLst>
          </p:nvPr>
        </p:nvGraphicFramePr>
        <p:xfrm>
          <a:off x="2051327" y="3501008"/>
          <a:ext cx="6760315" cy="30234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6"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10" y="4149080"/>
            <a:ext cx="2016224" cy="21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Marcador de contenido"/>
          <p:cNvGraphicFramePr>
            <a:graphicFrameLocks/>
          </p:cNvGraphicFramePr>
          <p:nvPr>
            <p:extLst>
              <p:ext uri="{D42A27DB-BD31-4B8C-83A1-F6EECF244321}">
                <p14:modId xmlns:p14="http://schemas.microsoft.com/office/powerpoint/2010/main" val="939608234"/>
              </p:ext>
            </p:extLst>
          </p:nvPr>
        </p:nvGraphicFramePr>
        <p:xfrm>
          <a:off x="2051327" y="1700808"/>
          <a:ext cx="6760315"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discusión</a:t>
            </a:r>
            <a:endParaRPr lang="es-ES" dirty="0">
              <a:latin typeface="Tahoma" pitchFamily="34" charset="0"/>
              <a:ea typeface="Tahoma" pitchFamily="34" charset="0"/>
              <a:cs typeface="Tahoma" pitchFamily="34" charset="0"/>
            </a:endParaRPr>
          </a:p>
        </p:txBody>
      </p:sp>
      <p:pic>
        <p:nvPicPr>
          <p:cNvPr id="4098"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08920"/>
            <a:ext cx="2016224" cy="214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4 Marcador de contenido"/>
          <p:cNvGraphicFramePr>
            <a:graphicFrameLocks/>
          </p:cNvGraphicFramePr>
          <p:nvPr>
            <p:extLst>
              <p:ext uri="{D42A27DB-BD31-4B8C-83A1-F6EECF244321}">
                <p14:modId xmlns:p14="http://schemas.microsoft.com/office/powerpoint/2010/main" val="3351212136"/>
              </p:ext>
            </p:extLst>
          </p:nvPr>
        </p:nvGraphicFramePr>
        <p:xfrm>
          <a:off x="1237239" y="4365104"/>
          <a:ext cx="7223193" cy="109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4 Marcador de contenido"/>
          <p:cNvGraphicFramePr>
            <a:graphicFrameLocks/>
          </p:cNvGraphicFramePr>
          <p:nvPr>
            <p:extLst>
              <p:ext uri="{D42A27DB-BD31-4B8C-83A1-F6EECF244321}">
                <p14:modId xmlns:p14="http://schemas.microsoft.com/office/powerpoint/2010/main" val="855890653"/>
              </p:ext>
            </p:extLst>
          </p:nvPr>
        </p:nvGraphicFramePr>
        <p:xfrm>
          <a:off x="1115616" y="1628800"/>
          <a:ext cx="7344816"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 Título"/>
          <p:cNvSpPr txBox="1">
            <a:spLocks/>
          </p:cNvSpPr>
          <p:nvPr/>
        </p:nvSpPr>
        <p:spPr>
          <a:xfrm>
            <a:off x="2438983" y="455004"/>
            <a:ext cx="4941329" cy="669740"/>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LIMITACIONES y </a:t>
            </a:r>
            <a:r>
              <a:rPr lang="es-ES" dirty="0">
                <a:latin typeface="Tahoma" pitchFamily="34" charset="0"/>
                <a:ea typeface="Tahoma" pitchFamily="34" charset="0"/>
                <a:cs typeface="Tahoma" pitchFamily="34" charset="0"/>
              </a:rPr>
              <a:t>FORTALEZAS </a:t>
            </a:r>
          </a:p>
        </p:txBody>
      </p:sp>
      <p:pic>
        <p:nvPicPr>
          <p:cNvPr id="5122" name="Picture 2" descr="Resultado de imagen para limitaciones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0335" y="1484784"/>
            <a:ext cx="1173796" cy="1173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4 Marcador de contenido"/>
          <p:cNvGraphicFramePr>
            <a:graphicFrameLocks/>
          </p:cNvGraphicFramePr>
          <p:nvPr>
            <p:extLst>
              <p:ext uri="{D42A27DB-BD31-4B8C-83A1-F6EECF244321}">
                <p14:modId xmlns:p14="http://schemas.microsoft.com/office/powerpoint/2010/main" val="4112144268"/>
              </p:ext>
            </p:extLst>
          </p:nvPr>
        </p:nvGraphicFramePr>
        <p:xfrm>
          <a:off x="1115616" y="2730290"/>
          <a:ext cx="7344816" cy="13845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2" descr="Resultado de imagen para limitaciones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2429" y="2753656"/>
            <a:ext cx="1173796" cy="11737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413" t="14419" r="8366" b="15396"/>
          <a:stretch/>
        </p:blipFill>
        <p:spPr bwMode="auto">
          <a:xfrm>
            <a:off x="96238" y="4334510"/>
            <a:ext cx="1241990" cy="103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4 Marcador de contenido"/>
          <p:cNvGraphicFramePr>
            <a:graphicFrameLocks/>
          </p:cNvGraphicFramePr>
          <p:nvPr>
            <p:extLst>
              <p:ext uri="{D42A27DB-BD31-4B8C-83A1-F6EECF244321}">
                <p14:modId xmlns:p14="http://schemas.microsoft.com/office/powerpoint/2010/main" val="88113318"/>
              </p:ext>
            </p:extLst>
          </p:nvPr>
        </p:nvGraphicFramePr>
        <p:xfrm>
          <a:off x="1298050" y="5552496"/>
          <a:ext cx="7223193" cy="109182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13" name="Picture 3"/>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413" t="14419" r="8366" b="15396"/>
          <a:stretch/>
        </p:blipFill>
        <p:spPr bwMode="auto">
          <a:xfrm>
            <a:off x="142429" y="5552496"/>
            <a:ext cx="1241990" cy="103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8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3" grpId="0">
        <p:bldAsOne/>
      </p:bldGraphic>
      <p:bldGraphic spid="8" grpId="0">
        <p:bldAsOne/>
      </p:bldGraphic>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61" t="22838" r="7184" b="4352"/>
          <a:stretch/>
        </p:blipFill>
        <p:spPr bwMode="auto">
          <a:xfrm>
            <a:off x="13199" y="980728"/>
            <a:ext cx="9130801" cy="3521208"/>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96" t="67298" r="76052" b="25692"/>
          <a:stretch/>
        </p:blipFill>
        <p:spPr bwMode="auto">
          <a:xfrm>
            <a:off x="6158379" y="4501936"/>
            <a:ext cx="2985621" cy="711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6162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LISTA DE COTEJO</a:t>
            </a:r>
            <a:endParaRPr lang="en-US" dirty="0"/>
          </a:p>
        </p:txBody>
      </p:sp>
      <p:pic>
        <p:nvPicPr>
          <p:cNvPr id="3" name="Picture 2"/>
          <p:cNvPicPr>
            <a:picLocks noChangeAspect="1" noChangeArrowheads="1"/>
          </p:cNvPicPr>
          <p:nvPr/>
        </p:nvPicPr>
        <p:blipFill>
          <a:blip r:embed="rId3" cstate="print"/>
          <a:srcRect t="5991" b="9401"/>
          <a:stretch>
            <a:fillRect/>
          </a:stretch>
        </p:blipFill>
        <p:spPr bwMode="auto">
          <a:xfrm>
            <a:off x="251520" y="1628800"/>
            <a:ext cx="8820472" cy="1296144"/>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216024" y="2996952"/>
            <a:ext cx="8820472" cy="1512168"/>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t="5241"/>
          <a:stretch>
            <a:fillRect/>
          </a:stretch>
        </p:blipFill>
        <p:spPr bwMode="auto">
          <a:xfrm>
            <a:off x="179512" y="4869160"/>
            <a:ext cx="8856984" cy="1440160"/>
          </a:xfrm>
          <a:prstGeom prst="rect">
            <a:avLst/>
          </a:prstGeom>
          <a:noFill/>
          <a:ln w="9525">
            <a:noFill/>
            <a:miter lim="800000"/>
            <a:headEnd/>
            <a:tailEnd/>
          </a:ln>
        </p:spPr>
      </p:pic>
      <p:sp>
        <p:nvSpPr>
          <p:cNvPr id="6" name="5 CuadroTexto"/>
          <p:cNvSpPr txBox="1"/>
          <p:nvPr/>
        </p:nvSpPr>
        <p:spPr>
          <a:xfrm>
            <a:off x="7441036" y="1593384"/>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7" name="6 CuadroTexto"/>
          <p:cNvSpPr txBox="1"/>
          <p:nvPr/>
        </p:nvSpPr>
        <p:spPr>
          <a:xfrm>
            <a:off x="7574004" y="3140968"/>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8" name="7 CuadroTexto"/>
          <p:cNvSpPr txBox="1"/>
          <p:nvPr/>
        </p:nvSpPr>
        <p:spPr>
          <a:xfrm>
            <a:off x="7452320" y="4752726"/>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LISTA DE COTEJO</a:t>
            </a:r>
            <a:endParaRPr lang="en-US" dirty="0"/>
          </a:p>
        </p:txBody>
      </p:sp>
      <p:pic>
        <p:nvPicPr>
          <p:cNvPr id="6" name="Picture 2"/>
          <p:cNvPicPr>
            <a:picLocks noChangeAspect="1" noChangeArrowheads="1"/>
          </p:cNvPicPr>
          <p:nvPr/>
        </p:nvPicPr>
        <p:blipFill>
          <a:blip r:embed="rId3" cstate="print"/>
          <a:srcRect t="4545"/>
          <a:stretch>
            <a:fillRect/>
          </a:stretch>
        </p:blipFill>
        <p:spPr bwMode="auto">
          <a:xfrm>
            <a:off x="179512" y="1700808"/>
            <a:ext cx="8640960" cy="136815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t="9091" b="9091"/>
          <a:stretch>
            <a:fillRect/>
          </a:stretch>
        </p:blipFill>
        <p:spPr bwMode="auto">
          <a:xfrm>
            <a:off x="288033" y="3429000"/>
            <a:ext cx="8604447" cy="129614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t="9036"/>
          <a:stretch>
            <a:fillRect/>
          </a:stretch>
        </p:blipFill>
        <p:spPr bwMode="auto">
          <a:xfrm>
            <a:off x="251520" y="5085184"/>
            <a:ext cx="8532440" cy="1296144"/>
          </a:xfrm>
          <a:prstGeom prst="rect">
            <a:avLst/>
          </a:prstGeom>
          <a:noFill/>
          <a:ln w="9525">
            <a:noFill/>
            <a:miter lim="800000"/>
            <a:headEnd/>
            <a:tailEnd/>
          </a:ln>
        </p:spPr>
      </p:pic>
      <p:sp>
        <p:nvSpPr>
          <p:cNvPr id="9" name="8 CuadroTexto"/>
          <p:cNvSpPr txBox="1"/>
          <p:nvPr/>
        </p:nvSpPr>
        <p:spPr>
          <a:xfrm>
            <a:off x="7452320" y="1988840"/>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10" name="9 CuadroTexto"/>
          <p:cNvSpPr txBox="1"/>
          <p:nvPr/>
        </p:nvSpPr>
        <p:spPr>
          <a:xfrm>
            <a:off x="7452320" y="3717032"/>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11" name="10 CuadroTexto"/>
          <p:cNvSpPr txBox="1"/>
          <p:nvPr/>
        </p:nvSpPr>
        <p:spPr>
          <a:xfrm>
            <a:off x="7380312" y="5013176"/>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LISTA DE COTEJO</a:t>
            </a:r>
            <a:endParaRPr lang="en-US" dirty="0"/>
          </a:p>
        </p:txBody>
      </p:sp>
      <p:pic>
        <p:nvPicPr>
          <p:cNvPr id="3" name="Picture 2"/>
          <p:cNvPicPr>
            <a:picLocks noChangeAspect="1" noChangeArrowheads="1"/>
          </p:cNvPicPr>
          <p:nvPr/>
        </p:nvPicPr>
        <p:blipFill>
          <a:blip r:embed="rId3" cstate="print"/>
          <a:srcRect t="9524"/>
          <a:stretch>
            <a:fillRect/>
          </a:stretch>
        </p:blipFill>
        <p:spPr bwMode="auto">
          <a:xfrm>
            <a:off x="216024" y="1772816"/>
            <a:ext cx="8676456" cy="1368152"/>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t="9524" b="19048"/>
          <a:stretch>
            <a:fillRect/>
          </a:stretch>
        </p:blipFill>
        <p:spPr bwMode="auto">
          <a:xfrm>
            <a:off x="216024" y="3429000"/>
            <a:ext cx="8604448" cy="108012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t="3892"/>
          <a:stretch>
            <a:fillRect/>
          </a:stretch>
        </p:blipFill>
        <p:spPr bwMode="auto">
          <a:xfrm>
            <a:off x="216024" y="4869160"/>
            <a:ext cx="8604448" cy="1440160"/>
          </a:xfrm>
          <a:prstGeom prst="rect">
            <a:avLst/>
          </a:prstGeom>
          <a:noFill/>
          <a:ln w="9525">
            <a:noFill/>
            <a:miter lim="800000"/>
            <a:headEnd/>
            <a:tailEnd/>
          </a:ln>
        </p:spPr>
      </p:pic>
      <p:sp>
        <p:nvSpPr>
          <p:cNvPr id="6" name="5 CuadroTexto"/>
          <p:cNvSpPr txBox="1"/>
          <p:nvPr/>
        </p:nvSpPr>
        <p:spPr>
          <a:xfrm>
            <a:off x="7452320" y="1993347"/>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7" name="6 CuadroTexto"/>
          <p:cNvSpPr txBox="1"/>
          <p:nvPr/>
        </p:nvSpPr>
        <p:spPr>
          <a:xfrm>
            <a:off x="7452320" y="3903439"/>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8" name="7 CuadroTexto"/>
          <p:cNvSpPr txBox="1"/>
          <p:nvPr/>
        </p:nvSpPr>
        <p:spPr>
          <a:xfrm>
            <a:off x="7452320" y="5373216"/>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LISTA DE COTEJO</a:t>
            </a:r>
            <a:endParaRPr lang="en-US" dirty="0"/>
          </a:p>
        </p:txBody>
      </p:sp>
      <p:pic>
        <p:nvPicPr>
          <p:cNvPr id="3" name="Picture 2"/>
          <p:cNvPicPr>
            <a:picLocks noChangeAspect="1" noChangeArrowheads="1"/>
          </p:cNvPicPr>
          <p:nvPr/>
        </p:nvPicPr>
        <p:blipFill>
          <a:blip r:embed="rId3" cstate="print"/>
          <a:srcRect t="8333" b="12500"/>
          <a:stretch>
            <a:fillRect/>
          </a:stretch>
        </p:blipFill>
        <p:spPr bwMode="auto">
          <a:xfrm>
            <a:off x="323528" y="2060848"/>
            <a:ext cx="8496944" cy="1584176"/>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t="16000"/>
          <a:stretch>
            <a:fillRect/>
          </a:stretch>
        </p:blipFill>
        <p:spPr bwMode="auto">
          <a:xfrm>
            <a:off x="360040" y="4005064"/>
            <a:ext cx="8604448" cy="1512168"/>
          </a:xfrm>
          <a:prstGeom prst="rect">
            <a:avLst/>
          </a:prstGeom>
          <a:noFill/>
          <a:ln w="9525">
            <a:noFill/>
            <a:miter lim="800000"/>
            <a:headEnd/>
            <a:tailEnd/>
          </a:ln>
        </p:spPr>
      </p:pic>
      <p:sp>
        <p:nvSpPr>
          <p:cNvPr id="5" name="4 CuadroTexto"/>
          <p:cNvSpPr txBox="1"/>
          <p:nvPr/>
        </p:nvSpPr>
        <p:spPr>
          <a:xfrm>
            <a:off x="7452320" y="2463279"/>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
        <p:nvSpPr>
          <p:cNvPr id="6" name="5 CuadroTexto"/>
          <p:cNvSpPr txBox="1"/>
          <p:nvPr/>
        </p:nvSpPr>
        <p:spPr>
          <a:xfrm>
            <a:off x="7524328" y="3951039"/>
            <a:ext cx="648072" cy="461665"/>
          </a:xfrm>
          <a:prstGeom prst="rect">
            <a:avLst/>
          </a:prstGeom>
          <a:noFill/>
        </p:spPr>
        <p:txBody>
          <a:bodyPr wrap="square" rtlCol="0">
            <a:spAutoFit/>
          </a:bodyPr>
          <a:lstStyle/>
          <a:p>
            <a:pPr>
              <a:buClr>
                <a:srgbClr val="FF0000"/>
              </a:buClr>
              <a:buSzPct val="200000"/>
              <a:buFont typeface="Wingdings" pitchFamily="2" charset="2"/>
              <a:buChar char="ü"/>
            </a:pPr>
            <a:r>
              <a:rPr lang="es-ES" sz="2400" b="1" dirty="0" smtClean="0">
                <a:solidFill>
                  <a:srgbClr val="FF0000"/>
                </a:solidFill>
              </a:rPr>
              <a:t>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APORTES DEL GRUPO</a:t>
            </a:r>
            <a:endParaRPr lang="es-ES" dirty="0">
              <a:latin typeface="Tahoma" pitchFamily="34" charset="0"/>
              <a:ea typeface="Tahoma" pitchFamily="34" charset="0"/>
              <a:cs typeface="Tahoma" pitchFamily="34" charset="0"/>
            </a:endParaRPr>
          </a:p>
        </p:txBody>
      </p:sp>
      <p:sp>
        <p:nvSpPr>
          <p:cNvPr id="4" name="CuadroTexto 3"/>
          <p:cNvSpPr txBox="1"/>
          <p:nvPr/>
        </p:nvSpPr>
        <p:spPr>
          <a:xfrm flipH="1">
            <a:off x="581663" y="4115220"/>
            <a:ext cx="8064896" cy="2246769"/>
          </a:xfrm>
          <a:prstGeom prst="rect">
            <a:avLst/>
          </a:prstGeom>
          <a:noFill/>
        </p:spPr>
        <p:txBody>
          <a:bodyPr wrap="square" rtlCol="0">
            <a:spAutoFit/>
          </a:bodyPr>
          <a:lstStyle/>
          <a:p>
            <a:pPr algn="just"/>
            <a:r>
              <a:rPr lang="es-VE" sz="2000" dirty="0">
                <a:latin typeface="Tahoma" pitchFamily="34" charset="0"/>
                <a:ea typeface="Tahoma" pitchFamily="34" charset="0"/>
                <a:cs typeface="Tahoma" pitchFamily="34" charset="0"/>
              </a:rPr>
              <a:t>Por otra parte no nos queda claro el hecho de que incluyeron interpretación de estudios no aleatorizado y que  además,  al momento de interpretar los resultados </a:t>
            </a:r>
            <a:r>
              <a:rPr lang="es-VE" sz="2000" dirty="0" smtClean="0">
                <a:latin typeface="Tahoma" pitchFamily="34" charset="0"/>
                <a:ea typeface="Tahoma" pitchFamily="34" charset="0"/>
                <a:cs typeface="Tahoma" pitchFamily="34" charset="0"/>
              </a:rPr>
              <a:t>de riesgo </a:t>
            </a:r>
            <a:r>
              <a:rPr lang="es-VE" sz="2000" dirty="0">
                <a:latin typeface="Tahoma" pitchFamily="34" charset="0"/>
                <a:ea typeface="Tahoma" pitchFamily="34" charset="0"/>
                <a:cs typeface="Tahoma" pitchFamily="34" charset="0"/>
              </a:rPr>
              <a:t>relativo en relación a </a:t>
            </a:r>
            <a:r>
              <a:rPr lang="es-VE" sz="2000" dirty="0" smtClean="0">
                <a:latin typeface="Tahoma" pitchFamily="34" charset="0"/>
                <a:ea typeface="Tahoma" pitchFamily="34" charset="0"/>
                <a:cs typeface="Tahoma" pitchFamily="34" charset="0"/>
              </a:rPr>
              <a:t>los eventos de EAC y ECV por grupo etario, </a:t>
            </a:r>
            <a:r>
              <a:rPr lang="es-VE" sz="2000" dirty="0">
                <a:latin typeface="Tahoma" pitchFamily="34" charset="0"/>
                <a:ea typeface="Tahoma" pitchFamily="34" charset="0"/>
                <a:cs typeface="Tahoma" pitchFamily="34" charset="0"/>
              </a:rPr>
              <a:t>cantidad de droga usada y cifras de presión arterial sistólica y diastólica </a:t>
            </a:r>
            <a:r>
              <a:rPr lang="es-VE" sz="2000" dirty="0" smtClean="0">
                <a:latin typeface="Tahoma" pitchFamily="34" charset="0"/>
                <a:ea typeface="Tahoma" pitchFamily="34" charset="0"/>
                <a:cs typeface="Tahoma" pitchFamily="34" charset="0"/>
              </a:rPr>
              <a:t>pre tratamiento, no </a:t>
            </a:r>
            <a:r>
              <a:rPr lang="es-VE" sz="2000" dirty="0">
                <a:latin typeface="Tahoma" pitchFamily="34" charset="0"/>
                <a:ea typeface="Tahoma" pitchFamily="34" charset="0"/>
                <a:cs typeface="Tahoma" pitchFamily="34" charset="0"/>
              </a:rPr>
              <a:t>se muestran los respectivos intervalos de confianza, en consecuencia no nos permite obtener conclusiones bien fundamentadas.</a:t>
            </a:r>
            <a:endParaRPr lang="es-VE" sz="2000" dirty="0">
              <a:latin typeface="Tahoma" pitchFamily="34" charset="0"/>
              <a:ea typeface="Tahoma" pitchFamily="34" charset="0"/>
              <a:cs typeface="Tahoma" pitchFamily="34" charset="0"/>
            </a:endParaRPr>
          </a:p>
        </p:txBody>
      </p:sp>
      <p:sp>
        <p:nvSpPr>
          <p:cNvPr id="9" name="CuadroTexto 8"/>
          <p:cNvSpPr txBox="1"/>
          <p:nvPr/>
        </p:nvSpPr>
        <p:spPr>
          <a:xfrm flipH="1">
            <a:off x="611560" y="1700808"/>
            <a:ext cx="8064896" cy="2246769"/>
          </a:xfrm>
          <a:prstGeom prst="rect">
            <a:avLst/>
          </a:prstGeom>
          <a:noFill/>
        </p:spPr>
        <p:txBody>
          <a:bodyPr wrap="square" rtlCol="0">
            <a:spAutoFit/>
          </a:bodyPr>
          <a:lstStyle/>
          <a:p>
            <a:pPr algn="just"/>
            <a:r>
              <a:rPr lang="es-VE" sz="2000" dirty="0" smtClean="0">
                <a:latin typeface="Tahoma" pitchFamily="34" charset="0"/>
                <a:ea typeface="Tahoma" pitchFamily="34" charset="0"/>
                <a:cs typeface="Tahoma" pitchFamily="34" charset="0"/>
              </a:rPr>
              <a:t>Los resultados obtenidos del presente meta-análisis nos permite hacer sugerencias en relación a la metodología del mismo, </a:t>
            </a:r>
            <a:r>
              <a:rPr lang="es-VE" sz="2000" dirty="0" smtClean="0">
                <a:latin typeface="Tahoma" pitchFamily="34" charset="0"/>
                <a:ea typeface="Tahoma" pitchFamily="34" charset="0"/>
                <a:cs typeface="Tahoma" pitchFamily="34" charset="0"/>
              </a:rPr>
              <a:t>uno de los puntos importantes es el hecho de que no no</a:t>
            </a:r>
            <a:r>
              <a:rPr lang="es-VE" sz="2000" dirty="0" smtClean="0">
                <a:latin typeface="Tahoma" pitchFamily="34" charset="0"/>
                <a:ea typeface="Tahoma" pitchFamily="34" charset="0"/>
                <a:cs typeface="Tahoma" pitchFamily="34" charset="0"/>
              </a:rPr>
              <a:t>s muestra de donde tomaron ellos los valores de PA pre tratamiento, </a:t>
            </a:r>
            <a:r>
              <a:rPr lang="es-VE" sz="2000" dirty="0" smtClean="0">
                <a:latin typeface="Tahoma" pitchFamily="34" charset="0"/>
                <a:ea typeface="Tahoma" pitchFamily="34" charset="0"/>
                <a:cs typeface="Tahoma" pitchFamily="34" charset="0"/>
              </a:rPr>
              <a:t>cuando </a:t>
            </a:r>
            <a:r>
              <a:rPr lang="es-VE" sz="2000" dirty="0" smtClean="0">
                <a:latin typeface="Tahoma" pitchFamily="34" charset="0"/>
                <a:ea typeface="Tahoma" pitchFamily="34" charset="0"/>
                <a:cs typeface="Tahoma" pitchFamily="34" charset="0"/>
              </a:rPr>
              <a:t>al principio nos revelan los autores que dentro de las limitantes, no se tenia los datos individuales de cada uno de </a:t>
            </a:r>
            <a:r>
              <a:rPr lang="es-VE" sz="2000" dirty="0" smtClean="0">
                <a:latin typeface="Tahoma" pitchFamily="34" charset="0"/>
                <a:ea typeface="Tahoma" pitchFamily="34" charset="0"/>
                <a:cs typeface="Tahoma" pitchFamily="34" charset="0"/>
              </a:rPr>
              <a:t>los pacientes de los </a:t>
            </a:r>
            <a:r>
              <a:rPr lang="es-VE" sz="2000" dirty="0" smtClean="0">
                <a:latin typeface="Tahoma" pitchFamily="34" charset="0"/>
                <a:ea typeface="Tahoma" pitchFamily="34" charset="0"/>
                <a:cs typeface="Tahoma" pitchFamily="34" charset="0"/>
              </a:rPr>
              <a:t>ensayos analizados. </a:t>
            </a:r>
            <a:endParaRPr lang="es-VE"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23180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2438983"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APORTES DEL GRUPO</a:t>
            </a:r>
            <a:endParaRPr lang="es-ES" dirty="0">
              <a:latin typeface="Tahoma" pitchFamily="34" charset="0"/>
              <a:ea typeface="Tahoma" pitchFamily="34" charset="0"/>
              <a:cs typeface="Tahoma" pitchFamily="34" charset="0"/>
            </a:endParaRPr>
          </a:p>
        </p:txBody>
      </p:sp>
      <p:sp>
        <p:nvSpPr>
          <p:cNvPr id="4" name="CuadroTexto 3"/>
          <p:cNvSpPr txBox="1"/>
          <p:nvPr/>
        </p:nvSpPr>
        <p:spPr>
          <a:xfrm flipH="1">
            <a:off x="323528" y="2154877"/>
            <a:ext cx="8064896" cy="1938992"/>
          </a:xfrm>
          <a:prstGeom prst="rect">
            <a:avLst/>
          </a:prstGeom>
          <a:noFill/>
        </p:spPr>
        <p:txBody>
          <a:bodyPr wrap="square" rtlCol="0">
            <a:spAutoFit/>
          </a:bodyPr>
          <a:lstStyle/>
          <a:p>
            <a:pPr algn="just"/>
            <a:r>
              <a:rPr lang="es-VE" sz="2000" dirty="0" smtClean="0">
                <a:latin typeface="Arial" panose="020B0604020202020204" pitchFamily="34" charset="0"/>
                <a:cs typeface="Arial" panose="020B0604020202020204" pitchFamily="34" charset="0"/>
              </a:rPr>
              <a:t>Dada la incertidumbre generada en relación al análisis de los resultados de este meta-</a:t>
            </a:r>
            <a:r>
              <a:rPr lang="es-VE" sz="2000" dirty="0" err="1" smtClean="0">
                <a:latin typeface="Arial" panose="020B0604020202020204" pitchFamily="34" charset="0"/>
                <a:cs typeface="Arial" panose="020B0604020202020204" pitchFamily="34" charset="0"/>
              </a:rPr>
              <a:t>analisis</a:t>
            </a:r>
            <a:r>
              <a:rPr lang="es-VE" sz="2000" dirty="0" smtClean="0">
                <a:latin typeface="Arial" panose="020B0604020202020204" pitchFamily="34" charset="0"/>
                <a:cs typeface="Arial" panose="020B0604020202020204" pitchFamily="34" charset="0"/>
              </a:rPr>
              <a:t>, trae como resultado que a la hora de extraer información en aras de la aplicabilidad clínica diaria de nuestra población hipertensa, hace que en el  escenario clínico surja un abanico de confusiones que no permiten tomar decisiones bien fundamentadas .    </a:t>
            </a:r>
            <a:endParaRPr lang="es-V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52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Gracias por su Atención…</a:t>
            </a:r>
            <a:endParaRPr lang="en-US" dirty="0"/>
          </a:p>
        </p:txBody>
      </p:sp>
      <p:pic>
        <p:nvPicPr>
          <p:cNvPr id="31746" name="Picture 2" descr="Imagen relacionada"/>
          <p:cNvPicPr>
            <a:picLocks noChangeAspect="1" noChangeArrowheads="1"/>
          </p:cNvPicPr>
          <p:nvPr/>
        </p:nvPicPr>
        <p:blipFill>
          <a:blip r:embed="rId3" cstate="print"/>
          <a:srcRect/>
          <a:stretch>
            <a:fillRect/>
          </a:stretch>
        </p:blipFill>
        <p:spPr bwMode="auto">
          <a:xfrm>
            <a:off x="0" y="1484784"/>
            <a:ext cx="9144000" cy="53732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Marcador de contenido"/>
          <p:cNvGraphicFramePr>
            <a:graphicFrameLocks/>
          </p:cNvGraphicFramePr>
          <p:nvPr>
            <p:extLst>
              <p:ext uri="{D42A27DB-BD31-4B8C-83A1-F6EECF244321}">
                <p14:modId xmlns:p14="http://schemas.microsoft.com/office/powerpoint/2010/main" val="1156867415"/>
              </p:ext>
            </p:extLst>
          </p:nvPr>
        </p:nvGraphicFramePr>
        <p:xfrm>
          <a:off x="251520" y="2060848"/>
          <a:ext cx="842493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sp>
        <p:nvSpPr>
          <p:cNvPr id="4" name="3 Rectángulo"/>
          <p:cNvSpPr/>
          <p:nvPr/>
        </p:nvSpPr>
        <p:spPr>
          <a:xfrm>
            <a:off x="800486" y="5301208"/>
            <a:ext cx="7776864" cy="646331"/>
          </a:xfrm>
          <a:prstGeom prst="rect">
            <a:avLst/>
          </a:prstGeom>
        </p:spPr>
        <p:txBody>
          <a:bodyPr wrap="square">
            <a:spAutoFit/>
          </a:bodyPr>
          <a:lstStyle/>
          <a:p>
            <a:pPr lvl="0"/>
            <a:r>
              <a:rPr lang="es-VE" dirty="0" smtClean="0">
                <a:latin typeface="Tahoma" pitchFamily="34" charset="0"/>
                <a:ea typeface="Tahoma" pitchFamily="34" charset="0"/>
                <a:cs typeface="Tahoma" pitchFamily="34" charset="0"/>
              </a:rPr>
              <a:t>* </a:t>
            </a:r>
            <a:r>
              <a:rPr lang="es-VE" dirty="0" smtClean="0">
                <a:solidFill>
                  <a:schemeClr val="dk1"/>
                </a:solidFill>
              </a:rPr>
              <a:t>IM fatal </a:t>
            </a:r>
            <a:r>
              <a:rPr lang="es-VE" dirty="0">
                <a:solidFill>
                  <a:schemeClr val="dk1"/>
                </a:solidFill>
              </a:rPr>
              <a:t>o </a:t>
            </a:r>
            <a:r>
              <a:rPr lang="es-VE" dirty="0" smtClean="0">
                <a:solidFill>
                  <a:schemeClr val="dk1"/>
                </a:solidFill>
              </a:rPr>
              <a:t>IM no </a:t>
            </a:r>
            <a:r>
              <a:rPr lang="es-VE" dirty="0">
                <a:solidFill>
                  <a:schemeClr val="dk1"/>
                </a:solidFill>
              </a:rPr>
              <a:t>fatal o muerte súbita cardíaca, pero excluyendo infartos </a:t>
            </a:r>
            <a:r>
              <a:rPr lang="es-VE" dirty="0" smtClean="0">
                <a:solidFill>
                  <a:schemeClr val="dk1"/>
                </a:solidFill>
              </a:rPr>
              <a:t>«silentes»</a:t>
            </a:r>
            <a:r>
              <a:rPr lang="es-VE" dirty="0" smtClean="0">
                <a:latin typeface="Tahoma" pitchFamily="34" charset="0"/>
                <a:ea typeface="Tahoma" pitchFamily="34" charset="0"/>
                <a:cs typeface="Tahoma" pitchFamily="34" charset="0"/>
              </a:rPr>
              <a:t> </a:t>
            </a:r>
            <a:endParaRPr lang="es-ES" dirty="0"/>
          </a:p>
        </p:txBody>
      </p:sp>
      <p:sp>
        <p:nvSpPr>
          <p:cNvPr id="8" name="7 Rectángulo"/>
          <p:cNvSpPr/>
          <p:nvPr/>
        </p:nvSpPr>
        <p:spPr>
          <a:xfrm>
            <a:off x="800688" y="6137882"/>
            <a:ext cx="7776864" cy="369332"/>
          </a:xfrm>
          <a:prstGeom prst="rect">
            <a:avLst/>
          </a:prstGeom>
        </p:spPr>
        <p:txBody>
          <a:bodyPr wrap="square">
            <a:spAutoFit/>
          </a:bodyPr>
          <a:lstStyle/>
          <a:p>
            <a:pPr lvl="0"/>
            <a:r>
              <a:rPr lang="es-VE" dirty="0" smtClean="0">
                <a:latin typeface="Tahoma" pitchFamily="34" charset="0"/>
                <a:ea typeface="Tahoma" pitchFamily="34" charset="0"/>
                <a:cs typeface="Tahoma" pitchFamily="34" charset="0"/>
              </a:rPr>
              <a:t>** </a:t>
            </a:r>
            <a:r>
              <a:rPr lang="es-VE" dirty="0" smtClean="0">
                <a:solidFill>
                  <a:schemeClr val="dk1"/>
                </a:solidFill>
              </a:rPr>
              <a:t>ECV hemorrágicos o isquémicos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F07394A-EE9F-4875-ABB3-62C3090BFD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sultado de imagen para busqueda"/>
          <p:cNvPicPr>
            <a:picLocks noChangeAspect="1" noChangeArrowheads="1"/>
          </p:cNvPicPr>
          <p:nvPr/>
        </p:nvPicPr>
        <p:blipFill>
          <a:blip r:embed="rId3" cstate="print"/>
          <a:srcRect t="7000" r="8002"/>
          <a:stretch>
            <a:fillRect/>
          </a:stretch>
        </p:blipFill>
        <p:spPr bwMode="auto">
          <a:xfrm>
            <a:off x="91106" y="1086142"/>
            <a:ext cx="1306526" cy="1316939"/>
          </a:xfrm>
          <a:prstGeom prst="rect">
            <a:avLst/>
          </a:prstGeom>
          <a:noFill/>
        </p:spPr>
      </p:pic>
      <p:sp>
        <p:nvSpPr>
          <p:cNvPr id="5" name="4 Flecha derecha"/>
          <p:cNvSpPr/>
          <p:nvPr/>
        </p:nvSpPr>
        <p:spPr>
          <a:xfrm>
            <a:off x="1556792" y="1301588"/>
            <a:ext cx="1368152" cy="8640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5 CuadroTexto"/>
          <p:cNvSpPr txBox="1"/>
          <p:nvPr/>
        </p:nvSpPr>
        <p:spPr>
          <a:xfrm>
            <a:off x="3419872" y="1242206"/>
            <a:ext cx="5472608" cy="707886"/>
          </a:xfrm>
          <a:prstGeom prst="rect">
            <a:avLst/>
          </a:prstGeom>
          <a:noFill/>
        </p:spPr>
        <p:txBody>
          <a:bodyPr wrap="square" rtlCol="0">
            <a:spAutoFit/>
          </a:bodyPr>
          <a:lstStyle/>
          <a:p>
            <a:r>
              <a:rPr lang="es-ES" sz="2000" dirty="0">
                <a:latin typeface="Tahoma" pitchFamily="34" charset="0"/>
                <a:ea typeface="Tahoma" pitchFamily="34" charset="0"/>
                <a:cs typeface="Tahoma" pitchFamily="34" charset="0"/>
                <a:sym typeface="Wingdings" pitchFamily="2" charset="2"/>
              </a:rPr>
              <a:t>B</a:t>
            </a:r>
            <a:r>
              <a:rPr lang="es-ES" sz="2000" dirty="0" smtClean="0">
                <a:latin typeface="Tahoma" pitchFamily="34" charset="0"/>
                <a:ea typeface="Tahoma" pitchFamily="34" charset="0"/>
                <a:cs typeface="Tahoma" pitchFamily="34" charset="0"/>
                <a:sym typeface="Wingdings" pitchFamily="2" charset="2"/>
              </a:rPr>
              <a:t>ase de datos (por MRL) utilizó MEDLINE </a:t>
            </a:r>
            <a:r>
              <a:rPr lang="es-VE" sz="2000" dirty="0">
                <a:latin typeface="Tahoma" pitchFamily="34" charset="0"/>
                <a:ea typeface="Tahoma" pitchFamily="34" charset="0"/>
                <a:cs typeface="Tahoma" pitchFamily="34" charset="0"/>
              </a:rPr>
              <a:t>(1966 a diciembre de 2007, cualquier idioma) </a:t>
            </a:r>
            <a:endParaRPr lang="en-US" sz="2000" dirty="0">
              <a:latin typeface="Tahoma" pitchFamily="34" charset="0"/>
              <a:ea typeface="Tahoma" pitchFamily="34" charset="0"/>
              <a:cs typeface="Tahoma" pitchFamily="34" charset="0"/>
            </a:endParaRPr>
          </a:p>
        </p:txBody>
      </p:sp>
      <p:sp>
        <p:nvSpPr>
          <p:cNvPr id="7" name="6 Flecha abajo"/>
          <p:cNvSpPr/>
          <p:nvPr/>
        </p:nvSpPr>
        <p:spPr>
          <a:xfrm>
            <a:off x="5850142" y="2144067"/>
            <a:ext cx="612068" cy="5180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7 Tabla"/>
          <p:cNvGraphicFramePr>
            <a:graphicFrameLocks noGrp="1"/>
          </p:cNvGraphicFramePr>
          <p:nvPr>
            <p:extLst>
              <p:ext uri="{D42A27DB-BD31-4B8C-83A1-F6EECF244321}">
                <p14:modId xmlns:p14="http://schemas.microsoft.com/office/powerpoint/2010/main" val="3842022916"/>
              </p:ext>
            </p:extLst>
          </p:nvPr>
        </p:nvGraphicFramePr>
        <p:xfrm>
          <a:off x="3553620" y="2780929"/>
          <a:ext cx="5328592" cy="4030121"/>
        </p:xfrm>
        <a:graphic>
          <a:graphicData uri="http://schemas.openxmlformats.org/drawingml/2006/table">
            <a:tbl>
              <a:tblPr firstRow="1" bandRow="1">
                <a:tableStyleId>{7E9639D4-E3E2-4D34-9284-5A2195B3D0D7}</a:tableStyleId>
              </a:tblPr>
              <a:tblGrid>
                <a:gridCol w="5328592"/>
              </a:tblGrid>
              <a:tr h="335847">
                <a:tc>
                  <a:txBody>
                    <a:bodyPr/>
                    <a:lstStyle/>
                    <a:p>
                      <a:pPr algn="ctr"/>
                      <a:r>
                        <a:rPr lang="es-ES" sz="2000" dirty="0" smtClean="0">
                          <a:latin typeface="Tahoma" pitchFamily="34" charset="0"/>
                          <a:ea typeface="Tahoma" pitchFamily="34" charset="0"/>
                          <a:cs typeface="Tahoma" pitchFamily="34" charset="0"/>
                        </a:rPr>
                        <a:t>Términos</a:t>
                      </a:r>
                      <a:r>
                        <a:rPr lang="es-ES" sz="2000" baseline="0" dirty="0" smtClean="0">
                          <a:latin typeface="Tahoma" pitchFamily="34" charset="0"/>
                          <a:ea typeface="Tahoma" pitchFamily="34" charset="0"/>
                          <a:cs typeface="Tahoma" pitchFamily="34" charset="0"/>
                        </a:rPr>
                        <a:t> de Búsqueda</a:t>
                      </a:r>
                      <a:endParaRPr lang="en-US" sz="2000" dirty="0">
                        <a:latin typeface="Tahoma" pitchFamily="34" charset="0"/>
                        <a:ea typeface="Tahoma" pitchFamily="34" charset="0"/>
                        <a:cs typeface="Tahoma" pitchFamily="34" charset="0"/>
                      </a:endParaRPr>
                    </a:p>
                  </a:txBody>
                  <a:tcPr/>
                </a:tc>
              </a:tr>
              <a:tr h="335847">
                <a:tc>
                  <a:txBody>
                    <a:bodyPr/>
                    <a:lstStyle/>
                    <a:p>
                      <a:pPr algn="ctr"/>
                      <a:r>
                        <a:rPr lang="es-ES" sz="2000" baseline="0" dirty="0" smtClean="0">
                          <a:latin typeface="Tahoma" pitchFamily="34" charset="0"/>
                          <a:ea typeface="Tahoma" pitchFamily="34" charset="0"/>
                          <a:cs typeface="Tahoma" pitchFamily="34" charset="0"/>
                        </a:rPr>
                        <a:t>«Agentes antihipertensivos»</a:t>
                      </a:r>
                      <a:endParaRPr lang="en-US" sz="2000" dirty="0">
                        <a:latin typeface="Tahoma" pitchFamily="34" charset="0"/>
                        <a:ea typeface="Tahoma" pitchFamily="34" charset="0"/>
                        <a:cs typeface="Tahoma" pitchFamily="34" charset="0"/>
                      </a:endParaRPr>
                    </a:p>
                  </a:txBody>
                  <a:tcPr/>
                </a:tc>
              </a:tr>
              <a:tr h="335847">
                <a:tc>
                  <a:txBody>
                    <a:bodyPr/>
                    <a:lstStyle/>
                    <a:p>
                      <a:pPr algn="ctr"/>
                      <a:r>
                        <a:rPr lang="es-ES" sz="2000" dirty="0" smtClean="0">
                          <a:latin typeface="Tahoma" pitchFamily="34" charset="0"/>
                          <a:ea typeface="Tahoma" pitchFamily="34" charset="0"/>
                          <a:cs typeface="Tahoma" pitchFamily="34" charset="0"/>
                        </a:rPr>
                        <a:t>«Hipertensión»</a:t>
                      </a:r>
                      <a:endParaRPr lang="en-US" sz="2000" dirty="0">
                        <a:latin typeface="Tahoma" pitchFamily="34" charset="0"/>
                        <a:ea typeface="Tahoma" pitchFamily="34" charset="0"/>
                        <a:cs typeface="Tahoma" pitchFamily="34" charset="0"/>
                      </a:endParaRPr>
                    </a:p>
                  </a:txBody>
                  <a:tcPr/>
                </a:tc>
              </a:tr>
              <a:tr h="335847">
                <a:tc>
                  <a:txBody>
                    <a:bodyPr/>
                    <a:lstStyle/>
                    <a:p>
                      <a:pPr algn="ctr"/>
                      <a:r>
                        <a:rPr lang="es-ES" sz="2000" dirty="0" smtClean="0">
                          <a:latin typeface="Tahoma" pitchFamily="34" charset="0"/>
                          <a:ea typeface="Tahoma" pitchFamily="34" charset="0"/>
                          <a:cs typeface="Tahoma" pitchFamily="34" charset="0"/>
                        </a:rPr>
                        <a:t>«Diuréticos tiazídicos»</a:t>
                      </a:r>
                      <a:endParaRPr lang="en-US" sz="2000" dirty="0">
                        <a:latin typeface="Tahoma" pitchFamily="34" charset="0"/>
                        <a:ea typeface="Tahoma" pitchFamily="34" charset="0"/>
                        <a:cs typeface="Tahoma" pitchFamily="34" charset="0"/>
                      </a:endParaRPr>
                    </a:p>
                  </a:txBody>
                  <a:tcPr/>
                </a:tc>
              </a:tr>
              <a:tr h="738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latin typeface="Tahoma" pitchFamily="34" charset="0"/>
                          <a:ea typeface="Tahoma" pitchFamily="34" charset="0"/>
                          <a:cs typeface="Tahoma" pitchFamily="34" charset="0"/>
                        </a:rPr>
                        <a:t>«IECA» «Receptores, angiotensina/antagonistas</a:t>
                      </a:r>
                      <a:r>
                        <a:rPr lang="es-ES" sz="2000" baseline="0" dirty="0" smtClean="0">
                          <a:latin typeface="Tahoma" pitchFamily="34" charset="0"/>
                          <a:ea typeface="Tahoma" pitchFamily="34" charset="0"/>
                          <a:cs typeface="Tahoma" pitchFamily="34" charset="0"/>
                        </a:rPr>
                        <a:t> e inhibidores»</a:t>
                      </a:r>
                      <a:endParaRPr lang="en-US" sz="2000" dirty="0" smtClean="0">
                        <a:latin typeface="Tahoma" pitchFamily="34" charset="0"/>
                        <a:ea typeface="Tahoma" pitchFamily="34" charset="0"/>
                        <a:cs typeface="Tahoma" pitchFamily="34" charset="0"/>
                      </a:endParaRPr>
                    </a:p>
                  </a:txBody>
                  <a:tcPr/>
                </a:tc>
              </a:tr>
              <a:tr h="594190">
                <a:tc>
                  <a:txBody>
                    <a:bodyPr/>
                    <a:lstStyle/>
                    <a:p>
                      <a:pPr algn="ctr"/>
                      <a:r>
                        <a:rPr lang="es-ES" sz="2000" dirty="0" smtClean="0">
                          <a:latin typeface="Tahoma" pitchFamily="34" charset="0"/>
                          <a:ea typeface="Tahoma" pitchFamily="34" charset="0"/>
                          <a:cs typeface="Tahoma" pitchFamily="34" charset="0"/>
                        </a:rPr>
                        <a:t>«Bloqueadores de los canales de calcio» o «agentes vasodilatadores»</a:t>
                      </a:r>
                    </a:p>
                  </a:txBody>
                  <a:tcPr/>
                </a:tc>
              </a:tr>
              <a:tr h="852534">
                <a:tc>
                  <a:txBody>
                    <a:bodyPr/>
                    <a:lstStyle/>
                    <a:p>
                      <a:pPr algn="ctr"/>
                      <a:r>
                        <a:rPr lang="es-ES" sz="2000" dirty="0" smtClean="0">
                          <a:latin typeface="Tahoma" pitchFamily="34" charset="0"/>
                          <a:ea typeface="Tahoma" pitchFamily="34" charset="0"/>
                          <a:cs typeface="Tahoma" pitchFamily="34" charset="0"/>
                        </a:rPr>
                        <a:t>«nombres todos los</a:t>
                      </a:r>
                      <a:r>
                        <a:rPr lang="es-ES" sz="2000" baseline="0" dirty="0" smtClean="0">
                          <a:latin typeface="Tahoma" pitchFamily="34" charset="0"/>
                          <a:ea typeface="Tahoma" pitchFamily="34" charset="0"/>
                          <a:cs typeface="Tahoma" pitchFamily="34" charset="0"/>
                        </a:rPr>
                        <a:t> anti hipertensivos enumerados en el </a:t>
                      </a:r>
                      <a:r>
                        <a:rPr lang="es-ES" sz="2000" b="1" dirty="0" smtClean="0"/>
                        <a:t>British </a:t>
                      </a:r>
                      <a:r>
                        <a:rPr lang="es-ES" sz="2000" b="1" dirty="0" err="1" smtClean="0"/>
                        <a:t>National</a:t>
                      </a:r>
                      <a:r>
                        <a:rPr lang="es-ES" sz="2000" b="1" dirty="0" smtClean="0"/>
                        <a:t> Formulario»</a:t>
                      </a:r>
                      <a:endParaRPr lang="es-ES" sz="2000" dirty="0" smtClean="0">
                        <a:latin typeface="Tahoma" pitchFamily="34" charset="0"/>
                        <a:ea typeface="Tahoma" pitchFamily="34" charset="0"/>
                        <a:cs typeface="Tahoma" pitchFamily="34" charset="0"/>
                      </a:endParaRPr>
                    </a:p>
                  </a:txBody>
                  <a:tcPr/>
                </a:tc>
              </a:tr>
            </a:tbl>
          </a:graphicData>
        </a:graphic>
      </p:graphicFrame>
      <p:sp>
        <p:nvSpPr>
          <p:cNvPr id="11"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4064098997"/>
              </p:ext>
            </p:extLst>
          </p:nvPr>
        </p:nvGraphicFramePr>
        <p:xfrm>
          <a:off x="3563888" y="2765376"/>
          <a:ext cx="5328592" cy="2484661"/>
        </p:xfrm>
        <a:graphic>
          <a:graphicData uri="http://schemas.openxmlformats.org/drawingml/2006/table">
            <a:tbl>
              <a:tblPr firstRow="1" bandRow="1">
                <a:tableStyleId>{7E9639D4-E3E2-4D34-9284-5A2195B3D0D7}</a:tableStyleId>
              </a:tblPr>
              <a:tblGrid>
                <a:gridCol w="5328592"/>
              </a:tblGrid>
              <a:tr h="432073">
                <a:tc>
                  <a:txBody>
                    <a:bodyPr/>
                    <a:lstStyle/>
                    <a:p>
                      <a:pPr algn="ctr"/>
                      <a:r>
                        <a:rPr lang="es-ES" sz="2000" dirty="0" smtClean="0">
                          <a:latin typeface="Tahoma" pitchFamily="34" charset="0"/>
                          <a:ea typeface="Tahoma" pitchFamily="34" charset="0"/>
                          <a:cs typeface="Tahoma" pitchFamily="34" charset="0"/>
                        </a:rPr>
                        <a:t>Límites</a:t>
                      </a:r>
                      <a:endParaRPr lang="en-US" sz="2000" dirty="0">
                        <a:latin typeface="Tahoma" pitchFamily="34" charset="0"/>
                        <a:ea typeface="Tahoma" pitchFamily="34" charset="0"/>
                        <a:cs typeface="Tahoma" pitchFamily="34" charset="0"/>
                      </a:endParaRPr>
                    </a:p>
                  </a:txBody>
                  <a:tcPr/>
                </a:tc>
              </a:tr>
              <a:tr h="432073">
                <a:tc>
                  <a:txBody>
                    <a:bodyPr/>
                    <a:lstStyle/>
                    <a:p>
                      <a:pPr algn="ctr"/>
                      <a:r>
                        <a:rPr lang="es-ES" sz="2000" baseline="0" dirty="0" smtClean="0">
                          <a:latin typeface="Tahoma" pitchFamily="34" charset="0"/>
                          <a:ea typeface="Tahoma" pitchFamily="34" charset="0"/>
                          <a:cs typeface="Tahoma" pitchFamily="34" charset="0"/>
                        </a:rPr>
                        <a:t>«Ensayo clínico»</a:t>
                      </a:r>
                      <a:endParaRPr lang="en-US" sz="2000" dirty="0">
                        <a:latin typeface="Tahoma" pitchFamily="34" charset="0"/>
                        <a:ea typeface="Tahoma" pitchFamily="34" charset="0"/>
                        <a:cs typeface="Tahoma" pitchFamily="34" charset="0"/>
                      </a:endParaRPr>
                    </a:p>
                  </a:txBody>
                  <a:tcPr/>
                </a:tc>
              </a:tr>
              <a:tr h="432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latin typeface="Tahoma" pitchFamily="34" charset="0"/>
                          <a:ea typeface="Tahoma" pitchFamily="34" charset="0"/>
                          <a:cs typeface="Tahoma" pitchFamily="34" charset="0"/>
                        </a:rPr>
                        <a:t>«</a:t>
                      </a:r>
                      <a:r>
                        <a:rPr lang="es-ES" sz="2000" baseline="0" dirty="0" smtClean="0">
                          <a:latin typeface="Tahoma" pitchFamily="34" charset="0"/>
                          <a:ea typeface="Tahoma" pitchFamily="34" charset="0"/>
                          <a:cs typeface="Tahoma" pitchFamily="34" charset="0"/>
                        </a:rPr>
                        <a:t>«Ensayo clínico controlado»</a:t>
                      </a:r>
                      <a:endParaRPr lang="en-US" sz="2000" dirty="0" smtClean="0">
                        <a:latin typeface="Tahoma" pitchFamily="34" charset="0"/>
                        <a:ea typeface="Tahoma" pitchFamily="34" charset="0"/>
                        <a:cs typeface="Tahoma" pitchFamily="34" charset="0"/>
                      </a:endParaRPr>
                    </a:p>
                  </a:txBody>
                  <a:tcPr/>
                </a:tc>
              </a:tr>
              <a:tr h="432073">
                <a:tc>
                  <a:txBody>
                    <a:bodyPr/>
                    <a:lstStyle/>
                    <a:p>
                      <a:pPr algn="ctr"/>
                      <a:r>
                        <a:rPr lang="es-ES" sz="2000" dirty="0" smtClean="0">
                          <a:latin typeface="Tahoma" pitchFamily="34" charset="0"/>
                          <a:ea typeface="Tahoma" pitchFamily="34" charset="0"/>
                          <a:cs typeface="Tahoma" pitchFamily="34" charset="0"/>
                        </a:rPr>
                        <a:t>«Ensayo</a:t>
                      </a:r>
                      <a:r>
                        <a:rPr lang="es-ES" sz="2000" baseline="0" dirty="0" smtClean="0">
                          <a:latin typeface="Tahoma" pitchFamily="34" charset="0"/>
                          <a:ea typeface="Tahoma" pitchFamily="34" charset="0"/>
                          <a:cs typeface="Tahoma" pitchFamily="34" charset="0"/>
                        </a:rPr>
                        <a:t> controlado aleatorizado</a:t>
                      </a:r>
                      <a:r>
                        <a:rPr lang="es-ES" sz="2000" dirty="0" smtClean="0">
                          <a:latin typeface="Tahoma" pitchFamily="34" charset="0"/>
                          <a:ea typeface="Tahoma" pitchFamily="34" charset="0"/>
                          <a:cs typeface="Tahoma" pitchFamily="34" charset="0"/>
                        </a:rPr>
                        <a:t>»</a:t>
                      </a:r>
                      <a:endParaRPr lang="en-US" sz="2000" dirty="0">
                        <a:latin typeface="Tahoma" pitchFamily="34" charset="0"/>
                        <a:ea typeface="Tahoma" pitchFamily="34" charset="0"/>
                        <a:cs typeface="Tahoma" pitchFamily="34" charset="0"/>
                      </a:endParaRPr>
                    </a:p>
                  </a:txBody>
                  <a:tcPr/>
                </a:tc>
              </a:tr>
              <a:tr h="7563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latin typeface="Tahoma" pitchFamily="34" charset="0"/>
                          <a:ea typeface="Tahoma" pitchFamily="34" charset="0"/>
                          <a:cs typeface="Tahoma" pitchFamily="34" charset="0"/>
                        </a:rPr>
                        <a:t>«Meta</a:t>
                      </a:r>
                      <a:r>
                        <a:rPr lang="es-ES" sz="2000" baseline="0" dirty="0" smtClean="0">
                          <a:latin typeface="Tahoma" pitchFamily="34" charset="0"/>
                          <a:ea typeface="Tahoma" pitchFamily="34" charset="0"/>
                          <a:cs typeface="Tahoma" pitchFamily="34" charset="0"/>
                        </a:rPr>
                        <a:t>-análisis</a:t>
                      </a:r>
                      <a:r>
                        <a:rPr lang="es-ES" sz="2000" dirty="0" smtClean="0">
                          <a:latin typeface="Tahoma" pitchFamily="34" charset="0"/>
                          <a:ea typeface="Tahoma" pitchFamily="34" charset="0"/>
                          <a:cs typeface="Tahoma" pitchFamily="34" charset="0"/>
                        </a:rPr>
                        <a:t>»</a:t>
                      </a:r>
                      <a:endParaRPr lang="en-US" sz="2000" dirty="0" smtClean="0">
                        <a:latin typeface="Tahoma" pitchFamily="34" charset="0"/>
                        <a:ea typeface="Tahoma" pitchFamily="34" charset="0"/>
                        <a:cs typeface="Tahoma" pitchFamily="34" charset="0"/>
                      </a:endParaRPr>
                    </a:p>
                  </a:txBody>
                  <a:tcPr/>
                </a:tc>
              </a:tr>
            </a:tbl>
          </a:graphicData>
        </a:graphic>
      </p:graphicFrame>
      <p:sp>
        <p:nvSpPr>
          <p:cNvPr id="13" name="12 CuadroTexto"/>
          <p:cNvSpPr txBox="1"/>
          <p:nvPr/>
        </p:nvSpPr>
        <p:spPr>
          <a:xfrm>
            <a:off x="91106" y="5085184"/>
            <a:ext cx="340734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VE" sz="2400" dirty="0">
                <a:latin typeface="Tahoma" pitchFamily="34" charset="0"/>
                <a:ea typeface="Tahoma" pitchFamily="34" charset="0"/>
                <a:cs typeface="Tahoma" pitchFamily="34" charset="0"/>
              </a:rPr>
              <a:t>Cochrane </a:t>
            </a:r>
            <a:r>
              <a:rPr lang="es-VE" sz="2400" dirty="0" err="1">
                <a:latin typeface="Tahoma" pitchFamily="34" charset="0"/>
                <a:ea typeface="Tahoma" pitchFamily="34" charset="0"/>
                <a:cs typeface="Tahoma" pitchFamily="34" charset="0"/>
              </a:rPr>
              <a:t>Collaboration</a:t>
            </a:r>
            <a:r>
              <a:rPr lang="es-VE" sz="2400" dirty="0">
                <a:latin typeface="Tahoma" pitchFamily="34" charset="0"/>
                <a:ea typeface="Tahoma" pitchFamily="34" charset="0"/>
                <a:cs typeface="Tahoma" pitchFamily="34" charset="0"/>
              </a:rPr>
              <a:t> </a:t>
            </a:r>
            <a:endParaRPr lang="es-VE" sz="2400" dirty="0" smtClean="0">
              <a:latin typeface="Tahoma" pitchFamily="34" charset="0"/>
              <a:ea typeface="Tahoma" pitchFamily="34" charset="0"/>
              <a:cs typeface="Tahoma" pitchFamily="34" charset="0"/>
            </a:endParaRPr>
          </a:p>
          <a:p>
            <a:pPr algn="ctr"/>
            <a:r>
              <a:rPr lang="es-VE" sz="2400" dirty="0" smtClean="0">
                <a:latin typeface="Tahoma" pitchFamily="34" charset="0"/>
                <a:ea typeface="Tahoma" pitchFamily="34" charset="0"/>
                <a:cs typeface="Tahoma" pitchFamily="34" charset="0"/>
              </a:rPr>
              <a:t>y </a:t>
            </a:r>
            <a:r>
              <a:rPr lang="es-VE" sz="2400" dirty="0">
                <a:latin typeface="Tahoma" pitchFamily="34" charset="0"/>
                <a:ea typeface="Tahoma" pitchFamily="34" charset="0"/>
                <a:cs typeface="Tahoma" pitchFamily="34" charset="0"/>
              </a:rPr>
              <a:t>Web of </a:t>
            </a:r>
            <a:r>
              <a:rPr lang="es-VE" sz="2400" dirty="0" err="1">
                <a:latin typeface="Tahoma" pitchFamily="34" charset="0"/>
                <a:ea typeface="Tahoma" pitchFamily="34" charset="0"/>
                <a:cs typeface="Tahoma" pitchFamily="34" charset="0"/>
              </a:rPr>
              <a:t>Science</a:t>
            </a:r>
            <a:endParaRPr lang="en-US"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37158436"/>
              </p:ext>
            </p:extLst>
          </p:nvPr>
        </p:nvGraphicFramePr>
        <p:xfrm>
          <a:off x="1066901" y="2780928"/>
          <a:ext cx="7488832" cy="2565975"/>
        </p:xfrm>
        <a:graphic>
          <a:graphicData uri="http://schemas.openxmlformats.org/drawingml/2006/table">
            <a:tbl>
              <a:tblPr firstRow="1" bandRow="1">
                <a:tableStyleId>{793D81CF-94F2-401A-BA57-92F5A7B2D0C5}</a:tableStyleId>
              </a:tblPr>
              <a:tblGrid>
                <a:gridCol w="7488832"/>
              </a:tblGrid>
              <a:tr h="554295">
                <a:tc>
                  <a:txBody>
                    <a:bodyPr/>
                    <a:lstStyle/>
                    <a:p>
                      <a:pPr algn="ctr"/>
                      <a:r>
                        <a:rPr lang="es-ES" sz="2000" dirty="0" smtClean="0">
                          <a:latin typeface="Tahoma" pitchFamily="34" charset="0"/>
                          <a:ea typeface="Tahoma" pitchFamily="34" charset="0"/>
                          <a:cs typeface="Tahoma" pitchFamily="34" charset="0"/>
                        </a:rPr>
                        <a:t>CRITERIOS</a:t>
                      </a:r>
                      <a:r>
                        <a:rPr lang="es-ES" sz="2000" baseline="0" dirty="0" smtClean="0">
                          <a:latin typeface="Tahoma" pitchFamily="34" charset="0"/>
                          <a:ea typeface="Tahoma" pitchFamily="34" charset="0"/>
                          <a:cs typeface="Tahoma" pitchFamily="34" charset="0"/>
                        </a:rPr>
                        <a:t> DE INCLUSIÓN</a:t>
                      </a:r>
                      <a:endParaRPr lang="en-US" sz="2000" dirty="0">
                        <a:latin typeface="Tahoma" pitchFamily="34" charset="0"/>
                        <a:ea typeface="Tahoma" pitchFamily="34" charset="0"/>
                        <a:cs typeface="Tahoma" pitchFamily="34" charset="0"/>
                      </a:endParaRPr>
                    </a:p>
                  </a:txBody>
                  <a:tcPr/>
                </a:tc>
              </a:tr>
              <a:tr h="863848">
                <a:tc>
                  <a:txBody>
                    <a:bodyPr/>
                    <a:lstStyle/>
                    <a:p>
                      <a:pPr algn="ctr"/>
                      <a:r>
                        <a:rPr lang="es-VE" sz="2000" dirty="0" smtClean="0">
                          <a:latin typeface="Tahoma" pitchFamily="34" charset="0"/>
                          <a:ea typeface="Tahoma" pitchFamily="34" charset="0"/>
                          <a:cs typeface="Tahoma" pitchFamily="34" charset="0"/>
                        </a:rPr>
                        <a:t>Ensayos aleatorizados de medicamentos para reducir la PA en los que se registraron eventos de EC o ECV</a:t>
                      </a:r>
                    </a:p>
                    <a:p>
                      <a:pPr algn="ctr"/>
                      <a:endParaRPr lang="es-VE" sz="2000" dirty="0" smtClean="0">
                        <a:latin typeface="Tahoma" pitchFamily="34" charset="0"/>
                        <a:ea typeface="Tahoma" pitchFamily="34" charset="0"/>
                        <a:cs typeface="Tahoma" pitchFamily="34" charset="0"/>
                      </a:endParaRPr>
                    </a:p>
                  </a:txBody>
                  <a:tcPr/>
                </a:tc>
              </a:tr>
              <a:tr h="863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sz="2000" kern="1200" dirty="0" smtClean="0">
                          <a:solidFill>
                            <a:schemeClr val="dk1"/>
                          </a:solidFill>
                          <a:effectLst/>
                          <a:latin typeface="Tahoma" pitchFamily="34" charset="0"/>
                          <a:ea typeface="Tahoma" pitchFamily="34" charset="0"/>
                          <a:cs typeface="Tahoma" pitchFamily="34" charset="0"/>
                        </a:rPr>
                        <a:t>Ensayos aleatorizados independientemente de la edad, el estado de la enfermedad, la presión arterial antes del tratamiento o el uso de otros medicamentos de los participantes.</a:t>
                      </a:r>
                      <a:endParaRPr lang="es-ES" sz="2000" kern="1200" dirty="0" smtClean="0">
                        <a:solidFill>
                          <a:schemeClr val="dk1"/>
                        </a:solidFill>
                        <a:effectLst/>
                        <a:latin typeface="Tahoma" pitchFamily="34" charset="0"/>
                        <a:ea typeface="Tahoma" pitchFamily="34" charset="0"/>
                        <a:cs typeface="Tahoma" pitchFamily="34" charset="0"/>
                      </a:endParaRPr>
                    </a:p>
                  </a:txBody>
                  <a:tcPr/>
                </a:tc>
              </a:tr>
            </a:tbl>
          </a:graphicData>
        </a:graphic>
      </p:graphicFrame>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934216924"/>
              </p:ext>
            </p:extLst>
          </p:nvPr>
        </p:nvGraphicFramePr>
        <p:xfrm>
          <a:off x="1030897" y="1700808"/>
          <a:ext cx="7560840" cy="4459808"/>
        </p:xfrm>
        <a:graphic>
          <a:graphicData uri="http://schemas.openxmlformats.org/drawingml/2006/table">
            <a:tbl>
              <a:tblPr firstRow="1" bandRow="1">
                <a:tableStyleId>{793D81CF-94F2-401A-BA57-92F5A7B2D0C5}</a:tableStyleId>
              </a:tblPr>
              <a:tblGrid>
                <a:gridCol w="7560840"/>
              </a:tblGrid>
              <a:tr h="660881">
                <a:tc>
                  <a:txBody>
                    <a:bodyPr/>
                    <a:lstStyle/>
                    <a:p>
                      <a:pPr algn="ctr"/>
                      <a:r>
                        <a:rPr lang="es-ES" sz="2200" dirty="0" smtClean="0">
                          <a:latin typeface="Tahoma" pitchFamily="34" charset="0"/>
                          <a:ea typeface="Tahoma" pitchFamily="34" charset="0"/>
                          <a:cs typeface="Tahoma" pitchFamily="34" charset="0"/>
                        </a:rPr>
                        <a:t>CRITERIOS</a:t>
                      </a:r>
                      <a:r>
                        <a:rPr lang="es-ES" sz="2200" baseline="0" dirty="0" smtClean="0">
                          <a:latin typeface="Tahoma" pitchFamily="34" charset="0"/>
                          <a:ea typeface="Tahoma" pitchFamily="34" charset="0"/>
                          <a:cs typeface="Tahoma" pitchFamily="34" charset="0"/>
                        </a:rPr>
                        <a:t> DE EXCLUSIÓN</a:t>
                      </a:r>
                      <a:endParaRPr lang="en-US" sz="2200" dirty="0">
                        <a:latin typeface="Tahoma" pitchFamily="34" charset="0"/>
                        <a:ea typeface="Tahoma" pitchFamily="34" charset="0"/>
                        <a:cs typeface="Tahoma" pitchFamily="34" charset="0"/>
                      </a:endParaRPr>
                    </a:p>
                  </a:txBody>
                  <a:tcPr/>
                </a:tc>
              </a:tr>
              <a:tr h="835844">
                <a:tc>
                  <a:txBody>
                    <a:bodyPr/>
                    <a:lstStyle/>
                    <a:p>
                      <a:pPr algn="ctr"/>
                      <a:r>
                        <a:rPr lang="es-VE" sz="2200" kern="1200" dirty="0" smtClean="0">
                          <a:solidFill>
                            <a:schemeClr val="tx1"/>
                          </a:solidFill>
                          <a:effectLst/>
                          <a:latin typeface="Tahoma" pitchFamily="34" charset="0"/>
                          <a:ea typeface="Tahoma" pitchFamily="34" charset="0"/>
                          <a:cs typeface="Tahoma" pitchFamily="34" charset="0"/>
                        </a:rPr>
                        <a:t>Ensayos no aleatorizados</a:t>
                      </a:r>
                    </a:p>
                    <a:p>
                      <a:pPr algn="ctr"/>
                      <a:endParaRPr lang="en-US" sz="2200" dirty="0" smtClean="0">
                        <a:latin typeface="Tahoma" pitchFamily="34" charset="0"/>
                        <a:ea typeface="Tahoma" pitchFamily="34" charset="0"/>
                        <a:cs typeface="Tahoma" pitchFamily="34" charset="0"/>
                      </a:endParaRPr>
                    </a:p>
                  </a:txBody>
                  <a:tcPr/>
                </a:tc>
              </a:tr>
              <a:tr h="835844">
                <a:tc>
                  <a:txBody>
                    <a:bodyPr/>
                    <a:lstStyle/>
                    <a:p>
                      <a:pPr algn="ctr"/>
                      <a:r>
                        <a:rPr lang="es-VE" sz="2200" kern="1200" dirty="0" smtClean="0">
                          <a:solidFill>
                            <a:schemeClr val="tx1"/>
                          </a:solidFill>
                          <a:effectLst/>
                          <a:latin typeface="Tahoma" pitchFamily="34" charset="0"/>
                          <a:ea typeface="Tahoma" pitchFamily="34" charset="0"/>
                          <a:cs typeface="Tahoma" pitchFamily="34" charset="0"/>
                        </a:rPr>
                        <a:t>Ensayos en los que los </a:t>
                      </a:r>
                      <a:r>
                        <a:rPr lang="es-VE" sz="2200" i="1" kern="1200" dirty="0" smtClean="0">
                          <a:solidFill>
                            <a:schemeClr val="tx1"/>
                          </a:solidFill>
                          <a:effectLst/>
                          <a:latin typeface="Tahoma" pitchFamily="34" charset="0"/>
                          <a:ea typeface="Tahoma" pitchFamily="34" charset="0"/>
                          <a:cs typeface="Tahoma" pitchFamily="34" charset="0"/>
                        </a:rPr>
                        <a:t>grupos de</a:t>
                      </a:r>
                      <a:r>
                        <a:rPr lang="es-VE" sz="2200" i="1" kern="1200" baseline="0" dirty="0" smtClean="0">
                          <a:solidFill>
                            <a:schemeClr val="tx1"/>
                          </a:solidFill>
                          <a:effectLst/>
                          <a:latin typeface="Tahoma" pitchFamily="34" charset="0"/>
                          <a:ea typeface="Tahoma" pitchFamily="34" charset="0"/>
                          <a:cs typeface="Tahoma" pitchFamily="34" charset="0"/>
                        </a:rPr>
                        <a:t> tratamiento </a:t>
                      </a:r>
                      <a:r>
                        <a:rPr lang="es-VE" sz="2200" kern="1200" dirty="0" smtClean="0">
                          <a:solidFill>
                            <a:schemeClr val="tx1"/>
                          </a:solidFill>
                          <a:effectLst/>
                          <a:latin typeface="Tahoma" pitchFamily="34" charset="0"/>
                          <a:ea typeface="Tahoma" pitchFamily="34" charset="0"/>
                          <a:cs typeface="Tahoma" pitchFamily="34" charset="0"/>
                        </a:rPr>
                        <a:t>pero no los </a:t>
                      </a:r>
                      <a:r>
                        <a:rPr lang="es-VE" sz="2200" i="1" kern="1200" dirty="0" smtClean="0">
                          <a:solidFill>
                            <a:schemeClr val="tx1"/>
                          </a:solidFill>
                          <a:effectLst/>
                          <a:latin typeface="Tahoma" pitchFamily="34" charset="0"/>
                          <a:ea typeface="Tahoma" pitchFamily="34" charset="0"/>
                          <a:cs typeface="Tahoma" pitchFamily="34" charset="0"/>
                        </a:rPr>
                        <a:t>grupos de control  </a:t>
                      </a:r>
                      <a:r>
                        <a:rPr lang="es-VE" sz="2200" kern="1200" dirty="0" smtClean="0">
                          <a:solidFill>
                            <a:schemeClr val="tx1"/>
                          </a:solidFill>
                          <a:effectLst/>
                          <a:latin typeface="Tahoma" pitchFamily="34" charset="0"/>
                          <a:ea typeface="Tahoma" pitchFamily="34" charset="0"/>
                          <a:cs typeface="Tahoma" pitchFamily="34" charset="0"/>
                        </a:rPr>
                        <a:t>tuvieron otras intervenciones</a:t>
                      </a:r>
                      <a:endParaRPr lang="en-US" sz="2200" dirty="0">
                        <a:latin typeface="Tahoma" pitchFamily="34" charset="0"/>
                        <a:ea typeface="Tahoma" pitchFamily="34" charset="0"/>
                        <a:cs typeface="Tahoma" pitchFamily="34" charset="0"/>
                      </a:endParaRPr>
                    </a:p>
                  </a:txBody>
                  <a:tcPr/>
                </a:tc>
              </a:tr>
              <a:tr h="1029959">
                <a:tc>
                  <a:txBody>
                    <a:bodyPr/>
                    <a:lstStyle/>
                    <a:p>
                      <a:pPr algn="ctr"/>
                      <a:r>
                        <a:rPr lang="es-VE" sz="2200" kern="1200" dirty="0" smtClean="0">
                          <a:solidFill>
                            <a:schemeClr val="tx1"/>
                          </a:solidFill>
                          <a:effectLst/>
                          <a:latin typeface="Tahoma" pitchFamily="34" charset="0"/>
                          <a:ea typeface="Tahoma" pitchFamily="34" charset="0"/>
                          <a:cs typeface="Tahoma" pitchFamily="34" charset="0"/>
                        </a:rPr>
                        <a:t> Ensayos en pacientes con IRC</a:t>
                      </a:r>
                      <a:endParaRPr lang="en-US" sz="2200" dirty="0">
                        <a:latin typeface="Tahoma" pitchFamily="34" charset="0"/>
                        <a:ea typeface="Tahoma" pitchFamily="34" charset="0"/>
                        <a:cs typeface="Tahoma" pitchFamily="34" charset="0"/>
                      </a:endParaRPr>
                    </a:p>
                  </a:txBody>
                  <a:tcPr/>
                </a:tc>
              </a:tr>
              <a:tr h="1029959">
                <a:tc>
                  <a:txBody>
                    <a:bodyPr/>
                    <a:lstStyle/>
                    <a:p>
                      <a:pPr algn="ctr"/>
                      <a:r>
                        <a:rPr lang="es-VE" sz="2200" kern="1200" dirty="0" smtClean="0">
                          <a:solidFill>
                            <a:schemeClr val="tx1"/>
                          </a:solidFill>
                          <a:effectLst/>
                          <a:latin typeface="Tahoma" pitchFamily="34" charset="0"/>
                          <a:ea typeface="Tahoma" pitchFamily="34" charset="0"/>
                          <a:cs typeface="Tahoma" pitchFamily="34" charset="0"/>
                        </a:rPr>
                        <a:t>Ensayos en los que se registraron &lt; 5 eventos cardiovasculares y ECV o la duración del tratamiento fue   &lt; a 6</a:t>
                      </a:r>
                      <a:r>
                        <a:rPr lang="es-VE" sz="2200" kern="1200" baseline="0" dirty="0" smtClean="0">
                          <a:solidFill>
                            <a:schemeClr val="tx1"/>
                          </a:solidFill>
                          <a:effectLst/>
                          <a:latin typeface="Tahoma" pitchFamily="34" charset="0"/>
                          <a:ea typeface="Tahoma" pitchFamily="34" charset="0"/>
                          <a:cs typeface="Tahoma" pitchFamily="34" charset="0"/>
                        </a:rPr>
                        <a:t> meses</a:t>
                      </a:r>
                      <a:endParaRPr lang="en-US" sz="2200" dirty="0">
                        <a:latin typeface="Tahoma" pitchFamily="34" charset="0"/>
                        <a:ea typeface="Tahoma" pitchFamily="34" charset="0"/>
                        <a:cs typeface="Tahoma" pitchFamily="34" charset="0"/>
                      </a:endParaRPr>
                    </a:p>
                  </a:txBody>
                  <a:tcPr/>
                </a:tc>
              </a:tr>
            </a:tbl>
          </a:graphicData>
        </a:graphic>
      </p:graphicFrame>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0356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458347" y="40466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Metodología </a:t>
            </a:r>
            <a:endParaRPr lang="es-ES" dirty="0">
              <a:latin typeface="Tahoma" pitchFamily="34" charset="0"/>
              <a:ea typeface="Tahoma" pitchFamily="34" charset="0"/>
              <a:cs typeface="Tahoma" pitchFamily="34" charset="0"/>
            </a:endParaRPr>
          </a:p>
        </p:txBody>
      </p:sp>
      <p:sp>
        <p:nvSpPr>
          <p:cNvPr id="4" name="3 CuadroTexto"/>
          <p:cNvSpPr txBox="1"/>
          <p:nvPr/>
        </p:nvSpPr>
        <p:spPr>
          <a:xfrm>
            <a:off x="2447727" y="1465062"/>
            <a:ext cx="4821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2400" dirty="0" smtClean="0">
                <a:latin typeface="Tahoma" pitchFamily="34" charset="0"/>
                <a:ea typeface="Tahoma" pitchFamily="34" charset="0"/>
                <a:cs typeface="Tahoma" pitchFamily="34" charset="0"/>
              </a:rPr>
              <a:t>Extracción de los datos</a:t>
            </a:r>
            <a:endParaRPr lang="es-ES" sz="2400" dirty="0">
              <a:latin typeface="Tahoma" pitchFamily="34" charset="0"/>
              <a:ea typeface="Tahoma" pitchFamily="34" charset="0"/>
              <a:cs typeface="Tahoma" pitchFamily="34" charset="0"/>
            </a:endParaRPr>
          </a:p>
        </p:txBody>
      </p:sp>
      <p:pic>
        <p:nvPicPr>
          <p:cNvPr id="1026" name="Picture 2" descr="Resultado de imagen para registrar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420888"/>
            <a:ext cx="2371725" cy="237172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915816" y="2214495"/>
            <a:ext cx="5661736" cy="769441"/>
          </a:xfrm>
          <a:prstGeom prst="rect">
            <a:avLst/>
          </a:prstGeom>
          <a:noFill/>
        </p:spPr>
        <p:txBody>
          <a:bodyPr wrap="square" rtlCol="0">
            <a:spAutoFit/>
          </a:bodyPr>
          <a:lstStyle/>
          <a:p>
            <a:r>
              <a:rPr lang="es-VE" sz="2200" dirty="0" smtClean="0">
                <a:latin typeface="Tahoma" pitchFamily="34" charset="0"/>
                <a:ea typeface="Tahoma" pitchFamily="34" charset="0"/>
                <a:cs typeface="Tahoma" pitchFamily="34" charset="0"/>
              </a:rPr>
              <a:t>Número de participantes </a:t>
            </a:r>
            <a:r>
              <a:rPr lang="es-VE" sz="2200" dirty="0">
                <a:latin typeface="Tahoma" pitchFamily="34" charset="0"/>
                <a:ea typeface="Tahoma" pitchFamily="34" charset="0"/>
                <a:cs typeface="Tahoma" pitchFamily="34" charset="0"/>
              </a:rPr>
              <a:t>que tenían </a:t>
            </a:r>
            <a:r>
              <a:rPr lang="es-VE" sz="2200" dirty="0" smtClean="0">
                <a:latin typeface="Tahoma" pitchFamily="34" charset="0"/>
                <a:ea typeface="Tahoma" pitchFamily="34" charset="0"/>
                <a:cs typeface="Tahoma" pitchFamily="34" charset="0"/>
              </a:rPr>
              <a:t>1 </a:t>
            </a:r>
            <a:r>
              <a:rPr lang="es-VE" sz="2200" dirty="0">
                <a:latin typeface="Tahoma" pitchFamily="34" charset="0"/>
                <a:ea typeface="Tahoma" pitchFamily="34" charset="0"/>
                <a:cs typeface="Tahoma" pitchFamily="34" charset="0"/>
              </a:rPr>
              <a:t>o más eventos de </a:t>
            </a:r>
            <a:r>
              <a:rPr lang="es-VE" sz="2200" dirty="0" smtClean="0">
                <a:latin typeface="Tahoma" pitchFamily="34" charset="0"/>
                <a:ea typeface="Tahoma" pitchFamily="34" charset="0"/>
                <a:cs typeface="Tahoma" pitchFamily="34" charset="0"/>
              </a:rPr>
              <a:t>EC* y 1 o </a:t>
            </a:r>
            <a:r>
              <a:rPr lang="es-VE" sz="2200" dirty="0">
                <a:latin typeface="Tahoma" pitchFamily="34" charset="0"/>
                <a:ea typeface="Tahoma" pitchFamily="34" charset="0"/>
                <a:cs typeface="Tahoma" pitchFamily="34" charset="0"/>
              </a:rPr>
              <a:t>más </a:t>
            </a:r>
            <a:r>
              <a:rPr lang="es-VE" sz="2200" dirty="0" smtClean="0">
                <a:latin typeface="Tahoma" pitchFamily="34" charset="0"/>
                <a:ea typeface="Tahoma" pitchFamily="34" charset="0"/>
                <a:cs typeface="Tahoma" pitchFamily="34" charset="0"/>
              </a:rPr>
              <a:t>ECV **</a:t>
            </a:r>
            <a:endParaRPr lang="en-US" sz="2200" dirty="0">
              <a:latin typeface="Tahoma" pitchFamily="34" charset="0"/>
              <a:ea typeface="Tahoma" pitchFamily="34" charset="0"/>
              <a:cs typeface="Tahoma" pitchFamily="34" charset="0"/>
            </a:endParaRPr>
          </a:p>
        </p:txBody>
      </p:sp>
      <p:sp>
        <p:nvSpPr>
          <p:cNvPr id="8" name="7 CuadroTexto"/>
          <p:cNvSpPr txBox="1"/>
          <p:nvPr/>
        </p:nvSpPr>
        <p:spPr>
          <a:xfrm>
            <a:off x="2947662" y="3085399"/>
            <a:ext cx="5472608" cy="1785104"/>
          </a:xfrm>
          <a:prstGeom prst="rect">
            <a:avLst/>
          </a:prstGeom>
          <a:noFill/>
        </p:spPr>
        <p:txBody>
          <a:bodyPr wrap="square" rtlCol="0">
            <a:spAutoFit/>
          </a:bodyPr>
          <a:lstStyle/>
          <a:p>
            <a:r>
              <a:rPr lang="es-VE" sz="2200" dirty="0" smtClean="0">
                <a:latin typeface="Tahoma" pitchFamily="34" charset="0"/>
                <a:ea typeface="Tahoma" pitchFamily="34" charset="0"/>
                <a:cs typeface="Tahoma" pitchFamily="34" charset="0"/>
              </a:rPr>
              <a:t>Número </a:t>
            </a:r>
            <a:r>
              <a:rPr lang="es-VE" sz="2200" dirty="0">
                <a:latin typeface="Tahoma" pitchFamily="34" charset="0"/>
                <a:ea typeface="Tahoma" pitchFamily="34" charset="0"/>
                <a:cs typeface="Tahoma" pitchFamily="34" charset="0"/>
              </a:rPr>
              <a:t>de participantes con 1</a:t>
            </a:r>
            <a:r>
              <a:rPr lang="es-VE" sz="2200" dirty="0" smtClean="0">
                <a:latin typeface="Tahoma" pitchFamily="34" charset="0"/>
                <a:ea typeface="Tahoma" pitchFamily="34" charset="0"/>
                <a:cs typeface="Tahoma" pitchFamily="34" charset="0"/>
              </a:rPr>
              <a:t> </a:t>
            </a:r>
            <a:r>
              <a:rPr lang="es-VE" sz="2200" dirty="0">
                <a:latin typeface="Tahoma" pitchFamily="34" charset="0"/>
                <a:ea typeface="Tahoma" pitchFamily="34" charset="0"/>
                <a:cs typeface="Tahoma" pitchFamily="34" charset="0"/>
              </a:rPr>
              <a:t>nuevo diagnóstico </a:t>
            </a:r>
            <a:r>
              <a:rPr lang="es-VE" sz="2200" dirty="0" smtClean="0">
                <a:latin typeface="Tahoma" pitchFamily="34" charset="0"/>
                <a:ea typeface="Tahoma" pitchFamily="34" charset="0"/>
                <a:cs typeface="Tahoma" pitchFamily="34" charset="0"/>
              </a:rPr>
              <a:t>de IC o </a:t>
            </a:r>
            <a:r>
              <a:rPr lang="es-VE" sz="2200" dirty="0">
                <a:latin typeface="Tahoma" pitchFamily="34" charset="0"/>
                <a:ea typeface="Tahoma" pitchFamily="34" charset="0"/>
                <a:cs typeface="Tahoma" pitchFamily="34" charset="0"/>
              </a:rPr>
              <a:t>una exacerbación de la </a:t>
            </a:r>
            <a:r>
              <a:rPr lang="es-VE" sz="2200" dirty="0" smtClean="0">
                <a:latin typeface="Tahoma" pitchFamily="34" charset="0"/>
                <a:ea typeface="Tahoma" pitchFamily="34" charset="0"/>
                <a:cs typeface="Tahoma" pitchFamily="34" charset="0"/>
              </a:rPr>
              <a:t>IC existente </a:t>
            </a:r>
            <a:r>
              <a:rPr lang="es-VE" sz="2200" dirty="0">
                <a:latin typeface="Tahoma" pitchFamily="34" charset="0"/>
                <a:ea typeface="Tahoma" pitchFamily="34" charset="0"/>
                <a:cs typeface="Tahoma" pitchFamily="34" charset="0"/>
              </a:rPr>
              <a:t>en función de los nuevos ingresos hospitalarios o la muerte por </a:t>
            </a:r>
            <a:r>
              <a:rPr lang="es-VE" sz="2200" dirty="0" smtClean="0">
                <a:latin typeface="Tahoma" pitchFamily="34" charset="0"/>
                <a:ea typeface="Tahoma" pitchFamily="34" charset="0"/>
                <a:cs typeface="Tahoma" pitchFamily="34" charset="0"/>
              </a:rPr>
              <a:t>la enfermedad</a:t>
            </a:r>
            <a:endParaRPr lang="en-US" sz="2200" dirty="0">
              <a:latin typeface="Tahoma" pitchFamily="34" charset="0"/>
              <a:ea typeface="Tahoma" pitchFamily="34" charset="0"/>
              <a:cs typeface="Tahoma" pitchFamily="34" charset="0"/>
            </a:endParaRPr>
          </a:p>
        </p:txBody>
      </p:sp>
      <p:sp>
        <p:nvSpPr>
          <p:cNvPr id="10" name="9 Rectángulo"/>
          <p:cNvSpPr/>
          <p:nvPr/>
        </p:nvSpPr>
        <p:spPr>
          <a:xfrm>
            <a:off x="800486" y="5672715"/>
            <a:ext cx="7776864" cy="584775"/>
          </a:xfrm>
          <a:prstGeom prst="rect">
            <a:avLst/>
          </a:prstGeom>
        </p:spPr>
        <p:txBody>
          <a:bodyPr wrap="square">
            <a:spAutoFit/>
          </a:bodyPr>
          <a:lstStyle/>
          <a:p>
            <a:pPr lvl="0"/>
            <a:r>
              <a:rPr lang="es-VE" sz="1600" dirty="0" smtClean="0">
                <a:latin typeface="Tahoma" pitchFamily="34" charset="0"/>
                <a:ea typeface="Tahoma" pitchFamily="34" charset="0"/>
                <a:cs typeface="Tahoma" pitchFamily="34" charset="0"/>
              </a:rPr>
              <a:t>* </a:t>
            </a:r>
            <a:r>
              <a:rPr lang="es-VE" sz="1600" dirty="0" smtClean="0">
                <a:solidFill>
                  <a:schemeClr val="dk1"/>
                </a:solidFill>
              </a:rPr>
              <a:t>IM fatal </a:t>
            </a:r>
            <a:r>
              <a:rPr lang="es-VE" sz="1600" dirty="0">
                <a:solidFill>
                  <a:schemeClr val="dk1"/>
                </a:solidFill>
              </a:rPr>
              <a:t>o </a:t>
            </a:r>
            <a:r>
              <a:rPr lang="es-VE" sz="1600" dirty="0" smtClean="0">
                <a:solidFill>
                  <a:schemeClr val="dk1"/>
                </a:solidFill>
              </a:rPr>
              <a:t>IM no </a:t>
            </a:r>
            <a:r>
              <a:rPr lang="es-VE" sz="1600" dirty="0">
                <a:solidFill>
                  <a:schemeClr val="dk1"/>
                </a:solidFill>
              </a:rPr>
              <a:t>fatal o muerte súbita cardíaca, pero excluyendo infartos </a:t>
            </a:r>
            <a:r>
              <a:rPr lang="es-VE" sz="1600" dirty="0" smtClean="0">
                <a:solidFill>
                  <a:schemeClr val="dk1"/>
                </a:solidFill>
              </a:rPr>
              <a:t>«silentes»</a:t>
            </a:r>
            <a:r>
              <a:rPr lang="es-VE" sz="1600" dirty="0" smtClean="0">
                <a:latin typeface="Tahoma" pitchFamily="34" charset="0"/>
                <a:ea typeface="Tahoma" pitchFamily="34" charset="0"/>
                <a:cs typeface="Tahoma" pitchFamily="34" charset="0"/>
              </a:rPr>
              <a:t> </a:t>
            </a:r>
            <a:endParaRPr lang="es-ES" sz="1600" dirty="0"/>
          </a:p>
        </p:txBody>
      </p:sp>
      <p:sp>
        <p:nvSpPr>
          <p:cNvPr id="11" name="10 Rectángulo"/>
          <p:cNvSpPr/>
          <p:nvPr/>
        </p:nvSpPr>
        <p:spPr>
          <a:xfrm>
            <a:off x="800688" y="6257490"/>
            <a:ext cx="7776864" cy="338554"/>
          </a:xfrm>
          <a:prstGeom prst="rect">
            <a:avLst/>
          </a:prstGeom>
        </p:spPr>
        <p:txBody>
          <a:bodyPr wrap="square">
            <a:spAutoFit/>
          </a:bodyPr>
          <a:lstStyle/>
          <a:p>
            <a:pPr lvl="0"/>
            <a:r>
              <a:rPr lang="es-VE" sz="1600" dirty="0" smtClean="0">
                <a:latin typeface="Tahoma" pitchFamily="34" charset="0"/>
                <a:ea typeface="Tahoma" pitchFamily="34" charset="0"/>
                <a:cs typeface="Tahoma" pitchFamily="34" charset="0"/>
              </a:rPr>
              <a:t>** </a:t>
            </a:r>
            <a:r>
              <a:rPr lang="es-VE" sz="1600" dirty="0" smtClean="0">
                <a:solidFill>
                  <a:schemeClr val="dk1"/>
                </a:solidFill>
              </a:rPr>
              <a:t>ECV hemorrágicos o isquémicos</a:t>
            </a:r>
            <a:endParaRPr lang="es-ES" sz="1600" dirty="0"/>
          </a:p>
        </p:txBody>
      </p:sp>
      <p:pic>
        <p:nvPicPr>
          <p:cNvPr id="12" name="Picture 2" descr="Resultado de imagen para busqueda"/>
          <p:cNvPicPr>
            <a:picLocks noChangeAspect="1" noChangeArrowheads="1"/>
          </p:cNvPicPr>
          <p:nvPr/>
        </p:nvPicPr>
        <p:blipFill>
          <a:blip r:embed="rId4" cstate="print"/>
          <a:srcRect/>
          <a:stretch>
            <a:fillRect/>
          </a:stretch>
        </p:blipFill>
        <p:spPr bwMode="auto">
          <a:xfrm>
            <a:off x="2766288" y="2458134"/>
            <a:ext cx="4184592" cy="3796947"/>
          </a:xfrm>
          <a:prstGeom prst="rect">
            <a:avLst/>
          </a:prstGeom>
          <a:noFill/>
        </p:spPr>
      </p:pic>
      <p:sp>
        <p:nvSpPr>
          <p:cNvPr id="2" name="1 Rectángulo"/>
          <p:cNvSpPr/>
          <p:nvPr/>
        </p:nvSpPr>
        <p:spPr>
          <a:xfrm>
            <a:off x="3092065" y="2614604"/>
            <a:ext cx="3193706" cy="369332"/>
          </a:xfrm>
          <a:prstGeom prst="rect">
            <a:avLst/>
          </a:prstGeom>
        </p:spPr>
        <p:txBody>
          <a:bodyPr wrap="square">
            <a:spAutoFit/>
          </a:bodyPr>
          <a:lstStyle/>
          <a:p>
            <a:r>
              <a:rPr lang="es-ES" dirty="0" smtClean="0"/>
              <a:t> MR </a:t>
            </a:r>
            <a:r>
              <a:rPr lang="es-ES" dirty="0" err="1" smtClean="0"/>
              <a:t>Law</a:t>
            </a:r>
            <a:r>
              <a:rPr lang="es-ES" dirty="0"/>
              <a:t> </a:t>
            </a:r>
            <a:r>
              <a:rPr lang="es-ES" dirty="0" smtClean="0"/>
              <a:t>                 </a:t>
            </a:r>
            <a:r>
              <a:rPr lang="es-VE" dirty="0" smtClean="0"/>
              <a:t> </a:t>
            </a:r>
            <a:r>
              <a:rPr lang="es-ES" dirty="0" smtClean="0"/>
              <a:t>NJ </a:t>
            </a:r>
            <a:r>
              <a:rPr lang="es-ES" dirty="0" err="1" smtClean="0"/>
              <a:t>Wald</a:t>
            </a:r>
            <a:r>
              <a:rPr lang="es-VE" dirty="0" smtClean="0"/>
              <a:t>  </a:t>
            </a:r>
            <a:endParaRPr lang="es-ES" dirty="0"/>
          </a:p>
        </p:txBody>
      </p:sp>
    </p:spTree>
    <p:extLst>
      <p:ext uri="{BB962C8B-B14F-4D97-AF65-F5344CB8AC3E}">
        <p14:creationId xmlns:p14="http://schemas.microsoft.com/office/powerpoint/2010/main" val="20323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0" grpId="1"/>
      <p:bldP spid="11" grpId="0"/>
      <p:bldP spid="11" grpId="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5453019</TotalTime>
  <Words>4155</Words>
  <Application>Microsoft Office PowerPoint</Application>
  <PresentationFormat>Presentación en pantalla (4:3)</PresentationFormat>
  <Paragraphs>360</Paragraphs>
  <Slides>46</Slides>
  <Notes>42</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Claridad</vt:lpstr>
      <vt:lpstr>Evidencia Científica </vt:lpstr>
      <vt:lpstr>INTRODUCCION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COTEJO</vt:lpstr>
      <vt:lpstr>LISTA DE COTEJO</vt:lpstr>
      <vt:lpstr>LISTA DE COTEJO</vt:lpstr>
      <vt:lpstr>LISTA DE COTEJO</vt:lpstr>
      <vt:lpstr>Presentación de PowerPoint</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Fabiola Viloria</dc:creator>
  <cp:lastModifiedBy>Rebeca</cp:lastModifiedBy>
  <cp:revision>310</cp:revision>
  <dcterms:created xsi:type="dcterms:W3CDTF">2017-06-18T19:28:48Z</dcterms:created>
  <dcterms:modified xsi:type="dcterms:W3CDTF">2018-03-14T14:45:02Z</dcterms:modified>
</cp:coreProperties>
</file>