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1" r:id="rId6"/>
    <p:sldId id="262" r:id="rId7"/>
    <p:sldId id="263" r:id="rId8"/>
    <p:sldId id="294" r:id="rId9"/>
    <p:sldId id="298" r:id="rId10"/>
    <p:sldId id="296" r:id="rId11"/>
    <p:sldId id="297" r:id="rId12"/>
    <p:sldId id="266" r:id="rId13"/>
    <p:sldId id="267" r:id="rId14"/>
    <p:sldId id="269" r:id="rId15"/>
    <p:sldId id="295" r:id="rId16"/>
    <p:sldId id="270" r:id="rId17"/>
    <p:sldId id="271" r:id="rId18"/>
    <p:sldId id="272"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7" r:id="rId34"/>
    <p:sldId id="284" r:id="rId35"/>
    <p:sldId id="285" r:id="rId36"/>
    <p:sldId id="286" r:id="rId37"/>
    <p:sldId id="315" r:id="rId38"/>
    <p:sldId id="290" r:id="rId39"/>
    <p:sldId id="291" r:id="rId40"/>
    <p:sldId id="292" r:id="rId41"/>
    <p:sldId id="314" r:id="rId42"/>
    <p:sldId id="316" r:id="rId43"/>
    <p:sldId id="293" r:id="rId44"/>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93" d="100"/>
          <a:sy n="93" d="100"/>
        </p:scale>
        <p:origin x="-16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0F63-89CF-43DA-8E26-583EFAEC87DC}"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MX"/>
        </a:p>
      </dgm:t>
    </dgm:pt>
    <dgm:pt modelId="{97090BA1-1BB7-405E-BCA7-A3B81D519F68}">
      <dgm:prSet phldrT="[Texto]"/>
      <dgm:spPr/>
      <dgm:t>
        <a:bodyPr/>
        <a:lstStyle/>
        <a:p>
          <a:r>
            <a:rPr lang="es-VE" dirty="0" smtClean="0"/>
            <a:t>Punto Final Primario</a:t>
          </a:r>
          <a:endParaRPr lang="es-MX" dirty="0"/>
        </a:p>
      </dgm:t>
    </dgm:pt>
    <dgm:pt modelId="{40A73A75-0596-46F6-8654-C863A563179E}" type="parTrans" cxnId="{C12248B3-F2C2-4951-BFFC-E1B5FA2214E0}">
      <dgm:prSet/>
      <dgm:spPr/>
      <dgm:t>
        <a:bodyPr/>
        <a:lstStyle/>
        <a:p>
          <a:endParaRPr lang="es-MX"/>
        </a:p>
      </dgm:t>
    </dgm:pt>
    <dgm:pt modelId="{B713C5C0-3560-4CA7-8B40-CE55101FF0E1}" type="sibTrans" cxnId="{C12248B3-F2C2-4951-BFFC-E1B5FA2214E0}">
      <dgm:prSet/>
      <dgm:spPr/>
      <dgm:t>
        <a:bodyPr/>
        <a:lstStyle/>
        <a:p>
          <a:endParaRPr lang="es-MX"/>
        </a:p>
      </dgm:t>
    </dgm:pt>
    <dgm:pt modelId="{5F4AD930-F728-4B1D-AA6E-28FFE5E3EA4B}">
      <dgm:prSet phldrT="[Texto]" custT="1"/>
      <dgm:spPr/>
      <dgm:t>
        <a:bodyPr/>
        <a:lstStyle/>
        <a:p>
          <a:pPr algn="just"/>
          <a:r>
            <a:rPr lang="es-ES" sz="1800" b="1" dirty="0" smtClean="0"/>
            <a:t>Compuesto de IM no mortal, SCA que no dio lugar a un IM, ECV no mortal, insuficiencia cardíaca descompensada aguda no fatal y muerte por causas cardiovasculares.</a:t>
          </a:r>
          <a:endParaRPr lang="es-MX" sz="1800" b="1" dirty="0"/>
        </a:p>
      </dgm:t>
    </dgm:pt>
    <dgm:pt modelId="{B67D464E-3EA5-486C-B65B-AD7E1EBB1E06}" type="parTrans" cxnId="{E609ABE0-7E40-4C3B-85E7-A1ED5ADB87ED}">
      <dgm:prSet/>
      <dgm:spPr/>
      <dgm:t>
        <a:bodyPr/>
        <a:lstStyle/>
        <a:p>
          <a:endParaRPr lang="es-MX"/>
        </a:p>
      </dgm:t>
    </dgm:pt>
    <dgm:pt modelId="{BFB847EF-4C4D-4929-A3E6-D1D12554D11A}" type="sibTrans" cxnId="{E609ABE0-7E40-4C3B-85E7-A1ED5ADB87ED}">
      <dgm:prSet/>
      <dgm:spPr/>
      <dgm:t>
        <a:bodyPr/>
        <a:lstStyle/>
        <a:p>
          <a:endParaRPr lang="es-MX"/>
        </a:p>
      </dgm:t>
    </dgm:pt>
    <dgm:pt modelId="{5D61E0AC-365C-4B57-8B55-3D77829BCCE2}">
      <dgm:prSet phldrT="[Texto]"/>
      <dgm:spPr/>
      <dgm:t>
        <a:bodyPr/>
        <a:lstStyle/>
        <a:p>
          <a:r>
            <a:rPr lang="es-VE" dirty="0" smtClean="0"/>
            <a:t>Punto Final Secundario</a:t>
          </a:r>
          <a:endParaRPr lang="es-MX" dirty="0"/>
        </a:p>
      </dgm:t>
    </dgm:pt>
    <dgm:pt modelId="{A36ABCA0-4986-4273-8C85-07640AB8A49D}" type="parTrans" cxnId="{4B7FAC67-5A3D-4084-B3B5-B5B9CE1A3B6E}">
      <dgm:prSet/>
      <dgm:spPr/>
      <dgm:t>
        <a:bodyPr/>
        <a:lstStyle/>
        <a:p>
          <a:endParaRPr lang="es-MX"/>
        </a:p>
      </dgm:t>
    </dgm:pt>
    <dgm:pt modelId="{14FAC099-46C4-45BB-9E92-2CE1A921CDE6}" type="sibTrans" cxnId="{4B7FAC67-5A3D-4084-B3B5-B5B9CE1A3B6E}">
      <dgm:prSet/>
      <dgm:spPr/>
      <dgm:t>
        <a:bodyPr/>
        <a:lstStyle/>
        <a:p>
          <a:endParaRPr lang="es-MX"/>
        </a:p>
      </dgm:t>
    </dgm:pt>
    <dgm:pt modelId="{9B3EEB6B-0272-4369-A7FB-BFB6E3F92A38}">
      <dgm:prSet phldrT="[Texto]" custT="1"/>
      <dgm:spPr/>
      <dgm:t>
        <a:bodyPr/>
        <a:lstStyle/>
        <a:p>
          <a:pPr algn="just"/>
          <a:r>
            <a:rPr lang="es-ES" sz="1800" b="1" dirty="0" smtClean="0"/>
            <a:t>Mortalidad por todas las causas y la combinación del resultado primario SPRINT y la mortalidad por todas las causas</a:t>
          </a:r>
          <a:endParaRPr lang="es-MX" sz="1800" b="1" dirty="0"/>
        </a:p>
      </dgm:t>
    </dgm:pt>
    <dgm:pt modelId="{76674A68-8DF0-4F3D-9760-8B6A8DC88E39}" type="parTrans" cxnId="{FED07908-C471-4284-94C9-C0B744B4D300}">
      <dgm:prSet/>
      <dgm:spPr/>
      <dgm:t>
        <a:bodyPr/>
        <a:lstStyle/>
        <a:p>
          <a:endParaRPr lang="es-MX"/>
        </a:p>
      </dgm:t>
    </dgm:pt>
    <dgm:pt modelId="{570B4339-CAF0-421C-A780-C1EB5FE08EAF}" type="sibTrans" cxnId="{FED07908-C471-4284-94C9-C0B744B4D300}">
      <dgm:prSet/>
      <dgm:spPr/>
      <dgm:t>
        <a:bodyPr/>
        <a:lstStyle/>
        <a:p>
          <a:endParaRPr lang="es-MX"/>
        </a:p>
      </dgm:t>
    </dgm:pt>
    <dgm:pt modelId="{3BE872DB-7C8F-482F-85E7-B3BAA968B3A1}" type="pres">
      <dgm:prSet presAssocID="{90110F63-89CF-43DA-8E26-583EFAEC87DC}" presName="Name0" presStyleCnt="0">
        <dgm:presLayoutVars>
          <dgm:dir/>
          <dgm:animLvl val="lvl"/>
          <dgm:resizeHandles val="exact"/>
        </dgm:presLayoutVars>
      </dgm:prSet>
      <dgm:spPr/>
      <dgm:t>
        <a:bodyPr/>
        <a:lstStyle/>
        <a:p>
          <a:endParaRPr lang="es-MX"/>
        </a:p>
      </dgm:t>
    </dgm:pt>
    <dgm:pt modelId="{C41DFD84-D9C8-484C-B589-746BD1D4C750}" type="pres">
      <dgm:prSet presAssocID="{97090BA1-1BB7-405E-BCA7-A3B81D519F68}" presName="linNode" presStyleCnt="0"/>
      <dgm:spPr/>
    </dgm:pt>
    <dgm:pt modelId="{3FB27AB2-FC07-4EA7-BDFE-27261C64CBC6}" type="pres">
      <dgm:prSet presAssocID="{97090BA1-1BB7-405E-BCA7-A3B81D519F68}" presName="parentText" presStyleLbl="node1" presStyleIdx="0" presStyleCnt="2">
        <dgm:presLayoutVars>
          <dgm:chMax val="1"/>
          <dgm:bulletEnabled val="1"/>
        </dgm:presLayoutVars>
      </dgm:prSet>
      <dgm:spPr/>
      <dgm:t>
        <a:bodyPr/>
        <a:lstStyle/>
        <a:p>
          <a:endParaRPr lang="es-MX"/>
        </a:p>
      </dgm:t>
    </dgm:pt>
    <dgm:pt modelId="{1C0BDA82-87D0-4C2F-BFBC-F3ACF2276BC4}" type="pres">
      <dgm:prSet presAssocID="{97090BA1-1BB7-405E-BCA7-A3B81D519F68}" presName="descendantText" presStyleLbl="alignAccFollowNode1" presStyleIdx="0" presStyleCnt="2">
        <dgm:presLayoutVars>
          <dgm:bulletEnabled val="1"/>
        </dgm:presLayoutVars>
      </dgm:prSet>
      <dgm:spPr/>
      <dgm:t>
        <a:bodyPr/>
        <a:lstStyle/>
        <a:p>
          <a:endParaRPr lang="es-MX"/>
        </a:p>
      </dgm:t>
    </dgm:pt>
    <dgm:pt modelId="{4D1ED3C8-D333-4D8F-BFDF-E1836BD84E30}" type="pres">
      <dgm:prSet presAssocID="{B713C5C0-3560-4CA7-8B40-CE55101FF0E1}" presName="sp" presStyleCnt="0"/>
      <dgm:spPr/>
    </dgm:pt>
    <dgm:pt modelId="{95164F9B-CC57-49C7-974B-819B154EEDAA}" type="pres">
      <dgm:prSet presAssocID="{5D61E0AC-365C-4B57-8B55-3D77829BCCE2}" presName="linNode" presStyleCnt="0"/>
      <dgm:spPr/>
    </dgm:pt>
    <dgm:pt modelId="{D13B597B-A147-4EAC-9BFD-A86DDD173460}" type="pres">
      <dgm:prSet presAssocID="{5D61E0AC-365C-4B57-8B55-3D77829BCCE2}" presName="parentText" presStyleLbl="node1" presStyleIdx="1" presStyleCnt="2">
        <dgm:presLayoutVars>
          <dgm:chMax val="1"/>
          <dgm:bulletEnabled val="1"/>
        </dgm:presLayoutVars>
      </dgm:prSet>
      <dgm:spPr/>
      <dgm:t>
        <a:bodyPr/>
        <a:lstStyle/>
        <a:p>
          <a:endParaRPr lang="es-MX"/>
        </a:p>
      </dgm:t>
    </dgm:pt>
    <dgm:pt modelId="{39418D3E-7D63-4EEB-9FB6-CFC54540AFFB}" type="pres">
      <dgm:prSet presAssocID="{5D61E0AC-365C-4B57-8B55-3D77829BCCE2}" presName="descendantText" presStyleLbl="alignAccFollowNode1" presStyleIdx="1" presStyleCnt="2">
        <dgm:presLayoutVars>
          <dgm:bulletEnabled val="1"/>
        </dgm:presLayoutVars>
      </dgm:prSet>
      <dgm:spPr/>
      <dgm:t>
        <a:bodyPr/>
        <a:lstStyle/>
        <a:p>
          <a:endParaRPr lang="es-MX"/>
        </a:p>
      </dgm:t>
    </dgm:pt>
  </dgm:ptLst>
  <dgm:cxnLst>
    <dgm:cxn modelId="{4B7FAC67-5A3D-4084-B3B5-B5B9CE1A3B6E}" srcId="{90110F63-89CF-43DA-8E26-583EFAEC87DC}" destId="{5D61E0AC-365C-4B57-8B55-3D77829BCCE2}" srcOrd="1" destOrd="0" parTransId="{A36ABCA0-4986-4273-8C85-07640AB8A49D}" sibTransId="{14FAC099-46C4-45BB-9E92-2CE1A921CDE6}"/>
    <dgm:cxn modelId="{C12248B3-F2C2-4951-BFFC-E1B5FA2214E0}" srcId="{90110F63-89CF-43DA-8E26-583EFAEC87DC}" destId="{97090BA1-1BB7-405E-BCA7-A3B81D519F68}" srcOrd="0" destOrd="0" parTransId="{40A73A75-0596-46F6-8654-C863A563179E}" sibTransId="{B713C5C0-3560-4CA7-8B40-CE55101FF0E1}"/>
    <dgm:cxn modelId="{FBF8DCB8-341A-4CA8-BAD0-AE0E84CBAD0A}" type="presOf" srcId="{9B3EEB6B-0272-4369-A7FB-BFB6E3F92A38}" destId="{39418D3E-7D63-4EEB-9FB6-CFC54540AFFB}" srcOrd="0" destOrd="0" presId="urn:microsoft.com/office/officeart/2005/8/layout/vList5"/>
    <dgm:cxn modelId="{A953127E-EFF3-44B8-BECF-F21A52BDEA60}" type="presOf" srcId="{90110F63-89CF-43DA-8E26-583EFAEC87DC}" destId="{3BE872DB-7C8F-482F-85E7-B3BAA968B3A1}" srcOrd="0" destOrd="0" presId="urn:microsoft.com/office/officeart/2005/8/layout/vList5"/>
    <dgm:cxn modelId="{69261620-4CBD-4AD1-895F-73B15199C69E}" type="presOf" srcId="{5F4AD930-F728-4B1D-AA6E-28FFE5E3EA4B}" destId="{1C0BDA82-87D0-4C2F-BFBC-F3ACF2276BC4}" srcOrd="0" destOrd="0" presId="urn:microsoft.com/office/officeart/2005/8/layout/vList5"/>
    <dgm:cxn modelId="{E609ABE0-7E40-4C3B-85E7-A1ED5ADB87ED}" srcId="{97090BA1-1BB7-405E-BCA7-A3B81D519F68}" destId="{5F4AD930-F728-4B1D-AA6E-28FFE5E3EA4B}" srcOrd="0" destOrd="0" parTransId="{B67D464E-3EA5-486C-B65B-AD7E1EBB1E06}" sibTransId="{BFB847EF-4C4D-4929-A3E6-D1D12554D11A}"/>
    <dgm:cxn modelId="{C9DD9DDD-84D2-4D87-A201-E04361B863BA}" type="presOf" srcId="{5D61E0AC-365C-4B57-8B55-3D77829BCCE2}" destId="{D13B597B-A147-4EAC-9BFD-A86DDD173460}" srcOrd="0" destOrd="0" presId="urn:microsoft.com/office/officeart/2005/8/layout/vList5"/>
    <dgm:cxn modelId="{CEAFC8D5-563B-45B3-B103-202B498F1615}" type="presOf" srcId="{97090BA1-1BB7-405E-BCA7-A3B81D519F68}" destId="{3FB27AB2-FC07-4EA7-BDFE-27261C64CBC6}" srcOrd="0" destOrd="0" presId="urn:microsoft.com/office/officeart/2005/8/layout/vList5"/>
    <dgm:cxn modelId="{FED07908-C471-4284-94C9-C0B744B4D300}" srcId="{5D61E0AC-365C-4B57-8B55-3D77829BCCE2}" destId="{9B3EEB6B-0272-4369-A7FB-BFB6E3F92A38}" srcOrd="0" destOrd="0" parTransId="{76674A68-8DF0-4F3D-9760-8B6A8DC88E39}" sibTransId="{570B4339-CAF0-421C-A780-C1EB5FE08EAF}"/>
    <dgm:cxn modelId="{AD932460-F159-4BBD-812E-AC6E281F715F}" type="presParOf" srcId="{3BE872DB-7C8F-482F-85E7-B3BAA968B3A1}" destId="{C41DFD84-D9C8-484C-B589-746BD1D4C750}" srcOrd="0" destOrd="0" presId="urn:microsoft.com/office/officeart/2005/8/layout/vList5"/>
    <dgm:cxn modelId="{BF1D55FA-7749-4738-9C5D-9D64554F8FDC}" type="presParOf" srcId="{C41DFD84-D9C8-484C-B589-746BD1D4C750}" destId="{3FB27AB2-FC07-4EA7-BDFE-27261C64CBC6}" srcOrd="0" destOrd="0" presId="urn:microsoft.com/office/officeart/2005/8/layout/vList5"/>
    <dgm:cxn modelId="{45B338F6-3EC1-4BF0-8D5A-008CD025F753}" type="presParOf" srcId="{C41DFD84-D9C8-484C-B589-746BD1D4C750}" destId="{1C0BDA82-87D0-4C2F-BFBC-F3ACF2276BC4}" srcOrd="1" destOrd="0" presId="urn:microsoft.com/office/officeart/2005/8/layout/vList5"/>
    <dgm:cxn modelId="{20D2229A-718E-4283-95ED-489A1D27B8A1}" type="presParOf" srcId="{3BE872DB-7C8F-482F-85E7-B3BAA968B3A1}" destId="{4D1ED3C8-D333-4D8F-BFDF-E1836BD84E30}" srcOrd="1" destOrd="0" presId="urn:microsoft.com/office/officeart/2005/8/layout/vList5"/>
    <dgm:cxn modelId="{F94F15F4-4163-4217-9099-6B50D8422E9E}" type="presParOf" srcId="{3BE872DB-7C8F-482F-85E7-B3BAA968B3A1}" destId="{95164F9B-CC57-49C7-974B-819B154EEDAA}" srcOrd="2" destOrd="0" presId="urn:microsoft.com/office/officeart/2005/8/layout/vList5"/>
    <dgm:cxn modelId="{E953BDBF-4BC3-4906-A770-9F9AA4D2F7D3}" type="presParOf" srcId="{95164F9B-CC57-49C7-974B-819B154EEDAA}" destId="{D13B597B-A147-4EAC-9BFD-A86DDD173460}" srcOrd="0" destOrd="0" presId="urn:microsoft.com/office/officeart/2005/8/layout/vList5"/>
    <dgm:cxn modelId="{6E31B6AB-D8E5-431C-B2F7-5BCF6FC59B87}" type="presParOf" srcId="{95164F9B-CC57-49C7-974B-819B154EEDAA}" destId="{39418D3E-7D63-4EEB-9FB6-CFC54540AF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0F63-89CF-43DA-8E26-583EFAEC87DC}"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MX"/>
        </a:p>
      </dgm:t>
    </dgm:pt>
    <dgm:pt modelId="{97090BA1-1BB7-405E-BCA7-A3B81D519F68}">
      <dgm:prSet phldrT="[Texto]"/>
      <dgm:spPr/>
      <dgm:t>
        <a:bodyPr/>
        <a:lstStyle/>
        <a:p>
          <a:r>
            <a:rPr lang="es-VE" b="1" dirty="0" smtClean="0"/>
            <a:t>Punto Final Primario ERC (TFG&lt; 60 ml/min MDRD)</a:t>
          </a:r>
          <a:endParaRPr lang="es-MX" b="1" dirty="0"/>
        </a:p>
      </dgm:t>
    </dgm:pt>
    <dgm:pt modelId="{40A73A75-0596-46F6-8654-C863A563179E}" type="parTrans" cxnId="{C12248B3-F2C2-4951-BFFC-E1B5FA2214E0}">
      <dgm:prSet/>
      <dgm:spPr/>
      <dgm:t>
        <a:bodyPr/>
        <a:lstStyle/>
        <a:p>
          <a:endParaRPr lang="es-MX"/>
        </a:p>
      </dgm:t>
    </dgm:pt>
    <dgm:pt modelId="{B713C5C0-3560-4CA7-8B40-CE55101FF0E1}" type="sibTrans" cxnId="{C12248B3-F2C2-4951-BFFC-E1B5FA2214E0}">
      <dgm:prSet/>
      <dgm:spPr/>
      <dgm:t>
        <a:bodyPr/>
        <a:lstStyle/>
        <a:p>
          <a:endParaRPr lang="es-MX"/>
        </a:p>
      </dgm:t>
    </dgm:pt>
    <dgm:pt modelId="{5F4AD930-F728-4B1D-AA6E-28FFE5E3EA4B}">
      <dgm:prSet phldrT="[Texto]" custT="1"/>
      <dgm:spPr/>
      <dgm:t>
        <a:bodyPr/>
        <a:lstStyle/>
        <a:p>
          <a:pPr algn="just"/>
          <a:r>
            <a:rPr lang="es-ES" sz="1600" b="1" dirty="0" smtClean="0"/>
            <a:t>Incidencia combinada de una disminución de la TFG del 50% o más (confirmada por una prueba de laboratorio posterior ≥90 días después) o el desarrollo de enfermedad renal en etapa terminal que requiere diálisis o trasplante a largo plazo</a:t>
          </a:r>
          <a:endParaRPr lang="es-MX" sz="1600" b="1" dirty="0"/>
        </a:p>
      </dgm:t>
    </dgm:pt>
    <dgm:pt modelId="{B67D464E-3EA5-486C-B65B-AD7E1EBB1E06}" type="parTrans" cxnId="{E609ABE0-7E40-4C3B-85E7-A1ED5ADB87ED}">
      <dgm:prSet/>
      <dgm:spPr/>
      <dgm:t>
        <a:bodyPr/>
        <a:lstStyle/>
        <a:p>
          <a:endParaRPr lang="es-MX"/>
        </a:p>
      </dgm:t>
    </dgm:pt>
    <dgm:pt modelId="{BFB847EF-4C4D-4929-A3E6-D1D12554D11A}" type="sibTrans" cxnId="{E609ABE0-7E40-4C3B-85E7-A1ED5ADB87ED}">
      <dgm:prSet/>
      <dgm:spPr/>
      <dgm:t>
        <a:bodyPr/>
        <a:lstStyle/>
        <a:p>
          <a:endParaRPr lang="es-MX"/>
        </a:p>
      </dgm:t>
    </dgm:pt>
    <dgm:pt modelId="{5D61E0AC-365C-4B57-8B55-3D77829BCCE2}">
      <dgm:prSet phldrT="[Texto]"/>
      <dgm:spPr/>
      <dgm:t>
        <a:bodyPr/>
        <a:lstStyle/>
        <a:p>
          <a:r>
            <a:rPr lang="es-VE" b="1" dirty="0" smtClean="0"/>
            <a:t>Punto Final Secundario </a:t>
          </a:r>
          <a:r>
            <a:rPr lang="es-VE" b="1" dirty="0" err="1" smtClean="0"/>
            <a:t>ERs</a:t>
          </a:r>
          <a:r>
            <a:rPr lang="es-VE" b="1" dirty="0" smtClean="0"/>
            <a:t>(Sin ERC de base)</a:t>
          </a:r>
          <a:endParaRPr lang="es-MX" b="1" dirty="0"/>
        </a:p>
      </dgm:t>
    </dgm:pt>
    <dgm:pt modelId="{A36ABCA0-4986-4273-8C85-07640AB8A49D}" type="parTrans" cxnId="{4B7FAC67-5A3D-4084-B3B5-B5B9CE1A3B6E}">
      <dgm:prSet/>
      <dgm:spPr/>
      <dgm:t>
        <a:bodyPr/>
        <a:lstStyle/>
        <a:p>
          <a:endParaRPr lang="es-MX"/>
        </a:p>
      </dgm:t>
    </dgm:pt>
    <dgm:pt modelId="{14FAC099-46C4-45BB-9E92-2CE1A921CDE6}" type="sibTrans" cxnId="{4B7FAC67-5A3D-4084-B3B5-B5B9CE1A3B6E}">
      <dgm:prSet/>
      <dgm:spPr/>
      <dgm:t>
        <a:bodyPr/>
        <a:lstStyle/>
        <a:p>
          <a:endParaRPr lang="es-MX"/>
        </a:p>
      </dgm:t>
    </dgm:pt>
    <dgm:pt modelId="{9B3EEB6B-0272-4369-A7FB-BFB6E3F92A38}">
      <dgm:prSet phldrT="[Texto]" custT="1"/>
      <dgm:spPr/>
      <dgm:t>
        <a:bodyPr/>
        <a:lstStyle/>
        <a:p>
          <a:pPr algn="just"/>
          <a:r>
            <a:rPr lang="es-ES" sz="1600" b="1" dirty="0" smtClean="0"/>
            <a:t>Se basó en la incidencia de una disminución de la TFG del 30% o más al inicio hasta un valor inferior a 60 ml/min (también confirmado por una prueba posterior ≥90 días después)</a:t>
          </a:r>
          <a:endParaRPr lang="es-MX" sz="1600" b="1" dirty="0"/>
        </a:p>
      </dgm:t>
    </dgm:pt>
    <dgm:pt modelId="{76674A68-8DF0-4F3D-9760-8B6A8DC88E39}" type="parTrans" cxnId="{FED07908-C471-4284-94C9-C0B744B4D300}">
      <dgm:prSet/>
      <dgm:spPr/>
      <dgm:t>
        <a:bodyPr/>
        <a:lstStyle/>
        <a:p>
          <a:endParaRPr lang="es-MX"/>
        </a:p>
      </dgm:t>
    </dgm:pt>
    <dgm:pt modelId="{570B4339-CAF0-421C-A780-C1EB5FE08EAF}" type="sibTrans" cxnId="{FED07908-C471-4284-94C9-C0B744B4D300}">
      <dgm:prSet/>
      <dgm:spPr/>
      <dgm:t>
        <a:bodyPr/>
        <a:lstStyle/>
        <a:p>
          <a:endParaRPr lang="es-MX"/>
        </a:p>
      </dgm:t>
    </dgm:pt>
    <dgm:pt modelId="{3BE872DB-7C8F-482F-85E7-B3BAA968B3A1}" type="pres">
      <dgm:prSet presAssocID="{90110F63-89CF-43DA-8E26-583EFAEC87DC}" presName="Name0" presStyleCnt="0">
        <dgm:presLayoutVars>
          <dgm:dir/>
          <dgm:animLvl val="lvl"/>
          <dgm:resizeHandles val="exact"/>
        </dgm:presLayoutVars>
      </dgm:prSet>
      <dgm:spPr/>
      <dgm:t>
        <a:bodyPr/>
        <a:lstStyle/>
        <a:p>
          <a:endParaRPr lang="es-MX"/>
        </a:p>
      </dgm:t>
    </dgm:pt>
    <dgm:pt modelId="{C41DFD84-D9C8-484C-B589-746BD1D4C750}" type="pres">
      <dgm:prSet presAssocID="{97090BA1-1BB7-405E-BCA7-A3B81D519F68}" presName="linNode" presStyleCnt="0"/>
      <dgm:spPr/>
    </dgm:pt>
    <dgm:pt modelId="{3FB27AB2-FC07-4EA7-BDFE-27261C64CBC6}" type="pres">
      <dgm:prSet presAssocID="{97090BA1-1BB7-405E-BCA7-A3B81D519F68}" presName="parentText" presStyleLbl="node1" presStyleIdx="0" presStyleCnt="2" custLinFactNeighborX="-1420" custLinFactNeighborY="-2">
        <dgm:presLayoutVars>
          <dgm:chMax val="1"/>
          <dgm:bulletEnabled val="1"/>
        </dgm:presLayoutVars>
      </dgm:prSet>
      <dgm:spPr/>
      <dgm:t>
        <a:bodyPr/>
        <a:lstStyle/>
        <a:p>
          <a:endParaRPr lang="es-MX"/>
        </a:p>
      </dgm:t>
    </dgm:pt>
    <dgm:pt modelId="{1C0BDA82-87D0-4C2F-BFBC-F3ACF2276BC4}" type="pres">
      <dgm:prSet presAssocID="{97090BA1-1BB7-405E-BCA7-A3B81D519F68}" presName="descendantText" presStyleLbl="alignAccFollowNode1" presStyleIdx="0" presStyleCnt="2">
        <dgm:presLayoutVars>
          <dgm:bulletEnabled val="1"/>
        </dgm:presLayoutVars>
      </dgm:prSet>
      <dgm:spPr/>
      <dgm:t>
        <a:bodyPr/>
        <a:lstStyle/>
        <a:p>
          <a:endParaRPr lang="es-MX"/>
        </a:p>
      </dgm:t>
    </dgm:pt>
    <dgm:pt modelId="{4D1ED3C8-D333-4D8F-BFDF-E1836BD84E30}" type="pres">
      <dgm:prSet presAssocID="{B713C5C0-3560-4CA7-8B40-CE55101FF0E1}" presName="sp" presStyleCnt="0"/>
      <dgm:spPr/>
    </dgm:pt>
    <dgm:pt modelId="{95164F9B-CC57-49C7-974B-819B154EEDAA}" type="pres">
      <dgm:prSet presAssocID="{5D61E0AC-365C-4B57-8B55-3D77829BCCE2}" presName="linNode" presStyleCnt="0"/>
      <dgm:spPr/>
    </dgm:pt>
    <dgm:pt modelId="{D13B597B-A147-4EAC-9BFD-A86DDD173460}" type="pres">
      <dgm:prSet presAssocID="{5D61E0AC-365C-4B57-8B55-3D77829BCCE2}" presName="parentText" presStyleLbl="node1" presStyleIdx="1" presStyleCnt="2">
        <dgm:presLayoutVars>
          <dgm:chMax val="1"/>
          <dgm:bulletEnabled val="1"/>
        </dgm:presLayoutVars>
      </dgm:prSet>
      <dgm:spPr/>
      <dgm:t>
        <a:bodyPr/>
        <a:lstStyle/>
        <a:p>
          <a:endParaRPr lang="es-MX"/>
        </a:p>
      </dgm:t>
    </dgm:pt>
    <dgm:pt modelId="{39418D3E-7D63-4EEB-9FB6-CFC54540AFFB}" type="pres">
      <dgm:prSet presAssocID="{5D61E0AC-365C-4B57-8B55-3D77829BCCE2}" presName="descendantText" presStyleLbl="alignAccFollowNode1" presStyleIdx="1" presStyleCnt="2">
        <dgm:presLayoutVars>
          <dgm:bulletEnabled val="1"/>
        </dgm:presLayoutVars>
      </dgm:prSet>
      <dgm:spPr/>
      <dgm:t>
        <a:bodyPr/>
        <a:lstStyle/>
        <a:p>
          <a:endParaRPr lang="es-MX"/>
        </a:p>
      </dgm:t>
    </dgm:pt>
  </dgm:ptLst>
  <dgm:cxnLst>
    <dgm:cxn modelId="{1507C52C-920B-4907-BABD-1CCF30C449DC}" type="presOf" srcId="{97090BA1-1BB7-405E-BCA7-A3B81D519F68}" destId="{3FB27AB2-FC07-4EA7-BDFE-27261C64CBC6}" srcOrd="0" destOrd="0" presId="urn:microsoft.com/office/officeart/2005/8/layout/vList5"/>
    <dgm:cxn modelId="{4B7FAC67-5A3D-4084-B3B5-B5B9CE1A3B6E}" srcId="{90110F63-89CF-43DA-8E26-583EFAEC87DC}" destId="{5D61E0AC-365C-4B57-8B55-3D77829BCCE2}" srcOrd="1" destOrd="0" parTransId="{A36ABCA0-4986-4273-8C85-07640AB8A49D}" sibTransId="{14FAC099-46C4-45BB-9E92-2CE1A921CDE6}"/>
    <dgm:cxn modelId="{CEAF1194-AEAA-43AF-8FE4-3400AFFECC0E}" type="presOf" srcId="{9B3EEB6B-0272-4369-A7FB-BFB6E3F92A38}" destId="{39418D3E-7D63-4EEB-9FB6-CFC54540AFFB}" srcOrd="0" destOrd="0" presId="urn:microsoft.com/office/officeart/2005/8/layout/vList5"/>
    <dgm:cxn modelId="{C12248B3-F2C2-4951-BFFC-E1B5FA2214E0}" srcId="{90110F63-89CF-43DA-8E26-583EFAEC87DC}" destId="{97090BA1-1BB7-405E-BCA7-A3B81D519F68}" srcOrd="0" destOrd="0" parTransId="{40A73A75-0596-46F6-8654-C863A563179E}" sibTransId="{B713C5C0-3560-4CA7-8B40-CE55101FF0E1}"/>
    <dgm:cxn modelId="{4DB63C12-6610-47D7-86BD-744C64704BA0}" type="presOf" srcId="{5D61E0AC-365C-4B57-8B55-3D77829BCCE2}" destId="{D13B597B-A147-4EAC-9BFD-A86DDD173460}" srcOrd="0" destOrd="0" presId="urn:microsoft.com/office/officeart/2005/8/layout/vList5"/>
    <dgm:cxn modelId="{E609ABE0-7E40-4C3B-85E7-A1ED5ADB87ED}" srcId="{97090BA1-1BB7-405E-BCA7-A3B81D519F68}" destId="{5F4AD930-F728-4B1D-AA6E-28FFE5E3EA4B}" srcOrd="0" destOrd="0" parTransId="{B67D464E-3EA5-486C-B65B-AD7E1EBB1E06}" sibTransId="{BFB847EF-4C4D-4929-A3E6-D1D12554D11A}"/>
    <dgm:cxn modelId="{FCA0BB08-2422-47F5-9970-8F6DA6C26E61}" type="presOf" srcId="{5F4AD930-F728-4B1D-AA6E-28FFE5E3EA4B}" destId="{1C0BDA82-87D0-4C2F-BFBC-F3ACF2276BC4}" srcOrd="0" destOrd="0" presId="urn:microsoft.com/office/officeart/2005/8/layout/vList5"/>
    <dgm:cxn modelId="{FED07908-C471-4284-94C9-C0B744B4D300}" srcId="{5D61E0AC-365C-4B57-8B55-3D77829BCCE2}" destId="{9B3EEB6B-0272-4369-A7FB-BFB6E3F92A38}" srcOrd="0" destOrd="0" parTransId="{76674A68-8DF0-4F3D-9760-8B6A8DC88E39}" sibTransId="{570B4339-CAF0-421C-A780-C1EB5FE08EAF}"/>
    <dgm:cxn modelId="{5CAF3A12-3C1B-4A27-8C56-056F1397637B}" type="presOf" srcId="{90110F63-89CF-43DA-8E26-583EFAEC87DC}" destId="{3BE872DB-7C8F-482F-85E7-B3BAA968B3A1}" srcOrd="0" destOrd="0" presId="urn:microsoft.com/office/officeart/2005/8/layout/vList5"/>
    <dgm:cxn modelId="{E5094DB6-0805-4975-A356-D15A13F1B21D}" type="presParOf" srcId="{3BE872DB-7C8F-482F-85E7-B3BAA968B3A1}" destId="{C41DFD84-D9C8-484C-B589-746BD1D4C750}" srcOrd="0" destOrd="0" presId="urn:microsoft.com/office/officeart/2005/8/layout/vList5"/>
    <dgm:cxn modelId="{7DD641C8-DCEA-46AA-9CCE-CB4006A5ABE3}" type="presParOf" srcId="{C41DFD84-D9C8-484C-B589-746BD1D4C750}" destId="{3FB27AB2-FC07-4EA7-BDFE-27261C64CBC6}" srcOrd="0" destOrd="0" presId="urn:microsoft.com/office/officeart/2005/8/layout/vList5"/>
    <dgm:cxn modelId="{5F019A87-94B2-4667-971D-CEA8C2CA361A}" type="presParOf" srcId="{C41DFD84-D9C8-484C-B589-746BD1D4C750}" destId="{1C0BDA82-87D0-4C2F-BFBC-F3ACF2276BC4}" srcOrd="1" destOrd="0" presId="urn:microsoft.com/office/officeart/2005/8/layout/vList5"/>
    <dgm:cxn modelId="{873E12A0-DFEA-4647-99D2-0081E011877E}" type="presParOf" srcId="{3BE872DB-7C8F-482F-85E7-B3BAA968B3A1}" destId="{4D1ED3C8-D333-4D8F-BFDF-E1836BD84E30}" srcOrd="1" destOrd="0" presId="urn:microsoft.com/office/officeart/2005/8/layout/vList5"/>
    <dgm:cxn modelId="{26BBC88D-CE1C-49FD-B9BB-B5846154C69D}" type="presParOf" srcId="{3BE872DB-7C8F-482F-85E7-B3BAA968B3A1}" destId="{95164F9B-CC57-49C7-974B-819B154EEDAA}" srcOrd="2" destOrd="0" presId="urn:microsoft.com/office/officeart/2005/8/layout/vList5"/>
    <dgm:cxn modelId="{F2F5009E-EFDF-4FD5-88CA-A84AAD35223F}" type="presParOf" srcId="{95164F9B-CC57-49C7-974B-819B154EEDAA}" destId="{D13B597B-A147-4EAC-9BFD-A86DDD173460}" srcOrd="0" destOrd="0" presId="urn:microsoft.com/office/officeart/2005/8/layout/vList5"/>
    <dgm:cxn modelId="{B69CD164-1612-456D-A1AC-7CF4004FD7F3}" type="presParOf" srcId="{95164F9B-CC57-49C7-974B-819B154EEDAA}" destId="{39418D3E-7D63-4EEB-9FB6-CFC54540AF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F4B68D-F0DB-4166-9E6F-7F635711AC6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MX"/>
        </a:p>
      </dgm:t>
    </dgm:pt>
    <dgm:pt modelId="{EECF9CF7-AD49-4085-9C9A-8E3D0140FA3D}">
      <dgm:prSet phldrT="[Texto]" custT="1"/>
      <dgm:spPr/>
      <dgm:t>
        <a:bodyPr/>
        <a:lstStyle/>
        <a:p>
          <a:r>
            <a:rPr lang="es-VE" sz="2000" b="1" dirty="0" smtClean="0"/>
            <a:t>Se estimo en base a 3250 participantes &gt;75 años</a:t>
          </a:r>
          <a:endParaRPr lang="es-MX" sz="2000" b="1" dirty="0"/>
        </a:p>
      </dgm:t>
    </dgm:pt>
    <dgm:pt modelId="{3D8F2B36-AC5D-470B-9B38-6CBABF38DBF5}" type="parTrans" cxnId="{4DA9E069-04EC-4AF1-8924-1F65361163D4}">
      <dgm:prSet/>
      <dgm:spPr/>
      <dgm:t>
        <a:bodyPr/>
        <a:lstStyle/>
        <a:p>
          <a:endParaRPr lang="es-MX" sz="2000"/>
        </a:p>
      </dgm:t>
    </dgm:pt>
    <dgm:pt modelId="{E81C8893-73DF-4F74-AF14-6E9823E03BB1}" type="sibTrans" cxnId="{4DA9E069-04EC-4AF1-8924-1F65361163D4}">
      <dgm:prSet/>
      <dgm:spPr/>
      <dgm:t>
        <a:bodyPr/>
        <a:lstStyle/>
        <a:p>
          <a:endParaRPr lang="es-MX" sz="2000"/>
        </a:p>
      </dgm:t>
    </dgm:pt>
    <dgm:pt modelId="{63DAE328-CF95-440A-978D-B3AFB7D19537}">
      <dgm:prSet phldrT="[Texto]" custT="1"/>
      <dgm:spPr/>
      <dgm:t>
        <a:bodyPr/>
        <a:lstStyle/>
        <a:p>
          <a:pPr algn="ctr"/>
          <a:r>
            <a:rPr lang="es-ES" sz="2000" b="1" dirty="0" smtClean="0"/>
            <a:t>Con un período de reclutamiento de 2 años, seguimiento máximo de 6 años y pérdida anual a seguir hasta del 2%</a:t>
          </a:r>
          <a:endParaRPr lang="es-MX" sz="2000" b="1" dirty="0"/>
        </a:p>
      </dgm:t>
    </dgm:pt>
    <dgm:pt modelId="{97A77F62-5E3F-4967-94A3-3B01CD0A3ECB}" type="parTrans" cxnId="{C839270D-D96A-4E2E-A772-2DDBE9E461D5}">
      <dgm:prSet/>
      <dgm:spPr/>
      <dgm:t>
        <a:bodyPr/>
        <a:lstStyle/>
        <a:p>
          <a:endParaRPr lang="es-MX" sz="2000"/>
        </a:p>
      </dgm:t>
    </dgm:pt>
    <dgm:pt modelId="{B0117B3A-16DB-4F81-AC7D-FBCEB5B95E44}" type="sibTrans" cxnId="{C839270D-D96A-4E2E-A772-2DDBE9E461D5}">
      <dgm:prSet/>
      <dgm:spPr/>
      <dgm:t>
        <a:bodyPr/>
        <a:lstStyle/>
        <a:p>
          <a:endParaRPr lang="es-MX" sz="2000"/>
        </a:p>
      </dgm:t>
    </dgm:pt>
    <dgm:pt modelId="{00D3BDE5-C1BE-4944-844D-90D560A46D5D}">
      <dgm:prSet phldrT="[Texto]" custT="1"/>
      <dgm:spPr/>
      <dgm:t>
        <a:bodyPr/>
        <a:lstStyle/>
        <a:p>
          <a:r>
            <a:rPr lang="es-ES" sz="2000" b="1" dirty="0" smtClean="0"/>
            <a:t>se estimó que la potencia era del 81,9%, suponiendo una tasa de eventos del 3,25% por año en el grupo de tratamiento estándar</a:t>
          </a:r>
          <a:endParaRPr lang="es-MX" sz="2000" b="1" dirty="0"/>
        </a:p>
      </dgm:t>
    </dgm:pt>
    <dgm:pt modelId="{2124588E-0CCD-489F-B0E9-6AD3907B31BA}" type="parTrans" cxnId="{D2E6C7F9-03A8-4601-AB5F-1035EEBF35CF}">
      <dgm:prSet/>
      <dgm:spPr/>
      <dgm:t>
        <a:bodyPr/>
        <a:lstStyle/>
        <a:p>
          <a:endParaRPr lang="es-MX" sz="2000"/>
        </a:p>
      </dgm:t>
    </dgm:pt>
    <dgm:pt modelId="{4984CE37-F430-4464-9025-10FFB17C5178}" type="sibTrans" cxnId="{D2E6C7F9-03A8-4601-AB5F-1035EEBF35CF}">
      <dgm:prSet/>
      <dgm:spPr/>
      <dgm:t>
        <a:bodyPr/>
        <a:lstStyle/>
        <a:p>
          <a:endParaRPr lang="es-MX" sz="2000"/>
        </a:p>
      </dgm:t>
    </dgm:pt>
    <dgm:pt modelId="{31287095-3D46-4895-A665-FF2A99562795}">
      <dgm:prSet custT="1"/>
      <dgm:spPr/>
      <dgm:t>
        <a:bodyPr/>
        <a:lstStyle/>
        <a:p>
          <a:r>
            <a:rPr lang="es-ES" sz="2000" b="1" dirty="0" smtClean="0"/>
            <a:t>El poder para detectar un efecto de tratamiento del 25% para el resultado primario dentro del subgrupo de participantes</a:t>
          </a:r>
          <a:endParaRPr lang="es-MX" sz="2000" b="1" dirty="0"/>
        </a:p>
      </dgm:t>
    </dgm:pt>
    <dgm:pt modelId="{74950C65-843C-4DBA-89FF-F432D175641B}" type="parTrans" cxnId="{CA369020-164F-48C8-BB24-DBB23D63C627}">
      <dgm:prSet/>
      <dgm:spPr/>
      <dgm:t>
        <a:bodyPr/>
        <a:lstStyle/>
        <a:p>
          <a:endParaRPr lang="es-MX"/>
        </a:p>
      </dgm:t>
    </dgm:pt>
    <dgm:pt modelId="{EA6340F5-FB3E-4842-8D4F-1095A5E38D8C}" type="sibTrans" cxnId="{CA369020-164F-48C8-BB24-DBB23D63C627}">
      <dgm:prSet/>
      <dgm:spPr/>
      <dgm:t>
        <a:bodyPr/>
        <a:lstStyle/>
        <a:p>
          <a:endParaRPr lang="es-MX"/>
        </a:p>
      </dgm:t>
    </dgm:pt>
    <dgm:pt modelId="{69753176-35E4-46CF-9F8D-F1AACFD103DB}" type="pres">
      <dgm:prSet presAssocID="{2DF4B68D-F0DB-4166-9E6F-7F635711AC69}" presName="diagram" presStyleCnt="0">
        <dgm:presLayoutVars>
          <dgm:dir/>
          <dgm:resizeHandles val="exact"/>
        </dgm:presLayoutVars>
      </dgm:prSet>
      <dgm:spPr/>
      <dgm:t>
        <a:bodyPr/>
        <a:lstStyle/>
        <a:p>
          <a:endParaRPr lang="es-MX"/>
        </a:p>
      </dgm:t>
    </dgm:pt>
    <dgm:pt modelId="{C8536E95-BE01-4DAF-B9E0-CCCAA1639793}" type="pres">
      <dgm:prSet presAssocID="{EECF9CF7-AD49-4085-9C9A-8E3D0140FA3D}" presName="node" presStyleLbl="node1" presStyleIdx="0" presStyleCnt="4">
        <dgm:presLayoutVars>
          <dgm:bulletEnabled val="1"/>
        </dgm:presLayoutVars>
      </dgm:prSet>
      <dgm:spPr/>
      <dgm:t>
        <a:bodyPr/>
        <a:lstStyle/>
        <a:p>
          <a:endParaRPr lang="es-MX"/>
        </a:p>
      </dgm:t>
    </dgm:pt>
    <dgm:pt modelId="{1AE74321-03EB-4072-AEBA-E3218A2AAAE2}" type="pres">
      <dgm:prSet presAssocID="{E81C8893-73DF-4F74-AF14-6E9823E03BB1}" presName="sibTrans" presStyleCnt="0"/>
      <dgm:spPr/>
    </dgm:pt>
    <dgm:pt modelId="{E4B1AA78-8C98-4DD1-8F93-DAEA086AB442}" type="pres">
      <dgm:prSet presAssocID="{31287095-3D46-4895-A665-FF2A99562795}" presName="node" presStyleLbl="node1" presStyleIdx="1" presStyleCnt="4">
        <dgm:presLayoutVars>
          <dgm:bulletEnabled val="1"/>
        </dgm:presLayoutVars>
      </dgm:prSet>
      <dgm:spPr/>
      <dgm:t>
        <a:bodyPr/>
        <a:lstStyle/>
        <a:p>
          <a:endParaRPr lang="es-MX"/>
        </a:p>
      </dgm:t>
    </dgm:pt>
    <dgm:pt modelId="{ED94AB77-E73E-4F2B-ACA0-A26A099EEF30}" type="pres">
      <dgm:prSet presAssocID="{EA6340F5-FB3E-4842-8D4F-1095A5E38D8C}" presName="sibTrans" presStyleCnt="0"/>
      <dgm:spPr/>
    </dgm:pt>
    <dgm:pt modelId="{3445777C-11C1-4CF4-A9B9-3598826B244A}" type="pres">
      <dgm:prSet presAssocID="{63DAE328-CF95-440A-978D-B3AFB7D19537}" presName="node" presStyleLbl="node1" presStyleIdx="2" presStyleCnt="4">
        <dgm:presLayoutVars>
          <dgm:bulletEnabled val="1"/>
        </dgm:presLayoutVars>
      </dgm:prSet>
      <dgm:spPr/>
      <dgm:t>
        <a:bodyPr/>
        <a:lstStyle/>
        <a:p>
          <a:endParaRPr lang="es-MX"/>
        </a:p>
      </dgm:t>
    </dgm:pt>
    <dgm:pt modelId="{C81ED381-E899-4837-A875-077A46926631}" type="pres">
      <dgm:prSet presAssocID="{B0117B3A-16DB-4F81-AC7D-FBCEB5B95E44}" presName="sibTrans" presStyleCnt="0"/>
      <dgm:spPr/>
    </dgm:pt>
    <dgm:pt modelId="{BAC762F7-C33E-442A-A784-DB0AA2E52B9F}" type="pres">
      <dgm:prSet presAssocID="{00D3BDE5-C1BE-4944-844D-90D560A46D5D}" presName="node" presStyleLbl="node1" presStyleIdx="3" presStyleCnt="4">
        <dgm:presLayoutVars>
          <dgm:bulletEnabled val="1"/>
        </dgm:presLayoutVars>
      </dgm:prSet>
      <dgm:spPr/>
      <dgm:t>
        <a:bodyPr/>
        <a:lstStyle/>
        <a:p>
          <a:endParaRPr lang="es-MX"/>
        </a:p>
      </dgm:t>
    </dgm:pt>
  </dgm:ptLst>
  <dgm:cxnLst>
    <dgm:cxn modelId="{50ACB1B1-0D45-4B50-993F-0C141AFCCDC0}" type="presOf" srcId="{31287095-3D46-4895-A665-FF2A99562795}" destId="{E4B1AA78-8C98-4DD1-8F93-DAEA086AB442}" srcOrd="0" destOrd="0" presId="urn:microsoft.com/office/officeart/2005/8/layout/default"/>
    <dgm:cxn modelId="{CA369020-164F-48C8-BB24-DBB23D63C627}" srcId="{2DF4B68D-F0DB-4166-9E6F-7F635711AC69}" destId="{31287095-3D46-4895-A665-FF2A99562795}" srcOrd="1" destOrd="0" parTransId="{74950C65-843C-4DBA-89FF-F432D175641B}" sibTransId="{EA6340F5-FB3E-4842-8D4F-1095A5E38D8C}"/>
    <dgm:cxn modelId="{518DBEA0-B268-4CD4-9E6C-9E67EA7ABF66}" type="presOf" srcId="{63DAE328-CF95-440A-978D-B3AFB7D19537}" destId="{3445777C-11C1-4CF4-A9B9-3598826B244A}" srcOrd="0" destOrd="0" presId="urn:microsoft.com/office/officeart/2005/8/layout/default"/>
    <dgm:cxn modelId="{D2E6C7F9-03A8-4601-AB5F-1035EEBF35CF}" srcId="{2DF4B68D-F0DB-4166-9E6F-7F635711AC69}" destId="{00D3BDE5-C1BE-4944-844D-90D560A46D5D}" srcOrd="3" destOrd="0" parTransId="{2124588E-0CCD-489F-B0E9-6AD3907B31BA}" sibTransId="{4984CE37-F430-4464-9025-10FFB17C5178}"/>
    <dgm:cxn modelId="{4A7E5A27-7E93-4D0E-A72E-60B244109639}" type="presOf" srcId="{2DF4B68D-F0DB-4166-9E6F-7F635711AC69}" destId="{69753176-35E4-46CF-9F8D-F1AACFD103DB}" srcOrd="0" destOrd="0" presId="urn:microsoft.com/office/officeart/2005/8/layout/default"/>
    <dgm:cxn modelId="{C839270D-D96A-4E2E-A772-2DDBE9E461D5}" srcId="{2DF4B68D-F0DB-4166-9E6F-7F635711AC69}" destId="{63DAE328-CF95-440A-978D-B3AFB7D19537}" srcOrd="2" destOrd="0" parTransId="{97A77F62-5E3F-4967-94A3-3B01CD0A3ECB}" sibTransId="{B0117B3A-16DB-4F81-AC7D-FBCEB5B95E44}"/>
    <dgm:cxn modelId="{4DA9E069-04EC-4AF1-8924-1F65361163D4}" srcId="{2DF4B68D-F0DB-4166-9E6F-7F635711AC69}" destId="{EECF9CF7-AD49-4085-9C9A-8E3D0140FA3D}" srcOrd="0" destOrd="0" parTransId="{3D8F2B36-AC5D-470B-9B38-6CBABF38DBF5}" sibTransId="{E81C8893-73DF-4F74-AF14-6E9823E03BB1}"/>
    <dgm:cxn modelId="{5E31FD45-E2F7-4E18-AE0A-9021B7408133}" type="presOf" srcId="{EECF9CF7-AD49-4085-9C9A-8E3D0140FA3D}" destId="{C8536E95-BE01-4DAF-B9E0-CCCAA1639793}" srcOrd="0" destOrd="0" presId="urn:microsoft.com/office/officeart/2005/8/layout/default"/>
    <dgm:cxn modelId="{D49795EF-52CD-4A45-8E0C-FA5D4C3EB1E6}" type="presOf" srcId="{00D3BDE5-C1BE-4944-844D-90D560A46D5D}" destId="{BAC762F7-C33E-442A-A784-DB0AA2E52B9F}" srcOrd="0" destOrd="0" presId="urn:microsoft.com/office/officeart/2005/8/layout/default"/>
    <dgm:cxn modelId="{60B88BD9-8BFC-41E5-8DEA-F9DB0858B0C6}" type="presParOf" srcId="{69753176-35E4-46CF-9F8D-F1AACFD103DB}" destId="{C8536E95-BE01-4DAF-B9E0-CCCAA1639793}" srcOrd="0" destOrd="0" presId="urn:microsoft.com/office/officeart/2005/8/layout/default"/>
    <dgm:cxn modelId="{94351DFB-1369-46E2-8DBD-CE7614B5281D}" type="presParOf" srcId="{69753176-35E4-46CF-9F8D-F1AACFD103DB}" destId="{1AE74321-03EB-4072-AEBA-E3218A2AAAE2}" srcOrd="1" destOrd="0" presId="urn:microsoft.com/office/officeart/2005/8/layout/default"/>
    <dgm:cxn modelId="{5D3EB366-7155-4D09-98E9-ECB1C6B8F7E1}" type="presParOf" srcId="{69753176-35E4-46CF-9F8D-F1AACFD103DB}" destId="{E4B1AA78-8C98-4DD1-8F93-DAEA086AB442}" srcOrd="2" destOrd="0" presId="urn:microsoft.com/office/officeart/2005/8/layout/default"/>
    <dgm:cxn modelId="{FC58D96E-D5FE-453D-8337-0987743235C0}" type="presParOf" srcId="{69753176-35E4-46CF-9F8D-F1AACFD103DB}" destId="{ED94AB77-E73E-4F2B-ACA0-A26A099EEF30}" srcOrd="3" destOrd="0" presId="urn:microsoft.com/office/officeart/2005/8/layout/default"/>
    <dgm:cxn modelId="{B7D931B9-1DCF-4039-A8B4-6CD8419D4922}" type="presParOf" srcId="{69753176-35E4-46CF-9F8D-F1AACFD103DB}" destId="{3445777C-11C1-4CF4-A9B9-3598826B244A}" srcOrd="4" destOrd="0" presId="urn:microsoft.com/office/officeart/2005/8/layout/default"/>
    <dgm:cxn modelId="{41F6006A-EBF3-42EC-8CCC-D319F9273D8E}" type="presParOf" srcId="{69753176-35E4-46CF-9F8D-F1AACFD103DB}" destId="{C81ED381-E899-4837-A875-077A46926631}" srcOrd="5" destOrd="0" presId="urn:microsoft.com/office/officeart/2005/8/layout/default"/>
    <dgm:cxn modelId="{6840F2C4-32E9-473B-B2C4-D4D8096A8528}" type="presParOf" srcId="{69753176-35E4-46CF-9F8D-F1AACFD103DB}" destId="{BAC762F7-C33E-442A-A784-DB0AA2E52B9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0E7DD8-847B-4AFA-BC0C-58CC356EA3C1}" type="doc">
      <dgm:prSet loTypeId="urn:microsoft.com/office/officeart/2005/8/layout/vList2" loCatId="list" qsTypeId="urn:microsoft.com/office/officeart/2005/8/quickstyle/3d3" qsCatId="3D" csTypeId="urn:microsoft.com/office/officeart/2005/8/colors/accent3_1" csCatId="accent3" phldr="1"/>
      <dgm:spPr/>
      <dgm:t>
        <a:bodyPr/>
        <a:lstStyle/>
        <a:p>
          <a:endParaRPr lang="es-VE"/>
        </a:p>
      </dgm:t>
    </dgm:pt>
    <dgm:pt modelId="{FC68C227-E85B-499E-BEED-FE04881C0DA5}">
      <dgm:prSet custT="1"/>
      <dgm:spPr/>
      <dgm:t>
        <a:bodyPr/>
        <a:lstStyle/>
        <a:p>
          <a:pPr algn="just" rtl="0"/>
          <a:r>
            <a:rPr lang="es-MX" sz="1800" b="1" i="0" dirty="0" smtClean="0"/>
            <a:t>Entre los adultos de 75 años o más, el tratamiento intensivo de PAS de menos de 120 mm Hg en comparación con un objetivo de PAS de menos de 140 mm Hg dio como resultado tasas significativamente más bajas de eventos cardiovasculares mayores mortales y no mortales y muerte por cualquier causa</a:t>
          </a:r>
          <a:r>
            <a:rPr lang="es-MX" sz="500" b="0" i="0" dirty="0" smtClean="0"/>
            <a:t>.</a:t>
          </a:r>
          <a:endParaRPr lang="es-VE" sz="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4EFC10F-146D-4941-826F-5CB4110F87DF}" type="parTrans" cxnId="{BEB83823-30F5-4E9E-9788-0C90E1A71B85}">
      <dgm:prSet/>
      <dgm:spPr/>
      <dgm:t>
        <a:bodyPr/>
        <a:lstStyle/>
        <a:p>
          <a:endParaRPr lang="es-VE"/>
        </a:p>
      </dgm:t>
    </dgm:pt>
    <dgm:pt modelId="{5DCAB756-B130-46B7-B5D0-06E6D79E75BB}" type="sibTrans" cxnId="{BEB83823-30F5-4E9E-9788-0C90E1A71B85}">
      <dgm:prSet/>
      <dgm:spPr/>
      <dgm:t>
        <a:bodyPr/>
        <a:lstStyle/>
        <a:p>
          <a:endParaRPr lang="es-VE"/>
        </a:p>
      </dgm:t>
    </dgm:pt>
    <dgm:pt modelId="{5BEF9CFB-17BD-4C99-A596-C5F0B6AC08B6}" type="pres">
      <dgm:prSet presAssocID="{260E7DD8-847B-4AFA-BC0C-58CC356EA3C1}" presName="linear" presStyleCnt="0">
        <dgm:presLayoutVars>
          <dgm:animLvl val="lvl"/>
          <dgm:resizeHandles val="exact"/>
        </dgm:presLayoutVars>
      </dgm:prSet>
      <dgm:spPr/>
      <dgm:t>
        <a:bodyPr/>
        <a:lstStyle/>
        <a:p>
          <a:endParaRPr lang="es-VE"/>
        </a:p>
      </dgm:t>
    </dgm:pt>
    <dgm:pt modelId="{A4629450-2257-46ED-9140-D3D1D2E4C1E9}" type="pres">
      <dgm:prSet presAssocID="{FC68C227-E85B-499E-BEED-FE04881C0DA5}" presName="parentText" presStyleLbl="node1" presStyleIdx="0" presStyleCnt="1" custScaleY="111562" custLinFactNeighborX="306" custLinFactNeighborY="-15621">
        <dgm:presLayoutVars>
          <dgm:chMax val="0"/>
          <dgm:bulletEnabled val="1"/>
        </dgm:presLayoutVars>
      </dgm:prSet>
      <dgm:spPr/>
      <dgm:t>
        <a:bodyPr/>
        <a:lstStyle/>
        <a:p>
          <a:endParaRPr lang="es-VE"/>
        </a:p>
      </dgm:t>
    </dgm:pt>
  </dgm:ptLst>
  <dgm:cxnLst>
    <dgm:cxn modelId="{EF9E6CC0-F4DB-437C-ADA3-79E8CEE872A3}" type="presOf" srcId="{260E7DD8-847B-4AFA-BC0C-58CC356EA3C1}" destId="{5BEF9CFB-17BD-4C99-A596-C5F0B6AC08B6}" srcOrd="0" destOrd="0" presId="urn:microsoft.com/office/officeart/2005/8/layout/vList2"/>
    <dgm:cxn modelId="{BEB83823-30F5-4E9E-9788-0C90E1A71B85}" srcId="{260E7DD8-847B-4AFA-BC0C-58CC356EA3C1}" destId="{FC68C227-E85B-499E-BEED-FE04881C0DA5}" srcOrd="0" destOrd="0" parTransId="{A4EFC10F-146D-4941-826F-5CB4110F87DF}" sibTransId="{5DCAB756-B130-46B7-B5D0-06E6D79E75BB}"/>
    <dgm:cxn modelId="{605E166D-6490-4EF8-9183-DF64CD8A02E7}" type="presOf" srcId="{FC68C227-E85B-499E-BEED-FE04881C0DA5}" destId="{A4629450-2257-46ED-9140-D3D1D2E4C1E9}" srcOrd="0" destOrd="0" presId="urn:microsoft.com/office/officeart/2005/8/layout/vList2"/>
    <dgm:cxn modelId="{60100A19-9685-42F8-B1E2-8D349355333C}" type="presParOf" srcId="{5BEF9CFB-17BD-4C99-A596-C5F0B6AC08B6}" destId="{A4629450-2257-46ED-9140-D3D1D2E4C1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0E7DD8-847B-4AFA-BC0C-58CC356EA3C1}" type="doc">
      <dgm:prSet loTypeId="urn:microsoft.com/office/officeart/2005/8/layout/vList2" loCatId="list" qsTypeId="urn:microsoft.com/office/officeart/2005/8/quickstyle/3d3" qsCatId="3D" csTypeId="urn:microsoft.com/office/officeart/2005/8/colors/accent4_1" csCatId="accent4" phldr="1"/>
      <dgm:spPr/>
      <dgm:t>
        <a:bodyPr/>
        <a:lstStyle/>
        <a:p>
          <a:endParaRPr lang="es-VE"/>
        </a:p>
      </dgm:t>
    </dgm:pt>
    <dgm:pt modelId="{FC68C227-E85B-499E-BEED-FE04881C0DA5}">
      <dgm:prSet custT="1"/>
      <dgm:spPr/>
      <dgm:t>
        <a:bodyPr/>
        <a:lstStyle/>
        <a:p>
          <a:pPr algn="just" rtl="0"/>
          <a:r>
            <a:rPr lang="es-VE" sz="1600" b="1" dirty="0" smtClean="0">
              <a:effectLst>
                <a:outerShdw blurRad="38100" dist="38100" dir="2700000" algn="tl">
                  <a:srgbClr val="000000">
                    <a:alpha val="43137"/>
                  </a:srgbClr>
                </a:outerShdw>
              </a:effectLst>
              <a:latin typeface="+mj-lt"/>
              <a:cs typeface="Times New Roman" panose="02020603050405020304" pitchFamily="18" charset="0"/>
            </a:rPr>
            <a:t>NO ES POSIBLE RESPONDER A LA PREGUNTA DE INVESTIGACION, DADO QUE LOS RESULTADOS DE EVENTOS CLÍNICOS DE ESTE ESTUDIO SOLO ESTUVIERON APOYADOS EN LOS VALORES DE PA SISTÓLICA, DIFICULTANDO ASI SU ESTRATIFICACIÓN DE HTA SEGÚN PAUTAS ACC/AHA 2017</a:t>
          </a:r>
          <a:endParaRPr lang="es-VE" sz="1600" b="1" dirty="0">
            <a:effectLst>
              <a:outerShdw blurRad="38100" dist="38100" dir="2700000" algn="tl">
                <a:srgbClr val="000000">
                  <a:alpha val="43137"/>
                </a:srgbClr>
              </a:outerShdw>
            </a:effectLst>
            <a:latin typeface="+mj-lt"/>
            <a:cs typeface="Times New Roman" panose="02020603050405020304" pitchFamily="18" charset="0"/>
          </a:endParaRPr>
        </a:p>
      </dgm:t>
    </dgm:pt>
    <dgm:pt modelId="{A4EFC10F-146D-4941-826F-5CB4110F87DF}" type="parTrans" cxnId="{BEB83823-30F5-4E9E-9788-0C90E1A71B85}">
      <dgm:prSet/>
      <dgm:spPr/>
      <dgm:t>
        <a:bodyPr/>
        <a:lstStyle/>
        <a:p>
          <a:endParaRPr lang="es-VE"/>
        </a:p>
      </dgm:t>
    </dgm:pt>
    <dgm:pt modelId="{5DCAB756-B130-46B7-B5D0-06E6D79E75BB}" type="sibTrans" cxnId="{BEB83823-30F5-4E9E-9788-0C90E1A71B85}">
      <dgm:prSet/>
      <dgm:spPr/>
      <dgm:t>
        <a:bodyPr/>
        <a:lstStyle/>
        <a:p>
          <a:endParaRPr lang="es-VE"/>
        </a:p>
      </dgm:t>
    </dgm:pt>
    <dgm:pt modelId="{F5B74664-7AF1-4C83-AF42-66D20CEBF2C4}">
      <dgm:prSet custT="1"/>
      <dgm:spPr/>
      <dgm:t>
        <a:bodyPr/>
        <a:lstStyle/>
        <a:p>
          <a:pPr algn="just" rtl="0"/>
          <a:r>
            <a:rPr lang="es-VE" sz="1600" b="1" dirty="0" smtClean="0"/>
            <a:t>EN ESTE SUBGRUPO DE PACIENTES, SIN OTRAS COMORBILIDADES (ESTABLECIDAS EN LOS CRITERIOS DE EXCLUSIÓN) A PESAR DE LOS BENEFICIOS DEMOSTRADOS EN EL ESTUDIO, SE RECOMIENDA MANTENER TERAPIAS ANTIHIPERTENSIVAS DE INICIO PROGRESIVO (1 FÁRMACO), CONTRASTADO CON UN VALOR DE NNT (76) Y NNH (89), LOS CUALES SE ENCUENTRAN MUY CERCANOS, LO QUE TRADUCE UNA POBLACIÓN DONDE SE REDUCIRIA MORBIMORTALIDAD,  EXPENSAS DE INDUCIR DAÑO RENAL,  INCREMENTANDO COSTOS ADICIONALES. </a:t>
          </a:r>
          <a:endParaRPr lang="es-VE" sz="1600" b="1" dirty="0">
            <a:effectLst>
              <a:outerShdw blurRad="38100" dist="38100" dir="2700000" algn="tl">
                <a:srgbClr val="000000">
                  <a:alpha val="43137"/>
                </a:srgbClr>
              </a:outerShdw>
            </a:effectLst>
            <a:latin typeface="+mj-lt"/>
            <a:cs typeface="Times New Roman" panose="02020603050405020304" pitchFamily="18" charset="0"/>
          </a:endParaRPr>
        </a:p>
      </dgm:t>
    </dgm:pt>
    <dgm:pt modelId="{98C1AD35-8751-4922-B46B-023BE26E5DA5}" type="parTrans" cxnId="{6797BDBD-16BA-4DBE-9F71-095543BA45DC}">
      <dgm:prSet/>
      <dgm:spPr/>
      <dgm:t>
        <a:bodyPr/>
        <a:lstStyle/>
        <a:p>
          <a:endParaRPr lang="es-MX"/>
        </a:p>
      </dgm:t>
    </dgm:pt>
    <dgm:pt modelId="{13FEE269-B920-456D-8C0D-553C4D010610}" type="sibTrans" cxnId="{6797BDBD-16BA-4DBE-9F71-095543BA45DC}">
      <dgm:prSet/>
      <dgm:spPr/>
      <dgm:t>
        <a:bodyPr/>
        <a:lstStyle/>
        <a:p>
          <a:endParaRPr lang="es-MX"/>
        </a:p>
      </dgm:t>
    </dgm:pt>
    <dgm:pt modelId="{5BEF9CFB-17BD-4C99-A596-C5F0B6AC08B6}" type="pres">
      <dgm:prSet presAssocID="{260E7DD8-847B-4AFA-BC0C-58CC356EA3C1}" presName="linear" presStyleCnt="0">
        <dgm:presLayoutVars>
          <dgm:animLvl val="lvl"/>
          <dgm:resizeHandles val="exact"/>
        </dgm:presLayoutVars>
      </dgm:prSet>
      <dgm:spPr/>
      <dgm:t>
        <a:bodyPr/>
        <a:lstStyle/>
        <a:p>
          <a:endParaRPr lang="es-VE"/>
        </a:p>
      </dgm:t>
    </dgm:pt>
    <dgm:pt modelId="{A4629450-2257-46ED-9140-D3D1D2E4C1E9}" type="pres">
      <dgm:prSet presAssocID="{FC68C227-E85B-499E-BEED-FE04881C0DA5}" presName="parentText" presStyleLbl="node1" presStyleIdx="0" presStyleCnt="2" custScaleY="145879" custLinFactY="-58085" custLinFactNeighborX="-15180" custLinFactNeighborY="-100000">
        <dgm:presLayoutVars>
          <dgm:chMax val="0"/>
          <dgm:bulletEnabled val="1"/>
        </dgm:presLayoutVars>
      </dgm:prSet>
      <dgm:spPr/>
      <dgm:t>
        <a:bodyPr/>
        <a:lstStyle/>
        <a:p>
          <a:endParaRPr lang="es-VE"/>
        </a:p>
      </dgm:t>
    </dgm:pt>
    <dgm:pt modelId="{BAB1C3D6-5551-47A3-94A4-C70CEA606D1E}" type="pres">
      <dgm:prSet presAssocID="{5DCAB756-B130-46B7-B5D0-06E6D79E75BB}" presName="spacer" presStyleCnt="0"/>
      <dgm:spPr/>
    </dgm:pt>
    <dgm:pt modelId="{EC7FAE20-3B0D-4E4D-8103-7E189613CDC5}" type="pres">
      <dgm:prSet presAssocID="{F5B74664-7AF1-4C83-AF42-66D20CEBF2C4}" presName="parentText" presStyleLbl="node1" presStyleIdx="1" presStyleCnt="2" custScaleY="170094" custLinFactY="62944" custLinFactNeighborY="100000">
        <dgm:presLayoutVars>
          <dgm:chMax val="0"/>
          <dgm:bulletEnabled val="1"/>
        </dgm:presLayoutVars>
      </dgm:prSet>
      <dgm:spPr/>
      <dgm:t>
        <a:bodyPr/>
        <a:lstStyle/>
        <a:p>
          <a:endParaRPr lang="es-MX"/>
        </a:p>
      </dgm:t>
    </dgm:pt>
  </dgm:ptLst>
  <dgm:cxnLst>
    <dgm:cxn modelId="{4CB70FA3-C2A6-457E-970E-3A1319CEB02B}" type="presOf" srcId="{260E7DD8-847B-4AFA-BC0C-58CC356EA3C1}" destId="{5BEF9CFB-17BD-4C99-A596-C5F0B6AC08B6}" srcOrd="0" destOrd="0" presId="urn:microsoft.com/office/officeart/2005/8/layout/vList2"/>
    <dgm:cxn modelId="{2492FEE7-4045-4C21-813F-ADC18638ADE4}" type="presOf" srcId="{FC68C227-E85B-499E-BEED-FE04881C0DA5}" destId="{A4629450-2257-46ED-9140-D3D1D2E4C1E9}" srcOrd="0" destOrd="0" presId="urn:microsoft.com/office/officeart/2005/8/layout/vList2"/>
    <dgm:cxn modelId="{BE3FF6B9-F258-418B-B7EC-FC240A1D223D}" type="presOf" srcId="{F5B74664-7AF1-4C83-AF42-66D20CEBF2C4}" destId="{EC7FAE20-3B0D-4E4D-8103-7E189613CDC5}" srcOrd="0" destOrd="0" presId="urn:microsoft.com/office/officeart/2005/8/layout/vList2"/>
    <dgm:cxn modelId="{BEB83823-30F5-4E9E-9788-0C90E1A71B85}" srcId="{260E7DD8-847B-4AFA-BC0C-58CC356EA3C1}" destId="{FC68C227-E85B-499E-BEED-FE04881C0DA5}" srcOrd="0" destOrd="0" parTransId="{A4EFC10F-146D-4941-826F-5CB4110F87DF}" sibTransId="{5DCAB756-B130-46B7-B5D0-06E6D79E75BB}"/>
    <dgm:cxn modelId="{6797BDBD-16BA-4DBE-9F71-095543BA45DC}" srcId="{260E7DD8-847B-4AFA-BC0C-58CC356EA3C1}" destId="{F5B74664-7AF1-4C83-AF42-66D20CEBF2C4}" srcOrd="1" destOrd="0" parTransId="{98C1AD35-8751-4922-B46B-023BE26E5DA5}" sibTransId="{13FEE269-B920-456D-8C0D-553C4D010610}"/>
    <dgm:cxn modelId="{3CF7AA3B-57EA-4453-80A4-0FA8F7C382B7}" type="presParOf" srcId="{5BEF9CFB-17BD-4C99-A596-C5F0B6AC08B6}" destId="{A4629450-2257-46ED-9140-D3D1D2E4C1E9}" srcOrd="0" destOrd="0" presId="urn:microsoft.com/office/officeart/2005/8/layout/vList2"/>
    <dgm:cxn modelId="{3F046AED-005D-4107-B7F6-9346ED348E43}" type="presParOf" srcId="{5BEF9CFB-17BD-4C99-A596-C5F0B6AC08B6}" destId="{BAB1C3D6-5551-47A3-94A4-C70CEA606D1E}" srcOrd="1" destOrd="0" presId="urn:microsoft.com/office/officeart/2005/8/layout/vList2"/>
    <dgm:cxn modelId="{433400B0-819B-4A41-92E1-6874B56D7682}" type="presParOf" srcId="{5BEF9CFB-17BD-4C99-A596-C5F0B6AC08B6}" destId="{EC7FAE20-3B0D-4E4D-8103-7E189613CDC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29450-2257-46ED-9140-D3D1D2E4C1E9}">
      <dsp:nvSpPr>
        <dsp:cNvPr id="0" name=""/>
        <dsp:cNvSpPr/>
      </dsp:nvSpPr>
      <dsp:spPr>
        <a:xfrm>
          <a:off x="0" y="751360"/>
          <a:ext cx="8229600" cy="1357486"/>
        </a:xfrm>
        <a:prstGeom prst="roundRect">
          <a:avLst/>
        </a:prstGeom>
        <a:solidFill>
          <a:schemeClr val="lt1">
            <a:hueOff val="0"/>
            <a:satOff val="0"/>
            <a:lumOff val="0"/>
            <a:alphaOff val="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i="0" kern="1200" dirty="0" smtClean="0"/>
            <a:t>Entre los adultos de 75 años o más, el tratamiento intensivo de PAS de menos de 120 mm Hg en comparación con un objetivo de PAS de menos de 140 mm Hg dio como resultado tasas significativamente más bajas de eventos cardiovasculares mayores mortales y no mortales y muerte por cualquier causa</a:t>
          </a:r>
          <a:r>
            <a:rPr lang="es-MX" sz="500" b="0" i="0" kern="1200" dirty="0" smtClean="0"/>
            <a:t>.</a:t>
          </a:r>
          <a:endParaRPr lang="es-VE" sz="5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6267" y="817627"/>
        <a:ext cx="8097066" cy="1224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29450-2257-46ED-9140-D3D1D2E4C1E9}">
      <dsp:nvSpPr>
        <dsp:cNvPr id="0" name=""/>
        <dsp:cNvSpPr/>
      </dsp:nvSpPr>
      <dsp:spPr>
        <a:xfrm>
          <a:off x="0" y="363630"/>
          <a:ext cx="8229600" cy="1033000"/>
        </a:xfrm>
        <a:prstGeom prst="roundRect">
          <a:avLst/>
        </a:prstGeom>
        <a:solidFill>
          <a:schemeClr val="lt1">
            <a:hueOff val="0"/>
            <a:satOff val="0"/>
            <a:lumOff val="0"/>
            <a:alphaOff val="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VE" sz="1600" b="1" kern="1200" dirty="0" smtClean="0">
              <a:effectLst>
                <a:outerShdw blurRad="38100" dist="38100" dir="2700000" algn="tl">
                  <a:srgbClr val="000000">
                    <a:alpha val="43137"/>
                  </a:srgbClr>
                </a:outerShdw>
              </a:effectLst>
              <a:latin typeface="+mj-lt"/>
              <a:cs typeface="Times New Roman" panose="02020603050405020304" pitchFamily="18" charset="0"/>
            </a:rPr>
            <a:t>NO ES POSIBLE RESPONDER A LA PREGUNTA DE INVESTIGACION, DADO QUE LOS RESULTADOS DE EVENTOS CLÍNICOS DE ESTE ESTUDIO SOLO ESTUVIERON APOYADOS EN LOS VALORES DE PA SISTÓLICA, DIFICULTANDO ASI SU ESTRATIFICACIÓN DE HTA SEGÚN PAUTAS ACC/AHA 2017</a:t>
          </a:r>
          <a:endParaRPr lang="es-VE" sz="1600" b="1"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50427" y="414057"/>
        <a:ext cx="8128746" cy="932146"/>
      </dsp:txXfrm>
    </dsp:sp>
    <dsp:sp modelId="{EC7FAE20-3B0D-4E4D-8103-7E189613CDC5}">
      <dsp:nvSpPr>
        <dsp:cNvPr id="0" name=""/>
        <dsp:cNvSpPr/>
      </dsp:nvSpPr>
      <dsp:spPr>
        <a:xfrm>
          <a:off x="0" y="2282729"/>
          <a:ext cx="8229600" cy="1204471"/>
        </a:xfrm>
        <a:prstGeom prst="roundRect">
          <a:avLst/>
        </a:prstGeom>
        <a:solidFill>
          <a:schemeClr val="lt1">
            <a:hueOff val="0"/>
            <a:satOff val="0"/>
            <a:lumOff val="0"/>
            <a:alphaOff val="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VE" sz="1600" b="1" kern="1200" dirty="0" smtClean="0"/>
            <a:t>EN ESTE SUBGRUPO DE PACIENTES, SIN OTRAS COMORBILIDADES (ESTABLECIDAS EN LOS CRITERIOS DE EXCLUSIÓN) A PESAR DE LOS BENEFICIOS DEMOSTRADOS EN EL ESTUDIO, SE RECOMIENDA MANTENER TERAPIAS ANTIHIPERTENSIVAS DE INICIO PROGRESIVO (1 FÁRMACO), CONTRASTADO CON UN VALOR DE NNT (76) Y NNH (89), LOS CUALES SE ENCUENTRAN MUY CERCANOS, LO QUE TRADUCE UNA POBLACIÓN DONDE SE REDUCIRIA MORBIMORTALIDAD,  EXPENSAS DE INDUCIR DAÑO RENAL,  INCREMENTANDO COSTOS ADICIONALES. </a:t>
          </a:r>
          <a:endParaRPr lang="es-VE" sz="1600" b="1"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58797" y="2341526"/>
        <a:ext cx="8112006" cy="10868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0DFA7-3506-4202-A85B-C4588A25F05E}" type="datetimeFigureOut">
              <a:rPr lang="es-MX" smtClean="0"/>
              <a:t>22/02/2018</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82354-89D1-42A1-8B00-D73D708B0022}" type="slidenum">
              <a:rPr lang="es-MX" smtClean="0"/>
              <a:t>‹Nº›</a:t>
            </a:fld>
            <a:endParaRPr lang="es-MX"/>
          </a:p>
        </p:txBody>
      </p:sp>
    </p:spTree>
    <p:extLst>
      <p:ext uri="{BB962C8B-B14F-4D97-AF65-F5344CB8AC3E}">
        <p14:creationId xmlns:p14="http://schemas.microsoft.com/office/powerpoint/2010/main" val="219031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altLang="es-VE" smtClean="0"/>
          </a:p>
        </p:txBody>
      </p:sp>
      <p:sp>
        <p:nvSpPr>
          <p:cNvPr id="501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185CBA7-B050-43CF-8E5C-F35D6AD99823}" type="slidenum">
              <a:rPr lang="es-VE" altLang="es-VE" smtClean="0">
                <a:solidFill>
                  <a:srgbClr val="000000"/>
                </a:solidFill>
                <a:latin typeface="Calibri" pitchFamily="34" charset="0"/>
              </a:rPr>
              <a:pPr/>
              <a:t>16</a:t>
            </a:fld>
            <a:endParaRPr lang="es-VE" altLang="es-VE"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altLang="es-VE" smtClean="0"/>
          </a:p>
        </p:txBody>
      </p:sp>
      <p:sp>
        <p:nvSpPr>
          <p:cNvPr id="522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F624E4C-2825-431A-935F-FEC75F74C0D7}" type="slidenum">
              <a:rPr lang="es-VE" altLang="es-VE" smtClean="0">
                <a:solidFill>
                  <a:srgbClr val="000000"/>
                </a:solidFill>
                <a:latin typeface="Calibri" pitchFamily="34" charset="0"/>
              </a:rPr>
              <a:pPr/>
              <a:t>17</a:t>
            </a:fld>
            <a:endParaRPr lang="es-VE" altLang="es-VE"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fld id="{ADFDC5AE-F271-4A19-92B4-37561A3F6138}"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2694B0-13FE-4772-9791-2238C2A725D0}" type="slidenum">
              <a:rPr lang="es-MX" smtClean="0"/>
              <a:t>‹Nº›</a:t>
            </a:fld>
            <a:endParaRPr lang="es-MX"/>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DFDC5AE-F271-4A19-92B4-37561A3F6138}"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DFDC5AE-F271-4A19-92B4-37561A3F6138}"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ADFDC5AE-F271-4A19-92B4-37561A3F6138}"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2694B0-13FE-4772-9791-2238C2A725D0}" type="slidenum">
              <a:rPr lang="es-MX" smtClean="0"/>
              <a:t>‹Nº›</a:t>
            </a:fld>
            <a:endParaRPr lang="es-MX"/>
          </a:p>
        </p:txBody>
      </p:sp>
      <p:sp>
        <p:nvSpPr>
          <p:cNvPr id="8" name="Content Placeholder 7"/>
          <p:cNvSpPr>
            <a:spLocks noGrp="1"/>
          </p:cNvSpPr>
          <p:nvPr>
            <p:ph sz="quarter" idx="13"/>
          </p:nvPr>
        </p:nvSpPr>
        <p:spPr>
          <a:xfrm>
            <a:off x="609600" y="1200150"/>
            <a:ext cx="7924800" cy="3086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DFDC5AE-F271-4A19-92B4-37561A3F6138}"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05979"/>
            <a:ext cx="7924800" cy="85725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ADFDC5AE-F271-4A19-92B4-37561A3F6138}" type="datetimeFigureOut">
              <a:rPr lang="es-MX" smtClean="0"/>
              <a:t>22/02/2018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05979"/>
            <a:ext cx="7924800" cy="85725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DFDC5AE-F271-4A19-92B4-37561A3F6138}" type="datetimeFigureOut">
              <a:rPr lang="es-MX" smtClean="0"/>
              <a:t>22/02/2018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DFDC5AE-F271-4A19-92B4-37561A3F6138}" type="datetimeFigureOut">
              <a:rPr lang="es-MX" smtClean="0"/>
              <a:t>22/02/2018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DC5AE-F271-4A19-92B4-37561A3F6138}" type="datetimeFigureOut">
              <a:rPr lang="es-MX" smtClean="0"/>
              <a:t>22/02/2018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FDC5AE-F271-4A19-92B4-37561A3F6138}" type="datetimeFigureOut">
              <a:rPr lang="es-MX" smtClean="0"/>
              <a:t>22/02/2018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FDC5AE-F271-4A19-92B4-37561A3F6138}" type="datetimeFigureOut">
              <a:rPr lang="es-MX" smtClean="0"/>
              <a:t>22/02/2018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2694B0-13FE-4772-9791-2238C2A725D0}"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DFDC5AE-F271-4A19-92B4-37561A3F6138}" type="datetimeFigureOut">
              <a:rPr lang="es-MX" smtClean="0"/>
              <a:t>22/02/2018</a:t>
            </a:fld>
            <a:endParaRPr lang="es-MX"/>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MX"/>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fld id="{C02694B0-13FE-4772-9791-2238C2A725D0}"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MX"/>
          </a:p>
        </p:txBody>
      </p:sp>
      <p:sp>
        <p:nvSpPr>
          <p:cNvPr id="2" name="1 Título"/>
          <p:cNvSpPr>
            <a:spLocks noGrp="1"/>
          </p:cNvSpPr>
          <p:nvPr>
            <p:ph type="ctrTitle"/>
          </p:nvPr>
        </p:nvSpPr>
        <p:spPr/>
        <p:txBody>
          <a:bodyPr/>
          <a:lstStyle/>
          <a:p>
            <a:endParaRPr lang="es-MX" dirty="0"/>
          </a:p>
        </p:txBody>
      </p:sp>
    </p:spTree>
    <p:extLst>
      <p:ext uri="{BB962C8B-B14F-4D97-AF65-F5344CB8AC3E}">
        <p14:creationId xmlns:p14="http://schemas.microsoft.com/office/powerpoint/2010/main" val="332170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480"/>
            <a:ext cx="8712968" cy="488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4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5486"/>
            <a:ext cx="8496944" cy="480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128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1059582"/>
            <a:ext cx="7924800" cy="3369822"/>
          </a:xfrm>
          <a:prstGeom prst="rect">
            <a:avLst/>
          </a:prstGeom>
        </p:spPr>
        <p:txBody>
          <a:bodyPr>
            <a:normAutofit fontScale="85000" lnSpcReduction="20000"/>
          </a:bodyPr>
          <a:lstStyle/>
          <a:p>
            <a:r>
              <a:rPr lang="es-ES" sz="2100" b="1" u="sng" dirty="0" smtClean="0"/>
              <a:t>RIESGO CARDIOVASCULAR INCREMENTADO:</a:t>
            </a:r>
            <a:r>
              <a:rPr lang="es-ES" sz="2100" dirty="0" smtClean="0"/>
              <a:t>  </a:t>
            </a:r>
            <a:r>
              <a:rPr lang="es-ES" sz="2100" b="1" dirty="0" smtClean="0"/>
              <a:t>1 O MÁS CRITERIOS</a:t>
            </a:r>
            <a:endParaRPr lang="es-ES" sz="2100" b="1" u="sng" dirty="0" smtClean="0"/>
          </a:p>
          <a:p>
            <a:endParaRPr lang="es-ES" sz="2100" b="1" u="sng" dirty="0" smtClean="0"/>
          </a:p>
          <a:p>
            <a:pPr marL="742950" lvl="2" indent="-342900" algn="just"/>
            <a:r>
              <a:rPr lang="es-ES" sz="1800" b="1" dirty="0" smtClean="0"/>
              <a:t>Enfermedad </a:t>
            </a:r>
            <a:r>
              <a:rPr lang="es-ES" sz="1800" b="1" dirty="0"/>
              <a:t>cardiovascular clínica o subclínica que no sea un accidente </a:t>
            </a:r>
            <a:r>
              <a:rPr lang="es-ES" sz="1800" b="1" dirty="0" smtClean="0"/>
              <a:t>cerebrovascular </a:t>
            </a:r>
          </a:p>
          <a:p>
            <a:pPr marL="742950" lvl="2" indent="-342900" algn="just"/>
            <a:endParaRPr lang="es-ES" sz="1800" b="1" dirty="0" smtClean="0"/>
          </a:p>
          <a:p>
            <a:pPr marL="742950" lvl="2" indent="-342900" algn="just"/>
            <a:r>
              <a:rPr lang="es-ES" sz="1800" b="1" dirty="0" smtClean="0"/>
              <a:t>ERC excluyendo </a:t>
            </a:r>
            <a:r>
              <a:rPr lang="es-ES" sz="1800" b="1" dirty="0"/>
              <a:t>la enfermedad renal </a:t>
            </a:r>
            <a:r>
              <a:rPr lang="es-ES" sz="1800" b="1" dirty="0" err="1"/>
              <a:t>poliquística</a:t>
            </a:r>
            <a:r>
              <a:rPr lang="es-ES" sz="1800" b="1" dirty="0"/>
              <a:t>, con </a:t>
            </a:r>
            <a:r>
              <a:rPr lang="es-ES" sz="1800" b="1" dirty="0" smtClean="0"/>
              <a:t>una TFG </a:t>
            </a:r>
            <a:r>
              <a:rPr lang="es-ES" sz="1800" b="1" dirty="0"/>
              <a:t>de 20 a menos de 60 </a:t>
            </a:r>
            <a:r>
              <a:rPr lang="es-ES" sz="1800" b="1" dirty="0" smtClean="0"/>
              <a:t>ml/min calculada con MDRD</a:t>
            </a:r>
          </a:p>
          <a:p>
            <a:pPr marL="742950" lvl="2" indent="-342900" algn="just"/>
            <a:endParaRPr lang="es-ES" sz="1800" b="1" dirty="0" smtClean="0"/>
          </a:p>
          <a:p>
            <a:pPr marL="742950" lvl="2" indent="-342900" algn="just"/>
            <a:r>
              <a:rPr lang="es-ES" sz="1800" b="1" dirty="0"/>
              <a:t>R</a:t>
            </a:r>
            <a:r>
              <a:rPr lang="es-ES" sz="1800" b="1" dirty="0" smtClean="0"/>
              <a:t>iesgo a </a:t>
            </a:r>
            <a:r>
              <a:rPr lang="es-ES" sz="1800" b="1" dirty="0"/>
              <a:t>10 años de enfermedad cardiovascular del 15% o más sobre la base del puntaje de riesgo de </a:t>
            </a:r>
            <a:r>
              <a:rPr lang="es-ES" sz="1800" b="1" dirty="0" err="1" smtClean="0"/>
              <a:t>Framingham</a:t>
            </a:r>
            <a:endParaRPr lang="es-ES" sz="1800" b="1" dirty="0" smtClean="0"/>
          </a:p>
          <a:p>
            <a:pPr marL="742950" lvl="2" indent="-342900" algn="just"/>
            <a:endParaRPr lang="es-ES" sz="1800" b="1" dirty="0" smtClean="0"/>
          </a:p>
          <a:p>
            <a:pPr marL="742950" lvl="2" indent="-342900" algn="just"/>
            <a:r>
              <a:rPr lang="es-ES" sz="1800" b="1" dirty="0"/>
              <a:t>E</a:t>
            </a:r>
            <a:r>
              <a:rPr lang="es-ES" sz="1800" b="1" dirty="0" smtClean="0"/>
              <a:t>dad </a:t>
            </a:r>
            <a:r>
              <a:rPr lang="es-ES" sz="1800" b="1" dirty="0"/>
              <a:t>de 75 años o </a:t>
            </a:r>
            <a:r>
              <a:rPr lang="es-ES" sz="1800" b="1" dirty="0" smtClean="0"/>
              <a:t>más</a:t>
            </a:r>
            <a:r>
              <a:rPr lang="es-ES" sz="2000" b="1" dirty="0" smtClean="0"/>
              <a:t>.</a:t>
            </a:r>
            <a:endParaRPr lang="es-ES" sz="2000" b="1" dirty="0"/>
          </a:p>
          <a:p>
            <a:pPr algn="just"/>
            <a:endParaRPr lang="es-ES" sz="2100" b="1" u="sng" dirty="0" smtClean="0"/>
          </a:p>
          <a:p>
            <a:endParaRPr lang="es-ES" sz="1800" b="1" u="sng" dirty="0" smtClean="0"/>
          </a:p>
          <a:p>
            <a:endParaRPr lang="es-ES" sz="1800" b="1" u="sng" dirty="0" smtClean="0"/>
          </a:p>
          <a:p>
            <a:endParaRPr lang="es-ES" sz="1800" b="1" dirty="0" smtClean="0"/>
          </a:p>
          <a:p>
            <a:pPr lvl="1"/>
            <a:endParaRPr lang="es-ES" sz="1800" b="1" dirty="0"/>
          </a:p>
          <a:p>
            <a:pPr lvl="1"/>
            <a:endParaRPr lang="es-ES" sz="1800" b="1" dirty="0" smtClean="0"/>
          </a:p>
          <a:p>
            <a:pPr lvl="1"/>
            <a:endParaRPr lang="es-ES" sz="1800" b="1" dirty="0"/>
          </a:p>
        </p:txBody>
      </p:sp>
      <p:sp>
        <p:nvSpPr>
          <p:cNvPr id="4" name="1 Título"/>
          <p:cNvSpPr txBox="1">
            <a:spLocks/>
          </p:cNvSpPr>
          <p:nvPr/>
        </p:nvSpPr>
        <p:spPr>
          <a:xfrm>
            <a:off x="762000" y="23440"/>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Definición de variables</a:t>
            </a:r>
            <a:endParaRPr lang="es-MX" sz="4400" b="1" dirty="0"/>
          </a:p>
        </p:txBody>
      </p:sp>
    </p:spTree>
    <p:extLst>
      <p:ext uri="{BB962C8B-B14F-4D97-AF65-F5344CB8AC3E}">
        <p14:creationId xmlns:p14="http://schemas.microsoft.com/office/powerpoint/2010/main" val="24322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1059582"/>
            <a:ext cx="7924800" cy="3531840"/>
          </a:xfrm>
          <a:prstGeom prst="rect">
            <a:avLst/>
          </a:prstGeom>
        </p:spPr>
        <p:txBody>
          <a:bodyPr>
            <a:normAutofit fontScale="92500" lnSpcReduction="20000"/>
          </a:bodyPr>
          <a:lstStyle/>
          <a:p>
            <a:r>
              <a:rPr lang="es-VE" sz="2000" b="1" u="sng" dirty="0" smtClean="0"/>
              <a:t>EVENTOS ADVERSOS SERIOS:</a:t>
            </a:r>
          </a:p>
          <a:p>
            <a:endParaRPr lang="es-VE" sz="1800" b="1" u="sng" dirty="0"/>
          </a:p>
          <a:p>
            <a:pPr lvl="1" algn="just"/>
            <a:r>
              <a:rPr lang="es-ES" b="1" dirty="0"/>
              <a:t>E</a:t>
            </a:r>
            <a:r>
              <a:rPr lang="es-ES" b="1" dirty="0" smtClean="0"/>
              <a:t>ventos </a:t>
            </a:r>
            <a:r>
              <a:rPr lang="es-ES" b="1" dirty="0"/>
              <a:t>que fueron fatales o amenazan la vida, dieron como resultado una discapacidad significativa o persistente, requirieron hospitalización o resultaron en hospitalización </a:t>
            </a:r>
            <a:r>
              <a:rPr lang="es-ES" b="1" dirty="0" smtClean="0"/>
              <a:t>prolongada. </a:t>
            </a:r>
            <a:endParaRPr lang="es-ES" b="1" dirty="0"/>
          </a:p>
          <a:p>
            <a:pPr lvl="1" algn="just"/>
            <a:endParaRPr lang="es-ES" b="1" dirty="0" smtClean="0"/>
          </a:p>
          <a:p>
            <a:pPr lvl="1" algn="just"/>
            <a:r>
              <a:rPr lang="es-ES" b="1" dirty="0" smtClean="0"/>
              <a:t>Eventos </a:t>
            </a:r>
            <a:r>
              <a:rPr lang="es-ES" b="1" dirty="0"/>
              <a:t>médicos que el investigador juzgó como un peligro o daño significativo para el participante y requirieron intervención médica o quirúrgica para prevenir cualquiera de estos. </a:t>
            </a:r>
            <a:endParaRPr lang="es-ES" b="1" dirty="0" smtClean="0"/>
          </a:p>
          <a:p>
            <a:pPr lvl="1" algn="just"/>
            <a:endParaRPr lang="es-ES" dirty="0" smtClean="0"/>
          </a:p>
          <a:p>
            <a:pPr lvl="1" algn="just"/>
            <a:r>
              <a:rPr lang="es-ES" b="1" dirty="0"/>
              <a:t>H</a:t>
            </a:r>
            <a:r>
              <a:rPr lang="es-ES" b="1" dirty="0" smtClean="0"/>
              <a:t>ipotensión</a:t>
            </a:r>
            <a:r>
              <a:rPr lang="es-ES" b="1" dirty="0"/>
              <a:t>, síncope, caídas perjudiciales, anomalías electrolíticas y bradicardia. Los episodios de lesión renal aguda (o insuficiencia renal aguda) se controlaron si conducían a la hospitalización y se informaron en el resumen del alta hospitalaria.</a:t>
            </a:r>
            <a:endParaRPr lang="es-VE" b="1" u="sng" dirty="0" smtClean="0"/>
          </a:p>
          <a:p>
            <a:pPr lvl="1" algn="just"/>
            <a:endParaRPr lang="es-ES" sz="1800" b="1" dirty="0" smtClean="0"/>
          </a:p>
          <a:p>
            <a:pPr marL="457200" lvl="1" indent="0" algn="just">
              <a:buNone/>
            </a:pPr>
            <a:endParaRPr lang="es-ES" sz="1800" b="1" dirty="0" smtClean="0"/>
          </a:p>
          <a:p>
            <a:endParaRPr lang="es-MX" dirty="0"/>
          </a:p>
        </p:txBody>
      </p:sp>
      <p:sp>
        <p:nvSpPr>
          <p:cNvPr id="4" name="1 Título"/>
          <p:cNvSpPr txBox="1">
            <a:spLocks/>
          </p:cNvSpPr>
          <p:nvPr/>
        </p:nvSpPr>
        <p:spPr>
          <a:xfrm>
            <a:off x="762000" y="23440"/>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Definición de variables</a:t>
            </a:r>
            <a:endParaRPr lang="es-MX" sz="4400" b="1" dirty="0"/>
          </a:p>
        </p:txBody>
      </p:sp>
    </p:spTree>
    <p:extLst>
      <p:ext uri="{BB962C8B-B14F-4D97-AF65-F5344CB8AC3E}">
        <p14:creationId xmlns:p14="http://schemas.microsoft.com/office/powerpoint/2010/main" val="35769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Puntos finales</a:t>
            </a:r>
            <a:endParaRPr lang="es-MX" sz="4400" b="1" dirty="0"/>
          </a:p>
        </p:txBody>
      </p:sp>
      <p:graphicFrame>
        <p:nvGraphicFramePr>
          <p:cNvPr id="2" name="1 Marcador de contenido"/>
          <p:cNvGraphicFramePr>
            <a:graphicFrameLocks noGrp="1"/>
          </p:cNvGraphicFramePr>
          <p:nvPr>
            <p:ph sz="quarter" idx="13"/>
            <p:extLst>
              <p:ext uri="{D42A27DB-BD31-4B8C-83A1-F6EECF244321}">
                <p14:modId xmlns:p14="http://schemas.microsoft.com/office/powerpoint/2010/main" val="402352277"/>
              </p:ext>
            </p:extLst>
          </p:nvPr>
        </p:nvGraphicFramePr>
        <p:xfrm>
          <a:off x="611560" y="1059582"/>
          <a:ext cx="7924800" cy="3186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57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Puntos finales</a:t>
            </a:r>
            <a:endParaRPr lang="es-MX" sz="4400" b="1" dirty="0"/>
          </a:p>
        </p:txBody>
      </p:sp>
      <p:graphicFrame>
        <p:nvGraphicFramePr>
          <p:cNvPr id="2" name="1 Marcador de contenido"/>
          <p:cNvGraphicFramePr>
            <a:graphicFrameLocks noGrp="1"/>
          </p:cNvGraphicFramePr>
          <p:nvPr>
            <p:ph sz="quarter" idx="13"/>
            <p:extLst>
              <p:ext uri="{D42A27DB-BD31-4B8C-83A1-F6EECF244321}">
                <p14:modId xmlns:p14="http://schemas.microsoft.com/office/powerpoint/2010/main" val="3660904808"/>
              </p:ext>
            </p:extLst>
          </p:nvPr>
        </p:nvGraphicFramePr>
        <p:xfrm>
          <a:off x="611560" y="1059582"/>
          <a:ext cx="7924800" cy="3186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966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a:spLocks noChangeArrowheads="1"/>
          </p:cNvSpPr>
          <p:nvPr/>
        </p:nvSpPr>
        <p:spPr bwMode="auto">
          <a:xfrm>
            <a:off x="467544" y="1072849"/>
            <a:ext cx="2376264"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sz="2000" b="1" dirty="0" smtClean="0">
                <a:solidFill>
                  <a:schemeClr val="bg1"/>
                </a:solidFill>
                <a:latin typeface="+mj-lt"/>
              </a:rPr>
              <a:t>Diferencias longitudinales de PAS</a:t>
            </a:r>
            <a:endParaRPr lang="es-CO" sz="2000" b="1" dirty="0">
              <a:solidFill>
                <a:schemeClr val="bg1"/>
              </a:solidFill>
              <a:latin typeface="+mj-lt"/>
            </a:endParaRPr>
          </a:p>
        </p:txBody>
      </p:sp>
      <p:sp>
        <p:nvSpPr>
          <p:cNvPr id="7" name="6 Flecha derecha"/>
          <p:cNvSpPr/>
          <p:nvPr/>
        </p:nvSpPr>
        <p:spPr>
          <a:xfrm>
            <a:off x="3130862" y="1272904"/>
            <a:ext cx="2087562" cy="216694"/>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CO" dirty="0"/>
          </a:p>
        </p:txBody>
      </p:sp>
      <p:sp>
        <p:nvSpPr>
          <p:cNvPr id="9" name="8 CuadroTexto"/>
          <p:cNvSpPr txBox="1">
            <a:spLocks noChangeArrowheads="1"/>
          </p:cNvSpPr>
          <p:nvPr/>
        </p:nvSpPr>
        <p:spPr bwMode="auto">
          <a:xfrm>
            <a:off x="5364088" y="918960"/>
            <a:ext cx="2952750" cy="10156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CO" sz="2000" b="1" dirty="0" smtClean="0">
                <a:solidFill>
                  <a:schemeClr val="bg1"/>
                </a:solidFill>
                <a:latin typeface="+mn-lt"/>
              </a:rPr>
              <a:t>Modelos lineales mixtos con covarianza no estructurada</a:t>
            </a:r>
            <a:endParaRPr lang="es-CO" sz="2000" b="1" dirty="0">
              <a:solidFill>
                <a:schemeClr val="bg1"/>
              </a:solidFill>
              <a:latin typeface="+mn-lt"/>
            </a:endParaRPr>
          </a:p>
        </p:txBody>
      </p:sp>
      <p:sp>
        <p:nvSpPr>
          <p:cNvPr id="19" name="1 Título"/>
          <p:cNvSpPr txBox="1">
            <a:spLocks/>
          </p:cNvSpPr>
          <p:nvPr/>
        </p:nvSpPr>
        <p:spPr>
          <a:xfrm>
            <a:off x="611188" y="141480"/>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Análisis estadísticos</a:t>
            </a:r>
            <a:endParaRPr lang="es-MX" sz="4400" b="1" dirty="0"/>
          </a:p>
        </p:txBody>
      </p:sp>
      <p:sp>
        <p:nvSpPr>
          <p:cNvPr id="25" name="24 CuadroTexto"/>
          <p:cNvSpPr txBox="1">
            <a:spLocks noChangeArrowheads="1"/>
          </p:cNvSpPr>
          <p:nvPr/>
        </p:nvSpPr>
        <p:spPr bwMode="auto">
          <a:xfrm>
            <a:off x="467544" y="1971914"/>
            <a:ext cx="2376264" cy="13234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sz="2000" b="1" dirty="0" smtClean="0">
                <a:solidFill>
                  <a:schemeClr val="bg1"/>
                </a:solidFill>
                <a:latin typeface="+mj-lt"/>
              </a:rPr>
              <a:t>Tiempo de aparición de PFP, PFS, </a:t>
            </a:r>
            <a:r>
              <a:rPr lang="es-CO" sz="2000" b="1" dirty="0" err="1" smtClean="0">
                <a:solidFill>
                  <a:schemeClr val="bg1"/>
                </a:solidFill>
                <a:latin typeface="+mj-lt"/>
              </a:rPr>
              <a:t>E.Ad</a:t>
            </a:r>
            <a:r>
              <a:rPr lang="es-CO" sz="2000" b="1" dirty="0" smtClean="0">
                <a:solidFill>
                  <a:schemeClr val="bg1"/>
                </a:solidFill>
                <a:latin typeface="+mj-lt"/>
              </a:rPr>
              <a:t>, retiro, </a:t>
            </a:r>
            <a:r>
              <a:rPr lang="es-CO" sz="2000" b="1" dirty="0" err="1" smtClean="0">
                <a:solidFill>
                  <a:schemeClr val="bg1"/>
                </a:solidFill>
                <a:latin typeface="+mj-lt"/>
              </a:rPr>
              <a:t>Ind</a:t>
            </a:r>
            <a:r>
              <a:rPr lang="es-CO" sz="2000" b="1" dirty="0" smtClean="0">
                <a:solidFill>
                  <a:schemeClr val="bg1"/>
                </a:solidFill>
                <a:latin typeface="+mj-lt"/>
              </a:rPr>
              <a:t> </a:t>
            </a:r>
            <a:r>
              <a:rPr lang="es-CO" sz="2000" b="1" dirty="0" err="1" smtClean="0">
                <a:solidFill>
                  <a:schemeClr val="bg1"/>
                </a:solidFill>
                <a:latin typeface="+mj-lt"/>
              </a:rPr>
              <a:t>Frag</a:t>
            </a:r>
            <a:r>
              <a:rPr lang="es-CO" sz="2000" b="1" dirty="0" smtClean="0">
                <a:solidFill>
                  <a:schemeClr val="bg1"/>
                </a:solidFill>
                <a:latin typeface="+mj-lt"/>
              </a:rPr>
              <a:t>, </a:t>
            </a:r>
            <a:r>
              <a:rPr lang="es-CO" sz="2000" b="1" dirty="0" err="1" smtClean="0">
                <a:solidFill>
                  <a:schemeClr val="bg1"/>
                </a:solidFill>
                <a:latin typeface="+mj-lt"/>
              </a:rPr>
              <a:t>Vel</a:t>
            </a:r>
            <a:r>
              <a:rPr lang="es-CO" sz="2000" b="1" dirty="0" smtClean="0">
                <a:solidFill>
                  <a:schemeClr val="bg1"/>
                </a:solidFill>
                <a:latin typeface="+mj-lt"/>
              </a:rPr>
              <a:t> Marcha (TTO)</a:t>
            </a:r>
            <a:endParaRPr lang="es-CO" sz="2000" b="1" dirty="0">
              <a:solidFill>
                <a:schemeClr val="bg1"/>
              </a:solidFill>
              <a:latin typeface="+mj-lt"/>
            </a:endParaRPr>
          </a:p>
        </p:txBody>
      </p:sp>
      <p:sp>
        <p:nvSpPr>
          <p:cNvPr id="27" name="26 Flecha derecha"/>
          <p:cNvSpPr/>
          <p:nvPr/>
        </p:nvSpPr>
        <p:spPr>
          <a:xfrm>
            <a:off x="3130862" y="2308593"/>
            <a:ext cx="2087562" cy="216694"/>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CO"/>
          </a:p>
        </p:txBody>
      </p:sp>
      <p:sp>
        <p:nvSpPr>
          <p:cNvPr id="28" name="27 CuadroTexto"/>
          <p:cNvSpPr txBox="1">
            <a:spLocks noChangeArrowheads="1"/>
          </p:cNvSpPr>
          <p:nvPr/>
        </p:nvSpPr>
        <p:spPr bwMode="auto">
          <a:xfrm>
            <a:off x="5364088" y="2017455"/>
            <a:ext cx="2952750" cy="10156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ES" sz="2000" b="1" dirty="0" smtClean="0">
                <a:solidFill>
                  <a:schemeClr val="bg1"/>
                </a:solidFill>
                <a:latin typeface="+mj-lt"/>
              </a:rPr>
              <a:t>Modelos </a:t>
            </a:r>
            <a:r>
              <a:rPr lang="es-ES" sz="2000" b="1" dirty="0">
                <a:solidFill>
                  <a:schemeClr val="bg1"/>
                </a:solidFill>
                <a:latin typeface="+mj-lt"/>
              </a:rPr>
              <a:t>de regresión de riesgos proporcionales de Cox </a:t>
            </a:r>
            <a:endParaRPr lang="es-CO" sz="2000" b="1" dirty="0">
              <a:solidFill>
                <a:schemeClr val="bg1"/>
              </a:solidFill>
              <a:latin typeface="+mj-lt"/>
            </a:endParaRPr>
          </a:p>
        </p:txBody>
      </p:sp>
      <p:sp>
        <p:nvSpPr>
          <p:cNvPr id="29" name="28 CuadroTexto"/>
          <p:cNvSpPr txBox="1">
            <a:spLocks noChangeArrowheads="1"/>
          </p:cNvSpPr>
          <p:nvPr/>
        </p:nvSpPr>
        <p:spPr bwMode="auto">
          <a:xfrm>
            <a:off x="1740295" y="3439865"/>
            <a:ext cx="1080120"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O" sz="2000" b="1" dirty="0" smtClean="0">
                <a:solidFill>
                  <a:schemeClr val="bg1"/>
                </a:solidFill>
                <a:latin typeface="+mj-lt"/>
              </a:rPr>
              <a:t>PFP</a:t>
            </a:r>
            <a:endParaRPr lang="es-CO" sz="2000" b="1" dirty="0">
              <a:solidFill>
                <a:schemeClr val="bg1"/>
              </a:solidFill>
              <a:latin typeface="+mj-lt"/>
            </a:endParaRPr>
          </a:p>
        </p:txBody>
      </p:sp>
      <p:sp>
        <p:nvSpPr>
          <p:cNvPr id="30" name="29 Flecha derecha"/>
          <p:cNvSpPr/>
          <p:nvPr/>
        </p:nvSpPr>
        <p:spPr>
          <a:xfrm>
            <a:off x="3161773" y="3531573"/>
            <a:ext cx="2087562" cy="216694"/>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CO"/>
          </a:p>
        </p:txBody>
      </p:sp>
      <p:sp>
        <p:nvSpPr>
          <p:cNvPr id="31" name="30 CuadroTexto"/>
          <p:cNvSpPr txBox="1">
            <a:spLocks noChangeArrowheads="1"/>
          </p:cNvSpPr>
          <p:nvPr/>
        </p:nvSpPr>
        <p:spPr bwMode="auto">
          <a:xfrm>
            <a:off x="5364088" y="3158661"/>
            <a:ext cx="2952750" cy="10156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ES" sz="2000" b="1" dirty="0" smtClean="0">
                <a:solidFill>
                  <a:schemeClr val="bg1"/>
                </a:solidFill>
                <a:latin typeface="+mj-lt"/>
              </a:rPr>
              <a:t>Modelo </a:t>
            </a:r>
            <a:r>
              <a:rPr lang="es-ES" sz="2000" b="1" dirty="0">
                <a:solidFill>
                  <a:schemeClr val="bg1"/>
                </a:solidFill>
                <a:latin typeface="+mj-lt"/>
              </a:rPr>
              <a:t>de riesgo de </a:t>
            </a:r>
            <a:r>
              <a:rPr lang="es-ES" sz="2000" b="1" dirty="0" err="1">
                <a:solidFill>
                  <a:schemeClr val="bg1"/>
                </a:solidFill>
                <a:latin typeface="+mj-lt"/>
              </a:rPr>
              <a:t>subdistribución</a:t>
            </a:r>
            <a:r>
              <a:rPr lang="es-ES" sz="2000" b="1" dirty="0">
                <a:solidFill>
                  <a:schemeClr val="bg1"/>
                </a:solidFill>
                <a:latin typeface="+mj-lt"/>
              </a:rPr>
              <a:t> de Fine y Gray</a:t>
            </a:r>
            <a:endParaRPr lang="es-CO" sz="2000" b="1" dirty="0">
              <a:solidFill>
                <a:schemeClr val="bg1"/>
              </a:solidFill>
              <a:latin typeface="+mj-lt"/>
            </a:endParaRPr>
          </a:p>
        </p:txBody>
      </p:sp>
      <p:sp>
        <p:nvSpPr>
          <p:cNvPr id="32" name="31 CuadroTexto"/>
          <p:cNvSpPr txBox="1">
            <a:spLocks noChangeArrowheads="1"/>
          </p:cNvSpPr>
          <p:nvPr/>
        </p:nvSpPr>
        <p:spPr bwMode="auto">
          <a:xfrm>
            <a:off x="1619672" y="4196167"/>
            <a:ext cx="1224136"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sz="2000" b="1" dirty="0" smtClean="0">
                <a:solidFill>
                  <a:schemeClr val="bg1"/>
                </a:solidFill>
                <a:latin typeface="+mj-lt"/>
              </a:rPr>
              <a:t>Todas las Hipótesis</a:t>
            </a:r>
            <a:endParaRPr lang="es-CO" sz="2000" b="1" dirty="0">
              <a:solidFill>
                <a:schemeClr val="bg1"/>
              </a:solidFill>
              <a:latin typeface="+mj-lt"/>
            </a:endParaRPr>
          </a:p>
        </p:txBody>
      </p:sp>
      <p:sp>
        <p:nvSpPr>
          <p:cNvPr id="33" name="32 Flecha derecha"/>
          <p:cNvSpPr/>
          <p:nvPr/>
        </p:nvSpPr>
        <p:spPr>
          <a:xfrm>
            <a:off x="3142724" y="4423171"/>
            <a:ext cx="2087562" cy="216694"/>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CO"/>
          </a:p>
        </p:txBody>
      </p:sp>
      <p:sp>
        <p:nvSpPr>
          <p:cNvPr id="34" name="33 CuadroTexto"/>
          <p:cNvSpPr txBox="1">
            <a:spLocks noChangeArrowheads="1"/>
          </p:cNvSpPr>
          <p:nvPr/>
        </p:nvSpPr>
        <p:spPr bwMode="auto">
          <a:xfrm>
            <a:off x="5370840" y="4311583"/>
            <a:ext cx="295275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ES" sz="2000" b="1" dirty="0" smtClean="0">
                <a:solidFill>
                  <a:schemeClr val="bg1"/>
                </a:solidFill>
                <a:latin typeface="+mn-lt"/>
              </a:rPr>
              <a:t>Nivel de significancia&lt; 0,05, 2 colas.</a:t>
            </a:r>
            <a:endParaRPr lang="es-CO" sz="2000" b="1" dirty="0">
              <a:solidFill>
                <a:schemeClr val="bg1"/>
              </a:solidFill>
              <a:latin typeface="+mn-lt"/>
            </a:endParaRPr>
          </a:p>
        </p:txBody>
      </p:sp>
    </p:spTree>
    <p:extLst>
      <p:ext uri="{BB962C8B-B14F-4D97-AF65-F5344CB8AC3E}">
        <p14:creationId xmlns:p14="http://schemas.microsoft.com/office/powerpoint/2010/main" val="1407121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strVal val="#ppt_w*0.05"/>
                                          </p:val>
                                        </p:tav>
                                        <p:tav tm="100000">
                                          <p:val>
                                            <p:strVal val="#ppt_w"/>
                                          </p:val>
                                        </p:tav>
                                      </p:tavLst>
                                    </p:anim>
                                    <p:anim calcmode="lin" valueType="num">
                                      <p:cBhvr>
                                        <p:cTn id="32" dur="500" fill="hold"/>
                                        <p:tgtEl>
                                          <p:spTgt spid="27"/>
                                        </p:tgtEl>
                                        <p:attrNameLst>
                                          <p:attrName>ppt_h</p:attrName>
                                        </p:attrNameLst>
                                      </p:cBhvr>
                                      <p:tavLst>
                                        <p:tav tm="0">
                                          <p:val>
                                            <p:strVal val="#ppt_h"/>
                                          </p:val>
                                        </p:tav>
                                        <p:tav tm="100000">
                                          <p:val>
                                            <p:strVal val="#ppt_h"/>
                                          </p:val>
                                        </p:tav>
                                      </p:tavLst>
                                    </p:anim>
                                    <p:anim calcmode="lin" valueType="num">
                                      <p:cBhvr>
                                        <p:cTn id="33" dur="500" fill="hold"/>
                                        <p:tgtEl>
                                          <p:spTgt spid="27"/>
                                        </p:tgtEl>
                                        <p:attrNameLst>
                                          <p:attrName>ppt_x</p:attrName>
                                        </p:attrNameLst>
                                      </p:cBhvr>
                                      <p:tavLst>
                                        <p:tav tm="0">
                                          <p:val>
                                            <p:strVal val="#ppt_x-.2"/>
                                          </p:val>
                                        </p:tav>
                                        <p:tav tm="100000">
                                          <p:val>
                                            <p:strVal val="#ppt_x"/>
                                          </p:val>
                                        </p:tav>
                                      </p:tavLst>
                                    </p:anim>
                                    <p:anim calcmode="lin" valueType="num">
                                      <p:cBhvr>
                                        <p:cTn id="34" dur="500" fill="hold"/>
                                        <p:tgtEl>
                                          <p:spTgt spid="27"/>
                                        </p:tgtEl>
                                        <p:attrNameLst>
                                          <p:attrName>ppt_y</p:attrName>
                                        </p:attrNameLst>
                                      </p:cBhvr>
                                      <p:tavLst>
                                        <p:tav tm="0">
                                          <p:val>
                                            <p:strVal val="#ppt_y"/>
                                          </p:val>
                                        </p:tav>
                                        <p:tav tm="100000">
                                          <p:val>
                                            <p:strVal val="#ppt_y"/>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i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ox(in)">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strVal val="#ppt_w*0.05"/>
                                          </p:val>
                                        </p:tav>
                                        <p:tav tm="100000">
                                          <p:val>
                                            <p:strVal val="#ppt_w"/>
                                          </p:val>
                                        </p:tav>
                                      </p:tavLst>
                                    </p:anim>
                                    <p:anim calcmode="lin" valueType="num">
                                      <p:cBhvr>
                                        <p:cTn id="51" dur="500" fill="hold"/>
                                        <p:tgtEl>
                                          <p:spTgt spid="30"/>
                                        </p:tgtEl>
                                        <p:attrNameLst>
                                          <p:attrName>ppt_h</p:attrName>
                                        </p:attrNameLst>
                                      </p:cBhvr>
                                      <p:tavLst>
                                        <p:tav tm="0">
                                          <p:val>
                                            <p:strVal val="#ppt_h"/>
                                          </p:val>
                                        </p:tav>
                                        <p:tav tm="100000">
                                          <p:val>
                                            <p:strVal val="#ppt_h"/>
                                          </p:val>
                                        </p:tav>
                                      </p:tavLst>
                                    </p:anim>
                                    <p:anim calcmode="lin" valueType="num">
                                      <p:cBhvr>
                                        <p:cTn id="52" dur="500" fill="hold"/>
                                        <p:tgtEl>
                                          <p:spTgt spid="30"/>
                                        </p:tgtEl>
                                        <p:attrNameLst>
                                          <p:attrName>ppt_x</p:attrName>
                                        </p:attrNameLst>
                                      </p:cBhvr>
                                      <p:tavLst>
                                        <p:tav tm="0">
                                          <p:val>
                                            <p:strVal val="#ppt_x-.2"/>
                                          </p:val>
                                        </p:tav>
                                        <p:tav tm="100000">
                                          <p:val>
                                            <p:strVal val="#ppt_x"/>
                                          </p:val>
                                        </p:tav>
                                      </p:tavLst>
                                    </p:anim>
                                    <p:anim calcmode="lin" valueType="num">
                                      <p:cBhvr>
                                        <p:cTn id="53" dur="500" fill="hold"/>
                                        <p:tgtEl>
                                          <p:spTgt spid="30"/>
                                        </p:tgtEl>
                                        <p:attrNameLst>
                                          <p:attrName>ppt_y</p:attrName>
                                        </p:attrNameLst>
                                      </p:cBhvr>
                                      <p:tavLst>
                                        <p:tav tm="0">
                                          <p:val>
                                            <p:strVal val="#ppt_y"/>
                                          </p:val>
                                        </p:tav>
                                        <p:tav tm="100000">
                                          <p:val>
                                            <p:strVal val="#ppt_y"/>
                                          </p:val>
                                        </p:tav>
                                      </p:tavLst>
                                    </p:anim>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ox(i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ox(i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strVal val="#ppt_w*0.05"/>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anim calcmode="lin" valueType="num">
                                      <p:cBhvr>
                                        <p:cTn id="71" dur="500" fill="hold"/>
                                        <p:tgtEl>
                                          <p:spTgt spid="33"/>
                                        </p:tgtEl>
                                        <p:attrNameLst>
                                          <p:attrName>ppt_x</p:attrName>
                                        </p:attrNameLst>
                                      </p:cBhvr>
                                      <p:tavLst>
                                        <p:tav tm="0">
                                          <p:val>
                                            <p:strVal val="#ppt_x-.2"/>
                                          </p:val>
                                        </p:tav>
                                        <p:tav tm="100000">
                                          <p:val>
                                            <p:strVal val="#ppt_x"/>
                                          </p:val>
                                        </p:tav>
                                      </p:tavLst>
                                    </p:anim>
                                    <p:anim calcmode="lin" valueType="num">
                                      <p:cBhvr>
                                        <p:cTn id="72" dur="500" fill="hold"/>
                                        <p:tgtEl>
                                          <p:spTgt spid="33"/>
                                        </p:tgtEl>
                                        <p:attrNameLst>
                                          <p:attrName>ppt_y</p:attrName>
                                        </p:attrNameLst>
                                      </p:cBhvr>
                                      <p:tavLst>
                                        <p:tav tm="0">
                                          <p:val>
                                            <p:strVal val="#ppt_y"/>
                                          </p:val>
                                        </p:tav>
                                        <p:tav tm="100000">
                                          <p:val>
                                            <p:strVal val="#ppt_y"/>
                                          </p:val>
                                        </p:tav>
                                      </p:tavLst>
                                    </p:anim>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ox(in)">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5"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Título"/>
          <p:cNvSpPr txBox="1">
            <a:spLocks/>
          </p:cNvSpPr>
          <p:nvPr/>
        </p:nvSpPr>
        <p:spPr>
          <a:xfrm>
            <a:off x="649170" y="128056"/>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Cálculo de la muestra</a:t>
            </a:r>
            <a:endParaRPr lang="es-MX" sz="4400" b="1" dirty="0"/>
          </a:p>
        </p:txBody>
      </p:sp>
      <p:graphicFrame>
        <p:nvGraphicFramePr>
          <p:cNvPr id="4" name="3 Diagrama"/>
          <p:cNvGraphicFramePr/>
          <p:nvPr>
            <p:extLst>
              <p:ext uri="{D42A27DB-BD31-4B8C-83A1-F6EECF244321}">
                <p14:modId xmlns:p14="http://schemas.microsoft.com/office/powerpoint/2010/main" val="2336133917"/>
              </p:ext>
            </p:extLst>
          </p:nvPr>
        </p:nvGraphicFramePr>
        <p:xfrm>
          <a:off x="111070" y="1059583"/>
          <a:ext cx="9001000" cy="3618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3765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0" y="1869672"/>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6000" b="1" dirty="0" smtClean="0"/>
              <a:t>resultados</a:t>
            </a:r>
            <a:endParaRPr lang="es-MX" sz="6000" b="1" dirty="0"/>
          </a:p>
        </p:txBody>
      </p:sp>
    </p:spTree>
    <p:extLst>
      <p:ext uri="{BB962C8B-B14F-4D97-AF65-F5344CB8AC3E}">
        <p14:creationId xmlns:p14="http://schemas.microsoft.com/office/powerpoint/2010/main" val="1586471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96" r="14668"/>
          <a:stretch/>
        </p:blipFill>
        <p:spPr bwMode="auto">
          <a:xfrm>
            <a:off x="1" y="0"/>
            <a:ext cx="914399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328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83568" y="897564"/>
            <a:ext cx="7924800" cy="3086100"/>
          </a:xfrm>
          <a:prstGeom prst="rect">
            <a:avLst/>
          </a:prstGeom>
        </p:spPr>
        <p:txBody>
          <a:bodyPr>
            <a:normAutofit fontScale="70000" lnSpcReduction="20000"/>
          </a:bodyPr>
          <a:lstStyle/>
          <a:p>
            <a:pPr marL="0" indent="0" algn="ctr">
              <a:buNone/>
            </a:pPr>
            <a:r>
              <a:rPr lang="es-MX" sz="3600" b="1" dirty="0" smtClean="0"/>
              <a:t>¿Existe diferencias en la incidencia de eventos cardiovasculares mayores entre sujetos clasificados como hipertensos estadio I, en comparación con sujetos con PA óptima &lt;120/80 </a:t>
            </a:r>
            <a:r>
              <a:rPr lang="es-MX" sz="3600" b="1" dirty="0" err="1" smtClean="0"/>
              <a:t>mmHg</a:t>
            </a:r>
            <a:r>
              <a:rPr lang="es-MX" sz="3600" b="1" dirty="0" smtClean="0"/>
              <a:t> según la nueva clasificación HTA sistémica establecida por la ACC/AHA en la guía de Octubre 2017</a:t>
            </a:r>
          </a:p>
          <a:p>
            <a:pPr marL="0" indent="0">
              <a:buNone/>
            </a:pPr>
            <a:endParaRPr lang="es-VE" sz="1800" b="1" dirty="0" smtClean="0"/>
          </a:p>
          <a:p>
            <a:pPr marL="0" indent="0">
              <a:buNone/>
            </a:pPr>
            <a:endParaRPr lang="es-VE" sz="1800" b="1" dirty="0"/>
          </a:p>
          <a:p>
            <a:pPr marL="0" indent="0">
              <a:buNone/>
            </a:pPr>
            <a:endParaRPr lang="es-VE" sz="1800" b="1" dirty="0" smtClean="0"/>
          </a:p>
          <a:p>
            <a:pPr marL="0" indent="0">
              <a:buNone/>
            </a:pPr>
            <a:r>
              <a:rPr lang="es-VE" sz="1900" b="1" dirty="0" smtClean="0"/>
              <a:t>Monitor: </a:t>
            </a:r>
            <a:r>
              <a:rPr lang="es-VE" sz="1900" b="1" dirty="0" err="1" smtClean="0"/>
              <a:t>Dra</a:t>
            </a:r>
            <a:r>
              <a:rPr lang="es-VE" sz="1900" b="1" dirty="0" smtClean="0"/>
              <a:t> Raquel González</a:t>
            </a:r>
            <a:endParaRPr lang="es-MX" sz="1900" b="1" dirty="0"/>
          </a:p>
        </p:txBody>
      </p:sp>
      <p:sp>
        <p:nvSpPr>
          <p:cNvPr id="4" name="2 Subtítulo"/>
          <p:cNvSpPr txBox="1">
            <a:spLocks/>
          </p:cNvSpPr>
          <p:nvPr/>
        </p:nvSpPr>
        <p:spPr>
          <a:xfrm>
            <a:off x="683568" y="3273828"/>
            <a:ext cx="7848872" cy="1869672"/>
          </a:xfrm>
          <a:prstGeom prst="rect">
            <a:avLst/>
          </a:prstGeom>
        </p:spPr>
        <p:txBody>
          <a:bodyPr>
            <a:normAutofit fontScale="700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a:buNone/>
            </a:pPr>
            <a:r>
              <a:rPr lang="es-VE" b="1" dirty="0" smtClean="0"/>
              <a:t>Grupo 4:</a:t>
            </a:r>
          </a:p>
          <a:p>
            <a:pPr algn="r"/>
            <a:r>
              <a:rPr lang="es-VE" b="1" dirty="0" err="1" smtClean="0">
                <a:solidFill>
                  <a:srgbClr val="FFFF00"/>
                </a:solidFill>
              </a:rPr>
              <a:t>Dr</a:t>
            </a:r>
            <a:r>
              <a:rPr lang="es-VE" b="1" dirty="0" smtClean="0">
                <a:solidFill>
                  <a:srgbClr val="FFFF00"/>
                </a:solidFill>
              </a:rPr>
              <a:t> Miguel Hidalgo R3 (Ponente)</a:t>
            </a:r>
          </a:p>
          <a:p>
            <a:pPr algn="r"/>
            <a:r>
              <a:rPr lang="es-VE" b="1" dirty="0" err="1" smtClean="0"/>
              <a:t>Dra</a:t>
            </a:r>
            <a:r>
              <a:rPr lang="es-VE" b="1" dirty="0" smtClean="0"/>
              <a:t> Marta Guevara R2(Relator)</a:t>
            </a:r>
          </a:p>
          <a:p>
            <a:pPr algn="r"/>
            <a:r>
              <a:rPr lang="es-VE" b="1" dirty="0" err="1" smtClean="0"/>
              <a:t>Dra</a:t>
            </a:r>
            <a:r>
              <a:rPr lang="es-VE" b="1" dirty="0" smtClean="0"/>
              <a:t> Ivette </a:t>
            </a:r>
            <a:r>
              <a:rPr lang="es-VE" b="1" dirty="0" err="1" smtClean="0"/>
              <a:t>Damelio</a:t>
            </a:r>
            <a:r>
              <a:rPr lang="es-VE" b="1" dirty="0" smtClean="0"/>
              <a:t> R2</a:t>
            </a:r>
          </a:p>
          <a:p>
            <a:pPr algn="r"/>
            <a:r>
              <a:rPr lang="es-VE" b="1" dirty="0" err="1" smtClean="0"/>
              <a:t>Dr</a:t>
            </a:r>
            <a:r>
              <a:rPr lang="es-VE" b="1" dirty="0" smtClean="0"/>
              <a:t> Mauro Barrios R1</a:t>
            </a:r>
          </a:p>
          <a:p>
            <a:pPr algn="r"/>
            <a:endParaRPr lang="es-VE" b="1" dirty="0" smtClean="0"/>
          </a:p>
          <a:p>
            <a:pPr marL="0" indent="0" algn="ctr">
              <a:buNone/>
            </a:pPr>
            <a:r>
              <a:rPr lang="es-VE" b="1" dirty="0" smtClean="0"/>
              <a:t>Febrero, 2018</a:t>
            </a:r>
          </a:p>
          <a:p>
            <a:pPr algn="r"/>
            <a:endParaRPr lang="es-VE" dirty="0" smtClean="0"/>
          </a:p>
          <a:p>
            <a:pPr algn="r"/>
            <a:endParaRPr lang="es-VE" dirty="0" smtClean="0"/>
          </a:p>
          <a:p>
            <a:pPr algn="r"/>
            <a:endParaRPr lang="es-MX" dirty="0"/>
          </a:p>
        </p:txBody>
      </p:sp>
    </p:spTree>
    <p:extLst>
      <p:ext uri="{BB962C8B-B14F-4D97-AF65-F5344CB8AC3E}">
        <p14:creationId xmlns:p14="http://schemas.microsoft.com/office/powerpoint/2010/main" val="3151366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77" r="8513"/>
          <a:stretch/>
        </p:blipFill>
        <p:spPr bwMode="auto">
          <a:xfrm>
            <a:off x="179511" y="627534"/>
            <a:ext cx="8784977" cy="407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052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3" y="24873"/>
            <a:ext cx="9144000" cy="511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490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494"/>
            <a:ext cx="9144000" cy="437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7503" y="1092104"/>
            <a:ext cx="898414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107504" y="1995686"/>
            <a:ext cx="898414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52349" y="3507854"/>
            <a:ext cx="898414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 y="1092104"/>
            <a:ext cx="91440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52349" y="1995686"/>
            <a:ext cx="8912139"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52349" y="3147814"/>
            <a:ext cx="898414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992"/>
            <a:ext cx="9144000" cy="406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07504" y="1092104"/>
            <a:ext cx="8928992" cy="543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52349" y="4227934"/>
            <a:ext cx="898414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096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additive="base">
                                        <p:cTn id="25" dur="500" fill="hold"/>
                                        <p:tgtEl>
                                          <p:spTgt spid="6147"/>
                                        </p:tgtEl>
                                        <p:attrNameLst>
                                          <p:attrName>ppt_x</p:attrName>
                                        </p:attrNameLst>
                                      </p:cBhvr>
                                      <p:tavLst>
                                        <p:tav tm="0">
                                          <p:val>
                                            <p:strVal val="#ppt_x"/>
                                          </p:val>
                                        </p:tav>
                                        <p:tav tm="100000">
                                          <p:val>
                                            <p:strVal val="#ppt_x"/>
                                          </p:val>
                                        </p:tav>
                                      </p:tavLst>
                                    </p:anim>
                                    <p:anim calcmode="lin" valueType="num">
                                      <p:cBhvr additive="base">
                                        <p:cTn id="26"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148"/>
                                        </p:tgtEl>
                                        <p:attrNameLst>
                                          <p:attrName>style.visibility</p:attrName>
                                        </p:attrNameLst>
                                      </p:cBhvr>
                                      <p:to>
                                        <p:strVal val="visible"/>
                                      </p:to>
                                    </p:set>
                                    <p:anim calcmode="lin" valueType="num">
                                      <p:cBhvr additive="base">
                                        <p:cTn id="39" dur="500" fill="hold"/>
                                        <p:tgtEl>
                                          <p:spTgt spid="6148"/>
                                        </p:tgtEl>
                                        <p:attrNameLst>
                                          <p:attrName>ppt_x</p:attrName>
                                        </p:attrNameLst>
                                      </p:cBhvr>
                                      <p:tavLst>
                                        <p:tav tm="0">
                                          <p:val>
                                            <p:strVal val="#ppt_x"/>
                                          </p:val>
                                        </p:tav>
                                        <p:tav tm="100000">
                                          <p:val>
                                            <p:strVal val="#ppt_x"/>
                                          </p:val>
                                        </p:tav>
                                      </p:tavLst>
                                    </p:anim>
                                    <p:anim calcmode="lin" valueType="num">
                                      <p:cBhvr additive="base">
                                        <p:cTn id="40"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7" grpId="0" animBg="1"/>
      <p:bldP spid="13"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12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7494"/>
            <a:ext cx="7615510" cy="45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8571"/>
            <a:ext cx="7615510" cy="453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8571"/>
            <a:ext cx="7615509" cy="453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34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
            <a:ext cx="87249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70413"/>
            <a:ext cx="8724900" cy="44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347614"/>
            <a:ext cx="68407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56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219"/>
                                        </p:tgtEl>
                                      </p:cBhvr>
                                    </p:animEffect>
                                    <p:set>
                                      <p:cBhvr>
                                        <p:cTn id="10" dur="1" fill="hold">
                                          <p:stCondLst>
                                            <p:cond delay="499"/>
                                          </p:stCondLst>
                                        </p:cTn>
                                        <p:tgtEl>
                                          <p:spTgt spid="92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339502"/>
            <a:ext cx="866616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38125" y="2571750"/>
            <a:ext cx="8666163"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03" y="915566"/>
            <a:ext cx="86659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03" y="4155926"/>
            <a:ext cx="866598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 calcmode="lin" valueType="num">
                                      <p:cBhvr additive="base">
                                        <p:cTn id="15" dur="500" fill="hold"/>
                                        <p:tgtEl>
                                          <p:spTgt spid="10244"/>
                                        </p:tgtEl>
                                        <p:attrNameLst>
                                          <p:attrName>ppt_x</p:attrName>
                                        </p:attrNameLst>
                                      </p:cBhvr>
                                      <p:tavLst>
                                        <p:tav tm="0">
                                          <p:val>
                                            <p:strVal val="#ppt_x"/>
                                          </p:val>
                                        </p:tav>
                                        <p:tav tm="100000">
                                          <p:val>
                                            <p:strVal val="#ppt_x"/>
                                          </p:val>
                                        </p:tav>
                                      </p:tavLst>
                                    </p:anim>
                                    <p:anim calcmode="lin" valueType="num">
                                      <p:cBhvr additive="base">
                                        <p:cTn id="16" dur="500" fill="hold"/>
                                        <p:tgtEl>
                                          <p:spTgt spid="1024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ppt_x"/>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91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5168"/>
            <a:ext cx="9144000" cy="22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9542"/>
            <a:ext cx="914399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0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266"/>
                                        </p:tgtEl>
                                      </p:cBhvr>
                                    </p:animEffect>
                                    <p:set>
                                      <p:cBhvr>
                                        <p:cTn id="13" dur="1" fill="hold">
                                          <p:stCondLst>
                                            <p:cond delay="499"/>
                                          </p:stCondLst>
                                        </p:cTn>
                                        <p:tgtEl>
                                          <p:spTgt spid="1126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267"/>
                                        </p:tgtEl>
                                      </p:cBhvr>
                                    </p:animEffect>
                                    <p:set>
                                      <p:cBhvr>
                                        <p:cTn id="16" dur="1" fill="hold">
                                          <p:stCondLst>
                                            <p:cond delay="499"/>
                                          </p:stCondLst>
                                        </p:cTn>
                                        <p:tgtEl>
                                          <p:spTgt spid="1126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987574"/>
            <a:ext cx="914400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36512" y="2571750"/>
            <a:ext cx="9107488"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35496" y="4083918"/>
            <a:ext cx="910748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18256" y="4515966"/>
            <a:ext cx="9107488" cy="6275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13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598"/>
            <a:ext cx="91440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1723"/>
            <a:ext cx="9144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4" y="324123"/>
            <a:ext cx="9129405"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4594" y="3291830"/>
            <a:ext cx="9129405"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45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4" y="573528"/>
            <a:ext cx="8753475" cy="2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763" y="3327835"/>
            <a:ext cx="2276475" cy="2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366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605"/>
          <a:stretch/>
        </p:blipFill>
        <p:spPr bwMode="auto">
          <a:xfrm>
            <a:off x="0" y="627534"/>
            <a:ext cx="91440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71950"/>
            <a:ext cx="9144000" cy="7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40" y="1059582"/>
            <a:ext cx="8640960" cy="303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2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83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4338"/>
                                        </p:tgtEl>
                                      </p:cBhvr>
                                    </p:animEffect>
                                    <p:set>
                                      <p:cBhvr>
                                        <p:cTn id="13" dur="1" fill="hold">
                                          <p:stCondLst>
                                            <p:cond delay="499"/>
                                          </p:stCondLst>
                                        </p:cTn>
                                        <p:tgtEl>
                                          <p:spTgt spid="1433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339"/>
                                        </p:tgtEl>
                                      </p:cBhvr>
                                    </p:animEffect>
                                    <p:set>
                                      <p:cBhvr>
                                        <p:cTn id="16" dur="1" fill="hold">
                                          <p:stCondLst>
                                            <p:cond delay="499"/>
                                          </p:stCondLst>
                                        </p:cTn>
                                        <p:tgtEl>
                                          <p:spTgt spid="143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16"/>
            <a:ext cx="9119437" cy="515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63688" y="1995686"/>
            <a:ext cx="626469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1763688" y="3219822"/>
            <a:ext cx="626469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1763688" y="4371949"/>
            <a:ext cx="6264696" cy="771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1456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15566"/>
            <a:ext cx="87849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23878"/>
            <a:ext cx="8784976" cy="141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0"/>
            <a:ext cx="8784976" cy="91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07704" y="1347614"/>
            <a:ext cx="5976664"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1907704" y="2715766"/>
            <a:ext cx="5976664"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1907704" y="4083918"/>
            <a:ext cx="5976664" cy="349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8256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3478"/>
            <a:ext cx="7920880" cy="483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24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0" y="1869672"/>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6000" b="1" dirty="0" smtClean="0"/>
              <a:t>discusión</a:t>
            </a:r>
            <a:endParaRPr lang="es-MX" sz="6000" b="1" dirty="0"/>
          </a:p>
        </p:txBody>
      </p:sp>
    </p:spTree>
    <p:extLst>
      <p:ext uri="{BB962C8B-B14F-4D97-AF65-F5344CB8AC3E}">
        <p14:creationId xmlns:p14="http://schemas.microsoft.com/office/powerpoint/2010/main" val="2710856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519522"/>
            <a:ext cx="7924800" cy="4104456"/>
          </a:xfrm>
          <a:prstGeom prst="rect">
            <a:avLst/>
          </a:prstGeom>
        </p:spPr>
        <p:txBody>
          <a:bodyPr>
            <a:normAutofit lnSpcReduction="10000"/>
          </a:bodyPr>
          <a:lstStyle/>
          <a:p>
            <a:pPr algn="just"/>
            <a:r>
              <a:rPr lang="es-ES" sz="1600" b="1" dirty="0"/>
              <a:t>Estos resultados amplían y detallan los hallazgos principales del estudio SPRINT en personas de 75 años o más, demostrando que un objetivo de tratamiento para PAS de menos de 120 mm Hg redujo la enfermedad cardiovascular incidente en un 33% (de 3.85% a 2.59% por año) y la mortalidad total en un 32% (de 2.63% a 1.78% por año</a:t>
            </a:r>
            <a:r>
              <a:rPr lang="es-ES" sz="1600" b="1" dirty="0" smtClean="0"/>
              <a:t>)</a:t>
            </a:r>
          </a:p>
          <a:p>
            <a:pPr algn="just"/>
            <a:endParaRPr lang="es-ES" sz="1600" b="1" dirty="0"/>
          </a:p>
          <a:p>
            <a:pPr algn="just"/>
            <a:r>
              <a:rPr lang="es-ES" sz="1600" b="1" dirty="0"/>
              <a:t>La tasa total de </a:t>
            </a:r>
            <a:r>
              <a:rPr lang="es-ES" sz="1600" b="1" dirty="0" smtClean="0"/>
              <a:t>E.ADV </a:t>
            </a:r>
            <a:r>
              <a:rPr lang="es-ES" sz="1600" b="1" dirty="0"/>
              <a:t>fue comparable por grupo de tratamiento, incluso entre los participantes más frágiles. No hubo diferencias en el número de participantes que experimentaron caídas perjudiciales o en la prevalencia de hipotensión </a:t>
            </a:r>
            <a:r>
              <a:rPr lang="es-ES" sz="1600" b="1" dirty="0" err="1"/>
              <a:t>ortostática</a:t>
            </a:r>
            <a:r>
              <a:rPr lang="es-ES" sz="1600" b="1" dirty="0"/>
              <a:t> medida en las visitas de </a:t>
            </a:r>
            <a:r>
              <a:rPr lang="es-ES" sz="1600" b="1" dirty="0" smtClean="0"/>
              <a:t>estudio</a:t>
            </a:r>
          </a:p>
          <a:p>
            <a:pPr algn="just"/>
            <a:endParaRPr lang="es-ES" sz="1600" b="1" dirty="0"/>
          </a:p>
          <a:p>
            <a:pPr algn="just"/>
            <a:r>
              <a:rPr lang="es-ES" sz="1600" b="1" dirty="0"/>
              <a:t>A pesar de que el ensayo se diseñó para mejorar el reclutamiento de un subgrupo </a:t>
            </a:r>
            <a:r>
              <a:rPr lang="es-ES" sz="1600" b="1" dirty="0" err="1"/>
              <a:t>preespecificado</a:t>
            </a:r>
            <a:r>
              <a:rPr lang="es-ES" sz="1600" b="1" dirty="0"/>
              <a:t> de adultos de 75 años o más, la aleatorización en SPRINT no se estratificó por categorías de edad. Además, el ensayo no inscribió a adultos mayores </a:t>
            </a:r>
            <a:r>
              <a:rPr lang="es-ES" sz="1600" b="1" dirty="0" smtClean="0"/>
              <a:t> con otras comorbilidades, debido </a:t>
            </a:r>
            <a:r>
              <a:rPr lang="es-ES" sz="1600" b="1" dirty="0"/>
              <a:t>a las diferencias de protocolo requeridas para mantener el control de la PA en esta condición</a:t>
            </a:r>
            <a:endParaRPr lang="es-MX" sz="1600" b="1" dirty="0"/>
          </a:p>
        </p:txBody>
      </p:sp>
    </p:spTree>
    <p:extLst>
      <p:ext uri="{BB962C8B-B14F-4D97-AF65-F5344CB8AC3E}">
        <p14:creationId xmlns:p14="http://schemas.microsoft.com/office/powerpoint/2010/main" val="2189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83568" y="519522"/>
            <a:ext cx="7924800" cy="4320480"/>
          </a:xfrm>
          <a:prstGeom prst="rect">
            <a:avLst/>
          </a:prstGeom>
        </p:spPr>
        <p:txBody>
          <a:bodyPr>
            <a:normAutofit/>
          </a:bodyPr>
          <a:lstStyle/>
          <a:p>
            <a:pPr algn="just"/>
            <a:r>
              <a:rPr lang="es-ES" sz="1600" b="1" dirty="0"/>
              <a:t>En los análisis exploratorios, no hubo evidencia de heterogeneidad para el beneficio cardiovascular del manejo intensivo de la PA por la fragilidad o la velocidad de la marcha. Sin embargo, estos análisis deben interpretarse con </a:t>
            </a:r>
            <a:r>
              <a:rPr lang="es-ES" sz="1600" b="1" dirty="0" smtClean="0"/>
              <a:t>cautela</a:t>
            </a:r>
          </a:p>
          <a:p>
            <a:pPr algn="just"/>
            <a:endParaRPr lang="es-ES" sz="1600" b="1" dirty="0" smtClean="0"/>
          </a:p>
          <a:p>
            <a:pPr algn="just"/>
            <a:r>
              <a:rPr lang="es-ES" sz="1600" b="1" dirty="0"/>
              <a:t>Las diferencias en los resultados renales adversos pueden estar relacionadas con un efecto hemodinámico </a:t>
            </a:r>
            <a:r>
              <a:rPr lang="es-ES" sz="1600" b="1" dirty="0" err="1"/>
              <a:t>intrarrenal</a:t>
            </a:r>
            <a:r>
              <a:rPr lang="es-ES" sz="1600" b="1" dirty="0"/>
              <a:t> reversible de la reducción de la PA y el uso más frecuente de diuréticos, </a:t>
            </a:r>
            <a:r>
              <a:rPr lang="es-ES" sz="1600" b="1" dirty="0" err="1" smtClean="0"/>
              <a:t>IECAs</a:t>
            </a:r>
            <a:r>
              <a:rPr lang="es-ES" sz="1600" b="1" dirty="0" smtClean="0"/>
              <a:t> </a:t>
            </a:r>
            <a:r>
              <a:rPr lang="es-ES" sz="1600" b="1" dirty="0"/>
              <a:t>y </a:t>
            </a:r>
            <a:r>
              <a:rPr lang="es-ES" sz="1600" b="1" dirty="0" smtClean="0"/>
              <a:t>ARA II en </a:t>
            </a:r>
            <a:r>
              <a:rPr lang="es-ES" sz="1600" b="1" dirty="0"/>
              <a:t>el grupo de tratamiento </a:t>
            </a:r>
            <a:r>
              <a:rPr lang="es-ES" sz="1600" b="1" dirty="0" smtClean="0"/>
              <a:t>intensivo</a:t>
            </a:r>
          </a:p>
          <a:p>
            <a:pPr algn="just"/>
            <a:endParaRPr lang="es-ES" sz="1600" b="1" dirty="0"/>
          </a:p>
          <a:p>
            <a:pPr algn="just"/>
            <a:r>
              <a:rPr lang="es-ES" sz="1600" b="1" dirty="0"/>
              <a:t>Teniendo en cuenta la alta prevalencia de hipertensión entre las personas mayores, los pacientes y sus médicos pueden inclinarse a subestimar la carga de la hipertensión o los beneficios de la </a:t>
            </a:r>
            <a:r>
              <a:rPr lang="es-ES" sz="1600" b="1" dirty="0" smtClean="0"/>
              <a:t>hipertensión bajando </a:t>
            </a:r>
            <a:r>
              <a:rPr lang="es-ES" sz="1600" b="1" dirty="0"/>
              <a:t>la PA, lo que resulta </a:t>
            </a:r>
            <a:r>
              <a:rPr lang="es-ES" sz="1600" b="1" dirty="0" smtClean="0"/>
              <a:t>en poco tratamiento.</a:t>
            </a:r>
            <a:endParaRPr lang="es-VE" sz="1600" b="1" dirty="0" smtClean="0"/>
          </a:p>
          <a:p>
            <a:pPr marL="0" indent="0" algn="just">
              <a:buNone/>
            </a:pPr>
            <a:endParaRPr lang="es-MX" sz="1800" b="1" dirty="0"/>
          </a:p>
        </p:txBody>
      </p:sp>
    </p:spTree>
    <p:extLst>
      <p:ext uri="{BB962C8B-B14F-4D97-AF65-F5344CB8AC3E}">
        <p14:creationId xmlns:p14="http://schemas.microsoft.com/office/powerpoint/2010/main" val="36738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sz="quarter" idx="13"/>
            <p:extLst>
              <p:ext uri="{D42A27DB-BD31-4B8C-83A1-F6EECF244321}">
                <p14:modId xmlns:p14="http://schemas.microsoft.com/office/powerpoint/2010/main" val="4250302832"/>
              </p:ext>
            </p:extLst>
          </p:nvPr>
        </p:nvGraphicFramePr>
        <p:xfrm>
          <a:off x="395536" y="1599642"/>
          <a:ext cx="82296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539553" y="1221600"/>
            <a:ext cx="4310539"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s-CO" sz="2800" b="1" dirty="0" smtClean="0">
                <a:solidFill>
                  <a:schemeClr val="bg1"/>
                </a:solidFill>
              </a:rPr>
              <a:t>CONCLUSIÓN DEL ESTUDIO</a:t>
            </a:r>
            <a:r>
              <a:rPr lang="es-CO" sz="2400" b="1" dirty="0" smtClean="0">
                <a:solidFill>
                  <a:schemeClr val="bg1"/>
                </a:solidFill>
              </a:rPr>
              <a:t>:</a:t>
            </a:r>
            <a:endParaRPr lang="es-CO" sz="2400" b="1" dirty="0">
              <a:solidFill>
                <a:schemeClr val="bg1"/>
              </a:solidFill>
            </a:endParaRPr>
          </a:p>
        </p:txBody>
      </p:sp>
    </p:spTree>
    <p:extLst>
      <p:ext uri="{BB962C8B-B14F-4D97-AF65-F5344CB8AC3E}">
        <p14:creationId xmlns:p14="http://schemas.microsoft.com/office/powerpoint/2010/main" val="1851016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0" y="1869672"/>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6000" b="1" dirty="0" smtClean="0"/>
              <a:t>Lista de cotejo</a:t>
            </a:r>
            <a:endParaRPr lang="es-MX" sz="6000" b="1" dirty="0"/>
          </a:p>
        </p:txBody>
      </p:sp>
    </p:spTree>
    <p:extLst>
      <p:ext uri="{BB962C8B-B14F-4D97-AF65-F5344CB8AC3E}">
        <p14:creationId xmlns:p14="http://schemas.microsoft.com/office/powerpoint/2010/main" val="424351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62"/>
          <a:stretch/>
        </p:blipFill>
        <p:spPr bwMode="auto">
          <a:xfrm>
            <a:off x="12738" y="-20538"/>
            <a:ext cx="9131263"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ultiplicar"/>
          <p:cNvSpPr/>
          <p:nvPr/>
        </p:nvSpPr>
        <p:spPr>
          <a:xfrm>
            <a:off x="6516216" y="1005576"/>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Multiplicar"/>
          <p:cNvSpPr/>
          <p:nvPr/>
        </p:nvSpPr>
        <p:spPr>
          <a:xfrm>
            <a:off x="6516216" y="1329612"/>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Multiplicar"/>
          <p:cNvSpPr/>
          <p:nvPr/>
        </p:nvSpPr>
        <p:spPr>
          <a:xfrm>
            <a:off x="6516216" y="1653648"/>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Multiplicar"/>
          <p:cNvSpPr/>
          <p:nvPr/>
        </p:nvSpPr>
        <p:spPr>
          <a:xfrm>
            <a:off x="7308304" y="2031690"/>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Multiplicar"/>
          <p:cNvSpPr/>
          <p:nvPr/>
        </p:nvSpPr>
        <p:spPr>
          <a:xfrm>
            <a:off x="7308304" y="2355726"/>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Multiplicar"/>
          <p:cNvSpPr/>
          <p:nvPr/>
        </p:nvSpPr>
        <p:spPr>
          <a:xfrm>
            <a:off x="7308304" y="2679762"/>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Multiplicar"/>
          <p:cNvSpPr/>
          <p:nvPr/>
        </p:nvSpPr>
        <p:spPr>
          <a:xfrm>
            <a:off x="6516216" y="3057804"/>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Multiplicar"/>
          <p:cNvSpPr/>
          <p:nvPr/>
        </p:nvSpPr>
        <p:spPr>
          <a:xfrm>
            <a:off x="7308304" y="3381840"/>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Multiplicar"/>
          <p:cNvSpPr/>
          <p:nvPr/>
        </p:nvSpPr>
        <p:spPr>
          <a:xfrm>
            <a:off x="6444208" y="4677984"/>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Multiplicar"/>
          <p:cNvSpPr/>
          <p:nvPr/>
        </p:nvSpPr>
        <p:spPr>
          <a:xfrm>
            <a:off x="6444208" y="4894008"/>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CuadroTexto"/>
          <p:cNvSpPr txBox="1"/>
          <p:nvPr/>
        </p:nvSpPr>
        <p:spPr>
          <a:xfrm>
            <a:off x="5450827" y="3593831"/>
            <a:ext cx="2683748" cy="338554"/>
          </a:xfrm>
          <a:prstGeom prst="rect">
            <a:avLst/>
          </a:prstGeom>
          <a:noFill/>
        </p:spPr>
        <p:txBody>
          <a:bodyPr wrap="none" rtlCol="0">
            <a:spAutoFit/>
          </a:bodyPr>
          <a:lstStyle/>
          <a:p>
            <a:r>
              <a:rPr lang="es-VE" sz="1600" b="1" dirty="0" smtClean="0">
                <a:solidFill>
                  <a:schemeClr val="bg1"/>
                </a:solidFill>
              </a:rPr>
              <a:t>NNT PFP: 1/RAR= 1/0,013= 76   </a:t>
            </a:r>
            <a:endParaRPr lang="es-MX" sz="1600" b="1" dirty="0">
              <a:solidFill>
                <a:schemeClr val="bg1"/>
              </a:solidFill>
            </a:endParaRPr>
          </a:p>
        </p:txBody>
      </p:sp>
      <p:sp>
        <p:nvSpPr>
          <p:cNvPr id="15" name="14 CuadroTexto"/>
          <p:cNvSpPr txBox="1"/>
          <p:nvPr/>
        </p:nvSpPr>
        <p:spPr>
          <a:xfrm>
            <a:off x="6305090" y="3849601"/>
            <a:ext cx="1418978" cy="369332"/>
          </a:xfrm>
          <a:prstGeom prst="rect">
            <a:avLst/>
          </a:prstGeom>
          <a:noFill/>
        </p:spPr>
        <p:txBody>
          <a:bodyPr wrap="none" rtlCol="0">
            <a:spAutoFit/>
          </a:bodyPr>
          <a:lstStyle/>
          <a:p>
            <a:r>
              <a:rPr lang="es-MX" sz="1600" b="1" dirty="0" smtClean="0">
                <a:solidFill>
                  <a:schemeClr val="bg1"/>
                </a:solidFill>
              </a:rPr>
              <a:t>0.66 </a:t>
            </a:r>
            <a:r>
              <a:rPr lang="es-MX" sz="1600" b="1" dirty="0">
                <a:solidFill>
                  <a:schemeClr val="bg1"/>
                </a:solidFill>
              </a:rPr>
              <a:t>(</a:t>
            </a:r>
            <a:r>
              <a:rPr lang="es-MX" sz="1600" b="1" dirty="0" smtClean="0">
                <a:solidFill>
                  <a:schemeClr val="bg1"/>
                </a:solidFill>
              </a:rPr>
              <a:t>0.51–0.85</a:t>
            </a:r>
            <a:r>
              <a:rPr lang="es-MX" b="1" dirty="0" smtClean="0">
                <a:solidFill>
                  <a:schemeClr val="bg1"/>
                </a:solidFill>
              </a:rPr>
              <a:t>)</a:t>
            </a:r>
            <a:endParaRPr lang="es-MX" b="1" dirty="0">
              <a:solidFill>
                <a:schemeClr val="bg1"/>
              </a:solidFill>
            </a:endParaRPr>
          </a:p>
        </p:txBody>
      </p:sp>
      <p:sp>
        <p:nvSpPr>
          <p:cNvPr id="20" name="19 CuadroTexto"/>
          <p:cNvSpPr txBox="1"/>
          <p:nvPr/>
        </p:nvSpPr>
        <p:spPr>
          <a:xfrm>
            <a:off x="5450827" y="3219822"/>
            <a:ext cx="2758256" cy="338554"/>
          </a:xfrm>
          <a:prstGeom prst="rect">
            <a:avLst/>
          </a:prstGeom>
          <a:solidFill>
            <a:schemeClr val="bg1"/>
          </a:solidFill>
        </p:spPr>
        <p:txBody>
          <a:bodyPr wrap="none" rtlCol="0">
            <a:spAutoFit/>
          </a:bodyPr>
          <a:lstStyle/>
          <a:p>
            <a:r>
              <a:rPr lang="es-VE" sz="1600" b="1" dirty="0" smtClean="0"/>
              <a:t>NNT PFS: 1/RAR= 1/0,009= 111   </a:t>
            </a:r>
            <a:endParaRPr lang="es-MX" sz="1600" b="1" dirty="0"/>
          </a:p>
        </p:txBody>
      </p:sp>
      <p:sp>
        <p:nvSpPr>
          <p:cNvPr id="21" name="20 CuadroTexto"/>
          <p:cNvSpPr txBox="1"/>
          <p:nvPr/>
        </p:nvSpPr>
        <p:spPr>
          <a:xfrm>
            <a:off x="6444208" y="3828611"/>
            <a:ext cx="1418978" cy="369332"/>
          </a:xfrm>
          <a:prstGeom prst="rect">
            <a:avLst/>
          </a:prstGeom>
          <a:solidFill>
            <a:schemeClr val="bg1"/>
          </a:solidFill>
        </p:spPr>
        <p:txBody>
          <a:bodyPr wrap="none" rtlCol="0">
            <a:spAutoFit/>
          </a:bodyPr>
          <a:lstStyle/>
          <a:p>
            <a:r>
              <a:rPr lang="es-MX" sz="1600" b="1" dirty="0" smtClean="0"/>
              <a:t>0.67 </a:t>
            </a:r>
            <a:r>
              <a:rPr lang="es-MX" sz="1600" b="1" dirty="0"/>
              <a:t>(</a:t>
            </a:r>
            <a:r>
              <a:rPr lang="es-MX" sz="1600" b="1" dirty="0" smtClean="0"/>
              <a:t>0.49–0.91</a:t>
            </a:r>
            <a:r>
              <a:rPr lang="es-MX" b="1" dirty="0" smtClean="0"/>
              <a:t>)</a:t>
            </a:r>
            <a:endParaRPr lang="es-MX" b="1" dirty="0"/>
          </a:p>
        </p:txBody>
      </p:sp>
      <p:sp>
        <p:nvSpPr>
          <p:cNvPr id="13" name="12 CuadroTexto"/>
          <p:cNvSpPr txBox="1"/>
          <p:nvPr/>
        </p:nvSpPr>
        <p:spPr>
          <a:xfrm>
            <a:off x="5796136" y="4218933"/>
            <a:ext cx="2081019" cy="369332"/>
          </a:xfrm>
          <a:prstGeom prst="rect">
            <a:avLst/>
          </a:prstGeom>
          <a:noFill/>
        </p:spPr>
        <p:txBody>
          <a:bodyPr wrap="none" rtlCol="0">
            <a:spAutoFit/>
          </a:bodyPr>
          <a:lstStyle/>
          <a:p>
            <a:r>
              <a:rPr lang="es-VE" b="1" dirty="0" smtClean="0">
                <a:solidFill>
                  <a:schemeClr val="bg1"/>
                </a:solidFill>
              </a:rPr>
              <a:t>NNH: 89 IC: 1,66-6.37</a:t>
            </a:r>
            <a:endParaRPr lang="es-MX" b="1" dirty="0">
              <a:solidFill>
                <a:schemeClr val="bg1"/>
              </a:solidFill>
            </a:endParaRPr>
          </a:p>
        </p:txBody>
      </p:sp>
    </p:spTree>
    <p:extLst>
      <p:ext uri="{BB962C8B-B14F-4D97-AF65-F5344CB8AC3E}">
        <p14:creationId xmlns:p14="http://schemas.microsoft.com/office/powerpoint/2010/main" val="409165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3" grpId="0"/>
      <p:bldP spid="15" grpId="0"/>
      <p:bldP spid="20" grpId="0" animBg="1"/>
      <p:bldP spid="2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95486"/>
            <a:ext cx="7924800" cy="867743"/>
          </a:xfrm>
        </p:spPr>
        <p:txBody>
          <a:bodyPr/>
          <a:lstStyle/>
          <a:p>
            <a:pPr algn="ctr"/>
            <a:r>
              <a:rPr lang="es-VE" sz="4400" b="1" dirty="0" smtClean="0"/>
              <a:t>introducción</a:t>
            </a:r>
            <a:endParaRPr lang="es-MX" sz="4400" b="1" dirty="0"/>
          </a:p>
        </p:txBody>
      </p:sp>
      <p:sp>
        <p:nvSpPr>
          <p:cNvPr id="3" name="2 Marcador de contenido"/>
          <p:cNvSpPr>
            <a:spLocks noGrp="1"/>
          </p:cNvSpPr>
          <p:nvPr>
            <p:ph sz="quarter" idx="13"/>
          </p:nvPr>
        </p:nvSpPr>
        <p:spPr>
          <a:xfrm>
            <a:off x="609600" y="1200150"/>
            <a:ext cx="7924800" cy="3801870"/>
          </a:xfrm>
          <a:prstGeom prst="rect">
            <a:avLst/>
          </a:prstGeom>
        </p:spPr>
        <p:txBody>
          <a:bodyPr>
            <a:normAutofit fontScale="85000" lnSpcReduction="10000"/>
          </a:bodyPr>
          <a:lstStyle/>
          <a:p>
            <a:pPr algn="just"/>
            <a:r>
              <a:rPr lang="es-VE" b="1" dirty="0" smtClean="0"/>
              <a:t>En Estados Unidos el 75% de la población mayor de 75 años tiene HTA, </a:t>
            </a:r>
            <a:r>
              <a:rPr lang="es-ES" b="1" dirty="0"/>
              <a:t>para quienes las complicaciones de </a:t>
            </a:r>
            <a:r>
              <a:rPr lang="es-ES" b="1" dirty="0" smtClean="0"/>
              <a:t>la </a:t>
            </a:r>
            <a:r>
              <a:rPr lang="es-ES" b="1" dirty="0"/>
              <a:t>enfermedad cardiovascular son la principal causa de discapacidad, morbilidad y </a:t>
            </a:r>
            <a:r>
              <a:rPr lang="es-ES" b="1" dirty="0" smtClean="0"/>
              <a:t>mortalidad.</a:t>
            </a:r>
          </a:p>
          <a:p>
            <a:pPr algn="just"/>
            <a:endParaRPr lang="es-VE" b="1" dirty="0" smtClean="0"/>
          </a:p>
          <a:p>
            <a:pPr algn="just"/>
            <a:r>
              <a:rPr lang="es-ES" b="1" dirty="0" smtClean="0"/>
              <a:t>El </a:t>
            </a:r>
            <a:r>
              <a:rPr lang="es-ES" b="1" dirty="0"/>
              <a:t>Programa de Hipertensión Sistólica en el Anciano demostró que el beneficio de la terapia antihipertensiva se limitaba a los participantes sin una </a:t>
            </a:r>
            <a:r>
              <a:rPr lang="es-ES" b="1" dirty="0" smtClean="0"/>
              <a:t>disminución de </a:t>
            </a:r>
            <a:r>
              <a:rPr lang="es-ES" b="1" dirty="0"/>
              <a:t>la capacidad </a:t>
            </a:r>
            <a:r>
              <a:rPr lang="es-ES" b="1" dirty="0" smtClean="0"/>
              <a:t>física.</a:t>
            </a:r>
          </a:p>
          <a:p>
            <a:pPr algn="just"/>
            <a:endParaRPr lang="es-ES" b="1" dirty="0" smtClean="0"/>
          </a:p>
          <a:p>
            <a:pPr algn="just"/>
            <a:r>
              <a:rPr lang="es-ES" b="1" dirty="0"/>
              <a:t>Por el contrario, los análisis de la hipertensión en el ensayo </a:t>
            </a:r>
            <a:r>
              <a:rPr lang="es-ES" b="1" dirty="0" smtClean="0"/>
              <a:t>muy HYVET </a:t>
            </a:r>
            <a:r>
              <a:rPr lang="es-ES" b="1" dirty="0"/>
              <a:t>mostraron un beneficio constante con la terapia antihipertensiva en los resultados independientemente del estado de </a:t>
            </a:r>
            <a:r>
              <a:rPr lang="es-ES" b="1" dirty="0" smtClean="0"/>
              <a:t>fragilidad</a:t>
            </a:r>
          </a:p>
          <a:p>
            <a:pPr algn="just"/>
            <a:endParaRPr lang="es-ES" b="1" dirty="0" smtClean="0"/>
          </a:p>
          <a:p>
            <a:pPr algn="just"/>
            <a:r>
              <a:rPr lang="es-ES" b="1" dirty="0"/>
              <a:t>El </a:t>
            </a:r>
            <a:r>
              <a:rPr lang="es-ES" b="1" dirty="0" smtClean="0"/>
              <a:t>SPRINT </a:t>
            </a:r>
            <a:r>
              <a:rPr lang="es-ES" b="1" dirty="0"/>
              <a:t>informó recientemente que los participantes asignados a un objetivo de </a:t>
            </a:r>
            <a:r>
              <a:rPr lang="es-ES" b="1" dirty="0" smtClean="0"/>
              <a:t>tratamiento intensivo con PAS </a:t>
            </a:r>
            <a:r>
              <a:rPr lang="es-ES" b="1" dirty="0"/>
              <a:t>inferior a 120 mm Hg frente al objetivo de tratamiento estándar con </a:t>
            </a:r>
            <a:r>
              <a:rPr lang="es-ES" b="1" dirty="0" smtClean="0"/>
              <a:t>PAS </a:t>
            </a:r>
            <a:r>
              <a:rPr lang="es-ES" b="1" dirty="0"/>
              <a:t>de menos de 140 mm Hg tenían un riesgo relativo menor del 25% de eventos cardiovasculares mayores y </a:t>
            </a:r>
            <a:r>
              <a:rPr lang="es-ES" b="1" dirty="0" smtClean="0"/>
              <a:t>muerte</a:t>
            </a:r>
            <a:r>
              <a:rPr lang="es-ES" b="1" dirty="0"/>
              <a:t>.</a:t>
            </a:r>
            <a:endParaRPr lang="es-VE" b="1" dirty="0" smtClean="0"/>
          </a:p>
          <a:p>
            <a:pPr marL="0" indent="0" algn="just">
              <a:buNone/>
            </a:pPr>
            <a:endParaRPr lang="es-VE" b="1" dirty="0" smtClean="0"/>
          </a:p>
          <a:p>
            <a:pPr marL="0" indent="0">
              <a:buNone/>
            </a:pPr>
            <a:endParaRPr lang="es-MX" b="1" dirty="0"/>
          </a:p>
        </p:txBody>
      </p:sp>
    </p:spTree>
    <p:extLst>
      <p:ext uri="{BB962C8B-B14F-4D97-AF65-F5344CB8AC3E}">
        <p14:creationId xmlns:p14="http://schemas.microsoft.com/office/powerpoint/2010/main" val="3984964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5" y="1304172"/>
            <a:ext cx="9197537" cy="287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5" y="44171"/>
            <a:ext cx="9144001"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ultiplicar"/>
          <p:cNvSpPr/>
          <p:nvPr/>
        </p:nvSpPr>
        <p:spPr>
          <a:xfrm>
            <a:off x="6444208" y="2031690"/>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Multiplicar"/>
          <p:cNvSpPr/>
          <p:nvPr/>
        </p:nvSpPr>
        <p:spPr>
          <a:xfrm>
            <a:off x="6444208" y="2517744"/>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Multiplicar"/>
          <p:cNvSpPr/>
          <p:nvPr/>
        </p:nvSpPr>
        <p:spPr>
          <a:xfrm>
            <a:off x="6444208" y="2949792"/>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Multiplicar"/>
          <p:cNvSpPr/>
          <p:nvPr/>
        </p:nvSpPr>
        <p:spPr>
          <a:xfrm>
            <a:off x="6516216" y="3867894"/>
            <a:ext cx="216024" cy="1620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6320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0" y="1869672"/>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6000" b="1" dirty="0" smtClean="0"/>
              <a:t>Aportes del grupo</a:t>
            </a:r>
            <a:endParaRPr lang="es-MX" sz="6000" b="1" dirty="0"/>
          </a:p>
        </p:txBody>
      </p:sp>
    </p:spTree>
    <p:extLst>
      <p:ext uri="{BB962C8B-B14F-4D97-AF65-F5344CB8AC3E}">
        <p14:creationId xmlns:p14="http://schemas.microsoft.com/office/powerpoint/2010/main" val="1038028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contenido"/>
          <p:cNvSpPr txBox="1">
            <a:spLocks/>
          </p:cNvSpPr>
          <p:nvPr/>
        </p:nvSpPr>
        <p:spPr bwMode="auto">
          <a:xfrm>
            <a:off x="250826" y="357188"/>
            <a:ext cx="8569325"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263">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FFFF00"/>
              </a:buClr>
              <a:buFont typeface="Arial" charset="0"/>
              <a:buNone/>
            </a:pPr>
            <a:r>
              <a:rPr lang="en-US" altLang="es-VE" sz="3800" b="1" dirty="0" smtClean="0">
                <a:solidFill>
                  <a:srgbClr val="FFFF00"/>
                </a:solidFill>
                <a:latin typeface="Times New Roman" pitchFamily="18" charset="0"/>
                <a:cs typeface="Times New Roman" pitchFamily="18" charset="0"/>
              </a:rPr>
              <a:t>APORTE </a:t>
            </a:r>
            <a:r>
              <a:rPr lang="en-US" altLang="es-VE" sz="3800" b="1" dirty="0">
                <a:solidFill>
                  <a:srgbClr val="FFFF00"/>
                </a:solidFill>
                <a:latin typeface="Times New Roman" pitchFamily="18" charset="0"/>
                <a:cs typeface="Times New Roman" pitchFamily="18" charset="0"/>
              </a:rPr>
              <a:t>DEL EQUIPO</a:t>
            </a:r>
            <a:endParaRPr lang="es-VE" altLang="es-VE" sz="3800" b="1" dirty="0">
              <a:solidFill>
                <a:srgbClr val="FFFF00"/>
              </a:solidFill>
              <a:latin typeface="Times New Roman" pitchFamily="18" charset="0"/>
              <a:cs typeface="Times New Roman" pitchFamily="18" charset="0"/>
            </a:endParaRPr>
          </a:p>
        </p:txBody>
      </p:sp>
      <p:graphicFrame>
        <p:nvGraphicFramePr>
          <p:cNvPr id="3" name="2 Marcador de contenido"/>
          <p:cNvGraphicFramePr>
            <a:graphicFrameLocks noGrp="1"/>
          </p:cNvGraphicFramePr>
          <p:nvPr>
            <p:ph sz="quarter" idx="13"/>
            <p:extLst>
              <p:ext uri="{D42A27DB-BD31-4B8C-83A1-F6EECF244321}">
                <p14:modId xmlns:p14="http://schemas.microsoft.com/office/powerpoint/2010/main" val="3376486561"/>
              </p:ext>
            </p:extLst>
          </p:nvPr>
        </p:nvGraphicFramePr>
        <p:xfrm>
          <a:off x="420688" y="1203598"/>
          <a:ext cx="82296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531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7494"/>
            <a:ext cx="6192688" cy="352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419872" y="4553439"/>
            <a:ext cx="5272597" cy="584775"/>
          </a:xfrm>
          <a:prstGeom prst="rect">
            <a:avLst/>
          </a:prstGeom>
          <a:noFill/>
        </p:spPr>
        <p:txBody>
          <a:bodyPr wrap="none" rtlCol="0">
            <a:spAutoFit/>
          </a:bodyPr>
          <a:lstStyle/>
          <a:p>
            <a:r>
              <a:rPr lang="es-VE" sz="3200" b="1" dirty="0" smtClean="0"/>
              <a:t>GRACIAS POR SU ATENCIÓN…</a:t>
            </a:r>
            <a:endParaRPr lang="es-MX" sz="3200" b="1" dirty="0"/>
          </a:p>
        </p:txBody>
      </p:sp>
    </p:spTree>
    <p:extLst>
      <p:ext uri="{BB962C8B-B14F-4D97-AF65-F5344CB8AC3E}">
        <p14:creationId xmlns:p14="http://schemas.microsoft.com/office/powerpoint/2010/main" val="234978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15666"/>
            <a:ext cx="7924800" cy="857250"/>
          </a:xfrm>
        </p:spPr>
        <p:txBody>
          <a:bodyPr/>
          <a:lstStyle/>
          <a:p>
            <a:pPr algn="ctr"/>
            <a:r>
              <a:rPr lang="es-VE" sz="6000" b="1" dirty="0" smtClean="0"/>
              <a:t>metodología</a:t>
            </a:r>
            <a:endParaRPr lang="es-MX" sz="6000" b="1" dirty="0"/>
          </a:p>
        </p:txBody>
      </p:sp>
    </p:spTree>
    <p:extLst>
      <p:ext uri="{BB962C8B-B14F-4D97-AF65-F5344CB8AC3E}">
        <p14:creationId xmlns:p14="http://schemas.microsoft.com/office/powerpoint/2010/main" val="191794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1005576"/>
            <a:ext cx="7924800" cy="3510390"/>
          </a:xfrm>
          <a:prstGeom prst="rect">
            <a:avLst/>
          </a:prstGeom>
        </p:spPr>
        <p:txBody>
          <a:bodyPr>
            <a:normAutofit fontScale="77500" lnSpcReduction="20000"/>
          </a:bodyPr>
          <a:lstStyle/>
          <a:p>
            <a:pPr algn="just"/>
            <a:r>
              <a:rPr lang="es-VE" sz="1800" b="1" dirty="0" smtClean="0"/>
              <a:t>Estudio </a:t>
            </a:r>
            <a:r>
              <a:rPr lang="es-VE" sz="1800" b="1" dirty="0" err="1" smtClean="0"/>
              <a:t>multicéntrico</a:t>
            </a:r>
            <a:r>
              <a:rPr lang="es-VE" sz="1800" b="1" dirty="0" smtClean="0"/>
              <a:t>, abierto, aleatorizado, controlado, realizado en  102 centros clínicos de Estados Unidos y Puerto Rico, con un seguimiento planificado de 6 años</a:t>
            </a:r>
          </a:p>
          <a:p>
            <a:pPr algn="just"/>
            <a:endParaRPr lang="es-VE" sz="1800" b="1" dirty="0"/>
          </a:p>
          <a:p>
            <a:pPr algn="just"/>
            <a:r>
              <a:rPr lang="es-VE" sz="1800" b="1" dirty="0" smtClean="0"/>
              <a:t>Todos los sujetos incluidos firmaron consentimiento informado</a:t>
            </a:r>
          </a:p>
          <a:p>
            <a:pPr algn="just"/>
            <a:endParaRPr lang="es-VE" sz="1800" b="1" dirty="0"/>
          </a:p>
          <a:p>
            <a:pPr algn="just"/>
            <a:r>
              <a:rPr lang="es-ES" sz="1800" b="1" dirty="0"/>
              <a:t>Una </a:t>
            </a:r>
            <a:r>
              <a:rPr lang="es-ES" sz="1800" b="1" dirty="0" smtClean="0"/>
              <a:t>junta no cegada de </a:t>
            </a:r>
            <a:r>
              <a:rPr lang="es-ES" sz="1800" b="1" dirty="0"/>
              <a:t>monitoreo de seguridad e información </a:t>
            </a:r>
            <a:r>
              <a:rPr lang="es-ES" sz="1800" b="1" dirty="0" smtClean="0"/>
              <a:t>independiente, vigilaron </a:t>
            </a:r>
            <a:r>
              <a:rPr lang="es-ES" sz="1800" b="1" dirty="0"/>
              <a:t>los resultados de prueba y eventos de </a:t>
            </a:r>
            <a:r>
              <a:rPr lang="es-ES" sz="1800" b="1" dirty="0" smtClean="0"/>
              <a:t>seguridad.</a:t>
            </a:r>
          </a:p>
          <a:p>
            <a:pPr algn="just"/>
            <a:endParaRPr lang="es-ES" sz="1800" b="1" dirty="0" smtClean="0"/>
          </a:p>
          <a:p>
            <a:pPr algn="just"/>
            <a:r>
              <a:rPr lang="es-ES" sz="1800" b="1" dirty="0" smtClean="0"/>
              <a:t>El </a:t>
            </a:r>
            <a:r>
              <a:rPr lang="es-ES" sz="1800" b="1" dirty="0"/>
              <a:t>estudio fue aprobado por la junta de revisión institucional en cada sitio de estudio </a:t>
            </a:r>
            <a:r>
              <a:rPr lang="es-ES" sz="1800" b="1" dirty="0" smtClean="0"/>
              <a:t>participante</a:t>
            </a:r>
          </a:p>
          <a:p>
            <a:pPr algn="just"/>
            <a:endParaRPr lang="es-ES" sz="1800" b="1" dirty="0" smtClean="0"/>
          </a:p>
          <a:p>
            <a:pPr algn="just"/>
            <a:r>
              <a:rPr lang="es-ES" sz="1800" b="1" dirty="0" smtClean="0"/>
              <a:t>Recibieron patrocinio de diversas instituciones (NHLBI, Diabetes, </a:t>
            </a:r>
            <a:r>
              <a:rPr lang="es-ES" sz="1800" b="1" dirty="0" err="1" smtClean="0"/>
              <a:t>Stroke</a:t>
            </a:r>
            <a:r>
              <a:rPr lang="es-ES" sz="1800" b="1" dirty="0" smtClean="0"/>
              <a:t>, Digestivo, Renal y envejecimiento, así como apoyo económico (Bayer, </a:t>
            </a:r>
            <a:r>
              <a:rPr lang="es-ES" sz="1800" b="1" dirty="0" err="1" smtClean="0"/>
              <a:t>Aztrazeneca</a:t>
            </a:r>
            <a:r>
              <a:rPr lang="es-ES" sz="1800" b="1" dirty="0" smtClean="0"/>
              <a:t>, </a:t>
            </a:r>
            <a:r>
              <a:rPr lang="es-ES" sz="1800" b="1" dirty="0" err="1" smtClean="0"/>
              <a:t>Takeda</a:t>
            </a:r>
            <a:r>
              <a:rPr lang="es-ES" sz="1800" b="1" dirty="0" smtClean="0"/>
              <a:t>, Merck, </a:t>
            </a:r>
            <a:r>
              <a:rPr lang="es-ES" sz="1800" b="1" dirty="0" err="1" smtClean="0"/>
              <a:t>Medtronic</a:t>
            </a:r>
            <a:r>
              <a:rPr lang="es-ES" sz="1800" b="1" dirty="0" smtClean="0"/>
              <a:t>)</a:t>
            </a:r>
            <a:endParaRPr lang="es-VE" sz="1800" b="1" dirty="0" smtClean="0"/>
          </a:p>
          <a:p>
            <a:pPr algn="just"/>
            <a:endParaRPr lang="es-VE" sz="1800" b="1" dirty="0" smtClean="0"/>
          </a:p>
        </p:txBody>
      </p:sp>
      <p:sp>
        <p:nvSpPr>
          <p:cNvPr id="4" name="1 Título"/>
          <p:cNvSpPr txBox="1">
            <a:spLocks/>
          </p:cNvSpPr>
          <p:nvPr/>
        </p:nvSpPr>
        <p:spPr>
          <a:xfrm>
            <a:off x="762000" y="23440"/>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diseño del estudio</a:t>
            </a:r>
            <a:endParaRPr lang="es-MX" sz="4400" b="1" dirty="0"/>
          </a:p>
        </p:txBody>
      </p:sp>
    </p:spTree>
    <p:extLst>
      <p:ext uri="{BB962C8B-B14F-4D97-AF65-F5344CB8AC3E}">
        <p14:creationId xmlns:p14="http://schemas.microsoft.com/office/powerpoint/2010/main" val="19915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0" y="23440"/>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Inclusión       /      exclusión</a:t>
            </a:r>
            <a:endParaRPr lang="es-MX" sz="4400" b="1" dirty="0"/>
          </a:p>
        </p:txBody>
      </p:sp>
      <p:sp>
        <p:nvSpPr>
          <p:cNvPr id="5" name="4 Marcador de contenido"/>
          <p:cNvSpPr>
            <a:spLocks noGrp="1"/>
          </p:cNvSpPr>
          <p:nvPr>
            <p:ph sz="quarter" idx="13"/>
          </p:nvPr>
        </p:nvSpPr>
        <p:spPr>
          <a:ln>
            <a:solidFill>
              <a:schemeClr val="tx1"/>
            </a:solidFill>
          </a:ln>
        </p:spPr>
        <p:txBody>
          <a:bodyPr>
            <a:normAutofit/>
          </a:bodyPr>
          <a:lstStyle/>
          <a:p>
            <a:r>
              <a:rPr lang="es-VE" sz="1600" b="1" dirty="0" smtClean="0"/>
              <a:t>&gt;50 AÑOS</a:t>
            </a:r>
          </a:p>
          <a:p>
            <a:endParaRPr lang="es-VE" sz="1600" b="1" dirty="0" smtClean="0"/>
          </a:p>
          <a:p>
            <a:r>
              <a:rPr lang="es-VE" sz="1600" b="1" dirty="0" smtClean="0"/>
              <a:t>PRESIÓN ARTERIAL SISTÓLICA 130-180 MMHG</a:t>
            </a:r>
          </a:p>
          <a:p>
            <a:endParaRPr lang="es-VE" sz="1600" b="1" dirty="0" smtClean="0"/>
          </a:p>
          <a:p>
            <a:r>
              <a:rPr lang="es-VE" sz="1600" b="1" dirty="0" smtClean="0"/>
              <a:t>RIESGO INCREMENTADO DE EVENTOS CARDIOVASCULARES</a:t>
            </a:r>
          </a:p>
          <a:p>
            <a:endParaRPr lang="es-VE" sz="2000" b="1" dirty="0"/>
          </a:p>
          <a:p>
            <a:endParaRPr lang="es-VE" sz="2000" b="1" dirty="0" smtClean="0"/>
          </a:p>
          <a:p>
            <a:endParaRPr lang="es-VE" sz="2000" b="1" dirty="0"/>
          </a:p>
          <a:p>
            <a:endParaRPr lang="es-MX" sz="2000" b="1" dirty="0"/>
          </a:p>
        </p:txBody>
      </p:sp>
      <p:sp>
        <p:nvSpPr>
          <p:cNvPr id="20" name="19 Marcador de contenido"/>
          <p:cNvSpPr>
            <a:spLocks noGrp="1"/>
          </p:cNvSpPr>
          <p:nvPr>
            <p:ph sz="quarter" idx="14"/>
          </p:nvPr>
        </p:nvSpPr>
        <p:spPr>
          <a:ln>
            <a:solidFill>
              <a:schemeClr val="tx1"/>
            </a:solidFill>
          </a:ln>
        </p:spPr>
        <p:txBody>
          <a:bodyPr>
            <a:normAutofit fontScale="25000" lnSpcReduction="20000"/>
          </a:bodyPr>
          <a:lstStyle/>
          <a:p>
            <a:r>
              <a:rPr lang="es-VE" sz="5200" b="1" dirty="0" smtClean="0"/>
              <a:t>DM TIPO 2</a:t>
            </a:r>
          </a:p>
          <a:p>
            <a:r>
              <a:rPr lang="es-VE" sz="5200" b="1" dirty="0" smtClean="0"/>
              <a:t>ACV PREVIO</a:t>
            </a:r>
          </a:p>
          <a:p>
            <a:r>
              <a:rPr lang="es-VE" sz="5200" b="1" dirty="0" smtClean="0"/>
              <a:t>SINTOMAS DE IC EN LOS ULTIMOS 6 MESES</a:t>
            </a:r>
          </a:p>
          <a:p>
            <a:r>
              <a:rPr lang="es-VE" sz="5200" b="1" dirty="0" smtClean="0"/>
              <a:t>FE &lt;35%</a:t>
            </a:r>
          </a:p>
          <a:p>
            <a:r>
              <a:rPr lang="es-VE" sz="5200" b="1" dirty="0" smtClean="0"/>
              <a:t>DIAGNÓSTICO O TRATAMIENTO PARA DEMENCIA</a:t>
            </a:r>
          </a:p>
          <a:p>
            <a:r>
              <a:rPr lang="es-VE" sz="5200" b="1" dirty="0" smtClean="0"/>
              <a:t>EXPECTATIVA DE VIDA &lt; 3 AÑOS</a:t>
            </a:r>
          </a:p>
          <a:p>
            <a:r>
              <a:rPr lang="es-VE" sz="5200" b="1" dirty="0" smtClean="0"/>
              <a:t>PERDIDA NO INTENCIONAL DE PESO &gt;10% DE PESO CORPORAL EN LOS ULTIMOS 6 MESES</a:t>
            </a:r>
          </a:p>
          <a:p>
            <a:r>
              <a:rPr lang="es-VE" sz="5200" b="1" dirty="0" smtClean="0"/>
              <a:t>PAS &lt;110 </a:t>
            </a:r>
            <a:r>
              <a:rPr lang="es-VE" sz="5200" b="1" dirty="0" err="1" smtClean="0"/>
              <a:t>mmHg</a:t>
            </a:r>
            <a:r>
              <a:rPr lang="es-VE" sz="5200" b="1" dirty="0" smtClean="0"/>
              <a:t> O RESIDIR EN UN HOGAR DE ANCIANOS</a:t>
            </a:r>
          </a:p>
          <a:p>
            <a:endParaRPr lang="es-MX" dirty="0"/>
          </a:p>
        </p:txBody>
      </p:sp>
    </p:spTree>
    <p:extLst>
      <p:ext uri="{BB962C8B-B14F-4D97-AF65-F5344CB8AC3E}">
        <p14:creationId xmlns:p14="http://schemas.microsoft.com/office/powerpoint/2010/main" val="986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2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3"/>
          </p:nvPr>
        </p:nvSpPr>
        <p:spPr>
          <a:xfrm>
            <a:off x="611560" y="880690"/>
            <a:ext cx="7924800" cy="3834426"/>
          </a:xfrm>
        </p:spPr>
        <p:txBody>
          <a:bodyPr>
            <a:noAutofit/>
          </a:bodyPr>
          <a:lstStyle/>
          <a:p>
            <a:pPr algn="just"/>
            <a:r>
              <a:rPr lang="es-ES" sz="1400" b="1" dirty="0"/>
              <a:t>Los datos sociodemográficos se recogieron al inicio del estudio, mientras que los datos clínicos y de laboratorio se obtuvieron al inicio del estudio y cada 3 meses</a:t>
            </a:r>
            <a:r>
              <a:rPr lang="es-ES" sz="1400" b="1" dirty="0" smtClean="0"/>
              <a:t>.  </a:t>
            </a:r>
            <a:endParaRPr lang="es-ES" sz="1400" b="1" dirty="0"/>
          </a:p>
          <a:p>
            <a:pPr algn="just"/>
            <a:endParaRPr lang="es-ES" sz="1400" b="1" dirty="0" smtClean="0"/>
          </a:p>
          <a:p>
            <a:pPr algn="just"/>
            <a:r>
              <a:rPr lang="es-ES" sz="1400" b="1" dirty="0" smtClean="0"/>
              <a:t>La </a:t>
            </a:r>
            <a:r>
              <a:rPr lang="es-ES" sz="1400" b="1" dirty="0"/>
              <a:t>presión arterial se determinó utilizando la media de 3 lecturas automáticas del manguito de tamaño adecuado, tomadas con un minuto de diferencia después de 5 minutos de descanso silencioso sin personal en la </a:t>
            </a:r>
            <a:r>
              <a:rPr lang="es-ES" sz="1400" b="1" dirty="0" smtClean="0"/>
              <a:t>sala.</a:t>
            </a:r>
          </a:p>
          <a:p>
            <a:pPr algn="just"/>
            <a:endParaRPr lang="es-ES" sz="1400" b="1" dirty="0"/>
          </a:p>
          <a:p>
            <a:pPr algn="just"/>
            <a:r>
              <a:rPr lang="es-ES" sz="1400" b="1" dirty="0"/>
              <a:t>La velocidad de la marcha se midió a través de una caminata cronometrada de 4 </a:t>
            </a:r>
            <a:r>
              <a:rPr lang="es-ES" sz="1400" b="1" dirty="0" smtClean="0"/>
              <a:t>m, realizada </a:t>
            </a:r>
            <a:r>
              <a:rPr lang="es-ES" sz="1400" b="1" dirty="0"/>
              <a:t>dos veces a la velocidad habitual del participante desde un comienzo en </a:t>
            </a:r>
            <a:r>
              <a:rPr lang="es-ES" sz="1400" b="1" dirty="0" smtClean="0"/>
              <a:t>pie. La mas rápida </a:t>
            </a:r>
            <a:r>
              <a:rPr lang="es-ES" sz="1400" b="1" dirty="0"/>
              <a:t>de las 2 velocidades de marcha (medidas en metros / segundo) se utilizó en el </a:t>
            </a:r>
            <a:r>
              <a:rPr lang="es-ES" sz="1400" b="1" dirty="0" smtClean="0"/>
              <a:t>análisis.</a:t>
            </a:r>
          </a:p>
          <a:p>
            <a:pPr algn="just"/>
            <a:endParaRPr lang="es-ES" sz="1400" b="1" dirty="0" smtClean="0"/>
          </a:p>
          <a:p>
            <a:pPr algn="just"/>
            <a:r>
              <a:rPr lang="es-ES" sz="1400" b="1" dirty="0"/>
              <a:t>El estado de fragilidad en la aleatorización se cuantificó utilizando un índice de fragilidad de 37 </a:t>
            </a:r>
            <a:r>
              <a:rPr lang="es-ES" sz="1400" b="1" dirty="0" smtClean="0"/>
              <a:t>ítems.</a:t>
            </a:r>
            <a:endParaRPr lang="es-MX" sz="1400" b="1" dirty="0"/>
          </a:p>
        </p:txBody>
      </p:sp>
      <p:sp>
        <p:nvSpPr>
          <p:cNvPr id="5" name="1 Título"/>
          <p:cNvSpPr txBox="1">
            <a:spLocks/>
          </p:cNvSpPr>
          <p:nvPr/>
        </p:nvSpPr>
        <p:spPr>
          <a:xfrm>
            <a:off x="762000" y="23440"/>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Medidas de estudio</a:t>
            </a:r>
            <a:endParaRPr lang="es-MX" sz="4400" b="1" dirty="0"/>
          </a:p>
        </p:txBody>
      </p:sp>
    </p:spTree>
    <p:extLst>
      <p:ext uri="{BB962C8B-B14F-4D97-AF65-F5344CB8AC3E}">
        <p14:creationId xmlns:p14="http://schemas.microsoft.com/office/powerpoint/2010/main" val="3065670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880690"/>
            <a:ext cx="7924800" cy="3693858"/>
          </a:xfrm>
        </p:spPr>
        <p:txBody>
          <a:bodyPr>
            <a:normAutofit fontScale="85000" lnSpcReduction="10000"/>
          </a:bodyPr>
          <a:lstStyle/>
          <a:p>
            <a:pPr algn="just"/>
            <a:r>
              <a:rPr lang="es-ES" b="1" dirty="0"/>
              <a:t>Los participantes fueron vistos mensualmente durante los primeros 3 meses y cada 3 meses a partir de entonces</a:t>
            </a:r>
            <a:r>
              <a:rPr lang="es-ES" b="1" dirty="0" smtClean="0"/>
              <a:t>.</a:t>
            </a:r>
          </a:p>
          <a:p>
            <a:pPr marL="0" indent="0" algn="just">
              <a:buNone/>
            </a:pPr>
            <a:endParaRPr lang="es-ES" b="1" dirty="0" smtClean="0"/>
          </a:p>
          <a:p>
            <a:pPr algn="just"/>
            <a:r>
              <a:rPr lang="es-ES" b="1" dirty="0"/>
              <a:t>Los medicamentos para los participantes en el grupo de tratamiento intensivo se ajustaron mensualmente para alcanzar una presión arterial sistólica de menos de 120 </a:t>
            </a:r>
            <a:r>
              <a:rPr lang="es-ES" b="1" dirty="0" err="1" smtClean="0"/>
              <a:t>mmHg</a:t>
            </a:r>
            <a:r>
              <a:rPr lang="es-ES" b="1" dirty="0" smtClean="0"/>
              <a:t>.</a:t>
            </a:r>
          </a:p>
          <a:p>
            <a:pPr algn="just"/>
            <a:endParaRPr lang="es-ES" b="1" dirty="0" smtClean="0"/>
          </a:p>
          <a:p>
            <a:pPr algn="just"/>
            <a:r>
              <a:rPr lang="es-ES" b="1" dirty="0"/>
              <a:t>Para los participantes en el grupo de tratamiento estándar, los medicamentos se ajustaron para alcanzar una presión arterial sistólica de 135 a 139 </a:t>
            </a:r>
            <a:r>
              <a:rPr lang="es-ES" b="1" dirty="0" err="1" smtClean="0"/>
              <a:t>mmHg</a:t>
            </a:r>
            <a:r>
              <a:rPr lang="es-ES" b="1" dirty="0" smtClean="0"/>
              <a:t> </a:t>
            </a:r>
            <a:r>
              <a:rPr lang="es-ES" b="1" dirty="0"/>
              <a:t>y la dosis se redujo si la presión arterial sistólica era inferior a 130 mm Hg en una visita única o inferior a 135 mm Hg en dos visitas </a:t>
            </a:r>
            <a:r>
              <a:rPr lang="es-ES" b="1" dirty="0" smtClean="0"/>
              <a:t>consecutivas</a:t>
            </a:r>
          </a:p>
          <a:p>
            <a:pPr algn="just"/>
            <a:endParaRPr lang="es-ES" b="1" dirty="0" smtClean="0"/>
          </a:p>
          <a:p>
            <a:pPr algn="just"/>
            <a:r>
              <a:rPr lang="es-ES" b="1" dirty="0"/>
              <a:t>El ajuste de la dosis se basó en una media de tres mediciones de la presión arterial en una visita al consultorio mientras el paciente estaba sentado y después de 5 minutos de reposo </a:t>
            </a:r>
            <a:r>
              <a:rPr lang="es-ES" b="1" dirty="0" smtClean="0"/>
              <a:t>silencioso.</a:t>
            </a:r>
            <a:endParaRPr lang="es-MX" b="1" dirty="0"/>
          </a:p>
        </p:txBody>
      </p:sp>
      <p:sp>
        <p:nvSpPr>
          <p:cNvPr id="4" name="1 Título"/>
          <p:cNvSpPr txBox="1">
            <a:spLocks/>
          </p:cNvSpPr>
          <p:nvPr/>
        </p:nvSpPr>
        <p:spPr>
          <a:xfrm>
            <a:off x="762000" y="23440"/>
            <a:ext cx="79248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400" b="1" dirty="0" smtClean="0"/>
              <a:t>seguimiento</a:t>
            </a:r>
            <a:endParaRPr lang="es-MX" sz="4400" b="1" dirty="0"/>
          </a:p>
        </p:txBody>
      </p:sp>
    </p:spTree>
    <p:extLst>
      <p:ext uri="{BB962C8B-B14F-4D97-AF65-F5344CB8AC3E}">
        <p14:creationId xmlns:p14="http://schemas.microsoft.com/office/powerpoint/2010/main" val="17029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2121</TotalTime>
  <Words>1683</Words>
  <Application>Microsoft Office PowerPoint</Application>
  <PresentationFormat>Presentación en pantalla (16:9)</PresentationFormat>
  <Paragraphs>139</Paragraphs>
  <Slides>43</Slides>
  <Notes>2</Notes>
  <HiddenSlides>3</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Horizonte</vt:lpstr>
      <vt:lpstr>Presentación de PowerPoint</vt:lpstr>
      <vt:lpstr>Presentación de PowerPoint</vt:lpstr>
      <vt:lpstr>Presentación de PowerPoint</vt:lpstr>
      <vt:lpstr>introducción</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Puntos finales</vt:lpstr>
      <vt:lpstr>Puntos finales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Camila</dc:creator>
  <cp:lastModifiedBy>Camila</cp:lastModifiedBy>
  <cp:revision>46</cp:revision>
  <dcterms:created xsi:type="dcterms:W3CDTF">2018-02-14T01:00:51Z</dcterms:created>
  <dcterms:modified xsi:type="dcterms:W3CDTF">2018-02-22T18:13:42Z</dcterms:modified>
</cp:coreProperties>
</file>