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78" r:id="rId2"/>
    <p:sldId id="270" r:id="rId3"/>
    <p:sldId id="269" r:id="rId4"/>
    <p:sldId id="274" r:id="rId5"/>
    <p:sldId id="277" r:id="rId6"/>
    <p:sldId id="279" r:id="rId7"/>
    <p:sldId id="280" r:id="rId8"/>
    <p:sldId id="282" r:id="rId9"/>
    <p:sldId id="284" r:id="rId10"/>
    <p:sldId id="285" r:id="rId11"/>
    <p:sldId id="286" r:id="rId12"/>
    <p:sldId id="288" r:id="rId13"/>
    <p:sldId id="275" r:id="rId14"/>
    <p:sldId id="289" r:id="rId15"/>
    <p:sldId id="290" r:id="rId16"/>
    <p:sldId id="293" r:id="rId17"/>
    <p:sldId id="294" r:id="rId18"/>
    <p:sldId id="256" r:id="rId19"/>
    <p:sldId id="272" r:id="rId20"/>
    <p:sldId id="273" r:id="rId21"/>
    <p:sldId id="258" r:id="rId22"/>
    <p:sldId id="257" r:id="rId23"/>
    <p:sldId id="259" r:id="rId24"/>
    <p:sldId id="260" r:id="rId25"/>
    <p:sldId id="261" r:id="rId26"/>
    <p:sldId id="302" r:id="rId27"/>
    <p:sldId id="264" r:id="rId28"/>
    <p:sldId id="265" r:id="rId29"/>
    <p:sldId id="266" r:id="rId30"/>
    <p:sldId id="262" r:id="rId31"/>
    <p:sldId id="263" r:id="rId32"/>
    <p:sldId id="303" r:id="rId33"/>
    <p:sldId id="304" r:id="rId34"/>
    <p:sldId id="267" r:id="rId35"/>
    <p:sldId id="306" r:id="rId36"/>
    <p:sldId id="307" r:id="rId37"/>
    <p:sldId id="308" r:id="rId38"/>
    <p:sldId id="309" r:id="rId39"/>
    <p:sldId id="298" r:id="rId40"/>
    <p:sldId id="299" r:id="rId41"/>
    <p:sldId id="296" r:id="rId42"/>
    <p:sldId id="297" r:id="rId43"/>
    <p:sldId id="310" r:id="rId4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D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56" autoAdjust="0"/>
    <p:restoredTop sz="86582" autoAdjust="0"/>
  </p:normalViewPr>
  <p:slideViewPr>
    <p:cSldViewPr>
      <p:cViewPr>
        <p:scale>
          <a:sx n="48" d="100"/>
          <a:sy n="48" d="100"/>
        </p:scale>
        <p:origin x="-1302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VE"/>
  <c:roundedCorners val="0"/>
  <mc:AlternateContent xmlns:mc="http://schemas.openxmlformats.org/markup-compatibility/2006">
    <mc:Choice xmlns:c14="http://schemas.microsoft.com/office/drawing/2007/8/2/chart" Requires="c14">
      <c14:style val="138"/>
    </mc:Choice>
    <mc:Fallback>
      <c:style val="38"/>
    </mc:Fallback>
  </mc:AlternateContent>
  <c:chart>
    <c:title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pocentaje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cat>
            <c:strRef>
              <c:f>Hoja1!$A$2:$A$5</c:f>
              <c:strCache>
                <c:ptCount val="2"/>
                <c:pt idx="0">
                  <c:v>ThoraCAB  (alta en 4 a 15 dias) </c:v>
                </c:pt>
                <c:pt idx="1">
                  <c:v>OPCAB (alta en 7 días) 
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0.63</c:v>
                </c:pt>
                <c:pt idx="1">
                  <c:v>0.69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4013696"/>
        <c:axId val="114015232"/>
      </c:barChart>
      <c:catAx>
        <c:axId val="114013696"/>
        <c:scaling>
          <c:orientation val="minMax"/>
        </c:scaling>
        <c:delete val="0"/>
        <c:axPos val="b"/>
        <c:majorTickMark val="out"/>
        <c:minorTickMark val="none"/>
        <c:tickLblPos val="nextTo"/>
        <c:crossAx val="114015232"/>
        <c:crosses val="autoZero"/>
        <c:auto val="1"/>
        <c:lblAlgn val="ctr"/>
        <c:lblOffset val="100"/>
        <c:noMultiLvlLbl val="0"/>
      </c:catAx>
      <c:valAx>
        <c:axId val="114015232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140136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VE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785DD6-9B5B-4FD0-88AE-5176952D1394}" type="doc">
      <dgm:prSet loTypeId="urn:microsoft.com/office/officeart/2005/8/layout/vList4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es-VE"/>
        </a:p>
      </dgm:t>
    </dgm:pt>
    <dgm:pt modelId="{984E4273-9CA8-409D-860A-16A854AD93E6}">
      <dgm:prSet phldrT="[Texto]"/>
      <dgm:spPr/>
      <dgm:t>
        <a:bodyPr/>
        <a:lstStyle/>
        <a:p>
          <a:pPr algn="just"/>
          <a:r>
            <a:rPr lang="es-ES" dirty="0" smtClean="0"/>
            <a:t>La MICS tiene como objetivo reducir la respuesta inflamatoria, la disfunción orgánica y la morbilidad atribuible al acceso quirúrgico, CEC y manipulación </a:t>
          </a:r>
          <a:r>
            <a:rPr lang="es-ES" dirty="0" err="1" smtClean="0"/>
            <a:t>Ao</a:t>
          </a:r>
          <a:r>
            <a:rPr lang="es-ES" dirty="0" smtClean="0"/>
            <a:t>.</a:t>
          </a:r>
          <a:endParaRPr lang="es-VE" dirty="0"/>
        </a:p>
      </dgm:t>
    </dgm:pt>
    <dgm:pt modelId="{59DFDE5B-6A98-4B54-AFA4-F6EC471B1C75}" type="parTrans" cxnId="{6439A76E-7701-4C7F-9E06-B3DB926C44FF}">
      <dgm:prSet/>
      <dgm:spPr/>
      <dgm:t>
        <a:bodyPr/>
        <a:lstStyle/>
        <a:p>
          <a:endParaRPr lang="es-VE"/>
        </a:p>
      </dgm:t>
    </dgm:pt>
    <dgm:pt modelId="{84B06919-DB90-4C87-B872-EB8B0A71E09C}" type="sibTrans" cxnId="{6439A76E-7701-4C7F-9E06-B3DB926C44FF}">
      <dgm:prSet/>
      <dgm:spPr/>
      <dgm:t>
        <a:bodyPr/>
        <a:lstStyle/>
        <a:p>
          <a:endParaRPr lang="es-VE"/>
        </a:p>
      </dgm:t>
    </dgm:pt>
    <dgm:pt modelId="{B098A849-B1A8-4C50-BCAA-49B2100F8167}">
      <dgm:prSet phldrT="[Texto]"/>
      <dgm:spPr/>
      <dgm:t>
        <a:bodyPr/>
        <a:lstStyle/>
        <a:p>
          <a:pPr algn="just"/>
          <a:r>
            <a:rPr lang="es-VE" dirty="0" smtClean="0"/>
            <a:t>MIDCAB </a:t>
          </a:r>
          <a:r>
            <a:rPr lang="es-ES" dirty="0" smtClean="0"/>
            <a:t>luego se extendió a los pacientes con enfermedad multivaso combinándola con la ICP. Llevando así a un renovado interés  en su utilización (en la cirugía de derivación de la arteria coronaria), donde la revascularización completa podría lograrse  sin la bomba y a menudo sin manipulación aórtica.</a:t>
          </a:r>
          <a:endParaRPr lang="es-VE" dirty="0"/>
        </a:p>
      </dgm:t>
    </dgm:pt>
    <dgm:pt modelId="{0BDD7BC9-3AE2-43D8-AE93-CF5AB2F2B14B}" type="parTrans" cxnId="{01B308C4-9E7C-4BD8-9055-15899DF133CC}">
      <dgm:prSet/>
      <dgm:spPr/>
      <dgm:t>
        <a:bodyPr/>
        <a:lstStyle/>
        <a:p>
          <a:endParaRPr lang="es-VE"/>
        </a:p>
      </dgm:t>
    </dgm:pt>
    <dgm:pt modelId="{46901AAD-7D4D-4D03-BB41-DAD47651BEE3}" type="sibTrans" cxnId="{01B308C4-9E7C-4BD8-9055-15899DF133CC}">
      <dgm:prSet/>
      <dgm:spPr/>
      <dgm:t>
        <a:bodyPr/>
        <a:lstStyle/>
        <a:p>
          <a:endParaRPr lang="es-VE"/>
        </a:p>
      </dgm:t>
    </dgm:pt>
    <dgm:pt modelId="{47FD9CD0-21E9-408C-82A8-3F2028514E61}" type="pres">
      <dgm:prSet presAssocID="{A6785DD6-9B5B-4FD0-88AE-5176952D139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0F14C0D7-B4F7-4F7E-93BF-D1592CBDF64A}" type="pres">
      <dgm:prSet presAssocID="{984E4273-9CA8-409D-860A-16A854AD93E6}" presName="comp" presStyleCnt="0"/>
      <dgm:spPr/>
    </dgm:pt>
    <dgm:pt modelId="{820E98E1-CB5B-4FE2-8ACC-61236BD9AD4F}" type="pres">
      <dgm:prSet presAssocID="{984E4273-9CA8-409D-860A-16A854AD93E6}" presName="box" presStyleLbl="node1" presStyleIdx="0" presStyleCnt="2"/>
      <dgm:spPr/>
      <dgm:t>
        <a:bodyPr/>
        <a:lstStyle/>
        <a:p>
          <a:endParaRPr lang="es-VE"/>
        </a:p>
      </dgm:t>
    </dgm:pt>
    <dgm:pt modelId="{28C3297A-B672-4A4C-A554-9CE36514E1C0}" type="pres">
      <dgm:prSet presAssocID="{984E4273-9CA8-409D-860A-16A854AD93E6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VE"/>
        </a:p>
      </dgm:t>
    </dgm:pt>
    <dgm:pt modelId="{6EABB801-3FF7-4C2C-BC97-8DCF0EC53CEF}" type="pres">
      <dgm:prSet presAssocID="{984E4273-9CA8-409D-860A-16A854AD93E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5051345-F6CB-463D-83A3-9BB1DF1D84AA}" type="pres">
      <dgm:prSet presAssocID="{84B06919-DB90-4C87-B872-EB8B0A71E09C}" presName="spacer" presStyleCnt="0"/>
      <dgm:spPr/>
    </dgm:pt>
    <dgm:pt modelId="{E09717F0-6030-4DB4-9C7E-17D5C1C85B12}" type="pres">
      <dgm:prSet presAssocID="{B098A849-B1A8-4C50-BCAA-49B2100F8167}" presName="comp" presStyleCnt="0"/>
      <dgm:spPr/>
    </dgm:pt>
    <dgm:pt modelId="{16A3539C-6487-4FF2-8DA3-4213110F9C7D}" type="pres">
      <dgm:prSet presAssocID="{B098A849-B1A8-4C50-BCAA-49B2100F8167}" presName="box" presStyleLbl="node1" presStyleIdx="1" presStyleCnt="2"/>
      <dgm:spPr/>
      <dgm:t>
        <a:bodyPr/>
        <a:lstStyle/>
        <a:p>
          <a:endParaRPr lang="es-VE"/>
        </a:p>
      </dgm:t>
    </dgm:pt>
    <dgm:pt modelId="{2A4D31B9-77C5-4AB7-90D1-A9D077D26427}" type="pres">
      <dgm:prSet presAssocID="{B098A849-B1A8-4C50-BCAA-49B2100F8167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VE"/>
        </a:p>
      </dgm:t>
    </dgm:pt>
    <dgm:pt modelId="{2F49850B-4D36-4D1D-8AB8-66B7401FD9B6}" type="pres">
      <dgm:prSet presAssocID="{B098A849-B1A8-4C50-BCAA-49B2100F816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469963AD-9199-47C1-B31E-A29A8400137C}" type="presOf" srcId="{B098A849-B1A8-4C50-BCAA-49B2100F8167}" destId="{16A3539C-6487-4FF2-8DA3-4213110F9C7D}" srcOrd="0" destOrd="0" presId="urn:microsoft.com/office/officeart/2005/8/layout/vList4"/>
    <dgm:cxn modelId="{6439A76E-7701-4C7F-9E06-B3DB926C44FF}" srcId="{A6785DD6-9B5B-4FD0-88AE-5176952D1394}" destId="{984E4273-9CA8-409D-860A-16A854AD93E6}" srcOrd="0" destOrd="0" parTransId="{59DFDE5B-6A98-4B54-AFA4-F6EC471B1C75}" sibTransId="{84B06919-DB90-4C87-B872-EB8B0A71E09C}"/>
    <dgm:cxn modelId="{8BF2634F-C5FF-4698-8437-07E8CE817F98}" type="presOf" srcId="{B098A849-B1A8-4C50-BCAA-49B2100F8167}" destId="{2F49850B-4D36-4D1D-8AB8-66B7401FD9B6}" srcOrd="1" destOrd="0" presId="urn:microsoft.com/office/officeart/2005/8/layout/vList4"/>
    <dgm:cxn modelId="{FBB5CA19-E08E-44E2-AB05-0E7BFDD4D78A}" type="presOf" srcId="{984E4273-9CA8-409D-860A-16A854AD93E6}" destId="{820E98E1-CB5B-4FE2-8ACC-61236BD9AD4F}" srcOrd="0" destOrd="0" presId="urn:microsoft.com/office/officeart/2005/8/layout/vList4"/>
    <dgm:cxn modelId="{61F741A5-9D76-410C-9F05-7272D8B42BCE}" type="presOf" srcId="{A6785DD6-9B5B-4FD0-88AE-5176952D1394}" destId="{47FD9CD0-21E9-408C-82A8-3F2028514E61}" srcOrd="0" destOrd="0" presId="urn:microsoft.com/office/officeart/2005/8/layout/vList4"/>
    <dgm:cxn modelId="{01B308C4-9E7C-4BD8-9055-15899DF133CC}" srcId="{A6785DD6-9B5B-4FD0-88AE-5176952D1394}" destId="{B098A849-B1A8-4C50-BCAA-49B2100F8167}" srcOrd="1" destOrd="0" parTransId="{0BDD7BC9-3AE2-43D8-AE93-CF5AB2F2B14B}" sibTransId="{46901AAD-7D4D-4D03-BB41-DAD47651BEE3}"/>
    <dgm:cxn modelId="{BA2B8E2E-326A-4886-9E46-6FDEC5BBE87F}" type="presOf" srcId="{984E4273-9CA8-409D-860A-16A854AD93E6}" destId="{6EABB801-3FF7-4C2C-BC97-8DCF0EC53CEF}" srcOrd="1" destOrd="0" presId="urn:microsoft.com/office/officeart/2005/8/layout/vList4"/>
    <dgm:cxn modelId="{920BDE3A-6021-4EE7-A521-0A264028B442}" type="presParOf" srcId="{47FD9CD0-21E9-408C-82A8-3F2028514E61}" destId="{0F14C0D7-B4F7-4F7E-93BF-D1592CBDF64A}" srcOrd="0" destOrd="0" presId="urn:microsoft.com/office/officeart/2005/8/layout/vList4"/>
    <dgm:cxn modelId="{32D09B2C-02B6-4F71-B395-8361396A69E5}" type="presParOf" srcId="{0F14C0D7-B4F7-4F7E-93BF-D1592CBDF64A}" destId="{820E98E1-CB5B-4FE2-8ACC-61236BD9AD4F}" srcOrd="0" destOrd="0" presId="urn:microsoft.com/office/officeart/2005/8/layout/vList4"/>
    <dgm:cxn modelId="{104CF4EB-2EB5-4413-9F4A-3D1EAB38D0C5}" type="presParOf" srcId="{0F14C0D7-B4F7-4F7E-93BF-D1592CBDF64A}" destId="{28C3297A-B672-4A4C-A554-9CE36514E1C0}" srcOrd="1" destOrd="0" presId="urn:microsoft.com/office/officeart/2005/8/layout/vList4"/>
    <dgm:cxn modelId="{A2191A61-44CB-4E97-B245-C3F768CBBF47}" type="presParOf" srcId="{0F14C0D7-B4F7-4F7E-93BF-D1592CBDF64A}" destId="{6EABB801-3FF7-4C2C-BC97-8DCF0EC53CEF}" srcOrd="2" destOrd="0" presId="urn:microsoft.com/office/officeart/2005/8/layout/vList4"/>
    <dgm:cxn modelId="{B4BBB700-D0FB-44E5-810F-9C87EC5C319A}" type="presParOf" srcId="{47FD9CD0-21E9-408C-82A8-3F2028514E61}" destId="{75051345-F6CB-463D-83A3-9BB1DF1D84AA}" srcOrd="1" destOrd="0" presId="urn:microsoft.com/office/officeart/2005/8/layout/vList4"/>
    <dgm:cxn modelId="{C5FEA408-F8E7-4685-83B4-9201CDDCA88B}" type="presParOf" srcId="{47FD9CD0-21E9-408C-82A8-3F2028514E61}" destId="{E09717F0-6030-4DB4-9C7E-17D5C1C85B12}" srcOrd="2" destOrd="0" presId="urn:microsoft.com/office/officeart/2005/8/layout/vList4"/>
    <dgm:cxn modelId="{215FFEBF-2434-4E2A-8AA3-4D93FA6A2A7E}" type="presParOf" srcId="{E09717F0-6030-4DB4-9C7E-17D5C1C85B12}" destId="{16A3539C-6487-4FF2-8DA3-4213110F9C7D}" srcOrd="0" destOrd="0" presId="urn:microsoft.com/office/officeart/2005/8/layout/vList4"/>
    <dgm:cxn modelId="{BCB9F3D4-28BE-445F-9A06-31D32F479450}" type="presParOf" srcId="{E09717F0-6030-4DB4-9C7E-17D5C1C85B12}" destId="{2A4D31B9-77C5-4AB7-90D1-A9D077D26427}" srcOrd="1" destOrd="0" presId="urn:microsoft.com/office/officeart/2005/8/layout/vList4"/>
    <dgm:cxn modelId="{2E84B297-C977-42E3-B9AB-7EC05F94C8E1}" type="presParOf" srcId="{E09717F0-6030-4DB4-9C7E-17D5C1C85B12}" destId="{2F49850B-4D36-4D1D-8AB8-66B7401FD9B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3E08E68-BBF1-4372-A61B-1C90AFAEB9DA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DF6D59A4-FF32-4E6D-A3CA-0ECA7E9652C5}">
      <dgm:prSet phldrT="[Texto]" phldr="1"/>
      <dgm:spPr/>
      <dgm:t>
        <a:bodyPr/>
        <a:lstStyle/>
        <a:p>
          <a:endParaRPr lang="es-VE"/>
        </a:p>
      </dgm:t>
    </dgm:pt>
    <dgm:pt modelId="{D48A2DC4-45F4-452F-ACE7-449CF6C9AF4F}" type="parTrans" cxnId="{FD73D0CB-1122-4B5C-9DC1-76BA69C84E3D}">
      <dgm:prSet/>
      <dgm:spPr/>
      <dgm:t>
        <a:bodyPr/>
        <a:lstStyle/>
        <a:p>
          <a:endParaRPr lang="es-VE"/>
        </a:p>
      </dgm:t>
    </dgm:pt>
    <dgm:pt modelId="{C21735F5-0315-4AAD-8A91-F73D81EA8C29}" type="sibTrans" cxnId="{FD73D0CB-1122-4B5C-9DC1-76BA69C84E3D}">
      <dgm:prSet/>
      <dgm:spPr/>
      <dgm:t>
        <a:bodyPr/>
        <a:lstStyle/>
        <a:p>
          <a:endParaRPr lang="es-VE"/>
        </a:p>
      </dgm:t>
    </dgm:pt>
    <dgm:pt modelId="{731C0522-FF7C-45E0-A680-C282C0D75C52}">
      <dgm:prSet phldrT="[Texto]"/>
      <dgm:spPr/>
      <dgm:t>
        <a:bodyPr/>
        <a:lstStyle/>
        <a:p>
          <a:r>
            <a:rPr lang="es-ES" dirty="0" smtClean="0"/>
            <a:t>Los análisis se llevaron a cabo sobre la base de intención de tratar</a:t>
          </a:r>
          <a:endParaRPr lang="es-VE" dirty="0"/>
        </a:p>
      </dgm:t>
    </dgm:pt>
    <dgm:pt modelId="{2F884C4D-B1C3-483B-B7AE-6CABE48DA3D3}" type="parTrans" cxnId="{1D4A8EC5-502D-4414-A518-F825040F119C}">
      <dgm:prSet/>
      <dgm:spPr/>
      <dgm:t>
        <a:bodyPr/>
        <a:lstStyle/>
        <a:p>
          <a:endParaRPr lang="es-VE"/>
        </a:p>
      </dgm:t>
    </dgm:pt>
    <dgm:pt modelId="{D86099B1-86A1-49C4-9935-32ECBFF41ED9}" type="sibTrans" cxnId="{1D4A8EC5-502D-4414-A518-F825040F119C}">
      <dgm:prSet/>
      <dgm:spPr/>
      <dgm:t>
        <a:bodyPr/>
        <a:lstStyle/>
        <a:p>
          <a:endParaRPr lang="es-VE"/>
        </a:p>
      </dgm:t>
    </dgm:pt>
    <dgm:pt modelId="{51A7EBBB-9FB6-4DDA-9ECB-FC68B8DB875F}">
      <dgm:prSet phldrT="[Texto]"/>
      <dgm:spPr/>
      <dgm:t>
        <a:bodyPr/>
        <a:lstStyle/>
        <a:p>
          <a:r>
            <a:rPr lang="es-ES" dirty="0" smtClean="0"/>
            <a:t>las variables continuas se resumieron utilizando la media, desviación estándar y  para variables  categóricas el rango </a:t>
          </a:r>
          <a:r>
            <a:rPr lang="es-ES" dirty="0" err="1" smtClean="0"/>
            <a:t>intercuartilar</a:t>
          </a:r>
          <a:r>
            <a:rPr lang="es-ES" dirty="0" smtClean="0"/>
            <a:t> y la mediana.</a:t>
          </a:r>
          <a:endParaRPr lang="es-VE" dirty="0"/>
        </a:p>
      </dgm:t>
    </dgm:pt>
    <dgm:pt modelId="{0E35C6DD-41E2-4C36-AAA1-C5E7A22C122D}" type="parTrans" cxnId="{FA3A0D23-66F0-4FBC-AC14-B94666E9D37D}">
      <dgm:prSet/>
      <dgm:spPr/>
      <dgm:t>
        <a:bodyPr/>
        <a:lstStyle/>
        <a:p>
          <a:endParaRPr lang="es-VE"/>
        </a:p>
      </dgm:t>
    </dgm:pt>
    <dgm:pt modelId="{3694B952-896A-47E4-8A97-C6E52CC6D661}" type="sibTrans" cxnId="{FA3A0D23-66F0-4FBC-AC14-B94666E9D37D}">
      <dgm:prSet/>
      <dgm:spPr/>
      <dgm:t>
        <a:bodyPr/>
        <a:lstStyle/>
        <a:p>
          <a:endParaRPr lang="es-VE"/>
        </a:p>
      </dgm:t>
    </dgm:pt>
    <dgm:pt modelId="{07E5F4A4-9C89-446E-B0D1-6A1B749C7207}">
      <dgm:prSet phldrT="[Texto]"/>
      <dgm:spPr/>
      <dgm:t>
        <a:bodyPr/>
        <a:lstStyle/>
        <a:p>
          <a:r>
            <a:rPr lang="es-ES" dirty="0" smtClean="0"/>
            <a:t>La categoría  de los datos se resumieron como  números y  porcentaje</a:t>
          </a:r>
          <a:endParaRPr lang="es-VE" dirty="0"/>
        </a:p>
      </dgm:t>
    </dgm:pt>
    <dgm:pt modelId="{82FD42A2-FBA6-4334-BA59-EDB74CAE5F34}" type="parTrans" cxnId="{C2F11673-D552-4437-868C-DD3EFC6909F0}">
      <dgm:prSet/>
      <dgm:spPr/>
      <dgm:t>
        <a:bodyPr/>
        <a:lstStyle/>
        <a:p>
          <a:endParaRPr lang="es-VE"/>
        </a:p>
      </dgm:t>
    </dgm:pt>
    <dgm:pt modelId="{F9BF3413-0BC2-4548-99FF-BEEE2664107C}" type="sibTrans" cxnId="{C2F11673-D552-4437-868C-DD3EFC6909F0}">
      <dgm:prSet/>
      <dgm:spPr/>
      <dgm:t>
        <a:bodyPr/>
        <a:lstStyle/>
        <a:p>
          <a:endParaRPr lang="es-VE"/>
        </a:p>
      </dgm:t>
    </dgm:pt>
    <dgm:pt modelId="{8D01F5D7-E541-4490-BB85-7BC6D64E90EB}">
      <dgm:prSet phldrT="[Texto]"/>
      <dgm:spPr/>
      <dgm:t>
        <a:bodyPr/>
        <a:lstStyle/>
        <a:p>
          <a:r>
            <a:rPr lang="es-ES" dirty="0" smtClean="0"/>
            <a:t>intervalos de confianza (IC) del 95%</a:t>
          </a:r>
          <a:endParaRPr lang="es-VE" dirty="0"/>
        </a:p>
      </dgm:t>
    </dgm:pt>
    <dgm:pt modelId="{A7BC21A1-4BBF-4E66-AE2A-9364C1A55A7F}" type="parTrans" cxnId="{C3E2A111-264C-4F26-BA03-A8D1BB19021F}">
      <dgm:prSet/>
      <dgm:spPr/>
      <dgm:t>
        <a:bodyPr/>
        <a:lstStyle/>
        <a:p>
          <a:endParaRPr lang="es-VE"/>
        </a:p>
      </dgm:t>
    </dgm:pt>
    <dgm:pt modelId="{8A8F68D5-4468-475A-9ECB-CFF674CB9277}" type="sibTrans" cxnId="{C3E2A111-264C-4F26-BA03-A8D1BB19021F}">
      <dgm:prSet/>
      <dgm:spPr/>
      <dgm:t>
        <a:bodyPr/>
        <a:lstStyle/>
        <a:p>
          <a:endParaRPr lang="es-VE"/>
        </a:p>
      </dgm:t>
    </dgm:pt>
    <dgm:pt modelId="{4CC52961-79E2-4FCA-BE7F-4A3BDB052E6C}">
      <dgm:prSet phldrT="[Texto]"/>
      <dgm:spPr/>
      <dgm:t>
        <a:bodyPr/>
        <a:lstStyle/>
        <a:p>
          <a:r>
            <a:rPr lang="es-ES" dirty="0" smtClean="0"/>
            <a:t>Se realizaron análisis de sensibilidad para el resultado primario </a:t>
          </a:r>
          <a:endParaRPr lang="es-VE" dirty="0"/>
        </a:p>
      </dgm:t>
    </dgm:pt>
    <dgm:pt modelId="{C63DADEE-496D-490D-8268-FEDCC7E19EE9}" type="parTrans" cxnId="{84DED9CC-2B28-4A29-A39B-8D3227392B0B}">
      <dgm:prSet/>
      <dgm:spPr/>
      <dgm:t>
        <a:bodyPr/>
        <a:lstStyle/>
        <a:p>
          <a:endParaRPr lang="es-VE"/>
        </a:p>
      </dgm:t>
    </dgm:pt>
    <dgm:pt modelId="{65507826-34CA-4368-9A01-FE85FF25515F}" type="sibTrans" cxnId="{84DED9CC-2B28-4A29-A39B-8D3227392B0B}">
      <dgm:prSet/>
      <dgm:spPr/>
      <dgm:t>
        <a:bodyPr/>
        <a:lstStyle/>
        <a:p>
          <a:endParaRPr lang="es-VE"/>
        </a:p>
      </dgm:t>
    </dgm:pt>
    <dgm:pt modelId="{638EE835-FDCE-4408-9B81-C5F5E5D92EF2}">
      <dgm:prSet phldrT="[Texto]"/>
      <dgm:spPr/>
      <dgm:t>
        <a:bodyPr/>
        <a:lstStyle/>
        <a:p>
          <a:r>
            <a:rPr lang="es-ES" dirty="0" smtClean="0"/>
            <a:t>Kaplan-</a:t>
          </a:r>
          <a:r>
            <a:rPr lang="es-ES" dirty="0" err="1" smtClean="0"/>
            <a:t>Meier</a:t>
          </a:r>
          <a:r>
            <a:rPr lang="es-ES" dirty="0" smtClean="0"/>
            <a:t> para el resultado primario .</a:t>
          </a:r>
          <a:endParaRPr lang="es-VE" dirty="0"/>
        </a:p>
      </dgm:t>
    </dgm:pt>
    <dgm:pt modelId="{601C0F87-A447-4DA1-B18F-2DB0929FF559}" type="parTrans" cxnId="{E0AA0EBF-A7AC-4EF4-9CCC-812D757A156F}">
      <dgm:prSet/>
      <dgm:spPr/>
      <dgm:t>
        <a:bodyPr/>
        <a:lstStyle/>
        <a:p>
          <a:endParaRPr lang="es-VE"/>
        </a:p>
      </dgm:t>
    </dgm:pt>
    <dgm:pt modelId="{20C4739A-B60E-49B5-8F0A-4B1D596EBBC6}" type="sibTrans" cxnId="{E0AA0EBF-A7AC-4EF4-9CCC-812D757A156F}">
      <dgm:prSet/>
      <dgm:spPr/>
      <dgm:t>
        <a:bodyPr/>
        <a:lstStyle/>
        <a:p>
          <a:endParaRPr lang="es-VE"/>
        </a:p>
      </dgm:t>
    </dgm:pt>
    <dgm:pt modelId="{BB84316C-D7EA-44FC-897F-2CDC7716CC4D}">
      <dgm:prSet phldrT="[Texto]"/>
      <dgm:spPr/>
      <dgm:t>
        <a:bodyPr/>
        <a:lstStyle/>
        <a:p>
          <a:r>
            <a:rPr lang="es-ES" dirty="0" smtClean="0"/>
            <a:t>Modelo de Cox </a:t>
          </a:r>
          <a:endParaRPr lang="es-VE" dirty="0"/>
        </a:p>
      </dgm:t>
    </dgm:pt>
    <dgm:pt modelId="{407FC9DE-0EE1-491A-9483-1CFAE6861FB8}" type="parTrans" cxnId="{1AFDD31F-C742-420A-BE33-D0D24C2FE901}">
      <dgm:prSet/>
      <dgm:spPr/>
      <dgm:t>
        <a:bodyPr/>
        <a:lstStyle/>
        <a:p>
          <a:endParaRPr lang="es-VE"/>
        </a:p>
      </dgm:t>
    </dgm:pt>
    <dgm:pt modelId="{69AA0B4B-EBA9-4FBD-A7C5-DD194A496A95}" type="sibTrans" cxnId="{1AFDD31F-C742-420A-BE33-D0D24C2FE901}">
      <dgm:prSet/>
      <dgm:spPr/>
      <dgm:t>
        <a:bodyPr/>
        <a:lstStyle/>
        <a:p>
          <a:endParaRPr lang="es-VE"/>
        </a:p>
      </dgm:t>
    </dgm:pt>
    <dgm:pt modelId="{29DFBF38-111A-44CA-8B47-8972B68A803D}" type="pres">
      <dgm:prSet presAssocID="{E3E08E68-BBF1-4372-A61B-1C90AFAEB9D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VE"/>
        </a:p>
      </dgm:t>
    </dgm:pt>
    <dgm:pt modelId="{A84408AA-DA07-41F2-9C2A-12138FB4B662}" type="pres">
      <dgm:prSet presAssocID="{DF6D59A4-FF32-4E6D-A3CA-0ECA7E9652C5}" presName="thickLine" presStyleLbl="alignNode1" presStyleIdx="0" presStyleCnt="1"/>
      <dgm:spPr/>
    </dgm:pt>
    <dgm:pt modelId="{A6E730D5-145E-4616-BBA7-206CE5D6E74C}" type="pres">
      <dgm:prSet presAssocID="{DF6D59A4-FF32-4E6D-A3CA-0ECA7E9652C5}" presName="horz1" presStyleCnt="0"/>
      <dgm:spPr/>
    </dgm:pt>
    <dgm:pt modelId="{3924D4CC-4DE9-43D2-B08E-9E64B253220B}" type="pres">
      <dgm:prSet presAssocID="{DF6D59A4-FF32-4E6D-A3CA-0ECA7E9652C5}" presName="tx1" presStyleLbl="revTx" presStyleIdx="0" presStyleCnt="8"/>
      <dgm:spPr/>
      <dgm:t>
        <a:bodyPr/>
        <a:lstStyle/>
        <a:p>
          <a:endParaRPr lang="es-VE"/>
        </a:p>
      </dgm:t>
    </dgm:pt>
    <dgm:pt modelId="{CABB25A3-32D6-425A-82D2-FFA7D0B7A520}" type="pres">
      <dgm:prSet presAssocID="{DF6D59A4-FF32-4E6D-A3CA-0ECA7E9652C5}" presName="vert1" presStyleCnt="0"/>
      <dgm:spPr/>
    </dgm:pt>
    <dgm:pt modelId="{41DC90F7-17A4-48AF-B6D6-C52DAD8D4737}" type="pres">
      <dgm:prSet presAssocID="{731C0522-FF7C-45E0-A680-C282C0D75C52}" presName="vertSpace2a" presStyleCnt="0"/>
      <dgm:spPr/>
    </dgm:pt>
    <dgm:pt modelId="{C157A377-00F5-44DC-93CE-444D97305207}" type="pres">
      <dgm:prSet presAssocID="{731C0522-FF7C-45E0-A680-C282C0D75C52}" presName="horz2" presStyleCnt="0"/>
      <dgm:spPr/>
    </dgm:pt>
    <dgm:pt modelId="{1CFD9BCE-F4F3-4C07-8398-D4FF595EE565}" type="pres">
      <dgm:prSet presAssocID="{731C0522-FF7C-45E0-A680-C282C0D75C52}" presName="horzSpace2" presStyleCnt="0"/>
      <dgm:spPr/>
    </dgm:pt>
    <dgm:pt modelId="{C4934756-309F-4B8E-8B0A-A9313E5C00B8}" type="pres">
      <dgm:prSet presAssocID="{731C0522-FF7C-45E0-A680-C282C0D75C52}" presName="tx2" presStyleLbl="revTx" presStyleIdx="1" presStyleCnt="8"/>
      <dgm:spPr/>
      <dgm:t>
        <a:bodyPr/>
        <a:lstStyle/>
        <a:p>
          <a:endParaRPr lang="es-VE"/>
        </a:p>
      </dgm:t>
    </dgm:pt>
    <dgm:pt modelId="{726DA277-1360-4BE3-8F80-7C28AABF609D}" type="pres">
      <dgm:prSet presAssocID="{731C0522-FF7C-45E0-A680-C282C0D75C52}" presName="vert2" presStyleCnt="0"/>
      <dgm:spPr/>
    </dgm:pt>
    <dgm:pt modelId="{94DB6DB8-D379-4895-A085-46D8C006AD30}" type="pres">
      <dgm:prSet presAssocID="{731C0522-FF7C-45E0-A680-C282C0D75C52}" presName="thinLine2b" presStyleLbl="callout" presStyleIdx="0" presStyleCnt="7"/>
      <dgm:spPr/>
    </dgm:pt>
    <dgm:pt modelId="{F319E841-2ECB-4D36-BB52-772226BFB409}" type="pres">
      <dgm:prSet presAssocID="{731C0522-FF7C-45E0-A680-C282C0D75C52}" presName="vertSpace2b" presStyleCnt="0"/>
      <dgm:spPr/>
    </dgm:pt>
    <dgm:pt modelId="{134D144F-5AE1-4F1D-8E3A-B6F2C9E07A46}" type="pres">
      <dgm:prSet presAssocID="{51A7EBBB-9FB6-4DDA-9ECB-FC68B8DB875F}" presName="horz2" presStyleCnt="0"/>
      <dgm:spPr/>
    </dgm:pt>
    <dgm:pt modelId="{E5595E84-5498-4E4A-BA48-F5D816789F3E}" type="pres">
      <dgm:prSet presAssocID="{51A7EBBB-9FB6-4DDA-9ECB-FC68B8DB875F}" presName="horzSpace2" presStyleCnt="0"/>
      <dgm:spPr/>
    </dgm:pt>
    <dgm:pt modelId="{A2297D9B-37B6-41B3-B954-C2E97B4395B9}" type="pres">
      <dgm:prSet presAssocID="{51A7EBBB-9FB6-4DDA-9ECB-FC68B8DB875F}" presName="tx2" presStyleLbl="revTx" presStyleIdx="2" presStyleCnt="8"/>
      <dgm:spPr/>
      <dgm:t>
        <a:bodyPr/>
        <a:lstStyle/>
        <a:p>
          <a:endParaRPr lang="es-VE"/>
        </a:p>
      </dgm:t>
    </dgm:pt>
    <dgm:pt modelId="{E63CE80F-4563-47AE-BFDF-EE56A71A8339}" type="pres">
      <dgm:prSet presAssocID="{51A7EBBB-9FB6-4DDA-9ECB-FC68B8DB875F}" presName="vert2" presStyleCnt="0"/>
      <dgm:spPr/>
    </dgm:pt>
    <dgm:pt modelId="{5851189C-9A4C-431C-8F58-CA0C6AB4BE36}" type="pres">
      <dgm:prSet presAssocID="{51A7EBBB-9FB6-4DDA-9ECB-FC68B8DB875F}" presName="thinLine2b" presStyleLbl="callout" presStyleIdx="1" presStyleCnt="7"/>
      <dgm:spPr/>
    </dgm:pt>
    <dgm:pt modelId="{36D25741-3591-4E38-8A74-AD33CDA98C00}" type="pres">
      <dgm:prSet presAssocID="{51A7EBBB-9FB6-4DDA-9ECB-FC68B8DB875F}" presName="vertSpace2b" presStyleCnt="0"/>
      <dgm:spPr/>
    </dgm:pt>
    <dgm:pt modelId="{92E94E8A-400A-4ECB-9143-8E812593C6F1}" type="pres">
      <dgm:prSet presAssocID="{638EE835-FDCE-4408-9B81-C5F5E5D92EF2}" presName="horz2" presStyleCnt="0"/>
      <dgm:spPr/>
    </dgm:pt>
    <dgm:pt modelId="{A02649A6-A314-4DA2-9017-7BE4BDF2936B}" type="pres">
      <dgm:prSet presAssocID="{638EE835-FDCE-4408-9B81-C5F5E5D92EF2}" presName="horzSpace2" presStyleCnt="0"/>
      <dgm:spPr/>
    </dgm:pt>
    <dgm:pt modelId="{56184011-5B98-47E9-93E8-61F6C9898A02}" type="pres">
      <dgm:prSet presAssocID="{638EE835-FDCE-4408-9B81-C5F5E5D92EF2}" presName="tx2" presStyleLbl="revTx" presStyleIdx="3" presStyleCnt="8"/>
      <dgm:spPr/>
      <dgm:t>
        <a:bodyPr/>
        <a:lstStyle/>
        <a:p>
          <a:endParaRPr lang="es-VE"/>
        </a:p>
      </dgm:t>
    </dgm:pt>
    <dgm:pt modelId="{13BF1467-1096-4702-890F-6116216AC377}" type="pres">
      <dgm:prSet presAssocID="{638EE835-FDCE-4408-9B81-C5F5E5D92EF2}" presName="vert2" presStyleCnt="0"/>
      <dgm:spPr/>
    </dgm:pt>
    <dgm:pt modelId="{8F1B67F5-11C3-4ED3-8ED4-EE6FD41AB7FC}" type="pres">
      <dgm:prSet presAssocID="{638EE835-FDCE-4408-9B81-C5F5E5D92EF2}" presName="thinLine2b" presStyleLbl="callout" presStyleIdx="2" presStyleCnt="7"/>
      <dgm:spPr/>
    </dgm:pt>
    <dgm:pt modelId="{3AFB5648-3A3F-4651-ADEC-698386FDC9D0}" type="pres">
      <dgm:prSet presAssocID="{638EE835-FDCE-4408-9B81-C5F5E5D92EF2}" presName="vertSpace2b" presStyleCnt="0"/>
      <dgm:spPr/>
    </dgm:pt>
    <dgm:pt modelId="{690AAF5E-974F-48AF-B38D-63F251AE7B95}" type="pres">
      <dgm:prSet presAssocID="{BB84316C-D7EA-44FC-897F-2CDC7716CC4D}" presName="horz2" presStyleCnt="0"/>
      <dgm:spPr/>
    </dgm:pt>
    <dgm:pt modelId="{4085C3F0-4B44-46A0-9B23-0D139AC552E1}" type="pres">
      <dgm:prSet presAssocID="{BB84316C-D7EA-44FC-897F-2CDC7716CC4D}" presName="horzSpace2" presStyleCnt="0"/>
      <dgm:spPr/>
    </dgm:pt>
    <dgm:pt modelId="{8E2A0B20-211F-4133-AC2C-587F639F56E5}" type="pres">
      <dgm:prSet presAssocID="{BB84316C-D7EA-44FC-897F-2CDC7716CC4D}" presName="tx2" presStyleLbl="revTx" presStyleIdx="4" presStyleCnt="8"/>
      <dgm:spPr/>
      <dgm:t>
        <a:bodyPr/>
        <a:lstStyle/>
        <a:p>
          <a:endParaRPr lang="es-VE"/>
        </a:p>
      </dgm:t>
    </dgm:pt>
    <dgm:pt modelId="{2B042FDD-6FB5-48AD-A84D-ADD6C724B0C6}" type="pres">
      <dgm:prSet presAssocID="{BB84316C-D7EA-44FC-897F-2CDC7716CC4D}" presName="vert2" presStyleCnt="0"/>
      <dgm:spPr/>
    </dgm:pt>
    <dgm:pt modelId="{F0D83EEA-8D88-43FA-8081-A6538F878CFC}" type="pres">
      <dgm:prSet presAssocID="{BB84316C-D7EA-44FC-897F-2CDC7716CC4D}" presName="thinLine2b" presStyleLbl="callout" presStyleIdx="3" presStyleCnt="7"/>
      <dgm:spPr/>
    </dgm:pt>
    <dgm:pt modelId="{F1E79442-337C-481F-987A-AF16C20FE3CE}" type="pres">
      <dgm:prSet presAssocID="{BB84316C-D7EA-44FC-897F-2CDC7716CC4D}" presName="vertSpace2b" presStyleCnt="0"/>
      <dgm:spPr/>
    </dgm:pt>
    <dgm:pt modelId="{EC0EFF8B-533C-44A2-BE00-5617631154A3}" type="pres">
      <dgm:prSet presAssocID="{07E5F4A4-9C89-446E-B0D1-6A1B749C7207}" presName="horz2" presStyleCnt="0"/>
      <dgm:spPr/>
    </dgm:pt>
    <dgm:pt modelId="{80A1A236-EE89-4EBF-B3D9-3449CA0F4C8E}" type="pres">
      <dgm:prSet presAssocID="{07E5F4A4-9C89-446E-B0D1-6A1B749C7207}" presName="horzSpace2" presStyleCnt="0"/>
      <dgm:spPr/>
    </dgm:pt>
    <dgm:pt modelId="{1D9132C6-046E-4DF1-8C2E-B4CB70F0B6A0}" type="pres">
      <dgm:prSet presAssocID="{07E5F4A4-9C89-446E-B0D1-6A1B749C7207}" presName="tx2" presStyleLbl="revTx" presStyleIdx="5" presStyleCnt="8"/>
      <dgm:spPr/>
      <dgm:t>
        <a:bodyPr/>
        <a:lstStyle/>
        <a:p>
          <a:endParaRPr lang="es-VE"/>
        </a:p>
      </dgm:t>
    </dgm:pt>
    <dgm:pt modelId="{D8148B3C-30B2-45F5-9C80-D3AC4B0E2CDF}" type="pres">
      <dgm:prSet presAssocID="{07E5F4A4-9C89-446E-B0D1-6A1B749C7207}" presName="vert2" presStyleCnt="0"/>
      <dgm:spPr/>
    </dgm:pt>
    <dgm:pt modelId="{7FFC08A1-F77B-4ADF-A31D-64F964FEDDB2}" type="pres">
      <dgm:prSet presAssocID="{07E5F4A4-9C89-446E-B0D1-6A1B749C7207}" presName="thinLine2b" presStyleLbl="callout" presStyleIdx="4" presStyleCnt="7"/>
      <dgm:spPr/>
    </dgm:pt>
    <dgm:pt modelId="{4AD0E959-0C9C-410C-B7F0-FD1BB0F881E9}" type="pres">
      <dgm:prSet presAssocID="{07E5F4A4-9C89-446E-B0D1-6A1B749C7207}" presName="vertSpace2b" presStyleCnt="0"/>
      <dgm:spPr/>
    </dgm:pt>
    <dgm:pt modelId="{1D034E81-1F3A-4454-A6DA-AC9D5F5642F3}" type="pres">
      <dgm:prSet presAssocID="{8D01F5D7-E541-4490-BB85-7BC6D64E90EB}" presName="horz2" presStyleCnt="0"/>
      <dgm:spPr/>
    </dgm:pt>
    <dgm:pt modelId="{D9DEF2BF-2E20-4EE9-B4E7-734EB8295696}" type="pres">
      <dgm:prSet presAssocID="{8D01F5D7-E541-4490-BB85-7BC6D64E90EB}" presName="horzSpace2" presStyleCnt="0"/>
      <dgm:spPr/>
    </dgm:pt>
    <dgm:pt modelId="{8AC2E63D-B41E-48BF-8110-9823A9E906A6}" type="pres">
      <dgm:prSet presAssocID="{8D01F5D7-E541-4490-BB85-7BC6D64E90EB}" presName="tx2" presStyleLbl="revTx" presStyleIdx="6" presStyleCnt="8"/>
      <dgm:spPr/>
      <dgm:t>
        <a:bodyPr/>
        <a:lstStyle/>
        <a:p>
          <a:endParaRPr lang="es-VE"/>
        </a:p>
      </dgm:t>
    </dgm:pt>
    <dgm:pt modelId="{95E3D92F-C259-47D7-8FD7-01A16A691234}" type="pres">
      <dgm:prSet presAssocID="{8D01F5D7-E541-4490-BB85-7BC6D64E90EB}" presName="vert2" presStyleCnt="0"/>
      <dgm:spPr/>
    </dgm:pt>
    <dgm:pt modelId="{AC647377-2180-4F67-995C-CAE50D267857}" type="pres">
      <dgm:prSet presAssocID="{8D01F5D7-E541-4490-BB85-7BC6D64E90EB}" presName="thinLine2b" presStyleLbl="callout" presStyleIdx="5" presStyleCnt="7"/>
      <dgm:spPr/>
    </dgm:pt>
    <dgm:pt modelId="{542F2DFF-83E3-4B40-A673-1B676BE5F926}" type="pres">
      <dgm:prSet presAssocID="{8D01F5D7-E541-4490-BB85-7BC6D64E90EB}" presName="vertSpace2b" presStyleCnt="0"/>
      <dgm:spPr/>
    </dgm:pt>
    <dgm:pt modelId="{52847243-4262-40D1-997B-4B7CBD8BB902}" type="pres">
      <dgm:prSet presAssocID="{4CC52961-79E2-4FCA-BE7F-4A3BDB052E6C}" presName="horz2" presStyleCnt="0"/>
      <dgm:spPr/>
    </dgm:pt>
    <dgm:pt modelId="{8038107E-3218-43E4-B687-10A4C48EB776}" type="pres">
      <dgm:prSet presAssocID="{4CC52961-79E2-4FCA-BE7F-4A3BDB052E6C}" presName="horzSpace2" presStyleCnt="0"/>
      <dgm:spPr/>
    </dgm:pt>
    <dgm:pt modelId="{E0DE9CBC-6F15-4E7C-A43F-D5AAA759CC8E}" type="pres">
      <dgm:prSet presAssocID="{4CC52961-79E2-4FCA-BE7F-4A3BDB052E6C}" presName="tx2" presStyleLbl="revTx" presStyleIdx="7" presStyleCnt="8"/>
      <dgm:spPr/>
      <dgm:t>
        <a:bodyPr/>
        <a:lstStyle/>
        <a:p>
          <a:endParaRPr lang="es-VE"/>
        </a:p>
      </dgm:t>
    </dgm:pt>
    <dgm:pt modelId="{B800C7A0-8B22-4058-BF20-BB5956A77915}" type="pres">
      <dgm:prSet presAssocID="{4CC52961-79E2-4FCA-BE7F-4A3BDB052E6C}" presName="vert2" presStyleCnt="0"/>
      <dgm:spPr/>
    </dgm:pt>
    <dgm:pt modelId="{88582CB7-5D71-411F-84AA-8E6D8240AEFA}" type="pres">
      <dgm:prSet presAssocID="{4CC52961-79E2-4FCA-BE7F-4A3BDB052E6C}" presName="thinLine2b" presStyleLbl="callout" presStyleIdx="6" presStyleCnt="7"/>
      <dgm:spPr/>
    </dgm:pt>
    <dgm:pt modelId="{846BE7CE-537B-4ED5-8083-7B67D65E42E5}" type="pres">
      <dgm:prSet presAssocID="{4CC52961-79E2-4FCA-BE7F-4A3BDB052E6C}" presName="vertSpace2b" presStyleCnt="0"/>
      <dgm:spPr/>
    </dgm:pt>
  </dgm:ptLst>
  <dgm:cxnLst>
    <dgm:cxn modelId="{FA3A0D23-66F0-4FBC-AC14-B94666E9D37D}" srcId="{DF6D59A4-FF32-4E6D-A3CA-0ECA7E9652C5}" destId="{51A7EBBB-9FB6-4DDA-9ECB-FC68B8DB875F}" srcOrd="1" destOrd="0" parTransId="{0E35C6DD-41E2-4C36-AAA1-C5E7A22C122D}" sibTransId="{3694B952-896A-47E4-8A97-C6E52CC6D661}"/>
    <dgm:cxn modelId="{BB7AC5C9-4BDF-4128-8724-8A6258EEF896}" type="presOf" srcId="{07E5F4A4-9C89-446E-B0D1-6A1B749C7207}" destId="{1D9132C6-046E-4DF1-8C2E-B4CB70F0B6A0}" srcOrd="0" destOrd="0" presId="urn:microsoft.com/office/officeart/2008/layout/LinedList"/>
    <dgm:cxn modelId="{E1FCCB77-13AE-4315-9568-9BC42C3A3E00}" type="presOf" srcId="{DF6D59A4-FF32-4E6D-A3CA-0ECA7E9652C5}" destId="{3924D4CC-4DE9-43D2-B08E-9E64B253220B}" srcOrd="0" destOrd="0" presId="urn:microsoft.com/office/officeart/2008/layout/LinedList"/>
    <dgm:cxn modelId="{E8967A62-4EA3-4058-8FE9-8759BA210611}" type="presOf" srcId="{8D01F5D7-E541-4490-BB85-7BC6D64E90EB}" destId="{8AC2E63D-B41E-48BF-8110-9823A9E906A6}" srcOrd="0" destOrd="0" presId="urn:microsoft.com/office/officeart/2008/layout/LinedList"/>
    <dgm:cxn modelId="{1AFDD31F-C742-420A-BE33-D0D24C2FE901}" srcId="{DF6D59A4-FF32-4E6D-A3CA-0ECA7E9652C5}" destId="{BB84316C-D7EA-44FC-897F-2CDC7716CC4D}" srcOrd="3" destOrd="0" parTransId="{407FC9DE-0EE1-491A-9483-1CFAE6861FB8}" sibTransId="{69AA0B4B-EBA9-4FBD-A7C5-DD194A496A95}"/>
    <dgm:cxn modelId="{4C290A17-E21B-4D07-B626-29A043615F0F}" type="presOf" srcId="{638EE835-FDCE-4408-9B81-C5F5E5D92EF2}" destId="{56184011-5B98-47E9-93E8-61F6C9898A02}" srcOrd="0" destOrd="0" presId="urn:microsoft.com/office/officeart/2008/layout/LinedList"/>
    <dgm:cxn modelId="{701794E0-EA7C-4E18-8BD9-575985301588}" type="presOf" srcId="{51A7EBBB-9FB6-4DDA-9ECB-FC68B8DB875F}" destId="{A2297D9B-37B6-41B3-B954-C2E97B4395B9}" srcOrd="0" destOrd="0" presId="urn:microsoft.com/office/officeart/2008/layout/LinedList"/>
    <dgm:cxn modelId="{E0AA0EBF-A7AC-4EF4-9CCC-812D757A156F}" srcId="{DF6D59A4-FF32-4E6D-A3CA-0ECA7E9652C5}" destId="{638EE835-FDCE-4408-9B81-C5F5E5D92EF2}" srcOrd="2" destOrd="0" parTransId="{601C0F87-A447-4DA1-B18F-2DB0929FF559}" sibTransId="{20C4739A-B60E-49B5-8F0A-4B1D596EBBC6}"/>
    <dgm:cxn modelId="{FD73D0CB-1122-4B5C-9DC1-76BA69C84E3D}" srcId="{E3E08E68-BBF1-4372-A61B-1C90AFAEB9DA}" destId="{DF6D59A4-FF32-4E6D-A3CA-0ECA7E9652C5}" srcOrd="0" destOrd="0" parTransId="{D48A2DC4-45F4-452F-ACE7-449CF6C9AF4F}" sibTransId="{C21735F5-0315-4AAD-8A91-F73D81EA8C29}"/>
    <dgm:cxn modelId="{D90787DC-6904-4391-B565-D2E3EE9F0A1F}" type="presOf" srcId="{4CC52961-79E2-4FCA-BE7F-4A3BDB052E6C}" destId="{E0DE9CBC-6F15-4E7C-A43F-D5AAA759CC8E}" srcOrd="0" destOrd="0" presId="urn:microsoft.com/office/officeart/2008/layout/LinedList"/>
    <dgm:cxn modelId="{84DED9CC-2B28-4A29-A39B-8D3227392B0B}" srcId="{DF6D59A4-FF32-4E6D-A3CA-0ECA7E9652C5}" destId="{4CC52961-79E2-4FCA-BE7F-4A3BDB052E6C}" srcOrd="6" destOrd="0" parTransId="{C63DADEE-496D-490D-8268-FEDCC7E19EE9}" sibTransId="{65507826-34CA-4368-9A01-FE85FF25515F}"/>
    <dgm:cxn modelId="{7E3FF68B-120A-40CA-95B1-D22E8A4B4D10}" type="presOf" srcId="{731C0522-FF7C-45E0-A680-C282C0D75C52}" destId="{C4934756-309F-4B8E-8B0A-A9313E5C00B8}" srcOrd="0" destOrd="0" presId="urn:microsoft.com/office/officeart/2008/layout/LinedList"/>
    <dgm:cxn modelId="{1D4A8EC5-502D-4414-A518-F825040F119C}" srcId="{DF6D59A4-FF32-4E6D-A3CA-0ECA7E9652C5}" destId="{731C0522-FF7C-45E0-A680-C282C0D75C52}" srcOrd="0" destOrd="0" parTransId="{2F884C4D-B1C3-483B-B7AE-6CABE48DA3D3}" sibTransId="{D86099B1-86A1-49C4-9935-32ECBFF41ED9}"/>
    <dgm:cxn modelId="{C3E2A111-264C-4F26-BA03-A8D1BB19021F}" srcId="{DF6D59A4-FF32-4E6D-A3CA-0ECA7E9652C5}" destId="{8D01F5D7-E541-4490-BB85-7BC6D64E90EB}" srcOrd="5" destOrd="0" parTransId="{A7BC21A1-4BBF-4E66-AE2A-9364C1A55A7F}" sibTransId="{8A8F68D5-4468-475A-9ECB-CFF674CB9277}"/>
    <dgm:cxn modelId="{C2F11673-D552-4437-868C-DD3EFC6909F0}" srcId="{DF6D59A4-FF32-4E6D-A3CA-0ECA7E9652C5}" destId="{07E5F4A4-9C89-446E-B0D1-6A1B749C7207}" srcOrd="4" destOrd="0" parTransId="{82FD42A2-FBA6-4334-BA59-EDB74CAE5F34}" sibTransId="{F9BF3413-0BC2-4548-99FF-BEEE2664107C}"/>
    <dgm:cxn modelId="{FC3B4F72-2543-48A3-98A1-CF1607E4A9BB}" type="presOf" srcId="{E3E08E68-BBF1-4372-A61B-1C90AFAEB9DA}" destId="{29DFBF38-111A-44CA-8B47-8972B68A803D}" srcOrd="0" destOrd="0" presId="urn:microsoft.com/office/officeart/2008/layout/LinedList"/>
    <dgm:cxn modelId="{BA1A1479-72D0-4C03-A0AA-60B6849147BF}" type="presOf" srcId="{BB84316C-D7EA-44FC-897F-2CDC7716CC4D}" destId="{8E2A0B20-211F-4133-AC2C-587F639F56E5}" srcOrd="0" destOrd="0" presId="urn:microsoft.com/office/officeart/2008/layout/LinedList"/>
    <dgm:cxn modelId="{9CEB7D39-BF53-4A2C-9604-2F341DEDB290}" type="presParOf" srcId="{29DFBF38-111A-44CA-8B47-8972B68A803D}" destId="{A84408AA-DA07-41F2-9C2A-12138FB4B662}" srcOrd="0" destOrd="0" presId="urn:microsoft.com/office/officeart/2008/layout/LinedList"/>
    <dgm:cxn modelId="{AD332E2A-72A7-4543-A907-49330EAA353B}" type="presParOf" srcId="{29DFBF38-111A-44CA-8B47-8972B68A803D}" destId="{A6E730D5-145E-4616-BBA7-206CE5D6E74C}" srcOrd="1" destOrd="0" presId="urn:microsoft.com/office/officeart/2008/layout/LinedList"/>
    <dgm:cxn modelId="{83D25C24-C319-4601-A965-7AEAE713D418}" type="presParOf" srcId="{A6E730D5-145E-4616-BBA7-206CE5D6E74C}" destId="{3924D4CC-4DE9-43D2-B08E-9E64B253220B}" srcOrd="0" destOrd="0" presId="urn:microsoft.com/office/officeart/2008/layout/LinedList"/>
    <dgm:cxn modelId="{D0C9A773-AB47-4438-97E5-6D5F5C83BEF9}" type="presParOf" srcId="{A6E730D5-145E-4616-BBA7-206CE5D6E74C}" destId="{CABB25A3-32D6-425A-82D2-FFA7D0B7A520}" srcOrd="1" destOrd="0" presId="urn:microsoft.com/office/officeart/2008/layout/LinedList"/>
    <dgm:cxn modelId="{496A5588-4D71-44A8-8F19-F22CB1F8B89A}" type="presParOf" srcId="{CABB25A3-32D6-425A-82D2-FFA7D0B7A520}" destId="{41DC90F7-17A4-48AF-B6D6-C52DAD8D4737}" srcOrd="0" destOrd="0" presId="urn:microsoft.com/office/officeart/2008/layout/LinedList"/>
    <dgm:cxn modelId="{806FFC34-6488-44A1-A210-793F604D8391}" type="presParOf" srcId="{CABB25A3-32D6-425A-82D2-FFA7D0B7A520}" destId="{C157A377-00F5-44DC-93CE-444D97305207}" srcOrd="1" destOrd="0" presId="urn:microsoft.com/office/officeart/2008/layout/LinedList"/>
    <dgm:cxn modelId="{D098A405-AC24-4C1D-A702-48D834A3BF25}" type="presParOf" srcId="{C157A377-00F5-44DC-93CE-444D97305207}" destId="{1CFD9BCE-F4F3-4C07-8398-D4FF595EE565}" srcOrd="0" destOrd="0" presId="urn:microsoft.com/office/officeart/2008/layout/LinedList"/>
    <dgm:cxn modelId="{CA2E41B7-3F54-4188-8690-EC4E25C9D72A}" type="presParOf" srcId="{C157A377-00F5-44DC-93CE-444D97305207}" destId="{C4934756-309F-4B8E-8B0A-A9313E5C00B8}" srcOrd="1" destOrd="0" presId="urn:microsoft.com/office/officeart/2008/layout/LinedList"/>
    <dgm:cxn modelId="{5BAB024F-2011-40CF-8BE8-90DAFC8F7689}" type="presParOf" srcId="{C157A377-00F5-44DC-93CE-444D97305207}" destId="{726DA277-1360-4BE3-8F80-7C28AABF609D}" srcOrd="2" destOrd="0" presId="urn:microsoft.com/office/officeart/2008/layout/LinedList"/>
    <dgm:cxn modelId="{5E2480B6-5094-422C-939C-D9B825150B95}" type="presParOf" srcId="{CABB25A3-32D6-425A-82D2-FFA7D0B7A520}" destId="{94DB6DB8-D379-4895-A085-46D8C006AD30}" srcOrd="2" destOrd="0" presId="urn:microsoft.com/office/officeart/2008/layout/LinedList"/>
    <dgm:cxn modelId="{FA02B84B-3F6B-4581-8B8B-B111D4546B62}" type="presParOf" srcId="{CABB25A3-32D6-425A-82D2-FFA7D0B7A520}" destId="{F319E841-2ECB-4D36-BB52-772226BFB409}" srcOrd="3" destOrd="0" presId="urn:microsoft.com/office/officeart/2008/layout/LinedList"/>
    <dgm:cxn modelId="{8E150707-BBBD-4CDB-BFBB-F3BF080660A0}" type="presParOf" srcId="{CABB25A3-32D6-425A-82D2-FFA7D0B7A520}" destId="{134D144F-5AE1-4F1D-8E3A-B6F2C9E07A46}" srcOrd="4" destOrd="0" presId="urn:microsoft.com/office/officeart/2008/layout/LinedList"/>
    <dgm:cxn modelId="{5567EC2D-4046-40BD-A5D6-652B96855B80}" type="presParOf" srcId="{134D144F-5AE1-4F1D-8E3A-B6F2C9E07A46}" destId="{E5595E84-5498-4E4A-BA48-F5D816789F3E}" srcOrd="0" destOrd="0" presId="urn:microsoft.com/office/officeart/2008/layout/LinedList"/>
    <dgm:cxn modelId="{633F1870-C238-41AA-9403-5C5C9DA6ADC4}" type="presParOf" srcId="{134D144F-5AE1-4F1D-8E3A-B6F2C9E07A46}" destId="{A2297D9B-37B6-41B3-B954-C2E97B4395B9}" srcOrd="1" destOrd="0" presId="urn:microsoft.com/office/officeart/2008/layout/LinedList"/>
    <dgm:cxn modelId="{26E1E271-78A5-4AEB-A543-9CC050268815}" type="presParOf" srcId="{134D144F-5AE1-4F1D-8E3A-B6F2C9E07A46}" destId="{E63CE80F-4563-47AE-BFDF-EE56A71A8339}" srcOrd="2" destOrd="0" presId="urn:microsoft.com/office/officeart/2008/layout/LinedList"/>
    <dgm:cxn modelId="{064070B2-2C2D-4BF3-9B53-9E0588B5BC29}" type="presParOf" srcId="{CABB25A3-32D6-425A-82D2-FFA7D0B7A520}" destId="{5851189C-9A4C-431C-8F58-CA0C6AB4BE36}" srcOrd="5" destOrd="0" presId="urn:microsoft.com/office/officeart/2008/layout/LinedList"/>
    <dgm:cxn modelId="{02A6D70B-65F3-4FE1-AB69-F1E4CCDF4EE6}" type="presParOf" srcId="{CABB25A3-32D6-425A-82D2-FFA7D0B7A520}" destId="{36D25741-3591-4E38-8A74-AD33CDA98C00}" srcOrd="6" destOrd="0" presId="urn:microsoft.com/office/officeart/2008/layout/LinedList"/>
    <dgm:cxn modelId="{5B25AF71-4A24-4422-9D22-7C25E87922AF}" type="presParOf" srcId="{CABB25A3-32D6-425A-82D2-FFA7D0B7A520}" destId="{92E94E8A-400A-4ECB-9143-8E812593C6F1}" srcOrd="7" destOrd="0" presId="urn:microsoft.com/office/officeart/2008/layout/LinedList"/>
    <dgm:cxn modelId="{D48EC2EB-4BB6-4B99-B74A-62175A0AFD5B}" type="presParOf" srcId="{92E94E8A-400A-4ECB-9143-8E812593C6F1}" destId="{A02649A6-A314-4DA2-9017-7BE4BDF2936B}" srcOrd="0" destOrd="0" presId="urn:microsoft.com/office/officeart/2008/layout/LinedList"/>
    <dgm:cxn modelId="{A621BC4A-AA82-438F-9958-55D70D54CAAE}" type="presParOf" srcId="{92E94E8A-400A-4ECB-9143-8E812593C6F1}" destId="{56184011-5B98-47E9-93E8-61F6C9898A02}" srcOrd="1" destOrd="0" presId="urn:microsoft.com/office/officeart/2008/layout/LinedList"/>
    <dgm:cxn modelId="{EE6CA8E2-503C-4C69-A3ED-7DD7D30D2858}" type="presParOf" srcId="{92E94E8A-400A-4ECB-9143-8E812593C6F1}" destId="{13BF1467-1096-4702-890F-6116216AC377}" srcOrd="2" destOrd="0" presId="urn:microsoft.com/office/officeart/2008/layout/LinedList"/>
    <dgm:cxn modelId="{DC9F4940-99E9-4DBC-B020-058D459056E5}" type="presParOf" srcId="{CABB25A3-32D6-425A-82D2-FFA7D0B7A520}" destId="{8F1B67F5-11C3-4ED3-8ED4-EE6FD41AB7FC}" srcOrd="8" destOrd="0" presId="urn:microsoft.com/office/officeart/2008/layout/LinedList"/>
    <dgm:cxn modelId="{6D5385B5-F04E-4586-9A57-107B098F6144}" type="presParOf" srcId="{CABB25A3-32D6-425A-82D2-FFA7D0B7A520}" destId="{3AFB5648-3A3F-4651-ADEC-698386FDC9D0}" srcOrd="9" destOrd="0" presId="urn:microsoft.com/office/officeart/2008/layout/LinedList"/>
    <dgm:cxn modelId="{44AA6286-6DDF-4D2E-95C1-89B8C8DD21C7}" type="presParOf" srcId="{CABB25A3-32D6-425A-82D2-FFA7D0B7A520}" destId="{690AAF5E-974F-48AF-B38D-63F251AE7B95}" srcOrd="10" destOrd="0" presId="urn:microsoft.com/office/officeart/2008/layout/LinedList"/>
    <dgm:cxn modelId="{96A398F3-DCE8-438E-B200-10F4A46B4D14}" type="presParOf" srcId="{690AAF5E-974F-48AF-B38D-63F251AE7B95}" destId="{4085C3F0-4B44-46A0-9B23-0D139AC552E1}" srcOrd="0" destOrd="0" presId="urn:microsoft.com/office/officeart/2008/layout/LinedList"/>
    <dgm:cxn modelId="{CBB290C9-FD54-44FF-81C0-676F67421465}" type="presParOf" srcId="{690AAF5E-974F-48AF-B38D-63F251AE7B95}" destId="{8E2A0B20-211F-4133-AC2C-587F639F56E5}" srcOrd="1" destOrd="0" presId="urn:microsoft.com/office/officeart/2008/layout/LinedList"/>
    <dgm:cxn modelId="{35670624-9821-4D05-87AC-8579B57FD63C}" type="presParOf" srcId="{690AAF5E-974F-48AF-B38D-63F251AE7B95}" destId="{2B042FDD-6FB5-48AD-A84D-ADD6C724B0C6}" srcOrd="2" destOrd="0" presId="urn:microsoft.com/office/officeart/2008/layout/LinedList"/>
    <dgm:cxn modelId="{6079D69E-2F90-47DB-8053-B11A7D94ACFF}" type="presParOf" srcId="{CABB25A3-32D6-425A-82D2-FFA7D0B7A520}" destId="{F0D83EEA-8D88-43FA-8081-A6538F878CFC}" srcOrd="11" destOrd="0" presId="urn:microsoft.com/office/officeart/2008/layout/LinedList"/>
    <dgm:cxn modelId="{BA6122BC-58C5-485D-90E6-E2F7436C5020}" type="presParOf" srcId="{CABB25A3-32D6-425A-82D2-FFA7D0B7A520}" destId="{F1E79442-337C-481F-987A-AF16C20FE3CE}" srcOrd="12" destOrd="0" presId="urn:microsoft.com/office/officeart/2008/layout/LinedList"/>
    <dgm:cxn modelId="{9A126C3D-3500-4BA2-85EA-1D9AFCFD3403}" type="presParOf" srcId="{CABB25A3-32D6-425A-82D2-FFA7D0B7A520}" destId="{EC0EFF8B-533C-44A2-BE00-5617631154A3}" srcOrd="13" destOrd="0" presId="urn:microsoft.com/office/officeart/2008/layout/LinedList"/>
    <dgm:cxn modelId="{4782CAF6-D34E-45ED-9E37-DAC4929640E6}" type="presParOf" srcId="{EC0EFF8B-533C-44A2-BE00-5617631154A3}" destId="{80A1A236-EE89-4EBF-B3D9-3449CA0F4C8E}" srcOrd="0" destOrd="0" presId="urn:microsoft.com/office/officeart/2008/layout/LinedList"/>
    <dgm:cxn modelId="{D1C5B7EE-7BB4-4647-8C1D-82A6FEE3557D}" type="presParOf" srcId="{EC0EFF8B-533C-44A2-BE00-5617631154A3}" destId="{1D9132C6-046E-4DF1-8C2E-B4CB70F0B6A0}" srcOrd="1" destOrd="0" presId="urn:microsoft.com/office/officeart/2008/layout/LinedList"/>
    <dgm:cxn modelId="{416A6310-2808-41D7-B0B2-290B911C5DA9}" type="presParOf" srcId="{EC0EFF8B-533C-44A2-BE00-5617631154A3}" destId="{D8148B3C-30B2-45F5-9C80-D3AC4B0E2CDF}" srcOrd="2" destOrd="0" presId="urn:microsoft.com/office/officeart/2008/layout/LinedList"/>
    <dgm:cxn modelId="{EDEE661A-43E2-4140-BE04-91E2CA2C40FF}" type="presParOf" srcId="{CABB25A3-32D6-425A-82D2-FFA7D0B7A520}" destId="{7FFC08A1-F77B-4ADF-A31D-64F964FEDDB2}" srcOrd="14" destOrd="0" presId="urn:microsoft.com/office/officeart/2008/layout/LinedList"/>
    <dgm:cxn modelId="{5EBAE0E2-0574-42C5-ABBF-A06701BFC526}" type="presParOf" srcId="{CABB25A3-32D6-425A-82D2-FFA7D0B7A520}" destId="{4AD0E959-0C9C-410C-B7F0-FD1BB0F881E9}" srcOrd="15" destOrd="0" presId="urn:microsoft.com/office/officeart/2008/layout/LinedList"/>
    <dgm:cxn modelId="{68231EF9-509C-495D-9A8D-245AE98F861F}" type="presParOf" srcId="{CABB25A3-32D6-425A-82D2-FFA7D0B7A520}" destId="{1D034E81-1F3A-4454-A6DA-AC9D5F5642F3}" srcOrd="16" destOrd="0" presId="urn:microsoft.com/office/officeart/2008/layout/LinedList"/>
    <dgm:cxn modelId="{CB76707D-42ED-40F9-ACB0-9A4DA80813CE}" type="presParOf" srcId="{1D034E81-1F3A-4454-A6DA-AC9D5F5642F3}" destId="{D9DEF2BF-2E20-4EE9-B4E7-734EB8295696}" srcOrd="0" destOrd="0" presId="urn:microsoft.com/office/officeart/2008/layout/LinedList"/>
    <dgm:cxn modelId="{E3DB341F-FA8D-4CB1-AAD6-16DFFC4D1955}" type="presParOf" srcId="{1D034E81-1F3A-4454-A6DA-AC9D5F5642F3}" destId="{8AC2E63D-B41E-48BF-8110-9823A9E906A6}" srcOrd="1" destOrd="0" presId="urn:microsoft.com/office/officeart/2008/layout/LinedList"/>
    <dgm:cxn modelId="{9EFB9A08-470D-4CA2-865C-F5A37AD761AB}" type="presParOf" srcId="{1D034E81-1F3A-4454-A6DA-AC9D5F5642F3}" destId="{95E3D92F-C259-47D7-8FD7-01A16A691234}" srcOrd="2" destOrd="0" presId="urn:microsoft.com/office/officeart/2008/layout/LinedList"/>
    <dgm:cxn modelId="{08F30074-CCD9-40F8-ADC7-0E233E66CCCF}" type="presParOf" srcId="{CABB25A3-32D6-425A-82D2-FFA7D0B7A520}" destId="{AC647377-2180-4F67-995C-CAE50D267857}" srcOrd="17" destOrd="0" presId="urn:microsoft.com/office/officeart/2008/layout/LinedList"/>
    <dgm:cxn modelId="{E53363A9-545A-4CA9-84BE-7F4B5C88FEA6}" type="presParOf" srcId="{CABB25A3-32D6-425A-82D2-FFA7D0B7A520}" destId="{542F2DFF-83E3-4B40-A673-1B676BE5F926}" srcOrd="18" destOrd="0" presId="urn:microsoft.com/office/officeart/2008/layout/LinedList"/>
    <dgm:cxn modelId="{17861F33-2F65-4619-9B7E-17990EE53A2F}" type="presParOf" srcId="{CABB25A3-32D6-425A-82D2-FFA7D0B7A520}" destId="{52847243-4262-40D1-997B-4B7CBD8BB902}" srcOrd="19" destOrd="0" presId="urn:microsoft.com/office/officeart/2008/layout/LinedList"/>
    <dgm:cxn modelId="{1833FF69-B015-43E1-832F-57FE50C9588D}" type="presParOf" srcId="{52847243-4262-40D1-997B-4B7CBD8BB902}" destId="{8038107E-3218-43E4-B687-10A4C48EB776}" srcOrd="0" destOrd="0" presId="urn:microsoft.com/office/officeart/2008/layout/LinedList"/>
    <dgm:cxn modelId="{9BCE0C30-1313-4ED6-B04E-7738D4FB8CA4}" type="presParOf" srcId="{52847243-4262-40D1-997B-4B7CBD8BB902}" destId="{E0DE9CBC-6F15-4E7C-A43F-D5AAA759CC8E}" srcOrd="1" destOrd="0" presId="urn:microsoft.com/office/officeart/2008/layout/LinedList"/>
    <dgm:cxn modelId="{3CB54200-5FE7-4E79-B9D6-E89F117D135F}" type="presParOf" srcId="{52847243-4262-40D1-997B-4B7CBD8BB902}" destId="{B800C7A0-8B22-4058-BF20-BB5956A77915}" srcOrd="2" destOrd="0" presId="urn:microsoft.com/office/officeart/2008/layout/LinedList"/>
    <dgm:cxn modelId="{F46191F5-B87D-4CB0-A21C-29F270ED9544}" type="presParOf" srcId="{CABB25A3-32D6-425A-82D2-FFA7D0B7A520}" destId="{88582CB7-5D71-411F-84AA-8E6D8240AEFA}" srcOrd="20" destOrd="0" presId="urn:microsoft.com/office/officeart/2008/layout/LinedList"/>
    <dgm:cxn modelId="{73E67148-4F6C-4C6B-9983-6E8F2CA050F2}" type="presParOf" srcId="{CABB25A3-32D6-425A-82D2-FFA7D0B7A520}" destId="{846BE7CE-537B-4ED5-8083-7B67D65E42E5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62448D-2AA2-48DC-9D79-96DD4EC0AE8A}" type="doc">
      <dgm:prSet loTypeId="urn:microsoft.com/office/officeart/2005/8/layout/arrow6" loCatId="process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VE"/>
        </a:p>
      </dgm:t>
    </dgm:pt>
    <dgm:pt modelId="{014C6232-8765-4568-9BB4-238D5095B0C5}">
      <dgm:prSet phldrT="[Texto]" custT="1"/>
      <dgm:spPr/>
      <dgm:t>
        <a:bodyPr/>
        <a:lstStyle/>
        <a:p>
          <a:r>
            <a:rPr lang="es-ES" sz="2400" dirty="0" smtClean="0"/>
            <a:t>Sin embargo las preocupaciones permanecen en cuanto a cual es la precisión de la técnica y en quien se  puede aplicar la misma o si la retracción excesiva de la costilla puede provocar un aumento del dolor postoperatorio.  </a:t>
          </a:r>
          <a:endParaRPr lang="es-VE" sz="2400" dirty="0"/>
        </a:p>
      </dgm:t>
    </dgm:pt>
    <dgm:pt modelId="{933925E1-63F6-4678-9499-7F42C5C2FE8E}" type="parTrans" cxnId="{61600C58-A8B1-4CA4-B06D-E4F031B61636}">
      <dgm:prSet/>
      <dgm:spPr/>
      <dgm:t>
        <a:bodyPr/>
        <a:lstStyle/>
        <a:p>
          <a:endParaRPr lang="es-VE"/>
        </a:p>
      </dgm:t>
    </dgm:pt>
    <dgm:pt modelId="{12771324-2072-44EB-9733-67709FC14526}" type="sibTrans" cxnId="{61600C58-A8B1-4CA4-B06D-E4F031B61636}">
      <dgm:prSet/>
      <dgm:spPr/>
      <dgm:t>
        <a:bodyPr/>
        <a:lstStyle/>
        <a:p>
          <a:endParaRPr lang="es-VE"/>
        </a:p>
      </dgm:t>
    </dgm:pt>
    <dgm:pt modelId="{C4D31E92-C184-45A8-8DD5-7DD563A08C13}">
      <dgm:prSet phldrT="[Texto]"/>
      <dgm:spPr/>
      <dgm:t>
        <a:bodyPr/>
        <a:lstStyle/>
        <a:p>
          <a:r>
            <a:rPr lang="es-ES" b="0" dirty="0" smtClean="0"/>
            <a:t>Por lo cual  se presenta este ECA para evaluar si </a:t>
          </a:r>
          <a:r>
            <a:rPr lang="es-ES" b="0" dirty="0" err="1" smtClean="0"/>
            <a:t>ThoraCAB</a:t>
          </a:r>
          <a:r>
            <a:rPr lang="es-ES" b="0" dirty="0" smtClean="0"/>
            <a:t> representa un beneficio clínico más allá de lo que confiere OPCAB</a:t>
          </a:r>
          <a:endParaRPr lang="es-VE" b="0" dirty="0"/>
        </a:p>
      </dgm:t>
    </dgm:pt>
    <dgm:pt modelId="{2D48902B-726C-4485-AEF7-B0020FDD3BA4}" type="parTrans" cxnId="{0EA4A1D3-518D-48FD-AF97-B3B1A9D59C0F}">
      <dgm:prSet/>
      <dgm:spPr/>
      <dgm:t>
        <a:bodyPr/>
        <a:lstStyle/>
        <a:p>
          <a:endParaRPr lang="es-VE"/>
        </a:p>
      </dgm:t>
    </dgm:pt>
    <dgm:pt modelId="{298C66D6-9FED-42DE-8E74-F270841ADED4}" type="sibTrans" cxnId="{0EA4A1D3-518D-48FD-AF97-B3B1A9D59C0F}">
      <dgm:prSet/>
      <dgm:spPr/>
      <dgm:t>
        <a:bodyPr/>
        <a:lstStyle/>
        <a:p>
          <a:endParaRPr lang="es-VE"/>
        </a:p>
      </dgm:t>
    </dgm:pt>
    <dgm:pt modelId="{9CF07CF8-57E7-4ECA-98FC-4E97DFA2016E}" type="pres">
      <dgm:prSet presAssocID="{1E62448D-2AA2-48DC-9D79-96DD4EC0AE8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ADB9CE53-D935-400C-98BA-AB49E1748A4D}" type="pres">
      <dgm:prSet presAssocID="{1E62448D-2AA2-48DC-9D79-96DD4EC0AE8A}" presName="ribbon" presStyleLbl="node1" presStyleIdx="0" presStyleCnt="1" custScaleY="165407" custLinFactNeighborY="-17401"/>
      <dgm:spPr/>
      <dgm:t>
        <a:bodyPr/>
        <a:lstStyle/>
        <a:p>
          <a:endParaRPr lang="es-VE"/>
        </a:p>
      </dgm:t>
    </dgm:pt>
    <dgm:pt modelId="{EFA30003-066D-4855-9F72-FDBAFE744C91}" type="pres">
      <dgm:prSet presAssocID="{1E62448D-2AA2-48DC-9D79-96DD4EC0AE8A}" presName="leftArrowText" presStyleLbl="node1" presStyleIdx="0" presStyleCnt="1" custScaleX="100000" custLinFactNeighborX="2696" custLinFactNeighborY="-36454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2706E1F-ADDB-44E7-A899-583926B16924}" type="pres">
      <dgm:prSet presAssocID="{1E62448D-2AA2-48DC-9D79-96DD4EC0AE8A}" presName="rightArrowText" presStyleLbl="node1" presStyleIdx="0" presStyleCnt="1" custLinFactNeighborX="-2070" custLinFactNeighborY="-21293">
        <dgm:presLayoutVars>
          <dgm:chMax val="0"/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738EC39E-818A-4B6A-8FA3-13A79EB511FE}" type="presOf" srcId="{1E62448D-2AA2-48DC-9D79-96DD4EC0AE8A}" destId="{9CF07CF8-57E7-4ECA-98FC-4E97DFA2016E}" srcOrd="0" destOrd="0" presId="urn:microsoft.com/office/officeart/2005/8/layout/arrow6"/>
    <dgm:cxn modelId="{0EA4A1D3-518D-48FD-AF97-B3B1A9D59C0F}" srcId="{1E62448D-2AA2-48DC-9D79-96DD4EC0AE8A}" destId="{C4D31E92-C184-45A8-8DD5-7DD563A08C13}" srcOrd="1" destOrd="0" parTransId="{2D48902B-726C-4485-AEF7-B0020FDD3BA4}" sibTransId="{298C66D6-9FED-42DE-8E74-F270841ADED4}"/>
    <dgm:cxn modelId="{4F186B4E-C996-49E3-86CC-2ED0D33E82CD}" type="presOf" srcId="{014C6232-8765-4568-9BB4-238D5095B0C5}" destId="{EFA30003-066D-4855-9F72-FDBAFE744C91}" srcOrd="0" destOrd="0" presId="urn:microsoft.com/office/officeart/2005/8/layout/arrow6"/>
    <dgm:cxn modelId="{28EB2693-C3EA-43A8-BE38-2698A5B85BB3}" type="presOf" srcId="{C4D31E92-C184-45A8-8DD5-7DD563A08C13}" destId="{82706E1F-ADDB-44E7-A899-583926B16924}" srcOrd="0" destOrd="0" presId="urn:microsoft.com/office/officeart/2005/8/layout/arrow6"/>
    <dgm:cxn modelId="{61600C58-A8B1-4CA4-B06D-E4F031B61636}" srcId="{1E62448D-2AA2-48DC-9D79-96DD4EC0AE8A}" destId="{014C6232-8765-4568-9BB4-238D5095B0C5}" srcOrd="0" destOrd="0" parTransId="{933925E1-63F6-4678-9499-7F42C5C2FE8E}" sibTransId="{12771324-2072-44EB-9733-67709FC14526}"/>
    <dgm:cxn modelId="{9B861EDD-CC0D-4353-A5D0-B6ADB3CE1E31}" type="presParOf" srcId="{9CF07CF8-57E7-4ECA-98FC-4E97DFA2016E}" destId="{ADB9CE53-D935-400C-98BA-AB49E1748A4D}" srcOrd="0" destOrd="0" presId="urn:microsoft.com/office/officeart/2005/8/layout/arrow6"/>
    <dgm:cxn modelId="{7FA64B70-CD9F-4DA7-9CDA-43FE3CC1C0EC}" type="presParOf" srcId="{9CF07CF8-57E7-4ECA-98FC-4E97DFA2016E}" destId="{EFA30003-066D-4855-9F72-FDBAFE744C91}" srcOrd="1" destOrd="0" presId="urn:microsoft.com/office/officeart/2005/8/layout/arrow6"/>
    <dgm:cxn modelId="{2A60646D-A172-49B8-B9C0-6267680055AB}" type="presParOf" srcId="{9CF07CF8-57E7-4ECA-98FC-4E97DFA2016E}" destId="{82706E1F-ADDB-44E7-A899-583926B1692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60B910-FB59-4134-AEB4-B74615696A7C}" type="doc">
      <dgm:prSet loTypeId="urn:microsoft.com/office/officeart/2005/8/layout/hProcess9" loCatId="process" qsTypeId="urn:microsoft.com/office/officeart/2005/8/quickstyle/simple1" qsCatId="simple" csTypeId="urn:microsoft.com/office/officeart/2005/8/colors/accent3_1" csCatId="accent3" phldr="1"/>
      <dgm:spPr/>
    </dgm:pt>
    <dgm:pt modelId="{78B3E05C-8D42-406B-A32A-27D7D466D944}">
      <dgm:prSet phldrT="[Texto]"/>
      <dgm:spPr/>
      <dgm:t>
        <a:bodyPr/>
        <a:lstStyle/>
        <a:p>
          <a:r>
            <a:rPr lang="es-ES" b="1" u="none" dirty="0" smtClean="0"/>
            <a:t>Radiografía de tórax</a:t>
          </a:r>
          <a:r>
            <a:rPr lang="es-ES" dirty="0" smtClean="0"/>
            <a:t>:   sin evidencia de derrame pleural que requiriera drenaje, colapso, consolidación pulmonar o neumotórax. </a:t>
          </a:r>
          <a:endParaRPr lang="es-VE" dirty="0"/>
        </a:p>
      </dgm:t>
    </dgm:pt>
    <dgm:pt modelId="{40CBEC4A-FECF-4D53-B328-9DF17C475E6A}" type="parTrans" cxnId="{7043247F-C883-4AF7-BD69-7A68CDC59FEC}">
      <dgm:prSet/>
      <dgm:spPr/>
      <dgm:t>
        <a:bodyPr/>
        <a:lstStyle/>
        <a:p>
          <a:endParaRPr lang="es-VE"/>
        </a:p>
      </dgm:t>
    </dgm:pt>
    <dgm:pt modelId="{984BAEAA-975C-43DF-BB8C-047C52C03067}" type="sibTrans" cxnId="{7043247F-C883-4AF7-BD69-7A68CDC59FEC}">
      <dgm:prSet/>
      <dgm:spPr/>
      <dgm:t>
        <a:bodyPr/>
        <a:lstStyle/>
        <a:p>
          <a:endParaRPr lang="es-VE"/>
        </a:p>
      </dgm:t>
    </dgm:pt>
    <dgm:pt modelId="{5CCBCEF2-E87A-4B6C-942A-48BBF9D271BC}">
      <dgm:prSet phldrT="[Texto]"/>
      <dgm:spPr/>
      <dgm:t>
        <a:bodyPr/>
        <a:lstStyle/>
        <a:p>
          <a:r>
            <a:rPr lang="es-ES" b="1" u="none" dirty="0" smtClean="0"/>
            <a:t>Sin sospecha infección </a:t>
          </a:r>
          <a:r>
            <a:rPr lang="es-ES" dirty="0" smtClean="0"/>
            <a:t>*</a:t>
          </a:r>
          <a:endParaRPr lang="es-VE" dirty="0"/>
        </a:p>
      </dgm:t>
    </dgm:pt>
    <dgm:pt modelId="{3DB47537-BA1D-4FAF-A48F-E004D22B0788}" type="parTrans" cxnId="{AB12C7CE-7940-4F73-80CA-F4929A9B1008}">
      <dgm:prSet/>
      <dgm:spPr/>
      <dgm:t>
        <a:bodyPr/>
        <a:lstStyle/>
        <a:p>
          <a:endParaRPr lang="es-VE"/>
        </a:p>
      </dgm:t>
    </dgm:pt>
    <dgm:pt modelId="{66CD17B3-56E3-4091-821B-98513B91584A}" type="sibTrans" cxnId="{AB12C7CE-7940-4F73-80CA-F4929A9B1008}">
      <dgm:prSet/>
      <dgm:spPr/>
      <dgm:t>
        <a:bodyPr/>
        <a:lstStyle/>
        <a:p>
          <a:endParaRPr lang="es-VE"/>
        </a:p>
      </dgm:t>
    </dgm:pt>
    <dgm:pt modelId="{D6B5B022-A04D-4D24-9EEF-3358ACE0923C}">
      <dgm:prSet phldrT="[Texto]"/>
      <dgm:spPr/>
      <dgm:t>
        <a:bodyPr/>
        <a:lstStyle/>
        <a:p>
          <a:r>
            <a:rPr lang="es-ES" dirty="0" smtClean="0"/>
            <a:t>Resultados de los </a:t>
          </a:r>
          <a:r>
            <a:rPr lang="es-ES" b="1" dirty="0" smtClean="0"/>
            <a:t>análisis sangre de rutina  y la temperatura </a:t>
          </a:r>
          <a:r>
            <a:rPr lang="es-ES" dirty="0" smtClean="0"/>
            <a:t>fueran normales **</a:t>
          </a:r>
          <a:endParaRPr lang="es-VE" dirty="0"/>
        </a:p>
      </dgm:t>
    </dgm:pt>
    <dgm:pt modelId="{736C0586-305C-42FF-A130-1B294ACDCFC3}" type="parTrans" cxnId="{535A3F11-0227-4C9E-887D-B184E81D1068}">
      <dgm:prSet/>
      <dgm:spPr/>
      <dgm:t>
        <a:bodyPr/>
        <a:lstStyle/>
        <a:p>
          <a:endParaRPr lang="es-VE"/>
        </a:p>
      </dgm:t>
    </dgm:pt>
    <dgm:pt modelId="{7245FFD4-E568-4CCF-AD50-53C23E3487A3}" type="sibTrans" cxnId="{535A3F11-0227-4C9E-887D-B184E81D1068}">
      <dgm:prSet/>
      <dgm:spPr/>
      <dgm:t>
        <a:bodyPr/>
        <a:lstStyle/>
        <a:p>
          <a:endParaRPr lang="es-VE"/>
        </a:p>
      </dgm:t>
    </dgm:pt>
    <dgm:pt modelId="{F5AEA322-C8C3-4693-ABA5-4BAA20D441A2}">
      <dgm:prSet phldrT="[Texto]"/>
      <dgm:spPr/>
      <dgm:t>
        <a:bodyPr/>
        <a:lstStyle/>
        <a:p>
          <a:r>
            <a:rPr lang="es-ES" b="1" dirty="0" smtClean="0"/>
            <a:t>El paciente estuviera en buena forma física.***</a:t>
          </a:r>
          <a:endParaRPr lang="es-VE" b="1" dirty="0"/>
        </a:p>
      </dgm:t>
    </dgm:pt>
    <dgm:pt modelId="{507E7275-4115-46C7-A645-044EA68438F9}" type="parTrans" cxnId="{6626286E-BEC1-4D3C-AB1E-7DD6394E1E40}">
      <dgm:prSet/>
      <dgm:spPr/>
      <dgm:t>
        <a:bodyPr/>
        <a:lstStyle/>
        <a:p>
          <a:endParaRPr lang="es-VE"/>
        </a:p>
      </dgm:t>
    </dgm:pt>
    <dgm:pt modelId="{985921AE-2343-479D-809F-70A17E563FC2}" type="sibTrans" cxnId="{6626286E-BEC1-4D3C-AB1E-7DD6394E1E40}">
      <dgm:prSet/>
      <dgm:spPr/>
      <dgm:t>
        <a:bodyPr/>
        <a:lstStyle/>
        <a:p>
          <a:endParaRPr lang="es-VE"/>
        </a:p>
      </dgm:t>
    </dgm:pt>
    <dgm:pt modelId="{8120F6E1-730B-4344-81E4-660EBFD00658}" type="pres">
      <dgm:prSet presAssocID="{8760B910-FB59-4134-AEB4-B74615696A7C}" presName="CompostProcess" presStyleCnt="0">
        <dgm:presLayoutVars>
          <dgm:dir/>
          <dgm:resizeHandles val="exact"/>
        </dgm:presLayoutVars>
      </dgm:prSet>
      <dgm:spPr/>
    </dgm:pt>
    <dgm:pt modelId="{CEC571FD-35D2-4852-B4FF-BA40A8616DD1}" type="pres">
      <dgm:prSet presAssocID="{8760B910-FB59-4134-AEB4-B74615696A7C}" presName="arrow" presStyleLbl="bgShp" presStyleIdx="0" presStyleCnt="1" custScaleX="117647"/>
      <dgm:spPr/>
    </dgm:pt>
    <dgm:pt modelId="{8D5D35EF-C24B-4398-B39C-E8F7144AF7C7}" type="pres">
      <dgm:prSet presAssocID="{8760B910-FB59-4134-AEB4-B74615696A7C}" presName="linearProcess" presStyleCnt="0"/>
      <dgm:spPr/>
    </dgm:pt>
    <dgm:pt modelId="{F42F9817-E9D7-44BF-B19E-089B9B0242C2}" type="pres">
      <dgm:prSet presAssocID="{78B3E05C-8D42-406B-A32A-27D7D466D94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9F47346-978E-4932-A9C0-8EB76348182F}" type="pres">
      <dgm:prSet presAssocID="{984BAEAA-975C-43DF-BB8C-047C52C03067}" presName="sibTrans" presStyleCnt="0"/>
      <dgm:spPr/>
    </dgm:pt>
    <dgm:pt modelId="{4DF897F1-3FE2-4146-8421-8AD9505A74CE}" type="pres">
      <dgm:prSet presAssocID="{5CCBCEF2-E87A-4B6C-942A-48BBF9D271BC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F0AA27B-9953-407F-B340-CCB58E748BE8}" type="pres">
      <dgm:prSet presAssocID="{66CD17B3-56E3-4091-821B-98513B91584A}" presName="sibTrans" presStyleCnt="0"/>
      <dgm:spPr/>
    </dgm:pt>
    <dgm:pt modelId="{63BEA3C5-CB0D-49FA-9690-2F079E98DD5D}" type="pres">
      <dgm:prSet presAssocID="{D6B5B022-A04D-4D24-9EEF-3358ACE0923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C259F92-084A-4BDD-B527-D7DAEC0DB916}" type="pres">
      <dgm:prSet presAssocID="{7245FFD4-E568-4CCF-AD50-53C23E3487A3}" presName="sibTrans" presStyleCnt="0"/>
      <dgm:spPr/>
    </dgm:pt>
    <dgm:pt modelId="{112D54D2-5D55-4B4B-A2ED-46D4F4237830}" type="pres">
      <dgm:prSet presAssocID="{F5AEA322-C8C3-4693-ABA5-4BAA20D441A2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838F0C9F-FB87-4953-9228-ED2EC7C4E59F}" type="presOf" srcId="{5CCBCEF2-E87A-4B6C-942A-48BBF9D271BC}" destId="{4DF897F1-3FE2-4146-8421-8AD9505A74CE}" srcOrd="0" destOrd="0" presId="urn:microsoft.com/office/officeart/2005/8/layout/hProcess9"/>
    <dgm:cxn modelId="{6626286E-BEC1-4D3C-AB1E-7DD6394E1E40}" srcId="{8760B910-FB59-4134-AEB4-B74615696A7C}" destId="{F5AEA322-C8C3-4693-ABA5-4BAA20D441A2}" srcOrd="3" destOrd="0" parTransId="{507E7275-4115-46C7-A645-044EA68438F9}" sibTransId="{985921AE-2343-479D-809F-70A17E563FC2}"/>
    <dgm:cxn modelId="{AB12C7CE-7940-4F73-80CA-F4929A9B1008}" srcId="{8760B910-FB59-4134-AEB4-B74615696A7C}" destId="{5CCBCEF2-E87A-4B6C-942A-48BBF9D271BC}" srcOrd="1" destOrd="0" parTransId="{3DB47537-BA1D-4FAF-A48F-E004D22B0788}" sibTransId="{66CD17B3-56E3-4091-821B-98513B91584A}"/>
    <dgm:cxn modelId="{535A3F11-0227-4C9E-887D-B184E81D1068}" srcId="{8760B910-FB59-4134-AEB4-B74615696A7C}" destId="{D6B5B022-A04D-4D24-9EEF-3358ACE0923C}" srcOrd="2" destOrd="0" parTransId="{736C0586-305C-42FF-A130-1B294ACDCFC3}" sibTransId="{7245FFD4-E568-4CCF-AD50-53C23E3487A3}"/>
    <dgm:cxn modelId="{8FDFDAF3-CDDB-4D8F-8B98-3DCBEBE50807}" type="presOf" srcId="{8760B910-FB59-4134-AEB4-B74615696A7C}" destId="{8120F6E1-730B-4344-81E4-660EBFD00658}" srcOrd="0" destOrd="0" presId="urn:microsoft.com/office/officeart/2005/8/layout/hProcess9"/>
    <dgm:cxn modelId="{7043247F-C883-4AF7-BD69-7A68CDC59FEC}" srcId="{8760B910-FB59-4134-AEB4-B74615696A7C}" destId="{78B3E05C-8D42-406B-A32A-27D7D466D944}" srcOrd="0" destOrd="0" parTransId="{40CBEC4A-FECF-4D53-B328-9DF17C475E6A}" sibTransId="{984BAEAA-975C-43DF-BB8C-047C52C03067}"/>
    <dgm:cxn modelId="{CCFFE3F1-7FCE-4B97-ABAD-9351E008B9F3}" type="presOf" srcId="{D6B5B022-A04D-4D24-9EEF-3358ACE0923C}" destId="{63BEA3C5-CB0D-49FA-9690-2F079E98DD5D}" srcOrd="0" destOrd="0" presId="urn:microsoft.com/office/officeart/2005/8/layout/hProcess9"/>
    <dgm:cxn modelId="{E4307F1E-6F21-4070-AE2D-6FAE28B7B150}" type="presOf" srcId="{F5AEA322-C8C3-4693-ABA5-4BAA20D441A2}" destId="{112D54D2-5D55-4B4B-A2ED-46D4F4237830}" srcOrd="0" destOrd="0" presId="urn:microsoft.com/office/officeart/2005/8/layout/hProcess9"/>
    <dgm:cxn modelId="{68E598AC-3825-46C4-9035-0C8B19D90518}" type="presOf" srcId="{78B3E05C-8D42-406B-A32A-27D7D466D944}" destId="{F42F9817-E9D7-44BF-B19E-089B9B0242C2}" srcOrd="0" destOrd="0" presId="urn:microsoft.com/office/officeart/2005/8/layout/hProcess9"/>
    <dgm:cxn modelId="{DC5A9E9E-2508-49E8-BDF5-525AEE8FC77A}" type="presParOf" srcId="{8120F6E1-730B-4344-81E4-660EBFD00658}" destId="{CEC571FD-35D2-4852-B4FF-BA40A8616DD1}" srcOrd="0" destOrd="0" presId="urn:microsoft.com/office/officeart/2005/8/layout/hProcess9"/>
    <dgm:cxn modelId="{3275657C-A336-4EF0-A3E8-270B1F3B94D8}" type="presParOf" srcId="{8120F6E1-730B-4344-81E4-660EBFD00658}" destId="{8D5D35EF-C24B-4398-B39C-E8F7144AF7C7}" srcOrd="1" destOrd="0" presId="urn:microsoft.com/office/officeart/2005/8/layout/hProcess9"/>
    <dgm:cxn modelId="{44860C3F-8762-46A6-9CD0-F399A70FE787}" type="presParOf" srcId="{8D5D35EF-C24B-4398-B39C-E8F7144AF7C7}" destId="{F42F9817-E9D7-44BF-B19E-089B9B0242C2}" srcOrd="0" destOrd="0" presId="urn:microsoft.com/office/officeart/2005/8/layout/hProcess9"/>
    <dgm:cxn modelId="{9084CA42-F5C0-4619-B8D6-88F36F003A42}" type="presParOf" srcId="{8D5D35EF-C24B-4398-B39C-E8F7144AF7C7}" destId="{B9F47346-978E-4932-A9C0-8EB76348182F}" srcOrd="1" destOrd="0" presId="urn:microsoft.com/office/officeart/2005/8/layout/hProcess9"/>
    <dgm:cxn modelId="{94C4343D-9138-41C5-BB23-BB4F277DAE32}" type="presParOf" srcId="{8D5D35EF-C24B-4398-B39C-E8F7144AF7C7}" destId="{4DF897F1-3FE2-4146-8421-8AD9505A74CE}" srcOrd="2" destOrd="0" presId="urn:microsoft.com/office/officeart/2005/8/layout/hProcess9"/>
    <dgm:cxn modelId="{E7FC832A-A29D-42C0-82EC-9FD4E3881121}" type="presParOf" srcId="{8D5D35EF-C24B-4398-B39C-E8F7144AF7C7}" destId="{BF0AA27B-9953-407F-B340-CCB58E748BE8}" srcOrd="3" destOrd="0" presId="urn:microsoft.com/office/officeart/2005/8/layout/hProcess9"/>
    <dgm:cxn modelId="{A7710D77-9544-4C52-9950-03726909A635}" type="presParOf" srcId="{8D5D35EF-C24B-4398-B39C-E8F7144AF7C7}" destId="{63BEA3C5-CB0D-49FA-9690-2F079E98DD5D}" srcOrd="4" destOrd="0" presId="urn:microsoft.com/office/officeart/2005/8/layout/hProcess9"/>
    <dgm:cxn modelId="{7C7513E0-22A4-45DF-BD43-4CD100B23E43}" type="presParOf" srcId="{8D5D35EF-C24B-4398-B39C-E8F7144AF7C7}" destId="{BC259F92-084A-4BDD-B527-D7DAEC0DB916}" srcOrd="5" destOrd="0" presId="urn:microsoft.com/office/officeart/2005/8/layout/hProcess9"/>
    <dgm:cxn modelId="{3C3DD988-AA57-4FDF-A721-F62892DC76AB}" type="presParOf" srcId="{8D5D35EF-C24B-4398-B39C-E8F7144AF7C7}" destId="{112D54D2-5D55-4B4B-A2ED-46D4F423783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5C9BAA-C28C-4F7C-9D58-3366A5C61A9E}" type="doc">
      <dgm:prSet loTypeId="urn:microsoft.com/office/officeart/2008/layout/LinedList" loCatId="hierarchy" qsTypeId="urn:microsoft.com/office/officeart/2005/8/quickstyle/3d3" qsCatId="3D" csTypeId="urn:microsoft.com/office/officeart/2005/8/colors/accent3_1" csCatId="accent3" phldr="1"/>
      <dgm:spPr/>
      <dgm:t>
        <a:bodyPr/>
        <a:lstStyle/>
        <a:p>
          <a:endParaRPr lang="es-VE"/>
        </a:p>
      </dgm:t>
    </dgm:pt>
    <dgm:pt modelId="{A0EE5980-74BC-41A9-8C60-915A4A4A5540}">
      <dgm:prSet phldrT="[Texto]" custT="1"/>
      <dgm:spPr/>
      <dgm:t>
        <a:bodyPr/>
        <a:lstStyle/>
        <a:p>
          <a:pPr algn="l"/>
          <a:endParaRPr lang="es-VE" sz="2500" dirty="0" smtClean="0"/>
        </a:p>
        <a:p>
          <a:pPr algn="l"/>
          <a:endParaRPr lang="es-VE" sz="2500" dirty="0" smtClean="0"/>
        </a:p>
        <a:p>
          <a:pPr algn="l"/>
          <a:endParaRPr lang="es-VE" sz="2500" dirty="0" smtClean="0"/>
        </a:p>
        <a:p>
          <a:pPr algn="ctr"/>
          <a:r>
            <a:rPr lang="es-VE" sz="2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DEFINICIÓN DE TÉRMINOS </a:t>
          </a:r>
          <a:endParaRPr lang="es-VE" sz="22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A09E92-9DFD-410A-8C4A-A54EEC0B1497}" type="parTrans" cxnId="{1A4E9730-838C-46D4-A04D-C1D8C9F3A5BA}">
      <dgm:prSet/>
      <dgm:spPr/>
      <dgm:t>
        <a:bodyPr/>
        <a:lstStyle/>
        <a:p>
          <a:endParaRPr lang="es-VE"/>
        </a:p>
      </dgm:t>
    </dgm:pt>
    <dgm:pt modelId="{3117AC9F-5638-4C75-894B-86264ADF069C}" type="sibTrans" cxnId="{1A4E9730-838C-46D4-A04D-C1D8C9F3A5BA}">
      <dgm:prSet/>
      <dgm:spPr/>
      <dgm:t>
        <a:bodyPr/>
        <a:lstStyle/>
        <a:p>
          <a:endParaRPr lang="es-VE"/>
        </a:p>
      </dgm:t>
    </dgm:pt>
    <dgm:pt modelId="{F940384B-FF4C-4530-96EB-35AF94452965}">
      <dgm:prSet phldrT="[Texto]" custT="1"/>
      <dgm:spPr/>
      <dgm:t>
        <a:bodyPr/>
        <a:lstStyle/>
        <a:p>
          <a:r>
            <a:rPr lang="es-ES" sz="1200" dirty="0" smtClean="0"/>
            <a:t>*</a:t>
          </a:r>
          <a:r>
            <a:rPr lang="es-ES" sz="1400" b="1" dirty="0" smtClean="0"/>
            <a:t>La infección se definió como : </a:t>
          </a:r>
        </a:p>
        <a:p>
          <a:r>
            <a:rPr lang="es-ES" sz="1400" dirty="0" smtClean="0"/>
            <a:t>a) infección del  tracto respiratorio inferior, que comprende el síndrome de respuesta inflamatoria sistémica (SIRS) y  tratamiento antibiótico para sospecha o infección comprobada y  al menos uno de los siguientes signos y síntomas:  tos, infiltrados en la radiografía de tórax (nuevos  o progresivos ), cultivo positivo de esputo o disminución de la oxigenación . </a:t>
          </a:r>
        </a:p>
        <a:p>
          <a:r>
            <a:rPr lang="es-ES" sz="1400" dirty="0" smtClean="0"/>
            <a:t>b) Infección de la herida : definida como un puntaje SEPSIS intrahospitalario mayor a 20 (cada herida evaluada por separado)  o </a:t>
          </a:r>
        </a:p>
        <a:p>
          <a:r>
            <a:rPr lang="es-ES" sz="1400" dirty="0" smtClean="0"/>
            <a:t>(c) Sepsis que comprende : infección documentada positiva con cultivo o tratamiento con antibióticos por vía intravenosa por sospecha de infección y  SIRS.</a:t>
          </a:r>
          <a:endParaRPr lang="es-VE" sz="1400" dirty="0"/>
        </a:p>
      </dgm:t>
    </dgm:pt>
    <dgm:pt modelId="{8D0756E4-6C4B-4AB5-A65F-CDB238C6F950}" type="parTrans" cxnId="{D6998C59-3880-4DD7-B8DE-3D2CABD09DE2}">
      <dgm:prSet/>
      <dgm:spPr/>
      <dgm:t>
        <a:bodyPr/>
        <a:lstStyle/>
        <a:p>
          <a:endParaRPr lang="es-VE"/>
        </a:p>
      </dgm:t>
    </dgm:pt>
    <dgm:pt modelId="{C707D358-DB26-41A9-B971-A8513E341B4D}" type="sibTrans" cxnId="{D6998C59-3880-4DD7-B8DE-3D2CABD09DE2}">
      <dgm:prSet/>
      <dgm:spPr/>
      <dgm:t>
        <a:bodyPr/>
        <a:lstStyle/>
        <a:p>
          <a:endParaRPr lang="es-VE"/>
        </a:p>
      </dgm:t>
    </dgm:pt>
    <dgm:pt modelId="{DFD28D0F-31BF-48E4-AF09-D5F1E7089AE1}">
      <dgm:prSet phldrT="[Texto]"/>
      <dgm:spPr/>
      <dgm:t>
        <a:bodyPr/>
        <a:lstStyle/>
        <a:p>
          <a:r>
            <a:rPr lang="es-ES" b="1" u="none" dirty="0" smtClean="0"/>
            <a:t>SIRS se definió como  la presencia de 2 o más de los siguientes criterios: </a:t>
          </a:r>
          <a:endParaRPr lang="es-VE" b="1" u="none" dirty="0" smtClean="0"/>
        </a:p>
        <a:p>
          <a:r>
            <a:rPr lang="es-ES" dirty="0" smtClean="0"/>
            <a:t>-Temperatura  &lt;36 C o &gt; 38 C </a:t>
          </a:r>
          <a:endParaRPr lang="es-VE" dirty="0" smtClean="0"/>
        </a:p>
        <a:p>
          <a:r>
            <a:rPr lang="es-ES" dirty="0" smtClean="0"/>
            <a:t>-Frecuencia cardíaca &gt; 90 latidos / minuto</a:t>
          </a:r>
          <a:endParaRPr lang="es-VE" dirty="0" smtClean="0"/>
        </a:p>
        <a:p>
          <a:r>
            <a:rPr lang="es-ES" dirty="0" smtClean="0"/>
            <a:t>- Frecuencia respiratoria &lt;20 respiraciones / min o Concentración  de dióxido de carbono arterial &lt;32 mm Hg</a:t>
          </a:r>
        </a:p>
        <a:p>
          <a:r>
            <a:rPr lang="es-ES" dirty="0" smtClean="0"/>
            <a:t>- Conteo de glóbulos blancos &lt;4000 / mm3 o &gt; 12,000 / mm3  </a:t>
          </a:r>
          <a:endParaRPr lang="es-VE" dirty="0"/>
        </a:p>
      </dgm:t>
    </dgm:pt>
    <dgm:pt modelId="{7165BB4A-0E47-4289-872E-FDC50098A5F3}" type="parTrans" cxnId="{94AF99D4-6E50-4A1C-94D1-78C6FC87A81A}">
      <dgm:prSet/>
      <dgm:spPr/>
      <dgm:t>
        <a:bodyPr/>
        <a:lstStyle/>
        <a:p>
          <a:endParaRPr lang="es-VE"/>
        </a:p>
      </dgm:t>
    </dgm:pt>
    <dgm:pt modelId="{11D1B21B-E91D-4FB3-B67C-0DD8008DF39E}" type="sibTrans" cxnId="{94AF99D4-6E50-4A1C-94D1-78C6FC87A81A}">
      <dgm:prSet/>
      <dgm:spPr/>
      <dgm:t>
        <a:bodyPr/>
        <a:lstStyle/>
        <a:p>
          <a:endParaRPr lang="es-VE"/>
        </a:p>
      </dgm:t>
    </dgm:pt>
    <dgm:pt modelId="{1E748BA0-B882-4957-891D-175CF2698491}">
      <dgm:prSet phldrT="[Texto]"/>
      <dgm:spPr/>
      <dgm:t>
        <a:bodyPr/>
        <a:lstStyle/>
        <a:p>
          <a:r>
            <a:rPr lang="es-ES" dirty="0" smtClean="0"/>
            <a:t>** </a:t>
          </a:r>
          <a:r>
            <a:rPr lang="es-ES" b="1" dirty="0" smtClean="0"/>
            <a:t>Los resultados normales de la prueba de sangre y la temperatura fueron definido como (</a:t>
          </a:r>
          <a:r>
            <a:rPr lang="es-ES" dirty="0" smtClean="0"/>
            <a:t>a) conteo de glóbulos blancos &gt;4000 / mm3 y &lt; 12,000 / mm3 y  (b) Temperatura &gt;36° C &lt;38° C.</a:t>
          </a:r>
        </a:p>
        <a:p>
          <a:endParaRPr lang="es-ES" dirty="0" smtClean="0"/>
        </a:p>
        <a:p>
          <a:r>
            <a:rPr lang="es-ES" dirty="0" smtClean="0"/>
            <a:t>***</a:t>
          </a:r>
          <a:r>
            <a:rPr lang="es-ES" b="1" dirty="0" smtClean="0"/>
            <a:t>La aptitud física se definió como</a:t>
          </a:r>
          <a:r>
            <a:rPr lang="es-ES" dirty="0" smtClean="0"/>
            <a:t> la capacidad de caminar 70 </a:t>
          </a:r>
          <a:r>
            <a:rPr lang="es-ES" dirty="0" err="1" smtClean="0"/>
            <a:t>mts</a:t>
          </a:r>
          <a:r>
            <a:rPr lang="es-ES" dirty="0" smtClean="0"/>
            <a:t>, tener una saturación de oxígeno al aire ambiente &gt; 95% y buen apetito.</a:t>
          </a:r>
          <a:endParaRPr lang="es-VE" dirty="0"/>
        </a:p>
      </dgm:t>
    </dgm:pt>
    <dgm:pt modelId="{B84D43C6-ABD3-45B9-A22E-70A02D2EDA3A}" type="parTrans" cxnId="{C1AF5C57-94B5-40B6-8966-AED1A993C4DD}">
      <dgm:prSet/>
      <dgm:spPr/>
      <dgm:t>
        <a:bodyPr/>
        <a:lstStyle/>
        <a:p>
          <a:endParaRPr lang="es-VE"/>
        </a:p>
      </dgm:t>
    </dgm:pt>
    <dgm:pt modelId="{5724DB4B-479B-4FFA-9C08-F98B20F6DD79}" type="sibTrans" cxnId="{C1AF5C57-94B5-40B6-8966-AED1A993C4DD}">
      <dgm:prSet/>
      <dgm:spPr/>
      <dgm:t>
        <a:bodyPr/>
        <a:lstStyle/>
        <a:p>
          <a:endParaRPr lang="es-VE"/>
        </a:p>
      </dgm:t>
    </dgm:pt>
    <dgm:pt modelId="{065C039A-CE95-4805-A771-1A3F9F144EAD}" type="pres">
      <dgm:prSet presAssocID="{055C9BAA-C28C-4F7C-9D58-3366A5C61A9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VE"/>
        </a:p>
      </dgm:t>
    </dgm:pt>
    <dgm:pt modelId="{52E7307A-A44C-4168-BC4E-0904818A5450}" type="pres">
      <dgm:prSet presAssocID="{A0EE5980-74BC-41A9-8C60-915A4A4A5540}" presName="thickLine" presStyleLbl="alignNode1" presStyleIdx="0" presStyleCnt="1"/>
      <dgm:spPr/>
    </dgm:pt>
    <dgm:pt modelId="{0BBED727-6E3C-4148-894B-65CE9EFC7DDA}" type="pres">
      <dgm:prSet presAssocID="{A0EE5980-74BC-41A9-8C60-915A4A4A5540}" presName="horz1" presStyleCnt="0"/>
      <dgm:spPr/>
    </dgm:pt>
    <dgm:pt modelId="{B2906E38-60DF-4B92-BB4F-2D1CB8F4DD60}" type="pres">
      <dgm:prSet presAssocID="{A0EE5980-74BC-41A9-8C60-915A4A4A5540}" presName="tx1" presStyleLbl="revTx" presStyleIdx="0" presStyleCnt="4"/>
      <dgm:spPr/>
      <dgm:t>
        <a:bodyPr/>
        <a:lstStyle/>
        <a:p>
          <a:endParaRPr lang="es-VE"/>
        </a:p>
      </dgm:t>
    </dgm:pt>
    <dgm:pt modelId="{6D1DB064-B99C-4763-B9C4-0123F002842D}" type="pres">
      <dgm:prSet presAssocID="{A0EE5980-74BC-41A9-8C60-915A4A4A5540}" presName="vert1" presStyleCnt="0"/>
      <dgm:spPr/>
    </dgm:pt>
    <dgm:pt modelId="{AC128A5A-8CA6-49F6-A963-B1658D2D04F3}" type="pres">
      <dgm:prSet presAssocID="{F940384B-FF4C-4530-96EB-35AF94452965}" presName="vertSpace2a" presStyleCnt="0"/>
      <dgm:spPr/>
    </dgm:pt>
    <dgm:pt modelId="{AEDE04A4-6E72-44CC-B199-F4A284254AB0}" type="pres">
      <dgm:prSet presAssocID="{F940384B-FF4C-4530-96EB-35AF94452965}" presName="horz2" presStyleCnt="0"/>
      <dgm:spPr/>
    </dgm:pt>
    <dgm:pt modelId="{8DD5D6BB-D7AC-4E88-883B-DE8685ECDBE8}" type="pres">
      <dgm:prSet presAssocID="{F940384B-FF4C-4530-96EB-35AF94452965}" presName="horzSpace2" presStyleCnt="0"/>
      <dgm:spPr/>
    </dgm:pt>
    <dgm:pt modelId="{00930DFC-109B-45CD-81A8-C26A3372573F}" type="pres">
      <dgm:prSet presAssocID="{F940384B-FF4C-4530-96EB-35AF94452965}" presName="tx2" presStyleLbl="revTx" presStyleIdx="1" presStyleCnt="4" custScaleY="160794"/>
      <dgm:spPr/>
      <dgm:t>
        <a:bodyPr/>
        <a:lstStyle/>
        <a:p>
          <a:endParaRPr lang="es-VE"/>
        </a:p>
      </dgm:t>
    </dgm:pt>
    <dgm:pt modelId="{C3660300-4471-44E5-8A2A-94DB32CDC0DE}" type="pres">
      <dgm:prSet presAssocID="{F940384B-FF4C-4530-96EB-35AF94452965}" presName="vert2" presStyleCnt="0"/>
      <dgm:spPr/>
    </dgm:pt>
    <dgm:pt modelId="{BF05360F-9A99-4833-A769-8E0FE6B1A281}" type="pres">
      <dgm:prSet presAssocID="{F940384B-FF4C-4530-96EB-35AF94452965}" presName="thinLine2b" presStyleLbl="callout" presStyleIdx="0" presStyleCnt="3"/>
      <dgm:spPr/>
    </dgm:pt>
    <dgm:pt modelId="{1EB29B5C-00FD-4CEF-90F8-E68139611E8B}" type="pres">
      <dgm:prSet presAssocID="{F940384B-FF4C-4530-96EB-35AF94452965}" presName="vertSpace2b" presStyleCnt="0"/>
      <dgm:spPr/>
    </dgm:pt>
    <dgm:pt modelId="{4CA34487-9358-4E42-8BBC-1DF987DC9525}" type="pres">
      <dgm:prSet presAssocID="{DFD28D0F-31BF-48E4-AF09-D5F1E7089AE1}" presName="horz2" presStyleCnt="0"/>
      <dgm:spPr/>
    </dgm:pt>
    <dgm:pt modelId="{B4B7CF09-4F42-4579-80A1-B7A19BC4523D}" type="pres">
      <dgm:prSet presAssocID="{DFD28D0F-31BF-48E4-AF09-D5F1E7089AE1}" presName="horzSpace2" presStyleCnt="0"/>
      <dgm:spPr/>
    </dgm:pt>
    <dgm:pt modelId="{510E4928-C763-492D-A245-C74476B01763}" type="pres">
      <dgm:prSet presAssocID="{DFD28D0F-31BF-48E4-AF09-D5F1E7089AE1}" presName="tx2" presStyleLbl="revTx" presStyleIdx="2" presStyleCnt="4"/>
      <dgm:spPr/>
      <dgm:t>
        <a:bodyPr/>
        <a:lstStyle/>
        <a:p>
          <a:endParaRPr lang="es-VE"/>
        </a:p>
      </dgm:t>
    </dgm:pt>
    <dgm:pt modelId="{AFD893D1-F9C7-4A8B-827F-22C8DE473333}" type="pres">
      <dgm:prSet presAssocID="{DFD28D0F-31BF-48E4-AF09-D5F1E7089AE1}" presName="vert2" presStyleCnt="0"/>
      <dgm:spPr/>
    </dgm:pt>
    <dgm:pt modelId="{06500E11-EC04-4F81-B919-255AA35D3392}" type="pres">
      <dgm:prSet presAssocID="{DFD28D0F-31BF-48E4-AF09-D5F1E7089AE1}" presName="thinLine2b" presStyleLbl="callout" presStyleIdx="1" presStyleCnt="3"/>
      <dgm:spPr/>
    </dgm:pt>
    <dgm:pt modelId="{6647075D-F615-4C33-9A71-40CAC6F76BE7}" type="pres">
      <dgm:prSet presAssocID="{DFD28D0F-31BF-48E4-AF09-D5F1E7089AE1}" presName="vertSpace2b" presStyleCnt="0"/>
      <dgm:spPr/>
    </dgm:pt>
    <dgm:pt modelId="{D6BF1E08-9B8A-4E77-B166-1B92F5D46E0F}" type="pres">
      <dgm:prSet presAssocID="{1E748BA0-B882-4957-891D-175CF2698491}" presName="horz2" presStyleCnt="0"/>
      <dgm:spPr/>
    </dgm:pt>
    <dgm:pt modelId="{59C5E6D0-68FF-4A2A-A82D-329C30B3D9A1}" type="pres">
      <dgm:prSet presAssocID="{1E748BA0-B882-4957-891D-175CF2698491}" presName="horzSpace2" presStyleCnt="0"/>
      <dgm:spPr/>
    </dgm:pt>
    <dgm:pt modelId="{651E30C7-54AB-4275-8040-A8D6B03E51B5}" type="pres">
      <dgm:prSet presAssocID="{1E748BA0-B882-4957-891D-175CF2698491}" presName="tx2" presStyleLbl="revTx" presStyleIdx="3" presStyleCnt="4"/>
      <dgm:spPr/>
      <dgm:t>
        <a:bodyPr/>
        <a:lstStyle/>
        <a:p>
          <a:endParaRPr lang="es-VE"/>
        </a:p>
      </dgm:t>
    </dgm:pt>
    <dgm:pt modelId="{6B157DB6-68C4-4F00-AB09-E8447BC4509A}" type="pres">
      <dgm:prSet presAssocID="{1E748BA0-B882-4957-891D-175CF2698491}" presName="vert2" presStyleCnt="0"/>
      <dgm:spPr/>
    </dgm:pt>
    <dgm:pt modelId="{3A62AF28-E2BF-47FD-8D08-AE5F033C2F98}" type="pres">
      <dgm:prSet presAssocID="{1E748BA0-B882-4957-891D-175CF2698491}" presName="thinLine2b" presStyleLbl="callout" presStyleIdx="2" presStyleCnt="3"/>
      <dgm:spPr/>
    </dgm:pt>
    <dgm:pt modelId="{87C7733F-DF79-468C-8C83-9258BDABFB15}" type="pres">
      <dgm:prSet presAssocID="{1E748BA0-B882-4957-891D-175CF2698491}" presName="vertSpace2b" presStyleCnt="0"/>
      <dgm:spPr/>
    </dgm:pt>
  </dgm:ptLst>
  <dgm:cxnLst>
    <dgm:cxn modelId="{C1AF5C57-94B5-40B6-8966-AED1A993C4DD}" srcId="{A0EE5980-74BC-41A9-8C60-915A4A4A5540}" destId="{1E748BA0-B882-4957-891D-175CF2698491}" srcOrd="2" destOrd="0" parTransId="{B84D43C6-ABD3-45B9-A22E-70A02D2EDA3A}" sibTransId="{5724DB4B-479B-4FFA-9C08-F98B20F6DD79}"/>
    <dgm:cxn modelId="{EA103524-C05C-4BA0-A323-676A86E4838D}" type="presOf" srcId="{DFD28D0F-31BF-48E4-AF09-D5F1E7089AE1}" destId="{510E4928-C763-492D-A245-C74476B01763}" srcOrd="0" destOrd="0" presId="urn:microsoft.com/office/officeart/2008/layout/LinedList"/>
    <dgm:cxn modelId="{55323124-F484-4824-B780-1D386CBB752F}" type="presOf" srcId="{055C9BAA-C28C-4F7C-9D58-3366A5C61A9E}" destId="{065C039A-CE95-4805-A771-1A3F9F144EAD}" srcOrd="0" destOrd="0" presId="urn:microsoft.com/office/officeart/2008/layout/LinedList"/>
    <dgm:cxn modelId="{59C1631E-1361-44BB-A6C1-41812D6B1C0E}" type="presOf" srcId="{1E748BA0-B882-4957-891D-175CF2698491}" destId="{651E30C7-54AB-4275-8040-A8D6B03E51B5}" srcOrd="0" destOrd="0" presId="urn:microsoft.com/office/officeart/2008/layout/LinedList"/>
    <dgm:cxn modelId="{1A4E9730-838C-46D4-A04D-C1D8C9F3A5BA}" srcId="{055C9BAA-C28C-4F7C-9D58-3366A5C61A9E}" destId="{A0EE5980-74BC-41A9-8C60-915A4A4A5540}" srcOrd="0" destOrd="0" parTransId="{BFA09E92-9DFD-410A-8C4A-A54EEC0B1497}" sibTransId="{3117AC9F-5638-4C75-894B-86264ADF069C}"/>
    <dgm:cxn modelId="{94AF99D4-6E50-4A1C-94D1-78C6FC87A81A}" srcId="{A0EE5980-74BC-41A9-8C60-915A4A4A5540}" destId="{DFD28D0F-31BF-48E4-AF09-D5F1E7089AE1}" srcOrd="1" destOrd="0" parTransId="{7165BB4A-0E47-4289-872E-FDC50098A5F3}" sibTransId="{11D1B21B-E91D-4FB3-B67C-0DD8008DF39E}"/>
    <dgm:cxn modelId="{9026E618-C359-47CF-B0E3-93E084F9F9D6}" type="presOf" srcId="{F940384B-FF4C-4530-96EB-35AF94452965}" destId="{00930DFC-109B-45CD-81A8-C26A3372573F}" srcOrd="0" destOrd="0" presId="urn:microsoft.com/office/officeart/2008/layout/LinedList"/>
    <dgm:cxn modelId="{A4386096-4B97-45BC-803A-A12C0AD0E46F}" type="presOf" srcId="{A0EE5980-74BC-41A9-8C60-915A4A4A5540}" destId="{B2906E38-60DF-4B92-BB4F-2D1CB8F4DD60}" srcOrd="0" destOrd="0" presId="urn:microsoft.com/office/officeart/2008/layout/LinedList"/>
    <dgm:cxn modelId="{D6998C59-3880-4DD7-B8DE-3D2CABD09DE2}" srcId="{A0EE5980-74BC-41A9-8C60-915A4A4A5540}" destId="{F940384B-FF4C-4530-96EB-35AF94452965}" srcOrd="0" destOrd="0" parTransId="{8D0756E4-6C4B-4AB5-A65F-CDB238C6F950}" sibTransId="{C707D358-DB26-41A9-B971-A8513E341B4D}"/>
    <dgm:cxn modelId="{336A11D1-C769-4E51-B1E9-B16CA51DEF2E}" type="presParOf" srcId="{065C039A-CE95-4805-A771-1A3F9F144EAD}" destId="{52E7307A-A44C-4168-BC4E-0904818A5450}" srcOrd="0" destOrd="0" presId="urn:microsoft.com/office/officeart/2008/layout/LinedList"/>
    <dgm:cxn modelId="{AA1F106F-C7DB-434D-A6F3-9727F2EABA48}" type="presParOf" srcId="{065C039A-CE95-4805-A771-1A3F9F144EAD}" destId="{0BBED727-6E3C-4148-894B-65CE9EFC7DDA}" srcOrd="1" destOrd="0" presId="urn:microsoft.com/office/officeart/2008/layout/LinedList"/>
    <dgm:cxn modelId="{C49F5410-1E2A-470E-B217-5A1C6E2DF72D}" type="presParOf" srcId="{0BBED727-6E3C-4148-894B-65CE9EFC7DDA}" destId="{B2906E38-60DF-4B92-BB4F-2D1CB8F4DD60}" srcOrd="0" destOrd="0" presId="urn:microsoft.com/office/officeart/2008/layout/LinedList"/>
    <dgm:cxn modelId="{0EFCCA35-E577-4EFB-A417-C8617983F0AB}" type="presParOf" srcId="{0BBED727-6E3C-4148-894B-65CE9EFC7DDA}" destId="{6D1DB064-B99C-4763-B9C4-0123F002842D}" srcOrd="1" destOrd="0" presId="urn:microsoft.com/office/officeart/2008/layout/LinedList"/>
    <dgm:cxn modelId="{851AA919-5970-4486-92AE-C53F1271E6A3}" type="presParOf" srcId="{6D1DB064-B99C-4763-B9C4-0123F002842D}" destId="{AC128A5A-8CA6-49F6-A963-B1658D2D04F3}" srcOrd="0" destOrd="0" presId="urn:microsoft.com/office/officeart/2008/layout/LinedList"/>
    <dgm:cxn modelId="{E0F3FE9A-1E10-4F43-B707-DFD19B97B8AB}" type="presParOf" srcId="{6D1DB064-B99C-4763-B9C4-0123F002842D}" destId="{AEDE04A4-6E72-44CC-B199-F4A284254AB0}" srcOrd="1" destOrd="0" presId="urn:microsoft.com/office/officeart/2008/layout/LinedList"/>
    <dgm:cxn modelId="{ED687DAB-3647-454D-89F2-E6D8250C1E38}" type="presParOf" srcId="{AEDE04A4-6E72-44CC-B199-F4A284254AB0}" destId="{8DD5D6BB-D7AC-4E88-883B-DE8685ECDBE8}" srcOrd="0" destOrd="0" presId="urn:microsoft.com/office/officeart/2008/layout/LinedList"/>
    <dgm:cxn modelId="{F350D1DF-461C-43E5-B388-70BADB70C40A}" type="presParOf" srcId="{AEDE04A4-6E72-44CC-B199-F4A284254AB0}" destId="{00930DFC-109B-45CD-81A8-C26A3372573F}" srcOrd="1" destOrd="0" presId="urn:microsoft.com/office/officeart/2008/layout/LinedList"/>
    <dgm:cxn modelId="{F9E13A8D-5220-44A1-A63E-5AA6929A9CAD}" type="presParOf" srcId="{AEDE04A4-6E72-44CC-B199-F4A284254AB0}" destId="{C3660300-4471-44E5-8A2A-94DB32CDC0DE}" srcOrd="2" destOrd="0" presId="urn:microsoft.com/office/officeart/2008/layout/LinedList"/>
    <dgm:cxn modelId="{B541D736-803D-4562-9D6F-EF5DBF9E1B84}" type="presParOf" srcId="{6D1DB064-B99C-4763-B9C4-0123F002842D}" destId="{BF05360F-9A99-4833-A769-8E0FE6B1A281}" srcOrd="2" destOrd="0" presId="urn:microsoft.com/office/officeart/2008/layout/LinedList"/>
    <dgm:cxn modelId="{5138133A-9444-4990-8E9A-225EF2A4A74A}" type="presParOf" srcId="{6D1DB064-B99C-4763-B9C4-0123F002842D}" destId="{1EB29B5C-00FD-4CEF-90F8-E68139611E8B}" srcOrd="3" destOrd="0" presId="urn:microsoft.com/office/officeart/2008/layout/LinedList"/>
    <dgm:cxn modelId="{41E68D81-8D30-4640-ADD0-595BD6C5D658}" type="presParOf" srcId="{6D1DB064-B99C-4763-B9C4-0123F002842D}" destId="{4CA34487-9358-4E42-8BBC-1DF987DC9525}" srcOrd="4" destOrd="0" presId="urn:microsoft.com/office/officeart/2008/layout/LinedList"/>
    <dgm:cxn modelId="{C5E517FA-D9D3-4F94-8AED-A8977A994548}" type="presParOf" srcId="{4CA34487-9358-4E42-8BBC-1DF987DC9525}" destId="{B4B7CF09-4F42-4579-80A1-B7A19BC4523D}" srcOrd="0" destOrd="0" presId="urn:microsoft.com/office/officeart/2008/layout/LinedList"/>
    <dgm:cxn modelId="{F860BA19-BF8B-4D8C-8E02-EE1A6F4A0F9B}" type="presParOf" srcId="{4CA34487-9358-4E42-8BBC-1DF987DC9525}" destId="{510E4928-C763-492D-A245-C74476B01763}" srcOrd="1" destOrd="0" presId="urn:microsoft.com/office/officeart/2008/layout/LinedList"/>
    <dgm:cxn modelId="{C0717A5B-68FA-4DD4-A7B2-8615772FCBA8}" type="presParOf" srcId="{4CA34487-9358-4E42-8BBC-1DF987DC9525}" destId="{AFD893D1-F9C7-4A8B-827F-22C8DE473333}" srcOrd="2" destOrd="0" presId="urn:microsoft.com/office/officeart/2008/layout/LinedList"/>
    <dgm:cxn modelId="{764906B5-8204-4C7B-868B-BD1606A8B51B}" type="presParOf" srcId="{6D1DB064-B99C-4763-B9C4-0123F002842D}" destId="{06500E11-EC04-4F81-B919-255AA35D3392}" srcOrd="5" destOrd="0" presId="urn:microsoft.com/office/officeart/2008/layout/LinedList"/>
    <dgm:cxn modelId="{7DCBA884-607C-4CB6-A8D0-3408F8F8C7C3}" type="presParOf" srcId="{6D1DB064-B99C-4763-B9C4-0123F002842D}" destId="{6647075D-F615-4C33-9A71-40CAC6F76BE7}" srcOrd="6" destOrd="0" presId="urn:microsoft.com/office/officeart/2008/layout/LinedList"/>
    <dgm:cxn modelId="{4365C4A3-8ADA-46C1-8321-7073897336FE}" type="presParOf" srcId="{6D1DB064-B99C-4763-B9C4-0123F002842D}" destId="{D6BF1E08-9B8A-4E77-B166-1B92F5D46E0F}" srcOrd="7" destOrd="0" presId="urn:microsoft.com/office/officeart/2008/layout/LinedList"/>
    <dgm:cxn modelId="{9C00E09A-8E0F-4B0D-9285-D02D4E5C7A75}" type="presParOf" srcId="{D6BF1E08-9B8A-4E77-B166-1B92F5D46E0F}" destId="{59C5E6D0-68FF-4A2A-A82D-329C30B3D9A1}" srcOrd="0" destOrd="0" presId="urn:microsoft.com/office/officeart/2008/layout/LinedList"/>
    <dgm:cxn modelId="{E13C4F0C-085D-4A3E-8C4B-CA66863F8493}" type="presParOf" srcId="{D6BF1E08-9B8A-4E77-B166-1B92F5D46E0F}" destId="{651E30C7-54AB-4275-8040-A8D6B03E51B5}" srcOrd="1" destOrd="0" presId="urn:microsoft.com/office/officeart/2008/layout/LinedList"/>
    <dgm:cxn modelId="{057765FD-ACF3-4E4F-A867-38250C00877B}" type="presParOf" srcId="{D6BF1E08-9B8A-4E77-B166-1B92F5D46E0F}" destId="{6B157DB6-68C4-4F00-AB09-E8447BC4509A}" srcOrd="2" destOrd="0" presId="urn:microsoft.com/office/officeart/2008/layout/LinedList"/>
    <dgm:cxn modelId="{FA4BF23A-EC08-4634-ACDB-B6EBEEA708A0}" type="presParOf" srcId="{6D1DB064-B99C-4763-B9C4-0123F002842D}" destId="{3A62AF28-E2BF-47FD-8D08-AE5F033C2F98}" srcOrd="8" destOrd="0" presId="urn:microsoft.com/office/officeart/2008/layout/LinedList"/>
    <dgm:cxn modelId="{680F1E28-5CE6-417B-976F-F239CB376AE5}" type="presParOf" srcId="{6D1DB064-B99C-4763-B9C4-0123F002842D}" destId="{87C7733F-DF79-468C-8C83-9258BDABFB1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39AD57-75F0-42E2-87E8-EE8F264FD7A8}" type="doc">
      <dgm:prSet loTypeId="urn:microsoft.com/office/officeart/2005/8/layout/vProcess5" loCatId="process" qsTypeId="urn:microsoft.com/office/officeart/2005/8/quickstyle/simple1" qsCatId="simple" csTypeId="urn:microsoft.com/office/officeart/2005/8/colors/accent3_1" csCatId="accent3" phldr="1"/>
      <dgm:spPr/>
    </dgm:pt>
    <dgm:pt modelId="{B14A4D01-BC3A-4C95-99BF-92A96E3F114D}">
      <dgm:prSet phldrT="[Texto]"/>
      <dgm:spPr/>
      <dgm:t>
        <a:bodyPr/>
        <a:lstStyle/>
        <a:p>
          <a:r>
            <a:rPr lang="es-ES" smtClean="0"/>
            <a:t>1.- El juicio del paciente sobre su preparación para el alta</a:t>
          </a:r>
          <a:endParaRPr lang="es-VE" dirty="0"/>
        </a:p>
      </dgm:t>
    </dgm:pt>
    <dgm:pt modelId="{DAA53653-F582-46D8-9C4D-61C45C9963FB}" type="parTrans" cxnId="{C4FB557A-7325-49FF-84E1-C429F2BCC51E}">
      <dgm:prSet/>
      <dgm:spPr/>
      <dgm:t>
        <a:bodyPr/>
        <a:lstStyle/>
        <a:p>
          <a:endParaRPr lang="es-VE"/>
        </a:p>
      </dgm:t>
    </dgm:pt>
    <dgm:pt modelId="{1DA12FB7-DFD3-44B8-BB16-6012B9970825}" type="sibTrans" cxnId="{C4FB557A-7325-49FF-84E1-C429F2BCC51E}">
      <dgm:prSet/>
      <dgm:spPr/>
      <dgm:t>
        <a:bodyPr/>
        <a:lstStyle/>
        <a:p>
          <a:endParaRPr lang="es-VE"/>
        </a:p>
      </dgm:t>
    </dgm:pt>
    <dgm:pt modelId="{BFD8BE56-6C06-4C67-AA01-A3BB242A96EE}">
      <dgm:prSet phldrT="[Texto]"/>
      <dgm:spPr/>
      <dgm:t>
        <a:bodyPr/>
        <a:lstStyle/>
        <a:p>
          <a:r>
            <a:rPr lang="es-ES" dirty="0" smtClean="0"/>
            <a:t>2.-Marcadores inflamatorios bioquímico, es decir, activación del complemento (C3a y C5) e interleucina (IL-6, IL-8 e IL-10) evaluados preoperatoriamente, al final de la </a:t>
          </a:r>
          <a:r>
            <a:rPr lang="es-ES" dirty="0" err="1" smtClean="0"/>
            <a:t>operación,a</a:t>
          </a:r>
          <a:r>
            <a:rPr lang="es-ES" dirty="0" smtClean="0"/>
            <a:t> las  4, 12 y 24 horas después de la operación</a:t>
          </a:r>
          <a:endParaRPr lang="es-VE" dirty="0"/>
        </a:p>
      </dgm:t>
    </dgm:pt>
    <dgm:pt modelId="{040BEB65-5BF9-4C4B-B492-F71185CC4C8F}" type="parTrans" cxnId="{A473EB7C-E764-42F8-88FA-F379238B6E20}">
      <dgm:prSet/>
      <dgm:spPr/>
      <dgm:t>
        <a:bodyPr/>
        <a:lstStyle/>
        <a:p>
          <a:endParaRPr lang="es-VE"/>
        </a:p>
      </dgm:t>
    </dgm:pt>
    <dgm:pt modelId="{E77DBF22-75D8-4E28-A8AF-EF2799ADD615}" type="sibTrans" cxnId="{A473EB7C-E764-42F8-88FA-F379238B6E20}">
      <dgm:prSet/>
      <dgm:spPr/>
      <dgm:t>
        <a:bodyPr/>
        <a:lstStyle/>
        <a:p>
          <a:endParaRPr lang="es-VE"/>
        </a:p>
      </dgm:t>
    </dgm:pt>
    <dgm:pt modelId="{208950C1-55D8-44C6-95AD-1AC84EA68EA3}">
      <dgm:prSet phldrT="[Texto]"/>
      <dgm:spPr/>
      <dgm:t>
        <a:bodyPr/>
        <a:lstStyle/>
        <a:p>
          <a:r>
            <a:rPr lang="es-ES" dirty="0" smtClean="0"/>
            <a:t>4. Puntajes de dolor medidos con escala analógica visual a las 2, 12, 24 y 36 horas después de la </a:t>
          </a:r>
          <a:r>
            <a:rPr lang="es-ES" dirty="0" err="1" smtClean="0"/>
            <a:t>extubación</a:t>
          </a:r>
          <a:r>
            <a:rPr lang="es-ES" dirty="0" smtClean="0"/>
            <a:t> y al alta</a:t>
          </a:r>
          <a:endParaRPr lang="es-VE" dirty="0"/>
        </a:p>
      </dgm:t>
    </dgm:pt>
    <dgm:pt modelId="{5D2CC18D-34B6-491E-948D-1D034D6B436D}" type="parTrans" cxnId="{D49CDEF3-4CF1-4CA5-B64F-EDA5B4A8F30F}">
      <dgm:prSet/>
      <dgm:spPr/>
      <dgm:t>
        <a:bodyPr/>
        <a:lstStyle/>
        <a:p>
          <a:endParaRPr lang="es-VE"/>
        </a:p>
      </dgm:t>
    </dgm:pt>
    <dgm:pt modelId="{418B589D-F9E1-4941-A4F1-B959AB290D8E}" type="sibTrans" cxnId="{D49CDEF3-4CF1-4CA5-B64F-EDA5B4A8F30F}">
      <dgm:prSet/>
      <dgm:spPr/>
      <dgm:t>
        <a:bodyPr/>
        <a:lstStyle/>
        <a:p>
          <a:endParaRPr lang="es-VE"/>
        </a:p>
      </dgm:t>
    </dgm:pt>
    <dgm:pt modelId="{29CCB518-74A7-42AA-BD30-5FB75EEC4A87}">
      <dgm:prSet/>
      <dgm:spPr/>
      <dgm:t>
        <a:bodyPr/>
        <a:lstStyle/>
        <a:p>
          <a:r>
            <a:rPr lang="es-ES" dirty="0" smtClean="0"/>
            <a:t>3. Función pulmonar mediante </a:t>
          </a:r>
          <a:r>
            <a:rPr lang="es-ES" dirty="0" err="1" smtClean="0"/>
            <a:t>espirometria</a:t>
          </a:r>
          <a:r>
            <a:rPr lang="es-ES" dirty="0" smtClean="0"/>
            <a:t> al alta</a:t>
          </a:r>
          <a:endParaRPr lang="es-VE" dirty="0"/>
        </a:p>
      </dgm:t>
    </dgm:pt>
    <dgm:pt modelId="{0833AA70-7C8C-4C83-8C74-E5006673452F}" type="parTrans" cxnId="{78FF4490-1DB7-432C-95EE-928B8592E25D}">
      <dgm:prSet/>
      <dgm:spPr/>
      <dgm:t>
        <a:bodyPr/>
        <a:lstStyle/>
        <a:p>
          <a:endParaRPr lang="es-VE"/>
        </a:p>
      </dgm:t>
    </dgm:pt>
    <dgm:pt modelId="{FA7F72DE-BC76-4D60-A187-105303BBC070}" type="sibTrans" cxnId="{78FF4490-1DB7-432C-95EE-928B8592E25D}">
      <dgm:prSet/>
      <dgm:spPr/>
      <dgm:t>
        <a:bodyPr/>
        <a:lstStyle/>
        <a:p>
          <a:endParaRPr lang="es-VE"/>
        </a:p>
      </dgm:t>
    </dgm:pt>
    <dgm:pt modelId="{1A6F1C12-BEE7-4FF2-8BCE-269718A99057}">
      <dgm:prSet phldrT="[Texto]"/>
      <dgm:spPr/>
      <dgm:t>
        <a:bodyPr/>
        <a:lstStyle/>
        <a:p>
          <a:r>
            <a:rPr lang="es-ES" dirty="0" smtClean="0"/>
            <a:t>5.- El volumen total y la dosis de anestésico local (paravertebral) bloque de analgesia controlada por el paciente y otra analgesia intravenosa administrada; uso de medicamentos antiinflamatorios no esteroideos u opiáceos</a:t>
          </a:r>
          <a:endParaRPr lang="es-VE" dirty="0"/>
        </a:p>
      </dgm:t>
    </dgm:pt>
    <dgm:pt modelId="{ABF93F58-52AD-425E-9150-1DC0D1363507}" type="parTrans" cxnId="{E88AD7A1-14E9-425E-B84E-37C9039EE043}">
      <dgm:prSet/>
      <dgm:spPr/>
      <dgm:t>
        <a:bodyPr/>
        <a:lstStyle/>
        <a:p>
          <a:endParaRPr lang="es-VE"/>
        </a:p>
      </dgm:t>
    </dgm:pt>
    <dgm:pt modelId="{83243997-8AE2-4DF9-9B24-5767D2FA8ABD}" type="sibTrans" cxnId="{E88AD7A1-14E9-425E-B84E-37C9039EE043}">
      <dgm:prSet/>
      <dgm:spPr/>
      <dgm:t>
        <a:bodyPr/>
        <a:lstStyle/>
        <a:p>
          <a:endParaRPr lang="es-VE"/>
        </a:p>
      </dgm:t>
    </dgm:pt>
    <dgm:pt modelId="{A47D3AD1-B696-4CA3-9054-E170CFD02EFB}" type="pres">
      <dgm:prSet presAssocID="{ED39AD57-75F0-42E2-87E8-EE8F264FD7A8}" presName="outerComposite" presStyleCnt="0">
        <dgm:presLayoutVars>
          <dgm:chMax val="5"/>
          <dgm:dir/>
          <dgm:resizeHandles val="exact"/>
        </dgm:presLayoutVars>
      </dgm:prSet>
      <dgm:spPr/>
    </dgm:pt>
    <dgm:pt modelId="{932C6628-7949-414A-B4F0-BE290AE9D9DA}" type="pres">
      <dgm:prSet presAssocID="{ED39AD57-75F0-42E2-87E8-EE8F264FD7A8}" presName="dummyMaxCanvas" presStyleCnt="0">
        <dgm:presLayoutVars/>
      </dgm:prSet>
      <dgm:spPr/>
    </dgm:pt>
    <dgm:pt modelId="{BA1DCCCF-9AD6-435C-8E1A-46F5BF97D936}" type="pres">
      <dgm:prSet presAssocID="{ED39AD57-75F0-42E2-87E8-EE8F264FD7A8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21AA4EF-E7DE-4786-ABD7-14991A27B835}" type="pres">
      <dgm:prSet presAssocID="{ED39AD57-75F0-42E2-87E8-EE8F264FD7A8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434A739-AF17-4CE9-9201-7005394CF018}" type="pres">
      <dgm:prSet presAssocID="{ED39AD57-75F0-42E2-87E8-EE8F264FD7A8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69C8FD6-A1C3-492A-BFF7-37A45858D4CF}" type="pres">
      <dgm:prSet presAssocID="{ED39AD57-75F0-42E2-87E8-EE8F264FD7A8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060F96E-AEE7-454D-832E-3D33A7534B28}" type="pres">
      <dgm:prSet presAssocID="{ED39AD57-75F0-42E2-87E8-EE8F264FD7A8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E5326587-5D20-43E0-B64E-D51A001AB993}" type="pres">
      <dgm:prSet presAssocID="{ED39AD57-75F0-42E2-87E8-EE8F264FD7A8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288440B-38AF-4EF8-8B44-53C90E6143E4}" type="pres">
      <dgm:prSet presAssocID="{ED39AD57-75F0-42E2-87E8-EE8F264FD7A8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DE4C818-8E54-4F97-9D54-55EE39F5AF9B}" type="pres">
      <dgm:prSet presAssocID="{ED39AD57-75F0-42E2-87E8-EE8F264FD7A8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B58A843-873E-422A-B009-10038BB83753}" type="pres">
      <dgm:prSet presAssocID="{ED39AD57-75F0-42E2-87E8-EE8F264FD7A8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016C48F4-C57D-4DA6-805C-79C554F837D7}" type="pres">
      <dgm:prSet presAssocID="{ED39AD57-75F0-42E2-87E8-EE8F264FD7A8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B034898-7C78-491A-AF62-EE61B723D4ED}" type="pres">
      <dgm:prSet presAssocID="{ED39AD57-75F0-42E2-87E8-EE8F264FD7A8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4E7712B-10AF-4878-AB5D-D2A6221F0D0C}" type="pres">
      <dgm:prSet presAssocID="{ED39AD57-75F0-42E2-87E8-EE8F264FD7A8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02BBB65C-6682-40E1-9232-F4300DBE2F03}" type="pres">
      <dgm:prSet presAssocID="{ED39AD57-75F0-42E2-87E8-EE8F264FD7A8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2AAD2B0-FF24-4DED-8963-B2BC7CCF97EB}" type="pres">
      <dgm:prSet presAssocID="{ED39AD57-75F0-42E2-87E8-EE8F264FD7A8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065F88F3-EE77-40C0-B4B0-D377BD916F68}" type="presOf" srcId="{29CCB518-74A7-42AA-BD30-5FB75EEC4A87}" destId="{C434A739-AF17-4CE9-9201-7005394CF018}" srcOrd="0" destOrd="0" presId="urn:microsoft.com/office/officeart/2005/8/layout/vProcess5"/>
    <dgm:cxn modelId="{6CEC0F28-5C75-42B9-99CB-397A86E3B4B4}" type="presOf" srcId="{BFD8BE56-6C06-4C67-AA01-A3BB242A96EE}" destId="{421AA4EF-E7DE-4786-ABD7-14991A27B835}" srcOrd="0" destOrd="0" presId="urn:microsoft.com/office/officeart/2005/8/layout/vProcess5"/>
    <dgm:cxn modelId="{A473EB7C-E764-42F8-88FA-F379238B6E20}" srcId="{ED39AD57-75F0-42E2-87E8-EE8F264FD7A8}" destId="{BFD8BE56-6C06-4C67-AA01-A3BB242A96EE}" srcOrd="1" destOrd="0" parTransId="{040BEB65-5BF9-4C4B-B492-F71185CC4C8F}" sibTransId="{E77DBF22-75D8-4E28-A8AF-EF2799ADD615}"/>
    <dgm:cxn modelId="{D036F1DA-8BEF-48D7-AE3E-253693411A41}" type="presOf" srcId="{208950C1-55D8-44C6-95AD-1AC84EA68EA3}" destId="{02BBB65C-6682-40E1-9232-F4300DBE2F03}" srcOrd="1" destOrd="0" presId="urn:microsoft.com/office/officeart/2005/8/layout/vProcess5"/>
    <dgm:cxn modelId="{9FE883E4-4090-4906-A46E-B41F3F5534A3}" type="presOf" srcId="{E77DBF22-75D8-4E28-A8AF-EF2799ADD615}" destId="{B288440B-38AF-4EF8-8B44-53C90E6143E4}" srcOrd="0" destOrd="0" presId="urn:microsoft.com/office/officeart/2005/8/layout/vProcess5"/>
    <dgm:cxn modelId="{D49CDEF3-4CF1-4CA5-B64F-EDA5B4A8F30F}" srcId="{ED39AD57-75F0-42E2-87E8-EE8F264FD7A8}" destId="{208950C1-55D8-44C6-95AD-1AC84EA68EA3}" srcOrd="3" destOrd="0" parTransId="{5D2CC18D-34B6-491E-948D-1D034D6B436D}" sibTransId="{418B589D-F9E1-4941-A4F1-B959AB290D8E}"/>
    <dgm:cxn modelId="{1A8053B5-221A-4BEC-BB7E-ED69DC24AF57}" type="presOf" srcId="{ED39AD57-75F0-42E2-87E8-EE8F264FD7A8}" destId="{A47D3AD1-B696-4CA3-9054-E170CFD02EFB}" srcOrd="0" destOrd="0" presId="urn:microsoft.com/office/officeart/2005/8/layout/vProcess5"/>
    <dgm:cxn modelId="{E88AD7A1-14E9-425E-B84E-37C9039EE043}" srcId="{ED39AD57-75F0-42E2-87E8-EE8F264FD7A8}" destId="{1A6F1C12-BEE7-4FF2-8BCE-269718A99057}" srcOrd="4" destOrd="0" parTransId="{ABF93F58-52AD-425E-9150-1DC0D1363507}" sibTransId="{83243997-8AE2-4DF9-9B24-5767D2FA8ABD}"/>
    <dgm:cxn modelId="{71E7AAD3-C341-481E-A7A4-0D41B564734D}" type="presOf" srcId="{FA7F72DE-BC76-4D60-A187-105303BBC070}" destId="{DDE4C818-8E54-4F97-9D54-55EE39F5AF9B}" srcOrd="0" destOrd="0" presId="urn:microsoft.com/office/officeart/2005/8/layout/vProcess5"/>
    <dgm:cxn modelId="{67B5A71A-4402-4C1C-B6B1-9E79C6D0F81C}" type="presOf" srcId="{208950C1-55D8-44C6-95AD-1AC84EA68EA3}" destId="{169C8FD6-A1C3-492A-BFF7-37A45858D4CF}" srcOrd="0" destOrd="0" presId="urn:microsoft.com/office/officeart/2005/8/layout/vProcess5"/>
    <dgm:cxn modelId="{4B363B08-D1CB-4AA3-92B7-F9AF49B19B41}" type="presOf" srcId="{B14A4D01-BC3A-4C95-99BF-92A96E3F114D}" destId="{016C48F4-C57D-4DA6-805C-79C554F837D7}" srcOrd="1" destOrd="0" presId="urn:microsoft.com/office/officeart/2005/8/layout/vProcess5"/>
    <dgm:cxn modelId="{E0F31ED9-B43E-4724-B6F6-33FF723874E0}" type="presOf" srcId="{29CCB518-74A7-42AA-BD30-5FB75EEC4A87}" destId="{74E7712B-10AF-4878-AB5D-D2A6221F0D0C}" srcOrd="1" destOrd="0" presId="urn:microsoft.com/office/officeart/2005/8/layout/vProcess5"/>
    <dgm:cxn modelId="{78FF4490-1DB7-432C-95EE-928B8592E25D}" srcId="{ED39AD57-75F0-42E2-87E8-EE8F264FD7A8}" destId="{29CCB518-74A7-42AA-BD30-5FB75EEC4A87}" srcOrd="2" destOrd="0" parTransId="{0833AA70-7C8C-4C83-8C74-E5006673452F}" sibTransId="{FA7F72DE-BC76-4D60-A187-105303BBC070}"/>
    <dgm:cxn modelId="{B93E9E9D-A67E-47E5-9573-CC74668784F9}" type="presOf" srcId="{BFD8BE56-6C06-4C67-AA01-A3BB242A96EE}" destId="{DB034898-7C78-491A-AF62-EE61B723D4ED}" srcOrd="1" destOrd="0" presId="urn:microsoft.com/office/officeart/2005/8/layout/vProcess5"/>
    <dgm:cxn modelId="{EFDFB8D7-5EF5-4F8F-B721-B69F6C163835}" type="presOf" srcId="{418B589D-F9E1-4941-A4F1-B959AB290D8E}" destId="{6B58A843-873E-422A-B009-10038BB83753}" srcOrd="0" destOrd="0" presId="urn:microsoft.com/office/officeart/2005/8/layout/vProcess5"/>
    <dgm:cxn modelId="{C4FB557A-7325-49FF-84E1-C429F2BCC51E}" srcId="{ED39AD57-75F0-42E2-87E8-EE8F264FD7A8}" destId="{B14A4D01-BC3A-4C95-99BF-92A96E3F114D}" srcOrd="0" destOrd="0" parTransId="{DAA53653-F582-46D8-9C4D-61C45C9963FB}" sibTransId="{1DA12FB7-DFD3-44B8-BB16-6012B9970825}"/>
    <dgm:cxn modelId="{C8D14CB0-E308-407E-92CC-C52A48AE4BA8}" type="presOf" srcId="{1DA12FB7-DFD3-44B8-BB16-6012B9970825}" destId="{E5326587-5D20-43E0-B64E-D51A001AB993}" srcOrd="0" destOrd="0" presId="urn:microsoft.com/office/officeart/2005/8/layout/vProcess5"/>
    <dgm:cxn modelId="{91BBA686-C0A2-40F2-9C01-691625AE8405}" type="presOf" srcId="{1A6F1C12-BEE7-4FF2-8BCE-269718A99057}" destId="{82AAD2B0-FF24-4DED-8963-B2BC7CCF97EB}" srcOrd="1" destOrd="0" presId="urn:microsoft.com/office/officeart/2005/8/layout/vProcess5"/>
    <dgm:cxn modelId="{C1B6AA1F-6BED-4084-9211-E6BA992ED031}" type="presOf" srcId="{1A6F1C12-BEE7-4FF2-8BCE-269718A99057}" destId="{7060F96E-AEE7-454D-832E-3D33A7534B28}" srcOrd="0" destOrd="0" presId="urn:microsoft.com/office/officeart/2005/8/layout/vProcess5"/>
    <dgm:cxn modelId="{E351F3FE-E3CC-4292-B93C-BEBFAB95533A}" type="presOf" srcId="{B14A4D01-BC3A-4C95-99BF-92A96E3F114D}" destId="{BA1DCCCF-9AD6-435C-8E1A-46F5BF97D936}" srcOrd="0" destOrd="0" presId="urn:microsoft.com/office/officeart/2005/8/layout/vProcess5"/>
    <dgm:cxn modelId="{389E0394-0CFF-4970-AE88-4839E19909BD}" type="presParOf" srcId="{A47D3AD1-B696-4CA3-9054-E170CFD02EFB}" destId="{932C6628-7949-414A-B4F0-BE290AE9D9DA}" srcOrd="0" destOrd="0" presId="urn:microsoft.com/office/officeart/2005/8/layout/vProcess5"/>
    <dgm:cxn modelId="{D51C74BD-FC05-4FAD-8B30-24E189FF2BC0}" type="presParOf" srcId="{A47D3AD1-B696-4CA3-9054-E170CFD02EFB}" destId="{BA1DCCCF-9AD6-435C-8E1A-46F5BF97D936}" srcOrd="1" destOrd="0" presId="urn:microsoft.com/office/officeart/2005/8/layout/vProcess5"/>
    <dgm:cxn modelId="{5B5F27B9-480B-49F7-9B23-A18DCCDB57D5}" type="presParOf" srcId="{A47D3AD1-B696-4CA3-9054-E170CFD02EFB}" destId="{421AA4EF-E7DE-4786-ABD7-14991A27B835}" srcOrd="2" destOrd="0" presId="urn:microsoft.com/office/officeart/2005/8/layout/vProcess5"/>
    <dgm:cxn modelId="{F50061C7-F507-4F61-B527-572AD3A43F45}" type="presParOf" srcId="{A47D3AD1-B696-4CA3-9054-E170CFD02EFB}" destId="{C434A739-AF17-4CE9-9201-7005394CF018}" srcOrd="3" destOrd="0" presId="urn:microsoft.com/office/officeart/2005/8/layout/vProcess5"/>
    <dgm:cxn modelId="{DE547F73-1827-4E7A-A5F9-2B92CA16B235}" type="presParOf" srcId="{A47D3AD1-B696-4CA3-9054-E170CFD02EFB}" destId="{169C8FD6-A1C3-492A-BFF7-37A45858D4CF}" srcOrd="4" destOrd="0" presId="urn:microsoft.com/office/officeart/2005/8/layout/vProcess5"/>
    <dgm:cxn modelId="{CB18F13A-7C52-4BF2-83E8-3761A4772049}" type="presParOf" srcId="{A47D3AD1-B696-4CA3-9054-E170CFD02EFB}" destId="{7060F96E-AEE7-454D-832E-3D33A7534B28}" srcOrd="5" destOrd="0" presId="urn:microsoft.com/office/officeart/2005/8/layout/vProcess5"/>
    <dgm:cxn modelId="{2D2DE580-8941-4BDC-97A3-18931ACB2396}" type="presParOf" srcId="{A47D3AD1-B696-4CA3-9054-E170CFD02EFB}" destId="{E5326587-5D20-43E0-B64E-D51A001AB993}" srcOrd="6" destOrd="0" presId="urn:microsoft.com/office/officeart/2005/8/layout/vProcess5"/>
    <dgm:cxn modelId="{09FDB1A5-DF41-45CC-943D-7D8574D5F74A}" type="presParOf" srcId="{A47D3AD1-B696-4CA3-9054-E170CFD02EFB}" destId="{B288440B-38AF-4EF8-8B44-53C90E6143E4}" srcOrd="7" destOrd="0" presId="urn:microsoft.com/office/officeart/2005/8/layout/vProcess5"/>
    <dgm:cxn modelId="{B2872FE0-5A3D-47F3-A9F3-78E27BB9747E}" type="presParOf" srcId="{A47D3AD1-B696-4CA3-9054-E170CFD02EFB}" destId="{DDE4C818-8E54-4F97-9D54-55EE39F5AF9B}" srcOrd="8" destOrd="0" presId="urn:microsoft.com/office/officeart/2005/8/layout/vProcess5"/>
    <dgm:cxn modelId="{B2FD681A-FB60-4796-94D6-AC83A897281C}" type="presParOf" srcId="{A47D3AD1-B696-4CA3-9054-E170CFD02EFB}" destId="{6B58A843-873E-422A-B009-10038BB83753}" srcOrd="9" destOrd="0" presId="urn:microsoft.com/office/officeart/2005/8/layout/vProcess5"/>
    <dgm:cxn modelId="{1206C524-DF97-4790-AF77-0498CF253392}" type="presParOf" srcId="{A47D3AD1-B696-4CA3-9054-E170CFD02EFB}" destId="{016C48F4-C57D-4DA6-805C-79C554F837D7}" srcOrd="10" destOrd="0" presId="urn:microsoft.com/office/officeart/2005/8/layout/vProcess5"/>
    <dgm:cxn modelId="{B1E036EF-A2A7-4D98-B1E0-B2AE97169443}" type="presParOf" srcId="{A47D3AD1-B696-4CA3-9054-E170CFD02EFB}" destId="{DB034898-7C78-491A-AF62-EE61B723D4ED}" srcOrd="11" destOrd="0" presId="urn:microsoft.com/office/officeart/2005/8/layout/vProcess5"/>
    <dgm:cxn modelId="{6961C3D2-25E3-424A-81F5-43039CECA12A}" type="presParOf" srcId="{A47D3AD1-B696-4CA3-9054-E170CFD02EFB}" destId="{74E7712B-10AF-4878-AB5D-D2A6221F0D0C}" srcOrd="12" destOrd="0" presId="urn:microsoft.com/office/officeart/2005/8/layout/vProcess5"/>
    <dgm:cxn modelId="{18F81B37-9639-43B4-9BBA-DEF0D41DCB34}" type="presParOf" srcId="{A47D3AD1-B696-4CA3-9054-E170CFD02EFB}" destId="{02BBB65C-6682-40E1-9232-F4300DBE2F03}" srcOrd="13" destOrd="0" presId="urn:microsoft.com/office/officeart/2005/8/layout/vProcess5"/>
    <dgm:cxn modelId="{061BB303-6F87-40B6-8B05-ED580AA7DE55}" type="presParOf" srcId="{A47D3AD1-B696-4CA3-9054-E170CFD02EFB}" destId="{82AAD2B0-FF24-4DED-8963-B2BC7CCF97E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D39AD57-75F0-42E2-87E8-EE8F264FD7A8}" type="doc">
      <dgm:prSet loTypeId="urn:microsoft.com/office/officeart/2005/8/layout/vProcess5" loCatId="process" qsTypeId="urn:microsoft.com/office/officeart/2005/8/quickstyle/simple1" qsCatId="simple" csTypeId="urn:microsoft.com/office/officeart/2005/8/colors/accent3_1" csCatId="accent3" phldr="1"/>
      <dgm:spPr/>
    </dgm:pt>
    <dgm:pt modelId="{B14A4D01-BC3A-4C95-99BF-92A96E3F114D}">
      <dgm:prSet phldrT="[Texto]"/>
      <dgm:spPr/>
      <dgm:t>
        <a:bodyPr/>
        <a:lstStyle/>
        <a:p>
          <a:r>
            <a:rPr lang="es-ES" dirty="0" smtClean="0"/>
            <a:t>6.- Duración en la unidad de cuidados intensivos y estancia hospitalaria postoperatoria</a:t>
          </a:r>
          <a:endParaRPr lang="es-VE" dirty="0"/>
        </a:p>
      </dgm:t>
    </dgm:pt>
    <dgm:pt modelId="{DAA53653-F582-46D8-9C4D-61C45C9963FB}" type="parTrans" cxnId="{C4FB557A-7325-49FF-84E1-C429F2BCC51E}">
      <dgm:prSet/>
      <dgm:spPr/>
      <dgm:t>
        <a:bodyPr/>
        <a:lstStyle/>
        <a:p>
          <a:endParaRPr lang="es-VE"/>
        </a:p>
      </dgm:t>
    </dgm:pt>
    <dgm:pt modelId="{1DA12FB7-DFD3-44B8-BB16-6012B9970825}" type="sibTrans" cxnId="{C4FB557A-7325-49FF-84E1-C429F2BCC51E}">
      <dgm:prSet/>
      <dgm:spPr/>
      <dgm:t>
        <a:bodyPr/>
        <a:lstStyle/>
        <a:p>
          <a:endParaRPr lang="es-VE"/>
        </a:p>
      </dgm:t>
    </dgm:pt>
    <dgm:pt modelId="{BFD8BE56-6C06-4C67-AA01-A3BB242A96EE}">
      <dgm:prSet phldrT="[Texto]"/>
      <dgm:spPr/>
      <dgm:t>
        <a:bodyPr/>
        <a:lstStyle/>
        <a:p>
          <a:r>
            <a:rPr lang="es-ES" dirty="0" smtClean="0"/>
            <a:t>7.- Mortalidad intrahospitalaria  y otras medidas estándar de morbilidad, incluyendo SEPSIS * a las 6 semanas postoperatorias</a:t>
          </a:r>
          <a:endParaRPr lang="es-VE" dirty="0"/>
        </a:p>
      </dgm:t>
    </dgm:pt>
    <dgm:pt modelId="{040BEB65-5BF9-4C4B-B492-F71185CC4C8F}" type="parTrans" cxnId="{A473EB7C-E764-42F8-88FA-F379238B6E20}">
      <dgm:prSet/>
      <dgm:spPr/>
      <dgm:t>
        <a:bodyPr/>
        <a:lstStyle/>
        <a:p>
          <a:endParaRPr lang="es-VE"/>
        </a:p>
      </dgm:t>
    </dgm:pt>
    <dgm:pt modelId="{E77DBF22-75D8-4E28-A8AF-EF2799ADD615}" type="sibTrans" cxnId="{A473EB7C-E764-42F8-88FA-F379238B6E20}">
      <dgm:prSet/>
      <dgm:spPr/>
      <dgm:t>
        <a:bodyPr/>
        <a:lstStyle/>
        <a:p>
          <a:endParaRPr lang="es-VE"/>
        </a:p>
      </dgm:t>
    </dgm:pt>
    <dgm:pt modelId="{208950C1-55D8-44C6-95AD-1AC84EA68EA3}">
      <dgm:prSet phldrT="[Texto]"/>
      <dgm:spPr/>
      <dgm:t>
        <a:bodyPr/>
        <a:lstStyle/>
        <a:p>
          <a:r>
            <a:rPr lang="es-ES" dirty="0" smtClean="0"/>
            <a:t>8-. Uso de recursos de atención médica y costos asociados</a:t>
          </a:r>
          <a:endParaRPr lang="es-VE" dirty="0"/>
        </a:p>
      </dgm:t>
    </dgm:pt>
    <dgm:pt modelId="{5D2CC18D-34B6-491E-948D-1D034D6B436D}" type="parTrans" cxnId="{D49CDEF3-4CF1-4CA5-B64F-EDA5B4A8F30F}">
      <dgm:prSet/>
      <dgm:spPr/>
      <dgm:t>
        <a:bodyPr/>
        <a:lstStyle/>
        <a:p>
          <a:endParaRPr lang="es-VE"/>
        </a:p>
      </dgm:t>
    </dgm:pt>
    <dgm:pt modelId="{418B589D-F9E1-4941-A4F1-B959AB290D8E}" type="sibTrans" cxnId="{D49CDEF3-4CF1-4CA5-B64F-EDA5B4A8F30F}">
      <dgm:prSet/>
      <dgm:spPr/>
      <dgm:t>
        <a:bodyPr/>
        <a:lstStyle/>
        <a:p>
          <a:endParaRPr lang="es-VE"/>
        </a:p>
      </dgm:t>
    </dgm:pt>
    <dgm:pt modelId="{1A6F1C12-BEE7-4FF2-8BCE-269718A99057}">
      <dgm:prSet phldrT="[Texto]"/>
      <dgm:spPr/>
      <dgm:t>
        <a:bodyPr/>
        <a:lstStyle/>
        <a:p>
          <a:r>
            <a:rPr lang="es-ES" dirty="0" smtClean="0"/>
            <a:t>9. Calidad de vida al reclutamiento a los 3 y 12 meses después de la cirugía, medidos con la cuestionario de resultado de revascularización</a:t>
          </a:r>
          <a:endParaRPr lang="es-VE" dirty="0"/>
        </a:p>
      </dgm:t>
    </dgm:pt>
    <dgm:pt modelId="{ABF93F58-52AD-425E-9150-1DC0D1363507}" type="parTrans" cxnId="{E88AD7A1-14E9-425E-B84E-37C9039EE043}">
      <dgm:prSet/>
      <dgm:spPr/>
      <dgm:t>
        <a:bodyPr/>
        <a:lstStyle/>
        <a:p>
          <a:endParaRPr lang="es-VE"/>
        </a:p>
      </dgm:t>
    </dgm:pt>
    <dgm:pt modelId="{83243997-8AE2-4DF9-9B24-5767D2FA8ABD}" type="sibTrans" cxnId="{E88AD7A1-14E9-425E-B84E-37C9039EE043}">
      <dgm:prSet/>
      <dgm:spPr/>
      <dgm:t>
        <a:bodyPr/>
        <a:lstStyle/>
        <a:p>
          <a:endParaRPr lang="es-VE"/>
        </a:p>
      </dgm:t>
    </dgm:pt>
    <dgm:pt modelId="{A47D3AD1-B696-4CA3-9054-E170CFD02EFB}" type="pres">
      <dgm:prSet presAssocID="{ED39AD57-75F0-42E2-87E8-EE8F264FD7A8}" presName="outerComposite" presStyleCnt="0">
        <dgm:presLayoutVars>
          <dgm:chMax val="5"/>
          <dgm:dir/>
          <dgm:resizeHandles val="exact"/>
        </dgm:presLayoutVars>
      </dgm:prSet>
      <dgm:spPr/>
    </dgm:pt>
    <dgm:pt modelId="{932C6628-7949-414A-B4F0-BE290AE9D9DA}" type="pres">
      <dgm:prSet presAssocID="{ED39AD57-75F0-42E2-87E8-EE8F264FD7A8}" presName="dummyMaxCanvas" presStyleCnt="0">
        <dgm:presLayoutVars/>
      </dgm:prSet>
      <dgm:spPr/>
    </dgm:pt>
    <dgm:pt modelId="{042343DA-D1AC-4DE5-A19E-4B68C568CF27}" type="pres">
      <dgm:prSet presAssocID="{ED39AD57-75F0-42E2-87E8-EE8F264FD7A8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343DA26E-1317-41AE-9E31-C5EE64B67C67}" type="pres">
      <dgm:prSet presAssocID="{ED39AD57-75F0-42E2-87E8-EE8F264FD7A8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DD069D7-D18A-432E-B52B-378F81018221}" type="pres">
      <dgm:prSet presAssocID="{ED39AD57-75F0-42E2-87E8-EE8F264FD7A8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F71606A-6153-462C-B942-A0F25BFFF142}" type="pres">
      <dgm:prSet presAssocID="{ED39AD57-75F0-42E2-87E8-EE8F264FD7A8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F9555F8-45C2-4EA0-B1BB-6FE86B3F3E79}" type="pres">
      <dgm:prSet presAssocID="{ED39AD57-75F0-42E2-87E8-EE8F264FD7A8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ADD7F20-6378-4722-A489-3A9074D7F106}" type="pres">
      <dgm:prSet presAssocID="{ED39AD57-75F0-42E2-87E8-EE8F264FD7A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4ACEDFC-7E7C-4325-8D9E-B9BC82B67965}" type="pres">
      <dgm:prSet presAssocID="{ED39AD57-75F0-42E2-87E8-EE8F264FD7A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90FBF16D-E1F5-483E-A321-300A4138C74D}" type="pres">
      <dgm:prSet presAssocID="{ED39AD57-75F0-42E2-87E8-EE8F264FD7A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71FE6B04-9351-485B-9229-E9628F557FDC}" type="pres">
      <dgm:prSet presAssocID="{ED39AD57-75F0-42E2-87E8-EE8F264FD7A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804C84E8-23E4-4FBD-B3A7-C26026438699}" type="pres">
      <dgm:prSet presAssocID="{ED39AD57-75F0-42E2-87E8-EE8F264FD7A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04D24BA-8FD4-42C4-8DFF-F0C772A12AFD}" type="pres">
      <dgm:prSet presAssocID="{ED39AD57-75F0-42E2-87E8-EE8F264FD7A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8DDBE518-6A51-40F9-A0B9-D4A0E9FF2EC3}" type="presOf" srcId="{E77DBF22-75D8-4E28-A8AF-EF2799ADD615}" destId="{AADD7F20-6378-4722-A489-3A9074D7F106}" srcOrd="0" destOrd="0" presId="urn:microsoft.com/office/officeart/2005/8/layout/vProcess5"/>
    <dgm:cxn modelId="{5DD1A720-08F0-43B7-BD32-D5B396B05A1E}" type="presOf" srcId="{B14A4D01-BC3A-4C95-99BF-92A96E3F114D}" destId="{90FBF16D-E1F5-483E-A321-300A4138C74D}" srcOrd="1" destOrd="0" presId="urn:microsoft.com/office/officeart/2005/8/layout/vProcess5"/>
    <dgm:cxn modelId="{A473EB7C-E764-42F8-88FA-F379238B6E20}" srcId="{ED39AD57-75F0-42E2-87E8-EE8F264FD7A8}" destId="{BFD8BE56-6C06-4C67-AA01-A3BB242A96EE}" srcOrd="1" destOrd="0" parTransId="{040BEB65-5BF9-4C4B-B492-F71185CC4C8F}" sibTransId="{E77DBF22-75D8-4E28-A8AF-EF2799ADD615}"/>
    <dgm:cxn modelId="{6CF1C704-B4BF-4B01-A3D5-656FFA9A7EF0}" type="presOf" srcId="{208950C1-55D8-44C6-95AD-1AC84EA68EA3}" destId="{804C84E8-23E4-4FBD-B3A7-C26026438699}" srcOrd="1" destOrd="0" presId="urn:microsoft.com/office/officeart/2005/8/layout/vProcess5"/>
    <dgm:cxn modelId="{DAA65E9D-8B15-4D88-9AD4-07664F7DADF9}" type="presOf" srcId="{208950C1-55D8-44C6-95AD-1AC84EA68EA3}" destId="{DDD069D7-D18A-432E-B52B-378F81018221}" srcOrd="0" destOrd="0" presId="urn:microsoft.com/office/officeart/2005/8/layout/vProcess5"/>
    <dgm:cxn modelId="{3000397A-4C4E-4B2B-BA61-18F1CA5456FF}" type="presOf" srcId="{BFD8BE56-6C06-4C67-AA01-A3BB242A96EE}" destId="{343DA26E-1317-41AE-9E31-C5EE64B67C67}" srcOrd="0" destOrd="0" presId="urn:microsoft.com/office/officeart/2005/8/layout/vProcess5"/>
    <dgm:cxn modelId="{8D7DDD5D-5F6B-4AD1-A141-7665D74B1B31}" type="presOf" srcId="{418B589D-F9E1-4941-A4F1-B959AB290D8E}" destId="{64ACEDFC-7E7C-4325-8D9E-B9BC82B67965}" srcOrd="0" destOrd="0" presId="urn:microsoft.com/office/officeart/2005/8/layout/vProcess5"/>
    <dgm:cxn modelId="{B649270B-BA84-4945-922A-A07602D5F811}" type="presOf" srcId="{ED39AD57-75F0-42E2-87E8-EE8F264FD7A8}" destId="{A47D3AD1-B696-4CA3-9054-E170CFD02EFB}" srcOrd="0" destOrd="0" presId="urn:microsoft.com/office/officeart/2005/8/layout/vProcess5"/>
    <dgm:cxn modelId="{D49CDEF3-4CF1-4CA5-B64F-EDA5B4A8F30F}" srcId="{ED39AD57-75F0-42E2-87E8-EE8F264FD7A8}" destId="{208950C1-55D8-44C6-95AD-1AC84EA68EA3}" srcOrd="2" destOrd="0" parTransId="{5D2CC18D-34B6-491E-948D-1D034D6B436D}" sibTransId="{418B589D-F9E1-4941-A4F1-B959AB290D8E}"/>
    <dgm:cxn modelId="{E88AD7A1-14E9-425E-B84E-37C9039EE043}" srcId="{ED39AD57-75F0-42E2-87E8-EE8F264FD7A8}" destId="{1A6F1C12-BEE7-4FF2-8BCE-269718A99057}" srcOrd="3" destOrd="0" parTransId="{ABF93F58-52AD-425E-9150-1DC0D1363507}" sibTransId="{83243997-8AE2-4DF9-9B24-5767D2FA8ABD}"/>
    <dgm:cxn modelId="{9A073831-1632-42D9-873D-D7498676B4E7}" type="presOf" srcId="{1A6F1C12-BEE7-4FF2-8BCE-269718A99057}" destId="{A04D24BA-8FD4-42C4-8DFF-F0C772A12AFD}" srcOrd="1" destOrd="0" presId="urn:microsoft.com/office/officeart/2005/8/layout/vProcess5"/>
    <dgm:cxn modelId="{B09D3E6F-7D3D-4C33-8B6B-F8F358991A92}" type="presOf" srcId="{1A6F1C12-BEE7-4FF2-8BCE-269718A99057}" destId="{BF71606A-6153-462C-B942-A0F25BFFF142}" srcOrd="0" destOrd="0" presId="urn:microsoft.com/office/officeart/2005/8/layout/vProcess5"/>
    <dgm:cxn modelId="{B5C3858E-6AB6-47B7-890A-40CC5018838B}" type="presOf" srcId="{B14A4D01-BC3A-4C95-99BF-92A96E3F114D}" destId="{042343DA-D1AC-4DE5-A19E-4B68C568CF27}" srcOrd="0" destOrd="0" presId="urn:microsoft.com/office/officeart/2005/8/layout/vProcess5"/>
    <dgm:cxn modelId="{532A522B-75AF-4E22-B843-FAD144F43A9E}" type="presOf" srcId="{1DA12FB7-DFD3-44B8-BB16-6012B9970825}" destId="{1F9555F8-45C2-4EA0-B1BB-6FE86B3F3E79}" srcOrd="0" destOrd="0" presId="urn:microsoft.com/office/officeart/2005/8/layout/vProcess5"/>
    <dgm:cxn modelId="{C4FB557A-7325-49FF-84E1-C429F2BCC51E}" srcId="{ED39AD57-75F0-42E2-87E8-EE8F264FD7A8}" destId="{B14A4D01-BC3A-4C95-99BF-92A96E3F114D}" srcOrd="0" destOrd="0" parTransId="{DAA53653-F582-46D8-9C4D-61C45C9963FB}" sibTransId="{1DA12FB7-DFD3-44B8-BB16-6012B9970825}"/>
    <dgm:cxn modelId="{3B4CC6AF-B432-4717-8B27-2404C9103DAC}" type="presOf" srcId="{BFD8BE56-6C06-4C67-AA01-A3BB242A96EE}" destId="{71FE6B04-9351-485B-9229-E9628F557FDC}" srcOrd="1" destOrd="0" presId="urn:microsoft.com/office/officeart/2005/8/layout/vProcess5"/>
    <dgm:cxn modelId="{3B65A690-BD38-4341-A2C0-6E3D091DC866}" type="presParOf" srcId="{A47D3AD1-B696-4CA3-9054-E170CFD02EFB}" destId="{932C6628-7949-414A-B4F0-BE290AE9D9DA}" srcOrd="0" destOrd="0" presId="urn:microsoft.com/office/officeart/2005/8/layout/vProcess5"/>
    <dgm:cxn modelId="{5B0C1D0E-EAEA-4916-8006-1C530AF813DC}" type="presParOf" srcId="{A47D3AD1-B696-4CA3-9054-E170CFD02EFB}" destId="{042343DA-D1AC-4DE5-A19E-4B68C568CF27}" srcOrd="1" destOrd="0" presId="urn:microsoft.com/office/officeart/2005/8/layout/vProcess5"/>
    <dgm:cxn modelId="{1D4BA600-6529-4438-BC68-538958850D1D}" type="presParOf" srcId="{A47D3AD1-B696-4CA3-9054-E170CFD02EFB}" destId="{343DA26E-1317-41AE-9E31-C5EE64B67C67}" srcOrd="2" destOrd="0" presId="urn:microsoft.com/office/officeart/2005/8/layout/vProcess5"/>
    <dgm:cxn modelId="{41884B21-003D-4E70-A5A3-18F2FF5F89E5}" type="presParOf" srcId="{A47D3AD1-B696-4CA3-9054-E170CFD02EFB}" destId="{DDD069D7-D18A-432E-B52B-378F81018221}" srcOrd="3" destOrd="0" presId="urn:microsoft.com/office/officeart/2005/8/layout/vProcess5"/>
    <dgm:cxn modelId="{F5D52174-E956-4E28-9090-F76BD7258D03}" type="presParOf" srcId="{A47D3AD1-B696-4CA3-9054-E170CFD02EFB}" destId="{BF71606A-6153-462C-B942-A0F25BFFF142}" srcOrd="4" destOrd="0" presId="urn:microsoft.com/office/officeart/2005/8/layout/vProcess5"/>
    <dgm:cxn modelId="{0736F341-8BDA-4F15-AB14-C7EB259DDE94}" type="presParOf" srcId="{A47D3AD1-B696-4CA3-9054-E170CFD02EFB}" destId="{1F9555F8-45C2-4EA0-B1BB-6FE86B3F3E79}" srcOrd="5" destOrd="0" presId="urn:microsoft.com/office/officeart/2005/8/layout/vProcess5"/>
    <dgm:cxn modelId="{51C2F822-183B-4BA2-94A2-6AF06A82EB7F}" type="presParOf" srcId="{A47D3AD1-B696-4CA3-9054-E170CFD02EFB}" destId="{AADD7F20-6378-4722-A489-3A9074D7F106}" srcOrd="6" destOrd="0" presId="urn:microsoft.com/office/officeart/2005/8/layout/vProcess5"/>
    <dgm:cxn modelId="{70765D84-1E2B-4315-A815-16697EE9DDF5}" type="presParOf" srcId="{A47D3AD1-B696-4CA3-9054-E170CFD02EFB}" destId="{64ACEDFC-7E7C-4325-8D9E-B9BC82B67965}" srcOrd="7" destOrd="0" presId="urn:microsoft.com/office/officeart/2005/8/layout/vProcess5"/>
    <dgm:cxn modelId="{F69262A1-EC13-4B27-BDD2-DD20735D3A5E}" type="presParOf" srcId="{A47D3AD1-B696-4CA3-9054-E170CFD02EFB}" destId="{90FBF16D-E1F5-483E-A321-300A4138C74D}" srcOrd="8" destOrd="0" presId="urn:microsoft.com/office/officeart/2005/8/layout/vProcess5"/>
    <dgm:cxn modelId="{C120A3F9-84C3-48D9-8D59-C4F3FD59719C}" type="presParOf" srcId="{A47D3AD1-B696-4CA3-9054-E170CFD02EFB}" destId="{71FE6B04-9351-485B-9229-E9628F557FDC}" srcOrd="9" destOrd="0" presId="urn:microsoft.com/office/officeart/2005/8/layout/vProcess5"/>
    <dgm:cxn modelId="{2F976911-4C0D-4EE8-AE74-C61D05C6BDC4}" type="presParOf" srcId="{A47D3AD1-B696-4CA3-9054-E170CFD02EFB}" destId="{804C84E8-23E4-4FBD-B3A7-C26026438699}" srcOrd="10" destOrd="0" presId="urn:microsoft.com/office/officeart/2005/8/layout/vProcess5"/>
    <dgm:cxn modelId="{74A6BBB3-B10E-4F16-B5A5-E5211B5BE838}" type="presParOf" srcId="{A47D3AD1-B696-4CA3-9054-E170CFD02EFB}" destId="{A04D24BA-8FD4-42C4-8DFF-F0C772A12AFD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4D739C-2B15-45BD-9BE8-0B09C8FE9B89}" type="doc">
      <dgm:prSet loTypeId="urn:microsoft.com/office/officeart/2005/8/layout/process4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VE"/>
        </a:p>
      </dgm:t>
    </dgm:pt>
    <dgm:pt modelId="{C92FA85E-A68D-4701-AC6E-F5C91A4A46A5}">
      <dgm:prSet phldrT="[Texto]"/>
      <dgm:spPr/>
      <dgm:t>
        <a:bodyPr/>
        <a:lstStyle/>
        <a:p>
          <a:r>
            <a:rPr lang="es-ES" dirty="0" smtClean="0"/>
            <a:t>Los participantes incluyeron adultos (&gt; 16 años y &lt;80 años) sometidos a CABG primaria en el corazón latiente, que no fuera de emergencia, sin el uso de CPB y paro </a:t>
          </a:r>
          <a:r>
            <a:rPr lang="es-ES" dirty="0" err="1" smtClean="0"/>
            <a:t>cardiopléjico</a:t>
          </a:r>
          <a:endParaRPr lang="es-VE" dirty="0"/>
        </a:p>
      </dgm:t>
    </dgm:pt>
    <dgm:pt modelId="{1D6DC2F5-F156-4378-A2C0-B47B73B87811}" type="parTrans" cxnId="{037A0260-005E-4F77-BD26-7DC9E836FFC4}">
      <dgm:prSet/>
      <dgm:spPr/>
      <dgm:t>
        <a:bodyPr/>
        <a:lstStyle/>
        <a:p>
          <a:endParaRPr lang="es-VE"/>
        </a:p>
      </dgm:t>
    </dgm:pt>
    <dgm:pt modelId="{8D648E77-04DC-46CB-AB8C-15E4892A12F2}" type="sibTrans" cxnId="{037A0260-005E-4F77-BD26-7DC9E836FFC4}">
      <dgm:prSet/>
      <dgm:spPr/>
      <dgm:t>
        <a:bodyPr/>
        <a:lstStyle/>
        <a:p>
          <a:endParaRPr lang="es-VE"/>
        </a:p>
      </dgm:t>
    </dgm:pt>
    <dgm:pt modelId="{B1F8B597-1C13-4547-A162-91189108BE07}">
      <dgm:prSet phldrT="[Texto]"/>
      <dgm:spPr/>
      <dgm:t>
        <a:bodyPr/>
        <a:lstStyle/>
        <a:p>
          <a:r>
            <a:rPr lang="es-ES" dirty="0" smtClean="0"/>
            <a:t>Pacientes que se han sometido previamente a cirugía cardíaca o pulmonar o para quien el cirujano no estaba dispuesto a realizar la cirugía a través de  cualquiera de los métodos fueron excluidos.</a:t>
          </a:r>
          <a:endParaRPr lang="es-VE" dirty="0"/>
        </a:p>
      </dgm:t>
    </dgm:pt>
    <dgm:pt modelId="{11606522-3B17-4507-903D-CACA783D3C8F}" type="parTrans" cxnId="{8DF8EF9A-CF39-4503-A789-DDE455E9ED35}">
      <dgm:prSet/>
      <dgm:spPr/>
      <dgm:t>
        <a:bodyPr/>
        <a:lstStyle/>
        <a:p>
          <a:endParaRPr lang="es-VE"/>
        </a:p>
      </dgm:t>
    </dgm:pt>
    <dgm:pt modelId="{CCCDE23F-5B69-4155-BE4A-B7FD7BB30D93}" type="sibTrans" cxnId="{8DF8EF9A-CF39-4503-A789-DDE455E9ED35}">
      <dgm:prSet/>
      <dgm:spPr/>
      <dgm:t>
        <a:bodyPr/>
        <a:lstStyle/>
        <a:p>
          <a:endParaRPr lang="es-VE"/>
        </a:p>
      </dgm:t>
    </dgm:pt>
    <dgm:pt modelId="{FA31B44C-C373-4670-ACFB-A323E85CEFBF}" type="pres">
      <dgm:prSet presAssocID="{B04D739C-2B15-45BD-9BE8-0B09C8FE9B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701D40D1-B00E-4D51-8C31-74F98B952768}" type="pres">
      <dgm:prSet presAssocID="{B1F8B597-1C13-4547-A162-91189108BE07}" presName="boxAndChildren" presStyleCnt="0"/>
      <dgm:spPr/>
    </dgm:pt>
    <dgm:pt modelId="{F91CE567-135B-443A-B40E-5485C11DF7E4}" type="pres">
      <dgm:prSet presAssocID="{B1F8B597-1C13-4547-A162-91189108BE07}" presName="parentTextBox" presStyleLbl="node1" presStyleIdx="0" presStyleCnt="2"/>
      <dgm:spPr/>
      <dgm:t>
        <a:bodyPr/>
        <a:lstStyle/>
        <a:p>
          <a:endParaRPr lang="es-VE"/>
        </a:p>
      </dgm:t>
    </dgm:pt>
    <dgm:pt modelId="{079817BA-0533-4ECF-8382-C57152E5EB5D}" type="pres">
      <dgm:prSet presAssocID="{8D648E77-04DC-46CB-AB8C-15E4892A12F2}" presName="sp" presStyleCnt="0"/>
      <dgm:spPr/>
    </dgm:pt>
    <dgm:pt modelId="{D6622BD1-30E1-4EDD-8D05-78E4A9DA0DF2}" type="pres">
      <dgm:prSet presAssocID="{C92FA85E-A68D-4701-AC6E-F5C91A4A46A5}" presName="arrowAndChildren" presStyleCnt="0"/>
      <dgm:spPr/>
    </dgm:pt>
    <dgm:pt modelId="{6C819A7C-0502-4B5A-9C37-6BBC6FC93AFF}" type="pres">
      <dgm:prSet presAssocID="{C92FA85E-A68D-4701-AC6E-F5C91A4A46A5}" presName="parentTextArrow" presStyleLbl="node1" presStyleIdx="1" presStyleCnt="2"/>
      <dgm:spPr/>
      <dgm:t>
        <a:bodyPr/>
        <a:lstStyle/>
        <a:p>
          <a:endParaRPr lang="es-VE"/>
        </a:p>
      </dgm:t>
    </dgm:pt>
  </dgm:ptLst>
  <dgm:cxnLst>
    <dgm:cxn modelId="{AEF24F14-DD5A-40C9-8BD1-BC532DE91016}" type="presOf" srcId="{B04D739C-2B15-45BD-9BE8-0B09C8FE9B89}" destId="{FA31B44C-C373-4670-ACFB-A323E85CEFBF}" srcOrd="0" destOrd="0" presId="urn:microsoft.com/office/officeart/2005/8/layout/process4"/>
    <dgm:cxn modelId="{037A0260-005E-4F77-BD26-7DC9E836FFC4}" srcId="{B04D739C-2B15-45BD-9BE8-0B09C8FE9B89}" destId="{C92FA85E-A68D-4701-AC6E-F5C91A4A46A5}" srcOrd="0" destOrd="0" parTransId="{1D6DC2F5-F156-4378-A2C0-B47B73B87811}" sibTransId="{8D648E77-04DC-46CB-AB8C-15E4892A12F2}"/>
    <dgm:cxn modelId="{ADF8C9D0-1816-49B0-B0AD-56BC19CBA6A4}" type="presOf" srcId="{B1F8B597-1C13-4547-A162-91189108BE07}" destId="{F91CE567-135B-443A-B40E-5485C11DF7E4}" srcOrd="0" destOrd="0" presId="urn:microsoft.com/office/officeart/2005/8/layout/process4"/>
    <dgm:cxn modelId="{95A0FBE7-EDA4-477C-9FD8-9526EB2167D4}" type="presOf" srcId="{C92FA85E-A68D-4701-AC6E-F5C91A4A46A5}" destId="{6C819A7C-0502-4B5A-9C37-6BBC6FC93AFF}" srcOrd="0" destOrd="0" presId="urn:microsoft.com/office/officeart/2005/8/layout/process4"/>
    <dgm:cxn modelId="{8DF8EF9A-CF39-4503-A789-DDE455E9ED35}" srcId="{B04D739C-2B15-45BD-9BE8-0B09C8FE9B89}" destId="{B1F8B597-1C13-4547-A162-91189108BE07}" srcOrd="1" destOrd="0" parTransId="{11606522-3B17-4507-903D-CACA783D3C8F}" sibTransId="{CCCDE23F-5B69-4155-BE4A-B7FD7BB30D93}"/>
    <dgm:cxn modelId="{B540E22C-740E-44B1-A858-3E748D2CDB7F}" type="presParOf" srcId="{FA31B44C-C373-4670-ACFB-A323E85CEFBF}" destId="{701D40D1-B00E-4D51-8C31-74F98B952768}" srcOrd="0" destOrd="0" presId="urn:microsoft.com/office/officeart/2005/8/layout/process4"/>
    <dgm:cxn modelId="{A38C539B-C78E-488E-AE4D-8CCA360F1978}" type="presParOf" srcId="{701D40D1-B00E-4D51-8C31-74F98B952768}" destId="{F91CE567-135B-443A-B40E-5485C11DF7E4}" srcOrd="0" destOrd="0" presId="urn:microsoft.com/office/officeart/2005/8/layout/process4"/>
    <dgm:cxn modelId="{47D74F06-2989-4349-BF60-F201F3085522}" type="presParOf" srcId="{FA31B44C-C373-4670-ACFB-A323E85CEFBF}" destId="{079817BA-0533-4ECF-8382-C57152E5EB5D}" srcOrd="1" destOrd="0" presId="urn:microsoft.com/office/officeart/2005/8/layout/process4"/>
    <dgm:cxn modelId="{D97E8B4F-9CA3-4AEE-BCBD-C968B18D2B9F}" type="presParOf" srcId="{FA31B44C-C373-4670-ACFB-A323E85CEFBF}" destId="{D6622BD1-30E1-4EDD-8D05-78E4A9DA0DF2}" srcOrd="2" destOrd="0" presId="urn:microsoft.com/office/officeart/2005/8/layout/process4"/>
    <dgm:cxn modelId="{32CA91EE-477B-4C95-84CF-1ECDE6E9A0A7}" type="presParOf" srcId="{D6622BD1-30E1-4EDD-8D05-78E4A9DA0DF2}" destId="{6C819A7C-0502-4B5A-9C37-6BBC6FC93AF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772E76-1D79-432E-AE12-613369C2C9F2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VE"/>
        </a:p>
      </dgm:t>
    </dgm:pt>
    <dgm:pt modelId="{9A905CB8-E86F-47CA-804B-85214544A130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VE" dirty="0"/>
        </a:p>
      </dgm:t>
    </dgm:pt>
    <dgm:pt modelId="{D71095AB-37B6-42E9-A76F-58BF45428932}" type="parTrans" cxnId="{6164E262-F82C-409F-A812-D1F51F4BF290}">
      <dgm:prSet/>
      <dgm:spPr/>
      <dgm:t>
        <a:bodyPr/>
        <a:lstStyle/>
        <a:p>
          <a:endParaRPr lang="es-VE"/>
        </a:p>
      </dgm:t>
    </dgm:pt>
    <dgm:pt modelId="{4D96A9D9-1779-4F12-956D-035B6EB16CEB}" type="sibTrans" cxnId="{6164E262-F82C-409F-A812-D1F51F4BF290}">
      <dgm:prSet/>
      <dgm:spPr/>
      <dgm:t>
        <a:bodyPr/>
        <a:lstStyle/>
        <a:p>
          <a:endParaRPr lang="es-VE"/>
        </a:p>
      </dgm:t>
    </dgm:pt>
    <dgm:pt modelId="{5A5192C7-E453-4FC4-B440-E0BE51028B48}">
      <dgm:prSet phldrT="[Texto]"/>
      <dgm:spPr/>
      <dgm:t>
        <a:bodyPr/>
        <a:lstStyle/>
        <a:p>
          <a:r>
            <a:rPr lang="es-ES" dirty="0" err="1" smtClean="0"/>
            <a:t>Esternotomía</a:t>
          </a:r>
          <a:r>
            <a:rPr lang="es-ES" dirty="0" smtClean="0"/>
            <a:t> media (OPCAB, control) </a:t>
          </a:r>
          <a:endParaRPr lang="es-VE" dirty="0"/>
        </a:p>
      </dgm:t>
    </dgm:pt>
    <dgm:pt modelId="{E2EEE13F-B9FC-4FD8-A616-74A2133F15AD}" type="parTrans" cxnId="{2C554DBE-4DB3-4BB8-9DB8-F2FC11CD7BF7}">
      <dgm:prSet/>
      <dgm:spPr/>
      <dgm:t>
        <a:bodyPr/>
        <a:lstStyle/>
        <a:p>
          <a:endParaRPr lang="es-VE"/>
        </a:p>
      </dgm:t>
    </dgm:pt>
    <dgm:pt modelId="{A4ECA493-6E43-4896-BB13-F91E2FD461CC}" type="sibTrans" cxnId="{2C554DBE-4DB3-4BB8-9DB8-F2FC11CD7BF7}">
      <dgm:prSet/>
      <dgm:spPr/>
      <dgm:t>
        <a:bodyPr/>
        <a:lstStyle/>
        <a:p>
          <a:endParaRPr lang="es-VE"/>
        </a:p>
      </dgm:t>
    </dgm:pt>
    <dgm:pt modelId="{50D944DA-82B7-4E69-B9EF-B619E080D2EA}">
      <dgm:prSet phldrT="[Tex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VE" dirty="0"/>
        </a:p>
      </dgm:t>
    </dgm:pt>
    <dgm:pt modelId="{46F79D64-EA6C-46FA-8CC9-31631DCD784F}" type="parTrans" cxnId="{E6DC237C-3B72-4606-ADCF-C6F00921A2F6}">
      <dgm:prSet/>
      <dgm:spPr/>
      <dgm:t>
        <a:bodyPr/>
        <a:lstStyle/>
        <a:p>
          <a:endParaRPr lang="es-VE"/>
        </a:p>
      </dgm:t>
    </dgm:pt>
    <dgm:pt modelId="{A215BAE4-43C7-4C9B-AAD7-9B6D855AFBA6}" type="sibTrans" cxnId="{E6DC237C-3B72-4606-ADCF-C6F00921A2F6}">
      <dgm:prSet/>
      <dgm:spPr/>
      <dgm:t>
        <a:bodyPr/>
        <a:lstStyle/>
        <a:p>
          <a:endParaRPr lang="es-VE"/>
        </a:p>
      </dgm:t>
    </dgm:pt>
    <dgm:pt modelId="{523EC3B1-4487-495B-8DA4-AFB103BB0178}">
      <dgm:prSet phldrT="[Texto]"/>
      <dgm:spPr/>
      <dgm:t>
        <a:bodyPr/>
        <a:lstStyle/>
        <a:p>
          <a:r>
            <a:rPr lang="es-VE" dirty="0" smtClean="0"/>
            <a:t> </a:t>
          </a:r>
          <a:r>
            <a:rPr lang="es-ES" dirty="0" smtClean="0"/>
            <a:t>Toracotomía </a:t>
          </a:r>
          <a:r>
            <a:rPr lang="es-ES" dirty="0" err="1" smtClean="0"/>
            <a:t>anterolateral</a:t>
          </a:r>
          <a:r>
            <a:rPr lang="es-ES" dirty="0" smtClean="0"/>
            <a:t> izquierda (</a:t>
          </a:r>
          <a:r>
            <a:rPr lang="es-ES" dirty="0" err="1" smtClean="0"/>
            <a:t>ThoraCAB</a:t>
          </a:r>
          <a:r>
            <a:rPr lang="es-ES" dirty="0" smtClean="0"/>
            <a:t>, experimental). </a:t>
          </a:r>
          <a:endParaRPr lang="es-VE" dirty="0"/>
        </a:p>
      </dgm:t>
    </dgm:pt>
    <dgm:pt modelId="{996CB5F1-1111-4B2F-AE45-717FDA3FC55F}" type="parTrans" cxnId="{AFFFBCAD-F2C3-443C-83E2-F775ACCEF8F3}">
      <dgm:prSet/>
      <dgm:spPr/>
      <dgm:t>
        <a:bodyPr/>
        <a:lstStyle/>
        <a:p>
          <a:endParaRPr lang="es-VE"/>
        </a:p>
      </dgm:t>
    </dgm:pt>
    <dgm:pt modelId="{AFBDEECA-3AC0-468F-B0FF-3EE2BC683924}" type="sibTrans" cxnId="{AFFFBCAD-F2C3-443C-83E2-F775ACCEF8F3}">
      <dgm:prSet/>
      <dgm:spPr/>
      <dgm:t>
        <a:bodyPr/>
        <a:lstStyle/>
        <a:p>
          <a:endParaRPr lang="es-VE"/>
        </a:p>
      </dgm:t>
    </dgm:pt>
    <dgm:pt modelId="{8539427B-A072-4F1A-B171-0420D1BA2B52}" type="pres">
      <dgm:prSet presAssocID="{CE772E76-1D79-432E-AE12-613369C2C9F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E50CE5F6-03A8-4B4F-88C0-2CDF34DE0844}" type="pres">
      <dgm:prSet presAssocID="{CE772E76-1D79-432E-AE12-613369C2C9F2}" presName="cycle" presStyleCnt="0"/>
      <dgm:spPr/>
    </dgm:pt>
    <dgm:pt modelId="{79DF033D-7C8C-4AFC-9AD5-D1952A5F0DD7}" type="pres">
      <dgm:prSet presAssocID="{CE772E76-1D79-432E-AE12-613369C2C9F2}" presName="centerShape" presStyleCnt="0"/>
      <dgm:spPr/>
    </dgm:pt>
    <dgm:pt modelId="{A47046B2-BBAE-4404-B14A-C753712BACE8}" type="pres">
      <dgm:prSet presAssocID="{CE772E76-1D79-432E-AE12-613369C2C9F2}" presName="connSite" presStyleLbl="node1" presStyleIdx="0" presStyleCnt="3"/>
      <dgm:spPr/>
    </dgm:pt>
    <dgm:pt modelId="{5611649C-2D64-46BE-9096-082F9E435216}" type="pres">
      <dgm:prSet presAssocID="{CE772E76-1D79-432E-AE12-613369C2C9F2}" presName="visible" presStyleLbl="node1" presStyleIdx="0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49170871-84A2-47E3-A071-A62E06E5FEB7}" type="pres">
      <dgm:prSet presAssocID="{D71095AB-37B6-42E9-A76F-58BF45428932}" presName="Name25" presStyleLbl="parChTrans1D1" presStyleIdx="0" presStyleCnt="2"/>
      <dgm:spPr/>
      <dgm:t>
        <a:bodyPr/>
        <a:lstStyle/>
        <a:p>
          <a:endParaRPr lang="es-VE"/>
        </a:p>
      </dgm:t>
    </dgm:pt>
    <dgm:pt modelId="{D1DC5412-8C13-4C18-AB83-BBE13D88943E}" type="pres">
      <dgm:prSet presAssocID="{9A905CB8-E86F-47CA-804B-85214544A130}" presName="node" presStyleCnt="0"/>
      <dgm:spPr/>
    </dgm:pt>
    <dgm:pt modelId="{07511B25-94A5-4556-B92F-221907D41042}" type="pres">
      <dgm:prSet presAssocID="{9A905CB8-E86F-47CA-804B-85214544A130}" presName="parentNode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C5147ED-7163-4B22-8FA9-7F902DF48AEC}" type="pres">
      <dgm:prSet presAssocID="{9A905CB8-E86F-47CA-804B-85214544A130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3482DF8-8C52-432C-AC6D-736FE828233D}" type="pres">
      <dgm:prSet presAssocID="{46F79D64-EA6C-46FA-8CC9-31631DCD784F}" presName="Name25" presStyleLbl="parChTrans1D1" presStyleIdx="1" presStyleCnt="2"/>
      <dgm:spPr/>
      <dgm:t>
        <a:bodyPr/>
        <a:lstStyle/>
        <a:p>
          <a:endParaRPr lang="es-VE"/>
        </a:p>
      </dgm:t>
    </dgm:pt>
    <dgm:pt modelId="{94542693-137D-4FB8-95AA-BDE55A64BB09}" type="pres">
      <dgm:prSet presAssocID="{50D944DA-82B7-4E69-B9EF-B619E080D2EA}" presName="node" presStyleCnt="0"/>
      <dgm:spPr/>
    </dgm:pt>
    <dgm:pt modelId="{A42E990B-3DD5-4CA4-BBA8-80B0270D96AB}" type="pres">
      <dgm:prSet presAssocID="{50D944DA-82B7-4E69-B9EF-B619E080D2EA}" presName="parentNode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4ACA7A47-EBAC-4BAC-B75B-B2CB821EE803}" type="pres">
      <dgm:prSet presAssocID="{50D944DA-82B7-4E69-B9EF-B619E080D2EA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E6DC237C-3B72-4606-ADCF-C6F00921A2F6}" srcId="{CE772E76-1D79-432E-AE12-613369C2C9F2}" destId="{50D944DA-82B7-4E69-B9EF-B619E080D2EA}" srcOrd="1" destOrd="0" parTransId="{46F79D64-EA6C-46FA-8CC9-31631DCD784F}" sibTransId="{A215BAE4-43C7-4C9B-AAD7-9B6D855AFBA6}"/>
    <dgm:cxn modelId="{6164E262-F82C-409F-A812-D1F51F4BF290}" srcId="{CE772E76-1D79-432E-AE12-613369C2C9F2}" destId="{9A905CB8-E86F-47CA-804B-85214544A130}" srcOrd="0" destOrd="0" parTransId="{D71095AB-37B6-42E9-A76F-58BF45428932}" sibTransId="{4D96A9D9-1779-4F12-956D-035B6EB16CEB}"/>
    <dgm:cxn modelId="{F8052E87-AB07-49A7-B1D1-8183CC5361E8}" type="presOf" srcId="{523EC3B1-4487-495B-8DA4-AFB103BB0178}" destId="{4ACA7A47-EBAC-4BAC-B75B-B2CB821EE803}" srcOrd="0" destOrd="0" presId="urn:microsoft.com/office/officeart/2005/8/layout/radial2"/>
    <dgm:cxn modelId="{2C554DBE-4DB3-4BB8-9DB8-F2FC11CD7BF7}" srcId="{9A905CB8-E86F-47CA-804B-85214544A130}" destId="{5A5192C7-E453-4FC4-B440-E0BE51028B48}" srcOrd="0" destOrd="0" parTransId="{E2EEE13F-B9FC-4FD8-A616-74A2133F15AD}" sibTransId="{A4ECA493-6E43-4896-BB13-F91E2FD461CC}"/>
    <dgm:cxn modelId="{09FB9F80-D826-46D3-A241-ACC704B86329}" type="presOf" srcId="{46F79D64-EA6C-46FA-8CC9-31631DCD784F}" destId="{53482DF8-8C52-432C-AC6D-736FE828233D}" srcOrd="0" destOrd="0" presId="urn:microsoft.com/office/officeart/2005/8/layout/radial2"/>
    <dgm:cxn modelId="{A5693A08-AED4-4DA7-BDCA-F4BB31E9A365}" type="presOf" srcId="{9A905CB8-E86F-47CA-804B-85214544A130}" destId="{07511B25-94A5-4556-B92F-221907D41042}" srcOrd="0" destOrd="0" presId="urn:microsoft.com/office/officeart/2005/8/layout/radial2"/>
    <dgm:cxn modelId="{D346B725-DC46-4D13-87E0-160C1775BC85}" type="presOf" srcId="{CE772E76-1D79-432E-AE12-613369C2C9F2}" destId="{8539427B-A072-4F1A-B171-0420D1BA2B52}" srcOrd="0" destOrd="0" presId="urn:microsoft.com/office/officeart/2005/8/layout/radial2"/>
    <dgm:cxn modelId="{2A153E1E-1A6B-4462-A002-840532FAD79A}" type="presOf" srcId="{5A5192C7-E453-4FC4-B440-E0BE51028B48}" destId="{BC5147ED-7163-4B22-8FA9-7F902DF48AEC}" srcOrd="0" destOrd="0" presId="urn:microsoft.com/office/officeart/2005/8/layout/radial2"/>
    <dgm:cxn modelId="{CE21F942-B961-40D0-A266-F7B7B2EEA03F}" type="presOf" srcId="{D71095AB-37B6-42E9-A76F-58BF45428932}" destId="{49170871-84A2-47E3-A071-A62E06E5FEB7}" srcOrd="0" destOrd="0" presId="urn:microsoft.com/office/officeart/2005/8/layout/radial2"/>
    <dgm:cxn modelId="{AFFFBCAD-F2C3-443C-83E2-F775ACCEF8F3}" srcId="{50D944DA-82B7-4E69-B9EF-B619E080D2EA}" destId="{523EC3B1-4487-495B-8DA4-AFB103BB0178}" srcOrd="0" destOrd="0" parTransId="{996CB5F1-1111-4B2F-AE45-717FDA3FC55F}" sibTransId="{AFBDEECA-3AC0-468F-B0FF-3EE2BC683924}"/>
    <dgm:cxn modelId="{1D249C47-8222-4B0C-8510-9F2715AE6ACD}" type="presOf" srcId="{50D944DA-82B7-4E69-B9EF-B619E080D2EA}" destId="{A42E990B-3DD5-4CA4-BBA8-80B0270D96AB}" srcOrd="0" destOrd="0" presId="urn:microsoft.com/office/officeart/2005/8/layout/radial2"/>
    <dgm:cxn modelId="{DA710F52-0069-4788-8397-177A6EE39287}" type="presParOf" srcId="{8539427B-A072-4F1A-B171-0420D1BA2B52}" destId="{E50CE5F6-03A8-4B4F-88C0-2CDF34DE0844}" srcOrd="0" destOrd="0" presId="urn:microsoft.com/office/officeart/2005/8/layout/radial2"/>
    <dgm:cxn modelId="{090520CB-3FD7-485C-ADBA-11A3F4DEB22F}" type="presParOf" srcId="{E50CE5F6-03A8-4B4F-88C0-2CDF34DE0844}" destId="{79DF033D-7C8C-4AFC-9AD5-D1952A5F0DD7}" srcOrd="0" destOrd="0" presId="urn:microsoft.com/office/officeart/2005/8/layout/radial2"/>
    <dgm:cxn modelId="{DBD8CED0-82D1-45B0-A9DB-BADB00F1B0DE}" type="presParOf" srcId="{79DF033D-7C8C-4AFC-9AD5-D1952A5F0DD7}" destId="{A47046B2-BBAE-4404-B14A-C753712BACE8}" srcOrd="0" destOrd="0" presId="urn:microsoft.com/office/officeart/2005/8/layout/radial2"/>
    <dgm:cxn modelId="{5760F4EC-D059-414B-8CAC-0DDC945C1F20}" type="presParOf" srcId="{79DF033D-7C8C-4AFC-9AD5-D1952A5F0DD7}" destId="{5611649C-2D64-46BE-9096-082F9E435216}" srcOrd="1" destOrd="0" presId="urn:microsoft.com/office/officeart/2005/8/layout/radial2"/>
    <dgm:cxn modelId="{94494B30-47E2-439C-A91C-1A23405F8F6F}" type="presParOf" srcId="{E50CE5F6-03A8-4B4F-88C0-2CDF34DE0844}" destId="{49170871-84A2-47E3-A071-A62E06E5FEB7}" srcOrd="1" destOrd="0" presId="urn:microsoft.com/office/officeart/2005/8/layout/radial2"/>
    <dgm:cxn modelId="{9562CB04-2B1E-4F83-92B2-2A6329268CB0}" type="presParOf" srcId="{E50CE5F6-03A8-4B4F-88C0-2CDF34DE0844}" destId="{D1DC5412-8C13-4C18-AB83-BBE13D88943E}" srcOrd="2" destOrd="0" presId="urn:microsoft.com/office/officeart/2005/8/layout/radial2"/>
    <dgm:cxn modelId="{FB66B95E-627A-4CA7-84D1-7E9FE19B6DDB}" type="presParOf" srcId="{D1DC5412-8C13-4C18-AB83-BBE13D88943E}" destId="{07511B25-94A5-4556-B92F-221907D41042}" srcOrd="0" destOrd="0" presId="urn:microsoft.com/office/officeart/2005/8/layout/radial2"/>
    <dgm:cxn modelId="{6B015214-6EAE-4E47-BCDC-9EEC6F7BB958}" type="presParOf" srcId="{D1DC5412-8C13-4C18-AB83-BBE13D88943E}" destId="{BC5147ED-7163-4B22-8FA9-7F902DF48AEC}" srcOrd="1" destOrd="0" presId="urn:microsoft.com/office/officeart/2005/8/layout/radial2"/>
    <dgm:cxn modelId="{FD306930-6CCF-478A-AC5A-0F92F80EE15C}" type="presParOf" srcId="{E50CE5F6-03A8-4B4F-88C0-2CDF34DE0844}" destId="{53482DF8-8C52-432C-AC6D-736FE828233D}" srcOrd="3" destOrd="0" presId="urn:microsoft.com/office/officeart/2005/8/layout/radial2"/>
    <dgm:cxn modelId="{3490304D-564A-4730-9FF0-8EB5C0201FA7}" type="presParOf" srcId="{E50CE5F6-03A8-4B4F-88C0-2CDF34DE0844}" destId="{94542693-137D-4FB8-95AA-BDE55A64BB09}" srcOrd="4" destOrd="0" presId="urn:microsoft.com/office/officeart/2005/8/layout/radial2"/>
    <dgm:cxn modelId="{DB89DFEC-E97F-41E8-B246-06AE65A59D7E}" type="presParOf" srcId="{94542693-137D-4FB8-95AA-BDE55A64BB09}" destId="{A42E990B-3DD5-4CA4-BBA8-80B0270D96AB}" srcOrd="0" destOrd="0" presId="urn:microsoft.com/office/officeart/2005/8/layout/radial2"/>
    <dgm:cxn modelId="{A0E6C7A8-8B75-4F34-BA01-BAA91FD26288}" type="presParOf" srcId="{94542693-137D-4FB8-95AA-BDE55A64BB09}" destId="{4ACA7A47-EBAC-4BAC-B75B-B2CB821EE80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0FEB20C-7A60-4B15-8CD8-CBD08171242B}" type="doc">
      <dgm:prSet loTypeId="urn:microsoft.com/office/officeart/2005/8/layout/chevron2" loCatId="list" qsTypeId="urn:microsoft.com/office/officeart/2005/8/quickstyle/simple3" qsCatId="simple" csTypeId="urn:microsoft.com/office/officeart/2005/8/colors/accent3_2" csCatId="accent3" phldr="1"/>
      <dgm:spPr/>
      <dgm:t>
        <a:bodyPr/>
        <a:lstStyle/>
        <a:p>
          <a:endParaRPr lang="es-VE"/>
        </a:p>
      </dgm:t>
    </dgm:pt>
    <dgm:pt modelId="{0927AF45-0FB3-49BA-96CB-D2F632043538}">
      <dgm:prSet phldrT="[Texto]" phldr="1"/>
      <dgm:spPr/>
      <dgm:t>
        <a:bodyPr/>
        <a:lstStyle/>
        <a:p>
          <a:endParaRPr lang="es-VE"/>
        </a:p>
      </dgm:t>
    </dgm:pt>
    <dgm:pt modelId="{873C79D6-38D5-4859-9BE1-3BB54AAAB9CE}" type="parTrans" cxnId="{FC5C97B8-B178-4BBD-9BF4-56D87E492172}">
      <dgm:prSet/>
      <dgm:spPr/>
      <dgm:t>
        <a:bodyPr/>
        <a:lstStyle/>
        <a:p>
          <a:endParaRPr lang="es-VE"/>
        </a:p>
      </dgm:t>
    </dgm:pt>
    <dgm:pt modelId="{10E00A96-9807-4B7E-A8AB-59DC53AE8C99}" type="sibTrans" cxnId="{FC5C97B8-B178-4BBD-9BF4-56D87E492172}">
      <dgm:prSet/>
      <dgm:spPr/>
      <dgm:t>
        <a:bodyPr/>
        <a:lstStyle/>
        <a:p>
          <a:endParaRPr lang="es-VE"/>
        </a:p>
      </dgm:t>
    </dgm:pt>
    <dgm:pt modelId="{8AE49685-35D9-4B42-B26B-06BE7448958B}">
      <dgm:prSet phldrT="[Texto]"/>
      <dgm:spPr/>
      <dgm:t>
        <a:bodyPr/>
        <a:lstStyle/>
        <a:p>
          <a:pPr algn="ctr"/>
          <a:r>
            <a:rPr lang="es-ES" dirty="0" smtClean="0"/>
            <a:t>Analgesia local, bloqueo intercostal, hasta 6 espacios , inyectando 5 </a:t>
          </a:r>
          <a:r>
            <a:rPr lang="es-ES" dirty="0" err="1" smtClean="0"/>
            <a:t>mL</a:t>
          </a:r>
          <a:r>
            <a:rPr lang="es-ES" dirty="0" smtClean="0"/>
            <a:t> de </a:t>
          </a:r>
          <a:r>
            <a:rPr lang="es-ES" dirty="0" err="1" smtClean="0"/>
            <a:t>bupivacaína</a:t>
          </a:r>
          <a:r>
            <a:rPr lang="es-ES" dirty="0" smtClean="0"/>
            <a:t> al 0.125% en cada espacio, repetido de 4 a 6 horas si es necesario.</a:t>
          </a:r>
          <a:endParaRPr lang="es-VE" dirty="0"/>
        </a:p>
      </dgm:t>
    </dgm:pt>
    <dgm:pt modelId="{B36D142A-93B2-45DE-993D-3E9D146CA372}" type="parTrans" cxnId="{701CF859-64A5-427D-BC80-CA194997109D}">
      <dgm:prSet/>
      <dgm:spPr/>
      <dgm:t>
        <a:bodyPr/>
        <a:lstStyle/>
        <a:p>
          <a:endParaRPr lang="es-VE"/>
        </a:p>
      </dgm:t>
    </dgm:pt>
    <dgm:pt modelId="{9F1E0E13-3E24-4D7E-A2C8-F9BDD9FB6FA1}" type="sibTrans" cxnId="{701CF859-64A5-427D-BC80-CA194997109D}">
      <dgm:prSet/>
      <dgm:spPr/>
      <dgm:t>
        <a:bodyPr/>
        <a:lstStyle/>
        <a:p>
          <a:endParaRPr lang="es-VE"/>
        </a:p>
      </dgm:t>
    </dgm:pt>
    <dgm:pt modelId="{08962707-7A2D-447A-A887-F42ED7BB50DF}">
      <dgm:prSet phldrT="[Texto]" phldr="1"/>
      <dgm:spPr/>
      <dgm:t>
        <a:bodyPr/>
        <a:lstStyle/>
        <a:p>
          <a:endParaRPr lang="es-VE"/>
        </a:p>
      </dgm:t>
    </dgm:pt>
    <dgm:pt modelId="{072192F2-54F1-48A4-BBF6-168D59482BB1}" type="parTrans" cxnId="{91CD4DCE-45BF-480E-BFD3-E1320EA8DAAF}">
      <dgm:prSet/>
      <dgm:spPr/>
      <dgm:t>
        <a:bodyPr/>
        <a:lstStyle/>
        <a:p>
          <a:endParaRPr lang="es-VE"/>
        </a:p>
      </dgm:t>
    </dgm:pt>
    <dgm:pt modelId="{324D3901-45D8-40DD-9653-11FC483EFF93}" type="sibTrans" cxnId="{91CD4DCE-45BF-480E-BFD3-E1320EA8DAAF}">
      <dgm:prSet/>
      <dgm:spPr/>
      <dgm:t>
        <a:bodyPr/>
        <a:lstStyle/>
        <a:p>
          <a:endParaRPr lang="es-VE"/>
        </a:p>
      </dgm:t>
    </dgm:pt>
    <dgm:pt modelId="{94A50A61-F629-4960-84BB-F9946CD5089C}">
      <dgm:prSet phldrT="[Texto]"/>
      <dgm:spPr/>
      <dgm:t>
        <a:bodyPr/>
        <a:lstStyle/>
        <a:p>
          <a:r>
            <a:rPr lang="es-VE" dirty="0" smtClean="0"/>
            <a:t> </a:t>
          </a:r>
          <a:r>
            <a:rPr lang="es-ES" dirty="0" smtClean="0"/>
            <a:t>Las enfermera administraba morfina intravenosa (hasta bolos de 5 mg) </a:t>
          </a:r>
          <a:endParaRPr lang="es-VE" dirty="0"/>
        </a:p>
      </dgm:t>
    </dgm:pt>
    <dgm:pt modelId="{721FF72B-6D45-4DE3-B38C-612CF92F0CC7}" type="parTrans" cxnId="{47A7441F-7A93-45DD-B6C2-DAC35BD556A7}">
      <dgm:prSet/>
      <dgm:spPr/>
      <dgm:t>
        <a:bodyPr/>
        <a:lstStyle/>
        <a:p>
          <a:endParaRPr lang="es-VE"/>
        </a:p>
      </dgm:t>
    </dgm:pt>
    <dgm:pt modelId="{D1911AE9-71A7-4B88-BEAA-3B15CF110D0C}" type="sibTrans" cxnId="{47A7441F-7A93-45DD-B6C2-DAC35BD556A7}">
      <dgm:prSet/>
      <dgm:spPr/>
      <dgm:t>
        <a:bodyPr/>
        <a:lstStyle/>
        <a:p>
          <a:endParaRPr lang="es-VE"/>
        </a:p>
      </dgm:t>
    </dgm:pt>
    <dgm:pt modelId="{64B39392-A8A0-4087-A46E-11379A162033}">
      <dgm:prSet phldrT="[Texto]" phldr="1"/>
      <dgm:spPr/>
      <dgm:t>
        <a:bodyPr/>
        <a:lstStyle/>
        <a:p>
          <a:endParaRPr lang="es-VE"/>
        </a:p>
      </dgm:t>
    </dgm:pt>
    <dgm:pt modelId="{882488DD-F5EB-4E61-BBF1-FD5C1B2FAAEE}" type="parTrans" cxnId="{4969BEB4-6FB5-470F-A00E-62EF5D11F545}">
      <dgm:prSet/>
      <dgm:spPr/>
      <dgm:t>
        <a:bodyPr/>
        <a:lstStyle/>
        <a:p>
          <a:endParaRPr lang="es-VE"/>
        </a:p>
      </dgm:t>
    </dgm:pt>
    <dgm:pt modelId="{D782B325-7CC2-44C9-9145-41A89755BB79}" type="sibTrans" cxnId="{4969BEB4-6FB5-470F-A00E-62EF5D11F545}">
      <dgm:prSet/>
      <dgm:spPr/>
      <dgm:t>
        <a:bodyPr/>
        <a:lstStyle/>
        <a:p>
          <a:endParaRPr lang="es-VE"/>
        </a:p>
      </dgm:t>
    </dgm:pt>
    <dgm:pt modelId="{532BE2B3-B483-43E9-A574-BDF71848E64C}">
      <dgm:prSet phldrT="[Texto]"/>
      <dgm:spPr/>
      <dgm:t>
        <a:bodyPr/>
        <a:lstStyle/>
        <a:p>
          <a:r>
            <a:rPr lang="es-ES" dirty="0" smtClean="0"/>
            <a:t>Infusión intravenosa de </a:t>
          </a:r>
          <a:r>
            <a:rPr lang="es-ES" dirty="0" err="1" smtClean="0"/>
            <a:t>ketamina</a:t>
          </a:r>
          <a:r>
            <a:rPr lang="es-ES" dirty="0" smtClean="0"/>
            <a:t> (1.5-3 mg  en 1  min ) Todos los pacientes tenía analgesia controlada por el paciente.</a:t>
          </a:r>
          <a:endParaRPr lang="es-VE" dirty="0"/>
        </a:p>
      </dgm:t>
    </dgm:pt>
    <dgm:pt modelId="{584C9902-AF98-42BF-968A-7D4F3A54E677}" type="parTrans" cxnId="{7CEB639D-42D2-42BB-896F-81D66B314B9C}">
      <dgm:prSet/>
      <dgm:spPr/>
      <dgm:t>
        <a:bodyPr/>
        <a:lstStyle/>
        <a:p>
          <a:endParaRPr lang="es-VE"/>
        </a:p>
      </dgm:t>
    </dgm:pt>
    <dgm:pt modelId="{514D318B-73DF-4A57-BA82-194504EEF6A3}" type="sibTrans" cxnId="{7CEB639D-42D2-42BB-896F-81D66B314B9C}">
      <dgm:prSet/>
      <dgm:spPr/>
      <dgm:t>
        <a:bodyPr/>
        <a:lstStyle/>
        <a:p>
          <a:endParaRPr lang="es-VE"/>
        </a:p>
      </dgm:t>
    </dgm:pt>
    <dgm:pt modelId="{E9E0F867-DFDF-4301-BC1C-FF061651107C}">
      <dgm:prSet phldrT="[Texto]" phldr="1"/>
      <dgm:spPr/>
      <dgm:t>
        <a:bodyPr/>
        <a:lstStyle/>
        <a:p>
          <a:endParaRPr lang="es-VE"/>
        </a:p>
      </dgm:t>
    </dgm:pt>
    <dgm:pt modelId="{75F9536B-CAEF-4E40-81B7-82BEBD8A9817}" type="parTrans" cxnId="{B9022D76-9357-4141-8240-F0087FFB02B6}">
      <dgm:prSet/>
      <dgm:spPr/>
      <dgm:t>
        <a:bodyPr/>
        <a:lstStyle/>
        <a:p>
          <a:endParaRPr lang="es-VE"/>
        </a:p>
      </dgm:t>
    </dgm:pt>
    <dgm:pt modelId="{A6E2E492-A2C8-42F4-AE2F-39839FAFB143}" type="sibTrans" cxnId="{B9022D76-9357-4141-8240-F0087FFB02B6}">
      <dgm:prSet/>
      <dgm:spPr/>
      <dgm:t>
        <a:bodyPr/>
        <a:lstStyle/>
        <a:p>
          <a:endParaRPr lang="es-VE"/>
        </a:p>
      </dgm:t>
    </dgm:pt>
    <dgm:pt modelId="{ED49AD40-0F2B-4FA0-A118-D77D729263F5}">
      <dgm:prSet phldrT="[Texto]"/>
      <dgm:spPr/>
      <dgm:t>
        <a:bodyPr/>
        <a:lstStyle/>
        <a:p>
          <a:r>
            <a:rPr lang="es-ES" dirty="0" smtClean="0"/>
            <a:t>Analgesia intravenosa con </a:t>
          </a:r>
          <a:r>
            <a:rPr lang="es-ES" dirty="0" err="1" smtClean="0"/>
            <a:t>ketoralac</a:t>
          </a:r>
          <a:r>
            <a:rPr lang="es-ES" dirty="0" smtClean="0"/>
            <a:t> / </a:t>
          </a:r>
          <a:r>
            <a:rPr lang="es-ES" dirty="0" err="1" smtClean="0"/>
            <a:t>diclofenaco</a:t>
          </a:r>
          <a:r>
            <a:rPr lang="es-ES" dirty="0" smtClean="0"/>
            <a:t> (hasta 30 mg) </a:t>
          </a:r>
          <a:endParaRPr lang="es-VE" dirty="0"/>
        </a:p>
      </dgm:t>
    </dgm:pt>
    <dgm:pt modelId="{C1886D67-BE0C-41F6-85FD-0FC3112FB373}" type="parTrans" cxnId="{CC42931A-9824-4018-B21A-4E6A7B7D8A95}">
      <dgm:prSet/>
      <dgm:spPr/>
      <dgm:t>
        <a:bodyPr/>
        <a:lstStyle/>
        <a:p>
          <a:endParaRPr lang="es-VE"/>
        </a:p>
      </dgm:t>
    </dgm:pt>
    <dgm:pt modelId="{9669E362-ADE4-4568-A68F-21297FA8CA10}" type="sibTrans" cxnId="{CC42931A-9824-4018-B21A-4E6A7B7D8A95}">
      <dgm:prSet/>
      <dgm:spPr/>
      <dgm:t>
        <a:bodyPr/>
        <a:lstStyle/>
        <a:p>
          <a:endParaRPr lang="es-VE"/>
        </a:p>
      </dgm:t>
    </dgm:pt>
    <dgm:pt modelId="{9F5DEF5E-D23D-4666-9602-735DAA72B978}" type="pres">
      <dgm:prSet presAssocID="{50FEB20C-7A60-4B15-8CD8-CBD08171242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2315E268-249E-4E5E-92E1-5AF7E70C9B98}" type="pres">
      <dgm:prSet presAssocID="{0927AF45-0FB3-49BA-96CB-D2F632043538}" presName="composite" presStyleCnt="0"/>
      <dgm:spPr/>
    </dgm:pt>
    <dgm:pt modelId="{53629D60-5E50-4BEF-A359-F18F8BB9D850}" type="pres">
      <dgm:prSet presAssocID="{0927AF45-0FB3-49BA-96CB-D2F632043538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F7406FFC-A90E-44FA-8832-538FBC161603}" type="pres">
      <dgm:prSet presAssocID="{0927AF45-0FB3-49BA-96CB-D2F632043538}" presName="descendantText" presStyleLbl="alignAcc1" presStyleIdx="0" presStyleCnt="4" custLinFactNeighborX="-1298" custLinFactNeighborY="3380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98BB12E-4144-4306-BBA4-6E9711C69456}" type="pres">
      <dgm:prSet presAssocID="{10E00A96-9807-4B7E-A8AB-59DC53AE8C99}" presName="sp" presStyleCnt="0"/>
      <dgm:spPr/>
    </dgm:pt>
    <dgm:pt modelId="{8CD3FAA0-26F7-4A08-8717-FE58E8D836C5}" type="pres">
      <dgm:prSet presAssocID="{E9E0F867-DFDF-4301-BC1C-FF061651107C}" presName="composite" presStyleCnt="0"/>
      <dgm:spPr/>
    </dgm:pt>
    <dgm:pt modelId="{3B09F7D1-B7F8-4391-A7B2-83ACFA4862BE}" type="pres">
      <dgm:prSet presAssocID="{E9E0F867-DFDF-4301-BC1C-FF061651107C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34874332-646B-4B73-903E-8A158369F65E}" type="pres">
      <dgm:prSet presAssocID="{E9E0F867-DFDF-4301-BC1C-FF061651107C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9090016-D701-41C1-83FB-B6160B817582}" type="pres">
      <dgm:prSet presAssocID="{A6E2E492-A2C8-42F4-AE2F-39839FAFB143}" presName="sp" presStyleCnt="0"/>
      <dgm:spPr/>
    </dgm:pt>
    <dgm:pt modelId="{CB31F786-4E53-49D2-932A-319B5FB6034C}" type="pres">
      <dgm:prSet presAssocID="{08962707-7A2D-447A-A887-F42ED7BB50DF}" presName="composite" presStyleCnt="0"/>
      <dgm:spPr/>
    </dgm:pt>
    <dgm:pt modelId="{9E2A04B1-D26F-4C49-A607-C1A6BE24866B}" type="pres">
      <dgm:prSet presAssocID="{08962707-7A2D-447A-A887-F42ED7BB50D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AC49EC18-ACBC-4EB2-A502-3C42ADC3993A}" type="pres">
      <dgm:prSet presAssocID="{08962707-7A2D-447A-A887-F42ED7BB50D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2389C99-6ACA-434A-8D3F-4E76B1111A33}" type="pres">
      <dgm:prSet presAssocID="{324D3901-45D8-40DD-9653-11FC483EFF93}" presName="sp" presStyleCnt="0"/>
      <dgm:spPr/>
    </dgm:pt>
    <dgm:pt modelId="{0B63C72B-977C-404E-950F-26AE2AB68F4F}" type="pres">
      <dgm:prSet presAssocID="{64B39392-A8A0-4087-A46E-11379A162033}" presName="composite" presStyleCnt="0"/>
      <dgm:spPr/>
    </dgm:pt>
    <dgm:pt modelId="{E065E47B-B972-47AD-9140-E203984C73DD}" type="pres">
      <dgm:prSet presAssocID="{64B39392-A8A0-4087-A46E-11379A162033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B9A211E8-B1C3-4C86-923E-430F1242A7EC}" type="pres">
      <dgm:prSet presAssocID="{64B39392-A8A0-4087-A46E-11379A162033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57B03517-438F-4F11-B5B6-CD791DF295E7}" type="presOf" srcId="{94A50A61-F629-4960-84BB-F9946CD5089C}" destId="{AC49EC18-ACBC-4EB2-A502-3C42ADC3993A}" srcOrd="0" destOrd="0" presId="urn:microsoft.com/office/officeart/2005/8/layout/chevron2"/>
    <dgm:cxn modelId="{0E291C65-4BFA-43B9-BD36-51A833C2F2D8}" type="presOf" srcId="{50FEB20C-7A60-4B15-8CD8-CBD08171242B}" destId="{9F5DEF5E-D23D-4666-9602-735DAA72B978}" srcOrd="0" destOrd="0" presId="urn:microsoft.com/office/officeart/2005/8/layout/chevron2"/>
    <dgm:cxn modelId="{91CD4DCE-45BF-480E-BFD3-E1320EA8DAAF}" srcId="{50FEB20C-7A60-4B15-8CD8-CBD08171242B}" destId="{08962707-7A2D-447A-A887-F42ED7BB50DF}" srcOrd="2" destOrd="0" parTransId="{072192F2-54F1-48A4-BBF6-168D59482BB1}" sibTransId="{324D3901-45D8-40DD-9653-11FC483EFF93}"/>
    <dgm:cxn modelId="{701CF859-64A5-427D-BC80-CA194997109D}" srcId="{0927AF45-0FB3-49BA-96CB-D2F632043538}" destId="{8AE49685-35D9-4B42-B26B-06BE7448958B}" srcOrd="0" destOrd="0" parTransId="{B36D142A-93B2-45DE-993D-3E9D146CA372}" sibTransId="{9F1E0E13-3E24-4D7E-A2C8-F9BDD9FB6FA1}"/>
    <dgm:cxn modelId="{CC4C657D-4CF9-4E5F-9437-519D3269FC58}" type="presOf" srcId="{532BE2B3-B483-43E9-A574-BDF71848E64C}" destId="{B9A211E8-B1C3-4C86-923E-430F1242A7EC}" srcOrd="0" destOrd="0" presId="urn:microsoft.com/office/officeart/2005/8/layout/chevron2"/>
    <dgm:cxn modelId="{A53122DC-AF33-4BC9-88DB-18B0E2BB9B7F}" type="presOf" srcId="{8AE49685-35D9-4B42-B26B-06BE7448958B}" destId="{F7406FFC-A90E-44FA-8832-538FBC161603}" srcOrd="0" destOrd="0" presId="urn:microsoft.com/office/officeart/2005/8/layout/chevron2"/>
    <dgm:cxn modelId="{B9022D76-9357-4141-8240-F0087FFB02B6}" srcId="{50FEB20C-7A60-4B15-8CD8-CBD08171242B}" destId="{E9E0F867-DFDF-4301-BC1C-FF061651107C}" srcOrd="1" destOrd="0" parTransId="{75F9536B-CAEF-4E40-81B7-82BEBD8A9817}" sibTransId="{A6E2E492-A2C8-42F4-AE2F-39839FAFB143}"/>
    <dgm:cxn modelId="{19AA52AF-76D1-424E-AA5C-F24F9D6731F3}" type="presOf" srcId="{E9E0F867-DFDF-4301-BC1C-FF061651107C}" destId="{3B09F7D1-B7F8-4391-A7B2-83ACFA4862BE}" srcOrd="0" destOrd="0" presId="urn:microsoft.com/office/officeart/2005/8/layout/chevron2"/>
    <dgm:cxn modelId="{2B3C730D-EFD1-44D9-98CA-27564D7F76FE}" type="presOf" srcId="{64B39392-A8A0-4087-A46E-11379A162033}" destId="{E065E47B-B972-47AD-9140-E203984C73DD}" srcOrd="0" destOrd="0" presId="urn:microsoft.com/office/officeart/2005/8/layout/chevron2"/>
    <dgm:cxn modelId="{4969BEB4-6FB5-470F-A00E-62EF5D11F545}" srcId="{50FEB20C-7A60-4B15-8CD8-CBD08171242B}" destId="{64B39392-A8A0-4087-A46E-11379A162033}" srcOrd="3" destOrd="0" parTransId="{882488DD-F5EB-4E61-BBF1-FD5C1B2FAAEE}" sibTransId="{D782B325-7CC2-44C9-9145-41A89755BB79}"/>
    <dgm:cxn modelId="{C54D6725-30A1-4039-9A72-FFAF3B618C10}" type="presOf" srcId="{0927AF45-0FB3-49BA-96CB-D2F632043538}" destId="{53629D60-5E50-4BEF-A359-F18F8BB9D850}" srcOrd="0" destOrd="0" presId="urn:microsoft.com/office/officeart/2005/8/layout/chevron2"/>
    <dgm:cxn modelId="{E756877F-402F-4073-B8E3-4E3112B9A573}" type="presOf" srcId="{ED49AD40-0F2B-4FA0-A118-D77D729263F5}" destId="{34874332-646B-4B73-903E-8A158369F65E}" srcOrd="0" destOrd="0" presId="urn:microsoft.com/office/officeart/2005/8/layout/chevron2"/>
    <dgm:cxn modelId="{7CEB639D-42D2-42BB-896F-81D66B314B9C}" srcId="{64B39392-A8A0-4087-A46E-11379A162033}" destId="{532BE2B3-B483-43E9-A574-BDF71848E64C}" srcOrd="0" destOrd="0" parTransId="{584C9902-AF98-42BF-968A-7D4F3A54E677}" sibTransId="{514D318B-73DF-4A57-BA82-194504EEF6A3}"/>
    <dgm:cxn modelId="{B06DDBF2-1360-47AD-876D-F76EC433D52E}" type="presOf" srcId="{08962707-7A2D-447A-A887-F42ED7BB50DF}" destId="{9E2A04B1-D26F-4C49-A607-C1A6BE24866B}" srcOrd="0" destOrd="0" presId="urn:microsoft.com/office/officeart/2005/8/layout/chevron2"/>
    <dgm:cxn modelId="{47A7441F-7A93-45DD-B6C2-DAC35BD556A7}" srcId="{08962707-7A2D-447A-A887-F42ED7BB50DF}" destId="{94A50A61-F629-4960-84BB-F9946CD5089C}" srcOrd="0" destOrd="0" parTransId="{721FF72B-6D45-4DE3-B38C-612CF92F0CC7}" sibTransId="{D1911AE9-71A7-4B88-BEAA-3B15CF110D0C}"/>
    <dgm:cxn modelId="{FC5C97B8-B178-4BBD-9BF4-56D87E492172}" srcId="{50FEB20C-7A60-4B15-8CD8-CBD08171242B}" destId="{0927AF45-0FB3-49BA-96CB-D2F632043538}" srcOrd="0" destOrd="0" parTransId="{873C79D6-38D5-4859-9BE1-3BB54AAAB9CE}" sibTransId="{10E00A96-9807-4B7E-A8AB-59DC53AE8C99}"/>
    <dgm:cxn modelId="{CC42931A-9824-4018-B21A-4E6A7B7D8A95}" srcId="{E9E0F867-DFDF-4301-BC1C-FF061651107C}" destId="{ED49AD40-0F2B-4FA0-A118-D77D729263F5}" srcOrd="0" destOrd="0" parTransId="{C1886D67-BE0C-41F6-85FD-0FC3112FB373}" sibTransId="{9669E362-ADE4-4568-A68F-21297FA8CA10}"/>
    <dgm:cxn modelId="{82E2BB16-142E-4B81-8720-DDB144FB755D}" type="presParOf" srcId="{9F5DEF5E-D23D-4666-9602-735DAA72B978}" destId="{2315E268-249E-4E5E-92E1-5AF7E70C9B98}" srcOrd="0" destOrd="0" presId="urn:microsoft.com/office/officeart/2005/8/layout/chevron2"/>
    <dgm:cxn modelId="{61BC663B-BE0F-4FB4-AF2C-265FA8F76774}" type="presParOf" srcId="{2315E268-249E-4E5E-92E1-5AF7E70C9B98}" destId="{53629D60-5E50-4BEF-A359-F18F8BB9D850}" srcOrd="0" destOrd="0" presId="urn:microsoft.com/office/officeart/2005/8/layout/chevron2"/>
    <dgm:cxn modelId="{8D7AB922-1753-4A5C-9911-3682CBA13CF1}" type="presParOf" srcId="{2315E268-249E-4E5E-92E1-5AF7E70C9B98}" destId="{F7406FFC-A90E-44FA-8832-538FBC161603}" srcOrd="1" destOrd="0" presId="urn:microsoft.com/office/officeart/2005/8/layout/chevron2"/>
    <dgm:cxn modelId="{00DB9B1D-F7F1-42F4-A5AA-741FA060931E}" type="presParOf" srcId="{9F5DEF5E-D23D-4666-9602-735DAA72B978}" destId="{C98BB12E-4144-4306-BBA4-6E9711C69456}" srcOrd="1" destOrd="0" presId="urn:microsoft.com/office/officeart/2005/8/layout/chevron2"/>
    <dgm:cxn modelId="{20571CB4-64DE-44DA-B4D2-057373563902}" type="presParOf" srcId="{9F5DEF5E-D23D-4666-9602-735DAA72B978}" destId="{8CD3FAA0-26F7-4A08-8717-FE58E8D836C5}" srcOrd="2" destOrd="0" presId="urn:microsoft.com/office/officeart/2005/8/layout/chevron2"/>
    <dgm:cxn modelId="{C18A47A5-3BDE-445D-B144-DC15FFCA2F2B}" type="presParOf" srcId="{8CD3FAA0-26F7-4A08-8717-FE58E8D836C5}" destId="{3B09F7D1-B7F8-4391-A7B2-83ACFA4862BE}" srcOrd="0" destOrd="0" presId="urn:microsoft.com/office/officeart/2005/8/layout/chevron2"/>
    <dgm:cxn modelId="{C3BF8829-3C83-43D7-B8D3-43D2D065658E}" type="presParOf" srcId="{8CD3FAA0-26F7-4A08-8717-FE58E8D836C5}" destId="{34874332-646B-4B73-903E-8A158369F65E}" srcOrd="1" destOrd="0" presId="urn:microsoft.com/office/officeart/2005/8/layout/chevron2"/>
    <dgm:cxn modelId="{961F50F1-EAF8-423C-90C3-29D156334CA5}" type="presParOf" srcId="{9F5DEF5E-D23D-4666-9602-735DAA72B978}" destId="{C9090016-D701-41C1-83FB-B6160B817582}" srcOrd="3" destOrd="0" presId="urn:microsoft.com/office/officeart/2005/8/layout/chevron2"/>
    <dgm:cxn modelId="{A0FE004A-AAF3-4513-9A19-116FD8224FFD}" type="presParOf" srcId="{9F5DEF5E-D23D-4666-9602-735DAA72B978}" destId="{CB31F786-4E53-49D2-932A-319B5FB6034C}" srcOrd="4" destOrd="0" presId="urn:microsoft.com/office/officeart/2005/8/layout/chevron2"/>
    <dgm:cxn modelId="{E9AABCD5-7A0D-4457-9306-9D57DF586AFD}" type="presParOf" srcId="{CB31F786-4E53-49D2-932A-319B5FB6034C}" destId="{9E2A04B1-D26F-4C49-A607-C1A6BE24866B}" srcOrd="0" destOrd="0" presId="urn:microsoft.com/office/officeart/2005/8/layout/chevron2"/>
    <dgm:cxn modelId="{02147317-DA09-4737-A212-DCBDE887ACF0}" type="presParOf" srcId="{CB31F786-4E53-49D2-932A-319B5FB6034C}" destId="{AC49EC18-ACBC-4EB2-A502-3C42ADC3993A}" srcOrd="1" destOrd="0" presId="urn:microsoft.com/office/officeart/2005/8/layout/chevron2"/>
    <dgm:cxn modelId="{AB94A8FA-9AEB-4C1A-832B-A6D74A9A2CE2}" type="presParOf" srcId="{9F5DEF5E-D23D-4666-9602-735DAA72B978}" destId="{62389C99-6ACA-434A-8D3F-4E76B1111A33}" srcOrd="5" destOrd="0" presId="urn:microsoft.com/office/officeart/2005/8/layout/chevron2"/>
    <dgm:cxn modelId="{0C701472-F877-419E-AE00-74784055DC65}" type="presParOf" srcId="{9F5DEF5E-D23D-4666-9602-735DAA72B978}" destId="{0B63C72B-977C-404E-950F-26AE2AB68F4F}" srcOrd="6" destOrd="0" presId="urn:microsoft.com/office/officeart/2005/8/layout/chevron2"/>
    <dgm:cxn modelId="{B003DB2D-AB3B-4A21-BCFE-255AC898301D}" type="presParOf" srcId="{0B63C72B-977C-404E-950F-26AE2AB68F4F}" destId="{E065E47B-B972-47AD-9140-E203984C73DD}" srcOrd="0" destOrd="0" presId="urn:microsoft.com/office/officeart/2005/8/layout/chevron2"/>
    <dgm:cxn modelId="{5EFE8CA9-03E5-48A2-A162-CD37DC1DA5B6}" type="presParOf" srcId="{0B63C72B-977C-404E-950F-26AE2AB68F4F}" destId="{B9A211E8-B1C3-4C86-923E-430F1242A7E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E98E1-CB5B-4FE2-8ACC-61236BD9AD4F}">
      <dsp:nvSpPr>
        <dsp:cNvPr id="0" name=""/>
        <dsp:cNvSpPr/>
      </dsp:nvSpPr>
      <dsp:spPr>
        <a:xfrm>
          <a:off x="0" y="0"/>
          <a:ext cx="8676456" cy="24071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La MICS tiene como objetivo reducir la respuesta inflamatoria, la disfunción orgánica y la morbilidad atribuible al acceso quirúrgico, CEC y manipulación </a:t>
          </a:r>
          <a:r>
            <a:rPr lang="es-ES" sz="2400" kern="1200" dirty="0" err="1" smtClean="0"/>
            <a:t>Ao</a:t>
          </a:r>
          <a:r>
            <a:rPr lang="es-ES" sz="2400" kern="1200" dirty="0" smtClean="0"/>
            <a:t>.</a:t>
          </a:r>
          <a:endParaRPr lang="es-VE" sz="2400" kern="1200" dirty="0"/>
        </a:p>
      </dsp:txBody>
      <dsp:txXfrm>
        <a:off x="1976010" y="0"/>
        <a:ext cx="6700445" cy="2407191"/>
      </dsp:txXfrm>
    </dsp:sp>
    <dsp:sp modelId="{28C3297A-B672-4A4C-A554-9CE36514E1C0}">
      <dsp:nvSpPr>
        <dsp:cNvPr id="0" name=""/>
        <dsp:cNvSpPr/>
      </dsp:nvSpPr>
      <dsp:spPr>
        <a:xfrm>
          <a:off x="240719" y="240719"/>
          <a:ext cx="1735291" cy="192575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6A3539C-6487-4FF2-8DA3-4213110F9C7D}">
      <dsp:nvSpPr>
        <dsp:cNvPr id="0" name=""/>
        <dsp:cNvSpPr/>
      </dsp:nvSpPr>
      <dsp:spPr>
        <a:xfrm>
          <a:off x="0" y="2647910"/>
          <a:ext cx="8676456" cy="240719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400" kern="1200" dirty="0" smtClean="0"/>
            <a:t>MIDCAB </a:t>
          </a:r>
          <a:r>
            <a:rPr lang="es-ES" sz="2400" kern="1200" dirty="0" smtClean="0"/>
            <a:t>luego se extendió a los pacientes con enfermedad multivaso combinándola con la ICP. Llevando así a un renovado interés  en su utilización (en la cirugía de derivación de la arteria coronaria), donde la revascularización completa podría lograrse  sin la bomba y a menudo sin manipulación aórtica.</a:t>
          </a:r>
          <a:endParaRPr lang="es-VE" sz="2400" kern="1200" dirty="0"/>
        </a:p>
      </dsp:txBody>
      <dsp:txXfrm>
        <a:off x="1976010" y="2647910"/>
        <a:ext cx="6700445" cy="2407191"/>
      </dsp:txXfrm>
    </dsp:sp>
    <dsp:sp modelId="{2A4D31B9-77C5-4AB7-90D1-A9D077D26427}">
      <dsp:nvSpPr>
        <dsp:cNvPr id="0" name=""/>
        <dsp:cNvSpPr/>
      </dsp:nvSpPr>
      <dsp:spPr>
        <a:xfrm>
          <a:off x="240719" y="2888629"/>
          <a:ext cx="1735291" cy="192575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4408AA-DA07-41F2-9C2A-12138FB4B662}">
      <dsp:nvSpPr>
        <dsp:cNvPr id="0" name=""/>
        <dsp:cNvSpPr/>
      </dsp:nvSpPr>
      <dsp:spPr>
        <a:xfrm>
          <a:off x="0" y="0"/>
          <a:ext cx="78488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4D4CC-4DE9-43D2-B08E-9E64B253220B}">
      <dsp:nvSpPr>
        <dsp:cNvPr id="0" name=""/>
        <dsp:cNvSpPr/>
      </dsp:nvSpPr>
      <dsp:spPr>
        <a:xfrm>
          <a:off x="0" y="0"/>
          <a:ext cx="1569774" cy="5184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3600" kern="1200"/>
        </a:p>
      </dsp:txBody>
      <dsp:txXfrm>
        <a:off x="0" y="0"/>
        <a:ext cx="1569774" cy="5184575"/>
      </dsp:txXfrm>
    </dsp:sp>
    <dsp:sp modelId="{C4934756-309F-4B8E-8B0A-A9313E5C00B8}">
      <dsp:nvSpPr>
        <dsp:cNvPr id="0" name=""/>
        <dsp:cNvSpPr/>
      </dsp:nvSpPr>
      <dsp:spPr>
        <a:xfrm>
          <a:off x="1687507" y="34998"/>
          <a:ext cx="6161364" cy="699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Los análisis se llevaron a cabo sobre la base de intención de tratar</a:t>
          </a:r>
          <a:endParaRPr lang="es-VE" sz="1500" kern="1200" dirty="0"/>
        </a:p>
      </dsp:txBody>
      <dsp:txXfrm>
        <a:off x="1687507" y="34998"/>
        <a:ext cx="6161364" cy="699968"/>
      </dsp:txXfrm>
    </dsp:sp>
    <dsp:sp modelId="{94DB6DB8-D379-4895-A085-46D8C006AD30}">
      <dsp:nvSpPr>
        <dsp:cNvPr id="0" name=""/>
        <dsp:cNvSpPr/>
      </dsp:nvSpPr>
      <dsp:spPr>
        <a:xfrm>
          <a:off x="1569774" y="734966"/>
          <a:ext cx="6279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97D9B-37B6-41B3-B954-C2E97B4395B9}">
      <dsp:nvSpPr>
        <dsp:cNvPr id="0" name=""/>
        <dsp:cNvSpPr/>
      </dsp:nvSpPr>
      <dsp:spPr>
        <a:xfrm>
          <a:off x="1687507" y="769965"/>
          <a:ext cx="6161364" cy="699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las variables continuas se resumieron utilizando la media, desviación estándar y  para variables  categóricas el rango </a:t>
          </a:r>
          <a:r>
            <a:rPr lang="es-ES" sz="1500" kern="1200" dirty="0" err="1" smtClean="0"/>
            <a:t>intercuartilar</a:t>
          </a:r>
          <a:r>
            <a:rPr lang="es-ES" sz="1500" kern="1200" dirty="0" smtClean="0"/>
            <a:t> y la mediana.</a:t>
          </a:r>
          <a:endParaRPr lang="es-VE" sz="1500" kern="1200" dirty="0"/>
        </a:p>
      </dsp:txBody>
      <dsp:txXfrm>
        <a:off x="1687507" y="769965"/>
        <a:ext cx="6161364" cy="699968"/>
      </dsp:txXfrm>
    </dsp:sp>
    <dsp:sp modelId="{5851189C-9A4C-431C-8F58-CA0C6AB4BE36}">
      <dsp:nvSpPr>
        <dsp:cNvPr id="0" name=""/>
        <dsp:cNvSpPr/>
      </dsp:nvSpPr>
      <dsp:spPr>
        <a:xfrm>
          <a:off x="1569774" y="1469933"/>
          <a:ext cx="6279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184011-5B98-47E9-93E8-61F6C9898A02}">
      <dsp:nvSpPr>
        <dsp:cNvPr id="0" name=""/>
        <dsp:cNvSpPr/>
      </dsp:nvSpPr>
      <dsp:spPr>
        <a:xfrm>
          <a:off x="1687507" y="1504932"/>
          <a:ext cx="6161364" cy="699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Kaplan-</a:t>
          </a:r>
          <a:r>
            <a:rPr lang="es-ES" sz="1500" kern="1200" dirty="0" err="1" smtClean="0"/>
            <a:t>Meier</a:t>
          </a:r>
          <a:r>
            <a:rPr lang="es-ES" sz="1500" kern="1200" dirty="0" smtClean="0"/>
            <a:t> para el resultado primario .</a:t>
          </a:r>
          <a:endParaRPr lang="es-VE" sz="1500" kern="1200" dirty="0"/>
        </a:p>
      </dsp:txBody>
      <dsp:txXfrm>
        <a:off x="1687507" y="1504932"/>
        <a:ext cx="6161364" cy="699968"/>
      </dsp:txXfrm>
    </dsp:sp>
    <dsp:sp modelId="{8F1B67F5-11C3-4ED3-8ED4-EE6FD41AB7FC}">
      <dsp:nvSpPr>
        <dsp:cNvPr id="0" name=""/>
        <dsp:cNvSpPr/>
      </dsp:nvSpPr>
      <dsp:spPr>
        <a:xfrm>
          <a:off x="1569774" y="2204900"/>
          <a:ext cx="6279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2A0B20-211F-4133-AC2C-587F639F56E5}">
      <dsp:nvSpPr>
        <dsp:cNvPr id="0" name=""/>
        <dsp:cNvSpPr/>
      </dsp:nvSpPr>
      <dsp:spPr>
        <a:xfrm>
          <a:off x="1687507" y="2239898"/>
          <a:ext cx="6161364" cy="699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Modelo de Cox </a:t>
          </a:r>
          <a:endParaRPr lang="es-VE" sz="1500" kern="1200" dirty="0"/>
        </a:p>
      </dsp:txBody>
      <dsp:txXfrm>
        <a:off x="1687507" y="2239898"/>
        <a:ext cx="6161364" cy="699968"/>
      </dsp:txXfrm>
    </dsp:sp>
    <dsp:sp modelId="{F0D83EEA-8D88-43FA-8081-A6538F878CFC}">
      <dsp:nvSpPr>
        <dsp:cNvPr id="0" name=""/>
        <dsp:cNvSpPr/>
      </dsp:nvSpPr>
      <dsp:spPr>
        <a:xfrm>
          <a:off x="1569774" y="2939867"/>
          <a:ext cx="6279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9132C6-046E-4DF1-8C2E-B4CB70F0B6A0}">
      <dsp:nvSpPr>
        <dsp:cNvPr id="0" name=""/>
        <dsp:cNvSpPr/>
      </dsp:nvSpPr>
      <dsp:spPr>
        <a:xfrm>
          <a:off x="1687507" y="2974865"/>
          <a:ext cx="6161364" cy="699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La categoría  de los datos se resumieron como  números y  porcentaje</a:t>
          </a:r>
          <a:endParaRPr lang="es-VE" sz="1500" kern="1200" dirty="0"/>
        </a:p>
      </dsp:txBody>
      <dsp:txXfrm>
        <a:off x="1687507" y="2974865"/>
        <a:ext cx="6161364" cy="699968"/>
      </dsp:txXfrm>
    </dsp:sp>
    <dsp:sp modelId="{7FFC08A1-F77B-4ADF-A31D-64F964FEDDB2}">
      <dsp:nvSpPr>
        <dsp:cNvPr id="0" name=""/>
        <dsp:cNvSpPr/>
      </dsp:nvSpPr>
      <dsp:spPr>
        <a:xfrm>
          <a:off x="1569774" y="3674834"/>
          <a:ext cx="6279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2E63D-B41E-48BF-8110-9823A9E906A6}">
      <dsp:nvSpPr>
        <dsp:cNvPr id="0" name=""/>
        <dsp:cNvSpPr/>
      </dsp:nvSpPr>
      <dsp:spPr>
        <a:xfrm>
          <a:off x="1687507" y="3709832"/>
          <a:ext cx="6161364" cy="699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intervalos de confianza (IC) del 95%</a:t>
          </a:r>
          <a:endParaRPr lang="es-VE" sz="1500" kern="1200" dirty="0"/>
        </a:p>
      </dsp:txBody>
      <dsp:txXfrm>
        <a:off x="1687507" y="3709832"/>
        <a:ext cx="6161364" cy="699968"/>
      </dsp:txXfrm>
    </dsp:sp>
    <dsp:sp modelId="{AC647377-2180-4F67-995C-CAE50D267857}">
      <dsp:nvSpPr>
        <dsp:cNvPr id="0" name=""/>
        <dsp:cNvSpPr/>
      </dsp:nvSpPr>
      <dsp:spPr>
        <a:xfrm>
          <a:off x="1569774" y="4409800"/>
          <a:ext cx="6279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E9CBC-6F15-4E7C-A43F-D5AAA759CC8E}">
      <dsp:nvSpPr>
        <dsp:cNvPr id="0" name=""/>
        <dsp:cNvSpPr/>
      </dsp:nvSpPr>
      <dsp:spPr>
        <a:xfrm>
          <a:off x="1687507" y="4444799"/>
          <a:ext cx="6161364" cy="699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Se realizaron análisis de sensibilidad para el resultado primario </a:t>
          </a:r>
          <a:endParaRPr lang="es-VE" sz="1500" kern="1200" dirty="0"/>
        </a:p>
      </dsp:txBody>
      <dsp:txXfrm>
        <a:off x="1687507" y="4444799"/>
        <a:ext cx="6161364" cy="699968"/>
      </dsp:txXfrm>
    </dsp:sp>
    <dsp:sp modelId="{88582CB7-5D71-411F-84AA-8E6D8240AEFA}">
      <dsp:nvSpPr>
        <dsp:cNvPr id="0" name=""/>
        <dsp:cNvSpPr/>
      </dsp:nvSpPr>
      <dsp:spPr>
        <a:xfrm>
          <a:off x="1569774" y="5144767"/>
          <a:ext cx="62790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9CE53-D935-400C-98BA-AB49E1748A4D}">
      <dsp:nvSpPr>
        <dsp:cNvPr id="0" name=""/>
        <dsp:cNvSpPr/>
      </dsp:nvSpPr>
      <dsp:spPr>
        <a:xfrm>
          <a:off x="0" y="94745"/>
          <a:ext cx="10287088" cy="6806225"/>
        </a:xfrm>
        <a:prstGeom prst="leftRightRibb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A30003-066D-4855-9F72-FDBAFE744C91}">
      <dsp:nvSpPr>
        <dsp:cNvPr id="0" name=""/>
        <dsp:cNvSpPr/>
      </dsp:nvSpPr>
      <dsp:spPr>
        <a:xfrm>
          <a:off x="1325972" y="2141548"/>
          <a:ext cx="3394739" cy="201626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Sin embargo las preocupaciones permanecen en cuanto a cual es la precisión de la técnica y en quien se  puede aplicar la misma o si la retracción excesiva de la costilla puede provocar un aumento del dolor postoperatorio.  </a:t>
          </a:r>
          <a:endParaRPr lang="es-VE" sz="2400" kern="1200" dirty="0"/>
        </a:p>
      </dsp:txBody>
      <dsp:txXfrm>
        <a:off x="1325972" y="2141548"/>
        <a:ext cx="3394739" cy="2016269"/>
      </dsp:txXfrm>
    </dsp:sp>
    <dsp:sp modelId="{82706E1F-ADDB-44E7-A899-583926B16924}">
      <dsp:nvSpPr>
        <dsp:cNvPr id="0" name=""/>
        <dsp:cNvSpPr/>
      </dsp:nvSpPr>
      <dsp:spPr>
        <a:xfrm>
          <a:off x="5060496" y="3105608"/>
          <a:ext cx="4011964" cy="201626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600" b="0" kern="1200" dirty="0" smtClean="0"/>
            <a:t>Por lo cual  se presenta este ECA para evaluar si </a:t>
          </a:r>
          <a:r>
            <a:rPr lang="es-ES" sz="2600" b="0" kern="1200" dirty="0" err="1" smtClean="0"/>
            <a:t>ThoraCAB</a:t>
          </a:r>
          <a:r>
            <a:rPr lang="es-ES" sz="2600" b="0" kern="1200" dirty="0" smtClean="0"/>
            <a:t> representa un beneficio clínico más allá de lo que confiere OPCAB</a:t>
          </a:r>
          <a:endParaRPr lang="es-VE" sz="2600" b="0" kern="1200" dirty="0"/>
        </a:p>
      </dsp:txBody>
      <dsp:txXfrm>
        <a:off x="5060496" y="3105608"/>
        <a:ext cx="4011964" cy="20162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571FD-35D2-4852-B4FF-BA40A8616DD1}">
      <dsp:nvSpPr>
        <dsp:cNvPr id="0" name=""/>
        <dsp:cNvSpPr/>
      </dsp:nvSpPr>
      <dsp:spPr>
        <a:xfrm>
          <a:off x="2" y="0"/>
          <a:ext cx="8928987" cy="4255794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2F9817-E9D7-44BF-B19E-089B9B0242C2}">
      <dsp:nvSpPr>
        <dsp:cNvPr id="0" name=""/>
        <dsp:cNvSpPr/>
      </dsp:nvSpPr>
      <dsp:spPr>
        <a:xfrm>
          <a:off x="4468" y="1276738"/>
          <a:ext cx="2149410" cy="17023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u="none" kern="1200" dirty="0" smtClean="0"/>
            <a:t>Radiografía de tórax</a:t>
          </a:r>
          <a:r>
            <a:rPr lang="es-ES" sz="1400" kern="1200" dirty="0" smtClean="0"/>
            <a:t>:   sin evidencia de derrame pleural que requiriera drenaje, colapso, consolidación pulmonar o neumotórax. </a:t>
          </a:r>
          <a:endParaRPr lang="es-VE" sz="1400" kern="1200" dirty="0"/>
        </a:p>
      </dsp:txBody>
      <dsp:txXfrm>
        <a:off x="87568" y="1359838"/>
        <a:ext cx="1983210" cy="1536117"/>
      </dsp:txXfrm>
    </dsp:sp>
    <dsp:sp modelId="{4DF897F1-3FE2-4146-8421-8AD9505A74CE}">
      <dsp:nvSpPr>
        <dsp:cNvPr id="0" name=""/>
        <dsp:cNvSpPr/>
      </dsp:nvSpPr>
      <dsp:spPr>
        <a:xfrm>
          <a:off x="2261350" y="1276738"/>
          <a:ext cx="2149410" cy="17023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u="none" kern="1200" dirty="0" smtClean="0"/>
            <a:t>Sin sospecha infección </a:t>
          </a:r>
          <a:r>
            <a:rPr lang="es-ES" sz="1400" kern="1200" dirty="0" smtClean="0"/>
            <a:t>*</a:t>
          </a:r>
          <a:endParaRPr lang="es-VE" sz="1400" kern="1200" dirty="0"/>
        </a:p>
      </dsp:txBody>
      <dsp:txXfrm>
        <a:off x="2344450" y="1359838"/>
        <a:ext cx="1983210" cy="1536117"/>
      </dsp:txXfrm>
    </dsp:sp>
    <dsp:sp modelId="{63BEA3C5-CB0D-49FA-9690-2F079E98DD5D}">
      <dsp:nvSpPr>
        <dsp:cNvPr id="0" name=""/>
        <dsp:cNvSpPr/>
      </dsp:nvSpPr>
      <dsp:spPr>
        <a:xfrm>
          <a:off x="4518231" y="1276738"/>
          <a:ext cx="2149410" cy="17023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Resultados de los </a:t>
          </a:r>
          <a:r>
            <a:rPr lang="es-ES" sz="1400" b="1" kern="1200" dirty="0" smtClean="0"/>
            <a:t>análisis sangre de rutina  y la temperatura </a:t>
          </a:r>
          <a:r>
            <a:rPr lang="es-ES" sz="1400" kern="1200" dirty="0" smtClean="0"/>
            <a:t>fueran normales **</a:t>
          </a:r>
          <a:endParaRPr lang="es-VE" sz="1400" kern="1200" dirty="0"/>
        </a:p>
      </dsp:txBody>
      <dsp:txXfrm>
        <a:off x="4601331" y="1359838"/>
        <a:ext cx="1983210" cy="1536117"/>
      </dsp:txXfrm>
    </dsp:sp>
    <dsp:sp modelId="{112D54D2-5D55-4B4B-A2ED-46D4F4237830}">
      <dsp:nvSpPr>
        <dsp:cNvPr id="0" name=""/>
        <dsp:cNvSpPr/>
      </dsp:nvSpPr>
      <dsp:spPr>
        <a:xfrm>
          <a:off x="6775112" y="1276738"/>
          <a:ext cx="2149410" cy="170231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/>
            <a:t>El paciente estuviera en buena forma física.***</a:t>
          </a:r>
          <a:endParaRPr lang="es-VE" sz="1400" b="1" kern="1200" dirty="0"/>
        </a:p>
      </dsp:txBody>
      <dsp:txXfrm>
        <a:off x="6858212" y="1359838"/>
        <a:ext cx="1983210" cy="15361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7307A-A44C-4168-BC4E-0904818A5450}">
      <dsp:nvSpPr>
        <dsp:cNvPr id="0" name=""/>
        <dsp:cNvSpPr/>
      </dsp:nvSpPr>
      <dsp:spPr>
        <a:xfrm>
          <a:off x="0" y="0"/>
          <a:ext cx="8568952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906E38-60DF-4B92-BB4F-2D1CB8F4DD60}">
      <dsp:nvSpPr>
        <dsp:cNvPr id="0" name=""/>
        <dsp:cNvSpPr/>
      </dsp:nvSpPr>
      <dsp:spPr>
        <a:xfrm>
          <a:off x="0" y="0"/>
          <a:ext cx="1713790" cy="619268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500" kern="1200" dirty="0" smtClean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500" kern="1200" dirty="0" smtClean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500" kern="1200" dirty="0" smtClean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VE" sz="22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DEFINICIÓN DE TÉRMINOS </a:t>
          </a:r>
          <a:endParaRPr lang="es-VE" sz="22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1713790" cy="6192688"/>
      </dsp:txXfrm>
    </dsp:sp>
    <dsp:sp modelId="{00930DFC-109B-45CD-81A8-C26A3372573F}">
      <dsp:nvSpPr>
        <dsp:cNvPr id="0" name=""/>
        <dsp:cNvSpPr/>
      </dsp:nvSpPr>
      <dsp:spPr>
        <a:xfrm>
          <a:off x="1842324" y="81188"/>
          <a:ext cx="6726627" cy="261091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*</a:t>
          </a:r>
          <a:r>
            <a:rPr lang="es-ES" sz="1400" b="1" kern="1200" dirty="0" smtClean="0"/>
            <a:t>La infección se definió como :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a) infección del  tracto respiratorio inferior, que comprende el síndrome de respuesta inflamatoria sistémica (SIRS) y  tratamiento antibiótico para sospecha o infección comprobada y  al menos uno de los siguientes signos y síntomas:  tos, infiltrados en la radiografía de tórax (nuevos  o progresivos ), cultivo positivo de esputo o disminución de la oxigenación 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b) Infección de la herida : definida como un puntaje SEPSIS intrahospitalario mayor a 20 (cada herida evaluada por separado)  o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(c) Sepsis que comprende : infección documentada positiva con cultivo o tratamiento con antibióticos por vía intravenosa por sospecha de infección y  SIRS.</a:t>
          </a:r>
          <a:endParaRPr lang="es-VE" sz="1400" kern="1200" dirty="0"/>
        </a:p>
      </dsp:txBody>
      <dsp:txXfrm>
        <a:off x="1842324" y="81188"/>
        <a:ext cx="6726627" cy="2610918"/>
      </dsp:txXfrm>
    </dsp:sp>
    <dsp:sp modelId="{BF05360F-9A99-4833-A769-8E0FE6B1A281}">
      <dsp:nvSpPr>
        <dsp:cNvPr id="0" name=""/>
        <dsp:cNvSpPr/>
      </dsp:nvSpPr>
      <dsp:spPr>
        <a:xfrm>
          <a:off x="1713790" y="2692107"/>
          <a:ext cx="685516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0E4928-C763-492D-A245-C74476B01763}">
      <dsp:nvSpPr>
        <dsp:cNvPr id="0" name=""/>
        <dsp:cNvSpPr/>
      </dsp:nvSpPr>
      <dsp:spPr>
        <a:xfrm>
          <a:off x="1842324" y="2773295"/>
          <a:ext cx="6726627" cy="162376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u="none" kern="1200" dirty="0" smtClean="0"/>
            <a:t>SIRS se definió como  la presencia de 2 o más de los siguientes criterios: </a:t>
          </a:r>
          <a:endParaRPr lang="es-VE" sz="1400" b="1" u="none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-Temperatura  &lt;36 C o &gt; 38 C </a:t>
          </a:r>
          <a:endParaRPr lang="es-VE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-Frecuencia cardíaca &gt; 90 latidos / minuto</a:t>
          </a:r>
          <a:endParaRPr lang="es-VE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- Frecuencia respiratoria &lt;20 respiraciones / min o Concentración  de dióxido de carbono arterial &lt;32 mm Hg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- Conteo de glóbulos blancos &lt;4000 / mm3 o &gt; 12,000 / mm3  </a:t>
          </a:r>
          <a:endParaRPr lang="es-VE" sz="1400" kern="1200" dirty="0"/>
        </a:p>
      </dsp:txBody>
      <dsp:txXfrm>
        <a:off x="1842324" y="2773295"/>
        <a:ext cx="6726627" cy="1623766"/>
      </dsp:txXfrm>
    </dsp:sp>
    <dsp:sp modelId="{06500E11-EC04-4F81-B919-255AA35D3392}">
      <dsp:nvSpPr>
        <dsp:cNvPr id="0" name=""/>
        <dsp:cNvSpPr/>
      </dsp:nvSpPr>
      <dsp:spPr>
        <a:xfrm>
          <a:off x="1713790" y="4397061"/>
          <a:ext cx="685516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1E30C7-54AB-4275-8040-A8D6B03E51B5}">
      <dsp:nvSpPr>
        <dsp:cNvPr id="0" name=""/>
        <dsp:cNvSpPr/>
      </dsp:nvSpPr>
      <dsp:spPr>
        <a:xfrm>
          <a:off x="1842324" y="4478250"/>
          <a:ext cx="6726627" cy="162376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** </a:t>
          </a:r>
          <a:r>
            <a:rPr lang="es-ES" sz="1400" b="1" kern="1200" dirty="0" smtClean="0"/>
            <a:t>Los resultados normales de la prueba de sangre y la temperatura fueron definido como (</a:t>
          </a:r>
          <a:r>
            <a:rPr lang="es-ES" sz="1400" kern="1200" dirty="0" smtClean="0"/>
            <a:t>a) conteo de glóbulos blancos &gt;4000 / mm3 y &lt; 12,000 / mm3 y  (b) Temperatura &gt;36° C &lt;38° C.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***</a:t>
          </a:r>
          <a:r>
            <a:rPr lang="es-ES" sz="1400" b="1" kern="1200" dirty="0" smtClean="0"/>
            <a:t>La aptitud física se definió como</a:t>
          </a:r>
          <a:r>
            <a:rPr lang="es-ES" sz="1400" kern="1200" dirty="0" smtClean="0"/>
            <a:t> la capacidad de caminar 70 </a:t>
          </a:r>
          <a:r>
            <a:rPr lang="es-ES" sz="1400" kern="1200" dirty="0" err="1" smtClean="0"/>
            <a:t>mts</a:t>
          </a:r>
          <a:r>
            <a:rPr lang="es-ES" sz="1400" kern="1200" dirty="0" smtClean="0"/>
            <a:t>, tener una saturación de oxígeno al aire ambiente &gt; 95% y buen apetito.</a:t>
          </a:r>
          <a:endParaRPr lang="es-VE" sz="1400" kern="1200" dirty="0"/>
        </a:p>
      </dsp:txBody>
      <dsp:txXfrm>
        <a:off x="1842324" y="4478250"/>
        <a:ext cx="6726627" cy="1623766"/>
      </dsp:txXfrm>
    </dsp:sp>
    <dsp:sp modelId="{3A62AF28-E2BF-47FD-8D08-AE5F033C2F98}">
      <dsp:nvSpPr>
        <dsp:cNvPr id="0" name=""/>
        <dsp:cNvSpPr/>
      </dsp:nvSpPr>
      <dsp:spPr>
        <a:xfrm>
          <a:off x="1713790" y="6102016"/>
          <a:ext cx="6855161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DCCCF-9AD6-435C-8E1A-46F5BF97D936}">
      <dsp:nvSpPr>
        <dsp:cNvPr id="0" name=""/>
        <dsp:cNvSpPr/>
      </dsp:nvSpPr>
      <dsp:spPr>
        <a:xfrm>
          <a:off x="0" y="0"/>
          <a:ext cx="6791763" cy="7539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1.- El juicio del paciente sobre su preparación para el alta</a:t>
          </a:r>
          <a:endParaRPr lang="es-VE" sz="1300" kern="1200" dirty="0"/>
        </a:p>
      </dsp:txBody>
      <dsp:txXfrm>
        <a:off x="22083" y="22083"/>
        <a:ext cx="5889969" cy="709792"/>
      </dsp:txXfrm>
    </dsp:sp>
    <dsp:sp modelId="{421AA4EF-E7DE-4786-ABD7-14991A27B835}">
      <dsp:nvSpPr>
        <dsp:cNvPr id="0" name=""/>
        <dsp:cNvSpPr/>
      </dsp:nvSpPr>
      <dsp:spPr>
        <a:xfrm>
          <a:off x="507177" y="858674"/>
          <a:ext cx="6791763" cy="7539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2.-Marcadores inflamatorios bioquímico, es decir, activación del complemento (C3a y C5) e interleucina (IL-6, IL-8 e IL-10) evaluados preoperatoriamente, al final de la </a:t>
          </a:r>
          <a:r>
            <a:rPr lang="es-ES" sz="1300" kern="1200" dirty="0" err="1" smtClean="0"/>
            <a:t>operación,a</a:t>
          </a:r>
          <a:r>
            <a:rPr lang="es-ES" sz="1300" kern="1200" dirty="0" smtClean="0"/>
            <a:t> las  4, 12 y 24 horas después de la operación</a:t>
          </a:r>
          <a:endParaRPr lang="es-VE" sz="1300" kern="1200" dirty="0"/>
        </a:p>
      </dsp:txBody>
      <dsp:txXfrm>
        <a:off x="529260" y="880757"/>
        <a:ext cx="5750347" cy="709792"/>
      </dsp:txXfrm>
    </dsp:sp>
    <dsp:sp modelId="{C434A739-AF17-4CE9-9201-7005394CF018}">
      <dsp:nvSpPr>
        <dsp:cNvPr id="0" name=""/>
        <dsp:cNvSpPr/>
      </dsp:nvSpPr>
      <dsp:spPr>
        <a:xfrm>
          <a:off x="1014354" y="1717349"/>
          <a:ext cx="6791763" cy="7539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3. Función pulmonar mediante </a:t>
          </a:r>
          <a:r>
            <a:rPr lang="es-ES" sz="1300" kern="1200" dirty="0" err="1" smtClean="0"/>
            <a:t>espirometria</a:t>
          </a:r>
          <a:r>
            <a:rPr lang="es-ES" sz="1300" kern="1200" dirty="0" smtClean="0"/>
            <a:t> al alta</a:t>
          </a:r>
          <a:endParaRPr lang="es-VE" sz="1300" kern="1200" dirty="0"/>
        </a:p>
      </dsp:txBody>
      <dsp:txXfrm>
        <a:off x="1036437" y="1739432"/>
        <a:ext cx="5750347" cy="709792"/>
      </dsp:txXfrm>
    </dsp:sp>
    <dsp:sp modelId="{169C8FD6-A1C3-492A-BFF7-37A45858D4CF}">
      <dsp:nvSpPr>
        <dsp:cNvPr id="0" name=""/>
        <dsp:cNvSpPr/>
      </dsp:nvSpPr>
      <dsp:spPr>
        <a:xfrm>
          <a:off x="1521531" y="2576024"/>
          <a:ext cx="6791763" cy="7539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4. Puntajes de dolor medidos con escala analógica visual a las 2, 12, 24 y 36 horas después de la </a:t>
          </a:r>
          <a:r>
            <a:rPr lang="es-ES" sz="1300" kern="1200" dirty="0" err="1" smtClean="0"/>
            <a:t>extubación</a:t>
          </a:r>
          <a:r>
            <a:rPr lang="es-ES" sz="1300" kern="1200" dirty="0" smtClean="0"/>
            <a:t> y al alta</a:t>
          </a:r>
          <a:endParaRPr lang="es-VE" sz="1300" kern="1200" dirty="0"/>
        </a:p>
      </dsp:txBody>
      <dsp:txXfrm>
        <a:off x="1543614" y="2598107"/>
        <a:ext cx="5750347" cy="709792"/>
      </dsp:txXfrm>
    </dsp:sp>
    <dsp:sp modelId="{7060F96E-AEE7-454D-832E-3D33A7534B28}">
      <dsp:nvSpPr>
        <dsp:cNvPr id="0" name=""/>
        <dsp:cNvSpPr/>
      </dsp:nvSpPr>
      <dsp:spPr>
        <a:xfrm>
          <a:off x="2028708" y="3434699"/>
          <a:ext cx="6791763" cy="7539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5.- El volumen total y la dosis de anestésico local (paravertebral) bloque de analgesia controlada por el paciente y otra analgesia intravenosa administrada; uso de medicamentos antiinflamatorios no esteroideos u opiáceos</a:t>
          </a:r>
          <a:endParaRPr lang="es-VE" sz="1300" kern="1200" dirty="0"/>
        </a:p>
      </dsp:txBody>
      <dsp:txXfrm>
        <a:off x="2050791" y="3456782"/>
        <a:ext cx="5750347" cy="709792"/>
      </dsp:txXfrm>
    </dsp:sp>
    <dsp:sp modelId="{E5326587-5D20-43E0-B64E-D51A001AB993}">
      <dsp:nvSpPr>
        <dsp:cNvPr id="0" name=""/>
        <dsp:cNvSpPr/>
      </dsp:nvSpPr>
      <dsp:spPr>
        <a:xfrm>
          <a:off x="6301690" y="550808"/>
          <a:ext cx="490072" cy="49007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200" kern="1200"/>
        </a:p>
      </dsp:txBody>
      <dsp:txXfrm>
        <a:off x="6411956" y="550808"/>
        <a:ext cx="269540" cy="368779"/>
      </dsp:txXfrm>
    </dsp:sp>
    <dsp:sp modelId="{B288440B-38AF-4EF8-8B44-53C90E6143E4}">
      <dsp:nvSpPr>
        <dsp:cNvPr id="0" name=""/>
        <dsp:cNvSpPr/>
      </dsp:nvSpPr>
      <dsp:spPr>
        <a:xfrm>
          <a:off x="6808867" y="1409483"/>
          <a:ext cx="490072" cy="49007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200" kern="1200"/>
        </a:p>
      </dsp:txBody>
      <dsp:txXfrm>
        <a:off x="6919133" y="1409483"/>
        <a:ext cx="269540" cy="368779"/>
      </dsp:txXfrm>
    </dsp:sp>
    <dsp:sp modelId="{DDE4C818-8E54-4F97-9D54-55EE39F5AF9B}">
      <dsp:nvSpPr>
        <dsp:cNvPr id="0" name=""/>
        <dsp:cNvSpPr/>
      </dsp:nvSpPr>
      <dsp:spPr>
        <a:xfrm>
          <a:off x="7316044" y="2255592"/>
          <a:ext cx="490072" cy="49007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200" kern="1200"/>
        </a:p>
      </dsp:txBody>
      <dsp:txXfrm>
        <a:off x="7426310" y="2255592"/>
        <a:ext cx="269540" cy="368779"/>
      </dsp:txXfrm>
    </dsp:sp>
    <dsp:sp modelId="{6B58A843-873E-422A-B009-10038BB83753}">
      <dsp:nvSpPr>
        <dsp:cNvPr id="0" name=""/>
        <dsp:cNvSpPr/>
      </dsp:nvSpPr>
      <dsp:spPr>
        <a:xfrm>
          <a:off x="7823221" y="3122644"/>
          <a:ext cx="490072" cy="49007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200" kern="1200"/>
        </a:p>
      </dsp:txBody>
      <dsp:txXfrm>
        <a:off x="7933487" y="3122644"/>
        <a:ext cx="269540" cy="3687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343DA-D1AC-4DE5-A19E-4B68C568CF27}">
      <dsp:nvSpPr>
        <dsp:cNvPr id="0" name=""/>
        <dsp:cNvSpPr/>
      </dsp:nvSpPr>
      <dsp:spPr>
        <a:xfrm>
          <a:off x="0" y="0"/>
          <a:ext cx="7056377" cy="9215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6.- Duración en la unidad de cuidados intensivos y estancia hospitalaria postoperatoria</a:t>
          </a:r>
          <a:endParaRPr lang="es-VE" sz="1700" kern="1200" dirty="0"/>
        </a:p>
      </dsp:txBody>
      <dsp:txXfrm>
        <a:off x="26990" y="26990"/>
        <a:ext cx="5984134" cy="867524"/>
      </dsp:txXfrm>
    </dsp:sp>
    <dsp:sp modelId="{343DA26E-1317-41AE-9E31-C5EE64B67C67}">
      <dsp:nvSpPr>
        <dsp:cNvPr id="0" name=""/>
        <dsp:cNvSpPr/>
      </dsp:nvSpPr>
      <dsp:spPr>
        <a:xfrm>
          <a:off x="590971" y="1089051"/>
          <a:ext cx="7056377" cy="9215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7.- Mortalidad intrahospitalaria  y otras medidas estándar de morbilidad, incluyendo SEPSIS * a las 6 semanas postoperatorias</a:t>
          </a:r>
          <a:endParaRPr lang="es-VE" sz="1700" kern="1200" dirty="0"/>
        </a:p>
      </dsp:txBody>
      <dsp:txXfrm>
        <a:off x="617961" y="1116041"/>
        <a:ext cx="5812447" cy="867524"/>
      </dsp:txXfrm>
    </dsp:sp>
    <dsp:sp modelId="{DDD069D7-D18A-432E-B52B-378F81018221}">
      <dsp:nvSpPr>
        <dsp:cNvPr id="0" name=""/>
        <dsp:cNvSpPr/>
      </dsp:nvSpPr>
      <dsp:spPr>
        <a:xfrm>
          <a:off x="1173122" y="2178102"/>
          <a:ext cx="7056377" cy="9215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8-. Uso de recursos de atención médica y costos asociados</a:t>
          </a:r>
          <a:endParaRPr lang="es-VE" sz="1700" kern="1200" dirty="0"/>
        </a:p>
      </dsp:txBody>
      <dsp:txXfrm>
        <a:off x="1200112" y="2205092"/>
        <a:ext cx="5821268" cy="867524"/>
      </dsp:txXfrm>
    </dsp:sp>
    <dsp:sp modelId="{BF71606A-6153-462C-B942-A0F25BFFF142}">
      <dsp:nvSpPr>
        <dsp:cNvPr id="0" name=""/>
        <dsp:cNvSpPr/>
      </dsp:nvSpPr>
      <dsp:spPr>
        <a:xfrm>
          <a:off x="1764094" y="3267153"/>
          <a:ext cx="7056377" cy="92150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9. Calidad de vida al reclutamiento a los 3 y 12 meses después de la cirugía, medidos con la cuestionario de resultado de revascularización</a:t>
          </a:r>
          <a:endParaRPr lang="es-VE" sz="1700" kern="1200" dirty="0"/>
        </a:p>
      </dsp:txBody>
      <dsp:txXfrm>
        <a:off x="1791084" y="3294143"/>
        <a:ext cx="5812447" cy="867524"/>
      </dsp:txXfrm>
    </dsp:sp>
    <dsp:sp modelId="{1F9555F8-45C2-4EA0-B1BB-6FE86B3F3E79}">
      <dsp:nvSpPr>
        <dsp:cNvPr id="0" name=""/>
        <dsp:cNvSpPr/>
      </dsp:nvSpPr>
      <dsp:spPr>
        <a:xfrm>
          <a:off x="6457399" y="705788"/>
          <a:ext cx="598978" cy="59897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700" kern="1200"/>
        </a:p>
      </dsp:txBody>
      <dsp:txXfrm>
        <a:off x="6592169" y="705788"/>
        <a:ext cx="329438" cy="450731"/>
      </dsp:txXfrm>
    </dsp:sp>
    <dsp:sp modelId="{AADD7F20-6378-4722-A489-3A9074D7F106}">
      <dsp:nvSpPr>
        <dsp:cNvPr id="0" name=""/>
        <dsp:cNvSpPr/>
      </dsp:nvSpPr>
      <dsp:spPr>
        <a:xfrm>
          <a:off x="7048371" y="1794839"/>
          <a:ext cx="598978" cy="59897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700" kern="1200"/>
        </a:p>
      </dsp:txBody>
      <dsp:txXfrm>
        <a:off x="7183141" y="1794839"/>
        <a:ext cx="329438" cy="450731"/>
      </dsp:txXfrm>
    </dsp:sp>
    <dsp:sp modelId="{64ACEDFC-7E7C-4325-8D9E-B9BC82B67965}">
      <dsp:nvSpPr>
        <dsp:cNvPr id="0" name=""/>
        <dsp:cNvSpPr/>
      </dsp:nvSpPr>
      <dsp:spPr>
        <a:xfrm>
          <a:off x="7630522" y="2883891"/>
          <a:ext cx="598978" cy="598978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700" kern="1200"/>
        </a:p>
      </dsp:txBody>
      <dsp:txXfrm>
        <a:off x="7765292" y="2883891"/>
        <a:ext cx="329438" cy="45073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1CE567-135B-443A-B40E-5485C11DF7E4}">
      <dsp:nvSpPr>
        <dsp:cNvPr id="0" name=""/>
        <dsp:cNvSpPr/>
      </dsp:nvSpPr>
      <dsp:spPr>
        <a:xfrm>
          <a:off x="0" y="2626681"/>
          <a:ext cx="7560840" cy="1723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Pacientes que se han sometido previamente a cirugía cardíaca o pulmonar o para quien el cirujano no estaba dispuesto a realizar la cirugía a través de  cualquiera de los métodos fueron excluidos.</a:t>
          </a:r>
          <a:endParaRPr lang="es-VE" sz="2400" kern="1200" dirty="0"/>
        </a:p>
      </dsp:txBody>
      <dsp:txXfrm>
        <a:off x="0" y="2626681"/>
        <a:ext cx="7560840" cy="1723387"/>
      </dsp:txXfrm>
    </dsp:sp>
    <dsp:sp modelId="{6C819A7C-0502-4B5A-9C37-6BBC6FC93AFF}">
      <dsp:nvSpPr>
        <dsp:cNvPr id="0" name=""/>
        <dsp:cNvSpPr/>
      </dsp:nvSpPr>
      <dsp:spPr>
        <a:xfrm rot="10800000">
          <a:off x="0" y="1962"/>
          <a:ext cx="7560840" cy="2650570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Los participantes incluyeron adultos (&gt; 16 años y &lt;80 años) sometidos a CABG primaria en el corazón latiente, que no fuera de emergencia, sin el uso de CPB y paro </a:t>
          </a:r>
          <a:r>
            <a:rPr lang="es-ES" sz="2400" kern="1200" dirty="0" err="1" smtClean="0"/>
            <a:t>cardiopléjico</a:t>
          </a:r>
          <a:endParaRPr lang="es-VE" sz="2400" kern="1200" dirty="0"/>
        </a:p>
      </dsp:txBody>
      <dsp:txXfrm rot="10800000">
        <a:off x="0" y="1962"/>
        <a:ext cx="7560840" cy="17222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82DF8-8C52-432C-AC6D-736FE828233D}">
      <dsp:nvSpPr>
        <dsp:cNvPr id="0" name=""/>
        <dsp:cNvSpPr/>
      </dsp:nvSpPr>
      <dsp:spPr>
        <a:xfrm rot="1742363">
          <a:off x="1888741" y="2609179"/>
          <a:ext cx="785673" cy="67324"/>
        </a:xfrm>
        <a:custGeom>
          <a:avLst/>
          <a:gdLst/>
          <a:ahLst/>
          <a:cxnLst/>
          <a:rect l="0" t="0" r="0" b="0"/>
          <a:pathLst>
            <a:path>
              <a:moveTo>
                <a:pt x="0" y="33662"/>
              </a:moveTo>
              <a:lnTo>
                <a:pt x="785673" y="336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170871-84A2-47E3-A071-A62E06E5FEB7}">
      <dsp:nvSpPr>
        <dsp:cNvPr id="0" name=""/>
        <dsp:cNvSpPr/>
      </dsp:nvSpPr>
      <dsp:spPr>
        <a:xfrm rot="19907638">
          <a:off x="1884508" y="1334012"/>
          <a:ext cx="903065" cy="67324"/>
        </a:xfrm>
        <a:custGeom>
          <a:avLst/>
          <a:gdLst/>
          <a:ahLst/>
          <a:cxnLst/>
          <a:rect l="0" t="0" r="0" b="0"/>
          <a:pathLst>
            <a:path>
              <a:moveTo>
                <a:pt x="0" y="33662"/>
              </a:moveTo>
              <a:lnTo>
                <a:pt x="903065" y="336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11649C-2D64-46BE-9096-082F9E435216}">
      <dsp:nvSpPr>
        <dsp:cNvPr id="0" name=""/>
        <dsp:cNvSpPr/>
      </dsp:nvSpPr>
      <dsp:spPr>
        <a:xfrm>
          <a:off x="86" y="869066"/>
          <a:ext cx="2280046" cy="228004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11B25-94A5-4556-B92F-221907D41042}">
      <dsp:nvSpPr>
        <dsp:cNvPr id="0" name=""/>
        <dsp:cNvSpPr/>
      </dsp:nvSpPr>
      <dsp:spPr>
        <a:xfrm>
          <a:off x="2658173" y="214429"/>
          <a:ext cx="1276387" cy="127638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400" kern="1200" dirty="0"/>
        </a:p>
      </dsp:txBody>
      <dsp:txXfrm>
        <a:off x="2845096" y="401352"/>
        <a:ext cx="902541" cy="902541"/>
      </dsp:txXfrm>
    </dsp:sp>
    <dsp:sp modelId="{BC5147ED-7163-4B22-8FA9-7F902DF48AEC}">
      <dsp:nvSpPr>
        <dsp:cNvPr id="0" name=""/>
        <dsp:cNvSpPr/>
      </dsp:nvSpPr>
      <dsp:spPr>
        <a:xfrm>
          <a:off x="4062199" y="214429"/>
          <a:ext cx="1914581" cy="1276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900" kern="1200" dirty="0" err="1" smtClean="0"/>
            <a:t>Esternotomía</a:t>
          </a:r>
          <a:r>
            <a:rPr lang="es-ES" sz="1900" kern="1200" dirty="0" smtClean="0"/>
            <a:t> media (OPCAB, control) </a:t>
          </a:r>
          <a:endParaRPr lang="es-VE" sz="1900" kern="1200" dirty="0"/>
        </a:p>
      </dsp:txBody>
      <dsp:txXfrm>
        <a:off x="4062199" y="214429"/>
        <a:ext cx="1914581" cy="1276387"/>
      </dsp:txXfrm>
    </dsp:sp>
    <dsp:sp modelId="{A42E990B-3DD5-4CA4-BBA8-80B0270D96AB}">
      <dsp:nvSpPr>
        <dsp:cNvPr id="0" name=""/>
        <dsp:cNvSpPr/>
      </dsp:nvSpPr>
      <dsp:spPr>
        <a:xfrm>
          <a:off x="2539040" y="2481542"/>
          <a:ext cx="1368028" cy="136802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600" kern="1200" dirty="0"/>
        </a:p>
      </dsp:txBody>
      <dsp:txXfrm>
        <a:off x="2739383" y="2681885"/>
        <a:ext cx="967342" cy="967342"/>
      </dsp:txXfrm>
    </dsp:sp>
    <dsp:sp modelId="{4ACA7A47-EBAC-4BAC-B75B-B2CB821EE803}">
      <dsp:nvSpPr>
        <dsp:cNvPr id="0" name=""/>
        <dsp:cNvSpPr/>
      </dsp:nvSpPr>
      <dsp:spPr>
        <a:xfrm>
          <a:off x="4043871" y="2481542"/>
          <a:ext cx="2052042" cy="1368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900" kern="1200" dirty="0" smtClean="0"/>
            <a:t> </a:t>
          </a:r>
          <a:r>
            <a:rPr lang="es-ES" sz="1900" kern="1200" dirty="0" smtClean="0"/>
            <a:t>Toracotomía </a:t>
          </a:r>
          <a:r>
            <a:rPr lang="es-ES" sz="1900" kern="1200" dirty="0" err="1" smtClean="0"/>
            <a:t>anterolateral</a:t>
          </a:r>
          <a:r>
            <a:rPr lang="es-ES" sz="1900" kern="1200" dirty="0" smtClean="0"/>
            <a:t> izquierda (</a:t>
          </a:r>
          <a:r>
            <a:rPr lang="es-ES" sz="1900" kern="1200" dirty="0" err="1" smtClean="0"/>
            <a:t>ThoraCAB</a:t>
          </a:r>
          <a:r>
            <a:rPr lang="es-ES" sz="1900" kern="1200" dirty="0" smtClean="0"/>
            <a:t>, experimental). </a:t>
          </a:r>
          <a:endParaRPr lang="es-VE" sz="1900" kern="1200" dirty="0"/>
        </a:p>
      </dsp:txBody>
      <dsp:txXfrm>
        <a:off x="4043871" y="2481542"/>
        <a:ext cx="2052042" cy="13680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629D60-5E50-4BEF-A359-F18F8BB9D850}">
      <dsp:nvSpPr>
        <dsp:cNvPr id="0" name=""/>
        <dsp:cNvSpPr/>
      </dsp:nvSpPr>
      <dsp:spPr>
        <a:xfrm rot="5400000">
          <a:off x="-179872" y="183509"/>
          <a:ext cx="1199148" cy="83940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200" kern="1200"/>
        </a:p>
      </dsp:txBody>
      <dsp:txXfrm rot="-5400000">
        <a:off x="0" y="423339"/>
        <a:ext cx="839404" cy="359744"/>
      </dsp:txXfrm>
    </dsp:sp>
    <dsp:sp modelId="{F7406FFC-A90E-44FA-8832-538FBC161603}">
      <dsp:nvSpPr>
        <dsp:cNvPr id="0" name=""/>
        <dsp:cNvSpPr/>
      </dsp:nvSpPr>
      <dsp:spPr>
        <a:xfrm rot="5400000">
          <a:off x="4264950" y="-3497247"/>
          <a:ext cx="779446" cy="78339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Analgesia local, bloqueo intercostal, hasta 6 espacios , inyectando 5 </a:t>
          </a:r>
          <a:r>
            <a:rPr lang="es-ES" sz="1800" kern="1200" dirty="0" err="1" smtClean="0"/>
            <a:t>mL</a:t>
          </a:r>
          <a:r>
            <a:rPr lang="es-ES" sz="1800" kern="1200" dirty="0" smtClean="0"/>
            <a:t> de </a:t>
          </a:r>
          <a:r>
            <a:rPr lang="es-ES" sz="1800" kern="1200" dirty="0" err="1" smtClean="0"/>
            <a:t>bupivacaína</a:t>
          </a:r>
          <a:r>
            <a:rPr lang="es-ES" sz="1800" kern="1200" dirty="0" smtClean="0"/>
            <a:t> al 0.125% en cada espacio, repetido de 4 a 6 horas si es necesario.</a:t>
          </a:r>
          <a:endParaRPr lang="es-VE" sz="1800" kern="1200" dirty="0"/>
        </a:p>
      </dsp:txBody>
      <dsp:txXfrm rot="-5400000">
        <a:off x="737721" y="68031"/>
        <a:ext cx="7795857" cy="703348"/>
      </dsp:txXfrm>
    </dsp:sp>
    <dsp:sp modelId="{3B09F7D1-B7F8-4391-A7B2-83ACFA4862BE}">
      <dsp:nvSpPr>
        <dsp:cNvPr id="0" name=""/>
        <dsp:cNvSpPr/>
      </dsp:nvSpPr>
      <dsp:spPr>
        <a:xfrm rot="5400000">
          <a:off x="-179872" y="1235398"/>
          <a:ext cx="1199148" cy="83940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200" kern="1200"/>
        </a:p>
      </dsp:txBody>
      <dsp:txXfrm rot="-5400000">
        <a:off x="0" y="1475228"/>
        <a:ext cx="839404" cy="359744"/>
      </dsp:txXfrm>
    </dsp:sp>
    <dsp:sp modelId="{34874332-646B-4B73-903E-8A158369F65E}">
      <dsp:nvSpPr>
        <dsp:cNvPr id="0" name=""/>
        <dsp:cNvSpPr/>
      </dsp:nvSpPr>
      <dsp:spPr>
        <a:xfrm rot="5400000">
          <a:off x="4366634" y="-2471704"/>
          <a:ext cx="779446" cy="78339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Analgesia intravenosa con </a:t>
          </a:r>
          <a:r>
            <a:rPr lang="es-ES" sz="1800" kern="1200" dirty="0" err="1" smtClean="0"/>
            <a:t>ketoralac</a:t>
          </a:r>
          <a:r>
            <a:rPr lang="es-ES" sz="1800" kern="1200" dirty="0" smtClean="0"/>
            <a:t> / </a:t>
          </a:r>
          <a:r>
            <a:rPr lang="es-ES" sz="1800" kern="1200" dirty="0" err="1" smtClean="0"/>
            <a:t>diclofenaco</a:t>
          </a:r>
          <a:r>
            <a:rPr lang="es-ES" sz="1800" kern="1200" dirty="0" smtClean="0"/>
            <a:t> (hasta 30 mg) </a:t>
          </a:r>
          <a:endParaRPr lang="es-VE" sz="1800" kern="1200" dirty="0"/>
        </a:p>
      </dsp:txBody>
      <dsp:txXfrm rot="-5400000">
        <a:off x="839405" y="1093574"/>
        <a:ext cx="7795857" cy="703348"/>
      </dsp:txXfrm>
    </dsp:sp>
    <dsp:sp modelId="{9E2A04B1-D26F-4C49-A607-C1A6BE24866B}">
      <dsp:nvSpPr>
        <dsp:cNvPr id="0" name=""/>
        <dsp:cNvSpPr/>
      </dsp:nvSpPr>
      <dsp:spPr>
        <a:xfrm rot="5400000">
          <a:off x="-179872" y="2287287"/>
          <a:ext cx="1199148" cy="83940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200" kern="1200"/>
        </a:p>
      </dsp:txBody>
      <dsp:txXfrm rot="-5400000">
        <a:off x="0" y="2527117"/>
        <a:ext cx="839404" cy="359744"/>
      </dsp:txXfrm>
    </dsp:sp>
    <dsp:sp modelId="{AC49EC18-ACBC-4EB2-A502-3C42ADC3993A}">
      <dsp:nvSpPr>
        <dsp:cNvPr id="0" name=""/>
        <dsp:cNvSpPr/>
      </dsp:nvSpPr>
      <dsp:spPr>
        <a:xfrm rot="5400000">
          <a:off x="4366634" y="-1419814"/>
          <a:ext cx="779446" cy="78339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VE" sz="1800" kern="1200" dirty="0" smtClean="0"/>
            <a:t> </a:t>
          </a:r>
          <a:r>
            <a:rPr lang="es-ES" sz="1800" kern="1200" dirty="0" smtClean="0"/>
            <a:t>Las enfermera administraba morfina intravenosa (hasta bolos de 5 mg) </a:t>
          </a:r>
          <a:endParaRPr lang="es-VE" sz="1800" kern="1200" dirty="0"/>
        </a:p>
      </dsp:txBody>
      <dsp:txXfrm rot="-5400000">
        <a:off x="839405" y="2145464"/>
        <a:ext cx="7795857" cy="703348"/>
      </dsp:txXfrm>
    </dsp:sp>
    <dsp:sp modelId="{E065E47B-B972-47AD-9140-E203984C73DD}">
      <dsp:nvSpPr>
        <dsp:cNvPr id="0" name=""/>
        <dsp:cNvSpPr/>
      </dsp:nvSpPr>
      <dsp:spPr>
        <a:xfrm rot="5400000">
          <a:off x="-179872" y="3339176"/>
          <a:ext cx="1199148" cy="83940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VE" sz="2200" kern="1200"/>
        </a:p>
      </dsp:txBody>
      <dsp:txXfrm rot="-5400000">
        <a:off x="0" y="3579006"/>
        <a:ext cx="839404" cy="359744"/>
      </dsp:txXfrm>
    </dsp:sp>
    <dsp:sp modelId="{B9A211E8-B1C3-4C86-923E-430F1242A7EC}">
      <dsp:nvSpPr>
        <dsp:cNvPr id="0" name=""/>
        <dsp:cNvSpPr/>
      </dsp:nvSpPr>
      <dsp:spPr>
        <a:xfrm rot="5400000">
          <a:off x="4366634" y="-367925"/>
          <a:ext cx="779446" cy="78339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Infusión intravenosa de </a:t>
          </a:r>
          <a:r>
            <a:rPr lang="es-ES" sz="1800" kern="1200" dirty="0" err="1" smtClean="0"/>
            <a:t>ketamina</a:t>
          </a:r>
          <a:r>
            <a:rPr lang="es-ES" sz="1800" kern="1200" dirty="0" smtClean="0"/>
            <a:t> (1.5-3 mg  en 1  min ) Todos los pacientes tenía analgesia controlada por el paciente.</a:t>
          </a:r>
          <a:endParaRPr lang="es-VE" sz="1800" kern="1200" dirty="0"/>
        </a:p>
      </dsp:txBody>
      <dsp:txXfrm rot="-5400000">
        <a:off x="839405" y="3197353"/>
        <a:ext cx="7795857" cy="703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0.05822</cdr:x>
      <cdr:y>0.7575</cdr:y>
    </cdr:from>
    <cdr:to>
      <cdr:x>0.09146</cdr:x>
      <cdr:y>0.78914</cdr:y>
    </cdr:to>
    <cdr:cxnSp macro="">
      <cdr:nvCxnSpPr>
        <cdr:cNvPr id="3" name="2 Conector recto"/>
        <cdr:cNvCxnSpPr/>
      </cdr:nvCxnSpPr>
      <cdr:spPr>
        <a:xfrm xmlns:a="http://schemas.openxmlformats.org/drawingml/2006/main" flipV="1">
          <a:off x="498845" y="3448353"/>
          <a:ext cx="284879" cy="14401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BEAAC-CAFF-408B-ACBC-F1602C7BB453}" type="datetimeFigureOut">
              <a:rPr lang="es-ES" smtClean="0"/>
              <a:t>29/05/2018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33C00-33F2-4EDA-8E30-4B0580B646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006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33C00-33F2-4EDA-8E30-4B0580B6469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778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33C00-33F2-4EDA-8E30-4B0580B6469A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5232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33C00-33F2-4EDA-8E30-4B0580B6469A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6975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33C00-33F2-4EDA-8E30-4B0580B6469A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3207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33C00-33F2-4EDA-8E30-4B0580B6469A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21740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LMS: tronco de la coronaria izquierda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33C00-33F2-4EDA-8E30-4B0580B6469A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444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VE" dirty="0" smtClean="0"/>
              <a:t>IABP: </a:t>
            </a:r>
            <a:r>
              <a:rPr lang="es-V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balón de </a:t>
            </a:r>
            <a:r>
              <a:rPr lang="es-V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contrapulsación</a:t>
            </a:r>
            <a:r>
              <a:rPr lang="es-V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VE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intraaórtica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33C00-33F2-4EDA-8E30-4B0580B6469A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2287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Tiempo apto para el alta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33C00-33F2-4EDA-8E30-4B0580B6469A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45813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mtClean="0"/>
              <a:t>duración de la estancia en UCI. (X)</a:t>
            </a:r>
          </a:p>
          <a:p>
            <a:r>
              <a:rPr lang="es-ES" smtClean="0"/>
              <a:t>Proporción  de pacientes que</a:t>
            </a:r>
            <a:r>
              <a:rPr lang="es-ES" baseline="0" smtClean="0"/>
              <a:t> se dieron de </a:t>
            </a:r>
            <a:r>
              <a:rPr lang="es-ES" smtClean="0"/>
              <a:t>dada de alta (Y)</a:t>
            </a: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33C00-33F2-4EDA-8E30-4B0580B6469A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8586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(C) el alta del hospital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33C00-33F2-4EDA-8E30-4B0580B6469A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20835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33C00-33F2-4EDA-8E30-4B0580B6469A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9604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33C00-33F2-4EDA-8E30-4B0580B6469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8869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33C00-33F2-4EDA-8E30-4B0580B6469A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61284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33C00-33F2-4EDA-8E30-4B0580B6469A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7772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33C00-33F2-4EDA-8E30-4B0580B6469A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3610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33C00-33F2-4EDA-8E30-4B0580B6469A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7416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33C00-33F2-4EDA-8E30-4B0580B6469A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1633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15904-4B7C-42A4-9E7C-D74B164387B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06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33C00-33F2-4EDA-8E30-4B0580B6469A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7244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33C00-33F2-4EDA-8E30-4B0580B6469A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724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33C00-33F2-4EDA-8E30-4B0580B6469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170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33C00-33F2-4EDA-8E30-4B0580B6469A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2517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33C00-33F2-4EDA-8E30-4B0580B6469A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37707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s-VE" sz="1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33C00-33F2-4EDA-8E30-4B0580B6469A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5870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33C00-33F2-4EDA-8E30-4B0580B6469A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8308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4717-AB21-4F60-971E-4BECEB9BBEA1}" type="datetimeFigureOut">
              <a:rPr lang="es-ES" smtClean="0"/>
              <a:t>29/05/2018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2511-0958-4FAA-9EA8-D2F8BFD51C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1830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4717-AB21-4F60-971E-4BECEB9BBEA1}" type="datetimeFigureOut">
              <a:rPr lang="es-ES" smtClean="0"/>
              <a:t>29/05/2018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2511-0958-4FAA-9EA8-D2F8BFD51C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938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4717-AB21-4F60-971E-4BECEB9BBEA1}" type="datetimeFigureOut">
              <a:rPr lang="es-ES" smtClean="0"/>
              <a:t>29/05/2018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2511-0958-4FAA-9EA8-D2F8BFD51C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23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4717-AB21-4F60-971E-4BECEB9BBEA1}" type="datetimeFigureOut">
              <a:rPr lang="es-ES" smtClean="0"/>
              <a:t>29/05/2018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2511-0958-4FAA-9EA8-D2F8BFD51C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3242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4717-AB21-4F60-971E-4BECEB9BBEA1}" type="datetimeFigureOut">
              <a:rPr lang="es-ES" smtClean="0"/>
              <a:t>29/05/2018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2511-0958-4FAA-9EA8-D2F8BFD51C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572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4717-AB21-4F60-971E-4BECEB9BBEA1}" type="datetimeFigureOut">
              <a:rPr lang="es-ES" smtClean="0"/>
              <a:t>29/05/2018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2511-0958-4FAA-9EA8-D2F8BFD51C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662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4717-AB21-4F60-971E-4BECEB9BBEA1}" type="datetimeFigureOut">
              <a:rPr lang="es-ES" smtClean="0"/>
              <a:t>29/05/2018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2511-0958-4FAA-9EA8-D2F8BFD51C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319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4717-AB21-4F60-971E-4BECEB9BBEA1}" type="datetimeFigureOut">
              <a:rPr lang="es-ES" smtClean="0"/>
              <a:t>29/05/2018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2511-0958-4FAA-9EA8-D2F8BFD51C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64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4717-AB21-4F60-971E-4BECEB9BBEA1}" type="datetimeFigureOut">
              <a:rPr lang="es-ES" smtClean="0"/>
              <a:t>29/05/2018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2511-0958-4FAA-9EA8-D2F8BFD51C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0032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4717-AB21-4F60-971E-4BECEB9BBEA1}" type="datetimeFigureOut">
              <a:rPr lang="es-ES" smtClean="0"/>
              <a:t>29/05/2018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2511-0958-4FAA-9EA8-D2F8BFD51C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724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D4717-AB21-4F60-971E-4BECEB9BBEA1}" type="datetimeFigureOut">
              <a:rPr lang="es-ES" smtClean="0"/>
              <a:t>29/05/2018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92511-0958-4FAA-9EA8-D2F8BFD51C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714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D4717-AB21-4F60-971E-4BECEB9BBEA1}" type="datetimeFigureOut">
              <a:rPr lang="es-ES" smtClean="0"/>
              <a:t>29/05/2018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92511-0958-4FAA-9EA8-D2F8BFD51CF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2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9.jpe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microsoft.com/office/2007/relationships/hdphoto" Target="../media/hdphoto3.wdp"/><Relationship Id="rId9" Type="http://schemas.microsoft.com/office/2007/relationships/diagramDrawing" Target="../diagrams/drawing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investig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236" y="1556792"/>
            <a:ext cx="4048307" cy="404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1440160" cy="144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ángulo 3"/>
          <p:cNvSpPr/>
          <p:nvPr/>
        </p:nvSpPr>
        <p:spPr>
          <a:xfrm>
            <a:off x="1809130" y="404664"/>
            <a:ext cx="6203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Universidad Centroccidental Lisandro Alvarado</a:t>
            </a:r>
          </a:p>
          <a:p>
            <a:pPr algn="ctr"/>
            <a:r>
              <a:rPr lang="pt-BR" b="1" dirty="0"/>
              <a:t>CCR- ASCARDIO</a:t>
            </a:r>
          </a:p>
          <a:p>
            <a:pPr algn="ctr"/>
            <a:r>
              <a:rPr lang="pt-BR" b="1" dirty="0"/>
              <a:t>Postgrado de Cardiologia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06746" y="2952594"/>
            <a:ext cx="8518700" cy="7848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ES" sz="4500" dirty="0">
                <a:solidFill>
                  <a:srgbClr val="FFC000"/>
                </a:solidFill>
                <a:latin typeface="Ravie" pitchFamily="82" charset="0"/>
              </a:rPr>
              <a:t>Evidencia Científica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342236" y="523242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ES" b="1" dirty="0"/>
              <a:t>Grupo </a:t>
            </a:r>
            <a:r>
              <a:rPr lang="es-ES" b="1" dirty="0" smtClean="0"/>
              <a:t>Nº5</a:t>
            </a:r>
            <a:endParaRPr lang="es-ES" b="1" dirty="0"/>
          </a:p>
          <a:p>
            <a:pPr algn="r"/>
            <a:r>
              <a:rPr lang="es-ES" dirty="0" smtClean="0"/>
              <a:t>José Adames </a:t>
            </a:r>
            <a:r>
              <a:rPr lang="es-ES" dirty="0"/>
              <a:t>(Relator</a:t>
            </a:r>
            <a:r>
              <a:rPr lang="es-ES" dirty="0" smtClean="0"/>
              <a:t>)</a:t>
            </a:r>
          </a:p>
          <a:p>
            <a:pPr algn="r"/>
            <a:r>
              <a:rPr lang="es-ES" dirty="0" err="1" smtClean="0"/>
              <a:t>Hermary</a:t>
            </a:r>
            <a:r>
              <a:rPr lang="es-ES" dirty="0" smtClean="0"/>
              <a:t> Rangel </a:t>
            </a:r>
            <a:endParaRPr lang="es-ES" dirty="0"/>
          </a:p>
          <a:p>
            <a:pPr algn="r"/>
            <a:r>
              <a:rPr lang="es-ES" dirty="0" smtClean="0"/>
              <a:t>Grisel León (Expositora</a:t>
            </a:r>
            <a:r>
              <a:rPr lang="es-ES" dirty="0"/>
              <a:t>)</a:t>
            </a:r>
          </a:p>
          <a:p>
            <a:pPr algn="r"/>
            <a:r>
              <a:rPr lang="es-ES" dirty="0" smtClean="0"/>
              <a:t>Francy Bravo</a:t>
            </a:r>
            <a:endParaRPr lang="en-US" dirty="0"/>
          </a:p>
        </p:txBody>
      </p:sp>
      <p:sp>
        <p:nvSpPr>
          <p:cNvPr id="8" name="7 CuadroTexto"/>
          <p:cNvSpPr txBox="1"/>
          <p:nvPr/>
        </p:nvSpPr>
        <p:spPr>
          <a:xfrm>
            <a:off x="2915816" y="646919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Mayo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6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527232688"/>
              </p:ext>
            </p:extLst>
          </p:nvPr>
        </p:nvGraphicFramePr>
        <p:xfrm>
          <a:off x="323528" y="2336686"/>
          <a:ext cx="8820472" cy="4188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05072" y="332656"/>
            <a:ext cx="8229600" cy="1143000"/>
          </a:xfrm>
        </p:spPr>
        <p:txBody>
          <a:bodyPr>
            <a:normAutofit/>
          </a:bodyPr>
          <a:lstStyle/>
          <a:p>
            <a:r>
              <a:rPr lang="es-VE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Puntos Finales</a:t>
            </a:r>
            <a:endParaRPr lang="es-VE" b="1" i="1" dirty="0">
              <a:solidFill>
                <a:srgbClr val="FFC000"/>
              </a:solidFill>
              <a:latin typeface="Ravie" pitchFamily="8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99592" y="1628800"/>
            <a:ext cx="2088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PFS: </a:t>
            </a:r>
            <a:endParaRPr lang="es-VE" sz="4000" dirty="0"/>
          </a:p>
        </p:txBody>
      </p:sp>
    </p:spTree>
    <p:extLst>
      <p:ext uri="{BB962C8B-B14F-4D97-AF65-F5344CB8AC3E}">
        <p14:creationId xmlns:p14="http://schemas.microsoft.com/office/powerpoint/2010/main" val="57206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0507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VE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Criterios de inclusión y </a:t>
            </a:r>
            <a:r>
              <a:rPr lang="es-VE" b="1" i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exclusion</a:t>
            </a:r>
            <a:r>
              <a:rPr lang="es-VE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 </a:t>
            </a:r>
            <a:endParaRPr lang="es-VE" b="1" i="1" dirty="0">
              <a:solidFill>
                <a:srgbClr val="FFC000"/>
              </a:solidFill>
              <a:latin typeface="Ravie" pitchFamily="82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064288675"/>
              </p:ext>
            </p:extLst>
          </p:nvPr>
        </p:nvGraphicFramePr>
        <p:xfrm>
          <a:off x="683568" y="2060848"/>
          <a:ext cx="7560840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744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0507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VE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Calculo de la muestra</a:t>
            </a:r>
            <a:endParaRPr lang="es-VE" b="1" i="1" dirty="0">
              <a:solidFill>
                <a:srgbClr val="FFC000"/>
              </a:solidFill>
              <a:latin typeface="Ravie" pitchFamily="82" charset="0"/>
            </a:endParaRPr>
          </a:p>
        </p:txBody>
      </p:sp>
      <p:cxnSp>
        <p:nvCxnSpPr>
          <p:cNvPr id="6" name="1 Conector recto"/>
          <p:cNvCxnSpPr/>
          <p:nvPr/>
        </p:nvCxnSpPr>
        <p:spPr>
          <a:xfrm flipV="1">
            <a:off x="785746" y="4917361"/>
            <a:ext cx="252028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4 Grupo"/>
          <p:cNvGrpSpPr/>
          <p:nvPr/>
        </p:nvGrpSpPr>
        <p:grpSpPr>
          <a:xfrm>
            <a:off x="769252" y="1340768"/>
            <a:ext cx="8123228" cy="4552280"/>
            <a:chOff x="769252" y="1340768"/>
            <a:chExt cx="8123228" cy="4552280"/>
          </a:xfrm>
        </p:grpSpPr>
        <p:graphicFrame>
          <p:nvGraphicFramePr>
            <p:cNvPr id="2" name="1 Gráfico"/>
            <p:cNvGraphicFramePr/>
            <p:nvPr>
              <p:extLst>
                <p:ext uri="{D42A27DB-BD31-4B8C-83A1-F6EECF244321}">
                  <p14:modId xmlns:p14="http://schemas.microsoft.com/office/powerpoint/2010/main" val="3700959668"/>
                </p:ext>
              </p:extLst>
            </p:nvPr>
          </p:nvGraphicFramePr>
          <p:xfrm>
            <a:off x="769252" y="1340768"/>
            <a:ext cx="8123228" cy="45522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6 CuadroTexto"/>
            <p:cNvSpPr txBox="1"/>
            <p:nvPr/>
          </p:nvSpPr>
          <p:spPr>
            <a:xfrm>
              <a:off x="6084168" y="3789040"/>
              <a:ext cx="1008112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s-VE" dirty="0" smtClean="0"/>
            </a:p>
            <a:p>
              <a:endParaRPr lang="es-VE" dirty="0"/>
            </a:p>
            <a:p>
              <a:endParaRPr lang="es-VE" dirty="0" smtClean="0"/>
            </a:p>
            <a:p>
              <a:endParaRPr lang="es-VE" dirty="0"/>
            </a:p>
          </p:txBody>
        </p:sp>
      </p:grpSp>
      <p:sp>
        <p:nvSpPr>
          <p:cNvPr id="8" name="1 CuadroTexto"/>
          <p:cNvSpPr txBox="1"/>
          <p:nvPr/>
        </p:nvSpPr>
        <p:spPr>
          <a:xfrm rot="16200000">
            <a:off x="-94432" y="3137021"/>
            <a:ext cx="1296144" cy="46421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VE" sz="2400" dirty="0" smtClean="0"/>
              <a:t>ALTA </a:t>
            </a:r>
            <a:endParaRPr lang="es-VE" sz="2400" dirty="0"/>
          </a:p>
        </p:txBody>
      </p:sp>
      <p:cxnSp>
        <p:nvCxnSpPr>
          <p:cNvPr id="11" name="10 Conector recto"/>
          <p:cNvCxnSpPr/>
          <p:nvPr/>
        </p:nvCxnSpPr>
        <p:spPr>
          <a:xfrm flipV="1">
            <a:off x="1256715" y="4917361"/>
            <a:ext cx="218941" cy="1440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182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esultado de imagen para centros medicos de reino unido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24" y="2348880"/>
            <a:ext cx="4032448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esultado de imagen para centros medicos de italia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72" y="2348880"/>
            <a:ext cx="4536504" cy="330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05072" y="332656"/>
            <a:ext cx="8229600" cy="1143000"/>
          </a:xfrm>
        </p:spPr>
        <p:txBody>
          <a:bodyPr>
            <a:normAutofit/>
          </a:bodyPr>
          <a:lstStyle/>
          <a:p>
            <a:r>
              <a:rPr lang="es-VE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Metodología </a:t>
            </a:r>
            <a:endParaRPr lang="es-VE" b="1" i="1" dirty="0">
              <a:solidFill>
                <a:srgbClr val="FFC000"/>
              </a:solidFill>
              <a:latin typeface="Ravie" pitchFamily="82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85563" y="1425550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El estudio se realizó en el Bristol </a:t>
            </a:r>
            <a:r>
              <a:rPr lang="es-ES" dirty="0" err="1"/>
              <a:t>Heart</a:t>
            </a:r>
            <a:r>
              <a:rPr lang="es-ES" dirty="0"/>
              <a:t> </a:t>
            </a:r>
            <a:r>
              <a:rPr lang="es-ES" dirty="0" err="1"/>
              <a:t>Institute</a:t>
            </a:r>
            <a:r>
              <a:rPr lang="es-ES" dirty="0" smtClean="0"/>
              <a:t>,</a:t>
            </a:r>
          </a:p>
          <a:p>
            <a:pPr algn="ctr"/>
            <a:r>
              <a:rPr lang="es-ES" dirty="0" smtClean="0"/>
              <a:t> </a:t>
            </a:r>
            <a:r>
              <a:rPr lang="es-ES" dirty="0"/>
              <a:t>Bristol </a:t>
            </a:r>
            <a:r>
              <a:rPr lang="es-ES" dirty="0" smtClean="0"/>
              <a:t>(Reino Unido) </a:t>
            </a:r>
            <a:r>
              <a:rPr lang="es-ES" dirty="0"/>
              <a:t>y </a:t>
            </a:r>
            <a:r>
              <a:rPr lang="es-ES" dirty="0" smtClean="0"/>
              <a:t> hospital </a:t>
            </a:r>
            <a:r>
              <a:rPr lang="es-ES" dirty="0" err="1" smtClean="0"/>
              <a:t>Pasquinucci</a:t>
            </a:r>
            <a:r>
              <a:rPr lang="es-ES" dirty="0"/>
              <a:t>, </a:t>
            </a:r>
            <a:r>
              <a:rPr lang="es-ES" dirty="0" smtClean="0"/>
              <a:t>(</a:t>
            </a:r>
            <a:r>
              <a:rPr lang="es-ES" dirty="0"/>
              <a:t>Italia</a:t>
            </a:r>
            <a:r>
              <a:rPr lang="es-ES" dirty="0" smtClean="0"/>
              <a:t>) </a:t>
            </a:r>
          </a:p>
          <a:p>
            <a:pPr algn="ctr"/>
            <a:r>
              <a:rPr lang="es-ES" dirty="0" smtClean="0"/>
              <a:t>2 centros </a:t>
            </a:r>
            <a:r>
              <a:rPr lang="es-ES" dirty="0"/>
              <a:t>regionales especializados </a:t>
            </a:r>
            <a:r>
              <a:rPr lang="es-ES" dirty="0" smtClean="0"/>
              <a:t>en </a:t>
            </a:r>
            <a:r>
              <a:rPr lang="es-ES" dirty="0"/>
              <a:t>cirugía cardíaca. </a:t>
            </a:r>
          </a:p>
        </p:txBody>
      </p:sp>
      <p:sp>
        <p:nvSpPr>
          <p:cNvPr id="9" name="8 Rectángulo"/>
          <p:cNvSpPr/>
          <p:nvPr/>
        </p:nvSpPr>
        <p:spPr>
          <a:xfrm>
            <a:off x="539551" y="5677879"/>
            <a:ext cx="8378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dirty="0"/>
              <a:t>Tres </a:t>
            </a:r>
            <a:r>
              <a:rPr lang="es-ES" dirty="0" smtClean="0"/>
              <a:t>cirujanos participaron. : 2 </a:t>
            </a:r>
            <a:r>
              <a:rPr lang="es-ES" dirty="0"/>
              <a:t>en Bristol y 1 en </a:t>
            </a:r>
            <a:r>
              <a:rPr lang="es-ES" dirty="0" smtClean="0"/>
              <a:t>Italia.</a:t>
            </a:r>
          </a:p>
        </p:txBody>
      </p:sp>
      <p:sp>
        <p:nvSpPr>
          <p:cNvPr id="11" name="AutoShape 3" descr="Resultado de imagen para Corazón británico Fundación, Londres, Reino Uni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12" name="AutoShape 5" descr="Resultado de imagen para Corazón británico Fundación, Londres, Reino Unid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13" name="AutoShape 7" descr="Resultado de imagen para Corazón británico Fundación, Londres, Reino Unid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14" name="AutoShape 9" descr="Resultado de imagen para Corazón británico Fundación, Londres, Reino Unid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sp>
        <p:nvSpPr>
          <p:cNvPr id="15" name="AutoShape 11" descr="Resultado de imagen para Corazón británico Fundación, Londres, Reino Unido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VE"/>
          </a:p>
        </p:txBody>
      </p:sp>
      <p:pic>
        <p:nvPicPr>
          <p:cNvPr id="7180" name="Picture 1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667" b="71167" l="4199" r="125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5" t="41478" r="86141" b="25478"/>
          <a:stretch/>
        </p:blipFill>
        <p:spPr bwMode="auto">
          <a:xfrm>
            <a:off x="4728776" y="2114323"/>
            <a:ext cx="3595801" cy="3458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 descr="Resultado de imagen para Unidad de Investigación Biomédica de Bristo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087" y="2479064"/>
            <a:ext cx="4108954" cy="272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5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05072" y="332656"/>
            <a:ext cx="8229600" cy="1143000"/>
          </a:xfrm>
        </p:spPr>
        <p:txBody>
          <a:bodyPr>
            <a:normAutofit/>
          </a:bodyPr>
          <a:lstStyle/>
          <a:p>
            <a:r>
              <a:rPr lang="es-VE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Metodología </a:t>
            </a:r>
            <a:endParaRPr lang="es-VE" b="1" i="1" dirty="0">
              <a:solidFill>
                <a:srgbClr val="FFC000"/>
              </a:solidFill>
              <a:latin typeface="Ravie" pitchFamily="82" charset="0"/>
            </a:endParaRPr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879718123"/>
              </p:ext>
            </p:extLst>
          </p:nvPr>
        </p:nvGraphicFramePr>
        <p:xfrm>
          <a:off x="467544" y="1628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6" name="Picture 4" descr="Resultado de imagen para toracotomia anterolateral izquier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698523" cy="479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para estabilizador (Medtronic Inc, Minneapolis, Minn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14438"/>
            <a:ext cx="7632848" cy="5131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58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Resultado de imagen para alivido del dolor luego de cirugia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521"/>
            <a:ext cx="3738852" cy="250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13792" y="182201"/>
            <a:ext cx="8229600" cy="1143000"/>
          </a:xfrm>
        </p:spPr>
        <p:txBody>
          <a:bodyPr>
            <a:normAutofit/>
          </a:bodyPr>
          <a:lstStyle/>
          <a:p>
            <a:r>
              <a:rPr lang="es-VE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Metodología </a:t>
            </a:r>
            <a:endParaRPr lang="es-VE" b="1" i="1" dirty="0">
              <a:solidFill>
                <a:srgbClr val="FFC000"/>
              </a:solidFill>
              <a:latin typeface="Ravie" pitchFamily="8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31790" y="1253008"/>
            <a:ext cx="8712680" cy="1200329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dirty="0"/>
              <a:t>Para pacientes </a:t>
            </a:r>
            <a:r>
              <a:rPr lang="es-ES" dirty="0" err="1"/>
              <a:t>ThoraCAB</a:t>
            </a:r>
            <a:r>
              <a:rPr lang="es-ES" dirty="0"/>
              <a:t>, en el momento del cierre de la herida, el cirujano suturó en su lugar , un catéter paravertebral para proporcionar un bloqueo paravertebral (infusión de </a:t>
            </a:r>
            <a:r>
              <a:rPr lang="es-ES" dirty="0" err="1"/>
              <a:t>bupivacaína</a:t>
            </a:r>
            <a:r>
              <a:rPr lang="es-ES" dirty="0"/>
              <a:t> al 0,125%, 5-10 ml / h); un bolo de carga de 15 a 20 ml de </a:t>
            </a:r>
            <a:r>
              <a:rPr lang="es-ES" dirty="0" err="1"/>
              <a:t>bupivacaína</a:t>
            </a:r>
            <a:r>
              <a:rPr lang="es-ES" dirty="0"/>
              <a:t> al 0,25% a través de el catéter y las inyecciones en los espacios intercostales (0.125% </a:t>
            </a:r>
            <a:r>
              <a:rPr lang="es-ES" dirty="0" err="1"/>
              <a:t>bupivacaína</a:t>
            </a:r>
            <a:r>
              <a:rPr lang="es-ES" dirty="0"/>
              <a:t>)</a:t>
            </a: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405548211"/>
              </p:ext>
            </p:extLst>
          </p:nvPr>
        </p:nvGraphicFramePr>
        <p:xfrm>
          <a:off x="231790" y="2513963"/>
          <a:ext cx="8673311" cy="4362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478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05072" y="332656"/>
            <a:ext cx="8229600" cy="1143000"/>
          </a:xfrm>
        </p:spPr>
        <p:txBody>
          <a:bodyPr>
            <a:normAutofit/>
          </a:bodyPr>
          <a:lstStyle/>
          <a:p>
            <a:r>
              <a:rPr lang="es-VE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Estadísticos </a:t>
            </a:r>
            <a:endParaRPr lang="es-VE" b="1" i="1" dirty="0">
              <a:solidFill>
                <a:srgbClr val="FFC000"/>
              </a:solidFill>
              <a:latin typeface="Ravie" pitchFamily="82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53173161"/>
              </p:ext>
            </p:extLst>
          </p:nvPr>
        </p:nvGraphicFramePr>
        <p:xfrm>
          <a:off x="683568" y="1268760"/>
          <a:ext cx="78488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3201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n para resulta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19250"/>
            <a:ext cx="80962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/>
          </a:bodyPr>
          <a:lstStyle/>
          <a:p>
            <a:r>
              <a:rPr lang="es-VE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Resultados </a:t>
            </a:r>
            <a:endParaRPr lang="es-VE" b="1" i="1" dirty="0">
              <a:solidFill>
                <a:srgbClr val="FFC000"/>
              </a:solidFill>
              <a:latin typeface="Rav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71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1" t="12133" r="20623" b="10694"/>
          <a:stretch/>
        </p:blipFill>
        <p:spPr bwMode="auto">
          <a:xfrm>
            <a:off x="1724239" y="394946"/>
            <a:ext cx="6509447" cy="62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752625" y="440627"/>
            <a:ext cx="432836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800" dirty="0" smtClean="0"/>
              <a:t>Pacientes considerados para su inclusión en el ensayo (n = 465)</a:t>
            </a:r>
          </a:p>
          <a:p>
            <a:pPr algn="ctr"/>
            <a:r>
              <a:rPr lang="es-ES" sz="800" dirty="0" smtClean="0"/>
              <a:t>(Reino Unido 412, Italia 53)</a:t>
            </a:r>
            <a:endParaRPr lang="es-ES" sz="8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481687" y="909610"/>
            <a:ext cx="3076507" cy="184665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900" b="1" dirty="0" smtClean="0"/>
              <a:t>Pacientes excluidos (n = 274)</a:t>
            </a:r>
          </a:p>
          <a:p>
            <a:r>
              <a:rPr lang="es-ES" sz="700" dirty="0" smtClean="0"/>
              <a:t>Inelegible (n = 66) </a:t>
            </a:r>
          </a:p>
          <a:p>
            <a:r>
              <a:rPr lang="es-ES" sz="700" dirty="0" smtClean="0"/>
              <a:t>Paciente de más de 80 años (2), cirujano participante no estaban dispuesto a realizar cirugía mediante cualquiera de los procedimientos (49), operación planificada urgente o mediante cirugía con bomba (6), cirugía cardíaca previa (3), cirugía pulmonar previa (5), participar en otro ensayo clínico (6)</a:t>
            </a:r>
          </a:p>
          <a:p>
            <a:r>
              <a:rPr lang="es-ES" sz="700" dirty="0" smtClean="0"/>
              <a:t>No Aprobado (n = 79):</a:t>
            </a:r>
          </a:p>
          <a:p>
            <a:r>
              <a:rPr lang="es-ES" sz="700" dirty="0" smtClean="0"/>
              <a:t>Operación cancelada (9), cirugía transferida a la lista de otro cirujano (32),</a:t>
            </a:r>
          </a:p>
          <a:p>
            <a:r>
              <a:rPr lang="es-ES" sz="700" dirty="0" smtClean="0"/>
              <a:t>personal no disponible (15), poco tiempo a la cirugía previa (9), no  quiso recibir el paciente  la  hoja de información (3), barrera del idioma (3), misceláneo / otra razón (8)</a:t>
            </a:r>
          </a:p>
          <a:p>
            <a:r>
              <a:rPr lang="es-ES" sz="700" dirty="0" smtClean="0"/>
              <a:t>No consintió (n = 99):</a:t>
            </a:r>
          </a:p>
          <a:p>
            <a:r>
              <a:rPr lang="es-ES" sz="700" dirty="0" smtClean="0"/>
              <a:t>La falta de tiempo (5), el procedimiento estándar deseado (20), no quería dos cicatrices (3), barrera del lenguaje (2), ansioso / preocupado (3), razones personales (41) poco dispuesto / otro motivo (25) No se recopiló información (n = 30):</a:t>
            </a:r>
            <a:endParaRPr lang="es-ES" sz="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563888" y="3026461"/>
            <a:ext cx="259228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800" dirty="0" smtClean="0"/>
              <a:t>Aleatorizado (n = 191)</a:t>
            </a:r>
          </a:p>
          <a:p>
            <a:pPr algn="ctr"/>
            <a:r>
              <a:rPr lang="es-ES" sz="800" dirty="0" smtClean="0"/>
              <a:t>(Reino Unido 138, Italia 53)</a:t>
            </a:r>
            <a:endParaRPr lang="es-ES" sz="800" dirty="0"/>
          </a:p>
        </p:txBody>
      </p:sp>
      <p:sp>
        <p:nvSpPr>
          <p:cNvPr id="8" name="7 CuadroTexto"/>
          <p:cNvSpPr txBox="1"/>
          <p:nvPr/>
        </p:nvSpPr>
        <p:spPr>
          <a:xfrm>
            <a:off x="2707469" y="3739610"/>
            <a:ext cx="18193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800" dirty="0" smtClean="0"/>
              <a:t>Asignado a </a:t>
            </a:r>
            <a:r>
              <a:rPr lang="es-ES" sz="800" dirty="0" err="1" smtClean="0"/>
              <a:t>ThoraCAB</a:t>
            </a:r>
            <a:r>
              <a:rPr lang="es-ES" sz="800" dirty="0" smtClean="0"/>
              <a:t> (n = 95)</a:t>
            </a:r>
          </a:p>
          <a:p>
            <a:pPr algn="ctr"/>
            <a:r>
              <a:rPr lang="es-ES" sz="800" dirty="0" smtClean="0"/>
              <a:t>(Reino Unido 69, Italia 26)</a:t>
            </a:r>
            <a:endParaRPr lang="es-ES" sz="8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046697" y="3739610"/>
            <a:ext cx="181937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800" dirty="0" smtClean="0"/>
              <a:t>Asignado a OPCAB (n = 96)</a:t>
            </a:r>
          </a:p>
          <a:p>
            <a:pPr algn="ctr"/>
            <a:r>
              <a:rPr lang="es-ES" sz="800" dirty="0" smtClean="0"/>
              <a:t>(Reino Unido 69, Italia 27)</a:t>
            </a:r>
            <a:endParaRPr lang="es-ES" sz="800" dirty="0"/>
          </a:p>
        </p:txBody>
      </p:sp>
      <p:sp>
        <p:nvSpPr>
          <p:cNvPr id="9" name="8 CuadroTexto"/>
          <p:cNvSpPr txBox="1"/>
          <p:nvPr/>
        </p:nvSpPr>
        <p:spPr>
          <a:xfrm>
            <a:off x="2528924" y="4270518"/>
            <a:ext cx="1296144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700" dirty="0" smtClean="0"/>
              <a:t>Excluido (n = 4):</a:t>
            </a:r>
          </a:p>
          <a:p>
            <a:r>
              <a:rPr lang="es-ES" sz="700" dirty="0" smtClean="0"/>
              <a:t>Aleatorizado por error (n = 2)</a:t>
            </a:r>
          </a:p>
          <a:p>
            <a:r>
              <a:rPr lang="es-ES" sz="700" dirty="0" smtClean="0"/>
              <a:t>Sin datos recolectados (n = 2)</a:t>
            </a:r>
            <a:endParaRPr lang="es-ES" sz="7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5830003" y="4282733"/>
            <a:ext cx="1296144" cy="4154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700" dirty="0" smtClean="0"/>
              <a:t>Excluido (n = 3):</a:t>
            </a:r>
          </a:p>
          <a:p>
            <a:r>
              <a:rPr lang="es-ES" sz="700" dirty="0" smtClean="0"/>
              <a:t>Aleatorizado por error (n = 2)</a:t>
            </a:r>
          </a:p>
          <a:p>
            <a:r>
              <a:rPr lang="es-ES" sz="700" dirty="0" smtClean="0"/>
              <a:t>Sin datos recolectados (n = 1)</a:t>
            </a:r>
            <a:endParaRPr lang="es-ES" sz="7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696180" y="4903027"/>
            <a:ext cx="190968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700" b="1" dirty="0" smtClean="0"/>
              <a:t>Incluido en los análisis principales (n = 91)</a:t>
            </a:r>
          </a:p>
          <a:p>
            <a:pPr algn="ctr"/>
            <a:r>
              <a:rPr lang="es-ES" sz="700" dirty="0" smtClean="0"/>
              <a:t>(Reino Unido 67, Italia 24)</a:t>
            </a:r>
          </a:p>
          <a:p>
            <a:r>
              <a:rPr lang="es-ES" sz="700" dirty="0" smtClean="0"/>
              <a:t>Recibió la asignación (n = 83)</a:t>
            </a:r>
          </a:p>
          <a:p>
            <a:r>
              <a:rPr lang="es-ES" sz="700" dirty="0" smtClean="0"/>
              <a:t>No recibió la asignación (n = 8) </a:t>
            </a:r>
          </a:p>
          <a:p>
            <a:r>
              <a:rPr lang="es-ES" sz="700" dirty="0" smtClean="0"/>
              <a:t>Recibido en cirugía de bomba (n = 2) </a:t>
            </a:r>
          </a:p>
          <a:p>
            <a:r>
              <a:rPr lang="es-ES" sz="700" dirty="0" smtClean="0"/>
              <a:t>Se retiró el consentimiento de la prueba (n = 0)</a:t>
            </a:r>
            <a:endParaRPr lang="es-ES" sz="7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5035408" y="4920829"/>
            <a:ext cx="1920532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700" b="1" dirty="0" smtClean="0"/>
              <a:t>Incluido en los análisis principales (n = 93)</a:t>
            </a:r>
          </a:p>
          <a:p>
            <a:pPr algn="ctr"/>
            <a:r>
              <a:rPr lang="es-ES" sz="700" dirty="0" smtClean="0"/>
              <a:t>(Reino Unido 67, Italia 26)</a:t>
            </a:r>
          </a:p>
          <a:p>
            <a:r>
              <a:rPr lang="es-ES" sz="700" dirty="0" smtClean="0"/>
              <a:t>Recibió la asignación (n = 92)</a:t>
            </a:r>
          </a:p>
          <a:p>
            <a:r>
              <a:rPr lang="es-ES" sz="700" dirty="0" smtClean="0"/>
              <a:t>No recibió la asignación (n = 1)</a:t>
            </a:r>
          </a:p>
          <a:p>
            <a:r>
              <a:rPr lang="es-ES" sz="700" dirty="0" smtClean="0"/>
              <a:t>Recibido en cirugía de bomba (n = 9)</a:t>
            </a:r>
          </a:p>
          <a:p>
            <a:r>
              <a:rPr lang="es-ES" sz="700" dirty="0" smtClean="0"/>
              <a:t>Se retiró el consentimiento de la prueba (n = 1)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481527" y="6028544"/>
            <a:ext cx="66160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800" dirty="0" smtClean="0"/>
              <a:t>Incluido</a:t>
            </a:r>
          </a:p>
          <a:p>
            <a:pPr algn="ctr"/>
            <a:r>
              <a:rPr lang="es-ES" sz="800" dirty="0" smtClean="0"/>
              <a:t>En el análisis</a:t>
            </a:r>
          </a:p>
          <a:p>
            <a:r>
              <a:rPr lang="es-ES" sz="800" dirty="0" smtClean="0"/>
              <a:t>PFT(n = 63)</a:t>
            </a:r>
            <a:endParaRPr lang="es-ES" sz="800" dirty="0"/>
          </a:p>
        </p:txBody>
      </p:sp>
      <p:sp>
        <p:nvSpPr>
          <p:cNvPr id="17" name="16 CuadroTexto"/>
          <p:cNvSpPr txBox="1"/>
          <p:nvPr/>
        </p:nvSpPr>
        <p:spPr>
          <a:xfrm>
            <a:off x="3254978" y="6039832"/>
            <a:ext cx="642097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800" dirty="0" smtClean="0"/>
              <a:t>Incluido</a:t>
            </a:r>
          </a:p>
          <a:p>
            <a:pPr algn="ctr"/>
            <a:r>
              <a:rPr lang="es-ES" sz="800" dirty="0" smtClean="0"/>
              <a:t>En el análisis</a:t>
            </a:r>
          </a:p>
          <a:p>
            <a:pPr algn="ctr"/>
            <a:r>
              <a:rPr lang="es-ES" sz="800" dirty="0" smtClean="0"/>
              <a:t>CROQ</a:t>
            </a:r>
          </a:p>
          <a:p>
            <a:pPr algn="ctr"/>
            <a:r>
              <a:rPr lang="es-ES" sz="800" dirty="0" smtClean="0"/>
              <a:t>(n = 66)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3988202" y="6021518"/>
            <a:ext cx="87172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800" dirty="0" smtClean="0"/>
              <a:t>Incluido en</a:t>
            </a:r>
          </a:p>
          <a:p>
            <a:pPr algn="ctr"/>
            <a:r>
              <a:rPr lang="es-ES" sz="800" dirty="0" smtClean="0"/>
              <a:t>Los análisis de</a:t>
            </a:r>
          </a:p>
          <a:p>
            <a:pPr algn="ctr"/>
            <a:r>
              <a:rPr lang="es-ES" sz="800" dirty="0" smtClean="0"/>
              <a:t>biomarcadores</a:t>
            </a:r>
          </a:p>
          <a:p>
            <a:pPr algn="ctr"/>
            <a:r>
              <a:rPr lang="es-ES" sz="800" dirty="0" smtClean="0"/>
              <a:t>(n = 30)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5023033" y="6013040"/>
            <a:ext cx="66160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800" dirty="0" smtClean="0"/>
              <a:t>Incluido</a:t>
            </a:r>
          </a:p>
          <a:p>
            <a:pPr algn="ctr"/>
            <a:r>
              <a:rPr lang="es-ES" sz="800" dirty="0" smtClean="0"/>
              <a:t>En el análisis</a:t>
            </a:r>
          </a:p>
          <a:p>
            <a:pPr algn="ctr"/>
            <a:r>
              <a:rPr lang="es-ES" sz="800" dirty="0" smtClean="0"/>
              <a:t>PFT(n = 64)</a:t>
            </a:r>
            <a:endParaRPr lang="es-ES" sz="800" dirty="0"/>
          </a:p>
        </p:txBody>
      </p:sp>
      <p:sp>
        <p:nvSpPr>
          <p:cNvPr id="20" name="19 CuadroTexto"/>
          <p:cNvSpPr txBox="1"/>
          <p:nvPr/>
        </p:nvSpPr>
        <p:spPr>
          <a:xfrm>
            <a:off x="5790822" y="6030278"/>
            <a:ext cx="725394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800" dirty="0" smtClean="0"/>
              <a:t>Incluido</a:t>
            </a:r>
            <a:endParaRPr lang="es-ES" sz="800" i="1" dirty="0" smtClean="0"/>
          </a:p>
          <a:p>
            <a:pPr algn="ctr"/>
            <a:r>
              <a:rPr lang="es-ES" sz="800" dirty="0" smtClean="0"/>
              <a:t>En el análisis</a:t>
            </a:r>
          </a:p>
          <a:p>
            <a:pPr algn="ctr"/>
            <a:r>
              <a:rPr lang="es-ES" sz="800" dirty="0" smtClean="0"/>
              <a:t>CROQ</a:t>
            </a:r>
          </a:p>
          <a:p>
            <a:pPr algn="ctr"/>
            <a:r>
              <a:rPr lang="es-ES" sz="800" dirty="0" smtClean="0"/>
              <a:t>(n = 66)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6548381" y="6030115"/>
            <a:ext cx="894303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800" dirty="0" smtClean="0"/>
              <a:t>Incluido en</a:t>
            </a:r>
          </a:p>
          <a:p>
            <a:pPr algn="ctr"/>
            <a:r>
              <a:rPr lang="es-ES" sz="800" dirty="0" smtClean="0"/>
              <a:t>Los análisis de</a:t>
            </a:r>
          </a:p>
          <a:p>
            <a:pPr algn="ctr"/>
            <a:r>
              <a:rPr lang="es-ES" sz="800" dirty="0" smtClean="0"/>
              <a:t>biomarcadores</a:t>
            </a:r>
          </a:p>
          <a:p>
            <a:pPr algn="ctr"/>
            <a:r>
              <a:rPr lang="es-ES" sz="800" dirty="0" smtClean="0"/>
              <a:t>(n = 27)</a:t>
            </a:r>
          </a:p>
        </p:txBody>
      </p:sp>
    </p:spTree>
    <p:extLst>
      <p:ext uri="{BB962C8B-B14F-4D97-AF65-F5344CB8AC3E}">
        <p14:creationId xmlns:p14="http://schemas.microsoft.com/office/powerpoint/2010/main" val="262982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91680" y="440627"/>
            <a:ext cx="6283001" cy="5690662"/>
            <a:chOff x="2717282" y="440627"/>
            <a:chExt cx="5257399" cy="5538270"/>
          </a:xfrm>
        </p:grpSpPr>
        <p:sp>
          <p:nvSpPr>
            <p:cNvPr id="3" name="2 CuadroTexto"/>
            <p:cNvSpPr txBox="1"/>
            <p:nvPr/>
          </p:nvSpPr>
          <p:spPr>
            <a:xfrm>
              <a:off x="2752625" y="440627"/>
              <a:ext cx="4328366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/>
                <a:t>Pacientes considerados para su inclusión en el ensayo (n = 465)</a:t>
              </a:r>
            </a:p>
            <a:p>
              <a:pPr algn="ctr"/>
              <a:r>
                <a:rPr lang="es-ES" sz="1200" dirty="0" smtClean="0"/>
                <a:t>(Reino Unido 412, Italia 53)</a:t>
              </a:r>
              <a:endParaRPr lang="es-ES" sz="1200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4644008" y="1196752"/>
              <a:ext cx="3330673" cy="415498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S" sz="1200" b="1" dirty="0" smtClean="0"/>
                <a:t>Pacientes excluidos (n = 274)</a:t>
              </a:r>
            </a:p>
            <a:p>
              <a:r>
                <a:rPr lang="es-ES" sz="1200" dirty="0" smtClean="0"/>
                <a:t>Inelegible (n = 66) </a:t>
              </a:r>
            </a:p>
            <a:p>
              <a:r>
                <a:rPr lang="es-ES" sz="1200" dirty="0" smtClean="0"/>
                <a:t>Paciente de más de 80 años (2), cirujano participante no estaban dispuesto a realizar cirugía mediante cualquiera de los procedimientos (49), operación planificada urgente o mediante cirugía con bomba (6), cirugía cardíaca previa (3), cirugía pulmonar previa (5), participar en otro ensayo clínico (6)</a:t>
              </a:r>
            </a:p>
            <a:p>
              <a:r>
                <a:rPr lang="es-ES" sz="1200" dirty="0" smtClean="0"/>
                <a:t>No Aprobado (n = 79):</a:t>
              </a:r>
            </a:p>
            <a:p>
              <a:r>
                <a:rPr lang="es-ES" sz="1200" dirty="0" smtClean="0"/>
                <a:t>Operación cancelada (9), cirugía transferida a la lista de otro cirujano (32),</a:t>
              </a:r>
            </a:p>
            <a:p>
              <a:r>
                <a:rPr lang="es-ES" sz="1200" dirty="0" smtClean="0"/>
                <a:t>personal no disponible (15), poco tiempo a la cirugía previa (9), no  quiso recibir el paciente  la  hoja de información (3), barrera del idioma (3), misceláneo / otra razón (8)</a:t>
              </a:r>
            </a:p>
            <a:p>
              <a:r>
                <a:rPr lang="es-ES" sz="1200" dirty="0" smtClean="0"/>
                <a:t>No consintió (n = 99):</a:t>
              </a:r>
            </a:p>
            <a:p>
              <a:r>
                <a:rPr lang="es-ES" sz="1200" dirty="0" smtClean="0"/>
                <a:t>La falta de tiempo (5), el procedimiento estándar deseado (20), no quería dos cicatrices (3), barrera del lenguaje (2), ansioso / preocupado (3), razones personales (41) poco dispuesto / otro motivo (25) No se recopiló información (n = 30):</a:t>
              </a:r>
              <a:endParaRPr lang="es-ES" sz="1200" dirty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2717282" y="5517232"/>
              <a:ext cx="331236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 smtClean="0"/>
                <a:t>Aleatorizado (n = 191)</a:t>
              </a:r>
            </a:p>
            <a:p>
              <a:pPr algn="ctr"/>
              <a:r>
                <a:rPr lang="es-ES" sz="1200" dirty="0" smtClean="0"/>
                <a:t>(Reino Unido 138, Italia 53)</a:t>
              </a:r>
              <a:endParaRPr lang="es-ES" sz="1200" dirty="0"/>
            </a:p>
          </p:txBody>
        </p:sp>
        <p:cxnSp>
          <p:nvCxnSpPr>
            <p:cNvPr id="7" name="6 Conector recto"/>
            <p:cNvCxnSpPr/>
            <p:nvPr/>
          </p:nvCxnSpPr>
          <p:spPr>
            <a:xfrm>
              <a:off x="3563888" y="902292"/>
              <a:ext cx="0" cy="46149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"/>
            <p:cNvCxnSpPr/>
            <p:nvPr/>
          </p:nvCxnSpPr>
          <p:spPr>
            <a:xfrm>
              <a:off x="3563888" y="2492896"/>
              <a:ext cx="108012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594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n para pregunta de investigac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7" y="3789040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323528" y="548680"/>
            <a:ext cx="8568952" cy="3170099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VE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¿Cual es la mejor técnica de revascularización miocárdica por vía </a:t>
            </a:r>
            <a:r>
              <a:rPr lang="es-VE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quirúrgica (</a:t>
            </a:r>
            <a:r>
              <a:rPr lang="es-VE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Esternotomía</a:t>
            </a:r>
            <a:r>
              <a:rPr lang="es-VE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con CEC vs </a:t>
            </a:r>
            <a:r>
              <a:rPr lang="es-VE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Esternotomía</a:t>
            </a:r>
            <a:r>
              <a:rPr lang="es-VE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sin CEC</a:t>
            </a:r>
            <a:r>
              <a:rPr lang="es-VE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vs toracotomía sin CEC), en </a:t>
            </a:r>
            <a:r>
              <a:rPr lang="es-VE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relación a eventos clínicos </a:t>
            </a:r>
            <a:r>
              <a:rPr lang="es-VE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perioperatorios</a:t>
            </a:r>
            <a:r>
              <a:rPr lang="es-VE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* a corto plazo ** y a largo plazo ***?</a:t>
            </a:r>
          </a:p>
          <a:p>
            <a:r>
              <a:rPr lang="es-VE" sz="1500" dirty="0" smtClean="0">
                <a:latin typeface="+mj-lt"/>
                <a:cs typeface="Arial" pitchFamily="34" charset="0"/>
              </a:rPr>
              <a:t>* </a:t>
            </a:r>
            <a:r>
              <a:rPr lang="es-VE" sz="1500" dirty="0">
                <a:latin typeface="+mj-lt"/>
                <a:cs typeface="Arial" pitchFamily="34" charset="0"/>
              </a:rPr>
              <a:t>(Muerte, re-intervención, soporte mecánico, paro cardiaco,   coma por 24 horas, </a:t>
            </a:r>
            <a:r>
              <a:rPr lang="es-VE" sz="1500" dirty="0" err="1">
                <a:latin typeface="+mj-lt"/>
                <a:cs typeface="Arial" pitchFamily="34" charset="0"/>
              </a:rPr>
              <a:t>stroke</a:t>
            </a:r>
            <a:r>
              <a:rPr lang="es-VE" sz="1500" dirty="0">
                <a:latin typeface="+mj-lt"/>
                <a:cs typeface="Arial" pitchFamily="34" charset="0"/>
              </a:rPr>
              <a:t> o falla renal con diálisis) </a:t>
            </a:r>
          </a:p>
          <a:p>
            <a:r>
              <a:rPr lang="es-VE" sz="1500" dirty="0">
                <a:latin typeface="+mj-lt"/>
                <a:cs typeface="Arial" pitchFamily="34" charset="0"/>
              </a:rPr>
              <a:t>** (Mortalidad, IM, Nueva revascularización a un año)</a:t>
            </a:r>
          </a:p>
          <a:p>
            <a:r>
              <a:rPr lang="es-VE" sz="1500" dirty="0">
                <a:latin typeface="+mj-lt"/>
                <a:cs typeface="Arial" pitchFamily="34" charset="0"/>
              </a:rPr>
              <a:t>*** (Mortalidad, IM y nueva revascularización a 5 años) </a:t>
            </a:r>
          </a:p>
        </p:txBody>
      </p:sp>
    </p:spTree>
    <p:extLst>
      <p:ext uri="{BB962C8B-B14F-4D97-AF65-F5344CB8AC3E}">
        <p14:creationId xmlns:p14="http://schemas.microsoft.com/office/powerpoint/2010/main" val="138184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8" name="2047 Conector recto"/>
          <p:cNvCxnSpPr/>
          <p:nvPr/>
        </p:nvCxnSpPr>
        <p:spPr>
          <a:xfrm flipV="1">
            <a:off x="1873796" y="5127585"/>
            <a:ext cx="0" cy="15838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6" name="2055 Grupo"/>
          <p:cNvGrpSpPr/>
          <p:nvPr/>
        </p:nvGrpSpPr>
        <p:grpSpPr>
          <a:xfrm>
            <a:off x="1202040" y="421375"/>
            <a:ext cx="7128792" cy="6091471"/>
            <a:chOff x="1202040" y="421375"/>
            <a:chExt cx="7128792" cy="6091471"/>
          </a:xfrm>
        </p:grpSpPr>
        <p:grpSp>
          <p:nvGrpSpPr>
            <p:cNvPr id="2" name="1 Grupo"/>
            <p:cNvGrpSpPr/>
            <p:nvPr/>
          </p:nvGrpSpPr>
          <p:grpSpPr>
            <a:xfrm>
              <a:off x="1202040" y="421375"/>
              <a:ext cx="7128792" cy="6091471"/>
              <a:chOff x="2135726" y="-199313"/>
              <a:chExt cx="4961157" cy="2846803"/>
            </a:xfrm>
          </p:grpSpPr>
          <p:sp>
            <p:nvSpPr>
              <p:cNvPr id="3" name="2 CuadroTexto"/>
              <p:cNvSpPr txBox="1"/>
              <p:nvPr/>
            </p:nvSpPr>
            <p:spPr>
              <a:xfrm>
                <a:off x="2361668" y="-199313"/>
                <a:ext cx="1819375" cy="2445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dirty="0" smtClean="0"/>
                  <a:t>Asignado a </a:t>
                </a:r>
                <a:r>
                  <a:rPr lang="es-ES" sz="1400" dirty="0" err="1" smtClean="0"/>
                  <a:t>ThoraCAB</a:t>
                </a:r>
                <a:r>
                  <a:rPr lang="es-ES" sz="1400" dirty="0" smtClean="0"/>
                  <a:t> (n = 95)</a:t>
                </a:r>
              </a:p>
              <a:p>
                <a:pPr algn="ctr"/>
                <a:r>
                  <a:rPr lang="es-ES" sz="1400" dirty="0" smtClean="0"/>
                  <a:t>(Reino Unido 69, Italia 26</a:t>
                </a:r>
                <a:r>
                  <a:rPr lang="es-ES" sz="800" dirty="0" smtClean="0"/>
                  <a:t>)</a:t>
                </a:r>
                <a:endParaRPr lang="es-ES" sz="800" dirty="0"/>
              </a:p>
            </p:txBody>
          </p:sp>
          <p:sp>
            <p:nvSpPr>
              <p:cNvPr id="4" name="3 CuadroTexto"/>
              <p:cNvSpPr txBox="1"/>
              <p:nvPr/>
            </p:nvSpPr>
            <p:spPr>
              <a:xfrm>
                <a:off x="4700896" y="-199313"/>
                <a:ext cx="1819375" cy="2445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dirty="0" smtClean="0"/>
                  <a:t>Asignado a OPCAB (n = 96)</a:t>
                </a:r>
              </a:p>
              <a:p>
                <a:pPr algn="ctr"/>
                <a:r>
                  <a:rPr lang="es-ES" sz="1400" dirty="0" smtClean="0"/>
                  <a:t>(Reino Unido 69, Italia 27</a:t>
                </a:r>
                <a:r>
                  <a:rPr lang="es-ES" sz="800" dirty="0" smtClean="0"/>
                  <a:t>)</a:t>
                </a:r>
                <a:endParaRPr lang="es-ES" sz="800" dirty="0"/>
              </a:p>
            </p:txBody>
          </p:sp>
          <p:sp>
            <p:nvSpPr>
              <p:cNvPr id="5" name="4 CuadroTexto"/>
              <p:cNvSpPr txBox="1"/>
              <p:nvPr/>
            </p:nvSpPr>
            <p:spPr>
              <a:xfrm>
                <a:off x="2183123" y="331595"/>
                <a:ext cx="1296144" cy="5465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 smtClean="0"/>
                  <a:t>Excluido (n = 4):</a:t>
                </a:r>
              </a:p>
              <a:p>
                <a:r>
                  <a:rPr lang="es-ES" sz="1400" dirty="0" smtClean="0"/>
                  <a:t>Aleatorizado por error (n = 2)</a:t>
                </a:r>
              </a:p>
              <a:p>
                <a:r>
                  <a:rPr lang="es-ES" sz="1400" dirty="0" smtClean="0"/>
                  <a:t>Sin datos recolectados (n = 2)</a:t>
                </a:r>
                <a:endParaRPr lang="es-ES" sz="1400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5484202" y="343810"/>
                <a:ext cx="1296144" cy="5465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1400" dirty="0" smtClean="0"/>
                  <a:t>Excluido (n = 3):</a:t>
                </a:r>
              </a:p>
              <a:p>
                <a:r>
                  <a:rPr lang="es-ES" sz="1400" dirty="0" smtClean="0"/>
                  <a:t>Aleatorizado por error (n = 2)</a:t>
                </a:r>
              </a:p>
              <a:p>
                <a:r>
                  <a:rPr lang="es-ES" sz="1400" dirty="0" smtClean="0"/>
                  <a:t>Sin datos recolectados (n = 1)</a:t>
                </a:r>
                <a:endParaRPr lang="es-ES" sz="1400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350379" y="964104"/>
                <a:ext cx="1909687" cy="9493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s-ES" sz="1400" b="1" dirty="0" smtClean="0"/>
                  <a:t>Incluido en los análisis principales (n = 91)</a:t>
                </a:r>
              </a:p>
              <a:p>
                <a:pPr algn="ctr"/>
                <a:r>
                  <a:rPr lang="es-ES" sz="1400" dirty="0" smtClean="0"/>
                  <a:t>(Reino Unido 67, Italia 24)</a:t>
                </a:r>
              </a:p>
              <a:p>
                <a:r>
                  <a:rPr lang="es-ES" sz="1400" dirty="0" smtClean="0"/>
                  <a:t>Recibió la asignación (n = 83)</a:t>
                </a:r>
              </a:p>
              <a:p>
                <a:r>
                  <a:rPr lang="es-ES" sz="1400" dirty="0" smtClean="0"/>
                  <a:t>No recibió la asignación (n = 8) </a:t>
                </a:r>
              </a:p>
              <a:p>
                <a:r>
                  <a:rPr lang="es-ES" sz="1400" dirty="0" smtClean="0"/>
                  <a:t>Recibido en cirugía de bomba (n = 2) </a:t>
                </a:r>
              </a:p>
              <a:p>
                <a:r>
                  <a:rPr lang="es-ES" sz="1400" dirty="0" smtClean="0"/>
                  <a:t>Retiró el consentimiento de la prueba (n = 0)</a:t>
                </a:r>
                <a:endParaRPr lang="es-ES" sz="1400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689607" y="981906"/>
                <a:ext cx="1920532" cy="9493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b="1" dirty="0" smtClean="0"/>
                  <a:t>Incluido en los análisis principales (n = 93)</a:t>
                </a:r>
              </a:p>
              <a:p>
                <a:pPr algn="ctr"/>
                <a:r>
                  <a:rPr lang="es-ES" sz="1400" dirty="0" smtClean="0"/>
                  <a:t>(Reino Unido 67, Italia 26)</a:t>
                </a:r>
              </a:p>
              <a:p>
                <a:r>
                  <a:rPr lang="es-ES" sz="1400" dirty="0" smtClean="0"/>
                  <a:t>Recibió la asignación (n = 92)</a:t>
                </a:r>
              </a:p>
              <a:p>
                <a:r>
                  <a:rPr lang="es-ES" sz="1400" dirty="0" smtClean="0"/>
                  <a:t>No recibió la asignación (n = 1)</a:t>
                </a:r>
              </a:p>
              <a:p>
                <a:r>
                  <a:rPr lang="es-ES" sz="1400" dirty="0" smtClean="0"/>
                  <a:t>Recibido en cirugía de bomba (n = 9)</a:t>
                </a:r>
              </a:p>
              <a:p>
                <a:r>
                  <a:rPr lang="es-ES" sz="1400" dirty="0" smtClean="0"/>
                  <a:t>Retiró el consentimiento de la prueba (n = 1)</a:t>
                </a:r>
              </a:p>
            </p:txBody>
          </p:sp>
          <p:sp>
            <p:nvSpPr>
              <p:cNvPr id="9" name="8 CuadroTexto"/>
              <p:cNvSpPr txBox="1"/>
              <p:nvPr/>
            </p:nvSpPr>
            <p:spPr>
              <a:xfrm>
                <a:off x="2135726" y="2089621"/>
                <a:ext cx="661602" cy="5465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dirty="0" smtClean="0"/>
                  <a:t>Incluido</a:t>
                </a:r>
              </a:p>
              <a:p>
                <a:pPr algn="ctr"/>
                <a:r>
                  <a:rPr lang="es-ES" sz="1400" dirty="0" smtClean="0"/>
                  <a:t>En el análisis</a:t>
                </a:r>
              </a:p>
              <a:p>
                <a:pPr algn="ctr"/>
                <a:r>
                  <a:rPr lang="es-ES" sz="1400" dirty="0" smtClean="0"/>
                  <a:t>PFT(n = 63)</a:t>
                </a:r>
                <a:endParaRPr lang="es-ES" sz="1400" dirty="0"/>
              </a:p>
            </p:txBody>
          </p:sp>
          <p:sp>
            <p:nvSpPr>
              <p:cNvPr id="10" name="9 CuadroTexto"/>
              <p:cNvSpPr txBox="1"/>
              <p:nvPr/>
            </p:nvSpPr>
            <p:spPr>
              <a:xfrm>
                <a:off x="2909177" y="2100909"/>
                <a:ext cx="642097" cy="5465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dirty="0" smtClean="0"/>
                  <a:t>Incluido</a:t>
                </a:r>
              </a:p>
              <a:p>
                <a:pPr algn="ctr"/>
                <a:r>
                  <a:rPr lang="es-ES" sz="1400" dirty="0" smtClean="0"/>
                  <a:t>En el análisis</a:t>
                </a:r>
              </a:p>
              <a:p>
                <a:pPr algn="ctr"/>
                <a:r>
                  <a:rPr lang="es-ES" sz="1400" dirty="0" smtClean="0"/>
                  <a:t>CROQ</a:t>
                </a:r>
              </a:p>
              <a:p>
                <a:pPr algn="ctr"/>
                <a:r>
                  <a:rPr lang="es-ES" sz="1400" dirty="0" smtClean="0"/>
                  <a:t>(n = 66)</a:t>
                </a:r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3615375" y="2127173"/>
                <a:ext cx="1034831" cy="4458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dirty="0" smtClean="0"/>
                  <a:t>Incluido en</a:t>
                </a:r>
              </a:p>
              <a:p>
                <a:pPr algn="ctr"/>
                <a:r>
                  <a:rPr lang="es-ES" sz="1400" dirty="0" smtClean="0"/>
                  <a:t>Los análisis de</a:t>
                </a:r>
              </a:p>
              <a:p>
                <a:pPr algn="ctr"/>
                <a:r>
                  <a:rPr lang="es-ES" sz="1400" dirty="0" smtClean="0"/>
                  <a:t>biomarcadores</a:t>
                </a:r>
              </a:p>
              <a:p>
                <a:pPr algn="ctr"/>
                <a:r>
                  <a:rPr lang="es-ES" sz="1400" dirty="0" smtClean="0"/>
                  <a:t>(n = 30)</a:t>
                </a:r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4677232" y="2074117"/>
                <a:ext cx="661602" cy="5465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dirty="0" smtClean="0"/>
                  <a:t>Incluido</a:t>
                </a:r>
              </a:p>
              <a:p>
                <a:pPr algn="ctr"/>
                <a:r>
                  <a:rPr lang="es-ES" sz="1400" dirty="0" smtClean="0"/>
                  <a:t>En el análisis</a:t>
                </a:r>
              </a:p>
              <a:p>
                <a:pPr algn="ctr"/>
                <a:r>
                  <a:rPr lang="es-ES" sz="1400" dirty="0" smtClean="0"/>
                  <a:t>PFT(n = 64)</a:t>
                </a:r>
                <a:endParaRPr lang="es-ES" sz="1400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5445021" y="2091355"/>
                <a:ext cx="725394" cy="54658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dirty="0" smtClean="0"/>
                  <a:t>Incluido</a:t>
                </a:r>
                <a:endParaRPr lang="es-ES" sz="1400" i="1" dirty="0" smtClean="0"/>
              </a:p>
              <a:p>
                <a:pPr algn="ctr"/>
                <a:r>
                  <a:rPr lang="es-ES" sz="1400" dirty="0" smtClean="0"/>
                  <a:t>En el análisis</a:t>
                </a:r>
              </a:p>
              <a:p>
                <a:pPr algn="ctr"/>
                <a:r>
                  <a:rPr lang="es-ES" sz="1400" dirty="0" smtClean="0"/>
                  <a:t>CROQ</a:t>
                </a:r>
              </a:p>
              <a:p>
                <a:pPr algn="ctr"/>
                <a:r>
                  <a:rPr lang="es-ES" sz="1400" dirty="0" smtClean="0"/>
                  <a:t>(n = 66)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6202580" y="2091192"/>
                <a:ext cx="894303" cy="4458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400" dirty="0" smtClean="0"/>
                  <a:t>Incluido en</a:t>
                </a:r>
              </a:p>
              <a:p>
                <a:pPr algn="ctr"/>
                <a:r>
                  <a:rPr lang="es-ES" sz="1400" dirty="0" smtClean="0"/>
                  <a:t>Los análisis de</a:t>
                </a:r>
              </a:p>
              <a:p>
                <a:pPr algn="ctr"/>
                <a:r>
                  <a:rPr lang="es-ES" sz="1400" dirty="0" smtClean="0"/>
                  <a:t>biomarcadores</a:t>
                </a:r>
              </a:p>
              <a:p>
                <a:pPr algn="ctr"/>
                <a:r>
                  <a:rPr lang="es-ES" sz="1400" dirty="0" smtClean="0"/>
                  <a:t>(n = 27)</a:t>
                </a:r>
              </a:p>
            </p:txBody>
          </p:sp>
        </p:grpSp>
        <p:cxnSp>
          <p:nvCxnSpPr>
            <p:cNvPr id="18" name="17 Conector recto"/>
            <p:cNvCxnSpPr/>
            <p:nvPr/>
          </p:nvCxnSpPr>
          <p:spPr>
            <a:xfrm>
              <a:off x="3438781" y="944595"/>
              <a:ext cx="0" cy="20318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>
              <a:off x="5719680" y="944595"/>
              <a:ext cx="0" cy="203184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"/>
            <p:cNvCxnSpPr>
              <a:stCxn id="5" idx="3"/>
            </p:cNvCxnSpPr>
            <p:nvPr/>
          </p:nvCxnSpPr>
          <p:spPr>
            <a:xfrm flipV="1">
              <a:off x="3132603" y="2142165"/>
              <a:ext cx="391152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"/>
            <p:cNvCxnSpPr/>
            <p:nvPr/>
          </p:nvCxnSpPr>
          <p:spPr>
            <a:xfrm flipV="1">
              <a:off x="5676686" y="2294565"/>
              <a:ext cx="391152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"/>
            <p:cNvCxnSpPr/>
            <p:nvPr/>
          </p:nvCxnSpPr>
          <p:spPr>
            <a:xfrm>
              <a:off x="2824582" y="4969205"/>
              <a:ext cx="0" cy="3167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34 Conector recto"/>
            <p:cNvCxnSpPr/>
            <p:nvPr/>
          </p:nvCxnSpPr>
          <p:spPr>
            <a:xfrm flipV="1">
              <a:off x="1884176" y="5149625"/>
              <a:ext cx="2071037" cy="285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41 Conector recto"/>
            <p:cNvCxnSpPr/>
            <p:nvPr/>
          </p:nvCxnSpPr>
          <p:spPr>
            <a:xfrm>
              <a:off x="6293819" y="4969205"/>
              <a:ext cx="0" cy="3167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42 Conector recto"/>
            <p:cNvCxnSpPr/>
            <p:nvPr/>
          </p:nvCxnSpPr>
          <p:spPr>
            <a:xfrm flipV="1">
              <a:off x="5353413" y="5149625"/>
              <a:ext cx="2071037" cy="285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 flipV="1">
              <a:off x="3993313" y="5146814"/>
              <a:ext cx="0" cy="1583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44 Conector recto"/>
            <p:cNvCxnSpPr/>
            <p:nvPr/>
          </p:nvCxnSpPr>
          <p:spPr>
            <a:xfrm flipV="1">
              <a:off x="5364088" y="5142827"/>
              <a:ext cx="0" cy="1583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 flipV="1">
              <a:off x="7452320" y="5142827"/>
              <a:ext cx="0" cy="15838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2487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0" t="19062" r="25875" b="11874"/>
          <a:stretch/>
        </p:blipFill>
        <p:spPr bwMode="auto">
          <a:xfrm>
            <a:off x="830580" y="139784"/>
            <a:ext cx="6693748" cy="673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1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7" t="21333" r="17187" b="6334"/>
          <a:stretch/>
        </p:blipFill>
        <p:spPr bwMode="auto">
          <a:xfrm>
            <a:off x="251519" y="188640"/>
            <a:ext cx="8574593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89012" y="1378868"/>
            <a:ext cx="813923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" name="4 Rectángulo"/>
          <p:cNvSpPr/>
          <p:nvPr/>
        </p:nvSpPr>
        <p:spPr>
          <a:xfrm>
            <a:off x="369962" y="1732434"/>
            <a:ext cx="813923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5 Rectángulo"/>
          <p:cNvSpPr/>
          <p:nvPr/>
        </p:nvSpPr>
        <p:spPr>
          <a:xfrm>
            <a:off x="323528" y="2636912"/>
            <a:ext cx="813923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6 Rectángulo"/>
          <p:cNvSpPr/>
          <p:nvPr/>
        </p:nvSpPr>
        <p:spPr>
          <a:xfrm>
            <a:off x="350912" y="3861048"/>
            <a:ext cx="813923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7 Rectángulo"/>
          <p:cNvSpPr/>
          <p:nvPr/>
        </p:nvSpPr>
        <p:spPr>
          <a:xfrm>
            <a:off x="369962" y="4384154"/>
            <a:ext cx="813923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8 Rectángulo"/>
          <p:cNvSpPr/>
          <p:nvPr/>
        </p:nvSpPr>
        <p:spPr>
          <a:xfrm>
            <a:off x="350912" y="5301208"/>
            <a:ext cx="813923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9 Rectángulo"/>
          <p:cNvSpPr/>
          <p:nvPr/>
        </p:nvSpPr>
        <p:spPr>
          <a:xfrm>
            <a:off x="350912" y="5805264"/>
            <a:ext cx="813923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426055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4" t="21166" r="17317" b="21166"/>
          <a:stretch/>
        </p:blipFill>
        <p:spPr bwMode="auto">
          <a:xfrm>
            <a:off x="-7268" y="404664"/>
            <a:ext cx="9075505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03312" y="1607468"/>
            <a:ext cx="813923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7 Rectángulo"/>
          <p:cNvSpPr/>
          <p:nvPr/>
        </p:nvSpPr>
        <p:spPr>
          <a:xfrm>
            <a:off x="539552" y="2060848"/>
            <a:ext cx="813923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8 Rectángulo"/>
          <p:cNvSpPr/>
          <p:nvPr/>
        </p:nvSpPr>
        <p:spPr>
          <a:xfrm>
            <a:off x="522362" y="2499742"/>
            <a:ext cx="813923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9 Rectángulo"/>
          <p:cNvSpPr/>
          <p:nvPr/>
        </p:nvSpPr>
        <p:spPr>
          <a:xfrm>
            <a:off x="427112" y="3390900"/>
            <a:ext cx="813923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10 Rectángulo"/>
          <p:cNvSpPr/>
          <p:nvPr/>
        </p:nvSpPr>
        <p:spPr>
          <a:xfrm>
            <a:off x="568102" y="4077072"/>
            <a:ext cx="813923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2" name="11 Rectángulo"/>
          <p:cNvSpPr/>
          <p:nvPr/>
        </p:nvSpPr>
        <p:spPr>
          <a:xfrm>
            <a:off x="541412" y="4278238"/>
            <a:ext cx="813923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0685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6" t="22666" r="19335" b="7667"/>
          <a:stretch/>
        </p:blipFill>
        <p:spPr bwMode="auto">
          <a:xfrm>
            <a:off x="175475" y="332656"/>
            <a:ext cx="887111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25820" y="1436502"/>
            <a:ext cx="813923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7" name="6 Rectángulo"/>
          <p:cNvSpPr/>
          <p:nvPr/>
        </p:nvSpPr>
        <p:spPr>
          <a:xfrm>
            <a:off x="720278" y="2491228"/>
            <a:ext cx="813923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8 Rectángulo"/>
          <p:cNvSpPr/>
          <p:nvPr/>
        </p:nvSpPr>
        <p:spPr>
          <a:xfrm>
            <a:off x="716722" y="4077072"/>
            <a:ext cx="813923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9 Rectángulo"/>
          <p:cNvSpPr/>
          <p:nvPr/>
        </p:nvSpPr>
        <p:spPr>
          <a:xfrm>
            <a:off x="651357" y="6041961"/>
            <a:ext cx="813923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1" name="10 Rectángulo"/>
          <p:cNvSpPr/>
          <p:nvPr/>
        </p:nvSpPr>
        <p:spPr>
          <a:xfrm>
            <a:off x="728442" y="4257608"/>
            <a:ext cx="813923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2" name="11 Rectángulo"/>
          <p:cNvSpPr/>
          <p:nvPr/>
        </p:nvSpPr>
        <p:spPr>
          <a:xfrm>
            <a:off x="707386" y="3385128"/>
            <a:ext cx="813923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3" name="12 Rectángulo"/>
          <p:cNvSpPr/>
          <p:nvPr/>
        </p:nvSpPr>
        <p:spPr>
          <a:xfrm>
            <a:off x="714374" y="4440492"/>
            <a:ext cx="813923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49281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5" t="21334" r="19336" b="22666"/>
          <a:stretch/>
        </p:blipFill>
        <p:spPr bwMode="auto">
          <a:xfrm>
            <a:off x="0" y="404664"/>
            <a:ext cx="922088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6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7" t="31667" r="17187" b="18666"/>
          <a:stretch/>
        </p:blipFill>
        <p:spPr bwMode="auto">
          <a:xfrm>
            <a:off x="19050" y="332656"/>
            <a:ext cx="9020814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240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5" t="16094" r="50000" b="54844"/>
          <a:stretch/>
        </p:blipFill>
        <p:spPr bwMode="auto">
          <a:xfrm>
            <a:off x="323528" y="507895"/>
            <a:ext cx="7956376" cy="575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81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45625" r="48750" b="27188"/>
          <a:stretch/>
        </p:blipFill>
        <p:spPr bwMode="auto">
          <a:xfrm>
            <a:off x="251520" y="557808"/>
            <a:ext cx="8640960" cy="578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28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t="53750" r="49125" b="18906"/>
          <a:stretch/>
        </p:blipFill>
        <p:spPr bwMode="auto">
          <a:xfrm>
            <a:off x="323528" y="548679"/>
            <a:ext cx="8496944" cy="5719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13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25" t="15156" r="26500" b="67656"/>
          <a:stretch/>
        </p:blipFill>
        <p:spPr bwMode="auto">
          <a:xfrm>
            <a:off x="179512" y="483920"/>
            <a:ext cx="8830799" cy="4097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15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0" t="26334" r="32813" b="11666"/>
          <a:stretch/>
        </p:blipFill>
        <p:spPr bwMode="auto">
          <a:xfrm>
            <a:off x="1412032" y="0"/>
            <a:ext cx="61937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29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1" t="22001" r="16992" b="6333"/>
          <a:stretch/>
        </p:blipFill>
        <p:spPr bwMode="auto">
          <a:xfrm>
            <a:off x="287709" y="260648"/>
            <a:ext cx="8458763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87709" y="2204864"/>
            <a:ext cx="813923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4" name="3 Rectángulo"/>
          <p:cNvSpPr/>
          <p:nvPr/>
        </p:nvSpPr>
        <p:spPr>
          <a:xfrm>
            <a:off x="367590" y="5907393"/>
            <a:ext cx="8059355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62718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0" t="23865" r="18555" b="19333"/>
          <a:stretch/>
        </p:blipFill>
        <p:spPr bwMode="auto">
          <a:xfrm>
            <a:off x="95250" y="590842"/>
            <a:ext cx="8912810" cy="5790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395537" y="2708920"/>
            <a:ext cx="836940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" name="4 Rectángulo"/>
          <p:cNvSpPr/>
          <p:nvPr/>
        </p:nvSpPr>
        <p:spPr>
          <a:xfrm>
            <a:off x="395537" y="3601152"/>
            <a:ext cx="8369405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20153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7" t="34333" r="19922" b="8667"/>
          <a:stretch/>
        </p:blipFill>
        <p:spPr bwMode="auto">
          <a:xfrm>
            <a:off x="251518" y="116632"/>
            <a:ext cx="879087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34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5" t="56563" r="17500" b="7500"/>
          <a:stretch/>
        </p:blipFill>
        <p:spPr bwMode="auto">
          <a:xfrm>
            <a:off x="-102766" y="260648"/>
            <a:ext cx="9246766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39552" y="3488789"/>
            <a:ext cx="8356799" cy="243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67761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VE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9" t="21508" r="24761" b="6861"/>
          <a:stretch/>
        </p:blipFill>
        <p:spPr bwMode="auto">
          <a:xfrm>
            <a:off x="943575" y="188640"/>
            <a:ext cx="729582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1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21703" r="11010" b="14492"/>
          <a:stretch/>
        </p:blipFill>
        <p:spPr bwMode="auto">
          <a:xfrm>
            <a:off x="179512" y="836712"/>
            <a:ext cx="8819853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00799" y="3520302"/>
            <a:ext cx="8356799" cy="243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7 Rectángulo"/>
          <p:cNvSpPr/>
          <p:nvPr/>
        </p:nvSpPr>
        <p:spPr>
          <a:xfrm>
            <a:off x="579560" y="5877272"/>
            <a:ext cx="8356799" cy="243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76161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3" t="23344" r="9423" b="6863"/>
          <a:stretch/>
        </p:blipFill>
        <p:spPr bwMode="auto">
          <a:xfrm>
            <a:off x="0" y="1041009"/>
            <a:ext cx="9016955" cy="5000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43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7" t="27170" r="8125" b="28031"/>
          <a:stretch/>
        </p:blipFill>
        <p:spPr bwMode="auto">
          <a:xfrm>
            <a:off x="0" y="836712"/>
            <a:ext cx="9002978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08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1560" y="1240565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Hallazgos principales En este ECA de 2 centros, </a:t>
            </a:r>
            <a:r>
              <a:rPr lang="es-ES" dirty="0" err="1"/>
              <a:t>ThoraCAB</a:t>
            </a:r>
            <a:r>
              <a:rPr lang="es-ES" dirty="0"/>
              <a:t> no se asoció con un tiempo reducido hasta que sea apto para el alta hospitalaria en relación con OPCAB. 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Discusión </a:t>
            </a:r>
            <a:endParaRPr lang="es-VE" b="1" i="1" dirty="0">
              <a:solidFill>
                <a:srgbClr val="FFC000"/>
              </a:solidFill>
              <a:latin typeface="Ravie" pitchFamily="8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755576" y="1997839"/>
            <a:ext cx="79208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Los beneficios de </a:t>
            </a:r>
            <a:r>
              <a:rPr lang="es-ES" dirty="0" err="1"/>
              <a:t>ThoraCAB</a:t>
            </a:r>
            <a:r>
              <a:rPr lang="es-ES" dirty="0"/>
              <a:t>, incluidos los niveles reducidos de citoquinas </a:t>
            </a:r>
            <a:r>
              <a:rPr lang="es-ES" dirty="0" err="1"/>
              <a:t>proinflamatorias</a:t>
            </a:r>
            <a:r>
              <a:rPr lang="es-ES" dirty="0"/>
              <a:t>, </a:t>
            </a:r>
            <a:r>
              <a:rPr lang="es-ES" dirty="0" err="1"/>
              <a:t>extubación</a:t>
            </a:r>
            <a:r>
              <a:rPr lang="es-ES" dirty="0"/>
              <a:t> temprana y menos arritmias postoperatorias, fueron compensadas por una operación más prolongada, menos anastomosis distales en promedio, mayor analgesia, una función pulmonar significativamente peor al alta, una tasa de </a:t>
            </a:r>
            <a:r>
              <a:rPr lang="es-ES" dirty="0" err="1"/>
              <a:t>reoperación</a:t>
            </a:r>
            <a:r>
              <a:rPr lang="es-ES" dirty="0"/>
              <a:t> más alta (4 frente a 0 casos), y costo incrementado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55576" y="3759423"/>
            <a:ext cx="7920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La única muerte en el hospital también fue en el Grupo </a:t>
            </a:r>
            <a:r>
              <a:rPr lang="es-ES" dirty="0" err="1"/>
              <a:t>ThoraCAB</a:t>
            </a:r>
            <a:r>
              <a:rPr lang="es-ES" dirty="0"/>
              <a:t>. </a:t>
            </a:r>
          </a:p>
          <a:p>
            <a:pPr algn="just"/>
            <a:endParaRPr lang="es-VE" dirty="0"/>
          </a:p>
        </p:txBody>
      </p:sp>
      <p:sp>
        <p:nvSpPr>
          <p:cNvPr id="8" name="7 Rectángulo"/>
          <p:cNvSpPr/>
          <p:nvPr/>
        </p:nvSpPr>
        <p:spPr>
          <a:xfrm>
            <a:off x="611560" y="4405754"/>
            <a:ext cx="80648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Los beneficios reportados previamente con </a:t>
            </a:r>
            <a:r>
              <a:rPr lang="es-ES" dirty="0" err="1"/>
              <a:t>ThoraCAB</a:t>
            </a:r>
            <a:r>
              <a:rPr lang="es-ES" dirty="0"/>
              <a:t> en estudios observacionales no se replicaron en STET, pero los pacientes en los 2 grupos tenían una calidad comparable de </a:t>
            </a:r>
            <a:r>
              <a:rPr lang="es-ES" dirty="0" err="1"/>
              <a:t>lvida</a:t>
            </a:r>
            <a:r>
              <a:rPr lang="es-ES" dirty="0"/>
              <a:t> a los 12 meses, y nuestros datos sugieren que </a:t>
            </a:r>
            <a:r>
              <a:rPr lang="es-ES" dirty="0" err="1"/>
              <a:t>ThoraCAB</a:t>
            </a:r>
            <a:r>
              <a:rPr lang="es-ES" dirty="0"/>
              <a:t> no es obviamente inseguro o inferior a OPCAB.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06347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s-VE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Introducción</a:t>
            </a:r>
            <a:r>
              <a:rPr lang="es-VE" b="1" i="1" dirty="0" smtClean="0">
                <a:solidFill>
                  <a:srgbClr val="FFC000"/>
                </a:solidFill>
                <a:latin typeface="Ravie" pitchFamily="82" charset="0"/>
              </a:rPr>
              <a:t> </a:t>
            </a:r>
            <a:endParaRPr lang="es-VE" b="1" i="1" dirty="0">
              <a:solidFill>
                <a:srgbClr val="FFC000"/>
              </a:solidFill>
              <a:latin typeface="Ravie" pitchFamily="82" charset="0"/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1373280983"/>
              </p:ext>
            </p:extLst>
          </p:nvPr>
        </p:nvGraphicFramePr>
        <p:xfrm>
          <a:off x="251520" y="1268760"/>
          <a:ext cx="867645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07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VE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Conclusión </a:t>
            </a:r>
            <a:endParaRPr lang="es-VE" b="1" i="1" dirty="0">
              <a:solidFill>
                <a:srgbClr val="FFC000"/>
              </a:solidFill>
              <a:latin typeface="Ravie" pitchFamily="8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3029" y="2060848"/>
            <a:ext cx="8280920" cy="2308324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dirty="0"/>
              <a:t>Este es el primer ECA de </a:t>
            </a:r>
            <a:r>
              <a:rPr lang="es-ES" dirty="0" err="1"/>
              <a:t>ThoraCAB</a:t>
            </a:r>
            <a:r>
              <a:rPr lang="es-ES" dirty="0"/>
              <a:t>  versus </a:t>
            </a:r>
            <a:r>
              <a:rPr lang="es-ES" dirty="0" smtClean="0"/>
              <a:t> OPCAB</a:t>
            </a:r>
            <a:r>
              <a:rPr lang="es-ES" dirty="0"/>
              <a:t>. </a:t>
            </a:r>
            <a:r>
              <a:rPr lang="es-ES" dirty="0" smtClean="0"/>
              <a:t>Demostrando </a:t>
            </a:r>
            <a:r>
              <a:rPr lang="es-ES" dirty="0"/>
              <a:t>que </a:t>
            </a:r>
            <a:r>
              <a:rPr lang="es-ES" dirty="0" smtClean="0"/>
              <a:t>con la </a:t>
            </a:r>
            <a:r>
              <a:rPr lang="es-ES" dirty="0" err="1" smtClean="0"/>
              <a:t>ThoraCAB</a:t>
            </a:r>
            <a:r>
              <a:rPr lang="es-ES" dirty="0" smtClean="0"/>
              <a:t>, los </a:t>
            </a:r>
            <a:r>
              <a:rPr lang="es-ES" dirty="0"/>
              <a:t>beneficios de </a:t>
            </a:r>
            <a:r>
              <a:rPr lang="es-ES" dirty="0" smtClean="0"/>
              <a:t>reducción de la </a:t>
            </a:r>
            <a:r>
              <a:rPr lang="es-ES" dirty="0"/>
              <a:t>respuesta inflamatoria, tiempos de intubación más cortos y menos </a:t>
            </a:r>
            <a:r>
              <a:rPr lang="es-ES" dirty="0" smtClean="0"/>
              <a:t>arritmias; </a:t>
            </a:r>
            <a:r>
              <a:rPr lang="es-ES" dirty="0"/>
              <a:t>se compensan con operaciones más largas con menos injertos, una mayor necesidad de alivio del dolor postoperatorio, peor función pulmonar al alta y mayores costos. </a:t>
            </a:r>
            <a:endParaRPr lang="es-ES" dirty="0" smtClean="0"/>
          </a:p>
          <a:p>
            <a:pPr algn="ctr"/>
            <a:endParaRPr lang="es-ES" dirty="0"/>
          </a:p>
          <a:p>
            <a:pPr algn="ctr"/>
            <a:r>
              <a:rPr lang="es-ES" dirty="0" smtClean="0"/>
              <a:t>También demostraron que </a:t>
            </a:r>
            <a:r>
              <a:rPr lang="es-ES" dirty="0"/>
              <a:t>la calidad de vida de los pacientes a los 12 meses es similar con los 2 procedimientos. 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04657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6" t="10585" r="26933" b="5704"/>
          <a:stretch/>
        </p:blipFill>
        <p:spPr bwMode="auto">
          <a:xfrm>
            <a:off x="0" y="358992"/>
            <a:ext cx="9144000" cy="647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300192" y="1412776"/>
            <a:ext cx="318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028384" y="30689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164288" y="3594216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404063" y="4005064"/>
            <a:ext cx="34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6404063" y="4374396"/>
            <a:ext cx="34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6329724" y="1812886"/>
            <a:ext cx="25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329724" y="2185583"/>
            <a:ext cx="25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089576" y="2699628"/>
            <a:ext cx="18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447005" y="5036080"/>
            <a:ext cx="1348934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 smtClean="0"/>
              <a:t>1/0,07=100</a:t>
            </a:r>
            <a:endParaRPr lang="en-US" sz="14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436096" y="5358001"/>
            <a:ext cx="1348934" cy="3077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 smtClean="0"/>
              <a:t>IC 0,60 – 0,95</a:t>
            </a:r>
            <a:endParaRPr lang="en-US" sz="1400" dirty="0"/>
          </a:p>
        </p:txBody>
      </p:sp>
      <p:sp>
        <p:nvSpPr>
          <p:cNvPr id="15" name="14 CuadroTexto"/>
          <p:cNvSpPr txBox="1"/>
          <p:nvPr/>
        </p:nvSpPr>
        <p:spPr>
          <a:xfrm>
            <a:off x="6329724" y="5981218"/>
            <a:ext cx="318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6329723" y="6309320"/>
            <a:ext cx="318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x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6" t="9622" r="27552" b="61787"/>
          <a:stretch/>
        </p:blipFill>
        <p:spPr bwMode="auto">
          <a:xfrm>
            <a:off x="395536" y="738064"/>
            <a:ext cx="8189522" cy="293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884368" y="13407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873776" y="1789303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884368" y="215863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6732240" y="299695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84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/>
        </p:nvSpPr>
        <p:spPr>
          <a:xfrm>
            <a:off x="426368" y="686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VE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Aportes del Grupo</a:t>
            </a:r>
            <a:endParaRPr lang="es-VE" b="1" i="1" dirty="0">
              <a:solidFill>
                <a:srgbClr val="FFC000"/>
              </a:solidFill>
              <a:latin typeface="Ravie" pitchFamily="82" charset="0"/>
            </a:endParaRPr>
          </a:p>
        </p:txBody>
      </p:sp>
      <p:sp>
        <p:nvSpPr>
          <p:cNvPr id="6" name="4 CuadroTexto"/>
          <p:cNvSpPr txBox="1"/>
          <p:nvPr/>
        </p:nvSpPr>
        <p:spPr>
          <a:xfrm>
            <a:off x="644418" y="2636912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s-VE" dirty="0" smtClean="0"/>
              <a:t>A partir de este estudio  no </a:t>
            </a:r>
            <a:r>
              <a:rPr lang="es-ES" dirty="0" smtClean="0"/>
              <a:t>es </a:t>
            </a:r>
            <a:r>
              <a:rPr lang="es-ES" dirty="0"/>
              <a:t>posible concluir acerca de cual técnica es mejor que </a:t>
            </a:r>
            <a:r>
              <a:rPr lang="es-ES" dirty="0" smtClean="0"/>
              <a:t>otra, </a:t>
            </a:r>
            <a:r>
              <a:rPr lang="es-ES" dirty="0"/>
              <a:t>dado las importantes debilidades metodológicas del mismo. </a:t>
            </a:r>
            <a:r>
              <a:rPr lang="es-ES" dirty="0" err="1" smtClean="0"/>
              <a:t>Ademas</a:t>
            </a:r>
            <a:r>
              <a:rPr lang="es-ES" dirty="0" smtClean="0"/>
              <a:t> </a:t>
            </a:r>
            <a:r>
              <a:rPr lang="es-ES" dirty="0"/>
              <a:t>este estudio no responde la pregunta de investigación del ciclo. </a:t>
            </a:r>
            <a:endParaRPr lang="es-VE" dirty="0"/>
          </a:p>
          <a:p>
            <a:pPr algn="ctr"/>
            <a:r>
              <a:rPr lang="es-VE" dirty="0" smtClean="0"/>
              <a:t> 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183568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tecnica quirurg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7" y="21032"/>
            <a:ext cx="16109115" cy="683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467544" y="3140968"/>
            <a:ext cx="8064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 smtClean="0"/>
              <a:t>.</a:t>
            </a:r>
            <a:endParaRPr lang="es-VE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2309025143"/>
              </p:ext>
            </p:extLst>
          </p:nvPr>
        </p:nvGraphicFramePr>
        <p:xfrm>
          <a:off x="5681" y="-8722"/>
          <a:ext cx="10287088" cy="84277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83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objeti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6689">
            <a:off x="-33066" y="-187962"/>
            <a:ext cx="36576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VE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O</a:t>
            </a:r>
            <a:r>
              <a:rPr lang="es-VE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bjetivo </a:t>
            </a:r>
            <a:r>
              <a:rPr lang="es-VE" b="1" i="1" dirty="0" smtClean="0">
                <a:solidFill>
                  <a:srgbClr val="FFC000"/>
                </a:solidFill>
                <a:latin typeface="Ravie" pitchFamily="82" charset="0"/>
              </a:rPr>
              <a:t> </a:t>
            </a:r>
            <a:endParaRPr lang="es-VE" b="1" i="1" dirty="0">
              <a:solidFill>
                <a:srgbClr val="FFC000"/>
              </a:solidFill>
              <a:latin typeface="Ravie" pitchFamily="82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39552" y="2060848"/>
            <a:ext cx="8064896" cy="163121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500" dirty="0" smtClean="0"/>
              <a:t>Comparar </a:t>
            </a:r>
            <a:r>
              <a:rPr lang="es-ES" sz="2500" dirty="0"/>
              <a:t>la cirugía de revascularización coronaria sin bomba realizada a través de un toracotomía </a:t>
            </a:r>
            <a:r>
              <a:rPr lang="es-ES" sz="2500" dirty="0" err="1"/>
              <a:t>anterolateral</a:t>
            </a:r>
            <a:r>
              <a:rPr lang="es-ES" sz="2500" dirty="0"/>
              <a:t> </a:t>
            </a:r>
            <a:r>
              <a:rPr lang="es-ES" sz="2500" dirty="0" smtClean="0"/>
              <a:t>izquierda </a:t>
            </a:r>
            <a:r>
              <a:rPr lang="es-ES" sz="2500" dirty="0"/>
              <a:t>(</a:t>
            </a:r>
            <a:r>
              <a:rPr lang="es-ES" sz="2500" dirty="0" err="1"/>
              <a:t>ThoraCAB</a:t>
            </a:r>
            <a:r>
              <a:rPr lang="es-ES" sz="2500" dirty="0"/>
              <a:t>) o mediante una </a:t>
            </a:r>
            <a:r>
              <a:rPr lang="es-ES" sz="2500" dirty="0" err="1"/>
              <a:t>esternotomía</a:t>
            </a:r>
            <a:r>
              <a:rPr lang="es-ES" sz="2500" dirty="0"/>
              <a:t> media convencional (OPCAB</a:t>
            </a:r>
            <a:r>
              <a:rPr lang="es-ES" sz="2500" dirty="0" smtClean="0"/>
              <a:t>).</a:t>
            </a:r>
            <a:endParaRPr lang="es-VE" sz="2500" dirty="0"/>
          </a:p>
        </p:txBody>
      </p:sp>
    </p:spTree>
    <p:extLst>
      <p:ext uri="{BB962C8B-B14F-4D97-AF65-F5344CB8AC3E}">
        <p14:creationId xmlns:p14="http://schemas.microsoft.com/office/powerpoint/2010/main" val="318186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05072" y="332656"/>
            <a:ext cx="8229600" cy="1143000"/>
          </a:xfrm>
        </p:spPr>
        <p:txBody>
          <a:bodyPr>
            <a:normAutofit/>
          </a:bodyPr>
          <a:lstStyle/>
          <a:p>
            <a:r>
              <a:rPr lang="es-VE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Puntos Finales</a:t>
            </a:r>
            <a:endParaRPr lang="es-VE" b="1" i="1" dirty="0">
              <a:solidFill>
                <a:srgbClr val="FFC000"/>
              </a:solidFill>
              <a:latin typeface="Ravie" pitchFamily="82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2336686"/>
            <a:ext cx="80648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500" dirty="0"/>
              <a:t>C</a:t>
            </a:r>
            <a:r>
              <a:rPr lang="es-ES" sz="2500" dirty="0" smtClean="0"/>
              <a:t>antidad </a:t>
            </a:r>
            <a:r>
              <a:rPr lang="es-ES" sz="2500" dirty="0"/>
              <a:t>de días desde la cirugía hasta </a:t>
            </a:r>
            <a:r>
              <a:rPr lang="es-ES" sz="2500" dirty="0" smtClean="0"/>
              <a:t>que fuera apto para el alta hospitalaria:</a:t>
            </a:r>
            <a:endParaRPr lang="es-VE" sz="2500" dirty="0"/>
          </a:p>
        </p:txBody>
      </p:sp>
      <p:sp>
        <p:nvSpPr>
          <p:cNvPr id="6" name="5 Rectángulo"/>
          <p:cNvSpPr/>
          <p:nvPr/>
        </p:nvSpPr>
        <p:spPr>
          <a:xfrm>
            <a:off x="899592" y="1628800"/>
            <a:ext cx="2088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PFP: </a:t>
            </a:r>
            <a:endParaRPr lang="es-VE" sz="4000" dirty="0"/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2172327920"/>
              </p:ext>
            </p:extLst>
          </p:nvPr>
        </p:nvGraphicFramePr>
        <p:xfrm>
          <a:off x="107504" y="2767573"/>
          <a:ext cx="8928992" cy="4255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691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1601808924"/>
              </p:ext>
            </p:extLst>
          </p:nvPr>
        </p:nvGraphicFramePr>
        <p:xfrm>
          <a:off x="323528" y="548680"/>
          <a:ext cx="856895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869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05072" y="332656"/>
            <a:ext cx="8229600" cy="1143000"/>
          </a:xfrm>
        </p:spPr>
        <p:txBody>
          <a:bodyPr>
            <a:normAutofit/>
          </a:bodyPr>
          <a:lstStyle/>
          <a:p>
            <a:r>
              <a:rPr lang="es-VE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Puntos Finales</a:t>
            </a:r>
            <a:endParaRPr lang="es-VE" b="1" i="1" dirty="0">
              <a:solidFill>
                <a:srgbClr val="FFC000"/>
              </a:solidFill>
              <a:latin typeface="Ravie" pitchFamily="82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899592" y="1628800"/>
            <a:ext cx="20882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VE" sz="40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itchFamily="82" charset="0"/>
              </a:rPr>
              <a:t>PFS: </a:t>
            </a:r>
            <a:endParaRPr lang="es-VE" sz="4000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972146247"/>
              </p:ext>
            </p:extLst>
          </p:nvPr>
        </p:nvGraphicFramePr>
        <p:xfrm>
          <a:off x="323528" y="2336686"/>
          <a:ext cx="8820472" cy="41886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Resultado de imagen para puntajes de dolor medidos con escala analÃ³gica visua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429000"/>
            <a:ext cx="8448675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1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2154</TotalTime>
  <Words>2503</Words>
  <Application>Microsoft Office PowerPoint</Application>
  <PresentationFormat>Presentación en pantalla (4:3)</PresentationFormat>
  <Paragraphs>260</Paragraphs>
  <Slides>43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Tema de Office</vt:lpstr>
      <vt:lpstr>Presentación de PowerPoint</vt:lpstr>
      <vt:lpstr>Presentación de PowerPoint</vt:lpstr>
      <vt:lpstr>Presentación de PowerPoint</vt:lpstr>
      <vt:lpstr>Introducción </vt:lpstr>
      <vt:lpstr>Presentación de PowerPoint</vt:lpstr>
      <vt:lpstr>Objetivo  </vt:lpstr>
      <vt:lpstr>Puntos Finales</vt:lpstr>
      <vt:lpstr>Presentación de PowerPoint</vt:lpstr>
      <vt:lpstr>Puntos Finales</vt:lpstr>
      <vt:lpstr>Puntos Finales</vt:lpstr>
      <vt:lpstr>Criterios de inclusión y exclusion </vt:lpstr>
      <vt:lpstr>Calculo de la muestra</vt:lpstr>
      <vt:lpstr>Metodología </vt:lpstr>
      <vt:lpstr>Metodología </vt:lpstr>
      <vt:lpstr>Metodología </vt:lpstr>
      <vt:lpstr>Estadísticos </vt:lpstr>
      <vt:lpstr>Resultados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Discusión </vt:lpstr>
      <vt:lpstr>Conclusión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4</dc:creator>
  <cp:lastModifiedBy>Karen Magdelaine Aguero Aguero</cp:lastModifiedBy>
  <cp:revision>114</cp:revision>
  <dcterms:created xsi:type="dcterms:W3CDTF">2018-05-13T01:33:38Z</dcterms:created>
  <dcterms:modified xsi:type="dcterms:W3CDTF">2018-05-29T13:23:33Z</dcterms:modified>
</cp:coreProperties>
</file>