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64" r:id="rId3"/>
    <p:sldId id="265" r:id="rId4"/>
    <p:sldId id="285" r:id="rId5"/>
    <p:sldId id="266" r:id="rId6"/>
    <p:sldId id="268" r:id="rId7"/>
    <p:sldId id="267" r:id="rId8"/>
    <p:sldId id="284" r:id="rId9"/>
    <p:sldId id="270" r:id="rId10"/>
    <p:sldId id="272" r:id="rId11"/>
    <p:sldId id="271" r:id="rId12"/>
    <p:sldId id="273" r:id="rId13"/>
    <p:sldId id="274" r:id="rId14"/>
    <p:sldId id="275" r:id="rId15"/>
    <p:sldId id="269" r:id="rId16"/>
    <p:sldId id="295" r:id="rId17"/>
    <p:sldId id="261" r:id="rId18"/>
    <p:sldId id="259" r:id="rId19"/>
    <p:sldId id="262" r:id="rId20"/>
    <p:sldId id="263" r:id="rId21"/>
    <p:sldId id="278" r:id="rId22"/>
    <p:sldId id="290" r:id="rId23"/>
    <p:sldId id="286" r:id="rId24"/>
    <p:sldId id="287" r:id="rId25"/>
    <p:sldId id="279" r:id="rId26"/>
    <p:sldId id="291" r:id="rId27"/>
    <p:sldId id="280" r:id="rId28"/>
    <p:sldId id="28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3E940-A176-44E5-B6A4-7DEFCA83A7E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1406B1AC-4887-414D-974B-3D41E6BC4BCB}">
      <dgm:prSet phldrT="[Texto]"/>
      <dgm:spPr/>
      <dgm:t>
        <a:bodyPr/>
        <a:lstStyle/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=</a:t>
          </a:r>
        </a:p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2912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98351-2470-4E29-94D7-569D40441FC5}" type="parTrans" cxnId="{C3521FBA-177C-4BF3-B0DB-3239224F1C37}">
      <dgm:prSet/>
      <dgm:spPr/>
      <dgm:t>
        <a:bodyPr/>
        <a:lstStyle/>
        <a:p>
          <a:endParaRPr lang="es-VE"/>
        </a:p>
      </dgm:t>
    </dgm:pt>
    <dgm:pt modelId="{CD36B2A3-B5DE-433E-851B-A0F1760B6016}" type="sibTrans" cxnId="{C3521FBA-177C-4BF3-B0DB-3239224F1C37}">
      <dgm:prSet/>
      <dgm:spPr/>
      <dgm:t>
        <a:bodyPr/>
        <a:lstStyle/>
        <a:p>
          <a:endParaRPr lang="es-VE"/>
        </a:p>
      </dgm:t>
    </dgm:pt>
    <dgm:pt modelId="{28CDE753-978F-46FD-A69A-7B5C8A618165}">
      <dgm:prSet phldrT="[Texto]" custT="1"/>
      <dgm:spPr/>
      <dgm:t>
        <a:bodyPr/>
        <a:lstStyle/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619</a:t>
          </a:r>
        </a:p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</a:t>
          </a:r>
        </a:p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Persistente</a:t>
          </a:r>
        </a:p>
      </dgm:t>
    </dgm:pt>
    <dgm:pt modelId="{5F63298B-CCD1-4CF3-AAC4-05DE495A068B}" type="parTrans" cxnId="{809E7901-B769-483A-9037-7EB326502B61}">
      <dgm:prSet/>
      <dgm:spPr/>
      <dgm:t>
        <a:bodyPr/>
        <a:lstStyle/>
        <a:p>
          <a:endParaRPr lang="es-VE"/>
        </a:p>
      </dgm:t>
    </dgm:pt>
    <dgm:pt modelId="{CD0ADBD2-4B06-431C-ACFD-8BEAE29C1360}" type="sibTrans" cxnId="{809E7901-B769-483A-9037-7EB326502B61}">
      <dgm:prSet/>
      <dgm:spPr/>
      <dgm:t>
        <a:bodyPr/>
        <a:lstStyle/>
        <a:p>
          <a:endParaRPr lang="es-VE"/>
        </a:p>
      </dgm:t>
    </dgm:pt>
    <dgm:pt modelId="{DABAF469-0A46-41FE-9655-19DBC931A9D2}">
      <dgm:prSet phldrT="[Texto]" custT="1"/>
      <dgm:spPr/>
      <dgm:t>
        <a:bodyPr/>
        <a:lstStyle/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</a:p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fallecieron</a:t>
          </a:r>
          <a:endParaRPr lang="es-V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F8EA6-FB49-41A3-BBED-8E3768F6F200}" type="parTrans" cxnId="{1C335106-A1A0-4912-8EDF-4A703621B1EC}">
      <dgm:prSet/>
      <dgm:spPr/>
      <dgm:t>
        <a:bodyPr/>
        <a:lstStyle/>
        <a:p>
          <a:endParaRPr lang="es-VE"/>
        </a:p>
      </dgm:t>
    </dgm:pt>
    <dgm:pt modelId="{92CFF3DE-4D83-46C2-A71B-A16A964CF7DD}" type="sibTrans" cxnId="{1C335106-A1A0-4912-8EDF-4A703621B1EC}">
      <dgm:prSet/>
      <dgm:spPr/>
      <dgm:t>
        <a:bodyPr/>
        <a:lstStyle/>
        <a:p>
          <a:endParaRPr lang="es-VE"/>
        </a:p>
      </dgm:t>
    </dgm:pt>
    <dgm:pt modelId="{6F429B5D-0564-4B14-9F3E-9EFB5AB82AFC}">
      <dgm:prSet phldrT="[Texto]" custT="1"/>
      <dgm:spPr/>
      <dgm:t>
        <a:bodyPr/>
        <a:lstStyle/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</a:t>
          </a:r>
        </a:p>
        <a:p>
          <a:r>
            <a:rPr lang="es-VE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 no determinada</a:t>
          </a:r>
          <a:endParaRPr lang="es-VE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61D69-7AB2-4EB3-B4F4-C0AE73FE94CE}" type="parTrans" cxnId="{612D57C5-BEBE-4686-BE1F-D3803AE3F612}">
      <dgm:prSet/>
      <dgm:spPr/>
      <dgm:t>
        <a:bodyPr/>
        <a:lstStyle/>
        <a:p>
          <a:endParaRPr lang="es-VE"/>
        </a:p>
      </dgm:t>
    </dgm:pt>
    <dgm:pt modelId="{0C648A30-D552-4765-8D1C-89CDC3540916}" type="sibTrans" cxnId="{612D57C5-BEBE-4686-BE1F-D3803AE3F612}">
      <dgm:prSet/>
      <dgm:spPr/>
      <dgm:t>
        <a:bodyPr/>
        <a:lstStyle/>
        <a:p>
          <a:endParaRPr lang="es-VE"/>
        </a:p>
      </dgm:t>
    </dgm:pt>
    <dgm:pt modelId="{B6486313-411D-48AC-92A3-30FA2AFD9190}">
      <dgm:prSet phldrT="[Texto]" custT="1"/>
      <dgm:spPr/>
      <dgm:t>
        <a:bodyPr/>
        <a:lstStyle/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</a:t>
          </a:r>
        </a:p>
        <a:p>
          <a:r>
            <a: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Evento isquémico</a:t>
          </a:r>
          <a:endParaRPr lang="es-V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FAF24-EF57-4C8C-985F-02AE5DC05677}" type="parTrans" cxnId="{727E2C75-9A75-4380-97CE-B78B850B0838}">
      <dgm:prSet/>
      <dgm:spPr/>
      <dgm:t>
        <a:bodyPr/>
        <a:lstStyle/>
        <a:p>
          <a:endParaRPr lang="es-VE"/>
        </a:p>
      </dgm:t>
    </dgm:pt>
    <dgm:pt modelId="{740EEF33-252C-4A5A-A562-AE8575524640}" type="sibTrans" cxnId="{727E2C75-9A75-4380-97CE-B78B850B0838}">
      <dgm:prSet/>
      <dgm:spPr/>
      <dgm:t>
        <a:bodyPr/>
        <a:lstStyle/>
        <a:p>
          <a:endParaRPr lang="es-VE"/>
        </a:p>
      </dgm:t>
    </dgm:pt>
    <dgm:pt modelId="{13AD636E-2163-4730-BFFF-832FB8376889}" type="pres">
      <dgm:prSet presAssocID="{64E3E940-A176-44E5-B6A4-7DEFCA83A7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BBE6961-F116-48FF-A84F-12F64AFE7386}" type="pres">
      <dgm:prSet presAssocID="{1406B1AC-4887-414D-974B-3D41E6BC4BCB}" presName="centerShape" presStyleLbl="node0" presStyleIdx="0" presStyleCnt="1" custLinFactNeighborX="-2144"/>
      <dgm:spPr/>
      <dgm:t>
        <a:bodyPr/>
        <a:lstStyle/>
        <a:p>
          <a:endParaRPr lang="es-VE"/>
        </a:p>
      </dgm:t>
    </dgm:pt>
    <dgm:pt modelId="{57A370E9-30C8-42CF-B4DE-D6C31AE9007D}" type="pres">
      <dgm:prSet presAssocID="{5F63298B-CCD1-4CF3-AAC4-05DE495A068B}" presName="parTrans" presStyleLbl="sibTrans2D1" presStyleIdx="0" presStyleCnt="4"/>
      <dgm:spPr/>
      <dgm:t>
        <a:bodyPr/>
        <a:lstStyle/>
        <a:p>
          <a:endParaRPr lang="es-VE"/>
        </a:p>
      </dgm:t>
    </dgm:pt>
    <dgm:pt modelId="{BBF75E95-1B7B-4E2E-A0DC-8EB5585B90BA}" type="pres">
      <dgm:prSet presAssocID="{5F63298B-CCD1-4CF3-AAC4-05DE495A068B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9CDCA5C7-ED12-4610-9E87-F2CB3B4D6A39}" type="pres">
      <dgm:prSet presAssocID="{28CDE753-978F-46FD-A69A-7B5C8A6181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238F649-9213-438A-AC78-A3A2BB7A3676}" type="pres">
      <dgm:prSet presAssocID="{CD9F8EA6-FB49-41A3-BBED-8E3768F6F200}" presName="parTrans" presStyleLbl="sibTrans2D1" presStyleIdx="1" presStyleCnt="4"/>
      <dgm:spPr/>
      <dgm:t>
        <a:bodyPr/>
        <a:lstStyle/>
        <a:p>
          <a:endParaRPr lang="es-VE"/>
        </a:p>
      </dgm:t>
    </dgm:pt>
    <dgm:pt modelId="{06A7BB4F-B734-4CCB-BB0E-7F4CBAFCDD2C}" type="pres">
      <dgm:prSet presAssocID="{CD9F8EA6-FB49-41A3-BBED-8E3768F6F200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7522C58D-3ADB-4A4A-978E-602925DDC5D0}" type="pres">
      <dgm:prSet presAssocID="{DABAF469-0A46-41FE-9655-19DBC931A9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3343CB3-E0E5-421E-BB1C-9B6BAE37F4B6}" type="pres">
      <dgm:prSet presAssocID="{37161D69-7AB2-4EB3-B4F4-C0AE73FE94CE}" presName="parTrans" presStyleLbl="sibTrans2D1" presStyleIdx="2" presStyleCnt="4"/>
      <dgm:spPr/>
      <dgm:t>
        <a:bodyPr/>
        <a:lstStyle/>
        <a:p>
          <a:endParaRPr lang="es-VE"/>
        </a:p>
      </dgm:t>
    </dgm:pt>
    <dgm:pt modelId="{33421420-42AD-4079-AAAC-04F9002AC6F4}" type="pres">
      <dgm:prSet presAssocID="{37161D69-7AB2-4EB3-B4F4-C0AE73FE94CE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45812DFF-C6EC-45F6-82D1-B97EA85DF523}" type="pres">
      <dgm:prSet presAssocID="{6F429B5D-0564-4B14-9F3E-9EFB5AB82A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EB4C5C7-7FC8-4934-A994-4006310AAD3B}" type="pres">
      <dgm:prSet presAssocID="{085FAF24-EF57-4C8C-985F-02AE5DC05677}" presName="parTrans" presStyleLbl="sibTrans2D1" presStyleIdx="3" presStyleCnt="4"/>
      <dgm:spPr/>
      <dgm:t>
        <a:bodyPr/>
        <a:lstStyle/>
        <a:p>
          <a:endParaRPr lang="es-VE"/>
        </a:p>
      </dgm:t>
    </dgm:pt>
    <dgm:pt modelId="{F0957320-E3E8-4754-9282-27C8DD16AC7C}" type="pres">
      <dgm:prSet presAssocID="{085FAF24-EF57-4C8C-985F-02AE5DC05677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E4D1DDAD-10DF-446E-AC6F-AF4035865E6F}" type="pres">
      <dgm:prSet presAssocID="{B6486313-411D-48AC-92A3-30FA2AFD91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A52B7AF-6670-441A-AAF5-76EBAC87D7CF}" type="presOf" srcId="{CD9F8EA6-FB49-41A3-BBED-8E3768F6F200}" destId="{E238F649-9213-438A-AC78-A3A2BB7A3676}" srcOrd="0" destOrd="0" presId="urn:microsoft.com/office/officeart/2005/8/layout/radial5"/>
    <dgm:cxn modelId="{C4E538ED-FFFB-4535-9A48-8FE364E18D4E}" type="presOf" srcId="{B6486313-411D-48AC-92A3-30FA2AFD9190}" destId="{E4D1DDAD-10DF-446E-AC6F-AF4035865E6F}" srcOrd="0" destOrd="0" presId="urn:microsoft.com/office/officeart/2005/8/layout/radial5"/>
    <dgm:cxn modelId="{7A9173D6-1EE2-427E-84BE-A1A37E18716F}" type="presOf" srcId="{37161D69-7AB2-4EB3-B4F4-C0AE73FE94CE}" destId="{33421420-42AD-4079-AAAC-04F9002AC6F4}" srcOrd="1" destOrd="0" presId="urn:microsoft.com/office/officeart/2005/8/layout/radial5"/>
    <dgm:cxn modelId="{1C335106-A1A0-4912-8EDF-4A703621B1EC}" srcId="{1406B1AC-4887-414D-974B-3D41E6BC4BCB}" destId="{DABAF469-0A46-41FE-9655-19DBC931A9D2}" srcOrd="1" destOrd="0" parTransId="{CD9F8EA6-FB49-41A3-BBED-8E3768F6F200}" sibTransId="{92CFF3DE-4D83-46C2-A71B-A16A964CF7DD}"/>
    <dgm:cxn modelId="{727E2C75-9A75-4380-97CE-B78B850B0838}" srcId="{1406B1AC-4887-414D-974B-3D41E6BC4BCB}" destId="{B6486313-411D-48AC-92A3-30FA2AFD9190}" srcOrd="3" destOrd="0" parTransId="{085FAF24-EF57-4C8C-985F-02AE5DC05677}" sibTransId="{740EEF33-252C-4A5A-A562-AE8575524640}"/>
    <dgm:cxn modelId="{38DAFC41-5373-4427-9662-F21C145D26AA}" type="presOf" srcId="{085FAF24-EF57-4C8C-985F-02AE5DC05677}" destId="{BEB4C5C7-7FC8-4934-A994-4006310AAD3B}" srcOrd="0" destOrd="0" presId="urn:microsoft.com/office/officeart/2005/8/layout/radial5"/>
    <dgm:cxn modelId="{8EE15BD9-1EFE-437B-A346-686EBFE4D33D}" type="presOf" srcId="{5F63298B-CCD1-4CF3-AAC4-05DE495A068B}" destId="{57A370E9-30C8-42CF-B4DE-D6C31AE9007D}" srcOrd="0" destOrd="0" presId="urn:microsoft.com/office/officeart/2005/8/layout/radial5"/>
    <dgm:cxn modelId="{809E7901-B769-483A-9037-7EB326502B61}" srcId="{1406B1AC-4887-414D-974B-3D41E6BC4BCB}" destId="{28CDE753-978F-46FD-A69A-7B5C8A618165}" srcOrd="0" destOrd="0" parTransId="{5F63298B-CCD1-4CF3-AAC4-05DE495A068B}" sibTransId="{CD0ADBD2-4B06-431C-ACFD-8BEAE29C1360}"/>
    <dgm:cxn modelId="{C3521FBA-177C-4BF3-B0DB-3239224F1C37}" srcId="{64E3E940-A176-44E5-B6A4-7DEFCA83A7E0}" destId="{1406B1AC-4887-414D-974B-3D41E6BC4BCB}" srcOrd="0" destOrd="0" parTransId="{55D98351-2470-4E29-94D7-569D40441FC5}" sibTransId="{CD36B2A3-B5DE-433E-851B-A0F1760B6016}"/>
    <dgm:cxn modelId="{6D8F4212-A139-443E-9BD1-9A8B4B42A077}" type="presOf" srcId="{CD9F8EA6-FB49-41A3-BBED-8E3768F6F200}" destId="{06A7BB4F-B734-4CCB-BB0E-7F4CBAFCDD2C}" srcOrd="1" destOrd="0" presId="urn:microsoft.com/office/officeart/2005/8/layout/radial5"/>
    <dgm:cxn modelId="{B580B5A7-4E99-4607-B718-55B8303764CC}" type="presOf" srcId="{28CDE753-978F-46FD-A69A-7B5C8A618165}" destId="{9CDCA5C7-ED12-4610-9E87-F2CB3B4D6A39}" srcOrd="0" destOrd="0" presId="urn:microsoft.com/office/officeart/2005/8/layout/radial5"/>
    <dgm:cxn modelId="{64E709B5-AED6-403D-81E6-0F71CEB1B81F}" type="presOf" srcId="{5F63298B-CCD1-4CF3-AAC4-05DE495A068B}" destId="{BBF75E95-1B7B-4E2E-A0DC-8EB5585B90BA}" srcOrd="1" destOrd="0" presId="urn:microsoft.com/office/officeart/2005/8/layout/radial5"/>
    <dgm:cxn modelId="{612D57C5-BEBE-4686-BE1F-D3803AE3F612}" srcId="{1406B1AC-4887-414D-974B-3D41E6BC4BCB}" destId="{6F429B5D-0564-4B14-9F3E-9EFB5AB82AFC}" srcOrd="2" destOrd="0" parTransId="{37161D69-7AB2-4EB3-B4F4-C0AE73FE94CE}" sibTransId="{0C648A30-D552-4765-8D1C-89CDC3540916}"/>
    <dgm:cxn modelId="{8459B923-5553-4970-B2A5-74E401656264}" type="presOf" srcId="{6F429B5D-0564-4B14-9F3E-9EFB5AB82AFC}" destId="{45812DFF-C6EC-45F6-82D1-B97EA85DF523}" srcOrd="0" destOrd="0" presId="urn:microsoft.com/office/officeart/2005/8/layout/radial5"/>
    <dgm:cxn modelId="{F4524D8D-AC89-4828-AED4-F48BD287D34C}" type="presOf" srcId="{37161D69-7AB2-4EB3-B4F4-C0AE73FE94CE}" destId="{13343CB3-E0E5-421E-BB1C-9B6BAE37F4B6}" srcOrd="0" destOrd="0" presId="urn:microsoft.com/office/officeart/2005/8/layout/radial5"/>
    <dgm:cxn modelId="{99B3C11A-A7C2-4E03-B5DF-0010CD515543}" type="presOf" srcId="{1406B1AC-4887-414D-974B-3D41E6BC4BCB}" destId="{DBBE6961-F116-48FF-A84F-12F64AFE7386}" srcOrd="0" destOrd="0" presId="urn:microsoft.com/office/officeart/2005/8/layout/radial5"/>
    <dgm:cxn modelId="{5F6A13C6-02B7-437E-9506-48004F128567}" type="presOf" srcId="{DABAF469-0A46-41FE-9655-19DBC931A9D2}" destId="{7522C58D-3ADB-4A4A-978E-602925DDC5D0}" srcOrd="0" destOrd="0" presId="urn:microsoft.com/office/officeart/2005/8/layout/radial5"/>
    <dgm:cxn modelId="{E6B75DF0-A08E-4A99-849B-55C029C757A8}" type="presOf" srcId="{64E3E940-A176-44E5-B6A4-7DEFCA83A7E0}" destId="{13AD636E-2163-4730-BFFF-832FB8376889}" srcOrd="0" destOrd="0" presId="urn:microsoft.com/office/officeart/2005/8/layout/radial5"/>
    <dgm:cxn modelId="{42EB68E1-0908-476E-8728-44A11EF026AF}" type="presOf" srcId="{085FAF24-EF57-4C8C-985F-02AE5DC05677}" destId="{F0957320-E3E8-4754-9282-27C8DD16AC7C}" srcOrd="1" destOrd="0" presId="urn:microsoft.com/office/officeart/2005/8/layout/radial5"/>
    <dgm:cxn modelId="{A9532FFC-F86D-42E7-86CB-32AAD7943EAD}" type="presParOf" srcId="{13AD636E-2163-4730-BFFF-832FB8376889}" destId="{DBBE6961-F116-48FF-A84F-12F64AFE7386}" srcOrd="0" destOrd="0" presId="urn:microsoft.com/office/officeart/2005/8/layout/radial5"/>
    <dgm:cxn modelId="{AA7B97F0-9D58-4657-8410-F003D7738772}" type="presParOf" srcId="{13AD636E-2163-4730-BFFF-832FB8376889}" destId="{57A370E9-30C8-42CF-B4DE-D6C31AE9007D}" srcOrd="1" destOrd="0" presId="urn:microsoft.com/office/officeart/2005/8/layout/radial5"/>
    <dgm:cxn modelId="{250EB140-9221-47B7-A4AE-D18721C19096}" type="presParOf" srcId="{57A370E9-30C8-42CF-B4DE-D6C31AE9007D}" destId="{BBF75E95-1B7B-4E2E-A0DC-8EB5585B90BA}" srcOrd="0" destOrd="0" presId="urn:microsoft.com/office/officeart/2005/8/layout/radial5"/>
    <dgm:cxn modelId="{7D405280-3F73-473B-BD82-09476BF53135}" type="presParOf" srcId="{13AD636E-2163-4730-BFFF-832FB8376889}" destId="{9CDCA5C7-ED12-4610-9E87-F2CB3B4D6A39}" srcOrd="2" destOrd="0" presId="urn:microsoft.com/office/officeart/2005/8/layout/radial5"/>
    <dgm:cxn modelId="{DFF89FA6-E923-46E2-8E2D-3F9ABA824881}" type="presParOf" srcId="{13AD636E-2163-4730-BFFF-832FB8376889}" destId="{E238F649-9213-438A-AC78-A3A2BB7A3676}" srcOrd="3" destOrd="0" presId="urn:microsoft.com/office/officeart/2005/8/layout/radial5"/>
    <dgm:cxn modelId="{F9E93747-A586-46E3-B7CA-370C257C4511}" type="presParOf" srcId="{E238F649-9213-438A-AC78-A3A2BB7A3676}" destId="{06A7BB4F-B734-4CCB-BB0E-7F4CBAFCDD2C}" srcOrd="0" destOrd="0" presId="urn:microsoft.com/office/officeart/2005/8/layout/radial5"/>
    <dgm:cxn modelId="{35938059-73BC-4FCA-AE9F-348994713E56}" type="presParOf" srcId="{13AD636E-2163-4730-BFFF-832FB8376889}" destId="{7522C58D-3ADB-4A4A-978E-602925DDC5D0}" srcOrd="4" destOrd="0" presId="urn:microsoft.com/office/officeart/2005/8/layout/radial5"/>
    <dgm:cxn modelId="{A6FF61C2-1E40-4A91-AFB4-B2D1BB07CAC7}" type="presParOf" srcId="{13AD636E-2163-4730-BFFF-832FB8376889}" destId="{13343CB3-E0E5-421E-BB1C-9B6BAE37F4B6}" srcOrd="5" destOrd="0" presId="urn:microsoft.com/office/officeart/2005/8/layout/radial5"/>
    <dgm:cxn modelId="{9107F259-79AB-4CC6-8EF7-4B3FF8D0B2D9}" type="presParOf" srcId="{13343CB3-E0E5-421E-BB1C-9B6BAE37F4B6}" destId="{33421420-42AD-4079-AAAC-04F9002AC6F4}" srcOrd="0" destOrd="0" presId="urn:microsoft.com/office/officeart/2005/8/layout/radial5"/>
    <dgm:cxn modelId="{ADE2D7AB-1B2D-4283-975F-3997B10D0B0C}" type="presParOf" srcId="{13AD636E-2163-4730-BFFF-832FB8376889}" destId="{45812DFF-C6EC-45F6-82D1-B97EA85DF523}" srcOrd="6" destOrd="0" presId="urn:microsoft.com/office/officeart/2005/8/layout/radial5"/>
    <dgm:cxn modelId="{052D9C46-E27D-4266-8F9A-80B0245F0DAA}" type="presParOf" srcId="{13AD636E-2163-4730-BFFF-832FB8376889}" destId="{BEB4C5C7-7FC8-4934-A994-4006310AAD3B}" srcOrd="7" destOrd="0" presId="urn:microsoft.com/office/officeart/2005/8/layout/radial5"/>
    <dgm:cxn modelId="{188E6319-AAAD-4CA3-B5BD-3A4E81B1E655}" type="presParOf" srcId="{BEB4C5C7-7FC8-4934-A994-4006310AAD3B}" destId="{F0957320-E3E8-4754-9282-27C8DD16AC7C}" srcOrd="0" destOrd="0" presId="urn:microsoft.com/office/officeart/2005/8/layout/radial5"/>
    <dgm:cxn modelId="{29E45D8E-1A31-4475-B694-06B54625FCA6}" type="presParOf" srcId="{13AD636E-2163-4730-BFFF-832FB8376889}" destId="{E4D1DDAD-10DF-446E-AC6F-AF4035865E6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3165-6156-4EBA-924E-623B4F6379E8}" type="datetimeFigureOut">
              <a:rPr lang="es-VE" smtClean="0"/>
              <a:t>07/03/2016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658F-3341-45FF-BC40-ED252497396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43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29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30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6858" algn="l">
              <a:defRPr sz="3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4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160" y="40226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2850" b="0" cap="none" spc="-113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1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7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3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54864" indent="0" algn="l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54864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0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3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3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9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27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41148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6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2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1575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0574" indent="0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2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9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F5E5E21-3097-4482-89EE-1F64797868CA}" type="datetimeFigureOut">
              <a:rPr lang="es-VE" smtClean="0">
                <a:solidFill>
                  <a:srgbClr val="D6ECFF"/>
                </a:solidFill>
              </a:rPr>
              <a:pPr/>
              <a:t>07/03/2016</a:t>
            </a:fld>
            <a:endParaRPr lang="es-VE">
              <a:solidFill>
                <a:srgbClr val="D6EC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endParaRPr lang="es-VE">
              <a:solidFill>
                <a:srgbClr val="D6ECFF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  <a:extLst/>
          </a:lstStyle>
          <a:p>
            <a:fld id="{95901595-0325-4D90-B7F2-C665F31E9729}" type="slidenum">
              <a:rPr lang="es-VE" smtClean="0">
                <a:solidFill>
                  <a:srgbClr val="D6ECFF"/>
                </a:solidFill>
              </a:rPr>
              <a:pPr/>
              <a:t>‹Nº›</a:t>
            </a:fld>
            <a:endParaRPr lang="es-VE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6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 spc="-75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308610" indent="-257175" algn="l" rtl="0" eaLnBrk="1" latinLnBrk="0" hangingPunct="1">
        <a:spcBef>
          <a:spcPts val="525"/>
        </a:spcBef>
        <a:buClr>
          <a:schemeClr val="tx2"/>
        </a:buClr>
        <a:buSzPct val="95000"/>
        <a:buFont typeface="Wingdings"/>
        <a:buChar char="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6404" indent="-17145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06211" y="476944"/>
            <a:ext cx="8329613" cy="3271837"/>
            <a:chOff x="400" y="341"/>
            <a:chExt cx="5247" cy="206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0" y="341"/>
              <a:ext cx="5247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341"/>
              <a:ext cx="5252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Título"/>
          <p:cNvSpPr txBox="1">
            <a:spLocks/>
          </p:cNvSpPr>
          <p:nvPr/>
        </p:nvSpPr>
        <p:spPr>
          <a:xfrm>
            <a:off x="5057383" y="4246277"/>
            <a:ext cx="3888432" cy="1943289"/>
          </a:xfrm>
          <a:prstGeom prst="roundRect">
            <a:avLst>
              <a:gd name="adj" fmla="val 43918"/>
            </a:avLst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 spc="-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</a:t>
            </a:r>
            <a:b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Gonzalo Castro R3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Dra. Anabel Cols. R3</a:t>
            </a:r>
            <a:b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Dra. Silvia Morales  R2</a:t>
            </a:r>
            <a:b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 Gloria Hernandez R1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45991" y="6448293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602" y="1236371"/>
            <a:ext cx="8268237" cy="4932609"/>
          </a:xfrm>
        </p:spPr>
        <p:txBody>
          <a:bodyPr>
            <a:normAutofit/>
          </a:bodyPr>
          <a:lstStyle/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a la exclusión un total de 1981 sujetos continuaron  de los cuales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855)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PxAF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1.126)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año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El seguimiento medio fue de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2,8 años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años (media de 3,3 años, rango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intercuartil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1,7 años). 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información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las muertes se obtuvo a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 del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civil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Toda la información sobre los cambios en el ritmo cardíaco o cambios en la medicación durante el seguimiento fue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obtenida a partir de la información suministrada por los pacientes a través de los contactos recurrentes con el hospital.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estudio fue aprobado por el comité ético del Instituto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Karolinska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2694" y="6529589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854" y="1397193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/>
              <a:t>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definición de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 se realizó a través de códigos del  CIE-10.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(ictus isquémico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163,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(accidente cerebrovascular no especificado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164, ( hemorragia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subaracnoidea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hemorragias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cerebrales 161).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de la guia AHA/ESC 2006 de FA.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Definen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PxAF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aquella que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 de forma espontánea dentro de los 7 días, lo más a menudo dentro de las 24 h. 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2203" y="649309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el fin de evitar ambigüedades en la distinción entre PxAF y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PersAF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lo tanto, consideraron todos los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que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fueron sometidos a cardioversión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diagnostico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PersAF</a:t>
            </a: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dirty="0" smtClean="0"/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PermAF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definió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la FA de larga data,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 los intentos para restaurar el ritmo sinusal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habían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fracasado o de lo contrario se considera sin sentido</a:t>
            </a:r>
            <a:r>
              <a:rPr lang="es-VE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0" y="6503830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248" y="1332799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las comparaciones dentro de la población de estudio, se utilizaron muestras independientes 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-test ,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 </a:t>
            </a:r>
            <a:r>
              <a:rPr lang="es-VE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test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tiempo de supervivencia libre de ictus, se utilizó el análisis de Kaplan-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Meier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pruebas de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log-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análisis multivariable, se utilizó la regresión de Cox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" indent="0" algn="just">
              <a:buNone/>
            </a:pP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4248" y="6479719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248" y="1191132"/>
            <a:ext cx="7772400" cy="4572000"/>
          </a:xfrm>
        </p:spPr>
        <p:txBody>
          <a:bodyPr/>
          <a:lstStyle/>
          <a:p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estrategia para el análisis multivariable fue introducir sucesivamente variables en los modelos:  1) edad y sexo  2) puntuación CHADS 2 y  3) cofactor de interés</a:t>
            </a:r>
          </a:p>
          <a:p>
            <a:pPr marL="51435" indent="0" algn="just">
              <a:buNone/>
            </a:pP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tomó </a:t>
            </a:r>
            <a:r>
              <a:rPr lang="es-V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&lt;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 como estadísticamente significativo así como los intervalos de confianza (</a:t>
            </a:r>
            <a:r>
              <a:rPr lang="es-V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IC) 95%</a:t>
            </a:r>
          </a:p>
          <a:p>
            <a:pPr marL="51435" indent="0" algn="just">
              <a:buNone/>
            </a:pP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análisis se realizaron en SPSS (SPSS Inc., Chicago, IL, EE.UU.) 15.0 y 16.0.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4248" y="649095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7570" y="128789"/>
            <a:ext cx="9106430" cy="6439437"/>
            <a:chOff x="0" y="0"/>
            <a:chExt cx="5890" cy="416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890" cy="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93" cy="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9 Conector recto"/>
          <p:cNvCxnSpPr/>
          <p:nvPr/>
        </p:nvCxnSpPr>
        <p:spPr>
          <a:xfrm>
            <a:off x="163692" y="3155102"/>
            <a:ext cx="8980308" cy="198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9 Conector recto"/>
          <p:cNvCxnSpPr/>
          <p:nvPr/>
        </p:nvCxnSpPr>
        <p:spPr>
          <a:xfrm flipV="1">
            <a:off x="163692" y="5651500"/>
            <a:ext cx="8980308" cy="1820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9 Conector recto"/>
          <p:cNvCxnSpPr/>
          <p:nvPr/>
        </p:nvCxnSpPr>
        <p:spPr>
          <a:xfrm>
            <a:off x="163692" y="3328609"/>
            <a:ext cx="8980308" cy="198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0357" y="2967335"/>
            <a:ext cx="476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4" y="92765"/>
            <a:ext cx="14611343" cy="664549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21" y="431260"/>
            <a:ext cx="8905461" cy="490985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05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03031" y="991673"/>
            <a:ext cx="12351475" cy="4513100"/>
            <a:chOff x="109" y="893"/>
            <a:chExt cx="7571" cy="2273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9" y="893"/>
              <a:ext cx="7571" cy="2273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VE" sz="1350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893"/>
              <a:ext cx="7575" cy="227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18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83335" y="1674254"/>
            <a:ext cx="8126569" cy="41985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riesgo de ictus en la fibrilación auricular paroxística (PxAF) no ha sido ampliamente estudiado. Se han hecho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múltiples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sobre la asociación entre la fibrilación auricular (FA) y el ictus tromboembólico en los grupos de pacientes que consisten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principalmente con diagnóstico de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permanente (PermAF), o cuando no se ha hecho una diferenciación entre los tipos de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FA.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 de esta riesgo es importante para las decisiones relativas a la anticoagulación para este importante grupo de pacientes, que comprenden aproximadamente un tercio de todos los pacientes con FA sintomática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1369" y="6375042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102604" y="892712"/>
            <a:ext cx="9246604" cy="5481638"/>
            <a:chOff x="0" y="533"/>
            <a:chExt cx="6038" cy="345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533"/>
              <a:ext cx="5971" cy="3450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"/>
              <a:ext cx="6038" cy="3453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8 Rectángulo"/>
          <p:cNvSpPr/>
          <p:nvPr/>
        </p:nvSpPr>
        <p:spPr>
          <a:xfrm>
            <a:off x="0" y="2362200"/>
            <a:ext cx="4902199" cy="776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8 Rectángulo"/>
          <p:cNvSpPr/>
          <p:nvPr/>
        </p:nvSpPr>
        <p:spPr>
          <a:xfrm>
            <a:off x="5396998" y="5765800"/>
            <a:ext cx="3695700" cy="6085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8 Rectángulo"/>
          <p:cNvSpPr/>
          <p:nvPr/>
        </p:nvSpPr>
        <p:spPr>
          <a:xfrm>
            <a:off x="5396998" y="5016500"/>
            <a:ext cx="3695700" cy="2783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5396998" y="2860515"/>
            <a:ext cx="3695700" cy="2783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8 Rectángulo"/>
          <p:cNvSpPr/>
          <p:nvPr/>
        </p:nvSpPr>
        <p:spPr>
          <a:xfrm>
            <a:off x="5345696" y="3631149"/>
            <a:ext cx="3747002" cy="46786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8 Rectángulo"/>
          <p:cNvSpPr/>
          <p:nvPr/>
        </p:nvSpPr>
        <p:spPr>
          <a:xfrm>
            <a:off x="0" y="3251200"/>
            <a:ext cx="4902199" cy="8478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68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3336" y="1326524"/>
            <a:ext cx="8345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incidencia de accidente cerebrovascular isquémico parece ser similar en PxAF y PermAF (26 vs. 29 sucesos / 1.000 pacientes-año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es similar a lo que se encontró en el estudio SPAF, donde las tasas correspondientes a los pacientes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PxAF y PermAF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eran 32 y 33 sucesos / 1.000 pacientes-año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Teniendo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cuenta que todos los pacientes en el estudio SPAF tenían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profilaxis con 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aspirina, mientras que casi un tercio en nuestro estudio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tenía profilaxis con warfarina,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una buena concordancia en los resultados de estos dos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más probable que los resultados del estudio SPAF de 460 pacientes PxAF que habían sido seguidos durante 2 años que hicieron el tema de la ACC / AHA / ESC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indicación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que «es razonable para seleccionar la terapia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antitrombótica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utilizando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mismo criterios, independientemente del patrón (es decir, paroxística, persistente o permanente)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cuanto a la FA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resultados, que se basan en casi el doble de pacientes PxAF que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fueron 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sido seguidos durante casi el doble de tiempo, por lo tanto apoyan aún más las conclusiones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estudio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SPAF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recomendaciones de las directrices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cuanto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profilaxis con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warfarina.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824248" y="6529589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3336" y="1326524"/>
            <a:ext cx="83455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fuerza de nuestras observaciones se ve apoyada por la comparación con la incidencia de accidente cerebrovascular en la población general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expuestos al mismo factor de riesgo e igual años de seguimiento.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Estas comparaciones mostraron que los pacientes PxAF sufrieron un accidente cerebrovascular isquémico aproximadamente dos veces tan a menudo como se esperaba de la población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de nuestro estudio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 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incidencia de riesgo de accidente cerebrovascular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 reportó en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estudio de Framingham (29 eventos / 1.000 pacientes-año),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aunque no se realizó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ninguna diferenciación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PxAF y PermAF en ese estudio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 comparó la incidencia de accidente cerebrovascular en PxAF con la incidencia en PermAF, se encontró que los resultados no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ajustados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cambian mucho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 realiza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ajuste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multivariable.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pacientes  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PxAF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ciertamente más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jovenes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saludables.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Por lo tanto, se espera que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sufran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menos accidentes cerebrovasculares que los pacientes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PermAF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otro lado, los pacientes PxAF no reciben profilaxis con warfarina con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misma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que los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con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decir, tienen menos protección eficiente contra el accidente cerebrovascular que los pacientes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tienen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PermAF.</a:t>
            </a:r>
          </a:p>
          <a:p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824248" y="646565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3336" y="1326524"/>
            <a:ext cx="83455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sabemos por qué el riesgo de accidente cerebrovascular parece ser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casi el mismo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PxAF y PermAF. </a:t>
            </a:r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uede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que el período directamente después de la interrupción espontánea de la FA es un período vulnerable para la embolización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es así, el aumento del riesgo asociado con los cambios de ritmo en pacientes PxAF, posiblemente, puede equilibrar un menor riesgo de ictus durante períodos prolongados de ritmo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sinusal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encontró que la incidencia de accidente cerebrovascular en pacientes PxAF varió de cinco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1000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paciente-años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riesgo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el grupo más joven y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hasta más de 50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cada 1000 pacientes-año en los pacientes de edad avanzada con múltiples factores de riesgo. </a:t>
            </a:r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Nuestro estudio confirma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 resultados de estudios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anteriores sobre la eficacia de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escala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CHADS 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el cual es un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sistema de puntuación para la correcta identificación de los pacientes de alto riesgo, así como de bajo riesgo para el accidente cerebrovascular isquémico.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4248" y="6465194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3336" y="1326524"/>
            <a:ext cx="834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Aunque nuestro estudio no fue diseñado para evaluar la eficacia y seguridad del tratamiento con warfarina, era evidente que los pacientes tratados con warfarina PxAF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sufrieron menos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cerebrovasculares que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que no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recibieron,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que las proporciones fueron similares a la de PermAF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ajustar por edad y cofactores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 los pacientes con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PxAF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tratados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warfarina tenían aproximadamente la mitad de los accidentes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cerebrovasculares, en comparación con los que 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recibieron.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otra parte, la incidencia de hemorragias en pacientes con PermAF usando warfarina (cinco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1.000 pacientes-año) es similar a la que fue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reportada por el estudio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BAFTA 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Estos estudios fueron sin embargo en su mayoría realizados en poblaciones de estudio con PermAF y con los valores de INR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terapéuticos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altos a los recomendados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actualmente, por ejemplo, de 4,5 en el ensayo SPAF y 4,2 en el ensayo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AFASAK.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lo tanto, se encontró que el uso de warfarina se asoció con un mejor pronóstico en relación con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cerebrales en todos los subgrupos de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pacientes.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4248" y="6516709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LIMITACIONES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5156" y="1262130"/>
            <a:ext cx="7856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mayoría de los pacientes de nuestro estudio (78%) fueron tratados como pacientes hospitalizados en el Hospital del Sur por lo menos en una ocasión durante el año 2002. El 22% restante de los pacientes fueron tratados como pacientes ambulatorios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solamente.</a:t>
            </a:r>
          </a:p>
          <a:p>
            <a:pPr algn="just"/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probable que los pacientes tratados como pacientes hospitalizados en un hospital son más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sintomáticos que los que acuden de manera ambulatoria.</a:t>
            </a:r>
          </a:p>
          <a:p>
            <a:pPr algn="just"/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hecho, aquellos que sólo habían sido tratados como pacientes ambulatorios eran más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jóvenes y con menos comorbilidades. Por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tanto, las conclusiones de este estudio pueden no ser aplicables en una población en su mayoría de pacientes ambulatorios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 la naturaleza de la FA paroxística, este estudio está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basado en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registros durante el contacto médico,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tenemos otra fuente de información sobre el ritmo de los pacientes durante el seguimiento,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si, los pacientes tenían una razón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seguir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contacto con el hospital o con el centro de atención primaria</a:t>
            </a:r>
            <a:r>
              <a:rPr lang="es-VE" sz="1600" dirty="0"/>
              <a:t>.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4248" y="6452316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LIMITACIONES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5156" y="1262130"/>
            <a:ext cx="7856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análisis sobre el tipo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basan en el tipo de arritmia determinada en el momento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último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contacto durante el año inclusión. Este análisis es análogo con un análisis del tipo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intención a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tratar ". </a:t>
            </a:r>
            <a:endParaRPr lang="es-V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Nuestra información sobre la exposición a la warfarina durante el seguimiento es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incompleta.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medicación se registró en el último contacto de cada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ocasión de un accidente cerebrovascular isquémico o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hemorrágico, por lo que se tiene información más detallada de los pacientes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sintomáticos.</a:t>
            </a:r>
          </a:p>
          <a:p>
            <a:pPr algn="just"/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comparación de los pacientes con y sin el uso de warfarina, ajustamos por una serie de factores de confusión, pero es probable que algunos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residuales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mantuvieran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realizar el 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multivariable. Esto podría implicar circunstancias indocumentados que constituyen contraindicaciones para el tratamiento con warfarina, o factores de estilo de vida como fumar, beber, obesidad, etc., que no se han documentado de manera explícita en los registros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médicos.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4248" y="6490952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824248" y="1481070"/>
            <a:ext cx="6915954" cy="45462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accidente cerebrovascular isquémico es casi tan común en PxAF como en PermAF, y dos veces más común que en la población general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es-V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Sin embargo, los pacientes PxAF no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reciben protección con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anticoagulante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frecuencia que los pacientes con PermAF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V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s-V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tanto, es importante aumentar el uso de anticoagulantes en pacientes PxAF de acuerdo con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 recomendaciones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guías actuales.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4248" y="651967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APORTE DE EQUIPO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18186" y="1558344"/>
            <a:ext cx="7817476" cy="452048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Tener en cuenta la incidencia de accidente cerebrovascular isquémico la cual parece ser similar en FA paroxística y FA permanente</a:t>
            </a:r>
          </a:p>
          <a:p>
            <a:pPr algn="ctr"/>
            <a:endParaRPr lang="es-V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 importancia de apoyarse con 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escala CHADS 2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correcta identificación de los pacientes de alto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</a:p>
          <a:p>
            <a:pPr algn="ctr"/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considerar el 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warfarina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que esta se 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asoció con un mejor pronóstico en relación con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presencia de ICTUS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todos los subgrupos de pacientes.</a:t>
            </a:r>
          </a:p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301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8" y="1006487"/>
            <a:ext cx="85959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23445" y="2452018"/>
            <a:ext cx="25202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X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X</a:t>
            </a:r>
          </a:p>
          <a:p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                                     X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02277" y="1506828"/>
            <a:ext cx="8268236" cy="43401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warfarina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otros antagonistas de la vitamina K, ofrecen una protección eficaz contra el accidente cerebrovascular isquémico, pero se asocian con un mayor riesgo de hemorragias cerebrales. 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s-VE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ha demostrado repetidamente que los pacientes con FA no reciben warfarina tan a menudo como deberían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esto de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acuerdo a las recomendaciones de las guías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actuales. 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s-VE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 es la magnitud del desapego a esta indicación siendo más evidente en pacientes con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PxAF que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los que presentan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Sin embargo, el riesgo de ictus en PxAF puede ser el mismo que en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PermAF.</a:t>
            </a: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1369" y="6375042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68144" y="2060848"/>
            <a:ext cx="2520280" cy="33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0" y="908720"/>
            <a:ext cx="8596800" cy="525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300192" y="1430774"/>
            <a:ext cx="25202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              X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            X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  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endParaRPr lang="es-V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 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X</a:t>
            </a:r>
          </a:p>
          <a:p>
            <a:pPr>
              <a:lnSpc>
                <a:spcPct val="20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                            X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             X</a:t>
            </a:r>
          </a:p>
          <a:p>
            <a:pPr>
              <a:lnSpc>
                <a:spcPct val="150000"/>
              </a:lnSpc>
            </a:pPr>
            <a:endParaRPr lang="es-V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  X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6073" y="2575774"/>
            <a:ext cx="4568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687132" y="1777285"/>
            <a:ext cx="5911403" cy="318108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objetivo del estudio es indagar si existen diferencias en </a:t>
            </a:r>
            <a:r>
              <a:rPr lang="es-V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riesgo de desarrollar  </a:t>
            </a:r>
            <a:r>
              <a:rPr lang="es-V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ictus</a:t>
            </a:r>
          </a:p>
          <a:p>
            <a:pPr algn="ctr"/>
            <a:r>
              <a:rPr lang="es-V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V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paroxística </a:t>
            </a:r>
            <a:r>
              <a:rPr lang="es-V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permanente.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0" y="6529588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3183" y="1255691"/>
            <a:ext cx="8693240" cy="46750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VE" dirty="0" smtClean="0"/>
          </a:p>
          <a:p>
            <a:pPr fontAlgn="base"/>
            <a:endParaRPr lang="es-VE" dirty="0"/>
          </a:p>
          <a:p>
            <a:pPr fontAlgn="base"/>
            <a:endParaRPr lang="es-VE" dirty="0" smtClean="0"/>
          </a:p>
          <a:p>
            <a:pPr fontAlgn="base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comienzo de la primavera de 2003, se identificaron todos los pacientes que habían recibido un diagnóstico de fibrilación auricular o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flutter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mientras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eran tratados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pacientes hospitalizados o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atendidos de manera ambulatoria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año 2002 en el Hospital del Sur en Estocolmo, Suecia, o en el Centro de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atención primaria de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Gustavsberg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un pequeño pueblo cerca de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Estocolmo.</a:t>
            </a:r>
          </a:p>
          <a:p>
            <a:pPr algn="just" fontAlgn="base"/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pacientes fueron identificados a partir de los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registros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locales en el hospital y en el centro de atención primaria, respectivamente. Después de la verificación del diagnóstico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 eligieron 2912 sujetos para este estudio.</a:t>
            </a:r>
          </a:p>
          <a:p>
            <a:pPr algn="just" fontAlgn="base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de estudio ya ha sido presentada en los informes del estudio de cohortes de Estocolmo sobre la fibrilación auricular (SCAF).</a:t>
            </a:r>
          </a:p>
          <a:p>
            <a:pPr fontAlgn="base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s-VE" dirty="0"/>
              <a:t> </a:t>
            </a:r>
            <a:endParaRPr lang="es-VE" dirty="0" smtClean="0"/>
          </a:p>
          <a:p>
            <a:pPr fontAlgn="base"/>
            <a:endParaRPr lang="es-VE" dirty="0"/>
          </a:p>
          <a:p>
            <a:pPr fontAlgn="base"/>
            <a:endParaRPr lang="es-VE" dirty="0" smtClean="0"/>
          </a:p>
          <a:p>
            <a:pPr fontAlgn="base"/>
            <a:endParaRPr lang="es-VE" dirty="0"/>
          </a:p>
          <a:p>
            <a:pPr fontAlgn="base"/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824248" y="6531564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9525" y="0"/>
            <a:ext cx="9134475" cy="4725988"/>
            <a:chOff x="6" y="0"/>
            <a:chExt cx="5754" cy="2977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" y="0"/>
              <a:ext cx="5754" cy="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5760" cy="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-64292" y="-9525"/>
            <a:ext cx="9282106" cy="4689424"/>
            <a:chOff x="0" y="103"/>
            <a:chExt cx="5663" cy="2681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103"/>
              <a:ext cx="5656" cy="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"/>
              <a:ext cx="5663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835137" y="1329923"/>
            <a:ext cx="7160653" cy="41985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Hospital del Sur en Estocolmo sirve a aproximadamente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600000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habitantes y es uno de los hospitales más grandes de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Escandinavia.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Además, se identificaron todos los pacientes con FA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centro de atención primaria de 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Gustavsberg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es uno de los más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grandes de Suecia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un área de influencia de 33 000 habitantes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número inicial de pacientes identificados fue 3405 en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del Sur en Estocolmo y 240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centro de atención primaria de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Gustavsberg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dirty="0" smtClean="0"/>
              <a:t> </a:t>
            </a:r>
            <a:endParaRPr lang="es-VE" dirty="0"/>
          </a:p>
        </p:txBody>
      </p:sp>
      <p:sp>
        <p:nvSpPr>
          <p:cNvPr id="14" name="Elipse 13"/>
          <p:cNvSpPr/>
          <p:nvPr/>
        </p:nvSpPr>
        <p:spPr>
          <a:xfrm>
            <a:off x="655077" y="1329923"/>
            <a:ext cx="7250806" cy="39280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naturaleza de la arritmia detrás del código tenía que ser resuelto por los registros de lectura y el estudio de los trazados electrocardiográficos.</a:t>
            </a:r>
          </a:p>
          <a:p>
            <a:pPr algn="just"/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información completa almacenada digitalmente fue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examinada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evaluada </a:t>
            </a:r>
            <a:r>
              <a:rPr lang="es-V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dos cardiólogos de acuerdo con un protocolo predefinido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6499" y="6543204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18941" y="1043189"/>
            <a:ext cx="8809149" cy="48295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VE" dirty="0" smtClean="0"/>
          </a:p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completa almacenada digitalmente se examinó y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valido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con un protocolo predefinido. 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la obtención de 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complementaria sobre enfermedades anteriores y actuales se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obtuvo a partir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Registro Nacional de Altas Hospitalarias que se remonta a 1987 a nivel nacional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para el Condado de Estocolmo. </a:t>
            </a:r>
            <a:endParaRPr lang="es-V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de estudio ya se ha seguido con la repetición del examen de los registros médicos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 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través de los registros nacionales de altas hospitalarias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el registro civil en caso de diagnóstico de muerte.</a:t>
            </a:r>
          </a:p>
          <a:p>
            <a:pPr algn="just" fontAlgn="base"/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Durante el año inclusión, el 85% de los pacientes fueron hospitalizados al menos una vez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8489" y="649095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INCLUSIÓN</a:t>
            </a:r>
          </a:p>
          <a:p>
            <a:endParaRPr lang="es-VE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>
              <a:buNone/>
            </a:pPr>
            <a:endParaRPr lang="es-VE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" indent="-342900">
              <a:buFont typeface="+mj-lt"/>
              <a:buAutoNum type="arabicPeriod"/>
            </a:pP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Sólo los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con un episodio documentado de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 o flutter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año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0614" indent="-285750">
              <a:buClr>
                <a:srgbClr val="D6ECFF"/>
              </a:buClr>
            </a:pPr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EXCLUSIÓN</a:t>
            </a:r>
          </a:p>
          <a:p>
            <a:pPr marL="54864" indent="0">
              <a:buClr>
                <a:srgbClr val="D6ECFF"/>
              </a:buClr>
              <a:buNone/>
            </a:pPr>
            <a:endParaRPr lang="es-VE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Clr>
                <a:srgbClr val="D6ECFF"/>
              </a:buClr>
              <a:buNone/>
            </a:pPr>
            <a:endParaRPr lang="es-VE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7764" indent="-342900">
              <a:buClr>
                <a:srgbClr val="D6ECFF"/>
              </a:buClr>
              <a:buFont typeface="+mj-lt"/>
              <a:buAutoNum type="arabicPeriod"/>
            </a:pP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con síndrome del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nodo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enfermo sin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FA.  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7764" indent="-342900">
              <a:buClr>
                <a:srgbClr val="D6ECFF"/>
              </a:buClr>
              <a:buFont typeface="+mj-lt"/>
              <a:buAutoNum type="arabicPeriod"/>
            </a:pP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síndrome de taquibradiarritmias con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FA.</a:t>
            </a:r>
          </a:p>
          <a:p>
            <a:pPr marL="397764" indent="-342900">
              <a:buClr>
                <a:srgbClr val="D6ECFF"/>
              </a:buClr>
              <a:buFont typeface="+mj-lt"/>
              <a:buAutoNum type="arabicPeriod"/>
            </a:pP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que presentaron un evento de STROKE antes de ingresar en el estudio</a:t>
            </a:r>
          </a:p>
          <a:p>
            <a:pPr marL="397764" indent="-342900">
              <a:buClr>
                <a:srgbClr val="D6ECFF"/>
              </a:buClr>
              <a:buFont typeface="+mj-lt"/>
              <a:buAutoNum type="arabicPeriod"/>
            </a:pP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que en diferentes ocasiones se les había dado diferentes códigos de diagnóstico.</a:t>
            </a:r>
          </a:p>
          <a:p>
            <a:pPr marL="397764" indent="-342900">
              <a:buClr>
                <a:srgbClr val="D6ECFF"/>
              </a:buClr>
              <a:buFont typeface="+mj-lt"/>
              <a:buAutoNum type="arabicPeriod"/>
            </a:pPr>
            <a:endParaRPr lang="es-V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lvl="0" indent="0">
              <a:buClr>
                <a:srgbClr val="D6ECFF"/>
              </a:buClr>
              <a:buNone/>
            </a:pPr>
            <a:endParaRPr lang="es-VE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lvl="0" indent="0">
              <a:buClr>
                <a:srgbClr val="D6ECFF"/>
              </a:buClr>
              <a:buNone/>
            </a:pPr>
            <a:endParaRPr lang="es-VE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4248" y="296214"/>
            <a:ext cx="5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V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4248" y="6574349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823234"/>
              </p:ext>
            </p:extLst>
          </p:nvPr>
        </p:nvGraphicFramePr>
        <p:xfrm>
          <a:off x="412124" y="631065"/>
          <a:ext cx="8075054" cy="546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5611" y="6503831"/>
            <a:ext cx="76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paroxysmal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atrial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Stockholm Cohort of Atrial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1482</TotalTime>
  <Words>1707</Words>
  <Application>Microsoft Office PowerPoint</Application>
  <PresentationFormat>Presentación en pantalla (4:3)</PresentationFormat>
  <Paragraphs>231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Presentación de PowerPoint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</dc:creator>
  <cp:lastModifiedBy>GONZALO</cp:lastModifiedBy>
  <cp:revision>201</cp:revision>
  <dcterms:created xsi:type="dcterms:W3CDTF">2016-02-24T01:59:45Z</dcterms:created>
  <dcterms:modified xsi:type="dcterms:W3CDTF">2016-03-08T02:10:08Z</dcterms:modified>
</cp:coreProperties>
</file>