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0"/>
  </p:notesMasterIdLst>
  <p:sldIdLst>
    <p:sldId id="264" r:id="rId3"/>
    <p:sldId id="265" r:id="rId4"/>
    <p:sldId id="266" r:id="rId5"/>
    <p:sldId id="267" r:id="rId6"/>
    <p:sldId id="317" r:id="rId7"/>
    <p:sldId id="268" r:id="rId8"/>
    <p:sldId id="287" r:id="rId9"/>
    <p:sldId id="288" r:id="rId10"/>
    <p:sldId id="289" r:id="rId11"/>
    <p:sldId id="290" r:id="rId12"/>
    <p:sldId id="291" r:id="rId13"/>
    <p:sldId id="272" r:id="rId14"/>
    <p:sldId id="292" r:id="rId15"/>
    <p:sldId id="294" r:id="rId16"/>
    <p:sldId id="260" r:id="rId17"/>
    <p:sldId id="309" r:id="rId18"/>
    <p:sldId id="310" r:id="rId19"/>
    <p:sldId id="308" r:id="rId20"/>
    <p:sldId id="274" r:id="rId21"/>
    <p:sldId id="257" r:id="rId22"/>
    <p:sldId id="318" r:id="rId23"/>
    <p:sldId id="258" r:id="rId24"/>
    <p:sldId id="312" r:id="rId25"/>
    <p:sldId id="322" r:id="rId26"/>
    <p:sldId id="311" r:id="rId27"/>
    <p:sldId id="256" r:id="rId28"/>
    <p:sldId id="315" r:id="rId29"/>
    <p:sldId id="316" r:id="rId30"/>
    <p:sldId id="314" r:id="rId31"/>
    <p:sldId id="313" r:id="rId32"/>
    <p:sldId id="259" r:id="rId33"/>
    <p:sldId id="297" r:id="rId34"/>
    <p:sldId id="298" r:id="rId35"/>
    <p:sldId id="299" r:id="rId36"/>
    <p:sldId id="320" r:id="rId37"/>
    <p:sldId id="321" r:id="rId38"/>
    <p:sldId id="276" r:id="rId39"/>
    <p:sldId id="277" r:id="rId40"/>
    <p:sldId id="307" r:id="rId41"/>
    <p:sldId id="278" r:id="rId42"/>
    <p:sldId id="279" r:id="rId43"/>
    <p:sldId id="280" r:id="rId44"/>
    <p:sldId id="281" r:id="rId45"/>
    <p:sldId id="282" r:id="rId46"/>
    <p:sldId id="283" r:id="rId47"/>
    <p:sldId id="285" r:id="rId48"/>
    <p:sldId id="286" r:id="rId4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848" autoAdjust="0"/>
  </p:normalViewPr>
  <p:slideViewPr>
    <p:cSldViewPr>
      <p:cViewPr>
        <p:scale>
          <a:sx n="50" d="100"/>
          <a:sy n="50" d="100"/>
        </p:scale>
        <p:origin x="-10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2D1AB-BA91-49C1-A3BE-8AE847A9C7E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VE"/>
        </a:p>
      </dgm:t>
    </dgm:pt>
    <dgm:pt modelId="{0B80451F-339D-468E-AC8C-FDB8525E897F}">
      <dgm:prSet phldrT="[Texto]" custT="1"/>
      <dgm:spPr/>
      <dgm:t>
        <a:bodyPr/>
        <a:lstStyle/>
        <a:p>
          <a:pPr algn="just"/>
          <a:r>
            <a:rPr lang="es-VE" sz="2400" b="1" dirty="0" smtClean="0">
              <a:solidFill>
                <a:schemeClr val="accent2">
                  <a:lumMod val="40000"/>
                  <a:lumOff val="60000"/>
                </a:schemeClr>
              </a:solidFill>
            </a:rPr>
            <a:t>Evaluar si la cirugía de la válvula mitral concomitante con CABG mejora los resultados clínicos cuando se compara con CABG solo.</a:t>
          </a:r>
          <a:endParaRPr lang="es-VE" sz="2400" b="1" dirty="0">
            <a:solidFill>
              <a:schemeClr val="accent2">
                <a:lumMod val="40000"/>
                <a:lumOff val="60000"/>
              </a:schemeClr>
            </a:solidFill>
          </a:endParaRPr>
        </a:p>
      </dgm:t>
    </dgm:pt>
    <dgm:pt modelId="{0CEBD911-8816-4333-942B-0659819EB711}" type="parTrans" cxnId="{BA69191A-BF6F-4C50-AAF7-0A0ED79CF22E}">
      <dgm:prSet/>
      <dgm:spPr/>
      <dgm:t>
        <a:bodyPr/>
        <a:lstStyle/>
        <a:p>
          <a:endParaRPr lang="es-VE"/>
        </a:p>
      </dgm:t>
    </dgm:pt>
    <dgm:pt modelId="{E2A4FDCE-258B-48AE-95C9-950E627D16D3}" type="sibTrans" cxnId="{BA69191A-BF6F-4C50-AAF7-0A0ED79CF22E}">
      <dgm:prSet/>
      <dgm:spPr/>
      <dgm:t>
        <a:bodyPr/>
        <a:lstStyle/>
        <a:p>
          <a:endParaRPr lang="es-VE"/>
        </a:p>
      </dgm:t>
    </dgm:pt>
    <dgm:pt modelId="{32FFE06E-97BC-4291-BC6F-03975EFDD7DF}">
      <dgm:prSet phldrT="[Texto]" phldr="1"/>
      <dgm:spPr/>
      <dgm:t>
        <a:bodyPr/>
        <a:lstStyle/>
        <a:p>
          <a:endParaRPr lang="es-VE" dirty="0"/>
        </a:p>
      </dgm:t>
    </dgm:pt>
    <dgm:pt modelId="{51DB863D-F800-4D23-AD45-47D586633BD0}" type="sibTrans" cxnId="{2087DB2E-1943-4A85-9A25-D887DFA213BF}">
      <dgm:prSet/>
      <dgm:spPr/>
      <dgm:t>
        <a:bodyPr/>
        <a:lstStyle/>
        <a:p>
          <a:endParaRPr lang="es-VE"/>
        </a:p>
      </dgm:t>
    </dgm:pt>
    <dgm:pt modelId="{05502EA7-0F74-4F30-BD9E-FD0685AF2E0C}" type="parTrans" cxnId="{2087DB2E-1943-4A85-9A25-D887DFA213BF}">
      <dgm:prSet/>
      <dgm:spPr/>
      <dgm:t>
        <a:bodyPr/>
        <a:lstStyle/>
        <a:p>
          <a:endParaRPr lang="es-VE"/>
        </a:p>
      </dgm:t>
    </dgm:pt>
    <dgm:pt modelId="{6E14C9FE-85F9-44C7-80A8-57607E17B632}" type="pres">
      <dgm:prSet presAssocID="{B992D1AB-BA91-49C1-A3BE-8AE847A9C7E5}" presName="Name0" presStyleCnt="0">
        <dgm:presLayoutVars>
          <dgm:chMax/>
          <dgm:chPref/>
          <dgm:dir/>
          <dgm:animLvl val="lvl"/>
        </dgm:presLayoutVars>
      </dgm:prSet>
      <dgm:spPr/>
      <dgm:t>
        <a:bodyPr/>
        <a:lstStyle/>
        <a:p>
          <a:endParaRPr lang="es-VE"/>
        </a:p>
      </dgm:t>
    </dgm:pt>
    <dgm:pt modelId="{AFF69735-F7A2-425B-BC0E-03B6711159A1}" type="pres">
      <dgm:prSet presAssocID="{32FFE06E-97BC-4291-BC6F-03975EFDD7DF}" presName="composite" presStyleCnt="0"/>
      <dgm:spPr/>
    </dgm:pt>
    <dgm:pt modelId="{9724B1D4-D204-4566-AC0B-20FF2B9B9801}" type="pres">
      <dgm:prSet presAssocID="{32FFE06E-97BC-4291-BC6F-03975EFDD7DF}" presName="ParentAccentShape" presStyleLbl="trBgShp" presStyleIdx="0" presStyleCnt="2" custScaleX="90016" custLinFactNeighborX="-4867" custLinFactNeighborY="-14925"/>
      <dgm:spPr/>
    </dgm:pt>
    <dgm:pt modelId="{A933B3CF-82FC-4743-A778-1610925ED8C3}" type="pres">
      <dgm:prSet presAssocID="{32FFE06E-97BC-4291-BC6F-03975EFDD7DF}" presName="ParentText" presStyleLbl="revTx" presStyleIdx="0" presStyleCnt="2" custLinFactNeighborY="-53793">
        <dgm:presLayoutVars>
          <dgm:chMax val="1"/>
          <dgm:chPref val="1"/>
          <dgm:bulletEnabled val="1"/>
        </dgm:presLayoutVars>
      </dgm:prSet>
      <dgm:spPr/>
      <dgm:t>
        <a:bodyPr/>
        <a:lstStyle/>
        <a:p>
          <a:endParaRPr lang="es-VE"/>
        </a:p>
      </dgm:t>
    </dgm:pt>
    <dgm:pt modelId="{1219CF9A-4425-4F89-BF97-40B7492EA31E}" type="pres">
      <dgm:prSet presAssocID="{32FFE06E-97BC-4291-BC6F-03975EFDD7DF}" presName="ChildText" presStyleLbl="revTx" presStyleIdx="1" presStyleCnt="2" custScaleX="130121" custScaleY="74616" custLinFactNeighborX="-8298" custLinFactNeighborY="-11882">
        <dgm:presLayoutVars>
          <dgm:chMax val="0"/>
          <dgm:chPref val="0"/>
        </dgm:presLayoutVars>
      </dgm:prSet>
      <dgm:spPr/>
      <dgm:t>
        <a:bodyPr/>
        <a:lstStyle/>
        <a:p>
          <a:endParaRPr lang="es-VE"/>
        </a:p>
      </dgm:t>
    </dgm:pt>
    <dgm:pt modelId="{77015CFA-8BC9-4E2E-86A1-D0664AE685CE}" type="pres">
      <dgm:prSet presAssocID="{32FFE06E-97BC-4291-BC6F-03975EFDD7DF}" presName="ChildAccentShape" presStyleLbl="trBgShp" presStyleIdx="1" presStyleCnt="2" custFlipHor="1" custScaleX="46627" custLinFactNeighborY="-15020"/>
      <dgm:spPr/>
    </dgm:pt>
    <dgm:pt modelId="{17D656A8-16CE-47BB-8255-3C1085B20C10}" type="pres">
      <dgm:prSet presAssocID="{32FFE06E-97BC-4291-BC6F-03975EFDD7DF}" presName="Image" presStyleLbl="alignImgPlace1" presStyleIdx="0" presStyleCnt="1" custScaleX="86709" custLinFactNeighborY="-8159"/>
      <dgm:spPr>
        <a:blipFill rotWithShape="1">
          <a:blip xmlns:r="http://schemas.openxmlformats.org/officeDocument/2006/relationships" r:embed="rId1"/>
          <a:stretch>
            <a:fillRect/>
          </a:stretch>
        </a:blipFill>
      </dgm:spPr>
    </dgm:pt>
  </dgm:ptLst>
  <dgm:cxnLst>
    <dgm:cxn modelId="{19A84014-0192-41C9-8415-9A735FE2E1DE}" type="presOf" srcId="{0B80451F-339D-468E-AC8C-FDB8525E897F}" destId="{1219CF9A-4425-4F89-BF97-40B7492EA31E}" srcOrd="0" destOrd="0" presId="urn:microsoft.com/office/officeart/2009/3/layout/SnapshotPictureList"/>
    <dgm:cxn modelId="{38CCD8DD-1368-4083-8659-7C2986FFB59F}" type="presOf" srcId="{B992D1AB-BA91-49C1-A3BE-8AE847A9C7E5}" destId="{6E14C9FE-85F9-44C7-80A8-57607E17B632}" srcOrd="0" destOrd="0" presId="urn:microsoft.com/office/officeart/2009/3/layout/SnapshotPictureList"/>
    <dgm:cxn modelId="{F550EC1A-18AE-4968-9961-080B613BE716}" type="presOf" srcId="{32FFE06E-97BC-4291-BC6F-03975EFDD7DF}" destId="{A933B3CF-82FC-4743-A778-1610925ED8C3}" srcOrd="0" destOrd="0" presId="urn:microsoft.com/office/officeart/2009/3/layout/SnapshotPictureList"/>
    <dgm:cxn modelId="{BA69191A-BF6F-4C50-AAF7-0A0ED79CF22E}" srcId="{32FFE06E-97BC-4291-BC6F-03975EFDD7DF}" destId="{0B80451F-339D-468E-AC8C-FDB8525E897F}" srcOrd="0" destOrd="0" parTransId="{0CEBD911-8816-4333-942B-0659819EB711}" sibTransId="{E2A4FDCE-258B-48AE-95C9-950E627D16D3}"/>
    <dgm:cxn modelId="{2087DB2E-1943-4A85-9A25-D887DFA213BF}" srcId="{B992D1AB-BA91-49C1-A3BE-8AE847A9C7E5}" destId="{32FFE06E-97BC-4291-BC6F-03975EFDD7DF}" srcOrd="0" destOrd="0" parTransId="{05502EA7-0F74-4F30-BD9E-FD0685AF2E0C}" sibTransId="{51DB863D-F800-4D23-AD45-47D586633BD0}"/>
    <dgm:cxn modelId="{4CE1E8C0-3DBC-4ACB-8203-1B0D33505B91}" type="presParOf" srcId="{6E14C9FE-85F9-44C7-80A8-57607E17B632}" destId="{AFF69735-F7A2-425B-BC0E-03B6711159A1}" srcOrd="0" destOrd="0" presId="urn:microsoft.com/office/officeart/2009/3/layout/SnapshotPictureList"/>
    <dgm:cxn modelId="{A42B07EC-BB7B-45B3-8DEC-F8281F3FA99F}" type="presParOf" srcId="{AFF69735-F7A2-425B-BC0E-03B6711159A1}" destId="{9724B1D4-D204-4566-AC0B-20FF2B9B9801}" srcOrd="0" destOrd="0" presId="urn:microsoft.com/office/officeart/2009/3/layout/SnapshotPictureList"/>
    <dgm:cxn modelId="{50E977BA-DE4B-472F-BEF6-EFB59A7A536A}" type="presParOf" srcId="{AFF69735-F7A2-425B-BC0E-03B6711159A1}" destId="{A933B3CF-82FC-4743-A778-1610925ED8C3}" srcOrd="1" destOrd="0" presId="urn:microsoft.com/office/officeart/2009/3/layout/SnapshotPictureList"/>
    <dgm:cxn modelId="{409EAEB3-64FB-4B7C-9A5D-A5C2B94A4D66}" type="presParOf" srcId="{AFF69735-F7A2-425B-BC0E-03B6711159A1}" destId="{1219CF9A-4425-4F89-BF97-40B7492EA31E}" srcOrd="2" destOrd="0" presId="urn:microsoft.com/office/officeart/2009/3/layout/SnapshotPictureList"/>
    <dgm:cxn modelId="{EDB439FC-39E0-4D9F-9503-37CCAD64BF55}" type="presParOf" srcId="{AFF69735-F7A2-425B-BC0E-03B6711159A1}" destId="{77015CFA-8BC9-4E2E-86A1-D0664AE685CE}" srcOrd="3" destOrd="0" presId="urn:microsoft.com/office/officeart/2009/3/layout/SnapshotPictureList"/>
    <dgm:cxn modelId="{52239F4B-9C27-4350-8AA2-C3C6855275B6}" type="presParOf" srcId="{AFF69735-F7A2-425B-BC0E-03B6711159A1}" destId="{17D656A8-16CE-47BB-8255-3C1085B20C10}"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5B57D8-CEFB-4AD7-97E1-0571DED3F93D}"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82C81FF8-80E0-46E7-A7EC-630503F203CF}">
      <dgm:prSet phldrT="[Texto]"/>
      <dgm:spPr/>
      <dgm:t>
        <a:bodyPr/>
        <a:lstStyle/>
        <a:p>
          <a:pPr algn="just"/>
          <a:r>
            <a:rPr lang="es-ES" dirty="0" smtClean="0">
              <a:latin typeface="Century Gothic" pitchFamily="34" charset="0"/>
            </a:rPr>
            <a:t>La mayoría de los estudios incluidos fueron cohortes retrospectivas con solo unos pocos ECA. Como resultado de esto, no se pudo ajustar las variables de confusión que no se ajustaron en los estudios primarios</a:t>
          </a:r>
          <a:r>
            <a:rPr lang="es-VE" dirty="0" smtClean="0">
              <a:latin typeface="Century Gothic" pitchFamily="34" charset="0"/>
            </a:rPr>
            <a:t>. </a:t>
          </a:r>
          <a:endParaRPr lang="es-VE" dirty="0">
            <a:latin typeface="Century Gothic" pitchFamily="34" charset="0"/>
          </a:endParaRPr>
        </a:p>
      </dgm:t>
    </dgm:pt>
    <dgm:pt modelId="{B644DDBF-C60A-43A6-ADD9-35ABC4DCCDC2}" type="parTrans" cxnId="{006CA764-AD31-4D9F-B1C2-97BA9A8C88C3}">
      <dgm:prSet/>
      <dgm:spPr/>
      <dgm:t>
        <a:bodyPr/>
        <a:lstStyle/>
        <a:p>
          <a:endParaRPr lang="es-VE">
            <a:latin typeface="Century Gothic" pitchFamily="34" charset="0"/>
          </a:endParaRPr>
        </a:p>
      </dgm:t>
    </dgm:pt>
    <dgm:pt modelId="{E559F10B-98DB-40D9-949E-A4673B35FB47}" type="sibTrans" cxnId="{006CA764-AD31-4D9F-B1C2-97BA9A8C88C3}">
      <dgm:prSet/>
      <dgm:spPr>
        <a:solidFill>
          <a:srgbClr val="008DF7">
            <a:alpha val="90000"/>
          </a:srgbClr>
        </a:solidFill>
      </dgm:spPr>
      <dgm:t>
        <a:bodyPr/>
        <a:lstStyle/>
        <a:p>
          <a:endParaRPr lang="es-VE">
            <a:latin typeface="Century Gothic" pitchFamily="34" charset="0"/>
          </a:endParaRPr>
        </a:p>
      </dgm:t>
    </dgm:pt>
    <dgm:pt modelId="{849E9A2B-5A74-4C09-A718-AD96035619D2}">
      <dgm:prSet phldrT="[Texto]"/>
      <dgm:spPr/>
      <dgm:t>
        <a:bodyPr/>
        <a:lstStyle/>
        <a:p>
          <a:pPr algn="just"/>
          <a:r>
            <a:rPr lang="es-ES" dirty="0" smtClean="0">
              <a:latin typeface="Century Gothic" pitchFamily="34" charset="0"/>
            </a:rPr>
            <a:t>Los estudios incluidos se realizaron durante un período de tiempo variable y la mejora en las técnicas quirúrgicas y la terapia médica durante este período puede haber tenido un papel de confusión. La evaluación de la viabilidad miocárdica no se realizó universalmente en todos los estudios y eso puede ser un factor limitante importante en los resultados de estos estudios</a:t>
          </a:r>
          <a:r>
            <a:rPr lang="es-VE" dirty="0" smtClean="0">
              <a:latin typeface="Century Gothic" pitchFamily="34" charset="0"/>
            </a:rPr>
            <a:t>.</a:t>
          </a:r>
          <a:endParaRPr lang="es-VE" dirty="0">
            <a:latin typeface="Century Gothic" pitchFamily="34" charset="0"/>
          </a:endParaRPr>
        </a:p>
      </dgm:t>
    </dgm:pt>
    <dgm:pt modelId="{B2CC657B-109F-4DB8-B82F-DFD5B50083A5}" type="parTrans" cxnId="{4C8B16A0-0567-4305-9DA4-73A859916C06}">
      <dgm:prSet/>
      <dgm:spPr/>
      <dgm:t>
        <a:bodyPr/>
        <a:lstStyle/>
        <a:p>
          <a:endParaRPr lang="es-VE">
            <a:latin typeface="Century Gothic" pitchFamily="34" charset="0"/>
          </a:endParaRPr>
        </a:p>
      </dgm:t>
    </dgm:pt>
    <dgm:pt modelId="{228F6494-8E66-4292-A328-1CB2250BDD82}" type="sibTrans" cxnId="{4C8B16A0-0567-4305-9DA4-73A859916C06}">
      <dgm:prSet/>
      <dgm:spPr>
        <a:solidFill>
          <a:srgbClr val="008DF7">
            <a:alpha val="90000"/>
          </a:srgbClr>
        </a:solidFill>
      </dgm:spPr>
      <dgm:t>
        <a:bodyPr/>
        <a:lstStyle/>
        <a:p>
          <a:endParaRPr lang="es-VE">
            <a:latin typeface="Century Gothic" pitchFamily="34" charset="0"/>
          </a:endParaRPr>
        </a:p>
      </dgm:t>
    </dgm:pt>
    <dgm:pt modelId="{729C987D-5852-413B-8A7B-507B7F29359A}">
      <dgm:prSet phldrT="[Texto]"/>
      <dgm:spPr/>
      <dgm:t>
        <a:bodyPr/>
        <a:lstStyle/>
        <a:p>
          <a:pPr algn="just"/>
          <a:r>
            <a:rPr lang="es-ES" dirty="0" smtClean="0">
              <a:latin typeface="Century Gothic" pitchFamily="34" charset="0"/>
            </a:rPr>
            <a:t>La cirugía de la válvula mitral incluyó reemplazo y reparación, y por lo tanto, no pudimos comparar estas técnicas. Hubo muy pocos estudios que informaron el reemplazo y no tenían datos a nivel del paciente para la comparación indirecta de la reparación con el reemplazo. Algunas de las diferencias en los resultados podrían deberse al uso de la reparación en lugar del reemplazo, que recientemente se ha demostrado en un ensayo aleatorio grande que tiene una RM recurrente más alta en comparación con el reemplazo de la válvula en la RM isquémica</a:t>
          </a:r>
          <a:r>
            <a:rPr lang="es-VE" dirty="0" smtClean="0">
              <a:latin typeface="Century Gothic" pitchFamily="34" charset="0"/>
            </a:rPr>
            <a:t>. </a:t>
          </a:r>
          <a:endParaRPr lang="es-VE" dirty="0">
            <a:latin typeface="Century Gothic" pitchFamily="34" charset="0"/>
          </a:endParaRPr>
        </a:p>
      </dgm:t>
    </dgm:pt>
    <dgm:pt modelId="{B749F741-F3F6-435A-BA10-59C65A8AC26D}" type="parTrans" cxnId="{FB8F37BC-86E8-4F92-AAA9-9C2BD34F3F92}">
      <dgm:prSet/>
      <dgm:spPr/>
      <dgm:t>
        <a:bodyPr/>
        <a:lstStyle/>
        <a:p>
          <a:endParaRPr lang="es-VE">
            <a:latin typeface="Century Gothic" pitchFamily="34" charset="0"/>
          </a:endParaRPr>
        </a:p>
      </dgm:t>
    </dgm:pt>
    <dgm:pt modelId="{96A629A5-6095-4677-8B0F-E4781B5C576C}" type="sibTrans" cxnId="{FB8F37BC-86E8-4F92-AAA9-9C2BD34F3F92}">
      <dgm:prSet/>
      <dgm:spPr/>
      <dgm:t>
        <a:bodyPr/>
        <a:lstStyle/>
        <a:p>
          <a:endParaRPr lang="es-VE">
            <a:latin typeface="Century Gothic" pitchFamily="34" charset="0"/>
          </a:endParaRPr>
        </a:p>
      </dgm:t>
    </dgm:pt>
    <dgm:pt modelId="{9A742EAA-A9FD-4670-AED0-227F7F4B5BBF}" type="pres">
      <dgm:prSet presAssocID="{FB5B57D8-CEFB-4AD7-97E1-0571DED3F93D}" presName="outerComposite" presStyleCnt="0">
        <dgm:presLayoutVars>
          <dgm:chMax val="5"/>
          <dgm:dir/>
          <dgm:resizeHandles val="exact"/>
        </dgm:presLayoutVars>
      </dgm:prSet>
      <dgm:spPr/>
      <dgm:t>
        <a:bodyPr/>
        <a:lstStyle/>
        <a:p>
          <a:endParaRPr lang="es-VE"/>
        </a:p>
      </dgm:t>
    </dgm:pt>
    <dgm:pt modelId="{C4E81EF5-6CD4-4166-94BE-66B522868983}" type="pres">
      <dgm:prSet presAssocID="{FB5B57D8-CEFB-4AD7-97E1-0571DED3F93D}" presName="dummyMaxCanvas" presStyleCnt="0">
        <dgm:presLayoutVars/>
      </dgm:prSet>
      <dgm:spPr/>
    </dgm:pt>
    <dgm:pt modelId="{E81B1CE5-6104-467F-8965-839A8365E901}" type="pres">
      <dgm:prSet presAssocID="{FB5B57D8-CEFB-4AD7-97E1-0571DED3F93D}" presName="ThreeNodes_1" presStyleLbl="node1" presStyleIdx="0" presStyleCnt="3">
        <dgm:presLayoutVars>
          <dgm:bulletEnabled val="1"/>
        </dgm:presLayoutVars>
      </dgm:prSet>
      <dgm:spPr/>
      <dgm:t>
        <a:bodyPr/>
        <a:lstStyle/>
        <a:p>
          <a:endParaRPr lang="es-VE"/>
        </a:p>
      </dgm:t>
    </dgm:pt>
    <dgm:pt modelId="{F3BC7B85-BDE2-4CEF-A508-B29C55E707AC}" type="pres">
      <dgm:prSet presAssocID="{FB5B57D8-CEFB-4AD7-97E1-0571DED3F93D}" presName="ThreeNodes_2" presStyleLbl="node1" presStyleIdx="1" presStyleCnt="3">
        <dgm:presLayoutVars>
          <dgm:bulletEnabled val="1"/>
        </dgm:presLayoutVars>
      </dgm:prSet>
      <dgm:spPr/>
      <dgm:t>
        <a:bodyPr/>
        <a:lstStyle/>
        <a:p>
          <a:endParaRPr lang="es-VE"/>
        </a:p>
      </dgm:t>
    </dgm:pt>
    <dgm:pt modelId="{26FDB719-986B-4D4E-8F42-227A2B605EF1}" type="pres">
      <dgm:prSet presAssocID="{FB5B57D8-CEFB-4AD7-97E1-0571DED3F93D}" presName="ThreeNodes_3" presStyleLbl="node1" presStyleIdx="2" presStyleCnt="3">
        <dgm:presLayoutVars>
          <dgm:bulletEnabled val="1"/>
        </dgm:presLayoutVars>
      </dgm:prSet>
      <dgm:spPr/>
      <dgm:t>
        <a:bodyPr/>
        <a:lstStyle/>
        <a:p>
          <a:endParaRPr lang="es-VE"/>
        </a:p>
      </dgm:t>
    </dgm:pt>
    <dgm:pt modelId="{D4CF5AA3-E15F-4211-B256-22469E387FC4}" type="pres">
      <dgm:prSet presAssocID="{FB5B57D8-CEFB-4AD7-97E1-0571DED3F93D}" presName="ThreeConn_1-2" presStyleLbl="fgAccFollowNode1" presStyleIdx="0" presStyleCnt="2">
        <dgm:presLayoutVars>
          <dgm:bulletEnabled val="1"/>
        </dgm:presLayoutVars>
      </dgm:prSet>
      <dgm:spPr/>
      <dgm:t>
        <a:bodyPr/>
        <a:lstStyle/>
        <a:p>
          <a:endParaRPr lang="es-VE"/>
        </a:p>
      </dgm:t>
    </dgm:pt>
    <dgm:pt modelId="{4D534D87-624D-4B1E-AF3D-0ED67A48832C}" type="pres">
      <dgm:prSet presAssocID="{FB5B57D8-CEFB-4AD7-97E1-0571DED3F93D}" presName="ThreeConn_2-3" presStyleLbl="fgAccFollowNode1" presStyleIdx="1" presStyleCnt="2">
        <dgm:presLayoutVars>
          <dgm:bulletEnabled val="1"/>
        </dgm:presLayoutVars>
      </dgm:prSet>
      <dgm:spPr/>
      <dgm:t>
        <a:bodyPr/>
        <a:lstStyle/>
        <a:p>
          <a:endParaRPr lang="es-VE"/>
        </a:p>
      </dgm:t>
    </dgm:pt>
    <dgm:pt modelId="{463D182A-A626-43CD-83BE-8706DD2C59AA}" type="pres">
      <dgm:prSet presAssocID="{FB5B57D8-CEFB-4AD7-97E1-0571DED3F93D}" presName="ThreeNodes_1_text" presStyleLbl="node1" presStyleIdx="2" presStyleCnt="3">
        <dgm:presLayoutVars>
          <dgm:bulletEnabled val="1"/>
        </dgm:presLayoutVars>
      </dgm:prSet>
      <dgm:spPr/>
      <dgm:t>
        <a:bodyPr/>
        <a:lstStyle/>
        <a:p>
          <a:endParaRPr lang="es-VE"/>
        </a:p>
      </dgm:t>
    </dgm:pt>
    <dgm:pt modelId="{39C7FAFD-15F0-4772-92DC-9481BB89EC39}" type="pres">
      <dgm:prSet presAssocID="{FB5B57D8-CEFB-4AD7-97E1-0571DED3F93D}" presName="ThreeNodes_2_text" presStyleLbl="node1" presStyleIdx="2" presStyleCnt="3">
        <dgm:presLayoutVars>
          <dgm:bulletEnabled val="1"/>
        </dgm:presLayoutVars>
      </dgm:prSet>
      <dgm:spPr/>
      <dgm:t>
        <a:bodyPr/>
        <a:lstStyle/>
        <a:p>
          <a:endParaRPr lang="es-VE"/>
        </a:p>
      </dgm:t>
    </dgm:pt>
    <dgm:pt modelId="{E48C5D7C-0C7C-4BFE-94B9-BAB6BFB6AC54}" type="pres">
      <dgm:prSet presAssocID="{FB5B57D8-CEFB-4AD7-97E1-0571DED3F93D}" presName="ThreeNodes_3_text" presStyleLbl="node1" presStyleIdx="2" presStyleCnt="3">
        <dgm:presLayoutVars>
          <dgm:bulletEnabled val="1"/>
        </dgm:presLayoutVars>
      </dgm:prSet>
      <dgm:spPr/>
      <dgm:t>
        <a:bodyPr/>
        <a:lstStyle/>
        <a:p>
          <a:endParaRPr lang="es-VE"/>
        </a:p>
      </dgm:t>
    </dgm:pt>
  </dgm:ptLst>
  <dgm:cxnLst>
    <dgm:cxn modelId="{FFFA3D5C-72D4-46F8-869C-0B4552B341F4}" type="presOf" srcId="{82C81FF8-80E0-46E7-A7EC-630503F203CF}" destId="{E81B1CE5-6104-467F-8965-839A8365E901}" srcOrd="0" destOrd="0" presId="urn:microsoft.com/office/officeart/2005/8/layout/vProcess5"/>
    <dgm:cxn modelId="{D5B36A34-5D9E-41EF-B35A-89E12B1EBA65}" type="presOf" srcId="{82C81FF8-80E0-46E7-A7EC-630503F203CF}" destId="{463D182A-A626-43CD-83BE-8706DD2C59AA}" srcOrd="1" destOrd="0" presId="urn:microsoft.com/office/officeart/2005/8/layout/vProcess5"/>
    <dgm:cxn modelId="{FB8F37BC-86E8-4F92-AAA9-9C2BD34F3F92}" srcId="{FB5B57D8-CEFB-4AD7-97E1-0571DED3F93D}" destId="{729C987D-5852-413B-8A7B-507B7F29359A}" srcOrd="2" destOrd="0" parTransId="{B749F741-F3F6-435A-BA10-59C65A8AC26D}" sibTransId="{96A629A5-6095-4677-8B0F-E4781B5C576C}"/>
    <dgm:cxn modelId="{4C8B16A0-0567-4305-9DA4-73A859916C06}" srcId="{FB5B57D8-CEFB-4AD7-97E1-0571DED3F93D}" destId="{849E9A2B-5A74-4C09-A718-AD96035619D2}" srcOrd="1" destOrd="0" parTransId="{B2CC657B-109F-4DB8-B82F-DFD5B50083A5}" sibTransId="{228F6494-8E66-4292-A328-1CB2250BDD82}"/>
    <dgm:cxn modelId="{A3A3CDB6-E52C-406F-94EC-8E7439CCF4F6}" type="presOf" srcId="{FB5B57D8-CEFB-4AD7-97E1-0571DED3F93D}" destId="{9A742EAA-A9FD-4670-AED0-227F7F4B5BBF}" srcOrd="0" destOrd="0" presId="urn:microsoft.com/office/officeart/2005/8/layout/vProcess5"/>
    <dgm:cxn modelId="{006CA764-AD31-4D9F-B1C2-97BA9A8C88C3}" srcId="{FB5B57D8-CEFB-4AD7-97E1-0571DED3F93D}" destId="{82C81FF8-80E0-46E7-A7EC-630503F203CF}" srcOrd="0" destOrd="0" parTransId="{B644DDBF-C60A-43A6-ADD9-35ABC4DCCDC2}" sibTransId="{E559F10B-98DB-40D9-949E-A4673B35FB47}"/>
    <dgm:cxn modelId="{90D50881-820D-46DC-B900-9A7108D5F714}" type="presOf" srcId="{849E9A2B-5A74-4C09-A718-AD96035619D2}" destId="{F3BC7B85-BDE2-4CEF-A508-B29C55E707AC}" srcOrd="0" destOrd="0" presId="urn:microsoft.com/office/officeart/2005/8/layout/vProcess5"/>
    <dgm:cxn modelId="{CA6C1E9B-A30A-476B-BD56-B3C2414AE5A9}" type="presOf" srcId="{E559F10B-98DB-40D9-949E-A4673B35FB47}" destId="{D4CF5AA3-E15F-4211-B256-22469E387FC4}" srcOrd="0" destOrd="0" presId="urn:microsoft.com/office/officeart/2005/8/layout/vProcess5"/>
    <dgm:cxn modelId="{B8A8726F-D736-46B4-B6CD-CD8B658AFE9C}" type="presOf" srcId="{729C987D-5852-413B-8A7B-507B7F29359A}" destId="{26FDB719-986B-4D4E-8F42-227A2B605EF1}" srcOrd="0" destOrd="0" presId="urn:microsoft.com/office/officeart/2005/8/layout/vProcess5"/>
    <dgm:cxn modelId="{BE21FED6-D9F6-47C3-841C-635463DC8BB8}" type="presOf" srcId="{849E9A2B-5A74-4C09-A718-AD96035619D2}" destId="{39C7FAFD-15F0-4772-92DC-9481BB89EC39}" srcOrd="1" destOrd="0" presId="urn:microsoft.com/office/officeart/2005/8/layout/vProcess5"/>
    <dgm:cxn modelId="{77B93FA2-2EF5-4405-B594-CAAFB4B9C19B}" type="presOf" srcId="{228F6494-8E66-4292-A328-1CB2250BDD82}" destId="{4D534D87-624D-4B1E-AF3D-0ED67A48832C}" srcOrd="0" destOrd="0" presId="urn:microsoft.com/office/officeart/2005/8/layout/vProcess5"/>
    <dgm:cxn modelId="{D7F7B611-0FB5-4639-95D4-F3214EC12F96}" type="presOf" srcId="{729C987D-5852-413B-8A7B-507B7F29359A}" destId="{E48C5D7C-0C7C-4BFE-94B9-BAB6BFB6AC54}" srcOrd="1" destOrd="0" presId="urn:microsoft.com/office/officeart/2005/8/layout/vProcess5"/>
    <dgm:cxn modelId="{B682716C-D520-4935-9649-74DEE493D541}" type="presParOf" srcId="{9A742EAA-A9FD-4670-AED0-227F7F4B5BBF}" destId="{C4E81EF5-6CD4-4166-94BE-66B522868983}" srcOrd="0" destOrd="0" presId="urn:microsoft.com/office/officeart/2005/8/layout/vProcess5"/>
    <dgm:cxn modelId="{8186269A-C532-4992-A1E6-58EB760E8824}" type="presParOf" srcId="{9A742EAA-A9FD-4670-AED0-227F7F4B5BBF}" destId="{E81B1CE5-6104-467F-8965-839A8365E901}" srcOrd="1" destOrd="0" presId="urn:microsoft.com/office/officeart/2005/8/layout/vProcess5"/>
    <dgm:cxn modelId="{73533755-B741-444A-9D0C-1C82A388918C}" type="presParOf" srcId="{9A742EAA-A9FD-4670-AED0-227F7F4B5BBF}" destId="{F3BC7B85-BDE2-4CEF-A508-B29C55E707AC}" srcOrd="2" destOrd="0" presId="urn:microsoft.com/office/officeart/2005/8/layout/vProcess5"/>
    <dgm:cxn modelId="{5348B453-C058-4F85-B039-041A31D9FCFB}" type="presParOf" srcId="{9A742EAA-A9FD-4670-AED0-227F7F4B5BBF}" destId="{26FDB719-986B-4D4E-8F42-227A2B605EF1}" srcOrd="3" destOrd="0" presId="urn:microsoft.com/office/officeart/2005/8/layout/vProcess5"/>
    <dgm:cxn modelId="{F8B9358E-E5BB-4250-A026-B1A3C85D4E9D}" type="presParOf" srcId="{9A742EAA-A9FD-4670-AED0-227F7F4B5BBF}" destId="{D4CF5AA3-E15F-4211-B256-22469E387FC4}" srcOrd="4" destOrd="0" presId="urn:microsoft.com/office/officeart/2005/8/layout/vProcess5"/>
    <dgm:cxn modelId="{8B426916-3A2D-43C9-B969-B9C091E687AC}" type="presParOf" srcId="{9A742EAA-A9FD-4670-AED0-227F7F4B5BBF}" destId="{4D534D87-624D-4B1E-AF3D-0ED67A48832C}" srcOrd="5" destOrd="0" presId="urn:microsoft.com/office/officeart/2005/8/layout/vProcess5"/>
    <dgm:cxn modelId="{F2BC113A-CCD9-4135-85DB-8BE4F1D3AD9B}" type="presParOf" srcId="{9A742EAA-A9FD-4670-AED0-227F7F4B5BBF}" destId="{463D182A-A626-43CD-83BE-8706DD2C59AA}" srcOrd="6" destOrd="0" presId="urn:microsoft.com/office/officeart/2005/8/layout/vProcess5"/>
    <dgm:cxn modelId="{538CBC3A-D866-4101-94AF-BB37F476FAC6}" type="presParOf" srcId="{9A742EAA-A9FD-4670-AED0-227F7F4B5BBF}" destId="{39C7FAFD-15F0-4772-92DC-9481BB89EC39}" srcOrd="7" destOrd="0" presId="urn:microsoft.com/office/officeart/2005/8/layout/vProcess5"/>
    <dgm:cxn modelId="{F151AE5D-42F9-4CBD-ABFA-DA97FD2F8734}" type="presParOf" srcId="{9A742EAA-A9FD-4670-AED0-227F7F4B5BBF}" destId="{E48C5D7C-0C7C-4BFE-94B9-BAB6BFB6AC5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5C6BC0-F4FE-4AAC-B6EF-E7547E7A8CC0}"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s-VE"/>
        </a:p>
      </dgm:t>
    </dgm:pt>
    <dgm:pt modelId="{1CA8A2D0-D359-44E2-8491-5255F521B220}">
      <dgm:prSet phldrT="[Texto]" custT="1"/>
      <dgm:spPr/>
      <dgm:t>
        <a:bodyPr/>
        <a:lstStyle/>
        <a:p>
          <a:pPr algn="just"/>
          <a:r>
            <a:rPr lang="es-VE" sz="1200" dirty="0" smtClean="0">
              <a:latin typeface="Century Gothic" pitchFamily="34" charset="0"/>
            </a:rPr>
            <a:t>En resumen, los resultados de nuestra revisión sistemática y </a:t>
          </a:r>
          <a:r>
            <a:rPr lang="es-VE" sz="1200" dirty="0" err="1" smtClean="0">
              <a:latin typeface="Century Gothic" pitchFamily="34" charset="0"/>
            </a:rPr>
            <a:t>metaanálisis</a:t>
          </a:r>
          <a:r>
            <a:rPr lang="es-VE" sz="1200" dirty="0" smtClean="0">
              <a:latin typeface="Century Gothic" pitchFamily="34" charset="0"/>
            </a:rPr>
            <a:t>  de la literatura publicada sobre la cirugía concomitante de la válvula mitral para la RM isquémica moderada en el momento de la revascularización quirúrgica no es compatible con la adición de MVR / Re a la cirugía estándar CABG.</a:t>
          </a:r>
          <a:endParaRPr lang="es-VE" sz="1200" dirty="0">
            <a:latin typeface="Century Gothic" pitchFamily="34" charset="0"/>
          </a:endParaRPr>
        </a:p>
      </dgm:t>
    </dgm:pt>
    <dgm:pt modelId="{5383A7E1-7FFD-4359-8B3F-F0B165319418}" type="parTrans" cxnId="{2FFDB895-3699-4451-8E07-FC6784831062}">
      <dgm:prSet/>
      <dgm:spPr/>
      <dgm:t>
        <a:bodyPr/>
        <a:lstStyle/>
        <a:p>
          <a:endParaRPr lang="es-VE" sz="1200"/>
        </a:p>
      </dgm:t>
    </dgm:pt>
    <dgm:pt modelId="{B65073E0-E2F7-4D86-9BD4-A2B428FCB4A9}" type="sibTrans" cxnId="{2FFDB895-3699-4451-8E07-FC6784831062}">
      <dgm:prSet/>
      <dgm:spPr/>
      <dgm:t>
        <a:bodyPr/>
        <a:lstStyle/>
        <a:p>
          <a:endParaRPr lang="es-VE" sz="1200"/>
        </a:p>
      </dgm:t>
    </dgm:pt>
    <dgm:pt modelId="{688D3AFF-D52D-46DD-9AA8-1A4863C88F83}">
      <dgm:prSet phldrT="[Texto]" custT="1"/>
      <dgm:spPr/>
      <dgm:t>
        <a:bodyPr/>
        <a:lstStyle/>
        <a:p>
          <a:pPr algn="just"/>
          <a:r>
            <a:rPr lang="es-VE" sz="1200" dirty="0" smtClean="0">
              <a:latin typeface="Century Gothic" pitchFamily="34" charset="0"/>
            </a:rPr>
            <a:t>Este enfoque se asocia con un beneficio no demostrable en términos de puntos finales clínicos difíciles, como el accidente cerebrovascular, la mortalidad temprana o a largo plazo, o los marcadores secundarios de remodelación ventricular. Sin embargo, hubo una disminución en la RM significativa recurrente y una mejora potencial en la clase de la NYHA con intervención de la válvula mitral. Si esto se traduce en un beneficio a largo plazo es incierto, pero no parece haber un beneficio en la cirugía a corto plazo. </a:t>
          </a:r>
          <a:endParaRPr lang="es-VE" sz="1200" dirty="0">
            <a:latin typeface="Century Gothic" pitchFamily="34" charset="0"/>
          </a:endParaRPr>
        </a:p>
      </dgm:t>
    </dgm:pt>
    <dgm:pt modelId="{A31AD72C-B66A-47A6-9FE4-22D6557B205C}" type="parTrans" cxnId="{F6C3CBF8-CFBA-4D29-9EFD-9FE9D6DE19FB}">
      <dgm:prSet/>
      <dgm:spPr/>
      <dgm:t>
        <a:bodyPr/>
        <a:lstStyle/>
        <a:p>
          <a:endParaRPr lang="es-VE" sz="1200"/>
        </a:p>
      </dgm:t>
    </dgm:pt>
    <dgm:pt modelId="{1941E7E1-8006-4993-96EB-A8A9AE024BB5}" type="sibTrans" cxnId="{F6C3CBF8-CFBA-4D29-9EFD-9FE9D6DE19FB}">
      <dgm:prSet/>
      <dgm:spPr/>
      <dgm:t>
        <a:bodyPr/>
        <a:lstStyle/>
        <a:p>
          <a:endParaRPr lang="es-VE" sz="1200"/>
        </a:p>
      </dgm:t>
    </dgm:pt>
    <dgm:pt modelId="{776E15DA-B88D-4612-A889-EC8AAEAE8C1B}">
      <dgm:prSet phldrT="[Texto]" custT="1"/>
      <dgm:spPr/>
      <dgm:t>
        <a:bodyPr/>
        <a:lstStyle/>
        <a:p>
          <a:pPr algn="just"/>
          <a:r>
            <a:rPr lang="es-VE" sz="1200" dirty="0" smtClean="0">
              <a:latin typeface="Century Gothic" pitchFamily="34" charset="0"/>
            </a:rPr>
            <a:t>Afortunadamente, no parece haber un aumento significativo en los eventos adversos mayores a corto plazo o </a:t>
          </a:r>
          <a:r>
            <a:rPr lang="es-VE" sz="1200" dirty="0" err="1" smtClean="0">
              <a:latin typeface="Century Gothic" pitchFamily="34" charset="0"/>
            </a:rPr>
            <a:t>perioperatorios</a:t>
          </a:r>
          <a:r>
            <a:rPr lang="es-VE" sz="1200" dirty="0" smtClean="0">
              <a:latin typeface="Century Gothic" pitchFamily="34" charset="0"/>
            </a:rPr>
            <a:t> a pesar de un bypass más largo y un CCT aórtico. La investigación adicional debe centrarse en la identificación de subgrupos de pacientes con RM isquémica moderada que pueden beneficiarse de la cirugía mitral con CAB, como aquellos con grandes áreas de infarto sin miocardio viable, que teóricamente no se esperaría que se beneficiaran solo de la revascularización.</a:t>
          </a:r>
          <a:endParaRPr lang="es-VE" sz="1200" dirty="0">
            <a:latin typeface="Century Gothic" pitchFamily="34" charset="0"/>
          </a:endParaRPr>
        </a:p>
      </dgm:t>
    </dgm:pt>
    <dgm:pt modelId="{1A5843E3-501C-44C0-B12F-B7BCB41FD726}" type="parTrans" cxnId="{AE3221E4-3526-47C9-AEBE-5405C06CA758}">
      <dgm:prSet/>
      <dgm:spPr/>
      <dgm:t>
        <a:bodyPr/>
        <a:lstStyle/>
        <a:p>
          <a:endParaRPr lang="es-VE" sz="1200"/>
        </a:p>
      </dgm:t>
    </dgm:pt>
    <dgm:pt modelId="{314AE800-87E6-46BF-9060-3A4258CE4C48}" type="sibTrans" cxnId="{AE3221E4-3526-47C9-AEBE-5405C06CA758}">
      <dgm:prSet/>
      <dgm:spPr/>
      <dgm:t>
        <a:bodyPr/>
        <a:lstStyle/>
        <a:p>
          <a:endParaRPr lang="es-VE" sz="1200"/>
        </a:p>
      </dgm:t>
    </dgm:pt>
    <dgm:pt modelId="{29C0099C-DE82-482D-A016-7F52F710F97D}" type="pres">
      <dgm:prSet presAssocID="{8E5C6BC0-F4FE-4AAC-B6EF-E7547E7A8CC0}" presName="Name0" presStyleCnt="0">
        <dgm:presLayoutVars>
          <dgm:chMax val="7"/>
          <dgm:chPref val="7"/>
          <dgm:dir/>
        </dgm:presLayoutVars>
      </dgm:prSet>
      <dgm:spPr/>
      <dgm:t>
        <a:bodyPr/>
        <a:lstStyle/>
        <a:p>
          <a:endParaRPr lang="es-VE"/>
        </a:p>
      </dgm:t>
    </dgm:pt>
    <dgm:pt modelId="{CEB9C195-812B-414C-9788-DA18F1368AE6}" type="pres">
      <dgm:prSet presAssocID="{8E5C6BC0-F4FE-4AAC-B6EF-E7547E7A8CC0}" presName="Name1" presStyleCnt="0"/>
      <dgm:spPr/>
    </dgm:pt>
    <dgm:pt modelId="{22F81EA5-1A7E-4022-96F3-2557BD5199EA}" type="pres">
      <dgm:prSet presAssocID="{8E5C6BC0-F4FE-4AAC-B6EF-E7547E7A8CC0}" presName="cycle" presStyleCnt="0"/>
      <dgm:spPr/>
    </dgm:pt>
    <dgm:pt modelId="{D14F418A-8B77-47F1-B277-1EE60EEF6194}" type="pres">
      <dgm:prSet presAssocID="{8E5C6BC0-F4FE-4AAC-B6EF-E7547E7A8CC0}" presName="srcNode" presStyleLbl="node1" presStyleIdx="0" presStyleCnt="3"/>
      <dgm:spPr/>
    </dgm:pt>
    <dgm:pt modelId="{EC6815F5-9829-4E81-BF06-7B7C4A08DBDD}" type="pres">
      <dgm:prSet presAssocID="{8E5C6BC0-F4FE-4AAC-B6EF-E7547E7A8CC0}" presName="conn" presStyleLbl="parChTrans1D2" presStyleIdx="0" presStyleCnt="1"/>
      <dgm:spPr/>
      <dgm:t>
        <a:bodyPr/>
        <a:lstStyle/>
        <a:p>
          <a:endParaRPr lang="es-VE"/>
        </a:p>
      </dgm:t>
    </dgm:pt>
    <dgm:pt modelId="{54FBD9CF-FC2F-472A-8FFB-F7A64FDAF6C2}" type="pres">
      <dgm:prSet presAssocID="{8E5C6BC0-F4FE-4AAC-B6EF-E7547E7A8CC0}" presName="extraNode" presStyleLbl="node1" presStyleIdx="0" presStyleCnt="3"/>
      <dgm:spPr/>
    </dgm:pt>
    <dgm:pt modelId="{E121DC5C-227D-43C3-9014-C5705EC13AC3}" type="pres">
      <dgm:prSet presAssocID="{8E5C6BC0-F4FE-4AAC-B6EF-E7547E7A8CC0}" presName="dstNode" presStyleLbl="node1" presStyleIdx="0" presStyleCnt="3"/>
      <dgm:spPr/>
    </dgm:pt>
    <dgm:pt modelId="{2BD76709-BAFF-4AA2-AB3C-093E892EF526}" type="pres">
      <dgm:prSet presAssocID="{1CA8A2D0-D359-44E2-8491-5255F521B220}" presName="text_1" presStyleLbl="node1" presStyleIdx="0" presStyleCnt="3">
        <dgm:presLayoutVars>
          <dgm:bulletEnabled val="1"/>
        </dgm:presLayoutVars>
      </dgm:prSet>
      <dgm:spPr/>
      <dgm:t>
        <a:bodyPr/>
        <a:lstStyle/>
        <a:p>
          <a:endParaRPr lang="es-VE"/>
        </a:p>
      </dgm:t>
    </dgm:pt>
    <dgm:pt modelId="{B167BE58-0441-4E09-8474-9D0B9980199C}" type="pres">
      <dgm:prSet presAssocID="{1CA8A2D0-D359-44E2-8491-5255F521B220}" presName="accent_1" presStyleCnt="0"/>
      <dgm:spPr/>
    </dgm:pt>
    <dgm:pt modelId="{9F497A8C-671B-45EB-93A2-D81251AD1451}" type="pres">
      <dgm:prSet presAssocID="{1CA8A2D0-D359-44E2-8491-5255F521B220}" presName="accentRepeatNode" presStyleLbl="solidFgAcc1" presStyleIdx="0" presStyleCnt="3"/>
      <dgm:spPr>
        <a:solidFill>
          <a:srgbClr val="008DF7"/>
        </a:solidFill>
      </dgm:spPr>
    </dgm:pt>
    <dgm:pt modelId="{E1C33A9F-D9D9-4051-8F08-C172522BFBE8}" type="pres">
      <dgm:prSet presAssocID="{688D3AFF-D52D-46DD-9AA8-1A4863C88F83}" presName="text_2" presStyleLbl="node1" presStyleIdx="1" presStyleCnt="3" custScaleY="125998">
        <dgm:presLayoutVars>
          <dgm:bulletEnabled val="1"/>
        </dgm:presLayoutVars>
      </dgm:prSet>
      <dgm:spPr/>
      <dgm:t>
        <a:bodyPr/>
        <a:lstStyle/>
        <a:p>
          <a:endParaRPr lang="es-VE"/>
        </a:p>
      </dgm:t>
    </dgm:pt>
    <dgm:pt modelId="{83CC5511-CE0A-4CD8-A5C3-877D13102EE1}" type="pres">
      <dgm:prSet presAssocID="{688D3AFF-D52D-46DD-9AA8-1A4863C88F83}" presName="accent_2" presStyleCnt="0"/>
      <dgm:spPr/>
    </dgm:pt>
    <dgm:pt modelId="{1A153132-FA3A-4DD5-BB84-C1C2D7956A01}" type="pres">
      <dgm:prSet presAssocID="{688D3AFF-D52D-46DD-9AA8-1A4863C88F83}" presName="accentRepeatNode" presStyleLbl="solidFgAcc1" presStyleIdx="1" presStyleCnt="3"/>
      <dgm:spPr>
        <a:solidFill>
          <a:srgbClr val="008DF7"/>
        </a:solidFill>
      </dgm:spPr>
    </dgm:pt>
    <dgm:pt modelId="{CE0C9982-FDCB-4FF8-891F-0962539DE087}" type="pres">
      <dgm:prSet presAssocID="{776E15DA-B88D-4612-A889-EC8AAEAE8C1B}" presName="text_3" presStyleLbl="node1" presStyleIdx="2" presStyleCnt="3" custLinFactNeighborX="1251" custLinFactNeighborY="-251">
        <dgm:presLayoutVars>
          <dgm:bulletEnabled val="1"/>
        </dgm:presLayoutVars>
      </dgm:prSet>
      <dgm:spPr/>
      <dgm:t>
        <a:bodyPr/>
        <a:lstStyle/>
        <a:p>
          <a:endParaRPr lang="es-VE"/>
        </a:p>
      </dgm:t>
    </dgm:pt>
    <dgm:pt modelId="{76EE0324-8321-481C-AAB6-92E5D103AFBB}" type="pres">
      <dgm:prSet presAssocID="{776E15DA-B88D-4612-A889-EC8AAEAE8C1B}" presName="accent_3" presStyleCnt="0"/>
      <dgm:spPr/>
    </dgm:pt>
    <dgm:pt modelId="{09317068-D3FE-49C8-A45B-B9459BC5AA5E}" type="pres">
      <dgm:prSet presAssocID="{776E15DA-B88D-4612-A889-EC8AAEAE8C1B}" presName="accentRepeatNode" presStyleLbl="solidFgAcc1" presStyleIdx="2" presStyleCnt="3"/>
      <dgm:spPr>
        <a:solidFill>
          <a:srgbClr val="008DF7"/>
        </a:solidFill>
      </dgm:spPr>
    </dgm:pt>
  </dgm:ptLst>
  <dgm:cxnLst>
    <dgm:cxn modelId="{AE3221E4-3526-47C9-AEBE-5405C06CA758}" srcId="{8E5C6BC0-F4FE-4AAC-B6EF-E7547E7A8CC0}" destId="{776E15DA-B88D-4612-A889-EC8AAEAE8C1B}" srcOrd="2" destOrd="0" parTransId="{1A5843E3-501C-44C0-B12F-B7BCB41FD726}" sibTransId="{314AE800-87E6-46BF-9060-3A4258CE4C48}"/>
    <dgm:cxn modelId="{30D75A60-0DA4-4445-9DF9-4B8D1341E882}" type="presOf" srcId="{1CA8A2D0-D359-44E2-8491-5255F521B220}" destId="{2BD76709-BAFF-4AA2-AB3C-093E892EF526}" srcOrd="0" destOrd="0" presId="urn:microsoft.com/office/officeart/2008/layout/VerticalCurvedList"/>
    <dgm:cxn modelId="{DD2E0970-68E3-494B-B400-9D621687BB13}" type="presOf" srcId="{8E5C6BC0-F4FE-4AAC-B6EF-E7547E7A8CC0}" destId="{29C0099C-DE82-482D-A016-7F52F710F97D}" srcOrd="0" destOrd="0" presId="urn:microsoft.com/office/officeart/2008/layout/VerticalCurvedList"/>
    <dgm:cxn modelId="{B3751CDE-E1D1-43B3-A78A-607B7C4C042C}" type="presOf" srcId="{688D3AFF-D52D-46DD-9AA8-1A4863C88F83}" destId="{E1C33A9F-D9D9-4051-8F08-C172522BFBE8}" srcOrd="0" destOrd="0" presId="urn:microsoft.com/office/officeart/2008/layout/VerticalCurvedList"/>
    <dgm:cxn modelId="{F6C3CBF8-CFBA-4D29-9EFD-9FE9D6DE19FB}" srcId="{8E5C6BC0-F4FE-4AAC-B6EF-E7547E7A8CC0}" destId="{688D3AFF-D52D-46DD-9AA8-1A4863C88F83}" srcOrd="1" destOrd="0" parTransId="{A31AD72C-B66A-47A6-9FE4-22D6557B205C}" sibTransId="{1941E7E1-8006-4993-96EB-A8A9AE024BB5}"/>
    <dgm:cxn modelId="{2FFDB895-3699-4451-8E07-FC6784831062}" srcId="{8E5C6BC0-F4FE-4AAC-B6EF-E7547E7A8CC0}" destId="{1CA8A2D0-D359-44E2-8491-5255F521B220}" srcOrd="0" destOrd="0" parTransId="{5383A7E1-7FFD-4359-8B3F-F0B165319418}" sibTransId="{B65073E0-E2F7-4D86-9BD4-A2B428FCB4A9}"/>
    <dgm:cxn modelId="{965B4468-EB01-45CC-AE15-E6546A271BD3}" type="presOf" srcId="{776E15DA-B88D-4612-A889-EC8AAEAE8C1B}" destId="{CE0C9982-FDCB-4FF8-891F-0962539DE087}" srcOrd="0" destOrd="0" presId="urn:microsoft.com/office/officeart/2008/layout/VerticalCurvedList"/>
    <dgm:cxn modelId="{276AA6D6-CDE3-4B80-B04D-F24CAAD48B44}" type="presOf" srcId="{B65073E0-E2F7-4D86-9BD4-A2B428FCB4A9}" destId="{EC6815F5-9829-4E81-BF06-7B7C4A08DBDD}" srcOrd="0" destOrd="0" presId="urn:microsoft.com/office/officeart/2008/layout/VerticalCurvedList"/>
    <dgm:cxn modelId="{2AB74F23-48CC-428C-AD13-7548BB70FC62}" type="presParOf" srcId="{29C0099C-DE82-482D-A016-7F52F710F97D}" destId="{CEB9C195-812B-414C-9788-DA18F1368AE6}" srcOrd="0" destOrd="0" presId="urn:microsoft.com/office/officeart/2008/layout/VerticalCurvedList"/>
    <dgm:cxn modelId="{C6FC2B62-CD09-4E0C-A990-BCFA18C5986A}" type="presParOf" srcId="{CEB9C195-812B-414C-9788-DA18F1368AE6}" destId="{22F81EA5-1A7E-4022-96F3-2557BD5199EA}" srcOrd="0" destOrd="0" presId="urn:microsoft.com/office/officeart/2008/layout/VerticalCurvedList"/>
    <dgm:cxn modelId="{EB4D56F3-F4D9-47C3-934F-2BB58DE7D642}" type="presParOf" srcId="{22F81EA5-1A7E-4022-96F3-2557BD5199EA}" destId="{D14F418A-8B77-47F1-B277-1EE60EEF6194}" srcOrd="0" destOrd="0" presId="urn:microsoft.com/office/officeart/2008/layout/VerticalCurvedList"/>
    <dgm:cxn modelId="{5C0A81F8-3B2E-48FD-B823-58F663EE0EC1}" type="presParOf" srcId="{22F81EA5-1A7E-4022-96F3-2557BD5199EA}" destId="{EC6815F5-9829-4E81-BF06-7B7C4A08DBDD}" srcOrd="1" destOrd="0" presId="urn:microsoft.com/office/officeart/2008/layout/VerticalCurvedList"/>
    <dgm:cxn modelId="{0C6F50CE-8CC5-40EB-A1DE-C7D2049A607D}" type="presParOf" srcId="{22F81EA5-1A7E-4022-96F3-2557BD5199EA}" destId="{54FBD9CF-FC2F-472A-8FFB-F7A64FDAF6C2}" srcOrd="2" destOrd="0" presId="urn:microsoft.com/office/officeart/2008/layout/VerticalCurvedList"/>
    <dgm:cxn modelId="{0E5C83C1-83B4-4255-BE97-22879C2B0DCD}" type="presParOf" srcId="{22F81EA5-1A7E-4022-96F3-2557BD5199EA}" destId="{E121DC5C-227D-43C3-9014-C5705EC13AC3}" srcOrd="3" destOrd="0" presId="urn:microsoft.com/office/officeart/2008/layout/VerticalCurvedList"/>
    <dgm:cxn modelId="{33922301-D608-4E9B-95D5-CEC435CCBB86}" type="presParOf" srcId="{CEB9C195-812B-414C-9788-DA18F1368AE6}" destId="{2BD76709-BAFF-4AA2-AB3C-093E892EF526}" srcOrd="1" destOrd="0" presId="urn:microsoft.com/office/officeart/2008/layout/VerticalCurvedList"/>
    <dgm:cxn modelId="{F0E29B7B-D0A3-4C00-8609-39A40D5AA2F5}" type="presParOf" srcId="{CEB9C195-812B-414C-9788-DA18F1368AE6}" destId="{B167BE58-0441-4E09-8474-9D0B9980199C}" srcOrd="2" destOrd="0" presId="urn:microsoft.com/office/officeart/2008/layout/VerticalCurvedList"/>
    <dgm:cxn modelId="{562C8B20-85A3-4131-9A9B-CD2C2EA5443A}" type="presParOf" srcId="{B167BE58-0441-4E09-8474-9D0B9980199C}" destId="{9F497A8C-671B-45EB-93A2-D81251AD1451}" srcOrd="0" destOrd="0" presId="urn:microsoft.com/office/officeart/2008/layout/VerticalCurvedList"/>
    <dgm:cxn modelId="{CC2F386B-E4AD-4D36-8DB4-0075C2117FF9}" type="presParOf" srcId="{CEB9C195-812B-414C-9788-DA18F1368AE6}" destId="{E1C33A9F-D9D9-4051-8F08-C172522BFBE8}" srcOrd="3" destOrd="0" presId="urn:microsoft.com/office/officeart/2008/layout/VerticalCurvedList"/>
    <dgm:cxn modelId="{E0C948E7-745A-4D37-9A89-CD728D49BF35}" type="presParOf" srcId="{CEB9C195-812B-414C-9788-DA18F1368AE6}" destId="{83CC5511-CE0A-4CD8-A5C3-877D13102EE1}" srcOrd="4" destOrd="0" presId="urn:microsoft.com/office/officeart/2008/layout/VerticalCurvedList"/>
    <dgm:cxn modelId="{267CCFA7-C9C2-4672-BB40-88B0FBD34183}" type="presParOf" srcId="{83CC5511-CE0A-4CD8-A5C3-877D13102EE1}" destId="{1A153132-FA3A-4DD5-BB84-C1C2D7956A01}" srcOrd="0" destOrd="0" presId="urn:microsoft.com/office/officeart/2008/layout/VerticalCurvedList"/>
    <dgm:cxn modelId="{CF7E50DA-BD3E-4BED-9B54-AA18A40FF48A}" type="presParOf" srcId="{CEB9C195-812B-414C-9788-DA18F1368AE6}" destId="{CE0C9982-FDCB-4FF8-891F-0962539DE087}" srcOrd="5" destOrd="0" presId="urn:microsoft.com/office/officeart/2008/layout/VerticalCurvedList"/>
    <dgm:cxn modelId="{B223B48B-3E81-46DA-B8E7-7C017393E737}" type="presParOf" srcId="{CEB9C195-812B-414C-9788-DA18F1368AE6}" destId="{76EE0324-8321-481C-AAB6-92E5D103AFBB}" srcOrd="6" destOrd="0" presId="urn:microsoft.com/office/officeart/2008/layout/VerticalCurvedList"/>
    <dgm:cxn modelId="{FA5F6AC2-0EFB-4360-A1C4-7A7EB598AEE6}" type="presParOf" srcId="{76EE0324-8321-481C-AAB6-92E5D103AFBB}" destId="{09317068-D3FE-49C8-A45B-B9459BC5AA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1B624E-7514-41B3-B5A4-3FE056DD8915}"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CF3E8EE0-2AC9-46C6-8E5F-A343EEDDF972}">
      <dgm:prSet phldrT="[Texto]" custT="1"/>
      <dgm:spPr/>
      <dgm:t>
        <a:bodyPr/>
        <a:lstStyle/>
        <a:p>
          <a:pPr algn="just"/>
          <a:r>
            <a:rPr lang="es-VE" sz="1200" dirty="0" smtClean="0">
              <a:latin typeface="Century Gothic" pitchFamily="34" charset="0"/>
            </a:rPr>
            <a:t>Tener en consideración que se escogieron artículos publicados entre 2001 y 2016, por lo cual la diferencia en técnica de procedimientos, </a:t>
          </a:r>
          <a:r>
            <a:rPr lang="es-VE" sz="1200" dirty="0" err="1" smtClean="0">
              <a:latin typeface="Century Gothic" pitchFamily="34" charset="0"/>
            </a:rPr>
            <a:t>tto</a:t>
          </a:r>
          <a:r>
            <a:rPr lang="es-VE" sz="1200" dirty="0" smtClean="0">
              <a:latin typeface="Century Gothic" pitchFamily="34" charset="0"/>
            </a:rPr>
            <a:t> medico , ha variado mucho en la actualidad; asimismo los estudios presentaban alta heterogeneidad siendo poco comparables .</a:t>
          </a:r>
          <a:endParaRPr lang="es-VE" sz="1200" dirty="0"/>
        </a:p>
      </dgm:t>
    </dgm:pt>
    <dgm:pt modelId="{325973CB-FFD7-415C-AC47-0FDC86E87E13}" type="parTrans" cxnId="{F9DBF06F-5230-402E-B2D1-8EA2A5317141}">
      <dgm:prSet/>
      <dgm:spPr/>
      <dgm:t>
        <a:bodyPr/>
        <a:lstStyle/>
        <a:p>
          <a:endParaRPr lang="es-VE"/>
        </a:p>
      </dgm:t>
    </dgm:pt>
    <dgm:pt modelId="{E4F9378D-DA93-441C-A052-8392AD697FC8}" type="sibTrans" cxnId="{F9DBF06F-5230-402E-B2D1-8EA2A5317141}">
      <dgm:prSet/>
      <dgm:spPr>
        <a:solidFill>
          <a:srgbClr val="008DF7">
            <a:alpha val="90000"/>
          </a:srgbClr>
        </a:solidFill>
      </dgm:spPr>
      <dgm:t>
        <a:bodyPr/>
        <a:lstStyle/>
        <a:p>
          <a:endParaRPr lang="es-VE"/>
        </a:p>
      </dgm:t>
    </dgm:pt>
    <dgm:pt modelId="{9CFE7E57-2C56-445F-AD49-8FFD1AEE3F0D}">
      <dgm:prSet phldrT="[Texto]" custT="1"/>
      <dgm:spPr/>
      <dgm:t>
        <a:bodyPr/>
        <a:lstStyle/>
        <a:p>
          <a:pPr algn="just"/>
          <a:r>
            <a:rPr lang="es-VE" sz="1200" dirty="0" smtClean="0">
              <a:latin typeface="Century Gothic" pitchFamily="34" charset="0"/>
            </a:rPr>
            <a:t>En cuanto  a la pregunta del ciclo ¿Cuál es la conducta mas adecuada en el tratamiento de la insuficiencia mitral moderada de etiología isquémica?; </a:t>
          </a:r>
          <a:r>
            <a:rPr lang="es-VE" sz="1200" b="1" u="sng" dirty="0" smtClean="0">
              <a:solidFill>
                <a:srgbClr val="C00000"/>
              </a:solidFill>
              <a:latin typeface="Century Gothic" pitchFamily="34" charset="0"/>
            </a:rPr>
            <a:t>NO SE RECOMIENDA </a:t>
          </a:r>
          <a:r>
            <a:rPr lang="es-VE" sz="1200" dirty="0" smtClean="0">
              <a:latin typeface="Century Gothic" pitchFamily="34" charset="0"/>
            </a:rPr>
            <a:t>en pacientes con insuficiencia mitral isquémica moderada con indicación de CABG, la adición de reparación de válvula mitral ,porque no se demostró diferencias estadísticamente significativas en los </a:t>
          </a:r>
          <a:r>
            <a:rPr lang="es-VE" sz="1200" dirty="0" err="1" smtClean="0">
              <a:latin typeface="Century Gothic" pitchFamily="34" charset="0"/>
            </a:rPr>
            <a:t>ptos</a:t>
          </a:r>
          <a:r>
            <a:rPr lang="es-VE" sz="1200" dirty="0" smtClean="0">
              <a:latin typeface="Century Gothic" pitchFamily="34" charset="0"/>
            </a:rPr>
            <a:t> finales primarios ni secundarios.</a:t>
          </a:r>
          <a:endParaRPr lang="es-VE" sz="1200" dirty="0">
            <a:latin typeface="Century Gothic" pitchFamily="34" charset="0"/>
          </a:endParaRPr>
        </a:p>
      </dgm:t>
    </dgm:pt>
    <dgm:pt modelId="{B03FD63F-C456-4A9C-B4AA-75503F4680CC}" type="parTrans" cxnId="{628B7730-407D-4A27-BD44-26856F8ABD51}">
      <dgm:prSet/>
      <dgm:spPr/>
      <dgm:t>
        <a:bodyPr/>
        <a:lstStyle/>
        <a:p>
          <a:endParaRPr lang="es-VE"/>
        </a:p>
      </dgm:t>
    </dgm:pt>
    <dgm:pt modelId="{09CC0B80-CBB0-4747-98BE-090B1D94224D}" type="sibTrans" cxnId="{628B7730-407D-4A27-BD44-26856F8ABD51}">
      <dgm:prSet/>
      <dgm:spPr>
        <a:solidFill>
          <a:srgbClr val="008DF7">
            <a:alpha val="90000"/>
          </a:srgbClr>
        </a:solidFill>
      </dgm:spPr>
      <dgm:t>
        <a:bodyPr/>
        <a:lstStyle/>
        <a:p>
          <a:endParaRPr lang="es-VE"/>
        </a:p>
      </dgm:t>
    </dgm:pt>
    <dgm:pt modelId="{E9A84E76-BB66-4B33-9F4F-543668957377}">
      <dgm:prSet custT="1"/>
      <dgm:spPr/>
      <dgm:t>
        <a:bodyPr/>
        <a:lstStyle/>
        <a:p>
          <a:pPr algn="just"/>
          <a:r>
            <a:rPr lang="es-VE" sz="1200" dirty="0" smtClean="0">
              <a:latin typeface="Century Gothic" pitchFamily="34" charset="0"/>
            </a:rPr>
            <a:t>Se recomienda realización de mas y mejores estudios que incluyan mayor población, con heterogeneidad baja, para lograr discernir el manejo adecuado de este tipo de </a:t>
          </a:r>
          <a:r>
            <a:rPr lang="es-VE" sz="1200" dirty="0" err="1" smtClean="0">
              <a:latin typeface="Century Gothic" pitchFamily="34" charset="0"/>
            </a:rPr>
            <a:t>px</a:t>
          </a:r>
          <a:r>
            <a:rPr lang="es-VE" sz="1200" dirty="0" smtClean="0">
              <a:latin typeface="Century Gothic" pitchFamily="34" charset="0"/>
            </a:rPr>
            <a:t>.   </a:t>
          </a:r>
          <a:endParaRPr lang="es-VE" sz="1200" dirty="0">
            <a:latin typeface="Century Gothic" pitchFamily="34" charset="0"/>
          </a:endParaRPr>
        </a:p>
      </dgm:t>
    </dgm:pt>
    <dgm:pt modelId="{31A4C704-4F5D-4C50-BA6B-62888DF073A6}" type="parTrans" cxnId="{84CD7967-3B0E-4E18-8785-5B1F160A5FA4}">
      <dgm:prSet/>
      <dgm:spPr/>
      <dgm:t>
        <a:bodyPr/>
        <a:lstStyle/>
        <a:p>
          <a:endParaRPr lang="es-VE"/>
        </a:p>
      </dgm:t>
    </dgm:pt>
    <dgm:pt modelId="{DA10F363-0A50-42B7-B4A3-F7554836F712}" type="sibTrans" cxnId="{84CD7967-3B0E-4E18-8785-5B1F160A5FA4}">
      <dgm:prSet/>
      <dgm:spPr/>
      <dgm:t>
        <a:bodyPr/>
        <a:lstStyle/>
        <a:p>
          <a:endParaRPr lang="es-VE"/>
        </a:p>
      </dgm:t>
    </dgm:pt>
    <dgm:pt modelId="{17D016D0-7617-42E4-8BB0-0F82C72BCF7F}" type="pres">
      <dgm:prSet presAssocID="{FB1B624E-7514-41B3-B5A4-3FE056DD8915}" presName="outerComposite" presStyleCnt="0">
        <dgm:presLayoutVars>
          <dgm:chMax val="5"/>
          <dgm:dir/>
          <dgm:resizeHandles val="exact"/>
        </dgm:presLayoutVars>
      </dgm:prSet>
      <dgm:spPr/>
      <dgm:t>
        <a:bodyPr/>
        <a:lstStyle/>
        <a:p>
          <a:endParaRPr lang="es-VE"/>
        </a:p>
      </dgm:t>
    </dgm:pt>
    <dgm:pt modelId="{BD7CD5AF-04C1-4E4F-AA42-FFCFDA09F811}" type="pres">
      <dgm:prSet presAssocID="{FB1B624E-7514-41B3-B5A4-3FE056DD8915}" presName="dummyMaxCanvas" presStyleCnt="0">
        <dgm:presLayoutVars/>
      </dgm:prSet>
      <dgm:spPr/>
    </dgm:pt>
    <dgm:pt modelId="{38427217-E0C2-48A2-8976-950827506A52}" type="pres">
      <dgm:prSet presAssocID="{FB1B624E-7514-41B3-B5A4-3FE056DD8915}" presName="ThreeNodes_1" presStyleLbl="node1" presStyleIdx="0" presStyleCnt="3">
        <dgm:presLayoutVars>
          <dgm:bulletEnabled val="1"/>
        </dgm:presLayoutVars>
      </dgm:prSet>
      <dgm:spPr/>
      <dgm:t>
        <a:bodyPr/>
        <a:lstStyle/>
        <a:p>
          <a:endParaRPr lang="es-VE"/>
        </a:p>
      </dgm:t>
    </dgm:pt>
    <dgm:pt modelId="{B4B15C37-C9A7-4119-9314-3BE520B8C911}" type="pres">
      <dgm:prSet presAssocID="{FB1B624E-7514-41B3-B5A4-3FE056DD8915}" presName="ThreeNodes_2" presStyleLbl="node1" presStyleIdx="1" presStyleCnt="3">
        <dgm:presLayoutVars>
          <dgm:bulletEnabled val="1"/>
        </dgm:presLayoutVars>
      </dgm:prSet>
      <dgm:spPr/>
      <dgm:t>
        <a:bodyPr/>
        <a:lstStyle/>
        <a:p>
          <a:endParaRPr lang="es-VE"/>
        </a:p>
      </dgm:t>
    </dgm:pt>
    <dgm:pt modelId="{8290390B-31AF-4104-9D7E-9A92E9C7AF22}" type="pres">
      <dgm:prSet presAssocID="{FB1B624E-7514-41B3-B5A4-3FE056DD8915}" presName="ThreeNodes_3" presStyleLbl="node1" presStyleIdx="2" presStyleCnt="3">
        <dgm:presLayoutVars>
          <dgm:bulletEnabled val="1"/>
        </dgm:presLayoutVars>
      </dgm:prSet>
      <dgm:spPr/>
      <dgm:t>
        <a:bodyPr/>
        <a:lstStyle/>
        <a:p>
          <a:endParaRPr lang="es-VE"/>
        </a:p>
      </dgm:t>
    </dgm:pt>
    <dgm:pt modelId="{3D370143-C3B2-46F7-AC59-067B97DC237D}" type="pres">
      <dgm:prSet presAssocID="{FB1B624E-7514-41B3-B5A4-3FE056DD8915}" presName="ThreeConn_1-2" presStyleLbl="fgAccFollowNode1" presStyleIdx="0" presStyleCnt="2">
        <dgm:presLayoutVars>
          <dgm:bulletEnabled val="1"/>
        </dgm:presLayoutVars>
      </dgm:prSet>
      <dgm:spPr/>
      <dgm:t>
        <a:bodyPr/>
        <a:lstStyle/>
        <a:p>
          <a:endParaRPr lang="es-VE"/>
        </a:p>
      </dgm:t>
    </dgm:pt>
    <dgm:pt modelId="{43345236-E25A-4370-AF4A-B92A881274A2}" type="pres">
      <dgm:prSet presAssocID="{FB1B624E-7514-41B3-B5A4-3FE056DD8915}" presName="ThreeConn_2-3" presStyleLbl="fgAccFollowNode1" presStyleIdx="1" presStyleCnt="2">
        <dgm:presLayoutVars>
          <dgm:bulletEnabled val="1"/>
        </dgm:presLayoutVars>
      </dgm:prSet>
      <dgm:spPr/>
      <dgm:t>
        <a:bodyPr/>
        <a:lstStyle/>
        <a:p>
          <a:endParaRPr lang="es-VE"/>
        </a:p>
      </dgm:t>
    </dgm:pt>
    <dgm:pt modelId="{0403C962-5AD3-4EB9-9348-D6DA1AB857E8}" type="pres">
      <dgm:prSet presAssocID="{FB1B624E-7514-41B3-B5A4-3FE056DD8915}" presName="ThreeNodes_1_text" presStyleLbl="node1" presStyleIdx="2" presStyleCnt="3">
        <dgm:presLayoutVars>
          <dgm:bulletEnabled val="1"/>
        </dgm:presLayoutVars>
      </dgm:prSet>
      <dgm:spPr/>
      <dgm:t>
        <a:bodyPr/>
        <a:lstStyle/>
        <a:p>
          <a:endParaRPr lang="es-VE"/>
        </a:p>
      </dgm:t>
    </dgm:pt>
    <dgm:pt modelId="{12318950-3B54-49B5-A94C-4A4EE6586F8D}" type="pres">
      <dgm:prSet presAssocID="{FB1B624E-7514-41B3-B5A4-3FE056DD8915}" presName="ThreeNodes_2_text" presStyleLbl="node1" presStyleIdx="2" presStyleCnt="3">
        <dgm:presLayoutVars>
          <dgm:bulletEnabled val="1"/>
        </dgm:presLayoutVars>
      </dgm:prSet>
      <dgm:spPr/>
      <dgm:t>
        <a:bodyPr/>
        <a:lstStyle/>
        <a:p>
          <a:endParaRPr lang="es-VE"/>
        </a:p>
      </dgm:t>
    </dgm:pt>
    <dgm:pt modelId="{2B7C2E6A-7FF2-4A84-AFF1-72E052F439A1}" type="pres">
      <dgm:prSet presAssocID="{FB1B624E-7514-41B3-B5A4-3FE056DD8915}" presName="ThreeNodes_3_text" presStyleLbl="node1" presStyleIdx="2" presStyleCnt="3">
        <dgm:presLayoutVars>
          <dgm:bulletEnabled val="1"/>
        </dgm:presLayoutVars>
      </dgm:prSet>
      <dgm:spPr/>
      <dgm:t>
        <a:bodyPr/>
        <a:lstStyle/>
        <a:p>
          <a:endParaRPr lang="es-VE"/>
        </a:p>
      </dgm:t>
    </dgm:pt>
  </dgm:ptLst>
  <dgm:cxnLst>
    <dgm:cxn modelId="{CBB9FD94-591F-4B05-91C2-AD6294E78208}" type="presOf" srcId="{CF3E8EE0-2AC9-46C6-8E5F-A343EEDDF972}" destId="{38427217-E0C2-48A2-8976-950827506A52}" srcOrd="0" destOrd="0" presId="urn:microsoft.com/office/officeart/2005/8/layout/vProcess5"/>
    <dgm:cxn modelId="{DBFB602C-643B-4802-9D87-43286299D659}" type="presOf" srcId="{9CFE7E57-2C56-445F-AD49-8FFD1AEE3F0D}" destId="{12318950-3B54-49B5-A94C-4A4EE6586F8D}" srcOrd="1" destOrd="0" presId="urn:microsoft.com/office/officeart/2005/8/layout/vProcess5"/>
    <dgm:cxn modelId="{84CD7967-3B0E-4E18-8785-5B1F160A5FA4}" srcId="{FB1B624E-7514-41B3-B5A4-3FE056DD8915}" destId="{E9A84E76-BB66-4B33-9F4F-543668957377}" srcOrd="2" destOrd="0" parTransId="{31A4C704-4F5D-4C50-BA6B-62888DF073A6}" sibTransId="{DA10F363-0A50-42B7-B4A3-F7554836F712}"/>
    <dgm:cxn modelId="{628B7730-407D-4A27-BD44-26856F8ABD51}" srcId="{FB1B624E-7514-41B3-B5A4-3FE056DD8915}" destId="{9CFE7E57-2C56-445F-AD49-8FFD1AEE3F0D}" srcOrd="1" destOrd="0" parTransId="{B03FD63F-C456-4A9C-B4AA-75503F4680CC}" sibTransId="{09CC0B80-CBB0-4747-98BE-090B1D94224D}"/>
    <dgm:cxn modelId="{F9DBF06F-5230-402E-B2D1-8EA2A5317141}" srcId="{FB1B624E-7514-41B3-B5A4-3FE056DD8915}" destId="{CF3E8EE0-2AC9-46C6-8E5F-A343EEDDF972}" srcOrd="0" destOrd="0" parTransId="{325973CB-FFD7-415C-AC47-0FDC86E87E13}" sibTransId="{E4F9378D-DA93-441C-A052-8392AD697FC8}"/>
    <dgm:cxn modelId="{245D3888-204D-48DC-81DB-850A7B132871}" type="presOf" srcId="{09CC0B80-CBB0-4747-98BE-090B1D94224D}" destId="{43345236-E25A-4370-AF4A-B92A881274A2}" srcOrd="0" destOrd="0" presId="urn:microsoft.com/office/officeart/2005/8/layout/vProcess5"/>
    <dgm:cxn modelId="{66C99A57-58F1-418A-B434-7DBD4D90BB98}" type="presOf" srcId="{E4F9378D-DA93-441C-A052-8392AD697FC8}" destId="{3D370143-C3B2-46F7-AC59-067B97DC237D}" srcOrd="0" destOrd="0" presId="urn:microsoft.com/office/officeart/2005/8/layout/vProcess5"/>
    <dgm:cxn modelId="{5431D6F1-D725-40B8-97C3-A7859C1A01E7}" type="presOf" srcId="{E9A84E76-BB66-4B33-9F4F-543668957377}" destId="{8290390B-31AF-4104-9D7E-9A92E9C7AF22}" srcOrd="0" destOrd="0" presId="urn:microsoft.com/office/officeart/2005/8/layout/vProcess5"/>
    <dgm:cxn modelId="{12D6F741-66A1-49B8-AB0C-D2ACD33ACAD5}" type="presOf" srcId="{E9A84E76-BB66-4B33-9F4F-543668957377}" destId="{2B7C2E6A-7FF2-4A84-AFF1-72E052F439A1}" srcOrd="1" destOrd="0" presId="urn:microsoft.com/office/officeart/2005/8/layout/vProcess5"/>
    <dgm:cxn modelId="{2B43F9A9-3EA9-450A-A036-75D5647BF1D8}" type="presOf" srcId="{CF3E8EE0-2AC9-46C6-8E5F-A343EEDDF972}" destId="{0403C962-5AD3-4EB9-9348-D6DA1AB857E8}" srcOrd="1" destOrd="0" presId="urn:microsoft.com/office/officeart/2005/8/layout/vProcess5"/>
    <dgm:cxn modelId="{76560F10-DF04-4E30-874B-B6C614579003}" type="presOf" srcId="{FB1B624E-7514-41B3-B5A4-3FE056DD8915}" destId="{17D016D0-7617-42E4-8BB0-0F82C72BCF7F}" srcOrd="0" destOrd="0" presId="urn:microsoft.com/office/officeart/2005/8/layout/vProcess5"/>
    <dgm:cxn modelId="{D753C15F-CE65-468F-B8EF-F48C7377ADF1}" type="presOf" srcId="{9CFE7E57-2C56-445F-AD49-8FFD1AEE3F0D}" destId="{B4B15C37-C9A7-4119-9314-3BE520B8C911}" srcOrd="0" destOrd="0" presId="urn:microsoft.com/office/officeart/2005/8/layout/vProcess5"/>
    <dgm:cxn modelId="{E844E0CF-B12B-4AFC-A396-DBD5D6278A71}" type="presParOf" srcId="{17D016D0-7617-42E4-8BB0-0F82C72BCF7F}" destId="{BD7CD5AF-04C1-4E4F-AA42-FFCFDA09F811}" srcOrd="0" destOrd="0" presId="urn:microsoft.com/office/officeart/2005/8/layout/vProcess5"/>
    <dgm:cxn modelId="{00E6CB9E-D141-4863-8C7D-226CB0664ED6}" type="presParOf" srcId="{17D016D0-7617-42E4-8BB0-0F82C72BCF7F}" destId="{38427217-E0C2-48A2-8976-950827506A52}" srcOrd="1" destOrd="0" presId="urn:microsoft.com/office/officeart/2005/8/layout/vProcess5"/>
    <dgm:cxn modelId="{CA6A1918-E42F-4C77-BED3-3CE4E5CB9DF4}" type="presParOf" srcId="{17D016D0-7617-42E4-8BB0-0F82C72BCF7F}" destId="{B4B15C37-C9A7-4119-9314-3BE520B8C911}" srcOrd="2" destOrd="0" presId="urn:microsoft.com/office/officeart/2005/8/layout/vProcess5"/>
    <dgm:cxn modelId="{0BDF44C2-5AE3-40B9-B19D-59FB5F51CDF6}" type="presParOf" srcId="{17D016D0-7617-42E4-8BB0-0F82C72BCF7F}" destId="{8290390B-31AF-4104-9D7E-9A92E9C7AF22}" srcOrd="3" destOrd="0" presId="urn:microsoft.com/office/officeart/2005/8/layout/vProcess5"/>
    <dgm:cxn modelId="{871C79C7-3D31-407B-A9D7-CCAC6CAA10E0}" type="presParOf" srcId="{17D016D0-7617-42E4-8BB0-0F82C72BCF7F}" destId="{3D370143-C3B2-46F7-AC59-067B97DC237D}" srcOrd="4" destOrd="0" presId="urn:microsoft.com/office/officeart/2005/8/layout/vProcess5"/>
    <dgm:cxn modelId="{F3FF56D1-E801-499D-ACF8-B4BFD4B8DCDE}" type="presParOf" srcId="{17D016D0-7617-42E4-8BB0-0F82C72BCF7F}" destId="{43345236-E25A-4370-AF4A-B92A881274A2}" srcOrd="5" destOrd="0" presId="urn:microsoft.com/office/officeart/2005/8/layout/vProcess5"/>
    <dgm:cxn modelId="{2D5A4B40-EAB3-45D8-8D98-0B0A174D41E6}" type="presParOf" srcId="{17D016D0-7617-42E4-8BB0-0F82C72BCF7F}" destId="{0403C962-5AD3-4EB9-9348-D6DA1AB857E8}" srcOrd="6" destOrd="0" presId="urn:microsoft.com/office/officeart/2005/8/layout/vProcess5"/>
    <dgm:cxn modelId="{C9E45BAA-6092-4FC8-B620-010665FF09D3}" type="presParOf" srcId="{17D016D0-7617-42E4-8BB0-0F82C72BCF7F}" destId="{12318950-3B54-49B5-A94C-4A4EE6586F8D}" srcOrd="7" destOrd="0" presId="urn:microsoft.com/office/officeart/2005/8/layout/vProcess5"/>
    <dgm:cxn modelId="{D3CA6CF5-927B-4756-BE03-E45575A54454}" type="presParOf" srcId="{17D016D0-7617-42E4-8BB0-0F82C72BCF7F}" destId="{2B7C2E6A-7FF2-4A84-AFF1-72E052F439A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C5F6C-70A2-4B1F-88C1-B754C279BAC9}"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VE"/>
        </a:p>
      </dgm:t>
    </dgm:pt>
    <dgm:pt modelId="{6FFD5060-F123-4E81-A63A-3D659D930A68}">
      <dgm:prSet phldrT="[Texto]" custT="1"/>
      <dgm:spPr/>
      <dgm:t>
        <a:bodyPr/>
        <a:lstStyle/>
        <a:p>
          <a:r>
            <a:rPr lang="es-VE" sz="3200" b="1" dirty="0" smtClean="0">
              <a:latin typeface="Century Gothic" pitchFamily="34" charset="0"/>
            </a:rPr>
            <a:t>Inclusión:</a:t>
          </a:r>
          <a:endParaRPr lang="es-VE" sz="3200" b="1" dirty="0">
            <a:latin typeface="Century Gothic" pitchFamily="34" charset="0"/>
          </a:endParaRPr>
        </a:p>
      </dgm:t>
    </dgm:pt>
    <dgm:pt modelId="{CE12EA42-73A7-4BDC-8DDD-96A89F1F114C}" type="parTrans" cxnId="{0CFA19D7-6B55-4BD5-BF53-DC81B9DFA0E1}">
      <dgm:prSet/>
      <dgm:spPr/>
      <dgm:t>
        <a:bodyPr/>
        <a:lstStyle/>
        <a:p>
          <a:endParaRPr lang="es-VE" sz="1600">
            <a:latin typeface="Century Gothic" pitchFamily="34" charset="0"/>
          </a:endParaRPr>
        </a:p>
      </dgm:t>
    </dgm:pt>
    <dgm:pt modelId="{D8890B9E-1299-48A2-8E94-C1FDFAA3F1A7}" type="sibTrans" cxnId="{0CFA19D7-6B55-4BD5-BF53-DC81B9DFA0E1}">
      <dgm:prSet/>
      <dgm:spPr/>
      <dgm:t>
        <a:bodyPr/>
        <a:lstStyle/>
        <a:p>
          <a:endParaRPr lang="es-VE" sz="1600">
            <a:latin typeface="Century Gothic" pitchFamily="34" charset="0"/>
          </a:endParaRPr>
        </a:p>
      </dgm:t>
    </dgm:pt>
    <dgm:pt modelId="{397C40A8-542F-4B4C-AC62-14EF3BEDD1E8}">
      <dgm:prSet phldrT="[Texto]" custT="1"/>
      <dgm:spPr/>
      <dgm:t>
        <a:bodyPr/>
        <a:lstStyle/>
        <a:p>
          <a:r>
            <a:rPr lang="es-ES" sz="1400" dirty="0" smtClean="0">
              <a:latin typeface="Century Gothic" pitchFamily="34" charset="0"/>
            </a:rPr>
            <a:t>Ensayos </a:t>
          </a:r>
          <a:r>
            <a:rPr lang="es-ES" sz="1400" dirty="0" err="1" smtClean="0">
              <a:latin typeface="Century Gothic" pitchFamily="34" charset="0"/>
            </a:rPr>
            <a:t>clinico</a:t>
          </a:r>
          <a:r>
            <a:rPr lang="es-ES" sz="1400" dirty="0" smtClean="0">
              <a:latin typeface="Century Gothic" pitchFamily="34" charset="0"/>
            </a:rPr>
            <a:t> aleatorios (ECA), estudios observacionales retrospectivos o prospectivos.</a:t>
          </a:r>
          <a:endParaRPr lang="es-VE" sz="1400" dirty="0">
            <a:latin typeface="Century Gothic" pitchFamily="34" charset="0"/>
          </a:endParaRPr>
        </a:p>
      </dgm:t>
    </dgm:pt>
    <dgm:pt modelId="{73077771-A4F5-469C-90BA-0262384224BE}" type="parTrans" cxnId="{F3AA2873-BFAF-42D1-9398-6FED0010127E}">
      <dgm:prSet/>
      <dgm:spPr/>
      <dgm:t>
        <a:bodyPr/>
        <a:lstStyle/>
        <a:p>
          <a:endParaRPr lang="es-VE" sz="1600">
            <a:latin typeface="Century Gothic" pitchFamily="34" charset="0"/>
          </a:endParaRPr>
        </a:p>
      </dgm:t>
    </dgm:pt>
    <dgm:pt modelId="{5C72046F-C9F4-4FA5-878A-A0BD974DD546}" type="sibTrans" cxnId="{F3AA2873-BFAF-42D1-9398-6FED0010127E}">
      <dgm:prSet/>
      <dgm:spPr/>
      <dgm:t>
        <a:bodyPr/>
        <a:lstStyle/>
        <a:p>
          <a:endParaRPr lang="es-VE" sz="1600">
            <a:latin typeface="Century Gothic" pitchFamily="34" charset="0"/>
          </a:endParaRPr>
        </a:p>
      </dgm:t>
    </dgm:pt>
    <dgm:pt modelId="{FCEF4AA9-FAC2-49C5-ADD8-4422EED8C447}">
      <dgm:prSet phldrT="[Texto]" custT="1"/>
      <dgm:spPr/>
      <dgm:t>
        <a:bodyPr/>
        <a:lstStyle/>
        <a:p>
          <a:r>
            <a:rPr lang="es-VE" sz="1600" dirty="0" smtClean="0">
              <a:latin typeface="Century Gothic" pitchFamily="34" charset="0"/>
            </a:rPr>
            <a:t>Pacientes con </a:t>
          </a:r>
          <a:r>
            <a:rPr lang="es-ES" sz="1600" dirty="0" err="1" smtClean="0">
              <a:latin typeface="Century Gothic" pitchFamily="34" charset="0"/>
            </a:rPr>
            <a:t>IMi</a:t>
          </a:r>
          <a:r>
            <a:rPr lang="es-ES" sz="1600" dirty="0" smtClean="0">
              <a:latin typeface="Century Gothic" pitchFamily="34" charset="0"/>
            </a:rPr>
            <a:t> moderada antes de la cirugía.</a:t>
          </a:r>
          <a:endParaRPr lang="es-VE" sz="1600" dirty="0">
            <a:latin typeface="Century Gothic" pitchFamily="34" charset="0"/>
          </a:endParaRPr>
        </a:p>
      </dgm:t>
    </dgm:pt>
    <dgm:pt modelId="{191A959E-5FD1-4B37-B52C-A6A9BCDBBEED}" type="parTrans" cxnId="{93DBA450-4091-489D-B2C3-F4C8A89491B7}">
      <dgm:prSet/>
      <dgm:spPr/>
      <dgm:t>
        <a:bodyPr/>
        <a:lstStyle/>
        <a:p>
          <a:endParaRPr lang="es-VE" sz="1600">
            <a:latin typeface="Century Gothic" pitchFamily="34" charset="0"/>
          </a:endParaRPr>
        </a:p>
      </dgm:t>
    </dgm:pt>
    <dgm:pt modelId="{618B19E2-F298-4A1A-AE20-B67623302264}" type="sibTrans" cxnId="{93DBA450-4091-489D-B2C3-F4C8A89491B7}">
      <dgm:prSet/>
      <dgm:spPr/>
      <dgm:t>
        <a:bodyPr/>
        <a:lstStyle/>
        <a:p>
          <a:endParaRPr lang="es-VE" sz="1600">
            <a:latin typeface="Century Gothic" pitchFamily="34" charset="0"/>
          </a:endParaRPr>
        </a:p>
      </dgm:t>
    </dgm:pt>
    <dgm:pt modelId="{B25E694E-D182-47A1-A681-AB8A1476A315}">
      <dgm:prSet phldrT="[Texto]" custT="1"/>
      <dgm:spPr/>
      <dgm:t>
        <a:bodyPr/>
        <a:lstStyle/>
        <a:p>
          <a:r>
            <a:rPr lang="es-VE" sz="2800" b="1" dirty="0" smtClean="0">
              <a:latin typeface="Century Gothic" pitchFamily="34" charset="0"/>
            </a:rPr>
            <a:t>Exclusión:</a:t>
          </a:r>
          <a:endParaRPr lang="es-VE" sz="2800" b="1" dirty="0">
            <a:latin typeface="Century Gothic" pitchFamily="34" charset="0"/>
          </a:endParaRPr>
        </a:p>
      </dgm:t>
    </dgm:pt>
    <dgm:pt modelId="{1144BF40-7703-4C91-813B-E74C35F67F57}" type="parTrans" cxnId="{B1AB04F3-4BD9-4116-A42B-20DA5B639E17}">
      <dgm:prSet/>
      <dgm:spPr/>
      <dgm:t>
        <a:bodyPr/>
        <a:lstStyle/>
        <a:p>
          <a:endParaRPr lang="es-VE" sz="1600">
            <a:latin typeface="Century Gothic" pitchFamily="34" charset="0"/>
          </a:endParaRPr>
        </a:p>
      </dgm:t>
    </dgm:pt>
    <dgm:pt modelId="{9A538BC7-CBF1-4B79-89CC-0EE634D0696A}" type="sibTrans" cxnId="{B1AB04F3-4BD9-4116-A42B-20DA5B639E17}">
      <dgm:prSet/>
      <dgm:spPr/>
      <dgm:t>
        <a:bodyPr/>
        <a:lstStyle/>
        <a:p>
          <a:endParaRPr lang="es-VE" sz="1600">
            <a:latin typeface="Century Gothic" pitchFamily="34" charset="0"/>
          </a:endParaRPr>
        </a:p>
      </dgm:t>
    </dgm:pt>
    <dgm:pt modelId="{8A63BDCF-AFEA-4BEB-A7E0-C4A5696B2975}">
      <dgm:prSet phldrT="[Texto]" custT="1"/>
      <dgm:spPr/>
      <dgm:t>
        <a:bodyPr/>
        <a:lstStyle/>
        <a:p>
          <a:r>
            <a:rPr lang="es-ES" sz="1600" dirty="0" smtClean="0"/>
            <a:t>Pacientes con </a:t>
          </a:r>
          <a:r>
            <a:rPr lang="es-ES" sz="1600" dirty="0" err="1" smtClean="0"/>
            <a:t>IMi</a:t>
          </a:r>
          <a:r>
            <a:rPr lang="es-ES" sz="1600" dirty="0" smtClean="0"/>
            <a:t> trivial, leve y grave.</a:t>
          </a:r>
          <a:endParaRPr lang="es-VE" sz="1600" dirty="0">
            <a:latin typeface="Century Gothic" pitchFamily="34" charset="0"/>
          </a:endParaRPr>
        </a:p>
      </dgm:t>
    </dgm:pt>
    <dgm:pt modelId="{452112E0-72AE-4FC1-94CE-6626B05A9967}" type="parTrans" cxnId="{4C29790B-595F-4C0A-A11F-39972D6693E2}">
      <dgm:prSet/>
      <dgm:spPr/>
      <dgm:t>
        <a:bodyPr/>
        <a:lstStyle/>
        <a:p>
          <a:endParaRPr lang="es-VE" sz="1600">
            <a:latin typeface="Century Gothic" pitchFamily="34" charset="0"/>
          </a:endParaRPr>
        </a:p>
      </dgm:t>
    </dgm:pt>
    <dgm:pt modelId="{9ADDDA27-C141-4595-B100-8A4E2F4C49D9}" type="sibTrans" cxnId="{4C29790B-595F-4C0A-A11F-39972D6693E2}">
      <dgm:prSet/>
      <dgm:spPr/>
      <dgm:t>
        <a:bodyPr/>
        <a:lstStyle/>
        <a:p>
          <a:endParaRPr lang="es-VE" sz="1600">
            <a:latin typeface="Century Gothic" pitchFamily="34" charset="0"/>
          </a:endParaRPr>
        </a:p>
      </dgm:t>
    </dgm:pt>
    <dgm:pt modelId="{A79B0A4C-EE3E-423C-A3EB-409E5B1796E9}">
      <dgm:prSet phldrT="[Texto]" custT="1"/>
      <dgm:spPr/>
      <dgm:t>
        <a:bodyPr/>
        <a:lstStyle/>
        <a:p>
          <a:r>
            <a:rPr lang="es-ES" sz="1600" dirty="0" smtClean="0"/>
            <a:t>Patología mixta de </a:t>
          </a:r>
          <a:r>
            <a:rPr lang="es-ES" sz="1600" dirty="0" err="1" smtClean="0"/>
            <a:t>IMi</a:t>
          </a:r>
          <a:r>
            <a:rPr lang="es-ES" sz="1600" dirty="0" smtClean="0"/>
            <a:t> con solo un subgrupo mínimo de </a:t>
          </a:r>
          <a:r>
            <a:rPr lang="es-ES" sz="1600" dirty="0" err="1" smtClean="0"/>
            <a:t>IMi</a:t>
          </a:r>
          <a:r>
            <a:rPr lang="es-ES" sz="1600" dirty="0" smtClean="0"/>
            <a:t> isquémica</a:t>
          </a:r>
          <a:endParaRPr lang="es-VE" sz="1600" dirty="0">
            <a:latin typeface="Century Gothic" pitchFamily="34" charset="0"/>
          </a:endParaRPr>
        </a:p>
      </dgm:t>
    </dgm:pt>
    <dgm:pt modelId="{5C2BBEC9-53F1-482F-979F-D8169EF3596E}" type="parTrans" cxnId="{41B9277C-3607-4561-A087-A9F72DAB6F51}">
      <dgm:prSet/>
      <dgm:spPr/>
      <dgm:t>
        <a:bodyPr/>
        <a:lstStyle/>
        <a:p>
          <a:endParaRPr lang="es-VE" sz="1600">
            <a:latin typeface="Century Gothic" pitchFamily="34" charset="0"/>
          </a:endParaRPr>
        </a:p>
      </dgm:t>
    </dgm:pt>
    <dgm:pt modelId="{1C4E2AA7-5638-4AF0-8830-E352F5F47998}" type="sibTrans" cxnId="{41B9277C-3607-4561-A087-A9F72DAB6F51}">
      <dgm:prSet/>
      <dgm:spPr/>
      <dgm:t>
        <a:bodyPr/>
        <a:lstStyle/>
        <a:p>
          <a:endParaRPr lang="es-VE" sz="1600">
            <a:latin typeface="Century Gothic" pitchFamily="34" charset="0"/>
          </a:endParaRPr>
        </a:p>
      </dgm:t>
    </dgm:pt>
    <dgm:pt modelId="{2D0A4DD0-F924-4302-B460-68AEAE4DD779}">
      <dgm:prSet phldrT="[Texto]" custT="1"/>
      <dgm:spPr/>
      <dgm:t>
        <a:bodyPr/>
        <a:lstStyle/>
        <a:p>
          <a:r>
            <a:rPr lang="es-ES" sz="1600" dirty="0" smtClean="0">
              <a:latin typeface="Century Gothic" pitchFamily="34" charset="0"/>
            </a:rPr>
            <a:t>Pacientes adultos; y artículos publicados en ingles.</a:t>
          </a:r>
          <a:endParaRPr lang="es-VE" sz="1600" dirty="0">
            <a:latin typeface="Century Gothic" pitchFamily="34" charset="0"/>
          </a:endParaRPr>
        </a:p>
      </dgm:t>
    </dgm:pt>
    <dgm:pt modelId="{08676DBA-DD43-4745-ABDF-B64CF50264ED}" type="parTrans" cxnId="{37D4FBA7-78FD-4CD9-822D-F05C19FF16E3}">
      <dgm:prSet/>
      <dgm:spPr/>
      <dgm:t>
        <a:bodyPr/>
        <a:lstStyle/>
        <a:p>
          <a:endParaRPr lang="es-VE" sz="1600">
            <a:latin typeface="Century Gothic" pitchFamily="34" charset="0"/>
          </a:endParaRPr>
        </a:p>
      </dgm:t>
    </dgm:pt>
    <dgm:pt modelId="{D9D71DC3-72FF-4EB5-ABBC-FE1DB0EE7DC1}" type="sibTrans" cxnId="{37D4FBA7-78FD-4CD9-822D-F05C19FF16E3}">
      <dgm:prSet/>
      <dgm:spPr/>
      <dgm:t>
        <a:bodyPr/>
        <a:lstStyle/>
        <a:p>
          <a:endParaRPr lang="es-VE" sz="1600">
            <a:latin typeface="Century Gothic" pitchFamily="34" charset="0"/>
          </a:endParaRPr>
        </a:p>
      </dgm:t>
    </dgm:pt>
    <dgm:pt modelId="{8B20FD86-571E-468D-9451-C1B1C1B88618}">
      <dgm:prSet phldrT="[Texto]" custT="1"/>
      <dgm:spPr/>
      <dgm:t>
        <a:bodyPr/>
        <a:lstStyle/>
        <a:p>
          <a:r>
            <a:rPr lang="es-ES" sz="1400" dirty="0" smtClean="0"/>
            <a:t>Procedimiento concomitante distinto del defecto del tabique auricular, ablaciones de fibrilación auricular o reparación de tricúspides.</a:t>
          </a:r>
          <a:endParaRPr lang="es-VE" sz="1400" dirty="0">
            <a:latin typeface="Century Gothic" pitchFamily="34" charset="0"/>
          </a:endParaRPr>
        </a:p>
      </dgm:t>
    </dgm:pt>
    <dgm:pt modelId="{0211B4E2-258C-42F4-8825-EF4330EF4875}" type="parTrans" cxnId="{184779DF-EA34-4A0E-B266-7E35868EA0F9}">
      <dgm:prSet/>
      <dgm:spPr/>
      <dgm:t>
        <a:bodyPr/>
        <a:lstStyle/>
        <a:p>
          <a:endParaRPr lang="es-VE" sz="1600">
            <a:latin typeface="Century Gothic" pitchFamily="34" charset="0"/>
          </a:endParaRPr>
        </a:p>
      </dgm:t>
    </dgm:pt>
    <dgm:pt modelId="{552E8151-8272-47ED-BC38-4AA7918E44E1}" type="sibTrans" cxnId="{184779DF-EA34-4A0E-B266-7E35868EA0F9}">
      <dgm:prSet/>
      <dgm:spPr/>
      <dgm:t>
        <a:bodyPr/>
        <a:lstStyle/>
        <a:p>
          <a:endParaRPr lang="es-VE" sz="1600">
            <a:latin typeface="Century Gothic" pitchFamily="34" charset="0"/>
          </a:endParaRPr>
        </a:p>
      </dgm:t>
    </dgm:pt>
    <dgm:pt modelId="{EA6AE85C-0EA4-4B5F-AE8A-46270DA8DF5E}" type="pres">
      <dgm:prSet presAssocID="{FA4C5F6C-70A2-4B1F-88C1-B754C279BAC9}" presName="Name0" presStyleCnt="0">
        <dgm:presLayoutVars>
          <dgm:dir/>
          <dgm:animLvl val="lvl"/>
          <dgm:resizeHandles val="exact"/>
        </dgm:presLayoutVars>
      </dgm:prSet>
      <dgm:spPr/>
      <dgm:t>
        <a:bodyPr/>
        <a:lstStyle/>
        <a:p>
          <a:endParaRPr lang="es-VE"/>
        </a:p>
      </dgm:t>
    </dgm:pt>
    <dgm:pt modelId="{2B66E84B-4D49-40BF-83E5-29AF40797DDF}" type="pres">
      <dgm:prSet presAssocID="{6FFD5060-F123-4E81-A63A-3D659D930A68}" presName="vertFlow" presStyleCnt="0"/>
      <dgm:spPr/>
    </dgm:pt>
    <dgm:pt modelId="{F9FB7769-1C1E-4854-AE76-20B36D900B54}" type="pres">
      <dgm:prSet presAssocID="{6FFD5060-F123-4E81-A63A-3D659D930A68}" presName="header" presStyleLbl="node1" presStyleIdx="0" presStyleCnt="2"/>
      <dgm:spPr/>
      <dgm:t>
        <a:bodyPr/>
        <a:lstStyle/>
        <a:p>
          <a:endParaRPr lang="es-VE"/>
        </a:p>
      </dgm:t>
    </dgm:pt>
    <dgm:pt modelId="{EE75D4A9-1952-449D-98FA-DE261EC637B4}" type="pres">
      <dgm:prSet presAssocID="{73077771-A4F5-469C-90BA-0262384224BE}" presName="parTrans" presStyleLbl="sibTrans2D1" presStyleIdx="0" presStyleCnt="6"/>
      <dgm:spPr/>
      <dgm:t>
        <a:bodyPr/>
        <a:lstStyle/>
        <a:p>
          <a:endParaRPr lang="es-VE"/>
        </a:p>
      </dgm:t>
    </dgm:pt>
    <dgm:pt modelId="{43FEEBCC-0D60-400D-A3DA-002905072ACC}" type="pres">
      <dgm:prSet presAssocID="{397C40A8-542F-4B4C-AC62-14EF3BEDD1E8}" presName="child" presStyleLbl="alignAccFollowNode1" presStyleIdx="0" presStyleCnt="6">
        <dgm:presLayoutVars>
          <dgm:chMax val="0"/>
          <dgm:bulletEnabled val="1"/>
        </dgm:presLayoutVars>
      </dgm:prSet>
      <dgm:spPr/>
      <dgm:t>
        <a:bodyPr/>
        <a:lstStyle/>
        <a:p>
          <a:endParaRPr lang="es-VE"/>
        </a:p>
      </dgm:t>
    </dgm:pt>
    <dgm:pt modelId="{22F45863-C45D-45D5-9D4D-8EBC0632253F}" type="pres">
      <dgm:prSet presAssocID="{5C72046F-C9F4-4FA5-878A-A0BD974DD546}" presName="sibTrans" presStyleLbl="sibTrans2D1" presStyleIdx="1" presStyleCnt="6"/>
      <dgm:spPr/>
      <dgm:t>
        <a:bodyPr/>
        <a:lstStyle/>
        <a:p>
          <a:endParaRPr lang="es-VE"/>
        </a:p>
      </dgm:t>
    </dgm:pt>
    <dgm:pt modelId="{6BD450DE-5469-47C8-B396-A62CC4AC475E}" type="pres">
      <dgm:prSet presAssocID="{FCEF4AA9-FAC2-49C5-ADD8-4422EED8C447}" presName="child" presStyleLbl="alignAccFollowNode1" presStyleIdx="1" presStyleCnt="6">
        <dgm:presLayoutVars>
          <dgm:chMax val="0"/>
          <dgm:bulletEnabled val="1"/>
        </dgm:presLayoutVars>
      </dgm:prSet>
      <dgm:spPr/>
      <dgm:t>
        <a:bodyPr/>
        <a:lstStyle/>
        <a:p>
          <a:endParaRPr lang="es-VE"/>
        </a:p>
      </dgm:t>
    </dgm:pt>
    <dgm:pt modelId="{3F3EBA04-28A3-4D25-91E6-7E0D243AC58F}" type="pres">
      <dgm:prSet presAssocID="{618B19E2-F298-4A1A-AE20-B67623302264}" presName="sibTrans" presStyleLbl="sibTrans2D1" presStyleIdx="2" presStyleCnt="6"/>
      <dgm:spPr/>
      <dgm:t>
        <a:bodyPr/>
        <a:lstStyle/>
        <a:p>
          <a:endParaRPr lang="es-VE"/>
        </a:p>
      </dgm:t>
    </dgm:pt>
    <dgm:pt modelId="{C06465D6-5B69-48C2-8FE1-D8186CB7BBE6}" type="pres">
      <dgm:prSet presAssocID="{2D0A4DD0-F924-4302-B460-68AEAE4DD779}" presName="child" presStyleLbl="alignAccFollowNode1" presStyleIdx="2" presStyleCnt="6">
        <dgm:presLayoutVars>
          <dgm:chMax val="0"/>
          <dgm:bulletEnabled val="1"/>
        </dgm:presLayoutVars>
      </dgm:prSet>
      <dgm:spPr/>
      <dgm:t>
        <a:bodyPr/>
        <a:lstStyle/>
        <a:p>
          <a:endParaRPr lang="es-VE"/>
        </a:p>
      </dgm:t>
    </dgm:pt>
    <dgm:pt modelId="{C2A2D117-CDB4-4F02-B9BF-853C946033DA}" type="pres">
      <dgm:prSet presAssocID="{6FFD5060-F123-4E81-A63A-3D659D930A68}" presName="hSp" presStyleCnt="0"/>
      <dgm:spPr/>
    </dgm:pt>
    <dgm:pt modelId="{6B44AF89-13AA-472D-8318-3074C1B85518}" type="pres">
      <dgm:prSet presAssocID="{B25E694E-D182-47A1-A681-AB8A1476A315}" presName="vertFlow" presStyleCnt="0"/>
      <dgm:spPr/>
    </dgm:pt>
    <dgm:pt modelId="{ABF19EE4-4854-4E39-9326-95B037391F14}" type="pres">
      <dgm:prSet presAssocID="{B25E694E-D182-47A1-A681-AB8A1476A315}" presName="header" presStyleLbl="node1" presStyleIdx="1" presStyleCnt="2"/>
      <dgm:spPr/>
      <dgm:t>
        <a:bodyPr/>
        <a:lstStyle/>
        <a:p>
          <a:endParaRPr lang="es-VE"/>
        </a:p>
      </dgm:t>
    </dgm:pt>
    <dgm:pt modelId="{000F43E5-6D91-4D90-A600-5433F7406808}" type="pres">
      <dgm:prSet presAssocID="{452112E0-72AE-4FC1-94CE-6626B05A9967}" presName="parTrans" presStyleLbl="sibTrans2D1" presStyleIdx="3" presStyleCnt="6"/>
      <dgm:spPr/>
      <dgm:t>
        <a:bodyPr/>
        <a:lstStyle/>
        <a:p>
          <a:endParaRPr lang="es-VE"/>
        </a:p>
      </dgm:t>
    </dgm:pt>
    <dgm:pt modelId="{182D0376-A3CE-4E77-AC03-3F776CD8BB8C}" type="pres">
      <dgm:prSet presAssocID="{8A63BDCF-AFEA-4BEB-A7E0-C4A5696B2975}" presName="child" presStyleLbl="alignAccFollowNode1" presStyleIdx="3" presStyleCnt="6">
        <dgm:presLayoutVars>
          <dgm:chMax val="0"/>
          <dgm:bulletEnabled val="1"/>
        </dgm:presLayoutVars>
      </dgm:prSet>
      <dgm:spPr/>
      <dgm:t>
        <a:bodyPr/>
        <a:lstStyle/>
        <a:p>
          <a:endParaRPr lang="es-VE"/>
        </a:p>
      </dgm:t>
    </dgm:pt>
    <dgm:pt modelId="{A0A0D4ED-C9C7-412A-A044-617CF95908DB}" type="pres">
      <dgm:prSet presAssocID="{9ADDDA27-C141-4595-B100-8A4E2F4C49D9}" presName="sibTrans" presStyleLbl="sibTrans2D1" presStyleIdx="4" presStyleCnt="6"/>
      <dgm:spPr/>
      <dgm:t>
        <a:bodyPr/>
        <a:lstStyle/>
        <a:p>
          <a:endParaRPr lang="es-VE"/>
        </a:p>
      </dgm:t>
    </dgm:pt>
    <dgm:pt modelId="{05284C2B-A563-4B54-9269-41004A466546}" type="pres">
      <dgm:prSet presAssocID="{A79B0A4C-EE3E-423C-A3EB-409E5B1796E9}" presName="child" presStyleLbl="alignAccFollowNode1" presStyleIdx="4" presStyleCnt="6">
        <dgm:presLayoutVars>
          <dgm:chMax val="0"/>
          <dgm:bulletEnabled val="1"/>
        </dgm:presLayoutVars>
      </dgm:prSet>
      <dgm:spPr/>
      <dgm:t>
        <a:bodyPr/>
        <a:lstStyle/>
        <a:p>
          <a:endParaRPr lang="es-VE"/>
        </a:p>
      </dgm:t>
    </dgm:pt>
    <dgm:pt modelId="{4EC00ECC-49E8-489E-AC4D-C508E522BAAD}" type="pres">
      <dgm:prSet presAssocID="{1C4E2AA7-5638-4AF0-8830-E352F5F47998}" presName="sibTrans" presStyleLbl="sibTrans2D1" presStyleIdx="5" presStyleCnt="6"/>
      <dgm:spPr/>
      <dgm:t>
        <a:bodyPr/>
        <a:lstStyle/>
        <a:p>
          <a:endParaRPr lang="es-VE"/>
        </a:p>
      </dgm:t>
    </dgm:pt>
    <dgm:pt modelId="{78228849-F8B8-469F-B8ED-ABDF22C52E10}" type="pres">
      <dgm:prSet presAssocID="{8B20FD86-571E-468D-9451-C1B1C1B88618}" presName="child" presStyleLbl="alignAccFollowNode1" presStyleIdx="5" presStyleCnt="6" custLinFactNeighborY="-1913">
        <dgm:presLayoutVars>
          <dgm:chMax val="0"/>
          <dgm:bulletEnabled val="1"/>
        </dgm:presLayoutVars>
      </dgm:prSet>
      <dgm:spPr/>
      <dgm:t>
        <a:bodyPr/>
        <a:lstStyle/>
        <a:p>
          <a:endParaRPr lang="es-VE"/>
        </a:p>
      </dgm:t>
    </dgm:pt>
  </dgm:ptLst>
  <dgm:cxnLst>
    <dgm:cxn modelId="{78C9B9E3-E30C-4822-87C2-2733B62B7826}" type="presOf" srcId="{8B20FD86-571E-468D-9451-C1B1C1B88618}" destId="{78228849-F8B8-469F-B8ED-ABDF22C52E10}" srcOrd="0" destOrd="0" presId="urn:microsoft.com/office/officeart/2005/8/layout/lProcess1"/>
    <dgm:cxn modelId="{C6A0D67F-7FC3-4816-9C0F-4FC68C06D369}" type="presOf" srcId="{452112E0-72AE-4FC1-94CE-6626B05A9967}" destId="{000F43E5-6D91-4D90-A600-5433F7406808}" srcOrd="0" destOrd="0" presId="urn:microsoft.com/office/officeart/2005/8/layout/lProcess1"/>
    <dgm:cxn modelId="{FE2E6376-0F88-4DF9-B145-CE76A32EBD88}" type="presOf" srcId="{5C72046F-C9F4-4FA5-878A-A0BD974DD546}" destId="{22F45863-C45D-45D5-9D4D-8EBC0632253F}" srcOrd="0" destOrd="0" presId="urn:microsoft.com/office/officeart/2005/8/layout/lProcess1"/>
    <dgm:cxn modelId="{41B9277C-3607-4561-A087-A9F72DAB6F51}" srcId="{B25E694E-D182-47A1-A681-AB8A1476A315}" destId="{A79B0A4C-EE3E-423C-A3EB-409E5B1796E9}" srcOrd="1" destOrd="0" parTransId="{5C2BBEC9-53F1-482F-979F-D8169EF3596E}" sibTransId="{1C4E2AA7-5638-4AF0-8830-E352F5F47998}"/>
    <dgm:cxn modelId="{0C9BABD6-91D0-4998-89DB-1FB99514F3E6}" type="presOf" srcId="{1C4E2AA7-5638-4AF0-8830-E352F5F47998}" destId="{4EC00ECC-49E8-489E-AC4D-C508E522BAAD}" srcOrd="0" destOrd="0" presId="urn:microsoft.com/office/officeart/2005/8/layout/lProcess1"/>
    <dgm:cxn modelId="{93DBA450-4091-489D-B2C3-F4C8A89491B7}" srcId="{6FFD5060-F123-4E81-A63A-3D659D930A68}" destId="{FCEF4AA9-FAC2-49C5-ADD8-4422EED8C447}" srcOrd="1" destOrd="0" parTransId="{191A959E-5FD1-4B37-B52C-A6A9BCDBBEED}" sibTransId="{618B19E2-F298-4A1A-AE20-B67623302264}"/>
    <dgm:cxn modelId="{4C29790B-595F-4C0A-A11F-39972D6693E2}" srcId="{B25E694E-D182-47A1-A681-AB8A1476A315}" destId="{8A63BDCF-AFEA-4BEB-A7E0-C4A5696B2975}" srcOrd="0" destOrd="0" parTransId="{452112E0-72AE-4FC1-94CE-6626B05A9967}" sibTransId="{9ADDDA27-C141-4595-B100-8A4E2F4C49D9}"/>
    <dgm:cxn modelId="{AE398D82-76CD-482A-890D-A819C4AD92C8}" type="presOf" srcId="{397C40A8-542F-4B4C-AC62-14EF3BEDD1E8}" destId="{43FEEBCC-0D60-400D-A3DA-002905072ACC}" srcOrd="0" destOrd="0" presId="urn:microsoft.com/office/officeart/2005/8/layout/lProcess1"/>
    <dgm:cxn modelId="{F3AA2873-BFAF-42D1-9398-6FED0010127E}" srcId="{6FFD5060-F123-4E81-A63A-3D659D930A68}" destId="{397C40A8-542F-4B4C-AC62-14EF3BEDD1E8}" srcOrd="0" destOrd="0" parTransId="{73077771-A4F5-469C-90BA-0262384224BE}" sibTransId="{5C72046F-C9F4-4FA5-878A-A0BD974DD546}"/>
    <dgm:cxn modelId="{B1AB04F3-4BD9-4116-A42B-20DA5B639E17}" srcId="{FA4C5F6C-70A2-4B1F-88C1-B754C279BAC9}" destId="{B25E694E-D182-47A1-A681-AB8A1476A315}" srcOrd="1" destOrd="0" parTransId="{1144BF40-7703-4C91-813B-E74C35F67F57}" sibTransId="{9A538BC7-CBF1-4B79-89CC-0EE634D0696A}"/>
    <dgm:cxn modelId="{D9D4EFE1-E0B4-42B7-979C-D4B9C885C77C}" type="presOf" srcId="{73077771-A4F5-469C-90BA-0262384224BE}" destId="{EE75D4A9-1952-449D-98FA-DE261EC637B4}" srcOrd="0" destOrd="0" presId="urn:microsoft.com/office/officeart/2005/8/layout/lProcess1"/>
    <dgm:cxn modelId="{4AD0EAD3-8A4F-4A34-BE1F-D7E458F66461}" type="presOf" srcId="{2D0A4DD0-F924-4302-B460-68AEAE4DD779}" destId="{C06465D6-5B69-48C2-8FE1-D8186CB7BBE6}" srcOrd="0" destOrd="0" presId="urn:microsoft.com/office/officeart/2005/8/layout/lProcess1"/>
    <dgm:cxn modelId="{8F30F864-3D78-4A19-A06A-6201C5CF74D2}" type="presOf" srcId="{B25E694E-D182-47A1-A681-AB8A1476A315}" destId="{ABF19EE4-4854-4E39-9326-95B037391F14}" srcOrd="0" destOrd="0" presId="urn:microsoft.com/office/officeart/2005/8/layout/lProcess1"/>
    <dgm:cxn modelId="{184779DF-EA34-4A0E-B266-7E35868EA0F9}" srcId="{B25E694E-D182-47A1-A681-AB8A1476A315}" destId="{8B20FD86-571E-468D-9451-C1B1C1B88618}" srcOrd="2" destOrd="0" parTransId="{0211B4E2-258C-42F4-8825-EF4330EF4875}" sibTransId="{552E8151-8272-47ED-BC38-4AA7918E44E1}"/>
    <dgm:cxn modelId="{DF0017E2-F3E5-401D-AB75-8E89C529C11E}" type="presOf" srcId="{FA4C5F6C-70A2-4B1F-88C1-B754C279BAC9}" destId="{EA6AE85C-0EA4-4B5F-AE8A-46270DA8DF5E}" srcOrd="0" destOrd="0" presId="urn:microsoft.com/office/officeart/2005/8/layout/lProcess1"/>
    <dgm:cxn modelId="{ADD6D4A5-D1EE-4E2B-80D5-073139BC6733}" type="presOf" srcId="{618B19E2-F298-4A1A-AE20-B67623302264}" destId="{3F3EBA04-28A3-4D25-91E6-7E0D243AC58F}" srcOrd="0" destOrd="0" presId="urn:microsoft.com/office/officeart/2005/8/layout/lProcess1"/>
    <dgm:cxn modelId="{37D4FBA7-78FD-4CD9-822D-F05C19FF16E3}" srcId="{6FFD5060-F123-4E81-A63A-3D659D930A68}" destId="{2D0A4DD0-F924-4302-B460-68AEAE4DD779}" srcOrd="2" destOrd="0" parTransId="{08676DBA-DD43-4745-ABDF-B64CF50264ED}" sibTransId="{D9D71DC3-72FF-4EB5-ABBC-FE1DB0EE7DC1}"/>
    <dgm:cxn modelId="{BAE140BC-FB13-4814-BBFC-8B3569CA9ED5}" type="presOf" srcId="{6FFD5060-F123-4E81-A63A-3D659D930A68}" destId="{F9FB7769-1C1E-4854-AE76-20B36D900B54}" srcOrd="0" destOrd="0" presId="urn:microsoft.com/office/officeart/2005/8/layout/lProcess1"/>
    <dgm:cxn modelId="{E9B559E8-ADCB-448F-83DA-DA4EE6AF9049}" type="presOf" srcId="{FCEF4AA9-FAC2-49C5-ADD8-4422EED8C447}" destId="{6BD450DE-5469-47C8-B396-A62CC4AC475E}" srcOrd="0" destOrd="0" presId="urn:microsoft.com/office/officeart/2005/8/layout/lProcess1"/>
    <dgm:cxn modelId="{0CFA19D7-6B55-4BD5-BF53-DC81B9DFA0E1}" srcId="{FA4C5F6C-70A2-4B1F-88C1-B754C279BAC9}" destId="{6FFD5060-F123-4E81-A63A-3D659D930A68}" srcOrd="0" destOrd="0" parTransId="{CE12EA42-73A7-4BDC-8DDD-96A89F1F114C}" sibTransId="{D8890B9E-1299-48A2-8E94-C1FDFAA3F1A7}"/>
    <dgm:cxn modelId="{0EFA2E65-E515-4E23-AD42-84256646BEAE}" type="presOf" srcId="{A79B0A4C-EE3E-423C-A3EB-409E5B1796E9}" destId="{05284C2B-A563-4B54-9269-41004A466546}" srcOrd="0" destOrd="0" presId="urn:microsoft.com/office/officeart/2005/8/layout/lProcess1"/>
    <dgm:cxn modelId="{81ACA69D-D2B5-4A35-9843-754B275E2F8A}" type="presOf" srcId="{8A63BDCF-AFEA-4BEB-A7E0-C4A5696B2975}" destId="{182D0376-A3CE-4E77-AC03-3F776CD8BB8C}" srcOrd="0" destOrd="0" presId="urn:microsoft.com/office/officeart/2005/8/layout/lProcess1"/>
    <dgm:cxn modelId="{A720264F-658C-4E17-911A-3105A0CC6529}" type="presOf" srcId="{9ADDDA27-C141-4595-B100-8A4E2F4C49D9}" destId="{A0A0D4ED-C9C7-412A-A044-617CF95908DB}" srcOrd="0" destOrd="0" presId="urn:microsoft.com/office/officeart/2005/8/layout/lProcess1"/>
    <dgm:cxn modelId="{FF3CCB80-107D-48DB-8ECB-39F9C246B2D6}" type="presParOf" srcId="{EA6AE85C-0EA4-4B5F-AE8A-46270DA8DF5E}" destId="{2B66E84B-4D49-40BF-83E5-29AF40797DDF}" srcOrd="0" destOrd="0" presId="urn:microsoft.com/office/officeart/2005/8/layout/lProcess1"/>
    <dgm:cxn modelId="{22989593-8D01-48BF-A913-CB80157D1D6F}" type="presParOf" srcId="{2B66E84B-4D49-40BF-83E5-29AF40797DDF}" destId="{F9FB7769-1C1E-4854-AE76-20B36D900B54}" srcOrd="0" destOrd="0" presId="urn:microsoft.com/office/officeart/2005/8/layout/lProcess1"/>
    <dgm:cxn modelId="{704DFA6F-782C-4BFE-9797-4027E69FEBCA}" type="presParOf" srcId="{2B66E84B-4D49-40BF-83E5-29AF40797DDF}" destId="{EE75D4A9-1952-449D-98FA-DE261EC637B4}" srcOrd="1" destOrd="0" presId="urn:microsoft.com/office/officeart/2005/8/layout/lProcess1"/>
    <dgm:cxn modelId="{1AE58A2A-033A-4501-BA84-3BDE5C95996C}" type="presParOf" srcId="{2B66E84B-4D49-40BF-83E5-29AF40797DDF}" destId="{43FEEBCC-0D60-400D-A3DA-002905072ACC}" srcOrd="2" destOrd="0" presId="urn:microsoft.com/office/officeart/2005/8/layout/lProcess1"/>
    <dgm:cxn modelId="{805FB7A5-3A87-47A3-9F4B-21EFA5B15E8A}" type="presParOf" srcId="{2B66E84B-4D49-40BF-83E5-29AF40797DDF}" destId="{22F45863-C45D-45D5-9D4D-8EBC0632253F}" srcOrd="3" destOrd="0" presId="urn:microsoft.com/office/officeart/2005/8/layout/lProcess1"/>
    <dgm:cxn modelId="{4C377BE2-3C1C-4C07-BAF1-AD77593107B7}" type="presParOf" srcId="{2B66E84B-4D49-40BF-83E5-29AF40797DDF}" destId="{6BD450DE-5469-47C8-B396-A62CC4AC475E}" srcOrd="4" destOrd="0" presId="urn:microsoft.com/office/officeart/2005/8/layout/lProcess1"/>
    <dgm:cxn modelId="{4FAF858B-56AE-434B-A37D-18755D737AA7}" type="presParOf" srcId="{2B66E84B-4D49-40BF-83E5-29AF40797DDF}" destId="{3F3EBA04-28A3-4D25-91E6-7E0D243AC58F}" srcOrd="5" destOrd="0" presId="urn:microsoft.com/office/officeart/2005/8/layout/lProcess1"/>
    <dgm:cxn modelId="{4F218F37-DCD4-4BC7-BB66-5161C808B5CD}" type="presParOf" srcId="{2B66E84B-4D49-40BF-83E5-29AF40797DDF}" destId="{C06465D6-5B69-48C2-8FE1-D8186CB7BBE6}" srcOrd="6" destOrd="0" presId="urn:microsoft.com/office/officeart/2005/8/layout/lProcess1"/>
    <dgm:cxn modelId="{71BE2D57-E407-4356-9DB1-55219EDF46CA}" type="presParOf" srcId="{EA6AE85C-0EA4-4B5F-AE8A-46270DA8DF5E}" destId="{C2A2D117-CDB4-4F02-B9BF-853C946033DA}" srcOrd="1" destOrd="0" presId="urn:microsoft.com/office/officeart/2005/8/layout/lProcess1"/>
    <dgm:cxn modelId="{AECC048A-21A3-406A-B285-1E806C09B1C1}" type="presParOf" srcId="{EA6AE85C-0EA4-4B5F-AE8A-46270DA8DF5E}" destId="{6B44AF89-13AA-472D-8318-3074C1B85518}" srcOrd="2" destOrd="0" presId="urn:microsoft.com/office/officeart/2005/8/layout/lProcess1"/>
    <dgm:cxn modelId="{FC3E5981-0A40-4ABF-948E-B0A487F2B798}" type="presParOf" srcId="{6B44AF89-13AA-472D-8318-3074C1B85518}" destId="{ABF19EE4-4854-4E39-9326-95B037391F14}" srcOrd="0" destOrd="0" presId="urn:microsoft.com/office/officeart/2005/8/layout/lProcess1"/>
    <dgm:cxn modelId="{41378545-7372-423C-8F5C-BE1E868D85F5}" type="presParOf" srcId="{6B44AF89-13AA-472D-8318-3074C1B85518}" destId="{000F43E5-6D91-4D90-A600-5433F7406808}" srcOrd="1" destOrd="0" presId="urn:microsoft.com/office/officeart/2005/8/layout/lProcess1"/>
    <dgm:cxn modelId="{131DF47F-327D-4DB7-BF28-E6F1F1EC434D}" type="presParOf" srcId="{6B44AF89-13AA-472D-8318-3074C1B85518}" destId="{182D0376-A3CE-4E77-AC03-3F776CD8BB8C}" srcOrd="2" destOrd="0" presId="urn:microsoft.com/office/officeart/2005/8/layout/lProcess1"/>
    <dgm:cxn modelId="{560BB88D-6AB4-4F59-8056-117D1165FFFF}" type="presParOf" srcId="{6B44AF89-13AA-472D-8318-3074C1B85518}" destId="{A0A0D4ED-C9C7-412A-A044-617CF95908DB}" srcOrd="3" destOrd="0" presId="urn:microsoft.com/office/officeart/2005/8/layout/lProcess1"/>
    <dgm:cxn modelId="{E36CDD85-519C-4248-BBEC-948338CCFBBA}" type="presParOf" srcId="{6B44AF89-13AA-472D-8318-3074C1B85518}" destId="{05284C2B-A563-4B54-9269-41004A466546}" srcOrd="4" destOrd="0" presId="urn:microsoft.com/office/officeart/2005/8/layout/lProcess1"/>
    <dgm:cxn modelId="{4B2A4685-A283-4719-A954-3261876563F6}" type="presParOf" srcId="{6B44AF89-13AA-472D-8318-3074C1B85518}" destId="{4EC00ECC-49E8-489E-AC4D-C508E522BAAD}" srcOrd="5" destOrd="0" presId="urn:microsoft.com/office/officeart/2005/8/layout/lProcess1"/>
    <dgm:cxn modelId="{8C89958D-7222-4630-B68C-8B4A9D6E9BE2}" type="presParOf" srcId="{6B44AF89-13AA-472D-8318-3074C1B85518}" destId="{78228849-F8B8-469F-B8ED-ABDF22C52E10}"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75A92-B531-498A-B89B-9A03E8DC7EE9}"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s-VE"/>
        </a:p>
      </dgm:t>
    </dgm:pt>
    <dgm:pt modelId="{1774F440-D9C2-432E-8320-97A65AB31DF8}">
      <dgm:prSet phldrT="[Texto]" custT="1"/>
      <dgm:spPr/>
      <dgm:t>
        <a:bodyPr/>
        <a:lstStyle/>
        <a:p>
          <a:r>
            <a:rPr lang="es-VE" sz="2400" b="1" dirty="0" smtClean="0"/>
            <a:t>Los resultados del estudio se analizaron comparando 2 grupos</a:t>
          </a:r>
          <a:endParaRPr lang="es-VE" sz="2400" b="1" dirty="0"/>
        </a:p>
      </dgm:t>
    </dgm:pt>
    <dgm:pt modelId="{AED5898B-E311-484C-BF5A-7B450B6ECE88}" type="parTrans" cxnId="{FE1447DF-9190-4049-81A0-784115D844B0}">
      <dgm:prSet/>
      <dgm:spPr/>
      <dgm:t>
        <a:bodyPr/>
        <a:lstStyle/>
        <a:p>
          <a:endParaRPr lang="es-VE" b="1"/>
        </a:p>
      </dgm:t>
    </dgm:pt>
    <dgm:pt modelId="{0D1FEA42-9D1F-492E-BCA6-9082F21110F2}" type="sibTrans" cxnId="{FE1447DF-9190-4049-81A0-784115D844B0}">
      <dgm:prSet/>
      <dgm:spPr/>
      <dgm:t>
        <a:bodyPr/>
        <a:lstStyle/>
        <a:p>
          <a:endParaRPr lang="es-VE" b="1"/>
        </a:p>
      </dgm:t>
    </dgm:pt>
    <dgm:pt modelId="{8D8AEEE4-BB10-498E-AD39-EEE3E1B4A35E}">
      <dgm:prSet phldrT="[Texto]"/>
      <dgm:spPr/>
      <dgm:t>
        <a:bodyPr/>
        <a:lstStyle/>
        <a:p>
          <a:r>
            <a:rPr lang="es-ES" b="1" dirty="0" smtClean="0"/>
            <a:t>CABG + MVR / Re</a:t>
          </a:r>
          <a:r>
            <a:rPr lang="es-VE" b="1" dirty="0" smtClean="0"/>
            <a:t>.</a:t>
          </a:r>
          <a:endParaRPr lang="es-VE" b="1" dirty="0"/>
        </a:p>
      </dgm:t>
    </dgm:pt>
    <dgm:pt modelId="{7E62E7C6-57AD-4889-B5B3-536FE51ABF2E}" type="parTrans" cxnId="{B0EB7811-1666-42F3-87DC-170EB6B6CDFE}">
      <dgm:prSet/>
      <dgm:spPr/>
      <dgm:t>
        <a:bodyPr/>
        <a:lstStyle/>
        <a:p>
          <a:endParaRPr lang="es-VE" b="1"/>
        </a:p>
      </dgm:t>
    </dgm:pt>
    <dgm:pt modelId="{EE142461-8D68-411C-A455-096676961377}" type="sibTrans" cxnId="{B0EB7811-1666-42F3-87DC-170EB6B6CDFE}">
      <dgm:prSet/>
      <dgm:spPr/>
      <dgm:t>
        <a:bodyPr/>
        <a:lstStyle/>
        <a:p>
          <a:endParaRPr lang="es-VE" b="1"/>
        </a:p>
      </dgm:t>
    </dgm:pt>
    <dgm:pt modelId="{E4A1D80A-41D2-45EE-8EBA-7F93C50DE3DA}">
      <dgm:prSet phldrT="[Texto]"/>
      <dgm:spPr/>
      <dgm:t>
        <a:bodyPr/>
        <a:lstStyle/>
        <a:p>
          <a:r>
            <a:rPr lang="es-ES" b="1" dirty="0" smtClean="0"/>
            <a:t>CABG aislado.</a:t>
          </a:r>
          <a:endParaRPr lang="es-VE" b="1" dirty="0"/>
        </a:p>
      </dgm:t>
    </dgm:pt>
    <dgm:pt modelId="{59D940AD-689F-468A-8F9C-F33DD58E2C68}" type="parTrans" cxnId="{FE3EA35A-2815-4406-B22A-DFB62FA57F2D}">
      <dgm:prSet/>
      <dgm:spPr/>
      <dgm:t>
        <a:bodyPr/>
        <a:lstStyle/>
        <a:p>
          <a:endParaRPr lang="es-VE" b="1"/>
        </a:p>
      </dgm:t>
    </dgm:pt>
    <dgm:pt modelId="{91A5BB02-6C31-41E0-A7B9-4D211F16B5A1}" type="sibTrans" cxnId="{FE3EA35A-2815-4406-B22A-DFB62FA57F2D}">
      <dgm:prSet/>
      <dgm:spPr/>
      <dgm:t>
        <a:bodyPr/>
        <a:lstStyle/>
        <a:p>
          <a:endParaRPr lang="es-VE" b="1"/>
        </a:p>
      </dgm:t>
    </dgm:pt>
    <dgm:pt modelId="{D3FE04AF-F33F-4068-B40E-BFAC953134FD}" type="pres">
      <dgm:prSet presAssocID="{D4675A92-B531-498A-B89B-9A03E8DC7EE9}" presName="hierChild1" presStyleCnt="0">
        <dgm:presLayoutVars>
          <dgm:orgChart val="1"/>
          <dgm:chPref val="1"/>
          <dgm:dir/>
          <dgm:animOne val="branch"/>
          <dgm:animLvl val="lvl"/>
          <dgm:resizeHandles/>
        </dgm:presLayoutVars>
      </dgm:prSet>
      <dgm:spPr/>
      <dgm:t>
        <a:bodyPr/>
        <a:lstStyle/>
        <a:p>
          <a:endParaRPr lang="es-VE"/>
        </a:p>
      </dgm:t>
    </dgm:pt>
    <dgm:pt modelId="{EE44DC4E-4ADF-459F-9386-D4ECDC8FBE6B}" type="pres">
      <dgm:prSet presAssocID="{1774F440-D9C2-432E-8320-97A65AB31DF8}" presName="hierRoot1" presStyleCnt="0">
        <dgm:presLayoutVars>
          <dgm:hierBranch val="init"/>
        </dgm:presLayoutVars>
      </dgm:prSet>
      <dgm:spPr/>
    </dgm:pt>
    <dgm:pt modelId="{85B39BF2-4C49-49F3-808A-C7ED896D2D61}" type="pres">
      <dgm:prSet presAssocID="{1774F440-D9C2-432E-8320-97A65AB31DF8}" presName="rootComposite1" presStyleCnt="0"/>
      <dgm:spPr/>
    </dgm:pt>
    <dgm:pt modelId="{D71BC495-A6B7-4203-889B-7C1506105AA5}" type="pres">
      <dgm:prSet presAssocID="{1774F440-D9C2-432E-8320-97A65AB31DF8}" presName="rootText1" presStyleLbl="node0" presStyleIdx="0" presStyleCnt="1" custScaleX="290906" custScaleY="148906">
        <dgm:presLayoutVars>
          <dgm:chPref val="3"/>
        </dgm:presLayoutVars>
      </dgm:prSet>
      <dgm:spPr/>
      <dgm:t>
        <a:bodyPr/>
        <a:lstStyle/>
        <a:p>
          <a:endParaRPr lang="es-VE"/>
        </a:p>
      </dgm:t>
    </dgm:pt>
    <dgm:pt modelId="{B2ECBD00-51C7-48BD-842B-25FA6143FF0C}" type="pres">
      <dgm:prSet presAssocID="{1774F440-D9C2-432E-8320-97A65AB31DF8}" presName="rootConnector1" presStyleLbl="node1" presStyleIdx="0" presStyleCnt="0"/>
      <dgm:spPr/>
      <dgm:t>
        <a:bodyPr/>
        <a:lstStyle/>
        <a:p>
          <a:endParaRPr lang="es-VE"/>
        </a:p>
      </dgm:t>
    </dgm:pt>
    <dgm:pt modelId="{B21827DA-0F73-416E-95E0-F6CFB5C44AC7}" type="pres">
      <dgm:prSet presAssocID="{1774F440-D9C2-432E-8320-97A65AB31DF8}" presName="hierChild2" presStyleCnt="0"/>
      <dgm:spPr/>
    </dgm:pt>
    <dgm:pt modelId="{70A32A7F-8146-4142-8557-70DC32BF35A4}" type="pres">
      <dgm:prSet presAssocID="{7E62E7C6-57AD-4889-B5B3-536FE51ABF2E}" presName="Name37" presStyleLbl="parChTrans1D2" presStyleIdx="0" presStyleCnt="2"/>
      <dgm:spPr/>
      <dgm:t>
        <a:bodyPr/>
        <a:lstStyle/>
        <a:p>
          <a:endParaRPr lang="es-VE"/>
        </a:p>
      </dgm:t>
    </dgm:pt>
    <dgm:pt modelId="{315B78F1-DF4A-4096-B9A6-6EC068371DAD}" type="pres">
      <dgm:prSet presAssocID="{8D8AEEE4-BB10-498E-AD39-EEE3E1B4A35E}" presName="hierRoot2" presStyleCnt="0">
        <dgm:presLayoutVars>
          <dgm:hierBranch val="init"/>
        </dgm:presLayoutVars>
      </dgm:prSet>
      <dgm:spPr/>
    </dgm:pt>
    <dgm:pt modelId="{2113CB80-3D95-4D6F-8058-5206F5366D55}" type="pres">
      <dgm:prSet presAssocID="{8D8AEEE4-BB10-498E-AD39-EEE3E1B4A35E}" presName="rootComposite" presStyleCnt="0"/>
      <dgm:spPr/>
    </dgm:pt>
    <dgm:pt modelId="{CBF01271-04E2-45DC-964C-0D3742B0FC37}" type="pres">
      <dgm:prSet presAssocID="{8D8AEEE4-BB10-498E-AD39-EEE3E1B4A35E}" presName="rootText" presStyleLbl="node2" presStyleIdx="0" presStyleCnt="2" custLinFactX="49694" custLinFactNeighborX="100000" custLinFactNeighborY="16973">
        <dgm:presLayoutVars>
          <dgm:chPref val="3"/>
        </dgm:presLayoutVars>
      </dgm:prSet>
      <dgm:spPr/>
      <dgm:t>
        <a:bodyPr/>
        <a:lstStyle/>
        <a:p>
          <a:endParaRPr lang="es-VE"/>
        </a:p>
      </dgm:t>
    </dgm:pt>
    <dgm:pt modelId="{472B8191-FF47-4EA2-9497-ADB7AA1AE598}" type="pres">
      <dgm:prSet presAssocID="{8D8AEEE4-BB10-498E-AD39-EEE3E1B4A35E}" presName="rootConnector" presStyleLbl="node2" presStyleIdx="0" presStyleCnt="2"/>
      <dgm:spPr/>
      <dgm:t>
        <a:bodyPr/>
        <a:lstStyle/>
        <a:p>
          <a:endParaRPr lang="es-VE"/>
        </a:p>
      </dgm:t>
    </dgm:pt>
    <dgm:pt modelId="{4FBF8B59-6475-4A96-AC89-ADBF6A660E24}" type="pres">
      <dgm:prSet presAssocID="{8D8AEEE4-BB10-498E-AD39-EEE3E1B4A35E}" presName="hierChild4" presStyleCnt="0"/>
      <dgm:spPr/>
    </dgm:pt>
    <dgm:pt modelId="{F0968CC6-F29B-4502-9CD4-2BD5EEF266DF}" type="pres">
      <dgm:prSet presAssocID="{8D8AEEE4-BB10-498E-AD39-EEE3E1B4A35E}" presName="hierChild5" presStyleCnt="0"/>
      <dgm:spPr/>
    </dgm:pt>
    <dgm:pt modelId="{C319AEE2-B711-4F4F-AFF5-F8EEFE3CB68C}" type="pres">
      <dgm:prSet presAssocID="{59D940AD-689F-468A-8F9C-F33DD58E2C68}" presName="Name37" presStyleLbl="parChTrans1D2" presStyleIdx="1" presStyleCnt="2"/>
      <dgm:spPr/>
      <dgm:t>
        <a:bodyPr/>
        <a:lstStyle/>
        <a:p>
          <a:endParaRPr lang="es-VE"/>
        </a:p>
      </dgm:t>
    </dgm:pt>
    <dgm:pt modelId="{3BFB5A1E-A6D6-4284-9CF8-810182AFF320}" type="pres">
      <dgm:prSet presAssocID="{E4A1D80A-41D2-45EE-8EBA-7F93C50DE3DA}" presName="hierRoot2" presStyleCnt="0">
        <dgm:presLayoutVars>
          <dgm:hierBranch val="init"/>
        </dgm:presLayoutVars>
      </dgm:prSet>
      <dgm:spPr/>
    </dgm:pt>
    <dgm:pt modelId="{5CBEB48D-0A7F-4B16-9B5D-E7806B8227CE}" type="pres">
      <dgm:prSet presAssocID="{E4A1D80A-41D2-45EE-8EBA-7F93C50DE3DA}" presName="rootComposite" presStyleCnt="0"/>
      <dgm:spPr/>
    </dgm:pt>
    <dgm:pt modelId="{4D18317B-96DA-4EB4-9CE2-F9C96A7503CA}" type="pres">
      <dgm:prSet presAssocID="{E4A1D80A-41D2-45EE-8EBA-7F93C50DE3DA}" presName="rootText" presStyleLbl="node2" presStyleIdx="1" presStyleCnt="2" custLinFactX="-39087" custLinFactNeighborX="-100000" custLinFactNeighborY="8689">
        <dgm:presLayoutVars>
          <dgm:chPref val="3"/>
        </dgm:presLayoutVars>
      </dgm:prSet>
      <dgm:spPr/>
      <dgm:t>
        <a:bodyPr/>
        <a:lstStyle/>
        <a:p>
          <a:endParaRPr lang="es-VE"/>
        </a:p>
      </dgm:t>
    </dgm:pt>
    <dgm:pt modelId="{0ED39D62-44F4-4754-B507-6817DD9EFF30}" type="pres">
      <dgm:prSet presAssocID="{E4A1D80A-41D2-45EE-8EBA-7F93C50DE3DA}" presName="rootConnector" presStyleLbl="node2" presStyleIdx="1" presStyleCnt="2"/>
      <dgm:spPr/>
      <dgm:t>
        <a:bodyPr/>
        <a:lstStyle/>
        <a:p>
          <a:endParaRPr lang="es-VE"/>
        </a:p>
      </dgm:t>
    </dgm:pt>
    <dgm:pt modelId="{99359854-E42C-4DAC-A73B-6ED4DC8CB2C0}" type="pres">
      <dgm:prSet presAssocID="{E4A1D80A-41D2-45EE-8EBA-7F93C50DE3DA}" presName="hierChild4" presStyleCnt="0"/>
      <dgm:spPr/>
    </dgm:pt>
    <dgm:pt modelId="{9C7AAAD6-B819-485F-8488-6876B61D944F}" type="pres">
      <dgm:prSet presAssocID="{E4A1D80A-41D2-45EE-8EBA-7F93C50DE3DA}" presName="hierChild5" presStyleCnt="0"/>
      <dgm:spPr/>
    </dgm:pt>
    <dgm:pt modelId="{EE5D5C89-623C-49F3-97EC-EC2A8F4A319E}" type="pres">
      <dgm:prSet presAssocID="{1774F440-D9C2-432E-8320-97A65AB31DF8}" presName="hierChild3" presStyleCnt="0"/>
      <dgm:spPr/>
    </dgm:pt>
  </dgm:ptLst>
  <dgm:cxnLst>
    <dgm:cxn modelId="{F60DF656-6864-405C-AE84-2D0434586176}" type="presOf" srcId="{59D940AD-689F-468A-8F9C-F33DD58E2C68}" destId="{C319AEE2-B711-4F4F-AFF5-F8EEFE3CB68C}" srcOrd="0" destOrd="0" presId="urn:microsoft.com/office/officeart/2005/8/layout/orgChart1"/>
    <dgm:cxn modelId="{FE3EA35A-2815-4406-B22A-DFB62FA57F2D}" srcId="{1774F440-D9C2-432E-8320-97A65AB31DF8}" destId="{E4A1D80A-41D2-45EE-8EBA-7F93C50DE3DA}" srcOrd="1" destOrd="0" parTransId="{59D940AD-689F-468A-8F9C-F33DD58E2C68}" sibTransId="{91A5BB02-6C31-41E0-A7B9-4D211F16B5A1}"/>
    <dgm:cxn modelId="{4EE1DE28-D79A-4C84-BFB8-A4346544E841}" type="presOf" srcId="{D4675A92-B531-498A-B89B-9A03E8DC7EE9}" destId="{D3FE04AF-F33F-4068-B40E-BFAC953134FD}" srcOrd="0" destOrd="0" presId="urn:microsoft.com/office/officeart/2005/8/layout/orgChart1"/>
    <dgm:cxn modelId="{FC4CF083-B0DA-4CCE-9357-A2551165D3F0}" type="presOf" srcId="{8D8AEEE4-BB10-498E-AD39-EEE3E1B4A35E}" destId="{CBF01271-04E2-45DC-964C-0D3742B0FC37}" srcOrd="0" destOrd="0" presId="urn:microsoft.com/office/officeart/2005/8/layout/orgChart1"/>
    <dgm:cxn modelId="{A7BB378E-B418-4609-BCC4-4D1B20DAB872}" type="presOf" srcId="{1774F440-D9C2-432E-8320-97A65AB31DF8}" destId="{D71BC495-A6B7-4203-889B-7C1506105AA5}" srcOrd="0" destOrd="0" presId="urn:microsoft.com/office/officeart/2005/8/layout/orgChart1"/>
    <dgm:cxn modelId="{29516277-CA5A-4567-8CBA-77EB69EB7ED4}" type="presOf" srcId="{E4A1D80A-41D2-45EE-8EBA-7F93C50DE3DA}" destId="{0ED39D62-44F4-4754-B507-6817DD9EFF30}" srcOrd="1" destOrd="0" presId="urn:microsoft.com/office/officeart/2005/8/layout/orgChart1"/>
    <dgm:cxn modelId="{742E1DCE-C338-4FE1-91BE-9435846B3F4A}" type="presOf" srcId="{E4A1D80A-41D2-45EE-8EBA-7F93C50DE3DA}" destId="{4D18317B-96DA-4EB4-9CE2-F9C96A7503CA}" srcOrd="0" destOrd="0" presId="urn:microsoft.com/office/officeart/2005/8/layout/orgChart1"/>
    <dgm:cxn modelId="{FE1447DF-9190-4049-81A0-784115D844B0}" srcId="{D4675A92-B531-498A-B89B-9A03E8DC7EE9}" destId="{1774F440-D9C2-432E-8320-97A65AB31DF8}" srcOrd="0" destOrd="0" parTransId="{AED5898B-E311-484C-BF5A-7B450B6ECE88}" sibTransId="{0D1FEA42-9D1F-492E-BCA6-9082F21110F2}"/>
    <dgm:cxn modelId="{AF9D7507-FC10-4473-B46A-BEAB1B1ACDB9}" type="presOf" srcId="{7E62E7C6-57AD-4889-B5B3-536FE51ABF2E}" destId="{70A32A7F-8146-4142-8557-70DC32BF35A4}" srcOrd="0" destOrd="0" presId="urn:microsoft.com/office/officeart/2005/8/layout/orgChart1"/>
    <dgm:cxn modelId="{0F794C4F-0795-4DC9-AFEF-8507CAFD4B1B}" type="presOf" srcId="{8D8AEEE4-BB10-498E-AD39-EEE3E1B4A35E}" destId="{472B8191-FF47-4EA2-9497-ADB7AA1AE598}" srcOrd="1" destOrd="0" presId="urn:microsoft.com/office/officeart/2005/8/layout/orgChart1"/>
    <dgm:cxn modelId="{C3A938AB-4F4F-4510-9597-2E79E887F14A}" type="presOf" srcId="{1774F440-D9C2-432E-8320-97A65AB31DF8}" destId="{B2ECBD00-51C7-48BD-842B-25FA6143FF0C}" srcOrd="1" destOrd="0" presId="urn:microsoft.com/office/officeart/2005/8/layout/orgChart1"/>
    <dgm:cxn modelId="{B0EB7811-1666-42F3-87DC-170EB6B6CDFE}" srcId="{1774F440-D9C2-432E-8320-97A65AB31DF8}" destId="{8D8AEEE4-BB10-498E-AD39-EEE3E1B4A35E}" srcOrd="0" destOrd="0" parTransId="{7E62E7C6-57AD-4889-B5B3-536FE51ABF2E}" sibTransId="{EE142461-8D68-411C-A455-096676961377}"/>
    <dgm:cxn modelId="{5B40442F-94B5-4CA1-A505-353F2B171840}" type="presParOf" srcId="{D3FE04AF-F33F-4068-B40E-BFAC953134FD}" destId="{EE44DC4E-4ADF-459F-9386-D4ECDC8FBE6B}" srcOrd="0" destOrd="0" presId="urn:microsoft.com/office/officeart/2005/8/layout/orgChart1"/>
    <dgm:cxn modelId="{1FF50F25-0107-4D91-972B-4C63BA12192D}" type="presParOf" srcId="{EE44DC4E-4ADF-459F-9386-D4ECDC8FBE6B}" destId="{85B39BF2-4C49-49F3-808A-C7ED896D2D61}" srcOrd="0" destOrd="0" presId="urn:microsoft.com/office/officeart/2005/8/layout/orgChart1"/>
    <dgm:cxn modelId="{8B59D28D-96C4-45E6-800A-99E70EA0EBDE}" type="presParOf" srcId="{85B39BF2-4C49-49F3-808A-C7ED896D2D61}" destId="{D71BC495-A6B7-4203-889B-7C1506105AA5}" srcOrd="0" destOrd="0" presId="urn:microsoft.com/office/officeart/2005/8/layout/orgChart1"/>
    <dgm:cxn modelId="{7D983798-C40D-4856-BFDE-C7AC7D2D1117}" type="presParOf" srcId="{85B39BF2-4C49-49F3-808A-C7ED896D2D61}" destId="{B2ECBD00-51C7-48BD-842B-25FA6143FF0C}" srcOrd="1" destOrd="0" presId="urn:microsoft.com/office/officeart/2005/8/layout/orgChart1"/>
    <dgm:cxn modelId="{EC0BA345-843D-4123-9A82-D4B7ED2D2F53}" type="presParOf" srcId="{EE44DC4E-4ADF-459F-9386-D4ECDC8FBE6B}" destId="{B21827DA-0F73-416E-95E0-F6CFB5C44AC7}" srcOrd="1" destOrd="0" presId="urn:microsoft.com/office/officeart/2005/8/layout/orgChart1"/>
    <dgm:cxn modelId="{E43C4FCE-DD8D-4FB3-80D3-B7A5517AF8DF}" type="presParOf" srcId="{B21827DA-0F73-416E-95E0-F6CFB5C44AC7}" destId="{70A32A7F-8146-4142-8557-70DC32BF35A4}" srcOrd="0" destOrd="0" presId="urn:microsoft.com/office/officeart/2005/8/layout/orgChart1"/>
    <dgm:cxn modelId="{04FA165D-D87B-47D0-B35A-91AECE59A1EB}" type="presParOf" srcId="{B21827DA-0F73-416E-95E0-F6CFB5C44AC7}" destId="{315B78F1-DF4A-4096-B9A6-6EC068371DAD}" srcOrd="1" destOrd="0" presId="urn:microsoft.com/office/officeart/2005/8/layout/orgChart1"/>
    <dgm:cxn modelId="{D0E9C779-286B-46D6-91A1-32DB43BED033}" type="presParOf" srcId="{315B78F1-DF4A-4096-B9A6-6EC068371DAD}" destId="{2113CB80-3D95-4D6F-8058-5206F5366D55}" srcOrd="0" destOrd="0" presId="urn:microsoft.com/office/officeart/2005/8/layout/orgChart1"/>
    <dgm:cxn modelId="{65A881EC-0839-46D6-84FD-5A9298E171C0}" type="presParOf" srcId="{2113CB80-3D95-4D6F-8058-5206F5366D55}" destId="{CBF01271-04E2-45DC-964C-0D3742B0FC37}" srcOrd="0" destOrd="0" presId="urn:microsoft.com/office/officeart/2005/8/layout/orgChart1"/>
    <dgm:cxn modelId="{FB9F50CB-A4E4-4885-B6C2-66A37E808CD2}" type="presParOf" srcId="{2113CB80-3D95-4D6F-8058-5206F5366D55}" destId="{472B8191-FF47-4EA2-9497-ADB7AA1AE598}" srcOrd="1" destOrd="0" presId="urn:microsoft.com/office/officeart/2005/8/layout/orgChart1"/>
    <dgm:cxn modelId="{A58437B7-5AFB-4071-9262-C1CFE420E34E}" type="presParOf" srcId="{315B78F1-DF4A-4096-B9A6-6EC068371DAD}" destId="{4FBF8B59-6475-4A96-AC89-ADBF6A660E24}" srcOrd="1" destOrd="0" presId="urn:microsoft.com/office/officeart/2005/8/layout/orgChart1"/>
    <dgm:cxn modelId="{68A03F0A-9788-408B-A916-1B2798C1AACF}" type="presParOf" srcId="{315B78F1-DF4A-4096-B9A6-6EC068371DAD}" destId="{F0968CC6-F29B-4502-9CD4-2BD5EEF266DF}" srcOrd="2" destOrd="0" presId="urn:microsoft.com/office/officeart/2005/8/layout/orgChart1"/>
    <dgm:cxn modelId="{7CC947E1-9AD4-44A4-B7A4-7924F184D784}" type="presParOf" srcId="{B21827DA-0F73-416E-95E0-F6CFB5C44AC7}" destId="{C319AEE2-B711-4F4F-AFF5-F8EEFE3CB68C}" srcOrd="2" destOrd="0" presId="urn:microsoft.com/office/officeart/2005/8/layout/orgChart1"/>
    <dgm:cxn modelId="{11F55719-FDE4-4E06-A08C-B3E08EECF651}" type="presParOf" srcId="{B21827DA-0F73-416E-95E0-F6CFB5C44AC7}" destId="{3BFB5A1E-A6D6-4284-9CF8-810182AFF320}" srcOrd="3" destOrd="0" presId="urn:microsoft.com/office/officeart/2005/8/layout/orgChart1"/>
    <dgm:cxn modelId="{26A8EB48-951E-47A7-8004-1642150C8EB6}" type="presParOf" srcId="{3BFB5A1E-A6D6-4284-9CF8-810182AFF320}" destId="{5CBEB48D-0A7F-4B16-9B5D-E7806B8227CE}" srcOrd="0" destOrd="0" presId="urn:microsoft.com/office/officeart/2005/8/layout/orgChart1"/>
    <dgm:cxn modelId="{36F8B787-CB57-417D-865B-36F944F77635}" type="presParOf" srcId="{5CBEB48D-0A7F-4B16-9B5D-E7806B8227CE}" destId="{4D18317B-96DA-4EB4-9CE2-F9C96A7503CA}" srcOrd="0" destOrd="0" presId="urn:microsoft.com/office/officeart/2005/8/layout/orgChart1"/>
    <dgm:cxn modelId="{649F6C11-D3B3-47A7-A36F-83D3DB0A4C77}" type="presParOf" srcId="{5CBEB48D-0A7F-4B16-9B5D-E7806B8227CE}" destId="{0ED39D62-44F4-4754-B507-6817DD9EFF30}" srcOrd="1" destOrd="0" presId="urn:microsoft.com/office/officeart/2005/8/layout/orgChart1"/>
    <dgm:cxn modelId="{BF3954DC-4AE6-4EB3-8B6F-B7601B36981A}" type="presParOf" srcId="{3BFB5A1E-A6D6-4284-9CF8-810182AFF320}" destId="{99359854-E42C-4DAC-A73B-6ED4DC8CB2C0}" srcOrd="1" destOrd="0" presId="urn:microsoft.com/office/officeart/2005/8/layout/orgChart1"/>
    <dgm:cxn modelId="{D1E98570-B9F1-4886-9B77-2B34044E3B3C}" type="presParOf" srcId="{3BFB5A1E-A6D6-4284-9CF8-810182AFF320}" destId="{9C7AAAD6-B819-485F-8488-6876B61D944F}" srcOrd="2" destOrd="0" presId="urn:microsoft.com/office/officeart/2005/8/layout/orgChart1"/>
    <dgm:cxn modelId="{7FE80CA5-A18E-40A4-9C14-D10E8CAE2961}" type="presParOf" srcId="{EE44DC4E-4ADF-459F-9386-D4ECDC8FBE6B}" destId="{EE5D5C89-623C-49F3-97EC-EC2A8F4A319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02C5D-3216-4540-8619-3CCF52CF42E6}"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VE"/>
        </a:p>
      </dgm:t>
    </dgm:pt>
    <dgm:pt modelId="{977E8A6D-3673-49E0-BD4A-103DFE4DF9F8}">
      <dgm:prSet phldrT="[Texto]" custT="1"/>
      <dgm:spPr/>
      <dgm:t>
        <a:bodyPr/>
        <a:lstStyle/>
        <a:p>
          <a:pPr algn="just"/>
          <a:r>
            <a:rPr lang="es-VE" sz="1600" b="1" dirty="0" err="1" smtClean="0">
              <a:solidFill>
                <a:schemeClr val="bg1"/>
              </a:solidFill>
              <a:latin typeface="Century Gothic" pitchFamily="34" charset="0"/>
            </a:rPr>
            <a:t>IMi</a:t>
          </a:r>
          <a:r>
            <a:rPr lang="es-VE" sz="1600" b="1" dirty="0" smtClean="0">
              <a:solidFill>
                <a:schemeClr val="bg1"/>
              </a:solidFill>
              <a:latin typeface="Century Gothic" pitchFamily="34" charset="0"/>
            </a:rPr>
            <a:t> Isquémica funcional</a:t>
          </a:r>
          <a:endParaRPr lang="es-VE" sz="1600" b="1" dirty="0">
            <a:solidFill>
              <a:schemeClr val="bg1"/>
            </a:solidFill>
            <a:latin typeface="Century Gothic" pitchFamily="34" charset="0"/>
          </a:endParaRPr>
        </a:p>
      </dgm:t>
    </dgm:pt>
    <dgm:pt modelId="{0C4C0F9E-839C-4660-9F0D-29BB8007DDBF}" type="parTrans" cxnId="{A2146E1A-5FF1-474A-9828-3DC1CD2B7313}">
      <dgm:prSet/>
      <dgm:spPr/>
      <dgm:t>
        <a:bodyPr/>
        <a:lstStyle/>
        <a:p>
          <a:pPr algn="just"/>
          <a:endParaRPr lang="es-VE" sz="1400" b="1">
            <a:solidFill>
              <a:schemeClr val="bg1"/>
            </a:solidFill>
            <a:latin typeface="Century Gothic" pitchFamily="34" charset="0"/>
          </a:endParaRPr>
        </a:p>
      </dgm:t>
    </dgm:pt>
    <dgm:pt modelId="{3816824E-8778-40A7-886B-975C3DA35EB9}" type="sibTrans" cxnId="{A2146E1A-5FF1-474A-9828-3DC1CD2B7313}">
      <dgm:prSet/>
      <dgm:spPr/>
      <dgm:t>
        <a:bodyPr/>
        <a:lstStyle/>
        <a:p>
          <a:pPr algn="just"/>
          <a:endParaRPr lang="es-VE" sz="1400" b="1">
            <a:solidFill>
              <a:schemeClr val="bg1"/>
            </a:solidFill>
            <a:latin typeface="Century Gothic" pitchFamily="34" charset="0"/>
          </a:endParaRPr>
        </a:p>
      </dgm:t>
    </dgm:pt>
    <dgm:pt modelId="{B9695065-B0F1-40BD-833A-887931B6C08A}">
      <dgm:prSet phldrT="[Texto]" custT="1"/>
      <dgm:spPr/>
      <dgm:t>
        <a:bodyPr/>
        <a:lstStyle/>
        <a:p>
          <a:pPr algn="just"/>
          <a:r>
            <a:rPr lang="es-ES" sz="1400" b="1" dirty="0" smtClean="0">
              <a:solidFill>
                <a:schemeClr val="bg1"/>
              </a:solidFill>
              <a:latin typeface="Century Gothic" pitchFamily="34" charset="0"/>
            </a:rPr>
            <a:t>Implica regurgitación secundaria al fracaso en la coaptación de las valvas y de cuerdas tendinosas anatómicamente normales ó secundarias a la remodelación regional o global del VI por enfermedad arterial coronaria.</a:t>
          </a:r>
          <a:endParaRPr lang="es-VE" sz="1400" b="1" dirty="0">
            <a:solidFill>
              <a:schemeClr val="bg1"/>
            </a:solidFill>
            <a:latin typeface="Century Gothic" pitchFamily="34" charset="0"/>
          </a:endParaRPr>
        </a:p>
      </dgm:t>
    </dgm:pt>
    <dgm:pt modelId="{E7569566-075D-4D17-ABB4-1EB2E95A988A}" type="parTrans" cxnId="{44BE2218-4441-4AAA-9736-A15161ADFA71}">
      <dgm:prSet/>
      <dgm:spPr/>
      <dgm:t>
        <a:bodyPr/>
        <a:lstStyle/>
        <a:p>
          <a:pPr algn="just"/>
          <a:endParaRPr lang="es-VE" sz="1400" b="1">
            <a:solidFill>
              <a:schemeClr val="bg1"/>
            </a:solidFill>
            <a:latin typeface="Century Gothic" pitchFamily="34" charset="0"/>
          </a:endParaRPr>
        </a:p>
      </dgm:t>
    </dgm:pt>
    <dgm:pt modelId="{5F677F2F-0205-414B-A69E-E362EE795D87}" type="sibTrans" cxnId="{44BE2218-4441-4AAA-9736-A15161ADFA71}">
      <dgm:prSet/>
      <dgm:spPr/>
      <dgm:t>
        <a:bodyPr/>
        <a:lstStyle/>
        <a:p>
          <a:pPr algn="just"/>
          <a:endParaRPr lang="es-VE" sz="1400" b="1">
            <a:solidFill>
              <a:schemeClr val="bg1"/>
            </a:solidFill>
            <a:latin typeface="Century Gothic" pitchFamily="34" charset="0"/>
          </a:endParaRPr>
        </a:p>
      </dgm:t>
    </dgm:pt>
    <dgm:pt modelId="{77D563FA-D7E6-4C5D-904F-75F13F177F3A}">
      <dgm:prSet phldrT="[Texto]" custT="1"/>
      <dgm:spPr/>
      <dgm:t>
        <a:bodyPr/>
        <a:lstStyle/>
        <a:p>
          <a:pPr algn="just"/>
          <a:r>
            <a:rPr lang="es-VE" sz="1600" b="1" dirty="0" smtClean="0">
              <a:solidFill>
                <a:schemeClr val="bg1"/>
              </a:solidFill>
              <a:latin typeface="Century Gothic" pitchFamily="34" charset="0"/>
            </a:rPr>
            <a:t>Mortalidad por todas las causas</a:t>
          </a:r>
          <a:endParaRPr lang="es-VE" sz="1600" b="1" dirty="0">
            <a:solidFill>
              <a:schemeClr val="bg1"/>
            </a:solidFill>
            <a:latin typeface="Century Gothic" pitchFamily="34" charset="0"/>
          </a:endParaRPr>
        </a:p>
      </dgm:t>
    </dgm:pt>
    <dgm:pt modelId="{7D128BEF-F77A-4768-B20D-942CB76070FD}" type="parTrans" cxnId="{F604F27F-5338-4F63-B579-220A2B592DDC}">
      <dgm:prSet/>
      <dgm:spPr/>
      <dgm:t>
        <a:bodyPr/>
        <a:lstStyle/>
        <a:p>
          <a:pPr algn="just"/>
          <a:endParaRPr lang="es-VE" sz="1400" b="1">
            <a:solidFill>
              <a:schemeClr val="bg1"/>
            </a:solidFill>
            <a:latin typeface="Century Gothic" pitchFamily="34" charset="0"/>
          </a:endParaRPr>
        </a:p>
      </dgm:t>
    </dgm:pt>
    <dgm:pt modelId="{576366AD-6EAB-4A2F-8ABB-DAD6200F679D}" type="sibTrans" cxnId="{F604F27F-5338-4F63-B579-220A2B592DDC}">
      <dgm:prSet/>
      <dgm:spPr/>
      <dgm:t>
        <a:bodyPr/>
        <a:lstStyle/>
        <a:p>
          <a:pPr algn="just"/>
          <a:endParaRPr lang="es-VE" sz="1400" b="1">
            <a:solidFill>
              <a:schemeClr val="bg1"/>
            </a:solidFill>
            <a:latin typeface="Century Gothic" pitchFamily="34" charset="0"/>
          </a:endParaRPr>
        </a:p>
      </dgm:t>
    </dgm:pt>
    <dgm:pt modelId="{F984948C-D11F-4136-BFBC-1751D012788F}">
      <dgm:prSet phldrT="[Texto]" custT="1"/>
      <dgm:spPr/>
      <dgm:t>
        <a:bodyPr/>
        <a:lstStyle/>
        <a:p>
          <a:pPr algn="just"/>
          <a:r>
            <a:rPr lang="es-ES" sz="1400" b="1" dirty="0" smtClean="0">
              <a:solidFill>
                <a:schemeClr val="bg1"/>
              </a:solidFill>
              <a:latin typeface="Century Gothic" pitchFamily="34" charset="0"/>
            </a:rPr>
            <a:t>Muerte por cualquier causa durante el seguimiento.</a:t>
          </a:r>
          <a:endParaRPr lang="es-VE" sz="1400" b="1" dirty="0">
            <a:solidFill>
              <a:schemeClr val="bg1"/>
            </a:solidFill>
            <a:latin typeface="Century Gothic" pitchFamily="34" charset="0"/>
          </a:endParaRPr>
        </a:p>
      </dgm:t>
    </dgm:pt>
    <dgm:pt modelId="{1E51DB59-FFC2-4BEC-885C-08D1133719F5}" type="parTrans" cxnId="{EC2A95C8-8D71-484F-8F1C-02FFA7EB8AF9}">
      <dgm:prSet/>
      <dgm:spPr/>
      <dgm:t>
        <a:bodyPr/>
        <a:lstStyle/>
        <a:p>
          <a:pPr algn="just"/>
          <a:endParaRPr lang="es-VE" sz="1400" b="1">
            <a:solidFill>
              <a:schemeClr val="bg1"/>
            </a:solidFill>
            <a:latin typeface="Century Gothic" pitchFamily="34" charset="0"/>
          </a:endParaRPr>
        </a:p>
      </dgm:t>
    </dgm:pt>
    <dgm:pt modelId="{1D4E14D9-82EB-45BB-8B03-8E0A00216C83}" type="sibTrans" cxnId="{EC2A95C8-8D71-484F-8F1C-02FFA7EB8AF9}">
      <dgm:prSet/>
      <dgm:spPr/>
      <dgm:t>
        <a:bodyPr/>
        <a:lstStyle/>
        <a:p>
          <a:pPr algn="just"/>
          <a:endParaRPr lang="es-VE" sz="1400" b="1">
            <a:solidFill>
              <a:schemeClr val="bg1"/>
            </a:solidFill>
            <a:latin typeface="Century Gothic" pitchFamily="34" charset="0"/>
          </a:endParaRPr>
        </a:p>
      </dgm:t>
    </dgm:pt>
    <dgm:pt modelId="{64B8B265-890E-4A86-A949-2B23F0E2519F}">
      <dgm:prSet phldrT="[Texto]" custT="1"/>
      <dgm:spPr/>
      <dgm:t>
        <a:bodyPr/>
        <a:lstStyle/>
        <a:p>
          <a:pPr algn="just"/>
          <a:r>
            <a:rPr lang="es-ES" sz="1600" b="1" dirty="0" smtClean="0">
              <a:solidFill>
                <a:schemeClr val="bg1"/>
              </a:solidFill>
              <a:latin typeface="Century Gothic" pitchFamily="34" charset="0"/>
            </a:rPr>
            <a:t>Mortalidad temprana </a:t>
          </a:r>
          <a:endParaRPr lang="es-VE" sz="1600" b="1" dirty="0">
            <a:solidFill>
              <a:schemeClr val="bg1"/>
            </a:solidFill>
            <a:latin typeface="Century Gothic" pitchFamily="34" charset="0"/>
          </a:endParaRPr>
        </a:p>
      </dgm:t>
    </dgm:pt>
    <dgm:pt modelId="{28A6A621-5D20-4643-B6FA-7249A78EF47C}" type="parTrans" cxnId="{1CEA2D1F-C30A-4E95-AB65-10B5050F3BFD}">
      <dgm:prSet/>
      <dgm:spPr/>
      <dgm:t>
        <a:bodyPr/>
        <a:lstStyle/>
        <a:p>
          <a:pPr algn="just"/>
          <a:endParaRPr lang="es-VE" sz="1400" b="1">
            <a:solidFill>
              <a:schemeClr val="bg1"/>
            </a:solidFill>
            <a:latin typeface="Century Gothic" pitchFamily="34" charset="0"/>
          </a:endParaRPr>
        </a:p>
      </dgm:t>
    </dgm:pt>
    <dgm:pt modelId="{E82E3A0C-563A-4D80-BCCC-DC111259919A}" type="sibTrans" cxnId="{1CEA2D1F-C30A-4E95-AB65-10B5050F3BFD}">
      <dgm:prSet/>
      <dgm:spPr/>
      <dgm:t>
        <a:bodyPr/>
        <a:lstStyle/>
        <a:p>
          <a:pPr algn="just"/>
          <a:endParaRPr lang="es-VE" sz="1400" b="1">
            <a:solidFill>
              <a:schemeClr val="bg1"/>
            </a:solidFill>
            <a:latin typeface="Century Gothic" pitchFamily="34" charset="0"/>
          </a:endParaRPr>
        </a:p>
      </dgm:t>
    </dgm:pt>
    <dgm:pt modelId="{AFB56465-E027-49C3-ADEB-D8EA4CF2FF1A}">
      <dgm:prSet phldrT="[Texto]" custT="1"/>
      <dgm:spPr/>
      <dgm:t>
        <a:bodyPr/>
        <a:lstStyle/>
        <a:p>
          <a:pPr algn="just"/>
          <a:r>
            <a:rPr lang="es-ES" sz="1400" b="1" dirty="0" smtClean="0">
              <a:solidFill>
                <a:schemeClr val="bg1"/>
              </a:solidFill>
              <a:latin typeface="Century Gothic" pitchFamily="34" charset="0"/>
            </a:rPr>
            <a:t>Muerte dentro de los 30 días de la cirugía o durante la hospitalización.</a:t>
          </a:r>
          <a:endParaRPr lang="es-VE" sz="1400" b="1" dirty="0">
            <a:solidFill>
              <a:schemeClr val="bg1"/>
            </a:solidFill>
            <a:latin typeface="Century Gothic" pitchFamily="34" charset="0"/>
          </a:endParaRPr>
        </a:p>
      </dgm:t>
    </dgm:pt>
    <dgm:pt modelId="{2CD9FC6F-444F-450A-9004-9617D765015E}" type="parTrans" cxnId="{EA5292A3-20F3-43E1-A1A1-B9229069A3CB}">
      <dgm:prSet/>
      <dgm:spPr/>
      <dgm:t>
        <a:bodyPr/>
        <a:lstStyle/>
        <a:p>
          <a:pPr algn="just"/>
          <a:endParaRPr lang="es-VE" sz="1400" b="1">
            <a:solidFill>
              <a:schemeClr val="bg1"/>
            </a:solidFill>
            <a:latin typeface="Century Gothic" pitchFamily="34" charset="0"/>
          </a:endParaRPr>
        </a:p>
      </dgm:t>
    </dgm:pt>
    <dgm:pt modelId="{2D20DBDA-0AB8-4525-BFBF-817DF8D8A319}" type="sibTrans" cxnId="{EA5292A3-20F3-43E1-A1A1-B9229069A3CB}">
      <dgm:prSet/>
      <dgm:spPr/>
      <dgm:t>
        <a:bodyPr/>
        <a:lstStyle/>
        <a:p>
          <a:pPr algn="just"/>
          <a:endParaRPr lang="es-VE" sz="1400" b="1">
            <a:solidFill>
              <a:schemeClr val="bg1"/>
            </a:solidFill>
            <a:latin typeface="Century Gothic" pitchFamily="34" charset="0"/>
          </a:endParaRPr>
        </a:p>
      </dgm:t>
    </dgm:pt>
    <dgm:pt modelId="{22096602-9F38-410E-8394-EC43FC7ED411}" type="pres">
      <dgm:prSet presAssocID="{DA302C5D-3216-4540-8619-3CCF52CF42E6}" presName="rootnode" presStyleCnt="0">
        <dgm:presLayoutVars>
          <dgm:chMax/>
          <dgm:chPref/>
          <dgm:dir/>
          <dgm:animLvl val="lvl"/>
        </dgm:presLayoutVars>
      </dgm:prSet>
      <dgm:spPr/>
      <dgm:t>
        <a:bodyPr/>
        <a:lstStyle/>
        <a:p>
          <a:endParaRPr lang="es-VE"/>
        </a:p>
      </dgm:t>
    </dgm:pt>
    <dgm:pt modelId="{F3782FBB-472A-4466-9D51-A4B529F2A441}" type="pres">
      <dgm:prSet presAssocID="{977E8A6D-3673-49E0-BD4A-103DFE4DF9F8}" presName="composite" presStyleCnt="0"/>
      <dgm:spPr/>
    </dgm:pt>
    <dgm:pt modelId="{7544D428-AFC4-4785-B728-5A79079B0336}" type="pres">
      <dgm:prSet presAssocID="{977E8A6D-3673-49E0-BD4A-103DFE4DF9F8}" presName="bentUpArrow1" presStyleLbl="alignImgPlace1" presStyleIdx="0" presStyleCnt="2"/>
      <dgm:spPr/>
    </dgm:pt>
    <dgm:pt modelId="{4756B4B3-298E-465B-9A48-1CBEABB6461E}" type="pres">
      <dgm:prSet presAssocID="{977E8A6D-3673-49E0-BD4A-103DFE4DF9F8}" presName="ParentText" presStyleLbl="node1" presStyleIdx="0" presStyleCnt="3">
        <dgm:presLayoutVars>
          <dgm:chMax val="1"/>
          <dgm:chPref val="1"/>
          <dgm:bulletEnabled val="1"/>
        </dgm:presLayoutVars>
      </dgm:prSet>
      <dgm:spPr/>
      <dgm:t>
        <a:bodyPr/>
        <a:lstStyle/>
        <a:p>
          <a:endParaRPr lang="es-VE"/>
        </a:p>
      </dgm:t>
    </dgm:pt>
    <dgm:pt modelId="{5FA643E7-4098-4AD7-A959-7827C7332F41}" type="pres">
      <dgm:prSet presAssocID="{977E8A6D-3673-49E0-BD4A-103DFE4DF9F8}" presName="ChildText" presStyleLbl="revTx" presStyleIdx="0" presStyleCnt="3" custScaleX="348686" custLinFactX="63057" custLinFactNeighborX="100000" custLinFactNeighborY="-1827">
        <dgm:presLayoutVars>
          <dgm:chMax val="0"/>
          <dgm:chPref val="0"/>
          <dgm:bulletEnabled val="1"/>
        </dgm:presLayoutVars>
      </dgm:prSet>
      <dgm:spPr/>
      <dgm:t>
        <a:bodyPr/>
        <a:lstStyle/>
        <a:p>
          <a:endParaRPr lang="es-VE"/>
        </a:p>
      </dgm:t>
    </dgm:pt>
    <dgm:pt modelId="{7A917512-D121-49B9-BCE5-98647DBE7BD7}" type="pres">
      <dgm:prSet presAssocID="{3816824E-8778-40A7-886B-975C3DA35EB9}" presName="sibTrans" presStyleCnt="0"/>
      <dgm:spPr/>
    </dgm:pt>
    <dgm:pt modelId="{48B9E9EF-2D12-4418-9B50-E84026FB34E1}" type="pres">
      <dgm:prSet presAssocID="{77D563FA-D7E6-4C5D-904F-75F13F177F3A}" presName="composite" presStyleCnt="0"/>
      <dgm:spPr/>
    </dgm:pt>
    <dgm:pt modelId="{9703DF61-94F2-4618-8C8F-F7238002B614}" type="pres">
      <dgm:prSet presAssocID="{77D563FA-D7E6-4C5D-904F-75F13F177F3A}" presName="bentUpArrow1" presStyleLbl="alignImgPlace1" presStyleIdx="1" presStyleCnt="2" custLinFactNeighborX="-39783" custLinFactNeighborY="-1400"/>
      <dgm:spPr/>
    </dgm:pt>
    <dgm:pt modelId="{28972CB9-C805-4D4A-8B8D-0362E2DDC2EC}" type="pres">
      <dgm:prSet presAssocID="{77D563FA-D7E6-4C5D-904F-75F13F177F3A}" presName="ParentText" presStyleLbl="node1" presStyleIdx="1" presStyleCnt="3" custLinFactNeighborX="-24052" custLinFactNeighborY="5029">
        <dgm:presLayoutVars>
          <dgm:chMax val="1"/>
          <dgm:chPref val="1"/>
          <dgm:bulletEnabled val="1"/>
        </dgm:presLayoutVars>
      </dgm:prSet>
      <dgm:spPr/>
      <dgm:t>
        <a:bodyPr/>
        <a:lstStyle/>
        <a:p>
          <a:endParaRPr lang="es-VE"/>
        </a:p>
      </dgm:t>
    </dgm:pt>
    <dgm:pt modelId="{5A138EA1-EA5B-41D0-A27B-24FB6852FC13}" type="pres">
      <dgm:prSet presAssocID="{77D563FA-D7E6-4C5D-904F-75F13F177F3A}" presName="ChildText" presStyleLbl="revTx" presStyleIdx="1" presStyleCnt="3" custScaleX="256037" custLinFactNeighborX="76911" custLinFactNeighborY="-11212">
        <dgm:presLayoutVars>
          <dgm:chMax val="0"/>
          <dgm:chPref val="0"/>
          <dgm:bulletEnabled val="1"/>
        </dgm:presLayoutVars>
      </dgm:prSet>
      <dgm:spPr/>
      <dgm:t>
        <a:bodyPr/>
        <a:lstStyle/>
        <a:p>
          <a:endParaRPr lang="es-VE"/>
        </a:p>
      </dgm:t>
    </dgm:pt>
    <dgm:pt modelId="{0E8EA924-E3E6-4EF2-985E-0D3E3E169708}" type="pres">
      <dgm:prSet presAssocID="{576366AD-6EAB-4A2F-8ABB-DAD6200F679D}" presName="sibTrans" presStyleCnt="0"/>
      <dgm:spPr/>
    </dgm:pt>
    <dgm:pt modelId="{1C6B6FD2-9CDF-40CE-AD25-2A5ED985A2E3}" type="pres">
      <dgm:prSet presAssocID="{64B8B265-890E-4A86-A949-2B23F0E2519F}" presName="composite" presStyleCnt="0"/>
      <dgm:spPr/>
    </dgm:pt>
    <dgm:pt modelId="{5D4EC505-AFFD-4967-9C33-BDB26B07D243}" type="pres">
      <dgm:prSet presAssocID="{64B8B265-890E-4A86-A949-2B23F0E2519F}" presName="ParentText" presStyleLbl="node1" presStyleIdx="2" presStyleCnt="3" custLinFactNeighborX="-42127" custLinFactNeighborY="14514">
        <dgm:presLayoutVars>
          <dgm:chMax val="1"/>
          <dgm:chPref val="1"/>
          <dgm:bulletEnabled val="1"/>
        </dgm:presLayoutVars>
      </dgm:prSet>
      <dgm:spPr/>
      <dgm:t>
        <a:bodyPr/>
        <a:lstStyle/>
        <a:p>
          <a:endParaRPr lang="es-VE"/>
        </a:p>
      </dgm:t>
    </dgm:pt>
    <dgm:pt modelId="{755AF8E6-BD5B-4C92-AABA-C15084393362}" type="pres">
      <dgm:prSet presAssocID="{64B8B265-890E-4A86-A949-2B23F0E2519F}" presName="FinalChildText" presStyleLbl="revTx" presStyleIdx="2" presStyleCnt="3" custScaleX="148980" custLinFactNeighborX="-20145" custLinFactNeighborY="23564">
        <dgm:presLayoutVars>
          <dgm:chMax val="0"/>
          <dgm:chPref val="0"/>
          <dgm:bulletEnabled val="1"/>
        </dgm:presLayoutVars>
      </dgm:prSet>
      <dgm:spPr/>
      <dgm:t>
        <a:bodyPr/>
        <a:lstStyle/>
        <a:p>
          <a:endParaRPr lang="es-VE"/>
        </a:p>
      </dgm:t>
    </dgm:pt>
  </dgm:ptLst>
  <dgm:cxnLst>
    <dgm:cxn modelId="{44BE2218-4441-4AAA-9736-A15161ADFA71}" srcId="{977E8A6D-3673-49E0-BD4A-103DFE4DF9F8}" destId="{B9695065-B0F1-40BD-833A-887931B6C08A}" srcOrd="0" destOrd="0" parTransId="{E7569566-075D-4D17-ABB4-1EB2E95A988A}" sibTransId="{5F677F2F-0205-414B-A69E-E362EE795D87}"/>
    <dgm:cxn modelId="{EA5292A3-20F3-43E1-A1A1-B9229069A3CB}" srcId="{64B8B265-890E-4A86-A949-2B23F0E2519F}" destId="{AFB56465-E027-49C3-ADEB-D8EA4CF2FF1A}" srcOrd="0" destOrd="0" parTransId="{2CD9FC6F-444F-450A-9004-9617D765015E}" sibTransId="{2D20DBDA-0AB8-4525-BFBF-817DF8D8A319}"/>
    <dgm:cxn modelId="{404785C7-5A85-45C6-AECF-C2742F91A9E7}" type="presOf" srcId="{64B8B265-890E-4A86-A949-2B23F0E2519F}" destId="{5D4EC505-AFFD-4967-9C33-BDB26B07D243}" srcOrd="0" destOrd="0" presId="urn:microsoft.com/office/officeart/2005/8/layout/StepDownProcess"/>
    <dgm:cxn modelId="{1CEA2D1F-C30A-4E95-AB65-10B5050F3BFD}" srcId="{DA302C5D-3216-4540-8619-3CCF52CF42E6}" destId="{64B8B265-890E-4A86-A949-2B23F0E2519F}" srcOrd="2" destOrd="0" parTransId="{28A6A621-5D20-4643-B6FA-7249A78EF47C}" sibTransId="{E82E3A0C-563A-4D80-BCCC-DC111259919A}"/>
    <dgm:cxn modelId="{6165EBCD-3643-4F91-8BF0-0E83D9897367}" type="presOf" srcId="{977E8A6D-3673-49E0-BD4A-103DFE4DF9F8}" destId="{4756B4B3-298E-465B-9A48-1CBEABB6461E}" srcOrd="0" destOrd="0" presId="urn:microsoft.com/office/officeart/2005/8/layout/StepDownProcess"/>
    <dgm:cxn modelId="{A2146E1A-5FF1-474A-9828-3DC1CD2B7313}" srcId="{DA302C5D-3216-4540-8619-3CCF52CF42E6}" destId="{977E8A6D-3673-49E0-BD4A-103DFE4DF9F8}" srcOrd="0" destOrd="0" parTransId="{0C4C0F9E-839C-4660-9F0D-29BB8007DDBF}" sibTransId="{3816824E-8778-40A7-886B-975C3DA35EB9}"/>
    <dgm:cxn modelId="{F604F27F-5338-4F63-B579-220A2B592DDC}" srcId="{DA302C5D-3216-4540-8619-3CCF52CF42E6}" destId="{77D563FA-D7E6-4C5D-904F-75F13F177F3A}" srcOrd="1" destOrd="0" parTransId="{7D128BEF-F77A-4768-B20D-942CB76070FD}" sibTransId="{576366AD-6EAB-4A2F-8ABB-DAD6200F679D}"/>
    <dgm:cxn modelId="{8B188F73-6634-4F7A-86B5-F44DADB9531C}" type="presOf" srcId="{AFB56465-E027-49C3-ADEB-D8EA4CF2FF1A}" destId="{755AF8E6-BD5B-4C92-AABA-C15084393362}" srcOrd="0" destOrd="0" presId="urn:microsoft.com/office/officeart/2005/8/layout/StepDownProcess"/>
    <dgm:cxn modelId="{7D799A9C-E381-461C-A4D4-F309D627837D}" type="presOf" srcId="{DA302C5D-3216-4540-8619-3CCF52CF42E6}" destId="{22096602-9F38-410E-8394-EC43FC7ED411}" srcOrd="0" destOrd="0" presId="urn:microsoft.com/office/officeart/2005/8/layout/StepDownProcess"/>
    <dgm:cxn modelId="{3A3FEEC1-259D-4FB3-B7A8-1BA3998D8155}" type="presOf" srcId="{F984948C-D11F-4136-BFBC-1751D012788F}" destId="{5A138EA1-EA5B-41D0-A27B-24FB6852FC13}" srcOrd="0" destOrd="0" presId="urn:microsoft.com/office/officeart/2005/8/layout/StepDownProcess"/>
    <dgm:cxn modelId="{EC2A95C8-8D71-484F-8F1C-02FFA7EB8AF9}" srcId="{77D563FA-D7E6-4C5D-904F-75F13F177F3A}" destId="{F984948C-D11F-4136-BFBC-1751D012788F}" srcOrd="0" destOrd="0" parTransId="{1E51DB59-FFC2-4BEC-885C-08D1133719F5}" sibTransId="{1D4E14D9-82EB-45BB-8B03-8E0A00216C83}"/>
    <dgm:cxn modelId="{E50A61AB-824A-4E7B-AC84-6EC8CD325821}" type="presOf" srcId="{B9695065-B0F1-40BD-833A-887931B6C08A}" destId="{5FA643E7-4098-4AD7-A959-7827C7332F41}" srcOrd="0" destOrd="0" presId="urn:microsoft.com/office/officeart/2005/8/layout/StepDownProcess"/>
    <dgm:cxn modelId="{7CA41A7B-EC7C-4140-B683-45F8A2999408}" type="presOf" srcId="{77D563FA-D7E6-4C5D-904F-75F13F177F3A}" destId="{28972CB9-C805-4D4A-8B8D-0362E2DDC2EC}" srcOrd="0" destOrd="0" presId="urn:microsoft.com/office/officeart/2005/8/layout/StepDownProcess"/>
    <dgm:cxn modelId="{B26174BD-02D3-457E-8482-2DD341410574}" type="presParOf" srcId="{22096602-9F38-410E-8394-EC43FC7ED411}" destId="{F3782FBB-472A-4466-9D51-A4B529F2A441}" srcOrd="0" destOrd="0" presId="urn:microsoft.com/office/officeart/2005/8/layout/StepDownProcess"/>
    <dgm:cxn modelId="{140389A0-F30A-44B9-AD1C-0AF036DFA8EB}" type="presParOf" srcId="{F3782FBB-472A-4466-9D51-A4B529F2A441}" destId="{7544D428-AFC4-4785-B728-5A79079B0336}" srcOrd="0" destOrd="0" presId="urn:microsoft.com/office/officeart/2005/8/layout/StepDownProcess"/>
    <dgm:cxn modelId="{B336E3DC-9FB2-459A-82C0-C0BA672DBAA6}" type="presParOf" srcId="{F3782FBB-472A-4466-9D51-A4B529F2A441}" destId="{4756B4B3-298E-465B-9A48-1CBEABB6461E}" srcOrd="1" destOrd="0" presId="urn:microsoft.com/office/officeart/2005/8/layout/StepDownProcess"/>
    <dgm:cxn modelId="{5F9BE5AF-7B01-46C0-B611-16F563EBB436}" type="presParOf" srcId="{F3782FBB-472A-4466-9D51-A4B529F2A441}" destId="{5FA643E7-4098-4AD7-A959-7827C7332F41}" srcOrd="2" destOrd="0" presId="urn:microsoft.com/office/officeart/2005/8/layout/StepDownProcess"/>
    <dgm:cxn modelId="{2A3D4552-4D15-444D-9DAD-D90ECE9B0322}" type="presParOf" srcId="{22096602-9F38-410E-8394-EC43FC7ED411}" destId="{7A917512-D121-49B9-BCE5-98647DBE7BD7}" srcOrd="1" destOrd="0" presId="urn:microsoft.com/office/officeart/2005/8/layout/StepDownProcess"/>
    <dgm:cxn modelId="{D7AC15C6-D764-434C-BBC4-229396CDD873}" type="presParOf" srcId="{22096602-9F38-410E-8394-EC43FC7ED411}" destId="{48B9E9EF-2D12-4418-9B50-E84026FB34E1}" srcOrd="2" destOrd="0" presId="urn:microsoft.com/office/officeart/2005/8/layout/StepDownProcess"/>
    <dgm:cxn modelId="{DB3B557F-452B-4DE0-9033-986B325FF60F}" type="presParOf" srcId="{48B9E9EF-2D12-4418-9B50-E84026FB34E1}" destId="{9703DF61-94F2-4618-8C8F-F7238002B614}" srcOrd="0" destOrd="0" presId="urn:microsoft.com/office/officeart/2005/8/layout/StepDownProcess"/>
    <dgm:cxn modelId="{F104E074-2F78-4881-B212-B4B0C27976B5}" type="presParOf" srcId="{48B9E9EF-2D12-4418-9B50-E84026FB34E1}" destId="{28972CB9-C805-4D4A-8B8D-0362E2DDC2EC}" srcOrd="1" destOrd="0" presId="urn:microsoft.com/office/officeart/2005/8/layout/StepDownProcess"/>
    <dgm:cxn modelId="{A02EE23C-038B-445F-98E4-9AC0B3F1324C}" type="presParOf" srcId="{48B9E9EF-2D12-4418-9B50-E84026FB34E1}" destId="{5A138EA1-EA5B-41D0-A27B-24FB6852FC13}" srcOrd="2" destOrd="0" presId="urn:microsoft.com/office/officeart/2005/8/layout/StepDownProcess"/>
    <dgm:cxn modelId="{C71855BD-D7A7-4D45-B9E0-2EC60D561EA6}" type="presParOf" srcId="{22096602-9F38-410E-8394-EC43FC7ED411}" destId="{0E8EA924-E3E6-4EF2-985E-0D3E3E169708}" srcOrd="3" destOrd="0" presId="urn:microsoft.com/office/officeart/2005/8/layout/StepDownProcess"/>
    <dgm:cxn modelId="{D49AA058-B6BC-4626-B38D-6559FFCB88B1}" type="presParOf" srcId="{22096602-9F38-410E-8394-EC43FC7ED411}" destId="{1C6B6FD2-9CDF-40CE-AD25-2A5ED985A2E3}" srcOrd="4" destOrd="0" presId="urn:microsoft.com/office/officeart/2005/8/layout/StepDownProcess"/>
    <dgm:cxn modelId="{191EF93F-3CFE-4872-9592-ED58F3C17EB1}" type="presParOf" srcId="{1C6B6FD2-9CDF-40CE-AD25-2A5ED985A2E3}" destId="{5D4EC505-AFFD-4967-9C33-BDB26B07D243}" srcOrd="0" destOrd="0" presId="urn:microsoft.com/office/officeart/2005/8/layout/StepDownProcess"/>
    <dgm:cxn modelId="{25389D65-0832-41BC-89C2-953C06D15A51}" type="presParOf" srcId="{1C6B6FD2-9CDF-40CE-AD25-2A5ED985A2E3}" destId="{755AF8E6-BD5B-4C92-AABA-C1508439336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EC7930-BDF7-4B0F-9FA7-06C6A6E3A0A2}"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VE"/>
        </a:p>
      </dgm:t>
    </dgm:pt>
    <dgm:pt modelId="{A5E753A1-4BB7-4822-940D-C4284CA1478C}">
      <dgm:prSet phldrT="[Texto]" custT="1"/>
      <dgm:spPr/>
      <dgm:t>
        <a:bodyPr/>
        <a:lstStyle/>
        <a:p>
          <a:r>
            <a:rPr lang="es-VE" sz="2400" b="1" dirty="0" smtClean="0">
              <a:latin typeface="Century Gothic" pitchFamily="34" charset="0"/>
            </a:rPr>
            <a:t>Recopilación de  datos:</a:t>
          </a:r>
          <a:endParaRPr lang="es-VE" sz="2400" b="1" dirty="0">
            <a:latin typeface="Century Gothic" pitchFamily="34" charset="0"/>
          </a:endParaRPr>
        </a:p>
      </dgm:t>
    </dgm:pt>
    <dgm:pt modelId="{6F48B75D-01DE-458A-A2E0-DEAAD2B1C45B}" type="parTrans" cxnId="{0EFE1E11-6BED-49F6-9EC0-8CEAA6E6BF2F}">
      <dgm:prSet/>
      <dgm:spPr/>
      <dgm:t>
        <a:bodyPr/>
        <a:lstStyle/>
        <a:p>
          <a:endParaRPr lang="es-VE" sz="1100">
            <a:latin typeface="Century Gothic" pitchFamily="34" charset="0"/>
          </a:endParaRPr>
        </a:p>
      </dgm:t>
    </dgm:pt>
    <dgm:pt modelId="{0096B49E-7B79-4F9E-9CA0-7A45358C123B}" type="sibTrans" cxnId="{0EFE1E11-6BED-49F6-9EC0-8CEAA6E6BF2F}">
      <dgm:prSet/>
      <dgm:spPr/>
      <dgm:t>
        <a:bodyPr/>
        <a:lstStyle/>
        <a:p>
          <a:endParaRPr lang="es-VE" sz="1100">
            <a:latin typeface="Century Gothic" pitchFamily="34" charset="0"/>
          </a:endParaRPr>
        </a:p>
      </dgm:t>
    </dgm:pt>
    <dgm:pt modelId="{E5EC0B12-4D27-470F-83F1-9CF66DC3682F}">
      <dgm:prSet phldrT="[Texto]" custT="1"/>
      <dgm:spPr/>
      <dgm:t>
        <a:bodyPr/>
        <a:lstStyle/>
        <a:p>
          <a:r>
            <a:rPr lang="es-ES" sz="1200" b="1" dirty="0" smtClean="0">
              <a:latin typeface="Century Gothic" pitchFamily="34" charset="0"/>
            </a:rPr>
            <a:t>Se incluyeron los datos demográficos de los pacientes, el tamaño de la muestra y el tipo de estudio en un resumen estructurado (Tabla 1). Se resumieron los datos de los pacientes, incluidos el tamaño de la muestra, la edad media, los datos de mortalidad y las estimaciones de riesgo para diferentes análisis.</a:t>
          </a:r>
          <a:endParaRPr lang="es-VE" sz="1200" b="1" dirty="0">
            <a:latin typeface="Century Gothic" pitchFamily="34" charset="0"/>
          </a:endParaRPr>
        </a:p>
      </dgm:t>
    </dgm:pt>
    <dgm:pt modelId="{C5C470F2-E48E-420A-ACC6-90A203F9E08A}" type="parTrans" cxnId="{E68E464C-F236-44B1-9814-12D450D39203}">
      <dgm:prSet/>
      <dgm:spPr/>
      <dgm:t>
        <a:bodyPr/>
        <a:lstStyle/>
        <a:p>
          <a:endParaRPr lang="es-VE" sz="1100">
            <a:latin typeface="Century Gothic" pitchFamily="34" charset="0"/>
          </a:endParaRPr>
        </a:p>
      </dgm:t>
    </dgm:pt>
    <dgm:pt modelId="{95E2AF24-17A7-416A-A3B9-0BF5D69F290F}" type="sibTrans" cxnId="{E68E464C-F236-44B1-9814-12D450D39203}">
      <dgm:prSet/>
      <dgm:spPr/>
      <dgm:t>
        <a:bodyPr/>
        <a:lstStyle/>
        <a:p>
          <a:endParaRPr lang="es-VE" sz="1100">
            <a:latin typeface="Century Gothic" pitchFamily="34" charset="0"/>
          </a:endParaRPr>
        </a:p>
      </dgm:t>
    </dgm:pt>
    <dgm:pt modelId="{F2F7B7E5-49B7-4BFA-8A02-7E9986CFB194}">
      <dgm:prSet phldrT="[Texto]" custT="1"/>
      <dgm:spPr/>
      <dgm:t>
        <a:bodyPr/>
        <a:lstStyle/>
        <a:p>
          <a:r>
            <a:rPr lang="es-ES" sz="1200" b="1" dirty="0" smtClean="0">
              <a:latin typeface="Century Gothic" pitchFamily="34" charset="0"/>
            </a:rPr>
            <a:t>Dos revisores (M.A.N. y S.A.) revisaron de forma independiente los estudios para su inclusión. Cualquier desacuerdo se resolvió por consenso de opinión.</a:t>
          </a:r>
          <a:endParaRPr lang="es-VE" sz="1200" b="1" dirty="0">
            <a:latin typeface="Century Gothic" pitchFamily="34" charset="0"/>
          </a:endParaRPr>
        </a:p>
      </dgm:t>
    </dgm:pt>
    <dgm:pt modelId="{E4FDADEC-D995-469B-8FFE-18016084F506}" type="parTrans" cxnId="{2950609D-477B-47EE-BCA6-4D4BEA80BA47}">
      <dgm:prSet/>
      <dgm:spPr/>
      <dgm:t>
        <a:bodyPr/>
        <a:lstStyle/>
        <a:p>
          <a:endParaRPr lang="es-VE" sz="1100">
            <a:latin typeface="Century Gothic" pitchFamily="34" charset="0"/>
          </a:endParaRPr>
        </a:p>
      </dgm:t>
    </dgm:pt>
    <dgm:pt modelId="{A17EFBC0-2FB4-4287-9294-5A7535D82BFD}" type="sibTrans" cxnId="{2950609D-477B-47EE-BCA6-4D4BEA80BA47}">
      <dgm:prSet/>
      <dgm:spPr/>
      <dgm:t>
        <a:bodyPr/>
        <a:lstStyle/>
        <a:p>
          <a:endParaRPr lang="es-VE" sz="1100">
            <a:latin typeface="Century Gothic" pitchFamily="34" charset="0"/>
          </a:endParaRPr>
        </a:p>
      </dgm:t>
    </dgm:pt>
    <dgm:pt modelId="{E9AF0B05-D7E1-45AA-B3A2-F875995FA51F}">
      <dgm:prSet phldrT="[Texto]" custT="1"/>
      <dgm:spPr/>
      <dgm:t>
        <a:bodyPr/>
        <a:lstStyle/>
        <a:p>
          <a:r>
            <a:rPr lang="es-VE" sz="2400" b="1" dirty="0" smtClean="0">
              <a:latin typeface="Century Gothic" pitchFamily="34" charset="0"/>
            </a:rPr>
            <a:t>Resultados:</a:t>
          </a:r>
          <a:endParaRPr lang="es-VE" sz="2400" b="1" dirty="0">
            <a:latin typeface="Century Gothic" pitchFamily="34" charset="0"/>
          </a:endParaRPr>
        </a:p>
      </dgm:t>
    </dgm:pt>
    <dgm:pt modelId="{A68D8987-543B-4724-ABCE-3226101B2FDE}" type="parTrans" cxnId="{09B68F96-3257-498E-BC6B-B32BF1D93914}">
      <dgm:prSet/>
      <dgm:spPr/>
      <dgm:t>
        <a:bodyPr/>
        <a:lstStyle/>
        <a:p>
          <a:endParaRPr lang="es-VE" sz="1100">
            <a:latin typeface="Century Gothic" pitchFamily="34" charset="0"/>
          </a:endParaRPr>
        </a:p>
      </dgm:t>
    </dgm:pt>
    <dgm:pt modelId="{D440E28A-966F-455C-89F4-B118BFB48079}" type="sibTrans" cxnId="{09B68F96-3257-498E-BC6B-B32BF1D93914}">
      <dgm:prSet/>
      <dgm:spPr/>
      <dgm:t>
        <a:bodyPr/>
        <a:lstStyle/>
        <a:p>
          <a:endParaRPr lang="es-VE" sz="1100">
            <a:latin typeface="Century Gothic" pitchFamily="34" charset="0"/>
          </a:endParaRPr>
        </a:p>
      </dgm:t>
    </dgm:pt>
    <dgm:pt modelId="{D05D4C41-6B08-454F-9770-D1741A410430}">
      <dgm:prSet phldrT="[Texto]" custT="1"/>
      <dgm:spPr/>
      <dgm:t>
        <a:bodyPr/>
        <a:lstStyle/>
        <a:p>
          <a:r>
            <a:rPr lang="es-VE" sz="1200" b="1" dirty="0" smtClean="0">
              <a:latin typeface="Century Gothic" pitchFamily="34" charset="0"/>
            </a:rPr>
            <a:t>Mortalidad por todas las causas, mortalidad temprana, (DSFVI),  (FEVI) e índice de volumen sistólico final del VI (</a:t>
          </a:r>
          <a:r>
            <a:rPr lang="es-VE" sz="1200" b="1" dirty="0" err="1" smtClean="0">
              <a:latin typeface="Century Gothic" pitchFamily="34" charset="0"/>
            </a:rPr>
            <a:t>LVESVi</a:t>
          </a:r>
          <a:r>
            <a:rPr lang="es-VE" sz="1200" b="1" dirty="0" smtClean="0">
              <a:latin typeface="Century Gothic" pitchFamily="34" charset="0"/>
            </a:rPr>
            <a:t>), clase  (NYHA), accidente cerebrovascular, grado de </a:t>
          </a:r>
          <a:r>
            <a:rPr lang="es-VE" sz="1200" b="1" dirty="0" err="1" smtClean="0">
              <a:latin typeface="Century Gothic" pitchFamily="34" charset="0"/>
            </a:rPr>
            <a:t>IMi</a:t>
          </a:r>
          <a:r>
            <a:rPr lang="es-VE" sz="1200" b="1" dirty="0" smtClean="0">
              <a:latin typeface="Century Gothic" pitchFamily="34" charset="0"/>
            </a:rPr>
            <a:t>, </a:t>
          </a:r>
          <a:r>
            <a:rPr lang="es-VE" sz="1200" b="1" dirty="0" err="1" smtClean="0">
              <a:latin typeface="Century Gothic" pitchFamily="34" charset="0"/>
            </a:rPr>
            <a:t>reoperaciones</a:t>
          </a:r>
          <a:r>
            <a:rPr lang="es-VE" sz="1200" b="1" dirty="0" smtClean="0">
              <a:latin typeface="Century Gothic" pitchFamily="34" charset="0"/>
            </a:rPr>
            <a:t>, eventos adversos y reingresos en el seguimiento</a:t>
          </a:r>
          <a:endParaRPr lang="es-VE" sz="1200" b="1" dirty="0">
            <a:latin typeface="Century Gothic" pitchFamily="34" charset="0"/>
          </a:endParaRPr>
        </a:p>
      </dgm:t>
    </dgm:pt>
    <dgm:pt modelId="{A40EE719-D83D-4A10-9CBE-4E66450F31A4}" type="parTrans" cxnId="{DE3C97AC-C8DA-40CF-A42A-972ADAB1D575}">
      <dgm:prSet/>
      <dgm:spPr/>
      <dgm:t>
        <a:bodyPr/>
        <a:lstStyle/>
        <a:p>
          <a:endParaRPr lang="es-VE" sz="1100">
            <a:latin typeface="Century Gothic" pitchFamily="34" charset="0"/>
          </a:endParaRPr>
        </a:p>
      </dgm:t>
    </dgm:pt>
    <dgm:pt modelId="{B01A0F66-0E7F-46FD-8E93-62266B3F1AB8}" type="sibTrans" cxnId="{DE3C97AC-C8DA-40CF-A42A-972ADAB1D575}">
      <dgm:prSet/>
      <dgm:spPr/>
      <dgm:t>
        <a:bodyPr/>
        <a:lstStyle/>
        <a:p>
          <a:endParaRPr lang="es-VE" sz="1100">
            <a:latin typeface="Century Gothic" pitchFamily="34" charset="0"/>
          </a:endParaRPr>
        </a:p>
      </dgm:t>
    </dgm:pt>
    <dgm:pt modelId="{4966D727-96CB-4FEB-A525-B074F3653F30}">
      <dgm:prSet phldrT="[Texto]" custT="1"/>
      <dgm:spPr/>
      <dgm:t>
        <a:bodyPr/>
        <a:lstStyle/>
        <a:p>
          <a:r>
            <a:rPr lang="es-VE" sz="1200" b="1" dirty="0" smtClean="0">
              <a:latin typeface="Century Gothic" pitchFamily="34" charset="0"/>
            </a:rPr>
            <a:t>También se comparo los tiempos de pinzamiento aórtico (TCC), el tiempo de bypass cardiopulmonar (CPB) y el uso de la bomba de balón intraaórtica (IABP) entre los dos grupos.</a:t>
          </a:r>
          <a:endParaRPr lang="es-VE" sz="1200" b="1" dirty="0">
            <a:latin typeface="Century Gothic" pitchFamily="34" charset="0"/>
          </a:endParaRPr>
        </a:p>
      </dgm:t>
    </dgm:pt>
    <dgm:pt modelId="{B7A4C7E4-FB18-4A81-B257-209339B4B0F0}" type="parTrans" cxnId="{2852EED6-9C1E-49A9-BB0A-BBB848EBADEF}">
      <dgm:prSet/>
      <dgm:spPr/>
      <dgm:t>
        <a:bodyPr/>
        <a:lstStyle/>
        <a:p>
          <a:endParaRPr lang="es-VE" sz="1100">
            <a:latin typeface="Century Gothic" pitchFamily="34" charset="0"/>
          </a:endParaRPr>
        </a:p>
      </dgm:t>
    </dgm:pt>
    <dgm:pt modelId="{8B951EB1-4B46-48F6-9600-5537732B53AE}" type="sibTrans" cxnId="{2852EED6-9C1E-49A9-BB0A-BBB848EBADEF}">
      <dgm:prSet/>
      <dgm:spPr/>
      <dgm:t>
        <a:bodyPr/>
        <a:lstStyle/>
        <a:p>
          <a:endParaRPr lang="es-VE" sz="1100">
            <a:latin typeface="Century Gothic" pitchFamily="34" charset="0"/>
          </a:endParaRPr>
        </a:p>
      </dgm:t>
    </dgm:pt>
    <dgm:pt modelId="{37521FAD-1FBA-43F5-BAD9-198203CCCDF0}" type="pres">
      <dgm:prSet presAssocID="{CEEC7930-BDF7-4B0F-9FA7-06C6A6E3A0A2}" presName="diagram" presStyleCnt="0">
        <dgm:presLayoutVars>
          <dgm:chPref val="1"/>
          <dgm:dir/>
          <dgm:animOne val="branch"/>
          <dgm:animLvl val="lvl"/>
          <dgm:resizeHandles/>
        </dgm:presLayoutVars>
      </dgm:prSet>
      <dgm:spPr/>
      <dgm:t>
        <a:bodyPr/>
        <a:lstStyle/>
        <a:p>
          <a:endParaRPr lang="es-VE"/>
        </a:p>
      </dgm:t>
    </dgm:pt>
    <dgm:pt modelId="{6A963B2D-BA10-4D9C-9623-935D3F81F091}" type="pres">
      <dgm:prSet presAssocID="{A5E753A1-4BB7-4822-940D-C4284CA1478C}" presName="root" presStyleCnt="0"/>
      <dgm:spPr/>
    </dgm:pt>
    <dgm:pt modelId="{1BBDC9DA-A05C-401F-9D8E-C4203B95AEA6}" type="pres">
      <dgm:prSet presAssocID="{A5E753A1-4BB7-4822-940D-C4284CA1478C}" presName="rootComposite" presStyleCnt="0"/>
      <dgm:spPr/>
    </dgm:pt>
    <dgm:pt modelId="{1C87B1EA-76C0-4EE1-AF8B-797510BC38F0}" type="pres">
      <dgm:prSet presAssocID="{A5E753A1-4BB7-4822-940D-C4284CA1478C}" presName="rootText" presStyleLbl="node1" presStyleIdx="0" presStyleCnt="2" custScaleY="55765" custLinFactNeighborX="4550"/>
      <dgm:spPr/>
      <dgm:t>
        <a:bodyPr/>
        <a:lstStyle/>
        <a:p>
          <a:endParaRPr lang="es-VE"/>
        </a:p>
      </dgm:t>
    </dgm:pt>
    <dgm:pt modelId="{2EC80C53-CED1-4B8E-B2EE-3F325B1F2673}" type="pres">
      <dgm:prSet presAssocID="{A5E753A1-4BB7-4822-940D-C4284CA1478C}" presName="rootConnector" presStyleLbl="node1" presStyleIdx="0" presStyleCnt="2"/>
      <dgm:spPr/>
      <dgm:t>
        <a:bodyPr/>
        <a:lstStyle/>
        <a:p>
          <a:endParaRPr lang="es-VE"/>
        </a:p>
      </dgm:t>
    </dgm:pt>
    <dgm:pt modelId="{B0559F5E-5BCE-4B41-8F17-40C34AD46BA2}" type="pres">
      <dgm:prSet presAssocID="{A5E753A1-4BB7-4822-940D-C4284CA1478C}" presName="childShape" presStyleCnt="0"/>
      <dgm:spPr/>
    </dgm:pt>
    <dgm:pt modelId="{3616CAE5-E4ED-4280-8173-1CBDADCB3EFA}" type="pres">
      <dgm:prSet presAssocID="{C5C470F2-E48E-420A-ACC6-90A203F9E08A}" presName="Name13" presStyleLbl="parChTrans1D2" presStyleIdx="0" presStyleCnt="4"/>
      <dgm:spPr/>
      <dgm:t>
        <a:bodyPr/>
        <a:lstStyle/>
        <a:p>
          <a:endParaRPr lang="es-VE"/>
        </a:p>
      </dgm:t>
    </dgm:pt>
    <dgm:pt modelId="{613DDFC0-C351-4ED4-A5D4-F0723C0B4156}" type="pres">
      <dgm:prSet presAssocID="{E5EC0B12-4D27-470F-83F1-9CF66DC3682F}" presName="childText" presStyleLbl="bgAcc1" presStyleIdx="0" presStyleCnt="4" custScaleX="117748" custScaleY="118229">
        <dgm:presLayoutVars>
          <dgm:bulletEnabled val="1"/>
        </dgm:presLayoutVars>
      </dgm:prSet>
      <dgm:spPr/>
      <dgm:t>
        <a:bodyPr/>
        <a:lstStyle/>
        <a:p>
          <a:endParaRPr lang="es-VE"/>
        </a:p>
      </dgm:t>
    </dgm:pt>
    <dgm:pt modelId="{B6715C0C-8C6A-436D-B6DE-DF5E98592801}" type="pres">
      <dgm:prSet presAssocID="{E4FDADEC-D995-469B-8FFE-18016084F506}" presName="Name13" presStyleLbl="parChTrans1D2" presStyleIdx="1" presStyleCnt="4"/>
      <dgm:spPr/>
      <dgm:t>
        <a:bodyPr/>
        <a:lstStyle/>
        <a:p>
          <a:endParaRPr lang="es-VE"/>
        </a:p>
      </dgm:t>
    </dgm:pt>
    <dgm:pt modelId="{809C2171-6A03-41FC-BD93-69F4F999D45C}" type="pres">
      <dgm:prSet presAssocID="{F2F7B7E5-49B7-4BFA-8A02-7E9986CFB194}" presName="childText" presStyleLbl="bgAcc1" presStyleIdx="1" presStyleCnt="4">
        <dgm:presLayoutVars>
          <dgm:bulletEnabled val="1"/>
        </dgm:presLayoutVars>
      </dgm:prSet>
      <dgm:spPr/>
      <dgm:t>
        <a:bodyPr/>
        <a:lstStyle/>
        <a:p>
          <a:endParaRPr lang="es-VE"/>
        </a:p>
      </dgm:t>
    </dgm:pt>
    <dgm:pt modelId="{DE7B4BCC-E0AD-4E5C-A1BA-5242E534B75F}" type="pres">
      <dgm:prSet presAssocID="{E9AF0B05-D7E1-45AA-B3A2-F875995FA51F}" presName="root" presStyleCnt="0"/>
      <dgm:spPr/>
    </dgm:pt>
    <dgm:pt modelId="{7BA9A7FC-AA75-45EB-86EF-05A6B59BCB96}" type="pres">
      <dgm:prSet presAssocID="{E9AF0B05-D7E1-45AA-B3A2-F875995FA51F}" presName="rootComposite" presStyleCnt="0"/>
      <dgm:spPr/>
    </dgm:pt>
    <dgm:pt modelId="{BB5C1152-A12C-4A60-A3C7-454E2C9ED710}" type="pres">
      <dgm:prSet presAssocID="{E9AF0B05-D7E1-45AA-B3A2-F875995FA51F}" presName="rootText" presStyleLbl="node1" presStyleIdx="1" presStyleCnt="2" custScaleY="55765" custLinFactNeighborX="-6595"/>
      <dgm:spPr/>
      <dgm:t>
        <a:bodyPr/>
        <a:lstStyle/>
        <a:p>
          <a:endParaRPr lang="es-VE"/>
        </a:p>
      </dgm:t>
    </dgm:pt>
    <dgm:pt modelId="{711157E9-AFDD-4E3C-973B-0EBEFF922492}" type="pres">
      <dgm:prSet presAssocID="{E9AF0B05-D7E1-45AA-B3A2-F875995FA51F}" presName="rootConnector" presStyleLbl="node1" presStyleIdx="1" presStyleCnt="2"/>
      <dgm:spPr/>
      <dgm:t>
        <a:bodyPr/>
        <a:lstStyle/>
        <a:p>
          <a:endParaRPr lang="es-VE"/>
        </a:p>
      </dgm:t>
    </dgm:pt>
    <dgm:pt modelId="{39D25894-09FC-4728-905C-CD98AE36F8D2}" type="pres">
      <dgm:prSet presAssocID="{E9AF0B05-D7E1-45AA-B3A2-F875995FA51F}" presName="childShape" presStyleCnt="0"/>
      <dgm:spPr/>
    </dgm:pt>
    <dgm:pt modelId="{02258566-25CC-4CFD-881C-D9C049187213}" type="pres">
      <dgm:prSet presAssocID="{A40EE719-D83D-4A10-9CBE-4E66450F31A4}" presName="Name13" presStyleLbl="parChTrans1D2" presStyleIdx="2" presStyleCnt="4"/>
      <dgm:spPr/>
      <dgm:t>
        <a:bodyPr/>
        <a:lstStyle/>
        <a:p>
          <a:endParaRPr lang="es-VE"/>
        </a:p>
      </dgm:t>
    </dgm:pt>
    <dgm:pt modelId="{31756EB5-5DD1-439A-99DB-F58C27DEB82B}" type="pres">
      <dgm:prSet presAssocID="{D05D4C41-6B08-454F-9770-D1741A410430}" presName="childText" presStyleLbl="bgAcc1" presStyleIdx="2" presStyleCnt="4" custScaleX="108040" custScaleY="108920" custLinFactNeighborX="-10153">
        <dgm:presLayoutVars>
          <dgm:bulletEnabled val="1"/>
        </dgm:presLayoutVars>
      </dgm:prSet>
      <dgm:spPr/>
      <dgm:t>
        <a:bodyPr/>
        <a:lstStyle/>
        <a:p>
          <a:endParaRPr lang="es-VE"/>
        </a:p>
      </dgm:t>
    </dgm:pt>
    <dgm:pt modelId="{EA51B3B3-6064-4FB3-BA21-07EAB5675C38}" type="pres">
      <dgm:prSet presAssocID="{B7A4C7E4-FB18-4A81-B257-209339B4B0F0}" presName="Name13" presStyleLbl="parChTrans1D2" presStyleIdx="3" presStyleCnt="4"/>
      <dgm:spPr/>
      <dgm:t>
        <a:bodyPr/>
        <a:lstStyle/>
        <a:p>
          <a:endParaRPr lang="es-VE"/>
        </a:p>
      </dgm:t>
    </dgm:pt>
    <dgm:pt modelId="{84649754-66A4-4A63-864A-43CFA66B2EAD}" type="pres">
      <dgm:prSet presAssocID="{4966D727-96CB-4FEB-A525-B074F3653F30}" presName="childText" presStyleLbl="bgAcc1" presStyleIdx="3" presStyleCnt="4" custLinFactNeighborX="-10153">
        <dgm:presLayoutVars>
          <dgm:bulletEnabled val="1"/>
        </dgm:presLayoutVars>
      </dgm:prSet>
      <dgm:spPr/>
      <dgm:t>
        <a:bodyPr/>
        <a:lstStyle/>
        <a:p>
          <a:endParaRPr lang="es-VE"/>
        </a:p>
      </dgm:t>
    </dgm:pt>
  </dgm:ptLst>
  <dgm:cxnLst>
    <dgm:cxn modelId="{2950609D-477B-47EE-BCA6-4D4BEA80BA47}" srcId="{A5E753A1-4BB7-4822-940D-C4284CA1478C}" destId="{F2F7B7E5-49B7-4BFA-8A02-7E9986CFB194}" srcOrd="1" destOrd="0" parTransId="{E4FDADEC-D995-469B-8FFE-18016084F506}" sibTransId="{A17EFBC0-2FB4-4287-9294-5A7535D82BFD}"/>
    <dgm:cxn modelId="{0EFE1E11-6BED-49F6-9EC0-8CEAA6E6BF2F}" srcId="{CEEC7930-BDF7-4B0F-9FA7-06C6A6E3A0A2}" destId="{A5E753A1-4BB7-4822-940D-C4284CA1478C}" srcOrd="0" destOrd="0" parTransId="{6F48B75D-01DE-458A-A2E0-DEAAD2B1C45B}" sibTransId="{0096B49E-7B79-4F9E-9CA0-7A45358C123B}"/>
    <dgm:cxn modelId="{09B68F96-3257-498E-BC6B-B32BF1D93914}" srcId="{CEEC7930-BDF7-4B0F-9FA7-06C6A6E3A0A2}" destId="{E9AF0B05-D7E1-45AA-B3A2-F875995FA51F}" srcOrd="1" destOrd="0" parTransId="{A68D8987-543B-4724-ABCE-3226101B2FDE}" sibTransId="{D440E28A-966F-455C-89F4-B118BFB48079}"/>
    <dgm:cxn modelId="{2852EED6-9C1E-49A9-BB0A-BBB848EBADEF}" srcId="{E9AF0B05-D7E1-45AA-B3A2-F875995FA51F}" destId="{4966D727-96CB-4FEB-A525-B074F3653F30}" srcOrd="1" destOrd="0" parTransId="{B7A4C7E4-FB18-4A81-B257-209339B4B0F0}" sibTransId="{8B951EB1-4B46-48F6-9600-5537732B53AE}"/>
    <dgm:cxn modelId="{F41D19AC-691C-415C-A29A-17749BC58737}" type="presOf" srcId="{F2F7B7E5-49B7-4BFA-8A02-7E9986CFB194}" destId="{809C2171-6A03-41FC-BD93-69F4F999D45C}" srcOrd="0" destOrd="0" presId="urn:microsoft.com/office/officeart/2005/8/layout/hierarchy3"/>
    <dgm:cxn modelId="{EE8C07A2-84F7-45EB-909A-D83EA4611049}" type="presOf" srcId="{E5EC0B12-4D27-470F-83F1-9CF66DC3682F}" destId="{613DDFC0-C351-4ED4-A5D4-F0723C0B4156}" srcOrd="0" destOrd="0" presId="urn:microsoft.com/office/officeart/2005/8/layout/hierarchy3"/>
    <dgm:cxn modelId="{0D554682-B69C-4F7F-8E4A-FBA957CB3B98}" type="presOf" srcId="{B7A4C7E4-FB18-4A81-B257-209339B4B0F0}" destId="{EA51B3B3-6064-4FB3-BA21-07EAB5675C38}" srcOrd="0" destOrd="0" presId="urn:microsoft.com/office/officeart/2005/8/layout/hierarchy3"/>
    <dgm:cxn modelId="{DE3C97AC-C8DA-40CF-A42A-972ADAB1D575}" srcId="{E9AF0B05-D7E1-45AA-B3A2-F875995FA51F}" destId="{D05D4C41-6B08-454F-9770-D1741A410430}" srcOrd="0" destOrd="0" parTransId="{A40EE719-D83D-4A10-9CBE-4E66450F31A4}" sibTransId="{B01A0F66-0E7F-46FD-8E93-62266B3F1AB8}"/>
    <dgm:cxn modelId="{A45377C8-D01C-421A-A932-E38646821DE4}" type="presOf" srcId="{D05D4C41-6B08-454F-9770-D1741A410430}" destId="{31756EB5-5DD1-439A-99DB-F58C27DEB82B}" srcOrd="0" destOrd="0" presId="urn:microsoft.com/office/officeart/2005/8/layout/hierarchy3"/>
    <dgm:cxn modelId="{79734794-3267-4013-8D5F-1C82EB4D56DD}" type="presOf" srcId="{4966D727-96CB-4FEB-A525-B074F3653F30}" destId="{84649754-66A4-4A63-864A-43CFA66B2EAD}" srcOrd="0" destOrd="0" presId="urn:microsoft.com/office/officeart/2005/8/layout/hierarchy3"/>
    <dgm:cxn modelId="{B610549D-8438-4C6F-8893-A8A090389552}" type="presOf" srcId="{E4FDADEC-D995-469B-8FFE-18016084F506}" destId="{B6715C0C-8C6A-436D-B6DE-DF5E98592801}" srcOrd="0" destOrd="0" presId="urn:microsoft.com/office/officeart/2005/8/layout/hierarchy3"/>
    <dgm:cxn modelId="{CF6091D0-91DF-4101-9CAE-A7EA4A397514}" type="presOf" srcId="{A40EE719-D83D-4A10-9CBE-4E66450F31A4}" destId="{02258566-25CC-4CFD-881C-D9C049187213}" srcOrd="0" destOrd="0" presId="urn:microsoft.com/office/officeart/2005/8/layout/hierarchy3"/>
    <dgm:cxn modelId="{896DAB7C-34B7-4D9E-8E02-947E827BDB6B}" type="presOf" srcId="{C5C470F2-E48E-420A-ACC6-90A203F9E08A}" destId="{3616CAE5-E4ED-4280-8173-1CBDADCB3EFA}" srcOrd="0" destOrd="0" presId="urn:microsoft.com/office/officeart/2005/8/layout/hierarchy3"/>
    <dgm:cxn modelId="{6C7994EA-743B-4EA7-A586-753CF96B8CAA}" type="presOf" srcId="{E9AF0B05-D7E1-45AA-B3A2-F875995FA51F}" destId="{BB5C1152-A12C-4A60-A3C7-454E2C9ED710}" srcOrd="0" destOrd="0" presId="urn:microsoft.com/office/officeart/2005/8/layout/hierarchy3"/>
    <dgm:cxn modelId="{420E15CA-6D33-4487-BFD9-423BAC674C5D}" type="presOf" srcId="{A5E753A1-4BB7-4822-940D-C4284CA1478C}" destId="{1C87B1EA-76C0-4EE1-AF8B-797510BC38F0}" srcOrd="0" destOrd="0" presId="urn:microsoft.com/office/officeart/2005/8/layout/hierarchy3"/>
    <dgm:cxn modelId="{E68E464C-F236-44B1-9814-12D450D39203}" srcId="{A5E753A1-4BB7-4822-940D-C4284CA1478C}" destId="{E5EC0B12-4D27-470F-83F1-9CF66DC3682F}" srcOrd="0" destOrd="0" parTransId="{C5C470F2-E48E-420A-ACC6-90A203F9E08A}" sibTransId="{95E2AF24-17A7-416A-A3B9-0BF5D69F290F}"/>
    <dgm:cxn modelId="{91FEDB6B-B2BF-459F-8061-24BF3F0EA6FC}" type="presOf" srcId="{CEEC7930-BDF7-4B0F-9FA7-06C6A6E3A0A2}" destId="{37521FAD-1FBA-43F5-BAD9-198203CCCDF0}" srcOrd="0" destOrd="0" presId="urn:microsoft.com/office/officeart/2005/8/layout/hierarchy3"/>
    <dgm:cxn modelId="{51E0B5F2-9A1D-4D3B-9221-15FE068ED5FB}" type="presOf" srcId="{A5E753A1-4BB7-4822-940D-C4284CA1478C}" destId="{2EC80C53-CED1-4B8E-B2EE-3F325B1F2673}" srcOrd="1" destOrd="0" presId="urn:microsoft.com/office/officeart/2005/8/layout/hierarchy3"/>
    <dgm:cxn modelId="{C7C97678-17C1-42A0-8010-FC8B98BDDF2D}" type="presOf" srcId="{E9AF0B05-D7E1-45AA-B3A2-F875995FA51F}" destId="{711157E9-AFDD-4E3C-973B-0EBEFF922492}" srcOrd="1" destOrd="0" presId="urn:microsoft.com/office/officeart/2005/8/layout/hierarchy3"/>
    <dgm:cxn modelId="{A0D1E7F4-8F53-4A92-A5F4-D03FEA752B50}" type="presParOf" srcId="{37521FAD-1FBA-43F5-BAD9-198203CCCDF0}" destId="{6A963B2D-BA10-4D9C-9623-935D3F81F091}" srcOrd="0" destOrd="0" presId="urn:microsoft.com/office/officeart/2005/8/layout/hierarchy3"/>
    <dgm:cxn modelId="{ADEC2D65-E60C-40B4-9A86-CE84C633EF4D}" type="presParOf" srcId="{6A963B2D-BA10-4D9C-9623-935D3F81F091}" destId="{1BBDC9DA-A05C-401F-9D8E-C4203B95AEA6}" srcOrd="0" destOrd="0" presId="urn:microsoft.com/office/officeart/2005/8/layout/hierarchy3"/>
    <dgm:cxn modelId="{7CCE6569-0B7F-4608-9D9A-B0A69A64F373}" type="presParOf" srcId="{1BBDC9DA-A05C-401F-9D8E-C4203B95AEA6}" destId="{1C87B1EA-76C0-4EE1-AF8B-797510BC38F0}" srcOrd="0" destOrd="0" presId="urn:microsoft.com/office/officeart/2005/8/layout/hierarchy3"/>
    <dgm:cxn modelId="{35E18B7A-A36A-4B2D-8821-11E594832983}" type="presParOf" srcId="{1BBDC9DA-A05C-401F-9D8E-C4203B95AEA6}" destId="{2EC80C53-CED1-4B8E-B2EE-3F325B1F2673}" srcOrd="1" destOrd="0" presId="urn:microsoft.com/office/officeart/2005/8/layout/hierarchy3"/>
    <dgm:cxn modelId="{FA9B6B96-A52C-4FB1-BFC6-B74032E822DA}" type="presParOf" srcId="{6A963B2D-BA10-4D9C-9623-935D3F81F091}" destId="{B0559F5E-5BCE-4B41-8F17-40C34AD46BA2}" srcOrd="1" destOrd="0" presId="urn:microsoft.com/office/officeart/2005/8/layout/hierarchy3"/>
    <dgm:cxn modelId="{757D8ACD-F648-4E0C-85C9-269F6A0821FB}" type="presParOf" srcId="{B0559F5E-5BCE-4B41-8F17-40C34AD46BA2}" destId="{3616CAE5-E4ED-4280-8173-1CBDADCB3EFA}" srcOrd="0" destOrd="0" presId="urn:microsoft.com/office/officeart/2005/8/layout/hierarchy3"/>
    <dgm:cxn modelId="{BB8C698E-A99C-4515-8FB8-3919297E80E8}" type="presParOf" srcId="{B0559F5E-5BCE-4B41-8F17-40C34AD46BA2}" destId="{613DDFC0-C351-4ED4-A5D4-F0723C0B4156}" srcOrd="1" destOrd="0" presId="urn:microsoft.com/office/officeart/2005/8/layout/hierarchy3"/>
    <dgm:cxn modelId="{17F59AC2-17CB-455B-A206-295DAC3C69EB}" type="presParOf" srcId="{B0559F5E-5BCE-4B41-8F17-40C34AD46BA2}" destId="{B6715C0C-8C6A-436D-B6DE-DF5E98592801}" srcOrd="2" destOrd="0" presId="urn:microsoft.com/office/officeart/2005/8/layout/hierarchy3"/>
    <dgm:cxn modelId="{CCE2CD90-E71D-4204-ADA2-AFB5C3FA04D8}" type="presParOf" srcId="{B0559F5E-5BCE-4B41-8F17-40C34AD46BA2}" destId="{809C2171-6A03-41FC-BD93-69F4F999D45C}" srcOrd="3" destOrd="0" presId="urn:microsoft.com/office/officeart/2005/8/layout/hierarchy3"/>
    <dgm:cxn modelId="{7D7C4A31-50E7-425F-814E-2F8BA55A5113}" type="presParOf" srcId="{37521FAD-1FBA-43F5-BAD9-198203CCCDF0}" destId="{DE7B4BCC-E0AD-4E5C-A1BA-5242E534B75F}" srcOrd="1" destOrd="0" presId="urn:microsoft.com/office/officeart/2005/8/layout/hierarchy3"/>
    <dgm:cxn modelId="{E634E625-AEAD-4533-AE24-85FCDB79FAE8}" type="presParOf" srcId="{DE7B4BCC-E0AD-4E5C-A1BA-5242E534B75F}" destId="{7BA9A7FC-AA75-45EB-86EF-05A6B59BCB96}" srcOrd="0" destOrd="0" presId="urn:microsoft.com/office/officeart/2005/8/layout/hierarchy3"/>
    <dgm:cxn modelId="{94FA5CE4-59AA-4148-A443-00361AC5DF2C}" type="presParOf" srcId="{7BA9A7FC-AA75-45EB-86EF-05A6B59BCB96}" destId="{BB5C1152-A12C-4A60-A3C7-454E2C9ED710}" srcOrd="0" destOrd="0" presId="urn:microsoft.com/office/officeart/2005/8/layout/hierarchy3"/>
    <dgm:cxn modelId="{BE83DBF3-B5A7-477F-9BDA-04F4BC7FC59D}" type="presParOf" srcId="{7BA9A7FC-AA75-45EB-86EF-05A6B59BCB96}" destId="{711157E9-AFDD-4E3C-973B-0EBEFF922492}" srcOrd="1" destOrd="0" presId="urn:microsoft.com/office/officeart/2005/8/layout/hierarchy3"/>
    <dgm:cxn modelId="{20582AA7-F925-43D9-8B22-0784C3E290ED}" type="presParOf" srcId="{DE7B4BCC-E0AD-4E5C-A1BA-5242E534B75F}" destId="{39D25894-09FC-4728-905C-CD98AE36F8D2}" srcOrd="1" destOrd="0" presId="urn:microsoft.com/office/officeart/2005/8/layout/hierarchy3"/>
    <dgm:cxn modelId="{AF9EC639-3DE4-47AE-8F48-F044B883F6AA}" type="presParOf" srcId="{39D25894-09FC-4728-905C-CD98AE36F8D2}" destId="{02258566-25CC-4CFD-881C-D9C049187213}" srcOrd="0" destOrd="0" presId="urn:microsoft.com/office/officeart/2005/8/layout/hierarchy3"/>
    <dgm:cxn modelId="{9C570888-98DB-4C61-A3DB-6DD88219C934}" type="presParOf" srcId="{39D25894-09FC-4728-905C-CD98AE36F8D2}" destId="{31756EB5-5DD1-439A-99DB-F58C27DEB82B}" srcOrd="1" destOrd="0" presId="urn:microsoft.com/office/officeart/2005/8/layout/hierarchy3"/>
    <dgm:cxn modelId="{D175805B-0FF0-4516-BCC0-59FC1B8C76B0}" type="presParOf" srcId="{39D25894-09FC-4728-905C-CD98AE36F8D2}" destId="{EA51B3B3-6064-4FB3-BA21-07EAB5675C38}" srcOrd="2" destOrd="0" presId="urn:microsoft.com/office/officeart/2005/8/layout/hierarchy3"/>
    <dgm:cxn modelId="{DB092FC1-42F9-4494-86FE-0EBD7966726A}" type="presParOf" srcId="{39D25894-09FC-4728-905C-CD98AE36F8D2}" destId="{84649754-66A4-4A63-864A-43CFA66B2EA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5F59D-DFDB-4C3B-850E-E62B5CE5B943}"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s-VE"/>
        </a:p>
      </dgm:t>
    </dgm:pt>
    <dgm:pt modelId="{2156EF63-F004-4265-A20C-BB2875FC49B8}">
      <dgm:prSet phldrT="[Texto]" custT="1"/>
      <dgm:spPr/>
      <dgm:t>
        <a:bodyPr/>
        <a:lstStyle/>
        <a:p>
          <a:pPr algn="just"/>
          <a:r>
            <a:rPr lang="es-VE" sz="1400" b="1" dirty="0" smtClean="0">
              <a:latin typeface="Century Gothic" pitchFamily="34" charset="0"/>
            </a:rPr>
            <a:t>Los datos de eventos categóricos se agruparon mediante un modelo de efectos aleatorios, con el tamaño del efecto agrupado representado como el Riesgo Relativo (RR) de Mantel </a:t>
          </a:r>
          <a:r>
            <a:rPr lang="es-VE" sz="1400" b="1" dirty="0" err="1" smtClean="0">
              <a:latin typeface="Century Gothic" pitchFamily="34" charset="0"/>
            </a:rPr>
            <a:t>Haenszel</a:t>
          </a:r>
          <a:r>
            <a:rPr lang="es-VE" sz="1400" b="1" dirty="0" smtClean="0">
              <a:latin typeface="Century Gothic" pitchFamily="34" charset="0"/>
            </a:rPr>
            <a:t> (MH) con límites de intervalo de confianza (IC) del 95%. </a:t>
          </a:r>
          <a:endParaRPr lang="es-VE" sz="1400" b="1" dirty="0">
            <a:latin typeface="Century Gothic" pitchFamily="34" charset="0"/>
          </a:endParaRPr>
        </a:p>
      </dgm:t>
    </dgm:pt>
    <dgm:pt modelId="{AE91866B-AD23-4C5F-AC4A-89D2B241CDE8}" type="parTrans" cxnId="{DCD3DB4E-A821-4B73-BD00-200C9249A2E0}">
      <dgm:prSet/>
      <dgm:spPr/>
      <dgm:t>
        <a:bodyPr/>
        <a:lstStyle/>
        <a:p>
          <a:pPr algn="just"/>
          <a:endParaRPr lang="es-VE" sz="1200" b="1">
            <a:latin typeface="Century Gothic" pitchFamily="34" charset="0"/>
          </a:endParaRPr>
        </a:p>
      </dgm:t>
    </dgm:pt>
    <dgm:pt modelId="{87972A8E-3338-4E81-B18B-C3BAF2FC7B2A}" type="sibTrans" cxnId="{DCD3DB4E-A821-4B73-BD00-200C9249A2E0}">
      <dgm:prSet/>
      <dgm:spPr/>
      <dgm:t>
        <a:bodyPr/>
        <a:lstStyle/>
        <a:p>
          <a:pPr algn="just"/>
          <a:endParaRPr lang="es-VE" sz="1200" b="1">
            <a:latin typeface="Century Gothic" pitchFamily="34" charset="0"/>
          </a:endParaRPr>
        </a:p>
      </dgm:t>
    </dgm:pt>
    <dgm:pt modelId="{541ABADD-2640-4452-AAE5-A93ABBBA1A1F}">
      <dgm:prSet phldrT="[Texto]" custT="1"/>
      <dgm:spPr/>
      <dgm:t>
        <a:bodyPr/>
        <a:lstStyle/>
        <a:p>
          <a:pPr algn="just"/>
          <a:r>
            <a:rPr lang="es-VE" sz="1400" b="1" dirty="0" smtClean="0">
              <a:latin typeface="Century Gothic" pitchFamily="34" charset="0"/>
            </a:rPr>
            <a:t>La diferencia media (DM) se utilizó para informar resultados con variables continuas. El grupo CABG aislado se consideró como el grupo experimental y, por lo tanto, cualquier RR (con IC del 95%) &lt;1 favorece a esa cohorte. El sesgo de publicación se evaluó visualmente mediante el gráfico de embudo. La heterogeneidad se evaluó por inspección visual de los </a:t>
          </a:r>
          <a:r>
            <a:rPr lang="es-VE" sz="1400" b="1" dirty="0" err="1" smtClean="0">
              <a:latin typeface="Century Gothic" pitchFamily="34" charset="0"/>
            </a:rPr>
            <a:t>forest</a:t>
          </a:r>
          <a:r>
            <a:rPr lang="es-VE" sz="1400" b="1" dirty="0" smtClean="0">
              <a:latin typeface="Century Gothic" pitchFamily="34" charset="0"/>
            </a:rPr>
            <a:t> </a:t>
          </a:r>
          <a:r>
            <a:rPr lang="es-VE" sz="1400" b="1" dirty="0" err="1" smtClean="0">
              <a:latin typeface="Century Gothic" pitchFamily="34" charset="0"/>
            </a:rPr>
            <a:t>plots</a:t>
          </a:r>
          <a:r>
            <a:rPr lang="es-VE" sz="1400" b="1" dirty="0" smtClean="0">
              <a:latin typeface="Century Gothic" pitchFamily="34" charset="0"/>
            </a:rPr>
            <a:t> y por la estadística Q.</a:t>
          </a:r>
          <a:endParaRPr lang="es-VE" sz="1400" b="1" dirty="0">
            <a:latin typeface="Century Gothic" pitchFamily="34" charset="0"/>
          </a:endParaRPr>
        </a:p>
      </dgm:t>
    </dgm:pt>
    <dgm:pt modelId="{9CB7E163-2B2E-4186-B3D8-B8ABE0F8E3CA}" type="parTrans" cxnId="{8DECA00F-CF46-4D1A-9468-959710BBE0DC}">
      <dgm:prSet/>
      <dgm:spPr/>
      <dgm:t>
        <a:bodyPr/>
        <a:lstStyle/>
        <a:p>
          <a:pPr algn="just"/>
          <a:endParaRPr lang="es-VE" sz="1200" b="1">
            <a:latin typeface="Century Gothic" pitchFamily="34" charset="0"/>
          </a:endParaRPr>
        </a:p>
      </dgm:t>
    </dgm:pt>
    <dgm:pt modelId="{0066F709-78D1-436B-8B6F-2DE18861A21D}" type="sibTrans" cxnId="{8DECA00F-CF46-4D1A-9468-959710BBE0DC}">
      <dgm:prSet/>
      <dgm:spPr/>
      <dgm:t>
        <a:bodyPr/>
        <a:lstStyle/>
        <a:p>
          <a:pPr algn="just"/>
          <a:endParaRPr lang="es-VE" sz="1200" b="1">
            <a:latin typeface="Century Gothic" pitchFamily="34" charset="0"/>
          </a:endParaRPr>
        </a:p>
      </dgm:t>
    </dgm:pt>
    <dgm:pt modelId="{E481CB6E-A77B-4678-9E7D-26A1B2F2C828}">
      <dgm:prSet phldrT="[Texto]" custT="1"/>
      <dgm:spPr/>
      <dgm:t>
        <a:bodyPr/>
        <a:lstStyle/>
        <a:p>
          <a:pPr algn="just"/>
          <a:r>
            <a:rPr lang="es-VE" sz="1400" b="1" dirty="0" smtClean="0">
              <a:latin typeface="Century Gothic" pitchFamily="34" charset="0"/>
            </a:rPr>
            <a:t>Los valores de I2 de &lt;25, 25 a 50 y 50 a 75% se consideraron como heterogeneidad baja, moderada y alta, respectivamente. Se incluyó un análisis de sensibilidad de exclusión para la heterogeneidad cuando fue necesario. Un valor de p &lt;0,05 fue</a:t>
          </a:r>
          <a:br>
            <a:rPr lang="es-VE" sz="1400" b="1" dirty="0" smtClean="0">
              <a:latin typeface="Century Gothic" pitchFamily="34" charset="0"/>
            </a:rPr>
          </a:br>
          <a:r>
            <a:rPr lang="es-VE" sz="1400" b="1" dirty="0" smtClean="0">
              <a:latin typeface="Century Gothic" pitchFamily="34" charset="0"/>
            </a:rPr>
            <a:t>considerado estadísticamente significativo. Se realizó una </a:t>
          </a:r>
          <a:r>
            <a:rPr lang="es-VE" sz="1400" b="1" dirty="0" err="1" smtClean="0">
              <a:latin typeface="Century Gothic" pitchFamily="34" charset="0"/>
            </a:rPr>
            <a:t>metarregresión</a:t>
          </a:r>
          <a:r>
            <a:rPr lang="es-VE" sz="1400" b="1" dirty="0" smtClean="0">
              <a:latin typeface="Century Gothic" pitchFamily="34" charset="0"/>
            </a:rPr>
            <a:t> cuando fue necesario para examinar el impacto de las variables moderadoras en resultados específicos.</a:t>
          </a:r>
          <a:endParaRPr lang="es-VE" sz="1400" b="1" dirty="0">
            <a:latin typeface="Century Gothic" pitchFamily="34" charset="0"/>
          </a:endParaRPr>
        </a:p>
      </dgm:t>
    </dgm:pt>
    <dgm:pt modelId="{5C37775B-5F84-4AFA-95E2-2BB8455E970E}" type="parTrans" cxnId="{34BB2EFC-8FBD-455E-8641-D87A4AF0D0D9}">
      <dgm:prSet/>
      <dgm:spPr/>
      <dgm:t>
        <a:bodyPr/>
        <a:lstStyle/>
        <a:p>
          <a:pPr algn="just"/>
          <a:endParaRPr lang="es-VE" sz="1200" b="1">
            <a:latin typeface="Century Gothic" pitchFamily="34" charset="0"/>
          </a:endParaRPr>
        </a:p>
      </dgm:t>
    </dgm:pt>
    <dgm:pt modelId="{54DB0680-F451-4412-A708-EEE9422976E1}" type="sibTrans" cxnId="{34BB2EFC-8FBD-455E-8641-D87A4AF0D0D9}">
      <dgm:prSet/>
      <dgm:spPr/>
      <dgm:t>
        <a:bodyPr/>
        <a:lstStyle/>
        <a:p>
          <a:pPr algn="just"/>
          <a:endParaRPr lang="es-VE" sz="1200" b="1">
            <a:latin typeface="Century Gothic" pitchFamily="34" charset="0"/>
          </a:endParaRPr>
        </a:p>
      </dgm:t>
    </dgm:pt>
    <dgm:pt modelId="{E0D661BF-C43D-4BDD-BCB0-DDEE79E38D5B}" type="pres">
      <dgm:prSet presAssocID="{9B05F59D-DFDB-4C3B-850E-E62B5CE5B943}" presName="Name0" presStyleCnt="0">
        <dgm:presLayoutVars>
          <dgm:chMax val="7"/>
          <dgm:chPref val="7"/>
          <dgm:dir/>
        </dgm:presLayoutVars>
      </dgm:prSet>
      <dgm:spPr/>
      <dgm:t>
        <a:bodyPr/>
        <a:lstStyle/>
        <a:p>
          <a:endParaRPr lang="es-VE"/>
        </a:p>
      </dgm:t>
    </dgm:pt>
    <dgm:pt modelId="{EC6EB8BB-1E4E-42B9-AD50-34FB2640F9DF}" type="pres">
      <dgm:prSet presAssocID="{9B05F59D-DFDB-4C3B-850E-E62B5CE5B943}" presName="Name1" presStyleCnt="0"/>
      <dgm:spPr/>
    </dgm:pt>
    <dgm:pt modelId="{F64BC6F5-E8A2-44E2-9F8C-7F7A305EC9A8}" type="pres">
      <dgm:prSet presAssocID="{9B05F59D-DFDB-4C3B-850E-E62B5CE5B943}" presName="cycle" presStyleCnt="0"/>
      <dgm:spPr/>
    </dgm:pt>
    <dgm:pt modelId="{11CDC4C4-6BB9-46D2-BEF8-BF035BB271A3}" type="pres">
      <dgm:prSet presAssocID="{9B05F59D-DFDB-4C3B-850E-E62B5CE5B943}" presName="srcNode" presStyleLbl="node1" presStyleIdx="0" presStyleCnt="3"/>
      <dgm:spPr/>
    </dgm:pt>
    <dgm:pt modelId="{7C105617-2871-4295-9618-009738801323}" type="pres">
      <dgm:prSet presAssocID="{9B05F59D-DFDB-4C3B-850E-E62B5CE5B943}" presName="conn" presStyleLbl="parChTrans1D2" presStyleIdx="0" presStyleCnt="1"/>
      <dgm:spPr/>
      <dgm:t>
        <a:bodyPr/>
        <a:lstStyle/>
        <a:p>
          <a:endParaRPr lang="es-VE"/>
        </a:p>
      </dgm:t>
    </dgm:pt>
    <dgm:pt modelId="{3138CAC2-169D-4497-985A-A29339DA67DA}" type="pres">
      <dgm:prSet presAssocID="{9B05F59D-DFDB-4C3B-850E-E62B5CE5B943}" presName="extraNode" presStyleLbl="node1" presStyleIdx="0" presStyleCnt="3"/>
      <dgm:spPr/>
    </dgm:pt>
    <dgm:pt modelId="{0579755C-8345-43DD-AEB0-C032EC8768F8}" type="pres">
      <dgm:prSet presAssocID="{9B05F59D-DFDB-4C3B-850E-E62B5CE5B943}" presName="dstNode" presStyleLbl="node1" presStyleIdx="0" presStyleCnt="3"/>
      <dgm:spPr/>
    </dgm:pt>
    <dgm:pt modelId="{E988F057-292D-4533-9893-34B6CCD678A3}" type="pres">
      <dgm:prSet presAssocID="{2156EF63-F004-4265-A20C-BB2875FC49B8}" presName="text_1" presStyleLbl="node1" presStyleIdx="0" presStyleCnt="3" custScaleY="129647" custLinFactNeighborY="-7087">
        <dgm:presLayoutVars>
          <dgm:bulletEnabled val="1"/>
        </dgm:presLayoutVars>
      </dgm:prSet>
      <dgm:spPr/>
      <dgm:t>
        <a:bodyPr/>
        <a:lstStyle/>
        <a:p>
          <a:endParaRPr lang="es-VE"/>
        </a:p>
      </dgm:t>
    </dgm:pt>
    <dgm:pt modelId="{CD06B9A5-842A-4893-A909-4927018EBF96}" type="pres">
      <dgm:prSet presAssocID="{2156EF63-F004-4265-A20C-BB2875FC49B8}" presName="accent_1" presStyleCnt="0"/>
      <dgm:spPr/>
    </dgm:pt>
    <dgm:pt modelId="{A8D26CDC-4216-4D42-83D0-BF09A4932802}" type="pres">
      <dgm:prSet presAssocID="{2156EF63-F004-4265-A20C-BB2875FC49B8}" presName="accentRepeatNode" presStyleLbl="solidFgAcc1" presStyleIdx="0" presStyleCnt="3"/>
      <dgm:spPr>
        <a:blipFill rotWithShape="0">
          <a:blip xmlns:r="http://schemas.openxmlformats.org/officeDocument/2006/relationships" r:embed="rId1"/>
          <a:stretch>
            <a:fillRect/>
          </a:stretch>
        </a:blipFill>
      </dgm:spPr>
    </dgm:pt>
    <dgm:pt modelId="{B2DF3D55-FE5E-410D-BC9E-FA10B630F538}" type="pres">
      <dgm:prSet presAssocID="{541ABADD-2640-4452-AAE5-A93ABBBA1A1F}" presName="text_2" presStyleLbl="node1" presStyleIdx="1" presStyleCnt="3" custScaleY="151869" custLinFactNeighborX="-610" custLinFactNeighborY="92">
        <dgm:presLayoutVars>
          <dgm:bulletEnabled val="1"/>
        </dgm:presLayoutVars>
      </dgm:prSet>
      <dgm:spPr/>
      <dgm:t>
        <a:bodyPr/>
        <a:lstStyle/>
        <a:p>
          <a:endParaRPr lang="es-VE"/>
        </a:p>
      </dgm:t>
    </dgm:pt>
    <dgm:pt modelId="{29F61F73-750A-4C28-B6E1-73B49C74B9FB}" type="pres">
      <dgm:prSet presAssocID="{541ABADD-2640-4452-AAE5-A93ABBBA1A1F}" presName="accent_2" presStyleCnt="0"/>
      <dgm:spPr/>
    </dgm:pt>
    <dgm:pt modelId="{3EBEC3E8-1418-4F88-B696-5C787B30869A}" type="pres">
      <dgm:prSet presAssocID="{541ABADD-2640-4452-AAE5-A93ABBBA1A1F}" presName="accentRepeatNode" presStyleLbl="solidFgAcc1" presStyleIdx="1" presStyleCnt="3"/>
      <dgm:spPr>
        <a:blipFill rotWithShape="0">
          <a:blip xmlns:r="http://schemas.openxmlformats.org/officeDocument/2006/relationships" r:embed="rId2"/>
          <a:stretch>
            <a:fillRect/>
          </a:stretch>
        </a:blipFill>
      </dgm:spPr>
    </dgm:pt>
    <dgm:pt modelId="{B7CD5094-A409-4CC5-B7A4-3601CE453D8E}" type="pres">
      <dgm:prSet presAssocID="{E481CB6E-A77B-4678-9E7D-26A1B2F2C828}" presName="text_3" presStyleLbl="node1" presStyleIdx="2" presStyleCnt="3" custScaleY="153660" custLinFactNeighborY="18107">
        <dgm:presLayoutVars>
          <dgm:bulletEnabled val="1"/>
        </dgm:presLayoutVars>
      </dgm:prSet>
      <dgm:spPr/>
      <dgm:t>
        <a:bodyPr/>
        <a:lstStyle/>
        <a:p>
          <a:endParaRPr lang="es-VE"/>
        </a:p>
      </dgm:t>
    </dgm:pt>
    <dgm:pt modelId="{F26224FF-B4DB-4A40-B7D2-DBCEC3402BC7}" type="pres">
      <dgm:prSet presAssocID="{E481CB6E-A77B-4678-9E7D-26A1B2F2C828}" presName="accent_3" presStyleCnt="0"/>
      <dgm:spPr/>
    </dgm:pt>
    <dgm:pt modelId="{95B613EC-3B72-4227-84B9-7EE79D859DEC}" type="pres">
      <dgm:prSet presAssocID="{E481CB6E-A77B-4678-9E7D-26A1B2F2C828}" presName="accentRepeatNode" presStyleLbl="solidFgAcc1" presStyleIdx="2" presStyleCnt="3" custLinFactNeighborY="11463"/>
      <dgm:spPr>
        <a:blipFill rotWithShape="0">
          <a:blip xmlns:r="http://schemas.openxmlformats.org/officeDocument/2006/relationships" r:embed="rId3"/>
          <a:stretch>
            <a:fillRect/>
          </a:stretch>
        </a:blipFill>
      </dgm:spPr>
    </dgm:pt>
  </dgm:ptLst>
  <dgm:cxnLst>
    <dgm:cxn modelId="{D25D834D-F0AF-4251-B74A-E7B52EAC894F}" type="presOf" srcId="{2156EF63-F004-4265-A20C-BB2875FC49B8}" destId="{E988F057-292D-4533-9893-34B6CCD678A3}" srcOrd="0" destOrd="0" presId="urn:microsoft.com/office/officeart/2008/layout/VerticalCurvedList"/>
    <dgm:cxn modelId="{DCD3DB4E-A821-4B73-BD00-200C9249A2E0}" srcId="{9B05F59D-DFDB-4C3B-850E-E62B5CE5B943}" destId="{2156EF63-F004-4265-A20C-BB2875FC49B8}" srcOrd="0" destOrd="0" parTransId="{AE91866B-AD23-4C5F-AC4A-89D2B241CDE8}" sibTransId="{87972A8E-3338-4E81-B18B-C3BAF2FC7B2A}"/>
    <dgm:cxn modelId="{34BB2EFC-8FBD-455E-8641-D87A4AF0D0D9}" srcId="{9B05F59D-DFDB-4C3B-850E-E62B5CE5B943}" destId="{E481CB6E-A77B-4678-9E7D-26A1B2F2C828}" srcOrd="2" destOrd="0" parTransId="{5C37775B-5F84-4AFA-95E2-2BB8455E970E}" sibTransId="{54DB0680-F451-4412-A708-EEE9422976E1}"/>
    <dgm:cxn modelId="{3BC12766-B1BA-4186-9730-9EC57BC9A8C1}" type="presOf" srcId="{E481CB6E-A77B-4678-9E7D-26A1B2F2C828}" destId="{B7CD5094-A409-4CC5-B7A4-3601CE453D8E}" srcOrd="0" destOrd="0" presId="urn:microsoft.com/office/officeart/2008/layout/VerticalCurvedList"/>
    <dgm:cxn modelId="{8DECA00F-CF46-4D1A-9468-959710BBE0DC}" srcId="{9B05F59D-DFDB-4C3B-850E-E62B5CE5B943}" destId="{541ABADD-2640-4452-AAE5-A93ABBBA1A1F}" srcOrd="1" destOrd="0" parTransId="{9CB7E163-2B2E-4186-B3D8-B8ABE0F8E3CA}" sibTransId="{0066F709-78D1-436B-8B6F-2DE18861A21D}"/>
    <dgm:cxn modelId="{987123B4-12D8-4013-BFC4-EEC5C07B328F}" type="presOf" srcId="{541ABADD-2640-4452-AAE5-A93ABBBA1A1F}" destId="{B2DF3D55-FE5E-410D-BC9E-FA10B630F538}" srcOrd="0" destOrd="0" presId="urn:microsoft.com/office/officeart/2008/layout/VerticalCurvedList"/>
    <dgm:cxn modelId="{A8F7B872-5D58-4519-9839-920853650EA2}" type="presOf" srcId="{87972A8E-3338-4E81-B18B-C3BAF2FC7B2A}" destId="{7C105617-2871-4295-9618-009738801323}" srcOrd="0" destOrd="0" presId="urn:microsoft.com/office/officeart/2008/layout/VerticalCurvedList"/>
    <dgm:cxn modelId="{3501640E-6525-471F-985B-972A3C42CDD4}" type="presOf" srcId="{9B05F59D-DFDB-4C3B-850E-E62B5CE5B943}" destId="{E0D661BF-C43D-4BDD-BCB0-DDEE79E38D5B}" srcOrd="0" destOrd="0" presId="urn:microsoft.com/office/officeart/2008/layout/VerticalCurvedList"/>
    <dgm:cxn modelId="{14717585-0894-475A-9950-E128DE3DE06C}" type="presParOf" srcId="{E0D661BF-C43D-4BDD-BCB0-DDEE79E38D5B}" destId="{EC6EB8BB-1E4E-42B9-AD50-34FB2640F9DF}" srcOrd="0" destOrd="0" presId="urn:microsoft.com/office/officeart/2008/layout/VerticalCurvedList"/>
    <dgm:cxn modelId="{88AEEAEA-AD9E-4ACD-B5B8-E94A76744F4B}" type="presParOf" srcId="{EC6EB8BB-1E4E-42B9-AD50-34FB2640F9DF}" destId="{F64BC6F5-E8A2-44E2-9F8C-7F7A305EC9A8}" srcOrd="0" destOrd="0" presId="urn:microsoft.com/office/officeart/2008/layout/VerticalCurvedList"/>
    <dgm:cxn modelId="{A72D2797-06B6-46BF-98B0-E85A5744F8A5}" type="presParOf" srcId="{F64BC6F5-E8A2-44E2-9F8C-7F7A305EC9A8}" destId="{11CDC4C4-6BB9-46D2-BEF8-BF035BB271A3}" srcOrd="0" destOrd="0" presId="urn:microsoft.com/office/officeart/2008/layout/VerticalCurvedList"/>
    <dgm:cxn modelId="{7FA363F2-6CC5-40B6-9EA7-1B0BABAA1840}" type="presParOf" srcId="{F64BC6F5-E8A2-44E2-9F8C-7F7A305EC9A8}" destId="{7C105617-2871-4295-9618-009738801323}" srcOrd="1" destOrd="0" presId="urn:microsoft.com/office/officeart/2008/layout/VerticalCurvedList"/>
    <dgm:cxn modelId="{C026DF16-1BDE-43E3-82BB-2FAB4F78D331}" type="presParOf" srcId="{F64BC6F5-E8A2-44E2-9F8C-7F7A305EC9A8}" destId="{3138CAC2-169D-4497-985A-A29339DA67DA}" srcOrd="2" destOrd="0" presId="urn:microsoft.com/office/officeart/2008/layout/VerticalCurvedList"/>
    <dgm:cxn modelId="{8A07BC98-AEFC-4662-8665-502020968615}" type="presParOf" srcId="{F64BC6F5-E8A2-44E2-9F8C-7F7A305EC9A8}" destId="{0579755C-8345-43DD-AEB0-C032EC8768F8}" srcOrd="3" destOrd="0" presId="urn:microsoft.com/office/officeart/2008/layout/VerticalCurvedList"/>
    <dgm:cxn modelId="{427593FD-57DE-41D1-BDDF-F5B2D3D16755}" type="presParOf" srcId="{EC6EB8BB-1E4E-42B9-AD50-34FB2640F9DF}" destId="{E988F057-292D-4533-9893-34B6CCD678A3}" srcOrd="1" destOrd="0" presId="urn:microsoft.com/office/officeart/2008/layout/VerticalCurvedList"/>
    <dgm:cxn modelId="{F33B4587-7D5D-4B2B-B9AA-CBD96F3BC94F}" type="presParOf" srcId="{EC6EB8BB-1E4E-42B9-AD50-34FB2640F9DF}" destId="{CD06B9A5-842A-4893-A909-4927018EBF96}" srcOrd="2" destOrd="0" presId="urn:microsoft.com/office/officeart/2008/layout/VerticalCurvedList"/>
    <dgm:cxn modelId="{1A193607-E5E0-408D-AC62-249251596F64}" type="presParOf" srcId="{CD06B9A5-842A-4893-A909-4927018EBF96}" destId="{A8D26CDC-4216-4D42-83D0-BF09A4932802}" srcOrd="0" destOrd="0" presId="urn:microsoft.com/office/officeart/2008/layout/VerticalCurvedList"/>
    <dgm:cxn modelId="{8AD1AA15-13BF-4A62-ACB6-D24427521F76}" type="presParOf" srcId="{EC6EB8BB-1E4E-42B9-AD50-34FB2640F9DF}" destId="{B2DF3D55-FE5E-410D-BC9E-FA10B630F538}" srcOrd="3" destOrd="0" presId="urn:microsoft.com/office/officeart/2008/layout/VerticalCurvedList"/>
    <dgm:cxn modelId="{45AE3244-B54B-4656-B9C9-85F408494DCD}" type="presParOf" srcId="{EC6EB8BB-1E4E-42B9-AD50-34FB2640F9DF}" destId="{29F61F73-750A-4C28-B6E1-73B49C74B9FB}" srcOrd="4" destOrd="0" presId="urn:microsoft.com/office/officeart/2008/layout/VerticalCurvedList"/>
    <dgm:cxn modelId="{C21A7CC1-1046-415A-9274-A5706B2AE9C9}" type="presParOf" srcId="{29F61F73-750A-4C28-B6E1-73B49C74B9FB}" destId="{3EBEC3E8-1418-4F88-B696-5C787B30869A}" srcOrd="0" destOrd="0" presId="urn:microsoft.com/office/officeart/2008/layout/VerticalCurvedList"/>
    <dgm:cxn modelId="{53C2940E-0112-43E9-BA71-6E8E72992011}" type="presParOf" srcId="{EC6EB8BB-1E4E-42B9-AD50-34FB2640F9DF}" destId="{B7CD5094-A409-4CC5-B7A4-3601CE453D8E}" srcOrd="5" destOrd="0" presId="urn:microsoft.com/office/officeart/2008/layout/VerticalCurvedList"/>
    <dgm:cxn modelId="{CB755F5E-6A31-4461-9E4C-3BB65BCB9B8E}" type="presParOf" srcId="{EC6EB8BB-1E4E-42B9-AD50-34FB2640F9DF}" destId="{F26224FF-B4DB-4A40-B7D2-DBCEC3402BC7}" srcOrd="6" destOrd="0" presId="urn:microsoft.com/office/officeart/2008/layout/VerticalCurvedList"/>
    <dgm:cxn modelId="{519D0E5D-E128-4051-916D-666360608E2A}" type="presParOf" srcId="{F26224FF-B4DB-4A40-B7D2-DBCEC3402BC7}" destId="{95B613EC-3B72-4227-84B9-7EE79D859D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2589F-C8B8-432B-881D-446F3DF54C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VE"/>
        </a:p>
      </dgm:t>
    </dgm:pt>
    <dgm:pt modelId="{6B9E4A2E-4291-4414-B74F-07D44B1865B8}">
      <dgm:prSet phldrT="[Texto]"/>
      <dgm:spPr/>
      <dgm:t>
        <a:bodyPr/>
        <a:lstStyle/>
        <a:p>
          <a:pPr algn="l"/>
          <a:r>
            <a:rPr lang="es-ES" dirty="0" smtClean="0">
              <a:latin typeface="Century Gothic" pitchFamily="34" charset="0"/>
            </a:rPr>
            <a:t>Gran parte de la evidencia para el manejo de la cardiopatía valvular se basa en la opinión de expertos y en el análisis de datos retrospectivos, dado el pequeño tamaño y la relativa escasez de ECA para el tratamiento quirúrgico de la cardiopatía valvular</a:t>
          </a:r>
          <a:endParaRPr lang="es-VE" dirty="0">
            <a:latin typeface="Century Gothic" pitchFamily="34" charset="0"/>
          </a:endParaRPr>
        </a:p>
      </dgm:t>
    </dgm:pt>
    <dgm:pt modelId="{8901E676-4434-4A4B-9593-B561082068DB}" type="parTrans" cxnId="{A2435D38-EFA0-48A7-9C05-D5EC62816847}">
      <dgm:prSet/>
      <dgm:spPr/>
      <dgm:t>
        <a:bodyPr/>
        <a:lstStyle/>
        <a:p>
          <a:endParaRPr lang="es-VE"/>
        </a:p>
      </dgm:t>
    </dgm:pt>
    <dgm:pt modelId="{C758A1E9-2CF9-4658-A405-F931678C6A5D}" type="sibTrans" cxnId="{A2435D38-EFA0-48A7-9C05-D5EC62816847}">
      <dgm:prSet/>
      <dgm:spPr/>
      <dgm:t>
        <a:bodyPr/>
        <a:lstStyle/>
        <a:p>
          <a:endParaRPr lang="es-VE"/>
        </a:p>
      </dgm:t>
    </dgm:pt>
    <dgm:pt modelId="{3A78ABD1-8D9D-4E0B-A406-0717BDDB65F0}">
      <dgm:prSet phldrT="[Texto]"/>
      <dgm:spPr/>
      <dgm:t>
        <a:bodyPr/>
        <a:lstStyle/>
        <a:p>
          <a:pPr algn="just"/>
          <a:r>
            <a:rPr lang="es-ES" dirty="0" smtClean="0">
              <a:latin typeface="Century Gothic" pitchFamily="34" charset="0"/>
            </a:rPr>
            <a:t>Las pautas de ACC / AHA de 2014 y las pautas de cardiología de la SEC, recomiendan la intervención quirúrgica de la válvula mitral en la RM secundaria moderada; con las Clases </a:t>
          </a:r>
          <a:r>
            <a:rPr lang="es-ES" dirty="0" err="1" smtClean="0">
              <a:latin typeface="Century Gothic" pitchFamily="34" charset="0"/>
            </a:rPr>
            <a:t>IIb</a:t>
          </a:r>
          <a:r>
            <a:rPr lang="es-ES" dirty="0" smtClean="0">
              <a:latin typeface="Century Gothic" pitchFamily="34" charset="0"/>
            </a:rPr>
            <a:t> y </a:t>
          </a:r>
          <a:r>
            <a:rPr lang="es-ES" dirty="0" err="1" smtClean="0">
              <a:latin typeface="Century Gothic" pitchFamily="34" charset="0"/>
            </a:rPr>
            <a:t>IIa</a:t>
          </a:r>
          <a:r>
            <a:rPr lang="es-ES" dirty="0" smtClean="0">
              <a:latin typeface="Century Gothic" pitchFamily="34" charset="0"/>
            </a:rPr>
            <a:t>, respectivamente, con un nivel de evidencia C (opinión de expertos) que cita una falta de evidencia para hacer recomendaciones más fuertes.</a:t>
          </a:r>
          <a:endParaRPr lang="es-VE" dirty="0">
            <a:latin typeface="Century Gothic" pitchFamily="34" charset="0"/>
          </a:endParaRPr>
        </a:p>
      </dgm:t>
    </dgm:pt>
    <dgm:pt modelId="{4BCDDCBF-7A0F-4EAD-812F-358A65A9DB50}" type="parTrans" cxnId="{2859D485-F649-4B8A-B37A-7C40140681CD}">
      <dgm:prSet/>
      <dgm:spPr/>
      <dgm:t>
        <a:bodyPr/>
        <a:lstStyle/>
        <a:p>
          <a:endParaRPr lang="es-VE"/>
        </a:p>
      </dgm:t>
    </dgm:pt>
    <dgm:pt modelId="{41D2C072-FA9A-4FD9-B4B7-913748D7756D}" type="sibTrans" cxnId="{2859D485-F649-4B8A-B37A-7C40140681CD}">
      <dgm:prSet/>
      <dgm:spPr/>
      <dgm:t>
        <a:bodyPr/>
        <a:lstStyle/>
        <a:p>
          <a:endParaRPr lang="es-VE"/>
        </a:p>
      </dgm:t>
    </dgm:pt>
    <dgm:pt modelId="{9D3FDC68-259F-428D-AF2A-5B30A9DD147A}" type="pres">
      <dgm:prSet presAssocID="{2A52589F-C8B8-432B-881D-446F3DF54C8E}" presName="Name0" presStyleCnt="0">
        <dgm:presLayoutVars>
          <dgm:chMax val="7"/>
          <dgm:chPref val="7"/>
          <dgm:dir/>
        </dgm:presLayoutVars>
      </dgm:prSet>
      <dgm:spPr/>
      <dgm:t>
        <a:bodyPr/>
        <a:lstStyle/>
        <a:p>
          <a:endParaRPr lang="es-VE"/>
        </a:p>
      </dgm:t>
    </dgm:pt>
    <dgm:pt modelId="{606CFD5E-2BDB-46BD-8E66-035AC8D13DCB}" type="pres">
      <dgm:prSet presAssocID="{2A52589F-C8B8-432B-881D-446F3DF54C8E}" presName="Name1" presStyleCnt="0"/>
      <dgm:spPr/>
    </dgm:pt>
    <dgm:pt modelId="{F286D3A6-555D-4B50-8EB6-47EEDE29B6F2}" type="pres">
      <dgm:prSet presAssocID="{2A52589F-C8B8-432B-881D-446F3DF54C8E}" presName="cycle" presStyleCnt="0"/>
      <dgm:spPr/>
    </dgm:pt>
    <dgm:pt modelId="{2BC34ABD-E6E7-4B50-88CF-838B3F47B249}" type="pres">
      <dgm:prSet presAssocID="{2A52589F-C8B8-432B-881D-446F3DF54C8E}" presName="srcNode" presStyleLbl="node1" presStyleIdx="0" presStyleCnt="2"/>
      <dgm:spPr/>
    </dgm:pt>
    <dgm:pt modelId="{E68EB91C-7BB9-4454-8D04-2E4DE2512108}" type="pres">
      <dgm:prSet presAssocID="{2A52589F-C8B8-432B-881D-446F3DF54C8E}" presName="conn" presStyleLbl="parChTrans1D2" presStyleIdx="0" presStyleCnt="1"/>
      <dgm:spPr/>
      <dgm:t>
        <a:bodyPr/>
        <a:lstStyle/>
        <a:p>
          <a:endParaRPr lang="es-VE"/>
        </a:p>
      </dgm:t>
    </dgm:pt>
    <dgm:pt modelId="{F76C0AA1-5EB6-49CD-8AC8-74001D930846}" type="pres">
      <dgm:prSet presAssocID="{2A52589F-C8B8-432B-881D-446F3DF54C8E}" presName="extraNode" presStyleLbl="node1" presStyleIdx="0" presStyleCnt="2"/>
      <dgm:spPr/>
    </dgm:pt>
    <dgm:pt modelId="{8C03170A-5963-410D-9001-4A7C99EA2D4F}" type="pres">
      <dgm:prSet presAssocID="{2A52589F-C8B8-432B-881D-446F3DF54C8E}" presName="dstNode" presStyleLbl="node1" presStyleIdx="0" presStyleCnt="2"/>
      <dgm:spPr/>
    </dgm:pt>
    <dgm:pt modelId="{634FCDAD-A906-49D2-BE51-FAAB063A67A4}" type="pres">
      <dgm:prSet presAssocID="{6B9E4A2E-4291-4414-B74F-07D44B1865B8}" presName="text_1" presStyleLbl="node1" presStyleIdx="0" presStyleCnt="2">
        <dgm:presLayoutVars>
          <dgm:bulletEnabled val="1"/>
        </dgm:presLayoutVars>
      </dgm:prSet>
      <dgm:spPr/>
      <dgm:t>
        <a:bodyPr/>
        <a:lstStyle/>
        <a:p>
          <a:endParaRPr lang="es-VE"/>
        </a:p>
      </dgm:t>
    </dgm:pt>
    <dgm:pt modelId="{3FA234EC-F96C-4BBA-A567-6FAAC5AC62D6}" type="pres">
      <dgm:prSet presAssocID="{6B9E4A2E-4291-4414-B74F-07D44B1865B8}" presName="accent_1" presStyleCnt="0"/>
      <dgm:spPr/>
    </dgm:pt>
    <dgm:pt modelId="{7A90B422-4CD4-41F5-ACCF-F97171DF06B1}" type="pres">
      <dgm:prSet presAssocID="{6B9E4A2E-4291-4414-B74F-07D44B1865B8}" presName="accentRepeatNode" presStyleLbl="solidFgAcc1" presStyleIdx="0" presStyleCnt="2"/>
      <dgm:spPr>
        <a:solidFill>
          <a:srgbClr val="008DF7"/>
        </a:solidFill>
      </dgm:spPr>
    </dgm:pt>
    <dgm:pt modelId="{1EB86C68-D20C-4B9F-BDD5-8AC10B4E1865}" type="pres">
      <dgm:prSet presAssocID="{3A78ABD1-8D9D-4E0B-A406-0717BDDB65F0}" presName="text_2" presStyleLbl="node1" presStyleIdx="1" presStyleCnt="2">
        <dgm:presLayoutVars>
          <dgm:bulletEnabled val="1"/>
        </dgm:presLayoutVars>
      </dgm:prSet>
      <dgm:spPr/>
      <dgm:t>
        <a:bodyPr/>
        <a:lstStyle/>
        <a:p>
          <a:endParaRPr lang="es-VE"/>
        </a:p>
      </dgm:t>
    </dgm:pt>
    <dgm:pt modelId="{562AC499-C520-452A-A1EF-0ECAEA6815DF}" type="pres">
      <dgm:prSet presAssocID="{3A78ABD1-8D9D-4E0B-A406-0717BDDB65F0}" presName="accent_2" presStyleCnt="0"/>
      <dgm:spPr/>
    </dgm:pt>
    <dgm:pt modelId="{0B378B63-4F64-4317-BCE1-1B7D1AE81BE4}" type="pres">
      <dgm:prSet presAssocID="{3A78ABD1-8D9D-4E0B-A406-0717BDDB65F0}" presName="accentRepeatNode" presStyleLbl="solidFgAcc1" presStyleIdx="1" presStyleCnt="2"/>
      <dgm:spPr>
        <a:solidFill>
          <a:srgbClr val="008DF7"/>
        </a:solidFill>
      </dgm:spPr>
    </dgm:pt>
  </dgm:ptLst>
  <dgm:cxnLst>
    <dgm:cxn modelId="{2C51EBFA-99C2-461F-9596-74F946062439}" type="presOf" srcId="{3A78ABD1-8D9D-4E0B-A406-0717BDDB65F0}" destId="{1EB86C68-D20C-4B9F-BDD5-8AC10B4E1865}" srcOrd="0" destOrd="0" presId="urn:microsoft.com/office/officeart/2008/layout/VerticalCurvedList"/>
    <dgm:cxn modelId="{E6789F6A-CFC9-45D8-9FC3-277DE9D2A892}" type="presOf" srcId="{C758A1E9-2CF9-4658-A405-F931678C6A5D}" destId="{E68EB91C-7BB9-4454-8D04-2E4DE2512108}" srcOrd="0" destOrd="0" presId="urn:microsoft.com/office/officeart/2008/layout/VerticalCurvedList"/>
    <dgm:cxn modelId="{2859D485-F649-4B8A-B37A-7C40140681CD}" srcId="{2A52589F-C8B8-432B-881D-446F3DF54C8E}" destId="{3A78ABD1-8D9D-4E0B-A406-0717BDDB65F0}" srcOrd="1" destOrd="0" parTransId="{4BCDDCBF-7A0F-4EAD-812F-358A65A9DB50}" sibTransId="{41D2C072-FA9A-4FD9-B4B7-913748D7756D}"/>
    <dgm:cxn modelId="{A2435D38-EFA0-48A7-9C05-D5EC62816847}" srcId="{2A52589F-C8B8-432B-881D-446F3DF54C8E}" destId="{6B9E4A2E-4291-4414-B74F-07D44B1865B8}" srcOrd="0" destOrd="0" parTransId="{8901E676-4434-4A4B-9593-B561082068DB}" sibTransId="{C758A1E9-2CF9-4658-A405-F931678C6A5D}"/>
    <dgm:cxn modelId="{A4DC9298-2F95-4C28-84D9-4CE9FD6CF558}" type="presOf" srcId="{6B9E4A2E-4291-4414-B74F-07D44B1865B8}" destId="{634FCDAD-A906-49D2-BE51-FAAB063A67A4}" srcOrd="0" destOrd="0" presId="urn:microsoft.com/office/officeart/2008/layout/VerticalCurvedList"/>
    <dgm:cxn modelId="{9005CFE7-E5CE-43B0-A18D-B3D67CD0735C}" type="presOf" srcId="{2A52589F-C8B8-432B-881D-446F3DF54C8E}" destId="{9D3FDC68-259F-428D-AF2A-5B30A9DD147A}" srcOrd="0" destOrd="0" presId="urn:microsoft.com/office/officeart/2008/layout/VerticalCurvedList"/>
    <dgm:cxn modelId="{2C85AA13-7248-40AC-A9A1-8F1056D299D1}" type="presParOf" srcId="{9D3FDC68-259F-428D-AF2A-5B30A9DD147A}" destId="{606CFD5E-2BDB-46BD-8E66-035AC8D13DCB}" srcOrd="0" destOrd="0" presId="urn:microsoft.com/office/officeart/2008/layout/VerticalCurvedList"/>
    <dgm:cxn modelId="{08B36DA8-8E35-46B7-BF76-EF5DE63AEE50}" type="presParOf" srcId="{606CFD5E-2BDB-46BD-8E66-035AC8D13DCB}" destId="{F286D3A6-555D-4B50-8EB6-47EEDE29B6F2}" srcOrd="0" destOrd="0" presId="urn:microsoft.com/office/officeart/2008/layout/VerticalCurvedList"/>
    <dgm:cxn modelId="{1FAED76B-F29E-43C4-859B-43A4B5CA442A}" type="presParOf" srcId="{F286D3A6-555D-4B50-8EB6-47EEDE29B6F2}" destId="{2BC34ABD-E6E7-4B50-88CF-838B3F47B249}" srcOrd="0" destOrd="0" presId="urn:microsoft.com/office/officeart/2008/layout/VerticalCurvedList"/>
    <dgm:cxn modelId="{3AB838F4-638E-4CCF-B459-806788C40DEE}" type="presParOf" srcId="{F286D3A6-555D-4B50-8EB6-47EEDE29B6F2}" destId="{E68EB91C-7BB9-4454-8D04-2E4DE2512108}" srcOrd="1" destOrd="0" presId="urn:microsoft.com/office/officeart/2008/layout/VerticalCurvedList"/>
    <dgm:cxn modelId="{A735306D-2CAC-41D4-AFE7-2D9D0C930C4C}" type="presParOf" srcId="{F286D3A6-555D-4B50-8EB6-47EEDE29B6F2}" destId="{F76C0AA1-5EB6-49CD-8AC8-74001D930846}" srcOrd="2" destOrd="0" presId="urn:microsoft.com/office/officeart/2008/layout/VerticalCurvedList"/>
    <dgm:cxn modelId="{0BDB6DE9-5CEF-4CDD-A04D-538BAA7FEF18}" type="presParOf" srcId="{F286D3A6-555D-4B50-8EB6-47EEDE29B6F2}" destId="{8C03170A-5963-410D-9001-4A7C99EA2D4F}" srcOrd="3" destOrd="0" presId="urn:microsoft.com/office/officeart/2008/layout/VerticalCurvedList"/>
    <dgm:cxn modelId="{067FA0DE-656D-4CCF-873C-4B8AE6BF13F5}" type="presParOf" srcId="{606CFD5E-2BDB-46BD-8E66-035AC8D13DCB}" destId="{634FCDAD-A906-49D2-BE51-FAAB063A67A4}" srcOrd="1" destOrd="0" presId="urn:microsoft.com/office/officeart/2008/layout/VerticalCurvedList"/>
    <dgm:cxn modelId="{7B5D5F10-1F68-4965-8C65-89B4F9FC3485}" type="presParOf" srcId="{606CFD5E-2BDB-46BD-8E66-035AC8D13DCB}" destId="{3FA234EC-F96C-4BBA-A567-6FAAC5AC62D6}" srcOrd="2" destOrd="0" presId="urn:microsoft.com/office/officeart/2008/layout/VerticalCurvedList"/>
    <dgm:cxn modelId="{5B427E5E-BC84-45EC-8E06-4E082ED6A801}" type="presParOf" srcId="{3FA234EC-F96C-4BBA-A567-6FAAC5AC62D6}" destId="{7A90B422-4CD4-41F5-ACCF-F97171DF06B1}" srcOrd="0" destOrd="0" presId="urn:microsoft.com/office/officeart/2008/layout/VerticalCurvedList"/>
    <dgm:cxn modelId="{B6E98222-190A-4A2C-A89B-9A870A8AE366}" type="presParOf" srcId="{606CFD5E-2BDB-46BD-8E66-035AC8D13DCB}" destId="{1EB86C68-D20C-4B9F-BDD5-8AC10B4E1865}" srcOrd="3" destOrd="0" presId="urn:microsoft.com/office/officeart/2008/layout/VerticalCurvedList"/>
    <dgm:cxn modelId="{4C906C2A-8A6C-4873-AFF7-1BB0A03FE21D}" type="presParOf" srcId="{606CFD5E-2BDB-46BD-8E66-035AC8D13DCB}" destId="{562AC499-C520-452A-A1EF-0ECAEA6815DF}" srcOrd="4" destOrd="0" presId="urn:microsoft.com/office/officeart/2008/layout/VerticalCurvedList"/>
    <dgm:cxn modelId="{C82D3F03-9272-4ECE-864C-199AB124DC80}" type="presParOf" srcId="{562AC499-C520-452A-A1EF-0ECAEA6815DF}" destId="{0B378B63-4F64-4317-BCE1-1B7D1AE81B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345B1B-E392-4680-8B4E-B2BA6EE49EFF}"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7CF5768D-B2D4-480D-8B20-3F24204E9BE8}">
      <dgm:prSet phldrT="[Texto]"/>
      <dgm:spPr>
        <a:ln>
          <a:solidFill>
            <a:schemeClr val="accent1"/>
          </a:solidFill>
        </a:ln>
      </dgm:spPr>
      <dgm:t>
        <a:bodyPr/>
        <a:lstStyle/>
        <a:p>
          <a:pPr algn="just"/>
          <a:r>
            <a:rPr lang="es-VE" dirty="0" smtClean="0">
              <a:latin typeface="Century Gothic" pitchFamily="34" charset="0"/>
            </a:rPr>
            <a:t> </a:t>
          </a:r>
          <a:endParaRPr lang="es-VE" dirty="0"/>
        </a:p>
      </dgm:t>
    </dgm:pt>
    <dgm:pt modelId="{DA7B5456-ACC1-4708-AEDB-82E7C08B2DEB}" type="parTrans" cxnId="{541C2CBF-DE6A-447F-8C64-AC87AADA8476}">
      <dgm:prSet/>
      <dgm:spPr/>
      <dgm:t>
        <a:bodyPr/>
        <a:lstStyle/>
        <a:p>
          <a:endParaRPr lang="es-VE"/>
        </a:p>
      </dgm:t>
    </dgm:pt>
    <dgm:pt modelId="{16953E57-459F-46C0-A66D-036117CDC7C6}" type="sibTrans" cxnId="{541C2CBF-DE6A-447F-8C64-AC87AADA8476}">
      <dgm:prSet/>
      <dgm:spPr>
        <a:solidFill>
          <a:srgbClr val="008DF7">
            <a:alpha val="90000"/>
          </a:srgbClr>
        </a:solidFill>
      </dgm:spPr>
      <dgm:t>
        <a:bodyPr/>
        <a:lstStyle/>
        <a:p>
          <a:endParaRPr lang="es-VE"/>
        </a:p>
      </dgm:t>
    </dgm:pt>
    <dgm:pt modelId="{3E778103-F154-4612-919B-0E00CB502625}">
      <dgm:prSet phldrT="[Texto]"/>
      <dgm:spPr>
        <a:ln>
          <a:solidFill>
            <a:schemeClr val="accent1"/>
          </a:solidFill>
        </a:ln>
      </dgm:spPr>
      <dgm:t>
        <a:bodyPr/>
        <a:lstStyle/>
        <a:p>
          <a:pPr algn="just"/>
          <a:endParaRPr lang="es-VE" dirty="0"/>
        </a:p>
      </dgm:t>
    </dgm:pt>
    <dgm:pt modelId="{A487386A-0080-4579-9123-A04E2B2124D1}" type="parTrans" cxnId="{3300A552-307B-4DCD-88D2-076C85746EF8}">
      <dgm:prSet/>
      <dgm:spPr/>
      <dgm:t>
        <a:bodyPr/>
        <a:lstStyle/>
        <a:p>
          <a:endParaRPr lang="es-VE"/>
        </a:p>
      </dgm:t>
    </dgm:pt>
    <dgm:pt modelId="{C1E086DC-CE9D-416F-82C3-E1985326B891}" type="sibTrans" cxnId="{3300A552-307B-4DCD-88D2-076C85746EF8}">
      <dgm:prSet/>
      <dgm:spPr>
        <a:solidFill>
          <a:srgbClr val="008DF7">
            <a:alpha val="90000"/>
          </a:srgbClr>
        </a:solidFill>
      </dgm:spPr>
      <dgm:t>
        <a:bodyPr/>
        <a:lstStyle/>
        <a:p>
          <a:endParaRPr lang="es-VE"/>
        </a:p>
      </dgm:t>
    </dgm:pt>
    <dgm:pt modelId="{AA1E7A38-D086-4864-8E7D-7D39AC626DDD}" type="pres">
      <dgm:prSet presAssocID="{0A345B1B-E392-4680-8B4E-B2BA6EE49EFF}" presName="outerComposite" presStyleCnt="0">
        <dgm:presLayoutVars>
          <dgm:chMax val="5"/>
          <dgm:dir/>
          <dgm:resizeHandles val="exact"/>
        </dgm:presLayoutVars>
      </dgm:prSet>
      <dgm:spPr/>
      <dgm:t>
        <a:bodyPr/>
        <a:lstStyle/>
        <a:p>
          <a:endParaRPr lang="es-VE"/>
        </a:p>
      </dgm:t>
    </dgm:pt>
    <dgm:pt modelId="{CB51AB19-5E3A-4FAF-A308-C2EC28C0F0AE}" type="pres">
      <dgm:prSet presAssocID="{0A345B1B-E392-4680-8B4E-B2BA6EE49EFF}" presName="dummyMaxCanvas" presStyleCnt="0">
        <dgm:presLayoutVars/>
      </dgm:prSet>
      <dgm:spPr/>
    </dgm:pt>
    <dgm:pt modelId="{BA7BA614-D27F-4129-BB1F-06E43A6B939F}" type="pres">
      <dgm:prSet presAssocID="{0A345B1B-E392-4680-8B4E-B2BA6EE49EFF}" presName="TwoNodes_1" presStyleLbl="node1" presStyleIdx="0" presStyleCnt="2">
        <dgm:presLayoutVars>
          <dgm:bulletEnabled val="1"/>
        </dgm:presLayoutVars>
      </dgm:prSet>
      <dgm:spPr/>
      <dgm:t>
        <a:bodyPr/>
        <a:lstStyle/>
        <a:p>
          <a:endParaRPr lang="es-VE"/>
        </a:p>
      </dgm:t>
    </dgm:pt>
    <dgm:pt modelId="{DF374EDC-3A33-431A-9244-7897E6CEDC88}" type="pres">
      <dgm:prSet presAssocID="{0A345B1B-E392-4680-8B4E-B2BA6EE49EFF}" presName="TwoNodes_2" presStyleLbl="node1" presStyleIdx="1" presStyleCnt="2" custScaleX="105111" custLinFactNeighborX="-5707">
        <dgm:presLayoutVars>
          <dgm:bulletEnabled val="1"/>
        </dgm:presLayoutVars>
      </dgm:prSet>
      <dgm:spPr/>
      <dgm:t>
        <a:bodyPr/>
        <a:lstStyle/>
        <a:p>
          <a:endParaRPr lang="es-VE"/>
        </a:p>
      </dgm:t>
    </dgm:pt>
    <dgm:pt modelId="{28ADDBF2-CF52-4B82-A76E-9B493860894B}" type="pres">
      <dgm:prSet presAssocID="{0A345B1B-E392-4680-8B4E-B2BA6EE49EFF}" presName="TwoConn_1-2" presStyleLbl="fgAccFollowNode1" presStyleIdx="0" presStyleCnt="1" custScaleY="68417">
        <dgm:presLayoutVars>
          <dgm:bulletEnabled val="1"/>
        </dgm:presLayoutVars>
      </dgm:prSet>
      <dgm:spPr/>
      <dgm:t>
        <a:bodyPr/>
        <a:lstStyle/>
        <a:p>
          <a:endParaRPr lang="es-VE"/>
        </a:p>
      </dgm:t>
    </dgm:pt>
    <dgm:pt modelId="{C5CCA798-370B-4E2C-9810-5244F04C6706}" type="pres">
      <dgm:prSet presAssocID="{0A345B1B-E392-4680-8B4E-B2BA6EE49EFF}" presName="TwoNodes_1_text" presStyleLbl="node1" presStyleIdx="1" presStyleCnt="2">
        <dgm:presLayoutVars>
          <dgm:bulletEnabled val="1"/>
        </dgm:presLayoutVars>
      </dgm:prSet>
      <dgm:spPr/>
      <dgm:t>
        <a:bodyPr/>
        <a:lstStyle/>
        <a:p>
          <a:endParaRPr lang="es-VE"/>
        </a:p>
      </dgm:t>
    </dgm:pt>
    <dgm:pt modelId="{6053349F-A7AA-485D-96D0-3E9ED2DA3888}" type="pres">
      <dgm:prSet presAssocID="{0A345B1B-E392-4680-8B4E-B2BA6EE49EFF}" presName="TwoNodes_2_text" presStyleLbl="node1" presStyleIdx="1" presStyleCnt="2">
        <dgm:presLayoutVars>
          <dgm:bulletEnabled val="1"/>
        </dgm:presLayoutVars>
      </dgm:prSet>
      <dgm:spPr/>
      <dgm:t>
        <a:bodyPr/>
        <a:lstStyle/>
        <a:p>
          <a:endParaRPr lang="es-VE"/>
        </a:p>
      </dgm:t>
    </dgm:pt>
  </dgm:ptLst>
  <dgm:cxnLst>
    <dgm:cxn modelId="{9956A121-3E98-444C-9045-892825F5DC19}" type="presOf" srcId="{16953E57-459F-46C0-A66D-036117CDC7C6}" destId="{28ADDBF2-CF52-4B82-A76E-9B493860894B}" srcOrd="0" destOrd="0" presId="urn:microsoft.com/office/officeart/2005/8/layout/vProcess5"/>
    <dgm:cxn modelId="{541C2CBF-DE6A-447F-8C64-AC87AADA8476}" srcId="{0A345B1B-E392-4680-8B4E-B2BA6EE49EFF}" destId="{7CF5768D-B2D4-480D-8B20-3F24204E9BE8}" srcOrd="0" destOrd="0" parTransId="{DA7B5456-ACC1-4708-AEDB-82E7C08B2DEB}" sibTransId="{16953E57-459F-46C0-A66D-036117CDC7C6}"/>
    <dgm:cxn modelId="{1FD0437D-9624-4622-BB4D-684226F3A879}" type="presOf" srcId="{3E778103-F154-4612-919B-0E00CB502625}" destId="{6053349F-A7AA-485D-96D0-3E9ED2DA3888}" srcOrd="1" destOrd="0" presId="urn:microsoft.com/office/officeart/2005/8/layout/vProcess5"/>
    <dgm:cxn modelId="{05BE0A1B-9F5B-492A-A899-19B00B538ABD}" type="presOf" srcId="{0A345B1B-E392-4680-8B4E-B2BA6EE49EFF}" destId="{AA1E7A38-D086-4864-8E7D-7D39AC626DDD}" srcOrd="0" destOrd="0" presId="urn:microsoft.com/office/officeart/2005/8/layout/vProcess5"/>
    <dgm:cxn modelId="{3300A552-307B-4DCD-88D2-076C85746EF8}" srcId="{0A345B1B-E392-4680-8B4E-B2BA6EE49EFF}" destId="{3E778103-F154-4612-919B-0E00CB502625}" srcOrd="1" destOrd="0" parTransId="{A487386A-0080-4579-9123-A04E2B2124D1}" sibTransId="{C1E086DC-CE9D-416F-82C3-E1985326B891}"/>
    <dgm:cxn modelId="{40EBE2A9-DCE9-4D37-9AC3-BC4BAE3543AE}" type="presOf" srcId="{3E778103-F154-4612-919B-0E00CB502625}" destId="{DF374EDC-3A33-431A-9244-7897E6CEDC88}" srcOrd="0" destOrd="0" presId="urn:microsoft.com/office/officeart/2005/8/layout/vProcess5"/>
    <dgm:cxn modelId="{1C84A319-0C34-4706-B23A-66E2A5651430}" type="presOf" srcId="{7CF5768D-B2D4-480D-8B20-3F24204E9BE8}" destId="{BA7BA614-D27F-4129-BB1F-06E43A6B939F}" srcOrd="0" destOrd="0" presId="urn:microsoft.com/office/officeart/2005/8/layout/vProcess5"/>
    <dgm:cxn modelId="{D756CAF3-5F8C-41E1-B5AB-DBABF18F5EEF}" type="presOf" srcId="{7CF5768D-B2D4-480D-8B20-3F24204E9BE8}" destId="{C5CCA798-370B-4E2C-9810-5244F04C6706}" srcOrd="1" destOrd="0" presId="urn:microsoft.com/office/officeart/2005/8/layout/vProcess5"/>
    <dgm:cxn modelId="{EA38F3BC-4877-47BE-A477-BDED3518B93C}" type="presParOf" srcId="{AA1E7A38-D086-4864-8E7D-7D39AC626DDD}" destId="{CB51AB19-5E3A-4FAF-A308-C2EC28C0F0AE}" srcOrd="0" destOrd="0" presId="urn:microsoft.com/office/officeart/2005/8/layout/vProcess5"/>
    <dgm:cxn modelId="{F82D249A-59DA-4029-B985-23E3F43153B8}" type="presParOf" srcId="{AA1E7A38-D086-4864-8E7D-7D39AC626DDD}" destId="{BA7BA614-D27F-4129-BB1F-06E43A6B939F}" srcOrd="1" destOrd="0" presId="urn:microsoft.com/office/officeart/2005/8/layout/vProcess5"/>
    <dgm:cxn modelId="{DA5629E1-7B82-428F-8361-9EEEBC2D1F12}" type="presParOf" srcId="{AA1E7A38-D086-4864-8E7D-7D39AC626DDD}" destId="{DF374EDC-3A33-431A-9244-7897E6CEDC88}" srcOrd="2" destOrd="0" presId="urn:microsoft.com/office/officeart/2005/8/layout/vProcess5"/>
    <dgm:cxn modelId="{6F20750D-E24E-42FB-9784-DF7916E87D33}" type="presParOf" srcId="{AA1E7A38-D086-4864-8E7D-7D39AC626DDD}" destId="{28ADDBF2-CF52-4B82-A76E-9B493860894B}" srcOrd="3" destOrd="0" presId="urn:microsoft.com/office/officeart/2005/8/layout/vProcess5"/>
    <dgm:cxn modelId="{8056B6A9-2EC9-4AEA-A9AB-B058D2F2CEA8}" type="presParOf" srcId="{AA1E7A38-D086-4864-8E7D-7D39AC626DDD}" destId="{C5CCA798-370B-4E2C-9810-5244F04C6706}" srcOrd="4" destOrd="0" presId="urn:microsoft.com/office/officeart/2005/8/layout/vProcess5"/>
    <dgm:cxn modelId="{4E73494F-5204-47D3-878B-8A493C9F9D7C}" type="presParOf" srcId="{AA1E7A38-D086-4864-8E7D-7D39AC626DDD}" destId="{6053349F-A7AA-485D-96D0-3E9ED2DA388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52589F-C8B8-432B-881D-446F3DF54C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VE"/>
        </a:p>
      </dgm:t>
    </dgm:pt>
    <dgm:pt modelId="{6B9E4A2E-4291-4414-B74F-07D44B1865B8}">
      <dgm:prSet phldrT="[Texto]" custT="1"/>
      <dgm:spPr/>
      <dgm:t>
        <a:bodyPr/>
        <a:lstStyle/>
        <a:p>
          <a:pPr algn="l"/>
          <a:r>
            <a:rPr lang="es-VE" sz="1200" dirty="0" smtClean="0">
              <a:latin typeface="Century Gothic" pitchFamily="34" charset="0"/>
            </a:rPr>
            <a:t>En nuestro estudio, no hubo diferencias en los marcadores de la función del LV como LVESD, LVEF y </a:t>
          </a:r>
          <a:r>
            <a:rPr lang="es-VE" sz="1200" dirty="0" err="1" smtClean="0">
              <a:latin typeface="Century Gothic" pitchFamily="34" charset="0"/>
            </a:rPr>
            <a:t>LVESVi</a:t>
          </a:r>
          <a:r>
            <a:rPr lang="es-VE" sz="1200" dirty="0" smtClean="0">
              <a:latin typeface="Century Gothic" pitchFamily="34" charset="0"/>
            </a:rPr>
            <a:t> . Esto sugiere que el rendimiento del VI no cambia significativamente más allá de los beneficios acumulados de la revascularización solo con la adición de MVR / Re en pacientes con RM isquémica moderada.</a:t>
          </a:r>
          <a:endParaRPr lang="es-VE" sz="1200" dirty="0">
            <a:latin typeface="Century Gothic" pitchFamily="34" charset="0"/>
          </a:endParaRPr>
        </a:p>
      </dgm:t>
    </dgm:pt>
    <dgm:pt modelId="{8901E676-4434-4A4B-9593-B561082068DB}" type="parTrans" cxnId="{A2435D38-EFA0-48A7-9C05-D5EC62816847}">
      <dgm:prSet/>
      <dgm:spPr/>
      <dgm:t>
        <a:bodyPr/>
        <a:lstStyle/>
        <a:p>
          <a:endParaRPr lang="es-VE"/>
        </a:p>
      </dgm:t>
    </dgm:pt>
    <dgm:pt modelId="{C758A1E9-2CF9-4658-A405-F931678C6A5D}" type="sibTrans" cxnId="{A2435D38-EFA0-48A7-9C05-D5EC62816847}">
      <dgm:prSet/>
      <dgm:spPr/>
      <dgm:t>
        <a:bodyPr/>
        <a:lstStyle/>
        <a:p>
          <a:endParaRPr lang="es-VE"/>
        </a:p>
      </dgm:t>
    </dgm:pt>
    <dgm:pt modelId="{3A78ABD1-8D9D-4E0B-A406-0717BDDB65F0}">
      <dgm:prSet phldrT="[Texto]" custT="1"/>
      <dgm:spPr/>
      <dgm:t>
        <a:bodyPr/>
        <a:lstStyle/>
        <a:p>
          <a:pPr algn="just"/>
          <a:r>
            <a:rPr lang="es-ES" sz="1200" dirty="0" smtClean="0">
              <a:latin typeface="Century Gothic" pitchFamily="34" charset="0"/>
            </a:rPr>
            <a:t>Aunque en este momento hay una clara falta de evidencia para apoyar la cirugía mitral concomitante para la RM isquémica moderada, puede haber un subgrupo de pacientes que podrían beneficiarse de esto. Intuitivamente, se podría esperar que los pacientes con una gran cicatriz o un  aneurisma se beneficien de la cirugía concomitante de la válvula mitral, ya que es improbable un grado significativo de remodelación inversa sin un miocardio viable. Sin embargo, esta hipótesis aún no se ha comprobado y la identificación de estos y otros pacientes que pueden beneficiarse sigue siendo un desafío..</a:t>
          </a:r>
          <a:r>
            <a:rPr lang="es-VE" sz="1200" dirty="0" smtClean="0">
              <a:latin typeface="Century Gothic" pitchFamily="34" charset="0"/>
            </a:rPr>
            <a:t> </a:t>
          </a:r>
          <a:endParaRPr lang="es-VE" sz="1200" dirty="0">
            <a:latin typeface="Century Gothic" pitchFamily="34" charset="0"/>
          </a:endParaRPr>
        </a:p>
      </dgm:t>
    </dgm:pt>
    <dgm:pt modelId="{4BCDDCBF-7A0F-4EAD-812F-358A65A9DB50}" type="parTrans" cxnId="{2859D485-F649-4B8A-B37A-7C40140681CD}">
      <dgm:prSet/>
      <dgm:spPr/>
      <dgm:t>
        <a:bodyPr/>
        <a:lstStyle/>
        <a:p>
          <a:endParaRPr lang="es-VE"/>
        </a:p>
      </dgm:t>
    </dgm:pt>
    <dgm:pt modelId="{41D2C072-FA9A-4FD9-B4B7-913748D7756D}" type="sibTrans" cxnId="{2859D485-F649-4B8A-B37A-7C40140681CD}">
      <dgm:prSet/>
      <dgm:spPr/>
      <dgm:t>
        <a:bodyPr/>
        <a:lstStyle/>
        <a:p>
          <a:endParaRPr lang="es-VE"/>
        </a:p>
      </dgm:t>
    </dgm:pt>
    <dgm:pt modelId="{9D3FDC68-259F-428D-AF2A-5B30A9DD147A}" type="pres">
      <dgm:prSet presAssocID="{2A52589F-C8B8-432B-881D-446F3DF54C8E}" presName="Name0" presStyleCnt="0">
        <dgm:presLayoutVars>
          <dgm:chMax val="7"/>
          <dgm:chPref val="7"/>
          <dgm:dir/>
        </dgm:presLayoutVars>
      </dgm:prSet>
      <dgm:spPr/>
      <dgm:t>
        <a:bodyPr/>
        <a:lstStyle/>
        <a:p>
          <a:endParaRPr lang="es-VE"/>
        </a:p>
      </dgm:t>
    </dgm:pt>
    <dgm:pt modelId="{606CFD5E-2BDB-46BD-8E66-035AC8D13DCB}" type="pres">
      <dgm:prSet presAssocID="{2A52589F-C8B8-432B-881D-446F3DF54C8E}" presName="Name1" presStyleCnt="0"/>
      <dgm:spPr/>
    </dgm:pt>
    <dgm:pt modelId="{F286D3A6-555D-4B50-8EB6-47EEDE29B6F2}" type="pres">
      <dgm:prSet presAssocID="{2A52589F-C8B8-432B-881D-446F3DF54C8E}" presName="cycle" presStyleCnt="0"/>
      <dgm:spPr/>
    </dgm:pt>
    <dgm:pt modelId="{2BC34ABD-E6E7-4B50-88CF-838B3F47B249}" type="pres">
      <dgm:prSet presAssocID="{2A52589F-C8B8-432B-881D-446F3DF54C8E}" presName="srcNode" presStyleLbl="node1" presStyleIdx="0" presStyleCnt="2"/>
      <dgm:spPr/>
    </dgm:pt>
    <dgm:pt modelId="{E68EB91C-7BB9-4454-8D04-2E4DE2512108}" type="pres">
      <dgm:prSet presAssocID="{2A52589F-C8B8-432B-881D-446F3DF54C8E}" presName="conn" presStyleLbl="parChTrans1D2" presStyleIdx="0" presStyleCnt="1"/>
      <dgm:spPr/>
      <dgm:t>
        <a:bodyPr/>
        <a:lstStyle/>
        <a:p>
          <a:endParaRPr lang="es-VE"/>
        </a:p>
      </dgm:t>
    </dgm:pt>
    <dgm:pt modelId="{F76C0AA1-5EB6-49CD-8AC8-74001D930846}" type="pres">
      <dgm:prSet presAssocID="{2A52589F-C8B8-432B-881D-446F3DF54C8E}" presName="extraNode" presStyleLbl="node1" presStyleIdx="0" presStyleCnt="2"/>
      <dgm:spPr/>
    </dgm:pt>
    <dgm:pt modelId="{8C03170A-5963-410D-9001-4A7C99EA2D4F}" type="pres">
      <dgm:prSet presAssocID="{2A52589F-C8B8-432B-881D-446F3DF54C8E}" presName="dstNode" presStyleLbl="node1" presStyleIdx="0" presStyleCnt="2"/>
      <dgm:spPr/>
    </dgm:pt>
    <dgm:pt modelId="{634FCDAD-A906-49D2-BE51-FAAB063A67A4}" type="pres">
      <dgm:prSet presAssocID="{6B9E4A2E-4291-4414-B74F-07D44B1865B8}" presName="text_1" presStyleLbl="node1" presStyleIdx="0" presStyleCnt="2" custLinFactNeighborX="-3726">
        <dgm:presLayoutVars>
          <dgm:bulletEnabled val="1"/>
        </dgm:presLayoutVars>
      </dgm:prSet>
      <dgm:spPr/>
      <dgm:t>
        <a:bodyPr/>
        <a:lstStyle/>
        <a:p>
          <a:endParaRPr lang="es-VE"/>
        </a:p>
      </dgm:t>
    </dgm:pt>
    <dgm:pt modelId="{3FA234EC-F96C-4BBA-A567-6FAAC5AC62D6}" type="pres">
      <dgm:prSet presAssocID="{6B9E4A2E-4291-4414-B74F-07D44B1865B8}" presName="accent_1" presStyleCnt="0"/>
      <dgm:spPr/>
    </dgm:pt>
    <dgm:pt modelId="{7A90B422-4CD4-41F5-ACCF-F97171DF06B1}" type="pres">
      <dgm:prSet presAssocID="{6B9E4A2E-4291-4414-B74F-07D44B1865B8}" presName="accentRepeatNode" presStyleLbl="solidFgAcc1" presStyleIdx="0" presStyleCnt="2"/>
      <dgm:spPr>
        <a:solidFill>
          <a:srgbClr val="008DF7"/>
        </a:solidFill>
      </dgm:spPr>
    </dgm:pt>
    <dgm:pt modelId="{1EB86C68-D20C-4B9F-BDD5-8AC10B4E1865}" type="pres">
      <dgm:prSet presAssocID="{3A78ABD1-8D9D-4E0B-A406-0717BDDB65F0}" presName="text_2" presStyleLbl="node1" presStyleIdx="1" presStyleCnt="2" custScaleY="151354" custLinFactNeighborX="-4099">
        <dgm:presLayoutVars>
          <dgm:bulletEnabled val="1"/>
        </dgm:presLayoutVars>
      </dgm:prSet>
      <dgm:spPr/>
      <dgm:t>
        <a:bodyPr/>
        <a:lstStyle/>
        <a:p>
          <a:endParaRPr lang="es-VE"/>
        </a:p>
      </dgm:t>
    </dgm:pt>
    <dgm:pt modelId="{562AC499-C520-452A-A1EF-0ECAEA6815DF}" type="pres">
      <dgm:prSet presAssocID="{3A78ABD1-8D9D-4E0B-A406-0717BDDB65F0}" presName="accent_2" presStyleCnt="0"/>
      <dgm:spPr/>
    </dgm:pt>
    <dgm:pt modelId="{0B378B63-4F64-4317-BCE1-1B7D1AE81BE4}" type="pres">
      <dgm:prSet presAssocID="{3A78ABD1-8D9D-4E0B-A406-0717BDDB65F0}" presName="accentRepeatNode" presStyleLbl="solidFgAcc1" presStyleIdx="1" presStyleCnt="2"/>
      <dgm:spPr>
        <a:solidFill>
          <a:srgbClr val="008DF7"/>
        </a:solidFill>
      </dgm:spPr>
    </dgm:pt>
  </dgm:ptLst>
  <dgm:cxnLst>
    <dgm:cxn modelId="{FB8E4E07-0566-4D88-AEC0-CDFB48E75417}" type="presOf" srcId="{C758A1E9-2CF9-4658-A405-F931678C6A5D}" destId="{E68EB91C-7BB9-4454-8D04-2E4DE2512108}" srcOrd="0" destOrd="0" presId="urn:microsoft.com/office/officeart/2008/layout/VerticalCurvedList"/>
    <dgm:cxn modelId="{2859D485-F649-4B8A-B37A-7C40140681CD}" srcId="{2A52589F-C8B8-432B-881D-446F3DF54C8E}" destId="{3A78ABD1-8D9D-4E0B-A406-0717BDDB65F0}" srcOrd="1" destOrd="0" parTransId="{4BCDDCBF-7A0F-4EAD-812F-358A65A9DB50}" sibTransId="{41D2C072-FA9A-4FD9-B4B7-913748D7756D}"/>
    <dgm:cxn modelId="{A2435D38-EFA0-48A7-9C05-D5EC62816847}" srcId="{2A52589F-C8B8-432B-881D-446F3DF54C8E}" destId="{6B9E4A2E-4291-4414-B74F-07D44B1865B8}" srcOrd="0" destOrd="0" parTransId="{8901E676-4434-4A4B-9593-B561082068DB}" sibTransId="{C758A1E9-2CF9-4658-A405-F931678C6A5D}"/>
    <dgm:cxn modelId="{4A16236C-A53B-49C2-AC0C-54EC99C04CB8}" type="presOf" srcId="{2A52589F-C8B8-432B-881D-446F3DF54C8E}" destId="{9D3FDC68-259F-428D-AF2A-5B30A9DD147A}" srcOrd="0" destOrd="0" presId="urn:microsoft.com/office/officeart/2008/layout/VerticalCurvedList"/>
    <dgm:cxn modelId="{0B89999B-22C4-4F14-B911-E9D62E34FD3C}" type="presOf" srcId="{6B9E4A2E-4291-4414-B74F-07D44B1865B8}" destId="{634FCDAD-A906-49D2-BE51-FAAB063A67A4}" srcOrd="0" destOrd="0" presId="urn:microsoft.com/office/officeart/2008/layout/VerticalCurvedList"/>
    <dgm:cxn modelId="{73525DB9-0974-4E82-B29C-938700AC7D28}" type="presOf" srcId="{3A78ABD1-8D9D-4E0B-A406-0717BDDB65F0}" destId="{1EB86C68-D20C-4B9F-BDD5-8AC10B4E1865}" srcOrd="0" destOrd="0" presId="urn:microsoft.com/office/officeart/2008/layout/VerticalCurvedList"/>
    <dgm:cxn modelId="{440E8E89-9D43-4A4E-98B5-3A4C98A7EA1C}" type="presParOf" srcId="{9D3FDC68-259F-428D-AF2A-5B30A9DD147A}" destId="{606CFD5E-2BDB-46BD-8E66-035AC8D13DCB}" srcOrd="0" destOrd="0" presId="urn:microsoft.com/office/officeart/2008/layout/VerticalCurvedList"/>
    <dgm:cxn modelId="{0455E3ED-EA2A-4E12-8A94-E1FF5F76DD9E}" type="presParOf" srcId="{606CFD5E-2BDB-46BD-8E66-035AC8D13DCB}" destId="{F286D3A6-555D-4B50-8EB6-47EEDE29B6F2}" srcOrd="0" destOrd="0" presId="urn:microsoft.com/office/officeart/2008/layout/VerticalCurvedList"/>
    <dgm:cxn modelId="{56362339-70BD-451A-8799-80FBF54E4474}" type="presParOf" srcId="{F286D3A6-555D-4B50-8EB6-47EEDE29B6F2}" destId="{2BC34ABD-E6E7-4B50-88CF-838B3F47B249}" srcOrd="0" destOrd="0" presId="urn:microsoft.com/office/officeart/2008/layout/VerticalCurvedList"/>
    <dgm:cxn modelId="{470E44B0-A2E9-4423-A702-B0BC87C2853D}" type="presParOf" srcId="{F286D3A6-555D-4B50-8EB6-47EEDE29B6F2}" destId="{E68EB91C-7BB9-4454-8D04-2E4DE2512108}" srcOrd="1" destOrd="0" presId="urn:microsoft.com/office/officeart/2008/layout/VerticalCurvedList"/>
    <dgm:cxn modelId="{0B373BE2-0C30-4C57-8A7B-CA2297D3F974}" type="presParOf" srcId="{F286D3A6-555D-4B50-8EB6-47EEDE29B6F2}" destId="{F76C0AA1-5EB6-49CD-8AC8-74001D930846}" srcOrd="2" destOrd="0" presId="urn:microsoft.com/office/officeart/2008/layout/VerticalCurvedList"/>
    <dgm:cxn modelId="{BDAC4565-5517-488C-86D5-05430CA37C4D}" type="presParOf" srcId="{F286D3A6-555D-4B50-8EB6-47EEDE29B6F2}" destId="{8C03170A-5963-410D-9001-4A7C99EA2D4F}" srcOrd="3" destOrd="0" presId="urn:microsoft.com/office/officeart/2008/layout/VerticalCurvedList"/>
    <dgm:cxn modelId="{00556E19-0301-4B09-86B6-3054796E6E37}" type="presParOf" srcId="{606CFD5E-2BDB-46BD-8E66-035AC8D13DCB}" destId="{634FCDAD-A906-49D2-BE51-FAAB063A67A4}" srcOrd="1" destOrd="0" presId="urn:microsoft.com/office/officeart/2008/layout/VerticalCurvedList"/>
    <dgm:cxn modelId="{BC28E636-F34C-4EC1-AFDE-3148BB879C27}" type="presParOf" srcId="{606CFD5E-2BDB-46BD-8E66-035AC8D13DCB}" destId="{3FA234EC-F96C-4BBA-A567-6FAAC5AC62D6}" srcOrd="2" destOrd="0" presId="urn:microsoft.com/office/officeart/2008/layout/VerticalCurvedList"/>
    <dgm:cxn modelId="{43F58116-248E-41CE-A3BA-0EA01925940E}" type="presParOf" srcId="{3FA234EC-F96C-4BBA-A567-6FAAC5AC62D6}" destId="{7A90B422-4CD4-41F5-ACCF-F97171DF06B1}" srcOrd="0" destOrd="0" presId="urn:microsoft.com/office/officeart/2008/layout/VerticalCurvedList"/>
    <dgm:cxn modelId="{760F8703-6CB5-4522-85D4-7F9EE5BD481E}" type="presParOf" srcId="{606CFD5E-2BDB-46BD-8E66-035AC8D13DCB}" destId="{1EB86C68-D20C-4B9F-BDD5-8AC10B4E1865}" srcOrd="3" destOrd="0" presId="urn:microsoft.com/office/officeart/2008/layout/VerticalCurvedList"/>
    <dgm:cxn modelId="{8DF0E832-A57D-4F3A-BBD4-502ACFCCBB91}" type="presParOf" srcId="{606CFD5E-2BDB-46BD-8E66-035AC8D13DCB}" destId="{562AC499-C520-452A-A1EF-0ECAEA6815DF}" srcOrd="4" destOrd="0" presId="urn:microsoft.com/office/officeart/2008/layout/VerticalCurvedList"/>
    <dgm:cxn modelId="{07B32D27-7992-49E6-A100-98E7E774C325}" type="presParOf" srcId="{562AC499-C520-452A-A1EF-0ECAEA6815DF}" destId="{0B378B63-4F64-4317-BCE1-1B7D1AE81B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27217-E0C2-48A2-8976-950827506A52}">
      <dsp:nvSpPr>
        <dsp:cNvPr id="0" name=""/>
        <dsp:cNvSpPr/>
      </dsp:nvSpPr>
      <dsp:spPr>
        <a:xfrm>
          <a:off x="0" y="0"/>
          <a:ext cx="6306978" cy="18459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VE" sz="1200" kern="1200" dirty="0" smtClean="0">
              <a:latin typeface="Century Gothic" pitchFamily="34" charset="0"/>
            </a:rPr>
            <a:t>Tener en consideración que se escogieron artículos publicados entre 2001 y 2016, por lo cual la diferencia en técnica de procedimientos, </a:t>
          </a:r>
          <a:r>
            <a:rPr lang="es-VE" sz="1200" kern="1200" dirty="0" err="1" smtClean="0">
              <a:latin typeface="Century Gothic" pitchFamily="34" charset="0"/>
            </a:rPr>
            <a:t>tto</a:t>
          </a:r>
          <a:r>
            <a:rPr lang="es-VE" sz="1200" kern="1200" dirty="0" smtClean="0">
              <a:latin typeface="Century Gothic" pitchFamily="34" charset="0"/>
            </a:rPr>
            <a:t> medico , ha variado mucho en la actualidad; asimismo los estudios presentaban alta heterogeneidad siendo poco comparables .</a:t>
          </a:r>
          <a:endParaRPr lang="es-VE" sz="1200" kern="1200" dirty="0"/>
        </a:p>
      </dsp:txBody>
      <dsp:txXfrm>
        <a:off x="54066" y="54066"/>
        <a:ext cx="4315059" cy="1737813"/>
      </dsp:txXfrm>
    </dsp:sp>
    <dsp:sp modelId="{B4B15C37-C9A7-4119-9314-3BE520B8C911}">
      <dsp:nvSpPr>
        <dsp:cNvPr id="0" name=""/>
        <dsp:cNvSpPr/>
      </dsp:nvSpPr>
      <dsp:spPr>
        <a:xfrm>
          <a:off x="556498" y="2153602"/>
          <a:ext cx="6306978" cy="18459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VE" sz="1200" kern="1200" dirty="0" smtClean="0">
              <a:latin typeface="Century Gothic" pitchFamily="34" charset="0"/>
            </a:rPr>
            <a:t>En cuanto  a la pregunta del ciclo ¿Cuál es la conducta mas adecuada en el tratamiento de la insuficiencia mitral moderada de etiología isquémica?; </a:t>
          </a:r>
          <a:r>
            <a:rPr lang="es-VE" sz="1200" b="1" u="sng" kern="1200" dirty="0" smtClean="0">
              <a:solidFill>
                <a:srgbClr val="C00000"/>
              </a:solidFill>
              <a:latin typeface="Century Gothic" pitchFamily="34" charset="0"/>
            </a:rPr>
            <a:t>NO SE RECOMIENDA </a:t>
          </a:r>
          <a:r>
            <a:rPr lang="es-VE" sz="1200" kern="1200" dirty="0" smtClean="0">
              <a:latin typeface="Century Gothic" pitchFamily="34" charset="0"/>
            </a:rPr>
            <a:t>en pacientes con insuficiencia mitral isquémica moderada con indicación de CABG, la adición de reparación de válvula mitral ,porque no se demostró diferencias estadísticamente significativas en los </a:t>
          </a:r>
          <a:r>
            <a:rPr lang="es-VE" sz="1200" kern="1200" dirty="0" err="1" smtClean="0">
              <a:latin typeface="Century Gothic" pitchFamily="34" charset="0"/>
            </a:rPr>
            <a:t>ptos</a:t>
          </a:r>
          <a:r>
            <a:rPr lang="es-VE" sz="1200" kern="1200" dirty="0" smtClean="0">
              <a:latin typeface="Century Gothic" pitchFamily="34" charset="0"/>
            </a:rPr>
            <a:t> finales primarios ni secundarios.</a:t>
          </a:r>
          <a:endParaRPr lang="es-VE" sz="1200" kern="1200" dirty="0">
            <a:latin typeface="Century Gothic" pitchFamily="34" charset="0"/>
          </a:endParaRPr>
        </a:p>
      </dsp:txBody>
      <dsp:txXfrm>
        <a:off x="610564" y="2207668"/>
        <a:ext cx="4442484" cy="1737813"/>
      </dsp:txXfrm>
    </dsp:sp>
    <dsp:sp modelId="{8290390B-31AF-4104-9D7E-9A92E9C7AF22}">
      <dsp:nvSpPr>
        <dsp:cNvPr id="0" name=""/>
        <dsp:cNvSpPr/>
      </dsp:nvSpPr>
      <dsp:spPr>
        <a:xfrm>
          <a:off x="1112996" y="4307204"/>
          <a:ext cx="6306978" cy="18459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VE" sz="1200" kern="1200" dirty="0" smtClean="0">
              <a:latin typeface="Century Gothic" pitchFamily="34" charset="0"/>
            </a:rPr>
            <a:t>Se recomienda realización de mas y mejores estudios que incluyan mayor población, con heterogeneidad baja, para lograr discernir el manejo adecuado de este tipo de </a:t>
          </a:r>
          <a:r>
            <a:rPr lang="es-VE" sz="1200" kern="1200" dirty="0" err="1" smtClean="0">
              <a:latin typeface="Century Gothic" pitchFamily="34" charset="0"/>
            </a:rPr>
            <a:t>px</a:t>
          </a:r>
          <a:r>
            <a:rPr lang="es-VE" sz="1200" kern="1200" dirty="0" smtClean="0">
              <a:latin typeface="Century Gothic" pitchFamily="34" charset="0"/>
            </a:rPr>
            <a:t>.   </a:t>
          </a:r>
          <a:endParaRPr lang="es-VE" sz="1200" kern="1200" dirty="0">
            <a:latin typeface="Century Gothic" pitchFamily="34" charset="0"/>
          </a:endParaRPr>
        </a:p>
      </dsp:txBody>
      <dsp:txXfrm>
        <a:off x="1167062" y="4361270"/>
        <a:ext cx="4442484" cy="1737813"/>
      </dsp:txXfrm>
    </dsp:sp>
    <dsp:sp modelId="{3D370143-C3B2-46F7-AC59-067B97DC237D}">
      <dsp:nvSpPr>
        <dsp:cNvPr id="0" name=""/>
        <dsp:cNvSpPr/>
      </dsp:nvSpPr>
      <dsp:spPr>
        <a:xfrm>
          <a:off x="5107114" y="1399841"/>
          <a:ext cx="1199864" cy="1199864"/>
        </a:xfrm>
        <a:prstGeom prst="downArrow">
          <a:avLst>
            <a:gd name="adj1" fmla="val 55000"/>
            <a:gd name="adj2" fmla="val 45000"/>
          </a:avLst>
        </a:prstGeom>
        <a:solidFill>
          <a:srgbClr val="008DF7">
            <a:alpha val="90000"/>
          </a:srgb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5377083" y="1399841"/>
        <a:ext cx="659926" cy="902898"/>
      </dsp:txXfrm>
    </dsp:sp>
    <dsp:sp modelId="{43345236-E25A-4370-AF4A-B92A881274A2}">
      <dsp:nvSpPr>
        <dsp:cNvPr id="0" name=""/>
        <dsp:cNvSpPr/>
      </dsp:nvSpPr>
      <dsp:spPr>
        <a:xfrm>
          <a:off x="5663612" y="3541137"/>
          <a:ext cx="1199864" cy="1199864"/>
        </a:xfrm>
        <a:prstGeom prst="downArrow">
          <a:avLst>
            <a:gd name="adj1" fmla="val 55000"/>
            <a:gd name="adj2" fmla="val 45000"/>
          </a:avLst>
        </a:prstGeom>
        <a:solidFill>
          <a:srgbClr val="008DF7">
            <a:alpha val="90000"/>
          </a:srgb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5933581" y="3541137"/>
        <a:ext cx="659926" cy="902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BBFDC-79BB-45DF-A080-2F87F5CD93BE}" type="datetimeFigureOut">
              <a:rPr lang="es-VE" smtClean="0"/>
              <a:t>06/05/2019</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27CF5-3509-499D-99CE-F534B79AB3AA}" type="slidenum">
              <a:rPr lang="es-VE" smtClean="0"/>
              <a:t>‹Nº›</a:t>
            </a:fld>
            <a:endParaRPr lang="es-VE"/>
          </a:p>
        </p:txBody>
      </p:sp>
    </p:spTree>
    <p:extLst>
      <p:ext uri="{BB962C8B-B14F-4D97-AF65-F5344CB8AC3E}">
        <p14:creationId xmlns:p14="http://schemas.microsoft.com/office/powerpoint/2010/main" val="241846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s.wikipedia.org/wiki/Desviaci%C3%B3n_est%C3%A1ndar"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es.wikipedia.org/wiki/Estad%C3%ADstico_muestral" TargetMode="External"/><Relationship Id="rId4" Type="http://schemas.openxmlformats.org/officeDocument/2006/relationships/hyperlink" Target="https://es.wikipedia.org/wiki/Distribuci%C3%B3n_muestra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Reparación quirúrgica de la insuficiencia mitral isquémica moderada: revisión sistemática y </a:t>
            </a:r>
            <a:r>
              <a:rPr lang="es-ES" sz="1200" b="1" dirty="0" err="1" smtClean="0"/>
              <a:t>metaanálisis</a:t>
            </a:r>
            <a:r>
              <a:rPr lang="es-ES" sz="1200" b="1" dirty="0" smtClean="0"/>
              <a:t>.</a:t>
            </a:r>
            <a:endParaRPr lang="es-VE" sz="1200" dirty="0" smtClean="0">
              <a:solidFill>
                <a:schemeClr val="tx1"/>
              </a:solidFill>
            </a:endParaRPr>
          </a:p>
          <a:p>
            <a:r>
              <a:rPr lang="es-VE" dirty="0" smtClean="0"/>
              <a:t>Falta quien lo publico. Revista del  </a:t>
            </a:r>
            <a:r>
              <a:rPr lang="es-ES" dirty="0" smtClean="0"/>
              <a:t>Cirujano torácico y cardiovascular</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a:t>
            </a:fld>
            <a:endParaRPr lang="es-VE"/>
          </a:p>
        </p:txBody>
      </p:sp>
    </p:spTree>
    <p:extLst>
      <p:ext uri="{BB962C8B-B14F-4D97-AF65-F5344CB8AC3E}">
        <p14:creationId xmlns:p14="http://schemas.microsoft.com/office/powerpoint/2010/main" val="368365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a:t>
            </a:r>
            <a:r>
              <a:rPr lang="es-VE" dirty="0" smtClean="0"/>
              <a:t>Tabla 1 se presenta</a:t>
            </a:r>
            <a:r>
              <a:rPr lang="es-VE" baseline="0" dirty="0" smtClean="0"/>
              <a:t> resumen de  las características de los pacientes incluidos en los 11 estudios del meta análisis.</a:t>
            </a:r>
          </a:p>
          <a:p>
            <a:r>
              <a:rPr lang="es-ES" sz="1200" kern="1200" dirty="0" smtClean="0">
                <a:solidFill>
                  <a:schemeClr val="tx1"/>
                </a:solidFill>
                <a:effectLst/>
                <a:latin typeface="+mn-lt"/>
                <a:ea typeface="+mn-ea"/>
                <a:cs typeface="+mn-cs"/>
              </a:rPr>
              <a:t>Vemos</a:t>
            </a:r>
            <a:r>
              <a:rPr lang="es-ES" sz="1200" kern="1200" baseline="0" dirty="0" smtClean="0">
                <a:solidFill>
                  <a:schemeClr val="tx1"/>
                </a:solidFill>
                <a:effectLst/>
                <a:latin typeface="+mn-lt"/>
                <a:ea typeface="+mn-ea"/>
                <a:cs typeface="+mn-cs"/>
              </a:rPr>
              <a:t> entonces que la tabla la construyen 10 columnas:</a:t>
            </a:r>
          </a:p>
          <a:p>
            <a:r>
              <a:rPr lang="es-ES" sz="1200" kern="1200" baseline="0" dirty="0" smtClean="0">
                <a:solidFill>
                  <a:schemeClr val="tx1"/>
                </a:solidFill>
                <a:effectLst/>
                <a:latin typeface="+mn-lt"/>
                <a:ea typeface="+mn-ea"/>
                <a:cs typeface="+mn-cs"/>
              </a:rPr>
              <a:t>1era Columna hacia la izquierda se puede </a:t>
            </a:r>
            <a:r>
              <a:rPr lang="es-ES" sz="1200" kern="1200" baseline="0" dirty="0" err="1" smtClean="0">
                <a:solidFill>
                  <a:schemeClr val="tx1"/>
                </a:solidFill>
                <a:effectLst/>
                <a:latin typeface="+mn-lt"/>
                <a:ea typeface="+mn-ea"/>
                <a:cs typeface="+mn-cs"/>
              </a:rPr>
              <a:t>visulaizar</a:t>
            </a:r>
            <a:r>
              <a:rPr lang="es-ES" sz="1200" kern="1200" baseline="0" dirty="0" smtClean="0">
                <a:solidFill>
                  <a:schemeClr val="tx1"/>
                </a:solidFill>
                <a:effectLst/>
                <a:latin typeface="+mn-lt"/>
                <a:ea typeface="+mn-ea"/>
                <a:cs typeface="+mn-cs"/>
              </a:rPr>
              <a:t> el nombre del estudio.</a:t>
            </a:r>
          </a:p>
          <a:p>
            <a:r>
              <a:rPr lang="es-ES" sz="1200" kern="1200" baseline="0" dirty="0" smtClean="0">
                <a:solidFill>
                  <a:schemeClr val="tx1"/>
                </a:solidFill>
                <a:effectLst/>
                <a:latin typeface="+mn-lt"/>
                <a:ea typeface="+mn-ea"/>
                <a:cs typeface="+mn-cs"/>
              </a:rPr>
              <a:t>2da columna tipo de estudio: donde  3 fueron ECA,4 fueron estudios observacionales.</a:t>
            </a:r>
          </a:p>
          <a:p>
            <a:r>
              <a:rPr lang="es-ES" sz="1200" kern="1200" baseline="0" dirty="0" smtClean="0">
                <a:solidFill>
                  <a:schemeClr val="tx1"/>
                </a:solidFill>
                <a:effectLst/>
                <a:latin typeface="+mn-lt"/>
                <a:ea typeface="+mn-ea"/>
                <a:cs typeface="+mn-cs"/>
              </a:rPr>
              <a:t>3era columna total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en cada estudio (31-301).</a:t>
            </a:r>
          </a:p>
          <a:p>
            <a:r>
              <a:rPr lang="es-ES" sz="1200" kern="1200" baseline="0" dirty="0" smtClean="0">
                <a:solidFill>
                  <a:schemeClr val="tx1"/>
                </a:solidFill>
                <a:effectLst/>
                <a:latin typeface="+mn-lt"/>
                <a:ea typeface="+mn-ea"/>
                <a:cs typeface="+mn-cs"/>
              </a:rPr>
              <a:t>4ta columna  representa la edad media se subdivide en 2 columnas: de los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enrrolados</a:t>
            </a:r>
            <a:r>
              <a:rPr lang="es-ES" sz="1200" kern="1200" baseline="0" dirty="0" smtClean="0">
                <a:solidFill>
                  <a:schemeClr val="tx1"/>
                </a:solidFill>
                <a:effectLst/>
                <a:latin typeface="+mn-lt"/>
                <a:ea typeface="+mn-ea"/>
                <a:cs typeface="+mn-cs"/>
              </a:rPr>
              <a:t> en cirugía sola(64.5-70) y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+RVM/RE(63.5-71).</a:t>
            </a:r>
          </a:p>
          <a:p>
            <a:r>
              <a:rPr lang="es-ES" sz="1200" kern="1200" baseline="0" dirty="0" smtClean="0">
                <a:solidFill>
                  <a:schemeClr val="tx1"/>
                </a:solidFill>
                <a:effectLst/>
                <a:latin typeface="+mn-lt"/>
                <a:ea typeface="+mn-ea"/>
                <a:cs typeface="+mn-cs"/>
              </a:rPr>
              <a:t>5ta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cx sola (16-220px)</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6ta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+RVM/RE(15-150)</a:t>
            </a:r>
          </a:p>
          <a:p>
            <a:r>
              <a:rPr lang="es-ES" sz="1200" kern="1200" baseline="0" dirty="0" smtClean="0">
                <a:solidFill>
                  <a:schemeClr val="tx1"/>
                </a:solidFill>
                <a:effectLst/>
                <a:latin typeface="+mn-lt"/>
                <a:ea typeface="+mn-ea"/>
                <a:cs typeface="+mn-cs"/>
              </a:rPr>
              <a:t>7ma columna  </a:t>
            </a:r>
            <a:r>
              <a:rPr lang="es-ES" dirty="0" smtClean="0"/>
              <a:t>Máximo tiempo de seguimiento (media o mediana) 12meses hasta 62 meses, con una media de seguimiento de 35,3 meses.</a:t>
            </a:r>
          </a:p>
          <a:p>
            <a:r>
              <a:rPr lang="es-ES" sz="1200" b="1" kern="1200" baseline="0" dirty="0" smtClean="0">
                <a:solidFill>
                  <a:srgbClr val="FF0000"/>
                </a:solidFill>
                <a:effectLst/>
                <a:latin typeface="+mn-lt"/>
                <a:ea typeface="+mn-ea"/>
                <a:cs typeface="+mn-cs"/>
              </a:rPr>
              <a:t>8va columna </a:t>
            </a:r>
            <a:r>
              <a:rPr lang="es-VE" sz="1200" b="1" kern="1200" baseline="0" dirty="0" smtClean="0">
                <a:solidFill>
                  <a:srgbClr val="FF0000"/>
                </a:solidFill>
                <a:effectLst/>
                <a:latin typeface="+mn-lt"/>
                <a:ea typeface="+mn-ea"/>
                <a:cs typeface="+mn-cs"/>
              </a:rPr>
              <a:t>se presenta la </a:t>
            </a:r>
            <a:r>
              <a:rPr lang="es-VE" sz="1200" b="1" i="0" kern="1200" dirty="0" smtClean="0">
                <a:solidFill>
                  <a:srgbClr val="FF0000"/>
                </a:solidFill>
                <a:effectLst/>
                <a:latin typeface="+mn-lt"/>
                <a:ea typeface="+mn-ea"/>
                <a:cs typeface="+mn-cs"/>
              </a:rPr>
              <a:t>Evaluación / definición de funcional moderada MR. La</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Imi</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isquemica</a:t>
            </a:r>
            <a:r>
              <a:rPr lang="es-VE" sz="1200" b="1" i="0" kern="1200" baseline="0" dirty="0" smtClean="0">
                <a:solidFill>
                  <a:srgbClr val="FF0000"/>
                </a:solidFill>
                <a:effectLst/>
                <a:latin typeface="+mn-lt"/>
                <a:ea typeface="+mn-ea"/>
                <a:cs typeface="+mn-cs"/>
              </a:rPr>
              <a:t> se </a:t>
            </a:r>
            <a:r>
              <a:rPr lang="es-VE" sz="1200" b="1" i="0" kern="1200" baseline="0" dirty="0" err="1" smtClean="0">
                <a:solidFill>
                  <a:srgbClr val="FF0000"/>
                </a:solidFill>
                <a:effectLst/>
                <a:latin typeface="+mn-lt"/>
                <a:ea typeface="+mn-ea"/>
                <a:cs typeface="+mn-cs"/>
              </a:rPr>
              <a:t>definio</a:t>
            </a:r>
            <a:r>
              <a:rPr lang="es-VE" sz="1200" b="1" i="0" kern="1200" baseline="0" dirty="0" smtClean="0">
                <a:solidFill>
                  <a:srgbClr val="FF0000"/>
                </a:solidFill>
                <a:effectLst/>
                <a:latin typeface="+mn-lt"/>
                <a:ea typeface="+mn-ea"/>
                <a:cs typeface="+mn-cs"/>
              </a:rPr>
              <a:t> según las pautas de la ASE , en algunos estudios, y mediante métodos semicuantitativos en otros estudios.  OJOOOO</a:t>
            </a:r>
            <a:endParaRPr lang="es-VE" sz="1200" b="1" i="0" kern="1200" dirty="0" smtClean="0">
              <a:solidFill>
                <a:srgbClr val="FF0000"/>
              </a:solidFill>
              <a:effectLst/>
              <a:latin typeface="+mn-lt"/>
              <a:ea typeface="+mn-ea"/>
              <a:cs typeface="+mn-cs"/>
            </a:endParaRPr>
          </a:p>
          <a:p>
            <a:r>
              <a:rPr lang="es-VE" sz="1200" b="0" i="0" kern="1200" baseline="0" dirty="0" smtClean="0">
                <a:solidFill>
                  <a:schemeClr val="tx1"/>
                </a:solidFill>
                <a:effectLst/>
                <a:latin typeface="+mn-lt"/>
                <a:ea typeface="+mn-ea"/>
                <a:cs typeface="+mn-cs"/>
              </a:rPr>
              <a:t>9na columna  </a:t>
            </a:r>
            <a:r>
              <a:rPr lang="es-ES" dirty="0" smtClean="0"/>
              <a:t>Tipo de imagen utilizado para documentar el grado de MR.(</a:t>
            </a:r>
            <a:r>
              <a:rPr lang="es-ES" dirty="0" err="1" smtClean="0"/>
              <a:t>Doppler</a:t>
            </a:r>
            <a:r>
              <a:rPr lang="es-ES" dirty="0" smtClean="0"/>
              <a:t> de flujo de </a:t>
            </a:r>
            <a:r>
              <a:rPr lang="es-ES" dirty="0" err="1" smtClean="0"/>
              <a:t>color,ETT,ETE</a:t>
            </a:r>
            <a:r>
              <a:rPr lang="es-ES" dirty="0" smtClean="0"/>
              <a:t>, Ventriculografía desde cateterización cardiaca o TTE,</a:t>
            </a:r>
            <a:r>
              <a:rPr lang="es-ES" baseline="0" dirty="0" smtClean="0"/>
              <a:t> teniendo &gt; </a:t>
            </a:r>
            <a:r>
              <a:rPr lang="es-ES" baseline="0" dirty="0" err="1" smtClean="0"/>
              <a:t>frec</a:t>
            </a:r>
            <a:r>
              <a:rPr lang="es-ES" baseline="0" dirty="0" smtClean="0"/>
              <a:t> de uso  </a:t>
            </a:r>
            <a:r>
              <a:rPr lang="es-ES" dirty="0" smtClean="0"/>
              <a:t>)</a:t>
            </a:r>
          </a:p>
          <a:p>
            <a:r>
              <a:rPr lang="es-ES" sz="1200" kern="1200" baseline="0" dirty="0" smtClean="0">
                <a:solidFill>
                  <a:schemeClr val="tx1"/>
                </a:solidFill>
                <a:effectLst/>
                <a:latin typeface="+mn-lt"/>
                <a:ea typeface="+mn-ea"/>
                <a:cs typeface="+mn-cs"/>
              </a:rPr>
              <a:t>10ma columna </a:t>
            </a:r>
            <a:r>
              <a:rPr lang="es-VE" sz="1200" kern="1200" baseline="0" dirty="0" smtClean="0">
                <a:solidFill>
                  <a:schemeClr val="tx1"/>
                </a:solidFill>
                <a:effectLst/>
                <a:latin typeface="+mn-lt"/>
                <a:ea typeface="+mn-ea"/>
                <a:cs typeface="+mn-cs"/>
              </a:rPr>
              <a:t> </a:t>
            </a:r>
            <a:r>
              <a:rPr lang="es-VE" sz="1200" b="0" i="0" kern="1200" dirty="0" smtClean="0">
                <a:solidFill>
                  <a:schemeClr val="tx1"/>
                </a:solidFill>
                <a:effectLst/>
                <a:latin typeface="+mn-lt"/>
                <a:ea typeface="+mn-ea"/>
                <a:cs typeface="+mn-cs"/>
              </a:rPr>
              <a:t>Número de la válvula mitral utilizada para el reemplazos N (%): SOLO 2 estudios reportan n5 resto no se evidencia.</a:t>
            </a:r>
            <a:endParaRPr lang="es-ES" sz="1200" kern="1200" baseline="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4527CF5-3509-499D-99CE-F534B79AB3AA}" type="slidenum">
              <a:rPr lang="es-VE" smtClean="0"/>
              <a:t>15</a:t>
            </a:fld>
            <a:endParaRPr lang="es-VE"/>
          </a:p>
        </p:txBody>
      </p:sp>
    </p:spTree>
    <p:extLst>
      <p:ext uri="{BB962C8B-B14F-4D97-AF65-F5344CB8AC3E}">
        <p14:creationId xmlns:p14="http://schemas.microsoft.com/office/powerpoint/2010/main" val="86115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baseline="0" dirty="0" smtClean="0">
                <a:solidFill>
                  <a:schemeClr val="tx1"/>
                </a:solidFill>
                <a:effectLst/>
                <a:latin typeface="+mn-lt"/>
                <a:ea typeface="+mn-ea"/>
                <a:cs typeface="+mn-cs"/>
              </a:rPr>
              <a:t>1era Columna hacia la izquierda se puede </a:t>
            </a:r>
            <a:r>
              <a:rPr lang="es-ES" sz="1200" kern="1200" baseline="0" dirty="0" err="1" smtClean="0">
                <a:solidFill>
                  <a:schemeClr val="tx1"/>
                </a:solidFill>
                <a:effectLst/>
                <a:latin typeface="+mn-lt"/>
                <a:ea typeface="+mn-ea"/>
                <a:cs typeface="+mn-cs"/>
              </a:rPr>
              <a:t>visulaizar</a:t>
            </a:r>
            <a:r>
              <a:rPr lang="es-ES" sz="1200" kern="1200" baseline="0" dirty="0" smtClean="0">
                <a:solidFill>
                  <a:schemeClr val="tx1"/>
                </a:solidFill>
                <a:effectLst/>
                <a:latin typeface="+mn-lt"/>
                <a:ea typeface="+mn-ea"/>
                <a:cs typeface="+mn-cs"/>
              </a:rPr>
              <a:t> el nombre del estudio con su año de publicación que va desde 2014 a 2016.</a:t>
            </a:r>
          </a:p>
          <a:p>
            <a:r>
              <a:rPr lang="es-ES" sz="1200" kern="1200" baseline="0" dirty="0" smtClean="0">
                <a:solidFill>
                  <a:schemeClr val="tx1"/>
                </a:solidFill>
                <a:effectLst/>
                <a:latin typeface="+mn-lt"/>
                <a:ea typeface="+mn-ea"/>
                <a:cs typeface="+mn-cs"/>
              </a:rPr>
              <a:t>2da columna tipo de estudio: donde  fueron 4 ECA,6 estudios de cohorte retrospectiva y 1 estudio de cohorte prospectiva.</a:t>
            </a:r>
          </a:p>
          <a:p>
            <a:r>
              <a:rPr lang="es-ES" sz="1200" kern="1200" baseline="0" dirty="0" smtClean="0">
                <a:solidFill>
                  <a:schemeClr val="tx1"/>
                </a:solidFill>
                <a:effectLst/>
                <a:latin typeface="+mn-lt"/>
                <a:ea typeface="+mn-ea"/>
                <a:cs typeface="+mn-cs"/>
              </a:rPr>
              <a:t>3era columna total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en cada estudio (31-301).</a:t>
            </a:r>
          </a:p>
          <a:p>
            <a:r>
              <a:rPr lang="es-ES" sz="1200" kern="1200" baseline="0" dirty="0" smtClean="0">
                <a:solidFill>
                  <a:schemeClr val="tx1"/>
                </a:solidFill>
                <a:effectLst/>
                <a:latin typeface="+mn-lt"/>
                <a:ea typeface="+mn-ea"/>
                <a:cs typeface="+mn-cs"/>
              </a:rPr>
              <a:t>4ta columna  representa la edad media se subdivide en 2 columnas: de los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enrrolados</a:t>
            </a:r>
            <a:r>
              <a:rPr lang="es-ES" sz="1200" kern="1200" baseline="0" dirty="0" smtClean="0">
                <a:solidFill>
                  <a:schemeClr val="tx1"/>
                </a:solidFill>
                <a:effectLst/>
                <a:latin typeface="+mn-lt"/>
                <a:ea typeface="+mn-ea"/>
                <a:cs typeface="+mn-cs"/>
              </a:rPr>
              <a:t> en cirugía sola(64.5-70) y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+RVM/RE(63.5-71).</a:t>
            </a:r>
          </a:p>
          <a:p>
            <a:r>
              <a:rPr lang="es-ES" sz="1200" kern="1200" baseline="0" dirty="0" smtClean="0">
                <a:solidFill>
                  <a:schemeClr val="tx1"/>
                </a:solidFill>
                <a:effectLst/>
                <a:latin typeface="+mn-lt"/>
                <a:ea typeface="+mn-ea"/>
                <a:cs typeface="+mn-cs"/>
              </a:rPr>
              <a:t>5ta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cx sola (16-220px)</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6ta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+RVM/RE(15-150)</a:t>
            </a:r>
          </a:p>
          <a:p>
            <a:r>
              <a:rPr lang="es-ES" sz="1200" kern="1200" baseline="0" dirty="0" smtClean="0">
                <a:solidFill>
                  <a:schemeClr val="tx1"/>
                </a:solidFill>
                <a:effectLst/>
                <a:latin typeface="+mn-lt"/>
                <a:ea typeface="+mn-ea"/>
                <a:cs typeface="+mn-cs"/>
              </a:rPr>
              <a:t>7ma columna  </a:t>
            </a:r>
            <a:r>
              <a:rPr lang="es-ES" dirty="0" smtClean="0"/>
              <a:t>Máximo tiempo de seguimiento (media o mediana) 12meses hasta 62 meses, con una media de seguimiento de 35,3 meses.</a:t>
            </a:r>
          </a:p>
          <a:p>
            <a:r>
              <a:rPr lang="es-ES" sz="1200" b="1" kern="1200" baseline="0" dirty="0" smtClean="0">
                <a:solidFill>
                  <a:srgbClr val="FF0000"/>
                </a:solidFill>
                <a:effectLst/>
                <a:latin typeface="+mn-lt"/>
                <a:ea typeface="+mn-ea"/>
                <a:cs typeface="+mn-cs"/>
              </a:rPr>
              <a:t>8va columna </a:t>
            </a:r>
            <a:r>
              <a:rPr lang="es-VE" sz="1200" b="1" kern="1200" baseline="0" dirty="0" smtClean="0">
                <a:solidFill>
                  <a:srgbClr val="FF0000"/>
                </a:solidFill>
                <a:effectLst/>
                <a:latin typeface="+mn-lt"/>
                <a:ea typeface="+mn-ea"/>
                <a:cs typeface="+mn-cs"/>
              </a:rPr>
              <a:t>se presenta la </a:t>
            </a:r>
            <a:r>
              <a:rPr lang="es-VE" sz="1200" b="1" i="0" kern="1200" dirty="0" smtClean="0">
                <a:solidFill>
                  <a:srgbClr val="FF0000"/>
                </a:solidFill>
                <a:effectLst/>
                <a:latin typeface="+mn-lt"/>
                <a:ea typeface="+mn-ea"/>
                <a:cs typeface="+mn-cs"/>
              </a:rPr>
              <a:t>Evaluación / definición de funcional moderada MR. La</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Imi</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isquemica</a:t>
            </a:r>
            <a:r>
              <a:rPr lang="es-VE" sz="1200" b="1" i="0" kern="1200" baseline="0" dirty="0" smtClean="0">
                <a:solidFill>
                  <a:srgbClr val="FF0000"/>
                </a:solidFill>
                <a:effectLst/>
                <a:latin typeface="+mn-lt"/>
                <a:ea typeface="+mn-ea"/>
                <a:cs typeface="+mn-cs"/>
              </a:rPr>
              <a:t> se </a:t>
            </a:r>
            <a:r>
              <a:rPr lang="es-VE" sz="1200" b="1" i="0" kern="1200" baseline="0" dirty="0" err="1" smtClean="0">
                <a:solidFill>
                  <a:srgbClr val="FF0000"/>
                </a:solidFill>
                <a:effectLst/>
                <a:latin typeface="+mn-lt"/>
                <a:ea typeface="+mn-ea"/>
                <a:cs typeface="+mn-cs"/>
              </a:rPr>
              <a:t>definio</a:t>
            </a:r>
            <a:r>
              <a:rPr lang="es-VE" sz="1200" b="1" i="0" kern="1200" baseline="0" dirty="0" smtClean="0">
                <a:solidFill>
                  <a:srgbClr val="FF0000"/>
                </a:solidFill>
                <a:effectLst/>
                <a:latin typeface="+mn-lt"/>
                <a:ea typeface="+mn-ea"/>
                <a:cs typeface="+mn-cs"/>
              </a:rPr>
              <a:t> según las pautas de la ASE , en algunos estudios, y mediante métodos </a:t>
            </a:r>
            <a:r>
              <a:rPr lang="es-VE" sz="1200" b="1" i="0" kern="1200" baseline="0" dirty="0" err="1" smtClean="0">
                <a:solidFill>
                  <a:srgbClr val="FF0000"/>
                </a:solidFill>
                <a:effectLst/>
                <a:latin typeface="+mn-lt"/>
                <a:ea typeface="+mn-ea"/>
                <a:cs typeface="+mn-cs"/>
              </a:rPr>
              <a:t>semicuantitativos</a:t>
            </a:r>
            <a:r>
              <a:rPr lang="es-VE" sz="1200" b="1" i="0" kern="1200" baseline="0" dirty="0" smtClean="0">
                <a:solidFill>
                  <a:srgbClr val="FF0000"/>
                </a:solidFill>
                <a:effectLst/>
                <a:latin typeface="+mn-lt"/>
                <a:ea typeface="+mn-ea"/>
                <a:cs typeface="+mn-cs"/>
              </a:rPr>
              <a:t> en otros estudios.  OJOOOO</a:t>
            </a:r>
            <a:endParaRPr lang="es-VE" sz="1200" b="1" i="0" kern="1200" dirty="0" smtClean="0">
              <a:solidFill>
                <a:srgbClr val="FF0000"/>
              </a:solidFill>
              <a:effectLst/>
              <a:latin typeface="+mn-lt"/>
              <a:ea typeface="+mn-ea"/>
              <a:cs typeface="+mn-cs"/>
            </a:endParaRPr>
          </a:p>
          <a:p>
            <a:r>
              <a:rPr lang="es-VE" sz="1200" b="0" i="0" kern="1200" baseline="0" dirty="0" smtClean="0">
                <a:solidFill>
                  <a:schemeClr val="tx1"/>
                </a:solidFill>
                <a:effectLst/>
                <a:latin typeface="+mn-lt"/>
                <a:ea typeface="+mn-ea"/>
                <a:cs typeface="+mn-cs"/>
              </a:rPr>
              <a:t>9na columna  </a:t>
            </a:r>
            <a:r>
              <a:rPr lang="es-ES" dirty="0" smtClean="0"/>
              <a:t>Tipo de imagen utilizado para documentar el grado de MR.(</a:t>
            </a:r>
            <a:r>
              <a:rPr lang="es-ES" dirty="0" err="1" smtClean="0"/>
              <a:t>Doppler</a:t>
            </a:r>
            <a:r>
              <a:rPr lang="es-ES" dirty="0" smtClean="0"/>
              <a:t> de flujo de </a:t>
            </a:r>
            <a:r>
              <a:rPr lang="es-ES" dirty="0" err="1" smtClean="0"/>
              <a:t>color,ETT,ETE</a:t>
            </a:r>
            <a:r>
              <a:rPr lang="es-ES" dirty="0" smtClean="0"/>
              <a:t>, Ventriculografía desde cateterización cardiaca o TTE,</a:t>
            </a:r>
            <a:r>
              <a:rPr lang="es-ES" baseline="0" dirty="0" smtClean="0"/>
              <a:t> teniendo &gt; </a:t>
            </a:r>
            <a:r>
              <a:rPr lang="es-ES" baseline="0" dirty="0" err="1" smtClean="0"/>
              <a:t>frec</a:t>
            </a:r>
            <a:r>
              <a:rPr lang="es-ES" baseline="0" dirty="0" smtClean="0"/>
              <a:t> de uso  </a:t>
            </a:r>
            <a:r>
              <a:rPr lang="es-ES" dirty="0" smtClean="0"/>
              <a:t>)</a:t>
            </a:r>
          </a:p>
          <a:p>
            <a:r>
              <a:rPr lang="es-ES" sz="1200" kern="1200" baseline="0" dirty="0" smtClean="0">
                <a:solidFill>
                  <a:schemeClr val="tx1"/>
                </a:solidFill>
                <a:effectLst/>
                <a:latin typeface="+mn-lt"/>
                <a:ea typeface="+mn-ea"/>
                <a:cs typeface="+mn-cs"/>
              </a:rPr>
              <a:t>10ma columna </a:t>
            </a:r>
            <a:r>
              <a:rPr lang="es-VE" sz="1200" kern="1200" baseline="0" dirty="0" smtClean="0">
                <a:solidFill>
                  <a:schemeClr val="tx1"/>
                </a:solidFill>
                <a:effectLst/>
                <a:latin typeface="+mn-lt"/>
                <a:ea typeface="+mn-ea"/>
                <a:cs typeface="+mn-cs"/>
              </a:rPr>
              <a:t> </a:t>
            </a:r>
            <a:r>
              <a:rPr lang="es-VE" sz="1200" b="0" i="0" kern="1200" dirty="0" smtClean="0">
                <a:solidFill>
                  <a:schemeClr val="tx1"/>
                </a:solidFill>
                <a:effectLst/>
                <a:latin typeface="+mn-lt"/>
                <a:ea typeface="+mn-ea"/>
                <a:cs typeface="+mn-cs"/>
              </a:rPr>
              <a:t>Número de la válvula mitral utilizada para el reemplazos N (%): SOLO 2 estudios reportan n5 resto no se evidencia</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16</a:t>
            </a:fld>
            <a:endParaRPr lang="es-VE"/>
          </a:p>
        </p:txBody>
      </p:sp>
    </p:spTree>
    <p:extLst>
      <p:ext uri="{BB962C8B-B14F-4D97-AF65-F5344CB8AC3E}">
        <p14:creationId xmlns:p14="http://schemas.microsoft.com/office/powerpoint/2010/main" val="162031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baseline="0" dirty="0" smtClean="0">
                <a:solidFill>
                  <a:schemeClr val="tx1"/>
                </a:solidFill>
                <a:effectLst/>
                <a:latin typeface="+mn-lt"/>
                <a:ea typeface="+mn-ea"/>
                <a:cs typeface="+mn-cs"/>
              </a:rPr>
              <a:t>1era Columna hacia la izquierda se puede </a:t>
            </a:r>
            <a:r>
              <a:rPr lang="es-ES" sz="1200" kern="1200" baseline="0" dirty="0" err="1" smtClean="0">
                <a:solidFill>
                  <a:schemeClr val="tx1"/>
                </a:solidFill>
                <a:effectLst/>
                <a:latin typeface="+mn-lt"/>
                <a:ea typeface="+mn-ea"/>
                <a:cs typeface="+mn-cs"/>
              </a:rPr>
              <a:t>visulaizar</a:t>
            </a:r>
            <a:r>
              <a:rPr lang="es-ES" sz="1200" kern="1200" baseline="0" dirty="0" smtClean="0">
                <a:solidFill>
                  <a:schemeClr val="tx1"/>
                </a:solidFill>
                <a:effectLst/>
                <a:latin typeface="+mn-lt"/>
                <a:ea typeface="+mn-ea"/>
                <a:cs typeface="+mn-cs"/>
              </a:rPr>
              <a:t> el nombre del estudio.</a:t>
            </a:r>
          </a:p>
          <a:p>
            <a:r>
              <a:rPr lang="es-ES" sz="1200" kern="1200" baseline="0" dirty="0" smtClean="0">
                <a:solidFill>
                  <a:schemeClr val="tx1"/>
                </a:solidFill>
                <a:effectLst/>
                <a:latin typeface="+mn-lt"/>
                <a:ea typeface="+mn-ea"/>
                <a:cs typeface="+mn-cs"/>
              </a:rPr>
              <a:t>2da columna tipo de estudio: donde  3 fueron ECA,4 fueron estudios observacionales.</a:t>
            </a:r>
          </a:p>
          <a:p>
            <a:r>
              <a:rPr lang="es-ES" sz="1200" kern="1200" baseline="0" dirty="0" smtClean="0">
                <a:solidFill>
                  <a:schemeClr val="tx1"/>
                </a:solidFill>
                <a:effectLst/>
                <a:latin typeface="+mn-lt"/>
                <a:ea typeface="+mn-ea"/>
                <a:cs typeface="+mn-cs"/>
              </a:rPr>
              <a:t>3era columna total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en cada estudio (31-301).</a:t>
            </a:r>
          </a:p>
          <a:p>
            <a:r>
              <a:rPr lang="es-ES" sz="1200" kern="1200" baseline="0" dirty="0" smtClean="0">
                <a:solidFill>
                  <a:schemeClr val="tx1"/>
                </a:solidFill>
                <a:effectLst/>
                <a:latin typeface="+mn-lt"/>
                <a:ea typeface="+mn-ea"/>
                <a:cs typeface="+mn-cs"/>
              </a:rPr>
              <a:t>4ta columna  representa la edad media se subdivide en 2 columnas: de los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enrrolados</a:t>
            </a:r>
            <a:r>
              <a:rPr lang="es-ES" sz="1200" kern="1200" baseline="0" dirty="0" smtClean="0">
                <a:solidFill>
                  <a:schemeClr val="tx1"/>
                </a:solidFill>
                <a:effectLst/>
                <a:latin typeface="+mn-lt"/>
                <a:ea typeface="+mn-ea"/>
                <a:cs typeface="+mn-cs"/>
              </a:rPr>
              <a:t> en cirugía sola(64.5-70) y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+RVM/RE(63.5-71).</a:t>
            </a:r>
          </a:p>
          <a:p>
            <a:r>
              <a:rPr lang="es-ES" sz="1200" kern="1200" baseline="0" dirty="0" smtClean="0">
                <a:solidFill>
                  <a:schemeClr val="tx1"/>
                </a:solidFill>
                <a:effectLst/>
                <a:latin typeface="+mn-lt"/>
                <a:ea typeface="+mn-ea"/>
                <a:cs typeface="+mn-cs"/>
              </a:rPr>
              <a:t>5ta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cx sola (16-220px)</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effectLst/>
                <a:latin typeface="+mn-lt"/>
                <a:ea typeface="+mn-ea"/>
                <a:cs typeface="+mn-cs"/>
              </a:rPr>
              <a:t>6ta columna cantidad de </a:t>
            </a:r>
            <a:r>
              <a:rPr lang="es-ES" sz="1200" kern="1200" baseline="0" dirty="0" err="1" smtClean="0">
                <a:solidFill>
                  <a:schemeClr val="tx1"/>
                </a:solidFill>
                <a:effectLst/>
                <a:latin typeface="+mn-lt"/>
                <a:ea typeface="+mn-ea"/>
                <a:cs typeface="+mn-cs"/>
              </a:rPr>
              <a:t>px</a:t>
            </a:r>
            <a:r>
              <a:rPr lang="es-ES" sz="1200" kern="1200" baseline="0" dirty="0" smtClean="0">
                <a:solidFill>
                  <a:schemeClr val="tx1"/>
                </a:solidFill>
                <a:effectLst/>
                <a:latin typeface="+mn-lt"/>
                <a:ea typeface="+mn-ea"/>
                <a:cs typeface="+mn-cs"/>
              </a:rPr>
              <a:t> incluidos para </a:t>
            </a:r>
            <a:r>
              <a:rPr lang="es-ES" sz="1200" kern="1200" baseline="0" dirty="0" err="1" smtClean="0">
                <a:solidFill>
                  <a:schemeClr val="tx1"/>
                </a:solidFill>
                <a:effectLst/>
                <a:latin typeface="+mn-lt"/>
                <a:ea typeface="+mn-ea"/>
                <a:cs typeface="+mn-cs"/>
              </a:rPr>
              <a:t>cirugia</a:t>
            </a:r>
            <a:r>
              <a:rPr lang="es-ES" sz="1200" kern="1200" baseline="0" dirty="0" smtClean="0">
                <a:solidFill>
                  <a:schemeClr val="tx1"/>
                </a:solidFill>
                <a:effectLst/>
                <a:latin typeface="+mn-lt"/>
                <a:ea typeface="+mn-ea"/>
                <a:cs typeface="+mn-cs"/>
              </a:rPr>
              <a:t> +RVM/RE(15-150)</a:t>
            </a:r>
          </a:p>
          <a:p>
            <a:r>
              <a:rPr lang="es-ES" sz="1200" kern="1200" baseline="0" dirty="0" smtClean="0">
                <a:solidFill>
                  <a:schemeClr val="tx1"/>
                </a:solidFill>
                <a:effectLst/>
                <a:latin typeface="+mn-lt"/>
                <a:ea typeface="+mn-ea"/>
                <a:cs typeface="+mn-cs"/>
              </a:rPr>
              <a:t>7ma columna  </a:t>
            </a:r>
            <a:r>
              <a:rPr lang="es-ES" dirty="0" smtClean="0"/>
              <a:t>Máximo tiempo de seguimiento (media o mediana) 12meses hasta 62 meses, con una media de seguimiento de 35,3 meses.</a:t>
            </a:r>
          </a:p>
          <a:p>
            <a:r>
              <a:rPr lang="es-ES" sz="1200" b="1" kern="1200" baseline="0" dirty="0" smtClean="0">
                <a:solidFill>
                  <a:srgbClr val="FF0000"/>
                </a:solidFill>
                <a:effectLst/>
                <a:latin typeface="+mn-lt"/>
                <a:ea typeface="+mn-ea"/>
                <a:cs typeface="+mn-cs"/>
              </a:rPr>
              <a:t>8va columna </a:t>
            </a:r>
            <a:r>
              <a:rPr lang="es-VE" sz="1200" b="1" kern="1200" baseline="0" dirty="0" smtClean="0">
                <a:solidFill>
                  <a:srgbClr val="FF0000"/>
                </a:solidFill>
                <a:effectLst/>
                <a:latin typeface="+mn-lt"/>
                <a:ea typeface="+mn-ea"/>
                <a:cs typeface="+mn-cs"/>
              </a:rPr>
              <a:t>se presenta la </a:t>
            </a:r>
            <a:r>
              <a:rPr lang="es-VE" sz="1200" b="1" i="0" kern="1200" dirty="0" smtClean="0">
                <a:solidFill>
                  <a:srgbClr val="FF0000"/>
                </a:solidFill>
                <a:effectLst/>
                <a:latin typeface="+mn-lt"/>
                <a:ea typeface="+mn-ea"/>
                <a:cs typeface="+mn-cs"/>
              </a:rPr>
              <a:t>Evaluación / definición de funcional moderada MR. La</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Imi</a:t>
            </a:r>
            <a:r>
              <a:rPr lang="es-VE" sz="1200" b="1" i="0" kern="1200" baseline="0" dirty="0" smtClean="0">
                <a:solidFill>
                  <a:srgbClr val="FF0000"/>
                </a:solidFill>
                <a:effectLst/>
                <a:latin typeface="+mn-lt"/>
                <a:ea typeface="+mn-ea"/>
                <a:cs typeface="+mn-cs"/>
              </a:rPr>
              <a:t> </a:t>
            </a:r>
            <a:r>
              <a:rPr lang="es-VE" sz="1200" b="1" i="0" kern="1200" baseline="0" dirty="0" err="1" smtClean="0">
                <a:solidFill>
                  <a:srgbClr val="FF0000"/>
                </a:solidFill>
                <a:effectLst/>
                <a:latin typeface="+mn-lt"/>
                <a:ea typeface="+mn-ea"/>
                <a:cs typeface="+mn-cs"/>
              </a:rPr>
              <a:t>isquemica</a:t>
            </a:r>
            <a:r>
              <a:rPr lang="es-VE" sz="1200" b="1" i="0" kern="1200" baseline="0" dirty="0" smtClean="0">
                <a:solidFill>
                  <a:srgbClr val="FF0000"/>
                </a:solidFill>
                <a:effectLst/>
                <a:latin typeface="+mn-lt"/>
                <a:ea typeface="+mn-ea"/>
                <a:cs typeface="+mn-cs"/>
              </a:rPr>
              <a:t> se </a:t>
            </a:r>
            <a:r>
              <a:rPr lang="es-VE" sz="1200" b="1" i="0" kern="1200" baseline="0" dirty="0" err="1" smtClean="0">
                <a:solidFill>
                  <a:srgbClr val="FF0000"/>
                </a:solidFill>
                <a:effectLst/>
                <a:latin typeface="+mn-lt"/>
                <a:ea typeface="+mn-ea"/>
                <a:cs typeface="+mn-cs"/>
              </a:rPr>
              <a:t>definio</a:t>
            </a:r>
            <a:r>
              <a:rPr lang="es-VE" sz="1200" b="1" i="0" kern="1200" baseline="0" dirty="0" smtClean="0">
                <a:solidFill>
                  <a:srgbClr val="FF0000"/>
                </a:solidFill>
                <a:effectLst/>
                <a:latin typeface="+mn-lt"/>
                <a:ea typeface="+mn-ea"/>
                <a:cs typeface="+mn-cs"/>
              </a:rPr>
              <a:t> según las pautas de la ASE , en algunos estudios, y mediante métodos </a:t>
            </a:r>
            <a:r>
              <a:rPr lang="es-VE" sz="1200" b="1" i="0" kern="1200" baseline="0" dirty="0" err="1" smtClean="0">
                <a:solidFill>
                  <a:srgbClr val="FF0000"/>
                </a:solidFill>
                <a:effectLst/>
                <a:latin typeface="+mn-lt"/>
                <a:ea typeface="+mn-ea"/>
                <a:cs typeface="+mn-cs"/>
              </a:rPr>
              <a:t>semicuantitativos</a:t>
            </a:r>
            <a:r>
              <a:rPr lang="es-VE" sz="1200" b="1" i="0" kern="1200" baseline="0" dirty="0" smtClean="0">
                <a:solidFill>
                  <a:srgbClr val="FF0000"/>
                </a:solidFill>
                <a:effectLst/>
                <a:latin typeface="+mn-lt"/>
                <a:ea typeface="+mn-ea"/>
                <a:cs typeface="+mn-cs"/>
              </a:rPr>
              <a:t> en otros estudios.  OJOOOO</a:t>
            </a:r>
            <a:endParaRPr lang="es-VE" sz="1200" b="1" i="0" kern="1200" dirty="0" smtClean="0">
              <a:solidFill>
                <a:srgbClr val="FF0000"/>
              </a:solidFill>
              <a:effectLst/>
              <a:latin typeface="+mn-lt"/>
              <a:ea typeface="+mn-ea"/>
              <a:cs typeface="+mn-cs"/>
            </a:endParaRPr>
          </a:p>
          <a:p>
            <a:r>
              <a:rPr lang="es-VE" sz="1200" b="0" i="0" kern="1200" baseline="0" dirty="0" smtClean="0">
                <a:solidFill>
                  <a:schemeClr val="tx1"/>
                </a:solidFill>
                <a:effectLst/>
                <a:latin typeface="+mn-lt"/>
                <a:ea typeface="+mn-ea"/>
                <a:cs typeface="+mn-cs"/>
              </a:rPr>
              <a:t>9na columna  </a:t>
            </a:r>
            <a:r>
              <a:rPr lang="es-ES" dirty="0" smtClean="0"/>
              <a:t>Tipo de imagen utilizado para documentar el grado de MR.(</a:t>
            </a:r>
            <a:r>
              <a:rPr lang="es-ES" dirty="0" err="1" smtClean="0"/>
              <a:t>Doppler</a:t>
            </a:r>
            <a:r>
              <a:rPr lang="es-ES" dirty="0" smtClean="0"/>
              <a:t> de flujo de </a:t>
            </a:r>
            <a:r>
              <a:rPr lang="es-ES" dirty="0" err="1" smtClean="0"/>
              <a:t>color,ETT,ETE</a:t>
            </a:r>
            <a:r>
              <a:rPr lang="es-ES" dirty="0" smtClean="0"/>
              <a:t>, Ventriculografía desde cateterización cardiaca o TTE,</a:t>
            </a:r>
            <a:r>
              <a:rPr lang="es-ES" baseline="0" dirty="0" smtClean="0"/>
              <a:t> teniendo &gt; </a:t>
            </a:r>
            <a:r>
              <a:rPr lang="es-ES" baseline="0" dirty="0" err="1" smtClean="0"/>
              <a:t>frec</a:t>
            </a:r>
            <a:r>
              <a:rPr lang="es-ES" baseline="0" dirty="0" smtClean="0"/>
              <a:t> de uso  </a:t>
            </a:r>
            <a:r>
              <a:rPr lang="es-ES" dirty="0" smtClean="0"/>
              <a:t>)</a:t>
            </a:r>
          </a:p>
          <a:p>
            <a:r>
              <a:rPr lang="es-ES" sz="1200" kern="1200" baseline="0" dirty="0" smtClean="0">
                <a:solidFill>
                  <a:schemeClr val="tx1"/>
                </a:solidFill>
                <a:effectLst/>
                <a:latin typeface="+mn-lt"/>
                <a:ea typeface="+mn-ea"/>
                <a:cs typeface="+mn-cs"/>
              </a:rPr>
              <a:t>10ma columna </a:t>
            </a:r>
            <a:r>
              <a:rPr lang="es-VE" sz="1200" kern="1200" baseline="0" dirty="0" smtClean="0">
                <a:solidFill>
                  <a:schemeClr val="tx1"/>
                </a:solidFill>
                <a:effectLst/>
                <a:latin typeface="+mn-lt"/>
                <a:ea typeface="+mn-ea"/>
                <a:cs typeface="+mn-cs"/>
              </a:rPr>
              <a:t> </a:t>
            </a:r>
            <a:r>
              <a:rPr lang="es-VE" sz="1200" b="0" i="0" kern="1200" dirty="0" smtClean="0">
                <a:solidFill>
                  <a:schemeClr val="tx1"/>
                </a:solidFill>
                <a:effectLst/>
                <a:latin typeface="+mn-lt"/>
                <a:ea typeface="+mn-ea"/>
                <a:cs typeface="+mn-cs"/>
              </a:rPr>
              <a:t>Número de la válvula mitral utilizada para el reemplazos N (%): SOLO 2 estudios reportan n5 resto no se evidencia</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17</a:t>
            </a:fld>
            <a:endParaRPr lang="es-VE"/>
          </a:p>
        </p:txBody>
      </p:sp>
    </p:spTree>
    <p:extLst>
      <p:ext uri="{BB962C8B-B14F-4D97-AF65-F5344CB8AC3E}">
        <p14:creationId xmlns:p14="http://schemas.microsoft.com/office/powerpoint/2010/main" val="232131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Resumen de los resultados generales del análisis:</a:t>
            </a:r>
            <a:endParaRPr lang="es-VE" dirty="0" smtClean="0"/>
          </a:p>
          <a:p>
            <a:r>
              <a:rPr lang="es-VE" dirty="0" smtClean="0"/>
              <a:t>1-Durante el</a:t>
            </a:r>
            <a:r>
              <a:rPr lang="es-VE" baseline="0" dirty="0" smtClean="0"/>
              <a:t> seguimiento la relación entre la presencia o ausencia de regurgitación mitral moderada a severa fue </a:t>
            </a:r>
            <a:r>
              <a:rPr lang="es-VE" b="1" baseline="0" dirty="0" smtClean="0"/>
              <a:t>3.24</a:t>
            </a:r>
            <a:r>
              <a:rPr lang="es-VE" baseline="0" dirty="0" smtClean="0"/>
              <a:t> veces mayor en el grupo con cirugía sola en relación con el grupo de </a:t>
            </a:r>
            <a:r>
              <a:rPr lang="es-VE" baseline="0" dirty="0" err="1" smtClean="0"/>
              <a:t>Cx</a:t>
            </a:r>
            <a:r>
              <a:rPr lang="es-VE" baseline="0" dirty="0" smtClean="0"/>
              <a:t> + reemplazo.  </a:t>
            </a:r>
          </a:p>
          <a:p>
            <a:r>
              <a:rPr lang="es-VE" baseline="0" dirty="0" smtClean="0"/>
              <a:t>2-La diferencia promedio en el cambio de DSFVI de condiciones basales fue </a:t>
            </a:r>
            <a:r>
              <a:rPr lang="es-VE" b="1" baseline="0" dirty="0" smtClean="0"/>
              <a:t>2,50 </a:t>
            </a:r>
            <a:r>
              <a:rPr lang="es-VE" baseline="0" dirty="0" smtClean="0"/>
              <a:t>mm&lt; en el grupo de </a:t>
            </a:r>
            <a:r>
              <a:rPr lang="es-VE" baseline="0" dirty="0" err="1" smtClean="0"/>
              <a:t>Cx</a:t>
            </a:r>
            <a:r>
              <a:rPr lang="es-VE" baseline="0" dirty="0" smtClean="0"/>
              <a:t> solo en comparación con el grupo de Cx+reemplazo.</a:t>
            </a:r>
          </a:p>
          <a:p>
            <a:pPr marL="0" marR="0" indent="0" algn="l" defTabSz="914400" rtl="0" eaLnBrk="1" fontAlgn="auto" latinLnBrk="0" hangingPunct="1">
              <a:lnSpc>
                <a:spcPct val="100000"/>
              </a:lnSpc>
              <a:spcBef>
                <a:spcPts val="0"/>
              </a:spcBef>
              <a:spcAft>
                <a:spcPts val="0"/>
              </a:spcAft>
              <a:buClrTx/>
              <a:buSzTx/>
              <a:buFontTx/>
              <a:buNone/>
              <a:tabLst/>
              <a:defRPr/>
            </a:pPr>
            <a:r>
              <a:rPr lang="es-VE" baseline="0" dirty="0" smtClean="0"/>
              <a:t>3- La diferencia promedio en clase funcional NYHA a partir de la condición basal fue </a:t>
            </a:r>
            <a:r>
              <a:rPr lang="es-VE" b="1" baseline="0" dirty="0" smtClean="0"/>
              <a:t>0.85 </a:t>
            </a:r>
            <a:r>
              <a:rPr lang="es-VE" baseline="0" dirty="0" smtClean="0"/>
              <a:t>a favor del grupo con la </a:t>
            </a:r>
            <a:r>
              <a:rPr lang="es-VE" baseline="0" dirty="0" err="1" smtClean="0"/>
              <a:t>Cx</a:t>
            </a:r>
            <a:r>
              <a:rPr lang="es-VE" baseline="0" dirty="0" smtClean="0"/>
              <a:t> +reemplazo.  En </a:t>
            </a:r>
            <a:r>
              <a:rPr lang="es-VE" baseline="0" dirty="0" err="1" smtClean="0"/>
              <a:t>relacion</a:t>
            </a:r>
            <a:r>
              <a:rPr lang="es-VE" baseline="0" dirty="0" smtClean="0"/>
              <a:t> con el grupo con </a:t>
            </a:r>
            <a:r>
              <a:rPr lang="es-VE" baseline="0" dirty="0" err="1" smtClean="0"/>
              <a:t>Cx</a:t>
            </a:r>
            <a:r>
              <a:rPr lang="es-VE" baseline="0" dirty="0" smtClean="0"/>
              <a:t> sola.</a:t>
            </a:r>
          </a:p>
          <a:p>
            <a:r>
              <a:rPr lang="es-VE" baseline="0" dirty="0" smtClean="0"/>
              <a:t>4-La diferencia promedio en el tiempo de bypass cardiopulmonar fue </a:t>
            </a:r>
            <a:r>
              <a:rPr lang="es-VE" b="1" baseline="0" dirty="0" smtClean="0"/>
              <a:t>48,87</a:t>
            </a:r>
            <a:r>
              <a:rPr lang="es-VE" baseline="0" dirty="0" smtClean="0"/>
              <a:t>min menor en el grupo de </a:t>
            </a:r>
            <a:r>
              <a:rPr lang="es-VE" baseline="0" dirty="0" err="1" smtClean="0"/>
              <a:t>Cx</a:t>
            </a:r>
            <a:r>
              <a:rPr lang="es-VE" baseline="0" dirty="0" smtClean="0"/>
              <a:t> sola, en relación con el grupo de </a:t>
            </a:r>
            <a:r>
              <a:rPr lang="es-VE" baseline="0" dirty="0" err="1" smtClean="0"/>
              <a:t>Cx</a:t>
            </a:r>
            <a:r>
              <a:rPr lang="es-VE" baseline="0" dirty="0" smtClean="0"/>
              <a:t>+ reemplazo o reparación.</a:t>
            </a:r>
          </a:p>
          <a:p>
            <a:r>
              <a:rPr lang="es-VE" baseline="0" dirty="0" smtClean="0"/>
              <a:t>5-Diferencia promedio entre el tiempo de pinzamiento aórtico fue de </a:t>
            </a:r>
            <a:r>
              <a:rPr lang="es-VE" b="1" baseline="0" dirty="0" smtClean="0"/>
              <a:t>42,53</a:t>
            </a:r>
            <a:r>
              <a:rPr lang="es-VE" baseline="0" dirty="0" smtClean="0"/>
              <a:t>min menor en </a:t>
            </a:r>
            <a:r>
              <a:rPr lang="es-VE" baseline="0" dirty="0" err="1" smtClean="0"/>
              <a:t>px</a:t>
            </a:r>
            <a:r>
              <a:rPr lang="es-VE" baseline="0" dirty="0" smtClean="0"/>
              <a:t> que fueron sometidos a </a:t>
            </a:r>
            <a:r>
              <a:rPr lang="es-VE" baseline="0" dirty="0" err="1" smtClean="0"/>
              <a:t>Cx</a:t>
            </a:r>
            <a:r>
              <a:rPr lang="es-VE" baseline="0" dirty="0" smtClean="0"/>
              <a:t> sola en relación con el grupo cx+reemplazo.</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18</a:t>
            </a:fld>
            <a:endParaRPr lang="es-VE"/>
          </a:p>
        </p:txBody>
      </p:sp>
    </p:spTree>
    <p:extLst>
      <p:ext uri="{BB962C8B-B14F-4D97-AF65-F5344CB8AC3E}">
        <p14:creationId xmlns:p14="http://schemas.microsoft.com/office/powerpoint/2010/main" val="150629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r>
              <a:rPr lang="es-VE" sz="1200" b="0" i="0" kern="1200" dirty="0" smtClean="0">
                <a:solidFill>
                  <a:schemeClr val="tx1"/>
                </a:solidFill>
                <a:latin typeface="+mn-lt"/>
                <a:ea typeface="+mn-ea"/>
                <a:cs typeface="+mn-cs"/>
              </a:rPr>
              <a:t>Figura 1A </a:t>
            </a:r>
            <a:r>
              <a:rPr lang="es-VE" sz="1200" b="0" i="0" kern="1200" baseline="0" dirty="0" smtClean="0">
                <a:solidFill>
                  <a:schemeClr val="tx1"/>
                </a:solidFill>
                <a:latin typeface="+mn-lt"/>
                <a:ea typeface="+mn-ea"/>
                <a:cs typeface="+mn-cs"/>
              </a:rPr>
              <a:t>estudia </a:t>
            </a:r>
            <a:r>
              <a:rPr lang="es-ES" dirty="0" smtClean="0"/>
              <a:t>Comparación de la mortalidad por todas las causas entre CABG y CABG þ MVR / Re que incluye todos los estudios</a:t>
            </a:r>
            <a:r>
              <a:rPr lang="es-VE" sz="1200" b="0" i="0" kern="1200" dirty="0" smtClean="0">
                <a:solidFill>
                  <a:schemeClr val="tx1"/>
                </a:solidFill>
                <a:latin typeface="+mn-lt"/>
                <a:ea typeface="+mn-ea"/>
                <a:cs typeface="+mn-cs"/>
              </a:rPr>
              <a:t>, </a:t>
            </a:r>
          </a:p>
          <a:p>
            <a:pPr fontAlgn="base"/>
            <a:r>
              <a:rPr lang="es-VE" sz="1200" b="0" i="0" kern="1200" dirty="0" smtClean="0">
                <a:solidFill>
                  <a:schemeClr val="tx1"/>
                </a:solidFill>
                <a:latin typeface="+mn-lt"/>
                <a:ea typeface="+mn-ea"/>
                <a:cs typeface="+mn-cs"/>
              </a:rPr>
              <a:t>1era columna más a la izquierda muestra las identidades de los estudios incluidos. Los estudios están representados por el PRIMER nombre  autor y el año de publicación. </a:t>
            </a:r>
          </a:p>
          <a:p>
            <a:pPr fontAlgn="base"/>
            <a:r>
              <a:rPr lang="es-VE" sz="1200" b="0" i="0" kern="1200" dirty="0" smtClean="0">
                <a:solidFill>
                  <a:schemeClr val="tx1"/>
                </a:solidFill>
                <a:latin typeface="+mn-lt"/>
                <a:ea typeface="+mn-ea"/>
                <a:cs typeface="+mn-cs"/>
              </a:rPr>
              <a:t>En la columna 2 se</a:t>
            </a:r>
            <a:r>
              <a:rPr lang="es-VE" sz="1200" b="0" i="0" kern="1200" baseline="0" dirty="0" smtClean="0">
                <a:solidFill>
                  <a:schemeClr val="tx1"/>
                </a:solidFill>
                <a:latin typeface="+mn-lt"/>
                <a:ea typeface="+mn-ea"/>
                <a:cs typeface="+mn-cs"/>
              </a:rPr>
              <a:t>  muestra los estadísticos para cada estudio que incluyen RR, Valor de p, </a:t>
            </a:r>
          </a:p>
          <a:p>
            <a:pPr fontAlgn="base"/>
            <a:r>
              <a:rPr lang="es-VE" sz="1200" b="0" i="0" kern="1200" baseline="0" dirty="0" smtClean="0">
                <a:solidFill>
                  <a:schemeClr val="tx1"/>
                </a:solidFill>
                <a:latin typeface="+mn-lt"/>
                <a:ea typeface="+mn-ea"/>
                <a:cs typeface="+mn-cs"/>
              </a:rPr>
              <a:t>3era columna eventos/total.</a:t>
            </a:r>
          </a:p>
          <a:p>
            <a:pPr fontAlgn="base"/>
            <a:r>
              <a:rPr lang="es-VE" sz="1200" b="0" i="0" kern="1200" baseline="0" dirty="0" smtClean="0">
                <a:solidFill>
                  <a:schemeClr val="tx1"/>
                </a:solidFill>
                <a:latin typeface="+mn-lt"/>
                <a:ea typeface="+mn-ea"/>
                <a:cs typeface="+mn-cs"/>
              </a:rPr>
              <a:t>4ta columna se </a:t>
            </a:r>
            <a:r>
              <a:rPr lang="es-VE" sz="1200" b="0" i="0" kern="1200" dirty="0" smtClean="0">
                <a:solidFill>
                  <a:schemeClr val="tx1"/>
                </a:solidFill>
                <a:latin typeface="+mn-lt"/>
                <a:ea typeface="+mn-ea"/>
                <a:cs typeface="+mn-cs"/>
              </a:rPr>
              <a:t>muestra visualmente como una grafica de </a:t>
            </a:r>
            <a:r>
              <a:rPr lang="es-VE" sz="1200" b="0" i="0" kern="1200" dirty="0" err="1" smtClean="0">
                <a:solidFill>
                  <a:schemeClr val="tx1"/>
                </a:solidFill>
                <a:latin typeface="+mn-lt"/>
                <a:ea typeface="+mn-ea"/>
                <a:cs typeface="+mn-cs"/>
              </a:rPr>
              <a:t>foresplot</a:t>
            </a:r>
            <a:r>
              <a:rPr lang="es-VE" sz="1200" b="0" i="0" kern="1200" dirty="0" smtClean="0">
                <a:solidFill>
                  <a:schemeClr val="tx1"/>
                </a:solidFill>
                <a:latin typeface="+mn-lt"/>
                <a:ea typeface="+mn-ea"/>
                <a:cs typeface="+mn-cs"/>
              </a:rPr>
              <a:t> los resultados del estudio,</a:t>
            </a:r>
            <a:r>
              <a:rPr lang="es-VE" sz="1200" b="0" i="0" kern="1200" baseline="0" dirty="0" smtClean="0">
                <a:solidFill>
                  <a:schemeClr val="tx1"/>
                </a:solidFill>
                <a:latin typeface="+mn-lt"/>
                <a:ea typeface="+mn-ea"/>
                <a:cs typeface="+mn-cs"/>
              </a:rPr>
              <a:t> se ubica </a:t>
            </a:r>
            <a:r>
              <a:rPr lang="es-VE" sz="1200" b="1" i="0" kern="1200" dirty="0" smtClean="0">
                <a:solidFill>
                  <a:schemeClr val="tx1"/>
                </a:solidFill>
                <a:latin typeface="+mn-lt"/>
                <a:ea typeface="+mn-ea"/>
                <a:cs typeface="+mn-cs"/>
              </a:rPr>
              <a:t>riesgo relativo (fijo) IC del 95%.</a:t>
            </a:r>
            <a:r>
              <a:rPr lang="es-ES" sz="1200" kern="1200" dirty="0" smtClean="0">
                <a:solidFill>
                  <a:schemeClr val="tx1"/>
                </a:solidFill>
                <a:effectLst/>
                <a:latin typeface="+mn-lt"/>
                <a:ea typeface="+mn-ea"/>
                <a:cs typeface="+mn-cs"/>
              </a:rPr>
              <a:t> La mortalidad por todas las causas se informó en 10 estudios. El Riesgo Relativo (RR) para la mortalidad por cualquier causa no fue diferente (RRHH: 0,96; IC del 95%: 0,75–1,24, p = 0,775) entre los dos grupos </a:t>
            </a:r>
            <a:endParaRPr lang="es-VE" sz="1200" b="1" i="0" kern="1200" dirty="0" smtClean="0">
              <a:solidFill>
                <a:schemeClr val="tx1"/>
              </a:solidFill>
              <a:latin typeface="+mn-lt"/>
              <a:ea typeface="+mn-ea"/>
              <a:cs typeface="+mn-cs"/>
            </a:endParaRPr>
          </a:p>
          <a:p>
            <a:pPr fontAlgn="base"/>
            <a:r>
              <a:rPr lang="es-VE" sz="1200" b="1" i="0" kern="1200" baseline="0" dirty="0" smtClean="0">
                <a:solidFill>
                  <a:schemeClr val="tx1"/>
                </a:solidFill>
                <a:latin typeface="+mn-lt"/>
                <a:ea typeface="+mn-ea"/>
                <a:cs typeface="+mn-cs"/>
              </a:rPr>
              <a:t>IKMPORTANTE DE ESTA FIGURA: NO MUESTRA ESTADISTICA PARA EVALUAR HETEROGENEIDAD.A PESAR QUE SE EVALUA HETEROGENEIDAD CON ESTADISTICO P Y LOS FLORES PLOT, NO TOMARON EN CUENTA EL ESTADISTICO I2 es </a:t>
            </a:r>
            <a:r>
              <a:rPr lang="es-VE" sz="1200" b="1" i="0" kern="1200" baseline="0" dirty="0" err="1" smtClean="0">
                <a:solidFill>
                  <a:schemeClr val="tx1"/>
                </a:solidFill>
                <a:latin typeface="+mn-lt"/>
                <a:ea typeface="+mn-ea"/>
                <a:cs typeface="+mn-cs"/>
              </a:rPr>
              <a:t>es</a:t>
            </a:r>
            <a:r>
              <a:rPr lang="es-VE" sz="1200" b="1" i="0" kern="1200" baseline="0" dirty="0" smtClean="0">
                <a:solidFill>
                  <a:schemeClr val="tx1"/>
                </a:solidFill>
                <a:latin typeface="+mn-lt"/>
                <a:ea typeface="+mn-ea"/>
                <a:cs typeface="+mn-cs"/>
              </a:rPr>
              <a:t> quien mide el grado en que los estudios concuerdan entre si.</a:t>
            </a:r>
            <a:endParaRPr lang="es-VE" sz="1200" b="0" i="0" kern="1200" baseline="0" dirty="0" smtClean="0">
              <a:solidFill>
                <a:schemeClr val="tx1"/>
              </a:solidFill>
              <a:latin typeface="+mn-lt"/>
              <a:ea typeface="+mn-ea"/>
              <a:cs typeface="+mn-cs"/>
            </a:endParaRPr>
          </a:p>
          <a:p>
            <a:pPr fontAlgn="base"/>
            <a:r>
              <a:rPr lang="es-VE" sz="1200" b="0" i="0" kern="1200" dirty="0" smtClean="0">
                <a:solidFill>
                  <a:schemeClr val="tx1"/>
                </a:solidFill>
                <a:latin typeface="+mn-lt"/>
                <a:ea typeface="+mn-ea"/>
                <a:cs typeface="+mn-cs"/>
              </a:rPr>
              <a:t>Los recuadros muestran las estimaciones del efecto de los estudios individuales, mientras que el diamante muestra el resultado agrupado.</a:t>
            </a:r>
          </a:p>
          <a:p>
            <a:pPr fontAlgn="base"/>
            <a:r>
              <a:rPr lang="es-VE" sz="1200" b="0" i="0" kern="1200" dirty="0" smtClean="0">
                <a:solidFill>
                  <a:schemeClr val="tx1"/>
                </a:solidFill>
                <a:latin typeface="+mn-lt"/>
                <a:ea typeface="+mn-ea"/>
                <a:cs typeface="+mn-cs"/>
              </a:rPr>
              <a:t>Las líneas horizontales a través de los cuadros ilustran la duración del intervalo de confianza. </a:t>
            </a:r>
          </a:p>
          <a:p>
            <a:pPr fontAlgn="base"/>
            <a:r>
              <a:rPr lang="es-VE" sz="1200" b="0" i="0" kern="1200" dirty="0" smtClean="0">
                <a:solidFill>
                  <a:schemeClr val="tx1"/>
                </a:solidFill>
                <a:latin typeface="+mn-lt"/>
                <a:ea typeface="+mn-ea"/>
                <a:cs typeface="+mn-cs"/>
              </a:rPr>
              <a:t>La línea vertical es la línea de ningún efecto (es decir, la posición en la que no hay una diferencia clara entre el grupo de intervención y el grupo de control).</a:t>
            </a:r>
          </a:p>
          <a:p>
            <a:pPr fontAlgn="base"/>
            <a:r>
              <a:rPr lang="es-VE" sz="1200" b="1" i="0" kern="1200" dirty="0" smtClean="0">
                <a:solidFill>
                  <a:srgbClr val="FF0000"/>
                </a:solidFill>
                <a:latin typeface="+mn-lt"/>
                <a:ea typeface="+mn-ea"/>
                <a:cs typeface="+mn-cs"/>
              </a:rPr>
              <a:t>Lo</a:t>
            </a:r>
            <a:r>
              <a:rPr lang="es-VE" sz="1200" b="1" i="0" kern="1200" baseline="0" dirty="0" smtClean="0">
                <a:solidFill>
                  <a:srgbClr val="FF0000"/>
                </a:solidFill>
                <a:latin typeface="+mn-lt"/>
                <a:ea typeface="+mn-ea"/>
                <a:cs typeface="+mn-cs"/>
              </a:rPr>
              <a:t> importante de esta grafica es….</a:t>
            </a:r>
            <a:endParaRPr lang="es-VE" sz="1200" b="0" i="0" kern="1200" dirty="0" smtClean="0">
              <a:solidFill>
                <a:schemeClr val="tx1"/>
              </a:solidFill>
              <a:latin typeface="+mn-lt"/>
              <a:ea typeface="+mn-ea"/>
              <a:cs typeface="+mn-cs"/>
            </a:endParaRPr>
          </a:p>
          <a:p>
            <a:pPr fontAlgn="base"/>
            <a:r>
              <a:rPr lang="es-VE" sz="1200" b="0" i="0" kern="1200" dirty="0" smtClean="0">
                <a:solidFill>
                  <a:schemeClr val="tx1"/>
                </a:solidFill>
                <a:latin typeface="+mn-lt"/>
                <a:ea typeface="+mn-ea"/>
                <a:cs typeface="+mn-cs"/>
              </a:rPr>
              <a:t>Cuanto más largas sean las líneas, cuanto mayor sea el intervalo de confianza, menos confiable será el resultado del estudio. El ancho del diamante tiene el mismo propósito.</a:t>
            </a:r>
          </a:p>
          <a:p>
            <a:r>
              <a:rPr lang="es-ES" dirty="0" err="1" smtClean="0"/>
              <a:t>Fig</a:t>
            </a:r>
            <a:r>
              <a:rPr lang="es-ES" dirty="0" smtClean="0"/>
              <a:t>(B) se</a:t>
            </a:r>
            <a:r>
              <a:rPr lang="es-ES" baseline="0" dirty="0" smtClean="0"/>
              <a:t> realiza la </a:t>
            </a:r>
            <a:r>
              <a:rPr lang="es-ES" dirty="0" smtClean="0"/>
              <a:t>comparación de la mortalidad por todas las causas entre CABG y CABG þ MVR / Re que incluye solo ECA, 1 nombre y año, 2 </a:t>
            </a:r>
            <a:r>
              <a:rPr lang="es-ES" dirty="0" err="1" smtClean="0"/>
              <a:t>estadistico</a:t>
            </a:r>
            <a:r>
              <a:rPr lang="es-ES" dirty="0" smtClean="0"/>
              <a:t>, 3 </a:t>
            </a:r>
            <a:r>
              <a:rPr lang="es-ES" dirty="0" err="1" smtClean="0"/>
              <a:t>floret</a:t>
            </a:r>
            <a:r>
              <a:rPr lang="es-ES" dirty="0" smtClean="0"/>
              <a:t> </a:t>
            </a:r>
            <a:r>
              <a:rPr lang="es-ES" dirty="0" err="1" smtClean="0"/>
              <a:t>plt</a:t>
            </a:r>
            <a:r>
              <a:rPr lang="es-ES" dirty="0" smtClean="0"/>
              <a:t>, los</a:t>
            </a:r>
            <a:r>
              <a:rPr lang="es-ES" baseline="0" dirty="0" smtClean="0"/>
              <a:t> IC sobrepasan la unidad, lo que representa que no hubo significancia </a:t>
            </a:r>
            <a:r>
              <a:rPr lang="es-ES" baseline="0" dirty="0" err="1" smtClean="0"/>
              <a:t>estadistica</a:t>
            </a:r>
            <a:r>
              <a:rPr lang="es-ES" baseline="0" dirty="0" smtClean="0"/>
              <a:t>, </a:t>
            </a:r>
            <a:r>
              <a:rPr lang="es-ES" sz="1200" kern="1200" dirty="0" smtClean="0">
                <a:solidFill>
                  <a:schemeClr val="tx1"/>
                </a:solidFill>
                <a:effectLst/>
                <a:latin typeface="+mn-lt"/>
                <a:ea typeface="+mn-ea"/>
                <a:cs typeface="+mn-cs"/>
              </a:rPr>
              <a:t>Análisis de los RR combinados de solo ECA no mostraron diferencias en la mortalidad por todas las causas entre los dos grupos (MH RR 1,08, IC del 95%: 0,62 a 1,88, p = 0,775 para ECA.</a:t>
            </a: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20</a:t>
            </a:fld>
            <a:endParaRPr lang="es-VE"/>
          </a:p>
        </p:txBody>
      </p:sp>
    </p:spTree>
    <p:extLst>
      <p:ext uri="{BB962C8B-B14F-4D97-AF65-F5344CB8AC3E}">
        <p14:creationId xmlns:p14="http://schemas.microsoft.com/office/powerpoint/2010/main" val="381245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err="1" smtClean="0"/>
              <a:t>Fig</a:t>
            </a:r>
            <a:r>
              <a:rPr lang="es-ES" dirty="0" smtClean="0"/>
              <a:t> (C) </a:t>
            </a:r>
            <a:r>
              <a:rPr lang="es-ES" dirty="0" err="1" smtClean="0"/>
              <a:t>metarregresión</a:t>
            </a:r>
            <a:r>
              <a:rPr lang="es-ES" dirty="0" smtClean="0"/>
              <a:t>, fue</a:t>
            </a:r>
            <a:r>
              <a:rPr lang="es-ES" baseline="0" dirty="0" smtClean="0"/>
              <a:t> necesaria para examinar el </a:t>
            </a:r>
            <a:r>
              <a:rPr lang="es-ES" dirty="0" smtClean="0"/>
              <a:t>tiempo de seguimiento de</a:t>
            </a:r>
            <a:r>
              <a:rPr lang="es-ES" baseline="0" dirty="0" smtClean="0"/>
              <a:t> mortalidad por</a:t>
            </a:r>
            <a:r>
              <a:rPr lang="es-ES" dirty="0" smtClean="0"/>
              <a:t> todas las causas  CABG; MVR / Re, reemplazo / reparación de la válvula mitral; vemos en la línea de las</a:t>
            </a:r>
            <a:r>
              <a:rPr lang="es-ES" baseline="0" dirty="0" smtClean="0"/>
              <a:t> Y log riesgo relativo y en la línea de las x el tiempo de seguimiento en meses, la línea central representa el </a:t>
            </a:r>
            <a:r>
              <a:rPr lang="es-ES" baseline="0" dirty="0" err="1" smtClean="0"/>
              <a:t>pto</a:t>
            </a:r>
            <a:r>
              <a:rPr lang="es-ES" baseline="0" dirty="0" smtClean="0"/>
              <a:t> donde convergen todos los estudios  la líneas curvadas ubicadas a los lados representan los limites superior y inferior del </a:t>
            </a:r>
            <a:r>
              <a:rPr lang="es-ES" baseline="0" dirty="0" err="1" smtClean="0"/>
              <a:t>pto</a:t>
            </a:r>
            <a:r>
              <a:rPr lang="es-ES" baseline="0" dirty="0" smtClean="0"/>
              <a:t> de convergencia , los círculos representan los estudios evaluados y se puede evidenciar como solo 3 estudios tuvieron un tiempo de seguimiento y un log de riesgo relativo similar, el resto de los estudios el tiempo de seguimiento t el lo de riesgo es muy disperso lo que señala que la heterogeneidad fue alta  . </a:t>
            </a:r>
            <a:r>
              <a:rPr lang="es-ES" sz="1200" kern="1200" dirty="0" smtClean="0">
                <a:solidFill>
                  <a:schemeClr val="tx1"/>
                </a:solidFill>
                <a:effectLst/>
                <a:latin typeface="+mn-lt"/>
                <a:ea typeface="+mn-ea"/>
                <a:cs typeface="+mn-cs"/>
              </a:rPr>
              <a:t>La regresión del tiempo de seguimiento en el RR para la mortalidad por todas las causas  no fue </a:t>
            </a:r>
            <a:r>
              <a:rPr lang="es-ES" sz="1200" kern="1200" dirty="0" err="1" smtClean="0">
                <a:solidFill>
                  <a:schemeClr val="tx1"/>
                </a:solidFill>
                <a:effectLst/>
                <a:latin typeface="+mn-lt"/>
                <a:ea typeface="+mn-ea"/>
                <a:cs typeface="+mn-cs"/>
              </a:rPr>
              <a:t>significantivo</a:t>
            </a:r>
            <a:r>
              <a:rPr lang="es-ES" sz="1200" kern="1200" dirty="0" smtClean="0">
                <a:solidFill>
                  <a:schemeClr val="tx1"/>
                </a:solidFill>
                <a:effectLst/>
                <a:latin typeface="+mn-lt"/>
                <a:ea typeface="+mn-ea"/>
                <a:cs typeface="+mn-cs"/>
              </a:rPr>
              <a:t> (</a:t>
            </a:r>
            <a:r>
              <a:rPr lang="es-ES" sz="1200" i="1" kern="1200" dirty="0" smtClean="0">
                <a:solidFill>
                  <a:schemeClr val="tx1"/>
                </a:solidFill>
                <a:effectLst/>
                <a:latin typeface="+mn-lt"/>
                <a:ea typeface="+mn-ea"/>
                <a:cs typeface="+mn-cs"/>
              </a:rPr>
              <a:t>p</a:t>
            </a:r>
            <a:r>
              <a:rPr lang="es-ES" sz="1200" kern="1200" dirty="0" smtClean="0">
                <a:solidFill>
                  <a:schemeClr val="tx1"/>
                </a:solidFill>
                <a:effectLst/>
                <a:latin typeface="+mn-lt"/>
                <a:ea typeface="+mn-ea"/>
                <a:cs typeface="+mn-cs"/>
              </a:rPr>
              <a:t>= 0.106).</a:t>
            </a:r>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21</a:t>
            </a:fld>
            <a:endParaRPr lang="es-VE"/>
          </a:p>
        </p:txBody>
      </p:sp>
    </p:spTree>
    <p:extLst>
      <p:ext uri="{BB962C8B-B14F-4D97-AF65-F5344CB8AC3E}">
        <p14:creationId xmlns:p14="http://schemas.microsoft.com/office/powerpoint/2010/main" val="202400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Fig. 2 (A) Comparación de mortalidad temprana o hospitalaria entre CABG y CABG þ MVR / Re; (B) comparación de eventos adversos en el seguimiento entre CABG y CABG þ MVR / Re; (C) comparación de eventos neurológicos en el seguimiento entre CABG y CABG þ MVR / Re; y (D) comparación de regurgitación de moderada a grave entre CABG y CABG þ MVR / Re en el seguimiento. CABG, injerto de bypass de arteria coronaria; MVR / Re, reemplazo / reparación de la válvula mitral.</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22</a:t>
            </a:fld>
            <a:endParaRPr lang="es-VE"/>
          </a:p>
        </p:txBody>
      </p:sp>
    </p:spTree>
    <p:extLst>
      <p:ext uri="{BB962C8B-B14F-4D97-AF65-F5344CB8AC3E}">
        <p14:creationId xmlns:p14="http://schemas.microsoft.com/office/powerpoint/2010/main" val="7114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No hubo diferencia estadísticamente significativa.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23</a:t>
            </a:fld>
            <a:endParaRPr lang="es-VE"/>
          </a:p>
        </p:txBody>
      </p:sp>
    </p:spTree>
    <p:extLst>
      <p:ext uri="{BB962C8B-B14F-4D97-AF65-F5344CB8AC3E}">
        <p14:creationId xmlns:p14="http://schemas.microsoft.com/office/powerpoint/2010/main" val="26923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No hubo diferencia estadísticamente significativa. </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24</a:t>
            </a:fld>
            <a:endParaRPr lang="es-VE"/>
          </a:p>
        </p:txBody>
      </p:sp>
    </p:spTree>
    <p:extLst>
      <p:ext uri="{BB962C8B-B14F-4D97-AF65-F5344CB8AC3E}">
        <p14:creationId xmlns:p14="http://schemas.microsoft.com/office/powerpoint/2010/main" val="146774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Comparación en el grado de regurgitación mitral durante</a:t>
            </a:r>
            <a:r>
              <a:rPr lang="es-VE" baseline="0" dirty="0" smtClean="0"/>
              <a:t> el </a:t>
            </a:r>
            <a:r>
              <a:rPr lang="es-VE" dirty="0" smtClean="0"/>
              <a:t>seguimiento</a:t>
            </a:r>
            <a:r>
              <a:rPr lang="es-VE" baseline="0" dirty="0" smtClean="0"/>
              <a:t> </a:t>
            </a:r>
          </a:p>
          <a:p>
            <a:r>
              <a:rPr lang="es-VE" baseline="0" dirty="0" smtClean="0"/>
              <a:t>Un total de 10 estudios informaron un grado de RM MODERADA A GRAVE DURANTE EL SEGUIMIENTO CON 1 </a:t>
            </a:r>
            <a:r>
              <a:rPr lang="es-VE" baseline="0" dirty="0" err="1" smtClean="0"/>
              <a:t>EsTUDIO</a:t>
            </a:r>
            <a:r>
              <a:rPr lang="es-VE" baseline="0" dirty="0" smtClean="0"/>
              <a:t> que informo por separado para  FE &lt;40% &gt;40%, la incidencia de RM moderada a severa fue3.24 veces mayor  &gt; en el grupo de </a:t>
            </a:r>
            <a:r>
              <a:rPr lang="es-VE" baseline="0" dirty="0" err="1" smtClean="0"/>
              <a:t>Cx</a:t>
            </a:r>
            <a:r>
              <a:rPr lang="es-VE" baseline="0" dirty="0" smtClean="0"/>
              <a:t> solo o aislada en comparación con el grupo de </a:t>
            </a:r>
            <a:r>
              <a:rPr lang="es-VE" baseline="0" dirty="0" err="1" smtClean="0"/>
              <a:t>cX</a:t>
            </a:r>
            <a:r>
              <a:rPr lang="es-VE" baseline="0" dirty="0" smtClean="0"/>
              <a:t> +reparación o reemplazo. Pero se debe acotar que la heterogeneidad de estos estudios fue 36% catalogándose como moderada.</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25</a:t>
            </a:fld>
            <a:endParaRPr lang="es-VE"/>
          </a:p>
        </p:txBody>
      </p:sp>
    </p:spTree>
    <p:extLst>
      <p:ext uri="{BB962C8B-B14F-4D97-AF65-F5344CB8AC3E}">
        <p14:creationId xmlns:p14="http://schemas.microsoft.com/office/powerpoint/2010/main" val="264789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Arreglar lamina hacer mas…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4</a:t>
            </a:fld>
            <a:endParaRPr lang="es-VE"/>
          </a:p>
        </p:txBody>
      </p:sp>
    </p:spTree>
    <p:extLst>
      <p:ext uri="{BB962C8B-B14F-4D97-AF65-F5344CB8AC3E}">
        <p14:creationId xmlns:p14="http://schemas.microsoft.com/office/powerpoint/2010/main" val="210775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Fig. 3 (A) Comparación de la diferencia de medias entre la dimensión sistólica final ventricular pre- y </a:t>
            </a:r>
            <a:r>
              <a:rPr lang="es-ES" dirty="0" err="1" smtClean="0"/>
              <a:t>postleft</a:t>
            </a:r>
            <a:r>
              <a:rPr lang="es-ES" dirty="0" smtClean="0"/>
              <a:t> entre los grupos CABG y CABG þ MVR / Re en el seguimiento; (B) comparación de la diferencia de medias entre la fracción de eyección ventricular pre- y </a:t>
            </a:r>
            <a:r>
              <a:rPr lang="es-ES" dirty="0" err="1" smtClean="0"/>
              <a:t>postleft</a:t>
            </a:r>
            <a:r>
              <a:rPr lang="es-ES" dirty="0" smtClean="0"/>
              <a:t> entre los grupos CABG y CABG þ MVR / Re en el seguimiento; (C) la comparación de la diferencia de medias entre el índice de volumen sistólico final ventricular pre- y </a:t>
            </a:r>
            <a:r>
              <a:rPr lang="es-ES" dirty="0" err="1" smtClean="0"/>
              <a:t>postleft</a:t>
            </a:r>
            <a:r>
              <a:rPr lang="es-ES" dirty="0" smtClean="0"/>
              <a:t> entre los grupos CABG y CABG þ MVR / Re en el seguimiento; y (D) comparación de la diferencia de medias entre la clase pre y post-NYHA entre CABG y CABG þ MVR / Re en el seguimiento. CABG, injerto de bypass de arteria coronaria; MVR / Re, reemplazo / reparación de la válvula mitral; NYHA, Asociación del Corazón de Nueva York.</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26</a:t>
            </a:fld>
            <a:endParaRPr lang="es-VE"/>
          </a:p>
        </p:txBody>
      </p:sp>
    </p:spTree>
    <p:extLst>
      <p:ext uri="{BB962C8B-B14F-4D97-AF65-F5344CB8AC3E}">
        <p14:creationId xmlns:p14="http://schemas.microsoft.com/office/powerpoint/2010/main" val="78581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5 estudios evaluaron DSFVI , la  diferencia pre u post  DSFVI tendió</a:t>
            </a:r>
            <a:r>
              <a:rPr lang="es-VE" baseline="0" dirty="0" smtClean="0"/>
              <a:t> hacia la mejora con la adición de REMPLAZO ON REPARACION ,SIN EMBARGO NO  hu</a:t>
            </a:r>
            <a:r>
              <a:rPr lang="es-VE" dirty="0" smtClean="0"/>
              <a:t>bo diferencia estadísticamente significativa. </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27</a:t>
            </a:fld>
            <a:endParaRPr lang="es-VE"/>
          </a:p>
        </p:txBody>
      </p:sp>
    </p:spTree>
    <p:extLst>
      <p:ext uri="{BB962C8B-B14F-4D97-AF65-F5344CB8AC3E}">
        <p14:creationId xmlns:p14="http://schemas.microsoft.com/office/powerpoint/2010/main" val="26513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No hubo diferencia estadísticamente significativa. </a:t>
            </a:r>
          </a:p>
          <a:p>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28</a:t>
            </a:fld>
            <a:endParaRPr lang="es-VE"/>
          </a:p>
        </p:txBody>
      </p:sp>
    </p:spTree>
    <p:extLst>
      <p:ext uri="{BB962C8B-B14F-4D97-AF65-F5344CB8AC3E}">
        <p14:creationId xmlns:p14="http://schemas.microsoft.com/office/powerpoint/2010/main" val="165426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No hubo diferencia estadísticamente significativa. </a:t>
            </a:r>
          </a:p>
          <a:p>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29</a:t>
            </a:fld>
            <a:endParaRPr lang="es-VE"/>
          </a:p>
        </p:txBody>
      </p:sp>
    </p:spTree>
    <p:extLst>
      <p:ext uri="{BB962C8B-B14F-4D97-AF65-F5344CB8AC3E}">
        <p14:creationId xmlns:p14="http://schemas.microsoft.com/office/powerpoint/2010/main" val="4088353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baseline="0" dirty="0" smtClean="0"/>
              <a:t>La diferencia promedio en clase funcional NYHA  antes y </a:t>
            </a:r>
            <a:r>
              <a:rPr lang="es-VE" baseline="0" dirty="0" err="1" smtClean="0"/>
              <a:t>despues</a:t>
            </a:r>
            <a:r>
              <a:rPr lang="es-VE" baseline="0" dirty="0" smtClean="0"/>
              <a:t> de a </a:t>
            </a:r>
            <a:r>
              <a:rPr lang="es-VE" baseline="0" dirty="0" err="1" smtClean="0"/>
              <a:t>Cx</a:t>
            </a:r>
            <a:r>
              <a:rPr lang="es-VE" baseline="0" dirty="0" smtClean="0"/>
              <a:t>, </a:t>
            </a:r>
            <a:r>
              <a:rPr lang="es-VE" baseline="0" dirty="0" err="1" smtClean="0"/>
              <a:t>favorecio</a:t>
            </a:r>
            <a:r>
              <a:rPr lang="es-VE" baseline="0" dirty="0" smtClean="0"/>
              <a:t>  al grupo con la </a:t>
            </a:r>
            <a:r>
              <a:rPr lang="es-VE" baseline="0" dirty="0" err="1" smtClean="0"/>
              <a:t>Cx</a:t>
            </a:r>
            <a:r>
              <a:rPr lang="es-VE" baseline="0" dirty="0" smtClean="0"/>
              <a:t> +reemplazo en relación con el grupo con </a:t>
            </a:r>
            <a:r>
              <a:rPr lang="es-VE" baseline="0" dirty="0" err="1" smtClean="0"/>
              <a:t>Cx</a:t>
            </a:r>
            <a:r>
              <a:rPr lang="es-VE" baseline="0" dirty="0" smtClean="0"/>
              <a:t> sola con una diferencia promedio de 0.85  y unos IC que no tocan a unidad, sin embargo los 3 estudios que evaluaron esta variable tenia una alta heterogeneidad. 84%</a:t>
            </a:r>
          </a:p>
          <a:p>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30</a:t>
            </a:fld>
            <a:endParaRPr lang="es-VE"/>
          </a:p>
        </p:txBody>
      </p:sp>
    </p:spTree>
    <p:extLst>
      <p:ext uri="{BB962C8B-B14F-4D97-AF65-F5344CB8AC3E}">
        <p14:creationId xmlns:p14="http://schemas.microsoft.com/office/powerpoint/2010/main" val="328545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
            </a:r>
            <a:br>
              <a:rPr lang="es-VE" dirty="0" smtClean="0"/>
            </a:br>
            <a:r>
              <a:rPr lang="es-VE" sz="1200" b="0" i="0" kern="1200" dirty="0" smtClean="0">
                <a:solidFill>
                  <a:schemeClr val="tx1"/>
                </a:solidFill>
                <a:effectLst/>
                <a:latin typeface="+mn-lt"/>
                <a:ea typeface="+mn-ea"/>
                <a:cs typeface="+mn-cs"/>
              </a:rPr>
              <a:t>Fig. 4 (A) Comparación del uso de la bomba intraaórtica entre CABG y CABG þ MVR / Re; (B) Diferencia media en el tiempo de pinza cruzada aórtica entre CABG y CABG þ MVR / Re; (C) diferencia en las medias en el tiempo de bypass cardiopulmonar entre CABG y CABG þ MVR / Re; y (D) comparación de </a:t>
            </a:r>
            <a:r>
              <a:rPr lang="es-VE" sz="1200" b="0" i="0" kern="1200" dirty="0" err="1" smtClean="0">
                <a:solidFill>
                  <a:schemeClr val="tx1"/>
                </a:solidFill>
                <a:effectLst/>
                <a:latin typeface="+mn-lt"/>
                <a:ea typeface="+mn-ea"/>
                <a:cs typeface="+mn-cs"/>
              </a:rPr>
              <a:t>reoperaciones</a:t>
            </a:r>
            <a:r>
              <a:rPr lang="es-VE" sz="1200" b="0" i="0" kern="1200" dirty="0" smtClean="0">
                <a:solidFill>
                  <a:schemeClr val="tx1"/>
                </a:solidFill>
                <a:effectLst/>
                <a:latin typeface="+mn-lt"/>
                <a:ea typeface="+mn-ea"/>
                <a:cs typeface="+mn-cs"/>
              </a:rPr>
              <a:t> cardíacas en el seguimiento entre CABG y CABG þ MVR / Re. CABG, injerto de bypass de arteria coronaria; MVR / Re, mitral reemplazo / reparación de la válvula.</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31</a:t>
            </a:fld>
            <a:endParaRPr lang="es-VE"/>
          </a:p>
        </p:txBody>
      </p:sp>
    </p:spTree>
    <p:extLst>
      <p:ext uri="{BB962C8B-B14F-4D97-AF65-F5344CB8AC3E}">
        <p14:creationId xmlns:p14="http://schemas.microsoft.com/office/powerpoint/2010/main" val="369890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baseline="0" dirty="0" smtClean="0"/>
              <a:t>Diferencia promedio entre el tiempo de pinzamiento aórtico fue de </a:t>
            </a:r>
            <a:r>
              <a:rPr lang="es-VE" b="1" baseline="0" dirty="0" smtClean="0"/>
              <a:t>42,53</a:t>
            </a:r>
            <a:r>
              <a:rPr lang="es-VE" baseline="0" dirty="0" smtClean="0"/>
              <a:t>min menor en </a:t>
            </a:r>
            <a:r>
              <a:rPr lang="es-VE" baseline="0" dirty="0" err="1" smtClean="0"/>
              <a:t>px</a:t>
            </a:r>
            <a:r>
              <a:rPr lang="es-VE" baseline="0" dirty="0" smtClean="0"/>
              <a:t> que fueron sometidos a </a:t>
            </a:r>
            <a:r>
              <a:rPr lang="es-VE" baseline="0" dirty="0" err="1" smtClean="0"/>
              <a:t>Cx</a:t>
            </a:r>
            <a:r>
              <a:rPr lang="es-VE" baseline="0" dirty="0" smtClean="0"/>
              <a:t> sola en relación con el grupo </a:t>
            </a:r>
            <a:r>
              <a:rPr lang="es-VE" baseline="0" dirty="0" err="1" smtClean="0"/>
              <a:t>cx+reemplazo</a:t>
            </a:r>
            <a:r>
              <a:rPr lang="es-VE" baseline="0" dirty="0" smtClean="0"/>
              <a:t>.</a:t>
            </a:r>
          </a:p>
          <a:p>
            <a:endParaRPr lang="es-VE" baseline="0" dirty="0" smtClean="0"/>
          </a:p>
          <a:p>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baseline="0" dirty="0" smtClean="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32</a:t>
            </a:fld>
            <a:endParaRPr lang="es-VE"/>
          </a:p>
        </p:txBody>
      </p:sp>
    </p:spTree>
    <p:extLst>
      <p:ext uri="{BB962C8B-B14F-4D97-AF65-F5344CB8AC3E}">
        <p14:creationId xmlns:p14="http://schemas.microsoft.com/office/powerpoint/2010/main" val="117009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baseline="0" dirty="0" smtClean="0"/>
              <a:t>La diferencia promedio en el tiempo de bypass cardiopulmonar fue </a:t>
            </a:r>
            <a:r>
              <a:rPr lang="es-VE" b="1" baseline="0" dirty="0" smtClean="0"/>
              <a:t>48,87</a:t>
            </a:r>
            <a:r>
              <a:rPr lang="es-VE" baseline="0" dirty="0" smtClean="0"/>
              <a:t>min menor en el grupo de </a:t>
            </a:r>
            <a:r>
              <a:rPr lang="es-VE" baseline="0" dirty="0" err="1" smtClean="0"/>
              <a:t>Cx</a:t>
            </a:r>
            <a:r>
              <a:rPr lang="es-VE" baseline="0" dirty="0" smtClean="0"/>
              <a:t> sola, en relación con el grupo de </a:t>
            </a:r>
            <a:r>
              <a:rPr lang="es-VE" baseline="0" dirty="0" err="1" smtClean="0"/>
              <a:t>Cx</a:t>
            </a:r>
            <a:r>
              <a:rPr lang="es-VE" baseline="0" dirty="0" smtClean="0"/>
              <a:t>+ reemplazo o reparación.</a:t>
            </a:r>
          </a:p>
          <a:p>
            <a:r>
              <a:rPr lang="es-VE" sz="1200" b="0" i="0" kern="1200" dirty="0" smtClean="0">
                <a:solidFill>
                  <a:schemeClr val="tx1"/>
                </a:solidFill>
                <a:effectLst/>
                <a:latin typeface="+mn-lt"/>
                <a:ea typeface="+mn-ea"/>
                <a:cs typeface="+mn-cs"/>
              </a:rPr>
              <a:t>El </a:t>
            </a:r>
            <a:r>
              <a:rPr lang="es-VE" sz="1200" b="1" i="0" kern="1200" dirty="0" smtClean="0">
                <a:solidFill>
                  <a:schemeClr val="tx1"/>
                </a:solidFill>
                <a:effectLst/>
                <a:latin typeface="+mn-lt"/>
                <a:ea typeface="+mn-ea"/>
                <a:cs typeface="+mn-cs"/>
              </a:rPr>
              <a:t>error estándar</a:t>
            </a:r>
            <a:r>
              <a:rPr lang="es-VE" sz="1200" b="0" i="0" kern="1200" dirty="0" smtClean="0">
                <a:solidFill>
                  <a:schemeClr val="tx1"/>
                </a:solidFill>
                <a:effectLst/>
                <a:latin typeface="+mn-lt"/>
                <a:ea typeface="+mn-ea"/>
                <a:cs typeface="+mn-cs"/>
              </a:rPr>
              <a:t> es la </a:t>
            </a:r>
            <a:r>
              <a:rPr lang="es-VE" sz="1200" b="0" i="0" u="none" strike="noStrike" kern="1200" dirty="0" smtClean="0">
                <a:solidFill>
                  <a:schemeClr val="tx1"/>
                </a:solidFill>
                <a:effectLst/>
                <a:latin typeface="+mn-lt"/>
                <a:ea typeface="+mn-ea"/>
                <a:cs typeface="+mn-cs"/>
                <a:hlinkClick r:id="rId3" tooltip="Desviación estándar"/>
              </a:rPr>
              <a:t>desviación estándar</a:t>
            </a:r>
            <a:r>
              <a:rPr lang="es-VE" sz="1200" b="0" i="0" kern="1200" dirty="0" smtClean="0">
                <a:solidFill>
                  <a:schemeClr val="tx1"/>
                </a:solidFill>
                <a:effectLst/>
                <a:latin typeface="+mn-lt"/>
                <a:ea typeface="+mn-ea"/>
                <a:cs typeface="+mn-cs"/>
              </a:rPr>
              <a:t> de la </a:t>
            </a:r>
            <a:r>
              <a:rPr lang="es-VE" sz="1200" b="0" i="0" u="none" strike="noStrike" kern="1200" dirty="0" smtClean="0">
                <a:solidFill>
                  <a:schemeClr val="tx1"/>
                </a:solidFill>
                <a:effectLst/>
                <a:latin typeface="+mn-lt"/>
                <a:ea typeface="+mn-ea"/>
                <a:cs typeface="+mn-cs"/>
                <a:hlinkClick r:id="rId4" tooltip="Distribución muestral"/>
              </a:rPr>
              <a:t>distribución </a:t>
            </a:r>
            <a:r>
              <a:rPr lang="es-VE" sz="1200" b="0" i="0" u="none" strike="noStrike" kern="1200" dirty="0" err="1" smtClean="0">
                <a:solidFill>
                  <a:schemeClr val="tx1"/>
                </a:solidFill>
                <a:effectLst/>
                <a:latin typeface="+mn-lt"/>
                <a:ea typeface="+mn-ea"/>
                <a:cs typeface="+mn-cs"/>
                <a:hlinkClick r:id="rId4" tooltip="Distribución muestral"/>
              </a:rPr>
              <a:t>muestral</a:t>
            </a:r>
            <a:r>
              <a:rPr lang="es-VE" sz="1200" b="0" i="0" kern="1200" dirty="0" smtClean="0">
                <a:solidFill>
                  <a:schemeClr val="tx1"/>
                </a:solidFill>
                <a:effectLst/>
                <a:latin typeface="+mn-lt"/>
                <a:ea typeface="+mn-ea"/>
                <a:cs typeface="+mn-cs"/>
              </a:rPr>
              <a:t> de un </a:t>
            </a:r>
            <a:r>
              <a:rPr lang="es-VE" sz="1200" b="0" i="0" u="none" strike="noStrike" kern="1200" dirty="0" smtClean="0">
                <a:solidFill>
                  <a:schemeClr val="tx1"/>
                </a:solidFill>
                <a:effectLst/>
                <a:latin typeface="+mn-lt"/>
                <a:ea typeface="+mn-ea"/>
                <a:cs typeface="+mn-cs"/>
                <a:hlinkClick r:id="rId5" tooltip="Estadístico muestral"/>
              </a:rPr>
              <a:t>estadístico </a:t>
            </a:r>
            <a:r>
              <a:rPr lang="es-VE" sz="1200" b="0" i="0" u="none" strike="noStrike" kern="1200" dirty="0" err="1" smtClean="0">
                <a:solidFill>
                  <a:schemeClr val="tx1"/>
                </a:solidFill>
                <a:effectLst/>
                <a:latin typeface="+mn-lt"/>
                <a:ea typeface="+mn-ea"/>
                <a:cs typeface="+mn-cs"/>
                <a:hlinkClick r:id="rId5" tooltip="Estadístico muestral"/>
              </a:rPr>
              <a:t>muestral</a:t>
            </a:r>
            <a:r>
              <a:rPr lang="es-VE"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effectLst/>
                <a:latin typeface="+mn-lt"/>
                <a:ea typeface="+mn-ea"/>
                <a:cs typeface="+mn-cs"/>
              </a:rPr>
              <a:t>Varianza: es una medida de dispersión definida como la esperanza del cuadrado de la desviación de dicha variable respecto a su media.</a:t>
            </a:r>
            <a:endParaRPr lang="es-VE" dirty="0" smtClean="0"/>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33</a:t>
            </a:fld>
            <a:endParaRPr lang="es-VE"/>
          </a:p>
        </p:txBody>
      </p:sp>
    </p:spTree>
    <p:extLst>
      <p:ext uri="{BB962C8B-B14F-4D97-AF65-F5344CB8AC3E}">
        <p14:creationId xmlns:p14="http://schemas.microsoft.com/office/powerpoint/2010/main" val="1565658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No estadísticamente significativo</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34</a:t>
            </a:fld>
            <a:endParaRPr lang="es-VE"/>
          </a:p>
        </p:txBody>
      </p:sp>
    </p:spTree>
    <p:extLst>
      <p:ext uri="{BB962C8B-B14F-4D97-AF65-F5344CB8AC3E}">
        <p14:creationId xmlns:p14="http://schemas.microsoft.com/office/powerpoint/2010/main" val="206456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err="1" smtClean="0"/>
              <a:t>Funnel</a:t>
            </a:r>
            <a:r>
              <a:rPr lang="es-VE" dirty="0" smtClean="0"/>
              <a:t> </a:t>
            </a:r>
            <a:r>
              <a:rPr lang="es-VE" dirty="0" err="1" smtClean="0"/>
              <a:t>plot</a:t>
            </a:r>
            <a:r>
              <a:rPr lang="es-VE" dirty="0" smtClean="0"/>
              <a:t> es un grafico diseñado para</a:t>
            </a:r>
            <a:r>
              <a:rPr lang="es-VE" baseline="0" dirty="0" smtClean="0"/>
              <a:t> verificar el riesgo de sesgo de publicación, en ausencia de sesgo, se supone que los estudios con alta precisión se representaran cerca del promedio , y los estudios de baja precisión se distribuirán de manera uniforme en ambos lados del promedio creando 1 distribución en forma de embudo. </a:t>
            </a:r>
            <a:r>
              <a:rPr lang="es-VE" dirty="0" smtClean="0"/>
              <a:t/>
            </a:r>
            <a:br>
              <a:rPr lang="es-VE" dirty="0" smtClean="0"/>
            </a:br>
            <a:r>
              <a:rPr lang="es-ES" sz="1200" kern="1200" dirty="0" smtClean="0">
                <a:solidFill>
                  <a:schemeClr val="tx1"/>
                </a:solidFill>
                <a:effectLst/>
                <a:latin typeface="+mn-lt"/>
                <a:ea typeface="+mn-ea"/>
                <a:cs typeface="+mn-cs"/>
              </a:rPr>
              <a:t>Fig. suplementaria 2A El grafico de embudo mostró un sesgo mínimo y la heterogeneidad de los estudios incluidos fue baja (I</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 9). </a:t>
            </a:r>
          </a:p>
          <a:p>
            <a:r>
              <a:rPr lang="es-VE" sz="1200" kern="1200" dirty="0" smtClean="0">
                <a:solidFill>
                  <a:schemeClr val="tx1"/>
                </a:solidFill>
                <a:effectLst/>
                <a:latin typeface="+mn-lt"/>
                <a:ea typeface="+mn-ea"/>
                <a:cs typeface="+mn-cs"/>
              </a:rPr>
              <a:t>Fig. Suplementaria 2B :Ocho estudios informaron la mortalidad temprana comparando CABG y CABG con MVR / Re la</a:t>
            </a:r>
            <a:r>
              <a:rPr lang="es-VE" sz="1200" kern="1200" baseline="0" dirty="0" smtClean="0">
                <a:solidFill>
                  <a:schemeClr val="tx1"/>
                </a:solidFill>
                <a:effectLst/>
                <a:latin typeface="+mn-lt"/>
                <a:ea typeface="+mn-ea"/>
                <a:cs typeface="+mn-cs"/>
              </a:rPr>
              <a:t> cual </a:t>
            </a:r>
            <a:r>
              <a:rPr lang="es-VE" sz="1200" kern="1200" dirty="0" smtClean="0">
                <a:solidFill>
                  <a:schemeClr val="tx1"/>
                </a:solidFill>
                <a:effectLst/>
                <a:latin typeface="+mn-lt"/>
                <a:ea typeface="+mn-ea"/>
                <a:cs typeface="+mn-cs"/>
              </a:rPr>
              <a:t>no fue significativamente diferente entre los dos grupos (RRHH: 0,65; IC del 95%: 0,39 a 1,07, p = 0,092). El gráfico de embudo de los estudios incluidos mostró un sesgo mínimo .La heterogeneidad fue baja (I</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0) entre los estudios incluidos. </a:t>
            </a:r>
          </a:p>
          <a:p>
            <a:endParaRPr lang="es-ES" sz="1200" kern="1200" dirty="0" smtClean="0">
              <a:solidFill>
                <a:schemeClr val="tx1"/>
              </a:solidFill>
              <a:effectLst/>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35</a:t>
            </a:fld>
            <a:endParaRPr lang="es-VE"/>
          </a:p>
        </p:txBody>
      </p:sp>
    </p:spTree>
    <p:extLst>
      <p:ext uri="{BB962C8B-B14F-4D97-AF65-F5344CB8AC3E}">
        <p14:creationId xmlns:p14="http://schemas.microsoft.com/office/powerpoint/2010/main" val="19341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u="none" strike="noStrike" kern="1200" baseline="0" dirty="0" smtClean="0">
                <a:solidFill>
                  <a:schemeClr val="tx1"/>
                </a:solidFill>
                <a:latin typeface="+mn-lt"/>
                <a:ea typeface="+mn-ea"/>
                <a:cs typeface="+mn-cs"/>
              </a:rPr>
              <a:t>Clases de recomendación:</a:t>
            </a:r>
          </a:p>
          <a:p>
            <a:r>
              <a:rPr lang="es-VE" sz="1200" b="0" i="0" u="none" strike="noStrike" kern="1200" baseline="0" dirty="0" smtClean="0">
                <a:solidFill>
                  <a:schemeClr val="tx1"/>
                </a:solidFill>
                <a:latin typeface="+mn-lt"/>
                <a:ea typeface="+mn-ea"/>
                <a:cs typeface="+mn-cs"/>
              </a:rPr>
              <a:t>Clase </a:t>
            </a:r>
            <a:r>
              <a:rPr lang="es-VE" sz="1200" b="0" i="0" u="none" strike="noStrike" kern="1200" baseline="0" dirty="0" err="1" smtClean="0">
                <a:solidFill>
                  <a:schemeClr val="tx1"/>
                </a:solidFill>
                <a:latin typeface="+mn-lt"/>
                <a:ea typeface="+mn-ea"/>
                <a:cs typeface="+mn-cs"/>
              </a:rPr>
              <a:t>IIa</a:t>
            </a:r>
            <a:r>
              <a:rPr lang="es-VE" sz="1200" b="0" i="0" u="none" strike="noStrike" kern="1200" baseline="0" dirty="0" smtClean="0">
                <a:solidFill>
                  <a:schemeClr val="tx1"/>
                </a:solidFill>
                <a:latin typeface="+mn-lt"/>
                <a:ea typeface="+mn-ea"/>
                <a:cs typeface="+mn-cs"/>
              </a:rPr>
              <a:t> El peso de la evidencia/</a:t>
            </a:r>
            <a:r>
              <a:rPr lang="es-VE" sz="1200" b="0" i="0" u="none" strike="noStrike" kern="1200" baseline="0" dirty="0" err="1" smtClean="0">
                <a:solidFill>
                  <a:schemeClr val="tx1"/>
                </a:solidFill>
                <a:latin typeface="+mn-lt"/>
                <a:ea typeface="+mn-ea"/>
                <a:cs typeface="+mn-cs"/>
              </a:rPr>
              <a:t>opinion</a:t>
            </a:r>
            <a:r>
              <a:rPr lang="es-VE" sz="1200" b="0" i="0" u="none" strike="noStrike" kern="1200" baseline="0" dirty="0" smtClean="0">
                <a:solidFill>
                  <a:schemeClr val="tx1"/>
                </a:solidFill>
                <a:latin typeface="+mn-lt"/>
                <a:ea typeface="+mn-ea"/>
                <a:cs typeface="+mn-cs"/>
              </a:rPr>
              <a:t> esta a favor de la utilidad/eficacia Se debe considerar</a:t>
            </a:r>
          </a:p>
          <a:p>
            <a:r>
              <a:rPr lang="es-VE" sz="1200" b="0" i="0" u="none" strike="noStrike" kern="1200" baseline="0" dirty="0" smtClean="0">
                <a:solidFill>
                  <a:schemeClr val="tx1"/>
                </a:solidFill>
                <a:latin typeface="+mn-lt"/>
                <a:ea typeface="+mn-ea"/>
                <a:cs typeface="+mn-cs"/>
              </a:rPr>
              <a:t>Clase </a:t>
            </a:r>
            <a:r>
              <a:rPr lang="es-VE" sz="1200" b="0" i="0" u="none" strike="noStrike" kern="1200" baseline="0" dirty="0" err="1" smtClean="0">
                <a:solidFill>
                  <a:schemeClr val="tx1"/>
                </a:solidFill>
                <a:latin typeface="+mn-lt"/>
                <a:ea typeface="+mn-ea"/>
                <a:cs typeface="+mn-cs"/>
              </a:rPr>
              <a:t>IIb</a:t>
            </a:r>
            <a:r>
              <a:rPr lang="es-VE" sz="1200" b="0" i="0" u="none" strike="noStrike" kern="1200" baseline="0" dirty="0" smtClean="0">
                <a:solidFill>
                  <a:schemeClr val="tx1"/>
                </a:solidFill>
                <a:latin typeface="+mn-lt"/>
                <a:ea typeface="+mn-ea"/>
                <a:cs typeface="+mn-cs"/>
              </a:rPr>
              <a:t> La utilidad/eficacia esta menos establecida por la evidencia/</a:t>
            </a:r>
            <a:r>
              <a:rPr lang="es-VE" sz="1200" b="0" i="0" u="none" strike="noStrike" kern="1200" baseline="0" dirty="0" err="1" smtClean="0">
                <a:solidFill>
                  <a:schemeClr val="tx1"/>
                </a:solidFill>
                <a:latin typeface="+mn-lt"/>
                <a:ea typeface="+mn-ea"/>
                <a:cs typeface="+mn-cs"/>
              </a:rPr>
              <a:t>opinion</a:t>
            </a:r>
            <a:r>
              <a:rPr lang="es-VE" sz="1200" b="0" i="0" u="none" strike="noStrike" kern="1200" baseline="0" dirty="0" smtClean="0">
                <a:solidFill>
                  <a:schemeClr val="tx1"/>
                </a:solidFill>
                <a:latin typeface="+mn-lt"/>
                <a:ea typeface="+mn-ea"/>
                <a:cs typeface="+mn-cs"/>
              </a:rPr>
              <a:t> Se puede recomendar</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5</a:t>
            </a:fld>
            <a:endParaRPr lang="es-VE"/>
          </a:p>
        </p:txBody>
      </p:sp>
    </p:spTree>
    <p:extLst>
      <p:ext uri="{BB962C8B-B14F-4D97-AF65-F5344CB8AC3E}">
        <p14:creationId xmlns:p14="http://schemas.microsoft.com/office/powerpoint/2010/main" val="3712079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0" i="0" kern="1200" dirty="0" err="1" smtClean="0">
                <a:solidFill>
                  <a:schemeClr val="tx1"/>
                </a:solidFill>
                <a:effectLst/>
                <a:latin typeface="+mn-lt"/>
                <a:ea typeface="+mn-ea"/>
                <a:cs typeface="+mn-cs"/>
              </a:rPr>
              <a:t>Fig</a:t>
            </a:r>
            <a:r>
              <a:rPr lang="es-VE" sz="1200" b="0" i="0" kern="1200" baseline="0" dirty="0" smtClean="0">
                <a:solidFill>
                  <a:schemeClr val="tx1"/>
                </a:solidFill>
                <a:effectLst/>
                <a:latin typeface="+mn-lt"/>
                <a:ea typeface="+mn-ea"/>
                <a:cs typeface="+mn-cs"/>
              </a:rPr>
              <a:t> 2</a:t>
            </a:r>
            <a:r>
              <a:rPr lang="es-VE" sz="1200" b="0" i="0" kern="1200" dirty="0" smtClean="0">
                <a:solidFill>
                  <a:schemeClr val="tx1"/>
                </a:solidFill>
                <a:effectLst/>
                <a:latin typeface="+mn-lt"/>
                <a:ea typeface="+mn-ea"/>
                <a:cs typeface="+mn-cs"/>
              </a:rPr>
              <a:t>(C) Comparación de las tasas de readmisión entre CABG y CABG þ MVR / Re. CABG, injerto de bypass de arteria coronaria; MVR / Re, mitral reemplazo / reparación de la válvula no hubo diferencia significativa.</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36</a:t>
            </a:fld>
            <a:endParaRPr lang="es-VE"/>
          </a:p>
        </p:txBody>
      </p:sp>
    </p:spTree>
    <p:extLst>
      <p:ext uri="{BB962C8B-B14F-4D97-AF65-F5344CB8AC3E}">
        <p14:creationId xmlns:p14="http://schemas.microsoft.com/office/powerpoint/2010/main" val="3995034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r>
              <a:rPr lang="es-ES" sz="1200" kern="1200" dirty="0" smtClean="0">
                <a:solidFill>
                  <a:schemeClr val="tx1"/>
                </a:solidFill>
                <a:effectLst/>
                <a:latin typeface="+mn-lt"/>
                <a:ea typeface="+mn-ea"/>
                <a:cs typeface="+mn-cs"/>
              </a:rPr>
              <a:t>Luego de 1er párrafo.</a:t>
            </a:r>
          </a:p>
          <a:p>
            <a:r>
              <a:rPr lang="es-ES" sz="1200" kern="1200" dirty="0" smtClean="0">
                <a:solidFill>
                  <a:schemeClr val="tx1"/>
                </a:solidFill>
                <a:effectLst/>
                <a:latin typeface="+mn-lt"/>
                <a:ea typeface="+mn-ea"/>
                <a:cs typeface="+mn-cs"/>
              </a:rPr>
              <a:t>Esta disparidad es aún más evidente en el manejo de pacientes con RM secundaria de cardiopatía isquémica.</a:t>
            </a:r>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37</a:t>
            </a:fld>
            <a:endParaRPr lang="es-V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Luego 2do párrafo: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Por lo tanto, en general, parece que la adición de la cirugía de la válvula mitral para la RMM moderada en el momento de la CABG reduce el riesgo de una posterior RM significativa, pero esto no se tradujo en una mejora en la remodelación ventricular o en los resultados clínicos difíciles.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RM funcional como resultado de la CAD se considera una enfermedad principalmente del ventrículo, con remodelación ventricular adversa después de que la IM / isquemia contribuya a la anormalidad</a:t>
            </a:r>
            <a:r>
              <a:rPr lang="es-VE" sz="1200" kern="1200" dirty="0" smtClean="0">
                <a:solidFill>
                  <a:schemeClr val="tx1"/>
                </a:solidFill>
                <a:effectLst/>
                <a:latin typeface="+mn-lt"/>
                <a:ea typeface="+mn-ea"/>
                <a:cs typeface="+mn-cs"/>
              </a:rPr>
              <a:t/>
            </a:r>
            <a:br>
              <a:rPr lang="es-VE" sz="1200" kern="1200" dirty="0" smtClean="0">
                <a:solidFill>
                  <a:schemeClr val="tx1"/>
                </a:solidFill>
                <a:effectLst/>
                <a:latin typeface="+mn-lt"/>
                <a:ea typeface="+mn-ea"/>
                <a:cs typeface="+mn-cs"/>
              </a:rPr>
            </a:br>
            <a:r>
              <a:rPr lang="es-VE" sz="1200" kern="1200" dirty="0" smtClean="0">
                <a:solidFill>
                  <a:schemeClr val="tx1"/>
                </a:solidFill>
                <a:effectLst/>
                <a:latin typeface="+mn-lt"/>
                <a:ea typeface="+mn-ea"/>
                <a:cs typeface="+mn-cs"/>
              </a:rPr>
              <a:t>Músculo papilar y arquitectura y función de las cuerdas, fuerzas anormales de cierre de la valva y dilatación anular. La remodelación progresiva del VI conduce a la dilatación del VI, y por lo tanto, el VI se vuelve más esférico por los mecanismos ya descritos. Esto empeora aún más la gravedad de la RM al aumentar la precarga y la tensión de la pared, lo que a su vez contribuye a la insuficiencia </a:t>
            </a:r>
            <a:endParaRPr lang="es-VE" dirty="0" smtClean="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38</a:t>
            </a:fld>
            <a:endParaRPr lang="es-V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Las definiciones de variables utilizadas para la RM podrían posiblemente ser una fuente de sesgo potencial en nuestro </a:t>
            </a:r>
            <a:r>
              <a:rPr lang="es-ES" sz="1200" kern="1200" dirty="0" err="1" smtClean="0">
                <a:solidFill>
                  <a:schemeClr val="tx1"/>
                </a:solidFill>
                <a:effectLst/>
                <a:latin typeface="+mn-lt"/>
                <a:ea typeface="+mn-ea"/>
                <a:cs typeface="+mn-cs"/>
              </a:rPr>
              <a:t>metaanálisis</a:t>
            </a:r>
            <a:r>
              <a:rPr lang="es-ES" sz="1200" kern="1200" dirty="0" smtClean="0">
                <a:solidFill>
                  <a:schemeClr val="tx1"/>
                </a:solidFill>
                <a:effectLst/>
                <a:latin typeface="+mn-lt"/>
                <a:ea typeface="+mn-ea"/>
                <a:cs typeface="+mn-cs"/>
              </a:rPr>
              <a:t>. Sin embargo, históricamente, la determinación precisa de la gravedad del </a:t>
            </a:r>
            <a:r>
              <a:rPr lang="es-ES" sz="1200" kern="1200" dirty="0" err="1" smtClean="0">
                <a:solidFill>
                  <a:schemeClr val="tx1"/>
                </a:solidFill>
                <a:effectLst/>
                <a:latin typeface="+mn-lt"/>
                <a:ea typeface="+mn-ea"/>
                <a:cs typeface="+mn-cs"/>
              </a:rPr>
              <a:t>regurgitante</a:t>
            </a:r>
            <a:r>
              <a:rPr lang="es-ES" sz="1200" kern="1200" dirty="0" smtClean="0">
                <a:solidFill>
                  <a:schemeClr val="tx1"/>
                </a:solidFill>
                <a:effectLst/>
                <a:latin typeface="+mn-lt"/>
                <a:ea typeface="+mn-ea"/>
                <a:cs typeface="+mn-cs"/>
              </a:rPr>
              <a:t> mitral suele ser desafiante y dinámica, pero el rendimiento de la cirugía valvular para la RM sugiere (pero no prueba) que el cirujano tenía al menos una intensidad moderada para justificar el mayor riesgo de muerte adicional</a:t>
            </a:r>
            <a:r>
              <a:rPr lang="es-ES" sz="1200" kern="1200" baseline="0" dirty="0" smtClean="0">
                <a:solidFill>
                  <a:schemeClr val="tx1"/>
                </a:solidFill>
                <a:effectLst/>
                <a:latin typeface="+mn-lt"/>
                <a:ea typeface="+mn-ea"/>
                <a:cs typeface="+mn-cs"/>
              </a:rPr>
              <a:t> en</a:t>
            </a:r>
            <a:r>
              <a:rPr lang="es-ES" sz="1200" kern="1200" dirty="0" smtClean="0">
                <a:solidFill>
                  <a:schemeClr val="tx1"/>
                </a:solidFill>
                <a:effectLst/>
                <a:latin typeface="+mn-lt"/>
                <a:ea typeface="+mn-ea"/>
                <a:cs typeface="+mn-cs"/>
              </a:rPr>
              <a:t> cirugía valvular. Finalmente, el sesgo de publicación es una limitación inherente de los metanálisis.</a:t>
            </a:r>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40</a:t>
            </a:fld>
            <a:endParaRPr lang="es-V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 CAB: bypass cardiopulmonar.</a:t>
            </a: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41</a:t>
            </a:fld>
            <a:endParaRPr lang="es-V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x-none" dirty="0" smtClean="0"/>
              <a:t>1: </a:t>
            </a:r>
            <a:r>
              <a:rPr lang="es-ES" dirty="0" smtClean="0"/>
              <a:t>Era un diseño a priori </a:t>
            </a:r>
            <a:r>
              <a:rPr lang="es-ES" dirty="0" err="1" smtClean="0"/>
              <a:t>provis</a:t>
            </a:r>
            <a:r>
              <a:rPr lang="x-none" dirty="0" smtClean="0"/>
              <a:t>to? : </a:t>
            </a:r>
            <a:r>
              <a:rPr lang="es-ES" dirty="0" smtClean="0"/>
              <a:t>La pregunta de investigación y los criterios de inclusión deben establecerse antes de la realización de la revisión</a:t>
            </a:r>
            <a:endParaRPr lang="x-none" dirty="0" smtClean="0"/>
          </a:p>
          <a:p>
            <a:r>
              <a:rPr lang="x-none" dirty="0" smtClean="0"/>
              <a:t>2. </a:t>
            </a:r>
            <a:r>
              <a:rPr lang="es-ES" dirty="0" smtClean="0"/>
              <a:t>Había duplicado la selección de estudios y la extracción de datos</a:t>
            </a:r>
            <a:r>
              <a:rPr lang="x-none" dirty="0" smtClean="0"/>
              <a:t>?:</a:t>
            </a:r>
            <a:r>
              <a:rPr lang="x-none" baseline="0" dirty="0" smtClean="0"/>
              <a:t> </a:t>
            </a:r>
            <a:r>
              <a:rPr lang="es-ES" baseline="0" dirty="0" smtClean="0"/>
              <a:t>Debería haber al menos dos extracciones independientes de datos y debería haber consenso para el desacuerdo</a:t>
            </a:r>
            <a:endParaRPr lang="x-none" baseline="0" dirty="0" smtClean="0"/>
          </a:p>
          <a:p>
            <a:r>
              <a:rPr lang="x-none" baseline="0" dirty="0" smtClean="0"/>
              <a:t>3</a:t>
            </a:r>
            <a:r>
              <a:rPr lang="x-none" baseline="0" smtClean="0"/>
              <a:t>. </a:t>
            </a:r>
            <a:r>
              <a:rPr lang="es-ES" sz="1200" kern="1200" dirty="0" smtClean="0">
                <a:solidFill>
                  <a:schemeClr val="tx1"/>
                </a:solidFill>
                <a:effectLst/>
                <a:latin typeface="+mn-lt"/>
                <a:ea typeface="+mn-ea"/>
                <a:cs typeface="+mn-cs"/>
              </a:rPr>
              <a:t>Fue una búsqueda bibliográfica exhaustiva realizada</a:t>
            </a:r>
            <a:r>
              <a:rPr lang="x-none" sz="1200" kern="120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Al menos dos fuentes electrónicas. El informe incluye años y bases de datos utilizadas. Palabras clave y / o MESH y cuando sea factible se debe proporcionar la estrategia de búsqueda. Todas las búsquedas deben complementarse consultando la revisión de contenidos actuales, libros de texto, registros especializados o expertos en el campo particular de estudio y revisando las referencias en los estudios encontrados</a:t>
            </a:r>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 </a:t>
            </a:r>
            <a:endParaRPr lang="es-V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42</a:t>
            </a:fld>
            <a:endParaRPr lang="es-ES"/>
          </a:p>
        </p:txBody>
      </p:sp>
    </p:spTree>
    <p:extLst>
      <p:ext uri="{BB962C8B-B14F-4D97-AF65-F5344CB8AC3E}">
        <p14:creationId xmlns:p14="http://schemas.microsoft.com/office/powerpoint/2010/main" val="1952230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x-none" dirty="0" smtClean="0"/>
              <a:t>4. </a:t>
            </a:r>
            <a:r>
              <a:rPr lang="es-ES" dirty="0" smtClean="0"/>
              <a:t>Fue el estado de publicación (es decir, la literatura gris) utilizado como criterio de inclusión</a:t>
            </a:r>
            <a:r>
              <a:rPr lang="x-none" sz="1100" dirty="0" smtClean="0"/>
              <a:t>?: </a:t>
            </a:r>
            <a:r>
              <a:rPr lang="es-ES" sz="1100" dirty="0" smtClean="0"/>
              <a:t>Los autores deben indicar que buscaron informes independientemente de su tipo de publicación</a:t>
            </a:r>
            <a:r>
              <a:rPr lang="x-none" sz="1100" dirty="0" smtClean="0"/>
              <a:t>. </a:t>
            </a:r>
            <a:r>
              <a:rPr lang="es-ES" sz="1100" dirty="0" smtClean="0"/>
              <a:t>Los autores deberían indicar si excluyeron o no los informes (de la revisión sistemática), basados en su estado de publicación, idioma</a:t>
            </a:r>
            <a:r>
              <a:rPr lang="x-none" sz="1100" smtClean="0"/>
              <a:t>.</a:t>
            </a:r>
            <a:endParaRPr lang="es-VE" sz="1100" dirty="0" smtClean="0"/>
          </a:p>
          <a:p>
            <a:r>
              <a:rPr lang="es-VE" sz="1100" dirty="0" smtClean="0"/>
              <a:t>Era</a:t>
            </a:r>
            <a:r>
              <a:rPr lang="es-VE" sz="1100" baseline="0" dirty="0" smtClean="0"/>
              <a:t> una lista de estudios incluidos y excluidos?</a:t>
            </a:r>
            <a:endParaRPr lang="x-none" sz="1100" dirty="0" smtClean="0"/>
          </a:p>
          <a:p>
            <a:r>
              <a:rPr lang="x-none" sz="1100" dirty="0" smtClean="0"/>
              <a:t>6. </a:t>
            </a:r>
            <a:r>
              <a:rPr lang="es-ES" sz="1100" dirty="0" smtClean="0"/>
              <a:t>Fueron la característica de los estudios incluidos</a:t>
            </a:r>
          </a:p>
          <a:p>
            <a:r>
              <a:rPr lang="es-ES" sz="1100" dirty="0" smtClean="0"/>
              <a:t>En una forma agregada como una tabla, los datos de los estudios originales deben ser proporcionados sobre los participantes, las intervenciones y los resultados, Los rangos de características en todos los estudios analizados, p. Edad, raza, sexo, datos socioeconómicos relevantes, estado de la enfermedad, duración, gravedad u otras enfermedades deben ser reportados</a:t>
            </a:r>
            <a:r>
              <a:rPr lang="x-none" sz="1100" dirty="0" smtClean="0"/>
              <a:t>.</a:t>
            </a:r>
          </a:p>
          <a:p>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43</a:t>
            </a:fld>
            <a:endParaRPr lang="es-ES"/>
          </a:p>
        </p:txBody>
      </p:sp>
    </p:spTree>
    <p:extLst>
      <p:ext uri="{BB962C8B-B14F-4D97-AF65-F5344CB8AC3E}">
        <p14:creationId xmlns:p14="http://schemas.microsoft.com/office/powerpoint/2010/main" val="1116963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ctr"/>
            <a:r>
              <a:rPr lang="x-none" dirty="0" smtClean="0"/>
              <a:t>7. </a:t>
            </a:r>
            <a:r>
              <a:rPr lang="es-ES" dirty="0" smtClean="0"/>
              <a:t>Fue la calidad científica de los estudios incluidos evaluados y documentados</a:t>
            </a:r>
          </a:p>
          <a:p>
            <a:r>
              <a:rPr lang="es-ES" dirty="0" smtClean="0"/>
              <a:t>Se deben proporcionar métodos de evaluación a priori (por ejemplo, para estudios de efectividad si los autores eligieron incluir estudios </a:t>
            </a:r>
            <a:r>
              <a:rPr lang="es-ES" dirty="0" err="1" smtClean="0"/>
              <a:t>randomizados</a:t>
            </a:r>
            <a:r>
              <a:rPr lang="es-ES" dirty="0" smtClean="0"/>
              <a:t>, doble ciego, controlados con placebo o ocultación de la asignación como criterios de inclusión); Para otros tipos de estudios los elementos alternativos serán relevantes</a:t>
            </a:r>
            <a:r>
              <a:rPr lang="x-none" dirty="0" smtClean="0"/>
              <a:t>.</a:t>
            </a:r>
          </a:p>
          <a:p>
            <a:endParaRPr lang="x-none" dirty="0" smtClean="0"/>
          </a:p>
          <a:p>
            <a:r>
              <a:rPr lang="x-none" dirty="0" smtClean="0"/>
              <a:t>8. </a:t>
            </a:r>
            <a:r>
              <a:rPr lang="es-ES" dirty="0" smtClean="0"/>
              <a:t>¿Se utilizó adecuadamente la calidad científica de los estudios incluidos para formular conclusiones?</a:t>
            </a:r>
          </a:p>
          <a:p>
            <a:r>
              <a:rPr lang="es-ES" dirty="0" smtClean="0"/>
              <a:t>Los resultados del rigor metodológico y la calidad científica deben ser considerados en el análisis y las conclusiones de la revisión, y </a:t>
            </a:r>
            <a:r>
              <a:rPr lang="es-ES" dirty="0" err="1" smtClean="0"/>
              <a:t>explicitamente</a:t>
            </a:r>
            <a:r>
              <a:rPr lang="es-ES" dirty="0" smtClean="0"/>
              <a:t> formulados en la formulación de recomendaciones.</a:t>
            </a:r>
            <a:endParaRPr lang="x-none" dirty="0" smtClean="0"/>
          </a:p>
          <a:p>
            <a:endParaRPr lang="x-none" dirty="0" smtClean="0"/>
          </a:p>
          <a:p>
            <a:r>
              <a:rPr lang="x-none" dirty="0" smtClean="0"/>
              <a:t>9. </a:t>
            </a:r>
            <a:r>
              <a:rPr lang="es-ES" dirty="0" smtClean="0"/>
              <a:t>¿Fueron apropiados los métodos utilizados para combinar los hallazgos de los estudios?</a:t>
            </a:r>
            <a:endParaRPr lang="x-none" dirty="0" smtClean="0"/>
          </a:p>
          <a:p>
            <a:r>
              <a:rPr lang="es-ES" dirty="0" smtClean="0"/>
              <a:t>Para los resultados agrupados, debe realizarse una prueba para asegurar que los estudios sean combinables, para evaluar su homogeneidad (es decir, prueba de Chi para la homogeneidad). </a:t>
            </a:r>
            <a:r>
              <a:rPr lang="es-ES" dirty="0" err="1" smtClean="0"/>
              <a:t>Ig</a:t>
            </a:r>
            <a:r>
              <a:rPr lang="es-ES" dirty="0" smtClean="0"/>
              <a:t>, se debe utilizar un modelo de efectos aleatorios y / o se debe tener en cuenta la conveniencia clínica de la combinación (es decir, es razonable combinar)</a:t>
            </a:r>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44</a:t>
            </a:fld>
            <a:endParaRPr lang="es-ES"/>
          </a:p>
        </p:txBody>
      </p:sp>
    </p:spTree>
    <p:extLst>
      <p:ext uri="{BB962C8B-B14F-4D97-AF65-F5344CB8AC3E}">
        <p14:creationId xmlns:p14="http://schemas.microsoft.com/office/powerpoint/2010/main" val="2562635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x-none" sz="1200" kern="1200" smtClean="0">
                <a:solidFill>
                  <a:schemeClr val="tx1"/>
                </a:solidFill>
                <a:effectLst/>
                <a:latin typeface="+mn-lt"/>
                <a:ea typeface="+mn-ea"/>
                <a:cs typeface="+mn-cs"/>
              </a:rPr>
              <a:t>10. </a:t>
            </a:r>
            <a:r>
              <a:rPr lang="es-ES" sz="1200" kern="1200" dirty="0" smtClean="0">
                <a:solidFill>
                  <a:schemeClr val="tx1"/>
                </a:solidFill>
                <a:effectLst/>
                <a:latin typeface="+mn-lt"/>
                <a:ea typeface="+mn-ea"/>
                <a:cs typeface="+mn-cs"/>
              </a:rPr>
              <a:t>Fue la probabilidad de sesgo de publicación evaluado?</a:t>
            </a:r>
            <a:endParaRPr lang="es-V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evaluación del sesgo de publicaciones debe incluir una combinación de ayudas gráficas (por ejemplo, diagrama de embudo, otros ensayos disponibles) y / o pruebas estadísticas (por ejemplo, prueba de regresión de </a:t>
            </a:r>
            <a:r>
              <a:rPr lang="es-ES" sz="1200" kern="1200" dirty="0" err="1" smtClean="0">
                <a:solidFill>
                  <a:schemeClr val="tx1"/>
                </a:solidFill>
                <a:effectLst/>
                <a:latin typeface="+mn-lt"/>
                <a:ea typeface="+mn-ea"/>
                <a:cs typeface="+mn-cs"/>
              </a:rPr>
              <a:t>Egger</a:t>
            </a:r>
            <a:r>
              <a:rPr lang="es-ES" sz="1200" kern="1200" dirty="0" smtClean="0">
                <a:solidFill>
                  <a:schemeClr val="tx1"/>
                </a:solidFill>
                <a:effectLst/>
                <a:latin typeface="+mn-lt"/>
                <a:ea typeface="+mn-ea"/>
                <a:cs typeface="+mn-cs"/>
              </a:rPr>
              <a:t>)</a:t>
            </a:r>
            <a:r>
              <a:rPr lang="x-none" sz="1200" kern="1200" smtClean="0">
                <a:solidFill>
                  <a:schemeClr val="tx1"/>
                </a:solidFill>
                <a:effectLst/>
                <a:latin typeface="+mn-lt"/>
                <a:ea typeface="+mn-ea"/>
                <a:cs typeface="+mn-cs"/>
              </a:rPr>
              <a:t>.</a:t>
            </a:r>
            <a:endParaRPr lang="es-V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elementos alternativos serán relevantes</a:t>
            </a:r>
            <a:r>
              <a:rPr lang="x-none" sz="1200" kern="1200" smtClean="0">
                <a:solidFill>
                  <a:schemeClr val="tx1"/>
                </a:solidFill>
                <a:effectLst/>
                <a:latin typeface="+mn-lt"/>
                <a:ea typeface="+mn-ea"/>
                <a:cs typeface="+mn-cs"/>
              </a:rPr>
              <a:t>.</a:t>
            </a:r>
            <a:endParaRPr lang="es-VE"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 </a:t>
            </a:r>
          </a:p>
          <a:p>
            <a:r>
              <a:rPr lang="es-VE" sz="1200" kern="1200" dirty="0" smtClean="0">
                <a:solidFill>
                  <a:schemeClr val="tx1"/>
                </a:solidFill>
                <a:effectLst/>
                <a:latin typeface="+mn-lt"/>
                <a:ea typeface="+mn-ea"/>
                <a:cs typeface="+mn-cs"/>
              </a:rPr>
              <a:t> </a:t>
            </a:r>
          </a:p>
          <a:p>
            <a:r>
              <a:rPr lang="es-VE" sz="1200" kern="1200" dirty="0" smtClean="0">
                <a:solidFill>
                  <a:schemeClr val="tx1"/>
                </a:solidFill>
                <a:effectLst/>
                <a:latin typeface="+mn-lt"/>
                <a:ea typeface="+mn-ea"/>
                <a:cs typeface="+mn-cs"/>
              </a:rPr>
              <a:t> </a:t>
            </a:r>
          </a:p>
          <a:p>
            <a:endParaRPr lang="x-none" dirty="0" smtClean="0"/>
          </a:p>
          <a:p>
            <a:r>
              <a:rPr lang="x-none" dirty="0" smtClean="0"/>
              <a:t>11. </a:t>
            </a:r>
            <a:r>
              <a:rPr lang="es-ES" dirty="0" smtClean="0"/>
              <a:t>¿Se declaró el conflicto de interés</a:t>
            </a:r>
          </a:p>
          <a:p>
            <a:r>
              <a:rPr lang="es-ES" dirty="0" smtClean="0"/>
              <a:t>Las posibles fuentes de apoyo deberían ser claramente reconocidas tanto en la revisión sistemática como en los estudios incluidos.</a:t>
            </a:r>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45</a:t>
            </a:fld>
            <a:endParaRPr lang="es-ES"/>
          </a:p>
        </p:txBody>
      </p:sp>
    </p:spTree>
    <p:extLst>
      <p:ext uri="{BB962C8B-B14F-4D97-AF65-F5344CB8AC3E}">
        <p14:creationId xmlns:p14="http://schemas.microsoft.com/office/powerpoint/2010/main" val="1266671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46</a:t>
            </a:fld>
            <a:endParaRPr lang="es-V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La cirugía valvular mitral concomitante y los resultados de CABG en aumento de la pinza cruzada aórtica y del tiempo de bypass quirúrgico, predisponiendo a una estancia hospitalaria más prolongada y mayores complicaciones </a:t>
            </a:r>
            <a:r>
              <a:rPr lang="es-VE" sz="1200" kern="1200" dirty="0" err="1" smtClean="0">
                <a:solidFill>
                  <a:schemeClr val="tx1"/>
                </a:solidFill>
                <a:effectLst/>
                <a:latin typeface="+mn-lt"/>
                <a:ea typeface="+mn-ea"/>
                <a:cs typeface="+mn-cs"/>
              </a:rPr>
              <a:t>perioperatorias</a:t>
            </a:r>
            <a:r>
              <a:rPr lang="es-VE" sz="1200" kern="1200" dirty="0" smtClean="0">
                <a:solidFill>
                  <a:schemeClr val="tx1"/>
                </a:solidFill>
                <a:effectLst/>
                <a:latin typeface="+mn-lt"/>
                <a:ea typeface="+mn-ea"/>
                <a:cs typeface="+mn-cs"/>
              </a:rPr>
              <a:t>. Sin embargo, esto debe compararse con el hecho de que la presencia de regurgitación moderada después de CABG se asocia con peores resultados.11 La remodelación del ventrículo izquierdo (LV) no es uniforme después de CABG y, por lo tanto, es difícil predecir la mejoría de la RM después de la cirugía y Esto complica aún más el proceso de decisión.</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6</a:t>
            </a:fld>
            <a:endParaRPr lang="es-VE"/>
          </a:p>
        </p:txBody>
      </p:sp>
    </p:spTree>
    <p:extLst>
      <p:ext uri="{BB962C8B-B14F-4D97-AF65-F5344CB8AC3E}">
        <p14:creationId xmlns:p14="http://schemas.microsoft.com/office/powerpoint/2010/main" val="1738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vista de este evidencia conflictiva, el objetivo fue realizar una</a:t>
            </a:r>
            <a:r>
              <a:rPr lang="es-VE" baseline="0" dirty="0" smtClean="0"/>
              <a:t> revisión sistemática y un </a:t>
            </a:r>
            <a:r>
              <a:rPr lang="es-VE" baseline="0" dirty="0" err="1" smtClean="0"/>
              <a:t>metaanalisis</a:t>
            </a:r>
            <a:r>
              <a:rPr lang="es-VE" baseline="0" dirty="0" smtClean="0"/>
              <a:t> con el objetivo de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7</a:t>
            </a:fld>
            <a:endParaRPr lang="es-VE"/>
          </a:p>
        </p:txBody>
      </p:sp>
    </p:spTree>
    <p:extLst>
      <p:ext uri="{BB962C8B-B14F-4D97-AF65-F5344CB8AC3E}">
        <p14:creationId xmlns:p14="http://schemas.microsoft.com/office/powerpoint/2010/main" val="398045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56 años La búsqueda de la literatura se realizo mediante la base de datos de estudios</a:t>
            </a:r>
            <a:r>
              <a:rPr lang="es-VE" baseline="0" dirty="0" smtClean="0"/>
              <a:t> </a:t>
            </a:r>
            <a:r>
              <a:rPr lang="es-VE" baseline="0" dirty="0" err="1" smtClean="0"/>
              <a:t>academico</a:t>
            </a:r>
            <a:r>
              <a:rPr lang="es-VE" baseline="0" dirty="0" smtClean="0"/>
              <a:t> publicados en:</a:t>
            </a:r>
          </a:p>
          <a:p>
            <a:r>
              <a:rPr lang="es-ES" sz="1200" kern="1200" dirty="0" smtClean="0">
                <a:solidFill>
                  <a:schemeClr val="tx1"/>
                </a:solidFill>
                <a:effectLst/>
                <a:latin typeface="+mn-lt"/>
                <a:ea typeface="+mn-ea"/>
                <a:cs typeface="+mn-cs"/>
              </a:rPr>
              <a:t>La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búsqueda electrónica se realizo utilizando los términos “isquemia” MR, "</a:t>
            </a:r>
            <a:r>
              <a:rPr lang="es-ES" sz="1200" kern="1200" dirty="0" err="1" smtClean="0">
                <a:solidFill>
                  <a:schemeClr val="tx1"/>
                </a:solidFill>
                <a:effectLst/>
                <a:latin typeface="+mn-lt"/>
                <a:ea typeface="+mn-ea"/>
                <a:cs typeface="+mn-cs"/>
              </a:rPr>
              <a:t>IMi</a:t>
            </a:r>
            <a:r>
              <a:rPr lang="es-ES" sz="1200" kern="1200" dirty="0" smtClean="0">
                <a:solidFill>
                  <a:schemeClr val="tx1"/>
                </a:solidFill>
                <a:effectLst/>
                <a:latin typeface="+mn-lt"/>
                <a:ea typeface="+mn-ea"/>
                <a:cs typeface="+mn-cs"/>
              </a:rPr>
              <a:t> funcional", "</a:t>
            </a:r>
            <a:r>
              <a:rPr lang="es-ES" sz="1200" kern="1200" dirty="0" err="1" smtClean="0">
                <a:solidFill>
                  <a:schemeClr val="tx1"/>
                </a:solidFill>
                <a:effectLst/>
                <a:latin typeface="+mn-lt"/>
                <a:ea typeface="+mn-ea"/>
                <a:cs typeface="+mn-cs"/>
              </a:rPr>
              <a:t>moderIMi</a:t>
            </a:r>
            <a:r>
              <a:rPr lang="es-ES" sz="1200" kern="1200" dirty="0" smtClean="0">
                <a:solidFill>
                  <a:schemeClr val="tx1"/>
                </a:solidFill>
                <a:effectLst/>
                <a:latin typeface="+mn-lt"/>
                <a:ea typeface="+mn-ea"/>
                <a:cs typeface="+mn-cs"/>
              </a:rPr>
              <a:t>", "reemplazo de la válvula mitral (MVR), "reparación de la válvula mitral (</a:t>
            </a:r>
            <a:r>
              <a:rPr lang="es-ES" sz="1200" kern="1200" dirty="0" err="1" smtClean="0">
                <a:solidFill>
                  <a:schemeClr val="tx1"/>
                </a:solidFill>
                <a:effectLst/>
                <a:latin typeface="+mn-lt"/>
                <a:ea typeface="+mn-ea"/>
                <a:cs typeface="+mn-cs"/>
              </a:rPr>
              <a:t>MVRe</a:t>
            </a:r>
            <a:r>
              <a:rPr lang="es-ES" sz="1200" kern="1200" dirty="0" smtClean="0">
                <a:solidFill>
                  <a:schemeClr val="tx1"/>
                </a:solidFill>
                <a:effectLst/>
                <a:latin typeface="+mn-lt"/>
                <a:ea typeface="+mn-ea"/>
                <a:cs typeface="+mn-cs"/>
              </a:rPr>
              <a:t>)," regurgitación de la válvula mitral" “Insuficiencia de la válvula mitral”, y sus combinaciones.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8</a:t>
            </a:fld>
            <a:endParaRPr lang="es-VE"/>
          </a:p>
        </p:txBody>
      </p:sp>
    </p:spTree>
    <p:extLst>
      <p:ext uri="{BB962C8B-B14F-4D97-AF65-F5344CB8AC3E}">
        <p14:creationId xmlns:p14="http://schemas.microsoft.com/office/powerpoint/2010/main" val="410563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Las estrategias de búsqueda se muestran en</a:t>
            </a:r>
            <a:r>
              <a:rPr lang="es-VE" baseline="0" dirty="0" smtClean="0"/>
              <a:t> este</a:t>
            </a:r>
            <a:r>
              <a:rPr lang="es-VE" dirty="0" smtClean="0"/>
              <a:t> diagrama de flujo que</a:t>
            </a:r>
            <a:r>
              <a:rPr lang="es-VE" sz="1200" b="0" i="0" kern="1200" dirty="0" smtClean="0">
                <a:solidFill>
                  <a:schemeClr val="tx1"/>
                </a:solidFill>
                <a:latin typeface="+mn-lt"/>
                <a:ea typeface="+mn-ea"/>
                <a:cs typeface="+mn-cs"/>
              </a:rPr>
              <a:t> esta basado en la declaración prisma que</a:t>
            </a:r>
            <a:r>
              <a:rPr lang="es-VE" sz="1200" b="0" i="0" kern="1200" baseline="0" dirty="0" smtClean="0">
                <a:solidFill>
                  <a:schemeClr val="tx1"/>
                </a:solidFill>
                <a:latin typeface="+mn-lt"/>
                <a:ea typeface="+mn-ea"/>
                <a:cs typeface="+mn-cs"/>
              </a:rPr>
              <a:t> son un conjunto de recomendaciones para mejorar la publicación de revisiones sistemáticas. El grafico refleja el flujo de registros  o referencias y estudios en las distintas fases de revisión es decir, el n de registros  identificados a partir de la búsqueda en base de datos y las razones por las cuales se excluyeron y se incluyeron en la revisión sistemática y el </a:t>
            </a:r>
            <a:r>
              <a:rPr lang="es-VE" sz="1200" b="0" i="0" kern="1200" baseline="0" dirty="0" err="1" smtClean="0">
                <a:solidFill>
                  <a:schemeClr val="tx1"/>
                </a:solidFill>
                <a:latin typeface="+mn-lt"/>
                <a:ea typeface="+mn-ea"/>
                <a:cs typeface="+mn-cs"/>
              </a:rPr>
              <a:t>metaanalisis</a:t>
            </a:r>
            <a:r>
              <a:rPr lang="es-VE" sz="1200" b="0" i="0" kern="1200" baseline="0" dirty="0" smtClean="0">
                <a:solidFill>
                  <a:schemeClr val="tx1"/>
                </a:solidFill>
                <a:latin typeface="+mn-lt"/>
                <a:ea typeface="+mn-ea"/>
                <a:cs typeface="+mn-cs"/>
              </a:rPr>
              <a:t>.   </a:t>
            </a:r>
            <a:r>
              <a:rPr lang="es-VE" sz="1200" b="1" i="0" kern="1200" baseline="0" dirty="0" smtClean="0">
                <a:solidFill>
                  <a:schemeClr val="tx1"/>
                </a:solidFill>
                <a:latin typeface="+mn-lt"/>
                <a:ea typeface="+mn-ea"/>
                <a:cs typeface="+mn-cs"/>
              </a:rPr>
              <a:t>2598 estudios</a:t>
            </a:r>
            <a:endParaRPr lang="es-VE" b="1"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9</a:t>
            </a:fld>
            <a:endParaRPr lang="es-VE"/>
          </a:p>
        </p:txBody>
      </p:sp>
    </p:spTree>
    <p:extLst>
      <p:ext uri="{BB962C8B-B14F-4D97-AF65-F5344CB8AC3E}">
        <p14:creationId xmlns:p14="http://schemas.microsoft.com/office/powerpoint/2010/main" val="134076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kern="1200" dirty="0" smtClean="0">
                <a:solidFill>
                  <a:schemeClr val="tx1"/>
                </a:solidFill>
                <a:effectLst/>
                <a:latin typeface="+mn-lt"/>
                <a:ea typeface="+mn-ea"/>
                <a:cs typeface="+mn-cs"/>
              </a:rPr>
              <a:t>La </a:t>
            </a:r>
            <a:r>
              <a:rPr lang="es-ES" sz="1200" kern="1200" dirty="0" err="1" smtClean="0">
                <a:solidFill>
                  <a:schemeClr val="tx1"/>
                </a:solidFill>
                <a:effectLst/>
                <a:latin typeface="+mn-lt"/>
                <a:ea typeface="+mn-ea"/>
                <a:cs typeface="+mn-cs"/>
              </a:rPr>
              <a:t>IMi</a:t>
            </a:r>
            <a:r>
              <a:rPr lang="es-ES" sz="1200" kern="1200" dirty="0" smtClean="0">
                <a:solidFill>
                  <a:schemeClr val="tx1"/>
                </a:solidFill>
                <a:effectLst/>
                <a:latin typeface="+mn-lt"/>
                <a:ea typeface="+mn-ea"/>
                <a:cs typeface="+mn-cs"/>
              </a:rPr>
              <a:t> isquémica funcional se definió según las pautas de la American </a:t>
            </a:r>
            <a:r>
              <a:rPr lang="es-ES" sz="1200" kern="1200" dirty="0" err="1" smtClean="0">
                <a:solidFill>
                  <a:schemeClr val="tx1"/>
                </a:solidFill>
                <a:effectLst/>
                <a:latin typeface="+mn-lt"/>
                <a:ea typeface="+mn-ea"/>
                <a:cs typeface="+mn-cs"/>
              </a:rPr>
              <a:t>Society</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Echocardiography</a:t>
            </a:r>
            <a:r>
              <a:rPr lang="es-ES" sz="1200" kern="1200" dirty="0" smtClean="0">
                <a:solidFill>
                  <a:schemeClr val="tx1"/>
                </a:solidFill>
                <a:effectLst/>
                <a:latin typeface="+mn-lt"/>
                <a:ea typeface="+mn-ea"/>
                <a:cs typeface="+mn-cs"/>
              </a:rPr>
              <a:t> (ASE) en algunos estudios y mediante métodos </a:t>
            </a:r>
            <a:r>
              <a:rPr lang="es-ES" sz="1200" kern="1200" dirty="0" err="1" smtClean="0">
                <a:solidFill>
                  <a:schemeClr val="tx1"/>
                </a:solidFill>
                <a:effectLst/>
                <a:latin typeface="+mn-lt"/>
                <a:ea typeface="+mn-ea"/>
                <a:cs typeface="+mn-cs"/>
              </a:rPr>
              <a:t>semicuantitativos</a:t>
            </a:r>
            <a:r>
              <a:rPr lang="es-ES" sz="1200" kern="1200" dirty="0" smtClean="0">
                <a:solidFill>
                  <a:schemeClr val="tx1"/>
                </a:solidFill>
                <a:effectLst/>
                <a:latin typeface="+mn-lt"/>
                <a:ea typeface="+mn-ea"/>
                <a:cs typeface="+mn-cs"/>
              </a:rPr>
              <a:t> en otros estudios y se presenta en Tabla 1. </a:t>
            </a:r>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12</a:t>
            </a:fld>
            <a:endParaRPr lang="es-V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kern="1200" dirty="0" smtClean="0">
                <a:solidFill>
                  <a:schemeClr val="tx1"/>
                </a:solidFill>
                <a:effectLst/>
                <a:latin typeface="+mn-lt"/>
                <a:ea typeface="+mn-ea"/>
                <a:cs typeface="+mn-cs"/>
              </a:rPr>
              <a:t>MODELO</a:t>
            </a:r>
            <a:r>
              <a:rPr lang="es-VE" sz="1200" b="0" i="0" kern="1200" baseline="0" dirty="0" smtClean="0">
                <a:solidFill>
                  <a:schemeClr val="tx1"/>
                </a:solidFill>
                <a:effectLst/>
                <a:latin typeface="+mn-lt"/>
                <a:ea typeface="+mn-ea"/>
                <a:cs typeface="+mn-cs"/>
              </a:rPr>
              <a:t> DE EFECTOS ALEATORIOS: </a:t>
            </a:r>
            <a:r>
              <a:rPr lang="es-VE" sz="1200" b="0" i="0" kern="1200" dirty="0" smtClean="0">
                <a:solidFill>
                  <a:schemeClr val="tx1"/>
                </a:solidFill>
                <a:effectLst/>
                <a:latin typeface="+mn-lt"/>
                <a:ea typeface="+mn-ea"/>
                <a:cs typeface="+mn-cs"/>
              </a:rPr>
              <a:t>permite analizar un conjunto de datos seleccionados entre la información observada y ver su relación con otras.</a:t>
            </a:r>
          </a:p>
          <a:p>
            <a:r>
              <a:rPr lang="es-VE" dirty="0" smtClean="0"/>
              <a:t>RIESGO</a:t>
            </a:r>
            <a:r>
              <a:rPr lang="es-VE" baseline="0" dirty="0" smtClean="0"/>
              <a:t> RELATIVO DE MANTEL HAENSZEL: indica cuantas veces tiende a desarrollar el evento en el grupo de sujetos expuestos A 1 Fr con el grupo de no expuestos.</a:t>
            </a:r>
          </a:p>
          <a:p>
            <a:r>
              <a:rPr lang="es-VE" baseline="0" dirty="0" smtClean="0"/>
              <a:t>INTERVALO DE CONFIANZA:  </a:t>
            </a:r>
            <a:r>
              <a:rPr lang="es-VE" sz="1200" b="0" i="0" kern="1200" dirty="0" smtClean="0">
                <a:solidFill>
                  <a:schemeClr val="tx1"/>
                </a:solidFill>
                <a:effectLst/>
                <a:latin typeface="+mn-lt"/>
                <a:ea typeface="+mn-ea"/>
                <a:cs typeface="+mn-cs"/>
              </a:rPr>
              <a:t>describe la variabilidad entre la medida obtenida en un estudio y la medida real de la población.</a:t>
            </a:r>
          </a:p>
          <a:p>
            <a:r>
              <a:rPr lang="es-VE" sz="1200" b="0" i="0" kern="1200" dirty="0" smtClean="0">
                <a:solidFill>
                  <a:schemeClr val="tx1"/>
                </a:solidFill>
                <a:effectLst/>
                <a:latin typeface="+mn-lt"/>
                <a:ea typeface="+mn-ea"/>
                <a:cs typeface="+mn-cs"/>
              </a:rPr>
              <a:t>DIFRENCIA</a:t>
            </a:r>
            <a:r>
              <a:rPr lang="es-VE" sz="1200" b="0" i="0" kern="1200" baseline="0" dirty="0" smtClean="0">
                <a:solidFill>
                  <a:schemeClr val="tx1"/>
                </a:solidFill>
                <a:effectLst/>
                <a:latin typeface="+mn-lt"/>
                <a:ea typeface="+mn-ea"/>
                <a:cs typeface="+mn-cs"/>
              </a:rPr>
              <a:t> MEDIA: Es </a:t>
            </a:r>
            <a:r>
              <a:rPr lang="es-VE" sz="1200" b="0" i="0" kern="1200" dirty="0" smtClean="0">
                <a:solidFill>
                  <a:schemeClr val="tx1"/>
                </a:solidFill>
                <a:effectLst/>
                <a:latin typeface="+mn-lt"/>
                <a:ea typeface="+mn-ea"/>
                <a:cs typeface="+mn-cs"/>
              </a:rPr>
              <a:t>un intervalo de valores tal que permiten establecer cuales son los valores mínimo y máximo aceptables para la diferencia entre las medias de dos poblaciones.</a:t>
            </a:r>
          </a:p>
          <a:p>
            <a:r>
              <a:rPr lang="es-VE" sz="1200" b="0" i="0" kern="1200" dirty="0" smtClean="0">
                <a:solidFill>
                  <a:schemeClr val="tx1"/>
                </a:solidFill>
                <a:effectLst/>
                <a:latin typeface="+mn-lt"/>
                <a:ea typeface="+mn-ea"/>
                <a:cs typeface="+mn-cs"/>
              </a:rPr>
              <a:t>VARIABLE CONTINUAS: Adopta</a:t>
            </a:r>
            <a:r>
              <a:rPr lang="es-VE" sz="1200" b="0" i="0" kern="1200" baseline="0" dirty="0" smtClean="0">
                <a:solidFill>
                  <a:schemeClr val="tx1"/>
                </a:solidFill>
                <a:effectLst/>
                <a:latin typeface="+mn-lt"/>
                <a:ea typeface="+mn-ea"/>
                <a:cs typeface="+mn-cs"/>
              </a:rPr>
              <a:t> cualquier valor en el marco de un IC.</a:t>
            </a:r>
          </a:p>
          <a:p>
            <a:r>
              <a:rPr lang="es-VE" sz="1200" b="0" i="0" kern="1200" dirty="0" smtClean="0">
                <a:solidFill>
                  <a:schemeClr val="tx1"/>
                </a:solidFill>
                <a:effectLst/>
                <a:latin typeface="+mn-lt"/>
                <a:ea typeface="+mn-ea"/>
                <a:cs typeface="+mn-cs"/>
              </a:rPr>
              <a:t>PRUEBA </a:t>
            </a:r>
            <a:r>
              <a:rPr lang="es-VE" sz="1200" b="1" i="0" kern="1200" dirty="0" smtClean="0">
                <a:solidFill>
                  <a:schemeClr val="tx1"/>
                </a:solidFill>
                <a:effectLst/>
                <a:latin typeface="+mn-lt"/>
                <a:ea typeface="+mn-ea"/>
                <a:cs typeface="+mn-cs"/>
              </a:rPr>
              <a:t>Q</a:t>
            </a:r>
            <a:r>
              <a:rPr lang="es-VE" sz="1200" b="0" i="0" kern="1200" dirty="0" smtClean="0">
                <a:solidFill>
                  <a:schemeClr val="tx1"/>
                </a:solidFill>
                <a:effectLst/>
                <a:latin typeface="+mn-lt"/>
                <a:ea typeface="+mn-ea"/>
                <a:cs typeface="+mn-cs"/>
              </a:rPr>
              <a:t> DE COCHRAN : es una prueba </a:t>
            </a:r>
            <a:r>
              <a:rPr lang="es-VE" sz="1200" b="1" i="0" kern="1200" dirty="0" smtClean="0">
                <a:solidFill>
                  <a:schemeClr val="tx1"/>
                </a:solidFill>
                <a:effectLst/>
                <a:latin typeface="+mn-lt"/>
                <a:ea typeface="+mn-ea"/>
                <a:cs typeface="+mn-cs"/>
              </a:rPr>
              <a:t>estadística</a:t>
            </a:r>
            <a:r>
              <a:rPr lang="es-VE" sz="1200" b="0" i="0" kern="1200" dirty="0" smtClean="0">
                <a:solidFill>
                  <a:schemeClr val="tx1"/>
                </a:solidFill>
                <a:effectLst/>
                <a:latin typeface="+mn-lt"/>
                <a:ea typeface="+mn-ea"/>
                <a:cs typeface="+mn-cs"/>
              </a:rPr>
              <a:t> no paramétrica para verificar si (x) tratamientos tienen efectos idénticos.</a:t>
            </a:r>
            <a:endParaRPr lang="es-VE" sz="1200" b="0" i="0" kern="1200" baseline="0" dirty="0" smtClean="0">
              <a:solidFill>
                <a:schemeClr val="tx1"/>
              </a:solidFill>
              <a:effectLst/>
              <a:latin typeface="+mn-lt"/>
              <a:ea typeface="+mn-ea"/>
              <a:cs typeface="+mn-cs"/>
            </a:endParaRPr>
          </a:p>
          <a:p>
            <a:r>
              <a:rPr lang="es-VE" sz="1200" b="0" i="0" kern="1200" baseline="0" dirty="0" smtClean="0">
                <a:solidFill>
                  <a:schemeClr val="tx1"/>
                </a:solidFill>
                <a:effectLst/>
                <a:latin typeface="+mn-lt"/>
                <a:ea typeface="+mn-ea"/>
                <a:cs typeface="+mn-cs"/>
              </a:rPr>
              <a:t>ANALISIS DE SENSIBILIDAD: Es aquel en el que se </a:t>
            </a:r>
            <a:r>
              <a:rPr lang="es-VE" sz="1200" b="0" i="0" kern="1200" baseline="0" dirty="0" err="1" smtClean="0">
                <a:solidFill>
                  <a:schemeClr val="tx1"/>
                </a:solidFill>
                <a:effectLst/>
                <a:latin typeface="+mn-lt"/>
                <a:ea typeface="+mn-ea"/>
                <a:cs typeface="+mn-cs"/>
              </a:rPr>
              <a:t>evalua</a:t>
            </a:r>
            <a:r>
              <a:rPr lang="es-VE" sz="1200" b="0" i="0" kern="1200" baseline="0" dirty="0" smtClean="0">
                <a:solidFill>
                  <a:schemeClr val="tx1"/>
                </a:solidFill>
                <a:effectLst/>
                <a:latin typeface="+mn-lt"/>
                <a:ea typeface="+mn-ea"/>
                <a:cs typeface="+mn-cs"/>
              </a:rPr>
              <a:t> como el cambio en una variable genera un impacto sobre 1 </a:t>
            </a:r>
            <a:r>
              <a:rPr lang="es-VE" sz="1200" b="0" i="0" kern="1200" baseline="0" dirty="0" err="1" smtClean="0">
                <a:solidFill>
                  <a:schemeClr val="tx1"/>
                </a:solidFill>
                <a:effectLst/>
                <a:latin typeface="+mn-lt"/>
                <a:ea typeface="+mn-ea"/>
                <a:cs typeface="+mn-cs"/>
              </a:rPr>
              <a:t>pto</a:t>
            </a:r>
            <a:r>
              <a:rPr lang="es-VE" sz="1200" b="0" i="0" kern="1200" baseline="0" dirty="0" smtClean="0">
                <a:solidFill>
                  <a:schemeClr val="tx1"/>
                </a:solidFill>
                <a:effectLst/>
                <a:latin typeface="+mn-lt"/>
                <a:ea typeface="+mn-ea"/>
                <a:cs typeface="+mn-cs"/>
              </a:rPr>
              <a:t> especifico de </a:t>
            </a:r>
            <a:r>
              <a:rPr lang="es-VE" sz="1200" b="0" i="0" kern="1200" baseline="0" dirty="0" err="1" smtClean="0">
                <a:solidFill>
                  <a:schemeClr val="tx1"/>
                </a:solidFill>
                <a:effectLst/>
                <a:latin typeface="+mn-lt"/>
                <a:ea typeface="+mn-ea"/>
                <a:cs typeface="+mn-cs"/>
              </a:rPr>
              <a:t>interes</a:t>
            </a:r>
            <a:r>
              <a:rPr lang="es-VE" sz="1200" b="0" i="0" kern="1200" baseline="0" dirty="0" smtClean="0">
                <a:solidFill>
                  <a:schemeClr val="tx1"/>
                </a:solidFill>
                <a:effectLst/>
                <a:latin typeface="+mn-lt"/>
                <a:ea typeface="+mn-ea"/>
                <a:cs typeface="+mn-cs"/>
              </a:rPr>
              <a:t>.</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t>14</a:t>
            </a:fld>
            <a:endParaRPr lang="es-VE"/>
          </a:p>
        </p:txBody>
      </p:sp>
    </p:spTree>
    <p:extLst>
      <p:ext uri="{BB962C8B-B14F-4D97-AF65-F5344CB8AC3E}">
        <p14:creationId xmlns:p14="http://schemas.microsoft.com/office/powerpoint/2010/main" val="89715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364340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41934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223741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con leyenda">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544491" cy="6858000"/>
          </a:xfrm>
          <a:prstGeom prst="rect">
            <a:avLst/>
          </a:prstGeom>
        </p:spPr>
      </p:pic>
      <p:sp>
        <p:nvSpPr>
          <p:cNvPr id="3" name="Content Placeholder 2"/>
          <p:cNvSpPr>
            <a:spLocks noGrp="1"/>
          </p:cNvSpPr>
          <p:nvPr>
            <p:ph idx="1"/>
          </p:nvPr>
        </p:nvSpPr>
        <p:spPr>
          <a:xfrm>
            <a:off x="4039574" y="297512"/>
            <a:ext cx="4886217"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5A3CAC-C3CD-4A44-AC49-E28DCE66EB06}" type="datetimeFigureOut">
              <a:rPr lang="pt-BR" smtClean="0"/>
              <a:pPr/>
              <a:t>06/05/2019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pPr/>
              <a:t>‹Nº›</a:t>
            </a:fld>
            <a:endParaRPr lang="pt-BR"/>
          </a:p>
        </p:txBody>
      </p:sp>
      <p:sp>
        <p:nvSpPr>
          <p:cNvPr id="20" name="Rectangle 19"/>
          <p:cNvSpPr/>
          <p:nvPr userDrawn="1"/>
        </p:nvSpPr>
        <p:spPr>
          <a:xfrm>
            <a:off x="1" y="0"/>
            <a:ext cx="3526733"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 name="Title 1"/>
          <p:cNvSpPr>
            <a:spLocks noGrp="1"/>
          </p:cNvSpPr>
          <p:nvPr>
            <p:ph type="title"/>
          </p:nvPr>
        </p:nvSpPr>
        <p:spPr>
          <a:xfrm>
            <a:off x="177348" y="268937"/>
            <a:ext cx="3106882" cy="1920443"/>
          </a:xfrm>
        </p:spPr>
        <p:txBody>
          <a:bodyPr anchor="ctr" anchorCtr="0">
            <a:normAutofit/>
          </a:bodyPr>
          <a:lstStyle>
            <a:lvl1pPr algn="ctr">
              <a:defRPr sz="54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22" name="Rounded Rectangle 21"/>
          <p:cNvSpPr/>
          <p:nvPr userDrawn="1"/>
        </p:nvSpPr>
        <p:spPr>
          <a:xfrm>
            <a:off x="182490" y="2461252"/>
            <a:ext cx="3106882" cy="7534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ext Placeholder 3"/>
          <p:cNvSpPr>
            <a:spLocks noGrp="1"/>
          </p:cNvSpPr>
          <p:nvPr>
            <p:ph type="body" sz="half" idx="2"/>
          </p:nvPr>
        </p:nvSpPr>
        <p:spPr>
          <a:xfrm>
            <a:off x="184492" y="2461251"/>
            <a:ext cx="3107700" cy="753487"/>
          </a:xfrm>
        </p:spPr>
        <p:txBody>
          <a:bodyPr anchor="ctr" anchorCtr="0">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24" name="Text Placeholder 12"/>
          <p:cNvSpPr>
            <a:spLocks noGrp="1"/>
          </p:cNvSpPr>
          <p:nvPr>
            <p:ph type="body" sz="quarter" idx="13"/>
          </p:nvPr>
        </p:nvSpPr>
        <p:spPr>
          <a:xfrm>
            <a:off x="196454" y="3400426"/>
            <a:ext cx="30753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Tree>
    <p:extLst>
      <p:ext uri="{BB962C8B-B14F-4D97-AF65-F5344CB8AC3E}">
        <p14:creationId xmlns:p14="http://schemas.microsoft.com/office/powerpoint/2010/main" val="409746712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1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texto vertic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734741" y="1419226"/>
            <a:ext cx="7055644" cy="4829175"/>
          </a:xfrm>
        </p:spPr>
        <p:txBody>
          <a:bodyPr vert="vert270"/>
          <a:lstStyle>
            <a:lvl1pPr marL="0" indent="0">
              <a:buNone/>
              <a:defRPr>
                <a:solidFill>
                  <a:schemeClr val="bg1"/>
                </a:solidFill>
                <a:latin typeface="Century Gothic" panose="020B0502020202020204" pitchFamily="34" charset="0"/>
              </a:defRPr>
            </a:lvl1pPr>
          </a:lstStyle>
          <a:p>
            <a:pPr lvl="0"/>
            <a:r>
              <a:rPr lang="es-ES" smtClean="0"/>
              <a:t>Haga clic para modificar el estilo de texto del patrón</a:t>
            </a:r>
          </a:p>
        </p:txBody>
      </p:sp>
      <p:sp>
        <p:nvSpPr>
          <p:cNvPr id="10" name="Rectangle 9"/>
          <p:cNvSpPr/>
          <p:nvPr userDrawn="1"/>
        </p:nvSpPr>
        <p:spPr>
          <a:xfrm>
            <a:off x="0" y="1419225"/>
            <a:ext cx="953100"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itle 1"/>
          <p:cNvSpPr>
            <a:spLocks noGrp="1"/>
          </p:cNvSpPr>
          <p:nvPr>
            <p:ph type="title"/>
          </p:nvPr>
        </p:nvSpPr>
        <p:spPr>
          <a:xfrm rot="16200000">
            <a:off x="-1934410" y="3356670"/>
            <a:ext cx="4829176" cy="954287"/>
          </a:xfrm>
          <a:noFill/>
        </p:spPr>
        <p:txBody>
          <a:bodyPr>
            <a:normAutofit/>
          </a:bodyPr>
          <a:lstStyle>
            <a:lvl1pPr algn="l">
              <a:defRPr sz="4400">
                <a:solidFill>
                  <a:srgbClr val="024C96"/>
                </a:solidFill>
                <a:latin typeface="Century Gothic" panose="020B0502020202020204" pitchFamily="34" charset="0"/>
              </a:defRPr>
            </a:lvl1pPr>
          </a:lstStyle>
          <a:p>
            <a:r>
              <a:rPr lang="es-ES" smtClean="0"/>
              <a:t>Haga clic para modificar el estilo de título del patrón</a:t>
            </a:r>
            <a:endParaRPr lang="pt-BR" dirty="0"/>
          </a:p>
        </p:txBody>
      </p:sp>
      <p:sp>
        <p:nvSpPr>
          <p:cNvPr id="12" name="Rectangle 11"/>
          <p:cNvSpPr/>
          <p:nvPr userDrawn="1"/>
        </p:nvSpPr>
        <p:spPr>
          <a:xfrm>
            <a:off x="948574" y="1420794"/>
            <a:ext cx="596700"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2">
                  <a:lumMod val="25000"/>
                </a:schemeClr>
              </a:solidFill>
            </a:endParaRPr>
          </a:p>
        </p:txBody>
      </p:sp>
      <p:sp>
        <p:nvSpPr>
          <p:cNvPr id="13" name="Text Placeholder 7"/>
          <p:cNvSpPr>
            <a:spLocks noGrp="1"/>
          </p:cNvSpPr>
          <p:nvPr>
            <p:ph type="body" sz="quarter" idx="13"/>
          </p:nvPr>
        </p:nvSpPr>
        <p:spPr>
          <a:xfrm rot="16200000">
            <a:off x="-1171683" y="3550311"/>
            <a:ext cx="4829180" cy="567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smtClean="0"/>
              <a:t>Haga clic para modificar el estilo de texto del patrón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550194" cy="1419225"/>
          </a:xfrm>
          <a:prstGeom prst="rect">
            <a:avLst/>
          </a:prstGeom>
        </p:spPr>
      </p:pic>
      <p:sp>
        <p:nvSpPr>
          <p:cNvPr id="7" name="Date Placeholder 6"/>
          <p:cNvSpPr>
            <a:spLocks noGrp="1"/>
          </p:cNvSpPr>
          <p:nvPr>
            <p:ph type="dt" sz="half" idx="15"/>
          </p:nvPr>
        </p:nvSpPr>
        <p:spPr/>
        <p:txBody>
          <a:bodyPr/>
          <a:lstStyle/>
          <a:p>
            <a:fld id="{BB5A3CAC-C3CD-4A44-AC49-E28DCE66EB06}" type="datetimeFigureOut">
              <a:rPr lang="pt-BR" smtClean="0"/>
              <a:pPr/>
              <a:t>06/05/2019</a:t>
            </a:fld>
            <a:endParaRPr lang="pt-BR"/>
          </a:p>
        </p:txBody>
      </p:sp>
      <p:sp>
        <p:nvSpPr>
          <p:cNvPr id="15" name="Footer Placeholder 14"/>
          <p:cNvSpPr>
            <a:spLocks noGrp="1"/>
          </p:cNvSpPr>
          <p:nvPr>
            <p:ph type="ftr" sz="quarter" idx="16"/>
          </p:nvPr>
        </p:nvSpPr>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pPr/>
              <a:t>‹Nº›</a:t>
            </a:fld>
            <a:endParaRPr lang="pt-BR"/>
          </a:p>
        </p:txBody>
      </p:sp>
    </p:spTree>
    <p:extLst>
      <p:ext uri="{BB962C8B-B14F-4D97-AF65-F5344CB8AC3E}">
        <p14:creationId xmlns:p14="http://schemas.microsoft.com/office/powerpoint/2010/main" val="325342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578B8FE2-756B-40E5-A28D-9B735D20DE2B}" type="slidenum">
              <a:rPr lang="es-VE" smtClean="0"/>
              <a:t>‹Nº›</a:t>
            </a:fld>
            <a:endParaRPr lang="es-V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B6EE993-770C-4E83-BCD7-C77DFD5CC5D3}" type="datetimeFigureOut">
              <a:rPr lang="es-VE" smtClean="0"/>
              <a:t>06/05/2019</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B6EE993-770C-4E83-BCD7-C77DFD5CC5D3}" type="datetimeFigureOut">
              <a:rPr lang="es-VE" smtClean="0"/>
              <a:t>06/05/2019</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50213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EE993-770C-4E83-BCD7-C77DFD5CC5D3}" type="datetimeFigureOut">
              <a:rPr lang="es-VE" smtClean="0"/>
              <a:t>06/05/2019</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V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78B8FE2-756B-40E5-A28D-9B735D20DE2B}" type="slidenum">
              <a:rPr lang="es-VE" smtClean="0"/>
              <a:t>‹Nº›</a:t>
            </a:fld>
            <a:endParaRPr lang="es-V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578B8FE2-756B-40E5-A28D-9B735D20DE2B}" type="slidenum">
              <a:rPr lang="es-VE" smtClean="0"/>
              <a:t>‹Nº›</a:t>
            </a:fld>
            <a:endParaRPr lang="es-V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ido con leyenda">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544491" cy="6858000"/>
          </a:xfrm>
          <a:prstGeom prst="rect">
            <a:avLst/>
          </a:prstGeom>
        </p:spPr>
      </p:pic>
      <p:sp>
        <p:nvSpPr>
          <p:cNvPr id="3" name="Content Placeholder 2"/>
          <p:cNvSpPr>
            <a:spLocks noGrp="1"/>
          </p:cNvSpPr>
          <p:nvPr>
            <p:ph idx="1"/>
          </p:nvPr>
        </p:nvSpPr>
        <p:spPr>
          <a:xfrm>
            <a:off x="4039574" y="297512"/>
            <a:ext cx="4886217"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5A3CAC-C3CD-4A44-AC49-E28DCE66EB06}" type="datetimeFigureOut">
              <a:rPr lang="pt-BR" smtClean="0"/>
              <a:pPr/>
              <a:t>06/05/2019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pPr/>
              <a:t>‹Nº›</a:t>
            </a:fld>
            <a:endParaRPr lang="pt-BR"/>
          </a:p>
        </p:txBody>
      </p:sp>
      <p:sp>
        <p:nvSpPr>
          <p:cNvPr id="20" name="Rectangle 19"/>
          <p:cNvSpPr/>
          <p:nvPr userDrawn="1"/>
        </p:nvSpPr>
        <p:spPr>
          <a:xfrm>
            <a:off x="1" y="0"/>
            <a:ext cx="3526733"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 name="Title 1"/>
          <p:cNvSpPr>
            <a:spLocks noGrp="1"/>
          </p:cNvSpPr>
          <p:nvPr>
            <p:ph type="title"/>
          </p:nvPr>
        </p:nvSpPr>
        <p:spPr>
          <a:xfrm>
            <a:off x="177348" y="268937"/>
            <a:ext cx="3106882" cy="1920443"/>
          </a:xfrm>
        </p:spPr>
        <p:txBody>
          <a:bodyPr anchor="ctr" anchorCtr="0">
            <a:normAutofit/>
          </a:bodyPr>
          <a:lstStyle>
            <a:lvl1pPr algn="ctr">
              <a:defRPr sz="54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22" name="Rounded Rectangle 21"/>
          <p:cNvSpPr/>
          <p:nvPr userDrawn="1"/>
        </p:nvSpPr>
        <p:spPr>
          <a:xfrm>
            <a:off x="182490" y="2461252"/>
            <a:ext cx="3106882" cy="7534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Text Placeholder 3"/>
          <p:cNvSpPr>
            <a:spLocks noGrp="1"/>
          </p:cNvSpPr>
          <p:nvPr>
            <p:ph type="body" sz="half" idx="2"/>
          </p:nvPr>
        </p:nvSpPr>
        <p:spPr>
          <a:xfrm>
            <a:off x="184492" y="2461251"/>
            <a:ext cx="3107700" cy="753487"/>
          </a:xfrm>
        </p:spPr>
        <p:txBody>
          <a:bodyPr anchor="ctr" anchorCtr="0">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24" name="Text Placeholder 12"/>
          <p:cNvSpPr>
            <a:spLocks noGrp="1"/>
          </p:cNvSpPr>
          <p:nvPr>
            <p:ph type="body" sz="quarter" idx="13"/>
          </p:nvPr>
        </p:nvSpPr>
        <p:spPr>
          <a:xfrm>
            <a:off x="196454" y="3400426"/>
            <a:ext cx="30753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Tree>
    <p:extLst>
      <p:ext uri="{BB962C8B-B14F-4D97-AF65-F5344CB8AC3E}">
        <p14:creationId xmlns:p14="http://schemas.microsoft.com/office/powerpoint/2010/main" val="409746712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150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ítulo y texto vertic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734741" y="1419226"/>
            <a:ext cx="7055644" cy="4829175"/>
          </a:xfrm>
        </p:spPr>
        <p:txBody>
          <a:bodyPr vert="vert270"/>
          <a:lstStyle>
            <a:lvl1pPr marL="0" indent="0">
              <a:buNone/>
              <a:defRPr>
                <a:solidFill>
                  <a:schemeClr val="bg1"/>
                </a:solidFill>
                <a:latin typeface="Century Gothic" panose="020B0502020202020204" pitchFamily="34" charset="0"/>
              </a:defRPr>
            </a:lvl1pPr>
          </a:lstStyle>
          <a:p>
            <a:pPr lvl="0"/>
            <a:r>
              <a:rPr lang="es-ES" smtClean="0"/>
              <a:t>Haga clic para modificar el estilo de texto del patrón</a:t>
            </a:r>
          </a:p>
        </p:txBody>
      </p:sp>
      <p:sp>
        <p:nvSpPr>
          <p:cNvPr id="10" name="Rectangle 9"/>
          <p:cNvSpPr/>
          <p:nvPr userDrawn="1"/>
        </p:nvSpPr>
        <p:spPr>
          <a:xfrm>
            <a:off x="0" y="1419225"/>
            <a:ext cx="953100"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itle 1"/>
          <p:cNvSpPr>
            <a:spLocks noGrp="1"/>
          </p:cNvSpPr>
          <p:nvPr>
            <p:ph type="title"/>
          </p:nvPr>
        </p:nvSpPr>
        <p:spPr>
          <a:xfrm rot="16200000">
            <a:off x="-1934410" y="3356670"/>
            <a:ext cx="4829176" cy="954287"/>
          </a:xfrm>
          <a:noFill/>
        </p:spPr>
        <p:txBody>
          <a:bodyPr>
            <a:normAutofit/>
          </a:bodyPr>
          <a:lstStyle>
            <a:lvl1pPr algn="l">
              <a:defRPr sz="4400">
                <a:solidFill>
                  <a:srgbClr val="024C96"/>
                </a:solidFill>
                <a:latin typeface="Century Gothic" panose="020B0502020202020204" pitchFamily="34" charset="0"/>
              </a:defRPr>
            </a:lvl1pPr>
          </a:lstStyle>
          <a:p>
            <a:r>
              <a:rPr lang="es-ES" smtClean="0"/>
              <a:t>Haga clic para modificar el estilo de título del patrón</a:t>
            </a:r>
            <a:endParaRPr lang="pt-BR" dirty="0"/>
          </a:p>
        </p:txBody>
      </p:sp>
      <p:sp>
        <p:nvSpPr>
          <p:cNvPr id="12" name="Rectangle 11"/>
          <p:cNvSpPr/>
          <p:nvPr userDrawn="1"/>
        </p:nvSpPr>
        <p:spPr>
          <a:xfrm>
            <a:off x="948574" y="1420794"/>
            <a:ext cx="596700"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2">
                  <a:lumMod val="25000"/>
                </a:schemeClr>
              </a:solidFill>
            </a:endParaRPr>
          </a:p>
        </p:txBody>
      </p:sp>
      <p:sp>
        <p:nvSpPr>
          <p:cNvPr id="13" name="Text Placeholder 7"/>
          <p:cNvSpPr>
            <a:spLocks noGrp="1"/>
          </p:cNvSpPr>
          <p:nvPr>
            <p:ph type="body" sz="quarter" idx="13"/>
          </p:nvPr>
        </p:nvSpPr>
        <p:spPr>
          <a:xfrm rot="16200000">
            <a:off x="-1171683" y="3550311"/>
            <a:ext cx="4829180" cy="567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smtClean="0"/>
              <a:t>Haga clic para modificar el estilo de texto del patrón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550194" cy="1419225"/>
          </a:xfrm>
          <a:prstGeom prst="rect">
            <a:avLst/>
          </a:prstGeom>
        </p:spPr>
      </p:pic>
      <p:sp>
        <p:nvSpPr>
          <p:cNvPr id="7" name="Date Placeholder 6"/>
          <p:cNvSpPr>
            <a:spLocks noGrp="1"/>
          </p:cNvSpPr>
          <p:nvPr>
            <p:ph type="dt" sz="half" idx="15"/>
          </p:nvPr>
        </p:nvSpPr>
        <p:spPr/>
        <p:txBody>
          <a:bodyPr/>
          <a:lstStyle/>
          <a:p>
            <a:fld id="{BB5A3CAC-C3CD-4A44-AC49-E28DCE66EB06}" type="datetimeFigureOut">
              <a:rPr lang="pt-BR" smtClean="0"/>
              <a:pPr/>
              <a:t>06/05/2019</a:t>
            </a:fld>
            <a:endParaRPr lang="pt-BR"/>
          </a:p>
        </p:txBody>
      </p:sp>
      <p:sp>
        <p:nvSpPr>
          <p:cNvPr id="15" name="Footer Placeholder 14"/>
          <p:cNvSpPr>
            <a:spLocks noGrp="1"/>
          </p:cNvSpPr>
          <p:nvPr>
            <p:ph type="ftr" sz="quarter" idx="16"/>
          </p:nvPr>
        </p:nvSpPr>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pPr/>
              <a:t>‹Nº›</a:t>
            </a:fld>
            <a:endParaRPr lang="pt-BR"/>
          </a:p>
        </p:txBody>
      </p:sp>
    </p:spTree>
    <p:extLst>
      <p:ext uri="{BB962C8B-B14F-4D97-AF65-F5344CB8AC3E}">
        <p14:creationId xmlns:p14="http://schemas.microsoft.com/office/powerpoint/2010/main" val="325342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167205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90515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186204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428352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73211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161843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6EE993-770C-4E83-BCD7-C77DFD5CC5D3}" type="datetimeFigureOut">
              <a:rPr lang="es-VE" smtClean="0"/>
              <a:t>06/05/2019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78B8FE2-756B-40E5-A28D-9B735D20DE2B}" type="slidenum">
              <a:rPr lang="es-VE" smtClean="0"/>
              <a:t>‹Nº›</a:t>
            </a:fld>
            <a:endParaRPr lang="es-VE"/>
          </a:p>
        </p:txBody>
      </p:sp>
    </p:spTree>
    <p:extLst>
      <p:ext uri="{BB962C8B-B14F-4D97-AF65-F5344CB8AC3E}">
        <p14:creationId xmlns:p14="http://schemas.microsoft.com/office/powerpoint/2010/main" val="39649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EE993-770C-4E83-BCD7-C77DFD5CC5D3}" type="datetimeFigureOut">
              <a:rPr lang="es-VE" smtClean="0"/>
              <a:t>06/05/2019</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8FE2-756B-40E5-A28D-9B735D20DE2B}" type="slidenum">
              <a:rPr lang="es-VE" smtClean="0"/>
              <a:t>‹Nº›</a:t>
            </a:fld>
            <a:endParaRPr lang="es-VE"/>
          </a:p>
        </p:txBody>
      </p:sp>
    </p:spTree>
    <p:extLst>
      <p:ext uri="{BB962C8B-B14F-4D97-AF65-F5344CB8AC3E}">
        <p14:creationId xmlns:p14="http://schemas.microsoft.com/office/powerpoint/2010/main" val="331390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B6EE993-770C-4E83-BCD7-C77DFD5CC5D3}" type="datetimeFigureOut">
              <a:rPr lang="es-VE" smtClean="0"/>
              <a:t>06/05/2019</a:t>
            </a:fld>
            <a:endParaRPr lang="es-V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V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78B8FE2-756B-40E5-A28D-9B735D20DE2B}"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096" y="2420888"/>
            <a:ext cx="7640392" cy="1517011"/>
          </a:xfrm>
        </p:spPr>
        <p:txBody>
          <a:bodyPr>
            <a:noAutofit/>
          </a:bodyPr>
          <a:lstStyle/>
          <a:p>
            <a:pPr algn="ctr"/>
            <a:r>
              <a:rPr lang="es-VE" sz="5400" dirty="0" smtClean="0"/>
              <a:t>ARTICULO DE DISCUSION</a:t>
            </a:r>
            <a:br>
              <a:rPr lang="es-VE" sz="5400" dirty="0" smtClean="0"/>
            </a:br>
            <a:r>
              <a:rPr lang="es-VE" sz="5400" dirty="0" smtClean="0"/>
              <a:t>Grupo I</a:t>
            </a:r>
            <a:endParaRPr lang="es-VE" sz="5400" dirty="0"/>
          </a:p>
        </p:txBody>
      </p:sp>
      <p:sp>
        <p:nvSpPr>
          <p:cNvPr id="3" name="Subtitle 2"/>
          <p:cNvSpPr>
            <a:spLocks noGrp="1"/>
          </p:cNvSpPr>
          <p:nvPr>
            <p:ph type="subTitle" idx="1"/>
          </p:nvPr>
        </p:nvSpPr>
        <p:spPr>
          <a:xfrm>
            <a:off x="3779912" y="4221088"/>
            <a:ext cx="5134031" cy="1143938"/>
          </a:xfrm>
        </p:spPr>
        <p:txBody>
          <a:bodyPr>
            <a:noAutofit/>
          </a:bodyPr>
          <a:lstStyle/>
          <a:p>
            <a:endParaRPr lang="es-MX" sz="400" b="1" dirty="0" smtClean="0">
              <a:latin typeface="Century Gothic" pitchFamily="34" charset="0"/>
            </a:endParaRPr>
          </a:p>
          <a:p>
            <a:r>
              <a:rPr lang="es-MX" b="1" dirty="0" smtClean="0">
                <a:latin typeface="Century Gothic" pitchFamily="34" charset="0"/>
              </a:rPr>
              <a:t>R2francys </a:t>
            </a:r>
            <a:r>
              <a:rPr lang="es-MX" b="1" dirty="0" err="1" smtClean="0">
                <a:latin typeface="Century Gothic" pitchFamily="34" charset="0"/>
              </a:rPr>
              <a:t>seijas</a:t>
            </a:r>
            <a:r>
              <a:rPr lang="es-MX" b="1" dirty="0" smtClean="0">
                <a:latin typeface="Century Gothic" pitchFamily="34" charset="0"/>
              </a:rPr>
              <a:t> (Presentadora). </a:t>
            </a:r>
          </a:p>
          <a:p>
            <a:r>
              <a:rPr lang="es-MX" b="1" dirty="0" smtClean="0">
                <a:latin typeface="Century Gothic" pitchFamily="34" charset="0"/>
              </a:rPr>
              <a:t>R3 </a:t>
            </a:r>
            <a:r>
              <a:rPr lang="es-MX" b="1" dirty="0" err="1" smtClean="0">
                <a:latin typeface="Century Gothic" pitchFamily="34" charset="0"/>
              </a:rPr>
              <a:t>oscar</a:t>
            </a:r>
            <a:r>
              <a:rPr lang="es-MX" b="1" dirty="0" smtClean="0">
                <a:latin typeface="Century Gothic" pitchFamily="34" charset="0"/>
              </a:rPr>
              <a:t> </a:t>
            </a:r>
            <a:r>
              <a:rPr lang="es-MX" b="1" dirty="0" err="1" smtClean="0">
                <a:latin typeface="Century Gothic" pitchFamily="34" charset="0"/>
              </a:rPr>
              <a:t>sorondo</a:t>
            </a:r>
            <a:r>
              <a:rPr lang="es-MX" b="1" dirty="0" smtClean="0">
                <a:latin typeface="Century Gothic" pitchFamily="34" charset="0"/>
              </a:rPr>
              <a:t> (Relator).</a:t>
            </a:r>
          </a:p>
          <a:p>
            <a:r>
              <a:rPr lang="es-MX" b="1" dirty="0" smtClean="0">
                <a:latin typeface="Century Gothic" pitchFamily="34" charset="0"/>
              </a:rPr>
              <a:t>R2 JUAN CARDENAS. </a:t>
            </a:r>
          </a:p>
          <a:p>
            <a:r>
              <a:rPr lang="es-MX" b="1" dirty="0" smtClean="0">
                <a:latin typeface="Century Gothic" pitchFamily="34" charset="0"/>
              </a:rPr>
              <a:t>R1 ALEXANDRA </a:t>
            </a:r>
            <a:r>
              <a:rPr lang="es-MX" b="1" dirty="0" err="1" smtClean="0">
                <a:latin typeface="Century Gothic" pitchFamily="34" charset="0"/>
              </a:rPr>
              <a:t>FLOREs</a:t>
            </a:r>
            <a:r>
              <a:rPr lang="es-MX" b="1" dirty="0" smtClean="0">
                <a:latin typeface="Century Gothic" pitchFamily="34" charset="0"/>
              </a:rPr>
              <a:t>.</a:t>
            </a:r>
          </a:p>
          <a:p>
            <a:endParaRPr lang="es-MX" sz="400" b="1" dirty="0">
              <a:latin typeface="Century Gothic" pitchFamily="34" charset="0"/>
            </a:endParaRPr>
          </a:p>
        </p:txBody>
      </p:sp>
      <p:sp>
        <p:nvSpPr>
          <p:cNvPr id="4" name="3 Rectángulo"/>
          <p:cNvSpPr/>
          <p:nvPr/>
        </p:nvSpPr>
        <p:spPr>
          <a:xfrm>
            <a:off x="1043608" y="479574"/>
            <a:ext cx="7524482" cy="1077218"/>
          </a:xfrm>
          <a:prstGeom prst="rect">
            <a:avLst/>
          </a:prstGeom>
        </p:spPr>
        <p:txBody>
          <a:bodyPr wrap="square">
            <a:spAutoFit/>
          </a:bodyPr>
          <a:lstStyle/>
          <a:p>
            <a:pPr algn="ct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UNIVERSIDAD CENTROCCIDENTAL LISANDRO ALVARADO</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DECANATO DE CIENCIAS DE LA SALUD</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POSTGRADO DE CARDIOLOGIA CLINICA</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CCR-ASCARDIO</a:t>
            </a:r>
            <a:endParaRPr lang="es-VE" sz="1600" b="1" dirty="0">
              <a:latin typeface="Century Gothic"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22" y="188641"/>
            <a:ext cx="1117460" cy="176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2534313" y="6134887"/>
            <a:ext cx="4197927" cy="534473"/>
          </a:xfrm>
          <a:prstGeom prst="rect">
            <a:avLst/>
          </a:prstGeom>
          <a:solidFill>
            <a:schemeClr val="bg2">
              <a:lumMod val="10000"/>
              <a:alpha val="50000"/>
            </a:schemeClr>
          </a:solidFill>
        </p:spPr>
        <p:txBody>
          <a:bodyPr vert="horz" lIns="91440" tIns="45720" rIns="91440" bIns="45720" rtlCol="0" anchor="ctr" anchorCtr="0">
            <a:normAutofit fontScale="7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3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Barquisimeto,</a:t>
            </a:r>
            <a:r>
              <a:rPr kumimoji="0" lang="es-MX" sz="3000" b="0"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a:t>
            </a:r>
            <a:r>
              <a:rPr lang="es-MX" sz="3000" noProof="0" dirty="0" smtClean="0">
                <a:solidFill>
                  <a:schemeClr val="bg1"/>
                </a:solidFill>
                <a:latin typeface="Century Gothic" panose="020B0502020202020204" pitchFamily="34" charset="0"/>
              </a:rPr>
              <a:t>Mayo </a:t>
            </a:r>
            <a:r>
              <a:rPr kumimoji="0" lang="es-MX" sz="3000" b="0" i="0" u="none" strike="noStrike" kern="1200" cap="none" spc="0" normalizeH="0" noProof="0" dirty="0" smtClean="0">
                <a:ln>
                  <a:noFill/>
                </a:ln>
                <a:solidFill>
                  <a:schemeClr val="bg1"/>
                </a:solidFill>
                <a:effectLst/>
                <a:uLnTx/>
                <a:uFillTx/>
                <a:latin typeface="Century Gothic" panose="020B0502020202020204" pitchFamily="34" charset="0"/>
                <a:ea typeface="+mn-ea"/>
                <a:cs typeface="+mn-cs"/>
              </a:rPr>
              <a:t>de </a:t>
            </a:r>
            <a:r>
              <a:rPr kumimoji="0" lang="es-MX" sz="3000" b="0" i="0" u="none" strike="noStrike" kern="1200" cap="none" spc="0" normalizeH="0" noProof="0" dirty="0">
                <a:ln>
                  <a:noFill/>
                </a:ln>
                <a:solidFill>
                  <a:schemeClr val="bg1"/>
                </a:solidFill>
                <a:effectLst/>
                <a:uLnTx/>
                <a:uFillTx/>
                <a:latin typeface="Century Gothic" panose="020B0502020202020204" pitchFamily="34" charset="0"/>
                <a:ea typeface="+mn-ea"/>
                <a:cs typeface="+mn-cs"/>
              </a:rPr>
              <a:t>2019</a:t>
            </a:r>
            <a:endParaRPr kumimoji="0" lang="es-MX" sz="3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015222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rot="16200000">
            <a:off x="-1934410" y="3356670"/>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smtClean="0"/>
              <a:t>MÉTODOS.</a:t>
            </a:r>
            <a:endParaRPr lang="es-VE" b="1" dirty="0"/>
          </a:p>
        </p:txBody>
      </p:sp>
      <p:pic>
        <p:nvPicPr>
          <p:cNvPr id="7" name="Picture 2" descr="Resultado de imagen para busqueda"/>
          <p:cNvPicPr>
            <a:picLocks noChangeAspect="1" noChangeArrowheads="1"/>
          </p:cNvPicPr>
          <p:nvPr/>
        </p:nvPicPr>
        <p:blipFill>
          <a:blip r:embed="rId2" cstate="print"/>
          <a:srcRect t="7000" r="8002"/>
          <a:stretch>
            <a:fillRect/>
          </a:stretch>
        </p:blipFill>
        <p:spPr bwMode="auto">
          <a:xfrm>
            <a:off x="385154" y="404664"/>
            <a:ext cx="1306526" cy="1316939"/>
          </a:xfrm>
          <a:prstGeom prst="rect">
            <a:avLst/>
          </a:prstGeom>
          <a:noFill/>
        </p:spPr>
      </p:pic>
      <p:sp>
        <p:nvSpPr>
          <p:cNvPr id="8" name="1 Título"/>
          <p:cNvSpPr txBox="1">
            <a:spLocks/>
          </p:cNvSpPr>
          <p:nvPr/>
        </p:nvSpPr>
        <p:spPr>
          <a:xfrm>
            <a:off x="2890395" y="476672"/>
            <a:ext cx="3913853"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400" b="1" dirty="0" smtClean="0">
                <a:latin typeface="Tahoma" pitchFamily="34" charset="0"/>
                <a:ea typeface="Tahoma" pitchFamily="34" charset="0"/>
                <a:cs typeface="Tahoma" pitchFamily="34" charset="0"/>
              </a:rPr>
              <a:t>Metodología </a:t>
            </a:r>
            <a:endParaRPr lang="es-ES" sz="2400" b="1" dirty="0">
              <a:latin typeface="Tahoma" pitchFamily="34" charset="0"/>
              <a:ea typeface="Tahoma" pitchFamily="34" charset="0"/>
              <a:cs typeface="Tahoma" pitchFamily="34" charset="0"/>
            </a:endParaRPr>
          </a:p>
        </p:txBody>
      </p:sp>
      <p:graphicFrame>
        <p:nvGraphicFramePr>
          <p:cNvPr id="11" name="10 Diagrama"/>
          <p:cNvGraphicFramePr/>
          <p:nvPr>
            <p:extLst>
              <p:ext uri="{D42A27DB-BD31-4B8C-83A1-F6EECF244321}">
                <p14:modId xmlns:p14="http://schemas.microsoft.com/office/powerpoint/2010/main" val="1720377812"/>
              </p:ext>
            </p:extLst>
          </p:nvPr>
        </p:nvGraphicFramePr>
        <p:xfrm>
          <a:off x="1835696" y="1124744"/>
          <a:ext cx="6912768" cy="5121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59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rot="16200000">
            <a:off x="-1934410" y="3356670"/>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smtClean="0"/>
              <a:t>MÉTODOS.</a:t>
            </a:r>
            <a:endParaRPr lang="es-VE" b="1" dirty="0"/>
          </a:p>
        </p:txBody>
      </p:sp>
      <p:graphicFrame>
        <p:nvGraphicFramePr>
          <p:cNvPr id="6" name="5 Diagrama"/>
          <p:cNvGraphicFramePr/>
          <p:nvPr>
            <p:extLst>
              <p:ext uri="{D42A27DB-BD31-4B8C-83A1-F6EECF244321}">
                <p14:modId xmlns:p14="http://schemas.microsoft.com/office/powerpoint/2010/main" val="1511993024"/>
              </p:ext>
            </p:extLst>
          </p:nvPr>
        </p:nvGraphicFramePr>
        <p:xfrm>
          <a:off x="2123728" y="1397000"/>
          <a:ext cx="61926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txBox="1">
            <a:spLocks/>
          </p:cNvSpPr>
          <p:nvPr/>
        </p:nvSpPr>
        <p:spPr>
          <a:xfrm>
            <a:off x="3203848" y="548680"/>
            <a:ext cx="3914246" cy="792088"/>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smtClean="0">
                <a:solidFill>
                  <a:schemeClr val="tx1"/>
                </a:solidFill>
                <a:latin typeface="Tahoma" pitchFamily="34" charset="0"/>
                <a:ea typeface="Tahoma" pitchFamily="34" charset="0"/>
                <a:cs typeface="Tahoma" pitchFamily="34" charset="0"/>
              </a:rPr>
              <a:t>Metodología</a:t>
            </a:r>
            <a:r>
              <a:rPr lang="es-ES" dirty="0" smtClean="0">
                <a:latin typeface="Tahoma" pitchFamily="34" charset="0"/>
                <a:ea typeface="Tahoma" pitchFamily="34" charset="0"/>
                <a:cs typeface="Tahoma" pitchFamily="34" charset="0"/>
              </a:rPr>
              <a:t> </a:t>
            </a:r>
            <a:endParaRPr lang="es-E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5706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Métodos</a:t>
            </a:r>
            <a:endParaRPr lang="es-VE" b="1" dirty="0"/>
          </a:p>
        </p:txBody>
      </p:sp>
      <p:sp>
        <p:nvSpPr>
          <p:cNvPr id="5" name="Text Placeholder 3"/>
          <p:cNvSpPr>
            <a:spLocks noGrp="1"/>
          </p:cNvSpPr>
          <p:nvPr>
            <p:ph type="body" sz="quarter" idx="13"/>
          </p:nvPr>
        </p:nvSpPr>
        <p:spPr>
          <a:xfrm rot="16200000">
            <a:off x="-1519529" y="3550311"/>
            <a:ext cx="4829180" cy="567000"/>
          </a:xfrm>
        </p:spPr>
        <p:txBody>
          <a:bodyPr/>
          <a:lstStyle/>
          <a:p>
            <a:pPr algn="ctr"/>
            <a:endParaRPr lang="en-US" b="1" dirty="0" smtClean="0"/>
          </a:p>
          <a:p>
            <a:pPr algn="ctr"/>
            <a:r>
              <a:rPr lang="en-US" b="1" dirty="0" smtClean="0"/>
              <a:t>Definición de </a:t>
            </a:r>
            <a:r>
              <a:rPr lang="es-VE" b="1" dirty="0" smtClean="0"/>
              <a:t>términos</a:t>
            </a:r>
            <a:endParaRPr lang="es-VE" b="1" dirty="0"/>
          </a:p>
        </p:txBody>
      </p:sp>
      <p:graphicFrame>
        <p:nvGraphicFramePr>
          <p:cNvPr id="6" name="5 Diagrama"/>
          <p:cNvGraphicFramePr/>
          <p:nvPr>
            <p:extLst>
              <p:ext uri="{D42A27DB-BD31-4B8C-83A1-F6EECF244321}">
                <p14:modId xmlns:p14="http://schemas.microsoft.com/office/powerpoint/2010/main" val="3363162312"/>
              </p:ext>
            </p:extLst>
          </p:nvPr>
        </p:nvGraphicFramePr>
        <p:xfrm>
          <a:off x="1907704" y="476672"/>
          <a:ext cx="71287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789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endParaRPr lang="es-VE"/>
          </a:p>
        </p:txBody>
      </p:sp>
      <p:sp>
        <p:nvSpPr>
          <p:cNvPr id="5" name="Title 2"/>
          <p:cNvSpPr>
            <a:spLocks noGrp="1"/>
          </p:cNvSpPr>
          <p:nvPr>
            <p:ph type="title"/>
          </p:nvPr>
        </p:nvSpPr>
        <p:spPr>
          <a:xfrm rot="16200000">
            <a:off x="-1934410" y="3356670"/>
            <a:ext cx="4829176" cy="954287"/>
          </a:xfrm>
        </p:spPr>
        <p:txBody>
          <a:bodyPr/>
          <a:lstStyle/>
          <a:p>
            <a:pPr algn="ctr"/>
            <a:r>
              <a:rPr lang="es-VE" b="1" dirty="0" smtClean="0"/>
              <a:t>Métodos</a:t>
            </a:r>
            <a:endParaRPr lang="es-VE" b="1" dirty="0"/>
          </a:p>
        </p:txBody>
      </p:sp>
      <p:graphicFrame>
        <p:nvGraphicFramePr>
          <p:cNvPr id="6" name="5 Diagrama"/>
          <p:cNvGraphicFramePr/>
          <p:nvPr>
            <p:extLst>
              <p:ext uri="{D42A27DB-BD31-4B8C-83A1-F6EECF244321}">
                <p14:modId xmlns:p14="http://schemas.microsoft.com/office/powerpoint/2010/main" val="99732775"/>
              </p:ext>
            </p:extLst>
          </p:nvPr>
        </p:nvGraphicFramePr>
        <p:xfrm>
          <a:off x="1668016" y="332656"/>
          <a:ext cx="722446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518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305687421"/>
              </p:ext>
            </p:extLst>
          </p:nvPr>
        </p:nvGraphicFramePr>
        <p:xfrm>
          <a:off x="1475656" y="44624"/>
          <a:ext cx="748883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p:cNvSpPr>
            <a:spLocks noGrp="1"/>
          </p:cNvSpPr>
          <p:nvPr>
            <p:ph type="title"/>
          </p:nvPr>
        </p:nvSpPr>
        <p:spPr>
          <a:xfrm rot="16200000">
            <a:off x="-1934410" y="3356670"/>
            <a:ext cx="4829176" cy="954287"/>
          </a:xfrm>
        </p:spPr>
        <p:txBody>
          <a:bodyPr/>
          <a:lstStyle/>
          <a:p>
            <a:pPr algn="ctr"/>
            <a:r>
              <a:rPr lang="es-VE" b="1" dirty="0" smtClean="0"/>
              <a:t>Métodos</a:t>
            </a:r>
            <a:endParaRPr lang="es-VE" b="1" dirty="0"/>
          </a:p>
        </p:txBody>
      </p:sp>
      <p:sp>
        <p:nvSpPr>
          <p:cNvPr id="11" name="Text Placeholder 3"/>
          <p:cNvSpPr>
            <a:spLocks noGrp="1"/>
          </p:cNvSpPr>
          <p:nvPr>
            <p:ph type="body" sz="quarter" idx="13"/>
          </p:nvPr>
        </p:nvSpPr>
        <p:spPr>
          <a:xfrm rot="16200000">
            <a:off x="-1171683" y="3550311"/>
            <a:ext cx="4829180" cy="567000"/>
          </a:xfrm>
        </p:spPr>
        <p:txBody>
          <a:bodyPr/>
          <a:lstStyle/>
          <a:p>
            <a:pPr algn="ctr"/>
            <a:r>
              <a:rPr lang="en-US" b="1" dirty="0" err="1" smtClean="0"/>
              <a:t>Análisis</a:t>
            </a:r>
            <a:r>
              <a:rPr lang="en-US" b="1" dirty="0" smtClean="0"/>
              <a:t> </a:t>
            </a:r>
            <a:r>
              <a:rPr lang="en-US" b="1" dirty="0" err="1" smtClean="0"/>
              <a:t>Estadístico</a:t>
            </a:r>
            <a:endParaRPr lang="en-US" b="1" dirty="0" smtClean="0"/>
          </a:p>
        </p:txBody>
      </p:sp>
    </p:spTree>
    <p:extLst>
      <p:ext uri="{BB962C8B-B14F-4D97-AF65-F5344CB8AC3E}">
        <p14:creationId xmlns:p14="http://schemas.microsoft.com/office/powerpoint/2010/main" val="347336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62525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87" t="52333" r="1953" b="38333"/>
          <a:stretch/>
        </p:blipFill>
        <p:spPr bwMode="auto">
          <a:xfrm>
            <a:off x="251519" y="6021288"/>
            <a:ext cx="862525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3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 t="18358" r="6436" b="10478"/>
          <a:stretch/>
        </p:blipFill>
        <p:spPr bwMode="auto">
          <a:xfrm>
            <a:off x="251520" y="548680"/>
            <a:ext cx="864096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27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00" r="6250" b="23667"/>
          <a:stretch/>
        </p:blipFill>
        <p:spPr bwMode="auto">
          <a:xfrm>
            <a:off x="0" y="2914650"/>
            <a:ext cx="9144000" cy="224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87" t="22000" r="1953" b="48000"/>
          <a:stretch/>
        </p:blipFill>
        <p:spPr bwMode="auto">
          <a:xfrm>
            <a:off x="0" y="764704"/>
            <a:ext cx="9144000" cy="214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318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29" t="7773" r="24020" b="6596"/>
          <a:stretch/>
        </p:blipFill>
        <p:spPr bwMode="auto">
          <a:xfrm>
            <a:off x="539552" y="423793"/>
            <a:ext cx="7776864" cy="617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39552" y="2708920"/>
            <a:ext cx="7704856" cy="360040"/>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539552" y="4077072"/>
            <a:ext cx="7704856" cy="36004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39552" y="4797152"/>
            <a:ext cx="7704856" cy="36004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539552" y="5157192"/>
            <a:ext cx="7704856" cy="360040"/>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1797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para resultados"/>
          <p:cNvPicPr>
            <a:picLocks noChangeAspect="1" noChangeArrowheads="1"/>
          </p:cNvPicPr>
          <p:nvPr/>
        </p:nvPicPr>
        <p:blipFill>
          <a:blip r:embed="rId2"/>
          <a:srcRect/>
          <a:stretch>
            <a:fillRect/>
          </a:stretch>
        </p:blipFill>
        <p:spPr bwMode="auto">
          <a:xfrm>
            <a:off x="2502694" y="1409700"/>
            <a:ext cx="3571875" cy="2857500"/>
          </a:xfrm>
          <a:prstGeom prst="rect">
            <a:avLst/>
          </a:prstGeom>
          <a:noFill/>
        </p:spPr>
      </p:pic>
    </p:spTree>
    <p:extLst>
      <p:ext uri="{BB962C8B-B14F-4D97-AF65-F5344CB8AC3E}">
        <p14:creationId xmlns:p14="http://schemas.microsoft.com/office/powerpoint/2010/main" val="18771537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259632" y="764704"/>
            <a:ext cx="6696744" cy="3634555"/>
          </a:xfrm>
          <a:prstGeom prst="roundRect">
            <a:avLst/>
          </a:prstGeom>
          <a:solidFill>
            <a:schemeClr val="accent3">
              <a:lumMod val="60000"/>
              <a:lumOff val="40000"/>
            </a:schemeClr>
          </a:solidFill>
          <a:ln>
            <a:solidFill>
              <a:schemeClr val="accent3">
                <a:lumMod val="75000"/>
              </a:schemeClr>
            </a:solidFill>
          </a:ln>
          <a:effectLst>
            <a:glow rad="228600">
              <a:schemeClr val="accent1">
                <a:satMod val="175000"/>
                <a:alpha val="40000"/>
              </a:schemeClr>
            </a:glow>
            <a:outerShdw blurRad="57150" dist="19050" dir="5400000" algn="ctr" rotWithShape="0">
              <a:srgbClr val="000000">
                <a:alpha val="63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r>
              <a:rPr lang="es-VE" sz="3200" b="1" dirty="0" smtClean="0">
                <a:solidFill>
                  <a:srgbClr val="FFFF00"/>
                </a:solidFill>
              </a:rPr>
              <a:t>Pregunta del ciclo</a:t>
            </a:r>
          </a:p>
          <a:p>
            <a:pPr algn="ctr"/>
            <a:r>
              <a:rPr lang="es-VE" sz="3200" b="1" dirty="0" smtClean="0"/>
              <a:t>¿Cuál es la conducta mas adecuada en el tratamiento de la insuficiencia mitral moderada de etiología isquémica?</a:t>
            </a:r>
            <a:endParaRPr lang="es-VE" sz="3200" b="1" dirty="0"/>
          </a:p>
        </p:txBody>
      </p:sp>
    </p:spTree>
    <p:extLst>
      <p:ext uri="{BB962C8B-B14F-4D97-AF65-F5344CB8AC3E}">
        <p14:creationId xmlns:p14="http://schemas.microsoft.com/office/powerpoint/2010/main" val="2683000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24" y="536848"/>
            <a:ext cx="832625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251356"/>
            <a:ext cx="679994" cy="369332"/>
          </a:xfrm>
          <a:prstGeom prst="rect">
            <a:avLst/>
          </a:prstGeom>
        </p:spPr>
        <p:txBody>
          <a:bodyPr wrap="none">
            <a:spAutoFit/>
          </a:bodyPr>
          <a:lstStyle/>
          <a:p>
            <a:r>
              <a:rPr lang="es-VE" dirty="0"/>
              <a:t>Fig. 1</a:t>
            </a:r>
          </a:p>
        </p:txBody>
      </p:sp>
      <p:sp>
        <p:nvSpPr>
          <p:cNvPr id="2" name="1 Rectángulo"/>
          <p:cNvSpPr/>
          <p:nvPr/>
        </p:nvSpPr>
        <p:spPr>
          <a:xfrm>
            <a:off x="179512" y="6164287"/>
            <a:ext cx="8892480" cy="577081"/>
          </a:xfrm>
          <a:prstGeom prst="rect">
            <a:avLst/>
          </a:prstGeom>
        </p:spPr>
        <p:txBody>
          <a:bodyPr wrap="square">
            <a:spAutoFit/>
          </a:bodyPr>
          <a:lstStyle/>
          <a:p>
            <a:pPr algn="just"/>
            <a:r>
              <a:rPr lang="en-US" sz="1050" b="1" dirty="0"/>
              <a:t>Fig. 1 (A) Comparison of all-cause mortality between CABG and CABG þ MVR/Re including all studies; (B) comparison of all-cause </a:t>
            </a:r>
            <a:r>
              <a:rPr lang="en-US" sz="1050" b="1" dirty="0" smtClean="0"/>
              <a:t>mortality between </a:t>
            </a:r>
            <a:r>
              <a:rPr lang="en-US" sz="1050" b="1" dirty="0"/>
              <a:t>CABG and CABG þ MVR/Re including only RCTs; and (C) </a:t>
            </a:r>
            <a:r>
              <a:rPr lang="en-US" sz="1050" b="1" dirty="0" err="1"/>
              <a:t>metaregression</a:t>
            </a:r>
            <a:r>
              <a:rPr lang="en-US" sz="1050" b="1" dirty="0"/>
              <a:t> of follow-up time on all-cause mortality. CABG, coronary </a:t>
            </a:r>
            <a:r>
              <a:rPr lang="en-US" sz="1050" b="1" dirty="0" smtClean="0"/>
              <a:t>artery bypass </a:t>
            </a:r>
            <a:r>
              <a:rPr lang="en-US" sz="1050" b="1" dirty="0"/>
              <a:t>grafting; MVR/Re, mitral valve replacement/repair; RCTs, </a:t>
            </a:r>
            <a:r>
              <a:rPr lang="en-US" sz="1050" b="1" dirty="0" smtClean="0"/>
              <a:t>randomized controlled </a:t>
            </a:r>
            <a:r>
              <a:rPr lang="en-US" sz="1050" b="1" dirty="0"/>
              <a:t>trials.</a:t>
            </a:r>
            <a:endParaRPr lang="es-VE" sz="1050"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3055"/>
          <a:stretch/>
        </p:blipFill>
        <p:spPr bwMode="auto">
          <a:xfrm>
            <a:off x="755576" y="1124744"/>
            <a:ext cx="7632254" cy="4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9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nodeType="clickEffect">
                                  <p:stCondLst>
                                    <p:cond delay="0"/>
                                  </p:stCondLst>
                                  <p:childTnLst>
                                    <p:anim calcmode="lin" valueType="num">
                                      <p:cBhvr additive="base">
                                        <p:cTn id="15" dur="500"/>
                                        <p:tgtEl>
                                          <p:spTgt spid="5"/>
                                        </p:tgtEl>
                                        <p:attrNameLst>
                                          <p:attrName>ppt_y</p:attrName>
                                        </p:attrNameLst>
                                      </p:cBhvr>
                                      <p:tavLst>
                                        <p:tav tm="0">
                                          <p:val>
                                            <p:strVal val="#ppt_y"/>
                                          </p:val>
                                        </p:tav>
                                        <p:tav tm="100000">
                                          <p:val>
                                            <p:strVal val="#ppt_y+#ppt_h*1.125000"/>
                                          </p:val>
                                        </p:tav>
                                      </p:tavLst>
                                    </p:anim>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13" t="50886" r="32571"/>
          <a:stretch/>
        </p:blipFill>
        <p:spPr bwMode="auto">
          <a:xfrm>
            <a:off x="827584" y="548680"/>
            <a:ext cx="7128792" cy="557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1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4"/>
                                        </p:tgtEl>
                                        <p:attrNameLst>
                                          <p:attrName>ppt_y</p:attrName>
                                        </p:attrNameLst>
                                      </p:cBhvr>
                                      <p:tavLst>
                                        <p:tav tm="0">
                                          <p:val>
                                            <p:strVal val="#ppt_y"/>
                                          </p:val>
                                        </p:tav>
                                        <p:tav tm="100000">
                                          <p:val>
                                            <p:strVal val="#ppt_y+#ppt_h*1.125000"/>
                                          </p:val>
                                        </p:tav>
                                      </p:tavLst>
                                    </p:anim>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4" y="692696"/>
            <a:ext cx="767519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11686" y="260648"/>
            <a:ext cx="679994" cy="369332"/>
          </a:xfrm>
          <a:prstGeom prst="rect">
            <a:avLst/>
          </a:prstGeom>
        </p:spPr>
        <p:txBody>
          <a:bodyPr wrap="none">
            <a:spAutoFit/>
          </a:bodyPr>
          <a:lstStyle/>
          <a:p>
            <a:r>
              <a:rPr lang="es-VE" dirty="0"/>
              <a:t>Fig. 2</a:t>
            </a:r>
          </a:p>
        </p:txBody>
      </p:sp>
      <p:sp>
        <p:nvSpPr>
          <p:cNvPr id="2" name="1 Rectángulo"/>
          <p:cNvSpPr/>
          <p:nvPr/>
        </p:nvSpPr>
        <p:spPr>
          <a:xfrm>
            <a:off x="144016" y="6115943"/>
            <a:ext cx="8892480" cy="769441"/>
          </a:xfrm>
          <a:prstGeom prst="rect">
            <a:avLst/>
          </a:prstGeom>
        </p:spPr>
        <p:txBody>
          <a:bodyPr wrap="square">
            <a:spAutoFit/>
          </a:bodyPr>
          <a:lstStyle/>
          <a:p>
            <a:pPr algn="just"/>
            <a:r>
              <a:rPr lang="en-US" sz="1100" b="1" dirty="0"/>
              <a:t>Fig. 2 (A) Comparison of early or </a:t>
            </a:r>
            <a:r>
              <a:rPr lang="en-US" sz="1100" b="1" dirty="0" err="1"/>
              <a:t>inhospital</a:t>
            </a:r>
            <a:r>
              <a:rPr lang="en-US" sz="1100" b="1" dirty="0"/>
              <a:t> mortality between CABG and CABG þ MVR/Re; (B) comparison of adverse events at </a:t>
            </a:r>
            <a:r>
              <a:rPr lang="en-US" sz="1100" b="1" dirty="0" smtClean="0"/>
              <a:t>follow-up between </a:t>
            </a:r>
            <a:r>
              <a:rPr lang="en-US" sz="1100" b="1" dirty="0"/>
              <a:t>CABG and CABG þ MVR/Re; (C) comparison of neurological events at follow-up between CABG and CABG þ MVR/Re; and (</a:t>
            </a:r>
            <a:r>
              <a:rPr lang="en-US" sz="1100" b="1" dirty="0" smtClean="0"/>
              <a:t>D) comparison </a:t>
            </a:r>
            <a:r>
              <a:rPr lang="en-US" sz="1100" b="1" dirty="0"/>
              <a:t>of moderate-to-severe regurgitation between CABG and CABG þ MVR/Re at follow-up. CABG, </a:t>
            </a:r>
            <a:r>
              <a:rPr lang="en-US" sz="1100" b="1" dirty="0" smtClean="0"/>
              <a:t>coronary artery </a:t>
            </a:r>
            <a:r>
              <a:rPr lang="en-US" sz="1100" b="1" dirty="0"/>
              <a:t>bypass grafting; </a:t>
            </a:r>
            <a:r>
              <a:rPr lang="en-US" sz="1100" b="1" dirty="0" smtClean="0"/>
              <a:t>MVR/ </a:t>
            </a:r>
            <a:r>
              <a:rPr lang="es-VE" sz="1100" b="1" dirty="0" smtClean="0"/>
              <a:t>Re</a:t>
            </a:r>
            <a:r>
              <a:rPr lang="es-VE" sz="1100" b="1" dirty="0"/>
              <a:t>, mitral </a:t>
            </a:r>
            <a:r>
              <a:rPr lang="es-VE" sz="1100" b="1" dirty="0" err="1"/>
              <a:t>valve</a:t>
            </a:r>
            <a:r>
              <a:rPr lang="es-VE" sz="1100" b="1" dirty="0"/>
              <a:t> </a:t>
            </a:r>
            <a:r>
              <a:rPr lang="es-VE" sz="1100" b="1" dirty="0" err="1"/>
              <a:t>replacement</a:t>
            </a:r>
            <a:r>
              <a:rPr lang="es-VE" sz="1100" b="1" dirty="0"/>
              <a:t>/</a:t>
            </a:r>
            <a:r>
              <a:rPr lang="es-VE" sz="1100" b="1" dirty="0" err="1"/>
              <a:t>repair</a:t>
            </a:r>
            <a:r>
              <a:rPr lang="es-VE" sz="1100" b="1" dirty="0"/>
              <a:t>.</a:t>
            </a:r>
          </a:p>
        </p:txBody>
      </p:sp>
    </p:spTree>
    <p:extLst>
      <p:ext uri="{BB962C8B-B14F-4D97-AF65-F5344CB8AC3E}">
        <p14:creationId xmlns:p14="http://schemas.microsoft.com/office/powerpoint/2010/main" val="3215063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912508" y="692696"/>
            <a:ext cx="725989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00541" y="2276872"/>
            <a:ext cx="5963747" cy="21602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011686" y="260648"/>
            <a:ext cx="679994" cy="369332"/>
          </a:xfrm>
          <a:prstGeom prst="rect">
            <a:avLst/>
          </a:prstGeom>
        </p:spPr>
        <p:txBody>
          <a:bodyPr wrap="none">
            <a:spAutoFit/>
          </a:bodyPr>
          <a:lstStyle/>
          <a:p>
            <a:r>
              <a:rPr lang="es-VE" dirty="0"/>
              <a:t>Fig. 2</a:t>
            </a:r>
          </a:p>
        </p:txBody>
      </p:sp>
      <p:sp>
        <p:nvSpPr>
          <p:cNvPr id="7" name="6 Rectángulo"/>
          <p:cNvSpPr/>
          <p:nvPr/>
        </p:nvSpPr>
        <p:spPr>
          <a:xfrm>
            <a:off x="1187624" y="2852936"/>
            <a:ext cx="5963747" cy="216024"/>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1200541" y="3140968"/>
            <a:ext cx="5963747" cy="216024"/>
          </a:xfrm>
          <a:prstGeom prst="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723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47739"/>
          <a:stretch/>
        </p:blipFill>
        <p:spPr bwMode="auto">
          <a:xfrm>
            <a:off x="755576" y="620688"/>
            <a:ext cx="77048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467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60" t="50000"/>
          <a:stretch/>
        </p:blipFill>
        <p:spPr bwMode="auto">
          <a:xfrm>
            <a:off x="755576" y="764704"/>
            <a:ext cx="7272808" cy="51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71600" y="2395113"/>
            <a:ext cx="6480720" cy="817863"/>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971600" y="3645024"/>
            <a:ext cx="6552728" cy="204466"/>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971600" y="4077072"/>
            <a:ext cx="6552728" cy="432048"/>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1011686" y="260648"/>
            <a:ext cx="1003544" cy="369332"/>
          </a:xfrm>
          <a:prstGeom prst="rect">
            <a:avLst/>
          </a:prstGeom>
        </p:spPr>
        <p:txBody>
          <a:bodyPr wrap="none">
            <a:spAutoFit/>
          </a:bodyPr>
          <a:lstStyle/>
          <a:p>
            <a:r>
              <a:rPr lang="es-VE" b="1" dirty="0" smtClean="0"/>
              <a:t>Figura: </a:t>
            </a:r>
            <a:r>
              <a:rPr lang="es-VE" b="1" dirty="0"/>
              <a:t>2</a:t>
            </a:r>
          </a:p>
        </p:txBody>
      </p:sp>
      <p:sp>
        <p:nvSpPr>
          <p:cNvPr id="9" name="8 Rectángulo"/>
          <p:cNvSpPr/>
          <p:nvPr/>
        </p:nvSpPr>
        <p:spPr>
          <a:xfrm>
            <a:off x="971600" y="4509120"/>
            <a:ext cx="6552728" cy="204466"/>
          </a:xfrm>
          <a:prstGeom prst="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708067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26" y="966788"/>
            <a:ext cx="7819206" cy="534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641226" y="404664"/>
            <a:ext cx="679994" cy="369332"/>
          </a:xfrm>
          <a:prstGeom prst="rect">
            <a:avLst/>
          </a:prstGeom>
        </p:spPr>
        <p:txBody>
          <a:bodyPr wrap="none">
            <a:spAutoFit/>
          </a:bodyPr>
          <a:lstStyle/>
          <a:p>
            <a:r>
              <a:rPr lang="es-VE" dirty="0"/>
              <a:t>Fig. 3</a:t>
            </a:r>
          </a:p>
        </p:txBody>
      </p:sp>
    </p:spTree>
    <p:extLst>
      <p:ext uri="{BB962C8B-B14F-4D97-AF65-F5344CB8AC3E}">
        <p14:creationId xmlns:p14="http://schemas.microsoft.com/office/powerpoint/2010/main" val="117083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755576" y="836712"/>
            <a:ext cx="76328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7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4"/>
                                        </p:tgtEl>
                                        <p:attrNameLst>
                                          <p:attrName>ppt_y</p:attrName>
                                        </p:attrNameLst>
                                      </p:cBhvr>
                                      <p:tavLst>
                                        <p:tav tm="0">
                                          <p:val>
                                            <p:strVal val="#ppt_y"/>
                                          </p:val>
                                        </p:tav>
                                        <p:tav tm="100000">
                                          <p:val>
                                            <p:strVal val="#ppt_y+#ppt_h*1.125000"/>
                                          </p:val>
                                        </p:tav>
                                      </p:tavLst>
                                    </p:anim>
                                    <p:animEffect transition="out" filter="wipe(dow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899592" y="692696"/>
            <a:ext cx="7200800" cy="543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8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4"/>
                                        </p:tgtEl>
                                        <p:attrNameLst>
                                          <p:attrName>ppt_y</p:attrName>
                                        </p:attrNameLst>
                                      </p:cBhvr>
                                      <p:tavLst>
                                        <p:tav tm="0">
                                          <p:val>
                                            <p:strVal val="#ppt_y"/>
                                          </p:val>
                                        </p:tav>
                                        <p:tav tm="100000">
                                          <p:val>
                                            <p:strVal val="#ppt_y+#ppt_h*1.125000"/>
                                          </p:val>
                                        </p:tav>
                                      </p:tavLst>
                                    </p:anim>
                                    <p:animEffect transition="out" filter="wipe(dow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827584" y="1052736"/>
            <a:ext cx="7344816" cy="484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10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4669" y="243350"/>
            <a:ext cx="7524482" cy="1323439"/>
          </a:xfrm>
          <a:prstGeom prst="rect">
            <a:avLst/>
          </a:prstGeom>
        </p:spPr>
        <p:txBody>
          <a:bodyPr wrap="square">
            <a:spAutoFit/>
          </a:bodyPr>
          <a:lstStyle/>
          <a:p>
            <a:pPr algn="ctr"/>
            <a: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UNIVERSIDAD CENTROCCIDENTAL LISANDRO ALVARADO</a:t>
            </a:r>
            <a:b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DECANATO DE CIENCIAS DE LA SALUD</a:t>
            </a:r>
            <a:b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POSTGRADO DE CARDIOLOGIA CLINICA</a:t>
            </a:r>
            <a:b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20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CCR-ASCARDIO</a:t>
            </a:r>
            <a:endParaRPr lang="es-VE" sz="2000" b="1" dirty="0">
              <a:latin typeface="Century Gothic" pitchFamily="34" charset="0"/>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22" y="188641"/>
            <a:ext cx="1117460" cy="176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2471289" y="6323527"/>
            <a:ext cx="4197927" cy="534473"/>
          </a:xfrm>
          <a:prstGeom prst="rect">
            <a:avLst/>
          </a:prstGeom>
          <a:solidFill>
            <a:schemeClr val="bg2">
              <a:lumMod val="10000"/>
              <a:alpha val="50000"/>
            </a:schemeClr>
          </a:solidFill>
        </p:spPr>
        <p:txBody>
          <a:bodyPr vert="horz" lIns="91440" tIns="45720" rIns="91440" bIns="45720" rtlCol="0" anchor="ctr" anchorCtr="0">
            <a:normAutofit fontScale="7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3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Barquisimeto,</a:t>
            </a:r>
            <a:r>
              <a:rPr kumimoji="0" lang="es-MX" sz="3000" b="0"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a:t>
            </a:r>
            <a:r>
              <a:rPr lang="es-MX" sz="3000" noProof="0" dirty="0" smtClean="0">
                <a:solidFill>
                  <a:schemeClr val="bg1"/>
                </a:solidFill>
                <a:latin typeface="Century Gothic" panose="020B0502020202020204" pitchFamily="34" charset="0"/>
              </a:rPr>
              <a:t>Mayo </a:t>
            </a:r>
            <a:r>
              <a:rPr kumimoji="0" lang="es-MX" sz="3000" b="0" i="0" u="none" strike="noStrike" kern="1200" cap="none" spc="0" normalizeH="0" noProof="0" dirty="0" smtClean="0">
                <a:ln>
                  <a:noFill/>
                </a:ln>
                <a:solidFill>
                  <a:schemeClr val="bg1"/>
                </a:solidFill>
                <a:effectLst/>
                <a:uLnTx/>
                <a:uFillTx/>
                <a:latin typeface="Century Gothic" panose="020B0502020202020204" pitchFamily="34" charset="0"/>
                <a:ea typeface="+mn-ea"/>
                <a:cs typeface="+mn-cs"/>
              </a:rPr>
              <a:t>de </a:t>
            </a:r>
            <a:r>
              <a:rPr kumimoji="0" lang="es-MX" sz="3000" b="0" i="0" u="none" strike="noStrike" kern="1200" cap="none" spc="0" normalizeH="0" noProof="0" dirty="0">
                <a:ln>
                  <a:noFill/>
                </a:ln>
                <a:solidFill>
                  <a:schemeClr val="bg1"/>
                </a:solidFill>
                <a:effectLst/>
                <a:uLnTx/>
                <a:uFillTx/>
                <a:latin typeface="Century Gothic" panose="020B0502020202020204" pitchFamily="34" charset="0"/>
                <a:ea typeface="+mn-ea"/>
                <a:cs typeface="+mn-cs"/>
              </a:rPr>
              <a:t>2019</a:t>
            </a:r>
            <a:endParaRPr kumimoji="0" lang="es-MX" sz="3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90" t="18540" r="11092" b="37352"/>
          <a:stretch/>
        </p:blipFill>
        <p:spPr bwMode="auto">
          <a:xfrm>
            <a:off x="887554" y="2060848"/>
            <a:ext cx="7716894" cy="2776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1823658" y="5291916"/>
            <a:ext cx="9661110" cy="369332"/>
          </a:xfrm>
          <a:prstGeom prst="rect">
            <a:avLst/>
          </a:prstGeom>
        </p:spPr>
        <p:txBody>
          <a:bodyPr wrap="square">
            <a:spAutoFit/>
          </a:bodyPr>
          <a:lstStyle/>
          <a:p>
            <a:r>
              <a:rPr lang="es-VE" b="1" dirty="0" err="1"/>
              <a:t>November</a:t>
            </a:r>
            <a:r>
              <a:rPr lang="es-VE" b="1" dirty="0"/>
              <a:t> 6, </a:t>
            </a:r>
            <a:r>
              <a:rPr lang="es-VE" b="1" dirty="0" smtClean="0"/>
              <a:t>2016</a:t>
            </a:r>
            <a:r>
              <a:rPr lang="es-ES" b="1" dirty="0"/>
              <a:t> </a:t>
            </a:r>
            <a:r>
              <a:rPr lang="es-VE" b="1" dirty="0" smtClean="0"/>
              <a:t> </a:t>
            </a:r>
            <a:r>
              <a:rPr lang="es-VE" b="1" dirty="0" err="1" smtClean="0"/>
              <a:t>Thoracic</a:t>
            </a:r>
            <a:r>
              <a:rPr lang="es-VE" b="1" dirty="0" smtClean="0"/>
              <a:t> </a:t>
            </a:r>
            <a:r>
              <a:rPr lang="es-VE" b="1" dirty="0"/>
              <a:t>and Cardiovascular </a:t>
            </a:r>
            <a:r>
              <a:rPr lang="es-VE" b="1" dirty="0" err="1"/>
              <a:t>Surgeon</a:t>
            </a:r>
            <a:r>
              <a:rPr lang="es-VE" b="1" dirty="0" smtClean="0"/>
              <a:t> </a:t>
            </a:r>
            <a:endParaRPr lang="es-VE" b="1" dirty="0"/>
          </a:p>
        </p:txBody>
      </p:sp>
      <p:sp>
        <p:nvSpPr>
          <p:cNvPr id="3" name="2 CuadroTexto"/>
          <p:cNvSpPr txBox="1"/>
          <p:nvPr/>
        </p:nvSpPr>
        <p:spPr>
          <a:xfrm>
            <a:off x="858582" y="2528636"/>
            <a:ext cx="7704856" cy="2308324"/>
          </a:xfrm>
          <a:prstGeom prst="rect">
            <a:avLst/>
          </a:prstGeom>
          <a:solidFill>
            <a:schemeClr val="bg1"/>
          </a:solidFill>
        </p:spPr>
        <p:txBody>
          <a:bodyPr wrap="square" rtlCol="0">
            <a:spAutoFit/>
          </a:bodyPr>
          <a:lstStyle/>
          <a:p>
            <a:pPr algn="ctr"/>
            <a:r>
              <a:rPr lang="es-ES" sz="3600" b="1" dirty="0" smtClean="0"/>
              <a:t>Reparación </a:t>
            </a:r>
            <a:r>
              <a:rPr lang="es-ES" sz="3600" b="1" dirty="0"/>
              <a:t>quirúrgica de la insuficiencia mitral isquémica moderada: revisión sistemática y </a:t>
            </a:r>
            <a:r>
              <a:rPr lang="es-ES" sz="3600" b="1" dirty="0" smtClean="0"/>
              <a:t>metanálisis</a:t>
            </a:r>
            <a:r>
              <a:rPr lang="es-ES" sz="3200" dirty="0" smtClean="0"/>
              <a:t>.</a:t>
            </a:r>
            <a:endParaRPr lang="es-VE" sz="3200" dirty="0"/>
          </a:p>
        </p:txBody>
      </p:sp>
    </p:spTree>
    <p:extLst>
      <p:ext uri="{BB962C8B-B14F-4D97-AF65-F5344CB8AC3E}">
        <p14:creationId xmlns:p14="http://schemas.microsoft.com/office/powerpoint/2010/main" val="16809692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29" t="50000"/>
          <a:stretch/>
        </p:blipFill>
        <p:spPr bwMode="auto">
          <a:xfrm>
            <a:off x="827584" y="1196752"/>
            <a:ext cx="7644954" cy="468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4"/>
                                        </p:tgtEl>
                                        <p:attrNameLst>
                                          <p:attrName>ppt_y</p:attrName>
                                        </p:attrNameLst>
                                      </p:cBhvr>
                                      <p:tavLst>
                                        <p:tav tm="0">
                                          <p:val>
                                            <p:strVal val="#ppt_y"/>
                                          </p:val>
                                        </p:tav>
                                        <p:tav tm="100000">
                                          <p:val>
                                            <p:strVal val="#ppt_y+#ppt_h*1.125000"/>
                                          </p:val>
                                        </p:tav>
                                      </p:tavLst>
                                    </p:anim>
                                    <p:animEffect transition="out" filter="wipe(dow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95" y="751092"/>
            <a:ext cx="770112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39552" y="260648"/>
            <a:ext cx="679994" cy="369332"/>
          </a:xfrm>
          <a:prstGeom prst="rect">
            <a:avLst/>
          </a:prstGeom>
        </p:spPr>
        <p:txBody>
          <a:bodyPr wrap="none">
            <a:spAutoFit/>
          </a:bodyPr>
          <a:lstStyle/>
          <a:p>
            <a:r>
              <a:rPr lang="es-VE" dirty="0"/>
              <a:t>Fig. 4</a:t>
            </a:r>
          </a:p>
        </p:txBody>
      </p:sp>
    </p:spTree>
    <p:extLst>
      <p:ext uri="{BB962C8B-B14F-4D97-AF65-F5344CB8AC3E}">
        <p14:creationId xmlns:p14="http://schemas.microsoft.com/office/powerpoint/2010/main" val="2009936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034" r="6168" b="52899"/>
          <a:stretch/>
        </p:blipFill>
        <p:spPr bwMode="auto">
          <a:xfrm>
            <a:off x="971600" y="908720"/>
            <a:ext cx="736140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9632" y="2348880"/>
            <a:ext cx="5904656" cy="14401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619672" y="4176700"/>
            <a:ext cx="5544616" cy="40442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9993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5"/>
                                        </p:tgtEl>
                                        <p:attrNameLst>
                                          <p:attrName>ppt_y</p:attrName>
                                        </p:attrNameLst>
                                      </p:cBhvr>
                                      <p:tavLst>
                                        <p:tav tm="0">
                                          <p:val>
                                            <p:strVal val="#ppt_y"/>
                                          </p:val>
                                        </p:tav>
                                        <p:tav tm="100000">
                                          <p:val>
                                            <p:strVal val="#ppt_y+#ppt_h*1.125000"/>
                                          </p:val>
                                        </p:tav>
                                      </p:tavLst>
                                    </p:anim>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2" presetClass="exit" presetSubtype="4" fill="hold" grpId="1" nodeType="withEffect">
                                  <p:stCondLst>
                                    <p:cond delay="0"/>
                                  </p:stCondLst>
                                  <p:childTnLst>
                                    <p:anim calcmode="lin" valueType="num">
                                      <p:cBhvr additive="base">
                                        <p:cTn id="24" dur="500"/>
                                        <p:tgtEl>
                                          <p:spTgt spid="6"/>
                                        </p:tgtEl>
                                        <p:attrNameLst>
                                          <p:attrName>ppt_y</p:attrName>
                                        </p:attrNameLst>
                                      </p:cBhvr>
                                      <p:tavLst>
                                        <p:tav tm="0">
                                          <p:val>
                                            <p:strVal val="#ppt_y"/>
                                          </p:val>
                                        </p:tav>
                                        <p:tav tm="100000">
                                          <p:val>
                                            <p:strVal val="#ppt_y+#ppt_h*1.125000"/>
                                          </p:val>
                                        </p:tav>
                                      </p:tavLst>
                                    </p:anim>
                                    <p:animEffect transition="out" filter="wipe(down)">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2" presetClass="exit" presetSubtype="4" fill="hold" nodeType="withEffect">
                                  <p:stCondLst>
                                    <p:cond delay="0"/>
                                  </p:stCondLst>
                                  <p:childTnLst>
                                    <p:anim calcmode="lin" valueType="num">
                                      <p:cBhvr additive="base">
                                        <p:cTn id="28" dur="500"/>
                                        <p:tgtEl>
                                          <p:spTgt spid="4"/>
                                        </p:tgtEl>
                                        <p:attrNameLst>
                                          <p:attrName>ppt_y</p:attrName>
                                        </p:attrNameLst>
                                      </p:cBhvr>
                                      <p:tavLst>
                                        <p:tav tm="0">
                                          <p:val>
                                            <p:strVal val="#ppt_y"/>
                                          </p:val>
                                        </p:tav>
                                        <p:tav tm="100000">
                                          <p:val>
                                            <p:strVal val="#ppt_y+#ppt_h*1.125000"/>
                                          </p:val>
                                        </p:tav>
                                      </p:tavLst>
                                    </p:anim>
                                    <p:animEffect transition="out" filter="wipe(dow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155" r="51979"/>
          <a:stretch/>
        </p:blipFill>
        <p:spPr bwMode="auto">
          <a:xfrm>
            <a:off x="539552" y="692696"/>
            <a:ext cx="806489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2348880"/>
            <a:ext cx="7128792" cy="129614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1259632" y="3869432"/>
            <a:ext cx="6840760" cy="49567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7003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 calcmode="lin" valueType="num">
                                      <p:cBhvr additive="base">
                                        <p:cTn id="17" dur="500"/>
                                        <p:tgtEl>
                                          <p:spTgt spid="6"/>
                                        </p:tgtEl>
                                        <p:attrNameLst>
                                          <p:attrName>ppt_y</p:attrName>
                                        </p:attrNameLst>
                                      </p:cBhvr>
                                      <p:tavLst>
                                        <p:tav tm="0">
                                          <p:val>
                                            <p:strVal val="#ppt_y"/>
                                          </p:val>
                                        </p:tav>
                                        <p:tav tm="100000">
                                          <p:val>
                                            <p:strVal val="#ppt_y+#ppt_h*1.125000"/>
                                          </p:val>
                                        </p:tav>
                                      </p:tavLst>
                                    </p:anim>
                                    <p:animEffect transition="out" filter="wipe(dow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2" presetClass="exit" presetSubtype="4" fill="hold" grpId="1" nodeType="withEffect">
                                  <p:stCondLst>
                                    <p:cond delay="0"/>
                                  </p:stCondLst>
                                  <p:childTnLst>
                                    <p:anim calcmode="lin" valueType="num">
                                      <p:cBhvr additive="base">
                                        <p:cTn id="21" dur="500"/>
                                        <p:tgtEl>
                                          <p:spTgt spid="7"/>
                                        </p:tgtEl>
                                        <p:attrNameLst>
                                          <p:attrName>ppt_y</p:attrName>
                                        </p:attrNameLst>
                                      </p:cBhvr>
                                      <p:tavLst>
                                        <p:tav tm="0">
                                          <p:val>
                                            <p:strVal val="#ppt_y"/>
                                          </p:val>
                                        </p:tav>
                                        <p:tav tm="100000">
                                          <p:val>
                                            <p:strVal val="#ppt_y+#ppt_h*1.125000"/>
                                          </p:val>
                                        </p:tav>
                                      </p:tavLst>
                                    </p:anim>
                                    <p:animEffect transition="out" filter="wipe(down)">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2" presetClass="exit" presetSubtype="4" fill="hold" nodeType="withEffect">
                                  <p:stCondLst>
                                    <p:cond delay="0"/>
                                  </p:stCondLst>
                                  <p:childTnLst>
                                    <p:anim calcmode="lin" valueType="num">
                                      <p:cBhvr additive="base">
                                        <p:cTn id="25" dur="500"/>
                                        <p:tgtEl>
                                          <p:spTgt spid="5"/>
                                        </p:tgtEl>
                                        <p:attrNameLst>
                                          <p:attrName>ppt_y</p:attrName>
                                        </p:attrNameLst>
                                      </p:cBhvr>
                                      <p:tavLst>
                                        <p:tav tm="0">
                                          <p:val>
                                            <p:strVal val="#ppt_y"/>
                                          </p:val>
                                        </p:tav>
                                        <p:tav tm="100000">
                                          <p:val>
                                            <p:strVal val="#ppt_y+#ppt_h*1.125000"/>
                                          </p:val>
                                        </p:tav>
                                      </p:tavLst>
                                    </p:anim>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46155"/>
          <a:stretch/>
        </p:blipFill>
        <p:spPr bwMode="auto">
          <a:xfrm>
            <a:off x="683568" y="620688"/>
            <a:ext cx="79208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3356992"/>
            <a:ext cx="6840760" cy="49567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0743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1" nodeType="clickEffect">
                                  <p:stCondLst>
                                    <p:cond delay="0"/>
                                  </p:stCondLst>
                                  <p:childTnLst>
                                    <p:anim calcmode="lin" valueType="num">
                                      <p:cBhvr additive="base">
                                        <p:cTn id="16" dur="500"/>
                                        <p:tgtEl>
                                          <p:spTgt spid="5"/>
                                        </p:tgtEl>
                                        <p:attrNameLst>
                                          <p:attrName>ppt_y</p:attrName>
                                        </p:attrNameLst>
                                      </p:cBhvr>
                                      <p:tavLst>
                                        <p:tav tm="0">
                                          <p:val>
                                            <p:strVal val="#ppt_y"/>
                                          </p:val>
                                        </p:tav>
                                        <p:tav tm="100000">
                                          <p:val>
                                            <p:strVal val="#ppt_y+#ppt_h*1.125000"/>
                                          </p:val>
                                        </p:tav>
                                      </p:tavLst>
                                    </p:anim>
                                    <p:animEffect transition="out" filter="wipe(dow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2" presetClass="exit" presetSubtype="4" fill="hold" nodeType="withEffect">
                                  <p:stCondLst>
                                    <p:cond delay="0"/>
                                  </p:stCondLst>
                                  <p:childTnLst>
                                    <p:anim calcmode="lin" valueType="num">
                                      <p:cBhvr additive="base">
                                        <p:cTn id="20" dur="500"/>
                                        <p:tgtEl>
                                          <p:spTgt spid="4"/>
                                        </p:tgtEl>
                                        <p:attrNameLst>
                                          <p:attrName>ppt_y</p:attrName>
                                        </p:attrNameLst>
                                      </p:cBhvr>
                                      <p:tavLst>
                                        <p:tav tm="0">
                                          <p:val>
                                            <p:strVal val="#ppt_y"/>
                                          </p:val>
                                        </p:tav>
                                        <p:tav tm="100000">
                                          <p:val>
                                            <p:strVal val="#ppt_y+#ppt_h*1.125000"/>
                                          </p:val>
                                        </p:tav>
                                      </p:tavLst>
                                    </p:anim>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683568" y="980728"/>
            <a:ext cx="763284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332656"/>
            <a:ext cx="2162195" cy="369332"/>
          </a:xfrm>
          <a:prstGeom prst="rect">
            <a:avLst/>
          </a:prstGeom>
        </p:spPr>
        <p:txBody>
          <a:bodyPr wrap="none">
            <a:spAutoFit/>
          </a:bodyPr>
          <a:lstStyle/>
          <a:p>
            <a:r>
              <a:rPr lang="es-VE" dirty="0" err="1"/>
              <a:t>Supplementary</a:t>
            </a:r>
            <a:r>
              <a:rPr lang="es-VE" dirty="0"/>
              <a:t> Fig. 2</a:t>
            </a:r>
          </a:p>
        </p:txBody>
      </p:sp>
      <p:sp>
        <p:nvSpPr>
          <p:cNvPr id="3" name="2 Rectángulo"/>
          <p:cNvSpPr/>
          <p:nvPr/>
        </p:nvSpPr>
        <p:spPr>
          <a:xfrm>
            <a:off x="251520" y="5951021"/>
            <a:ext cx="8676456" cy="646331"/>
          </a:xfrm>
          <a:prstGeom prst="rect">
            <a:avLst/>
          </a:prstGeom>
        </p:spPr>
        <p:txBody>
          <a:bodyPr wrap="square">
            <a:spAutoFit/>
          </a:bodyPr>
          <a:lstStyle/>
          <a:p>
            <a:pPr algn="just"/>
            <a:r>
              <a:rPr lang="en-US" sz="1200" b="1" dirty="0"/>
              <a:t>Supplementary Fig. 2 (A) Funnel plot of standard error by log risk ratio for all-cause mortality. (B) Funnel plot of standard error by log risk ratio </a:t>
            </a:r>
            <a:r>
              <a:rPr lang="en-US" sz="1200" b="1" dirty="0" smtClean="0"/>
              <a:t>for </a:t>
            </a:r>
            <a:r>
              <a:rPr lang="en-US" sz="1200" b="1" dirty="0" err="1" smtClean="0"/>
              <a:t>earlymortality</a:t>
            </a:r>
            <a:r>
              <a:rPr lang="en-US" sz="1200" b="1" dirty="0"/>
              <a:t>. (C) Comparison of readmission rates between CABG and CABG þ MVR/Re. CABG, coronary artery bypass grafting; MVR/Re, </a:t>
            </a:r>
            <a:r>
              <a:rPr lang="en-US" sz="1200" b="1" dirty="0" smtClean="0"/>
              <a:t>mitral </a:t>
            </a:r>
            <a:r>
              <a:rPr lang="es-VE" sz="1200" b="1" dirty="0" err="1" smtClean="0"/>
              <a:t>valve</a:t>
            </a:r>
            <a:r>
              <a:rPr lang="es-VE" sz="1200" b="1" dirty="0" smtClean="0"/>
              <a:t> </a:t>
            </a:r>
            <a:r>
              <a:rPr lang="es-VE" sz="1200" b="1" dirty="0" err="1"/>
              <a:t>replacement</a:t>
            </a:r>
            <a:r>
              <a:rPr lang="es-VE" sz="1200" b="1" dirty="0"/>
              <a:t>/</a:t>
            </a:r>
            <a:r>
              <a:rPr lang="es-VE" sz="1200" b="1" dirty="0" err="1"/>
              <a:t>repair</a:t>
            </a:r>
            <a:r>
              <a:rPr lang="es-VE" sz="1200" b="1" dirty="0"/>
              <a:t>.</a:t>
            </a:r>
          </a:p>
        </p:txBody>
      </p:sp>
    </p:spTree>
    <p:extLst>
      <p:ext uri="{BB962C8B-B14F-4D97-AF65-F5344CB8AC3E}">
        <p14:creationId xmlns:p14="http://schemas.microsoft.com/office/powerpoint/2010/main" val="1856737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24" t="48948" r="26070" b="-1622"/>
          <a:stretch/>
        </p:blipFill>
        <p:spPr bwMode="auto">
          <a:xfrm>
            <a:off x="1331640" y="1052736"/>
            <a:ext cx="6192688" cy="446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5951021"/>
            <a:ext cx="8676456" cy="646331"/>
          </a:xfrm>
          <a:prstGeom prst="rect">
            <a:avLst/>
          </a:prstGeom>
        </p:spPr>
        <p:txBody>
          <a:bodyPr wrap="square">
            <a:spAutoFit/>
          </a:bodyPr>
          <a:lstStyle/>
          <a:p>
            <a:pPr algn="just"/>
            <a:r>
              <a:rPr lang="en-US" sz="1200" b="1" dirty="0"/>
              <a:t>Supplementary Fig. 2 (A) Funnel plot of standard error by log risk ratio for all-cause mortality. (B) Funnel plot of standard error by log risk ratio </a:t>
            </a:r>
            <a:r>
              <a:rPr lang="en-US" sz="1200" b="1" dirty="0" smtClean="0"/>
              <a:t>for </a:t>
            </a:r>
            <a:r>
              <a:rPr lang="en-US" sz="1200" b="1" dirty="0" err="1" smtClean="0"/>
              <a:t>earlymortality</a:t>
            </a:r>
            <a:r>
              <a:rPr lang="en-US" sz="1200" b="1" dirty="0"/>
              <a:t>. (C) Comparison of readmission rates between CABG and CABG þ MVR/Re. CABG, coronary artery bypass grafting; MVR/Re, </a:t>
            </a:r>
            <a:r>
              <a:rPr lang="en-US" sz="1200" b="1" dirty="0" smtClean="0"/>
              <a:t>mitral </a:t>
            </a:r>
            <a:r>
              <a:rPr lang="es-VE" sz="1200" b="1" dirty="0" err="1" smtClean="0"/>
              <a:t>valve</a:t>
            </a:r>
            <a:r>
              <a:rPr lang="es-VE" sz="1200" b="1" dirty="0" smtClean="0"/>
              <a:t> </a:t>
            </a:r>
            <a:r>
              <a:rPr lang="es-VE" sz="1200" b="1" dirty="0" err="1"/>
              <a:t>replacement</a:t>
            </a:r>
            <a:r>
              <a:rPr lang="es-VE" sz="1200" b="1" dirty="0"/>
              <a:t>/</a:t>
            </a:r>
            <a:r>
              <a:rPr lang="es-VE" sz="1200" b="1" dirty="0" err="1"/>
              <a:t>repair</a:t>
            </a:r>
            <a:r>
              <a:rPr lang="es-VE" sz="1200" b="1" dirty="0"/>
              <a:t>.</a:t>
            </a:r>
          </a:p>
        </p:txBody>
      </p:sp>
      <p:sp>
        <p:nvSpPr>
          <p:cNvPr id="5" name="4 Rectángulo"/>
          <p:cNvSpPr/>
          <p:nvPr/>
        </p:nvSpPr>
        <p:spPr>
          <a:xfrm>
            <a:off x="827584" y="332656"/>
            <a:ext cx="2162195" cy="369332"/>
          </a:xfrm>
          <a:prstGeom prst="rect">
            <a:avLst/>
          </a:prstGeom>
        </p:spPr>
        <p:txBody>
          <a:bodyPr wrap="none">
            <a:spAutoFit/>
          </a:bodyPr>
          <a:lstStyle/>
          <a:p>
            <a:r>
              <a:rPr lang="es-VE" dirty="0" err="1"/>
              <a:t>Supplementary</a:t>
            </a:r>
            <a:r>
              <a:rPr lang="es-VE" dirty="0"/>
              <a:t> Fig. 2</a:t>
            </a:r>
          </a:p>
        </p:txBody>
      </p:sp>
    </p:spTree>
    <p:extLst>
      <p:ext uri="{BB962C8B-B14F-4D97-AF65-F5344CB8AC3E}">
        <p14:creationId xmlns:p14="http://schemas.microsoft.com/office/powerpoint/2010/main" val="3650473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Discusión</a:t>
            </a:r>
            <a:endParaRPr lang="es-VE" b="1" dirty="0"/>
          </a:p>
        </p:txBody>
      </p:sp>
      <p:graphicFrame>
        <p:nvGraphicFramePr>
          <p:cNvPr id="5" name="4 Diagrama"/>
          <p:cNvGraphicFramePr/>
          <p:nvPr>
            <p:extLst>
              <p:ext uri="{D42A27DB-BD31-4B8C-83A1-F6EECF244321}">
                <p14:modId xmlns:p14="http://schemas.microsoft.com/office/powerpoint/2010/main" val="1740159608"/>
              </p:ext>
            </p:extLst>
          </p:nvPr>
        </p:nvGraphicFramePr>
        <p:xfrm>
          <a:off x="1524000" y="0"/>
          <a:ext cx="72244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6311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s-VE" sz="4000" b="1" dirty="0" smtClean="0"/>
              <a:t>Discusión</a:t>
            </a:r>
            <a:endParaRPr lang="es-VE" sz="4000" b="1" dirty="0"/>
          </a:p>
        </p:txBody>
      </p:sp>
      <p:graphicFrame>
        <p:nvGraphicFramePr>
          <p:cNvPr id="2" name="1 Diagrama"/>
          <p:cNvGraphicFramePr/>
          <p:nvPr>
            <p:extLst>
              <p:ext uri="{D42A27DB-BD31-4B8C-83A1-F6EECF244321}">
                <p14:modId xmlns:p14="http://schemas.microsoft.com/office/powerpoint/2010/main" val="946033032"/>
              </p:ext>
            </p:extLst>
          </p:nvPr>
        </p:nvGraphicFramePr>
        <p:xfrm>
          <a:off x="1738313" y="304800"/>
          <a:ext cx="7277100"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339752" y="4221088"/>
            <a:ext cx="6048672" cy="2462213"/>
          </a:xfrm>
          <a:prstGeom prst="rect">
            <a:avLst/>
          </a:prstGeom>
          <a:noFill/>
        </p:spPr>
        <p:txBody>
          <a:bodyPr wrap="square" rtlCol="0">
            <a:spAutoFit/>
          </a:bodyPr>
          <a:lstStyle/>
          <a:p>
            <a:pPr lvl="0" algn="just"/>
            <a:r>
              <a:rPr lang="es-ES" sz="1100" dirty="0">
                <a:latin typeface="Century Gothic" pitchFamily="34" charset="0"/>
              </a:rPr>
              <a:t>Hubo un aumento en los tiempos de la </a:t>
            </a:r>
            <a:r>
              <a:rPr lang="es-ES" sz="1100" dirty="0" smtClean="0">
                <a:latin typeface="Century Gothic" pitchFamily="34" charset="0"/>
              </a:rPr>
              <a:t>pinzamiento aórtico  y </a:t>
            </a:r>
            <a:r>
              <a:rPr lang="es-ES" sz="1100" dirty="0">
                <a:latin typeface="Century Gothic" pitchFamily="34" charset="0"/>
              </a:rPr>
              <a:t>el bypass cardiopulmonar asociados con la adición de la cirugía de la válvula mitral a la CABG en pacientes con RM isquémica moderada, </a:t>
            </a:r>
            <a:r>
              <a:rPr lang="es-ES" sz="1100" dirty="0" smtClean="0">
                <a:latin typeface="Century Gothic" pitchFamily="34" charset="0"/>
              </a:rPr>
              <a:t>pero </a:t>
            </a:r>
            <a:r>
              <a:rPr lang="es-ES" sz="1100" dirty="0">
                <a:latin typeface="Century Gothic" pitchFamily="34" charset="0"/>
              </a:rPr>
              <a:t>no aumentó la mortalidad temprana o MACE. Los partidarios del enfoque más conservador </a:t>
            </a:r>
            <a:r>
              <a:rPr lang="es-ES" sz="1100" dirty="0" smtClean="0">
                <a:latin typeface="Century Gothic" pitchFamily="34" charset="0"/>
              </a:rPr>
              <a:t>que </a:t>
            </a:r>
            <a:r>
              <a:rPr lang="es-ES" sz="1100" dirty="0">
                <a:latin typeface="Century Gothic" pitchFamily="34" charset="0"/>
              </a:rPr>
              <a:t>realizan solo CABG en pacientes con RM moderada </a:t>
            </a:r>
            <a:r>
              <a:rPr lang="es-ES" sz="1100" dirty="0" smtClean="0">
                <a:latin typeface="Century Gothic" pitchFamily="34" charset="0"/>
              </a:rPr>
              <a:t>señalan  </a:t>
            </a:r>
            <a:r>
              <a:rPr lang="es-ES" sz="1100" dirty="0">
                <a:latin typeface="Century Gothic" pitchFamily="34" charset="0"/>
              </a:rPr>
              <a:t>de que la válvula mitral en estos pacientes actúa como una válvula de "desconexión" para la falla del ventrículo izquierdo y la corrección de la válvula está asociada con peores resultados. Además, los tiempos de </a:t>
            </a:r>
            <a:r>
              <a:rPr lang="es-ES" sz="1100" dirty="0" smtClean="0">
                <a:latin typeface="Century Gothic" pitchFamily="34" charset="0"/>
              </a:rPr>
              <a:t>Pinzamiento </a:t>
            </a:r>
            <a:r>
              <a:rPr lang="es-ES" sz="1100" dirty="0" err="1" smtClean="0">
                <a:latin typeface="Century Gothic" pitchFamily="34" charset="0"/>
              </a:rPr>
              <a:t>Ao</a:t>
            </a:r>
            <a:r>
              <a:rPr lang="es-ES" sz="1100" dirty="0" smtClean="0">
                <a:latin typeface="Century Gothic" pitchFamily="34" charset="0"/>
              </a:rPr>
              <a:t> </a:t>
            </a:r>
            <a:r>
              <a:rPr lang="es-ES" sz="1100" dirty="0">
                <a:latin typeface="Century Gothic" pitchFamily="34" charset="0"/>
              </a:rPr>
              <a:t>y CPB </a:t>
            </a:r>
            <a:r>
              <a:rPr lang="es-ES" sz="1100" dirty="0" smtClean="0">
                <a:latin typeface="Century Gothic" pitchFamily="34" charset="0"/>
              </a:rPr>
              <a:t> </a:t>
            </a:r>
            <a:r>
              <a:rPr lang="es-ES" sz="1100" dirty="0">
                <a:latin typeface="Century Gothic" pitchFamily="34" charset="0"/>
              </a:rPr>
              <a:t>aumentan con la adición de la cirugía de la válvula mitral a CABG. Estudios anteriores han sugerido que MVR / Re y CABG </a:t>
            </a:r>
            <a:r>
              <a:rPr lang="es-ES" sz="1100" dirty="0" err="1">
                <a:latin typeface="Century Gothic" pitchFamily="34" charset="0"/>
              </a:rPr>
              <a:t>concomitantesse</a:t>
            </a:r>
            <a:r>
              <a:rPr lang="es-ES" sz="1100" dirty="0">
                <a:latin typeface="Century Gothic" pitchFamily="34" charset="0"/>
              </a:rPr>
              <a:t> ha asociado con un aumento de los eventos adversos mayores en comparación con CABG solo. Sin embargo, esto no se observó en </a:t>
            </a:r>
            <a:r>
              <a:rPr lang="es-ES" sz="1100" dirty="0" smtClean="0">
                <a:latin typeface="Century Gothic" pitchFamily="34" charset="0"/>
              </a:rPr>
              <a:t>nuestro </a:t>
            </a:r>
            <a:r>
              <a:rPr lang="es-ES" sz="1100" dirty="0">
                <a:latin typeface="Century Gothic" pitchFamily="34" charset="0"/>
              </a:rPr>
              <a:t>estudio, donde a pesar del mayor bypass y las TMC en este grupo, no hubo un aumento en la mortalidad temprana o la incidencia de eventos adversos mayores.</a:t>
            </a:r>
            <a:endParaRPr lang="es-VE" sz="1100" dirty="0">
              <a:latin typeface="Century Gothic" pitchFamily="34" charset="0"/>
            </a:endParaRPr>
          </a:p>
          <a:p>
            <a:pPr algn="just"/>
            <a:endParaRPr lang="es-VE" sz="1100" dirty="0">
              <a:latin typeface="Century Gothic" pitchFamily="34" charset="0"/>
            </a:endParaRPr>
          </a:p>
        </p:txBody>
      </p:sp>
      <p:sp>
        <p:nvSpPr>
          <p:cNvPr id="7" name="6 CuadroTexto"/>
          <p:cNvSpPr txBox="1"/>
          <p:nvPr/>
        </p:nvSpPr>
        <p:spPr>
          <a:xfrm>
            <a:off x="1979712" y="404664"/>
            <a:ext cx="5328592" cy="2292935"/>
          </a:xfrm>
          <a:prstGeom prst="rect">
            <a:avLst/>
          </a:prstGeom>
          <a:noFill/>
        </p:spPr>
        <p:txBody>
          <a:bodyPr wrap="square" rtlCol="0">
            <a:spAutoFit/>
          </a:bodyPr>
          <a:lstStyle/>
          <a:p>
            <a:pPr lvl="0" algn="just"/>
            <a:r>
              <a:rPr lang="es-ES" sz="1100" dirty="0">
                <a:latin typeface="Century Gothic" pitchFamily="34" charset="0"/>
              </a:rPr>
              <a:t>Los resultados de esta revisión, ayudan a consolidar la literatura y proporcionan información muy necesaria sobre los resultados a largo y corto plazo de los pacientes que se someten a una cirugía concomitante de la válvula mitral para la RM moderada en el momento de CABG. Los hallazgos principales de este análisis son una disminución en la recurrencia de MR moderada a grave con la adición de la intervención de la válvula a CABG junto con una mejora en la clase NYHA. Sin embargo, la clase de la NYHA se informó en solo dos estudios con alta heterogeneidad y una confianza limitada en la resultados ; además, no hubo diferencias en cuanto a mortalidad temprana y por todas las causas, accidentes cerebrovasculares, </a:t>
            </a:r>
            <a:r>
              <a:rPr lang="es-ES" sz="1100" dirty="0" err="1">
                <a:latin typeface="Century Gothic" pitchFamily="34" charset="0"/>
              </a:rPr>
              <a:t>reoperaciones</a:t>
            </a:r>
            <a:r>
              <a:rPr lang="es-ES" sz="1100" dirty="0">
                <a:latin typeface="Century Gothic" pitchFamily="34" charset="0"/>
              </a:rPr>
              <a:t>, readmisiones o incluso marcadores intermedios  de remodelación, como LVESD, LVEF o </a:t>
            </a:r>
            <a:r>
              <a:rPr lang="es-ES" sz="1100" dirty="0" err="1">
                <a:latin typeface="Century Gothic" pitchFamily="34" charset="0"/>
              </a:rPr>
              <a:t>LVESVi</a:t>
            </a:r>
            <a:endParaRPr lang="es-VE" sz="1100" dirty="0">
              <a:latin typeface="Century Gothic" pitchFamily="34" charset="0"/>
            </a:endParaRPr>
          </a:p>
          <a:p>
            <a:pPr algn="just"/>
            <a:endParaRPr lang="es-VE" sz="1100" dirty="0">
              <a:latin typeface="Century Gothic" pitchFamily="34" charset="0"/>
            </a:endParaRPr>
          </a:p>
        </p:txBody>
      </p:sp>
    </p:spTree>
    <p:extLst>
      <p:ext uri="{BB962C8B-B14F-4D97-AF65-F5344CB8AC3E}">
        <p14:creationId xmlns:p14="http://schemas.microsoft.com/office/powerpoint/2010/main" val="1455310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rot="16200000">
            <a:off x="-1934410" y="3356670"/>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smtClean="0"/>
              <a:t>Discusión</a:t>
            </a:r>
            <a:endParaRPr lang="es-VE" b="1" dirty="0"/>
          </a:p>
        </p:txBody>
      </p:sp>
      <p:graphicFrame>
        <p:nvGraphicFramePr>
          <p:cNvPr id="7" name="6 Diagrama"/>
          <p:cNvGraphicFramePr/>
          <p:nvPr>
            <p:extLst>
              <p:ext uri="{D42A27DB-BD31-4B8C-83A1-F6EECF244321}">
                <p14:modId xmlns:p14="http://schemas.microsoft.com/office/powerpoint/2010/main" val="3213165520"/>
              </p:ext>
            </p:extLst>
          </p:nvPr>
        </p:nvGraphicFramePr>
        <p:xfrm>
          <a:off x="1524000" y="0"/>
          <a:ext cx="7440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1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s-VE" b="1" dirty="0" smtClean="0"/>
              <a:t>Introducción</a:t>
            </a:r>
            <a:endParaRPr lang="es-VE" b="1" dirty="0"/>
          </a:p>
        </p:txBody>
      </p:sp>
      <p:sp>
        <p:nvSpPr>
          <p:cNvPr id="4097" name="Rectangle 1"/>
          <p:cNvSpPr>
            <a:spLocks noChangeArrowheads="1"/>
          </p:cNvSpPr>
          <p:nvPr/>
        </p:nvSpPr>
        <p:spPr bwMode="auto">
          <a:xfrm>
            <a:off x="3779912" y="821030"/>
            <a:ext cx="4980062" cy="1815882"/>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VE" sz="1600" dirty="0">
                <a:latin typeface="Century Gothic" pitchFamily="34" charset="0"/>
              </a:rPr>
              <a:t>La regurgitación mitral moderada (RM) de etiología isquémica se ha asociado con peores resultados después </a:t>
            </a:r>
            <a:r>
              <a:rPr lang="es-VE" sz="1600" dirty="0" smtClean="0">
                <a:latin typeface="Century Gothic" pitchFamily="34" charset="0"/>
              </a:rPr>
              <a:t>de la cirugía de revascularización coronaria </a:t>
            </a:r>
            <a:r>
              <a:rPr lang="es-VE" sz="1600" dirty="0">
                <a:latin typeface="Century Gothic" pitchFamily="34" charset="0"/>
              </a:rPr>
              <a:t>(CABG). Estudios que comparan el reemplazo / reparación de la válvula </a:t>
            </a:r>
            <a:r>
              <a:rPr lang="es-VE" sz="1600" dirty="0" smtClean="0">
                <a:latin typeface="Century Gothic" pitchFamily="34" charset="0"/>
              </a:rPr>
              <a:t>mitral afectada (MVR </a:t>
            </a:r>
            <a:r>
              <a:rPr lang="es-VE" sz="1600" dirty="0">
                <a:latin typeface="Century Gothic" pitchFamily="34" charset="0"/>
              </a:rPr>
              <a:t>/ Re) con CABG y </a:t>
            </a:r>
            <a:r>
              <a:rPr lang="es-VE" sz="1600" dirty="0" smtClean="0">
                <a:latin typeface="Century Gothic" pitchFamily="34" charset="0"/>
              </a:rPr>
              <a:t>CABG </a:t>
            </a:r>
            <a:r>
              <a:rPr lang="es-VE" sz="1600" dirty="0">
                <a:latin typeface="Century Gothic" pitchFamily="34" charset="0"/>
              </a:rPr>
              <a:t>sola han reportado resultados conflictivos</a:t>
            </a:r>
            <a:endParaRPr kumimoji="0" lang="es-VE" sz="16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4098" name="Rectangle 2"/>
          <p:cNvSpPr>
            <a:spLocks noChangeArrowheads="1"/>
          </p:cNvSpPr>
          <p:nvPr/>
        </p:nvSpPr>
        <p:spPr bwMode="auto">
          <a:xfrm>
            <a:off x="3851920" y="3004497"/>
            <a:ext cx="4908054" cy="2800767"/>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VE" sz="1600" dirty="0" smtClean="0">
                <a:latin typeface="Century Gothic" pitchFamily="34" charset="0"/>
              </a:rPr>
              <a:t>La </a:t>
            </a:r>
            <a:r>
              <a:rPr lang="es-VE" sz="1600" dirty="0">
                <a:latin typeface="Century Gothic" pitchFamily="34" charset="0"/>
              </a:rPr>
              <a:t>prevalencia de insuficiencia mitral isquémica (RM) está </a:t>
            </a:r>
            <a:r>
              <a:rPr lang="es-VE" sz="1600" dirty="0" smtClean="0">
                <a:latin typeface="Century Gothic" pitchFamily="34" charset="0"/>
              </a:rPr>
              <a:t>aumentando y actualmente se estima que entre 1,6 </a:t>
            </a:r>
            <a:r>
              <a:rPr lang="es-VE" sz="1600" dirty="0">
                <a:latin typeface="Century Gothic" pitchFamily="34" charset="0"/>
              </a:rPr>
              <a:t>a 2,9 millones de </a:t>
            </a:r>
            <a:r>
              <a:rPr lang="es-VE" sz="1600" dirty="0" smtClean="0">
                <a:latin typeface="Century Gothic" pitchFamily="34" charset="0"/>
              </a:rPr>
              <a:t>pacientes, </a:t>
            </a:r>
            <a:r>
              <a:rPr lang="es-VE" sz="1600" dirty="0">
                <a:latin typeface="Century Gothic" pitchFamily="34" charset="0"/>
              </a:rPr>
              <a:t>solo en los Estados Unidos. La </a:t>
            </a:r>
            <a:r>
              <a:rPr lang="es-VE" sz="1600" dirty="0" err="1">
                <a:latin typeface="Century Gothic" pitchFamily="34" charset="0"/>
              </a:rPr>
              <a:t>IMi</a:t>
            </a:r>
            <a:r>
              <a:rPr lang="es-VE" sz="1600" dirty="0">
                <a:latin typeface="Century Gothic" pitchFamily="34" charset="0"/>
              </a:rPr>
              <a:t> funcional se produce en aproximadamente el 20% de los pacientes </a:t>
            </a:r>
            <a:r>
              <a:rPr lang="es-VE" sz="1600" dirty="0" smtClean="0">
                <a:latin typeface="Century Gothic" pitchFamily="34" charset="0"/>
              </a:rPr>
              <a:t>con EAC, </a:t>
            </a:r>
            <a:r>
              <a:rPr lang="es-VE" sz="1600" dirty="0">
                <a:latin typeface="Century Gothic" pitchFamily="34" charset="0"/>
              </a:rPr>
              <a:t>más </a:t>
            </a:r>
            <a:r>
              <a:rPr lang="es-VE" sz="1600" dirty="0" smtClean="0">
                <a:latin typeface="Century Gothic" pitchFamily="34" charset="0"/>
              </a:rPr>
              <a:t>después </a:t>
            </a:r>
            <a:r>
              <a:rPr lang="es-VE" sz="1600" dirty="0">
                <a:latin typeface="Century Gothic" pitchFamily="34" charset="0"/>
              </a:rPr>
              <a:t>de un </a:t>
            </a:r>
            <a:r>
              <a:rPr lang="es-VE" sz="1600" dirty="0" err="1" smtClean="0">
                <a:latin typeface="Century Gothic" pitchFamily="34" charset="0"/>
              </a:rPr>
              <a:t>iM</a:t>
            </a:r>
            <a:r>
              <a:rPr lang="es-VE" sz="1600" dirty="0" smtClean="0">
                <a:latin typeface="Century Gothic" pitchFamily="34" charset="0"/>
              </a:rPr>
              <a:t> inferior (IM</a:t>
            </a:r>
            <a:r>
              <a:rPr lang="es-VE" sz="1600" dirty="0">
                <a:latin typeface="Century Gothic" pitchFamily="34" charset="0"/>
              </a:rPr>
              <a:t>). Aunque existen pautas claras para la reparación de la </a:t>
            </a:r>
            <a:r>
              <a:rPr lang="es-VE" sz="1600" dirty="0" err="1">
                <a:latin typeface="Century Gothic" pitchFamily="34" charset="0"/>
              </a:rPr>
              <a:t>IMi</a:t>
            </a:r>
            <a:r>
              <a:rPr lang="es-VE" sz="1600" dirty="0">
                <a:latin typeface="Century Gothic" pitchFamily="34" charset="0"/>
              </a:rPr>
              <a:t> degenerativa, la reparación de la </a:t>
            </a:r>
            <a:r>
              <a:rPr lang="es-VE" sz="1600" dirty="0" err="1">
                <a:latin typeface="Century Gothic" pitchFamily="34" charset="0"/>
              </a:rPr>
              <a:t>IMi</a:t>
            </a:r>
            <a:r>
              <a:rPr lang="es-VE" sz="1600" dirty="0">
                <a:latin typeface="Century Gothic" pitchFamily="34" charset="0"/>
              </a:rPr>
              <a:t> funcional secundaria a isquemia siempre ha sido un tema de debate. </a:t>
            </a:r>
            <a:endParaRPr kumimoji="0" lang="es-VE" sz="1600" b="0"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4101" name="Picture 5"/>
          <p:cNvPicPr>
            <a:picLocks noChangeAspect="1" noChangeArrowheads="1"/>
          </p:cNvPicPr>
          <p:nvPr/>
        </p:nvPicPr>
        <p:blipFill>
          <a:blip r:embed="rId3"/>
          <a:srcRect/>
          <a:stretch>
            <a:fillRect/>
          </a:stretch>
        </p:blipFill>
        <p:spPr bwMode="auto">
          <a:xfrm>
            <a:off x="185737" y="3429000"/>
            <a:ext cx="3100388" cy="3143250"/>
          </a:xfrm>
          <a:prstGeom prst="rect">
            <a:avLst/>
          </a:prstGeom>
          <a:noFill/>
          <a:ln w="9525">
            <a:noFill/>
            <a:miter lim="800000"/>
            <a:headEnd/>
            <a:tailEnd/>
          </a:ln>
          <a:effectLst/>
        </p:spPr>
      </p:pic>
    </p:spTree>
    <p:extLst>
      <p:ext uri="{BB962C8B-B14F-4D97-AF65-F5344CB8AC3E}">
        <p14:creationId xmlns:p14="http://schemas.microsoft.com/office/powerpoint/2010/main" val="417068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amond(in)">
                                      <p:cBhvr>
                                        <p:cTn id="7" dur="20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Limitaciones</a:t>
            </a:r>
            <a:endParaRPr lang="es-VE" b="1" dirty="0"/>
          </a:p>
        </p:txBody>
      </p:sp>
      <p:graphicFrame>
        <p:nvGraphicFramePr>
          <p:cNvPr id="2" name="1 Diagrama"/>
          <p:cNvGraphicFramePr/>
          <p:nvPr>
            <p:extLst>
              <p:ext uri="{D42A27DB-BD31-4B8C-83A1-F6EECF244321}">
                <p14:modId xmlns:p14="http://schemas.microsoft.com/office/powerpoint/2010/main" val="1334656770"/>
              </p:ext>
            </p:extLst>
          </p:nvPr>
        </p:nvGraphicFramePr>
        <p:xfrm>
          <a:off x="1638300" y="209550"/>
          <a:ext cx="7391400" cy="641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384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Conclusiones</a:t>
            </a:r>
            <a:endParaRPr lang="es-VE" b="1" dirty="0"/>
          </a:p>
        </p:txBody>
      </p:sp>
      <p:sp>
        <p:nvSpPr>
          <p:cNvPr id="4" name="Text Placeholder 3"/>
          <p:cNvSpPr>
            <a:spLocks noGrp="1"/>
          </p:cNvSpPr>
          <p:nvPr>
            <p:ph type="body" sz="quarter" idx="13"/>
          </p:nvPr>
        </p:nvSpPr>
        <p:spPr/>
        <p:txBody>
          <a:bodyPr/>
          <a:lstStyle/>
          <a:p>
            <a:pPr algn="ctr"/>
            <a:endParaRPr lang="en-US" b="1" dirty="0" smtClean="0"/>
          </a:p>
        </p:txBody>
      </p:sp>
      <p:graphicFrame>
        <p:nvGraphicFramePr>
          <p:cNvPr id="2" name="1 Diagrama"/>
          <p:cNvGraphicFramePr/>
          <p:nvPr>
            <p:extLst>
              <p:ext uri="{D42A27DB-BD31-4B8C-83A1-F6EECF244321}">
                <p14:modId xmlns:p14="http://schemas.microsoft.com/office/powerpoint/2010/main" val="686399970"/>
              </p:ext>
            </p:extLst>
          </p:nvPr>
        </p:nvGraphicFramePr>
        <p:xfrm>
          <a:off x="1524000" y="0"/>
          <a:ext cx="74342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992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222157" y="116634"/>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34" y="188640"/>
            <a:ext cx="550785"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331640" y="1333500"/>
            <a:ext cx="6561348" cy="153193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3054350"/>
            <a:ext cx="6561348" cy="15113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789490"/>
            <a:ext cx="6561348" cy="151923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786246" y="1340768"/>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6798753" y="3460938"/>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9" name="8 CuadroTexto"/>
          <p:cNvSpPr txBox="1"/>
          <p:nvPr/>
        </p:nvSpPr>
        <p:spPr>
          <a:xfrm>
            <a:off x="6786246" y="4757082"/>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10" name="9 CuadroTexto"/>
          <p:cNvSpPr txBox="1"/>
          <p:nvPr/>
        </p:nvSpPr>
        <p:spPr>
          <a:xfrm>
            <a:off x="2303748" y="44626"/>
            <a:ext cx="5858848"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1" name="8 Cuadro de texto"/>
          <p:cNvSpPr txBox="1"/>
          <p:nvPr/>
        </p:nvSpPr>
        <p:spPr>
          <a:xfrm>
            <a:off x="1259632" y="4747735"/>
            <a:ext cx="5526614" cy="15609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S" sz="1200" dirty="0" smtClean="0">
                <a:effectLst/>
                <a:latin typeface="Century"/>
                <a:ea typeface="Calibri"/>
                <a:cs typeface="Times New Roman"/>
              </a:rPr>
              <a:t>3. Fue </a:t>
            </a:r>
            <a:r>
              <a:rPr lang="es-ES" sz="1200" dirty="0">
                <a:effectLst/>
                <a:latin typeface="Century"/>
                <a:ea typeface="Calibri"/>
                <a:cs typeface="Times New Roman"/>
              </a:rPr>
              <a:t>una búsqueda bibliográfica exhaustiva realizada</a:t>
            </a:r>
            <a:r>
              <a:rPr lang="x-none" sz="1200" smtClean="0">
                <a:effectLst/>
                <a:latin typeface="Century"/>
                <a:ea typeface="Calibri"/>
                <a:cs typeface="Times New Roman"/>
              </a:rPr>
              <a:t>?</a:t>
            </a:r>
            <a:r>
              <a:rPr lang="es-ES" sz="1200" dirty="0" smtClean="0">
                <a:effectLst/>
                <a:latin typeface="Century"/>
                <a:ea typeface="Calibri"/>
                <a:cs typeface="Times New Roman"/>
              </a:rPr>
              <a:t>Al </a:t>
            </a:r>
            <a:r>
              <a:rPr lang="es-ES" sz="1200" dirty="0">
                <a:effectLst/>
                <a:latin typeface="Century"/>
                <a:ea typeface="Calibri"/>
                <a:cs typeface="Times New Roman"/>
              </a:rPr>
              <a:t>menos dos fuentes electrónicas. El informe incluye años y bases de datos utilizadas. Palabras clave y / o MESH y cuando sea factible se debe proporcionar la estrategia de búsqueda. Todas las búsquedas deben complementarse consultando la revisión de contenidos actuales, libros de texto, registros especializados o expertos en el campo particular de estudio y revisando las referencias en los estudios encontrados</a:t>
            </a:r>
            <a:endParaRPr lang="es-VE" sz="1200" dirty="0">
              <a:effectLst/>
              <a:ea typeface="Calibri"/>
              <a:cs typeface="Times New Roman"/>
            </a:endParaRPr>
          </a:p>
          <a:p>
            <a:pPr algn="just">
              <a:lnSpc>
                <a:spcPct val="115000"/>
              </a:lnSpc>
              <a:spcAft>
                <a:spcPts val="1000"/>
              </a:spcAft>
            </a:pPr>
            <a:r>
              <a:rPr lang="es-VE" sz="1200" dirty="0">
                <a:effectLst/>
                <a:latin typeface="Century"/>
                <a:ea typeface="Calibri"/>
                <a:cs typeface="Times New Roman"/>
              </a:rPr>
              <a:t> </a:t>
            </a:r>
            <a:endParaRPr lang="es-VE" sz="1200" dirty="0">
              <a:effectLst/>
              <a:ea typeface="Calibri"/>
              <a:cs typeface="Times New Roman"/>
            </a:endParaRPr>
          </a:p>
        </p:txBody>
      </p:sp>
      <p:sp>
        <p:nvSpPr>
          <p:cNvPr id="12" name="7 Cuadro de texto"/>
          <p:cNvSpPr txBox="1"/>
          <p:nvPr/>
        </p:nvSpPr>
        <p:spPr>
          <a:xfrm>
            <a:off x="1342003" y="3168233"/>
            <a:ext cx="5526614" cy="985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x-none" sz="1200">
                <a:solidFill>
                  <a:srgbClr val="212121"/>
                </a:solidFill>
                <a:effectLst/>
                <a:latin typeface="Century"/>
                <a:ea typeface="Times New Roman"/>
                <a:cs typeface="Courier New"/>
              </a:rPr>
              <a:t>2. </a:t>
            </a:r>
            <a:r>
              <a:rPr lang="es-ES" sz="1200" dirty="0">
                <a:solidFill>
                  <a:srgbClr val="212121"/>
                </a:solidFill>
                <a:effectLst/>
                <a:latin typeface="Century"/>
                <a:ea typeface="Times New Roman"/>
                <a:cs typeface="Courier New"/>
              </a:rPr>
              <a:t>Había duplicado la selección de estudios y la extracción de datos</a:t>
            </a:r>
            <a:r>
              <a:rPr lang="x-none" sz="1200">
                <a:solidFill>
                  <a:srgbClr val="212121"/>
                </a:solidFill>
                <a:effectLst/>
                <a:latin typeface="Century"/>
                <a:ea typeface="Times New Roman"/>
                <a:cs typeface="Courier New"/>
              </a:rPr>
              <a:t>?: </a:t>
            </a:r>
            <a:r>
              <a:rPr lang="es-ES" sz="1200" dirty="0">
                <a:solidFill>
                  <a:srgbClr val="212121"/>
                </a:solidFill>
                <a:effectLst/>
                <a:latin typeface="Century"/>
                <a:ea typeface="Times New Roman"/>
                <a:cs typeface="Courier New"/>
              </a:rPr>
              <a:t>Debería haber al menos dos extracciones independientes de datos y debería haber consenso para el desacuerdo</a:t>
            </a:r>
            <a:endParaRPr lang="es-VE" sz="1100" dirty="0">
              <a:effectLst/>
              <a:ea typeface="Calibri"/>
              <a:cs typeface="Times New Roman"/>
            </a:endParaRPr>
          </a:p>
          <a:p>
            <a:pPr algn="just">
              <a:lnSpc>
                <a:spcPct val="115000"/>
              </a:lnSpc>
              <a:spcAft>
                <a:spcPts val="1000"/>
              </a:spcAft>
            </a:pPr>
            <a:r>
              <a:rPr lang="es-VE" sz="1200" dirty="0">
                <a:effectLst/>
                <a:latin typeface="Century"/>
                <a:ea typeface="Calibri"/>
                <a:cs typeface="Times New Roman"/>
              </a:rPr>
              <a:t> </a:t>
            </a:r>
            <a:endParaRPr lang="es-VE" sz="1100" dirty="0">
              <a:effectLst/>
              <a:ea typeface="Calibri"/>
              <a:cs typeface="Times New Roman"/>
            </a:endParaRPr>
          </a:p>
        </p:txBody>
      </p:sp>
      <p:sp>
        <p:nvSpPr>
          <p:cNvPr id="13" name="7 Cuadro de texto"/>
          <p:cNvSpPr txBox="1"/>
          <p:nvPr/>
        </p:nvSpPr>
        <p:spPr>
          <a:xfrm>
            <a:off x="1342003" y="1412776"/>
            <a:ext cx="5240655" cy="985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lnSpc>
                <a:spcPct val="115000"/>
              </a:lnSpc>
              <a:spcAft>
                <a:spcPts val="1000"/>
              </a:spcAft>
              <a:buFont typeface="+mj-lt"/>
              <a:buAutoNum type="arabicPeriod"/>
            </a:pPr>
            <a:r>
              <a:rPr lang="es-ES" sz="1200" dirty="0">
                <a:latin typeface="Century" pitchFamily="18" charset="0"/>
              </a:rPr>
              <a:t>Se ha proporcionado un diseño a priori</a:t>
            </a:r>
            <a:r>
              <a:rPr lang="x-none" sz="1200" smtClean="0">
                <a:solidFill>
                  <a:srgbClr val="212121"/>
                </a:solidFill>
                <a:effectLst/>
                <a:latin typeface="Century" pitchFamily="18" charset="0"/>
                <a:ea typeface="Times New Roman"/>
                <a:cs typeface="Courier New"/>
              </a:rPr>
              <a:t>? </a:t>
            </a:r>
            <a:r>
              <a:rPr lang="x-none" sz="1200">
                <a:solidFill>
                  <a:srgbClr val="212121"/>
                </a:solidFill>
                <a:effectLst/>
                <a:latin typeface="Century" pitchFamily="18" charset="0"/>
                <a:ea typeface="Times New Roman"/>
                <a:cs typeface="Courier New"/>
              </a:rPr>
              <a:t>: </a:t>
            </a:r>
            <a:r>
              <a:rPr lang="es-ES" sz="1200" dirty="0">
                <a:solidFill>
                  <a:srgbClr val="212121"/>
                </a:solidFill>
                <a:effectLst/>
                <a:latin typeface="Century" pitchFamily="18" charset="0"/>
                <a:ea typeface="Times New Roman"/>
                <a:cs typeface="Courier New"/>
              </a:rPr>
              <a:t>La pregunta de investigación y los criterios de inclusión deben establecerse antes de la realización de la revisión</a:t>
            </a:r>
            <a:endParaRPr lang="es-VE" sz="1200" dirty="0">
              <a:effectLst/>
              <a:latin typeface="Century" pitchFamily="18" charset="0"/>
              <a:ea typeface="Times New Roman"/>
              <a:cs typeface="Times New Roman"/>
            </a:endParaRPr>
          </a:p>
          <a:p>
            <a:pPr algn="just">
              <a:lnSpc>
                <a:spcPct val="115000"/>
              </a:lnSpc>
              <a:spcAft>
                <a:spcPts val="1000"/>
              </a:spcAft>
            </a:pPr>
            <a:r>
              <a:rPr lang="es-VE" sz="1200" dirty="0">
                <a:solidFill>
                  <a:srgbClr val="212121"/>
                </a:solidFill>
                <a:effectLst/>
                <a:latin typeface="Century" pitchFamily="18" charset="0"/>
                <a:ea typeface="Times New Roman"/>
                <a:cs typeface="Courier New"/>
              </a:rPr>
              <a:t> </a:t>
            </a:r>
            <a:endParaRPr lang="es-VE" sz="1200" dirty="0">
              <a:effectLst/>
              <a:latin typeface="Century" pitchFamily="18" charset="0"/>
              <a:ea typeface="Calibri"/>
              <a:cs typeface="Times New Roman"/>
            </a:endParaRPr>
          </a:p>
          <a:p>
            <a:pPr algn="just">
              <a:lnSpc>
                <a:spcPct val="115000"/>
              </a:lnSpc>
              <a:spcAft>
                <a:spcPts val="1000"/>
              </a:spcAft>
            </a:pPr>
            <a:r>
              <a:rPr lang="es-VE" sz="1200" dirty="0">
                <a:effectLst/>
                <a:latin typeface="Century" pitchFamily="18" charset="0"/>
                <a:ea typeface="Calibri"/>
                <a:cs typeface="Times New Roman"/>
              </a:rPr>
              <a:t> </a:t>
            </a:r>
          </a:p>
        </p:txBody>
      </p:sp>
    </p:spTree>
    <p:extLst>
      <p:ext uri="{BB962C8B-B14F-4D97-AF65-F5344CB8AC3E}">
        <p14:creationId xmlns:p14="http://schemas.microsoft.com/office/powerpoint/2010/main" val="365016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222157" y="116634"/>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34" y="188640"/>
            <a:ext cx="550785"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100" y="1196977"/>
            <a:ext cx="6644744"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635" y="2997202"/>
            <a:ext cx="6671278"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7635" y="4797425"/>
            <a:ext cx="6671278" cy="159385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906765" y="1196752"/>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6804248" y="3388930"/>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9" name="8 CuadroTexto"/>
          <p:cNvSpPr txBox="1"/>
          <p:nvPr/>
        </p:nvSpPr>
        <p:spPr>
          <a:xfrm>
            <a:off x="6876256" y="5157192"/>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10" name="9 CuadroTexto"/>
          <p:cNvSpPr txBox="1"/>
          <p:nvPr/>
        </p:nvSpPr>
        <p:spPr>
          <a:xfrm>
            <a:off x="2303748" y="44626"/>
            <a:ext cx="5858848"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2" name="7 Cuadro de texto"/>
          <p:cNvSpPr txBox="1"/>
          <p:nvPr/>
        </p:nvSpPr>
        <p:spPr>
          <a:xfrm>
            <a:off x="1277635" y="1218566"/>
            <a:ext cx="5418093" cy="15627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4. </a:t>
            </a:r>
            <a:r>
              <a:rPr lang="es-ES" sz="1200" dirty="0">
                <a:latin typeface="Century" pitchFamily="18" charset="0"/>
              </a:rPr>
              <a:t>Fue el estado de publicación (es decir, la literatura gris) utilizado como criterio de inclusión</a:t>
            </a:r>
            <a:r>
              <a:rPr lang="x-none" sz="1200">
                <a:latin typeface="Century" pitchFamily="18" charset="0"/>
              </a:rPr>
              <a:t>?: </a:t>
            </a:r>
            <a:r>
              <a:rPr lang="es-ES" sz="1200" dirty="0">
                <a:latin typeface="Century" pitchFamily="18" charset="0"/>
              </a:rPr>
              <a:t>Los autores deben indicar que buscaron informes independientemente de su tipo de publicación</a:t>
            </a:r>
            <a:r>
              <a:rPr lang="x-none" sz="1200">
                <a:latin typeface="Century" pitchFamily="18" charset="0"/>
              </a:rPr>
              <a:t>. </a:t>
            </a:r>
            <a:r>
              <a:rPr lang="es-ES" sz="1200" dirty="0">
                <a:latin typeface="Century" pitchFamily="18" charset="0"/>
              </a:rPr>
              <a:t>Los autores deberían indicar si excluyeron o no los informes (de la revisión sistemática), basados en su estado de publicación, idioma</a:t>
            </a:r>
            <a:r>
              <a:rPr lang="x-none" sz="1200" smtClean="0">
                <a:latin typeface="Century" pitchFamily="18" charset="0"/>
              </a:rPr>
              <a:t>.</a:t>
            </a:r>
            <a:r>
              <a:rPr lang="es-VE" sz="1200" dirty="0" smtClean="0">
                <a:latin typeface="Century" pitchFamily="18" charset="0"/>
              </a:rPr>
              <a:t> Era </a:t>
            </a:r>
            <a:r>
              <a:rPr lang="es-VE" sz="1200" dirty="0">
                <a:latin typeface="Century" pitchFamily="18" charset="0"/>
              </a:rPr>
              <a:t>una lista de estudios incluidos y excluidos?</a:t>
            </a:r>
            <a:endParaRPr lang="x-none" sz="1200">
              <a:latin typeface="Century" pitchFamily="18" charset="0"/>
            </a:endParaRPr>
          </a:p>
          <a:p>
            <a:pPr algn="just">
              <a:lnSpc>
                <a:spcPct val="115000"/>
              </a:lnSpc>
              <a:spcAft>
                <a:spcPts val="1000"/>
              </a:spcAft>
            </a:pPr>
            <a:r>
              <a:rPr lang="es-VE" sz="1200" dirty="0">
                <a:solidFill>
                  <a:srgbClr val="212121"/>
                </a:solidFill>
                <a:effectLst/>
                <a:latin typeface="Century" pitchFamily="18" charset="0"/>
                <a:ea typeface="Times New Roman"/>
                <a:cs typeface="Courier New"/>
              </a:rPr>
              <a:t> </a:t>
            </a:r>
            <a:endParaRPr lang="es-VE" sz="1200" dirty="0">
              <a:effectLst/>
              <a:latin typeface="Century" pitchFamily="18" charset="0"/>
              <a:ea typeface="Calibri"/>
              <a:cs typeface="Times New Roman"/>
            </a:endParaRPr>
          </a:p>
          <a:p>
            <a:pPr algn="just">
              <a:lnSpc>
                <a:spcPct val="115000"/>
              </a:lnSpc>
              <a:spcAft>
                <a:spcPts val="1000"/>
              </a:spcAft>
            </a:pPr>
            <a:r>
              <a:rPr lang="es-VE" sz="1200" dirty="0">
                <a:effectLst/>
                <a:latin typeface="Century" pitchFamily="18" charset="0"/>
                <a:ea typeface="Calibri"/>
                <a:cs typeface="Times New Roman"/>
              </a:rPr>
              <a:t> </a:t>
            </a:r>
          </a:p>
        </p:txBody>
      </p:sp>
      <p:sp>
        <p:nvSpPr>
          <p:cNvPr id="15" name="7 Cuadro de texto"/>
          <p:cNvSpPr txBox="1"/>
          <p:nvPr/>
        </p:nvSpPr>
        <p:spPr>
          <a:xfrm>
            <a:off x="1315750" y="4818593"/>
            <a:ext cx="5521986" cy="15627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6</a:t>
            </a:r>
            <a:r>
              <a:rPr lang="x-none" sz="1200" smtClean="0">
                <a:latin typeface="Century" pitchFamily="18" charset="0"/>
              </a:rPr>
              <a:t>.</a:t>
            </a:r>
            <a:r>
              <a:rPr lang="es-ES" sz="1200" dirty="0">
                <a:latin typeface="Century" pitchFamily="18" charset="0"/>
              </a:rPr>
              <a:t> Fueron proporcionadas las características de los estudios incluidos</a:t>
            </a:r>
            <a:r>
              <a:rPr lang="es-ES" sz="1200" dirty="0" smtClean="0">
                <a:latin typeface="Century" pitchFamily="18" charset="0"/>
              </a:rPr>
              <a:t>?</a:t>
            </a:r>
            <a:endParaRPr lang="es-ES" sz="1200" dirty="0">
              <a:latin typeface="Century" pitchFamily="18" charset="0"/>
            </a:endParaRPr>
          </a:p>
          <a:p>
            <a:pPr algn="just"/>
            <a:r>
              <a:rPr lang="es-ES" sz="1200" dirty="0">
                <a:latin typeface="Century" pitchFamily="18" charset="0"/>
              </a:rPr>
              <a:t>En una forma agregada como una tabla, los datos de los estudios originales deben ser proporcionados sobre los participantes, las intervenciones y los resultados, Los rangos de características en todos los estudios analizados, p. Edad, raza, sexo, datos socioeconómicos relevantes, estado de la enfermedad, duración, gravedad u otras enfermedades deben ser reportados</a:t>
            </a:r>
            <a:r>
              <a:rPr lang="x-none" sz="1200">
                <a:latin typeface="Century" pitchFamily="18" charset="0"/>
              </a:rPr>
              <a:t>.</a:t>
            </a:r>
          </a:p>
          <a:p>
            <a:pPr algn="just"/>
            <a:endParaRPr lang="es-VE" sz="1200" dirty="0">
              <a:effectLst/>
              <a:latin typeface="Century" pitchFamily="18" charset="0"/>
              <a:ea typeface="Calibri"/>
              <a:cs typeface="Times New Roman"/>
            </a:endParaRPr>
          </a:p>
          <a:p>
            <a:pPr algn="just">
              <a:lnSpc>
                <a:spcPct val="115000"/>
              </a:lnSpc>
              <a:spcAft>
                <a:spcPts val="1000"/>
              </a:spcAft>
            </a:pPr>
            <a:r>
              <a:rPr lang="es-VE" sz="1200" dirty="0">
                <a:effectLst/>
                <a:latin typeface="Century" pitchFamily="18" charset="0"/>
                <a:ea typeface="Calibri"/>
                <a:cs typeface="Times New Roman"/>
              </a:rPr>
              <a:t> </a:t>
            </a:r>
          </a:p>
        </p:txBody>
      </p:sp>
      <p:sp>
        <p:nvSpPr>
          <p:cNvPr id="16" name="7 Cuadro de texto"/>
          <p:cNvSpPr txBox="1"/>
          <p:nvPr/>
        </p:nvSpPr>
        <p:spPr>
          <a:xfrm>
            <a:off x="1297826" y="3098648"/>
            <a:ext cx="5240655" cy="1194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VE" sz="1200" dirty="0" smtClean="0">
                <a:solidFill>
                  <a:srgbClr val="212121"/>
                </a:solidFill>
                <a:latin typeface="Century" pitchFamily="18" charset="0"/>
                <a:ea typeface="Times New Roman"/>
                <a:cs typeface="Courier New"/>
              </a:rPr>
              <a:t>5.</a:t>
            </a:r>
            <a:r>
              <a:rPr lang="es-VE" sz="1200" dirty="0" smtClean="0">
                <a:solidFill>
                  <a:srgbClr val="212121"/>
                </a:solidFill>
                <a:effectLst/>
                <a:latin typeface="Century" pitchFamily="18" charset="0"/>
                <a:ea typeface="Times New Roman"/>
                <a:cs typeface="Courier New"/>
              </a:rPr>
              <a:t> </a:t>
            </a:r>
            <a:r>
              <a:rPr lang="es-ES" sz="1200" dirty="0">
                <a:latin typeface="Century" pitchFamily="18" charset="0"/>
              </a:rPr>
              <a:t>fue una lista de estudios provistos</a:t>
            </a:r>
            <a:r>
              <a:rPr lang="es-VE" sz="1200" dirty="0">
                <a:solidFill>
                  <a:srgbClr val="212121"/>
                </a:solidFill>
                <a:effectLst/>
                <a:latin typeface="Century" pitchFamily="18" charset="0"/>
                <a:ea typeface="Times New Roman"/>
                <a:cs typeface="Courier New"/>
              </a:rPr>
              <a:t> </a:t>
            </a:r>
            <a:r>
              <a:rPr lang="es-VE" sz="1200" dirty="0" smtClean="0">
                <a:solidFill>
                  <a:srgbClr val="212121"/>
                </a:solidFill>
                <a:effectLst/>
                <a:latin typeface="Century" pitchFamily="18" charset="0"/>
                <a:ea typeface="Times New Roman"/>
                <a:cs typeface="Courier New"/>
              </a:rPr>
              <a:t>?</a:t>
            </a:r>
            <a:r>
              <a:rPr lang="es-VE" sz="1200" dirty="0">
                <a:latin typeface="Century" pitchFamily="18" charset="0"/>
              </a:rPr>
              <a:t/>
            </a:r>
            <a:br>
              <a:rPr lang="es-VE" sz="1200" dirty="0">
                <a:latin typeface="Century" pitchFamily="18" charset="0"/>
              </a:rPr>
            </a:br>
            <a:r>
              <a:rPr lang="es-VE" sz="1200" dirty="0">
                <a:latin typeface="Century" pitchFamily="18" charset="0"/>
              </a:rPr>
              <a:t>Se debe proporcionar una lista de estudios incluidos y excluidos</a:t>
            </a:r>
            <a:endParaRPr lang="es-VE" sz="1200" dirty="0" smtClean="0">
              <a:solidFill>
                <a:srgbClr val="212121"/>
              </a:solidFill>
              <a:effectLst/>
              <a:latin typeface="Century" pitchFamily="18" charset="0"/>
              <a:ea typeface="Times New Roman"/>
              <a:cs typeface="Courier New"/>
            </a:endParaRPr>
          </a:p>
          <a:p>
            <a:pPr algn="just">
              <a:lnSpc>
                <a:spcPct val="115000"/>
              </a:lnSpc>
              <a:spcAft>
                <a:spcPts val="1000"/>
              </a:spcAft>
            </a:pPr>
            <a:endParaRPr lang="es-VE" sz="1200" dirty="0">
              <a:effectLst/>
              <a:latin typeface="Century" pitchFamily="18" charset="0"/>
              <a:ea typeface="Times New Roman"/>
              <a:cs typeface="Times New Roman"/>
            </a:endParaRPr>
          </a:p>
          <a:p>
            <a:pPr algn="just">
              <a:lnSpc>
                <a:spcPct val="115000"/>
              </a:lnSpc>
              <a:spcAft>
                <a:spcPts val="1000"/>
              </a:spcAft>
            </a:pPr>
            <a:r>
              <a:rPr lang="es-VE" sz="1200" dirty="0">
                <a:solidFill>
                  <a:srgbClr val="212121"/>
                </a:solidFill>
                <a:effectLst/>
                <a:latin typeface="Century" pitchFamily="18" charset="0"/>
                <a:ea typeface="Times New Roman"/>
                <a:cs typeface="Courier New"/>
              </a:rPr>
              <a:t> </a:t>
            </a:r>
            <a:endParaRPr lang="es-VE" sz="1200" dirty="0">
              <a:effectLst/>
              <a:latin typeface="Century" pitchFamily="18" charset="0"/>
              <a:ea typeface="Calibri"/>
              <a:cs typeface="Times New Roman"/>
            </a:endParaRPr>
          </a:p>
          <a:p>
            <a:pPr algn="just">
              <a:lnSpc>
                <a:spcPct val="115000"/>
              </a:lnSpc>
              <a:spcAft>
                <a:spcPts val="1000"/>
              </a:spcAft>
            </a:pPr>
            <a:r>
              <a:rPr lang="es-VE" sz="1200" dirty="0">
                <a:effectLst/>
                <a:latin typeface="Century" pitchFamily="18" charset="0"/>
                <a:ea typeface="Calibri"/>
                <a:cs typeface="Times New Roman"/>
              </a:rPr>
              <a:t> </a:t>
            </a:r>
          </a:p>
        </p:txBody>
      </p:sp>
    </p:spTree>
    <p:extLst>
      <p:ext uri="{BB962C8B-B14F-4D97-AF65-F5344CB8AC3E}">
        <p14:creationId xmlns:p14="http://schemas.microsoft.com/office/powerpoint/2010/main" val="3923100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222157" y="116634"/>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34" y="188640"/>
            <a:ext cx="550785"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635" y="1341438"/>
            <a:ext cx="6644209" cy="15113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635" y="3068640"/>
            <a:ext cx="6644209" cy="151288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8172" y="4738688"/>
            <a:ext cx="6670740" cy="14986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876256" y="1660738"/>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6876256" y="3068960"/>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9" name="8 CuadroTexto"/>
          <p:cNvSpPr txBox="1"/>
          <p:nvPr/>
        </p:nvSpPr>
        <p:spPr>
          <a:xfrm>
            <a:off x="6948264" y="4685074"/>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10" name="9 CuadroTexto"/>
          <p:cNvSpPr txBox="1"/>
          <p:nvPr/>
        </p:nvSpPr>
        <p:spPr>
          <a:xfrm>
            <a:off x="2303748" y="44626"/>
            <a:ext cx="5858848"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2" name="7 Cuadro de texto"/>
          <p:cNvSpPr txBox="1"/>
          <p:nvPr/>
        </p:nvSpPr>
        <p:spPr>
          <a:xfrm>
            <a:off x="1259632" y="1340768"/>
            <a:ext cx="5616624" cy="15119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x-none" sz="1200">
                <a:solidFill>
                  <a:srgbClr val="212121"/>
                </a:solidFill>
                <a:effectLst/>
                <a:latin typeface="Century"/>
                <a:ea typeface="Times New Roman"/>
                <a:cs typeface="Courier New"/>
              </a:rPr>
              <a:t>7. </a:t>
            </a:r>
            <a:r>
              <a:rPr lang="es-ES" sz="1200" dirty="0">
                <a:solidFill>
                  <a:srgbClr val="212121"/>
                </a:solidFill>
                <a:effectLst/>
                <a:latin typeface="Century"/>
                <a:ea typeface="Times New Roman"/>
                <a:cs typeface="Courier New"/>
              </a:rPr>
              <a:t>Fue la calidad científica de los estudios incluidos evaluados y </a:t>
            </a:r>
            <a:r>
              <a:rPr lang="es-ES" sz="1200" dirty="0" smtClean="0">
                <a:solidFill>
                  <a:srgbClr val="212121"/>
                </a:solidFill>
                <a:effectLst/>
                <a:latin typeface="Century"/>
                <a:ea typeface="Times New Roman"/>
                <a:cs typeface="Courier New"/>
              </a:rPr>
              <a:t>documentados?</a:t>
            </a:r>
            <a:r>
              <a:rPr lang="es-VE" sz="1200" dirty="0" smtClean="0">
                <a:solidFill>
                  <a:srgbClr val="212121"/>
                </a:solidFill>
                <a:effectLst/>
                <a:latin typeface="Century"/>
                <a:ea typeface="Calibri"/>
                <a:cs typeface="Courier New"/>
              </a:rPr>
              <a:t> </a:t>
            </a:r>
            <a:r>
              <a:rPr lang="es-VE" sz="1200" dirty="0">
                <a:solidFill>
                  <a:srgbClr val="212121"/>
                </a:solidFill>
                <a:effectLst/>
                <a:latin typeface="Century"/>
                <a:ea typeface="Calibri"/>
                <a:cs typeface="Courier New"/>
              </a:rPr>
              <a:t>se </a:t>
            </a:r>
            <a:r>
              <a:rPr lang="es-ES" sz="1200" dirty="0">
                <a:solidFill>
                  <a:srgbClr val="212121"/>
                </a:solidFill>
                <a:effectLst/>
                <a:latin typeface="Century"/>
                <a:ea typeface="Times New Roman"/>
                <a:cs typeface="Courier New"/>
              </a:rPr>
              <a:t> deben proporcionar métodos de evaluación a priori (por ejemplo, para estudios de efectividad si los autores eligieron incluir estudios </a:t>
            </a:r>
            <a:r>
              <a:rPr lang="es-ES" sz="1200" dirty="0" err="1">
                <a:solidFill>
                  <a:srgbClr val="212121"/>
                </a:solidFill>
                <a:effectLst/>
                <a:latin typeface="Century"/>
                <a:ea typeface="Times New Roman"/>
                <a:cs typeface="Courier New"/>
              </a:rPr>
              <a:t>randomizados</a:t>
            </a:r>
            <a:r>
              <a:rPr lang="es-ES" sz="1200" dirty="0">
                <a:solidFill>
                  <a:srgbClr val="212121"/>
                </a:solidFill>
                <a:effectLst/>
                <a:latin typeface="Century"/>
                <a:ea typeface="Times New Roman"/>
                <a:cs typeface="Courier New"/>
              </a:rPr>
              <a:t>, doble ciego, controlados con placebo o ocultación de la asignación como criterios de inclusión); Para otros tipos de estudios los elementos alternativos serán relevantes</a:t>
            </a:r>
            <a:r>
              <a:rPr lang="x-none" sz="1200" smtClean="0">
                <a:solidFill>
                  <a:srgbClr val="212121"/>
                </a:solidFill>
                <a:effectLst/>
                <a:latin typeface="Century"/>
                <a:ea typeface="Times New Roman"/>
                <a:cs typeface="Courier New"/>
              </a:rPr>
              <a:t>.</a:t>
            </a:r>
            <a:endParaRPr lang="es-VE" sz="1200" dirty="0">
              <a:effectLst/>
              <a:ea typeface="Times New Roman"/>
              <a:cs typeface="Times New Roman"/>
            </a:endParaRPr>
          </a:p>
          <a:p>
            <a:pPr algn="just">
              <a:lnSpc>
                <a:spcPct val="115000"/>
              </a:lnSpc>
              <a:spcAft>
                <a:spcPts val="1000"/>
              </a:spcAft>
            </a:pPr>
            <a:r>
              <a:rPr lang="es-VE" sz="1200" dirty="0">
                <a:solidFill>
                  <a:srgbClr val="212121"/>
                </a:solidFill>
                <a:effectLst/>
                <a:latin typeface="Century"/>
                <a:ea typeface="Times New Roman"/>
                <a:cs typeface="Courier New"/>
              </a:rPr>
              <a:t> </a:t>
            </a:r>
            <a:endParaRPr lang="es-VE" sz="1200" dirty="0">
              <a:effectLst/>
              <a:ea typeface="Calibri"/>
              <a:cs typeface="Times New Roman"/>
            </a:endParaRPr>
          </a:p>
          <a:p>
            <a:pPr algn="just">
              <a:lnSpc>
                <a:spcPct val="115000"/>
              </a:lnSpc>
              <a:spcAft>
                <a:spcPts val="1000"/>
              </a:spcAft>
            </a:pPr>
            <a:r>
              <a:rPr lang="es-VE" sz="1200" dirty="0">
                <a:effectLst/>
                <a:latin typeface="Century"/>
                <a:ea typeface="Calibri"/>
                <a:cs typeface="Times New Roman"/>
              </a:rPr>
              <a:t> </a:t>
            </a:r>
            <a:endParaRPr lang="es-VE" sz="1200" dirty="0">
              <a:effectLst/>
              <a:ea typeface="Calibri"/>
              <a:cs typeface="Times New Roman"/>
            </a:endParaRPr>
          </a:p>
        </p:txBody>
      </p:sp>
      <p:sp>
        <p:nvSpPr>
          <p:cNvPr id="13" name="7 Cuadro de texto"/>
          <p:cNvSpPr txBox="1"/>
          <p:nvPr/>
        </p:nvSpPr>
        <p:spPr>
          <a:xfrm>
            <a:off x="1259632" y="3149292"/>
            <a:ext cx="5616624" cy="15119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8. </a:t>
            </a:r>
            <a:r>
              <a:rPr lang="es-ES" sz="1200" dirty="0">
                <a:latin typeface="Century" pitchFamily="18" charset="0"/>
              </a:rPr>
              <a:t>¿Se utilizó adecuadamente la calidad científica de los estudios incluidos para formular conclusiones?</a:t>
            </a:r>
          </a:p>
          <a:p>
            <a:pPr algn="just"/>
            <a:r>
              <a:rPr lang="es-ES" sz="1200" dirty="0">
                <a:latin typeface="Century" pitchFamily="18" charset="0"/>
              </a:rPr>
              <a:t>Los resultados del rigor metodológico y la calidad científica deben ser considerados en el análisis y las conclusiones de la revisión, y </a:t>
            </a:r>
            <a:r>
              <a:rPr lang="es-ES" sz="1200" dirty="0" smtClean="0">
                <a:latin typeface="Century" pitchFamily="18" charset="0"/>
              </a:rPr>
              <a:t>explícitamente </a:t>
            </a:r>
            <a:r>
              <a:rPr lang="es-ES" sz="1200" dirty="0">
                <a:latin typeface="Century" pitchFamily="18" charset="0"/>
              </a:rPr>
              <a:t>formulados en la formulación de recomendaciones.</a:t>
            </a:r>
            <a:endParaRPr lang="x-none" sz="1200" dirty="0">
              <a:latin typeface="Century" pitchFamily="18" charset="0"/>
            </a:endParaRPr>
          </a:p>
        </p:txBody>
      </p:sp>
      <p:sp>
        <p:nvSpPr>
          <p:cNvPr id="15" name="7 Cuadro de texto"/>
          <p:cNvSpPr txBox="1"/>
          <p:nvPr/>
        </p:nvSpPr>
        <p:spPr>
          <a:xfrm>
            <a:off x="1259632" y="4838754"/>
            <a:ext cx="5616624" cy="15119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9. </a:t>
            </a:r>
            <a:r>
              <a:rPr lang="es-ES" sz="1200" dirty="0">
                <a:latin typeface="Century" pitchFamily="18" charset="0"/>
              </a:rPr>
              <a:t>¿Fueron apropiados los métodos utilizados para combinar los hallazgos de los estudios?</a:t>
            </a:r>
            <a:endParaRPr lang="x-none" sz="1200">
              <a:latin typeface="Century" pitchFamily="18" charset="0"/>
            </a:endParaRPr>
          </a:p>
          <a:p>
            <a:pPr algn="just"/>
            <a:r>
              <a:rPr lang="es-ES" sz="1200" dirty="0">
                <a:latin typeface="Century" pitchFamily="18" charset="0"/>
              </a:rPr>
              <a:t>Para los resultados agrupados, debe realizarse una prueba para asegurar que los estudios sean combinables, para evaluar su homogeneidad (es decir, prueba de Chi para la homogeneidad). </a:t>
            </a:r>
            <a:r>
              <a:rPr lang="es-ES" sz="1200" dirty="0" err="1">
                <a:latin typeface="Century" pitchFamily="18" charset="0"/>
              </a:rPr>
              <a:t>Ig</a:t>
            </a:r>
            <a:r>
              <a:rPr lang="es-ES" sz="1200" dirty="0">
                <a:latin typeface="Century" pitchFamily="18" charset="0"/>
              </a:rPr>
              <a:t>, se debe utilizar un modelo de efectos aleatorios y / o se debe tener en cuenta la conveniencia clínica de la combinación (es decir, es razonable combinar)</a:t>
            </a:r>
          </a:p>
          <a:p>
            <a:pPr algn="just"/>
            <a:endParaRPr lang="x-none" sz="1200" dirty="0">
              <a:latin typeface="Century" pitchFamily="18" charset="0"/>
            </a:endParaRPr>
          </a:p>
        </p:txBody>
      </p:sp>
    </p:spTree>
    <p:extLst>
      <p:ext uri="{BB962C8B-B14F-4D97-AF65-F5344CB8AC3E}">
        <p14:creationId xmlns:p14="http://schemas.microsoft.com/office/powerpoint/2010/main" val="2257665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222157" y="116634"/>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34" y="188640"/>
            <a:ext cx="550785"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635" y="1700215"/>
            <a:ext cx="6644209" cy="172878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635" y="3716340"/>
            <a:ext cx="6644209" cy="18002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948264" y="1772816"/>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7" name="6 CuadroTexto"/>
          <p:cNvSpPr txBox="1"/>
          <p:nvPr/>
        </p:nvSpPr>
        <p:spPr>
          <a:xfrm>
            <a:off x="6894258" y="4293096"/>
            <a:ext cx="325730"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2303748" y="44626"/>
            <a:ext cx="5858848"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0" name="7 Cuadro de texto"/>
          <p:cNvSpPr txBox="1"/>
          <p:nvPr/>
        </p:nvSpPr>
        <p:spPr>
          <a:xfrm>
            <a:off x="1277635" y="1756305"/>
            <a:ext cx="5616623" cy="16726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x-none" sz="1200">
                <a:solidFill>
                  <a:srgbClr val="212121"/>
                </a:solidFill>
                <a:effectLst/>
                <a:latin typeface="Century" pitchFamily="18" charset="0"/>
                <a:ea typeface="Times New Roman"/>
                <a:cs typeface="Courier New"/>
              </a:rPr>
              <a:t>10. </a:t>
            </a:r>
            <a:r>
              <a:rPr lang="es-ES" sz="1200" dirty="0">
                <a:solidFill>
                  <a:srgbClr val="212121"/>
                </a:solidFill>
                <a:effectLst/>
                <a:latin typeface="Century" pitchFamily="18" charset="0"/>
                <a:ea typeface="Times New Roman"/>
                <a:cs typeface="Courier New"/>
              </a:rPr>
              <a:t>Fue la probabilidad de sesgo de publicación evaluado?</a:t>
            </a:r>
            <a:endParaRPr lang="es-VE" sz="1200" dirty="0">
              <a:effectLst/>
              <a:latin typeface="Century" pitchFamily="18" charset="0"/>
              <a:ea typeface="Calibri"/>
              <a:cs typeface="Times New Roman"/>
            </a:endParaRPr>
          </a:p>
          <a:p>
            <a:pPr algn="just">
              <a:lnSpc>
                <a:spcPct val="115000"/>
              </a:lnSpc>
              <a:spcAft>
                <a:spcPts val="1000"/>
              </a:spcAft>
            </a:pPr>
            <a:r>
              <a:rPr lang="es-ES" sz="1200" dirty="0">
                <a:solidFill>
                  <a:srgbClr val="212121"/>
                </a:solidFill>
                <a:effectLst/>
                <a:latin typeface="Century" pitchFamily="18" charset="0"/>
                <a:ea typeface="Times New Roman"/>
                <a:cs typeface="Courier New"/>
              </a:rPr>
              <a:t>Una evaluación del sesgo de publicaciones debe incluir una combinación de ayudas gráficas (por ejemplo, diagrama de embudo, otros ensayos disponibles) y / o pruebas estadísticas (por ejemplo, prueba de regresión de </a:t>
            </a:r>
            <a:r>
              <a:rPr lang="es-ES" sz="1200" dirty="0" err="1">
                <a:solidFill>
                  <a:srgbClr val="212121"/>
                </a:solidFill>
                <a:effectLst/>
                <a:latin typeface="Century" pitchFamily="18" charset="0"/>
                <a:ea typeface="Times New Roman"/>
                <a:cs typeface="Courier New"/>
              </a:rPr>
              <a:t>Egger</a:t>
            </a:r>
            <a:r>
              <a:rPr lang="es-ES" sz="1200" dirty="0">
                <a:solidFill>
                  <a:srgbClr val="212121"/>
                </a:solidFill>
                <a:effectLst/>
                <a:latin typeface="Century" pitchFamily="18" charset="0"/>
                <a:ea typeface="Times New Roman"/>
                <a:cs typeface="Courier New"/>
              </a:rPr>
              <a:t>)</a:t>
            </a:r>
            <a:r>
              <a:rPr lang="x-none" sz="1200" smtClean="0">
                <a:solidFill>
                  <a:srgbClr val="212121"/>
                </a:solidFill>
                <a:effectLst/>
                <a:latin typeface="Century" pitchFamily="18" charset="0"/>
                <a:ea typeface="Times New Roman"/>
                <a:cs typeface="Courier New"/>
              </a:rPr>
              <a:t>.</a:t>
            </a:r>
            <a:r>
              <a:rPr lang="es-VE" sz="1200" dirty="0">
                <a:solidFill>
                  <a:srgbClr val="212121"/>
                </a:solidFill>
                <a:effectLst/>
                <a:latin typeface="Century" pitchFamily="18" charset="0"/>
                <a:ea typeface="Times New Roman"/>
                <a:cs typeface="Courier New"/>
              </a:rPr>
              <a:t> </a:t>
            </a:r>
            <a:endParaRPr lang="es-VE" sz="1200" dirty="0">
              <a:effectLst/>
              <a:latin typeface="Century" pitchFamily="18" charset="0"/>
              <a:ea typeface="Calibri"/>
              <a:cs typeface="Times New Roman"/>
            </a:endParaRPr>
          </a:p>
          <a:p>
            <a:pPr algn="just">
              <a:lnSpc>
                <a:spcPct val="115000"/>
              </a:lnSpc>
              <a:spcAft>
                <a:spcPts val="1000"/>
              </a:spcAft>
            </a:pPr>
            <a:r>
              <a:rPr lang="es-VE" sz="1200" dirty="0">
                <a:effectLst/>
                <a:latin typeface="Century" pitchFamily="18" charset="0"/>
                <a:ea typeface="Calibri"/>
                <a:cs typeface="Times New Roman"/>
              </a:rPr>
              <a:t> </a:t>
            </a:r>
          </a:p>
        </p:txBody>
      </p:sp>
      <p:sp>
        <p:nvSpPr>
          <p:cNvPr id="11" name="7 Cuadro de texto"/>
          <p:cNvSpPr txBox="1"/>
          <p:nvPr/>
        </p:nvSpPr>
        <p:spPr>
          <a:xfrm>
            <a:off x="1277635" y="3844537"/>
            <a:ext cx="5616623" cy="16726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11. </a:t>
            </a:r>
            <a:r>
              <a:rPr lang="es-ES" sz="1200" dirty="0">
                <a:latin typeface="Century" pitchFamily="18" charset="0"/>
              </a:rPr>
              <a:t>¿Se declaró el conflicto de interés</a:t>
            </a:r>
          </a:p>
          <a:p>
            <a:pPr algn="just"/>
            <a:r>
              <a:rPr lang="es-ES" sz="1200" dirty="0">
                <a:latin typeface="Century" pitchFamily="18" charset="0"/>
              </a:rPr>
              <a:t>Las posibles fuentes de apoyo deberían ser claramente reconocidas tanto en la revisión sistemática como en los estudios incluidos</a:t>
            </a:r>
            <a:endParaRPr lang="es-VE" sz="1200" dirty="0">
              <a:effectLst/>
              <a:latin typeface="Century" pitchFamily="18" charset="0"/>
              <a:ea typeface="Calibri"/>
              <a:cs typeface="Times New Roman"/>
            </a:endParaRPr>
          </a:p>
        </p:txBody>
      </p:sp>
    </p:spTree>
    <p:extLst>
      <p:ext uri="{BB962C8B-B14F-4D97-AF65-F5344CB8AC3E}">
        <p14:creationId xmlns:p14="http://schemas.microsoft.com/office/powerpoint/2010/main" val="4264971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graphicFrame>
        <p:nvGraphicFramePr>
          <p:cNvPr id="8" name="7 Diagrama"/>
          <p:cNvGraphicFramePr/>
          <p:nvPr>
            <p:extLst>
              <p:ext uri="{D42A27DB-BD31-4B8C-83A1-F6EECF244321}">
                <p14:modId xmlns:p14="http://schemas.microsoft.com/office/powerpoint/2010/main" val="1321554749"/>
              </p:ext>
            </p:extLst>
          </p:nvPr>
        </p:nvGraphicFramePr>
        <p:xfrm>
          <a:off x="1609725" y="438150"/>
          <a:ext cx="7419975" cy="615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915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endParaRPr lang="es-VE"/>
          </a:p>
        </p:txBody>
      </p:sp>
      <p:sp>
        <p:nvSpPr>
          <p:cNvPr id="5" name="4 CuadroTexto"/>
          <p:cNvSpPr txBox="1"/>
          <p:nvPr/>
        </p:nvSpPr>
        <p:spPr>
          <a:xfrm>
            <a:off x="2123728" y="1926992"/>
            <a:ext cx="5400600" cy="1862048"/>
          </a:xfrm>
          <a:prstGeom prst="rect">
            <a:avLst/>
          </a:prstGeom>
          <a:noFill/>
        </p:spPr>
        <p:txBody>
          <a:bodyPr wrap="square" rtlCol="0">
            <a:spAutoFit/>
          </a:bodyPr>
          <a:lstStyle/>
          <a:p>
            <a:r>
              <a:rPr lang="es-VE" sz="11500" dirty="0" smtClean="0"/>
              <a:t>Gracias.</a:t>
            </a:r>
            <a:endParaRPr lang="es-VE" sz="11500" dirty="0"/>
          </a:p>
        </p:txBody>
      </p:sp>
    </p:spTree>
    <p:extLst>
      <p:ext uri="{BB962C8B-B14F-4D97-AF65-F5344CB8AC3E}">
        <p14:creationId xmlns:p14="http://schemas.microsoft.com/office/powerpoint/2010/main" val="99180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3"/>
          </p:nvPr>
        </p:nvSpPr>
        <p:spPr/>
        <p:txBody>
          <a:bodyPr/>
          <a:lstStyle/>
          <a:p>
            <a:endParaRPr lang="es-VE"/>
          </a:p>
        </p:txBody>
      </p:sp>
      <p:sp>
        <p:nvSpPr>
          <p:cNvPr id="7" name="Text Placeholder 3"/>
          <p:cNvSpPr txBox="1">
            <a:spLocks/>
          </p:cNvSpPr>
          <p:nvPr/>
        </p:nvSpPr>
        <p:spPr>
          <a:xfrm>
            <a:off x="184492" y="2459489"/>
            <a:ext cx="3107700" cy="753487"/>
          </a:xfrm>
          <a:prstGeom prst="rect">
            <a:avLst/>
          </a:prstGeom>
        </p:spPr>
        <p:txBody>
          <a:bodyPr vert="horz" lIns="91440" tIns="45720" rIns="91440" bIns="45720" rtlCol="0" anchor="ctr" anchorCtr="0">
            <a:normAutofit/>
          </a:bodyPr>
          <a:lstStyle>
            <a:lvl1pPr marL="0" indent="0" algn="ctr" defTabSz="914400" rtl="0" eaLnBrk="1" latinLnBrk="0" hangingPunct="1">
              <a:spcBef>
                <a:spcPts val="800"/>
              </a:spcBef>
              <a:buFont typeface="Arial" pitchFamily="34" charset="0"/>
              <a:buNone/>
              <a:defRPr sz="3000" b="1" kern="1200">
                <a:solidFill>
                  <a:srgbClr val="00477C"/>
                </a:solidFill>
                <a:latin typeface="Century Gothic" panose="020B0502020202020204" pitchFamily="34" charset="0"/>
                <a:ea typeface="+mn-ea"/>
                <a:cs typeface="+mn-cs"/>
              </a:defRPr>
            </a:lvl1pPr>
            <a:lvl2pPr marL="457200" indent="0" algn="l" defTabSz="914400" rtl="0" eaLnBrk="1" latinLnBrk="0" hangingPunct="1">
              <a:spcBef>
                <a:spcPts val="300"/>
              </a:spcBef>
              <a:buClr>
                <a:schemeClr val="accent2"/>
              </a:buClr>
              <a:buFont typeface="Wingdings" pitchFamily="2" charset="2"/>
              <a:buNone/>
              <a:defRPr sz="1400" kern="1200">
                <a:solidFill>
                  <a:schemeClr val="tx1"/>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200" kern="1200">
                <a:solidFill>
                  <a:schemeClr val="tx1"/>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9pPr>
          </a:lstStyle>
          <a:p>
            <a:r>
              <a:rPr lang="es-VE" dirty="0" smtClean="0"/>
              <a:t>Introducción</a:t>
            </a:r>
            <a:endParaRPr lang="es-VE" dirty="0"/>
          </a:p>
        </p:txBody>
      </p:sp>
      <p:sp>
        <p:nvSpPr>
          <p:cNvPr id="10" name="9 Rectángulo"/>
          <p:cNvSpPr/>
          <p:nvPr/>
        </p:nvSpPr>
        <p:spPr>
          <a:xfrm>
            <a:off x="3787502" y="893038"/>
            <a:ext cx="5029771" cy="1815882"/>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s-VE" sz="1600" dirty="0">
                <a:latin typeface="Century Gothic" pitchFamily="34" charset="0"/>
              </a:rPr>
              <a:t>La fisiopatología de la </a:t>
            </a:r>
            <a:r>
              <a:rPr lang="es-VE" sz="1600" dirty="0" err="1">
                <a:latin typeface="Century Gothic" pitchFamily="34" charset="0"/>
              </a:rPr>
              <a:t>IMi</a:t>
            </a:r>
            <a:r>
              <a:rPr lang="es-VE" sz="1600" dirty="0">
                <a:latin typeface="Century Gothic" pitchFamily="34" charset="0"/>
              </a:rPr>
              <a:t> isquémica difiere de la </a:t>
            </a:r>
            <a:r>
              <a:rPr lang="es-VE" sz="1600" dirty="0" err="1">
                <a:latin typeface="Century Gothic" pitchFamily="34" charset="0"/>
              </a:rPr>
              <a:t>IMi</a:t>
            </a:r>
            <a:r>
              <a:rPr lang="es-VE" sz="1600" dirty="0">
                <a:latin typeface="Century Gothic" pitchFamily="34" charset="0"/>
              </a:rPr>
              <a:t> </a:t>
            </a:r>
            <a:r>
              <a:rPr lang="es-VE" sz="1600" dirty="0" smtClean="0">
                <a:latin typeface="Century Gothic" pitchFamily="34" charset="0"/>
              </a:rPr>
              <a:t>primaria, </a:t>
            </a:r>
            <a:r>
              <a:rPr lang="es-VE" sz="1600" dirty="0">
                <a:latin typeface="Century Gothic" pitchFamily="34" charset="0"/>
              </a:rPr>
              <a:t>debido a la válvula mitral mixta, la enfermedad reumática o la endocarditis. La </a:t>
            </a:r>
            <a:r>
              <a:rPr lang="es-VE" sz="1600" dirty="0" err="1">
                <a:latin typeface="Century Gothic" pitchFamily="34" charset="0"/>
              </a:rPr>
              <a:t>IMi</a:t>
            </a:r>
            <a:r>
              <a:rPr lang="es-VE" sz="1600" dirty="0">
                <a:latin typeface="Century Gothic" pitchFamily="34" charset="0"/>
              </a:rPr>
              <a:t> isquémica generalmente se considera una enfermedad del ventrículo con un potencial de mejoría después de </a:t>
            </a:r>
            <a:r>
              <a:rPr lang="es-VE" sz="1600" dirty="0" smtClean="0">
                <a:latin typeface="Century Gothic" pitchFamily="34" charset="0"/>
              </a:rPr>
              <a:t>la cirugía de revascularización coronaria(CABG</a:t>
            </a:r>
            <a:r>
              <a:rPr lang="es-VE" sz="1600" dirty="0">
                <a:latin typeface="Century Gothic" pitchFamily="34" charset="0"/>
              </a:rPr>
              <a:t>). </a:t>
            </a:r>
            <a:endParaRPr lang="es-VE" sz="1600" dirty="0" smtClean="0">
              <a:latin typeface="Century Gothic" pitchFamily="34" charset="0"/>
            </a:endParaRPr>
          </a:p>
        </p:txBody>
      </p:sp>
      <p:pic>
        <p:nvPicPr>
          <p:cNvPr id="11" name="Picture 5"/>
          <p:cNvPicPr>
            <a:picLocks noChangeAspect="1" noChangeArrowheads="1"/>
          </p:cNvPicPr>
          <p:nvPr/>
        </p:nvPicPr>
        <p:blipFill>
          <a:blip r:embed="rId3"/>
          <a:srcRect/>
          <a:stretch>
            <a:fillRect/>
          </a:stretch>
        </p:blipFill>
        <p:spPr bwMode="auto">
          <a:xfrm>
            <a:off x="185737" y="3429000"/>
            <a:ext cx="3100388" cy="3143250"/>
          </a:xfrm>
          <a:prstGeom prst="rect">
            <a:avLst/>
          </a:prstGeom>
          <a:noFill/>
          <a:ln w="9525">
            <a:noFill/>
            <a:miter lim="800000"/>
            <a:headEnd/>
            <a:tailEnd/>
          </a:ln>
          <a:effectLst/>
        </p:spPr>
      </p:pic>
      <p:sp>
        <p:nvSpPr>
          <p:cNvPr id="12" name="Rectangle 1"/>
          <p:cNvSpPr>
            <a:spLocks noChangeArrowheads="1"/>
          </p:cNvSpPr>
          <p:nvPr/>
        </p:nvSpPr>
        <p:spPr bwMode="auto">
          <a:xfrm>
            <a:off x="3787501" y="3186956"/>
            <a:ext cx="5029771" cy="1077218"/>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342900" lvl="0" indent="-342900" algn="just" fontAlgn="base">
              <a:spcBef>
                <a:spcPct val="0"/>
              </a:spcBef>
              <a:spcAft>
                <a:spcPct val="0"/>
              </a:spcAft>
              <a:buFont typeface="Wingdings" pitchFamily="2" charset="2"/>
              <a:buChar char="v"/>
            </a:pPr>
            <a:r>
              <a:rPr kumimoji="0" lang="es-VE" sz="16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La</a:t>
            </a:r>
            <a:r>
              <a:rPr kumimoji="0" lang="es-VE" sz="1600" b="0"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SEC, recomiendan la </a:t>
            </a:r>
            <a:r>
              <a:rPr lang="es-VE" sz="1600" dirty="0">
                <a:latin typeface="Century Gothic" pitchFamily="34" charset="0"/>
              </a:rPr>
              <a:t>CABG</a:t>
            </a:r>
            <a:r>
              <a:rPr kumimoji="0" lang="es-VE" sz="1600" b="0" i="0" u="none" strike="noStrike" cap="none" normalizeH="0" dirty="0" smtClean="0">
                <a:ln>
                  <a:noFill/>
                </a:ln>
                <a:solidFill>
                  <a:schemeClr val="tx1"/>
                </a:solidFill>
                <a:effectLst/>
                <a:latin typeface="Century Gothic" pitchFamily="34" charset="0"/>
                <a:ea typeface="Times New Roman" pitchFamily="18" charset="0"/>
                <a:cs typeface="Times New Roman" pitchFamily="18" charset="0"/>
              </a:rPr>
              <a:t> </a:t>
            </a:r>
            <a:r>
              <a:rPr lang="es-VE" sz="1600" dirty="0">
                <a:latin typeface="Century Gothic" pitchFamily="34" charset="0"/>
              </a:rPr>
              <a:t>en pacientes con </a:t>
            </a:r>
            <a:r>
              <a:rPr lang="es-VE" sz="1600" dirty="0" err="1">
                <a:latin typeface="Century Gothic" pitchFamily="34" charset="0"/>
              </a:rPr>
              <a:t>IMi</a:t>
            </a:r>
            <a:r>
              <a:rPr lang="es-VE" sz="1600" dirty="0">
                <a:latin typeface="Century Gothic" pitchFamily="34" charset="0"/>
              </a:rPr>
              <a:t> moderada </a:t>
            </a:r>
            <a:r>
              <a:rPr lang="es-VE" sz="1600" dirty="0" smtClean="0">
                <a:latin typeface="Century Gothic" pitchFamily="34" charset="0"/>
              </a:rPr>
              <a:t> </a:t>
            </a:r>
            <a:r>
              <a:rPr lang="es-VE" sz="1600" dirty="0">
                <a:latin typeface="Century Gothic" pitchFamily="34" charset="0"/>
              </a:rPr>
              <a:t>(Clase </a:t>
            </a:r>
            <a:r>
              <a:rPr lang="es-VE" sz="1600" dirty="0" err="1">
                <a:latin typeface="Century Gothic" pitchFamily="34" charset="0"/>
              </a:rPr>
              <a:t>IIa</a:t>
            </a:r>
            <a:r>
              <a:rPr lang="es-VE" sz="1600" dirty="0" smtClean="0">
                <a:latin typeface="Century Gothic" pitchFamily="34" charset="0"/>
              </a:rPr>
              <a:t>), </a:t>
            </a:r>
          </a:p>
          <a:p>
            <a:pPr marL="342900" lvl="0" indent="-342900" algn="just" fontAlgn="base">
              <a:spcBef>
                <a:spcPct val="0"/>
              </a:spcBef>
              <a:spcAft>
                <a:spcPct val="0"/>
              </a:spcAft>
              <a:buFont typeface="Wingdings" pitchFamily="2" charset="2"/>
              <a:buChar char="v"/>
            </a:pPr>
            <a:r>
              <a:rPr lang="es-VE" sz="1600" dirty="0" smtClean="0">
                <a:latin typeface="Century Gothic" pitchFamily="34" charset="0"/>
              </a:rPr>
              <a:t>ACC/AHA, </a:t>
            </a:r>
            <a:r>
              <a:rPr lang="es-VE" sz="1600" dirty="0">
                <a:solidFill>
                  <a:schemeClr val="tx1"/>
                </a:solidFill>
                <a:latin typeface="Century Gothic" pitchFamily="34" charset="0"/>
                <a:ea typeface="Times New Roman" pitchFamily="18" charset="0"/>
                <a:cs typeface="Times New Roman" pitchFamily="18" charset="0"/>
              </a:rPr>
              <a:t>recomiendan la </a:t>
            </a:r>
            <a:r>
              <a:rPr lang="es-VE" sz="1600" dirty="0">
                <a:latin typeface="Century Gothic" pitchFamily="34" charset="0"/>
              </a:rPr>
              <a:t>CABG</a:t>
            </a:r>
            <a:r>
              <a:rPr lang="es-VE" sz="1600" dirty="0">
                <a:solidFill>
                  <a:schemeClr val="tx1"/>
                </a:solidFill>
                <a:latin typeface="Century Gothic" pitchFamily="34" charset="0"/>
                <a:ea typeface="Times New Roman" pitchFamily="18" charset="0"/>
                <a:cs typeface="Times New Roman" pitchFamily="18" charset="0"/>
              </a:rPr>
              <a:t> </a:t>
            </a:r>
            <a:r>
              <a:rPr lang="es-VE" sz="1600" dirty="0">
                <a:latin typeface="Century Gothic" pitchFamily="34" charset="0"/>
              </a:rPr>
              <a:t>en pacientes con </a:t>
            </a:r>
            <a:r>
              <a:rPr lang="es-VE" sz="1600" dirty="0" err="1">
                <a:latin typeface="Century Gothic" pitchFamily="34" charset="0"/>
              </a:rPr>
              <a:t>IMi</a:t>
            </a:r>
            <a:r>
              <a:rPr lang="es-VE" sz="1600" dirty="0">
                <a:latin typeface="Century Gothic" pitchFamily="34" charset="0"/>
              </a:rPr>
              <a:t> moderada  (Clase </a:t>
            </a:r>
            <a:r>
              <a:rPr lang="es-VE" sz="1600" dirty="0" err="1" smtClean="0">
                <a:latin typeface="Century Gothic" pitchFamily="34" charset="0"/>
              </a:rPr>
              <a:t>IIb</a:t>
            </a:r>
            <a:r>
              <a:rPr lang="es-VE" sz="1600" dirty="0" smtClean="0">
                <a:latin typeface="Century Gothic" pitchFamily="34" charset="0"/>
              </a:rPr>
              <a:t>),</a:t>
            </a:r>
            <a:endParaRPr kumimoji="0" lang="es-VE" sz="1600" b="0" i="0" u="none" strike="noStrike" cap="none" normalizeH="0" baseline="0" dirty="0" smtClean="0">
              <a:ln>
                <a:noFill/>
              </a:ln>
              <a:solidFill>
                <a:schemeClr val="tx1"/>
              </a:solidFill>
              <a:effectLst/>
              <a:latin typeface="Century Gothic" pitchFamily="34" charset="0"/>
              <a:cs typeface="Arial" pitchFamily="34" charset="0"/>
            </a:endParaRPr>
          </a:p>
        </p:txBody>
      </p:sp>
    </p:spTree>
    <p:extLst>
      <p:ext uri="{BB962C8B-B14F-4D97-AF65-F5344CB8AC3E}">
        <p14:creationId xmlns:p14="http://schemas.microsoft.com/office/powerpoint/2010/main" val="20223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s-VE" b="1" dirty="0" smtClean="0"/>
              <a:t>Introducción</a:t>
            </a:r>
            <a:endParaRPr lang="es-VE" b="1" dirty="0"/>
          </a:p>
        </p:txBody>
      </p:sp>
      <p:pic>
        <p:nvPicPr>
          <p:cNvPr id="4101" name="Picture 5"/>
          <p:cNvPicPr>
            <a:picLocks noChangeAspect="1" noChangeArrowheads="1"/>
          </p:cNvPicPr>
          <p:nvPr/>
        </p:nvPicPr>
        <p:blipFill>
          <a:blip r:embed="rId3"/>
          <a:srcRect/>
          <a:stretch>
            <a:fillRect/>
          </a:stretch>
        </p:blipFill>
        <p:spPr bwMode="auto">
          <a:xfrm>
            <a:off x="185737" y="3429000"/>
            <a:ext cx="3100388" cy="3143250"/>
          </a:xfrm>
          <a:prstGeom prst="rect">
            <a:avLst/>
          </a:prstGeom>
          <a:noFill/>
          <a:ln w="9525">
            <a:noFill/>
            <a:miter lim="800000"/>
            <a:headEnd/>
            <a:tailEnd/>
          </a:ln>
          <a:effectLst/>
        </p:spPr>
      </p:pic>
      <p:sp>
        <p:nvSpPr>
          <p:cNvPr id="20482" name="Rectangle 2"/>
          <p:cNvSpPr>
            <a:spLocks noChangeArrowheads="1"/>
          </p:cNvSpPr>
          <p:nvPr/>
        </p:nvSpPr>
        <p:spPr bwMode="auto">
          <a:xfrm>
            <a:off x="3761556" y="1124744"/>
            <a:ext cx="4914900" cy="3539430"/>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VE" sz="1600" dirty="0">
                <a:latin typeface="Century Gothic" pitchFamily="34" charset="0"/>
              </a:rPr>
              <a:t>La cirugía valvular mitral concomitante y  </a:t>
            </a:r>
            <a:r>
              <a:rPr lang="es-VE" sz="1600" dirty="0" smtClean="0">
                <a:latin typeface="Century Gothic" pitchFamily="34" charset="0"/>
              </a:rPr>
              <a:t>el CABG resulto en un &gt; del pinzamiento aórtico y del tiempo quirúrgico del </a:t>
            </a:r>
            <a:r>
              <a:rPr lang="es-VE" sz="1600" dirty="0">
                <a:latin typeface="Century Gothic" pitchFamily="34" charset="0"/>
              </a:rPr>
              <a:t>de </a:t>
            </a:r>
            <a:r>
              <a:rPr lang="es-VE" sz="1600" dirty="0" smtClean="0">
                <a:latin typeface="Century Gothic" pitchFamily="34" charset="0"/>
              </a:rPr>
              <a:t>bypass, </a:t>
            </a:r>
            <a:r>
              <a:rPr lang="es-VE" sz="1600" dirty="0">
                <a:latin typeface="Century Gothic" pitchFamily="34" charset="0"/>
              </a:rPr>
              <a:t>predisponiendo a una estancia hospitalaria más prolongada y mayores complicaciones </a:t>
            </a:r>
            <a:r>
              <a:rPr lang="es-VE" sz="1600" dirty="0" smtClean="0">
                <a:latin typeface="Century Gothic" pitchFamily="34" charset="0"/>
              </a:rPr>
              <a:t>peri-operatorias. </a:t>
            </a:r>
            <a:r>
              <a:rPr lang="es-VE" sz="1600" dirty="0">
                <a:latin typeface="Century Gothic" pitchFamily="34" charset="0"/>
              </a:rPr>
              <a:t>Sin embargo, esto debe compararse con el hecho de que la presencia de regurgitación moderada después de CABG se asocia con peores </a:t>
            </a:r>
            <a:r>
              <a:rPr lang="es-VE" sz="1600" dirty="0" smtClean="0">
                <a:latin typeface="Century Gothic" pitchFamily="34" charset="0"/>
              </a:rPr>
              <a:t>resultados. </a:t>
            </a:r>
            <a:r>
              <a:rPr lang="es-VE" sz="1600" dirty="0">
                <a:latin typeface="Century Gothic" pitchFamily="34" charset="0"/>
              </a:rPr>
              <a:t>La remodelación del ventrículo izquierdo (LV) no es uniforme después de CABG y, por lo tanto, es difícil predecir la mejoría de la RM después de la cirugía y </a:t>
            </a:r>
            <a:r>
              <a:rPr lang="es-VE" sz="1600" dirty="0" smtClean="0">
                <a:latin typeface="Century Gothic" pitchFamily="34" charset="0"/>
              </a:rPr>
              <a:t>esto </a:t>
            </a:r>
            <a:r>
              <a:rPr lang="es-VE" sz="1600" dirty="0">
                <a:latin typeface="Century Gothic" pitchFamily="34" charset="0"/>
              </a:rPr>
              <a:t>complica aún más el proceso de </a:t>
            </a:r>
            <a:r>
              <a:rPr lang="es-VE" sz="1600" dirty="0" smtClean="0">
                <a:latin typeface="Century Gothic" pitchFamily="34" charset="0"/>
              </a:rPr>
              <a:t>decisión.</a:t>
            </a:r>
            <a:endParaRPr kumimoji="0" lang="es-VE" sz="1600" b="0" i="0" u="none" strike="noStrike" cap="none" normalizeH="0" baseline="0" dirty="0" smtClean="0">
              <a:ln>
                <a:noFill/>
              </a:ln>
              <a:solidFill>
                <a:schemeClr val="tx1"/>
              </a:solidFill>
              <a:effectLst/>
              <a:latin typeface="Century Gothic" pitchFamily="34" charset="0"/>
              <a:cs typeface="Arial" pitchFamily="34" charset="0"/>
            </a:endParaRPr>
          </a:p>
        </p:txBody>
      </p:sp>
    </p:spTree>
    <p:extLst>
      <p:ext uri="{BB962C8B-B14F-4D97-AF65-F5344CB8AC3E}">
        <p14:creationId xmlns:p14="http://schemas.microsoft.com/office/powerpoint/2010/main" val="2889864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VE" sz="5400" b="1" dirty="0" smtClean="0"/>
              <a:t>MÉTODOS.</a:t>
            </a:r>
            <a:endParaRPr lang="es-VE" sz="5400" b="1" dirty="0"/>
          </a:p>
        </p:txBody>
      </p:sp>
      <p:sp>
        <p:nvSpPr>
          <p:cNvPr id="4" name="3 Marcador de texto"/>
          <p:cNvSpPr>
            <a:spLocks noGrp="1"/>
          </p:cNvSpPr>
          <p:nvPr>
            <p:ph type="body" sz="quarter" idx="13"/>
          </p:nvPr>
        </p:nvSpPr>
        <p:spPr/>
        <p:txBody>
          <a:bodyPr/>
          <a:lstStyle/>
          <a:p>
            <a:pPr algn="ctr"/>
            <a:r>
              <a:rPr lang="es-VE" sz="3600" dirty="0" smtClean="0"/>
              <a:t>OBJETIVO:</a:t>
            </a:r>
            <a:endParaRPr lang="es-VE" sz="3600" dirty="0"/>
          </a:p>
        </p:txBody>
      </p:sp>
      <p:graphicFrame>
        <p:nvGraphicFramePr>
          <p:cNvPr id="5" name="4 Diagrama"/>
          <p:cNvGraphicFramePr/>
          <p:nvPr>
            <p:extLst>
              <p:ext uri="{D42A27DB-BD31-4B8C-83A1-F6EECF244321}">
                <p14:modId xmlns:p14="http://schemas.microsoft.com/office/powerpoint/2010/main" val="3277399832"/>
              </p:ext>
            </p:extLst>
          </p:nvPr>
        </p:nvGraphicFramePr>
        <p:xfrm>
          <a:off x="1547664" y="404664"/>
          <a:ext cx="7272808"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2 Marcador de texto"/>
          <p:cNvSpPr>
            <a:spLocks noGrp="1"/>
          </p:cNvSpPr>
          <p:nvPr>
            <p:ph type="body" sz="quarter" idx="13"/>
          </p:nvPr>
        </p:nvSpPr>
        <p:spPr>
          <a:xfrm>
            <a:off x="6084168" y="4200191"/>
            <a:ext cx="3780485" cy="524953"/>
          </a:xfrm>
        </p:spPr>
        <p:txBody>
          <a:bodyPr/>
          <a:lstStyle/>
          <a:p>
            <a:r>
              <a:rPr lang="es-VE" sz="2000" dirty="0" smtClean="0">
                <a:solidFill>
                  <a:schemeClr val="bg1"/>
                </a:solidFill>
              </a:rPr>
              <a:t>CABG sola.</a:t>
            </a:r>
            <a:endParaRPr lang="es-VE" sz="2000" dirty="0">
              <a:solidFill>
                <a:schemeClr val="bg1"/>
              </a:solidFill>
            </a:endParaRPr>
          </a:p>
        </p:txBody>
      </p:sp>
      <p:pic>
        <p:nvPicPr>
          <p:cNvPr id="8" name="Picture 2" descr="Resultado de imagen para guantes de boxeo de lado"/>
          <p:cNvPicPr>
            <a:picLocks noChangeAspect="1" noChangeArrowheads="1"/>
          </p:cNvPicPr>
          <p:nvPr/>
        </p:nvPicPr>
        <p:blipFill>
          <a:blip r:embed="rId8"/>
          <a:srcRect/>
          <a:stretch>
            <a:fillRect/>
          </a:stretch>
        </p:blipFill>
        <p:spPr bwMode="auto">
          <a:xfrm rot="5400000">
            <a:off x="2589689" y="4543034"/>
            <a:ext cx="1637705" cy="2182899"/>
          </a:xfrm>
          <a:prstGeom prst="rect">
            <a:avLst/>
          </a:prstGeom>
          <a:noFill/>
          <a:ln>
            <a:solidFill>
              <a:schemeClr val="bg1"/>
            </a:solidFill>
          </a:ln>
        </p:spPr>
      </p:pic>
      <p:pic>
        <p:nvPicPr>
          <p:cNvPr id="9" name="Picture 6" descr="Resultado de imagen para guantes de boxeo de lado"/>
          <p:cNvPicPr>
            <a:picLocks noChangeAspect="1" noChangeArrowheads="1"/>
          </p:cNvPicPr>
          <p:nvPr/>
        </p:nvPicPr>
        <p:blipFill>
          <a:blip r:embed="rId9"/>
          <a:srcRect/>
          <a:stretch>
            <a:fillRect/>
          </a:stretch>
        </p:blipFill>
        <p:spPr bwMode="auto">
          <a:xfrm rot="16200000">
            <a:off x="6024866" y="4575203"/>
            <a:ext cx="1793419" cy="2250878"/>
          </a:xfrm>
          <a:prstGeom prst="rect">
            <a:avLst/>
          </a:prstGeom>
          <a:noFill/>
        </p:spPr>
      </p:pic>
      <p:sp>
        <p:nvSpPr>
          <p:cNvPr id="10" name="2 Marcador de texto"/>
          <p:cNvSpPr txBox="1">
            <a:spLocks/>
          </p:cNvSpPr>
          <p:nvPr/>
        </p:nvSpPr>
        <p:spPr>
          <a:xfrm>
            <a:off x="1547664" y="4416215"/>
            <a:ext cx="4517873" cy="524953"/>
          </a:xfrm>
          <a:prstGeom prst="rect">
            <a:avLst/>
          </a:prstGeom>
          <a:noFill/>
        </p:spPr>
        <p:txBody>
          <a:bodyPr vert="horz" lIns="91440" tIns="45720" rIns="91440" bIns="45720" rtlCol="0" anchor="ctr">
            <a:noAutofit/>
          </a:bodyPr>
          <a:lstStyle>
            <a:lvl1pPr marL="0" indent="0" algn="l" defTabSz="914400" rtl="0" eaLnBrk="1" latinLnBrk="0" hangingPunct="1">
              <a:spcBef>
                <a:spcPts val="800"/>
              </a:spcBef>
              <a:buFont typeface="Arial" pitchFamily="34" charset="0"/>
              <a:buNone/>
              <a:defRPr sz="2800" b="1" kern="1200">
                <a:solidFill>
                  <a:schemeClr val="bg2">
                    <a:lumMod val="25000"/>
                  </a:schemeClr>
                </a:solidFill>
                <a:latin typeface="Century Gothic" panose="020B0502020202020204" pitchFamily="34"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s-VE" sz="2000" dirty="0" smtClean="0">
                <a:solidFill>
                  <a:schemeClr val="bg1"/>
                </a:solidFill>
              </a:rPr>
              <a:t>CABG + </a:t>
            </a:r>
            <a:r>
              <a:rPr lang="es-VE" sz="2000" dirty="0">
                <a:solidFill>
                  <a:schemeClr val="bg1"/>
                </a:solidFill>
              </a:rPr>
              <a:t> Reparación de VM.</a:t>
            </a:r>
          </a:p>
          <a:p>
            <a:endParaRPr lang="es-VE" sz="2000" dirty="0">
              <a:solidFill>
                <a:schemeClr val="bg1"/>
              </a:solidFill>
            </a:endParaRPr>
          </a:p>
        </p:txBody>
      </p:sp>
    </p:spTree>
    <p:extLst>
      <p:ext uri="{BB962C8B-B14F-4D97-AF65-F5344CB8AC3E}">
        <p14:creationId xmlns:p14="http://schemas.microsoft.com/office/powerpoint/2010/main" val="102800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p:txBody>
          <a:bodyPr/>
          <a:lstStyle/>
          <a:p>
            <a:pPr algn="ctr"/>
            <a:r>
              <a:rPr lang="es-VE" b="1" dirty="0" smtClean="0"/>
              <a:t>MÉTODOS.</a:t>
            </a:r>
            <a:endParaRPr lang="es-VE" b="1" dirty="0"/>
          </a:p>
        </p:txBody>
      </p:sp>
      <p:pic>
        <p:nvPicPr>
          <p:cNvPr id="6" name="Picture 2" descr="Resultado de imagen para busqueda"/>
          <p:cNvPicPr>
            <a:picLocks noChangeAspect="1" noChangeArrowheads="1"/>
          </p:cNvPicPr>
          <p:nvPr/>
        </p:nvPicPr>
        <p:blipFill>
          <a:blip r:embed="rId3" cstate="print"/>
          <a:srcRect t="7000" r="8002"/>
          <a:stretch>
            <a:fillRect/>
          </a:stretch>
        </p:blipFill>
        <p:spPr bwMode="auto">
          <a:xfrm>
            <a:off x="385154" y="404664"/>
            <a:ext cx="1306526" cy="1316939"/>
          </a:xfrm>
          <a:prstGeom prst="rect">
            <a:avLst/>
          </a:prstGeom>
          <a:noFill/>
        </p:spPr>
      </p:pic>
      <p:sp>
        <p:nvSpPr>
          <p:cNvPr id="7" name="6 Flecha derecha"/>
          <p:cNvSpPr/>
          <p:nvPr/>
        </p:nvSpPr>
        <p:spPr>
          <a:xfrm>
            <a:off x="1763688" y="1301588"/>
            <a:ext cx="1368152" cy="8640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7 CuadroTexto"/>
          <p:cNvSpPr txBox="1"/>
          <p:nvPr/>
        </p:nvSpPr>
        <p:spPr>
          <a:xfrm>
            <a:off x="3275856" y="908720"/>
            <a:ext cx="547260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dirty="0" smtClean="0"/>
              <a:t>Se </a:t>
            </a:r>
            <a:r>
              <a:rPr lang="es-VE" dirty="0"/>
              <a:t>hicieron búsquedas en </a:t>
            </a:r>
            <a:r>
              <a:rPr lang="es-ES" dirty="0">
                <a:latin typeface="Tahoma" pitchFamily="34" charset="0"/>
                <a:ea typeface="Tahoma" pitchFamily="34" charset="0"/>
                <a:cs typeface="Tahoma" pitchFamily="34" charset="0"/>
                <a:sym typeface="Wingdings" pitchFamily="2" charset="2"/>
              </a:rPr>
              <a:t>Base de </a:t>
            </a:r>
            <a:r>
              <a:rPr lang="es-ES" dirty="0" smtClean="0">
                <a:latin typeface="Tahoma" pitchFamily="34" charset="0"/>
                <a:ea typeface="Tahoma" pitchFamily="34" charset="0"/>
                <a:cs typeface="Tahoma" pitchFamily="34" charset="0"/>
                <a:sym typeface="Wingdings" pitchFamily="2" charset="2"/>
              </a:rPr>
              <a:t>datos </a:t>
            </a:r>
            <a:r>
              <a:rPr lang="es-ES" dirty="0" err="1"/>
              <a:t>PubMed</a:t>
            </a:r>
            <a:r>
              <a:rPr lang="es-ES" dirty="0"/>
              <a:t>, Cochrane, EMBASE, CINAHL y </a:t>
            </a:r>
            <a:r>
              <a:rPr lang="es-ES" dirty="0" smtClean="0"/>
              <a:t>Google, para estudios publicados </a:t>
            </a:r>
            <a:r>
              <a:rPr lang="es-ES" dirty="0"/>
              <a:t>entre enero de 1960 y junio de 2016 comparando la cirugía de la válvula mitral con la terapia convencional </a:t>
            </a:r>
            <a:r>
              <a:rPr lang="es-ES" dirty="0" smtClean="0"/>
              <a:t>,con </a:t>
            </a:r>
            <a:r>
              <a:rPr lang="es-ES" dirty="0"/>
              <a:t>CABG solo.  </a:t>
            </a:r>
            <a:endParaRPr lang="en-US" dirty="0">
              <a:latin typeface="Tahoma" pitchFamily="34" charset="0"/>
              <a:ea typeface="Tahoma" pitchFamily="34" charset="0"/>
              <a:cs typeface="Tahoma" pitchFamily="34" charset="0"/>
            </a:endParaRPr>
          </a:p>
        </p:txBody>
      </p:sp>
      <p:sp>
        <p:nvSpPr>
          <p:cNvPr id="9" name="8 Flecha abajo"/>
          <p:cNvSpPr/>
          <p:nvPr/>
        </p:nvSpPr>
        <p:spPr>
          <a:xfrm>
            <a:off x="5364088" y="2492896"/>
            <a:ext cx="612068" cy="518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9 Tabla"/>
          <p:cNvGraphicFramePr>
            <a:graphicFrameLocks noGrp="1"/>
          </p:cNvGraphicFramePr>
          <p:nvPr>
            <p:extLst>
              <p:ext uri="{D42A27DB-BD31-4B8C-83A1-F6EECF244321}">
                <p14:modId xmlns:p14="http://schemas.microsoft.com/office/powerpoint/2010/main" val="361739259"/>
              </p:ext>
            </p:extLst>
          </p:nvPr>
        </p:nvGraphicFramePr>
        <p:xfrm>
          <a:off x="2051720" y="3055952"/>
          <a:ext cx="7092280" cy="3901440"/>
        </p:xfrm>
        <a:graphic>
          <a:graphicData uri="http://schemas.openxmlformats.org/drawingml/2006/table">
            <a:tbl>
              <a:tblPr firstRow="1" bandRow="1">
                <a:tableStyleId>{69012ECD-51FC-41F1-AA8D-1B2483CD663E}</a:tableStyleId>
              </a:tblPr>
              <a:tblGrid>
                <a:gridCol w="7092280"/>
              </a:tblGrid>
              <a:tr h="451215">
                <a:tc>
                  <a:txBody>
                    <a:bodyPr/>
                    <a:lstStyle/>
                    <a:p>
                      <a:pPr algn="ctr"/>
                      <a:r>
                        <a:rPr lang="es-ES" sz="2800" b="1" dirty="0" smtClean="0">
                          <a:solidFill>
                            <a:schemeClr val="bg1"/>
                          </a:solidFill>
                          <a:latin typeface="Century Gothic" pitchFamily="34" charset="0"/>
                        </a:rPr>
                        <a:t>Términos</a:t>
                      </a:r>
                      <a:r>
                        <a:rPr lang="es-ES" sz="2800" b="1" baseline="0" dirty="0" smtClean="0">
                          <a:solidFill>
                            <a:schemeClr val="bg1"/>
                          </a:solidFill>
                          <a:latin typeface="Century Gothic" pitchFamily="34" charset="0"/>
                        </a:rPr>
                        <a:t> de Búsqueda</a:t>
                      </a:r>
                      <a:endParaRPr lang="en-US" sz="2800" b="1" dirty="0">
                        <a:solidFill>
                          <a:schemeClr val="bg1"/>
                        </a:solidFill>
                        <a:latin typeface="Century Gothic" pitchFamily="34" charset="0"/>
                        <a:ea typeface="Tahoma" pitchFamily="34" charset="0"/>
                        <a:cs typeface="Tahoma" pitchFamily="34" charset="0"/>
                      </a:endParaRPr>
                    </a:p>
                  </a:txBody>
                  <a:tcPr/>
                </a:tc>
              </a:tr>
              <a:tr h="345047">
                <a:tc>
                  <a:txBody>
                    <a:bodyPr/>
                    <a:lstStyle/>
                    <a:p>
                      <a:pPr algn="ctr"/>
                      <a:r>
                        <a:rPr lang="es-ES" sz="2000" b="1" kern="1200" baseline="0" dirty="0" smtClean="0">
                          <a:solidFill>
                            <a:schemeClr val="bg1"/>
                          </a:solidFill>
                          <a:latin typeface="Century Gothic" pitchFamily="34" charset="0"/>
                          <a:ea typeface="+mn-ea"/>
                          <a:cs typeface="+mn-cs"/>
                        </a:rPr>
                        <a:t>«</a:t>
                      </a:r>
                      <a:r>
                        <a:rPr lang="es-VE" sz="2000" b="1" kern="1200" baseline="0" dirty="0" err="1" smtClean="0">
                          <a:solidFill>
                            <a:schemeClr val="bg1"/>
                          </a:solidFill>
                          <a:latin typeface="Century Gothic" pitchFamily="34" charset="0"/>
                          <a:ea typeface="+mn-ea"/>
                          <a:cs typeface="+mn-cs"/>
                        </a:rPr>
                        <a:t>Regurgitacion</a:t>
                      </a:r>
                      <a:r>
                        <a:rPr lang="es-VE" sz="2000" b="1" kern="1200" baseline="0" dirty="0" smtClean="0">
                          <a:solidFill>
                            <a:schemeClr val="bg1"/>
                          </a:solidFill>
                          <a:latin typeface="Century Gothic" pitchFamily="34" charset="0"/>
                          <a:ea typeface="+mn-ea"/>
                          <a:cs typeface="+mn-cs"/>
                        </a:rPr>
                        <a:t> mitral </a:t>
                      </a:r>
                      <a:r>
                        <a:rPr lang="es-VE" sz="2000" b="1" kern="1200" baseline="0" dirty="0" err="1" smtClean="0">
                          <a:solidFill>
                            <a:schemeClr val="bg1"/>
                          </a:solidFill>
                          <a:latin typeface="Century Gothic" pitchFamily="34" charset="0"/>
                          <a:ea typeface="+mn-ea"/>
                          <a:cs typeface="+mn-cs"/>
                        </a:rPr>
                        <a:t>isquemica</a:t>
                      </a:r>
                      <a:r>
                        <a:rPr lang="es-VE" sz="2000" b="1" kern="1200" baseline="0" dirty="0" smtClean="0">
                          <a:solidFill>
                            <a:schemeClr val="bg1"/>
                          </a:solidFill>
                          <a:latin typeface="Century Gothic" pitchFamily="34" charset="0"/>
                          <a:ea typeface="+mn-ea"/>
                          <a:cs typeface="+mn-cs"/>
                        </a:rPr>
                        <a:t>»</a:t>
                      </a:r>
                      <a:endParaRPr lang="en-US" sz="2000" b="1" dirty="0">
                        <a:solidFill>
                          <a:schemeClr val="bg1"/>
                        </a:solidFill>
                        <a:latin typeface="Century Gothic" pitchFamily="34" charset="0"/>
                        <a:ea typeface="Tahoma" pitchFamily="34" charset="0"/>
                        <a:cs typeface="Tahoma" pitchFamily="34" charset="0"/>
                      </a:endParaRPr>
                    </a:p>
                  </a:txBody>
                  <a:tcPr/>
                </a:tc>
              </a:tr>
              <a:tr h="345047">
                <a:tc>
                  <a:txBody>
                    <a:bodyPr/>
                    <a:lstStyle/>
                    <a:p>
                      <a:pPr algn="ctr"/>
                      <a:r>
                        <a:rPr lang="es-ES" sz="2000" b="1" kern="1200" dirty="0" smtClean="0">
                          <a:solidFill>
                            <a:schemeClr val="bg1"/>
                          </a:solidFill>
                          <a:effectLst/>
                          <a:latin typeface="Century Gothic" pitchFamily="34" charset="0"/>
                          <a:ea typeface="+mn-ea"/>
                          <a:cs typeface="+mn-cs"/>
                        </a:rPr>
                        <a:t>"</a:t>
                      </a:r>
                      <a:r>
                        <a:rPr lang="es-ES" sz="2000" b="1" kern="1200" dirty="0" err="1" smtClean="0">
                          <a:solidFill>
                            <a:schemeClr val="bg1"/>
                          </a:solidFill>
                          <a:effectLst/>
                          <a:latin typeface="Century Gothic" pitchFamily="34" charset="0"/>
                          <a:ea typeface="+mn-ea"/>
                          <a:cs typeface="+mn-cs"/>
                        </a:rPr>
                        <a:t>IMi</a:t>
                      </a:r>
                      <a:r>
                        <a:rPr lang="es-ES" sz="2000" b="1" kern="1200" dirty="0" smtClean="0">
                          <a:solidFill>
                            <a:schemeClr val="bg1"/>
                          </a:solidFill>
                          <a:effectLst/>
                          <a:latin typeface="Century Gothic" pitchFamily="34" charset="0"/>
                          <a:ea typeface="+mn-ea"/>
                          <a:cs typeface="+mn-cs"/>
                        </a:rPr>
                        <a:t> funcional", </a:t>
                      </a:r>
                      <a:endParaRPr lang="en-US" sz="2000" b="1" dirty="0">
                        <a:solidFill>
                          <a:schemeClr val="bg1"/>
                        </a:solidFill>
                        <a:latin typeface="Century Gothic" pitchFamily="34" charset="0"/>
                        <a:ea typeface="Tahoma" pitchFamily="34" charset="0"/>
                        <a:cs typeface="Tahoma" pitchFamily="34" charset="0"/>
                      </a:endParaRPr>
                    </a:p>
                  </a:txBody>
                  <a:tcPr/>
                </a:tc>
              </a:tr>
              <a:tr h="345047">
                <a:tc>
                  <a:txBody>
                    <a:bodyPr/>
                    <a:lstStyle/>
                    <a:p>
                      <a:pPr algn="ctr"/>
                      <a:r>
                        <a:rPr lang="es-ES" sz="2000" b="1" kern="1200" dirty="0" smtClean="0">
                          <a:solidFill>
                            <a:schemeClr val="bg1"/>
                          </a:solidFill>
                          <a:effectLst/>
                          <a:latin typeface="Century Gothic" pitchFamily="34" charset="0"/>
                          <a:ea typeface="+mn-ea"/>
                          <a:cs typeface="+mn-cs"/>
                        </a:rPr>
                        <a:t>"</a:t>
                      </a:r>
                      <a:r>
                        <a:rPr lang="es-ES" sz="2000" b="1" kern="1200" dirty="0" err="1" smtClean="0">
                          <a:solidFill>
                            <a:schemeClr val="bg1"/>
                          </a:solidFill>
                          <a:effectLst/>
                          <a:latin typeface="Century Gothic" pitchFamily="34" charset="0"/>
                          <a:ea typeface="+mn-ea"/>
                          <a:cs typeface="+mn-cs"/>
                        </a:rPr>
                        <a:t>Imi</a:t>
                      </a:r>
                      <a:r>
                        <a:rPr lang="es-ES" sz="2000" b="1" kern="1200" dirty="0" smtClean="0">
                          <a:solidFill>
                            <a:schemeClr val="bg1"/>
                          </a:solidFill>
                          <a:effectLst/>
                          <a:latin typeface="Century Gothic" pitchFamily="34" charset="0"/>
                          <a:ea typeface="+mn-ea"/>
                          <a:cs typeface="+mn-cs"/>
                        </a:rPr>
                        <a:t> moderada", </a:t>
                      </a:r>
                      <a:endParaRPr lang="en-US" sz="2000" b="1" dirty="0">
                        <a:solidFill>
                          <a:schemeClr val="bg1"/>
                        </a:solidFill>
                        <a:latin typeface="Century Gothic" pitchFamily="34" charset="0"/>
                        <a:ea typeface="Tahoma" pitchFamily="34" charset="0"/>
                        <a:cs typeface="Tahoma" pitchFamily="34" charset="0"/>
                      </a:endParaRPr>
                    </a:p>
                  </a:txBody>
                  <a:tcPr/>
                </a:tc>
              </a:tr>
              <a:tr h="345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bg1"/>
                          </a:solidFill>
                          <a:effectLst/>
                          <a:latin typeface="Century Gothic" pitchFamily="34" charset="0"/>
                          <a:ea typeface="+mn-ea"/>
                          <a:cs typeface="+mn-cs"/>
                        </a:rPr>
                        <a:t>«Reemplazo de la válvula mitral (MVR)</a:t>
                      </a:r>
                      <a:endParaRPr lang="en-US" sz="2000" b="1" dirty="0" smtClean="0">
                        <a:solidFill>
                          <a:schemeClr val="bg1"/>
                        </a:solidFill>
                        <a:latin typeface="Century Gothic" pitchFamily="34" charset="0"/>
                        <a:ea typeface="Tahoma" pitchFamily="34" charset="0"/>
                        <a:cs typeface="Tahoma" pitchFamily="34" charset="0"/>
                      </a:endParaRPr>
                    </a:p>
                  </a:txBody>
                  <a:tcPr/>
                </a:tc>
              </a:tr>
              <a:tr h="345047">
                <a:tc>
                  <a:txBody>
                    <a:bodyPr/>
                    <a:lstStyle/>
                    <a:p>
                      <a:pPr algn="ctr"/>
                      <a:r>
                        <a:rPr lang="es-ES" sz="2000" b="1" kern="1200" dirty="0" smtClean="0">
                          <a:solidFill>
                            <a:schemeClr val="bg1"/>
                          </a:solidFill>
                          <a:effectLst/>
                          <a:latin typeface="Century Gothic" pitchFamily="34" charset="0"/>
                          <a:ea typeface="+mn-ea"/>
                          <a:cs typeface="+mn-cs"/>
                        </a:rPr>
                        <a:t>«Reparación de la válvula mitral (</a:t>
                      </a:r>
                      <a:r>
                        <a:rPr lang="es-ES" sz="2000" b="1" kern="1200" dirty="0" err="1" smtClean="0">
                          <a:solidFill>
                            <a:schemeClr val="bg1"/>
                          </a:solidFill>
                          <a:effectLst/>
                          <a:latin typeface="Century Gothic" pitchFamily="34" charset="0"/>
                          <a:ea typeface="+mn-ea"/>
                          <a:cs typeface="+mn-cs"/>
                        </a:rPr>
                        <a:t>MVRe</a:t>
                      </a:r>
                      <a:r>
                        <a:rPr lang="es-ES" sz="2000" b="1" kern="1200" dirty="0" smtClean="0">
                          <a:solidFill>
                            <a:schemeClr val="bg1"/>
                          </a:solidFill>
                          <a:effectLst/>
                          <a:latin typeface="Century Gothic" pitchFamily="34" charset="0"/>
                          <a:ea typeface="+mn-ea"/>
                          <a:cs typeface="+mn-cs"/>
                        </a:rPr>
                        <a:t>)," </a:t>
                      </a:r>
                      <a:endParaRPr lang="es-ES" sz="2000" b="1" dirty="0" smtClean="0">
                        <a:solidFill>
                          <a:schemeClr val="bg1"/>
                        </a:solidFill>
                        <a:latin typeface="Century Gothic" pitchFamily="34" charset="0"/>
                        <a:ea typeface="Tahoma" pitchFamily="34" charset="0"/>
                        <a:cs typeface="Tahoma" pitchFamily="34" charset="0"/>
                      </a:endParaRPr>
                    </a:p>
                  </a:txBody>
                  <a:tcPr/>
                </a:tc>
              </a:tr>
              <a:tr h="345047">
                <a:tc>
                  <a:txBody>
                    <a:bodyPr/>
                    <a:lstStyle/>
                    <a:p>
                      <a:pPr algn="ctr"/>
                      <a:r>
                        <a:rPr lang="es-ES" sz="2000" b="1" kern="1200" dirty="0" smtClean="0">
                          <a:solidFill>
                            <a:schemeClr val="bg1"/>
                          </a:solidFill>
                          <a:effectLst/>
                          <a:latin typeface="Century Gothic" pitchFamily="34" charset="0"/>
                          <a:ea typeface="+mn-ea"/>
                          <a:cs typeface="+mn-cs"/>
                        </a:rPr>
                        <a:t>" Regurgitación de la válvula mitral"</a:t>
                      </a:r>
                      <a:endParaRPr lang="es-ES" sz="2000" b="1" dirty="0" smtClean="0">
                        <a:solidFill>
                          <a:schemeClr val="bg1"/>
                        </a:solidFill>
                        <a:latin typeface="Century Gothic" pitchFamily="34" charset="0"/>
                        <a:ea typeface="Tahoma" pitchFamily="34" charset="0"/>
                        <a:cs typeface="Tahoma" pitchFamily="34" charset="0"/>
                      </a:endParaRPr>
                    </a:p>
                  </a:txBody>
                  <a:tcPr/>
                </a:tc>
              </a:tr>
              <a:tr h="8758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bg1"/>
                          </a:solidFill>
                          <a:effectLst/>
                          <a:latin typeface="Century Gothic" pitchFamily="34" charset="0"/>
                          <a:ea typeface="+mn-ea"/>
                          <a:cs typeface="+mn-cs"/>
                        </a:rPr>
                        <a:t>“Insuficiencia de la válvula mitral”, y sus combinaciones.</a:t>
                      </a:r>
                      <a:endParaRPr lang="es-VE" sz="2000" b="1" dirty="0" smtClean="0">
                        <a:solidFill>
                          <a:schemeClr val="bg1"/>
                        </a:solidFill>
                        <a:latin typeface="Century Gothic" pitchFamily="34" charset="0"/>
                      </a:endParaRPr>
                    </a:p>
                    <a:p>
                      <a:pPr algn="ctr"/>
                      <a:endParaRPr lang="es-ES" sz="2000" b="1" dirty="0" smtClean="0">
                        <a:solidFill>
                          <a:schemeClr val="bg1"/>
                        </a:solidFill>
                        <a:latin typeface="Century Gothic" pitchFamily="34" charset="0"/>
                        <a:ea typeface="Tahoma" pitchFamily="34" charset="0"/>
                        <a:cs typeface="Tahoma" pitchFamily="34" charset="0"/>
                      </a:endParaRPr>
                    </a:p>
                  </a:txBody>
                  <a:tcPr/>
                </a:tc>
              </a:tr>
            </a:tbl>
          </a:graphicData>
        </a:graphic>
      </p:graphicFrame>
      <p:sp>
        <p:nvSpPr>
          <p:cNvPr id="11" name="1 Título"/>
          <p:cNvSpPr txBox="1">
            <a:spLocks/>
          </p:cNvSpPr>
          <p:nvPr/>
        </p:nvSpPr>
        <p:spPr>
          <a:xfrm>
            <a:off x="2890395" y="116632"/>
            <a:ext cx="4705941"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smtClean="0">
                <a:latin typeface="Tahoma" pitchFamily="34" charset="0"/>
                <a:ea typeface="Tahoma" pitchFamily="34" charset="0"/>
                <a:cs typeface="Tahoma" pitchFamily="34" charset="0"/>
              </a:rPr>
              <a:t>Metodología </a:t>
            </a:r>
            <a:endParaRPr lang="es-ES" sz="2800" b="1" dirty="0">
              <a:latin typeface="Tahoma" pitchFamily="34" charset="0"/>
              <a:ea typeface="Tahoma" pitchFamily="34" charset="0"/>
              <a:cs typeface="Tahoma" pitchFamily="34" charset="0"/>
            </a:endParaRPr>
          </a:p>
        </p:txBody>
      </p:sp>
      <p:sp>
        <p:nvSpPr>
          <p:cNvPr id="12" name="11 CuadroTexto"/>
          <p:cNvSpPr txBox="1"/>
          <p:nvPr/>
        </p:nvSpPr>
        <p:spPr>
          <a:xfrm>
            <a:off x="2447764" y="3861048"/>
            <a:ext cx="608467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dirty="0" smtClean="0">
                <a:latin typeface="Century Gothic" pitchFamily="34" charset="0"/>
              </a:rPr>
              <a:t>También se  realizaron </a:t>
            </a:r>
            <a:r>
              <a:rPr lang="es-ES" sz="2000" b="1" dirty="0">
                <a:latin typeface="Century Gothic" pitchFamily="34" charset="0"/>
              </a:rPr>
              <a:t>búsquedas manuales revisando </a:t>
            </a:r>
            <a:r>
              <a:rPr lang="es-ES" sz="2000" b="1" dirty="0" smtClean="0">
                <a:latin typeface="Century Gothic" pitchFamily="34" charset="0"/>
              </a:rPr>
              <a:t>las  </a:t>
            </a:r>
            <a:r>
              <a:rPr lang="es-ES" sz="2000" b="1" dirty="0">
                <a:latin typeface="Century Gothic" pitchFamily="34" charset="0"/>
              </a:rPr>
              <a:t>secciones de referencia de los estudios incluidos, artículos de revisión y editoriales </a:t>
            </a:r>
            <a:r>
              <a:rPr lang="es-ES" sz="2000" b="1" dirty="0" smtClean="0">
                <a:latin typeface="Century Gothic" pitchFamily="34" charset="0"/>
              </a:rPr>
              <a:t> de </a:t>
            </a:r>
            <a:r>
              <a:rPr lang="es-ES" sz="2000" b="1" dirty="0">
                <a:latin typeface="Century Gothic" pitchFamily="34" charset="0"/>
              </a:rPr>
              <a:t>acuerdo con las directrices Cochrane, se excluyeron los resúmenes de congresos con datos no publicados.</a:t>
            </a:r>
            <a:endParaRPr lang="es-VE" sz="2000" b="1" dirty="0">
              <a:latin typeface="Century Gothic" pitchFamily="34" charset="0"/>
            </a:endParaRPr>
          </a:p>
        </p:txBody>
      </p:sp>
    </p:spTree>
    <p:extLst>
      <p:ext uri="{BB962C8B-B14F-4D97-AF65-F5344CB8AC3E}">
        <p14:creationId xmlns:p14="http://schemas.microsoft.com/office/powerpoint/2010/main" val="30291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0.05"/>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 calcmode="lin" valueType="num">
                                      <p:cBhvr>
                                        <p:cTn id="27" dur="500" fill="hold"/>
                                        <p:tgtEl>
                                          <p:spTgt spid="9"/>
                                        </p:tgtEl>
                                        <p:attrNameLst>
                                          <p:attrName>ppt_x</p:attrName>
                                        </p:attrNameLst>
                                      </p:cBhvr>
                                      <p:tavLst>
                                        <p:tav tm="0">
                                          <p:val>
                                            <p:strVal val="#ppt_x-.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plus(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texto"/>
          <p:cNvSpPr>
            <a:spLocks noGrp="1"/>
          </p:cNvSpPr>
          <p:nvPr>
            <p:ph type="body" sz="quarter" idx="13"/>
          </p:nvPr>
        </p:nvSpPr>
        <p:spPr>
          <a:xfrm rot="16200000">
            <a:off x="-1150426" y="3827254"/>
            <a:ext cx="4829180" cy="567000"/>
          </a:xfrm>
        </p:spPr>
        <p:txBody>
          <a:bodyPr/>
          <a:lstStyle/>
          <a:p>
            <a:r>
              <a:rPr lang="es-VE" sz="2000" dirty="0" smtClean="0">
                <a:latin typeface="Century" pitchFamily="18" charset="0"/>
              </a:rPr>
              <a:t>APENDICE  SUPLEMENTARIO.</a:t>
            </a:r>
            <a:endParaRPr lang="es-VE" sz="2000" dirty="0">
              <a:latin typeface="Century" pitchFamily="18" charset="0"/>
            </a:endParaRPr>
          </a:p>
        </p:txBody>
      </p:sp>
      <p:sp>
        <p:nvSpPr>
          <p:cNvPr id="6" name="2 Título"/>
          <p:cNvSpPr txBox="1">
            <a:spLocks/>
          </p:cNvSpPr>
          <p:nvPr/>
        </p:nvSpPr>
        <p:spPr>
          <a:xfrm rot="16200000">
            <a:off x="-1934410" y="3356670"/>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smtClean="0">
                <a:latin typeface="+mj-lt"/>
              </a:rPr>
              <a:t>MÉTODOS</a:t>
            </a:r>
            <a:r>
              <a:rPr lang="es-VE" b="1" dirty="0" smtClean="0">
                <a:latin typeface="Century" pitchFamily="18" charset="0"/>
              </a:rPr>
              <a:t>.</a:t>
            </a:r>
            <a:endParaRPr lang="es-VE" b="1" dirty="0">
              <a:latin typeface="Century" pitchFamily="18" charset="0"/>
            </a:endParaRPr>
          </a:p>
        </p:txBody>
      </p:sp>
      <p:pic>
        <p:nvPicPr>
          <p:cNvPr id="7" name="Picture 2" descr="Resultado de imagen para busqueda"/>
          <p:cNvPicPr>
            <a:picLocks noChangeAspect="1" noChangeArrowheads="1"/>
          </p:cNvPicPr>
          <p:nvPr/>
        </p:nvPicPr>
        <p:blipFill>
          <a:blip r:embed="rId3" cstate="print"/>
          <a:srcRect t="7000" r="8002"/>
          <a:stretch>
            <a:fillRect/>
          </a:stretch>
        </p:blipFill>
        <p:spPr bwMode="auto">
          <a:xfrm>
            <a:off x="385154" y="404664"/>
            <a:ext cx="1306526" cy="1316939"/>
          </a:xfrm>
          <a:prstGeom prst="rect">
            <a:avLst/>
          </a:prstGeom>
          <a:noFill/>
        </p:spPr>
      </p:pic>
      <p:sp>
        <p:nvSpPr>
          <p:cNvPr id="12" name="1 Título"/>
          <p:cNvSpPr txBox="1">
            <a:spLocks/>
          </p:cNvSpPr>
          <p:nvPr/>
        </p:nvSpPr>
        <p:spPr>
          <a:xfrm>
            <a:off x="2890395" y="116632"/>
            <a:ext cx="3913853"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1100" b="1" dirty="0" smtClean="0">
                <a:latin typeface="Century" pitchFamily="18" charset="0"/>
                <a:ea typeface="Tahoma" pitchFamily="34" charset="0"/>
                <a:cs typeface="Tahoma" pitchFamily="34" charset="0"/>
              </a:rPr>
              <a:t>Metodología </a:t>
            </a:r>
            <a:endParaRPr lang="es-ES" sz="1100" b="1" dirty="0">
              <a:latin typeface="Century" pitchFamily="18" charset="0"/>
              <a:ea typeface="Tahoma" pitchFamily="34" charset="0"/>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885600"/>
            <a:ext cx="6624736" cy="571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 Cuadro de texto"/>
          <p:cNvSpPr txBox="1"/>
          <p:nvPr/>
        </p:nvSpPr>
        <p:spPr>
          <a:xfrm>
            <a:off x="2890395" y="1419225"/>
            <a:ext cx="2257669" cy="627380"/>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VE" sz="1100" dirty="0" smtClean="0">
                <a:solidFill>
                  <a:srgbClr val="212121"/>
                </a:solidFill>
                <a:effectLst/>
                <a:latin typeface="Century" pitchFamily="18" charset="0"/>
                <a:ea typeface="Calibri"/>
                <a:cs typeface="Times New Roman"/>
              </a:rPr>
              <a:t>Registros </a:t>
            </a:r>
            <a:r>
              <a:rPr lang="es-VE" sz="1100" dirty="0">
                <a:solidFill>
                  <a:srgbClr val="212121"/>
                </a:solidFill>
                <a:effectLst/>
                <a:latin typeface="Century" pitchFamily="18" charset="0"/>
                <a:ea typeface="Calibri"/>
                <a:cs typeface="Times New Roman"/>
              </a:rPr>
              <a:t>de búsqueda en la base de datos (n°2577).</a:t>
            </a:r>
            <a:endParaRPr lang="es-VE" sz="1100" dirty="0">
              <a:effectLst/>
              <a:latin typeface="Century" pitchFamily="18" charset="0"/>
              <a:ea typeface="Calibri"/>
              <a:cs typeface="Times New Roman"/>
            </a:endParaRPr>
          </a:p>
        </p:txBody>
      </p:sp>
      <p:sp>
        <p:nvSpPr>
          <p:cNvPr id="9" name="7 Cuadro de texto"/>
          <p:cNvSpPr txBox="1"/>
          <p:nvPr/>
        </p:nvSpPr>
        <p:spPr>
          <a:xfrm>
            <a:off x="5436096" y="1419226"/>
            <a:ext cx="2448272" cy="598726"/>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100" dirty="0">
                <a:solidFill>
                  <a:srgbClr val="212121"/>
                </a:solidFill>
                <a:effectLst/>
                <a:latin typeface="Century" pitchFamily="18" charset="0"/>
                <a:ea typeface="Times New Roman"/>
                <a:cs typeface="Courier New"/>
              </a:rPr>
              <a:t>Registros adicionales identificados por otras fuentes. (21)</a:t>
            </a:r>
            <a:endParaRPr lang="es-VE" sz="1100" dirty="0">
              <a:effectLst/>
              <a:latin typeface="Century" pitchFamily="18" charset="0"/>
              <a:ea typeface="Calibri"/>
              <a:cs typeface="Times New Roman"/>
            </a:endParaRPr>
          </a:p>
          <a:p>
            <a:pPr algn="ctr">
              <a:lnSpc>
                <a:spcPct val="115000"/>
              </a:lnSpc>
              <a:spcAft>
                <a:spcPts val="1000"/>
              </a:spcAft>
            </a:pPr>
            <a:r>
              <a:rPr lang="es-VE" sz="1100" dirty="0">
                <a:effectLst/>
                <a:latin typeface="Century" pitchFamily="18" charset="0"/>
                <a:ea typeface="Calibri"/>
                <a:cs typeface="Times New Roman"/>
              </a:rPr>
              <a:t> </a:t>
            </a:r>
          </a:p>
        </p:txBody>
      </p:sp>
      <p:sp>
        <p:nvSpPr>
          <p:cNvPr id="2" name="1 Rectángulo"/>
          <p:cNvSpPr/>
          <p:nvPr/>
        </p:nvSpPr>
        <p:spPr>
          <a:xfrm>
            <a:off x="3995936" y="2494057"/>
            <a:ext cx="2736304" cy="461665"/>
          </a:xfrm>
          <a:prstGeom prst="rect">
            <a:avLst/>
          </a:prstGeom>
          <a:solidFill>
            <a:schemeClr val="bg1"/>
          </a:solidFill>
          <a:ln w="12700">
            <a:solidFill>
              <a:schemeClr val="tx1"/>
            </a:solidFill>
          </a:ln>
        </p:spPr>
        <p:txBody>
          <a:bodyPr wrap="square">
            <a:spAutoFit/>
          </a:bodyPr>
          <a:lstStyle/>
          <a:p>
            <a:r>
              <a:rPr lang="es-VE" sz="1200" dirty="0" smtClean="0">
                <a:latin typeface="Century" pitchFamily="18" charset="0"/>
              </a:rPr>
              <a:t>Registros duplicados  eliminados después revisados(n°193)</a:t>
            </a:r>
            <a:endParaRPr lang="es-VE" sz="1200" dirty="0">
              <a:latin typeface="Century" pitchFamily="18" charset="0"/>
            </a:endParaRPr>
          </a:p>
        </p:txBody>
      </p:sp>
      <p:sp>
        <p:nvSpPr>
          <p:cNvPr id="10" name="5 Cuadro de texto"/>
          <p:cNvSpPr txBox="1"/>
          <p:nvPr/>
        </p:nvSpPr>
        <p:spPr>
          <a:xfrm>
            <a:off x="4427984" y="3258502"/>
            <a:ext cx="1800200" cy="482974"/>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VE" sz="1100" dirty="0">
                <a:effectLst/>
                <a:latin typeface="Century" pitchFamily="18" charset="0"/>
                <a:ea typeface="Calibri"/>
                <a:cs typeface="Times New Roman"/>
              </a:rPr>
              <a:t>Registros </a:t>
            </a:r>
            <a:r>
              <a:rPr lang="es-VE" sz="1100" dirty="0" smtClean="0">
                <a:effectLst/>
                <a:latin typeface="Century" pitchFamily="18" charset="0"/>
                <a:ea typeface="Calibri"/>
                <a:cs typeface="Times New Roman"/>
              </a:rPr>
              <a:t>seleccionados (n°193)</a:t>
            </a:r>
            <a:endParaRPr lang="es-VE" sz="1100" dirty="0">
              <a:effectLst/>
              <a:latin typeface="Century" pitchFamily="18" charset="0"/>
              <a:ea typeface="Calibri"/>
              <a:cs typeface="Times New Roman"/>
            </a:endParaRPr>
          </a:p>
        </p:txBody>
      </p:sp>
      <p:sp>
        <p:nvSpPr>
          <p:cNvPr id="11" name="5 Cuadro de texto"/>
          <p:cNvSpPr txBox="1"/>
          <p:nvPr/>
        </p:nvSpPr>
        <p:spPr>
          <a:xfrm>
            <a:off x="6876256" y="3068960"/>
            <a:ext cx="1800200" cy="936104"/>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VE" sz="1100" dirty="0">
                <a:effectLst/>
                <a:latin typeface="Century" pitchFamily="18" charset="0"/>
                <a:ea typeface="Calibri"/>
                <a:cs typeface="Times New Roman"/>
              </a:rPr>
              <a:t>R</a:t>
            </a:r>
            <a:r>
              <a:rPr lang="es-VE" sz="1100" dirty="0">
                <a:solidFill>
                  <a:srgbClr val="212121"/>
                </a:solidFill>
                <a:effectLst/>
                <a:latin typeface="Century" pitchFamily="18" charset="0"/>
                <a:ea typeface="Calibri"/>
                <a:cs typeface="Times New Roman"/>
              </a:rPr>
              <a:t>egistros excluidos después de revisar el resumen de </a:t>
            </a:r>
            <a:r>
              <a:rPr lang="es-VE" sz="1100" dirty="0" smtClean="0">
                <a:solidFill>
                  <a:srgbClr val="212121"/>
                </a:solidFill>
                <a:effectLst/>
                <a:latin typeface="Century" pitchFamily="18" charset="0"/>
                <a:ea typeface="Calibri"/>
                <a:cs typeface="Times New Roman"/>
              </a:rPr>
              <a:t>elegibilidad (n°178).</a:t>
            </a:r>
          </a:p>
        </p:txBody>
      </p:sp>
      <p:sp>
        <p:nvSpPr>
          <p:cNvPr id="13" name="5 Cuadro de texto"/>
          <p:cNvSpPr txBox="1"/>
          <p:nvPr/>
        </p:nvSpPr>
        <p:spPr>
          <a:xfrm>
            <a:off x="4427985" y="4005064"/>
            <a:ext cx="1800200" cy="667727"/>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S" sz="1100" dirty="0">
                <a:solidFill>
                  <a:srgbClr val="212121"/>
                </a:solidFill>
                <a:effectLst/>
                <a:latin typeface="Century" pitchFamily="18" charset="0"/>
              </a:rPr>
              <a:t>Artículos de texto completo evaluados para elegibilidad</a:t>
            </a:r>
            <a:r>
              <a:rPr lang="es-VE" sz="1100" dirty="0">
                <a:effectLst/>
                <a:latin typeface="Century" pitchFamily="18" charset="0"/>
              </a:rPr>
              <a:t> </a:t>
            </a:r>
            <a:r>
              <a:rPr lang="es-VE" sz="1100" dirty="0">
                <a:effectLst/>
                <a:latin typeface="Century" pitchFamily="18" charset="0"/>
                <a:ea typeface="Calibri"/>
                <a:cs typeface="Times New Roman"/>
              </a:rPr>
              <a:t> </a:t>
            </a:r>
            <a:r>
              <a:rPr lang="es-VE" sz="1100" dirty="0" smtClean="0">
                <a:effectLst/>
                <a:latin typeface="Century" pitchFamily="18" charset="0"/>
                <a:ea typeface="Calibri"/>
                <a:cs typeface="Times New Roman"/>
              </a:rPr>
              <a:t>(n° 17)</a:t>
            </a:r>
            <a:endParaRPr lang="es-VE" sz="1100" dirty="0">
              <a:effectLst/>
              <a:latin typeface="Century" pitchFamily="18" charset="0"/>
              <a:ea typeface="Calibri"/>
              <a:cs typeface="Times New Roman"/>
            </a:endParaRPr>
          </a:p>
        </p:txBody>
      </p:sp>
      <p:sp>
        <p:nvSpPr>
          <p:cNvPr id="14" name="5 Cuadro de texto"/>
          <p:cNvSpPr txBox="1"/>
          <p:nvPr/>
        </p:nvSpPr>
        <p:spPr>
          <a:xfrm>
            <a:off x="6876257" y="4077072"/>
            <a:ext cx="1800200" cy="851054"/>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VE" sz="1100" dirty="0">
                <a:effectLst/>
                <a:latin typeface="Century" pitchFamily="18" charset="0"/>
                <a:ea typeface="Calibri"/>
                <a:cs typeface="Times New Roman"/>
              </a:rPr>
              <a:t>Art de texto </a:t>
            </a:r>
            <a:r>
              <a:rPr lang="es-VE" sz="1100" dirty="0" smtClean="0">
                <a:effectLst/>
                <a:latin typeface="Century" pitchFamily="18" charset="0"/>
                <a:ea typeface="Calibri"/>
                <a:cs typeface="Times New Roman"/>
              </a:rPr>
              <a:t>completo excluidos </a:t>
            </a:r>
            <a:r>
              <a:rPr lang="es-VE" sz="1100" dirty="0">
                <a:effectLst/>
                <a:latin typeface="Century" pitchFamily="18" charset="0"/>
                <a:ea typeface="Calibri"/>
                <a:cs typeface="Times New Roman"/>
              </a:rPr>
              <a:t>(6): 5 por RM &gt; moderada, 1  por  no mencionar </a:t>
            </a:r>
            <a:r>
              <a:rPr lang="es-VE" sz="1100" dirty="0" smtClean="0">
                <a:effectLst/>
                <a:latin typeface="Century" pitchFamily="18" charset="0"/>
                <a:ea typeface="Calibri"/>
                <a:cs typeface="Times New Roman"/>
              </a:rPr>
              <a:t>mortalidad.</a:t>
            </a:r>
            <a:endParaRPr lang="es-VE" sz="1100" dirty="0">
              <a:effectLst/>
              <a:latin typeface="Century" pitchFamily="18" charset="0"/>
              <a:ea typeface="Calibri"/>
              <a:cs typeface="Times New Roman"/>
            </a:endParaRPr>
          </a:p>
        </p:txBody>
      </p:sp>
      <p:sp>
        <p:nvSpPr>
          <p:cNvPr id="15" name="5 Cuadro de texto"/>
          <p:cNvSpPr txBox="1"/>
          <p:nvPr/>
        </p:nvSpPr>
        <p:spPr>
          <a:xfrm>
            <a:off x="4427985" y="4928126"/>
            <a:ext cx="1800199" cy="661114"/>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VE" sz="1100" dirty="0">
                <a:effectLst/>
                <a:latin typeface="Century" pitchFamily="18" charset="0"/>
                <a:ea typeface="Calibri"/>
                <a:cs typeface="Times New Roman"/>
              </a:rPr>
              <a:t>Estudios incluidos en la síntesis cualitativa </a:t>
            </a:r>
            <a:r>
              <a:rPr lang="es-VE" sz="1100" dirty="0" smtClean="0">
                <a:effectLst/>
                <a:latin typeface="Century" pitchFamily="18" charset="0"/>
                <a:ea typeface="Calibri"/>
                <a:cs typeface="Times New Roman"/>
              </a:rPr>
              <a:t>(n°11</a:t>
            </a:r>
            <a:r>
              <a:rPr lang="es-VE" sz="1100" dirty="0">
                <a:effectLst/>
                <a:latin typeface="Century" pitchFamily="18" charset="0"/>
                <a:ea typeface="Calibri"/>
                <a:cs typeface="Times New Roman"/>
              </a:rPr>
              <a:t>)</a:t>
            </a:r>
          </a:p>
        </p:txBody>
      </p:sp>
      <p:sp>
        <p:nvSpPr>
          <p:cNvPr id="16" name="5 Cuadro de texto"/>
          <p:cNvSpPr txBox="1"/>
          <p:nvPr/>
        </p:nvSpPr>
        <p:spPr>
          <a:xfrm>
            <a:off x="4427985" y="5805264"/>
            <a:ext cx="2016223" cy="792088"/>
          </a:xfrm>
          <a:prstGeom prst="rect">
            <a:avLst/>
          </a:prstGeom>
          <a:solidFill>
            <a:schemeClr val="lt1"/>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VE" sz="1100" dirty="0">
                <a:effectLst/>
                <a:latin typeface="Century" pitchFamily="18" charset="0"/>
                <a:ea typeface="Calibri"/>
                <a:cs typeface="Times New Roman"/>
              </a:rPr>
              <a:t>Estudios incluidos en la síntesis </a:t>
            </a:r>
            <a:r>
              <a:rPr lang="es-VE" sz="1100" dirty="0" smtClean="0">
                <a:effectLst/>
                <a:latin typeface="Century" pitchFamily="18" charset="0"/>
                <a:ea typeface="Calibri"/>
                <a:cs typeface="Times New Roman"/>
              </a:rPr>
              <a:t>cualitativa(Meta-</a:t>
            </a:r>
            <a:r>
              <a:rPr lang="es-VE" sz="1100" dirty="0" err="1" smtClean="0">
                <a:effectLst/>
                <a:latin typeface="Century" pitchFamily="18" charset="0"/>
                <a:ea typeface="Calibri"/>
                <a:cs typeface="Times New Roman"/>
              </a:rPr>
              <a:t>analisis</a:t>
            </a:r>
            <a:r>
              <a:rPr lang="es-VE" sz="1100" dirty="0" smtClean="0">
                <a:effectLst/>
                <a:latin typeface="Century" pitchFamily="18" charset="0"/>
                <a:ea typeface="Calibri"/>
                <a:cs typeface="Times New Roman"/>
              </a:rPr>
              <a:t>) (n°11)|</a:t>
            </a:r>
            <a:endParaRPr lang="es-VE" sz="1100" dirty="0">
              <a:effectLst/>
              <a:latin typeface="Century" pitchFamily="18" charset="0"/>
              <a:ea typeface="Calibri"/>
              <a:cs typeface="Times New Roman"/>
            </a:endParaRPr>
          </a:p>
        </p:txBody>
      </p:sp>
    </p:spTree>
    <p:extLst>
      <p:ext uri="{BB962C8B-B14F-4D97-AF65-F5344CB8AC3E}">
        <p14:creationId xmlns:p14="http://schemas.microsoft.com/office/powerpoint/2010/main" val="54803244"/>
      </p:ext>
    </p:extLst>
  </p:cSld>
  <p:clrMapOvr>
    <a:masterClrMapping/>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5916</TotalTime>
  <Words>6184</Words>
  <Application>Microsoft Office PowerPoint</Application>
  <PresentationFormat>Presentación en pantalla (4:3)</PresentationFormat>
  <Paragraphs>341</Paragraphs>
  <Slides>47</Slides>
  <Notes>39</Notes>
  <HiddenSlides>0</HiddenSlides>
  <MMClips>0</MMClips>
  <ScaleCrop>false</ScaleCrop>
  <HeadingPairs>
    <vt:vector size="4" baseType="variant">
      <vt:variant>
        <vt:lpstr>Tema</vt:lpstr>
      </vt:variant>
      <vt:variant>
        <vt:i4>2</vt:i4>
      </vt:variant>
      <vt:variant>
        <vt:lpstr>Títulos de diapositiva</vt:lpstr>
      </vt:variant>
      <vt:variant>
        <vt:i4>47</vt:i4>
      </vt:variant>
    </vt:vector>
  </HeadingPairs>
  <TitlesOfParts>
    <vt:vector size="49" baseType="lpstr">
      <vt:lpstr>Tema de Office</vt:lpstr>
      <vt:lpstr>Ángulos</vt:lpstr>
      <vt:lpstr>ARTICULO DE DISCUSION Grupo I</vt:lpstr>
      <vt:lpstr>Presentación de PowerPoint</vt:lpstr>
      <vt:lpstr>Presentación de PowerPoint</vt:lpstr>
      <vt:lpstr>Presentación de PowerPoint</vt:lpstr>
      <vt:lpstr>Presentación de PowerPoint</vt:lpstr>
      <vt:lpstr>Presentación de PowerPoint</vt:lpstr>
      <vt:lpstr>MÉTODOS.</vt:lpstr>
      <vt:lpstr>MÉTODOS.</vt:lpstr>
      <vt:lpstr>Presentación de PowerPoint</vt:lpstr>
      <vt:lpstr>Presentación de PowerPoint</vt:lpstr>
      <vt:lpstr>Presentación de PowerPoint</vt:lpstr>
      <vt:lpstr>Métodos</vt:lpstr>
      <vt:lpstr>Métodos</vt:lpstr>
      <vt:lpstr>Métodos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Presentación de PowerPoint</vt:lpstr>
      <vt:lpstr>Limitaciones</vt:lpstr>
      <vt:lpstr>Conclusiones</vt:lpstr>
      <vt:lpstr>Presentación de PowerPoint</vt:lpstr>
      <vt:lpstr>Presentación de PowerPoint</vt:lpstr>
      <vt:lpstr>Presentación de PowerPoint</vt:lpstr>
      <vt:lpstr>Presentación de PowerPoint</vt:lpstr>
      <vt:lpstr>Aportes del grupo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Dra_Seijas</dc:creator>
  <cp:lastModifiedBy>Dra_Seijas</cp:lastModifiedBy>
  <cp:revision>176</cp:revision>
  <dcterms:created xsi:type="dcterms:W3CDTF">2019-04-29T01:38:05Z</dcterms:created>
  <dcterms:modified xsi:type="dcterms:W3CDTF">2019-05-06T20:12:28Z</dcterms:modified>
</cp:coreProperties>
</file>