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60" r:id="rId7"/>
    <p:sldId id="286" r:id="rId8"/>
    <p:sldId id="258" r:id="rId9"/>
    <p:sldId id="261" r:id="rId10"/>
    <p:sldId id="262" r:id="rId11"/>
    <p:sldId id="287" r:id="rId12"/>
    <p:sldId id="288" r:id="rId13"/>
    <p:sldId id="283" r:id="rId14"/>
    <p:sldId id="289" r:id="rId15"/>
    <p:sldId id="291" r:id="rId16"/>
    <p:sldId id="323" r:id="rId17"/>
    <p:sldId id="322" r:id="rId18"/>
    <p:sldId id="324" r:id="rId19"/>
    <p:sldId id="308" r:id="rId20"/>
    <p:sldId id="309" r:id="rId21"/>
    <p:sldId id="325" r:id="rId22"/>
    <p:sldId id="326" r:id="rId23"/>
    <p:sldId id="327" r:id="rId24"/>
    <p:sldId id="290" r:id="rId25"/>
    <p:sldId id="310" r:id="rId26"/>
    <p:sldId id="292" r:id="rId27"/>
    <p:sldId id="328" r:id="rId28"/>
    <p:sldId id="330" r:id="rId29"/>
    <p:sldId id="329" r:id="rId30"/>
    <p:sldId id="312" r:id="rId31"/>
    <p:sldId id="331" r:id="rId32"/>
    <p:sldId id="332" r:id="rId33"/>
    <p:sldId id="306" r:id="rId34"/>
    <p:sldId id="296" r:id="rId35"/>
    <p:sldId id="297" r:id="rId36"/>
    <p:sldId id="304" r:id="rId37"/>
    <p:sldId id="305" r:id="rId38"/>
    <p:sldId id="298" r:id="rId39"/>
    <p:sldId id="300" r:id="rId40"/>
    <p:sldId id="299" r:id="rId41"/>
    <p:sldId id="301" r:id="rId42"/>
    <p:sldId id="317" r:id="rId43"/>
    <p:sldId id="302" r:id="rId44"/>
    <p:sldId id="318" r:id="rId45"/>
    <p:sldId id="319" r:id="rId46"/>
    <p:sldId id="320" r:id="rId47"/>
    <p:sldId id="269" r:id="rId4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63B7C6"/>
    <a:srgbClr val="00243A"/>
    <a:srgbClr val="0C4360"/>
    <a:srgbClr val="1B6872"/>
    <a:srgbClr val="002136"/>
    <a:srgbClr val="0C7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5343" autoAdjust="0"/>
  </p:normalViewPr>
  <p:slideViewPr>
    <p:cSldViewPr snapToGrid="0">
      <p:cViewPr varScale="1">
        <p:scale>
          <a:sx n="67" d="100"/>
          <a:sy n="67" d="100"/>
        </p:scale>
        <p:origin x="42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88D56A-B8AF-4D94-9DE9-A106499E590D}" type="datetime1">
              <a:rPr lang="es-ES" smtClean="0"/>
              <a:t>07/08/2022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FB6AEF-056A-4C82-A275-3A606C42F0EE}" type="datetime1">
              <a:rPr lang="es-ES" noProof="0" smtClean="0"/>
              <a:t>07/08/2022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dirty="0" smtClean="0"/>
              <a:t>Los pacientes se sometieron a </a:t>
            </a:r>
            <a:r>
              <a:rPr lang="es-ES" dirty="0" smtClean="0"/>
              <a:t>exámen clínico de las piernas centrado en la piel, el sistema venoso, las articulaciones, las arterias y la imagen dúplex color.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dirty="0" smtClean="0"/>
              <a:t>Los pacientes incluidos hicieron </a:t>
            </a:r>
            <a:r>
              <a:rPr lang="es-ES" dirty="0" smtClean="0"/>
              <a:t>no exhibir un reflujo que dure más de un segundo en las venas profundas, </a:t>
            </a:r>
            <a:r>
              <a:rPr lang="es-VE" dirty="0" smtClean="0"/>
              <a:t>uniones safenas, tronco y afluentes o perforantes</a:t>
            </a:r>
            <a:r>
              <a:rPr lang="es-ES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Tenían venas superficiales y profundas totalmente comprimibles.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dirty="0" smtClean="0"/>
              <a:t>Todas</a:t>
            </a:r>
            <a:r>
              <a:rPr lang="es-ES" baseline="0" dirty="0" smtClean="0"/>
              <a:t> </a:t>
            </a:r>
            <a:r>
              <a:rPr lang="es-ES" dirty="0" smtClean="0"/>
              <a:t>las mediciones se documentaron en un formulario de registro de casos</a:t>
            </a:r>
            <a:r>
              <a:rPr lang="es-ES" baseline="0" dirty="0" smtClean="0"/>
              <a:t> y la temperatura de la</a:t>
            </a:r>
            <a:r>
              <a:rPr lang="es-ES" dirty="0" smtClean="0"/>
              <a:t> habitación.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44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Fueron asignados al azar para recibir tratamiento con escleroterapia o Láser </a:t>
            </a:r>
            <a:r>
              <a:rPr lang="es-ES" dirty="0" err="1" smtClean="0"/>
              <a:t>Nd:YAG</a:t>
            </a:r>
            <a:r>
              <a:rPr lang="es-ES" dirty="0" smtClean="0"/>
              <a:t> en la extremidad inferior derecha o izquierda en forma de una comparación lado y lado.</a:t>
            </a:r>
            <a:endParaRPr lang="es-V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Los pacientes tenían tipos comparables y tamaños de telangectasias (0,2–1 mm) y venas reticulares (1–</a:t>
            </a:r>
            <a:r>
              <a:rPr lang="es-VE" dirty="0" smtClean="0"/>
              <a:t>2,9 mm)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marcó un área de 10 x 15 cm a cada lado y se realizó documentación fotográfica (Canon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VE" dirty="0" err="1" smtClean="0"/>
              <a:t>Shot</a:t>
            </a:r>
            <a:r>
              <a:rPr lang="es-VE" dirty="0" smtClean="0"/>
              <a:t> G9, cámara digital, Tokio, Japón).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Si las venas no eran</a:t>
            </a:r>
            <a:r>
              <a:rPr lang="es-ES" baseline="0" dirty="0" smtClean="0"/>
              <a:t> distribuidas simétricamente en las extremidades inferiores los sujetos fueron excluidos.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Utilizamos para la documentación la misma cámara digital, condiciones de iluminación (flash) y distancia focal.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Una pierna fue tratada con el </a:t>
            </a:r>
            <a:r>
              <a:rPr lang="es-VE" dirty="0" smtClean="0"/>
              <a:t>láser </a:t>
            </a:r>
            <a:r>
              <a:rPr lang="es-VE" dirty="0" err="1" smtClean="0"/>
              <a:t>Nd:YAG</a:t>
            </a:r>
            <a:r>
              <a:rPr lang="es-VE" dirty="0" smtClean="0"/>
              <a:t> de pulso largo sincronizado múltiple </a:t>
            </a:r>
            <a:r>
              <a:rPr lang="es-ES" dirty="0" smtClean="0"/>
              <a:t>usando fluencias entre 100 y 200 J/cm² con un tamaño de punto de 3–7 mm y ancho de pulso de 10 a 50 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Para minimizar el dolor y las lesiones térmicas utilizamos el sistema de enfriamiento de la piel Cryo 6 </a:t>
            </a:r>
            <a:r>
              <a:rPr lang="es-ES" dirty="0" err="1" smtClean="0"/>
              <a:t>Cold</a:t>
            </a:r>
            <a:r>
              <a:rPr lang="es-ES" dirty="0" smtClean="0"/>
              <a:t> Air Dispositivo (</a:t>
            </a:r>
            <a:r>
              <a:rPr lang="es-ES" dirty="0" err="1" smtClean="0"/>
              <a:t>Zimmer</a:t>
            </a:r>
            <a:r>
              <a:rPr lang="es-ES" dirty="0" smtClean="0"/>
              <a:t> </a:t>
            </a:r>
            <a:r>
              <a:rPr lang="es-ES" dirty="0" err="1" smtClean="0"/>
              <a:t>MedizinSystems</a:t>
            </a:r>
            <a:r>
              <a:rPr lang="es-ES" dirty="0" smtClean="0"/>
              <a:t>©, Irvine, CA, EE. UU.).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VE" dirty="0" smtClean="0"/>
              <a:t>El punto final del </a:t>
            </a:r>
            <a:r>
              <a:rPr lang="es-ES" dirty="0" smtClean="0"/>
              <a:t>tratamiento con láser fue el cierre clínicamente observable.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de los vasos durante la irradiación, así como el escaldado y oscurecimiento para el objetivo de una fotocoagulación completa.</a:t>
            </a:r>
            <a:endParaRPr lang="es-VE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La escleroterapia de la otra pierna se realizó con espuma de </a:t>
            </a:r>
            <a:r>
              <a:rPr lang="es-ES" dirty="0" err="1" smtClean="0"/>
              <a:t>polidocanol</a:t>
            </a:r>
            <a:r>
              <a:rPr lang="es-ES" dirty="0" smtClean="0"/>
              <a:t> al </a:t>
            </a:r>
            <a:r>
              <a:rPr lang="es-VE" dirty="0" smtClean="0"/>
              <a:t>0,5%</a:t>
            </a:r>
            <a:r>
              <a:rPr lang="es-VE" baseline="0" dirty="0" smtClean="0"/>
              <a:t> </a:t>
            </a:r>
            <a:r>
              <a:rPr lang="es-ES" dirty="0" smtClean="0"/>
              <a:t>se realizaron con una jeringa de silicona de 2 </a:t>
            </a:r>
            <a:r>
              <a:rPr lang="es-ES" dirty="0" err="1" smtClean="0"/>
              <a:t>mL</a:t>
            </a:r>
            <a:r>
              <a:rPr lang="es-ES" dirty="0" smtClean="0"/>
              <a:t> y una aguja de calibre 30-con el paciente en posición supina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Durante el día, se aconsejó a los participantes que usaran medias</a:t>
            </a:r>
            <a:r>
              <a:rPr lang="es-ES" baseline="0" dirty="0" smtClean="0"/>
              <a:t> de compresión </a:t>
            </a:r>
            <a:r>
              <a:rPr lang="es-ES" dirty="0" smtClean="0"/>
              <a:t>suiza clase II (26-32 </a:t>
            </a:r>
            <a:r>
              <a:rPr lang="es-ES" dirty="0" err="1" smtClean="0"/>
              <a:t>mmHg</a:t>
            </a:r>
            <a:r>
              <a:rPr lang="es-ES" dirty="0" smtClean="0"/>
              <a:t>) durante 3 semanas.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dirty="0" smtClean="0"/>
              <a:t>Realizamos dos intervenciones a intervalos de 6 semanas. Después de la última </a:t>
            </a:r>
            <a:r>
              <a:rPr lang="es-ES" dirty="0" smtClean="0"/>
              <a:t>aplicación, se han realizado visitas de seguimiento después de 6 semanas y 6 meses..</a:t>
            </a:r>
            <a:br>
              <a:rPr lang="es-ES" dirty="0" smtClean="0"/>
            </a:br>
            <a:endParaRPr lang="es-E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11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1659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variables continuas se presentaron como medianas con rangos </a:t>
            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variables categóricas se presentaron como </a:t>
            </a:r>
            <a:r>
              <a:rPr lang="es-VE" dirty="0" smtClean="0"/>
              <a:t>números con porcentajes.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Prueba de rango con signo de </a:t>
            </a:r>
            <a:r>
              <a:rPr lang="es-ES" dirty="0" err="1" smtClean="0"/>
              <a:t>Wilcoxon</a:t>
            </a:r>
            <a:r>
              <a:rPr lang="es-ES" dirty="0" smtClean="0"/>
              <a:t> </a:t>
            </a:r>
            <a:r>
              <a:rPr lang="es-VE" dirty="0" smtClean="0"/>
              <a:t>para variables ordinales.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Prueba de </a:t>
            </a:r>
            <a:r>
              <a:rPr lang="es-ES" dirty="0" err="1" smtClean="0"/>
              <a:t>McNemar</a:t>
            </a:r>
            <a:r>
              <a:rPr lang="es-ES" dirty="0" smtClean="0"/>
              <a:t> con la corrección de Yate </a:t>
            </a:r>
            <a:r>
              <a:rPr lang="es-VE" dirty="0" smtClean="0"/>
              <a:t>para variables nominales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variaciones dependientes del tiempo también se tuvieron en cuenta mediante el uso de medidas </a:t>
            </a:r>
            <a:r>
              <a:rPr lang="es-ES" dirty="0" err="1" smtClean="0"/>
              <a:t>repetidas.ANOVA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utilizó el coeficiente de correlación de medida única aleatoria bidireccional junto con su intervalo de confianza (IC) del 95% para evaluar el acuerdo absoluto entre los evaluadores en la evaluación de PGA.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17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2350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variables continuas se presentaron como medianas con rangos </a:t>
            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variables categóricas se presentaron como </a:t>
            </a:r>
            <a:r>
              <a:rPr lang="es-VE" dirty="0" smtClean="0"/>
              <a:t>números con porcentajes.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Prueba de rango con signo de </a:t>
            </a:r>
            <a:r>
              <a:rPr lang="es-ES" dirty="0" err="1" smtClean="0"/>
              <a:t>Wilcoxon</a:t>
            </a:r>
            <a:r>
              <a:rPr lang="es-ES" dirty="0" smtClean="0"/>
              <a:t> </a:t>
            </a:r>
            <a:r>
              <a:rPr lang="es-VE" dirty="0" smtClean="0"/>
              <a:t>para variables ordinales.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Prueba de </a:t>
            </a:r>
            <a:r>
              <a:rPr lang="es-ES" dirty="0" err="1" smtClean="0"/>
              <a:t>McNemar</a:t>
            </a:r>
            <a:r>
              <a:rPr lang="es-ES" dirty="0" smtClean="0"/>
              <a:t> con la corrección de Yate </a:t>
            </a:r>
            <a:r>
              <a:rPr lang="es-VE" dirty="0" smtClean="0"/>
              <a:t>para variables nominales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variaciones dependientes del tiempo también se tuvieron en cuenta mediante el uso de medidas </a:t>
            </a:r>
            <a:r>
              <a:rPr lang="es-ES" dirty="0" err="1" smtClean="0"/>
              <a:t>repetidas.ANOVA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utilizó el coeficiente de correlación de medida única aleatoria bidireccional junto con su intervalo de confianza (IC) del 95% para evaluar el acuerdo absoluto entre los evaluadores en la evaluación de PGA.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18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12782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variables continuas se presentaron como medianas con rangos </a:t>
            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variables categóricas se presentaron como </a:t>
            </a:r>
            <a:r>
              <a:rPr lang="es-VE" dirty="0" smtClean="0"/>
              <a:t>números con porcentajes.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Prueba de rango con signo de </a:t>
            </a:r>
            <a:r>
              <a:rPr lang="es-ES" dirty="0" err="1" smtClean="0"/>
              <a:t>Wilcoxon</a:t>
            </a:r>
            <a:r>
              <a:rPr lang="es-ES" dirty="0" smtClean="0"/>
              <a:t> </a:t>
            </a:r>
            <a:r>
              <a:rPr lang="es-VE" dirty="0" smtClean="0"/>
              <a:t>para variables ordinales.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Prueba de </a:t>
            </a:r>
            <a:r>
              <a:rPr lang="es-ES" dirty="0" err="1" smtClean="0"/>
              <a:t>McNemar</a:t>
            </a:r>
            <a:r>
              <a:rPr lang="es-ES" dirty="0" smtClean="0"/>
              <a:t> con la corrección de Yate </a:t>
            </a:r>
            <a:r>
              <a:rPr lang="es-VE" dirty="0" smtClean="0"/>
              <a:t>para variables nominales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variaciones dependientes del tiempo también se tuvieron en cuenta mediante el uso de medidas </a:t>
            </a:r>
            <a:r>
              <a:rPr lang="es-ES" dirty="0" err="1" smtClean="0"/>
              <a:t>repetidas.ANOVA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utilizó el coeficiente de correlación de medida única aleatoria bidireccional junto con su intervalo de confianza (IC) del 95% para evaluar el acuerdo absoluto entre los evaluadores en la evaluación de PGA.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19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0574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variables continuas se presentaron como medianas con rangos </a:t>
            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variables categóricas se presentaron como </a:t>
            </a:r>
            <a:r>
              <a:rPr lang="es-VE" dirty="0" smtClean="0"/>
              <a:t>números con porcentajes.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Prueba de rango con signo de </a:t>
            </a:r>
            <a:r>
              <a:rPr lang="es-ES" dirty="0" err="1" smtClean="0"/>
              <a:t>Wilcoxon</a:t>
            </a:r>
            <a:r>
              <a:rPr lang="es-ES" dirty="0" smtClean="0"/>
              <a:t> </a:t>
            </a:r>
            <a:r>
              <a:rPr lang="es-VE" dirty="0" smtClean="0"/>
              <a:t>para variables ordinales.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Prueba de </a:t>
            </a:r>
            <a:r>
              <a:rPr lang="es-ES" dirty="0" err="1" smtClean="0"/>
              <a:t>McNemar</a:t>
            </a:r>
            <a:r>
              <a:rPr lang="es-ES" dirty="0" smtClean="0"/>
              <a:t> con la corrección de Yate </a:t>
            </a:r>
            <a:r>
              <a:rPr lang="es-VE" dirty="0" smtClean="0"/>
              <a:t>para variables nominales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Las variaciones dependientes del tiempo también se tuvieron en cuenta mediante el uso de medidas </a:t>
            </a:r>
            <a:r>
              <a:rPr lang="es-ES" dirty="0" err="1" smtClean="0"/>
              <a:t>repetidas.ANOVA</a:t>
            </a:r>
            <a:r>
              <a:rPr lang="es-E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utilizó el coeficiente de correlación de medida única aleatoria bidireccional junto con su intervalo de confianza (IC) del 95% para evaluar el acuerdo absoluto entre los evaluadores en la evaluación de PGA.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20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6725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Según los investigadores cegados en la visita de seguimiento de los últimos</a:t>
            </a:r>
            <a:r>
              <a:rPr lang="es-ES" baseline="0" dirty="0" smtClean="0"/>
              <a:t> 6 meses se observó </a:t>
            </a:r>
            <a:r>
              <a:rPr lang="es-ES" dirty="0" smtClean="0"/>
              <a:t>una mediana de 5 (IQR 1) con una muy buena mejoría de &gt;70 % después de ambas terapias.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encontró</a:t>
            </a:r>
            <a:r>
              <a:rPr lang="es-ES" baseline="0" dirty="0" smtClean="0"/>
              <a:t> que la escleroterapia fue más rápidamente efectiva para el aclaramiento de los vasos.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No hubo una diferencia significativa entre los grupos según la evaluación de los expertos cegados.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La escleroterapia fue más efectiva con la primera intervención, con la segunda intervención se mantuvieron</a:t>
            </a:r>
            <a:endParaRPr lang="es-ES" dirty="0" smtClean="0"/>
          </a:p>
          <a:p>
            <a:endParaRPr lang="es-ES" b="1" dirty="0" smtClean="0"/>
          </a:p>
          <a:p>
            <a:r>
              <a:rPr lang="es-ES" b="1" dirty="0" smtClean="0"/>
              <a:t>PGA=Expertos</a:t>
            </a:r>
            <a:r>
              <a:rPr lang="es-ES" b="1" baseline="0" dirty="0" smtClean="0"/>
              <a:t> cegados.</a:t>
            </a:r>
          </a:p>
          <a:p>
            <a:r>
              <a:rPr lang="es-ES" b="1" baseline="0" dirty="0" err="1" smtClean="0"/>
              <a:t>assessment</a:t>
            </a:r>
            <a:r>
              <a:rPr lang="es-ES" b="1" baseline="0" dirty="0" smtClean="0"/>
              <a:t>= Evaluación</a:t>
            </a:r>
            <a:endParaRPr lang="es-V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23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0372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Según los investigadores cegados en la visita de seguimiento de los últimos</a:t>
            </a:r>
            <a:r>
              <a:rPr lang="es-ES" baseline="0" dirty="0" smtClean="0"/>
              <a:t> 6 meses se observó </a:t>
            </a:r>
            <a:r>
              <a:rPr lang="es-ES" dirty="0" smtClean="0"/>
              <a:t>una mediana de 5 (IQR 1) con una muy buena mejoría de &gt;70 % después de ambas terapias.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encontró</a:t>
            </a:r>
            <a:r>
              <a:rPr lang="es-ES" baseline="0" dirty="0" smtClean="0"/>
              <a:t> que la escleroterapia fue más rápidamente efectiva para el aclaramiento de los vasos.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No hubo una diferencia significativa entre los grupos según la evaluación de los expertos cegados.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La escleroterapia fue más efectiva con la primera intervención, con la segunda intervención se mantuvieron</a:t>
            </a:r>
            <a:endParaRPr lang="es-ES" dirty="0" smtClean="0"/>
          </a:p>
          <a:p>
            <a:endParaRPr lang="es-ES" b="1" dirty="0" smtClean="0"/>
          </a:p>
          <a:p>
            <a:r>
              <a:rPr lang="es-ES" b="1" dirty="0" smtClean="0"/>
              <a:t>PGA=Expertos</a:t>
            </a:r>
            <a:r>
              <a:rPr lang="es-ES" b="1" baseline="0" dirty="0" smtClean="0"/>
              <a:t> cegados.</a:t>
            </a:r>
          </a:p>
          <a:p>
            <a:r>
              <a:rPr lang="es-ES" b="1" baseline="0" dirty="0" err="1" smtClean="0"/>
              <a:t>assessment</a:t>
            </a:r>
            <a:r>
              <a:rPr lang="es-ES" b="1" baseline="0" dirty="0" smtClean="0"/>
              <a:t>= Evaluación</a:t>
            </a:r>
            <a:endParaRPr lang="es-V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24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76448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Según los investigadores cegados en la visita de seguimiento de los últimos</a:t>
            </a:r>
            <a:r>
              <a:rPr lang="es-ES" baseline="0" dirty="0" smtClean="0"/>
              <a:t> 6 meses se observó </a:t>
            </a:r>
            <a:r>
              <a:rPr lang="es-ES" dirty="0" smtClean="0"/>
              <a:t>una mediana de 5 (IQR 1) con una muy buena mejoría de &gt;70 % después de ambas terapias.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encontró</a:t>
            </a:r>
            <a:r>
              <a:rPr lang="es-ES" baseline="0" dirty="0" smtClean="0"/>
              <a:t> que la escleroterapia fue más rápidamente efectiva para el aclaramiento de los vasos.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No hubo una diferencia significativa entre los grupos según la evaluación de los expertos cegados.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La escleroterapia fue más efectiva con la primera intervención, con la segunda intervención se mantuvieron</a:t>
            </a:r>
            <a:endParaRPr lang="es-ES" dirty="0" smtClean="0"/>
          </a:p>
          <a:p>
            <a:endParaRPr lang="es-ES" b="1" dirty="0" smtClean="0"/>
          </a:p>
          <a:p>
            <a:r>
              <a:rPr lang="es-ES" b="1" dirty="0" smtClean="0"/>
              <a:t>PGA=Expertos</a:t>
            </a:r>
            <a:r>
              <a:rPr lang="es-ES" b="1" baseline="0" dirty="0" smtClean="0"/>
              <a:t> cegados.</a:t>
            </a:r>
          </a:p>
          <a:p>
            <a:r>
              <a:rPr lang="es-ES" b="1" baseline="0" dirty="0" err="1" smtClean="0"/>
              <a:t>assessment</a:t>
            </a:r>
            <a:r>
              <a:rPr lang="es-ES" b="1" baseline="0" dirty="0" smtClean="0"/>
              <a:t>= Evaluación</a:t>
            </a:r>
            <a:endParaRPr lang="es-V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25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9006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Según los investigadores cegados en la visita de seguimiento de los últimos</a:t>
            </a:r>
            <a:r>
              <a:rPr lang="es-ES" baseline="0" dirty="0" smtClean="0"/>
              <a:t> 6 meses se observó </a:t>
            </a:r>
            <a:r>
              <a:rPr lang="es-ES" dirty="0" smtClean="0"/>
              <a:t>una mediana de 5 (IQR 1) con una muy buena mejoría de &gt;70 % después de ambas terapias.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encontró</a:t>
            </a:r>
            <a:r>
              <a:rPr lang="es-ES" baseline="0" dirty="0" smtClean="0"/>
              <a:t> que la escleroterapia fue más rápidamente efectiva para el aclaramiento de los vasos.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No hubo una diferencia significativa entre los grupos según la evaluación de los expertos cegados.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La escleroterapia fue más efectiva con la primera intervención, con la segunda intervención se mantuvieron</a:t>
            </a:r>
            <a:endParaRPr lang="es-ES" dirty="0" smtClean="0"/>
          </a:p>
          <a:p>
            <a:endParaRPr lang="es-ES" b="1" dirty="0" smtClean="0"/>
          </a:p>
          <a:p>
            <a:r>
              <a:rPr lang="es-ES" b="1" dirty="0" smtClean="0"/>
              <a:t>PGA=Expertos</a:t>
            </a:r>
            <a:r>
              <a:rPr lang="es-ES" b="1" baseline="0" dirty="0" smtClean="0"/>
              <a:t> cegados.</a:t>
            </a:r>
          </a:p>
          <a:p>
            <a:r>
              <a:rPr lang="es-ES" b="1" baseline="0" dirty="0" err="1" smtClean="0"/>
              <a:t>assessment</a:t>
            </a:r>
            <a:r>
              <a:rPr lang="es-ES" b="1" baseline="0" dirty="0" smtClean="0"/>
              <a:t>= Evaluación</a:t>
            </a:r>
            <a:endParaRPr lang="es-V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26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70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El aclaramiento de los vasos se evaluó mediante una escala</a:t>
            </a:r>
            <a:r>
              <a:rPr lang="es-ES" baseline="0" dirty="0" smtClean="0"/>
              <a:t> de 6 puntos.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Los resultados mostraron una concordancia de moderada a fuerte entre las evaluaciones del medico tratante y los expertos cegados.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P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27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70581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Según los investigadores cegados en la visita de seguimiento de los últimos</a:t>
            </a:r>
            <a:r>
              <a:rPr lang="es-ES" baseline="0" dirty="0" smtClean="0"/>
              <a:t> 6 meses se observó </a:t>
            </a:r>
            <a:r>
              <a:rPr lang="es-ES" dirty="0" smtClean="0"/>
              <a:t>una mediana de 5 (IQR 1) con una muy buena mejoría de &gt;70 % después de ambas terapias.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encontró</a:t>
            </a:r>
            <a:r>
              <a:rPr lang="es-ES" baseline="0" dirty="0" smtClean="0"/>
              <a:t> que la escleroterapia fue más rápidamente efectiva para el aclaramiento de los vasos.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No hubo una diferencia significativa entre los grupos según la evaluación de los expertos cegados.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La escleroterapia fue más efectiva con la primera intervención, con la segunda intervención se mantuvieron</a:t>
            </a:r>
            <a:endParaRPr lang="es-ES" dirty="0" smtClean="0"/>
          </a:p>
          <a:p>
            <a:endParaRPr lang="es-ES" b="1" dirty="0" smtClean="0"/>
          </a:p>
          <a:p>
            <a:r>
              <a:rPr lang="es-ES" b="1" dirty="0" smtClean="0"/>
              <a:t>PGA=Expertos</a:t>
            </a:r>
            <a:r>
              <a:rPr lang="es-ES" b="1" baseline="0" dirty="0" smtClean="0"/>
              <a:t> cegados.</a:t>
            </a:r>
          </a:p>
          <a:p>
            <a:r>
              <a:rPr lang="es-ES" b="1" baseline="0" dirty="0" err="1" smtClean="0"/>
              <a:t>assessment</a:t>
            </a:r>
            <a:r>
              <a:rPr lang="es-ES" b="1" baseline="0" dirty="0" smtClean="0"/>
              <a:t>= Evaluación</a:t>
            </a:r>
            <a:endParaRPr lang="es-V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28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1288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Según los investigadores cegados en la visita de seguimiento de los últimos</a:t>
            </a:r>
            <a:r>
              <a:rPr lang="es-ES" baseline="0" dirty="0" smtClean="0"/>
              <a:t> 6 meses se observó </a:t>
            </a:r>
            <a:r>
              <a:rPr lang="es-ES" dirty="0" smtClean="0"/>
              <a:t>una mediana de 5 (IQR 1) con una muy buena mejoría de &gt;70 % después de ambas terapias.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 smtClean="0"/>
              <a:t>Se encontró</a:t>
            </a:r>
            <a:r>
              <a:rPr lang="es-ES" baseline="0" dirty="0" smtClean="0"/>
              <a:t> que la escleroterapia fue más rápidamente efectiva para el aclaramiento de los vasos.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No hubo una diferencia significativa entre los grupos según la evaluación de los expertos cegados.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La escleroterapia fue más efectiva con la primera intervención, con la segunda intervención se mantuvieron</a:t>
            </a:r>
            <a:endParaRPr lang="es-ES" dirty="0" smtClean="0"/>
          </a:p>
          <a:p>
            <a:endParaRPr lang="es-ES" b="1" dirty="0" smtClean="0"/>
          </a:p>
          <a:p>
            <a:r>
              <a:rPr lang="es-ES" b="1" dirty="0" smtClean="0"/>
              <a:t>PGA=Expertos</a:t>
            </a:r>
            <a:r>
              <a:rPr lang="es-ES" b="1" baseline="0" dirty="0" smtClean="0"/>
              <a:t> cegados.</a:t>
            </a:r>
          </a:p>
          <a:p>
            <a:r>
              <a:rPr lang="es-ES" b="1" baseline="0" dirty="0" err="1" smtClean="0"/>
              <a:t>assessment</a:t>
            </a:r>
            <a:r>
              <a:rPr lang="es-ES" b="1" baseline="0" dirty="0" smtClean="0"/>
              <a:t>= Evaluación</a:t>
            </a:r>
            <a:endParaRPr lang="es-V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29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9322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Existen pocos estudios prospectivos que comparen directamente la efectividad de ambas terapias.</a:t>
            </a: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32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25370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Arañas vasculares muy finas de color rosa en áreas donde las venas han sido tratadas ("esteras </a:t>
            </a:r>
            <a:r>
              <a:rPr lang="es-ES" dirty="0" err="1" smtClean="0"/>
              <a:t>telangiectásicas</a:t>
            </a:r>
            <a:r>
              <a:rPr lang="es-ES" dirty="0" smtClean="0"/>
              <a:t>").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36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71156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194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 no ser doble ciego perdió imparcialidad.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39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90927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IAR:</a:t>
            </a:r>
            <a:r>
              <a:rPr lang="es-ES" dirty="0" smtClean="0"/>
              <a:t> Incremento absoluto del riesgo.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42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53338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18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9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dirty="0" smtClean="0"/>
              <a:t>Existen diferentes sistemas de láser vascular </a:t>
            </a:r>
            <a:r>
              <a:rPr lang="es-ES" dirty="0" smtClean="0"/>
              <a:t>y dependiendo del tamaño y la profundidad del buque, los parámetros tienen que adaptarse para obtener los mejores resultados posibles con las menores complicaciones.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Cuando se compara con diferentes métodos de tratamiento, la escleroterapia es muy eficaz en el tratamiento de las telangectasias de las extremidades inferiores.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Hay evidencia de que el uso de medias de compresión durante 3 semanas después de la escleroterapia mejora el</a:t>
            </a:r>
            <a:r>
              <a:rPr lang="es-ES" baseline="0" dirty="0" smtClean="0"/>
              <a:t> aclaramiento</a:t>
            </a:r>
            <a:r>
              <a:rPr lang="es-ES" dirty="0" smtClean="0"/>
              <a:t> de los vasos y reduce la tasa de la pigmentación al reducir la formación de trombos y minimizar la inflamación y la angiogénesis.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Sin embargo, en pacientes con fobia a las agujas, las reacciones alérgicas a agentes </a:t>
            </a:r>
            <a:r>
              <a:rPr lang="es-ES" dirty="0" err="1" smtClean="0"/>
              <a:t>esclerosantes</a:t>
            </a:r>
            <a:r>
              <a:rPr lang="es-ES" dirty="0" smtClean="0"/>
              <a:t> o la presencia de vasos más pequeños que el diámetro de</a:t>
            </a:r>
            <a:r>
              <a:rPr lang="es-ES" baseline="0" dirty="0" smtClean="0"/>
              <a:t> </a:t>
            </a:r>
            <a:r>
              <a:rPr lang="es-ES" dirty="0" smtClean="0"/>
              <a:t>una aguja de calibre 30 (incluida la estera </a:t>
            </a:r>
            <a:r>
              <a:rPr lang="es-ES" dirty="0" err="1" smtClean="0"/>
              <a:t>telangiectásica</a:t>
            </a:r>
            <a:r>
              <a:rPr lang="es-ES" dirty="0" smtClean="0"/>
              <a:t>) allí </a:t>
            </a:r>
            <a:r>
              <a:rPr lang="es-VE" dirty="0" smtClean="0"/>
              <a:t>existe una creciente demanda de tratamientos alternativos no invasivos como el laser.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dirty="0" smtClean="0"/>
              <a:t>Existen diferentes sistemas de láser vascular </a:t>
            </a:r>
            <a:r>
              <a:rPr lang="es-ES" dirty="0" smtClean="0"/>
              <a:t>y dependiendo del tamaño y la profundidad del buque, los parámetros tienen adaptarse para obtener los mejores resultados posibles con las menores complicaciones.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 smtClean="0"/>
              <a:t>Matting</a:t>
            </a:r>
            <a:r>
              <a:rPr lang="es-ES" dirty="0" smtClean="0"/>
              <a:t> o esteras </a:t>
            </a:r>
            <a:r>
              <a:rPr lang="es-ES" dirty="0" err="1" smtClean="0"/>
              <a:t>telangectasicas</a:t>
            </a:r>
            <a:r>
              <a:rPr lang="es-ES" dirty="0" smtClean="0"/>
              <a:t>: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un proceso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neovascularización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cutánea post-inflamatorio debido a la extravasación en la piel de la sustancia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esclerosante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inyectada y sólo puede ser resuelta efectivamente con tratamiento láser.</a:t>
            </a:r>
            <a:endParaRPr lang="es-ES" dirty="0" smtClean="0"/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35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Cuando se compara con diferentes métodos de tratamiento, la escleroterapia es muy eficaz en el tratamiento de las telangectasias de las extremidades inferiores.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Hay evidencia de que el uso de medias de compresión durante 3 semanas después de la escleroterapia mejora el</a:t>
            </a:r>
            <a:r>
              <a:rPr lang="es-ES" baseline="0" dirty="0" smtClean="0"/>
              <a:t> aclaramiento</a:t>
            </a:r>
            <a:r>
              <a:rPr lang="es-ES" dirty="0" smtClean="0"/>
              <a:t> de los vasos y reduce la tasa de la pigmentación al reducir la formación de trombos y minimizar la inflamación y la angiogénesis.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/>
              <a:t>Sin embargo, en pacientes con fobia a las agujas, las reacciones alérgicas a agentes </a:t>
            </a:r>
            <a:r>
              <a:rPr lang="es-ES" dirty="0" err="1" smtClean="0"/>
              <a:t>esclerosantes</a:t>
            </a:r>
            <a:r>
              <a:rPr lang="es-ES" dirty="0" smtClean="0"/>
              <a:t> o la presencia de vasos más pequeños que el diámetro de</a:t>
            </a:r>
            <a:r>
              <a:rPr lang="es-ES" baseline="0" dirty="0" smtClean="0"/>
              <a:t> </a:t>
            </a:r>
            <a:r>
              <a:rPr lang="es-ES" dirty="0" smtClean="0"/>
              <a:t>una aguja de calibre 30 (incluida la estera </a:t>
            </a:r>
            <a:r>
              <a:rPr lang="es-ES" dirty="0" err="1" smtClean="0"/>
              <a:t>telangiectásica</a:t>
            </a:r>
            <a:r>
              <a:rPr lang="es-ES" dirty="0" smtClean="0"/>
              <a:t>) allí </a:t>
            </a:r>
            <a:r>
              <a:rPr lang="es-VE" dirty="0" smtClean="0"/>
              <a:t>existe una creciente demanda de tratamientos alternativos no invasivos como el laser.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VE" dirty="0" smtClean="0"/>
              <a:t>Existen diferentes sistemas de láser vascular </a:t>
            </a:r>
            <a:r>
              <a:rPr lang="es-ES" dirty="0" smtClean="0"/>
              <a:t>y dependiendo del tamaño y la profundidad del buque, los parámetros tienen adaptarse para obtener los mejores resultados posibles con las menores complicaciones.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se llevó a cabo entre septiembre de 2011</a:t>
            </a:r>
            <a:r>
              <a:rPr lang="es-ES" baseline="0" dirty="0" smtClean="0"/>
              <a:t> a Septiembre 2012.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59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Mujeres ≥ 18 años.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Presencia de telangectasias y venas reticulares típicas de las piernas.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VE" dirty="0" smtClean="0"/>
              <a:t>Piel de </a:t>
            </a:r>
            <a:r>
              <a:rPr lang="es-VE" dirty="0" err="1" smtClean="0"/>
              <a:t>Fitzpatrick</a:t>
            </a:r>
            <a:r>
              <a:rPr lang="es-VE" dirty="0" smtClean="0"/>
              <a:t> tipos 1 - 3. </a:t>
            </a: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4826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Participantes con venas varicosas mayores que C1</a:t>
            </a:r>
            <a:r>
              <a:rPr lang="es-VE" baseline="0" dirty="0" smtClean="0"/>
              <a:t> </a:t>
            </a:r>
            <a:r>
              <a:rPr lang="es-VE" dirty="0" smtClean="0"/>
              <a:t>confirmada clínicamente y por estudio dúplex,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34D747-9380-41EE-9946-EC9EC0CA5D1E}" type="slidenum">
              <a:rPr lang="es-ES" noProof="0" smtClean="0"/>
              <a:t>9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7356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upo 7">
              <a:extLst>
                <a:ext uri="{FF2B5EF4-FFF2-40B4-BE49-F238E27FC236}">
                  <a16:creationId xmlns=""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orma libre: Forma 14">
                <a:extLst>
                  <a:ext uri="{FF2B5EF4-FFF2-40B4-BE49-F238E27FC236}">
                    <a16:creationId xmlns=""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=""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7" name="Triángulo rectángulo 16">
                <a:extLst>
                  <a:ext uri="{FF2B5EF4-FFF2-40B4-BE49-F238E27FC236}">
                    <a16:creationId xmlns=""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8" name="Triángulo rectángulo 17">
                <a:extLst>
                  <a:ext uri="{FF2B5EF4-FFF2-40B4-BE49-F238E27FC236}">
                    <a16:creationId xmlns=""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9" name="Triángulo rectángulo 18">
                <a:extLst>
                  <a:ext uri="{FF2B5EF4-FFF2-40B4-BE49-F238E27FC236}">
                    <a16:creationId xmlns=""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=""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sp>
          <p:nvSpPr>
            <p:cNvPr id="9" name="Forma libre: Forma 12">
              <a:extLst>
                <a:ext uri="{FF2B5EF4-FFF2-40B4-BE49-F238E27FC236}">
                  <a16:creationId xmlns=""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=""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  <p:sp>
          <p:nvSpPr>
            <p:cNvPr id="11" name="Forma libre: Forma 12">
              <a:extLst>
                <a:ext uri="{FF2B5EF4-FFF2-40B4-BE49-F238E27FC236}">
                  <a16:creationId xmlns=""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=""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orma libre: Forma 12">
                <a:extLst>
                  <a:ext uri="{FF2B5EF4-FFF2-40B4-BE49-F238E27FC236}">
                    <a16:creationId xmlns=""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4" name="Forma libre: Forma 12">
                <a:extLst>
                  <a:ext uri="{FF2B5EF4-FFF2-40B4-BE49-F238E27FC236}">
                    <a16:creationId xmlns=""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ía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0" name="Marcador de posición de imagen 8">
            <a:extLst>
              <a:ext uri="{FF2B5EF4-FFF2-40B4-BE49-F238E27FC236}">
                <a16:creationId xmlns=""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1" name="Marcador de posición de imagen 8">
            <a:extLst>
              <a:ext uri="{FF2B5EF4-FFF2-40B4-BE49-F238E27FC236}">
                <a16:creationId xmlns=""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2" name="Marcador de posición de imagen 8">
            <a:extLst>
              <a:ext uri="{FF2B5EF4-FFF2-40B4-BE49-F238E27FC236}">
                <a16:creationId xmlns=""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3" name="Marcador de posición de imagen 8">
            <a:extLst>
              <a:ext uri="{FF2B5EF4-FFF2-40B4-BE49-F238E27FC236}">
                <a16:creationId xmlns=""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4" name="Marcador de posición de imagen 8">
            <a:extLst>
              <a:ext uri="{FF2B5EF4-FFF2-40B4-BE49-F238E27FC236}">
                <a16:creationId xmlns=""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6" name="Marcador de texto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7" name="Marcador de posición de texto 22">
            <a:extLst>
              <a:ext uri="{FF2B5EF4-FFF2-40B4-BE49-F238E27FC236}">
                <a16:creationId xmlns=""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8" name="Marcador de posición de texto 22">
            <a:extLst>
              <a:ext uri="{FF2B5EF4-FFF2-40B4-BE49-F238E27FC236}">
                <a16:creationId xmlns=""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9" name="Marcador de posición de texto 22">
            <a:extLst>
              <a:ext uri="{FF2B5EF4-FFF2-40B4-BE49-F238E27FC236}">
                <a16:creationId xmlns=""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0" name="Marcador de posición de texto 22">
            <a:extLst>
              <a:ext uri="{FF2B5EF4-FFF2-40B4-BE49-F238E27FC236}">
                <a16:creationId xmlns=""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=""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a libre: Forma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secció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6" name="Marcador de texto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Forma libre: Forma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36" name="Marcador de posición de texto 22">
            <a:extLst>
              <a:ext uri="{FF2B5EF4-FFF2-40B4-BE49-F238E27FC236}">
                <a16:creationId xmlns=""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posición de texto 22">
            <a:extLst>
              <a:ext uri="{FF2B5EF4-FFF2-40B4-BE49-F238E27FC236}">
                <a16:creationId xmlns=""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x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6" name="Marcador de texto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Forma libre: Forma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35" name="Forma libre: Forma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20" name="Marcador de posición de imagen 2">
            <a:extLst>
              <a:ext uri="{FF2B5EF4-FFF2-40B4-BE49-F238E27FC236}">
                <a16:creationId xmlns=""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=""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35" name="Forma libre: Forma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=""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=""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Forma libre: Forma 9">
            <a:extLst>
              <a:ext uri="{FF2B5EF4-FFF2-40B4-BE49-F238E27FC236}">
                <a16:creationId xmlns=""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Forma libre: Forma 17">
            <a:extLst>
              <a:ext uri="{FF2B5EF4-FFF2-40B4-BE49-F238E27FC236}">
                <a16:creationId xmlns=""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1" name="Forma libre: Forma 11">
            <a:extLst>
              <a:ext uri="{FF2B5EF4-FFF2-40B4-BE49-F238E27FC236}">
                <a16:creationId xmlns=""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Forma libre: Forma 7">
            <a:extLst>
              <a:ext uri="{FF2B5EF4-FFF2-40B4-BE49-F238E27FC236}">
                <a16:creationId xmlns=""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4" name="Grupo 23">
            <a:extLst>
              <a:ext uri="{FF2B5EF4-FFF2-40B4-BE49-F238E27FC236}">
                <a16:creationId xmlns=""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orma libre: Forma 15">
              <a:extLst>
                <a:ext uri="{FF2B5EF4-FFF2-40B4-BE49-F238E27FC236}">
                  <a16:creationId xmlns=""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Forma libre: Forma 16">
              <a:extLst>
                <a:ext uri="{FF2B5EF4-FFF2-40B4-BE49-F238E27FC236}">
                  <a16:creationId xmlns=""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30" name="Forma libre: Forma 23">
            <a:extLst>
              <a:ext uri="{FF2B5EF4-FFF2-40B4-BE49-F238E27FC236}">
                <a16:creationId xmlns=""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número de diapositiva 4">
            <a:extLst>
              <a:ext uri="{FF2B5EF4-FFF2-40B4-BE49-F238E27FC236}">
                <a16:creationId xmlns=""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=""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Forma libre: Forma 19">
            <a:extLst>
              <a:ext uri="{FF2B5EF4-FFF2-40B4-BE49-F238E27FC236}">
                <a16:creationId xmlns=""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Triángulo rectángulo 16">
              <a:extLst>
                <a:ext uri="{FF2B5EF4-FFF2-40B4-BE49-F238E27FC236}">
                  <a16:creationId xmlns=""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Triángulo rectángulo 17">
              <a:extLst>
                <a:ext uri="{FF2B5EF4-FFF2-40B4-BE49-F238E27FC236}">
                  <a16:creationId xmlns=""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Triángulo rectángulo 18">
              <a:extLst>
                <a:ext uri="{FF2B5EF4-FFF2-40B4-BE49-F238E27FC236}">
                  <a16:creationId xmlns=""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=""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=""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Forma libre: Forma 19">
            <a:extLst>
              <a:ext uri="{FF2B5EF4-FFF2-40B4-BE49-F238E27FC236}">
                <a16:creationId xmlns=""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/>
              <a:t>Gracias</a:t>
            </a:r>
          </a:p>
        </p:txBody>
      </p:sp>
      <p:sp>
        <p:nvSpPr>
          <p:cNvPr id="35" name="Forma libre: Forma 34">
            <a:extLst>
              <a:ext uri="{FF2B5EF4-FFF2-40B4-BE49-F238E27FC236}">
                <a16:creationId xmlns=""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2" name="Forma libre: Forma 31">
            <a:extLst>
              <a:ext uri="{FF2B5EF4-FFF2-40B4-BE49-F238E27FC236}">
                <a16:creationId xmlns=""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=""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Triángulo rectángulo 9">
            <a:extLst>
              <a:ext uri="{FF2B5EF4-FFF2-40B4-BE49-F238E27FC236}">
                <a16:creationId xmlns=""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=""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=""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4" name="Forma libre: Forma 13">
            <a:extLst>
              <a:ext uri="{FF2B5EF4-FFF2-40B4-BE49-F238E27FC236}">
                <a16:creationId xmlns=""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=""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=""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orma libre: Forma 19">
              <a:extLst>
                <a:ext uri="{FF2B5EF4-FFF2-40B4-BE49-F238E27FC236}">
                  <a16:creationId xmlns=""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=""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número de diapositiva 4">
            <a:extLst>
              <a:ext uri="{FF2B5EF4-FFF2-40B4-BE49-F238E27FC236}">
                <a16:creationId xmlns=""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23" name="Título 1">
            <a:extLst>
              <a:ext uri="{FF2B5EF4-FFF2-40B4-BE49-F238E27FC236}">
                <a16:creationId xmlns=""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=""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=""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=""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6" name="Grupo 25">
            <a:extLst>
              <a:ext uri="{FF2B5EF4-FFF2-40B4-BE49-F238E27FC236}">
                <a16:creationId xmlns=""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orma libre: Forma 26">
              <a:extLst>
                <a:ext uri="{FF2B5EF4-FFF2-40B4-BE49-F238E27FC236}">
                  <a16:creationId xmlns=""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=""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noProof="0"/>
            </a:p>
          </p:txBody>
        </p:sp>
      </p:grpSp>
      <p:sp>
        <p:nvSpPr>
          <p:cNvPr id="29" name="Forma libre: Forma 28">
            <a:extLst>
              <a:ext uri="{FF2B5EF4-FFF2-40B4-BE49-F238E27FC236}">
                <a16:creationId xmlns=""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30" name="Forma libre: Forma 29">
            <a:extLst>
              <a:ext uri="{FF2B5EF4-FFF2-40B4-BE49-F238E27FC236}">
                <a16:creationId xmlns=""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grpSp>
        <p:nvGrpSpPr>
          <p:cNvPr id="31" name="Grupo 30">
            <a:extLst>
              <a:ext uri="{FF2B5EF4-FFF2-40B4-BE49-F238E27FC236}">
                <a16:creationId xmlns=""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orma libre: Forma 31">
              <a:extLst>
                <a:ext uri="{FF2B5EF4-FFF2-40B4-BE49-F238E27FC236}">
                  <a16:creationId xmlns=""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=""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 de la sección 01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número de diapositiva 4">
            <a:extLst>
              <a:ext uri="{FF2B5EF4-FFF2-40B4-BE49-F238E27FC236}">
                <a16:creationId xmlns=""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Forma libre: Forma 33">
            <a:extLst>
              <a:ext uri="{FF2B5EF4-FFF2-40B4-BE49-F238E27FC236}">
                <a16:creationId xmlns=""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4" name="Forma libre: Forma 23">
            <a:extLst>
              <a:ext uri="{FF2B5EF4-FFF2-40B4-BE49-F238E27FC236}">
                <a16:creationId xmlns=""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Forma libre: Forma 24">
            <a:extLst>
              <a:ext uri="{FF2B5EF4-FFF2-40B4-BE49-F238E27FC236}">
                <a16:creationId xmlns=""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es-ES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Cita</a:t>
            </a:r>
          </a:p>
        </p:txBody>
      </p:sp>
      <p:sp>
        <p:nvSpPr>
          <p:cNvPr id="19" name="Marcador de número de diapositiva 4">
            <a:extLst>
              <a:ext uri="{FF2B5EF4-FFF2-40B4-BE49-F238E27FC236}">
                <a16:creationId xmlns=""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3" name="Marcador de texto 22">
            <a:extLst>
              <a:ext uri="{FF2B5EF4-FFF2-40B4-BE49-F238E27FC236}">
                <a16:creationId xmlns=""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25" name="Marcador de texto 2">
            <a:extLst>
              <a:ext uri="{FF2B5EF4-FFF2-40B4-BE49-F238E27FC236}">
                <a16:creationId xmlns=""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texto 4">
            <a:extLst>
              <a:ext uri="{FF2B5EF4-FFF2-40B4-BE49-F238E27FC236}">
                <a16:creationId xmlns=""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7" name="Marcador de posición de contenido 3">
            <a:extLst>
              <a:ext uri="{FF2B5EF4-FFF2-40B4-BE49-F238E27FC236}">
                <a16:creationId xmlns=""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8" name="Marcador de posición de contenido 5">
            <a:extLst>
              <a:ext uri="{FF2B5EF4-FFF2-40B4-BE49-F238E27FC236}">
                <a16:creationId xmlns=""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ángulo: Una sola esquina cortada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s-ES" noProof="0"/>
            </a:p>
          </p:txBody>
        </p:sp>
        <p:sp>
          <p:nvSpPr>
            <p:cNvPr id="3" name="Rectángulo: Una sola esquina cortada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=""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63D6C4-4840-40CC-AC84-17E24B3B7BDE}" type="slidenum">
              <a:rPr lang="es-ES" noProof="0" smtClean="0"/>
              <a:t>‹#›</a:t>
            </a:fld>
            <a:endParaRPr lang="es-ES" noProof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9">
            <a:extLst>
              <a:ext uri="{FF2B5EF4-FFF2-40B4-BE49-F238E27FC236}">
                <a16:creationId xmlns=""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8" name="Forma libre: Forma 17">
            <a:extLst>
              <a:ext uri="{FF2B5EF4-FFF2-40B4-BE49-F238E27FC236}">
                <a16:creationId xmlns=""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9" name="Forma libre: Forma 11">
            <a:extLst>
              <a:ext uri="{FF2B5EF4-FFF2-40B4-BE49-F238E27FC236}">
                <a16:creationId xmlns=""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0" name="Forma libre: Forma 7">
            <a:extLst>
              <a:ext uri="{FF2B5EF4-FFF2-40B4-BE49-F238E27FC236}">
                <a16:creationId xmlns=""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s-ES" noProof="0">
                <a:latin typeface="+mj-lt"/>
              </a:rPr>
              <a:t>Haga clic para modificar el estilo de título del patrón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orma libre: Forma 15">
              <a:extLst>
                <a:ext uri="{FF2B5EF4-FFF2-40B4-BE49-F238E27FC236}">
                  <a16:creationId xmlns=""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Forma libre: Forma 16">
              <a:extLst>
                <a:ext uri="{FF2B5EF4-FFF2-40B4-BE49-F238E27FC236}">
                  <a16:creationId xmlns=""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ángulo: Una sola esquina cortada 18">
              <a:extLst>
                <a:ext uri="{FF2B5EF4-FFF2-40B4-BE49-F238E27FC236}">
                  <a16:creationId xmlns=""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s-ES" noProof="0"/>
            </a:p>
          </p:txBody>
        </p:sp>
        <p:sp>
          <p:nvSpPr>
            <p:cNvPr id="17" name="Rectángulo: Una sola esquina cortada 2">
              <a:extLst>
                <a:ext uri="{FF2B5EF4-FFF2-40B4-BE49-F238E27FC236}">
                  <a16:creationId xmlns=""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8" name="Forma libre: Forma 23">
            <a:extLst>
              <a:ext uri="{FF2B5EF4-FFF2-40B4-BE49-F238E27FC236}">
                <a16:creationId xmlns=""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9" name="Marcador de número de diapositiva 4">
            <a:extLst>
              <a:ext uri="{FF2B5EF4-FFF2-40B4-BE49-F238E27FC236}">
                <a16:creationId xmlns=""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825" y="1885827"/>
            <a:ext cx="7077456" cy="1243584"/>
          </a:xfrm>
        </p:spPr>
        <p:txBody>
          <a:bodyPr rtlCol="0"/>
          <a:lstStyle/>
          <a:p>
            <a:r>
              <a:rPr lang="en" sz="3200" dirty="0">
                <a:solidFill>
                  <a:schemeClr val="accent6"/>
                </a:solidFill>
                <a:ea typeface="Roboto Condensed"/>
                <a:sym typeface="Roboto Condensed"/>
              </a:rPr>
              <a:t>REVISIÓN DE EVIDENCIA CIENTÍFICA </a:t>
            </a:r>
            <a:endParaRPr lang="es-VE" sz="3200" dirty="0">
              <a:solidFill>
                <a:schemeClr val="accent6"/>
              </a:solidFill>
            </a:endParaRPr>
          </a:p>
        </p:txBody>
      </p:sp>
      <p:sp>
        <p:nvSpPr>
          <p:cNvPr id="4" name="Título 46"/>
          <p:cNvSpPr txBox="1">
            <a:spLocks/>
          </p:cNvSpPr>
          <p:nvPr/>
        </p:nvSpPr>
        <p:spPr>
          <a:xfrm>
            <a:off x="1920692" y="574225"/>
            <a:ext cx="8915400" cy="10895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VE" sz="1800" dirty="0" smtClean="0">
                <a:solidFill>
                  <a:schemeClr val="bg1"/>
                </a:solidFill>
              </a:rPr>
              <a:t>REPÚBLICA BOLIVARIANA DE VENEZUELA</a:t>
            </a:r>
          </a:p>
          <a:p>
            <a:pPr algn="ctr"/>
            <a:r>
              <a:rPr lang="es-VE" sz="1800" dirty="0" smtClean="0">
                <a:solidFill>
                  <a:schemeClr val="bg1"/>
                </a:solidFill>
              </a:rPr>
              <a:t>CENTRO CARDIOVASCULAR CENTRO OCCIDENTAL</a:t>
            </a:r>
          </a:p>
          <a:p>
            <a:pPr algn="ctr"/>
            <a:r>
              <a:rPr lang="es-VE" sz="1800" dirty="0" smtClean="0">
                <a:solidFill>
                  <a:schemeClr val="bg1"/>
                </a:solidFill>
              </a:rPr>
              <a:t>ASCARDIO </a:t>
            </a:r>
          </a:p>
          <a:p>
            <a:pPr algn="ctr"/>
            <a:r>
              <a:rPr lang="es-VE" sz="1800" dirty="0" smtClean="0">
                <a:solidFill>
                  <a:schemeClr val="bg1"/>
                </a:solidFill>
              </a:rPr>
              <a:t>ANGIOLOGIA CLINICA</a:t>
            </a:r>
            <a:endParaRPr lang="es-VE" sz="18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13358" y="522790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DRA. LERYOSCA GALENO.</a:t>
            </a:r>
            <a:endParaRPr lang="pt-BR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RESIDENTE DE 1ER AÑO.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DRA. ADA CORONADO (RELATORA)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RESIDENTE DE 2DO AÑO.</a:t>
            </a:r>
          </a:p>
          <a:p>
            <a:endParaRPr lang="pt-BR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66" y="4229099"/>
            <a:ext cx="3190059" cy="2330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429" y="3790291"/>
            <a:ext cx="286702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516" y="389692"/>
            <a:ext cx="146316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15" y="662584"/>
            <a:ext cx="11214100" cy="535531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accent6"/>
                </a:solidFill>
              </a:rPr>
              <a:t>MÉTODOS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5824632" y="4226515"/>
            <a:ext cx="6504295" cy="499380"/>
          </a:xfrm>
        </p:spPr>
        <p:txBody>
          <a:bodyPr/>
          <a:lstStyle/>
          <a:p>
            <a:r>
              <a:rPr lang="es-ES" sz="1800" dirty="0"/>
              <a:t>V</a:t>
            </a:r>
            <a:r>
              <a:rPr lang="es-ES" sz="1800" dirty="0" smtClean="0"/>
              <a:t>enas </a:t>
            </a:r>
            <a:r>
              <a:rPr lang="es-ES" sz="1800" dirty="0"/>
              <a:t>superficiales y profundas totalmente comprimibles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VE" dirty="0"/>
          </a:p>
        </p:txBody>
      </p:sp>
      <p:sp>
        <p:nvSpPr>
          <p:cNvPr id="5" name="Rectángulo redondeado 3"/>
          <p:cNvSpPr/>
          <p:nvPr/>
        </p:nvSpPr>
        <p:spPr>
          <a:xfrm>
            <a:off x="746965" y="2092838"/>
            <a:ext cx="3821373" cy="6168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Exámen clínico de las piernas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6" name="Rectángulo redondeado 3"/>
          <p:cNvSpPr/>
          <p:nvPr/>
        </p:nvSpPr>
        <p:spPr>
          <a:xfrm>
            <a:off x="746964" y="3519644"/>
            <a:ext cx="3821373" cy="5412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Eco Doppler Venoso de </a:t>
            </a:r>
            <a:r>
              <a:rPr lang="es-ES" dirty="0" err="1" smtClean="0">
                <a:solidFill>
                  <a:schemeClr val="tx1"/>
                </a:solidFill>
              </a:rPr>
              <a:t>MsIs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69719" y="1320381"/>
            <a:ext cx="209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Sistema venoso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Articulaciones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Arterias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78245" y="3615660"/>
            <a:ext cx="589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Reflujo &lt; 1 </a:t>
            </a:r>
            <a:r>
              <a:rPr lang="es-ES" dirty="0" err="1" smtClean="0">
                <a:solidFill>
                  <a:schemeClr val="bg1"/>
                </a:solidFill>
              </a:rPr>
              <a:t>seg</a:t>
            </a:r>
            <a:r>
              <a:rPr lang="es-ES" dirty="0" smtClean="0">
                <a:solidFill>
                  <a:schemeClr val="bg1"/>
                </a:solidFill>
              </a:rPr>
              <a:t> en venas profundas, </a:t>
            </a:r>
            <a:r>
              <a:rPr lang="es-VE" dirty="0">
                <a:solidFill>
                  <a:schemeClr val="bg1"/>
                </a:solidFill>
              </a:rPr>
              <a:t>uniones safenas, tronco y afluentes o perforantes</a:t>
            </a:r>
            <a:r>
              <a:rPr lang="es-ES" dirty="0">
                <a:solidFill>
                  <a:schemeClr val="bg1"/>
                </a:solidFill>
              </a:rPr>
              <a:t>.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60" name="Picture 16" descr="1️⃣ ¿Qué es un Formulario? - Reporte de Lec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0" y="1938614"/>
            <a:ext cx="3625131" cy="36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1 CuadroTexto"/>
          <p:cNvSpPr txBox="1"/>
          <p:nvPr/>
        </p:nvSpPr>
        <p:spPr>
          <a:xfrm>
            <a:off x="821472" y="6477456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err="1" smtClean="0">
                <a:solidFill>
                  <a:schemeClr val="bg1"/>
                </a:solidFill>
              </a:rPr>
              <a:t>prospe</a:t>
            </a:r>
            <a:r>
              <a:rPr lang="pl-PL" sz="800" dirty="0">
                <a:solidFill>
                  <a:schemeClr val="bg1"/>
                </a:solidFill>
              </a:rPr>
              <a:t>B. Parlar, 1 C. Blazek, 1 S.</a:t>
            </a:r>
            <a:r>
              <a:rPr lang="es-ES" sz="800" dirty="0" err="1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 rot="631428">
            <a:off x="4786325" y="3537774"/>
            <a:ext cx="887370" cy="6486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Flecha derecha 18"/>
          <p:cNvSpPr/>
          <p:nvPr/>
        </p:nvSpPr>
        <p:spPr>
          <a:xfrm rot="20379476">
            <a:off x="4702872" y="1892700"/>
            <a:ext cx="993616" cy="6486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6156" name="Picture 12" descr="Importancia de la Tempera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36" y="1893812"/>
            <a:ext cx="5347268" cy="36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954" y="1855124"/>
            <a:ext cx="4805362" cy="3768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1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5" grpId="0" animBg="1"/>
      <p:bldP spid="5" grpId="1" animBg="1"/>
      <p:bldP spid="6" grpId="0" animBg="1"/>
      <p:bldP spid="6" grpId="1" animBg="1"/>
      <p:bldP spid="12" grpId="0"/>
      <p:bldP spid="12" grpId="1"/>
      <p:bldP spid="13" grpId="0"/>
      <p:bldP spid="13" grpId="1"/>
      <p:bldP spid="20" grpId="0" animBg="1"/>
      <p:bldP spid="20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7900" y="267585"/>
            <a:ext cx="11214100" cy="535531"/>
          </a:xfrm>
        </p:spPr>
        <p:txBody>
          <a:bodyPr/>
          <a:lstStyle/>
          <a:p>
            <a:r>
              <a:rPr lang="es-ES" dirty="0">
                <a:solidFill>
                  <a:schemeClr val="accent6"/>
                </a:solidFill>
              </a:rPr>
              <a:t>MÉTODOS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5" name="Rectángulo redondeado 3"/>
          <p:cNvSpPr/>
          <p:nvPr/>
        </p:nvSpPr>
        <p:spPr>
          <a:xfrm>
            <a:off x="234999" y="1285024"/>
            <a:ext cx="6428056" cy="64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</a:t>
            </a:r>
            <a:r>
              <a:rPr lang="es-ES" dirty="0" smtClean="0">
                <a:solidFill>
                  <a:schemeClr val="bg1"/>
                </a:solidFill>
              </a:rPr>
              <a:t>signados </a:t>
            </a:r>
            <a:r>
              <a:rPr lang="es-ES" dirty="0">
                <a:solidFill>
                  <a:schemeClr val="bg1"/>
                </a:solidFill>
              </a:rPr>
              <a:t>al azar para recibir tratamiento con escleroterapia o Láser </a:t>
            </a:r>
            <a:r>
              <a:rPr lang="es-ES" dirty="0" err="1" smtClean="0">
                <a:solidFill>
                  <a:schemeClr val="bg1"/>
                </a:solidFill>
              </a:rPr>
              <a:t>Nd:YAG</a:t>
            </a:r>
            <a:r>
              <a:rPr lang="es-ES" sz="1800" dirty="0" smtClean="0">
                <a:solidFill>
                  <a:schemeClr val="bg1"/>
                </a:solidFill>
              </a:rPr>
              <a:t>.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6" name="Rectángulo redondeado 3"/>
          <p:cNvSpPr/>
          <p:nvPr/>
        </p:nvSpPr>
        <p:spPr>
          <a:xfrm>
            <a:off x="343930" y="2571596"/>
            <a:ext cx="8621441" cy="550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Telangectasias </a:t>
            </a:r>
            <a:r>
              <a:rPr lang="es-ES" dirty="0">
                <a:solidFill>
                  <a:schemeClr val="bg1"/>
                </a:solidFill>
              </a:rPr>
              <a:t>(0,2–1 mm) y </a:t>
            </a:r>
            <a:r>
              <a:rPr lang="es-ES" dirty="0" smtClean="0">
                <a:solidFill>
                  <a:schemeClr val="bg1"/>
                </a:solidFill>
              </a:rPr>
              <a:t>Venas </a:t>
            </a:r>
            <a:r>
              <a:rPr lang="es-ES" dirty="0">
                <a:solidFill>
                  <a:schemeClr val="bg1"/>
                </a:solidFill>
              </a:rPr>
              <a:t>reticulares (1–</a:t>
            </a:r>
            <a:r>
              <a:rPr lang="es-VE" dirty="0">
                <a:solidFill>
                  <a:schemeClr val="bg1"/>
                </a:solidFill>
              </a:rPr>
              <a:t>2,9 mm</a:t>
            </a:r>
            <a:r>
              <a:rPr lang="es-VE" dirty="0" smtClean="0">
                <a:solidFill>
                  <a:schemeClr val="bg1"/>
                </a:solidFill>
              </a:rPr>
              <a:t>).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7" name="Rectángulo redondeado 3"/>
          <p:cNvSpPr/>
          <p:nvPr/>
        </p:nvSpPr>
        <p:spPr>
          <a:xfrm>
            <a:off x="307975" y="3570724"/>
            <a:ext cx="9199956" cy="617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>
                <a:solidFill>
                  <a:schemeClr val="bg1"/>
                </a:solidFill>
              </a:rPr>
              <a:t>L</a:t>
            </a:r>
            <a:r>
              <a:rPr lang="es-VE" dirty="0" smtClean="0">
                <a:solidFill>
                  <a:schemeClr val="bg1"/>
                </a:solidFill>
              </a:rPr>
              <a:t>áser </a:t>
            </a:r>
            <a:r>
              <a:rPr lang="es-VE" dirty="0" err="1">
                <a:solidFill>
                  <a:schemeClr val="bg1"/>
                </a:solidFill>
              </a:rPr>
              <a:t>Nd:YAG</a:t>
            </a:r>
            <a:r>
              <a:rPr lang="es-VE" dirty="0">
                <a:solidFill>
                  <a:schemeClr val="bg1"/>
                </a:solidFill>
              </a:rPr>
              <a:t> </a:t>
            </a:r>
            <a:r>
              <a:rPr lang="es-VE" dirty="0" smtClean="0">
                <a:solidFill>
                  <a:schemeClr val="bg1"/>
                </a:solidFill>
              </a:rPr>
              <a:t>(</a:t>
            </a:r>
            <a:r>
              <a:rPr lang="es-ES" dirty="0" smtClean="0">
                <a:solidFill>
                  <a:schemeClr val="bg1"/>
                </a:solidFill>
              </a:rPr>
              <a:t>fluencias 100 </a:t>
            </a:r>
            <a:r>
              <a:rPr lang="es-ES" dirty="0">
                <a:solidFill>
                  <a:schemeClr val="bg1"/>
                </a:solidFill>
              </a:rPr>
              <a:t>y 200 </a:t>
            </a:r>
            <a:r>
              <a:rPr lang="es-ES" dirty="0" smtClean="0">
                <a:solidFill>
                  <a:schemeClr val="bg1"/>
                </a:solidFill>
              </a:rPr>
              <a:t>J/cm², tamaño </a:t>
            </a:r>
            <a:r>
              <a:rPr lang="es-ES" dirty="0">
                <a:solidFill>
                  <a:schemeClr val="bg1"/>
                </a:solidFill>
              </a:rPr>
              <a:t>de punto de 3–7 mm y ancho de pulso de 10 a 50 </a:t>
            </a:r>
            <a:r>
              <a:rPr lang="es-ES" dirty="0" smtClean="0">
                <a:solidFill>
                  <a:schemeClr val="bg1"/>
                </a:solidFill>
              </a:rPr>
              <a:t>ms).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3790468" y="4064985"/>
            <a:ext cx="6775313" cy="64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C000"/>
                </a:solidFill>
              </a:rPr>
              <a:t>S</a:t>
            </a:r>
            <a:r>
              <a:rPr lang="es-ES" dirty="0" smtClean="0">
                <a:solidFill>
                  <a:srgbClr val="FFC000"/>
                </a:solidFill>
              </a:rPr>
              <a:t>istema </a:t>
            </a:r>
            <a:r>
              <a:rPr lang="es-ES" dirty="0">
                <a:solidFill>
                  <a:srgbClr val="FFC000"/>
                </a:solidFill>
              </a:rPr>
              <a:t>de enfriamiento de la piel Cryo 6 </a:t>
            </a:r>
            <a:r>
              <a:rPr lang="es-ES" dirty="0" err="1">
                <a:solidFill>
                  <a:srgbClr val="FFC000"/>
                </a:solidFill>
              </a:rPr>
              <a:t>Cold</a:t>
            </a:r>
            <a:r>
              <a:rPr lang="es-ES" dirty="0">
                <a:solidFill>
                  <a:srgbClr val="FFC000"/>
                </a:solidFill>
              </a:rPr>
              <a:t> Air </a:t>
            </a:r>
            <a:r>
              <a:rPr lang="es-ES" dirty="0" smtClean="0">
                <a:solidFill>
                  <a:srgbClr val="FFC000"/>
                </a:solidFill>
              </a:rPr>
              <a:t>Dispositivo</a:t>
            </a:r>
            <a:r>
              <a:rPr lang="es-ES" sz="1800" dirty="0" smtClean="0">
                <a:solidFill>
                  <a:srgbClr val="FFC000"/>
                </a:solidFill>
              </a:rPr>
              <a:t>.</a:t>
            </a:r>
            <a:endParaRPr lang="es-ES" sz="1800" dirty="0">
              <a:solidFill>
                <a:srgbClr val="FFC000"/>
              </a:solidFill>
            </a:endParaRPr>
          </a:p>
        </p:txBody>
      </p:sp>
      <p:sp>
        <p:nvSpPr>
          <p:cNvPr id="9" name="Rectángulo redondeado 3"/>
          <p:cNvSpPr/>
          <p:nvPr/>
        </p:nvSpPr>
        <p:spPr>
          <a:xfrm>
            <a:off x="362587" y="4647193"/>
            <a:ext cx="3993686" cy="556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Espuma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err="1">
                <a:solidFill>
                  <a:schemeClr val="bg1"/>
                </a:solidFill>
              </a:rPr>
              <a:t>polidocanol</a:t>
            </a:r>
            <a:r>
              <a:rPr lang="es-ES" dirty="0">
                <a:solidFill>
                  <a:schemeClr val="bg1"/>
                </a:solidFill>
              </a:rPr>
              <a:t> al </a:t>
            </a:r>
            <a:r>
              <a:rPr lang="es-VE" dirty="0">
                <a:solidFill>
                  <a:schemeClr val="bg1"/>
                </a:solidFill>
              </a:rPr>
              <a:t>0,5%.</a:t>
            </a:r>
          </a:p>
        </p:txBody>
      </p:sp>
      <p:sp>
        <p:nvSpPr>
          <p:cNvPr id="10" name="Rectángulo redondeado 3"/>
          <p:cNvSpPr/>
          <p:nvPr/>
        </p:nvSpPr>
        <p:spPr>
          <a:xfrm>
            <a:off x="374513" y="5415329"/>
            <a:ext cx="7963520" cy="5612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</a:t>
            </a:r>
            <a:r>
              <a:rPr lang="es-ES" dirty="0" smtClean="0">
                <a:solidFill>
                  <a:schemeClr val="bg1"/>
                </a:solidFill>
              </a:rPr>
              <a:t>edias </a:t>
            </a:r>
            <a:r>
              <a:rPr lang="es-ES" dirty="0">
                <a:solidFill>
                  <a:schemeClr val="bg1"/>
                </a:solidFill>
              </a:rPr>
              <a:t>de compresión suiza clase II (26-32 </a:t>
            </a:r>
            <a:r>
              <a:rPr lang="es-ES" dirty="0" err="1">
                <a:solidFill>
                  <a:schemeClr val="bg1"/>
                </a:solidFill>
              </a:rPr>
              <a:t>mmHg</a:t>
            </a:r>
            <a:r>
              <a:rPr lang="es-ES" dirty="0">
                <a:solidFill>
                  <a:schemeClr val="bg1"/>
                </a:solidFill>
              </a:rPr>
              <a:t>) durante 3 semanas. 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280375" y="6320269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err="1" smtClean="0">
                <a:solidFill>
                  <a:schemeClr val="bg1"/>
                </a:solidFill>
              </a:rPr>
              <a:t>prospe</a:t>
            </a:r>
            <a:r>
              <a:rPr lang="pl-PL" sz="800" dirty="0">
                <a:solidFill>
                  <a:schemeClr val="bg1"/>
                </a:solidFill>
              </a:rPr>
              <a:t>B. Parlar, 1 C. Blazek, 1 S.</a:t>
            </a:r>
            <a:r>
              <a:rPr lang="es-ES" sz="800" dirty="0" err="1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11" name="AutoShape 12" descr="Zimmer Cryo 6. Distribuidor oficial - Servicio Técnico Oficial Zimmer Cryo  - Friomed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cxnSp>
        <p:nvCxnSpPr>
          <p:cNvPr id="4" name="Elbow Connector 3"/>
          <p:cNvCxnSpPr/>
          <p:nvPr/>
        </p:nvCxnSpPr>
        <p:spPr>
          <a:xfrm>
            <a:off x="3985099" y="1713087"/>
            <a:ext cx="869430" cy="353952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redondeado 3"/>
          <p:cNvSpPr/>
          <p:nvPr/>
        </p:nvSpPr>
        <p:spPr>
          <a:xfrm>
            <a:off x="4979079" y="1733108"/>
            <a:ext cx="2704670" cy="64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rgbClr val="FFC000"/>
                </a:solidFill>
              </a:rPr>
              <a:t>Comparación lado-lado</a:t>
            </a:r>
            <a:endParaRPr lang="es-ES" sz="1800" dirty="0">
              <a:solidFill>
                <a:srgbClr val="FFC000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2906048" y="4035204"/>
            <a:ext cx="869430" cy="353952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MÉTODOS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908390" y="626083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7146" y="1931275"/>
            <a:ext cx="451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solidFill>
                  <a:schemeClr val="bg1"/>
                </a:solidFill>
              </a:rPr>
              <a:t>VISITAS Y SEGUIMIENTO</a:t>
            </a:r>
            <a:endParaRPr lang="es-VE" sz="2800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8390" y="3187596"/>
            <a:ext cx="628650" cy="642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srgbClr val="103350"/>
                </a:solidFill>
              </a:rPr>
              <a:t>1</a:t>
            </a:r>
            <a:endParaRPr lang="es-VE" sz="2800" b="1" dirty="0">
              <a:solidFill>
                <a:srgbClr val="10335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7252" y="3195596"/>
            <a:ext cx="628650" cy="642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srgbClr val="103350"/>
                </a:solidFill>
              </a:rPr>
              <a:t>2</a:t>
            </a:r>
            <a:endParaRPr lang="es-VE" sz="2800" b="1" dirty="0">
              <a:solidFill>
                <a:srgbClr val="1033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66114" y="3217028"/>
            <a:ext cx="628650" cy="5834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srgbClr val="103350"/>
                </a:solidFill>
              </a:rPr>
              <a:t>3</a:t>
            </a:r>
            <a:endParaRPr lang="es-VE" sz="2800" b="1" dirty="0">
              <a:solidFill>
                <a:srgbClr val="10335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923550" y="3187283"/>
            <a:ext cx="628650" cy="642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2800" b="1" dirty="0" smtClean="0">
                <a:solidFill>
                  <a:srgbClr val="103350"/>
                </a:solidFill>
              </a:rPr>
              <a:t>4</a:t>
            </a:r>
            <a:endParaRPr lang="es-VE" sz="2800" b="1" dirty="0">
              <a:solidFill>
                <a:srgbClr val="10335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865902" y="3518975"/>
            <a:ext cx="1700212" cy="8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209051" y="3500751"/>
            <a:ext cx="1700212" cy="8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5737" y="4144002"/>
            <a:ext cx="237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dirty="0" smtClean="0">
                <a:solidFill>
                  <a:schemeClr val="bg1"/>
                </a:solidFill>
              </a:rPr>
              <a:t>1 Sesión de tratamiento</a:t>
            </a:r>
            <a:endParaRPr lang="es-VE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4187" y="4170225"/>
            <a:ext cx="237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dirty="0" smtClean="0">
                <a:solidFill>
                  <a:schemeClr val="bg1"/>
                </a:solidFill>
              </a:rPr>
              <a:t>2 Sesión de tratamiento</a:t>
            </a:r>
            <a:endParaRPr lang="es-VE" sz="16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01283" y="3113344"/>
            <a:ext cx="237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dirty="0" smtClean="0">
                <a:solidFill>
                  <a:srgbClr val="FFC000"/>
                </a:solidFill>
              </a:rPr>
              <a:t>6 SEMANAS</a:t>
            </a:r>
            <a:endParaRPr lang="es-VE" sz="16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1570" y="3107655"/>
            <a:ext cx="237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dirty="0" smtClean="0">
                <a:solidFill>
                  <a:srgbClr val="FFC000"/>
                </a:solidFill>
              </a:rPr>
              <a:t>6 SEMANAS</a:t>
            </a:r>
            <a:endParaRPr lang="es-VE" sz="1600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282" y="3107655"/>
            <a:ext cx="237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dirty="0" smtClean="0">
                <a:solidFill>
                  <a:srgbClr val="FFC000"/>
                </a:solidFill>
              </a:rPr>
              <a:t>6 MESES</a:t>
            </a:r>
            <a:endParaRPr lang="es-VE" sz="1600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90717" y="4232769"/>
            <a:ext cx="237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dirty="0" smtClean="0">
                <a:solidFill>
                  <a:schemeClr val="bg1"/>
                </a:solidFill>
              </a:rPr>
              <a:t>1 Seguimiento</a:t>
            </a:r>
            <a:endParaRPr lang="es-VE" sz="1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62442" y="4185723"/>
            <a:ext cx="237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dirty="0">
                <a:solidFill>
                  <a:schemeClr val="bg1"/>
                </a:solidFill>
              </a:rPr>
              <a:t>2</a:t>
            </a:r>
            <a:r>
              <a:rPr lang="es-VE" sz="1600" dirty="0" smtClean="0">
                <a:solidFill>
                  <a:schemeClr val="bg1"/>
                </a:solidFill>
              </a:rPr>
              <a:t> Seguimiento</a:t>
            </a:r>
            <a:endParaRPr lang="es-VE" sz="16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551327" y="3511863"/>
            <a:ext cx="1700212" cy="8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MÉTODOS</a:t>
            </a:r>
            <a:endParaRPr lang="es-VE" dirty="0">
              <a:solidFill>
                <a:schemeClr val="accent6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7" y="2619597"/>
            <a:ext cx="2344812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79" y="2738635"/>
            <a:ext cx="299085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1 CuadroTexto"/>
          <p:cNvSpPr txBox="1"/>
          <p:nvPr/>
        </p:nvSpPr>
        <p:spPr>
          <a:xfrm>
            <a:off x="908390" y="626083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22" name="Rectángulo redondeado 3"/>
          <p:cNvSpPr/>
          <p:nvPr/>
        </p:nvSpPr>
        <p:spPr>
          <a:xfrm>
            <a:off x="411984" y="4555782"/>
            <a:ext cx="2750500" cy="550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Dermatólogos</a:t>
            </a:r>
            <a:endParaRPr lang="es-VE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09349" y="2675293"/>
            <a:ext cx="1648560" cy="56730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3"/>
          <p:cNvSpPr/>
          <p:nvPr/>
        </p:nvSpPr>
        <p:spPr>
          <a:xfrm>
            <a:off x="4251669" y="2326570"/>
            <a:ext cx="2750500" cy="550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1 realizó </a:t>
            </a:r>
          </a:p>
          <a:p>
            <a:pPr algn="ctr"/>
            <a:r>
              <a:rPr lang="es-VE" dirty="0" smtClean="0">
                <a:solidFill>
                  <a:schemeClr val="bg1"/>
                </a:solidFill>
              </a:rPr>
              <a:t>procedimientos</a:t>
            </a:r>
            <a:endParaRPr lang="es-VE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43823" y="3792244"/>
            <a:ext cx="1519654" cy="5704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3"/>
          <p:cNvSpPr/>
          <p:nvPr/>
        </p:nvSpPr>
        <p:spPr>
          <a:xfrm>
            <a:off x="4251669" y="4124027"/>
            <a:ext cx="2750500" cy="550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2 cegados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6629400" y="2601907"/>
            <a:ext cx="557213" cy="1797457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9" name="Rectángulo redondeado 3"/>
          <p:cNvSpPr/>
          <p:nvPr/>
        </p:nvSpPr>
        <p:spPr>
          <a:xfrm>
            <a:off x="4251669" y="2869452"/>
            <a:ext cx="2750500" cy="550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rgbClr val="FFC000"/>
                </a:solidFill>
              </a:rPr>
              <a:t>(Cada visita)</a:t>
            </a:r>
            <a:endParaRPr lang="es-VE" dirty="0">
              <a:solidFill>
                <a:srgbClr val="FFC000"/>
              </a:solidFill>
            </a:endParaRPr>
          </a:p>
        </p:txBody>
      </p:sp>
      <p:sp>
        <p:nvSpPr>
          <p:cNvPr id="30" name="Rectángulo redondeado 3"/>
          <p:cNvSpPr/>
          <p:nvPr/>
        </p:nvSpPr>
        <p:spPr>
          <a:xfrm>
            <a:off x="4251669" y="4505281"/>
            <a:ext cx="2750500" cy="550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rgbClr val="FFC000"/>
                </a:solidFill>
              </a:rPr>
              <a:t>(Al finalizar seguimiento)</a:t>
            </a:r>
            <a:endParaRPr lang="es-V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8" grpId="0" animBg="1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MÉTODOS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444500" y="1480419"/>
            <a:ext cx="6718300" cy="493347"/>
          </a:xfrm>
        </p:spPr>
        <p:txBody>
          <a:bodyPr/>
          <a:lstStyle/>
          <a:p>
            <a:pPr marL="0" indent="0" fontAlgn="t">
              <a:buNone/>
            </a:pPr>
            <a:endParaRPr lang="es-VE" dirty="0"/>
          </a:p>
          <a:p>
            <a:pPr marL="0" indent="0">
              <a:buNone/>
            </a:pPr>
            <a:endParaRPr lang="es-V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61" y="2441831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1494050" y="4164372"/>
            <a:ext cx="1561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Pacientes</a:t>
            </a:r>
            <a:endParaRPr lang="es-VE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908390" y="626083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03650" y="3180129"/>
            <a:ext cx="163553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75" y="2436044"/>
            <a:ext cx="2547934" cy="1626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uadroTexto 18"/>
          <p:cNvSpPr txBox="1"/>
          <p:nvPr/>
        </p:nvSpPr>
        <p:spPr>
          <a:xfrm>
            <a:off x="4785189" y="5102579"/>
            <a:ext cx="156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Dolor</a:t>
            </a:r>
            <a:endParaRPr lang="es-VE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439184" y="4164372"/>
            <a:ext cx="688566" cy="8362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18"/>
          <p:cNvSpPr txBox="1"/>
          <p:nvPr/>
        </p:nvSpPr>
        <p:spPr>
          <a:xfrm>
            <a:off x="7506356" y="5136599"/>
            <a:ext cx="295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Nivel de satisfacción</a:t>
            </a:r>
            <a:endParaRPr lang="es-VE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91262" y="4174022"/>
            <a:ext cx="580832" cy="72922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MÉTODOS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1236194" y="1451844"/>
            <a:ext cx="6718300" cy="493347"/>
          </a:xfrm>
        </p:spPr>
        <p:txBody>
          <a:bodyPr/>
          <a:lstStyle/>
          <a:p>
            <a:pPr marL="0" indent="0" fontAlgn="t">
              <a:buNone/>
            </a:pPr>
            <a:endParaRPr lang="es-VE" dirty="0"/>
          </a:p>
          <a:p>
            <a:pPr marL="0" indent="0">
              <a:buNone/>
            </a:pPr>
            <a:endParaRPr lang="es-VE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54138"/>
              </p:ext>
            </p:extLst>
          </p:nvPr>
        </p:nvGraphicFramePr>
        <p:xfrm>
          <a:off x="7954494" y="1254083"/>
          <a:ext cx="2607759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7759"/>
              </a:tblGrid>
              <a:tr h="324636"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Dolor</a:t>
                      </a:r>
                      <a:endParaRPr lang="es-V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1=</a:t>
                      </a:r>
                      <a:r>
                        <a:rPr lang="es-ES" sz="1600" baseline="0" dirty="0" smtClean="0"/>
                        <a:t> Sin dolor</a:t>
                      </a:r>
                    </a:p>
                    <a:p>
                      <a:r>
                        <a:rPr lang="es-ES" sz="1600" baseline="0" dirty="0" smtClean="0"/>
                        <a:t>2= Poco dolor</a:t>
                      </a:r>
                    </a:p>
                    <a:p>
                      <a:r>
                        <a:rPr lang="es-ES" sz="1600" baseline="0" dirty="0" smtClean="0"/>
                        <a:t>3= Dolor regular</a:t>
                      </a:r>
                    </a:p>
                    <a:p>
                      <a:r>
                        <a:rPr lang="es-ES" sz="1600" baseline="0" dirty="0" smtClean="0"/>
                        <a:t>4= </a:t>
                      </a:r>
                      <a:r>
                        <a:rPr lang="es-ES" sz="1600" baseline="0" dirty="0" smtClean="0"/>
                        <a:t>Bastante </a:t>
                      </a:r>
                      <a:r>
                        <a:rPr lang="es-ES" sz="1600" baseline="0" dirty="0" smtClean="0"/>
                        <a:t>dolor</a:t>
                      </a:r>
                    </a:p>
                    <a:p>
                      <a:r>
                        <a:rPr lang="es-ES" sz="1600" baseline="0" dirty="0" smtClean="0"/>
                        <a:t>5= Mucho dolor</a:t>
                      </a:r>
                    </a:p>
                    <a:p>
                      <a:r>
                        <a:rPr lang="es-ES" sz="1600" baseline="0" dirty="0" smtClean="0"/>
                        <a:t>6</a:t>
                      </a:r>
                      <a:r>
                        <a:rPr lang="es-VE" sz="1600" baseline="0" dirty="0" smtClean="0"/>
                        <a:t>= Extremadamente dolor</a:t>
                      </a:r>
                      <a:endParaRPr lang="es-E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25161"/>
              </p:ext>
            </p:extLst>
          </p:nvPr>
        </p:nvGraphicFramePr>
        <p:xfrm>
          <a:off x="7938115" y="3837940"/>
          <a:ext cx="3069859" cy="1925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9859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Satisfacción</a:t>
                      </a:r>
                      <a:endParaRPr lang="es-V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1=</a:t>
                      </a:r>
                      <a:r>
                        <a:rPr lang="es-ES" sz="1600" baseline="0" dirty="0" smtClean="0"/>
                        <a:t>No satisfecho</a:t>
                      </a:r>
                    </a:p>
                    <a:p>
                      <a:r>
                        <a:rPr lang="es-ES" sz="1600" baseline="0" dirty="0" smtClean="0"/>
                        <a:t>2=Poco satisfecho</a:t>
                      </a:r>
                    </a:p>
                    <a:p>
                      <a:r>
                        <a:rPr lang="es-ES" sz="1600" baseline="0" dirty="0" smtClean="0"/>
                        <a:t>3=Regularmente </a:t>
                      </a:r>
                      <a:r>
                        <a:rPr lang="es-ES" sz="1600" baseline="0" dirty="0" smtClean="0"/>
                        <a:t>satisfecho</a:t>
                      </a:r>
                    </a:p>
                    <a:p>
                      <a:r>
                        <a:rPr lang="es-ES" sz="1600" baseline="0" dirty="0" smtClean="0"/>
                        <a:t>4=Buena satisfacción</a:t>
                      </a:r>
                    </a:p>
                    <a:p>
                      <a:r>
                        <a:rPr lang="es-ES" sz="1600" baseline="0" dirty="0" smtClean="0"/>
                        <a:t>5=Muy satisfecho</a:t>
                      </a:r>
                    </a:p>
                    <a:p>
                      <a:r>
                        <a:rPr lang="es-ES" sz="1600" baseline="0" dirty="0" smtClean="0"/>
                        <a:t>6</a:t>
                      </a:r>
                      <a:r>
                        <a:rPr lang="es-VE" sz="1600" baseline="0" dirty="0" smtClean="0"/>
                        <a:t>=</a:t>
                      </a:r>
                      <a:r>
                        <a:rPr lang="es-VE" sz="1600" baseline="0" dirty="0" err="1" smtClean="0"/>
                        <a:t>Extremadamante</a:t>
                      </a:r>
                      <a:r>
                        <a:rPr lang="es-VE" sz="1600" baseline="0" dirty="0" smtClean="0"/>
                        <a:t> satisfecho</a:t>
                      </a:r>
                      <a:endParaRPr lang="es-E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20528"/>
              </p:ext>
            </p:extLst>
          </p:nvPr>
        </p:nvGraphicFramePr>
        <p:xfrm>
          <a:off x="1236194" y="2434953"/>
          <a:ext cx="4145865" cy="23656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0885"/>
                <a:gridCol w="824980"/>
              </a:tblGrid>
              <a:tr h="399828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Aclaramiento de venas</a:t>
                      </a:r>
                      <a:endParaRPr lang="es-V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%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5819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1=</a:t>
                      </a:r>
                      <a:r>
                        <a:rPr lang="es-ES" sz="1600" baseline="0" dirty="0" smtClean="0"/>
                        <a:t> Ninguna mejoría</a:t>
                      </a:r>
                    </a:p>
                    <a:p>
                      <a:r>
                        <a:rPr lang="es-ES" sz="1600" baseline="0" dirty="0" smtClean="0"/>
                        <a:t>2</a:t>
                      </a:r>
                      <a:r>
                        <a:rPr lang="es-VE" sz="1600" baseline="0" dirty="0" smtClean="0"/>
                        <a:t>= Mejoría mínima</a:t>
                      </a:r>
                    </a:p>
                    <a:p>
                      <a:r>
                        <a:rPr lang="es-ES" sz="1600" baseline="0" dirty="0" smtClean="0"/>
                        <a:t>3=Mejoría Regular</a:t>
                      </a:r>
                    </a:p>
                    <a:p>
                      <a:r>
                        <a:rPr lang="es-ES" sz="1600" baseline="0" dirty="0" smtClean="0"/>
                        <a:t>4=Buena mejoría</a:t>
                      </a:r>
                    </a:p>
                    <a:p>
                      <a:r>
                        <a:rPr lang="es-ES" sz="1600" baseline="0" dirty="0" smtClean="0"/>
                        <a:t>5=Muy buena mejoría</a:t>
                      </a:r>
                    </a:p>
                    <a:p>
                      <a:r>
                        <a:rPr lang="es-ES" sz="1600" baseline="0" dirty="0" smtClean="0"/>
                        <a:t>6=Extremadamente   buena            mejoría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0</a:t>
                      </a:r>
                    </a:p>
                    <a:p>
                      <a:r>
                        <a:rPr lang="es-ES" sz="1600" baseline="0" dirty="0" smtClean="0"/>
                        <a:t>10-20</a:t>
                      </a:r>
                    </a:p>
                    <a:p>
                      <a:r>
                        <a:rPr lang="es-ES" sz="1600" baseline="0" dirty="0" smtClean="0"/>
                        <a:t>30-40</a:t>
                      </a:r>
                    </a:p>
                    <a:p>
                      <a:r>
                        <a:rPr lang="es-ES" sz="1600" baseline="0" dirty="0" smtClean="0"/>
                        <a:t>50-70</a:t>
                      </a:r>
                    </a:p>
                    <a:p>
                      <a:r>
                        <a:rPr lang="es-ES" sz="1600" baseline="0" dirty="0" smtClean="0"/>
                        <a:t>&gt;70</a:t>
                      </a:r>
                    </a:p>
                    <a:p>
                      <a:r>
                        <a:rPr lang="es-ES" sz="1600" baseline="0" dirty="0" smtClean="0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1 CuadroTexto"/>
          <p:cNvSpPr txBox="1"/>
          <p:nvPr/>
        </p:nvSpPr>
        <p:spPr>
          <a:xfrm>
            <a:off x="908390" y="626083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503627" y="3952481"/>
            <a:ext cx="1434488" cy="10826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87248" y="2178533"/>
            <a:ext cx="1450867" cy="98135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82059" y="3371516"/>
            <a:ext cx="224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bg1"/>
                </a:solidFill>
              </a:rPr>
              <a:t>Escalas análogas</a:t>
            </a:r>
            <a:endParaRPr lang="es-VE" dirty="0">
              <a:solidFill>
                <a:schemeClr val="bg1"/>
              </a:solidFill>
            </a:endParaRPr>
          </a:p>
        </p:txBody>
      </p:sp>
      <p:pic>
        <p:nvPicPr>
          <p:cNvPr id="24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42" y="4642238"/>
            <a:ext cx="1057103" cy="785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524" y="453700"/>
            <a:ext cx="1859370" cy="92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5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57530" y="1643318"/>
            <a:ext cx="7781544" cy="859055"/>
          </a:xfrm>
        </p:spPr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Análisis Estadístico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2" name="AutoShape 2" descr="SPSS: el software ideal para el análisis estadístico y de minería de datos  - Escuela de Posgrado"/>
          <p:cNvSpPr>
            <a:spLocks noChangeAspect="1" noChangeArrowheads="1"/>
          </p:cNvSpPr>
          <p:nvPr/>
        </p:nvSpPr>
        <p:spPr bwMode="auto">
          <a:xfrm>
            <a:off x="7237095" y="49411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244" name="Picture 4" descr="SPSS: el software ideal para el análisis estadístico y de minería de datos  - Escuela de Posg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48" y="3236789"/>
            <a:ext cx="4090352" cy="2761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Análisis Estadístico</a:t>
            </a:r>
            <a:endParaRPr lang="es-VE" dirty="0"/>
          </a:p>
        </p:txBody>
      </p:sp>
      <p:sp>
        <p:nvSpPr>
          <p:cNvPr id="14" name="TextBox 13"/>
          <p:cNvSpPr txBox="1"/>
          <p:nvPr/>
        </p:nvSpPr>
        <p:spPr>
          <a:xfrm>
            <a:off x="1443038" y="2386012"/>
            <a:ext cx="284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Variables continuas</a:t>
            </a:r>
            <a:endParaRPr lang="es-VE" sz="20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4" idx="3"/>
          </p:cNvCxnSpPr>
          <p:nvPr/>
        </p:nvCxnSpPr>
        <p:spPr>
          <a:xfrm>
            <a:off x="4286251" y="2586067"/>
            <a:ext cx="25860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29464" y="2386012"/>
            <a:ext cx="382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rgbClr val="FFC000"/>
                </a:solidFill>
              </a:rPr>
              <a:t>Mediana + Rango </a:t>
            </a:r>
            <a:r>
              <a:rPr lang="es-VE" sz="2000" dirty="0" err="1" smtClean="0">
                <a:solidFill>
                  <a:srgbClr val="FFC000"/>
                </a:solidFill>
              </a:rPr>
              <a:t>intercuartílico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3038" y="3279249"/>
            <a:ext cx="284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Variables categóricas</a:t>
            </a:r>
            <a:endParaRPr lang="es-VE" sz="20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4286251" y="3479304"/>
            <a:ext cx="25860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29464" y="3279249"/>
            <a:ext cx="3829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rgbClr val="FFC000"/>
                </a:solidFill>
              </a:rPr>
              <a:t>Números con Porcentaje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3038" y="4293733"/>
            <a:ext cx="341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Coeficiente de Correlación </a:t>
            </a:r>
            <a:r>
              <a:rPr lang="es-VE" sz="2000" dirty="0" err="1" smtClean="0">
                <a:solidFill>
                  <a:schemeClr val="bg1"/>
                </a:solidFill>
              </a:rPr>
              <a:t>intraclase</a:t>
            </a:r>
            <a:r>
              <a:rPr lang="es-VE" sz="2000" dirty="0" smtClean="0">
                <a:solidFill>
                  <a:schemeClr val="bg1"/>
                </a:solidFill>
              </a:rPr>
              <a:t> (ICC)</a:t>
            </a:r>
            <a:endParaRPr lang="es-VE" sz="20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695826" y="4643438"/>
            <a:ext cx="2176462" cy="267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29464" y="4443383"/>
            <a:ext cx="3829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rgbClr val="FFC000"/>
                </a:solidFill>
              </a:rPr>
              <a:t>Acuerdo absoluto entre los evaluadores de PGA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2414" y="5816047"/>
            <a:ext cx="3829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100" dirty="0" smtClean="0">
                <a:solidFill>
                  <a:srgbClr val="FFC000"/>
                </a:solidFill>
              </a:rPr>
              <a:t>*PGA: evaluación médica global</a:t>
            </a:r>
            <a:endParaRPr lang="es-VE" sz="11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3" grpId="0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Análisis Estadístico</a:t>
            </a:r>
            <a:endParaRPr lang="es-VE" dirty="0"/>
          </a:p>
        </p:txBody>
      </p:sp>
      <p:sp>
        <p:nvSpPr>
          <p:cNvPr id="8" name="Rectángulo redondeado 3"/>
          <p:cNvSpPr/>
          <p:nvPr/>
        </p:nvSpPr>
        <p:spPr>
          <a:xfrm>
            <a:off x="444500" y="1540557"/>
            <a:ext cx="4741863" cy="5566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  <a:r>
              <a:rPr lang="es-ES" dirty="0" smtClean="0"/>
              <a:t>oeficiente </a:t>
            </a:r>
            <a:r>
              <a:rPr lang="es-ES" dirty="0"/>
              <a:t>de </a:t>
            </a:r>
            <a:r>
              <a:rPr lang="es-ES" dirty="0" smtClean="0"/>
              <a:t>correlación </a:t>
            </a:r>
            <a:r>
              <a:rPr lang="es-VE" dirty="0"/>
              <a:t>intraclase (ICC</a:t>
            </a:r>
            <a:r>
              <a:rPr lang="es-VE" dirty="0" smtClean="0"/>
              <a:t>)</a:t>
            </a:r>
            <a:endParaRPr lang="es-VE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37159"/>
              </p:ext>
            </p:extLst>
          </p:nvPr>
        </p:nvGraphicFramePr>
        <p:xfrm>
          <a:off x="1801872" y="2938657"/>
          <a:ext cx="50473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640"/>
                <a:gridCol w="35457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ICC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0–0,2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Acuerdo pobre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0,3–0,4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Acuerdo justo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0,5–0,6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Acuerdo moderado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0,7–0,8 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Concordancia fuerte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&gt;0,8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Concordancia casi perfecta.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897999" y="6246865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8790992" y="3068580"/>
            <a:ext cx="602387" cy="26327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Rectángulo 2"/>
          <p:cNvSpPr/>
          <p:nvPr/>
        </p:nvSpPr>
        <p:spPr>
          <a:xfrm>
            <a:off x="7707870" y="2971189"/>
            <a:ext cx="826892" cy="475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IC</a:t>
            </a:r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9649609" y="3039390"/>
            <a:ext cx="64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95%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07870" y="4298634"/>
            <a:ext cx="1685509" cy="537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Nivel de Significancia</a:t>
            </a:r>
            <a:endParaRPr lang="es-VE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156782" y="4382528"/>
            <a:ext cx="14317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es-ES" dirty="0" smtClean="0">
                <a:solidFill>
                  <a:schemeClr val="bg1"/>
                </a:solidFill>
              </a:rPr>
              <a:t>=0,05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17" name="Flecha derecha 8"/>
          <p:cNvSpPr/>
          <p:nvPr/>
        </p:nvSpPr>
        <p:spPr>
          <a:xfrm>
            <a:off x="9462654" y="4435558"/>
            <a:ext cx="602387" cy="26327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09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4" grpId="0"/>
      <p:bldP spid="2" grpId="0" animBg="1"/>
      <p:bldP spid="12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Análisis Estadístico</a:t>
            </a:r>
            <a:endParaRPr lang="es-VE" dirty="0"/>
          </a:p>
        </p:txBody>
      </p:sp>
      <p:sp>
        <p:nvSpPr>
          <p:cNvPr id="8" name="Rectángulo redondeado 3"/>
          <p:cNvSpPr/>
          <p:nvPr/>
        </p:nvSpPr>
        <p:spPr>
          <a:xfrm>
            <a:off x="444500" y="2140648"/>
            <a:ext cx="2370138" cy="5566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Poder estadístico</a:t>
            </a:r>
            <a:endParaRPr lang="es-VE" dirty="0"/>
          </a:p>
        </p:txBody>
      </p:sp>
      <p:sp>
        <p:nvSpPr>
          <p:cNvPr id="6" name="1 CuadroTexto"/>
          <p:cNvSpPr txBox="1"/>
          <p:nvPr/>
        </p:nvSpPr>
        <p:spPr>
          <a:xfrm>
            <a:off x="897999" y="6246865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1892713" y="2434163"/>
            <a:ext cx="1073122" cy="1599409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0569" y="3993887"/>
            <a:ext cx="89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dirty="0" smtClean="0">
                <a:solidFill>
                  <a:schemeClr val="bg1"/>
                </a:solidFill>
              </a:rPr>
              <a:t>0.8</a:t>
            </a:r>
            <a:endParaRPr lang="es-VE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228978" y="3593777"/>
            <a:ext cx="118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</a:rPr>
              <a:t>β</a:t>
            </a:r>
            <a:r>
              <a:rPr lang="es-VE" sz="2000" dirty="0" smtClean="0">
                <a:solidFill>
                  <a:schemeClr val="bg1"/>
                </a:solidFill>
              </a:rPr>
              <a:t>= 0.20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599116" y="3593777"/>
            <a:ext cx="3019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Poder estadístico = 1-</a:t>
            </a:r>
            <a:r>
              <a:rPr lang="el-GR" sz="2000" dirty="0">
                <a:solidFill>
                  <a:schemeClr val="bg1"/>
                </a:solidFill>
              </a:rPr>
              <a:t> β</a:t>
            </a:r>
            <a:r>
              <a:rPr lang="es-VE" sz="2000" dirty="0" smtClean="0">
                <a:solidFill>
                  <a:schemeClr val="bg1"/>
                </a:solidFill>
              </a:rPr>
              <a:t> </a:t>
            </a:r>
            <a:endParaRPr lang="es-VE" sz="20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>
            <a:stCxn id="20" idx="1"/>
          </p:cNvCxnSpPr>
          <p:nvPr/>
        </p:nvCxnSpPr>
        <p:spPr>
          <a:xfrm>
            <a:off x="4414047" y="3793832"/>
            <a:ext cx="1123549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624987" y="3801870"/>
            <a:ext cx="1123549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85754" y="3509482"/>
            <a:ext cx="130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dirty="0" smtClean="0">
                <a:solidFill>
                  <a:schemeClr val="bg1"/>
                </a:solidFill>
              </a:rPr>
              <a:t>80%</a:t>
            </a:r>
            <a:endParaRPr lang="es-VE" sz="3200" dirty="0">
              <a:solidFill>
                <a:schemeClr val="bg1"/>
              </a:solidFill>
            </a:endParaRP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1892713" y="2434164"/>
            <a:ext cx="1073122" cy="1599409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49415" y="3009508"/>
            <a:ext cx="184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dirty="0" smtClean="0">
                <a:solidFill>
                  <a:schemeClr val="bg1"/>
                </a:solidFill>
              </a:rPr>
              <a:t>Dado que</a:t>
            </a:r>
            <a:endParaRPr lang="es-VE" sz="1600" dirty="0">
              <a:solidFill>
                <a:schemeClr val="bg1"/>
              </a:solidFill>
            </a:endParaRPr>
          </a:p>
        </p:txBody>
      </p:sp>
      <p:sp>
        <p:nvSpPr>
          <p:cNvPr id="30" name="Rectángulo redondeado 3"/>
          <p:cNvSpPr/>
          <p:nvPr/>
        </p:nvSpPr>
        <p:spPr>
          <a:xfrm>
            <a:off x="501649" y="4522022"/>
            <a:ext cx="3127375" cy="5566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Valor de</a:t>
            </a:r>
            <a:r>
              <a:rPr lang="es-VE" i="1" dirty="0" smtClean="0"/>
              <a:t> p </a:t>
            </a:r>
            <a:r>
              <a:rPr lang="es-VE" dirty="0" smtClean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s-VE" dirty="0" smtClean="0"/>
              <a:t> 0.05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1217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20" grpId="0"/>
      <p:bldP spid="23" grpId="0"/>
      <p:bldP spid="27" grpId="0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84288" y="2820887"/>
            <a:ext cx="8416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VE" sz="2400" b="1" dirty="0">
                <a:latin typeface="+mn-lt"/>
              </a:rPr>
              <a:t>En pacientes con insuficiencia venosa crónica CEAP1 ¿el tratamiento con </a:t>
            </a:r>
            <a:r>
              <a:rPr lang="es-VE" sz="2400" b="1" dirty="0" smtClean="0">
                <a:latin typeface="+mn-lt"/>
              </a:rPr>
              <a:t>termo-ablación (láser) </a:t>
            </a:r>
            <a:r>
              <a:rPr lang="es-VE" sz="2400" b="1" dirty="0">
                <a:latin typeface="+mn-lt"/>
              </a:rPr>
              <a:t>es superior al tratamiento con esclerosis  </a:t>
            </a:r>
            <a:r>
              <a:rPr lang="es-VE" sz="2400" b="1" dirty="0" smtClean="0">
                <a:latin typeface="+mn-lt"/>
              </a:rPr>
              <a:t>química </a:t>
            </a:r>
            <a:r>
              <a:rPr lang="es-VE" sz="2400" b="1" dirty="0">
                <a:latin typeface="+mn-lt"/>
              </a:rPr>
              <a:t>para la reducción del diámetro </a:t>
            </a:r>
            <a:r>
              <a:rPr lang="es-VE" sz="2400" b="1" dirty="0" smtClean="0">
                <a:latin typeface="+mn-lt"/>
              </a:rPr>
              <a:t>venoso (aclaramiento)? </a:t>
            </a:r>
            <a:endParaRPr lang="es-VE" sz="2400" b="1" dirty="0">
              <a:latin typeface="+mn-lt"/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-1" y="1151126"/>
            <a:ext cx="3133493" cy="10358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INTERROGANTE</a:t>
            </a:r>
            <a:endParaRPr lang="es-V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Análisis Estadístico</a:t>
            </a:r>
            <a:endParaRPr lang="es-VE" dirty="0"/>
          </a:p>
        </p:txBody>
      </p:sp>
      <p:sp>
        <p:nvSpPr>
          <p:cNvPr id="6" name="1 CuadroTexto"/>
          <p:cNvSpPr txBox="1"/>
          <p:nvPr/>
        </p:nvSpPr>
        <p:spPr>
          <a:xfrm>
            <a:off x="897999" y="6246865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73090" y="2244806"/>
            <a:ext cx="7728643" cy="9195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calculó que se requerían </a:t>
            </a:r>
            <a:r>
              <a:rPr lang="es-ES" b="1" dirty="0" smtClean="0"/>
              <a:t>al menos 56 pacientes </a:t>
            </a:r>
            <a:r>
              <a:rPr lang="es-ES" dirty="0" smtClean="0"/>
              <a:t>en el estudio para detectar una </a:t>
            </a:r>
            <a:r>
              <a:rPr lang="es-ES" b="1" dirty="0" smtClean="0"/>
              <a:t>diferencia estadísticamente significativa </a:t>
            </a:r>
            <a:r>
              <a:rPr lang="es-ES" dirty="0" smtClean="0"/>
              <a:t>entre ambos brazos.</a:t>
            </a:r>
            <a:endParaRPr lang="es-VE" dirty="0"/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2978566" y="2882804"/>
            <a:ext cx="1073122" cy="1599409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redondeado 12"/>
          <p:cNvSpPr/>
          <p:nvPr/>
        </p:nvSpPr>
        <p:spPr>
          <a:xfrm>
            <a:off x="4437411" y="3770926"/>
            <a:ext cx="6806853" cy="12725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u="sng" dirty="0" smtClean="0"/>
              <a:t>Suponiendo: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Tasa de aclaramiento superior al 20% en el grupo de láser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Tasa de aclaramiento no inferior al 45% en el grupo de escleroterapia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168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52563" y="3327973"/>
            <a:ext cx="7781544" cy="859055"/>
          </a:xfrm>
        </p:spPr>
        <p:txBody>
          <a:bodyPr>
            <a:noAutofit/>
          </a:bodyPr>
          <a:lstStyle/>
          <a:p>
            <a:r>
              <a:rPr lang="es-ES" sz="7200" dirty="0" smtClean="0">
                <a:solidFill>
                  <a:schemeClr val="accent6"/>
                </a:solidFill>
              </a:rPr>
              <a:t>Resultados</a:t>
            </a:r>
            <a:endParaRPr lang="es-VE" sz="7200" dirty="0">
              <a:solidFill>
                <a:schemeClr val="accent6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es-ES" noProof="0" smtClean="0"/>
              <a:pPr rtl="0"/>
              <a:t>21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456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2048" y="502285"/>
            <a:ext cx="11214100" cy="535531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6"/>
                </a:solidFill>
              </a:rPr>
              <a:t>Resultados</a:t>
            </a:r>
            <a:endParaRPr lang="es-VE" sz="3200" dirty="0">
              <a:solidFill>
                <a:schemeClr val="accent6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59734" y="1882976"/>
            <a:ext cx="2113280" cy="701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n=56 pacientes</a:t>
            </a:r>
            <a:endParaRPr lang="es-VE" b="1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2016760" y="2584016"/>
            <a:ext cx="15240" cy="1336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1132840" y="3920232"/>
            <a:ext cx="204216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n=51 pacientes</a:t>
            </a:r>
            <a:endParaRPr lang="es-VE" b="1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2024380" y="3252124"/>
            <a:ext cx="11633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3173014" y="2964268"/>
            <a:ext cx="2242884" cy="575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 pacientes</a:t>
            </a:r>
          </a:p>
          <a:p>
            <a:pPr algn="ctr"/>
            <a:r>
              <a:rPr lang="es-ES" dirty="0" smtClean="0"/>
              <a:t>Abandonaron</a:t>
            </a:r>
            <a:endParaRPr lang="es-VE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35" y="1232595"/>
            <a:ext cx="3816427" cy="299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uadroTexto 18"/>
          <p:cNvSpPr txBox="1"/>
          <p:nvPr/>
        </p:nvSpPr>
        <p:spPr>
          <a:xfrm>
            <a:off x="7660068" y="4345166"/>
            <a:ext cx="272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bg1"/>
                </a:solidFill>
              </a:rPr>
              <a:t>23-66 años (46 años)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846044" y="6163738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7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48" y="502285"/>
            <a:ext cx="11214100" cy="535531"/>
          </a:xfrm>
        </p:spPr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Resultados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877217" y="637959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1728788"/>
            <a:ext cx="427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Evaluación del experto cegado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6887" y="2834188"/>
            <a:ext cx="427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rgbClr val="FFC000"/>
                </a:solidFill>
              </a:rPr>
              <a:t>Escleroterapia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461" y="3925326"/>
            <a:ext cx="427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rgbClr val="FFC000"/>
                </a:solidFill>
              </a:rPr>
              <a:t>Láser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3686174" y="3028950"/>
            <a:ext cx="557213" cy="1114425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TextBox 21"/>
          <p:cNvSpPr txBox="1"/>
          <p:nvPr/>
        </p:nvSpPr>
        <p:spPr>
          <a:xfrm>
            <a:off x="4424362" y="3397093"/>
            <a:ext cx="161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Mediana = 5</a:t>
            </a:r>
            <a:endParaRPr lang="es-VE" sz="20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038850" y="3579810"/>
            <a:ext cx="1162049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38999" y="3397093"/>
            <a:ext cx="161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IQR = 1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8962" y="4596884"/>
            <a:ext cx="191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rgbClr val="00B0F0"/>
                </a:solidFill>
              </a:rPr>
              <a:t>IQR = Q</a:t>
            </a:r>
            <a:r>
              <a:rPr lang="es-VE" sz="2000" baseline="-25000" dirty="0" smtClean="0">
                <a:solidFill>
                  <a:srgbClr val="00B0F0"/>
                </a:solidFill>
              </a:rPr>
              <a:t>3</a:t>
            </a:r>
            <a:r>
              <a:rPr lang="es-VE" sz="2000" dirty="0" smtClean="0">
                <a:solidFill>
                  <a:srgbClr val="00B0F0"/>
                </a:solidFill>
              </a:rPr>
              <a:t>-Q</a:t>
            </a:r>
            <a:r>
              <a:rPr lang="es-VE" sz="2000" baseline="-25000" dirty="0" smtClean="0">
                <a:solidFill>
                  <a:srgbClr val="00B0F0"/>
                </a:solidFill>
              </a:rPr>
              <a:t>1</a:t>
            </a:r>
            <a:endParaRPr lang="es-VE" sz="2000" baseline="-25000" dirty="0">
              <a:solidFill>
                <a:srgbClr val="00B0F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720333" y="3816482"/>
            <a:ext cx="0" cy="653786"/>
          </a:xfrm>
          <a:prstGeom prst="straightConnector1">
            <a:avLst/>
          </a:prstGeom>
          <a:ln>
            <a:solidFill>
              <a:srgbClr val="63B7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938962" y="4996994"/>
            <a:ext cx="619446" cy="546556"/>
          </a:xfrm>
          <a:prstGeom prst="straightConnector1">
            <a:avLst/>
          </a:prstGeom>
          <a:ln>
            <a:solidFill>
              <a:srgbClr val="63B7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95740" y="5490847"/>
            <a:ext cx="294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>
                <a:solidFill>
                  <a:srgbClr val="00B0F0"/>
                </a:solidFill>
              </a:rPr>
              <a:t>Los valores de Q1 y Q3 no están reflejados</a:t>
            </a:r>
            <a:endParaRPr lang="es-VE" sz="1400" dirty="0">
              <a:solidFill>
                <a:srgbClr val="00B0F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7720333" y="2778617"/>
            <a:ext cx="0" cy="618476"/>
          </a:xfrm>
          <a:prstGeom prst="straightConnector1">
            <a:avLst/>
          </a:prstGeom>
          <a:ln>
            <a:solidFill>
              <a:srgbClr val="63B7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97559" y="2095615"/>
            <a:ext cx="244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Los datos no están dispersos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41" name="Rectángulo redondeado 3"/>
          <p:cNvSpPr/>
          <p:nvPr/>
        </p:nvSpPr>
        <p:spPr>
          <a:xfrm>
            <a:off x="4602954" y="3996935"/>
            <a:ext cx="7198521" cy="10732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 smtClean="0"/>
              <a:t>50% de los pacientes tratados con ambas terapias presentó un aclaramiento de los vasos a los 6 meses con un puntaje  &lt; 5 y el otro 50% &gt; 5 en los últimos 6 meses.</a:t>
            </a:r>
            <a:endParaRPr lang="es-E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/>
      <p:bldP spid="27" grpId="0"/>
      <p:bldP spid="28" grpId="0"/>
      <p:bldP spid="28" grpId="1"/>
      <p:bldP spid="35" grpId="0"/>
      <p:bldP spid="35" grpId="1"/>
      <p:bldP spid="39" grpId="0"/>
      <p:bldP spid="41" grpId="0" animBg="1"/>
      <p:bldP spid="4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373" y="247690"/>
            <a:ext cx="11214100" cy="535531"/>
          </a:xfrm>
        </p:spPr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Resultados</a:t>
            </a:r>
            <a:endParaRPr lang="es-VE" dirty="0">
              <a:solidFill>
                <a:schemeClr val="accent6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945" y="1037816"/>
            <a:ext cx="9317220" cy="5081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CuadroTexto 3"/>
          <p:cNvSpPr txBox="1"/>
          <p:nvPr/>
        </p:nvSpPr>
        <p:spPr>
          <a:xfrm>
            <a:off x="10378073" y="4737435"/>
            <a:ext cx="1168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03350"/>
                </a:solidFill>
              </a:rPr>
              <a:t>P=0,84</a:t>
            </a:r>
            <a:endParaRPr lang="es-VE" dirty="0">
              <a:solidFill>
                <a:srgbClr val="103350"/>
              </a:solidFill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877217" y="637959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92919" y="5367694"/>
            <a:ext cx="136708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Sesión 1</a:t>
            </a:r>
            <a:endParaRPr lang="es-VE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467935" y="5389408"/>
            <a:ext cx="142169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Sesión 2</a:t>
            </a:r>
            <a:endParaRPr lang="es-VE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919262" y="5464527"/>
            <a:ext cx="17653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Seguimiento 1</a:t>
            </a:r>
          </a:p>
          <a:p>
            <a:pPr algn="ctr"/>
            <a:r>
              <a:rPr lang="es-ES" sz="1400" b="1" dirty="0" smtClean="0"/>
              <a:t>6 </a:t>
            </a:r>
            <a:r>
              <a:rPr lang="es-ES" sz="1400" b="1" dirty="0" err="1" smtClean="0"/>
              <a:t>Sem</a:t>
            </a:r>
            <a:endParaRPr lang="es-VE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935376" y="5464527"/>
            <a:ext cx="18389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Seguimiento 2</a:t>
            </a:r>
          </a:p>
          <a:p>
            <a:pPr algn="ctr"/>
            <a:r>
              <a:rPr lang="es-ES" sz="1400" b="1" dirty="0" smtClean="0"/>
              <a:t>6 meses</a:t>
            </a:r>
            <a:endParaRPr lang="es-VE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67448" y="5013622"/>
            <a:ext cx="1207928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1. Ninguno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9182" y="4214871"/>
            <a:ext cx="1197947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2.Mínimo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9182" y="3383307"/>
            <a:ext cx="1197947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3. Regular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49183" y="2567469"/>
            <a:ext cx="1197946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4. Bueno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02798" y="1797192"/>
            <a:ext cx="13443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/>
              <a:t>5. Muy </a:t>
            </a:r>
            <a:r>
              <a:rPr lang="es-ES" sz="1400" b="1" dirty="0" smtClean="0"/>
              <a:t>Bueno</a:t>
            </a:r>
            <a:endParaRPr lang="es-VE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1671" y="961606"/>
            <a:ext cx="196136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6. Extremadamente</a:t>
            </a:r>
            <a:endParaRPr lang="es-E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Bueno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492352" y="1797192"/>
            <a:ext cx="108243" cy="2048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CuadroTexto 13"/>
          <p:cNvSpPr txBox="1"/>
          <p:nvPr/>
        </p:nvSpPr>
        <p:spPr>
          <a:xfrm>
            <a:off x="364344" y="2051652"/>
            <a:ext cx="6878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&gt;70%</a:t>
            </a:r>
            <a:endParaRPr lang="es-VE" sz="1400" b="1" dirty="0"/>
          </a:p>
        </p:txBody>
      </p:sp>
    </p:spTree>
    <p:extLst>
      <p:ext uri="{BB962C8B-B14F-4D97-AF65-F5344CB8AC3E}">
        <p14:creationId xmlns:p14="http://schemas.microsoft.com/office/powerpoint/2010/main" val="9010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48" y="502285"/>
            <a:ext cx="11214100" cy="535531"/>
          </a:xfrm>
        </p:spPr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Resultados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877217" y="637959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1728788"/>
            <a:ext cx="535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Evaluación del médico tratante (dermatólogo)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6887" y="2718817"/>
            <a:ext cx="197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rgbClr val="FFC000"/>
                </a:solidFill>
              </a:rPr>
              <a:t>Escleroterapia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462" y="3925326"/>
            <a:ext cx="167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rgbClr val="FFC000"/>
                </a:solidFill>
              </a:rPr>
              <a:t>Láser</a:t>
            </a:r>
            <a:endParaRPr lang="es-VE" sz="2000" dirty="0">
              <a:solidFill>
                <a:srgbClr val="FFC000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5967409" y="2955913"/>
            <a:ext cx="557213" cy="1114425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2" name="TextBox 21"/>
          <p:cNvSpPr txBox="1"/>
          <p:nvPr/>
        </p:nvSpPr>
        <p:spPr>
          <a:xfrm>
            <a:off x="4452936" y="2842733"/>
            <a:ext cx="161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Mediana = 4</a:t>
            </a:r>
            <a:endParaRPr lang="es-VE" sz="20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57600" y="2955913"/>
            <a:ext cx="766762" cy="902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38999" y="3397093"/>
            <a:ext cx="161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IQR = 2</a:t>
            </a:r>
            <a:endParaRPr lang="es-VE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4362" y="3938956"/>
            <a:ext cx="161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>
                <a:solidFill>
                  <a:schemeClr val="bg1"/>
                </a:solidFill>
              </a:rPr>
              <a:t>Mediana = 3</a:t>
            </a:r>
            <a:endParaRPr lang="es-VE" sz="20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21718" y="4107694"/>
            <a:ext cx="766762" cy="902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3"/>
          <p:cNvSpPr/>
          <p:nvPr/>
        </p:nvSpPr>
        <p:spPr>
          <a:xfrm>
            <a:off x="6524622" y="1330902"/>
            <a:ext cx="5486083" cy="15499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Según el médico tratante el 50% de los pacientes tratados </a:t>
            </a:r>
            <a:r>
              <a:rPr lang="es-ES" dirty="0" smtClean="0"/>
              <a:t>con escleroterapia </a:t>
            </a:r>
            <a:r>
              <a:rPr lang="es-ES" dirty="0"/>
              <a:t>presentaron un aclaramiento de los vasos </a:t>
            </a:r>
            <a:r>
              <a:rPr lang="es-ES" dirty="0" smtClean="0"/>
              <a:t>con una puntuación &lt; 4 </a:t>
            </a:r>
            <a:r>
              <a:rPr lang="es-ES" dirty="0"/>
              <a:t>y el otro 50% &gt; </a:t>
            </a:r>
            <a:r>
              <a:rPr lang="es-ES" dirty="0" smtClean="0"/>
              <a:t>4 </a:t>
            </a:r>
            <a:r>
              <a:rPr lang="es-ES" dirty="0"/>
              <a:t>en los últimos 6 meses.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Rectángulo redondeado 3"/>
          <p:cNvSpPr/>
          <p:nvPr/>
        </p:nvSpPr>
        <p:spPr>
          <a:xfrm>
            <a:off x="6246015" y="4438150"/>
            <a:ext cx="5469724" cy="12980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Según el médico tratante </a:t>
            </a:r>
            <a:r>
              <a:rPr lang="es-ES" dirty="0"/>
              <a:t>el 50% de los pacientes tratados con </a:t>
            </a:r>
            <a:r>
              <a:rPr lang="es-ES" dirty="0" smtClean="0"/>
              <a:t>láser presentaron </a:t>
            </a:r>
            <a:r>
              <a:rPr lang="es-ES" dirty="0"/>
              <a:t>un aclaramiento de los vasos </a:t>
            </a:r>
            <a:r>
              <a:rPr lang="es-ES" dirty="0" smtClean="0"/>
              <a:t>con una puntuación &lt; 3 </a:t>
            </a:r>
            <a:r>
              <a:rPr lang="es-ES" dirty="0"/>
              <a:t>y el otro 50% &gt; </a:t>
            </a:r>
            <a:r>
              <a:rPr lang="es-ES" dirty="0" smtClean="0"/>
              <a:t>3 </a:t>
            </a:r>
            <a:r>
              <a:rPr lang="es-ES" dirty="0"/>
              <a:t>en los últimos 6 meses.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 smtClean="0"/>
              <a:t>.</a:t>
            </a:r>
            <a:endParaRPr lang="es-E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/>
      <p:bldP spid="27" grpId="0"/>
      <p:bldP spid="23" grpId="0"/>
      <p:bldP spid="25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75" y="445819"/>
            <a:ext cx="9310632" cy="57378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373" y="247690"/>
            <a:ext cx="11214100" cy="535531"/>
          </a:xfrm>
        </p:spPr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Resultados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78073" y="4737435"/>
            <a:ext cx="1168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03350"/>
                </a:solidFill>
              </a:rPr>
              <a:t>P=0,01</a:t>
            </a:r>
            <a:endParaRPr lang="es-VE" dirty="0">
              <a:solidFill>
                <a:srgbClr val="103350"/>
              </a:solidFill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877217" y="637959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92919" y="5367694"/>
            <a:ext cx="136708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Sesión 1</a:t>
            </a:r>
            <a:endParaRPr lang="es-VE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467935" y="5389408"/>
            <a:ext cx="142169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Sesión 2</a:t>
            </a:r>
            <a:endParaRPr lang="es-VE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919262" y="5464527"/>
            <a:ext cx="17653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Seguimiento 1</a:t>
            </a:r>
          </a:p>
          <a:p>
            <a:pPr algn="ctr"/>
            <a:r>
              <a:rPr lang="es-ES" sz="1400" b="1" dirty="0" smtClean="0"/>
              <a:t>6 </a:t>
            </a:r>
            <a:r>
              <a:rPr lang="es-ES" sz="1400" b="1" dirty="0" err="1" smtClean="0"/>
              <a:t>Sem</a:t>
            </a:r>
            <a:endParaRPr lang="es-VE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935376" y="5464527"/>
            <a:ext cx="18389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Seguimiento 2</a:t>
            </a:r>
          </a:p>
          <a:p>
            <a:pPr algn="ctr"/>
            <a:r>
              <a:rPr lang="es-ES" sz="1400" b="1" dirty="0" smtClean="0"/>
              <a:t>6 meses</a:t>
            </a:r>
            <a:endParaRPr lang="es-VE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67448" y="5013622"/>
            <a:ext cx="1207928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1. Ninguno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9182" y="4214871"/>
            <a:ext cx="1197947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2.Mínimo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9182" y="3383307"/>
            <a:ext cx="1197947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3. Regular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49183" y="2393730"/>
            <a:ext cx="1197946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4. Bueno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02798" y="1797192"/>
            <a:ext cx="13443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/>
              <a:t>5. Muy </a:t>
            </a:r>
            <a:r>
              <a:rPr lang="es-ES" sz="1400" b="1" dirty="0" smtClean="0"/>
              <a:t>Bueno</a:t>
            </a:r>
            <a:endParaRPr lang="es-VE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1671" y="961606"/>
            <a:ext cx="196136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6. Extremadamente</a:t>
            </a:r>
            <a:endParaRPr lang="es-E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Bueno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492352" y="2368702"/>
            <a:ext cx="108243" cy="2048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CuadroTexto 13"/>
          <p:cNvSpPr txBox="1"/>
          <p:nvPr/>
        </p:nvSpPr>
        <p:spPr>
          <a:xfrm>
            <a:off x="332373" y="2671694"/>
            <a:ext cx="81680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50-70</a:t>
            </a:r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s-VE" sz="1400" b="1" dirty="0"/>
          </a:p>
        </p:txBody>
      </p:sp>
      <p:sp>
        <p:nvSpPr>
          <p:cNvPr id="19" name="CuadroTexto 13"/>
          <p:cNvSpPr txBox="1"/>
          <p:nvPr/>
        </p:nvSpPr>
        <p:spPr>
          <a:xfrm>
            <a:off x="332373" y="3643052"/>
            <a:ext cx="83789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30-40</a:t>
            </a:r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s-VE" sz="1400" b="1" dirty="0"/>
          </a:p>
        </p:txBody>
      </p:sp>
      <p:sp>
        <p:nvSpPr>
          <p:cNvPr id="22" name="Oval 21"/>
          <p:cNvSpPr/>
          <p:nvPr/>
        </p:nvSpPr>
        <p:spPr>
          <a:xfrm>
            <a:off x="11492351" y="3314743"/>
            <a:ext cx="108243" cy="2048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618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19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/>
                </a:solidFill>
              </a:rPr>
              <a:t>Resultados</a:t>
            </a:r>
            <a:endParaRPr lang="es-VE" dirty="0"/>
          </a:p>
        </p:txBody>
      </p:sp>
      <p:sp>
        <p:nvSpPr>
          <p:cNvPr id="5" name="Rectángulo redondeado 2"/>
          <p:cNvSpPr txBox="1">
            <a:spLocks/>
          </p:cNvSpPr>
          <p:nvPr/>
        </p:nvSpPr>
        <p:spPr>
          <a:xfrm>
            <a:off x="443365" y="1407491"/>
            <a:ext cx="7374755" cy="684199"/>
          </a:xfrm>
          <a:prstGeom prst="roundRect">
            <a:avLst/>
          </a:prstGeom>
          <a:ln w="1270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chemeClr val="tx1"/>
                </a:solidFill>
              </a:rPr>
              <a:t>Los resultados mostraron una concordancia de moderada a fuerte</a:t>
            </a:r>
            <a:r>
              <a:rPr lang="es-VE" sz="1800" dirty="0" smtClean="0">
                <a:solidFill>
                  <a:schemeClr val="tx1"/>
                </a:solidFill>
              </a:rPr>
              <a:t>.</a:t>
            </a:r>
            <a:endParaRPr lang="es-VE" sz="1800" dirty="0">
              <a:solidFill>
                <a:schemeClr val="tx1"/>
              </a:solidFill>
            </a:endParaRPr>
          </a:p>
        </p:txBody>
      </p:sp>
      <p:sp>
        <p:nvSpPr>
          <p:cNvPr id="6" name="Rectángulo redondeado 2"/>
          <p:cNvSpPr txBox="1">
            <a:spLocks/>
          </p:cNvSpPr>
          <p:nvPr/>
        </p:nvSpPr>
        <p:spPr>
          <a:xfrm>
            <a:off x="443365" y="2346253"/>
            <a:ext cx="2722745" cy="657529"/>
          </a:xfrm>
          <a:prstGeom prst="roundRect">
            <a:avLst/>
          </a:prstGeom>
          <a:ln w="1270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chemeClr val="tx1"/>
                </a:solidFill>
              </a:rPr>
              <a:t>ICC para Láser=0,53</a:t>
            </a:r>
            <a:r>
              <a:rPr lang="es-VE" sz="1800" dirty="0" smtClean="0">
                <a:solidFill>
                  <a:schemeClr val="tx1"/>
                </a:solidFill>
              </a:rPr>
              <a:t>.</a:t>
            </a:r>
            <a:endParaRPr lang="es-VE" sz="1800" dirty="0">
              <a:solidFill>
                <a:schemeClr val="tx1"/>
              </a:solidFill>
            </a:endParaRPr>
          </a:p>
        </p:txBody>
      </p:sp>
      <p:sp>
        <p:nvSpPr>
          <p:cNvPr id="7" name="Rectángulo redondeado 2"/>
          <p:cNvSpPr txBox="1">
            <a:spLocks/>
          </p:cNvSpPr>
          <p:nvPr/>
        </p:nvSpPr>
        <p:spPr>
          <a:xfrm>
            <a:off x="443364" y="3258345"/>
            <a:ext cx="4242936" cy="562279"/>
          </a:xfrm>
          <a:prstGeom prst="roundRect">
            <a:avLst/>
          </a:prstGeom>
          <a:ln w="1270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chemeClr val="tx1"/>
                </a:solidFill>
              </a:rPr>
              <a:t>ICC para Escleroterapia=0,73</a:t>
            </a:r>
            <a:r>
              <a:rPr lang="es-VE" sz="1800" dirty="0" smtClean="0">
                <a:solidFill>
                  <a:schemeClr val="tx1"/>
                </a:solidFill>
              </a:rPr>
              <a:t>.</a:t>
            </a:r>
            <a:endParaRPr lang="es-VE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56070"/>
              </p:ext>
            </p:extLst>
          </p:nvPr>
        </p:nvGraphicFramePr>
        <p:xfrm>
          <a:off x="2386330" y="4115646"/>
          <a:ext cx="62890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520"/>
                <a:gridCol w="3144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ICC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/>
                        <a:t>0–0,2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Acuerdo pobre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/>
                        <a:t>0,3–0,4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Acuerdo justo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/>
                        <a:t>0,5–0,6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Acuerdo moderado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/>
                        <a:t>0,7–0,8 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Concordancia fuerte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VE" dirty="0" smtClean="0"/>
                        <a:t>&gt;0,8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dirty="0" smtClean="0"/>
                        <a:t>Concordancia casi perfecta.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2423160" y="5257800"/>
            <a:ext cx="6252210" cy="685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230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98871"/>
              </p:ext>
            </p:extLst>
          </p:nvPr>
        </p:nvGraphicFramePr>
        <p:xfrm>
          <a:off x="2720977" y="440675"/>
          <a:ext cx="9053376" cy="574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Bitmap Image" r:id="rId4" imgW="4488120" imgH="4442400" progId="PBrush">
                  <p:embed/>
                </p:oleObj>
              </mc:Choice>
              <mc:Fallback>
                <p:oleObj name="Bitmap Image" r:id="rId4" imgW="4488120" imgH="44424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0977" y="440675"/>
                        <a:ext cx="9053376" cy="5742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373" y="247690"/>
            <a:ext cx="11214100" cy="535531"/>
          </a:xfrm>
        </p:spPr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Resultados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78073" y="4737435"/>
            <a:ext cx="1168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03350"/>
                </a:solidFill>
              </a:rPr>
              <a:t>P=0,58</a:t>
            </a:r>
            <a:endParaRPr lang="es-VE" dirty="0">
              <a:solidFill>
                <a:srgbClr val="103350"/>
              </a:solidFill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877217" y="637959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92919" y="5367694"/>
            <a:ext cx="136708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Sesión 1</a:t>
            </a:r>
            <a:endParaRPr lang="es-VE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467935" y="5389408"/>
            <a:ext cx="142169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Sesión 2</a:t>
            </a:r>
            <a:endParaRPr lang="es-VE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919262" y="5464527"/>
            <a:ext cx="17653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Seguimiento 1</a:t>
            </a:r>
          </a:p>
          <a:p>
            <a:pPr algn="ctr"/>
            <a:r>
              <a:rPr lang="es-ES" sz="1400" b="1" dirty="0" smtClean="0"/>
              <a:t>6 </a:t>
            </a:r>
            <a:r>
              <a:rPr lang="es-ES" sz="1400" b="1" dirty="0" err="1" smtClean="0"/>
              <a:t>Sem</a:t>
            </a:r>
            <a:endParaRPr lang="es-VE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935376" y="5464527"/>
            <a:ext cx="18389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Seguimiento 2</a:t>
            </a:r>
          </a:p>
          <a:p>
            <a:pPr algn="ctr"/>
            <a:r>
              <a:rPr lang="es-ES" sz="1400" b="1" dirty="0" smtClean="0"/>
              <a:t>6 meses</a:t>
            </a:r>
            <a:endParaRPr lang="es-VE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67448" y="5013622"/>
            <a:ext cx="1207928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1. Ninguno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9182" y="4214871"/>
            <a:ext cx="1197947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2.Mínimo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9182" y="3383307"/>
            <a:ext cx="119794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3. Regular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49183" y="2393730"/>
            <a:ext cx="119794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4. Bueno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99246" y="1453793"/>
            <a:ext cx="1344331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/>
              <a:t>5. Muy </a:t>
            </a:r>
            <a:r>
              <a:rPr lang="es-ES" sz="1400" b="1" dirty="0" smtClean="0"/>
              <a:t>Bueno</a:t>
            </a:r>
            <a:endParaRPr lang="es-VE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86811" y="592172"/>
            <a:ext cx="196136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6. Extremadamente</a:t>
            </a:r>
            <a:endParaRPr lang="es-E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Bueno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384108" y="1447769"/>
            <a:ext cx="108243" cy="2048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CuadroTexto 13"/>
          <p:cNvSpPr txBox="1"/>
          <p:nvPr/>
        </p:nvSpPr>
        <p:spPr>
          <a:xfrm>
            <a:off x="301462" y="1993113"/>
            <a:ext cx="81680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s-VE" sz="1400" b="1" dirty="0"/>
          </a:p>
        </p:txBody>
      </p:sp>
    </p:spTree>
    <p:extLst>
      <p:ext uri="{BB962C8B-B14F-4D97-AF65-F5344CB8AC3E}">
        <p14:creationId xmlns:p14="http://schemas.microsoft.com/office/powerpoint/2010/main" val="1164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919" y="528637"/>
            <a:ext cx="8944274" cy="59147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373" y="247690"/>
            <a:ext cx="11214100" cy="535531"/>
          </a:xfrm>
        </p:spPr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Resultados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78073" y="4737435"/>
            <a:ext cx="11684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03350"/>
                </a:solidFill>
              </a:rPr>
              <a:t>P=0,03</a:t>
            </a:r>
            <a:endParaRPr lang="es-VE" dirty="0">
              <a:solidFill>
                <a:srgbClr val="103350"/>
              </a:solidFill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877217" y="637959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92919" y="5464527"/>
            <a:ext cx="136708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Sesión 1</a:t>
            </a:r>
            <a:endParaRPr lang="es-VE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467935" y="5389408"/>
            <a:ext cx="142169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Sesión 2</a:t>
            </a:r>
            <a:endParaRPr lang="es-VE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919262" y="5464527"/>
            <a:ext cx="17653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Seguimiento 1</a:t>
            </a:r>
          </a:p>
          <a:p>
            <a:pPr algn="ctr"/>
            <a:r>
              <a:rPr lang="es-ES" sz="1400" b="1" dirty="0" smtClean="0"/>
              <a:t>6 </a:t>
            </a:r>
            <a:r>
              <a:rPr lang="es-ES" sz="1400" b="1" dirty="0" err="1" smtClean="0"/>
              <a:t>Sem</a:t>
            </a:r>
            <a:endParaRPr lang="es-VE" sz="1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935376" y="5464527"/>
            <a:ext cx="18389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Seguimiento 2</a:t>
            </a:r>
          </a:p>
          <a:p>
            <a:pPr algn="ctr"/>
            <a:r>
              <a:rPr lang="es-ES" sz="1400" b="1" dirty="0" smtClean="0"/>
              <a:t>6 meses</a:t>
            </a:r>
            <a:endParaRPr lang="es-VE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67448" y="5013622"/>
            <a:ext cx="1207928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1. Ninguno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9182" y="4214871"/>
            <a:ext cx="1197947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2.Mínimo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9182" y="3383307"/>
            <a:ext cx="1197947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3. Regular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49183" y="2393730"/>
            <a:ext cx="1197946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/>
                </a:solidFill>
              </a:rPr>
              <a:t>4. Bueno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02798" y="1797192"/>
            <a:ext cx="13443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/>
              <a:t>5. Muy </a:t>
            </a:r>
            <a:r>
              <a:rPr lang="es-ES" sz="1400" b="1" dirty="0" smtClean="0"/>
              <a:t>Bueno</a:t>
            </a:r>
            <a:endParaRPr lang="es-VE" sz="1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71671" y="961606"/>
            <a:ext cx="196136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6. Extremadamente</a:t>
            </a:r>
            <a:endParaRPr lang="es-E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Bueno</a:t>
            </a:r>
            <a:endParaRPr lang="es-VE" sz="14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411827" y="2430295"/>
            <a:ext cx="108243" cy="2048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CuadroTexto 13"/>
          <p:cNvSpPr txBox="1"/>
          <p:nvPr/>
        </p:nvSpPr>
        <p:spPr>
          <a:xfrm>
            <a:off x="332373" y="2671694"/>
            <a:ext cx="81680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50-70</a:t>
            </a:r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s-VE" sz="1400" b="1" dirty="0"/>
          </a:p>
        </p:txBody>
      </p:sp>
      <p:sp>
        <p:nvSpPr>
          <p:cNvPr id="19" name="CuadroTexto 13"/>
          <p:cNvSpPr txBox="1"/>
          <p:nvPr/>
        </p:nvSpPr>
        <p:spPr>
          <a:xfrm>
            <a:off x="332373" y="3643052"/>
            <a:ext cx="83789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30-40</a:t>
            </a:r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s-VE" sz="1400" b="1" dirty="0"/>
          </a:p>
        </p:txBody>
      </p:sp>
      <p:sp>
        <p:nvSpPr>
          <p:cNvPr id="22" name="Oval 21"/>
          <p:cNvSpPr/>
          <p:nvPr/>
        </p:nvSpPr>
        <p:spPr>
          <a:xfrm>
            <a:off x="11426114" y="3404737"/>
            <a:ext cx="108243" cy="2048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740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092726"/>
              </p:ext>
            </p:extLst>
          </p:nvPr>
        </p:nvGraphicFramePr>
        <p:xfrm>
          <a:off x="1346454" y="1857375"/>
          <a:ext cx="9369171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Bitmap Image" r:id="rId4" imgW="5455800" imgH="1722240" progId="PBrush">
                  <p:embed/>
                </p:oleObj>
              </mc:Choice>
              <mc:Fallback>
                <p:oleObj name="Bitmap Image" r:id="rId4" imgW="5455800" imgH="1722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6454" y="1857375"/>
                        <a:ext cx="9369171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453" y="1857374"/>
            <a:ext cx="9970960" cy="316268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361366" y="4946218"/>
            <a:ext cx="4956048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Academia Europea de Dermatología y Venereología</a:t>
            </a:r>
            <a:endParaRPr lang="es-VE" sz="16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634661" y="5284772"/>
            <a:ext cx="682752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2014</a:t>
            </a:r>
            <a:endParaRPr lang="es-V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500" y="355129"/>
            <a:ext cx="11214100" cy="535531"/>
          </a:xfrm>
        </p:spPr>
        <p:txBody>
          <a:bodyPr/>
          <a:lstStyle/>
          <a:p>
            <a:r>
              <a:rPr lang="es-ES" dirty="0">
                <a:solidFill>
                  <a:schemeClr val="accent6"/>
                </a:solidFill>
              </a:rPr>
              <a:t>Resultados</a:t>
            </a:r>
            <a:endParaRPr lang="es-VE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09599"/>
              </p:ext>
            </p:extLst>
          </p:nvPr>
        </p:nvGraphicFramePr>
        <p:xfrm>
          <a:off x="444500" y="1320123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1200"/>
                <a:gridCol w="1625600"/>
                <a:gridCol w="1818640"/>
                <a:gridCol w="143256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Efectos Secundarios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Láser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Escleroterapia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Valor</a:t>
                      </a:r>
                      <a:r>
                        <a:rPr lang="es-ES" baseline="0" dirty="0" smtClean="0"/>
                        <a:t> de </a:t>
                      </a:r>
                      <a:r>
                        <a:rPr lang="es-ES" dirty="0" smtClean="0"/>
                        <a:t>P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Hiperpigmentación</a:t>
                      </a:r>
                      <a:endParaRPr lang="es-V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22 (39.3%)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38 (67.9%)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0,001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redondeado 3"/>
          <p:cNvSpPr/>
          <p:nvPr/>
        </p:nvSpPr>
        <p:spPr>
          <a:xfrm>
            <a:off x="444500" y="2892630"/>
            <a:ext cx="2176780" cy="6161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Las esteras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497624" y="4282740"/>
            <a:ext cx="3276468" cy="53646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smtClean="0"/>
              <a:t>Necrosis cutánea limitada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9,342 Graficas Estadisticas Vectores, Ilustraciones y Gráfico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5" y="315912"/>
            <a:ext cx="2181225" cy="2095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otos de Signo igual azul, Imágenes de Signo igual azul ⬇ Descargar | 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36" y="2888434"/>
            <a:ext cx="1520825" cy="692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ecrosis cutáneas - Science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2" y="4819201"/>
            <a:ext cx="2532379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704" y="2851671"/>
            <a:ext cx="2373513" cy="131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Escleroterapia con espuma para el tratamiento de vári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50" y="2851671"/>
            <a:ext cx="2011046" cy="1282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derecha 12"/>
          <p:cNvSpPr/>
          <p:nvPr/>
        </p:nvSpPr>
        <p:spPr>
          <a:xfrm>
            <a:off x="8992382" y="3271006"/>
            <a:ext cx="759024" cy="47557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Elipse 6"/>
          <p:cNvSpPr/>
          <p:nvPr/>
        </p:nvSpPr>
        <p:spPr>
          <a:xfrm>
            <a:off x="9881293" y="3055632"/>
            <a:ext cx="2164080" cy="9082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3B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Prevalencia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20%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3903479" y="4343623"/>
            <a:ext cx="759024" cy="47557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Elipse 15"/>
          <p:cNvSpPr/>
          <p:nvPr/>
        </p:nvSpPr>
        <p:spPr>
          <a:xfrm>
            <a:off x="4791890" y="4184969"/>
            <a:ext cx="2164080" cy="7928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3B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1 Paciente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796932" y="6447087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7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10224" y="2028807"/>
            <a:ext cx="7781544" cy="859055"/>
          </a:xfrm>
        </p:spPr>
        <p:txBody>
          <a:bodyPr/>
          <a:lstStyle/>
          <a:p>
            <a:r>
              <a:rPr lang="es-ES" dirty="0" smtClean="0"/>
              <a:t>DISCUSIÓN</a:t>
            </a:r>
            <a:endParaRPr lang="es-V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30176"/>
            <a:ext cx="3985846" cy="306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05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es-ES" noProof="0" smtClean="0"/>
              <a:pPr rtl="0"/>
              <a:t>32</a:t>
            </a:fld>
            <a:endParaRPr lang="es-ES" noProof="0"/>
          </a:p>
        </p:txBody>
      </p:sp>
      <p:sp>
        <p:nvSpPr>
          <p:cNvPr id="5" name="Rectángulo redondeado 3"/>
          <p:cNvSpPr/>
          <p:nvPr/>
        </p:nvSpPr>
        <p:spPr>
          <a:xfrm>
            <a:off x="270943" y="1526534"/>
            <a:ext cx="2612586" cy="27798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Tanto </a:t>
            </a:r>
            <a:r>
              <a:rPr lang="es-ES" dirty="0"/>
              <a:t>la escleroterapia como </a:t>
            </a:r>
            <a:r>
              <a:rPr lang="es-ES" dirty="0" smtClean="0"/>
              <a:t>el Láser </a:t>
            </a:r>
            <a:r>
              <a:rPr lang="es-ES" dirty="0" err="1" smtClean="0"/>
              <a:t>Nd:YAG</a:t>
            </a:r>
            <a:r>
              <a:rPr lang="es-ES" dirty="0" smtClean="0"/>
              <a:t> se </a:t>
            </a:r>
            <a:r>
              <a:rPr lang="es-ES" dirty="0"/>
              <a:t>usan ampliamente en el tratamiento de las </a:t>
            </a:r>
            <a:r>
              <a:rPr lang="es-ES" dirty="0" smtClean="0"/>
              <a:t>telangectasias </a:t>
            </a:r>
            <a:r>
              <a:rPr lang="es-ES" dirty="0"/>
              <a:t>de las extremidades </a:t>
            </a:r>
            <a:r>
              <a:rPr lang="es-ES" dirty="0" smtClean="0"/>
              <a:t>inferiores.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6" name="Rectángulo redondeado 3"/>
          <p:cNvSpPr/>
          <p:nvPr/>
        </p:nvSpPr>
        <p:spPr>
          <a:xfrm>
            <a:off x="3921109" y="1526534"/>
            <a:ext cx="2612586" cy="27798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ysClr val="windowText" lastClr="000000"/>
                </a:solidFill>
              </a:rPr>
              <a:t>Ambos tienen eficacia similar con efecto clínico significativo.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7" name="Rectángulo redondeado 3"/>
          <p:cNvSpPr/>
          <p:nvPr/>
        </p:nvSpPr>
        <p:spPr>
          <a:xfrm>
            <a:off x="7850573" y="1526534"/>
            <a:ext cx="2612586" cy="27798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Ambos presentan mejoría </a:t>
            </a:r>
            <a:r>
              <a:rPr lang="es-ES" dirty="0"/>
              <a:t>de &gt;70% después de dos sesiones con un buen perfil de </a:t>
            </a:r>
            <a:r>
              <a:rPr lang="es-ES" dirty="0" smtClean="0"/>
              <a:t>seguridad.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1159728" y="4460487"/>
            <a:ext cx="635620" cy="75828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CuadroTexto 7"/>
          <p:cNvSpPr txBox="1"/>
          <p:nvPr/>
        </p:nvSpPr>
        <p:spPr>
          <a:xfrm>
            <a:off x="390293" y="5475249"/>
            <a:ext cx="2854712" cy="58477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Escleroterapia “Estándar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De oro”</a:t>
            </a:r>
            <a:endParaRPr lang="es-VE" sz="1600" b="1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6"/>
                </a:solidFill>
              </a:rPr>
              <a:t>Discusión</a:t>
            </a:r>
            <a:endParaRPr lang="es-VE" sz="3200" dirty="0">
              <a:solidFill>
                <a:schemeClr val="accent6"/>
              </a:solidFill>
            </a:endParaRPr>
          </a:p>
        </p:txBody>
      </p:sp>
      <p:sp>
        <p:nvSpPr>
          <p:cNvPr id="10" name="Flecha abajo 9"/>
          <p:cNvSpPr/>
          <p:nvPr/>
        </p:nvSpPr>
        <p:spPr>
          <a:xfrm rot="16200000">
            <a:off x="3084509" y="2537319"/>
            <a:ext cx="635620" cy="75828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Flecha abajo 10"/>
          <p:cNvSpPr/>
          <p:nvPr/>
        </p:nvSpPr>
        <p:spPr>
          <a:xfrm rot="16200000">
            <a:off x="6874324" y="2433242"/>
            <a:ext cx="635620" cy="75828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 CuadroTexto"/>
          <p:cNvSpPr txBox="1"/>
          <p:nvPr/>
        </p:nvSpPr>
        <p:spPr>
          <a:xfrm>
            <a:off x="945074" y="6328360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err="1" smtClean="0">
                <a:solidFill>
                  <a:schemeClr val="bg1"/>
                </a:solidFill>
              </a:rPr>
              <a:t>prospe</a:t>
            </a:r>
            <a:r>
              <a:rPr lang="pl-PL" sz="800" dirty="0">
                <a:solidFill>
                  <a:schemeClr val="bg1"/>
                </a:solidFill>
              </a:rPr>
              <a:t>B. Parlar, 1 C. Blazek, 1 S.</a:t>
            </a:r>
            <a:r>
              <a:rPr lang="es-ES" sz="800" dirty="0" err="1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8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4500" y="718054"/>
            <a:ext cx="11214100" cy="535531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6"/>
                </a:solidFill>
              </a:rPr>
              <a:t>Discusión</a:t>
            </a:r>
            <a:endParaRPr lang="es-VE" sz="3200" dirty="0">
              <a:solidFill>
                <a:schemeClr val="accent6"/>
              </a:solidFill>
            </a:endParaRPr>
          </a:p>
        </p:txBody>
      </p:sp>
      <p:sp>
        <p:nvSpPr>
          <p:cNvPr id="6" name="Rectángulo redondeado 3"/>
          <p:cNvSpPr/>
          <p:nvPr/>
        </p:nvSpPr>
        <p:spPr>
          <a:xfrm>
            <a:off x="444500" y="2108200"/>
            <a:ext cx="2612586" cy="13839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tratamiento con láser es más doloroso que la escleroterapia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7" name="Rectángulo redondeado 3"/>
          <p:cNvSpPr/>
          <p:nvPr/>
        </p:nvSpPr>
        <p:spPr>
          <a:xfrm>
            <a:off x="4239631" y="1784814"/>
            <a:ext cx="3094153" cy="20307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escleroterapia produce un aclaramiento más rápido de los vasos pero mayor tasa de hiperpigmentación post-inflamatoria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8842814" y="2274465"/>
            <a:ext cx="2612586" cy="13727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satisfacción del paciente fue similar en los 2 grupos.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rot="16200000">
            <a:off x="3330549" y="2526168"/>
            <a:ext cx="635620" cy="75828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Flecha abajo 12"/>
          <p:cNvSpPr/>
          <p:nvPr/>
        </p:nvSpPr>
        <p:spPr>
          <a:xfrm rot="16200000">
            <a:off x="7819378" y="2581715"/>
            <a:ext cx="635620" cy="75828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985846"/>
            <a:ext cx="2981325" cy="2329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84" y="4170850"/>
            <a:ext cx="2857500" cy="2144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814" y="4230808"/>
            <a:ext cx="2495550" cy="2084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1 CuadroTexto"/>
          <p:cNvSpPr txBox="1"/>
          <p:nvPr/>
        </p:nvSpPr>
        <p:spPr>
          <a:xfrm>
            <a:off x="721353" y="6379509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7" y="817722"/>
            <a:ext cx="4917069" cy="40401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85" y="4857856"/>
            <a:ext cx="3042168" cy="17483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278" y="817722"/>
            <a:ext cx="4411893" cy="40401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582" y="4857856"/>
            <a:ext cx="3365284" cy="1847933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23281" y="282191"/>
            <a:ext cx="11214100" cy="535531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6"/>
                </a:solidFill>
              </a:rPr>
              <a:t>Discusión</a:t>
            </a:r>
            <a:endParaRPr lang="es-VE" sz="3200" dirty="0">
              <a:solidFill>
                <a:schemeClr val="accent6"/>
              </a:solidFill>
            </a:endParaRPr>
          </a:p>
        </p:txBody>
      </p:sp>
      <p:sp>
        <p:nvSpPr>
          <p:cNvPr id="9" name="1 CuadroTexto"/>
          <p:cNvSpPr txBox="1"/>
          <p:nvPr/>
        </p:nvSpPr>
        <p:spPr>
          <a:xfrm rot="5400000">
            <a:off x="8674222" y="3173760"/>
            <a:ext cx="652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036" y="2860288"/>
            <a:ext cx="7781544" cy="859055"/>
          </a:xfrm>
        </p:spPr>
        <p:txBody>
          <a:bodyPr/>
          <a:lstStyle/>
          <a:p>
            <a:r>
              <a:rPr lang="es-ES" dirty="0" smtClean="0"/>
              <a:t>CONCLUSIÓN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es-ES" noProof="0" smtClean="0"/>
              <a:pPr rtl="0"/>
              <a:t>35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469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Conclusión</a:t>
            </a:r>
            <a:endParaRPr lang="es-VE" dirty="0">
              <a:solidFill>
                <a:schemeClr val="accent6"/>
              </a:solidFill>
            </a:endParaRPr>
          </a:p>
        </p:txBody>
      </p:sp>
      <p:sp>
        <p:nvSpPr>
          <p:cNvPr id="8" name="Rectángulo redondeado 2"/>
          <p:cNvSpPr>
            <a:spLocks noGrp="1"/>
          </p:cNvSpPr>
          <p:nvPr>
            <p:ph idx="1"/>
          </p:nvPr>
        </p:nvSpPr>
        <p:spPr>
          <a:xfrm>
            <a:off x="340525" y="2173301"/>
            <a:ext cx="11215235" cy="86199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</a:rPr>
              <a:t>Las telangectasias </a:t>
            </a:r>
            <a:r>
              <a:rPr lang="es-ES" sz="1800" dirty="0">
                <a:solidFill>
                  <a:schemeClr val="tx1"/>
                </a:solidFill>
              </a:rPr>
              <a:t>de las extremidades inferiores se pueden tratar con éxito con láser </a:t>
            </a:r>
            <a:r>
              <a:rPr lang="es-ES" sz="1800" dirty="0" err="1">
                <a:solidFill>
                  <a:schemeClr val="tx1"/>
                </a:solidFill>
              </a:rPr>
              <a:t>Nd:YAG</a:t>
            </a:r>
            <a:r>
              <a:rPr lang="es-ES" sz="1800" dirty="0">
                <a:solidFill>
                  <a:schemeClr val="tx1"/>
                </a:solidFill>
              </a:rPr>
              <a:t> de pulso largo sincronizado o con </a:t>
            </a:r>
            <a:r>
              <a:rPr lang="es-ES" sz="1800" dirty="0" smtClean="0">
                <a:solidFill>
                  <a:schemeClr val="tx1"/>
                </a:solidFill>
              </a:rPr>
              <a:t>escleroterapia</a:t>
            </a:r>
            <a:r>
              <a:rPr lang="es-VE" sz="1800" dirty="0" smtClean="0">
                <a:solidFill>
                  <a:schemeClr val="tx1"/>
                </a:solidFill>
              </a:rPr>
              <a:t>.</a:t>
            </a:r>
            <a:endParaRPr lang="es-VE" sz="1800" dirty="0">
              <a:solidFill>
                <a:schemeClr val="tx1"/>
              </a:solidFill>
            </a:endParaRPr>
          </a:p>
        </p:txBody>
      </p:sp>
      <p:sp>
        <p:nvSpPr>
          <p:cNvPr id="9" name="Rectángulo redondeado 2"/>
          <p:cNvSpPr txBox="1">
            <a:spLocks/>
          </p:cNvSpPr>
          <p:nvPr/>
        </p:nvSpPr>
        <p:spPr>
          <a:xfrm>
            <a:off x="340526" y="3363586"/>
            <a:ext cx="11215235" cy="86199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dirty="0">
                <a:solidFill>
                  <a:schemeClr val="tx1"/>
                </a:solidFill>
              </a:rPr>
              <a:t>El láser </a:t>
            </a:r>
            <a:r>
              <a:rPr lang="es-ES" sz="1800" dirty="0" err="1">
                <a:solidFill>
                  <a:schemeClr val="tx1"/>
                </a:solidFill>
              </a:rPr>
              <a:t>Nd:YAG</a:t>
            </a:r>
            <a:r>
              <a:rPr lang="es-ES" sz="1800" dirty="0">
                <a:solidFill>
                  <a:schemeClr val="tx1"/>
                </a:solidFill>
              </a:rPr>
              <a:t> de pulso largo de 1064 </a:t>
            </a:r>
            <a:r>
              <a:rPr lang="es-ES" sz="1800" dirty="0" err="1">
                <a:solidFill>
                  <a:schemeClr val="tx1"/>
                </a:solidFill>
              </a:rPr>
              <a:t>nm</a:t>
            </a:r>
            <a:r>
              <a:rPr lang="es-ES" sz="1800" dirty="0">
                <a:solidFill>
                  <a:schemeClr val="tx1"/>
                </a:solidFill>
              </a:rPr>
              <a:t> se asocia con más dolor y es adecuado especialmente en caso de fobia a las agujas, alergia a los </a:t>
            </a:r>
            <a:r>
              <a:rPr lang="es-ES" sz="1800" dirty="0" err="1">
                <a:solidFill>
                  <a:schemeClr val="tx1"/>
                </a:solidFill>
              </a:rPr>
              <a:t>esclerosantes</a:t>
            </a:r>
            <a:r>
              <a:rPr lang="es-ES" sz="1800" dirty="0">
                <a:solidFill>
                  <a:schemeClr val="tx1"/>
                </a:solidFill>
              </a:rPr>
              <a:t> y en presencia de pequeñas venas con esteras </a:t>
            </a:r>
            <a:r>
              <a:rPr lang="es-ES" sz="1800" dirty="0" err="1" smtClean="0">
                <a:solidFill>
                  <a:schemeClr val="tx1"/>
                </a:solidFill>
              </a:rPr>
              <a:t>telangectásicas</a:t>
            </a:r>
            <a:r>
              <a:rPr lang="es-VE" sz="1800" dirty="0" smtClean="0">
                <a:solidFill>
                  <a:schemeClr val="tx1"/>
                </a:solidFill>
              </a:rPr>
              <a:t>.</a:t>
            </a:r>
            <a:endParaRPr lang="es-VE" sz="18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2"/>
          <p:cNvSpPr txBox="1">
            <a:spLocks/>
          </p:cNvSpPr>
          <p:nvPr/>
        </p:nvSpPr>
        <p:spPr>
          <a:xfrm>
            <a:off x="340527" y="4553871"/>
            <a:ext cx="8148154" cy="86199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chemeClr val="tx1"/>
                </a:solidFill>
              </a:rPr>
              <a:t>La </a:t>
            </a:r>
            <a:r>
              <a:rPr lang="es-ES" sz="1800" dirty="0">
                <a:solidFill>
                  <a:schemeClr val="tx1"/>
                </a:solidFill>
              </a:rPr>
              <a:t>escleroterapia también puede tratar las venas </a:t>
            </a:r>
            <a:r>
              <a:rPr lang="es-ES" sz="1800" dirty="0" smtClean="0">
                <a:solidFill>
                  <a:schemeClr val="tx1"/>
                </a:solidFill>
              </a:rPr>
              <a:t>reticulares</a:t>
            </a:r>
            <a:endParaRPr lang="es-VE" sz="1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onclusión - SOFWARE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45260"/>
            <a:ext cx="1914525" cy="1382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CuadroTexto"/>
          <p:cNvSpPr txBox="1"/>
          <p:nvPr/>
        </p:nvSpPr>
        <p:spPr>
          <a:xfrm>
            <a:off x="576414" y="6341646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err="1" smtClean="0">
                <a:solidFill>
                  <a:schemeClr val="bg1"/>
                </a:solidFill>
              </a:rPr>
              <a:t>prospe</a:t>
            </a:r>
            <a:r>
              <a:rPr lang="pl-PL" sz="800" dirty="0">
                <a:solidFill>
                  <a:schemeClr val="bg1"/>
                </a:solidFill>
              </a:rPr>
              <a:t>B. Parlar, 1 C. Blazek, 1 S.</a:t>
            </a:r>
            <a:r>
              <a:rPr lang="es-ES" sz="800" dirty="0" err="1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/>
              <a:t>Subtítulo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es-ES" smtClean="0"/>
              <a:pPr rtl="0"/>
              <a:t>37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98525" y="2126387"/>
            <a:ext cx="7781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VE" sz="2400" b="1" dirty="0">
                <a:latin typeface="+mn-lt"/>
              </a:rPr>
              <a:t>En pacientes con insuficiencia venosa crónica CEAP1 ¿el tratamiento con </a:t>
            </a:r>
            <a:r>
              <a:rPr lang="es-VE" sz="2400" b="1" dirty="0" smtClean="0">
                <a:latin typeface="+mn-lt"/>
              </a:rPr>
              <a:t>termo ablación (láser) </a:t>
            </a:r>
            <a:r>
              <a:rPr lang="es-VE" sz="2400" b="1" dirty="0">
                <a:latin typeface="+mn-lt"/>
              </a:rPr>
              <a:t>es superior al tratamiento con esclerosis  </a:t>
            </a:r>
            <a:r>
              <a:rPr lang="es-VE" sz="2400" b="1" dirty="0" smtClean="0">
                <a:latin typeface="+mn-lt"/>
              </a:rPr>
              <a:t>química </a:t>
            </a:r>
            <a:r>
              <a:rPr lang="es-VE" sz="2400" b="1" dirty="0">
                <a:latin typeface="+mn-lt"/>
              </a:rPr>
              <a:t>para la reducción del diámetro </a:t>
            </a:r>
            <a:r>
              <a:rPr lang="es-VE" sz="2400" b="1" dirty="0" smtClean="0">
                <a:latin typeface="+mn-lt"/>
              </a:rPr>
              <a:t>venoso (aclaramiento)? </a:t>
            </a:r>
            <a:endParaRPr lang="es-VE" sz="2400" b="1" dirty="0">
              <a:latin typeface="+mn-lt"/>
            </a:endParaRPr>
          </a:p>
        </p:txBody>
      </p:sp>
      <p:pic>
        <p:nvPicPr>
          <p:cNvPr id="7" name="Picture 2" descr="10 Pensamientos, ideas e interrogantes | signo de interrogación, signo de  pregunta, dibujos para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0" y="4541434"/>
            <a:ext cx="2138766" cy="2138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inta perforada 7"/>
          <p:cNvSpPr/>
          <p:nvPr/>
        </p:nvSpPr>
        <p:spPr>
          <a:xfrm>
            <a:off x="-1" y="1151126"/>
            <a:ext cx="3133493" cy="10358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INTERROGANTE</a:t>
            </a:r>
            <a:endParaRPr lang="es-V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perforada 4"/>
          <p:cNvSpPr/>
          <p:nvPr/>
        </p:nvSpPr>
        <p:spPr>
          <a:xfrm>
            <a:off x="0" y="243685"/>
            <a:ext cx="3468030" cy="10358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</a:rPr>
              <a:t>APORTES DEL GRUPO</a:t>
            </a:r>
            <a:endParaRPr lang="es-VE" sz="2000" b="1" dirty="0">
              <a:solidFill>
                <a:srgbClr val="FFC000"/>
              </a:solidFill>
            </a:endParaRPr>
          </a:p>
        </p:txBody>
      </p:sp>
      <p:sp>
        <p:nvSpPr>
          <p:cNvPr id="9" name="Rectángulo redondeado 2"/>
          <p:cNvSpPr/>
          <p:nvPr/>
        </p:nvSpPr>
        <p:spPr>
          <a:xfrm>
            <a:off x="348748" y="1482489"/>
            <a:ext cx="9152188" cy="726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1500" b="1" dirty="0" smtClean="0">
                <a:solidFill>
                  <a:sysClr val="windowText" lastClr="000000"/>
                </a:solidFill>
              </a:rPr>
              <a:t>La </a:t>
            </a:r>
            <a:r>
              <a:rPr lang="es-VE" sz="1500" b="1" dirty="0">
                <a:solidFill>
                  <a:sysClr val="windowText" lastClr="000000"/>
                </a:solidFill>
              </a:rPr>
              <a:t>esclerosis </a:t>
            </a:r>
            <a:r>
              <a:rPr lang="es-VE" sz="1500" b="1" dirty="0" smtClean="0">
                <a:solidFill>
                  <a:sysClr val="windowText" lastClr="000000"/>
                </a:solidFill>
              </a:rPr>
              <a:t>química presenta aclaramiento de los vasos en menor tiempo con respecto a la termo ablación (láser).</a:t>
            </a:r>
            <a:endParaRPr lang="es-VE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ángulo redondeado 2"/>
          <p:cNvSpPr/>
          <p:nvPr/>
        </p:nvSpPr>
        <p:spPr>
          <a:xfrm>
            <a:off x="348748" y="4129941"/>
            <a:ext cx="9416883" cy="711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1500" b="1" dirty="0" smtClean="0">
                <a:solidFill>
                  <a:sysClr val="windowText" lastClr="000000"/>
                </a:solidFill>
              </a:rPr>
              <a:t>El número pequeño de población de estudio</a:t>
            </a:r>
            <a:r>
              <a:rPr lang="es-VE" sz="1500" b="1" dirty="0">
                <a:solidFill>
                  <a:sysClr val="windowText" lastClr="000000"/>
                </a:solidFill>
              </a:rPr>
              <a:t> </a:t>
            </a:r>
            <a:r>
              <a:rPr lang="es-VE" sz="1500" b="1" dirty="0" smtClean="0">
                <a:solidFill>
                  <a:sysClr val="windowText" lastClr="000000"/>
                </a:solidFill>
              </a:rPr>
              <a:t>y poca descripción de método de intervención.  </a:t>
            </a:r>
            <a:endParaRPr lang="es-VE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ángulo redondeado 2"/>
          <p:cNvSpPr/>
          <p:nvPr/>
        </p:nvSpPr>
        <p:spPr>
          <a:xfrm>
            <a:off x="348748" y="5160892"/>
            <a:ext cx="9416883" cy="7351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500" b="1" dirty="0" smtClean="0">
                <a:solidFill>
                  <a:sysClr val="windowText" lastClr="000000"/>
                </a:solidFill>
              </a:rPr>
              <a:t>No fueron 100% incluyentes en cuanto al porcentaje  de evaluación del aclaramiento de los vasos.</a:t>
            </a:r>
            <a:endParaRPr lang="es-VE" sz="1500" b="1" dirty="0">
              <a:solidFill>
                <a:sysClr val="windowText" lastClr="000000"/>
              </a:solidFill>
            </a:endParaRPr>
          </a:p>
        </p:txBody>
      </p:sp>
      <p:pic>
        <p:nvPicPr>
          <p:cNvPr id="10242" name="Picture 2" descr="METODOS Y TECNICAS DE ESTUDIO GRUPO 3: APORTES DEL EQU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032" y="0"/>
            <a:ext cx="2273968" cy="1705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2"/>
          <p:cNvSpPr/>
          <p:nvPr/>
        </p:nvSpPr>
        <p:spPr>
          <a:xfrm>
            <a:off x="348748" y="3279479"/>
            <a:ext cx="9152188" cy="726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1500" b="1" dirty="0">
                <a:solidFill>
                  <a:sysClr val="windowText" lastClr="000000"/>
                </a:solidFill>
              </a:rPr>
              <a:t>E</a:t>
            </a:r>
            <a:r>
              <a:rPr lang="es-VE" sz="1500" b="1" dirty="0" smtClean="0">
                <a:solidFill>
                  <a:sysClr val="windowText" lastClr="000000"/>
                </a:solidFill>
              </a:rPr>
              <a:t>l tratamiento con la termo ablación (láser) es  más doloroso que con la esclerosis química. </a:t>
            </a:r>
            <a:endParaRPr lang="es-VE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ángulo redondeado 2"/>
          <p:cNvSpPr/>
          <p:nvPr/>
        </p:nvSpPr>
        <p:spPr>
          <a:xfrm>
            <a:off x="348748" y="2513440"/>
            <a:ext cx="9152188" cy="726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1500" b="1" dirty="0" smtClean="0">
                <a:solidFill>
                  <a:sysClr val="windowText" lastClr="000000"/>
                </a:solidFill>
              </a:rPr>
              <a:t>Mejor satisfacción del paciente con la esclerosis química. </a:t>
            </a:r>
            <a:endParaRPr lang="es-VE" sz="15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es-ES" noProof="0" smtClean="0"/>
              <a:pPr rtl="0"/>
              <a:t>39</a:t>
            </a:fld>
            <a:endParaRPr lang="es-ES" noProof="0"/>
          </a:p>
        </p:txBody>
      </p:sp>
      <p:sp>
        <p:nvSpPr>
          <p:cNvPr id="5" name="Cinta perforada 4"/>
          <p:cNvSpPr/>
          <p:nvPr/>
        </p:nvSpPr>
        <p:spPr>
          <a:xfrm>
            <a:off x="0" y="243685"/>
            <a:ext cx="3468030" cy="10358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</a:rPr>
              <a:t>APORTES DEL GRUPO</a:t>
            </a:r>
            <a:endParaRPr lang="es-VE" sz="2000" b="1" dirty="0">
              <a:solidFill>
                <a:srgbClr val="FFC000"/>
              </a:solidFill>
            </a:endParaRPr>
          </a:p>
        </p:txBody>
      </p:sp>
      <p:sp>
        <p:nvSpPr>
          <p:cNvPr id="8" name="Rectángulo redondeado 2"/>
          <p:cNvSpPr/>
          <p:nvPr/>
        </p:nvSpPr>
        <p:spPr>
          <a:xfrm>
            <a:off x="623068" y="1752891"/>
            <a:ext cx="9152188" cy="726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500" b="1" dirty="0" smtClean="0">
                <a:solidFill>
                  <a:sysClr val="windowText" lastClr="000000"/>
                </a:solidFill>
              </a:rPr>
              <a:t>Aunque la concordancia en la evaluación de los expertos fue de moderada a fuerte no hubo diferencia estadísticamente significativa. </a:t>
            </a:r>
            <a:endParaRPr lang="es-VE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ángulo redondeado 2"/>
          <p:cNvSpPr/>
          <p:nvPr/>
        </p:nvSpPr>
        <p:spPr>
          <a:xfrm>
            <a:off x="623068" y="2818148"/>
            <a:ext cx="5853932" cy="726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1500" b="1" dirty="0" smtClean="0">
                <a:solidFill>
                  <a:sysClr val="windowText" lastClr="000000"/>
                </a:solidFill>
              </a:rPr>
              <a:t>Al no ser doble ciego perdió objetividad el estudio. </a:t>
            </a:r>
            <a:endParaRPr lang="es-VE" sz="1500" b="1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2" descr="METODOS Y TECNICAS DE ESTUDIO GRUPO 3: APORTES DEL EQUI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12" y="4609582"/>
            <a:ext cx="2273968" cy="1705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581025"/>
            <a:ext cx="11214100" cy="535531"/>
          </a:xfrm>
        </p:spPr>
        <p:txBody>
          <a:bodyPr rtlCol="0"/>
          <a:lstStyle/>
          <a:p>
            <a:pPr rtl="0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12" name="1 CuadroTexto"/>
          <p:cNvSpPr txBox="1"/>
          <p:nvPr/>
        </p:nvSpPr>
        <p:spPr>
          <a:xfrm>
            <a:off x="846044" y="6163738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pic>
        <p:nvPicPr>
          <p:cNvPr id="8335" name="Picture 143" descr="Varices y arañitas, cómo eliminarlas - Amiser | MEDELL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06" y="2298527"/>
            <a:ext cx="3116965" cy="23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343907" y="3106579"/>
            <a:ext cx="1244184" cy="7216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8337" name="Picture 145" descr="ESCLEROTERAPIA CON MICROESPUMA - Maribel Yebe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 b="4765"/>
          <a:stretch/>
        </p:blipFill>
        <p:spPr bwMode="auto">
          <a:xfrm>
            <a:off x="6803627" y="2170214"/>
            <a:ext cx="2346438" cy="26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41" name="Picture 149" descr="Femenino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84" y="2298527"/>
            <a:ext cx="969222" cy="9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00168" y="2542337"/>
            <a:ext cx="2971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>
                <a:solidFill>
                  <a:schemeClr val="bg1"/>
                </a:solidFill>
              </a:rPr>
              <a:t>Factores de riesgo:</a:t>
            </a:r>
          </a:p>
          <a:p>
            <a:endParaRPr lang="es-VE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s-VE" sz="2400" dirty="0" smtClean="0">
                <a:solidFill>
                  <a:schemeClr val="bg1"/>
                </a:solidFill>
              </a:rPr>
              <a:t>Hormonales</a:t>
            </a:r>
          </a:p>
          <a:p>
            <a:pPr marL="342900" indent="-342900">
              <a:buAutoNum type="arabicPeriod"/>
            </a:pPr>
            <a:r>
              <a:rPr lang="es-VE" sz="2400" dirty="0" smtClean="0">
                <a:solidFill>
                  <a:schemeClr val="bg1"/>
                </a:solidFill>
              </a:rPr>
              <a:t>Ocupación</a:t>
            </a:r>
          </a:p>
          <a:p>
            <a:pPr marL="342900" indent="-342900">
              <a:buAutoNum type="arabicPeriod"/>
            </a:pPr>
            <a:r>
              <a:rPr lang="es-VE" sz="2400" dirty="0" smtClean="0">
                <a:solidFill>
                  <a:schemeClr val="bg1"/>
                </a:solidFill>
              </a:rPr>
              <a:t>Obesidad</a:t>
            </a:r>
            <a:endParaRPr lang="es-V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81181EA-7FA8-0864-2713-1BBC03266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81" t="16751" r="30455" b="3699"/>
          <a:stretch/>
        </p:blipFill>
        <p:spPr>
          <a:xfrm>
            <a:off x="1807929" y="926170"/>
            <a:ext cx="8129238" cy="57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BD42E88-B93E-917C-107F-4D6C971C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81" t="16751" r="30455" b="28884"/>
          <a:stretch/>
        </p:blipFill>
        <p:spPr>
          <a:xfrm>
            <a:off x="2227116" y="709141"/>
            <a:ext cx="7737769" cy="5439719"/>
          </a:xfrm>
          <a:prstGeom prst="rect">
            <a:avLst/>
          </a:prstGeom>
        </p:spPr>
      </p:pic>
      <p:sp>
        <p:nvSpPr>
          <p:cNvPr id="6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8140239" y="3612314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52CE536-A5D7-99D7-54A5-57061C7E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88" y="3090329"/>
            <a:ext cx="238226" cy="2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52CE536-A5D7-99D7-54A5-57061C7E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01" y="4258128"/>
            <a:ext cx="238226" cy="2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8140239" y="4723306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52CE536-A5D7-99D7-54A5-57061C7E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75" y="5237954"/>
            <a:ext cx="238226" cy="2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8140239" y="5834298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5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9054639" y="2516562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C52CE536-A5D7-99D7-54A5-57061C7E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69" y="2124437"/>
            <a:ext cx="238226" cy="2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7AB150D-0C35-CDFF-D1DA-FCEC9CD06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81" t="70796" r="30455" b="13648"/>
          <a:stretch/>
        </p:blipFill>
        <p:spPr>
          <a:xfrm>
            <a:off x="929640" y="990146"/>
            <a:ext cx="9616439" cy="23774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F7D80AD-16C5-C6BE-2A46-0BFEBEDAC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81" t="86240" r="30455" b="4220"/>
          <a:stretch/>
        </p:blipFill>
        <p:spPr>
          <a:xfrm>
            <a:off x="971603" y="3889254"/>
            <a:ext cx="9574476" cy="2221986"/>
          </a:xfrm>
          <a:prstGeom prst="rect">
            <a:avLst/>
          </a:prstGeom>
        </p:spPr>
      </p:pic>
      <p:sp>
        <p:nvSpPr>
          <p:cNvPr id="7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9405159" y="1438039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8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9405159" y="2018686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52CE536-A5D7-99D7-54A5-57061C7E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48" y="4650387"/>
            <a:ext cx="238226" cy="2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52CE536-A5D7-99D7-54A5-57061C7E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61" y="5411520"/>
            <a:ext cx="238226" cy="2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9405159" y="2467966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5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9405159" y="2909482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548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04BAEB7-6F34-5246-112E-F23101B97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831" t="44549" r="30000" b="28879"/>
          <a:stretch/>
        </p:blipFill>
        <p:spPr>
          <a:xfrm>
            <a:off x="822960" y="1328764"/>
            <a:ext cx="10317480" cy="4873916"/>
          </a:xfrm>
          <a:prstGeom prst="rect">
            <a:avLst/>
          </a:prstGeom>
        </p:spPr>
      </p:pic>
      <p:sp>
        <p:nvSpPr>
          <p:cNvPr id="6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8582199" y="2535319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7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8582199" y="3297319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8" name="Signo de multiplicación 3">
            <a:extLst>
              <a:ext uri="{FF2B5EF4-FFF2-40B4-BE49-F238E27FC236}">
                <a16:creationId xmlns:a16="http://schemas.microsoft.com/office/drawing/2014/main" xmlns="" id="{09BA841C-B1A2-DA4D-C3AC-E6BA6FE01877}"/>
              </a:ext>
            </a:extLst>
          </p:cNvPr>
          <p:cNvSpPr/>
          <p:nvPr/>
        </p:nvSpPr>
        <p:spPr>
          <a:xfrm>
            <a:off x="8582199" y="3987999"/>
            <a:ext cx="280554" cy="31456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52CE536-A5D7-99D7-54A5-57061C7E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21" y="5289600"/>
            <a:ext cx="238226" cy="2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grpSp>
        <p:nvGrpSpPr>
          <p:cNvPr id="3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4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/>
          </p:nvSpPr>
          <p:spPr>
            <a:xfrm>
              <a:off x="5001767" y="5227319"/>
              <a:ext cx="4142232" cy="16306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581025"/>
            <a:ext cx="11214100" cy="535531"/>
          </a:xfrm>
        </p:spPr>
        <p:txBody>
          <a:bodyPr rtlCol="0"/>
          <a:lstStyle/>
          <a:p>
            <a:pPr rtl="0"/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5" name="1 CuadroTexto"/>
          <p:cNvSpPr txBox="1"/>
          <p:nvPr/>
        </p:nvSpPr>
        <p:spPr>
          <a:xfrm>
            <a:off x="846044" y="6163738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8" name="Cinta perforada 7"/>
          <p:cNvSpPr/>
          <p:nvPr/>
        </p:nvSpPr>
        <p:spPr>
          <a:xfrm>
            <a:off x="0" y="1339111"/>
            <a:ext cx="2687444" cy="8478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ESCLEROTERAPIA</a:t>
            </a:r>
            <a:endParaRPr lang="es-VE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01498"/>
              </p:ext>
            </p:extLst>
          </p:nvPr>
        </p:nvGraphicFramePr>
        <p:xfrm>
          <a:off x="3012949" y="4338639"/>
          <a:ext cx="2022085" cy="17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Bitmap Image" r:id="rId4" imgW="876240" imgH="1228680" progId="Paint.Picture">
                  <p:embed/>
                </p:oleObj>
              </mc:Choice>
              <mc:Fallback>
                <p:oleObj name="Bitmap Image" r:id="rId4" imgW="876240" imgH="1228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2949" y="4338639"/>
                        <a:ext cx="2022085" cy="17705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cmpd="thickThin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46" descr="El matting telangiectásico es un... - LÀSER MÈDIC GELIDA | Facebook"/>
          <p:cNvSpPr>
            <a:spLocks noChangeAspect="1" noChangeArrowheads="1"/>
          </p:cNvSpPr>
          <p:nvPr/>
        </p:nvSpPr>
        <p:spPr bwMode="auto">
          <a:xfrm>
            <a:off x="5993536" y="28408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257048"/>
              </p:ext>
            </p:extLst>
          </p:nvPr>
        </p:nvGraphicFramePr>
        <p:xfrm>
          <a:off x="6224645" y="4351171"/>
          <a:ext cx="2798408" cy="185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Bitmap Image" r:id="rId6" imgW="2377440" imgH="1577520" progId="PBrush">
                  <p:embed/>
                </p:oleObj>
              </mc:Choice>
              <mc:Fallback>
                <p:oleObj name="Bitmap Image" r:id="rId6" imgW="2377440" imgH="15775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4645" y="4351171"/>
                        <a:ext cx="2798408" cy="185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inta perforada 11"/>
          <p:cNvSpPr/>
          <p:nvPr/>
        </p:nvSpPr>
        <p:spPr>
          <a:xfrm>
            <a:off x="7366485" y="1311836"/>
            <a:ext cx="4817328" cy="8478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LÁSER Nd YAG de 1064nm de pulso largo</a:t>
            </a:r>
            <a:endParaRPr lang="es-VE" b="1" dirty="0">
              <a:solidFill>
                <a:srgbClr val="FFC000"/>
              </a:solidFill>
            </a:endParaRPr>
          </a:p>
        </p:txBody>
      </p:sp>
      <p:sp>
        <p:nvSpPr>
          <p:cNvPr id="13" name="Marcador de texto 9">
            <a:extLst>
              <a:ext uri="{FF2B5EF4-FFF2-40B4-BE49-F238E27FC236}">
                <a16:creationId xmlns="" xmlns:a16="http://schemas.microsoft.com/office/drawing/2014/main" id="{EF2BC084-E6DB-4DE7-B309-042A85EBA700}"/>
              </a:ext>
            </a:extLst>
          </p:cNvPr>
          <p:cNvSpPr txBox="1">
            <a:spLocks/>
          </p:cNvSpPr>
          <p:nvPr/>
        </p:nvSpPr>
        <p:spPr>
          <a:xfrm>
            <a:off x="6941628" y="466107"/>
            <a:ext cx="6718300" cy="4093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587249" y="2433420"/>
            <a:ext cx="1756255" cy="58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</a:rPr>
              <a:t>Tasa de mejoría</a:t>
            </a:r>
            <a:endParaRPr lang="es-VE" sz="1600" b="1" dirty="0">
              <a:solidFill>
                <a:srgbClr val="FFC000"/>
              </a:solidFill>
            </a:endParaRPr>
          </a:p>
        </p:txBody>
      </p:sp>
      <p:sp>
        <p:nvSpPr>
          <p:cNvPr id="14" name="Marcador de texto 9">
            <a:extLst>
              <a:ext uri="{FF2B5EF4-FFF2-40B4-BE49-F238E27FC236}">
                <a16:creationId xmlns="" xmlns:a16="http://schemas.microsoft.com/office/drawing/2014/main" id="{EF2BC084-E6DB-4DE7-B309-042A85EBA700}"/>
              </a:ext>
            </a:extLst>
          </p:cNvPr>
          <p:cNvSpPr txBox="1">
            <a:spLocks/>
          </p:cNvSpPr>
          <p:nvPr/>
        </p:nvSpPr>
        <p:spPr>
          <a:xfrm>
            <a:off x="7686527" y="2512728"/>
            <a:ext cx="3477894" cy="527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>
                <a:solidFill>
                  <a:srgbClr val="103350"/>
                </a:solidFill>
              </a:rPr>
              <a:t> &gt;70% de los casos, después de 1-2 intervenciones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="" xmlns:a16="http://schemas.microsoft.com/office/drawing/2014/main" id="{EF2BC084-E6DB-4DE7-B309-042A85EBA700}"/>
              </a:ext>
            </a:extLst>
          </p:cNvPr>
          <p:cNvSpPr txBox="1">
            <a:spLocks/>
          </p:cNvSpPr>
          <p:nvPr/>
        </p:nvSpPr>
        <p:spPr>
          <a:xfrm>
            <a:off x="537545" y="2512729"/>
            <a:ext cx="2706278" cy="4232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 smtClean="0">
                <a:solidFill>
                  <a:srgbClr val="103350"/>
                </a:solidFill>
              </a:rPr>
              <a:t> &gt;70% de los casos</a:t>
            </a:r>
          </a:p>
        </p:txBody>
      </p: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 flipV="1">
            <a:off x="3351698" y="2727597"/>
            <a:ext cx="1235551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98336" y="2740835"/>
            <a:ext cx="1286584" cy="820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5"/>
          <p:cNvSpPr/>
          <p:nvPr/>
        </p:nvSpPr>
        <p:spPr>
          <a:xfrm>
            <a:off x="4332157" y="3050705"/>
            <a:ext cx="2655992" cy="636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</a:rPr>
              <a:t>Efectos secundarios</a:t>
            </a:r>
            <a:endParaRPr lang="es-VE" sz="1600" b="1" dirty="0">
              <a:solidFill>
                <a:srgbClr val="FFC000"/>
              </a:solidFill>
            </a:endParaRPr>
          </a:p>
        </p:txBody>
      </p:sp>
      <p:sp>
        <p:nvSpPr>
          <p:cNvPr id="24" name="Marcador de texto 9">
            <a:extLst>
              <a:ext uri="{FF2B5EF4-FFF2-40B4-BE49-F238E27FC236}">
                <a16:creationId xmlns="" xmlns:a16="http://schemas.microsoft.com/office/drawing/2014/main" id="{EF2BC084-E6DB-4DE7-B309-042A85EBA700}"/>
              </a:ext>
            </a:extLst>
          </p:cNvPr>
          <p:cNvSpPr txBox="1">
            <a:spLocks/>
          </p:cNvSpPr>
          <p:nvPr/>
        </p:nvSpPr>
        <p:spPr>
          <a:xfrm>
            <a:off x="468993" y="2729736"/>
            <a:ext cx="3373357" cy="13809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Tx/>
              <a:buChar char="-"/>
            </a:pPr>
            <a:r>
              <a:rPr lang="es-VE" b="1" dirty="0" err="1">
                <a:solidFill>
                  <a:schemeClr val="tx1"/>
                </a:solidFill>
              </a:rPr>
              <a:t>Hiperpigmentación</a:t>
            </a:r>
            <a:r>
              <a:rPr lang="es-VE" b="1" dirty="0">
                <a:solidFill>
                  <a:schemeClr val="tx1"/>
                </a:solidFill>
              </a:rPr>
              <a:t> (60%).</a:t>
            </a:r>
          </a:p>
          <a:p>
            <a:pPr marL="0" algn="just">
              <a:buFontTx/>
              <a:buChar char="-"/>
            </a:pPr>
            <a:r>
              <a:rPr lang="es-VE" dirty="0">
                <a:solidFill>
                  <a:schemeClr val="tx1"/>
                </a:solidFill>
              </a:rPr>
              <a:t>Esteras </a:t>
            </a:r>
            <a:r>
              <a:rPr lang="es-VE" dirty="0" err="1">
                <a:solidFill>
                  <a:schemeClr val="tx1"/>
                </a:solidFill>
              </a:rPr>
              <a:t>telangectásicas</a:t>
            </a:r>
            <a:r>
              <a:rPr lang="es-VE" dirty="0">
                <a:solidFill>
                  <a:schemeClr val="tx1"/>
                </a:solidFill>
              </a:rPr>
              <a:t> (9,2%).</a:t>
            </a:r>
          </a:p>
          <a:p>
            <a:pPr marL="0" algn="just">
              <a:buFontTx/>
              <a:buChar char="-"/>
            </a:pPr>
            <a:r>
              <a:rPr lang="es-VE" dirty="0">
                <a:solidFill>
                  <a:schemeClr val="tx1"/>
                </a:solidFill>
              </a:rPr>
              <a:t>Necrosis en piel (3,5%). </a:t>
            </a:r>
          </a:p>
          <a:p>
            <a:pPr marL="0" algn="just">
              <a:buFontTx/>
              <a:buChar char="-"/>
            </a:pPr>
            <a:r>
              <a:rPr lang="es-VE" dirty="0">
                <a:solidFill>
                  <a:schemeClr val="tx1"/>
                </a:solidFill>
              </a:rPr>
              <a:t>Reacciones alérgicas (0,6%)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Marcador de texto 9">
            <a:extLst>
              <a:ext uri="{FF2B5EF4-FFF2-40B4-BE49-F238E27FC236}">
                <a16:creationId xmlns="" xmlns:a16="http://schemas.microsoft.com/office/drawing/2014/main" id="{EF2BC084-E6DB-4DE7-B309-042A85EBA700}"/>
              </a:ext>
            </a:extLst>
          </p:cNvPr>
          <p:cNvSpPr txBox="1">
            <a:spLocks/>
          </p:cNvSpPr>
          <p:nvPr/>
        </p:nvSpPr>
        <p:spPr>
          <a:xfrm>
            <a:off x="7670406" y="2986549"/>
            <a:ext cx="3462867" cy="9683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Tx/>
              <a:buChar char="-"/>
            </a:pPr>
            <a:r>
              <a:rPr lang="es-VE" b="1" dirty="0" err="1">
                <a:solidFill>
                  <a:schemeClr val="tx1"/>
                </a:solidFill>
              </a:rPr>
              <a:t>Hiperpigmentación</a:t>
            </a:r>
            <a:r>
              <a:rPr lang="es-VE" b="1" dirty="0">
                <a:solidFill>
                  <a:schemeClr val="tx1"/>
                </a:solidFill>
              </a:rPr>
              <a:t> (16 a 62%).</a:t>
            </a:r>
          </a:p>
          <a:p>
            <a:pPr marL="0">
              <a:buFontTx/>
              <a:buChar char="-"/>
            </a:pPr>
            <a:r>
              <a:rPr lang="es-VE" dirty="0">
                <a:solidFill>
                  <a:schemeClr val="tx1"/>
                </a:solidFill>
              </a:rPr>
              <a:t> Menos frecuente esteras </a:t>
            </a:r>
            <a:r>
              <a:rPr lang="es-VE" dirty="0" err="1">
                <a:solidFill>
                  <a:schemeClr val="tx1"/>
                </a:solidFill>
              </a:rPr>
              <a:t>telangectásicas</a:t>
            </a:r>
            <a:r>
              <a:rPr lang="es-VE" dirty="0">
                <a:solidFill>
                  <a:schemeClr val="tx1"/>
                </a:solidFill>
              </a:rPr>
              <a:t>, edema y eritema.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940897" y="3352902"/>
            <a:ext cx="674450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91975" y="3414729"/>
            <a:ext cx="831874" cy="178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Media de Compresión Alta - Rodilla Opaca 20-30mmHg - Medivar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45" y="2944605"/>
            <a:ext cx="2465052" cy="3076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arcador de texto 9">
            <a:extLst>
              <a:ext uri="{FF2B5EF4-FFF2-40B4-BE49-F238E27FC236}">
                <a16:creationId xmlns="" xmlns:a16="http://schemas.microsoft.com/office/drawing/2014/main" id="{EF2BC084-E6DB-4DE7-B309-042A85EBA700}"/>
              </a:ext>
            </a:extLst>
          </p:cNvPr>
          <p:cNvSpPr txBox="1">
            <a:spLocks/>
          </p:cNvSpPr>
          <p:nvPr/>
        </p:nvSpPr>
        <p:spPr>
          <a:xfrm>
            <a:off x="3822842" y="3818312"/>
            <a:ext cx="4027891" cy="597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Medias de compresión durante 3 semanas después de la escleroterapia.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Marcador de texto 9">
            <a:extLst>
              <a:ext uri="{FF2B5EF4-FFF2-40B4-BE49-F238E27FC236}">
                <a16:creationId xmlns="" xmlns:a16="http://schemas.microsoft.com/office/drawing/2014/main" id="{EF2BC084-E6DB-4DE7-B309-042A85EBA700}"/>
              </a:ext>
            </a:extLst>
          </p:cNvPr>
          <p:cNvSpPr txBox="1">
            <a:spLocks/>
          </p:cNvSpPr>
          <p:nvPr/>
        </p:nvSpPr>
        <p:spPr>
          <a:xfrm>
            <a:off x="1225217" y="3021775"/>
            <a:ext cx="9536637" cy="22102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No existen ensayos clínicos controlados ciegos que comparen las modalidades de </a:t>
            </a:r>
            <a:r>
              <a:rPr lang="es-ES" sz="4000" dirty="0">
                <a:solidFill>
                  <a:schemeClr val="accent6"/>
                </a:solidFill>
              </a:rPr>
              <a:t>láser 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con la </a:t>
            </a:r>
            <a:r>
              <a:rPr lang="es-ES" sz="4000" dirty="0">
                <a:solidFill>
                  <a:schemeClr val="accent6"/>
                </a:solidFill>
              </a:rPr>
              <a:t>escleroterapia</a:t>
            </a:r>
            <a:r>
              <a:rPr lang="es-ES" sz="4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E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6" grpId="0"/>
      <p:bldP spid="6" grpId="1"/>
      <p:bldP spid="14" grpId="0" animBg="1"/>
      <p:bldP spid="14" grpId="1" animBg="1"/>
      <p:bldP spid="15" grpId="0" animBg="1"/>
      <p:bldP spid="15" grpId="1" animBg="1"/>
      <p:bldP spid="21" grpId="0"/>
      <p:bldP spid="21" grpId="1"/>
      <p:bldP spid="24" grpId="0" animBg="1"/>
      <p:bldP spid="24" grpId="1" animBg="1"/>
      <p:bldP spid="25" grpId="0" animBg="1"/>
      <p:bldP spid="25" grpId="1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 rtlCol="0"/>
          <a:lstStyle/>
          <a:p>
            <a:pPr rtl="0"/>
            <a:r>
              <a:rPr lang="es-ES" sz="3600" dirty="0" smtClean="0">
                <a:solidFill>
                  <a:srgbClr val="FFC000"/>
                </a:solidFill>
              </a:rPr>
              <a:t>OBJETIVO</a:t>
            </a:r>
            <a:endParaRPr lang="es-ES" sz="3600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45953" y="2032519"/>
            <a:ext cx="10193763" cy="368458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600" dirty="0"/>
              <a:t>C</a:t>
            </a:r>
            <a:r>
              <a:rPr lang="es-ES" sz="3600" dirty="0" smtClean="0"/>
              <a:t>omparar </a:t>
            </a:r>
            <a:r>
              <a:rPr lang="es-ES" sz="3600" dirty="0"/>
              <a:t>la eficacia de la </a:t>
            </a:r>
            <a:r>
              <a:rPr lang="es-ES" sz="3600" dirty="0">
                <a:solidFill>
                  <a:srgbClr val="FFC000"/>
                </a:solidFill>
              </a:rPr>
              <a:t>escleroterapia</a:t>
            </a:r>
            <a:r>
              <a:rPr lang="es-ES" sz="3600" dirty="0"/>
              <a:t> con </a:t>
            </a:r>
            <a:r>
              <a:rPr lang="es-ES" sz="3600" dirty="0" err="1"/>
              <a:t>polidocanol</a:t>
            </a:r>
            <a:r>
              <a:rPr lang="es-ES" sz="3600" dirty="0"/>
              <a:t> frente </a:t>
            </a:r>
            <a:r>
              <a:rPr lang="es-ES" sz="3600" dirty="0">
                <a:solidFill>
                  <a:srgbClr val="FFC000"/>
                </a:solidFill>
              </a:rPr>
              <a:t>al láser de granate de itrio y aluminio (</a:t>
            </a:r>
            <a:r>
              <a:rPr lang="es-ES" sz="3600" dirty="0" err="1">
                <a:solidFill>
                  <a:srgbClr val="FFC000"/>
                </a:solidFill>
              </a:rPr>
              <a:t>Nd:YAG</a:t>
            </a:r>
            <a:r>
              <a:rPr lang="es-ES" sz="3600" dirty="0" smtClean="0">
                <a:solidFill>
                  <a:srgbClr val="FFC000"/>
                </a:solidFill>
              </a:rPr>
              <a:t>) </a:t>
            </a:r>
            <a:r>
              <a:rPr lang="es-ES" sz="3600" dirty="0">
                <a:solidFill>
                  <a:srgbClr val="FFC000"/>
                </a:solidFill>
              </a:rPr>
              <a:t>con </a:t>
            </a:r>
            <a:r>
              <a:rPr lang="es-ES" sz="3600" dirty="0" smtClean="0">
                <a:solidFill>
                  <a:srgbClr val="FFC000"/>
                </a:solidFill>
              </a:rPr>
              <a:t>Neodimio </a:t>
            </a:r>
            <a:r>
              <a:rPr lang="es-ES" sz="3600" dirty="0"/>
              <a:t>de pulso largo en el tratamiento de las </a:t>
            </a:r>
            <a:r>
              <a:rPr lang="es-ES" sz="3600" dirty="0" err="1"/>
              <a:t>telangiectasias</a:t>
            </a:r>
            <a:r>
              <a:rPr lang="es-ES" sz="3600" dirty="0"/>
              <a:t> de las </a:t>
            </a:r>
            <a:r>
              <a:rPr lang="es-ES" sz="3600" dirty="0" smtClean="0"/>
              <a:t>piernas.</a:t>
            </a:r>
            <a:endParaRPr lang="es-VE" sz="3600" dirty="0"/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DISEÑO DE ESTUDIO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03" y="1670285"/>
            <a:ext cx="4063061" cy="3576272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5628166" y="1760105"/>
            <a:ext cx="5470495" cy="86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Ensayo </a:t>
            </a:r>
            <a:r>
              <a:rPr lang="es-ES" b="1" dirty="0">
                <a:solidFill>
                  <a:srgbClr val="FFC000"/>
                </a:solidFill>
              </a:rPr>
              <a:t>prospectivo, aleatorizado y abierto</a:t>
            </a:r>
            <a:endParaRPr lang="es-VE" b="1" dirty="0">
              <a:solidFill>
                <a:srgbClr val="FFC000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628166" y="3023523"/>
            <a:ext cx="5470496" cy="86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Población de estudio</a:t>
            </a:r>
            <a:r>
              <a:rPr lang="es-ES" dirty="0" smtClean="0">
                <a:solidFill>
                  <a:srgbClr val="FFC000"/>
                </a:solidFill>
              </a:rPr>
              <a:t>: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56 mujeres ≥ 18 años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5628166" y="4414099"/>
            <a:ext cx="5470495" cy="86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Duración del estudio: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1 año </a:t>
            </a:r>
            <a:endParaRPr lang="es-VE" b="1" dirty="0">
              <a:solidFill>
                <a:schemeClr val="bg1"/>
              </a:solidFill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846044" y="6315075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smtClean="0">
                <a:solidFill>
                  <a:schemeClr val="bg1"/>
                </a:solidFill>
              </a:rPr>
              <a:t>prosp</a:t>
            </a:r>
            <a:r>
              <a:rPr lang="es-ES" sz="800" dirty="0">
                <a:solidFill>
                  <a:schemeClr val="bg1"/>
                </a:solidFill>
              </a:rPr>
              <a:t>e</a:t>
            </a:r>
            <a:r>
              <a:rPr lang="es-ES" sz="800" dirty="0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7900" y="358123"/>
            <a:ext cx="11214100" cy="535531"/>
          </a:xfrm>
        </p:spPr>
        <p:txBody>
          <a:bodyPr/>
          <a:lstStyle/>
          <a:p>
            <a:r>
              <a:rPr lang="es-ES" dirty="0" smtClean="0"/>
              <a:t>MÉTODOS</a:t>
            </a:r>
            <a:endParaRPr lang="es-V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428" y="2972411"/>
            <a:ext cx="2674744" cy="1992845"/>
          </a:xfrm>
          <a:prstGeom prst="rect">
            <a:avLst/>
          </a:prstGeom>
        </p:spPr>
      </p:pic>
      <p:sp>
        <p:nvSpPr>
          <p:cNvPr id="11" name="Cinta perforada 10"/>
          <p:cNvSpPr/>
          <p:nvPr/>
        </p:nvSpPr>
        <p:spPr>
          <a:xfrm>
            <a:off x="-1" y="1036756"/>
            <a:ext cx="3683619" cy="8478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CRITERIOS DE INCLUSIÓN</a:t>
            </a:r>
            <a:endParaRPr lang="es-VE" b="1" dirty="0">
              <a:solidFill>
                <a:srgbClr val="FFC000"/>
              </a:solidFill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846044" y="6163738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err="1" smtClean="0">
                <a:solidFill>
                  <a:schemeClr val="bg1"/>
                </a:solidFill>
              </a:rPr>
              <a:t>prospe</a:t>
            </a:r>
            <a:r>
              <a:rPr lang="pl-PL" sz="800" dirty="0">
                <a:solidFill>
                  <a:schemeClr val="bg1"/>
                </a:solidFill>
              </a:rPr>
              <a:t>B. Parlar, 1 C. Blazek, 1 S.</a:t>
            </a:r>
            <a:r>
              <a:rPr lang="es-ES" sz="800" dirty="0" err="1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13" name="Rectángulo redondeado 27"/>
          <p:cNvSpPr/>
          <p:nvPr/>
        </p:nvSpPr>
        <p:spPr>
          <a:xfrm>
            <a:off x="1073115" y="2549113"/>
            <a:ext cx="4336305" cy="627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</a:rPr>
              <a:t>Mujeres con edad </a:t>
            </a:r>
            <a:r>
              <a:rPr lang="es-ES" dirty="0" smtClean="0">
                <a:solidFill>
                  <a:schemeClr val="bg1"/>
                </a:solidFill>
              </a:rPr>
              <a:t>≥ 18 años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14" name="Rectángulo redondeado 27"/>
          <p:cNvSpPr/>
          <p:nvPr/>
        </p:nvSpPr>
        <p:spPr>
          <a:xfrm>
            <a:off x="2077455" y="3461794"/>
            <a:ext cx="4336305" cy="627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</a:rPr>
              <a:t>Presencia de </a:t>
            </a:r>
            <a:r>
              <a:rPr lang="es-ES" dirty="0" err="1" smtClean="0">
                <a:solidFill>
                  <a:schemeClr val="bg1"/>
                </a:solidFill>
              </a:rPr>
              <a:t>telangiectasias</a:t>
            </a:r>
            <a:r>
              <a:rPr lang="es-ES" dirty="0" smtClean="0">
                <a:solidFill>
                  <a:schemeClr val="bg1"/>
                </a:solidFill>
              </a:rPr>
              <a:t> y venas reticulares en miembros inferiores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15" name="Rectángulo redondeado 27"/>
          <p:cNvSpPr/>
          <p:nvPr/>
        </p:nvSpPr>
        <p:spPr>
          <a:xfrm>
            <a:off x="3683618" y="4418154"/>
            <a:ext cx="4336305" cy="627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</a:rPr>
              <a:t>Piel con </a:t>
            </a:r>
            <a:r>
              <a:rPr lang="es-ES" dirty="0" err="1" smtClean="0">
                <a:solidFill>
                  <a:schemeClr val="bg1"/>
                </a:solidFill>
              </a:rPr>
              <a:t>fototipo</a:t>
            </a:r>
            <a:r>
              <a:rPr lang="es-ES" dirty="0" smtClean="0">
                <a:solidFill>
                  <a:schemeClr val="bg1"/>
                </a:solidFill>
              </a:rPr>
              <a:t> 1-3 </a:t>
            </a:r>
            <a:r>
              <a:rPr lang="es-ES" dirty="0" err="1" smtClean="0">
                <a:solidFill>
                  <a:schemeClr val="bg1"/>
                </a:solidFill>
              </a:rPr>
              <a:t>Fitzpatrick</a:t>
            </a:r>
            <a:endParaRPr lang="es-VE" dirty="0">
              <a:solidFill>
                <a:schemeClr val="bg1"/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49623"/>
              </p:ext>
            </p:extLst>
          </p:nvPr>
        </p:nvGraphicFramePr>
        <p:xfrm>
          <a:off x="7049689" y="2886496"/>
          <a:ext cx="3604222" cy="2336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Bitmap Image" r:id="rId5" imgW="2377440" imgH="1173600" progId="PBrush">
                  <p:embed/>
                </p:oleObj>
              </mc:Choice>
              <mc:Fallback>
                <p:oleObj name="Bitmap Image" r:id="rId5" imgW="2377440" imgH="11736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9689" y="2886496"/>
                        <a:ext cx="3604222" cy="2336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2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</a:t>
            </a:r>
            <a:endParaRPr lang="es-V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38079" y="2822544"/>
            <a:ext cx="3950808" cy="813836"/>
          </a:xfrm>
        </p:spPr>
        <p:txBody>
          <a:bodyPr/>
          <a:lstStyle/>
          <a:p>
            <a:pPr marL="0" indent="0">
              <a:buNone/>
            </a:pPr>
            <a:endParaRPr lang="es-ES" sz="1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VE" sz="1800" dirty="0" smtClean="0"/>
              <a:t>Enfermedad </a:t>
            </a:r>
            <a:r>
              <a:rPr lang="es-VE" sz="1800" dirty="0"/>
              <a:t>arterial </a:t>
            </a:r>
            <a:r>
              <a:rPr lang="es-VE" sz="1800" dirty="0" smtClean="0"/>
              <a:t>oclusiva.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06" y="2597962"/>
            <a:ext cx="2815097" cy="3243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938079" y="2523697"/>
            <a:ext cx="5228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bg1"/>
                </a:solidFill>
              </a:rPr>
              <a:t> Participantes </a:t>
            </a:r>
            <a:r>
              <a:rPr lang="es-ES" dirty="0">
                <a:solidFill>
                  <a:schemeClr val="bg1"/>
                </a:solidFill>
              </a:rPr>
              <a:t>con </a:t>
            </a:r>
            <a:r>
              <a:rPr lang="es-ES" dirty="0" smtClean="0">
                <a:solidFill>
                  <a:schemeClr val="bg1"/>
                </a:solidFill>
              </a:rPr>
              <a:t>venas varicosas </a:t>
            </a:r>
            <a:r>
              <a:rPr lang="es-ES" dirty="0">
                <a:solidFill>
                  <a:schemeClr val="bg1"/>
                </a:solidFill>
              </a:rPr>
              <a:t>&gt;</a:t>
            </a:r>
            <a:r>
              <a:rPr lang="es-ES" dirty="0" smtClean="0">
                <a:solidFill>
                  <a:schemeClr val="bg1"/>
                </a:solidFill>
              </a:rPr>
              <a:t> Ceap1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Cinta perforada 6"/>
          <p:cNvSpPr/>
          <p:nvPr/>
        </p:nvSpPr>
        <p:spPr>
          <a:xfrm>
            <a:off x="0" y="1232320"/>
            <a:ext cx="3683619" cy="8478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CRITERIOS DE EXCLUSIÓN</a:t>
            </a:r>
            <a:endParaRPr lang="es-VE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Enfermedad Arterial Oclusi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34" y="2594843"/>
            <a:ext cx="3752581" cy="3103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942791" y="3935227"/>
            <a:ext cx="260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/>
                </a:solidFill>
              </a:rPr>
              <a:t>Embarazo conocido.</a:t>
            </a:r>
            <a:endParaRPr lang="es-VE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247" y="2586613"/>
            <a:ext cx="4470235" cy="2974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 CuadroTexto"/>
          <p:cNvSpPr txBox="1"/>
          <p:nvPr/>
        </p:nvSpPr>
        <p:spPr>
          <a:xfrm>
            <a:off x="846044" y="6163738"/>
            <a:ext cx="8564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800" dirty="0">
                <a:solidFill>
                  <a:schemeClr val="bg1"/>
                </a:solidFill>
              </a:rPr>
              <a:t>B. Parlar, </a:t>
            </a:r>
            <a:r>
              <a:rPr lang="pl-PL" sz="800" dirty="0" smtClean="0">
                <a:solidFill>
                  <a:schemeClr val="bg1"/>
                </a:solidFill>
              </a:rPr>
              <a:t>C</a:t>
            </a:r>
            <a:r>
              <a:rPr lang="pl-PL" sz="800" dirty="0">
                <a:solidFill>
                  <a:schemeClr val="bg1"/>
                </a:solidFill>
              </a:rPr>
              <a:t>. </a:t>
            </a:r>
            <a:r>
              <a:rPr lang="pl-PL" sz="800" dirty="0" smtClean="0">
                <a:solidFill>
                  <a:schemeClr val="bg1"/>
                </a:solidFill>
              </a:rPr>
              <a:t>Blazek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pl-PL" sz="800" dirty="0" smtClean="0">
                <a:solidFill>
                  <a:schemeClr val="bg1"/>
                </a:solidFill>
              </a:rPr>
              <a:t>.</a:t>
            </a:r>
            <a:r>
              <a:rPr lang="es-ES" sz="700" dirty="0" smtClean="0">
                <a:solidFill>
                  <a:schemeClr val="bg1"/>
                </a:solidFill>
              </a:rPr>
              <a:t>y colaboradores (2014) .</a:t>
            </a:r>
            <a:r>
              <a:rPr lang="es-ES" sz="800" dirty="0" smtClean="0">
                <a:solidFill>
                  <a:schemeClr val="bg1"/>
                </a:solidFill>
              </a:rPr>
              <a:t>Tratamiento </a:t>
            </a:r>
            <a:r>
              <a:rPr lang="es-ES" sz="800" dirty="0">
                <a:solidFill>
                  <a:schemeClr val="bg1"/>
                </a:solidFill>
              </a:rPr>
              <a:t>de las </a:t>
            </a:r>
            <a:r>
              <a:rPr lang="es-ES" sz="800" dirty="0" smtClean="0">
                <a:solidFill>
                  <a:schemeClr val="bg1"/>
                </a:solidFill>
              </a:rPr>
              <a:t>telangectasias </a:t>
            </a:r>
            <a:r>
              <a:rPr lang="es-ES" sz="800" dirty="0">
                <a:solidFill>
                  <a:schemeClr val="bg1"/>
                </a:solidFill>
              </a:rPr>
              <a:t>de las extremidades inferiores en mujeres mediante escleroterapia con espuma frente a láser </a:t>
            </a:r>
            <a:r>
              <a:rPr lang="es-ES" sz="800" dirty="0" err="1">
                <a:solidFill>
                  <a:schemeClr val="bg1"/>
                </a:solidFill>
              </a:rPr>
              <a:t>Nd:YAG</a:t>
            </a:r>
            <a:r>
              <a:rPr lang="es-ES" sz="800" dirty="0">
                <a:solidFill>
                  <a:schemeClr val="bg1"/>
                </a:solidFill>
              </a:rPr>
              <a:t>: ensayo </a:t>
            </a:r>
            <a:r>
              <a:rPr lang="es-ES" sz="800" dirty="0" err="1" smtClean="0">
                <a:solidFill>
                  <a:schemeClr val="bg1"/>
                </a:solidFill>
              </a:rPr>
              <a:t>prospe</a:t>
            </a:r>
            <a:r>
              <a:rPr lang="pl-PL" sz="800" dirty="0">
                <a:solidFill>
                  <a:schemeClr val="bg1"/>
                </a:solidFill>
              </a:rPr>
              <a:t>B. Parlar, 1 C. Blazek, 1 S.</a:t>
            </a:r>
            <a:r>
              <a:rPr lang="es-ES" sz="800" dirty="0" err="1" smtClean="0">
                <a:solidFill>
                  <a:schemeClr val="bg1"/>
                </a:solidFill>
              </a:rPr>
              <a:t>ctivo</a:t>
            </a:r>
            <a:r>
              <a:rPr lang="es-ES" sz="800" dirty="0">
                <a:solidFill>
                  <a:schemeClr val="bg1"/>
                </a:solidFill>
              </a:rPr>
              <a:t>, comparativo, aleatorizado y abierto</a:t>
            </a:r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6044" y="4583780"/>
            <a:ext cx="518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bg1"/>
                </a:solidFill>
              </a:rPr>
              <a:t> Distribución asimétrica de las venas.</a:t>
            </a:r>
            <a:endParaRPr lang="es-V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708_TF66687569" id="{94E72F2E-B82C-4064-B9D9-7AFF2092BBB1}" vid="{B182133D-8AA6-4CB9-92DC-D6B7329A416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992231-163D-4428-A2B8-DA1FE0274129}">
  <ds:schemaRefs>
    <ds:schemaRef ds:uri="http://schemas.microsoft.com/office/infopath/2007/PartnerControls"/>
    <ds:schemaRef ds:uri="fb0879af-3eba-417a-a55a-ffe6dcd6ca7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azul moderna</Template>
  <TotalTime>0</TotalTime>
  <Words>4398</Words>
  <Application>Microsoft Office PowerPoint</Application>
  <PresentationFormat>Widescreen</PresentationFormat>
  <Paragraphs>491</Paragraphs>
  <Slides>44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Roboto Condensed</vt:lpstr>
      <vt:lpstr>Tahoma</vt:lpstr>
      <vt:lpstr>Trade Gothic LT Pro</vt:lpstr>
      <vt:lpstr>Trebuchet MS</vt:lpstr>
      <vt:lpstr>Wingdings</vt:lpstr>
      <vt:lpstr>Tema de Office</vt:lpstr>
      <vt:lpstr>Bitmap Image</vt:lpstr>
      <vt:lpstr>Paintbrush Picture</vt:lpstr>
      <vt:lpstr>REVISIÓN DE EVIDENCIA CIENTÍFICA </vt:lpstr>
      <vt:lpstr>En pacientes con insuficiencia venosa crónica CEAP1 ¿el tratamiento con termo-ablación (láser) es superior al tratamiento con esclerosis  química para la reducción del diámetro venoso (aclaramiento)? </vt:lpstr>
      <vt:lpstr>PowerPoint Presentation</vt:lpstr>
      <vt:lpstr>INTRODUCCIÓN</vt:lpstr>
      <vt:lpstr>INTRODUCCIÓN</vt:lpstr>
      <vt:lpstr>OBJETIVO</vt:lpstr>
      <vt:lpstr>DISEÑO DE ESTUDIO</vt:lpstr>
      <vt:lpstr>MÉTODOS</vt:lpstr>
      <vt:lpstr>MÉTODOS</vt:lpstr>
      <vt:lpstr>MÉTODOS</vt:lpstr>
      <vt:lpstr>MÉTODOS</vt:lpstr>
      <vt:lpstr>MÉTODOS</vt:lpstr>
      <vt:lpstr>MÉTODOS</vt:lpstr>
      <vt:lpstr>MÉTODOS</vt:lpstr>
      <vt:lpstr>MÉTODOS</vt:lpstr>
      <vt:lpstr>Análisis Estadístico</vt:lpstr>
      <vt:lpstr>Análisis Estadístico</vt:lpstr>
      <vt:lpstr>Análisis Estadístico</vt:lpstr>
      <vt:lpstr>Análisis Estadístico</vt:lpstr>
      <vt:lpstr>Análisis Estadístico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DISCUSIÓN</vt:lpstr>
      <vt:lpstr>Discusión</vt:lpstr>
      <vt:lpstr>Discusión</vt:lpstr>
      <vt:lpstr>Discusión</vt:lpstr>
      <vt:lpstr>CONCLUSIÓN</vt:lpstr>
      <vt:lpstr>Conclusión</vt:lpstr>
      <vt:lpstr>En pacientes con insuficiencia venosa crónica CEAP1 ¿el tratamiento con termo ablación (láser) es superior al tratamiento con esclerosis  química para la reducción del diámetro venoso (aclaramiento)?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2022-08-02T00:20:41Z</dcterms:created>
  <dcterms:modified xsi:type="dcterms:W3CDTF">2022-08-08T05:25:33Z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