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6" r:id="rId3"/>
    <p:sldId id="258" r:id="rId4"/>
    <p:sldId id="259" r:id="rId5"/>
    <p:sldId id="260" r:id="rId6"/>
    <p:sldId id="261" r:id="rId7"/>
    <p:sldId id="263" r:id="rId8"/>
    <p:sldId id="286" r:id="rId9"/>
    <p:sldId id="287" r:id="rId10"/>
    <p:sldId id="264" r:id="rId11"/>
    <p:sldId id="262" r:id="rId12"/>
    <p:sldId id="277" r:id="rId13"/>
    <p:sldId id="278" r:id="rId14"/>
    <p:sldId id="282" r:id="rId15"/>
    <p:sldId id="265" r:id="rId16"/>
    <p:sldId id="266" r:id="rId17"/>
    <p:sldId id="267" r:id="rId18"/>
    <p:sldId id="269" r:id="rId19"/>
    <p:sldId id="268" r:id="rId20"/>
    <p:sldId id="270" r:id="rId21"/>
    <p:sldId id="283" r:id="rId22"/>
    <p:sldId id="284" r:id="rId23"/>
    <p:sldId id="272" r:id="rId24"/>
    <p:sldId id="288" r:id="rId25"/>
    <p:sldId id="289" r:id="rId26"/>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88354" autoAdjust="0"/>
  </p:normalViewPr>
  <p:slideViewPr>
    <p:cSldViewPr>
      <p:cViewPr varScale="1">
        <p:scale>
          <a:sx n="44" d="100"/>
          <a:sy n="44" d="100"/>
        </p:scale>
        <p:origin x="-24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F703D-53CC-49AC-8B64-75DA263DA507}"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s-ES"/>
        </a:p>
      </dgm:t>
    </dgm:pt>
    <dgm:pt modelId="{20067C26-361C-45A2-916C-D821DFC56D78}">
      <dgm:prSet phldrT="[Texto]" custT="1"/>
      <dgm:spPr/>
      <dgm:t>
        <a:bodyPr/>
        <a:lstStyle/>
        <a:p>
          <a:r>
            <a:rPr lang="es-ES" sz="3200" b="1" dirty="0"/>
            <a:t>PUNTO FINAL PRIMARIO </a:t>
          </a:r>
        </a:p>
      </dgm:t>
    </dgm:pt>
    <dgm:pt modelId="{1EA05DC7-C3DF-4605-9005-84C9ADF9DEA0}" type="parTrans" cxnId="{BAC2E435-CF34-4396-9EBD-B51009DEE9D8}">
      <dgm:prSet/>
      <dgm:spPr/>
      <dgm:t>
        <a:bodyPr/>
        <a:lstStyle/>
        <a:p>
          <a:endParaRPr lang="es-ES"/>
        </a:p>
      </dgm:t>
    </dgm:pt>
    <dgm:pt modelId="{CB62873C-D4B1-47DC-9B87-13821560B28C}" type="sibTrans" cxnId="{BAC2E435-CF34-4396-9EBD-B51009DEE9D8}">
      <dgm:prSet/>
      <dgm:spPr/>
      <dgm:t>
        <a:bodyPr/>
        <a:lstStyle/>
        <a:p>
          <a:endParaRPr lang="es-ES"/>
        </a:p>
      </dgm:t>
    </dgm:pt>
    <dgm:pt modelId="{0D5A17ED-E747-494C-855B-53B77C80058A}">
      <dgm:prSet phldrT="[Texto]" custT="1"/>
      <dgm:spPr/>
      <dgm:t>
        <a:bodyPr/>
        <a:lstStyle/>
        <a:p>
          <a:r>
            <a:rPr lang="es-ES" sz="3200" b="1" dirty="0"/>
            <a:t>PUNTO FINAL SECUNDARIO</a:t>
          </a:r>
        </a:p>
      </dgm:t>
    </dgm:pt>
    <dgm:pt modelId="{7DD1915D-8A84-4C43-B204-F5D7DF5C5A0C}" type="parTrans" cxnId="{E0F2526E-01EE-4AF8-A994-3F9405A85FF9}">
      <dgm:prSet/>
      <dgm:spPr/>
      <dgm:t>
        <a:bodyPr/>
        <a:lstStyle/>
        <a:p>
          <a:endParaRPr lang="es-ES"/>
        </a:p>
      </dgm:t>
    </dgm:pt>
    <dgm:pt modelId="{C729AC40-DD9F-41B8-8DDB-A8C45379C36D}" type="sibTrans" cxnId="{E0F2526E-01EE-4AF8-A994-3F9405A85FF9}">
      <dgm:prSet/>
      <dgm:spPr/>
      <dgm:t>
        <a:bodyPr/>
        <a:lstStyle/>
        <a:p>
          <a:endParaRPr lang="es-ES"/>
        </a:p>
      </dgm:t>
    </dgm:pt>
    <dgm:pt modelId="{51078DF1-D39F-420D-81CC-BA4C1C4E1223}">
      <dgm:prSet phldrT="[Texto]"/>
      <dgm:spPr/>
      <dgm:t>
        <a:bodyPr/>
        <a:lstStyle/>
        <a:p>
          <a:r>
            <a:rPr lang="es-VE" b="1" dirty="0">
              <a:effectLst>
                <a:outerShdw blurRad="38100" dist="38100" dir="2700000" algn="tl">
                  <a:srgbClr val="000000">
                    <a:alpha val="43137"/>
                  </a:srgbClr>
                </a:outerShdw>
              </a:effectLst>
            </a:rPr>
            <a:t>Mortalidad por todas las causas (muerte vascular, angina inestable, intervenciones cardiacas, EVC)  y episodios de sangrado.</a:t>
          </a:r>
          <a:endParaRPr lang="es-ES" dirty="0"/>
        </a:p>
      </dgm:t>
    </dgm:pt>
    <dgm:pt modelId="{E1DC605E-C943-4F0C-90BC-83FBB966092D}" type="parTrans" cxnId="{04AEC46C-8164-4398-9440-EF0EEC7C71D3}">
      <dgm:prSet/>
      <dgm:spPr/>
      <dgm:t>
        <a:bodyPr/>
        <a:lstStyle/>
        <a:p>
          <a:endParaRPr lang="es-ES"/>
        </a:p>
      </dgm:t>
    </dgm:pt>
    <dgm:pt modelId="{1B65BDBF-B695-4ADF-92E1-28D6A470F952}" type="sibTrans" cxnId="{04AEC46C-8164-4398-9440-EF0EEC7C71D3}">
      <dgm:prSet/>
      <dgm:spPr/>
      <dgm:t>
        <a:bodyPr/>
        <a:lstStyle/>
        <a:p>
          <a:endParaRPr lang="es-ES"/>
        </a:p>
      </dgm:t>
    </dgm:pt>
    <dgm:pt modelId="{EB24CDBF-EFCD-4F72-9CD7-12E45F6F763D}">
      <dgm:prSet custT="1"/>
      <dgm:spPr/>
      <dgm:t>
        <a:bodyPr/>
        <a:lstStyle/>
        <a:p>
          <a:r>
            <a:rPr lang="es-VE" sz="2800" b="1" dirty="0">
              <a:effectLst>
                <a:outerShdw blurRad="38100" dist="38100" dir="2700000" algn="tl">
                  <a:srgbClr val="000000">
                    <a:alpha val="43137"/>
                  </a:srgbClr>
                </a:outerShdw>
              </a:effectLst>
            </a:rPr>
            <a:t>Compuesto de muerte, IM o ECV.</a:t>
          </a:r>
        </a:p>
      </dgm:t>
    </dgm:pt>
    <dgm:pt modelId="{E22B3296-CE03-4B92-90E4-AAA27E97FC09}" type="parTrans" cxnId="{406D91D0-3AC4-401C-8405-9B880BA2D229}">
      <dgm:prSet/>
      <dgm:spPr/>
      <dgm:t>
        <a:bodyPr/>
        <a:lstStyle/>
        <a:p>
          <a:endParaRPr lang="es-ES"/>
        </a:p>
      </dgm:t>
    </dgm:pt>
    <dgm:pt modelId="{92AE5BBD-517D-466E-AA08-621A597FBD55}" type="sibTrans" cxnId="{406D91D0-3AC4-401C-8405-9B880BA2D229}">
      <dgm:prSet/>
      <dgm:spPr/>
      <dgm:t>
        <a:bodyPr/>
        <a:lstStyle/>
        <a:p>
          <a:endParaRPr lang="es-ES"/>
        </a:p>
      </dgm:t>
    </dgm:pt>
    <dgm:pt modelId="{526F3D90-2AC9-4236-97E8-3B7FDC28CC44}" type="pres">
      <dgm:prSet presAssocID="{431F703D-53CC-49AC-8B64-75DA263DA507}" presName="Name0" presStyleCnt="0">
        <dgm:presLayoutVars>
          <dgm:dir/>
          <dgm:animLvl val="lvl"/>
          <dgm:resizeHandles val="exact"/>
        </dgm:presLayoutVars>
      </dgm:prSet>
      <dgm:spPr/>
      <dgm:t>
        <a:bodyPr/>
        <a:lstStyle/>
        <a:p>
          <a:endParaRPr lang="es-VE"/>
        </a:p>
      </dgm:t>
    </dgm:pt>
    <dgm:pt modelId="{2F347585-F6A6-4671-B36A-694D2AAE8E95}" type="pres">
      <dgm:prSet presAssocID="{0D5A17ED-E747-494C-855B-53B77C80058A}" presName="boxAndChildren" presStyleCnt="0"/>
      <dgm:spPr/>
    </dgm:pt>
    <dgm:pt modelId="{D5D44727-C37C-428A-A941-E93300DAEEF0}" type="pres">
      <dgm:prSet presAssocID="{0D5A17ED-E747-494C-855B-53B77C80058A}" presName="parentTextBox" presStyleLbl="node1" presStyleIdx="0" presStyleCnt="2"/>
      <dgm:spPr/>
      <dgm:t>
        <a:bodyPr/>
        <a:lstStyle/>
        <a:p>
          <a:endParaRPr lang="es-VE"/>
        </a:p>
      </dgm:t>
    </dgm:pt>
    <dgm:pt modelId="{1501B136-0E5D-46F7-9210-9471B0757593}" type="pres">
      <dgm:prSet presAssocID="{0D5A17ED-E747-494C-855B-53B77C80058A}" presName="entireBox" presStyleLbl="node1" presStyleIdx="0" presStyleCnt="2"/>
      <dgm:spPr/>
      <dgm:t>
        <a:bodyPr/>
        <a:lstStyle/>
        <a:p>
          <a:endParaRPr lang="es-VE"/>
        </a:p>
      </dgm:t>
    </dgm:pt>
    <dgm:pt modelId="{97154DD1-D20A-4648-91F6-D1B231F4E44C}" type="pres">
      <dgm:prSet presAssocID="{0D5A17ED-E747-494C-855B-53B77C80058A}" presName="descendantBox" presStyleCnt="0"/>
      <dgm:spPr/>
    </dgm:pt>
    <dgm:pt modelId="{B1D4910E-3A5B-4588-B01A-4AB877E712F7}" type="pres">
      <dgm:prSet presAssocID="{51078DF1-D39F-420D-81CC-BA4C1C4E1223}" presName="childTextBox" presStyleLbl="fgAccFollowNode1" presStyleIdx="0" presStyleCnt="2" custLinFactNeighborX="-1724" custLinFactNeighborY="31399">
        <dgm:presLayoutVars>
          <dgm:bulletEnabled val="1"/>
        </dgm:presLayoutVars>
      </dgm:prSet>
      <dgm:spPr/>
      <dgm:t>
        <a:bodyPr/>
        <a:lstStyle/>
        <a:p>
          <a:endParaRPr lang="es-VE"/>
        </a:p>
      </dgm:t>
    </dgm:pt>
    <dgm:pt modelId="{AAF664B4-8664-430D-B0D6-10A88901E5FF}" type="pres">
      <dgm:prSet presAssocID="{CB62873C-D4B1-47DC-9B87-13821560B28C}" presName="sp" presStyleCnt="0"/>
      <dgm:spPr/>
    </dgm:pt>
    <dgm:pt modelId="{80A12E41-9287-4303-9477-F7730F0F73FD}" type="pres">
      <dgm:prSet presAssocID="{20067C26-361C-45A2-916C-D821DFC56D78}" presName="arrowAndChildren" presStyleCnt="0"/>
      <dgm:spPr/>
    </dgm:pt>
    <dgm:pt modelId="{E34010DE-7A2C-4997-8812-C7753E56C5F9}" type="pres">
      <dgm:prSet presAssocID="{20067C26-361C-45A2-916C-D821DFC56D78}" presName="parentTextArrow" presStyleLbl="node1" presStyleIdx="0" presStyleCnt="2"/>
      <dgm:spPr/>
      <dgm:t>
        <a:bodyPr/>
        <a:lstStyle/>
        <a:p>
          <a:endParaRPr lang="es-VE"/>
        </a:p>
      </dgm:t>
    </dgm:pt>
    <dgm:pt modelId="{F04D1A37-7803-492B-80D8-DEACF607E19A}" type="pres">
      <dgm:prSet presAssocID="{20067C26-361C-45A2-916C-D821DFC56D78}" presName="arrow" presStyleLbl="node1" presStyleIdx="1" presStyleCnt="2"/>
      <dgm:spPr/>
      <dgm:t>
        <a:bodyPr/>
        <a:lstStyle/>
        <a:p>
          <a:endParaRPr lang="es-VE"/>
        </a:p>
      </dgm:t>
    </dgm:pt>
    <dgm:pt modelId="{31E5438B-A6EB-4D6C-9E63-DE35A8F2E459}" type="pres">
      <dgm:prSet presAssocID="{20067C26-361C-45A2-916C-D821DFC56D78}" presName="descendantArrow" presStyleCnt="0"/>
      <dgm:spPr/>
    </dgm:pt>
    <dgm:pt modelId="{7E5A545C-C46A-4D68-8BDA-78765DD861FE}" type="pres">
      <dgm:prSet presAssocID="{EB24CDBF-EFCD-4F72-9CD7-12E45F6F763D}" presName="childTextArrow" presStyleLbl="fgAccFollowNode1" presStyleIdx="1" presStyleCnt="2">
        <dgm:presLayoutVars>
          <dgm:bulletEnabled val="1"/>
        </dgm:presLayoutVars>
      </dgm:prSet>
      <dgm:spPr/>
      <dgm:t>
        <a:bodyPr/>
        <a:lstStyle/>
        <a:p>
          <a:endParaRPr lang="es-VE"/>
        </a:p>
      </dgm:t>
    </dgm:pt>
  </dgm:ptLst>
  <dgm:cxnLst>
    <dgm:cxn modelId="{448C0450-3027-4BD6-B3D4-7E6894401666}" type="presOf" srcId="{431F703D-53CC-49AC-8B64-75DA263DA507}" destId="{526F3D90-2AC9-4236-97E8-3B7FDC28CC44}" srcOrd="0" destOrd="0" presId="urn:microsoft.com/office/officeart/2005/8/layout/process4"/>
    <dgm:cxn modelId="{BAC2E435-CF34-4396-9EBD-B51009DEE9D8}" srcId="{431F703D-53CC-49AC-8B64-75DA263DA507}" destId="{20067C26-361C-45A2-916C-D821DFC56D78}" srcOrd="0" destOrd="0" parTransId="{1EA05DC7-C3DF-4605-9005-84C9ADF9DEA0}" sibTransId="{CB62873C-D4B1-47DC-9B87-13821560B28C}"/>
    <dgm:cxn modelId="{7D99965E-EC07-464C-8AB9-48D84CA50054}" type="presOf" srcId="{0D5A17ED-E747-494C-855B-53B77C80058A}" destId="{1501B136-0E5D-46F7-9210-9471B0757593}" srcOrd="1" destOrd="0" presId="urn:microsoft.com/office/officeart/2005/8/layout/process4"/>
    <dgm:cxn modelId="{406D91D0-3AC4-401C-8405-9B880BA2D229}" srcId="{20067C26-361C-45A2-916C-D821DFC56D78}" destId="{EB24CDBF-EFCD-4F72-9CD7-12E45F6F763D}" srcOrd="0" destOrd="0" parTransId="{E22B3296-CE03-4B92-90E4-AAA27E97FC09}" sibTransId="{92AE5BBD-517D-466E-AA08-621A597FBD55}"/>
    <dgm:cxn modelId="{D2A30D7B-0EBE-46FF-AB22-021A4679DCD1}" type="presOf" srcId="{0D5A17ED-E747-494C-855B-53B77C80058A}" destId="{D5D44727-C37C-428A-A941-E93300DAEEF0}" srcOrd="0" destOrd="0" presId="urn:microsoft.com/office/officeart/2005/8/layout/process4"/>
    <dgm:cxn modelId="{03AC127A-FCD2-44CA-B00F-4A1DE83EAF30}" type="presOf" srcId="{20067C26-361C-45A2-916C-D821DFC56D78}" destId="{E34010DE-7A2C-4997-8812-C7753E56C5F9}" srcOrd="0" destOrd="0" presId="urn:microsoft.com/office/officeart/2005/8/layout/process4"/>
    <dgm:cxn modelId="{E0F2526E-01EE-4AF8-A994-3F9405A85FF9}" srcId="{431F703D-53CC-49AC-8B64-75DA263DA507}" destId="{0D5A17ED-E747-494C-855B-53B77C80058A}" srcOrd="1" destOrd="0" parTransId="{7DD1915D-8A84-4C43-B204-F5D7DF5C5A0C}" sibTransId="{C729AC40-DD9F-41B8-8DDB-A8C45379C36D}"/>
    <dgm:cxn modelId="{F6734BDF-F291-4BC3-987F-51BCD42F4080}" type="presOf" srcId="{EB24CDBF-EFCD-4F72-9CD7-12E45F6F763D}" destId="{7E5A545C-C46A-4D68-8BDA-78765DD861FE}" srcOrd="0" destOrd="0" presId="urn:microsoft.com/office/officeart/2005/8/layout/process4"/>
    <dgm:cxn modelId="{2C189B4E-9CE3-49FA-A96E-831E5D9ED308}" type="presOf" srcId="{20067C26-361C-45A2-916C-D821DFC56D78}" destId="{F04D1A37-7803-492B-80D8-DEACF607E19A}" srcOrd="1" destOrd="0" presId="urn:microsoft.com/office/officeart/2005/8/layout/process4"/>
    <dgm:cxn modelId="{227E4A74-F0B6-4C41-A568-2F0643E328F9}" type="presOf" srcId="{51078DF1-D39F-420D-81CC-BA4C1C4E1223}" destId="{B1D4910E-3A5B-4588-B01A-4AB877E712F7}" srcOrd="0" destOrd="0" presId="urn:microsoft.com/office/officeart/2005/8/layout/process4"/>
    <dgm:cxn modelId="{04AEC46C-8164-4398-9440-EF0EEC7C71D3}" srcId="{0D5A17ED-E747-494C-855B-53B77C80058A}" destId="{51078DF1-D39F-420D-81CC-BA4C1C4E1223}" srcOrd="0" destOrd="0" parTransId="{E1DC605E-C943-4F0C-90BC-83FBB966092D}" sibTransId="{1B65BDBF-B695-4ADF-92E1-28D6A470F952}"/>
    <dgm:cxn modelId="{D485DC2D-E523-4AEC-9C67-0CC2B5C5665B}" type="presParOf" srcId="{526F3D90-2AC9-4236-97E8-3B7FDC28CC44}" destId="{2F347585-F6A6-4671-B36A-694D2AAE8E95}" srcOrd="0" destOrd="0" presId="urn:microsoft.com/office/officeart/2005/8/layout/process4"/>
    <dgm:cxn modelId="{64EE66D7-413A-43C5-86A1-60D6148B4F16}" type="presParOf" srcId="{2F347585-F6A6-4671-B36A-694D2AAE8E95}" destId="{D5D44727-C37C-428A-A941-E93300DAEEF0}" srcOrd="0" destOrd="0" presId="urn:microsoft.com/office/officeart/2005/8/layout/process4"/>
    <dgm:cxn modelId="{245D9BB0-0820-40B1-A5DD-C2E1ACD11C4E}" type="presParOf" srcId="{2F347585-F6A6-4671-B36A-694D2AAE8E95}" destId="{1501B136-0E5D-46F7-9210-9471B0757593}" srcOrd="1" destOrd="0" presId="urn:microsoft.com/office/officeart/2005/8/layout/process4"/>
    <dgm:cxn modelId="{8E01B4BA-B5D2-4E46-991A-9DF4357F767F}" type="presParOf" srcId="{2F347585-F6A6-4671-B36A-694D2AAE8E95}" destId="{97154DD1-D20A-4648-91F6-D1B231F4E44C}" srcOrd="2" destOrd="0" presId="urn:microsoft.com/office/officeart/2005/8/layout/process4"/>
    <dgm:cxn modelId="{E81779CC-4C18-4637-810F-F3FD887CDD3C}" type="presParOf" srcId="{97154DD1-D20A-4648-91F6-D1B231F4E44C}" destId="{B1D4910E-3A5B-4588-B01A-4AB877E712F7}" srcOrd="0" destOrd="0" presId="urn:microsoft.com/office/officeart/2005/8/layout/process4"/>
    <dgm:cxn modelId="{3CF36FF5-28C4-4FB2-AE6C-683273C8F0BD}" type="presParOf" srcId="{526F3D90-2AC9-4236-97E8-3B7FDC28CC44}" destId="{AAF664B4-8664-430D-B0D6-10A88901E5FF}" srcOrd="1" destOrd="0" presId="urn:microsoft.com/office/officeart/2005/8/layout/process4"/>
    <dgm:cxn modelId="{82AB774D-27D8-499F-979A-0712FE42B373}" type="presParOf" srcId="{526F3D90-2AC9-4236-97E8-3B7FDC28CC44}" destId="{80A12E41-9287-4303-9477-F7730F0F73FD}" srcOrd="2" destOrd="0" presId="urn:microsoft.com/office/officeart/2005/8/layout/process4"/>
    <dgm:cxn modelId="{026E942E-887B-41B2-B1C2-C61DAA3D2F99}" type="presParOf" srcId="{80A12E41-9287-4303-9477-F7730F0F73FD}" destId="{E34010DE-7A2C-4997-8812-C7753E56C5F9}" srcOrd="0" destOrd="0" presId="urn:microsoft.com/office/officeart/2005/8/layout/process4"/>
    <dgm:cxn modelId="{B29B3B34-9531-4B72-8091-2E4E70DDFD7B}" type="presParOf" srcId="{80A12E41-9287-4303-9477-F7730F0F73FD}" destId="{F04D1A37-7803-492B-80D8-DEACF607E19A}" srcOrd="1" destOrd="0" presId="urn:microsoft.com/office/officeart/2005/8/layout/process4"/>
    <dgm:cxn modelId="{CE33ACDA-A9EA-4C87-A106-E42FFFB50210}" type="presParOf" srcId="{80A12E41-9287-4303-9477-F7730F0F73FD}" destId="{31E5438B-A6EB-4D6C-9E63-DE35A8F2E459}" srcOrd="2" destOrd="0" presId="urn:microsoft.com/office/officeart/2005/8/layout/process4"/>
    <dgm:cxn modelId="{C447F639-80E4-4F97-B80D-B98E588EA826}" type="presParOf" srcId="{31E5438B-A6EB-4D6C-9E63-DE35A8F2E459}" destId="{7E5A545C-C46A-4D68-8BDA-78765DD861F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1B136-0E5D-46F7-9210-9471B0757593}">
      <dsp:nvSpPr>
        <dsp:cNvPr id="0" name=""/>
        <dsp:cNvSpPr/>
      </dsp:nvSpPr>
      <dsp:spPr>
        <a:xfrm>
          <a:off x="0" y="2346874"/>
          <a:ext cx="8352928" cy="15398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S" sz="3200" b="1" kern="1200" dirty="0"/>
            <a:t>PUNTO FINAL SECUNDARIO</a:t>
          </a:r>
        </a:p>
      </dsp:txBody>
      <dsp:txXfrm>
        <a:off x="0" y="2346874"/>
        <a:ext cx="8352928" cy="831494"/>
      </dsp:txXfrm>
    </dsp:sp>
    <dsp:sp modelId="{B1D4910E-3A5B-4588-B01A-4AB877E712F7}">
      <dsp:nvSpPr>
        <dsp:cNvPr id="0" name=""/>
        <dsp:cNvSpPr/>
      </dsp:nvSpPr>
      <dsp:spPr>
        <a:xfrm>
          <a:off x="0" y="3180122"/>
          <a:ext cx="8352928" cy="70830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s-VE" sz="2200" b="1" kern="1200" dirty="0">
              <a:effectLst>
                <a:outerShdw blurRad="38100" dist="38100" dir="2700000" algn="tl">
                  <a:srgbClr val="000000">
                    <a:alpha val="43137"/>
                  </a:srgbClr>
                </a:outerShdw>
              </a:effectLst>
            </a:rPr>
            <a:t>Mortalidad por todas las causas (muerte vascular, angina inestable, intervenciones cardiacas, EVC)  y episodios de sangrado.</a:t>
          </a:r>
          <a:endParaRPr lang="es-ES" sz="2200" kern="1200" dirty="0"/>
        </a:p>
      </dsp:txBody>
      <dsp:txXfrm>
        <a:off x="0" y="3180122"/>
        <a:ext cx="8352928" cy="708309"/>
      </dsp:txXfrm>
    </dsp:sp>
    <dsp:sp modelId="{F04D1A37-7803-492B-80D8-DEACF607E19A}">
      <dsp:nvSpPr>
        <dsp:cNvPr id="0" name=""/>
        <dsp:cNvSpPr/>
      </dsp:nvSpPr>
      <dsp:spPr>
        <a:xfrm rot="10800000">
          <a:off x="0" y="1753"/>
          <a:ext cx="8352928" cy="23682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S" sz="3200" b="1" kern="1200" dirty="0"/>
            <a:t>PUNTO FINAL PRIMARIO </a:t>
          </a:r>
        </a:p>
      </dsp:txBody>
      <dsp:txXfrm rot="-10800000">
        <a:off x="0" y="1753"/>
        <a:ext cx="8352928" cy="831244"/>
      </dsp:txXfrm>
    </dsp:sp>
    <dsp:sp modelId="{7E5A545C-C46A-4D68-8BDA-78765DD861FE}">
      <dsp:nvSpPr>
        <dsp:cNvPr id="0" name=""/>
        <dsp:cNvSpPr/>
      </dsp:nvSpPr>
      <dsp:spPr>
        <a:xfrm>
          <a:off x="0" y="832998"/>
          <a:ext cx="8352928" cy="70809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s-VE" sz="2800" b="1" kern="1200" dirty="0">
              <a:effectLst>
                <a:outerShdw blurRad="38100" dist="38100" dir="2700000" algn="tl">
                  <a:srgbClr val="000000">
                    <a:alpha val="43137"/>
                  </a:srgbClr>
                </a:outerShdw>
              </a:effectLst>
            </a:rPr>
            <a:t>Compuesto de muerte, IM o ECV.</a:t>
          </a:r>
        </a:p>
      </dsp:txBody>
      <dsp:txXfrm>
        <a:off x="0" y="832998"/>
        <a:ext cx="8352928" cy="7080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C3F6F-6814-4E8A-A03D-03D0C0A93DD2}" type="datetimeFigureOut">
              <a:rPr lang="es-VE" smtClean="0"/>
              <a:t>17/10/2018</a:t>
            </a:fld>
            <a:endParaRPr lang="es-V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F6004-5BB8-4A53-AE92-EE15FD30DF48}" type="slidenum">
              <a:rPr lang="es-VE" smtClean="0"/>
              <a:t>‹Nº›</a:t>
            </a:fld>
            <a:endParaRPr lang="es-VE"/>
          </a:p>
        </p:txBody>
      </p:sp>
    </p:spTree>
    <p:extLst>
      <p:ext uri="{BB962C8B-B14F-4D97-AF65-F5344CB8AC3E}">
        <p14:creationId xmlns:p14="http://schemas.microsoft.com/office/powerpoint/2010/main" val="65891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s.wikipedia.org/wiki/Errores_de_tipo_I_y_de_tipo_II"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s.wikipedia.org/wiki/Falso_positivo" TargetMode="External"/><Relationship Id="rId4" Type="http://schemas.openxmlformats.org/officeDocument/2006/relationships/hyperlink" Target="https://es.wikipedia.org/wiki/Hip%C3%B3tesis_nul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DEF6004-5BB8-4A53-AE92-EE15FD30DF48}" type="slidenum">
              <a:rPr lang="es-VE" smtClean="0"/>
              <a:t>6</a:t>
            </a:fld>
            <a:endParaRPr lang="es-VE"/>
          </a:p>
        </p:txBody>
      </p:sp>
    </p:spTree>
    <p:extLst>
      <p:ext uri="{BB962C8B-B14F-4D97-AF65-F5344CB8AC3E}">
        <p14:creationId xmlns:p14="http://schemas.microsoft.com/office/powerpoint/2010/main" val="137682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La Figura 2 muestra la distribución de las mediciones de INR tomadas durante las visitas ambulatorias planificadas en las clínicas de anticoagulación. El INR medio en el grupo de </a:t>
            </a:r>
            <a:r>
              <a:rPr lang="es-VE" sz="1200" kern="1200" dirty="0" err="1">
                <a:solidFill>
                  <a:schemeClr val="tx1"/>
                </a:solidFill>
                <a:effectLst/>
                <a:latin typeface="+mn-lt"/>
                <a:ea typeface="+mn-ea"/>
                <a:cs typeface="+mn-cs"/>
              </a:rPr>
              <a:t>cumadina</a:t>
            </a:r>
            <a:r>
              <a:rPr lang="es-VE" sz="1200" kern="1200" dirty="0">
                <a:solidFill>
                  <a:schemeClr val="tx1"/>
                </a:solidFill>
                <a:effectLst/>
                <a:latin typeface="+mn-lt"/>
                <a:ea typeface="+mn-ea"/>
                <a:cs typeface="+mn-cs"/>
              </a:rPr>
              <a:t> de alta intensidad fue de 3,2 (SD 1,1). Los valores de INR estaban dentro del rango objetivo de 3,0 – 4,0 en aproximadamente la mitad de los pacientes. En el grupo de terapia combinada, los valores de INR estaban dentro del rango objetivo de 2,0 – 2,5 en aproximadamente el 40% de los pacientes; el INR medio en este grupo fue 2,4 (SD 0,9).</a:t>
            </a: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El </a:t>
            </a:r>
            <a:r>
              <a:rPr lang="es-VE" sz="1200" kern="1200" dirty="0" err="1">
                <a:solidFill>
                  <a:schemeClr val="tx1"/>
                </a:solidFill>
                <a:effectLst/>
                <a:latin typeface="+mn-lt"/>
                <a:ea typeface="+mn-ea"/>
                <a:cs typeface="+mn-cs"/>
              </a:rPr>
              <a:t>logrank</a:t>
            </a:r>
            <a:r>
              <a:rPr lang="es-VE" sz="1200" kern="1200" dirty="0">
                <a:solidFill>
                  <a:schemeClr val="tx1"/>
                </a:solidFill>
                <a:effectLst/>
                <a:latin typeface="+mn-lt"/>
                <a:ea typeface="+mn-ea"/>
                <a:cs typeface="+mn-cs"/>
              </a:rPr>
              <a:t> test o curva</a:t>
            </a:r>
            <a:r>
              <a:rPr lang="es-VE" sz="1200" kern="1200" baseline="0" dirty="0">
                <a:solidFill>
                  <a:schemeClr val="tx1"/>
                </a:solidFill>
                <a:effectLst/>
                <a:latin typeface="+mn-lt"/>
                <a:ea typeface="+mn-ea"/>
                <a:cs typeface="+mn-cs"/>
              </a:rPr>
              <a:t> de supervivencia de mantel </a:t>
            </a:r>
            <a:r>
              <a:rPr lang="es-VE" sz="1200" kern="1200" baseline="0" dirty="0" err="1">
                <a:solidFill>
                  <a:schemeClr val="tx1"/>
                </a:solidFill>
                <a:effectLst/>
                <a:latin typeface="+mn-lt"/>
                <a:ea typeface="+mn-ea"/>
                <a:cs typeface="+mn-cs"/>
              </a:rPr>
              <a:t>cox</a:t>
            </a:r>
            <a:r>
              <a:rPr lang="es-VE" sz="1200" kern="1200" baseline="0" dirty="0">
                <a:solidFill>
                  <a:schemeClr val="tx1"/>
                </a:solidFill>
                <a:effectLst/>
                <a:latin typeface="+mn-lt"/>
                <a:ea typeface="+mn-ea"/>
                <a:cs typeface="+mn-cs"/>
              </a:rPr>
              <a:t> es un prueba no paramétrica para datos </a:t>
            </a:r>
            <a:r>
              <a:rPr lang="es-VE" sz="1200" kern="1200" baseline="0" dirty="0" err="1">
                <a:solidFill>
                  <a:schemeClr val="tx1"/>
                </a:solidFill>
                <a:effectLst/>
                <a:latin typeface="+mn-lt"/>
                <a:ea typeface="+mn-ea"/>
                <a:cs typeface="+mn-cs"/>
              </a:rPr>
              <a:t>cencurados</a:t>
            </a:r>
            <a:r>
              <a:rPr lang="es-VE" sz="1200" kern="1200" baseline="0" dirty="0">
                <a:solidFill>
                  <a:schemeClr val="tx1"/>
                </a:solidFill>
                <a:effectLst/>
                <a:latin typeface="+mn-lt"/>
                <a:ea typeface="+mn-ea"/>
                <a:cs typeface="+mn-cs"/>
              </a:rPr>
              <a:t> (no se conoce el desenlace final), y se grafica según los datos observados y los esperados del suceso en estudio y se agrupan los resultados para obtener un valor global. Sirve para comparar distribuciones de supervivencia.</a:t>
            </a:r>
            <a:endParaRPr lang="es-VE"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DEF6004-5BB8-4A53-AE92-EE15FD30DF48}" type="slidenum">
              <a:rPr lang="es-VE" smtClean="0"/>
              <a:t>19</a:t>
            </a:fld>
            <a:endParaRPr lang="es-VE"/>
          </a:p>
        </p:txBody>
      </p:sp>
    </p:spTree>
    <p:extLst>
      <p:ext uri="{BB962C8B-B14F-4D97-AF65-F5344CB8AC3E}">
        <p14:creationId xmlns:p14="http://schemas.microsoft.com/office/powerpoint/2010/main" val="185285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NNT: 25</a:t>
            </a:r>
            <a:r>
              <a:rPr lang="es-ES" baseline="0" dirty="0"/>
              <a:t> </a:t>
            </a:r>
            <a:r>
              <a:rPr lang="es-ES" dirty="0"/>
              <a:t>Necesito tratar 25 pacientes con</a:t>
            </a:r>
            <a:r>
              <a:rPr lang="es-ES" baseline="0" dirty="0"/>
              <a:t> AAS+ COUMADIN durante 18 meses para evitar una muerte, IM o ECV en comparación con AAS.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NNH:</a:t>
            </a:r>
            <a:r>
              <a:rPr lang="es-ES" baseline="0" dirty="0"/>
              <a:t> 10 </a:t>
            </a:r>
            <a:r>
              <a:rPr lang="es-ES" dirty="0"/>
              <a:t>Necesito tratar 10</a:t>
            </a:r>
            <a:r>
              <a:rPr lang="es-ES" baseline="0" dirty="0"/>
              <a:t> </a:t>
            </a:r>
            <a:r>
              <a:rPr lang="es-ES" dirty="0"/>
              <a:t>pacientes con</a:t>
            </a:r>
            <a:r>
              <a:rPr lang="es-ES" baseline="0" dirty="0"/>
              <a:t> AAS+ COUMADIN durante 18 meses para producir un sangrado menor en comparación con AAS. </a:t>
            </a:r>
          </a:p>
          <a:p>
            <a:endParaRPr lang="es-ES" dirty="0"/>
          </a:p>
          <a:p>
            <a:endParaRPr lang="es-ES" dirty="0"/>
          </a:p>
        </p:txBody>
      </p:sp>
      <p:sp>
        <p:nvSpPr>
          <p:cNvPr id="4" name="3 Marcador de número de diapositiva"/>
          <p:cNvSpPr>
            <a:spLocks noGrp="1"/>
          </p:cNvSpPr>
          <p:nvPr>
            <p:ph type="sldNum" sz="quarter" idx="10"/>
          </p:nvPr>
        </p:nvSpPr>
        <p:spPr/>
        <p:txBody>
          <a:bodyPr/>
          <a:lstStyle/>
          <a:p>
            <a:fld id="{7E181908-8355-4F95-A8DC-F4B259B217CC}" type="slidenum">
              <a:rPr lang="es-ES" smtClean="0"/>
              <a:t>22</a:t>
            </a:fld>
            <a:endParaRPr lang="es-ES"/>
          </a:p>
        </p:txBody>
      </p:sp>
    </p:spTree>
    <p:extLst>
      <p:ext uri="{BB962C8B-B14F-4D97-AF65-F5344CB8AC3E}">
        <p14:creationId xmlns:p14="http://schemas.microsoft.com/office/powerpoint/2010/main" val="274924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VE" dirty="0"/>
          </a:p>
          <a:p>
            <a:endParaRPr lang="es-VE" dirty="0"/>
          </a:p>
          <a:p>
            <a:endParaRPr lang="es-VE" dirty="0"/>
          </a:p>
          <a:p>
            <a:r>
              <a:rPr lang="es-VE" dirty="0"/>
              <a:t>Valor de P: Sujeto</a:t>
            </a:r>
            <a:r>
              <a:rPr lang="es-VE" baseline="0" dirty="0"/>
              <a:t> a la estadística inferencial. Representa la probabilidad de que las diferencias en los datos reflejadas se deban al azar. Esta relacionado a las pruebas de hipótesis para definir si la </a:t>
            </a:r>
            <a:r>
              <a:rPr lang="es-VE" baseline="0" dirty="0" err="1"/>
              <a:t>hipotesis</a:t>
            </a:r>
            <a:r>
              <a:rPr lang="es-VE" baseline="0" dirty="0"/>
              <a:t> nula se rechaza o se acepta.</a:t>
            </a:r>
          </a:p>
          <a:p>
            <a:endParaRPr lang="es-VE" baseline="0" dirty="0"/>
          </a:p>
          <a:p>
            <a:r>
              <a:rPr lang="es-VE" dirty="0"/>
              <a:t>Se estableció un alfa de 5% con valor de p significativos,</a:t>
            </a:r>
            <a:r>
              <a:rPr lang="es-VE" baseline="0" dirty="0"/>
              <a:t> </a:t>
            </a:r>
            <a:r>
              <a:rPr lang="es-VE" dirty="0"/>
              <a:t>por</a:t>
            </a:r>
            <a:r>
              <a:rPr lang="es-VE" baseline="0" dirty="0"/>
              <a:t> lo que los autores rechazaron la hipótesis nula aun con los errores estadísticos presentados, por lo que se considera que hubo un error tipo 1</a:t>
            </a:r>
            <a:endParaRPr lang="es-VE" dirty="0"/>
          </a:p>
        </p:txBody>
      </p:sp>
      <p:sp>
        <p:nvSpPr>
          <p:cNvPr id="4" name="3 Marcador de número de diapositiva"/>
          <p:cNvSpPr>
            <a:spLocks noGrp="1"/>
          </p:cNvSpPr>
          <p:nvPr>
            <p:ph type="sldNum" sz="quarter" idx="10"/>
          </p:nvPr>
        </p:nvSpPr>
        <p:spPr/>
        <p:txBody>
          <a:bodyPr/>
          <a:lstStyle/>
          <a:p>
            <a:fld id="{DDEF6004-5BB8-4A53-AE92-EE15FD30DF48}" type="slidenum">
              <a:rPr lang="es-VE" smtClean="0"/>
              <a:t>23</a:t>
            </a:fld>
            <a:endParaRPr lang="es-VE"/>
          </a:p>
        </p:txBody>
      </p:sp>
    </p:spTree>
    <p:extLst>
      <p:ext uri="{BB962C8B-B14F-4D97-AF65-F5344CB8AC3E}">
        <p14:creationId xmlns:p14="http://schemas.microsoft.com/office/powerpoint/2010/main" val="344236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VE" dirty="0"/>
          </a:p>
          <a:p>
            <a:endParaRPr lang="es-VE" dirty="0"/>
          </a:p>
          <a:p>
            <a:endParaRPr lang="es-VE" dirty="0"/>
          </a:p>
          <a:p>
            <a:r>
              <a:rPr lang="es-VE" dirty="0"/>
              <a:t>Valor de P: Sujeto</a:t>
            </a:r>
            <a:r>
              <a:rPr lang="es-VE" baseline="0" dirty="0"/>
              <a:t> a la estadística inferencial. Representa la probabilidad de que las diferencias en los datos reflejadas se deban al azar. Esta relacionado a las pruebas de hipótesis para definir si la </a:t>
            </a:r>
            <a:r>
              <a:rPr lang="es-VE" baseline="0" dirty="0" err="1"/>
              <a:t>hipotesis</a:t>
            </a:r>
            <a:r>
              <a:rPr lang="es-VE" baseline="0" dirty="0"/>
              <a:t> nula se rechaza o se acepta.</a:t>
            </a:r>
          </a:p>
          <a:p>
            <a:endParaRPr lang="es-VE" baseline="0" dirty="0"/>
          </a:p>
          <a:p>
            <a:r>
              <a:rPr lang="es-VE" dirty="0"/>
              <a:t>Se estableció un alfa de 5% con valor de p significativos,</a:t>
            </a:r>
            <a:r>
              <a:rPr lang="es-VE" baseline="0" dirty="0"/>
              <a:t> </a:t>
            </a:r>
            <a:r>
              <a:rPr lang="es-VE" dirty="0"/>
              <a:t>por</a:t>
            </a:r>
            <a:r>
              <a:rPr lang="es-VE" baseline="0" dirty="0"/>
              <a:t> lo que los autores rechazaron la hipótesis nula aun con los errores estadísticos presentados, por lo que se considera que hubo un error tipo 1</a:t>
            </a:r>
            <a:endParaRPr lang="es-VE" dirty="0"/>
          </a:p>
        </p:txBody>
      </p:sp>
      <p:sp>
        <p:nvSpPr>
          <p:cNvPr id="4" name="3 Marcador de número de diapositiva"/>
          <p:cNvSpPr>
            <a:spLocks noGrp="1"/>
          </p:cNvSpPr>
          <p:nvPr>
            <p:ph type="sldNum" sz="quarter" idx="10"/>
          </p:nvPr>
        </p:nvSpPr>
        <p:spPr/>
        <p:txBody>
          <a:bodyPr/>
          <a:lstStyle/>
          <a:p>
            <a:fld id="{DDEF6004-5BB8-4A53-AE92-EE15FD30DF48}" type="slidenum">
              <a:rPr lang="es-VE" smtClean="0"/>
              <a:t>24</a:t>
            </a:fld>
            <a:endParaRPr lang="es-VE"/>
          </a:p>
        </p:txBody>
      </p:sp>
    </p:spTree>
    <p:extLst>
      <p:ext uri="{BB962C8B-B14F-4D97-AF65-F5344CB8AC3E}">
        <p14:creationId xmlns:p14="http://schemas.microsoft.com/office/powerpoint/2010/main" val="344236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ES" dirty="0"/>
              <a:t>|</a:t>
            </a:r>
            <a:r>
              <a:rPr lang="es-VE" sz="1200" b="1" dirty="0">
                <a:effectLst>
                  <a:outerShdw blurRad="38100" dist="38100" dir="2700000" algn="tl">
                    <a:srgbClr val="000000">
                      <a:alpha val="43137"/>
                    </a:srgbClr>
                  </a:outerShdw>
                </a:effectLst>
              </a:rPr>
              <a:t>Suponiendo una tasa de eventos en el grupo de aspirina de 12,5% en 2,55 años; se fijó una reducción de 20% en el grupo tratado con anticoagulante oral.</a:t>
            </a:r>
          </a:p>
          <a:p>
            <a:r>
              <a:rPr lang="es-VE" sz="1200" b="1" dirty="0">
                <a:effectLst>
                  <a:outerShdw blurRad="38100" dist="38100" dir="2700000" algn="tl">
                    <a:srgbClr val="000000">
                      <a:alpha val="43137"/>
                    </a:srgbClr>
                  </a:outerShdw>
                </a:effectLst>
              </a:rPr>
              <a:t>Potencia: 85%        Alfa: 5%</a:t>
            </a:r>
          </a:p>
          <a:p>
            <a:endParaRPr lang="es-VE" sz="1200" b="1" dirty="0">
              <a:effectLst>
                <a:outerShdw blurRad="38100" dist="38100" dir="2700000" algn="tl">
                  <a:srgbClr val="000000">
                    <a:alpha val="43137"/>
                  </a:srgbClr>
                </a:outerShdw>
              </a:effectLst>
            </a:endParaRPr>
          </a:p>
          <a:p>
            <a:r>
              <a:rPr lang="es-VE" sz="1200" b="1" dirty="0">
                <a:effectLst>
                  <a:outerShdw blurRad="38100" dist="38100" dir="2700000" algn="tl">
                    <a:srgbClr val="000000">
                      <a:alpha val="43137"/>
                    </a:srgbClr>
                  </a:outerShdw>
                </a:effectLst>
              </a:rPr>
              <a:t>Se calculó una población de 2900 personas por grupo y más de 3 años de seguimiento.</a:t>
            </a:r>
          </a:p>
          <a:p>
            <a:endParaRPr lang="es-VE" sz="1200" b="1" dirty="0">
              <a:effectLst>
                <a:outerShdw blurRad="38100" dist="38100" dir="2700000" algn="tl">
                  <a:srgbClr val="000000">
                    <a:alpha val="43137"/>
                  </a:srgbClr>
                </a:outerShdw>
              </a:effectLst>
            </a:endParaRPr>
          </a:p>
          <a:p>
            <a:r>
              <a:rPr lang="es-VE" sz="1200" b="0" i="0" kern="1200" dirty="0">
                <a:solidFill>
                  <a:schemeClr val="tx1"/>
                </a:solidFill>
                <a:effectLst/>
                <a:latin typeface="+mn-lt"/>
                <a:ea typeface="+mn-ea"/>
                <a:cs typeface="+mn-cs"/>
              </a:rPr>
              <a:t>el </a:t>
            </a:r>
            <a:r>
              <a:rPr lang="es-VE" sz="1200" b="1" i="0" kern="1200" dirty="0">
                <a:solidFill>
                  <a:schemeClr val="tx1"/>
                </a:solidFill>
                <a:effectLst/>
                <a:latin typeface="+mn-lt"/>
                <a:ea typeface="+mn-ea"/>
                <a:cs typeface="+mn-cs"/>
              </a:rPr>
              <a:t>poder estadístico</a:t>
            </a:r>
            <a:r>
              <a:rPr lang="es-VE" sz="1200" b="0" i="0" kern="1200" dirty="0">
                <a:solidFill>
                  <a:schemeClr val="tx1"/>
                </a:solidFill>
                <a:effectLst/>
                <a:latin typeface="+mn-lt"/>
                <a:ea typeface="+mn-ea"/>
                <a:cs typeface="+mn-cs"/>
              </a:rPr>
              <a:t> es la probabilidad de rechazar la </a:t>
            </a:r>
            <a:r>
              <a:rPr lang="es-VE" sz="1200" b="0" i="0" kern="1200" dirty="0" err="1">
                <a:solidFill>
                  <a:schemeClr val="tx1"/>
                </a:solidFill>
                <a:effectLst/>
                <a:latin typeface="+mn-lt"/>
                <a:ea typeface="+mn-ea"/>
                <a:cs typeface="+mn-cs"/>
              </a:rPr>
              <a:t>hipotesis</a:t>
            </a:r>
            <a:r>
              <a:rPr lang="es-VE" sz="1200" b="0" i="0" kern="1200" dirty="0">
                <a:solidFill>
                  <a:schemeClr val="tx1"/>
                </a:solidFill>
                <a:effectLst/>
                <a:latin typeface="+mn-lt"/>
                <a:ea typeface="+mn-ea"/>
                <a:cs typeface="+mn-cs"/>
              </a:rPr>
              <a:t> nula cuanto esta es falsa</a:t>
            </a:r>
            <a:r>
              <a:rPr lang="es-VE" sz="1200" b="0" i="0" kern="1200" baseline="0" dirty="0">
                <a:solidFill>
                  <a:schemeClr val="tx1"/>
                </a:solidFill>
                <a:effectLst/>
                <a:latin typeface="+mn-lt"/>
                <a:ea typeface="+mn-ea"/>
                <a:cs typeface="+mn-cs"/>
              </a:rPr>
              <a:t> (la </a:t>
            </a:r>
            <a:r>
              <a:rPr lang="es-VE" sz="1200" b="0" i="0" kern="1200" baseline="0" dirty="0" err="1">
                <a:solidFill>
                  <a:schemeClr val="tx1"/>
                </a:solidFill>
                <a:effectLst/>
                <a:latin typeface="+mn-lt"/>
                <a:ea typeface="+mn-ea"/>
                <a:cs typeface="+mn-cs"/>
              </a:rPr>
              <a:t>hipotesis</a:t>
            </a:r>
            <a:r>
              <a:rPr lang="es-VE" sz="1200" b="0" i="0" kern="1200" baseline="0" dirty="0">
                <a:solidFill>
                  <a:schemeClr val="tx1"/>
                </a:solidFill>
                <a:effectLst/>
                <a:latin typeface="+mn-lt"/>
                <a:ea typeface="+mn-ea"/>
                <a:cs typeface="+mn-cs"/>
              </a:rPr>
              <a:t> alternativa es verdadera). La probabilidad de </a:t>
            </a:r>
            <a:r>
              <a:rPr lang="es-VE" sz="1200" b="0" i="0" kern="1200" dirty="0">
                <a:solidFill>
                  <a:schemeClr val="tx1"/>
                </a:solidFill>
                <a:effectLst/>
                <a:latin typeface="+mn-lt"/>
                <a:ea typeface="+mn-ea"/>
                <a:cs typeface="+mn-cs"/>
              </a:rPr>
              <a:t>aceptar la hipótesis nula cuando ésta</a:t>
            </a:r>
            <a:r>
              <a:rPr lang="es-VE" sz="1200" b="0" i="0" kern="1200" baseline="0" dirty="0">
                <a:solidFill>
                  <a:schemeClr val="tx1"/>
                </a:solidFill>
                <a:effectLst/>
                <a:latin typeface="+mn-lt"/>
                <a:ea typeface="+mn-ea"/>
                <a:cs typeface="+mn-cs"/>
              </a:rPr>
              <a:t> sea</a:t>
            </a:r>
            <a:r>
              <a:rPr lang="es-VE" sz="1200" b="0" i="0" kern="1200" dirty="0">
                <a:solidFill>
                  <a:schemeClr val="tx1"/>
                </a:solidFill>
                <a:effectLst/>
                <a:latin typeface="+mn-lt"/>
                <a:ea typeface="+mn-ea"/>
                <a:cs typeface="+mn-cs"/>
              </a:rPr>
              <a:t> falsa es un error del </a:t>
            </a:r>
            <a:r>
              <a:rPr lang="es-VE" sz="1200" b="0" i="0" u="none" strike="noStrike" kern="1200" dirty="0">
                <a:solidFill>
                  <a:schemeClr val="tx1"/>
                </a:solidFill>
                <a:effectLst/>
                <a:latin typeface="+mn-lt"/>
                <a:ea typeface="+mn-ea"/>
                <a:cs typeface="+mn-cs"/>
                <a:hlinkClick r:id="rId3" tooltip="Errores de tipo I y de tipo II"/>
              </a:rPr>
              <a:t>tipo II</a:t>
            </a:r>
            <a:r>
              <a:rPr lang="es-VE" sz="1200" b="0" i="0" u="none" strike="noStrike" kern="1200" dirty="0">
                <a:solidFill>
                  <a:schemeClr val="tx1"/>
                </a:solidFill>
                <a:effectLst/>
                <a:latin typeface="+mn-lt"/>
                <a:ea typeface="+mn-ea"/>
                <a:cs typeface="+mn-cs"/>
              </a:rPr>
              <a:t>.</a:t>
            </a:r>
          </a:p>
          <a:p>
            <a:endParaRPr lang="es-VE" sz="1200" b="0" i="0" kern="1200" dirty="0">
              <a:solidFill>
                <a:schemeClr val="tx1"/>
              </a:solidFill>
              <a:effectLst/>
              <a:latin typeface="+mn-lt"/>
              <a:ea typeface="+mn-ea"/>
              <a:cs typeface="+mn-cs"/>
            </a:endParaRPr>
          </a:p>
          <a:p>
            <a:r>
              <a:rPr lang="es-VE" sz="1200" b="1" dirty="0">
                <a:effectLst>
                  <a:outerShdw blurRad="38100" dist="38100" dir="2700000" algn="tl">
                    <a:srgbClr val="000000">
                      <a:alpha val="43137"/>
                    </a:srgbClr>
                  </a:outerShdw>
                </a:effectLst>
              </a:rPr>
              <a:t>Significancia estadística: </a:t>
            </a:r>
            <a:r>
              <a:rPr lang="es-VE" sz="1200" b="0" i="0" kern="1200" dirty="0">
                <a:solidFill>
                  <a:schemeClr val="tx1"/>
                </a:solidFill>
                <a:effectLst/>
                <a:latin typeface="+mn-lt"/>
                <a:ea typeface="+mn-ea"/>
                <a:cs typeface="+mn-cs"/>
              </a:rPr>
              <a:t>la probabilidad de rechazar la </a:t>
            </a:r>
            <a:r>
              <a:rPr lang="es-VE" sz="1200" b="0" i="0" u="none" strike="noStrike" kern="1200" dirty="0">
                <a:solidFill>
                  <a:schemeClr val="tx1"/>
                </a:solidFill>
                <a:effectLst/>
                <a:latin typeface="+mn-lt"/>
                <a:ea typeface="+mn-ea"/>
                <a:cs typeface="+mn-cs"/>
                <a:hlinkClick r:id="rId4" tooltip="Hipótesis nula"/>
              </a:rPr>
              <a:t>hipótesis nula</a:t>
            </a:r>
            <a:r>
              <a:rPr lang="es-VE" sz="1200" b="0" i="0" kern="1200" dirty="0">
                <a:solidFill>
                  <a:schemeClr val="tx1"/>
                </a:solidFill>
                <a:effectLst/>
                <a:latin typeface="+mn-lt"/>
                <a:ea typeface="+mn-ea"/>
                <a:cs typeface="+mn-cs"/>
              </a:rPr>
              <a:t> cuando ésta es verdadera (decisión conocida como </a:t>
            </a:r>
            <a:r>
              <a:rPr lang="es-VE" sz="1200" b="0" i="0" u="none" strike="noStrike" kern="1200" dirty="0">
                <a:solidFill>
                  <a:schemeClr val="tx1"/>
                </a:solidFill>
                <a:effectLst/>
                <a:latin typeface="+mn-lt"/>
                <a:ea typeface="+mn-ea"/>
                <a:cs typeface="+mn-cs"/>
                <a:hlinkClick r:id="rId3" tooltip="Errores de tipo I y de tipo II"/>
              </a:rPr>
              <a:t>error de tipo I</a:t>
            </a:r>
            <a:r>
              <a:rPr lang="es-VE" sz="1200" b="0" i="0" kern="1200" dirty="0">
                <a:solidFill>
                  <a:schemeClr val="tx1"/>
                </a:solidFill>
                <a:effectLst/>
                <a:latin typeface="+mn-lt"/>
                <a:ea typeface="+mn-ea"/>
                <a:cs typeface="+mn-cs"/>
              </a:rPr>
              <a:t>, o "</a:t>
            </a:r>
            <a:r>
              <a:rPr lang="es-VE" sz="1200" b="0" i="0" u="none" strike="noStrike" kern="1200" dirty="0">
                <a:solidFill>
                  <a:schemeClr val="tx1"/>
                </a:solidFill>
                <a:effectLst/>
                <a:latin typeface="+mn-lt"/>
                <a:ea typeface="+mn-ea"/>
                <a:cs typeface="+mn-cs"/>
                <a:hlinkClick r:id="rId5" tooltip="Falso positivo"/>
              </a:rPr>
              <a:t>falso positivo</a:t>
            </a:r>
            <a:r>
              <a:rPr lang="es-VE" sz="1200" b="0" i="0" kern="1200" dirty="0">
                <a:solidFill>
                  <a:schemeClr val="tx1"/>
                </a:solidFill>
                <a:effectLst/>
                <a:latin typeface="+mn-lt"/>
                <a:ea typeface="+mn-ea"/>
                <a:cs typeface="+mn-cs"/>
              </a:rPr>
              <a:t>“).</a:t>
            </a:r>
            <a:endParaRPr lang="es-VE" sz="1200" b="1" dirty="0">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0"/>
          </p:nvPr>
        </p:nvSpPr>
        <p:spPr/>
        <p:txBody>
          <a:bodyPr/>
          <a:lstStyle/>
          <a:p>
            <a:fld id="{973349CD-A488-41DD-B80E-CD62A36709F9}" type="slidenum">
              <a:rPr lang="es-VE" smtClean="0"/>
              <a:t>8</a:t>
            </a:fld>
            <a:endParaRPr lang="es-VE"/>
          </a:p>
        </p:txBody>
      </p:sp>
    </p:spTree>
    <p:extLst>
      <p:ext uri="{BB962C8B-B14F-4D97-AF65-F5344CB8AC3E}">
        <p14:creationId xmlns:p14="http://schemas.microsoft.com/office/powerpoint/2010/main" val="52844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Asignamos aleatoriamente 999 pacientes al grupo de aspirina en dosis bajas (100 mg de </a:t>
            </a:r>
            <a:r>
              <a:rPr lang="es-VE" sz="1200" kern="1200" dirty="0" err="1">
                <a:solidFill>
                  <a:schemeClr val="tx1"/>
                </a:solidFill>
                <a:effectLst/>
                <a:latin typeface="+mn-lt"/>
                <a:ea typeface="+mn-ea"/>
                <a:cs typeface="+mn-cs"/>
              </a:rPr>
              <a:t>carbasalato</a:t>
            </a:r>
            <a:r>
              <a:rPr lang="es-VE" sz="1200" kern="1200" dirty="0">
                <a:solidFill>
                  <a:schemeClr val="tx1"/>
                </a:solidFill>
                <a:effectLst/>
                <a:latin typeface="+mn-lt"/>
                <a:ea typeface="+mn-ea"/>
                <a:cs typeface="+mn-cs"/>
              </a:rPr>
              <a:t> de calcio pulverizado, metabolizado a aspirina, diaria; igual a 80 mg), al grupo de anticoagulantes orales, con un INR objetivo de 3,0 – 4,0; ó al grupo de terapia combinada con aspirina en dosis bajas (misma dosis) más anticoagulantes orales (</a:t>
            </a:r>
            <a:r>
              <a:rPr lang="es-VE" sz="1200" kern="1200" dirty="0" err="1">
                <a:solidFill>
                  <a:schemeClr val="tx1"/>
                </a:solidFill>
                <a:effectLst/>
                <a:latin typeface="+mn-lt"/>
                <a:ea typeface="+mn-ea"/>
                <a:cs typeface="+mn-cs"/>
              </a:rPr>
              <a:t>fenprocoumon</a:t>
            </a:r>
            <a:r>
              <a:rPr lang="es-VE" sz="1200" kern="1200" dirty="0">
                <a:solidFill>
                  <a:schemeClr val="tx1"/>
                </a:solidFill>
                <a:effectLst/>
                <a:latin typeface="+mn-lt"/>
                <a:ea typeface="+mn-ea"/>
                <a:cs typeface="+mn-cs"/>
              </a:rPr>
              <a:t> o </a:t>
            </a:r>
            <a:r>
              <a:rPr lang="es-VE" sz="1200" kern="1200" dirty="0" err="1">
                <a:solidFill>
                  <a:schemeClr val="tx1"/>
                </a:solidFill>
                <a:effectLst/>
                <a:latin typeface="+mn-lt"/>
                <a:ea typeface="+mn-ea"/>
                <a:cs typeface="+mn-cs"/>
              </a:rPr>
              <a:t>acenocoumarol</a:t>
            </a:r>
            <a:r>
              <a:rPr lang="es-VE" sz="1200" kern="1200" dirty="0">
                <a:solidFill>
                  <a:schemeClr val="tx1"/>
                </a:solidFill>
                <a:effectLst/>
                <a:latin typeface="+mn-lt"/>
                <a:ea typeface="+mn-ea"/>
                <a:cs typeface="+mn-cs"/>
              </a:rPr>
              <a:t>) con un INR objetivo de 2,0 – 2,5. La asignación al azar fue realizada por el servicio telefónico central. </a:t>
            </a:r>
            <a:endParaRPr lang="es-ES" dirty="0"/>
          </a:p>
          <a:p>
            <a:endParaRPr lang="es-ES" dirty="0"/>
          </a:p>
        </p:txBody>
      </p:sp>
      <p:sp>
        <p:nvSpPr>
          <p:cNvPr id="4" name="3 Marcador de número de diapositiva"/>
          <p:cNvSpPr>
            <a:spLocks noGrp="1"/>
          </p:cNvSpPr>
          <p:nvPr>
            <p:ph type="sldNum" sz="quarter" idx="10"/>
          </p:nvPr>
        </p:nvSpPr>
        <p:spPr/>
        <p:txBody>
          <a:bodyPr/>
          <a:lstStyle/>
          <a:p>
            <a:fld id="{973349CD-A488-41DD-B80E-CD62A36709F9}" type="slidenum">
              <a:rPr lang="es-VE" smtClean="0"/>
              <a:t>9</a:t>
            </a:fld>
            <a:endParaRPr lang="es-VE"/>
          </a:p>
        </p:txBody>
      </p:sp>
    </p:spTree>
    <p:extLst>
      <p:ext uri="{BB962C8B-B14F-4D97-AF65-F5344CB8AC3E}">
        <p14:creationId xmlns:p14="http://schemas.microsoft.com/office/powerpoint/2010/main" val="52844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b="1" dirty="0"/>
              <a:t>Exclusión: Indicación de ACO y AAP (FA, prótesis valvular mecánica, aneurisma </a:t>
            </a:r>
            <a:r>
              <a:rPr lang="es-VE" b="1" dirty="0" err="1"/>
              <a:t>vent</a:t>
            </a:r>
            <a:r>
              <a:rPr lang="es-VE" b="1" dirty="0"/>
              <a:t>, ICP, </a:t>
            </a:r>
            <a:r>
              <a:rPr lang="es-VE" b="1" dirty="0" err="1"/>
              <a:t>stent</a:t>
            </a:r>
            <a:r>
              <a:rPr lang="es-VE" b="1" dirty="0"/>
              <a:t>) revascularización planificada, </a:t>
            </a:r>
            <a:r>
              <a:rPr lang="es-VE" b="1" dirty="0" err="1"/>
              <a:t>px</a:t>
            </a:r>
            <a:r>
              <a:rPr lang="es-VE" b="1" dirty="0"/>
              <a:t> graves, riesgo de sangrado o contraindicación.</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Los criterios de exclusión incluyeron indicaciones establecidas para el tratamiento con anticoagulantes orales (p. Ej., Fibrilación auricular, válvula cardíaca protésica, aneurisma ventricular) o inhibidores plaquetarios (angioplastia coronaria </a:t>
            </a:r>
            <a:r>
              <a:rPr lang="es-VE" sz="1200" kern="1200" dirty="0" err="1">
                <a:solidFill>
                  <a:schemeClr val="tx1"/>
                </a:solidFill>
                <a:effectLst/>
                <a:latin typeface="+mn-lt"/>
                <a:ea typeface="+mn-ea"/>
                <a:cs typeface="+mn-cs"/>
              </a:rPr>
              <a:t>transluminal</a:t>
            </a:r>
            <a:r>
              <a:rPr lang="es-VE" sz="1200" kern="1200" dirty="0">
                <a:solidFill>
                  <a:schemeClr val="tx1"/>
                </a:solidFill>
                <a:effectLst/>
                <a:latin typeface="+mn-lt"/>
                <a:ea typeface="+mn-ea"/>
                <a:cs typeface="+mn-cs"/>
              </a:rPr>
              <a:t> percutánea, </a:t>
            </a:r>
            <a:r>
              <a:rPr lang="es-VE" sz="1200" kern="1200" dirty="0" err="1">
                <a:solidFill>
                  <a:schemeClr val="tx1"/>
                </a:solidFill>
                <a:effectLst/>
                <a:latin typeface="+mn-lt"/>
                <a:ea typeface="+mn-ea"/>
                <a:cs typeface="+mn-cs"/>
              </a:rPr>
              <a:t>stent</a:t>
            </a:r>
            <a:r>
              <a:rPr lang="es-VE" sz="1200" kern="1200" dirty="0">
                <a:solidFill>
                  <a:schemeClr val="tx1"/>
                </a:solidFill>
                <a:effectLst/>
                <a:latin typeface="+mn-lt"/>
                <a:ea typeface="+mn-ea"/>
                <a:cs typeface="+mn-cs"/>
              </a:rPr>
              <a:t>), contraindicaciones para el uso de los medicamentos del estudio, procedimiento de revascularización planificada, comorbilidad grave, mayor riesgo de sangrado, plaquetas o eritrocitos anormales, anemia, antecedentes de accidente cerebrovascular e incapacidad para cumplir con el protocolo o para dar su consentimiento informado por escrito.</a:t>
            </a:r>
            <a:endParaRPr lang="es-E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VE" b="1" dirty="0"/>
          </a:p>
          <a:p>
            <a:endParaRPr lang="es-ES" dirty="0"/>
          </a:p>
        </p:txBody>
      </p:sp>
      <p:sp>
        <p:nvSpPr>
          <p:cNvPr id="4" name="3 Marcador de número de diapositiva"/>
          <p:cNvSpPr>
            <a:spLocks noGrp="1"/>
          </p:cNvSpPr>
          <p:nvPr>
            <p:ph type="sldNum" sz="quarter" idx="10"/>
          </p:nvPr>
        </p:nvSpPr>
        <p:spPr/>
        <p:txBody>
          <a:bodyPr/>
          <a:lstStyle/>
          <a:p>
            <a:fld id="{DDEF6004-5BB8-4A53-AE92-EE15FD30DF48}" type="slidenum">
              <a:rPr lang="es-VE" smtClean="0"/>
              <a:t>10</a:t>
            </a:fld>
            <a:endParaRPr lang="es-VE"/>
          </a:p>
        </p:txBody>
      </p:sp>
    </p:spTree>
    <p:extLst>
      <p:ext uri="{BB962C8B-B14F-4D97-AF65-F5344CB8AC3E}">
        <p14:creationId xmlns:p14="http://schemas.microsoft.com/office/powerpoint/2010/main" val="355598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Mediana: medida de tendencial central posicional, donde a partir de ella los datos se pican por la mitad, es decir, quedan 50% por encima y 50% por debajo. No es representativa de muestra sino que solo divide los datos en la mitad.</a:t>
            </a:r>
          </a:p>
          <a:p>
            <a:endParaRPr lang="es-ES" dirty="0"/>
          </a:p>
          <a:p>
            <a:r>
              <a:rPr lang="es-ES" dirty="0"/>
              <a:t>Media: es una</a:t>
            </a:r>
            <a:r>
              <a:rPr lang="es-ES" baseline="0" dirty="0"/>
              <a:t> medida de tendencia central que es representativa de los datos, representando el promedio de los valores a </a:t>
            </a:r>
            <a:r>
              <a:rPr lang="es-ES" baseline="0" dirty="0" err="1"/>
              <a:t>traves</a:t>
            </a:r>
            <a:r>
              <a:rPr lang="es-ES" baseline="0" dirty="0"/>
              <a:t> de la suma de los mismos entre la cantidad de los datos.</a:t>
            </a:r>
          </a:p>
          <a:p>
            <a:endParaRPr lang="es-ES" baseline="0" dirty="0"/>
          </a:p>
          <a:p>
            <a:r>
              <a:rPr lang="es-ES" baseline="0" dirty="0"/>
              <a:t>Rango: Intervalo entre dos valores, </a:t>
            </a:r>
            <a:r>
              <a:rPr lang="es-ES" baseline="0" dirty="0" err="1"/>
              <a:t>minimo</a:t>
            </a:r>
            <a:r>
              <a:rPr lang="es-ES" baseline="0" dirty="0"/>
              <a:t> y </a:t>
            </a:r>
            <a:r>
              <a:rPr lang="es-ES" baseline="0" dirty="0" err="1"/>
              <a:t>maximo</a:t>
            </a:r>
            <a:r>
              <a:rPr lang="es-ES" baseline="0" dirty="0"/>
              <a:t>.</a:t>
            </a:r>
            <a:endParaRPr lang="es-ES" dirty="0"/>
          </a:p>
        </p:txBody>
      </p:sp>
      <p:sp>
        <p:nvSpPr>
          <p:cNvPr id="4" name="3 Marcador de número de diapositiva"/>
          <p:cNvSpPr>
            <a:spLocks noGrp="1"/>
          </p:cNvSpPr>
          <p:nvPr>
            <p:ph type="sldNum" sz="quarter" idx="10"/>
          </p:nvPr>
        </p:nvSpPr>
        <p:spPr/>
        <p:txBody>
          <a:bodyPr/>
          <a:lstStyle/>
          <a:p>
            <a:fld id="{DDEF6004-5BB8-4A53-AE92-EE15FD30DF48}" type="slidenum">
              <a:rPr lang="es-VE" smtClean="0"/>
              <a:t>12</a:t>
            </a:fld>
            <a:endParaRPr lang="es-VE"/>
          </a:p>
        </p:txBody>
      </p:sp>
    </p:spTree>
    <p:extLst>
      <p:ext uri="{BB962C8B-B14F-4D97-AF65-F5344CB8AC3E}">
        <p14:creationId xmlns:p14="http://schemas.microsoft.com/office/powerpoint/2010/main" val="3768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El sangrado mayor se definió como sangrado fatal, hemorragia intracraneal, o cualquier sangrado que requiera Admisión, independientemente de las intervenciones. Todos los demás Las hemorragias se clasificaron como menores. No incluimos Hemorragia postoperatoria en los análisis. Un independiente comité de seguridad supervisó el estudio, pero planeado No se realizaron análisis interinos porque el estudio fue terminado temprano</a:t>
            </a:r>
          </a:p>
        </p:txBody>
      </p:sp>
      <p:sp>
        <p:nvSpPr>
          <p:cNvPr id="4" name="3 Marcador de número de diapositiva"/>
          <p:cNvSpPr>
            <a:spLocks noGrp="1"/>
          </p:cNvSpPr>
          <p:nvPr>
            <p:ph type="sldNum" sz="quarter" idx="10"/>
          </p:nvPr>
        </p:nvSpPr>
        <p:spPr/>
        <p:txBody>
          <a:bodyPr/>
          <a:lstStyle/>
          <a:p>
            <a:fld id="{DDEF6004-5BB8-4A53-AE92-EE15FD30DF48}" type="slidenum">
              <a:rPr lang="es-VE" smtClean="0"/>
              <a:t>13</a:t>
            </a:fld>
            <a:endParaRPr lang="es-VE"/>
          </a:p>
        </p:txBody>
      </p:sp>
    </p:spTree>
    <p:extLst>
      <p:ext uri="{BB962C8B-B14F-4D97-AF65-F5344CB8AC3E}">
        <p14:creationId xmlns:p14="http://schemas.microsoft.com/office/powerpoint/2010/main" val="229422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El sangrado mayor se definió como sangrado fatal, hemorragia intracraneal, o cualquier sangrado que requiera Admisión, independientemente de las intervenciones. Todos los demás Las hemorragias se clasificaron como menores. No incluimos Hemorragia postoperatoria en los análisis. Un independiente comité de seguridad supervisó el estudio, pero planeado No se realizaron análisis interinos porque el estudio fue terminado temprano</a:t>
            </a:r>
          </a:p>
        </p:txBody>
      </p:sp>
      <p:sp>
        <p:nvSpPr>
          <p:cNvPr id="4" name="3 Marcador de número de diapositiva"/>
          <p:cNvSpPr>
            <a:spLocks noGrp="1"/>
          </p:cNvSpPr>
          <p:nvPr>
            <p:ph type="sldNum" sz="quarter" idx="10"/>
          </p:nvPr>
        </p:nvSpPr>
        <p:spPr/>
        <p:txBody>
          <a:bodyPr/>
          <a:lstStyle/>
          <a:p>
            <a:fld id="{DDEF6004-5BB8-4A53-AE92-EE15FD30DF48}" type="slidenum">
              <a:rPr lang="es-VE" smtClean="0"/>
              <a:t>14</a:t>
            </a:fld>
            <a:endParaRPr lang="es-VE"/>
          </a:p>
        </p:txBody>
      </p:sp>
    </p:spTree>
    <p:extLst>
      <p:ext uri="{BB962C8B-B14F-4D97-AF65-F5344CB8AC3E}">
        <p14:creationId xmlns:p14="http://schemas.microsoft.com/office/powerpoint/2010/main" val="229422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VE" sz="1200" kern="1200" dirty="0">
                <a:solidFill>
                  <a:schemeClr val="tx1"/>
                </a:solidFill>
                <a:effectLst/>
                <a:latin typeface="+mn-lt"/>
                <a:ea typeface="+mn-ea"/>
                <a:cs typeface="+mn-cs"/>
              </a:rPr>
              <a:t>Utilizamos el modelo de riesgos proporcionales de Cox para calcular los cocientes de riesgo con IC del 95% y las curvas de Kaplan-</a:t>
            </a:r>
            <a:r>
              <a:rPr lang="es-VE" sz="1200" kern="1200" dirty="0" err="1">
                <a:solidFill>
                  <a:schemeClr val="tx1"/>
                </a:solidFill>
                <a:effectLst/>
                <a:latin typeface="+mn-lt"/>
                <a:ea typeface="+mn-ea"/>
                <a:cs typeface="+mn-cs"/>
              </a:rPr>
              <a:t>Meier</a:t>
            </a:r>
            <a:r>
              <a:rPr lang="es-VE" sz="1200" kern="1200" dirty="0">
                <a:solidFill>
                  <a:schemeClr val="tx1"/>
                </a:solidFill>
                <a:effectLst/>
                <a:latin typeface="+mn-lt"/>
                <a:ea typeface="+mn-ea"/>
                <a:cs typeface="+mn-cs"/>
              </a:rPr>
              <a:t> para las comparaciones gráficas. Si un paciente tuvo más de un evento, solo el primero se incluyó en el análisis. </a:t>
            </a:r>
            <a:endParaRPr lang="es-VE" dirty="0"/>
          </a:p>
        </p:txBody>
      </p:sp>
      <p:sp>
        <p:nvSpPr>
          <p:cNvPr id="4" name="3 Marcador de número de diapositiva"/>
          <p:cNvSpPr>
            <a:spLocks noGrp="1"/>
          </p:cNvSpPr>
          <p:nvPr>
            <p:ph type="sldNum" sz="quarter" idx="10"/>
          </p:nvPr>
        </p:nvSpPr>
        <p:spPr/>
        <p:txBody>
          <a:bodyPr/>
          <a:lstStyle/>
          <a:p>
            <a:fld id="{DDEF6004-5BB8-4A53-AE92-EE15FD30DF48}" type="slidenum">
              <a:rPr lang="es-VE" smtClean="0"/>
              <a:t>15</a:t>
            </a:fld>
            <a:endParaRPr lang="es-VE"/>
          </a:p>
        </p:txBody>
      </p:sp>
    </p:spTree>
    <p:extLst>
      <p:ext uri="{BB962C8B-B14F-4D97-AF65-F5344CB8AC3E}">
        <p14:creationId xmlns:p14="http://schemas.microsoft.com/office/powerpoint/2010/main" val="144553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DDEF6004-5BB8-4A53-AE92-EE15FD30DF48}" type="slidenum">
              <a:rPr lang="es-VE" smtClean="0"/>
              <a:t>16</a:t>
            </a:fld>
            <a:endParaRPr lang="es-VE"/>
          </a:p>
        </p:txBody>
      </p:sp>
    </p:spTree>
    <p:extLst>
      <p:ext uri="{BB962C8B-B14F-4D97-AF65-F5344CB8AC3E}">
        <p14:creationId xmlns:p14="http://schemas.microsoft.com/office/powerpoint/2010/main" val="375813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V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VE"/>
          </a:p>
        </p:txBody>
      </p:sp>
      <p:sp>
        <p:nvSpPr>
          <p:cNvPr id="4" name="3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413900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256871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V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190667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14218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V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52436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4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55143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V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6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4004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316021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372340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V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30818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V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91689A8-1042-4F12-A8A5-A028EA539C25}" type="datetimeFigureOut">
              <a:rPr lang="es-VE" smtClean="0"/>
              <a:t>17/10/2018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27ED1722-3C00-4BCC-9785-63FD50A013F3}" type="slidenum">
              <a:rPr lang="es-VE" smtClean="0"/>
              <a:t>‹Nº›</a:t>
            </a:fld>
            <a:endParaRPr lang="es-VE"/>
          </a:p>
        </p:txBody>
      </p:sp>
    </p:spTree>
    <p:extLst>
      <p:ext uri="{BB962C8B-B14F-4D97-AF65-F5344CB8AC3E}">
        <p14:creationId xmlns:p14="http://schemas.microsoft.com/office/powerpoint/2010/main" val="221111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689A8-1042-4F12-A8A5-A028EA539C25}" type="datetimeFigureOut">
              <a:rPr lang="es-VE" smtClean="0"/>
              <a:t>17/10/2018</a:t>
            </a:fld>
            <a:endParaRPr lang="es-VE"/>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D1722-3C00-4BCC-9785-63FD50A013F3}" type="slidenum">
              <a:rPr lang="es-VE" smtClean="0"/>
              <a:t>‹Nº›</a:t>
            </a:fld>
            <a:endParaRPr lang="es-VE"/>
          </a:p>
        </p:txBody>
      </p:sp>
    </p:spTree>
    <p:extLst>
      <p:ext uri="{BB962C8B-B14F-4D97-AF65-F5344CB8AC3E}">
        <p14:creationId xmlns:p14="http://schemas.microsoft.com/office/powerpoint/2010/main" val="104358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3053886"/>
            <a:ext cx="3952406" cy="2967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4 Subtítulo"/>
          <p:cNvSpPr>
            <a:spLocks noGrp="1"/>
          </p:cNvSpPr>
          <p:nvPr>
            <p:ph type="subTitle" idx="1"/>
          </p:nvPr>
        </p:nvSpPr>
        <p:spPr>
          <a:xfrm>
            <a:off x="6867308" y="4005064"/>
            <a:ext cx="3693188" cy="2736304"/>
          </a:xfrm>
        </p:spPr>
        <p:txBody>
          <a:bodyPr>
            <a:normAutofit/>
          </a:bodyPr>
          <a:lstStyle/>
          <a:p>
            <a:r>
              <a:rPr lang="es-ES" sz="2000" b="1" dirty="0">
                <a:solidFill>
                  <a:schemeClr val="tx1"/>
                </a:solidFill>
              </a:rPr>
              <a:t>GRUPO N°6</a:t>
            </a:r>
          </a:p>
          <a:p>
            <a:pPr algn="l"/>
            <a:r>
              <a:rPr lang="es-ES" sz="2000" b="1" dirty="0">
                <a:solidFill>
                  <a:schemeClr val="tx1"/>
                </a:solidFill>
              </a:rPr>
              <a:t>Dra. Nidia Sánchez (R3)</a:t>
            </a:r>
          </a:p>
          <a:p>
            <a:pPr algn="l"/>
            <a:r>
              <a:rPr lang="es-ES" sz="2000" b="1" dirty="0">
                <a:solidFill>
                  <a:schemeClr val="tx1"/>
                </a:solidFill>
              </a:rPr>
              <a:t>Dr. Irvin Terán (R2 relator)</a:t>
            </a:r>
          </a:p>
          <a:p>
            <a:pPr algn="l"/>
            <a:r>
              <a:rPr lang="es-ES" sz="2000" b="1" u="sng" dirty="0">
                <a:solidFill>
                  <a:schemeClr val="tx1"/>
                </a:solidFill>
                <a:effectLst>
                  <a:outerShdw blurRad="38100" dist="38100" dir="2700000" algn="tl">
                    <a:srgbClr val="000000">
                      <a:alpha val="43137"/>
                    </a:srgbClr>
                  </a:outerShdw>
                </a:effectLst>
              </a:rPr>
              <a:t>Dr. Joel Juárez (R1 Ponente)</a:t>
            </a:r>
          </a:p>
          <a:p>
            <a:pPr algn="l"/>
            <a:r>
              <a:rPr lang="es-ES" sz="2000" b="1" dirty="0">
                <a:solidFill>
                  <a:schemeClr val="tx1"/>
                </a:solidFill>
              </a:rPr>
              <a:t>Dra. María </a:t>
            </a:r>
            <a:r>
              <a:rPr lang="es-ES" sz="2000" b="1" dirty="0" err="1">
                <a:solidFill>
                  <a:schemeClr val="tx1"/>
                </a:solidFill>
              </a:rPr>
              <a:t>Caón</a:t>
            </a:r>
            <a:r>
              <a:rPr lang="es-ES" sz="2000" b="1" dirty="0">
                <a:solidFill>
                  <a:schemeClr val="tx1"/>
                </a:solidFill>
              </a:rPr>
              <a:t> (R1)    </a:t>
            </a:r>
          </a:p>
          <a:p>
            <a:pPr algn="l"/>
            <a:endParaRPr lang="es-ES" sz="2000" b="1" dirty="0">
              <a:solidFill>
                <a:schemeClr val="tx1"/>
              </a:solidFill>
            </a:endParaRPr>
          </a:p>
          <a:p>
            <a:r>
              <a:rPr lang="es-ES" sz="2000" b="1" dirty="0">
                <a:solidFill>
                  <a:schemeClr val="tx1"/>
                </a:solidFill>
              </a:rPr>
              <a:t>Residentes de Cardiología</a:t>
            </a:r>
          </a:p>
        </p:txBody>
      </p:sp>
      <p:sp>
        <p:nvSpPr>
          <p:cNvPr id="5" name="4 Rectángulo"/>
          <p:cNvSpPr/>
          <p:nvPr/>
        </p:nvSpPr>
        <p:spPr>
          <a:xfrm>
            <a:off x="2907510" y="260648"/>
            <a:ext cx="6500858" cy="1631216"/>
          </a:xfrm>
          <a:prstGeom prst="rect">
            <a:avLst/>
          </a:prstGeom>
        </p:spPr>
        <p:txBody>
          <a:bodyPr wrap="square">
            <a:spAutoFit/>
          </a:bodyPr>
          <a:lstStyle/>
          <a:p>
            <a:pPr algn="ctr"/>
            <a:r>
              <a:rPr lang="es-ES" sz="2000" b="1" dirty="0">
                <a:latin typeface="Calibri" pitchFamily="34" charset="0"/>
              </a:rPr>
              <a:t>UNIVERSIDAD CENTRO -OCCIDENTAL </a:t>
            </a:r>
          </a:p>
          <a:p>
            <a:pPr algn="ctr"/>
            <a:r>
              <a:rPr lang="es-ES" sz="2000" b="1" dirty="0">
                <a:latin typeface="Calibri" pitchFamily="34" charset="0"/>
              </a:rPr>
              <a:t>“LISANDRO ALVARADO”</a:t>
            </a:r>
            <a:br>
              <a:rPr lang="es-ES" sz="2000" b="1" dirty="0">
                <a:latin typeface="Calibri" pitchFamily="34" charset="0"/>
              </a:rPr>
            </a:br>
            <a:r>
              <a:rPr lang="es-ES" sz="2000" b="1" dirty="0">
                <a:latin typeface="Calibri" pitchFamily="34" charset="0"/>
              </a:rPr>
              <a:t>POSTGRADO DE CARDIOLOGÍA</a:t>
            </a:r>
            <a:br>
              <a:rPr lang="es-ES" sz="2000" b="1" dirty="0">
                <a:latin typeface="Calibri" pitchFamily="34" charset="0"/>
              </a:rPr>
            </a:br>
            <a:r>
              <a:rPr lang="es-ES" sz="2000" b="1" dirty="0">
                <a:latin typeface="Calibri" pitchFamily="34" charset="0"/>
              </a:rPr>
              <a:t>CENTRO CARDIOVASCULAR REGIONAL</a:t>
            </a:r>
            <a:br>
              <a:rPr lang="es-ES" sz="2000" b="1" dirty="0">
                <a:latin typeface="Calibri" pitchFamily="34" charset="0"/>
              </a:rPr>
            </a:br>
            <a:r>
              <a:rPr lang="es-ES" sz="2000" b="1" dirty="0">
                <a:latin typeface="Calibri" pitchFamily="34" charset="0"/>
              </a:rPr>
              <a:t>ASCARDIO</a:t>
            </a:r>
          </a:p>
        </p:txBody>
      </p:sp>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260648"/>
            <a:ext cx="1224136" cy="144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060" y="116632"/>
            <a:ext cx="1419380" cy="1658680"/>
          </a:xfrm>
          <a:prstGeom prst="rect">
            <a:avLst/>
          </a:prstGeom>
        </p:spPr>
      </p:pic>
      <p:sp>
        <p:nvSpPr>
          <p:cNvPr id="6" name="5 Rectángulo"/>
          <p:cNvSpPr/>
          <p:nvPr/>
        </p:nvSpPr>
        <p:spPr>
          <a:xfrm>
            <a:off x="2711624" y="2001034"/>
            <a:ext cx="683093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EVIDENCIA CIENTIFICA</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AutoShape 6" descr="Imagen relacionad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9" name="AutoShape 8" descr="Imagen relacionad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0" name="AutoShape 10" descr="Imagen relacionada"/>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1" name="10 Rectángulo"/>
          <p:cNvSpPr/>
          <p:nvPr/>
        </p:nvSpPr>
        <p:spPr>
          <a:xfrm>
            <a:off x="3320926" y="6237312"/>
            <a:ext cx="1478931" cy="369332"/>
          </a:xfrm>
          <a:prstGeom prst="rect">
            <a:avLst/>
          </a:prstGeom>
        </p:spPr>
        <p:txBody>
          <a:bodyPr wrap="none">
            <a:spAutoFit/>
          </a:bodyPr>
          <a:lstStyle/>
          <a:p>
            <a:r>
              <a:rPr lang="es-ES" b="1" dirty="0"/>
              <a:t>Octubre 2018</a:t>
            </a:r>
          </a:p>
        </p:txBody>
      </p:sp>
    </p:spTree>
    <p:extLst>
      <p:ext uri="{BB962C8B-B14F-4D97-AF65-F5344CB8AC3E}">
        <p14:creationId xmlns:p14="http://schemas.microsoft.com/office/powerpoint/2010/main" val="2794606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MÉTODOS</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0" name="9 Tabla"/>
          <p:cNvGraphicFramePr>
            <a:graphicFrameLocks noGrp="1"/>
          </p:cNvGraphicFramePr>
          <p:nvPr>
            <p:extLst>
              <p:ext uri="{D42A27DB-BD31-4B8C-83A1-F6EECF244321}">
                <p14:modId xmlns:p14="http://schemas.microsoft.com/office/powerpoint/2010/main" val="1671461028"/>
              </p:ext>
            </p:extLst>
          </p:nvPr>
        </p:nvGraphicFramePr>
        <p:xfrm>
          <a:off x="2020393" y="1677738"/>
          <a:ext cx="8352928" cy="743151"/>
        </p:xfrm>
        <a:graphic>
          <a:graphicData uri="http://schemas.openxmlformats.org/drawingml/2006/table">
            <a:tbl>
              <a:tblPr firstRow="1" bandRow="1">
                <a:tableStyleId>{2D5ABB26-0587-4C30-8999-92F81FD0307C}</a:tableStyleId>
              </a:tblPr>
              <a:tblGrid>
                <a:gridCol w="8352928">
                  <a:extLst>
                    <a:ext uri="{9D8B030D-6E8A-4147-A177-3AD203B41FA5}">
                      <a16:colId xmlns:a16="http://schemas.microsoft.com/office/drawing/2014/main" xmlns="" val="20000"/>
                    </a:ext>
                  </a:extLst>
                </a:gridCol>
              </a:tblGrid>
              <a:tr h="743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sz="1800" b="1" kern="1200" dirty="0">
                          <a:effectLst/>
                        </a:rPr>
                        <a:t>Hombres o mujeres no embarazadas que ingresaron con infarto agudo de miocardio o angina inestable  en las 8 semanas anteriores</a:t>
                      </a:r>
                      <a:r>
                        <a:rPr lang="es-ES" sz="1800" b="1" dirty="0">
                          <a:effectLst/>
                        </a:rPr>
                        <a:t> </a:t>
                      </a:r>
                      <a:r>
                        <a:rPr lang="es-VE" sz="1800" b="1" kern="1200" dirty="0">
                          <a:effectLst/>
                        </a:rPr>
                        <a:t>.</a:t>
                      </a:r>
                      <a:endParaRPr lang="es-VE" sz="1800" b="1"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xmlns="" val="10000"/>
                  </a:ext>
                </a:extLst>
              </a:tr>
            </a:tbl>
          </a:graphicData>
        </a:graphic>
      </p:graphicFrame>
      <p:sp>
        <p:nvSpPr>
          <p:cNvPr id="2" name="1 CuadroTexto"/>
          <p:cNvSpPr txBox="1"/>
          <p:nvPr/>
        </p:nvSpPr>
        <p:spPr>
          <a:xfrm>
            <a:off x="4122127" y="1060327"/>
            <a:ext cx="3947747"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s-ES" sz="2800" b="1" dirty="0"/>
              <a:t>CRITERIOS DE INCLUSIÓN</a:t>
            </a:r>
          </a:p>
        </p:txBody>
      </p:sp>
      <p:graphicFrame>
        <p:nvGraphicFramePr>
          <p:cNvPr id="11" name="10 Tabla"/>
          <p:cNvGraphicFramePr>
            <a:graphicFrameLocks noGrp="1"/>
          </p:cNvGraphicFramePr>
          <p:nvPr>
            <p:extLst>
              <p:ext uri="{D42A27DB-BD31-4B8C-83A1-F6EECF244321}">
                <p14:modId xmlns:p14="http://schemas.microsoft.com/office/powerpoint/2010/main" val="3731227583"/>
              </p:ext>
            </p:extLst>
          </p:nvPr>
        </p:nvGraphicFramePr>
        <p:xfrm>
          <a:off x="1715838" y="3016116"/>
          <a:ext cx="8784975" cy="3600832"/>
        </p:xfrm>
        <a:graphic>
          <a:graphicData uri="http://schemas.openxmlformats.org/drawingml/2006/table">
            <a:tbl>
              <a:tblPr firstRow="1" bandRow="1">
                <a:tableStyleId>{2D5ABB26-0587-4C30-8999-92F81FD0307C}</a:tableStyleId>
              </a:tblPr>
              <a:tblGrid>
                <a:gridCol w="8784975">
                  <a:extLst>
                    <a:ext uri="{9D8B030D-6E8A-4147-A177-3AD203B41FA5}">
                      <a16:colId xmlns:a16="http://schemas.microsoft.com/office/drawing/2014/main" xmlns="" val="20000"/>
                    </a:ext>
                  </a:extLst>
                </a:gridCol>
              </a:tblGrid>
              <a:tr h="69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sz="1800" b="1" kern="1200" dirty="0">
                          <a:solidFill>
                            <a:schemeClr val="tx1"/>
                          </a:solidFill>
                          <a:effectLst/>
                          <a:latin typeface="+mn-lt"/>
                          <a:ea typeface="+mn-ea"/>
                          <a:cs typeface="+mn-cs"/>
                        </a:rPr>
                        <a:t>Indicación</a:t>
                      </a:r>
                      <a:r>
                        <a:rPr lang="es-VE" sz="1800" b="1" kern="1200" baseline="0" dirty="0">
                          <a:solidFill>
                            <a:schemeClr val="tx1"/>
                          </a:solidFill>
                          <a:effectLst/>
                          <a:latin typeface="+mn-lt"/>
                          <a:ea typeface="+mn-ea"/>
                          <a:cs typeface="+mn-cs"/>
                        </a:rPr>
                        <a:t> </a:t>
                      </a:r>
                      <a:r>
                        <a:rPr lang="es-VE" sz="1800" b="1" kern="1200" dirty="0">
                          <a:solidFill>
                            <a:schemeClr val="tx1"/>
                          </a:solidFill>
                          <a:effectLst/>
                          <a:latin typeface="+mn-lt"/>
                          <a:ea typeface="+mn-ea"/>
                          <a:cs typeface="+mn-cs"/>
                        </a:rPr>
                        <a:t>establecida para el tratamiento con ACO </a:t>
                      </a:r>
                      <a:r>
                        <a:rPr lang="es-VE" sz="1800" b="1" kern="1200" baseline="0" dirty="0">
                          <a:solidFill>
                            <a:schemeClr val="tx1"/>
                          </a:solidFill>
                          <a:effectLst/>
                          <a:latin typeface="+mn-lt"/>
                          <a:ea typeface="+mn-ea"/>
                          <a:cs typeface="+mn-cs"/>
                        </a:rPr>
                        <a:t> </a:t>
                      </a:r>
                      <a:r>
                        <a:rPr lang="es-VE" sz="1800" b="1" kern="1200" dirty="0">
                          <a:solidFill>
                            <a:schemeClr val="tx1"/>
                          </a:solidFill>
                          <a:effectLst/>
                          <a:latin typeface="+mn-lt"/>
                          <a:ea typeface="+mn-ea"/>
                          <a:cs typeface="+mn-cs"/>
                        </a:rPr>
                        <a:t>(p. Ej., FA, válvula cardíaca protésica, aneurisma ventricular) o inhibidores plaquetarios (ICP, </a:t>
                      </a:r>
                      <a:r>
                        <a:rPr lang="es-VE" sz="1800" b="1" kern="1200" dirty="0" err="1">
                          <a:solidFill>
                            <a:schemeClr val="tx1"/>
                          </a:solidFill>
                          <a:effectLst/>
                          <a:latin typeface="+mn-lt"/>
                          <a:ea typeface="+mn-ea"/>
                          <a:cs typeface="+mn-cs"/>
                        </a:rPr>
                        <a:t>stent</a:t>
                      </a:r>
                      <a:r>
                        <a:rPr lang="es-VE" sz="1800" b="1" kern="1200" dirty="0">
                          <a:solidFill>
                            <a:schemeClr val="tx1"/>
                          </a:solidFill>
                          <a:effectLst/>
                          <a:latin typeface="+mn-lt"/>
                          <a:ea typeface="+mn-ea"/>
                          <a:cs typeface="+mn-cs"/>
                        </a:rPr>
                        <a:t>).</a:t>
                      </a:r>
                    </a:p>
                  </a:txBody>
                  <a:tcPr/>
                </a:tc>
                <a:extLst>
                  <a:ext uri="{0D108BD9-81ED-4DB2-BD59-A6C34878D82A}">
                    <a16:rowId xmlns:a16="http://schemas.microsoft.com/office/drawing/2014/main" xmlns="" val="10000"/>
                  </a:ext>
                </a:extLst>
              </a:tr>
              <a:tr h="5655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sz="1800" b="1" kern="1200" dirty="0">
                          <a:solidFill>
                            <a:schemeClr val="tx1"/>
                          </a:solidFill>
                          <a:effectLst/>
                          <a:latin typeface="+mn-lt"/>
                          <a:ea typeface="+mn-ea"/>
                          <a:cs typeface="+mn-cs"/>
                        </a:rPr>
                        <a:t>Contraindicaciones para el uso de los medicamentos del estudio.</a:t>
                      </a:r>
                    </a:p>
                  </a:txBody>
                  <a:tcPr/>
                </a:tc>
                <a:extLst>
                  <a:ext uri="{0D108BD9-81ED-4DB2-BD59-A6C34878D82A}">
                    <a16:rowId xmlns:a16="http://schemas.microsoft.com/office/drawing/2014/main" xmlns="" val="10001"/>
                  </a:ext>
                </a:extLst>
              </a:tr>
              <a:tr h="5655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sz="1800" b="1" kern="1200" dirty="0">
                          <a:solidFill>
                            <a:schemeClr val="tx1"/>
                          </a:solidFill>
                          <a:effectLst/>
                          <a:latin typeface="+mn-lt"/>
                          <a:ea typeface="+mn-ea"/>
                          <a:cs typeface="+mn-cs"/>
                        </a:rPr>
                        <a:t>Procedimiento de revascularización planificada.</a:t>
                      </a:r>
                    </a:p>
                  </a:txBody>
                  <a:tcPr/>
                </a:tc>
                <a:extLst>
                  <a:ext uri="{0D108BD9-81ED-4DB2-BD59-A6C34878D82A}">
                    <a16:rowId xmlns:a16="http://schemas.microsoft.com/office/drawing/2014/main" xmlns="" val="10002"/>
                  </a:ext>
                </a:extLst>
              </a:tr>
              <a:tr h="5655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sz="1800" b="1" kern="1200" dirty="0">
                          <a:solidFill>
                            <a:schemeClr val="tx1"/>
                          </a:solidFill>
                          <a:effectLst/>
                          <a:latin typeface="+mn-lt"/>
                          <a:ea typeface="+mn-ea"/>
                          <a:cs typeface="+mn-cs"/>
                        </a:rPr>
                        <a:t>Comorbilidad grave</a:t>
                      </a:r>
                      <a:r>
                        <a:rPr lang="es-VE" sz="1800" b="1" kern="1200" baseline="0" dirty="0">
                          <a:solidFill>
                            <a:schemeClr val="tx1"/>
                          </a:solidFill>
                          <a:effectLst/>
                          <a:latin typeface="+mn-lt"/>
                          <a:ea typeface="+mn-ea"/>
                          <a:cs typeface="+mn-cs"/>
                        </a:rPr>
                        <a:t> / </a:t>
                      </a:r>
                      <a:r>
                        <a:rPr lang="es-VE" sz="1800" b="1" kern="1200" dirty="0">
                          <a:solidFill>
                            <a:schemeClr val="tx1"/>
                          </a:solidFill>
                          <a:effectLst/>
                          <a:latin typeface="+mn-lt"/>
                          <a:ea typeface="+mn-ea"/>
                          <a:cs typeface="+mn-cs"/>
                        </a:rPr>
                        <a:t>mayor riesgo de sangrado</a:t>
                      </a:r>
                    </a:p>
                  </a:txBody>
                  <a:tcPr/>
                </a:tc>
                <a:extLst>
                  <a:ext uri="{0D108BD9-81ED-4DB2-BD59-A6C34878D82A}">
                    <a16:rowId xmlns:a16="http://schemas.microsoft.com/office/drawing/2014/main" xmlns="" val="10003"/>
                  </a:ext>
                </a:extLst>
              </a:tr>
              <a:tr h="5655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sz="1800" b="1" kern="1200" dirty="0">
                          <a:solidFill>
                            <a:schemeClr val="tx1"/>
                          </a:solidFill>
                          <a:effectLst/>
                          <a:latin typeface="+mn-lt"/>
                          <a:ea typeface="+mn-ea"/>
                          <a:cs typeface="+mn-cs"/>
                        </a:rPr>
                        <a:t>Plaquetas o eritrocitos anormales</a:t>
                      </a:r>
                      <a:r>
                        <a:rPr lang="es-VE" sz="1800" b="1" kern="1200" baseline="0" dirty="0">
                          <a:solidFill>
                            <a:schemeClr val="tx1"/>
                          </a:solidFill>
                          <a:effectLst/>
                          <a:latin typeface="+mn-lt"/>
                          <a:ea typeface="+mn-ea"/>
                          <a:cs typeface="+mn-cs"/>
                        </a:rPr>
                        <a:t> / </a:t>
                      </a:r>
                      <a:r>
                        <a:rPr lang="es-VE" sz="1800" b="1" kern="1200" dirty="0">
                          <a:solidFill>
                            <a:schemeClr val="tx1"/>
                          </a:solidFill>
                          <a:effectLst/>
                          <a:latin typeface="+mn-lt"/>
                          <a:ea typeface="+mn-ea"/>
                          <a:cs typeface="+mn-cs"/>
                        </a:rPr>
                        <a:t>anemia</a:t>
                      </a:r>
                    </a:p>
                  </a:txBody>
                  <a:tcPr/>
                </a:tc>
                <a:extLst>
                  <a:ext uri="{0D108BD9-81ED-4DB2-BD59-A6C34878D82A}">
                    <a16:rowId xmlns:a16="http://schemas.microsoft.com/office/drawing/2014/main" xmlns="" val="10004"/>
                  </a:ext>
                </a:extLst>
              </a:tr>
              <a:tr h="6472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sz="1800" b="1" kern="1200" dirty="0">
                          <a:solidFill>
                            <a:schemeClr val="tx1"/>
                          </a:solidFill>
                          <a:effectLst/>
                          <a:latin typeface="+mn-lt"/>
                          <a:ea typeface="+mn-ea"/>
                          <a:cs typeface="+mn-cs"/>
                        </a:rPr>
                        <a:t>Antecedente</a:t>
                      </a:r>
                      <a:r>
                        <a:rPr lang="es-VE" sz="1800" b="1" kern="1200" baseline="0" dirty="0">
                          <a:solidFill>
                            <a:schemeClr val="tx1"/>
                          </a:solidFill>
                          <a:effectLst/>
                          <a:latin typeface="+mn-lt"/>
                          <a:ea typeface="+mn-ea"/>
                          <a:cs typeface="+mn-cs"/>
                        </a:rPr>
                        <a:t> de ECV /</a:t>
                      </a:r>
                      <a:r>
                        <a:rPr lang="es-VE" sz="1800" b="1" kern="1200" dirty="0">
                          <a:solidFill>
                            <a:schemeClr val="tx1"/>
                          </a:solidFill>
                          <a:effectLst/>
                          <a:latin typeface="+mn-lt"/>
                          <a:ea typeface="+mn-ea"/>
                          <a:cs typeface="+mn-cs"/>
                        </a:rPr>
                        <a:t>incapacidad para cumplir con el protocolo o para dar su consentimiento informado por escrito</a:t>
                      </a:r>
                    </a:p>
                  </a:txBody>
                  <a:tcPr/>
                </a:tc>
                <a:extLst>
                  <a:ext uri="{0D108BD9-81ED-4DB2-BD59-A6C34878D82A}">
                    <a16:rowId xmlns:a16="http://schemas.microsoft.com/office/drawing/2014/main" xmlns="" val="10005"/>
                  </a:ext>
                </a:extLst>
              </a:tr>
            </a:tbl>
          </a:graphicData>
        </a:graphic>
      </p:graphicFrame>
      <p:sp>
        <p:nvSpPr>
          <p:cNvPr id="12" name="11 CuadroTexto"/>
          <p:cNvSpPr txBox="1"/>
          <p:nvPr/>
        </p:nvSpPr>
        <p:spPr>
          <a:xfrm>
            <a:off x="4121340" y="2420888"/>
            <a:ext cx="3973973"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s-ES" sz="2800" b="1" dirty="0"/>
              <a:t>CRITERIOS DE EXCLUSIÓN</a:t>
            </a:r>
          </a:p>
        </p:txBody>
      </p:sp>
      <p:pic>
        <p:nvPicPr>
          <p:cNvPr id="13" name="12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6846" b="93846" l="1776" r="97570"/>
                    </a14:imgEffect>
                  </a14:imgLayer>
                </a14:imgProps>
              </a:ext>
              <a:ext uri="{28A0092B-C50C-407E-A947-70E740481C1C}">
                <a14:useLocalDpi xmlns:a14="http://schemas.microsoft.com/office/drawing/2010/main" val="0"/>
              </a:ext>
            </a:extLst>
          </a:blip>
          <a:stretch>
            <a:fillRect/>
          </a:stretch>
        </p:blipFill>
        <p:spPr>
          <a:xfrm>
            <a:off x="9040297" y="-86035"/>
            <a:ext cx="1600239" cy="1944216"/>
          </a:xfrm>
          <a:prstGeom prst="rect">
            <a:avLst/>
          </a:prstGeom>
        </p:spPr>
      </p:pic>
    </p:spTree>
    <p:extLst>
      <p:ext uri="{BB962C8B-B14F-4D97-AF65-F5344CB8AC3E}">
        <p14:creationId xmlns:p14="http://schemas.microsoft.com/office/powerpoint/2010/main" val="121649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2495601" y="3295149"/>
            <a:ext cx="7374987" cy="2890192"/>
            <a:chOff x="0" y="-412632"/>
            <a:chExt cx="7374987" cy="1759286"/>
          </a:xfrm>
        </p:grpSpPr>
        <p:sp>
          <p:nvSpPr>
            <p:cNvPr id="13" name="12 Rectángulo redondeado"/>
            <p:cNvSpPr/>
            <p:nvPr/>
          </p:nvSpPr>
          <p:spPr>
            <a:xfrm>
              <a:off x="0" y="-412632"/>
              <a:ext cx="7374987" cy="1387286"/>
            </a:xfrm>
            <a:prstGeom prst="roundRect">
              <a:avLst>
                <a:gd name="adj" fmla="val 10000"/>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40632" y="40632"/>
              <a:ext cx="5877997" cy="13060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endParaRPr lang="es-VE" sz="2400" b="1" dirty="0"/>
            </a:p>
          </p:txBody>
        </p:sp>
      </p:grpSp>
      <p:grpSp>
        <p:nvGrpSpPr>
          <p:cNvPr id="4" name="3 Grupo"/>
          <p:cNvGrpSpPr/>
          <p:nvPr/>
        </p:nvGrpSpPr>
        <p:grpSpPr>
          <a:xfrm>
            <a:off x="1900250" y="1134618"/>
            <a:ext cx="7374987" cy="1810073"/>
            <a:chOff x="0" y="-412632"/>
            <a:chExt cx="7374987" cy="1759286"/>
          </a:xfrm>
        </p:grpSpPr>
        <p:sp>
          <p:nvSpPr>
            <p:cNvPr id="5" name="4 Rectángulo redondeado"/>
            <p:cNvSpPr/>
            <p:nvPr/>
          </p:nvSpPr>
          <p:spPr>
            <a:xfrm>
              <a:off x="0" y="-412632"/>
              <a:ext cx="7374987" cy="1387286"/>
            </a:xfrm>
            <a:prstGeom prst="roundRect">
              <a:avLst>
                <a:gd name="adj" fmla="val 10000"/>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40632" y="40632"/>
              <a:ext cx="5877997" cy="13060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endParaRPr lang="es-VE" sz="2400" b="1" dirty="0"/>
            </a:p>
          </p:txBody>
        </p:sp>
      </p:grpSp>
      <p:grpSp>
        <p:nvGrpSpPr>
          <p:cNvPr id="7" name="6 Grupo"/>
          <p:cNvGrpSpPr/>
          <p:nvPr/>
        </p:nvGrpSpPr>
        <p:grpSpPr>
          <a:xfrm>
            <a:off x="8360100" y="2194989"/>
            <a:ext cx="1048268" cy="1171877"/>
            <a:chOff x="6022383" y="1635841"/>
            <a:chExt cx="1352604" cy="1352604"/>
          </a:xfrm>
        </p:grpSpPr>
        <p:sp>
          <p:nvSpPr>
            <p:cNvPr id="8" name="7 Flecha abajo"/>
            <p:cNvSpPr/>
            <p:nvPr/>
          </p:nvSpPr>
          <p:spPr>
            <a:xfrm>
              <a:off x="6022383" y="1635841"/>
              <a:ext cx="1352604" cy="1352604"/>
            </a:xfrm>
            <a:prstGeom prst="downArrow">
              <a:avLst>
                <a:gd name="adj1" fmla="val 55000"/>
                <a:gd name="adj2" fmla="val 45000"/>
              </a:avLst>
            </a:pr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9" name="Flecha abajo 4"/>
            <p:cNvSpPr/>
            <p:nvPr/>
          </p:nvSpPr>
          <p:spPr>
            <a:xfrm>
              <a:off x="6326719" y="1635841"/>
              <a:ext cx="743932" cy="10178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s-VE" sz="2400" b="1"/>
            </a:p>
          </p:txBody>
        </p:sp>
      </p:grpSp>
      <p:sp>
        <p:nvSpPr>
          <p:cNvPr id="10" name="9 Rectángulo"/>
          <p:cNvSpPr/>
          <p:nvPr/>
        </p:nvSpPr>
        <p:spPr>
          <a:xfrm>
            <a:off x="1991544" y="1134618"/>
            <a:ext cx="6892689" cy="1200329"/>
          </a:xfrm>
          <a:prstGeom prst="rect">
            <a:avLst/>
          </a:prstGeom>
        </p:spPr>
        <p:txBody>
          <a:bodyPr wrap="square">
            <a:spAutoFit/>
          </a:bodyPr>
          <a:lstStyle/>
          <a:p>
            <a:r>
              <a:rPr lang="es-VE" b="1" i="1" u="sng" dirty="0"/>
              <a:t>IM: </a:t>
            </a:r>
            <a:r>
              <a:rPr lang="es-VE" b="1" dirty="0"/>
              <a:t>Dolor torácico mayor 30min de duración, concentraciones elevadas de enzimas miocárdicas (más del doble del límite superior de lo normal), o desarrollo de nuevas ondas Q en la electrocardiografía estándar de 12 derivaciones . </a:t>
            </a:r>
          </a:p>
        </p:txBody>
      </p:sp>
      <p:sp>
        <p:nvSpPr>
          <p:cNvPr id="11" name="10 Rectángulo"/>
          <p:cNvSpPr/>
          <p:nvPr/>
        </p:nvSpPr>
        <p:spPr>
          <a:xfrm>
            <a:off x="2495600"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DEFINICIONES </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14 Rectángulo"/>
          <p:cNvSpPr/>
          <p:nvPr/>
        </p:nvSpPr>
        <p:spPr>
          <a:xfrm>
            <a:off x="2694130" y="3366866"/>
            <a:ext cx="5598368" cy="2031325"/>
          </a:xfrm>
          <a:prstGeom prst="rect">
            <a:avLst/>
          </a:prstGeom>
        </p:spPr>
        <p:txBody>
          <a:bodyPr wrap="square">
            <a:spAutoFit/>
          </a:bodyPr>
          <a:lstStyle/>
          <a:p>
            <a:r>
              <a:rPr lang="es-VE" b="1" i="1" u="sng" dirty="0"/>
              <a:t>Angina inestable: </a:t>
            </a:r>
            <a:r>
              <a:rPr lang="es-VE" b="1" dirty="0"/>
              <a:t>DT sugestivo de AI y evidencia de EAC subyacente: nueva depresión del ST ≥0,1 </a:t>
            </a:r>
            <a:r>
              <a:rPr lang="es-VE" b="1" dirty="0" err="1"/>
              <a:t>mV</a:t>
            </a:r>
            <a:r>
              <a:rPr lang="es-VE" b="1" dirty="0"/>
              <a:t>, elevación transitoria del ST o cambios en la T ≥2 derivaciones contiguas; o documentación previa de IM o procedimiento  de revascularización; o  resultados de pruebas no invasivas o invasivas que indican cardiopatía isquémica con enzimas miocárdicas negativas.</a:t>
            </a:r>
          </a:p>
        </p:txBody>
      </p:sp>
      <p:pic>
        <p:nvPicPr>
          <p:cNvPr id="1026" name="Picture 2" descr="Imagen relacionad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5634" r="82042"/>
                    </a14:imgEffect>
                  </a14:imgLayer>
                </a14:imgProps>
              </a:ext>
              <a:ext uri="{28A0092B-C50C-407E-A947-70E740481C1C}">
                <a14:useLocalDpi xmlns:a14="http://schemas.microsoft.com/office/drawing/2010/main" val="0"/>
              </a:ext>
            </a:extLst>
          </a:blip>
          <a:srcRect l="8896" r="17324"/>
          <a:stretch/>
        </p:blipFill>
        <p:spPr bwMode="auto">
          <a:xfrm>
            <a:off x="8274421" y="3894620"/>
            <a:ext cx="1414529" cy="1080120"/>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abajo 4"/>
          <p:cNvSpPr/>
          <p:nvPr/>
        </p:nvSpPr>
        <p:spPr>
          <a:xfrm>
            <a:off x="9065113" y="4725144"/>
            <a:ext cx="576547" cy="8818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s-VE" sz="2400" b="1"/>
          </a:p>
        </p:txBody>
      </p:sp>
      <p:sp>
        <p:nvSpPr>
          <p:cNvPr id="16" name="AutoShape 4" descr="Imagen relacionad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25" name="24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473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1584" y="260649"/>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MÉTODOS</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graphicFrame>
        <p:nvGraphicFramePr>
          <p:cNvPr id="2" name="1 Diagrama"/>
          <p:cNvGraphicFramePr/>
          <p:nvPr>
            <p:extLst>
              <p:ext uri="{D42A27DB-BD31-4B8C-83A1-F6EECF244321}">
                <p14:modId xmlns:p14="http://schemas.microsoft.com/office/powerpoint/2010/main" val="1123996586"/>
              </p:ext>
            </p:extLst>
          </p:nvPr>
        </p:nvGraphicFramePr>
        <p:xfrm>
          <a:off x="1919536" y="1340768"/>
          <a:ext cx="835292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Rectángulo"/>
          <p:cNvSpPr/>
          <p:nvPr/>
        </p:nvSpPr>
        <p:spPr>
          <a:xfrm>
            <a:off x="2495600" y="5435932"/>
            <a:ext cx="701611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VE" b="1" dirty="0">
                <a:solidFill>
                  <a:schemeClr val="bg1"/>
                </a:solidFill>
                <a:effectLst>
                  <a:outerShdw blurRad="38100" dist="38100" dir="2700000" algn="tl">
                    <a:srgbClr val="000000">
                      <a:alpha val="43137"/>
                    </a:srgbClr>
                  </a:outerShdw>
                </a:effectLst>
              </a:rPr>
              <a:t>La mediana  de duración del seguimiento fue de 12 meses (rango 0-26). </a:t>
            </a:r>
          </a:p>
        </p:txBody>
      </p:sp>
    </p:spTree>
    <p:extLst>
      <p:ext uri="{BB962C8B-B14F-4D97-AF65-F5344CB8AC3E}">
        <p14:creationId xmlns:p14="http://schemas.microsoft.com/office/powerpoint/2010/main" val="4541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991544" y="1101833"/>
            <a:ext cx="8424936" cy="48320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itchFamily="2" charset="2"/>
              <a:buChar char="§"/>
            </a:pPr>
            <a:r>
              <a:rPr lang="es-VE" sz="2200" b="1" i="1" u="sng" dirty="0"/>
              <a:t>M</a:t>
            </a:r>
            <a:r>
              <a:rPr lang="es-ES" sz="2200" b="1" i="1" u="sng" dirty="0" err="1"/>
              <a:t>uerte</a:t>
            </a:r>
            <a:r>
              <a:rPr lang="es-ES" sz="2200" b="1" i="1" u="sng" dirty="0"/>
              <a:t> vascular</a:t>
            </a:r>
            <a:r>
              <a:rPr lang="es-ES" sz="2200" b="1" i="1" dirty="0"/>
              <a:t>: </a:t>
            </a:r>
            <a:r>
              <a:rPr lang="es-ES" sz="2200" b="1" dirty="0"/>
              <a:t>incluyó muerte súbita o muerte por ECV,IM, ICC, enfermedad vascular periférica, hemorragia u otras causas vasculares.</a:t>
            </a:r>
          </a:p>
          <a:p>
            <a:pPr marL="342900" indent="-342900">
              <a:buFont typeface="Wingdings" pitchFamily="2" charset="2"/>
              <a:buChar char="ü"/>
            </a:pPr>
            <a:r>
              <a:rPr lang="es-VE" sz="2200" b="1" dirty="0"/>
              <a:t>Si no se precisaba la causa de muerte se calificó como CV.</a:t>
            </a:r>
          </a:p>
          <a:p>
            <a:pPr marL="342900" indent="-342900">
              <a:buFont typeface="Wingdings" pitchFamily="2" charset="2"/>
              <a:buChar char="ü"/>
            </a:pPr>
            <a:r>
              <a:rPr lang="es-VE" sz="2200" b="1" dirty="0"/>
              <a:t>Los ECV se clasificaron como isquémicos y hemorrágicos.</a:t>
            </a:r>
          </a:p>
          <a:p>
            <a:pPr marL="342900" indent="-342900">
              <a:buFont typeface="Wingdings" pitchFamily="2" charset="2"/>
              <a:buChar char="ü"/>
            </a:pPr>
            <a:r>
              <a:rPr lang="es-VE" sz="2200" b="1" dirty="0"/>
              <a:t>Si no se disponía de imágenes se clasificaba como hemorrágico.</a:t>
            </a:r>
          </a:p>
          <a:p>
            <a:endParaRPr lang="es-VE" sz="2200" b="1" dirty="0"/>
          </a:p>
          <a:p>
            <a:pPr marL="342900" indent="-342900">
              <a:buFont typeface="Wingdings" pitchFamily="2" charset="2"/>
              <a:buChar char="§"/>
            </a:pPr>
            <a:r>
              <a:rPr lang="es-ES" sz="2200" b="1" i="1" u="sng" dirty="0"/>
              <a:t>Intervenciones cardíacas</a:t>
            </a:r>
            <a:r>
              <a:rPr lang="es-ES" sz="2200" b="1" dirty="0"/>
              <a:t> : comprendía angioplastia coronaria </a:t>
            </a:r>
            <a:r>
              <a:rPr lang="es-ES" sz="2200" b="1" dirty="0" err="1"/>
              <a:t>transluminal</a:t>
            </a:r>
            <a:r>
              <a:rPr lang="es-ES" sz="2200" b="1" dirty="0"/>
              <a:t> percutánea o Cirugía de injerto de bypass coronario. </a:t>
            </a:r>
          </a:p>
          <a:p>
            <a:pPr marL="342900" indent="-342900">
              <a:buFont typeface="Wingdings" pitchFamily="2" charset="2"/>
              <a:buChar char="§"/>
            </a:pPr>
            <a:r>
              <a:rPr lang="es-VE" sz="2200" b="1" i="1" u="sng" dirty="0"/>
              <a:t>Sangrado mayor: </a:t>
            </a:r>
            <a:r>
              <a:rPr lang="es-VE" sz="2200" b="1" dirty="0"/>
              <a:t>hemorragia fatal, hemorragia intracraneal o cualquier hemorragia que requiera ingreso independientemente de las intervenciones.</a:t>
            </a:r>
          </a:p>
          <a:p>
            <a:pPr marL="342900" indent="-342900">
              <a:buFont typeface="Wingdings" pitchFamily="2" charset="2"/>
              <a:buChar char="§"/>
            </a:pPr>
            <a:r>
              <a:rPr lang="es-VE" sz="2200" b="1" i="1" u="sng" dirty="0"/>
              <a:t>Sangrado menor: </a:t>
            </a:r>
            <a:r>
              <a:rPr lang="es-VE" sz="2200" b="1" dirty="0"/>
              <a:t>cualquier otro sangrado que no cumple criterios de sangrado mayor.</a:t>
            </a:r>
          </a:p>
        </p:txBody>
      </p:sp>
      <p:sp>
        <p:nvSpPr>
          <p:cNvPr id="9" name="8 Rectángulo"/>
          <p:cNvSpPr/>
          <p:nvPr/>
        </p:nvSpPr>
        <p:spPr>
          <a:xfrm>
            <a:off x="2495600"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DEFINICIONES </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5709338"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4690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1584" y="283296"/>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MÉTODOS</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CuadroTexto"/>
          <p:cNvSpPr txBox="1"/>
          <p:nvPr/>
        </p:nvSpPr>
        <p:spPr>
          <a:xfrm>
            <a:off x="1883532" y="1268760"/>
            <a:ext cx="8424936" cy="48320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endParaRPr lang="es-VE" sz="22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s-VE" sz="2200" b="1" dirty="0"/>
              <a:t>Los eventos eran clasificados por un panel de cardiólogos, neurólogos e internistas que desconocían el tratamiento.</a:t>
            </a:r>
          </a:p>
          <a:p>
            <a:endParaRPr lang="es-VE" sz="2200" b="1" dirty="0"/>
          </a:p>
          <a:p>
            <a:pPr marL="342900" indent="-342900">
              <a:buFont typeface="Arial" panose="020B0604020202020204" pitchFamily="34" charset="0"/>
              <a:buChar char="•"/>
            </a:pPr>
            <a:r>
              <a:rPr lang="es-VE" sz="2200" b="1" dirty="0"/>
              <a:t>Registro: Datos demográficos, historial médico, factores de riesgos y drogas concomitantes</a:t>
            </a:r>
          </a:p>
          <a:p>
            <a:pPr marL="342900" indent="-342900">
              <a:buFont typeface="Arial" panose="020B0604020202020204" pitchFamily="34" charset="0"/>
              <a:buChar char="•"/>
            </a:pPr>
            <a:endParaRPr lang="es-VE" sz="2200" b="1" dirty="0"/>
          </a:p>
          <a:p>
            <a:pPr marL="342900" indent="-342900">
              <a:buFont typeface="Arial" panose="020B0604020202020204" pitchFamily="34" charset="0"/>
              <a:buChar char="•"/>
            </a:pPr>
            <a:r>
              <a:rPr lang="es-VE" sz="2200" b="1" dirty="0"/>
              <a:t>Eventos adversos y puntos finales evaluados por cuestionarios cada 3 meses.</a:t>
            </a:r>
          </a:p>
          <a:p>
            <a:pPr marL="342900" indent="-342900">
              <a:buFont typeface="Arial" panose="020B0604020202020204" pitchFamily="34" charset="0"/>
              <a:buChar char="•"/>
            </a:pPr>
            <a:endParaRPr lang="es-VE" sz="2200" b="1" dirty="0"/>
          </a:p>
          <a:p>
            <a:pPr marL="342900" indent="-342900">
              <a:buFont typeface="Arial" panose="020B0604020202020204" pitchFamily="34" charset="0"/>
              <a:buChar char="•"/>
            </a:pPr>
            <a:r>
              <a:rPr lang="es-VE" sz="2200" b="1" dirty="0"/>
              <a:t>En caso de no devolver los cuestionarios, los datos se obtenían de los médicos tratantes y/registros hospitalarios.</a:t>
            </a:r>
          </a:p>
          <a:p>
            <a:pPr marL="342900" indent="-342900">
              <a:buFont typeface="Arial" panose="020B0604020202020204" pitchFamily="34" charset="0"/>
              <a:buChar char="•"/>
            </a:pPr>
            <a:endParaRPr lang="es-VE" sz="2200" b="1" dirty="0"/>
          </a:p>
          <a:p>
            <a:pPr marL="342900" indent="-342900">
              <a:buFont typeface="Arial" panose="020B0604020202020204" pitchFamily="34" charset="0"/>
              <a:buChar char="•"/>
            </a:pPr>
            <a:r>
              <a:rPr lang="es-VE" sz="2200" b="1" dirty="0"/>
              <a:t>Control de INR en clínicas regionales de anticoagulación.</a:t>
            </a:r>
          </a:p>
        </p:txBody>
      </p:sp>
      <p:sp>
        <p:nvSpPr>
          <p:cNvPr id="5" name="4 Rectángulo"/>
          <p:cNvSpPr/>
          <p:nvPr/>
        </p:nvSpPr>
        <p:spPr>
          <a:xfrm>
            <a:off x="5709338"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18891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80364" y="116632"/>
            <a:ext cx="856410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ANALISIS ESTADISTICO</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364" y="1135778"/>
            <a:ext cx="2011380" cy="25092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007768" y="1332108"/>
            <a:ext cx="6480720" cy="4493538"/>
          </a:xfrm>
          <a:prstGeom prst="rect">
            <a:avLst/>
          </a:prstGeom>
          <a:noFill/>
        </p:spPr>
        <p:txBody>
          <a:bodyPr wrap="square" rtlCol="0">
            <a:spAutoFit/>
          </a:bodyPr>
          <a:lstStyle/>
          <a:p>
            <a:endParaRPr lang="es-VE" sz="2200" b="1" dirty="0">
              <a:effectLst>
                <a:outerShdw blurRad="38100" dist="38100" dir="2700000" algn="tl">
                  <a:srgbClr val="000000">
                    <a:alpha val="43137"/>
                  </a:srgbClr>
                </a:outerShdw>
              </a:effectLst>
            </a:endParaRPr>
          </a:p>
          <a:p>
            <a:r>
              <a:rPr lang="es-VE" sz="2200" b="1" dirty="0">
                <a:effectLst>
                  <a:outerShdw blurRad="38100" dist="38100" dir="2700000" algn="tl">
                    <a:srgbClr val="000000">
                      <a:alpha val="43137"/>
                    </a:srgbClr>
                  </a:outerShdw>
                </a:effectLst>
              </a:rPr>
              <a:t>Modelo de riesgos proporcionales de Cox para calcular los cocientes de riesgos con IC 95%</a:t>
            </a:r>
          </a:p>
          <a:p>
            <a:endParaRPr lang="es-VE" sz="2200" b="1" dirty="0">
              <a:effectLst>
                <a:outerShdw blurRad="38100" dist="38100" dir="2700000" algn="tl">
                  <a:srgbClr val="000000">
                    <a:alpha val="43137"/>
                  </a:srgbClr>
                </a:outerShdw>
              </a:effectLst>
            </a:endParaRPr>
          </a:p>
          <a:p>
            <a:r>
              <a:rPr lang="es-VE" sz="2200" b="1" dirty="0">
                <a:effectLst>
                  <a:outerShdw blurRad="38100" dist="38100" dir="2700000" algn="tl">
                    <a:srgbClr val="000000">
                      <a:alpha val="43137"/>
                    </a:srgbClr>
                  </a:outerShdw>
                </a:effectLst>
              </a:rPr>
              <a:t>Curvas de Kaplan-</a:t>
            </a:r>
            <a:r>
              <a:rPr lang="es-VE" sz="2200" b="1" dirty="0" err="1">
                <a:effectLst>
                  <a:outerShdw blurRad="38100" dist="38100" dir="2700000" algn="tl">
                    <a:srgbClr val="000000">
                      <a:alpha val="43137"/>
                    </a:srgbClr>
                  </a:outerShdw>
                </a:effectLst>
              </a:rPr>
              <a:t>meier</a:t>
            </a:r>
            <a:r>
              <a:rPr lang="es-VE" sz="2200" b="1" dirty="0">
                <a:effectLst>
                  <a:outerShdw blurRad="38100" dist="38100" dir="2700000" algn="tl">
                    <a:srgbClr val="000000">
                      <a:alpha val="43137"/>
                    </a:srgbClr>
                  </a:outerShdw>
                </a:effectLst>
              </a:rPr>
              <a:t> para comparaciones gráficas.</a:t>
            </a:r>
          </a:p>
          <a:p>
            <a:endParaRPr lang="es-VE" sz="2200" b="1" dirty="0">
              <a:effectLst>
                <a:outerShdw blurRad="38100" dist="38100" dir="2700000" algn="tl">
                  <a:srgbClr val="000000">
                    <a:alpha val="43137"/>
                  </a:srgbClr>
                </a:outerShdw>
              </a:effectLst>
            </a:endParaRPr>
          </a:p>
          <a:p>
            <a:r>
              <a:rPr lang="es-VE" sz="2200" b="1" dirty="0">
                <a:effectLst>
                  <a:outerShdw blurRad="38100" dist="38100" dir="2700000" algn="tl">
                    <a:srgbClr val="000000">
                      <a:alpha val="43137"/>
                    </a:srgbClr>
                  </a:outerShdw>
                </a:effectLst>
              </a:rPr>
              <a:t>Si un paciente tuvo más de un evento, solo el primero se incluyó en el análisis. </a:t>
            </a:r>
          </a:p>
          <a:p>
            <a:endParaRPr lang="es-VE" sz="2200" b="1" dirty="0">
              <a:effectLst>
                <a:outerShdw blurRad="38100" dist="38100" dir="2700000" algn="tl">
                  <a:srgbClr val="000000">
                    <a:alpha val="43137"/>
                  </a:srgbClr>
                </a:outerShdw>
              </a:effectLst>
            </a:endParaRPr>
          </a:p>
          <a:p>
            <a:endParaRPr lang="es-VE" sz="2200" b="1" dirty="0">
              <a:effectLst>
                <a:outerShdw blurRad="38100" dist="38100" dir="2700000" algn="tl">
                  <a:srgbClr val="000000">
                    <a:alpha val="43137"/>
                  </a:srgbClr>
                </a:outerShdw>
              </a:effectLst>
            </a:endParaRPr>
          </a:p>
          <a:p>
            <a:r>
              <a:rPr lang="es-VE" sz="2200" b="1" dirty="0">
                <a:effectLst>
                  <a:outerShdw blurRad="38100" dist="38100" dir="2700000" algn="tl">
                    <a:srgbClr val="000000">
                      <a:alpha val="43137"/>
                    </a:srgbClr>
                  </a:outerShdw>
                </a:effectLst>
              </a:rPr>
              <a:t>Análisis por “Intención a tratar”.</a:t>
            </a:r>
          </a:p>
          <a:p>
            <a:endParaRPr lang="es-VE" sz="2200" b="1" dirty="0">
              <a:effectLst>
                <a:outerShdw blurRad="38100" dist="38100" dir="2700000" algn="tl">
                  <a:srgbClr val="000000">
                    <a:alpha val="43137"/>
                  </a:srgbClr>
                </a:outerShdw>
              </a:effectLst>
            </a:endParaRPr>
          </a:p>
          <a:p>
            <a:r>
              <a:rPr lang="es-VE" sz="2200" b="1" dirty="0">
                <a:effectLst>
                  <a:outerShdw blurRad="38100" dist="38100" dir="2700000" algn="tl">
                    <a:srgbClr val="000000">
                      <a:alpha val="43137"/>
                    </a:srgbClr>
                  </a:outerShdw>
                </a:effectLst>
              </a:rPr>
              <a:t>No se declararon conflictos de intereses.</a:t>
            </a:r>
          </a:p>
        </p:txBody>
      </p:sp>
      <p:pic>
        <p:nvPicPr>
          <p:cNvPr id="1028" name="Picture 4" descr="Imagen relacionada"/>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66" r="100000">
                        <a14:foregroundMark x1="33887" y1="14784" x2="33887" y2="14784"/>
                        <a14:foregroundMark x1="65781" y1="41528" x2="65781" y2="41528"/>
                        <a14:foregroundMark x1="60465" y1="46179" x2="60465" y2="46179"/>
                        <a14:foregroundMark x1="54983" y1="19435" x2="54983" y2="19435"/>
                        <a14:foregroundMark x1="48671" y1="18106" x2="48671" y2="18106"/>
                      </a14:backgroundRemoval>
                    </a14:imgEffect>
                  </a14:imgLayer>
                </a14:imgProps>
              </a:ext>
              <a:ext uri="{28A0092B-C50C-407E-A947-70E740481C1C}">
                <a14:useLocalDpi xmlns:a14="http://schemas.microsoft.com/office/drawing/2010/main" val="0"/>
              </a:ext>
            </a:extLst>
          </a:blip>
          <a:srcRect/>
          <a:stretch>
            <a:fillRect/>
          </a:stretch>
        </p:blipFill>
        <p:spPr bwMode="auto">
          <a:xfrm>
            <a:off x="1663699" y="3573016"/>
            <a:ext cx="2244711" cy="224471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5709338" y="6309320"/>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165682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02" t="22120" r="10644" b="11665"/>
          <a:stretch/>
        </p:blipFill>
        <p:spPr bwMode="auto">
          <a:xfrm>
            <a:off x="1847529" y="1363218"/>
            <a:ext cx="8660247" cy="494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RESULTADOS</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6" name="5 Grupo"/>
          <p:cNvGrpSpPr/>
          <p:nvPr/>
        </p:nvGrpSpPr>
        <p:grpSpPr>
          <a:xfrm>
            <a:off x="1900250" y="908720"/>
            <a:ext cx="8228199" cy="737408"/>
            <a:chOff x="0" y="-412632"/>
            <a:chExt cx="7374987" cy="1759286"/>
          </a:xfrm>
        </p:grpSpPr>
        <p:sp>
          <p:nvSpPr>
            <p:cNvPr id="7" name="6 Rectángulo redondeado"/>
            <p:cNvSpPr/>
            <p:nvPr/>
          </p:nvSpPr>
          <p:spPr>
            <a:xfrm>
              <a:off x="0" y="-412632"/>
              <a:ext cx="7374987" cy="1387286"/>
            </a:xfrm>
            <a:prstGeom prst="roundRect">
              <a:avLst>
                <a:gd name="adj" fmla="val 10000"/>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8" name="7 Rectángulo"/>
            <p:cNvSpPr/>
            <p:nvPr/>
          </p:nvSpPr>
          <p:spPr>
            <a:xfrm>
              <a:off x="40632" y="40632"/>
              <a:ext cx="5877997" cy="13060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endParaRPr lang="es-VE" sz="2400" b="1" dirty="0"/>
            </a:p>
          </p:txBody>
        </p:sp>
      </p:grpSp>
      <p:grpSp>
        <p:nvGrpSpPr>
          <p:cNvPr id="9" name="8 Grupo"/>
          <p:cNvGrpSpPr/>
          <p:nvPr/>
        </p:nvGrpSpPr>
        <p:grpSpPr>
          <a:xfrm>
            <a:off x="9570840" y="1340768"/>
            <a:ext cx="629616" cy="663583"/>
            <a:chOff x="6022383" y="1635841"/>
            <a:chExt cx="1352604" cy="1352604"/>
          </a:xfrm>
        </p:grpSpPr>
        <p:sp>
          <p:nvSpPr>
            <p:cNvPr id="10" name="9 Flecha abajo"/>
            <p:cNvSpPr/>
            <p:nvPr/>
          </p:nvSpPr>
          <p:spPr>
            <a:xfrm>
              <a:off x="6022383" y="1635841"/>
              <a:ext cx="1352604" cy="1352604"/>
            </a:xfrm>
            <a:prstGeom prst="downArrow">
              <a:avLst>
                <a:gd name="adj1" fmla="val 55000"/>
                <a:gd name="adj2" fmla="val 45000"/>
              </a:avLst>
            </a:pr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1" name="Flecha abajo 4"/>
            <p:cNvSpPr/>
            <p:nvPr/>
          </p:nvSpPr>
          <p:spPr>
            <a:xfrm>
              <a:off x="6326719" y="1635841"/>
              <a:ext cx="743932" cy="10178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s-VE" sz="2400" b="1"/>
            </a:p>
          </p:txBody>
        </p:sp>
      </p:grpSp>
      <p:sp>
        <p:nvSpPr>
          <p:cNvPr id="12" name="11 Rectángulo"/>
          <p:cNvSpPr/>
          <p:nvPr/>
        </p:nvSpPr>
        <p:spPr>
          <a:xfrm>
            <a:off x="1991543" y="990600"/>
            <a:ext cx="8136905" cy="430887"/>
          </a:xfrm>
          <a:prstGeom prst="rect">
            <a:avLst/>
          </a:prstGeom>
        </p:spPr>
        <p:txBody>
          <a:bodyPr wrap="square">
            <a:spAutoFit/>
          </a:bodyPr>
          <a:lstStyle/>
          <a:p>
            <a:r>
              <a:rPr lang="es-VE" sz="2200" b="1" dirty="0"/>
              <a:t>Se interrumpió el estudio en Febrero de 1999 de forma temprana.</a:t>
            </a:r>
          </a:p>
        </p:txBody>
      </p:sp>
      <p:sp>
        <p:nvSpPr>
          <p:cNvPr id="20" name="19 CuadroTexto"/>
          <p:cNvSpPr txBox="1"/>
          <p:nvPr/>
        </p:nvSpPr>
        <p:spPr>
          <a:xfrm>
            <a:off x="5375920" y="2564905"/>
            <a:ext cx="1241884" cy="246221"/>
          </a:xfrm>
          <a:prstGeom prst="rect">
            <a:avLst/>
          </a:prstGeom>
          <a:noFill/>
        </p:spPr>
        <p:txBody>
          <a:bodyPr wrap="square" rtlCol="0">
            <a:spAutoFit/>
          </a:bodyPr>
          <a:lstStyle/>
          <a:p>
            <a:r>
              <a:rPr lang="es-VE" sz="1000" b="1" dirty="0">
                <a:solidFill>
                  <a:srgbClr val="FF0000"/>
                </a:solidFill>
                <a:effectLst>
                  <a:outerShdw blurRad="38100" dist="38100" dir="2700000" algn="tl">
                    <a:srgbClr val="000000">
                      <a:alpha val="43137"/>
                    </a:srgbClr>
                  </a:outerShdw>
                </a:effectLst>
              </a:rPr>
              <a:t>ALTA INTENSIDAD</a:t>
            </a:r>
          </a:p>
        </p:txBody>
      </p:sp>
      <p:sp>
        <p:nvSpPr>
          <p:cNvPr id="23" name="22 CuadroTexto"/>
          <p:cNvSpPr txBox="1"/>
          <p:nvPr/>
        </p:nvSpPr>
        <p:spPr>
          <a:xfrm>
            <a:off x="8211008" y="2564905"/>
            <a:ext cx="1701416" cy="246221"/>
          </a:xfrm>
          <a:prstGeom prst="rect">
            <a:avLst/>
          </a:prstGeom>
          <a:noFill/>
        </p:spPr>
        <p:txBody>
          <a:bodyPr wrap="square" rtlCol="0">
            <a:spAutoFit/>
          </a:bodyPr>
          <a:lstStyle/>
          <a:p>
            <a:r>
              <a:rPr lang="es-VE" sz="1000" b="1" dirty="0">
                <a:solidFill>
                  <a:srgbClr val="FF0000"/>
                </a:solidFill>
                <a:effectLst>
                  <a:outerShdw blurRad="38100" dist="38100" dir="2700000" algn="tl">
                    <a:srgbClr val="000000">
                      <a:alpha val="43137"/>
                    </a:srgbClr>
                  </a:outerShdw>
                </a:effectLst>
              </a:rPr>
              <a:t>INTENSIDAD INTERMEDIA</a:t>
            </a:r>
          </a:p>
        </p:txBody>
      </p:sp>
      <p:sp>
        <p:nvSpPr>
          <p:cNvPr id="21" name="20 Rectángulo"/>
          <p:cNvSpPr/>
          <p:nvPr/>
        </p:nvSpPr>
        <p:spPr>
          <a:xfrm>
            <a:off x="2639616" y="4869160"/>
            <a:ext cx="724878" cy="369332"/>
          </a:xfrm>
          <a:prstGeom prst="rect">
            <a:avLst/>
          </a:prstGeom>
        </p:spPr>
        <p:txBody>
          <a:bodyPr wrap="none">
            <a:spAutoFit/>
          </a:bodyPr>
          <a:lstStyle/>
          <a:p>
            <a:r>
              <a:rPr lang="es-VE" b="1" dirty="0">
                <a:solidFill>
                  <a:srgbClr val="FF0000"/>
                </a:solidFill>
                <a:effectLst>
                  <a:outerShdw blurRad="38100" dist="38100" dir="2700000" algn="tl">
                    <a:srgbClr val="000000">
                      <a:alpha val="43137"/>
                    </a:srgbClr>
                  </a:outerShdw>
                </a:effectLst>
              </a:rPr>
              <a:t>(10%)</a:t>
            </a:r>
          </a:p>
        </p:txBody>
      </p:sp>
      <p:sp>
        <p:nvSpPr>
          <p:cNvPr id="22" name="21 Rectángulo"/>
          <p:cNvSpPr/>
          <p:nvPr/>
        </p:nvSpPr>
        <p:spPr>
          <a:xfrm>
            <a:off x="5875178" y="5013176"/>
            <a:ext cx="724878" cy="369332"/>
          </a:xfrm>
          <a:prstGeom prst="rect">
            <a:avLst/>
          </a:prstGeom>
        </p:spPr>
        <p:txBody>
          <a:bodyPr wrap="none">
            <a:spAutoFit/>
          </a:bodyPr>
          <a:lstStyle/>
          <a:p>
            <a:r>
              <a:rPr lang="es-VE" b="1" dirty="0">
                <a:solidFill>
                  <a:srgbClr val="FF0000"/>
                </a:solidFill>
                <a:effectLst>
                  <a:outerShdw blurRad="38100" dist="38100" dir="2700000" algn="tl">
                    <a:srgbClr val="000000">
                      <a:alpha val="43137"/>
                    </a:srgbClr>
                  </a:outerShdw>
                </a:effectLst>
              </a:rPr>
              <a:t>(19%)</a:t>
            </a:r>
          </a:p>
        </p:txBody>
      </p:sp>
      <p:sp>
        <p:nvSpPr>
          <p:cNvPr id="24" name="23 Rectángulo"/>
          <p:cNvSpPr/>
          <p:nvPr/>
        </p:nvSpPr>
        <p:spPr>
          <a:xfrm>
            <a:off x="9264352" y="5147900"/>
            <a:ext cx="724878" cy="369332"/>
          </a:xfrm>
          <a:prstGeom prst="rect">
            <a:avLst/>
          </a:prstGeom>
        </p:spPr>
        <p:txBody>
          <a:bodyPr wrap="none">
            <a:spAutoFit/>
          </a:bodyPr>
          <a:lstStyle/>
          <a:p>
            <a:r>
              <a:rPr lang="es-VE" b="1" dirty="0">
                <a:solidFill>
                  <a:srgbClr val="FF0000"/>
                </a:solidFill>
                <a:effectLst>
                  <a:outerShdw blurRad="38100" dist="38100" dir="2700000" algn="tl">
                    <a:srgbClr val="000000">
                      <a:alpha val="43137"/>
                    </a:srgbClr>
                  </a:outerShdw>
                </a:effectLst>
              </a:rPr>
              <a:t>(20%)</a:t>
            </a:r>
          </a:p>
        </p:txBody>
      </p:sp>
      <p:sp>
        <p:nvSpPr>
          <p:cNvPr id="18" name="17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1202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3" grpId="0"/>
      <p:bldP spid="21"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15280" t="22635" r="53650" b="6515"/>
          <a:stretch/>
        </p:blipFill>
        <p:spPr bwMode="auto">
          <a:xfrm>
            <a:off x="1847528" y="859234"/>
            <a:ext cx="3240360" cy="5162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4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RESULTADOS</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00" t="23666" r="24250" b="13000"/>
          <a:stretch/>
        </p:blipFill>
        <p:spPr bwMode="auto">
          <a:xfrm>
            <a:off x="3926986" y="1174106"/>
            <a:ext cx="6103236" cy="4343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926986" y="2276872"/>
            <a:ext cx="6103236"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3935760" y="2492896"/>
            <a:ext cx="6103236" cy="648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Rectángulo"/>
          <p:cNvSpPr/>
          <p:nvPr/>
        </p:nvSpPr>
        <p:spPr>
          <a:xfrm>
            <a:off x="3935760" y="3284984"/>
            <a:ext cx="6103236"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Rectángulo"/>
          <p:cNvSpPr/>
          <p:nvPr/>
        </p:nvSpPr>
        <p:spPr>
          <a:xfrm>
            <a:off x="3935760" y="4293096"/>
            <a:ext cx="6103236"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Rectángulo"/>
          <p:cNvSpPr/>
          <p:nvPr/>
        </p:nvSpPr>
        <p:spPr>
          <a:xfrm>
            <a:off x="1847528" y="1174106"/>
            <a:ext cx="1224136" cy="43431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Rectángulo"/>
          <p:cNvSpPr/>
          <p:nvPr/>
        </p:nvSpPr>
        <p:spPr>
          <a:xfrm>
            <a:off x="2927648" y="836712"/>
            <a:ext cx="2160240" cy="46805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420" t="21000" r="31750" b="20178"/>
          <a:stretch/>
        </p:blipFill>
        <p:spPr bwMode="auto">
          <a:xfrm>
            <a:off x="4331804" y="867604"/>
            <a:ext cx="6012668" cy="4433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4295800" y="1052736"/>
            <a:ext cx="5976664"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Rectángulo"/>
          <p:cNvSpPr/>
          <p:nvPr/>
        </p:nvSpPr>
        <p:spPr>
          <a:xfrm>
            <a:off x="4295800" y="1196752"/>
            <a:ext cx="5976664"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16 Rectángulo"/>
          <p:cNvSpPr/>
          <p:nvPr/>
        </p:nvSpPr>
        <p:spPr>
          <a:xfrm>
            <a:off x="4295800" y="1484784"/>
            <a:ext cx="5976664"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Rectángulo"/>
          <p:cNvSpPr/>
          <p:nvPr/>
        </p:nvSpPr>
        <p:spPr>
          <a:xfrm>
            <a:off x="4295800" y="1916832"/>
            <a:ext cx="5976664"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8 Rectángulo"/>
          <p:cNvSpPr/>
          <p:nvPr/>
        </p:nvSpPr>
        <p:spPr>
          <a:xfrm>
            <a:off x="4295800" y="2132856"/>
            <a:ext cx="5976664" cy="4320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19 Rectángulo"/>
          <p:cNvSpPr/>
          <p:nvPr/>
        </p:nvSpPr>
        <p:spPr>
          <a:xfrm>
            <a:off x="4295800" y="2852936"/>
            <a:ext cx="5976664"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20 Rectángulo"/>
          <p:cNvSpPr/>
          <p:nvPr/>
        </p:nvSpPr>
        <p:spPr>
          <a:xfrm>
            <a:off x="4295800" y="3068960"/>
            <a:ext cx="5976664"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21 Rectángulo"/>
          <p:cNvSpPr/>
          <p:nvPr/>
        </p:nvSpPr>
        <p:spPr>
          <a:xfrm>
            <a:off x="4295800" y="3284984"/>
            <a:ext cx="5976664"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22 Rectángulo"/>
          <p:cNvSpPr/>
          <p:nvPr/>
        </p:nvSpPr>
        <p:spPr>
          <a:xfrm>
            <a:off x="4295800" y="3501008"/>
            <a:ext cx="5976664"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23 Rectángulo"/>
          <p:cNvSpPr/>
          <p:nvPr/>
        </p:nvSpPr>
        <p:spPr>
          <a:xfrm>
            <a:off x="4295800" y="3933056"/>
            <a:ext cx="5976664" cy="2880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24 Rectángulo"/>
          <p:cNvSpPr/>
          <p:nvPr/>
        </p:nvSpPr>
        <p:spPr>
          <a:xfrm>
            <a:off x="4295800" y="4293096"/>
            <a:ext cx="5976664" cy="100811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25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1076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nodeType="clickEffect">
                                  <p:stCondLst>
                                    <p:cond delay="0"/>
                                  </p:stCondLst>
                                  <p:childTnLst>
                                    <p:animEffect transition="out" filter="blinds(horizontal)">
                                      <p:cBhvr>
                                        <p:cTn id="68" dur="500"/>
                                        <p:tgtEl>
                                          <p:spTgt spid="3074"/>
                                        </p:tgtEl>
                                      </p:cBhvr>
                                    </p:animEffect>
                                    <p:set>
                                      <p:cBhvr>
                                        <p:cTn id="69" dur="1" fill="hold">
                                          <p:stCondLst>
                                            <p:cond delay="499"/>
                                          </p:stCondLst>
                                        </p:cTn>
                                        <p:tgtEl>
                                          <p:spTgt spid="307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07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1" nodeType="clickEffect">
                                  <p:stCondLst>
                                    <p:cond delay="0"/>
                                  </p:stCondLst>
                                  <p:childTnLst>
                                    <p:animEffect transition="out" filter="blinds(horizontal)">
                                      <p:cBhvr>
                                        <p:cTn id="99" dur="500"/>
                                        <p:tgtEl>
                                          <p:spTgt spid="17"/>
                                        </p:tgtEl>
                                      </p:cBhvr>
                                    </p:animEffect>
                                    <p:set>
                                      <p:cBhvr>
                                        <p:cTn id="100" dur="1" fill="hold">
                                          <p:stCondLst>
                                            <p:cond delay="499"/>
                                          </p:stCondLst>
                                        </p:cTn>
                                        <p:tgtEl>
                                          <p:spTgt spid="1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3" presetClass="exit" presetSubtype="10" fill="hold" grpId="1" nodeType="clickEffect">
                                  <p:stCondLst>
                                    <p:cond delay="0"/>
                                  </p:stCondLst>
                                  <p:childTnLst>
                                    <p:animEffect transition="out" filter="blinds(horizontal)">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19"/>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19"/>
                                        </p:tgtEl>
                                      </p:cBhvr>
                                    </p:animEffect>
                                    <p:set>
                                      <p:cBhvr>
                                        <p:cTn id="118" dur="1" fill="hold">
                                          <p:stCondLst>
                                            <p:cond delay="499"/>
                                          </p:stCondLst>
                                        </p:cTn>
                                        <p:tgtEl>
                                          <p:spTgt spid="1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grpId="1" nodeType="clickEffect">
                                  <p:stCondLst>
                                    <p:cond delay="0"/>
                                  </p:stCondLst>
                                  <p:childTnLst>
                                    <p:animEffect transition="out" filter="blinds(horizontal)">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3" presetClass="exit" presetSubtype="10" fill="hold" grpId="1" nodeType="clickEffect">
                                  <p:stCondLst>
                                    <p:cond delay="0"/>
                                  </p:stCondLst>
                                  <p:childTnLst>
                                    <p:animEffect transition="out" filter="blinds(horizontal)">
                                      <p:cBhvr>
                                        <p:cTn id="135" dur="500"/>
                                        <p:tgtEl>
                                          <p:spTgt spid="21"/>
                                        </p:tgtEl>
                                      </p:cBhvr>
                                    </p:animEffect>
                                    <p:set>
                                      <p:cBhvr>
                                        <p:cTn id="136" dur="1" fill="hold">
                                          <p:stCondLst>
                                            <p:cond delay="499"/>
                                          </p:stCondLst>
                                        </p:cTn>
                                        <p:tgtEl>
                                          <p:spTgt spid="2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3" presetClass="exit" presetSubtype="10" fill="hold" grpId="1" nodeType="clickEffect">
                                  <p:stCondLst>
                                    <p:cond delay="0"/>
                                  </p:stCondLst>
                                  <p:childTnLst>
                                    <p:animEffect transition="out" filter="blinds(horizontal)">
                                      <p:cBhvr>
                                        <p:cTn id="144" dur="500"/>
                                        <p:tgtEl>
                                          <p:spTgt spid="22"/>
                                        </p:tgtEl>
                                      </p:cBhvr>
                                    </p:animEffect>
                                    <p:set>
                                      <p:cBhvr>
                                        <p:cTn id="145" dur="1" fill="hold">
                                          <p:stCondLst>
                                            <p:cond delay="499"/>
                                          </p:stCondLst>
                                        </p:cTn>
                                        <p:tgtEl>
                                          <p:spTgt spid="22"/>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2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23"/>
                                        </p:tgtEl>
                                      </p:cBhvr>
                                    </p:animEffect>
                                    <p:set>
                                      <p:cBhvr>
                                        <p:cTn id="154" dur="1" fill="hold">
                                          <p:stCondLst>
                                            <p:cond delay="499"/>
                                          </p:stCondLst>
                                        </p:cTn>
                                        <p:tgtEl>
                                          <p:spTgt spid="23"/>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3" presetClass="exit" presetSubtype="10" fill="hold" grpId="1" nodeType="clickEffect">
                                  <p:stCondLst>
                                    <p:cond delay="0"/>
                                  </p:stCondLst>
                                  <p:childTnLst>
                                    <p:animEffect transition="out" filter="blinds(horizontal)">
                                      <p:cBhvr>
                                        <p:cTn id="162" dur="500"/>
                                        <p:tgtEl>
                                          <p:spTgt spid="24"/>
                                        </p:tgtEl>
                                      </p:cBhvr>
                                    </p:animEffect>
                                    <p:set>
                                      <p:cBhvr>
                                        <p:cTn id="163" dur="1" fill="hold">
                                          <p:stCondLst>
                                            <p:cond delay="499"/>
                                          </p:stCondLst>
                                        </p:cTn>
                                        <p:tgtEl>
                                          <p:spTgt spid="24"/>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25"/>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3" presetClass="exit" presetSubtype="10" fill="hold" grpId="1" nodeType="clickEffect">
                                  <p:stCondLst>
                                    <p:cond delay="0"/>
                                  </p:stCondLst>
                                  <p:childTnLst>
                                    <p:animEffect transition="out" filter="blinds(horizontal)">
                                      <p:cBhvr>
                                        <p:cTn id="171" dur="500"/>
                                        <p:tgtEl>
                                          <p:spTgt spid="25"/>
                                        </p:tgtEl>
                                      </p:cBhvr>
                                    </p:animEffect>
                                    <p:set>
                                      <p:cBhvr>
                                        <p:cTn id="17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RESULTADOS</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77" t="25333" r="10434" b="15667"/>
          <a:stretch/>
        </p:blipFill>
        <p:spPr bwMode="auto">
          <a:xfrm>
            <a:off x="1631504" y="886074"/>
            <a:ext cx="8897076" cy="4505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559496" y="5013176"/>
            <a:ext cx="3024336"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1559496" y="1412776"/>
            <a:ext cx="2448272" cy="338437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3863752" y="958602"/>
            <a:ext cx="1728192" cy="383855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Rectángulo"/>
          <p:cNvSpPr/>
          <p:nvPr/>
        </p:nvSpPr>
        <p:spPr>
          <a:xfrm>
            <a:off x="5591944" y="1160748"/>
            <a:ext cx="2736304" cy="363640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Rectángulo"/>
          <p:cNvSpPr/>
          <p:nvPr/>
        </p:nvSpPr>
        <p:spPr>
          <a:xfrm>
            <a:off x="8400256" y="1115380"/>
            <a:ext cx="2232248" cy="36817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Rectángulo"/>
          <p:cNvSpPr/>
          <p:nvPr/>
        </p:nvSpPr>
        <p:spPr>
          <a:xfrm>
            <a:off x="1524000" y="1700808"/>
            <a:ext cx="9144000" cy="72008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Rectángulo"/>
          <p:cNvSpPr/>
          <p:nvPr/>
        </p:nvSpPr>
        <p:spPr>
          <a:xfrm>
            <a:off x="1559496" y="2420888"/>
            <a:ext cx="9073008" cy="2520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Rectángulo"/>
          <p:cNvSpPr/>
          <p:nvPr/>
        </p:nvSpPr>
        <p:spPr>
          <a:xfrm>
            <a:off x="1559496" y="2816932"/>
            <a:ext cx="9073008" cy="2520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Rectángulo"/>
          <p:cNvSpPr/>
          <p:nvPr/>
        </p:nvSpPr>
        <p:spPr>
          <a:xfrm>
            <a:off x="1559496" y="2960948"/>
            <a:ext cx="9073008" cy="25202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Rectángulo"/>
          <p:cNvSpPr/>
          <p:nvPr/>
        </p:nvSpPr>
        <p:spPr>
          <a:xfrm>
            <a:off x="1559496" y="3140968"/>
            <a:ext cx="9073008" cy="14401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16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
        <p:nvSpPr>
          <p:cNvPr id="18" name="17 Rectángulo"/>
          <p:cNvSpPr/>
          <p:nvPr/>
        </p:nvSpPr>
        <p:spPr>
          <a:xfrm>
            <a:off x="1524000" y="4518412"/>
            <a:ext cx="9004580" cy="4227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5683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RESULTADOS</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5 Imagen"/>
          <p:cNvPicPr/>
          <p:nvPr/>
        </p:nvPicPr>
        <p:blipFill rotWithShape="1">
          <a:blip r:embed="rId3"/>
          <a:srcRect l="8829" t="22183" r="54160" b="6968"/>
          <a:stretch/>
        </p:blipFill>
        <p:spPr bwMode="auto">
          <a:xfrm>
            <a:off x="1775520" y="845934"/>
            <a:ext cx="3828256" cy="5247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6 Rectángulo"/>
          <p:cNvSpPr/>
          <p:nvPr/>
        </p:nvSpPr>
        <p:spPr>
          <a:xfrm>
            <a:off x="1739516" y="5589240"/>
            <a:ext cx="3864260" cy="53913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2279576" y="764704"/>
            <a:ext cx="1224136"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1775520" y="1124744"/>
            <a:ext cx="504056" cy="42484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Rectángulo"/>
          <p:cNvSpPr/>
          <p:nvPr/>
        </p:nvSpPr>
        <p:spPr>
          <a:xfrm>
            <a:off x="1847528" y="5013177"/>
            <a:ext cx="3756248" cy="59871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Rectángulo"/>
          <p:cNvSpPr/>
          <p:nvPr/>
        </p:nvSpPr>
        <p:spPr>
          <a:xfrm>
            <a:off x="1847528" y="1124745"/>
            <a:ext cx="3756248" cy="207487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Rectángulo"/>
          <p:cNvSpPr/>
          <p:nvPr/>
        </p:nvSpPr>
        <p:spPr>
          <a:xfrm>
            <a:off x="1847528" y="3199620"/>
            <a:ext cx="3756248" cy="231761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750" t="22001" r="23750" b="11803"/>
          <a:stretch/>
        </p:blipFill>
        <p:spPr bwMode="auto">
          <a:xfrm>
            <a:off x="5015880" y="936256"/>
            <a:ext cx="5040560" cy="4508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8894" t="70333" r="30943" b="25974"/>
          <a:stretch/>
        </p:blipFill>
        <p:spPr bwMode="auto">
          <a:xfrm>
            <a:off x="5591944" y="5517233"/>
            <a:ext cx="3822390" cy="211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0750" t="21333" r="26750" b="9767"/>
          <a:stretch/>
        </p:blipFill>
        <p:spPr bwMode="auto">
          <a:xfrm>
            <a:off x="3867150" y="908721"/>
            <a:ext cx="4677095" cy="4603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8894" t="70333" r="18763" b="21580"/>
          <a:stretch/>
        </p:blipFill>
        <p:spPr bwMode="auto">
          <a:xfrm>
            <a:off x="3791744" y="5589241"/>
            <a:ext cx="4750532" cy="462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28456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nodeType="clickEffect">
                                  <p:stCondLst>
                                    <p:cond delay="0"/>
                                  </p:stCondLst>
                                  <p:childTnLst>
                                    <p:animEffect transition="out" filter="blinds(horizontal)">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09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09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4098"/>
                                        </p:tgtEl>
                                      </p:cBhvr>
                                    </p:animEffect>
                                    <p:set>
                                      <p:cBhvr>
                                        <p:cTn id="76" dur="1" fill="hold">
                                          <p:stCondLst>
                                            <p:cond delay="499"/>
                                          </p:stCondLst>
                                        </p:cTn>
                                        <p:tgtEl>
                                          <p:spTgt spid="4098"/>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4099"/>
                                        </p:tgtEl>
                                      </p:cBhvr>
                                    </p:animEffect>
                                    <p:set>
                                      <p:cBhvr>
                                        <p:cTn id="79" dur="1" fill="hold">
                                          <p:stCondLst>
                                            <p:cond delay="499"/>
                                          </p:stCondLst>
                                        </p:cTn>
                                        <p:tgtEl>
                                          <p:spTgt spid="409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31504" y="1375661"/>
            <a:ext cx="6093394" cy="37548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¿EXISTE REDUCCIÓN DE LA MORTALIDAD CON EL USO DE ANTICOAGULACIÓN ORAL EN PACIENTES CON INFARTO AGUDO DE MIOCARDIO ANTERIOR EXTENSO A LOS 30 DIAS, 6 MESES Y AL AÑO?</a:t>
            </a:r>
            <a:endParaRPr lang="es-E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5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4513" y1="96417" x2="34513" y2="96417"/>
                        <a14:foregroundMark x1="52358" y1="98583" x2="52358" y2="98583"/>
                        <a14:foregroundMark x1="16667" y1="42167" x2="16667" y2="42167"/>
                        <a14:foregroundMark x1="4953" y1="29417" x2="4953" y2="29417"/>
                        <a14:foregroundMark x1="20755" y1="27000" x2="20755" y2="27000"/>
                        <a14:foregroundMark x1="20755" y1="55167" x2="20755" y2="55167"/>
                        <a14:foregroundMark x1="9041" y1="57667" x2="9041" y2="57667"/>
                        <a14:foregroundMark x1="16667" y1="53000" x2="16667" y2="53000"/>
                        <a14:foregroundMark x1="12579" y1="55500" x2="12579" y2="55500"/>
                        <a14:foregroundMark x1="19575" y1="49000" x2="19575" y2="49000"/>
                        <a14:foregroundMark x1="19261" y1="35000" x2="19261" y2="35000"/>
                        <a14:foregroundMark x1="9906" y1="32583" x2="9906" y2="32583"/>
                        <a14:foregroundMark x1="6997" y1="37833" x2="6997" y2="37833"/>
                        <a14:foregroundMark x1="14623" y1="28833" x2="14623" y2="28833"/>
                        <a14:foregroundMark x1="11950" y1="39083" x2="11950" y2="39083"/>
                        <a14:foregroundMark x1="23664" y1="49333" x2="23664" y2="49333"/>
                      </a14:backgroundRemoval>
                    </a14:imgEffect>
                  </a14:imgLayer>
                </a14:imgProps>
              </a:ext>
              <a:ext uri="{28A0092B-C50C-407E-A947-70E740481C1C}">
                <a14:useLocalDpi xmlns:a14="http://schemas.microsoft.com/office/drawing/2010/main" val="0"/>
              </a:ext>
            </a:extLst>
          </a:blip>
          <a:stretch>
            <a:fillRect/>
          </a:stretch>
        </p:blipFill>
        <p:spPr>
          <a:xfrm>
            <a:off x="7464152" y="1340768"/>
            <a:ext cx="4045410" cy="3816424"/>
          </a:xfrm>
          <a:prstGeom prst="rect">
            <a:avLst/>
          </a:prstGeom>
        </p:spPr>
      </p:pic>
      <p:sp>
        <p:nvSpPr>
          <p:cNvPr id="5" name="AutoShape 2" descr="Imagen relacionad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Tree>
    <p:extLst>
      <p:ext uri="{BB962C8B-B14F-4D97-AF65-F5344CB8AC3E}">
        <p14:creationId xmlns:p14="http://schemas.microsoft.com/office/powerpoint/2010/main" val="55427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919536" y="995245"/>
            <a:ext cx="842493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400" b="1" dirty="0">
                <a:effectLst>
                  <a:outerShdw blurRad="38100" dist="38100" dir="2700000" algn="tl">
                    <a:srgbClr val="000000">
                      <a:alpha val="43137"/>
                    </a:srgbClr>
                  </a:outerShdw>
                </a:effectLst>
              </a:rPr>
              <a:t>La ACO de alta intensidad y la combinación de ACO de intensidad moderada con aspirina, fueron más efectivas que la aspirina sola para reducir eventos CV tras el IM.</a:t>
            </a:r>
          </a:p>
        </p:txBody>
      </p:sp>
      <p:sp>
        <p:nvSpPr>
          <p:cNvPr id="5" name="4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DISCUSIÓN</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
        <p:nvSpPr>
          <p:cNvPr id="10" name="9 Rectángulo"/>
          <p:cNvSpPr/>
          <p:nvPr/>
        </p:nvSpPr>
        <p:spPr>
          <a:xfrm>
            <a:off x="1919536" y="1196752"/>
            <a:ext cx="842493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VE" sz="2400" b="1" dirty="0">
                <a:effectLst>
                  <a:outerShdw blurRad="38100" dist="38100" dir="2700000" algn="tl">
                    <a:srgbClr val="000000">
                      <a:alpha val="43137"/>
                    </a:srgbClr>
                  </a:outerShdw>
                </a:effectLst>
              </a:rPr>
              <a:t>Los beneficios de la ACO se lograron con pocos efectos adversos. Las tasas de hemorragia mayor fueron bajas en todos los grupos, aunque el tratamiento combinado se asoció con un aumento de dos veces en éste punto final.</a:t>
            </a:r>
          </a:p>
        </p:txBody>
      </p:sp>
      <p:sp>
        <p:nvSpPr>
          <p:cNvPr id="11" name="10 Rectángulo"/>
          <p:cNvSpPr/>
          <p:nvPr/>
        </p:nvSpPr>
        <p:spPr>
          <a:xfrm>
            <a:off x="1919536" y="1484785"/>
            <a:ext cx="842493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400" b="1" dirty="0">
                <a:effectLst>
                  <a:outerShdw blurRad="38100" dist="38100" dir="2700000" algn="tl">
                    <a:srgbClr val="000000">
                      <a:alpha val="43137"/>
                    </a:srgbClr>
                  </a:outerShdw>
                </a:effectLst>
              </a:rPr>
              <a:t>Los resultados concuerdan con los del ensayo ATACS, donde se presentó menos eventos coronarios con el tratamiento combinado (INR 2,4)  en contraste con aspirina sola.</a:t>
            </a:r>
          </a:p>
        </p:txBody>
      </p:sp>
      <p:sp>
        <p:nvSpPr>
          <p:cNvPr id="12" name="11 Rectángulo"/>
          <p:cNvSpPr/>
          <p:nvPr/>
        </p:nvSpPr>
        <p:spPr>
          <a:xfrm>
            <a:off x="1938586" y="1412776"/>
            <a:ext cx="8405886"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VE" sz="2400" b="1" dirty="0">
                <a:effectLst>
                  <a:outerShdw blurRad="38100" dist="38100" dir="2700000" algn="tl">
                    <a:srgbClr val="000000">
                      <a:alpha val="43137"/>
                    </a:srgbClr>
                  </a:outerShdw>
                </a:effectLst>
              </a:rPr>
              <a:t>No se registró ningún beneficio con el tratamiento combinado en comparación con la aspirina sola en el estudio CHAMP (INR 1,8), el ensayo CARS (INR menor o igual a 1,5) o el ensayo OASIS-2, y el sangrado aumentó significativamente con el tratamiento combinado en el estudio CHAMP.  En el ensayo CARS,  no se registraron beneficios con 3 mg de </a:t>
            </a:r>
            <a:r>
              <a:rPr lang="es-VE" sz="2400" b="1" dirty="0" err="1">
                <a:effectLst>
                  <a:outerShdw blurRad="38100" dist="38100" dir="2700000" algn="tl">
                    <a:srgbClr val="000000">
                      <a:alpha val="43137"/>
                    </a:srgbClr>
                  </a:outerShdw>
                </a:effectLst>
              </a:rPr>
              <a:t>warfarina</a:t>
            </a:r>
            <a:r>
              <a:rPr lang="es-VE" sz="2400" b="1" dirty="0">
                <a:effectLst>
                  <a:outerShdw blurRad="38100" dist="38100" dir="2700000" algn="tl">
                    <a:srgbClr val="000000">
                      <a:alpha val="43137"/>
                    </a:srgbClr>
                  </a:outerShdw>
                </a:effectLst>
              </a:rPr>
              <a:t> (INR 1,5) sobre  1 mg de </a:t>
            </a:r>
            <a:r>
              <a:rPr lang="es-VE" sz="2400" b="1" dirty="0" err="1">
                <a:effectLst>
                  <a:outerShdw blurRad="38100" dist="38100" dir="2700000" algn="tl">
                    <a:srgbClr val="000000">
                      <a:alpha val="43137"/>
                    </a:srgbClr>
                  </a:outerShdw>
                </a:effectLst>
              </a:rPr>
              <a:t>warfarina</a:t>
            </a:r>
            <a:r>
              <a:rPr lang="es-VE" sz="2400" b="1" dirty="0">
                <a:effectLst>
                  <a:outerShdw blurRad="38100" dist="38100" dir="2700000" algn="tl">
                    <a:srgbClr val="000000">
                      <a:alpha val="43137"/>
                    </a:srgbClr>
                  </a:outerShdw>
                </a:effectLst>
              </a:rPr>
              <a:t> (INR 1,1). Pudo haber ocurrido por la baja intensidad de la anticoagulación oral.</a:t>
            </a:r>
          </a:p>
        </p:txBody>
      </p:sp>
      <p:sp>
        <p:nvSpPr>
          <p:cNvPr id="14" name="13 Rectángulo"/>
          <p:cNvSpPr/>
          <p:nvPr/>
        </p:nvSpPr>
        <p:spPr>
          <a:xfrm>
            <a:off x="1919536" y="1772817"/>
            <a:ext cx="842493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400" b="1" dirty="0">
                <a:effectLst>
                  <a:outerShdw blurRad="38100" dist="38100" dir="2700000" algn="tl">
                    <a:srgbClr val="000000">
                      <a:alpha val="43137"/>
                    </a:srgbClr>
                  </a:outerShdw>
                </a:effectLst>
              </a:rPr>
              <a:t>Nuestro estudio tuvo un INR promedio de 3,2 en el grupo de anticoagulación y 2,4 en el grupo de combinación, y esto podría explicar los resultados positivos de nuestro ensayo. </a:t>
            </a:r>
          </a:p>
        </p:txBody>
      </p:sp>
      <p:sp>
        <p:nvSpPr>
          <p:cNvPr id="15" name="14 CuadroTexto"/>
          <p:cNvSpPr txBox="1"/>
          <p:nvPr/>
        </p:nvSpPr>
        <p:spPr>
          <a:xfrm>
            <a:off x="1938586" y="2084656"/>
            <a:ext cx="840588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VE" sz="2400" b="1" dirty="0">
                <a:effectLst>
                  <a:outerShdw blurRad="38100" dist="38100" dir="2700000" algn="tl">
                    <a:srgbClr val="000000">
                      <a:alpha val="43137"/>
                    </a:srgbClr>
                  </a:outerShdw>
                </a:effectLst>
              </a:rPr>
              <a:t>El tratamiento crónico con HBPM mostró un beneficio modesto en el ensayo FRISC-2, lo que sugiere que los anticoagulantes podrían tener un lugar a largo plazo.</a:t>
            </a:r>
          </a:p>
        </p:txBody>
      </p:sp>
      <p:sp>
        <p:nvSpPr>
          <p:cNvPr id="13" name="12 Rectángulo"/>
          <p:cNvSpPr/>
          <p:nvPr/>
        </p:nvSpPr>
        <p:spPr>
          <a:xfrm>
            <a:off x="1919536" y="2560836"/>
            <a:ext cx="8424936"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400" b="1" i="1" dirty="0">
                <a:effectLst>
                  <a:outerShdw blurRad="38100" dist="38100" dir="2700000" algn="tl">
                    <a:srgbClr val="000000">
                      <a:alpha val="43137"/>
                    </a:srgbClr>
                  </a:outerShdw>
                </a:effectLst>
              </a:rPr>
              <a:t>Los amplios IC y la pequeña cantidad de pacientes puede significar que el efecto del tratamiento podría haber sido exagerado por casualidad. Este efecto favorable de la </a:t>
            </a:r>
            <a:r>
              <a:rPr lang="es-VE" sz="2400" b="1" i="1" dirty="0" err="1">
                <a:effectLst>
                  <a:outerShdw blurRad="38100" dist="38100" dir="2700000" algn="tl">
                    <a:srgbClr val="000000">
                      <a:alpha val="43137"/>
                    </a:srgbClr>
                  </a:outerShdw>
                </a:effectLst>
              </a:rPr>
              <a:t>coumadina</a:t>
            </a:r>
            <a:r>
              <a:rPr lang="es-VE" sz="2400" b="1" i="1" dirty="0">
                <a:effectLst>
                  <a:outerShdw blurRad="38100" dist="38100" dir="2700000" algn="tl">
                    <a:srgbClr val="000000">
                      <a:alpha val="43137"/>
                    </a:srgbClr>
                  </a:outerShdw>
                </a:effectLst>
              </a:rPr>
              <a:t> se ve respaldado por los resultados de un </a:t>
            </a:r>
            <a:r>
              <a:rPr lang="es-VE" sz="2400" b="1" i="1" dirty="0" err="1">
                <a:effectLst>
                  <a:outerShdw blurRad="38100" dist="38100" dir="2700000" algn="tl">
                    <a:srgbClr val="000000">
                      <a:alpha val="43137"/>
                    </a:srgbClr>
                  </a:outerShdw>
                </a:effectLst>
              </a:rPr>
              <a:t>metanálisis</a:t>
            </a:r>
            <a:r>
              <a:rPr lang="es-VE" sz="2400" b="1" i="1" dirty="0">
                <a:effectLst>
                  <a:outerShdw blurRad="38100" dist="38100" dir="2700000" algn="tl">
                    <a:srgbClr val="000000">
                      <a:alpha val="43137"/>
                    </a:srgbClr>
                  </a:outerShdw>
                </a:effectLst>
              </a:rPr>
              <a:t> de anticoagulantes orales en pacientes con EAC y los resultados preliminares del ensayo WARIS-2.</a:t>
            </a:r>
          </a:p>
        </p:txBody>
      </p:sp>
      <p:sp>
        <p:nvSpPr>
          <p:cNvPr id="18" name="17 Rectángulo"/>
          <p:cNvSpPr/>
          <p:nvPr/>
        </p:nvSpPr>
        <p:spPr>
          <a:xfrm>
            <a:off x="1919536" y="3046308"/>
            <a:ext cx="8424936"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VE" sz="2400" b="1" dirty="0">
                <a:effectLst>
                  <a:outerShdw blurRad="38100" dist="38100" dir="2700000" algn="tl">
                    <a:srgbClr val="000000">
                      <a:alpha val="43137"/>
                    </a:srgbClr>
                  </a:outerShdw>
                </a:effectLst>
              </a:rPr>
              <a:t>La asignación del tratamiento fue abierta, lo que también podría haber introducido sesgos en nuestros resultados. Elegimos un enfoque pragmático porque estábamos interesados en el efecto relativo de las estrategias completas de la </a:t>
            </a:r>
            <a:r>
              <a:rPr lang="es-VE" sz="2400" b="1" dirty="0" err="1">
                <a:effectLst>
                  <a:outerShdw blurRad="38100" dist="38100" dir="2700000" algn="tl">
                    <a:srgbClr val="000000">
                      <a:alpha val="43137"/>
                    </a:srgbClr>
                  </a:outerShdw>
                </a:effectLst>
              </a:rPr>
              <a:t>Coumadin</a:t>
            </a:r>
            <a:r>
              <a:rPr lang="es-VE" sz="2400" b="1" dirty="0">
                <a:effectLst>
                  <a:outerShdw blurRad="38100" dist="38100" dir="2700000" algn="tl">
                    <a:srgbClr val="000000">
                      <a:alpha val="43137"/>
                    </a:srgbClr>
                  </a:outerShdw>
                </a:effectLst>
              </a:rPr>
              <a:t> y se requería de un monitoreo frecuente del INR; y la introducción de la logística del monitoreo de anticoagulación en el grupo de aspirina sola, podría haber conducido sesgos en la adherencia.</a:t>
            </a:r>
          </a:p>
        </p:txBody>
      </p:sp>
    </p:spTree>
    <p:extLst>
      <p:ext uri="{BB962C8B-B14F-4D97-AF65-F5344CB8AC3E}">
        <p14:creationId xmlns:p14="http://schemas.microsoft.com/office/powerpoint/2010/main" val="188351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9" presetClass="exit" presetSubtype="0" accel="100000" fill="hold" grpId="1" nodeType="clickEffect">
                                  <p:stCondLst>
                                    <p:cond delay="0"/>
                                  </p:stCondLst>
                                  <p:childTnLst>
                                    <p:anim calcmode="lin" valueType="num">
                                      <p:cBhvr>
                                        <p:cTn id="28" dur="500"/>
                                        <p:tgtEl>
                                          <p:spTgt spid="11"/>
                                        </p:tgtEl>
                                        <p:attrNameLst>
                                          <p:attrName>ppt_w</p:attrName>
                                        </p:attrNameLst>
                                      </p:cBhvr>
                                      <p:tavLst>
                                        <p:tav tm="0">
                                          <p:val>
                                            <p:strVal val="ppt_w"/>
                                          </p:val>
                                        </p:tav>
                                        <p:tav tm="100000">
                                          <p:val>
                                            <p:fltVal val="0"/>
                                          </p:val>
                                        </p:tav>
                                      </p:tavLst>
                                    </p:anim>
                                    <p:anim calcmode="lin" valueType="num">
                                      <p:cBhvr>
                                        <p:cTn id="29" dur="500"/>
                                        <p:tgtEl>
                                          <p:spTgt spid="11"/>
                                        </p:tgtEl>
                                        <p:attrNameLst>
                                          <p:attrName>ppt_h</p:attrName>
                                        </p:attrNameLst>
                                      </p:cBhvr>
                                      <p:tavLst>
                                        <p:tav tm="0">
                                          <p:val>
                                            <p:strVal val="ppt_h"/>
                                          </p:val>
                                        </p:tav>
                                        <p:tav tm="100000">
                                          <p:val>
                                            <p:fltVal val="0"/>
                                          </p:val>
                                        </p:tav>
                                      </p:tavLst>
                                    </p:anim>
                                    <p:anim calcmode="lin" valueType="num">
                                      <p:cBhvr>
                                        <p:cTn id="30" dur="500"/>
                                        <p:tgtEl>
                                          <p:spTgt spid="11"/>
                                        </p:tgtEl>
                                        <p:attrNameLst>
                                          <p:attrName>style.rotation</p:attrName>
                                        </p:attrNameLst>
                                      </p:cBhvr>
                                      <p:tavLst>
                                        <p:tav tm="0">
                                          <p:val>
                                            <p:fltVal val="0"/>
                                          </p:val>
                                        </p:tav>
                                        <p:tav tm="100000">
                                          <p:val>
                                            <p:fltVal val="360"/>
                                          </p:val>
                                        </p:tav>
                                      </p:tavLst>
                                    </p:anim>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9" presetClass="exit" presetSubtype="0" accel="100000" fill="hold" grpId="1" nodeType="clickEffect">
                                  <p:stCondLst>
                                    <p:cond delay="0"/>
                                  </p:stCondLst>
                                  <p:childTnLst>
                                    <p:anim calcmode="lin" valueType="num">
                                      <p:cBhvr>
                                        <p:cTn id="40" dur="500"/>
                                        <p:tgtEl>
                                          <p:spTgt spid="12"/>
                                        </p:tgtEl>
                                        <p:attrNameLst>
                                          <p:attrName>ppt_w</p:attrName>
                                        </p:attrNameLst>
                                      </p:cBhvr>
                                      <p:tavLst>
                                        <p:tav tm="0">
                                          <p:val>
                                            <p:strVal val="ppt_w"/>
                                          </p:val>
                                        </p:tav>
                                        <p:tav tm="100000">
                                          <p:val>
                                            <p:fltVal val="0"/>
                                          </p:val>
                                        </p:tav>
                                      </p:tavLst>
                                    </p:anim>
                                    <p:anim calcmode="lin" valueType="num">
                                      <p:cBhvr>
                                        <p:cTn id="41" dur="500"/>
                                        <p:tgtEl>
                                          <p:spTgt spid="12"/>
                                        </p:tgtEl>
                                        <p:attrNameLst>
                                          <p:attrName>ppt_h</p:attrName>
                                        </p:attrNameLst>
                                      </p:cBhvr>
                                      <p:tavLst>
                                        <p:tav tm="0">
                                          <p:val>
                                            <p:strVal val="ppt_h"/>
                                          </p:val>
                                        </p:tav>
                                        <p:tav tm="100000">
                                          <p:val>
                                            <p:fltVal val="0"/>
                                          </p:val>
                                        </p:tav>
                                      </p:tavLst>
                                    </p:anim>
                                    <p:anim calcmode="lin" valueType="num">
                                      <p:cBhvr>
                                        <p:cTn id="42" dur="500"/>
                                        <p:tgtEl>
                                          <p:spTgt spid="12"/>
                                        </p:tgtEl>
                                        <p:attrNameLst>
                                          <p:attrName>style.rotation</p:attrName>
                                        </p:attrNameLst>
                                      </p:cBhvr>
                                      <p:tavLst>
                                        <p:tav tm="0">
                                          <p:val>
                                            <p:fltVal val="0"/>
                                          </p:val>
                                        </p:tav>
                                        <p:tav tm="100000">
                                          <p:val>
                                            <p:fltVal val="36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9" presetClass="exit" presetSubtype="0" accel="100000" fill="hold" grpId="1" nodeType="clickEffect">
                                  <p:stCondLst>
                                    <p:cond delay="0"/>
                                  </p:stCondLst>
                                  <p:childTnLst>
                                    <p:anim calcmode="lin" valueType="num">
                                      <p:cBhvr>
                                        <p:cTn id="52" dur="500"/>
                                        <p:tgtEl>
                                          <p:spTgt spid="14"/>
                                        </p:tgtEl>
                                        <p:attrNameLst>
                                          <p:attrName>ppt_w</p:attrName>
                                        </p:attrNameLst>
                                      </p:cBhvr>
                                      <p:tavLst>
                                        <p:tav tm="0">
                                          <p:val>
                                            <p:strVal val="ppt_w"/>
                                          </p:val>
                                        </p:tav>
                                        <p:tav tm="100000">
                                          <p:val>
                                            <p:fltVal val="0"/>
                                          </p:val>
                                        </p:tav>
                                      </p:tavLst>
                                    </p:anim>
                                    <p:anim calcmode="lin" valueType="num">
                                      <p:cBhvr>
                                        <p:cTn id="53" dur="500"/>
                                        <p:tgtEl>
                                          <p:spTgt spid="14"/>
                                        </p:tgtEl>
                                        <p:attrNameLst>
                                          <p:attrName>ppt_h</p:attrName>
                                        </p:attrNameLst>
                                      </p:cBhvr>
                                      <p:tavLst>
                                        <p:tav tm="0">
                                          <p:val>
                                            <p:strVal val="ppt_h"/>
                                          </p:val>
                                        </p:tav>
                                        <p:tav tm="100000">
                                          <p:val>
                                            <p:fltVal val="0"/>
                                          </p:val>
                                        </p:tav>
                                      </p:tavLst>
                                    </p:anim>
                                    <p:anim calcmode="lin" valueType="num">
                                      <p:cBhvr>
                                        <p:cTn id="54" dur="500"/>
                                        <p:tgtEl>
                                          <p:spTgt spid="14"/>
                                        </p:tgtEl>
                                        <p:attrNameLst>
                                          <p:attrName>style.rotation</p:attrName>
                                        </p:attrNameLst>
                                      </p:cBhvr>
                                      <p:tavLst>
                                        <p:tav tm="0">
                                          <p:val>
                                            <p:fltVal val="0"/>
                                          </p:val>
                                        </p:tav>
                                        <p:tav tm="100000">
                                          <p:val>
                                            <p:fltVal val="360"/>
                                          </p:val>
                                        </p:tav>
                                      </p:tavLst>
                                    </p:anim>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9" presetClass="exit" presetSubtype="0" accel="100000" fill="hold" grpId="1" nodeType="clickEffect">
                                  <p:stCondLst>
                                    <p:cond delay="0"/>
                                  </p:stCondLst>
                                  <p:childTnLst>
                                    <p:anim calcmode="lin" valueType="num">
                                      <p:cBhvr>
                                        <p:cTn id="64" dur="500"/>
                                        <p:tgtEl>
                                          <p:spTgt spid="15"/>
                                        </p:tgtEl>
                                        <p:attrNameLst>
                                          <p:attrName>ppt_w</p:attrName>
                                        </p:attrNameLst>
                                      </p:cBhvr>
                                      <p:tavLst>
                                        <p:tav tm="0">
                                          <p:val>
                                            <p:strVal val="ppt_w"/>
                                          </p:val>
                                        </p:tav>
                                        <p:tav tm="100000">
                                          <p:val>
                                            <p:fltVal val="0"/>
                                          </p:val>
                                        </p:tav>
                                      </p:tavLst>
                                    </p:anim>
                                    <p:anim calcmode="lin" valueType="num">
                                      <p:cBhvr>
                                        <p:cTn id="65" dur="500"/>
                                        <p:tgtEl>
                                          <p:spTgt spid="15"/>
                                        </p:tgtEl>
                                        <p:attrNameLst>
                                          <p:attrName>ppt_h</p:attrName>
                                        </p:attrNameLst>
                                      </p:cBhvr>
                                      <p:tavLst>
                                        <p:tav tm="0">
                                          <p:val>
                                            <p:strVal val="ppt_h"/>
                                          </p:val>
                                        </p:tav>
                                        <p:tav tm="100000">
                                          <p:val>
                                            <p:fltVal val="0"/>
                                          </p:val>
                                        </p:tav>
                                      </p:tavLst>
                                    </p:anim>
                                    <p:anim calcmode="lin" valueType="num">
                                      <p:cBhvr>
                                        <p:cTn id="66" dur="500"/>
                                        <p:tgtEl>
                                          <p:spTgt spid="15"/>
                                        </p:tgtEl>
                                        <p:attrNameLst>
                                          <p:attrName>style.rotation</p:attrName>
                                        </p:attrNameLst>
                                      </p:cBhvr>
                                      <p:tavLst>
                                        <p:tav tm="0">
                                          <p:val>
                                            <p:fltVal val="0"/>
                                          </p:val>
                                        </p:tav>
                                        <p:tav tm="100000">
                                          <p:val>
                                            <p:fltVal val="360"/>
                                          </p:val>
                                        </p:tav>
                                      </p:tavLst>
                                    </p:anim>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3" grpId="0" animBg="1"/>
      <p:bldP spid="13" grpId="1"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S" dirty="0"/>
              <a:t>Lista de Cotejo</a:t>
            </a:r>
            <a:endParaRPr lang="en-US" dirty="0"/>
          </a:p>
        </p:txBody>
      </p:sp>
      <p:pic>
        <p:nvPicPr>
          <p:cNvPr id="5" name="Imagen 1"/>
          <p:cNvPicPr>
            <a:picLocks noChangeAspect="1"/>
          </p:cNvPicPr>
          <p:nvPr/>
        </p:nvPicPr>
        <p:blipFill rotWithShape="1">
          <a:blip r:embed="rId2" cstate="print"/>
          <a:srcRect l="24628" t="17385" r="24000" b="12543"/>
          <a:stretch/>
        </p:blipFill>
        <p:spPr>
          <a:xfrm>
            <a:off x="1524000" y="0"/>
            <a:ext cx="9144000" cy="6858000"/>
          </a:xfrm>
          <a:prstGeom prst="rect">
            <a:avLst/>
          </a:prstGeom>
        </p:spPr>
      </p:pic>
      <p:sp>
        <p:nvSpPr>
          <p:cNvPr id="6" name="5 CuadroTexto"/>
          <p:cNvSpPr txBox="1"/>
          <p:nvPr/>
        </p:nvSpPr>
        <p:spPr>
          <a:xfrm>
            <a:off x="7968208" y="1700808"/>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7" name="6 CuadroTexto"/>
          <p:cNvSpPr txBox="1"/>
          <p:nvPr/>
        </p:nvSpPr>
        <p:spPr>
          <a:xfrm>
            <a:off x="7977108" y="2259764"/>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8" name="7 CuadroTexto"/>
          <p:cNvSpPr txBox="1"/>
          <p:nvPr/>
        </p:nvSpPr>
        <p:spPr>
          <a:xfrm>
            <a:off x="7968208" y="2924944"/>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9" name="8 CuadroTexto"/>
          <p:cNvSpPr txBox="1"/>
          <p:nvPr/>
        </p:nvSpPr>
        <p:spPr>
          <a:xfrm>
            <a:off x="8688288" y="3717032"/>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0" name="9 CuadroTexto"/>
          <p:cNvSpPr txBox="1"/>
          <p:nvPr/>
        </p:nvSpPr>
        <p:spPr>
          <a:xfrm>
            <a:off x="7977108" y="4425742"/>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1" name="10 CuadroTexto"/>
          <p:cNvSpPr txBox="1"/>
          <p:nvPr/>
        </p:nvSpPr>
        <p:spPr>
          <a:xfrm>
            <a:off x="8690470" y="5060632"/>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2" name="11 CuadroTexto"/>
          <p:cNvSpPr txBox="1"/>
          <p:nvPr/>
        </p:nvSpPr>
        <p:spPr>
          <a:xfrm>
            <a:off x="8023358" y="5805264"/>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3" name="12 CuadroTexto"/>
          <p:cNvSpPr txBox="1"/>
          <p:nvPr/>
        </p:nvSpPr>
        <p:spPr>
          <a:xfrm>
            <a:off x="8688288" y="6393149"/>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Tree>
    <p:extLst>
      <p:ext uri="{BB962C8B-B14F-4D97-AF65-F5344CB8AC3E}">
        <p14:creationId xmlns:p14="http://schemas.microsoft.com/office/powerpoint/2010/main" val="7374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S" dirty="0"/>
              <a:t>Lista de Cotejo</a:t>
            </a:r>
            <a:endParaRPr lang="en-US" dirty="0"/>
          </a:p>
        </p:txBody>
      </p:sp>
      <p:pic>
        <p:nvPicPr>
          <p:cNvPr id="5" name="Imagen 3"/>
          <p:cNvPicPr>
            <a:picLocks noChangeAspect="1"/>
          </p:cNvPicPr>
          <p:nvPr/>
        </p:nvPicPr>
        <p:blipFill rotWithShape="1">
          <a:blip r:embed="rId3" cstate="print"/>
          <a:srcRect l="24429" t="14217" r="24099" b="54797"/>
          <a:stretch/>
        </p:blipFill>
        <p:spPr>
          <a:xfrm>
            <a:off x="1524001" y="1"/>
            <a:ext cx="9144000" cy="3861048"/>
          </a:xfrm>
          <a:prstGeom prst="rect">
            <a:avLst/>
          </a:prstGeom>
        </p:spPr>
      </p:pic>
      <p:pic>
        <p:nvPicPr>
          <p:cNvPr id="3" name="Imagen 4"/>
          <p:cNvPicPr>
            <a:picLocks noChangeAspect="1"/>
          </p:cNvPicPr>
          <p:nvPr/>
        </p:nvPicPr>
        <p:blipFill rotWithShape="1">
          <a:blip r:embed="rId4" cstate="print"/>
          <a:srcRect l="24528" t="42737" r="24199" b="28214"/>
          <a:stretch/>
        </p:blipFill>
        <p:spPr>
          <a:xfrm>
            <a:off x="1524000" y="3789040"/>
            <a:ext cx="9144000" cy="3096344"/>
          </a:xfrm>
          <a:prstGeom prst="rect">
            <a:avLst/>
          </a:prstGeom>
        </p:spPr>
      </p:pic>
      <p:pic>
        <p:nvPicPr>
          <p:cNvPr id="6" name="Imagen 1"/>
          <p:cNvPicPr>
            <a:picLocks noChangeAspect="1"/>
          </p:cNvPicPr>
          <p:nvPr/>
        </p:nvPicPr>
        <p:blipFill rotWithShape="1">
          <a:blip r:embed="rId5" cstate="print"/>
          <a:srcRect l="60428" t="31084" r="24000" b="65237"/>
          <a:stretch/>
        </p:blipFill>
        <p:spPr>
          <a:xfrm>
            <a:off x="7932712" y="0"/>
            <a:ext cx="2771800" cy="260648"/>
          </a:xfrm>
          <a:prstGeom prst="rect">
            <a:avLst/>
          </a:prstGeom>
        </p:spPr>
      </p:pic>
      <p:sp>
        <p:nvSpPr>
          <p:cNvPr id="9" name="8 CuadroTexto"/>
          <p:cNvSpPr txBox="1"/>
          <p:nvPr/>
        </p:nvSpPr>
        <p:spPr>
          <a:xfrm>
            <a:off x="7968208" y="2708920"/>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0" name="9 CuadroTexto"/>
          <p:cNvSpPr txBox="1"/>
          <p:nvPr/>
        </p:nvSpPr>
        <p:spPr>
          <a:xfrm>
            <a:off x="7968208" y="3284984"/>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1" name="10 CuadroTexto"/>
          <p:cNvSpPr txBox="1"/>
          <p:nvPr/>
        </p:nvSpPr>
        <p:spPr>
          <a:xfrm>
            <a:off x="7968208" y="4293096"/>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2" name="11 CuadroTexto"/>
          <p:cNvSpPr txBox="1"/>
          <p:nvPr/>
        </p:nvSpPr>
        <p:spPr>
          <a:xfrm>
            <a:off x="7968208" y="4797152"/>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3" name="12 CuadroTexto"/>
          <p:cNvSpPr txBox="1"/>
          <p:nvPr/>
        </p:nvSpPr>
        <p:spPr>
          <a:xfrm>
            <a:off x="7968208" y="5373216"/>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4" name="13 CuadroTexto"/>
          <p:cNvSpPr txBox="1"/>
          <p:nvPr/>
        </p:nvSpPr>
        <p:spPr>
          <a:xfrm>
            <a:off x="7968208" y="6334780"/>
            <a:ext cx="504056" cy="523220"/>
          </a:xfrm>
          <a:prstGeom prst="rect">
            <a:avLst/>
          </a:prstGeom>
          <a:noFill/>
        </p:spPr>
        <p:txBody>
          <a:bodyPr wrap="square" rtlCol="0">
            <a:spAutoFit/>
          </a:bodyPr>
          <a:lstStyle/>
          <a:p>
            <a:r>
              <a:rPr lang="es-ES" sz="2800" b="1" dirty="0">
                <a:solidFill>
                  <a:srgbClr val="FF0000"/>
                </a:solidFill>
              </a:rPr>
              <a:t>X</a:t>
            </a:r>
            <a:endParaRPr lang="en-US" sz="2800" b="1" dirty="0">
              <a:solidFill>
                <a:srgbClr val="FF0000"/>
              </a:solidFill>
            </a:endParaRPr>
          </a:p>
        </p:txBody>
      </p:sp>
      <p:sp>
        <p:nvSpPr>
          <p:cNvPr id="15" name="14 CuadroTexto"/>
          <p:cNvSpPr txBox="1"/>
          <p:nvPr/>
        </p:nvSpPr>
        <p:spPr>
          <a:xfrm>
            <a:off x="7579757" y="966790"/>
            <a:ext cx="2108007" cy="369332"/>
          </a:xfrm>
          <a:prstGeom prst="rect">
            <a:avLst/>
          </a:prstGeom>
          <a:noFill/>
        </p:spPr>
        <p:txBody>
          <a:bodyPr wrap="square" rtlCol="0">
            <a:spAutoFit/>
          </a:bodyPr>
          <a:lstStyle/>
          <a:p>
            <a:r>
              <a:rPr lang="es-ES" dirty="0">
                <a:solidFill>
                  <a:srgbClr val="FF0000"/>
                </a:solidFill>
                <a:cs typeface="Arial" panose="020B0604020202020204" pitchFamily="34" charset="0"/>
              </a:rPr>
              <a:t>IC= 95% 0,27-0,92</a:t>
            </a:r>
            <a:endParaRPr lang="en-US" dirty="0">
              <a:solidFill>
                <a:srgbClr val="FF0000"/>
              </a:solidFill>
              <a:cs typeface="Arial" panose="020B0604020202020204" pitchFamily="34" charset="0"/>
            </a:endParaRPr>
          </a:p>
        </p:txBody>
      </p:sp>
      <p:sp>
        <p:nvSpPr>
          <p:cNvPr id="17" name="16 CuadroTexto"/>
          <p:cNvSpPr txBox="1"/>
          <p:nvPr/>
        </p:nvSpPr>
        <p:spPr>
          <a:xfrm>
            <a:off x="6719906" y="290667"/>
            <a:ext cx="4223084" cy="584775"/>
          </a:xfrm>
          <a:prstGeom prst="rect">
            <a:avLst/>
          </a:prstGeom>
          <a:noFill/>
        </p:spPr>
        <p:txBody>
          <a:bodyPr wrap="square" rtlCol="0">
            <a:spAutoFit/>
          </a:bodyPr>
          <a:lstStyle/>
          <a:p>
            <a:pPr algn="ctr"/>
            <a:r>
              <a:rPr lang="es-ES" sz="1600" dirty="0">
                <a:solidFill>
                  <a:srgbClr val="FF0000"/>
                </a:solidFill>
              </a:rPr>
              <a:t>1/RAR * 100</a:t>
            </a:r>
          </a:p>
          <a:p>
            <a:pPr algn="ctr"/>
            <a:r>
              <a:rPr lang="es-ES" sz="1600" dirty="0">
                <a:solidFill>
                  <a:srgbClr val="FF0000"/>
                </a:solidFill>
              </a:rPr>
              <a:t> 1/4*100= 25  (ASA Vs </a:t>
            </a:r>
            <a:r>
              <a:rPr lang="es-ES" sz="1600" dirty="0" err="1">
                <a:solidFill>
                  <a:srgbClr val="FF0000"/>
                </a:solidFill>
              </a:rPr>
              <a:t>ASA+Warfarina</a:t>
            </a:r>
            <a:r>
              <a:rPr lang="es-ES" sz="1600" dirty="0">
                <a:solidFill>
                  <a:srgbClr val="FF0000"/>
                </a:solidFill>
              </a:rPr>
              <a:t>)</a:t>
            </a:r>
          </a:p>
        </p:txBody>
      </p:sp>
      <p:sp>
        <p:nvSpPr>
          <p:cNvPr id="18" name="14 CuadroTexto"/>
          <p:cNvSpPr txBox="1"/>
          <p:nvPr/>
        </p:nvSpPr>
        <p:spPr>
          <a:xfrm>
            <a:off x="6974830" y="1938070"/>
            <a:ext cx="3968161" cy="369332"/>
          </a:xfrm>
          <a:prstGeom prst="rect">
            <a:avLst/>
          </a:prstGeom>
          <a:noFill/>
        </p:spPr>
        <p:txBody>
          <a:bodyPr wrap="square" rtlCol="0">
            <a:spAutoFit/>
          </a:bodyPr>
          <a:lstStyle/>
          <a:p>
            <a:r>
              <a:rPr lang="es-ES" dirty="0">
                <a:solidFill>
                  <a:srgbClr val="FF0000"/>
                </a:solidFill>
                <a:latin typeface="+mj-lt"/>
                <a:cs typeface="Arial" panose="020B0604020202020204" pitchFamily="34" charset="0"/>
              </a:rPr>
              <a:t>IC= 95% 1,82-5,37 SANGRADO MENOR </a:t>
            </a:r>
            <a:endParaRPr lang="en-US" dirty="0">
              <a:solidFill>
                <a:srgbClr val="FF0000"/>
              </a:solidFill>
              <a:latin typeface="+mj-lt"/>
              <a:cs typeface="Arial" panose="020B0604020202020204" pitchFamily="34" charset="0"/>
            </a:endParaRPr>
          </a:p>
        </p:txBody>
      </p:sp>
      <p:sp>
        <p:nvSpPr>
          <p:cNvPr id="19" name="16 CuadroTexto">
            <a:extLst>
              <a:ext uri="{FF2B5EF4-FFF2-40B4-BE49-F238E27FC236}">
                <a16:creationId xmlns:a16="http://schemas.microsoft.com/office/drawing/2014/main" xmlns="" id="{1F66F2F8-EB74-4309-9EC3-BA5AF920E1B7}"/>
              </a:ext>
            </a:extLst>
          </p:cNvPr>
          <p:cNvSpPr txBox="1"/>
          <p:nvPr/>
        </p:nvSpPr>
        <p:spPr>
          <a:xfrm>
            <a:off x="6582412" y="1453325"/>
            <a:ext cx="4223084" cy="338554"/>
          </a:xfrm>
          <a:prstGeom prst="rect">
            <a:avLst/>
          </a:prstGeom>
          <a:noFill/>
        </p:spPr>
        <p:txBody>
          <a:bodyPr wrap="square" rtlCol="0">
            <a:spAutoFit/>
          </a:bodyPr>
          <a:lstStyle/>
          <a:p>
            <a:pPr algn="ctr"/>
            <a:r>
              <a:rPr lang="es-ES" sz="1600" dirty="0">
                <a:solidFill>
                  <a:srgbClr val="FF0000"/>
                </a:solidFill>
              </a:rPr>
              <a:t>1/IAR * 100= 1/ 0,1 * 100= 10                                  </a:t>
            </a:r>
          </a:p>
        </p:txBody>
      </p:sp>
    </p:spTree>
    <p:extLst>
      <p:ext uri="{BB962C8B-B14F-4D97-AF65-F5344CB8AC3E}">
        <p14:creationId xmlns:p14="http://schemas.microsoft.com/office/powerpoint/2010/main" val="63138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APORTES DEL GRUPO</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1847528" y="1124745"/>
            <a:ext cx="8496944" cy="769441"/>
          </a:xfrm>
          <a:prstGeom prst="rect">
            <a:avLst/>
          </a:prstGeom>
          <a:noFill/>
        </p:spPr>
        <p:txBody>
          <a:bodyPr wrap="square" rtlCol="0">
            <a:spAutoFit/>
          </a:bodyPr>
          <a:lstStyle/>
          <a:p>
            <a:pPr marL="342900" indent="-342900" algn="just">
              <a:buFont typeface="Arial" panose="020B0604020202020204" pitchFamily="34" charset="0"/>
              <a:buChar char="•"/>
            </a:pPr>
            <a:r>
              <a:rPr lang="es-VE" sz="2200" b="1" dirty="0">
                <a:effectLst>
                  <a:outerShdw blurRad="38100" dist="38100" dir="2700000" algn="tl">
                    <a:srgbClr val="000000">
                      <a:alpha val="43137"/>
                    </a:srgbClr>
                  </a:outerShdw>
                </a:effectLst>
              </a:rPr>
              <a:t>El presente estudio no responde a la pregunta de investigación, porque solo el 30% de los pacientes presentaron IM de cara anterior.</a:t>
            </a:r>
          </a:p>
        </p:txBody>
      </p:sp>
      <p:sp>
        <p:nvSpPr>
          <p:cNvPr id="6" name="5 CuadroTexto"/>
          <p:cNvSpPr txBox="1"/>
          <p:nvPr/>
        </p:nvSpPr>
        <p:spPr>
          <a:xfrm>
            <a:off x="1847528" y="2132856"/>
            <a:ext cx="8496944" cy="1446550"/>
          </a:xfrm>
          <a:prstGeom prst="rect">
            <a:avLst/>
          </a:prstGeom>
          <a:noFill/>
        </p:spPr>
        <p:txBody>
          <a:bodyPr wrap="square" rtlCol="0">
            <a:spAutoFit/>
          </a:bodyPr>
          <a:lstStyle/>
          <a:p>
            <a:pPr marL="342900" indent="-342900" algn="just">
              <a:buFont typeface="Arial" panose="020B0604020202020204" pitchFamily="34" charset="0"/>
              <a:buChar char="•"/>
            </a:pPr>
            <a:r>
              <a:rPr lang="es-VE" sz="2200" b="1" dirty="0">
                <a:effectLst>
                  <a:outerShdw blurRad="38100" dist="38100" dir="2700000" algn="tl">
                    <a:srgbClr val="000000">
                      <a:alpha val="43137"/>
                    </a:srgbClr>
                  </a:outerShdw>
                </a:effectLst>
              </a:rPr>
              <a:t>La designación abierta de las modalidades de tratamiento pueden introducir manipulaciones en el estudio para favorecer un resultado, a pesar de que fuera justificado por los autores para el control de INR.</a:t>
            </a:r>
          </a:p>
        </p:txBody>
      </p:sp>
      <p:sp>
        <p:nvSpPr>
          <p:cNvPr id="7" name="6 CuadroTexto"/>
          <p:cNvSpPr txBox="1"/>
          <p:nvPr/>
        </p:nvSpPr>
        <p:spPr>
          <a:xfrm>
            <a:off x="1847528" y="3717032"/>
            <a:ext cx="8496944" cy="1107996"/>
          </a:xfrm>
          <a:prstGeom prst="rect">
            <a:avLst/>
          </a:prstGeom>
          <a:noFill/>
        </p:spPr>
        <p:txBody>
          <a:bodyPr wrap="square" rtlCol="0">
            <a:spAutoFit/>
          </a:bodyPr>
          <a:lstStyle/>
          <a:p>
            <a:pPr marL="342900" indent="-342900" algn="just">
              <a:buFont typeface="Arial" panose="020B0604020202020204" pitchFamily="34" charset="0"/>
              <a:buChar char="•"/>
            </a:pPr>
            <a:r>
              <a:rPr lang="es-VE" sz="2200" b="1" dirty="0">
                <a:effectLst>
                  <a:outerShdw blurRad="38100" dist="38100" dir="2700000" algn="tl">
                    <a:srgbClr val="000000">
                      <a:alpha val="43137"/>
                    </a:srgbClr>
                  </a:outerShdw>
                </a:effectLst>
              </a:rPr>
              <a:t>En los resultados se demostró una RRR de 50% del PFP en el grupo de AAS + </a:t>
            </a:r>
            <a:r>
              <a:rPr lang="es-VE" sz="2200" b="1" dirty="0" err="1">
                <a:effectLst>
                  <a:outerShdw blurRad="38100" dist="38100" dir="2700000" algn="tl">
                    <a:srgbClr val="000000">
                      <a:alpha val="43137"/>
                    </a:srgbClr>
                  </a:outerShdw>
                </a:effectLst>
              </a:rPr>
              <a:t>coumadin</a:t>
            </a:r>
            <a:r>
              <a:rPr lang="es-VE" sz="2200" b="1" dirty="0">
                <a:effectLst>
                  <a:outerShdw blurRad="38100" dist="38100" dir="2700000" algn="tl">
                    <a:srgbClr val="000000">
                      <a:alpha val="43137"/>
                    </a:srgbClr>
                  </a:outerShdw>
                </a:effectLst>
              </a:rPr>
              <a:t> ( IC 95% </a:t>
            </a:r>
            <a:r>
              <a:rPr lang="es-ES" sz="2200" b="1" dirty="0">
                <a:effectLst>
                  <a:outerShdw blurRad="38100" dist="38100" dir="2700000" algn="tl">
                    <a:srgbClr val="000000">
                      <a:alpha val="43137"/>
                    </a:srgbClr>
                  </a:outerShdw>
                </a:effectLst>
                <a:cs typeface="Arial" panose="020B0604020202020204" pitchFamily="34" charset="0"/>
              </a:rPr>
              <a:t>0,27-0,92</a:t>
            </a:r>
            <a:r>
              <a:rPr lang="en-US" sz="2200" b="1" dirty="0">
                <a:effectLst>
                  <a:outerShdw blurRad="38100" dist="38100" dir="2700000" algn="tl">
                    <a:srgbClr val="000000">
                      <a:alpha val="43137"/>
                    </a:srgbClr>
                  </a:outerShdw>
                </a:effectLst>
                <a:cs typeface="Arial" panose="020B0604020202020204" pitchFamily="34" charset="0"/>
              </a:rPr>
              <a:t>) </a:t>
            </a:r>
            <a:r>
              <a:rPr lang="es-VE" sz="2200" b="1" dirty="0">
                <a:effectLst>
                  <a:outerShdw blurRad="38100" dist="38100" dir="2700000" algn="tl">
                    <a:srgbClr val="000000">
                      <a:alpha val="43137"/>
                    </a:srgbClr>
                  </a:outerShdw>
                </a:effectLst>
              </a:rPr>
              <a:t>y de 45% en el grupo de ACO (IC: </a:t>
            </a:r>
            <a:r>
              <a:rPr lang="es-ES" sz="2200" b="1" dirty="0">
                <a:effectLst>
                  <a:outerShdw blurRad="38100" dist="38100" dir="2700000" algn="tl">
                    <a:srgbClr val="000000">
                      <a:alpha val="43137"/>
                    </a:srgbClr>
                  </a:outerShdw>
                </a:effectLst>
              </a:rPr>
              <a:t>0.30–1.00). </a:t>
            </a:r>
          </a:p>
        </p:txBody>
      </p:sp>
      <p:sp>
        <p:nvSpPr>
          <p:cNvPr id="8" name="7 CuadroTexto"/>
          <p:cNvSpPr txBox="1"/>
          <p:nvPr/>
        </p:nvSpPr>
        <p:spPr>
          <a:xfrm>
            <a:off x="1847528" y="4958743"/>
            <a:ext cx="8496944" cy="1138773"/>
          </a:xfrm>
          <a:prstGeom prst="rect">
            <a:avLst/>
          </a:prstGeom>
          <a:noFill/>
        </p:spPr>
        <p:txBody>
          <a:bodyPr wrap="square" rtlCol="0">
            <a:spAutoFit/>
          </a:bodyPr>
          <a:lstStyle/>
          <a:p>
            <a:pPr marL="342900" indent="-342900" algn="just">
              <a:buFont typeface="Arial" panose="020B0604020202020204" pitchFamily="34" charset="0"/>
              <a:buChar char="•"/>
            </a:pPr>
            <a:r>
              <a:rPr lang="es-VE" sz="2200" b="1" dirty="0">
                <a:effectLst>
                  <a:outerShdw blurRad="38100" dist="38100" dir="2700000" algn="tl">
                    <a:srgbClr val="000000">
                      <a:alpha val="43137"/>
                    </a:srgbClr>
                  </a:outerShdw>
                </a:effectLst>
              </a:rPr>
              <a:t>También se demostró un IAR de 3,13 veces de presentar un sangrado menor en el grupo de AAS + </a:t>
            </a:r>
            <a:r>
              <a:rPr lang="es-VE" sz="2200" b="1" dirty="0" err="1">
                <a:effectLst>
                  <a:outerShdw blurRad="38100" dist="38100" dir="2700000" algn="tl">
                    <a:srgbClr val="000000">
                      <a:alpha val="43137"/>
                    </a:srgbClr>
                  </a:outerShdw>
                </a:effectLst>
              </a:rPr>
              <a:t>coumadin</a:t>
            </a:r>
            <a:r>
              <a:rPr lang="es-VE" sz="2200" b="1" dirty="0">
                <a:effectLst>
                  <a:outerShdw blurRad="38100" dist="38100" dir="2700000" algn="tl">
                    <a:srgbClr val="000000">
                      <a:alpha val="43137"/>
                    </a:srgbClr>
                  </a:outerShdw>
                </a:effectLst>
              </a:rPr>
              <a:t> comparado con el grupo de AAS ( IC 95% </a:t>
            </a:r>
            <a:r>
              <a:rPr lang="es-ES" sz="2200" b="1" dirty="0">
                <a:effectLst>
                  <a:outerShdw blurRad="38100" dist="38100" dir="2700000" algn="tl">
                    <a:srgbClr val="000000">
                      <a:alpha val="43137"/>
                    </a:srgbClr>
                  </a:outerShdw>
                </a:effectLst>
              </a:rPr>
              <a:t>1·82–5·37).</a:t>
            </a:r>
            <a:endParaRPr lang="es-VE"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33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APORTES DEL GRUPO</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CuadroTexto"/>
          <p:cNvSpPr txBox="1"/>
          <p:nvPr/>
        </p:nvSpPr>
        <p:spPr>
          <a:xfrm>
            <a:off x="1847528" y="3717033"/>
            <a:ext cx="8496944" cy="2800767"/>
          </a:xfrm>
          <a:prstGeom prst="rect">
            <a:avLst/>
          </a:prstGeom>
          <a:noFill/>
        </p:spPr>
        <p:txBody>
          <a:bodyPr wrap="square" rtlCol="0">
            <a:spAutoFit/>
          </a:bodyPr>
          <a:lstStyle/>
          <a:p>
            <a:pPr marL="342900" indent="-342900" algn="just">
              <a:buFont typeface="Arial" panose="020B0604020202020204" pitchFamily="34" charset="0"/>
              <a:buChar char="•"/>
            </a:pPr>
            <a:r>
              <a:rPr lang="es-VE" sz="2200" b="1" dirty="0">
                <a:effectLst>
                  <a:outerShdw blurRad="38100" dist="38100" dir="2700000" algn="tl">
                    <a:srgbClr val="000000">
                      <a:alpha val="43137"/>
                    </a:srgbClr>
                  </a:outerShdw>
                </a:effectLst>
              </a:rPr>
              <a:t>En este estudio evaluaron la intensidad de la ACO mediante el INR, obteniendo como resultado en el grupo de alta intensidad (GRUPO DE COUMADIN) que el 50% de los pacientes estaban en rango de ACO (media 3,2) y en el grupo de baja intensidad (GRUPO COMOBINADO) solo el 40 % estaban en rango de ACO (media 2,4), sin embargo, no muestra ningún estadístico para evaluar si existe significancia estadística, ni tampoco muestran el tiempo en rango terapéutico de los pacientes.  </a:t>
            </a:r>
          </a:p>
        </p:txBody>
      </p:sp>
      <p:sp>
        <p:nvSpPr>
          <p:cNvPr id="5" name="4 CuadroTexto"/>
          <p:cNvSpPr txBox="1"/>
          <p:nvPr/>
        </p:nvSpPr>
        <p:spPr>
          <a:xfrm>
            <a:off x="1847528" y="1124744"/>
            <a:ext cx="8496944" cy="1446550"/>
          </a:xfrm>
          <a:prstGeom prst="rect">
            <a:avLst/>
          </a:prstGeom>
          <a:noFill/>
        </p:spPr>
        <p:txBody>
          <a:bodyPr wrap="square" rtlCol="0">
            <a:spAutoFit/>
          </a:bodyPr>
          <a:lstStyle/>
          <a:p>
            <a:pPr marL="342900" indent="-342900" algn="just">
              <a:buFont typeface="Arial" panose="020B0604020202020204" pitchFamily="34" charset="0"/>
              <a:buChar char="•"/>
            </a:pPr>
            <a:r>
              <a:rPr lang="es-VE" sz="2200" b="1" dirty="0">
                <a:effectLst>
                  <a:outerShdw blurRad="38100" dist="38100" dir="2700000" algn="tl">
                    <a:srgbClr val="000000">
                      <a:alpha val="43137"/>
                    </a:srgbClr>
                  </a:outerShdw>
                </a:effectLst>
              </a:rPr>
              <a:t>Al realizar el cálculo del NNT y NNH observamos que es necesario tratar 25 pacientes </a:t>
            </a:r>
            <a:r>
              <a:rPr lang="es-ES" sz="2200" b="1" dirty="0">
                <a:effectLst>
                  <a:outerShdw blurRad="38100" dist="38100" dir="2700000" algn="tl">
                    <a:srgbClr val="000000">
                      <a:alpha val="43137"/>
                    </a:srgbClr>
                  </a:outerShdw>
                </a:effectLst>
              </a:rPr>
              <a:t>con AAS + COUMADIN durante 18 meses para evitar el PFP; pero al tratar 10 pacientes con AAS + COUMADIN durante 18 meses se produce un sangrado menor.</a:t>
            </a:r>
          </a:p>
        </p:txBody>
      </p:sp>
      <p:sp>
        <p:nvSpPr>
          <p:cNvPr id="2" name="1 Rectángulo"/>
          <p:cNvSpPr/>
          <p:nvPr/>
        </p:nvSpPr>
        <p:spPr>
          <a:xfrm>
            <a:off x="1847528" y="2731568"/>
            <a:ext cx="8496944" cy="769441"/>
          </a:xfrm>
          <a:prstGeom prst="rect">
            <a:avLst/>
          </a:prstGeom>
        </p:spPr>
        <p:txBody>
          <a:bodyPr wrap="square">
            <a:spAutoFit/>
          </a:bodyPr>
          <a:lstStyle/>
          <a:p>
            <a:pPr marL="342900" indent="-342900" algn="just">
              <a:buFont typeface="Arial" panose="020B0604020202020204" pitchFamily="34" charset="0"/>
              <a:buChar char="•"/>
            </a:pPr>
            <a:r>
              <a:rPr lang="es-ES" sz="2200" b="1" dirty="0">
                <a:effectLst>
                  <a:outerShdw blurRad="38100" dist="38100" dir="2700000" algn="tl">
                    <a:srgbClr val="000000">
                      <a:alpha val="43137"/>
                    </a:srgbClr>
                  </a:outerShdw>
                </a:effectLst>
              </a:rPr>
              <a:t>Durante el seguimiento se perdieron 10% en el grupo de AAS, 19% en el grupo de </a:t>
            </a:r>
            <a:r>
              <a:rPr lang="es-ES" sz="2200" b="1" dirty="0" err="1">
                <a:effectLst>
                  <a:outerShdw blurRad="38100" dist="38100" dir="2700000" algn="tl">
                    <a:srgbClr val="000000">
                      <a:alpha val="43137"/>
                    </a:srgbClr>
                  </a:outerShdw>
                </a:effectLst>
              </a:rPr>
              <a:t>coumadin</a:t>
            </a:r>
            <a:r>
              <a:rPr lang="es-ES" sz="2200" b="1" dirty="0">
                <a:effectLst>
                  <a:outerShdw blurRad="38100" dist="38100" dir="2700000" algn="tl">
                    <a:srgbClr val="000000">
                      <a:alpha val="43137"/>
                    </a:srgbClr>
                  </a:outerShdw>
                </a:effectLst>
              </a:rPr>
              <a:t> y 20% en el grupo combinado.</a:t>
            </a:r>
          </a:p>
        </p:txBody>
      </p:sp>
    </p:spTree>
    <p:extLst>
      <p:ext uri="{BB962C8B-B14F-4D97-AF65-F5344CB8AC3E}">
        <p14:creationId xmlns:p14="http://schemas.microsoft.com/office/powerpoint/2010/main" val="1145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gracia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20689"/>
            <a:ext cx="9144000" cy="3675241"/>
          </a:xfrm>
          <a:prstGeom prst="rect">
            <a:avLst/>
          </a:prstGeom>
        </p:spPr>
      </p:pic>
    </p:spTree>
    <p:extLst>
      <p:ext uri="{BB962C8B-B14F-4D97-AF65-F5344CB8AC3E}">
        <p14:creationId xmlns:p14="http://schemas.microsoft.com/office/powerpoint/2010/main" val="401054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35" t="25000" r="20977" b="52698"/>
          <a:stretch/>
        </p:blipFill>
        <p:spPr bwMode="auto">
          <a:xfrm>
            <a:off x="1943812" y="488082"/>
            <a:ext cx="8328653" cy="200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67" t="31674" r="30186" b="16976"/>
          <a:stretch/>
        </p:blipFill>
        <p:spPr bwMode="auto">
          <a:xfrm>
            <a:off x="3143672" y="2708921"/>
            <a:ext cx="5760640" cy="382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1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
        <p:nvSpPr>
          <p:cNvPr id="5" name="4 Rectángulo"/>
          <p:cNvSpPr/>
          <p:nvPr/>
        </p:nvSpPr>
        <p:spPr>
          <a:xfrm>
            <a:off x="2649446" y="188641"/>
            <a:ext cx="683093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INTRODUCCIÓN</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7" name="6 Grupo"/>
          <p:cNvGrpSpPr/>
          <p:nvPr/>
        </p:nvGrpSpPr>
        <p:grpSpPr>
          <a:xfrm>
            <a:off x="1900250" y="1281002"/>
            <a:ext cx="7374987" cy="1387286"/>
            <a:chOff x="0" y="0"/>
            <a:chExt cx="7374987" cy="1387286"/>
          </a:xfrm>
        </p:grpSpPr>
        <p:sp>
          <p:nvSpPr>
            <p:cNvPr id="8" name="7 Rectángulo redondeado"/>
            <p:cNvSpPr/>
            <p:nvPr/>
          </p:nvSpPr>
          <p:spPr>
            <a:xfrm>
              <a:off x="0" y="0"/>
              <a:ext cx="7374987" cy="1387286"/>
            </a:xfrm>
            <a:prstGeom prst="roundRect">
              <a:avLst>
                <a:gd name="adj" fmla="val 10000"/>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40632" y="40632"/>
              <a:ext cx="5877997" cy="13060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es-VE" sz="2400" b="1" dirty="0"/>
                <a:t>El efecto beneficioso del tratamiento antitrombótico en ECA sugiere que la prevención de la formación del trombo reduce los eventos CV posteriores.</a:t>
              </a:r>
            </a:p>
          </p:txBody>
        </p:sp>
      </p:grpSp>
      <p:grpSp>
        <p:nvGrpSpPr>
          <p:cNvPr id="13" name="12 Grupo"/>
          <p:cNvGrpSpPr/>
          <p:nvPr/>
        </p:nvGrpSpPr>
        <p:grpSpPr>
          <a:xfrm>
            <a:off x="2135560" y="2935632"/>
            <a:ext cx="7725748" cy="1285457"/>
            <a:chOff x="1301468" y="0"/>
            <a:chExt cx="7374987" cy="2080929"/>
          </a:xfrm>
        </p:grpSpPr>
        <p:sp>
          <p:nvSpPr>
            <p:cNvPr id="14" name="13 Rectángulo redondeado"/>
            <p:cNvSpPr/>
            <p:nvPr/>
          </p:nvSpPr>
          <p:spPr>
            <a:xfrm>
              <a:off x="1301468" y="0"/>
              <a:ext cx="7374987" cy="2080929"/>
            </a:xfrm>
            <a:prstGeom prst="roundRect">
              <a:avLst>
                <a:gd name="adj" fmla="val 10000"/>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1438903" y="246534"/>
              <a:ext cx="5224185" cy="1601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es-VE" sz="2400" b="1" dirty="0"/>
                <a:t>El uso de aspirina a corto plazo y ACO a largo plazo tras el IM son efectivos. La </a:t>
              </a:r>
              <a:r>
                <a:rPr lang="es-VE" sz="2400" b="1" dirty="0" err="1"/>
                <a:t>coumadina</a:t>
              </a:r>
              <a:r>
                <a:rPr lang="es-VE" sz="2400" b="1" dirty="0"/>
                <a:t> redujo 35% eventos CV.  </a:t>
              </a:r>
            </a:p>
          </p:txBody>
        </p:sp>
      </p:grpSp>
      <p:grpSp>
        <p:nvGrpSpPr>
          <p:cNvPr id="10" name="9 Grupo"/>
          <p:cNvGrpSpPr/>
          <p:nvPr/>
        </p:nvGrpSpPr>
        <p:grpSpPr>
          <a:xfrm>
            <a:off x="7968208" y="2329132"/>
            <a:ext cx="1048268" cy="1171877"/>
            <a:chOff x="6022383" y="1635841"/>
            <a:chExt cx="1352604" cy="1352604"/>
          </a:xfrm>
        </p:grpSpPr>
        <p:sp>
          <p:nvSpPr>
            <p:cNvPr id="11" name="10 Flecha abajo"/>
            <p:cNvSpPr/>
            <p:nvPr/>
          </p:nvSpPr>
          <p:spPr>
            <a:xfrm>
              <a:off x="6022383" y="1635841"/>
              <a:ext cx="1352604" cy="1352604"/>
            </a:xfrm>
            <a:prstGeom prst="downArrow">
              <a:avLst>
                <a:gd name="adj1" fmla="val 55000"/>
                <a:gd name="adj2" fmla="val 45000"/>
              </a:avLst>
            </a:pr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2" name="Flecha abajo 4"/>
            <p:cNvSpPr/>
            <p:nvPr/>
          </p:nvSpPr>
          <p:spPr>
            <a:xfrm>
              <a:off x="6326719" y="1635841"/>
              <a:ext cx="743932" cy="10178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s-VE" sz="2400" b="1"/>
            </a:p>
          </p:txBody>
        </p:sp>
      </p:grpSp>
      <p:grpSp>
        <p:nvGrpSpPr>
          <p:cNvPr id="16" name="15 Grupo"/>
          <p:cNvGrpSpPr/>
          <p:nvPr/>
        </p:nvGrpSpPr>
        <p:grpSpPr>
          <a:xfrm>
            <a:off x="2549860" y="4041940"/>
            <a:ext cx="7794612" cy="2267381"/>
            <a:chOff x="0" y="698084"/>
            <a:chExt cx="8676456" cy="2330396"/>
          </a:xfrm>
        </p:grpSpPr>
        <p:sp>
          <p:nvSpPr>
            <p:cNvPr id="17" name="16 Rectángulo redondeado"/>
            <p:cNvSpPr/>
            <p:nvPr/>
          </p:nvSpPr>
          <p:spPr>
            <a:xfrm>
              <a:off x="0" y="1195396"/>
              <a:ext cx="8676456" cy="1320964"/>
            </a:xfrm>
            <a:prstGeom prst="roundRect">
              <a:avLst>
                <a:gd name="adj" fmla="val 10000"/>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67719" y="698084"/>
              <a:ext cx="6547066" cy="23303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es-VE" sz="2400" b="1" dirty="0"/>
                <a:t>La comparación indirecta de ensayos clínicos sugiere que la </a:t>
              </a:r>
              <a:r>
                <a:rPr lang="es-VE" sz="2400" b="1" dirty="0" err="1"/>
                <a:t>coumadina</a:t>
              </a:r>
              <a:r>
                <a:rPr lang="es-VE" sz="2400" b="1" dirty="0"/>
                <a:t> podría ser mas beneficioso que el uso de aspirina solo.</a:t>
              </a:r>
            </a:p>
          </p:txBody>
        </p:sp>
      </p:grpSp>
      <p:grpSp>
        <p:nvGrpSpPr>
          <p:cNvPr id="22" name="21 Grupo"/>
          <p:cNvGrpSpPr/>
          <p:nvPr/>
        </p:nvGrpSpPr>
        <p:grpSpPr>
          <a:xfrm>
            <a:off x="8616280" y="3913308"/>
            <a:ext cx="1048268" cy="1171877"/>
            <a:chOff x="6022383" y="1635841"/>
            <a:chExt cx="1352604" cy="1352604"/>
          </a:xfrm>
        </p:grpSpPr>
        <p:sp>
          <p:nvSpPr>
            <p:cNvPr id="23" name="22 Flecha abajo"/>
            <p:cNvSpPr/>
            <p:nvPr/>
          </p:nvSpPr>
          <p:spPr>
            <a:xfrm>
              <a:off x="6022383" y="1635841"/>
              <a:ext cx="1352604" cy="1352604"/>
            </a:xfrm>
            <a:prstGeom prst="downArrow">
              <a:avLst>
                <a:gd name="adj1" fmla="val 55000"/>
                <a:gd name="adj2" fmla="val 45000"/>
              </a:avLst>
            </a:pr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4" name="Flecha abajo 4"/>
            <p:cNvSpPr/>
            <p:nvPr/>
          </p:nvSpPr>
          <p:spPr>
            <a:xfrm>
              <a:off x="6326719" y="1635841"/>
              <a:ext cx="743932" cy="10178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s-VE" sz="2400" b="1"/>
            </a:p>
          </p:txBody>
        </p:sp>
      </p:grpSp>
    </p:spTree>
    <p:extLst>
      <p:ext uri="{BB962C8B-B14F-4D97-AF65-F5344CB8AC3E}">
        <p14:creationId xmlns:p14="http://schemas.microsoft.com/office/powerpoint/2010/main" val="357179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0388" b="12742"/>
          <a:stretch/>
        </p:blipFill>
        <p:spPr bwMode="auto">
          <a:xfrm>
            <a:off x="1751322" y="3858564"/>
            <a:ext cx="3566105" cy="2162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Resultado de imagen para pelea de gall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1322" y="1052810"/>
            <a:ext cx="3566105" cy="2376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Resultado de imagen para aspirina baye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5750" y1="49000" x2="25750" y2="49000"/>
                        <a14:foregroundMark x1="20000" y1="48000" x2="20000" y2="48000"/>
                        <a14:foregroundMark x1="28500" y1="37750" x2="28500" y2="37750"/>
                        <a14:foregroundMark x1="36750" y1="36250" x2="36750" y2="36250"/>
                        <a14:foregroundMark x1="42500" y1="38500" x2="42500" y2="38500"/>
                        <a14:foregroundMark x1="47500" y1="36750" x2="47500" y2="36750"/>
                        <a14:foregroundMark x1="55250" y1="36750" x2="55250" y2="36750"/>
                        <a14:foregroundMark x1="61500" y1="37750" x2="61500" y2="37750"/>
                        <a14:foregroundMark x1="71500" y1="34000" x2="71500" y2="34000"/>
                        <a14:foregroundMark x1="75250" y1="34000" x2="75250" y2="34000"/>
                        <a14:foregroundMark x1="82500" y1="30500" x2="82500" y2="30500"/>
                        <a14:foregroundMark x1="87000" y1="27750" x2="87000" y2="27750"/>
                        <a14:foregroundMark x1="56500" y1="31750" x2="56500" y2="31750"/>
                        <a14:foregroundMark x1="50250" y1="30500" x2="50250" y2="30500"/>
                        <a14:foregroundMark x1="10000" y1="31250" x2="10000" y2="31250"/>
                        <a14:foregroundMark x1="10000" y1="35000" x2="10000" y2="35000"/>
                        <a14:foregroundMark x1="10500" y1="38500" x2="10500" y2="38500"/>
                        <a14:foregroundMark x1="10500" y1="40750" x2="10500" y2="40750"/>
                        <a14:foregroundMark x1="10500" y1="43000" x2="10500" y2="43000"/>
                        <a14:foregroundMark x1="15000" y1="36750" x2="15000" y2="36750"/>
                        <a14:foregroundMark x1="14000" y1="35750" x2="14000" y2="35750"/>
                        <a14:foregroundMark x1="13500" y1="30000" x2="13500" y2="30000"/>
                        <a14:foregroundMark x1="19500" y1="30500" x2="19500" y2="30500"/>
                        <a14:foregroundMark x1="23500" y1="36250" x2="23500" y2="36250"/>
                        <a14:foregroundMark x1="28000" y1="32750" x2="28000" y2="32750"/>
                        <a14:foregroundMark x1="44750" y1="30000" x2="44750" y2="30000"/>
                        <a14:foregroundMark x1="40750" y1="31250" x2="40750" y2="31250"/>
                        <a14:foregroundMark x1="39000" y1="30500" x2="39000" y2="30500"/>
                        <a14:foregroundMark x1="54250" y1="29500" x2="54250" y2="29500"/>
                        <a14:foregroundMark x1="60750" y1="30000" x2="60750" y2="30000"/>
                        <a14:foregroundMark x1="71500" y1="29000" x2="71500" y2="29000"/>
                        <a14:foregroundMark x1="78750" y1="28500" x2="78750" y2="28500"/>
                        <a14:foregroundMark x1="75250" y1="29000" x2="75250" y2="29000"/>
                        <a14:foregroundMark x1="76000" y1="31750" x2="76000" y2="31750"/>
                        <a14:foregroundMark x1="78750" y1="32750" x2="78750" y2="32750"/>
                        <a14:foregroundMark x1="84250" y1="36250" x2="84250" y2="36250"/>
                        <a14:foregroundMark x1="88250" y1="35750" x2="88250" y2="35750"/>
                        <a14:foregroundMark x1="87000" y1="32250" x2="87000" y2="32250"/>
                        <a14:foregroundMark x1="87750" y1="41750" x2="87750" y2="41750"/>
                        <a14:foregroundMark x1="88750" y1="43000" x2="88750" y2="43000"/>
                        <a14:foregroundMark x1="80500" y1="43000" x2="80500" y2="43000"/>
                        <a14:foregroundMark x1="77000" y1="42250" x2="77000" y2="42250"/>
                        <a14:foregroundMark x1="74750" y1="42250" x2="74750" y2="42250"/>
                        <a14:foregroundMark x1="50750" y1="44500" x2="50750" y2="44500"/>
                        <a14:backgroundMark x1="19000" y1="20000" x2="19000" y2="20000"/>
                        <a14:backgroundMark x1="53500" y1="12750" x2="53500" y2="12750"/>
                        <a14:backgroundMark x1="82000" y1="12750" x2="82000" y2="12750"/>
                        <a14:backgroundMark x1="93250" y1="20500" x2="93250" y2="20500"/>
                        <a14:backgroundMark x1="92750" y1="69250" x2="92750" y2="69250"/>
                        <a14:backgroundMark x1="83250" y1="82000" x2="83250" y2="82000"/>
                        <a14:backgroundMark x1="57000" y1="91500" x2="57000" y2="91500"/>
                        <a14:backgroundMark x1="25750" y1="84250" x2="25750" y2="84250"/>
                        <a14:backgroundMark x1="6750" y1="79750" x2="6750" y2="79750"/>
                        <a14:backgroundMark x1="3250" y1="55250" x2="3250" y2="55250"/>
                        <a14:backgroundMark x1="4000" y1="39000" x2="4000" y2="39000"/>
                        <a14:backgroundMark x1="5500" y1="17250" x2="5500" y2="17250"/>
                        <a14:backgroundMark x1="30750" y1="10000" x2="30750" y2="10000"/>
                        <a14:backgroundMark x1="70250" y1="8250" x2="70250" y2="8250"/>
                      </a14:backgroundRemoval>
                    </a14:imgEffect>
                  </a14:imgLayer>
                </a14:imgProps>
              </a:ext>
              <a:ext uri="{28A0092B-C50C-407E-A947-70E740481C1C}">
                <a14:useLocalDpi xmlns:a14="http://schemas.microsoft.com/office/drawing/2010/main" val="0"/>
              </a:ext>
            </a:extLst>
          </a:blip>
          <a:srcRect/>
          <a:stretch>
            <a:fillRect/>
          </a:stretch>
        </p:blipFill>
        <p:spPr bwMode="auto">
          <a:xfrm>
            <a:off x="1631504" y="2476500"/>
            <a:ext cx="2248644" cy="22486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coumadi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2900" y1="28636" x2="22900" y2="28636"/>
                        <a14:foregroundMark x1="24400" y1="28636" x2="24400" y2="28636"/>
                        <a14:foregroundMark x1="24900" y1="27886" x2="24900" y2="27886"/>
                        <a14:foregroundMark x1="26000" y1="26987" x2="26000" y2="26987"/>
                        <a14:foregroundMark x1="26900" y1="26237" x2="26900" y2="26237"/>
                        <a14:foregroundMark x1="28000" y1="25937" x2="28000" y2="25937"/>
                        <a14:foregroundMark x1="28700" y1="25937" x2="28700" y2="25937"/>
                        <a14:foregroundMark x1="33600" y1="24288" x2="33600" y2="24288"/>
                        <a14:foregroundMark x1="36900" y1="23538" x2="36900" y2="23538"/>
                        <a14:foregroundMark x1="37200" y1="23238" x2="37200" y2="23238"/>
                        <a14:foregroundMark x1="37200" y1="23238" x2="37200" y2="23238"/>
                        <a14:foregroundMark x1="38500" y1="23238" x2="38500" y2="23238"/>
                        <a14:foregroundMark x1="39200" y1="23238" x2="39200" y2="23238"/>
                        <a14:foregroundMark x1="40100" y1="22939" x2="40100" y2="22939"/>
                        <a14:foregroundMark x1="45000" y1="20540" x2="45000" y2="20540"/>
                        <a14:foregroundMark x1="46500" y1="21289" x2="46500" y2="21289"/>
                        <a14:foregroundMark x1="52600" y1="18591" x2="52600" y2="18591"/>
                        <a14:foregroundMark x1="50600" y1="18891" x2="50600" y2="18891"/>
                        <a14:foregroundMark x1="56100" y1="18291" x2="56100" y2="18291"/>
                        <a14:foregroundMark x1="61500" y1="16192" x2="61500" y2="16192"/>
                      </a14:backgroundRemoval>
                    </a14:imgEffect>
                  </a14:imgLayer>
                </a14:imgProps>
              </a:ext>
              <a:ext uri="{28A0092B-C50C-407E-A947-70E740481C1C}">
                <a14:useLocalDpi xmlns:a14="http://schemas.microsoft.com/office/drawing/2010/main" val="0"/>
              </a:ext>
            </a:extLst>
          </a:blip>
          <a:srcRect/>
          <a:stretch>
            <a:fillRect/>
          </a:stretch>
        </p:blipFill>
        <p:spPr bwMode="auto">
          <a:xfrm>
            <a:off x="3001276" y="2780928"/>
            <a:ext cx="3238740" cy="216024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639616" y="188641"/>
            <a:ext cx="683093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INTRODUCCIÓN</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5519936" y="1332052"/>
            <a:ext cx="4896544" cy="440120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VE" sz="2000" b="1" dirty="0">
                <a:effectLst>
                  <a:outerShdw blurRad="38100" dist="38100" dir="2700000" algn="tl">
                    <a:srgbClr val="000000">
                      <a:alpha val="43137"/>
                    </a:srgbClr>
                  </a:outerShdw>
                </a:effectLst>
              </a:rPr>
              <a:t>Se compararon solo en 2 ensayos clínicos pequeños en los años 80, a favor de la aspirina, pero la reducción de la dosis ha hecho que la combinación sea más segura y beneficiosa.</a:t>
            </a:r>
          </a:p>
          <a:p>
            <a:endParaRPr lang="es-VE" sz="2000" b="1" dirty="0">
              <a:effectLst>
                <a:outerShdw blurRad="38100" dist="38100" dir="2700000" algn="tl">
                  <a:srgbClr val="000000">
                    <a:alpha val="43137"/>
                  </a:srgbClr>
                </a:outerShdw>
              </a:effectLst>
            </a:endParaRPr>
          </a:p>
          <a:p>
            <a:r>
              <a:rPr lang="es-VE" sz="2000" b="1" dirty="0">
                <a:effectLst>
                  <a:outerShdw blurRad="38100" dist="38100" dir="2700000" algn="tl">
                    <a:srgbClr val="000000">
                      <a:alpha val="43137"/>
                    </a:srgbClr>
                  </a:outerShdw>
                </a:effectLst>
              </a:rPr>
              <a:t>Al comienzo del ensayo, la combinación de aspirina con </a:t>
            </a:r>
            <a:r>
              <a:rPr lang="es-VE" sz="2000" b="1" dirty="0" err="1">
                <a:effectLst>
                  <a:outerShdw blurRad="38100" dist="38100" dir="2700000" algn="tl">
                    <a:srgbClr val="000000">
                      <a:alpha val="43137"/>
                    </a:srgbClr>
                  </a:outerShdw>
                </a:effectLst>
              </a:rPr>
              <a:t>coumadina</a:t>
            </a:r>
            <a:r>
              <a:rPr lang="es-VE" sz="2000" b="1" dirty="0">
                <a:effectLst>
                  <a:outerShdw blurRad="38100" dist="38100" dir="2700000" algn="tl">
                    <a:srgbClr val="000000">
                      <a:alpha val="43137"/>
                    </a:srgbClr>
                  </a:outerShdw>
                </a:effectLst>
              </a:rPr>
              <a:t> de intensidad baja (INR menor 1,5) no fue mejor que la aspirina sola.</a:t>
            </a:r>
          </a:p>
          <a:p>
            <a:endParaRPr lang="es-VE" sz="2000" b="1" dirty="0">
              <a:effectLst>
                <a:outerShdw blurRad="38100" dist="38100" dir="2700000" algn="tl">
                  <a:srgbClr val="000000">
                    <a:alpha val="43137"/>
                  </a:srgbClr>
                </a:outerShdw>
              </a:effectLst>
            </a:endParaRPr>
          </a:p>
          <a:p>
            <a:r>
              <a:rPr lang="es-VE" sz="2000" b="1" dirty="0">
                <a:effectLst>
                  <a:outerShdw blurRad="38100" dist="38100" dir="2700000" algn="tl">
                    <a:srgbClr val="000000">
                      <a:alpha val="43137"/>
                    </a:srgbClr>
                  </a:outerShdw>
                </a:effectLst>
              </a:rPr>
              <a:t>Sin embargo, la combinación con intensidad media (INR 2-3) si fue mejor que la aspirina sola.</a:t>
            </a:r>
          </a:p>
        </p:txBody>
      </p:sp>
      <p:sp>
        <p:nvSpPr>
          <p:cNvPr id="9" name="8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203186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objetivo gen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628650"/>
            <a:ext cx="3238500" cy="280035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233622" y="260649"/>
            <a:ext cx="683093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OBJETIVO</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5303912" y="1844825"/>
            <a:ext cx="4824536" cy="38472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VE" sz="2800" b="1" dirty="0">
                <a:effectLst>
                  <a:outerShdw blurRad="38100" dist="38100" dir="2700000" algn="tl">
                    <a:srgbClr val="000000">
                      <a:alpha val="43137"/>
                    </a:srgbClr>
                  </a:outerShdw>
                </a:effectLst>
              </a:rPr>
              <a:t>Evaluar el efecto de la </a:t>
            </a:r>
            <a:r>
              <a:rPr lang="es-VE" sz="2800" b="1" dirty="0" err="1">
                <a:effectLst>
                  <a:outerShdw blurRad="38100" dist="38100" dir="2700000" algn="tl">
                    <a:srgbClr val="000000">
                      <a:alpha val="43137"/>
                    </a:srgbClr>
                  </a:outerShdw>
                </a:effectLst>
              </a:rPr>
              <a:t>coumadina</a:t>
            </a:r>
            <a:r>
              <a:rPr lang="es-VE" sz="2800" b="1" dirty="0">
                <a:effectLst>
                  <a:outerShdw blurRad="38100" dist="38100" dir="2700000" algn="tl">
                    <a:srgbClr val="000000">
                      <a:alpha val="43137"/>
                    </a:srgbClr>
                  </a:outerShdw>
                </a:effectLst>
              </a:rPr>
              <a:t> y la aspirina de moderada intensidad </a:t>
            </a:r>
            <a:r>
              <a:rPr lang="es-VE" sz="2800" b="1" dirty="0" err="1">
                <a:effectLst>
                  <a:outerShdw blurRad="38100" dist="38100" dir="2700000" algn="tl">
                    <a:srgbClr val="000000">
                      <a:alpha val="43137"/>
                    </a:srgbClr>
                  </a:outerShdw>
                </a:effectLst>
              </a:rPr>
              <a:t>ó</a:t>
            </a:r>
            <a:r>
              <a:rPr lang="es-VE" sz="2800" b="1" dirty="0">
                <a:effectLst>
                  <a:outerShdw blurRad="38100" dist="38100" dir="2700000" algn="tl">
                    <a:srgbClr val="000000">
                      <a:alpha val="43137"/>
                    </a:srgbClr>
                  </a:outerShdw>
                </a:effectLst>
              </a:rPr>
              <a:t> la </a:t>
            </a:r>
            <a:r>
              <a:rPr lang="es-VE" sz="2800" b="1" dirty="0" err="1">
                <a:effectLst>
                  <a:outerShdw blurRad="38100" dist="38100" dir="2700000" algn="tl">
                    <a:srgbClr val="000000">
                      <a:alpha val="43137"/>
                    </a:srgbClr>
                  </a:outerShdw>
                </a:effectLst>
              </a:rPr>
              <a:t>coumadina</a:t>
            </a:r>
            <a:r>
              <a:rPr lang="es-VE" sz="2800" b="1" dirty="0">
                <a:effectLst>
                  <a:outerShdw blurRad="38100" dist="38100" dir="2700000" algn="tl">
                    <a:srgbClr val="000000">
                      <a:alpha val="43137"/>
                    </a:srgbClr>
                  </a:outerShdw>
                </a:effectLst>
              </a:rPr>
              <a:t> de alta intensidad, en comparación con la aspirina sola en pacientes que habían tenido eventos coronarios agudos</a:t>
            </a:r>
            <a:r>
              <a:rPr lang="es-VE" sz="2000" b="1" dirty="0">
                <a:effectLst>
                  <a:outerShdw blurRad="38100" dist="38100" dir="2700000" algn="tl">
                    <a:srgbClr val="000000">
                      <a:alpha val="43137"/>
                    </a:srgbClr>
                  </a:outerShdw>
                </a:effectLst>
              </a:rPr>
              <a:t>.</a:t>
            </a:r>
          </a:p>
          <a:p>
            <a:endParaRPr lang="es-VE"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3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MÉTODOS</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AutoShape 2" descr="Imagen relacionad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7" name="AutoShape 4" descr="Imagen relacionad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8" name="7 Imagen"/>
          <p:cNvPicPr>
            <a:picLocks noChangeAspect="1"/>
          </p:cNvPicPr>
          <p:nvPr/>
        </p:nvPicPr>
        <p:blipFill rotWithShape="1">
          <a:blip r:embed="rId2">
            <a:extLst>
              <a:ext uri="{28A0092B-C50C-407E-A947-70E740481C1C}">
                <a14:useLocalDpi xmlns:a14="http://schemas.microsoft.com/office/drawing/2010/main" val="0"/>
              </a:ext>
            </a:extLst>
          </a:blip>
          <a:srcRect l="13726" r="13726"/>
          <a:stretch/>
        </p:blipFill>
        <p:spPr>
          <a:xfrm>
            <a:off x="2063553" y="1412777"/>
            <a:ext cx="1900757" cy="1872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CuadroTexto"/>
          <p:cNvSpPr txBox="1"/>
          <p:nvPr/>
        </p:nvSpPr>
        <p:spPr>
          <a:xfrm>
            <a:off x="1631504" y="980728"/>
            <a:ext cx="2817140" cy="369332"/>
          </a:xfrm>
          <a:prstGeom prst="rect">
            <a:avLst/>
          </a:prstGeom>
          <a:noFill/>
        </p:spPr>
        <p:txBody>
          <a:bodyPr wrap="square" rtlCol="0">
            <a:spAutoFit/>
          </a:bodyPr>
          <a:lstStyle/>
          <a:p>
            <a:pPr algn="ctr"/>
            <a:r>
              <a:rPr lang="es-VE" b="1" dirty="0"/>
              <a:t>Ensayo clínico prospectivo</a:t>
            </a:r>
          </a:p>
        </p:txBody>
      </p:sp>
      <p:pic>
        <p:nvPicPr>
          <p:cNvPr id="2054" name="Picture 6" descr="Resultado de imagen para paises baj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742" y="3861048"/>
            <a:ext cx="2366664" cy="2088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1559496" y="3419708"/>
            <a:ext cx="2817140" cy="369332"/>
          </a:xfrm>
          <a:prstGeom prst="rect">
            <a:avLst/>
          </a:prstGeom>
          <a:noFill/>
        </p:spPr>
        <p:txBody>
          <a:bodyPr wrap="square" rtlCol="0">
            <a:spAutoFit/>
          </a:bodyPr>
          <a:lstStyle/>
          <a:p>
            <a:pPr algn="ctr"/>
            <a:r>
              <a:rPr lang="es-VE" b="1" dirty="0" err="1"/>
              <a:t>Multicéntrico</a:t>
            </a:r>
            <a:r>
              <a:rPr lang="es-VE" b="1" dirty="0"/>
              <a:t>, 53 hospitales</a:t>
            </a:r>
          </a:p>
        </p:txBody>
      </p:sp>
      <p:pic>
        <p:nvPicPr>
          <p:cNvPr id="2058" name="Picture 10" descr="Resultado de imagen para doble cie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938" y="1484785"/>
            <a:ext cx="2343150" cy="2324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Resultado de imagen para prohibido"/>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747" l="0" r="100000"/>
                    </a14:imgEffect>
                  </a14:imgLayer>
                </a14:imgProps>
              </a:ext>
              <a:ext uri="{28A0092B-C50C-407E-A947-70E740481C1C}">
                <a14:useLocalDpi xmlns:a14="http://schemas.microsoft.com/office/drawing/2010/main" val="0"/>
              </a:ext>
            </a:extLst>
          </a:blip>
          <a:srcRect/>
          <a:stretch>
            <a:fillRect/>
          </a:stretch>
        </p:blipFill>
        <p:spPr bwMode="auto">
          <a:xfrm>
            <a:off x="4295800" y="1360630"/>
            <a:ext cx="2664296" cy="2684687"/>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4295800" y="908720"/>
            <a:ext cx="2817140" cy="400110"/>
          </a:xfrm>
          <a:prstGeom prst="rect">
            <a:avLst/>
          </a:prstGeom>
          <a:noFill/>
        </p:spPr>
        <p:txBody>
          <a:bodyPr wrap="square" rtlCol="0">
            <a:spAutoFit/>
          </a:bodyPr>
          <a:lstStyle/>
          <a:p>
            <a:pPr algn="ctr"/>
            <a:r>
              <a:rPr lang="es-VE" sz="2000" b="1" dirty="0"/>
              <a:t>Designación Abierta</a:t>
            </a:r>
          </a:p>
        </p:txBody>
      </p:sp>
      <p:pic>
        <p:nvPicPr>
          <p:cNvPr id="2062" name="Picture 14"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2354" y="2962166"/>
            <a:ext cx="2838103" cy="1979002"/>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7383316" y="2564904"/>
            <a:ext cx="2817140" cy="369332"/>
          </a:xfrm>
          <a:prstGeom prst="rect">
            <a:avLst/>
          </a:prstGeom>
          <a:noFill/>
        </p:spPr>
        <p:txBody>
          <a:bodyPr wrap="square" rtlCol="0">
            <a:spAutoFit/>
          </a:bodyPr>
          <a:lstStyle/>
          <a:p>
            <a:pPr algn="ctr"/>
            <a:r>
              <a:rPr lang="es-VE" b="1" dirty="0"/>
              <a:t>Declaración de Helsinki</a:t>
            </a:r>
          </a:p>
        </p:txBody>
      </p:sp>
      <p:sp>
        <p:nvSpPr>
          <p:cNvPr id="10" name="9 Rectángulo"/>
          <p:cNvSpPr/>
          <p:nvPr/>
        </p:nvSpPr>
        <p:spPr>
          <a:xfrm>
            <a:off x="6925568" y="5013177"/>
            <a:ext cx="3634928" cy="1200329"/>
          </a:xfrm>
          <a:prstGeom prst="rect">
            <a:avLst/>
          </a:prstGeom>
        </p:spPr>
        <p:txBody>
          <a:bodyPr wrap="square">
            <a:spAutoFit/>
          </a:bodyPr>
          <a:lstStyle/>
          <a:p>
            <a:pPr algn="ctr"/>
            <a:r>
              <a:rPr lang="es-VE" b="1" dirty="0"/>
              <a:t>Protocolo aprobado por el Consejo Nacional de Seguros de Salud y los comités de ética institucionales locales.</a:t>
            </a:r>
          </a:p>
        </p:txBody>
      </p:sp>
      <p:pic>
        <p:nvPicPr>
          <p:cNvPr id="2064" name="Picture 16" descr="Resultado de imagen para consentimiento informado"/>
          <p:cNvPicPr>
            <a:picLocks noChangeAspect="1" noChangeArrowheads="1"/>
          </p:cNvPicPr>
          <p:nvPr/>
        </p:nvPicPr>
        <p:blipFill rotWithShape="1">
          <a:blip r:embed="rId8">
            <a:extLst>
              <a:ext uri="{28A0092B-C50C-407E-A947-70E740481C1C}">
                <a14:useLocalDpi xmlns:a14="http://schemas.microsoft.com/office/drawing/2010/main" val="0"/>
              </a:ext>
            </a:extLst>
          </a:blip>
          <a:srcRect l="5620" r="19295"/>
          <a:stretch/>
        </p:blipFill>
        <p:spPr bwMode="auto">
          <a:xfrm>
            <a:off x="7197798" y="1069732"/>
            <a:ext cx="3199942" cy="1351156"/>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p:cNvSpPr/>
          <p:nvPr/>
        </p:nvSpPr>
        <p:spPr>
          <a:xfrm>
            <a:off x="5493314" y="6300028"/>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12841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esultado de imagen para NHLB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4 Flecha abajo"/>
          <p:cNvSpPr/>
          <p:nvPr/>
        </p:nvSpPr>
        <p:spPr>
          <a:xfrm rot="16200000">
            <a:off x="5864134" y="1718693"/>
            <a:ext cx="463732" cy="57058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latin typeface="+mj-lt"/>
            </a:endParaRPr>
          </a:p>
        </p:txBody>
      </p:sp>
      <p:sp>
        <p:nvSpPr>
          <p:cNvPr id="19" name="18 Flecha abajo"/>
          <p:cNvSpPr/>
          <p:nvPr/>
        </p:nvSpPr>
        <p:spPr>
          <a:xfrm>
            <a:off x="8153941" y="4221089"/>
            <a:ext cx="463732" cy="51715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latin typeface="+mj-lt"/>
            </a:endParaRPr>
          </a:p>
        </p:txBody>
      </p:sp>
      <p:sp>
        <p:nvSpPr>
          <p:cNvPr id="22" name="21 Rectángulo"/>
          <p:cNvSpPr/>
          <p:nvPr/>
        </p:nvSpPr>
        <p:spPr>
          <a:xfrm>
            <a:off x="6761498" y="1237282"/>
            <a:ext cx="3400344" cy="15334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a:solidFill>
                  <a:srgbClr val="C00000"/>
                </a:solidFill>
              </a:rPr>
              <a:t> </a:t>
            </a:r>
            <a:r>
              <a:rPr lang="es-ES" sz="2800" b="1" dirty="0">
                <a:solidFill>
                  <a:srgbClr val="C00000"/>
                </a:solidFill>
                <a:cs typeface="Arial" panose="020B0604020202020204" pitchFamily="34" charset="0"/>
              </a:rPr>
              <a:t>RRR </a:t>
            </a:r>
            <a:r>
              <a:rPr lang="es-ES" sz="2800" b="1" dirty="0">
                <a:solidFill>
                  <a:schemeClr val="tx1"/>
                </a:solidFill>
                <a:cs typeface="Arial" panose="020B0604020202020204" pitchFamily="34" charset="0"/>
              </a:rPr>
              <a:t>del 20% en el brazo con ACO</a:t>
            </a:r>
          </a:p>
        </p:txBody>
      </p:sp>
      <p:sp>
        <p:nvSpPr>
          <p:cNvPr id="7" name="Rectángulo 6"/>
          <p:cNvSpPr/>
          <p:nvPr/>
        </p:nvSpPr>
        <p:spPr>
          <a:xfrm>
            <a:off x="2528837" y="1478642"/>
            <a:ext cx="2334293" cy="1384995"/>
          </a:xfrm>
          <a:prstGeom prst="rect">
            <a:avLst/>
          </a:prstGeom>
        </p:spPr>
        <p:txBody>
          <a:bodyPr wrap="none">
            <a:spAutoFit/>
          </a:bodyPr>
          <a:lstStyle/>
          <a:p>
            <a:pPr algn="ctr"/>
            <a:r>
              <a:rPr lang="es-ES" sz="3600" b="1" dirty="0">
                <a:solidFill>
                  <a:srgbClr val="FFFF00"/>
                </a:solidFill>
                <a:effectLst>
                  <a:glow rad="139700">
                    <a:schemeClr val="bg1">
                      <a:alpha val="40000"/>
                    </a:schemeClr>
                  </a:glow>
                </a:effectLst>
              </a:rPr>
              <a:t> </a:t>
            </a:r>
            <a:r>
              <a:rPr lang="es-ES" sz="3600" b="1" dirty="0">
                <a:solidFill>
                  <a:srgbClr val="C00000"/>
                </a:solidFill>
                <a:effectLst>
                  <a:glow rad="139700">
                    <a:schemeClr val="bg1">
                      <a:alpha val="40000"/>
                    </a:schemeClr>
                  </a:glow>
                </a:effectLst>
                <a:cs typeface="Arial" panose="020B0604020202020204" pitchFamily="34" charset="0"/>
              </a:rPr>
              <a:t>12,5% PFP </a:t>
            </a:r>
          </a:p>
          <a:p>
            <a:pPr algn="ctr"/>
            <a:r>
              <a:rPr lang="es-ES" sz="2400" b="1" dirty="0">
                <a:effectLst>
                  <a:glow rad="139700">
                    <a:schemeClr val="bg1">
                      <a:alpha val="40000"/>
                    </a:schemeClr>
                  </a:glow>
                </a:effectLst>
                <a:cs typeface="Arial" panose="020B0604020202020204" pitchFamily="34" charset="0"/>
              </a:rPr>
              <a:t>2,5 años (ASA) </a:t>
            </a:r>
          </a:p>
          <a:p>
            <a:pPr algn="ctr"/>
            <a:endParaRPr lang="es-VE" sz="2400" b="1" dirty="0">
              <a:solidFill>
                <a:srgbClr val="FFFF00"/>
              </a:solidFill>
              <a:effectLst>
                <a:glow rad="139700">
                  <a:schemeClr val="bg1">
                    <a:alpha val="40000"/>
                  </a:schemeClr>
                </a:glow>
              </a:effectLst>
            </a:endParaRPr>
          </a:p>
        </p:txBody>
      </p:sp>
      <p:sp>
        <p:nvSpPr>
          <p:cNvPr id="8" name="Rectángulo 7"/>
          <p:cNvSpPr/>
          <p:nvPr/>
        </p:nvSpPr>
        <p:spPr>
          <a:xfrm>
            <a:off x="6493737" y="3140969"/>
            <a:ext cx="3684535" cy="954107"/>
          </a:xfrm>
          <a:prstGeom prst="rect">
            <a:avLst/>
          </a:prstGeom>
        </p:spPr>
        <p:txBody>
          <a:bodyPr wrap="none">
            <a:spAutoFit/>
          </a:bodyPr>
          <a:lstStyle/>
          <a:p>
            <a:pPr algn="ctr"/>
            <a:r>
              <a:rPr lang="es-ES" sz="2800" b="1" dirty="0">
                <a:ea typeface="Tahoma" pitchFamily="34" charset="0"/>
                <a:cs typeface="Arial" panose="020B0604020202020204" pitchFamily="34" charset="0"/>
              </a:rPr>
              <a:t>Poder estadístico </a:t>
            </a:r>
          </a:p>
          <a:p>
            <a:pPr algn="ctr"/>
            <a:r>
              <a:rPr lang="es-ES" sz="2800" b="1" dirty="0">
                <a:ea typeface="Tahoma" pitchFamily="34" charset="0"/>
                <a:cs typeface="Arial" panose="020B0604020202020204" pitchFamily="34" charset="0"/>
              </a:rPr>
              <a:t>85% y un nivel alfa 0,05</a:t>
            </a:r>
          </a:p>
        </p:txBody>
      </p:sp>
      <p:sp>
        <p:nvSpPr>
          <p:cNvPr id="20" name="18 Flecha abajo"/>
          <p:cNvSpPr/>
          <p:nvPr/>
        </p:nvSpPr>
        <p:spPr>
          <a:xfrm>
            <a:off x="8104137" y="2567869"/>
            <a:ext cx="463732" cy="51715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latin typeface="+mj-lt"/>
            </a:endParaRPr>
          </a:p>
        </p:txBody>
      </p:sp>
      <p:sp>
        <p:nvSpPr>
          <p:cNvPr id="15" name="2 Rectángulo"/>
          <p:cNvSpPr/>
          <p:nvPr/>
        </p:nvSpPr>
        <p:spPr>
          <a:xfrm>
            <a:off x="6465586" y="4941168"/>
            <a:ext cx="3992166" cy="1168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a:ea typeface="Tahoma" pitchFamily="34" charset="0"/>
                <a:cs typeface="Arial" panose="020B0604020202020204" pitchFamily="34" charset="0"/>
              </a:rPr>
              <a:t>Se calculó una muestra de 2900 por grupo y mas de 3 años de seguimiento</a:t>
            </a:r>
          </a:p>
        </p:txBody>
      </p:sp>
      <p:sp>
        <p:nvSpPr>
          <p:cNvPr id="11" name="10 Rectángulo"/>
          <p:cNvSpPr/>
          <p:nvPr/>
        </p:nvSpPr>
        <p:spPr>
          <a:xfrm>
            <a:off x="2351584" y="116633"/>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CÁLCULO DE LA MUESTRA</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Resultado de imagen para calculos estadÃ­stic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400" y="2883802"/>
            <a:ext cx="3535561" cy="3552909"/>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5709338" y="6372036"/>
            <a:ext cx="4851158" cy="369332"/>
          </a:xfrm>
          <a:prstGeom prst="rect">
            <a:avLst/>
          </a:prstGeom>
        </p:spPr>
        <p:txBody>
          <a:bodyPr wrap="square">
            <a:spAutoFit/>
          </a:bodyPr>
          <a:lstStyle/>
          <a:p>
            <a:r>
              <a:rPr lang="es-VE" b="1" i="1" dirty="0"/>
              <a:t>Robert F Van et al. </a:t>
            </a:r>
            <a:r>
              <a:rPr lang="es-VE" b="1" i="1" dirty="0" err="1"/>
              <a:t>Lancet</a:t>
            </a:r>
            <a:r>
              <a:rPr lang="es-VE" b="1" i="1" dirty="0"/>
              <a:t> 2002; 360: 109–13</a:t>
            </a:r>
          </a:p>
        </p:txBody>
      </p:sp>
    </p:spTree>
    <p:extLst>
      <p:ext uri="{BB962C8B-B14F-4D97-AF65-F5344CB8AC3E}">
        <p14:creationId xmlns:p14="http://schemas.microsoft.com/office/powerpoint/2010/main" val="162299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2" grpId="0"/>
      <p:bldP spid="7" grpId="0"/>
      <p:bldP spid="8" grpId="0"/>
      <p:bldP spid="20"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esultado de imagen para NHLB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Rectángulo 6"/>
          <p:cNvSpPr/>
          <p:nvPr/>
        </p:nvSpPr>
        <p:spPr>
          <a:xfrm>
            <a:off x="3609334" y="5580283"/>
            <a:ext cx="515096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es-ES" sz="2800" b="1" dirty="0">
                <a:solidFill>
                  <a:srgbClr val="FFFF00"/>
                </a:solidFill>
                <a:effectLst>
                  <a:glow rad="139700">
                    <a:schemeClr val="bg1">
                      <a:alpha val="40000"/>
                    </a:schemeClr>
                  </a:glow>
                </a:effectLst>
              </a:rPr>
              <a:t> </a:t>
            </a:r>
            <a:r>
              <a:rPr lang="es-ES" sz="2200" b="1" dirty="0"/>
              <a:t>Realizada por servicio de telefonía central</a:t>
            </a:r>
            <a:endParaRPr lang="es-VE" sz="2200" b="1" dirty="0">
              <a:solidFill>
                <a:srgbClr val="FFFF00"/>
              </a:solidFill>
              <a:effectLst>
                <a:glow rad="139700">
                  <a:schemeClr val="bg1">
                    <a:alpha val="40000"/>
                  </a:schemeClr>
                </a:glow>
              </a:effectLst>
            </a:endParaRPr>
          </a:p>
        </p:txBody>
      </p:sp>
      <p:sp>
        <p:nvSpPr>
          <p:cNvPr id="8" name="Rectángulo 7"/>
          <p:cNvSpPr/>
          <p:nvPr/>
        </p:nvSpPr>
        <p:spPr>
          <a:xfrm>
            <a:off x="1524234" y="6258855"/>
            <a:ext cx="9143767" cy="43088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 sz="2200" b="1" dirty="0"/>
              <a:t>Las drogas concomitantes se dejaron a la discreción de los médicos tratantes.</a:t>
            </a:r>
            <a:endParaRPr lang="es-ES" sz="2200" b="1" dirty="0">
              <a:ea typeface="Tahoma" pitchFamily="34" charset="0"/>
              <a:cs typeface="Arial" panose="020B0604020202020204" pitchFamily="34" charset="0"/>
            </a:endParaRPr>
          </a:p>
        </p:txBody>
      </p:sp>
      <p:sp>
        <p:nvSpPr>
          <p:cNvPr id="9" name="8 Rectángulo redondeado"/>
          <p:cNvSpPr/>
          <p:nvPr/>
        </p:nvSpPr>
        <p:spPr>
          <a:xfrm>
            <a:off x="1626395" y="1556792"/>
            <a:ext cx="2880320" cy="27363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2400" b="1" u="sng" dirty="0">
                <a:effectLst>
                  <a:outerShdw blurRad="38100" dist="38100" dir="2700000" algn="tl">
                    <a:srgbClr val="000000">
                      <a:alpha val="43137"/>
                    </a:srgbClr>
                  </a:outerShdw>
                </a:effectLst>
              </a:rPr>
              <a:t>AAS</a:t>
            </a:r>
          </a:p>
          <a:p>
            <a:pPr algn="ctr"/>
            <a:r>
              <a:rPr lang="es-ES" sz="2400" b="1" dirty="0"/>
              <a:t>100 mg  de </a:t>
            </a:r>
            <a:r>
              <a:rPr lang="es-ES" sz="2400" b="1" dirty="0" err="1"/>
              <a:t>carbasalato</a:t>
            </a:r>
            <a:r>
              <a:rPr lang="es-ES" sz="2400" b="1" dirty="0"/>
              <a:t> de calcio pulverizado metabolizado a aspirina igual a 80 mg</a:t>
            </a:r>
          </a:p>
        </p:txBody>
      </p:sp>
      <p:sp>
        <p:nvSpPr>
          <p:cNvPr id="13" name="12 Rectángulo redondeado"/>
          <p:cNvSpPr/>
          <p:nvPr/>
        </p:nvSpPr>
        <p:spPr>
          <a:xfrm>
            <a:off x="4655139" y="1556792"/>
            <a:ext cx="2880320" cy="27363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2400" b="1" dirty="0"/>
          </a:p>
          <a:p>
            <a:pPr algn="ctr"/>
            <a:endParaRPr lang="es-ES" sz="2400" b="1" dirty="0"/>
          </a:p>
          <a:p>
            <a:pPr algn="ctr"/>
            <a:r>
              <a:rPr lang="es-ES" sz="2400" b="1" dirty="0">
                <a:effectLst>
                  <a:outerShdw blurRad="38100" dist="38100" dir="2700000" algn="tl">
                    <a:srgbClr val="000000">
                      <a:alpha val="43137"/>
                    </a:srgbClr>
                  </a:outerShdw>
                </a:effectLst>
              </a:rPr>
              <a:t>COUMADIN</a:t>
            </a:r>
          </a:p>
          <a:p>
            <a:pPr lvl="0" algn="ctr"/>
            <a:endParaRPr lang="es-VE" sz="2400" b="1" dirty="0"/>
          </a:p>
          <a:p>
            <a:pPr lvl="0" algn="ctr"/>
            <a:endParaRPr lang="es-VE" sz="2400" b="1" dirty="0"/>
          </a:p>
          <a:p>
            <a:pPr lvl="0" algn="ctr"/>
            <a:r>
              <a:rPr lang="es-VE" sz="2400" b="1" dirty="0"/>
              <a:t>Régimen de alta intensidad</a:t>
            </a:r>
          </a:p>
          <a:p>
            <a:pPr lvl="0" algn="ctr"/>
            <a:r>
              <a:rPr lang="es-VE" sz="2400" b="1" dirty="0"/>
              <a:t>INR 3,0 – 4,0</a:t>
            </a:r>
          </a:p>
          <a:p>
            <a:pPr algn="ctr"/>
            <a:endParaRPr lang="es-ES" sz="2400" b="1" dirty="0"/>
          </a:p>
          <a:p>
            <a:pPr algn="ctr"/>
            <a:endParaRPr lang="es-ES" sz="2400" dirty="0"/>
          </a:p>
        </p:txBody>
      </p:sp>
      <p:sp>
        <p:nvSpPr>
          <p:cNvPr id="15" name="14 Rectángulo redondeado"/>
          <p:cNvSpPr/>
          <p:nvPr/>
        </p:nvSpPr>
        <p:spPr>
          <a:xfrm>
            <a:off x="7708836" y="1561115"/>
            <a:ext cx="2880320" cy="274718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2400" b="1" dirty="0"/>
          </a:p>
          <a:p>
            <a:pPr algn="ctr"/>
            <a:endParaRPr lang="es-ES" sz="2400" b="1" dirty="0"/>
          </a:p>
          <a:p>
            <a:pPr algn="ctr"/>
            <a:r>
              <a:rPr lang="es-ES" sz="2400" b="1" dirty="0">
                <a:effectLst>
                  <a:outerShdw blurRad="38100" dist="38100" dir="2700000" algn="tl">
                    <a:srgbClr val="000000">
                      <a:alpha val="43137"/>
                    </a:srgbClr>
                  </a:outerShdw>
                </a:effectLst>
              </a:rPr>
              <a:t>AAS+COUMADIN</a:t>
            </a:r>
          </a:p>
          <a:p>
            <a:pPr algn="ctr"/>
            <a:r>
              <a:rPr lang="es-ES" sz="2400" b="1" dirty="0"/>
              <a:t>80 mg + </a:t>
            </a:r>
            <a:r>
              <a:rPr lang="es-ES" sz="2400" b="1" dirty="0" err="1"/>
              <a:t>coumadin</a:t>
            </a:r>
            <a:endParaRPr lang="es-VE" sz="2400" b="1" dirty="0"/>
          </a:p>
          <a:p>
            <a:pPr lvl="0" algn="ctr"/>
            <a:endParaRPr lang="es-VE" sz="2400" b="1" dirty="0"/>
          </a:p>
          <a:p>
            <a:pPr lvl="0" algn="ctr"/>
            <a:r>
              <a:rPr lang="es-VE" sz="2400" b="1" dirty="0"/>
              <a:t>Régimen de moderada intensidad: INR 2,0 – 2,5</a:t>
            </a:r>
          </a:p>
          <a:p>
            <a:pPr algn="ctr"/>
            <a:endParaRPr lang="es-ES" sz="2400" dirty="0"/>
          </a:p>
          <a:p>
            <a:pPr algn="ctr"/>
            <a:endParaRPr lang="es-ES" sz="2400" dirty="0"/>
          </a:p>
        </p:txBody>
      </p:sp>
      <p:sp>
        <p:nvSpPr>
          <p:cNvPr id="16" name="18 Flecha abajo"/>
          <p:cNvSpPr/>
          <p:nvPr/>
        </p:nvSpPr>
        <p:spPr>
          <a:xfrm>
            <a:off x="2852183" y="4371892"/>
            <a:ext cx="463732" cy="51715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latin typeface="+mj-lt"/>
            </a:endParaRPr>
          </a:p>
        </p:txBody>
      </p:sp>
      <p:sp>
        <p:nvSpPr>
          <p:cNvPr id="17" name="18 Flecha abajo"/>
          <p:cNvSpPr/>
          <p:nvPr/>
        </p:nvSpPr>
        <p:spPr>
          <a:xfrm>
            <a:off x="5923245" y="4371892"/>
            <a:ext cx="463732" cy="51715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latin typeface="+mj-lt"/>
            </a:endParaRPr>
          </a:p>
        </p:txBody>
      </p:sp>
      <p:sp>
        <p:nvSpPr>
          <p:cNvPr id="18" name="18 Flecha abajo"/>
          <p:cNvSpPr/>
          <p:nvPr/>
        </p:nvSpPr>
        <p:spPr>
          <a:xfrm>
            <a:off x="8969321" y="4371891"/>
            <a:ext cx="463732" cy="51715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latin typeface="+mj-lt"/>
            </a:endParaRPr>
          </a:p>
        </p:txBody>
      </p:sp>
      <p:sp>
        <p:nvSpPr>
          <p:cNvPr id="2" name="1 Rectángulo"/>
          <p:cNvSpPr/>
          <p:nvPr/>
        </p:nvSpPr>
        <p:spPr>
          <a:xfrm>
            <a:off x="2758479" y="4941169"/>
            <a:ext cx="65114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s-ES" sz="2400" b="1" dirty="0">
                <a:ea typeface="Tahoma" pitchFamily="34" charset="0"/>
                <a:cs typeface="Arial" panose="020B0604020202020204" pitchFamily="34" charset="0"/>
              </a:rPr>
              <a:t>336</a:t>
            </a:r>
          </a:p>
        </p:txBody>
      </p:sp>
      <p:sp>
        <p:nvSpPr>
          <p:cNvPr id="19" name="18 Rectángulo"/>
          <p:cNvSpPr/>
          <p:nvPr/>
        </p:nvSpPr>
        <p:spPr>
          <a:xfrm>
            <a:off x="5825290" y="4889049"/>
            <a:ext cx="65114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s-ES" sz="2400" b="1" dirty="0">
                <a:ea typeface="Tahoma" pitchFamily="34" charset="0"/>
                <a:cs typeface="Arial" panose="020B0604020202020204" pitchFamily="34" charset="0"/>
              </a:rPr>
              <a:t>330</a:t>
            </a:r>
          </a:p>
        </p:txBody>
      </p:sp>
      <p:sp>
        <p:nvSpPr>
          <p:cNvPr id="20" name="19 Rectángulo"/>
          <p:cNvSpPr/>
          <p:nvPr/>
        </p:nvSpPr>
        <p:spPr>
          <a:xfrm>
            <a:off x="8875617" y="4889049"/>
            <a:ext cx="65114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s-ES" sz="2400" b="1" dirty="0">
                <a:ea typeface="Tahoma" pitchFamily="34" charset="0"/>
                <a:cs typeface="Arial" panose="020B0604020202020204" pitchFamily="34" charset="0"/>
              </a:rPr>
              <a:t>333</a:t>
            </a:r>
          </a:p>
        </p:txBody>
      </p:sp>
      <p:sp>
        <p:nvSpPr>
          <p:cNvPr id="21" name="20 Rectángulo"/>
          <p:cNvSpPr/>
          <p:nvPr/>
        </p:nvSpPr>
        <p:spPr>
          <a:xfrm>
            <a:off x="4043163" y="836712"/>
            <a:ext cx="3992166" cy="576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b="1" dirty="0">
                <a:solidFill>
                  <a:srgbClr val="C00000"/>
                </a:solidFill>
                <a:effectLst>
                  <a:reflection blurRad="6350" stA="60000" endA="900" endPos="58000" dir="5400000" sy="-100000" algn="bl" rotWithShape="0"/>
                </a:effectLst>
                <a:ea typeface="Tahoma" pitchFamily="34" charset="0"/>
                <a:cs typeface="Arial" panose="020B0604020202020204" pitchFamily="34" charset="0"/>
              </a:rPr>
              <a:t>Muestra= 999</a:t>
            </a:r>
          </a:p>
        </p:txBody>
      </p:sp>
      <p:sp>
        <p:nvSpPr>
          <p:cNvPr id="22" name="21 Rectángulo"/>
          <p:cNvSpPr/>
          <p:nvPr/>
        </p:nvSpPr>
        <p:spPr>
          <a:xfrm>
            <a:off x="2410695" y="44625"/>
            <a:ext cx="748883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ALEATORIZACIÓN</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740856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2756</Words>
  <Application>Microsoft Office PowerPoint</Application>
  <PresentationFormat>Personalizado</PresentationFormat>
  <Paragraphs>222</Paragraphs>
  <Slides>25</Slides>
  <Notes>13</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Lista de Cotejo</vt:lpstr>
      <vt:lpstr>Lista de Cotejo</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153</cp:revision>
  <dcterms:created xsi:type="dcterms:W3CDTF">2018-10-09T08:30:39Z</dcterms:created>
  <dcterms:modified xsi:type="dcterms:W3CDTF">2018-10-17T06:24:40Z</dcterms:modified>
</cp:coreProperties>
</file>