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4"/>
  </p:notesMasterIdLst>
  <p:sldIdLst>
    <p:sldId id="256" r:id="rId2"/>
    <p:sldId id="337" r:id="rId3"/>
    <p:sldId id="257" r:id="rId4"/>
    <p:sldId id="338" r:id="rId5"/>
    <p:sldId id="289" r:id="rId6"/>
    <p:sldId id="351" r:id="rId7"/>
    <p:sldId id="339" r:id="rId8"/>
    <p:sldId id="340" r:id="rId9"/>
    <p:sldId id="342" r:id="rId10"/>
    <p:sldId id="341" r:id="rId11"/>
    <p:sldId id="343" r:id="rId12"/>
    <p:sldId id="345" r:id="rId13"/>
    <p:sldId id="344" r:id="rId14"/>
    <p:sldId id="350" r:id="rId15"/>
    <p:sldId id="347" r:id="rId16"/>
    <p:sldId id="348" r:id="rId17"/>
    <p:sldId id="349" r:id="rId18"/>
    <p:sldId id="303" r:id="rId19"/>
    <p:sldId id="356" r:id="rId20"/>
    <p:sldId id="357" r:id="rId21"/>
    <p:sldId id="359" r:id="rId22"/>
    <p:sldId id="360" r:id="rId23"/>
    <p:sldId id="361" r:id="rId24"/>
    <p:sldId id="363" r:id="rId25"/>
    <p:sldId id="364" r:id="rId26"/>
    <p:sldId id="365" r:id="rId27"/>
    <p:sldId id="362" r:id="rId28"/>
    <p:sldId id="352" r:id="rId29"/>
    <p:sldId id="358" r:id="rId30"/>
    <p:sldId id="353" r:id="rId31"/>
    <p:sldId id="366" r:id="rId32"/>
    <p:sldId id="367" r:id="rId33"/>
    <p:sldId id="368" r:id="rId34"/>
    <p:sldId id="369" r:id="rId35"/>
    <p:sldId id="354" r:id="rId36"/>
    <p:sldId id="370" r:id="rId37"/>
    <p:sldId id="372" r:id="rId38"/>
    <p:sldId id="373" r:id="rId39"/>
    <p:sldId id="375" r:id="rId40"/>
    <p:sldId id="377" r:id="rId41"/>
    <p:sldId id="374" r:id="rId42"/>
    <p:sldId id="376" r:id="rId43"/>
  </p:sldIdLst>
  <p:sldSz cx="9144000" cy="5143500" type="screen16x9"/>
  <p:notesSz cx="6858000" cy="9144000"/>
  <p:embeddedFontLst>
    <p:embeddedFont>
      <p:font typeface="Titillium Web" panose="020B060402020202020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
      <p:font typeface="Tw Cen MT" panose="020B0602020104020603" pitchFamily="34" charset="0"/>
      <p:regular r:id="rId53"/>
      <p:bold r:id="rId54"/>
      <p:italic r:id="rId55"/>
      <p:boldItalic r:id="rId56"/>
    </p:embeddedFont>
    <p:embeddedFont>
      <p:font typeface="ＭＳ Ｐゴシック" panose="020B0600070205080204" pitchFamily="34" charset="-128"/>
      <p:regular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5D6"/>
    <a:srgbClr val="002988"/>
    <a:srgbClr val="2483D2"/>
    <a:srgbClr val="3399FF"/>
    <a:srgbClr val="1E70B4"/>
    <a:srgbClr val="1D6BAB"/>
    <a:srgbClr val="FFFF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8A5951-98DD-4594-8071-0D870C603680}">
  <a:tblStyle styleId="{808A5951-98DD-4594-8071-0D870C60368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0909" autoAdjust="0"/>
  </p:normalViewPr>
  <p:slideViewPr>
    <p:cSldViewPr showGuides="1">
      <p:cViewPr varScale="1">
        <p:scale>
          <a:sx n="74" d="100"/>
          <a:sy n="74" d="100"/>
        </p:scale>
        <p:origin x="1254"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35628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963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487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265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136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27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3538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4049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71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124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l"/>
            <a:endParaRPr lang="es-VE" dirty="0"/>
          </a:p>
        </p:txBody>
      </p:sp>
      <p:sp>
        <p:nvSpPr>
          <p:cNvPr id="4" name="Marcador de número de diapositiva 3"/>
          <p:cNvSpPr>
            <a:spLocks noGrp="1"/>
          </p:cNvSpPr>
          <p:nvPr>
            <p:ph type="sldNum" sz="quarter" idx="5"/>
          </p:nvPr>
        </p:nvSpPr>
        <p:spPr/>
        <p:txBody>
          <a:bodyPr/>
          <a:lstStyle/>
          <a:p>
            <a:fld id="{A680CE7E-F7F8-47DA-BD39-5C6A476207F3}" type="slidenum">
              <a:rPr lang="es-VE" smtClean="0"/>
              <a:t>2</a:t>
            </a:fld>
            <a:endParaRPr lang="es-VE"/>
          </a:p>
        </p:txBody>
      </p:sp>
    </p:spTree>
    <p:extLst>
      <p:ext uri="{BB962C8B-B14F-4D97-AF65-F5344CB8AC3E}">
        <p14:creationId xmlns:p14="http://schemas.microsoft.com/office/powerpoint/2010/main" val="2986489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5890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57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2969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1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408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2782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137731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3633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839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941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247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7136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8550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049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9545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615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2942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6827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0753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l"/>
            <a:endParaRPr lang="es-VE" dirty="0"/>
          </a:p>
        </p:txBody>
      </p:sp>
      <p:sp>
        <p:nvSpPr>
          <p:cNvPr id="4" name="Marcador de número de diapositiva 3"/>
          <p:cNvSpPr>
            <a:spLocks noGrp="1"/>
          </p:cNvSpPr>
          <p:nvPr>
            <p:ph type="sldNum" sz="quarter" idx="5"/>
          </p:nvPr>
        </p:nvSpPr>
        <p:spPr/>
        <p:txBody>
          <a:bodyPr/>
          <a:lstStyle/>
          <a:p>
            <a:fld id="{A680CE7E-F7F8-47DA-BD39-5C6A476207F3}" type="slidenum">
              <a:rPr lang="es-VE" smtClean="0"/>
              <a:t>39</a:t>
            </a:fld>
            <a:endParaRPr lang="es-VE"/>
          </a:p>
        </p:txBody>
      </p:sp>
    </p:spTree>
    <p:extLst>
      <p:ext uri="{BB962C8B-B14F-4D97-AF65-F5344CB8AC3E}">
        <p14:creationId xmlns:p14="http://schemas.microsoft.com/office/powerpoint/2010/main" val="234764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val="34644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5193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58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88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708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663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3972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a:xfrm>
            <a:off x="1407318" y="4057651"/>
            <a:ext cx="3843665" cy="273844"/>
          </a:xfrm>
        </p:spPr>
        <p:txBody>
          <a:bodyPr/>
          <a:lstStyle/>
          <a:p>
            <a:endParaRPr lang="en-US" dirty="0"/>
          </a:p>
        </p:txBody>
      </p:sp>
      <p:sp>
        <p:nvSpPr>
          <p:cNvPr id="6" name="Slide Number Placeholder 5"/>
          <p:cNvSpPr>
            <a:spLocks noGrp="1"/>
          </p:cNvSpPr>
          <p:nvPr>
            <p:ph type="sldNum" sz="quarter" idx="12"/>
          </p:nvPr>
        </p:nvSpPr>
        <p:spPr>
          <a:xfrm>
            <a:off x="7422684" y="4057650"/>
            <a:ext cx="578317" cy="273844"/>
          </a:xfrm>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37146575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4183142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049710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9281598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0955113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31439677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6661841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1605358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21284681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685800" y="743850"/>
            <a:ext cx="5796900" cy="1159800"/>
          </a:xfrm>
          <a:prstGeom prst="rect">
            <a:avLst/>
          </a:prstGeom>
        </p:spPr>
        <p:txBody>
          <a:bodyPr spcFirstLastPara="1" wrap="square" lIns="0" tIns="0" rIns="0" bIns="0" anchor="t"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extLst>
      <p:ext uri="{BB962C8B-B14F-4D97-AF65-F5344CB8AC3E}">
        <p14:creationId xmlns:p14="http://schemas.microsoft.com/office/powerpoint/2010/main" val="64366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esiden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‹Nº›</a:t>
            </a:fld>
            <a:endParaRPr lang="en-US" dirty="0"/>
          </a:p>
        </p:txBody>
      </p:sp>
      <p:sp>
        <p:nvSpPr>
          <p:cNvPr id="7" name="タイトル 1"/>
          <p:cNvSpPr>
            <a:spLocks noGrp="1"/>
          </p:cNvSpPr>
          <p:nvPr>
            <p:ph type="title" hasCustomPrompt="1"/>
          </p:nvPr>
        </p:nvSpPr>
        <p:spPr>
          <a:xfrm>
            <a:off x="431181" y="2796775"/>
            <a:ext cx="8304143" cy="505553"/>
          </a:xfrm>
          <a:prstGeom prst="rect">
            <a:avLst/>
          </a:prstGeom>
        </p:spPr>
        <p:txBody>
          <a:bodyPr anchor="b"/>
          <a:lstStyle>
            <a:lvl1pPr algn="ctr">
              <a:defRPr sz="2700" spc="750" baseline="0"/>
            </a:lvl1pPr>
          </a:lstStyle>
          <a:p>
            <a:r>
              <a:rPr lang="en-US" altLang="ja-JP" dirty="0"/>
              <a:t>NAME HERE</a:t>
            </a:r>
            <a:endParaRPr kumimoji="1" lang="ja-JP" altLang="en-US" dirty="0"/>
          </a:p>
        </p:txBody>
      </p:sp>
      <p:sp>
        <p:nvSpPr>
          <p:cNvPr id="8" name="テキスト プレースホルダー 11"/>
          <p:cNvSpPr>
            <a:spLocks noGrp="1"/>
          </p:cNvSpPr>
          <p:nvPr>
            <p:ph type="body" sz="quarter" idx="15" hasCustomPrompt="1"/>
          </p:nvPr>
        </p:nvSpPr>
        <p:spPr>
          <a:xfrm>
            <a:off x="1311668" y="3786886"/>
            <a:ext cx="6520665" cy="765084"/>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9" name="円/楕円 8"/>
          <p:cNvSpPr/>
          <p:nvPr userDrawn="1"/>
        </p:nvSpPr>
        <p:spPr>
          <a:xfrm>
            <a:off x="3401769" y="388996"/>
            <a:ext cx="2316143" cy="231614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1200" dirty="0">
              <a:solidFill>
                <a:schemeClr val="tx1"/>
              </a:solidFill>
              <a:latin typeface="+mj-lt"/>
            </a:endParaRPr>
          </a:p>
        </p:txBody>
      </p:sp>
      <p:sp>
        <p:nvSpPr>
          <p:cNvPr id="10" name="図プレースホルダー 9"/>
          <p:cNvSpPr>
            <a:spLocks noGrp="1"/>
          </p:cNvSpPr>
          <p:nvPr>
            <p:ph type="pic" sz="quarter" idx="12" hasCustomPrompt="1"/>
          </p:nvPr>
        </p:nvSpPr>
        <p:spPr>
          <a:xfrm>
            <a:off x="3502827" y="490056"/>
            <a:ext cx="2114026" cy="2114026"/>
          </a:xfrm>
          <a:prstGeom prst="ellipse">
            <a:avLst/>
          </a:prstGeom>
        </p:spPr>
        <p:txBody>
          <a:bodyPr/>
          <a:lstStyle>
            <a:lvl1pPr>
              <a:defRPr/>
            </a:lvl1pPr>
          </a:lstStyle>
          <a:p>
            <a:r>
              <a:rPr kumimoji="1" lang="en-US" altLang="ja-JP" dirty="0"/>
              <a:t>Add Image</a:t>
            </a:r>
            <a:endParaRPr kumimoji="1" lang="ja-JP" altLang="en-US" dirty="0"/>
          </a:p>
        </p:txBody>
      </p:sp>
      <p:sp>
        <p:nvSpPr>
          <p:cNvPr id="11" name="テキスト プレースホルダー 11"/>
          <p:cNvSpPr>
            <a:spLocks noGrp="1"/>
          </p:cNvSpPr>
          <p:nvPr>
            <p:ph type="body" sz="quarter" idx="16" hasCustomPrompt="1"/>
          </p:nvPr>
        </p:nvSpPr>
        <p:spPr>
          <a:xfrm>
            <a:off x="1297404" y="3246825"/>
            <a:ext cx="6549193" cy="386602"/>
          </a:xfrm>
        </p:spPr>
        <p:txBody>
          <a:bodyPr anchor="t">
            <a:noAutofit/>
          </a:bodyPr>
          <a:lstStyle>
            <a:lvl1pPr algn="ctr">
              <a:lnSpc>
                <a:spcPct val="120000"/>
              </a:lnSpc>
              <a:defRPr sz="1600" spc="150">
                <a:solidFill>
                  <a:schemeClr val="tx2"/>
                </a:solidFill>
                <a:latin typeface="+mj-lt"/>
              </a:defRPr>
            </a:lvl1pPr>
          </a:lstStyle>
          <a:p>
            <a:pPr lvl="0"/>
            <a:r>
              <a:rPr lang="en-US" altLang="ja-JP" dirty="0"/>
              <a:t>Text Here</a:t>
            </a:r>
            <a:endParaRPr lang="en-US" dirty="0"/>
          </a:p>
        </p:txBody>
      </p:sp>
      <p:cxnSp>
        <p:nvCxnSpPr>
          <p:cNvPr id="12" name="直線コネクタ 11"/>
          <p:cNvCxnSpPr/>
          <p:nvPr userDrawn="1"/>
        </p:nvCxnSpPr>
        <p:spPr>
          <a:xfrm>
            <a:off x="1311668" y="3696875"/>
            <a:ext cx="6520665"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46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childTnLst>
                          </p:cTn>
                        </p:par>
                        <p:par>
                          <p:cTn id="17" fill="hold">
                            <p:stCondLst>
                              <p:cond delay="500"/>
                            </p:stCondLst>
                            <p:childTnLst>
                              <p:par>
                                <p:cTn id="18" presetID="2" presetClass="entr" presetSubtype="9" decel="100000" fill="hold" grpId="0" nodeType="afterEffect">
                                  <p:stCondLst>
                                    <p:cond delay="25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16" presetClass="entr" presetSubtype="37" fill="hold"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par>
                                <p:cTn id="30" presetID="2" presetClass="entr" presetSubtype="4" decel="100000" fill="hold" grpId="0" nodeType="withEffect">
                                  <p:stCondLst>
                                    <p:cond delay="1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p:tnLst>
              <p:par>
                <p:cTn presetID="2" presetClass="entr" presetSubtype="4" decel="100000" fill="hold" nodeType="withEffect">
                  <p:stCondLst>
                    <p:cond delay="1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bldP spid="10" grpId="0"/>
      <p:bldP spid="11" grpId="0" build="p">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62141003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9" name="Google Shape;29;p6"/>
          <p:cNvSpPr txBox="1">
            <a:spLocks noGrp="1"/>
          </p:cNvSpPr>
          <p:nvPr>
            <p:ph type="body" idx="1"/>
          </p:nvPr>
        </p:nvSpPr>
        <p:spPr>
          <a:xfrm>
            <a:off x="457200" y="1428750"/>
            <a:ext cx="2924700" cy="3153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6"/>
          <p:cNvSpPr txBox="1">
            <a:spLocks noGrp="1"/>
          </p:cNvSpPr>
          <p:nvPr>
            <p:ph type="body" idx="2"/>
          </p:nvPr>
        </p:nvSpPr>
        <p:spPr>
          <a:xfrm>
            <a:off x="3558095" y="1428750"/>
            <a:ext cx="2924700" cy="3153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96464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40306495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33070437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856058" y="2305048"/>
            <a:ext cx="3658793" cy="203835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4629150" y="2305048"/>
            <a:ext cx="3656408" cy="203835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1310442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378628309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41448684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3210408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9757201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10/29/2021</a:t>
            </a:fld>
            <a:endParaRPr lang="en-US" dirty="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820933337"/>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ransition>
    <p:fade thruBlk="1"/>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6.emf"/></Relationships>
</file>

<file path=ppt/slides/_rels/slide2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8.emf"/></Relationships>
</file>

<file path=ppt/slides/_rels/slide2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20.emf"/></Relationships>
</file>

<file path=ppt/slides/_rels/slide2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0" y="3259312"/>
            <a:ext cx="9332912" cy="1472678"/>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4" name="3 CuadroTexto"/>
          <p:cNvSpPr txBox="1"/>
          <p:nvPr/>
        </p:nvSpPr>
        <p:spPr>
          <a:xfrm>
            <a:off x="-666" y="64244"/>
            <a:ext cx="9144665" cy="923330"/>
          </a:xfrm>
          <a:prstGeom prst="rect">
            <a:avLst/>
          </a:prstGeom>
          <a:noFill/>
        </p:spPr>
        <p:txBody>
          <a:bodyPr wrap="square" rtlCol="0">
            <a:spAutoFit/>
          </a:bodyPr>
          <a:lstStyle/>
          <a:p>
            <a:pPr algn="ctr"/>
            <a:r>
              <a:rPr lang="es-US" sz="18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Universidad Centro Occidental Lisandro Alvarado.</a:t>
            </a:r>
          </a:p>
          <a:p>
            <a:pPr algn="ctr"/>
            <a:r>
              <a:rPr lang="es-US" sz="18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Centro Cardiovascular Regional Centro Occidental - ASCARDIO.</a:t>
            </a:r>
          </a:p>
          <a:p>
            <a:pPr algn="ctr"/>
            <a:r>
              <a:rPr lang="es-US" sz="18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Postgrado de Cardiología Clínica</a:t>
            </a:r>
            <a:r>
              <a:rPr lang="es-US" sz="1800" b="1" dirty="0">
                <a:solidFill>
                  <a:schemeClr val="tx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s-US" sz="1800" dirty="0">
              <a:solidFill>
                <a:schemeClr val="tx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Google Shape;75;p14"/>
          <p:cNvSpPr txBox="1">
            <a:spLocks noGrp="1"/>
          </p:cNvSpPr>
          <p:nvPr>
            <p:ph type="ctrTitle"/>
          </p:nvPr>
        </p:nvSpPr>
        <p:spPr>
          <a:xfrm>
            <a:off x="-36512" y="2139702"/>
            <a:ext cx="9194580" cy="720081"/>
          </a:xfrm>
          <a:prstGeom prst="rect">
            <a:avLst/>
          </a:prstGeom>
          <a:solidFill>
            <a:srgbClr val="FFFFFF">
              <a:alpha val="34118"/>
            </a:srgbClr>
          </a:solidFill>
        </p:spPr>
        <p:txBody>
          <a:bodyPr spcFirstLastPara="1" wrap="square" lIns="0" tIns="0" rIns="0" bIns="0" anchor="b" anchorCtr="0">
            <a:noAutofit/>
          </a:bodyPr>
          <a:lstStyle/>
          <a:p>
            <a:pPr marL="0" lvl="0" indent="0" algn="ctr" rtl="0">
              <a:spcBef>
                <a:spcPts val="0"/>
              </a:spcBef>
              <a:spcAft>
                <a:spcPts val="0"/>
              </a:spcAft>
              <a:buNone/>
            </a:pPr>
            <a:r>
              <a:rPr lang="es-VE" sz="4400" dirty="0" smtClean="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Evidencia </a:t>
            </a:r>
            <a:r>
              <a:rPr lang="es-VE" sz="4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Científica</a:t>
            </a:r>
            <a:endParaRPr sz="4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4" descr="Resultado de imagen para ucl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028384" y="85520"/>
            <a:ext cx="791072" cy="880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esultado de imagen para ascardi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95536" y="182306"/>
            <a:ext cx="662149" cy="73388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683568" y="3241308"/>
            <a:ext cx="2520280" cy="338554"/>
          </a:xfrm>
          <a:prstGeom prst="rect">
            <a:avLst/>
          </a:prstGeom>
          <a:noFill/>
        </p:spPr>
        <p:txBody>
          <a:bodyPr wrap="square" rtlCol="0">
            <a:spAutoFit/>
          </a:bodyPr>
          <a:lstStyle/>
          <a:p>
            <a:r>
              <a:rPr lang="es-US" sz="1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GRUPO N° 5:</a:t>
            </a:r>
            <a:endParaRPr lang="es-US" sz="1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36512" y="4887039"/>
            <a:ext cx="9216008" cy="276999"/>
          </a:xfrm>
          <a:prstGeom prst="rect">
            <a:avLst/>
          </a:prstGeom>
          <a:noFill/>
        </p:spPr>
        <p:txBody>
          <a:bodyPr wrap="square" rtlCol="0">
            <a:spAutoFit/>
          </a:bodyPr>
          <a:lstStyle/>
          <a:p>
            <a:pPr algn="ctr"/>
            <a:r>
              <a:rPr lang="es-US" sz="1200" b="1" dirty="0">
                <a:solidFill>
                  <a:schemeClr val="tx2">
                    <a:lumMod val="60000"/>
                    <a:lumOff val="40000"/>
                  </a:schemeClr>
                </a:solidFill>
                <a:latin typeface="Times New Roman" panose="02020603050405020304" pitchFamily="18" charset="0"/>
                <a:cs typeface="Times New Roman" panose="02020603050405020304" pitchFamily="18" charset="0"/>
              </a:rPr>
              <a:t>Barquisimeto, </a:t>
            </a:r>
            <a:r>
              <a:rPr lang="es-US" sz="1200" b="1" dirty="0" smtClean="0">
                <a:solidFill>
                  <a:schemeClr val="tx2">
                    <a:lumMod val="60000"/>
                    <a:lumOff val="40000"/>
                  </a:schemeClr>
                </a:solidFill>
                <a:latin typeface="Times New Roman" panose="02020603050405020304" pitchFamily="18" charset="0"/>
                <a:cs typeface="Times New Roman" panose="02020603050405020304" pitchFamily="18" charset="0"/>
              </a:rPr>
              <a:t>24 de octubre </a:t>
            </a:r>
            <a:r>
              <a:rPr lang="es-US" sz="1200" b="1" dirty="0">
                <a:solidFill>
                  <a:schemeClr val="tx2">
                    <a:lumMod val="60000"/>
                    <a:lumOff val="40000"/>
                  </a:schemeClr>
                </a:solidFill>
                <a:latin typeface="Times New Roman" panose="02020603050405020304" pitchFamily="18" charset="0"/>
                <a:cs typeface="Times New Roman" panose="02020603050405020304" pitchFamily="18" charset="0"/>
              </a:rPr>
              <a:t>de 2021</a:t>
            </a:r>
            <a:r>
              <a:rPr lang="es-US" sz="1200" b="1" dirty="0">
                <a:solidFill>
                  <a:schemeClr val="bg1"/>
                </a:solidFill>
                <a:latin typeface="Times New Roman" panose="02020603050405020304" pitchFamily="18" charset="0"/>
                <a:cs typeface="Times New Roman" panose="02020603050405020304" pitchFamily="18" charset="0"/>
              </a:rPr>
              <a:t>.</a:t>
            </a:r>
          </a:p>
        </p:txBody>
      </p:sp>
      <p:cxnSp>
        <p:nvCxnSpPr>
          <p:cNvPr id="12" name="11 Conector recto"/>
          <p:cNvCxnSpPr/>
          <p:nvPr/>
        </p:nvCxnSpPr>
        <p:spPr>
          <a:xfrm flipV="1">
            <a:off x="1403648" y="987574"/>
            <a:ext cx="6408712" cy="1"/>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cxnSp>
        <p:nvCxnSpPr>
          <p:cNvPr id="15" name="14 Conector recto"/>
          <p:cNvCxnSpPr/>
          <p:nvPr/>
        </p:nvCxnSpPr>
        <p:spPr>
          <a:xfrm>
            <a:off x="0" y="3219822"/>
            <a:ext cx="9144000"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16" name="15 Conector recto"/>
          <p:cNvCxnSpPr/>
          <p:nvPr/>
        </p:nvCxnSpPr>
        <p:spPr>
          <a:xfrm>
            <a:off x="0" y="1779662"/>
            <a:ext cx="9144000"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3" name="7 CuadroTexto"/>
          <p:cNvSpPr txBox="1"/>
          <p:nvPr/>
        </p:nvSpPr>
        <p:spPr>
          <a:xfrm>
            <a:off x="3130824" y="3579862"/>
            <a:ext cx="2809328" cy="830997"/>
          </a:xfrm>
          <a:prstGeom prst="rect">
            <a:avLst/>
          </a:prstGeom>
          <a:noFill/>
          <a:ln>
            <a:solidFill>
              <a:schemeClr val="bg2"/>
            </a:solidFill>
          </a:ln>
        </p:spPr>
        <p:txBody>
          <a:bodyPr wrap="square" rtlCol="0">
            <a:spAutoFit/>
          </a:bodyPr>
          <a:lstStyle/>
          <a:p>
            <a:pPr algn="ctr">
              <a:buClr>
                <a:schemeClr val="accent3"/>
              </a:buClr>
            </a:pP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 María Herrera.</a:t>
            </a:r>
          </a:p>
          <a:p>
            <a:pPr algn="ctr">
              <a:buClr>
                <a:schemeClr val="accent3"/>
              </a:buClr>
            </a:pP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Dra. </a:t>
            </a:r>
            <a:r>
              <a:rPr lang="es-US" sz="1600" dirty="0" err="1"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Marlin</a:t>
            </a: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S" sz="16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Sánchez (Relatora)</a:t>
            </a:r>
          </a:p>
          <a:p>
            <a:pPr algn="ctr">
              <a:buClr>
                <a:schemeClr val="accent3"/>
              </a:buClr>
            </a:pP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Residentes </a:t>
            </a:r>
            <a:r>
              <a:rPr lang="es-US" sz="16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segundo </a:t>
            </a: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año.</a:t>
            </a:r>
            <a:endParaRPr lang="es-US" sz="16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7 CuadroTexto"/>
          <p:cNvSpPr txBox="1"/>
          <p:nvPr/>
        </p:nvSpPr>
        <p:spPr>
          <a:xfrm>
            <a:off x="6156176" y="3579862"/>
            <a:ext cx="2464461" cy="830997"/>
          </a:xfrm>
          <a:prstGeom prst="rect">
            <a:avLst/>
          </a:prstGeom>
          <a:noFill/>
          <a:ln>
            <a:solidFill>
              <a:schemeClr val="bg2"/>
            </a:solidFill>
          </a:ln>
        </p:spPr>
        <p:txBody>
          <a:bodyPr wrap="square" rtlCol="0">
            <a:spAutoFit/>
          </a:bodyPr>
          <a:lstStyle/>
          <a:p>
            <a:pPr algn="ctr">
              <a:buClr>
                <a:schemeClr val="accent3"/>
              </a:buClr>
            </a:pP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Miguel Ascencio Residente </a:t>
            </a:r>
            <a:r>
              <a:rPr lang="es-US" sz="16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primer año</a:t>
            </a:r>
          </a:p>
          <a:p>
            <a:pPr algn="ctr">
              <a:buClr>
                <a:schemeClr val="accent3"/>
              </a:buClr>
            </a:pP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Expositor</a:t>
            </a:r>
            <a:endParaRPr lang="es-US" sz="16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7 CuadroTexto"/>
          <p:cNvSpPr txBox="1"/>
          <p:nvPr/>
        </p:nvSpPr>
        <p:spPr>
          <a:xfrm>
            <a:off x="611560" y="3702973"/>
            <a:ext cx="2295871" cy="584775"/>
          </a:xfrm>
          <a:prstGeom prst="rect">
            <a:avLst/>
          </a:prstGeom>
          <a:noFill/>
          <a:ln>
            <a:solidFill>
              <a:schemeClr val="bg2"/>
            </a:solidFill>
          </a:ln>
        </p:spPr>
        <p:txBody>
          <a:bodyPr wrap="square" rtlCol="0" anchor="ctr">
            <a:spAutoFit/>
          </a:bodyPr>
          <a:lstStyle/>
          <a:p>
            <a:pPr algn="ctr">
              <a:buClr>
                <a:schemeClr val="accent3"/>
              </a:buClr>
            </a:pP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a:t>
            </a:r>
            <a:r>
              <a:rPr lang="es-US" sz="1600" dirty="0" err="1"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Kleiber</a:t>
            </a: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Ruiz </a:t>
            </a:r>
          </a:p>
          <a:p>
            <a:pPr>
              <a:buClr>
                <a:schemeClr val="accent3"/>
              </a:buClr>
            </a:pPr>
            <a:r>
              <a:rPr lang="es-US" sz="16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Residente de tercer año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71822" y="2307924"/>
            <a:ext cx="9215822" cy="2516369"/>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3" name="Rectángulo redondeado 2"/>
          <p:cNvSpPr/>
          <p:nvPr/>
        </p:nvSpPr>
        <p:spPr>
          <a:xfrm>
            <a:off x="-468560" y="755764"/>
            <a:ext cx="2699796" cy="64807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METODOLOGÍA </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6638" y="943643"/>
            <a:ext cx="33939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ALEATORIZACIÓN</a:t>
            </a:r>
            <a:endParaRPr lang="es-VE" sz="1600" b="1" dirty="0">
              <a:solidFill>
                <a:schemeClr val="bg2"/>
              </a:solidFill>
              <a:latin typeface="Calibri" panose="020F0502020204030204" pitchFamily="34" charset="0"/>
              <a:cs typeface="Calibri" panose="020F0502020204030204" pitchFamily="34" charset="0"/>
            </a:endParaRPr>
          </a:p>
        </p:txBody>
      </p:sp>
      <p:sp>
        <p:nvSpPr>
          <p:cNvPr id="4" name="CuadroTexto 3"/>
          <p:cNvSpPr txBox="1"/>
          <p:nvPr/>
        </p:nvSpPr>
        <p:spPr>
          <a:xfrm>
            <a:off x="56114" y="2421047"/>
            <a:ext cx="2067614" cy="553998"/>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500" dirty="0" smtClean="0">
                <a:solidFill>
                  <a:schemeClr val="bg2"/>
                </a:solidFill>
                <a:latin typeface="Calibri" panose="020F0502020204030204" pitchFamily="34" charset="0"/>
                <a:cs typeface="Calibri" panose="020F0502020204030204" pitchFamily="34" charset="0"/>
              </a:rPr>
              <a:t>1800 pacientes</a:t>
            </a:r>
          </a:p>
          <a:p>
            <a:pPr algn="ctr"/>
            <a:r>
              <a:rPr lang="es-VE" sz="1500" dirty="0" smtClean="0">
                <a:solidFill>
                  <a:schemeClr val="bg2"/>
                </a:solidFill>
                <a:latin typeface="Calibri" panose="020F0502020204030204" pitchFamily="34" charset="0"/>
                <a:cs typeface="Calibri" panose="020F0502020204030204" pitchFamily="34" charset="0"/>
              </a:rPr>
              <a:t>(SYNTAX-SYNTAXES)</a:t>
            </a:r>
            <a:endParaRPr lang="es-VE" sz="1500" dirty="0">
              <a:solidFill>
                <a:schemeClr val="bg2"/>
              </a:solidFill>
              <a:latin typeface="Calibri" panose="020F0502020204030204" pitchFamily="34" charset="0"/>
              <a:cs typeface="Calibri" panose="020F0502020204030204" pitchFamily="34" charset="0"/>
            </a:endParaRPr>
          </a:p>
        </p:txBody>
      </p:sp>
      <p:sp>
        <p:nvSpPr>
          <p:cNvPr id="17" name="CuadroTexto 16"/>
          <p:cNvSpPr txBox="1"/>
          <p:nvPr/>
        </p:nvSpPr>
        <p:spPr>
          <a:xfrm>
            <a:off x="78965" y="3313896"/>
            <a:ext cx="2067614" cy="553998"/>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500" dirty="0" smtClean="0">
                <a:solidFill>
                  <a:schemeClr val="bg2"/>
                </a:solidFill>
                <a:latin typeface="Calibri" panose="020F0502020204030204" pitchFamily="34" charset="0"/>
                <a:cs typeface="Calibri" panose="020F0502020204030204" pitchFamily="34" charset="0"/>
              </a:rPr>
              <a:t>1766 pacientes</a:t>
            </a:r>
          </a:p>
          <a:p>
            <a:pPr algn="ctr"/>
            <a:r>
              <a:rPr lang="es-VE" sz="1500" dirty="0" smtClean="0">
                <a:solidFill>
                  <a:schemeClr val="bg2"/>
                </a:solidFill>
                <a:latin typeface="Calibri" panose="020F0502020204030204" pitchFamily="34" charset="0"/>
                <a:cs typeface="Calibri" panose="020F0502020204030204" pitchFamily="34" charset="0"/>
              </a:rPr>
              <a:t>tratados</a:t>
            </a:r>
            <a:endParaRPr lang="es-VE" sz="1500" dirty="0">
              <a:solidFill>
                <a:schemeClr val="bg2"/>
              </a:solidFill>
              <a:latin typeface="Calibri" panose="020F0502020204030204" pitchFamily="34" charset="0"/>
              <a:cs typeface="Calibri" panose="020F0502020204030204" pitchFamily="34" charset="0"/>
            </a:endParaRPr>
          </a:p>
        </p:txBody>
      </p:sp>
      <p:sp>
        <p:nvSpPr>
          <p:cNvPr id="20" name="CuadroTexto 19"/>
          <p:cNvSpPr txBox="1"/>
          <p:nvPr/>
        </p:nvSpPr>
        <p:spPr>
          <a:xfrm>
            <a:off x="78965" y="4250000"/>
            <a:ext cx="2067614" cy="553998"/>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500" dirty="0" smtClean="0">
                <a:solidFill>
                  <a:schemeClr val="bg2"/>
                </a:solidFill>
                <a:latin typeface="Calibri" panose="020F0502020204030204" pitchFamily="34" charset="0"/>
                <a:cs typeface="Calibri" panose="020F0502020204030204" pitchFamily="34" charset="0"/>
              </a:rPr>
              <a:t>1743 pacientes</a:t>
            </a:r>
          </a:p>
          <a:p>
            <a:pPr algn="ctr"/>
            <a:r>
              <a:rPr lang="es-VE" sz="1500" dirty="0" smtClean="0">
                <a:solidFill>
                  <a:schemeClr val="bg2"/>
                </a:solidFill>
                <a:latin typeface="Calibri" panose="020F0502020204030204" pitchFamily="34" charset="0"/>
                <a:cs typeface="Calibri" panose="020F0502020204030204" pitchFamily="34" charset="0"/>
              </a:rPr>
              <a:t>tratados</a:t>
            </a:r>
            <a:endParaRPr lang="es-VE" sz="1500" dirty="0">
              <a:solidFill>
                <a:schemeClr val="bg2"/>
              </a:solidFill>
              <a:latin typeface="Calibri" panose="020F0502020204030204" pitchFamily="34" charset="0"/>
              <a:cs typeface="Calibri" panose="020F0502020204030204" pitchFamily="34" charset="0"/>
            </a:endParaRPr>
          </a:p>
        </p:txBody>
      </p:sp>
      <p:cxnSp>
        <p:nvCxnSpPr>
          <p:cNvPr id="8" name="Conector recto de flecha 7"/>
          <p:cNvCxnSpPr/>
          <p:nvPr/>
        </p:nvCxnSpPr>
        <p:spPr>
          <a:xfrm>
            <a:off x="1089921" y="3003798"/>
            <a:ext cx="0" cy="312015"/>
          </a:xfrm>
          <a:prstGeom prst="straightConnector1">
            <a:avLst/>
          </a:prstGeom>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1089921" y="3915919"/>
            <a:ext cx="0" cy="312015"/>
          </a:xfrm>
          <a:prstGeom prst="straightConnector1">
            <a:avLst/>
          </a:prstGeom>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3129916" y="2456569"/>
            <a:ext cx="2067614" cy="32316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500" dirty="0" smtClean="0">
                <a:solidFill>
                  <a:schemeClr val="bg2"/>
                </a:solidFill>
                <a:latin typeface="Calibri" panose="020F0502020204030204" pitchFamily="34" charset="0"/>
                <a:cs typeface="Calibri" panose="020F0502020204030204" pitchFamily="34" charset="0"/>
              </a:rPr>
              <a:t>1743 pacientes</a:t>
            </a:r>
          </a:p>
        </p:txBody>
      </p:sp>
      <p:sp>
        <p:nvSpPr>
          <p:cNvPr id="25" name="CuadroTexto 24"/>
          <p:cNvSpPr txBox="1"/>
          <p:nvPr/>
        </p:nvSpPr>
        <p:spPr>
          <a:xfrm>
            <a:off x="1871239" y="3172099"/>
            <a:ext cx="2067614" cy="32316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500" dirty="0" smtClean="0">
                <a:solidFill>
                  <a:schemeClr val="bg2"/>
                </a:solidFill>
                <a:latin typeface="Calibri" panose="020F0502020204030204" pitchFamily="34" charset="0"/>
                <a:cs typeface="Calibri" panose="020F0502020204030204" pitchFamily="34" charset="0"/>
              </a:rPr>
              <a:t>ICP: 901 (51,7%)</a:t>
            </a:r>
          </a:p>
        </p:txBody>
      </p:sp>
      <p:sp>
        <p:nvSpPr>
          <p:cNvPr id="26" name="CuadroTexto 25"/>
          <p:cNvSpPr txBox="1"/>
          <p:nvPr/>
        </p:nvSpPr>
        <p:spPr>
          <a:xfrm>
            <a:off x="4426060" y="3145438"/>
            <a:ext cx="2067614" cy="32316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500" dirty="0" smtClean="0">
                <a:solidFill>
                  <a:schemeClr val="bg2"/>
                </a:solidFill>
                <a:latin typeface="Calibri" panose="020F0502020204030204" pitchFamily="34" charset="0"/>
                <a:cs typeface="Calibri" panose="020F0502020204030204" pitchFamily="34" charset="0"/>
              </a:rPr>
              <a:t>CABG: 842</a:t>
            </a:r>
          </a:p>
        </p:txBody>
      </p:sp>
      <p:cxnSp>
        <p:nvCxnSpPr>
          <p:cNvPr id="27" name="Conector recto de flecha 26"/>
          <p:cNvCxnSpPr>
            <a:endCxn id="25" idx="0"/>
          </p:cNvCxnSpPr>
          <p:nvPr/>
        </p:nvCxnSpPr>
        <p:spPr>
          <a:xfrm flipH="1">
            <a:off x="2905046" y="2798824"/>
            <a:ext cx="1234906" cy="373275"/>
          </a:xfrm>
          <a:prstGeom prst="straightConnector1">
            <a:avLst/>
          </a:prstGeom>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endCxn id="26" idx="0"/>
          </p:cNvCxnSpPr>
          <p:nvPr/>
        </p:nvCxnSpPr>
        <p:spPr>
          <a:xfrm>
            <a:off x="4139952" y="2798824"/>
            <a:ext cx="1319915" cy="346614"/>
          </a:xfrm>
          <a:prstGeom prst="straightConnector1">
            <a:avLst/>
          </a:prstGeom>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H="1">
            <a:off x="4224961" y="3527728"/>
            <a:ext cx="1234906" cy="373275"/>
          </a:xfrm>
          <a:prstGeom prst="straightConnector1">
            <a:avLst/>
          </a:prstGeom>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a:off x="5459867" y="3527728"/>
            <a:ext cx="1319915" cy="346614"/>
          </a:xfrm>
          <a:prstGeom prst="straightConnector1">
            <a:avLst/>
          </a:prstGeom>
          <a:ln w="381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3191154" y="3960128"/>
            <a:ext cx="2067614" cy="32316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500" dirty="0" smtClean="0">
                <a:solidFill>
                  <a:schemeClr val="bg2"/>
                </a:solidFill>
                <a:latin typeface="Calibri" panose="020F0502020204030204" pitchFamily="34" charset="0"/>
                <a:cs typeface="Calibri" panose="020F0502020204030204" pitchFamily="34" charset="0"/>
              </a:rPr>
              <a:t>SAG: 532 (30,5%)</a:t>
            </a:r>
          </a:p>
        </p:txBody>
      </p:sp>
      <p:sp>
        <p:nvSpPr>
          <p:cNvPr id="36" name="CuadroTexto 35"/>
          <p:cNvSpPr txBox="1"/>
          <p:nvPr/>
        </p:nvSpPr>
        <p:spPr>
          <a:xfrm>
            <a:off x="5745975" y="3933467"/>
            <a:ext cx="2067614" cy="32316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500" dirty="0" smtClean="0">
                <a:solidFill>
                  <a:schemeClr val="bg2"/>
                </a:solidFill>
                <a:latin typeface="Calibri" panose="020F0502020204030204" pitchFamily="34" charset="0"/>
                <a:cs typeface="Calibri" panose="020F0502020204030204" pitchFamily="34" charset="0"/>
              </a:rPr>
              <a:t>MAG: 310 (17,8%)</a:t>
            </a:r>
          </a:p>
        </p:txBody>
      </p:sp>
      <p:sp>
        <p:nvSpPr>
          <p:cNvPr id="39" name="CuadroTexto 38"/>
          <p:cNvSpPr txBox="1"/>
          <p:nvPr/>
        </p:nvSpPr>
        <p:spPr>
          <a:xfrm>
            <a:off x="1172699" y="3939902"/>
            <a:ext cx="2607213" cy="307777"/>
          </a:xfrm>
          <a:prstGeom prst="rect">
            <a:avLst/>
          </a:prstGeom>
          <a:noFill/>
        </p:spPr>
        <p:txBody>
          <a:bodyPr wrap="square" rtlCol="0">
            <a:spAutoFit/>
          </a:bodyPr>
          <a:lstStyle/>
          <a:p>
            <a:r>
              <a:rPr lang="es-VE" b="1" i="1" dirty="0" smtClean="0">
                <a:solidFill>
                  <a:srgbClr val="2485D6"/>
                </a:solidFill>
              </a:rPr>
              <a:t>Se excluyen 23 pacientes</a:t>
            </a:r>
            <a:endParaRPr lang="es-VE" b="1" i="1" dirty="0">
              <a:solidFill>
                <a:srgbClr val="2485D6"/>
              </a:solidFill>
            </a:endParaRPr>
          </a:p>
        </p:txBody>
      </p:sp>
      <p:sp>
        <p:nvSpPr>
          <p:cNvPr id="41" name="CuadroTexto 40"/>
          <p:cNvSpPr txBox="1"/>
          <p:nvPr/>
        </p:nvSpPr>
        <p:spPr>
          <a:xfrm>
            <a:off x="2251637" y="1599377"/>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42"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Elipse 4"/>
          <p:cNvSpPr/>
          <p:nvPr/>
        </p:nvSpPr>
        <p:spPr>
          <a:xfrm>
            <a:off x="2905046" y="3579862"/>
            <a:ext cx="5195346" cy="10081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4981023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2"/>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0"/>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9"/>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4" grpId="1" animBg="1"/>
      <p:bldP spid="17" grpId="0" animBg="1"/>
      <p:bldP spid="17" grpId="1" animBg="1"/>
      <p:bldP spid="20" grpId="0" animBg="1"/>
      <p:bldP spid="20" grpId="1" animBg="1"/>
      <p:bldP spid="23" grpId="0" animBg="1"/>
      <p:bldP spid="25" grpId="0" animBg="1"/>
      <p:bldP spid="26" grpId="0" animBg="1"/>
      <p:bldP spid="35" grpId="0" animBg="1"/>
      <p:bldP spid="36" grpId="0" animBg="1"/>
      <p:bldP spid="39" grpId="0"/>
      <p:bldP spid="39" grpId="1"/>
      <p:bldP spid="41"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45920" y="2274875"/>
            <a:ext cx="9215822" cy="1016955"/>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3" name="Rectángulo redondeado 2"/>
          <p:cNvSpPr/>
          <p:nvPr/>
        </p:nvSpPr>
        <p:spPr>
          <a:xfrm>
            <a:off x="-468560" y="755764"/>
            <a:ext cx="2699796" cy="64807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METODOLOGÍA </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6638" y="943643"/>
            <a:ext cx="33939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PUNTOS FINALES</a:t>
            </a:r>
            <a:endParaRPr lang="es-VE" sz="1600" b="1" dirty="0">
              <a:solidFill>
                <a:schemeClr val="bg2"/>
              </a:solidFill>
              <a:latin typeface="Calibri" panose="020F0502020204030204" pitchFamily="34" charset="0"/>
              <a:cs typeface="Calibri" panose="020F0502020204030204" pitchFamily="34" charset="0"/>
            </a:endParaRPr>
          </a:p>
        </p:txBody>
      </p:sp>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251520" y="2488155"/>
            <a:ext cx="5256584" cy="584775"/>
          </a:xfrm>
          <a:prstGeom prst="rect">
            <a:avLst/>
          </a:prstGeom>
          <a:noFill/>
          <a:ln>
            <a:solidFill>
              <a:schemeClr val="bg2"/>
            </a:solidFill>
          </a:ln>
        </p:spPr>
        <p:txBody>
          <a:bodyPr wrap="square" rtlCol="0">
            <a:spAutoFit/>
          </a:bodyPr>
          <a:lstStyle/>
          <a:p>
            <a:pPr lvl="0"/>
            <a:r>
              <a:rPr lang="es-VE" sz="1600" b="1" dirty="0" smtClean="0">
                <a:solidFill>
                  <a:schemeClr val="bg2"/>
                </a:solidFill>
                <a:latin typeface="Calibri" panose="020F0502020204030204" pitchFamily="34" charset="0"/>
                <a:cs typeface="Calibri" panose="020F0502020204030204" pitchFamily="34" charset="0"/>
              </a:rPr>
              <a:t>PUNTO FINAL PRIMARIO:</a:t>
            </a:r>
          </a:p>
          <a:p>
            <a:pPr lvl="0"/>
            <a:r>
              <a:rPr lang="es-VE" sz="1600" b="1" dirty="0" smtClean="0">
                <a:solidFill>
                  <a:schemeClr val="bg2"/>
                </a:solidFill>
                <a:latin typeface="Calibri" panose="020F0502020204030204" pitchFamily="34" charset="0"/>
                <a:cs typeface="Calibri" panose="020F0502020204030204" pitchFamily="34" charset="0"/>
              </a:rPr>
              <a:t>Muerte </a:t>
            </a:r>
            <a:r>
              <a:rPr lang="es-VE" sz="1600" b="1" dirty="0">
                <a:solidFill>
                  <a:schemeClr val="bg2"/>
                </a:solidFill>
                <a:latin typeface="Calibri" panose="020F0502020204030204" pitchFamily="34" charset="0"/>
                <a:cs typeface="Calibri" panose="020F0502020204030204" pitchFamily="34" charset="0"/>
              </a:rPr>
              <a:t>por todas las causas a los 10 años de seguimiento</a:t>
            </a:r>
            <a:r>
              <a:rPr lang="es-VE" sz="1600" b="1" dirty="0" smtClean="0">
                <a:solidFill>
                  <a:schemeClr val="bg2"/>
                </a:solidFill>
                <a:latin typeface="Calibri" panose="020F0502020204030204" pitchFamily="34" charset="0"/>
                <a:cs typeface="Calibri" panose="020F0502020204030204" pitchFamily="34" charset="0"/>
              </a:rPr>
              <a:t>.</a:t>
            </a:r>
            <a:endParaRPr lang="es-VE" dirty="0"/>
          </a:p>
        </p:txBody>
      </p:sp>
      <p:sp>
        <p:nvSpPr>
          <p:cNvPr id="30" name="CuadroTexto 29"/>
          <p:cNvSpPr txBox="1"/>
          <p:nvPr/>
        </p:nvSpPr>
        <p:spPr>
          <a:xfrm>
            <a:off x="2251637" y="1599377"/>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Tree>
    <p:extLst>
      <p:ext uri="{BB962C8B-B14F-4D97-AF65-F5344CB8AC3E}">
        <p14:creationId xmlns:p14="http://schemas.microsoft.com/office/powerpoint/2010/main" val="3172489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2" grpId="0"/>
      <p:bldP spid="5"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71822" y="2365556"/>
            <a:ext cx="9215822" cy="1502338"/>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3" name="Rectángulo redondeado 2"/>
          <p:cNvSpPr/>
          <p:nvPr/>
        </p:nvSpPr>
        <p:spPr>
          <a:xfrm>
            <a:off x="-468560" y="755764"/>
            <a:ext cx="2699796" cy="64807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METODOLOGÍA </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6638" y="943643"/>
            <a:ext cx="33939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PROCEDIMIENTOS</a:t>
            </a:r>
            <a:endParaRPr lang="es-VE" sz="1600" b="1" dirty="0">
              <a:solidFill>
                <a:schemeClr val="bg2"/>
              </a:solidFill>
              <a:latin typeface="Calibri" panose="020F0502020204030204" pitchFamily="34" charset="0"/>
              <a:cs typeface="Calibri" panose="020F0502020204030204" pitchFamily="34" charset="0"/>
            </a:endParaRPr>
          </a:p>
        </p:txBody>
      </p:sp>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51637" y="1599377"/>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4" name="CuadroTexto 3"/>
          <p:cNvSpPr txBox="1"/>
          <p:nvPr/>
        </p:nvSpPr>
        <p:spPr>
          <a:xfrm>
            <a:off x="448328" y="2571750"/>
            <a:ext cx="8084112" cy="1077218"/>
          </a:xfrm>
          <a:prstGeom prst="rect">
            <a:avLst/>
          </a:prstGeom>
          <a:noFill/>
        </p:spPr>
        <p:txBody>
          <a:bodyPr wrap="square" rtlCol="0">
            <a:spAutoFit/>
          </a:bodyPr>
          <a:lstStyle/>
          <a:p>
            <a:pPr marL="285750" lvl="0" indent="-285750" algn="just">
              <a:buClr>
                <a:schemeClr val="bg2"/>
              </a:buClr>
              <a:buFont typeface="Arial" panose="020B0604020202020204" pitchFamily="34" charset="0"/>
              <a:buChar char="•"/>
            </a:pPr>
            <a:r>
              <a:rPr lang="es-VE" sz="1600" b="1" dirty="0">
                <a:solidFill>
                  <a:schemeClr val="bg2"/>
                </a:solidFill>
                <a:latin typeface="Calibri" panose="020F0502020204030204" pitchFamily="34" charset="0"/>
                <a:cs typeface="Calibri" panose="020F0502020204030204" pitchFamily="34" charset="0"/>
              </a:rPr>
              <a:t>V</a:t>
            </a:r>
            <a:r>
              <a:rPr lang="es-VE" sz="1600" b="1" dirty="0" smtClean="0">
                <a:solidFill>
                  <a:schemeClr val="bg2"/>
                </a:solidFill>
                <a:latin typeface="Calibri" panose="020F0502020204030204" pitchFamily="34" charset="0"/>
                <a:cs typeface="Calibri" panose="020F0502020204030204" pitchFamily="34" charset="0"/>
              </a:rPr>
              <a:t>asos </a:t>
            </a:r>
            <a:r>
              <a:rPr lang="es-VE" sz="1600" b="1" dirty="0">
                <a:solidFill>
                  <a:schemeClr val="bg2"/>
                </a:solidFill>
                <a:latin typeface="Calibri" panose="020F0502020204030204" pitchFamily="34" charset="0"/>
                <a:cs typeface="Calibri" panose="020F0502020204030204" pitchFamily="34" charset="0"/>
              </a:rPr>
              <a:t>≥1,5 mm y estenosis ≥50</a:t>
            </a:r>
            <a:r>
              <a:rPr lang="es-VE" sz="1600" b="1" dirty="0" smtClean="0">
                <a:solidFill>
                  <a:schemeClr val="bg2"/>
                </a:solidFill>
                <a:latin typeface="Calibri" panose="020F0502020204030204" pitchFamily="34" charset="0"/>
                <a:cs typeface="Calibri" panose="020F0502020204030204" pitchFamily="34" charset="0"/>
              </a:rPr>
              <a:t>%.</a:t>
            </a:r>
          </a:p>
          <a:p>
            <a:pPr marL="285750" lvl="0" indent="-285750" algn="just">
              <a:buClr>
                <a:schemeClr val="bg2"/>
              </a:buClr>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ICP </a:t>
            </a:r>
            <a:r>
              <a:rPr lang="es-VE" sz="1600" b="1" dirty="0">
                <a:solidFill>
                  <a:schemeClr val="bg2"/>
                </a:solidFill>
                <a:latin typeface="Calibri" panose="020F0502020204030204" pitchFamily="34" charset="0"/>
                <a:cs typeface="Calibri" panose="020F0502020204030204" pitchFamily="34" charset="0"/>
              </a:rPr>
              <a:t>por etapas durante máximo 72 horas en la misma hospitalización. </a:t>
            </a:r>
            <a:endParaRPr lang="es-VE" sz="1600" b="1" dirty="0" smtClean="0">
              <a:solidFill>
                <a:schemeClr val="bg2"/>
              </a:solidFill>
              <a:latin typeface="Calibri" panose="020F0502020204030204" pitchFamily="34" charset="0"/>
              <a:cs typeface="Calibri" panose="020F0502020204030204" pitchFamily="34" charset="0"/>
            </a:endParaRPr>
          </a:p>
          <a:p>
            <a:pPr marL="285750" lvl="0" indent="-285750" algn="just">
              <a:buClr>
                <a:schemeClr val="bg2"/>
              </a:buClr>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Todos </a:t>
            </a:r>
            <a:r>
              <a:rPr lang="es-VE" sz="1600" b="1" dirty="0">
                <a:solidFill>
                  <a:schemeClr val="bg2"/>
                </a:solidFill>
                <a:latin typeface="Calibri" panose="020F0502020204030204" pitchFamily="34" charset="0"/>
                <a:cs typeface="Calibri" panose="020F0502020204030204" pitchFamily="34" charset="0"/>
              </a:rPr>
              <a:t>con </a:t>
            </a:r>
            <a:r>
              <a:rPr lang="es-VE" sz="1600" b="1" dirty="0" smtClean="0">
                <a:solidFill>
                  <a:schemeClr val="bg2"/>
                </a:solidFill>
                <a:latin typeface="Calibri" panose="020F0502020204030204" pitchFamily="34" charset="0"/>
                <a:cs typeface="Calibri" panose="020F0502020204030204" pitchFamily="34" charset="0"/>
              </a:rPr>
              <a:t>ácido acetilsalicílico. </a:t>
            </a:r>
          </a:p>
          <a:p>
            <a:pPr marL="285750" lvl="0" indent="-285750" algn="just">
              <a:buClr>
                <a:schemeClr val="bg2"/>
              </a:buClr>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3VD </a:t>
            </a:r>
            <a:r>
              <a:rPr lang="es-VE" sz="1600" b="1" dirty="0">
                <a:solidFill>
                  <a:schemeClr val="bg2"/>
                </a:solidFill>
                <a:latin typeface="Calibri" panose="020F0502020204030204" pitchFamily="34" charset="0"/>
                <a:cs typeface="Calibri" panose="020F0502020204030204" pitchFamily="34" charset="0"/>
              </a:rPr>
              <a:t>vs </a:t>
            </a:r>
            <a:r>
              <a:rPr lang="es-VE" sz="1600" b="1" dirty="0" smtClean="0">
                <a:solidFill>
                  <a:schemeClr val="bg2"/>
                </a:solidFill>
                <a:latin typeface="Calibri" panose="020F0502020204030204" pitchFamily="34" charset="0"/>
                <a:cs typeface="Calibri" panose="020F0502020204030204" pitchFamily="34" charset="0"/>
              </a:rPr>
              <a:t>LMCAD </a:t>
            </a:r>
            <a:r>
              <a:rPr lang="es-VE" sz="1600" b="1" dirty="0">
                <a:solidFill>
                  <a:schemeClr val="bg2"/>
                </a:solidFill>
                <a:latin typeface="Calibri" panose="020F0502020204030204" pitchFamily="34" charset="0"/>
                <a:cs typeface="Calibri" panose="020F0502020204030204" pitchFamily="34" charset="0"/>
              </a:rPr>
              <a:t>(solo, +1VD. +2VD o +3VD).</a:t>
            </a:r>
          </a:p>
        </p:txBody>
      </p:sp>
    </p:spTree>
    <p:extLst>
      <p:ext uri="{BB962C8B-B14F-4D97-AF65-F5344CB8AC3E}">
        <p14:creationId xmlns:p14="http://schemas.microsoft.com/office/powerpoint/2010/main" val="38143248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2" grpId="0"/>
      <p:bldP spid="1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40394" y="2931791"/>
            <a:ext cx="9215822" cy="671628"/>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3" name="Rectángulo redondeado 2"/>
          <p:cNvSpPr/>
          <p:nvPr/>
        </p:nvSpPr>
        <p:spPr>
          <a:xfrm>
            <a:off x="-468561" y="755764"/>
            <a:ext cx="2720197" cy="64807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METODOLOGÍA </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6638" y="943643"/>
            <a:ext cx="33939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SEGUIMIENTO MÁXIMO</a:t>
            </a:r>
            <a:endParaRPr lang="es-VE" sz="1600" b="1" dirty="0">
              <a:solidFill>
                <a:schemeClr val="bg2"/>
              </a:solidFill>
              <a:latin typeface="Calibri" panose="020F0502020204030204" pitchFamily="34" charset="0"/>
              <a:cs typeface="Calibri" panose="020F0502020204030204" pitchFamily="34" charset="0"/>
            </a:endParaRPr>
          </a:p>
        </p:txBody>
      </p:sp>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51637" y="1599377"/>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4" name="CuadroTexto 3"/>
          <p:cNvSpPr txBox="1"/>
          <p:nvPr/>
        </p:nvSpPr>
        <p:spPr>
          <a:xfrm>
            <a:off x="448328" y="2977078"/>
            <a:ext cx="8084112" cy="1046440"/>
          </a:xfrm>
          <a:prstGeom prst="rect">
            <a:avLst/>
          </a:prstGeom>
          <a:noFill/>
        </p:spPr>
        <p:txBody>
          <a:bodyPr wrap="square" rtlCol="0">
            <a:spAutoFit/>
          </a:bodyPr>
          <a:lstStyle/>
          <a:p>
            <a:pPr lvl="0" algn="just"/>
            <a:r>
              <a:rPr lang="es-VE" sz="1600" b="1" dirty="0">
                <a:solidFill>
                  <a:schemeClr val="bg2"/>
                </a:solidFill>
                <a:latin typeface="Calibri" panose="020F0502020204030204" pitchFamily="34" charset="0"/>
                <a:cs typeface="Calibri" panose="020F0502020204030204" pitchFamily="34" charset="0"/>
              </a:rPr>
              <a:t>Datos de supervivencia </a:t>
            </a:r>
            <a:r>
              <a:rPr lang="es-VE" sz="1600" b="1" dirty="0" smtClean="0">
                <a:solidFill>
                  <a:schemeClr val="bg2"/>
                </a:solidFill>
                <a:latin typeface="Calibri" panose="020F0502020204030204" pitchFamily="34" charset="0"/>
                <a:cs typeface="Calibri" panose="020F0502020204030204" pitchFamily="34" charset="0"/>
              </a:rPr>
              <a:t>obtenidos </a:t>
            </a:r>
            <a:r>
              <a:rPr lang="es-VE" sz="1600" b="1" dirty="0">
                <a:solidFill>
                  <a:schemeClr val="bg2"/>
                </a:solidFill>
                <a:latin typeface="Calibri" panose="020F0502020204030204" pitchFamily="34" charset="0"/>
                <a:cs typeface="Calibri" panose="020F0502020204030204" pitchFamily="34" charset="0"/>
              </a:rPr>
              <a:t>por revisión electrónica de los registros de atención de la salud y comprobaciones del registro nacional de defunciones entre marzo 2017 a junio 2019</a:t>
            </a:r>
            <a:r>
              <a:rPr lang="es-VE" sz="1600" b="1" dirty="0" smtClean="0">
                <a:solidFill>
                  <a:schemeClr val="bg2"/>
                </a:solidFill>
                <a:latin typeface="Calibri" panose="020F0502020204030204" pitchFamily="34" charset="0"/>
                <a:cs typeface="Calibri" panose="020F0502020204030204" pitchFamily="34" charset="0"/>
              </a:rPr>
              <a:t>.</a:t>
            </a:r>
          </a:p>
          <a:p>
            <a:pPr lvl="0" algn="just"/>
            <a:endParaRPr lang="en-US" sz="1600" b="1" dirty="0">
              <a:solidFill>
                <a:schemeClr val="bg2"/>
              </a:solidFill>
              <a:latin typeface="Calibri" panose="020F0502020204030204" pitchFamily="34" charset="0"/>
              <a:cs typeface="Calibri" panose="020F0502020204030204" pitchFamily="34" charset="0"/>
            </a:endParaRPr>
          </a:p>
          <a:p>
            <a:endParaRPr lang="es-VE" dirty="0"/>
          </a:p>
        </p:txBody>
      </p:sp>
      <p:sp>
        <p:nvSpPr>
          <p:cNvPr id="15" name="Google Shape;75;p14">
            <a:extLst>
              <a:ext uri="{FF2B5EF4-FFF2-40B4-BE49-F238E27FC236}">
                <a16:creationId xmlns:a16="http://schemas.microsoft.com/office/drawing/2014/main" id="{87A4267E-167D-49D5-9A93-2A581F500D4B}"/>
              </a:ext>
            </a:extLst>
          </p:cNvPr>
          <p:cNvSpPr txBox="1">
            <a:spLocks/>
          </p:cNvSpPr>
          <p:nvPr/>
        </p:nvSpPr>
        <p:spPr>
          <a:xfrm>
            <a:off x="-71822" y="2139702"/>
            <a:ext cx="9215822" cy="593922"/>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7" name="CuadroTexto 16"/>
          <p:cNvSpPr txBox="1"/>
          <p:nvPr/>
        </p:nvSpPr>
        <p:spPr>
          <a:xfrm>
            <a:off x="448328" y="2272216"/>
            <a:ext cx="8084112" cy="553998"/>
          </a:xfrm>
          <a:prstGeom prst="rect">
            <a:avLst/>
          </a:prstGeom>
          <a:noFill/>
        </p:spPr>
        <p:txBody>
          <a:bodyPr wrap="square" rtlCol="0">
            <a:spAutoFit/>
          </a:bodyPr>
          <a:lstStyle/>
          <a:p>
            <a:pPr lvl="0"/>
            <a:r>
              <a:rPr lang="es-VE" sz="1600" b="1" dirty="0">
                <a:solidFill>
                  <a:schemeClr val="bg2"/>
                </a:solidFill>
                <a:latin typeface="Calibri" panose="020F0502020204030204" pitchFamily="34" charset="0"/>
                <a:cs typeface="Calibri" panose="020F0502020204030204" pitchFamily="34" charset="0"/>
              </a:rPr>
              <a:t>Seguimiento máximo: </a:t>
            </a:r>
            <a:r>
              <a:rPr lang="es-VE" sz="1600" dirty="0">
                <a:solidFill>
                  <a:schemeClr val="bg2"/>
                </a:solidFill>
                <a:latin typeface="Calibri" panose="020F0502020204030204" pitchFamily="34" charset="0"/>
                <a:cs typeface="Calibri" panose="020F0502020204030204" pitchFamily="34" charset="0"/>
              </a:rPr>
              <a:t> 11,9 años (RIQ: 11,2-11,4).</a:t>
            </a:r>
            <a:endParaRPr lang="en-US" sz="1600" dirty="0">
              <a:solidFill>
                <a:schemeClr val="bg2"/>
              </a:solidFill>
              <a:latin typeface="Calibri" panose="020F0502020204030204" pitchFamily="34" charset="0"/>
              <a:cs typeface="Calibri" panose="020F0502020204030204" pitchFamily="34" charset="0"/>
            </a:endParaRPr>
          </a:p>
          <a:p>
            <a:endParaRPr lang="es-VE" dirty="0"/>
          </a:p>
        </p:txBody>
      </p:sp>
      <p:sp>
        <p:nvSpPr>
          <p:cNvPr id="20" name="Google Shape;75;p14">
            <a:extLst>
              <a:ext uri="{FF2B5EF4-FFF2-40B4-BE49-F238E27FC236}">
                <a16:creationId xmlns:a16="http://schemas.microsoft.com/office/drawing/2014/main" id="{87A4267E-167D-49D5-9A93-2A581F500D4B}"/>
              </a:ext>
            </a:extLst>
          </p:cNvPr>
          <p:cNvSpPr txBox="1">
            <a:spLocks/>
          </p:cNvSpPr>
          <p:nvPr/>
        </p:nvSpPr>
        <p:spPr>
          <a:xfrm>
            <a:off x="-36512" y="3931115"/>
            <a:ext cx="9215822" cy="457036"/>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21" name="CuadroTexto 20"/>
          <p:cNvSpPr txBox="1"/>
          <p:nvPr/>
        </p:nvSpPr>
        <p:spPr>
          <a:xfrm>
            <a:off x="525461" y="3968051"/>
            <a:ext cx="8084112" cy="553998"/>
          </a:xfrm>
          <a:prstGeom prst="rect">
            <a:avLst/>
          </a:prstGeom>
          <a:noFill/>
        </p:spPr>
        <p:txBody>
          <a:bodyPr wrap="square" rtlCol="0">
            <a:spAutoFit/>
          </a:bodyPr>
          <a:lstStyle/>
          <a:p>
            <a:pPr lvl="0" algn="just"/>
            <a:r>
              <a:rPr lang="es-VE" sz="1600" b="1" dirty="0" smtClean="0">
                <a:solidFill>
                  <a:schemeClr val="bg2"/>
                </a:solidFill>
                <a:latin typeface="Calibri" panose="020F0502020204030204" pitchFamily="34" charset="0"/>
                <a:cs typeface="Calibri" panose="020F0502020204030204" pitchFamily="34" charset="0"/>
              </a:rPr>
              <a:t>Estado vital disponible en el 94% de todos los pacientes (1638/1743)</a:t>
            </a:r>
            <a:endParaRPr lang="en-US" sz="1600" b="1" dirty="0">
              <a:solidFill>
                <a:schemeClr val="bg2"/>
              </a:solidFill>
              <a:latin typeface="Calibri" panose="020F0502020204030204" pitchFamily="34" charset="0"/>
              <a:cs typeface="Calibri" panose="020F0502020204030204" pitchFamily="34" charset="0"/>
            </a:endParaRPr>
          </a:p>
          <a:p>
            <a:endParaRPr lang="es-VE" dirty="0"/>
          </a:p>
        </p:txBody>
      </p:sp>
    </p:spTree>
    <p:extLst>
      <p:ext uri="{BB962C8B-B14F-4D97-AF65-F5344CB8AC3E}">
        <p14:creationId xmlns:p14="http://schemas.microsoft.com/office/powerpoint/2010/main" val="196878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2" grpId="0"/>
      <p:bldP spid="13" grpId="0" animBg="1"/>
      <p:bldP spid="4" grpId="0"/>
      <p:bldP spid="15" grpId="0" animBg="1"/>
      <p:bldP spid="17"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1016731" y="1965339"/>
            <a:ext cx="6750498" cy="747897"/>
          </a:xfrm>
          <a:prstGeom prst="rect">
            <a:avLst/>
          </a:prstGeom>
          <a:noFill/>
        </p:spPr>
        <p:txBody>
          <a:bodyPr spcFirstLastPara="1" wrap="square" lIns="0" tIns="0" rIns="0" bIns="0" anchor="b" anchorCtr="0">
            <a:spAutoFit/>
          </a:bodyPr>
          <a:lstStyle/>
          <a:p>
            <a:pPr algn="ctr"/>
            <a:r>
              <a:rPr lang="es-VE" sz="5400" dirty="0">
                <a:effectLst>
                  <a:outerShdw blurRad="38100" dist="38100" dir="2700000" algn="tl">
                    <a:srgbClr val="000000">
                      <a:alpha val="43137"/>
                    </a:srgbClr>
                  </a:outerShdw>
                </a:effectLst>
              </a:rPr>
              <a:t> ANÁLISIS </a:t>
            </a:r>
            <a:r>
              <a:rPr lang="es-VE" sz="5400" dirty="0" smtClean="0">
                <a:effectLst>
                  <a:outerShdw blurRad="38100" dist="38100" dir="2700000" algn="tl">
                    <a:srgbClr val="000000">
                      <a:alpha val="43137"/>
                    </a:srgbClr>
                  </a:outerShdw>
                </a:effectLst>
              </a:rPr>
              <a:t>ESTADÍSTICO</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a:ln>
            <a:solidFill>
              <a:schemeClr val="bg2"/>
            </a:solidFill>
          </a:ln>
        </p:spPr>
        <p:style>
          <a:lnRef idx="2">
            <a:schemeClr val="accent3"/>
          </a:lnRef>
          <a:fillRef idx="0">
            <a:schemeClr val="accent3"/>
          </a:fillRef>
          <a:effectRef idx="1">
            <a:schemeClr val="accent3"/>
          </a:effectRef>
          <a:fontRef idx="minor">
            <a:schemeClr val="tx1"/>
          </a:fontRef>
        </p:style>
      </p:cxnSp>
      <p:pic>
        <p:nvPicPr>
          <p:cNvPr id="6"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esultado de imagen para ucl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71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7" name="Google Shape;75;p14">
            <a:extLst>
              <a:ext uri="{FF2B5EF4-FFF2-40B4-BE49-F238E27FC236}">
                <a16:creationId xmlns:a16="http://schemas.microsoft.com/office/drawing/2014/main" id="{87A4267E-167D-49D5-9A93-2A581F500D4B}"/>
              </a:ext>
            </a:extLst>
          </p:cNvPr>
          <p:cNvSpPr txBox="1">
            <a:spLocks/>
          </p:cNvSpPr>
          <p:nvPr/>
        </p:nvSpPr>
        <p:spPr>
          <a:xfrm>
            <a:off x="-35911" y="2917330"/>
            <a:ext cx="9215822" cy="1016955"/>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49256" y="1626455"/>
            <a:ext cx="9215822" cy="1016955"/>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ANÁLISIS ESTADÍSTICO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61159" y="851763"/>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5" name="CuadroTexto 4"/>
          <p:cNvSpPr txBox="1"/>
          <p:nvPr/>
        </p:nvSpPr>
        <p:spPr>
          <a:xfrm>
            <a:off x="1042597" y="1749768"/>
            <a:ext cx="7200800" cy="830997"/>
          </a:xfrm>
          <a:prstGeom prst="rect">
            <a:avLst/>
          </a:prstGeom>
          <a:noFill/>
        </p:spPr>
        <p:txBody>
          <a:bodyPr wrap="square" rtlCol="0">
            <a:spAutoFit/>
          </a:bodyPr>
          <a:lstStyle/>
          <a:p>
            <a:pPr algn="just"/>
            <a:r>
              <a:rPr lang="es-VE" sz="1600" b="1" dirty="0">
                <a:solidFill>
                  <a:schemeClr val="bg2"/>
                </a:solidFill>
                <a:latin typeface="Calibri" panose="020F0502020204030204" pitchFamily="34" charset="0"/>
                <a:cs typeface="Calibri" panose="020F0502020204030204" pitchFamily="34" charset="0"/>
              </a:rPr>
              <a:t>Las variables continuas con distribución normal se expresan como media ± desviación estándar y se comparan mediante la prueba </a:t>
            </a:r>
            <a:r>
              <a:rPr lang="es-VE" sz="1600" b="1" i="1" dirty="0">
                <a:solidFill>
                  <a:schemeClr val="bg2"/>
                </a:solidFill>
                <a:latin typeface="Calibri" panose="020F0502020204030204" pitchFamily="34" charset="0"/>
                <a:cs typeface="Calibri" panose="020F0502020204030204" pitchFamily="34" charset="0"/>
              </a:rPr>
              <a:t>t </a:t>
            </a:r>
            <a:r>
              <a:rPr lang="es-VE" sz="1600" b="1" dirty="0">
                <a:solidFill>
                  <a:schemeClr val="bg2"/>
                </a:solidFill>
                <a:latin typeface="Calibri" panose="020F0502020204030204" pitchFamily="34" charset="0"/>
                <a:cs typeface="Calibri" panose="020F0502020204030204" pitchFamily="34" charset="0"/>
              </a:rPr>
              <a:t>de muestras </a:t>
            </a:r>
            <a:r>
              <a:rPr lang="es-VE" sz="1600" b="1" dirty="0" smtClean="0">
                <a:solidFill>
                  <a:schemeClr val="bg2"/>
                </a:solidFill>
                <a:latin typeface="Calibri" panose="020F0502020204030204" pitchFamily="34" charset="0"/>
                <a:cs typeface="Calibri" panose="020F0502020204030204" pitchFamily="34" charset="0"/>
              </a:rPr>
              <a:t>independientes, </a:t>
            </a:r>
            <a:r>
              <a:rPr lang="es-VE" sz="1600" b="1" dirty="0">
                <a:solidFill>
                  <a:schemeClr val="bg2"/>
                </a:solidFill>
                <a:latin typeface="Calibri" panose="020F0502020204030204" pitchFamily="34" charset="0"/>
                <a:cs typeface="Calibri" panose="020F0502020204030204" pitchFamily="34" charset="0"/>
              </a:rPr>
              <a:t>o se describen como mediana (</a:t>
            </a:r>
            <a:r>
              <a:rPr lang="es-VE" sz="1600" b="1" dirty="0" smtClean="0">
                <a:solidFill>
                  <a:schemeClr val="bg2"/>
                </a:solidFill>
                <a:latin typeface="Calibri" panose="020F0502020204030204" pitchFamily="34" charset="0"/>
                <a:cs typeface="Calibri" panose="020F0502020204030204" pitchFamily="34" charset="0"/>
              </a:rPr>
              <a:t>IQR).</a:t>
            </a:r>
          </a:p>
        </p:txBody>
      </p:sp>
      <p:sp>
        <p:nvSpPr>
          <p:cNvPr id="15" name="CuadroTexto 14"/>
          <p:cNvSpPr txBox="1"/>
          <p:nvPr/>
        </p:nvSpPr>
        <p:spPr>
          <a:xfrm>
            <a:off x="1020149" y="3133419"/>
            <a:ext cx="7165900" cy="584775"/>
          </a:xfrm>
          <a:prstGeom prst="rect">
            <a:avLst/>
          </a:prstGeom>
          <a:noFill/>
        </p:spPr>
        <p:txBody>
          <a:bodyPr wrap="square" rtlCol="0">
            <a:spAutoFit/>
          </a:bodyPr>
          <a:lstStyle/>
          <a:p>
            <a:pPr algn="just"/>
            <a:r>
              <a:rPr lang="es-VE" sz="1600" b="1" dirty="0" smtClean="0">
                <a:solidFill>
                  <a:schemeClr val="bg2"/>
                </a:solidFill>
                <a:latin typeface="Calibri" panose="020F0502020204030204" pitchFamily="34" charset="0"/>
                <a:cs typeface="Calibri" panose="020F0502020204030204" pitchFamily="34" charset="0"/>
              </a:rPr>
              <a:t>Las </a:t>
            </a:r>
            <a:r>
              <a:rPr lang="es-VE" sz="1600" b="1" dirty="0">
                <a:solidFill>
                  <a:schemeClr val="bg2"/>
                </a:solidFill>
                <a:latin typeface="Calibri" panose="020F0502020204030204" pitchFamily="34" charset="0"/>
                <a:cs typeface="Calibri" panose="020F0502020204030204" pitchFamily="34" charset="0"/>
              </a:rPr>
              <a:t>variables categóricas se presentan como </a:t>
            </a:r>
            <a:r>
              <a:rPr lang="es-VE" sz="1600" b="1" dirty="0" smtClean="0">
                <a:solidFill>
                  <a:schemeClr val="bg2"/>
                </a:solidFill>
                <a:latin typeface="Calibri" panose="020F0502020204030204" pitchFamily="34" charset="0"/>
                <a:cs typeface="Calibri" panose="020F0502020204030204" pitchFamily="34" charset="0"/>
              </a:rPr>
              <a:t>números </a:t>
            </a:r>
            <a:r>
              <a:rPr lang="es-VE" sz="1600" b="1" dirty="0">
                <a:solidFill>
                  <a:schemeClr val="bg2"/>
                </a:solidFill>
                <a:latin typeface="Calibri" panose="020F0502020204030204" pitchFamily="34" charset="0"/>
                <a:cs typeface="Calibri" panose="020F0502020204030204" pitchFamily="34" charset="0"/>
              </a:rPr>
              <a:t>y porcentajes y se comparan mediante pruebas </a:t>
            </a:r>
            <a:r>
              <a:rPr lang="es-VE" sz="1600" b="1" dirty="0" smtClean="0">
                <a:solidFill>
                  <a:schemeClr val="bg2"/>
                </a:solidFill>
                <a:latin typeface="Calibri" panose="020F0502020204030204" pitchFamily="34" charset="0"/>
                <a:cs typeface="Calibri" panose="020F0502020204030204" pitchFamily="34" charset="0"/>
              </a:rPr>
              <a:t>X</a:t>
            </a:r>
            <a:r>
              <a:rPr lang="es-VE" sz="1600" b="1" baseline="30000" dirty="0" smtClean="0">
                <a:solidFill>
                  <a:schemeClr val="bg2"/>
                </a:solidFill>
                <a:latin typeface="Calibri" panose="020F0502020204030204" pitchFamily="34" charset="0"/>
                <a:cs typeface="Calibri" panose="020F0502020204030204" pitchFamily="34" charset="0"/>
              </a:rPr>
              <a:t>2</a:t>
            </a:r>
            <a:r>
              <a:rPr lang="es-VE" sz="1600" b="1" dirty="0" smtClean="0">
                <a:solidFill>
                  <a:schemeClr val="bg2"/>
                </a:solidFill>
                <a:latin typeface="Calibri" panose="020F0502020204030204" pitchFamily="34" charset="0"/>
                <a:cs typeface="Calibri" panose="020F0502020204030204" pitchFamily="34" charset="0"/>
              </a:rPr>
              <a:t> </a:t>
            </a:r>
            <a:r>
              <a:rPr lang="es-VE" sz="1600" b="1" dirty="0">
                <a:solidFill>
                  <a:schemeClr val="bg2"/>
                </a:solidFill>
                <a:latin typeface="Calibri" panose="020F0502020204030204" pitchFamily="34" charset="0"/>
                <a:cs typeface="Calibri" panose="020F0502020204030204" pitchFamily="34" charset="0"/>
              </a:rPr>
              <a:t>o la prueba exacta de Fisher cuando sea apropiado.</a:t>
            </a:r>
          </a:p>
        </p:txBody>
      </p:sp>
    </p:spTree>
    <p:extLst>
      <p:ext uri="{BB962C8B-B14F-4D97-AF65-F5344CB8AC3E}">
        <p14:creationId xmlns:p14="http://schemas.microsoft.com/office/powerpoint/2010/main" val="290667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7" name="Google Shape;75;p14">
            <a:extLst>
              <a:ext uri="{FF2B5EF4-FFF2-40B4-BE49-F238E27FC236}">
                <a16:creationId xmlns:a16="http://schemas.microsoft.com/office/drawing/2014/main" id="{87A4267E-167D-49D5-9A93-2A581F500D4B}"/>
              </a:ext>
            </a:extLst>
          </p:cNvPr>
          <p:cNvSpPr txBox="1">
            <a:spLocks/>
          </p:cNvSpPr>
          <p:nvPr/>
        </p:nvSpPr>
        <p:spPr>
          <a:xfrm>
            <a:off x="-35911" y="2666128"/>
            <a:ext cx="9215822" cy="554643"/>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49256" y="1626455"/>
            <a:ext cx="9215822" cy="828563"/>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ANÁLISIS ESTADÍSTICO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61159" y="851763"/>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5" name="CuadroTexto 4"/>
          <p:cNvSpPr txBox="1"/>
          <p:nvPr/>
        </p:nvSpPr>
        <p:spPr>
          <a:xfrm>
            <a:off x="557400" y="1740489"/>
            <a:ext cx="7896453" cy="584775"/>
          </a:xfrm>
          <a:prstGeom prst="rect">
            <a:avLst/>
          </a:prstGeom>
          <a:noFill/>
        </p:spPr>
        <p:txBody>
          <a:bodyPr wrap="square" rtlCol="0">
            <a:spAutoFit/>
          </a:bodyPr>
          <a:lstStyle/>
          <a:p>
            <a:pPr algn="just"/>
            <a:r>
              <a:rPr lang="es-VE" sz="1600" b="1" dirty="0">
                <a:solidFill>
                  <a:schemeClr val="bg2"/>
                </a:solidFill>
                <a:latin typeface="Calibri" panose="020F0502020204030204" pitchFamily="34" charset="0"/>
                <a:cs typeface="Calibri" panose="020F0502020204030204" pitchFamily="34" charset="0"/>
              </a:rPr>
              <a:t>La incidencia acumulada de mortalidad por todas las causas se estimó mediante el método de Kaplan-</a:t>
            </a:r>
            <a:r>
              <a:rPr lang="es-VE" sz="1600" b="1" dirty="0" err="1">
                <a:solidFill>
                  <a:schemeClr val="bg2"/>
                </a:solidFill>
                <a:latin typeface="Calibri" panose="020F0502020204030204" pitchFamily="34" charset="0"/>
                <a:cs typeface="Calibri" panose="020F0502020204030204" pitchFamily="34" charset="0"/>
              </a:rPr>
              <a:t>Meier</a:t>
            </a:r>
            <a:r>
              <a:rPr lang="es-VE" sz="1600" b="1" dirty="0">
                <a:solidFill>
                  <a:schemeClr val="bg2"/>
                </a:solidFill>
                <a:latin typeface="Calibri" panose="020F0502020204030204" pitchFamily="34" charset="0"/>
                <a:cs typeface="Calibri" panose="020F0502020204030204" pitchFamily="34" charset="0"/>
              </a:rPr>
              <a:t>. </a:t>
            </a:r>
            <a:endParaRPr lang="es-VE" sz="1600" b="1" dirty="0" smtClean="0">
              <a:solidFill>
                <a:schemeClr val="bg2"/>
              </a:solidFill>
              <a:latin typeface="Calibri" panose="020F0502020204030204" pitchFamily="34" charset="0"/>
              <a:cs typeface="Calibri" panose="020F0502020204030204" pitchFamily="34" charset="0"/>
            </a:endParaRPr>
          </a:p>
        </p:txBody>
      </p:sp>
      <p:sp>
        <p:nvSpPr>
          <p:cNvPr id="15" name="CuadroTexto 14"/>
          <p:cNvSpPr txBox="1"/>
          <p:nvPr/>
        </p:nvSpPr>
        <p:spPr>
          <a:xfrm>
            <a:off x="533986" y="2764253"/>
            <a:ext cx="7165900" cy="338554"/>
          </a:xfrm>
          <a:prstGeom prst="rect">
            <a:avLst/>
          </a:prstGeom>
          <a:noFill/>
        </p:spPr>
        <p:txBody>
          <a:bodyPr wrap="square" rtlCol="0">
            <a:spAutoFit/>
          </a:bodyPr>
          <a:lstStyle/>
          <a:p>
            <a:pPr algn="just"/>
            <a:r>
              <a:rPr lang="es-VE" sz="1600" b="1" dirty="0">
                <a:solidFill>
                  <a:schemeClr val="bg2"/>
                </a:solidFill>
                <a:latin typeface="Calibri" panose="020F0502020204030204" pitchFamily="34" charset="0"/>
                <a:cs typeface="Calibri" panose="020F0502020204030204" pitchFamily="34" charset="0"/>
              </a:rPr>
              <a:t>Las gráficas de supervivencia de Kaplan-</a:t>
            </a:r>
            <a:r>
              <a:rPr lang="es-VE" sz="1600" b="1" dirty="0" err="1">
                <a:solidFill>
                  <a:schemeClr val="bg2"/>
                </a:solidFill>
                <a:latin typeface="Calibri" panose="020F0502020204030204" pitchFamily="34" charset="0"/>
                <a:cs typeface="Calibri" panose="020F0502020204030204" pitchFamily="34" charset="0"/>
              </a:rPr>
              <a:t>Meier</a:t>
            </a:r>
            <a:r>
              <a:rPr lang="es-VE" sz="1600" b="1" dirty="0">
                <a:solidFill>
                  <a:schemeClr val="bg2"/>
                </a:solidFill>
                <a:latin typeface="Calibri" panose="020F0502020204030204" pitchFamily="34" charset="0"/>
                <a:cs typeface="Calibri" panose="020F0502020204030204" pitchFamily="34" charset="0"/>
              </a:rPr>
              <a:t> se truncaron a los 12,5 </a:t>
            </a:r>
            <a:r>
              <a:rPr lang="es-VE" sz="1600" b="1" dirty="0" smtClean="0">
                <a:solidFill>
                  <a:schemeClr val="bg2"/>
                </a:solidFill>
                <a:latin typeface="Calibri" panose="020F0502020204030204" pitchFamily="34" charset="0"/>
                <a:cs typeface="Calibri" panose="020F0502020204030204" pitchFamily="34" charset="0"/>
              </a:rPr>
              <a:t>años. </a:t>
            </a:r>
            <a:endParaRPr lang="es-VE" sz="1600" b="1" dirty="0">
              <a:solidFill>
                <a:schemeClr val="bg2"/>
              </a:solidFill>
              <a:latin typeface="Calibri" panose="020F0502020204030204" pitchFamily="34" charset="0"/>
              <a:cs typeface="Calibri" panose="020F0502020204030204" pitchFamily="34" charset="0"/>
            </a:endParaRPr>
          </a:p>
        </p:txBody>
      </p:sp>
      <p:sp>
        <p:nvSpPr>
          <p:cNvPr id="20" name="Google Shape;75;p14">
            <a:extLst>
              <a:ext uri="{FF2B5EF4-FFF2-40B4-BE49-F238E27FC236}">
                <a16:creationId xmlns:a16="http://schemas.microsoft.com/office/drawing/2014/main" id="{87A4267E-167D-49D5-9A93-2A581F500D4B}"/>
              </a:ext>
            </a:extLst>
          </p:cNvPr>
          <p:cNvSpPr txBox="1">
            <a:spLocks/>
          </p:cNvSpPr>
          <p:nvPr/>
        </p:nvSpPr>
        <p:spPr>
          <a:xfrm>
            <a:off x="-35310" y="3438182"/>
            <a:ext cx="9215822" cy="729271"/>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21" name="CuadroTexto 20"/>
          <p:cNvSpPr txBox="1"/>
          <p:nvPr/>
        </p:nvSpPr>
        <p:spPr>
          <a:xfrm>
            <a:off x="533986" y="3550719"/>
            <a:ext cx="7919868" cy="584775"/>
          </a:xfrm>
          <a:prstGeom prst="rect">
            <a:avLst/>
          </a:prstGeom>
          <a:noFill/>
        </p:spPr>
        <p:txBody>
          <a:bodyPr wrap="square" rtlCol="0">
            <a:spAutoFit/>
          </a:bodyPr>
          <a:lstStyle/>
          <a:p>
            <a:pPr algn="just"/>
            <a:r>
              <a:rPr lang="es-VE" sz="1600" b="1" dirty="0">
                <a:solidFill>
                  <a:schemeClr val="bg2"/>
                </a:solidFill>
                <a:latin typeface="Calibri" panose="020F0502020204030204" pitchFamily="34" charset="0"/>
                <a:cs typeface="Calibri" panose="020F0502020204030204" pitchFamily="34" charset="0"/>
              </a:rPr>
              <a:t>Para investigar la solidez de los </a:t>
            </a:r>
            <a:r>
              <a:rPr lang="es-VE" sz="1600" b="1" dirty="0" smtClean="0">
                <a:solidFill>
                  <a:schemeClr val="bg2"/>
                </a:solidFill>
                <a:latin typeface="Calibri" panose="020F0502020204030204" pitchFamily="34" charset="0"/>
                <a:cs typeface="Calibri" panose="020F0502020204030204" pitchFamily="34" charset="0"/>
              </a:rPr>
              <a:t>resultados, se </a:t>
            </a:r>
            <a:r>
              <a:rPr lang="es-VE" sz="1600" b="1" dirty="0">
                <a:solidFill>
                  <a:schemeClr val="bg2"/>
                </a:solidFill>
                <a:latin typeface="Calibri" panose="020F0502020204030204" pitchFamily="34" charset="0"/>
                <a:cs typeface="Calibri" panose="020F0502020204030204" pitchFamily="34" charset="0"/>
              </a:rPr>
              <a:t>realizaron análisis de sensibilidad con dos métodos, regresión de Cox </a:t>
            </a:r>
            <a:r>
              <a:rPr lang="es-VE" sz="1600" b="1" dirty="0" err="1">
                <a:solidFill>
                  <a:schemeClr val="bg2"/>
                </a:solidFill>
                <a:latin typeface="Calibri" panose="020F0502020204030204" pitchFamily="34" charset="0"/>
                <a:cs typeface="Calibri" panose="020F0502020204030204" pitchFamily="34" charset="0"/>
              </a:rPr>
              <a:t>multivariante</a:t>
            </a:r>
            <a:r>
              <a:rPr lang="es-VE" sz="1600" b="1" dirty="0">
                <a:solidFill>
                  <a:schemeClr val="bg2"/>
                </a:solidFill>
                <a:latin typeface="Calibri" panose="020F0502020204030204" pitchFamily="34" charset="0"/>
                <a:cs typeface="Calibri" panose="020F0502020204030204" pitchFamily="34" charset="0"/>
              </a:rPr>
              <a:t> y emparejamiento de puntaje de propensión </a:t>
            </a:r>
            <a:r>
              <a:rPr lang="es-VE" sz="1600" b="1" dirty="0" smtClean="0">
                <a:solidFill>
                  <a:schemeClr val="bg2"/>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341385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5" grpId="0"/>
      <p:bldP spid="15" grpId="0"/>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7" name="Google Shape;75;p14">
            <a:extLst>
              <a:ext uri="{FF2B5EF4-FFF2-40B4-BE49-F238E27FC236}">
                <a16:creationId xmlns:a16="http://schemas.microsoft.com/office/drawing/2014/main" id="{87A4267E-167D-49D5-9A93-2A581F500D4B}"/>
              </a:ext>
            </a:extLst>
          </p:cNvPr>
          <p:cNvSpPr txBox="1">
            <a:spLocks/>
          </p:cNvSpPr>
          <p:nvPr/>
        </p:nvSpPr>
        <p:spPr>
          <a:xfrm>
            <a:off x="-49256" y="2995022"/>
            <a:ext cx="9215822" cy="800864"/>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ANÁLISIS ESTADÍSTICO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61159" y="851763"/>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15" name="CuadroTexto 14"/>
          <p:cNvSpPr txBox="1"/>
          <p:nvPr/>
        </p:nvSpPr>
        <p:spPr>
          <a:xfrm>
            <a:off x="1020149" y="3133419"/>
            <a:ext cx="7165900" cy="584775"/>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Poder Estadístico: 96%. </a:t>
            </a:r>
          </a:p>
          <a:p>
            <a:r>
              <a:rPr lang="es-VE" sz="1600" b="1" dirty="0" smtClean="0">
                <a:solidFill>
                  <a:schemeClr val="bg2"/>
                </a:solidFill>
                <a:latin typeface="Calibri" panose="020F0502020204030204" pitchFamily="34" charset="0"/>
                <a:cs typeface="Calibri" panose="020F0502020204030204" pitchFamily="34" charset="0"/>
              </a:rPr>
              <a:t>Un </a:t>
            </a:r>
            <a:r>
              <a:rPr lang="es-VE" sz="1600" b="1" dirty="0">
                <a:solidFill>
                  <a:schemeClr val="bg2"/>
                </a:solidFill>
                <a:latin typeface="Calibri" panose="020F0502020204030204" pitchFamily="34" charset="0"/>
                <a:cs typeface="Calibri" panose="020F0502020204030204" pitchFamily="34" charset="0"/>
              </a:rPr>
              <a:t>valor de P </a:t>
            </a:r>
            <a:r>
              <a:rPr lang="es-VE" sz="1600" b="1" dirty="0" smtClean="0">
                <a:solidFill>
                  <a:schemeClr val="bg2"/>
                </a:solidFill>
                <a:latin typeface="Calibri" panose="020F0502020204030204" pitchFamily="34" charset="0"/>
                <a:cs typeface="Calibri" panose="020F0502020204030204" pitchFamily="34" charset="0"/>
              </a:rPr>
              <a:t>de </a:t>
            </a:r>
            <a:r>
              <a:rPr lang="es-VE" sz="1600" b="1" dirty="0">
                <a:solidFill>
                  <a:schemeClr val="bg2"/>
                </a:solidFill>
                <a:latin typeface="Calibri" panose="020F0502020204030204" pitchFamily="34" charset="0"/>
                <a:cs typeface="Calibri" panose="020F0502020204030204" pitchFamily="34" charset="0"/>
              </a:rPr>
              <a:t>&lt;0,05 se consideró estadísticamente significativo.</a:t>
            </a:r>
            <a:endParaRPr lang="en-US" sz="1600" b="1" dirty="0">
              <a:solidFill>
                <a:schemeClr val="bg2"/>
              </a:solidFill>
              <a:latin typeface="Calibri" panose="020F0502020204030204" pitchFamily="34" charset="0"/>
              <a:cs typeface="Calibri" panose="020F0502020204030204" pitchFamily="34" charset="0"/>
            </a:endParaRPr>
          </a:p>
        </p:txBody>
      </p:sp>
      <p:sp>
        <p:nvSpPr>
          <p:cNvPr id="20" name="Google Shape;75;p14">
            <a:extLst>
              <a:ext uri="{FF2B5EF4-FFF2-40B4-BE49-F238E27FC236}">
                <a16:creationId xmlns:a16="http://schemas.microsoft.com/office/drawing/2014/main" id="{87A4267E-167D-49D5-9A93-2A581F500D4B}"/>
              </a:ext>
            </a:extLst>
          </p:cNvPr>
          <p:cNvSpPr txBox="1">
            <a:spLocks/>
          </p:cNvSpPr>
          <p:nvPr/>
        </p:nvSpPr>
        <p:spPr>
          <a:xfrm>
            <a:off x="-71822" y="1838697"/>
            <a:ext cx="9215822" cy="638559"/>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21" name="CuadroTexto 20"/>
          <p:cNvSpPr txBox="1"/>
          <p:nvPr/>
        </p:nvSpPr>
        <p:spPr>
          <a:xfrm>
            <a:off x="953139" y="1988699"/>
            <a:ext cx="7165900" cy="338554"/>
          </a:xfrm>
          <a:prstGeom prst="rect">
            <a:avLst/>
          </a:prstGeom>
          <a:noFill/>
        </p:spPr>
        <p:txBody>
          <a:bodyPr wrap="square" rtlCol="0">
            <a:spAutoFit/>
          </a:bodyPr>
          <a:lstStyle/>
          <a:p>
            <a:r>
              <a:rPr lang="es-VE" sz="1600" b="1" dirty="0">
                <a:solidFill>
                  <a:schemeClr val="bg2"/>
                </a:solidFill>
                <a:latin typeface="Calibri" panose="020F0502020204030204" pitchFamily="34" charset="0"/>
                <a:cs typeface="Calibri" panose="020F0502020204030204" pitchFamily="34" charset="0"/>
              </a:rPr>
              <a:t>Los análisis se realizaron utilizando R-</a:t>
            </a:r>
            <a:r>
              <a:rPr lang="es-VE" sz="1600" b="1" dirty="0" err="1">
                <a:solidFill>
                  <a:schemeClr val="bg2"/>
                </a:solidFill>
                <a:latin typeface="Calibri" panose="020F0502020204030204" pitchFamily="34" charset="0"/>
                <a:cs typeface="Calibri" panose="020F0502020204030204" pitchFamily="34" charset="0"/>
              </a:rPr>
              <a:t>project</a:t>
            </a:r>
            <a:r>
              <a:rPr lang="es-VE" sz="1600" b="1" dirty="0">
                <a:solidFill>
                  <a:schemeClr val="bg2"/>
                </a:solidFill>
                <a:latin typeface="Calibri" panose="020F0502020204030204" pitchFamily="34" charset="0"/>
                <a:cs typeface="Calibri" panose="020F0502020204030204" pitchFamily="34" charset="0"/>
              </a:rPr>
              <a:t> (Fundación R, Viena, Austria</a:t>
            </a:r>
            <a:r>
              <a:rPr lang="es-VE" sz="1600" b="1" dirty="0" smtClean="0">
                <a:solidFill>
                  <a:schemeClr val="bg2"/>
                </a:solidFill>
                <a:latin typeface="Calibri" panose="020F0502020204030204" pitchFamily="34" charset="0"/>
                <a:cs typeface="Calibri" panose="020F0502020204030204" pitchFamily="34" charset="0"/>
              </a:rPr>
              <a:t>).</a:t>
            </a:r>
            <a:endParaRPr lang="en-US" sz="16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75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1349894" y="1967869"/>
            <a:ext cx="6084172" cy="747897"/>
          </a:xfrm>
          <a:prstGeom prst="rect">
            <a:avLst/>
          </a:prstGeom>
          <a:noFill/>
        </p:spPr>
        <p:txBody>
          <a:bodyPr spcFirstLastPara="1" wrap="square" lIns="0" tIns="0" rIns="0" bIns="0" anchor="b" anchorCtr="0">
            <a:spAutoFit/>
          </a:bodyPr>
          <a:lstStyle/>
          <a:p>
            <a:pPr marL="0" lvl="0" indent="0" algn="ctr" rtl="0">
              <a:spcBef>
                <a:spcPts val="0"/>
              </a:spcBef>
              <a:spcAft>
                <a:spcPts val="0"/>
              </a:spcAft>
              <a:buNone/>
            </a:pPr>
            <a:r>
              <a:rPr lang="es-VE" sz="5400" dirty="0" smtClean="0">
                <a:effectLst>
                  <a:outerShdw blurRad="38100" dist="38100" dir="2700000" algn="tl">
                    <a:srgbClr val="000000">
                      <a:alpha val="43137"/>
                    </a:srgbClr>
                  </a:outerShdw>
                </a:effectLst>
              </a:rPr>
              <a:t> </a:t>
            </a:r>
            <a:r>
              <a:rPr lang="es-VE" sz="5400" dirty="0">
                <a:effectLst>
                  <a:outerShdw blurRad="38100" dist="38100" dir="2700000" algn="tl">
                    <a:srgbClr val="000000">
                      <a:alpha val="43137"/>
                    </a:srgbClr>
                  </a:outerShdw>
                </a:effectLst>
              </a:rPr>
              <a:t>Resultados</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a:ln>
            <a:solidFill>
              <a:schemeClr val="bg2"/>
            </a:solidFill>
          </a:ln>
        </p:spPr>
        <p:style>
          <a:lnRef idx="2">
            <a:schemeClr val="accent3"/>
          </a:lnRef>
          <a:fillRef idx="0">
            <a:schemeClr val="accent3"/>
          </a:fillRef>
          <a:effectRef idx="1">
            <a:schemeClr val="accent3"/>
          </a:effectRef>
          <a:fontRef idx="minor">
            <a:schemeClr val="tx1"/>
          </a:fontRef>
        </p:style>
      </p:cxnSp>
      <p:pic>
        <p:nvPicPr>
          <p:cNvPr id="6"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esultado de imagen para ucl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80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sz="3200" dirty="0" smtClean="0">
                <a:effectLst>
                  <a:outerShdw blurRad="38100" dist="38100" dir="2700000" algn="tl">
                    <a:srgbClr val="000000">
                      <a:alpha val="43137"/>
                    </a:srgbClr>
                  </a:outerShdw>
                </a:effectLst>
              </a:rPr>
              <a:t>ICP VS SAG/MAG EN EL SYNTAXES</a:t>
            </a:r>
            <a:endParaRPr lang="es-VE" sz="32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22" name="Rectángulo redondeado 21"/>
          <p:cNvSpPr/>
          <p:nvPr/>
        </p:nvSpPr>
        <p:spPr>
          <a:xfrm>
            <a:off x="-468560" y="755764"/>
            <a:ext cx="3096344" cy="3807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CuadroTexto 22"/>
          <p:cNvSpPr txBox="1"/>
          <p:nvPr/>
        </p:nvSpPr>
        <p:spPr>
          <a:xfrm>
            <a:off x="33170" y="790836"/>
            <a:ext cx="2611146"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CARACTERISTICAS BASALES</a:t>
            </a:r>
            <a:endParaRPr lang="es-VE" sz="1600" b="1" dirty="0">
              <a:solidFill>
                <a:schemeClr val="bg2"/>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8"/>
          <a:srcRect/>
          <a:stretch/>
        </p:blipFill>
        <p:spPr>
          <a:xfrm>
            <a:off x="2843808" y="750311"/>
            <a:ext cx="4057303" cy="4127542"/>
          </a:xfrm>
          <a:prstGeom prst="rect">
            <a:avLst/>
          </a:prstGeom>
        </p:spPr>
      </p:pic>
      <p:pic>
        <p:nvPicPr>
          <p:cNvPr id="24" name="Imagen 23"/>
          <p:cNvPicPr>
            <a:picLocks noChangeAspect="1"/>
          </p:cNvPicPr>
          <p:nvPr/>
        </p:nvPicPr>
        <p:blipFill rotWithShape="1">
          <a:blip r:embed="rId8"/>
          <a:srcRect t="4060" r="856" b="53338"/>
          <a:stretch/>
        </p:blipFill>
        <p:spPr>
          <a:xfrm>
            <a:off x="1399378" y="1252550"/>
            <a:ext cx="6946161" cy="3036486"/>
          </a:xfrm>
          <a:prstGeom prst="rect">
            <a:avLst/>
          </a:prstGeom>
        </p:spPr>
      </p:pic>
      <p:sp>
        <p:nvSpPr>
          <p:cNvPr id="9" name="Rectángulo 8"/>
          <p:cNvSpPr/>
          <p:nvPr/>
        </p:nvSpPr>
        <p:spPr>
          <a:xfrm>
            <a:off x="1399378" y="1491630"/>
            <a:ext cx="6946161" cy="245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8" name="Imagen 7"/>
          <p:cNvPicPr>
            <a:picLocks noChangeAspect="1"/>
          </p:cNvPicPr>
          <p:nvPr/>
        </p:nvPicPr>
        <p:blipFill>
          <a:blip r:embed="rId9"/>
          <a:stretch>
            <a:fillRect/>
          </a:stretch>
        </p:blipFill>
        <p:spPr>
          <a:xfrm>
            <a:off x="1639842" y="1124246"/>
            <a:ext cx="6465232" cy="3790509"/>
          </a:xfrm>
          <a:prstGeom prst="rect">
            <a:avLst/>
          </a:prstGeom>
        </p:spPr>
      </p:pic>
      <p:sp>
        <p:nvSpPr>
          <p:cNvPr id="26" name="Rectángulo 25"/>
          <p:cNvSpPr/>
          <p:nvPr/>
        </p:nvSpPr>
        <p:spPr>
          <a:xfrm>
            <a:off x="1639842" y="1375640"/>
            <a:ext cx="6465232" cy="223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Rectángulo 26"/>
          <p:cNvSpPr/>
          <p:nvPr/>
        </p:nvSpPr>
        <p:spPr>
          <a:xfrm>
            <a:off x="1619672" y="1528040"/>
            <a:ext cx="6465232" cy="223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Rectángulo 28"/>
          <p:cNvSpPr/>
          <p:nvPr/>
        </p:nvSpPr>
        <p:spPr>
          <a:xfrm>
            <a:off x="1619672" y="2347802"/>
            <a:ext cx="6465232" cy="223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0" name="Rectángulo 29"/>
          <p:cNvSpPr/>
          <p:nvPr/>
        </p:nvSpPr>
        <p:spPr>
          <a:xfrm>
            <a:off x="1619672" y="3595106"/>
            <a:ext cx="6465232" cy="223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89089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7"/>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9"/>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9" grpId="0" animBg="1"/>
      <p:bldP spid="9" grpId="1" animBg="1"/>
      <p:bldP spid="26" grpId="0" animBg="1"/>
      <p:bldP spid="26" grpId="1" animBg="1"/>
      <p:bldP spid="27" grpId="0" animBg="1"/>
      <p:bldP spid="27" grpId="1" animBg="1"/>
      <p:bldP spid="29" grpId="0" animBg="1"/>
      <p:bldP spid="29" grpId="1"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75;p14">
            <a:extLst>
              <a:ext uri="{FF2B5EF4-FFF2-40B4-BE49-F238E27FC236}">
                <a16:creationId xmlns:a16="http://schemas.microsoft.com/office/drawing/2014/main" id="{87A4267E-167D-49D5-9A93-2A581F500D4B}"/>
              </a:ext>
            </a:extLst>
          </p:cNvPr>
          <p:cNvSpPr txBox="1">
            <a:spLocks/>
          </p:cNvSpPr>
          <p:nvPr/>
        </p:nvSpPr>
        <p:spPr>
          <a:xfrm>
            <a:off x="-32926" y="3923640"/>
            <a:ext cx="9332912" cy="1219860"/>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8" name="テキスト プレースホルダー 7"/>
          <p:cNvSpPr>
            <a:spLocks noGrp="1"/>
          </p:cNvSpPr>
          <p:nvPr>
            <p:ph type="body" sz="quarter" idx="15"/>
          </p:nvPr>
        </p:nvSpPr>
        <p:spPr>
          <a:xfrm>
            <a:off x="323528" y="3923640"/>
            <a:ext cx="8568951" cy="885127"/>
          </a:xfrm>
        </p:spPr>
        <p:txBody>
          <a:bodyPr/>
          <a:lstStyle/>
          <a:p>
            <a:pPr marL="76200" indent="0">
              <a:buNone/>
            </a:pPr>
            <a:r>
              <a:rPr lang="es-VE" sz="2000" b="1" dirty="0" smtClean="0">
                <a:solidFill>
                  <a:schemeClr val="bg2"/>
                </a:solidFill>
                <a:effectLst>
                  <a:outerShdw blurRad="38100" dist="38100" dir="2700000" algn="tl">
                    <a:srgbClr val="000000">
                      <a:alpha val="43137"/>
                    </a:srgbClr>
                  </a:outerShdw>
                </a:effectLst>
                <a:cs typeface="Arial" pitchFamily="34" charset="0"/>
              </a:rPr>
              <a:t>En los pacientes con enfermedad arterial del tronco de la coronaria izquierda, ¿Existe algún escenario clínico que ofrezca mayor beneficio con la revascularización percutánea?</a:t>
            </a:r>
            <a:endParaRPr lang="es-VE" sz="2000" b="1" dirty="0">
              <a:solidFill>
                <a:schemeClr val="bg2"/>
              </a:solidFill>
              <a:effectLst>
                <a:outerShdw blurRad="38100" dist="38100" dir="2700000" algn="tl">
                  <a:srgbClr val="000000">
                    <a:alpha val="43137"/>
                  </a:srgbClr>
                </a:outerShdw>
              </a:effectLst>
              <a:cs typeface="Arial" pitchFamily="34" charset="0"/>
            </a:endParaRPr>
          </a:p>
        </p:txBody>
      </p:sp>
      <p:pic>
        <p:nvPicPr>
          <p:cNvPr id="11" name="Imagen 10"/>
          <p:cNvPicPr>
            <a:picLocks noChangeAspect="1"/>
          </p:cNvPicPr>
          <p:nvPr/>
        </p:nvPicPr>
        <p:blipFill>
          <a:blip r:embed="rId3"/>
          <a:stretch>
            <a:fillRect/>
          </a:stretch>
        </p:blipFill>
        <p:spPr>
          <a:xfrm>
            <a:off x="4076699" y="1121929"/>
            <a:ext cx="990600" cy="962025"/>
          </a:xfrm>
          <a:prstGeom prst="rect">
            <a:avLst/>
          </a:prstGeom>
        </p:spPr>
      </p:pic>
      <p:pic>
        <p:nvPicPr>
          <p:cNvPr id="14" name="Picture 8"/>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8367408" y="2865474"/>
            <a:ext cx="713325" cy="42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rot="10800000">
            <a:off x="0" y="2856832"/>
            <a:ext cx="713325" cy="42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75;p14"/>
          <p:cNvSpPr txBox="1">
            <a:spLocks/>
          </p:cNvSpPr>
          <p:nvPr/>
        </p:nvSpPr>
        <p:spPr>
          <a:xfrm>
            <a:off x="-32926" y="2717662"/>
            <a:ext cx="9194580" cy="572270"/>
          </a:xfrm>
          <a:prstGeom prst="rect">
            <a:avLst/>
          </a:prstGeom>
          <a:solidFill>
            <a:srgbClr val="FFFFFF">
              <a:alpha val="34118"/>
            </a:srgbClr>
          </a:solidFill>
        </p:spPr>
        <p:txBody>
          <a:bodyPr spcFirstLastPara="1" vert="horz" wrap="square" lIns="0" tIns="0" rIns="0" bIns="0" rtlCol="0" anchor="b" anchorCtr="0">
            <a:noAutofit/>
          </a:bodyPr>
          <a:lstStyle>
            <a:lvl1pPr algn="ctr" defTabSz="685800" rtl="0" eaLnBrk="1" latinLnBrk="0" hangingPunct="1">
              <a:lnSpc>
                <a:spcPct val="90000"/>
              </a:lnSpc>
              <a:spcBef>
                <a:spcPct val="0"/>
              </a:spcBef>
              <a:buNone/>
              <a:defRPr sz="2700" kern="1200" cap="all" spc="750" baseline="0">
                <a:solidFill>
                  <a:schemeClr val="tx1"/>
                </a:solidFill>
                <a:latin typeface="+mj-lt"/>
                <a:ea typeface="+mj-ea"/>
                <a:cs typeface="+mj-cs"/>
              </a:defRPr>
            </a:lvl1pPr>
          </a:lstStyle>
          <a:p>
            <a:pPr>
              <a:spcBef>
                <a:spcPts val="0"/>
              </a:spcBef>
              <a:buClrTx/>
              <a:buFontTx/>
            </a:pPr>
            <a:r>
              <a:rPr lang="es-VE" sz="3200" dirty="0" smtClean="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Interrogante del ciclo</a:t>
            </a:r>
            <a:endParaRPr lang="es-VE" sz="32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1" name="Picture 10" descr="Resultado de imagen para ascardi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Resultado de imagen para ucla"/>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09702"/>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ICP VS SAG/MAG EN EL SYNTAXES</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rotWithShape="1">
          <a:blip r:embed="rId8"/>
          <a:srcRect l="22328" t="23422" r="21221" b="12595"/>
          <a:stretch/>
        </p:blipFill>
        <p:spPr>
          <a:xfrm>
            <a:off x="1295636" y="718484"/>
            <a:ext cx="6552728" cy="4175758"/>
          </a:xfrm>
          <a:prstGeom prst="rect">
            <a:avLst/>
          </a:prstGeom>
        </p:spPr>
      </p:pic>
    </p:spTree>
    <p:extLst>
      <p:ext uri="{BB962C8B-B14F-4D97-AF65-F5344CB8AC3E}">
        <p14:creationId xmlns:p14="http://schemas.microsoft.com/office/powerpoint/2010/main" val="3937047570"/>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ICP VS SAG/MAG EN EL SYNTAXES</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468560" y="755764"/>
            <a:ext cx="4032448" cy="3807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CuadroTexto 14"/>
          <p:cNvSpPr txBox="1"/>
          <p:nvPr/>
        </p:nvSpPr>
        <p:spPr>
          <a:xfrm>
            <a:off x="33170" y="790836"/>
            <a:ext cx="367473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CARACTERISTICAS DEL PROCEDIMIENTO</a:t>
            </a:r>
            <a:endParaRPr lang="es-VE" sz="1600" b="1" dirty="0">
              <a:solidFill>
                <a:schemeClr val="bg2"/>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8"/>
          <a:stretch>
            <a:fillRect/>
          </a:stretch>
        </p:blipFill>
        <p:spPr>
          <a:xfrm>
            <a:off x="367950" y="1330720"/>
            <a:ext cx="8344777" cy="3408326"/>
          </a:xfrm>
          <a:prstGeom prst="rect">
            <a:avLst/>
          </a:prstGeom>
        </p:spPr>
      </p:pic>
      <p:sp>
        <p:nvSpPr>
          <p:cNvPr id="17" name="Rectángulo 16"/>
          <p:cNvSpPr/>
          <p:nvPr/>
        </p:nvSpPr>
        <p:spPr>
          <a:xfrm>
            <a:off x="379534" y="3795886"/>
            <a:ext cx="822491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Rectángulo 19"/>
          <p:cNvSpPr/>
          <p:nvPr/>
        </p:nvSpPr>
        <p:spPr>
          <a:xfrm>
            <a:off x="379534" y="4387278"/>
            <a:ext cx="822491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3802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7" grpId="0" animBg="1"/>
      <p:bldP spid="17" grpId="1"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ICP VS SAG/MAG EN EL SYNTAXES</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rotWithShape="1">
          <a:blip r:embed="rId8"/>
          <a:srcRect r="11788"/>
          <a:stretch/>
        </p:blipFill>
        <p:spPr>
          <a:xfrm rot="5400000">
            <a:off x="2901437" y="-1601538"/>
            <a:ext cx="3336869" cy="9077267"/>
          </a:xfrm>
          <a:prstGeom prst="rect">
            <a:avLst/>
          </a:prstGeom>
        </p:spPr>
      </p:pic>
      <p:sp>
        <p:nvSpPr>
          <p:cNvPr id="10" name="Rectángulo redondeado 9"/>
          <p:cNvSpPr/>
          <p:nvPr/>
        </p:nvSpPr>
        <p:spPr>
          <a:xfrm>
            <a:off x="-466234" y="669794"/>
            <a:ext cx="6622410" cy="3807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CuadroTexto 12"/>
          <p:cNvSpPr txBox="1"/>
          <p:nvPr/>
        </p:nvSpPr>
        <p:spPr>
          <a:xfrm>
            <a:off x="35496" y="704866"/>
            <a:ext cx="6120680"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MORTALIDAD POR TODAS LAS CAUSAS EN EL SEGUIMIENTO MÁXIMO</a:t>
            </a:r>
            <a:endParaRPr lang="es-VE" sz="1600" b="1" dirty="0">
              <a:solidFill>
                <a:schemeClr val="bg2"/>
              </a:solidFill>
              <a:latin typeface="Calibri" panose="020F0502020204030204" pitchFamily="34" charset="0"/>
              <a:cs typeface="Calibri" panose="020F0502020204030204" pitchFamily="34" charset="0"/>
            </a:endParaRPr>
          </a:p>
        </p:txBody>
      </p:sp>
      <p:sp>
        <p:nvSpPr>
          <p:cNvPr id="15" name="Rectángulo 14"/>
          <p:cNvSpPr/>
          <p:nvPr/>
        </p:nvSpPr>
        <p:spPr>
          <a:xfrm>
            <a:off x="56114" y="2244082"/>
            <a:ext cx="5091950" cy="3276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Rectángulo 16"/>
          <p:cNvSpPr/>
          <p:nvPr/>
        </p:nvSpPr>
        <p:spPr>
          <a:xfrm>
            <a:off x="5868144" y="2244080"/>
            <a:ext cx="3168352" cy="327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Rectángulo 19"/>
          <p:cNvSpPr/>
          <p:nvPr/>
        </p:nvSpPr>
        <p:spPr>
          <a:xfrm>
            <a:off x="56114" y="2571750"/>
            <a:ext cx="5091950" cy="3276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Rectángulo 20"/>
          <p:cNvSpPr/>
          <p:nvPr/>
        </p:nvSpPr>
        <p:spPr>
          <a:xfrm>
            <a:off x="5148064" y="2571748"/>
            <a:ext cx="3888432" cy="327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Rectángulo 21"/>
          <p:cNvSpPr/>
          <p:nvPr/>
        </p:nvSpPr>
        <p:spPr>
          <a:xfrm>
            <a:off x="63906" y="2899416"/>
            <a:ext cx="5091950" cy="3276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Rectángulo 22"/>
          <p:cNvSpPr/>
          <p:nvPr/>
        </p:nvSpPr>
        <p:spPr>
          <a:xfrm>
            <a:off x="5868144" y="2899414"/>
            <a:ext cx="3176144" cy="327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Rectángulo 23"/>
          <p:cNvSpPr/>
          <p:nvPr/>
        </p:nvSpPr>
        <p:spPr>
          <a:xfrm>
            <a:off x="63906" y="3547169"/>
            <a:ext cx="5091950" cy="3276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Rectángulo 24"/>
          <p:cNvSpPr/>
          <p:nvPr/>
        </p:nvSpPr>
        <p:spPr>
          <a:xfrm>
            <a:off x="5868144" y="3547167"/>
            <a:ext cx="3176144" cy="327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Rectángulo 26"/>
          <p:cNvSpPr/>
          <p:nvPr/>
        </p:nvSpPr>
        <p:spPr>
          <a:xfrm>
            <a:off x="5868144" y="4194920"/>
            <a:ext cx="3168352" cy="327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51363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2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5" grpId="0" animBg="1"/>
      <p:bldP spid="15" grpId="1" animBg="1"/>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ICP VS SAG/MAG EN EL SYNTAXES</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466234" y="669794"/>
            <a:ext cx="5758314" cy="3807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CuadroTexto 9"/>
          <p:cNvSpPr txBox="1"/>
          <p:nvPr/>
        </p:nvSpPr>
        <p:spPr>
          <a:xfrm>
            <a:off x="35496" y="704866"/>
            <a:ext cx="52565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MORTALIDAD POR TODAS LAS CAUSAS SEGÚN SUBGRUPOS</a:t>
            </a:r>
            <a:endParaRPr lang="es-VE" sz="1600" b="1" dirty="0">
              <a:solidFill>
                <a:schemeClr val="bg2"/>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8"/>
          <a:stretch>
            <a:fillRect/>
          </a:stretch>
        </p:blipFill>
        <p:spPr>
          <a:xfrm>
            <a:off x="491060" y="1255068"/>
            <a:ext cx="3843725" cy="3032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9"/>
          <a:stretch>
            <a:fillRect/>
          </a:stretch>
        </p:blipFill>
        <p:spPr>
          <a:xfrm>
            <a:off x="4786684" y="1246217"/>
            <a:ext cx="3941447" cy="308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795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ICP VS SAG/MAG EN EL SYNTAXES</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466234" y="669794"/>
            <a:ext cx="5758314" cy="3807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CuadroTexto 9"/>
          <p:cNvSpPr txBox="1"/>
          <p:nvPr/>
        </p:nvSpPr>
        <p:spPr>
          <a:xfrm>
            <a:off x="35496" y="704866"/>
            <a:ext cx="52565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MORTALIDAD POR TODAS LAS CAUSAS SEGÚN SUBGRUPOS</a:t>
            </a:r>
            <a:endParaRPr lang="es-VE" sz="1600" b="1" dirty="0">
              <a:solidFill>
                <a:schemeClr val="bg2"/>
              </a:solidFill>
              <a:latin typeface="Calibri" panose="020F0502020204030204" pitchFamily="34" charset="0"/>
              <a:cs typeface="Calibri" panose="020F0502020204030204" pitchFamily="34" charset="0"/>
            </a:endParaRPr>
          </a:p>
        </p:txBody>
      </p:sp>
      <p:pic>
        <p:nvPicPr>
          <p:cNvPr id="13" name="Imagen 12"/>
          <p:cNvPicPr>
            <a:picLocks noChangeAspect="1"/>
          </p:cNvPicPr>
          <p:nvPr/>
        </p:nvPicPr>
        <p:blipFill>
          <a:blip r:embed="rId8"/>
          <a:stretch>
            <a:fillRect/>
          </a:stretch>
        </p:blipFill>
        <p:spPr>
          <a:xfrm>
            <a:off x="448328" y="1318612"/>
            <a:ext cx="3908873" cy="304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p:cNvPicPr>
            <a:picLocks noChangeAspect="1"/>
          </p:cNvPicPr>
          <p:nvPr/>
        </p:nvPicPr>
        <p:blipFill>
          <a:blip r:embed="rId9"/>
          <a:stretch>
            <a:fillRect/>
          </a:stretch>
        </p:blipFill>
        <p:spPr>
          <a:xfrm>
            <a:off x="4819258" y="1298338"/>
            <a:ext cx="3908873" cy="308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66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ICP VS SAG/MAG EN EL SYNTAXES</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466234" y="669794"/>
            <a:ext cx="5758314" cy="3807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CuadroTexto 9"/>
          <p:cNvSpPr txBox="1"/>
          <p:nvPr/>
        </p:nvSpPr>
        <p:spPr>
          <a:xfrm>
            <a:off x="35496" y="704866"/>
            <a:ext cx="52565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MORTALIDAD POR TODAS LAS CAUSAS SEGÚN SUBGRUPOS</a:t>
            </a:r>
            <a:endParaRPr lang="es-VE" sz="1600" b="1" dirty="0">
              <a:solidFill>
                <a:schemeClr val="bg2"/>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8"/>
          <a:stretch>
            <a:fillRect/>
          </a:stretch>
        </p:blipFill>
        <p:spPr>
          <a:xfrm>
            <a:off x="448328" y="1348727"/>
            <a:ext cx="4006595" cy="304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9"/>
          <a:stretch>
            <a:fillRect/>
          </a:stretch>
        </p:blipFill>
        <p:spPr>
          <a:xfrm>
            <a:off x="4743240" y="1348727"/>
            <a:ext cx="4006595" cy="3105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05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ICP VS SAG/MAG EN EL SYNTAXES</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466234" y="669794"/>
            <a:ext cx="6982450" cy="3807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CuadroTexto 12"/>
          <p:cNvSpPr txBox="1"/>
          <p:nvPr/>
        </p:nvSpPr>
        <p:spPr>
          <a:xfrm>
            <a:off x="35496" y="704866"/>
            <a:ext cx="6624736"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MORTALIDAD POR TODAS LAS CAUSAS: TRES TERRITORIOS MIOCÁRDICOS</a:t>
            </a:r>
            <a:endParaRPr lang="es-VE" sz="1600" b="1" dirty="0">
              <a:solidFill>
                <a:schemeClr val="bg2"/>
              </a:solidFill>
              <a:latin typeface="Calibri" panose="020F0502020204030204" pitchFamily="34" charset="0"/>
              <a:cs typeface="Calibri" panose="020F0502020204030204" pitchFamily="34" charset="0"/>
            </a:endParaRPr>
          </a:p>
        </p:txBody>
      </p:sp>
      <p:pic>
        <p:nvPicPr>
          <p:cNvPr id="15" name="Imagen 14"/>
          <p:cNvPicPr>
            <a:picLocks noChangeAspect="1"/>
          </p:cNvPicPr>
          <p:nvPr/>
        </p:nvPicPr>
        <p:blipFill>
          <a:blip r:embed="rId8"/>
          <a:stretch>
            <a:fillRect/>
          </a:stretch>
        </p:blipFill>
        <p:spPr>
          <a:xfrm rot="5400000">
            <a:off x="3709326" y="-1825661"/>
            <a:ext cx="1678751" cy="9119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841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ICP VS SAG/MAG EN EL SYNTAXES</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466234" y="669794"/>
            <a:ext cx="6982450" cy="3807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CuadroTexto 12"/>
          <p:cNvSpPr txBox="1"/>
          <p:nvPr/>
        </p:nvSpPr>
        <p:spPr>
          <a:xfrm>
            <a:off x="35496" y="704866"/>
            <a:ext cx="6624736"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MORTALIDAD POR TODAS LAS CAUSAS: TRES TERRITORIOS MIOCÁRDICOS</a:t>
            </a:r>
            <a:endParaRPr lang="es-VE" sz="1600" b="1" dirty="0">
              <a:solidFill>
                <a:schemeClr val="bg2"/>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8"/>
          <a:stretch>
            <a:fillRect/>
          </a:stretch>
        </p:blipFill>
        <p:spPr>
          <a:xfrm>
            <a:off x="1979712" y="1122810"/>
            <a:ext cx="5472608" cy="3819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876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1349894" y="1967869"/>
            <a:ext cx="6084172" cy="747897"/>
          </a:xfrm>
          <a:prstGeom prst="rect">
            <a:avLst/>
          </a:prstGeom>
          <a:noFill/>
        </p:spPr>
        <p:txBody>
          <a:bodyPr spcFirstLastPara="1" wrap="square" lIns="0" tIns="0" rIns="0" bIns="0" anchor="b" anchorCtr="0">
            <a:spAutoFit/>
          </a:bodyPr>
          <a:lstStyle/>
          <a:p>
            <a:pPr marL="0" lvl="0" indent="0" algn="ctr" rtl="0">
              <a:spcBef>
                <a:spcPts val="0"/>
              </a:spcBef>
              <a:spcAft>
                <a:spcPts val="0"/>
              </a:spcAft>
              <a:buNone/>
            </a:pPr>
            <a:r>
              <a:rPr lang="es-VE" sz="5400" dirty="0" smtClean="0">
                <a:effectLst>
                  <a:outerShdw blurRad="38100" dist="38100" dir="2700000" algn="tl">
                    <a:srgbClr val="000000">
                      <a:alpha val="43137"/>
                    </a:srgbClr>
                  </a:outerShdw>
                </a:effectLst>
              </a:rPr>
              <a:t>discusión</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a:ln>
            <a:solidFill>
              <a:schemeClr val="bg2"/>
            </a:solidFill>
          </a:ln>
        </p:spPr>
        <p:style>
          <a:lnRef idx="2">
            <a:schemeClr val="accent3"/>
          </a:lnRef>
          <a:fillRef idx="0">
            <a:schemeClr val="accent3"/>
          </a:fillRef>
          <a:effectRef idx="1">
            <a:schemeClr val="accent3"/>
          </a:effectRef>
          <a:fontRef idx="minor">
            <a:schemeClr val="tx1"/>
          </a:fontRef>
        </p:style>
      </p:cxnSp>
      <p:pic>
        <p:nvPicPr>
          <p:cNvPr id="6"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esultado de imagen para ucl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77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DISCUSIÓN</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61159" y="725659"/>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15" name="CuadroTexto 14"/>
          <p:cNvSpPr txBox="1"/>
          <p:nvPr/>
        </p:nvSpPr>
        <p:spPr>
          <a:xfrm>
            <a:off x="539552" y="1419622"/>
            <a:ext cx="7992888" cy="1323439"/>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Clr>
                <a:schemeClr val="bg2"/>
              </a:buClr>
              <a:buFont typeface="Arial" panose="020B0604020202020204" pitchFamily="34" charset="0"/>
              <a:buChar char="•"/>
            </a:pPr>
            <a:r>
              <a:rPr lang="es-VE" sz="1600" b="1" dirty="0">
                <a:solidFill>
                  <a:schemeClr val="bg2"/>
                </a:solidFill>
                <a:latin typeface="Calibri" panose="020F0502020204030204" pitchFamily="34" charset="0"/>
                <a:cs typeface="Calibri" panose="020F0502020204030204" pitchFamily="34" charset="0"/>
              </a:rPr>
              <a:t>El análisis de subgrupos que evalúa las diferencias en la mortalidad tardía en pacientes con LMCAD según la estrategia de injerto (MAG o SAG) utilizada en pacientes sometidos a CABG e ICP es probablemente el primero de su tipo. Reveló que las tasas de mortalidad a largo plazo entre MAG, SAG e ICP no fueron significativamente diferentes, aunque numéricamente más bajas en pacientes MAG.</a:t>
            </a:r>
          </a:p>
        </p:txBody>
      </p:sp>
      <p:sp>
        <p:nvSpPr>
          <p:cNvPr id="17" name="CuadroTexto 16"/>
          <p:cNvSpPr txBox="1"/>
          <p:nvPr/>
        </p:nvSpPr>
        <p:spPr>
          <a:xfrm>
            <a:off x="539552" y="3067692"/>
            <a:ext cx="7992888" cy="1323439"/>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Clr>
                <a:schemeClr val="bg2"/>
              </a:buClr>
              <a:buFont typeface="Arial" panose="020B0604020202020204" pitchFamily="34" charset="0"/>
              <a:buChar char="•"/>
            </a:pPr>
            <a:r>
              <a:rPr lang="es-VE" sz="1600" b="1" dirty="0">
                <a:solidFill>
                  <a:schemeClr val="bg2"/>
                </a:solidFill>
                <a:latin typeface="Calibri" panose="020F0502020204030204" pitchFamily="34" charset="0"/>
                <a:cs typeface="Calibri" panose="020F0502020204030204" pitchFamily="34" charset="0"/>
              </a:rPr>
              <a:t>Teniendo en cuenta la superioridad de MAG sobre PCI en pacientes con puntuaciones SYNTAX altas </a:t>
            </a:r>
            <a:r>
              <a:rPr lang="es-VE" sz="1600" b="1" dirty="0" smtClean="0">
                <a:solidFill>
                  <a:schemeClr val="bg2"/>
                </a:solidFill>
                <a:latin typeface="Calibri" panose="020F0502020204030204" pitchFamily="34" charset="0"/>
                <a:cs typeface="Calibri" panose="020F0502020204030204" pitchFamily="34" charset="0"/>
              </a:rPr>
              <a:t>(≥ </a:t>
            </a:r>
            <a:r>
              <a:rPr lang="es-VE" sz="1600" b="1" dirty="0">
                <a:solidFill>
                  <a:schemeClr val="bg2"/>
                </a:solidFill>
                <a:latin typeface="Calibri" panose="020F0502020204030204" pitchFamily="34" charset="0"/>
                <a:cs typeface="Calibri" panose="020F0502020204030204" pitchFamily="34" charset="0"/>
              </a:rPr>
              <a:t>33) demostrada en este estudio, </a:t>
            </a:r>
            <a:r>
              <a:rPr lang="es-VE" sz="1600" b="1" dirty="0" smtClean="0">
                <a:solidFill>
                  <a:schemeClr val="bg2"/>
                </a:solidFill>
                <a:latin typeface="Calibri" panose="020F0502020204030204" pitchFamily="34" charset="0"/>
                <a:cs typeface="Calibri" panose="020F0502020204030204" pitchFamily="34" charset="0"/>
              </a:rPr>
              <a:t>los investigadores recomiendan </a:t>
            </a:r>
            <a:r>
              <a:rPr lang="es-VE" sz="1600" b="1" dirty="0">
                <a:solidFill>
                  <a:schemeClr val="bg2"/>
                </a:solidFill>
                <a:latin typeface="Calibri" panose="020F0502020204030204" pitchFamily="34" charset="0"/>
                <a:cs typeface="Calibri" panose="020F0502020204030204" pitchFamily="34" charset="0"/>
              </a:rPr>
              <a:t>el uso de MAG al menos en pacientes con LMCAD grave. Entre los pacientes con LMCAD menos compleja, el equipo cardíaco podría utilizar un enfoque personalizado para seleccionar la estrategia de revascularización adecuada.</a:t>
            </a:r>
            <a:endParaRPr lang="en-US" sz="16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72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a:ln>
            <a:solidFill>
              <a:srgbClr val="002988"/>
            </a:solidFill>
          </a:ln>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EVIDENCIA CIENTÍFICA</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4"/>
          <a:stretch>
            <a:fillRect/>
          </a:stretch>
        </p:blipFill>
        <p:spPr>
          <a:xfrm>
            <a:off x="1339628" y="835364"/>
            <a:ext cx="6417067" cy="3843844"/>
          </a:xfrm>
          <a:prstGeom prst="rect">
            <a:avLst/>
          </a:prstGeom>
        </p:spPr>
      </p:pic>
      <p:sp>
        <p:nvSpPr>
          <p:cNvPr id="13" name="9 Rectángulo">
            <a:extLst>
              <a:ext uri="{FF2B5EF4-FFF2-40B4-BE49-F238E27FC236}">
                <a16:creationId xmlns:a16="http://schemas.microsoft.com/office/drawing/2014/main" id="{5219FD07-207D-42A1-9CB1-3EB3AF092CEE}"/>
              </a:ext>
            </a:extLst>
          </p:cNvPr>
          <p:cNvSpPr/>
          <p:nvPr/>
        </p:nvSpPr>
        <p:spPr>
          <a:xfrm>
            <a:off x="1363466" y="1701264"/>
            <a:ext cx="6219049" cy="1446550"/>
          </a:xfrm>
          <a:prstGeom prst="rect">
            <a:avLst/>
          </a:prstGeom>
          <a:solidFill>
            <a:srgbClr val="FFFFFF"/>
          </a:solidFill>
        </p:spPr>
        <p:txBody>
          <a:bodyPr wrap="square">
            <a:spAutoFit/>
          </a:bodyPr>
          <a:lstStyle/>
          <a:p>
            <a:pPr algn="just"/>
            <a:r>
              <a:rPr lang="es-VE" sz="2200" b="1" dirty="0">
                <a:solidFill>
                  <a:srgbClr val="2485D6"/>
                </a:solidFill>
                <a:latin typeface="Times New Roman" panose="02020603050405020304" pitchFamily="18" charset="0"/>
                <a:cs typeface="Times New Roman" panose="02020603050405020304" pitchFamily="18" charset="0"/>
              </a:rPr>
              <a:t>Cirugía de injerto de derivación arterial simple o múltiple versus intervención coronaria percutánea en pacientes con enfermedad </a:t>
            </a:r>
            <a:r>
              <a:rPr lang="es-VE" sz="2200" b="1" dirty="0" smtClean="0">
                <a:solidFill>
                  <a:srgbClr val="2485D6"/>
                </a:solidFill>
                <a:latin typeface="Times New Roman" panose="02020603050405020304" pitchFamily="18" charset="0"/>
                <a:cs typeface="Times New Roman" panose="02020603050405020304" pitchFamily="18" charset="0"/>
              </a:rPr>
              <a:t>del tronco de la </a:t>
            </a:r>
            <a:r>
              <a:rPr lang="es-VE" sz="2200" b="1" dirty="0">
                <a:solidFill>
                  <a:srgbClr val="2485D6"/>
                </a:solidFill>
                <a:latin typeface="Times New Roman" panose="02020603050405020304" pitchFamily="18" charset="0"/>
                <a:cs typeface="Times New Roman" panose="02020603050405020304" pitchFamily="18" charset="0"/>
              </a:rPr>
              <a:t>arteria </a:t>
            </a:r>
            <a:r>
              <a:rPr lang="es-VE" sz="2200" b="1" dirty="0" smtClean="0">
                <a:solidFill>
                  <a:srgbClr val="2485D6"/>
                </a:solidFill>
                <a:latin typeface="Times New Roman" panose="02020603050405020304" pitchFamily="18" charset="0"/>
                <a:cs typeface="Times New Roman" panose="02020603050405020304" pitchFamily="18" charset="0"/>
              </a:rPr>
              <a:t>coronaria </a:t>
            </a:r>
            <a:r>
              <a:rPr lang="es-VE" sz="2200" b="1" dirty="0">
                <a:solidFill>
                  <a:srgbClr val="2485D6"/>
                </a:solidFill>
                <a:latin typeface="Times New Roman" panose="02020603050405020304" pitchFamily="18" charset="0"/>
                <a:cs typeface="Times New Roman" panose="02020603050405020304" pitchFamily="18" charset="0"/>
              </a:rPr>
              <a:t>izquierda o de tres vasos</a:t>
            </a:r>
            <a:r>
              <a:rPr lang="es-VE" sz="2200" dirty="0">
                <a:solidFill>
                  <a:srgbClr val="2485D6"/>
                </a:solidFill>
                <a:latin typeface="Times New Roman" panose="02020603050405020304" pitchFamily="18" charset="0"/>
                <a:cs typeface="Times New Roman" panose="02020603050405020304" pitchFamily="18" charset="0"/>
              </a:rPr>
              <a:t>.</a:t>
            </a:r>
            <a:endParaRPr lang="en-US" sz="2200" dirty="0">
              <a:solidFill>
                <a:srgbClr val="2485D6"/>
              </a:solidFill>
              <a:latin typeface="Times New Roman" panose="02020603050405020304" pitchFamily="18" charset="0"/>
              <a:cs typeface="Times New Roman" panose="02020603050405020304" pitchFamily="18" charset="0"/>
            </a:endParaRPr>
          </a:p>
        </p:txBody>
      </p:sp>
      <p:pic>
        <p:nvPicPr>
          <p:cNvPr id="14" name="Picture 10" descr="Resultado de imagen para ascardi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Resultado de imagen para ucla"/>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11"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1349894" y="1967869"/>
            <a:ext cx="6084172" cy="747897"/>
          </a:xfrm>
          <a:prstGeom prst="rect">
            <a:avLst/>
          </a:prstGeom>
          <a:noFill/>
        </p:spPr>
        <p:txBody>
          <a:bodyPr spcFirstLastPara="1" wrap="square" lIns="0" tIns="0" rIns="0" bIns="0" anchor="b" anchorCtr="0">
            <a:spAutoFit/>
          </a:bodyPr>
          <a:lstStyle/>
          <a:p>
            <a:pPr marL="0" lvl="0" indent="0" algn="ctr" rtl="0">
              <a:spcBef>
                <a:spcPts val="0"/>
              </a:spcBef>
              <a:spcAft>
                <a:spcPts val="0"/>
              </a:spcAft>
              <a:buNone/>
            </a:pPr>
            <a:r>
              <a:rPr lang="es-VE" sz="5400" dirty="0" err="1" smtClean="0">
                <a:effectLst>
                  <a:outerShdw blurRad="38100" dist="38100" dir="2700000" algn="tl">
                    <a:srgbClr val="000000">
                      <a:alpha val="43137"/>
                    </a:srgbClr>
                  </a:outerShdw>
                </a:effectLst>
              </a:rPr>
              <a:t>conclusiOnES</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a:ln>
            <a:solidFill>
              <a:schemeClr val="bg2"/>
            </a:solidFill>
          </a:ln>
        </p:spPr>
        <p:style>
          <a:lnRef idx="2">
            <a:schemeClr val="accent3"/>
          </a:lnRef>
          <a:fillRef idx="0">
            <a:schemeClr val="accent3"/>
          </a:fillRef>
          <a:effectRef idx="1">
            <a:schemeClr val="accent3"/>
          </a:effectRef>
          <a:fontRef idx="minor">
            <a:schemeClr val="tx1"/>
          </a:fontRef>
        </p:style>
      </p:cxnSp>
      <p:pic>
        <p:nvPicPr>
          <p:cNvPr id="6"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esultado de imagen para ucl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11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CONCLUSIONES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61159" y="725659"/>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2" name="CuadroTexto 1"/>
          <p:cNvSpPr txBox="1"/>
          <p:nvPr/>
        </p:nvSpPr>
        <p:spPr>
          <a:xfrm>
            <a:off x="539552" y="1419622"/>
            <a:ext cx="7992888" cy="1077218"/>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a:solidFill>
                  <a:schemeClr val="bg2"/>
                </a:solidFill>
                <a:latin typeface="Calibri" panose="020F0502020204030204" pitchFamily="34" charset="0"/>
                <a:cs typeface="Calibri" panose="020F0502020204030204" pitchFamily="34" charset="0"/>
              </a:rPr>
              <a:t>En el subgrupo de 3VD, aunque tanto MAG como SAG se asociaron con una mortalidad por todas las causas significativamente menor que la PCI, la reducción del riesgo fue mayor en los pacientes que recibieron MAG y puede ser la estrategia más deseable para la revascularización en tales </a:t>
            </a:r>
            <a:r>
              <a:rPr lang="es-VE" sz="1600" b="1" dirty="0" smtClean="0">
                <a:solidFill>
                  <a:schemeClr val="bg2"/>
                </a:solidFill>
                <a:latin typeface="Calibri" panose="020F0502020204030204" pitchFamily="34" charset="0"/>
                <a:cs typeface="Calibri" panose="020F0502020204030204" pitchFamily="34" charset="0"/>
              </a:rPr>
              <a:t>pacientes</a:t>
            </a:r>
            <a:endParaRPr lang="es-VE" sz="1600" b="1" dirty="0">
              <a:solidFill>
                <a:schemeClr val="bg2"/>
              </a:solidFill>
              <a:latin typeface="Calibri" panose="020F0502020204030204" pitchFamily="34" charset="0"/>
              <a:cs typeface="Calibri" panose="020F0502020204030204" pitchFamily="34" charset="0"/>
            </a:endParaRPr>
          </a:p>
        </p:txBody>
      </p:sp>
      <p:sp>
        <p:nvSpPr>
          <p:cNvPr id="3" name="CuadroTexto 2"/>
          <p:cNvSpPr txBox="1"/>
          <p:nvPr/>
        </p:nvSpPr>
        <p:spPr>
          <a:xfrm>
            <a:off x="539552" y="2962426"/>
            <a:ext cx="7992887" cy="58477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En el subgrupo de LMCAD no </a:t>
            </a:r>
            <a:r>
              <a:rPr lang="es-VE" sz="1600" b="1" dirty="0">
                <a:solidFill>
                  <a:schemeClr val="bg2"/>
                </a:solidFill>
                <a:latin typeface="Calibri" panose="020F0502020204030204" pitchFamily="34" charset="0"/>
                <a:cs typeface="Calibri" panose="020F0502020204030204" pitchFamily="34" charset="0"/>
              </a:rPr>
              <a:t>se observaron diferencias en la mortalidad entre PCI y CABG con MAG o </a:t>
            </a:r>
            <a:r>
              <a:rPr lang="es-VE" sz="1600" b="1" dirty="0" smtClean="0">
                <a:solidFill>
                  <a:schemeClr val="bg2"/>
                </a:solidFill>
                <a:latin typeface="Calibri" panose="020F0502020204030204" pitchFamily="34" charset="0"/>
                <a:cs typeface="Calibri" panose="020F0502020204030204" pitchFamily="34" charset="0"/>
              </a:rPr>
              <a:t>SAG.</a:t>
            </a:r>
            <a:endParaRPr lang="es-VE" sz="16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95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CONCLUSIONES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61159" y="725659"/>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2" name="CuadroTexto 1"/>
          <p:cNvSpPr txBox="1"/>
          <p:nvPr/>
        </p:nvSpPr>
        <p:spPr>
          <a:xfrm>
            <a:off x="539552" y="1419622"/>
            <a:ext cx="7992888" cy="1077218"/>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a:solidFill>
                  <a:schemeClr val="bg2"/>
                </a:solidFill>
                <a:latin typeface="Calibri" panose="020F0502020204030204" pitchFamily="34" charset="0"/>
                <a:cs typeface="Calibri" panose="020F0502020204030204" pitchFamily="34" charset="0"/>
              </a:rPr>
              <a:t>En la población sin DM, tanto MAG como SAG se asociaron con una mortalidad por todas las causas significativamente menor que la PCI; sin embargo, en los pacientes diabéticos, la mortalidad tardía fue similar entre ICP y CABG independientemente del tipo de estrategia de injerto utilizada. </a:t>
            </a:r>
          </a:p>
        </p:txBody>
      </p:sp>
      <p:sp>
        <p:nvSpPr>
          <p:cNvPr id="3" name="CuadroTexto 2"/>
          <p:cNvSpPr txBox="1"/>
          <p:nvPr/>
        </p:nvSpPr>
        <p:spPr>
          <a:xfrm>
            <a:off x="539552" y="2962426"/>
            <a:ext cx="7992887" cy="1077218"/>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En </a:t>
            </a:r>
            <a:r>
              <a:rPr lang="es-VE" sz="1600" b="1" dirty="0">
                <a:solidFill>
                  <a:schemeClr val="bg2"/>
                </a:solidFill>
                <a:latin typeface="Calibri" panose="020F0502020204030204" pitchFamily="34" charset="0"/>
                <a:cs typeface="Calibri" panose="020F0502020204030204" pitchFamily="34" charset="0"/>
              </a:rPr>
              <a:t>la población del </a:t>
            </a:r>
            <a:r>
              <a:rPr lang="es-VE" sz="1600" b="1" dirty="0" err="1">
                <a:solidFill>
                  <a:schemeClr val="bg2"/>
                </a:solidFill>
                <a:latin typeface="Calibri" panose="020F0502020204030204" pitchFamily="34" charset="0"/>
                <a:cs typeface="Calibri" panose="020F0502020204030204" pitchFamily="34" charset="0"/>
              </a:rPr>
              <a:t>tercil</a:t>
            </a:r>
            <a:r>
              <a:rPr lang="es-VE" sz="1600" b="1" dirty="0">
                <a:solidFill>
                  <a:schemeClr val="bg2"/>
                </a:solidFill>
                <a:latin typeface="Calibri" panose="020F0502020204030204" pitchFamily="34" charset="0"/>
                <a:cs typeface="Calibri" panose="020F0502020204030204" pitchFamily="34" charset="0"/>
              </a:rPr>
              <a:t> de puntuación SYNTAX </a:t>
            </a:r>
            <a:r>
              <a:rPr lang="es-VE" sz="1600" b="1" dirty="0" smtClean="0">
                <a:solidFill>
                  <a:schemeClr val="bg2"/>
                </a:solidFill>
                <a:latin typeface="Calibri" panose="020F0502020204030204" pitchFamily="34" charset="0"/>
                <a:cs typeface="Calibri" panose="020F0502020204030204" pitchFamily="34" charset="0"/>
              </a:rPr>
              <a:t>alta, SAG y </a:t>
            </a:r>
            <a:r>
              <a:rPr lang="es-VE" sz="1600" b="1" dirty="0">
                <a:solidFill>
                  <a:schemeClr val="bg2"/>
                </a:solidFill>
                <a:latin typeface="Calibri" panose="020F0502020204030204" pitchFamily="34" charset="0"/>
                <a:cs typeface="Calibri" panose="020F0502020204030204" pitchFamily="34" charset="0"/>
              </a:rPr>
              <a:t>MAG </a:t>
            </a:r>
            <a:r>
              <a:rPr lang="es-VE" sz="1600" b="1" dirty="0" smtClean="0">
                <a:solidFill>
                  <a:schemeClr val="bg2"/>
                </a:solidFill>
                <a:latin typeface="Calibri" panose="020F0502020204030204" pitchFamily="34" charset="0"/>
                <a:cs typeface="Calibri" panose="020F0502020204030204" pitchFamily="34" charset="0"/>
              </a:rPr>
              <a:t>se asoció </a:t>
            </a:r>
            <a:r>
              <a:rPr lang="es-VE" sz="1600" b="1" dirty="0">
                <a:solidFill>
                  <a:schemeClr val="bg2"/>
                </a:solidFill>
                <a:latin typeface="Calibri" panose="020F0502020204030204" pitchFamily="34" charset="0"/>
                <a:cs typeface="Calibri" panose="020F0502020204030204" pitchFamily="34" charset="0"/>
              </a:rPr>
              <a:t>con un riesgo significativamente menor de mortalidad por todas las causas en comparación con la ICP; sin embargo, en la población del </a:t>
            </a:r>
            <a:r>
              <a:rPr lang="es-VE" sz="1600" b="1" dirty="0" err="1">
                <a:solidFill>
                  <a:schemeClr val="bg2"/>
                </a:solidFill>
                <a:latin typeface="Calibri" panose="020F0502020204030204" pitchFamily="34" charset="0"/>
                <a:cs typeface="Calibri" panose="020F0502020204030204" pitchFamily="34" charset="0"/>
              </a:rPr>
              <a:t>tercil</a:t>
            </a:r>
            <a:r>
              <a:rPr lang="es-VE" sz="1600" b="1" dirty="0">
                <a:solidFill>
                  <a:schemeClr val="bg2"/>
                </a:solidFill>
                <a:latin typeface="Calibri" panose="020F0502020204030204" pitchFamily="34" charset="0"/>
                <a:cs typeface="Calibri" panose="020F0502020204030204" pitchFamily="34" charset="0"/>
              </a:rPr>
              <a:t> de puntuación SYNTAX intermedia </a:t>
            </a:r>
            <a:r>
              <a:rPr lang="es-VE" sz="1600" b="1" dirty="0" smtClean="0">
                <a:solidFill>
                  <a:schemeClr val="bg2"/>
                </a:solidFill>
                <a:latin typeface="Calibri" panose="020F0502020204030204" pitchFamily="34" charset="0"/>
                <a:cs typeface="Calibri" panose="020F0502020204030204" pitchFamily="34" charset="0"/>
              </a:rPr>
              <a:t>baja, el </a:t>
            </a:r>
            <a:r>
              <a:rPr lang="es-VE" sz="1600" b="1" dirty="0">
                <a:solidFill>
                  <a:schemeClr val="bg2"/>
                </a:solidFill>
                <a:latin typeface="Calibri" panose="020F0502020204030204" pitchFamily="34" charset="0"/>
                <a:cs typeface="Calibri" panose="020F0502020204030204" pitchFamily="34" charset="0"/>
              </a:rPr>
              <a:t>riesgo de mortalidad por todas las causas fue similar entre SAG </a:t>
            </a:r>
            <a:r>
              <a:rPr lang="es-VE" sz="1600" b="1" dirty="0" smtClean="0">
                <a:solidFill>
                  <a:schemeClr val="bg2"/>
                </a:solidFill>
                <a:latin typeface="Calibri" panose="020F0502020204030204" pitchFamily="34" charset="0"/>
                <a:cs typeface="Calibri" panose="020F0502020204030204" pitchFamily="34" charset="0"/>
              </a:rPr>
              <a:t>o </a:t>
            </a:r>
            <a:r>
              <a:rPr lang="es-VE" sz="1600" b="1" dirty="0">
                <a:solidFill>
                  <a:schemeClr val="bg2"/>
                </a:solidFill>
                <a:latin typeface="Calibri" panose="020F0502020204030204" pitchFamily="34" charset="0"/>
                <a:cs typeface="Calibri" panose="020F0502020204030204" pitchFamily="34" charset="0"/>
              </a:rPr>
              <a:t>MAG </a:t>
            </a:r>
            <a:r>
              <a:rPr lang="es-VE" sz="1600" b="1" dirty="0" smtClean="0">
                <a:solidFill>
                  <a:schemeClr val="bg2"/>
                </a:solidFill>
                <a:latin typeface="Calibri" panose="020F0502020204030204" pitchFamily="34" charset="0"/>
                <a:cs typeface="Calibri" panose="020F0502020204030204" pitchFamily="34" charset="0"/>
              </a:rPr>
              <a:t>frente </a:t>
            </a:r>
            <a:r>
              <a:rPr lang="es-VE" sz="1600" b="1" dirty="0">
                <a:solidFill>
                  <a:schemeClr val="bg2"/>
                </a:solidFill>
                <a:latin typeface="Calibri" panose="020F0502020204030204" pitchFamily="34" charset="0"/>
                <a:cs typeface="Calibri" panose="020F0502020204030204" pitchFamily="34" charset="0"/>
              </a:rPr>
              <a:t>a </a:t>
            </a:r>
            <a:r>
              <a:rPr lang="es-VE" sz="1600" b="1" dirty="0" smtClean="0">
                <a:solidFill>
                  <a:schemeClr val="bg2"/>
                </a:solidFill>
                <a:latin typeface="Calibri" panose="020F0502020204030204" pitchFamily="34" charset="0"/>
                <a:cs typeface="Calibri" panose="020F0502020204030204" pitchFamily="34" charset="0"/>
              </a:rPr>
              <a:t>PCI.</a:t>
            </a:r>
            <a:endParaRPr lang="es-VE" sz="16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76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1349894" y="1967869"/>
            <a:ext cx="6084172" cy="747897"/>
          </a:xfrm>
          <a:prstGeom prst="rect">
            <a:avLst/>
          </a:prstGeom>
          <a:noFill/>
        </p:spPr>
        <p:txBody>
          <a:bodyPr spcFirstLastPara="1" wrap="square" lIns="0" tIns="0" rIns="0" bIns="0" anchor="b" anchorCtr="0">
            <a:spAutoFit/>
          </a:bodyPr>
          <a:lstStyle/>
          <a:p>
            <a:pPr marL="0" lvl="0" indent="0" algn="ctr" rtl="0">
              <a:spcBef>
                <a:spcPts val="0"/>
              </a:spcBef>
              <a:spcAft>
                <a:spcPts val="0"/>
              </a:spcAft>
              <a:buNone/>
            </a:pPr>
            <a:r>
              <a:rPr lang="es-VE" sz="5400" dirty="0" smtClean="0">
                <a:effectLst>
                  <a:outerShdw blurRad="38100" dist="38100" dir="2700000" algn="tl">
                    <a:srgbClr val="000000">
                      <a:alpha val="43137"/>
                    </a:srgbClr>
                  </a:outerShdw>
                </a:effectLst>
              </a:rPr>
              <a:t>limitaciones</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a:ln>
            <a:solidFill>
              <a:schemeClr val="bg2"/>
            </a:solidFill>
          </a:ln>
        </p:spPr>
        <p:style>
          <a:lnRef idx="2">
            <a:schemeClr val="accent3"/>
          </a:lnRef>
          <a:fillRef idx="0">
            <a:schemeClr val="accent3"/>
          </a:fillRef>
          <a:effectRef idx="1">
            <a:schemeClr val="accent3"/>
          </a:effectRef>
          <a:fontRef idx="minor">
            <a:schemeClr val="tx1"/>
          </a:fontRef>
        </p:style>
      </p:cxnSp>
      <p:pic>
        <p:nvPicPr>
          <p:cNvPr id="6"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esultado de imagen para ucl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13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LIMITACIONES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8"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2261159" y="725659"/>
            <a:ext cx="4752954"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r>
              <a:rPr lang="es-VE" dirty="0" smtClean="0">
                <a:solidFill>
                  <a:schemeClr val="bg2"/>
                </a:solidFill>
              </a:rPr>
              <a:t>.</a:t>
            </a:r>
            <a:endParaRPr lang="en-US" dirty="0">
              <a:solidFill>
                <a:schemeClr val="bg2"/>
              </a:solidFill>
            </a:endParaRPr>
          </a:p>
        </p:txBody>
      </p:sp>
      <p:sp>
        <p:nvSpPr>
          <p:cNvPr id="2" name="CuadroTexto 1"/>
          <p:cNvSpPr txBox="1"/>
          <p:nvPr/>
        </p:nvSpPr>
        <p:spPr>
          <a:xfrm>
            <a:off x="539552" y="1419622"/>
            <a:ext cx="7992888" cy="830997"/>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Clr>
                <a:schemeClr val="bg2"/>
              </a:buClr>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Aunque </a:t>
            </a:r>
            <a:r>
              <a:rPr lang="es-VE" sz="1600" b="1" dirty="0">
                <a:solidFill>
                  <a:schemeClr val="bg2"/>
                </a:solidFill>
                <a:latin typeface="Calibri" panose="020F0502020204030204" pitchFamily="34" charset="0"/>
                <a:cs typeface="Calibri" panose="020F0502020204030204" pitchFamily="34" charset="0"/>
              </a:rPr>
              <a:t>el ensayo SYNTAXES es uno de los ensayos más grandes que compara la mortalidad tardía entre PCI y CABG en pacientes con 3VD y / o LMCAD, no tenía el poder estadístico adecuado para proporcionar evidencia confiable para análisis de subgrupos. </a:t>
            </a:r>
          </a:p>
        </p:txBody>
      </p:sp>
      <p:sp>
        <p:nvSpPr>
          <p:cNvPr id="15" name="CuadroTexto 14"/>
          <p:cNvSpPr txBox="1"/>
          <p:nvPr/>
        </p:nvSpPr>
        <p:spPr>
          <a:xfrm>
            <a:off x="539552" y="2467935"/>
            <a:ext cx="7992888" cy="830997"/>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Clr>
                <a:schemeClr val="bg2"/>
              </a:buClr>
              <a:buFont typeface="Arial" panose="020B0604020202020204" pitchFamily="34" charset="0"/>
              <a:buChar char="•"/>
            </a:pPr>
            <a:r>
              <a:rPr lang="es-VE" sz="1600" b="1" dirty="0">
                <a:solidFill>
                  <a:schemeClr val="bg2"/>
                </a:solidFill>
                <a:latin typeface="Calibri" panose="020F0502020204030204" pitchFamily="34" charset="0"/>
                <a:cs typeface="Calibri" panose="020F0502020204030204" pitchFamily="34" charset="0"/>
              </a:rPr>
              <a:t>L</a:t>
            </a:r>
            <a:r>
              <a:rPr lang="es-VE" sz="1600" b="1" dirty="0" smtClean="0">
                <a:solidFill>
                  <a:schemeClr val="bg2"/>
                </a:solidFill>
                <a:latin typeface="Calibri" panose="020F0502020204030204" pitchFamily="34" charset="0"/>
                <a:cs typeface="Calibri" panose="020F0502020204030204" pitchFamily="34" charset="0"/>
              </a:rPr>
              <a:t>a </a:t>
            </a:r>
            <a:r>
              <a:rPr lang="es-VE" sz="1600" b="1" dirty="0">
                <a:solidFill>
                  <a:schemeClr val="bg2"/>
                </a:solidFill>
                <a:latin typeface="Calibri" panose="020F0502020204030204" pitchFamily="34" charset="0"/>
                <a:cs typeface="Calibri" panose="020F0502020204030204" pitchFamily="34" charset="0"/>
              </a:rPr>
              <a:t>aleatorización en el ensayo SYNTAX no se estratificó según el tipo de conductos. Por lo tanto, existen desequilibrios entre las tres subcategorías evaluadas en el estudio actual</a:t>
            </a:r>
          </a:p>
        </p:txBody>
      </p:sp>
      <p:sp>
        <p:nvSpPr>
          <p:cNvPr id="17" name="CuadroTexto 16"/>
          <p:cNvSpPr txBox="1"/>
          <p:nvPr/>
        </p:nvSpPr>
        <p:spPr>
          <a:xfrm>
            <a:off x="539552" y="3533614"/>
            <a:ext cx="7992888" cy="830997"/>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a:solidFill>
                  <a:schemeClr val="bg2"/>
                </a:solidFill>
                <a:latin typeface="Calibri" panose="020F0502020204030204" pitchFamily="34" charset="0"/>
                <a:cs typeface="Calibri" panose="020F0502020204030204" pitchFamily="34" charset="0"/>
              </a:rPr>
              <a:t>E</a:t>
            </a:r>
            <a:r>
              <a:rPr lang="es-VE" sz="1600" b="1" dirty="0" smtClean="0">
                <a:solidFill>
                  <a:schemeClr val="bg2"/>
                </a:solidFill>
                <a:latin typeface="Calibri" panose="020F0502020204030204" pitchFamily="34" charset="0"/>
                <a:cs typeface="Calibri" panose="020F0502020204030204" pitchFamily="34" charset="0"/>
              </a:rPr>
              <a:t>l </a:t>
            </a:r>
            <a:r>
              <a:rPr lang="es-VE" sz="1600" b="1" dirty="0">
                <a:solidFill>
                  <a:schemeClr val="bg2"/>
                </a:solidFill>
                <a:latin typeface="Calibri" panose="020F0502020204030204" pitchFamily="34" charset="0"/>
                <a:cs typeface="Calibri" panose="020F0502020204030204" pitchFamily="34" charset="0"/>
              </a:rPr>
              <a:t>ensayo SYNTAX se realizó entre 2005 y 2007, con un uso predominante de </a:t>
            </a:r>
            <a:r>
              <a:rPr lang="es-VE" sz="1600" b="1" dirty="0" err="1">
                <a:solidFill>
                  <a:schemeClr val="bg2"/>
                </a:solidFill>
                <a:latin typeface="Calibri" panose="020F0502020204030204" pitchFamily="34" charset="0"/>
                <a:cs typeface="Calibri" panose="020F0502020204030204" pitchFamily="34" charset="0"/>
              </a:rPr>
              <a:t>stents</a:t>
            </a:r>
            <a:r>
              <a:rPr lang="es-VE" sz="1600" b="1" dirty="0">
                <a:solidFill>
                  <a:schemeClr val="bg2"/>
                </a:solidFill>
                <a:latin typeface="Calibri" panose="020F0502020204030204" pitchFamily="34" charset="0"/>
                <a:cs typeface="Calibri" panose="020F0502020204030204" pitchFamily="34" charset="0"/>
              </a:rPr>
              <a:t> liberadores de </a:t>
            </a:r>
            <a:r>
              <a:rPr lang="es-VE" sz="1600" b="1" dirty="0" err="1">
                <a:solidFill>
                  <a:schemeClr val="bg2"/>
                </a:solidFill>
                <a:latin typeface="Calibri" panose="020F0502020204030204" pitchFamily="34" charset="0"/>
                <a:cs typeface="Calibri" panose="020F0502020204030204" pitchFamily="34" charset="0"/>
              </a:rPr>
              <a:t>paclitaxel</a:t>
            </a:r>
            <a:r>
              <a:rPr lang="es-VE" sz="1600" b="1" dirty="0">
                <a:solidFill>
                  <a:schemeClr val="bg2"/>
                </a:solidFill>
                <a:latin typeface="Calibri" panose="020F0502020204030204" pitchFamily="34" charset="0"/>
                <a:cs typeface="Calibri" panose="020F0502020204030204" pitchFamily="34" charset="0"/>
              </a:rPr>
              <a:t> de primera generación para el tratamiento con PCI, lo que puede limitar la generalización de nuestros hallazgos a las prácticas actuales.</a:t>
            </a:r>
          </a:p>
        </p:txBody>
      </p:sp>
    </p:spTree>
    <p:extLst>
      <p:ext uri="{BB962C8B-B14F-4D97-AF65-F5344CB8AC3E}">
        <p14:creationId xmlns:p14="http://schemas.microsoft.com/office/powerpoint/2010/main" val="21671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1349894" y="1967869"/>
            <a:ext cx="6084172" cy="747897"/>
          </a:xfrm>
          <a:prstGeom prst="rect">
            <a:avLst/>
          </a:prstGeom>
          <a:noFill/>
        </p:spPr>
        <p:txBody>
          <a:bodyPr spcFirstLastPara="1" wrap="square" lIns="0" tIns="0" rIns="0" bIns="0" anchor="b" anchorCtr="0">
            <a:spAutoFit/>
          </a:bodyPr>
          <a:lstStyle/>
          <a:p>
            <a:pPr marL="0" lvl="0" indent="0" algn="ctr" rtl="0">
              <a:spcBef>
                <a:spcPts val="0"/>
              </a:spcBef>
              <a:spcAft>
                <a:spcPts val="0"/>
              </a:spcAft>
              <a:buNone/>
            </a:pPr>
            <a:r>
              <a:rPr lang="es-VE" sz="5400" dirty="0" smtClean="0">
                <a:effectLst>
                  <a:outerShdw blurRad="38100" dist="38100" dir="2700000" algn="tl">
                    <a:srgbClr val="000000">
                      <a:alpha val="43137"/>
                    </a:srgbClr>
                  </a:outerShdw>
                </a:effectLst>
              </a:rPr>
              <a:t>Lista de cotejo</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a:ln>
            <a:solidFill>
              <a:schemeClr val="bg2"/>
            </a:solidFill>
          </a:ln>
        </p:spPr>
        <p:style>
          <a:lnRef idx="2">
            <a:schemeClr val="accent3"/>
          </a:lnRef>
          <a:fillRef idx="0">
            <a:schemeClr val="accent3"/>
          </a:fillRef>
          <a:effectRef idx="1">
            <a:schemeClr val="accent3"/>
          </a:effectRef>
          <a:fontRef idx="minor">
            <a:schemeClr val="tx1"/>
          </a:fontRef>
        </p:style>
      </p:cxnSp>
      <p:pic>
        <p:nvPicPr>
          <p:cNvPr id="6"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esultado de imagen para ucl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5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LISTA DE COTEJO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8"/>
          <a:stretch>
            <a:fillRect/>
          </a:stretch>
        </p:blipFill>
        <p:spPr>
          <a:xfrm>
            <a:off x="1557719" y="581388"/>
            <a:ext cx="6140790" cy="4562112"/>
          </a:xfrm>
          <a:prstGeom prst="rect">
            <a:avLst/>
          </a:prstGeom>
        </p:spPr>
      </p:pic>
      <p:grpSp>
        <p:nvGrpSpPr>
          <p:cNvPr id="9" name="Group 3">
            <a:extLst>
              <a:ext uri="{FF2B5EF4-FFF2-40B4-BE49-F238E27FC236}">
                <a16:creationId xmlns:a16="http://schemas.microsoft.com/office/drawing/2014/main" id="{6C229DBA-3A4F-4E8F-8AFC-C09C8320DEC5}"/>
              </a:ext>
            </a:extLst>
          </p:cNvPr>
          <p:cNvGrpSpPr/>
          <p:nvPr/>
        </p:nvGrpSpPr>
        <p:grpSpPr>
          <a:xfrm flipH="1">
            <a:off x="5940152" y="1707654"/>
            <a:ext cx="288032" cy="116506"/>
            <a:chOff x="6895963" y="4096815"/>
            <a:chExt cx="520237" cy="520010"/>
          </a:xfrm>
        </p:grpSpPr>
        <p:sp>
          <p:nvSpPr>
            <p:cNvPr id="10"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5" name="Group 3">
            <a:extLst>
              <a:ext uri="{FF2B5EF4-FFF2-40B4-BE49-F238E27FC236}">
                <a16:creationId xmlns:a16="http://schemas.microsoft.com/office/drawing/2014/main" id="{6C229DBA-3A4F-4E8F-8AFC-C09C8320DEC5}"/>
              </a:ext>
            </a:extLst>
          </p:cNvPr>
          <p:cNvGrpSpPr/>
          <p:nvPr/>
        </p:nvGrpSpPr>
        <p:grpSpPr>
          <a:xfrm flipH="1">
            <a:off x="5940152" y="2139702"/>
            <a:ext cx="288032" cy="116506"/>
            <a:chOff x="6895963" y="4096815"/>
            <a:chExt cx="520237" cy="520010"/>
          </a:xfrm>
        </p:grpSpPr>
        <p:sp>
          <p:nvSpPr>
            <p:cNvPr id="17"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0" name="Group 3">
            <a:extLst>
              <a:ext uri="{FF2B5EF4-FFF2-40B4-BE49-F238E27FC236}">
                <a16:creationId xmlns:a16="http://schemas.microsoft.com/office/drawing/2014/main" id="{6C229DBA-3A4F-4E8F-8AFC-C09C8320DEC5}"/>
              </a:ext>
            </a:extLst>
          </p:cNvPr>
          <p:cNvGrpSpPr/>
          <p:nvPr/>
        </p:nvGrpSpPr>
        <p:grpSpPr>
          <a:xfrm flipH="1">
            <a:off x="5940152" y="2527252"/>
            <a:ext cx="288032" cy="116506"/>
            <a:chOff x="6895963" y="4096815"/>
            <a:chExt cx="520237" cy="520010"/>
          </a:xfrm>
        </p:grpSpPr>
        <p:sp>
          <p:nvSpPr>
            <p:cNvPr id="21"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3" name="Group 3">
            <a:extLst>
              <a:ext uri="{FF2B5EF4-FFF2-40B4-BE49-F238E27FC236}">
                <a16:creationId xmlns:a16="http://schemas.microsoft.com/office/drawing/2014/main" id="{6C229DBA-3A4F-4E8F-8AFC-C09C8320DEC5}"/>
              </a:ext>
            </a:extLst>
          </p:cNvPr>
          <p:cNvGrpSpPr/>
          <p:nvPr/>
        </p:nvGrpSpPr>
        <p:grpSpPr>
          <a:xfrm flipH="1">
            <a:off x="5940152" y="3535364"/>
            <a:ext cx="288032" cy="116506"/>
            <a:chOff x="6895963" y="4096815"/>
            <a:chExt cx="520237" cy="520010"/>
          </a:xfrm>
        </p:grpSpPr>
        <p:sp>
          <p:nvSpPr>
            <p:cNvPr id="24"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6" name="Group 3">
            <a:extLst>
              <a:ext uri="{FF2B5EF4-FFF2-40B4-BE49-F238E27FC236}">
                <a16:creationId xmlns:a16="http://schemas.microsoft.com/office/drawing/2014/main" id="{7D791940-525D-4FED-B931-FAD4D9ACBB61}"/>
              </a:ext>
            </a:extLst>
          </p:cNvPr>
          <p:cNvGrpSpPr/>
          <p:nvPr/>
        </p:nvGrpSpPr>
        <p:grpSpPr>
          <a:xfrm flipH="1">
            <a:off x="6372200" y="3106530"/>
            <a:ext cx="366288" cy="118640"/>
            <a:chOff x="6895963" y="4096815"/>
            <a:chExt cx="520237" cy="520010"/>
          </a:xfrm>
          <a:solidFill>
            <a:srgbClr val="C00000"/>
          </a:solidFill>
        </p:grpSpPr>
        <p:sp>
          <p:nvSpPr>
            <p:cNvPr id="27"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2" name="Group 3">
            <a:extLst>
              <a:ext uri="{FF2B5EF4-FFF2-40B4-BE49-F238E27FC236}">
                <a16:creationId xmlns:a16="http://schemas.microsoft.com/office/drawing/2014/main" id="{7D791940-525D-4FED-B931-FAD4D9ACBB61}"/>
              </a:ext>
            </a:extLst>
          </p:cNvPr>
          <p:cNvGrpSpPr/>
          <p:nvPr/>
        </p:nvGrpSpPr>
        <p:grpSpPr>
          <a:xfrm flipH="1">
            <a:off x="6372200" y="4037286"/>
            <a:ext cx="366288" cy="118640"/>
            <a:chOff x="6895963" y="4096815"/>
            <a:chExt cx="520237" cy="520010"/>
          </a:xfrm>
          <a:solidFill>
            <a:srgbClr val="C00000"/>
          </a:solidFill>
        </p:grpSpPr>
        <p:sp>
          <p:nvSpPr>
            <p:cNvPr id="33"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4"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5" name="Group 3">
            <a:extLst>
              <a:ext uri="{FF2B5EF4-FFF2-40B4-BE49-F238E27FC236}">
                <a16:creationId xmlns:a16="http://schemas.microsoft.com/office/drawing/2014/main" id="{6C229DBA-3A4F-4E8F-8AFC-C09C8320DEC5}"/>
              </a:ext>
            </a:extLst>
          </p:cNvPr>
          <p:cNvGrpSpPr/>
          <p:nvPr/>
        </p:nvGrpSpPr>
        <p:grpSpPr>
          <a:xfrm flipH="1">
            <a:off x="5978225" y="4497575"/>
            <a:ext cx="288032" cy="116506"/>
            <a:chOff x="6895963" y="4096815"/>
            <a:chExt cx="520237" cy="520010"/>
          </a:xfrm>
        </p:grpSpPr>
        <p:sp>
          <p:nvSpPr>
            <p:cNvPr id="36"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7"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8" name="Group 3">
            <a:extLst>
              <a:ext uri="{FF2B5EF4-FFF2-40B4-BE49-F238E27FC236}">
                <a16:creationId xmlns:a16="http://schemas.microsoft.com/office/drawing/2014/main" id="{7D791940-525D-4FED-B931-FAD4D9ACBB61}"/>
              </a:ext>
            </a:extLst>
          </p:cNvPr>
          <p:cNvGrpSpPr/>
          <p:nvPr/>
        </p:nvGrpSpPr>
        <p:grpSpPr>
          <a:xfrm flipH="1">
            <a:off x="6372200" y="4829374"/>
            <a:ext cx="366288" cy="118640"/>
            <a:chOff x="6895963" y="4096815"/>
            <a:chExt cx="520237" cy="520010"/>
          </a:xfrm>
          <a:solidFill>
            <a:srgbClr val="C00000"/>
          </a:solidFill>
        </p:grpSpPr>
        <p:sp>
          <p:nvSpPr>
            <p:cNvPr id="39"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0"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42539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LISTA DE COTEJO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8"/>
          <a:stretch>
            <a:fillRect/>
          </a:stretch>
        </p:blipFill>
        <p:spPr>
          <a:xfrm>
            <a:off x="866775" y="800100"/>
            <a:ext cx="7410450" cy="3543300"/>
          </a:xfrm>
          <a:prstGeom prst="rect">
            <a:avLst/>
          </a:prstGeom>
        </p:spPr>
      </p:pic>
      <p:grpSp>
        <p:nvGrpSpPr>
          <p:cNvPr id="10" name="Group 3">
            <a:extLst>
              <a:ext uri="{FF2B5EF4-FFF2-40B4-BE49-F238E27FC236}">
                <a16:creationId xmlns:a16="http://schemas.microsoft.com/office/drawing/2014/main" id="{7D791940-525D-4FED-B931-FAD4D9ACBB61}"/>
              </a:ext>
            </a:extLst>
          </p:cNvPr>
          <p:cNvGrpSpPr/>
          <p:nvPr/>
        </p:nvGrpSpPr>
        <p:grpSpPr>
          <a:xfrm flipH="1">
            <a:off x="6876256" y="2702598"/>
            <a:ext cx="366288" cy="118640"/>
            <a:chOff x="6895963" y="4096815"/>
            <a:chExt cx="520237" cy="520010"/>
          </a:xfrm>
          <a:solidFill>
            <a:srgbClr val="C00000"/>
          </a:solidFill>
        </p:grpSpPr>
        <p:sp>
          <p:nvSpPr>
            <p:cNvPr id="13"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7" name="Group 3">
            <a:extLst>
              <a:ext uri="{FF2B5EF4-FFF2-40B4-BE49-F238E27FC236}">
                <a16:creationId xmlns:a16="http://schemas.microsoft.com/office/drawing/2014/main" id="{7D791940-525D-4FED-B931-FAD4D9ACBB61}"/>
              </a:ext>
            </a:extLst>
          </p:cNvPr>
          <p:cNvGrpSpPr/>
          <p:nvPr/>
        </p:nvGrpSpPr>
        <p:grpSpPr>
          <a:xfrm flipH="1">
            <a:off x="7452320" y="3003798"/>
            <a:ext cx="366288" cy="118640"/>
            <a:chOff x="6895963" y="4096815"/>
            <a:chExt cx="520237" cy="520010"/>
          </a:xfrm>
          <a:solidFill>
            <a:srgbClr val="C00000"/>
          </a:solidFill>
        </p:grpSpPr>
        <p:sp>
          <p:nvSpPr>
            <p:cNvPr id="18"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1" name="Group 3">
            <a:extLst>
              <a:ext uri="{FF2B5EF4-FFF2-40B4-BE49-F238E27FC236}">
                <a16:creationId xmlns:a16="http://schemas.microsoft.com/office/drawing/2014/main" id="{6C229DBA-3A4F-4E8F-8AFC-C09C8320DEC5}"/>
              </a:ext>
            </a:extLst>
          </p:cNvPr>
          <p:cNvGrpSpPr/>
          <p:nvPr/>
        </p:nvGrpSpPr>
        <p:grpSpPr>
          <a:xfrm flipH="1">
            <a:off x="6372200" y="3723878"/>
            <a:ext cx="288032" cy="116506"/>
            <a:chOff x="6895963" y="4096815"/>
            <a:chExt cx="520237" cy="520010"/>
          </a:xfrm>
        </p:grpSpPr>
        <p:sp>
          <p:nvSpPr>
            <p:cNvPr id="22"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4" name="Group 3">
            <a:extLst>
              <a:ext uri="{FF2B5EF4-FFF2-40B4-BE49-F238E27FC236}">
                <a16:creationId xmlns:a16="http://schemas.microsoft.com/office/drawing/2014/main" id="{6C229DBA-3A4F-4E8F-8AFC-C09C8320DEC5}"/>
              </a:ext>
            </a:extLst>
          </p:cNvPr>
          <p:cNvGrpSpPr/>
          <p:nvPr/>
        </p:nvGrpSpPr>
        <p:grpSpPr>
          <a:xfrm flipH="1">
            <a:off x="6372200" y="4092192"/>
            <a:ext cx="288032" cy="116506"/>
            <a:chOff x="6895963" y="4096815"/>
            <a:chExt cx="520237" cy="520010"/>
          </a:xfrm>
        </p:grpSpPr>
        <p:sp>
          <p:nvSpPr>
            <p:cNvPr id="25"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3" name="Group 3">
            <a:extLst>
              <a:ext uri="{FF2B5EF4-FFF2-40B4-BE49-F238E27FC236}">
                <a16:creationId xmlns:a16="http://schemas.microsoft.com/office/drawing/2014/main" id="{7D791940-525D-4FED-B931-FAD4D9ACBB61}"/>
              </a:ext>
            </a:extLst>
          </p:cNvPr>
          <p:cNvGrpSpPr/>
          <p:nvPr/>
        </p:nvGrpSpPr>
        <p:grpSpPr>
          <a:xfrm flipH="1">
            <a:off x="7524328" y="2067694"/>
            <a:ext cx="366288" cy="118640"/>
            <a:chOff x="6895963" y="4096815"/>
            <a:chExt cx="520237" cy="520010"/>
          </a:xfrm>
          <a:solidFill>
            <a:srgbClr val="C00000"/>
          </a:solidFill>
        </p:grpSpPr>
        <p:sp>
          <p:nvSpPr>
            <p:cNvPr id="34"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5"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6" name="Group 3">
            <a:extLst>
              <a:ext uri="{FF2B5EF4-FFF2-40B4-BE49-F238E27FC236}">
                <a16:creationId xmlns:a16="http://schemas.microsoft.com/office/drawing/2014/main" id="{7D791940-525D-4FED-B931-FAD4D9ACBB61}"/>
              </a:ext>
            </a:extLst>
          </p:cNvPr>
          <p:cNvGrpSpPr/>
          <p:nvPr/>
        </p:nvGrpSpPr>
        <p:grpSpPr>
          <a:xfrm flipH="1">
            <a:off x="7490598" y="2460513"/>
            <a:ext cx="366288" cy="118640"/>
            <a:chOff x="6895963" y="4096815"/>
            <a:chExt cx="520237" cy="520010"/>
          </a:xfrm>
          <a:solidFill>
            <a:srgbClr val="C00000"/>
          </a:solidFill>
        </p:grpSpPr>
        <p:sp>
          <p:nvSpPr>
            <p:cNvPr id="37"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8"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32807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LISTA DE COTEJO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8"/>
          <a:stretch>
            <a:fillRect/>
          </a:stretch>
        </p:blipFill>
        <p:spPr>
          <a:xfrm>
            <a:off x="951126" y="1055540"/>
            <a:ext cx="7373020" cy="3422617"/>
          </a:xfrm>
          <a:prstGeom prst="rect">
            <a:avLst/>
          </a:prstGeom>
        </p:spPr>
      </p:pic>
      <p:grpSp>
        <p:nvGrpSpPr>
          <p:cNvPr id="9" name="Group 3">
            <a:extLst>
              <a:ext uri="{FF2B5EF4-FFF2-40B4-BE49-F238E27FC236}">
                <a16:creationId xmlns:a16="http://schemas.microsoft.com/office/drawing/2014/main" id="{7D791940-525D-4FED-B931-FAD4D9ACBB61}"/>
              </a:ext>
            </a:extLst>
          </p:cNvPr>
          <p:cNvGrpSpPr/>
          <p:nvPr/>
        </p:nvGrpSpPr>
        <p:grpSpPr>
          <a:xfrm flipH="1">
            <a:off x="6876256" y="2702598"/>
            <a:ext cx="366288" cy="118640"/>
            <a:chOff x="6895963" y="4096815"/>
            <a:chExt cx="520237" cy="520010"/>
          </a:xfrm>
          <a:solidFill>
            <a:srgbClr val="C00000"/>
          </a:solidFill>
        </p:grpSpPr>
        <p:sp>
          <p:nvSpPr>
            <p:cNvPr id="10"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5" name="Group 3">
            <a:extLst>
              <a:ext uri="{FF2B5EF4-FFF2-40B4-BE49-F238E27FC236}">
                <a16:creationId xmlns:a16="http://schemas.microsoft.com/office/drawing/2014/main" id="{7D791940-525D-4FED-B931-FAD4D9ACBB61}"/>
              </a:ext>
            </a:extLst>
          </p:cNvPr>
          <p:cNvGrpSpPr/>
          <p:nvPr/>
        </p:nvGrpSpPr>
        <p:grpSpPr>
          <a:xfrm flipH="1">
            <a:off x="6876256" y="3030416"/>
            <a:ext cx="366288" cy="118640"/>
            <a:chOff x="6895963" y="4096815"/>
            <a:chExt cx="520237" cy="520010"/>
          </a:xfrm>
          <a:solidFill>
            <a:srgbClr val="C00000"/>
          </a:solidFill>
        </p:grpSpPr>
        <p:sp>
          <p:nvSpPr>
            <p:cNvPr id="17"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0" name="Group 3">
            <a:extLst>
              <a:ext uri="{FF2B5EF4-FFF2-40B4-BE49-F238E27FC236}">
                <a16:creationId xmlns:a16="http://schemas.microsoft.com/office/drawing/2014/main" id="{7D791940-525D-4FED-B931-FAD4D9ACBB61}"/>
              </a:ext>
            </a:extLst>
          </p:cNvPr>
          <p:cNvGrpSpPr/>
          <p:nvPr/>
        </p:nvGrpSpPr>
        <p:grpSpPr>
          <a:xfrm flipH="1">
            <a:off x="6885620" y="3418040"/>
            <a:ext cx="366288" cy="118640"/>
            <a:chOff x="6895963" y="4096815"/>
            <a:chExt cx="520237" cy="520010"/>
          </a:xfrm>
          <a:solidFill>
            <a:srgbClr val="C00000"/>
          </a:solidFill>
        </p:grpSpPr>
        <p:sp>
          <p:nvSpPr>
            <p:cNvPr id="21" name="Flowchart: Process 4">
              <a:extLst>
                <a:ext uri="{FF2B5EF4-FFF2-40B4-BE49-F238E27FC236}">
                  <a16:creationId xmlns:a16="http://schemas.microsoft.com/office/drawing/2014/main" id="{05BD95D8-0928-4D88-928C-6E9EF70FECAE}"/>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Flowchart: Process 5">
              <a:extLst>
                <a:ext uri="{FF2B5EF4-FFF2-40B4-BE49-F238E27FC236}">
                  <a16:creationId xmlns:a16="http://schemas.microsoft.com/office/drawing/2014/main" id="{E5B6682C-E040-46BF-85C4-4146722EC46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3" name="Group 3">
            <a:extLst>
              <a:ext uri="{FF2B5EF4-FFF2-40B4-BE49-F238E27FC236}">
                <a16:creationId xmlns:a16="http://schemas.microsoft.com/office/drawing/2014/main" id="{6C229DBA-3A4F-4E8F-8AFC-C09C8320DEC5}"/>
              </a:ext>
            </a:extLst>
          </p:cNvPr>
          <p:cNvGrpSpPr/>
          <p:nvPr/>
        </p:nvGrpSpPr>
        <p:grpSpPr>
          <a:xfrm flipH="1">
            <a:off x="6372200" y="4183436"/>
            <a:ext cx="288032" cy="116506"/>
            <a:chOff x="6895963" y="4096815"/>
            <a:chExt cx="520237" cy="520010"/>
          </a:xfrm>
        </p:grpSpPr>
        <p:sp>
          <p:nvSpPr>
            <p:cNvPr id="24" name="Flowchart: Process 4">
              <a:extLst>
                <a:ext uri="{FF2B5EF4-FFF2-40B4-BE49-F238E27FC236}">
                  <a16:creationId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Flowchart: Process 5">
              <a:extLst>
                <a:ext uri="{FF2B5EF4-FFF2-40B4-BE49-F238E27FC236}">
                  <a16:creationId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16926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75;p14">
            <a:extLst>
              <a:ext uri="{FF2B5EF4-FFF2-40B4-BE49-F238E27FC236}">
                <a16:creationId xmlns:a16="http://schemas.microsoft.com/office/drawing/2014/main" id="{87A4267E-167D-49D5-9A93-2A581F500D4B}"/>
              </a:ext>
            </a:extLst>
          </p:cNvPr>
          <p:cNvSpPr txBox="1">
            <a:spLocks/>
          </p:cNvSpPr>
          <p:nvPr/>
        </p:nvSpPr>
        <p:spPr>
          <a:xfrm>
            <a:off x="-32926" y="3923640"/>
            <a:ext cx="9332912" cy="1219860"/>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8" name="テキスト プレースホルダー 7"/>
          <p:cNvSpPr>
            <a:spLocks noGrp="1"/>
          </p:cNvSpPr>
          <p:nvPr>
            <p:ph type="body" sz="quarter" idx="15"/>
          </p:nvPr>
        </p:nvSpPr>
        <p:spPr>
          <a:xfrm>
            <a:off x="323528" y="3923640"/>
            <a:ext cx="8568951" cy="885127"/>
          </a:xfrm>
        </p:spPr>
        <p:txBody>
          <a:bodyPr/>
          <a:lstStyle/>
          <a:p>
            <a:pPr marL="76200" indent="0">
              <a:buNone/>
            </a:pPr>
            <a:r>
              <a:rPr lang="es-VE" sz="2000" b="1" dirty="0" smtClean="0">
                <a:solidFill>
                  <a:schemeClr val="bg2"/>
                </a:solidFill>
                <a:effectLst>
                  <a:outerShdw blurRad="38100" dist="38100" dir="2700000" algn="tl">
                    <a:srgbClr val="000000">
                      <a:alpha val="43137"/>
                    </a:srgbClr>
                  </a:outerShdw>
                </a:effectLst>
                <a:cs typeface="Arial" pitchFamily="34" charset="0"/>
              </a:rPr>
              <a:t>En los pacientes con enfermedad arterial del tronco de la coronaria izquierda, ¿Existe algún escenario clínico que ofrezca mayor beneficio con la revascularización percutánea?</a:t>
            </a:r>
            <a:endParaRPr lang="es-VE" sz="2000" b="1" dirty="0">
              <a:solidFill>
                <a:schemeClr val="bg2"/>
              </a:solidFill>
              <a:effectLst>
                <a:outerShdw blurRad="38100" dist="38100" dir="2700000" algn="tl">
                  <a:srgbClr val="000000">
                    <a:alpha val="43137"/>
                  </a:srgbClr>
                </a:outerShdw>
              </a:effectLst>
              <a:cs typeface="Arial" pitchFamily="34" charset="0"/>
            </a:endParaRPr>
          </a:p>
        </p:txBody>
      </p:sp>
      <p:pic>
        <p:nvPicPr>
          <p:cNvPr id="11" name="Imagen 10"/>
          <p:cNvPicPr>
            <a:picLocks noChangeAspect="1"/>
          </p:cNvPicPr>
          <p:nvPr/>
        </p:nvPicPr>
        <p:blipFill>
          <a:blip r:embed="rId3"/>
          <a:stretch>
            <a:fillRect/>
          </a:stretch>
        </p:blipFill>
        <p:spPr>
          <a:xfrm>
            <a:off x="4076699" y="1121929"/>
            <a:ext cx="990600" cy="962025"/>
          </a:xfrm>
          <a:prstGeom prst="rect">
            <a:avLst/>
          </a:prstGeom>
        </p:spPr>
      </p:pic>
      <p:pic>
        <p:nvPicPr>
          <p:cNvPr id="14" name="Picture 8"/>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8367408" y="2865474"/>
            <a:ext cx="713325" cy="42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rot="10800000">
            <a:off x="0" y="2856832"/>
            <a:ext cx="713325" cy="42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75;p14"/>
          <p:cNvSpPr txBox="1">
            <a:spLocks/>
          </p:cNvSpPr>
          <p:nvPr/>
        </p:nvSpPr>
        <p:spPr>
          <a:xfrm>
            <a:off x="-32926" y="2717662"/>
            <a:ext cx="9194580" cy="572270"/>
          </a:xfrm>
          <a:prstGeom prst="rect">
            <a:avLst/>
          </a:prstGeom>
          <a:solidFill>
            <a:srgbClr val="FFFFFF">
              <a:alpha val="34118"/>
            </a:srgbClr>
          </a:solidFill>
        </p:spPr>
        <p:txBody>
          <a:bodyPr spcFirstLastPara="1" vert="horz" wrap="square" lIns="0" tIns="0" rIns="0" bIns="0" rtlCol="0" anchor="b" anchorCtr="0">
            <a:noAutofit/>
          </a:bodyPr>
          <a:lstStyle>
            <a:lvl1pPr algn="ctr" defTabSz="685800" rtl="0" eaLnBrk="1" latinLnBrk="0" hangingPunct="1">
              <a:lnSpc>
                <a:spcPct val="90000"/>
              </a:lnSpc>
              <a:spcBef>
                <a:spcPct val="0"/>
              </a:spcBef>
              <a:buNone/>
              <a:defRPr sz="2700" kern="1200" cap="all" spc="750" baseline="0">
                <a:solidFill>
                  <a:schemeClr val="tx1"/>
                </a:solidFill>
                <a:latin typeface="+mj-lt"/>
                <a:ea typeface="+mj-ea"/>
                <a:cs typeface="+mj-cs"/>
              </a:defRPr>
            </a:lvl1pPr>
          </a:lstStyle>
          <a:p>
            <a:pPr>
              <a:spcBef>
                <a:spcPts val="0"/>
              </a:spcBef>
              <a:buClrTx/>
              <a:buFontTx/>
            </a:pPr>
            <a:r>
              <a:rPr lang="es-VE" sz="3200" dirty="0" smtClean="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Interrogante del ciclo</a:t>
            </a:r>
            <a:endParaRPr lang="es-VE" sz="32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1" name="Picture 10" descr="Resultado de imagen para ascardi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Resultado de imagen para ucla"/>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438184"/>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881196" y="956213"/>
            <a:ext cx="7381600" cy="3823102"/>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6" name="Google Shape;75;p14">
            <a:extLst>
              <a:ext uri="{FF2B5EF4-FFF2-40B4-BE49-F238E27FC236}">
                <a16:creationId xmlns:a16="http://schemas.microsoft.com/office/drawing/2014/main" id="{87A4267E-167D-49D5-9A93-2A581F500D4B}"/>
              </a:ext>
            </a:extLst>
          </p:cNvPr>
          <p:cNvSpPr txBox="1">
            <a:spLocks/>
          </p:cNvSpPr>
          <p:nvPr/>
        </p:nvSpPr>
        <p:spPr>
          <a:xfrm>
            <a:off x="0" y="0"/>
            <a:ext cx="9144000" cy="627534"/>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a:extLst>
              <a:ext uri="{FF2B5EF4-FFF2-40B4-BE49-F238E27FC236}">
                <a16:creationId xmlns:a16="http://schemas.microsoft.com/office/drawing/2014/main" id="{A915F695-A5CE-4D00-88ED-E0FC077487AA}"/>
              </a:ext>
            </a:extLst>
          </p:cNvPr>
          <p:cNvCxnSpPr/>
          <p:nvPr/>
        </p:nvCxnSpPr>
        <p:spPr>
          <a:xfrm>
            <a:off x="0" y="627534"/>
            <a:ext cx="9144000" cy="0"/>
          </a:xfrm>
          <a:prstGeom prst="line">
            <a:avLst/>
          </a:prstGeom>
          <a:ln>
            <a:solidFill>
              <a:srgbClr val="002988"/>
            </a:solidFill>
          </a:ln>
        </p:spPr>
        <p:style>
          <a:lnRef idx="2">
            <a:schemeClr val="accent1"/>
          </a:lnRef>
          <a:fillRef idx="0">
            <a:schemeClr val="accent1"/>
          </a:fillRef>
          <a:effectRef idx="1">
            <a:schemeClr val="accent1"/>
          </a:effectRef>
          <a:fontRef idx="minor">
            <a:schemeClr val="tx1"/>
          </a:fontRef>
        </p:style>
      </p:cxnSp>
      <p:sp>
        <p:nvSpPr>
          <p:cNvPr id="8" name="Google Shape;75;p14">
            <a:extLst>
              <a:ext uri="{FF2B5EF4-FFF2-40B4-BE49-F238E27FC236}">
                <a16:creationId xmlns:a16="http://schemas.microsoft.com/office/drawing/2014/main" id="{0EFC5C3E-56EE-4F60-889F-B64B54CDB846}"/>
              </a:ext>
            </a:extLst>
          </p:cNvPr>
          <p:cNvSpPr txBox="1">
            <a:spLocks/>
          </p:cNvSpPr>
          <p:nvPr/>
        </p:nvSpPr>
        <p:spPr>
          <a:xfrm>
            <a:off x="-4" y="18316"/>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INTRODUCCIÓN</a:t>
            </a:r>
            <a:endParaRPr lang="es-VE" dirty="0">
              <a:effectLst>
                <a:outerShdw blurRad="38100" dist="38100" dir="2700000" algn="tl">
                  <a:srgbClr val="000000">
                    <a:alpha val="43137"/>
                  </a:srgbClr>
                </a:outerShdw>
              </a:effectLst>
            </a:endParaRPr>
          </a:p>
        </p:txBody>
      </p:sp>
      <p:pic>
        <p:nvPicPr>
          <p:cNvPr id="9" name="Picture 2">
            <a:extLst>
              <a:ext uri="{FF2B5EF4-FFF2-40B4-BE49-F238E27FC236}">
                <a16:creationId xmlns:a16="http://schemas.microsoft.com/office/drawing/2014/main" id="{6BAD98D9-2A95-40EE-BE38-D8EB8CB3EF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899592" y="962614"/>
            <a:ext cx="7200800" cy="1015663"/>
          </a:xfrm>
          <a:prstGeom prst="rect">
            <a:avLst/>
          </a:prstGeom>
        </p:spPr>
        <p:txBody>
          <a:bodyPr wrap="square">
            <a:spAutoFit/>
          </a:bodyPr>
          <a:lstStyle/>
          <a:p>
            <a:pPr marL="285750" indent="-285750" algn="just">
              <a:buClr>
                <a:schemeClr val="bg2">
                  <a:lumMod val="75000"/>
                </a:schemeClr>
              </a:buClr>
              <a:buFont typeface="Arial" panose="020B0604020202020204" pitchFamily="34" charset="0"/>
              <a:buChar char="•"/>
            </a:pP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La estrategia óptima para la revascularización coronaria en pacientes con enfermedad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coronaria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de tres vasos (3VD)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y/o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arteria coronaria principal izquierda (LMCAD) es objeto de un vigoroso debate entre los médicos y las sociedades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médicas.</a:t>
            </a:r>
            <a:endParaRPr lang="es-VE" sz="1500" b="1" dirty="0">
              <a:solidFill>
                <a:schemeClr val="bg2"/>
              </a:solidFill>
            </a:endParaRPr>
          </a:p>
        </p:txBody>
      </p:sp>
      <p:sp>
        <p:nvSpPr>
          <p:cNvPr id="3" name="Rectángulo 2"/>
          <p:cNvSpPr/>
          <p:nvPr/>
        </p:nvSpPr>
        <p:spPr>
          <a:xfrm>
            <a:off x="931531" y="1923678"/>
            <a:ext cx="7168861" cy="1015663"/>
          </a:xfrm>
          <a:prstGeom prst="rect">
            <a:avLst/>
          </a:prstGeom>
        </p:spPr>
        <p:txBody>
          <a:bodyPr wrap="square">
            <a:spAutoFit/>
          </a:bodyPr>
          <a:lstStyle/>
          <a:p>
            <a:pPr marL="285750" indent="-285750" algn="just">
              <a:buClr>
                <a:schemeClr val="bg2">
                  <a:lumMod val="75000"/>
                </a:schemeClr>
              </a:buClr>
              <a:buFont typeface="Arial" panose="020B0604020202020204" pitchFamily="34" charset="0"/>
              <a:buChar char="•"/>
            </a:pP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Los ensayos controlados aleatorizados y los grandes estudios observacionales centrados en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3VD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han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demostrado de manera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uniforme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que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la CABG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se asocia con una mortalidad significativamente menor que la intervención coronaria percutánea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(ICP)</a:t>
            </a:r>
            <a:endParaRPr lang="es-VE" sz="1500" b="1" dirty="0">
              <a:solidFill>
                <a:schemeClr val="bg2"/>
              </a:solidFill>
            </a:endParaRPr>
          </a:p>
        </p:txBody>
      </p:sp>
      <p:sp>
        <p:nvSpPr>
          <p:cNvPr id="4" name="Rectángulo 3"/>
          <p:cNvSpPr/>
          <p:nvPr/>
        </p:nvSpPr>
        <p:spPr>
          <a:xfrm>
            <a:off x="899592" y="2816517"/>
            <a:ext cx="6271269" cy="323165"/>
          </a:xfrm>
          <a:prstGeom prst="rect">
            <a:avLst/>
          </a:prstGeom>
        </p:spPr>
        <p:txBody>
          <a:bodyPr wrap="none">
            <a:spAutoFit/>
          </a:bodyPr>
          <a:lstStyle/>
          <a:p>
            <a:pPr marL="285750" indent="-285750">
              <a:buClr>
                <a:schemeClr val="bg2"/>
              </a:buClr>
              <a:buFont typeface="Arial" panose="020B0604020202020204" pitchFamily="34" charset="0"/>
              <a:buChar char="•"/>
            </a:pP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En cuanto a LMCAD, este debate se ha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intensificado en los últimos años. </a:t>
            </a:r>
            <a:endParaRPr lang="es-VE" sz="1500" b="1" dirty="0">
              <a:solidFill>
                <a:schemeClr val="bg2"/>
              </a:solidFill>
            </a:endParaRPr>
          </a:p>
        </p:txBody>
      </p:sp>
      <p:sp>
        <p:nvSpPr>
          <p:cNvPr id="5" name="Rectángulo 4"/>
          <p:cNvSpPr/>
          <p:nvPr/>
        </p:nvSpPr>
        <p:spPr>
          <a:xfrm>
            <a:off x="899592" y="3207765"/>
            <a:ext cx="7168861" cy="784830"/>
          </a:xfrm>
          <a:prstGeom prst="rect">
            <a:avLst/>
          </a:prstGeom>
        </p:spPr>
        <p:txBody>
          <a:bodyPr wrap="square">
            <a:spAutoFit/>
          </a:bodyPr>
          <a:lstStyle/>
          <a:p>
            <a:pPr marL="285750" indent="-285750" algn="just">
              <a:buClr>
                <a:schemeClr val="bg2">
                  <a:lumMod val="75000"/>
                </a:schemeClr>
              </a:buClr>
              <a:buFont typeface="Arial" panose="020B0604020202020204" pitchFamily="34" charset="0"/>
              <a:buChar char="•"/>
            </a:pP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Varios estudios han sugerido que la CABG realizada con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injerto arterial múltiple (MAG)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se asocia con resultados clínicos superiores que el uso de un solo injerto arterial y venas (SAG). </a:t>
            </a:r>
            <a:endParaRPr lang="es-VE" sz="1500" b="1" dirty="0">
              <a:solidFill>
                <a:schemeClr val="bg2"/>
              </a:solidFill>
            </a:endParaRPr>
          </a:p>
        </p:txBody>
      </p:sp>
      <p:sp>
        <p:nvSpPr>
          <p:cNvPr id="12" name="Rectángulo 11"/>
          <p:cNvSpPr/>
          <p:nvPr/>
        </p:nvSpPr>
        <p:spPr>
          <a:xfrm>
            <a:off x="899594" y="3835462"/>
            <a:ext cx="7200798" cy="833305"/>
          </a:xfrm>
          <a:prstGeom prst="rect">
            <a:avLst/>
          </a:prstGeom>
        </p:spPr>
        <p:txBody>
          <a:bodyPr wrap="square">
            <a:spAutoFit/>
          </a:bodyPr>
          <a:lstStyle/>
          <a:p>
            <a:pPr marL="342900" indent="-342900" algn="just">
              <a:lnSpc>
                <a:spcPct val="107000"/>
              </a:lnSpc>
              <a:spcAft>
                <a:spcPts val="800"/>
              </a:spcAft>
              <a:buClr>
                <a:schemeClr val="bg2">
                  <a:lumMod val="75000"/>
                </a:schemeClr>
              </a:buClr>
              <a:buFont typeface="Arial" panose="020B0604020202020204" pitchFamily="34" charset="0"/>
              <a:buChar char="•"/>
            </a:pP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Se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desconoce si el beneficio de supervivencia a largo plazo de CABG sobre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ICP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es principalmente atribuible a </a:t>
            </a:r>
            <a:r>
              <a:rPr lang="es-VE" sz="15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MAG o si la </a:t>
            </a:r>
            <a:r>
              <a:rPr lang="es-VE"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CABG con SAG es una estrategia razonable en comparación con PCI.</a:t>
            </a:r>
            <a:endParaRPr lang="en-US" sz="1500" b="1"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15"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500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APORTES DEL GRUPO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549439" y="987574"/>
            <a:ext cx="7992887" cy="1077218"/>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En el subgrupo de pacientes con enfermedad de tronco de la coronaria izquierda no </a:t>
            </a:r>
            <a:r>
              <a:rPr lang="es-VE" sz="1600" b="1" dirty="0">
                <a:solidFill>
                  <a:schemeClr val="bg2"/>
                </a:solidFill>
                <a:latin typeface="Calibri" panose="020F0502020204030204" pitchFamily="34" charset="0"/>
                <a:cs typeface="Calibri" panose="020F0502020204030204" pitchFamily="34" charset="0"/>
              </a:rPr>
              <a:t>se observaron diferencias en la mortalidad entre </a:t>
            </a:r>
            <a:r>
              <a:rPr lang="es-VE" sz="1600" b="1" dirty="0" smtClean="0">
                <a:solidFill>
                  <a:schemeClr val="bg2"/>
                </a:solidFill>
                <a:latin typeface="Calibri" panose="020F0502020204030204" pitchFamily="34" charset="0"/>
                <a:cs typeface="Calibri" panose="020F0502020204030204" pitchFamily="34" charset="0"/>
              </a:rPr>
              <a:t>ICP </a:t>
            </a:r>
            <a:r>
              <a:rPr lang="es-VE" sz="1600" b="1" dirty="0">
                <a:solidFill>
                  <a:schemeClr val="bg2"/>
                </a:solidFill>
                <a:latin typeface="Calibri" panose="020F0502020204030204" pitchFamily="34" charset="0"/>
                <a:cs typeface="Calibri" panose="020F0502020204030204" pitchFamily="34" charset="0"/>
              </a:rPr>
              <a:t>y CABG con MAG o </a:t>
            </a:r>
            <a:r>
              <a:rPr lang="es-VE" sz="1600" b="1" dirty="0" smtClean="0">
                <a:solidFill>
                  <a:schemeClr val="bg2"/>
                </a:solidFill>
                <a:latin typeface="Calibri" panose="020F0502020204030204" pitchFamily="34" charset="0"/>
                <a:cs typeface="Calibri" panose="020F0502020204030204" pitchFamily="34" charset="0"/>
              </a:rPr>
              <a:t>SAG; por lo tanto, la ICP podría ser una alternativa razonable a la CABG, independientemente del tipo de conducto en esta población de pacientes.</a:t>
            </a:r>
            <a:endParaRPr lang="es-VE" sz="1600" b="1" dirty="0">
              <a:solidFill>
                <a:schemeClr val="bg2"/>
              </a:solidFill>
              <a:latin typeface="Calibri" panose="020F0502020204030204" pitchFamily="34" charset="0"/>
              <a:cs typeface="Calibri" panose="020F0502020204030204" pitchFamily="34" charset="0"/>
            </a:endParaRPr>
          </a:p>
        </p:txBody>
      </p:sp>
      <p:sp>
        <p:nvSpPr>
          <p:cNvPr id="10" name="CuadroTexto 9"/>
          <p:cNvSpPr txBox="1"/>
          <p:nvPr/>
        </p:nvSpPr>
        <p:spPr>
          <a:xfrm>
            <a:off x="549438" y="2363611"/>
            <a:ext cx="7992887" cy="830997"/>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En el subgrupo del </a:t>
            </a:r>
            <a:r>
              <a:rPr lang="es-VE" sz="1600" b="1" dirty="0" err="1" smtClean="0">
                <a:solidFill>
                  <a:schemeClr val="bg2"/>
                </a:solidFill>
                <a:latin typeface="Calibri" panose="020F0502020204030204" pitchFamily="34" charset="0"/>
                <a:cs typeface="Calibri" panose="020F0502020204030204" pitchFamily="34" charset="0"/>
              </a:rPr>
              <a:t>tercil</a:t>
            </a:r>
            <a:r>
              <a:rPr lang="es-VE" sz="1600" b="1" dirty="0" smtClean="0">
                <a:solidFill>
                  <a:schemeClr val="bg2"/>
                </a:solidFill>
                <a:latin typeface="Calibri" panose="020F0502020204030204" pitchFamily="34" charset="0"/>
                <a:cs typeface="Calibri" panose="020F0502020204030204" pitchFamily="34" charset="0"/>
              </a:rPr>
              <a:t> del </a:t>
            </a:r>
            <a:r>
              <a:rPr lang="es-VE" sz="1600" b="1" dirty="0">
                <a:solidFill>
                  <a:schemeClr val="bg2"/>
                </a:solidFill>
                <a:latin typeface="Calibri" panose="020F0502020204030204" pitchFamily="34" charset="0"/>
                <a:cs typeface="Calibri" panose="020F0502020204030204" pitchFamily="34" charset="0"/>
              </a:rPr>
              <a:t>score SYNTAX </a:t>
            </a:r>
            <a:r>
              <a:rPr lang="es-VE" sz="1600" b="1" dirty="0" smtClean="0">
                <a:solidFill>
                  <a:schemeClr val="bg2"/>
                </a:solidFill>
                <a:latin typeface="Calibri" panose="020F0502020204030204" pitchFamily="34" charset="0"/>
                <a:cs typeface="Calibri" panose="020F0502020204030204" pitchFamily="34" charset="0"/>
              </a:rPr>
              <a:t>intermedia – baja, el </a:t>
            </a:r>
            <a:r>
              <a:rPr lang="es-VE" sz="1600" b="1" dirty="0">
                <a:solidFill>
                  <a:schemeClr val="bg2"/>
                </a:solidFill>
                <a:latin typeface="Calibri" panose="020F0502020204030204" pitchFamily="34" charset="0"/>
                <a:cs typeface="Calibri" panose="020F0502020204030204" pitchFamily="34" charset="0"/>
              </a:rPr>
              <a:t>riesgo de mortalidad por todas las causas fue similar entre SAG o MAG frente a </a:t>
            </a:r>
            <a:r>
              <a:rPr lang="es-VE" sz="1600" b="1" dirty="0" smtClean="0">
                <a:solidFill>
                  <a:schemeClr val="bg2"/>
                </a:solidFill>
                <a:latin typeface="Calibri" panose="020F0502020204030204" pitchFamily="34" charset="0"/>
                <a:cs typeface="Calibri" panose="020F0502020204030204" pitchFamily="34" charset="0"/>
              </a:rPr>
              <a:t>ICP. Por lo tanto, </a:t>
            </a:r>
            <a:r>
              <a:rPr lang="es-VE" sz="1600" b="1" dirty="0">
                <a:solidFill>
                  <a:schemeClr val="bg2"/>
                </a:solidFill>
                <a:latin typeface="Calibri" panose="020F0502020204030204" pitchFamily="34" charset="0"/>
                <a:cs typeface="Calibri" panose="020F0502020204030204" pitchFamily="34" charset="0"/>
              </a:rPr>
              <a:t>l</a:t>
            </a:r>
            <a:r>
              <a:rPr lang="es-VE" sz="1600" b="1" dirty="0" smtClean="0">
                <a:solidFill>
                  <a:schemeClr val="bg2"/>
                </a:solidFill>
                <a:latin typeface="Calibri" panose="020F0502020204030204" pitchFamily="34" charset="0"/>
                <a:cs typeface="Calibri" panose="020F0502020204030204" pitchFamily="34" charset="0"/>
              </a:rPr>
              <a:t>a ICP representa una alternativa a la cirugía, en el escenario descrito.</a:t>
            </a:r>
            <a:endParaRPr lang="es-VE" sz="1600" b="1" dirty="0">
              <a:solidFill>
                <a:schemeClr val="bg2"/>
              </a:solidFill>
              <a:latin typeface="Calibri" panose="020F0502020204030204" pitchFamily="34" charset="0"/>
              <a:cs typeface="Calibri" panose="020F0502020204030204" pitchFamily="34" charset="0"/>
            </a:endParaRPr>
          </a:p>
        </p:txBody>
      </p:sp>
      <p:sp>
        <p:nvSpPr>
          <p:cNvPr id="13" name="CuadroTexto 12"/>
          <p:cNvSpPr txBox="1"/>
          <p:nvPr/>
        </p:nvSpPr>
        <p:spPr>
          <a:xfrm>
            <a:off x="549437" y="3526125"/>
            <a:ext cx="7992887" cy="1077218"/>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Mientras que en los pacientes con diabetes no hubo diferencias en </a:t>
            </a:r>
            <a:r>
              <a:rPr lang="es-VE" sz="1600" b="1" smtClean="0">
                <a:solidFill>
                  <a:schemeClr val="bg2"/>
                </a:solidFill>
                <a:latin typeface="Calibri" panose="020F0502020204030204" pitchFamily="34" charset="0"/>
                <a:cs typeface="Calibri" panose="020F0502020204030204" pitchFamily="34" charset="0"/>
              </a:rPr>
              <a:t>la mortalidad </a:t>
            </a:r>
            <a:r>
              <a:rPr lang="es-VE" sz="1600" b="1" dirty="0" smtClean="0">
                <a:solidFill>
                  <a:schemeClr val="bg2"/>
                </a:solidFill>
                <a:latin typeface="Calibri" panose="020F0502020204030204" pitchFamily="34" charset="0"/>
                <a:cs typeface="Calibri" panose="020F0502020204030204" pitchFamily="34" charset="0"/>
              </a:rPr>
              <a:t>por todas la causas entre SAG o MAG vs ICP, en los pacientes no diabéticos se observó una disminución de la mortalidad por todas las causas en el grupo de SAG o MAG frente a ICP. </a:t>
            </a:r>
            <a:endParaRPr lang="es-VE" sz="16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112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APORTES DEL GRUPO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575555" y="2427734"/>
            <a:ext cx="7992887" cy="1323439"/>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A pesar de que en la metodología del estudio expresan que el estado vital de los pacientes durante el seguimiento fue verificado en el 94% de los pacientes, en las curvas de supervivencia se observa un descenso importante del número de pacientes en el seguimiento máximo que no es justificado en la interpretación de las mismas, afectando la credibilidad  de los resultados.</a:t>
            </a:r>
            <a:endParaRPr lang="es-VE" sz="1600" b="1" dirty="0">
              <a:solidFill>
                <a:schemeClr val="bg2"/>
              </a:solidFill>
              <a:latin typeface="Calibri" panose="020F0502020204030204" pitchFamily="34" charset="0"/>
              <a:cs typeface="Calibri" panose="020F0502020204030204" pitchFamily="34" charset="0"/>
            </a:endParaRPr>
          </a:p>
        </p:txBody>
      </p:sp>
      <p:sp>
        <p:nvSpPr>
          <p:cNvPr id="9" name="CuadroTexto 8"/>
          <p:cNvSpPr txBox="1"/>
          <p:nvPr/>
        </p:nvSpPr>
        <p:spPr>
          <a:xfrm>
            <a:off x="575555" y="1336343"/>
            <a:ext cx="7992887" cy="830997"/>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lgn="just">
              <a:buFont typeface="Arial" panose="020B0604020202020204" pitchFamily="34" charset="0"/>
              <a:buChar char="•"/>
            </a:pPr>
            <a:r>
              <a:rPr lang="es-VE" sz="1600" b="1" dirty="0" smtClean="0">
                <a:solidFill>
                  <a:schemeClr val="bg2"/>
                </a:solidFill>
                <a:latin typeface="Calibri" panose="020F0502020204030204" pitchFamily="34" charset="0"/>
                <a:cs typeface="Calibri" panose="020F0502020204030204" pitchFamily="34" charset="0"/>
              </a:rPr>
              <a:t>No se observó diferencias entre los grupos de ICP, SAG y MAG con respecto  a  factores de riesgo cardiovasculares como </a:t>
            </a:r>
            <a:r>
              <a:rPr lang="es-VE" sz="1600" b="1" dirty="0" err="1" smtClean="0">
                <a:solidFill>
                  <a:schemeClr val="bg2"/>
                </a:solidFill>
                <a:latin typeface="Calibri" panose="020F0502020204030204" pitchFamily="34" charset="0"/>
                <a:cs typeface="Calibri" panose="020F0502020204030204" pitchFamily="34" charset="0"/>
              </a:rPr>
              <a:t>dislipidemia</a:t>
            </a:r>
            <a:r>
              <a:rPr lang="es-VE" sz="1600" b="1" dirty="0" smtClean="0">
                <a:solidFill>
                  <a:schemeClr val="bg2"/>
                </a:solidFill>
                <a:latin typeface="Calibri" panose="020F0502020204030204" pitchFamily="34" charset="0"/>
                <a:cs typeface="Calibri" panose="020F0502020204030204" pitchFamily="34" charset="0"/>
              </a:rPr>
              <a:t>, hipertensión arterial, </a:t>
            </a:r>
            <a:r>
              <a:rPr lang="es-VE" sz="1600" b="1" dirty="0" err="1" smtClean="0">
                <a:solidFill>
                  <a:schemeClr val="bg2"/>
                </a:solidFill>
                <a:latin typeface="Calibri" panose="020F0502020204030204" pitchFamily="34" charset="0"/>
                <a:cs typeface="Calibri" panose="020F0502020204030204" pitchFamily="34" charset="0"/>
              </a:rPr>
              <a:t>tabquismo</a:t>
            </a:r>
            <a:r>
              <a:rPr lang="es-VE" sz="1600" b="1" dirty="0" smtClean="0">
                <a:solidFill>
                  <a:schemeClr val="bg2"/>
                </a:solidFill>
                <a:latin typeface="Calibri" panose="020F0502020204030204" pitchFamily="34" charset="0"/>
                <a:cs typeface="Calibri" panose="020F0502020204030204" pitchFamily="34" charset="0"/>
              </a:rPr>
              <a:t> y obesidad.</a:t>
            </a:r>
            <a:endParaRPr lang="es-VE" sz="16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50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pic>
        <p:nvPicPr>
          <p:cNvPr id="6" name="Picture 10" descr="Resultado de imagen para ascardio"/>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635896" y="1010226"/>
            <a:ext cx="1944216" cy="2154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ángulo 6"/>
          <p:cNvSpPr/>
          <p:nvPr/>
        </p:nvSpPr>
        <p:spPr>
          <a:xfrm>
            <a:off x="3246092" y="3859996"/>
            <a:ext cx="2723824" cy="923330"/>
          </a:xfrm>
          <a:prstGeom prst="rect">
            <a:avLst/>
          </a:prstGeom>
          <a:noFill/>
        </p:spPr>
        <p:txBody>
          <a:bodyPr wrap="none" lIns="91440" tIns="45720" rIns="91440" bIns="45720">
            <a:spAutoFit/>
          </a:bodyPr>
          <a:lstStyle/>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Gracias</a:t>
            </a:r>
            <a:endPar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95062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9" name="Google Shape;75;p14">
            <a:extLst>
              <a:ext uri="{FF2B5EF4-FFF2-40B4-BE49-F238E27FC236}">
                <a16:creationId xmlns:a16="http://schemas.microsoft.com/office/drawing/2014/main" id="{87A4267E-167D-49D5-9A93-2A581F500D4B}"/>
              </a:ext>
            </a:extLst>
          </p:cNvPr>
          <p:cNvSpPr txBox="1">
            <a:spLocks/>
          </p:cNvSpPr>
          <p:nvPr/>
        </p:nvSpPr>
        <p:spPr>
          <a:xfrm>
            <a:off x="-36512" y="1491628"/>
            <a:ext cx="9332912" cy="1765476"/>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a:effectLst>
                  <a:outerShdw blurRad="38100" dist="38100" dir="2700000" algn="tl">
                    <a:srgbClr val="000000">
                      <a:alpha val="43137"/>
                    </a:srgbClr>
                  </a:outerShdw>
                </a:effectLst>
              </a:rPr>
              <a:t>Objetivo del Estudio</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Google Shape;75;p14"/>
          <p:cNvSpPr txBox="1">
            <a:spLocks/>
          </p:cNvSpPr>
          <p:nvPr/>
        </p:nvSpPr>
        <p:spPr>
          <a:xfrm>
            <a:off x="287016" y="1491630"/>
            <a:ext cx="8568952" cy="1765474"/>
          </a:xfrm>
          <a:prstGeom prst="rect">
            <a:avLst/>
          </a:prstGeom>
          <a:no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just"/>
            <a:r>
              <a:rPr lang="es-VE" sz="2200" dirty="0">
                <a:solidFill>
                  <a:schemeClr val="bg2"/>
                </a:solidFill>
                <a:latin typeface="Calibri" panose="020F0502020204030204" pitchFamily="34" charset="0"/>
                <a:cs typeface="Calibri" panose="020F0502020204030204" pitchFamily="34" charset="0"/>
              </a:rPr>
              <a:t>C</a:t>
            </a:r>
            <a:r>
              <a:rPr lang="es-VE" sz="2200" dirty="0" smtClean="0">
                <a:solidFill>
                  <a:schemeClr val="bg2"/>
                </a:solidFill>
                <a:latin typeface="Calibri" panose="020F0502020204030204" pitchFamily="34" charset="0"/>
                <a:cs typeface="Calibri" panose="020F0502020204030204" pitchFamily="34" charset="0"/>
              </a:rPr>
              <a:t>omparar </a:t>
            </a:r>
            <a:r>
              <a:rPr lang="es-VE" sz="2200" dirty="0">
                <a:solidFill>
                  <a:schemeClr val="bg2"/>
                </a:solidFill>
                <a:latin typeface="Calibri" panose="020F0502020204030204" pitchFamily="34" charset="0"/>
                <a:cs typeface="Calibri" panose="020F0502020204030204" pitchFamily="34" charset="0"/>
              </a:rPr>
              <a:t>la mortalidad por todas las causas a largo plazo entre los pacientes que recibieron MAG o SAG con </a:t>
            </a:r>
            <a:r>
              <a:rPr lang="es-VE" sz="2200" dirty="0" smtClean="0">
                <a:solidFill>
                  <a:schemeClr val="bg2"/>
                </a:solidFill>
                <a:latin typeface="Calibri" panose="020F0502020204030204" pitchFamily="34" charset="0"/>
                <a:cs typeface="Calibri" panose="020F0502020204030204" pitchFamily="34" charset="0"/>
              </a:rPr>
              <a:t>ICP </a:t>
            </a:r>
            <a:r>
              <a:rPr lang="es-VE" sz="2200" dirty="0">
                <a:solidFill>
                  <a:schemeClr val="bg2"/>
                </a:solidFill>
                <a:latin typeface="Calibri" panose="020F0502020204030204" pitchFamily="34" charset="0"/>
                <a:cs typeface="Calibri" panose="020F0502020204030204" pitchFamily="34" charset="0"/>
              </a:rPr>
              <a:t>y determinar si el uso incremental de injertos arteriales en CABG tiene un impacto positivo en la mortalidad, basado en los datos del seguimiento a largo plazo del ensayo SYNTAXES.</a:t>
            </a:r>
            <a:endParaRPr lang="en-US" sz="2200" dirty="0">
              <a:solidFill>
                <a:schemeClr val="bg2"/>
              </a:solidFill>
              <a:latin typeface="Calibri" panose="020F0502020204030204" pitchFamily="34" charset="0"/>
              <a:cs typeface="Calibri" panose="020F0502020204030204" pitchFamily="34" charset="0"/>
            </a:endParaRPr>
          </a:p>
        </p:txBody>
      </p:sp>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15"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596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1016731" y="1965339"/>
            <a:ext cx="6750498" cy="747897"/>
          </a:xfrm>
          <a:prstGeom prst="rect">
            <a:avLst/>
          </a:prstGeom>
          <a:noFill/>
        </p:spPr>
        <p:txBody>
          <a:bodyPr spcFirstLastPara="1" wrap="square" lIns="0" tIns="0" rIns="0" bIns="0" anchor="b" anchorCtr="0">
            <a:spAutoFit/>
          </a:bodyPr>
          <a:lstStyle/>
          <a:p>
            <a:pPr algn="ctr"/>
            <a:r>
              <a:rPr lang="es-VE" sz="5400" dirty="0" smtClean="0">
                <a:effectLst>
                  <a:outerShdw blurRad="38100" dist="38100" dir="2700000" algn="tl">
                    <a:srgbClr val="000000">
                      <a:alpha val="43137"/>
                    </a:srgbClr>
                  </a:outerShdw>
                </a:effectLst>
              </a:rPr>
              <a:t>metodología</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a:ln>
            <a:solidFill>
              <a:schemeClr val="bg2"/>
            </a:solidFill>
          </a:ln>
        </p:spPr>
        <p:style>
          <a:lnRef idx="2">
            <a:schemeClr val="accent3"/>
          </a:lnRef>
          <a:fillRef idx="0">
            <a:schemeClr val="accent3"/>
          </a:fillRef>
          <a:effectRef idx="1">
            <a:schemeClr val="accent3"/>
          </a:effectRef>
          <a:fontRef idx="minor">
            <a:schemeClr val="tx1"/>
          </a:fontRef>
        </p:style>
      </p:cxnSp>
      <p:pic>
        <p:nvPicPr>
          <p:cNvPr id="6"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esultado de imagen para ucla"/>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57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0" name="Google Shape;75;p14">
            <a:extLst>
              <a:ext uri="{FF2B5EF4-FFF2-40B4-BE49-F238E27FC236}">
                <a16:creationId xmlns:a16="http://schemas.microsoft.com/office/drawing/2014/main" id="{87A4267E-167D-49D5-9A93-2A581F500D4B}"/>
              </a:ext>
            </a:extLst>
          </p:cNvPr>
          <p:cNvSpPr txBox="1">
            <a:spLocks/>
          </p:cNvSpPr>
          <p:nvPr/>
        </p:nvSpPr>
        <p:spPr>
          <a:xfrm>
            <a:off x="-15622" y="4083918"/>
            <a:ext cx="9236122" cy="360040"/>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71822" y="2613189"/>
            <a:ext cx="9236122" cy="360040"/>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3" name="Rectángulo redondeado 2"/>
          <p:cNvSpPr/>
          <p:nvPr/>
        </p:nvSpPr>
        <p:spPr>
          <a:xfrm>
            <a:off x="-468560" y="755764"/>
            <a:ext cx="2699796" cy="64807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Google Shape;75;p14">
            <a:extLst>
              <a:ext uri="{FF2B5EF4-FFF2-40B4-BE49-F238E27FC236}">
                <a16:creationId xmlns:a16="http://schemas.microsoft.com/office/drawing/2014/main" id="{87A4267E-167D-49D5-9A93-2A581F500D4B}"/>
              </a:ext>
            </a:extLst>
          </p:cNvPr>
          <p:cNvSpPr txBox="1">
            <a:spLocks/>
          </p:cNvSpPr>
          <p:nvPr/>
        </p:nvSpPr>
        <p:spPr>
          <a:xfrm>
            <a:off x="-4" y="1607165"/>
            <a:ext cx="9236122" cy="360040"/>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METODOLOGÍA </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6638" y="943643"/>
            <a:ext cx="33939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DISEÑO DEL ESTUDIO</a:t>
            </a:r>
            <a:endParaRPr lang="es-VE" sz="1600" b="1" dirty="0">
              <a:solidFill>
                <a:schemeClr val="bg2"/>
              </a:solidFill>
              <a:latin typeface="Calibri" panose="020F0502020204030204" pitchFamily="34" charset="0"/>
              <a:cs typeface="Calibri" panose="020F0502020204030204" pitchFamily="34" charset="0"/>
            </a:endParaRPr>
          </a:p>
        </p:txBody>
      </p:sp>
      <p:sp>
        <p:nvSpPr>
          <p:cNvPr id="4" name="CuadroTexto 3"/>
          <p:cNvSpPr txBox="1"/>
          <p:nvPr/>
        </p:nvSpPr>
        <p:spPr>
          <a:xfrm>
            <a:off x="2843808" y="1625603"/>
            <a:ext cx="4176464" cy="323165"/>
          </a:xfrm>
          <a:prstGeom prst="rect">
            <a:avLst/>
          </a:prstGeom>
          <a:noFill/>
        </p:spPr>
        <p:txBody>
          <a:bodyPr wrap="square" rtlCol="0">
            <a:spAutoFit/>
          </a:bodyPr>
          <a:lstStyle/>
          <a:p>
            <a:r>
              <a:rPr lang="es-VE" sz="1500" b="1" dirty="0" smtClean="0">
                <a:solidFill>
                  <a:schemeClr val="bg2"/>
                </a:solidFill>
                <a:latin typeface="Calibri" panose="020F0502020204030204" pitchFamily="34" charset="0"/>
                <a:cs typeface="Calibri" panose="020F0502020204030204" pitchFamily="34" charset="0"/>
              </a:rPr>
              <a:t>Análisis Post Hoc del estudio SYNTAXES</a:t>
            </a:r>
            <a:endParaRPr lang="es-VE" sz="1500" b="1" dirty="0">
              <a:solidFill>
                <a:schemeClr val="bg2"/>
              </a:solidFill>
              <a:latin typeface="Calibri" panose="020F0502020204030204" pitchFamily="34" charset="0"/>
              <a:cs typeface="Calibri" panose="020F0502020204030204" pitchFamily="34" charset="0"/>
            </a:endParaRPr>
          </a:p>
        </p:txBody>
      </p:sp>
      <p:sp>
        <p:nvSpPr>
          <p:cNvPr id="15" name="CuadroTexto 14"/>
          <p:cNvSpPr txBox="1"/>
          <p:nvPr/>
        </p:nvSpPr>
        <p:spPr>
          <a:xfrm>
            <a:off x="241912" y="2392318"/>
            <a:ext cx="2219085" cy="784830"/>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s-VE" sz="1500" b="1" dirty="0" smtClean="0">
              <a:solidFill>
                <a:schemeClr val="bg2"/>
              </a:solidFill>
              <a:latin typeface="Calibri" panose="020F0502020204030204" pitchFamily="34" charset="0"/>
              <a:cs typeface="Calibri" panose="020F0502020204030204" pitchFamily="34" charset="0"/>
            </a:endParaRPr>
          </a:p>
          <a:p>
            <a:pPr algn="ctr"/>
            <a:r>
              <a:rPr lang="es-VE" sz="1500" b="1" dirty="0" smtClean="0">
                <a:solidFill>
                  <a:schemeClr val="bg2"/>
                </a:solidFill>
                <a:latin typeface="Calibri" panose="020F0502020204030204" pitchFamily="34" charset="0"/>
                <a:cs typeface="Calibri" panose="020F0502020204030204" pitchFamily="34" charset="0"/>
              </a:rPr>
              <a:t>SYNTAXES (2019)</a:t>
            </a:r>
          </a:p>
          <a:p>
            <a:pPr algn="ctr"/>
            <a:endParaRPr lang="es-VE" sz="1500" b="1" dirty="0">
              <a:solidFill>
                <a:schemeClr val="bg2"/>
              </a:solidFill>
              <a:latin typeface="Calibri" panose="020F0502020204030204" pitchFamily="34" charset="0"/>
              <a:cs typeface="Calibri" panose="020F0502020204030204" pitchFamily="34" charset="0"/>
            </a:endParaRPr>
          </a:p>
        </p:txBody>
      </p:sp>
      <p:sp>
        <p:nvSpPr>
          <p:cNvPr id="17" name="CuadroTexto 16"/>
          <p:cNvSpPr txBox="1"/>
          <p:nvPr/>
        </p:nvSpPr>
        <p:spPr>
          <a:xfrm>
            <a:off x="241911" y="3890280"/>
            <a:ext cx="2219085" cy="784830"/>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s-VE" sz="1500" b="1" dirty="0" smtClean="0">
              <a:solidFill>
                <a:schemeClr val="bg2"/>
              </a:solidFill>
              <a:latin typeface="Calibri" panose="020F0502020204030204" pitchFamily="34" charset="0"/>
              <a:cs typeface="Calibri" panose="020F0502020204030204" pitchFamily="34" charset="0"/>
            </a:endParaRPr>
          </a:p>
          <a:p>
            <a:pPr algn="ctr"/>
            <a:r>
              <a:rPr lang="es-VE" sz="1500" b="1" dirty="0" smtClean="0">
                <a:solidFill>
                  <a:schemeClr val="bg2"/>
                </a:solidFill>
                <a:latin typeface="Calibri" panose="020F0502020204030204" pitchFamily="34" charset="0"/>
                <a:cs typeface="Calibri" panose="020F0502020204030204" pitchFamily="34" charset="0"/>
              </a:rPr>
              <a:t>SYNTAX (2009)</a:t>
            </a:r>
          </a:p>
          <a:p>
            <a:pPr algn="ctr"/>
            <a:endParaRPr lang="es-VE" sz="1500" b="1" dirty="0">
              <a:solidFill>
                <a:schemeClr val="bg2"/>
              </a:solidFill>
              <a:latin typeface="Calibri" panose="020F0502020204030204" pitchFamily="34" charset="0"/>
              <a:cs typeface="Calibri" panose="020F0502020204030204" pitchFamily="34" charset="0"/>
            </a:endParaRPr>
          </a:p>
        </p:txBody>
      </p:sp>
      <p:sp>
        <p:nvSpPr>
          <p:cNvPr id="5" name="CuadroTexto 4"/>
          <p:cNvSpPr txBox="1"/>
          <p:nvPr/>
        </p:nvSpPr>
        <p:spPr>
          <a:xfrm>
            <a:off x="2555776" y="2646909"/>
            <a:ext cx="6172355" cy="323165"/>
          </a:xfrm>
          <a:prstGeom prst="rect">
            <a:avLst/>
          </a:prstGeom>
          <a:noFill/>
        </p:spPr>
        <p:txBody>
          <a:bodyPr wrap="square" rtlCol="0">
            <a:spAutoFit/>
          </a:bodyPr>
          <a:lstStyle/>
          <a:p>
            <a:r>
              <a:rPr lang="en-US" sz="1500" b="1" dirty="0" smtClean="0">
                <a:solidFill>
                  <a:schemeClr val="bg2"/>
                </a:solidFill>
                <a:latin typeface="Calibri" panose="020F0502020204030204" pitchFamily="34" charset="0"/>
                <a:cs typeface="Calibri" panose="020F0502020204030204" pitchFamily="34" charset="0"/>
              </a:rPr>
              <a:t>Synergy </a:t>
            </a:r>
            <a:r>
              <a:rPr lang="en-US" sz="1500" b="1" dirty="0">
                <a:solidFill>
                  <a:schemeClr val="bg2"/>
                </a:solidFill>
                <a:latin typeface="Calibri" panose="020F0502020204030204" pitchFamily="34" charset="0"/>
                <a:cs typeface="Calibri" panose="020F0502020204030204" pitchFamily="34" charset="0"/>
              </a:rPr>
              <a:t>between PCI with </a:t>
            </a:r>
            <a:r>
              <a:rPr lang="en-US" sz="1500" b="1" dirty="0" err="1">
                <a:solidFill>
                  <a:schemeClr val="bg2"/>
                </a:solidFill>
                <a:latin typeface="Calibri" panose="020F0502020204030204" pitchFamily="34" charset="0"/>
                <a:cs typeface="Calibri" panose="020F0502020204030204" pitchFamily="34" charset="0"/>
              </a:rPr>
              <a:t>Taxus</a:t>
            </a:r>
            <a:r>
              <a:rPr lang="en-US" sz="1500" b="1" dirty="0">
                <a:solidFill>
                  <a:schemeClr val="bg2"/>
                </a:solidFill>
                <a:latin typeface="Calibri" panose="020F0502020204030204" pitchFamily="34" charset="0"/>
                <a:cs typeface="Calibri" panose="020F0502020204030204" pitchFamily="34" charset="0"/>
              </a:rPr>
              <a:t> and Cardiac Surgery Extended Survival</a:t>
            </a:r>
            <a:endParaRPr lang="es-VE" sz="1500" b="1" dirty="0">
              <a:solidFill>
                <a:schemeClr val="bg2"/>
              </a:solidFill>
              <a:latin typeface="Calibri" panose="020F0502020204030204" pitchFamily="34" charset="0"/>
              <a:cs typeface="Calibri" panose="020F0502020204030204" pitchFamily="34" charset="0"/>
            </a:endParaRPr>
          </a:p>
        </p:txBody>
      </p:sp>
      <p:sp>
        <p:nvSpPr>
          <p:cNvPr id="6" name="CuadroTexto 5"/>
          <p:cNvSpPr txBox="1"/>
          <p:nvPr/>
        </p:nvSpPr>
        <p:spPr>
          <a:xfrm>
            <a:off x="2546470" y="4103575"/>
            <a:ext cx="5560287" cy="323165"/>
          </a:xfrm>
          <a:prstGeom prst="rect">
            <a:avLst/>
          </a:prstGeom>
          <a:noFill/>
        </p:spPr>
        <p:txBody>
          <a:bodyPr wrap="square" rtlCol="0">
            <a:spAutoFit/>
          </a:bodyPr>
          <a:lstStyle/>
          <a:p>
            <a:r>
              <a:rPr lang="en-US" sz="1500" b="1" dirty="0">
                <a:solidFill>
                  <a:schemeClr val="bg2"/>
                </a:solidFill>
                <a:latin typeface="Calibri" panose="020F0502020204030204" pitchFamily="34" charset="0"/>
                <a:cs typeface="Calibri" panose="020F0502020204030204" pitchFamily="34" charset="0"/>
              </a:rPr>
              <a:t>Synergy between PCI with </a:t>
            </a:r>
            <a:r>
              <a:rPr lang="en-US" sz="1500" b="1" dirty="0" err="1">
                <a:solidFill>
                  <a:schemeClr val="bg2"/>
                </a:solidFill>
                <a:latin typeface="Calibri" panose="020F0502020204030204" pitchFamily="34" charset="0"/>
                <a:cs typeface="Calibri" panose="020F0502020204030204" pitchFamily="34" charset="0"/>
              </a:rPr>
              <a:t>Taxus</a:t>
            </a:r>
            <a:r>
              <a:rPr lang="en-US" sz="1500" b="1" dirty="0">
                <a:solidFill>
                  <a:schemeClr val="bg2"/>
                </a:solidFill>
                <a:latin typeface="Calibri" panose="020F0502020204030204" pitchFamily="34" charset="0"/>
                <a:cs typeface="Calibri" panose="020F0502020204030204" pitchFamily="34" charset="0"/>
              </a:rPr>
              <a:t> and Cardiac Surgery</a:t>
            </a:r>
            <a:endParaRPr lang="es-VE" sz="1500" b="1" dirty="0">
              <a:solidFill>
                <a:schemeClr val="bg2"/>
              </a:solidFill>
              <a:latin typeface="Calibri" panose="020F0502020204030204" pitchFamily="34" charset="0"/>
              <a:cs typeface="Calibri" panose="020F0502020204030204" pitchFamily="34" charset="0"/>
            </a:endParaRPr>
          </a:p>
        </p:txBody>
      </p:sp>
      <p:sp>
        <p:nvSpPr>
          <p:cNvPr id="8" name="Flecha arriba 7"/>
          <p:cNvSpPr/>
          <p:nvPr/>
        </p:nvSpPr>
        <p:spPr>
          <a:xfrm>
            <a:off x="1099425" y="3312549"/>
            <a:ext cx="504056" cy="432048"/>
          </a:xfrm>
          <a:prstGeom prst="upArrow">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CuadroTexto 21"/>
          <p:cNvSpPr txBox="1"/>
          <p:nvPr/>
        </p:nvSpPr>
        <p:spPr>
          <a:xfrm>
            <a:off x="1603481" y="3393707"/>
            <a:ext cx="2036012" cy="320358"/>
          </a:xfrm>
          <a:prstGeom prst="rect">
            <a:avLst/>
          </a:prstGeom>
          <a:noFill/>
        </p:spPr>
        <p:txBody>
          <a:bodyPr wrap="square" rtlCol="0">
            <a:spAutoFit/>
          </a:bodyPr>
          <a:lstStyle/>
          <a:p>
            <a:r>
              <a:rPr lang="en-US" sz="1500" b="1" i="1" dirty="0" err="1" smtClean="0">
                <a:solidFill>
                  <a:schemeClr val="tx2">
                    <a:lumMod val="20000"/>
                    <a:lumOff val="80000"/>
                  </a:schemeClr>
                </a:solidFill>
                <a:latin typeface="Calibri" panose="020F0502020204030204" pitchFamily="34" charset="0"/>
                <a:cs typeface="Calibri" panose="020F0502020204030204" pitchFamily="34" charset="0"/>
              </a:rPr>
              <a:t>Seguimiento</a:t>
            </a:r>
            <a:r>
              <a:rPr lang="en-US" sz="1500" b="1" i="1" dirty="0" smtClean="0">
                <a:solidFill>
                  <a:schemeClr val="tx2">
                    <a:lumMod val="20000"/>
                    <a:lumOff val="80000"/>
                  </a:schemeClr>
                </a:solidFill>
                <a:latin typeface="Calibri" panose="020F0502020204030204" pitchFamily="34" charset="0"/>
                <a:cs typeface="Calibri" panose="020F0502020204030204" pitchFamily="34" charset="0"/>
              </a:rPr>
              <a:t> a 10 </a:t>
            </a:r>
            <a:r>
              <a:rPr lang="en-US" sz="1500" b="1" i="1" dirty="0" err="1" smtClean="0">
                <a:solidFill>
                  <a:schemeClr val="tx2">
                    <a:lumMod val="20000"/>
                    <a:lumOff val="80000"/>
                  </a:schemeClr>
                </a:solidFill>
                <a:latin typeface="Calibri" panose="020F0502020204030204" pitchFamily="34" charset="0"/>
                <a:cs typeface="Calibri" panose="020F0502020204030204" pitchFamily="34" charset="0"/>
              </a:rPr>
              <a:t>años</a:t>
            </a:r>
            <a:endParaRPr lang="es-VE" sz="1500" b="1" i="1" dirty="0">
              <a:solidFill>
                <a:schemeClr val="tx2">
                  <a:lumMod val="20000"/>
                  <a:lumOff val="80000"/>
                </a:schemeClr>
              </a:solidFill>
              <a:latin typeface="Calibri" panose="020F0502020204030204" pitchFamily="34" charset="0"/>
              <a:cs typeface="Calibri" panose="020F0502020204030204" pitchFamily="34" charset="0"/>
            </a:endParaRPr>
          </a:p>
        </p:txBody>
      </p:sp>
      <p:sp>
        <p:nvSpPr>
          <p:cNvPr id="23"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343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3" grpId="0" animBg="1"/>
      <p:bldP spid="9" grpId="0" animBg="1"/>
      <p:bldP spid="2" grpId="0"/>
      <p:bldP spid="4" grpId="0"/>
      <p:bldP spid="15" grpId="0" animBg="1"/>
      <p:bldP spid="17" grpId="0" animBg="1"/>
      <p:bldP spid="5" grpId="0"/>
      <p:bldP spid="6" grpId="0"/>
      <p:bldP spid="8"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71822" y="2613188"/>
            <a:ext cx="9215822" cy="2211105"/>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3" name="Rectángulo redondeado 2"/>
          <p:cNvSpPr/>
          <p:nvPr/>
        </p:nvSpPr>
        <p:spPr>
          <a:xfrm>
            <a:off x="-468560" y="755764"/>
            <a:ext cx="2699796" cy="64807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METODOLOGÍA </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9 CuadroTexto"/>
          <p:cNvSpPr txBox="1"/>
          <p:nvPr/>
        </p:nvSpPr>
        <p:spPr>
          <a:xfrm>
            <a:off x="20110" y="4824293"/>
            <a:ext cx="9216008" cy="384721"/>
          </a:xfrm>
          <a:prstGeom prst="rect">
            <a:avLst/>
          </a:prstGeom>
          <a:noFill/>
        </p:spPr>
        <p:txBody>
          <a:bodyPr wrap="square" rtlCol="0">
            <a:spAutoFit/>
          </a:bodyPr>
          <a:lstStyle/>
          <a:p>
            <a:r>
              <a:rPr lang="es-US" sz="950" dirty="0" err="1" smtClean="0">
                <a:solidFill>
                  <a:schemeClr val="tx2">
                    <a:lumMod val="60000"/>
                    <a:lumOff val="40000"/>
                  </a:schemeClr>
                </a:solidFill>
                <a:latin typeface="Times New Roman" panose="02020603050405020304" pitchFamily="18" charset="0"/>
                <a:cs typeface="Times New Roman" panose="02020603050405020304" pitchFamily="18" charset="0"/>
              </a:rPr>
              <a:t>Thuijs</a:t>
            </a:r>
            <a:r>
              <a:rPr lang="es-US" sz="950" dirty="0" smtClean="0">
                <a:solidFill>
                  <a:schemeClr val="tx2">
                    <a:lumMod val="60000"/>
                    <a:lumOff val="40000"/>
                  </a:schemeClr>
                </a:solidFill>
                <a:latin typeface="Times New Roman" panose="02020603050405020304" pitchFamily="18" charset="0"/>
                <a:cs typeface="Times New Roman" panose="02020603050405020304" pitchFamily="18" charset="0"/>
              </a:rPr>
              <a:t> D, et al. </a:t>
            </a:r>
            <a:r>
              <a:rPr lang="en-US" sz="950" dirty="0">
                <a:solidFill>
                  <a:schemeClr val="tx2">
                    <a:lumMod val="60000"/>
                    <a:lumOff val="40000"/>
                  </a:schemeClr>
                </a:solidFill>
                <a:latin typeface="Times New Roman" panose="02020603050405020304" pitchFamily="18" charset="0"/>
                <a:cs typeface="Times New Roman" panose="02020603050405020304" pitchFamily="18" charset="0"/>
              </a:rPr>
              <a:t>Percutaneous coronary intervention versus coronary artery bypass grafting in patients with three-vessel or left main coronary artery disease: 10-year follow-up of the </a:t>
            </a:r>
            <a:r>
              <a:rPr lang="en-US" sz="950" dirty="0" err="1">
                <a:solidFill>
                  <a:schemeClr val="tx2">
                    <a:lumMod val="60000"/>
                    <a:lumOff val="40000"/>
                  </a:schemeClr>
                </a:solidFill>
                <a:latin typeface="Times New Roman" panose="02020603050405020304" pitchFamily="18" charset="0"/>
                <a:cs typeface="Times New Roman" panose="02020603050405020304" pitchFamily="18" charset="0"/>
              </a:rPr>
              <a:t>multicentre</a:t>
            </a:r>
            <a:r>
              <a:rPr lang="en-US" sz="95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950" dirty="0" err="1">
                <a:solidFill>
                  <a:schemeClr val="tx2">
                    <a:lumMod val="60000"/>
                    <a:lumOff val="40000"/>
                  </a:schemeClr>
                </a:solidFill>
                <a:latin typeface="Times New Roman" panose="02020603050405020304" pitchFamily="18" charset="0"/>
                <a:cs typeface="Times New Roman" panose="02020603050405020304" pitchFamily="18" charset="0"/>
              </a:rPr>
              <a:t>randomised</a:t>
            </a:r>
            <a:r>
              <a:rPr lang="en-US" sz="950" dirty="0">
                <a:solidFill>
                  <a:schemeClr val="tx2">
                    <a:lumMod val="60000"/>
                    <a:lumOff val="40000"/>
                  </a:schemeClr>
                </a:solidFill>
                <a:latin typeface="Times New Roman" panose="02020603050405020304" pitchFamily="18" charset="0"/>
                <a:cs typeface="Times New Roman" panose="02020603050405020304" pitchFamily="18" charset="0"/>
              </a:rPr>
              <a:t> controlled SYNTAX </a:t>
            </a:r>
            <a:r>
              <a:rPr lang="en-US" sz="950" dirty="0" smtClean="0">
                <a:solidFill>
                  <a:schemeClr val="tx2">
                    <a:lumMod val="60000"/>
                    <a:lumOff val="40000"/>
                  </a:schemeClr>
                </a:solidFill>
                <a:latin typeface="Times New Roman" panose="02020603050405020304" pitchFamily="18" charset="0"/>
                <a:cs typeface="Times New Roman" panose="02020603050405020304" pitchFamily="18" charset="0"/>
              </a:rPr>
              <a:t>trial. Lancet 2019.</a:t>
            </a:r>
            <a:endParaRPr lang="es-US" sz="95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6638" y="943643"/>
            <a:ext cx="33939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DISEÑO DEL ESTUDIO</a:t>
            </a:r>
            <a:endParaRPr lang="es-VE" sz="1600" b="1" dirty="0">
              <a:solidFill>
                <a:schemeClr val="bg2"/>
              </a:solidFill>
              <a:latin typeface="Calibri" panose="020F0502020204030204" pitchFamily="34" charset="0"/>
              <a:cs typeface="Calibri" panose="020F0502020204030204" pitchFamily="34" charset="0"/>
            </a:endParaRPr>
          </a:p>
        </p:txBody>
      </p:sp>
      <p:sp>
        <p:nvSpPr>
          <p:cNvPr id="15" name="CuadroTexto 14"/>
          <p:cNvSpPr txBox="1"/>
          <p:nvPr/>
        </p:nvSpPr>
        <p:spPr>
          <a:xfrm>
            <a:off x="1685741" y="1560718"/>
            <a:ext cx="6199053" cy="600164"/>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p>
          <a:p>
            <a:pPr algn="ctr"/>
            <a:r>
              <a:rPr lang="en-US" sz="1500" b="1" dirty="0">
                <a:solidFill>
                  <a:schemeClr val="bg2"/>
                </a:solidFill>
                <a:latin typeface="Calibri" panose="020F0502020204030204" pitchFamily="34" charset="0"/>
                <a:cs typeface="Calibri" panose="020F0502020204030204" pitchFamily="34" charset="0"/>
              </a:rPr>
              <a:t>Synergy between PCI with </a:t>
            </a:r>
            <a:r>
              <a:rPr lang="en-US" sz="1500" b="1" dirty="0" err="1">
                <a:solidFill>
                  <a:schemeClr val="bg2"/>
                </a:solidFill>
                <a:latin typeface="Calibri" panose="020F0502020204030204" pitchFamily="34" charset="0"/>
                <a:cs typeface="Calibri" panose="020F0502020204030204" pitchFamily="34" charset="0"/>
              </a:rPr>
              <a:t>Taxus</a:t>
            </a:r>
            <a:r>
              <a:rPr lang="en-US" sz="1500" b="1" dirty="0">
                <a:solidFill>
                  <a:schemeClr val="bg2"/>
                </a:solidFill>
                <a:latin typeface="Calibri" panose="020F0502020204030204" pitchFamily="34" charset="0"/>
                <a:cs typeface="Calibri" panose="020F0502020204030204" pitchFamily="34" charset="0"/>
              </a:rPr>
              <a:t> and Cardiac Surgery Extended </a:t>
            </a:r>
            <a:r>
              <a:rPr lang="en-US" sz="1500" b="1" dirty="0" smtClean="0">
                <a:solidFill>
                  <a:schemeClr val="bg2"/>
                </a:solidFill>
                <a:latin typeface="Calibri" panose="020F0502020204030204" pitchFamily="34" charset="0"/>
                <a:cs typeface="Calibri" panose="020F0502020204030204" pitchFamily="34" charset="0"/>
              </a:rPr>
              <a:t>Survival</a:t>
            </a:r>
            <a:endParaRPr lang="es-VE" sz="1500" b="1" dirty="0">
              <a:solidFill>
                <a:schemeClr val="bg2"/>
              </a:solidFill>
              <a:latin typeface="Calibri" panose="020F0502020204030204" pitchFamily="34" charset="0"/>
              <a:cs typeface="Calibri" panose="020F0502020204030204" pitchFamily="34" charset="0"/>
            </a:endParaRPr>
          </a:p>
        </p:txBody>
      </p:sp>
      <p:sp>
        <p:nvSpPr>
          <p:cNvPr id="5" name="CuadroTexto 4"/>
          <p:cNvSpPr txBox="1"/>
          <p:nvPr/>
        </p:nvSpPr>
        <p:spPr>
          <a:xfrm>
            <a:off x="1259632" y="3393850"/>
            <a:ext cx="2736304" cy="553998"/>
          </a:xfrm>
          <a:prstGeom prst="rect">
            <a:avLst/>
          </a:prstGeom>
          <a:noFill/>
          <a:ln>
            <a:solidFill>
              <a:schemeClr val="bg2"/>
            </a:solidFill>
          </a:ln>
        </p:spPr>
        <p:txBody>
          <a:bodyPr wrap="square" rtlCol="0">
            <a:spAutoFit/>
          </a:bodyPr>
          <a:lstStyle/>
          <a:p>
            <a:r>
              <a:rPr lang="en-US" sz="1500" b="1" dirty="0" err="1" smtClean="0">
                <a:solidFill>
                  <a:schemeClr val="bg2"/>
                </a:solidFill>
                <a:latin typeface="Calibri" panose="020F0502020204030204" pitchFamily="34" charset="0"/>
                <a:cs typeface="Calibri" panose="020F0502020204030204" pitchFamily="34" charset="0"/>
              </a:rPr>
              <a:t>Publicado</a:t>
            </a:r>
            <a:r>
              <a:rPr lang="en-US" sz="1500" b="1" dirty="0" smtClean="0">
                <a:solidFill>
                  <a:schemeClr val="bg2"/>
                </a:solidFill>
                <a:latin typeface="Calibri" panose="020F0502020204030204" pitchFamily="34" charset="0"/>
                <a:cs typeface="Calibri" panose="020F0502020204030204" pitchFamily="34" charset="0"/>
              </a:rPr>
              <a:t> </a:t>
            </a:r>
            <a:r>
              <a:rPr lang="en-US" sz="1500" b="1" dirty="0" err="1" smtClean="0">
                <a:solidFill>
                  <a:schemeClr val="bg2"/>
                </a:solidFill>
                <a:latin typeface="Calibri" panose="020F0502020204030204" pitchFamily="34" charset="0"/>
                <a:cs typeface="Calibri" panose="020F0502020204030204" pitchFamily="34" charset="0"/>
              </a:rPr>
              <a:t>en</a:t>
            </a:r>
            <a:r>
              <a:rPr lang="en-US" sz="1500" b="1" dirty="0" smtClean="0">
                <a:solidFill>
                  <a:schemeClr val="bg2"/>
                </a:solidFill>
                <a:latin typeface="Calibri" panose="020F0502020204030204" pitchFamily="34" charset="0"/>
                <a:cs typeface="Calibri" panose="020F0502020204030204" pitchFamily="34" charset="0"/>
              </a:rPr>
              <a:t> </a:t>
            </a:r>
            <a:r>
              <a:rPr lang="en-US" sz="1500" b="1" dirty="0" err="1" smtClean="0">
                <a:solidFill>
                  <a:schemeClr val="bg2"/>
                </a:solidFill>
                <a:latin typeface="Calibri" panose="020F0502020204030204" pitchFamily="34" charset="0"/>
                <a:cs typeface="Calibri" panose="020F0502020204030204" pitchFamily="34" charset="0"/>
              </a:rPr>
              <a:t>Septiembre</a:t>
            </a:r>
            <a:r>
              <a:rPr lang="en-US" sz="1500" b="1" dirty="0" smtClean="0">
                <a:solidFill>
                  <a:schemeClr val="bg2"/>
                </a:solidFill>
                <a:latin typeface="Calibri" panose="020F0502020204030204" pitchFamily="34" charset="0"/>
                <a:cs typeface="Calibri" panose="020F0502020204030204" pitchFamily="34" charset="0"/>
              </a:rPr>
              <a:t> 2019 </a:t>
            </a:r>
          </a:p>
          <a:p>
            <a:pPr algn="ctr"/>
            <a:r>
              <a:rPr lang="en-US" sz="1500" b="1" dirty="0" smtClean="0">
                <a:solidFill>
                  <a:schemeClr val="bg2"/>
                </a:solidFill>
                <a:latin typeface="Calibri" panose="020F0502020204030204" pitchFamily="34" charset="0"/>
                <a:cs typeface="Calibri" panose="020F0502020204030204" pitchFamily="34" charset="0"/>
              </a:rPr>
              <a:t>LANCET</a:t>
            </a:r>
            <a:endParaRPr lang="es-VE" sz="1500" b="1" dirty="0">
              <a:solidFill>
                <a:schemeClr val="bg2"/>
              </a:solidFill>
              <a:latin typeface="Calibri" panose="020F0502020204030204" pitchFamily="34" charset="0"/>
              <a:cs typeface="Calibri" panose="020F0502020204030204" pitchFamily="34" charset="0"/>
            </a:endParaRPr>
          </a:p>
        </p:txBody>
      </p:sp>
      <p:pic>
        <p:nvPicPr>
          <p:cNvPr id="21" name="Imagen 20"/>
          <p:cNvPicPr/>
          <p:nvPr/>
        </p:nvPicPr>
        <p:blipFill rotWithShape="1">
          <a:blip r:embed="rId8"/>
          <a:srcRect r="16085"/>
          <a:stretch/>
        </p:blipFill>
        <p:spPr bwMode="auto">
          <a:xfrm>
            <a:off x="5194516" y="2823776"/>
            <a:ext cx="3913988" cy="1694146"/>
          </a:xfrm>
          <a:prstGeom prst="rect">
            <a:avLst/>
          </a:prstGeom>
          <a:ln>
            <a:noFill/>
          </a:ln>
          <a:effectLst>
            <a:outerShdw blurRad="190500" algn="tl" rotWithShape="0">
              <a:srgbClr val="000000">
                <a:alpha val="70000"/>
              </a:srgbClr>
            </a:outerShdw>
          </a:effectLst>
        </p:spPr>
      </p:pic>
      <p:sp>
        <p:nvSpPr>
          <p:cNvPr id="13" name="CuadroTexto 12"/>
          <p:cNvSpPr txBox="1"/>
          <p:nvPr/>
        </p:nvSpPr>
        <p:spPr>
          <a:xfrm>
            <a:off x="260248" y="2809975"/>
            <a:ext cx="4186072" cy="1938992"/>
          </a:xfrm>
          <a:prstGeom prst="rect">
            <a:avLst/>
          </a:prstGeom>
          <a:noFill/>
          <a:ln>
            <a:solidFill>
              <a:schemeClr val="bg2"/>
            </a:solidFill>
          </a:ln>
        </p:spPr>
        <p:txBody>
          <a:bodyPr wrap="square" rtlCol="0">
            <a:spAutoFit/>
          </a:bodyPr>
          <a:lstStyle/>
          <a:p>
            <a:pPr marL="285750" lvl="0" indent="-285750" algn="just">
              <a:buClr>
                <a:schemeClr val="bg2"/>
              </a:buClr>
              <a:buFont typeface="Arial" panose="020B0604020202020204" pitchFamily="34" charset="0"/>
              <a:buChar char="•"/>
            </a:pPr>
            <a:r>
              <a:rPr lang="es-VE" sz="1500" b="1" dirty="0" smtClean="0">
                <a:solidFill>
                  <a:schemeClr val="bg2"/>
                </a:solidFill>
                <a:latin typeface="Calibri" panose="020F0502020204030204" pitchFamily="34" charset="0"/>
                <a:cs typeface="Calibri" panose="020F0502020204030204" pitchFamily="34" charset="0"/>
              </a:rPr>
              <a:t>Prospectivo. </a:t>
            </a:r>
          </a:p>
          <a:p>
            <a:pPr marL="285750" lvl="0" indent="-285750" algn="just">
              <a:buClr>
                <a:schemeClr val="bg2"/>
              </a:buClr>
              <a:buFont typeface="Arial" panose="020B0604020202020204" pitchFamily="34" charset="0"/>
              <a:buChar char="•"/>
            </a:pPr>
            <a:r>
              <a:rPr lang="es-VE" sz="1500" b="1" dirty="0" smtClean="0">
                <a:solidFill>
                  <a:schemeClr val="bg2"/>
                </a:solidFill>
                <a:latin typeface="Calibri" panose="020F0502020204030204" pitchFamily="34" charset="0"/>
                <a:cs typeface="Calibri" panose="020F0502020204030204" pitchFamily="34" charset="0"/>
              </a:rPr>
              <a:t>Aleatorizado</a:t>
            </a:r>
            <a:r>
              <a:rPr lang="es-VE" sz="1500" b="1" dirty="0">
                <a:solidFill>
                  <a:schemeClr val="bg2"/>
                </a:solidFill>
                <a:latin typeface="Calibri" panose="020F0502020204030204" pitchFamily="34" charset="0"/>
                <a:cs typeface="Calibri" panose="020F0502020204030204" pitchFamily="34" charset="0"/>
              </a:rPr>
              <a:t>.</a:t>
            </a:r>
            <a:r>
              <a:rPr lang="es-VE" sz="1500" b="1" dirty="0" smtClean="0">
                <a:solidFill>
                  <a:schemeClr val="bg2"/>
                </a:solidFill>
                <a:latin typeface="Calibri" panose="020F0502020204030204" pitchFamily="34" charset="0"/>
                <a:cs typeface="Calibri" panose="020F0502020204030204" pitchFamily="34" charset="0"/>
              </a:rPr>
              <a:t> </a:t>
            </a:r>
          </a:p>
          <a:p>
            <a:pPr marL="285750" lvl="0" indent="-285750" algn="just">
              <a:buClr>
                <a:schemeClr val="bg2"/>
              </a:buClr>
              <a:buFont typeface="Arial" panose="020B0604020202020204" pitchFamily="34" charset="0"/>
              <a:buChar char="•"/>
            </a:pPr>
            <a:r>
              <a:rPr lang="es-VE" sz="1500" b="1" dirty="0" smtClean="0">
                <a:solidFill>
                  <a:schemeClr val="bg2"/>
                </a:solidFill>
                <a:latin typeface="Calibri" panose="020F0502020204030204" pitchFamily="34" charset="0"/>
                <a:cs typeface="Calibri" panose="020F0502020204030204" pitchFamily="34" charset="0"/>
              </a:rPr>
              <a:t>Controlado.</a:t>
            </a:r>
          </a:p>
          <a:p>
            <a:pPr marL="285750" lvl="0" indent="-285750" algn="just">
              <a:buClr>
                <a:schemeClr val="bg2"/>
              </a:buClr>
              <a:buFont typeface="Arial" panose="020B0604020202020204" pitchFamily="34" charset="0"/>
              <a:buChar char="•"/>
            </a:pPr>
            <a:r>
              <a:rPr lang="es-VE" sz="1500" b="1" dirty="0" smtClean="0">
                <a:solidFill>
                  <a:schemeClr val="bg2"/>
                </a:solidFill>
                <a:latin typeface="Calibri" panose="020F0502020204030204" pitchFamily="34" charset="0"/>
                <a:cs typeface="Calibri" panose="020F0502020204030204" pitchFamily="34" charset="0"/>
              </a:rPr>
              <a:t>Multicéntrico</a:t>
            </a:r>
            <a:r>
              <a:rPr lang="es-VE" sz="1500" b="1" dirty="0">
                <a:solidFill>
                  <a:schemeClr val="bg2"/>
                </a:solidFill>
                <a:latin typeface="Calibri" panose="020F0502020204030204" pitchFamily="34" charset="0"/>
                <a:cs typeface="Calibri" panose="020F0502020204030204" pitchFamily="34" charset="0"/>
              </a:rPr>
              <a:t>:</a:t>
            </a:r>
            <a:r>
              <a:rPr lang="es-VE" sz="1500" b="1" dirty="0" smtClean="0">
                <a:solidFill>
                  <a:schemeClr val="bg2"/>
                </a:solidFill>
                <a:latin typeface="Calibri" panose="020F0502020204030204" pitchFamily="34" charset="0"/>
                <a:cs typeface="Calibri" panose="020F0502020204030204" pitchFamily="34" charset="0"/>
              </a:rPr>
              <a:t> 85 </a:t>
            </a:r>
            <a:r>
              <a:rPr lang="es-VE" sz="1500" b="1" dirty="0">
                <a:solidFill>
                  <a:schemeClr val="bg2"/>
                </a:solidFill>
                <a:latin typeface="Calibri" panose="020F0502020204030204" pitchFamily="34" charset="0"/>
                <a:cs typeface="Calibri" panose="020F0502020204030204" pitchFamily="34" charset="0"/>
              </a:rPr>
              <a:t>hospitales de EEUU y 17 países de </a:t>
            </a:r>
            <a:r>
              <a:rPr lang="es-VE" sz="1500" b="1" dirty="0" smtClean="0">
                <a:solidFill>
                  <a:schemeClr val="bg2"/>
                </a:solidFill>
                <a:latin typeface="Calibri" panose="020F0502020204030204" pitchFamily="34" charset="0"/>
                <a:cs typeface="Calibri" panose="020F0502020204030204" pitchFamily="34" charset="0"/>
              </a:rPr>
              <a:t>Europa. </a:t>
            </a:r>
          </a:p>
          <a:p>
            <a:pPr marL="285750" lvl="0" indent="-285750" algn="just">
              <a:buClr>
                <a:schemeClr val="bg2"/>
              </a:buClr>
              <a:buFont typeface="Arial" panose="020B0604020202020204" pitchFamily="34" charset="0"/>
              <a:buChar char="•"/>
            </a:pPr>
            <a:r>
              <a:rPr lang="es-VE" sz="1500" b="1" dirty="0" smtClean="0">
                <a:solidFill>
                  <a:schemeClr val="bg2"/>
                </a:solidFill>
                <a:latin typeface="Calibri" panose="020F0502020204030204" pitchFamily="34" charset="0"/>
                <a:cs typeface="Calibri" panose="020F0502020204030204" pitchFamily="34" charset="0"/>
              </a:rPr>
              <a:t>Se inscribieron 1800 pacientes desde </a:t>
            </a:r>
            <a:r>
              <a:rPr lang="es-VE" sz="1500" b="1" dirty="0">
                <a:solidFill>
                  <a:schemeClr val="bg2"/>
                </a:solidFill>
                <a:latin typeface="Calibri" panose="020F0502020204030204" pitchFamily="34" charset="0"/>
                <a:cs typeface="Calibri" panose="020F0502020204030204" pitchFamily="34" charset="0"/>
              </a:rPr>
              <a:t>marzo 2005 a abril </a:t>
            </a:r>
            <a:r>
              <a:rPr lang="es-VE" sz="1500" b="1" dirty="0" smtClean="0">
                <a:solidFill>
                  <a:schemeClr val="bg2"/>
                </a:solidFill>
                <a:latin typeface="Calibri" panose="020F0502020204030204" pitchFamily="34" charset="0"/>
                <a:cs typeface="Calibri" panose="020F0502020204030204" pitchFamily="34" charset="0"/>
              </a:rPr>
              <a:t>2007.</a:t>
            </a:r>
            <a:endParaRPr lang="en-US" sz="1500" b="1" dirty="0">
              <a:solidFill>
                <a:schemeClr val="bg2"/>
              </a:solidFill>
              <a:latin typeface="Calibri" panose="020F0502020204030204" pitchFamily="34" charset="0"/>
              <a:cs typeface="Calibri" panose="020F0502020204030204" pitchFamily="34" charset="0"/>
            </a:endParaRPr>
          </a:p>
          <a:p>
            <a:pPr marL="285750" lvl="0" indent="-285750" algn="just">
              <a:buClr>
                <a:schemeClr val="bg2"/>
              </a:buClr>
              <a:buFont typeface="Arial" panose="020B0604020202020204" pitchFamily="34" charset="0"/>
              <a:buChar char="•"/>
            </a:pPr>
            <a:r>
              <a:rPr lang="es-VE" sz="1500" b="1" dirty="0" smtClean="0">
                <a:solidFill>
                  <a:schemeClr val="bg2"/>
                </a:solidFill>
                <a:latin typeface="Calibri" panose="020F0502020204030204" pitchFamily="34" charset="0"/>
                <a:cs typeface="Calibri" panose="020F0502020204030204" pitchFamily="34" charset="0"/>
              </a:rPr>
              <a:t>Intención </a:t>
            </a:r>
            <a:r>
              <a:rPr lang="es-VE" sz="1500" b="1" dirty="0">
                <a:solidFill>
                  <a:schemeClr val="bg2"/>
                </a:solidFill>
                <a:latin typeface="Calibri" panose="020F0502020204030204" pitchFamily="34" charset="0"/>
                <a:cs typeface="Calibri" panose="020F0502020204030204" pitchFamily="34" charset="0"/>
              </a:rPr>
              <a:t>de </a:t>
            </a:r>
            <a:r>
              <a:rPr lang="es-VE" sz="1500" b="1" dirty="0" smtClean="0">
                <a:solidFill>
                  <a:schemeClr val="bg2"/>
                </a:solidFill>
                <a:latin typeface="Calibri" panose="020F0502020204030204" pitchFamily="34" charset="0"/>
                <a:cs typeface="Calibri" panose="020F0502020204030204" pitchFamily="34" charset="0"/>
              </a:rPr>
              <a:t>tratar.</a:t>
            </a:r>
            <a:endParaRPr lang="es-VE" sz="15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98519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5" grpId="0" animBg="1"/>
      <p:bldP spid="5" grpId="0" animBg="1"/>
      <p:bldP spid="5"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8" name="Google Shape;75;p14">
            <a:extLst>
              <a:ext uri="{FF2B5EF4-FFF2-40B4-BE49-F238E27FC236}">
                <a16:creationId xmlns:a16="http://schemas.microsoft.com/office/drawing/2014/main" id="{87A4267E-167D-49D5-9A93-2A581F500D4B}"/>
              </a:ext>
            </a:extLst>
          </p:cNvPr>
          <p:cNvSpPr txBox="1">
            <a:spLocks/>
          </p:cNvSpPr>
          <p:nvPr/>
        </p:nvSpPr>
        <p:spPr>
          <a:xfrm>
            <a:off x="-137666" y="2946115"/>
            <a:ext cx="9375768" cy="866729"/>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32" name="Google Shape;75;p14">
            <a:extLst>
              <a:ext uri="{FF2B5EF4-FFF2-40B4-BE49-F238E27FC236}">
                <a16:creationId xmlns:a16="http://schemas.microsoft.com/office/drawing/2014/main" id="{87A4267E-167D-49D5-9A93-2A581F500D4B}"/>
              </a:ext>
            </a:extLst>
          </p:cNvPr>
          <p:cNvSpPr txBox="1">
            <a:spLocks/>
          </p:cNvSpPr>
          <p:nvPr/>
        </p:nvSpPr>
        <p:spPr>
          <a:xfrm>
            <a:off x="-4" y="3812844"/>
            <a:ext cx="9375768" cy="866729"/>
          </a:xfrm>
          <a:prstGeom prst="rect">
            <a:avLst/>
          </a:prstGeom>
          <a:solidFill>
            <a:schemeClr val="tx1">
              <a:alpha val="57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3" name="Rectángulo redondeado 2"/>
          <p:cNvSpPr/>
          <p:nvPr/>
        </p:nvSpPr>
        <p:spPr>
          <a:xfrm>
            <a:off x="-468560" y="755764"/>
            <a:ext cx="2880320" cy="648072"/>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56114" y="-8851"/>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dirty="0" smtClean="0">
                <a:effectLst>
                  <a:outerShdw blurRad="38100" dist="38100" dir="2700000" algn="tl">
                    <a:srgbClr val="000000">
                      <a:alpha val="43137"/>
                    </a:srgbClr>
                  </a:outerShdw>
                </a:effectLst>
              </a:rPr>
              <a:t>METODOLOGÍA </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5496" y="51470"/>
            <a:ext cx="412832" cy="4575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Resultado de imagen para ucl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8728131" y="85520"/>
            <a:ext cx="380373" cy="423506"/>
          </a:xfrm>
          <a:prstGeom prst="rect">
            <a:avLst/>
          </a:prstGeom>
          <a:noFill/>
          <a:extLst>
            <a:ext uri="{909E8E84-426E-40DD-AFC4-6F175D3DCCD1}">
              <a14:hiddenFill xmlns:a14="http://schemas.microsoft.com/office/drawing/2010/main">
                <a:solidFill>
                  <a:srgbClr val="FFFFFF"/>
                </a:solidFill>
              </a14:hiddenFill>
            </a:ext>
          </a:extLst>
        </p:spPr>
      </p:pic>
      <p:sp>
        <p:nvSpPr>
          <p:cNvPr id="40" name="19 CuadroTexto"/>
          <p:cNvSpPr txBox="1"/>
          <p:nvPr/>
        </p:nvSpPr>
        <p:spPr>
          <a:xfrm>
            <a:off x="-49256" y="4933206"/>
            <a:ext cx="9373784" cy="230832"/>
          </a:xfrm>
          <a:prstGeom prst="rect">
            <a:avLst/>
          </a:prstGeom>
          <a:noFill/>
        </p:spPr>
        <p:txBody>
          <a:bodyPr wrap="square" rtlCol="0">
            <a:spAutoFit/>
          </a:bodyPr>
          <a:lstStyle/>
          <a:p>
            <a:r>
              <a:rPr lang="es-US"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Davierwala</a:t>
            </a:r>
            <a:r>
              <a:rPr lang="es-US" sz="900" dirty="0" smtClean="0">
                <a:solidFill>
                  <a:schemeClr val="tx2">
                    <a:lumMod val="60000"/>
                    <a:lumOff val="40000"/>
                  </a:schemeClr>
                </a:solidFill>
                <a:latin typeface="Times New Roman" panose="02020603050405020304" pitchFamily="18" charset="0"/>
                <a:cs typeface="Times New Roman" panose="02020603050405020304" pitchFamily="18" charset="0"/>
              </a:rPr>
              <a:t> P, et al. </a:t>
            </a:r>
            <a:r>
              <a:rPr lang="en-US" sz="900" dirty="0">
                <a:solidFill>
                  <a:schemeClr val="tx2">
                    <a:lumMod val="60000"/>
                    <a:lumOff val="40000"/>
                  </a:schemeClr>
                </a:solidFill>
                <a:latin typeface="Times New Roman" panose="02020603050405020304" pitchFamily="18" charset="0"/>
                <a:cs typeface="Times New Roman" panose="02020603050405020304" pitchFamily="18" charset="0"/>
              </a:rPr>
              <a:t>Single or multiple arterial bypass graft surgery vs. percutaneous coronary intervention in patients with three-vessel or left main coronary artery disease</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Eur</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s-VE" sz="900" dirty="0" err="1" smtClean="0">
                <a:solidFill>
                  <a:schemeClr val="tx2">
                    <a:lumMod val="60000"/>
                    <a:lumOff val="40000"/>
                  </a:schemeClr>
                </a:solidFill>
                <a:latin typeface="Times New Roman" panose="02020603050405020304" pitchFamily="18" charset="0"/>
                <a:cs typeface="Times New Roman" panose="02020603050405020304" pitchFamily="18" charset="0"/>
              </a:rPr>
              <a:t>Earth</a:t>
            </a:r>
            <a:r>
              <a:rPr lang="es-VE" sz="900" dirty="0" smtClean="0">
                <a:solidFill>
                  <a:schemeClr val="tx2">
                    <a:lumMod val="60000"/>
                    <a:lumOff val="40000"/>
                  </a:schemeClr>
                </a:solidFill>
                <a:latin typeface="Times New Roman" panose="02020603050405020304" pitchFamily="18" charset="0"/>
                <a:cs typeface="Times New Roman" panose="02020603050405020304" pitchFamily="18" charset="0"/>
              </a:rPr>
              <a:t> J. </a:t>
            </a:r>
            <a:r>
              <a:rPr lang="es-VE" sz="900" b="0" u="none" strike="noStrike" baseline="0" dirty="0" smtClean="0">
                <a:solidFill>
                  <a:schemeClr val="tx2">
                    <a:lumMod val="60000"/>
                    <a:lumOff val="40000"/>
                  </a:schemeClr>
                </a:solidFill>
                <a:latin typeface="Times New Roman" panose="02020603050405020304" pitchFamily="18" charset="0"/>
                <a:cs typeface="Times New Roman" panose="02020603050405020304" pitchFamily="18" charset="0"/>
              </a:rPr>
              <a:t>2021, 00, 1-11.</a:t>
            </a:r>
            <a:endParaRPr lang="es-US" sz="9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28" name="CuadroTexto 27"/>
          <p:cNvSpPr txBox="1"/>
          <p:nvPr/>
        </p:nvSpPr>
        <p:spPr>
          <a:xfrm>
            <a:off x="1979712" y="1417254"/>
            <a:ext cx="5328592" cy="1015663"/>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VE" sz="1800" b="1" dirty="0" smtClean="0">
                <a:solidFill>
                  <a:schemeClr val="bg2"/>
                </a:solidFill>
                <a:latin typeface="Calibri" panose="020F0502020204030204" pitchFamily="34" charset="0"/>
                <a:cs typeface="Calibri" panose="020F0502020204030204" pitchFamily="34" charset="0"/>
              </a:rPr>
              <a:t>ICP </a:t>
            </a:r>
            <a:r>
              <a:rPr lang="es-VE" sz="1800" b="1" dirty="0">
                <a:solidFill>
                  <a:schemeClr val="bg2"/>
                </a:solidFill>
                <a:latin typeface="Calibri" panose="020F0502020204030204" pitchFamily="34" charset="0"/>
                <a:cs typeface="Calibri" panose="020F0502020204030204" pitchFamily="34" charset="0"/>
              </a:rPr>
              <a:t>vs. SAG/MAG </a:t>
            </a:r>
            <a:r>
              <a:rPr lang="es-VE" sz="1800" b="1" dirty="0" smtClean="0">
                <a:solidFill>
                  <a:schemeClr val="bg2"/>
                </a:solidFill>
                <a:latin typeface="Calibri" panose="020F0502020204030204" pitchFamily="34" charset="0"/>
                <a:cs typeface="Calibri" panose="020F0502020204030204" pitchFamily="34" charset="0"/>
              </a:rPr>
              <a:t>en el </a:t>
            </a:r>
            <a:r>
              <a:rPr lang="es-VE" sz="1800" b="1" dirty="0">
                <a:solidFill>
                  <a:schemeClr val="bg2"/>
                </a:solidFill>
                <a:latin typeface="Calibri" panose="020F0502020204030204" pitchFamily="34" charset="0"/>
                <a:cs typeface="Calibri" panose="020F0502020204030204" pitchFamily="34" charset="0"/>
              </a:rPr>
              <a:t>SYNTAXES</a:t>
            </a:r>
            <a:r>
              <a:rPr lang="es-VE" sz="1500" b="1" dirty="0" smtClean="0">
                <a:solidFill>
                  <a:schemeClr val="bg2"/>
                </a:solidFill>
                <a:latin typeface="Calibri" panose="020F0502020204030204" pitchFamily="34" charset="0"/>
                <a:cs typeface="Calibri" panose="020F0502020204030204" pitchFamily="34" charset="0"/>
              </a:rPr>
              <a:t> </a:t>
            </a:r>
          </a:p>
          <a:p>
            <a:pPr algn="ctr"/>
            <a:r>
              <a:rPr lang="es-VE" b="1" dirty="0">
                <a:solidFill>
                  <a:schemeClr val="bg2"/>
                </a:solidFill>
                <a:latin typeface="Calibri" panose="020F0502020204030204" pitchFamily="34" charset="0"/>
                <a:cs typeface="Calibri" panose="020F0502020204030204" pitchFamily="34" charset="0"/>
              </a:rPr>
              <a:t>Cirugía de injerto de derivación arterial simple o múltiple versus intervención coronaria percutánea en pacientes con enfermedad de la arteria coronaria principal izquierda o de tres vasos</a:t>
            </a:r>
            <a:r>
              <a:rPr lang="es-VE" dirty="0">
                <a:solidFill>
                  <a:schemeClr val="bg2"/>
                </a:solidFill>
                <a:latin typeface="Calibri" panose="020F0502020204030204" pitchFamily="34" charset="0"/>
                <a:cs typeface="Calibri" panose="020F0502020204030204" pitchFamily="34" charset="0"/>
              </a:rPr>
              <a:t>.</a:t>
            </a:r>
            <a:endParaRPr lang="en-US" dirty="0">
              <a:solidFill>
                <a:schemeClr val="bg2"/>
              </a:solidFill>
              <a:latin typeface="Calibri" panose="020F0502020204030204" pitchFamily="34" charset="0"/>
              <a:cs typeface="Calibri" panose="020F0502020204030204" pitchFamily="34" charset="0"/>
            </a:endParaRPr>
          </a:p>
        </p:txBody>
      </p:sp>
      <p:sp>
        <p:nvSpPr>
          <p:cNvPr id="30" name="CuadroTexto 29"/>
          <p:cNvSpPr txBox="1"/>
          <p:nvPr/>
        </p:nvSpPr>
        <p:spPr>
          <a:xfrm>
            <a:off x="16638" y="943643"/>
            <a:ext cx="3393984" cy="338554"/>
          </a:xfrm>
          <a:prstGeom prst="rect">
            <a:avLst/>
          </a:prstGeom>
          <a:noFill/>
        </p:spPr>
        <p:txBody>
          <a:bodyPr wrap="square" rtlCol="0">
            <a:spAutoFit/>
          </a:bodyPr>
          <a:lstStyle/>
          <a:p>
            <a:r>
              <a:rPr lang="es-VE" sz="1600" b="1" dirty="0" smtClean="0">
                <a:solidFill>
                  <a:schemeClr val="bg2"/>
                </a:solidFill>
                <a:latin typeface="Calibri" panose="020F0502020204030204" pitchFamily="34" charset="0"/>
                <a:cs typeface="Calibri" panose="020F0502020204030204" pitchFamily="34" charset="0"/>
              </a:rPr>
              <a:t>SELECCIÓN DE PACIENTES</a:t>
            </a:r>
            <a:endParaRPr lang="es-VE" sz="1600" b="1" dirty="0">
              <a:solidFill>
                <a:schemeClr val="bg2"/>
              </a:solidFill>
              <a:latin typeface="Calibri" panose="020F0502020204030204" pitchFamily="34" charset="0"/>
              <a:cs typeface="Calibri" panose="020F0502020204030204" pitchFamily="34" charset="0"/>
            </a:endParaRPr>
          </a:p>
        </p:txBody>
      </p:sp>
      <p:sp>
        <p:nvSpPr>
          <p:cNvPr id="5" name="CuadroTexto 4"/>
          <p:cNvSpPr txBox="1"/>
          <p:nvPr/>
        </p:nvSpPr>
        <p:spPr>
          <a:xfrm>
            <a:off x="611560" y="3067095"/>
            <a:ext cx="6913194" cy="584775"/>
          </a:xfrm>
          <a:prstGeom prst="rect">
            <a:avLst/>
          </a:prstGeom>
          <a:noFill/>
          <a:ln>
            <a:solidFill>
              <a:schemeClr val="bg2"/>
            </a:solidFill>
          </a:ln>
        </p:spPr>
        <p:txBody>
          <a:bodyPr wrap="square" rtlCol="0">
            <a:spAutoFit/>
          </a:bodyPr>
          <a:lstStyle/>
          <a:p>
            <a:pPr lvl="0"/>
            <a:r>
              <a:rPr lang="es-VE" sz="1600" b="1" i="1" dirty="0" smtClean="0">
                <a:solidFill>
                  <a:schemeClr val="bg2"/>
                </a:solidFill>
                <a:latin typeface="Calibri" panose="020F0502020204030204" pitchFamily="34" charset="0"/>
                <a:cs typeface="Calibri" panose="020F0502020204030204" pitchFamily="34" charset="0"/>
              </a:rPr>
              <a:t>CRITERIOS DE INCLUSIÓN:</a:t>
            </a:r>
          </a:p>
          <a:p>
            <a:pPr lvl="0"/>
            <a:r>
              <a:rPr lang="es-VE" sz="1600" dirty="0" smtClean="0">
                <a:solidFill>
                  <a:schemeClr val="bg2"/>
                </a:solidFill>
                <a:latin typeface="Calibri" panose="020F0502020204030204" pitchFamily="34" charset="0"/>
                <a:cs typeface="Calibri" panose="020F0502020204030204" pitchFamily="34" charset="0"/>
              </a:rPr>
              <a:t>Pacientes </a:t>
            </a:r>
            <a:r>
              <a:rPr lang="es-VE" sz="1600" dirty="0">
                <a:solidFill>
                  <a:schemeClr val="bg2"/>
                </a:solidFill>
                <a:latin typeface="Calibri" panose="020F0502020204030204" pitchFamily="34" charset="0"/>
                <a:cs typeface="Calibri" panose="020F0502020204030204" pitchFamily="34" charset="0"/>
              </a:rPr>
              <a:t>≥ 21 años con </a:t>
            </a:r>
            <a:r>
              <a:rPr lang="es-VE" sz="1600" dirty="0" smtClean="0">
                <a:solidFill>
                  <a:schemeClr val="bg2"/>
                </a:solidFill>
                <a:latin typeface="Calibri" panose="020F0502020204030204" pitchFamily="34" charset="0"/>
                <a:cs typeface="Calibri" panose="020F0502020204030204" pitchFamily="34" charset="0"/>
              </a:rPr>
              <a:t>3VD </a:t>
            </a:r>
            <a:r>
              <a:rPr lang="es-VE" sz="1600" dirty="0">
                <a:solidFill>
                  <a:schemeClr val="bg2"/>
                </a:solidFill>
                <a:latin typeface="Calibri" panose="020F0502020204030204" pitchFamily="34" charset="0"/>
                <a:cs typeface="Calibri" panose="020F0502020204030204" pitchFamily="34" charset="0"/>
              </a:rPr>
              <a:t>y </a:t>
            </a:r>
            <a:r>
              <a:rPr lang="es-VE" sz="1600" dirty="0" smtClean="0">
                <a:solidFill>
                  <a:schemeClr val="bg2"/>
                </a:solidFill>
                <a:latin typeface="Calibri" panose="020F0502020204030204" pitchFamily="34" charset="0"/>
                <a:cs typeface="Calibri" panose="020F0502020204030204" pitchFamily="34" charset="0"/>
              </a:rPr>
              <a:t>LMCAD </a:t>
            </a:r>
            <a:r>
              <a:rPr lang="es-VE" sz="1600" dirty="0">
                <a:solidFill>
                  <a:schemeClr val="bg2"/>
                </a:solidFill>
                <a:latin typeface="Calibri" panose="020F0502020204030204" pitchFamily="34" charset="0"/>
                <a:cs typeface="Calibri" panose="020F0502020204030204" pitchFamily="34" charset="0"/>
              </a:rPr>
              <a:t>de </a:t>
            </a:r>
            <a:r>
              <a:rPr lang="es-VE" sz="1600" dirty="0" err="1">
                <a:solidFill>
                  <a:schemeClr val="bg2"/>
                </a:solidFill>
                <a:latin typeface="Calibri" panose="020F0502020204030204" pitchFamily="34" charset="0"/>
                <a:cs typeface="Calibri" panose="020F0502020204030204" pitchFamily="34" charset="0"/>
              </a:rPr>
              <a:t>novo</a:t>
            </a:r>
            <a:r>
              <a:rPr lang="es-VE" sz="1600" dirty="0">
                <a:solidFill>
                  <a:schemeClr val="bg2"/>
                </a:solidFill>
                <a:latin typeface="Calibri" panose="020F0502020204030204" pitchFamily="34" charset="0"/>
                <a:cs typeface="Calibri" panose="020F0502020204030204" pitchFamily="34" charset="0"/>
              </a:rPr>
              <a:t> desde marzo 2005 a abril 2007</a:t>
            </a:r>
            <a:r>
              <a:rPr lang="es-VE" sz="1600" dirty="0" smtClean="0">
                <a:solidFill>
                  <a:schemeClr val="bg2"/>
                </a:solidFill>
                <a:latin typeface="Calibri" panose="020F0502020204030204" pitchFamily="34" charset="0"/>
                <a:cs typeface="Calibri" panose="020F0502020204030204" pitchFamily="34" charset="0"/>
              </a:rPr>
              <a:t>.</a:t>
            </a:r>
            <a:endParaRPr lang="en-US" sz="1600" dirty="0">
              <a:solidFill>
                <a:schemeClr val="bg2"/>
              </a:solidFill>
              <a:latin typeface="Calibri" panose="020F0502020204030204" pitchFamily="34" charset="0"/>
              <a:cs typeface="Calibri" panose="020F0502020204030204" pitchFamily="34" charset="0"/>
            </a:endParaRPr>
          </a:p>
        </p:txBody>
      </p:sp>
      <p:sp>
        <p:nvSpPr>
          <p:cNvPr id="31" name="CuadroTexto 30"/>
          <p:cNvSpPr txBox="1"/>
          <p:nvPr/>
        </p:nvSpPr>
        <p:spPr>
          <a:xfrm>
            <a:off x="1835696" y="3931353"/>
            <a:ext cx="6624736" cy="584775"/>
          </a:xfrm>
          <a:prstGeom prst="rect">
            <a:avLst/>
          </a:prstGeom>
          <a:noFill/>
          <a:ln>
            <a:solidFill>
              <a:schemeClr val="bg2"/>
            </a:solidFill>
          </a:ln>
        </p:spPr>
        <p:txBody>
          <a:bodyPr wrap="square" rtlCol="0">
            <a:spAutoFit/>
          </a:bodyPr>
          <a:lstStyle/>
          <a:p>
            <a:pPr lvl="0"/>
            <a:r>
              <a:rPr lang="es-VE" sz="1600" b="1" i="1" dirty="0" smtClean="0">
                <a:solidFill>
                  <a:schemeClr val="bg2"/>
                </a:solidFill>
                <a:latin typeface="Calibri" panose="020F0502020204030204" pitchFamily="34" charset="0"/>
                <a:cs typeface="Calibri" panose="020F0502020204030204" pitchFamily="34" charset="0"/>
              </a:rPr>
              <a:t>CRITERIOS DE EXCLUSIÓN:</a:t>
            </a:r>
          </a:p>
          <a:p>
            <a:pPr lvl="0"/>
            <a:r>
              <a:rPr lang="es-VE" sz="1600" dirty="0">
                <a:solidFill>
                  <a:schemeClr val="bg2"/>
                </a:solidFill>
                <a:latin typeface="Calibri" panose="020F0502020204030204" pitchFamily="34" charset="0"/>
                <a:cs typeface="Calibri" panose="020F0502020204030204" pitchFamily="34" charset="0"/>
              </a:rPr>
              <a:t>A</a:t>
            </a:r>
            <a:r>
              <a:rPr lang="es-VE" sz="1600" dirty="0" smtClean="0">
                <a:solidFill>
                  <a:schemeClr val="bg2"/>
                </a:solidFill>
                <a:latin typeface="Calibri" panose="020F0502020204030204" pitchFamily="34" charset="0"/>
                <a:cs typeface="Calibri" panose="020F0502020204030204" pitchFamily="34" charset="0"/>
              </a:rPr>
              <a:t>ntecedentes </a:t>
            </a:r>
            <a:r>
              <a:rPr lang="es-VE" sz="1600" dirty="0">
                <a:solidFill>
                  <a:schemeClr val="bg2"/>
                </a:solidFill>
                <a:latin typeface="Calibri" panose="020F0502020204030204" pitchFamily="34" charset="0"/>
                <a:cs typeface="Calibri" panose="020F0502020204030204" pitchFamily="34" charset="0"/>
              </a:rPr>
              <a:t>de ICP, </a:t>
            </a:r>
            <a:r>
              <a:rPr lang="es-VE" sz="1600" dirty="0" smtClean="0">
                <a:solidFill>
                  <a:schemeClr val="bg2"/>
                </a:solidFill>
                <a:latin typeface="Calibri" panose="020F0502020204030204" pitchFamily="34" charset="0"/>
                <a:cs typeface="Calibri" panose="020F0502020204030204" pitchFamily="34" charset="0"/>
              </a:rPr>
              <a:t>CAGB, </a:t>
            </a:r>
            <a:r>
              <a:rPr lang="es-VE" sz="1600" dirty="0">
                <a:solidFill>
                  <a:schemeClr val="bg2"/>
                </a:solidFill>
                <a:latin typeface="Calibri" panose="020F0502020204030204" pitchFamily="34" charset="0"/>
                <a:cs typeface="Calibri" panose="020F0502020204030204" pitchFamily="34" charset="0"/>
              </a:rPr>
              <a:t>IM o cirugía concomitante. </a:t>
            </a:r>
            <a:endParaRPr lang="en-US" sz="16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41189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 grpId="0" animBg="1"/>
      <p:bldP spid="5" grpId="0" animBg="1"/>
      <p:bldP spid="3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Circuito</Template>
  <TotalTime>3227</TotalTime>
  <Words>2783</Words>
  <Application>Microsoft Office PowerPoint</Application>
  <PresentationFormat>Presentación en pantalla (16:9)</PresentationFormat>
  <Paragraphs>185</Paragraphs>
  <Slides>42</Slides>
  <Notes>41</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Titillium Web</vt:lpstr>
      <vt:lpstr>Arial</vt:lpstr>
      <vt:lpstr>Times New Roman</vt:lpstr>
      <vt:lpstr>Trebuchet MS</vt:lpstr>
      <vt:lpstr>Tw Cen MT</vt:lpstr>
      <vt:lpstr>ＭＳ Ｐゴシック</vt:lpstr>
      <vt:lpstr>Calibri</vt:lpstr>
      <vt:lpstr>Circuito</vt:lpstr>
      <vt:lpstr>Evidencia Científica</vt:lpstr>
      <vt:lpstr>Presentación de PowerPoint</vt:lpstr>
      <vt:lpstr>Presentación de PowerPoint</vt:lpstr>
      <vt:lpstr>Presentación de PowerPoint</vt:lpstr>
      <vt:lpstr>Presentación de PowerPoint</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ANÁLISIS ESTADÍSTICO</vt:lpstr>
      <vt:lpstr>Presentación de PowerPoint</vt:lpstr>
      <vt:lpstr>Presentación de PowerPoint</vt:lpstr>
      <vt:lpstr>Presentación de PowerPoint</vt:lpstr>
      <vt:lpstr>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Presentación de PowerPoint</vt:lpstr>
      <vt:lpstr>conclusiOnES</vt:lpstr>
      <vt:lpstr>Presentación de PowerPoint</vt:lpstr>
      <vt:lpstr>Presentación de PowerPoint</vt:lpstr>
      <vt:lpstr>limitaciones</vt:lpstr>
      <vt:lpstr>Presentación de PowerPoint</vt:lpstr>
      <vt:lpstr>Lista de cotejo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NB-3300</cp:lastModifiedBy>
  <cp:revision>167</cp:revision>
  <dcterms:modified xsi:type="dcterms:W3CDTF">2021-10-29T13:59:49Z</dcterms:modified>
</cp:coreProperties>
</file>