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8" r:id="rId2"/>
    <p:sldId id="259" r:id="rId3"/>
    <p:sldId id="277" r:id="rId4"/>
    <p:sldId id="257" r:id="rId5"/>
    <p:sldId id="280" r:id="rId6"/>
    <p:sldId id="291" r:id="rId7"/>
    <p:sldId id="267" r:id="rId8"/>
    <p:sldId id="260" r:id="rId9"/>
    <p:sldId id="261" r:id="rId10"/>
    <p:sldId id="262" r:id="rId11"/>
    <p:sldId id="270" r:id="rId12"/>
    <p:sldId id="290" r:id="rId13"/>
    <p:sldId id="282" r:id="rId14"/>
    <p:sldId id="268" r:id="rId15"/>
    <p:sldId id="279" r:id="rId16"/>
    <p:sldId id="278" r:id="rId17"/>
    <p:sldId id="275" r:id="rId18"/>
    <p:sldId id="283" r:id="rId19"/>
    <p:sldId id="271" r:id="rId20"/>
    <p:sldId id="298" r:id="rId21"/>
    <p:sldId id="287" r:id="rId22"/>
    <p:sldId id="293" r:id="rId23"/>
    <p:sldId id="295" r:id="rId24"/>
    <p:sldId id="294" r:id="rId25"/>
    <p:sldId id="284" r:id="rId26"/>
    <p:sldId id="288" r:id="rId27"/>
    <p:sldId id="289" r:id="rId28"/>
    <p:sldId id="285" r:id="rId29"/>
    <p:sldId id="297" r:id="rId30"/>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1143" autoAdjust="0"/>
  </p:normalViewPr>
  <p:slideViewPr>
    <p:cSldViewPr snapToGrid="0">
      <p:cViewPr varScale="1">
        <p:scale>
          <a:sx n="47" d="100"/>
          <a:sy n="47" d="100"/>
        </p:scale>
        <p:origin x="11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0DB3C-1930-41BE-AE72-41B68708CAE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VE"/>
        </a:p>
      </dgm:t>
    </dgm:pt>
    <dgm:pt modelId="{CFFD55D1-263C-4187-88D3-CB0559611AD9}">
      <dgm:prSet/>
      <dgm:spPr/>
      <dgm:t>
        <a:bodyPr/>
        <a:lstStyle/>
        <a:p>
          <a:pPr algn="ctr" rtl="0"/>
          <a:r>
            <a:rPr lang="es-VE" dirty="0" smtClean="0"/>
            <a:t> </a:t>
          </a:r>
          <a:endParaRPr lang="es-VE" dirty="0"/>
        </a:p>
      </dgm:t>
    </dgm:pt>
    <dgm:pt modelId="{5914546A-E3BE-4C78-A04C-12A07B9C0700}" type="parTrans" cxnId="{966C8914-CAA7-4EC4-ADE1-E73A073B1906}">
      <dgm:prSet/>
      <dgm:spPr/>
      <dgm:t>
        <a:bodyPr/>
        <a:lstStyle/>
        <a:p>
          <a:endParaRPr lang="es-VE"/>
        </a:p>
      </dgm:t>
    </dgm:pt>
    <dgm:pt modelId="{ADB75DBD-EBD0-4593-A333-B51EF2BB8DCF}" type="sibTrans" cxnId="{966C8914-CAA7-4EC4-ADE1-E73A073B1906}">
      <dgm:prSet/>
      <dgm:spPr/>
      <dgm:t>
        <a:bodyPr/>
        <a:lstStyle/>
        <a:p>
          <a:endParaRPr lang="es-VE"/>
        </a:p>
      </dgm:t>
    </dgm:pt>
    <dgm:pt modelId="{C7ABAF55-BCB0-44DC-9730-A5E8FE996008}">
      <dgm:prSet/>
      <dgm:spPr/>
      <dgm:t>
        <a:bodyPr/>
        <a:lstStyle/>
        <a:p>
          <a:pPr algn="ctr" rtl="0"/>
          <a:r>
            <a:rPr lang="es-VE" dirty="0" smtClean="0"/>
            <a:t> </a:t>
          </a:r>
          <a:endParaRPr lang="es-VE" dirty="0"/>
        </a:p>
      </dgm:t>
    </dgm:pt>
    <dgm:pt modelId="{3F098712-1CFA-4913-9B79-4363C07E0164}" type="parTrans" cxnId="{B6119A81-D816-40E2-AF05-0910088BC509}">
      <dgm:prSet/>
      <dgm:spPr/>
      <dgm:t>
        <a:bodyPr/>
        <a:lstStyle/>
        <a:p>
          <a:endParaRPr lang="es-VE"/>
        </a:p>
      </dgm:t>
    </dgm:pt>
    <dgm:pt modelId="{930FC5D3-B9D0-49D9-8381-A292569935A0}" type="sibTrans" cxnId="{B6119A81-D816-40E2-AF05-0910088BC509}">
      <dgm:prSet/>
      <dgm:spPr/>
      <dgm:t>
        <a:bodyPr/>
        <a:lstStyle/>
        <a:p>
          <a:endParaRPr lang="es-VE"/>
        </a:p>
      </dgm:t>
    </dgm:pt>
    <dgm:pt modelId="{8AAAE79B-2CE1-4D39-9023-A5C191BFF4B8}">
      <dgm:prSet/>
      <dgm:spPr/>
      <dgm:t>
        <a:bodyPr/>
        <a:lstStyle/>
        <a:p>
          <a:pPr algn="ctr" rtl="0"/>
          <a:endParaRPr lang="es-VE" dirty="0"/>
        </a:p>
      </dgm:t>
    </dgm:pt>
    <dgm:pt modelId="{B27DC3E4-DDFE-4967-8313-0B55AF5F701F}" type="parTrans" cxnId="{A059F324-566F-4FC9-B723-BD4D3A69B119}">
      <dgm:prSet/>
      <dgm:spPr/>
      <dgm:t>
        <a:bodyPr/>
        <a:lstStyle/>
        <a:p>
          <a:endParaRPr lang="es-VE"/>
        </a:p>
      </dgm:t>
    </dgm:pt>
    <dgm:pt modelId="{19F008FC-F505-494E-A6E6-689CBDC7B371}" type="sibTrans" cxnId="{A059F324-566F-4FC9-B723-BD4D3A69B119}">
      <dgm:prSet/>
      <dgm:spPr/>
      <dgm:t>
        <a:bodyPr/>
        <a:lstStyle/>
        <a:p>
          <a:endParaRPr lang="es-VE"/>
        </a:p>
      </dgm:t>
    </dgm:pt>
    <dgm:pt modelId="{EFA05BB4-BD89-404A-9A62-702F3BBBC900}">
      <dgm:prSet/>
      <dgm:spPr/>
      <dgm:t>
        <a:bodyPr/>
        <a:lstStyle/>
        <a:p>
          <a:pPr algn="ctr" rtl="0"/>
          <a:endParaRPr lang="es-VE" dirty="0"/>
        </a:p>
      </dgm:t>
    </dgm:pt>
    <dgm:pt modelId="{A3CBF6E3-1D54-4B45-B85E-89EC23C34149}" type="parTrans" cxnId="{532FAA16-AE5F-4507-AEDC-D42F5DC421E5}">
      <dgm:prSet/>
      <dgm:spPr/>
      <dgm:t>
        <a:bodyPr/>
        <a:lstStyle/>
        <a:p>
          <a:endParaRPr lang="es-VE"/>
        </a:p>
      </dgm:t>
    </dgm:pt>
    <dgm:pt modelId="{A1243DDC-6AA3-46E1-BC9B-C318B932E484}" type="sibTrans" cxnId="{532FAA16-AE5F-4507-AEDC-D42F5DC421E5}">
      <dgm:prSet/>
      <dgm:spPr/>
      <dgm:t>
        <a:bodyPr/>
        <a:lstStyle/>
        <a:p>
          <a:endParaRPr lang="es-VE"/>
        </a:p>
      </dgm:t>
    </dgm:pt>
    <dgm:pt modelId="{00F44CD6-DF5C-4FF5-8D40-5BCFD348C460}">
      <dgm:prSet custT="1"/>
      <dgm:spPr/>
      <dgm:t>
        <a:bodyPr/>
        <a:lstStyle/>
        <a:p>
          <a:endParaRPr lang="es-VE" sz="1400" dirty="0"/>
        </a:p>
      </dgm:t>
    </dgm:pt>
    <dgm:pt modelId="{2A09D27B-C65F-48DC-9F62-E69601FD5753}" type="parTrans" cxnId="{3068E7A5-96D7-4268-BE62-06953E42A241}">
      <dgm:prSet/>
      <dgm:spPr/>
      <dgm:t>
        <a:bodyPr/>
        <a:lstStyle/>
        <a:p>
          <a:endParaRPr lang="es-VE"/>
        </a:p>
      </dgm:t>
    </dgm:pt>
    <dgm:pt modelId="{04226499-897B-40E6-A0A5-91FDB2492928}" type="sibTrans" cxnId="{3068E7A5-96D7-4268-BE62-06953E42A241}">
      <dgm:prSet/>
      <dgm:spPr/>
      <dgm:t>
        <a:bodyPr/>
        <a:lstStyle/>
        <a:p>
          <a:endParaRPr lang="es-VE"/>
        </a:p>
      </dgm:t>
    </dgm:pt>
    <dgm:pt modelId="{1655D895-A753-470B-8E9E-8085774C1D93}">
      <dgm:prSet/>
      <dgm:spPr/>
      <dgm:t>
        <a:bodyPr/>
        <a:lstStyle/>
        <a:p>
          <a:endParaRPr lang="es-VE" dirty="0"/>
        </a:p>
      </dgm:t>
    </dgm:pt>
    <dgm:pt modelId="{C57A51D0-5D66-49C9-9E7C-6C6670461C64}" type="parTrans" cxnId="{0BAD3688-E698-4505-9929-219B8BF77BDB}">
      <dgm:prSet/>
      <dgm:spPr/>
      <dgm:t>
        <a:bodyPr/>
        <a:lstStyle/>
        <a:p>
          <a:endParaRPr lang="es-VE"/>
        </a:p>
      </dgm:t>
    </dgm:pt>
    <dgm:pt modelId="{A4515D8E-6A61-43FA-BB04-8A6DFD1E9629}" type="sibTrans" cxnId="{0BAD3688-E698-4505-9929-219B8BF77BDB}">
      <dgm:prSet/>
      <dgm:spPr/>
      <dgm:t>
        <a:bodyPr/>
        <a:lstStyle/>
        <a:p>
          <a:endParaRPr lang="es-VE"/>
        </a:p>
      </dgm:t>
    </dgm:pt>
    <dgm:pt modelId="{5F973E2F-8EAB-4FCB-B88A-6317CD720FEF}" type="pres">
      <dgm:prSet presAssocID="{9A10DB3C-1930-41BE-AE72-41B68708CAE0}" presName="vert0" presStyleCnt="0">
        <dgm:presLayoutVars>
          <dgm:dir/>
          <dgm:animOne val="branch"/>
          <dgm:animLvl val="lvl"/>
        </dgm:presLayoutVars>
      </dgm:prSet>
      <dgm:spPr/>
      <dgm:t>
        <a:bodyPr/>
        <a:lstStyle/>
        <a:p>
          <a:endParaRPr lang="es-VE"/>
        </a:p>
      </dgm:t>
    </dgm:pt>
    <dgm:pt modelId="{F804EFD3-1E16-4C92-AA01-474D74DBA641}" type="pres">
      <dgm:prSet presAssocID="{CFFD55D1-263C-4187-88D3-CB0559611AD9}" presName="thickLine" presStyleLbl="alignNode1" presStyleIdx="0" presStyleCnt="6"/>
      <dgm:spPr>
        <a:ln w="38100">
          <a:solidFill>
            <a:srgbClr val="C20E6C"/>
          </a:solidFill>
        </a:ln>
      </dgm:spPr>
      <dgm:t>
        <a:bodyPr/>
        <a:lstStyle/>
        <a:p>
          <a:endParaRPr lang="es-VE"/>
        </a:p>
      </dgm:t>
    </dgm:pt>
    <dgm:pt modelId="{60638747-A550-4A0B-B9FA-63E8EA5BEE0E}" type="pres">
      <dgm:prSet presAssocID="{CFFD55D1-263C-4187-88D3-CB0559611AD9}" presName="horz1" presStyleCnt="0"/>
      <dgm:spPr/>
      <dgm:t>
        <a:bodyPr/>
        <a:lstStyle/>
        <a:p>
          <a:endParaRPr lang="es-VE"/>
        </a:p>
      </dgm:t>
    </dgm:pt>
    <dgm:pt modelId="{A5BF42F4-D27F-4EB1-8BBD-7FE8D08EBEE3}" type="pres">
      <dgm:prSet presAssocID="{CFFD55D1-263C-4187-88D3-CB0559611AD9}" presName="tx1" presStyleLbl="revTx" presStyleIdx="0" presStyleCnt="6" custLinFactNeighborX="1414" custLinFactNeighborY="-24602"/>
      <dgm:spPr/>
      <dgm:t>
        <a:bodyPr/>
        <a:lstStyle/>
        <a:p>
          <a:endParaRPr lang="es-VE"/>
        </a:p>
      </dgm:t>
    </dgm:pt>
    <dgm:pt modelId="{D7CB1577-2040-4F48-87FB-1534F6A880ED}" type="pres">
      <dgm:prSet presAssocID="{CFFD55D1-263C-4187-88D3-CB0559611AD9}" presName="vert1" presStyleCnt="0"/>
      <dgm:spPr/>
      <dgm:t>
        <a:bodyPr/>
        <a:lstStyle/>
        <a:p>
          <a:endParaRPr lang="es-VE"/>
        </a:p>
      </dgm:t>
    </dgm:pt>
    <dgm:pt modelId="{F31EEA48-1AC8-4684-945F-942E36196DE2}" type="pres">
      <dgm:prSet presAssocID="{C7ABAF55-BCB0-44DC-9730-A5E8FE996008}" presName="thickLine" presStyleLbl="alignNode1" presStyleIdx="1" presStyleCnt="6"/>
      <dgm:spPr/>
      <dgm:t>
        <a:bodyPr/>
        <a:lstStyle/>
        <a:p>
          <a:endParaRPr lang="es-VE"/>
        </a:p>
      </dgm:t>
    </dgm:pt>
    <dgm:pt modelId="{BA600D83-CA28-413A-A941-19246B34F37B}" type="pres">
      <dgm:prSet presAssocID="{C7ABAF55-BCB0-44DC-9730-A5E8FE996008}" presName="horz1" presStyleCnt="0"/>
      <dgm:spPr/>
      <dgm:t>
        <a:bodyPr/>
        <a:lstStyle/>
        <a:p>
          <a:endParaRPr lang="es-VE"/>
        </a:p>
      </dgm:t>
    </dgm:pt>
    <dgm:pt modelId="{695B276E-1833-4F64-9DBB-9E28CADA26D2}" type="pres">
      <dgm:prSet presAssocID="{C7ABAF55-BCB0-44DC-9730-A5E8FE996008}" presName="tx1" presStyleLbl="revTx" presStyleIdx="1" presStyleCnt="6"/>
      <dgm:spPr/>
      <dgm:t>
        <a:bodyPr/>
        <a:lstStyle/>
        <a:p>
          <a:endParaRPr lang="es-VE"/>
        </a:p>
      </dgm:t>
    </dgm:pt>
    <dgm:pt modelId="{50350DE0-7ABC-4370-8C38-2A37C456E6B6}" type="pres">
      <dgm:prSet presAssocID="{C7ABAF55-BCB0-44DC-9730-A5E8FE996008}" presName="vert1" presStyleCnt="0"/>
      <dgm:spPr/>
      <dgm:t>
        <a:bodyPr/>
        <a:lstStyle/>
        <a:p>
          <a:endParaRPr lang="es-VE"/>
        </a:p>
      </dgm:t>
    </dgm:pt>
    <dgm:pt modelId="{9342533C-CC7A-4701-A7F2-4D8C2FE0AF8F}" type="pres">
      <dgm:prSet presAssocID="{8AAAE79B-2CE1-4D39-9023-A5C191BFF4B8}" presName="thickLine" presStyleLbl="alignNode1" presStyleIdx="2" presStyleCnt="6"/>
      <dgm:spPr/>
      <dgm:t>
        <a:bodyPr/>
        <a:lstStyle/>
        <a:p>
          <a:endParaRPr lang="es-VE"/>
        </a:p>
      </dgm:t>
    </dgm:pt>
    <dgm:pt modelId="{EC65173E-CCF1-4B78-AEAD-18C06C246613}" type="pres">
      <dgm:prSet presAssocID="{8AAAE79B-2CE1-4D39-9023-A5C191BFF4B8}" presName="horz1" presStyleCnt="0"/>
      <dgm:spPr/>
      <dgm:t>
        <a:bodyPr/>
        <a:lstStyle/>
        <a:p>
          <a:endParaRPr lang="es-VE"/>
        </a:p>
      </dgm:t>
    </dgm:pt>
    <dgm:pt modelId="{9D4AB9BC-6038-4798-96A0-EE7B91AF3F0E}" type="pres">
      <dgm:prSet presAssocID="{8AAAE79B-2CE1-4D39-9023-A5C191BFF4B8}" presName="tx1" presStyleLbl="revTx" presStyleIdx="2" presStyleCnt="6"/>
      <dgm:spPr/>
      <dgm:t>
        <a:bodyPr/>
        <a:lstStyle/>
        <a:p>
          <a:endParaRPr lang="es-VE"/>
        </a:p>
      </dgm:t>
    </dgm:pt>
    <dgm:pt modelId="{30BE94CA-29A6-484C-8488-6B4D8F833425}" type="pres">
      <dgm:prSet presAssocID="{8AAAE79B-2CE1-4D39-9023-A5C191BFF4B8}" presName="vert1" presStyleCnt="0"/>
      <dgm:spPr/>
      <dgm:t>
        <a:bodyPr/>
        <a:lstStyle/>
        <a:p>
          <a:endParaRPr lang="es-VE"/>
        </a:p>
      </dgm:t>
    </dgm:pt>
    <dgm:pt modelId="{9B4944AA-F592-43ED-8E9F-9C55AFE69863}" type="pres">
      <dgm:prSet presAssocID="{EFA05BB4-BD89-404A-9A62-702F3BBBC900}" presName="thickLine" presStyleLbl="alignNode1" presStyleIdx="3" presStyleCnt="6"/>
      <dgm:spPr/>
      <dgm:t>
        <a:bodyPr/>
        <a:lstStyle/>
        <a:p>
          <a:endParaRPr lang="es-VE"/>
        </a:p>
      </dgm:t>
    </dgm:pt>
    <dgm:pt modelId="{EC94C868-9462-4D67-9298-7265CCFE67CE}" type="pres">
      <dgm:prSet presAssocID="{EFA05BB4-BD89-404A-9A62-702F3BBBC900}" presName="horz1" presStyleCnt="0"/>
      <dgm:spPr/>
      <dgm:t>
        <a:bodyPr/>
        <a:lstStyle/>
        <a:p>
          <a:endParaRPr lang="es-VE"/>
        </a:p>
      </dgm:t>
    </dgm:pt>
    <dgm:pt modelId="{0A0FEDAF-3CEC-4497-BB4F-1619B05568CD}" type="pres">
      <dgm:prSet presAssocID="{EFA05BB4-BD89-404A-9A62-702F3BBBC900}" presName="tx1" presStyleLbl="revTx" presStyleIdx="3" presStyleCnt="6"/>
      <dgm:spPr/>
      <dgm:t>
        <a:bodyPr/>
        <a:lstStyle/>
        <a:p>
          <a:endParaRPr lang="es-VE"/>
        </a:p>
      </dgm:t>
    </dgm:pt>
    <dgm:pt modelId="{34BFAB33-456A-4E57-B705-CD06E1A5FEE8}" type="pres">
      <dgm:prSet presAssocID="{EFA05BB4-BD89-404A-9A62-702F3BBBC900}" presName="vert1" presStyleCnt="0"/>
      <dgm:spPr/>
      <dgm:t>
        <a:bodyPr/>
        <a:lstStyle/>
        <a:p>
          <a:endParaRPr lang="es-VE"/>
        </a:p>
      </dgm:t>
    </dgm:pt>
    <dgm:pt modelId="{BDCD1A76-2F45-42B0-9FFB-7C93D0A8E4F9}" type="pres">
      <dgm:prSet presAssocID="{00F44CD6-DF5C-4FF5-8D40-5BCFD348C460}" presName="thickLine" presStyleLbl="alignNode1" presStyleIdx="4" presStyleCnt="6"/>
      <dgm:spPr/>
      <dgm:t>
        <a:bodyPr/>
        <a:lstStyle/>
        <a:p>
          <a:endParaRPr lang="es-VE"/>
        </a:p>
      </dgm:t>
    </dgm:pt>
    <dgm:pt modelId="{AED211A8-C05A-43DB-AE57-A4897C0E79B2}" type="pres">
      <dgm:prSet presAssocID="{00F44CD6-DF5C-4FF5-8D40-5BCFD348C460}" presName="horz1" presStyleCnt="0"/>
      <dgm:spPr/>
      <dgm:t>
        <a:bodyPr/>
        <a:lstStyle/>
        <a:p>
          <a:endParaRPr lang="es-VE"/>
        </a:p>
      </dgm:t>
    </dgm:pt>
    <dgm:pt modelId="{A954A666-5B31-405C-9717-7952FEE41E22}" type="pres">
      <dgm:prSet presAssocID="{00F44CD6-DF5C-4FF5-8D40-5BCFD348C460}" presName="tx1" presStyleLbl="revTx" presStyleIdx="4" presStyleCnt="6" custLinFactY="-200000" custLinFactNeighborX="1085" custLinFactNeighborY="-200061"/>
      <dgm:spPr/>
      <dgm:t>
        <a:bodyPr/>
        <a:lstStyle/>
        <a:p>
          <a:endParaRPr lang="es-VE"/>
        </a:p>
      </dgm:t>
    </dgm:pt>
    <dgm:pt modelId="{E589B8D1-DCBC-487B-AD29-1C30B6C56B69}" type="pres">
      <dgm:prSet presAssocID="{00F44CD6-DF5C-4FF5-8D40-5BCFD348C460}" presName="vert1" presStyleCnt="0"/>
      <dgm:spPr/>
      <dgm:t>
        <a:bodyPr/>
        <a:lstStyle/>
        <a:p>
          <a:endParaRPr lang="es-VE"/>
        </a:p>
      </dgm:t>
    </dgm:pt>
    <dgm:pt modelId="{2B9B0C31-B920-41F6-9C15-EBD872270CC1}" type="pres">
      <dgm:prSet presAssocID="{1655D895-A753-470B-8E9E-8085774C1D93}" presName="thickLine" presStyleLbl="alignNode1" presStyleIdx="5" presStyleCnt="6"/>
      <dgm:spPr/>
    </dgm:pt>
    <dgm:pt modelId="{62E6ED1C-E921-40AD-996B-BA849063BCAF}" type="pres">
      <dgm:prSet presAssocID="{1655D895-A753-470B-8E9E-8085774C1D93}" presName="horz1" presStyleCnt="0"/>
      <dgm:spPr/>
    </dgm:pt>
    <dgm:pt modelId="{B6120483-79B0-4E22-97B1-F28384F45977}" type="pres">
      <dgm:prSet presAssocID="{1655D895-A753-470B-8E9E-8085774C1D93}" presName="tx1" presStyleLbl="revTx" presStyleIdx="5" presStyleCnt="6"/>
      <dgm:spPr/>
      <dgm:t>
        <a:bodyPr/>
        <a:lstStyle/>
        <a:p>
          <a:endParaRPr lang="es-VE"/>
        </a:p>
      </dgm:t>
    </dgm:pt>
    <dgm:pt modelId="{3E2F6BC6-27D5-4482-8EEB-638B23570C16}" type="pres">
      <dgm:prSet presAssocID="{1655D895-A753-470B-8E9E-8085774C1D93}" presName="vert1" presStyleCnt="0"/>
      <dgm:spPr/>
    </dgm:pt>
  </dgm:ptLst>
  <dgm:cxnLst>
    <dgm:cxn modelId="{78763D5F-3437-4DF5-90CF-ACFB619AE8C4}" type="presOf" srcId="{00F44CD6-DF5C-4FF5-8D40-5BCFD348C460}" destId="{A954A666-5B31-405C-9717-7952FEE41E22}" srcOrd="0" destOrd="0" presId="urn:microsoft.com/office/officeart/2008/layout/LinedList"/>
    <dgm:cxn modelId="{5D2D72EB-D0EF-48AC-A3D7-A41DE56E8AC3}" type="presOf" srcId="{1655D895-A753-470B-8E9E-8085774C1D93}" destId="{B6120483-79B0-4E22-97B1-F28384F45977}" srcOrd="0" destOrd="0" presId="urn:microsoft.com/office/officeart/2008/layout/LinedList"/>
    <dgm:cxn modelId="{A059F324-566F-4FC9-B723-BD4D3A69B119}" srcId="{9A10DB3C-1930-41BE-AE72-41B68708CAE0}" destId="{8AAAE79B-2CE1-4D39-9023-A5C191BFF4B8}" srcOrd="2" destOrd="0" parTransId="{B27DC3E4-DDFE-4967-8313-0B55AF5F701F}" sibTransId="{19F008FC-F505-494E-A6E6-689CBDC7B371}"/>
    <dgm:cxn modelId="{A7696709-1CD0-4136-9E0C-1AB40FF6A108}" type="presOf" srcId="{C7ABAF55-BCB0-44DC-9730-A5E8FE996008}" destId="{695B276E-1833-4F64-9DBB-9E28CADA26D2}" srcOrd="0" destOrd="0" presId="urn:microsoft.com/office/officeart/2008/layout/LinedList"/>
    <dgm:cxn modelId="{966C8914-CAA7-4EC4-ADE1-E73A073B1906}" srcId="{9A10DB3C-1930-41BE-AE72-41B68708CAE0}" destId="{CFFD55D1-263C-4187-88D3-CB0559611AD9}" srcOrd="0" destOrd="0" parTransId="{5914546A-E3BE-4C78-A04C-12A07B9C0700}" sibTransId="{ADB75DBD-EBD0-4593-A333-B51EF2BB8DCF}"/>
    <dgm:cxn modelId="{61F0D2D5-F23E-4A19-8F19-5D5F866EA4F1}" type="presOf" srcId="{9A10DB3C-1930-41BE-AE72-41B68708CAE0}" destId="{5F973E2F-8EAB-4FCB-B88A-6317CD720FEF}" srcOrd="0" destOrd="0" presId="urn:microsoft.com/office/officeart/2008/layout/LinedList"/>
    <dgm:cxn modelId="{5F1CBAB6-23F2-4370-910E-4054EE49BB01}" type="presOf" srcId="{8AAAE79B-2CE1-4D39-9023-A5C191BFF4B8}" destId="{9D4AB9BC-6038-4798-96A0-EE7B91AF3F0E}" srcOrd="0" destOrd="0" presId="urn:microsoft.com/office/officeart/2008/layout/LinedList"/>
    <dgm:cxn modelId="{532FAA16-AE5F-4507-AEDC-D42F5DC421E5}" srcId="{9A10DB3C-1930-41BE-AE72-41B68708CAE0}" destId="{EFA05BB4-BD89-404A-9A62-702F3BBBC900}" srcOrd="3" destOrd="0" parTransId="{A3CBF6E3-1D54-4B45-B85E-89EC23C34149}" sibTransId="{A1243DDC-6AA3-46E1-BC9B-C318B932E484}"/>
    <dgm:cxn modelId="{B6119A81-D816-40E2-AF05-0910088BC509}" srcId="{9A10DB3C-1930-41BE-AE72-41B68708CAE0}" destId="{C7ABAF55-BCB0-44DC-9730-A5E8FE996008}" srcOrd="1" destOrd="0" parTransId="{3F098712-1CFA-4913-9B79-4363C07E0164}" sibTransId="{930FC5D3-B9D0-49D9-8381-A292569935A0}"/>
    <dgm:cxn modelId="{0BAD3688-E698-4505-9929-219B8BF77BDB}" srcId="{9A10DB3C-1930-41BE-AE72-41B68708CAE0}" destId="{1655D895-A753-470B-8E9E-8085774C1D93}" srcOrd="5" destOrd="0" parTransId="{C57A51D0-5D66-49C9-9E7C-6C6670461C64}" sibTransId="{A4515D8E-6A61-43FA-BB04-8A6DFD1E9629}"/>
    <dgm:cxn modelId="{3068E7A5-96D7-4268-BE62-06953E42A241}" srcId="{9A10DB3C-1930-41BE-AE72-41B68708CAE0}" destId="{00F44CD6-DF5C-4FF5-8D40-5BCFD348C460}" srcOrd="4" destOrd="0" parTransId="{2A09D27B-C65F-48DC-9F62-E69601FD5753}" sibTransId="{04226499-897B-40E6-A0A5-91FDB2492928}"/>
    <dgm:cxn modelId="{2857A0CB-C0EE-45BD-98D5-0130DADF2ED5}" type="presOf" srcId="{CFFD55D1-263C-4187-88D3-CB0559611AD9}" destId="{A5BF42F4-D27F-4EB1-8BBD-7FE8D08EBEE3}" srcOrd="0" destOrd="0" presId="urn:microsoft.com/office/officeart/2008/layout/LinedList"/>
    <dgm:cxn modelId="{E4D5CC02-7AE8-4505-A999-0F0D48FA2529}" type="presOf" srcId="{EFA05BB4-BD89-404A-9A62-702F3BBBC900}" destId="{0A0FEDAF-3CEC-4497-BB4F-1619B05568CD}" srcOrd="0" destOrd="0" presId="urn:microsoft.com/office/officeart/2008/layout/LinedList"/>
    <dgm:cxn modelId="{D347CC84-2230-4D08-825B-AB54FE571AEE}" type="presParOf" srcId="{5F973E2F-8EAB-4FCB-B88A-6317CD720FEF}" destId="{F804EFD3-1E16-4C92-AA01-474D74DBA641}" srcOrd="0" destOrd="0" presId="urn:microsoft.com/office/officeart/2008/layout/LinedList"/>
    <dgm:cxn modelId="{236BC0AC-C5FE-43BC-BB3F-4FE1FD16C90E}" type="presParOf" srcId="{5F973E2F-8EAB-4FCB-B88A-6317CD720FEF}" destId="{60638747-A550-4A0B-B9FA-63E8EA5BEE0E}" srcOrd="1" destOrd="0" presId="urn:microsoft.com/office/officeart/2008/layout/LinedList"/>
    <dgm:cxn modelId="{08EF5E57-AB04-4864-8CE2-7B4407E58B39}" type="presParOf" srcId="{60638747-A550-4A0B-B9FA-63E8EA5BEE0E}" destId="{A5BF42F4-D27F-4EB1-8BBD-7FE8D08EBEE3}" srcOrd="0" destOrd="0" presId="urn:microsoft.com/office/officeart/2008/layout/LinedList"/>
    <dgm:cxn modelId="{8CF0AB1E-63E9-4E48-915B-FF7BDD57B116}" type="presParOf" srcId="{60638747-A550-4A0B-B9FA-63E8EA5BEE0E}" destId="{D7CB1577-2040-4F48-87FB-1534F6A880ED}" srcOrd="1" destOrd="0" presId="urn:microsoft.com/office/officeart/2008/layout/LinedList"/>
    <dgm:cxn modelId="{9195E61F-9861-4BC4-BFAC-A5A2CB3531F3}" type="presParOf" srcId="{5F973E2F-8EAB-4FCB-B88A-6317CD720FEF}" destId="{F31EEA48-1AC8-4684-945F-942E36196DE2}" srcOrd="2" destOrd="0" presId="urn:microsoft.com/office/officeart/2008/layout/LinedList"/>
    <dgm:cxn modelId="{80FDE4C9-06F9-4ED2-9851-8AC97730E831}" type="presParOf" srcId="{5F973E2F-8EAB-4FCB-B88A-6317CD720FEF}" destId="{BA600D83-CA28-413A-A941-19246B34F37B}" srcOrd="3" destOrd="0" presId="urn:microsoft.com/office/officeart/2008/layout/LinedList"/>
    <dgm:cxn modelId="{1A31E5A8-56F3-42A4-B813-A608EC9F9FE0}" type="presParOf" srcId="{BA600D83-CA28-413A-A941-19246B34F37B}" destId="{695B276E-1833-4F64-9DBB-9E28CADA26D2}" srcOrd="0" destOrd="0" presId="urn:microsoft.com/office/officeart/2008/layout/LinedList"/>
    <dgm:cxn modelId="{7C896A72-1D13-4BAE-AE46-28BEA260136D}" type="presParOf" srcId="{BA600D83-CA28-413A-A941-19246B34F37B}" destId="{50350DE0-7ABC-4370-8C38-2A37C456E6B6}" srcOrd="1" destOrd="0" presId="urn:microsoft.com/office/officeart/2008/layout/LinedList"/>
    <dgm:cxn modelId="{B79E9214-AC97-433A-9CD8-E8E0A0C2333F}" type="presParOf" srcId="{5F973E2F-8EAB-4FCB-B88A-6317CD720FEF}" destId="{9342533C-CC7A-4701-A7F2-4D8C2FE0AF8F}" srcOrd="4" destOrd="0" presId="urn:microsoft.com/office/officeart/2008/layout/LinedList"/>
    <dgm:cxn modelId="{A0BC84F6-D617-4BFC-B4AC-D6DE69622791}" type="presParOf" srcId="{5F973E2F-8EAB-4FCB-B88A-6317CD720FEF}" destId="{EC65173E-CCF1-4B78-AEAD-18C06C246613}" srcOrd="5" destOrd="0" presId="urn:microsoft.com/office/officeart/2008/layout/LinedList"/>
    <dgm:cxn modelId="{28473166-D055-42E2-8152-B649B5ABA445}" type="presParOf" srcId="{EC65173E-CCF1-4B78-AEAD-18C06C246613}" destId="{9D4AB9BC-6038-4798-96A0-EE7B91AF3F0E}" srcOrd="0" destOrd="0" presId="urn:microsoft.com/office/officeart/2008/layout/LinedList"/>
    <dgm:cxn modelId="{FAA0F480-9F32-4C1B-AEF9-8AE115FFAEB6}" type="presParOf" srcId="{EC65173E-CCF1-4B78-AEAD-18C06C246613}" destId="{30BE94CA-29A6-484C-8488-6B4D8F833425}" srcOrd="1" destOrd="0" presId="urn:microsoft.com/office/officeart/2008/layout/LinedList"/>
    <dgm:cxn modelId="{99A51120-51B5-4ECC-AE2E-670623AEB440}" type="presParOf" srcId="{5F973E2F-8EAB-4FCB-B88A-6317CD720FEF}" destId="{9B4944AA-F592-43ED-8E9F-9C55AFE69863}" srcOrd="6" destOrd="0" presId="urn:microsoft.com/office/officeart/2008/layout/LinedList"/>
    <dgm:cxn modelId="{E0FCEDF5-E1CE-47C4-83EE-013F36A876E5}" type="presParOf" srcId="{5F973E2F-8EAB-4FCB-B88A-6317CD720FEF}" destId="{EC94C868-9462-4D67-9298-7265CCFE67CE}" srcOrd="7" destOrd="0" presId="urn:microsoft.com/office/officeart/2008/layout/LinedList"/>
    <dgm:cxn modelId="{B5A5F360-8635-474A-A4CE-AC20AF311279}" type="presParOf" srcId="{EC94C868-9462-4D67-9298-7265CCFE67CE}" destId="{0A0FEDAF-3CEC-4497-BB4F-1619B05568CD}" srcOrd="0" destOrd="0" presId="urn:microsoft.com/office/officeart/2008/layout/LinedList"/>
    <dgm:cxn modelId="{43B4855C-E9CC-435D-BDA8-FEFE3A5673C6}" type="presParOf" srcId="{EC94C868-9462-4D67-9298-7265CCFE67CE}" destId="{34BFAB33-456A-4E57-B705-CD06E1A5FEE8}" srcOrd="1" destOrd="0" presId="urn:microsoft.com/office/officeart/2008/layout/LinedList"/>
    <dgm:cxn modelId="{CA90A59F-D743-477C-A7FD-E41BD5CD2B4C}" type="presParOf" srcId="{5F973E2F-8EAB-4FCB-B88A-6317CD720FEF}" destId="{BDCD1A76-2F45-42B0-9FFB-7C93D0A8E4F9}" srcOrd="8" destOrd="0" presId="urn:microsoft.com/office/officeart/2008/layout/LinedList"/>
    <dgm:cxn modelId="{268DAADA-01DB-4441-8607-AA36EF6F1C6A}" type="presParOf" srcId="{5F973E2F-8EAB-4FCB-B88A-6317CD720FEF}" destId="{AED211A8-C05A-43DB-AE57-A4897C0E79B2}" srcOrd="9" destOrd="0" presId="urn:microsoft.com/office/officeart/2008/layout/LinedList"/>
    <dgm:cxn modelId="{AA8F9220-7943-4601-B939-A99839A05E5B}" type="presParOf" srcId="{AED211A8-C05A-43DB-AE57-A4897C0E79B2}" destId="{A954A666-5B31-405C-9717-7952FEE41E22}" srcOrd="0" destOrd="0" presId="urn:microsoft.com/office/officeart/2008/layout/LinedList"/>
    <dgm:cxn modelId="{5DD1807B-8BF5-4C6E-BD90-249550E159E4}" type="presParOf" srcId="{AED211A8-C05A-43DB-AE57-A4897C0E79B2}" destId="{E589B8D1-DCBC-487B-AD29-1C30B6C56B69}" srcOrd="1" destOrd="0" presId="urn:microsoft.com/office/officeart/2008/layout/LinedList"/>
    <dgm:cxn modelId="{EE2C840C-B7EF-4D4E-A250-A7D101B963A0}" type="presParOf" srcId="{5F973E2F-8EAB-4FCB-B88A-6317CD720FEF}" destId="{2B9B0C31-B920-41F6-9C15-EBD872270CC1}" srcOrd="10" destOrd="0" presId="urn:microsoft.com/office/officeart/2008/layout/LinedList"/>
    <dgm:cxn modelId="{E0B9B6C6-FAC0-48D0-A923-9236088DC7EA}" type="presParOf" srcId="{5F973E2F-8EAB-4FCB-B88A-6317CD720FEF}" destId="{62E6ED1C-E921-40AD-996B-BA849063BCAF}" srcOrd="11" destOrd="0" presId="urn:microsoft.com/office/officeart/2008/layout/LinedList"/>
    <dgm:cxn modelId="{4C8A69C8-9B95-4E8B-9B16-549E9CFB7C12}" type="presParOf" srcId="{62E6ED1C-E921-40AD-996B-BA849063BCAF}" destId="{B6120483-79B0-4E22-97B1-F28384F45977}" srcOrd="0" destOrd="0" presId="urn:microsoft.com/office/officeart/2008/layout/LinedList"/>
    <dgm:cxn modelId="{3E12C66E-03BF-4B59-B636-6C6F154A1D17}" type="presParOf" srcId="{62E6ED1C-E921-40AD-996B-BA849063BCAF}" destId="{3E2F6BC6-27D5-4482-8EEB-638B23570C1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0DB3C-1930-41BE-AE72-41B68708CAE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VE"/>
        </a:p>
      </dgm:t>
    </dgm:pt>
    <dgm:pt modelId="{CFFD55D1-263C-4187-88D3-CB0559611AD9}">
      <dgm:prSet/>
      <dgm:spPr/>
      <dgm:t>
        <a:bodyPr/>
        <a:lstStyle/>
        <a:p>
          <a:pPr algn="ctr" rtl="0"/>
          <a:r>
            <a:rPr lang="es-VE" dirty="0" smtClean="0"/>
            <a:t> </a:t>
          </a:r>
          <a:endParaRPr lang="es-VE" dirty="0"/>
        </a:p>
      </dgm:t>
    </dgm:pt>
    <dgm:pt modelId="{5914546A-E3BE-4C78-A04C-12A07B9C0700}" type="parTrans" cxnId="{966C8914-CAA7-4EC4-ADE1-E73A073B1906}">
      <dgm:prSet/>
      <dgm:spPr/>
      <dgm:t>
        <a:bodyPr/>
        <a:lstStyle/>
        <a:p>
          <a:endParaRPr lang="es-VE"/>
        </a:p>
      </dgm:t>
    </dgm:pt>
    <dgm:pt modelId="{ADB75DBD-EBD0-4593-A333-B51EF2BB8DCF}" type="sibTrans" cxnId="{966C8914-CAA7-4EC4-ADE1-E73A073B1906}">
      <dgm:prSet/>
      <dgm:spPr/>
      <dgm:t>
        <a:bodyPr/>
        <a:lstStyle/>
        <a:p>
          <a:endParaRPr lang="es-VE"/>
        </a:p>
      </dgm:t>
    </dgm:pt>
    <dgm:pt modelId="{C7ABAF55-BCB0-44DC-9730-A5E8FE996008}">
      <dgm:prSet/>
      <dgm:spPr/>
      <dgm:t>
        <a:bodyPr/>
        <a:lstStyle/>
        <a:p>
          <a:pPr algn="ctr" rtl="0"/>
          <a:r>
            <a:rPr lang="es-VE" dirty="0" smtClean="0"/>
            <a:t> </a:t>
          </a:r>
          <a:endParaRPr lang="es-VE" dirty="0"/>
        </a:p>
      </dgm:t>
    </dgm:pt>
    <dgm:pt modelId="{3F098712-1CFA-4913-9B79-4363C07E0164}" type="parTrans" cxnId="{B6119A81-D816-40E2-AF05-0910088BC509}">
      <dgm:prSet/>
      <dgm:spPr/>
      <dgm:t>
        <a:bodyPr/>
        <a:lstStyle/>
        <a:p>
          <a:endParaRPr lang="es-VE"/>
        </a:p>
      </dgm:t>
    </dgm:pt>
    <dgm:pt modelId="{930FC5D3-B9D0-49D9-8381-A292569935A0}" type="sibTrans" cxnId="{B6119A81-D816-40E2-AF05-0910088BC509}">
      <dgm:prSet/>
      <dgm:spPr/>
      <dgm:t>
        <a:bodyPr/>
        <a:lstStyle/>
        <a:p>
          <a:endParaRPr lang="es-VE"/>
        </a:p>
      </dgm:t>
    </dgm:pt>
    <dgm:pt modelId="{8AAAE79B-2CE1-4D39-9023-A5C191BFF4B8}">
      <dgm:prSet/>
      <dgm:spPr/>
      <dgm:t>
        <a:bodyPr/>
        <a:lstStyle/>
        <a:p>
          <a:pPr algn="ctr" rtl="0"/>
          <a:endParaRPr lang="es-VE" dirty="0"/>
        </a:p>
      </dgm:t>
    </dgm:pt>
    <dgm:pt modelId="{B27DC3E4-DDFE-4967-8313-0B55AF5F701F}" type="parTrans" cxnId="{A059F324-566F-4FC9-B723-BD4D3A69B119}">
      <dgm:prSet/>
      <dgm:spPr/>
      <dgm:t>
        <a:bodyPr/>
        <a:lstStyle/>
        <a:p>
          <a:endParaRPr lang="es-VE"/>
        </a:p>
      </dgm:t>
    </dgm:pt>
    <dgm:pt modelId="{19F008FC-F505-494E-A6E6-689CBDC7B371}" type="sibTrans" cxnId="{A059F324-566F-4FC9-B723-BD4D3A69B119}">
      <dgm:prSet/>
      <dgm:spPr/>
      <dgm:t>
        <a:bodyPr/>
        <a:lstStyle/>
        <a:p>
          <a:endParaRPr lang="es-VE"/>
        </a:p>
      </dgm:t>
    </dgm:pt>
    <dgm:pt modelId="{EFA05BB4-BD89-404A-9A62-702F3BBBC900}">
      <dgm:prSet/>
      <dgm:spPr/>
      <dgm:t>
        <a:bodyPr/>
        <a:lstStyle/>
        <a:p>
          <a:pPr algn="ctr" rtl="0"/>
          <a:endParaRPr lang="es-VE" dirty="0"/>
        </a:p>
      </dgm:t>
    </dgm:pt>
    <dgm:pt modelId="{A3CBF6E3-1D54-4B45-B85E-89EC23C34149}" type="parTrans" cxnId="{532FAA16-AE5F-4507-AEDC-D42F5DC421E5}">
      <dgm:prSet/>
      <dgm:spPr/>
      <dgm:t>
        <a:bodyPr/>
        <a:lstStyle/>
        <a:p>
          <a:endParaRPr lang="es-VE"/>
        </a:p>
      </dgm:t>
    </dgm:pt>
    <dgm:pt modelId="{A1243DDC-6AA3-46E1-BC9B-C318B932E484}" type="sibTrans" cxnId="{532FAA16-AE5F-4507-AEDC-D42F5DC421E5}">
      <dgm:prSet/>
      <dgm:spPr/>
      <dgm:t>
        <a:bodyPr/>
        <a:lstStyle/>
        <a:p>
          <a:endParaRPr lang="es-VE"/>
        </a:p>
      </dgm:t>
    </dgm:pt>
    <dgm:pt modelId="{00F44CD6-DF5C-4FF5-8D40-5BCFD348C460}">
      <dgm:prSet custT="1"/>
      <dgm:spPr/>
      <dgm:t>
        <a:bodyPr/>
        <a:lstStyle/>
        <a:p>
          <a:endParaRPr lang="es-VE" sz="1400" dirty="0"/>
        </a:p>
      </dgm:t>
    </dgm:pt>
    <dgm:pt modelId="{2A09D27B-C65F-48DC-9F62-E69601FD5753}" type="parTrans" cxnId="{3068E7A5-96D7-4268-BE62-06953E42A241}">
      <dgm:prSet/>
      <dgm:spPr/>
      <dgm:t>
        <a:bodyPr/>
        <a:lstStyle/>
        <a:p>
          <a:endParaRPr lang="es-VE"/>
        </a:p>
      </dgm:t>
    </dgm:pt>
    <dgm:pt modelId="{04226499-897B-40E6-A0A5-91FDB2492928}" type="sibTrans" cxnId="{3068E7A5-96D7-4268-BE62-06953E42A241}">
      <dgm:prSet/>
      <dgm:spPr/>
      <dgm:t>
        <a:bodyPr/>
        <a:lstStyle/>
        <a:p>
          <a:endParaRPr lang="es-VE"/>
        </a:p>
      </dgm:t>
    </dgm:pt>
    <dgm:pt modelId="{1655D895-A753-470B-8E9E-8085774C1D93}">
      <dgm:prSet/>
      <dgm:spPr/>
      <dgm:t>
        <a:bodyPr/>
        <a:lstStyle/>
        <a:p>
          <a:endParaRPr lang="es-VE" dirty="0"/>
        </a:p>
      </dgm:t>
    </dgm:pt>
    <dgm:pt modelId="{C57A51D0-5D66-49C9-9E7C-6C6670461C64}" type="parTrans" cxnId="{0BAD3688-E698-4505-9929-219B8BF77BDB}">
      <dgm:prSet/>
      <dgm:spPr/>
      <dgm:t>
        <a:bodyPr/>
        <a:lstStyle/>
        <a:p>
          <a:endParaRPr lang="es-VE"/>
        </a:p>
      </dgm:t>
    </dgm:pt>
    <dgm:pt modelId="{A4515D8E-6A61-43FA-BB04-8A6DFD1E9629}" type="sibTrans" cxnId="{0BAD3688-E698-4505-9929-219B8BF77BDB}">
      <dgm:prSet/>
      <dgm:spPr/>
      <dgm:t>
        <a:bodyPr/>
        <a:lstStyle/>
        <a:p>
          <a:endParaRPr lang="es-VE"/>
        </a:p>
      </dgm:t>
    </dgm:pt>
    <dgm:pt modelId="{5F973E2F-8EAB-4FCB-B88A-6317CD720FEF}" type="pres">
      <dgm:prSet presAssocID="{9A10DB3C-1930-41BE-AE72-41B68708CAE0}" presName="vert0" presStyleCnt="0">
        <dgm:presLayoutVars>
          <dgm:dir/>
          <dgm:animOne val="branch"/>
          <dgm:animLvl val="lvl"/>
        </dgm:presLayoutVars>
      </dgm:prSet>
      <dgm:spPr/>
      <dgm:t>
        <a:bodyPr/>
        <a:lstStyle/>
        <a:p>
          <a:endParaRPr lang="es-VE"/>
        </a:p>
      </dgm:t>
    </dgm:pt>
    <dgm:pt modelId="{F804EFD3-1E16-4C92-AA01-474D74DBA641}" type="pres">
      <dgm:prSet presAssocID="{CFFD55D1-263C-4187-88D3-CB0559611AD9}" presName="thickLine" presStyleLbl="alignNode1" presStyleIdx="0" presStyleCnt="6"/>
      <dgm:spPr>
        <a:ln w="38100">
          <a:solidFill>
            <a:srgbClr val="C20E6C"/>
          </a:solidFill>
        </a:ln>
      </dgm:spPr>
      <dgm:t>
        <a:bodyPr/>
        <a:lstStyle/>
        <a:p>
          <a:endParaRPr lang="es-VE"/>
        </a:p>
      </dgm:t>
    </dgm:pt>
    <dgm:pt modelId="{60638747-A550-4A0B-B9FA-63E8EA5BEE0E}" type="pres">
      <dgm:prSet presAssocID="{CFFD55D1-263C-4187-88D3-CB0559611AD9}" presName="horz1" presStyleCnt="0"/>
      <dgm:spPr/>
      <dgm:t>
        <a:bodyPr/>
        <a:lstStyle/>
        <a:p>
          <a:endParaRPr lang="es-VE"/>
        </a:p>
      </dgm:t>
    </dgm:pt>
    <dgm:pt modelId="{A5BF42F4-D27F-4EB1-8BBD-7FE8D08EBEE3}" type="pres">
      <dgm:prSet presAssocID="{CFFD55D1-263C-4187-88D3-CB0559611AD9}" presName="tx1" presStyleLbl="revTx" presStyleIdx="0" presStyleCnt="6" custLinFactNeighborX="1414" custLinFactNeighborY="-24602"/>
      <dgm:spPr/>
      <dgm:t>
        <a:bodyPr/>
        <a:lstStyle/>
        <a:p>
          <a:endParaRPr lang="es-VE"/>
        </a:p>
      </dgm:t>
    </dgm:pt>
    <dgm:pt modelId="{D7CB1577-2040-4F48-87FB-1534F6A880ED}" type="pres">
      <dgm:prSet presAssocID="{CFFD55D1-263C-4187-88D3-CB0559611AD9}" presName="vert1" presStyleCnt="0"/>
      <dgm:spPr/>
      <dgm:t>
        <a:bodyPr/>
        <a:lstStyle/>
        <a:p>
          <a:endParaRPr lang="es-VE"/>
        </a:p>
      </dgm:t>
    </dgm:pt>
    <dgm:pt modelId="{F31EEA48-1AC8-4684-945F-942E36196DE2}" type="pres">
      <dgm:prSet presAssocID="{C7ABAF55-BCB0-44DC-9730-A5E8FE996008}" presName="thickLine" presStyleLbl="alignNode1" presStyleIdx="1" presStyleCnt="6"/>
      <dgm:spPr/>
      <dgm:t>
        <a:bodyPr/>
        <a:lstStyle/>
        <a:p>
          <a:endParaRPr lang="es-VE"/>
        </a:p>
      </dgm:t>
    </dgm:pt>
    <dgm:pt modelId="{BA600D83-CA28-413A-A941-19246B34F37B}" type="pres">
      <dgm:prSet presAssocID="{C7ABAF55-BCB0-44DC-9730-A5E8FE996008}" presName="horz1" presStyleCnt="0"/>
      <dgm:spPr/>
      <dgm:t>
        <a:bodyPr/>
        <a:lstStyle/>
        <a:p>
          <a:endParaRPr lang="es-VE"/>
        </a:p>
      </dgm:t>
    </dgm:pt>
    <dgm:pt modelId="{695B276E-1833-4F64-9DBB-9E28CADA26D2}" type="pres">
      <dgm:prSet presAssocID="{C7ABAF55-BCB0-44DC-9730-A5E8FE996008}" presName="tx1" presStyleLbl="revTx" presStyleIdx="1" presStyleCnt="6"/>
      <dgm:spPr/>
      <dgm:t>
        <a:bodyPr/>
        <a:lstStyle/>
        <a:p>
          <a:endParaRPr lang="es-VE"/>
        </a:p>
      </dgm:t>
    </dgm:pt>
    <dgm:pt modelId="{50350DE0-7ABC-4370-8C38-2A37C456E6B6}" type="pres">
      <dgm:prSet presAssocID="{C7ABAF55-BCB0-44DC-9730-A5E8FE996008}" presName="vert1" presStyleCnt="0"/>
      <dgm:spPr/>
      <dgm:t>
        <a:bodyPr/>
        <a:lstStyle/>
        <a:p>
          <a:endParaRPr lang="es-VE"/>
        </a:p>
      </dgm:t>
    </dgm:pt>
    <dgm:pt modelId="{9342533C-CC7A-4701-A7F2-4D8C2FE0AF8F}" type="pres">
      <dgm:prSet presAssocID="{8AAAE79B-2CE1-4D39-9023-A5C191BFF4B8}" presName="thickLine" presStyleLbl="alignNode1" presStyleIdx="2" presStyleCnt="6"/>
      <dgm:spPr/>
      <dgm:t>
        <a:bodyPr/>
        <a:lstStyle/>
        <a:p>
          <a:endParaRPr lang="es-VE"/>
        </a:p>
      </dgm:t>
    </dgm:pt>
    <dgm:pt modelId="{EC65173E-CCF1-4B78-AEAD-18C06C246613}" type="pres">
      <dgm:prSet presAssocID="{8AAAE79B-2CE1-4D39-9023-A5C191BFF4B8}" presName="horz1" presStyleCnt="0"/>
      <dgm:spPr/>
      <dgm:t>
        <a:bodyPr/>
        <a:lstStyle/>
        <a:p>
          <a:endParaRPr lang="es-VE"/>
        </a:p>
      </dgm:t>
    </dgm:pt>
    <dgm:pt modelId="{9D4AB9BC-6038-4798-96A0-EE7B91AF3F0E}" type="pres">
      <dgm:prSet presAssocID="{8AAAE79B-2CE1-4D39-9023-A5C191BFF4B8}" presName="tx1" presStyleLbl="revTx" presStyleIdx="2" presStyleCnt="6"/>
      <dgm:spPr/>
      <dgm:t>
        <a:bodyPr/>
        <a:lstStyle/>
        <a:p>
          <a:endParaRPr lang="es-VE"/>
        </a:p>
      </dgm:t>
    </dgm:pt>
    <dgm:pt modelId="{30BE94CA-29A6-484C-8488-6B4D8F833425}" type="pres">
      <dgm:prSet presAssocID="{8AAAE79B-2CE1-4D39-9023-A5C191BFF4B8}" presName="vert1" presStyleCnt="0"/>
      <dgm:spPr/>
      <dgm:t>
        <a:bodyPr/>
        <a:lstStyle/>
        <a:p>
          <a:endParaRPr lang="es-VE"/>
        </a:p>
      </dgm:t>
    </dgm:pt>
    <dgm:pt modelId="{9B4944AA-F592-43ED-8E9F-9C55AFE69863}" type="pres">
      <dgm:prSet presAssocID="{EFA05BB4-BD89-404A-9A62-702F3BBBC900}" presName="thickLine" presStyleLbl="alignNode1" presStyleIdx="3" presStyleCnt="6"/>
      <dgm:spPr/>
      <dgm:t>
        <a:bodyPr/>
        <a:lstStyle/>
        <a:p>
          <a:endParaRPr lang="es-VE"/>
        </a:p>
      </dgm:t>
    </dgm:pt>
    <dgm:pt modelId="{EC94C868-9462-4D67-9298-7265CCFE67CE}" type="pres">
      <dgm:prSet presAssocID="{EFA05BB4-BD89-404A-9A62-702F3BBBC900}" presName="horz1" presStyleCnt="0"/>
      <dgm:spPr/>
      <dgm:t>
        <a:bodyPr/>
        <a:lstStyle/>
        <a:p>
          <a:endParaRPr lang="es-VE"/>
        </a:p>
      </dgm:t>
    </dgm:pt>
    <dgm:pt modelId="{0A0FEDAF-3CEC-4497-BB4F-1619B05568CD}" type="pres">
      <dgm:prSet presAssocID="{EFA05BB4-BD89-404A-9A62-702F3BBBC900}" presName="tx1" presStyleLbl="revTx" presStyleIdx="3" presStyleCnt="6"/>
      <dgm:spPr/>
      <dgm:t>
        <a:bodyPr/>
        <a:lstStyle/>
        <a:p>
          <a:endParaRPr lang="es-VE"/>
        </a:p>
      </dgm:t>
    </dgm:pt>
    <dgm:pt modelId="{34BFAB33-456A-4E57-B705-CD06E1A5FEE8}" type="pres">
      <dgm:prSet presAssocID="{EFA05BB4-BD89-404A-9A62-702F3BBBC900}" presName="vert1" presStyleCnt="0"/>
      <dgm:spPr/>
      <dgm:t>
        <a:bodyPr/>
        <a:lstStyle/>
        <a:p>
          <a:endParaRPr lang="es-VE"/>
        </a:p>
      </dgm:t>
    </dgm:pt>
    <dgm:pt modelId="{BDCD1A76-2F45-42B0-9FFB-7C93D0A8E4F9}" type="pres">
      <dgm:prSet presAssocID="{00F44CD6-DF5C-4FF5-8D40-5BCFD348C460}" presName="thickLine" presStyleLbl="alignNode1" presStyleIdx="4" presStyleCnt="6"/>
      <dgm:spPr/>
      <dgm:t>
        <a:bodyPr/>
        <a:lstStyle/>
        <a:p>
          <a:endParaRPr lang="es-VE"/>
        </a:p>
      </dgm:t>
    </dgm:pt>
    <dgm:pt modelId="{AED211A8-C05A-43DB-AE57-A4897C0E79B2}" type="pres">
      <dgm:prSet presAssocID="{00F44CD6-DF5C-4FF5-8D40-5BCFD348C460}" presName="horz1" presStyleCnt="0"/>
      <dgm:spPr/>
      <dgm:t>
        <a:bodyPr/>
        <a:lstStyle/>
        <a:p>
          <a:endParaRPr lang="es-VE"/>
        </a:p>
      </dgm:t>
    </dgm:pt>
    <dgm:pt modelId="{A954A666-5B31-405C-9717-7952FEE41E22}" type="pres">
      <dgm:prSet presAssocID="{00F44CD6-DF5C-4FF5-8D40-5BCFD348C460}" presName="tx1" presStyleLbl="revTx" presStyleIdx="4" presStyleCnt="6" custLinFactY="-200000" custLinFactNeighborX="1085" custLinFactNeighborY="-200061"/>
      <dgm:spPr/>
      <dgm:t>
        <a:bodyPr/>
        <a:lstStyle/>
        <a:p>
          <a:endParaRPr lang="es-VE"/>
        </a:p>
      </dgm:t>
    </dgm:pt>
    <dgm:pt modelId="{E589B8D1-DCBC-487B-AD29-1C30B6C56B69}" type="pres">
      <dgm:prSet presAssocID="{00F44CD6-DF5C-4FF5-8D40-5BCFD348C460}" presName="vert1" presStyleCnt="0"/>
      <dgm:spPr/>
      <dgm:t>
        <a:bodyPr/>
        <a:lstStyle/>
        <a:p>
          <a:endParaRPr lang="es-VE"/>
        </a:p>
      </dgm:t>
    </dgm:pt>
    <dgm:pt modelId="{2B9B0C31-B920-41F6-9C15-EBD872270CC1}" type="pres">
      <dgm:prSet presAssocID="{1655D895-A753-470B-8E9E-8085774C1D93}" presName="thickLine" presStyleLbl="alignNode1" presStyleIdx="5" presStyleCnt="6"/>
      <dgm:spPr/>
    </dgm:pt>
    <dgm:pt modelId="{62E6ED1C-E921-40AD-996B-BA849063BCAF}" type="pres">
      <dgm:prSet presAssocID="{1655D895-A753-470B-8E9E-8085774C1D93}" presName="horz1" presStyleCnt="0"/>
      <dgm:spPr/>
    </dgm:pt>
    <dgm:pt modelId="{B6120483-79B0-4E22-97B1-F28384F45977}" type="pres">
      <dgm:prSet presAssocID="{1655D895-A753-470B-8E9E-8085774C1D93}" presName="tx1" presStyleLbl="revTx" presStyleIdx="5" presStyleCnt="6"/>
      <dgm:spPr/>
      <dgm:t>
        <a:bodyPr/>
        <a:lstStyle/>
        <a:p>
          <a:endParaRPr lang="es-VE"/>
        </a:p>
      </dgm:t>
    </dgm:pt>
    <dgm:pt modelId="{3E2F6BC6-27D5-4482-8EEB-638B23570C16}" type="pres">
      <dgm:prSet presAssocID="{1655D895-A753-470B-8E9E-8085774C1D93}" presName="vert1" presStyleCnt="0"/>
      <dgm:spPr/>
    </dgm:pt>
  </dgm:ptLst>
  <dgm:cxnLst>
    <dgm:cxn modelId="{532FAA16-AE5F-4507-AEDC-D42F5DC421E5}" srcId="{9A10DB3C-1930-41BE-AE72-41B68708CAE0}" destId="{EFA05BB4-BD89-404A-9A62-702F3BBBC900}" srcOrd="3" destOrd="0" parTransId="{A3CBF6E3-1D54-4B45-B85E-89EC23C34149}" sibTransId="{A1243DDC-6AA3-46E1-BC9B-C318B932E484}"/>
    <dgm:cxn modelId="{ACC44EDC-846C-4BAC-95B5-6C325DC0E92E}" type="presOf" srcId="{9A10DB3C-1930-41BE-AE72-41B68708CAE0}" destId="{5F973E2F-8EAB-4FCB-B88A-6317CD720FEF}" srcOrd="0" destOrd="0" presId="urn:microsoft.com/office/officeart/2008/layout/LinedList"/>
    <dgm:cxn modelId="{A059F324-566F-4FC9-B723-BD4D3A69B119}" srcId="{9A10DB3C-1930-41BE-AE72-41B68708CAE0}" destId="{8AAAE79B-2CE1-4D39-9023-A5C191BFF4B8}" srcOrd="2" destOrd="0" parTransId="{B27DC3E4-DDFE-4967-8313-0B55AF5F701F}" sibTransId="{19F008FC-F505-494E-A6E6-689CBDC7B371}"/>
    <dgm:cxn modelId="{966C8914-CAA7-4EC4-ADE1-E73A073B1906}" srcId="{9A10DB3C-1930-41BE-AE72-41B68708CAE0}" destId="{CFFD55D1-263C-4187-88D3-CB0559611AD9}" srcOrd="0" destOrd="0" parTransId="{5914546A-E3BE-4C78-A04C-12A07B9C0700}" sibTransId="{ADB75DBD-EBD0-4593-A333-B51EF2BB8DCF}"/>
    <dgm:cxn modelId="{FA2DD12F-CF91-449A-8596-BC4A42BCFF86}" type="presOf" srcId="{8AAAE79B-2CE1-4D39-9023-A5C191BFF4B8}" destId="{9D4AB9BC-6038-4798-96A0-EE7B91AF3F0E}" srcOrd="0" destOrd="0" presId="urn:microsoft.com/office/officeart/2008/layout/LinedList"/>
    <dgm:cxn modelId="{11BB9067-F875-4B69-BDF6-92DE4B764CEC}" type="presOf" srcId="{1655D895-A753-470B-8E9E-8085774C1D93}" destId="{B6120483-79B0-4E22-97B1-F28384F45977}" srcOrd="0" destOrd="0" presId="urn:microsoft.com/office/officeart/2008/layout/LinedList"/>
    <dgm:cxn modelId="{B6119A81-D816-40E2-AF05-0910088BC509}" srcId="{9A10DB3C-1930-41BE-AE72-41B68708CAE0}" destId="{C7ABAF55-BCB0-44DC-9730-A5E8FE996008}" srcOrd="1" destOrd="0" parTransId="{3F098712-1CFA-4913-9B79-4363C07E0164}" sibTransId="{930FC5D3-B9D0-49D9-8381-A292569935A0}"/>
    <dgm:cxn modelId="{C15CE9C9-71E9-40DE-B583-834E2F12E1BF}" type="presOf" srcId="{EFA05BB4-BD89-404A-9A62-702F3BBBC900}" destId="{0A0FEDAF-3CEC-4497-BB4F-1619B05568CD}" srcOrd="0" destOrd="0" presId="urn:microsoft.com/office/officeart/2008/layout/LinedList"/>
    <dgm:cxn modelId="{32F8A43C-DF27-43A8-A08E-2CEA9253B115}" type="presOf" srcId="{00F44CD6-DF5C-4FF5-8D40-5BCFD348C460}" destId="{A954A666-5B31-405C-9717-7952FEE41E22}" srcOrd="0" destOrd="0" presId="urn:microsoft.com/office/officeart/2008/layout/LinedList"/>
    <dgm:cxn modelId="{D7597F21-4F8A-4E79-AF3B-5D898FE11FEB}" type="presOf" srcId="{CFFD55D1-263C-4187-88D3-CB0559611AD9}" destId="{A5BF42F4-D27F-4EB1-8BBD-7FE8D08EBEE3}" srcOrd="0" destOrd="0" presId="urn:microsoft.com/office/officeart/2008/layout/LinedList"/>
    <dgm:cxn modelId="{3068E7A5-96D7-4268-BE62-06953E42A241}" srcId="{9A10DB3C-1930-41BE-AE72-41B68708CAE0}" destId="{00F44CD6-DF5C-4FF5-8D40-5BCFD348C460}" srcOrd="4" destOrd="0" parTransId="{2A09D27B-C65F-48DC-9F62-E69601FD5753}" sibTransId="{04226499-897B-40E6-A0A5-91FDB2492928}"/>
    <dgm:cxn modelId="{0BAD3688-E698-4505-9929-219B8BF77BDB}" srcId="{9A10DB3C-1930-41BE-AE72-41B68708CAE0}" destId="{1655D895-A753-470B-8E9E-8085774C1D93}" srcOrd="5" destOrd="0" parTransId="{C57A51D0-5D66-49C9-9E7C-6C6670461C64}" sibTransId="{A4515D8E-6A61-43FA-BB04-8A6DFD1E9629}"/>
    <dgm:cxn modelId="{E06DEC67-5E1A-43CE-BDE3-24211F4809E4}" type="presOf" srcId="{C7ABAF55-BCB0-44DC-9730-A5E8FE996008}" destId="{695B276E-1833-4F64-9DBB-9E28CADA26D2}" srcOrd="0" destOrd="0" presId="urn:microsoft.com/office/officeart/2008/layout/LinedList"/>
    <dgm:cxn modelId="{FB964EB6-7758-454A-960B-A8B1136EA242}" type="presParOf" srcId="{5F973E2F-8EAB-4FCB-B88A-6317CD720FEF}" destId="{F804EFD3-1E16-4C92-AA01-474D74DBA641}" srcOrd="0" destOrd="0" presId="urn:microsoft.com/office/officeart/2008/layout/LinedList"/>
    <dgm:cxn modelId="{9CEBD6B8-431C-4731-980C-9EF79734657E}" type="presParOf" srcId="{5F973E2F-8EAB-4FCB-B88A-6317CD720FEF}" destId="{60638747-A550-4A0B-B9FA-63E8EA5BEE0E}" srcOrd="1" destOrd="0" presId="urn:microsoft.com/office/officeart/2008/layout/LinedList"/>
    <dgm:cxn modelId="{D6BD3AB0-FF57-4A9A-A360-7127FC6F66DE}" type="presParOf" srcId="{60638747-A550-4A0B-B9FA-63E8EA5BEE0E}" destId="{A5BF42F4-D27F-4EB1-8BBD-7FE8D08EBEE3}" srcOrd="0" destOrd="0" presId="urn:microsoft.com/office/officeart/2008/layout/LinedList"/>
    <dgm:cxn modelId="{045C6991-3A8A-4535-89EC-1CD07DFC0EA5}" type="presParOf" srcId="{60638747-A550-4A0B-B9FA-63E8EA5BEE0E}" destId="{D7CB1577-2040-4F48-87FB-1534F6A880ED}" srcOrd="1" destOrd="0" presId="urn:microsoft.com/office/officeart/2008/layout/LinedList"/>
    <dgm:cxn modelId="{C7E62670-6A6E-4FF7-81A3-43E25403FB88}" type="presParOf" srcId="{5F973E2F-8EAB-4FCB-B88A-6317CD720FEF}" destId="{F31EEA48-1AC8-4684-945F-942E36196DE2}" srcOrd="2" destOrd="0" presId="urn:microsoft.com/office/officeart/2008/layout/LinedList"/>
    <dgm:cxn modelId="{6353DCC7-7326-4464-B5DF-6886C846C7E9}" type="presParOf" srcId="{5F973E2F-8EAB-4FCB-B88A-6317CD720FEF}" destId="{BA600D83-CA28-413A-A941-19246B34F37B}" srcOrd="3" destOrd="0" presId="urn:microsoft.com/office/officeart/2008/layout/LinedList"/>
    <dgm:cxn modelId="{60DD85C8-2AEA-457A-920C-56641B2F6354}" type="presParOf" srcId="{BA600D83-CA28-413A-A941-19246B34F37B}" destId="{695B276E-1833-4F64-9DBB-9E28CADA26D2}" srcOrd="0" destOrd="0" presId="urn:microsoft.com/office/officeart/2008/layout/LinedList"/>
    <dgm:cxn modelId="{5FB6B134-EE3A-4CE9-9A64-DF264A2FECBC}" type="presParOf" srcId="{BA600D83-CA28-413A-A941-19246B34F37B}" destId="{50350DE0-7ABC-4370-8C38-2A37C456E6B6}" srcOrd="1" destOrd="0" presId="urn:microsoft.com/office/officeart/2008/layout/LinedList"/>
    <dgm:cxn modelId="{0BBD935C-9ED4-4894-BE79-D10333004FFF}" type="presParOf" srcId="{5F973E2F-8EAB-4FCB-B88A-6317CD720FEF}" destId="{9342533C-CC7A-4701-A7F2-4D8C2FE0AF8F}" srcOrd="4" destOrd="0" presId="urn:microsoft.com/office/officeart/2008/layout/LinedList"/>
    <dgm:cxn modelId="{2ADF5FBA-5131-4E25-B464-25B4EE33CA06}" type="presParOf" srcId="{5F973E2F-8EAB-4FCB-B88A-6317CD720FEF}" destId="{EC65173E-CCF1-4B78-AEAD-18C06C246613}" srcOrd="5" destOrd="0" presId="urn:microsoft.com/office/officeart/2008/layout/LinedList"/>
    <dgm:cxn modelId="{C1950F19-D69A-4AD5-B933-A98468DB9CAA}" type="presParOf" srcId="{EC65173E-CCF1-4B78-AEAD-18C06C246613}" destId="{9D4AB9BC-6038-4798-96A0-EE7B91AF3F0E}" srcOrd="0" destOrd="0" presId="urn:microsoft.com/office/officeart/2008/layout/LinedList"/>
    <dgm:cxn modelId="{A2855639-644D-4D7A-A863-CDCCBF678AA0}" type="presParOf" srcId="{EC65173E-CCF1-4B78-AEAD-18C06C246613}" destId="{30BE94CA-29A6-484C-8488-6B4D8F833425}" srcOrd="1" destOrd="0" presId="urn:microsoft.com/office/officeart/2008/layout/LinedList"/>
    <dgm:cxn modelId="{D95B0FC4-1AD1-4DDF-8F69-3E96BD008A69}" type="presParOf" srcId="{5F973E2F-8EAB-4FCB-B88A-6317CD720FEF}" destId="{9B4944AA-F592-43ED-8E9F-9C55AFE69863}" srcOrd="6" destOrd="0" presId="urn:microsoft.com/office/officeart/2008/layout/LinedList"/>
    <dgm:cxn modelId="{74CFC559-1BDA-473E-B251-FA5094217556}" type="presParOf" srcId="{5F973E2F-8EAB-4FCB-B88A-6317CD720FEF}" destId="{EC94C868-9462-4D67-9298-7265CCFE67CE}" srcOrd="7" destOrd="0" presId="urn:microsoft.com/office/officeart/2008/layout/LinedList"/>
    <dgm:cxn modelId="{A2928743-1EE0-4ABB-B6A1-51AF08506721}" type="presParOf" srcId="{EC94C868-9462-4D67-9298-7265CCFE67CE}" destId="{0A0FEDAF-3CEC-4497-BB4F-1619B05568CD}" srcOrd="0" destOrd="0" presId="urn:microsoft.com/office/officeart/2008/layout/LinedList"/>
    <dgm:cxn modelId="{6FC998B5-61E0-4196-9A4C-D575C99979BE}" type="presParOf" srcId="{EC94C868-9462-4D67-9298-7265CCFE67CE}" destId="{34BFAB33-456A-4E57-B705-CD06E1A5FEE8}" srcOrd="1" destOrd="0" presId="urn:microsoft.com/office/officeart/2008/layout/LinedList"/>
    <dgm:cxn modelId="{CD118E38-57C0-4EF8-9469-3FAD1074825A}" type="presParOf" srcId="{5F973E2F-8EAB-4FCB-B88A-6317CD720FEF}" destId="{BDCD1A76-2F45-42B0-9FFB-7C93D0A8E4F9}" srcOrd="8" destOrd="0" presId="urn:microsoft.com/office/officeart/2008/layout/LinedList"/>
    <dgm:cxn modelId="{6F45B5CF-6C99-4C60-A741-8D7357B00B2F}" type="presParOf" srcId="{5F973E2F-8EAB-4FCB-B88A-6317CD720FEF}" destId="{AED211A8-C05A-43DB-AE57-A4897C0E79B2}" srcOrd="9" destOrd="0" presId="urn:microsoft.com/office/officeart/2008/layout/LinedList"/>
    <dgm:cxn modelId="{117A3BE2-250D-47F2-955A-5FBBEFF12965}" type="presParOf" srcId="{AED211A8-C05A-43DB-AE57-A4897C0E79B2}" destId="{A954A666-5B31-405C-9717-7952FEE41E22}" srcOrd="0" destOrd="0" presId="urn:microsoft.com/office/officeart/2008/layout/LinedList"/>
    <dgm:cxn modelId="{FA58EDA5-BB4C-4C6C-83D3-4AADF65A2DB2}" type="presParOf" srcId="{AED211A8-C05A-43DB-AE57-A4897C0E79B2}" destId="{E589B8D1-DCBC-487B-AD29-1C30B6C56B69}" srcOrd="1" destOrd="0" presId="urn:microsoft.com/office/officeart/2008/layout/LinedList"/>
    <dgm:cxn modelId="{B5E58EA2-8E58-46F8-A4F3-4D7D672296FD}" type="presParOf" srcId="{5F973E2F-8EAB-4FCB-B88A-6317CD720FEF}" destId="{2B9B0C31-B920-41F6-9C15-EBD872270CC1}" srcOrd="10" destOrd="0" presId="urn:microsoft.com/office/officeart/2008/layout/LinedList"/>
    <dgm:cxn modelId="{18BC11AC-4991-4A2D-A0C8-F73505C42EA3}" type="presParOf" srcId="{5F973E2F-8EAB-4FCB-B88A-6317CD720FEF}" destId="{62E6ED1C-E921-40AD-996B-BA849063BCAF}" srcOrd="11" destOrd="0" presId="urn:microsoft.com/office/officeart/2008/layout/LinedList"/>
    <dgm:cxn modelId="{DB352208-42EF-431F-83C8-880206F9BA5F}" type="presParOf" srcId="{62E6ED1C-E921-40AD-996B-BA849063BCAF}" destId="{B6120483-79B0-4E22-97B1-F28384F45977}" srcOrd="0" destOrd="0" presId="urn:microsoft.com/office/officeart/2008/layout/LinedList"/>
    <dgm:cxn modelId="{56B3951C-C5ED-4EFA-8AE0-AF9EDE56A816}" type="presParOf" srcId="{62E6ED1C-E921-40AD-996B-BA849063BCAF}" destId="{3E2F6BC6-27D5-4482-8EEB-638B23570C1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0A0C8-D399-4BC2-867F-4191A98E0AD4}" type="doc">
      <dgm:prSet loTypeId="urn:microsoft.com/office/officeart/2009/3/layout/PlusandMinus" loCatId="relationship" qsTypeId="urn:microsoft.com/office/officeart/2005/8/quickstyle/simple1" qsCatId="simple" csTypeId="urn:microsoft.com/office/officeart/2005/8/colors/accent0_3" csCatId="mainScheme" phldr="1"/>
      <dgm:spPr/>
      <dgm:t>
        <a:bodyPr/>
        <a:lstStyle/>
        <a:p>
          <a:endParaRPr lang="es-VE"/>
        </a:p>
      </dgm:t>
    </dgm:pt>
    <dgm:pt modelId="{62154493-646C-4142-A042-3345071DA7AB}">
      <dgm:prSet phldrT="[Texto]" custT="1"/>
      <dgm:spPr/>
      <dgm:t>
        <a:bodyPr/>
        <a:lstStyle/>
        <a:p>
          <a:pPr algn="ctr"/>
          <a:r>
            <a:rPr lang="es-VE" sz="2400" b="1" u="sng" dirty="0" smtClean="0">
              <a:solidFill>
                <a:srgbClr val="FFFF00"/>
              </a:solidFill>
              <a:latin typeface="Cambria" panose="02040503050406030204" pitchFamily="18" charset="0"/>
            </a:rPr>
            <a:t>Grupo 2</a:t>
          </a:r>
        </a:p>
        <a:p>
          <a:pPr algn="l"/>
          <a:r>
            <a:rPr lang="es-VE" sz="1600" dirty="0" smtClean="0">
              <a:latin typeface="Cambria" panose="02040503050406030204" pitchFamily="18" charset="0"/>
            </a:rPr>
            <a:t>Reparación de la VM+CABG </a:t>
          </a:r>
        </a:p>
        <a:p>
          <a:pPr algn="l"/>
          <a:r>
            <a:rPr lang="es-VE" sz="1600" dirty="0" smtClean="0">
              <a:latin typeface="Cambria" panose="02040503050406030204" pitchFamily="18" charset="0"/>
            </a:rPr>
            <a:t>Anillo IMR </a:t>
          </a:r>
          <a:r>
            <a:rPr lang="es-VE" sz="1600" dirty="0" err="1" smtClean="0">
              <a:latin typeface="Cambria" panose="02040503050406030204" pitchFamily="18" charset="0"/>
            </a:rPr>
            <a:t>ETlogix</a:t>
          </a:r>
          <a:r>
            <a:rPr lang="es-VE" sz="1600" dirty="0" smtClean="0">
              <a:latin typeface="Cambria" panose="02040503050406030204" pitchFamily="18" charset="0"/>
            </a:rPr>
            <a:t> de Carpentier-McCarthy-Adams.</a:t>
          </a:r>
        </a:p>
        <a:p>
          <a:pPr algn="l"/>
          <a:r>
            <a:rPr lang="es-VE" sz="1600" dirty="0" err="1" smtClean="0">
              <a:latin typeface="Cambria" panose="02040503050406030204" pitchFamily="18" charset="0"/>
            </a:rPr>
            <a:t>Anuloplastia</a:t>
          </a:r>
          <a:r>
            <a:rPr lang="es-VE" sz="1600" dirty="0" smtClean="0">
              <a:latin typeface="Cambria" panose="02040503050406030204" pitchFamily="18" charset="0"/>
            </a:rPr>
            <a:t> mitral rígido o semirrígido completo.  </a:t>
          </a:r>
          <a:r>
            <a:rPr lang="es-VE" sz="1600" b="0" i="0" dirty="0" smtClean="0"/>
            <a:t>Carpentier-Edwards </a:t>
          </a:r>
          <a:r>
            <a:rPr lang="es-VE" sz="1600" b="0" i="0" dirty="0" err="1" smtClean="0"/>
            <a:t>Physio</a:t>
          </a:r>
          <a:r>
            <a:rPr lang="es-VE" sz="1600" b="0" i="0" baseline="30000" dirty="0" smtClean="0"/>
            <a:t>®</a:t>
          </a:r>
        </a:p>
        <a:p>
          <a:pPr algn="l"/>
          <a:r>
            <a:rPr lang="es-VE" sz="1600" dirty="0" smtClean="0">
              <a:latin typeface="Cambria" panose="02040503050406030204" pitchFamily="18" charset="0"/>
            </a:rPr>
            <a:t>Tamaño : </a:t>
          </a:r>
          <a:r>
            <a:rPr lang="es-VE" sz="1600" dirty="0" err="1" smtClean="0">
              <a:latin typeface="Cambria" panose="02040503050406030204" pitchFamily="18" charset="0"/>
            </a:rPr>
            <a:t>medicion</a:t>
          </a:r>
          <a:r>
            <a:rPr lang="es-VE" sz="1600" dirty="0" smtClean="0">
              <a:latin typeface="Cambria" panose="02040503050406030204" pitchFamily="18" charset="0"/>
            </a:rPr>
            <a:t> de la Valva Mi anterior</a:t>
          </a:r>
        </a:p>
        <a:p>
          <a:pPr algn="l"/>
          <a:r>
            <a:rPr lang="es-VE" sz="1600" dirty="0" smtClean="0">
              <a:latin typeface="Cambria" panose="02040503050406030204" pitchFamily="18" charset="0"/>
            </a:rPr>
            <a:t>Reducción en 2 tamaños si se utiliza un anillo completo alternativo.</a:t>
          </a:r>
        </a:p>
        <a:p>
          <a:pPr algn="l"/>
          <a:r>
            <a:rPr lang="es-VE" sz="1600" dirty="0" smtClean="0">
              <a:latin typeface="Cambria" panose="02040503050406030204" pitchFamily="18" charset="0"/>
            </a:rPr>
            <a:t>Objetivo: longitud de coaptación de al menos 8 mm entre la parte anterior y posterior de VM.</a:t>
          </a:r>
          <a:endParaRPr lang="es-VE" sz="1600" dirty="0">
            <a:latin typeface="Cambria" panose="02040503050406030204" pitchFamily="18" charset="0"/>
          </a:endParaRPr>
        </a:p>
      </dgm:t>
    </dgm:pt>
    <dgm:pt modelId="{2A160712-4B6B-42CD-BE92-6C6100D29C7B}" type="parTrans" cxnId="{DEF43F9A-36AB-464A-A3C3-7CEC52EB8209}">
      <dgm:prSet/>
      <dgm:spPr/>
      <dgm:t>
        <a:bodyPr/>
        <a:lstStyle/>
        <a:p>
          <a:endParaRPr lang="es-VE"/>
        </a:p>
      </dgm:t>
    </dgm:pt>
    <dgm:pt modelId="{FABED8C8-D98E-44B5-965D-430D340C142B}" type="sibTrans" cxnId="{DEF43F9A-36AB-464A-A3C3-7CEC52EB8209}">
      <dgm:prSet/>
      <dgm:spPr/>
      <dgm:t>
        <a:bodyPr/>
        <a:lstStyle/>
        <a:p>
          <a:endParaRPr lang="es-VE"/>
        </a:p>
      </dgm:t>
    </dgm:pt>
    <dgm:pt modelId="{9DF21480-DAE2-4EA9-915B-A59CF12E20B0}">
      <dgm:prSet phldrT="[Texto]" custT="1"/>
      <dgm:spPr/>
      <dgm:t>
        <a:bodyPr/>
        <a:lstStyle/>
        <a:p>
          <a:pPr algn="ctr"/>
          <a:r>
            <a:rPr lang="es-VE" sz="2400" u="sng" dirty="0" smtClean="0">
              <a:solidFill>
                <a:srgbClr val="FFFF00"/>
              </a:solidFill>
              <a:latin typeface="Cambria" panose="02040503050406030204" pitchFamily="18" charset="0"/>
            </a:rPr>
            <a:t>Grupo 1</a:t>
          </a:r>
        </a:p>
        <a:p>
          <a:pPr algn="l"/>
          <a:r>
            <a:rPr lang="es-VE" sz="2400" dirty="0" smtClean="0">
              <a:latin typeface="Cambria" panose="02040503050406030204" pitchFamily="18" charset="0"/>
            </a:rPr>
            <a:t>Solo CABG</a:t>
          </a:r>
        </a:p>
        <a:p>
          <a:pPr algn="l"/>
          <a:r>
            <a:rPr lang="es-VE" sz="2000" dirty="0" smtClean="0">
              <a:latin typeface="Cambria" panose="02040503050406030204" pitchFamily="18" charset="0"/>
            </a:rPr>
            <a:t>Revascularización coronaria completa.</a:t>
          </a:r>
        </a:p>
        <a:p>
          <a:pPr algn="l"/>
          <a:r>
            <a:rPr lang="es-VE" sz="2000" dirty="0" smtClean="0">
              <a:latin typeface="Cambria" panose="02040503050406030204" pitchFamily="18" charset="0"/>
            </a:rPr>
            <a:t> Arteria mamaria interna izquierda injertada en DA.</a:t>
          </a:r>
          <a:endParaRPr lang="es-VE" sz="2000" dirty="0">
            <a:latin typeface="Cambria" panose="02040503050406030204" pitchFamily="18" charset="0"/>
          </a:endParaRPr>
        </a:p>
      </dgm:t>
    </dgm:pt>
    <dgm:pt modelId="{8066AC74-4283-4FC2-BF03-1F6F341E26D1}" type="parTrans" cxnId="{1A406096-3CD9-4A6B-A094-1A465266E7C8}">
      <dgm:prSet/>
      <dgm:spPr/>
      <dgm:t>
        <a:bodyPr/>
        <a:lstStyle/>
        <a:p>
          <a:endParaRPr lang="es-VE"/>
        </a:p>
      </dgm:t>
    </dgm:pt>
    <dgm:pt modelId="{4B2B6A4B-CE47-44AC-88C9-9F712546BFD6}" type="sibTrans" cxnId="{1A406096-3CD9-4A6B-A094-1A465266E7C8}">
      <dgm:prSet/>
      <dgm:spPr/>
      <dgm:t>
        <a:bodyPr/>
        <a:lstStyle/>
        <a:p>
          <a:endParaRPr lang="es-VE"/>
        </a:p>
      </dgm:t>
    </dgm:pt>
    <dgm:pt modelId="{72A57E3F-ECA9-4D65-8306-D730940B82D3}" type="pres">
      <dgm:prSet presAssocID="{1C80A0C8-D399-4BC2-867F-4191A98E0AD4}" presName="Name0" presStyleCnt="0">
        <dgm:presLayoutVars>
          <dgm:chMax val="2"/>
          <dgm:chPref val="2"/>
          <dgm:dir/>
          <dgm:animOne/>
          <dgm:resizeHandles val="exact"/>
        </dgm:presLayoutVars>
      </dgm:prSet>
      <dgm:spPr/>
      <dgm:t>
        <a:bodyPr/>
        <a:lstStyle/>
        <a:p>
          <a:endParaRPr lang="es-VE"/>
        </a:p>
      </dgm:t>
    </dgm:pt>
    <dgm:pt modelId="{EB22B1ED-B750-4E60-9C34-7111C60ED1D0}" type="pres">
      <dgm:prSet presAssocID="{1C80A0C8-D399-4BC2-867F-4191A98E0AD4}" presName="Background" presStyleLbl="bgImgPlace1" presStyleIdx="0" presStyleCnt="1" custScaleX="99999" custScaleY="146338" custLinFactNeighborX="-1156" custLinFactNeighborY="4501">
        <dgm:style>
          <a:lnRef idx="2">
            <a:schemeClr val="dk1">
              <a:shade val="50000"/>
            </a:schemeClr>
          </a:lnRef>
          <a:fillRef idx="1">
            <a:schemeClr val="dk1"/>
          </a:fillRef>
          <a:effectRef idx="0">
            <a:schemeClr val="dk1"/>
          </a:effectRef>
          <a:fontRef idx="minor">
            <a:schemeClr val="lt1"/>
          </a:fontRef>
        </dgm:style>
      </dgm:prSet>
      <dgm:spPr>
        <a:ln w="57150">
          <a:solidFill>
            <a:srgbClr val="FF0000"/>
          </a:solidFill>
        </a:ln>
      </dgm:spPr>
    </dgm:pt>
    <dgm:pt modelId="{E0E77B8C-4454-4791-B2F0-B0A9540FC0A3}" type="pres">
      <dgm:prSet presAssocID="{1C80A0C8-D399-4BC2-867F-4191A98E0AD4}" presName="ParentText1" presStyleLbl="revTx" presStyleIdx="0" presStyleCnt="2" custScaleX="96188" custScaleY="146875" custLinFactNeighborX="94497" custLinFactNeighborY="4548">
        <dgm:presLayoutVars>
          <dgm:chMax val="0"/>
          <dgm:chPref val="0"/>
          <dgm:bulletEnabled val="1"/>
        </dgm:presLayoutVars>
      </dgm:prSet>
      <dgm:spPr/>
      <dgm:t>
        <a:bodyPr/>
        <a:lstStyle/>
        <a:p>
          <a:endParaRPr lang="es-VE"/>
        </a:p>
      </dgm:t>
    </dgm:pt>
    <dgm:pt modelId="{71A7AA7E-B9EE-4B51-B40F-B11D9CF569AE}" type="pres">
      <dgm:prSet presAssocID="{1C80A0C8-D399-4BC2-867F-4191A98E0AD4}" presName="ParentText2" presStyleLbl="revTx" presStyleIdx="1" presStyleCnt="2" custLinFactX="-3295" custLinFactNeighborX="-100000" custLinFactNeighborY="-7919">
        <dgm:presLayoutVars>
          <dgm:chMax val="0"/>
          <dgm:chPref val="0"/>
          <dgm:bulletEnabled val="1"/>
        </dgm:presLayoutVars>
      </dgm:prSet>
      <dgm:spPr/>
      <dgm:t>
        <a:bodyPr/>
        <a:lstStyle/>
        <a:p>
          <a:endParaRPr lang="es-VE"/>
        </a:p>
      </dgm:t>
    </dgm:pt>
    <dgm:pt modelId="{7F846550-0485-4AEC-BD56-72B149F16A56}" type="pres">
      <dgm:prSet presAssocID="{1C80A0C8-D399-4BC2-867F-4191A98E0AD4}" presName="Plus" presStyleLbl="alignNode1" presStyleIdx="0" presStyleCnt="2" custLinFactX="200000" custLinFactNeighborX="288235" custLinFactNeighborY="-57284"/>
      <dgm:spPr/>
    </dgm:pt>
    <dgm:pt modelId="{D38492A2-2488-467C-A0E1-172DDF46263B}" type="pres">
      <dgm:prSet presAssocID="{1C80A0C8-D399-4BC2-867F-4191A98E0AD4}" presName="Minus" presStyleLbl="alignNode1" presStyleIdx="1" presStyleCnt="2" custLinFactX="-212687" custLinFactNeighborX="-300000" custLinFactNeighborY="-26618"/>
      <dgm:spPr/>
    </dgm:pt>
    <dgm:pt modelId="{EB8E758E-A11D-4B00-9B6D-C99B90CDFD81}" type="pres">
      <dgm:prSet presAssocID="{1C80A0C8-D399-4BC2-867F-4191A98E0AD4}" presName="Divider" presStyleLbl="parChTrans1D1" presStyleIdx="0" presStyleCnt="1" custLinFactX="-18600000" custLinFactNeighborX="-18641602"/>
      <dgm:spPr/>
    </dgm:pt>
  </dgm:ptLst>
  <dgm:cxnLst>
    <dgm:cxn modelId="{93DA3645-5044-4575-B2D1-B8A0AF11076C}" type="presOf" srcId="{9DF21480-DAE2-4EA9-915B-A59CF12E20B0}" destId="{71A7AA7E-B9EE-4B51-B40F-B11D9CF569AE}" srcOrd="0" destOrd="0" presId="urn:microsoft.com/office/officeart/2009/3/layout/PlusandMinus"/>
    <dgm:cxn modelId="{1A406096-3CD9-4A6B-A094-1A465266E7C8}" srcId="{1C80A0C8-D399-4BC2-867F-4191A98E0AD4}" destId="{9DF21480-DAE2-4EA9-915B-A59CF12E20B0}" srcOrd="1" destOrd="0" parTransId="{8066AC74-4283-4FC2-BF03-1F6F341E26D1}" sibTransId="{4B2B6A4B-CE47-44AC-88C9-9F712546BFD6}"/>
    <dgm:cxn modelId="{DEF43F9A-36AB-464A-A3C3-7CEC52EB8209}" srcId="{1C80A0C8-D399-4BC2-867F-4191A98E0AD4}" destId="{62154493-646C-4142-A042-3345071DA7AB}" srcOrd="0" destOrd="0" parTransId="{2A160712-4B6B-42CD-BE92-6C6100D29C7B}" sibTransId="{FABED8C8-D98E-44B5-965D-430D340C142B}"/>
    <dgm:cxn modelId="{55D7878C-788D-474F-8D1D-FB517BE0F391}" type="presOf" srcId="{1C80A0C8-D399-4BC2-867F-4191A98E0AD4}" destId="{72A57E3F-ECA9-4D65-8306-D730940B82D3}" srcOrd="0" destOrd="0" presId="urn:microsoft.com/office/officeart/2009/3/layout/PlusandMinus"/>
    <dgm:cxn modelId="{55637424-1A36-4E12-8FD8-70D77CC75BB2}" type="presOf" srcId="{62154493-646C-4142-A042-3345071DA7AB}" destId="{E0E77B8C-4454-4791-B2F0-B0A9540FC0A3}" srcOrd="0" destOrd="0" presId="urn:microsoft.com/office/officeart/2009/3/layout/PlusandMinus"/>
    <dgm:cxn modelId="{551CCA5F-DDB1-4BE7-805F-8FFE2A2EAF4D}" type="presParOf" srcId="{72A57E3F-ECA9-4D65-8306-D730940B82D3}" destId="{EB22B1ED-B750-4E60-9C34-7111C60ED1D0}" srcOrd="0" destOrd="0" presId="urn:microsoft.com/office/officeart/2009/3/layout/PlusandMinus"/>
    <dgm:cxn modelId="{068C9ED4-AA15-4112-B6CE-06383199EB3D}" type="presParOf" srcId="{72A57E3F-ECA9-4D65-8306-D730940B82D3}" destId="{E0E77B8C-4454-4791-B2F0-B0A9540FC0A3}" srcOrd="1" destOrd="0" presId="urn:microsoft.com/office/officeart/2009/3/layout/PlusandMinus"/>
    <dgm:cxn modelId="{CBF6DDF0-33AE-4C1C-AEF3-EC9D80D49FB8}" type="presParOf" srcId="{72A57E3F-ECA9-4D65-8306-D730940B82D3}" destId="{71A7AA7E-B9EE-4B51-B40F-B11D9CF569AE}" srcOrd="2" destOrd="0" presId="urn:microsoft.com/office/officeart/2009/3/layout/PlusandMinus"/>
    <dgm:cxn modelId="{8A3C691B-684A-45D9-BEBA-03D8FCC0A053}" type="presParOf" srcId="{72A57E3F-ECA9-4D65-8306-D730940B82D3}" destId="{7F846550-0485-4AEC-BD56-72B149F16A56}" srcOrd="3" destOrd="0" presId="urn:microsoft.com/office/officeart/2009/3/layout/PlusandMinus"/>
    <dgm:cxn modelId="{80C6A042-C7E4-481F-9285-DE45D03265FF}" type="presParOf" srcId="{72A57E3F-ECA9-4D65-8306-D730940B82D3}" destId="{D38492A2-2488-467C-A0E1-172DDF46263B}" srcOrd="4" destOrd="0" presId="urn:microsoft.com/office/officeart/2009/3/layout/PlusandMinus"/>
    <dgm:cxn modelId="{7C1FEC49-64D0-467F-B445-9D0066B86931}" type="presParOf" srcId="{72A57E3F-ECA9-4D65-8306-D730940B82D3}" destId="{EB8E758E-A11D-4B00-9B6D-C99B90CDFD81}"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E05BA-BAB7-4ECF-9CCB-FA6F56CEBDFF}" type="datetimeFigureOut">
              <a:rPr lang="es-VE" smtClean="0"/>
              <a:t>25/04/2019</a:t>
            </a:fld>
            <a:endParaRPr lang="es-V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3C6CD-ABE1-4AA3-B30A-6D32737117AE}" type="slidenum">
              <a:rPr lang="es-VE" smtClean="0"/>
              <a:t>‹Nº›</a:t>
            </a:fld>
            <a:endParaRPr lang="es-VE"/>
          </a:p>
        </p:txBody>
      </p:sp>
    </p:spTree>
    <p:extLst>
      <p:ext uri="{BB962C8B-B14F-4D97-AF65-F5344CB8AC3E}">
        <p14:creationId xmlns:p14="http://schemas.microsoft.com/office/powerpoint/2010/main" val="123993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s.wikipedia.org/wiki/Varianz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ajournals.org/doi/10.1161/CIRCULATIONAHA.112.14381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s.wikipedia.org/wiki/Irlanda_del_Norte" TargetMode="External"/><Relationship Id="rId3" Type="http://schemas.openxmlformats.org/officeDocument/2006/relationships/hyperlink" Target="https://es.wikipedia.org/wiki/Europa_Continental" TargetMode="External"/><Relationship Id="rId7" Type="http://schemas.openxmlformats.org/officeDocument/2006/relationships/hyperlink" Target="https://es.wikipedia.org/wiki/Inglaterr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s.wikipedia.org/wiki/Gales" TargetMode="External"/><Relationship Id="rId5" Type="http://schemas.openxmlformats.org/officeDocument/2006/relationships/hyperlink" Target="https://es.wikipedia.org/wiki/Escocia" TargetMode="External"/><Relationship Id="rId4" Type="http://schemas.openxmlformats.org/officeDocument/2006/relationships/hyperlink" Target="https://es.wikipedia.org/wiki/Naci%C3%B3n_constitutiv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a:t>
            </a:fld>
            <a:endParaRPr lang="es-VE"/>
          </a:p>
        </p:txBody>
      </p:sp>
    </p:spTree>
    <p:extLst>
      <p:ext uri="{BB962C8B-B14F-4D97-AF65-F5344CB8AC3E}">
        <p14:creationId xmlns:p14="http://schemas.microsoft.com/office/powerpoint/2010/main" val="290373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Principales criterios de exclusión  Disfunción LV severa: FE &lt;30%.  Anomalías estructurales de la válvula mitral (incluida la rotura del músculo papilar).  Enfermedad valvular aórtica significativa.  Endocarditis previa o activa.  Co-morbilidades significativas: insuficiencia renal, hepática o respiratoria grave.  NYHA clase IV, angina inestable, edema pulmonar agudo, shock </a:t>
            </a:r>
            <a:r>
              <a:rPr lang="es-ES" dirty="0" err="1" smtClean="0"/>
              <a:t>cardiogénico</a:t>
            </a:r>
            <a:r>
              <a:rPr lang="es-ES" dirty="0" smtClean="0"/>
              <a:t>.  Cirugía cardíaca previa.</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10</a:t>
            </a:fld>
            <a:endParaRPr lang="es-VE"/>
          </a:p>
        </p:txBody>
      </p:sp>
    </p:spTree>
    <p:extLst>
      <p:ext uri="{BB962C8B-B14F-4D97-AF65-F5344CB8AC3E}">
        <p14:creationId xmlns:p14="http://schemas.microsoft.com/office/powerpoint/2010/main" val="101266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0" i="0" kern="1200" dirty="0" err="1" smtClean="0">
                <a:solidFill>
                  <a:schemeClr val="tx1"/>
                </a:solidFill>
                <a:effectLst/>
                <a:latin typeface="+mn-lt"/>
                <a:ea typeface="+mn-ea"/>
                <a:cs typeface="+mn-cs"/>
              </a:rPr>
              <a:t>MRTools</a:t>
            </a:r>
            <a:r>
              <a:rPr lang="es-VE" sz="1200" b="0" i="0" kern="1200" dirty="0" smtClean="0">
                <a:solidFill>
                  <a:schemeClr val="tx1"/>
                </a:solidFill>
                <a:effectLst/>
                <a:latin typeface="+mn-lt"/>
                <a:ea typeface="+mn-ea"/>
                <a:cs typeface="+mn-cs"/>
              </a:rPr>
              <a:t> es un paquete de software para la visualización y análisis de imágenes de Resonancia Magnética Cardiovascular (CMR). Ha sido desarrollado por el Departamento VIP de Imperial </a:t>
            </a:r>
            <a:r>
              <a:rPr lang="es-VE" sz="1200" b="0" i="0" kern="1200" dirty="0" err="1" smtClean="0">
                <a:solidFill>
                  <a:schemeClr val="tx1"/>
                </a:solidFill>
                <a:effectLst/>
                <a:latin typeface="+mn-lt"/>
                <a:ea typeface="+mn-ea"/>
                <a:cs typeface="+mn-cs"/>
              </a:rPr>
              <a:t>College</a:t>
            </a:r>
            <a:r>
              <a:rPr lang="es-VE" sz="1200" b="0" i="0" kern="1200" dirty="0" smtClean="0">
                <a:solidFill>
                  <a:schemeClr val="tx1"/>
                </a:solidFill>
                <a:effectLst/>
                <a:latin typeface="+mn-lt"/>
                <a:ea typeface="+mn-ea"/>
                <a:cs typeface="+mn-cs"/>
              </a:rPr>
              <a:t> en colaboración con la Unidad de Resonancia Magnética Cardiovascular de Royal </a:t>
            </a:r>
            <a:r>
              <a:rPr lang="es-VE" sz="1200" b="0" i="0" kern="1200" dirty="0" err="1" smtClean="0">
                <a:solidFill>
                  <a:schemeClr val="tx1"/>
                </a:solidFill>
                <a:effectLst/>
                <a:latin typeface="+mn-lt"/>
                <a:ea typeface="+mn-ea"/>
                <a:cs typeface="+mn-cs"/>
              </a:rPr>
              <a:t>Brompton</a:t>
            </a:r>
            <a:r>
              <a:rPr lang="es-VE" sz="1200" b="0" i="0" kern="1200" dirty="0" smtClean="0">
                <a:solidFill>
                  <a:schemeClr val="tx1"/>
                </a:solidFill>
                <a:effectLst/>
                <a:latin typeface="+mn-lt"/>
                <a:ea typeface="+mn-ea"/>
                <a:cs typeface="+mn-cs"/>
              </a:rPr>
              <a:t> y </a:t>
            </a:r>
            <a:r>
              <a:rPr lang="es-VE" sz="1200" b="0" i="0" kern="1200" dirty="0" err="1" smtClean="0">
                <a:solidFill>
                  <a:schemeClr val="tx1"/>
                </a:solidFill>
                <a:effectLst/>
                <a:latin typeface="+mn-lt"/>
                <a:ea typeface="+mn-ea"/>
                <a:cs typeface="+mn-cs"/>
              </a:rPr>
              <a:t>Harefield</a:t>
            </a:r>
            <a:r>
              <a:rPr lang="es-VE" sz="1200" b="0" i="0" kern="1200" dirty="0" smtClean="0">
                <a:solidFill>
                  <a:schemeClr val="tx1"/>
                </a:solidFill>
                <a:effectLst/>
                <a:latin typeface="+mn-lt"/>
                <a:ea typeface="+mn-ea"/>
                <a:cs typeface="+mn-cs"/>
              </a:rPr>
              <a:t> NHS </a:t>
            </a:r>
            <a:r>
              <a:rPr lang="es-VE" sz="1200" b="0" i="0" kern="1200" dirty="0" err="1" smtClean="0">
                <a:solidFill>
                  <a:schemeClr val="tx1"/>
                </a:solidFill>
                <a:effectLst/>
                <a:latin typeface="+mn-lt"/>
                <a:ea typeface="+mn-ea"/>
                <a:cs typeface="+mn-cs"/>
              </a:rPr>
              <a:t>FoundationTrust</a:t>
            </a:r>
            <a:r>
              <a:rPr lang="es-VE" sz="1200" b="0" i="0" kern="1200" dirty="0" smtClean="0">
                <a:solidFill>
                  <a:schemeClr val="tx1"/>
                </a:solidFill>
                <a:effectLst/>
                <a:latin typeface="+mn-lt"/>
                <a:ea typeface="+mn-ea"/>
                <a:cs typeface="+mn-cs"/>
              </a:rPr>
              <a:t> y proporciona una solución completa para recuperar, revisar y analizar los datos de MR.</a:t>
            </a:r>
          </a:p>
          <a:p>
            <a:endParaRPr lang="es-VE" dirty="0" smtClean="0"/>
          </a:p>
          <a:p>
            <a:r>
              <a:rPr lang="es-VE" dirty="0" smtClean="0"/>
              <a:t>La asignación al azar se realizó después de completar las investigaciones de referencia en pacientes que cumplieron con los criterios de elegibilidad. Esto se hizo mediante una llamada telefónica de los centros participantes Los pacientes se asignaron al azar en una proporción de 1: 1 para recibir CABG más MVR o CABG solamente. Se utilizó una lista de aleatorización, que se estratificó según la edad (70 años y 70 años) y el sexo del </a:t>
            </a:r>
            <a:r>
              <a:rPr lang="es-VE" dirty="0" err="1" smtClean="0"/>
              <a:t>paci</a:t>
            </a:r>
            <a:endParaRPr lang="es-VE" dirty="0" smtClean="0"/>
          </a:p>
          <a:p>
            <a:r>
              <a:rPr lang="es-VE" dirty="0" smtClean="0"/>
              <a:t>Todos los pacientes recibieron CABG de la arteria mamaria interna izquierda a arteria coronaria y ADA Y todos los </a:t>
            </a:r>
            <a:r>
              <a:rPr lang="es-VE" dirty="0" err="1" smtClean="0"/>
              <a:t>vaos</a:t>
            </a:r>
            <a:r>
              <a:rPr lang="es-VE" baseline="0" dirty="0" smtClean="0"/>
              <a:t> ocluidos se les realizo bypass</a:t>
            </a:r>
            <a:r>
              <a:rPr lang="es-VE" dirty="0" smtClean="0"/>
              <a:t>. </a:t>
            </a:r>
          </a:p>
          <a:p>
            <a:r>
              <a:rPr lang="es-VE" dirty="0" smtClean="0"/>
              <a:t>De Todos los Pacientes se mantuvieron En Una Terapia Médica Óptima </a:t>
            </a:r>
            <a:r>
              <a:rPr lang="es-VE" dirty="0" err="1" smtClean="0"/>
              <a:t>Despues</a:t>
            </a:r>
            <a:r>
              <a:rPr lang="es-VE" dirty="0" smtClean="0"/>
              <a:t> de su Operación, Que Incluyó aspirina, Una </a:t>
            </a:r>
            <a:r>
              <a:rPr lang="es-VE" dirty="0" err="1" smtClean="0"/>
              <a:t>estatina</a:t>
            </a:r>
            <a:r>
              <a:rPr lang="es-VE" dirty="0" smtClean="0"/>
              <a:t>, la ONU inhibidor de la enzima </a:t>
            </a:r>
            <a:r>
              <a:rPr lang="es-VE" dirty="0" err="1" smtClean="0"/>
              <a:t>convertidora</a:t>
            </a:r>
            <a:r>
              <a:rPr lang="es-VE" dirty="0" smtClean="0"/>
              <a:t> de angiotensina y Medicamento de la ONU. -Bloqueador, salvo Que Esté </a:t>
            </a:r>
            <a:r>
              <a:rPr lang="es-VE" dirty="0" err="1" smtClean="0"/>
              <a:t>contraindicado.ente</a:t>
            </a:r>
            <a:r>
              <a:rPr lang="es-VE" dirty="0" smtClean="0"/>
              <a:t>.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11</a:t>
            </a:fld>
            <a:endParaRPr lang="es-VE"/>
          </a:p>
        </p:txBody>
      </p:sp>
    </p:spTree>
    <p:extLst>
      <p:ext uri="{BB962C8B-B14F-4D97-AF65-F5344CB8AC3E}">
        <p14:creationId xmlns:p14="http://schemas.microsoft.com/office/powerpoint/2010/main" val="179084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Las razones principales para detener el ensayo temprano fueron la demostración de un beneficio en el grupo CABG plus MVR </a:t>
            </a:r>
          </a:p>
          <a:p>
            <a:endParaRPr lang="es-VE" dirty="0" smtClean="0"/>
          </a:p>
          <a:p>
            <a:r>
              <a:rPr lang="es-VE" dirty="0" smtClean="0"/>
              <a:t>El reclutamiento en el ensayo RIME tomó más tiempo de lo previsto, y hubo desafíos tanto por parte de los clínicos como de los pacientes. Algunos cirujanos no estaban dispuestos a asignar al azar a los pacientes, en caso de que fueran asignados al azar al grupo CABG más MVR, lo que requeriría pasar por un bypass cardiopulmonar para realizar la operación. </a:t>
            </a:r>
          </a:p>
          <a:p>
            <a:endParaRPr lang="es-VE" dirty="0" smtClean="0"/>
          </a:p>
          <a:p>
            <a:r>
              <a:rPr lang="es-VE" dirty="0" smtClean="0"/>
              <a:t>Otros cirujanos </a:t>
            </a:r>
            <a:r>
              <a:rPr lang="es-VE" dirty="0" err="1" smtClean="0"/>
              <a:t>nclinados</a:t>
            </a:r>
            <a:r>
              <a:rPr lang="es-VE" dirty="0" smtClean="0"/>
              <a:t> a reparar la válvula mitral se mostraron reacios a </a:t>
            </a:r>
            <a:r>
              <a:rPr lang="es-VE" dirty="0" err="1" smtClean="0"/>
              <a:t>aleatorizar</a:t>
            </a:r>
            <a:r>
              <a:rPr lang="es-VE" dirty="0" smtClean="0"/>
              <a:t> a los pacientes, en caso de que fueran asignados al azar al grupo de solo CABG. </a:t>
            </a:r>
          </a:p>
          <a:p>
            <a:r>
              <a:rPr lang="es-VE" dirty="0" smtClean="0"/>
              <a:t>.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12</a:t>
            </a:fld>
            <a:endParaRPr lang="es-VE"/>
          </a:p>
        </p:txBody>
      </p:sp>
    </p:spTree>
    <p:extLst>
      <p:ext uri="{BB962C8B-B14F-4D97-AF65-F5344CB8AC3E}">
        <p14:creationId xmlns:p14="http://schemas.microsoft.com/office/powerpoint/2010/main" val="385371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El anillo recomendado fue el anillo de </a:t>
            </a:r>
            <a:r>
              <a:rPr lang="es-VE" dirty="0" err="1" smtClean="0"/>
              <a:t>anuloplastia</a:t>
            </a:r>
            <a:r>
              <a:rPr lang="es-VE" dirty="0" smtClean="0"/>
              <a:t> de Carpentier-McCarthy-Adams IMR (Edwards </a:t>
            </a:r>
            <a:r>
              <a:rPr lang="es-VE" dirty="0" err="1" smtClean="0"/>
              <a:t>Lifesciences</a:t>
            </a:r>
            <a:r>
              <a:rPr lang="es-VE" dirty="0" smtClean="0"/>
              <a:t>, Irvine, CA), pero también se permitieron anillos de </a:t>
            </a:r>
            <a:r>
              <a:rPr lang="es-VE" dirty="0" err="1" smtClean="0"/>
              <a:t>anuloplastia</a:t>
            </a:r>
            <a:r>
              <a:rPr lang="es-VE" dirty="0" smtClean="0"/>
              <a:t> alternativos si fueran un anillo de </a:t>
            </a:r>
            <a:r>
              <a:rPr lang="es-VE" dirty="0" err="1" smtClean="0"/>
              <a:t>anuloplastia</a:t>
            </a:r>
            <a:r>
              <a:rPr lang="es-VE" dirty="0" smtClean="0"/>
              <a:t> semirrígido o rígido . </a:t>
            </a:r>
          </a:p>
          <a:p>
            <a:endParaRPr lang="es-VE" sz="1200" b="0" i="0" kern="1200" dirty="0" smtClean="0">
              <a:solidFill>
                <a:schemeClr val="tx1"/>
              </a:solidFill>
              <a:effectLst/>
              <a:latin typeface="+mn-lt"/>
              <a:ea typeface="+mn-ea"/>
              <a:cs typeface="+mn-cs"/>
            </a:endParaRPr>
          </a:p>
          <a:p>
            <a:r>
              <a:rPr lang="es-VE" sz="1200" b="0" i="0" kern="1200" dirty="0" smtClean="0">
                <a:solidFill>
                  <a:schemeClr val="tx1"/>
                </a:solidFill>
                <a:effectLst/>
                <a:latin typeface="+mn-lt"/>
                <a:ea typeface="+mn-ea"/>
                <a:cs typeface="+mn-cs"/>
              </a:rPr>
              <a:t>el primer anillo para tratar la dilatación </a:t>
            </a:r>
            <a:r>
              <a:rPr lang="es-VE" sz="1200" b="0" i="0" kern="1200" dirty="0" err="1" smtClean="0">
                <a:solidFill>
                  <a:schemeClr val="tx1"/>
                </a:solidFill>
                <a:effectLst/>
                <a:latin typeface="+mn-lt"/>
                <a:ea typeface="+mn-ea"/>
                <a:cs typeface="+mn-cs"/>
              </a:rPr>
              <a:t>asimétrica.La</a:t>
            </a:r>
            <a:r>
              <a:rPr lang="es-VE" sz="1200" b="0" i="0" kern="1200" dirty="0" smtClean="0">
                <a:solidFill>
                  <a:schemeClr val="tx1"/>
                </a:solidFill>
                <a:effectLst/>
                <a:latin typeface="+mn-lt"/>
                <a:ea typeface="+mn-ea"/>
                <a:cs typeface="+mn-cs"/>
              </a:rPr>
              <a:t> disminución de la distancia anteroposterior (AP) aumenta la </a:t>
            </a:r>
            <a:r>
              <a:rPr lang="es-VE" sz="1200" b="0" i="0" kern="1200" dirty="0" err="1" smtClean="0">
                <a:solidFill>
                  <a:schemeClr val="tx1"/>
                </a:solidFill>
                <a:effectLst/>
                <a:latin typeface="+mn-lt"/>
                <a:ea typeface="+mn-ea"/>
                <a:cs typeface="+mn-cs"/>
              </a:rPr>
              <a:t>coadaptación</a:t>
            </a:r>
            <a:r>
              <a:rPr lang="es-VE" sz="1200" b="0" i="0" kern="1200" dirty="0" smtClean="0">
                <a:solidFill>
                  <a:schemeClr val="tx1"/>
                </a:solidFill>
                <a:effectLst/>
                <a:latin typeface="+mn-lt"/>
                <a:ea typeface="+mn-ea"/>
                <a:cs typeface="+mn-cs"/>
              </a:rPr>
              <a:t> de las </a:t>
            </a:r>
            <a:r>
              <a:rPr lang="es-VE" sz="1200" b="0" i="0" kern="1200" dirty="0" err="1" smtClean="0">
                <a:solidFill>
                  <a:schemeClr val="tx1"/>
                </a:solidFill>
                <a:effectLst/>
                <a:latin typeface="+mn-lt"/>
                <a:ea typeface="+mn-ea"/>
                <a:cs typeface="+mn-cs"/>
              </a:rPr>
              <a:t>valvas.El</a:t>
            </a:r>
            <a:r>
              <a:rPr lang="es-VE" sz="1200" b="0" i="0" kern="1200" dirty="0" smtClean="0">
                <a:solidFill>
                  <a:schemeClr val="tx1"/>
                </a:solidFill>
                <a:effectLst/>
                <a:latin typeface="+mn-lt"/>
                <a:ea typeface="+mn-ea"/>
                <a:cs typeface="+mn-cs"/>
              </a:rPr>
              <a:t> diseño asimétrico de la curvatura P2-P3 reducida en 3D compensa la fijación del segmento P3.</a:t>
            </a:r>
            <a:r>
              <a:rPr lang="es-VE" sz="1200" b="0" i="0" kern="1200" baseline="0" dirty="0" smtClean="0">
                <a:solidFill>
                  <a:schemeClr val="tx1"/>
                </a:solidFill>
                <a:effectLst/>
                <a:latin typeface="+mn-lt"/>
                <a:ea typeface="+mn-ea"/>
                <a:cs typeface="+mn-cs"/>
              </a:rPr>
              <a:t> </a:t>
            </a:r>
          </a:p>
          <a:p>
            <a:endParaRPr lang="es-VE" sz="1200" b="0" i="0" kern="1200" baseline="0" dirty="0" smtClean="0">
              <a:solidFill>
                <a:schemeClr val="tx1"/>
              </a:solidFill>
              <a:effectLst/>
              <a:latin typeface="+mn-lt"/>
              <a:ea typeface="+mn-ea"/>
              <a:cs typeface="+mn-cs"/>
            </a:endParaRPr>
          </a:p>
          <a:p>
            <a:r>
              <a:rPr lang="es-VE" dirty="0" smtClean="0"/>
              <a:t>Si se usaba un anillo completo alternativo, se redujo su tamaño en 2 tamaños. Por ejemplo, si la lámina anterior correspondía a un tamaño de anillo de 30 mm, se usó un anillo de 26 </a:t>
            </a:r>
            <a:r>
              <a:rPr lang="es-VE" dirty="0" err="1" smtClean="0"/>
              <a:t>mm.</a:t>
            </a:r>
            <a:r>
              <a:rPr lang="es-VE" dirty="0" smtClean="0"/>
              <a:t> El objetivo de la cirugía fue lograr una longitud de coaptación del prospecto de al menos 8 mm entre las valvas de la válvula mitral anterior y posterior, sin dejar rastro de regurgitación mitral al final de la operación. </a:t>
            </a:r>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13</a:t>
            </a:fld>
            <a:endParaRPr lang="es-VE"/>
          </a:p>
        </p:txBody>
      </p:sp>
    </p:spTree>
    <p:extLst>
      <p:ext uri="{BB962C8B-B14F-4D97-AF65-F5344CB8AC3E}">
        <p14:creationId xmlns:p14="http://schemas.microsoft.com/office/powerpoint/2010/main" val="75190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Mann-</a:t>
            </a:r>
            <a:r>
              <a:rPr lang="es-VE" dirty="0" err="1" smtClean="0"/>
              <a:t>Whitney</a:t>
            </a:r>
            <a:r>
              <a:rPr lang="es-VE" dirty="0" smtClean="0"/>
              <a:t>: </a:t>
            </a:r>
            <a:r>
              <a:rPr lang="es-VE" sz="1200" b="0" i="0" kern="1200" dirty="0" smtClean="0">
                <a:solidFill>
                  <a:schemeClr val="tx1"/>
                </a:solidFill>
                <a:effectLst/>
                <a:latin typeface="+mn-lt"/>
                <a:ea typeface="+mn-ea"/>
                <a:cs typeface="+mn-cs"/>
              </a:rPr>
              <a:t>Esta prueba se puede usar para determinar si se seleccionaron dos muestras </a:t>
            </a:r>
            <a:r>
              <a:rPr lang="es-VE" sz="1200" b="0" i="1" kern="1200" dirty="0" smtClean="0">
                <a:solidFill>
                  <a:schemeClr val="tx1"/>
                </a:solidFill>
                <a:effectLst/>
                <a:latin typeface="+mn-lt"/>
                <a:ea typeface="+mn-ea"/>
                <a:cs typeface="+mn-cs"/>
              </a:rPr>
              <a:t>independientes</a:t>
            </a:r>
            <a:r>
              <a:rPr lang="es-VE" sz="1200" b="0" i="0" kern="1200" dirty="0" smtClean="0">
                <a:solidFill>
                  <a:schemeClr val="tx1"/>
                </a:solidFill>
                <a:effectLst/>
                <a:latin typeface="+mn-lt"/>
                <a:ea typeface="+mn-ea"/>
                <a:cs typeface="+mn-cs"/>
              </a:rPr>
              <a:t> de poblaciones que tienen la misma distribución;  se usa para probar si dos medias </a:t>
            </a:r>
            <a:r>
              <a:rPr lang="es-VE" sz="1200" b="0" i="0" kern="1200" dirty="0" err="1" smtClean="0">
                <a:solidFill>
                  <a:schemeClr val="tx1"/>
                </a:solidFill>
                <a:effectLst/>
                <a:latin typeface="+mn-lt"/>
                <a:ea typeface="+mn-ea"/>
                <a:cs typeface="+mn-cs"/>
              </a:rPr>
              <a:t>muestrales</a:t>
            </a:r>
            <a:r>
              <a:rPr lang="es-VE" sz="1200" b="0" i="0" kern="1200" dirty="0" smtClean="0">
                <a:solidFill>
                  <a:schemeClr val="tx1"/>
                </a:solidFill>
                <a:effectLst/>
                <a:latin typeface="+mn-lt"/>
                <a:ea typeface="+mn-ea"/>
                <a:cs typeface="+mn-cs"/>
              </a:rPr>
              <a:t> son iguales o no.</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1" kern="1200" dirty="0" smtClean="0">
                <a:solidFill>
                  <a:schemeClr val="tx1"/>
                </a:solidFill>
                <a:effectLst/>
                <a:latin typeface="+mn-lt"/>
                <a:ea typeface="+mn-ea"/>
                <a:cs typeface="+mn-cs"/>
              </a:rPr>
              <a:t>test t de </a:t>
            </a:r>
            <a:r>
              <a:rPr lang="es-VE" sz="1200" b="0" i="1" kern="1200" dirty="0" err="1" smtClean="0">
                <a:solidFill>
                  <a:schemeClr val="tx1"/>
                </a:solidFill>
                <a:effectLst/>
                <a:latin typeface="+mn-lt"/>
                <a:ea typeface="+mn-ea"/>
                <a:cs typeface="+mn-cs"/>
              </a:rPr>
              <a:t>Student</a:t>
            </a:r>
            <a:r>
              <a:rPr lang="es-VE" sz="1200" b="0" i="0" kern="1200" dirty="0" smtClean="0">
                <a:solidFill>
                  <a:schemeClr val="tx1"/>
                </a:solidFill>
                <a:effectLst/>
                <a:latin typeface="+mn-lt"/>
                <a:ea typeface="+mn-ea"/>
                <a:cs typeface="+mn-cs"/>
              </a:rPr>
              <a:t>, utilizado si las </a:t>
            </a:r>
            <a:r>
              <a:rPr lang="es-VE" sz="1200" b="0" i="0" u="none" strike="noStrike" kern="1200" dirty="0" smtClean="0">
                <a:solidFill>
                  <a:schemeClr val="tx1"/>
                </a:solidFill>
                <a:effectLst/>
                <a:latin typeface="+mn-lt"/>
                <a:ea typeface="+mn-ea"/>
                <a:cs typeface="+mn-cs"/>
                <a:hlinkClick r:id="rId3" tooltip="Varianza"/>
              </a:rPr>
              <a:t>varianzas</a:t>
            </a:r>
            <a:r>
              <a:rPr lang="es-VE" sz="1200" b="0" i="0" kern="1200" dirty="0" smtClean="0">
                <a:solidFill>
                  <a:schemeClr val="tx1"/>
                </a:solidFill>
                <a:effectLst/>
                <a:latin typeface="+mn-lt"/>
                <a:ea typeface="+mn-ea"/>
                <a:cs typeface="+mn-cs"/>
              </a:rPr>
              <a:t> de las dos poblaciones estudiadas pueden ser asumidas como iguales</a:t>
            </a:r>
          </a:p>
          <a:p>
            <a:pPr marL="0" marR="0" indent="0" algn="l" defTabSz="914400" rtl="0" eaLnBrk="1" fontAlgn="auto" latinLnBrk="0" hangingPunct="1">
              <a:lnSpc>
                <a:spcPct val="100000"/>
              </a:lnSpc>
              <a:spcBef>
                <a:spcPts val="0"/>
              </a:spcBef>
              <a:spcAft>
                <a:spcPts val="0"/>
              </a:spcAft>
              <a:buClrTx/>
              <a:buSzTx/>
              <a:buFontTx/>
              <a:buNone/>
              <a:tabLst/>
              <a:defRPr/>
            </a:pPr>
            <a:endParaRPr lang="es-V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Los datos continuos se presentan como medios. desviaciones estándar si están distribuidas normalmente, y medianas con el primer y tercer cuartil (Q1-Q3) si no están distribuidas normalmente. Se presentan números y porcentajes para datos categóricos. </a:t>
            </a:r>
          </a:p>
          <a:p>
            <a:pPr marL="0" marR="0" indent="0" algn="l" defTabSz="914400" rtl="0" eaLnBrk="1" fontAlgn="auto" latinLnBrk="0" hangingPunct="1">
              <a:lnSpc>
                <a:spcPct val="100000"/>
              </a:lnSpc>
              <a:spcBef>
                <a:spcPts val="0"/>
              </a:spcBef>
              <a:spcAft>
                <a:spcPts val="0"/>
              </a:spcAft>
              <a:buClrTx/>
              <a:buSzTx/>
              <a:buFontTx/>
              <a:buNone/>
              <a:tabLst/>
              <a:defRPr/>
            </a:pPr>
            <a:endParaRPr lang="es-VE" dirty="0" smtClean="0"/>
          </a:p>
          <a:p>
            <a:endParaRPr lang="es-ES" dirty="0" smtClean="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14</a:t>
            </a:fld>
            <a:endParaRPr lang="es-VE"/>
          </a:p>
        </p:txBody>
      </p:sp>
    </p:spTree>
    <p:extLst>
      <p:ext uri="{BB962C8B-B14F-4D97-AF65-F5344CB8AC3E}">
        <p14:creationId xmlns:p14="http://schemas.microsoft.com/office/powerpoint/2010/main" val="190442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En el grupo CABG más MVR, el ORE promedio y el VOL RM medidos por ecocardiografía en reposo fue de 0.21 0.09 cm 2 y 35.5 13,3 ml / latido, respectivamente, mientras que la medida en el ejercicio máximo fue 0.24 0.09 cm 2 y 40.7 16.1 </a:t>
            </a:r>
            <a:r>
              <a:rPr lang="es-VE" dirty="0" err="1" smtClean="0"/>
              <a:t>mL</a:t>
            </a:r>
            <a:r>
              <a:rPr lang="es-VE" dirty="0" smtClean="0"/>
              <a:t> / latido, respectivamente. En el grupo de solo CABG, el área del orificio </a:t>
            </a:r>
            <a:r>
              <a:rPr lang="es-VE" dirty="0" err="1" smtClean="0"/>
              <a:t>regurgitante</a:t>
            </a:r>
            <a:r>
              <a:rPr lang="es-VE" dirty="0" smtClean="0"/>
              <a:t> efectivo promedio y el volumen de RM medido por ecocardiografía en reposo fue 0.18 0,10 cm 2 y 30.3 13.8 ml / latido, respectivamente, mientras que la medida en el ejercicio máximo fue de 0.20 0.07 cm 2 y 34.2 12.5 </a:t>
            </a:r>
            <a:r>
              <a:rPr lang="es-VE" dirty="0" err="1" smtClean="0"/>
              <a:t>mL</a:t>
            </a:r>
            <a:r>
              <a:rPr lang="es-VE" dirty="0" smtClean="0"/>
              <a:t> / latido, respectivamente (Tabla 1).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15</a:t>
            </a:fld>
            <a:endParaRPr lang="es-VE"/>
          </a:p>
        </p:txBody>
      </p:sp>
    </p:spTree>
    <p:extLst>
      <p:ext uri="{BB962C8B-B14F-4D97-AF65-F5344CB8AC3E}">
        <p14:creationId xmlns:p14="http://schemas.microsoft.com/office/powerpoint/2010/main" val="262517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16</a:t>
            </a:fld>
            <a:endParaRPr lang="es-VE"/>
          </a:p>
        </p:txBody>
      </p:sp>
    </p:spTree>
    <p:extLst>
      <p:ext uri="{BB962C8B-B14F-4D97-AF65-F5344CB8AC3E}">
        <p14:creationId xmlns:p14="http://schemas.microsoft.com/office/powerpoint/2010/main" val="381666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La duración de la intubación en el grupo CABG más MVR fue de 28 horas en comparación con las 17 horas en el grupo CABG </a:t>
            </a:r>
          </a:p>
          <a:p>
            <a:r>
              <a:rPr lang="es-VE" dirty="0" smtClean="0"/>
              <a:t>Se utilizó una bomba de balón </a:t>
            </a:r>
            <a:r>
              <a:rPr lang="es-VE" dirty="0" err="1" smtClean="0"/>
              <a:t>intraaórtica</a:t>
            </a:r>
            <a:r>
              <a:rPr lang="es-VE" dirty="0" smtClean="0"/>
              <a:t> en el 33% de los pacientes en el grupo de CABG más MVR en comparación con el 29% de los pacientes en el grupo de CABG </a:t>
            </a:r>
          </a:p>
          <a:p>
            <a:r>
              <a:rPr lang="es-VE" dirty="0" smtClean="0"/>
              <a:t>Los pacientes en el grupo de CABG más MVR recibieron cantidades significativamente mayores de transfusión de sangre después de la operación, una mediana de 900 ml en comparación con 153 ml en el grupo de CABG ( PAG 0.016). La cantidad de pérdida de sangre postoperatoria y la transfusión de hemoderivados (plaquetas y plasma fresco congelado) fueron similares en ambos grupos (Tabla 2). Comparando CABG más MVR contra CABG solo, la incidencia de </a:t>
            </a:r>
            <a:r>
              <a:rPr lang="es-VE" dirty="0" err="1" smtClean="0"/>
              <a:t>hemofiltración</a:t>
            </a:r>
            <a:r>
              <a:rPr lang="es-VE" dirty="0" smtClean="0"/>
              <a:t> fue de 12% versus 8% ( PAG 0,70), accidente cerebrovascular 3% versus 0% ( PAG 0.47), </a:t>
            </a:r>
            <a:r>
              <a:rPr lang="es-VE" dirty="0" err="1" smtClean="0"/>
              <a:t>reoperación</a:t>
            </a:r>
            <a:r>
              <a:rPr lang="es-VE" dirty="0" smtClean="0"/>
              <a:t> por sangrado o taponamiento cardíaco 12% versus 5% ( PAG 0,41), y mortalidad a 30 días 3% versus 3% ( PAG 1.00; Tabla 2). Los pacientes en el grupo CABG más MVR tuvieron una estadía hospitalaria más prolongada después de la cirugía en comparación con los del grupo CABG, una mediana de 15 días versus 9 días .</a:t>
            </a:r>
          </a:p>
          <a:p>
            <a:r>
              <a:rPr lang="es-VE" dirty="0" smtClean="0"/>
              <a:t>La supervivencia a 1 año fue similar en ambos grupos: 91% en el grupo CABG más MVR versus 95% en el grupo CABG ( PAG 0,66). Los ingresos hospitalarios por insuficiencia cardíaca a 1 año también fueron similares en los 2 grupos: 3% en el grupo CABG más MVR versus 8% en el grupo CABG ( PAG 0,62). La incidencia de fibrilación auricular fue del 4% en el grupo CABG más MVR y del 6% en el grupo de CABG</a:t>
            </a:r>
          </a:p>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17</a:t>
            </a:fld>
            <a:endParaRPr lang="es-VE"/>
          </a:p>
        </p:txBody>
      </p:sp>
    </p:spTree>
    <p:extLst>
      <p:ext uri="{BB962C8B-B14F-4D97-AF65-F5344CB8AC3E}">
        <p14:creationId xmlns:p14="http://schemas.microsoft.com/office/powerpoint/2010/main" val="287699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El </a:t>
            </a:r>
            <a:r>
              <a:rPr lang="es-VE" dirty="0" err="1" smtClean="0"/>
              <a:t>PFPmostró</a:t>
            </a:r>
            <a:r>
              <a:rPr lang="es-VE" dirty="0" smtClean="0"/>
              <a:t> un aumento medio de 3,3 ml / kg / min o (22%) en comparación 0,8 ml / kg / min o (5%) en el grupo CABG </a:t>
            </a:r>
          </a:p>
          <a:p>
            <a:endParaRPr lang="es-VE" dirty="0" smtClean="0"/>
          </a:p>
          <a:p>
            <a:r>
              <a:rPr lang="es-VE" dirty="0" smtClean="0"/>
              <a:t>El LVESVI disminuyó en 22.2 </a:t>
            </a:r>
            <a:r>
              <a:rPr lang="es-VE" dirty="0" err="1" smtClean="0"/>
              <a:t>mL</a:t>
            </a:r>
            <a:r>
              <a:rPr lang="es-VE" dirty="0" smtClean="0"/>
              <a:t> / m 2 o (28%)  VS         4.4 </a:t>
            </a:r>
            <a:r>
              <a:rPr lang="es-VE" dirty="0" err="1" smtClean="0"/>
              <a:t>mL</a:t>
            </a:r>
            <a:r>
              <a:rPr lang="es-VE" dirty="0" smtClean="0"/>
              <a:t> / m 2 o (6%)  en el grupo CABG </a:t>
            </a:r>
          </a:p>
          <a:p>
            <a:endParaRPr lang="es-VE" dirty="0" smtClean="0"/>
          </a:p>
          <a:p>
            <a:r>
              <a:rPr lang="es-VE" dirty="0" smtClean="0"/>
              <a:t>El volumen de MR disminuyó en 28,2 ml / latido (80%)</a:t>
            </a:r>
            <a:r>
              <a:rPr lang="es-VE" baseline="0" dirty="0" smtClean="0"/>
              <a:t> </a:t>
            </a:r>
            <a:r>
              <a:rPr lang="es-VE" dirty="0" smtClean="0"/>
              <a:t>vs  9,2 ml / latido o (29%) en el grupo CABG </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Los niveles de BNP disminuyeron en 557.4 </a:t>
            </a:r>
            <a:r>
              <a:rPr lang="es-VE" dirty="0" err="1" smtClean="0"/>
              <a:t>pg</a:t>
            </a:r>
            <a:r>
              <a:rPr lang="es-VE" dirty="0" smtClean="0"/>
              <a:t> / </a:t>
            </a:r>
            <a:r>
              <a:rPr lang="es-VE" dirty="0" err="1" smtClean="0"/>
              <a:t>mL</a:t>
            </a:r>
            <a:r>
              <a:rPr lang="es-VE" dirty="0" smtClean="0"/>
              <a:t> o 75% en el grupo CABG más MVR en comparación con una disminución de 394.7 </a:t>
            </a:r>
            <a:r>
              <a:rPr lang="es-VE" dirty="0" err="1" smtClean="0"/>
              <a:t>pg</a:t>
            </a:r>
            <a:r>
              <a:rPr lang="es-VE" dirty="0" smtClean="0"/>
              <a:t> / </a:t>
            </a:r>
            <a:r>
              <a:rPr lang="es-VE" dirty="0" err="1" smtClean="0"/>
              <a:t>mL</a:t>
            </a:r>
            <a:r>
              <a:rPr lang="es-VE" dirty="0" smtClean="0"/>
              <a:t> o 58% en el grupo CABG ( PAG 0.003; Tabla 3).</a:t>
            </a:r>
          </a:p>
          <a:p>
            <a:endParaRPr lang="es-VE" dirty="0" smtClean="0"/>
          </a:p>
          <a:p>
            <a:r>
              <a:rPr lang="es-VE" dirty="0" smtClean="0"/>
              <a:t>En el grupo CABG más MVR, el 74% (20 pacientes) no tenía RM, el 22% (6 pacientes) tenía RM leve y el 4% (1 paciente) tenía RM moderada. </a:t>
            </a:r>
          </a:p>
          <a:p>
            <a:endParaRPr lang="es-VE" dirty="0" smtClean="0"/>
          </a:p>
          <a:p>
            <a:r>
              <a:rPr lang="es-VE" dirty="0" smtClean="0"/>
              <a:t>En el grupo solo CABG, el 9% sin RM, el 41% RM leve, el 47% tenía RM moderada y el 3% (1 paciente) tenía RM moderada-grave. </a:t>
            </a:r>
          </a:p>
          <a:p>
            <a:endParaRPr lang="es-VE" dirty="0" smtClean="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18</a:t>
            </a:fld>
            <a:endParaRPr lang="es-VE"/>
          </a:p>
        </p:txBody>
      </p:sp>
    </p:spTree>
    <p:extLst>
      <p:ext uri="{BB962C8B-B14F-4D97-AF65-F5344CB8AC3E}">
        <p14:creationId xmlns:p14="http://schemas.microsoft.com/office/powerpoint/2010/main" val="126366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Utilizamos CMR, (estándar de oro en la evaluación del volumen LV, para medir PFS con LVESVI.  La gravedad de la RM se cuantificó mediante ecocardiografía y RMC mediante técnicas establecidas. </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También hubo una tendencia hacia mayores tasas de complicaciones en el grupo CABG más MVR, aunque las diferencias no fueron significativas. Los resultados de este estudio apoyan la adición de MVR a CABG en pacientes con RM isquémica moderada que se someten a CABG, pero los beneficios del procedimiento combinado deben compararse con un posible aumento del riesgo de morbilidad en el período </a:t>
            </a:r>
            <a:r>
              <a:rPr lang="es-VE" dirty="0" err="1" smtClean="0"/>
              <a:t>perioperatorio</a:t>
            </a:r>
            <a:endParaRPr lang="es-VE" dirty="0" smtClean="0">
              <a:solidFill>
                <a:prstClr val="white"/>
              </a:solidFill>
              <a:latin typeface="Cambria" panose="02040503050406030204" pitchFamily="18" charset="0"/>
            </a:endParaRPr>
          </a:p>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19</a:t>
            </a:fld>
            <a:endParaRPr lang="es-VE"/>
          </a:p>
        </p:txBody>
      </p:sp>
    </p:spTree>
    <p:extLst>
      <p:ext uri="{BB962C8B-B14F-4D97-AF65-F5344CB8AC3E}">
        <p14:creationId xmlns:p14="http://schemas.microsoft.com/office/powerpoint/2010/main" val="121793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a:t>
            </a:fld>
            <a:endParaRPr lang="es-VE"/>
          </a:p>
        </p:txBody>
      </p:sp>
    </p:spTree>
    <p:extLst>
      <p:ext uri="{BB962C8B-B14F-4D97-AF65-F5344CB8AC3E}">
        <p14:creationId xmlns:p14="http://schemas.microsoft.com/office/powerpoint/2010/main" val="260001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Utilizamos CMR, (estándar de oro en la evaluación del volumen LV, para medir PFS con LVESVI.  La gravedad de la RM se cuantificó mediante ecocardiografía y RMC mediante técnicas establecidas. </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También hubo una tendencia hacia mayores tasas de complicaciones en el grupo CABG más MVR, aunque las diferencias no fueron significativas. Los resultados de este estudio apoyan la adición de MVR a CABG en pacientes con RM isquémica moderada que se someten a CABG, pero los beneficios del procedimiento combinado deben compararse con un posible aumento del riesgo de morbilidad en el período </a:t>
            </a:r>
            <a:r>
              <a:rPr lang="es-VE" dirty="0" err="1" smtClean="0"/>
              <a:t>perioperatorio</a:t>
            </a:r>
            <a:endParaRPr lang="es-VE" dirty="0" smtClean="0">
              <a:solidFill>
                <a:prstClr val="white"/>
              </a:solidFill>
              <a:latin typeface="Cambria" panose="02040503050406030204" pitchFamily="18" charset="0"/>
            </a:endParaRPr>
          </a:p>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20</a:t>
            </a:fld>
            <a:endParaRPr lang="es-VE"/>
          </a:p>
        </p:txBody>
      </p:sp>
    </p:spTree>
    <p:extLst>
      <p:ext uri="{BB962C8B-B14F-4D97-AF65-F5344CB8AC3E}">
        <p14:creationId xmlns:p14="http://schemas.microsoft.com/office/powerpoint/2010/main" val="54250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Sin embargo, el ensayo STICH abordó un grupo diferente de pacientes con cardiomiopatía predominantemente isquémica y sin RM en la mayoría de los pacientes estudiados, y el consumo máximo de oxígeno no se evaluó en ese estudio. </a:t>
            </a:r>
            <a:r>
              <a:rPr lang="es-VE" b="1" dirty="0" smtClean="0"/>
              <a:t>la reducción de LVESVI en el grupo de CABG fue del 6%, que es similar a la del grupo de CABG en nuestro estudio (6%), pero la reducción de LVESVI en el CABG más restauración ventricular en el ensayo STICH fue del 19%, que es inferior al del grupo CABG más MVR en nuestro estudio (28%)</a:t>
            </a:r>
            <a:endParaRPr lang="es-VE" b="1"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21</a:t>
            </a:fld>
            <a:endParaRPr lang="es-VE"/>
          </a:p>
        </p:txBody>
      </p:sp>
    </p:spTree>
    <p:extLst>
      <p:ext uri="{BB962C8B-B14F-4D97-AF65-F5344CB8AC3E}">
        <p14:creationId xmlns:p14="http://schemas.microsoft.com/office/powerpoint/2010/main" val="274364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Sin embargo, el ensayo STICH abordó un grupo diferente de pacientes con cardiomiopatía predominantemente isquémica y sin RM en la mayoría de los pacientes estudiados, y el consumo máximo de oxígeno no se evaluó en ese estudio. </a:t>
            </a:r>
            <a:r>
              <a:rPr lang="es-VE" b="1" dirty="0" smtClean="0"/>
              <a:t>la reducción de LVESVI en el grupo de CABG fue del 6%, que es similar a la del grupo de CABG en nuestro estudio (6%), pero la reducción de LVESVI en el CABG más restauración ventricular en el ensayo STICH fue del 19%, que es inferior al del grupo CABG más MVR en nuestro estudio (28%)</a:t>
            </a:r>
            <a:endParaRPr lang="es-VE" b="1"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22</a:t>
            </a:fld>
            <a:endParaRPr lang="es-VE"/>
          </a:p>
        </p:txBody>
      </p:sp>
    </p:spTree>
    <p:extLst>
      <p:ext uri="{BB962C8B-B14F-4D97-AF65-F5344CB8AC3E}">
        <p14:creationId xmlns:p14="http://schemas.microsoft.com/office/powerpoint/2010/main" val="131770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Sin embargo, el ensayo STICH abordó un grupo diferente de pacientes con cardiomiopatía predominantemente isquémica y sin RM en la mayoría de los pacientes estudiados, y el consumo máximo de oxígeno no se evaluó en ese estudio. </a:t>
            </a:r>
            <a:r>
              <a:rPr lang="es-VE" b="1" dirty="0" smtClean="0"/>
              <a:t>la reducción de LVESVI en el grupo de CABG fue del 6%, que es similar a la del grupo de CABG en nuestro estudio (6%), pero la reducción de LVESVI en el CABG más restauración ventricular en el ensayo STICH fue del 19%, que es inferior al del grupo CABG más MVR en nuestro estudio (28%)</a:t>
            </a:r>
            <a:endParaRPr lang="es-VE" b="1"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23</a:t>
            </a:fld>
            <a:endParaRPr lang="es-VE"/>
          </a:p>
        </p:txBody>
      </p:sp>
    </p:spTree>
    <p:extLst>
      <p:ext uri="{BB962C8B-B14F-4D97-AF65-F5344CB8AC3E}">
        <p14:creationId xmlns:p14="http://schemas.microsoft.com/office/powerpoint/2010/main" val="82907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25</a:t>
            </a:fld>
            <a:endParaRPr lang="es-VE"/>
          </a:p>
        </p:txBody>
      </p:sp>
    </p:spTree>
    <p:extLst>
      <p:ext uri="{BB962C8B-B14F-4D97-AF65-F5344CB8AC3E}">
        <p14:creationId xmlns:p14="http://schemas.microsoft.com/office/powerpoint/2010/main" val="166354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NNT </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1" dirty="0" smtClean="0">
                <a:solidFill>
                  <a:schemeClr val="tx1"/>
                </a:solidFill>
                <a:effectLst>
                  <a:outerShdw blurRad="38100" dist="38100" dir="2700000" algn="tl">
                    <a:srgbClr val="000000">
                      <a:alpha val="43137"/>
                    </a:srgbClr>
                  </a:outerShdw>
                </a:effectLst>
              </a:rPr>
              <a:t>Es el número de individuos que deben recibir el tratamiento experimental para evitar un evento adicional respecto a los que se producirían con el tratamiento control. </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dirty="0" smtClean="0">
                <a:latin typeface="Berlin Sans FB" pitchFamily="34" charset="0"/>
              </a:rPr>
              <a:t>Número necesario de pacientes a tratar para producir una unidad adicional de beneficio</a:t>
            </a:r>
            <a:endParaRPr lang="es-VE" sz="1200" b="1" dirty="0" smtClean="0">
              <a:solidFill>
                <a:schemeClr val="tx1"/>
              </a:solidFill>
              <a:effectLst>
                <a:outerShdw blurRad="38100" dist="38100" dir="2700000" algn="tl">
                  <a:srgbClr val="000000">
                    <a:alpha val="43137"/>
                  </a:srgbClr>
                </a:outerShdw>
              </a:effectLst>
            </a:endParaRPr>
          </a:p>
          <a:p>
            <a:r>
              <a:rPr lang="es-VE" dirty="0" smtClean="0"/>
              <a:t>1/RAR (</a:t>
            </a:r>
            <a:r>
              <a:rPr lang="es-VE" sz="1200" dirty="0" smtClean="0">
                <a:solidFill>
                  <a:schemeClr val="bg1"/>
                </a:solidFill>
              </a:rPr>
              <a:t>Diferencia aritmética absoluta entre el porcentaje de acontecimientos en el grupo experimental y el porcentaje de acontecimientos en el grupo control) </a:t>
            </a:r>
            <a:r>
              <a:rPr lang="es-VE" dirty="0" smtClean="0"/>
              <a:t>X100. 1/0.07</a:t>
            </a:r>
            <a:r>
              <a:rPr lang="es-VE" baseline="0" dirty="0" smtClean="0"/>
              <a:t> :14 *100:   1%</a:t>
            </a:r>
            <a:endParaRPr lang="es-VE" dirty="0" smtClean="0"/>
          </a:p>
          <a:p>
            <a:endParaRPr lang="es-V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VE" sz="1200" dirty="0" smtClean="0">
                <a:effectLst>
                  <a:outerShdw blurRad="38100" dist="38100" dir="2700000" algn="tl">
                    <a:srgbClr val="000000">
                      <a:alpha val="43137"/>
                    </a:srgbClr>
                  </a:outerShdw>
                </a:effectLst>
              </a:rPr>
              <a:t>Se necesita tratar a 14 </a:t>
            </a:r>
            <a:r>
              <a:rPr lang="es-VE" sz="1200" b="1" i="1" dirty="0" smtClean="0">
                <a:effectLst>
                  <a:outerShdw blurRad="38100" dist="38100" dir="2700000" algn="tl">
                    <a:srgbClr val="000000">
                      <a:alpha val="43137"/>
                    </a:srgbClr>
                  </a:outerShdw>
                </a:effectLst>
              </a:rPr>
              <a:t>pacientes </a:t>
            </a:r>
            <a:r>
              <a:rPr lang="es-VE" sz="1200" dirty="0" smtClean="0">
                <a:effectLst>
                  <a:outerShdw blurRad="38100" dist="38100" dir="2700000" algn="tl">
                    <a:srgbClr val="000000">
                      <a:alpha val="43137"/>
                    </a:srgbClr>
                  </a:outerShdw>
                </a:effectLst>
              </a:rPr>
              <a:t>CON CABG sola en </a:t>
            </a:r>
            <a:r>
              <a:rPr lang="es-VE" sz="1200" dirty="0" err="1" smtClean="0">
                <a:effectLst>
                  <a:outerShdw blurRad="38100" dist="38100" dir="2700000" algn="tl">
                    <a:srgbClr val="000000">
                      <a:alpha val="43137"/>
                    </a:srgbClr>
                  </a:outerShdw>
                </a:effectLst>
              </a:rPr>
              <a:t>pctes</a:t>
            </a:r>
            <a:r>
              <a:rPr lang="es-VE" sz="1200" baseline="0" dirty="0" smtClean="0">
                <a:effectLst>
                  <a:outerShdw blurRad="38100" dist="38100" dir="2700000" algn="tl">
                    <a:srgbClr val="000000">
                      <a:alpha val="43137"/>
                    </a:srgbClr>
                  </a:outerShdw>
                </a:effectLst>
              </a:rPr>
              <a:t> con EAC +</a:t>
            </a:r>
            <a:r>
              <a:rPr lang="es-VE" sz="1200" baseline="0" dirty="0" err="1" smtClean="0">
                <a:effectLst>
                  <a:outerShdw blurRad="38100" dist="38100" dir="2700000" algn="tl">
                    <a:srgbClr val="000000">
                      <a:alpha val="43137"/>
                    </a:srgbClr>
                  </a:outerShdw>
                </a:effectLst>
              </a:rPr>
              <a:t>Rmde</a:t>
            </a:r>
            <a:r>
              <a:rPr lang="es-VE" sz="1200" baseline="0" dirty="0" smtClean="0">
                <a:effectLst>
                  <a:outerShdw blurRad="38100" dist="38100" dir="2700000" algn="tl">
                    <a:srgbClr val="000000">
                      <a:alpha val="43137"/>
                    </a:srgbClr>
                  </a:outerShdw>
                </a:effectLst>
              </a:rPr>
              <a:t> etiología </a:t>
            </a:r>
            <a:r>
              <a:rPr lang="es-VE" sz="1200" dirty="0" smtClean="0">
                <a:effectLst>
                  <a:outerShdw blurRad="38100" dist="38100" dir="2700000" algn="tl">
                    <a:srgbClr val="000000">
                      <a:alpha val="43137"/>
                    </a:srgbClr>
                  </a:outerShdw>
                </a:effectLst>
              </a:rPr>
              <a:t>isquémica para evitar 1 </a:t>
            </a:r>
            <a:r>
              <a:rPr lang="es-VE" sz="1200" dirty="0" err="1" smtClean="0">
                <a:effectLst>
                  <a:outerShdw blurRad="38100" dist="38100" dir="2700000" algn="tl">
                    <a:srgbClr val="000000">
                      <a:alpha val="43137"/>
                    </a:srgbClr>
                  </a:outerShdw>
                </a:effectLst>
              </a:rPr>
              <a:t>reoperacion</a:t>
            </a:r>
            <a:r>
              <a:rPr lang="es-VE" sz="1200" dirty="0" smtClean="0">
                <a:effectLst>
                  <a:outerShdw blurRad="38100" dist="38100" dir="2700000" algn="tl">
                    <a:srgbClr val="000000">
                      <a:alpha val="43137"/>
                    </a:srgbClr>
                  </a:outerShdw>
                </a:effectLst>
              </a:rPr>
              <a:t> o taponamiento cardiaco durante la intervención o en el PO</a:t>
            </a:r>
            <a:endParaRPr lang="es-VE" sz="1200" baseline="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baseline="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baseline="0" dirty="0" smtClean="0">
                <a:effectLst>
                  <a:outerShdw blurRad="38100" dist="38100" dir="2700000" algn="tl">
                    <a:srgbClr val="000000">
                      <a:alpha val="43137"/>
                    </a:srgbClr>
                  </a:outerShdw>
                </a:effectLst>
              </a:rPr>
              <a:t>NNH </a:t>
            </a:r>
            <a:r>
              <a:rPr lang="es-VE"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Nos indica a cuántos pacientes se les debe aplicar una intervención para que uno presente un evento adverso.</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effectLst>
                  <a:outerShdw blurRad="38100" dist="38100" dir="2700000" algn="tl">
                    <a:srgbClr val="000000">
                      <a:alpha val="43137"/>
                    </a:srgbClr>
                  </a:outerShdw>
                </a:effectLst>
              </a:rPr>
              <a:t>Mientras mayor sea el valor, más segura es la intervención, dado que se la puedo aplicar a más pacientes antes de que aparezca un efecto desfavorable en uno de ellos</a:t>
            </a:r>
            <a:endParaRPr lang="es-V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1/</a:t>
            </a:r>
            <a:r>
              <a:rPr lang="es-VE" baseline="0" dirty="0" smtClean="0"/>
              <a:t> Incremento de riesgo  absoluto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26</a:t>
            </a:fld>
            <a:endParaRPr lang="es-VE"/>
          </a:p>
        </p:txBody>
      </p:sp>
    </p:spTree>
    <p:extLst>
      <p:ext uri="{BB962C8B-B14F-4D97-AF65-F5344CB8AC3E}">
        <p14:creationId xmlns:p14="http://schemas.microsoft.com/office/powerpoint/2010/main" val="1341715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27</a:t>
            </a:fld>
            <a:endParaRPr lang="es-VE"/>
          </a:p>
        </p:txBody>
      </p:sp>
    </p:spTree>
    <p:extLst>
      <p:ext uri="{BB962C8B-B14F-4D97-AF65-F5344CB8AC3E}">
        <p14:creationId xmlns:p14="http://schemas.microsoft.com/office/powerpoint/2010/main" val="4129802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El consumo máximo de oxígeno es también un indicador pronóstico importante en la insuficiencia cardíaca. 24 Estudios anteriores informaron una mejora en la supervivencia al aumentar los valores máximos de consumo de oxígeno, y es de notar que el consumo máximo de oxígeno aumentó significativamente en el grupo de CABG más MVR. En contraste, los pacientes en el grupo de solo CABG lo que sugiere un pronóstico adverso.</a:t>
            </a:r>
          </a:p>
          <a:p>
            <a:r>
              <a:rPr lang="es-VE" dirty="0" smtClean="0"/>
              <a:t>. Los resultados del ensayo RIME sugieren que la corrección de grados moderados de RM además de la revascularización de la arteria coronaria también es importante para permitir una remodelación inversa adecuada del LV y mejorar la capacidad funcional y los síntomas</a:t>
            </a:r>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28</a:t>
            </a:fld>
            <a:endParaRPr lang="es-VE"/>
          </a:p>
        </p:txBody>
      </p:sp>
    </p:spTree>
    <p:extLst>
      <p:ext uri="{BB962C8B-B14F-4D97-AF65-F5344CB8AC3E}">
        <p14:creationId xmlns:p14="http://schemas.microsoft.com/office/powerpoint/2010/main" val="2947052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29</a:t>
            </a:fld>
            <a:endParaRPr lang="es-VE"/>
          </a:p>
        </p:txBody>
      </p:sp>
    </p:spTree>
    <p:extLst>
      <p:ext uri="{BB962C8B-B14F-4D97-AF65-F5344CB8AC3E}">
        <p14:creationId xmlns:p14="http://schemas.microsoft.com/office/powerpoint/2010/main" val="170635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b="1" u="none" dirty="0" smtClean="0">
                <a:solidFill>
                  <a:schemeClr val="bg1"/>
                </a:solidFill>
                <a:latin typeface="HelveticaNeueBoldCondensed"/>
                <a:hlinkClick r:id="rId3"/>
              </a:rPr>
              <a:t>Cirugía de derivación de la arteria coronaria con o sin </a:t>
            </a:r>
            <a:r>
              <a:rPr lang="es-VE" b="1" u="none" dirty="0" err="1" smtClean="0">
                <a:solidFill>
                  <a:schemeClr val="bg1"/>
                </a:solidFill>
                <a:latin typeface="HelveticaNeueBoldCondensed"/>
                <a:hlinkClick r:id="rId3"/>
              </a:rPr>
              <a:t>anuloplastia</a:t>
            </a:r>
            <a:r>
              <a:rPr lang="es-VE" b="1" u="none" dirty="0" smtClean="0">
                <a:solidFill>
                  <a:schemeClr val="bg1"/>
                </a:solidFill>
                <a:latin typeface="HelveticaNeueBoldCondensed"/>
                <a:hlinkClick r:id="rId3"/>
              </a:rPr>
              <a:t> de la válvula mitral en la regurgitación mitral isquémica moderada</a:t>
            </a:r>
            <a:r>
              <a:rPr lang="es-VE" b="1" u="none" dirty="0" smtClean="0">
                <a:solidFill>
                  <a:schemeClr val="bg1"/>
                </a:solidFill>
                <a:latin typeface="HelveticaNeueBoldCondensed"/>
              </a:rPr>
              <a:t> </a:t>
            </a:r>
            <a:r>
              <a:rPr lang="es-VE" b="1" u="none" dirty="0" smtClean="0">
                <a:solidFill>
                  <a:schemeClr val="bg1"/>
                </a:solidFill>
                <a:latin typeface="HelveticaNeueBoldCondensed"/>
                <a:hlinkClick r:id="rId3"/>
              </a:rPr>
              <a:t>funcional </a:t>
            </a:r>
            <a:endParaRPr lang="es-VE" b="1" u="none" dirty="0" smtClean="0">
              <a:solidFill>
                <a:schemeClr val="bg1"/>
              </a:solidFill>
              <a:latin typeface="HelveticaNeueBoldCondensed"/>
            </a:endParaRPr>
          </a:p>
          <a:p>
            <a:r>
              <a:rPr lang="es-VE" b="1" u="none" dirty="0" smtClean="0">
                <a:solidFill>
                  <a:schemeClr val="bg1"/>
                </a:solidFill>
                <a:effectLst/>
                <a:latin typeface="HelveticaNeueBoldCondensed"/>
              </a:rPr>
              <a:t>Resultados finales del ensayo aleatorizado de </a:t>
            </a:r>
            <a:r>
              <a:rPr lang="es-VE" b="1" u="none" dirty="0" err="1" smtClean="0">
                <a:solidFill>
                  <a:schemeClr val="bg1"/>
                </a:solidFill>
                <a:effectLst/>
                <a:latin typeface="HelveticaNeueBoldCondensed"/>
              </a:rPr>
              <a:t>evaluacion</a:t>
            </a:r>
            <a:r>
              <a:rPr lang="es-VE" b="1" u="none" dirty="0" smtClean="0">
                <a:solidFill>
                  <a:schemeClr val="bg1"/>
                </a:solidFill>
                <a:effectLst/>
                <a:latin typeface="HelveticaNeueBoldCondensed"/>
              </a:rPr>
              <a:t> mitral </a:t>
            </a:r>
            <a:r>
              <a:rPr lang="es-VE" b="1" u="none" dirty="0" err="1" smtClean="0">
                <a:solidFill>
                  <a:schemeClr val="bg1"/>
                </a:solidFill>
                <a:effectLst/>
                <a:latin typeface="HelveticaNeueBoldCondensed"/>
              </a:rPr>
              <a:t>isquemica</a:t>
            </a:r>
            <a:r>
              <a:rPr lang="es-VE" b="1" u="none" dirty="0" smtClean="0">
                <a:solidFill>
                  <a:schemeClr val="bg1"/>
                </a:solidFill>
                <a:effectLst/>
                <a:latin typeface="HelveticaNeueBoldCondensed"/>
              </a:rPr>
              <a:t> (RIME)</a:t>
            </a:r>
          </a:p>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3</a:t>
            </a:fld>
            <a:endParaRPr lang="es-VE"/>
          </a:p>
        </p:txBody>
      </p:sp>
    </p:spTree>
    <p:extLst>
      <p:ext uri="{BB962C8B-B14F-4D97-AF65-F5344CB8AC3E}">
        <p14:creationId xmlns:p14="http://schemas.microsoft.com/office/powerpoint/2010/main" val="230256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Ocurre en hasta el 40% de los pacientes que siguen infarto de miocardio. • Resultado de remodelación y dilatación del VI. • Válvula mitral atada y separada. • La RM suele ser de intensidad leve o moderada. • La insuficiencia cardíaca y la muerte aumentaron hasta 3x. • La mayoría tiene enfermedad arterial coronaria de 3 vasos. Beneficio de CABG.</a:t>
            </a:r>
            <a:endParaRPr lang="es-VE" dirty="0" smtClean="0"/>
          </a:p>
          <a:p>
            <a:r>
              <a:rPr lang="es-ES" dirty="0" smtClean="0"/>
              <a:t>Persistente aumento del riesgo de insuficiencia cardíaca y muerte (hasta 1.5x) con Revascularización de la arteria coronaria sola. • La eficacia de agregar reparación de la válvula mitral a CABG es incierta: reducción en La gravedad de la RM se informó en estudios observacionales, no aleatorios, pero No mejora la capacidad funcional, la insuficiencia cardíaca o la supervivencia. • Tasas de recurrencia significativas de RM reportadas en estudios debido a Técnicas quirúrgicas </a:t>
            </a:r>
            <a:r>
              <a:rPr lang="es-ES" dirty="0" err="1" smtClean="0"/>
              <a:t>subóptimas</a:t>
            </a:r>
            <a:r>
              <a:rPr lang="es-ES" dirty="0" smtClean="0"/>
              <a:t> (uso de bandas de </a:t>
            </a:r>
            <a:r>
              <a:rPr lang="es-ES" dirty="0" err="1" smtClean="0"/>
              <a:t>anuloplastia</a:t>
            </a:r>
            <a:r>
              <a:rPr lang="es-ES" dirty="0" smtClean="0"/>
              <a:t> flexibles, Reducción inadecuada, revascularización coronaria incompleta).</a:t>
            </a:r>
          </a:p>
          <a:p>
            <a:r>
              <a:rPr lang="es-VE" sz="1200" kern="1200" dirty="0" smtClean="0">
                <a:solidFill>
                  <a:schemeClr val="tx1"/>
                </a:solidFill>
                <a:effectLst/>
                <a:latin typeface="+mn-lt"/>
                <a:ea typeface="+mn-ea"/>
                <a:cs typeface="+mn-cs"/>
              </a:rPr>
              <a:t>fue un estudio aleatorizada diseñado para determinar si la adición de MVR a CABG en RM isquémica moderada puede mejorar Capacidad funcional y remodelación inversa del VI comparado con CABG aislada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4</a:t>
            </a:fld>
            <a:endParaRPr lang="es-VE"/>
          </a:p>
        </p:txBody>
      </p:sp>
    </p:spTree>
    <p:extLst>
      <p:ext uri="{BB962C8B-B14F-4D97-AF65-F5344CB8AC3E}">
        <p14:creationId xmlns:p14="http://schemas.microsoft.com/office/powerpoint/2010/main" val="421570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Los estudios observacionales han informado una reducción en la gravedad de la RM con la adición de MVR a CABG, pero no se ha demostrado una mejora en la capacidad funcional o la supervivencia 8-10 Estos estudios están limitados por la ausencia de asignación al azar y, en muchos casos, el uso de técnicas quirúrgicas </a:t>
            </a:r>
            <a:r>
              <a:rPr lang="es-VE" dirty="0" err="1" smtClean="0"/>
              <a:t>subóptimas</a:t>
            </a:r>
            <a:r>
              <a:rPr lang="es-VE" dirty="0" smtClean="0"/>
              <a:t> para reparar la válvula mitral isquémica, lo que resulta en tasas de recurrencia significativas de la RM. 11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5</a:t>
            </a:fld>
            <a:endParaRPr lang="es-VE"/>
          </a:p>
        </p:txBody>
      </p:sp>
    </p:spTree>
    <p:extLst>
      <p:ext uri="{BB962C8B-B14F-4D97-AF65-F5344CB8AC3E}">
        <p14:creationId xmlns:p14="http://schemas.microsoft.com/office/powerpoint/2010/main" val="367339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Ocurre en hasta el 40% de los pacientes que siguen infarto de miocardio. • Resultado de remodelación y dilatación del VI. • Válvula mitral atada y separada. • La RM suele ser de intensidad leve o moderada. • La insuficiencia cardíaca y la muerte aumentaron hasta 3x. • La mayoría tiene enfermedad arterial coronaria de 3 vasos. Beneficio de CABG.</a:t>
            </a:r>
            <a:endParaRPr lang="es-VE" dirty="0" smtClean="0"/>
          </a:p>
          <a:p>
            <a:r>
              <a:rPr lang="es-ES" dirty="0" smtClean="0"/>
              <a:t>Persistente aumento del riesgo de insuficiencia cardíaca y muerte (hasta 1.5x) con Revascularización de la arteria coronaria sola. • La eficacia de agregar reparación de la válvula mitral a CABG es incierta: reducción en La gravedad de la RM se informó en estudios observacionales, no aleatorios, pero No mejora la capacidad funcional, la insuficiencia cardíaca o la supervivencia. • Tasas de recurrencia significativas de RM reportadas en estudios debido a Técnicas quirúrgicas </a:t>
            </a:r>
            <a:r>
              <a:rPr lang="es-ES" dirty="0" err="1" smtClean="0"/>
              <a:t>subóptimas</a:t>
            </a:r>
            <a:r>
              <a:rPr lang="es-ES" dirty="0" smtClean="0"/>
              <a:t> (uso de bandas de </a:t>
            </a:r>
            <a:r>
              <a:rPr lang="es-ES" dirty="0" err="1" smtClean="0"/>
              <a:t>anuloplastia</a:t>
            </a:r>
            <a:r>
              <a:rPr lang="es-ES" dirty="0" smtClean="0"/>
              <a:t> flexibles, Reducción inadecuada, revascularización coronaria incompleta).</a:t>
            </a:r>
          </a:p>
          <a:p>
            <a:r>
              <a:rPr lang="es-VE" sz="1200" kern="1200" dirty="0" smtClean="0">
                <a:solidFill>
                  <a:schemeClr val="tx1"/>
                </a:solidFill>
                <a:effectLst/>
                <a:latin typeface="+mn-lt"/>
                <a:ea typeface="+mn-ea"/>
                <a:cs typeface="+mn-cs"/>
              </a:rPr>
              <a:t>fue un estudio aleatorizada diseñado para determinar si la adición de MVR a CABG en RM isquémica moderada puede mejorar Capacidad funcional y remodelación inversa del VI comparado con CABG aislada .</a:t>
            </a:r>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6</a:t>
            </a:fld>
            <a:endParaRPr lang="es-VE"/>
          </a:p>
        </p:txBody>
      </p:sp>
    </p:spTree>
    <p:extLst>
      <p:ext uri="{BB962C8B-B14F-4D97-AF65-F5344CB8AC3E}">
        <p14:creationId xmlns:p14="http://schemas.microsoft.com/office/powerpoint/2010/main" val="424346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7</a:t>
            </a:fld>
            <a:endParaRPr lang="es-VE"/>
          </a:p>
        </p:txBody>
      </p:sp>
    </p:spTree>
    <p:extLst>
      <p:ext uri="{BB962C8B-B14F-4D97-AF65-F5344CB8AC3E}">
        <p14:creationId xmlns:p14="http://schemas.microsoft.com/office/powerpoint/2010/main" val="279471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0" i="0" kern="1200" dirty="0" smtClean="0">
                <a:solidFill>
                  <a:schemeClr val="tx1"/>
                </a:solidFill>
                <a:effectLst/>
                <a:latin typeface="+mn-lt"/>
                <a:ea typeface="+mn-ea"/>
                <a:cs typeface="+mn-cs"/>
              </a:rPr>
              <a:t>ubicado al noroeste de la </a:t>
            </a:r>
            <a:r>
              <a:rPr lang="es-VE" sz="1200" b="0" i="0" u="none" strike="noStrike" kern="1200" dirty="0" smtClean="0">
                <a:solidFill>
                  <a:schemeClr val="tx1"/>
                </a:solidFill>
                <a:effectLst/>
                <a:latin typeface="+mn-lt"/>
                <a:ea typeface="+mn-ea"/>
                <a:cs typeface="+mn-cs"/>
                <a:hlinkClick r:id="rId3" tooltip="Europa Continental"/>
              </a:rPr>
              <a:t>Europa </a:t>
            </a:r>
            <a:r>
              <a:rPr lang="es-VE" sz="1200" b="0" i="0" u="none" strike="noStrike" kern="1200" dirty="0" err="1" smtClean="0">
                <a:solidFill>
                  <a:schemeClr val="tx1"/>
                </a:solidFill>
                <a:effectLst/>
                <a:latin typeface="+mn-lt"/>
                <a:ea typeface="+mn-ea"/>
                <a:cs typeface="+mn-cs"/>
                <a:hlinkClick r:id="rId3" tooltip="Europa Continental"/>
              </a:rPr>
              <a:t>Continenta</a:t>
            </a:r>
            <a:r>
              <a:rPr lang="es-VE" sz="1200" b="0" i="0" kern="1200" dirty="0" smtClean="0">
                <a:solidFill>
                  <a:schemeClr val="tx1"/>
                </a:solidFill>
                <a:effectLst/>
                <a:latin typeface="+mn-lt"/>
                <a:ea typeface="+mn-ea"/>
                <a:cs typeface="+mn-cs"/>
              </a:rPr>
              <a:t> por cuatro </a:t>
            </a:r>
            <a:r>
              <a:rPr lang="es-VE" sz="1200" b="0" i="0" u="none" strike="noStrike" kern="1200" dirty="0" smtClean="0">
                <a:solidFill>
                  <a:schemeClr val="tx1"/>
                </a:solidFill>
                <a:effectLst/>
                <a:latin typeface="+mn-lt"/>
                <a:ea typeface="+mn-ea"/>
                <a:cs typeface="+mn-cs"/>
                <a:hlinkClick r:id="rId4" tooltip="Nación constitutiva"/>
              </a:rPr>
              <a:t>naciones constitutivas</a:t>
            </a:r>
            <a:r>
              <a:rPr lang="es-VE" sz="1200" b="0" i="0" kern="1200" dirty="0" smtClean="0">
                <a:solidFill>
                  <a:schemeClr val="tx1"/>
                </a:solidFill>
                <a:effectLst/>
                <a:latin typeface="+mn-lt"/>
                <a:ea typeface="+mn-ea"/>
                <a:cs typeface="+mn-cs"/>
              </a:rPr>
              <a:t>: </a:t>
            </a:r>
            <a:r>
              <a:rPr lang="es-VE" sz="1200" b="0" i="0" u="none" strike="noStrike" kern="1200" dirty="0" smtClean="0">
                <a:solidFill>
                  <a:schemeClr val="tx1"/>
                </a:solidFill>
                <a:effectLst/>
                <a:latin typeface="+mn-lt"/>
                <a:ea typeface="+mn-ea"/>
                <a:cs typeface="+mn-cs"/>
                <a:hlinkClick r:id="rId5" tooltip="Escocia"/>
              </a:rPr>
              <a:t>Escocia</a:t>
            </a:r>
            <a:r>
              <a:rPr lang="es-VE" sz="1200" b="0" i="0" kern="1200" dirty="0" smtClean="0">
                <a:solidFill>
                  <a:schemeClr val="tx1"/>
                </a:solidFill>
                <a:effectLst/>
                <a:latin typeface="+mn-lt"/>
                <a:ea typeface="+mn-ea"/>
                <a:cs typeface="+mn-cs"/>
              </a:rPr>
              <a:t>, </a:t>
            </a:r>
            <a:r>
              <a:rPr lang="es-VE" sz="1200" b="0" i="0" u="none" strike="noStrike" kern="1200" dirty="0" smtClean="0">
                <a:solidFill>
                  <a:schemeClr val="tx1"/>
                </a:solidFill>
                <a:effectLst/>
                <a:latin typeface="+mn-lt"/>
                <a:ea typeface="+mn-ea"/>
                <a:cs typeface="+mn-cs"/>
                <a:hlinkClick r:id="rId6" tooltip="Gales"/>
              </a:rPr>
              <a:t>Gales</a:t>
            </a:r>
            <a:r>
              <a:rPr lang="es-VE" sz="1200" b="0" i="0" kern="1200" dirty="0" smtClean="0">
                <a:solidFill>
                  <a:schemeClr val="tx1"/>
                </a:solidFill>
                <a:effectLst/>
                <a:latin typeface="+mn-lt"/>
                <a:ea typeface="+mn-ea"/>
                <a:cs typeface="+mn-cs"/>
              </a:rPr>
              <a:t>, </a:t>
            </a:r>
            <a:r>
              <a:rPr lang="es-VE" sz="1200" b="0" i="0" u="none" strike="noStrike" kern="1200" dirty="0" smtClean="0">
                <a:solidFill>
                  <a:schemeClr val="tx1"/>
                </a:solidFill>
                <a:effectLst/>
                <a:latin typeface="+mn-lt"/>
                <a:ea typeface="+mn-ea"/>
                <a:cs typeface="+mn-cs"/>
                <a:hlinkClick r:id="rId7" tooltip="Inglaterra"/>
              </a:rPr>
              <a:t>Inglaterra</a:t>
            </a:r>
            <a:r>
              <a:rPr lang="es-VE" sz="1200" b="0" i="0" kern="1200" dirty="0" smtClean="0">
                <a:solidFill>
                  <a:schemeClr val="tx1"/>
                </a:solidFill>
                <a:effectLst/>
                <a:latin typeface="+mn-lt"/>
                <a:ea typeface="+mn-ea"/>
                <a:cs typeface="+mn-cs"/>
              </a:rPr>
              <a:t> e </a:t>
            </a:r>
            <a:r>
              <a:rPr lang="es-VE" sz="1200" b="0" i="0" u="none" strike="noStrike" kern="1200" dirty="0" smtClean="0">
                <a:solidFill>
                  <a:schemeClr val="tx1"/>
                </a:solidFill>
                <a:effectLst/>
                <a:latin typeface="+mn-lt"/>
                <a:ea typeface="+mn-ea"/>
                <a:cs typeface="+mn-cs"/>
                <a:hlinkClick r:id="rId8" tooltip="Irlanda del Norte"/>
              </a:rPr>
              <a:t>Irlanda del </a:t>
            </a:r>
            <a:endParaRPr lang="es-VE" dirty="0" smtClean="0"/>
          </a:p>
          <a:p>
            <a:r>
              <a:rPr lang="es-VE" dirty="0" smtClean="0"/>
              <a:t>Un equipo Central de Investigadores se </a:t>
            </a:r>
            <a:r>
              <a:rPr lang="es-VE" dirty="0" err="1" smtClean="0"/>
              <a:t>Reunia</a:t>
            </a:r>
            <a:r>
              <a:rPr lang="es-VE" dirty="0" smtClean="0"/>
              <a:t> semanalmente para Garantizar el correcto Funcionamiento de la prueba. Un Comité Independiente de Monitoreo de Datos y Seguridad encargados de la supervisión y revisión de Los Eventos adversos.</a:t>
            </a:r>
          </a:p>
          <a:p>
            <a:r>
              <a:rPr lang="es-VE" dirty="0" smtClean="0"/>
              <a:t> La Unidad de Evaluación y Ensayos Clínicos en el Royal </a:t>
            </a:r>
            <a:r>
              <a:rPr lang="es-VE" dirty="0" err="1" smtClean="0"/>
              <a:t>Brompton</a:t>
            </a:r>
            <a:r>
              <a:rPr lang="es-VE" dirty="0" smtClean="0"/>
              <a:t> Hospital proporcionó la Coordinación del Estudio en todos los Centros Participantes, la Recopilación y Gestión de Datos y el análisis estadístico. El Protocolo de Estudio FUE APROBADO POR EL Comité de Ética de Investigación de cada centro</a:t>
            </a:r>
          </a:p>
          <a:p>
            <a:r>
              <a:rPr lang="es-VE" dirty="0" smtClean="0"/>
              <a:t>Todos los Pacientes procuraron su Consentimiento escrito. Los Investigadores tuvieron Acceso Directo a los Datos primarios.</a:t>
            </a:r>
          </a:p>
          <a:p>
            <a:endParaRPr lang="es-VE" dirty="0" smtClean="0"/>
          </a:p>
          <a:p>
            <a:r>
              <a:rPr lang="es-VE" dirty="0" smtClean="0"/>
              <a:t>estudio </a:t>
            </a:r>
            <a:r>
              <a:rPr lang="es-VE" dirty="0" err="1" smtClean="0"/>
              <a:t>multicentrico:clínico</a:t>
            </a:r>
            <a:r>
              <a:rPr lang="es-VE" dirty="0" smtClean="0"/>
              <a:t> controlado diferentes hospitales bajo una dirección única y un protocolo unificado, con el objetivo de determinar la efectividad o no de lo que está probando. </a:t>
            </a:r>
          </a:p>
          <a:p>
            <a:r>
              <a:rPr lang="es-VE" sz="1200" b="1" i="0" kern="1200" dirty="0" smtClean="0">
                <a:solidFill>
                  <a:schemeClr val="tx1"/>
                </a:solidFill>
                <a:effectLst/>
                <a:latin typeface="+mn-lt"/>
                <a:ea typeface="+mn-ea"/>
                <a:cs typeface="+mn-cs"/>
              </a:rPr>
              <a:t>simple ciego</a:t>
            </a:r>
            <a:r>
              <a:rPr lang="es-VE" sz="1200" b="0" i="0" kern="1200" dirty="0" smtClean="0">
                <a:solidFill>
                  <a:schemeClr val="tx1"/>
                </a:solidFill>
                <a:effectLst/>
                <a:latin typeface="+mn-lt"/>
                <a:ea typeface="+mn-ea"/>
                <a:cs typeface="+mn-cs"/>
              </a:rPr>
              <a:t> (el paciente, pero no el investigador/médico, desconoce el grupo al que ha sido asignado, es decir, ignora cuál de los posibles tratamientos recibe), </a:t>
            </a:r>
          </a:p>
          <a:p>
            <a:r>
              <a:rPr lang="es-VE" sz="1200" b="0" i="0" kern="1200" dirty="0" smtClean="0">
                <a:solidFill>
                  <a:schemeClr val="tx1"/>
                </a:solidFill>
                <a:effectLst/>
                <a:latin typeface="+mn-lt"/>
                <a:ea typeface="+mn-ea"/>
                <a:cs typeface="+mn-cs"/>
              </a:rPr>
              <a:t>Aleatorio  los participantes se asignan (al azar) a los grupos del ensayo (grupo experimental o grupo testigo). La aleatorización elimina cualquier posible preferencia en la asignación de los participantes a los grupos del ensayo e incrementa la probabilidad de que los grupos sean comparables en cuanto a sus características generales, como la edad o el sexo, y a otros factores que podrían afectar la enfermedad o la afección objeto de estudio. El hecho de tener grupos similares en la medida de lo posible al comienzo de un ensayo clínico permite que los investigadores lleguen a la conclusión, con un cierto grado de confianza, de que una intervención es mejor que otra al final del ensayo.</a:t>
            </a:r>
          </a:p>
        </p:txBody>
      </p:sp>
      <p:sp>
        <p:nvSpPr>
          <p:cNvPr id="4" name="Marcador de número de diapositiva 3"/>
          <p:cNvSpPr>
            <a:spLocks noGrp="1"/>
          </p:cNvSpPr>
          <p:nvPr>
            <p:ph type="sldNum" sz="quarter" idx="10"/>
          </p:nvPr>
        </p:nvSpPr>
        <p:spPr/>
        <p:txBody>
          <a:bodyPr/>
          <a:lstStyle/>
          <a:p>
            <a:fld id="{79E3C6CD-ABE1-4AA3-B30A-6D32737117AE}" type="slidenum">
              <a:rPr lang="es-VE" smtClean="0"/>
              <a:t>8</a:t>
            </a:fld>
            <a:endParaRPr lang="es-VE"/>
          </a:p>
        </p:txBody>
      </p:sp>
    </p:spTree>
    <p:extLst>
      <p:ext uri="{BB962C8B-B14F-4D97-AF65-F5344CB8AC3E}">
        <p14:creationId xmlns:p14="http://schemas.microsoft.com/office/powerpoint/2010/main" val="51890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9E3C6CD-ABE1-4AA3-B30A-6D32737117AE}" type="slidenum">
              <a:rPr lang="es-VE" smtClean="0"/>
              <a:t>9</a:t>
            </a:fld>
            <a:endParaRPr lang="es-VE"/>
          </a:p>
        </p:txBody>
      </p:sp>
    </p:spTree>
    <p:extLst>
      <p:ext uri="{BB962C8B-B14F-4D97-AF65-F5344CB8AC3E}">
        <p14:creationId xmlns:p14="http://schemas.microsoft.com/office/powerpoint/2010/main" val="265219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07231BE-1D28-4AD9-AE1B-B87607CC5EE2}" type="datetimeFigureOut">
              <a:rPr lang="es-VE" smtClean="0"/>
              <a:t>25/04/2019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39191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231BE-1D28-4AD9-AE1B-B87607CC5EE2}" type="datetimeFigureOut">
              <a:rPr lang="es-VE" smtClean="0"/>
              <a:t>25/04/2019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255220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231BE-1D28-4AD9-AE1B-B87607CC5EE2}" type="datetimeFigureOut">
              <a:rPr lang="es-VE" smtClean="0"/>
              <a:t>25/04/2019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385561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231BE-1D28-4AD9-AE1B-B87607CC5EE2}" type="datetimeFigureOut">
              <a:rPr lang="es-VE" smtClean="0"/>
              <a:t>25/04/2019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7630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7231BE-1D28-4AD9-AE1B-B87607CC5EE2}" type="datetimeFigureOut">
              <a:rPr lang="es-VE" smtClean="0"/>
              <a:t>25/04/2019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420237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07231BE-1D28-4AD9-AE1B-B87607CC5EE2}" type="datetimeFigureOut">
              <a:rPr lang="es-VE" smtClean="0"/>
              <a:t>25/04/2019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47036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07231BE-1D28-4AD9-AE1B-B87607CC5EE2}" type="datetimeFigureOut">
              <a:rPr lang="es-VE" smtClean="0"/>
              <a:t>25/04/2019</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381555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07231BE-1D28-4AD9-AE1B-B87607CC5EE2}" type="datetimeFigureOut">
              <a:rPr lang="es-VE" smtClean="0"/>
              <a:t>25/04/2019</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2327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231BE-1D28-4AD9-AE1B-B87607CC5EE2}" type="datetimeFigureOut">
              <a:rPr lang="es-VE" smtClean="0"/>
              <a:t>25/04/2019</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20099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7231BE-1D28-4AD9-AE1B-B87607CC5EE2}" type="datetimeFigureOut">
              <a:rPr lang="es-VE" smtClean="0"/>
              <a:t>25/04/2019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339675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7231BE-1D28-4AD9-AE1B-B87607CC5EE2}" type="datetimeFigureOut">
              <a:rPr lang="es-VE" smtClean="0"/>
              <a:t>25/04/2019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42CA1C3D-6280-488B-A264-65E65F278B19}" type="slidenum">
              <a:rPr lang="es-VE" smtClean="0"/>
              <a:t>‹Nº›</a:t>
            </a:fld>
            <a:endParaRPr lang="es-VE"/>
          </a:p>
        </p:txBody>
      </p:sp>
    </p:spTree>
    <p:extLst>
      <p:ext uri="{BB962C8B-B14F-4D97-AF65-F5344CB8AC3E}">
        <p14:creationId xmlns:p14="http://schemas.microsoft.com/office/powerpoint/2010/main" val="376963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231BE-1D28-4AD9-AE1B-B87607CC5EE2}" type="datetimeFigureOut">
              <a:rPr lang="es-VE" smtClean="0"/>
              <a:t>25/04/2019</a:t>
            </a:fld>
            <a:endParaRPr lang="es-V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A1C3D-6280-488B-A264-65E65F278B19}" type="slidenum">
              <a:rPr lang="es-VE" smtClean="0"/>
              <a:t>‹Nº›</a:t>
            </a:fld>
            <a:endParaRPr lang="es-VE"/>
          </a:p>
        </p:txBody>
      </p:sp>
    </p:spTree>
    <p:extLst>
      <p:ext uri="{BB962C8B-B14F-4D97-AF65-F5344CB8AC3E}">
        <p14:creationId xmlns:p14="http://schemas.microsoft.com/office/powerpoint/2010/main" val="789605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6.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txBox="1">
            <a:spLocks/>
          </p:cNvSpPr>
          <p:nvPr/>
        </p:nvSpPr>
        <p:spPr>
          <a:xfrm>
            <a:off x="1012378" y="702614"/>
            <a:ext cx="6720356" cy="935676"/>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UNIVERSIDAD CENTROOCCIDENTAL “LISANDRO ALVARADO”</a:t>
            </a:r>
            <a:b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b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COORDINACIÓN DE POSTGRADO</a:t>
            </a:r>
            <a:b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b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CENTRO CARDIOVASCULAR REGIONAL</a:t>
            </a:r>
            <a:b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b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“ASCARDIO”</a:t>
            </a:r>
            <a:endParaRPr lang="es-VE" sz="1800" dirty="0">
              <a:latin typeface="Cambria" panose="02040503050406030204" pitchFamily="18" charset="0"/>
            </a:endParaRPr>
          </a:p>
        </p:txBody>
      </p:sp>
      <p:sp>
        <p:nvSpPr>
          <p:cNvPr id="19" name="2 Subtítulo"/>
          <p:cNvSpPr txBox="1">
            <a:spLocks/>
          </p:cNvSpPr>
          <p:nvPr/>
        </p:nvSpPr>
        <p:spPr>
          <a:xfrm>
            <a:off x="1012378" y="2609756"/>
            <a:ext cx="7482167" cy="828675"/>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altLang="es-VE" sz="4400" dirty="0">
                <a:latin typeface="Bernard MT Condensed" panose="02050806060905020404" pitchFamily="18" charset="0"/>
              </a:rPr>
              <a:t>REVISION DE EVIDENCIA CIENTIFICA  </a:t>
            </a:r>
            <a:r>
              <a:rPr lang="es-ES_tradnl" altLang="es-VE" dirty="0">
                <a:latin typeface="Bernard MT Condensed" panose="02050806060905020404" pitchFamily="18" charset="0"/>
              </a:rPr>
              <a:t/>
            </a:r>
            <a:br>
              <a:rPr lang="es-ES_tradnl" altLang="es-VE" dirty="0">
                <a:latin typeface="Bernard MT Condensed" panose="02050806060905020404" pitchFamily="18" charset="0"/>
              </a:rPr>
            </a:br>
            <a:endParaRPr lang="es-VE" dirty="0">
              <a:latin typeface="Bernard MT Condensed" panose="02050806060905020404" pitchFamily="18" charset="0"/>
            </a:endParaRPr>
          </a:p>
        </p:txBody>
      </p:sp>
      <p:sp>
        <p:nvSpPr>
          <p:cNvPr id="21" name="2 Subtítulo"/>
          <p:cNvSpPr txBox="1">
            <a:spLocks/>
          </p:cNvSpPr>
          <p:nvPr/>
        </p:nvSpPr>
        <p:spPr>
          <a:xfrm>
            <a:off x="5052754" y="4099014"/>
            <a:ext cx="3980456" cy="1994661"/>
          </a:xfrm>
          <a:prstGeom prst="rect">
            <a:avLst/>
          </a:prstGeom>
        </p:spPr>
        <p:txBody>
          <a:bodyPr vert="horz" lIns="51435" tIns="25718" rIns="51435" bIns="25718"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nSpc>
                <a:spcPct val="90000"/>
              </a:lnSpc>
            </a:pPr>
            <a:r>
              <a:rPr lang="es-ES_tradnl" altLang="es-VE" b="1" u="sng" dirty="0" smtClean="0">
                <a:solidFill>
                  <a:schemeClr val="tx1"/>
                </a:solidFill>
                <a:latin typeface="Cambria" panose="02040503050406030204" pitchFamily="18" charset="0"/>
                <a:cs typeface="Arial" panose="020B0604020202020204" pitchFamily="34" charset="0"/>
              </a:rPr>
              <a:t>GRUPO  2</a:t>
            </a:r>
            <a:endParaRPr lang="es-ES_tradnl" altLang="es-VE" b="1" u="sng" dirty="0">
              <a:solidFill>
                <a:schemeClr val="tx1"/>
              </a:solidFill>
              <a:latin typeface="Cambria" panose="02040503050406030204" pitchFamily="18" charset="0"/>
              <a:cs typeface="Arial" panose="020B0604020202020204" pitchFamily="34" charset="0"/>
            </a:endParaRPr>
          </a:p>
          <a:p>
            <a:pPr marL="160735" indent="-160735" algn="l">
              <a:lnSpc>
                <a:spcPct val="90000"/>
              </a:lnSpc>
              <a:buFont typeface="Arial" panose="020B0604020202020204" pitchFamily="34" charset="0"/>
              <a:buChar char="•"/>
            </a:pPr>
            <a:r>
              <a:rPr lang="es-ES_tradnl" altLang="es-VE" sz="2400" b="1" u="sng" dirty="0" err="1" smtClean="0">
                <a:solidFill>
                  <a:schemeClr val="tx1"/>
                </a:solidFill>
                <a:latin typeface="Cambria" panose="02040503050406030204" pitchFamily="18" charset="0"/>
                <a:cs typeface="Arial" panose="020B0604020202020204" pitchFamily="34" charset="0"/>
              </a:rPr>
              <a:t>Antonella</a:t>
            </a:r>
            <a:r>
              <a:rPr lang="es-ES_tradnl" altLang="es-VE" sz="2400" b="1" u="sng" dirty="0" smtClean="0">
                <a:solidFill>
                  <a:schemeClr val="tx1"/>
                </a:solidFill>
                <a:latin typeface="Cambria" panose="02040503050406030204" pitchFamily="18" charset="0"/>
                <a:cs typeface="Arial" panose="020B0604020202020204" pitchFamily="34" charset="0"/>
              </a:rPr>
              <a:t> </a:t>
            </a:r>
            <a:r>
              <a:rPr lang="es-ES_tradnl" altLang="es-VE" sz="2400" b="1" u="sng" dirty="0">
                <a:solidFill>
                  <a:schemeClr val="tx1"/>
                </a:solidFill>
                <a:latin typeface="Cambria" panose="02040503050406030204" pitchFamily="18" charset="0"/>
                <a:cs typeface="Arial" panose="020B0604020202020204" pitchFamily="34" charset="0"/>
              </a:rPr>
              <a:t>Ferrer </a:t>
            </a:r>
            <a:r>
              <a:rPr lang="es-ES_tradnl" altLang="es-VE" sz="2400" b="1" u="sng" dirty="0" smtClean="0">
                <a:solidFill>
                  <a:schemeClr val="tx1"/>
                </a:solidFill>
                <a:latin typeface="Cambria" panose="02040503050406030204" pitchFamily="18" charset="0"/>
                <a:cs typeface="Arial" panose="020B0604020202020204" pitchFamily="34" charset="0"/>
              </a:rPr>
              <a:t>(R3).</a:t>
            </a:r>
            <a:endParaRPr lang="es-ES_tradnl" altLang="es-VE" sz="2400" b="1" u="sng" dirty="0">
              <a:solidFill>
                <a:schemeClr val="tx1"/>
              </a:solidFill>
              <a:latin typeface="Cambria" panose="02040503050406030204" pitchFamily="18" charset="0"/>
              <a:cs typeface="Arial" panose="020B0604020202020204" pitchFamily="34" charset="0"/>
            </a:endParaRPr>
          </a:p>
          <a:p>
            <a:pPr marL="160735" indent="-160735" algn="l">
              <a:lnSpc>
                <a:spcPct val="90000"/>
              </a:lnSpc>
              <a:buFont typeface="Arial" panose="020B0604020202020204" pitchFamily="34" charset="0"/>
              <a:buChar char="•"/>
            </a:pPr>
            <a:r>
              <a:rPr lang="es-ES_tradnl" altLang="es-VE" b="1" dirty="0" err="1" smtClean="0">
                <a:solidFill>
                  <a:schemeClr val="tx1"/>
                </a:solidFill>
                <a:latin typeface="Cambria" panose="02040503050406030204" pitchFamily="18" charset="0"/>
                <a:cs typeface="Arial" panose="020B0604020202020204" pitchFamily="34" charset="0"/>
              </a:rPr>
              <a:t>Dorelis</a:t>
            </a:r>
            <a:r>
              <a:rPr lang="es-ES_tradnl" altLang="es-VE" b="1" dirty="0" smtClean="0">
                <a:solidFill>
                  <a:schemeClr val="tx1"/>
                </a:solidFill>
                <a:latin typeface="Cambria" panose="02040503050406030204" pitchFamily="18" charset="0"/>
                <a:cs typeface="Arial" panose="020B0604020202020204" pitchFamily="34" charset="0"/>
              </a:rPr>
              <a:t> </a:t>
            </a:r>
            <a:r>
              <a:rPr lang="es-ES_tradnl" altLang="es-VE" b="1" dirty="0" err="1" smtClean="0">
                <a:solidFill>
                  <a:schemeClr val="tx1"/>
                </a:solidFill>
                <a:latin typeface="Cambria" panose="02040503050406030204" pitchFamily="18" charset="0"/>
                <a:cs typeface="Arial" panose="020B0604020202020204" pitchFamily="34" charset="0"/>
              </a:rPr>
              <a:t>Colmenarez</a:t>
            </a:r>
            <a:r>
              <a:rPr lang="es-ES_tradnl" altLang="es-VE" b="1" dirty="0" smtClean="0">
                <a:solidFill>
                  <a:schemeClr val="tx1"/>
                </a:solidFill>
                <a:latin typeface="Cambria" panose="02040503050406030204" pitchFamily="18" charset="0"/>
                <a:cs typeface="Arial" panose="020B0604020202020204" pitchFamily="34" charset="0"/>
              </a:rPr>
              <a:t> (RELATOR)</a:t>
            </a:r>
          </a:p>
          <a:p>
            <a:pPr marL="160735" indent="-160735" algn="l">
              <a:lnSpc>
                <a:spcPct val="90000"/>
              </a:lnSpc>
              <a:buFont typeface="Arial" panose="020B0604020202020204" pitchFamily="34" charset="0"/>
              <a:buChar char="•"/>
            </a:pPr>
            <a:r>
              <a:rPr lang="es-ES_tradnl" altLang="es-VE" b="1" dirty="0" smtClean="0">
                <a:solidFill>
                  <a:schemeClr val="tx1"/>
                </a:solidFill>
                <a:latin typeface="Cambria" panose="02040503050406030204" pitchFamily="18" charset="0"/>
                <a:cs typeface="Arial" panose="020B0604020202020204" pitchFamily="34" charset="0"/>
              </a:rPr>
              <a:t>Luis Navas  (R1)</a:t>
            </a:r>
          </a:p>
          <a:p>
            <a:pPr marL="160735" indent="-160735" algn="l">
              <a:lnSpc>
                <a:spcPct val="90000"/>
              </a:lnSpc>
              <a:buFont typeface="Arial" panose="020B0604020202020204" pitchFamily="34" charset="0"/>
              <a:buChar char="•"/>
            </a:pPr>
            <a:r>
              <a:rPr lang="es-ES_tradnl" altLang="es-VE" b="1" dirty="0" err="1" smtClean="0">
                <a:solidFill>
                  <a:schemeClr val="tx1"/>
                </a:solidFill>
                <a:latin typeface="Cambria" panose="02040503050406030204" pitchFamily="18" charset="0"/>
                <a:cs typeface="Arial" panose="020B0604020202020204" pitchFamily="34" charset="0"/>
              </a:rPr>
              <a:t>Fiama</a:t>
            </a:r>
            <a:r>
              <a:rPr lang="es-ES_tradnl" altLang="es-VE" b="1" dirty="0" smtClean="0">
                <a:solidFill>
                  <a:schemeClr val="tx1"/>
                </a:solidFill>
                <a:latin typeface="Cambria" panose="02040503050406030204" pitchFamily="18" charset="0"/>
                <a:cs typeface="Arial" panose="020B0604020202020204" pitchFamily="34" charset="0"/>
              </a:rPr>
              <a:t> Belisario (R1)</a:t>
            </a:r>
            <a:endParaRPr lang="es-ES_tradnl" altLang="es-VE" b="1" dirty="0">
              <a:solidFill>
                <a:schemeClr val="tx1"/>
              </a:solidFill>
              <a:latin typeface="Cambria" panose="02040503050406030204" pitchFamily="18" charset="0"/>
              <a:cs typeface="Arial" panose="020B0604020202020204" pitchFamily="34" charset="0"/>
            </a:endParaRPr>
          </a:p>
          <a:p>
            <a:pPr marL="160735" indent="-160735" algn="l">
              <a:lnSpc>
                <a:spcPct val="90000"/>
              </a:lnSpc>
              <a:buFont typeface="Arial" panose="020B0604020202020204" pitchFamily="34" charset="0"/>
              <a:buChar char="•"/>
            </a:pPr>
            <a:endParaRPr lang="es-ES_tradnl" altLang="es-VE" b="1" dirty="0">
              <a:solidFill>
                <a:schemeClr val="tx2">
                  <a:lumMod val="50000"/>
                </a:schemeClr>
              </a:solidFill>
              <a:latin typeface="Cambria" panose="02040503050406030204" pitchFamily="18" charset="0"/>
              <a:cs typeface="Arial" panose="020B0604020202020204" pitchFamily="34" charset="0"/>
            </a:endParaRPr>
          </a:p>
          <a:p>
            <a:pPr algn="l"/>
            <a:r>
              <a:rPr lang="es-ES_tradnl" altLang="es-VE" sz="1800" dirty="0">
                <a:solidFill>
                  <a:schemeClr val="tx2">
                    <a:lumMod val="50000"/>
                  </a:schemeClr>
                </a:solidFill>
                <a:latin typeface="Cambria" panose="02040503050406030204" pitchFamily="18" charset="0"/>
                <a:cs typeface="Arial" panose="020B0604020202020204" pitchFamily="34" charset="0"/>
              </a:rPr>
              <a:t/>
            </a:r>
            <a:br>
              <a:rPr lang="es-ES_tradnl" altLang="es-VE" sz="1800" dirty="0">
                <a:solidFill>
                  <a:schemeClr val="tx2">
                    <a:lumMod val="50000"/>
                  </a:schemeClr>
                </a:solidFill>
                <a:latin typeface="Cambria" panose="02040503050406030204" pitchFamily="18" charset="0"/>
                <a:cs typeface="Arial" panose="020B0604020202020204" pitchFamily="34" charset="0"/>
              </a:rPr>
            </a:br>
            <a:endParaRPr lang="es-VE" sz="1800" dirty="0">
              <a:solidFill>
                <a:schemeClr val="tx2">
                  <a:lumMod val="50000"/>
                </a:schemeClr>
              </a:solidFill>
              <a:latin typeface="Cambria" panose="02040503050406030204" pitchFamily="18" charset="0"/>
              <a:cs typeface="Arial" panose="020B0604020202020204" pitchFamily="34" charset="0"/>
            </a:endParaRPr>
          </a:p>
        </p:txBody>
      </p:sp>
      <p:sp>
        <p:nvSpPr>
          <p:cNvPr id="22" name="Rectángulo 21"/>
          <p:cNvSpPr/>
          <p:nvPr/>
        </p:nvSpPr>
        <p:spPr>
          <a:xfrm>
            <a:off x="3860844" y="6070970"/>
            <a:ext cx="1494320" cy="369332"/>
          </a:xfrm>
          <a:prstGeom prst="rect">
            <a:avLst/>
          </a:prstGeom>
        </p:spPr>
        <p:txBody>
          <a:bodyPr wrap="none">
            <a:spAutoFit/>
          </a:bodyPr>
          <a:lstStyle/>
          <a:p>
            <a:r>
              <a:rPr lang="es-ES_tradnl" b="1" dirty="0" smtClean="0">
                <a:latin typeface="Cambria" panose="02040503050406030204" pitchFamily="18" charset="0"/>
                <a:cs typeface="Arial" panose="020B0604020202020204" pitchFamily="34" charset="0"/>
              </a:rPr>
              <a:t>ABRIL, 2019</a:t>
            </a:r>
            <a:endParaRPr lang="es-VE" dirty="0">
              <a:latin typeface="Cambria" panose="02040503050406030204" pitchFamily="18" charset="0"/>
            </a:endParaRPr>
          </a:p>
        </p:txBody>
      </p:sp>
      <p:pic>
        <p:nvPicPr>
          <p:cNvPr id="23" name="Picture 12" descr="Resultado de imagen para logo de la uc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926" y="183328"/>
            <a:ext cx="1307284" cy="128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4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CRITERIOS DE EXCLUSION </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1198020" y="1508774"/>
            <a:ext cx="6573664" cy="2585323"/>
          </a:xfrm>
          <a:prstGeom prst="rect">
            <a:avLst/>
          </a:prstGeom>
          <a:ln w="57150">
            <a:solidFill>
              <a:srgbClr val="FFC000"/>
            </a:solidFill>
          </a:ln>
        </p:spPr>
        <p:txBody>
          <a:bodyPr wrap="square">
            <a:spAutoFit/>
          </a:bodyPr>
          <a:lstStyle/>
          <a:p>
            <a:pPr marL="285750" indent="-285750">
              <a:buFont typeface="Arial" panose="020B0604020202020204" pitchFamily="34" charset="0"/>
              <a:buChar char="•"/>
            </a:pPr>
            <a:r>
              <a:rPr lang="es-ES" dirty="0" smtClean="0">
                <a:latin typeface="Cambria" panose="02040503050406030204" pitchFamily="18" charset="0"/>
              </a:rPr>
              <a:t>Disfunción  severa del </a:t>
            </a:r>
            <a:r>
              <a:rPr lang="es-ES" dirty="0" err="1" smtClean="0">
                <a:latin typeface="Cambria" panose="02040503050406030204" pitchFamily="18" charset="0"/>
              </a:rPr>
              <a:t>Ventriculo</a:t>
            </a:r>
            <a:r>
              <a:rPr lang="es-ES" dirty="0" smtClean="0">
                <a:latin typeface="Cambria" panose="02040503050406030204" pitchFamily="18" charset="0"/>
              </a:rPr>
              <a:t> Izquierdo: </a:t>
            </a:r>
            <a:r>
              <a:rPr lang="es-ES" dirty="0">
                <a:latin typeface="Cambria" panose="02040503050406030204" pitchFamily="18" charset="0"/>
              </a:rPr>
              <a:t>FE &lt;30%. </a:t>
            </a:r>
          </a:p>
          <a:p>
            <a:pPr marL="285750" indent="-285750">
              <a:buFont typeface="Arial" panose="020B0604020202020204" pitchFamily="34" charset="0"/>
              <a:buChar char="•"/>
            </a:pPr>
            <a:r>
              <a:rPr lang="es-ES" dirty="0" smtClean="0">
                <a:latin typeface="Cambria" panose="02040503050406030204" pitchFamily="18" charset="0"/>
              </a:rPr>
              <a:t>Anomalías </a:t>
            </a:r>
            <a:r>
              <a:rPr lang="es-ES" dirty="0">
                <a:latin typeface="Cambria" panose="02040503050406030204" pitchFamily="18" charset="0"/>
              </a:rPr>
              <a:t>estructurales de la válvula mitral (incluida la rotura del músculo papilar). </a:t>
            </a:r>
            <a:endParaRPr lang="es-ES" dirty="0" smtClean="0">
              <a:latin typeface="Cambria" panose="02040503050406030204" pitchFamily="18" charset="0"/>
            </a:endParaRPr>
          </a:p>
          <a:p>
            <a:pPr marL="285750" indent="-285750">
              <a:buFont typeface="Arial" panose="020B0604020202020204" pitchFamily="34" charset="0"/>
              <a:buChar char="•"/>
            </a:pPr>
            <a:r>
              <a:rPr lang="es-ES" dirty="0" smtClean="0">
                <a:latin typeface="Cambria" panose="02040503050406030204" pitchFamily="18" charset="0"/>
              </a:rPr>
              <a:t>Enfermedad </a:t>
            </a:r>
            <a:r>
              <a:rPr lang="es-ES" dirty="0">
                <a:latin typeface="Cambria" panose="02040503050406030204" pitchFamily="18" charset="0"/>
              </a:rPr>
              <a:t>valvular aórtica significativa. </a:t>
            </a:r>
          </a:p>
          <a:p>
            <a:pPr marL="285750" indent="-285750">
              <a:buFont typeface="Arial" panose="020B0604020202020204" pitchFamily="34" charset="0"/>
              <a:buChar char="•"/>
            </a:pPr>
            <a:r>
              <a:rPr lang="es-ES" dirty="0" smtClean="0">
                <a:latin typeface="Cambria" panose="02040503050406030204" pitchFamily="18" charset="0"/>
              </a:rPr>
              <a:t>Endocarditis </a:t>
            </a:r>
            <a:r>
              <a:rPr lang="es-ES" dirty="0">
                <a:latin typeface="Cambria" panose="02040503050406030204" pitchFamily="18" charset="0"/>
              </a:rPr>
              <a:t>previa o activa. </a:t>
            </a:r>
            <a:endParaRPr lang="es-ES" dirty="0" smtClean="0">
              <a:latin typeface="Cambria" panose="02040503050406030204" pitchFamily="18" charset="0"/>
            </a:endParaRPr>
          </a:p>
          <a:p>
            <a:pPr marL="285750" indent="-285750">
              <a:buFont typeface="Arial" panose="020B0604020202020204" pitchFamily="34" charset="0"/>
              <a:buChar char="•"/>
            </a:pPr>
            <a:r>
              <a:rPr lang="es-ES" dirty="0" smtClean="0">
                <a:latin typeface="Cambria" panose="02040503050406030204" pitchFamily="18" charset="0"/>
              </a:rPr>
              <a:t>Co-morbilidades </a:t>
            </a:r>
            <a:r>
              <a:rPr lang="es-ES" dirty="0">
                <a:latin typeface="Cambria" panose="02040503050406030204" pitchFamily="18" charset="0"/>
              </a:rPr>
              <a:t>significativas: insuficiencia renal, hepática o respiratoria grave. </a:t>
            </a:r>
            <a:r>
              <a:rPr lang="es-ES" dirty="0" smtClean="0">
                <a:latin typeface="Cambria" panose="02040503050406030204" pitchFamily="18" charset="0"/>
              </a:rPr>
              <a:t> </a:t>
            </a:r>
            <a:r>
              <a:rPr lang="es-ES" dirty="0">
                <a:latin typeface="Cambria" panose="02040503050406030204" pitchFamily="18" charset="0"/>
              </a:rPr>
              <a:t>NYHA clase IV, angina inestable, edema pulmonar agudo, shock </a:t>
            </a:r>
            <a:r>
              <a:rPr lang="es-ES" dirty="0" err="1">
                <a:latin typeface="Cambria" panose="02040503050406030204" pitchFamily="18" charset="0"/>
              </a:rPr>
              <a:t>cardiogénico</a:t>
            </a:r>
            <a:r>
              <a:rPr lang="es-ES" dirty="0">
                <a:latin typeface="Cambria" panose="02040503050406030204" pitchFamily="18" charset="0"/>
              </a:rPr>
              <a:t>. </a:t>
            </a:r>
            <a:r>
              <a:rPr lang="es-ES" dirty="0" smtClean="0">
                <a:latin typeface="Cambria" panose="02040503050406030204" pitchFamily="18" charset="0"/>
              </a:rPr>
              <a:t> </a:t>
            </a:r>
          </a:p>
          <a:p>
            <a:pPr marL="285750" indent="-285750">
              <a:buFont typeface="Arial" panose="020B0604020202020204" pitchFamily="34" charset="0"/>
              <a:buChar char="•"/>
            </a:pPr>
            <a:r>
              <a:rPr lang="es-ES" dirty="0" smtClean="0">
                <a:latin typeface="Cambria" panose="02040503050406030204" pitchFamily="18" charset="0"/>
              </a:rPr>
              <a:t>Cirugía </a:t>
            </a:r>
            <a:r>
              <a:rPr lang="es-ES" dirty="0">
                <a:latin typeface="Cambria" panose="02040503050406030204" pitchFamily="18" charset="0"/>
              </a:rPr>
              <a:t>cardíaca previa.</a:t>
            </a:r>
            <a:endParaRPr lang="es-VE" dirty="0">
              <a:latin typeface="Cambria" panose="02040503050406030204" pitchFamily="18" charset="0"/>
            </a:endParaRPr>
          </a:p>
        </p:txBody>
      </p:sp>
    </p:spTree>
    <p:extLst>
      <p:ext uri="{BB962C8B-B14F-4D97-AF65-F5344CB8AC3E}">
        <p14:creationId xmlns:p14="http://schemas.microsoft.com/office/powerpoint/2010/main" val="25994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 sz="2400" b="1" kern="0" dirty="0" smtClean="0">
                <a:solidFill>
                  <a:srgbClr val="FFC000"/>
                </a:solidFill>
                <a:latin typeface="Cambria" pitchFamily="18" charset="0"/>
              </a:rPr>
              <a:t>PROTOCOLO DE ESTUDIO</a:t>
            </a:r>
            <a:endParaRPr kumimoji="0" lang="es-ES" sz="2400" b="1" i="0" u="none" strike="noStrike" kern="0" cap="none" spc="0" normalizeH="0" baseline="0" noProof="0" dirty="0" smtClean="0">
              <a:ln>
                <a:noFill/>
              </a:ln>
              <a:solidFill>
                <a:srgbClr val="FFC000"/>
              </a:solidFill>
              <a:effectLst/>
              <a:uLnTx/>
              <a:uFillTx/>
              <a:latin typeface="Cambria" pitchFamily="18"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prueba de ejercicio cardiopulmon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66" y="1110466"/>
            <a:ext cx="2770505" cy="2782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ángulo 2"/>
          <p:cNvSpPr/>
          <p:nvPr/>
        </p:nvSpPr>
        <p:spPr>
          <a:xfrm>
            <a:off x="3911714" y="1253278"/>
            <a:ext cx="4927984" cy="2308324"/>
          </a:xfrm>
          <a:prstGeom prst="rect">
            <a:avLst/>
          </a:prstGeom>
          <a:ln w="57150">
            <a:solidFill>
              <a:srgbClr val="FFC000"/>
            </a:solidFill>
          </a:ln>
        </p:spPr>
        <p:txBody>
          <a:bodyPr wrap="square">
            <a:spAutoFit/>
          </a:bodyPr>
          <a:lstStyle/>
          <a:p>
            <a:pPr algn="ctr"/>
            <a:r>
              <a:rPr lang="es-VE" b="1" dirty="0">
                <a:solidFill>
                  <a:srgbClr val="FFC000"/>
                </a:solidFill>
              </a:rPr>
              <a:t>Prueba de ejercicio </a:t>
            </a:r>
            <a:r>
              <a:rPr lang="es-VE" b="1" dirty="0" smtClean="0">
                <a:solidFill>
                  <a:srgbClr val="FFC000"/>
                </a:solidFill>
              </a:rPr>
              <a:t>cardiopulmonar</a:t>
            </a:r>
          </a:p>
          <a:p>
            <a:r>
              <a:rPr lang="es-VE" dirty="0"/>
              <a:t>Protocolo de Bruce modificado en banda sin fin.</a:t>
            </a:r>
            <a:endParaRPr lang="es-VE" dirty="0" smtClean="0"/>
          </a:p>
          <a:p>
            <a:r>
              <a:rPr lang="es-VE" dirty="0" smtClean="0"/>
              <a:t> Limitada </a:t>
            </a:r>
            <a:r>
              <a:rPr lang="es-VE" dirty="0"/>
              <a:t>por síntomas </a:t>
            </a:r>
            <a:endParaRPr lang="es-VE" dirty="0" smtClean="0"/>
          </a:p>
          <a:p>
            <a:r>
              <a:rPr lang="es-VE" dirty="0"/>
              <a:t>A</a:t>
            </a:r>
            <a:r>
              <a:rPr lang="es-VE" dirty="0" smtClean="0"/>
              <a:t>nálisis </a:t>
            </a:r>
            <a:r>
              <a:rPr lang="es-VE" dirty="0"/>
              <a:t>continuo de gases </a:t>
            </a:r>
            <a:r>
              <a:rPr lang="es-VE" dirty="0" smtClean="0"/>
              <a:t>con técnica de respiración a respiración</a:t>
            </a:r>
          </a:p>
          <a:p>
            <a:r>
              <a:rPr lang="es-VE" dirty="0" smtClean="0"/>
              <a:t>Determinación de Consumo pico de Oxigeno:</a:t>
            </a:r>
          </a:p>
          <a:p>
            <a:r>
              <a:rPr lang="es-VE" dirty="0" smtClean="0"/>
              <a:t>Se definió como la media de consumo de oxigeno más </a:t>
            </a:r>
            <a:r>
              <a:rPr lang="es-VE" dirty="0"/>
              <a:t>alto </a:t>
            </a:r>
            <a:r>
              <a:rPr lang="es-VE" dirty="0" smtClean="0"/>
              <a:t>en </a:t>
            </a:r>
            <a:r>
              <a:rPr lang="es-VE" dirty="0"/>
              <a:t>los últimos 60 segundos de ejercicio. </a:t>
            </a:r>
          </a:p>
        </p:txBody>
      </p:sp>
      <p:pic>
        <p:nvPicPr>
          <p:cNvPr id="14" name="Picture 4" descr="Resultado de la imagen para ECOCARDIOGRAMA IE 3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103" r="13288"/>
          <a:stretch/>
        </p:blipFill>
        <p:spPr bwMode="auto">
          <a:xfrm>
            <a:off x="688766" y="1042375"/>
            <a:ext cx="2871216" cy="285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Rectángulo 14"/>
          <p:cNvSpPr/>
          <p:nvPr/>
        </p:nvSpPr>
        <p:spPr>
          <a:xfrm>
            <a:off x="3968523" y="1278669"/>
            <a:ext cx="4793003" cy="2308324"/>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s-VE" b="1" dirty="0" smtClean="0">
                <a:solidFill>
                  <a:srgbClr val="FFC000"/>
                </a:solidFill>
              </a:rPr>
              <a:t>ECOCARDIOGRAMA TT </a:t>
            </a:r>
          </a:p>
          <a:p>
            <a:r>
              <a:rPr lang="es-VE" dirty="0">
                <a:solidFill>
                  <a:schemeClr val="tx1"/>
                </a:solidFill>
              </a:rPr>
              <a:t>S</a:t>
            </a:r>
            <a:r>
              <a:rPr lang="es-VE" dirty="0" smtClean="0">
                <a:solidFill>
                  <a:schemeClr val="tx1"/>
                </a:solidFill>
              </a:rPr>
              <a:t>oftware Philips </a:t>
            </a:r>
            <a:r>
              <a:rPr lang="es-VE" dirty="0" smtClean="0"/>
              <a:t>IE 33</a:t>
            </a:r>
          </a:p>
          <a:p>
            <a:r>
              <a:rPr lang="es-VE" dirty="0"/>
              <a:t>Se registraron 3 ciclos cardíacos para c/toma </a:t>
            </a:r>
            <a:endParaRPr lang="es-VE" dirty="0" smtClean="0"/>
          </a:p>
          <a:p>
            <a:r>
              <a:rPr lang="es-VE" dirty="0" smtClean="0"/>
              <a:t>Cuantificación </a:t>
            </a:r>
            <a:r>
              <a:rPr lang="es-VE" dirty="0"/>
              <a:t>de </a:t>
            </a:r>
            <a:r>
              <a:rPr lang="es-VE" dirty="0" smtClean="0"/>
              <a:t>la </a:t>
            </a:r>
            <a:r>
              <a:rPr lang="es-VE" dirty="0"/>
              <a:t>severidad de la regurgitación mitral :</a:t>
            </a:r>
            <a:r>
              <a:rPr lang="es-VE" dirty="0" smtClean="0"/>
              <a:t> </a:t>
            </a:r>
            <a:r>
              <a:rPr lang="es-VE" dirty="0"/>
              <a:t>PISA </a:t>
            </a:r>
            <a:r>
              <a:rPr lang="es-VE" dirty="0" smtClean="0"/>
              <a:t>(</a:t>
            </a:r>
            <a:r>
              <a:rPr lang="es-VE" b="1" dirty="0"/>
              <a:t>área de superficie de </a:t>
            </a:r>
            <a:r>
              <a:rPr lang="es-VE" b="1" dirty="0" err="1"/>
              <a:t>isovelocidad</a:t>
            </a:r>
            <a:r>
              <a:rPr lang="es-VE" b="1" dirty="0"/>
              <a:t> </a:t>
            </a:r>
            <a:r>
              <a:rPr lang="es-VE" b="1" dirty="0" smtClean="0"/>
              <a:t>proximal)</a:t>
            </a:r>
            <a:endParaRPr lang="es-VE" dirty="0"/>
          </a:p>
          <a:p>
            <a:endParaRPr lang="es-VE" dirty="0" smtClean="0"/>
          </a:p>
          <a:p>
            <a:endParaRPr lang="es-VE" dirty="0"/>
          </a:p>
        </p:txBody>
      </p:sp>
      <p:pic>
        <p:nvPicPr>
          <p:cNvPr id="16" name="Picture 8" descr="Image result for RESONANCIA MAGNETICA CARDIACA"/>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5776" t="2256" r="3211"/>
          <a:stretch/>
        </p:blipFill>
        <p:spPr bwMode="auto">
          <a:xfrm>
            <a:off x="418638" y="1040058"/>
            <a:ext cx="3310759" cy="2852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Rectángulo 16"/>
          <p:cNvSpPr/>
          <p:nvPr/>
        </p:nvSpPr>
        <p:spPr>
          <a:xfrm>
            <a:off x="3968522" y="1265974"/>
            <a:ext cx="4793003" cy="2308324"/>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s-VE" b="1" dirty="0" smtClean="0">
                <a:solidFill>
                  <a:srgbClr val="FFC000"/>
                </a:solidFill>
              </a:rPr>
              <a:t>RESONANCIA MAGNETICA CARDIACA</a:t>
            </a:r>
          </a:p>
          <a:p>
            <a:endParaRPr lang="es-VE" dirty="0" smtClean="0"/>
          </a:p>
          <a:p>
            <a:r>
              <a:rPr lang="es-VE" dirty="0">
                <a:solidFill>
                  <a:schemeClr val="tx1"/>
                </a:solidFill>
                <a:latin typeface="Cambria" panose="02040503050406030204" pitchFamily="18" charset="0"/>
              </a:rPr>
              <a:t>CMR Tools 2010 por especialistas acreditados(K.M.J.C., I.R., S.R.H</a:t>
            </a:r>
            <a:r>
              <a:rPr lang="es-VE" dirty="0" smtClean="0">
                <a:solidFill>
                  <a:schemeClr val="tx1"/>
                </a:solidFill>
                <a:latin typeface="Cambria" panose="02040503050406030204" pitchFamily="18" charset="0"/>
              </a:rPr>
              <a:t>.).</a:t>
            </a:r>
            <a:endParaRPr lang="es-VE" b="1" dirty="0" smtClean="0">
              <a:solidFill>
                <a:schemeClr val="tx1"/>
              </a:solidFill>
              <a:latin typeface="Cambria" panose="02040503050406030204" pitchFamily="18" charset="0"/>
            </a:endParaRPr>
          </a:p>
          <a:p>
            <a:r>
              <a:rPr lang="es-VE" b="1" dirty="0" smtClean="0">
                <a:solidFill>
                  <a:schemeClr val="tx1"/>
                </a:solidFill>
                <a:latin typeface="Cambria" panose="02040503050406030204" pitchFamily="18" charset="0"/>
              </a:rPr>
              <a:t>VR (</a:t>
            </a:r>
            <a:r>
              <a:rPr lang="es-VE" b="1" dirty="0">
                <a:solidFill>
                  <a:schemeClr val="tx1"/>
                </a:solidFill>
                <a:latin typeface="Cambria" panose="02040503050406030204" pitchFamily="18" charset="0"/>
              </a:rPr>
              <a:t>ml/latido) = VSVI (ml/latido) - flujo </a:t>
            </a:r>
            <a:r>
              <a:rPr lang="es-VE" b="1" dirty="0" err="1">
                <a:solidFill>
                  <a:schemeClr val="tx1"/>
                </a:solidFill>
                <a:latin typeface="Cambria" panose="02040503050406030204" pitchFamily="18" charset="0"/>
              </a:rPr>
              <a:t>anterógrado</a:t>
            </a:r>
            <a:r>
              <a:rPr lang="es-VE" b="1" dirty="0">
                <a:solidFill>
                  <a:schemeClr val="tx1"/>
                </a:solidFill>
                <a:latin typeface="Cambria" panose="02040503050406030204" pitchFamily="18" charset="0"/>
              </a:rPr>
              <a:t> </a:t>
            </a:r>
            <a:r>
              <a:rPr lang="es-VE" b="1" dirty="0" err="1">
                <a:solidFill>
                  <a:schemeClr val="tx1"/>
                </a:solidFill>
                <a:latin typeface="Cambria" panose="02040503050406030204" pitchFamily="18" charset="0"/>
              </a:rPr>
              <a:t>aórtico</a:t>
            </a:r>
            <a:r>
              <a:rPr lang="es-VE" b="1" dirty="0">
                <a:solidFill>
                  <a:schemeClr val="tx1"/>
                </a:solidFill>
                <a:latin typeface="Cambria" panose="02040503050406030204" pitchFamily="18" charset="0"/>
              </a:rPr>
              <a:t> (ml/latido</a:t>
            </a:r>
            <a:r>
              <a:rPr lang="es-VE" b="1" dirty="0" smtClean="0">
                <a:solidFill>
                  <a:schemeClr val="tx1"/>
                </a:solidFill>
                <a:latin typeface="Cambria" panose="02040503050406030204" pitchFamily="18" charset="0"/>
              </a:rPr>
              <a:t>)</a:t>
            </a:r>
          </a:p>
          <a:p>
            <a:endParaRPr lang="es-VE" b="1" dirty="0">
              <a:solidFill>
                <a:schemeClr val="tx1"/>
              </a:solidFill>
            </a:endParaRPr>
          </a:p>
          <a:p>
            <a:endParaRPr lang="es-VE" dirty="0"/>
          </a:p>
        </p:txBody>
      </p:sp>
      <p:pic>
        <p:nvPicPr>
          <p:cNvPr id="18" name="Picture 10" descr="Image result for peptido natriuretico tipo 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99" y="1013610"/>
            <a:ext cx="3620758" cy="3620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Rectángulo 18"/>
          <p:cNvSpPr/>
          <p:nvPr/>
        </p:nvSpPr>
        <p:spPr>
          <a:xfrm>
            <a:off x="3968521" y="1979872"/>
            <a:ext cx="4793003" cy="923330"/>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s-VE" b="1" dirty="0" smtClean="0">
                <a:solidFill>
                  <a:srgbClr val="FFC000"/>
                </a:solidFill>
              </a:rPr>
              <a:t>Péptido </a:t>
            </a:r>
            <a:r>
              <a:rPr lang="es-VE" b="1" dirty="0" err="1">
                <a:solidFill>
                  <a:srgbClr val="FFC000"/>
                </a:solidFill>
              </a:rPr>
              <a:t>natriurético</a:t>
            </a:r>
            <a:r>
              <a:rPr lang="es-VE" b="1" dirty="0">
                <a:solidFill>
                  <a:srgbClr val="FFC000"/>
                </a:solidFill>
              </a:rPr>
              <a:t> de tipo B (</a:t>
            </a:r>
            <a:r>
              <a:rPr lang="es-VE" b="1" dirty="0" smtClean="0">
                <a:solidFill>
                  <a:srgbClr val="FFC000"/>
                </a:solidFill>
              </a:rPr>
              <a:t>BNP)</a:t>
            </a:r>
          </a:p>
          <a:p>
            <a:endParaRPr lang="es-VE" b="1" dirty="0">
              <a:solidFill>
                <a:schemeClr val="tx1"/>
              </a:solidFill>
            </a:endParaRPr>
          </a:p>
          <a:p>
            <a:endParaRPr lang="es-VE" dirty="0"/>
          </a:p>
        </p:txBody>
      </p:sp>
      <p:sp>
        <p:nvSpPr>
          <p:cNvPr id="5" name="Llamada de flecha hacia abajo 4"/>
          <p:cNvSpPr/>
          <p:nvPr/>
        </p:nvSpPr>
        <p:spPr>
          <a:xfrm>
            <a:off x="5381836" y="2969086"/>
            <a:ext cx="2002221" cy="1166648"/>
          </a:xfrm>
          <a:prstGeom prst="downArrowCallout">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ENVIADOS </a:t>
            </a:r>
            <a:endParaRPr lang="es-VE" dirty="0"/>
          </a:p>
        </p:txBody>
      </p:sp>
      <p:pic>
        <p:nvPicPr>
          <p:cNvPr id="20" name="Imagen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1175" y="4262805"/>
            <a:ext cx="2763058" cy="2081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000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7" grpId="0" animBg="1"/>
      <p:bldP spid="19"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1711" t="16918" r="38730" b="5927"/>
          <a:stretch/>
        </p:blipFill>
        <p:spPr>
          <a:xfrm>
            <a:off x="84917" y="24800"/>
            <a:ext cx="8412698" cy="6722838"/>
          </a:xfrm>
          <a:prstGeom prst="rect">
            <a:avLst/>
          </a:prstGeom>
        </p:spPr>
      </p:pic>
      <p:sp>
        <p:nvSpPr>
          <p:cNvPr id="7" name="Rectángulo 6"/>
          <p:cNvSpPr/>
          <p:nvPr/>
        </p:nvSpPr>
        <p:spPr>
          <a:xfrm>
            <a:off x="6923917" y="56885"/>
            <a:ext cx="211257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VE" b="1" dirty="0"/>
              <a:t>71 </a:t>
            </a:r>
            <a:r>
              <a:rPr lang="es-VE" b="1" dirty="0" smtClean="0"/>
              <a:t>RM leve</a:t>
            </a:r>
          </a:p>
          <a:p>
            <a:r>
              <a:rPr lang="es-VE" b="1" dirty="0" smtClean="0"/>
              <a:t>11 RM severa</a:t>
            </a:r>
          </a:p>
          <a:p>
            <a:r>
              <a:rPr lang="es-VE" b="1" dirty="0" smtClean="0"/>
              <a:t>9 RM </a:t>
            </a:r>
            <a:r>
              <a:rPr lang="es-VE" b="1" dirty="0"/>
              <a:t>no </a:t>
            </a:r>
            <a:r>
              <a:rPr lang="es-VE" b="1" dirty="0" smtClean="0"/>
              <a:t>isquémica </a:t>
            </a:r>
            <a:endParaRPr lang="es-VE" b="1" dirty="0"/>
          </a:p>
        </p:txBody>
      </p:sp>
      <p:sp>
        <p:nvSpPr>
          <p:cNvPr id="8" name="Flecha doblada 7"/>
          <p:cNvSpPr/>
          <p:nvPr/>
        </p:nvSpPr>
        <p:spPr>
          <a:xfrm>
            <a:off x="5770180" y="213992"/>
            <a:ext cx="977462" cy="84505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 name="Rectángulo 1"/>
          <p:cNvSpPr/>
          <p:nvPr/>
        </p:nvSpPr>
        <p:spPr>
          <a:xfrm rot="16200000">
            <a:off x="6671300" y="3367165"/>
            <a:ext cx="4211153" cy="369332"/>
          </a:xfrm>
          <a:prstGeom prst="rect">
            <a:avLst/>
          </a:prstGeom>
        </p:spPr>
        <p:txBody>
          <a:bodyPr wrap="none">
            <a:spAutoFit/>
          </a:bodyPr>
          <a:lstStyle/>
          <a:p>
            <a:r>
              <a:rPr lang="es-VE" dirty="0"/>
              <a:t>15 de marzo de 2007 </a:t>
            </a:r>
            <a:r>
              <a:rPr lang="es-VE" dirty="0" smtClean="0"/>
              <a:t>a  </a:t>
            </a:r>
            <a:r>
              <a:rPr lang="es-VE" dirty="0"/>
              <a:t>29 de julio de 2011</a:t>
            </a: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9737" y="3386219"/>
            <a:ext cx="2763058" cy="2081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ángulo 9"/>
          <p:cNvSpPr/>
          <p:nvPr/>
        </p:nvSpPr>
        <p:spPr>
          <a:xfrm>
            <a:off x="84917" y="1651012"/>
            <a:ext cx="8822424"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s-VE" b="1" dirty="0">
                <a:solidFill>
                  <a:schemeClr val="bg1"/>
                </a:solidFill>
              </a:rPr>
              <a:t>Los pacientes se asignaron al azar en una proporción de 1: </a:t>
            </a:r>
            <a:r>
              <a:rPr lang="es-VE" b="1" dirty="0" smtClean="0">
                <a:solidFill>
                  <a:schemeClr val="bg1"/>
                </a:solidFill>
              </a:rPr>
              <a:t>1. Se </a:t>
            </a:r>
            <a:r>
              <a:rPr lang="es-VE" b="1" dirty="0">
                <a:solidFill>
                  <a:schemeClr val="bg1"/>
                </a:solidFill>
              </a:rPr>
              <a:t>utilizó una lista </a:t>
            </a:r>
            <a:r>
              <a:rPr lang="es-VE" b="1" dirty="0" smtClean="0">
                <a:solidFill>
                  <a:schemeClr val="bg1"/>
                </a:solidFill>
              </a:rPr>
              <a:t>que  </a:t>
            </a:r>
            <a:r>
              <a:rPr lang="es-VE" b="1" dirty="0">
                <a:solidFill>
                  <a:schemeClr val="bg1"/>
                </a:solidFill>
              </a:rPr>
              <a:t>estratificó según la edad </a:t>
            </a:r>
            <a:r>
              <a:rPr lang="es-VE" b="1" dirty="0" smtClean="0">
                <a:solidFill>
                  <a:schemeClr val="bg1"/>
                </a:solidFill>
              </a:rPr>
              <a:t>(&lt;70 </a:t>
            </a:r>
            <a:r>
              <a:rPr lang="es-VE" b="1" dirty="0">
                <a:solidFill>
                  <a:schemeClr val="bg1"/>
                </a:solidFill>
              </a:rPr>
              <a:t>años y </a:t>
            </a:r>
            <a:r>
              <a:rPr lang="es-VE" b="1" dirty="0" smtClean="0">
                <a:solidFill>
                  <a:schemeClr val="bg1"/>
                </a:solidFill>
              </a:rPr>
              <a:t>&gt;70 </a:t>
            </a:r>
            <a:r>
              <a:rPr lang="es-VE" b="1" dirty="0">
                <a:solidFill>
                  <a:schemeClr val="bg1"/>
                </a:solidFill>
              </a:rPr>
              <a:t>años) y el sexo del paciente. </a:t>
            </a:r>
          </a:p>
        </p:txBody>
      </p:sp>
      <p:pic>
        <p:nvPicPr>
          <p:cNvPr id="12" name="Imagen 11"/>
          <p:cNvPicPr>
            <a:picLocks noChangeAspect="1"/>
          </p:cNvPicPr>
          <p:nvPr/>
        </p:nvPicPr>
        <p:blipFill rotWithShape="1">
          <a:blip r:embed="rId6">
            <a:extLst>
              <a:ext uri="{28A0092B-C50C-407E-A947-70E740481C1C}">
                <a14:useLocalDpi xmlns:a14="http://schemas.microsoft.com/office/drawing/2010/main" val="0"/>
              </a:ext>
            </a:extLst>
          </a:blip>
          <a:srcRect l="2822" t="11497" r="7431" b="16411"/>
          <a:stretch/>
        </p:blipFill>
        <p:spPr>
          <a:xfrm>
            <a:off x="6056813" y="3654229"/>
            <a:ext cx="1923393" cy="1545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77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461231"/>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 sz="2400" b="1" kern="0" dirty="0" smtClean="0">
                <a:solidFill>
                  <a:srgbClr val="FFC000"/>
                </a:solidFill>
                <a:latin typeface="Cambria" pitchFamily="18" charset="0"/>
              </a:rPr>
              <a:t>PROTOCOLO DEL ESTUDIO</a:t>
            </a:r>
            <a:endParaRPr kumimoji="0" lang="es-ES" sz="2400" b="1" i="0" u="none" strike="noStrike" kern="0" cap="none" spc="0" normalizeH="0" baseline="0" noProof="0" dirty="0" smtClean="0">
              <a:ln>
                <a:noFill/>
              </a:ln>
              <a:solidFill>
                <a:srgbClr val="FFC000"/>
              </a:solidFill>
              <a:effectLst/>
              <a:uLnTx/>
              <a:uFillTx/>
              <a:latin typeface="Cambria" pitchFamily="18"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mapa de reino unido"/>
          <p:cNvSpPr>
            <a:spLocks noChangeAspect="1" noChangeArrowheads="1"/>
          </p:cNvSpPr>
          <p:nvPr/>
        </p:nvSpPr>
        <p:spPr bwMode="auto">
          <a:xfrm>
            <a:off x="155574" y="-144463"/>
            <a:ext cx="2514473" cy="2514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3" name="AutoShape 4" descr="Image result for mapa de reino u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7" name="AutoShape 8" descr="Resultado de imagen para royal brompton hospital"/>
          <p:cNvSpPr>
            <a:spLocks noChangeAspect="1" noChangeArrowheads="1"/>
          </p:cNvSpPr>
          <p:nvPr/>
        </p:nvSpPr>
        <p:spPr bwMode="auto">
          <a:xfrm>
            <a:off x="307975" y="-652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graphicFrame>
        <p:nvGraphicFramePr>
          <p:cNvPr id="5" name="Diagrama 4"/>
          <p:cNvGraphicFramePr/>
          <p:nvPr>
            <p:extLst>
              <p:ext uri="{D42A27DB-BD31-4B8C-83A1-F6EECF244321}">
                <p14:modId xmlns:p14="http://schemas.microsoft.com/office/powerpoint/2010/main" val="2034270189"/>
              </p:ext>
            </p:extLst>
          </p:nvPr>
        </p:nvGraphicFramePr>
        <p:xfrm>
          <a:off x="612775" y="685390"/>
          <a:ext cx="76200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7071" y="1123678"/>
            <a:ext cx="3886200" cy="5077968"/>
          </a:xfrm>
          <a:prstGeom prst="rect">
            <a:avLst/>
          </a:prstGeom>
        </p:spPr>
      </p:pic>
    </p:spTree>
    <p:extLst>
      <p:ext uri="{BB962C8B-B14F-4D97-AF65-F5344CB8AC3E}">
        <p14:creationId xmlns:p14="http://schemas.microsoft.com/office/powerpoint/2010/main" val="24376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ANALISIS ESTADISTICO</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688766" y="1822430"/>
            <a:ext cx="7988968" cy="3139321"/>
          </a:xfrm>
          <a:prstGeom prst="rect">
            <a:avLst/>
          </a:prstGeom>
          <a:ln w="57150">
            <a:solidFill>
              <a:srgbClr val="FFC000"/>
            </a:solidFill>
          </a:ln>
        </p:spPr>
        <p:txBody>
          <a:bodyPr wrap="square">
            <a:spAutoFit/>
          </a:bodyPr>
          <a:lstStyle/>
          <a:p>
            <a:pPr marL="285750" indent="-285750">
              <a:buFont typeface="Arial" panose="020B0604020202020204" pitchFamily="34" charset="0"/>
              <a:buChar char="•"/>
              <a:defRPr/>
            </a:pPr>
            <a:r>
              <a:rPr lang="es-VE" dirty="0"/>
              <a:t>100 pacientes </a:t>
            </a:r>
            <a:r>
              <a:rPr lang="es-VE" dirty="0" smtClean="0"/>
              <a:t>para </a:t>
            </a:r>
            <a:r>
              <a:rPr lang="es-VE" dirty="0"/>
              <a:t>una </a:t>
            </a:r>
            <a:r>
              <a:rPr lang="es-VE" dirty="0" smtClean="0"/>
              <a:t>potencia </a:t>
            </a:r>
            <a:r>
              <a:rPr lang="es-VE" dirty="0" err="1" smtClean="0"/>
              <a:t>estadistica</a:t>
            </a:r>
            <a:r>
              <a:rPr lang="es-VE" dirty="0" smtClean="0"/>
              <a:t> </a:t>
            </a:r>
            <a:r>
              <a:rPr lang="es-VE" dirty="0"/>
              <a:t>del 90% para detectar una diferencia de al menos 2.5 ml / kg / min (desviación estándar 3.5) </a:t>
            </a:r>
            <a:r>
              <a:rPr lang="es-VE" dirty="0" smtClean="0"/>
              <a:t>para PFP (consumo pico </a:t>
            </a:r>
            <a:r>
              <a:rPr lang="es-VE" dirty="0"/>
              <a:t>de </a:t>
            </a:r>
            <a:r>
              <a:rPr lang="es-VE" dirty="0" smtClean="0"/>
              <a:t>oxígeno) </a:t>
            </a:r>
            <a:r>
              <a:rPr lang="es-VE" dirty="0"/>
              <a:t>al año</a:t>
            </a:r>
          </a:p>
          <a:p>
            <a:pPr marL="285750" indent="-285750">
              <a:buFont typeface="Arial" panose="020B0604020202020204" pitchFamily="34" charset="0"/>
              <a:buChar char="•"/>
              <a:defRPr/>
            </a:pPr>
            <a:r>
              <a:rPr lang="es-VE" dirty="0" smtClean="0"/>
              <a:t>Todas </a:t>
            </a:r>
            <a:r>
              <a:rPr lang="es-VE" dirty="0"/>
              <a:t>las comparaciones </a:t>
            </a:r>
            <a:r>
              <a:rPr lang="es-VE" dirty="0" smtClean="0"/>
              <a:t>se </a:t>
            </a:r>
            <a:r>
              <a:rPr lang="es-VE" dirty="0"/>
              <a:t>realizaron utilizando el principio de intención de tratar. </a:t>
            </a:r>
            <a:r>
              <a:rPr lang="es-VE" dirty="0" smtClean="0"/>
              <a:t>Se realizo comparación entre los </a:t>
            </a:r>
            <a:r>
              <a:rPr lang="es-VE" dirty="0"/>
              <a:t>puntos finales entre los 2 grupos en 1 año. </a:t>
            </a:r>
            <a:endParaRPr lang="es-VE" dirty="0" smtClean="0"/>
          </a:p>
          <a:p>
            <a:pPr marL="285750" indent="-285750">
              <a:buFont typeface="Arial" panose="020B0604020202020204" pitchFamily="34" charset="0"/>
              <a:buChar char="•"/>
              <a:defRPr/>
            </a:pPr>
            <a:r>
              <a:rPr lang="es-VE" dirty="0" smtClean="0"/>
              <a:t>Las </a:t>
            </a:r>
            <a:r>
              <a:rPr lang="es-VE" dirty="0"/>
              <a:t>comparaciones de los datos continuos entre los 2 grupos de tratamiento se realizaron utilizando </a:t>
            </a:r>
            <a:r>
              <a:rPr lang="es-VE" b="1" dirty="0"/>
              <a:t> </a:t>
            </a:r>
            <a:r>
              <a:rPr lang="es-VE" b="1" dirty="0" smtClean="0"/>
              <a:t>t</a:t>
            </a:r>
            <a:r>
              <a:rPr lang="es-VE" dirty="0" smtClean="0"/>
              <a:t>-</a:t>
            </a:r>
            <a:r>
              <a:rPr lang="es-VE" dirty="0" err="1" smtClean="0"/>
              <a:t>Student</a:t>
            </a:r>
            <a:r>
              <a:rPr lang="es-VE" dirty="0" smtClean="0"/>
              <a:t> o Mann-</a:t>
            </a:r>
            <a:r>
              <a:rPr lang="es-VE" dirty="0" err="1" smtClean="0"/>
              <a:t>Whitney</a:t>
            </a:r>
            <a:r>
              <a:rPr lang="es-VE" dirty="0" smtClean="0"/>
              <a:t> según </a:t>
            </a:r>
            <a:r>
              <a:rPr lang="es-VE" dirty="0"/>
              <a:t>corresponda para muestras independientes. </a:t>
            </a:r>
            <a:endParaRPr lang="es-VE" dirty="0" smtClean="0"/>
          </a:p>
          <a:p>
            <a:pPr marL="285750" indent="-285750">
              <a:buFont typeface="Arial" panose="020B0604020202020204" pitchFamily="34" charset="0"/>
              <a:buChar char="•"/>
              <a:defRPr/>
            </a:pPr>
            <a:r>
              <a:rPr lang="es-VE" dirty="0" smtClean="0"/>
              <a:t>Las </a:t>
            </a:r>
            <a:r>
              <a:rPr lang="es-VE" dirty="0"/>
              <a:t>comparaciones categóricas se realizaron utilizando </a:t>
            </a:r>
            <a:r>
              <a:rPr lang="es-VE" dirty="0" smtClean="0"/>
              <a:t>prueba </a:t>
            </a:r>
            <a:r>
              <a:rPr lang="es-VE" dirty="0"/>
              <a:t>exacta de Fisher </a:t>
            </a:r>
            <a:endParaRPr lang="es-VE" dirty="0" smtClean="0"/>
          </a:p>
          <a:p>
            <a:pPr marL="285750" indent="-285750">
              <a:buFont typeface="Arial" panose="020B0604020202020204" pitchFamily="34" charset="0"/>
              <a:buChar char="•"/>
              <a:defRPr/>
            </a:pPr>
            <a:r>
              <a:rPr lang="es-VE" dirty="0" smtClean="0"/>
              <a:t>Un </a:t>
            </a:r>
            <a:r>
              <a:rPr lang="es-VE" dirty="0"/>
              <a:t>valor de probabilidad de 0.05 o </a:t>
            </a:r>
            <a:r>
              <a:rPr lang="es-VE" dirty="0" smtClean="0"/>
              <a:t>&lt; </a:t>
            </a:r>
            <a:r>
              <a:rPr lang="es-VE" dirty="0"/>
              <a:t>se consideró </a:t>
            </a:r>
            <a:r>
              <a:rPr lang="es-VE" dirty="0" smtClean="0"/>
              <a:t>estadísticamente significativa.</a:t>
            </a:r>
          </a:p>
        </p:txBody>
      </p:sp>
    </p:spTree>
    <p:extLst>
      <p:ext uri="{BB962C8B-B14F-4D97-AF65-F5344CB8AC3E}">
        <p14:creationId xmlns:p14="http://schemas.microsoft.com/office/powerpoint/2010/main" val="7742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arn(inVertical)">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arn(inVertical)">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4622" t="14931" r="50000" b="5555"/>
          <a:stretch/>
        </p:blipFill>
        <p:spPr>
          <a:xfrm>
            <a:off x="195278" y="24806"/>
            <a:ext cx="8856984" cy="6644555"/>
          </a:xfrm>
          <a:prstGeom prst="rect">
            <a:avLst/>
          </a:prstGeom>
        </p:spPr>
      </p:pic>
      <p:cxnSp>
        <p:nvCxnSpPr>
          <p:cNvPr id="4" name="Conector recto 3"/>
          <p:cNvCxnSpPr/>
          <p:nvPr/>
        </p:nvCxnSpPr>
        <p:spPr>
          <a:xfrm>
            <a:off x="321576" y="3941379"/>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473976" y="4125311"/>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363614" y="1681641"/>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0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688766" y="2304594"/>
            <a:ext cx="7440653" cy="1015663"/>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6000" b="1" i="0" u="none" strike="noStrike" kern="0" cap="none" spc="0" normalizeH="0" baseline="0" noProof="0" dirty="0" smtClean="0">
                <a:ln>
                  <a:noFill/>
                </a:ln>
                <a:solidFill>
                  <a:srgbClr val="FFC000"/>
                </a:solidFill>
                <a:effectLst/>
                <a:uLnTx/>
                <a:uFillTx/>
                <a:latin typeface="Bernard MT Condensed" panose="02050806060905020404" pitchFamily="18" charset="0"/>
              </a:rPr>
              <a:t>RESULTADOS</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32" y="549306"/>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965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9159" t="18211" r="30734" b="17780"/>
          <a:stretch/>
        </p:blipFill>
        <p:spPr>
          <a:xfrm>
            <a:off x="321576" y="135162"/>
            <a:ext cx="8347730" cy="6426742"/>
          </a:xfrm>
          <a:prstGeom prst="rect">
            <a:avLst/>
          </a:prstGeom>
        </p:spPr>
      </p:pic>
      <p:cxnSp>
        <p:nvCxnSpPr>
          <p:cNvPr id="8" name="Conector recto 7"/>
          <p:cNvCxnSpPr/>
          <p:nvPr/>
        </p:nvCxnSpPr>
        <p:spPr>
          <a:xfrm>
            <a:off x="290044" y="2349053"/>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21576" y="2632844"/>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21576" y="3405345"/>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321576" y="5454875"/>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21576" y="4193630"/>
            <a:ext cx="8491348" cy="15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2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6800" t="42135" r="18254" b="15193"/>
          <a:stretch/>
        </p:blipFill>
        <p:spPr>
          <a:xfrm>
            <a:off x="80068" y="1265199"/>
            <a:ext cx="9096330" cy="3360211"/>
          </a:xfrm>
          <a:prstGeom prst="rect">
            <a:avLst/>
          </a:prstGeom>
        </p:spPr>
      </p:pic>
      <p:sp>
        <p:nvSpPr>
          <p:cNvPr id="4" name="CuadroTexto 3"/>
          <p:cNvSpPr txBox="1"/>
          <p:nvPr/>
        </p:nvSpPr>
        <p:spPr>
          <a:xfrm>
            <a:off x="4195685" y="2622138"/>
            <a:ext cx="4319753" cy="615553"/>
          </a:xfrm>
          <a:prstGeom prst="rect">
            <a:avLst/>
          </a:prstGeom>
          <a:noFill/>
        </p:spPr>
        <p:txBody>
          <a:bodyPr wrap="square" rtlCol="0">
            <a:spAutoFit/>
          </a:bodyPr>
          <a:lstStyle/>
          <a:p>
            <a:r>
              <a:rPr lang="es-VE" sz="1600" b="1" dirty="0" smtClean="0">
                <a:solidFill>
                  <a:srgbClr val="FF0000"/>
                </a:solidFill>
              </a:rPr>
              <a:t>-2.1 -  3.7                                                     </a:t>
            </a:r>
            <a:r>
              <a:rPr lang="es-VE" sz="1600" b="1" dirty="0">
                <a:solidFill>
                  <a:srgbClr val="FF0000"/>
                </a:solidFill>
              </a:rPr>
              <a:t>1.0  -  5,6</a:t>
            </a:r>
          </a:p>
          <a:p>
            <a:r>
              <a:rPr lang="es-VE" b="1" dirty="0" smtClean="0">
                <a:solidFill>
                  <a:srgbClr val="FF0000"/>
                </a:solidFill>
              </a:rPr>
              <a:t> </a:t>
            </a:r>
            <a:endParaRPr lang="es-VE" b="1" dirty="0">
              <a:solidFill>
                <a:srgbClr val="FF0000"/>
              </a:solidFill>
            </a:endParaRPr>
          </a:p>
        </p:txBody>
      </p:sp>
      <p:sp>
        <p:nvSpPr>
          <p:cNvPr id="8" name="CuadroTexto 7"/>
          <p:cNvSpPr txBox="1"/>
          <p:nvPr/>
        </p:nvSpPr>
        <p:spPr>
          <a:xfrm>
            <a:off x="4022266" y="3624768"/>
            <a:ext cx="4666594" cy="523220"/>
          </a:xfrm>
          <a:prstGeom prst="rect">
            <a:avLst/>
          </a:prstGeom>
          <a:noFill/>
        </p:spPr>
        <p:txBody>
          <a:bodyPr wrap="square" rtlCol="0">
            <a:spAutoFit/>
          </a:bodyPr>
          <a:lstStyle/>
          <a:p>
            <a:r>
              <a:rPr lang="es-VE" sz="1400" b="1" dirty="0" smtClean="0">
                <a:solidFill>
                  <a:srgbClr val="FF0000"/>
                </a:solidFill>
              </a:rPr>
              <a:t>-608,3- -1.81                                                            -740,3</a:t>
            </a:r>
            <a:r>
              <a:rPr lang="es-VE" sz="1400" b="1" dirty="0">
                <a:solidFill>
                  <a:srgbClr val="FF0000"/>
                </a:solidFill>
              </a:rPr>
              <a:t>, -374,5</a:t>
            </a:r>
          </a:p>
          <a:p>
            <a:r>
              <a:rPr lang="es-VE" sz="1400" b="1" dirty="0" smtClean="0">
                <a:solidFill>
                  <a:srgbClr val="FF0000"/>
                </a:solidFill>
              </a:rPr>
              <a:t> </a:t>
            </a:r>
            <a:endParaRPr lang="es-VE" sz="1400" b="1" dirty="0">
              <a:solidFill>
                <a:srgbClr val="FF0000"/>
              </a:solidFill>
            </a:endParaRPr>
          </a:p>
        </p:txBody>
      </p:sp>
      <p:sp>
        <p:nvSpPr>
          <p:cNvPr id="10" name="CuadroTexto 9"/>
          <p:cNvSpPr txBox="1"/>
          <p:nvPr/>
        </p:nvSpPr>
        <p:spPr>
          <a:xfrm>
            <a:off x="4097864" y="3322424"/>
            <a:ext cx="4483862" cy="307777"/>
          </a:xfrm>
          <a:prstGeom prst="rect">
            <a:avLst/>
          </a:prstGeom>
          <a:noFill/>
        </p:spPr>
        <p:txBody>
          <a:bodyPr wrap="square" rtlCol="0">
            <a:spAutoFit/>
          </a:bodyPr>
          <a:lstStyle/>
          <a:p>
            <a:r>
              <a:rPr lang="es-VE" sz="1400" b="1" dirty="0" smtClean="0">
                <a:solidFill>
                  <a:srgbClr val="FF0000"/>
                </a:solidFill>
              </a:rPr>
              <a:t>9.9 -  -28,3                                                                 -3,6- </a:t>
            </a:r>
            <a:r>
              <a:rPr lang="es-VE" sz="1400" b="1" dirty="0">
                <a:solidFill>
                  <a:srgbClr val="FF0000"/>
                </a:solidFill>
              </a:rPr>
              <a:t>-52,8</a:t>
            </a:r>
          </a:p>
        </p:txBody>
      </p:sp>
      <p:sp>
        <p:nvSpPr>
          <p:cNvPr id="15" name="CuadroTexto 14"/>
          <p:cNvSpPr txBox="1"/>
          <p:nvPr/>
        </p:nvSpPr>
        <p:spPr>
          <a:xfrm>
            <a:off x="4113629" y="3116332"/>
            <a:ext cx="4452331" cy="523220"/>
          </a:xfrm>
          <a:prstGeom prst="rect">
            <a:avLst/>
          </a:prstGeom>
          <a:noFill/>
        </p:spPr>
        <p:txBody>
          <a:bodyPr wrap="square" rtlCol="0">
            <a:spAutoFit/>
          </a:bodyPr>
          <a:lstStyle/>
          <a:p>
            <a:r>
              <a:rPr lang="es-VE" sz="1400" b="1" dirty="0" smtClean="0">
                <a:solidFill>
                  <a:srgbClr val="FF0000"/>
                </a:solidFill>
              </a:rPr>
              <a:t>13  --21.8                                                                 </a:t>
            </a:r>
            <a:r>
              <a:rPr lang="es-VE" sz="1400" b="1" dirty="0">
                <a:solidFill>
                  <a:srgbClr val="FF0000"/>
                </a:solidFill>
              </a:rPr>
              <a:t>3.4 </a:t>
            </a:r>
            <a:r>
              <a:rPr lang="es-VE" sz="1400" b="1" dirty="0" smtClean="0">
                <a:solidFill>
                  <a:srgbClr val="FF0000"/>
                </a:solidFill>
              </a:rPr>
              <a:t>--</a:t>
            </a:r>
            <a:r>
              <a:rPr lang="es-VE" sz="1400" b="1" dirty="0">
                <a:solidFill>
                  <a:srgbClr val="FF0000"/>
                </a:solidFill>
              </a:rPr>
              <a:t>47,8</a:t>
            </a:r>
          </a:p>
          <a:p>
            <a:r>
              <a:rPr lang="es-VE" sz="1400" b="1" dirty="0" smtClean="0">
                <a:solidFill>
                  <a:srgbClr val="FF0000"/>
                </a:solidFill>
              </a:rPr>
              <a:t>                                                                                    </a:t>
            </a:r>
            <a:endParaRPr lang="es-VE" sz="1400" b="1" dirty="0">
              <a:solidFill>
                <a:srgbClr val="FF0000"/>
              </a:solidFill>
            </a:endParaRPr>
          </a:p>
        </p:txBody>
      </p:sp>
    </p:spTree>
    <p:extLst>
      <p:ext uri="{BB962C8B-B14F-4D97-AF65-F5344CB8AC3E}">
        <p14:creationId xmlns:p14="http://schemas.microsoft.com/office/powerpoint/2010/main" val="422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contenido 2"/>
          <p:cNvSpPr>
            <a:spLocks noGrp="1"/>
          </p:cNvSpPr>
          <p:nvPr>
            <p:ph idx="1"/>
          </p:nvPr>
        </p:nvSpPr>
        <p:spPr>
          <a:xfrm>
            <a:off x="588010" y="1459865"/>
            <a:ext cx="7886700" cy="3335655"/>
          </a:xfrm>
          <a:ln w="57150">
            <a:solidFill>
              <a:srgbClr val="FFC000"/>
            </a:solidFill>
          </a:ln>
        </p:spPr>
        <p:style>
          <a:lnRef idx="3">
            <a:schemeClr val="lt1"/>
          </a:lnRef>
          <a:fillRef idx="1">
            <a:schemeClr val="dk1"/>
          </a:fillRef>
          <a:effectRef idx="1">
            <a:schemeClr val="dk1"/>
          </a:effectRef>
          <a:fontRef idx="minor">
            <a:schemeClr val="lt1"/>
          </a:fontRef>
        </p:style>
        <p:txBody>
          <a:bodyPr>
            <a:normAutofit fontScale="92500"/>
          </a:bodyPr>
          <a:lstStyle/>
          <a:p>
            <a:r>
              <a:rPr lang="es-VE" dirty="0">
                <a:latin typeface="Cambria" panose="02040503050406030204" pitchFamily="18" charset="0"/>
              </a:rPr>
              <a:t>El anillo de </a:t>
            </a:r>
            <a:r>
              <a:rPr lang="es-VE" dirty="0" err="1" smtClean="0">
                <a:latin typeface="Cambria" panose="02040503050406030204" pitchFamily="18" charset="0"/>
              </a:rPr>
              <a:t>Anuloplastia</a:t>
            </a:r>
            <a:r>
              <a:rPr lang="es-VE" dirty="0" smtClean="0">
                <a:latin typeface="Cambria" panose="02040503050406030204" pitchFamily="18" charset="0"/>
              </a:rPr>
              <a:t> </a:t>
            </a:r>
            <a:r>
              <a:rPr lang="es-VE" dirty="0">
                <a:latin typeface="Cambria" panose="02040503050406030204" pitchFamily="18" charset="0"/>
              </a:rPr>
              <a:t>IML </a:t>
            </a:r>
            <a:r>
              <a:rPr lang="es-VE" dirty="0" err="1">
                <a:latin typeface="Cambria" panose="02040503050406030204" pitchFamily="18" charset="0"/>
              </a:rPr>
              <a:t>ETlogix</a:t>
            </a:r>
            <a:r>
              <a:rPr lang="es-VE" dirty="0">
                <a:latin typeface="Cambria" panose="02040503050406030204" pitchFamily="18" charset="0"/>
              </a:rPr>
              <a:t> de Carpentier-McCarthy-Adams </a:t>
            </a:r>
            <a:r>
              <a:rPr lang="es-VE" dirty="0" smtClean="0">
                <a:latin typeface="Cambria" panose="02040503050406030204" pitchFamily="18" charset="0"/>
              </a:rPr>
              <a:t>se </a:t>
            </a:r>
            <a:r>
              <a:rPr lang="es-VE" dirty="0">
                <a:latin typeface="Cambria" panose="02040503050406030204" pitchFamily="18" charset="0"/>
              </a:rPr>
              <a:t>utilizó es 28 Pacientes (85%), y El Anillo de </a:t>
            </a:r>
            <a:r>
              <a:rPr lang="es-VE" dirty="0" err="1">
                <a:latin typeface="Cambria" panose="02040503050406030204" pitchFamily="18" charset="0"/>
              </a:rPr>
              <a:t>anuloplastia</a:t>
            </a:r>
            <a:r>
              <a:rPr lang="es-VE" dirty="0">
                <a:latin typeface="Cambria" panose="02040503050406030204" pitchFamily="18" charset="0"/>
              </a:rPr>
              <a:t> Carpentier-Edwards </a:t>
            </a:r>
            <a:r>
              <a:rPr lang="es-VE" dirty="0" err="1">
                <a:latin typeface="Cambria" panose="02040503050406030204" pitchFamily="18" charset="0"/>
              </a:rPr>
              <a:t>Physio</a:t>
            </a:r>
            <a:r>
              <a:rPr lang="es-VE" dirty="0">
                <a:latin typeface="Cambria" panose="02040503050406030204" pitchFamily="18" charset="0"/>
              </a:rPr>
              <a:t> </a:t>
            </a:r>
            <a:r>
              <a:rPr lang="es-VE" dirty="0" smtClean="0">
                <a:latin typeface="Cambria" panose="02040503050406030204" pitchFamily="18" charset="0"/>
              </a:rPr>
              <a:t>se </a:t>
            </a:r>
            <a:r>
              <a:rPr lang="es-VE" dirty="0">
                <a:latin typeface="Cambria" panose="02040503050406030204" pitchFamily="18" charset="0"/>
              </a:rPr>
              <a:t>utilizó </a:t>
            </a:r>
            <a:r>
              <a:rPr lang="es-VE" dirty="0" smtClean="0">
                <a:latin typeface="Cambria" panose="02040503050406030204" pitchFamily="18" charset="0"/>
              </a:rPr>
              <a:t>en </a:t>
            </a:r>
            <a:r>
              <a:rPr lang="es-VE" dirty="0">
                <a:latin typeface="Cambria" panose="02040503050406030204" pitchFamily="18" charset="0"/>
              </a:rPr>
              <a:t>5 Pacientes (15%). </a:t>
            </a:r>
            <a:endParaRPr lang="es-VE" dirty="0" smtClean="0">
              <a:latin typeface="Cambria" panose="02040503050406030204" pitchFamily="18" charset="0"/>
            </a:endParaRPr>
          </a:p>
          <a:p>
            <a:r>
              <a:rPr lang="es-VE" dirty="0" smtClean="0">
                <a:latin typeface="Cambria" panose="02040503050406030204" pitchFamily="18" charset="0"/>
              </a:rPr>
              <a:t>El </a:t>
            </a:r>
            <a:r>
              <a:rPr lang="es-VE" dirty="0">
                <a:latin typeface="Cambria" panose="02040503050406030204" pitchFamily="18" charset="0"/>
              </a:rPr>
              <a:t>Tamaño Medio del anillo utilizado </a:t>
            </a:r>
            <a:r>
              <a:rPr lang="es-VE" dirty="0" smtClean="0">
                <a:latin typeface="Cambria" panose="02040503050406030204" pitchFamily="18" charset="0"/>
              </a:rPr>
              <a:t>fue de 28 </a:t>
            </a:r>
            <a:r>
              <a:rPr lang="es-VE" dirty="0" err="1" smtClean="0">
                <a:latin typeface="Cambria" panose="02040503050406030204" pitchFamily="18" charset="0"/>
              </a:rPr>
              <a:t>mm.</a:t>
            </a:r>
            <a:endParaRPr lang="es-VE" dirty="0" smtClean="0">
              <a:latin typeface="Cambria" panose="02040503050406030204" pitchFamily="18" charset="0"/>
            </a:endParaRPr>
          </a:p>
          <a:p>
            <a:r>
              <a:rPr lang="es-VE" dirty="0" smtClean="0">
                <a:latin typeface="Cambria" panose="02040503050406030204" pitchFamily="18" charset="0"/>
              </a:rPr>
              <a:t>La </a:t>
            </a:r>
            <a:r>
              <a:rPr lang="es-VE" dirty="0">
                <a:latin typeface="Cambria" panose="02040503050406030204" pitchFamily="18" charset="0"/>
              </a:rPr>
              <a:t>ecocardiografía </a:t>
            </a:r>
            <a:r>
              <a:rPr lang="es-VE" dirty="0" err="1">
                <a:latin typeface="Cambria" panose="02040503050406030204" pitchFamily="18" charset="0"/>
              </a:rPr>
              <a:t>transesofágica</a:t>
            </a:r>
            <a:r>
              <a:rPr lang="es-VE" dirty="0">
                <a:latin typeface="Cambria" panose="02040503050406030204" pitchFamily="18" charset="0"/>
              </a:rPr>
              <a:t> postoperatoria no Revelo regurgitación mitral en 30 Pacientes (91%) </a:t>
            </a:r>
          </a:p>
        </p:txBody>
      </p:sp>
    </p:spTree>
    <p:extLst>
      <p:ext uri="{BB962C8B-B14F-4D97-AF65-F5344CB8AC3E}">
        <p14:creationId xmlns:p14="http://schemas.microsoft.com/office/powerpoint/2010/main" val="3950574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628650" y="365126"/>
            <a:ext cx="7886700" cy="1325563"/>
          </a:xfrm>
        </p:spPr>
        <p:txBody>
          <a:bodyPr/>
          <a:lstStyle/>
          <a:p>
            <a:pPr algn="ctr"/>
            <a:r>
              <a:rPr lang="es-VE" dirty="0" smtClean="0">
                <a:latin typeface="Bernard MT Condensed" panose="02050806060905020404" pitchFamily="18" charset="0"/>
              </a:rPr>
              <a:t>INTERROGANTE </a:t>
            </a:r>
            <a:endParaRPr lang="es-VE" dirty="0">
              <a:latin typeface="Bernard MT Condensed" panose="02050806060905020404" pitchFamily="18" charset="0"/>
            </a:endParaRPr>
          </a:p>
        </p:txBody>
      </p:sp>
      <p:sp>
        <p:nvSpPr>
          <p:cNvPr id="8" name="Llamada de nube 7"/>
          <p:cNvSpPr/>
          <p:nvPr/>
        </p:nvSpPr>
        <p:spPr>
          <a:xfrm>
            <a:off x="628650" y="1347538"/>
            <a:ext cx="7886700" cy="4475746"/>
          </a:xfrm>
          <a:prstGeom prst="cloudCallout">
            <a:avLst/>
          </a:prstGeom>
          <a:noFill/>
          <a:ln w="57150">
            <a:solidFill>
              <a:srgbClr val="C20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arcador de contenido 2"/>
          <p:cNvSpPr txBox="1">
            <a:spLocks/>
          </p:cNvSpPr>
          <p:nvPr/>
        </p:nvSpPr>
        <p:spPr>
          <a:xfrm>
            <a:off x="1319463" y="2773531"/>
            <a:ext cx="6356684" cy="1581901"/>
          </a:xfrm>
          <a:prstGeom prst="rect">
            <a:avLst/>
          </a:prstGeom>
          <a:solidFill>
            <a:schemeClr val="bg1"/>
          </a:solidFill>
        </p:spPr>
        <p:txBody>
          <a:bodyPr vert="horz" lIns="91440" tIns="45720" rIns="91440" bIns="45720" rtlCol="0">
            <a:normAutofit lnSpcReduction="10000"/>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smtClean="0">
                <a:ln/>
                <a:latin typeface="Cambria" panose="02040503050406030204" pitchFamily="18" charset="0"/>
              </a:rPr>
              <a:t>¿</a:t>
            </a:r>
            <a:r>
              <a:rPr lang="es-ES" b="1" dirty="0" smtClean="0">
                <a:ln/>
                <a:latin typeface="Cambria" panose="02040503050406030204" pitchFamily="18" charset="0"/>
              </a:rPr>
              <a:t>Cuál es la conducta mas adecuada en el tratamiento de la insuficiencia mitral moderada de etiología isquémica?</a:t>
            </a:r>
            <a:endParaRPr lang="es-ES" b="1" dirty="0">
              <a:ln/>
              <a:latin typeface="Cambria" panose="02040503050406030204" pitchFamily="18" charset="0"/>
            </a:endParaRPr>
          </a:p>
        </p:txBody>
      </p:sp>
    </p:spTree>
    <p:extLst>
      <p:ext uri="{BB962C8B-B14F-4D97-AF65-F5344CB8AC3E}">
        <p14:creationId xmlns:p14="http://schemas.microsoft.com/office/powerpoint/2010/main" val="2674766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DISCUSION</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395913" y="1436298"/>
            <a:ext cx="8422976" cy="646331"/>
          </a:xfrm>
          <a:prstGeom prst="rect">
            <a:avLst/>
          </a:prstGeom>
          <a:ln w="57150">
            <a:solidFill>
              <a:srgbClr val="FFC000"/>
            </a:solidFill>
          </a:ln>
        </p:spPr>
        <p:txBody>
          <a:bodyPr wrap="square">
            <a:spAutoFit/>
          </a:bodyPr>
          <a:lstStyle/>
          <a:p>
            <a:pPr algn="just"/>
            <a:r>
              <a:rPr lang="es-VE" dirty="0"/>
              <a:t>L</a:t>
            </a:r>
            <a:r>
              <a:rPr lang="es-VE" dirty="0" smtClean="0"/>
              <a:t>a valoración del PFP (</a:t>
            </a:r>
            <a:r>
              <a:rPr lang="es-VE" dirty="0"/>
              <a:t>C</a:t>
            </a:r>
            <a:r>
              <a:rPr lang="es-VE" dirty="0" smtClean="0"/>
              <a:t>onsumo pico </a:t>
            </a:r>
            <a:r>
              <a:rPr lang="es-VE" dirty="0"/>
              <a:t>de </a:t>
            </a:r>
            <a:r>
              <a:rPr lang="es-VE" dirty="0" smtClean="0"/>
              <a:t>oxígeno) es </a:t>
            </a:r>
            <a:r>
              <a:rPr lang="es-VE" dirty="0"/>
              <a:t>una medida objetiva reconocida </a:t>
            </a:r>
            <a:r>
              <a:rPr lang="es-VE" dirty="0" smtClean="0"/>
              <a:t>para determinación de CF e indicador </a:t>
            </a:r>
            <a:r>
              <a:rPr lang="es-VE" dirty="0"/>
              <a:t>de pronóstico en la </a:t>
            </a:r>
            <a:r>
              <a:rPr lang="es-VE" dirty="0" smtClean="0"/>
              <a:t>IC</a:t>
            </a:r>
            <a:endParaRPr lang="es-VE" dirty="0">
              <a:solidFill>
                <a:prstClr val="white"/>
              </a:solidFill>
              <a:latin typeface="Cambria" panose="02040503050406030204" pitchFamily="18" charset="0"/>
            </a:endParaRPr>
          </a:p>
        </p:txBody>
      </p:sp>
      <p:sp>
        <p:nvSpPr>
          <p:cNvPr id="15" name="Rectángulo 14"/>
          <p:cNvSpPr/>
          <p:nvPr/>
        </p:nvSpPr>
        <p:spPr>
          <a:xfrm>
            <a:off x="408669" y="2540131"/>
            <a:ext cx="8422976" cy="1200329"/>
          </a:xfrm>
          <a:prstGeom prst="rect">
            <a:avLst/>
          </a:prstGeom>
          <a:ln w="57150">
            <a:solidFill>
              <a:srgbClr val="FFC000"/>
            </a:solidFill>
          </a:ln>
        </p:spPr>
        <p:txBody>
          <a:bodyPr wrap="square">
            <a:spAutoFit/>
          </a:bodyPr>
          <a:lstStyle/>
          <a:p>
            <a:r>
              <a:rPr lang="es-VE" dirty="0"/>
              <a:t>La adición de </a:t>
            </a:r>
            <a:r>
              <a:rPr lang="es-VE" dirty="0" smtClean="0"/>
              <a:t>RVM a </a:t>
            </a:r>
            <a:r>
              <a:rPr lang="es-VE" dirty="0"/>
              <a:t>CABG redujo la gravedad de la RM, los volúmenes de </a:t>
            </a:r>
            <a:r>
              <a:rPr lang="es-VE" dirty="0" smtClean="0"/>
              <a:t>VI </a:t>
            </a:r>
            <a:r>
              <a:rPr lang="es-VE" dirty="0"/>
              <a:t>y los niveles de BNP, </a:t>
            </a:r>
            <a:r>
              <a:rPr lang="es-VE" dirty="0" smtClean="0"/>
              <a:t>lo que mejora CF y </a:t>
            </a:r>
            <a:r>
              <a:rPr lang="es-VE" dirty="0"/>
              <a:t>los síntomas al año. </a:t>
            </a:r>
            <a:r>
              <a:rPr lang="es-VE" dirty="0" smtClean="0"/>
              <a:t>Sin embargo requirió mayor tiempo en Circulación extracorpórea, mayor necesidad de transfusiones </a:t>
            </a:r>
            <a:r>
              <a:rPr lang="es-VE" dirty="0"/>
              <a:t>de sangre y </a:t>
            </a:r>
            <a:r>
              <a:rPr lang="es-VE" dirty="0" smtClean="0"/>
              <a:t>tiempo </a:t>
            </a:r>
            <a:r>
              <a:rPr lang="es-VE" dirty="0"/>
              <a:t>de </a:t>
            </a:r>
            <a:r>
              <a:rPr lang="es-VE" dirty="0" smtClean="0"/>
              <a:t>intubación así como estancia </a:t>
            </a:r>
            <a:r>
              <a:rPr lang="es-VE" dirty="0"/>
              <a:t>hospitalaria más prolongada. </a:t>
            </a:r>
            <a:endParaRPr lang="es-VE" dirty="0" smtClean="0"/>
          </a:p>
        </p:txBody>
      </p:sp>
      <p:sp>
        <p:nvSpPr>
          <p:cNvPr id="7" name="Rectángulo 6"/>
          <p:cNvSpPr/>
          <p:nvPr/>
        </p:nvSpPr>
        <p:spPr>
          <a:xfrm>
            <a:off x="302564" y="2348285"/>
            <a:ext cx="8597165" cy="1754326"/>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s-VE" dirty="0" smtClean="0"/>
              <a:t>Hubo mayores </a:t>
            </a:r>
            <a:r>
              <a:rPr lang="es-VE" dirty="0"/>
              <a:t>tasas de complicaciones en el grupo CABG más </a:t>
            </a:r>
            <a:r>
              <a:rPr lang="es-VE" dirty="0" smtClean="0"/>
              <a:t>MVR (sin embargo no fueron </a:t>
            </a:r>
            <a:r>
              <a:rPr lang="es-VE" dirty="0" err="1" smtClean="0"/>
              <a:t>estadisticamente</a:t>
            </a:r>
            <a:r>
              <a:rPr lang="es-VE" dirty="0" smtClean="0"/>
              <a:t> significativas). </a:t>
            </a:r>
            <a:r>
              <a:rPr lang="es-VE" dirty="0"/>
              <a:t>Los resultados de este estudio apoyan la adición de MVR </a:t>
            </a:r>
            <a:r>
              <a:rPr lang="es-VE" dirty="0" smtClean="0"/>
              <a:t>en </a:t>
            </a:r>
            <a:r>
              <a:rPr lang="es-VE" dirty="0"/>
              <a:t>pacientes con RM isquémica moderada que se someten a CABG, pero los beneficios del procedimiento combinado deben </a:t>
            </a:r>
            <a:r>
              <a:rPr lang="es-VE" dirty="0" smtClean="0"/>
              <a:t>evaluarse por el aumento </a:t>
            </a:r>
            <a:r>
              <a:rPr lang="es-VE" dirty="0"/>
              <a:t>del riesgo de morbilidad en el período </a:t>
            </a:r>
            <a:r>
              <a:rPr lang="es-VE" dirty="0" err="1"/>
              <a:t>perioperatorio</a:t>
            </a:r>
            <a:endParaRPr lang="es-VE" dirty="0">
              <a:solidFill>
                <a:prstClr val="white"/>
              </a:solidFill>
              <a:latin typeface="Cambria" panose="02040503050406030204" pitchFamily="18" charset="0"/>
            </a:endParaRPr>
          </a:p>
          <a:p>
            <a:pPr algn="just"/>
            <a:endParaRPr lang="es-VE" dirty="0" smtClean="0"/>
          </a:p>
        </p:txBody>
      </p:sp>
    </p:spTree>
    <p:extLst>
      <p:ext uri="{BB962C8B-B14F-4D97-AF65-F5344CB8AC3E}">
        <p14:creationId xmlns:p14="http://schemas.microsoft.com/office/powerpoint/2010/main" val="39322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DISCUSION</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712769" y="986585"/>
            <a:ext cx="7988968" cy="923330"/>
          </a:xfrm>
          <a:prstGeom prst="rect">
            <a:avLst/>
          </a:prstGeom>
          <a:ln w="57150">
            <a:solidFill>
              <a:srgbClr val="FFC000"/>
            </a:solidFill>
          </a:ln>
        </p:spPr>
        <p:txBody>
          <a:bodyPr wrap="square">
            <a:spAutoFit/>
          </a:bodyPr>
          <a:lstStyle/>
          <a:p>
            <a:pPr algn="just"/>
            <a:r>
              <a:rPr lang="es-VE" dirty="0" smtClean="0"/>
              <a:t>Los </a:t>
            </a:r>
            <a:r>
              <a:rPr lang="es-VE" dirty="0"/>
              <a:t>resultados del ensayo RIME sugieren que la corrección </a:t>
            </a:r>
            <a:r>
              <a:rPr lang="es-VE" dirty="0" smtClean="0"/>
              <a:t>de RM moderada además </a:t>
            </a:r>
            <a:r>
              <a:rPr lang="es-VE" dirty="0"/>
              <a:t>de la </a:t>
            </a:r>
            <a:r>
              <a:rPr lang="es-VE" dirty="0" smtClean="0"/>
              <a:t>revascularización coronaria es </a:t>
            </a:r>
            <a:r>
              <a:rPr lang="es-VE" dirty="0"/>
              <a:t>importante para permitir una remodelación inversa adecuada del </a:t>
            </a:r>
            <a:r>
              <a:rPr lang="es-VE" dirty="0" smtClean="0"/>
              <a:t>VI</a:t>
            </a:r>
          </a:p>
        </p:txBody>
      </p:sp>
      <p:sp>
        <p:nvSpPr>
          <p:cNvPr id="7" name="Rectángulo 6"/>
          <p:cNvSpPr/>
          <p:nvPr/>
        </p:nvSpPr>
        <p:spPr>
          <a:xfrm>
            <a:off x="481168" y="2425696"/>
            <a:ext cx="7988968" cy="1754326"/>
          </a:xfrm>
          <a:prstGeom prst="rect">
            <a:avLst/>
          </a:prstGeom>
          <a:ln w="57150">
            <a:solidFill>
              <a:srgbClr val="FFC000"/>
            </a:solidFill>
          </a:ln>
        </p:spPr>
        <p:txBody>
          <a:bodyPr wrap="square">
            <a:spAutoFit/>
          </a:bodyPr>
          <a:lstStyle/>
          <a:p>
            <a:pPr algn="just">
              <a:defRPr/>
            </a:pPr>
            <a:r>
              <a:rPr lang="es-VE" dirty="0"/>
              <a:t>La </a:t>
            </a:r>
            <a:r>
              <a:rPr lang="es-VE" dirty="0" smtClean="0"/>
              <a:t>mejoría observada </a:t>
            </a:r>
            <a:r>
              <a:rPr lang="es-VE" dirty="0"/>
              <a:t>en el consumo </a:t>
            </a:r>
            <a:r>
              <a:rPr lang="es-VE" dirty="0" smtClean="0"/>
              <a:t>de oxígeno </a:t>
            </a:r>
            <a:r>
              <a:rPr lang="es-VE" dirty="0"/>
              <a:t>de 14.8 </a:t>
            </a:r>
            <a:r>
              <a:rPr lang="es-VE" dirty="0" err="1"/>
              <a:t>mL</a:t>
            </a:r>
            <a:r>
              <a:rPr lang="es-VE" dirty="0"/>
              <a:t> / kg / min al inicio del estudio a 18.1 </a:t>
            </a:r>
            <a:r>
              <a:rPr lang="es-VE" dirty="0" err="1"/>
              <a:t>mL</a:t>
            </a:r>
            <a:r>
              <a:rPr lang="es-VE" dirty="0"/>
              <a:t> / kg / min a 1 año en el grupo CABG + MVR pasa al grupo de la CF C de Weber (Deterioro moderado a grave en la capacidad aeróbica)  a Clase B (Deterioro leve a moderado ) en 1 </a:t>
            </a:r>
            <a:r>
              <a:rPr lang="es-VE" dirty="0" smtClean="0"/>
              <a:t>año; en comparación con </a:t>
            </a:r>
            <a:r>
              <a:rPr lang="es-VE" dirty="0"/>
              <a:t>Grupo de CABG </a:t>
            </a:r>
            <a:r>
              <a:rPr lang="es-VE" dirty="0" smtClean="0"/>
              <a:t>sola, </a:t>
            </a:r>
            <a:r>
              <a:rPr lang="es-VE" dirty="0"/>
              <a:t>que no demostró un cambio significativo en el </a:t>
            </a:r>
            <a:r>
              <a:rPr lang="es-VE" dirty="0" smtClean="0"/>
              <a:t>consumo </a:t>
            </a:r>
            <a:r>
              <a:rPr lang="es-VE" dirty="0"/>
              <a:t>de oxígeno y permaneció en la </a:t>
            </a:r>
            <a:r>
              <a:rPr lang="es-VE" dirty="0" smtClean="0"/>
              <a:t>CF C </a:t>
            </a:r>
            <a:r>
              <a:rPr lang="es-VE" dirty="0"/>
              <a:t>de Weber</a:t>
            </a:r>
            <a:endParaRPr lang="es-VE" dirty="0">
              <a:solidFill>
                <a:prstClr val="white"/>
              </a:solidFill>
              <a:latin typeface="Cambria" panose="02040503050406030204" pitchFamily="18" charset="0"/>
            </a:endParaRPr>
          </a:p>
        </p:txBody>
      </p:sp>
      <p:sp>
        <p:nvSpPr>
          <p:cNvPr id="8" name="Rectángulo 7"/>
          <p:cNvSpPr/>
          <p:nvPr/>
        </p:nvSpPr>
        <p:spPr>
          <a:xfrm>
            <a:off x="392320" y="2426810"/>
            <a:ext cx="8422261" cy="1754326"/>
          </a:xfrm>
          <a:prstGeom prst="rect">
            <a:avLst/>
          </a:prstGeom>
          <a:ln w="3810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defRPr/>
            </a:pPr>
            <a:endParaRPr lang="es-VE" dirty="0" smtClean="0"/>
          </a:p>
          <a:p>
            <a:pPr algn="just">
              <a:defRPr/>
            </a:pPr>
            <a:endParaRPr lang="es-VE" dirty="0"/>
          </a:p>
          <a:p>
            <a:pPr algn="just">
              <a:defRPr/>
            </a:pPr>
            <a:r>
              <a:rPr lang="es-VE" dirty="0" smtClean="0"/>
              <a:t>Los </a:t>
            </a:r>
            <a:r>
              <a:rPr lang="es-VE" dirty="0"/>
              <a:t>resultados del ensayo RIME contrastan con los </a:t>
            </a:r>
            <a:r>
              <a:rPr lang="es-VE" dirty="0" smtClean="0"/>
              <a:t>del </a:t>
            </a:r>
            <a:r>
              <a:rPr lang="es-VE" dirty="0"/>
              <a:t>ensayo </a:t>
            </a:r>
            <a:r>
              <a:rPr lang="es-VE" dirty="0" smtClean="0"/>
              <a:t>STICH</a:t>
            </a:r>
            <a:r>
              <a:rPr lang="es-VE" dirty="0"/>
              <a:t>, </a:t>
            </a:r>
            <a:r>
              <a:rPr lang="es-VE" dirty="0" smtClean="0"/>
              <a:t>donde &gt; reducción </a:t>
            </a:r>
            <a:r>
              <a:rPr lang="es-VE" dirty="0"/>
              <a:t>de LVESVI en el grupo de restauración ventricular quirúrgica </a:t>
            </a:r>
            <a:r>
              <a:rPr lang="es-VE" dirty="0" smtClean="0"/>
              <a:t>+CABG  VS  </a:t>
            </a:r>
            <a:r>
              <a:rPr lang="es-VE" dirty="0"/>
              <a:t>solo CABG </a:t>
            </a:r>
            <a:r>
              <a:rPr lang="es-VE" dirty="0" smtClean="0"/>
              <a:t>donde no hubo mejoría en la CF según prueba </a:t>
            </a:r>
            <a:r>
              <a:rPr lang="es-VE" dirty="0"/>
              <a:t>de caminata de 6 minutos, o </a:t>
            </a:r>
            <a:r>
              <a:rPr lang="es-VE" dirty="0" smtClean="0"/>
              <a:t>supervivencia </a:t>
            </a:r>
            <a:r>
              <a:rPr lang="es-VE" dirty="0"/>
              <a:t>y </a:t>
            </a:r>
            <a:r>
              <a:rPr lang="es-VE" dirty="0" smtClean="0"/>
              <a:t>reducción de </a:t>
            </a:r>
            <a:r>
              <a:rPr lang="es-VE" dirty="0"/>
              <a:t>ingresos hospitalarios. </a:t>
            </a:r>
            <a:endParaRPr lang="es-VE" dirty="0">
              <a:solidFill>
                <a:prstClr val="white"/>
              </a:solidFill>
              <a:latin typeface="Cambria" panose="02040503050406030204" pitchFamily="18" charset="0"/>
            </a:endParaRPr>
          </a:p>
        </p:txBody>
      </p:sp>
      <p:sp>
        <p:nvSpPr>
          <p:cNvPr id="3" name="Rectángulo 2"/>
          <p:cNvSpPr/>
          <p:nvPr/>
        </p:nvSpPr>
        <p:spPr>
          <a:xfrm>
            <a:off x="481168" y="971767"/>
            <a:ext cx="8404164" cy="1200329"/>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smtClean="0"/>
              <a:t>Estudios observacionales no aleatorizados reportan </a:t>
            </a:r>
            <a:r>
              <a:rPr lang="es-VE" dirty="0"/>
              <a:t>recurrencia significativa de la RM después de la </a:t>
            </a:r>
            <a:r>
              <a:rPr lang="es-VE" dirty="0" smtClean="0"/>
              <a:t>RVM (técnicas </a:t>
            </a:r>
            <a:r>
              <a:rPr lang="es-VE" dirty="0"/>
              <a:t>quirúrgicas </a:t>
            </a:r>
            <a:r>
              <a:rPr lang="es-VE" dirty="0" err="1"/>
              <a:t>subóptimas</a:t>
            </a:r>
            <a:r>
              <a:rPr lang="es-VE" dirty="0"/>
              <a:t>, </a:t>
            </a:r>
            <a:r>
              <a:rPr lang="es-VE" dirty="0" smtClean="0"/>
              <a:t>bandas </a:t>
            </a:r>
            <a:r>
              <a:rPr lang="es-VE" dirty="0"/>
              <a:t>de </a:t>
            </a:r>
            <a:r>
              <a:rPr lang="es-VE" dirty="0" err="1"/>
              <a:t>anuloplastia</a:t>
            </a:r>
            <a:r>
              <a:rPr lang="es-VE" dirty="0"/>
              <a:t> mitral flexible en lugar de anillos de </a:t>
            </a:r>
            <a:r>
              <a:rPr lang="es-VE" dirty="0" err="1"/>
              <a:t>anuloplastia</a:t>
            </a:r>
            <a:r>
              <a:rPr lang="es-VE" dirty="0"/>
              <a:t> completa, </a:t>
            </a:r>
            <a:r>
              <a:rPr lang="es-VE" dirty="0" smtClean="0"/>
              <a:t>resultando </a:t>
            </a:r>
            <a:r>
              <a:rPr lang="es-VE" dirty="0"/>
              <a:t>en una RM residual y una </a:t>
            </a:r>
            <a:r>
              <a:rPr lang="es-VE" dirty="0" smtClean="0"/>
              <a:t>revascularización </a:t>
            </a:r>
            <a:r>
              <a:rPr lang="es-VE" dirty="0"/>
              <a:t>coronaria </a:t>
            </a:r>
            <a:r>
              <a:rPr lang="es-VE" dirty="0" smtClean="0"/>
              <a:t>incompleta.</a:t>
            </a:r>
            <a:endParaRPr lang="es-VE" dirty="0"/>
          </a:p>
        </p:txBody>
      </p:sp>
      <p:sp>
        <p:nvSpPr>
          <p:cNvPr id="4" name="Rectángulo 3"/>
          <p:cNvSpPr/>
          <p:nvPr/>
        </p:nvSpPr>
        <p:spPr>
          <a:xfrm>
            <a:off x="453087" y="4482493"/>
            <a:ext cx="8248650" cy="1200329"/>
          </a:xfrm>
          <a:prstGeom prst="rect">
            <a:avLst/>
          </a:prstGeom>
          <a:ln w="57150">
            <a:solidFill>
              <a:srgbClr val="FFC000"/>
            </a:solidFill>
          </a:ln>
        </p:spPr>
        <p:txBody>
          <a:bodyPr wrap="square">
            <a:spAutoFit/>
          </a:bodyPr>
          <a:lstStyle/>
          <a:p>
            <a:pPr algn="just"/>
            <a:r>
              <a:rPr lang="es-VE" dirty="0"/>
              <a:t>La reducción en la remodelación inversa del VI en (</a:t>
            </a:r>
            <a:r>
              <a:rPr lang="es-VE" dirty="0" smtClean="0"/>
              <a:t>grupo </a:t>
            </a:r>
            <a:r>
              <a:rPr lang="es-VE" dirty="0"/>
              <a:t>de CABG </a:t>
            </a:r>
            <a:r>
              <a:rPr lang="es-VE" dirty="0" smtClean="0"/>
              <a:t>sola)  VS (CABG + MVR) </a:t>
            </a:r>
            <a:r>
              <a:rPr lang="es-VE" dirty="0"/>
              <a:t>en nuestro estudio es consistente con los estudios en animales que informan que la presencia de RM promueve la remodelación continua del VI y previene la remodelación inversa del VI</a:t>
            </a:r>
          </a:p>
        </p:txBody>
      </p:sp>
      <p:sp>
        <p:nvSpPr>
          <p:cNvPr id="5" name="Rectángulo 4"/>
          <p:cNvSpPr/>
          <p:nvPr/>
        </p:nvSpPr>
        <p:spPr>
          <a:xfrm>
            <a:off x="321574" y="4433622"/>
            <a:ext cx="8563755" cy="1477328"/>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VE" dirty="0"/>
              <a:t>Una de las preocupaciones acerca de dejar la RM isquémica moderada en el momento de CABG es que la RM puede aumentar la gravedad con el tiempo y requerir una nueva operación. </a:t>
            </a:r>
            <a:r>
              <a:rPr lang="es-VE" dirty="0" smtClean="0"/>
              <a:t>Sin </a:t>
            </a:r>
            <a:r>
              <a:rPr lang="es-VE" dirty="0"/>
              <a:t>embargo, la </a:t>
            </a:r>
            <a:r>
              <a:rPr lang="es-VE" dirty="0" smtClean="0"/>
              <a:t>presencia de </a:t>
            </a:r>
            <a:r>
              <a:rPr lang="es-VE" dirty="0"/>
              <a:t>MR, incluso cuando su gravedad fue leve, continuó teniendo un impacto adverso en la remodelación inversa del LV y la capacidad funcional. </a:t>
            </a:r>
          </a:p>
        </p:txBody>
      </p:sp>
    </p:spTree>
    <p:extLst>
      <p:ext uri="{BB962C8B-B14F-4D97-AF65-F5344CB8AC3E}">
        <p14:creationId xmlns:p14="http://schemas.microsoft.com/office/powerpoint/2010/main" val="9956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DISCUSION</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712769" y="986585"/>
            <a:ext cx="7988968" cy="923330"/>
          </a:xfrm>
          <a:prstGeom prst="rect">
            <a:avLst/>
          </a:prstGeom>
          <a:ln w="57150">
            <a:solidFill>
              <a:srgbClr val="FFC000"/>
            </a:solidFill>
          </a:ln>
        </p:spPr>
        <p:txBody>
          <a:bodyPr wrap="square">
            <a:spAutoFit/>
          </a:bodyPr>
          <a:lstStyle/>
          <a:p>
            <a:pPr algn="just"/>
            <a:r>
              <a:rPr lang="es-VE" dirty="0" smtClean="0"/>
              <a:t>Los </a:t>
            </a:r>
            <a:r>
              <a:rPr lang="es-VE" dirty="0"/>
              <a:t>resultados del ensayo RIME sugieren que la corrección </a:t>
            </a:r>
            <a:r>
              <a:rPr lang="es-VE" dirty="0" smtClean="0"/>
              <a:t>de RM moderada además </a:t>
            </a:r>
            <a:r>
              <a:rPr lang="es-VE" dirty="0"/>
              <a:t>de la </a:t>
            </a:r>
            <a:r>
              <a:rPr lang="es-VE" dirty="0" smtClean="0"/>
              <a:t>revascularización coronaria es </a:t>
            </a:r>
            <a:r>
              <a:rPr lang="es-VE" dirty="0"/>
              <a:t>importante para permitir una remodelación inversa adecuada del </a:t>
            </a:r>
            <a:r>
              <a:rPr lang="es-VE" dirty="0" smtClean="0"/>
              <a:t>VI</a:t>
            </a:r>
          </a:p>
        </p:txBody>
      </p:sp>
      <p:sp>
        <p:nvSpPr>
          <p:cNvPr id="7" name="Rectángulo 6"/>
          <p:cNvSpPr/>
          <p:nvPr/>
        </p:nvSpPr>
        <p:spPr>
          <a:xfrm>
            <a:off x="481168" y="2425696"/>
            <a:ext cx="7988968" cy="1754326"/>
          </a:xfrm>
          <a:prstGeom prst="rect">
            <a:avLst/>
          </a:prstGeom>
          <a:ln w="57150">
            <a:solidFill>
              <a:srgbClr val="FFC000"/>
            </a:solidFill>
          </a:ln>
        </p:spPr>
        <p:txBody>
          <a:bodyPr wrap="square">
            <a:spAutoFit/>
          </a:bodyPr>
          <a:lstStyle/>
          <a:p>
            <a:pPr algn="just">
              <a:defRPr/>
            </a:pPr>
            <a:r>
              <a:rPr lang="es-VE" dirty="0"/>
              <a:t>La </a:t>
            </a:r>
            <a:r>
              <a:rPr lang="es-VE" dirty="0" err="1"/>
              <a:t>mejoria</a:t>
            </a:r>
            <a:r>
              <a:rPr lang="es-VE" dirty="0"/>
              <a:t> en el consumo máximo de oxígeno de 14.8 </a:t>
            </a:r>
            <a:r>
              <a:rPr lang="es-VE" dirty="0" err="1"/>
              <a:t>mL</a:t>
            </a:r>
            <a:r>
              <a:rPr lang="es-VE" dirty="0"/>
              <a:t> / kg / min al inicio del estudio a 18.1 </a:t>
            </a:r>
            <a:r>
              <a:rPr lang="es-VE" dirty="0" err="1"/>
              <a:t>mL</a:t>
            </a:r>
            <a:r>
              <a:rPr lang="es-VE" dirty="0"/>
              <a:t> / kg / min a 1 año en el grupo CABG + MVR pasa al grupo de la CF C de Weber (Deterioro moderado a grave en la capacidad aeróbica)  a Clase B (Deterioro leve a moderado ) en 1 </a:t>
            </a:r>
            <a:r>
              <a:rPr lang="es-VE" dirty="0" err="1" smtClean="0"/>
              <a:t>año;en</a:t>
            </a:r>
            <a:r>
              <a:rPr lang="es-VE" dirty="0" smtClean="0"/>
              <a:t> </a:t>
            </a:r>
            <a:r>
              <a:rPr lang="es-VE" dirty="0" err="1" smtClean="0"/>
              <a:t>comparacaion</a:t>
            </a:r>
            <a:r>
              <a:rPr lang="es-VE" dirty="0" smtClean="0"/>
              <a:t> </a:t>
            </a:r>
            <a:r>
              <a:rPr lang="es-VE" dirty="0"/>
              <a:t>con el Grupo de solo CABG, que no demostró un cambio significativo en el consumo máximo de oxígeno y permaneció en la Clase C funcional de Weber</a:t>
            </a:r>
            <a:endParaRPr lang="es-VE" dirty="0">
              <a:solidFill>
                <a:prstClr val="white"/>
              </a:solidFill>
              <a:latin typeface="Cambria" panose="02040503050406030204" pitchFamily="18" charset="0"/>
            </a:endParaRPr>
          </a:p>
        </p:txBody>
      </p:sp>
      <p:sp>
        <p:nvSpPr>
          <p:cNvPr id="8" name="Rectángulo 7"/>
          <p:cNvSpPr/>
          <p:nvPr/>
        </p:nvSpPr>
        <p:spPr>
          <a:xfrm>
            <a:off x="392322" y="2417115"/>
            <a:ext cx="8422261" cy="1754326"/>
          </a:xfrm>
          <a:prstGeom prst="rect">
            <a:avLst/>
          </a:prstGeom>
          <a:ln w="3810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defRPr/>
            </a:pPr>
            <a:endParaRPr lang="es-VE" dirty="0" smtClean="0"/>
          </a:p>
          <a:p>
            <a:pPr algn="just">
              <a:defRPr/>
            </a:pPr>
            <a:endParaRPr lang="es-VE" dirty="0"/>
          </a:p>
          <a:p>
            <a:pPr algn="just">
              <a:defRPr/>
            </a:pPr>
            <a:r>
              <a:rPr lang="es-VE" dirty="0" smtClean="0"/>
              <a:t>Los </a:t>
            </a:r>
            <a:r>
              <a:rPr lang="es-VE" dirty="0"/>
              <a:t>resultados del ensayo RIME contrastan con los </a:t>
            </a:r>
            <a:r>
              <a:rPr lang="es-VE" dirty="0" smtClean="0"/>
              <a:t>del </a:t>
            </a:r>
            <a:r>
              <a:rPr lang="es-VE" dirty="0"/>
              <a:t>ensayo </a:t>
            </a:r>
            <a:r>
              <a:rPr lang="es-VE" dirty="0" smtClean="0"/>
              <a:t>STICH</a:t>
            </a:r>
            <a:r>
              <a:rPr lang="es-VE" dirty="0"/>
              <a:t>, </a:t>
            </a:r>
            <a:r>
              <a:rPr lang="es-VE" dirty="0" smtClean="0"/>
              <a:t>donde &gt; reducción </a:t>
            </a:r>
            <a:r>
              <a:rPr lang="es-VE" dirty="0"/>
              <a:t>de LVESVI en el grupo de restauración ventricular quirúrgica </a:t>
            </a:r>
            <a:r>
              <a:rPr lang="es-VE" dirty="0" smtClean="0"/>
              <a:t>+CABG  VS  </a:t>
            </a:r>
            <a:r>
              <a:rPr lang="es-VE" dirty="0"/>
              <a:t>solo CABG </a:t>
            </a:r>
            <a:r>
              <a:rPr lang="es-VE" dirty="0" smtClean="0"/>
              <a:t>no </a:t>
            </a:r>
            <a:r>
              <a:rPr lang="es-VE" dirty="0"/>
              <a:t>tradujo </a:t>
            </a:r>
            <a:r>
              <a:rPr lang="es-VE" dirty="0" smtClean="0"/>
              <a:t>CF </a:t>
            </a:r>
            <a:r>
              <a:rPr lang="es-VE" dirty="0"/>
              <a:t>mejorada según </a:t>
            </a:r>
            <a:r>
              <a:rPr lang="es-VE" dirty="0" smtClean="0"/>
              <a:t>prueba </a:t>
            </a:r>
            <a:r>
              <a:rPr lang="es-VE" dirty="0"/>
              <a:t>de caminata de 6 minutos, o </a:t>
            </a:r>
            <a:r>
              <a:rPr lang="es-VE" dirty="0" smtClean="0"/>
              <a:t>supervivencia </a:t>
            </a:r>
            <a:r>
              <a:rPr lang="es-VE" dirty="0"/>
              <a:t>y </a:t>
            </a:r>
            <a:r>
              <a:rPr lang="es-VE" dirty="0" smtClean="0"/>
              <a:t>reducción de </a:t>
            </a:r>
            <a:r>
              <a:rPr lang="es-VE" dirty="0"/>
              <a:t>ingresos hospitalarios. </a:t>
            </a:r>
            <a:endParaRPr lang="es-VE" dirty="0">
              <a:solidFill>
                <a:prstClr val="white"/>
              </a:solidFill>
              <a:latin typeface="Cambria" panose="02040503050406030204" pitchFamily="18" charset="0"/>
            </a:endParaRPr>
          </a:p>
        </p:txBody>
      </p:sp>
      <p:sp>
        <p:nvSpPr>
          <p:cNvPr id="3" name="Rectángulo 2"/>
          <p:cNvSpPr/>
          <p:nvPr/>
        </p:nvSpPr>
        <p:spPr>
          <a:xfrm>
            <a:off x="481168" y="971767"/>
            <a:ext cx="8404164" cy="1200329"/>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smtClean="0"/>
              <a:t>Estudios </a:t>
            </a:r>
            <a:r>
              <a:rPr lang="es-VE" dirty="0" err="1" smtClean="0"/>
              <a:t>observacionaesl</a:t>
            </a:r>
            <a:r>
              <a:rPr lang="es-VE" dirty="0"/>
              <a:t> </a:t>
            </a:r>
            <a:r>
              <a:rPr lang="es-VE" dirty="0" smtClean="0"/>
              <a:t>no aleatorizados limitados </a:t>
            </a:r>
            <a:r>
              <a:rPr lang="es-VE" dirty="0"/>
              <a:t>por la recurrencia significativa de la RM después de la </a:t>
            </a:r>
            <a:r>
              <a:rPr lang="es-VE" dirty="0" smtClean="0"/>
              <a:t>RVM (técnicas </a:t>
            </a:r>
            <a:r>
              <a:rPr lang="es-VE" dirty="0"/>
              <a:t>quirúrgicas </a:t>
            </a:r>
            <a:r>
              <a:rPr lang="es-VE" dirty="0" err="1"/>
              <a:t>subóptimas</a:t>
            </a:r>
            <a:r>
              <a:rPr lang="es-VE" dirty="0"/>
              <a:t>, </a:t>
            </a:r>
            <a:r>
              <a:rPr lang="es-VE" dirty="0" smtClean="0"/>
              <a:t>bandas </a:t>
            </a:r>
            <a:r>
              <a:rPr lang="es-VE" dirty="0"/>
              <a:t>de </a:t>
            </a:r>
            <a:r>
              <a:rPr lang="es-VE" dirty="0" err="1"/>
              <a:t>anuloplastia</a:t>
            </a:r>
            <a:r>
              <a:rPr lang="es-VE" dirty="0"/>
              <a:t> mitral flexible en lugar de anillos de </a:t>
            </a:r>
            <a:r>
              <a:rPr lang="es-VE" dirty="0" err="1"/>
              <a:t>anuloplastia</a:t>
            </a:r>
            <a:r>
              <a:rPr lang="es-VE" dirty="0"/>
              <a:t> completa, </a:t>
            </a:r>
            <a:r>
              <a:rPr lang="es-VE" dirty="0" smtClean="0"/>
              <a:t>resultando </a:t>
            </a:r>
            <a:r>
              <a:rPr lang="es-VE" dirty="0"/>
              <a:t>en una RM residual y una </a:t>
            </a:r>
            <a:r>
              <a:rPr lang="es-VE" dirty="0" smtClean="0"/>
              <a:t>revascularización </a:t>
            </a:r>
            <a:r>
              <a:rPr lang="es-VE" dirty="0"/>
              <a:t>coronaria </a:t>
            </a:r>
            <a:r>
              <a:rPr lang="es-VE" dirty="0" smtClean="0"/>
              <a:t>incompleta.</a:t>
            </a:r>
            <a:endParaRPr lang="es-VE" dirty="0"/>
          </a:p>
        </p:txBody>
      </p:sp>
      <p:sp>
        <p:nvSpPr>
          <p:cNvPr id="4" name="Rectángulo 3"/>
          <p:cNvSpPr/>
          <p:nvPr/>
        </p:nvSpPr>
        <p:spPr>
          <a:xfrm>
            <a:off x="453087" y="4482493"/>
            <a:ext cx="8248650" cy="1200329"/>
          </a:xfrm>
          <a:prstGeom prst="rect">
            <a:avLst/>
          </a:prstGeom>
          <a:ln w="57150">
            <a:solidFill>
              <a:srgbClr val="FFC000"/>
            </a:solidFill>
          </a:ln>
        </p:spPr>
        <p:txBody>
          <a:bodyPr wrap="square">
            <a:spAutoFit/>
          </a:bodyPr>
          <a:lstStyle/>
          <a:p>
            <a:pPr algn="just"/>
            <a:r>
              <a:rPr lang="es-VE" dirty="0"/>
              <a:t>La reducción en la remodelación inversa del VI en el grupo de CABG </a:t>
            </a:r>
            <a:r>
              <a:rPr lang="es-VE" dirty="0" smtClean="0"/>
              <a:t>sola en comparación </a:t>
            </a:r>
            <a:r>
              <a:rPr lang="es-VE" dirty="0"/>
              <a:t>con el grupo CABG más MVR en nuestro estudio es consistente con los estudios en animales que informan que la presencia de RM promueve la remodelación continua del VI y previene la remodelación inversa del VI</a:t>
            </a:r>
          </a:p>
        </p:txBody>
      </p:sp>
      <p:sp>
        <p:nvSpPr>
          <p:cNvPr id="5" name="Rectángulo 4"/>
          <p:cNvSpPr/>
          <p:nvPr/>
        </p:nvSpPr>
        <p:spPr>
          <a:xfrm>
            <a:off x="321576" y="4433622"/>
            <a:ext cx="8563755" cy="1200329"/>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VE" dirty="0"/>
              <a:t>Una de las preocupaciones acerca de dejar la RM isquémica moderada en el momento de CABG es que la RM puede aumentar la gravedad con el tiempo y requerir una nueva operación. L</a:t>
            </a:r>
            <a:r>
              <a:rPr lang="es-VE" dirty="0" smtClean="0"/>
              <a:t>a </a:t>
            </a:r>
            <a:r>
              <a:rPr lang="es-VE" dirty="0"/>
              <a:t>presencia continua de MR, incluso </a:t>
            </a:r>
            <a:r>
              <a:rPr lang="es-VE" dirty="0" smtClean="0"/>
              <a:t>leve</a:t>
            </a:r>
            <a:r>
              <a:rPr lang="es-VE" dirty="0"/>
              <a:t>, continuó teniendo un impacto adverso en la remodelación inversa del LV y la </a:t>
            </a:r>
            <a:r>
              <a:rPr lang="es-VE" dirty="0" smtClean="0"/>
              <a:t>CF. </a:t>
            </a:r>
            <a:endParaRPr lang="es-VE" dirty="0"/>
          </a:p>
        </p:txBody>
      </p:sp>
    </p:spTree>
    <p:extLst>
      <p:ext uri="{BB962C8B-B14F-4D97-AF65-F5344CB8AC3E}">
        <p14:creationId xmlns:p14="http://schemas.microsoft.com/office/powerpoint/2010/main" val="32859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DISCUSION</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79512" y="2388050"/>
            <a:ext cx="8864329" cy="1477328"/>
          </a:xfrm>
          <a:prstGeom prst="rect">
            <a:avLst/>
          </a:prstGeom>
          <a:ln w="3810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endParaRPr lang="es-VE" dirty="0" smtClean="0"/>
          </a:p>
          <a:p>
            <a:pPr algn="just"/>
            <a:r>
              <a:rPr lang="es-VE" dirty="0" smtClean="0"/>
              <a:t>La </a:t>
            </a:r>
            <a:r>
              <a:rPr lang="es-VE" dirty="0"/>
              <a:t>elevación persistente en los niveles de BNP en el grupo CABG más MVR, </a:t>
            </a:r>
            <a:r>
              <a:rPr lang="es-VE" dirty="0" smtClean="0"/>
              <a:t>sugiere </a:t>
            </a:r>
            <a:r>
              <a:rPr lang="es-VE" dirty="0"/>
              <a:t>una disfunción persistente del VI a 1 </a:t>
            </a:r>
            <a:r>
              <a:rPr lang="es-VE" dirty="0" smtClean="0"/>
              <a:t>año;  resultados consistentes con </a:t>
            </a:r>
            <a:r>
              <a:rPr lang="es-VE" dirty="0"/>
              <a:t>estudios que informan </a:t>
            </a:r>
            <a:r>
              <a:rPr lang="es-VE" dirty="0" smtClean="0"/>
              <a:t> </a:t>
            </a:r>
            <a:r>
              <a:rPr lang="es-VE" dirty="0"/>
              <a:t>peor resultado después de la reparación </a:t>
            </a:r>
            <a:r>
              <a:rPr lang="es-VE" dirty="0" smtClean="0"/>
              <a:t>de </a:t>
            </a:r>
            <a:r>
              <a:rPr lang="es-VE" dirty="0"/>
              <a:t>la RM isquémica funcional en comparación con la RM isquémica estructural. </a:t>
            </a:r>
          </a:p>
        </p:txBody>
      </p:sp>
    </p:spTree>
    <p:extLst>
      <p:ext uri="{BB962C8B-B14F-4D97-AF65-F5344CB8AC3E}">
        <p14:creationId xmlns:p14="http://schemas.microsoft.com/office/powerpoint/2010/main" val="529233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2050" name="Picture 2" descr="Image result for clase funcional de we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81" y="835024"/>
            <a:ext cx="7716038"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96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 sz="2400" b="1" kern="0" dirty="0" smtClean="0">
                <a:solidFill>
                  <a:srgbClr val="FFC000"/>
                </a:solidFill>
                <a:latin typeface="Cambria" pitchFamily="18" charset="0"/>
              </a:rPr>
              <a:t>CONCLUSION</a:t>
            </a:r>
            <a:endParaRPr kumimoji="0" lang="es-ES" sz="2400" b="1" i="0" u="none" strike="noStrike" kern="0" cap="none" spc="0" normalizeH="0" baseline="0" noProof="0" dirty="0" smtClean="0">
              <a:ln>
                <a:noFill/>
              </a:ln>
              <a:solidFill>
                <a:srgbClr val="FFC000"/>
              </a:solidFill>
              <a:effectLst/>
              <a:uLnTx/>
              <a:uFillTx/>
              <a:latin typeface="Cambria" pitchFamily="18"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688766" y="2064884"/>
            <a:ext cx="7988968" cy="1200329"/>
          </a:xfrm>
          <a:prstGeom prst="rect">
            <a:avLst/>
          </a:prstGeom>
          <a:ln w="57150">
            <a:solidFill>
              <a:srgbClr val="FFC000"/>
            </a:solidFill>
          </a:ln>
        </p:spPr>
        <p:txBody>
          <a:bodyPr wrap="square">
            <a:spAutoFit/>
          </a:bodyPr>
          <a:lstStyle/>
          <a:p>
            <a:pPr algn="just"/>
            <a:r>
              <a:rPr lang="es-VE" dirty="0" smtClean="0">
                <a:solidFill>
                  <a:prstClr val="white"/>
                </a:solidFill>
                <a:latin typeface="Cambria" panose="02040503050406030204" pitchFamily="18" charset="0"/>
              </a:rPr>
              <a:t>El E</a:t>
            </a:r>
            <a:r>
              <a:rPr lang="es-VE" dirty="0" smtClean="0"/>
              <a:t>nsayo </a:t>
            </a:r>
            <a:r>
              <a:rPr lang="es-VE" dirty="0"/>
              <a:t>RIME comparó CABG más MVR contra CABG solo en pacientes con RM isquémica moderada. La adición de MVR a CABG mejoró significativamente la capacidad funcional en 1 año y redujo los volúmenes de LV, la gravedad de MR y los niveles de BNP. </a:t>
            </a:r>
            <a:endParaRPr lang="es-VE" dirty="0">
              <a:solidFill>
                <a:prstClr val="white"/>
              </a:solidFill>
              <a:latin typeface="Cambria" panose="02040503050406030204" pitchFamily="18" charset="0"/>
            </a:endParaRPr>
          </a:p>
        </p:txBody>
      </p:sp>
    </p:spTree>
    <p:extLst>
      <p:ext uri="{BB962C8B-B14F-4D97-AF65-F5344CB8AC3E}">
        <p14:creationId xmlns:p14="http://schemas.microsoft.com/office/powerpoint/2010/main" val="28601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6614" t="9590" r="25888" b="9997"/>
          <a:stretch/>
        </p:blipFill>
        <p:spPr>
          <a:xfrm>
            <a:off x="0" y="0"/>
            <a:ext cx="9144000" cy="6858000"/>
          </a:xfrm>
          <a:prstGeom prst="rect">
            <a:avLst/>
          </a:prstGeom>
        </p:spPr>
      </p:pic>
      <p:sp>
        <p:nvSpPr>
          <p:cNvPr id="6" name="Multiplicar 5"/>
          <p:cNvSpPr/>
          <p:nvPr/>
        </p:nvSpPr>
        <p:spPr>
          <a:xfrm>
            <a:off x="6400800" y="1150880"/>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Multiplicar 6"/>
          <p:cNvSpPr/>
          <p:nvPr/>
        </p:nvSpPr>
        <p:spPr>
          <a:xfrm>
            <a:off x="6411306" y="1618597"/>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Multiplicar 7"/>
          <p:cNvSpPr/>
          <p:nvPr/>
        </p:nvSpPr>
        <p:spPr>
          <a:xfrm>
            <a:off x="6453348" y="2180898"/>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ultiplicar 8"/>
          <p:cNvSpPr/>
          <p:nvPr/>
        </p:nvSpPr>
        <p:spPr>
          <a:xfrm>
            <a:off x="6858000" y="2743204"/>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Multiplicar 9"/>
          <p:cNvSpPr/>
          <p:nvPr/>
        </p:nvSpPr>
        <p:spPr>
          <a:xfrm>
            <a:off x="6395544" y="3263464"/>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Multiplicar 10"/>
          <p:cNvSpPr/>
          <p:nvPr/>
        </p:nvSpPr>
        <p:spPr>
          <a:xfrm>
            <a:off x="6863601" y="3878310"/>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Multiplicar 11"/>
          <p:cNvSpPr/>
          <p:nvPr/>
        </p:nvSpPr>
        <p:spPr>
          <a:xfrm>
            <a:off x="6416565" y="4876804"/>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Multiplicar 12"/>
          <p:cNvSpPr/>
          <p:nvPr/>
        </p:nvSpPr>
        <p:spPr>
          <a:xfrm>
            <a:off x="6390288" y="4451129"/>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Multiplicar 13"/>
          <p:cNvSpPr/>
          <p:nvPr/>
        </p:nvSpPr>
        <p:spPr>
          <a:xfrm>
            <a:off x="8161287" y="5801721"/>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Multiplicar 14"/>
          <p:cNvSpPr/>
          <p:nvPr/>
        </p:nvSpPr>
        <p:spPr>
          <a:xfrm>
            <a:off x="8148155" y="6362712"/>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Multiplicar 15"/>
          <p:cNvSpPr/>
          <p:nvPr/>
        </p:nvSpPr>
        <p:spPr>
          <a:xfrm>
            <a:off x="8161287" y="5397070"/>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5846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141888"/>
            <a:ext cx="8986345" cy="6195842"/>
            <a:chOff x="0" y="141888"/>
            <a:chExt cx="8986345" cy="6195842"/>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6736" t="32220" r="26493" b="56142"/>
            <a:stretch/>
          </p:blipFill>
          <p:spPr>
            <a:xfrm>
              <a:off x="0" y="141888"/>
              <a:ext cx="8986345" cy="2096815"/>
            </a:xfrm>
            <a:prstGeom prst="rect">
              <a:avLst/>
            </a:prstGeom>
          </p:spPr>
        </p:pic>
        <p:pic>
          <p:nvPicPr>
            <p:cNvPr id="5" name="Imagen 4"/>
            <p:cNvPicPr>
              <a:picLocks noChangeAspect="1"/>
            </p:cNvPicPr>
            <p:nvPr/>
          </p:nvPicPr>
          <p:blipFill rotWithShape="1">
            <a:blip r:embed="rId5"/>
            <a:srcRect l="26736" t="20367" r="26372" b="50323"/>
            <a:stretch/>
          </p:blipFill>
          <p:spPr>
            <a:xfrm>
              <a:off x="0" y="2207164"/>
              <a:ext cx="8986345" cy="4130566"/>
            </a:xfrm>
            <a:prstGeom prst="rect">
              <a:avLst/>
            </a:prstGeom>
          </p:spPr>
        </p:pic>
      </p:grpSp>
      <p:sp>
        <p:nvSpPr>
          <p:cNvPr id="7" name="Multiplicar 6"/>
          <p:cNvSpPr/>
          <p:nvPr/>
        </p:nvSpPr>
        <p:spPr>
          <a:xfrm>
            <a:off x="5693973" y="670029"/>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Multiplicar 7"/>
          <p:cNvSpPr/>
          <p:nvPr/>
        </p:nvSpPr>
        <p:spPr>
          <a:xfrm>
            <a:off x="6353499" y="1473084"/>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ultiplicar 8"/>
          <p:cNvSpPr/>
          <p:nvPr/>
        </p:nvSpPr>
        <p:spPr>
          <a:xfrm>
            <a:off x="6353501" y="3266074"/>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Multiplicar 9"/>
          <p:cNvSpPr/>
          <p:nvPr/>
        </p:nvSpPr>
        <p:spPr>
          <a:xfrm>
            <a:off x="6353500" y="3815900"/>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Multiplicar 10"/>
          <p:cNvSpPr/>
          <p:nvPr/>
        </p:nvSpPr>
        <p:spPr>
          <a:xfrm>
            <a:off x="6353500" y="4562795"/>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Multiplicar 11"/>
          <p:cNvSpPr/>
          <p:nvPr/>
        </p:nvSpPr>
        <p:spPr>
          <a:xfrm>
            <a:off x="5693973" y="5850299"/>
            <a:ext cx="409903" cy="5202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446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endParaRPr lang="es-VE" dirty="0"/>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 sz="2400" b="1" kern="0" noProof="0" dirty="0" smtClean="0">
                <a:solidFill>
                  <a:srgbClr val="FFC000"/>
                </a:solidFill>
                <a:latin typeface="Cambria" pitchFamily="18" charset="0"/>
              </a:rPr>
              <a:t>APORTES DEL GRUPO</a:t>
            </a:r>
            <a:endParaRPr kumimoji="0" lang="es-ES" sz="2400" b="1" i="0" u="none" strike="noStrike" kern="0" cap="none" spc="0" normalizeH="0" baseline="0" noProof="0" dirty="0" smtClean="0">
              <a:ln>
                <a:noFill/>
              </a:ln>
              <a:solidFill>
                <a:srgbClr val="FFC000"/>
              </a:solidFill>
              <a:effectLst/>
              <a:uLnTx/>
              <a:uFillTx/>
              <a:latin typeface="Cambria" pitchFamily="18"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649705" y="1248783"/>
            <a:ext cx="7988968" cy="2031325"/>
          </a:xfrm>
          <a:prstGeom prst="rect">
            <a:avLst/>
          </a:prstGeom>
          <a:ln w="57150">
            <a:solidFill>
              <a:srgbClr val="FFC000"/>
            </a:solidFill>
          </a:ln>
        </p:spPr>
        <p:txBody>
          <a:bodyPr wrap="square">
            <a:spAutoFit/>
          </a:bodyPr>
          <a:lstStyle/>
          <a:p>
            <a:pPr algn="just"/>
            <a:r>
              <a:rPr lang="es-VE" dirty="0" smtClean="0">
                <a:solidFill>
                  <a:prstClr val="white"/>
                </a:solidFill>
                <a:latin typeface="Cambria" panose="02040503050406030204" pitchFamily="18" charset="0"/>
              </a:rPr>
              <a:t>A pesar de los resultados obtenidos en el estudio RIME que </a:t>
            </a:r>
            <a:r>
              <a:rPr lang="es-VE" dirty="0">
                <a:solidFill>
                  <a:prstClr val="white"/>
                </a:solidFill>
                <a:latin typeface="Cambria" panose="02040503050406030204" pitchFamily="18" charset="0"/>
              </a:rPr>
              <a:t>sugiere  mejoría </a:t>
            </a:r>
            <a:r>
              <a:rPr lang="es-VE" dirty="0" smtClean="0">
                <a:solidFill>
                  <a:prstClr val="white"/>
                </a:solidFill>
                <a:latin typeface="Cambria" panose="02040503050406030204" pitchFamily="18" charset="0"/>
              </a:rPr>
              <a:t>en </a:t>
            </a:r>
            <a:r>
              <a:rPr lang="es-VE" dirty="0">
                <a:solidFill>
                  <a:prstClr val="white"/>
                </a:solidFill>
                <a:latin typeface="Cambria" panose="02040503050406030204" pitchFamily="18" charset="0"/>
              </a:rPr>
              <a:t>el </a:t>
            </a:r>
            <a:r>
              <a:rPr lang="es-VE" b="1" dirty="0">
                <a:solidFill>
                  <a:prstClr val="white"/>
                </a:solidFill>
                <a:latin typeface="Cambria" panose="02040503050406030204" pitchFamily="18" charset="0"/>
              </a:rPr>
              <a:t>Consumo pico de oxigeno (PFP</a:t>
            </a:r>
            <a:r>
              <a:rPr lang="es-VE" b="1" dirty="0" smtClean="0">
                <a:solidFill>
                  <a:prstClr val="white"/>
                </a:solidFill>
                <a:latin typeface="Cambria" panose="02040503050406030204" pitchFamily="18" charset="0"/>
              </a:rPr>
              <a:t>)</a:t>
            </a:r>
            <a:r>
              <a:rPr lang="es-VE" dirty="0" smtClean="0">
                <a:solidFill>
                  <a:prstClr val="white"/>
                </a:solidFill>
                <a:latin typeface="Cambria" panose="02040503050406030204" pitchFamily="18" charset="0"/>
              </a:rPr>
              <a:t> junto a parámetros </a:t>
            </a:r>
            <a:r>
              <a:rPr lang="es-VE" dirty="0" err="1" smtClean="0">
                <a:solidFill>
                  <a:prstClr val="white"/>
                </a:solidFill>
                <a:latin typeface="Cambria" panose="02040503050406030204" pitchFamily="18" charset="0"/>
              </a:rPr>
              <a:t>ecocardiográficos</a:t>
            </a:r>
            <a:r>
              <a:rPr lang="es-VE" dirty="0" smtClean="0">
                <a:solidFill>
                  <a:prstClr val="white"/>
                </a:solidFill>
                <a:latin typeface="Cambria" panose="02040503050406030204" pitchFamily="18" charset="0"/>
              </a:rPr>
              <a:t> </a:t>
            </a:r>
            <a:r>
              <a:rPr lang="es-VE" dirty="0">
                <a:solidFill>
                  <a:prstClr val="white"/>
                </a:solidFill>
                <a:latin typeface="Cambria" panose="02040503050406030204" pitchFamily="18" charset="0"/>
              </a:rPr>
              <a:t>(PFS)  </a:t>
            </a:r>
            <a:r>
              <a:rPr lang="es-VE" dirty="0" smtClean="0">
                <a:solidFill>
                  <a:prstClr val="white"/>
                </a:solidFill>
                <a:latin typeface="Cambria" panose="02040503050406030204" pitchFamily="18" charset="0"/>
              </a:rPr>
              <a:t>como (VSFVI </a:t>
            </a:r>
            <a:r>
              <a:rPr lang="es-VE" dirty="0">
                <a:solidFill>
                  <a:prstClr val="white"/>
                </a:solidFill>
                <a:latin typeface="Cambria" panose="02040503050406030204" pitchFamily="18" charset="0"/>
              </a:rPr>
              <a:t>Indexado, y Volumen </a:t>
            </a:r>
            <a:r>
              <a:rPr lang="es-VE" dirty="0" err="1" smtClean="0">
                <a:solidFill>
                  <a:prstClr val="white"/>
                </a:solidFill>
                <a:latin typeface="Cambria" panose="02040503050406030204" pitchFamily="18" charset="0"/>
              </a:rPr>
              <a:t>regurgitante</a:t>
            </a:r>
            <a:r>
              <a:rPr lang="es-VE" dirty="0" smtClean="0">
                <a:solidFill>
                  <a:prstClr val="white"/>
                </a:solidFill>
                <a:latin typeface="Cambria" panose="02040503050406030204" pitchFamily="18" charset="0"/>
              </a:rPr>
              <a:t>) en el grupo que fue a </a:t>
            </a:r>
            <a:r>
              <a:rPr lang="es-VE" dirty="0" err="1" smtClean="0">
                <a:solidFill>
                  <a:prstClr val="white"/>
                </a:solidFill>
                <a:latin typeface="Cambria" panose="02040503050406030204" pitchFamily="18" charset="0"/>
              </a:rPr>
              <a:t>procedimeitno</a:t>
            </a:r>
            <a:r>
              <a:rPr lang="es-VE" dirty="0" smtClean="0">
                <a:solidFill>
                  <a:prstClr val="white"/>
                </a:solidFill>
                <a:latin typeface="Cambria" panose="02040503050406030204" pitchFamily="18" charset="0"/>
              </a:rPr>
              <a:t> doble con respecto al Grupo de CABG aislada; cuando evaluamos los extremos de la Desviación estándar de los cambios ocurridos a la valoración anual observamos que los mismos se superponen por lo que concluimos en que no existe diferencia estadísticamente significativa entre los 2 grupos . </a:t>
            </a:r>
            <a:endParaRPr lang="es-VE" dirty="0">
              <a:solidFill>
                <a:prstClr val="white"/>
              </a:solidFill>
              <a:latin typeface="Cambria" panose="02040503050406030204" pitchFamily="18" charset="0"/>
            </a:endParaRPr>
          </a:p>
        </p:txBody>
      </p:sp>
      <p:sp>
        <p:nvSpPr>
          <p:cNvPr id="15" name="Rectángulo 14"/>
          <p:cNvSpPr/>
          <p:nvPr/>
        </p:nvSpPr>
        <p:spPr>
          <a:xfrm>
            <a:off x="595427" y="3860411"/>
            <a:ext cx="7988968" cy="923330"/>
          </a:xfrm>
          <a:prstGeom prst="rect">
            <a:avLst/>
          </a:prstGeom>
          <a:ln w="57150">
            <a:solidFill>
              <a:srgbClr val="FFC000"/>
            </a:solidFill>
          </a:ln>
        </p:spPr>
        <p:txBody>
          <a:bodyPr wrap="square">
            <a:spAutoFit/>
          </a:bodyPr>
          <a:lstStyle/>
          <a:p>
            <a:r>
              <a:rPr lang="es-VE" dirty="0" smtClean="0">
                <a:solidFill>
                  <a:prstClr val="white"/>
                </a:solidFill>
                <a:latin typeface="Cambria" panose="02040503050406030204" pitchFamily="18" charset="0"/>
              </a:rPr>
              <a:t>La muestra pequeña y no </a:t>
            </a:r>
            <a:r>
              <a:rPr lang="es-VE" dirty="0" err="1" smtClean="0">
                <a:solidFill>
                  <a:prstClr val="white"/>
                </a:solidFill>
                <a:latin typeface="Cambria" panose="02040503050406030204" pitchFamily="18" charset="0"/>
              </a:rPr>
              <a:t>cumplio</a:t>
            </a:r>
            <a:r>
              <a:rPr lang="es-VE" dirty="0" smtClean="0">
                <a:solidFill>
                  <a:prstClr val="white"/>
                </a:solidFill>
                <a:latin typeface="Cambria" panose="02040503050406030204" pitchFamily="18" charset="0"/>
              </a:rPr>
              <a:t> con los parámetros establecidos en su análisis estadístico de contar con una muestra de 100 pacientes  para alcanzar una potencia estadística del 90%</a:t>
            </a:r>
            <a:r>
              <a:rPr lang="es-VE" dirty="0" smtClean="0"/>
              <a:t>. </a:t>
            </a:r>
            <a:endParaRPr lang="es-VE" dirty="0">
              <a:solidFill>
                <a:prstClr val="white"/>
              </a:solidFill>
              <a:latin typeface="Cambria" panose="02040503050406030204" pitchFamily="18" charset="0"/>
            </a:endParaRPr>
          </a:p>
        </p:txBody>
      </p:sp>
      <p:sp>
        <p:nvSpPr>
          <p:cNvPr id="7" name="Rectángulo 6"/>
          <p:cNvSpPr/>
          <p:nvPr/>
        </p:nvSpPr>
        <p:spPr>
          <a:xfrm>
            <a:off x="595427" y="3906578"/>
            <a:ext cx="8025153" cy="1754326"/>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smtClean="0">
                <a:solidFill>
                  <a:prstClr val="white"/>
                </a:solidFill>
                <a:latin typeface="Cambria" panose="02040503050406030204" pitchFamily="18" charset="0"/>
              </a:rPr>
              <a:t>Un elemento a tomar en consideración es que ha pesar del análisis estadístico que ya se discutió  con respecto a los </a:t>
            </a:r>
            <a:r>
              <a:rPr lang="es-VE" dirty="0">
                <a:solidFill>
                  <a:prstClr val="white"/>
                </a:solidFill>
                <a:latin typeface="Cambria" panose="02040503050406030204" pitchFamily="18" charset="0"/>
              </a:rPr>
              <a:t>P</a:t>
            </a:r>
            <a:r>
              <a:rPr lang="es-VE" dirty="0" smtClean="0">
                <a:solidFill>
                  <a:prstClr val="white"/>
                </a:solidFill>
                <a:latin typeface="Cambria" panose="02040503050406030204" pitchFamily="18" charset="0"/>
              </a:rPr>
              <a:t>untos Finales; </a:t>
            </a:r>
            <a:r>
              <a:rPr lang="es-VE" dirty="0" smtClean="0"/>
              <a:t>los </a:t>
            </a:r>
            <a:r>
              <a:rPr lang="es-VE" dirty="0"/>
              <a:t>pacientes </a:t>
            </a:r>
            <a:r>
              <a:rPr lang="es-VE" dirty="0" smtClean="0"/>
              <a:t>(CABG+RVM) si presentaron mejoría clínica evolucionando a un promedio  CF </a:t>
            </a:r>
            <a:r>
              <a:rPr lang="es-VE" dirty="0"/>
              <a:t>NYHA de </a:t>
            </a:r>
            <a:r>
              <a:rPr lang="es-VE" dirty="0" smtClean="0"/>
              <a:t>I (76%), en  </a:t>
            </a:r>
            <a:r>
              <a:rPr lang="es-VE" dirty="0"/>
              <a:t>comparación </a:t>
            </a:r>
            <a:r>
              <a:rPr lang="es-VE" dirty="0" smtClean="0"/>
              <a:t>con el grupo CABG sola cuya  CF </a:t>
            </a:r>
            <a:r>
              <a:rPr lang="es-VE" dirty="0"/>
              <a:t>media </a:t>
            </a:r>
            <a:r>
              <a:rPr lang="es-VE" dirty="0" smtClean="0"/>
              <a:t>se mantuvo en </a:t>
            </a:r>
            <a:r>
              <a:rPr lang="es-VE" dirty="0"/>
              <a:t>NYHA de </a:t>
            </a:r>
            <a:r>
              <a:rPr lang="es-VE" dirty="0" smtClean="0"/>
              <a:t>II o III</a:t>
            </a:r>
          </a:p>
          <a:p>
            <a:pPr algn="just"/>
            <a:r>
              <a:rPr lang="es-VE" dirty="0" smtClean="0"/>
              <a:t>Además de mejorar CF según clasificación Weber de C a B (Doble procedimiento).</a:t>
            </a:r>
            <a:endParaRPr lang="es-VE" dirty="0"/>
          </a:p>
          <a:p>
            <a:pPr algn="just"/>
            <a:r>
              <a:rPr lang="es-VE" dirty="0" smtClean="0">
                <a:solidFill>
                  <a:prstClr val="white"/>
                </a:solidFill>
                <a:latin typeface="Cambria" panose="02040503050406030204" pitchFamily="18" charset="0"/>
              </a:rPr>
              <a:t> </a:t>
            </a:r>
            <a:endParaRPr lang="es-VE" dirty="0">
              <a:solidFill>
                <a:prstClr val="white"/>
              </a:solidFill>
              <a:latin typeface="Cambria" panose="02040503050406030204" pitchFamily="18" charset="0"/>
            </a:endParaRPr>
          </a:p>
        </p:txBody>
      </p:sp>
      <p:sp>
        <p:nvSpPr>
          <p:cNvPr id="8" name="Rectángulo 7"/>
          <p:cNvSpPr/>
          <p:nvPr/>
        </p:nvSpPr>
        <p:spPr>
          <a:xfrm>
            <a:off x="559242" y="3794114"/>
            <a:ext cx="8025153" cy="2031325"/>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smtClean="0">
                <a:solidFill>
                  <a:prstClr val="white"/>
                </a:solidFill>
                <a:latin typeface="Cambria" panose="02040503050406030204" pitchFamily="18" charset="0"/>
              </a:rPr>
              <a:t>En el estudio no se hace mención de la supervivencia de estos pacientes en el  post operatorio </a:t>
            </a:r>
            <a:r>
              <a:rPr lang="es-VE" dirty="0"/>
              <a:t> </a:t>
            </a:r>
            <a:r>
              <a:rPr lang="es-VE" dirty="0" smtClean="0"/>
              <a:t>considerando que no </a:t>
            </a:r>
            <a:r>
              <a:rPr lang="es-VE" dirty="0"/>
              <a:t>tiene la potencia suficiente para evaluar eventos clínicos y supervivencia </a:t>
            </a:r>
            <a:r>
              <a:rPr lang="es-VE" dirty="0" smtClean="0">
                <a:solidFill>
                  <a:prstClr val="white"/>
                </a:solidFill>
                <a:latin typeface="Cambria" panose="02040503050406030204" pitchFamily="18" charset="0"/>
              </a:rPr>
              <a:t>; Por otro lado uno de los detalles que nos hubiese interesado conocer es la evolución a los 2 años  del VSFVI indexado ( ya que se estima que el Remodelado continua por este tiempo) </a:t>
            </a:r>
            <a:r>
              <a:rPr lang="es-VE" dirty="0" err="1" smtClean="0">
                <a:solidFill>
                  <a:prstClr val="white"/>
                </a:solidFill>
                <a:latin typeface="Cambria" panose="02040503050406030204" pitchFamily="18" charset="0"/>
              </a:rPr>
              <a:t>asi</a:t>
            </a:r>
            <a:r>
              <a:rPr lang="es-VE" dirty="0" smtClean="0">
                <a:solidFill>
                  <a:prstClr val="white"/>
                </a:solidFill>
                <a:latin typeface="Cambria" panose="02040503050406030204" pitchFamily="18" charset="0"/>
              </a:rPr>
              <a:t> como el VR y Valor del BNP; </a:t>
            </a:r>
            <a:r>
              <a:rPr lang="es-VE" dirty="0"/>
              <a:t>e</a:t>
            </a:r>
            <a:r>
              <a:rPr lang="es-VE" dirty="0" smtClean="0"/>
              <a:t>l defecto </a:t>
            </a:r>
            <a:r>
              <a:rPr lang="es-VE" dirty="0"/>
              <a:t>del anillo </a:t>
            </a:r>
            <a:r>
              <a:rPr lang="es-VE" dirty="0" smtClean="0"/>
              <a:t>en algunas ocasiones se </a:t>
            </a:r>
            <a:r>
              <a:rPr lang="es-VE" dirty="0"/>
              <a:t>manifiesta a </a:t>
            </a:r>
            <a:r>
              <a:rPr lang="es-VE" dirty="0" smtClean="0"/>
              <a:t>los </a:t>
            </a:r>
            <a:r>
              <a:rPr lang="es-VE" dirty="0"/>
              <a:t>3 años </a:t>
            </a:r>
            <a:r>
              <a:rPr lang="es-VE" dirty="0" smtClean="0"/>
              <a:t>posterior a reparación y este  seguimiento fue hasta </a:t>
            </a:r>
            <a:r>
              <a:rPr lang="es-VE" dirty="0"/>
              <a:t>1 año </a:t>
            </a:r>
            <a:r>
              <a:rPr lang="es-VE" dirty="0" smtClean="0"/>
              <a:t>(corto el seguimiento).</a:t>
            </a:r>
            <a:endParaRPr lang="es-VE" dirty="0">
              <a:solidFill>
                <a:prstClr val="white"/>
              </a:solidFill>
              <a:latin typeface="Cambria" panose="02040503050406030204" pitchFamily="18" charset="0"/>
            </a:endParaRPr>
          </a:p>
        </p:txBody>
      </p:sp>
    </p:spTree>
    <p:extLst>
      <p:ext uri="{BB962C8B-B14F-4D97-AF65-F5344CB8AC3E}">
        <p14:creationId xmlns:p14="http://schemas.microsoft.com/office/powerpoint/2010/main" val="24402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628650" y="365126"/>
            <a:ext cx="7886700" cy="1325563"/>
          </a:xfrm>
        </p:spPr>
        <p:txBody>
          <a:bodyPr/>
          <a:lstStyle/>
          <a:p>
            <a:pPr algn="ctr"/>
            <a:r>
              <a:rPr lang="es-VE" dirty="0" smtClean="0">
                <a:latin typeface="Bernard MT Condensed" panose="02050806060905020404" pitchFamily="18" charset="0"/>
              </a:rPr>
              <a:t>INTERROGANTE </a:t>
            </a:r>
            <a:endParaRPr lang="es-VE" dirty="0">
              <a:latin typeface="Bernard MT Condensed" panose="02050806060905020404" pitchFamily="18" charset="0"/>
            </a:endParaRPr>
          </a:p>
        </p:txBody>
      </p:sp>
      <p:sp>
        <p:nvSpPr>
          <p:cNvPr id="8" name="Llamada de nube 7"/>
          <p:cNvSpPr/>
          <p:nvPr/>
        </p:nvSpPr>
        <p:spPr>
          <a:xfrm>
            <a:off x="628650" y="1347538"/>
            <a:ext cx="7886700" cy="4475746"/>
          </a:xfrm>
          <a:prstGeom prst="cloudCallout">
            <a:avLst/>
          </a:prstGeom>
          <a:noFill/>
          <a:ln w="57150">
            <a:solidFill>
              <a:srgbClr val="C20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arcador de contenido 2"/>
          <p:cNvSpPr txBox="1">
            <a:spLocks/>
          </p:cNvSpPr>
          <p:nvPr/>
        </p:nvSpPr>
        <p:spPr>
          <a:xfrm>
            <a:off x="1319463" y="2773531"/>
            <a:ext cx="6356684" cy="1581901"/>
          </a:xfrm>
          <a:prstGeom prst="rect">
            <a:avLst/>
          </a:prstGeom>
          <a:solidFill>
            <a:schemeClr val="bg1"/>
          </a:solidFill>
        </p:spPr>
        <p:txBody>
          <a:bodyPr vert="horz" lIns="91440" tIns="45720" rIns="91440" bIns="45720" rtlCol="0">
            <a:normAutofit lnSpcReduction="10000"/>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smtClean="0">
                <a:ln/>
                <a:latin typeface="Cambria" panose="02040503050406030204" pitchFamily="18" charset="0"/>
              </a:rPr>
              <a:t>¿</a:t>
            </a:r>
            <a:r>
              <a:rPr lang="es-ES" b="1" dirty="0" smtClean="0">
                <a:ln/>
                <a:latin typeface="Cambria" panose="02040503050406030204" pitchFamily="18" charset="0"/>
              </a:rPr>
              <a:t>Cuál es la conducta mas adecuada en el tratamiento de la insuficiencia mitral moderada de etiología isquémica?</a:t>
            </a:r>
            <a:endParaRPr lang="es-ES" b="1" dirty="0">
              <a:ln/>
              <a:latin typeface="Cambria" panose="02040503050406030204" pitchFamily="18" charset="0"/>
            </a:endParaRPr>
          </a:p>
        </p:txBody>
      </p:sp>
      <p:sp>
        <p:nvSpPr>
          <p:cNvPr id="10" name="Rectángulo 9"/>
          <p:cNvSpPr/>
          <p:nvPr/>
        </p:nvSpPr>
        <p:spPr>
          <a:xfrm>
            <a:off x="688766" y="2410319"/>
            <a:ext cx="8025153" cy="2308324"/>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es-VE" dirty="0" smtClean="0">
                <a:solidFill>
                  <a:prstClr val="white"/>
                </a:solidFill>
                <a:latin typeface="Cambria" panose="02040503050406030204" pitchFamily="18" charset="0"/>
              </a:rPr>
              <a:t>No se puede establecer  la conducta mas adecuada con el resultado de este estudio ya que en los análisis estadísticos en los que se compara el Grupo que fue a CABG sola VS el Grupo (CABG+ RVM) no hubo diferencia estadísticamente significativa en cuanto a mejoría en el Consumo de Oxigeno, VSFVI Indexado, VR ni </a:t>
            </a:r>
            <a:r>
              <a:rPr lang="es-VE" dirty="0">
                <a:solidFill>
                  <a:prstClr val="white"/>
                </a:solidFill>
                <a:latin typeface="Cambria" panose="02040503050406030204" pitchFamily="18" charset="0"/>
              </a:rPr>
              <a:t>v</a:t>
            </a:r>
            <a:r>
              <a:rPr lang="es-VE" dirty="0" smtClean="0">
                <a:solidFill>
                  <a:prstClr val="white"/>
                </a:solidFill>
                <a:latin typeface="Cambria" panose="02040503050406030204" pitchFamily="18" charset="0"/>
              </a:rPr>
              <a:t>alores de BNP a pesar que ellos expresan que si hubo mejoría en el ultimo Grupo en su valoración al año. Sin embargo lo que se puede destacar es que este segundo grupo si presento evolución satisfactoria en cuanto a su Clase Funcional (NYHA/WEBER) y por ende en los síntomas.</a:t>
            </a:r>
            <a:endParaRPr lang="es-VE" dirty="0"/>
          </a:p>
        </p:txBody>
      </p:sp>
    </p:spTree>
    <p:extLst>
      <p:ext uri="{BB962C8B-B14F-4D97-AF65-F5344CB8AC3E}">
        <p14:creationId xmlns:p14="http://schemas.microsoft.com/office/powerpoint/2010/main" val="33801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1319463" y="2773531"/>
            <a:ext cx="6356684" cy="1581901"/>
          </a:xfrm>
          <a:prstGeom prst="rect">
            <a:avLst/>
          </a:prstGeom>
          <a:solidFill>
            <a:schemeClr val="bg1"/>
          </a:solidFill>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2400" b="1" dirty="0">
              <a:ln/>
              <a:latin typeface="Cambria" panose="02040503050406030204" pitchFamily="18" charset="0"/>
            </a:endParaRPr>
          </a:p>
        </p:txBody>
      </p:sp>
      <p:pic>
        <p:nvPicPr>
          <p:cNvPr id="3" name="Imagen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5013" t="30556" r="25207" b="23264"/>
          <a:stretch/>
        </p:blipFill>
        <p:spPr>
          <a:xfrm>
            <a:off x="250544" y="96982"/>
            <a:ext cx="8714920" cy="337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1"/>
          <p:cNvSpPr/>
          <p:nvPr/>
        </p:nvSpPr>
        <p:spPr>
          <a:xfrm>
            <a:off x="688766" y="4648501"/>
            <a:ext cx="7600950" cy="923330"/>
          </a:xfrm>
          <a:prstGeom prst="rect">
            <a:avLst/>
          </a:prstGeom>
        </p:spPr>
        <p:txBody>
          <a:bodyPr wrap="square">
            <a:spAutoFit/>
          </a:bodyPr>
          <a:lstStyle/>
          <a:p>
            <a:pPr algn="just"/>
            <a:r>
              <a:rPr lang="es-VE" dirty="0" smtClean="0"/>
              <a:t>Cirugía de Bypass </a:t>
            </a:r>
            <a:r>
              <a:rPr lang="es-VE" dirty="0" err="1" smtClean="0"/>
              <a:t>Aortocoronaria</a:t>
            </a:r>
            <a:r>
              <a:rPr lang="es-VE" dirty="0" smtClean="0"/>
              <a:t> con o sin </a:t>
            </a:r>
            <a:r>
              <a:rPr lang="es-VE" dirty="0" err="1"/>
              <a:t>A</a:t>
            </a:r>
            <a:r>
              <a:rPr lang="es-VE" dirty="0" err="1" smtClean="0"/>
              <a:t>nuloplastia</a:t>
            </a:r>
            <a:r>
              <a:rPr lang="es-VE" dirty="0" smtClean="0"/>
              <a:t> de la </a:t>
            </a:r>
            <a:r>
              <a:rPr lang="es-VE" dirty="0" err="1" smtClean="0"/>
              <a:t>Valvula</a:t>
            </a:r>
            <a:r>
              <a:rPr lang="es-VE" dirty="0" smtClean="0"/>
              <a:t> Mitral por Regurgitación mitral funcional moderada isquémica : Resultados de la </a:t>
            </a:r>
            <a:r>
              <a:rPr lang="es-VE" dirty="0" err="1" smtClean="0"/>
              <a:t>Rabdomizacion</a:t>
            </a:r>
            <a:r>
              <a:rPr lang="es-VE" dirty="0" smtClean="0"/>
              <a:t> en la Evaluación de Isquemia Mitral (RIME)</a:t>
            </a:r>
            <a:endParaRPr lang="es-VE" dirty="0"/>
          </a:p>
        </p:txBody>
      </p:sp>
    </p:spTree>
    <p:extLst>
      <p:ext uri="{BB962C8B-B14F-4D97-AF65-F5344CB8AC3E}">
        <p14:creationId xmlns:p14="http://schemas.microsoft.com/office/powerpoint/2010/main" val="21593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22957" y="587610"/>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INTRODUCCION </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4 Marcador de contenido"/>
          <p:cNvGraphicFramePr>
            <a:graphicFrameLocks noGrp="1"/>
          </p:cNvGraphicFramePr>
          <p:nvPr>
            <p:ph idx="1"/>
            <p:extLst>
              <p:ext uri="{D42A27DB-BD31-4B8C-83A1-F6EECF244321}">
                <p14:modId xmlns:p14="http://schemas.microsoft.com/office/powerpoint/2010/main" val="1198832776"/>
              </p:ext>
            </p:extLst>
          </p:nvPr>
        </p:nvGraphicFramePr>
        <p:xfrm>
          <a:off x="179513" y="1501723"/>
          <a:ext cx="8856984" cy="3374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321576" y="1484908"/>
            <a:ext cx="8548104" cy="646331"/>
          </a:xfrm>
          <a:prstGeom prst="rect">
            <a:avLst/>
          </a:prstGeom>
          <a:noFill/>
        </p:spPr>
        <p:txBody>
          <a:bodyPr wrap="square" rtlCol="0">
            <a:spAutoFit/>
          </a:bodyPr>
          <a:lstStyle/>
          <a:p>
            <a:pPr algn="just"/>
            <a:r>
              <a:rPr lang="es-ES" dirty="0" smtClean="0"/>
              <a:t>La Insuficiencia Mitral funcional de origen isquémico ocurre </a:t>
            </a:r>
            <a:r>
              <a:rPr lang="es-ES" dirty="0"/>
              <a:t>en hasta el 40% de los pacientes </a:t>
            </a:r>
            <a:r>
              <a:rPr lang="es-ES" dirty="0" smtClean="0"/>
              <a:t>después de un </a:t>
            </a:r>
            <a:r>
              <a:rPr lang="es-ES" dirty="0"/>
              <a:t>infarto de miocardio</a:t>
            </a:r>
            <a:endParaRPr lang="es-VE" dirty="0"/>
          </a:p>
        </p:txBody>
      </p:sp>
      <p:sp>
        <p:nvSpPr>
          <p:cNvPr id="10" name="CuadroTexto 9"/>
          <p:cNvSpPr txBox="1"/>
          <p:nvPr/>
        </p:nvSpPr>
        <p:spPr>
          <a:xfrm>
            <a:off x="260958" y="2272642"/>
            <a:ext cx="8608722" cy="1477328"/>
          </a:xfrm>
          <a:prstGeom prst="rect">
            <a:avLst/>
          </a:prstGeom>
          <a:noFill/>
        </p:spPr>
        <p:txBody>
          <a:bodyPr wrap="square" rtlCol="0">
            <a:spAutoFit/>
          </a:bodyPr>
          <a:lstStyle/>
          <a:p>
            <a:pPr algn="just"/>
            <a:r>
              <a:rPr lang="es-VE" dirty="0" smtClean="0"/>
              <a:t>Evidenciándose mayor incidencia </a:t>
            </a:r>
            <a:r>
              <a:rPr lang="es-VE" dirty="0"/>
              <a:t>de insuficiencia </a:t>
            </a:r>
            <a:r>
              <a:rPr lang="es-VE" dirty="0" smtClean="0"/>
              <a:t>cardíaca (IC) </a:t>
            </a:r>
            <a:r>
              <a:rPr lang="es-VE" dirty="0"/>
              <a:t>y </a:t>
            </a:r>
            <a:r>
              <a:rPr lang="es-VE" dirty="0" smtClean="0"/>
              <a:t>muerte por </a:t>
            </a:r>
            <a:r>
              <a:rPr lang="es-VE" dirty="0"/>
              <a:t>remodelación y dilatación del ventrículo izquierdo </a:t>
            </a:r>
            <a:r>
              <a:rPr lang="es-VE" dirty="0" smtClean="0"/>
              <a:t>generando desequilibrio en la tracción y coaptación del apto </a:t>
            </a:r>
            <a:r>
              <a:rPr lang="es-VE" dirty="0" err="1" smtClean="0"/>
              <a:t>subvalvular</a:t>
            </a:r>
            <a:r>
              <a:rPr lang="es-VE" dirty="0" smtClean="0"/>
              <a:t> mitral generando regurgitación mitral (RM).</a:t>
            </a:r>
          </a:p>
          <a:p>
            <a:endParaRPr lang="es-VE" dirty="0"/>
          </a:p>
          <a:p>
            <a:endParaRPr lang="es-VE" dirty="0"/>
          </a:p>
        </p:txBody>
      </p:sp>
      <p:sp>
        <p:nvSpPr>
          <p:cNvPr id="14" name="CuadroTexto 13"/>
          <p:cNvSpPr txBox="1"/>
          <p:nvPr/>
        </p:nvSpPr>
        <p:spPr>
          <a:xfrm>
            <a:off x="260958" y="4776550"/>
            <a:ext cx="8836155" cy="646331"/>
          </a:xfrm>
          <a:prstGeom prst="rect">
            <a:avLst/>
          </a:prstGeom>
          <a:noFill/>
        </p:spPr>
        <p:txBody>
          <a:bodyPr wrap="square" rtlCol="0">
            <a:spAutoFit/>
          </a:bodyPr>
          <a:lstStyle/>
          <a:p>
            <a:pPr algn="just"/>
            <a:r>
              <a:rPr lang="es-VE" dirty="0" smtClean="0"/>
              <a:t>El pronostico </a:t>
            </a:r>
            <a:r>
              <a:rPr lang="es-VE" dirty="0"/>
              <a:t>a largo plazo </a:t>
            </a:r>
            <a:r>
              <a:rPr lang="es-VE" dirty="0" smtClean="0"/>
              <a:t>de la revascularización coronaria sola </a:t>
            </a:r>
            <a:r>
              <a:rPr lang="es-VE" dirty="0"/>
              <a:t>sigue siendo pobre, con un aumento en la incidencia </a:t>
            </a:r>
            <a:r>
              <a:rPr lang="es-VE" dirty="0" smtClean="0"/>
              <a:t>de complicaciones hasta en un 50% de los casos </a:t>
            </a:r>
            <a:endParaRPr lang="es-VE" dirty="0"/>
          </a:p>
        </p:txBody>
      </p:sp>
      <p:sp>
        <p:nvSpPr>
          <p:cNvPr id="15" name="CuadroTexto 14"/>
          <p:cNvSpPr txBox="1"/>
          <p:nvPr/>
        </p:nvSpPr>
        <p:spPr>
          <a:xfrm>
            <a:off x="321576" y="3402261"/>
            <a:ext cx="8332961" cy="1200329"/>
          </a:xfrm>
          <a:prstGeom prst="rect">
            <a:avLst/>
          </a:prstGeom>
          <a:noFill/>
        </p:spPr>
        <p:txBody>
          <a:bodyPr wrap="square" rtlCol="0">
            <a:spAutoFit/>
          </a:bodyPr>
          <a:lstStyle/>
          <a:p>
            <a:pPr algn="just"/>
            <a:r>
              <a:rPr lang="es-VE" dirty="0" smtClean="0"/>
              <a:t>La estructura de la Válvula Mitral (VM) es </a:t>
            </a:r>
            <a:r>
              <a:rPr lang="es-VE" dirty="0"/>
              <a:t>normal pero es incompetente como resultado de </a:t>
            </a:r>
            <a:r>
              <a:rPr lang="es-VE" dirty="0" smtClean="0"/>
              <a:t>un VI </a:t>
            </a:r>
            <a:r>
              <a:rPr lang="es-VE" dirty="0"/>
              <a:t>dilatado y </a:t>
            </a:r>
            <a:r>
              <a:rPr lang="es-VE" dirty="0" smtClean="0"/>
              <a:t>disfuncional. </a:t>
            </a:r>
            <a:r>
              <a:rPr lang="es-VE" dirty="0"/>
              <a:t>La </a:t>
            </a:r>
            <a:r>
              <a:rPr lang="es-VE" dirty="0" smtClean="0"/>
              <a:t>mayoría esta asociada a enfermedad </a:t>
            </a:r>
            <a:r>
              <a:rPr lang="es-VE" dirty="0"/>
              <a:t>arterial coronaria significativa de 3 vasos </a:t>
            </a:r>
            <a:r>
              <a:rPr lang="es-VE" dirty="0" smtClean="0"/>
              <a:t>y se benefician </a:t>
            </a:r>
            <a:r>
              <a:rPr lang="es-VE" dirty="0"/>
              <a:t>de </a:t>
            </a:r>
            <a:r>
              <a:rPr lang="es-VE" dirty="0" smtClean="0"/>
              <a:t>Cirugía de Bypass </a:t>
            </a:r>
            <a:r>
              <a:rPr lang="es-VE" dirty="0" err="1" smtClean="0"/>
              <a:t>Aortocoronaria</a:t>
            </a:r>
            <a:r>
              <a:rPr lang="es-VE" dirty="0" smtClean="0"/>
              <a:t> (CABG).</a:t>
            </a:r>
            <a:endParaRPr lang="es-VE" dirty="0"/>
          </a:p>
        </p:txBody>
      </p:sp>
    </p:spTree>
    <p:extLst>
      <p:ext uri="{BB962C8B-B14F-4D97-AF65-F5344CB8AC3E}">
        <p14:creationId xmlns:p14="http://schemas.microsoft.com/office/powerpoint/2010/main" val="18796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22957" y="587610"/>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INTRODUCCION </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4 Marcador de contenido"/>
          <p:cNvGraphicFramePr>
            <a:graphicFrameLocks noGrp="1"/>
          </p:cNvGraphicFramePr>
          <p:nvPr>
            <p:ph idx="1"/>
            <p:extLst>
              <p:ext uri="{D42A27DB-BD31-4B8C-83A1-F6EECF244321}">
                <p14:modId xmlns:p14="http://schemas.microsoft.com/office/powerpoint/2010/main" val="2254473978"/>
              </p:ext>
            </p:extLst>
          </p:nvPr>
        </p:nvGraphicFramePr>
        <p:xfrm>
          <a:off x="179513" y="1501723"/>
          <a:ext cx="8856983" cy="4551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321576" y="1421844"/>
            <a:ext cx="8548104" cy="646331"/>
          </a:xfrm>
          <a:prstGeom prst="rect">
            <a:avLst/>
          </a:prstGeom>
          <a:noFill/>
        </p:spPr>
        <p:txBody>
          <a:bodyPr wrap="square" rtlCol="0">
            <a:spAutoFit/>
          </a:bodyPr>
          <a:lstStyle/>
          <a:p>
            <a:pPr algn="just"/>
            <a:r>
              <a:rPr lang="es-VE" dirty="0" smtClean="0"/>
              <a:t>El rol de la reparación de la Válvula Mitral (RVM) durante (</a:t>
            </a:r>
            <a:r>
              <a:rPr lang="es-VE" dirty="0"/>
              <a:t>CABG) en </a:t>
            </a:r>
            <a:r>
              <a:rPr lang="es-VE" dirty="0" smtClean="0"/>
              <a:t>pacientes con Regurgitación mitral (RM) isquémica moderada es incierto.  </a:t>
            </a:r>
            <a:endParaRPr lang="es-VE" dirty="0"/>
          </a:p>
        </p:txBody>
      </p:sp>
      <p:sp>
        <p:nvSpPr>
          <p:cNvPr id="10" name="CuadroTexto 9"/>
          <p:cNvSpPr txBox="1"/>
          <p:nvPr/>
        </p:nvSpPr>
        <p:spPr>
          <a:xfrm>
            <a:off x="227217" y="3451082"/>
            <a:ext cx="8836155" cy="923330"/>
          </a:xfrm>
          <a:prstGeom prst="rect">
            <a:avLst/>
          </a:prstGeom>
          <a:noFill/>
        </p:spPr>
        <p:txBody>
          <a:bodyPr wrap="square" rtlCol="0">
            <a:spAutoFit/>
          </a:bodyPr>
          <a:lstStyle/>
          <a:p>
            <a:pPr algn="just"/>
            <a:r>
              <a:rPr lang="es-VE" dirty="0"/>
              <a:t> E</a:t>
            </a:r>
            <a:r>
              <a:rPr lang="es-VE" dirty="0" smtClean="0"/>
              <a:t>studios </a:t>
            </a:r>
            <a:r>
              <a:rPr lang="es-VE" dirty="0"/>
              <a:t>observacionales han reportado una reducción de </a:t>
            </a:r>
            <a:r>
              <a:rPr lang="es-VE" dirty="0" smtClean="0"/>
              <a:t> </a:t>
            </a:r>
            <a:r>
              <a:rPr lang="es-VE" dirty="0"/>
              <a:t>gravedad </a:t>
            </a:r>
            <a:r>
              <a:rPr lang="es-VE" dirty="0" smtClean="0"/>
              <a:t>de </a:t>
            </a:r>
            <a:r>
              <a:rPr lang="es-VE" dirty="0"/>
              <a:t>RM con la adición de MVR </a:t>
            </a:r>
            <a:r>
              <a:rPr lang="es-VE" dirty="0" smtClean="0"/>
              <a:t>+ </a:t>
            </a:r>
            <a:r>
              <a:rPr lang="es-VE" dirty="0"/>
              <a:t>CABG, pero no </a:t>
            </a:r>
            <a:r>
              <a:rPr lang="es-VE" dirty="0" smtClean="0"/>
              <a:t> </a:t>
            </a:r>
            <a:r>
              <a:rPr lang="es-VE" dirty="0"/>
              <a:t>ha demostrado </a:t>
            </a:r>
            <a:r>
              <a:rPr lang="es-VE" dirty="0" smtClean="0"/>
              <a:t>mejoría en  </a:t>
            </a:r>
            <a:r>
              <a:rPr lang="es-VE" dirty="0"/>
              <a:t>capacidad funcional </a:t>
            </a:r>
            <a:r>
              <a:rPr lang="es-VE" dirty="0" smtClean="0"/>
              <a:t>(CF) o </a:t>
            </a:r>
            <a:r>
              <a:rPr lang="es-VE" dirty="0"/>
              <a:t>la supervivencia.</a:t>
            </a:r>
          </a:p>
        </p:txBody>
      </p:sp>
      <p:sp>
        <p:nvSpPr>
          <p:cNvPr id="14" name="CuadroTexto 13"/>
          <p:cNvSpPr txBox="1"/>
          <p:nvPr/>
        </p:nvSpPr>
        <p:spPr>
          <a:xfrm>
            <a:off x="200341" y="3488365"/>
            <a:ext cx="8836155"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VE" dirty="0"/>
              <a:t> Estos estudios están limitados por la ausencia de asignación al </a:t>
            </a:r>
            <a:r>
              <a:rPr lang="es-VE" dirty="0" smtClean="0"/>
              <a:t>azar o por el uso de </a:t>
            </a:r>
            <a:r>
              <a:rPr lang="es-VE" dirty="0"/>
              <a:t>Técnicas quirúrgicas </a:t>
            </a:r>
            <a:r>
              <a:rPr lang="es-VE" dirty="0" err="1"/>
              <a:t>subóptimas</a:t>
            </a:r>
            <a:r>
              <a:rPr lang="es-VE" dirty="0"/>
              <a:t> para reparar la Válvula mitral </a:t>
            </a:r>
            <a:r>
              <a:rPr lang="es-VE" dirty="0" smtClean="0"/>
              <a:t>isquémica, resultando </a:t>
            </a:r>
            <a:r>
              <a:rPr lang="es-VE" dirty="0"/>
              <a:t>en tasas de recurrencia significativas de </a:t>
            </a:r>
            <a:r>
              <a:rPr lang="es-VE" dirty="0" smtClean="0"/>
              <a:t>RM.</a:t>
            </a:r>
            <a:endParaRPr lang="es-VE" dirty="0"/>
          </a:p>
          <a:p>
            <a:endParaRPr lang="es-VE" dirty="0"/>
          </a:p>
        </p:txBody>
      </p:sp>
      <p:sp>
        <p:nvSpPr>
          <p:cNvPr id="9" name="CuadroTexto 8"/>
          <p:cNvSpPr txBox="1"/>
          <p:nvPr/>
        </p:nvSpPr>
        <p:spPr>
          <a:xfrm>
            <a:off x="321576" y="2382457"/>
            <a:ext cx="8836155" cy="923330"/>
          </a:xfrm>
          <a:prstGeom prst="rect">
            <a:avLst/>
          </a:prstGeom>
          <a:noFill/>
        </p:spPr>
        <p:txBody>
          <a:bodyPr wrap="square" rtlCol="0">
            <a:spAutoFit/>
          </a:bodyPr>
          <a:lstStyle/>
          <a:p>
            <a:r>
              <a:rPr lang="es-VE" dirty="0"/>
              <a:t>La Válvula mitral isquémica s</a:t>
            </a:r>
            <a:r>
              <a:rPr lang="es-VE" dirty="0" smtClean="0"/>
              <a:t>e puede </a:t>
            </a:r>
            <a:r>
              <a:rPr lang="es-VE" dirty="0"/>
              <a:t>r</a:t>
            </a:r>
            <a:r>
              <a:rPr lang="es-VE" dirty="0" smtClean="0"/>
              <a:t>eparar durante CABG con anillo </a:t>
            </a:r>
            <a:r>
              <a:rPr lang="es-VE" dirty="0"/>
              <a:t>de </a:t>
            </a:r>
            <a:r>
              <a:rPr lang="es-VE" dirty="0" err="1"/>
              <a:t>anuloplastia</a:t>
            </a:r>
            <a:r>
              <a:rPr lang="es-VE" dirty="0"/>
              <a:t>, </a:t>
            </a:r>
            <a:r>
              <a:rPr lang="es-VE" dirty="0" smtClean="0"/>
              <a:t>logrando </a:t>
            </a:r>
            <a:r>
              <a:rPr lang="es-VE" dirty="0"/>
              <a:t>la </a:t>
            </a:r>
            <a:r>
              <a:rPr lang="es-VE" dirty="0" smtClean="0"/>
              <a:t>competencia </a:t>
            </a:r>
            <a:r>
              <a:rPr lang="es-VE" dirty="0"/>
              <a:t>de la </a:t>
            </a:r>
            <a:r>
              <a:rPr lang="es-VE" dirty="0" smtClean="0"/>
              <a:t>VM con restauración </a:t>
            </a:r>
            <a:r>
              <a:rPr lang="es-VE" dirty="0"/>
              <a:t>del Tamaño del </a:t>
            </a:r>
            <a:r>
              <a:rPr lang="es-VE" dirty="0" smtClean="0"/>
              <a:t>anillo y  aumento </a:t>
            </a:r>
            <a:r>
              <a:rPr lang="es-VE" dirty="0"/>
              <a:t>de la </a:t>
            </a:r>
            <a:r>
              <a:rPr lang="es-VE" dirty="0" smtClean="0"/>
              <a:t>coaptación.</a:t>
            </a:r>
            <a:endParaRPr lang="es-VE" dirty="0"/>
          </a:p>
        </p:txBody>
      </p:sp>
    </p:spTree>
    <p:extLst>
      <p:ext uri="{BB962C8B-B14F-4D97-AF65-F5344CB8AC3E}">
        <p14:creationId xmlns:p14="http://schemas.microsoft.com/office/powerpoint/2010/main" val="392571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22957" y="587610"/>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OBJETIVO</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p:cNvSpPr txBox="1"/>
          <p:nvPr/>
        </p:nvSpPr>
        <p:spPr>
          <a:xfrm>
            <a:off x="688766" y="2058824"/>
            <a:ext cx="7971260" cy="1200329"/>
          </a:xfrm>
          <a:prstGeom prst="rect">
            <a:avLst/>
          </a:prstGeom>
          <a:ln w="57150">
            <a:solidFill>
              <a:srgbClr val="FFC00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VE" dirty="0" smtClean="0"/>
              <a:t>El objetivo del estudio RIME  fue determinar </a:t>
            </a:r>
            <a:r>
              <a:rPr lang="es-VE" dirty="0"/>
              <a:t>si la adición de </a:t>
            </a:r>
            <a:r>
              <a:rPr lang="es-VE" dirty="0" smtClean="0"/>
              <a:t>la reparación Valvular Mitral  a la </a:t>
            </a:r>
            <a:r>
              <a:rPr lang="es-VE" dirty="0"/>
              <a:t>CABG </a:t>
            </a:r>
            <a:r>
              <a:rPr lang="es-VE" dirty="0" smtClean="0"/>
              <a:t>en caso de Regurgitación Mitral </a:t>
            </a:r>
            <a:r>
              <a:rPr lang="es-VE" dirty="0"/>
              <a:t>moderada </a:t>
            </a:r>
            <a:r>
              <a:rPr lang="es-VE" dirty="0" smtClean="0"/>
              <a:t>de origen isquémica puede </a:t>
            </a:r>
            <a:r>
              <a:rPr lang="es-VE" dirty="0"/>
              <a:t>mejorar </a:t>
            </a:r>
            <a:r>
              <a:rPr lang="es-VE" dirty="0" smtClean="0"/>
              <a:t>Capacidad funcional </a:t>
            </a:r>
            <a:r>
              <a:rPr lang="es-VE" dirty="0"/>
              <a:t>y </a:t>
            </a:r>
            <a:r>
              <a:rPr lang="es-VE" dirty="0" smtClean="0"/>
              <a:t>remodelación inversa del  Ventrículo Izquierdo </a:t>
            </a:r>
            <a:r>
              <a:rPr lang="es-VE" dirty="0"/>
              <a:t>comparado con CABG aislada .</a:t>
            </a:r>
          </a:p>
        </p:txBody>
      </p:sp>
    </p:spTree>
    <p:extLst>
      <p:ext uri="{BB962C8B-B14F-4D97-AF65-F5344CB8AC3E}">
        <p14:creationId xmlns:p14="http://schemas.microsoft.com/office/powerpoint/2010/main" val="41697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C000"/>
                </a:solidFill>
                <a:effectLst/>
                <a:uLnTx/>
                <a:uFillTx/>
                <a:latin typeface="Cambria" pitchFamily="18" charset="0"/>
              </a:rPr>
              <a:t>PUNTOS FINALES</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649705" y="1443789"/>
            <a:ext cx="7988968" cy="646331"/>
          </a:xfrm>
          <a:prstGeom prst="rect">
            <a:avLst/>
          </a:prstGeom>
          <a:ln w="57150">
            <a:solidFill>
              <a:srgbClr val="FFC000"/>
            </a:solidFill>
          </a:ln>
        </p:spPr>
        <p:txBody>
          <a:bodyPr wrap="square">
            <a:spAutoFit/>
          </a:bodyPr>
          <a:lstStyle/>
          <a:p>
            <a:pPr algn="ctr"/>
            <a:r>
              <a:rPr lang="es-VE" dirty="0" smtClean="0">
                <a:solidFill>
                  <a:srgbClr val="FFFF00"/>
                </a:solidFill>
                <a:latin typeface="Bernard MT Condensed" panose="02050806060905020404" pitchFamily="18" charset="0"/>
              </a:rPr>
              <a:t>PUNTO FINAL PRIMARIO en 1 año </a:t>
            </a:r>
          </a:p>
          <a:p>
            <a:r>
              <a:rPr lang="es-VE" dirty="0" smtClean="0">
                <a:solidFill>
                  <a:prstClr val="white"/>
                </a:solidFill>
                <a:latin typeface="Cambria" panose="02040503050406030204" pitchFamily="18" charset="0"/>
              </a:rPr>
              <a:t>-</a:t>
            </a:r>
            <a:r>
              <a:rPr lang="es-ES" dirty="0">
                <a:latin typeface="Cambria" panose="02040503050406030204" pitchFamily="18" charset="0"/>
              </a:rPr>
              <a:t>Capacidad funcional (consumo </a:t>
            </a:r>
            <a:r>
              <a:rPr lang="es-ES" dirty="0" smtClean="0">
                <a:latin typeface="Cambria" panose="02040503050406030204" pitchFamily="18" charset="0"/>
              </a:rPr>
              <a:t>pico  de oxígeno)</a:t>
            </a:r>
            <a:endParaRPr lang="es-VE" dirty="0">
              <a:solidFill>
                <a:prstClr val="white"/>
              </a:solidFill>
              <a:latin typeface="Cambria" panose="02040503050406030204" pitchFamily="18" charset="0"/>
            </a:endParaRPr>
          </a:p>
        </p:txBody>
      </p:sp>
      <p:sp>
        <p:nvSpPr>
          <p:cNvPr id="15" name="Rectángulo 14"/>
          <p:cNvSpPr/>
          <p:nvPr/>
        </p:nvSpPr>
        <p:spPr>
          <a:xfrm>
            <a:off x="657727" y="2622606"/>
            <a:ext cx="7988968" cy="1754326"/>
          </a:xfrm>
          <a:prstGeom prst="rect">
            <a:avLst/>
          </a:prstGeom>
          <a:ln w="57150">
            <a:solidFill>
              <a:srgbClr val="FFC000"/>
            </a:solidFill>
          </a:ln>
        </p:spPr>
        <p:txBody>
          <a:bodyPr wrap="square">
            <a:spAutoFit/>
          </a:bodyPr>
          <a:lstStyle/>
          <a:p>
            <a:pPr algn="ctr"/>
            <a:r>
              <a:rPr lang="es-VE" dirty="0" smtClean="0">
                <a:solidFill>
                  <a:srgbClr val="FFFF00"/>
                </a:solidFill>
                <a:latin typeface="Bernard MT Condensed" panose="02050806060905020404" pitchFamily="18" charset="0"/>
              </a:rPr>
              <a:t>PUNTO FINAL SECUNDARIO   en 1 año</a:t>
            </a:r>
          </a:p>
          <a:p>
            <a:r>
              <a:rPr lang="es-VE" dirty="0" smtClean="0">
                <a:solidFill>
                  <a:prstClr val="white"/>
                </a:solidFill>
                <a:latin typeface="Cambria" panose="02040503050406030204" pitchFamily="18" charset="0"/>
              </a:rPr>
              <a:t>-</a:t>
            </a:r>
            <a:r>
              <a:rPr lang="es-ES" dirty="0">
                <a:latin typeface="Cambria" panose="02040503050406030204" pitchFamily="18" charset="0"/>
              </a:rPr>
              <a:t>R</a:t>
            </a:r>
            <a:r>
              <a:rPr lang="es-ES" dirty="0" smtClean="0">
                <a:latin typeface="Cambria" panose="02040503050406030204" pitchFamily="18" charset="0"/>
              </a:rPr>
              <a:t>emodelación </a:t>
            </a:r>
            <a:r>
              <a:rPr lang="es-ES" dirty="0">
                <a:latin typeface="Cambria" panose="02040503050406030204" pitchFamily="18" charset="0"/>
              </a:rPr>
              <a:t>inversa </a:t>
            </a:r>
            <a:r>
              <a:rPr lang="es-ES" dirty="0" smtClean="0">
                <a:latin typeface="Cambria" panose="02040503050406030204" pitchFamily="18" charset="0"/>
              </a:rPr>
              <a:t>del Ventrículo Izquierdo(LVESVI</a:t>
            </a:r>
            <a:r>
              <a:rPr lang="es-ES" dirty="0">
                <a:latin typeface="Cambria" panose="02040503050406030204" pitchFamily="18" charset="0"/>
              </a:rPr>
              <a:t>) </a:t>
            </a:r>
          </a:p>
          <a:p>
            <a:r>
              <a:rPr lang="es-ES" dirty="0" smtClean="0">
                <a:latin typeface="Cambria" panose="02040503050406030204" pitchFamily="18" charset="0"/>
              </a:rPr>
              <a:t>-Regurgitación </a:t>
            </a:r>
            <a:r>
              <a:rPr lang="es-ES" dirty="0">
                <a:latin typeface="Cambria" panose="02040503050406030204" pitchFamily="18" charset="0"/>
              </a:rPr>
              <a:t>mitral </a:t>
            </a:r>
            <a:r>
              <a:rPr lang="es-ES" dirty="0" smtClean="0">
                <a:latin typeface="Cambria" panose="02040503050406030204" pitchFamily="18" charset="0"/>
              </a:rPr>
              <a:t>(Volumen </a:t>
            </a:r>
            <a:r>
              <a:rPr lang="es-ES" dirty="0">
                <a:latin typeface="Cambria" panose="02040503050406030204" pitchFamily="18" charset="0"/>
              </a:rPr>
              <a:t>de RM) </a:t>
            </a:r>
          </a:p>
          <a:p>
            <a:r>
              <a:rPr lang="es-ES" dirty="0" smtClean="0">
                <a:latin typeface="Cambria" panose="02040503050406030204" pitchFamily="18" charset="0"/>
              </a:rPr>
              <a:t>- Niveles </a:t>
            </a:r>
            <a:r>
              <a:rPr lang="es-ES" dirty="0">
                <a:latin typeface="Cambria" panose="02040503050406030204" pitchFamily="18" charset="0"/>
              </a:rPr>
              <a:t>de </a:t>
            </a:r>
            <a:r>
              <a:rPr lang="es-ES" dirty="0" smtClean="0">
                <a:latin typeface="Cambria" panose="02040503050406030204" pitchFamily="18" charset="0"/>
              </a:rPr>
              <a:t>Péptido </a:t>
            </a:r>
            <a:r>
              <a:rPr lang="es-ES" dirty="0" err="1" smtClean="0">
                <a:latin typeface="Cambria" panose="02040503050406030204" pitchFamily="18" charset="0"/>
              </a:rPr>
              <a:t>Natriurético</a:t>
            </a:r>
            <a:r>
              <a:rPr lang="es-ES" dirty="0" smtClean="0">
                <a:latin typeface="Cambria" panose="02040503050406030204" pitchFamily="18" charset="0"/>
              </a:rPr>
              <a:t> tipo B (BNP).</a:t>
            </a:r>
            <a:endParaRPr lang="es-VE" dirty="0">
              <a:latin typeface="Cambria" panose="02040503050406030204" pitchFamily="18" charset="0"/>
            </a:endParaRPr>
          </a:p>
          <a:p>
            <a:endParaRPr lang="es-VE" dirty="0" smtClean="0">
              <a:solidFill>
                <a:prstClr val="white"/>
              </a:solidFill>
              <a:latin typeface="Cambria" panose="02040503050406030204" pitchFamily="18" charset="0"/>
            </a:endParaRPr>
          </a:p>
          <a:p>
            <a:endParaRPr lang="es-VE" dirty="0">
              <a:solidFill>
                <a:prstClr val="white"/>
              </a:solidFill>
              <a:latin typeface="Cambria" panose="02040503050406030204" pitchFamily="18" charset="0"/>
            </a:endParaRPr>
          </a:p>
        </p:txBody>
      </p:sp>
    </p:spTree>
    <p:extLst>
      <p:ext uri="{BB962C8B-B14F-4D97-AF65-F5344CB8AC3E}">
        <p14:creationId xmlns:p14="http://schemas.microsoft.com/office/powerpoint/2010/main" val="5221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 sz="2400" b="1" kern="0" dirty="0" smtClean="0">
                <a:solidFill>
                  <a:srgbClr val="FFC000"/>
                </a:solidFill>
                <a:latin typeface="Cambria" pitchFamily="18" charset="0"/>
              </a:rPr>
              <a:t>DISEÑO DEL ESTUDIO</a:t>
            </a:r>
            <a:endParaRPr kumimoji="0" lang="es-ES" sz="2400" b="1" i="0" u="none" strike="noStrike" kern="0" cap="none" spc="0" normalizeH="0" baseline="0" noProof="0" dirty="0" smtClean="0">
              <a:ln>
                <a:noFill/>
              </a:ln>
              <a:solidFill>
                <a:srgbClr val="FFC000"/>
              </a:solidFill>
              <a:effectLst/>
              <a:uLnTx/>
              <a:uFillTx/>
              <a:latin typeface="Cambria" pitchFamily="18"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613520" y="1164722"/>
            <a:ext cx="7988968" cy="646331"/>
          </a:xfrm>
          <a:prstGeom prst="rect">
            <a:avLst/>
          </a:prstGeom>
          <a:ln w="57150">
            <a:solidFill>
              <a:srgbClr val="FFC000"/>
            </a:solidFill>
          </a:ln>
        </p:spPr>
        <p:txBody>
          <a:bodyPr wrap="square">
            <a:spAutoFit/>
          </a:bodyPr>
          <a:lstStyle/>
          <a:p>
            <a:r>
              <a:rPr lang="es-VE" dirty="0"/>
              <a:t>E</a:t>
            </a:r>
            <a:r>
              <a:rPr lang="es-VE" dirty="0" smtClean="0"/>
              <a:t>nsayo </a:t>
            </a:r>
            <a:r>
              <a:rPr lang="es-VE" dirty="0" err="1"/>
              <a:t>multicéntrico</a:t>
            </a:r>
            <a:r>
              <a:rPr lang="es-VE" dirty="0"/>
              <a:t>, simple ciego, aleatorizado, controlado fue llevado a cabo </a:t>
            </a:r>
            <a:r>
              <a:rPr lang="es-VE" dirty="0" smtClean="0"/>
              <a:t>en </a:t>
            </a:r>
            <a:r>
              <a:rPr lang="es-VE" dirty="0"/>
              <a:t>6 centros </a:t>
            </a:r>
            <a:r>
              <a:rPr lang="es-VE" dirty="0" smtClean="0"/>
              <a:t>del Reino Unido </a:t>
            </a:r>
            <a:r>
              <a:rPr lang="es-VE" dirty="0"/>
              <a:t>y 1 en Polonia. </a:t>
            </a:r>
            <a:endParaRPr lang="es-VE" dirty="0">
              <a:solidFill>
                <a:prstClr val="white"/>
              </a:solidFill>
              <a:latin typeface="Cambria" panose="02040503050406030204" pitchFamily="18" charset="0"/>
            </a:endParaRPr>
          </a:p>
        </p:txBody>
      </p:sp>
      <p:sp>
        <p:nvSpPr>
          <p:cNvPr id="2" name="AutoShape 2" descr="Image result for mapa de reino unido"/>
          <p:cNvSpPr>
            <a:spLocks noChangeAspect="1" noChangeArrowheads="1"/>
          </p:cNvSpPr>
          <p:nvPr/>
        </p:nvSpPr>
        <p:spPr bwMode="auto">
          <a:xfrm>
            <a:off x="155574" y="-144463"/>
            <a:ext cx="2514473" cy="2514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3" name="AutoShape 4" descr="Image result for mapa de reino u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939" y="2074628"/>
            <a:ext cx="3885631" cy="3511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004" y="2052879"/>
            <a:ext cx="4291494" cy="3511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AutoShape 8" descr="Resultado de imagen para royal brompton hospital"/>
          <p:cNvSpPr>
            <a:spLocks noChangeAspect="1" noChangeArrowheads="1"/>
          </p:cNvSpPr>
          <p:nvPr/>
        </p:nvSpPr>
        <p:spPr bwMode="auto">
          <a:xfrm>
            <a:off x="307975" y="-652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8608" y="2052879"/>
            <a:ext cx="4803425" cy="3617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22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79512" y="135162"/>
            <a:ext cx="8856984" cy="6534199"/>
          </a:xfrm>
          <a:prstGeom prst="rect">
            <a:avLst/>
          </a:prstGeom>
          <a:noFill/>
          <a:ln w="57150" cap="flat" cmpd="sng" algn="ctr">
            <a:solidFill>
              <a:srgbClr val="92278F">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endParaRPr>
          </a:p>
        </p:txBody>
      </p:sp>
      <p:sp>
        <p:nvSpPr>
          <p:cNvPr id="12" name="4 CuadroTexto"/>
          <p:cNvSpPr txBox="1"/>
          <p:nvPr/>
        </p:nvSpPr>
        <p:spPr>
          <a:xfrm>
            <a:off x="1198020" y="322732"/>
            <a:ext cx="7440653" cy="461665"/>
          </a:xfrm>
          <a:prstGeom prst="rect">
            <a:avLst/>
          </a:prstGeom>
          <a:solidFill>
            <a:sysClr val="windowText" lastClr="000000"/>
          </a:solidFill>
          <a:ln w="57150" cap="flat" cmpd="sng" algn="ctr">
            <a:solidFill>
              <a:srgbClr val="632E62">
                <a:lumMod val="60000"/>
                <a:lumOff val="4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 sz="2400" b="1" kern="0" dirty="0" smtClean="0">
                <a:solidFill>
                  <a:srgbClr val="FFC000"/>
                </a:solidFill>
                <a:latin typeface="Cambria" pitchFamily="18" charset="0"/>
              </a:rPr>
              <a:t>DEFINICION DE INSUFICIENCIA MITRAL</a:t>
            </a:r>
            <a:endParaRPr kumimoji="0" lang="es-ES" sz="2400" b="1" i="0" u="none" strike="noStrike" kern="0" cap="none" spc="0" normalizeH="0" baseline="0" noProof="0" dirty="0" smtClean="0">
              <a:ln>
                <a:noFill/>
              </a:ln>
              <a:solidFill>
                <a:srgbClr val="FFC000"/>
              </a:solidFill>
              <a:effectLst/>
              <a:uLnTx/>
              <a:uFillTx/>
              <a:latin typeface="Cambria" pitchFamily="18"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76" y="252324"/>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649705" y="1916755"/>
            <a:ext cx="7988968" cy="2308324"/>
          </a:xfrm>
          <a:prstGeom prst="rect">
            <a:avLst/>
          </a:prstGeom>
          <a:ln w="57150">
            <a:solidFill>
              <a:srgbClr val="FFC000"/>
            </a:solidFill>
          </a:ln>
        </p:spPr>
        <p:txBody>
          <a:bodyPr wrap="square">
            <a:spAutoFit/>
          </a:bodyPr>
          <a:lstStyle/>
          <a:p>
            <a:pPr algn="just"/>
            <a:r>
              <a:rPr lang="es-VE" b="1" dirty="0" smtClean="0"/>
              <a:t>El Colegio Americano </a:t>
            </a:r>
            <a:r>
              <a:rPr lang="es-VE" b="1" dirty="0"/>
              <a:t>de Cardiología </a:t>
            </a:r>
            <a:r>
              <a:rPr lang="es-VE" b="1" dirty="0">
                <a:solidFill>
                  <a:schemeClr val="accent4">
                    <a:lumMod val="60000"/>
                    <a:lumOff val="40000"/>
                  </a:schemeClr>
                </a:solidFill>
              </a:rPr>
              <a:t>(ACC), </a:t>
            </a:r>
            <a:r>
              <a:rPr lang="es-VE" b="1" dirty="0"/>
              <a:t>la Asociación Americana del Corazón </a:t>
            </a:r>
            <a:r>
              <a:rPr lang="es-VE" b="1" dirty="0">
                <a:solidFill>
                  <a:schemeClr val="accent4">
                    <a:lumMod val="60000"/>
                    <a:lumOff val="40000"/>
                  </a:schemeClr>
                </a:solidFill>
              </a:rPr>
              <a:t>(AHA), </a:t>
            </a:r>
            <a:r>
              <a:rPr lang="es-VE" b="1" dirty="0"/>
              <a:t>y la Sociedad Americana de Ecocardiografía </a:t>
            </a:r>
            <a:r>
              <a:rPr lang="es-VE" b="1" dirty="0">
                <a:solidFill>
                  <a:schemeClr val="accent4">
                    <a:lumMod val="60000"/>
                    <a:lumOff val="40000"/>
                  </a:schemeClr>
                </a:solidFill>
              </a:rPr>
              <a:t>(ASE), </a:t>
            </a:r>
            <a:r>
              <a:rPr lang="es-VE" dirty="0" smtClean="0"/>
              <a:t>definió la Insuficiencia Mitral: Orificio Efectivo </a:t>
            </a:r>
            <a:r>
              <a:rPr lang="es-VE" dirty="0" err="1"/>
              <a:t>R</a:t>
            </a:r>
            <a:r>
              <a:rPr lang="es-VE" dirty="0" err="1" smtClean="0"/>
              <a:t>egurgitante</a:t>
            </a:r>
            <a:r>
              <a:rPr lang="es-VE" dirty="0" smtClean="0"/>
              <a:t>  </a:t>
            </a:r>
            <a:r>
              <a:rPr lang="es-VE" b="1" dirty="0" smtClean="0">
                <a:solidFill>
                  <a:srgbClr val="FF0000"/>
                </a:solidFill>
              </a:rPr>
              <a:t>(ORE</a:t>
            </a:r>
            <a:r>
              <a:rPr lang="es-VE" dirty="0" smtClean="0"/>
              <a:t>) de </a:t>
            </a:r>
            <a:r>
              <a:rPr lang="es-VE" dirty="0"/>
              <a:t>0.20 a 0.39. cm2 , un </a:t>
            </a:r>
            <a:r>
              <a:rPr lang="es-VE" dirty="0" smtClean="0"/>
              <a:t>Volumen </a:t>
            </a:r>
            <a:r>
              <a:rPr lang="es-VE" dirty="0" err="1"/>
              <a:t>R</a:t>
            </a:r>
            <a:r>
              <a:rPr lang="es-VE" dirty="0" err="1" smtClean="0"/>
              <a:t>egurgitante</a:t>
            </a:r>
            <a:r>
              <a:rPr lang="es-VE" dirty="0" smtClean="0"/>
              <a:t> </a:t>
            </a:r>
            <a:r>
              <a:rPr lang="es-VE" b="1" dirty="0" smtClean="0">
                <a:solidFill>
                  <a:srgbClr val="FF0000"/>
                </a:solidFill>
              </a:rPr>
              <a:t>(VR)</a:t>
            </a:r>
            <a:r>
              <a:rPr lang="es-VE" dirty="0" smtClean="0"/>
              <a:t> </a:t>
            </a:r>
            <a:r>
              <a:rPr lang="es-VE" dirty="0"/>
              <a:t>de 30 a 59 ml por latido, </a:t>
            </a:r>
            <a:r>
              <a:rPr lang="es-VE" dirty="0" smtClean="0"/>
              <a:t>con Fracción </a:t>
            </a:r>
            <a:r>
              <a:rPr lang="es-VE" dirty="0" err="1" smtClean="0"/>
              <a:t>Regurgitante</a:t>
            </a:r>
            <a:r>
              <a:rPr lang="es-VE" dirty="0" smtClean="0"/>
              <a:t> </a:t>
            </a:r>
            <a:r>
              <a:rPr lang="es-VE" b="1" dirty="0" smtClean="0">
                <a:solidFill>
                  <a:srgbClr val="FF0000"/>
                </a:solidFill>
              </a:rPr>
              <a:t>(FR) </a:t>
            </a:r>
            <a:r>
              <a:rPr lang="es-VE" dirty="0" smtClean="0"/>
              <a:t>de </a:t>
            </a:r>
            <a:r>
              <a:rPr lang="es-VE" dirty="0"/>
              <a:t>30% a 49</a:t>
            </a:r>
            <a:r>
              <a:rPr lang="es-VE" dirty="0" smtClean="0"/>
              <a:t>% y </a:t>
            </a:r>
            <a:r>
              <a:rPr lang="es-VE" dirty="0"/>
              <a:t>vena contracta </a:t>
            </a:r>
            <a:r>
              <a:rPr lang="es-VE" b="1" dirty="0" smtClean="0">
                <a:solidFill>
                  <a:srgbClr val="FF0000"/>
                </a:solidFill>
              </a:rPr>
              <a:t>(VC)</a:t>
            </a:r>
            <a:r>
              <a:rPr lang="es-VE" dirty="0" smtClean="0"/>
              <a:t> de </a:t>
            </a:r>
            <a:r>
              <a:rPr lang="es-VE" dirty="0"/>
              <a:t>0.30 a 0.69 </a:t>
            </a:r>
            <a:r>
              <a:rPr lang="es-VE" dirty="0" smtClean="0"/>
              <a:t>cm.</a:t>
            </a:r>
          </a:p>
          <a:p>
            <a:pPr algn="just"/>
            <a:endParaRPr lang="es-VE" dirty="0"/>
          </a:p>
          <a:p>
            <a:pPr algn="just"/>
            <a:endParaRPr lang="es-VE" dirty="0" smtClean="0"/>
          </a:p>
          <a:p>
            <a:pPr algn="just"/>
            <a:r>
              <a:rPr lang="es-VE" dirty="0" smtClean="0"/>
              <a:t>&gt;1 </a:t>
            </a:r>
            <a:r>
              <a:rPr lang="es-VE" dirty="0"/>
              <a:t>de los criterios anteriores tenía que cumplirse para ser elegible para inscripción.</a:t>
            </a:r>
          </a:p>
        </p:txBody>
      </p:sp>
      <p:sp>
        <p:nvSpPr>
          <p:cNvPr id="2" name="Rectángulo 1"/>
          <p:cNvSpPr/>
          <p:nvPr/>
        </p:nvSpPr>
        <p:spPr>
          <a:xfrm>
            <a:off x="3042575" y="1314040"/>
            <a:ext cx="3130857" cy="461665"/>
          </a:xfrm>
          <a:prstGeom prst="rect">
            <a:avLst/>
          </a:prstGeom>
        </p:spPr>
        <p:txBody>
          <a:bodyPr wrap="none">
            <a:spAutoFit/>
          </a:bodyPr>
          <a:lstStyle/>
          <a:p>
            <a:r>
              <a:rPr lang="es-VE" sz="2400" dirty="0" smtClean="0">
                <a:solidFill>
                  <a:srgbClr val="FFC000"/>
                </a:solidFill>
              </a:rPr>
              <a:t>Criterios </a:t>
            </a:r>
            <a:r>
              <a:rPr lang="es-VE" sz="2400" dirty="0">
                <a:solidFill>
                  <a:srgbClr val="FFC000"/>
                </a:solidFill>
              </a:rPr>
              <a:t>de elegibilidad</a:t>
            </a:r>
          </a:p>
        </p:txBody>
      </p:sp>
    </p:spTree>
    <p:extLst>
      <p:ext uri="{BB962C8B-B14F-4D97-AF65-F5344CB8AC3E}">
        <p14:creationId xmlns:p14="http://schemas.microsoft.com/office/powerpoint/2010/main" val="317630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10674</TotalTime>
  <Words>4537</Words>
  <Application>Microsoft Office PowerPoint</Application>
  <PresentationFormat>Presentación en pantalla (4:3)</PresentationFormat>
  <Paragraphs>239</Paragraphs>
  <Slides>29</Slides>
  <Notes>28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vt:lpstr>
      <vt:lpstr>Berlin Sans FB</vt:lpstr>
      <vt:lpstr>Bernard MT Condensed</vt:lpstr>
      <vt:lpstr>Calibri</vt:lpstr>
      <vt:lpstr>Calibri Light</vt:lpstr>
      <vt:lpstr>Cambria</vt:lpstr>
      <vt:lpstr>HelveticaNeueBoldCondensed</vt:lpstr>
      <vt:lpstr>Symbol</vt:lpstr>
      <vt:lpstr>Office Theme</vt:lpstr>
      <vt:lpstr>Presentación de PowerPoint</vt:lpstr>
      <vt:lpstr>INTERROGANTE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INTERROGANTE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Ferrer</dc:creator>
  <cp:lastModifiedBy>Ferrer</cp:lastModifiedBy>
  <cp:revision>199</cp:revision>
  <dcterms:created xsi:type="dcterms:W3CDTF">2019-04-14T03:10:12Z</dcterms:created>
  <dcterms:modified xsi:type="dcterms:W3CDTF">2019-04-25T15:45:34Z</dcterms:modified>
</cp:coreProperties>
</file>