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9" r:id="rId3"/>
    <p:sldId id="275" r:id="rId4"/>
    <p:sldId id="298" r:id="rId5"/>
    <p:sldId id="299" r:id="rId6"/>
    <p:sldId id="300" r:id="rId7"/>
    <p:sldId id="295" r:id="rId8"/>
    <p:sldId id="301" r:id="rId9"/>
    <p:sldId id="296" r:id="rId10"/>
    <p:sldId id="261" r:id="rId11"/>
    <p:sldId id="327" r:id="rId12"/>
    <p:sldId id="302" r:id="rId13"/>
    <p:sldId id="324" r:id="rId14"/>
    <p:sldId id="340" r:id="rId15"/>
    <p:sldId id="325" r:id="rId16"/>
    <p:sldId id="267" r:id="rId17"/>
    <p:sldId id="329" r:id="rId18"/>
    <p:sldId id="328" r:id="rId19"/>
    <p:sldId id="303" r:id="rId20"/>
    <p:sldId id="308" r:id="rId21"/>
    <p:sldId id="309" r:id="rId22"/>
    <p:sldId id="335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37" r:id="rId33"/>
    <p:sldId id="304" r:id="rId34"/>
    <p:sldId id="333" r:id="rId35"/>
    <p:sldId id="334" r:id="rId36"/>
    <p:sldId id="332" r:id="rId37"/>
    <p:sldId id="323" r:id="rId38"/>
    <p:sldId id="305" r:id="rId39"/>
    <p:sldId id="322" r:id="rId40"/>
    <p:sldId id="319" r:id="rId41"/>
    <p:sldId id="320" r:id="rId42"/>
    <p:sldId id="321" r:id="rId43"/>
    <p:sldId id="306" r:id="rId44"/>
    <p:sldId id="338" r:id="rId45"/>
    <p:sldId id="339" r:id="rId46"/>
    <p:sldId id="270" r:id="rId47"/>
  </p:sldIdLst>
  <p:sldSz cx="9144000" cy="5143500" type="screen16x9"/>
  <p:notesSz cx="6858000" cy="9144000"/>
  <p:embeddedFontLst>
    <p:embeddedFont>
      <p:font typeface="Nixie One" panose="020B0604020202020204" charset="0"/>
      <p:regular r:id="rId49"/>
    </p:embeddedFont>
    <p:embeddedFont>
      <p:font typeface="Cambria" panose="02040503050406030204" pitchFamily="18" charset="0"/>
      <p:regular r:id="rId50"/>
      <p:bold r:id="rId51"/>
      <p:italic r:id="rId52"/>
      <p:boldItalic r:id="rId53"/>
    </p:embeddedFont>
    <p:embeddedFont>
      <p:font typeface="Roboto Slab" panose="020B0604020202020204" charset="0"/>
      <p:regular r:id="rId54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394" autoAdjust="0"/>
  </p:normalViewPr>
  <p:slideViewPr>
    <p:cSldViewPr snapToGrid="0" showGuides="1">
      <p:cViewPr varScale="1">
        <p:scale>
          <a:sx n="56" d="100"/>
          <a:sy n="56" d="100"/>
        </p:scale>
        <p:origin x="1806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D1BFE-4F3A-44CB-A67B-6FC6AC126B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C63BFE6-9E2F-40BF-9552-01F627BD6368}">
      <dgm:prSet phldrT="[Texto]"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Las variables categóricas se informaron como frecuencias y porcentajes y se compararon mediante pruebas de </a:t>
          </a:r>
          <a:r>
            <a:rPr lang="es-ES" sz="1600" b="1" dirty="0" err="1" smtClean="0">
              <a:latin typeface="Nixie One" panose="020B0604020202020204" charset="0"/>
            </a:rPr>
            <a:t>chi</a:t>
          </a:r>
          <a:r>
            <a:rPr lang="es-ES" sz="1600" b="1" dirty="0" smtClean="0">
              <a:latin typeface="Nixie One" panose="020B0604020202020204" charset="0"/>
            </a:rPr>
            <a:t>-cuadrado de Pearson,</a:t>
          </a:r>
          <a:endParaRPr lang="es-ES" sz="1600" b="1" dirty="0">
            <a:latin typeface="Nixie One" panose="020B0604020202020204" charset="0"/>
          </a:endParaRPr>
        </a:p>
      </dgm:t>
    </dgm:pt>
    <dgm:pt modelId="{73DCF317-FB94-4E0B-9898-D8D364EAEB63}" type="parTrans" cxnId="{3E4F4C65-076B-4C0B-8242-510E24F47501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429800E6-3EE2-4733-ACAA-B5FC16A9473F}" type="sibTrans" cxnId="{3E4F4C65-076B-4C0B-8242-510E24F47501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9F8C5A46-05DE-4939-9CB5-35F842CDC3C6}">
      <dgm:prSet phldrT="[Texto]"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 Las variables continuas se reportaron como media - DE y se compararon utilizando pruebas de t-</a:t>
          </a:r>
          <a:r>
            <a:rPr lang="es-ES" sz="1600" b="1" dirty="0" err="1" smtClean="0">
              <a:latin typeface="Nixie One" panose="020B0604020202020204" charset="0"/>
            </a:rPr>
            <a:t>student</a:t>
          </a:r>
          <a:r>
            <a:rPr lang="es-ES" sz="1600" b="1" dirty="0" smtClean="0">
              <a:latin typeface="Nixie One" panose="020B0604020202020204" charset="0"/>
            </a:rPr>
            <a:t>.</a:t>
          </a:r>
          <a:endParaRPr lang="es-ES" sz="1600" b="1" dirty="0">
            <a:latin typeface="Nixie One" panose="020B0604020202020204" charset="0"/>
          </a:endParaRPr>
        </a:p>
      </dgm:t>
    </dgm:pt>
    <dgm:pt modelId="{9F920C54-00C4-4900-957B-9CFB9BCC8691}" type="parTrans" cxnId="{6E17AA03-A828-4716-9072-BF5433CC2F2F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7B0922C6-2C65-44FA-905E-64A926ACA127}" type="sibTrans" cxnId="{6E17AA03-A828-4716-9072-BF5433CC2F2F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85EF5B26-8373-4CA8-A6ED-B5F25C8883A2}">
      <dgm:prSet phldrT="[Texto]"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Las diferencias en la </a:t>
          </a:r>
          <a:r>
            <a:rPr lang="es-ES" sz="1600" b="1" u="sng" dirty="0" smtClean="0">
              <a:latin typeface="Nixie One" panose="020B0604020202020204" charset="0"/>
            </a:rPr>
            <a:t>mortalidad entre los grupos </a:t>
          </a:r>
          <a:r>
            <a:rPr lang="es-ES" sz="1600" b="1" dirty="0" smtClean="0">
              <a:latin typeface="Nixie One" panose="020B0604020202020204" charset="0"/>
            </a:rPr>
            <a:t>se evaluaron mediante pruebas de </a:t>
          </a:r>
          <a:r>
            <a:rPr lang="es-ES" sz="1600" b="1" dirty="0" err="1" smtClean="0">
              <a:latin typeface="Nixie One" panose="020B0604020202020204" charset="0"/>
            </a:rPr>
            <a:t>chi</a:t>
          </a:r>
          <a:r>
            <a:rPr lang="es-ES" sz="1600" b="1" dirty="0" smtClean="0">
              <a:latin typeface="Nixie One" panose="020B0604020202020204" charset="0"/>
            </a:rPr>
            <a:t> cuadrado entre toda la cohorte del estudio y entre las </a:t>
          </a:r>
          <a:r>
            <a:rPr lang="es-ES" sz="1600" b="1" dirty="0" err="1" smtClean="0">
              <a:latin typeface="Nixie One" panose="020B0604020202020204" charset="0"/>
            </a:rPr>
            <a:t>subcohortes</a:t>
          </a:r>
          <a:r>
            <a:rPr lang="es-ES" sz="1600" b="1" dirty="0" smtClean="0">
              <a:latin typeface="Nixie One" panose="020B0604020202020204" charset="0"/>
            </a:rPr>
            <a:t> de shock cardiogénico.</a:t>
          </a:r>
          <a:endParaRPr lang="es-ES" sz="1600" b="1" dirty="0">
            <a:latin typeface="Nixie One" panose="020B0604020202020204" charset="0"/>
          </a:endParaRPr>
        </a:p>
      </dgm:t>
    </dgm:pt>
    <dgm:pt modelId="{CCD0816E-3C8E-48C7-A212-CBEC1D09498E}" type="parTrans" cxnId="{5C81CF3E-2078-4F02-9D0B-6CD0931FD238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8AB546A1-0D07-47F9-B386-ADEF4F69C3C1}" type="sibTrans" cxnId="{5C81CF3E-2078-4F02-9D0B-6CD0931FD238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DF35BE59-AD05-432A-9840-A2D28A929B02}" type="pres">
      <dgm:prSet presAssocID="{F8DD1BFE-4F3A-44CB-A67B-6FC6AC126B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FC3A18A-242B-4622-A51C-372654176B9D}" type="pres">
      <dgm:prSet presAssocID="{F8DD1BFE-4F3A-44CB-A67B-6FC6AC126BC5}" presName="Name1" presStyleCnt="0"/>
      <dgm:spPr/>
    </dgm:pt>
    <dgm:pt modelId="{4DC0C503-C1B5-4D27-ADDA-580E777AB82D}" type="pres">
      <dgm:prSet presAssocID="{F8DD1BFE-4F3A-44CB-A67B-6FC6AC126BC5}" presName="cycle" presStyleCnt="0"/>
      <dgm:spPr/>
    </dgm:pt>
    <dgm:pt modelId="{7F39DFBD-0B2C-4AD8-BDAC-3428F30C20C8}" type="pres">
      <dgm:prSet presAssocID="{F8DD1BFE-4F3A-44CB-A67B-6FC6AC126BC5}" presName="srcNode" presStyleLbl="node1" presStyleIdx="0" presStyleCnt="3"/>
      <dgm:spPr/>
    </dgm:pt>
    <dgm:pt modelId="{C489F29A-C398-4433-BA56-28E4616B1A1D}" type="pres">
      <dgm:prSet presAssocID="{F8DD1BFE-4F3A-44CB-A67B-6FC6AC126BC5}" presName="conn" presStyleLbl="parChTrans1D2" presStyleIdx="0" presStyleCnt="1"/>
      <dgm:spPr/>
      <dgm:t>
        <a:bodyPr/>
        <a:lstStyle/>
        <a:p>
          <a:endParaRPr lang="es-ES"/>
        </a:p>
      </dgm:t>
    </dgm:pt>
    <dgm:pt modelId="{B8EFF77A-CA6B-4D50-B3C6-2F3BDC33E5B0}" type="pres">
      <dgm:prSet presAssocID="{F8DD1BFE-4F3A-44CB-A67B-6FC6AC126BC5}" presName="extraNode" presStyleLbl="node1" presStyleIdx="0" presStyleCnt="3"/>
      <dgm:spPr/>
    </dgm:pt>
    <dgm:pt modelId="{A4BFBEBF-F12A-4EF9-BAA2-C48F929525D2}" type="pres">
      <dgm:prSet presAssocID="{F8DD1BFE-4F3A-44CB-A67B-6FC6AC126BC5}" presName="dstNode" presStyleLbl="node1" presStyleIdx="0" presStyleCnt="3"/>
      <dgm:spPr/>
    </dgm:pt>
    <dgm:pt modelId="{6A4830BA-94A6-4919-9759-266D6E358A93}" type="pres">
      <dgm:prSet presAssocID="{6C63BFE6-9E2F-40BF-9552-01F627BD63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A8DDCB-899D-47EF-B978-1530E21E5746}" type="pres">
      <dgm:prSet presAssocID="{6C63BFE6-9E2F-40BF-9552-01F627BD6368}" presName="accent_1" presStyleCnt="0"/>
      <dgm:spPr/>
    </dgm:pt>
    <dgm:pt modelId="{444FA1C0-2E11-49F4-A9DF-E722C3EAE114}" type="pres">
      <dgm:prSet presAssocID="{6C63BFE6-9E2F-40BF-9552-01F627BD6368}" presName="accentRepeatNode" presStyleLbl="solidFgAcc1" presStyleIdx="0" presStyleCnt="3"/>
      <dgm:spPr/>
    </dgm:pt>
    <dgm:pt modelId="{EB1FF18F-9D26-40FB-BF11-9DAA38662A34}" type="pres">
      <dgm:prSet presAssocID="{9F8C5A46-05DE-4939-9CB5-35F842CDC3C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A091EA-DC6B-4996-9086-479C3DB82889}" type="pres">
      <dgm:prSet presAssocID="{9F8C5A46-05DE-4939-9CB5-35F842CDC3C6}" presName="accent_2" presStyleCnt="0"/>
      <dgm:spPr/>
    </dgm:pt>
    <dgm:pt modelId="{D8BBE14A-7FC4-4ECE-B409-D07913E8B203}" type="pres">
      <dgm:prSet presAssocID="{9F8C5A46-05DE-4939-9CB5-35F842CDC3C6}" presName="accentRepeatNode" presStyleLbl="solidFgAcc1" presStyleIdx="1" presStyleCnt="3"/>
      <dgm:spPr/>
    </dgm:pt>
    <dgm:pt modelId="{11045EC8-6D6B-4351-804E-6A23C1631DFE}" type="pres">
      <dgm:prSet presAssocID="{85EF5B26-8373-4CA8-A6ED-B5F25C8883A2}" presName="text_3" presStyleLbl="node1" presStyleIdx="2" presStyleCnt="3" custLinFactNeighborX="-673" custLinFactNeighborY="-69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7A11AA-69E4-49FD-A0AB-6EFF588B6EB5}" type="pres">
      <dgm:prSet presAssocID="{85EF5B26-8373-4CA8-A6ED-B5F25C8883A2}" presName="accent_3" presStyleCnt="0"/>
      <dgm:spPr/>
    </dgm:pt>
    <dgm:pt modelId="{E241E96A-F3B7-4750-B20B-BDD33EC7ACF2}" type="pres">
      <dgm:prSet presAssocID="{85EF5B26-8373-4CA8-A6ED-B5F25C8883A2}" presName="accentRepeatNode" presStyleLbl="solidFgAcc1" presStyleIdx="2" presStyleCnt="3"/>
      <dgm:spPr/>
    </dgm:pt>
  </dgm:ptLst>
  <dgm:cxnLst>
    <dgm:cxn modelId="{CCD21514-4DE6-4FD8-B5DC-B50B7455FCCB}" type="presOf" srcId="{F8DD1BFE-4F3A-44CB-A67B-6FC6AC126BC5}" destId="{DF35BE59-AD05-432A-9840-A2D28A929B02}" srcOrd="0" destOrd="0" presId="urn:microsoft.com/office/officeart/2008/layout/VerticalCurvedList"/>
    <dgm:cxn modelId="{ED6B51AD-DE03-411B-AA8A-81D69B1A27C1}" type="presOf" srcId="{85EF5B26-8373-4CA8-A6ED-B5F25C8883A2}" destId="{11045EC8-6D6B-4351-804E-6A23C1631DFE}" srcOrd="0" destOrd="0" presId="urn:microsoft.com/office/officeart/2008/layout/VerticalCurvedList"/>
    <dgm:cxn modelId="{06BAA49C-C1C4-4E06-BA6D-B5F0AE193621}" type="presOf" srcId="{429800E6-3EE2-4733-ACAA-B5FC16A9473F}" destId="{C489F29A-C398-4433-BA56-28E4616B1A1D}" srcOrd="0" destOrd="0" presId="urn:microsoft.com/office/officeart/2008/layout/VerticalCurvedList"/>
    <dgm:cxn modelId="{644BCB11-1EFE-4080-89B5-672F96CB2B37}" type="presOf" srcId="{9F8C5A46-05DE-4939-9CB5-35F842CDC3C6}" destId="{EB1FF18F-9D26-40FB-BF11-9DAA38662A34}" srcOrd="0" destOrd="0" presId="urn:microsoft.com/office/officeart/2008/layout/VerticalCurvedList"/>
    <dgm:cxn modelId="{3E4F4C65-076B-4C0B-8242-510E24F47501}" srcId="{F8DD1BFE-4F3A-44CB-A67B-6FC6AC126BC5}" destId="{6C63BFE6-9E2F-40BF-9552-01F627BD6368}" srcOrd="0" destOrd="0" parTransId="{73DCF317-FB94-4E0B-9898-D8D364EAEB63}" sibTransId="{429800E6-3EE2-4733-ACAA-B5FC16A9473F}"/>
    <dgm:cxn modelId="{FD436661-3CAF-40A2-B201-826DE7AB4548}" type="presOf" srcId="{6C63BFE6-9E2F-40BF-9552-01F627BD6368}" destId="{6A4830BA-94A6-4919-9759-266D6E358A93}" srcOrd="0" destOrd="0" presId="urn:microsoft.com/office/officeart/2008/layout/VerticalCurvedList"/>
    <dgm:cxn modelId="{5C81CF3E-2078-4F02-9D0B-6CD0931FD238}" srcId="{F8DD1BFE-4F3A-44CB-A67B-6FC6AC126BC5}" destId="{85EF5B26-8373-4CA8-A6ED-B5F25C8883A2}" srcOrd="2" destOrd="0" parTransId="{CCD0816E-3C8E-48C7-A212-CBEC1D09498E}" sibTransId="{8AB546A1-0D07-47F9-B386-ADEF4F69C3C1}"/>
    <dgm:cxn modelId="{6E17AA03-A828-4716-9072-BF5433CC2F2F}" srcId="{F8DD1BFE-4F3A-44CB-A67B-6FC6AC126BC5}" destId="{9F8C5A46-05DE-4939-9CB5-35F842CDC3C6}" srcOrd="1" destOrd="0" parTransId="{9F920C54-00C4-4900-957B-9CFB9BCC8691}" sibTransId="{7B0922C6-2C65-44FA-905E-64A926ACA127}"/>
    <dgm:cxn modelId="{9D60B610-FE21-4A44-B419-FFAD46A9505D}" type="presParOf" srcId="{DF35BE59-AD05-432A-9840-A2D28A929B02}" destId="{9FC3A18A-242B-4622-A51C-372654176B9D}" srcOrd="0" destOrd="0" presId="urn:microsoft.com/office/officeart/2008/layout/VerticalCurvedList"/>
    <dgm:cxn modelId="{50702E9E-D63E-45BE-853F-E21598B5E64D}" type="presParOf" srcId="{9FC3A18A-242B-4622-A51C-372654176B9D}" destId="{4DC0C503-C1B5-4D27-ADDA-580E777AB82D}" srcOrd="0" destOrd="0" presId="urn:microsoft.com/office/officeart/2008/layout/VerticalCurvedList"/>
    <dgm:cxn modelId="{092C210C-8AEA-469E-A316-9504574E0225}" type="presParOf" srcId="{4DC0C503-C1B5-4D27-ADDA-580E777AB82D}" destId="{7F39DFBD-0B2C-4AD8-BDAC-3428F30C20C8}" srcOrd="0" destOrd="0" presId="urn:microsoft.com/office/officeart/2008/layout/VerticalCurvedList"/>
    <dgm:cxn modelId="{55011F00-6B0D-45E1-A2BD-CEA00452E99A}" type="presParOf" srcId="{4DC0C503-C1B5-4D27-ADDA-580E777AB82D}" destId="{C489F29A-C398-4433-BA56-28E4616B1A1D}" srcOrd="1" destOrd="0" presId="urn:microsoft.com/office/officeart/2008/layout/VerticalCurvedList"/>
    <dgm:cxn modelId="{4427DC46-063B-461B-BC7D-CB68DA859E7F}" type="presParOf" srcId="{4DC0C503-C1B5-4D27-ADDA-580E777AB82D}" destId="{B8EFF77A-CA6B-4D50-B3C6-2F3BDC33E5B0}" srcOrd="2" destOrd="0" presId="urn:microsoft.com/office/officeart/2008/layout/VerticalCurvedList"/>
    <dgm:cxn modelId="{691673C7-48DC-464A-968D-C9F732AC569B}" type="presParOf" srcId="{4DC0C503-C1B5-4D27-ADDA-580E777AB82D}" destId="{A4BFBEBF-F12A-4EF9-BAA2-C48F929525D2}" srcOrd="3" destOrd="0" presId="urn:microsoft.com/office/officeart/2008/layout/VerticalCurvedList"/>
    <dgm:cxn modelId="{0E8CF525-FE8E-4438-A836-F27D5F378A14}" type="presParOf" srcId="{9FC3A18A-242B-4622-A51C-372654176B9D}" destId="{6A4830BA-94A6-4919-9759-266D6E358A93}" srcOrd="1" destOrd="0" presId="urn:microsoft.com/office/officeart/2008/layout/VerticalCurvedList"/>
    <dgm:cxn modelId="{36725DB7-FB16-4D17-B723-1657C2A80333}" type="presParOf" srcId="{9FC3A18A-242B-4622-A51C-372654176B9D}" destId="{8DA8DDCB-899D-47EF-B978-1530E21E5746}" srcOrd="2" destOrd="0" presId="urn:microsoft.com/office/officeart/2008/layout/VerticalCurvedList"/>
    <dgm:cxn modelId="{AEE99AD3-0A24-462E-9170-43D92A0C0E69}" type="presParOf" srcId="{8DA8DDCB-899D-47EF-B978-1530E21E5746}" destId="{444FA1C0-2E11-49F4-A9DF-E722C3EAE114}" srcOrd="0" destOrd="0" presId="urn:microsoft.com/office/officeart/2008/layout/VerticalCurvedList"/>
    <dgm:cxn modelId="{643DCC45-2D08-459F-B7DD-2DC733612958}" type="presParOf" srcId="{9FC3A18A-242B-4622-A51C-372654176B9D}" destId="{EB1FF18F-9D26-40FB-BF11-9DAA38662A34}" srcOrd="3" destOrd="0" presId="urn:microsoft.com/office/officeart/2008/layout/VerticalCurvedList"/>
    <dgm:cxn modelId="{21431A1E-87EA-4086-BBEF-D24438E7CCEA}" type="presParOf" srcId="{9FC3A18A-242B-4622-A51C-372654176B9D}" destId="{B3A091EA-DC6B-4996-9086-479C3DB82889}" srcOrd="4" destOrd="0" presId="urn:microsoft.com/office/officeart/2008/layout/VerticalCurvedList"/>
    <dgm:cxn modelId="{ACEE1CD1-C6CC-4133-B98F-301A07745199}" type="presParOf" srcId="{B3A091EA-DC6B-4996-9086-479C3DB82889}" destId="{D8BBE14A-7FC4-4ECE-B409-D07913E8B203}" srcOrd="0" destOrd="0" presId="urn:microsoft.com/office/officeart/2008/layout/VerticalCurvedList"/>
    <dgm:cxn modelId="{F256F973-7043-4176-AC04-A1729AC10592}" type="presParOf" srcId="{9FC3A18A-242B-4622-A51C-372654176B9D}" destId="{11045EC8-6D6B-4351-804E-6A23C1631DFE}" srcOrd="5" destOrd="0" presId="urn:microsoft.com/office/officeart/2008/layout/VerticalCurvedList"/>
    <dgm:cxn modelId="{6775369B-219C-4ED4-9943-ABF96CEFF10C}" type="presParOf" srcId="{9FC3A18A-242B-4622-A51C-372654176B9D}" destId="{837A11AA-69E4-49FD-A0AB-6EFF588B6EB5}" srcOrd="6" destOrd="0" presId="urn:microsoft.com/office/officeart/2008/layout/VerticalCurvedList"/>
    <dgm:cxn modelId="{6E48A434-42AE-48AA-A560-D54426861520}" type="presParOf" srcId="{837A11AA-69E4-49FD-A0AB-6EFF588B6EB5}" destId="{E241E96A-F3B7-4750-B20B-BDD33EC7AC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D1BFE-4F3A-44CB-A67B-6FC6AC126B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1D565A2-4A3A-4198-A4AD-240A9A35CCDD}">
      <dgm:prSet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La asociación entre el </a:t>
          </a:r>
          <a:r>
            <a:rPr lang="es-ES" sz="1600" b="1" i="0" u="sng" dirty="0" smtClean="0">
              <a:latin typeface="Nixie One" panose="020B0604020202020204" charset="0"/>
            </a:rPr>
            <a:t>uso de CAP y la mortalidad </a:t>
          </a:r>
          <a:r>
            <a:rPr lang="es-ES" sz="1600" b="1" dirty="0" smtClean="0">
              <a:latin typeface="Nixie One" panose="020B0604020202020204" charset="0"/>
            </a:rPr>
            <a:t>se analizó mediante un modelo de regresión logística </a:t>
          </a:r>
          <a:r>
            <a:rPr lang="es-ES" sz="1600" b="1" dirty="0" err="1" smtClean="0">
              <a:latin typeface="Nixie One" panose="020B0604020202020204" charset="0"/>
            </a:rPr>
            <a:t>univariante</a:t>
          </a:r>
          <a:r>
            <a:rPr lang="es-ES" sz="1600" b="1" dirty="0" smtClean="0">
              <a:latin typeface="Nixie One" panose="020B0604020202020204" charset="0"/>
            </a:rPr>
            <a:t>.</a:t>
          </a:r>
          <a:endParaRPr lang="es-ES" sz="1600" b="1" dirty="0">
            <a:latin typeface="Nixie One" panose="020B0604020202020204" charset="0"/>
          </a:endParaRPr>
        </a:p>
      </dgm:t>
    </dgm:pt>
    <dgm:pt modelId="{5F9B3BCE-CB92-408C-8938-AB21C8871D02}" type="parTrans" cxnId="{579C98B9-DDA9-4586-8C9F-60D241197013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FCDD1D48-0D67-42E3-9BE5-D0691606DE99}" type="sibTrans" cxnId="{579C98B9-DDA9-4586-8C9F-60D241197013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6ED3A7C1-05B1-4797-AC4E-5C5AF0C933AC}">
      <dgm:prSet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Se ajustó para otros predictores </a:t>
          </a:r>
          <a:r>
            <a:rPr lang="es-ES" sz="1600" b="1" dirty="0" err="1" smtClean="0">
              <a:latin typeface="Nixie One" panose="020B0604020202020204" charset="0"/>
            </a:rPr>
            <a:t>univariados</a:t>
          </a:r>
          <a:r>
            <a:rPr lang="es-ES" sz="1600" b="1" dirty="0" smtClean="0">
              <a:latin typeface="Nixie One" panose="020B0604020202020204" charset="0"/>
            </a:rPr>
            <a:t> significativos de mortalidad, incluido el </a:t>
          </a:r>
          <a:r>
            <a:rPr lang="es-ES" sz="1600" b="1" u="sng" dirty="0" smtClean="0">
              <a:latin typeface="Nixie One" panose="020B0604020202020204" charset="0"/>
            </a:rPr>
            <a:t>uso de CAP en el sitio de estudio, comorbilidades, causa del shock y edad</a:t>
          </a:r>
          <a:r>
            <a:rPr lang="es-ES" sz="1600" b="1" dirty="0" smtClean="0">
              <a:latin typeface="Nixie One" panose="020B0604020202020204" charset="0"/>
            </a:rPr>
            <a:t>, en un modelo multivariado.</a:t>
          </a:r>
          <a:endParaRPr lang="es-ES" sz="1600" b="1" dirty="0">
            <a:latin typeface="Nixie One" panose="020B0604020202020204" charset="0"/>
          </a:endParaRPr>
        </a:p>
      </dgm:t>
    </dgm:pt>
    <dgm:pt modelId="{E782E8AD-D221-44DD-948D-8DAC4F028C4E}" type="parTrans" cxnId="{1EAFF7DB-C818-4FD1-A1D1-52ACC163FAE6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CEF12792-AF7A-403C-BC03-7C3B7C959F74}" type="sibTrans" cxnId="{1EAFF7DB-C818-4FD1-A1D1-52ACC163FAE6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9194E58B-9696-436B-8CC3-35807ABB2A7B}">
      <dgm:prSet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Los resultados de los modelos de regresión logística se informaron como razones de probabilidad (OR) con intervalos de confianza (IC) del 95 %. Se utilizó un nivel alfa de 0,05.</a:t>
          </a:r>
          <a:endParaRPr lang="es-ES" sz="1600" b="1" dirty="0">
            <a:latin typeface="Nixie One" panose="020B0604020202020204" charset="0"/>
          </a:endParaRPr>
        </a:p>
      </dgm:t>
    </dgm:pt>
    <dgm:pt modelId="{830972B0-FF94-4CF8-97D9-8A412A65F0BF}" type="parTrans" cxnId="{E27167EB-84E7-45CD-9093-5407E9B63419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7A0FAF7D-1ECE-4A3E-88F2-A54489708463}" type="sibTrans" cxnId="{E27167EB-84E7-45CD-9093-5407E9B63419}">
      <dgm:prSet/>
      <dgm:spPr/>
      <dgm:t>
        <a:bodyPr/>
        <a:lstStyle/>
        <a:p>
          <a:pPr algn="just"/>
          <a:endParaRPr lang="es-ES" sz="1600" b="1">
            <a:latin typeface="Nixie One" panose="020B0604020202020204" charset="0"/>
          </a:endParaRPr>
        </a:p>
      </dgm:t>
    </dgm:pt>
    <dgm:pt modelId="{DF35BE59-AD05-432A-9840-A2D28A929B02}" type="pres">
      <dgm:prSet presAssocID="{F8DD1BFE-4F3A-44CB-A67B-6FC6AC126B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FC3A18A-242B-4622-A51C-372654176B9D}" type="pres">
      <dgm:prSet presAssocID="{F8DD1BFE-4F3A-44CB-A67B-6FC6AC126BC5}" presName="Name1" presStyleCnt="0"/>
      <dgm:spPr/>
    </dgm:pt>
    <dgm:pt modelId="{4DC0C503-C1B5-4D27-ADDA-580E777AB82D}" type="pres">
      <dgm:prSet presAssocID="{F8DD1BFE-4F3A-44CB-A67B-6FC6AC126BC5}" presName="cycle" presStyleCnt="0"/>
      <dgm:spPr/>
    </dgm:pt>
    <dgm:pt modelId="{7F39DFBD-0B2C-4AD8-BDAC-3428F30C20C8}" type="pres">
      <dgm:prSet presAssocID="{F8DD1BFE-4F3A-44CB-A67B-6FC6AC126BC5}" presName="srcNode" presStyleLbl="node1" presStyleIdx="0" presStyleCnt="3"/>
      <dgm:spPr/>
    </dgm:pt>
    <dgm:pt modelId="{C489F29A-C398-4433-BA56-28E4616B1A1D}" type="pres">
      <dgm:prSet presAssocID="{F8DD1BFE-4F3A-44CB-A67B-6FC6AC126BC5}" presName="conn" presStyleLbl="parChTrans1D2" presStyleIdx="0" presStyleCnt="1"/>
      <dgm:spPr/>
      <dgm:t>
        <a:bodyPr/>
        <a:lstStyle/>
        <a:p>
          <a:endParaRPr lang="es-ES"/>
        </a:p>
      </dgm:t>
    </dgm:pt>
    <dgm:pt modelId="{B8EFF77A-CA6B-4D50-B3C6-2F3BDC33E5B0}" type="pres">
      <dgm:prSet presAssocID="{F8DD1BFE-4F3A-44CB-A67B-6FC6AC126BC5}" presName="extraNode" presStyleLbl="node1" presStyleIdx="0" presStyleCnt="3"/>
      <dgm:spPr/>
    </dgm:pt>
    <dgm:pt modelId="{A4BFBEBF-F12A-4EF9-BAA2-C48F929525D2}" type="pres">
      <dgm:prSet presAssocID="{F8DD1BFE-4F3A-44CB-A67B-6FC6AC126BC5}" presName="dstNode" presStyleLbl="node1" presStyleIdx="0" presStyleCnt="3"/>
      <dgm:spPr/>
    </dgm:pt>
    <dgm:pt modelId="{7EE0F19D-AF5F-4698-915A-A36F44A077E5}" type="pres">
      <dgm:prSet presAssocID="{41D565A2-4A3A-4198-A4AD-240A9A35CCD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F049EE-5B6E-46E5-9D75-A0CF03B1011E}" type="pres">
      <dgm:prSet presAssocID="{41D565A2-4A3A-4198-A4AD-240A9A35CCDD}" presName="accent_1" presStyleCnt="0"/>
      <dgm:spPr/>
    </dgm:pt>
    <dgm:pt modelId="{EDA70B66-48E2-46AB-8752-4B33CCD269B7}" type="pres">
      <dgm:prSet presAssocID="{41D565A2-4A3A-4198-A4AD-240A9A35CCDD}" presName="accentRepeatNode" presStyleLbl="solidFgAcc1" presStyleIdx="0" presStyleCnt="3"/>
      <dgm:spPr/>
    </dgm:pt>
    <dgm:pt modelId="{8A8F9DD2-8542-4850-B721-F6E91FA4708A}" type="pres">
      <dgm:prSet presAssocID="{6ED3A7C1-05B1-4797-AC4E-5C5AF0C933A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06A8D-909F-47F7-B73C-E3CF35CA55CA}" type="pres">
      <dgm:prSet presAssocID="{6ED3A7C1-05B1-4797-AC4E-5C5AF0C933AC}" presName="accent_2" presStyleCnt="0"/>
      <dgm:spPr/>
    </dgm:pt>
    <dgm:pt modelId="{02CB3161-552C-4D4A-B8EC-6CAAC450D186}" type="pres">
      <dgm:prSet presAssocID="{6ED3A7C1-05B1-4797-AC4E-5C5AF0C933AC}" presName="accentRepeatNode" presStyleLbl="solidFgAcc1" presStyleIdx="1" presStyleCnt="3"/>
      <dgm:spPr/>
    </dgm:pt>
    <dgm:pt modelId="{35FA02ED-9D52-4E79-AB33-375FDF4901F5}" type="pres">
      <dgm:prSet presAssocID="{9194E58B-9696-436B-8CC3-35807ABB2A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B18BAB-5254-4A75-8C3F-621889FE6E94}" type="pres">
      <dgm:prSet presAssocID="{9194E58B-9696-436B-8CC3-35807ABB2A7B}" presName="accent_3" presStyleCnt="0"/>
      <dgm:spPr/>
    </dgm:pt>
    <dgm:pt modelId="{3E5DB403-D6B4-4346-9509-267F52933517}" type="pres">
      <dgm:prSet presAssocID="{9194E58B-9696-436B-8CC3-35807ABB2A7B}" presName="accentRepeatNode" presStyleLbl="solidFgAcc1" presStyleIdx="2" presStyleCnt="3"/>
      <dgm:spPr/>
    </dgm:pt>
  </dgm:ptLst>
  <dgm:cxnLst>
    <dgm:cxn modelId="{CCD21514-4DE6-4FD8-B5DC-B50B7455FCCB}" type="presOf" srcId="{F8DD1BFE-4F3A-44CB-A67B-6FC6AC126BC5}" destId="{DF35BE59-AD05-432A-9840-A2D28A929B02}" srcOrd="0" destOrd="0" presId="urn:microsoft.com/office/officeart/2008/layout/VerticalCurvedList"/>
    <dgm:cxn modelId="{E27167EB-84E7-45CD-9093-5407E9B63419}" srcId="{F8DD1BFE-4F3A-44CB-A67B-6FC6AC126BC5}" destId="{9194E58B-9696-436B-8CC3-35807ABB2A7B}" srcOrd="2" destOrd="0" parTransId="{830972B0-FF94-4CF8-97D9-8A412A65F0BF}" sibTransId="{7A0FAF7D-1ECE-4A3E-88F2-A54489708463}"/>
    <dgm:cxn modelId="{A5288EA0-1359-4245-AA86-C795D35AEEF9}" type="presOf" srcId="{6ED3A7C1-05B1-4797-AC4E-5C5AF0C933AC}" destId="{8A8F9DD2-8542-4850-B721-F6E91FA4708A}" srcOrd="0" destOrd="0" presId="urn:microsoft.com/office/officeart/2008/layout/VerticalCurvedList"/>
    <dgm:cxn modelId="{1EAFF7DB-C818-4FD1-A1D1-52ACC163FAE6}" srcId="{F8DD1BFE-4F3A-44CB-A67B-6FC6AC126BC5}" destId="{6ED3A7C1-05B1-4797-AC4E-5C5AF0C933AC}" srcOrd="1" destOrd="0" parTransId="{E782E8AD-D221-44DD-948D-8DAC4F028C4E}" sibTransId="{CEF12792-AF7A-403C-BC03-7C3B7C959F74}"/>
    <dgm:cxn modelId="{BEB94CB1-51C0-4FC8-9B55-79B42FBE28C4}" type="presOf" srcId="{41D565A2-4A3A-4198-A4AD-240A9A35CCDD}" destId="{7EE0F19D-AF5F-4698-915A-A36F44A077E5}" srcOrd="0" destOrd="0" presId="urn:microsoft.com/office/officeart/2008/layout/VerticalCurvedList"/>
    <dgm:cxn modelId="{579C98B9-DDA9-4586-8C9F-60D241197013}" srcId="{F8DD1BFE-4F3A-44CB-A67B-6FC6AC126BC5}" destId="{41D565A2-4A3A-4198-A4AD-240A9A35CCDD}" srcOrd="0" destOrd="0" parTransId="{5F9B3BCE-CB92-408C-8938-AB21C8871D02}" sibTransId="{FCDD1D48-0D67-42E3-9BE5-D0691606DE99}"/>
    <dgm:cxn modelId="{7CCD4F67-65D3-4577-AD40-1ACFFD866CD3}" type="presOf" srcId="{9194E58B-9696-436B-8CC3-35807ABB2A7B}" destId="{35FA02ED-9D52-4E79-AB33-375FDF4901F5}" srcOrd="0" destOrd="0" presId="urn:microsoft.com/office/officeart/2008/layout/VerticalCurvedList"/>
    <dgm:cxn modelId="{58FBA6F1-E900-4590-BF24-09158CDBE8A7}" type="presOf" srcId="{FCDD1D48-0D67-42E3-9BE5-D0691606DE99}" destId="{C489F29A-C398-4433-BA56-28E4616B1A1D}" srcOrd="0" destOrd="0" presId="urn:microsoft.com/office/officeart/2008/layout/VerticalCurvedList"/>
    <dgm:cxn modelId="{9D60B610-FE21-4A44-B419-FFAD46A9505D}" type="presParOf" srcId="{DF35BE59-AD05-432A-9840-A2D28A929B02}" destId="{9FC3A18A-242B-4622-A51C-372654176B9D}" srcOrd="0" destOrd="0" presId="urn:microsoft.com/office/officeart/2008/layout/VerticalCurvedList"/>
    <dgm:cxn modelId="{50702E9E-D63E-45BE-853F-E21598B5E64D}" type="presParOf" srcId="{9FC3A18A-242B-4622-A51C-372654176B9D}" destId="{4DC0C503-C1B5-4D27-ADDA-580E777AB82D}" srcOrd="0" destOrd="0" presId="urn:microsoft.com/office/officeart/2008/layout/VerticalCurvedList"/>
    <dgm:cxn modelId="{092C210C-8AEA-469E-A316-9504574E0225}" type="presParOf" srcId="{4DC0C503-C1B5-4D27-ADDA-580E777AB82D}" destId="{7F39DFBD-0B2C-4AD8-BDAC-3428F30C20C8}" srcOrd="0" destOrd="0" presId="urn:microsoft.com/office/officeart/2008/layout/VerticalCurvedList"/>
    <dgm:cxn modelId="{55011F00-6B0D-45E1-A2BD-CEA00452E99A}" type="presParOf" srcId="{4DC0C503-C1B5-4D27-ADDA-580E777AB82D}" destId="{C489F29A-C398-4433-BA56-28E4616B1A1D}" srcOrd="1" destOrd="0" presId="urn:microsoft.com/office/officeart/2008/layout/VerticalCurvedList"/>
    <dgm:cxn modelId="{4427DC46-063B-461B-BC7D-CB68DA859E7F}" type="presParOf" srcId="{4DC0C503-C1B5-4D27-ADDA-580E777AB82D}" destId="{B8EFF77A-CA6B-4D50-B3C6-2F3BDC33E5B0}" srcOrd="2" destOrd="0" presId="urn:microsoft.com/office/officeart/2008/layout/VerticalCurvedList"/>
    <dgm:cxn modelId="{691673C7-48DC-464A-968D-C9F732AC569B}" type="presParOf" srcId="{4DC0C503-C1B5-4D27-ADDA-580E777AB82D}" destId="{A4BFBEBF-F12A-4EF9-BAA2-C48F929525D2}" srcOrd="3" destOrd="0" presId="urn:microsoft.com/office/officeart/2008/layout/VerticalCurvedList"/>
    <dgm:cxn modelId="{F771978D-5337-4049-9B87-57C10E21EDBF}" type="presParOf" srcId="{9FC3A18A-242B-4622-A51C-372654176B9D}" destId="{7EE0F19D-AF5F-4698-915A-A36F44A077E5}" srcOrd="1" destOrd="0" presId="urn:microsoft.com/office/officeart/2008/layout/VerticalCurvedList"/>
    <dgm:cxn modelId="{02B4CB00-2C7B-45CF-A392-F8420BFD99C0}" type="presParOf" srcId="{9FC3A18A-242B-4622-A51C-372654176B9D}" destId="{D7F049EE-5B6E-46E5-9D75-A0CF03B1011E}" srcOrd="2" destOrd="0" presId="urn:microsoft.com/office/officeart/2008/layout/VerticalCurvedList"/>
    <dgm:cxn modelId="{CF2B180C-EF32-4187-8025-66295B1D0C3A}" type="presParOf" srcId="{D7F049EE-5B6E-46E5-9D75-A0CF03B1011E}" destId="{EDA70B66-48E2-46AB-8752-4B33CCD269B7}" srcOrd="0" destOrd="0" presId="urn:microsoft.com/office/officeart/2008/layout/VerticalCurvedList"/>
    <dgm:cxn modelId="{540E58E4-7562-4357-918E-AD66811C3029}" type="presParOf" srcId="{9FC3A18A-242B-4622-A51C-372654176B9D}" destId="{8A8F9DD2-8542-4850-B721-F6E91FA4708A}" srcOrd="3" destOrd="0" presId="urn:microsoft.com/office/officeart/2008/layout/VerticalCurvedList"/>
    <dgm:cxn modelId="{B5AF40F3-A2F9-467C-9A74-A05AC1DB8F7F}" type="presParOf" srcId="{9FC3A18A-242B-4622-A51C-372654176B9D}" destId="{1B506A8D-909F-47F7-B73C-E3CF35CA55CA}" srcOrd="4" destOrd="0" presId="urn:microsoft.com/office/officeart/2008/layout/VerticalCurvedList"/>
    <dgm:cxn modelId="{621283FE-F520-4D51-9269-F27FFCC032C1}" type="presParOf" srcId="{1B506A8D-909F-47F7-B73C-E3CF35CA55CA}" destId="{02CB3161-552C-4D4A-B8EC-6CAAC450D186}" srcOrd="0" destOrd="0" presId="urn:microsoft.com/office/officeart/2008/layout/VerticalCurvedList"/>
    <dgm:cxn modelId="{9C720A57-9613-45B0-B3CA-5D585AAB2188}" type="presParOf" srcId="{9FC3A18A-242B-4622-A51C-372654176B9D}" destId="{35FA02ED-9D52-4E79-AB33-375FDF4901F5}" srcOrd="5" destOrd="0" presId="urn:microsoft.com/office/officeart/2008/layout/VerticalCurvedList"/>
    <dgm:cxn modelId="{534976F6-ED07-4E82-B73C-84B829887CDA}" type="presParOf" srcId="{9FC3A18A-242B-4622-A51C-372654176B9D}" destId="{4AB18BAB-5254-4A75-8C3F-621889FE6E94}" srcOrd="6" destOrd="0" presId="urn:microsoft.com/office/officeart/2008/layout/VerticalCurvedList"/>
    <dgm:cxn modelId="{3F6B9A46-D271-4D8E-8E42-C5CB87BAF478}" type="presParOf" srcId="{4AB18BAB-5254-4A75-8C3F-621889FE6E94}" destId="{3E5DB403-D6B4-4346-9509-267F529335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49644-3731-410D-A1EF-800912B6FE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50C4C88-82B3-49C7-B339-BE1CDB208CAC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Nixie One" panose="020B0604020202020204" charset="0"/>
            </a:rPr>
            <a:t>Se observó que los pacientes con shock cardiogénico con datos completos de CAP obtenidos antes del inicio de la SMC mejoraron la supervivencia </a:t>
          </a:r>
          <a:endParaRPr lang="es-ES" sz="1400" b="1" dirty="0">
            <a:latin typeface="Nixie One" panose="020B0604020202020204" charset="0"/>
          </a:endParaRPr>
        </a:p>
      </dgm:t>
    </dgm:pt>
    <dgm:pt modelId="{3F45EA33-AA3D-4A6F-B22B-258D20CA94E6}" type="parTrans" cxnId="{6DD8FD27-5433-49BC-B0C1-642A513C03DD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226302A2-A2EA-42F2-92BE-4D291C02D978}" type="sibTrans" cxnId="{6DD8FD27-5433-49BC-B0C1-642A513C03DD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505E9523-4553-420D-B07A-72A78772FA05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Nixie One" panose="020B0604020202020204" charset="0"/>
            </a:rPr>
            <a:t>Esta diferencia fue más pronunciada en la cohorte de pacientes más enfermos (pacientes en estadios D y E de SCAI).</a:t>
          </a:r>
          <a:endParaRPr lang="es-ES" sz="1400" b="1" dirty="0">
            <a:latin typeface="Nixie One" panose="020B0604020202020204" charset="0"/>
          </a:endParaRPr>
        </a:p>
      </dgm:t>
    </dgm:pt>
    <dgm:pt modelId="{15C5FE29-9208-4A74-BA12-48E95D9F8952}" type="parTrans" cxnId="{CF904C6D-86E1-4FEF-ADCD-B9CA967E3D3C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7F1B4E99-6595-4223-B433-B2D9A18BE7C4}" type="sibTrans" cxnId="{CF904C6D-86E1-4FEF-ADCD-B9CA967E3D3C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4F218982-83C1-4848-ADF3-240913E43FC9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Nixie One" panose="020B0604020202020204" charset="0"/>
            </a:rPr>
            <a:t>El reconocimiento temprano y el </a:t>
          </a:r>
          <a:r>
            <a:rPr lang="es-ES" sz="1400" b="1" dirty="0" err="1" smtClean="0">
              <a:latin typeface="Nixie One" panose="020B0604020202020204" charset="0"/>
            </a:rPr>
            <a:t>triaje</a:t>
          </a:r>
          <a:r>
            <a:rPr lang="es-ES" sz="1400" b="1" dirty="0" smtClean="0">
              <a:latin typeface="Nixie One" panose="020B0604020202020204" charset="0"/>
            </a:rPr>
            <a:t> de pacientes con SC utilizando algoritmos terapéuticos específicos son cada vez más comunes, incluida la identificación parámetros como CO, PCWP, RAP y MAP. </a:t>
          </a:r>
          <a:endParaRPr lang="es-ES" sz="1400" b="1" dirty="0">
            <a:latin typeface="Nixie One" panose="020B0604020202020204" charset="0"/>
          </a:endParaRPr>
        </a:p>
      </dgm:t>
    </dgm:pt>
    <dgm:pt modelId="{ED50066D-A705-4C32-BF99-1D7DA1586500}" type="parTrans" cxnId="{1027DD9F-6215-475E-9184-A99ECA82BA8E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D52A4FB9-8F5B-487C-AA4A-B5B05367EC3A}" type="sibTrans" cxnId="{1027DD9F-6215-475E-9184-A99ECA82BA8E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037D6C66-09B6-4149-868F-9E9A07B78F67}">
      <dgm:prSet custT="1"/>
      <dgm:spPr/>
      <dgm:t>
        <a:bodyPr/>
        <a:lstStyle/>
        <a:p>
          <a:pPr algn="just"/>
          <a:r>
            <a:rPr lang="es-ES" sz="1400" b="1" dirty="0" smtClean="0">
              <a:latin typeface="Nixie One" panose="020B0604020202020204" charset="0"/>
            </a:rPr>
            <a:t>El conocimiento de estos parámetros permite al médico elegir el dispositivo o la combinación de terapéuticas que mejor se adapten a las necesidades del paciente</a:t>
          </a:r>
          <a:endParaRPr lang="en-US" sz="1400" b="1" dirty="0">
            <a:latin typeface="Nixie One" panose="020B0604020202020204" charset="0"/>
          </a:endParaRPr>
        </a:p>
      </dgm:t>
    </dgm:pt>
    <dgm:pt modelId="{1E810386-44D8-4A9D-A0FC-68D9847F3C97}" type="parTrans" cxnId="{A5EF4966-237F-4A7A-B78E-F427A7B61D6B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19BA255B-7078-4AC1-A03A-D9A36E3D0203}" type="sibTrans" cxnId="{A5EF4966-237F-4A7A-B78E-F427A7B61D6B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A4CC20D3-F219-4732-AD89-545044C13EEB}" type="pres">
      <dgm:prSet presAssocID="{BA149644-3731-410D-A1EF-800912B6FE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C6F57AC-FC56-4036-B57A-8B209C7A5E32}" type="pres">
      <dgm:prSet presAssocID="{BA149644-3731-410D-A1EF-800912B6FEEB}" presName="Name1" presStyleCnt="0"/>
      <dgm:spPr/>
    </dgm:pt>
    <dgm:pt modelId="{799228FB-5D02-49BB-9E95-44B45DFA4D86}" type="pres">
      <dgm:prSet presAssocID="{BA149644-3731-410D-A1EF-800912B6FEEB}" presName="cycle" presStyleCnt="0"/>
      <dgm:spPr/>
    </dgm:pt>
    <dgm:pt modelId="{4429C530-B819-4CD2-AA15-718C25605921}" type="pres">
      <dgm:prSet presAssocID="{BA149644-3731-410D-A1EF-800912B6FEEB}" presName="srcNode" presStyleLbl="node1" presStyleIdx="0" presStyleCnt="4"/>
      <dgm:spPr/>
    </dgm:pt>
    <dgm:pt modelId="{96028A26-DF5A-4C1B-BDC2-FA40F0809A58}" type="pres">
      <dgm:prSet presAssocID="{BA149644-3731-410D-A1EF-800912B6FEEB}" presName="conn" presStyleLbl="parChTrans1D2" presStyleIdx="0" presStyleCnt="1"/>
      <dgm:spPr/>
      <dgm:t>
        <a:bodyPr/>
        <a:lstStyle/>
        <a:p>
          <a:endParaRPr lang="es-ES"/>
        </a:p>
      </dgm:t>
    </dgm:pt>
    <dgm:pt modelId="{E57BC4DC-B882-463E-AE03-1ADDB9EA3582}" type="pres">
      <dgm:prSet presAssocID="{BA149644-3731-410D-A1EF-800912B6FEEB}" presName="extraNode" presStyleLbl="node1" presStyleIdx="0" presStyleCnt="4"/>
      <dgm:spPr/>
    </dgm:pt>
    <dgm:pt modelId="{99150B8A-5B44-4DFE-B6A2-6F0DBE9CF4B7}" type="pres">
      <dgm:prSet presAssocID="{BA149644-3731-410D-A1EF-800912B6FEEB}" presName="dstNode" presStyleLbl="node1" presStyleIdx="0" presStyleCnt="4"/>
      <dgm:spPr/>
    </dgm:pt>
    <dgm:pt modelId="{80AC1B6A-5314-4EED-B454-0B6970CBF1DE}" type="pres">
      <dgm:prSet presAssocID="{850C4C88-82B3-49C7-B339-BE1CDB208C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5F8E3-AAA3-428D-984B-941ADFCF2EF2}" type="pres">
      <dgm:prSet presAssocID="{850C4C88-82B3-49C7-B339-BE1CDB208CAC}" presName="accent_1" presStyleCnt="0"/>
      <dgm:spPr/>
    </dgm:pt>
    <dgm:pt modelId="{2077CBEF-E3F6-4028-B0B9-AFB10117284D}" type="pres">
      <dgm:prSet presAssocID="{850C4C88-82B3-49C7-B339-BE1CDB208CAC}" presName="accentRepeatNode" presStyleLbl="solidFgAcc1" presStyleIdx="0" presStyleCnt="4"/>
      <dgm:spPr/>
    </dgm:pt>
    <dgm:pt modelId="{C577CE8C-5D9B-4C84-957B-214423E078D2}" type="pres">
      <dgm:prSet presAssocID="{505E9523-4553-420D-B07A-72A78772FA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67ADA-D0F3-4CA4-9D24-5D47E63CD525}" type="pres">
      <dgm:prSet presAssocID="{505E9523-4553-420D-B07A-72A78772FA05}" presName="accent_2" presStyleCnt="0"/>
      <dgm:spPr/>
    </dgm:pt>
    <dgm:pt modelId="{42813C50-105C-4D35-9360-FE6D1D63FF5E}" type="pres">
      <dgm:prSet presAssocID="{505E9523-4553-420D-B07A-72A78772FA05}" presName="accentRepeatNode" presStyleLbl="solidFgAcc1" presStyleIdx="1" presStyleCnt="4"/>
      <dgm:spPr/>
    </dgm:pt>
    <dgm:pt modelId="{5DAAA5DF-47B4-4B4F-80A2-B2804EBB43FC}" type="pres">
      <dgm:prSet presAssocID="{4F218982-83C1-4848-ADF3-240913E43FC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8AD2C-F364-45A2-9931-B0D8960E5C62}" type="pres">
      <dgm:prSet presAssocID="{4F218982-83C1-4848-ADF3-240913E43FC9}" presName="accent_3" presStyleCnt="0"/>
      <dgm:spPr/>
    </dgm:pt>
    <dgm:pt modelId="{43955D0C-68D2-4742-8204-6EEAE66BDE99}" type="pres">
      <dgm:prSet presAssocID="{4F218982-83C1-4848-ADF3-240913E43FC9}" presName="accentRepeatNode" presStyleLbl="solidFgAcc1" presStyleIdx="2" presStyleCnt="4"/>
      <dgm:spPr/>
    </dgm:pt>
    <dgm:pt modelId="{91A650CC-F114-4A9F-B080-CA439C73F3A2}" type="pres">
      <dgm:prSet presAssocID="{037D6C66-09B6-4149-868F-9E9A07B78F6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0F72F-36F6-470A-A157-9B911A1C1914}" type="pres">
      <dgm:prSet presAssocID="{037D6C66-09B6-4149-868F-9E9A07B78F67}" presName="accent_4" presStyleCnt="0"/>
      <dgm:spPr/>
    </dgm:pt>
    <dgm:pt modelId="{4CE86DCB-9FEC-4CD4-A542-488D864535CB}" type="pres">
      <dgm:prSet presAssocID="{037D6C66-09B6-4149-868F-9E9A07B78F67}" presName="accentRepeatNode" presStyleLbl="solidFgAcc1" presStyleIdx="3" presStyleCnt="4"/>
      <dgm:spPr/>
    </dgm:pt>
  </dgm:ptLst>
  <dgm:cxnLst>
    <dgm:cxn modelId="{1027DD9F-6215-475E-9184-A99ECA82BA8E}" srcId="{BA149644-3731-410D-A1EF-800912B6FEEB}" destId="{4F218982-83C1-4848-ADF3-240913E43FC9}" srcOrd="2" destOrd="0" parTransId="{ED50066D-A705-4C32-BF99-1D7DA1586500}" sibTransId="{D52A4FB9-8F5B-487C-AA4A-B5B05367EC3A}"/>
    <dgm:cxn modelId="{158A4AC6-FFDD-4BF7-9F4F-EE8255D36620}" type="presOf" srcId="{BA149644-3731-410D-A1EF-800912B6FEEB}" destId="{A4CC20D3-F219-4732-AD89-545044C13EEB}" srcOrd="0" destOrd="0" presId="urn:microsoft.com/office/officeart/2008/layout/VerticalCurvedList"/>
    <dgm:cxn modelId="{F54630E9-F6C5-4FDE-B3DA-416DAFE7E6DA}" type="presOf" srcId="{226302A2-A2EA-42F2-92BE-4D291C02D978}" destId="{96028A26-DF5A-4C1B-BDC2-FA40F0809A58}" srcOrd="0" destOrd="0" presId="urn:microsoft.com/office/officeart/2008/layout/VerticalCurvedList"/>
    <dgm:cxn modelId="{DA9D9BC6-8452-4BE7-AE3D-C6235DE96EA5}" type="presOf" srcId="{4F218982-83C1-4848-ADF3-240913E43FC9}" destId="{5DAAA5DF-47B4-4B4F-80A2-B2804EBB43FC}" srcOrd="0" destOrd="0" presId="urn:microsoft.com/office/officeart/2008/layout/VerticalCurvedList"/>
    <dgm:cxn modelId="{A5EF4966-237F-4A7A-B78E-F427A7B61D6B}" srcId="{BA149644-3731-410D-A1EF-800912B6FEEB}" destId="{037D6C66-09B6-4149-868F-9E9A07B78F67}" srcOrd="3" destOrd="0" parTransId="{1E810386-44D8-4A9D-A0FC-68D9847F3C97}" sibTransId="{19BA255B-7078-4AC1-A03A-D9A36E3D0203}"/>
    <dgm:cxn modelId="{84171ABB-6A52-4FE7-B026-B1387D5CD1FE}" type="presOf" srcId="{850C4C88-82B3-49C7-B339-BE1CDB208CAC}" destId="{80AC1B6A-5314-4EED-B454-0B6970CBF1DE}" srcOrd="0" destOrd="0" presId="urn:microsoft.com/office/officeart/2008/layout/VerticalCurvedList"/>
    <dgm:cxn modelId="{CF904C6D-86E1-4FEF-ADCD-B9CA967E3D3C}" srcId="{BA149644-3731-410D-A1EF-800912B6FEEB}" destId="{505E9523-4553-420D-B07A-72A78772FA05}" srcOrd="1" destOrd="0" parTransId="{15C5FE29-9208-4A74-BA12-48E95D9F8952}" sibTransId="{7F1B4E99-6595-4223-B433-B2D9A18BE7C4}"/>
    <dgm:cxn modelId="{6359F819-243C-4CBB-8630-F7A6EEA14305}" type="presOf" srcId="{037D6C66-09B6-4149-868F-9E9A07B78F67}" destId="{91A650CC-F114-4A9F-B080-CA439C73F3A2}" srcOrd="0" destOrd="0" presId="urn:microsoft.com/office/officeart/2008/layout/VerticalCurvedList"/>
    <dgm:cxn modelId="{721C6C19-0602-4DDC-ACAC-925C477C378C}" type="presOf" srcId="{505E9523-4553-420D-B07A-72A78772FA05}" destId="{C577CE8C-5D9B-4C84-957B-214423E078D2}" srcOrd="0" destOrd="0" presId="urn:microsoft.com/office/officeart/2008/layout/VerticalCurvedList"/>
    <dgm:cxn modelId="{6DD8FD27-5433-49BC-B0C1-642A513C03DD}" srcId="{BA149644-3731-410D-A1EF-800912B6FEEB}" destId="{850C4C88-82B3-49C7-B339-BE1CDB208CAC}" srcOrd="0" destOrd="0" parTransId="{3F45EA33-AA3D-4A6F-B22B-258D20CA94E6}" sibTransId="{226302A2-A2EA-42F2-92BE-4D291C02D978}"/>
    <dgm:cxn modelId="{91E4FEAB-DD8A-4E50-8413-F689034AFD0C}" type="presParOf" srcId="{A4CC20D3-F219-4732-AD89-545044C13EEB}" destId="{EC6F57AC-FC56-4036-B57A-8B209C7A5E32}" srcOrd="0" destOrd="0" presId="urn:microsoft.com/office/officeart/2008/layout/VerticalCurvedList"/>
    <dgm:cxn modelId="{39F4790B-2AC7-43BD-80C8-123661C53639}" type="presParOf" srcId="{EC6F57AC-FC56-4036-B57A-8B209C7A5E32}" destId="{799228FB-5D02-49BB-9E95-44B45DFA4D86}" srcOrd="0" destOrd="0" presId="urn:microsoft.com/office/officeart/2008/layout/VerticalCurvedList"/>
    <dgm:cxn modelId="{09E22BD1-2FE6-4EF6-96B1-2C8A042361AC}" type="presParOf" srcId="{799228FB-5D02-49BB-9E95-44B45DFA4D86}" destId="{4429C530-B819-4CD2-AA15-718C25605921}" srcOrd="0" destOrd="0" presId="urn:microsoft.com/office/officeart/2008/layout/VerticalCurvedList"/>
    <dgm:cxn modelId="{530B1593-1DAF-412E-A8C0-8260843A328E}" type="presParOf" srcId="{799228FB-5D02-49BB-9E95-44B45DFA4D86}" destId="{96028A26-DF5A-4C1B-BDC2-FA40F0809A58}" srcOrd="1" destOrd="0" presId="urn:microsoft.com/office/officeart/2008/layout/VerticalCurvedList"/>
    <dgm:cxn modelId="{63930B15-6847-4509-B935-6C25D5C3172D}" type="presParOf" srcId="{799228FB-5D02-49BB-9E95-44B45DFA4D86}" destId="{E57BC4DC-B882-463E-AE03-1ADDB9EA3582}" srcOrd="2" destOrd="0" presId="urn:microsoft.com/office/officeart/2008/layout/VerticalCurvedList"/>
    <dgm:cxn modelId="{4FBC4033-D7E3-4ABB-8420-3651FA79D9B5}" type="presParOf" srcId="{799228FB-5D02-49BB-9E95-44B45DFA4D86}" destId="{99150B8A-5B44-4DFE-B6A2-6F0DBE9CF4B7}" srcOrd="3" destOrd="0" presId="urn:microsoft.com/office/officeart/2008/layout/VerticalCurvedList"/>
    <dgm:cxn modelId="{57E7220C-3691-43D3-BB8B-4DF82595A1C5}" type="presParOf" srcId="{EC6F57AC-FC56-4036-B57A-8B209C7A5E32}" destId="{80AC1B6A-5314-4EED-B454-0B6970CBF1DE}" srcOrd="1" destOrd="0" presId="urn:microsoft.com/office/officeart/2008/layout/VerticalCurvedList"/>
    <dgm:cxn modelId="{E42A0F49-B924-4904-8343-28DB328BF548}" type="presParOf" srcId="{EC6F57AC-FC56-4036-B57A-8B209C7A5E32}" destId="{67B5F8E3-AAA3-428D-984B-941ADFCF2EF2}" srcOrd="2" destOrd="0" presId="urn:microsoft.com/office/officeart/2008/layout/VerticalCurvedList"/>
    <dgm:cxn modelId="{D57961BC-AE26-442B-82E3-25EB761EFE59}" type="presParOf" srcId="{67B5F8E3-AAA3-428D-984B-941ADFCF2EF2}" destId="{2077CBEF-E3F6-4028-B0B9-AFB10117284D}" srcOrd="0" destOrd="0" presId="urn:microsoft.com/office/officeart/2008/layout/VerticalCurvedList"/>
    <dgm:cxn modelId="{133E1ADD-A8A5-42A3-B0ED-F38A21A502BE}" type="presParOf" srcId="{EC6F57AC-FC56-4036-B57A-8B209C7A5E32}" destId="{C577CE8C-5D9B-4C84-957B-214423E078D2}" srcOrd="3" destOrd="0" presId="urn:microsoft.com/office/officeart/2008/layout/VerticalCurvedList"/>
    <dgm:cxn modelId="{FB7C1C78-1316-42CD-A43F-60FDBDCC6092}" type="presParOf" srcId="{EC6F57AC-FC56-4036-B57A-8B209C7A5E32}" destId="{C7B67ADA-D0F3-4CA4-9D24-5D47E63CD525}" srcOrd="4" destOrd="0" presId="urn:microsoft.com/office/officeart/2008/layout/VerticalCurvedList"/>
    <dgm:cxn modelId="{14F7B249-F8DC-4E9D-9B45-0733416CD69D}" type="presParOf" srcId="{C7B67ADA-D0F3-4CA4-9D24-5D47E63CD525}" destId="{42813C50-105C-4D35-9360-FE6D1D63FF5E}" srcOrd="0" destOrd="0" presId="urn:microsoft.com/office/officeart/2008/layout/VerticalCurvedList"/>
    <dgm:cxn modelId="{92A4AB79-DDFA-4E95-94EE-999AE9504953}" type="presParOf" srcId="{EC6F57AC-FC56-4036-B57A-8B209C7A5E32}" destId="{5DAAA5DF-47B4-4B4F-80A2-B2804EBB43FC}" srcOrd="5" destOrd="0" presId="urn:microsoft.com/office/officeart/2008/layout/VerticalCurvedList"/>
    <dgm:cxn modelId="{2F03FB4A-ACE4-4FC9-AF07-F42D97C97792}" type="presParOf" srcId="{EC6F57AC-FC56-4036-B57A-8B209C7A5E32}" destId="{70A8AD2C-F364-45A2-9931-B0D8960E5C62}" srcOrd="6" destOrd="0" presId="urn:microsoft.com/office/officeart/2008/layout/VerticalCurvedList"/>
    <dgm:cxn modelId="{54158FF2-5693-4191-902D-3FE538DC6314}" type="presParOf" srcId="{70A8AD2C-F364-45A2-9931-B0D8960E5C62}" destId="{43955D0C-68D2-4742-8204-6EEAE66BDE99}" srcOrd="0" destOrd="0" presId="urn:microsoft.com/office/officeart/2008/layout/VerticalCurvedList"/>
    <dgm:cxn modelId="{A02D06B5-E725-4880-B3E1-3201BA3B29B0}" type="presParOf" srcId="{EC6F57AC-FC56-4036-B57A-8B209C7A5E32}" destId="{91A650CC-F114-4A9F-B080-CA439C73F3A2}" srcOrd="7" destOrd="0" presId="urn:microsoft.com/office/officeart/2008/layout/VerticalCurvedList"/>
    <dgm:cxn modelId="{EFBCEF48-4274-42D9-A898-82AAACF3DA8F}" type="presParOf" srcId="{EC6F57AC-FC56-4036-B57A-8B209C7A5E32}" destId="{7C70F72F-36F6-470A-A157-9B911A1C1914}" srcOrd="8" destOrd="0" presId="urn:microsoft.com/office/officeart/2008/layout/VerticalCurvedList"/>
    <dgm:cxn modelId="{E52B5A9D-DDEC-44A2-9888-5924E1A8218E}" type="presParOf" srcId="{7C70F72F-36F6-470A-A157-9B911A1C1914}" destId="{4CE86DCB-9FEC-4CD4-A542-488D864535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149644-3731-410D-A1EF-800912B6FE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50C4C88-82B3-49C7-B339-BE1CDB208CAC}">
      <dgm:prSet phldrT="[Texto]" custT="1"/>
      <dgm:spPr/>
      <dgm:t>
        <a:bodyPr/>
        <a:lstStyle/>
        <a:p>
          <a:pPr algn="just" rtl="0"/>
          <a:r>
            <a:rPr lang="es-ES" sz="1400" b="1" dirty="0" smtClean="0">
              <a:latin typeface="Nixie One" panose="020B0604020202020204" charset="0"/>
            </a:rPr>
            <a:t>El beneficio de obtener datos de CAP en pacientes con shock menos severo no fue tan evidente en el presente conjunto de datos</a:t>
          </a:r>
          <a:endParaRPr lang="es-ES" sz="1400" b="1" dirty="0">
            <a:latin typeface="Nixie One" panose="020B0604020202020204" charset="0"/>
          </a:endParaRPr>
        </a:p>
      </dgm:t>
    </dgm:pt>
    <dgm:pt modelId="{3F45EA33-AA3D-4A6F-B22B-258D20CA94E6}" type="parTrans" cxnId="{6DD8FD27-5433-49BC-B0C1-642A513C03DD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226302A2-A2EA-42F2-92BE-4D291C02D978}" type="sibTrans" cxnId="{6DD8FD27-5433-49BC-B0C1-642A513C03DD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006ED1AA-FE9E-4629-A5D3-80766DAC008D}">
      <dgm:prSet custT="1"/>
      <dgm:spPr/>
      <dgm:t>
        <a:bodyPr/>
        <a:lstStyle/>
        <a:p>
          <a:pPr algn="just" rtl="0"/>
          <a:r>
            <a:rPr lang="es-ES" sz="1400" b="1" dirty="0" smtClean="0">
              <a:latin typeface="Nixie One" panose="020B0604020202020204" charset="0"/>
            </a:rPr>
            <a:t>La retroalimentación continua obtenida del CAP facilita la optimización del estado del volumen, el ajuste de los medicamentos </a:t>
          </a:r>
          <a:r>
            <a:rPr lang="es-ES" sz="1400" b="1" dirty="0" err="1" smtClean="0">
              <a:latin typeface="Nixie One" panose="020B0604020202020204" charset="0"/>
            </a:rPr>
            <a:t>vasoactivos</a:t>
          </a:r>
          <a:r>
            <a:rPr lang="es-ES" sz="1400" b="1" dirty="0" smtClean="0">
              <a:latin typeface="Nixie One" panose="020B0604020202020204" charset="0"/>
            </a:rPr>
            <a:t> de una manera más específica y el reconocimiento de cuándo se puede desconectar a los pacientes de dichos dispositivos</a:t>
          </a:r>
          <a:endParaRPr lang="en-US" sz="1400" b="1" dirty="0" smtClean="0">
            <a:latin typeface="Nixie One" panose="020B0604020202020204" charset="0"/>
          </a:endParaRPr>
        </a:p>
      </dgm:t>
    </dgm:pt>
    <dgm:pt modelId="{CA8084CD-2692-4282-9045-2E73B04A750C}" type="parTrans" cxnId="{1592CCF3-3C46-4AAF-9144-DEB588E6843A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207F73C0-2870-4120-848F-776C0AF3995D}" type="sibTrans" cxnId="{1592CCF3-3C46-4AAF-9144-DEB588E6843A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4E503125-2ED1-48C6-9C0D-8863D2DC681C}">
      <dgm:prSet custT="1"/>
      <dgm:spPr/>
      <dgm:t>
        <a:bodyPr/>
        <a:lstStyle/>
        <a:p>
          <a:pPr algn="just"/>
          <a:r>
            <a:rPr lang="es-ES" sz="1400" b="1" dirty="0" smtClean="0">
              <a:latin typeface="Nixie One" panose="020B0604020202020204" charset="0"/>
            </a:rPr>
            <a:t>Se ha demostrado que varios índices hemodinámicos son indicadores pronósticos de los resultados en SC. En el presente análisis, MAP, PAD y la frecuencia cardíaca se asociaron con la mortalidad independientemente de la causa del SC. </a:t>
          </a:r>
          <a:endParaRPr lang="en-US" sz="1400" b="1" dirty="0">
            <a:latin typeface="Nixie One" panose="020B0604020202020204" charset="0"/>
          </a:endParaRPr>
        </a:p>
      </dgm:t>
    </dgm:pt>
    <dgm:pt modelId="{42F8ADF1-D08F-4127-91AF-33350735F70F}" type="parTrans" cxnId="{A729B108-66FC-4A75-9503-FF27D76B4B53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EF734CA1-BF64-46C4-B745-BB4499881EAE}" type="sibTrans" cxnId="{A729B108-66FC-4A75-9503-FF27D76B4B53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A4CC20D3-F219-4732-AD89-545044C13EEB}" type="pres">
      <dgm:prSet presAssocID="{BA149644-3731-410D-A1EF-800912B6FE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C6F57AC-FC56-4036-B57A-8B209C7A5E32}" type="pres">
      <dgm:prSet presAssocID="{BA149644-3731-410D-A1EF-800912B6FEEB}" presName="Name1" presStyleCnt="0"/>
      <dgm:spPr/>
    </dgm:pt>
    <dgm:pt modelId="{799228FB-5D02-49BB-9E95-44B45DFA4D86}" type="pres">
      <dgm:prSet presAssocID="{BA149644-3731-410D-A1EF-800912B6FEEB}" presName="cycle" presStyleCnt="0"/>
      <dgm:spPr/>
    </dgm:pt>
    <dgm:pt modelId="{4429C530-B819-4CD2-AA15-718C25605921}" type="pres">
      <dgm:prSet presAssocID="{BA149644-3731-410D-A1EF-800912B6FEEB}" presName="srcNode" presStyleLbl="node1" presStyleIdx="0" presStyleCnt="3"/>
      <dgm:spPr/>
    </dgm:pt>
    <dgm:pt modelId="{96028A26-DF5A-4C1B-BDC2-FA40F0809A58}" type="pres">
      <dgm:prSet presAssocID="{BA149644-3731-410D-A1EF-800912B6FEEB}" presName="conn" presStyleLbl="parChTrans1D2" presStyleIdx="0" presStyleCnt="1"/>
      <dgm:spPr/>
      <dgm:t>
        <a:bodyPr/>
        <a:lstStyle/>
        <a:p>
          <a:endParaRPr lang="es-ES"/>
        </a:p>
      </dgm:t>
    </dgm:pt>
    <dgm:pt modelId="{E57BC4DC-B882-463E-AE03-1ADDB9EA3582}" type="pres">
      <dgm:prSet presAssocID="{BA149644-3731-410D-A1EF-800912B6FEEB}" presName="extraNode" presStyleLbl="node1" presStyleIdx="0" presStyleCnt="3"/>
      <dgm:spPr/>
    </dgm:pt>
    <dgm:pt modelId="{99150B8A-5B44-4DFE-B6A2-6F0DBE9CF4B7}" type="pres">
      <dgm:prSet presAssocID="{BA149644-3731-410D-A1EF-800912B6FEEB}" presName="dstNode" presStyleLbl="node1" presStyleIdx="0" presStyleCnt="3"/>
      <dgm:spPr/>
    </dgm:pt>
    <dgm:pt modelId="{80AC1B6A-5314-4EED-B454-0B6970CBF1DE}" type="pres">
      <dgm:prSet presAssocID="{850C4C88-82B3-49C7-B339-BE1CDB208CA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5F8E3-AAA3-428D-984B-941ADFCF2EF2}" type="pres">
      <dgm:prSet presAssocID="{850C4C88-82B3-49C7-B339-BE1CDB208CAC}" presName="accent_1" presStyleCnt="0"/>
      <dgm:spPr/>
    </dgm:pt>
    <dgm:pt modelId="{2077CBEF-E3F6-4028-B0B9-AFB10117284D}" type="pres">
      <dgm:prSet presAssocID="{850C4C88-82B3-49C7-B339-BE1CDB208CAC}" presName="accentRepeatNode" presStyleLbl="solidFgAcc1" presStyleIdx="0" presStyleCnt="3"/>
      <dgm:spPr/>
    </dgm:pt>
    <dgm:pt modelId="{2BC2CD26-733D-42E1-90E6-2C0F47114E22}" type="pres">
      <dgm:prSet presAssocID="{4E503125-2ED1-48C6-9C0D-8863D2DC681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A144F0-5231-4A5F-B974-7C6D805FB86E}" type="pres">
      <dgm:prSet presAssocID="{4E503125-2ED1-48C6-9C0D-8863D2DC681C}" presName="accent_2" presStyleCnt="0"/>
      <dgm:spPr/>
    </dgm:pt>
    <dgm:pt modelId="{3E4AB549-6977-4FA5-8F77-B0490E342028}" type="pres">
      <dgm:prSet presAssocID="{4E503125-2ED1-48C6-9C0D-8863D2DC681C}" presName="accentRepeatNode" presStyleLbl="solidFgAcc1" presStyleIdx="1" presStyleCnt="3"/>
      <dgm:spPr/>
    </dgm:pt>
    <dgm:pt modelId="{E8BB94D0-59D1-4928-9176-F19F333E48DE}" type="pres">
      <dgm:prSet presAssocID="{006ED1AA-FE9E-4629-A5D3-80766DAC008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4FA627-9685-4610-BF9A-C9F46A298360}" type="pres">
      <dgm:prSet presAssocID="{006ED1AA-FE9E-4629-A5D3-80766DAC008D}" presName="accent_3" presStyleCnt="0"/>
      <dgm:spPr/>
    </dgm:pt>
    <dgm:pt modelId="{152F729C-C293-47AB-A679-18D58F1B7254}" type="pres">
      <dgm:prSet presAssocID="{006ED1AA-FE9E-4629-A5D3-80766DAC008D}" presName="accentRepeatNode" presStyleLbl="solidFgAcc1" presStyleIdx="2" presStyleCnt="3"/>
      <dgm:spPr/>
    </dgm:pt>
  </dgm:ptLst>
  <dgm:cxnLst>
    <dgm:cxn modelId="{158A4AC6-FFDD-4BF7-9F4F-EE8255D36620}" type="presOf" srcId="{BA149644-3731-410D-A1EF-800912B6FEEB}" destId="{A4CC20D3-F219-4732-AD89-545044C13EEB}" srcOrd="0" destOrd="0" presId="urn:microsoft.com/office/officeart/2008/layout/VerticalCurvedList"/>
    <dgm:cxn modelId="{AD728123-320A-4CED-AADF-DA5DC50B7820}" type="presOf" srcId="{4E503125-2ED1-48C6-9C0D-8863D2DC681C}" destId="{2BC2CD26-733D-42E1-90E6-2C0F47114E22}" srcOrd="0" destOrd="0" presId="urn:microsoft.com/office/officeart/2008/layout/VerticalCurvedList"/>
    <dgm:cxn modelId="{16C9C906-4C6F-4B41-AE68-03EBBDB7A2D2}" type="presOf" srcId="{226302A2-A2EA-42F2-92BE-4D291C02D978}" destId="{96028A26-DF5A-4C1B-BDC2-FA40F0809A58}" srcOrd="0" destOrd="0" presId="urn:microsoft.com/office/officeart/2008/layout/VerticalCurvedList"/>
    <dgm:cxn modelId="{156E6E37-80CA-4C77-83DA-BDD1CDFB0EBF}" type="presOf" srcId="{006ED1AA-FE9E-4629-A5D3-80766DAC008D}" destId="{E8BB94D0-59D1-4928-9176-F19F333E48DE}" srcOrd="0" destOrd="0" presId="urn:microsoft.com/office/officeart/2008/layout/VerticalCurvedList"/>
    <dgm:cxn modelId="{A729B108-66FC-4A75-9503-FF27D76B4B53}" srcId="{BA149644-3731-410D-A1EF-800912B6FEEB}" destId="{4E503125-2ED1-48C6-9C0D-8863D2DC681C}" srcOrd="1" destOrd="0" parTransId="{42F8ADF1-D08F-4127-91AF-33350735F70F}" sibTransId="{EF734CA1-BF64-46C4-B745-BB4499881EAE}"/>
    <dgm:cxn modelId="{934B7266-4195-4DD6-998A-9534E664E2AC}" type="presOf" srcId="{850C4C88-82B3-49C7-B339-BE1CDB208CAC}" destId="{80AC1B6A-5314-4EED-B454-0B6970CBF1DE}" srcOrd="0" destOrd="0" presId="urn:microsoft.com/office/officeart/2008/layout/VerticalCurvedList"/>
    <dgm:cxn modelId="{1592CCF3-3C46-4AAF-9144-DEB588E6843A}" srcId="{BA149644-3731-410D-A1EF-800912B6FEEB}" destId="{006ED1AA-FE9E-4629-A5D3-80766DAC008D}" srcOrd="2" destOrd="0" parTransId="{CA8084CD-2692-4282-9045-2E73B04A750C}" sibTransId="{207F73C0-2870-4120-848F-776C0AF3995D}"/>
    <dgm:cxn modelId="{6DD8FD27-5433-49BC-B0C1-642A513C03DD}" srcId="{BA149644-3731-410D-A1EF-800912B6FEEB}" destId="{850C4C88-82B3-49C7-B339-BE1CDB208CAC}" srcOrd="0" destOrd="0" parTransId="{3F45EA33-AA3D-4A6F-B22B-258D20CA94E6}" sibTransId="{226302A2-A2EA-42F2-92BE-4D291C02D978}"/>
    <dgm:cxn modelId="{91E4FEAB-DD8A-4E50-8413-F689034AFD0C}" type="presParOf" srcId="{A4CC20D3-F219-4732-AD89-545044C13EEB}" destId="{EC6F57AC-FC56-4036-B57A-8B209C7A5E32}" srcOrd="0" destOrd="0" presId="urn:microsoft.com/office/officeart/2008/layout/VerticalCurvedList"/>
    <dgm:cxn modelId="{39F4790B-2AC7-43BD-80C8-123661C53639}" type="presParOf" srcId="{EC6F57AC-FC56-4036-B57A-8B209C7A5E32}" destId="{799228FB-5D02-49BB-9E95-44B45DFA4D86}" srcOrd="0" destOrd="0" presId="urn:microsoft.com/office/officeart/2008/layout/VerticalCurvedList"/>
    <dgm:cxn modelId="{09E22BD1-2FE6-4EF6-96B1-2C8A042361AC}" type="presParOf" srcId="{799228FB-5D02-49BB-9E95-44B45DFA4D86}" destId="{4429C530-B819-4CD2-AA15-718C25605921}" srcOrd="0" destOrd="0" presId="urn:microsoft.com/office/officeart/2008/layout/VerticalCurvedList"/>
    <dgm:cxn modelId="{530B1593-1DAF-412E-A8C0-8260843A328E}" type="presParOf" srcId="{799228FB-5D02-49BB-9E95-44B45DFA4D86}" destId="{96028A26-DF5A-4C1B-BDC2-FA40F0809A58}" srcOrd="1" destOrd="0" presId="urn:microsoft.com/office/officeart/2008/layout/VerticalCurvedList"/>
    <dgm:cxn modelId="{63930B15-6847-4509-B935-6C25D5C3172D}" type="presParOf" srcId="{799228FB-5D02-49BB-9E95-44B45DFA4D86}" destId="{E57BC4DC-B882-463E-AE03-1ADDB9EA3582}" srcOrd="2" destOrd="0" presId="urn:microsoft.com/office/officeart/2008/layout/VerticalCurvedList"/>
    <dgm:cxn modelId="{4FBC4033-D7E3-4ABB-8420-3651FA79D9B5}" type="presParOf" srcId="{799228FB-5D02-49BB-9E95-44B45DFA4D86}" destId="{99150B8A-5B44-4DFE-B6A2-6F0DBE9CF4B7}" srcOrd="3" destOrd="0" presId="urn:microsoft.com/office/officeart/2008/layout/VerticalCurvedList"/>
    <dgm:cxn modelId="{62ED4151-9BED-4AFB-8277-EADA88D967CA}" type="presParOf" srcId="{EC6F57AC-FC56-4036-B57A-8B209C7A5E32}" destId="{80AC1B6A-5314-4EED-B454-0B6970CBF1DE}" srcOrd="1" destOrd="0" presId="urn:microsoft.com/office/officeart/2008/layout/VerticalCurvedList"/>
    <dgm:cxn modelId="{D3DA5562-C72C-4164-9206-ECB40AEE8D53}" type="presParOf" srcId="{EC6F57AC-FC56-4036-B57A-8B209C7A5E32}" destId="{67B5F8E3-AAA3-428D-984B-941ADFCF2EF2}" srcOrd="2" destOrd="0" presId="urn:microsoft.com/office/officeart/2008/layout/VerticalCurvedList"/>
    <dgm:cxn modelId="{C9CD849B-05E9-4867-ACBB-1C3AF81AC4D1}" type="presParOf" srcId="{67B5F8E3-AAA3-428D-984B-941ADFCF2EF2}" destId="{2077CBEF-E3F6-4028-B0B9-AFB10117284D}" srcOrd="0" destOrd="0" presId="urn:microsoft.com/office/officeart/2008/layout/VerticalCurvedList"/>
    <dgm:cxn modelId="{10D50E87-B553-4406-86BC-E12D354EDE13}" type="presParOf" srcId="{EC6F57AC-FC56-4036-B57A-8B209C7A5E32}" destId="{2BC2CD26-733D-42E1-90E6-2C0F47114E22}" srcOrd="3" destOrd="0" presId="urn:microsoft.com/office/officeart/2008/layout/VerticalCurvedList"/>
    <dgm:cxn modelId="{A1514A7E-AA78-42B6-9BD7-1980F4F496E7}" type="presParOf" srcId="{EC6F57AC-FC56-4036-B57A-8B209C7A5E32}" destId="{81A144F0-5231-4A5F-B974-7C6D805FB86E}" srcOrd="4" destOrd="0" presId="urn:microsoft.com/office/officeart/2008/layout/VerticalCurvedList"/>
    <dgm:cxn modelId="{C93FF7FC-7507-4426-8D06-385D27D64653}" type="presParOf" srcId="{81A144F0-5231-4A5F-B974-7C6D805FB86E}" destId="{3E4AB549-6977-4FA5-8F77-B0490E342028}" srcOrd="0" destOrd="0" presId="urn:microsoft.com/office/officeart/2008/layout/VerticalCurvedList"/>
    <dgm:cxn modelId="{8DDEB082-4D36-40FD-BDC7-C59665144438}" type="presParOf" srcId="{EC6F57AC-FC56-4036-B57A-8B209C7A5E32}" destId="{E8BB94D0-59D1-4928-9176-F19F333E48DE}" srcOrd="5" destOrd="0" presId="urn:microsoft.com/office/officeart/2008/layout/VerticalCurvedList"/>
    <dgm:cxn modelId="{D96F9448-2636-471A-9286-FC4509922150}" type="presParOf" srcId="{EC6F57AC-FC56-4036-B57A-8B209C7A5E32}" destId="{244FA627-9685-4610-BF9A-C9F46A298360}" srcOrd="6" destOrd="0" presId="urn:microsoft.com/office/officeart/2008/layout/VerticalCurvedList"/>
    <dgm:cxn modelId="{E857EFA0-874D-494A-97C2-CC4A85D8AF02}" type="presParOf" srcId="{244FA627-9685-4610-BF9A-C9F46A298360}" destId="{152F729C-C293-47AB-A679-18D58F1B72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149644-3731-410D-A1EF-800912B6FE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50C4C88-82B3-49C7-B339-BE1CDB208CAC}">
      <dgm:prSet phldrT="[Texto]" custT="1"/>
      <dgm:spPr/>
      <dgm:t>
        <a:bodyPr/>
        <a:lstStyle/>
        <a:p>
          <a:pPr algn="just" rtl="0"/>
          <a:r>
            <a:rPr lang="es-ES" sz="1400" b="1" dirty="0" smtClean="0">
              <a:latin typeface="Nixie One" panose="020B0604020202020204" charset="0"/>
            </a:rPr>
            <a:t>Los datos presentes son de naturaleza retrospectiva e incluyen limitaciones inherentes</a:t>
          </a:r>
          <a:endParaRPr lang="es-ES" sz="1400" b="1" dirty="0">
            <a:latin typeface="Nixie One" panose="020B0604020202020204" charset="0"/>
          </a:endParaRPr>
        </a:p>
      </dgm:t>
    </dgm:pt>
    <dgm:pt modelId="{3F45EA33-AA3D-4A6F-B22B-258D20CA94E6}" type="parTrans" cxnId="{6DD8FD27-5433-49BC-B0C1-642A513C03DD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226302A2-A2EA-42F2-92BE-4D291C02D978}" type="sibTrans" cxnId="{6DD8FD27-5433-49BC-B0C1-642A513C03DD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006ED1AA-FE9E-4629-A5D3-80766DAC008D}">
      <dgm:prSet custT="1"/>
      <dgm:spPr/>
      <dgm:t>
        <a:bodyPr/>
        <a:lstStyle/>
        <a:p>
          <a:pPr algn="just"/>
          <a:r>
            <a:rPr lang="es-ES" sz="1400" b="1" dirty="0" smtClean="0">
              <a:latin typeface="Nixie One" panose="020B0604020202020204" charset="0"/>
            </a:rPr>
            <a:t>La falta de uso de PAC puede estar relacionada con la agudeza del paciente</a:t>
          </a:r>
          <a:endParaRPr lang="en-US" sz="1400" b="1" dirty="0" smtClean="0">
            <a:latin typeface="Nixie One" panose="020B0604020202020204" charset="0"/>
          </a:endParaRPr>
        </a:p>
      </dgm:t>
    </dgm:pt>
    <dgm:pt modelId="{CA8084CD-2692-4282-9045-2E73B04A750C}" type="parTrans" cxnId="{1592CCF3-3C46-4AAF-9144-DEB588E6843A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207F73C0-2870-4120-848F-776C0AF3995D}" type="sibTrans" cxnId="{1592CCF3-3C46-4AAF-9144-DEB588E6843A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4E503125-2ED1-48C6-9C0D-8863D2DC681C}">
      <dgm:prSet custT="1"/>
      <dgm:spPr/>
      <dgm:t>
        <a:bodyPr/>
        <a:lstStyle/>
        <a:p>
          <a:pPr algn="just"/>
          <a:r>
            <a:rPr lang="es-ES" sz="1400" b="1" dirty="0" smtClean="0">
              <a:latin typeface="Nixie One" panose="020B0604020202020204" charset="0"/>
            </a:rPr>
            <a:t>Los datos de registro se derivaron de la documentación en los registros de salud electrónicos.</a:t>
          </a:r>
          <a:endParaRPr lang="en-US" sz="1400" b="1" dirty="0">
            <a:latin typeface="Nixie One" panose="020B0604020202020204" charset="0"/>
          </a:endParaRPr>
        </a:p>
      </dgm:t>
    </dgm:pt>
    <dgm:pt modelId="{42F8ADF1-D08F-4127-91AF-33350735F70F}" type="parTrans" cxnId="{A729B108-66FC-4A75-9503-FF27D76B4B53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EF734CA1-BF64-46C4-B745-BB4499881EAE}" type="sibTrans" cxnId="{A729B108-66FC-4A75-9503-FF27D76B4B53}">
      <dgm:prSet/>
      <dgm:spPr/>
      <dgm:t>
        <a:bodyPr/>
        <a:lstStyle/>
        <a:p>
          <a:pPr algn="just"/>
          <a:endParaRPr lang="es-ES" sz="1400" b="1">
            <a:latin typeface="Nixie One" panose="020B0604020202020204" charset="0"/>
          </a:endParaRPr>
        </a:p>
      </dgm:t>
    </dgm:pt>
    <dgm:pt modelId="{8B636788-4D6E-4A84-836A-BB5BE32F5855}">
      <dgm:prSet custT="1"/>
      <dgm:spPr/>
      <dgm:t>
        <a:bodyPr/>
        <a:lstStyle/>
        <a:p>
          <a:pPr algn="just"/>
          <a:r>
            <a:rPr lang="es-ES" sz="1400" b="1" dirty="0" smtClean="0">
              <a:latin typeface="Nixie One" panose="020B0604020202020204" charset="0"/>
            </a:rPr>
            <a:t>Es importante señalar que, aunque se observó una asociación entre el uso de CAP en SC y la reducción de la mortalidad, no se puede concluir causalidad.</a:t>
          </a:r>
          <a:endParaRPr lang="en-US" sz="1400" b="1" dirty="0">
            <a:latin typeface="Nixie One" panose="020B0604020202020204" charset="0"/>
          </a:endParaRPr>
        </a:p>
      </dgm:t>
    </dgm:pt>
    <dgm:pt modelId="{D80A7C7F-12EE-4B18-A433-B472D57CCFE7}" type="parTrans" cxnId="{34B8C676-2621-438A-94C9-463CA7CBEC6A}">
      <dgm:prSet/>
      <dgm:spPr/>
      <dgm:t>
        <a:bodyPr/>
        <a:lstStyle/>
        <a:p>
          <a:endParaRPr lang="es-ES"/>
        </a:p>
      </dgm:t>
    </dgm:pt>
    <dgm:pt modelId="{F5B8D1E9-2E0A-4CF7-BC97-CDF4291FA31D}" type="sibTrans" cxnId="{34B8C676-2621-438A-94C9-463CA7CBEC6A}">
      <dgm:prSet/>
      <dgm:spPr/>
      <dgm:t>
        <a:bodyPr/>
        <a:lstStyle/>
        <a:p>
          <a:endParaRPr lang="es-ES"/>
        </a:p>
      </dgm:t>
    </dgm:pt>
    <dgm:pt modelId="{A4CC20D3-F219-4732-AD89-545044C13EEB}" type="pres">
      <dgm:prSet presAssocID="{BA149644-3731-410D-A1EF-800912B6FE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C6F57AC-FC56-4036-B57A-8B209C7A5E32}" type="pres">
      <dgm:prSet presAssocID="{BA149644-3731-410D-A1EF-800912B6FEEB}" presName="Name1" presStyleCnt="0"/>
      <dgm:spPr/>
    </dgm:pt>
    <dgm:pt modelId="{799228FB-5D02-49BB-9E95-44B45DFA4D86}" type="pres">
      <dgm:prSet presAssocID="{BA149644-3731-410D-A1EF-800912B6FEEB}" presName="cycle" presStyleCnt="0"/>
      <dgm:spPr/>
    </dgm:pt>
    <dgm:pt modelId="{4429C530-B819-4CD2-AA15-718C25605921}" type="pres">
      <dgm:prSet presAssocID="{BA149644-3731-410D-A1EF-800912B6FEEB}" presName="srcNode" presStyleLbl="node1" presStyleIdx="0" presStyleCnt="4"/>
      <dgm:spPr/>
    </dgm:pt>
    <dgm:pt modelId="{96028A26-DF5A-4C1B-BDC2-FA40F0809A58}" type="pres">
      <dgm:prSet presAssocID="{BA149644-3731-410D-A1EF-800912B6FEEB}" presName="conn" presStyleLbl="parChTrans1D2" presStyleIdx="0" presStyleCnt="1"/>
      <dgm:spPr/>
      <dgm:t>
        <a:bodyPr/>
        <a:lstStyle/>
        <a:p>
          <a:endParaRPr lang="es-ES"/>
        </a:p>
      </dgm:t>
    </dgm:pt>
    <dgm:pt modelId="{E57BC4DC-B882-463E-AE03-1ADDB9EA3582}" type="pres">
      <dgm:prSet presAssocID="{BA149644-3731-410D-A1EF-800912B6FEEB}" presName="extraNode" presStyleLbl="node1" presStyleIdx="0" presStyleCnt="4"/>
      <dgm:spPr/>
    </dgm:pt>
    <dgm:pt modelId="{99150B8A-5B44-4DFE-B6A2-6F0DBE9CF4B7}" type="pres">
      <dgm:prSet presAssocID="{BA149644-3731-410D-A1EF-800912B6FEEB}" presName="dstNode" presStyleLbl="node1" presStyleIdx="0" presStyleCnt="4"/>
      <dgm:spPr/>
    </dgm:pt>
    <dgm:pt modelId="{80AC1B6A-5314-4EED-B454-0B6970CBF1DE}" type="pres">
      <dgm:prSet presAssocID="{850C4C88-82B3-49C7-B339-BE1CDB208C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5F8E3-AAA3-428D-984B-941ADFCF2EF2}" type="pres">
      <dgm:prSet presAssocID="{850C4C88-82B3-49C7-B339-BE1CDB208CAC}" presName="accent_1" presStyleCnt="0"/>
      <dgm:spPr/>
    </dgm:pt>
    <dgm:pt modelId="{2077CBEF-E3F6-4028-B0B9-AFB10117284D}" type="pres">
      <dgm:prSet presAssocID="{850C4C88-82B3-49C7-B339-BE1CDB208CAC}" presName="accentRepeatNode" presStyleLbl="solidFgAcc1" presStyleIdx="0" presStyleCnt="4"/>
      <dgm:spPr/>
    </dgm:pt>
    <dgm:pt modelId="{2BC2CD26-733D-42E1-90E6-2C0F47114E22}" type="pres">
      <dgm:prSet presAssocID="{4E503125-2ED1-48C6-9C0D-8863D2DC681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A144F0-5231-4A5F-B974-7C6D805FB86E}" type="pres">
      <dgm:prSet presAssocID="{4E503125-2ED1-48C6-9C0D-8863D2DC681C}" presName="accent_2" presStyleCnt="0"/>
      <dgm:spPr/>
    </dgm:pt>
    <dgm:pt modelId="{3E4AB549-6977-4FA5-8F77-B0490E342028}" type="pres">
      <dgm:prSet presAssocID="{4E503125-2ED1-48C6-9C0D-8863D2DC681C}" presName="accentRepeatNode" presStyleLbl="solidFgAcc1" presStyleIdx="1" presStyleCnt="4"/>
      <dgm:spPr/>
    </dgm:pt>
    <dgm:pt modelId="{EF1DDCC7-A77A-45E4-9B95-36C67C3EF68E}" type="pres">
      <dgm:prSet presAssocID="{8B636788-4D6E-4A84-836A-BB5BE32F585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D8F63E-94F9-461A-98E7-5CD85E2B6786}" type="pres">
      <dgm:prSet presAssocID="{8B636788-4D6E-4A84-836A-BB5BE32F5855}" presName="accent_3" presStyleCnt="0"/>
      <dgm:spPr/>
    </dgm:pt>
    <dgm:pt modelId="{AF8F0D8C-58CF-4C70-9C7A-AC6716DE55A0}" type="pres">
      <dgm:prSet presAssocID="{8B636788-4D6E-4A84-836A-BB5BE32F5855}" presName="accentRepeatNode" presStyleLbl="solidFgAcc1" presStyleIdx="2" presStyleCnt="4"/>
      <dgm:spPr/>
    </dgm:pt>
    <dgm:pt modelId="{9AB0C12F-CD9A-46F6-881F-EF4F5BE88D7C}" type="pres">
      <dgm:prSet presAssocID="{006ED1AA-FE9E-4629-A5D3-80766DAC00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F362D-2876-4EDF-A83A-A93FAB8E0D5B}" type="pres">
      <dgm:prSet presAssocID="{006ED1AA-FE9E-4629-A5D3-80766DAC008D}" presName="accent_4" presStyleCnt="0"/>
      <dgm:spPr/>
    </dgm:pt>
    <dgm:pt modelId="{152F729C-C293-47AB-A679-18D58F1B7254}" type="pres">
      <dgm:prSet presAssocID="{006ED1AA-FE9E-4629-A5D3-80766DAC008D}" presName="accentRepeatNode" presStyleLbl="solidFgAcc1" presStyleIdx="3" presStyleCnt="4"/>
      <dgm:spPr/>
    </dgm:pt>
  </dgm:ptLst>
  <dgm:cxnLst>
    <dgm:cxn modelId="{158A4AC6-FFDD-4BF7-9F4F-EE8255D36620}" type="presOf" srcId="{BA149644-3731-410D-A1EF-800912B6FEEB}" destId="{A4CC20D3-F219-4732-AD89-545044C13EEB}" srcOrd="0" destOrd="0" presId="urn:microsoft.com/office/officeart/2008/layout/VerticalCurvedList"/>
    <dgm:cxn modelId="{AD728123-320A-4CED-AADF-DA5DC50B7820}" type="presOf" srcId="{4E503125-2ED1-48C6-9C0D-8863D2DC681C}" destId="{2BC2CD26-733D-42E1-90E6-2C0F47114E22}" srcOrd="0" destOrd="0" presId="urn:microsoft.com/office/officeart/2008/layout/VerticalCurvedList"/>
    <dgm:cxn modelId="{4172ABCB-3B10-4C8F-9431-D3997B9BAF38}" type="presOf" srcId="{006ED1AA-FE9E-4629-A5D3-80766DAC008D}" destId="{9AB0C12F-CD9A-46F6-881F-EF4F5BE88D7C}" srcOrd="0" destOrd="0" presId="urn:microsoft.com/office/officeart/2008/layout/VerticalCurvedList"/>
    <dgm:cxn modelId="{16C9C906-4C6F-4B41-AE68-03EBBDB7A2D2}" type="presOf" srcId="{226302A2-A2EA-42F2-92BE-4D291C02D978}" destId="{96028A26-DF5A-4C1B-BDC2-FA40F0809A58}" srcOrd="0" destOrd="0" presId="urn:microsoft.com/office/officeart/2008/layout/VerticalCurvedList"/>
    <dgm:cxn modelId="{A729B108-66FC-4A75-9503-FF27D76B4B53}" srcId="{BA149644-3731-410D-A1EF-800912B6FEEB}" destId="{4E503125-2ED1-48C6-9C0D-8863D2DC681C}" srcOrd="1" destOrd="0" parTransId="{42F8ADF1-D08F-4127-91AF-33350735F70F}" sibTransId="{EF734CA1-BF64-46C4-B745-BB4499881EAE}"/>
    <dgm:cxn modelId="{934B7266-4195-4DD6-998A-9534E664E2AC}" type="presOf" srcId="{850C4C88-82B3-49C7-B339-BE1CDB208CAC}" destId="{80AC1B6A-5314-4EED-B454-0B6970CBF1DE}" srcOrd="0" destOrd="0" presId="urn:microsoft.com/office/officeart/2008/layout/VerticalCurvedList"/>
    <dgm:cxn modelId="{8A4C1C4A-0A2D-4AC6-AF2C-D3058F9AE147}" type="presOf" srcId="{8B636788-4D6E-4A84-836A-BB5BE32F5855}" destId="{EF1DDCC7-A77A-45E4-9B95-36C67C3EF68E}" srcOrd="0" destOrd="0" presId="urn:microsoft.com/office/officeart/2008/layout/VerticalCurvedList"/>
    <dgm:cxn modelId="{1592CCF3-3C46-4AAF-9144-DEB588E6843A}" srcId="{BA149644-3731-410D-A1EF-800912B6FEEB}" destId="{006ED1AA-FE9E-4629-A5D3-80766DAC008D}" srcOrd="3" destOrd="0" parTransId="{CA8084CD-2692-4282-9045-2E73B04A750C}" sibTransId="{207F73C0-2870-4120-848F-776C0AF3995D}"/>
    <dgm:cxn modelId="{6DD8FD27-5433-49BC-B0C1-642A513C03DD}" srcId="{BA149644-3731-410D-A1EF-800912B6FEEB}" destId="{850C4C88-82B3-49C7-B339-BE1CDB208CAC}" srcOrd="0" destOrd="0" parTransId="{3F45EA33-AA3D-4A6F-B22B-258D20CA94E6}" sibTransId="{226302A2-A2EA-42F2-92BE-4D291C02D978}"/>
    <dgm:cxn modelId="{34B8C676-2621-438A-94C9-463CA7CBEC6A}" srcId="{BA149644-3731-410D-A1EF-800912B6FEEB}" destId="{8B636788-4D6E-4A84-836A-BB5BE32F5855}" srcOrd="2" destOrd="0" parTransId="{D80A7C7F-12EE-4B18-A433-B472D57CCFE7}" sibTransId="{F5B8D1E9-2E0A-4CF7-BC97-CDF4291FA31D}"/>
    <dgm:cxn modelId="{91E4FEAB-DD8A-4E50-8413-F689034AFD0C}" type="presParOf" srcId="{A4CC20D3-F219-4732-AD89-545044C13EEB}" destId="{EC6F57AC-FC56-4036-B57A-8B209C7A5E32}" srcOrd="0" destOrd="0" presId="urn:microsoft.com/office/officeart/2008/layout/VerticalCurvedList"/>
    <dgm:cxn modelId="{39F4790B-2AC7-43BD-80C8-123661C53639}" type="presParOf" srcId="{EC6F57AC-FC56-4036-B57A-8B209C7A5E32}" destId="{799228FB-5D02-49BB-9E95-44B45DFA4D86}" srcOrd="0" destOrd="0" presId="urn:microsoft.com/office/officeart/2008/layout/VerticalCurvedList"/>
    <dgm:cxn modelId="{09E22BD1-2FE6-4EF6-96B1-2C8A042361AC}" type="presParOf" srcId="{799228FB-5D02-49BB-9E95-44B45DFA4D86}" destId="{4429C530-B819-4CD2-AA15-718C25605921}" srcOrd="0" destOrd="0" presId="urn:microsoft.com/office/officeart/2008/layout/VerticalCurvedList"/>
    <dgm:cxn modelId="{530B1593-1DAF-412E-A8C0-8260843A328E}" type="presParOf" srcId="{799228FB-5D02-49BB-9E95-44B45DFA4D86}" destId="{96028A26-DF5A-4C1B-BDC2-FA40F0809A58}" srcOrd="1" destOrd="0" presId="urn:microsoft.com/office/officeart/2008/layout/VerticalCurvedList"/>
    <dgm:cxn modelId="{63930B15-6847-4509-B935-6C25D5C3172D}" type="presParOf" srcId="{799228FB-5D02-49BB-9E95-44B45DFA4D86}" destId="{E57BC4DC-B882-463E-AE03-1ADDB9EA3582}" srcOrd="2" destOrd="0" presId="urn:microsoft.com/office/officeart/2008/layout/VerticalCurvedList"/>
    <dgm:cxn modelId="{4FBC4033-D7E3-4ABB-8420-3651FA79D9B5}" type="presParOf" srcId="{799228FB-5D02-49BB-9E95-44B45DFA4D86}" destId="{99150B8A-5B44-4DFE-B6A2-6F0DBE9CF4B7}" srcOrd="3" destOrd="0" presId="urn:microsoft.com/office/officeart/2008/layout/VerticalCurvedList"/>
    <dgm:cxn modelId="{62ED4151-9BED-4AFB-8277-EADA88D967CA}" type="presParOf" srcId="{EC6F57AC-FC56-4036-B57A-8B209C7A5E32}" destId="{80AC1B6A-5314-4EED-B454-0B6970CBF1DE}" srcOrd="1" destOrd="0" presId="urn:microsoft.com/office/officeart/2008/layout/VerticalCurvedList"/>
    <dgm:cxn modelId="{D3DA5562-C72C-4164-9206-ECB40AEE8D53}" type="presParOf" srcId="{EC6F57AC-FC56-4036-B57A-8B209C7A5E32}" destId="{67B5F8E3-AAA3-428D-984B-941ADFCF2EF2}" srcOrd="2" destOrd="0" presId="urn:microsoft.com/office/officeart/2008/layout/VerticalCurvedList"/>
    <dgm:cxn modelId="{C9CD849B-05E9-4867-ACBB-1C3AF81AC4D1}" type="presParOf" srcId="{67B5F8E3-AAA3-428D-984B-941ADFCF2EF2}" destId="{2077CBEF-E3F6-4028-B0B9-AFB10117284D}" srcOrd="0" destOrd="0" presId="urn:microsoft.com/office/officeart/2008/layout/VerticalCurvedList"/>
    <dgm:cxn modelId="{10D50E87-B553-4406-86BC-E12D354EDE13}" type="presParOf" srcId="{EC6F57AC-FC56-4036-B57A-8B209C7A5E32}" destId="{2BC2CD26-733D-42E1-90E6-2C0F47114E22}" srcOrd="3" destOrd="0" presId="urn:microsoft.com/office/officeart/2008/layout/VerticalCurvedList"/>
    <dgm:cxn modelId="{A1514A7E-AA78-42B6-9BD7-1980F4F496E7}" type="presParOf" srcId="{EC6F57AC-FC56-4036-B57A-8B209C7A5E32}" destId="{81A144F0-5231-4A5F-B974-7C6D805FB86E}" srcOrd="4" destOrd="0" presId="urn:microsoft.com/office/officeart/2008/layout/VerticalCurvedList"/>
    <dgm:cxn modelId="{C93FF7FC-7507-4426-8D06-385D27D64653}" type="presParOf" srcId="{81A144F0-5231-4A5F-B974-7C6D805FB86E}" destId="{3E4AB549-6977-4FA5-8F77-B0490E342028}" srcOrd="0" destOrd="0" presId="urn:microsoft.com/office/officeart/2008/layout/VerticalCurvedList"/>
    <dgm:cxn modelId="{C79F419B-0CE4-4325-ABE3-CAE5D13A8757}" type="presParOf" srcId="{EC6F57AC-FC56-4036-B57A-8B209C7A5E32}" destId="{EF1DDCC7-A77A-45E4-9B95-36C67C3EF68E}" srcOrd="5" destOrd="0" presId="urn:microsoft.com/office/officeart/2008/layout/VerticalCurvedList"/>
    <dgm:cxn modelId="{9B79A4F5-58E1-4FED-BDB6-4B2DA6DB436F}" type="presParOf" srcId="{EC6F57AC-FC56-4036-B57A-8B209C7A5E32}" destId="{05D8F63E-94F9-461A-98E7-5CD85E2B6786}" srcOrd="6" destOrd="0" presId="urn:microsoft.com/office/officeart/2008/layout/VerticalCurvedList"/>
    <dgm:cxn modelId="{44427214-5F5F-434A-A76C-D359E880209B}" type="presParOf" srcId="{05D8F63E-94F9-461A-98E7-5CD85E2B6786}" destId="{AF8F0D8C-58CF-4C70-9C7A-AC6716DE55A0}" srcOrd="0" destOrd="0" presId="urn:microsoft.com/office/officeart/2008/layout/VerticalCurvedList"/>
    <dgm:cxn modelId="{5D3F5496-3547-4FA7-94B3-B9322D1C0849}" type="presParOf" srcId="{EC6F57AC-FC56-4036-B57A-8B209C7A5E32}" destId="{9AB0C12F-CD9A-46F6-881F-EF4F5BE88D7C}" srcOrd="7" destOrd="0" presId="urn:microsoft.com/office/officeart/2008/layout/VerticalCurvedList"/>
    <dgm:cxn modelId="{3B1352FA-BBCD-4877-86E9-8887ABCD3999}" type="presParOf" srcId="{EC6F57AC-FC56-4036-B57A-8B209C7A5E32}" destId="{D39F362D-2876-4EDF-A83A-A93FAB8E0D5B}" srcOrd="8" destOrd="0" presId="urn:microsoft.com/office/officeart/2008/layout/VerticalCurvedList"/>
    <dgm:cxn modelId="{652F3A69-7298-47AF-8755-65ABEB393D6D}" type="presParOf" srcId="{D39F362D-2876-4EDF-A83A-A93FAB8E0D5B}" destId="{152F729C-C293-47AB-A679-18D58F1B72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4D1BB5-EC85-4146-AAB6-ABD6CFBDB15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4618CE5E-EA72-48CF-8DFB-AF39D5C48DC3}">
      <dgm:prSet phldrT="[Texto]" custT="1"/>
      <dgm:spPr/>
      <dgm:t>
        <a:bodyPr/>
        <a:lstStyle/>
        <a:p>
          <a:r>
            <a:rPr lang="es-ES" sz="1600" b="1" dirty="0" smtClean="0">
              <a:latin typeface="Nixie One" panose="020B0604020202020204" charset="0"/>
            </a:rPr>
            <a:t>El CSWG es un gran registro </a:t>
          </a:r>
          <a:r>
            <a:rPr lang="es-ES" sz="1600" b="1" dirty="0" err="1" smtClean="0">
              <a:latin typeface="Nixie One" panose="020B0604020202020204" charset="0"/>
            </a:rPr>
            <a:t>multicéntrico</a:t>
          </a:r>
          <a:r>
            <a:rPr lang="es-ES" sz="1600" b="1" dirty="0" smtClean="0">
              <a:latin typeface="Nixie One" panose="020B0604020202020204" charset="0"/>
            </a:rPr>
            <a:t> que representa a pacientes del mundo real.</a:t>
          </a:r>
          <a:endParaRPr lang="es-ES" sz="1600" b="1" dirty="0">
            <a:latin typeface="Nixie One" panose="020B0604020202020204" charset="0"/>
          </a:endParaRPr>
        </a:p>
      </dgm:t>
    </dgm:pt>
    <dgm:pt modelId="{F9898DD1-94D3-4D85-A19F-908652A84B86}" type="parTrans" cxnId="{1B542DEE-419C-4D02-80E5-03EABB4DD618}">
      <dgm:prSet/>
      <dgm:spPr/>
      <dgm:t>
        <a:bodyPr/>
        <a:lstStyle/>
        <a:p>
          <a:endParaRPr lang="es-ES" sz="1600" b="1">
            <a:latin typeface="Nixie One" panose="020B0604020202020204" charset="0"/>
          </a:endParaRPr>
        </a:p>
      </dgm:t>
    </dgm:pt>
    <dgm:pt modelId="{BF2FE44D-4299-4971-A5B2-7FF92507D4B4}" type="sibTrans" cxnId="{1B542DEE-419C-4D02-80E5-03EABB4DD618}">
      <dgm:prSet/>
      <dgm:spPr/>
      <dgm:t>
        <a:bodyPr/>
        <a:lstStyle/>
        <a:p>
          <a:endParaRPr lang="es-ES" sz="1600" b="1">
            <a:latin typeface="Nixie One" panose="020B0604020202020204" charset="0"/>
          </a:endParaRPr>
        </a:p>
      </dgm:t>
    </dgm:pt>
    <dgm:pt modelId="{6CB98608-A83B-4111-B31F-E326EC8183FA}">
      <dgm:prSet phldrT="[Texto]" custT="1"/>
      <dgm:spPr/>
      <dgm:t>
        <a:bodyPr/>
        <a:lstStyle/>
        <a:p>
          <a:r>
            <a:rPr lang="es-ES" sz="1600" b="1" dirty="0" smtClean="0">
              <a:latin typeface="Nixie One" panose="020B0604020202020204" charset="0"/>
            </a:rPr>
            <a:t>El uso de datos hemodinámicos completos derivados de PAC antes del inicio de MCS se asocia con una mejor supervivencia de CS. </a:t>
          </a:r>
          <a:endParaRPr lang="es-ES" sz="1600" b="1" dirty="0">
            <a:latin typeface="Nixie One" panose="020B0604020202020204" charset="0"/>
          </a:endParaRPr>
        </a:p>
      </dgm:t>
    </dgm:pt>
    <dgm:pt modelId="{914BEA15-EAB0-4E8F-86D9-2EDA630F9245}" type="parTrans" cxnId="{E0F29056-502B-4D2A-906E-8A3552F05AB6}">
      <dgm:prSet/>
      <dgm:spPr/>
      <dgm:t>
        <a:bodyPr/>
        <a:lstStyle/>
        <a:p>
          <a:endParaRPr lang="es-ES" sz="1600" b="1">
            <a:latin typeface="Nixie One" panose="020B0604020202020204" charset="0"/>
          </a:endParaRPr>
        </a:p>
      </dgm:t>
    </dgm:pt>
    <dgm:pt modelId="{E1115AE9-5276-4BC0-AB5C-929AF53CD96B}" type="sibTrans" cxnId="{E0F29056-502B-4D2A-906E-8A3552F05AB6}">
      <dgm:prSet/>
      <dgm:spPr/>
      <dgm:t>
        <a:bodyPr/>
        <a:lstStyle/>
        <a:p>
          <a:endParaRPr lang="es-ES" sz="1600" b="1">
            <a:latin typeface="Nixie One" panose="020B0604020202020204" charset="0"/>
          </a:endParaRPr>
        </a:p>
      </dgm:t>
    </dgm:pt>
    <dgm:pt modelId="{E2F78552-463D-4AAA-B658-9B0A3DBD5E3E}">
      <dgm:prSet phldrT="[Texto]"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Los análisis futuros deben incluir datos recopilados prospectivamente, tomando en cuenta el tiempo de inicio de CAP y el uso de SMC, explorar el impacto del uso de CAP en los </a:t>
          </a:r>
          <a:r>
            <a:rPr lang="es-ES" sz="1600" b="1" smtClean="0">
              <a:latin typeface="Nixie One" panose="020B0604020202020204" charset="0"/>
            </a:rPr>
            <a:t>costos hospitalarios </a:t>
          </a:r>
          <a:r>
            <a:rPr lang="es-ES" sz="1600" b="1" dirty="0" smtClean="0">
              <a:latin typeface="Nixie One" panose="020B0604020202020204" charset="0"/>
            </a:rPr>
            <a:t>y la duración de la estadía. </a:t>
          </a:r>
          <a:endParaRPr lang="es-ES" sz="1600" b="1" dirty="0">
            <a:latin typeface="Nixie One" panose="020B0604020202020204" charset="0"/>
          </a:endParaRPr>
        </a:p>
      </dgm:t>
    </dgm:pt>
    <dgm:pt modelId="{D3D98201-9228-41EB-9CAF-3BD63194649F}" type="parTrans" cxnId="{2256CE36-D9C3-4522-A877-53B9DF467B81}">
      <dgm:prSet/>
      <dgm:spPr/>
      <dgm:t>
        <a:bodyPr/>
        <a:lstStyle/>
        <a:p>
          <a:endParaRPr lang="es-ES" sz="1600" b="1">
            <a:latin typeface="Nixie One" panose="020B0604020202020204" charset="0"/>
          </a:endParaRPr>
        </a:p>
      </dgm:t>
    </dgm:pt>
    <dgm:pt modelId="{9265783E-4E5F-4CF2-A063-D15A11DBC3D0}" type="sibTrans" cxnId="{2256CE36-D9C3-4522-A877-53B9DF467B81}">
      <dgm:prSet/>
      <dgm:spPr/>
      <dgm:t>
        <a:bodyPr/>
        <a:lstStyle/>
        <a:p>
          <a:endParaRPr lang="es-ES" sz="1600" b="1">
            <a:latin typeface="Nixie One" panose="020B0604020202020204" charset="0"/>
          </a:endParaRPr>
        </a:p>
      </dgm:t>
    </dgm:pt>
    <dgm:pt modelId="{FA982EF0-4072-4FF4-81A1-C37B0EB88770}" type="pres">
      <dgm:prSet presAssocID="{754D1BB5-EC85-4146-AAB6-ABD6CFBDB152}" presName="linearFlow" presStyleCnt="0">
        <dgm:presLayoutVars>
          <dgm:dir/>
          <dgm:resizeHandles val="exact"/>
        </dgm:presLayoutVars>
      </dgm:prSet>
      <dgm:spPr/>
    </dgm:pt>
    <dgm:pt modelId="{17EAD6E5-01BB-49C2-B5F8-101F471AAD58}" type="pres">
      <dgm:prSet presAssocID="{4618CE5E-EA72-48CF-8DFB-AF39D5C48DC3}" presName="composite" presStyleCnt="0"/>
      <dgm:spPr/>
    </dgm:pt>
    <dgm:pt modelId="{82A7C8B9-7652-4F31-B4D5-9701829E81F3}" type="pres">
      <dgm:prSet presAssocID="{4618CE5E-EA72-48CF-8DFB-AF39D5C48DC3}" presName="imgShp" presStyleLbl="fgImgPlace1" presStyleIdx="0" presStyleCnt="3" custLinFactX="-8450" custLinFactNeighborX="-100000" custLinFactNeighborY="-199"/>
      <dgm:spPr/>
    </dgm:pt>
    <dgm:pt modelId="{69E23CEA-7D77-4119-92CD-479BE1F98EE5}" type="pres">
      <dgm:prSet presAssocID="{4618CE5E-EA72-48CF-8DFB-AF39D5C48DC3}" presName="txShp" presStyleLbl="node1" presStyleIdx="0" presStyleCnt="3" custScaleX="138412" custLinFactNeighborY="-43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11A9D3-3426-4300-AA46-AAB1BC7A0B50}" type="pres">
      <dgm:prSet presAssocID="{BF2FE44D-4299-4971-A5B2-7FF92507D4B4}" presName="spacing" presStyleCnt="0"/>
      <dgm:spPr/>
    </dgm:pt>
    <dgm:pt modelId="{50C8F3B6-0D40-4962-81DC-A5D6652040B7}" type="pres">
      <dgm:prSet presAssocID="{6CB98608-A83B-4111-B31F-E326EC8183FA}" presName="composite" presStyleCnt="0"/>
      <dgm:spPr/>
    </dgm:pt>
    <dgm:pt modelId="{C9313594-E2D3-4333-97C7-45EB2DC0D541}" type="pres">
      <dgm:prSet presAssocID="{6CB98608-A83B-4111-B31F-E326EC8183FA}" presName="imgShp" presStyleLbl="fgImgPlace1" presStyleIdx="1" presStyleCnt="3" custLinFactX="-8450" custLinFactNeighborX="-100000" custLinFactNeighborY="-4192"/>
      <dgm:spPr/>
    </dgm:pt>
    <dgm:pt modelId="{ECE6E5C8-2443-4914-B462-CB633FFF667B}" type="pres">
      <dgm:prSet presAssocID="{6CB98608-A83B-4111-B31F-E326EC8183FA}" presName="txShp" presStyleLbl="node1" presStyleIdx="1" presStyleCnt="3" custScaleX="138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0A6731-A6D7-4342-8C55-01203979CCF3}" type="pres">
      <dgm:prSet presAssocID="{E1115AE9-5276-4BC0-AB5C-929AF53CD96B}" presName="spacing" presStyleCnt="0"/>
      <dgm:spPr/>
    </dgm:pt>
    <dgm:pt modelId="{C01C56B1-A27F-4002-8DD1-9AF16CA3D83F}" type="pres">
      <dgm:prSet presAssocID="{E2F78552-463D-4AAA-B658-9B0A3DBD5E3E}" presName="composite" presStyleCnt="0"/>
      <dgm:spPr/>
    </dgm:pt>
    <dgm:pt modelId="{B657892A-1617-4B30-B312-22077B1B146A}" type="pres">
      <dgm:prSet presAssocID="{E2F78552-463D-4AAA-B658-9B0A3DBD5E3E}" presName="imgShp" presStyleLbl="fgImgPlace1" presStyleIdx="2" presStyleCnt="3" custLinFactX="-8450" custLinFactNeighborX="-100000"/>
      <dgm:spPr/>
    </dgm:pt>
    <dgm:pt modelId="{D2A5F703-3A8D-4FE6-9A3A-1752D25D21B2}" type="pres">
      <dgm:prSet presAssocID="{E2F78552-463D-4AAA-B658-9B0A3DBD5E3E}" presName="txShp" presStyleLbl="node1" presStyleIdx="2" presStyleCnt="3" custScaleX="138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F29056-502B-4D2A-906E-8A3552F05AB6}" srcId="{754D1BB5-EC85-4146-AAB6-ABD6CFBDB152}" destId="{6CB98608-A83B-4111-B31F-E326EC8183FA}" srcOrd="1" destOrd="0" parTransId="{914BEA15-EAB0-4E8F-86D9-2EDA630F9245}" sibTransId="{E1115AE9-5276-4BC0-AB5C-929AF53CD96B}"/>
    <dgm:cxn modelId="{1B542DEE-419C-4D02-80E5-03EABB4DD618}" srcId="{754D1BB5-EC85-4146-AAB6-ABD6CFBDB152}" destId="{4618CE5E-EA72-48CF-8DFB-AF39D5C48DC3}" srcOrd="0" destOrd="0" parTransId="{F9898DD1-94D3-4D85-A19F-908652A84B86}" sibTransId="{BF2FE44D-4299-4971-A5B2-7FF92507D4B4}"/>
    <dgm:cxn modelId="{73557B96-9D5D-4E9F-A89F-70FFEE320819}" type="presOf" srcId="{E2F78552-463D-4AAA-B658-9B0A3DBD5E3E}" destId="{D2A5F703-3A8D-4FE6-9A3A-1752D25D21B2}" srcOrd="0" destOrd="0" presId="urn:microsoft.com/office/officeart/2005/8/layout/vList3"/>
    <dgm:cxn modelId="{2256CE36-D9C3-4522-A877-53B9DF467B81}" srcId="{754D1BB5-EC85-4146-AAB6-ABD6CFBDB152}" destId="{E2F78552-463D-4AAA-B658-9B0A3DBD5E3E}" srcOrd="2" destOrd="0" parTransId="{D3D98201-9228-41EB-9CAF-3BD63194649F}" sibTransId="{9265783E-4E5F-4CF2-A063-D15A11DBC3D0}"/>
    <dgm:cxn modelId="{2466DE3D-FE8A-4AC5-BB02-CE3ECE64D101}" type="presOf" srcId="{4618CE5E-EA72-48CF-8DFB-AF39D5C48DC3}" destId="{69E23CEA-7D77-4119-92CD-479BE1F98EE5}" srcOrd="0" destOrd="0" presId="urn:microsoft.com/office/officeart/2005/8/layout/vList3"/>
    <dgm:cxn modelId="{D37DD99F-C86A-4347-8EA4-442FD13B0B4E}" type="presOf" srcId="{754D1BB5-EC85-4146-AAB6-ABD6CFBDB152}" destId="{FA982EF0-4072-4FF4-81A1-C37B0EB88770}" srcOrd="0" destOrd="0" presId="urn:microsoft.com/office/officeart/2005/8/layout/vList3"/>
    <dgm:cxn modelId="{3E176DBF-018E-4D60-9034-804566947724}" type="presOf" srcId="{6CB98608-A83B-4111-B31F-E326EC8183FA}" destId="{ECE6E5C8-2443-4914-B462-CB633FFF667B}" srcOrd="0" destOrd="0" presId="urn:microsoft.com/office/officeart/2005/8/layout/vList3"/>
    <dgm:cxn modelId="{14A7B712-DB6B-481A-BC08-66DDEAC5DEF7}" type="presParOf" srcId="{FA982EF0-4072-4FF4-81A1-C37B0EB88770}" destId="{17EAD6E5-01BB-49C2-B5F8-101F471AAD58}" srcOrd="0" destOrd="0" presId="urn:microsoft.com/office/officeart/2005/8/layout/vList3"/>
    <dgm:cxn modelId="{DED1C9F5-9A7E-46B9-9E89-3C6D2C9A2EA6}" type="presParOf" srcId="{17EAD6E5-01BB-49C2-B5F8-101F471AAD58}" destId="{82A7C8B9-7652-4F31-B4D5-9701829E81F3}" srcOrd="0" destOrd="0" presId="urn:microsoft.com/office/officeart/2005/8/layout/vList3"/>
    <dgm:cxn modelId="{6740978C-7F22-40FE-826D-E770C62F4548}" type="presParOf" srcId="{17EAD6E5-01BB-49C2-B5F8-101F471AAD58}" destId="{69E23CEA-7D77-4119-92CD-479BE1F98EE5}" srcOrd="1" destOrd="0" presId="urn:microsoft.com/office/officeart/2005/8/layout/vList3"/>
    <dgm:cxn modelId="{C2F6C22B-1C18-4B66-81E9-AA54B333D57E}" type="presParOf" srcId="{FA982EF0-4072-4FF4-81A1-C37B0EB88770}" destId="{D511A9D3-3426-4300-AA46-AAB1BC7A0B50}" srcOrd="1" destOrd="0" presId="urn:microsoft.com/office/officeart/2005/8/layout/vList3"/>
    <dgm:cxn modelId="{7860F878-DDFA-4657-A540-8812E4BDDF8A}" type="presParOf" srcId="{FA982EF0-4072-4FF4-81A1-C37B0EB88770}" destId="{50C8F3B6-0D40-4962-81DC-A5D6652040B7}" srcOrd="2" destOrd="0" presId="urn:microsoft.com/office/officeart/2005/8/layout/vList3"/>
    <dgm:cxn modelId="{36A19D5E-AB72-4B60-B683-C380A9D42303}" type="presParOf" srcId="{50C8F3B6-0D40-4962-81DC-A5D6652040B7}" destId="{C9313594-E2D3-4333-97C7-45EB2DC0D541}" srcOrd="0" destOrd="0" presId="urn:microsoft.com/office/officeart/2005/8/layout/vList3"/>
    <dgm:cxn modelId="{2F98B455-99A8-45ED-AC1A-C46F8348AD95}" type="presParOf" srcId="{50C8F3B6-0D40-4962-81DC-A5D6652040B7}" destId="{ECE6E5C8-2443-4914-B462-CB633FFF667B}" srcOrd="1" destOrd="0" presId="urn:microsoft.com/office/officeart/2005/8/layout/vList3"/>
    <dgm:cxn modelId="{EF180E0A-5C14-4E8E-B2FA-EC26938D3F57}" type="presParOf" srcId="{FA982EF0-4072-4FF4-81A1-C37B0EB88770}" destId="{C00A6731-A6D7-4342-8C55-01203979CCF3}" srcOrd="3" destOrd="0" presId="urn:microsoft.com/office/officeart/2005/8/layout/vList3"/>
    <dgm:cxn modelId="{53AB2F6B-00C3-4694-9B58-B037067CADD7}" type="presParOf" srcId="{FA982EF0-4072-4FF4-81A1-C37B0EB88770}" destId="{C01C56B1-A27F-4002-8DD1-9AF16CA3D83F}" srcOrd="4" destOrd="0" presId="urn:microsoft.com/office/officeart/2005/8/layout/vList3"/>
    <dgm:cxn modelId="{88A4412C-75FD-473F-9E2F-3115070499E9}" type="presParOf" srcId="{C01C56B1-A27F-4002-8DD1-9AF16CA3D83F}" destId="{B657892A-1617-4B30-B312-22077B1B146A}" srcOrd="0" destOrd="0" presId="urn:microsoft.com/office/officeart/2005/8/layout/vList3"/>
    <dgm:cxn modelId="{8B8E27B4-6F31-4CED-BBC9-FFB48642AB36}" type="presParOf" srcId="{C01C56B1-A27F-4002-8DD1-9AF16CA3D83F}" destId="{D2A5F703-3A8D-4FE6-9A3A-1752D25D21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0D5BE5-8551-4476-BA41-8B237652DE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FFE8F10-FE85-4696-968C-BCA07C9D0CC2}">
      <dgm:prSet phldrT="[Texto]"/>
      <dgm:spPr/>
      <dgm:t>
        <a:bodyPr/>
        <a:lstStyle/>
        <a:p>
          <a:pPr algn="just"/>
          <a:r>
            <a:rPr lang="es-ES" b="1" dirty="0" smtClean="0">
              <a:latin typeface="Nixie One" panose="020B0604020202020204" charset="0"/>
            </a:rPr>
            <a:t>Parámetros hemodinámicos a través de CAP útiles en mortalidad y pronóstico.</a:t>
          </a:r>
          <a:endParaRPr lang="es-ES" dirty="0">
            <a:latin typeface="Nixie One" panose="020B0604020202020204" charset="0"/>
          </a:endParaRPr>
        </a:p>
      </dgm:t>
    </dgm:pt>
    <dgm:pt modelId="{B916D161-6553-41B1-B5AC-175D51D475D1}" type="parTrans" cxnId="{F386333C-F775-4D62-9B7E-23852453D881}">
      <dgm:prSet/>
      <dgm:spPr/>
      <dgm:t>
        <a:bodyPr/>
        <a:lstStyle/>
        <a:p>
          <a:pPr algn="just"/>
          <a:endParaRPr lang="es-ES">
            <a:latin typeface="Nixie One" panose="020B0604020202020204" charset="0"/>
          </a:endParaRPr>
        </a:p>
      </dgm:t>
    </dgm:pt>
    <dgm:pt modelId="{3A56EB35-251F-46BA-8BBA-D2A2791159B6}" type="sibTrans" cxnId="{F386333C-F775-4D62-9B7E-23852453D881}">
      <dgm:prSet/>
      <dgm:spPr/>
      <dgm:t>
        <a:bodyPr/>
        <a:lstStyle/>
        <a:p>
          <a:pPr algn="just"/>
          <a:endParaRPr lang="es-ES">
            <a:latin typeface="Nixie One" panose="020B0604020202020204" charset="0"/>
          </a:endParaRPr>
        </a:p>
      </dgm:t>
    </dgm:pt>
    <dgm:pt modelId="{31E45950-419F-4B68-84C7-C92C1470E3C9}">
      <dgm:prSet phldrT="[Texto]"/>
      <dgm:spPr/>
      <dgm:t>
        <a:bodyPr/>
        <a:lstStyle/>
        <a:p>
          <a:pPr algn="just"/>
          <a:r>
            <a:rPr lang="es-ES" b="1" dirty="0" smtClean="0">
              <a:latin typeface="Nixie One" panose="020B0604020202020204" charset="0"/>
            </a:rPr>
            <a:t>No es necesaria la monitorización completa con CAP en todo paciente con SC. </a:t>
          </a:r>
          <a:endParaRPr lang="es-ES" dirty="0">
            <a:latin typeface="Nixie One" panose="020B0604020202020204" charset="0"/>
          </a:endParaRPr>
        </a:p>
      </dgm:t>
    </dgm:pt>
    <dgm:pt modelId="{92D83B67-4D9A-4523-8FAC-B65417C71D57}" type="parTrans" cxnId="{83D34000-58B3-4297-B3E2-133FF4D3AC37}">
      <dgm:prSet/>
      <dgm:spPr/>
      <dgm:t>
        <a:bodyPr/>
        <a:lstStyle/>
        <a:p>
          <a:pPr algn="just"/>
          <a:endParaRPr lang="es-ES">
            <a:latin typeface="Nixie One" panose="020B0604020202020204" charset="0"/>
          </a:endParaRPr>
        </a:p>
      </dgm:t>
    </dgm:pt>
    <dgm:pt modelId="{E9714E0A-3CC8-4D77-8889-AE1F56312E9E}" type="sibTrans" cxnId="{83D34000-58B3-4297-B3E2-133FF4D3AC37}">
      <dgm:prSet/>
      <dgm:spPr/>
      <dgm:t>
        <a:bodyPr/>
        <a:lstStyle/>
        <a:p>
          <a:pPr algn="just"/>
          <a:endParaRPr lang="es-ES">
            <a:latin typeface="Nixie One" panose="020B0604020202020204" charset="0"/>
          </a:endParaRPr>
        </a:p>
      </dgm:t>
    </dgm:pt>
    <dgm:pt modelId="{C8B53E54-DBE8-4DE7-BCA4-24FA47D00510}">
      <dgm:prSet phldrT="[Texto]"/>
      <dgm:spPr/>
      <dgm:t>
        <a:bodyPr/>
        <a:lstStyle/>
        <a:p>
          <a:pPr algn="just"/>
          <a:r>
            <a:rPr lang="es-ES" b="1" dirty="0" smtClean="0">
              <a:latin typeface="Nixie One" panose="020B0604020202020204" charset="0"/>
            </a:rPr>
            <a:t>Las variables PAM y FC son de fácil acceso y evaluación al clínico, ambas asociadas a mayor mortalidad.</a:t>
          </a:r>
          <a:endParaRPr lang="es-ES" dirty="0">
            <a:latin typeface="Nixie One" panose="020B0604020202020204" charset="0"/>
          </a:endParaRPr>
        </a:p>
      </dgm:t>
    </dgm:pt>
    <dgm:pt modelId="{F76AEA2B-9FA1-445C-8BAD-8E74C12A66E5}" type="parTrans" cxnId="{E0B5C681-A384-42E2-BA46-B5DAD1247357}">
      <dgm:prSet/>
      <dgm:spPr/>
      <dgm:t>
        <a:bodyPr/>
        <a:lstStyle/>
        <a:p>
          <a:pPr algn="just"/>
          <a:endParaRPr lang="es-ES">
            <a:latin typeface="Nixie One" panose="020B0604020202020204" charset="0"/>
          </a:endParaRPr>
        </a:p>
      </dgm:t>
    </dgm:pt>
    <dgm:pt modelId="{6DFDEC44-B26D-47D4-9BDF-4CDD4D92373E}" type="sibTrans" cxnId="{E0B5C681-A384-42E2-BA46-B5DAD1247357}">
      <dgm:prSet/>
      <dgm:spPr/>
      <dgm:t>
        <a:bodyPr/>
        <a:lstStyle/>
        <a:p>
          <a:pPr algn="just"/>
          <a:endParaRPr lang="es-ES">
            <a:latin typeface="Nixie One" panose="020B0604020202020204" charset="0"/>
          </a:endParaRPr>
        </a:p>
      </dgm:t>
    </dgm:pt>
    <dgm:pt modelId="{50633A61-CA0B-4828-BA84-8948344C2CC6}" type="pres">
      <dgm:prSet presAssocID="{E40D5BE5-8551-4476-BA41-8B237652DE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EED305E-59BA-4FA7-A601-F4E46D7F1A4B}" type="pres">
      <dgm:prSet presAssocID="{E40D5BE5-8551-4476-BA41-8B237652DE8E}" presName="Name1" presStyleCnt="0"/>
      <dgm:spPr/>
    </dgm:pt>
    <dgm:pt modelId="{24C23324-4BC0-492C-BFFC-0B08B698FEEA}" type="pres">
      <dgm:prSet presAssocID="{E40D5BE5-8551-4476-BA41-8B237652DE8E}" presName="cycle" presStyleCnt="0"/>
      <dgm:spPr/>
    </dgm:pt>
    <dgm:pt modelId="{2B32FFFB-C670-4109-B9FD-10140400C4D5}" type="pres">
      <dgm:prSet presAssocID="{E40D5BE5-8551-4476-BA41-8B237652DE8E}" presName="srcNode" presStyleLbl="node1" presStyleIdx="0" presStyleCnt="3"/>
      <dgm:spPr/>
    </dgm:pt>
    <dgm:pt modelId="{42E9371C-ECA1-4AEF-8D5E-DF7059C9BB8E}" type="pres">
      <dgm:prSet presAssocID="{E40D5BE5-8551-4476-BA41-8B237652DE8E}" presName="conn" presStyleLbl="parChTrans1D2" presStyleIdx="0" presStyleCnt="1"/>
      <dgm:spPr/>
      <dgm:t>
        <a:bodyPr/>
        <a:lstStyle/>
        <a:p>
          <a:endParaRPr lang="es-ES"/>
        </a:p>
      </dgm:t>
    </dgm:pt>
    <dgm:pt modelId="{9FD80373-F37B-4D93-8AD5-B82F5C4C8BEB}" type="pres">
      <dgm:prSet presAssocID="{E40D5BE5-8551-4476-BA41-8B237652DE8E}" presName="extraNode" presStyleLbl="node1" presStyleIdx="0" presStyleCnt="3"/>
      <dgm:spPr/>
    </dgm:pt>
    <dgm:pt modelId="{500CB679-AD50-4ACB-99A3-15F04645219E}" type="pres">
      <dgm:prSet presAssocID="{E40D5BE5-8551-4476-BA41-8B237652DE8E}" presName="dstNode" presStyleLbl="node1" presStyleIdx="0" presStyleCnt="3"/>
      <dgm:spPr/>
    </dgm:pt>
    <dgm:pt modelId="{3F9EFD3A-670B-4555-8DFC-3C0EA4C661D9}" type="pres">
      <dgm:prSet presAssocID="{EFFE8F10-FE85-4696-968C-BCA07C9D0CC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319F0-56A0-4A58-97D4-76771109B732}" type="pres">
      <dgm:prSet presAssocID="{EFFE8F10-FE85-4696-968C-BCA07C9D0CC2}" presName="accent_1" presStyleCnt="0"/>
      <dgm:spPr/>
    </dgm:pt>
    <dgm:pt modelId="{3A99588F-56E7-4C81-B2BB-AA7BD2650062}" type="pres">
      <dgm:prSet presAssocID="{EFFE8F10-FE85-4696-968C-BCA07C9D0CC2}" presName="accentRepeatNode" presStyleLbl="solidFgAcc1" presStyleIdx="0" presStyleCnt="3"/>
      <dgm:spPr/>
    </dgm:pt>
    <dgm:pt modelId="{9848DACF-ED6B-4629-B537-BB77BC5382A2}" type="pres">
      <dgm:prSet presAssocID="{31E45950-419F-4B68-84C7-C92C1470E3C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FD2EB5-C723-4CFF-8095-30A0684F5D90}" type="pres">
      <dgm:prSet presAssocID="{31E45950-419F-4B68-84C7-C92C1470E3C9}" presName="accent_2" presStyleCnt="0"/>
      <dgm:spPr/>
    </dgm:pt>
    <dgm:pt modelId="{43D75459-C3E2-4001-88D6-40A212FEA164}" type="pres">
      <dgm:prSet presAssocID="{31E45950-419F-4B68-84C7-C92C1470E3C9}" presName="accentRepeatNode" presStyleLbl="solidFgAcc1" presStyleIdx="1" presStyleCnt="3"/>
      <dgm:spPr/>
    </dgm:pt>
    <dgm:pt modelId="{4023E411-ADD8-440F-838D-918561823EC2}" type="pres">
      <dgm:prSet presAssocID="{C8B53E54-DBE8-4DE7-BCA4-24FA47D0051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2FA457-5766-4372-A814-8048EBE7085B}" type="pres">
      <dgm:prSet presAssocID="{C8B53E54-DBE8-4DE7-BCA4-24FA47D00510}" presName="accent_3" presStyleCnt="0"/>
      <dgm:spPr/>
    </dgm:pt>
    <dgm:pt modelId="{CDA7B42F-777D-4C7C-ADA9-3C84E4520E43}" type="pres">
      <dgm:prSet presAssocID="{C8B53E54-DBE8-4DE7-BCA4-24FA47D00510}" presName="accentRepeatNode" presStyleLbl="solidFgAcc1" presStyleIdx="2" presStyleCnt="3"/>
      <dgm:spPr/>
    </dgm:pt>
  </dgm:ptLst>
  <dgm:cxnLst>
    <dgm:cxn modelId="{4485E2F7-9000-4F06-9C27-522004F54106}" type="presOf" srcId="{EFFE8F10-FE85-4696-968C-BCA07C9D0CC2}" destId="{3F9EFD3A-670B-4555-8DFC-3C0EA4C661D9}" srcOrd="0" destOrd="0" presId="urn:microsoft.com/office/officeart/2008/layout/VerticalCurvedList"/>
    <dgm:cxn modelId="{E0B5C681-A384-42E2-BA46-B5DAD1247357}" srcId="{E40D5BE5-8551-4476-BA41-8B237652DE8E}" destId="{C8B53E54-DBE8-4DE7-BCA4-24FA47D00510}" srcOrd="2" destOrd="0" parTransId="{F76AEA2B-9FA1-445C-8BAD-8E74C12A66E5}" sibTransId="{6DFDEC44-B26D-47D4-9BDF-4CDD4D92373E}"/>
    <dgm:cxn modelId="{1A01150A-F2FA-40FD-BDFC-B5B1716F1276}" type="presOf" srcId="{C8B53E54-DBE8-4DE7-BCA4-24FA47D00510}" destId="{4023E411-ADD8-440F-838D-918561823EC2}" srcOrd="0" destOrd="0" presId="urn:microsoft.com/office/officeart/2008/layout/VerticalCurvedList"/>
    <dgm:cxn modelId="{237F0B90-39DD-4605-841E-1839D4C1DB53}" type="presOf" srcId="{31E45950-419F-4B68-84C7-C92C1470E3C9}" destId="{9848DACF-ED6B-4629-B537-BB77BC5382A2}" srcOrd="0" destOrd="0" presId="urn:microsoft.com/office/officeart/2008/layout/VerticalCurvedList"/>
    <dgm:cxn modelId="{45853727-CE65-49A4-BA73-CA319AB7F19B}" type="presOf" srcId="{3A56EB35-251F-46BA-8BBA-D2A2791159B6}" destId="{42E9371C-ECA1-4AEF-8D5E-DF7059C9BB8E}" srcOrd="0" destOrd="0" presId="urn:microsoft.com/office/officeart/2008/layout/VerticalCurvedList"/>
    <dgm:cxn modelId="{83D34000-58B3-4297-B3E2-133FF4D3AC37}" srcId="{E40D5BE5-8551-4476-BA41-8B237652DE8E}" destId="{31E45950-419F-4B68-84C7-C92C1470E3C9}" srcOrd="1" destOrd="0" parTransId="{92D83B67-4D9A-4523-8FAC-B65417C71D57}" sibTransId="{E9714E0A-3CC8-4D77-8889-AE1F56312E9E}"/>
    <dgm:cxn modelId="{61A7320D-5CED-48DD-AF61-71B4B20461E5}" type="presOf" srcId="{E40D5BE5-8551-4476-BA41-8B237652DE8E}" destId="{50633A61-CA0B-4828-BA84-8948344C2CC6}" srcOrd="0" destOrd="0" presId="urn:microsoft.com/office/officeart/2008/layout/VerticalCurvedList"/>
    <dgm:cxn modelId="{F386333C-F775-4D62-9B7E-23852453D881}" srcId="{E40D5BE5-8551-4476-BA41-8B237652DE8E}" destId="{EFFE8F10-FE85-4696-968C-BCA07C9D0CC2}" srcOrd="0" destOrd="0" parTransId="{B916D161-6553-41B1-B5AC-175D51D475D1}" sibTransId="{3A56EB35-251F-46BA-8BBA-D2A2791159B6}"/>
    <dgm:cxn modelId="{882CB623-2B2B-41AB-A6A4-28558029BDE2}" type="presParOf" srcId="{50633A61-CA0B-4828-BA84-8948344C2CC6}" destId="{1EED305E-59BA-4FA7-A601-F4E46D7F1A4B}" srcOrd="0" destOrd="0" presId="urn:microsoft.com/office/officeart/2008/layout/VerticalCurvedList"/>
    <dgm:cxn modelId="{FAA228FB-35D4-481C-8D75-09F4767BB01F}" type="presParOf" srcId="{1EED305E-59BA-4FA7-A601-F4E46D7F1A4B}" destId="{24C23324-4BC0-492C-BFFC-0B08B698FEEA}" srcOrd="0" destOrd="0" presId="urn:microsoft.com/office/officeart/2008/layout/VerticalCurvedList"/>
    <dgm:cxn modelId="{3B8CB665-0FB4-40EC-ACA3-DED9D2BA469C}" type="presParOf" srcId="{24C23324-4BC0-492C-BFFC-0B08B698FEEA}" destId="{2B32FFFB-C670-4109-B9FD-10140400C4D5}" srcOrd="0" destOrd="0" presId="urn:microsoft.com/office/officeart/2008/layout/VerticalCurvedList"/>
    <dgm:cxn modelId="{0D840B95-C524-4979-9DB5-69E1722D71F8}" type="presParOf" srcId="{24C23324-4BC0-492C-BFFC-0B08B698FEEA}" destId="{42E9371C-ECA1-4AEF-8D5E-DF7059C9BB8E}" srcOrd="1" destOrd="0" presId="urn:microsoft.com/office/officeart/2008/layout/VerticalCurvedList"/>
    <dgm:cxn modelId="{45DAC22A-05C3-4B37-BFD5-BA7346282133}" type="presParOf" srcId="{24C23324-4BC0-492C-BFFC-0B08B698FEEA}" destId="{9FD80373-F37B-4D93-8AD5-B82F5C4C8BEB}" srcOrd="2" destOrd="0" presId="urn:microsoft.com/office/officeart/2008/layout/VerticalCurvedList"/>
    <dgm:cxn modelId="{A9BE1944-9FCD-41FF-AEA1-8556BEFD3BE1}" type="presParOf" srcId="{24C23324-4BC0-492C-BFFC-0B08B698FEEA}" destId="{500CB679-AD50-4ACB-99A3-15F04645219E}" srcOrd="3" destOrd="0" presId="urn:microsoft.com/office/officeart/2008/layout/VerticalCurvedList"/>
    <dgm:cxn modelId="{F25A8F23-DCAA-4AF9-BEDA-C71619BD0A3D}" type="presParOf" srcId="{1EED305E-59BA-4FA7-A601-F4E46D7F1A4B}" destId="{3F9EFD3A-670B-4555-8DFC-3C0EA4C661D9}" srcOrd="1" destOrd="0" presId="urn:microsoft.com/office/officeart/2008/layout/VerticalCurvedList"/>
    <dgm:cxn modelId="{C08A5595-F485-4B0E-A1C4-BE82EC57688C}" type="presParOf" srcId="{1EED305E-59BA-4FA7-A601-F4E46D7F1A4B}" destId="{5BD319F0-56A0-4A58-97D4-76771109B732}" srcOrd="2" destOrd="0" presId="urn:microsoft.com/office/officeart/2008/layout/VerticalCurvedList"/>
    <dgm:cxn modelId="{F4EE27E8-1FAA-47A8-A417-344F3E9FD050}" type="presParOf" srcId="{5BD319F0-56A0-4A58-97D4-76771109B732}" destId="{3A99588F-56E7-4C81-B2BB-AA7BD2650062}" srcOrd="0" destOrd="0" presId="urn:microsoft.com/office/officeart/2008/layout/VerticalCurvedList"/>
    <dgm:cxn modelId="{B1F92271-01FB-4717-94E7-E883DAAE4B6C}" type="presParOf" srcId="{1EED305E-59BA-4FA7-A601-F4E46D7F1A4B}" destId="{9848DACF-ED6B-4629-B537-BB77BC5382A2}" srcOrd="3" destOrd="0" presId="urn:microsoft.com/office/officeart/2008/layout/VerticalCurvedList"/>
    <dgm:cxn modelId="{2A3F2FD2-FA76-46B2-BE03-D91F3735A6CC}" type="presParOf" srcId="{1EED305E-59BA-4FA7-A601-F4E46D7F1A4B}" destId="{84FD2EB5-C723-4CFF-8095-30A0684F5D90}" srcOrd="4" destOrd="0" presId="urn:microsoft.com/office/officeart/2008/layout/VerticalCurvedList"/>
    <dgm:cxn modelId="{756BC5BB-C512-4B39-9AFC-A31C109BDD04}" type="presParOf" srcId="{84FD2EB5-C723-4CFF-8095-30A0684F5D90}" destId="{43D75459-C3E2-4001-88D6-40A212FEA164}" srcOrd="0" destOrd="0" presId="urn:microsoft.com/office/officeart/2008/layout/VerticalCurvedList"/>
    <dgm:cxn modelId="{5D7CE6FD-276D-4F99-BD95-CE4BE5BA4AE5}" type="presParOf" srcId="{1EED305E-59BA-4FA7-A601-F4E46D7F1A4B}" destId="{4023E411-ADD8-440F-838D-918561823EC2}" srcOrd="5" destOrd="0" presId="urn:microsoft.com/office/officeart/2008/layout/VerticalCurvedList"/>
    <dgm:cxn modelId="{8DD701DF-E119-4917-A984-779F5BCDEC35}" type="presParOf" srcId="{1EED305E-59BA-4FA7-A601-F4E46D7F1A4B}" destId="{A22FA457-5766-4372-A814-8048EBE7085B}" srcOrd="6" destOrd="0" presId="urn:microsoft.com/office/officeart/2008/layout/VerticalCurvedList"/>
    <dgm:cxn modelId="{7CA3D16D-33DB-44FF-815B-2F67B94BC48B}" type="presParOf" srcId="{A22FA457-5766-4372-A814-8048EBE7085B}" destId="{CDA7B42F-777D-4C7C-ADA9-3C84E4520E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F86716-1CCE-41BC-8315-1DEBCE421A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282736A-A867-48F8-930B-85CF54472166}">
      <dgm:prSet phldrT="[Texto]"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La construcción de </a:t>
          </a:r>
          <a:r>
            <a:rPr lang="es-ES" sz="1600" b="1" dirty="0" err="1" smtClean="0">
              <a:latin typeface="Nixie One" panose="020B0604020202020204" charset="0"/>
            </a:rPr>
            <a:t>Forest</a:t>
          </a:r>
          <a:r>
            <a:rPr lang="es-ES" sz="1600" b="1" dirty="0" smtClean="0">
              <a:latin typeface="Nixie One" panose="020B0604020202020204" charset="0"/>
            </a:rPr>
            <a:t> </a:t>
          </a:r>
          <a:r>
            <a:rPr lang="es-ES" sz="1600" b="1" dirty="0" err="1" smtClean="0">
              <a:latin typeface="Nixie One" panose="020B0604020202020204" charset="0"/>
            </a:rPr>
            <a:t>Plot</a:t>
          </a:r>
          <a:r>
            <a:rPr lang="es-ES" sz="1600" b="1" dirty="0" smtClean="0">
              <a:latin typeface="Nixie One" panose="020B0604020202020204" charset="0"/>
            </a:rPr>
            <a:t> conforme a la causa de SC y estadios SCAI.</a:t>
          </a:r>
          <a:endParaRPr lang="es-ES" sz="1600" dirty="0">
            <a:latin typeface="Nixie One" panose="020B0604020202020204" charset="0"/>
          </a:endParaRPr>
        </a:p>
      </dgm:t>
    </dgm:pt>
    <dgm:pt modelId="{4945765C-40E4-4D7F-9067-2DD980D68E49}" type="parTrans" cxnId="{D7F3AB93-7FAE-4625-8BEF-CB64C08A51D9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AEABF761-3239-4D17-9F83-2FBE8F94C5EA}" type="sibTrans" cxnId="{D7F3AB93-7FAE-4625-8BEF-CB64C08A51D9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A778A1A2-6E86-4C41-9C4F-9F8D85021013}">
      <dgm:prSet phldrT="[Texto]"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Sería interesante evaluar estos resultados con otros estadísticos para concluir el peso de su evidencia.</a:t>
          </a:r>
          <a:endParaRPr lang="es-ES" sz="1600" dirty="0">
            <a:latin typeface="Nixie One" panose="020B0604020202020204" charset="0"/>
          </a:endParaRPr>
        </a:p>
      </dgm:t>
    </dgm:pt>
    <dgm:pt modelId="{4B8E4A63-1FE1-4ED5-893A-95C23A6FD9A6}" type="parTrans" cxnId="{01E145E4-6E88-435E-9732-924825AF9FBA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E73E4F4E-B88F-44A5-8103-A7214AAD63E3}" type="sibTrans" cxnId="{01E145E4-6E88-435E-9732-924825AF9FBA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77C51970-31B6-4D39-A0C5-3EE278FE73DC}">
      <dgm:prSet phldrT="[Texto]" custT="1"/>
      <dgm:spPr/>
      <dgm:t>
        <a:bodyPr/>
        <a:lstStyle/>
        <a:p>
          <a:pPr algn="just"/>
          <a:r>
            <a:rPr lang="es-ES" sz="1600" b="1" dirty="0" smtClean="0">
              <a:latin typeface="Nixie One" panose="020B0604020202020204" charset="0"/>
            </a:rPr>
            <a:t>Conocer las causas por las cuales no fueron monitorizados con CAP y por cual método fueron evaluados</a:t>
          </a:r>
          <a:endParaRPr lang="es-ES" sz="1600" dirty="0">
            <a:latin typeface="Nixie One" panose="020B0604020202020204" charset="0"/>
          </a:endParaRPr>
        </a:p>
      </dgm:t>
    </dgm:pt>
    <dgm:pt modelId="{4957717D-6DAB-4B2A-A40F-18F86CFE3183}" type="parTrans" cxnId="{B207F379-02B1-4975-B0F0-4F4EF4214D77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CC15DC8F-65DF-4712-A9BA-84A817B28C73}" type="sibTrans" cxnId="{B207F379-02B1-4975-B0F0-4F4EF4214D77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F43551D4-B160-4A27-B087-749079AFC76B}">
      <dgm:prSet custT="1"/>
      <dgm:spPr/>
      <dgm:t>
        <a:bodyPr/>
        <a:lstStyle/>
        <a:p>
          <a:pPr algn="just"/>
          <a:r>
            <a:rPr lang="es-ES" sz="1600" b="1" smtClean="0">
              <a:latin typeface="Nixie One" panose="020B0604020202020204" charset="0"/>
            </a:rPr>
            <a:t>Estudios comparativos de perfil hemodinámico entre CAP y ETT </a:t>
          </a:r>
          <a:endParaRPr lang="es-ES" sz="1600" b="1" dirty="0" smtClean="0">
            <a:latin typeface="Nixie One" panose="020B0604020202020204" charset="0"/>
          </a:endParaRPr>
        </a:p>
      </dgm:t>
    </dgm:pt>
    <dgm:pt modelId="{8746BC51-FC5F-41C3-81FA-69FB4B01AF1A}" type="parTrans" cxnId="{6C392744-E0B6-408D-A31A-1CAA96912BFD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B36D31DE-88B3-4829-B380-227D387AA8AD}" type="sibTrans" cxnId="{6C392744-E0B6-408D-A31A-1CAA96912BFD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F61BE0C7-B167-4EC7-A007-A8457F95106A}">
      <dgm:prSet custT="1"/>
      <dgm:spPr/>
      <dgm:t>
        <a:bodyPr/>
        <a:lstStyle/>
        <a:p>
          <a:pPr algn="just"/>
          <a:r>
            <a:rPr lang="es-ES" sz="1600" b="1" smtClean="0">
              <a:latin typeface="Nixie One" panose="020B0604020202020204" charset="0"/>
            </a:rPr>
            <a:t>Estudios en que se conozca los algoritmos terapéuticos empleados</a:t>
          </a:r>
          <a:endParaRPr lang="en-US" sz="1600" b="1" dirty="0">
            <a:latin typeface="Nixie One" panose="020B0604020202020204" charset="0"/>
          </a:endParaRPr>
        </a:p>
      </dgm:t>
    </dgm:pt>
    <dgm:pt modelId="{43B1E528-42A2-4A25-BCFA-FE1E1C2D795E}" type="parTrans" cxnId="{25A127DC-0B1E-4E1E-B6F1-1591AFBA8A31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BF084F55-87F2-44A3-A2CE-CB52B6A2918D}" type="sibTrans" cxnId="{25A127DC-0B1E-4E1E-B6F1-1591AFBA8A31}">
      <dgm:prSet/>
      <dgm:spPr/>
      <dgm:t>
        <a:bodyPr/>
        <a:lstStyle/>
        <a:p>
          <a:pPr algn="just"/>
          <a:endParaRPr lang="es-ES" sz="1600">
            <a:latin typeface="Nixie One" panose="020B0604020202020204" charset="0"/>
          </a:endParaRPr>
        </a:p>
      </dgm:t>
    </dgm:pt>
    <dgm:pt modelId="{40697E49-D0FB-4976-B487-0BF426DC137E}" type="pres">
      <dgm:prSet presAssocID="{31F86716-1CCE-41BC-8315-1DEBCE421A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C2D5963-7F5A-4273-8DA7-6C1B55EB0DFE}" type="pres">
      <dgm:prSet presAssocID="{31F86716-1CCE-41BC-8315-1DEBCE421A9D}" presName="Name1" presStyleCnt="0"/>
      <dgm:spPr/>
    </dgm:pt>
    <dgm:pt modelId="{DF1D2257-3CA8-43D4-A045-DE0774762F26}" type="pres">
      <dgm:prSet presAssocID="{31F86716-1CCE-41BC-8315-1DEBCE421A9D}" presName="cycle" presStyleCnt="0"/>
      <dgm:spPr/>
    </dgm:pt>
    <dgm:pt modelId="{BC016864-BA6D-4984-B94A-85BCC34F5EE4}" type="pres">
      <dgm:prSet presAssocID="{31F86716-1CCE-41BC-8315-1DEBCE421A9D}" presName="srcNode" presStyleLbl="node1" presStyleIdx="0" presStyleCnt="5"/>
      <dgm:spPr/>
    </dgm:pt>
    <dgm:pt modelId="{7178E9EA-0A05-482E-982F-68466C301CF2}" type="pres">
      <dgm:prSet presAssocID="{31F86716-1CCE-41BC-8315-1DEBCE421A9D}" presName="conn" presStyleLbl="parChTrans1D2" presStyleIdx="0" presStyleCnt="1"/>
      <dgm:spPr/>
      <dgm:t>
        <a:bodyPr/>
        <a:lstStyle/>
        <a:p>
          <a:endParaRPr lang="es-ES"/>
        </a:p>
      </dgm:t>
    </dgm:pt>
    <dgm:pt modelId="{D8027448-FA38-4061-8698-0CA849836B99}" type="pres">
      <dgm:prSet presAssocID="{31F86716-1CCE-41BC-8315-1DEBCE421A9D}" presName="extraNode" presStyleLbl="node1" presStyleIdx="0" presStyleCnt="5"/>
      <dgm:spPr/>
    </dgm:pt>
    <dgm:pt modelId="{E7895E90-D0DA-4D9C-B029-762892188815}" type="pres">
      <dgm:prSet presAssocID="{31F86716-1CCE-41BC-8315-1DEBCE421A9D}" presName="dstNode" presStyleLbl="node1" presStyleIdx="0" presStyleCnt="5"/>
      <dgm:spPr/>
    </dgm:pt>
    <dgm:pt modelId="{6CB8FC90-6AF9-41B9-99F8-373C42D901EA}" type="pres">
      <dgm:prSet presAssocID="{3282736A-A867-48F8-930B-85CF5447216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01F696-3EFD-4C4F-B13D-740C09B7516F}" type="pres">
      <dgm:prSet presAssocID="{3282736A-A867-48F8-930B-85CF54472166}" presName="accent_1" presStyleCnt="0"/>
      <dgm:spPr/>
    </dgm:pt>
    <dgm:pt modelId="{60B3AE6F-5A50-47E1-AF10-C458F61D7C9C}" type="pres">
      <dgm:prSet presAssocID="{3282736A-A867-48F8-930B-85CF54472166}" presName="accentRepeatNode" presStyleLbl="solidFgAcc1" presStyleIdx="0" presStyleCnt="5"/>
      <dgm:spPr/>
    </dgm:pt>
    <dgm:pt modelId="{58558050-4AA1-4AB7-B98F-2AD9D74FCC50}" type="pres">
      <dgm:prSet presAssocID="{A778A1A2-6E86-4C41-9C4F-9F8D8502101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81A56-A168-4CF1-BD38-57A947DE4522}" type="pres">
      <dgm:prSet presAssocID="{A778A1A2-6E86-4C41-9C4F-9F8D85021013}" presName="accent_2" presStyleCnt="0"/>
      <dgm:spPr/>
    </dgm:pt>
    <dgm:pt modelId="{4904D878-50E8-4CC3-BCDD-40D1EC442D86}" type="pres">
      <dgm:prSet presAssocID="{A778A1A2-6E86-4C41-9C4F-9F8D85021013}" presName="accentRepeatNode" presStyleLbl="solidFgAcc1" presStyleIdx="1" presStyleCnt="5"/>
      <dgm:spPr/>
    </dgm:pt>
    <dgm:pt modelId="{D0869AEC-6F7F-456E-A6A5-EDC8F9BD92D7}" type="pres">
      <dgm:prSet presAssocID="{77C51970-31B6-4D39-A0C5-3EE278FE73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B89F3B-E28B-462E-93F1-7D4F6A82927A}" type="pres">
      <dgm:prSet presAssocID="{77C51970-31B6-4D39-A0C5-3EE278FE73DC}" presName="accent_3" presStyleCnt="0"/>
      <dgm:spPr/>
    </dgm:pt>
    <dgm:pt modelId="{6859BAB8-0288-4F3F-A3D4-282624D0B561}" type="pres">
      <dgm:prSet presAssocID="{77C51970-31B6-4D39-A0C5-3EE278FE73DC}" presName="accentRepeatNode" presStyleLbl="solidFgAcc1" presStyleIdx="2" presStyleCnt="5"/>
      <dgm:spPr/>
    </dgm:pt>
    <dgm:pt modelId="{D915103F-EE32-4ADF-ACE2-459CF76D7C75}" type="pres">
      <dgm:prSet presAssocID="{F43551D4-B160-4A27-B087-749079AFC76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A8DDB-798C-46FC-908C-BB79C5DEA48A}" type="pres">
      <dgm:prSet presAssocID="{F43551D4-B160-4A27-B087-749079AFC76B}" presName="accent_4" presStyleCnt="0"/>
      <dgm:spPr/>
    </dgm:pt>
    <dgm:pt modelId="{A081E728-2F11-474B-863A-69793167F8A2}" type="pres">
      <dgm:prSet presAssocID="{F43551D4-B160-4A27-B087-749079AFC76B}" presName="accentRepeatNode" presStyleLbl="solidFgAcc1" presStyleIdx="3" presStyleCnt="5"/>
      <dgm:spPr/>
    </dgm:pt>
    <dgm:pt modelId="{89BED994-B979-4CA3-A180-6F12E62E3C12}" type="pres">
      <dgm:prSet presAssocID="{F61BE0C7-B167-4EC7-A007-A8457F95106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08B14-BF88-412D-87CC-D9FFEAA4959C}" type="pres">
      <dgm:prSet presAssocID="{F61BE0C7-B167-4EC7-A007-A8457F95106A}" presName="accent_5" presStyleCnt="0"/>
      <dgm:spPr/>
    </dgm:pt>
    <dgm:pt modelId="{E8718E1E-E09C-49D8-8B82-40F5615FFC32}" type="pres">
      <dgm:prSet presAssocID="{F61BE0C7-B167-4EC7-A007-A8457F95106A}" presName="accentRepeatNode" presStyleLbl="solidFgAcc1" presStyleIdx="4" presStyleCnt="5"/>
      <dgm:spPr/>
    </dgm:pt>
  </dgm:ptLst>
  <dgm:cxnLst>
    <dgm:cxn modelId="{921CF825-0699-4D28-B119-3EC8E9C24B85}" type="presOf" srcId="{A778A1A2-6E86-4C41-9C4F-9F8D85021013}" destId="{58558050-4AA1-4AB7-B98F-2AD9D74FCC50}" srcOrd="0" destOrd="0" presId="urn:microsoft.com/office/officeart/2008/layout/VerticalCurvedList"/>
    <dgm:cxn modelId="{6C392744-E0B6-408D-A31A-1CAA96912BFD}" srcId="{31F86716-1CCE-41BC-8315-1DEBCE421A9D}" destId="{F43551D4-B160-4A27-B087-749079AFC76B}" srcOrd="3" destOrd="0" parTransId="{8746BC51-FC5F-41C3-81FA-69FB4B01AF1A}" sibTransId="{B36D31DE-88B3-4829-B380-227D387AA8AD}"/>
    <dgm:cxn modelId="{B207F379-02B1-4975-B0F0-4F4EF4214D77}" srcId="{31F86716-1CCE-41BC-8315-1DEBCE421A9D}" destId="{77C51970-31B6-4D39-A0C5-3EE278FE73DC}" srcOrd="2" destOrd="0" parTransId="{4957717D-6DAB-4B2A-A40F-18F86CFE3183}" sibTransId="{CC15DC8F-65DF-4712-A9BA-84A817B28C73}"/>
    <dgm:cxn modelId="{803C3ECC-639E-4832-B6FD-6CE91C641640}" type="presOf" srcId="{77C51970-31B6-4D39-A0C5-3EE278FE73DC}" destId="{D0869AEC-6F7F-456E-A6A5-EDC8F9BD92D7}" srcOrd="0" destOrd="0" presId="urn:microsoft.com/office/officeart/2008/layout/VerticalCurvedList"/>
    <dgm:cxn modelId="{7ABC8D78-6E6E-41F3-AFA7-0145213C18B5}" type="presOf" srcId="{F61BE0C7-B167-4EC7-A007-A8457F95106A}" destId="{89BED994-B979-4CA3-A180-6F12E62E3C12}" srcOrd="0" destOrd="0" presId="urn:microsoft.com/office/officeart/2008/layout/VerticalCurvedList"/>
    <dgm:cxn modelId="{1659C62B-A836-40C5-A079-76524E345DA5}" type="presOf" srcId="{31F86716-1CCE-41BC-8315-1DEBCE421A9D}" destId="{40697E49-D0FB-4976-B487-0BF426DC137E}" srcOrd="0" destOrd="0" presId="urn:microsoft.com/office/officeart/2008/layout/VerticalCurvedList"/>
    <dgm:cxn modelId="{01ACF042-6FB9-46B0-BDC9-58B630C70813}" type="presOf" srcId="{AEABF761-3239-4D17-9F83-2FBE8F94C5EA}" destId="{7178E9EA-0A05-482E-982F-68466C301CF2}" srcOrd="0" destOrd="0" presId="urn:microsoft.com/office/officeart/2008/layout/VerticalCurvedList"/>
    <dgm:cxn modelId="{25A127DC-0B1E-4E1E-B6F1-1591AFBA8A31}" srcId="{31F86716-1CCE-41BC-8315-1DEBCE421A9D}" destId="{F61BE0C7-B167-4EC7-A007-A8457F95106A}" srcOrd="4" destOrd="0" parTransId="{43B1E528-42A2-4A25-BCFA-FE1E1C2D795E}" sibTransId="{BF084F55-87F2-44A3-A2CE-CB52B6A2918D}"/>
    <dgm:cxn modelId="{01E145E4-6E88-435E-9732-924825AF9FBA}" srcId="{31F86716-1CCE-41BC-8315-1DEBCE421A9D}" destId="{A778A1A2-6E86-4C41-9C4F-9F8D85021013}" srcOrd="1" destOrd="0" parTransId="{4B8E4A63-1FE1-4ED5-893A-95C23A6FD9A6}" sibTransId="{E73E4F4E-B88F-44A5-8103-A7214AAD63E3}"/>
    <dgm:cxn modelId="{4093A15D-10D4-4410-8B3F-91A5481A24F0}" type="presOf" srcId="{3282736A-A867-48F8-930B-85CF54472166}" destId="{6CB8FC90-6AF9-41B9-99F8-373C42D901EA}" srcOrd="0" destOrd="0" presId="urn:microsoft.com/office/officeart/2008/layout/VerticalCurvedList"/>
    <dgm:cxn modelId="{2B4F9B96-509C-492D-BC19-23AF676D96AA}" type="presOf" srcId="{F43551D4-B160-4A27-B087-749079AFC76B}" destId="{D915103F-EE32-4ADF-ACE2-459CF76D7C75}" srcOrd="0" destOrd="0" presId="urn:microsoft.com/office/officeart/2008/layout/VerticalCurvedList"/>
    <dgm:cxn modelId="{D7F3AB93-7FAE-4625-8BEF-CB64C08A51D9}" srcId="{31F86716-1CCE-41BC-8315-1DEBCE421A9D}" destId="{3282736A-A867-48F8-930B-85CF54472166}" srcOrd="0" destOrd="0" parTransId="{4945765C-40E4-4D7F-9067-2DD980D68E49}" sibTransId="{AEABF761-3239-4D17-9F83-2FBE8F94C5EA}"/>
    <dgm:cxn modelId="{A988030F-2B2D-4F9C-9FD2-AD1FB907240C}" type="presParOf" srcId="{40697E49-D0FB-4976-B487-0BF426DC137E}" destId="{1C2D5963-7F5A-4273-8DA7-6C1B55EB0DFE}" srcOrd="0" destOrd="0" presId="urn:microsoft.com/office/officeart/2008/layout/VerticalCurvedList"/>
    <dgm:cxn modelId="{64DC415E-9219-4CC6-918C-7038B13A8D4B}" type="presParOf" srcId="{1C2D5963-7F5A-4273-8DA7-6C1B55EB0DFE}" destId="{DF1D2257-3CA8-43D4-A045-DE0774762F26}" srcOrd="0" destOrd="0" presId="urn:microsoft.com/office/officeart/2008/layout/VerticalCurvedList"/>
    <dgm:cxn modelId="{BFB27687-D506-46EE-AB58-F72512A9CB08}" type="presParOf" srcId="{DF1D2257-3CA8-43D4-A045-DE0774762F26}" destId="{BC016864-BA6D-4984-B94A-85BCC34F5EE4}" srcOrd="0" destOrd="0" presId="urn:microsoft.com/office/officeart/2008/layout/VerticalCurvedList"/>
    <dgm:cxn modelId="{C7C94F4C-A596-4D3A-9192-C98636F5B05D}" type="presParOf" srcId="{DF1D2257-3CA8-43D4-A045-DE0774762F26}" destId="{7178E9EA-0A05-482E-982F-68466C301CF2}" srcOrd="1" destOrd="0" presId="urn:microsoft.com/office/officeart/2008/layout/VerticalCurvedList"/>
    <dgm:cxn modelId="{73056A05-14C1-4B31-8068-59569D53D31A}" type="presParOf" srcId="{DF1D2257-3CA8-43D4-A045-DE0774762F26}" destId="{D8027448-FA38-4061-8698-0CA849836B99}" srcOrd="2" destOrd="0" presId="urn:microsoft.com/office/officeart/2008/layout/VerticalCurvedList"/>
    <dgm:cxn modelId="{DC40C8CE-F2BB-4EAF-A345-91B381BA9A72}" type="presParOf" srcId="{DF1D2257-3CA8-43D4-A045-DE0774762F26}" destId="{E7895E90-D0DA-4D9C-B029-762892188815}" srcOrd="3" destOrd="0" presId="urn:microsoft.com/office/officeart/2008/layout/VerticalCurvedList"/>
    <dgm:cxn modelId="{8112B4B4-6FC6-4E78-8DD8-62929AA0FDE1}" type="presParOf" srcId="{1C2D5963-7F5A-4273-8DA7-6C1B55EB0DFE}" destId="{6CB8FC90-6AF9-41B9-99F8-373C42D901EA}" srcOrd="1" destOrd="0" presId="urn:microsoft.com/office/officeart/2008/layout/VerticalCurvedList"/>
    <dgm:cxn modelId="{14BEB0D2-E74D-4279-A696-A8C453A538D5}" type="presParOf" srcId="{1C2D5963-7F5A-4273-8DA7-6C1B55EB0DFE}" destId="{D701F696-3EFD-4C4F-B13D-740C09B7516F}" srcOrd="2" destOrd="0" presId="urn:microsoft.com/office/officeart/2008/layout/VerticalCurvedList"/>
    <dgm:cxn modelId="{FF22BC7D-CDCC-45A2-BB57-E47CE3E1F436}" type="presParOf" srcId="{D701F696-3EFD-4C4F-B13D-740C09B7516F}" destId="{60B3AE6F-5A50-47E1-AF10-C458F61D7C9C}" srcOrd="0" destOrd="0" presId="urn:microsoft.com/office/officeart/2008/layout/VerticalCurvedList"/>
    <dgm:cxn modelId="{7709AFC0-96D2-48A8-8311-F7856A9C2AB5}" type="presParOf" srcId="{1C2D5963-7F5A-4273-8DA7-6C1B55EB0DFE}" destId="{58558050-4AA1-4AB7-B98F-2AD9D74FCC50}" srcOrd="3" destOrd="0" presId="urn:microsoft.com/office/officeart/2008/layout/VerticalCurvedList"/>
    <dgm:cxn modelId="{0B133792-E3F0-4FAD-82F2-EBBBC8A7B66E}" type="presParOf" srcId="{1C2D5963-7F5A-4273-8DA7-6C1B55EB0DFE}" destId="{32381A56-A168-4CF1-BD38-57A947DE4522}" srcOrd="4" destOrd="0" presId="urn:microsoft.com/office/officeart/2008/layout/VerticalCurvedList"/>
    <dgm:cxn modelId="{3F4F294C-46E5-4BCC-B919-72F2434B4D87}" type="presParOf" srcId="{32381A56-A168-4CF1-BD38-57A947DE4522}" destId="{4904D878-50E8-4CC3-BCDD-40D1EC442D86}" srcOrd="0" destOrd="0" presId="urn:microsoft.com/office/officeart/2008/layout/VerticalCurvedList"/>
    <dgm:cxn modelId="{B03E7C43-019B-4441-91EA-BF62387A0D49}" type="presParOf" srcId="{1C2D5963-7F5A-4273-8DA7-6C1B55EB0DFE}" destId="{D0869AEC-6F7F-456E-A6A5-EDC8F9BD92D7}" srcOrd="5" destOrd="0" presId="urn:microsoft.com/office/officeart/2008/layout/VerticalCurvedList"/>
    <dgm:cxn modelId="{FC7B64F8-3F70-43B8-9F73-BCC6A4997ABC}" type="presParOf" srcId="{1C2D5963-7F5A-4273-8DA7-6C1B55EB0DFE}" destId="{6CB89F3B-E28B-462E-93F1-7D4F6A82927A}" srcOrd="6" destOrd="0" presId="urn:microsoft.com/office/officeart/2008/layout/VerticalCurvedList"/>
    <dgm:cxn modelId="{DF605BF8-D19E-410E-B0A0-5DB73BA56727}" type="presParOf" srcId="{6CB89F3B-E28B-462E-93F1-7D4F6A82927A}" destId="{6859BAB8-0288-4F3F-A3D4-282624D0B561}" srcOrd="0" destOrd="0" presId="urn:microsoft.com/office/officeart/2008/layout/VerticalCurvedList"/>
    <dgm:cxn modelId="{85DBF5CF-72A4-440F-B610-7A2FFEA97C25}" type="presParOf" srcId="{1C2D5963-7F5A-4273-8DA7-6C1B55EB0DFE}" destId="{D915103F-EE32-4ADF-ACE2-459CF76D7C75}" srcOrd="7" destOrd="0" presId="urn:microsoft.com/office/officeart/2008/layout/VerticalCurvedList"/>
    <dgm:cxn modelId="{739097B6-604D-4A0C-A392-84C84996AD95}" type="presParOf" srcId="{1C2D5963-7F5A-4273-8DA7-6C1B55EB0DFE}" destId="{701A8DDB-798C-46FC-908C-BB79C5DEA48A}" srcOrd="8" destOrd="0" presId="urn:microsoft.com/office/officeart/2008/layout/VerticalCurvedList"/>
    <dgm:cxn modelId="{5CA68AA7-B1DF-4D4B-BF61-8BEC1DD93420}" type="presParOf" srcId="{701A8DDB-798C-46FC-908C-BB79C5DEA48A}" destId="{A081E728-2F11-474B-863A-69793167F8A2}" srcOrd="0" destOrd="0" presId="urn:microsoft.com/office/officeart/2008/layout/VerticalCurvedList"/>
    <dgm:cxn modelId="{EBD91AD2-C600-49BD-AD5B-7BD19151645C}" type="presParOf" srcId="{1C2D5963-7F5A-4273-8DA7-6C1B55EB0DFE}" destId="{89BED994-B979-4CA3-A180-6F12E62E3C12}" srcOrd="9" destOrd="0" presId="urn:microsoft.com/office/officeart/2008/layout/VerticalCurvedList"/>
    <dgm:cxn modelId="{AD49FBC9-0B20-4586-BE4C-0B57BBACBA46}" type="presParOf" srcId="{1C2D5963-7F5A-4273-8DA7-6C1B55EB0DFE}" destId="{66408B14-BF88-412D-87CC-D9FFEAA4959C}" srcOrd="10" destOrd="0" presId="urn:microsoft.com/office/officeart/2008/layout/VerticalCurvedList"/>
    <dgm:cxn modelId="{44133ADD-5B2D-47E3-BF45-27EC6EFE285C}" type="presParOf" srcId="{66408B14-BF88-412D-87CC-D9FFEAA4959C}" destId="{E8718E1E-E09C-49D8-8B82-40F5615FFC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F29A-C398-4433-BA56-28E4616B1A1D}">
      <dsp:nvSpPr>
        <dsp:cNvPr id="0" name=""/>
        <dsp:cNvSpPr/>
      </dsp:nvSpPr>
      <dsp:spPr>
        <a:xfrm>
          <a:off x="-4413284" y="-676883"/>
          <a:ext cx="5257739" cy="5257739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830BA-94A6-4919-9759-266D6E358A93}">
      <dsp:nvSpPr>
        <dsp:cNvPr id="0" name=""/>
        <dsp:cNvSpPr/>
      </dsp:nvSpPr>
      <dsp:spPr>
        <a:xfrm>
          <a:off x="543087" y="390397"/>
          <a:ext cx="8018091" cy="780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75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Las variables categóricas se informaron como frecuencias y porcentajes y se compararon mediante pruebas de </a:t>
          </a:r>
          <a:r>
            <a:rPr lang="es-ES" sz="1600" b="1" kern="1200" dirty="0" err="1" smtClean="0">
              <a:latin typeface="Nixie One" panose="020B0604020202020204" charset="0"/>
            </a:rPr>
            <a:t>chi</a:t>
          </a:r>
          <a:r>
            <a:rPr lang="es-ES" sz="1600" b="1" kern="1200" dirty="0" smtClean="0">
              <a:latin typeface="Nixie One" panose="020B0604020202020204" charset="0"/>
            </a:rPr>
            <a:t>-cuadrado de Pearson,</a:t>
          </a:r>
          <a:endParaRPr lang="es-ES" sz="1600" b="1" kern="1200" dirty="0">
            <a:latin typeface="Nixie One" panose="020B0604020202020204" charset="0"/>
          </a:endParaRPr>
        </a:p>
      </dsp:txBody>
      <dsp:txXfrm>
        <a:off x="543087" y="390397"/>
        <a:ext cx="8018091" cy="780794"/>
      </dsp:txXfrm>
    </dsp:sp>
    <dsp:sp modelId="{444FA1C0-2E11-49F4-A9DF-E722C3EAE114}">
      <dsp:nvSpPr>
        <dsp:cNvPr id="0" name=""/>
        <dsp:cNvSpPr/>
      </dsp:nvSpPr>
      <dsp:spPr>
        <a:xfrm>
          <a:off x="55090" y="292797"/>
          <a:ext cx="975993" cy="975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FF18F-9D26-40FB-BF11-9DAA38662A34}">
      <dsp:nvSpPr>
        <dsp:cNvPr id="0" name=""/>
        <dsp:cNvSpPr/>
      </dsp:nvSpPr>
      <dsp:spPr>
        <a:xfrm>
          <a:off x="826906" y="1561589"/>
          <a:ext cx="7734272" cy="780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75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 Las variables continuas se reportaron como media - DE y se compararon utilizando pruebas de t-</a:t>
          </a:r>
          <a:r>
            <a:rPr lang="es-ES" sz="1600" b="1" kern="1200" dirty="0" err="1" smtClean="0">
              <a:latin typeface="Nixie One" panose="020B0604020202020204" charset="0"/>
            </a:rPr>
            <a:t>student</a:t>
          </a:r>
          <a:r>
            <a:rPr lang="es-ES" sz="1600" b="1" kern="1200" dirty="0" smtClean="0">
              <a:latin typeface="Nixie One" panose="020B0604020202020204" charset="0"/>
            </a:rPr>
            <a:t>.</a:t>
          </a:r>
          <a:endParaRPr lang="es-ES" sz="1600" b="1" kern="1200" dirty="0">
            <a:latin typeface="Nixie One" panose="020B0604020202020204" charset="0"/>
          </a:endParaRPr>
        </a:p>
      </dsp:txBody>
      <dsp:txXfrm>
        <a:off x="826906" y="1561589"/>
        <a:ext cx="7734272" cy="780794"/>
      </dsp:txXfrm>
    </dsp:sp>
    <dsp:sp modelId="{D8BBE14A-7FC4-4ECE-B409-D07913E8B203}">
      <dsp:nvSpPr>
        <dsp:cNvPr id="0" name=""/>
        <dsp:cNvSpPr/>
      </dsp:nvSpPr>
      <dsp:spPr>
        <a:xfrm>
          <a:off x="338909" y="1463989"/>
          <a:ext cx="975993" cy="975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45EC8-6D6B-4351-804E-6A23C1631DFE}">
      <dsp:nvSpPr>
        <dsp:cNvPr id="0" name=""/>
        <dsp:cNvSpPr/>
      </dsp:nvSpPr>
      <dsp:spPr>
        <a:xfrm>
          <a:off x="489125" y="2678859"/>
          <a:ext cx="8018091" cy="780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75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Las diferencias en la </a:t>
          </a:r>
          <a:r>
            <a:rPr lang="es-ES" sz="1600" b="1" u="sng" kern="1200" dirty="0" smtClean="0">
              <a:latin typeface="Nixie One" panose="020B0604020202020204" charset="0"/>
            </a:rPr>
            <a:t>mortalidad entre los grupos </a:t>
          </a:r>
          <a:r>
            <a:rPr lang="es-ES" sz="1600" b="1" kern="1200" dirty="0" smtClean="0">
              <a:latin typeface="Nixie One" panose="020B0604020202020204" charset="0"/>
            </a:rPr>
            <a:t>se evaluaron mediante pruebas de </a:t>
          </a:r>
          <a:r>
            <a:rPr lang="es-ES" sz="1600" b="1" kern="1200" dirty="0" err="1" smtClean="0">
              <a:latin typeface="Nixie One" panose="020B0604020202020204" charset="0"/>
            </a:rPr>
            <a:t>chi</a:t>
          </a:r>
          <a:r>
            <a:rPr lang="es-ES" sz="1600" b="1" kern="1200" dirty="0" smtClean="0">
              <a:latin typeface="Nixie One" panose="020B0604020202020204" charset="0"/>
            </a:rPr>
            <a:t> cuadrado entre toda la cohorte del estudio y entre las </a:t>
          </a:r>
          <a:r>
            <a:rPr lang="es-ES" sz="1600" b="1" kern="1200" dirty="0" err="1" smtClean="0">
              <a:latin typeface="Nixie One" panose="020B0604020202020204" charset="0"/>
            </a:rPr>
            <a:t>subcohortes</a:t>
          </a:r>
          <a:r>
            <a:rPr lang="es-ES" sz="1600" b="1" kern="1200" dirty="0" smtClean="0">
              <a:latin typeface="Nixie One" panose="020B0604020202020204" charset="0"/>
            </a:rPr>
            <a:t> de shock cardiogénico.</a:t>
          </a:r>
          <a:endParaRPr lang="es-ES" sz="1600" b="1" kern="1200" dirty="0">
            <a:latin typeface="Nixie One" panose="020B0604020202020204" charset="0"/>
          </a:endParaRPr>
        </a:p>
      </dsp:txBody>
      <dsp:txXfrm>
        <a:off x="489125" y="2678859"/>
        <a:ext cx="8018091" cy="780794"/>
      </dsp:txXfrm>
    </dsp:sp>
    <dsp:sp modelId="{E241E96A-F3B7-4750-B20B-BDD33EC7ACF2}">
      <dsp:nvSpPr>
        <dsp:cNvPr id="0" name=""/>
        <dsp:cNvSpPr/>
      </dsp:nvSpPr>
      <dsp:spPr>
        <a:xfrm>
          <a:off x="55090" y="2635181"/>
          <a:ext cx="975993" cy="975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F29A-C398-4433-BA56-28E4616B1A1D}">
      <dsp:nvSpPr>
        <dsp:cNvPr id="0" name=""/>
        <dsp:cNvSpPr/>
      </dsp:nvSpPr>
      <dsp:spPr>
        <a:xfrm>
          <a:off x="-4293007" y="-658598"/>
          <a:ext cx="5114860" cy="5114860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0F19D-AF5F-4698-915A-A36F44A077E5}">
      <dsp:nvSpPr>
        <dsp:cNvPr id="0" name=""/>
        <dsp:cNvSpPr/>
      </dsp:nvSpPr>
      <dsp:spPr>
        <a:xfrm>
          <a:off x="528543" y="379766"/>
          <a:ext cx="8034314" cy="7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87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La asociación entre el </a:t>
          </a:r>
          <a:r>
            <a:rPr lang="es-ES" sz="1600" b="1" i="0" u="sng" kern="1200" dirty="0" smtClean="0">
              <a:latin typeface="Nixie One" panose="020B0604020202020204" charset="0"/>
            </a:rPr>
            <a:t>uso de CAP y la mortalidad </a:t>
          </a:r>
          <a:r>
            <a:rPr lang="es-ES" sz="1600" b="1" kern="1200" dirty="0" smtClean="0">
              <a:latin typeface="Nixie One" panose="020B0604020202020204" charset="0"/>
            </a:rPr>
            <a:t>se analizó mediante un modelo de regresión logística </a:t>
          </a:r>
          <a:r>
            <a:rPr lang="es-ES" sz="1600" b="1" kern="1200" dirty="0" err="1" smtClean="0">
              <a:latin typeface="Nixie One" panose="020B0604020202020204" charset="0"/>
            </a:rPr>
            <a:t>univariante</a:t>
          </a:r>
          <a:r>
            <a:rPr lang="es-ES" sz="1600" b="1" kern="1200" dirty="0" smtClean="0">
              <a:latin typeface="Nixie One" panose="020B0604020202020204" charset="0"/>
            </a:rPr>
            <a:t>.</a:t>
          </a:r>
          <a:endParaRPr lang="es-ES" sz="1600" b="1" kern="1200" dirty="0">
            <a:latin typeface="Nixie One" panose="020B0604020202020204" charset="0"/>
          </a:endParaRPr>
        </a:p>
      </dsp:txBody>
      <dsp:txXfrm>
        <a:off x="528543" y="379766"/>
        <a:ext cx="8034314" cy="759532"/>
      </dsp:txXfrm>
    </dsp:sp>
    <dsp:sp modelId="{EDA70B66-48E2-46AB-8752-4B33CCD269B7}">
      <dsp:nvSpPr>
        <dsp:cNvPr id="0" name=""/>
        <dsp:cNvSpPr/>
      </dsp:nvSpPr>
      <dsp:spPr>
        <a:xfrm>
          <a:off x="53835" y="284824"/>
          <a:ext cx="949416" cy="94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F9DD2-8542-4850-B721-F6E91FA4708A}">
      <dsp:nvSpPr>
        <dsp:cNvPr id="0" name=""/>
        <dsp:cNvSpPr/>
      </dsp:nvSpPr>
      <dsp:spPr>
        <a:xfrm>
          <a:off x="804633" y="1519065"/>
          <a:ext cx="7758224" cy="7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87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Se ajustó para otros predictores </a:t>
          </a:r>
          <a:r>
            <a:rPr lang="es-ES" sz="1600" b="1" kern="1200" dirty="0" err="1" smtClean="0">
              <a:latin typeface="Nixie One" panose="020B0604020202020204" charset="0"/>
            </a:rPr>
            <a:t>univariados</a:t>
          </a:r>
          <a:r>
            <a:rPr lang="es-ES" sz="1600" b="1" kern="1200" dirty="0" smtClean="0">
              <a:latin typeface="Nixie One" panose="020B0604020202020204" charset="0"/>
            </a:rPr>
            <a:t> significativos de mortalidad, incluido el </a:t>
          </a:r>
          <a:r>
            <a:rPr lang="es-ES" sz="1600" b="1" u="sng" kern="1200" dirty="0" smtClean="0">
              <a:latin typeface="Nixie One" panose="020B0604020202020204" charset="0"/>
            </a:rPr>
            <a:t>uso de CAP en el sitio de estudio, comorbilidades, causa del shock y edad</a:t>
          </a:r>
          <a:r>
            <a:rPr lang="es-ES" sz="1600" b="1" kern="1200" dirty="0" smtClean="0">
              <a:latin typeface="Nixie One" panose="020B0604020202020204" charset="0"/>
            </a:rPr>
            <a:t>, en un modelo multivariado.</a:t>
          </a:r>
          <a:endParaRPr lang="es-ES" sz="1600" b="1" kern="1200" dirty="0">
            <a:latin typeface="Nixie One" panose="020B0604020202020204" charset="0"/>
          </a:endParaRPr>
        </a:p>
      </dsp:txBody>
      <dsp:txXfrm>
        <a:off x="804633" y="1519065"/>
        <a:ext cx="7758224" cy="759532"/>
      </dsp:txXfrm>
    </dsp:sp>
    <dsp:sp modelId="{02CB3161-552C-4D4A-B8EC-6CAAC450D186}">
      <dsp:nvSpPr>
        <dsp:cNvPr id="0" name=""/>
        <dsp:cNvSpPr/>
      </dsp:nvSpPr>
      <dsp:spPr>
        <a:xfrm>
          <a:off x="329925" y="1424124"/>
          <a:ext cx="949416" cy="94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A02ED-9D52-4E79-AB33-375FDF4901F5}">
      <dsp:nvSpPr>
        <dsp:cNvPr id="0" name=""/>
        <dsp:cNvSpPr/>
      </dsp:nvSpPr>
      <dsp:spPr>
        <a:xfrm>
          <a:off x="528543" y="2658364"/>
          <a:ext cx="8034314" cy="759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87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Los resultados de los modelos de regresión logística se informaron como razones de probabilidad (OR) con intervalos de confianza (IC) del 95 %. Se utilizó un nivel alfa de 0,05.</a:t>
          </a:r>
          <a:endParaRPr lang="es-ES" sz="1600" b="1" kern="1200" dirty="0">
            <a:latin typeface="Nixie One" panose="020B0604020202020204" charset="0"/>
          </a:endParaRPr>
        </a:p>
      </dsp:txBody>
      <dsp:txXfrm>
        <a:off x="528543" y="2658364"/>
        <a:ext cx="8034314" cy="759532"/>
      </dsp:txXfrm>
    </dsp:sp>
    <dsp:sp modelId="{3E5DB403-D6B4-4346-9509-267F52933517}">
      <dsp:nvSpPr>
        <dsp:cNvPr id="0" name=""/>
        <dsp:cNvSpPr/>
      </dsp:nvSpPr>
      <dsp:spPr>
        <a:xfrm>
          <a:off x="53835" y="2563423"/>
          <a:ext cx="949416" cy="949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28A26-DF5A-4C1B-BDC2-FA40F0809A58}">
      <dsp:nvSpPr>
        <dsp:cNvPr id="0" name=""/>
        <dsp:cNvSpPr/>
      </dsp:nvSpPr>
      <dsp:spPr>
        <a:xfrm>
          <a:off x="-3867960" y="-593979"/>
          <a:ext cx="4609934" cy="4609934"/>
        </a:xfrm>
        <a:prstGeom prst="blockArc">
          <a:avLst>
            <a:gd name="adj1" fmla="val 18900000"/>
            <a:gd name="adj2" fmla="val 2700000"/>
            <a:gd name="adj3" fmla="val 4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C1B6A-5314-4EED-B454-0B6970CBF1DE}">
      <dsp:nvSpPr>
        <dsp:cNvPr id="0" name=""/>
        <dsp:cNvSpPr/>
      </dsp:nvSpPr>
      <dsp:spPr>
        <a:xfrm>
          <a:off x="388859" y="263081"/>
          <a:ext cx="7727842" cy="526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8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Se observó que los pacientes con shock cardiogénico con datos completos de CAP obtenidos antes del inicio de la SMC mejoraron la supervivencia </a:t>
          </a:r>
          <a:endParaRPr lang="es-ES" sz="1400" b="1" kern="1200" dirty="0">
            <a:latin typeface="Nixie One" panose="020B0604020202020204" charset="0"/>
          </a:endParaRPr>
        </a:p>
      </dsp:txBody>
      <dsp:txXfrm>
        <a:off x="388859" y="263081"/>
        <a:ext cx="7727842" cy="526436"/>
      </dsp:txXfrm>
    </dsp:sp>
    <dsp:sp modelId="{2077CBEF-E3F6-4028-B0B9-AFB10117284D}">
      <dsp:nvSpPr>
        <dsp:cNvPr id="0" name=""/>
        <dsp:cNvSpPr/>
      </dsp:nvSpPr>
      <dsp:spPr>
        <a:xfrm>
          <a:off x="59837" y="197276"/>
          <a:ext cx="658045" cy="658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7CE8C-5D9B-4C84-957B-214423E078D2}">
      <dsp:nvSpPr>
        <dsp:cNvPr id="0" name=""/>
        <dsp:cNvSpPr/>
      </dsp:nvSpPr>
      <dsp:spPr>
        <a:xfrm>
          <a:off x="690678" y="1052873"/>
          <a:ext cx="7426024" cy="526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8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Esta diferencia fue más pronunciada en la cohorte de pacientes más enfermos (pacientes en estadios D y E de SCAI).</a:t>
          </a:r>
          <a:endParaRPr lang="es-ES" sz="1400" b="1" kern="1200" dirty="0">
            <a:latin typeface="Nixie One" panose="020B0604020202020204" charset="0"/>
          </a:endParaRPr>
        </a:p>
      </dsp:txBody>
      <dsp:txXfrm>
        <a:off x="690678" y="1052873"/>
        <a:ext cx="7426024" cy="526436"/>
      </dsp:txXfrm>
    </dsp:sp>
    <dsp:sp modelId="{42813C50-105C-4D35-9360-FE6D1D63FF5E}">
      <dsp:nvSpPr>
        <dsp:cNvPr id="0" name=""/>
        <dsp:cNvSpPr/>
      </dsp:nvSpPr>
      <dsp:spPr>
        <a:xfrm>
          <a:off x="361655" y="987068"/>
          <a:ext cx="658045" cy="658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AA5DF-47B4-4B4F-80A2-B2804EBB43FC}">
      <dsp:nvSpPr>
        <dsp:cNvPr id="0" name=""/>
        <dsp:cNvSpPr/>
      </dsp:nvSpPr>
      <dsp:spPr>
        <a:xfrm>
          <a:off x="690678" y="1842665"/>
          <a:ext cx="7426024" cy="526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8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El reconocimiento temprano y el </a:t>
          </a:r>
          <a:r>
            <a:rPr lang="es-ES" sz="1400" b="1" kern="1200" dirty="0" err="1" smtClean="0">
              <a:latin typeface="Nixie One" panose="020B0604020202020204" charset="0"/>
            </a:rPr>
            <a:t>triaje</a:t>
          </a:r>
          <a:r>
            <a:rPr lang="es-ES" sz="1400" b="1" kern="1200" dirty="0" smtClean="0">
              <a:latin typeface="Nixie One" panose="020B0604020202020204" charset="0"/>
            </a:rPr>
            <a:t> de pacientes con SC utilizando algoritmos terapéuticos específicos son cada vez más comunes, incluida la identificación parámetros como CO, PCWP, RAP y MAP. </a:t>
          </a:r>
          <a:endParaRPr lang="es-ES" sz="1400" b="1" kern="1200" dirty="0">
            <a:latin typeface="Nixie One" panose="020B0604020202020204" charset="0"/>
          </a:endParaRPr>
        </a:p>
      </dsp:txBody>
      <dsp:txXfrm>
        <a:off x="690678" y="1842665"/>
        <a:ext cx="7426024" cy="526436"/>
      </dsp:txXfrm>
    </dsp:sp>
    <dsp:sp modelId="{43955D0C-68D2-4742-8204-6EEAE66BDE99}">
      <dsp:nvSpPr>
        <dsp:cNvPr id="0" name=""/>
        <dsp:cNvSpPr/>
      </dsp:nvSpPr>
      <dsp:spPr>
        <a:xfrm>
          <a:off x="361655" y="1776860"/>
          <a:ext cx="658045" cy="658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50CC-F114-4A9F-B080-CA439C73F3A2}">
      <dsp:nvSpPr>
        <dsp:cNvPr id="0" name=""/>
        <dsp:cNvSpPr/>
      </dsp:nvSpPr>
      <dsp:spPr>
        <a:xfrm>
          <a:off x="388859" y="2632456"/>
          <a:ext cx="7727842" cy="526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85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El conocimiento de estos parámetros permite al médico elegir el dispositivo o la combinación de terapéuticas que mejor se adapten a las necesidades del paciente</a:t>
          </a:r>
          <a:endParaRPr lang="en-US" sz="1400" b="1" kern="1200" dirty="0">
            <a:latin typeface="Nixie One" panose="020B0604020202020204" charset="0"/>
          </a:endParaRPr>
        </a:p>
      </dsp:txBody>
      <dsp:txXfrm>
        <a:off x="388859" y="2632456"/>
        <a:ext cx="7727842" cy="526436"/>
      </dsp:txXfrm>
    </dsp:sp>
    <dsp:sp modelId="{4CE86DCB-9FEC-4CD4-A542-488D864535CB}">
      <dsp:nvSpPr>
        <dsp:cNvPr id="0" name=""/>
        <dsp:cNvSpPr/>
      </dsp:nvSpPr>
      <dsp:spPr>
        <a:xfrm>
          <a:off x="59837" y="2566652"/>
          <a:ext cx="658045" cy="658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28A26-DF5A-4C1B-BDC2-FA40F0809A58}">
      <dsp:nvSpPr>
        <dsp:cNvPr id="0" name=""/>
        <dsp:cNvSpPr/>
      </dsp:nvSpPr>
      <dsp:spPr>
        <a:xfrm>
          <a:off x="-4333342" y="-664730"/>
          <a:ext cx="5162775" cy="5162775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C1B6A-5314-4EED-B454-0B6970CBF1DE}">
      <dsp:nvSpPr>
        <dsp:cNvPr id="0" name=""/>
        <dsp:cNvSpPr/>
      </dsp:nvSpPr>
      <dsp:spPr>
        <a:xfrm>
          <a:off x="533420" y="383331"/>
          <a:ext cx="8067911" cy="7666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39" tIns="35560" rIns="35560" bIns="3556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El beneficio de obtener datos de CAP en pacientes con shock menos severo no fue tan evidente en el presente conjunto de datos</a:t>
          </a:r>
          <a:endParaRPr lang="es-ES" sz="1400" b="1" kern="1200" dirty="0">
            <a:latin typeface="Nixie One" panose="020B0604020202020204" charset="0"/>
          </a:endParaRPr>
        </a:p>
      </dsp:txBody>
      <dsp:txXfrm>
        <a:off x="533420" y="383331"/>
        <a:ext cx="8067911" cy="766663"/>
      </dsp:txXfrm>
    </dsp:sp>
    <dsp:sp modelId="{2077CBEF-E3F6-4028-B0B9-AFB10117284D}">
      <dsp:nvSpPr>
        <dsp:cNvPr id="0" name=""/>
        <dsp:cNvSpPr/>
      </dsp:nvSpPr>
      <dsp:spPr>
        <a:xfrm>
          <a:off x="54256" y="287498"/>
          <a:ext cx="958328" cy="958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2CD26-733D-42E1-90E6-2C0F47114E22}">
      <dsp:nvSpPr>
        <dsp:cNvPr id="0" name=""/>
        <dsp:cNvSpPr/>
      </dsp:nvSpPr>
      <dsp:spPr>
        <a:xfrm>
          <a:off x="812102" y="1533326"/>
          <a:ext cx="7789229" cy="7666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3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Se ha demostrado que varios índices hemodinámicos son indicadores pronósticos de los resultados en SC. En el presente análisis, MAP, PAD y la frecuencia cardíaca se asociaron con la mortalidad independientemente de la causa del SC. </a:t>
          </a:r>
          <a:endParaRPr lang="en-US" sz="1400" b="1" kern="1200" dirty="0">
            <a:latin typeface="Nixie One" panose="020B0604020202020204" charset="0"/>
          </a:endParaRPr>
        </a:p>
      </dsp:txBody>
      <dsp:txXfrm>
        <a:off x="812102" y="1533326"/>
        <a:ext cx="7789229" cy="766663"/>
      </dsp:txXfrm>
    </dsp:sp>
    <dsp:sp modelId="{3E4AB549-6977-4FA5-8F77-B0490E342028}">
      <dsp:nvSpPr>
        <dsp:cNvPr id="0" name=""/>
        <dsp:cNvSpPr/>
      </dsp:nvSpPr>
      <dsp:spPr>
        <a:xfrm>
          <a:off x="332938" y="1437493"/>
          <a:ext cx="958328" cy="958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B94D0-59D1-4928-9176-F19F333E48DE}">
      <dsp:nvSpPr>
        <dsp:cNvPr id="0" name=""/>
        <dsp:cNvSpPr/>
      </dsp:nvSpPr>
      <dsp:spPr>
        <a:xfrm>
          <a:off x="533420" y="2683320"/>
          <a:ext cx="8067911" cy="7666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39" tIns="35560" rIns="35560" bIns="3556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La retroalimentación continua obtenida del CAP facilita la optimización del estado del volumen, el ajuste de los medicamentos </a:t>
          </a:r>
          <a:r>
            <a:rPr lang="es-ES" sz="1400" b="1" kern="1200" dirty="0" err="1" smtClean="0">
              <a:latin typeface="Nixie One" panose="020B0604020202020204" charset="0"/>
            </a:rPr>
            <a:t>vasoactivos</a:t>
          </a:r>
          <a:r>
            <a:rPr lang="es-ES" sz="1400" b="1" kern="1200" dirty="0" smtClean="0">
              <a:latin typeface="Nixie One" panose="020B0604020202020204" charset="0"/>
            </a:rPr>
            <a:t> de una manera más específica y el reconocimiento de cuándo se puede desconectar a los pacientes de dichos dispositivos</a:t>
          </a:r>
          <a:endParaRPr lang="en-US" sz="1400" b="1" kern="1200" dirty="0" smtClean="0">
            <a:latin typeface="Nixie One" panose="020B0604020202020204" charset="0"/>
          </a:endParaRPr>
        </a:p>
      </dsp:txBody>
      <dsp:txXfrm>
        <a:off x="533420" y="2683320"/>
        <a:ext cx="8067911" cy="766663"/>
      </dsp:txXfrm>
    </dsp:sp>
    <dsp:sp modelId="{152F729C-C293-47AB-A679-18D58F1B7254}">
      <dsp:nvSpPr>
        <dsp:cNvPr id="0" name=""/>
        <dsp:cNvSpPr/>
      </dsp:nvSpPr>
      <dsp:spPr>
        <a:xfrm>
          <a:off x="54256" y="2587487"/>
          <a:ext cx="958328" cy="958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28A26-DF5A-4C1B-BDC2-FA40F0809A58}">
      <dsp:nvSpPr>
        <dsp:cNvPr id="0" name=""/>
        <dsp:cNvSpPr/>
      </dsp:nvSpPr>
      <dsp:spPr>
        <a:xfrm>
          <a:off x="-4333342" y="-664730"/>
          <a:ext cx="5162775" cy="5162775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C1B6A-5314-4EED-B454-0B6970CBF1DE}">
      <dsp:nvSpPr>
        <dsp:cNvPr id="0" name=""/>
        <dsp:cNvSpPr/>
      </dsp:nvSpPr>
      <dsp:spPr>
        <a:xfrm>
          <a:off x="434521" y="294705"/>
          <a:ext cx="8166810" cy="589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88" tIns="35560" rIns="35560" bIns="3556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Los datos presentes son de naturaleza retrospectiva e incluyen limitaciones inherentes</a:t>
          </a:r>
          <a:endParaRPr lang="es-ES" sz="1400" b="1" kern="1200" dirty="0">
            <a:latin typeface="Nixie One" panose="020B0604020202020204" charset="0"/>
          </a:endParaRPr>
        </a:p>
      </dsp:txBody>
      <dsp:txXfrm>
        <a:off x="434521" y="294705"/>
        <a:ext cx="8166810" cy="589717"/>
      </dsp:txXfrm>
    </dsp:sp>
    <dsp:sp modelId="{2077CBEF-E3F6-4028-B0B9-AFB10117284D}">
      <dsp:nvSpPr>
        <dsp:cNvPr id="0" name=""/>
        <dsp:cNvSpPr/>
      </dsp:nvSpPr>
      <dsp:spPr>
        <a:xfrm>
          <a:off x="65947" y="220990"/>
          <a:ext cx="737146" cy="737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2CD26-733D-42E1-90E6-2C0F47114E22}">
      <dsp:nvSpPr>
        <dsp:cNvPr id="0" name=""/>
        <dsp:cNvSpPr/>
      </dsp:nvSpPr>
      <dsp:spPr>
        <a:xfrm>
          <a:off x="772619" y="1179434"/>
          <a:ext cx="7828712" cy="589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8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Los datos de registro se derivaron de la documentación en los registros de salud electrónicos.</a:t>
          </a:r>
          <a:endParaRPr lang="en-US" sz="1400" b="1" kern="1200" dirty="0">
            <a:latin typeface="Nixie One" panose="020B0604020202020204" charset="0"/>
          </a:endParaRPr>
        </a:p>
      </dsp:txBody>
      <dsp:txXfrm>
        <a:off x="772619" y="1179434"/>
        <a:ext cx="7828712" cy="589717"/>
      </dsp:txXfrm>
    </dsp:sp>
    <dsp:sp modelId="{3E4AB549-6977-4FA5-8F77-B0490E342028}">
      <dsp:nvSpPr>
        <dsp:cNvPr id="0" name=""/>
        <dsp:cNvSpPr/>
      </dsp:nvSpPr>
      <dsp:spPr>
        <a:xfrm>
          <a:off x="404046" y="1105719"/>
          <a:ext cx="737146" cy="737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DDCC7-A77A-45E4-9B95-36C67C3EF68E}">
      <dsp:nvSpPr>
        <dsp:cNvPr id="0" name=""/>
        <dsp:cNvSpPr/>
      </dsp:nvSpPr>
      <dsp:spPr>
        <a:xfrm>
          <a:off x="772619" y="2064163"/>
          <a:ext cx="7828712" cy="589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8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Es importante señalar que, aunque se observó una asociación entre el uso de CAP en SC y la reducción de la mortalidad, no se puede concluir causalidad.</a:t>
          </a:r>
          <a:endParaRPr lang="en-US" sz="1400" b="1" kern="1200" dirty="0">
            <a:latin typeface="Nixie One" panose="020B0604020202020204" charset="0"/>
          </a:endParaRPr>
        </a:p>
      </dsp:txBody>
      <dsp:txXfrm>
        <a:off x="772619" y="2064163"/>
        <a:ext cx="7828712" cy="589717"/>
      </dsp:txXfrm>
    </dsp:sp>
    <dsp:sp modelId="{AF8F0D8C-58CF-4C70-9C7A-AC6716DE55A0}">
      <dsp:nvSpPr>
        <dsp:cNvPr id="0" name=""/>
        <dsp:cNvSpPr/>
      </dsp:nvSpPr>
      <dsp:spPr>
        <a:xfrm>
          <a:off x="404046" y="1990448"/>
          <a:ext cx="737146" cy="737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0C12F-CD9A-46F6-881F-EF4F5BE88D7C}">
      <dsp:nvSpPr>
        <dsp:cNvPr id="0" name=""/>
        <dsp:cNvSpPr/>
      </dsp:nvSpPr>
      <dsp:spPr>
        <a:xfrm>
          <a:off x="434521" y="2948892"/>
          <a:ext cx="8166810" cy="589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88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Nixie One" panose="020B0604020202020204" charset="0"/>
            </a:rPr>
            <a:t>La falta de uso de PAC puede estar relacionada con la agudeza del paciente</a:t>
          </a:r>
          <a:endParaRPr lang="en-US" sz="1400" b="1" kern="1200" dirty="0" smtClean="0">
            <a:latin typeface="Nixie One" panose="020B0604020202020204" charset="0"/>
          </a:endParaRPr>
        </a:p>
      </dsp:txBody>
      <dsp:txXfrm>
        <a:off x="434521" y="2948892"/>
        <a:ext cx="8166810" cy="589717"/>
      </dsp:txXfrm>
    </dsp:sp>
    <dsp:sp modelId="{152F729C-C293-47AB-A679-18D58F1B7254}">
      <dsp:nvSpPr>
        <dsp:cNvPr id="0" name=""/>
        <dsp:cNvSpPr/>
      </dsp:nvSpPr>
      <dsp:spPr>
        <a:xfrm>
          <a:off x="65947" y="2875177"/>
          <a:ext cx="737146" cy="737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23CEA-7D77-4119-92CD-479BE1F98EE5}">
      <dsp:nvSpPr>
        <dsp:cNvPr id="0" name=""/>
        <dsp:cNvSpPr/>
      </dsp:nvSpPr>
      <dsp:spPr>
        <a:xfrm rot="10800000">
          <a:off x="338123" y="0"/>
          <a:ext cx="7823578" cy="9384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El CSWG es un gran registro </a:t>
          </a:r>
          <a:r>
            <a:rPr lang="es-ES" sz="1600" b="1" kern="1200" dirty="0" err="1" smtClean="0">
              <a:latin typeface="Nixie One" panose="020B0604020202020204" charset="0"/>
            </a:rPr>
            <a:t>multicéntrico</a:t>
          </a:r>
          <a:r>
            <a:rPr lang="es-ES" sz="1600" b="1" kern="1200" dirty="0" smtClean="0">
              <a:latin typeface="Nixie One" panose="020B0604020202020204" charset="0"/>
            </a:rPr>
            <a:t> que representa a pacientes del mundo real.</a:t>
          </a:r>
          <a:endParaRPr lang="es-ES" sz="1600" b="1" kern="1200" dirty="0">
            <a:latin typeface="Nixie One" panose="020B0604020202020204" charset="0"/>
          </a:endParaRPr>
        </a:p>
      </dsp:txBody>
      <dsp:txXfrm rot="10800000">
        <a:off x="572745" y="0"/>
        <a:ext cx="7588956" cy="938487"/>
      </dsp:txXfrm>
    </dsp:sp>
    <dsp:sp modelId="{82A7C8B9-7652-4F31-B4D5-9701829E81F3}">
      <dsp:nvSpPr>
        <dsp:cNvPr id="0" name=""/>
        <dsp:cNvSpPr/>
      </dsp:nvSpPr>
      <dsp:spPr>
        <a:xfrm>
          <a:off x="0" y="1"/>
          <a:ext cx="938487" cy="9384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6E5C8-2443-4914-B462-CB633FFF667B}">
      <dsp:nvSpPr>
        <dsp:cNvPr id="0" name=""/>
        <dsp:cNvSpPr/>
      </dsp:nvSpPr>
      <dsp:spPr>
        <a:xfrm rot="10800000">
          <a:off x="338123" y="1218486"/>
          <a:ext cx="7823578" cy="9384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El uso de datos hemodinámicos completos derivados de PAC antes del inicio de MCS se asocia con una mejor supervivencia de CS. </a:t>
          </a:r>
          <a:endParaRPr lang="es-ES" sz="1600" b="1" kern="1200" dirty="0">
            <a:latin typeface="Nixie One" panose="020B0604020202020204" charset="0"/>
          </a:endParaRPr>
        </a:p>
      </dsp:txBody>
      <dsp:txXfrm rot="10800000">
        <a:off x="572745" y="1218486"/>
        <a:ext cx="7588956" cy="938487"/>
      </dsp:txXfrm>
    </dsp:sp>
    <dsp:sp modelId="{C9313594-E2D3-4333-97C7-45EB2DC0D541}">
      <dsp:nvSpPr>
        <dsp:cNvPr id="0" name=""/>
        <dsp:cNvSpPr/>
      </dsp:nvSpPr>
      <dsp:spPr>
        <a:xfrm>
          <a:off x="0" y="1179145"/>
          <a:ext cx="938487" cy="9384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F703-3A8D-4FE6-9A3A-1752D25D21B2}">
      <dsp:nvSpPr>
        <dsp:cNvPr id="0" name=""/>
        <dsp:cNvSpPr/>
      </dsp:nvSpPr>
      <dsp:spPr>
        <a:xfrm rot="10800000">
          <a:off x="338123" y="2435103"/>
          <a:ext cx="7823578" cy="9384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7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Los análisis futuros deben incluir datos recopilados prospectivamente, tomando en cuenta el tiempo de inicio de CAP y el uso de SMC, explorar el impacto del uso de CAP en los </a:t>
          </a:r>
          <a:r>
            <a:rPr lang="es-ES" sz="1600" b="1" kern="1200" smtClean="0">
              <a:latin typeface="Nixie One" panose="020B0604020202020204" charset="0"/>
            </a:rPr>
            <a:t>costos hospitalarios </a:t>
          </a:r>
          <a:r>
            <a:rPr lang="es-ES" sz="1600" b="1" kern="1200" dirty="0" smtClean="0">
              <a:latin typeface="Nixie One" panose="020B0604020202020204" charset="0"/>
            </a:rPr>
            <a:t>y la duración de la estadía. </a:t>
          </a:r>
          <a:endParaRPr lang="es-ES" sz="1600" b="1" kern="1200" dirty="0">
            <a:latin typeface="Nixie One" panose="020B0604020202020204" charset="0"/>
          </a:endParaRPr>
        </a:p>
      </dsp:txBody>
      <dsp:txXfrm rot="10800000">
        <a:off x="572745" y="2435103"/>
        <a:ext cx="7588956" cy="938487"/>
      </dsp:txXfrm>
    </dsp:sp>
    <dsp:sp modelId="{B657892A-1617-4B30-B312-22077B1B146A}">
      <dsp:nvSpPr>
        <dsp:cNvPr id="0" name=""/>
        <dsp:cNvSpPr/>
      </dsp:nvSpPr>
      <dsp:spPr>
        <a:xfrm>
          <a:off x="0" y="2435103"/>
          <a:ext cx="938487" cy="9384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9371C-ECA1-4AEF-8D5E-DF7059C9BB8E}">
      <dsp:nvSpPr>
        <dsp:cNvPr id="0" name=""/>
        <dsp:cNvSpPr/>
      </dsp:nvSpPr>
      <dsp:spPr>
        <a:xfrm>
          <a:off x="-3169807" y="-487841"/>
          <a:ext cx="3780578" cy="3780578"/>
        </a:xfrm>
        <a:prstGeom prst="blockArc">
          <a:avLst>
            <a:gd name="adj1" fmla="val 18900000"/>
            <a:gd name="adj2" fmla="val 2700000"/>
            <a:gd name="adj3" fmla="val 57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EFD3A-670B-4555-8DFC-3C0EA4C661D9}">
      <dsp:nvSpPr>
        <dsp:cNvPr id="0" name=""/>
        <dsp:cNvSpPr/>
      </dsp:nvSpPr>
      <dsp:spPr>
        <a:xfrm>
          <a:off x="392726" y="280489"/>
          <a:ext cx="7951997" cy="5609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7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Nixie One" panose="020B0604020202020204" charset="0"/>
            </a:rPr>
            <a:t>Parámetros hemodinámicos a través de CAP útiles en mortalidad y pronóstico.</a:t>
          </a:r>
          <a:endParaRPr lang="es-ES" sz="1800" kern="1200" dirty="0">
            <a:latin typeface="Nixie One" panose="020B0604020202020204" charset="0"/>
          </a:endParaRPr>
        </a:p>
      </dsp:txBody>
      <dsp:txXfrm>
        <a:off x="392726" y="280489"/>
        <a:ext cx="7951997" cy="560979"/>
      </dsp:txXfrm>
    </dsp:sp>
    <dsp:sp modelId="{3A99588F-56E7-4C81-B2BB-AA7BD2650062}">
      <dsp:nvSpPr>
        <dsp:cNvPr id="0" name=""/>
        <dsp:cNvSpPr/>
      </dsp:nvSpPr>
      <dsp:spPr>
        <a:xfrm>
          <a:off x="42114" y="210367"/>
          <a:ext cx="701223" cy="701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8DACF-ED6B-4629-B537-BB77BC5382A2}">
      <dsp:nvSpPr>
        <dsp:cNvPr id="0" name=""/>
        <dsp:cNvSpPr/>
      </dsp:nvSpPr>
      <dsp:spPr>
        <a:xfrm>
          <a:off x="596642" y="1121958"/>
          <a:ext cx="7748081" cy="5609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7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Nixie One" panose="020B0604020202020204" charset="0"/>
            </a:rPr>
            <a:t>No es necesaria la monitorización completa con CAP en todo paciente con SC. </a:t>
          </a:r>
          <a:endParaRPr lang="es-ES" sz="1800" kern="1200" dirty="0">
            <a:latin typeface="Nixie One" panose="020B0604020202020204" charset="0"/>
          </a:endParaRPr>
        </a:p>
      </dsp:txBody>
      <dsp:txXfrm>
        <a:off x="596642" y="1121958"/>
        <a:ext cx="7748081" cy="560979"/>
      </dsp:txXfrm>
    </dsp:sp>
    <dsp:sp modelId="{43D75459-C3E2-4001-88D6-40A212FEA164}">
      <dsp:nvSpPr>
        <dsp:cNvPr id="0" name=""/>
        <dsp:cNvSpPr/>
      </dsp:nvSpPr>
      <dsp:spPr>
        <a:xfrm>
          <a:off x="246030" y="1051835"/>
          <a:ext cx="701223" cy="701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3E411-ADD8-440F-838D-918561823EC2}">
      <dsp:nvSpPr>
        <dsp:cNvPr id="0" name=""/>
        <dsp:cNvSpPr/>
      </dsp:nvSpPr>
      <dsp:spPr>
        <a:xfrm>
          <a:off x="392726" y="1963426"/>
          <a:ext cx="7951997" cy="5609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7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Nixie One" panose="020B0604020202020204" charset="0"/>
            </a:rPr>
            <a:t>Las variables PAM y FC son de fácil acceso y evaluación al clínico, ambas asociadas a mayor mortalidad.</a:t>
          </a:r>
          <a:endParaRPr lang="es-ES" sz="1800" kern="1200" dirty="0">
            <a:latin typeface="Nixie One" panose="020B0604020202020204" charset="0"/>
          </a:endParaRPr>
        </a:p>
      </dsp:txBody>
      <dsp:txXfrm>
        <a:off x="392726" y="1963426"/>
        <a:ext cx="7951997" cy="560979"/>
      </dsp:txXfrm>
    </dsp:sp>
    <dsp:sp modelId="{CDA7B42F-777D-4C7C-ADA9-3C84E4520E43}">
      <dsp:nvSpPr>
        <dsp:cNvPr id="0" name=""/>
        <dsp:cNvSpPr/>
      </dsp:nvSpPr>
      <dsp:spPr>
        <a:xfrm>
          <a:off x="42114" y="1893304"/>
          <a:ext cx="701223" cy="701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8E9EA-0A05-482E-982F-68466C301CF2}">
      <dsp:nvSpPr>
        <dsp:cNvPr id="0" name=""/>
        <dsp:cNvSpPr/>
      </dsp:nvSpPr>
      <dsp:spPr>
        <a:xfrm>
          <a:off x="-4066554" y="-624171"/>
          <a:ext cx="4845849" cy="4845849"/>
        </a:xfrm>
        <a:prstGeom prst="blockArc">
          <a:avLst>
            <a:gd name="adj1" fmla="val 18900000"/>
            <a:gd name="adj2" fmla="val 2700000"/>
            <a:gd name="adj3" fmla="val 44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8FC90-6AF9-41B9-99F8-373C42D901EA}">
      <dsp:nvSpPr>
        <dsp:cNvPr id="0" name=""/>
        <dsp:cNvSpPr/>
      </dsp:nvSpPr>
      <dsp:spPr>
        <a:xfrm>
          <a:off x="341431" y="224772"/>
          <a:ext cx="8301324" cy="449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La construcción de </a:t>
          </a:r>
          <a:r>
            <a:rPr lang="es-ES" sz="1600" b="1" kern="1200" dirty="0" err="1" smtClean="0">
              <a:latin typeface="Nixie One" panose="020B0604020202020204" charset="0"/>
            </a:rPr>
            <a:t>Forest</a:t>
          </a:r>
          <a:r>
            <a:rPr lang="es-ES" sz="1600" b="1" kern="1200" dirty="0" smtClean="0">
              <a:latin typeface="Nixie One" panose="020B0604020202020204" charset="0"/>
            </a:rPr>
            <a:t> </a:t>
          </a:r>
          <a:r>
            <a:rPr lang="es-ES" sz="1600" b="1" kern="1200" dirty="0" err="1" smtClean="0">
              <a:latin typeface="Nixie One" panose="020B0604020202020204" charset="0"/>
            </a:rPr>
            <a:t>Plot</a:t>
          </a:r>
          <a:r>
            <a:rPr lang="es-ES" sz="1600" b="1" kern="1200" dirty="0" smtClean="0">
              <a:latin typeface="Nixie One" panose="020B0604020202020204" charset="0"/>
            </a:rPr>
            <a:t> conforme a la causa de SC y estadios SCAI.</a:t>
          </a:r>
          <a:endParaRPr lang="es-ES" sz="1600" kern="1200" dirty="0">
            <a:latin typeface="Nixie One" panose="020B0604020202020204" charset="0"/>
          </a:endParaRPr>
        </a:p>
      </dsp:txBody>
      <dsp:txXfrm>
        <a:off x="341431" y="224772"/>
        <a:ext cx="8301324" cy="449832"/>
      </dsp:txXfrm>
    </dsp:sp>
    <dsp:sp modelId="{60B3AE6F-5A50-47E1-AF10-C458F61D7C9C}">
      <dsp:nvSpPr>
        <dsp:cNvPr id="0" name=""/>
        <dsp:cNvSpPr/>
      </dsp:nvSpPr>
      <dsp:spPr>
        <a:xfrm>
          <a:off x="60286" y="168543"/>
          <a:ext cx="562290" cy="56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58050-4AA1-4AB7-B98F-2AD9D74FCC50}">
      <dsp:nvSpPr>
        <dsp:cNvPr id="0" name=""/>
        <dsp:cNvSpPr/>
      </dsp:nvSpPr>
      <dsp:spPr>
        <a:xfrm>
          <a:off x="663768" y="899304"/>
          <a:ext cx="7978988" cy="449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Sería interesante evaluar estos resultados con otros estadísticos para concluir el peso de su evidencia.</a:t>
          </a:r>
          <a:endParaRPr lang="es-ES" sz="1600" kern="1200" dirty="0">
            <a:latin typeface="Nixie One" panose="020B0604020202020204" charset="0"/>
          </a:endParaRPr>
        </a:p>
      </dsp:txBody>
      <dsp:txXfrm>
        <a:off x="663768" y="899304"/>
        <a:ext cx="7978988" cy="449832"/>
      </dsp:txXfrm>
    </dsp:sp>
    <dsp:sp modelId="{4904D878-50E8-4CC3-BCDD-40D1EC442D86}">
      <dsp:nvSpPr>
        <dsp:cNvPr id="0" name=""/>
        <dsp:cNvSpPr/>
      </dsp:nvSpPr>
      <dsp:spPr>
        <a:xfrm>
          <a:off x="382622" y="843075"/>
          <a:ext cx="562290" cy="56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69AEC-6F7F-456E-A6A5-EDC8F9BD92D7}">
      <dsp:nvSpPr>
        <dsp:cNvPr id="0" name=""/>
        <dsp:cNvSpPr/>
      </dsp:nvSpPr>
      <dsp:spPr>
        <a:xfrm>
          <a:off x="762699" y="1573837"/>
          <a:ext cx="7880056" cy="449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Nixie One" panose="020B0604020202020204" charset="0"/>
            </a:rPr>
            <a:t>Conocer las causas por las cuales no fueron monitorizados con CAP y por cual método fueron evaluados</a:t>
          </a:r>
          <a:endParaRPr lang="es-ES" sz="1600" kern="1200" dirty="0">
            <a:latin typeface="Nixie One" panose="020B0604020202020204" charset="0"/>
          </a:endParaRPr>
        </a:p>
      </dsp:txBody>
      <dsp:txXfrm>
        <a:off x="762699" y="1573837"/>
        <a:ext cx="7880056" cy="449832"/>
      </dsp:txXfrm>
    </dsp:sp>
    <dsp:sp modelId="{6859BAB8-0288-4F3F-A3D4-282624D0B561}">
      <dsp:nvSpPr>
        <dsp:cNvPr id="0" name=""/>
        <dsp:cNvSpPr/>
      </dsp:nvSpPr>
      <dsp:spPr>
        <a:xfrm>
          <a:off x="481554" y="1517608"/>
          <a:ext cx="562290" cy="56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5103F-EE32-4ADF-ACE2-459CF76D7C75}">
      <dsp:nvSpPr>
        <dsp:cNvPr id="0" name=""/>
        <dsp:cNvSpPr/>
      </dsp:nvSpPr>
      <dsp:spPr>
        <a:xfrm>
          <a:off x="663768" y="2248369"/>
          <a:ext cx="7978988" cy="449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Nixie One" panose="020B0604020202020204" charset="0"/>
            </a:rPr>
            <a:t>Estudios comparativos de perfil hemodinámico entre CAP y ETT </a:t>
          </a:r>
          <a:endParaRPr lang="es-ES" sz="1600" b="1" kern="1200" dirty="0" smtClean="0">
            <a:latin typeface="Nixie One" panose="020B0604020202020204" charset="0"/>
          </a:endParaRPr>
        </a:p>
      </dsp:txBody>
      <dsp:txXfrm>
        <a:off x="663768" y="2248369"/>
        <a:ext cx="7978988" cy="449832"/>
      </dsp:txXfrm>
    </dsp:sp>
    <dsp:sp modelId="{A081E728-2F11-474B-863A-69793167F8A2}">
      <dsp:nvSpPr>
        <dsp:cNvPr id="0" name=""/>
        <dsp:cNvSpPr/>
      </dsp:nvSpPr>
      <dsp:spPr>
        <a:xfrm>
          <a:off x="382622" y="2192140"/>
          <a:ext cx="562290" cy="56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ED994-B979-4CA3-A180-6F12E62E3C12}">
      <dsp:nvSpPr>
        <dsp:cNvPr id="0" name=""/>
        <dsp:cNvSpPr/>
      </dsp:nvSpPr>
      <dsp:spPr>
        <a:xfrm>
          <a:off x="341431" y="2922902"/>
          <a:ext cx="8301324" cy="449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Nixie One" panose="020B0604020202020204" charset="0"/>
            </a:rPr>
            <a:t>Estudios en que se conozca los algoritmos terapéuticos empleados</a:t>
          </a:r>
          <a:endParaRPr lang="en-US" sz="1600" b="1" kern="1200" dirty="0">
            <a:latin typeface="Nixie One" panose="020B0604020202020204" charset="0"/>
          </a:endParaRPr>
        </a:p>
      </dsp:txBody>
      <dsp:txXfrm>
        <a:off x="341431" y="2922902"/>
        <a:ext cx="8301324" cy="449832"/>
      </dsp:txXfrm>
    </dsp:sp>
    <dsp:sp modelId="{E8718E1E-E09C-49D8-8B82-40F5615FFC32}">
      <dsp:nvSpPr>
        <dsp:cNvPr id="0" name=""/>
        <dsp:cNvSpPr/>
      </dsp:nvSpPr>
      <dsp:spPr>
        <a:xfrm>
          <a:off x="60286" y="2866673"/>
          <a:ext cx="562290" cy="56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1497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8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55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92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440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1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09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95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3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63636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0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2339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10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3299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14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26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495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49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51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52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77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075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98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707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635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8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33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12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9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2076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8"/>
          <p:cNvSpPr txBox="1">
            <a:spLocks/>
          </p:cNvSpPr>
          <p:nvPr/>
        </p:nvSpPr>
        <p:spPr>
          <a:xfrm>
            <a:off x="930084" y="96253"/>
            <a:ext cx="7516085" cy="14437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Times New Roman" panose="02020603050405020304" pitchFamily="18" charset="0"/>
              </a:rPr>
              <a:t>UNIVERSIDAD CENTROCCIDENTAL LISANDRO ALVARADO</a:t>
            </a:r>
            <a:b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Times New Roman" panose="02020603050405020304" pitchFamily="18" charset="0"/>
              </a:rPr>
            </a:br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Times New Roman" panose="02020603050405020304" pitchFamily="18" charset="0"/>
              </a:rPr>
              <a:t>DECANATO DE CIENCIAS DE LA SALUD</a:t>
            </a:r>
            <a:b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Times New Roman" panose="02020603050405020304" pitchFamily="18" charset="0"/>
              </a:rPr>
            </a:br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Times New Roman" panose="02020603050405020304" pitchFamily="18" charset="0"/>
              </a:rPr>
              <a:t>POSTGRADO DE CARDIOLOGIA CLINICA</a:t>
            </a:r>
            <a:b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  <a:cs typeface="Times New Roman" panose="02020603050405020304" pitchFamily="18" charset="0"/>
              </a:rPr>
            </a:br>
            <a:endParaRPr lang="es-VE" b="1" dirty="0" smtClean="0">
              <a:solidFill>
                <a:schemeClr val="bg1"/>
              </a:solidFill>
              <a:latin typeface="Nixie One" panose="020B0604020202020204" charset="0"/>
            </a:endParaRPr>
          </a:p>
          <a:p>
            <a:pPr algn="ctr"/>
            <a:endParaRPr lang="es-VE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sp>
        <p:nvSpPr>
          <p:cNvPr id="13" name="サブタイトル 7"/>
          <p:cNvSpPr txBox="1">
            <a:spLocks/>
          </p:cNvSpPr>
          <p:nvPr/>
        </p:nvSpPr>
        <p:spPr>
          <a:xfrm>
            <a:off x="5317958" y="3240054"/>
            <a:ext cx="4054642" cy="11994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GRUPO 2</a:t>
            </a:r>
          </a:p>
          <a:p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Dra. Gilmar Sánchez R3 (Expositora)</a:t>
            </a:r>
          </a:p>
          <a:p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Dra. Helen Ávila R2 (Relatora) </a:t>
            </a:r>
          </a:p>
          <a:p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Dr. Francisco Barreto R1 </a:t>
            </a:r>
          </a:p>
          <a:p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Dra. </a:t>
            </a:r>
            <a:r>
              <a:rPr lang="es-V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Miryand</a:t>
            </a:r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 Rojas R1.</a:t>
            </a:r>
          </a:p>
          <a:p>
            <a:r>
              <a:rPr lang="es-VE" b="1" dirty="0" smtClean="0">
                <a:solidFill>
                  <a:schemeClr val="bg1"/>
                </a:solidFill>
                <a:latin typeface="Nixie One" panose="020B0604020202020204" charset="0"/>
              </a:rPr>
              <a:t>  </a:t>
            </a:r>
            <a:endParaRPr lang="es-V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xie One" panose="020B060402020202020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666799" y="1537034"/>
            <a:ext cx="6189821" cy="1159800"/>
          </a:xfrm>
        </p:spPr>
        <p:txBody>
          <a:bodyPr/>
          <a:lstStyle/>
          <a:p>
            <a:r>
              <a:rPr lang="es-ES" dirty="0" smtClean="0"/>
              <a:t>Evidencia Científica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359068" y="4777325"/>
            <a:ext cx="242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ASCARDIO, </a:t>
            </a:r>
            <a:r>
              <a:rPr lang="es-V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xie One" panose="020B0604020202020204" charset="0"/>
              </a:rPr>
              <a:t>Febrero 2022</a:t>
            </a:r>
            <a:endParaRPr lang="es-V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xie One" panose="020B0604020202020204" charset="0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D7A93CC7-C26B-43B8-B673-1920E961D382}"/>
              </a:ext>
            </a:extLst>
          </p:cNvPr>
          <p:cNvGrpSpPr/>
          <p:nvPr/>
        </p:nvGrpSpPr>
        <p:grpSpPr>
          <a:xfrm>
            <a:off x="179512" y="86136"/>
            <a:ext cx="8835553" cy="879303"/>
            <a:chOff x="536253" y="666662"/>
            <a:chExt cx="10460993" cy="794893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01259E57-C248-48B6-B8AE-6CBE5EB1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53" y="666662"/>
              <a:ext cx="655582" cy="794893"/>
            </a:xfrm>
            <a:prstGeom prst="rect">
              <a:avLst/>
            </a:prstGeom>
          </p:spPr>
        </p:pic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id="{3423CBC3-54DF-4EB1-B5AC-601CEB0DF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9823" y="666662"/>
              <a:ext cx="717423" cy="7948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ctrTitle" idx="4294967295"/>
          </p:nvPr>
        </p:nvSpPr>
        <p:spPr>
          <a:xfrm>
            <a:off x="422715" y="235218"/>
            <a:ext cx="4505325" cy="1160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smtClean="0">
                <a:solidFill>
                  <a:schemeClr val="accent1"/>
                </a:solidFill>
              </a:rPr>
              <a:t>Introducción </a:t>
            </a:r>
            <a:endParaRPr sz="3200" dirty="0">
              <a:solidFill>
                <a:schemeClr val="accent1"/>
              </a:solidFill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2286000" y="177153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0" y="697515"/>
            <a:ext cx="448878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bg1"/>
                </a:solidFill>
                <a:latin typeface="Nixie One" panose="020B0604020202020204" charset="0"/>
              </a:rPr>
              <a:t>El shock </a:t>
            </a:r>
            <a:r>
              <a:rPr lang="es-ES" sz="1600" b="1" dirty="0" smtClean="0">
                <a:solidFill>
                  <a:schemeClr val="bg1"/>
                </a:solidFill>
                <a:latin typeface="Nixie One" panose="020B0604020202020204" charset="0"/>
              </a:rPr>
              <a:t>cardiogénico es </a:t>
            </a:r>
            <a:r>
              <a:rPr lang="es-ES" sz="1600" b="1" dirty="0">
                <a:solidFill>
                  <a:schemeClr val="bg1"/>
                </a:solidFill>
                <a:latin typeface="Nixie One" panose="020B0604020202020204" charset="0"/>
              </a:rPr>
              <a:t>una condición de bajo gasto </a:t>
            </a:r>
            <a:r>
              <a:rPr lang="es-ES" sz="1600" b="1" dirty="0" smtClean="0">
                <a:solidFill>
                  <a:schemeClr val="bg1"/>
                </a:solidFill>
                <a:latin typeface="Nixie One" panose="020B0604020202020204" charset="0"/>
              </a:rPr>
              <a:t>cardíaco </a:t>
            </a:r>
            <a:r>
              <a:rPr lang="es-ES" sz="1600" b="1" dirty="0">
                <a:solidFill>
                  <a:schemeClr val="bg1"/>
                </a:solidFill>
                <a:latin typeface="Nixie One" panose="020B0604020202020204" charset="0"/>
              </a:rPr>
              <a:t>con hipotensión persistente, hipoperfusión y falla </a:t>
            </a:r>
            <a:r>
              <a:rPr lang="es-ES" sz="1600" b="1" dirty="0" err="1">
                <a:solidFill>
                  <a:schemeClr val="bg1"/>
                </a:solidFill>
                <a:latin typeface="Nixie One" panose="020B0604020202020204" charset="0"/>
              </a:rPr>
              <a:t>multiorgánica</a:t>
            </a:r>
            <a:r>
              <a:rPr lang="es-ES" sz="1600" b="1" dirty="0">
                <a:solidFill>
                  <a:schemeClr val="bg1"/>
                </a:solidFill>
                <a:latin typeface="Nixie One" panose="020B0604020202020204" charset="0"/>
              </a:rPr>
              <a:t> potencialmente mortal atribuible a </a:t>
            </a:r>
            <a:r>
              <a:rPr lang="es-ES" sz="1600" b="1" dirty="0" smtClean="0">
                <a:solidFill>
                  <a:schemeClr val="bg1"/>
                </a:solidFill>
                <a:latin typeface="Nixie One" panose="020B0604020202020204" charset="0"/>
              </a:rPr>
              <a:t>una </a:t>
            </a:r>
            <a:r>
              <a:rPr lang="es-ES" sz="1600" b="1" dirty="0">
                <a:solidFill>
                  <a:schemeClr val="bg1"/>
                </a:solidFill>
                <a:latin typeface="Nixie One" panose="020B0604020202020204" charset="0"/>
              </a:rPr>
              <a:t>función ventricular alterada</a:t>
            </a:r>
            <a:endParaRPr lang="en-US" sz="1600" b="1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72000" y="2558077"/>
            <a:ext cx="4488782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bg1"/>
                </a:solidFill>
                <a:latin typeface="Nixie One" panose="020B0604020202020204" charset="0"/>
              </a:rPr>
              <a:t>Los catéteres de arteria pulmonar miden directamente las </a:t>
            </a:r>
            <a:r>
              <a:rPr lang="es-ES" sz="1600" b="1" dirty="0" smtClean="0">
                <a:solidFill>
                  <a:schemeClr val="bg1"/>
                </a:solidFill>
                <a:latin typeface="Nixie One" panose="020B0604020202020204" charset="0"/>
              </a:rPr>
              <a:t>presiones, la </a:t>
            </a:r>
            <a:r>
              <a:rPr lang="es-ES" sz="1600" b="1" dirty="0">
                <a:solidFill>
                  <a:schemeClr val="bg1"/>
                </a:solidFill>
                <a:latin typeface="Nixie One" panose="020B0604020202020204" charset="0"/>
              </a:rPr>
              <a:t>saturación de oxígeno y se utilizan para calcular una serie de parámetros </a:t>
            </a:r>
            <a:r>
              <a:rPr lang="es-ES" sz="1600" b="1" dirty="0" smtClean="0">
                <a:solidFill>
                  <a:schemeClr val="bg1"/>
                </a:solidFill>
                <a:latin typeface="Nixie One" panose="020B0604020202020204" charset="0"/>
              </a:rPr>
              <a:t>hemodinámicos que facilita </a:t>
            </a:r>
            <a:r>
              <a:rPr lang="es-ES" sz="1600" b="1" dirty="0">
                <a:solidFill>
                  <a:schemeClr val="bg1"/>
                </a:solidFill>
                <a:latin typeface="Nixie One" panose="020B0604020202020204" charset="0"/>
              </a:rPr>
              <a:t>la clasificación y el manejo de pacientes que presentan descompensación hemodinámica </a:t>
            </a:r>
            <a:r>
              <a:rPr lang="es-ES" sz="1600" b="1" dirty="0" smtClean="0">
                <a:solidFill>
                  <a:schemeClr val="bg1"/>
                </a:solidFill>
                <a:latin typeface="Nixie One" panose="020B0604020202020204" charset="0"/>
              </a:rPr>
              <a:t>aguda.</a:t>
            </a:r>
            <a:endParaRPr lang="en-US" sz="1600" b="1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pic>
        <p:nvPicPr>
          <p:cNvPr id="1026" name="Picture 2" descr="File:Pulmonary Artery Catheter.pn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5" y="1429951"/>
            <a:ext cx="3852924" cy="28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141738" y="488948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Objetivo</a:t>
            </a:r>
            <a:endParaRPr sz="3200" dirty="0"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1146025" y="1822700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ES" sz="2400" b="1" dirty="0" smtClean="0"/>
              <a:t>Investigar </a:t>
            </a:r>
            <a:r>
              <a:rPr lang="es-ES" sz="2400" b="1" dirty="0"/>
              <a:t>la asociación entre la obtención de datos hemodinámicos de la colocación temprana del catéter en la arteria </a:t>
            </a:r>
            <a:r>
              <a:rPr lang="es-ES" sz="2400" b="1" dirty="0" smtClean="0"/>
              <a:t>pulmonar </a:t>
            </a:r>
            <a:r>
              <a:rPr lang="es-ES" sz="2400" b="1" dirty="0"/>
              <a:t>y los resultados en el shock </a:t>
            </a:r>
            <a:r>
              <a:rPr lang="es-ES" sz="2400" b="1" dirty="0" smtClean="0"/>
              <a:t>cardiogénico. </a:t>
            </a:r>
            <a:r>
              <a:rPr lang="en" sz="2400" b="1" dirty="0" smtClean="0"/>
              <a:t> </a:t>
            </a:r>
            <a:endParaRPr sz="2400" b="1" dirty="0"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5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64684" y="183280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Metodología</a:t>
            </a:r>
            <a:endParaRPr dirty="0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0" dirty="0" smtClea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940107" y="523040"/>
            <a:ext cx="399145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Diseño del estudio</a:t>
            </a:r>
            <a:endParaRPr sz="3200" dirty="0"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3" name="Google Shape;1442;p49"/>
          <p:cNvGrpSpPr/>
          <p:nvPr/>
        </p:nvGrpSpPr>
        <p:grpSpPr>
          <a:xfrm>
            <a:off x="940107" y="1872499"/>
            <a:ext cx="1803093" cy="2843880"/>
            <a:chOff x="8011692" y="3184166"/>
            <a:chExt cx="306600" cy="719859"/>
          </a:xfrm>
        </p:grpSpPr>
        <p:sp>
          <p:nvSpPr>
            <p:cNvPr id="14" name="Google Shape;1443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44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4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4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4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44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940107" y="2037115"/>
            <a:ext cx="1802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Tipo de estudio</a:t>
            </a:r>
            <a:endParaRPr lang="en-US" sz="2000" b="1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68183" y="2030622"/>
            <a:ext cx="5727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chemeClr val="accent2"/>
              </a:buClr>
              <a:buSzPts val="2800"/>
              <a:buFont typeface="Nixie One"/>
              <a:buNone/>
              <a:defRPr sz="24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indent="-406400">
              <a:buClr>
                <a:schemeClr val="accent2"/>
              </a:buClr>
              <a:buSzPts val="2800"/>
              <a:buFont typeface="Nixie One"/>
              <a:buChar char="▫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indent="-406400">
              <a:buClr>
                <a:schemeClr val="accent2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dirty="0"/>
              <a:t>Observacional retrospectivo</a:t>
            </a:r>
            <a:endParaRPr lang="en-US" sz="2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43548" y="2833360"/>
            <a:ext cx="199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Participantes</a:t>
            </a:r>
            <a:endParaRPr lang="en-US" sz="2000" b="1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68183" y="2571750"/>
            <a:ext cx="64728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chemeClr val="accent2"/>
              </a:buClr>
              <a:buSzPts val="2800"/>
              <a:buFont typeface="Nixie One"/>
              <a:buNone/>
              <a:defRPr sz="24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indent="-406400">
              <a:buClr>
                <a:schemeClr val="accent2"/>
              </a:buClr>
              <a:buSzPts val="2800"/>
              <a:buFont typeface="Nixie One"/>
              <a:buChar char="▫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indent="-406400">
              <a:buClr>
                <a:schemeClr val="accent2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dirty="0" smtClean="0"/>
              <a:t>1.414 pacientes </a:t>
            </a:r>
            <a:r>
              <a:rPr lang="es-ES" sz="2000" dirty="0"/>
              <a:t>con </a:t>
            </a:r>
            <a:r>
              <a:rPr lang="es-ES" sz="2000" dirty="0" smtClean="0"/>
              <a:t>shock cardiogénico </a:t>
            </a:r>
            <a:r>
              <a:rPr lang="es-ES" sz="2000" dirty="0"/>
              <a:t>de 8 instituciones de atención terciaria</a:t>
            </a:r>
            <a:endParaRPr lang="en-US" sz="20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72187" y="3434405"/>
            <a:ext cx="180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Tiempo</a:t>
            </a:r>
            <a:endParaRPr lang="en-US" sz="2000" b="1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68183" y="3361021"/>
            <a:ext cx="64728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chemeClr val="accent2"/>
              </a:buClr>
              <a:buSzPts val="2800"/>
              <a:buFont typeface="Nixie One"/>
              <a:buNone/>
              <a:defRPr sz="24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indent="-406400">
              <a:buClr>
                <a:schemeClr val="accent2"/>
              </a:buClr>
              <a:buSzPts val="2800"/>
              <a:buFont typeface="Nixie One"/>
              <a:buChar char="▫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indent="-406400">
              <a:buClr>
                <a:schemeClr val="accent2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dirty="0" smtClean="0"/>
              <a:t>De 2016 a 2019</a:t>
            </a:r>
            <a:endParaRPr lang="en-US" sz="2000" dirty="0"/>
          </a:p>
        </p:txBody>
      </p:sp>
      <p:pic>
        <p:nvPicPr>
          <p:cNvPr id="2050" name="Picture 2" descr="Los mejores y peores lugares de EEUU para emprender (siendo  hispanohablante) | Emprendedores | Cinco Dí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48" y="1147433"/>
            <a:ext cx="1907052" cy="12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648019" y="344976"/>
            <a:ext cx="443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Nixie One" panose="020B0604020202020204" charset="0"/>
              </a:rPr>
              <a:t>Grupo de Trabajo de Shock Cardiogénico (CSWG) </a:t>
            </a:r>
            <a:endParaRPr lang="en-US" sz="2400" b="1" dirty="0">
              <a:latin typeface="Nixie One" panose="020B060402020202020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035020" y="4150292"/>
            <a:ext cx="64728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chemeClr val="accent2"/>
              </a:buClr>
              <a:buSzPts val="2800"/>
              <a:buFont typeface="Nixie One"/>
              <a:buNone/>
              <a:defRPr sz="24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indent="-406400">
              <a:buClr>
                <a:schemeClr val="accent2"/>
              </a:buClr>
              <a:buSzPts val="2800"/>
              <a:buFont typeface="Nixie One"/>
              <a:buChar char="▫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indent="-406400">
              <a:buClr>
                <a:schemeClr val="accent2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3068183" y="3870783"/>
            <a:ext cx="60758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chemeClr val="accent2"/>
              </a:buClr>
              <a:buSzPts val="2800"/>
              <a:buFont typeface="Nixie One"/>
              <a:buNone/>
              <a:defRPr sz="24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indent="-406400">
              <a:buClr>
                <a:schemeClr val="accent2"/>
              </a:buClr>
              <a:buSzPts val="2800"/>
              <a:buFont typeface="Nixie One"/>
              <a:buChar char="▫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indent="-406400">
              <a:buClr>
                <a:schemeClr val="accent2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dirty="0" smtClean="0"/>
              <a:t>Junta </a:t>
            </a:r>
            <a:r>
              <a:rPr lang="es-ES" sz="2000" dirty="0"/>
              <a:t>de Revisión Institucional de Ciencias de la Salud de </a:t>
            </a:r>
            <a:r>
              <a:rPr lang="es-ES" sz="2000" dirty="0" err="1"/>
              <a:t>Tufts</a:t>
            </a:r>
            <a:r>
              <a:rPr lang="es-ES" sz="2000" dirty="0"/>
              <a:t> y Junta de Revisión </a:t>
            </a:r>
            <a:r>
              <a:rPr lang="es-ES" sz="2000" dirty="0" smtClean="0"/>
              <a:t>de cada institución</a:t>
            </a:r>
            <a:endParaRPr lang="en-US" sz="2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68660" y="4083678"/>
            <a:ext cx="180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Aprobación</a:t>
            </a:r>
            <a:endParaRPr lang="en-US" sz="2000" b="1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940107" y="523040"/>
            <a:ext cx="399145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Diseño del estudio</a:t>
            </a:r>
            <a:endParaRPr sz="3200" dirty="0"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829045" y="1664277"/>
            <a:ext cx="5727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chemeClr val="accent2"/>
              </a:buClr>
              <a:buSzPts val="2800"/>
              <a:buFont typeface="Nixie One"/>
              <a:buNone/>
              <a:defRPr sz="24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indent="-406400">
              <a:buClr>
                <a:schemeClr val="accent2"/>
              </a:buClr>
              <a:buSzPts val="2800"/>
              <a:buFont typeface="Nixie One"/>
              <a:buChar char="▫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indent="-406400">
              <a:buClr>
                <a:schemeClr val="accent2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800" dirty="0" smtClean="0"/>
              <a:t>Criterios de Exclusión</a:t>
            </a:r>
            <a:endParaRPr lang="en-US" sz="28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068183" y="3361021"/>
            <a:ext cx="64728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chemeClr val="accent2"/>
              </a:buClr>
              <a:buSzPts val="2800"/>
              <a:buFont typeface="Nixie One"/>
              <a:buNone/>
              <a:defRPr sz="24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indent="-406400">
              <a:buClr>
                <a:schemeClr val="accent2"/>
              </a:buClr>
              <a:buSzPts val="2800"/>
              <a:buFont typeface="Nixie One"/>
              <a:buChar char="▫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indent="-406400">
              <a:buClr>
                <a:schemeClr val="accent2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dirty="0" smtClean="0"/>
              <a:t>De 2016 a 2019</a:t>
            </a:r>
            <a:endParaRPr lang="en-US" sz="2000" dirty="0"/>
          </a:p>
        </p:txBody>
      </p:sp>
      <p:pic>
        <p:nvPicPr>
          <p:cNvPr id="2050" name="Picture 2" descr="Los mejores y peores lugares de EEUU para emprender (siendo  hispanohablante) | Emprendedores | Cinco Dí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48" y="1147433"/>
            <a:ext cx="1907052" cy="12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648019" y="344976"/>
            <a:ext cx="443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Nixie One" panose="020B0604020202020204" charset="0"/>
              </a:rPr>
              <a:t>Grupo de Trabajo de Shock Cardiogénico (CSWG) </a:t>
            </a:r>
            <a:endParaRPr lang="en-US" sz="2400" b="1" dirty="0">
              <a:latin typeface="Nixie One" panose="020B060402020202020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035020" y="4150292"/>
            <a:ext cx="64728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chemeClr val="accent2"/>
              </a:buClr>
              <a:buSzPts val="2800"/>
              <a:buFont typeface="Nixie One"/>
              <a:buNone/>
              <a:defRPr sz="24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indent="-406400">
              <a:buClr>
                <a:schemeClr val="accent2"/>
              </a:buClr>
              <a:buSzPts val="2800"/>
              <a:buFont typeface="Nixie One"/>
              <a:buChar char="▫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indent="-406400">
              <a:buClr>
                <a:schemeClr val="accent2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indent="-406400">
              <a:buClr>
                <a:schemeClr val="accent1"/>
              </a:buClr>
              <a:buSzPts val="2800"/>
              <a:buFont typeface="Nixie One"/>
              <a:buChar char="●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indent="-406400">
              <a:buClr>
                <a:schemeClr val="accent1"/>
              </a:buClr>
              <a:buSzPts val="2800"/>
              <a:buFont typeface="Nixie One"/>
              <a:buChar char="○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indent="-406400">
              <a:buClr>
                <a:schemeClr val="accent1"/>
              </a:buClr>
              <a:buSzPts val="2800"/>
              <a:buFont typeface="Nixie One"/>
              <a:buChar char="■"/>
              <a:defRPr sz="2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pSp>
        <p:nvGrpSpPr>
          <p:cNvPr id="29" name="Google Shape;1557;p49"/>
          <p:cNvGrpSpPr/>
          <p:nvPr/>
        </p:nvGrpSpPr>
        <p:grpSpPr>
          <a:xfrm>
            <a:off x="2173216" y="2401569"/>
            <a:ext cx="5228248" cy="2417831"/>
            <a:chOff x="1442627" y="5710929"/>
            <a:chExt cx="594318" cy="590600"/>
          </a:xfrm>
        </p:grpSpPr>
        <p:sp>
          <p:nvSpPr>
            <p:cNvPr id="31" name="Google Shape;1558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59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60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61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242228" y="2427568"/>
            <a:ext cx="5159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accent1"/>
                </a:solidFill>
                <a:latin typeface="Nixie One" panose="020B0604020202020204" charset="0"/>
              </a:rPr>
              <a:t>Pacientes menores de 18 años </a:t>
            </a:r>
            <a:endParaRPr lang="es-ES" sz="2400" b="1" dirty="0" smtClean="0">
              <a:solidFill>
                <a:schemeClr val="accent1"/>
              </a:solidFill>
              <a:latin typeface="Nixie One" panose="020B060402020202020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schemeClr val="accent1"/>
                </a:solidFill>
                <a:latin typeface="Nixie One" panose="020B0604020202020204" charset="0"/>
              </a:rPr>
              <a:t>Pacientes </a:t>
            </a:r>
            <a:r>
              <a:rPr lang="es-ES" sz="2400" b="1" dirty="0">
                <a:solidFill>
                  <a:schemeClr val="accent1"/>
                </a:solidFill>
                <a:latin typeface="Nixie One" panose="020B0604020202020204" charset="0"/>
              </a:rPr>
              <a:t>con estado de mortalidad desconocido al alta </a:t>
            </a:r>
            <a:r>
              <a:rPr lang="es-ES" sz="2400" b="1" dirty="0" smtClean="0">
                <a:solidFill>
                  <a:schemeClr val="accent1"/>
                </a:solidFill>
                <a:latin typeface="Nixie One" panose="020B0604020202020204" charset="0"/>
              </a:rPr>
              <a:t>hospitalaria.</a:t>
            </a:r>
            <a:endParaRPr lang="en-US" sz="2400" b="1" dirty="0">
              <a:solidFill>
                <a:schemeClr val="accent1"/>
              </a:solidFill>
              <a:latin typeface="Nixi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Google Shape;156;p18"/>
          <p:cNvSpPr txBox="1">
            <a:spLocks noGrp="1"/>
          </p:cNvSpPr>
          <p:nvPr>
            <p:ph type="title" idx="4294967295"/>
          </p:nvPr>
        </p:nvSpPr>
        <p:spPr>
          <a:xfrm>
            <a:off x="2069431" y="0"/>
            <a:ext cx="634064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1"/>
                </a:solidFill>
              </a:rPr>
              <a:t>Clasificación de los pacientes</a:t>
            </a:r>
            <a:endParaRPr sz="3200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0" y="807443"/>
            <a:ext cx="8761629" cy="401195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1738" y="488948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</p:spTree>
    <p:extLst>
      <p:ext uri="{BB962C8B-B14F-4D97-AF65-F5344CB8AC3E}">
        <p14:creationId xmlns:p14="http://schemas.microsoft.com/office/powerpoint/2010/main" val="15450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1222225" y="522464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Clasificación de los resultados</a:t>
            </a:r>
            <a:endParaRPr sz="2800" dirty="0"/>
          </a:p>
        </p:txBody>
      </p:sp>
      <p:sp>
        <p:nvSpPr>
          <p:cNvPr id="247" name="Google Shape;247;p24"/>
          <p:cNvSpPr/>
          <p:nvPr/>
        </p:nvSpPr>
        <p:spPr>
          <a:xfrm>
            <a:off x="1222225" y="1877868"/>
            <a:ext cx="2541300" cy="2541300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Pacientes sin catéter de arteria pulmonar (sin CAP)</a:t>
            </a:r>
            <a:endParaRPr sz="2000" b="1" dirty="0">
              <a:solidFill>
                <a:schemeClr val="accent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564054" y="1877868"/>
            <a:ext cx="2541300" cy="25413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000" b="1" dirty="0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Pacientes con catéter de arteria pulmonar </a:t>
            </a:r>
            <a:r>
              <a:rPr lang="es-ES" sz="2000" b="1" dirty="0" smtClean="0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incompletos</a:t>
            </a:r>
            <a:endParaRPr lang="es-ES" sz="20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377059" y="931160"/>
            <a:ext cx="313910" cy="227820"/>
            <a:chOff x="3932350" y="3714775"/>
            <a:chExt cx="439650" cy="319075"/>
          </a:xfrm>
        </p:grpSpPr>
        <p:sp>
          <p:nvSpPr>
            <p:cNvPr id="250" name="Google Shape;250;p2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4"/>
          <p:cNvSpPr/>
          <p:nvPr/>
        </p:nvSpPr>
        <p:spPr>
          <a:xfrm>
            <a:off x="3393139" y="1877868"/>
            <a:ext cx="2541300" cy="2541300"/>
          </a:xfrm>
          <a:prstGeom prst="ellipse">
            <a:avLst/>
          </a:prstGeom>
          <a:solidFill>
            <a:srgbClr val="0E3142">
              <a:alpha val="2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000" b="1" dirty="0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Pacientes </a:t>
            </a:r>
            <a:r>
              <a:rPr lang="es-ES" sz="2000" b="1" dirty="0" smtClean="0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con catéter </a:t>
            </a:r>
            <a:r>
              <a:rPr lang="es-ES" sz="2000" b="1" dirty="0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de arteria pulmonar </a:t>
            </a:r>
            <a:r>
              <a:rPr lang="es-ES" sz="2000" b="1" dirty="0" smtClean="0">
                <a:solidFill>
                  <a:schemeClr val="accent5"/>
                </a:solidFill>
                <a:latin typeface="Nixie One"/>
                <a:ea typeface="Nixie One"/>
                <a:cs typeface="Nixie One"/>
                <a:sym typeface="Nixie One"/>
              </a:rPr>
              <a:t>completos</a:t>
            </a:r>
            <a:endParaRPr sz="20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787040" y="4450068"/>
            <a:ext cx="581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  <a:latin typeface="Nixie One" panose="020B0604020202020204" charset="0"/>
              </a:rPr>
              <a:t>Antes </a:t>
            </a:r>
            <a:r>
              <a:rPr lang="en-US" sz="1800" b="1" dirty="0">
                <a:solidFill>
                  <a:schemeClr val="accent1"/>
                </a:solidFill>
                <a:latin typeface="Nixie One" panose="020B0604020202020204" charset="0"/>
              </a:rPr>
              <a:t>de </a:t>
            </a:r>
            <a:r>
              <a:rPr lang="en-US" sz="1800" b="1" dirty="0" err="1">
                <a:solidFill>
                  <a:schemeClr val="accent1"/>
                </a:solidFill>
                <a:latin typeface="Nixie One" panose="020B0604020202020204" charset="0"/>
              </a:rPr>
              <a:t>iniciar</a:t>
            </a:r>
            <a:r>
              <a:rPr lang="en-US" sz="1800" b="1" dirty="0">
                <a:solidFill>
                  <a:schemeClr val="accent1"/>
                </a:solidFill>
                <a:latin typeface="Nixie One" panose="020B0604020202020204" charset="0"/>
              </a:rPr>
              <a:t> el </a:t>
            </a:r>
            <a:r>
              <a:rPr lang="en-US" sz="1800" b="1" dirty="0" err="1">
                <a:solidFill>
                  <a:schemeClr val="accent1"/>
                </a:solidFill>
                <a:latin typeface="Nixie One" panose="020B0604020202020204" charset="0"/>
              </a:rPr>
              <a:t>soporte</a:t>
            </a:r>
            <a:r>
              <a:rPr lang="en-US" sz="1800" b="1" dirty="0">
                <a:solidFill>
                  <a:schemeClr val="accent1"/>
                </a:solidFill>
                <a:latin typeface="Nixie One" panose="020B0604020202020204" charset="0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Nixie One" panose="020B0604020202020204" charset="0"/>
              </a:rPr>
              <a:t>mecánico</a:t>
            </a:r>
            <a:r>
              <a:rPr lang="en-US" sz="1800" b="1" dirty="0">
                <a:solidFill>
                  <a:schemeClr val="accent1"/>
                </a:solidFill>
                <a:latin typeface="Nixie One" panose="020B0604020202020204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Nixie One" panose="020B0604020202020204" charset="0"/>
              </a:rPr>
              <a:t>circulatorio</a:t>
            </a:r>
            <a:r>
              <a:rPr lang="en-US" sz="1800" b="1" dirty="0">
                <a:solidFill>
                  <a:schemeClr val="accent1"/>
                </a:solidFill>
                <a:latin typeface="Nixie One" panose="020B0604020202020204" charset="0"/>
              </a:rPr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41738" y="488948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60310" y="2285568"/>
            <a:ext cx="6455391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Presión </a:t>
            </a:r>
            <a:r>
              <a:rPr lang="es-ES" sz="2000" b="1" dirty="0">
                <a:solidFill>
                  <a:schemeClr val="bg1"/>
                </a:solidFill>
                <a:latin typeface="Nixie One" panose="020B0604020202020204" charset="0"/>
              </a:rPr>
              <a:t>de la aurícula derecha </a:t>
            </a:r>
            <a:endParaRPr lang="es-ES" sz="2000" b="1" dirty="0" smtClean="0">
              <a:solidFill>
                <a:schemeClr val="bg1"/>
              </a:solidFill>
              <a:latin typeface="Nixie One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Presión </a:t>
            </a:r>
            <a:r>
              <a:rPr lang="es-ES" sz="2000" b="1" dirty="0">
                <a:solidFill>
                  <a:schemeClr val="bg1"/>
                </a:solidFill>
                <a:latin typeface="Nixie One" panose="020B0604020202020204" charset="0"/>
              </a:rPr>
              <a:t>sistólica de la arteria </a:t>
            </a:r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pulmonar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Presión </a:t>
            </a:r>
            <a:r>
              <a:rPr lang="es-ES" sz="2000" b="1" dirty="0">
                <a:solidFill>
                  <a:schemeClr val="bg1"/>
                </a:solidFill>
                <a:latin typeface="Nixie One" panose="020B0604020202020204" charset="0"/>
              </a:rPr>
              <a:t>diastólica de la arteria pulmonar </a:t>
            </a:r>
            <a:endParaRPr lang="es-ES" sz="2000" b="1" dirty="0" smtClean="0">
              <a:solidFill>
                <a:schemeClr val="bg1"/>
              </a:solidFill>
              <a:latin typeface="Nixie One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Presión </a:t>
            </a:r>
            <a:r>
              <a:rPr lang="es-ES" sz="2000" b="1" dirty="0">
                <a:solidFill>
                  <a:schemeClr val="bg1"/>
                </a:solidFill>
                <a:latin typeface="Nixie One" panose="020B0604020202020204" charset="0"/>
              </a:rPr>
              <a:t>de enclavamiento capilar pulmonar </a:t>
            </a:r>
            <a:endParaRPr lang="es-ES" sz="2000" b="1" dirty="0" smtClean="0">
              <a:solidFill>
                <a:schemeClr val="bg1"/>
              </a:solidFill>
              <a:latin typeface="Nixie One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Saturación </a:t>
            </a:r>
            <a:r>
              <a:rPr lang="es-ES" sz="2000" b="1" dirty="0">
                <a:solidFill>
                  <a:schemeClr val="bg1"/>
                </a:solidFill>
                <a:latin typeface="Nixie One" panose="020B0604020202020204" charset="0"/>
              </a:rPr>
              <a:t>de oxígeno de la arteria </a:t>
            </a:r>
            <a:r>
              <a:rPr lang="es-ES" sz="2000" b="1" dirty="0" smtClean="0">
                <a:solidFill>
                  <a:schemeClr val="bg1"/>
                </a:solidFill>
                <a:latin typeface="Nixie One" panose="020B0604020202020204" charset="0"/>
              </a:rPr>
              <a:t>pulmonar.</a:t>
            </a:r>
            <a:endParaRPr lang="en-US" sz="2000" b="1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1066252" y="429092"/>
            <a:ext cx="3726226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Análisis Estadístico</a:t>
            </a:r>
            <a:endParaRPr sz="2800" dirty="0"/>
          </a:p>
        </p:txBody>
      </p:sp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49" name="Google Shape;249;p24"/>
          <p:cNvGrpSpPr/>
          <p:nvPr/>
        </p:nvGrpSpPr>
        <p:grpSpPr>
          <a:xfrm>
            <a:off x="629512" y="859073"/>
            <a:ext cx="313910" cy="227820"/>
            <a:chOff x="3932350" y="3714775"/>
            <a:chExt cx="439650" cy="319075"/>
          </a:xfrm>
        </p:grpSpPr>
        <p:sp>
          <p:nvSpPr>
            <p:cNvPr id="250" name="Google Shape;250;p2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141738" y="488948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5221991"/>
              </p:ext>
            </p:extLst>
          </p:nvPr>
        </p:nvGraphicFramePr>
        <p:xfrm>
          <a:off x="298150" y="1229371"/>
          <a:ext cx="8613838" cy="390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65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9F29A-C398-4433-BA56-28E4616B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C489F29A-C398-4433-BA56-28E4616B1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FA1C0-2E11-49F4-A9DF-E722C3EAE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graphicEl>
                                              <a:dgm id="{444FA1C0-2E11-49F4-A9DF-E722C3EAE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830BA-94A6-4919-9759-266D6E358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graphicEl>
                                              <a:dgm id="{6A4830BA-94A6-4919-9759-266D6E358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BE14A-7FC4-4ECE-B409-D07913E8B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graphicEl>
                                              <a:dgm id="{D8BBE14A-7FC4-4ECE-B409-D07913E8B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1FF18F-9D26-40FB-BF11-9DAA38662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graphicEl>
                                              <a:dgm id="{EB1FF18F-9D26-40FB-BF11-9DAA38662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1E96A-F3B7-4750-B20B-BDD33EC7A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graphicEl>
                                              <a:dgm id="{E241E96A-F3B7-4750-B20B-BDD33EC7A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45EC8-6D6B-4351-804E-6A23C1631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graphicEl>
                                              <a:dgm id="{11045EC8-6D6B-4351-804E-6A23C1631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1111875" y="437466"/>
            <a:ext cx="3726226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Análisis Estadístico</a:t>
            </a:r>
            <a:endParaRPr sz="2800" dirty="0"/>
          </a:p>
        </p:txBody>
      </p:sp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49" name="Google Shape;249;p24"/>
          <p:cNvGrpSpPr/>
          <p:nvPr/>
        </p:nvGrpSpPr>
        <p:grpSpPr>
          <a:xfrm>
            <a:off x="592520" y="841711"/>
            <a:ext cx="313910" cy="227820"/>
            <a:chOff x="3932350" y="3714775"/>
            <a:chExt cx="439650" cy="319075"/>
          </a:xfrm>
        </p:grpSpPr>
        <p:sp>
          <p:nvSpPr>
            <p:cNvPr id="250" name="Google Shape;250;p2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141738" y="488948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41413203"/>
              </p:ext>
            </p:extLst>
          </p:nvPr>
        </p:nvGraphicFramePr>
        <p:xfrm>
          <a:off x="265081" y="1345736"/>
          <a:ext cx="8613838" cy="379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6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9F29A-C398-4433-BA56-28E4616B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C489F29A-C398-4433-BA56-28E4616B1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70B66-48E2-46AB-8752-4B33CCD26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graphicEl>
                                              <a:dgm id="{EDA70B66-48E2-46AB-8752-4B33CCD26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0F19D-AF5F-4698-915A-A36F44A07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graphicEl>
                                              <a:dgm id="{7EE0F19D-AF5F-4698-915A-A36F44A07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B3161-552C-4D4A-B8EC-6CAAC450D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graphicEl>
                                              <a:dgm id="{02CB3161-552C-4D4A-B8EC-6CAAC450D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8F9DD2-8542-4850-B721-F6E91FA47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graphicEl>
                                              <a:dgm id="{8A8F9DD2-8542-4850-B721-F6E91FA47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DB403-D6B4-4346-9509-267F52933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graphicEl>
                                              <a:dgm id="{3E5DB403-D6B4-4346-9509-267F52933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A02ED-9D52-4E79-AB33-375FDF490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graphicEl>
                                              <a:dgm id="{35FA02ED-9D52-4E79-AB33-375FDF490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64684" y="183280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Resultados</a:t>
            </a:r>
            <a:endParaRPr dirty="0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0" dirty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000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64684" y="183280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Introducción</a:t>
            </a:r>
            <a:endParaRPr dirty="0"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72961" y="3297250"/>
            <a:ext cx="4505700" cy="721297"/>
          </a:xfrm>
        </p:spPr>
        <p:txBody>
          <a:bodyPr/>
          <a:lstStyle/>
          <a:p>
            <a:r>
              <a:rPr lang="es-ES" sz="2400" dirty="0" smtClean="0"/>
              <a:t>Dr. Francisco Barreto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54972" y="641867"/>
            <a:ext cx="5081478" cy="38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58143"/>
          <a:stretch/>
        </p:blipFill>
        <p:spPr>
          <a:xfrm>
            <a:off x="393813" y="1177538"/>
            <a:ext cx="8629916" cy="21028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83280" y="2014234"/>
            <a:ext cx="8450981" cy="2147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29" y="3280409"/>
            <a:ext cx="8608300" cy="11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41416"/>
          <a:stretch/>
        </p:blipFill>
        <p:spPr>
          <a:xfrm>
            <a:off x="497016" y="1050874"/>
            <a:ext cx="8410257" cy="286416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20267" y="1238398"/>
            <a:ext cx="8306211" cy="200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520267" y="1438713"/>
            <a:ext cx="8306212" cy="1875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b="5334"/>
          <a:stretch/>
        </p:blipFill>
        <p:spPr>
          <a:xfrm>
            <a:off x="508447" y="255319"/>
            <a:ext cx="8398826" cy="792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47" y="3915040"/>
            <a:ext cx="8398826" cy="110259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20268" y="1763625"/>
            <a:ext cx="8318032" cy="187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520268" y="1963939"/>
            <a:ext cx="8318032" cy="187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82806"/>
          <a:stretch/>
        </p:blipFill>
        <p:spPr>
          <a:xfrm>
            <a:off x="363330" y="162895"/>
            <a:ext cx="8529992" cy="8538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39944"/>
          <a:stretch/>
        </p:blipFill>
        <p:spPr>
          <a:xfrm>
            <a:off x="378564" y="1005267"/>
            <a:ext cx="8499524" cy="310414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3798" y="1360171"/>
            <a:ext cx="8418732" cy="2078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98" y="4109413"/>
            <a:ext cx="8499524" cy="110259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11334" y="1807556"/>
            <a:ext cx="8418732" cy="11985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5144" y="3011516"/>
            <a:ext cx="8418732" cy="10978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8" y="1512714"/>
            <a:ext cx="8469299" cy="31282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82806"/>
          <a:stretch/>
        </p:blipFill>
        <p:spPr>
          <a:xfrm>
            <a:off x="497988" y="667001"/>
            <a:ext cx="8449178" cy="84571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1894" y="487424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5139" y="1920037"/>
            <a:ext cx="8334875" cy="1919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565199" y="2772545"/>
            <a:ext cx="8334875" cy="1919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04" y="1234966"/>
            <a:ext cx="8722939" cy="258265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1894" y="487424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9469" y="2430341"/>
            <a:ext cx="8533081" cy="1985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443279" y="2628461"/>
            <a:ext cx="8533081" cy="1985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33" y="172458"/>
            <a:ext cx="7375358" cy="45891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1894" y="487424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75506" y="2733576"/>
            <a:ext cx="7218948" cy="179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075506" y="2531030"/>
            <a:ext cx="7218948" cy="179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1087538" y="1261872"/>
            <a:ext cx="7218948" cy="179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1087538" y="1436918"/>
            <a:ext cx="7218948" cy="7407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1075506" y="3655232"/>
            <a:ext cx="7218948" cy="179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1075506" y="2177822"/>
            <a:ext cx="7218948" cy="179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1075506" y="3834976"/>
            <a:ext cx="7218948" cy="179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201894" y="487424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76361"/>
            <a:ext cx="7249026" cy="48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26452" y="737199"/>
            <a:ext cx="5091094" cy="36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30" y="86499"/>
            <a:ext cx="6870101" cy="45198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862" y="4585782"/>
            <a:ext cx="3694949" cy="4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7505" t="20230" r="17327" b="46876"/>
          <a:stretch/>
        </p:blipFill>
        <p:spPr>
          <a:xfrm>
            <a:off x="246444" y="831779"/>
            <a:ext cx="8897556" cy="252503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856044" y="1007047"/>
            <a:ext cx="834190" cy="419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366543" y="2366782"/>
            <a:ext cx="749970" cy="496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66543" y="3461228"/>
            <a:ext cx="8605218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dirty="0" smtClean="0">
                <a:latin typeface="Roboto Slab" panose="020B0604020202020204" charset="0"/>
                <a:ea typeface="Roboto Slab" panose="020B0604020202020204" charset="0"/>
              </a:rPr>
              <a:t>Sociedad de angiografía </a:t>
            </a:r>
            <a:r>
              <a:rPr lang="es-ES" sz="3200" dirty="0">
                <a:latin typeface="Roboto Slab" panose="020B0604020202020204" charset="0"/>
                <a:ea typeface="Roboto Slab" panose="020B0604020202020204" charset="0"/>
              </a:rPr>
              <a:t>e intervenciones </a:t>
            </a:r>
            <a:r>
              <a:rPr lang="es-ES" sz="3200" dirty="0" smtClean="0">
                <a:latin typeface="Roboto Slab" panose="020B0604020202020204" charset="0"/>
                <a:ea typeface="Roboto Slab" panose="020B0604020202020204" charset="0"/>
              </a:rPr>
              <a:t>cardiovasculares </a:t>
            </a:r>
            <a:r>
              <a:rPr lang="es-ES" sz="3200" dirty="0">
                <a:latin typeface="Roboto Slab" panose="020B0604020202020204" charset="0"/>
                <a:ea typeface="Roboto Slab" panose="020B0604020202020204" charset="0"/>
              </a:rPr>
              <a:t>(</a:t>
            </a:r>
            <a:r>
              <a:rPr lang="es-ES" sz="3200" dirty="0" smtClean="0">
                <a:latin typeface="Roboto Slab" panose="020B0604020202020204" charset="0"/>
                <a:ea typeface="Roboto Slab" panose="020B0604020202020204" charset="0"/>
              </a:rPr>
              <a:t>SCAI)</a:t>
            </a:r>
            <a:endParaRPr lang="en-US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92113"/>
          <a:stretch/>
        </p:blipFill>
        <p:spPr>
          <a:xfrm>
            <a:off x="1211486" y="34149"/>
            <a:ext cx="6761817" cy="3508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405"/>
          <a:stretch/>
        </p:blipFill>
        <p:spPr>
          <a:xfrm>
            <a:off x="1223518" y="385006"/>
            <a:ext cx="6749785" cy="479378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37790" y="2781896"/>
            <a:ext cx="3815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(OR ajustado: 1,57; IC del 95 %: 1,06 a 2,33)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4337790" y="2452579"/>
            <a:ext cx="3865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(OR ajustada: 1,71; IC del 95 %: 1,29 a 2,25).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201894" y="487424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982"/>
          <a:stretch/>
        </p:blipFill>
        <p:spPr>
          <a:xfrm>
            <a:off x="543357" y="45196"/>
            <a:ext cx="8319335" cy="48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>
            <a:spLocks noGrp="1"/>
          </p:cNvSpPr>
          <p:nvPr>
            <p:ph type="ctrTitle" idx="4294967295"/>
          </p:nvPr>
        </p:nvSpPr>
        <p:spPr>
          <a:xfrm>
            <a:off x="1679775" y="419400"/>
            <a:ext cx="7170926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ES" sz="2000" dirty="0" smtClean="0">
                <a:solidFill>
                  <a:schemeClr val="accent6"/>
                </a:solidFill>
              </a:rPr>
              <a:t>Crudo </a:t>
            </a:r>
            <a:r>
              <a:rPr lang="es-ES" sz="2000" dirty="0">
                <a:solidFill>
                  <a:schemeClr val="accent6"/>
                </a:solidFill>
              </a:rPr>
              <a:t>la mortalidad entre los pacientes según los estadios de SCAI </a:t>
            </a:r>
            <a:r>
              <a:rPr lang="es-ES" sz="2000" dirty="0" smtClean="0">
                <a:solidFill>
                  <a:schemeClr val="accent6"/>
                </a:solidFill>
              </a:rPr>
              <a:t>fue: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296" name="Google Shape;296;p28"/>
          <p:cNvSpPr txBox="1">
            <a:spLocks noGrp="1"/>
          </p:cNvSpPr>
          <p:nvPr>
            <p:ph type="subTitle" idx="4294967295"/>
          </p:nvPr>
        </p:nvSpPr>
        <p:spPr>
          <a:xfrm>
            <a:off x="3750114" y="931836"/>
            <a:ext cx="6626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b="1" dirty="0" smtClean="0"/>
              <a:t>Estadio B </a:t>
            </a:r>
            <a:r>
              <a:rPr lang="es-ES" sz="1600" b="1" dirty="0"/>
              <a:t>0</a:t>
            </a:r>
            <a:r>
              <a:rPr lang="es-ES" sz="1600" b="1" dirty="0" smtClean="0"/>
              <a:t>%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b="1" dirty="0" smtClean="0"/>
              <a:t>Etapa C 10,65%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b="1" dirty="0" smtClean="0"/>
              <a:t>Estadio D 32,98%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1600" b="1" dirty="0"/>
              <a:t>E</a:t>
            </a:r>
            <a:r>
              <a:rPr lang="es-ES" sz="1600" b="1" dirty="0" smtClean="0"/>
              <a:t>stadio </a:t>
            </a:r>
            <a:r>
              <a:rPr lang="es-ES" sz="1600" b="1" dirty="0"/>
              <a:t>E, 55,19</a:t>
            </a:r>
            <a:r>
              <a:rPr lang="es-ES" sz="1600" b="1" dirty="0" smtClean="0"/>
              <a:t>%</a:t>
            </a:r>
            <a:endParaRPr sz="1600" b="1" dirty="0"/>
          </a:p>
        </p:txBody>
      </p:sp>
      <p:sp>
        <p:nvSpPr>
          <p:cNvPr id="298" name="Google Shape;298;p28"/>
          <p:cNvSpPr txBox="1">
            <a:spLocks noGrp="1"/>
          </p:cNvSpPr>
          <p:nvPr>
            <p:ph type="subTitle" idx="4294967295"/>
          </p:nvPr>
        </p:nvSpPr>
        <p:spPr>
          <a:xfrm>
            <a:off x="3750114" y="3149257"/>
            <a:ext cx="6626100" cy="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b="1" dirty="0" smtClean="0"/>
              <a:t>52,8 </a:t>
            </a:r>
            <a:r>
              <a:rPr lang="es-ES" sz="1600" b="1" dirty="0"/>
              <a:t>% frente a 32,2 %, </a:t>
            </a:r>
            <a:r>
              <a:rPr lang="es-ES" sz="1600" b="1" dirty="0" smtClean="0"/>
              <a:t>p </a:t>
            </a:r>
            <a:r>
              <a:rPr lang="es-ES" sz="1600" b="1" dirty="0"/>
              <a:t>&lt;</a:t>
            </a:r>
            <a:r>
              <a:rPr lang="es-ES" sz="1600" b="1" dirty="0" smtClean="0"/>
              <a:t>0,001</a:t>
            </a:r>
            <a:r>
              <a:rPr lang="es-ES" sz="1600" b="1" dirty="0"/>
              <a:t/>
            </a:r>
            <a:br>
              <a:rPr lang="es-ES" sz="1600" b="1" dirty="0"/>
            </a:br>
            <a:endParaRPr lang="es-ES"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299" name="Google Shape;299;p28"/>
          <p:cNvSpPr txBox="1">
            <a:spLocks noGrp="1"/>
          </p:cNvSpPr>
          <p:nvPr>
            <p:ph type="ctrTitle" idx="4294967295"/>
          </p:nvPr>
        </p:nvSpPr>
        <p:spPr>
          <a:xfrm>
            <a:off x="1585016" y="2567757"/>
            <a:ext cx="7265685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ES" sz="2000" dirty="0" smtClean="0">
                <a:solidFill>
                  <a:schemeClr val="accent5"/>
                </a:solidFill>
              </a:rPr>
              <a:t>Los </a:t>
            </a:r>
            <a:r>
              <a:rPr lang="es-ES" sz="2000" dirty="0">
                <a:solidFill>
                  <a:schemeClr val="accent5"/>
                </a:solidFill>
              </a:rPr>
              <a:t>pacientes </a:t>
            </a:r>
            <a:r>
              <a:rPr lang="es-ES" sz="2000" dirty="0" smtClean="0">
                <a:solidFill>
                  <a:schemeClr val="accent5"/>
                </a:solidFill>
              </a:rPr>
              <a:t>con SC-IC </a:t>
            </a:r>
            <a:r>
              <a:rPr lang="es-ES" sz="2000" dirty="0">
                <a:solidFill>
                  <a:schemeClr val="accent5"/>
                </a:solidFill>
              </a:rPr>
              <a:t>aguda tenían más probabilidades de tener una evaluación completa de </a:t>
            </a:r>
            <a:r>
              <a:rPr lang="es-ES" sz="2000" dirty="0" smtClean="0">
                <a:solidFill>
                  <a:schemeClr val="accent5"/>
                </a:solidFill>
              </a:rPr>
              <a:t>CAP </a:t>
            </a:r>
            <a:r>
              <a:rPr lang="es-ES" sz="2000" dirty="0">
                <a:solidFill>
                  <a:schemeClr val="accent5"/>
                </a:solidFill>
              </a:rPr>
              <a:t>que aquellos con </a:t>
            </a:r>
            <a:r>
              <a:rPr lang="es-ES" sz="2000" dirty="0" smtClean="0">
                <a:solidFill>
                  <a:schemeClr val="accent5"/>
                </a:solidFill>
              </a:rPr>
              <a:t>SC-IM:</a:t>
            </a:r>
            <a:endParaRPr sz="2000" dirty="0">
              <a:solidFill>
                <a:schemeClr val="accent5"/>
              </a:solidFill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752236" y="2540998"/>
            <a:ext cx="708604" cy="747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grpSp>
        <p:nvGrpSpPr>
          <p:cNvPr id="305" name="Google Shape;305;p28"/>
          <p:cNvGrpSpPr/>
          <p:nvPr/>
        </p:nvGrpSpPr>
        <p:grpSpPr>
          <a:xfrm>
            <a:off x="767754" y="570276"/>
            <a:ext cx="817263" cy="593160"/>
            <a:chOff x="4604550" y="3714775"/>
            <a:chExt cx="439625" cy="319075"/>
          </a:xfrm>
        </p:grpSpPr>
        <p:sp>
          <p:nvSpPr>
            <p:cNvPr id="306" name="Google Shape;306;p2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308" name="Google Shape;308;p28"/>
          <p:cNvSpPr txBox="1">
            <a:spLocks noGrp="1"/>
          </p:cNvSpPr>
          <p:nvPr>
            <p:ph type="sldNum" idx="12"/>
          </p:nvPr>
        </p:nvSpPr>
        <p:spPr>
          <a:xfrm>
            <a:off x="-145808" y="402577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/>
              <a:t>32</a:t>
            </a:fld>
            <a:endParaRPr sz="600"/>
          </a:p>
        </p:txBody>
      </p:sp>
      <p:sp>
        <p:nvSpPr>
          <p:cNvPr id="11" name="Google Shape;297;p28"/>
          <p:cNvSpPr txBox="1">
            <a:spLocks/>
          </p:cNvSpPr>
          <p:nvPr/>
        </p:nvSpPr>
        <p:spPr>
          <a:xfrm>
            <a:off x="1679775" y="3972078"/>
            <a:ext cx="730895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ES" sz="2000" dirty="0">
                <a:solidFill>
                  <a:schemeClr val="accent4"/>
                </a:solidFill>
              </a:rPr>
              <a:t>El grupo de evaluación completa de </a:t>
            </a:r>
            <a:r>
              <a:rPr lang="es-ES" sz="2000" dirty="0" smtClean="0">
                <a:solidFill>
                  <a:schemeClr val="accent4"/>
                </a:solidFill>
              </a:rPr>
              <a:t>CAP </a:t>
            </a:r>
            <a:r>
              <a:rPr lang="es-ES" sz="2000" dirty="0">
                <a:solidFill>
                  <a:schemeClr val="accent4"/>
                </a:solidFill>
              </a:rPr>
              <a:t>tuvo la mortalidad hospitalaria más baja </a:t>
            </a:r>
            <a:r>
              <a:rPr lang="es-ES" sz="2000" dirty="0" smtClean="0">
                <a:solidFill>
                  <a:schemeClr val="accent4"/>
                </a:solidFill>
              </a:rPr>
              <a:t>tanto </a:t>
            </a:r>
            <a:r>
              <a:rPr lang="es-ES" sz="2000" dirty="0">
                <a:solidFill>
                  <a:schemeClr val="accent4"/>
                </a:solidFill>
              </a:rPr>
              <a:t>en la cohorte </a:t>
            </a:r>
            <a:r>
              <a:rPr lang="es-ES" sz="2000" dirty="0" smtClean="0">
                <a:solidFill>
                  <a:schemeClr val="accent4"/>
                </a:solidFill>
              </a:rPr>
              <a:t>de SC-IC como </a:t>
            </a:r>
            <a:r>
              <a:rPr lang="es-ES" sz="2000" dirty="0">
                <a:solidFill>
                  <a:schemeClr val="accent4"/>
                </a:solidFill>
              </a:rPr>
              <a:t>en la de </a:t>
            </a:r>
            <a:r>
              <a:rPr lang="es-ES" sz="2000" dirty="0" smtClean="0">
                <a:solidFill>
                  <a:schemeClr val="accent4"/>
                </a:solidFill>
              </a:rPr>
              <a:t>SC-IM</a:t>
            </a:r>
            <a:endParaRPr lang="es-ES" sz="2000" dirty="0">
              <a:solidFill>
                <a:schemeClr val="accent4"/>
              </a:solidFill>
            </a:endParaRPr>
          </a:p>
        </p:txBody>
      </p:sp>
      <p:grpSp>
        <p:nvGrpSpPr>
          <p:cNvPr id="13" name="Google Shape;302;p28"/>
          <p:cNvGrpSpPr/>
          <p:nvPr/>
        </p:nvGrpSpPr>
        <p:grpSpPr>
          <a:xfrm>
            <a:off x="793780" y="3864197"/>
            <a:ext cx="765211" cy="719944"/>
            <a:chOff x="5972700" y="2330200"/>
            <a:chExt cx="411625" cy="387275"/>
          </a:xfrm>
        </p:grpSpPr>
        <p:sp>
          <p:nvSpPr>
            <p:cNvPr id="14" name="Google Shape;303;p2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4;p2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96;p28"/>
          <p:cNvSpPr txBox="1">
            <a:spLocks/>
          </p:cNvSpPr>
          <p:nvPr/>
        </p:nvSpPr>
        <p:spPr>
          <a:xfrm>
            <a:off x="3750114" y="4639844"/>
            <a:ext cx="6626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/>
              <a:t>p</a:t>
            </a:r>
            <a:r>
              <a:rPr lang="pt-BR" sz="1600" b="1" dirty="0" smtClean="0"/>
              <a:t> &lt; 0,001</a:t>
            </a:r>
          </a:p>
        </p:txBody>
      </p:sp>
    </p:spTree>
    <p:extLst>
      <p:ext uri="{BB962C8B-B14F-4D97-AF65-F5344CB8AC3E}">
        <p14:creationId xmlns:p14="http://schemas.microsoft.com/office/powerpoint/2010/main" val="21966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6" grpId="0"/>
      <p:bldP spid="298" grpId="0" build="p"/>
      <p:bldP spid="299" grpId="0"/>
      <p:bldP spid="301" grpId="0" animBg="1"/>
      <p:bldP spid="308" grpId="0"/>
      <p:bldP spid="11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64684" y="183280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Discusión</a:t>
            </a:r>
            <a:endParaRPr dirty="0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0" dirty="0" smtClea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000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</p:spPr>
        <p:txBody>
          <a:bodyPr/>
          <a:lstStyle/>
          <a:p>
            <a:r>
              <a:rPr lang="es-ES" sz="3200" dirty="0" smtClean="0"/>
              <a:t>Discusión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64128126"/>
              </p:ext>
            </p:extLst>
          </p:nvPr>
        </p:nvGraphicFramePr>
        <p:xfrm>
          <a:off x="491125" y="1559425"/>
          <a:ext cx="8161749" cy="342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2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028A26-DF5A-4C1B-BDC2-FA40F0809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96028A26-DF5A-4C1B-BDC2-FA40F0809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77CBEF-E3F6-4028-B0B9-AFB10117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graphicEl>
                                              <a:dgm id="{2077CBEF-E3F6-4028-B0B9-AFB101172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AC1B6A-5314-4EED-B454-0B6970CB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>
                                            <p:graphicEl>
                                              <a:dgm id="{80AC1B6A-5314-4EED-B454-0B6970CBF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813C50-105C-4D35-9360-FE6D1D63F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>
                                            <p:graphicEl>
                                              <a:dgm id="{42813C50-105C-4D35-9360-FE6D1D63F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7CE8C-5D9B-4C84-957B-214423E07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>
                                            <p:graphicEl>
                                              <a:dgm id="{C577CE8C-5D9B-4C84-957B-214423E07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55D0C-68D2-4742-8204-6EEAE66BD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graphicEl>
                                              <a:dgm id="{43955D0C-68D2-4742-8204-6EEAE66BD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AAA5DF-47B4-4B4F-80A2-B2804EBB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>
                                            <p:graphicEl>
                                              <a:dgm id="{5DAAA5DF-47B4-4B4F-80A2-B2804EBB4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E86DCB-9FEC-4CD4-A542-488D86453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>
                                            <p:graphicEl>
                                              <a:dgm id="{4CE86DCB-9FEC-4CD4-A542-488D86453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650CC-F114-4A9F-B080-CA439C73F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graphicEl>
                                              <a:dgm id="{91A650CC-F114-4A9F-B080-CA439C73F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</p:spPr>
        <p:txBody>
          <a:bodyPr/>
          <a:lstStyle/>
          <a:p>
            <a:r>
              <a:rPr lang="es-ES" sz="3200" dirty="0" smtClean="0"/>
              <a:t>Discusión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99503074"/>
              </p:ext>
            </p:extLst>
          </p:nvPr>
        </p:nvGraphicFramePr>
        <p:xfrm>
          <a:off x="298150" y="1310185"/>
          <a:ext cx="8652875" cy="383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5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028A26-DF5A-4C1B-BDC2-FA40F0809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96028A26-DF5A-4C1B-BDC2-FA40F0809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77CBEF-E3F6-4028-B0B9-AFB10117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graphicEl>
                                              <a:dgm id="{2077CBEF-E3F6-4028-B0B9-AFB101172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AC1B6A-5314-4EED-B454-0B6970CB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>
                                            <p:graphicEl>
                                              <a:dgm id="{80AC1B6A-5314-4EED-B454-0B6970CBF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4AB549-6977-4FA5-8F77-B0490E342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>
                                            <p:graphicEl>
                                              <a:dgm id="{3E4AB549-6977-4FA5-8F77-B0490E342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C2CD26-733D-42E1-90E6-2C0F47114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>
                                            <p:graphicEl>
                                              <a:dgm id="{2BC2CD26-733D-42E1-90E6-2C0F47114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2F729C-C293-47AB-A679-18D58F1B7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graphicEl>
                                              <a:dgm id="{152F729C-C293-47AB-A679-18D58F1B7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BB94D0-59D1-4928-9176-F19F333E4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>
                                            <p:graphicEl>
                                              <a:dgm id="{E8BB94D0-59D1-4928-9176-F19F333E4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150" y="530725"/>
            <a:ext cx="4490500" cy="1028700"/>
          </a:xfrm>
        </p:spPr>
        <p:txBody>
          <a:bodyPr/>
          <a:lstStyle/>
          <a:p>
            <a:r>
              <a:rPr lang="es-ES" sz="2800" dirty="0" smtClean="0"/>
              <a:t>Limitaciones del estudio</a:t>
            </a:r>
            <a:endParaRPr lang="en-US" sz="28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45641116"/>
              </p:ext>
            </p:extLst>
          </p:nvPr>
        </p:nvGraphicFramePr>
        <p:xfrm>
          <a:off x="298150" y="1310185"/>
          <a:ext cx="8652875" cy="383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06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028A26-DF5A-4C1B-BDC2-FA40F0809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graphicEl>
                                              <a:dgm id="{96028A26-DF5A-4C1B-BDC2-FA40F0809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7CBEF-E3F6-4028-B0B9-AFB10117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>
                                            <p:graphicEl>
                                              <a:dgm id="{2077CBEF-E3F6-4028-B0B9-AFB101172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AC1B6A-5314-4EED-B454-0B6970CBF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>
                                            <p:graphicEl>
                                              <a:dgm id="{80AC1B6A-5314-4EED-B454-0B6970CBF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AB549-6977-4FA5-8F77-B0490E342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>
                                            <p:graphicEl>
                                              <a:dgm id="{3E4AB549-6977-4FA5-8F77-B0490E342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C2CD26-733D-42E1-90E6-2C0F47114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graphicEl>
                                              <a:dgm id="{2BC2CD26-733D-42E1-90E6-2C0F47114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8F0D8C-58CF-4C70-9C7A-AC6716DE5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>
                                            <p:graphicEl>
                                              <a:dgm id="{AF8F0D8C-58CF-4C70-9C7A-AC6716DE5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1DDCC7-A77A-45E4-9B95-36C67C3EF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>
                                            <p:graphicEl>
                                              <a:dgm id="{EF1DDCC7-A77A-45E4-9B95-36C67C3EF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F729C-C293-47AB-A679-18D58F1B7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>
                                            <p:graphicEl>
                                              <a:dgm id="{152F729C-C293-47AB-A679-18D58F1B7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B0C12F-CD9A-46F6-881F-EF4F5BE88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>
                                            <p:graphicEl>
                                              <a:dgm id="{9AB0C12F-CD9A-46F6-881F-EF4F5BE88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5" y="473934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Conclusiones</a:t>
            </a:r>
            <a:endParaRPr sz="3600" dirty="0"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59914323"/>
              </p:ext>
            </p:extLst>
          </p:nvPr>
        </p:nvGraphicFramePr>
        <p:xfrm>
          <a:off x="333623" y="1605939"/>
          <a:ext cx="8499826" cy="337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05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2328537" y="0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Pregunta del ciclo</a:t>
            </a:r>
            <a:endParaRPr sz="4000" dirty="0"/>
          </a:p>
        </p:txBody>
      </p:sp>
      <p:sp>
        <p:nvSpPr>
          <p:cNvPr id="2" name="Rectángulo 1"/>
          <p:cNvSpPr/>
          <p:nvPr/>
        </p:nvSpPr>
        <p:spPr>
          <a:xfrm>
            <a:off x="517358" y="1636127"/>
            <a:ext cx="8349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dirty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“En pacientes con shock cardiogénico de origen </a:t>
            </a:r>
            <a:r>
              <a:rPr lang="es-VE" sz="2400" b="1" dirty="0" smtClean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isquémico</a:t>
            </a:r>
            <a:r>
              <a:rPr lang="es-VE" sz="2400" b="1" dirty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, en instituciones que cuentan con laboratorio de </a:t>
            </a:r>
            <a:r>
              <a:rPr lang="es-VE" sz="2400" b="1" dirty="0" smtClean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hemodinamia </a:t>
            </a:r>
            <a:r>
              <a:rPr lang="es-VE" sz="2400" b="1" dirty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y cirugía cardiovascular, el soporte hemodinámico guiado por  monitoreo invasivo  versus no invasivo con ecocardiografía </a:t>
            </a:r>
            <a:r>
              <a:rPr lang="es-VE" sz="2400" b="1" dirty="0" err="1" smtClean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transtorácica</a:t>
            </a:r>
            <a:r>
              <a:rPr lang="es-VE" sz="2400" b="1" dirty="0" smtClean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 </a:t>
            </a:r>
            <a:r>
              <a:rPr lang="es-VE" sz="2400" b="1" dirty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¿reduce la mortalidad?”.</a:t>
            </a:r>
            <a:endParaRPr lang="en-US" sz="2400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grpSp>
        <p:nvGrpSpPr>
          <p:cNvPr id="12" name="Google Shape;891;p48"/>
          <p:cNvGrpSpPr/>
          <p:nvPr/>
        </p:nvGrpSpPr>
        <p:grpSpPr>
          <a:xfrm>
            <a:off x="7988968" y="118329"/>
            <a:ext cx="737075" cy="844197"/>
            <a:chOff x="3951850" y="2985350"/>
            <a:chExt cx="407950" cy="416500"/>
          </a:xfrm>
        </p:grpSpPr>
        <p:sp>
          <p:nvSpPr>
            <p:cNvPr id="13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19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64684" y="183280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Lista de Cotejo</a:t>
            </a:r>
            <a:endParaRPr dirty="0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0" dirty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 sz="2000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01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98150" y="261730"/>
            <a:ext cx="8605218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dirty="0" smtClean="0">
                <a:latin typeface="Roboto Slab" panose="020B0604020202020204" charset="0"/>
                <a:ea typeface="Roboto Slab" panose="020B0604020202020204" charset="0"/>
              </a:rPr>
              <a:t>Sociedad para angiografía cardiovascular e intervenciones (SCAI)</a:t>
            </a:r>
            <a:endParaRPr lang="en-US"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8150" y="4895502"/>
            <a:ext cx="89514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 smtClean="0">
                <a:effectLst/>
                <a:latin typeface="Nixie One" panose="020B0604020202020204" charset="0"/>
              </a:rPr>
              <a:t>SCAI SHOCK Stage Classification Expert Consensus Update: A Review and Incorporation of Validation Studies, 2019.</a:t>
            </a:r>
            <a:endParaRPr lang="en-US" sz="1100" b="0" i="0" dirty="0">
              <a:effectLst/>
              <a:latin typeface="Nixie One" panose="020B0604020202020204" charset="0"/>
            </a:endParaRPr>
          </a:p>
        </p:txBody>
      </p:sp>
      <p:grpSp>
        <p:nvGrpSpPr>
          <p:cNvPr id="5" name="Google Shape;1613;p49"/>
          <p:cNvGrpSpPr/>
          <p:nvPr/>
        </p:nvGrpSpPr>
        <p:grpSpPr>
          <a:xfrm>
            <a:off x="1155032" y="1692985"/>
            <a:ext cx="6930189" cy="3020723"/>
            <a:chOff x="6332670" y="5663946"/>
            <a:chExt cx="856627" cy="594715"/>
          </a:xfrm>
        </p:grpSpPr>
        <p:grpSp>
          <p:nvGrpSpPr>
            <p:cNvPr id="6" name="Google Shape;161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" name="Google Shape;161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61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61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" name="Google Shape;161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61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62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9" name="Google Shape;162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62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" name="Rectángulo 14"/>
          <p:cNvSpPr/>
          <p:nvPr/>
        </p:nvSpPr>
        <p:spPr>
          <a:xfrm>
            <a:off x="1838088" y="1730625"/>
            <a:ext cx="6247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>
                <a:latin typeface="Nixie One" panose="020B0604020202020204" charset="0"/>
                <a:ea typeface="Cambria" panose="02040503050406030204" pitchFamily="18" charset="0"/>
              </a:rPr>
              <a:t>En abril del 2019 SCAI presentó un sistema desarrollado por consenso de expertos para clasificar el shock cardiogénico según su severidad</a:t>
            </a:r>
            <a:endParaRPr lang="en-US" sz="1800" b="1" dirty="0">
              <a:latin typeface="Nixie One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577119" y="2757113"/>
            <a:ext cx="57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>
                <a:latin typeface="Nixie One" panose="020B0604020202020204" charset="0"/>
                <a:ea typeface="Cambria" panose="02040503050406030204" pitchFamily="18" charset="0"/>
              </a:rPr>
              <a:t>Comprende de cinco etapas (A,B,C,D,E) que tiene como referencia la rápida incorporación clínica que tuvo la clasificación por estadios de la IC.</a:t>
            </a:r>
            <a:endParaRPr lang="en-US" sz="1800" b="1" dirty="0">
              <a:latin typeface="Nixie One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991184" y="3790377"/>
            <a:ext cx="5740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>
                <a:latin typeface="Nixie One" panose="020B0604020202020204" charset="0"/>
                <a:ea typeface="Cambria" panose="02040503050406030204" pitchFamily="18" charset="0"/>
              </a:rPr>
              <a:t>Tiene como objetivo estandarizar la terminología para comunicarnos de forma clara, con un mismo idioma</a:t>
            </a:r>
            <a:endParaRPr lang="en-US" sz="1800" b="1" dirty="0">
              <a:latin typeface="Nixie One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790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  <p:bldP spid="1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04583" y="290904"/>
            <a:ext cx="5143532" cy="45617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92705" y="4680284"/>
            <a:ext cx="397042" cy="46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03" y="142925"/>
            <a:ext cx="7660919" cy="48576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75" y="1377840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ruz cristiana, símbolo, computadora, iconos, norteamericano, cruz roja,  cristiano, cruz, ángulo, cristianismo png | PNGEgg">
            <a:extLst>
              <a:ext uri="{FF2B5EF4-FFF2-40B4-BE49-F238E27FC236}">
                <a16:creationId xmlns:a16="http://schemas.microsoft.com/office/drawing/2014/main" id="{6DE2F751-7925-4F12-809D-7429EEF5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" b="99183" l="10000" r="90000">
                        <a14:foregroundMark x1="22667" y1="6046" x2="27556" y2="16176"/>
                        <a14:foregroundMark x1="73889" y1="5065" x2="78444" y2="4902"/>
                        <a14:foregroundMark x1="23778" y1="92157" x2="23889" y2="97222"/>
                        <a14:foregroundMark x1="22333" y1="1961" x2="24556" y2="2288"/>
                        <a14:foregroundMark x1="77222" y1="1307" x2="78667" y2="1307"/>
                        <a14:foregroundMark x1="76444" y1="98039" x2="79222" y2="98529"/>
                        <a14:foregroundMark x1="23000" y1="98039" x2="23111" y2="99346"/>
                        <a14:foregroundMark x1="24000" y1="163" x2="24000" y2="2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92" y="2462957"/>
            <a:ext cx="319978" cy="2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56" y="1698686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97" y="2083698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16" y="2524863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72" y="2773516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16" y="3240985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ruz cristiana, símbolo, computadora, iconos, norteamericano, cruz roja,  cristiano, cruz, ángulo, cristianismo png | PNGEgg">
            <a:extLst>
              <a:ext uri="{FF2B5EF4-FFF2-40B4-BE49-F238E27FC236}">
                <a16:creationId xmlns:a16="http://schemas.microsoft.com/office/drawing/2014/main" id="{6DE2F751-7925-4F12-809D-7429EEF5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" b="99183" l="10000" r="90000">
                        <a14:foregroundMark x1="22667" y1="6046" x2="27556" y2="16176"/>
                        <a14:foregroundMark x1="73889" y1="5065" x2="78444" y2="4902"/>
                        <a14:foregroundMark x1="23778" y1="92157" x2="23889" y2="97222"/>
                        <a14:foregroundMark x1="22333" y1="1961" x2="24556" y2="2288"/>
                        <a14:foregroundMark x1="77222" y1="1307" x2="78667" y2="1307"/>
                        <a14:foregroundMark x1="76444" y1="98039" x2="79222" y2="98529"/>
                        <a14:foregroundMark x1="23000" y1="98039" x2="23111" y2="99346"/>
                        <a14:foregroundMark x1="24000" y1="163" x2="24000" y2="2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88" y="3686178"/>
            <a:ext cx="319978" cy="2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uz cristiana, símbolo, computadora, iconos, norteamericano, cruz roja,  cristiano, cruz, ángulo, cristianismo png | PNGEgg">
            <a:extLst>
              <a:ext uri="{FF2B5EF4-FFF2-40B4-BE49-F238E27FC236}">
                <a16:creationId xmlns:a16="http://schemas.microsoft.com/office/drawing/2014/main" id="{6DE2F751-7925-4F12-809D-7429EEF5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" b="99183" l="10000" r="90000">
                        <a14:foregroundMark x1="22667" y1="6046" x2="27556" y2="16176"/>
                        <a14:foregroundMark x1="73889" y1="5065" x2="78444" y2="4902"/>
                        <a14:foregroundMark x1="23778" y1="92157" x2="23889" y2="97222"/>
                        <a14:foregroundMark x1="22333" y1="1961" x2="24556" y2="2288"/>
                        <a14:foregroundMark x1="77222" y1="1307" x2="78667" y2="1307"/>
                        <a14:foregroundMark x1="76444" y1="98039" x2="79222" y2="98529"/>
                        <a14:foregroundMark x1="23000" y1="98039" x2="23111" y2="99346"/>
                        <a14:foregroundMark x1="24000" y1="163" x2="24000" y2="2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92" y="4054107"/>
            <a:ext cx="319978" cy="2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97" y="4343880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67" y="4576290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9165"/>
          <a:stretch/>
        </p:blipFill>
        <p:spPr>
          <a:xfrm>
            <a:off x="858503" y="142925"/>
            <a:ext cx="7660919" cy="10121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31" y="1187101"/>
            <a:ext cx="6845900" cy="34771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67" y="2683516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67" y="3049014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ruz cristiana, símbolo, computadora, iconos, norteamericano, cruz roja,  cristiano, cruz, ángulo, cristianismo png | PNGEgg">
            <a:extLst>
              <a:ext uri="{FF2B5EF4-FFF2-40B4-BE49-F238E27FC236}">
                <a16:creationId xmlns:a16="http://schemas.microsoft.com/office/drawing/2014/main" id="{6DE2F751-7925-4F12-809D-7429EEF5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" b="99183" l="10000" r="90000">
                        <a14:foregroundMark x1="22667" y1="6046" x2="27556" y2="16176"/>
                        <a14:foregroundMark x1="73889" y1="5065" x2="78444" y2="4902"/>
                        <a14:foregroundMark x1="23778" y1="92157" x2="23889" y2="97222"/>
                        <a14:foregroundMark x1="22333" y1="1961" x2="24556" y2="2288"/>
                        <a14:foregroundMark x1="77222" y1="1307" x2="78667" y2="1307"/>
                        <a14:foregroundMark x1="76444" y1="98039" x2="79222" y2="98529"/>
                        <a14:foregroundMark x1="23000" y1="98039" x2="23111" y2="99346"/>
                        <a14:foregroundMark x1="24000" y1="163" x2="24000" y2="2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10" y="3368300"/>
            <a:ext cx="319978" cy="2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ruz cristiana, símbolo, computadora, iconos, norteamericano, cruz roja,  cristiano, cruz, ángulo, cristianismo png | PNGEgg">
            <a:extLst>
              <a:ext uri="{FF2B5EF4-FFF2-40B4-BE49-F238E27FC236}">
                <a16:creationId xmlns:a16="http://schemas.microsoft.com/office/drawing/2014/main" id="{6DE2F751-7925-4F12-809D-7429EEF5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" b="99183" l="10000" r="90000">
                        <a14:foregroundMark x1="22667" y1="6046" x2="27556" y2="16176"/>
                        <a14:foregroundMark x1="73889" y1="5065" x2="78444" y2="4902"/>
                        <a14:foregroundMark x1="23778" y1="92157" x2="23889" y2="97222"/>
                        <a14:foregroundMark x1="22333" y1="1961" x2="24556" y2="2288"/>
                        <a14:foregroundMark x1="77222" y1="1307" x2="78667" y2="1307"/>
                        <a14:foregroundMark x1="76444" y1="98039" x2="79222" y2="98529"/>
                        <a14:foregroundMark x1="23000" y1="98039" x2="23111" y2="99346"/>
                        <a14:foregroundMark x1="24000" y1="163" x2="24000" y2="2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61" y="3580860"/>
            <a:ext cx="319978" cy="2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06B5232-4B69-4204-9929-9FE3E711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22" y="4175970"/>
            <a:ext cx="317634" cy="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836" y="1187101"/>
            <a:ext cx="1795352" cy="22870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266709" y="1433061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OR </a:t>
            </a:r>
            <a:r>
              <a:rPr lang="es-ES" dirty="0"/>
              <a:t>ajustado: </a:t>
            </a:r>
            <a:r>
              <a:rPr lang="es-ES" dirty="0" smtClean="0"/>
              <a:t>1,57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6108599" y="1733258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IC </a:t>
            </a:r>
            <a:r>
              <a:rPr lang="es-ES" dirty="0"/>
              <a:t>del </a:t>
            </a:r>
            <a:r>
              <a:rPr lang="es-ES" dirty="0" smtClean="0"/>
              <a:t>95%: </a:t>
            </a:r>
            <a:r>
              <a:rPr lang="es-ES" dirty="0"/>
              <a:t>1,06 a </a:t>
            </a:r>
            <a:r>
              <a:rPr lang="es-ES" dirty="0" smtClean="0"/>
              <a:t>2,33 </a:t>
            </a:r>
            <a:endParaRPr lang="en-US" dirty="0"/>
          </a:p>
        </p:txBody>
      </p:sp>
      <p:pic>
        <p:nvPicPr>
          <p:cNvPr id="13" name="Picture 4" descr="Cruz cristiana, símbolo, computadora, iconos, norteamericano, cruz roja,  cristiano, cruz, ángulo, cristianismo png | PNGEgg">
            <a:extLst>
              <a:ext uri="{FF2B5EF4-FFF2-40B4-BE49-F238E27FC236}">
                <a16:creationId xmlns:a16="http://schemas.microsoft.com/office/drawing/2014/main" id="{6DE2F751-7925-4F12-809D-7429EEF5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" b="99183" l="10000" r="90000">
                        <a14:foregroundMark x1="22667" y1="6046" x2="27556" y2="16176"/>
                        <a14:foregroundMark x1="73889" y1="5065" x2="78444" y2="4902"/>
                        <a14:foregroundMark x1="23778" y1="92157" x2="23889" y2="97222"/>
                        <a14:foregroundMark x1="22333" y1="1961" x2="24556" y2="2288"/>
                        <a14:foregroundMark x1="77222" y1="1307" x2="78667" y2="1307"/>
                        <a14:foregroundMark x1="76444" y1="98039" x2="79222" y2="98529"/>
                        <a14:foregroundMark x1="23000" y1="98039" x2="23111" y2="99346"/>
                        <a14:foregroundMark x1="24000" y1="163" x2="24000" y2="2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79" y="2058288"/>
            <a:ext cx="319978" cy="2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676792" y="1832800"/>
            <a:ext cx="53793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Aportes del grupo</a:t>
            </a:r>
            <a:endParaRPr dirty="0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0" dirty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 sz="2000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25254" y="530725"/>
            <a:ext cx="3581250" cy="1028700"/>
          </a:xfrm>
        </p:spPr>
        <p:txBody>
          <a:bodyPr/>
          <a:lstStyle/>
          <a:p>
            <a:r>
              <a:rPr lang="es-ES" sz="3200" dirty="0" smtClean="0"/>
              <a:t>Aportes del grupo</a:t>
            </a:r>
            <a:endParaRPr lang="en-US" sz="32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025254" y="1660700"/>
            <a:ext cx="7540800" cy="3158700"/>
          </a:xfrm>
        </p:spPr>
        <p:txBody>
          <a:bodyPr/>
          <a:lstStyle/>
          <a:p>
            <a:pPr marL="50800" indent="0" algn="just">
              <a:buNone/>
            </a:pPr>
            <a:r>
              <a:rPr lang="es-ES" sz="2000" b="1" dirty="0" smtClean="0"/>
              <a:t>El artículo no responde la interrogante pero aporta información clínica importante: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8200920"/>
              </p:ext>
            </p:extLst>
          </p:nvPr>
        </p:nvGraphicFramePr>
        <p:xfrm>
          <a:off x="349908" y="2467154"/>
          <a:ext cx="8380024" cy="280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2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E9371C-ECA1-4AEF-8D5E-DF7059C9B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42E9371C-ECA1-4AEF-8D5E-DF7059C9B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99588F-56E7-4C81-B2BB-AA7BD2650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>
                                            <p:graphicEl>
                                              <a:dgm id="{3A99588F-56E7-4C81-B2BB-AA7BD2650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EFD3A-670B-4555-8DFC-3C0EA4C6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graphicEl>
                                              <a:dgm id="{3F9EFD3A-670B-4555-8DFC-3C0EA4C66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75459-C3E2-4001-88D6-40A212FEA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>
                                            <p:graphicEl>
                                              <a:dgm id="{43D75459-C3E2-4001-88D6-40A212FEA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48DACF-ED6B-4629-B537-BB77BC538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graphicEl>
                                              <a:dgm id="{9848DACF-ED6B-4629-B537-BB77BC538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A7B42F-777D-4C7C-ADA9-3C84E4520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graphicEl>
                                              <a:dgm id="{CDA7B42F-777D-4C7C-ADA9-3C84E4520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23E411-ADD8-440F-838D-918561823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>
                                            <p:graphicEl>
                                              <a:dgm id="{4023E411-ADD8-440F-838D-918561823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25254" y="530725"/>
            <a:ext cx="3581250" cy="1028700"/>
          </a:xfrm>
        </p:spPr>
        <p:txBody>
          <a:bodyPr/>
          <a:lstStyle/>
          <a:p>
            <a:r>
              <a:rPr lang="es-ES" sz="3200" dirty="0" smtClean="0"/>
              <a:t>Aportes del grupo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35426609"/>
              </p:ext>
            </p:extLst>
          </p:nvPr>
        </p:nvGraphicFramePr>
        <p:xfrm>
          <a:off x="298149" y="1559425"/>
          <a:ext cx="8690575" cy="359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ctrTitle" idx="4294967295"/>
          </p:nvPr>
        </p:nvSpPr>
        <p:spPr>
          <a:xfrm>
            <a:off x="782053" y="199185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800" dirty="0" smtClean="0"/>
              <a:t>Gracias</a:t>
            </a:r>
            <a:endParaRPr sz="8800" dirty="0"/>
          </a:p>
        </p:txBody>
      </p:sp>
      <p:sp>
        <p:nvSpPr>
          <p:cNvPr id="290" name="Google Shape;290;p2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204" t="23300" r="20286" b="15516"/>
          <a:stretch/>
        </p:blipFill>
        <p:spPr>
          <a:xfrm>
            <a:off x="409072" y="237717"/>
            <a:ext cx="8325855" cy="45816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8150" y="4895502"/>
            <a:ext cx="89514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 smtClean="0">
                <a:effectLst/>
                <a:latin typeface="Nixie One" panose="020B0604020202020204" charset="0"/>
              </a:rPr>
              <a:t>SCAI SHOCK Stage Classification Expert Consensus Update: A Review and Incorporation of Validation Studies, 2019.</a:t>
            </a:r>
            <a:endParaRPr lang="en-US" sz="1100" b="0" i="0" dirty="0">
              <a:effectLst/>
              <a:latin typeface="Nixi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54" y="601669"/>
            <a:ext cx="8604835" cy="394016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1894" y="4874244"/>
            <a:ext cx="90022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Nixie One" panose="020B0604020202020204" charset="0"/>
              </a:rPr>
              <a:t>Garan</a:t>
            </a:r>
            <a:r>
              <a:rPr lang="en-US" sz="1050" dirty="0">
                <a:latin typeface="Nixie One" panose="020B0604020202020204" charset="0"/>
              </a:rPr>
              <a:t> et al. JACC: HEART FAILURE VOL. 8, NO. 11, 2020 Pulmonary Artery Catheters in Cardiogenic Shock NOVEMBER 2020:903 – 1 3</a:t>
            </a:r>
          </a:p>
        </p:txBody>
      </p:sp>
    </p:spTree>
    <p:extLst>
      <p:ext uri="{BB962C8B-B14F-4D97-AF65-F5344CB8AC3E}">
        <p14:creationId xmlns:p14="http://schemas.microsoft.com/office/powerpoint/2010/main" val="37007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2328537" y="0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Pregunta del ciclo</a:t>
            </a:r>
            <a:endParaRPr sz="4000" dirty="0"/>
          </a:p>
        </p:txBody>
      </p:sp>
      <p:sp>
        <p:nvSpPr>
          <p:cNvPr id="2" name="Rectángulo 1"/>
          <p:cNvSpPr/>
          <p:nvPr/>
        </p:nvSpPr>
        <p:spPr>
          <a:xfrm>
            <a:off x="517358" y="1636127"/>
            <a:ext cx="8349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dirty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“En pacientes con shock cardiogénico de origen </a:t>
            </a:r>
            <a:r>
              <a:rPr lang="es-VE" sz="2400" b="1" dirty="0" smtClean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isquémico</a:t>
            </a:r>
            <a:r>
              <a:rPr lang="es-VE" sz="2400" b="1" dirty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, en instituciones que cuentan con laboratorio de </a:t>
            </a:r>
            <a:r>
              <a:rPr lang="es-VE" sz="2400" b="1" dirty="0" smtClean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hemodinamia </a:t>
            </a:r>
            <a:r>
              <a:rPr lang="es-VE" sz="2400" b="1" dirty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y cirugía cardiovascular, el soporte hemodinámico guiado por  monitoreo invasivo  versus no invasivo con ecocardiografía </a:t>
            </a:r>
            <a:r>
              <a:rPr lang="es-VE" sz="2400" b="1" dirty="0" err="1" smtClean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transtorácica</a:t>
            </a:r>
            <a:r>
              <a:rPr lang="es-VE" sz="2400" b="1" dirty="0" smtClean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 </a:t>
            </a:r>
            <a:r>
              <a:rPr lang="es-VE" sz="2400" b="1" dirty="0">
                <a:solidFill>
                  <a:schemeClr val="bg1"/>
                </a:solidFill>
                <a:latin typeface="Nixie One" panose="020B0604020202020204" charset="0"/>
                <a:ea typeface="Calibri" panose="020F0502020204030204" pitchFamily="34" charset="0"/>
              </a:rPr>
              <a:t>¿reduce la mortalidad?”.</a:t>
            </a:r>
            <a:endParaRPr lang="en-US" sz="2400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grpSp>
        <p:nvGrpSpPr>
          <p:cNvPr id="12" name="Google Shape;891;p48"/>
          <p:cNvGrpSpPr/>
          <p:nvPr/>
        </p:nvGrpSpPr>
        <p:grpSpPr>
          <a:xfrm>
            <a:off x="7988968" y="118329"/>
            <a:ext cx="737075" cy="844197"/>
            <a:chOff x="3951850" y="2985350"/>
            <a:chExt cx="407950" cy="416500"/>
          </a:xfrm>
        </p:grpSpPr>
        <p:sp>
          <p:nvSpPr>
            <p:cNvPr id="13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66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23" y="687805"/>
            <a:ext cx="7747457" cy="376788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09123" y="1663809"/>
            <a:ext cx="681889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C00000"/>
                </a:solidFill>
                <a:latin typeface="+mn-lt"/>
              </a:rPr>
              <a:t>El perfil </a:t>
            </a:r>
            <a:r>
              <a:rPr lang="es-ES" sz="2800" dirty="0">
                <a:solidFill>
                  <a:srgbClr val="C00000"/>
                </a:solidFill>
                <a:latin typeface="+mn-lt"/>
              </a:rPr>
              <a:t>hemodinámico completo con catéteres de arteria pulmonar en </a:t>
            </a:r>
            <a:r>
              <a:rPr lang="es-ES" sz="2800" dirty="0" smtClean="0">
                <a:solidFill>
                  <a:srgbClr val="C00000"/>
                </a:solidFill>
                <a:latin typeface="+mn-lt"/>
              </a:rPr>
              <a:t>el </a:t>
            </a:r>
            <a:r>
              <a:rPr lang="es-ES" sz="2800" dirty="0">
                <a:solidFill>
                  <a:srgbClr val="C00000"/>
                </a:solidFill>
                <a:latin typeface="+mn-lt"/>
              </a:rPr>
              <a:t>shock cardiogénico se asocia con una menor mortalidad </a:t>
            </a:r>
            <a:r>
              <a:rPr lang="es-ES" sz="2800" dirty="0" smtClean="0">
                <a:solidFill>
                  <a:srgbClr val="C00000"/>
                </a:solidFill>
                <a:latin typeface="+mn-lt"/>
              </a:rPr>
              <a:t>hospitalaria.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7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64684" y="183280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Introducción</a:t>
            </a:r>
            <a:endParaRPr dirty="0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1662</Words>
  <Application>Microsoft Office PowerPoint</Application>
  <PresentationFormat>Presentación en pantalla (16:9)</PresentationFormat>
  <Paragraphs>172</Paragraphs>
  <Slides>46</Slides>
  <Notes>37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Nixie One</vt:lpstr>
      <vt:lpstr>Cambria</vt:lpstr>
      <vt:lpstr>Roboto Slab</vt:lpstr>
      <vt:lpstr>Arial</vt:lpstr>
      <vt:lpstr>Wingdings</vt:lpstr>
      <vt:lpstr>Calibri</vt:lpstr>
      <vt:lpstr>Times New Roman</vt:lpstr>
      <vt:lpstr>Warwick template</vt:lpstr>
      <vt:lpstr>Evidencia Científica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Pregunta del ciclo</vt:lpstr>
      <vt:lpstr>Presentación de PowerPoint</vt:lpstr>
      <vt:lpstr>Introducción</vt:lpstr>
      <vt:lpstr>Introducción </vt:lpstr>
      <vt:lpstr>Objetivo</vt:lpstr>
      <vt:lpstr>Metodología</vt:lpstr>
      <vt:lpstr>Diseño del estudio</vt:lpstr>
      <vt:lpstr>Diseño del estudio</vt:lpstr>
      <vt:lpstr>Clasificación de los pacientes</vt:lpstr>
      <vt:lpstr>Clasificación de los resultados</vt:lpstr>
      <vt:lpstr>Análisis Estadístico</vt:lpstr>
      <vt:lpstr>Análisis Estadístico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Crudo la mortalidad entre los pacientes según los estadios de SCAI fue:</vt:lpstr>
      <vt:lpstr>Discusión</vt:lpstr>
      <vt:lpstr>Discusión</vt:lpstr>
      <vt:lpstr>Discusión</vt:lpstr>
      <vt:lpstr>Limitaciones del estudio</vt:lpstr>
      <vt:lpstr>Conclusiones</vt:lpstr>
      <vt:lpstr>Pregunta del ciclo</vt:lpstr>
      <vt:lpstr>Lista de Cotejo</vt:lpstr>
      <vt:lpstr>Presentación de PowerPoint</vt:lpstr>
      <vt:lpstr>Presentación de PowerPoint</vt:lpstr>
      <vt:lpstr>Presentación de PowerPoint</vt:lpstr>
      <vt:lpstr>Aportes del grupo</vt:lpstr>
      <vt:lpstr>Aportes del grupo</vt:lpstr>
      <vt:lpstr>Aportes del grupo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 Científica</dc:title>
  <cp:lastModifiedBy>Gilmar</cp:lastModifiedBy>
  <cp:revision>81</cp:revision>
  <dcterms:modified xsi:type="dcterms:W3CDTF">2022-02-11T01:10:40Z</dcterms:modified>
</cp:coreProperties>
</file>