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47"/>
  </p:notesMasterIdLst>
  <p:sldIdLst>
    <p:sldId id="256" r:id="rId2"/>
    <p:sldId id="319" r:id="rId3"/>
    <p:sldId id="320" r:id="rId4"/>
    <p:sldId id="321" r:id="rId5"/>
    <p:sldId id="322" r:id="rId6"/>
    <p:sldId id="328" r:id="rId7"/>
    <p:sldId id="323" r:id="rId8"/>
    <p:sldId id="326" r:id="rId9"/>
    <p:sldId id="359" r:id="rId10"/>
    <p:sldId id="364" r:id="rId11"/>
    <p:sldId id="361" r:id="rId12"/>
    <p:sldId id="362" r:id="rId13"/>
    <p:sldId id="363" r:id="rId14"/>
    <p:sldId id="329" r:id="rId15"/>
    <p:sldId id="324" r:id="rId16"/>
    <p:sldId id="330" r:id="rId17"/>
    <p:sldId id="325" r:id="rId18"/>
    <p:sldId id="334" r:id="rId19"/>
    <p:sldId id="335" r:id="rId20"/>
    <p:sldId id="332" r:id="rId21"/>
    <p:sldId id="333" r:id="rId22"/>
    <p:sldId id="340" r:id="rId23"/>
    <p:sldId id="341" r:id="rId24"/>
    <p:sldId id="339" r:id="rId25"/>
    <p:sldId id="342" r:id="rId26"/>
    <p:sldId id="343" r:id="rId27"/>
    <p:sldId id="336" r:id="rId28"/>
    <p:sldId id="344" r:id="rId29"/>
    <p:sldId id="337" r:id="rId30"/>
    <p:sldId id="338" r:id="rId31"/>
    <p:sldId id="345" r:id="rId32"/>
    <p:sldId id="365" r:id="rId33"/>
    <p:sldId id="366" r:id="rId34"/>
    <p:sldId id="357" r:id="rId35"/>
    <p:sldId id="356" r:id="rId36"/>
    <p:sldId id="353" r:id="rId37"/>
    <p:sldId id="331" r:id="rId38"/>
    <p:sldId id="355" r:id="rId39"/>
    <p:sldId id="354" r:id="rId40"/>
    <p:sldId id="348" r:id="rId41"/>
    <p:sldId id="346" r:id="rId42"/>
    <p:sldId id="347" r:id="rId43"/>
    <p:sldId id="349" r:id="rId44"/>
    <p:sldId id="350" r:id="rId45"/>
    <p:sldId id="352" r:id="rId46"/>
  </p:sldIdLst>
  <p:sldSz cx="9144000" cy="5143500" type="screen16x9"/>
  <p:notesSz cx="6858000" cy="9144000"/>
  <p:embeddedFontLst>
    <p:embeddedFont>
      <p:font typeface="Candara" panose="020E0502030303020204" pitchFamily="34" charset="0"/>
      <p:regular r:id="rId48"/>
      <p:bold r:id="rId49"/>
      <p:italic r:id="rId50"/>
      <p:boldItalic r:id="rId51"/>
    </p:embeddedFont>
    <p:embeddedFont>
      <p:font typeface="Raleway" panose="020B0604020202020204" charset="0"/>
      <p:regular r:id="rId52"/>
      <p:bold r:id="rId53"/>
      <p:italic r:id="rId54"/>
      <p:boldItalic r:id="rId55"/>
    </p:embeddedFont>
    <p:embeddedFont>
      <p:font typeface="Cabin Condensed" panose="020B0604020202020204" charset="0"/>
      <p:regular r:id="rId56"/>
      <p:bold r:id="rId57"/>
    </p:embeddedFont>
    <p:embeddedFont>
      <p:font typeface="Calibri" panose="020F0502020204030204" pitchFamily="34" charset="0"/>
      <p:regular r:id="rId58"/>
      <p:bold r:id="rId59"/>
      <p:italic r:id="rId60"/>
      <p:boldItalic r:id="rId61"/>
    </p:embeddedFont>
    <p:embeddedFont>
      <p:font typeface="Lato" panose="020B0604020202020204" charset="0"/>
      <p:regular r:id="rId62"/>
      <p:bold r:id="rId63"/>
      <p:italic r:id="rId64"/>
      <p:boldItalic r:id="rId65"/>
    </p:embeddedFont>
    <p:embeddedFont>
      <p:font typeface="Arial Rounded MT Bold" panose="020F0704030504030204" pitchFamily="34" charset="0"/>
      <p:regular r:id="rId66"/>
    </p:embeddedFont>
    <p:embeddedFont>
      <p:font typeface="Arial Unicode MS" panose="020B0604020202020204" pitchFamily="34" charset="-128"/>
      <p:regular r:id="rId67"/>
    </p:embeddedFont>
    <p:embeddedFont>
      <p:font typeface="Bodoni MT Black" panose="02070A03080606020203" pitchFamily="18" charset="0"/>
      <p:bold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053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98665B7-6574-423E-A4B5-A6C020D860FF}">
  <a:tblStyle styleId="{C98665B7-6574-423E-A4B5-A6C020D860F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1A8698C-63BC-4B6A-AE92-7E62379B444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419" autoAdjust="0"/>
    <p:restoredTop sz="81410" autoAdjust="0"/>
  </p:normalViewPr>
  <p:slideViewPr>
    <p:cSldViewPr snapToGrid="0">
      <p:cViewPr varScale="1">
        <p:scale>
          <a:sx n="76" d="100"/>
          <a:sy n="76" d="100"/>
        </p:scale>
        <p:origin x="47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notesMaster" Target="notesMasters/notesMaster1.xml"/><Relationship Id="rId63" Type="http://schemas.openxmlformats.org/officeDocument/2006/relationships/font" Target="fonts/font16.fntdata"/><Relationship Id="rId68" Type="http://schemas.openxmlformats.org/officeDocument/2006/relationships/font" Target="fonts/font2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font" Target="fonts/font19.fntdata"/><Relationship Id="rId5" Type="http://schemas.openxmlformats.org/officeDocument/2006/relationships/slide" Target="slides/slide4.xml"/><Relationship Id="rId61" Type="http://schemas.openxmlformats.org/officeDocument/2006/relationships/font" Target="fonts/font1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69" Type="http://schemas.openxmlformats.org/officeDocument/2006/relationships/font" Target="fonts/font22.fntdata"/><Relationship Id="rId8" Type="http://schemas.openxmlformats.org/officeDocument/2006/relationships/slide" Target="slides/slide7.xml"/><Relationship Id="rId51" Type="http://schemas.openxmlformats.org/officeDocument/2006/relationships/font" Target="fonts/font4.fntdata"/><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 Id="rId67"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font" Target="fonts/font15.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font" Target="fonts/font18.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ACE34F-883D-4A06-8979-22FE5A415F46}"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s-VE"/>
        </a:p>
      </dgm:t>
    </dgm:pt>
    <dgm:pt modelId="{1990F402-A81F-4499-A913-4A40CA2A31C9}">
      <dgm:prSet phldrT="[Texto]" custT="1"/>
      <dgm:spPr>
        <a:solidFill>
          <a:schemeClr val="accent3"/>
        </a:solidFill>
        <a:ln>
          <a:solidFill>
            <a:schemeClr val="tx2"/>
          </a:solidFill>
        </a:ln>
      </dgm:spPr>
      <dgm:t>
        <a:bodyPr/>
        <a:lstStyle/>
        <a:p>
          <a:r>
            <a:rPr lang="es-VE" sz="1200" b="1" dirty="0" smtClean="0">
              <a:solidFill>
                <a:schemeClr val="tx1"/>
              </a:solidFill>
              <a:latin typeface="Raleway" panose="020B0604020202020204" charset="0"/>
            </a:rPr>
            <a:t>Estimar la prevalencia de bloqueos de rama.</a:t>
          </a:r>
          <a:endParaRPr lang="es-VE" sz="1200" b="1" dirty="0">
            <a:latin typeface="Raleway" panose="020B0604020202020204" charset="0"/>
          </a:endParaRPr>
        </a:p>
      </dgm:t>
    </dgm:pt>
    <dgm:pt modelId="{D4AEF3C1-2041-4EEC-9698-2E7F9786D71E}" type="parTrans" cxnId="{4B1BDEAE-9813-4CAE-A600-F4590288E515}">
      <dgm:prSet/>
      <dgm:spPr/>
      <dgm:t>
        <a:bodyPr/>
        <a:lstStyle/>
        <a:p>
          <a:endParaRPr lang="es-VE"/>
        </a:p>
      </dgm:t>
    </dgm:pt>
    <dgm:pt modelId="{8C4E8C55-6982-4A76-876B-F3B68BFB31CA}" type="sibTrans" cxnId="{4B1BDEAE-9813-4CAE-A600-F4590288E515}">
      <dgm:prSet/>
      <dgm:spPr/>
      <dgm:t>
        <a:bodyPr/>
        <a:lstStyle/>
        <a:p>
          <a:endParaRPr lang="es-VE"/>
        </a:p>
      </dgm:t>
    </dgm:pt>
    <dgm:pt modelId="{95F15025-978E-43DA-89EA-7AAFDE2CA906}">
      <dgm:prSet phldrT="[Texto]" custT="1"/>
      <dgm:spPr>
        <a:solidFill>
          <a:schemeClr val="accent3"/>
        </a:solidFill>
        <a:ln>
          <a:solidFill>
            <a:schemeClr val="tx2"/>
          </a:solidFill>
        </a:ln>
      </dgm:spPr>
      <dgm:t>
        <a:bodyPr/>
        <a:lstStyle/>
        <a:p>
          <a:r>
            <a:rPr lang="es-VE" sz="1200" b="1" dirty="0" smtClean="0">
              <a:solidFill>
                <a:schemeClr val="tx1"/>
              </a:solidFill>
              <a:latin typeface="Raleway" panose="020B0604020202020204" charset="0"/>
            </a:rPr>
            <a:t>Describir las asociaciones entre los subtipos bloqueos de rama y los resultados cardiovasculares.</a:t>
          </a:r>
          <a:endParaRPr lang="es-VE" sz="1200" b="1" dirty="0">
            <a:solidFill>
              <a:schemeClr val="tx1"/>
            </a:solidFill>
            <a:latin typeface="Raleway" panose="020B0604020202020204" charset="0"/>
          </a:endParaRPr>
        </a:p>
      </dgm:t>
    </dgm:pt>
    <dgm:pt modelId="{CF35333F-4122-4BE8-BB8E-971A2ACD7E98}" type="parTrans" cxnId="{F8042D03-EC61-4646-A102-83AAD8A71A62}">
      <dgm:prSet/>
      <dgm:spPr/>
      <dgm:t>
        <a:bodyPr/>
        <a:lstStyle/>
        <a:p>
          <a:endParaRPr lang="es-VE"/>
        </a:p>
      </dgm:t>
    </dgm:pt>
    <dgm:pt modelId="{6B93805D-FF39-4259-8491-FF69E4040A1D}" type="sibTrans" cxnId="{F8042D03-EC61-4646-A102-83AAD8A71A62}">
      <dgm:prSet/>
      <dgm:spPr/>
      <dgm:t>
        <a:bodyPr/>
        <a:lstStyle/>
        <a:p>
          <a:endParaRPr lang="es-VE"/>
        </a:p>
      </dgm:t>
    </dgm:pt>
    <dgm:pt modelId="{487B4481-BA13-42DF-BB12-DF737E6DDCC7}">
      <dgm:prSet phldrT="[Texto]" custT="1"/>
      <dgm:spPr>
        <a:solidFill>
          <a:schemeClr val="accent3"/>
        </a:solidFill>
        <a:ln>
          <a:solidFill>
            <a:schemeClr val="tx2"/>
          </a:solidFill>
        </a:ln>
      </dgm:spPr>
      <dgm:t>
        <a:bodyPr/>
        <a:lstStyle/>
        <a:p>
          <a:r>
            <a:rPr lang="es-VE" sz="1200" b="1" dirty="0" smtClean="0">
              <a:solidFill>
                <a:schemeClr val="tx1"/>
              </a:solidFill>
              <a:latin typeface="Raleway" panose="020B0604020202020204" charset="0"/>
            </a:rPr>
            <a:t>Probar si los subtipos de bloqueos de rama son clínicamente útiles para mejorar la predicción del riesgo de eventos cardiovasculares. </a:t>
          </a:r>
          <a:endParaRPr lang="es-VE" sz="1200" b="1" dirty="0">
            <a:solidFill>
              <a:schemeClr val="tx1"/>
            </a:solidFill>
            <a:latin typeface="Raleway" panose="020B0604020202020204" charset="0"/>
          </a:endParaRPr>
        </a:p>
      </dgm:t>
    </dgm:pt>
    <dgm:pt modelId="{F2D3B459-2E0E-466A-BF22-AF081278CA3D}" type="parTrans" cxnId="{C8A3B4E7-697D-4CAD-AE71-ED4365AA7819}">
      <dgm:prSet/>
      <dgm:spPr/>
      <dgm:t>
        <a:bodyPr/>
        <a:lstStyle/>
        <a:p>
          <a:endParaRPr lang="es-VE"/>
        </a:p>
      </dgm:t>
    </dgm:pt>
    <dgm:pt modelId="{32809C20-31AC-43C5-9847-5A8B6163BB51}" type="sibTrans" cxnId="{C8A3B4E7-697D-4CAD-AE71-ED4365AA7819}">
      <dgm:prSet/>
      <dgm:spPr/>
      <dgm:t>
        <a:bodyPr/>
        <a:lstStyle/>
        <a:p>
          <a:endParaRPr lang="es-VE"/>
        </a:p>
      </dgm:t>
    </dgm:pt>
    <dgm:pt modelId="{AFF2D138-CE02-4B02-A8A5-CB036B5903E3}">
      <dgm:prSet custT="1"/>
      <dgm:spPr>
        <a:solidFill>
          <a:schemeClr val="accent3"/>
        </a:solidFill>
        <a:ln>
          <a:solidFill>
            <a:schemeClr val="tx2"/>
          </a:solidFill>
        </a:ln>
      </dgm:spPr>
      <dgm:t>
        <a:bodyPr/>
        <a:lstStyle/>
        <a:p>
          <a:r>
            <a:rPr lang="es-VE" sz="1200" b="1" dirty="0" smtClean="0">
              <a:solidFill>
                <a:schemeClr val="tx1"/>
              </a:solidFill>
              <a:latin typeface="Raleway" panose="020B0604020202020204" charset="0"/>
            </a:rPr>
            <a:t>Desarrollar un modelo útil en la predicción del riesgo de eventos CV en pacientes de atención primaria con diferentes subtipos de Bloqueos de rama.</a:t>
          </a:r>
          <a:endParaRPr lang="es-VE" sz="1200" b="1" dirty="0">
            <a:solidFill>
              <a:schemeClr val="tx1"/>
            </a:solidFill>
            <a:latin typeface="Raleway" panose="020B0604020202020204" charset="0"/>
          </a:endParaRPr>
        </a:p>
      </dgm:t>
    </dgm:pt>
    <dgm:pt modelId="{15230430-91C4-4E77-8727-893FA26CE5FB}" type="parTrans" cxnId="{5059165A-D6FD-4193-B55B-98C61EC63610}">
      <dgm:prSet/>
      <dgm:spPr/>
      <dgm:t>
        <a:bodyPr/>
        <a:lstStyle/>
        <a:p>
          <a:endParaRPr lang="es-VE"/>
        </a:p>
      </dgm:t>
    </dgm:pt>
    <dgm:pt modelId="{155B0512-AA93-4F79-A5C0-DB5A6E035299}" type="sibTrans" cxnId="{5059165A-D6FD-4193-B55B-98C61EC63610}">
      <dgm:prSet/>
      <dgm:spPr/>
      <dgm:t>
        <a:bodyPr/>
        <a:lstStyle/>
        <a:p>
          <a:endParaRPr lang="es-VE"/>
        </a:p>
      </dgm:t>
    </dgm:pt>
    <dgm:pt modelId="{ED70D402-821A-433F-B7CA-4DB4DFD521FF}" type="pres">
      <dgm:prSet presAssocID="{47ACE34F-883D-4A06-8979-22FE5A415F46}" presName="linear" presStyleCnt="0">
        <dgm:presLayoutVars>
          <dgm:animLvl val="lvl"/>
          <dgm:resizeHandles val="exact"/>
        </dgm:presLayoutVars>
      </dgm:prSet>
      <dgm:spPr/>
      <dgm:t>
        <a:bodyPr/>
        <a:lstStyle/>
        <a:p>
          <a:endParaRPr lang="es-VE"/>
        </a:p>
      </dgm:t>
    </dgm:pt>
    <dgm:pt modelId="{D9E50D0A-9260-407C-8EE6-3689C27DCCA1}" type="pres">
      <dgm:prSet presAssocID="{1990F402-A81F-4499-A913-4A40CA2A31C9}" presName="parentText" presStyleLbl="node1" presStyleIdx="0" presStyleCnt="4" custLinFactNeighborX="95589" custLinFactNeighborY="50220">
        <dgm:presLayoutVars>
          <dgm:chMax val="0"/>
          <dgm:bulletEnabled val="1"/>
        </dgm:presLayoutVars>
      </dgm:prSet>
      <dgm:spPr/>
      <dgm:t>
        <a:bodyPr/>
        <a:lstStyle/>
        <a:p>
          <a:endParaRPr lang="es-VE"/>
        </a:p>
      </dgm:t>
    </dgm:pt>
    <dgm:pt modelId="{79F4D914-5E7A-4692-8516-31DA421D7139}" type="pres">
      <dgm:prSet presAssocID="{8C4E8C55-6982-4A76-876B-F3B68BFB31CA}" presName="spacer" presStyleCnt="0"/>
      <dgm:spPr/>
    </dgm:pt>
    <dgm:pt modelId="{4F49EDC4-1373-433D-9665-6E29532395B9}" type="pres">
      <dgm:prSet presAssocID="{95F15025-978E-43DA-89EA-7AAFDE2CA906}" presName="parentText" presStyleLbl="node1" presStyleIdx="1" presStyleCnt="4" custLinFactNeighborX="-631" custLinFactNeighborY="10044">
        <dgm:presLayoutVars>
          <dgm:chMax val="0"/>
          <dgm:bulletEnabled val="1"/>
        </dgm:presLayoutVars>
      </dgm:prSet>
      <dgm:spPr/>
      <dgm:t>
        <a:bodyPr/>
        <a:lstStyle/>
        <a:p>
          <a:endParaRPr lang="es-VE"/>
        </a:p>
      </dgm:t>
    </dgm:pt>
    <dgm:pt modelId="{D9864875-A3D6-4572-92C8-96308B7551F0}" type="pres">
      <dgm:prSet presAssocID="{6B93805D-FF39-4259-8491-FF69E4040A1D}" presName="spacer" presStyleCnt="0"/>
      <dgm:spPr/>
    </dgm:pt>
    <dgm:pt modelId="{01B1C8D1-F108-481F-94AC-E4E10C71E195}" type="pres">
      <dgm:prSet presAssocID="{487B4481-BA13-42DF-BB12-DF737E6DDCC7}" presName="parentText" presStyleLbl="node1" presStyleIdx="2" presStyleCnt="4">
        <dgm:presLayoutVars>
          <dgm:chMax val="0"/>
          <dgm:bulletEnabled val="1"/>
        </dgm:presLayoutVars>
      </dgm:prSet>
      <dgm:spPr/>
      <dgm:t>
        <a:bodyPr/>
        <a:lstStyle/>
        <a:p>
          <a:endParaRPr lang="es-VE"/>
        </a:p>
      </dgm:t>
    </dgm:pt>
    <dgm:pt modelId="{FC19A3E7-DB53-4BB3-AAE9-7D42E7ABB286}" type="pres">
      <dgm:prSet presAssocID="{32809C20-31AC-43C5-9847-5A8B6163BB51}" presName="spacer" presStyleCnt="0"/>
      <dgm:spPr/>
    </dgm:pt>
    <dgm:pt modelId="{0168E835-C05E-46F0-8003-0F4D22E9067C}" type="pres">
      <dgm:prSet presAssocID="{AFF2D138-CE02-4B02-A8A5-CB036B5903E3}" presName="parentText" presStyleLbl="node1" presStyleIdx="3" presStyleCnt="4">
        <dgm:presLayoutVars>
          <dgm:chMax val="0"/>
          <dgm:bulletEnabled val="1"/>
        </dgm:presLayoutVars>
      </dgm:prSet>
      <dgm:spPr/>
      <dgm:t>
        <a:bodyPr/>
        <a:lstStyle/>
        <a:p>
          <a:endParaRPr lang="es-VE"/>
        </a:p>
      </dgm:t>
    </dgm:pt>
  </dgm:ptLst>
  <dgm:cxnLst>
    <dgm:cxn modelId="{5059165A-D6FD-4193-B55B-98C61EC63610}" srcId="{47ACE34F-883D-4A06-8979-22FE5A415F46}" destId="{AFF2D138-CE02-4B02-A8A5-CB036B5903E3}" srcOrd="3" destOrd="0" parTransId="{15230430-91C4-4E77-8727-893FA26CE5FB}" sibTransId="{155B0512-AA93-4F79-A5C0-DB5A6E035299}"/>
    <dgm:cxn modelId="{9A7D8B9A-E035-4A2F-A6F3-84C535F89193}" type="presOf" srcId="{95F15025-978E-43DA-89EA-7AAFDE2CA906}" destId="{4F49EDC4-1373-433D-9665-6E29532395B9}" srcOrd="0" destOrd="0" presId="urn:microsoft.com/office/officeart/2005/8/layout/vList2"/>
    <dgm:cxn modelId="{66751CCB-3300-4D26-AFAB-A4E7E6F6A28A}" type="presOf" srcId="{AFF2D138-CE02-4B02-A8A5-CB036B5903E3}" destId="{0168E835-C05E-46F0-8003-0F4D22E9067C}" srcOrd="0" destOrd="0" presId="urn:microsoft.com/office/officeart/2005/8/layout/vList2"/>
    <dgm:cxn modelId="{C8A3B4E7-697D-4CAD-AE71-ED4365AA7819}" srcId="{47ACE34F-883D-4A06-8979-22FE5A415F46}" destId="{487B4481-BA13-42DF-BB12-DF737E6DDCC7}" srcOrd="2" destOrd="0" parTransId="{F2D3B459-2E0E-466A-BF22-AF081278CA3D}" sibTransId="{32809C20-31AC-43C5-9847-5A8B6163BB51}"/>
    <dgm:cxn modelId="{F58657CD-5EDF-4123-846C-368A33404338}" type="presOf" srcId="{47ACE34F-883D-4A06-8979-22FE5A415F46}" destId="{ED70D402-821A-433F-B7CA-4DB4DFD521FF}" srcOrd="0" destOrd="0" presId="urn:microsoft.com/office/officeart/2005/8/layout/vList2"/>
    <dgm:cxn modelId="{FFCC3A1D-9EA6-45AB-BD2B-BC6A70DEB668}" type="presOf" srcId="{1990F402-A81F-4499-A913-4A40CA2A31C9}" destId="{D9E50D0A-9260-407C-8EE6-3689C27DCCA1}" srcOrd="0" destOrd="0" presId="urn:microsoft.com/office/officeart/2005/8/layout/vList2"/>
    <dgm:cxn modelId="{4B1BDEAE-9813-4CAE-A600-F4590288E515}" srcId="{47ACE34F-883D-4A06-8979-22FE5A415F46}" destId="{1990F402-A81F-4499-A913-4A40CA2A31C9}" srcOrd="0" destOrd="0" parTransId="{D4AEF3C1-2041-4EEC-9698-2E7F9786D71E}" sibTransId="{8C4E8C55-6982-4A76-876B-F3B68BFB31CA}"/>
    <dgm:cxn modelId="{F8042D03-EC61-4646-A102-83AAD8A71A62}" srcId="{47ACE34F-883D-4A06-8979-22FE5A415F46}" destId="{95F15025-978E-43DA-89EA-7AAFDE2CA906}" srcOrd="1" destOrd="0" parTransId="{CF35333F-4122-4BE8-BB8E-971A2ACD7E98}" sibTransId="{6B93805D-FF39-4259-8491-FF69E4040A1D}"/>
    <dgm:cxn modelId="{DC2497B4-538B-4466-9062-2F650C3A932C}" type="presOf" srcId="{487B4481-BA13-42DF-BB12-DF737E6DDCC7}" destId="{01B1C8D1-F108-481F-94AC-E4E10C71E195}" srcOrd="0" destOrd="0" presId="urn:microsoft.com/office/officeart/2005/8/layout/vList2"/>
    <dgm:cxn modelId="{BE9EBE35-9A31-428A-A29B-C7799D987496}" type="presParOf" srcId="{ED70D402-821A-433F-B7CA-4DB4DFD521FF}" destId="{D9E50D0A-9260-407C-8EE6-3689C27DCCA1}" srcOrd="0" destOrd="0" presId="urn:microsoft.com/office/officeart/2005/8/layout/vList2"/>
    <dgm:cxn modelId="{F5A80D2A-B867-4A15-A415-69B503340041}" type="presParOf" srcId="{ED70D402-821A-433F-B7CA-4DB4DFD521FF}" destId="{79F4D914-5E7A-4692-8516-31DA421D7139}" srcOrd="1" destOrd="0" presId="urn:microsoft.com/office/officeart/2005/8/layout/vList2"/>
    <dgm:cxn modelId="{5CFB7360-DA91-49EE-B7DD-6FD98ED4FB23}" type="presParOf" srcId="{ED70D402-821A-433F-B7CA-4DB4DFD521FF}" destId="{4F49EDC4-1373-433D-9665-6E29532395B9}" srcOrd="2" destOrd="0" presId="urn:microsoft.com/office/officeart/2005/8/layout/vList2"/>
    <dgm:cxn modelId="{9316C66D-7E74-4D00-A564-36894BEA1281}" type="presParOf" srcId="{ED70D402-821A-433F-B7CA-4DB4DFD521FF}" destId="{D9864875-A3D6-4572-92C8-96308B7551F0}" srcOrd="3" destOrd="0" presId="urn:microsoft.com/office/officeart/2005/8/layout/vList2"/>
    <dgm:cxn modelId="{CA87E624-BA52-424A-9F65-B864413D1259}" type="presParOf" srcId="{ED70D402-821A-433F-B7CA-4DB4DFD521FF}" destId="{01B1C8D1-F108-481F-94AC-E4E10C71E195}" srcOrd="4" destOrd="0" presId="urn:microsoft.com/office/officeart/2005/8/layout/vList2"/>
    <dgm:cxn modelId="{36BBE2C2-DE26-4AC3-BA66-F55815E8491C}" type="presParOf" srcId="{ED70D402-821A-433F-B7CA-4DB4DFD521FF}" destId="{FC19A3E7-DB53-4BB3-AAE9-7D42E7ABB286}" srcOrd="5" destOrd="0" presId="urn:microsoft.com/office/officeart/2005/8/layout/vList2"/>
    <dgm:cxn modelId="{CE3A7900-32F5-430F-9EA3-CD281DCED2AE}" type="presParOf" srcId="{ED70D402-821A-433F-B7CA-4DB4DFD521FF}" destId="{0168E835-C05E-46F0-8003-0F4D22E9067C}"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10995156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9698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Bodoni MT Black" panose="02070A03080606020203" pitchFamily="18" charset="0"/>
            </a:endParaRPr>
          </a:p>
        </p:txBody>
      </p:sp>
    </p:spTree>
    <p:extLst>
      <p:ext uri="{BB962C8B-B14F-4D97-AF65-F5344CB8AC3E}">
        <p14:creationId xmlns:p14="http://schemas.microsoft.com/office/powerpoint/2010/main" val="2857698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Bodoni MT Black" panose="02070A03080606020203" pitchFamily="18" charset="0"/>
            </a:endParaRPr>
          </a:p>
        </p:txBody>
      </p:sp>
    </p:spTree>
    <p:extLst>
      <p:ext uri="{BB962C8B-B14F-4D97-AF65-F5344CB8AC3E}">
        <p14:creationId xmlns:p14="http://schemas.microsoft.com/office/powerpoint/2010/main" val="3973656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Bodoni MT Black" panose="02070A03080606020203" pitchFamily="18" charset="0"/>
            </a:endParaRPr>
          </a:p>
        </p:txBody>
      </p:sp>
    </p:spTree>
    <p:extLst>
      <p:ext uri="{BB962C8B-B14F-4D97-AF65-F5344CB8AC3E}">
        <p14:creationId xmlns:p14="http://schemas.microsoft.com/office/powerpoint/2010/main" val="3799472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VE" sz="1100" b="0" i="0" u="none" strike="noStrike" cap="none" dirty="0" smtClean="0">
                <a:solidFill>
                  <a:srgbClr val="000000"/>
                </a:solidFill>
                <a:effectLst/>
                <a:latin typeface="Arial"/>
                <a:ea typeface="Arial"/>
                <a:cs typeface="Arial"/>
                <a:sym typeface="Arial"/>
              </a:rPr>
              <a:t>Para verificar que el algoritmo utilizado para identificar BBB capturó correctamente los diversos subtipos de BBB y no artefactos, contracciones ventriculares prematuras o ritmos estimulados a pesar de los diversos filtros aplicados, muestreamos aleatoriamente 50 ECG de cada categoría de BBB para una evaluación manual. Encontramos que todos los ECG muestreados (n = 200) fueron asignados correctamente por el algoritmo de acuerdo con los criterios BBB definidos.</a:t>
            </a:r>
          </a:p>
          <a:p>
            <a:pPr marL="0" lvl="0" indent="0" algn="l" rtl="0">
              <a:spcBef>
                <a:spcPts val="0"/>
              </a:spcBef>
              <a:spcAft>
                <a:spcPts val="0"/>
              </a:spcAft>
              <a:buNone/>
            </a:pPr>
            <a:endParaRPr dirty="0">
              <a:latin typeface="Bodoni MT Black" panose="02070A03080606020203" pitchFamily="18" charset="0"/>
            </a:endParaRPr>
          </a:p>
        </p:txBody>
      </p:sp>
    </p:spTree>
    <p:extLst>
      <p:ext uri="{BB962C8B-B14F-4D97-AF65-F5344CB8AC3E}">
        <p14:creationId xmlns:p14="http://schemas.microsoft.com/office/powerpoint/2010/main" val="3834836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95776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sz="1100" b="0" i="0" u="none" strike="noStrike" cap="none" dirty="0" smtClean="0">
                <a:solidFill>
                  <a:srgbClr val="000000"/>
                </a:solidFill>
                <a:effectLst/>
                <a:latin typeface="Arial"/>
                <a:ea typeface="Arial"/>
                <a:cs typeface="Arial"/>
                <a:sym typeface="Arial"/>
              </a:rPr>
              <a:t>La regresión de Cox genera un modelo predictivo para datos de tiempo de espera hasta el evento. El modelo genera una función de supervivencia que pronostica la probabilidad de que se haya producido el evento de interés en un momento dado </a:t>
            </a:r>
            <a:r>
              <a:rPr lang="es-ES" sz="1100" b="0" i="1" u="none" strike="noStrike" cap="none" dirty="0" smtClean="0">
                <a:solidFill>
                  <a:srgbClr val="000000"/>
                </a:solidFill>
                <a:effectLst/>
                <a:latin typeface="Arial"/>
                <a:ea typeface="Arial"/>
                <a:cs typeface="Arial"/>
                <a:sym typeface="Arial"/>
              </a:rPr>
              <a:t>t</a:t>
            </a:r>
            <a:r>
              <a:rPr lang="es-ES" sz="1100" b="0" i="0" u="none" strike="noStrike" cap="none" dirty="0" smtClean="0">
                <a:solidFill>
                  <a:srgbClr val="000000"/>
                </a:solidFill>
                <a:effectLst/>
                <a:latin typeface="Arial"/>
                <a:ea typeface="Arial"/>
                <a:cs typeface="Arial"/>
                <a:sym typeface="Arial"/>
              </a:rPr>
              <a:t> para determinados valores de las variables </a:t>
            </a:r>
            <a:r>
              <a:rPr lang="es-ES" sz="1100" b="0" i="0" u="none" strike="noStrike" cap="none" dirty="0" err="1" smtClean="0">
                <a:solidFill>
                  <a:srgbClr val="000000"/>
                </a:solidFill>
                <a:effectLst/>
                <a:latin typeface="Arial"/>
                <a:ea typeface="Arial"/>
                <a:cs typeface="Arial"/>
                <a:sym typeface="Arial"/>
              </a:rPr>
              <a:t>predictoras</a:t>
            </a:r>
            <a:r>
              <a:rPr lang="es-ES" sz="1100" b="0" i="0" u="none" strike="noStrike" cap="none" dirty="0" smtClean="0">
                <a:solidFill>
                  <a:srgbClr val="000000"/>
                </a:solidFill>
                <a:effectLst/>
                <a:latin typeface="Arial"/>
                <a:ea typeface="Arial"/>
                <a:cs typeface="Arial"/>
                <a:sym typeface="Arial"/>
              </a:rPr>
              <a:t>.</a:t>
            </a:r>
            <a:endParaRPr dirty="0">
              <a:latin typeface="Bodoni MT Black" panose="02070A03080606020203" pitchFamily="18" charset="0"/>
            </a:endParaRPr>
          </a:p>
        </p:txBody>
      </p:sp>
    </p:spTree>
    <p:extLst>
      <p:ext uri="{BB962C8B-B14F-4D97-AF65-F5344CB8AC3E}">
        <p14:creationId xmlns:p14="http://schemas.microsoft.com/office/powerpoint/2010/main" val="3826226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19685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Bodoni MT Black" panose="02070A03080606020203" pitchFamily="18" charset="0"/>
            </a:endParaRPr>
          </a:p>
        </p:txBody>
      </p:sp>
    </p:spTree>
    <p:extLst>
      <p:ext uri="{BB962C8B-B14F-4D97-AF65-F5344CB8AC3E}">
        <p14:creationId xmlns:p14="http://schemas.microsoft.com/office/powerpoint/2010/main" val="360542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Bodoni MT Black" panose="02070A03080606020203" pitchFamily="18" charset="0"/>
            </a:endParaRPr>
          </a:p>
        </p:txBody>
      </p:sp>
    </p:spTree>
    <p:extLst>
      <p:ext uri="{BB962C8B-B14F-4D97-AF65-F5344CB8AC3E}">
        <p14:creationId xmlns:p14="http://schemas.microsoft.com/office/powerpoint/2010/main" val="3309612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Bodoni MT Black" panose="02070A03080606020203" pitchFamily="18" charset="0"/>
            </a:endParaRPr>
          </a:p>
        </p:txBody>
      </p:sp>
    </p:spTree>
    <p:extLst>
      <p:ext uri="{BB962C8B-B14F-4D97-AF65-F5344CB8AC3E}">
        <p14:creationId xmlns:p14="http://schemas.microsoft.com/office/powerpoint/2010/main" val="1551093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Bodoni MT Black" panose="02070A03080606020203" pitchFamily="18" charset="0"/>
            </a:endParaRPr>
          </a:p>
        </p:txBody>
      </p:sp>
    </p:spTree>
    <p:extLst>
      <p:ext uri="{BB962C8B-B14F-4D97-AF65-F5344CB8AC3E}">
        <p14:creationId xmlns:p14="http://schemas.microsoft.com/office/powerpoint/2010/main" val="1607568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Bodoni MT Black" panose="02070A03080606020203" pitchFamily="18" charset="0"/>
            </a:endParaRPr>
          </a:p>
        </p:txBody>
      </p:sp>
    </p:spTree>
    <p:extLst>
      <p:ext uri="{BB962C8B-B14F-4D97-AF65-F5344CB8AC3E}">
        <p14:creationId xmlns:p14="http://schemas.microsoft.com/office/powerpoint/2010/main" val="2118888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Bodoni MT Black" panose="02070A03080606020203" pitchFamily="18" charset="0"/>
            </a:endParaRPr>
          </a:p>
        </p:txBody>
      </p:sp>
    </p:spTree>
    <p:extLst>
      <p:ext uri="{BB962C8B-B14F-4D97-AF65-F5344CB8AC3E}">
        <p14:creationId xmlns:p14="http://schemas.microsoft.com/office/powerpoint/2010/main" val="1515256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Bodoni MT Black" panose="02070A03080606020203" pitchFamily="18" charset="0"/>
            </a:endParaRPr>
          </a:p>
        </p:txBody>
      </p:sp>
    </p:spTree>
    <p:extLst>
      <p:ext uri="{BB962C8B-B14F-4D97-AF65-F5344CB8AC3E}">
        <p14:creationId xmlns:p14="http://schemas.microsoft.com/office/powerpoint/2010/main" val="1282077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Bodoni MT Black" panose="02070A03080606020203" pitchFamily="18" charset="0"/>
            </a:endParaRPr>
          </a:p>
        </p:txBody>
      </p:sp>
    </p:spTree>
    <p:extLst>
      <p:ext uri="{BB962C8B-B14F-4D97-AF65-F5344CB8AC3E}">
        <p14:creationId xmlns:p14="http://schemas.microsoft.com/office/powerpoint/2010/main" val="725328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Bodoni MT Black" panose="02070A03080606020203" pitchFamily="18" charset="0"/>
            </a:endParaRPr>
          </a:p>
        </p:txBody>
      </p:sp>
    </p:spTree>
    <p:extLst>
      <p:ext uri="{BB962C8B-B14F-4D97-AF65-F5344CB8AC3E}">
        <p14:creationId xmlns:p14="http://schemas.microsoft.com/office/powerpoint/2010/main" val="3369536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Bodoni MT Black" panose="02070A03080606020203" pitchFamily="18" charset="0"/>
            </a:endParaRPr>
          </a:p>
        </p:txBody>
      </p:sp>
    </p:spTree>
    <p:extLst>
      <p:ext uri="{BB962C8B-B14F-4D97-AF65-F5344CB8AC3E}">
        <p14:creationId xmlns:p14="http://schemas.microsoft.com/office/powerpoint/2010/main" val="14362513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Bodoni MT Black" panose="02070A03080606020203" pitchFamily="18" charset="0"/>
            </a:endParaRPr>
          </a:p>
        </p:txBody>
      </p:sp>
    </p:spTree>
    <p:extLst>
      <p:ext uri="{BB962C8B-B14F-4D97-AF65-F5344CB8AC3E}">
        <p14:creationId xmlns:p14="http://schemas.microsoft.com/office/powerpoint/2010/main" val="1994564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Bodoni MT Black" panose="02070A03080606020203" pitchFamily="18" charset="0"/>
            </a:endParaRPr>
          </a:p>
        </p:txBody>
      </p:sp>
    </p:spTree>
    <p:extLst>
      <p:ext uri="{BB962C8B-B14F-4D97-AF65-F5344CB8AC3E}">
        <p14:creationId xmlns:p14="http://schemas.microsoft.com/office/powerpoint/2010/main" val="5368222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Bodoni MT Black" panose="02070A03080606020203" pitchFamily="18" charset="0"/>
            </a:endParaRPr>
          </a:p>
        </p:txBody>
      </p:sp>
    </p:spTree>
    <p:extLst>
      <p:ext uri="{BB962C8B-B14F-4D97-AF65-F5344CB8AC3E}">
        <p14:creationId xmlns:p14="http://schemas.microsoft.com/office/powerpoint/2010/main" val="9316821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err="1" smtClean="0">
                <a:latin typeface="Bodoni MT Black" panose="02070A03080606020203" pitchFamily="18" charset="0"/>
              </a:rPr>
              <a:t>Indice</a:t>
            </a:r>
            <a:r>
              <a:rPr lang="es-ES" dirty="0" smtClean="0">
                <a:latin typeface="Bodoni MT Black" panose="02070A03080606020203" pitchFamily="18" charset="0"/>
              </a:rPr>
              <a:t> de </a:t>
            </a:r>
            <a:r>
              <a:rPr lang="es-ES" dirty="0" err="1" smtClean="0">
                <a:latin typeface="Bodoni MT Black" panose="02070A03080606020203" pitchFamily="18" charset="0"/>
              </a:rPr>
              <a:t>Charlson</a:t>
            </a:r>
            <a:endParaRPr dirty="0">
              <a:latin typeface="Bodoni MT Black" panose="02070A03080606020203" pitchFamily="18" charset="0"/>
            </a:endParaRPr>
          </a:p>
        </p:txBody>
      </p:sp>
    </p:spTree>
    <p:extLst>
      <p:ext uri="{BB962C8B-B14F-4D97-AF65-F5344CB8AC3E}">
        <p14:creationId xmlns:p14="http://schemas.microsoft.com/office/powerpoint/2010/main" val="2741496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Bodoni MT Black" panose="02070A03080606020203" pitchFamily="18" charset="0"/>
            </a:endParaRPr>
          </a:p>
        </p:txBody>
      </p:sp>
    </p:spTree>
    <p:extLst>
      <p:ext uri="{BB962C8B-B14F-4D97-AF65-F5344CB8AC3E}">
        <p14:creationId xmlns:p14="http://schemas.microsoft.com/office/powerpoint/2010/main" val="37929277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curva</a:t>
            </a:r>
            <a:r>
              <a:rPr lang="en-US" sz="1100" b="0" i="0" u="none" strike="noStrike" cap="none" dirty="0" smtClean="0">
                <a:solidFill>
                  <a:srgbClr val="000000"/>
                </a:solidFill>
                <a:effectLst/>
                <a:latin typeface="Arial"/>
                <a:ea typeface="Arial"/>
                <a:cs typeface="Arial"/>
                <a:sym typeface="Arial"/>
              </a:rPr>
              <a:t> roc</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smtClean="0">
                <a:solidFill>
                  <a:srgbClr val="000000"/>
                </a:solidFill>
                <a:effectLst/>
                <a:latin typeface="Arial"/>
                <a:ea typeface="Arial"/>
                <a:cs typeface="Arial"/>
                <a:sym typeface="Arial"/>
              </a:rPr>
              <a:t>Si </a:t>
            </a:r>
            <a:r>
              <a:rPr lang="en-US" sz="1100" b="0" i="0" u="none" strike="noStrike" cap="none" dirty="0" err="1" smtClean="0">
                <a:solidFill>
                  <a:srgbClr val="000000"/>
                </a:solidFill>
                <a:effectLst/>
                <a:latin typeface="Arial"/>
                <a:ea typeface="Arial"/>
                <a:cs typeface="Arial"/>
                <a:sym typeface="Arial"/>
              </a:rPr>
              <a:t>bien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una</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asociación</a:t>
            </a:r>
            <a:r>
              <a:rPr lang="en-US" sz="1100" b="0" i="0" u="none" strike="noStrike" cap="none" dirty="0" smtClean="0">
                <a:solidFill>
                  <a:srgbClr val="000000"/>
                </a:solidFill>
                <a:effectLst/>
                <a:latin typeface="Arial"/>
                <a:ea typeface="Arial"/>
                <a:cs typeface="Arial"/>
                <a:sym typeface="Arial"/>
              </a:rPr>
              <a:t> entre un </a:t>
            </a:r>
            <a:r>
              <a:rPr lang="en-US" sz="1100" b="0" i="0" u="none" strike="noStrike" cap="none" dirty="0" err="1" smtClean="0">
                <a:solidFill>
                  <a:srgbClr val="000000"/>
                </a:solidFill>
                <a:effectLst/>
                <a:latin typeface="Arial"/>
                <a:ea typeface="Arial"/>
                <a:cs typeface="Arial"/>
                <a:sym typeface="Arial"/>
              </a:rPr>
              <a:t>biomarcador</a:t>
            </a:r>
            <a:r>
              <a:rPr lang="en-US" sz="1100" b="0" i="0" u="none" strike="noStrike" cap="none" dirty="0" smtClean="0">
                <a:solidFill>
                  <a:srgbClr val="000000"/>
                </a:solidFill>
                <a:effectLst/>
                <a:latin typeface="Arial"/>
                <a:ea typeface="Arial"/>
                <a:cs typeface="Arial"/>
                <a:sym typeface="Arial"/>
              </a:rPr>
              <a:t> de </a:t>
            </a:r>
            <a:r>
              <a:rPr lang="en-US" sz="1100" b="0" i="0" u="none" strike="noStrike" cap="none" dirty="0" err="1" smtClean="0">
                <a:solidFill>
                  <a:srgbClr val="000000"/>
                </a:solidFill>
                <a:effectLst/>
                <a:latin typeface="Arial"/>
                <a:ea typeface="Arial"/>
                <a:cs typeface="Arial"/>
                <a:sym typeface="Arial"/>
              </a:rPr>
              <a:t>interés</a:t>
            </a:r>
            <a:r>
              <a:rPr lang="en-US" sz="1100" b="0" i="0" u="none" strike="noStrike" cap="none" dirty="0" smtClean="0">
                <a:solidFill>
                  <a:srgbClr val="000000"/>
                </a:solidFill>
                <a:effectLst/>
                <a:latin typeface="Arial"/>
                <a:ea typeface="Arial"/>
                <a:cs typeface="Arial"/>
                <a:sym typeface="Arial"/>
              </a:rPr>
              <a:t> y un </a:t>
            </a:r>
            <a:r>
              <a:rPr lang="en-US" sz="1100" b="0" i="0" u="none" strike="noStrike" cap="none" dirty="0" err="1" smtClean="0">
                <a:solidFill>
                  <a:srgbClr val="000000"/>
                </a:solidFill>
                <a:effectLst/>
                <a:latin typeface="Arial"/>
                <a:ea typeface="Arial"/>
                <a:cs typeface="Arial"/>
                <a:sym typeface="Arial"/>
              </a:rPr>
              <a:t>resultado</a:t>
            </a:r>
            <a:r>
              <a:rPr lang="en-US" sz="1100" b="0" i="0" u="none" strike="noStrike" cap="none" dirty="0" smtClean="0">
                <a:solidFill>
                  <a:srgbClr val="000000"/>
                </a:solidFill>
                <a:effectLst/>
                <a:latin typeface="Arial"/>
                <a:ea typeface="Arial"/>
                <a:cs typeface="Arial"/>
                <a:sym typeface="Arial"/>
              </a:rPr>
              <a:t> a </a:t>
            </a:r>
            <a:r>
              <a:rPr lang="en-US" sz="1100" b="0" i="0" u="none" strike="noStrike" cap="none" dirty="0" err="1" smtClean="0">
                <a:solidFill>
                  <a:srgbClr val="000000"/>
                </a:solidFill>
                <a:effectLst/>
                <a:latin typeface="Arial"/>
                <a:ea typeface="Arial"/>
                <a:cs typeface="Arial"/>
                <a:sym typeface="Arial"/>
              </a:rPr>
              <a:t>nivel</a:t>
            </a:r>
            <a:r>
              <a:rPr lang="en-US" sz="1100" b="0" i="0" u="none" strike="noStrike" cap="none" dirty="0" smtClean="0">
                <a:solidFill>
                  <a:srgbClr val="000000"/>
                </a:solidFill>
                <a:effectLst/>
                <a:latin typeface="Arial"/>
                <a:ea typeface="Arial"/>
                <a:cs typeface="Arial"/>
                <a:sym typeface="Arial"/>
              </a:rPr>
              <a:t> de </a:t>
            </a:r>
            <a:r>
              <a:rPr lang="en-US" sz="1100" b="0" i="0" u="none" strike="noStrike" cap="none" dirty="0" err="1" smtClean="0">
                <a:solidFill>
                  <a:srgbClr val="000000"/>
                </a:solidFill>
                <a:effectLst/>
                <a:latin typeface="Arial"/>
                <a:ea typeface="Arial"/>
                <a:cs typeface="Arial"/>
                <a:sym typeface="Arial"/>
              </a:rPr>
              <a:t>población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puede</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ayudar</a:t>
            </a:r>
            <a:r>
              <a:rPr lang="en-US" sz="1100" b="0" i="0" u="none" strike="noStrike" cap="none" dirty="0" smtClean="0">
                <a:solidFill>
                  <a:srgbClr val="000000"/>
                </a:solidFill>
                <a:effectLst/>
                <a:latin typeface="Arial"/>
                <a:ea typeface="Arial"/>
                <a:cs typeface="Arial"/>
                <a:sym typeface="Arial"/>
              </a:rPr>
              <a:t> a </a:t>
            </a:r>
            <a:r>
              <a:rPr lang="en-US" sz="1100" b="0" i="0" u="none" strike="noStrike" cap="none" dirty="0" err="1" smtClean="0">
                <a:solidFill>
                  <a:srgbClr val="000000"/>
                </a:solidFill>
                <a:effectLst/>
                <a:latin typeface="Arial"/>
                <a:ea typeface="Arial"/>
                <a:cs typeface="Arial"/>
                <a:sym typeface="Arial"/>
              </a:rPr>
              <a:t>informar</a:t>
            </a:r>
            <a:r>
              <a:rPr lang="en-US" sz="1100" b="0" i="0" u="none" strike="noStrike" cap="none" dirty="0" smtClean="0">
                <a:solidFill>
                  <a:srgbClr val="000000"/>
                </a:solidFill>
                <a:effectLst/>
                <a:latin typeface="Arial"/>
                <a:ea typeface="Arial"/>
                <a:cs typeface="Arial"/>
                <a:sym typeface="Arial"/>
              </a:rPr>
              <a:t> la </a:t>
            </a:r>
            <a:r>
              <a:rPr lang="en-US" sz="1100" b="0" i="0" u="none" strike="noStrike" cap="none" dirty="0" err="1" smtClean="0">
                <a:solidFill>
                  <a:srgbClr val="000000"/>
                </a:solidFill>
                <a:effectLst/>
                <a:latin typeface="Arial"/>
                <a:ea typeface="Arial"/>
                <a:cs typeface="Arial"/>
                <a:sym typeface="Arial"/>
              </a:rPr>
              <a:t>biología</a:t>
            </a:r>
            <a:r>
              <a:rPr lang="en-US" sz="1100" b="0" i="0" u="none" strike="noStrike" cap="none" dirty="0" smtClean="0">
                <a:solidFill>
                  <a:srgbClr val="000000"/>
                </a:solidFill>
                <a:effectLst/>
                <a:latin typeface="Arial"/>
                <a:ea typeface="Arial"/>
                <a:cs typeface="Arial"/>
                <a:sym typeface="Arial"/>
              </a:rPr>
              <a:t> o </a:t>
            </a:r>
            <a:r>
              <a:rPr lang="en-US" sz="1100" b="0" i="0" u="none" strike="noStrike" cap="none" dirty="0" err="1" smtClean="0">
                <a:solidFill>
                  <a:srgbClr val="000000"/>
                </a:solidFill>
                <a:effectLst/>
                <a:latin typeface="Arial"/>
                <a:ea typeface="Arial"/>
                <a:cs typeface="Arial"/>
                <a:sym typeface="Arial"/>
              </a:rPr>
              <a:t>generar</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hipótesis</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sobre</a:t>
            </a:r>
            <a:r>
              <a:rPr lang="en-US" sz="1100" b="0" i="0" u="none" strike="noStrike" cap="none" dirty="0" smtClean="0">
                <a:solidFill>
                  <a:srgbClr val="000000"/>
                </a:solidFill>
                <a:effectLst/>
                <a:latin typeface="Arial"/>
                <a:ea typeface="Arial"/>
                <a:cs typeface="Arial"/>
                <a:sym typeface="Arial"/>
              </a:rPr>
              <a:t> la </a:t>
            </a:r>
            <a:r>
              <a:rPr lang="en-US" sz="1100" b="0" i="0" u="none" strike="noStrike" cap="none" dirty="0" err="1" smtClean="0">
                <a:solidFill>
                  <a:srgbClr val="000000"/>
                </a:solidFill>
                <a:effectLst/>
                <a:latin typeface="Arial"/>
                <a:ea typeface="Arial"/>
                <a:cs typeface="Arial"/>
                <a:sym typeface="Arial"/>
              </a:rPr>
              <a:t>causalidad</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una</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asociación</a:t>
            </a:r>
            <a:r>
              <a:rPr lang="en-US" sz="1100" b="0" i="0" u="none" strike="noStrike" cap="none" dirty="0" smtClean="0">
                <a:solidFill>
                  <a:srgbClr val="000000"/>
                </a:solidFill>
                <a:effectLst/>
                <a:latin typeface="Arial"/>
                <a:ea typeface="Arial"/>
                <a:cs typeface="Arial"/>
                <a:sym typeface="Arial"/>
              </a:rPr>
              <a:t> no se traduce </a:t>
            </a:r>
            <a:r>
              <a:rPr lang="en-US" sz="1100" b="0" i="0" u="none" strike="noStrike" cap="none" dirty="0" err="1" smtClean="0">
                <a:solidFill>
                  <a:srgbClr val="000000"/>
                </a:solidFill>
                <a:effectLst/>
                <a:latin typeface="Arial"/>
                <a:ea typeface="Arial"/>
                <a:cs typeface="Arial"/>
                <a:sym typeface="Arial"/>
              </a:rPr>
              <a:t>necesariamente</a:t>
            </a:r>
            <a:r>
              <a:rPr lang="en-US" sz="1100" b="0" i="0" u="none" strike="noStrike" cap="none" dirty="0" smtClean="0">
                <a:solidFill>
                  <a:srgbClr val="000000"/>
                </a:solidFill>
                <a:effectLst/>
                <a:latin typeface="Arial"/>
                <a:ea typeface="Arial"/>
                <a:cs typeface="Arial"/>
                <a:sym typeface="Arial"/>
              </a:rPr>
              <a:t> en </a:t>
            </a:r>
            <a:r>
              <a:rPr lang="en-US" sz="1100" b="0" i="0" u="none" strike="noStrike" cap="none" dirty="0" err="1" smtClean="0">
                <a:solidFill>
                  <a:srgbClr val="000000"/>
                </a:solidFill>
                <a:effectLst/>
                <a:latin typeface="Arial"/>
                <a:ea typeface="Arial"/>
                <a:cs typeface="Arial"/>
                <a:sym typeface="Arial"/>
              </a:rPr>
              <a:t>una</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predicción</a:t>
            </a:r>
            <a:r>
              <a:rPr lang="en-US" sz="1100" b="0" i="0" u="none" strike="noStrike" cap="none" dirty="0" smtClean="0">
                <a:solidFill>
                  <a:srgbClr val="000000"/>
                </a:solidFill>
                <a:effectLst/>
                <a:latin typeface="Arial"/>
                <a:ea typeface="Arial"/>
                <a:cs typeface="Arial"/>
                <a:sym typeface="Arial"/>
              </a:rPr>
              <a:t> de </a:t>
            </a:r>
            <a:r>
              <a:rPr lang="en-US" sz="1100" b="0" i="0" u="none" strike="noStrike" cap="none" dirty="0" err="1" smtClean="0">
                <a:solidFill>
                  <a:srgbClr val="000000"/>
                </a:solidFill>
                <a:effectLst/>
                <a:latin typeface="Arial"/>
                <a:ea typeface="Arial"/>
                <a:cs typeface="Arial"/>
                <a:sym typeface="Arial"/>
              </a:rPr>
              <a:t>riesgo</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clínicamente</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significativa</a:t>
            </a:r>
            <a:r>
              <a:rPr lang="en-US" sz="1100" b="0" i="0" u="none" strike="noStrike" cap="none" dirty="0" smtClean="0">
                <a:solidFill>
                  <a:srgbClr val="000000"/>
                </a:solidFill>
                <a:effectLst/>
                <a:latin typeface="Arial"/>
                <a:ea typeface="Arial"/>
                <a:cs typeface="Arial"/>
                <a:sym typeface="Arial"/>
              </a:rPr>
              <a:t> para el </a:t>
            </a:r>
            <a:r>
              <a:rPr lang="en-US" sz="1100" b="0" i="0" u="none" strike="noStrike" cap="none" dirty="0" err="1" smtClean="0">
                <a:solidFill>
                  <a:srgbClr val="000000"/>
                </a:solidFill>
                <a:effectLst/>
                <a:latin typeface="Arial"/>
                <a:ea typeface="Arial"/>
                <a:cs typeface="Arial"/>
                <a:sym typeface="Arial"/>
              </a:rPr>
              <a:t>paciente</a:t>
            </a:r>
            <a:r>
              <a:rPr lang="en-US" sz="1100" b="0" i="0" u="none" strike="noStrike" cap="none" dirty="0" smtClean="0">
                <a:solidFill>
                  <a:srgbClr val="000000"/>
                </a:solidFill>
                <a:effectLst/>
                <a:latin typeface="Arial"/>
                <a:ea typeface="Arial"/>
                <a:cs typeface="Arial"/>
                <a:sym typeface="Arial"/>
              </a:rPr>
              <a:t> individual. En </a:t>
            </a:r>
            <a:r>
              <a:rPr lang="en-US" sz="1100" b="0" i="0" u="none" strike="noStrike" cap="none" dirty="0" err="1" smtClean="0">
                <a:solidFill>
                  <a:srgbClr val="000000"/>
                </a:solidFill>
                <a:effectLst/>
                <a:latin typeface="Arial"/>
                <a:ea typeface="Arial"/>
                <a:cs typeface="Arial"/>
                <a:sym typeface="Arial"/>
              </a:rPr>
              <a:t>consecuencia</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primero</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probamos</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si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agregar</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subtipos</a:t>
            </a:r>
            <a:r>
              <a:rPr lang="en-US" sz="1100" b="0" i="0" u="none" strike="noStrike" cap="none" dirty="0" smtClean="0">
                <a:solidFill>
                  <a:srgbClr val="000000"/>
                </a:solidFill>
                <a:effectLst/>
                <a:latin typeface="Arial"/>
                <a:ea typeface="Arial"/>
                <a:cs typeface="Arial"/>
                <a:sym typeface="Arial"/>
              </a:rPr>
              <a:t> BBB a un </a:t>
            </a:r>
            <a:r>
              <a:rPr lang="en-US" sz="1100" b="0" i="0" u="none" strike="noStrike" cap="none" dirty="0" err="1" smtClean="0">
                <a:solidFill>
                  <a:srgbClr val="000000"/>
                </a:solidFill>
                <a:effectLst/>
                <a:latin typeface="Arial"/>
                <a:ea typeface="Arial"/>
                <a:cs typeface="Arial"/>
                <a:sym typeface="Arial"/>
              </a:rPr>
              <a:t>modelo</a:t>
            </a:r>
            <a:r>
              <a:rPr lang="en-US" sz="1100" b="0" i="0" u="none" strike="noStrike" cap="none" dirty="0" smtClean="0">
                <a:solidFill>
                  <a:srgbClr val="000000"/>
                </a:solidFill>
                <a:effectLst/>
                <a:latin typeface="Arial"/>
                <a:ea typeface="Arial"/>
                <a:cs typeface="Arial"/>
                <a:sym typeface="Arial"/>
              </a:rPr>
              <a:t> de </a:t>
            </a:r>
            <a:r>
              <a:rPr lang="en-US" sz="1100" b="0" i="0" u="none" strike="noStrike" cap="none" dirty="0" err="1" smtClean="0">
                <a:solidFill>
                  <a:srgbClr val="000000"/>
                </a:solidFill>
                <a:effectLst/>
                <a:latin typeface="Arial"/>
                <a:ea typeface="Arial"/>
                <a:cs typeface="Arial"/>
                <a:sym typeface="Arial"/>
              </a:rPr>
              <a:t>riesgo</a:t>
            </a:r>
            <a:r>
              <a:rPr lang="en-US" sz="1100" b="0" i="0" u="none" strike="noStrike" cap="none" dirty="0" smtClean="0">
                <a:solidFill>
                  <a:srgbClr val="000000"/>
                </a:solidFill>
                <a:effectLst/>
                <a:latin typeface="Arial"/>
                <a:ea typeface="Arial"/>
                <a:cs typeface="Arial"/>
                <a:sym typeface="Arial"/>
              </a:rPr>
              <a:t> CV </a:t>
            </a:r>
            <a:r>
              <a:rPr lang="en-US" sz="1100" b="0" i="0" u="none" strike="noStrike" cap="none" dirty="0" err="1" smtClean="0">
                <a:solidFill>
                  <a:srgbClr val="000000"/>
                </a:solidFill>
                <a:effectLst/>
                <a:latin typeface="Arial"/>
                <a:ea typeface="Arial"/>
                <a:cs typeface="Arial"/>
                <a:sym typeface="Arial"/>
              </a:rPr>
              <a:t>convencional</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mejoraba</a:t>
            </a:r>
            <a:r>
              <a:rPr lang="en-US" sz="1100" b="0" i="0" u="none" strike="noStrike" cap="none" dirty="0" smtClean="0">
                <a:solidFill>
                  <a:srgbClr val="000000"/>
                </a:solidFill>
                <a:effectLst/>
                <a:latin typeface="Arial"/>
                <a:ea typeface="Arial"/>
                <a:cs typeface="Arial"/>
                <a:sym typeface="Arial"/>
              </a:rPr>
              <a:t> la </a:t>
            </a:r>
            <a:r>
              <a:rPr lang="en-US" sz="1100" b="0" i="0" u="none" strike="noStrike" cap="none" dirty="0" err="1" smtClean="0">
                <a:solidFill>
                  <a:srgbClr val="000000"/>
                </a:solidFill>
                <a:effectLst/>
                <a:latin typeface="Arial"/>
                <a:ea typeface="Arial"/>
                <a:cs typeface="Arial"/>
                <a:sym typeface="Arial"/>
              </a:rPr>
              <a:t>predicción</a:t>
            </a:r>
            <a:r>
              <a:rPr lang="en-US" sz="1100" b="0" i="0" u="none" strike="noStrike" cap="none" dirty="0" smtClean="0">
                <a:solidFill>
                  <a:srgbClr val="000000"/>
                </a:solidFill>
                <a:effectLst/>
                <a:latin typeface="Arial"/>
                <a:ea typeface="Arial"/>
                <a:cs typeface="Arial"/>
                <a:sym typeface="Arial"/>
              </a:rPr>
              <a:t> del </a:t>
            </a:r>
            <a:r>
              <a:rPr lang="en-US" sz="1100" b="0" i="0" u="none" strike="noStrike" cap="none" dirty="0" err="1" smtClean="0">
                <a:solidFill>
                  <a:srgbClr val="000000"/>
                </a:solidFill>
                <a:effectLst/>
                <a:latin typeface="Arial"/>
                <a:ea typeface="Arial"/>
                <a:cs typeface="Arial"/>
                <a:sym typeface="Arial"/>
              </a:rPr>
              <a:t>riesgo</a:t>
            </a:r>
            <a:r>
              <a:rPr lang="en-US" sz="1100" b="0" i="0" u="none" strike="noStrike" cap="none" dirty="0" smtClean="0">
                <a:solidFill>
                  <a:srgbClr val="000000"/>
                </a:solidFill>
                <a:effectLst/>
                <a:latin typeface="Arial"/>
                <a:ea typeface="Arial"/>
                <a:cs typeface="Arial"/>
                <a:sym typeface="Arial"/>
              </a:rPr>
              <a:t> de </a:t>
            </a:r>
            <a:r>
              <a:rPr lang="en-US" sz="1100" b="0" i="0" u="none" strike="noStrike" cap="none" dirty="0" err="1" smtClean="0">
                <a:solidFill>
                  <a:srgbClr val="000000"/>
                </a:solidFill>
                <a:effectLst/>
                <a:latin typeface="Arial"/>
                <a:ea typeface="Arial"/>
                <a:cs typeface="Arial"/>
                <a:sym typeface="Arial"/>
              </a:rPr>
              <a:t>eventos</a:t>
            </a:r>
            <a:r>
              <a:rPr lang="en-US" sz="1100" b="0" i="0" u="none" strike="noStrike" cap="none" dirty="0" smtClean="0">
                <a:solidFill>
                  <a:srgbClr val="000000"/>
                </a:solidFill>
                <a:effectLst/>
                <a:latin typeface="Arial"/>
                <a:ea typeface="Arial"/>
                <a:cs typeface="Arial"/>
                <a:sym typeface="Arial"/>
              </a:rPr>
              <a:t> CV </a:t>
            </a:r>
            <a:r>
              <a:rPr lang="en-US" sz="1100" b="0" i="0" u="none" strike="noStrike" cap="none" dirty="0" err="1" smtClean="0">
                <a:solidFill>
                  <a:srgbClr val="000000"/>
                </a:solidFill>
                <a:effectLst/>
                <a:latin typeface="Arial"/>
                <a:ea typeface="Arial"/>
                <a:cs typeface="Arial"/>
                <a:sym typeface="Arial"/>
              </a:rPr>
              <a:t>seleccionados</a:t>
            </a:r>
            <a:r>
              <a:rPr lang="en-US" sz="1100" b="0" i="0" u="none" strike="noStrike" cap="none" dirty="0" smtClean="0">
                <a:solidFill>
                  <a:srgbClr val="000000"/>
                </a:solidFill>
                <a:effectLst/>
                <a:latin typeface="Arial"/>
                <a:ea typeface="Arial"/>
                <a:cs typeface="Arial"/>
                <a:sym typeface="Arial"/>
              </a:rPr>
              <a:t> y </a:t>
            </a:r>
            <a:r>
              <a:rPr lang="en-US" sz="1100" b="0" i="0" u="none" strike="noStrike" cap="none" dirty="0" err="1" smtClean="0">
                <a:solidFill>
                  <a:srgbClr val="000000"/>
                </a:solidFill>
                <a:effectLst/>
                <a:latin typeface="Arial"/>
                <a:ea typeface="Arial"/>
                <a:cs typeface="Arial"/>
                <a:sym typeface="Arial"/>
              </a:rPr>
              <a:t>encontramos</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una</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mejora</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significativa</a:t>
            </a:r>
            <a:r>
              <a:rPr lang="en-US" sz="1100" b="0" i="0" u="none" strike="noStrike" cap="none" dirty="0" smtClean="0">
                <a:solidFill>
                  <a:srgbClr val="000000"/>
                </a:solidFill>
                <a:effectLst/>
                <a:latin typeface="Arial"/>
                <a:ea typeface="Arial"/>
                <a:cs typeface="Arial"/>
                <a:sym typeface="Arial"/>
              </a:rPr>
              <a:t> en el AUC para la IC y la </a:t>
            </a:r>
            <a:r>
              <a:rPr lang="en-US" sz="1100" b="0" i="0" u="none" strike="noStrike" cap="none" dirty="0" err="1" smtClean="0">
                <a:solidFill>
                  <a:srgbClr val="000000"/>
                </a:solidFill>
                <a:effectLst/>
                <a:latin typeface="Arial"/>
                <a:ea typeface="Arial"/>
                <a:cs typeface="Arial"/>
                <a:sym typeface="Arial"/>
              </a:rPr>
              <a:t>implantación</a:t>
            </a:r>
            <a:r>
              <a:rPr lang="en-US" sz="1100" b="0" i="0" u="none" strike="noStrike" cap="none" dirty="0" smtClean="0">
                <a:solidFill>
                  <a:srgbClr val="000000"/>
                </a:solidFill>
                <a:effectLst/>
                <a:latin typeface="Arial"/>
                <a:ea typeface="Arial"/>
                <a:cs typeface="Arial"/>
                <a:sym typeface="Arial"/>
              </a:rPr>
              <a:t> de </a:t>
            </a:r>
            <a:r>
              <a:rPr lang="en-US" sz="1100" b="0" i="0" u="none" strike="noStrike" cap="none" dirty="0" err="1" smtClean="0">
                <a:solidFill>
                  <a:srgbClr val="000000"/>
                </a:solidFill>
                <a:effectLst/>
                <a:latin typeface="Arial"/>
                <a:ea typeface="Arial"/>
                <a:cs typeface="Arial"/>
                <a:sym typeface="Arial"/>
              </a:rPr>
              <a:t>marcapasos</a:t>
            </a:r>
            <a:r>
              <a:rPr lang="en-US" sz="1100" b="0" i="0" u="none" strike="noStrike" cap="none" dirty="0" smtClean="0">
                <a:solidFill>
                  <a:srgbClr val="000000"/>
                </a:solidFill>
                <a:effectLst/>
                <a:latin typeface="Arial"/>
                <a:ea typeface="Arial"/>
                <a:cs typeface="Arial"/>
                <a:sym typeface="Arial"/>
              </a:rPr>
              <a:t>. En </a:t>
            </a:r>
            <a:r>
              <a:rPr lang="en-US" sz="1100" b="0" i="0" u="none" strike="noStrike" cap="none" dirty="0" err="1" smtClean="0">
                <a:solidFill>
                  <a:srgbClr val="000000"/>
                </a:solidFill>
                <a:effectLst/>
                <a:latin typeface="Arial"/>
                <a:ea typeface="Arial"/>
                <a:cs typeface="Arial"/>
                <a:sym typeface="Arial"/>
              </a:rPr>
              <a:t>nuestro</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medio</a:t>
            </a:r>
            <a:r>
              <a:rPr lang="en-US" sz="1100" b="0" i="0" u="none" strike="noStrike" cap="none" dirty="0" smtClean="0">
                <a:solidFill>
                  <a:srgbClr val="000000"/>
                </a:solidFill>
                <a:effectLst/>
                <a:latin typeface="Arial"/>
                <a:ea typeface="Arial"/>
                <a:cs typeface="Arial"/>
                <a:sym typeface="Arial"/>
              </a:rPr>
              <a:t>, AUC </a:t>
            </a:r>
            <a:r>
              <a:rPr lang="en-US" sz="1100" b="0" i="0" u="none" strike="noStrike" cap="none" dirty="0" err="1" smtClean="0">
                <a:solidFill>
                  <a:srgbClr val="000000"/>
                </a:solidFill>
                <a:effectLst/>
                <a:latin typeface="Arial"/>
                <a:ea typeface="Arial"/>
                <a:cs typeface="Arial"/>
                <a:sym typeface="Arial"/>
              </a:rPr>
              <a:t>corresponde</a:t>
            </a:r>
            <a:r>
              <a:rPr lang="en-US" sz="1100" b="0" i="0" u="none" strike="noStrike" cap="none" dirty="0" smtClean="0">
                <a:solidFill>
                  <a:srgbClr val="000000"/>
                </a:solidFill>
                <a:effectLst/>
                <a:latin typeface="Arial"/>
                <a:ea typeface="Arial"/>
                <a:cs typeface="Arial"/>
                <a:sym typeface="Arial"/>
              </a:rPr>
              <a:t> a la </a:t>
            </a:r>
            <a:r>
              <a:rPr lang="en-US" sz="1100" b="0" i="0" u="none" strike="noStrike" cap="none" dirty="0" err="1" smtClean="0">
                <a:solidFill>
                  <a:srgbClr val="000000"/>
                </a:solidFill>
                <a:effectLst/>
                <a:latin typeface="Arial"/>
                <a:ea typeface="Arial"/>
                <a:cs typeface="Arial"/>
                <a:sym typeface="Arial"/>
              </a:rPr>
              <a:t>probabilidad</a:t>
            </a:r>
            <a:r>
              <a:rPr lang="en-US" sz="1100" b="0" i="0" u="none" strike="noStrike" cap="none" dirty="0" smtClean="0">
                <a:solidFill>
                  <a:srgbClr val="000000"/>
                </a:solidFill>
                <a:effectLst/>
                <a:latin typeface="Arial"/>
                <a:ea typeface="Arial"/>
                <a:cs typeface="Arial"/>
                <a:sym typeface="Arial"/>
              </a:rPr>
              <a:t> de </a:t>
            </a:r>
            <a:r>
              <a:rPr lang="en-US" sz="1100" b="0" i="0" u="none" strike="noStrike" cap="none" dirty="0" err="1" smtClean="0">
                <a:solidFill>
                  <a:srgbClr val="000000"/>
                </a:solidFill>
                <a:effectLst/>
                <a:latin typeface="Arial"/>
                <a:ea typeface="Arial"/>
                <a:cs typeface="Arial"/>
                <a:sym typeface="Arial"/>
              </a:rPr>
              <a:t>que</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una</a:t>
            </a:r>
            <a:r>
              <a:rPr lang="en-US" sz="1100" b="0" i="0" u="none" strike="noStrike" cap="none" dirty="0" smtClean="0">
                <a:solidFill>
                  <a:srgbClr val="000000"/>
                </a:solidFill>
                <a:effectLst/>
                <a:latin typeface="Arial"/>
                <a:ea typeface="Arial"/>
                <a:cs typeface="Arial"/>
                <a:sym typeface="Arial"/>
              </a:rPr>
              <a:t> persona </a:t>
            </a:r>
            <a:r>
              <a:rPr lang="en-US" sz="1100" b="0" i="0" u="none" strike="noStrike" cap="none" dirty="0" err="1" smtClean="0">
                <a:solidFill>
                  <a:srgbClr val="000000"/>
                </a:solidFill>
                <a:effectLst/>
                <a:latin typeface="Arial"/>
                <a:ea typeface="Arial"/>
                <a:cs typeface="Arial"/>
                <a:sym typeface="Arial"/>
              </a:rPr>
              <a:t>que</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experimenta</a:t>
            </a:r>
            <a:r>
              <a:rPr lang="en-US" sz="1100" b="0" i="0" u="none" strike="noStrike" cap="none" dirty="0" smtClean="0">
                <a:solidFill>
                  <a:srgbClr val="000000"/>
                </a:solidFill>
                <a:effectLst/>
                <a:latin typeface="Arial"/>
                <a:ea typeface="Arial"/>
                <a:cs typeface="Arial"/>
                <a:sym typeface="Arial"/>
              </a:rPr>
              <a:t> un </a:t>
            </a:r>
            <a:r>
              <a:rPr lang="en-US" sz="1100" b="0" i="0" u="none" strike="noStrike" cap="none" dirty="0" err="1" smtClean="0">
                <a:solidFill>
                  <a:srgbClr val="000000"/>
                </a:solidFill>
                <a:effectLst/>
                <a:latin typeface="Arial"/>
                <a:ea typeface="Arial"/>
                <a:cs typeface="Arial"/>
                <a:sym typeface="Arial"/>
              </a:rPr>
              <a:t>evento</a:t>
            </a:r>
            <a:r>
              <a:rPr lang="en-US" sz="1100" b="0" i="0" u="none" strike="noStrike" cap="none" dirty="0" smtClean="0">
                <a:solidFill>
                  <a:srgbClr val="000000"/>
                </a:solidFill>
                <a:effectLst/>
                <a:latin typeface="Arial"/>
                <a:ea typeface="Arial"/>
                <a:cs typeface="Arial"/>
                <a:sym typeface="Arial"/>
              </a:rPr>
              <a:t> de </a:t>
            </a:r>
            <a:r>
              <a:rPr lang="en-US" sz="1100" b="0" i="0" u="none" strike="noStrike" cap="none" dirty="0" err="1" smtClean="0">
                <a:solidFill>
                  <a:srgbClr val="000000"/>
                </a:solidFill>
                <a:effectLst/>
                <a:latin typeface="Arial"/>
                <a:ea typeface="Arial"/>
                <a:cs typeface="Arial"/>
                <a:sym typeface="Arial"/>
              </a:rPr>
              <a:t>interés</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dentro</a:t>
            </a:r>
            <a:r>
              <a:rPr lang="en-US" sz="1100" b="0" i="0" u="none" strike="noStrike" cap="none" dirty="0" smtClean="0">
                <a:solidFill>
                  <a:srgbClr val="000000"/>
                </a:solidFill>
                <a:effectLst/>
                <a:latin typeface="Arial"/>
                <a:ea typeface="Arial"/>
                <a:cs typeface="Arial"/>
                <a:sym typeface="Arial"/>
              </a:rPr>
              <a:t> de los 10 </a:t>
            </a:r>
            <a:r>
              <a:rPr lang="en-US" sz="1100" b="0" i="0" u="none" strike="noStrike" cap="none" dirty="0" err="1" smtClean="0">
                <a:solidFill>
                  <a:srgbClr val="000000"/>
                </a:solidFill>
                <a:effectLst/>
                <a:latin typeface="Arial"/>
                <a:ea typeface="Arial"/>
                <a:cs typeface="Arial"/>
                <a:sym typeface="Arial"/>
              </a:rPr>
              <a:t>años</a:t>
            </a:r>
            <a:r>
              <a:rPr lang="en-US" sz="1100" b="0" i="0" u="none" strike="noStrike" cap="none" dirty="0" smtClean="0">
                <a:solidFill>
                  <a:srgbClr val="000000"/>
                </a:solidFill>
                <a:effectLst/>
                <a:latin typeface="Arial"/>
                <a:ea typeface="Arial"/>
                <a:cs typeface="Arial"/>
                <a:sym typeface="Arial"/>
              </a:rPr>
              <a:t> de </a:t>
            </a:r>
            <a:r>
              <a:rPr lang="en-US" sz="1100" b="0" i="0" u="none" strike="noStrike" cap="none" dirty="0" err="1" smtClean="0">
                <a:solidFill>
                  <a:srgbClr val="000000"/>
                </a:solidFill>
                <a:effectLst/>
                <a:latin typeface="Arial"/>
                <a:ea typeface="Arial"/>
                <a:cs typeface="Arial"/>
                <a:sym typeface="Arial"/>
              </a:rPr>
              <a:t>seguimiento</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reciba</a:t>
            </a:r>
            <a:r>
              <a:rPr lang="en-US" sz="1100" b="0" i="0" u="none" strike="noStrike" cap="none" dirty="0" smtClean="0">
                <a:solidFill>
                  <a:srgbClr val="000000"/>
                </a:solidFill>
                <a:effectLst/>
                <a:latin typeface="Arial"/>
                <a:ea typeface="Arial"/>
                <a:cs typeface="Arial"/>
                <a:sym typeface="Arial"/>
              </a:rPr>
              <a:t> un </a:t>
            </a:r>
            <a:r>
              <a:rPr lang="en-US" sz="1100" b="0" i="0" u="none" strike="noStrike" cap="none" dirty="0" err="1" smtClean="0">
                <a:solidFill>
                  <a:srgbClr val="000000"/>
                </a:solidFill>
                <a:effectLst/>
                <a:latin typeface="Arial"/>
                <a:ea typeface="Arial"/>
                <a:cs typeface="Arial"/>
                <a:sym typeface="Arial"/>
              </a:rPr>
              <a:t>riesgo</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predicho</a:t>
            </a:r>
            <a:r>
              <a:rPr lang="en-US" sz="1100" b="0" i="0" u="none" strike="noStrike" cap="none" dirty="0" smtClean="0">
                <a:solidFill>
                  <a:srgbClr val="000000"/>
                </a:solidFill>
                <a:effectLst/>
                <a:latin typeface="Arial"/>
                <a:ea typeface="Arial"/>
                <a:cs typeface="Arial"/>
                <a:sym typeface="Arial"/>
              </a:rPr>
              <a:t> mayor </a:t>
            </a:r>
            <a:r>
              <a:rPr lang="en-US" sz="1100" b="0" i="0" u="none" strike="noStrike" cap="none" dirty="0" err="1" smtClean="0">
                <a:solidFill>
                  <a:srgbClr val="000000"/>
                </a:solidFill>
                <a:effectLst/>
                <a:latin typeface="Arial"/>
                <a:ea typeface="Arial"/>
                <a:cs typeface="Arial"/>
                <a:sym typeface="Arial"/>
              </a:rPr>
              <a:t>que</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una</a:t>
            </a:r>
            <a:r>
              <a:rPr lang="en-US" sz="1100" b="0" i="0" u="none" strike="noStrike" cap="none" dirty="0" smtClean="0">
                <a:solidFill>
                  <a:srgbClr val="000000"/>
                </a:solidFill>
                <a:effectLst/>
                <a:latin typeface="Arial"/>
                <a:ea typeface="Arial"/>
                <a:cs typeface="Arial"/>
                <a:sym typeface="Arial"/>
              </a:rPr>
              <a:t> persona </a:t>
            </a:r>
            <a:r>
              <a:rPr lang="en-US" sz="1100" b="0" i="0" u="none" strike="noStrike" cap="none" dirty="0" err="1" smtClean="0">
                <a:solidFill>
                  <a:srgbClr val="000000"/>
                </a:solidFill>
                <a:effectLst/>
                <a:latin typeface="Arial"/>
                <a:ea typeface="Arial"/>
                <a:cs typeface="Arial"/>
                <a:sym typeface="Arial"/>
              </a:rPr>
              <a:t>que</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está</a:t>
            </a:r>
            <a:r>
              <a:rPr lang="en-US" sz="1100" b="0" i="0" u="none" strike="noStrike" cap="none" dirty="0" smtClean="0">
                <a:solidFill>
                  <a:srgbClr val="000000"/>
                </a:solidFill>
                <a:effectLst/>
                <a:latin typeface="Arial"/>
                <a:ea typeface="Arial"/>
                <a:cs typeface="Arial"/>
                <a:sym typeface="Arial"/>
              </a:rPr>
              <a:t> viva y no </a:t>
            </a:r>
            <a:r>
              <a:rPr lang="en-US" sz="1100" b="0" i="0" u="none" strike="noStrike" cap="none" dirty="0" err="1" smtClean="0">
                <a:solidFill>
                  <a:srgbClr val="000000"/>
                </a:solidFill>
                <a:effectLst/>
                <a:latin typeface="Arial"/>
                <a:ea typeface="Arial"/>
                <a:cs typeface="Arial"/>
                <a:sym typeface="Arial"/>
              </a:rPr>
              <a:t>experimenta</a:t>
            </a:r>
            <a:r>
              <a:rPr lang="en-US" sz="1100" b="0" i="0" u="none" strike="noStrike" cap="none" dirty="0" smtClean="0">
                <a:solidFill>
                  <a:srgbClr val="000000"/>
                </a:solidFill>
                <a:effectLst/>
                <a:latin typeface="Arial"/>
                <a:ea typeface="Arial"/>
                <a:cs typeface="Arial"/>
                <a:sym typeface="Arial"/>
              </a:rPr>
              <a:t> el </a:t>
            </a:r>
            <a:r>
              <a:rPr lang="en-US" sz="1100" b="0" i="0" u="none" strike="noStrike" cap="none" dirty="0" err="1" smtClean="0">
                <a:solidFill>
                  <a:srgbClr val="000000"/>
                </a:solidFill>
                <a:effectLst/>
                <a:latin typeface="Arial"/>
                <a:ea typeface="Arial"/>
                <a:cs typeface="Arial"/>
                <a:sym typeface="Arial"/>
              </a:rPr>
              <a:t>evento</a:t>
            </a:r>
            <a:r>
              <a:rPr lang="en-US" sz="1100" b="0" i="0" u="none" strike="noStrike" cap="none" dirty="0" smtClean="0">
                <a:solidFill>
                  <a:srgbClr val="000000"/>
                </a:solidFill>
                <a:effectLst/>
                <a:latin typeface="Arial"/>
                <a:ea typeface="Arial"/>
                <a:cs typeface="Arial"/>
                <a:sym typeface="Arial"/>
              </a:rPr>
              <a:t>. Para los </a:t>
            </a:r>
            <a:r>
              <a:rPr lang="en-US" sz="1100" b="0" i="0" u="none" strike="noStrike" cap="none" dirty="0" err="1" smtClean="0">
                <a:solidFill>
                  <a:srgbClr val="000000"/>
                </a:solidFill>
                <a:effectLst/>
                <a:latin typeface="Arial"/>
                <a:ea typeface="Arial"/>
                <a:cs typeface="Arial"/>
                <a:sym typeface="Arial"/>
              </a:rPr>
              <a:t>resultados</a:t>
            </a:r>
            <a:r>
              <a:rPr lang="en-US" sz="1100" b="0" i="0" u="none" strike="noStrike" cap="none" dirty="0" smtClean="0">
                <a:solidFill>
                  <a:srgbClr val="000000"/>
                </a:solidFill>
                <a:effectLst/>
                <a:latin typeface="Arial"/>
                <a:ea typeface="Arial"/>
                <a:cs typeface="Arial"/>
                <a:sym typeface="Arial"/>
              </a:rPr>
              <a:t> de </a:t>
            </a:r>
            <a:r>
              <a:rPr lang="en-US" sz="1100" b="0" i="0" u="none" strike="noStrike" cap="none" dirty="0" err="1" smtClean="0">
                <a:solidFill>
                  <a:srgbClr val="000000"/>
                </a:solidFill>
                <a:effectLst/>
                <a:latin typeface="Arial"/>
                <a:ea typeface="Arial"/>
                <a:cs typeface="Arial"/>
                <a:sym typeface="Arial"/>
              </a:rPr>
              <a:t>implantación</a:t>
            </a:r>
            <a:r>
              <a:rPr lang="en-US" sz="1100" b="0" i="0" u="none" strike="noStrike" cap="none" dirty="0" smtClean="0">
                <a:solidFill>
                  <a:srgbClr val="000000"/>
                </a:solidFill>
                <a:effectLst/>
                <a:latin typeface="Arial"/>
                <a:ea typeface="Arial"/>
                <a:cs typeface="Arial"/>
                <a:sym typeface="Arial"/>
              </a:rPr>
              <a:t> de </a:t>
            </a:r>
            <a:r>
              <a:rPr lang="en-US" sz="1100" b="0" i="0" u="none" strike="noStrike" cap="none" dirty="0" err="1" smtClean="0">
                <a:solidFill>
                  <a:srgbClr val="000000"/>
                </a:solidFill>
                <a:effectLst/>
                <a:latin typeface="Arial"/>
                <a:ea typeface="Arial"/>
                <a:cs typeface="Arial"/>
                <a:sym typeface="Arial"/>
              </a:rPr>
              <a:t>marcapasos</a:t>
            </a:r>
            <a:r>
              <a:rPr lang="en-US" sz="1100" b="0" i="0" u="none" strike="noStrike" cap="none" dirty="0" smtClean="0">
                <a:solidFill>
                  <a:srgbClr val="000000"/>
                </a:solidFill>
                <a:effectLst/>
                <a:latin typeface="Arial"/>
                <a:ea typeface="Arial"/>
                <a:cs typeface="Arial"/>
                <a:sym typeface="Arial"/>
              </a:rPr>
              <a:t> e IC en los </a:t>
            </a:r>
            <a:r>
              <a:rPr lang="en-US" sz="1100" b="0" i="0" u="none" strike="noStrike" cap="none" dirty="0" err="1" smtClean="0">
                <a:solidFill>
                  <a:srgbClr val="000000"/>
                </a:solidFill>
                <a:effectLst/>
                <a:latin typeface="Arial"/>
                <a:ea typeface="Arial"/>
                <a:cs typeface="Arial"/>
                <a:sym typeface="Arial"/>
              </a:rPr>
              <a:t>que</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encontramos</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mejoras</a:t>
            </a:r>
            <a:r>
              <a:rPr lang="en-US" sz="1100" b="0" i="0" u="none" strike="noStrike" cap="none" dirty="0" smtClean="0">
                <a:solidFill>
                  <a:srgbClr val="000000"/>
                </a:solidFill>
                <a:effectLst/>
                <a:latin typeface="Arial"/>
                <a:ea typeface="Arial"/>
                <a:cs typeface="Arial"/>
                <a:sym typeface="Arial"/>
              </a:rPr>
              <a:t> en el AUC, </a:t>
            </a:r>
            <a:r>
              <a:rPr lang="en-US" sz="1100" b="0" i="0" u="none" strike="noStrike" cap="none" dirty="0" err="1" smtClean="0">
                <a:solidFill>
                  <a:srgbClr val="000000"/>
                </a:solidFill>
                <a:effectLst/>
                <a:latin typeface="Arial"/>
                <a:ea typeface="Arial"/>
                <a:cs typeface="Arial"/>
                <a:sym typeface="Arial"/>
              </a:rPr>
              <a:t>fuimos</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más</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allá</a:t>
            </a:r>
            <a:r>
              <a:rPr lang="en-US" sz="1100" b="0" i="0" u="none" strike="noStrike" cap="none" dirty="0" smtClean="0">
                <a:solidFill>
                  <a:srgbClr val="000000"/>
                </a:solidFill>
                <a:effectLst/>
                <a:latin typeface="Arial"/>
                <a:ea typeface="Arial"/>
                <a:cs typeface="Arial"/>
                <a:sym typeface="Arial"/>
              </a:rPr>
              <a:t> y </a:t>
            </a:r>
            <a:r>
              <a:rPr lang="en-US" sz="1100" b="0" i="0" u="none" strike="noStrike" cap="none" dirty="0" err="1" smtClean="0">
                <a:solidFill>
                  <a:srgbClr val="000000"/>
                </a:solidFill>
                <a:effectLst/>
                <a:latin typeface="Arial"/>
                <a:ea typeface="Arial"/>
                <a:cs typeface="Arial"/>
                <a:sym typeface="Arial"/>
              </a:rPr>
              <a:t>estimamos</a:t>
            </a:r>
            <a:r>
              <a:rPr lang="en-US" sz="1100" b="0" i="0" u="none" strike="noStrike" cap="none" dirty="0" smtClean="0">
                <a:solidFill>
                  <a:srgbClr val="000000"/>
                </a:solidFill>
                <a:effectLst/>
                <a:latin typeface="Arial"/>
                <a:ea typeface="Arial"/>
                <a:cs typeface="Arial"/>
                <a:sym typeface="Arial"/>
              </a:rPr>
              <a:t> los </a:t>
            </a:r>
            <a:r>
              <a:rPr lang="en-US" sz="1100" b="0" i="0" u="none" strike="noStrike" cap="none" dirty="0" err="1" smtClean="0">
                <a:solidFill>
                  <a:srgbClr val="000000"/>
                </a:solidFill>
                <a:effectLst/>
                <a:latin typeface="Arial"/>
                <a:ea typeface="Arial"/>
                <a:cs typeface="Arial"/>
                <a:sym typeface="Arial"/>
              </a:rPr>
              <a:t>riesgos</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absolutos</a:t>
            </a:r>
            <a:r>
              <a:rPr lang="en-US" sz="1100" b="0" i="0" u="none" strike="noStrike" cap="none" dirty="0" smtClean="0">
                <a:solidFill>
                  <a:srgbClr val="000000"/>
                </a:solidFill>
                <a:effectLst/>
                <a:latin typeface="Arial"/>
                <a:ea typeface="Arial"/>
                <a:cs typeface="Arial"/>
                <a:sym typeface="Arial"/>
              </a:rPr>
              <a:t> de </a:t>
            </a:r>
            <a:r>
              <a:rPr lang="en-US" sz="1100" b="0" i="0" u="none" strike="noStrike" cap="none" dirty="0" err="1" smtClean="0">
                <a:solidFill>
                  <a:srgbClr val="000000"/>
                </a:solidFill>
                <a:effectLst/>
                <a:latin typeface="Arial"/>
                <a:ea typeface="Arial"/>
                <a:cs typeface="Arial"/>
                <a:sym typeface="Arial"/>
              </a:rPr>
              <a:t>tener</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varios</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subtipos</a:t>
            </a:r>
            <a:r>
              <a:rPr lang="en-US" sz="1100" b="0" i="0" u="none" strike="noStrike" cap="none" dirty="0" smtClean="0">
                <a:solidFill>
                  <a:srgbClr val="000000"/>
                </a:solidFill>
                <a:effectLst/>
                <a:latin typeface="Arial"/>
                <a:ea typeface="Arial"/>
                <a:cs typeface="Arial"/>
                <a:sym typeface="Arial"/>
              </a:rPr>
              <a:t> de BBB (</a:t>
            </a:r>
            <a:r>
              <a:rPr lang="en-US" sz="1100" b="0" i="0" u="none" strike="noStrike" cap="none" dirty="0" err="1" smtClean="0">
                <a:solidFill>
                  <a:srgbClr val="000000"/>
                </a:solidFill>
                <a:effectLst/>
                <a:latin typeface="Arial"/>
                <a:ea typeface="Arial"/>
                <a:cs typeface="Arial"/>
                <a:sym typeface="Arial"/>
              </a:rPr>
              <a:t>figura</a:t>
            </a:r>
            <a:r>
              <a:rPr lang="en-US" sz="1100" b="0" i="0" u="none" strike="noStrike" cap="none" dirty="0" smtClean="0">
                <a:solidFill>
                  <a:srgbClr val="000000"/>
                </a:solidFill>
                <a:effectLst/>
                <a:latin typeface="Arial"/>
                <a:ea typeface="Arial"/>
                <a:cs typeface="Arial"/>
                <a:sym typeface="Arial"/>
              </a:rPr>
              <a:t> 5).</a:t>
            </a:r>
            <a:endParaRPr lang="es-VE"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dirty="0">
              <a:latin typeface="Bodoni MT Black" panose="02070A03080606020203" pitchFamily="18" charset="0"/>
            </a:endParaRPr>
          </a:p>
        </p:txBody>
      </p:sp>
    </p:spTree>
    <p:extLst>
      <p:ext uri="{BB962C8B-B14F-4D97-AF65-F5344CB8AC3E}">
        <p14:creationId xmlns:p14="http://schemas.microsoft.com/office/powerpoint/2010/main" val="8258897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Bodoni MT Black" panose="02070A03080606020203" pitchFamily="18" charset="0"/>
            </a:endParaRPr>
          </a:p>
        </p:txBody>
      </p:sp>
    </p:spTree>
    <p:extLst>
      <p:ext uri="{BB962C8B-B14F-4D97-AF65-F5344CB8AC3E}">
        <p14:creationId xmlns:p14="http://schemas.microsoft.com/office/powerpoint/2010/main" val="24693229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445096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smtClean="0">
                <a:latin typeface="Bodoni MT Black" panose="02070A03080606020203" pitchFamily="18" charset="0"/>
              </a:rPr>
              <a:t>En BRI fue mas riesgo</a:t>
            </a:r>
            <a:r>
              <a:rPr lang="es-ES" baseline="0" dirty="0" smtClean="0">
                <a:latin typeface="Bodoni MT Black" panose="02070A03080606020203" pitchFamily="18" charset="0"/>
              </a:rPr>
              <a:t> de IC</a:t>
            </a:r>
            <a:endParaRPr dirty="0">
              <a:latin typeface="Bodoni MT Black" panose="02070A03080606020203" pitchFamily="18" charset="0"/>
            </a:endParaRPr>
          </a:p>
        </p:txBody>
      </p:sp>
    </p:spTree>
    <p:extLst>
      <p:ext uri="{BB962C8B-B14F-4D97-AF65-F5344CB8AC3E}">
        <p14:creationId xmlns:p14="http://schemas.microsoft.com/office/powerpoint/2010/main" val="7684943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655634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smtClean="0">
                <a:latin typeface="Bodoni MT Black" panose="02070A03080606020203" pitchFamily="18" charset="0"/>
              </a:rPr>
              <a:t>BRI Asociado a muerte cardiovascular</a:t>
            </a:r>
            <a:r>
              <a:rPr lang="es-ES" baseline="0" dirty="0" smtClean="0">
                <a:latin typeface="Bodoni MT Black" panose="02070A03080606020203" pitchFamily="18" charset="0"/>
              </a:rPr>
              <a:t> en hombres y no en mujeres</a:t>
            </a:r>
            <a:endParaRPr dirty="0">
              <a:latin typeface="Bodoni MT Black" panose="02070A03080606020203" pitchFamily="18" charset="0"/>
            </a:endParaRPr>
          </a:p>
        </p:txBody>
      </p:sp>
    </p:spTree>
    <p:extLst>
      <p:ext uri="{BB962C8B-B14F-4D97-AF65-F5344CB8AC3E}">
        <p14:creationId xmlns:p14="http://schemas.microsoft.com/office/powerpoint/2010/main" val="36149367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098198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Bodoni MT Black" panose="02070A03080606020203" pitchFamily="18" charset="0"/>
            </a:endParaRPr>
          </a:p>
        </p:txBody>
      </p:sp>
    </p:spTree>
    <p:extLst>
      <p:ext uri="{BB962C8B-B14F-4D97-AF65-F5344CB8AC3E}">
        <p14:creationId xmlns:p14="http://schemas.microsoft.com/office/powerpoint/2010/main" val="13457831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230604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Bodoni MT Black" panose="02070A03080606020203" pitchFamily="18" charset="0"/>
            </a:endParaRPr>
          </a:p>
        </p:txBody>
      </p:sp>
    </p:spTree>
    <p:extLst>
      <p:ext uri="{BB962C8B-B14F-4D97-AF65-F5344CB8AC3E}">
        <p14:creationId xmlns:p14="http://schemas.microsoft.com/office/powerpoint/2010/main" val="1610845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Bodoni MT Black" panose="02070A03080606020203" pitchFamily="18" charset="0"/>
            </a:endParaRPr>
          </a:p>
        </p:txBody>
      </p:sp>
    </p:spTree>
    <p:extLst>
      <p:ext uri="{BB962C8B-B14F-4D97-AF65-F5344CB8AC3E}">
        <p14:creationId xmlns:p14="http://schemas.microsoft.com/office/powerpoint/2010/main" val="12682450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Bodoni MT Black" panose="02070A03080606020203" pitchFamily="18" charset="0"/>
            </a:endParaRPr>
          </a:p>
        </p:txBody>
      </p:sp>
    </p:spTree>
    <p:extLst>
      <p:ext uri="{BB962C8B-B14F-4D97-AF65-F5344CB8AC3E}">
        <p14:creationId xmlns:p14="http://schemas.microsoft.com/office/powerpoint/2010/main" val="12589567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Bodoni MT Black" panose="02070A03080606020203" pitchFamily="18" charset="0"/>
            </a:endParaRPr>
          </a:p>
        </p:txBody>
      </p:sp>
    </p:spTree>
    <p:extLst>
      <p:ext uri="{BB962C8B-B14F-4D97-AF65-F5344CB8AC3E}">
        <p14:creationId xmlns:p14="http://schemas.microsoft.com/office/powerpoint/2010/main" val="40610294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Bodoni MT Black" panose="02070A03080606020203" pitchFamily="18" charset="0"/>
            </a:endParaRPr>
          </a:p>
        </p:txBody>
      </p:sp>
    </p:spTree>
    <p:extLst>
      <p:ext uri="{BB962C8B-B14F-4D97-AF65-F5344CB8AC3E}">
        <p14:creationId xmlns:p14="http://schemas.microsoft.com/office/powerpoint/2010/main" val="11841958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1936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Bodoni MT Black" panose="02070A03080606020203" pitchFamily="18" charset="0"/>
            </a:endParaRPr>
          </a:p>
        </p:txBody>
      </p:sp>
    </p:spTree>
    <p:extLst>
      <p:ext uri="{BB962C8B-B14F-4D97-AF65-F5344CB8AC3E}">
        <p14:creationId xmlns:p14="http://schemas.microsoft.com/office/powerpoint/2010/main" val="1211538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3983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Bodoni MT Black" panose="02070A03080606020203" pitchFamily="18" charset="0"/>
            </a:endParaRPr>
          </a:p>
        </p:txBody>
      </p:sp>
    </p:spTree>
    <p:extLst>
      <p:ext uri="{BB962C8B-B14F-4D97-AF65-F5344CB8AC3E}">
        <p14:creationId xmlns:p14="http://schemas.microsoft.com/office/powerpoint/2010/main" val="648691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Bodoni MT Black" panose="02070A03080606020203" pitchFamily="18" charset="0"/>
            </a:endParaRPr>
          </a:p>
        </p:txBody>
      </p:sp>
    </p:spTree>
    <p:extLst>
      <p:ext uri="{BB962C8B-B14F-4D97-AF65-F5344CB8AC3E}">
        <p14:creationId xmlns:p14="http://schemas.microsoft.com/office/powerpoint/2010/main" val="100557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Bodoni MT Black" panose="02070A03080606020203" pitchFamily="18" charset="0"/>
            </a:endParaRPr>
          </a:p>
        </p:txBody>
      </p:sp>
    </p:spTree>
    <p:extLst>
      <p:ext uri="{BB962C8B-B14F-4D97-AF65-F5344CB8AC3E}">
        <p14:creationId xmlns:p14="http://schemas.microsoft.com/office/powerpoint/2010/main" val="2759514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45225" y="2762725"/>
            <a:ext cx="6736500" cy="11598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4400">
                <a:solidFill>
                  <a:schemeClr val="dk2"/>
                </a:solidFill>
              </a:defRPr>
            </a:lvl1pPr>
            <a:lvl2pPr lvl="1">
              <a:spcBef>
                <a:spcPts val="0"/>
              </a:spcBef>
              <a:spcAft>
                <a:spcPts val="0"/>
              </a:spcAft>
              <a:buClr>
                <a:schemeClr val="dk2"/>
              </a:buClr>
              <a:buSzPts val="4400"/>
              <a:buNone/>
              <a:defRPr sz="4400">
                <a:solidFill>
                  <a:schemeClr val="dk2"/>
                </a:solidFill>
              </a:defRPr>
            </a:lvl2pPr>
            <a:lvl3pPr lvl="2">
              <a:spcBef>
                <a:spcPts val="0"/>
              </a:spcBef>
              <a:spcAft>
                <a:spcPts val="0"/>
              </a:spcAft>
              <a:buClr>
                <a:schemeClr val="dk2"/>
              </a:buClr>
              <a:buSzPts val="4400"/>
              <a:buNone/>
              <a:defRPr sz="4400">
                <a:solidFill>
                  <a:schemeClr val="dk2"/>
                </a:solidFill>
              </a:defRPr>
            </a:lvl3pPr>
            <a:lvl4pPr lvl="3">
              <a:spcBef>
                <a:spcPts val="0"/>
              </a:spcBef>
              <a:spcAft>
                <a:spcPts val="0"/>
              </a:spcAft>
              <a:buClr>
                <a:schemeClr val="dk2"/>
              </a:buClr>
              <a:buSzPts val="4400"/>
              <a:buNone/>
              <a:defRPr sz="4400">
                <a:solidFill>
                  <a:schemeClr val="dk2"/>
                </a:solidFill>
              </a:defRPr>
            </a:lvl4pPr>
            <a:lvl5pPr lvl="4">
              <a:spcBef>
                <a:spcPts val="0"/>
              </a:spcBef>
              <a:spcAft>
                <a:spcPts val="0"/>
              </a:spcAft>
              <a:buClr>
                <a:schemeClr val="dk2"/>
              </a:buClr>
              <a:buSzPts val="4400"/>
              <a:buNone/>
              <a:defRPr sz="4400">
                <a:solidFill>
                  <a:schemeClr val="dk2"/>
                </a:solidFill>
              </a:defRPr>
            </a:lvl5pPr>
            <a:lvl6pPr lvl="5">
              <a:spcBef>
                <a:spcPts val="0"/>
              </a:spcBef>
              <a:spcAft>
                <a:spcPts val="0"/>
              </a:spcAft>
              <a:buClr>
                <a:schemeClr val="dk2"/>
              </a:buClr>
              <a:buSzPts val="4400"/>
              <a:buNone/>
              <a:defRPr sz="4400">
                <a:solidFill>
                  <a:schemeClr val="dk2"/>
                </a:solidFill>
              </a:defRPr>
            </a:lvl6pPr>
            <a:lvl7pPr lvl="6">
              <a:spcBef>
                <a:spcPts val="0"/>
              </a:spcBef>
              <a:spcAft>
                <a:spcPts val="0"/>
              </a:spcAft>
              <a:buClr>
                <a:schemeClr val="dk2"/>
              </a:buClr>
              <a:buSzPts val="4400"/>
              <a:buNone/>
              <a:defRPr sz="4400">
                <a:solidFill>
                  <a:schemeClr val="dk2"/>
                </a:solidFill>
              </a:defRPr>
            </a:lvl7pPr>
            <a:lvl8pPr lvl="7">
              <a:spcBef>
                <a:spcPts val="0"/>
              </a:spcBef>
              <a:spcAft>
                <a:spcPts val="0"/>
              </a:spcAft>
              <a:buClr>
                <a:schemeClr val="dk2"/>
              </a:buClr>
              <a:buSzPts val="4400"/>
              <a:buNone/>
              <a:defRPr sz="4400">
                <a:solidFill>
                  <a:schemeClr val="dk2"/>
                </a:solidFill>
              </a:defRPr>
            </a:lvl8pPr>
            <a:lvl9pPr lvl="8">
              <a:spcBef>
                <a:spcPts val="0"/>
              </a:spcBef>
              <a:spcAft>
                <a:spcPts val="0"/>
              </a:spcAft>
              <a:buClr>
                <a:schemeClr val="dk2"/>
              </a:buClr>
              <a:buSzPts val="4400"/>
              <a:buNone/>
              <a:defRPr sz="4400">
                <a:solidFill>
                  <a:schemeClr val="dk2"/>
                </a:solidFill>
              </a:defRPr>
            </a:lvl9pPr>
          </a:lstStyle>
          <a:p>
            <a:endParaRPr/>
          </a:p>
        </p:txBody>
      </p:sp>
      <p:sp>
        <p:nvSpPr>
          <p:cNvPr id="11" name="Google Shape;11;p2"/>
          <p:cNvSpPr/>
          <p:nvPr/>
        </p:nvSpPr>
        <p:spPr>
          <a:xfrm>
            <a:off x="5938246" y="2533163"/>
            <a:ext cx="7218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659861" y="2533163"/>
            <a:ext cx="7218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 y="2533163"/>
            <a:ext cx="7218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21425" y="2533163"/>
            <a:ext cx="52167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Clr>
                <a:schemeClr val="accent6"/>
              </a:buClr>
              <a:buSzPts val="1800"/>
              <a:buChar char="▷"/>
              <a:defRPr>
                <a:solidFill>
                  <a:schemeClr val="dk1"/>
                </a:solidFill>
              </a:defRPr>
            </a:lvl1pPr>
            <a:lvl2pPr marL="914400" lvl="1" indent="-381000">
              <a:spcBef>
                <a:spcPts val="0"/>
              </a:spcBef>
              <a:spcAft>
                <a:spcPts val="0"/>
              </a:spcAft>
              <a:buClr>
                <a:schemeClr val="dk1"/>
              </a:buClr>
              <a:buSzPts val="2400"/>
              <a:buChar char="○"/>
              <a:defRPr>
                <a:solidFill>
                  <a:schemeClr val="dk1"/>
                </a:solidFill>
              </a:defRPr>
            </a:lvl2pPr>
            <a:lvl3pPr marL="1371600" lvl="2" indent="-381000">
              <a:spcBef>
                <a:spcPts val="0"/>
              </a:spcBef>
              <a:spcAft>
                <a:spcPts val="0"/>
              </a:spcAft>
              <a:buClr>
                <a:schemeClr val="dk1"/>
              </a:buClr>
              <a:buSzPts val="2400"/>
              <a:buChar char="■"/>
              <a:defRPr>
                <a:solidFill>
                  <a:schemeClr val="dk1"/>
                </a:solidFill>
              </a:defRPr>
            </a:lvl3pPr>
            <a:lvl4pPr marL="1828800" lvl="3" indent="-381000">
              <a:spcBef>
                <a:spcPts val="0"/>
              </a:spcBef>
              <a:spcAft>
                <a:spcPts val="0"/>
              </a:spcAft>
              <a:buClr>
                <a:schemeClr val="dk1"/>
              </a:buClr>
              <a:buSzPts val="2400"/>
              <a:buChar char="●"/>
              <a:defRPr>
                <a:solidFill>
                  <a:schemeClr val="dk1"/>
                </a:solidFill>
              </a:defRPr>
            </a:lvl4pPr>
            <a:lvl5pPr marL="2286000" lvl="4" indent="-381000">
              <a:spcBef>
                <a:spcPts val="0"/>
              </a:spcBef>
              <a:spcAft>
                <a:spcPts val="0"/>
              </a:spcAft>
              <a:buClr>
                <a:schemeClr val="dk1"/>
              </a:buClr>
              <a:buSzPts val="2400"/>
              <a:buChar char="○"/>
              <a:defRPr>
                <a:solidFill>
                  <a:schemeClr val="dk1"/>
                </a:solidFill>
              </a:defRPr>
            </a:lvl5pPr>
            <a:lvl6pPr marL="2743200" lvl="5" indent="-381000">
              <a:spcBef>
                <a:spcPts val="0"/>
              </a:spcBef>
              <a:spcAft>
                <a:spcPts val="0"/>
              </a:spcAft>
              <a:buClr>
                <a:schemeClr val="dk1"/>
              </a:buClr>
              <a:buSzPts val="2400"/>
              <a:buChar char="■"/>
              <a:defRPr>
                <a:solidFill>
                  <a:schemeClr val="dk1"/>
                </a:solidFill>
              </a:defRPr>
            </a:lvl6pPr>
            <a:lvl7pPr marL="3200400" lvl="6" indent="-381000">
              <a:spcBef>
                <a:spcPts val="0"/>
              </a:spcBef>
              <a:spcAft>
                <a:spcPts val="0"/>
              </a:spcAft>
              <a:buClr>
                <a:schemeClr val="dk1"/>
              </a:buClr>
              <a:buSzPts val="2400"/>
              <a:buChar char="●"/>
              <a:defRPr>
                <a:solidFill>
                  <a:schemeClr val="dk1"/>
                </a:solidFill>
              </a:defRPr>
            </a:lvl7pPr>
            <a:lvl8pPr marL="3657600" lvl="7" indent="-381000">
              <a:spcBef>
                <a:spcPts val="0"/>
              </a:spcBef>
              <a:spcAft>
                <a:spcPts val="0"/>
              </a:spcAft>
              <a:buClr>
                <a:schemeClr val="dk1"/>
              </a:buClr>
              <a:buSzPts val="2400"/>
              <a:buChar char="○"/>
              <a:defRPr>
                <a:solidFill>
                  <a:schemeClr val="dk1"/>
                </a:solidFill>
              </a:defRPr>
            </a:lvl8pPr>
            <a:lvl9pPr marL="4114800" lvl="8" indent="-381000">
              <a:spcBef>
                <a:spcPts val="0"/>
              </a:spcBef>
              <a:spcAft>
                <a:spcPts val="0"/>
              </a:spcAft>
              <a:buClr>
                <a:schemeClr val="dk1"/>
              </a:buClr>
              <a:buSzPts val="2400"/>
              <a:buChar char="■"/>
              <a:defRPr>
                <a:solidFill>
                  <a:schemeClr val="dk1"/>
                </a:solidFill>
              </a:defRPr>
            </a:lvl9pPr>
          </a:lstStyle>
          <a:p>
            <a:endParaRPr/>
          </a:p>
        </p:txBody>
      </p:sp>
      <p:sp>
        <p:nvSpPr>
          <p:cNvPr id="34" name="Google Shape;34;p5"/>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Ref idx="1002">
        <a:schemeClr val="bg2"/>
      </p:bgRef>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1pPr>
            <a:lvl2pPr lvl="1">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2pPr>
            <a:lvl3pPr lvl="2">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3pPr>
            <a:lvl4pPr lvl="3">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4pPr>
            <a:lvl5pPr lvl="4">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5pPr>
            <a:lvl6pPr lvl="5">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6pPr>
            <a:lvl7pPr lvl="6">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7pPr>
            <a:lvl8pPr lvl="7">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8pPr>
            <a:lvl9pPr lvl="8">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6"/>
              </a:buClr>
              <a:buSzPts val="2400"/>
              <a:buFont typeface="Lato"/>
              <a:buChar char="▷"/>
              <a:defRPr sz="2400">
                <a:solidFill>
                  <a:schemeClr val="dk1"/>
                </a:solidFill>
                <a:latin typeface="Lato"/>
                <a:ea typeface="Lato"/>
                <a:cs typeface="Lato"/>
                <a:sym typeface="Lato"/>
              </a:defRPr>
            </a:lvl1pPr>
            <a:lvl2pPr marL="914400" lvl="1"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2pPr>
            <a:lvl3pPr marL="1371600" lvl="2"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3pPr>
            <a:lvl4pPr marL="1828800" lvl="3"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4pPr>
            <a:lvl5pPr marL="2286000" lvl="4"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5pPr>
            <a:lvl6pPr marL="2743200" lvl="5"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6pPr>
            <a:lvl7pPr marL="3200400" lvl="6"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7pPr>
            <a:lvl8pPr marL="3657600" lvl="7"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8pPr>
            <a:lvl9pPr marL="4114800" lvl="8"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lvl="0" algn="r">
              <a:buNone/>
              <a:defRPr sz="1300">
                <a:solidFill>
                  <a:schemeClr val="accent6"/>
                </a:solidFill>
                <a:latin typeface="Lato"/>
                <a:ea typeface="Lato"/>
                <a:cs typeface="Lato"/>
                <a:sym typeface="Lato"/>
              </a:defRPr>
            </a:lvl1pPr>
            <a:lvl2pPr lvl="1" algn="r">
              <a:buNone/>
              <a:defRPr sz="1300">
                <a:solidFill>
                  <a:schemeClr val="accent6"/>
                </a:solidFill>
                <a:latin typeface="Lato"/>
                <a:ea typeface="Lato"/>
                <a:cs typeface="Lato"/>
                <a:sym typeface="Lato"/>
              </a:defRPr>
            </a:lvl2pPr>
            <a:lvl3pPr lvl="2" algn="r">
              <a:buNone/>
              <a:defRPr sz="1300">
                <a:solidFill>
                  <a:schemeClr val="accent6"/>
                </a:solidFill>
                <a:latin typeface="Lato"/>
                <a:ea typeface="Lato"/>
                <a:cs typeface="Lato"/>
                <a:sym typeface="Lato"/>
              </a:defRPr>
            </a:lvl3pPr>
            <a:lvl4pPr lvl="3" algn="r">
              <a:buNone/>
              <a:defRPr sz="1300">
                <a:solidFill>
                  <a:schemeClr val="accent6"/>
                </a:solidFill>
                <a:latin typeface="Lato"/>
                <a:ea typeface="Lato"/>
                <a:cs typeface="Lato"/>
                <a:sym typeface="Lato"/>
              </a:defRPr>
            </a:lvl4pPr>
            <a:lvl5pPr lvl="4" algn="r">
              <a:buNone/>
              <a:defRPr sz="1300">
                <a:solidFill>
                  <a:schemeClr val="accent6"/>
                </a:solidFill>
                <a:latin typeface="Lato"/>
                <a:ea typeface="Lato"/>
                <a:cs typeface="Lato"/>
                <a:sym typeface="Lato"/>
              </a:defRPr>
            </a:lvl5pPr>
            <a:lvl6pPr lvl="5" algn="r">
              <a:buNone/>
              <a:defRPr sz="1300">
                <a:solidFill>
                  <a:schemeClr val="accent6"/>
                </a:solidFill>
                <a:latin typeface="Lato"/>
                <a:ea typeface="Lato"/>
                <a:cs typeface="Lato"/>
                <a:sym typeface="Lato"/>
              </a:defRPr>
            </a:lvl6pPr>
            <a:lvl7pPr lvl="6" algn="r">
              <a:buNone/>
              <a:defRPr sz="1300">
                <a:solidFill>
                  <a:schemeClr val="accent6"/>
                </a:solidFill>
                <a:latin typeface="Lato"/>
                <a:ea typeface="Lato"/>
                <a:cs typeface="Lato"/>
                <a:sym typeface="Lato"/>
              </a:defRPr>
            </a:lvl7pPr>
            <a:lvl8pPr lvl="7" algn="r">
              <a:buNone/>
              <a:defRPr sz="1300">
                <a:solidFill>
                  <a:schemeClr val="accent6"/>
                </a:solidFill>
                <a:latin typeface="Lato"/>
                <a:ea typeface="Lato"/>
                <a:cs typeface="Lato"/>
                <a:sym typeface="Lato"/>
              </a:defRPr>
            </a:lvl8pPr>
            <a:lvl9pPr lvl="8" algn="r">
              <a:buNone/>
              <a:defRPr sz="1300">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‹Nº›</a:t>
            </a:fld>
            <a:endParaRPr/>
          </a:p>
        </p:txBody>
      </p:sp>
    </p:spTree>
  </p:cSld>
  <p:clrMap bg1="dk1" tx1="lt1" bg2="dk2" tx2="lt2" accent1="accent1" accent2="accent2" accent3="accent3" accent4="accent4" accent5="accent5" accent6="accent6" hlink="hlink" folHlink="folHlink"/>
  <p:sldLayoutIdLst>
    <p:sldLayoutId id="2147483648" r:id="rId1"/>
    <p:sldLayoutId id="2147483651"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10.png"/><Relationship Id="rId7" Type="http://schemas.microsoft.com/office/2007/relationships/hdphoto" Target="../media/hdphoto2.wdp"/><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12.png"/><Relationship Id="rId7" Type="http://schemas.microsoft.com/office/2007/relationships/hdphoto" Target="../media/hdphoto2.wdp"/><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1.png"/><Relationship Id="rId7" Type="http://schemas.openxmlformats.org/officeDocument/2006/relationships/image" Target="../media/image13.em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3.e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3.emf"/><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em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em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emf"/><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emf"/><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emf"/><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26.png"/></Relationships>
</file>

<file path=ppt/slides/_rels/slide4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png"/><Relationship Id="rId7" Type="http://schemas.openxmlformats.org/officeDocument/2006/relationships/diagramData" Target="../diagrams/data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diagramDrawing" Target="../diagrams/drawing1.xml"/><Relationship Id="rId5" Type="http://schemas.openxmlformats.org/officeDocument/2006/relationships/image" Target="../media/image2.png"/><Relationship Id="rId10" Type="http://schemas.openxmlformats.org/officeDocument/2006/relationships/diagramColors" Target="../diagrams/colors1.xml"/><Relationship Id="rId4" Type="http://schemas.microsoft.com/office/2007/relationships/hdphoto" Target="../media/hdphoto1.wdp"/><Relationship Id="rId9"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ctrTitle"/>
          </p:nvPr>
        </p:nvSpPr>
        <p:spPr>
          <a:xfrm>
            <a:off x="414699" y="1699163"/>
            <a:ext cx="8340731"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smtClean="0">
                <a:solidFill>
                  <a:schemeClr val="accent1">
                    <a:lumMod val="20000"/>
                    <a:lumOff val="80000"/>
                  </a:schemeClr>
                </a:solidFill>
              </a:rPr>
              <a:t>EVIDENCIA CIENTÍFICA</a:t>
            </a:r>
            <a:endParaRPr b="1" dirty="0">
              <a:solidFill>
                <a:schemeClr val="accent1">
                  <a:lumMod val="20000"/>
                  <a:lumOff val="80000"/>
                </a:schemeClr>
              </a:solidFill>
            </a:endParaRPr>
          </a:p>
        </p:txBody>
      </p:sp>
      <p:sp>
        <p:nvSpPr>
          <p:cNvPr id="4" name="CuadroTexto 3">
            <a:extLst>
              <a:ext uri="{FF2B5EF4-FFF2-40B4-BE49-F238E27FC236}">
                <a16:creationId xmlns:a16="http://schemas.microsoft.com/office/drawing/2014/main" xmlns="" id="{05C04FFC-E489-4805-8D49-CA19EFAD2A5B}"/>
              </a:ext>
            </a:extLst>
          </p:cNvPr>
          <p:cNvSpPr txBox="1"/>
          <p:nvPr/>
        </p:nvSpPr>
        <p:spPr>
          <a:xfrm>
            <a:off x="1929361" y="171149"/>
            <a:ext cx="5311411" cy="646331"/>
          </a:xfrm>
          <a:prstGeom prst="rect">
            <a:avLst/>
          </a:prstGeom>
          <a:noFill/>
        </p:spPr>
        <p:txBody>
          <a:bodyPr wrap="square">
            <a:spAutoFit/>
          </a:bodyPr>
          <a:lstStyle/>
          <a:p>
            <a:pPr algn="ctr"/>
            <a:r>
              <a:rPr lang="es-US" sz="1200" b="1" dirty="0">
                <a:solidFill>
                  <a:schemeClr val="tx1"/>
                </a:solidFill>
                <a:latin typeface="Raleway" panose="020B0604020202020204" charset="0"/>
                <a:ea typeface="Roboto Slab Regular" panose="020B0604020202020204" charset="0"/>
                <a:cs typeface="Times New Roman" panose="02020603050405020304" pitchFamily="18" charset="0"/>
              </a:rPr>
              <a:t>Universidad Centro Occidental Lisandro Alvarado</a:t>
            </a:r>
          </a:p>
          <a:p>
            <a:pPr algn="ctr"/>
            <a:r>
              <a:rPr lang="es-US" sz="1200" b="1" dirty="0">
                <a:solidFill>
                  <a:schemeClr val="tx1"/>
                </a:solidFill>
                <a:latin typeface="Raleway" panose="020B0604020202020204" charset="0"/>
                <a:ea typeface="Roboto Slab Regular" panose="020B0604020202020204" charset="0"/>
                <a:cs typeface="Times New Roman" panose="02020603050405020304" pitchFamily="18" charset="0"/>
              </a:rPr>
              <a:t>Centro Cardiovascular Regional Centro Occidental - ASCARDIO</a:t>
            </a:r>
          </a:p>
          <a:p>
            <a:pPr algn="ctr"/>
            <a:r>
              <a:rPr lang="es-US" sz="1200" b="1" dirty="0">
                <a:solidFill>
                  <a:schemeClr val="tx1"/>
                </a:solidFill>
                <a:latin typeface="Raleway" panose="020B0604020202020204" charset="0"/>
                <a:ea typeface="Roboto Slab Regular" panose="020B0604020202020204" charset="0"/>
                <a:cs typeface="Times New Roman" panose="02020603050405020304" pitchFamily="18" charset="0"/>
              </a:rPr>
              <a:t>Postgrado de Cardiología Clínica</a:t>
            </a:r>
            <a:endParaRPr lang="es-US" sz="1800" b="1" dirty="0">
              <a:solidFill>
                <a:schemeClr val="tx1"/>
              </a:solidFill>
              <a:latin typeface="Raleway" panose="020B0604020202020204" charset="0"/>
              <a:ea typeface="Roboto Slab Regular" panose="020B0604020202020204" charset="0"/>
              <a:cs typeface="Times New Roman" panose="02020603050405020304" pitchFamily="18" charset="0"/>
            </a:endParaRPr>
          </a:p>
        </p:txBody>
      </p:sp>
      <p:sp>
        <p:nvSpPr>
          <p:cNvPr id="5" name="CuadroTexto 4">
            <a:extLst>
              <a:ext uri="{FF2B5EF4-FFF2-40B4-BE49-F238E27FC236}">
                <a16:creationId xmlns:a16="http://schemas.microsoft.com/office/drawing/2014/main" xmlns="" id="{1AACED8A-8703-40AE-BC5E-A77CE8EA38A4}"/>
              </a:ext>
            </a:extLst>
          </p:cNvPr>
          <p:cNvSpPr txBox="1"/>
          <p:nvPr/>
        </p:nvSpPr>
        <p:spPr>
          <a:xfrm>
            <a:off x="152878" y="3378653"/>
            <a:ext cx="3118828" cy="307777"/>
          </a:xfrm>
          <a:prstGeom prst="rect">
            <a:avLst/>
          </a:prstGeom>
          <a:noFill/>
        </p:spPr>
        <p:txBody>
          <a:bodyPr wrap="square">
            <a:spAutoFit/>
          </a:bodyPr>
          <a:lstStyle/>
          <a:p>
            <a:r>
              <a:rPr lang="es-US" b="1" dirty="0" smtClean="0">
                <a:solidFill>
                  <a:srgbClr val="FFFFFF"/>
                </a:solidFill>
                <a:latin typeface="Raleway" panose="020B0604020202020204" charset="0"/>
                <a:ea typeface="Roboto Slab Regular" panose="020B0604020202020204" charset="0"/>
                <a:cs typeface="Times New Roman" panose="02020603050405020304" pitchFamily="18" charset="0"/>
              </a:rPr>
              <a:t>GRUPO Nº 4 (Cardiología Clínica) </a:t>
            </a:r>
          </a:p>
        </p:txBody>
      </p:sp>
      <p:sp>
        <p:nvSpPr>
          <p:cNvPr id="6" name="CuadroTexto 5">
            <a:extLst>
              <a:ext uri="{FF2B5EF4-FFF2-40B4-BE49-F238E27FC236}">
                <a16:creationId xmlns:a16="http://schemas.microsoft.com/office/drawing/2014/main" xmlns="" id="{A8B28AF8-33C9-43BF-9552-56DE8A900913}"/>
              </a:ext>
            </a:extLst>
          </p:cNvPr>
          <p:cNvSpPr txBox="1"/>
          <p:nvPr/>
        </p:nvSpPr>
        <p:spPr>
          <a:xfrm>
            <a:off x="2920789" y="4866501"/>
            <a:ext cx="3328553" cy="276999"/>
          </a:xfrm>
          <a:prstGeom prst="rect">
            <a:avLst/>
          </a:prstGeom>
          <a:noFill/>
        </p:spPr>
        <p:txBody>
          <a:bodyPr wrap="square">
            <a:spAutoFit/>
          </a:bodyPr>
          <a:lstStyle/>
          <a:p>
            <a:r>
              <a:rPr lang="es-US" sz="1200" b="1" dirty="0">
                <a:solidFill>
                  <a:srgbClr val="FFFFFF"/>
                </a:solidFill>
                <a:latin typeface="Raleway" panose="020B0604020202020204" charset="0"/>
                <a:ea typeface="Roboto Slab Regular" panose="020B0604020202020204" charset="0"/>
                <a:cs typeface="Times New Roman" panose="02020603050405020304" pitchFamily="18" charset="0"/>
              </a:rPr>
              <a:t>Barquisimeto</a:t>
            </a:r>
            <a:r>
              <a:rPr lang="es-US" sz="1200" b="1" dirty="0" smtClean="0">
                <a:solidFill>
                  <a:srgbClr val="FFFFFF"/>
                </a:solidFill>
                <a:latin typeface="Raleway" panose="020B0604020202020204" charset="0"/>
                <a:ea typeface="Roboto Slab Regular" panose="020B0604020202020204" charset="0"/>
                <a:cs typeface="Times New Roman" panose="02020603050405020304" pitchFamily="18" charset="0"/>
              </a:rPr>
              <a:t>, 19 de Septiembre de 2022</a:t>
            </a:r>
            <a:endParaRPr lang="es-US" sz="1800" b="1" dirty="0">
              <a:solidFill>
                <a:srgbClr val="FFFFFF"/>
              </a:solidFill>
              <a:latin typeface="Raleway" panose="020B0604020202020204" charset="0"/>
              <a:ea typeface="Roboto Slab Regular" panose="020B0604020202020204" charset="0"/>
              <a:cs typeface="Times New Roman" panose="02020603050405020304" pitchFamily="18" charset="0"/>
            </a:endParaRPr>
          </a:p>
        </p:txBody>
      </p:sp>
      <p:sp>
        <p:nvSpPr>
          <p:cNvPr id="7" name="Google Shape;88;p12">
            <a:extLst>
              <a:ext uri="{FF2B5EF4-FFF2-40B4-BE49-F238E27FC236}">
                <a16:creationId xmlns:a16="http://schemas.microsoft.com/office/drawing/2014/main" xmlns="" id="{3F6EB98C-4CEF-485E-8A79-B40A76C6B68B}"/>
              </a:ext>
            </a:extLst>
          </p:cNvPr>
          <p:cNvSpPr txBox="1">
            <a:spLocks/>
          </p:cNvSpPr>
          <p:nvPr/>
        </p:nvSpPr>
        <p:spPr>
          <a:xfrm>
            <a:off x="6324152" y="2509013"/>
            <a:ext cx="1475235" cy="62958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4400"/>
              <a:buFont typeface="Raleway"/>
              <a:buNone/>
              <a:defRPr sz="4400" b="0"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4400"/>
              <a:buFont typeface="Raleway"/>
              <a:buNone/>
              <a:defRPr sz="4400" b="0"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4400"/>
              <a:buFont typeface="Raleway"/>
              <a:buNone/>
              <a:defRPr sz="4400" b="0"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4400"/>
              <a:buFont typeface="Raleway"/>
              <a:buNone/>
              <a:defRPr sz="4400" b="0"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4400"/>
              <a:buFont typeface="Raleway"/>
              <a:buNone/>
              <a:defRPr sz="4400" b="0"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4400"/>
              <a:buFont typeface="Raleway"/>
              <a:buNone/>
              <a:defRPr sz="4400" b="0"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4400"/>
              <a:buFont typeface="Raleway"/>
              <a:buNone/>
              <a:defRPr sz="4400" b="0"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4400"/>
              <a:buFont typeface="Raleway"/>
              <a:buNone/>
              <a:defRPr sz="4400" b="0"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4400"/>
              <a:buFont typeface="Raleway"/>
              <a:buNone/>
              <a:defRPr sz="4400" b="0" i="0" u="none" strike="noStrike" cap="none">
                <a:solidFill>
                  <a:schemeClr val="dk2"/>
                </a:solidFill>
                <a:latin typeface="Raleway"/>
                <a:ea typeface="Raleway"/>
                <a:cs typeface="Raleway"/>
                <a:sym typeface="Raleway"/>
              </a:defRPr>
            </a:lvl9pPr>
          </a:lstStyle>
          <a:p>
            <a:r>
              <a:rPr lang="es-VE" b="1" dirty="0" smtClean="0">
                <a:solidFill>
                  <a:schemeClr val="accent1">
                    <a:lumMod val="20000"/>
                    <a:lumOff val="80000"/>
                  </a:schemeClr>
                </a:solidFill>
              </a:rPr>
              <a:t>2022</a:t>
            </a:r>
            <a:endParaRPr lang="es-VE" b="1" dirty="0">
              <a:solidFill>
                <a:schemeClr val="accent1">
                  <a:lumMod val="20000"/>
                  <a:lumOff val="80000"/>
                </a:schemeClr>
              </a:solidFill>
            </a:endParaRPr>
          </a:p>
        </p:txBody>
      </p:sp>
      <p:pic>
        <p:nvPicPr>
          <p:cNvPr id="9" name="Picture 14" descr="Resultado de imagen para ucla">
            <a:extLst>
              <a:ext uri="{FF2B5EF4-FFF2-40B4-BE49-F238E27FC236}">
                <a16:creationId xmlns:a16="http://schemas.microsoft.com/office/drawing/2014/main" xmlns="" id="{43108CC7-438F-4EA1-83D6-B3E8ADDC14C7}"/>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293168" y="170961"/>
            <a:ext cx="496583" cy="55289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Resultado de imagen para ascardio">
            <a:extLst>
              <a:ext uri="{FF2B5EF4-FFF2-40B4-BE49-F238E27FC236}">
                <a16:creationId xmlns:a16="http://schemas.microsoft.com/office/drawing/2014/main" xmlns="" id="{B6BF9E80-52B8-46A8-94FA-47AC75CE62BD}"/>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Removal>
                    </a14:imgEffect>
                  </a14:imgLayer>
                </a14:imgProps>
              </a:ext>
              <a:ext uri="{28A0092B-C50C-407E-A947-70E740481C1C}">
                <a14:useLocalDpi xmlns:a14="http://schemas.microsoft.com/office/drawing/2010/main" val="0"/>
              </a:ext>
            </a:extLst>
          </a:blip>
          <a:srcRect/>
          <a:stretch>
            <a:fillRect/>
          </a:stretch>
        </p:blipFill>
        <p:spPr bwMode="auto">
          <a:xfrm>
            <a:off x="8322274" y="174960"/>
            <a:ext cx="493206" cy="546637"/>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xmlns="" id="{1AACED8A-8703-40AE-BC5E-A77CE8EA38A4}"/>
              </a:ext>
            </a:extLst>
          </p:cNvPr>
          <p:cNvSpPr txBox="1"/>
          <p:nvPr/>
        </p:nvSpPr>
        <p:spPr>
          <a:xfrm>
            <a:off x="3271254" y="3948450"/>
            <a:ext cx="2536250" cy="646331"/>
          </a:xfrm>
          <a:prstGeom prst="rect">
            <a:avLst/>
          </a:prstGeom>
          <a:noFill/>
          <a:ln>
            <a:solidFill>
              <a:schemeClr val="accent2">
                <a:lumMod val="20000"/>
                <a:lumOff val="80000"/>
              </a:schemeClr>
            </a:solidFill>
          </a:ln>
        </p:spPr>
        <p:txBody>
          <a:bodyPr wrap="square">
            <a:spAutoFit/>
          </a:bodyPr>
          <a:lstStyle/>
          <a:p>
            <a:pPr algn="ctr"/>
            <a:r>
              <a:rPr lang="es-US" sz="1200" b="1" dirty="0" smtClean="0">
                <a:solidFill>
                  <a:srgbClr val="FFFFFF"/>
                </a:solidFill>
                <a:latin typeface="Raleway" panose="020B0604020202020204" charset="0"/>
                <a:ea typeface="Roboto Slab Regular" panose="020B0604020202020204" charset="0"/>
                <a:cs typeface="Times New Roman" panose="02020603050405020304" pitchFamily="18" charset="0"/>
              </a:rPr>
              <a:t>Dr. Miguel Ascencio </a:t>
            </a:r>
          </a:p>
          <a:p>
            <a:pPr algn="ctr"/>
            <a:r>
              <a:rPr lang="es-US" sz="1200" b="1" dirty="0" smtClean="0">
                <a:solidFill>
                  <a:srgbClr val="FFFFFF"/>
                </a:solidFill>
                <a:latin typeface="Raleway" panose="020B0604020202020204" charset="0"/>
                <a:ea typeface="Roboto Slab Regular" panose="020B0604020202020204" charset="0"/>
                <a:cs typeface="Times New Roman" panose="02020603050405020304" pitchFamily="18" charset="0"/>
              </a:rPr>
              <a:t>Residente de Segundo año</a:t>
            </a:r>
          </a:p>
          <a:p>
            <a:pPr algn="ctr"/>
            <a:r>
              <a:rPr lang="es-US" sz="1200" b="1" dirty="0" smtClean="0">
                <a:solidFill>
                  <a:srgbClr val="FFFFFF"/>
                </a:solidFill>
                <a:latin typeface="Raleway" panose="020B0604020202020204" charset="0"/>
                <a:ea typeface="Roboto Slab Regular" panose="020B0604020202020204" charset="0"/>
                <a:cs typeface="Times New Roman" panose="02020603050405020304" pitchFamily="18" charset="0"/>
              </a:rPr>
              <a:t>Expositor</a:t>
            </a:r>
            <a:endParaRPr lang="es-US" sz="1200" b="1" dirty="0">
              <a:solidFill>
                <a:srgbClr val="FFFFFF"/>
              </a:solidFill>
              <a:latin typeface="Raleway" panose="020B0604020202020204" charset="0"/>
              <a:ea typeface="Roboto Slab Regular" panose="020B0604020202020204" charset="0"/>
              <a:cs typeface="Times New Roman" panose="02020603050405020304" pitchFamily="18" charset="0"/>
            </a:endParaRPr>
          </a:p>
        </p:txBody>
      </p:sp>
      <p:sp>
        <p:nvSpPr>
          <p:cNvPr id="12" name="CuadroTexto 11">
            <a:extLst>
              <a:ext uri="{FF2B5EF4-FFF2-40B4-BE49-F238E27FC236}">
                <a16:creationId xmlns:a16="http://schemas.microsoft.com/office/drawing/2014/main" xmlns="" id="{1AACED8A-8703-40AE-BC5E-A77CE8EA38A4}"/>
              </a:ext>
            </a:extLst>
          </p:cNvPr>
          <p:cNvSpPr txBox="1"/>
          <p:nvPr/>
        </p:nvSpPr>
        <p:spPr>
          <a:xfrm>
            <a:off x="6127809" y="3948450"/>
            <a:ext cx="2536250" cy="646331"/>
          </a:xfrm>
          <a:prstGeom prst="rect">
            <a:avLst/>
          </a:prstGeom>
          <a:noFill/>
          <a:ln>
            <a:solidFill>
              <a:schemeClr val="accent2">
                <a:lumMod val="20000"/>
                <a:lumOff val="80000"/>
              </a:schemeClr>
            </a:solidFill>
          </a:ln>
        </p:spPr>
        <p:txBody>
          <a:bodyPr wrap="square">
            <a:spAutoFit/>
          </a:bodyPr>
          <a:lstStyle/>
          <a:p>
            <a:pPr algn="ctr"/>
            <a:r>
              <a:rPr lang="es-US" sz="1200" b="1" dirty="0" smtClean="0">
                <a:solidFill>
                  <a:srgbClr val="FFFFFF"/>
                </a:solidFill>
                <a:latin typeface="Raleway" panose="020B0604020202020204" charset="0"/>
                <a:ea typeface="Roboto Slab Regular" panose="020B0604020202020204" charset="0"/>
                <a:cs typeface="Times New Roman" panose="02020603050405020304" pitchFamily="18" charset="0"/>
              </a:rPr>
              <a:t>Dra. </a:t>
            </a:r>
            <a:r>
              <a:rPr lang="es-US" sz="1200" b="1" dirty="0" err="1" smtClean="0">
                <a:solidFill>
                  <a:srgbClr val="FFFFFF"/>
                </a:solidFill>
                <a:latin typeface="Raleway" panose="020B0604020202020204" charset="0"/>
                <a:ea typeface="Roboto Slab Regular" panose="020B0604020202020204" charset="0"/>
                <a:cs typeface="Times New Roman" panose="02020603050405020304" pitchFamily="18" charset="0"/>
              </a:rPr>
              <a:t>Nathaly</a:t>
            </a:r>
            <a:r>
              <a:rPr lang="es-US" sz="1200" b="1" dirty="0" smtClean="0">
                <a:solidFill>
                  <a:srgbClr val="FFFFFF"/>
                </a:solidFill>
                <a:latin typeface="Raleway" panose="020B0604020202020204" charset="0"/>
                <a:ea typeface="Roboto Slab Regular" panose="020B0604020202020204" charset="0"/>
                <a:cs typeface="Times New Roman" panose="02020603050405020304" pitchFamily="18" charset="0"/>
              </a:rPr>
              <a:t> Briceño </a:t>
            </a:r>
          </a:p>
          <a:p>
            <a:pPr algn="ctr"/>
            <a:r>
              <a:rPr lang="es-US" sz="1200" b="1" dirty="0" smtClean="0">
                <a:solidFill>
                  <a:srgbClr val="FFFFFF"/>
                </a:solidFill>
                <a:latin typeface="Raleway" panose="020B0604020202020204" charset="0"/>
                <a:ea typeface="Roboto Slab Regular" panose="020B0604020202020204" charset="0"/>
                <a:cs typeface="Times New Roman" panose="02020603050405020304" pitchFamily="18" charset="0"/>
              </a:rPr>
              <a:t>Residente de Primer año Relatora</a:t>
            </a:r>
            <a:endParaRPr lang="es-US" sz="1200" b="1" dirty="0">
              <a:solidFill>
                <a:srgbClr val="FFFFFF"/>
              </a:solidFill>
              <a:latin typeface="Raleway" panose="020B0604020202020204" charset="0"/>
              <a:ea typeface="Roboto Slab Regular" panose="020B0604020202020204" charset="0"/>
              <a:cs typeface="Times New Roman" panose="02020603050405020304" pitchFamily="18" charset="0"/>
            </a:endParaRPr>
          </a:p>
        </p:txBody>
      </p:sp>
      <p:sp>
        <p:nvSpPr>
          <p:cNvPr id="13" name="CuadroTexto 12">
            <a:extLst>
              <a:ext uri="{FF2B5EF4-FFF2-40B4-BE49-F238E27FC236}">
                <a16:creationId xmlns:a16="http://schemas.microsoft.com/office/drawing/2014/main" xmlns="" id="{1AACED8A-8703-40AE-BC5E-A77CE8EA38A4}"/>
              </a:ext>
            </a:extLst>
          </p:cNvPr>
          <p:cNvSpPr txBox="1"/>
          <p:nvPr/>
        </p:nvSpPr>
        <p:spPr>
          <a:xfrm>
            <a:off x="414699" y="3948453"/>
            <a:ext cx="2536250" cy="646331"/>
          </a:xfrm>
          <a:prstGeom prst="rect">
            <a:avLst/>
          </a:prstGeom>
          <a:noFill/>
          <a:ln>
            <a:solidFill>
              <a:schemeClr val="accent2">
                <a:lumMod val="20000"/>
                <a:lumOff val="80000"/>
              </a:schemeClr>
            </a:solidFill>
          </a:ln>
        </p:spPr>
        <p:txBody>
          <a:bodyPr wrap="square">
            <a:spAutoFit/>
          </a:bodyPr>
          <a:lstStyle/>
          <a:p>
            <a:pPr algn="ctr"/>
            <a:r>
              <a:rPr lang="es-US" sz="1200" b="1" dirty="0" smtClean="0">
                <a:solidFill>
                  <a:srgbClr val="FFFFFF"/>
                </a:solidFill>
                <a:latin typeface="Raleway" panose="020B0604020202020204" charset="0"/>
                <a:ea typeface="Roboto Slab Regular" panose="020B0604020202020204" charset="0"/>
                <a:cs typeface="Times New Roman" panose="02020603050405020304" pitchFamily="18" charset="0"/>
              </a:rPr>
              <a:t>Dra. María Herrera</a:t>
            </a:r>
          </a:p>
          <a:p>
            <a:pPr algn="ctr"/>
            <a:r>
              <a:rPr lang="es-US" sz="1200" b="1" dirty="0" smtClean="0">
                <a:solidFill>
                  <a:srgbClr val="FFFFFF"/>
                </a:solidFill>
                <a:latin typeface="Raleway" panose="020B0604020202020204" charset="0"/>
                <a:ea typeface="Roboto Slab Regular" panose="020B0604020202020204" charset="0"/>
                <a:cs typeface="Times New Roman" panose="02020603050405020304" pitchFamily="18" charset="0"/>
              </a:rPr>
              <a:t>Dra. Marlin Sánchez</a:t>
            </a:r>
            <a:endParaRPr lang="es-US" sz="1200" b="1" dirty="0">
              <a:solidFill>
                <a:srgbClr val="FFFFFF"/>
              </a:solidFill>
              <a:latin typeface="Raleway" panose="020B0604020202020204" charset="0"/>
              <a:ea typeface="Roboto Slab Regular" panose="020B0604020202020204" charset="0"/>
              <a:cs typeface="Times New Roman" panose="02020603050405020304" pitchFamily="18" charset="0"/>
            </a:endParaRPr>
          </a:p>
          <a:p>
            <a:pPr algn="ctr"/>
            <a:r>
              <a:rPr lang="es-US" sz="1200" b="1" dirty="0" smtClean="0">
                <a:solidFill>
                  <a:srgbClr val="FFFFFF"/>
                </a:solidFill>
                <a:latin typeface="Raleway" panose="020B0604020202020204" charset="0"/>
                <a:ea typeface="Roboto Slab Regular" panose="020B0604020202020204" charset="0"/>
                <a:cs typeface="Times New Roman" panose="02020603050405020304" pitchFamily="18" charset="0"/>
              </a:rPr>
              <a:t>Residentes de Tercer año</a:t>
            </a:r>
            <a:endParaRPr lang="es-US" sz="1800" b="1" dirty="0">
              <a:solidFill>
                <a:srgbClr val="FFFFFF"/>
              </a:solidFill>
              <a:latin typeface="Raleway" panose="020B0604020202020204" charset="0"/>
              <a:ea typeface="Roboto Slab Regular" panose="020B0604020202020204"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7" name="Picture 14" descr="Resultado de imagen para ucla">
            <a:extLst>
              <a:ext uri="{FF2B5EF4-FFF2-40B4-BE49-F238E27FC236}">
                <a16:creationId xmlns:a16="http://schemas.microsoft.com/office/drawing/2014/main" xmlns="" id="{AC4FCE31-FE7D-4E63-9C07-76A3AD85581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74868" y="95693"/>
            <a:ext cx="281926" cy="3138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Resultado de imagen para ascardio">
            <a:extLst>
              <a:ext uri="{FF2B5EF4-FFF2-40B4-BE49-F238E27FC236}">
                <a16:creationId xmlns:a16="http://schemas.microsoft.com/office/drawing/2014/main" xmlns="" id="{454F8DE8-4376-4ADB-808F-DC13F6C805D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Removal>
                    </a14:imgEffect>
                  </a14:imgLayer>
                </a14:imgProps>
              </a:ext>
              <a:ext uri="{28A0092B-C50C-407E-A947-70E740481C1C}">
                <a14:useLocalDpi xmlns:a14="http://schemas.microsoft.com/office/drawing/2010/main" val="0"/>
              </a:ext>
            </a:extLst>
          </a:blip>
          <a:srcRect/>
          <a:stretch>
            <a:fillRect/>
          </a:stretch>
        </p:blipFill>
        <p:spPr bwMode="auto">
          <a:xfrm>
            <a:off x="81498" y="447408"/>
            <a:ext cx="280009" cy="310343"/>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2002234" y="4846166"/>
            <a:ext cx="5121479" cy="246221"/>
          </a:xfrm>
          <a:prstGeom prst="rect">
            <a:avLst/>
          </a:prstGeom>
        </p:spPr>
        <p:txBody>
          <a:bodyPr wrap="square">
            <a:spAutoFit/>
          </a:bodyPr>
          <a:lstStyle/>
          <a:p>
            <a:pPr algn="ctr"/>
            <a:r>
              <a:rPr lang="es-VE" sz="1000" dirty="0" err="1">
                <a:solidFill>
                  <a:schemeClr val="tx1"/>
                </a:solidFill>
                <a:latin typeface="Raleway" panose="020B0604020202020204" charset="0"/>
              </a:rPr>
              <a:t>Rasmussen</a:t>
            </a:r>
            <a:r>
              <a:rPr lang="es-VE" sz="1000" dirty="0">
                <a:solidFill>
                  <a:schemeClr val="tx1"/>
                </a:solidFill>
                <a:latin typeface="Raleway" panose="020B0604020202020204" charset="0"/>
              </a:rPr>
              <a:t> PV, et al. </a:t>
            </a:r>
            <a:r>
              <a:rPr lang="es-VE" sz="1000" dirty="0" err="1">
                <a:solidFill>
                  <a:schemeClr val="tx1"/>
                </a:solidFill>
                <a:latin typeface="Raleway" panose="020B0604020202020204" charset="0"/>
              </a:rPr>
              <a:t>Heart</a:t>
            </a:r>
            <a:r>
              <a:rPr lang="es-VE" sz="1000" dirty="0">
                <a:solidFill>
                  <a:schemeClr val="tx1"/>
                </a:solidFill>
                <a:latin typeface="Raleway" panose="020B0604020202020204" charset="0"/>
              </a:rPr>
              <a:t> 2019;105:1160–1167. doi:10.1136/heartjnl-2018-314295</a:t>
            </a:r>
          </a:p>
        </p:txBody>
      </p:sp>
      <p:sp>
        <p:nvSpPr>
          <p:cNvPr id="15" name="Rectángulo 14"/>
          <p:cNvSpPr/>
          <p:nvPr/>
        </p:nvSpPr>
        <p:spPr>
          <a:xfrm>
            <a:off x="1661020" y="167781"/>
            <a:ext cx="5553512" cy="456715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VE"/>
          </a:p>
        </p:txBody>
      </p:sp>
      <p:sp>
        <p:nvSpPr>
          <p:cNvPr id="16" name="Rectángulo 15"/>
          <p:cNvSpPr/>
          <p:nvPr/>
        </p:nvSpPr>
        <p:spPr>
          <a:xfrm>
            <a:off x="1535185" y="95693"/>
            <a:ext cx="5771625" cy="4750473"/>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14" name="Imagen 13"/>
          <p:cNvPicPr>
            <a:picLocks noChangeAspect="1"/>
          </p:cNvPicPr>
          <p:nvPr/>
        </p:nvPicPr>
        <p:blipFill rotWithShape="1">
          <a:blip r:embed="rId7"/>
          <a:srcRect l="28964" t="21161" r="28814" b="14393"/>
          <a:stretch/>
        </p:blipFill>
        <p:spPr>
          <a:xfrm>
            <a:off x="1864819" y="252640"/>
            <a:ext cx="5145913" cy="4418037"/>
          </a:xfrm>
          <a:prstGeom prst="rect">
            <a:avLst/>
          </a:prstGeom>
        </p:spPr>
      </p:pic>
    </p:spTree>
    <p:extLst>
      <p:ext uri="{BB962C8B-B14F-4D97-AF65-F5344CB8AC3E}">
        <p14:creationId xmlns:p14="http://schemas.microsoft.com/office/powerpoint/2010/main" val="2269249438"/>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7" name="Picture 14" descr="Resultado de imagen para ucla">
            <a:extLst>
              <a:ext uri="{FF2B5EF4-FFF2-40B4-BE49-F238E27FC236}">
                <a16:creationId xmlns:a16="http://schemas.microsoft.com/office/drawing/2014/main" xmlns="" id="{AC4FCE31-FE7D-4E63-9C07-76A3AD85581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74868" y="95693"/>
            <a:ext cx="281926" cy="3138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Resultado de imagen para ascardio">
            <a:extLst>
              <a:ext uri="{FF2B5EF4-FFF2-40B4-BE49-F238E27FC236}">
                <a16:creationId xmlns:a16="http://schemas.microsoft.com/office/drawing/2014/main" xmlns="" id="{454F8DE8-4376-4ADB-808F-DC13F6C805D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Removal>
                    </a14:imgEffect>
                  </a14:imgLayer>
                </a14:imgProps>
              </a:ext>
              <a:ext uri="{28A0092B-C50C-407E-A947-70E740481C1C}">
                <a14:useLocalDpi xmlns:a14="http://schemas.microsoft.com/office/drawing/2010/main" val="0"/>
              </a:ext>
            </a:extLst>
          </a:blip>
          <a:srcRect/>
          <a:stretch>
            <a:fillRect/>
          </a:stretch>
        </p:blipFill>
        <p:spPr bwMode="auto">
          <a:xfrm>
            <a:off x="81498" y="447408"/>
            <a:ext cx="280009" cy="310343"/>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13;p24">
            <a:extLst>
              <a:ext uri="{FF2B5EF4-FFF2-40B4-BE49-F238E27FC236}">
                <a16:creationId xmlns:a16="http://schemas.microsoft.com/office/drawing/2014/main" xmlns="" id="{3EFA7B88-1F8D-4A5E-9F60-FBBA2EE7CDC4}"/>
              </a:ext>
            </a:extLst>
          </p:cNvPr>
          <p:cNvSpPr txBox="1">
            <a:spLocks/>
          </p:cNvSpPr>
          <p:nvPr/>
        </p:nvSpPr>
        <p:spPr>
          <a:xfrm>
            <a:off x="354051" y="223282"/>
            <a:ext cx="8417849" cy="857400"/>
          </a:xfrm>
          <a:prstGeom prst="rect">
            <a:avLst/>
          </a:prstGeom>
          <a:noFill/>
          <a:ln>
            <a:noFill/>
          </a:ln>
        </p:spPr>
        <p:txBody>
          <a:bodyPr spcFirstLastPara="1" wrap="square" lIns="91377" tIns="91377" rIns="91377" bIns="91377"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1pPr>
            <a:lvl2pPr marR="0" lvl="1"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2pPr>
            <a:lvl3pPr marR="0" lvl="2"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3pPr>
            <a:lvl4pPr marR="0" lvl="3"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4pPr>
            <a:lvl5pPr marR="0" lvl="4"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5pPr>
            <a:lvl6pPr marR="0" lvl="5"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6pPr>
            <a:lvl7pPr marR="0" lvl="6"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7pPr>
            <a:lvl8pPr marR="0" lvl="7"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8pPr>
            <a:lvl9pPr marR="0" lvl="8"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9pPr>
          </a:lstStyle>
          <a:p>
            <a:pPr algn="ctr"/>
            <a:r>
              <a:rPr lang="es-ES" sz="3200" dirty="0" smtClean="0">
                <a:solidFill>
                  <a:schemeClr val="tx1"/>
                </a:solidFill>
                <a:latin typeface="Raleway" panose="020B0604020202020204" charset="0"/>
              </a:rPr>
              <a:t>METODOLOGÍA</a:t>
            </a:r>
            <a:endParaRPr lang="es-VE" sz="3200" dirty="0">
              <a:solidFill>
                <a:schemeClr val="tx1"/>
              </a:solidFill>
              <a:latin typeface="Raleway" panose="020B0604020202020204" charset="0"/>
            </a:endParaRPr>
          </a:p>
        </p:txBody>
      </p:sp>
      <p:sp>
        <p:nvSpPr>
          <p:cNvPr id="3" name="Rectángulo 2"/>
          <p:cNvSpPr/>
          <p:nvPr/>
        </p:nvSpPr>
        <p:spPr>
          <a:xfrm>
            <a:off x="2002234" y="4846166"/>
            <a:ext cx="5121479" cy="246221"/>
          </a:xfrm>
          <a:prstGeom prst="rect">
            <a:avLst/>
          </a:prstGeom>
        </p:spPr>
        <p:txBody>
          <a:bodyPr wrap="square">
            <a:spAutoFit/>
          </a:bodyPr>
          <a:lstStyle/>
          <a:p>
            <a:pPr algn="ctr"/>
            <a:r>
              <a:rPr lang="es-VE" sz="1000" dirty="0" err="1">
                <a:solidFill>
                  <a:schemeClr val="tx1"/>
                </a:solidFill>
                <a:latin typeface="Raleway" panose="020B0604020202020204" charset="0"/>
              </a:rPr>
              <a:t>Rasmussen</a:t>
            </a:r>
            <a:r>
              <a:rPr lang="es-VE" sz="1000" dirty="0">
                <a:solidFill>
                  <a:schemeClr val="tx1"/>
                </a:solidFill>
                <a:latin typeface="Raleway" panose="020B0604020202020204" charset="0"/>
              </a:rPr>
              <a:t> PV, et al. </a:t>
            </a:r>
            <a:r>
              <a:rPr lang="es-VE" sz="1000" dirty="0" err="1">
                <a:solidFill>
                  <a:schemeClr val="tx1"/>
                </a:solidFill>
                <a:latin typeface="Raleway" panose="020B0604020202020204" charset="0"/>
              </a:rPr>
              <a:t>Heart</a:t>
            </a:r>
            <a:r>
              <a:rPr lang="es-VE" sz="1000" dirty="0">
                <a:solidFill>
                  <a:schemeClr val="tx1"/>
                </a:solidFill>
                <a:latin typeface="Raleway" panose="020B0604020202020204" charset="0"/>
              </a:rPr>
              <a:t> 2019;105:1160–1167. doi:10.1136/heartjnl-2018-314295</a:t>
            </a:r>
          </a:p>
        </p:txBody>
      </p:sp>
      <p:sp>
        <p:nvSpPr>
          <p:cNvPr id="15" name="Rectángulo 14"/>
          <p:cNvSpPr/>
          <p:nvPr/>
        </p:nvSpPr>
        <p:spPr>
          <a:xfrm>
            <a:off x="370693" y="980365"/>
            <a:ext cx="8416476" cy="378812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VE"/>
          </a:p>
        </p:txBody>
      </p:sp>
      <p:sp>
        <p:nvSpPr>
          <p:cNvPr id="16" name="Rectángulo 15"/>
          <p:cNvSpPr/>
          <p:nvPr/>
        </p:nvSpPr>
        <p:spPr>
          <a:xfrm>
            <a:off x="294395" y="897693"/>
            <a:ext cx="8563446" cy="3948473"/>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CuadroTexto 8"/>
          <p:cNvSpPr txBox="1"/>
          <p:nvPr/>
        </p:nvSpPr>
        <p:spPr>
          <a:xfrm>
            <a:off x="354050" y="1080682"/>
            <a:ext cx="2338815" cy="307777"/>
          </a:xfrm>
          <a:prstGeom prst="rect">
            <a:avLst/>
          </a:prstGeom>
          <a:solidFill>
            <a:schemeClr val="accent1"/>
          </a:solidFill>
        </p:spPr>
        <p:txBody>
          <a:bodyPr wrap="square" rtlCol="0">
            <a:spAutoFit/>
          </a:bodyPr>
          <a:lstStyle/>
          <a:p>
            <a:pPr algn="ctr"/>
            <a:r>
              <a:rPr lang="es-ES" b="1" dirty="0" smtClean="0">
                <a:solidFill>
                  <a:schemeClr val="tx1"/>
                </a:solidFill>
                <a:latin typeface="Raleway" panose="020B0604020202020204" charset="0"/>
              </a:rPr>
              <a:t>ELECTROCARDIOGRAMA</a:t>
            </a:r>
            <a:endParaRPr lang="es-VE" dirty="0">
              <a:solidFill>
                <a:schemeClr val="tx1"/>
              </a:solidFill>
              <a:latin typeface="Raleway" panose="020B0604020202020204" charset="0"/>
            </a:endParaRPr>
          </a:p>
        </p:txBody>
      </p:sp>
      <p:sp>
        <p:nvSpPr>
          <p:cNvPr id="10" name="Rectángulo 9"/>
          <p:cNvSpPr/>
          <p:nvPr/>
        </p:nvSpPr>
        <p:spPr>
          <a:xfrm>
            <a:off x="654414" y="2280108"/>
            <a:ext cx="7079082" cy="307777"/>
          </a:xfrm>
          <a:prstGeom prst="rect">
            <a:avLst/>
          </a:prstGeom>
          <a:solidFill>
            <a:schemeClr val="accent3"/>
          </a:solidFill>
          <a:ln>
            <a:solidFill>
              <a:schemeClr val="accent1"/>
            </a:solidFill>
          </a:ln>
        </p:spPr>
        <p:txBody>
          <a:bodyPr wrap="square">
            <a:spAutoFit/>
          </a:bodyPr>
          <a:lstStyle/>
          <a:p>
            <a:pPr algn="just"/>
            <a:r>
              <a:rPr lang="es-VE" dirty="0">
                <a:solidFill>
                  <a:schemeClr val="tx1"/>
                </a:solidFill>
                <a:latin typeface="Raleway" panose="020B0604020202020204" charset="0"/>
              </a:rPr>
              <a:t>S</a:t>
            </a:r>
            <a:r>
              <a:rPr lang="es-VE" dirty="0" smtClean="0">
                <a:solidFill>
                  <a:schemeClr val="tx1"/>
                </a:solidFill>
                <a:latin typeface="Raleway" panose="020B0604020202020204" charset="0"/>
              </a:rPr>
              <a:t>e </a:t>
            </a:r>
            <a:r>
              <a:rPr lang="es-VE" dirty="0">
                <a:solidFill>
                  <a:schemeClr val="tx1"/>
                </a:solidFill>
                <a:latin typeface="Raleway" panose="020B0604020202020204" charset="0"/>
              </a:rPr>
              <a:t>procesaron con la versión 21 del algoritmo Marquette </a:t>
            </a:r>
            <a:r>
              <a:rPr lang="es-VE" dirty="0" smtClean="0">
                <a:solidFill>
                  <a:schemeClr val="tx1"/>
                </a:solidFill>
                <a:latin typeface="Raleway" panose="020B0604020202020204" charset="0"/>
              </a:rPr>
              <a:t>12SL.</a:t>
            </a:r>
            <a:endParaRPr lang="es-VE" dirty="0">
              <a:solidFill>
                <a:schemeClr val="tx1"/>
              </a:solidFill>
              <a:latin typeface="Raleway" panose="020B0604020202020204" charset="0"/>
            </a:endParaRPr>
          </a:p>
        </p:txBody>
      </p:sp>
      <p:sp>
        <p:nvSpPr>
          <p:cNvPr id="11" name="Rectángulo 10"/>
          <p:cNvSpPr/>
          <p:nvPr/>
        </p:nvSpPr>
        <p:spPr>
          <a:xfrm>
            <a:off x="654862" y="1568787"/>
            <a:ext cx="7079082" cy="523220"/>
          </a:xfrm>
          <a:prstGeom prst="rect">
            <a:avLst/>
          </a:prstGeom>
          <a:solidFill>
            <a:schemeClr val="accent3"/>
          </a:solidFill>
          <a:ln>
            <a:solidFill>
              <a:schemeClr val="accent1"/>
            </a:solidFill>
          </a:ln>
        </p:spPr>
        <p:txBody>
          <a:bodyPr wrap="square">
            <a:spAutoFit/>
          </a:bodyPr>
          <a:lstStyle/>
          <a:p>
            <a:pPr algn="just"/>
            <a:r>
              <a:rPr lang="es-VE" dirty="0" smtClean="0">
                <a:solidFill>
                  <a:schemeClr val="tx1"/>
                </a:solidFill>
                <a:latin typeface="Raleway" panose="020B0604020202020204" charset="0"/>
              </a:rPr>
              <a:t>Se registraron </a:t>
            </a:r>
            <a:r>
              <a:rPr lang="es-VE" dirty="0">
                <a:solidFill>
                  <a:schemeClr val="tx1"/>
                </a:solidFill>
                <a:latin typeface="Raleway" panose="020B0604020202020204" charset="0"/>
              </a:rPr>
              <a:t>digitalmente y se almacenaron en el Sistema de información de cardiología MUSE (GE </a:t>
            </a:r>
            <a:r>
              <a:rPr lang="es-VE" dirty="0" err="1">
                <a:solidFill>
                  <a:schemeClr val="tx1"/>
                </a:solidFill>
                <a:latin typeface="Raleway" panose="020B0604020202020204" charset="0"/>
              </a:rPr>
              <a:t>Healthcare</a:t>
            </a:r>
            <a:r>
              <a:rPr lang="es-VE" dirty="0">
                <a:solidFill>
                  <a:schemeClr val="tx1"/>
                </a:solidFill>
                <a:latin typeface="Raleway" panose="020B0604020202020204" charset="0"/>
              </a:rPr>
              <a:t>, </a:t>
            </a:r>
            <a:r>
              <a:rPr lang="es-VE" dirty="0" err="1">
                <a:solidFill>
                  <a:schemeClr val="tx1"/>
                </a:solidFill>
                <a:latin typeface="Raleway" panose="020B0604020202020204" charset="0"/>
              </a:rPr>
              <a:t>Wauwatosa</a:t>
            </a:r>
            <a:r>
              <a:rPr lang="es-VE" dirty="0">
                <a:solidFill>
                  <a:schemeClr val="tx1"/>
                </a:solidFill>
                <a:latin typeface="Raleway" panose="020B0604020202020204" charset="0"/>
              </a:rPr>
              <a:t>, Wisconsin, EE. UU.) </a:t>
            </a:r>
          </a:p>
        </p:txBody>
      </p:sp>
      <p:sp>
        <p:nvSpPr>
          <p:cNvPr id="13" name="Rectángulo 12"/>
          <p:cNvSpPr/>
          <p:nvPr/>
        </p:nvSpPr>
        <p:spPr>
          <a:xfrm>
            <a:off x="654414" y="2775986"/>
            <a:ext cx="7079082" cy="1169551"/>
          </a:xfrm>
          <a:prstGeom prst="rect">
            <a:avLst/>
          </a:prstGeom>
          <a:solidFill>
            <a:schemeClr val="accent3"/>
          </a:solidFill>
          <a:ln>
            <a:solidFill>
              <a:schemeClr val="accent1"/>
            </a:solidFill>
          </a:ln>
        </p:spPr>
        <p:txBody>
          <a:bodyPr wrap="square">
            <a:spAutoFit/>
          </a:bodyPr>
          <a:lstStyle/>
          <a:p>
            <a:pPr algn="just"/>
            <a:r>
              <a:rPr lang="es-VE" dirty="0">
                <a:solidFill>
                  <a:schemeClr val="tx1"/>
                </a:solidFill>
                <a:latin typeface="Raleway" panose="020B0604020202020204" charset="0"/>
              </a:rPr>
              <a:t>Se excluyeron los ECG con ritmos diferentes al ritmo </a:t>
            </a:r>
            <a:r>
              <a:rPr lang="es-VE" dirty="0" err="1">
                <a:solidFill>
                  <a:schemeClr val="tx1"/>
                </a:solidFill>
                <a:latin typeface="Raleway" panose="020B0604020202020204" charset="0"/>
              </a:rPr>
              <a:t>sinusal</a:t>
            </a:r>
            <a:r>
              <a:rPr lang="es-VE" dirty="0">
                <a:solidFill>
                  <a:schemeClr val="tx1"/>
                </a:solidFill>
                <a:latin typeface="Raleway" panose="020B0604020202020204" charset="0"/>
              </a:rPr>
              <a:t> y otros hallazgos no </a:t>
            </a:r>
            <a:r>
              <a:rPr lang="es-VE" dirty="0" smtClean="0">
                <a:solidFill>
                  <a:schemeClr val="tx1"/>
                </a:solidFill>
                <a:latin typeface="Raleway" panose="020B0604020202020204" charset="0"/>
              </a:rPr>
              <a:t>adecuados </a:t>
            </a:r>
            <a:r>
              <a:rPr lang="es-VE" dirty="0">
                <a:solidFill>
                  <a:schemeClr val="tx1"/>
                </a:solidFill>
                <a:latin typeface="Raleway" panose="020B0604020202020204" charset="0"/>
              </a:rPr>
              <a:t>para los análisis del </a:t>
            </a:r>
            <a:r>
              <a:rPr lang="es-VE" dirty="0" smtClean="0">
                <a:solidFill>
                  <a:schemeClr val="tx1"/>
                </a:solidFill>
                <a:latin typeface="Raleway" panose="020B0604020202020204" charset="0"/>
              </a:rPr>
              <a:t>estudio:</a:t>
            </a:r>
          </a:p>
          <a:p>
            <a:pPr marL="285750" indent="-285750" algn="just">
              <a:buClr>
                <a:schemeClr val="tx1"/>
              </a:buClr>
              <a:buFont typeface="Wingdings" panose="05000000000000000000" pitchFamily="2" charset="2"/>
              <a:buChar char="§"/>
            </a:pPr>
            <a:r>
              <a:rPr lang="es-VE" dirty="0" smtClean="0">
                <a:solidFill>
                  <a:schemeClr val="tx1"/>
                </a:solidFill>
                <a:latin typeface="Raleway" panose="020B0604020202020204" charset="0"/>
              </a:rPr>
              <a:t>Bloqueo </a:t>
            </a:r>
            <a:r>
              <a:rPr lang="es-VE" dirty="0" err="1">
                <a:solidFill>
                  <a:schemeClr val="tx1"/>
                </a:solidFill>
                <a:latin typeface="Raleway" panose="020B0604020202020204" charset="0"/>
              </a:rPr>
              <a:t>auriculoventricular</a:t>
            </a:r>
            <a:r>
              <a:rPr lang="es-VE" dirty="0">
                <a:solidFill>
                  <a:schemeClr val="tx1"/>
                </a:solidFill>
                <a:latin typeface="Raleway" panose="020B0604020202020204" charset="0"/>
              </a:rPr>
              <a:t> </a:t>
            </a:r>
            <a:r>
              <a:rPr lang="es-VE" dirty="0" smtClean="0">
                <a:solidFill>
                  <a:schemeClr val="tx1"/>
                </a:solidFill>
                <a:latin typeface="Raleway" panose="020B0604020202020204" charset="0"/>
              </a:rPr>
              <a:t>avanzado o completo. </a:t>
            </a:r>
          </a:p>
          <a:p>
            <a:pPr marL="285750" indent="-285750" algn="just">
              <a:buClr>
                <a:schemeClr val="tx1"/>
              </a:buClr>
              <a:buFont typeface="Wingdings" panose="05000000000000000000" pitchFamily="2" charset="2"/>
              <a:buChar char="§"/>
            </a:pPr>
            <a:r>
              <a:rPr lang="es-VE" dirty="0" smtClean="0">
                <a:solidFill>
                  <a:schemeClr val="tx1"/>
                </a:solidFill>
                <a:latin typeface="Raleway" panose="020B0604020202020204" charset="0"/>
              </a:rPr>
              <a:t>Ondas delta.</a:t>
            </a:r>
          </a:p>
          <a:p>
            <a:pPr marL="285750" indent="-285750" algn="just">
              <a:buClr>
                <a:schemeClr val="tx1"/>
              </a:buClr>
              <a:buFont typeface="Wingdings" panose="05000000000000000000" pitchFamily="2" charset="2"/>
              <a:buChar char="§"/>
            </a:pPr>
            <a:r>
              <a:rPr lang="es-VE" dirty="0" smtClean="0">
                <a:solidFill>
                  <a:schemeClr val="tx1"/>
                </a:solidFill>
                <a:latin typeface="Raleway" panose="020B0604020202020204" charset="0"/>
              </a:rPr>
              <a:t>Frecuencias </a:t>
            </a:r>
            <a:r>
              <a:rPr lang="es-VE" dirty="0">
                <a:solidFill>
                  <a:schemeClr val="tx1"/>
                </a:solidFill>
                <a:latin typeface="Raleway" panose="020B0604020202020204" charset="0"/>
              </a:rPr>
              <a:t>ventriculares &lt;30 latidos por minuto y &gt;120 latidos por minuto</a:t>
            </a:r>
            <a:r>
              <a:rPr lang="es-VE" dirty="0" smtClean="0">
                <a:solidFill>
                  <a:schemeClr val="tx1"/>
                </a:solidFill>
                <a:latin typeface="Raleway" panose="020B0604020202020204" charset="0"/>
              </a:rPr>
              <a:t>).</a:t>
            </a:r>
            <a:endParaRPr lang="es-VE" dirty="0">
              <a:solidFill>
                <a:schemeClr val="tx1"/>
              </a:solidFill>
              <a:latin typeface="Raleway" panose="020B0604020202020204" charset="0"/>
            </a:endParaRPr>
          </a:p>
        </p:txBody>
      </p:sp>
    </p:spTree>
    <p:extLst>
      <p:ext uri="{BB962C8B-B14F-4D97-AF65-F5344CB8AC3E}">
        <p14:creationId xmlns:p14="http://schemas.microsoft.com/office/powerpoint/2010/main" val="121669656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7" name="Picture 14" descr="Resultado de imagen para ucla">
            <a:extLst>
              <a:ext uri="{FF2B5EF4-FFF2-40B4-BE49-F238E27FC236}">
                <a16:creationId xmlns:a16="http://schemas.microsoft.com/office/drawing/2014/main" xmlns="" id="{AC4FCE31-FE7D-4E63-9C07-76A3AD85581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74868" y="95693"/>
            <a:ext cx="281926" cy="3138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Resultado de imagen para ascardio">
            <a:extLst>
              <a:ext uri="{FF2B5EF4-FFF2-40B4-BE49-F238E27FC236}">
                <a16:creationId xmlns:a16="http://schemas.microsoft.com/office/drawing/2014/main" xmlns="" id="{454F8DE8-4376-4ADB-808F-DC13F6C805D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Removal>
                    </a14:imgEffect>
                  </a14:imgLayer>
                </a14:imgProps>
              </a:ext>
              <a:ext uri="{28A0092B-C50C-407E-A947-70E740481C1C}">
                <a14:useLocalDpi xmlns:a14="http://schemas.microsoft.com/office/drawing/2010/main" val="0"/>
              </a:ext>
            </a:extLst>
          </a:blip>
          <a:srcRect/>
          <a:stretch>
            <a:fillRect/>
          </a:stretch>
        </p:blipFill>
        <p:spPr bwMode="auto">
          <a:xfrm>
            <a:off x="81498" y="447408"/>
            <a:ext cx="280009" cy="310343"/>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13;p24">
            <a:extLst>
              <a:ext uri="{FF2B5EF4-FFF2-40B4-BE49-F238E27FC236}">
                <a16:creationId xmlns:a16="http://schemas.microsoft.com/office/drawing/2014/main" xmlns="" id="{3EFA7B88-1F8D-4A5E-9F60-FBBA2EE7CDC4}"/>
              </a:ext>
            </a:extLst>
          </p:cNvPr>
          <p:cNvSpPr txBox="1">
            <a:spLocks/>
          </p:cNvSpPr>
          <p:nvPr/>
        </p:nvSpPr>
        <p:spPr>
          <a:xfrm>
            <a:off x="354051" y="223282"/>
            <a:ext cx="8417849" cy="857400"/>
          </a:xfrm>
          <a:prstGeom prst="rect">
            <a:avLst/>
          </a:prstGeom>
          <a:noFill/>
          <a:ln>
            <a:noFill/>
          </a:ln>
        </p:spPr>
        <p:txBody>
          <a:bodyPr spcFirstLastPara="1" wrap="square" lIns="91377" tIns="91377" rIns="91377" bIns="91377"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1pPr>
            <a:lvl2pPr marR="0" lvl="1"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2pPr>
            <a:lvl3pPr marR="0" lvl="2"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3pPr>
            <a:lvl4pPr marR="0" lvl="3"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4pPr>
            <a:lvl5pPr marR="0" lvl="4"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5pPr>
            <a:lvl6pPr marR="0" lvl="5"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6pPr>
            <a:lvl7pPr marR="0" lvl="6"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7pPr>
            <a:lvl8pPr marR="0" lvl="7"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8pPr>
            <a:lvl9pPr marR="0" lvl="8"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9pPr>
          </a:lstStyle>
          <a:p>
            <a:pPr algn="ctr"/>
            <a:r>
              <a:rPr lang="es-ES" sz="3200" dirty="0" smtClean="0">
                <a:solidFill>
                  <a:schemeClr val="tx1"/>
                </a:solidFill>
                <a:latin typeface="Raleway" panose="020B0604020202020204" charset="0"/>
              </a:rPr>
              <a:t>METODOLOGÍA</a:t>
            </a:r>
            <a:endParaRPr lang="es-VE" sz="3200" dirty="0">
              <a:solidFill>
                <a:schemeClr val="tx1"/>
              </a:solidFill>
              <a:latin typeface="Raleway" panose="020B0604020202020204" charset="0"/>
            </a:endParaRPr>
          </a:p>
        </p:txBody>
      </p:sp>
      <p:sp>
        <p:nvSpPr>
          <p:cNvPr id="3" name="Rectángulo 2"/>
          <p:cNvSpPr/>
          <p:nvPr/>
        </p:nvSpPr>
        <p:spPr>
          <a:xfrm>
            <a:off x="2002234" y="4846166"/>
            <a:ext cx="5121479" cy="246221"/>
          </a:xfrm>
          <a:prstGeom prst="rect">
            <a:avLst/>
          </a:prstGeom>
        </p:spPr>
        <p:txBody>
          <a:bodyPr wrap="square">
            <a:spAutoFit/>
          </a:bodyPr>
          <a:lstStyle/>
          <a:p>
            <a:pPr algn="ctr"/>
            <a:r>
              <a:rPr lang="es-VE" sz="1000" dirty="0" err="1">
                <a:solidFill>
                  <a:schemeClr val="tx1"/>
                </a:solidFill>
                <a:latin typeface="Raleway" panose="020B0604020202020204" charset="0"/>
              </a:rPr>
              <a:t>Rasmussen</a:t>
            </a:r>
            <a:r>
              <a:rPr lang="es-VE" sz="1000" dirty="0">
                <a:solidFill>
                  <a:schemeClr val="tx1"/>
                </a:solidFill>
                <a:latin typeface="Raleway" panose="020B0604020202020204" charset="0"/>
              </a:rPr>
              <a:t> PV, et al. </a:t>
            </a:r>
            <a:r>
              <a:rPr lang="es-VE" sz="1000" dirty="0" err="1">
                <a:solidFill>
                  <a:schemeClr val="tx1"/>
                </a:solidFill>
                <a:latin typeface="Raleway" panose="020B0604020202020204" charset="0"/>
              </a:rPr>
              <a:t>Heart</a:t>
            </a:r>
            <a:r>
              <a:rPr lang="es-VE" sz="1000" dirty="0">
                <a:solidFill>
                  <a:schemeClr val="tx1"/>
                </a:solidFill>
                <a:latin typeface="Raleway" panose="020B0604020202020204" charset="0"/>
              </a:rPr>
              <a:t> 2019;105:1160–1167. doi:10.1136/heartjnl-2018-314295</a:t>
            </a:r>
          </a:p>
        </p:txBody>
      </p:sp>
      <p:sp>
        <p:nvSpPr>
          <p:cNvPr id="15" name="Rectángulo 14"/>
          <p:cNvSpPr/>
          <p:nvPr/>
        </p:nvSpPr>
        <p:spPr>
          <a:xfrm>
            <a:off x="370693" y="980365"/>
            <a:ext cx="8416476" cy="378812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VE"/>
          </a:p>
        </p:txBody>
      </p:sp>
      <p:sp>
        <p:nvSpPr>
          <p:cNvPr id="16" name="Rectángulo 15"/>
          <p:cNvSpPr/>
          <p:nvPr/>
        </p:nvSpPr>
        <p:spPr>
          <a:xfrm>
            <a:off x="294395" y="897693"/>
            <a:ext cx="8563446" cy="3948473"/>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CuadroTexto 8"/>
          <p:cNvSpPr txBox="1"/>
          <p:nvPr/>
        </p:nvSpPr>
        <p:spPr>
          <a:xfrm>
            <a:off x="354050" y="1080682"/>
            <a:ext cx="2338815" cy="307777"/>
          </a:xfrm>
          <a:prstGeom prst="rect">
            <a:avLst/>
          </a:prstGeom>
          <a:solidFill>
            <a:schemeClr val="accent1"/>
          </a:solidFill>
        </p:spPr>
        <p:txBody>
          <a:bodyPr wrap="square" rtlCol="0">
            <a:spAutoFit/>
          </a:bodyPr>
          <a:lstStyle/>
          <a:p>
            <a:pPr algn="ctr"/>
            <a:r>
              <a:rPr lang="es-ES" b="1" dirty="0" smtClean="0">
                <a:solidFill>
                  <a:schemeClr val="tx1"/>
                </a:solidFill>
                <a:latin typeface="Raleway" panose="020B0604020202020204" charset="0"/>
              </a:rPr>
              <a:t>ELECTROCARDIOGRAMA</a:t>
            </a:r>
            <a:endParaRPr lang="es-VE" dirty="0">
              <a:solidFill>
                <a:schemeClr val="tx1"/>
              </a:solidFill>
              <a:latin typeface="Raleway" panose="020B0604020202020204" charset="0"/>
            </a:endParaRPr>
          </a:p>
        </p:txBody>
      </p:sp>
      <p:sp>
        <p:nvSpPr>
          <p:cNvPr id="11" name="Rectángulo 10"/>
          <p:cNvSpPr/>
          <p:nvPr/>
        </p:nvSpPr>
        <p:spPr>
          <a:xfrm>
            <a:off x="654862" y="1568787"/>
            <a:ext cx="7079082" cy="738664"/>
          </a:xfrm>
          <a:prstGeom prst="rect">
            <a:avLst/>
          </a:prstGeom>
          <a:solidFill>
            <a:schemeClr val="accent3"/>
          </a:solidFill>
          <a:ln>
            <a:solidFill>
              <a:schemeClr val="accent1"/>
            </a:solidFill>
          </a:ln>
        </p:spPr>
        <p:txBody>
          <a:bodyPr wrap="square">
            <a:spAutoFit/>
          </a:bodyPr>
          <a:lstStyle/>
          <a:p>
            <a:pPr algn="just"/>
            <a:r>
              <a:rPr lang="es-VE" dirty="0" smtClean="0">
                <a:solidFill>
                  <a:schemeClr val="tx1"/>
                </a:solidFill>
                <a:latin typeface="Raleway" panose="020B0604020202020204" charset="0"/>
              </a:rPr>
              <a:t>Se definieron </a:t>
            </a:r>
            <a:r>
              <a:rPr lang="es-VE" dirty="0">
                <a:solidFill>
                  <a:schemeClr val="tx1"/>
                </a:solidFill>
                <a:latin typeface="Raleway" panose="020B0604020202020204" charset="0"/>
              </a:rPr>
              <a:t>los subtipos de </a:t>
            </a:r>
            <a:r>
              <a:rPr lang="es-VE" dirty="0" smtClean="0">
                <a:solidFill>
                  <a:schemeClr val="tx1"/>
                </a:solidFill>
                <a:latin typeface="Raleway" panose="020B0604020202020204" charset="0"/>
              </a:rPr>
              <a:t>Bloqueos de rama </a:t>
            </a:r>
            <a:r>
              <a:rPr lang="es-VE" dirty="0">
                <a:solidFill>
                  <a:schemeClr val="tx1"/>
                </a:solidFill>
                <a:latin typeface="Raleway" panose="020B0604020202020204" charset="0"/>
              </a:rPr>
              <a:t>de acuerdo con las recomendaciones de la American </a:t>
            </a:r>
            <a:r>
              <a:rPr lang="es-VE" dirty="0" err="1">
                <a:solidFill>
                  <a:schemeClr val="tx1"/>
                </a:solidFill>
                <a:latin typeface="Raleway" panose="020B0604020202020204" charset="0"/>
              </a:rPr>
              <a:t>Heart</a:t>
            </a:r>
            <a:r>
              <a:rPr lang="es-VE" dirty="0">
                <a:solidFill>
                  <a:schemeClr val="tx1"/>
                </a:solidFill>
                <a:latin typeface="Raleway" panose="020B0604020202020204" charset="0"/>
              </a:rPr>
              <a:t> </a:t>
            </a:r>
            <a:r>
              <a:rPr lang="es-VE" dirty="0" err="1">
                <a:solidFill>
                  <a:schemeClr val="tx1"/>
                </a:solidFill>
                <a:latin typeface="Raleway" panose="020B0604020202020204" charset="0"/>
              </a:rPr>
              <a:t>Association</a:t>
            </a:r>
            <a:r>
              <a:rPr lang="es-VE" dirty="0">
                <a:solidFill>
                  <a:schemeClr val="tx1"/>
                </a:solidFill>
                <a:latin typeface="Raleway" panose="020B0604020202020204" charset="0"/>
              </a:rPr>
              <a:t> (AHA), la American </a:t>
            </a:r>
            <a:r>
              <a:rPr lang="es-VE" dirty="0" err="1">
                <a:solidFill>
                  <a:schemeClr val="tx1"/>
                </a:solidFill>
                <a:latin typeface="Raleway" panose="020B0604020202020204" charset="0"/>
              </a:rPr>
              <a:t>College</a:t>
            </a:r>
            <a:r>
              <a:rPr lang="es-VE" dirty="0">
                <a:solidFill>
                  <a:schemeClr val="tx1"/>
                </a:solidFill>
                <a:latin typeface="Raleway" panose="020B0604020202020204" charset="0"/>
              </a:rPr>
              <a:t> of </a:t>
            </a:r>
            <a:r>
              <a:rPr lang="es-VE" dirty="0" err="1">
                <a:solidFill>
                  <a:schemeClr val="tx1"/>
                </a:solidFill>
                <a:latin typeface="Raleway" panose="020B0604020202020204" charset="0"/>
              </a:rPr>
              <a:t>Cardiology</a:t>
            </a:r>
            <a:r>
              <a:rPr lang="es-VE" dirty="0">
                <a:solidFill>
                  <a:schemeClr val="tx1"/>
                </a:solidFill>
                <a:latin typeface="Raleway" panose="020B0604020202020204" charset="0"/>
              </a:rPr>
              <a:t> </a:t>
            </a:r>
            <a:r>
              <a:rPr lang="es-VE" dirty="0" err="1">
                <a:solidFill>
                  <a:schemeClr val="tx1"/>
                </a:solidFill>
                <a:latin typeface="Raleway" panose="020B0604020202020204" charset="0"/>
              </a:rPr>
              <a:t>Foundation</a:t>
            </a:r>
            <a:r>
              <a:rPr lang="es-VE" dirty="0">
                <a:solidFill>
                  <a:schemeClr val="tx1"/>
                </a:solidFill>
                <a:latin typeface="Raleway" panose="020B0604020202020204" charset="0"/>
              </a:rPr>
              <a:t> (ACCF) y la </a:t>
            </a:r>
            <a:r>
              <a:rPr lang="es-VE" dirty="0" err="1">
                <a:solidFill>
                  <a:schemeClr val="tx1"/>
                </a:solidFill>
                <a:latin typeface="Raleway" panose="020B0604020202020204" charset="0"/>
              </a:rPr>
              <a:t>Heart</a:t>
            </a:r>
            <a:r>
              <a:rPr lang="es-VE" dirty="0">
                <a:solidFill>
                  <a:schemeClr val="tx1"/>
                </a:solidFill>
                <a:latin typeface="Raleway" panose="020B0604020202020204" charset="0"/>
              </a:rPr>
              <a:t> </a:t>
            </a:r>
            <a:r>
              <a:rPr lang="es-VE" dirty="0" err="1">
                <a:solidFill>
                  <a:schemeClr val="tx1"/>
                </a:solidFill>
                <a:latin typeface="Raleway" panose="020B0604020202020204" charset="0"/>
              </a:rPr>
              <a:t>Rhythm</a:t>
            </a:r>
            <a:r>
              <a:rPr lang="es-VE" dirty="0">
                <a:solidFill>
                  <a:schemeClr val="tx1"/>
                </a:solidFill>
                <a:latin typeface="Raleway" panose="020B0604020202020204" charset="0"/>
              </a:rPr>
              <a:t> </a:t>
            </a:r>
            <a:r>
              <a:rPr lang="es-VE" dirty="0" err="1">
                <a:solidFill>
                  <a:schemeClr val="tx1"/>
                </a:solidFill>
                <a:latin typeface="Raleway" panose="020B0604020202020204" charset="0"/>
              </a:rPr>
              <a:t>Society</a:t>
            </a:r>
            <a:r>
              <a:rPr lang="es-VE" dirty="0">
                <a:solidFill>
                  <a:schemeClr val="tx1"/>
                </a:solidFill>
                <a:latin typeface="Raleway" panose="020B0604020202020204" charset="0"/>
              </a:rPr>
              <a:t> (HRS) </a:t>
            </a:r>
          </a:p>
        </p:txBody>
      </p:sp>
      <p:sp>
        <p:nvSpPr>
          <p:cNvPr id="13" name="Rectángulo 12"/>
          <p:cNvSpPr/>
          <p:nvPr/>
        </p:nvSpPr>
        <p:spPr>
          <a:xfrm>
            <a:off x="783993" y="2663720"/>
            <a:ext cx="7557960" cy="1169551"/>
          </a:xfrm>
          <a:prstGeom prst="rect">
            <a:avLst/>
          </a:prstGeom>
          <a:solidFill>
            <a:schemeClr val="accent2"/>
          </a:solidFill>
          <a:ln>
            <a:solidFill>
              <a:schemeClr val="accent1"/>
            </a:solidFill>
          </a:ln>
        </p:spPr>
        <p:txBody>
          <a:bodyPr wrap="square">
            <a:spAutoFit/>
          </a:bodyPr>
          <a:lstStyle/>
          <a:p>
            <a:pPr algn="just"/>
            <a:r>
              <a:rPr lang="es-VE" b="1" dirty="0" smtClean="0">
                <a:solidFill>
                  <a:schemeClr val="tx1"/>
                </a:solidFill>
                <a:latin typeface="Raleway" panose="020B0604020202020204" charset="0"/>
              </a:rPr>
              <a:t>Bloqueo de rama derecha:</a:t>
            </a:r>
          </a:p>
          <a:p>
            <a:pPr marL="285750" indent="-285750" algn="just">
              <a:buClr>
                <a:schemeClr val="tx1"/>
              </a:buClr>
              <a:buFont typeface="Arial" panose="020B0604020202020204" pitchFamily="34" charset="0"/>
              <a:buChar char="•"/>
            </a:pPr>
            <a:r>
              <a:rPr lang="es-VE" dirty="0" smtClean="0">
                <a:solidFill>
                  <a:schemeClr val="tx1"/>
                </a:solidFill>
                <a:latin typeface="Raleway" panose="020B0604020202020204" charset="0"/>
              </a:rPr>
              <a:t>Duración </a:t>
            </a:r>
            <a:r>
              <a:rPr lang="es-VE" dirty="0">
                <a:solidFill>
                  <a:schemeClr val="tx1"/>
                </a:solidFill>
                <a:latin typeface="Raleway" panose="020B0604020202020204" charset="0"/>
              </a:rPr>
              <a:t>del QRS &gt;120 ms. </a:t>
            </a:r>
            <a:endParaRPr lang="es-VE" dirty="0" smtClean="0">
              <a:solidFill>
                <a:schemeClr val="tx1"/>
              </a:solidFill>
              <a:latin typeface="Raleway" panose="020B0604020202020204" charset="0"/>
            </a:endParaRPr>
          </a:p>
          <a:p>
            <a:pPr marL="285750" indent="-285750" algn="just">
              <a:buClr>
                <a:schemeClr val="tx1"/>
              </a:buClr>
              <a:buFont typeface="Arial" panose="020B0604020202020204" pitchFamily="34" charset="0"/>
              <a:buChar char="•"/>
            </a:pPr>
            <a:r>
              <a:rPr lang="es-VE" dirty="0" err="1" smtClean="0">
                <a:solidFill>
                  <a:schemeClr val="tx1"/>
                </a:solidFill>
                <a:latin typeface="Raleway" panose="020B0604020202020204" charset="0"/>
              </a:rPr>
              <a:t>rsr</a:t>
            </a:r>
            <a:r>
              <a:rPr lang="es-VE" dirty="0">
                <a:solidFill>
                  <a:schemeClr val="tx1"/>
                </a:solidFill>
                <a:latin typeface="Raleway" panose="020B0604020202020204" charset="0"/>
              </a:rPr>
              <a:t>’, </a:t>
            </a:r>
            <a:r>
              <a:rPr lang="es-VE" dirty="0" err="1">
                <a:solidFill>
                  <a:schemeClr val="tx1"/>
                </a:solidFill>
                <a:latin typeface="Raleway" panose="020B0604020202020204" charset="0"/>
              </a:rPr>
              <a:t>rsR</a:t>
            </a:r>
            <a:r>
              <a:rPr lang="es-VE" dirty="0">
                <a:solidFill>
                  <a:schemeClr val="tx1"/>
                </a:solidFill>
                <a:latin typeface="Raleway" panose="020B0604020202020204" charset="0"/>
              </a:rPr>
              <a:t>’ o </a:t>
            </a:r>
            <a:r>
              <a:rPr lang="es-VE" dirty="0" err="1">
                <a:solidFill>
                  <a:schemeClr val="tx1"/>
                </a:solidFill>
                <a:latin typeface="Raleway" panose="020B0604020202020204" charset="0"/>
              </a:rPr>
              <a:t>rSR</a:t>
            </a:r>
            <a:r>
              <a:rPr lang="es-VE" dirty="0">
                <a:solidFill>
                  <a:schemeClr val="tx1"/>
                </a:solidFill>
                <a:latin typeface="Raleway" panose="020B0604020202020204" charset="0"/>
              </a:rPr>
              <a:t>’ en las derivaciones V1 y/o V2</a:t>
            </a:r>
            <a:r>
              <a:rPr lang="es-VE" dirty="0" smtClean="0">
                <a:solidFill>
                  <a:schemeClr val="tx1"/>
                </a:solidFill>
                <a:latin typeface="Raleway" panose="020B0604020202020204" charset="0"/>
              </a:rPr>
              <a:t>.</a:t>
            </a:r>
          </a:p>
          <a:p>
            <a:pPr marL="285750" indent="-285750" algn="just">
              <a:buClr>
                <a:schemeClr val="tx1"/>
              </a:buClr>
              <a:buFont typeface="Arial" panose="020B0604020202020204" pitchFamily="34" charset="0"/>
              <a:buChar char="•"/>
            </a:pPr>
            <a:r>
              <a:rPr lang="es-VE" dirty="0" smtClean="0">
                <a:solidFill>
                  <a:schemeClr val="tx1"/>
                </a:solidFill>
                <a:latin typeface="Raleway" panose="020B0604020202020204" charset="0"/>
              </a:rPr>
              <a:t>Onda </a:t>
            </a:r>
            <a:r>
              <a:rPr lang="es-VE" dirty="0">
                <a:solidFill>
                  <a:schemeClr val="tx1"/>
                </a:solidFill>
                <a:latin typeface="Raleway" panose="020B0604020202020204" charset="0"/>
              </a:rPr>
              <a:t>S de mayor duración que la onda R o &gt;40 ms en las derivaciones I y V6. </a:t>
            </a:r>
            <a:endParaRPr lang="es-VE" dirty="0" smtClean="0">
              <a:solidFill>
                <a:schemeClr val="tx1"/>
              </a:solidFill>
              <a:latin typeface="Raleway" panose="020B0604020202020204" charset="0"/>
            </a:endParaRPr>
          </a:p>
          <a:p>
            <a:pPr marL="285750" indent="-285750" algn="just">
              <a:buClr>
                <a:schemeClr val="tx1"/>
              </a:buClr>
              <a:buFont typeface="Arial" panose="020B0604020202020204" pitchFamily="34" charset="0"/>
              <a:buChar char="•"/>
            </a:pPr>
            <a:r>
              <a:rPr lang="es-VE" dirty="0" smtClean="0">
                <a:solidFill>
                  <a:schemeClr val="tx1"/>
                </a:solidFill>
                <a:latin typeface="Raleway" panose="020B0604020202020204" charset="0"/>
              </a:rPr>
              <a:t>Tiempo </a:t>
            </a:r>
            <a:r>
              <a:rPr lang="es-VE" dirty="0">
                <a:solidFill>
                  <a:schemeClr val="tx1"/>
                </a:solidFill>
                <a:latin typeface="Raleway" panose="020B0604020202020204" charset="0"/>
              </a:rPr>
              <a:t>pico R normal en las derivaciones V5 y V6 pero &gt;50 ms en la derivación V1. </a:t>
            </a:r>
          </a:p>
        </p:txBody>
      </p:sp>
      <p:sp>
        <p:nvSpPr>
          <p:cNvPr id="12" name="Rectángulo 11"/>
          <p:cNvSpPr/>
          <p:nvPr/>
        </p:nvSpPr>
        <p:spPr>
          <a:xfrm>
            <a:off x="783993" y="4039272"/>
            <a:ext cx="7557960" cy="523220"/>
          </a:xfrm>
          <a:prstGeom prst="rect">
            <a:avLst/>
          </a:prstGeom>
          <a:solidFill>
            <a:schemeClr val="accent2"/>
          </a:solidFill>
          <a:ln>
            <a:solidFill>
              <a:schemeClr val="accent1"/>
            </a:solidFill>
          </a:ln>
        </p:spPr>
        <p:txBody>
          <a:bodyPr wrap="square">
            <a:spAutoFit/>
          </a:bodyPr>
          <a:lstStyle/>
          <a:p>
            <a:pPr algn="just"/>
            <a:r>
              <a:rPr lang="es-VE" b="1" dirty="0" smtClean="0">
                <a:solidFill>
                  <a:schemeClr val="tx1"/>
                </a:solidFill>
                <a:latin typeface="Raleway" panose="020B0604020202020204" charset="0"/>
              </a:rPr>
              <a:t>Bloqueo incompleto de rama derecha:</a:t>
            </a:r>
          </a:p>
          <a:p>
            <a:pPr algn="just"/>
            <a:r>
              <a:rPr lang="es-VE" dirty="0" smtClean="0">
                <a:solidFill>
                  <a:schemeClr val="tx1"/>
                </a:solidFill>
                <a:latin typeface="Raleway" panose="020B0604020202020204" charset="0"/>
              </a:rPr>
              <a:t>Criterios de BRD pero con </a:t>
            </a:r>
            <a:r>
              <a:rPr lang="es-VE" dirty="0">
                <a:solidFill>
                  <a:schemeClr val="tx1"/>
                </a:solidFill>
                <a:latin typeface="Raleway" panose="020B0604020202020204" charset="0"/>
              </a:rPr>
              <a:t>una duración del QRS de entre 110 ms y 120 ms</a:t>
            </a:r>
            <a:r>
              <a:rPr lang="es-VE" dirty="0" smtClean="0">
                <a:solidFill>
                  <a:schemeClr val="tx1"/>
                </a:solidFill>
                <a:latin typeface="Raleway" panose="020B0604020202020204" charset="0"/>
              </a:rPr>
              <a:t>. </a:t>
            </a:r>
            <a:endParaRPr lang="es-VE" dirty="0">
              <a:solidFill>
                <a:schemeClr val="tx1"/>
              </a:solidFill>
              <a:latin typeface="Raleway" panose="020B0604020202020204" charset="0"/>
            </a:endParaRPr>
          </a:p>
        </p:txBody>
      </p:sp>
    </p:spTree>
    <p:extLst>
      <p:ext uri="{BB962C8B-B14F-4D97-AF65-F5344CB8AC3E}">
        <p14:creationId xmlns:p14="http://schemas.microsoft.com/office/powerpoint/2010/main" val="2505544129"/>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7" name="Picture 14" descr="Resultado de imagen para ucla">
            <a:extLst>
              <a:ext uri="{FF2B5EF4-FFF2-40B4-BE49-F238E27FC236}">
                <a16:creationId xmlns:a16="http://schemas.microsoft.com/office/drawing/2014/main" xmlns="" id="{AC4FCE31-FE7D-4E63-9C07-76A3AD85581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74868" y="95693"/>
            <a:ext cx="281926" cy="3138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Resultado de imagen para ascardio">
            <a:extLst>
              <a:ext uri="{FF2B5EF4-FFF2-40B4-BE49-F238E27FC236}">
                <a16:creationId xmlns:a16="http://schemas.microsoft.com/office/drawing/2014/main" xmlns="" id="{454F8DE8-4376-4ADB-808F-DC13F6C805D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Removal>
                    </a14:imgEffect>
                  </a14:imgLayer>
                </a14:imgProps>
              </a:ext>
              <a:ext uri="{28A0092B-C50C-407E-A947-70E740481C1C}">
                <a14:useLocalDpi xmlns:a14="http://schemas.microsoft.com/office/drawing/2010/main" val="0"/>
              </a:ext>
            </a:extLst>
          </a:blip>
          <a:srcRect/>
          <a:stretch>
            <a:fillRect/>
          </a:stretch>
        </p:blipFill>
        <p:spPr bwMode="auto">
          <a:xfrm>
            <a:off x="81498" y="447408"/>
            <a:ext cx="280009" cy="310343"/>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13;p24">
            <a:extLst>
              <a:ext uri="{FF2B5EF4-FFF2-40B4-BE49-F238E27FC236}">
                <a16:creationId xmlns:a16="http://schemas.microsoft.com/office/drawing/2014/main" xmlns="" id="{3EFA7B88-1F8D-4A5E-9F60-FBBA2EE7CDC4}"/>
              </a:ext>
            </a:extLst>
          </p:cNvPr>
          <p:cNvSpPr txBox="1">
            <a:spLocks/>
          </p:cNvSpPr>
          <p:nvPr/>
        </p:nvSpPr>
        <p:spPr>
          <a:xfrm>
            <a:off x="354051" y="223282"/>
            <a:ext cx="8417849" cy="857400"/>
          </a:xfrm>
          <a:prstGeom prst="rect">
            <a:avLst/>
          </a:prstGeom>
          <a:noFill/>
          <a:ln>
            <a:noFill/>
          </a:ln>
        </p:spPr>
        <p:txBody>
          <a:bodyPr spcFirstLastPara="1" wrap="square" lIns="91377" tIns="91377" rIns="91377" bIns="91377"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1pPr>
            <a:lvl2pPr marR="0" lvl="1"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2pPr>
            <a:lvl3pPr marR="0" lvl="2"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3pPr>
            <a:lvl4pPr marR="0" lvl="3"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4pPr>
            <a:lvl5pPr marR="0" lvl="4"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5pPr>
            <a:lvl6pPr marR="0" lvl="5"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6pPr>
            <a:lvl7pPr marR="0" lvl="6"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7pPr>
            <a:lvl8pPr marR="0" lvl="7"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8pPr>
            <a:lvl9pPr marR="0" lvl="8"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9pPr>
          </a:lstStyle>
          <a:p>
            <a:pPr algn="ctr"/>
            <a:r>
              <a:rPr lang="es-ES" sz="3200" dirty="0" smtClean="0">
                <a:solidFill>
                  <a:schemeClr val="tx1"/>
                </a:solidFill>
                <a:latin typeface="Raleway" panose="020B0604020202020204" charset="0"/>
              </a:rPr>
              <a:t>METODOLOGÍA</a:t>
            </a:r>
            <a:endParaRPr lang="es-VE" sz="3200" dirty="0">
              <a:solidFill>
                <a:schemeClr val="tx1"/>
              </a:solidFill>
              <a:latin typeface="Raleway" panose="020B0604020202020204" charset="0"/>
            </a:endParaRPr>
          </a:p>
        </p:txBody>
      </p:sp>
      <p:sp>
        <p:nvSpPr>
          <p:cNvPr id="3" name="Rectángulo 2"/>
          <p:cNvSpPr/>
          <p:nvPr/>
        </p:nvSpPr>
        <p:spPr>
          <a:xfrm>
            <a:off x="2002234" y="4846166"/>
            <a:ext cx="5121479" cy="246221"/>
          </a:xfrm>
          <a:prstGeom prst="rect">
            <a:avLst/>
          </a:prstGeom>
        </p:spPr>
        <p:txBody>
          <a:bodyPr wrap="square">
            <a:spAutoFit/>
          </a:bodyPr>
          <a:lstStyle/>
          <a:p>
            <a:pPr algn="ctr"/>
            <a:r>
              <a:rPr lang="es-VE" sz="1000" dirty="0" err="1">
                <a:solidFill>
                  <a:schemeClr val="tx1"/>
                </a:solidFill>
                <a:latin typeface="Raleway" panose="020B0604020202020204" charset="0"/>
              </a:rPr>
              <a:t>Rasmussen</a:t>
            </a:r>
            <a:r>
              <a:rPr lang="es-VE" sz="1000" dirty="0">
                <a:solidFill>
                  <a:schemeClr val="tx1"/>
                </a:solidFill>
                <a:latin typeface="Raleway" panose="020B0604020202020204" charset="0"/>
              </a:rPr>
              <a:t> PV, et al. </a:t>
            </a:r>
            <a:r>
              <a:rPr lang="es-VE" sz="1000" dirty="0" err="1">
                <a:solidFill>
                  <a:schemeClr val="tx1"/>
                </a:solidFill>
                <a:latin typeface="Raleway" panose="020B0604020202020204" charset="0"/>
              </a:rPr>
              <a:t>Heart</a:t>
            </a:r>
            <a:r>
              <a:rPr lang="es-VE" sz="1000" dirty="0">
                <a:solidFill>
                  <a:schemeClr val="tx1"/>
                </a:solidFill>
                <a:latin typeface="Raleway" panose="020B0604020202020204" charset="0"/>
              </a:rPr>
              <a:t> 2019;105:1160–1167. doi:10.1136/heartjnl-2018-314295</a:t>
            </a:r>
          </a:p>
        </p:txBody>
      </p:sp>
      <p:sp>
        <p:nvSpPr>
          <p:cNvPr id="15" name="Rectángulo 14"/>
          <p:cNvSpPr/>
          <p:nvPr/>
        </p:nvSpPr>
        <p:spPr>
          <a:xfrm>
            <a:off x="370693" y="980365"/>
            <a:ext cx="8416476" cy="378812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VE"/>
          </a:p>
        </p:txBody>
      </p:sp>
      <p:sp>
        <p:nvSpPr>
          <p:cNvPr id="16" name="Rectángulo 15"/>
          <p:cNvSpPr/>
          <p:nvPr/>
        </p:nvSpPr>
        <p:spPr>
          <a:xfrm>
            <a:off x="294395" y="897693"/>
            <a:ext cx="8563446" cy="3948473"/>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CuadroTexto 8"/>
          <p:cNvSpPr txBox="1"/>
          <p:nvPr/>
        </p:nvSpPr>
        <p:spPr>
          <a:xfrm>
            <a:off x="354050" y="1080682"/>
            <a:ext cx="2338815" cy="307777"/>
          </a:xfrm>
          <a:prstGeom prst="rect">
            <a:avLst/>
          </a:prstGeom>
          <a:solidFill>
            <a:schemeClr val="accent1"/>
          </a:solidFill>
        </p:spPr>
        <p:txBody>
          <a:bodyPr wrap="square" rtlCol="0">
            <a:spAutoFit/>
          </a:bodyPr>
          <a:lstStyle/>
          <a:p>
            <a:pPr algn="ctr"/>
            <a:r>
              <a:rPr lang="es-ES" b="1" dirty="0" smtClean="0">
                <a:solidFill>
                  <a:schemeClr val="tx1"/>
                </a:solidFill>
                <a:latin typeface="Raleway" panose="020B0604020202020204" charset="0"/>
              </a:rPr>
              <a:t>ELECTROCARDIOGRAMA</a:t>
            </a:r>
            <a:endParaRPr lang="es-VE" dirty="0">
              <a:solidFill>
                <a:schemeClr val="tx1"/>
              </a:solidFill>
              <a:latin typeface="Raleway" panose="020B0604020202020204" charset="0"/>
            </a:endParaRPr>
          </a:p>
        </p:txBody>
      </p:sp>
      <p:sp>
        <p:nvSpPr>
          <p:cNvPr id="12" name="Rectángulo 11"/>
          <p:cNvSpPr/>
          <p:nvPr/>
        </p:nvSpPr>
        <p:spPr>
          <a:xfrm>
            <a:off x="797138" y="1645681"/>
            <a:ext cx="7557960" cy="1384995"/>
          </a:xfrm>
          <a:prstGeom prst="rect">
            <a:avLst/>
          </a:prstGeom>
          <a:solidFill>
            <a:schemeClr val="accent2"/>
          </a:solidFill>
          <a:ln>
            <a:solidFill>
              <a:schemeClr val="accent1"/>
            </a:solidFill>
          </a:ln>
        </p:spPr>
        <p:txBody>
          <a:bodyPr wrap="square">
            <a:spAutoFit/>
          </a:bodyPr>
          <a:lstStyle/>
          <a:p>
            <a:pPr algn="just"/>
            <a:r>
              <a:rPr lang="es-VE" b="1" dirty="0" smtClean="0">
                <a:solidFill>
                  <a:schemeClr val="tx1"/>
                </a:solidFill>
                <a:latin typeface="Raleway" panose="020B0604020202020204" charset="0"/>
              </a:rPr>
              <a:t>Bloqueo de rama izquierda:</a:t>
            </a:r>
          </a:p>
          <a:p>
            <a:pPr marL="285750" indent="-285750" algn="just">
              <a:buClr>
                <a:schemeClr val="tx1"/>
              </a:buClr>
              <a:buFont typeface="Arial" panose="020B0604020202020204" pitchFamily="34" charset="0"/>
              <a:buChar char="•"/>
            </a:pPr>
            <a:r>
              <a:rPr lang="es-VE" dirty="0" smtClean="0">
                <a:solidFill>
                  <a:schemeClr val="tx1"/>
                </a:solidFill>
                <a:latin typeface="Raleway" panose="020B0604020202020204" charset="0"/>
              </a:rPr>
              <a:t>Duración </a:t>
            </a:r>
            <a:r>
              <a:rPr lang="es-VE" dirty="0">
                <a:solidFill>
                  <a:schemeClr val="tx1"/>
                </a:solidFill>
                <a:latin typeface="Raleway" panose="020B0604020202020204" charset="0"/>
              </a:rPr>
              <a:t>del QRS &gt;120 ms</a:t>
            </a:r>
            <a:r>
              <a:rPr lang="es-VE" dirty="0" smtClean="0">
                <a:solidFill>
                  <a:schemeClr val="tx1"/>
                </a:solidFill>
                <a:latin typeface="Raleway" panose="020B0604020202020204" charset="0"/>
              </a:rPr>
              <a:t>.</a:t>
            </a:r>
          </a:p>
          <a:p>
            <a:pPr marL="285750" indent="-285750" algn="just">
              <a:buClr>
                <a:schemeClr val="tx1"/>
              </a:buClr>
              <a:buFont typeface="Arial" panose="020B0604020202020204" pitchFamily="34" charset="0"/>
              <a:buChar char="•"/>
            </a:pPr>
            <a:r>
              <a:rPr lang="es-VE" dirty="0" smtClean="0">
                <a:solidFill>
                  <a:schemeClr val="tx1"/>
                </a:solidFill>
                <a:latin typeface="Raleway" panose="020B0604020202020204" charset="0"/>
              </a:rPr>
              <a:t>Onda </a:t>
            </a:r>
            <a:r>
              <a:rPr lang="es-VE" dirty="0">
                <a:solidFill>
                  <a:schemeClr val="tx1"/>
                </a:solidFill>
                <a:latin typeface="Raleway" panose="020B0604020202020204" charset="0"/>
              </a:rPr>
              <a:t>R ancha en las derivaciones I, </a:t>
            </a:r>
            <a:r>
              <a:rPr lang="es-VE" dirty="0" err="1">
                <a:solidFill>
                  <a:schemeClr val="tx1"/>
                </a:solidFill>
                <a:latin typeface="Raleway" panose="020B0604020202020204" charset="0"/>
              </a:rPr>
              <a:t>aVL</a:t>
            </a:r>
            <a:r>
              <a:rPr lang="es-VE" dirty="0">
                <a:solidFill>
                  <a:schemeClr val="tx1"/>
                </a:solidFill>
                <a:latin typeface="Raleway" panose="020B0604020202020204" charset="0"/>
              </a:rPr>
              <a:t>, V5 y V6. </a:t>
            </a:r>
            <a:endParaRPr lang="es-VE" dirty="0" smtClean="0">
              <a:solidFill>
                <a:schemeClr val="tx1"/>
              </a:solidFill>
              <a:latin typeface="Raleway" panose="020B0604020202020204" charset="0"/>
            </a:endParaRPr>
          </a:p>
          <a:p>
            <a:pPr marL="285750" indent="-285750" algn="just">
              <a:buClr>
                <a:schemeClr val="tx1"/>
              </a:buClr>
              <a:buFont typeface="Arial" panose="020B0604020202020204" pitchFamily="34" charset="0"/>
              <a:buChar char="•"/>
            </a:pPr>
            <a:r>
              <a:rPr lang="es-VE" dirty="0" smtClean="0">
                <a:solidFill>
                  <a:schemeClr val="tx1"/>
                </a:solidFill>
                <a:latin typeface="Raleway" panose="020B0604020202020204" charset="0"/>
              </a:rPr>
              <a:t>Ondas </a:t>
            </a:r>
            <a:r>
              <a:rPr lang="es-VE" dirty="0">
                <a:solidFill>
                  <a:schemeClr val="tx1"/>
                </a:solidFill>
                <a:latin typeface="Raleway" panose="020B0604020202020204" charset="0"/>
              </a:rPr>
              <a:t>Q ausentes en las derivaciones I, V5 y V6</a:t>
            </a:r>
            <a:r>
              <a:rPr lang="es-VE" dirty="0" smtClean="0">
                <a:solidFill>
                  <a:schemeClr val="tx1"/>
                </a:solidFill>
                <a:latin typeface="Raleway" panose="020B0604020202020204" charset="0"/>
              </a:rPr>
              <a:t>.</a:t>
            </a:r>
          </a:p>
          <a:p>
            <a:pPr marL="285750" indent="-285750" algn="just">
              <a:buClr>
                <a:schemeClr val="tx1"/>
              </a:buClr>
              <a:buFont typeface="Arial" panose="020B0604020202020204" pitchFamily="34" charset="0"/>
              <a:buChar char="•"/>
            </a:pPr>
            <a:r>
              <a:rPr lang="es-VE" dirty="0" smtClean="0">
                <a:solidFill>
                  <a:schemeClr val="tx1"/>
                </a:solidFill>
                <a:latin typeface="Raleway" panose="020B0604020202020204" charset="0"/>
              </a:rPr>
              <a:t>Tiempo </a:t>
            </a:r>
            <a:r>
              <a:rPr lang="es-VE" dirty="0">
                <a:solidFill>
                  <a:schemeClr val="tx1"/>
                </a:solidFill>
                <a:latin typeface="Raleway" panose="020B0604020202020204" charset="0"/>
              </a:rPr>
              <a:t>pico de R &gt;60 ms en las derivaciones V5 y V6 pero normal en las derivaciones V1, V2 y V3.</a:t>
            </a:r>
            <a:r>
              <a:rPr lang="es-VE" dirty="0" smtClean="0">
                <a:solidFill>
                  <a:schemeClr val="tx1"/>
                </a:solidFill>
                <a:latin typeface="Raleway" panose="020B0604020202020204" charset="0"/>
              </a:rPr>
              <a:t>. </a:t>
            </a:r>
            <a:endParaRPr lang="es-VE" dirty="0">
              <a:solidFill>
                <a:schemeClr val="tx1"/>
              </a:solidFill>
              <a:latin typeface="Raleway" panose="020B0604020202020204" charset="0"/>
            </a:endParaRPr>
          </a:p>
        </p:txBody>
      </p:sp>
      <p:sp>
        <p:nvSpPr>
          <p:cNvPr id="14" name="Rectángulo 13"/>
          <p:cNvSpPr/>
          <p:nvPr/>
        </p:nvSpPr>
        <p:spPr>
          <a:xfrm>
            <a:off x="797138" y="3181867"/>
            <a:ext cx="7557960" cy="523220"/>
          </a:xfrm>
          <a:prstGeom prst="rect">
            <a:avLst/>
          </a:prstGeom>
          <a:solidFill>
            <a:schemeClr val="accent2"/>
          </a:solidFill>
          <a:ln>
            <a:solidFill>
              <a:schemeClr val="accent1"/>
            </a:solidFill>
          </a:ln>
        </p:spPr>
        <p:txBody>
          <a:bodyPr wrap="square">
            <a:spAutoFit/>
          </a:bodyPr>
          <a:lstStyle/>
          <a:p>
            <a:pPr algn="just"/>
            <a:r>
              <a:rPr lang="es-VE" b="1" dirty="0" smtClean="0">
                <a:solidFill>
                  <a:schemeClr val="tx1"/>
                </a:solidFill>
              </a:rPr>
              <a:t>Defecto </a:t>
            </a:r>
            <a:r>
              <a:rPr lang="es-VE" b="1" dirty="0">
                <a:solidFill>
                  <a:schemeClr val="tx1"/>
                </a:solidFill>
              </a:rPr>
              <a:t>de conducción </a:t>
            </a:r>
            <a:r>
              <a:rPr lang="es-VE" b="1" dirty="0" err="1">
                <a:solidFill>
                  <a:schemeClr val="tx1"/>
                </a:solidFill>
              </a:rPr>
              <a:t>intraventricular</a:t>
            </a:r>
            <a:r>
              <a:rPr lang="es-VE" b="1" dirty="0">
                <a:solidFill>
                  <a:schemeClr val="tx1"/>
                </a:solidFill>
              </a:rPr>
              <a:t> no </a:t>
            </a:r>
            <a:r>
              <a:rPr lang="es-VE" b="1" dirty="0" smtClean="0">
                <a:solidFill>
                  <a:schemeClr val="tx1"/>
                </a:solidFill>
              </a:rPr>
              <a:t>específico</a:t>
            </a:r>
            <a:r>
              <a:rPr lang="es-VE" b="1" dirty="0" smtClean="0">
                <a:solidFill>
                  <a:schemeClr val="tx1"/>
                </a:solidFill>
                <a:latin typeface="Raleway" panose="020B0604020202020204" charset="0"/>
              </a:rPr>
              <a:t>:</a:t>
            </a:r>
          </a:p>
          <a:p>
            <a:pPr algn="just"/>
            <a:r>
              <a:rPr lang="es-VE" dirty="0" smtClean="0">
                <a:solidFill>
                  <a:schemeClr val="tx1"/>
                </a:solidFill>
                <a:latin typeface="Raleway" panose="020B0604020202020204" charset="0"/>
              </a:rPr>
              <a:t>Duración </a:t>
            </a:r>
            <a:r>
              <a:rPr lang="es-VE" dirty="0">
                <a:solidFill>
                  <a:schemeClr val="tx1"/>
                </a:solidFill>
                <a:latin typeface="Raleway" panose="020B0604020202020204" charset="0"/>
              </a:rPr>
              <a:t>del QRS &gt; 120 ms sin cumplir los criterios de RBBB o BRI</a:t>
            </a:r>
            <a:r>
              <a:rPr lang="es-VE" dirty="0" smtClean="0">
                <a:solidFill>
                  <a:schemeClr val="tx1"/>
                </a:solidFill>
                <a:latin typeface="Raleway" panose="020B0604020202020204" charset="0"/>
              </a:rPr>
              <a:t>. </a:t>
            </a:r>
            <a:endParaRPr lang="es-VE" dirty="0">
              <a:solidFill>
                <a:schemeClr val="tx1"/>
              </a:solidFill>
              <a:latin typeface="Raleway" panose="020B0604020202020204" charset="0"/>
            </a:endParaRPr>
          </a:p>
        </p:txBody>
      </p:sp>
      <p:sp>
        <p:nvSpPr>
          <p:cNvPr id="17" name="Rectángulo 16"/>
          <p:cNvSpPr/>
          <p:nvPr/>
        </p:nvSpPr>
        <p:spPr>
          <a:xfrm>
            <a:off x="797138" y="3931582"/>
            <a:ext cx="7557960" cy="523220"/>
          </a:xfrm>
          <a:prstGeom prst="rect">
            <a:avLst/>
          </a:prstGeom>
          <a:solidFill>
            <a:schemeClr val="accent2"/>
          </a:solidFill>
          <a:ln>
            <a:solidFill>
              <a:schemeClr val="accent1"/>
            </a:solidFill>
          </a:ln>
        </p:spPr>
        <p:txBody>
          <a:bodyPr wrap="square">
            <a:spAutoFit/>
          </a:bodyPr>
          <a:lstStyle/>
          <a:p>
            <a:pPr algn="just"/>
            <a:r>
              <a:rPr lang="es-VE" b="1" dirty="0" smtClean="0">
                <a:solidFill>
                  <a:schemeClr val="tx1"/>
                </a:solidFill>
              </a:rPr>
              <a:t>Hipertrofia ventricular izquierda</a:t>
            </a:r>
            <a:r>
              <a:rPr lang="es-VE" b="1" dirty="0" smtClean="0">
                <a:solidFill>
                  <a:schemeClr val="tx1"/>
                </a:solidFill>
                <a:latin typeface="Raleway" panose="020B0604020202020204" charset="0"/>
              </a:rPr>
              <a:t>:</a:t>
            </a:r>
          </a:p>
          <a:p>
            <a:pPr algn="just"/>
            <a:r>
              <a:rPr lang="es-VE" dirty="0">
                <a:solidFill>
                  <a:schemeClr val="tx1"/>
                </a:solidFill>
                <a:latin typeface="Raleway" panose="020B0604020202020204" charset="0"/>
              </a:rPr>
              <a:t>C</a:t>
            </a:r>
            <a:r>
              <a:rPr lang="es-VE" dirty="0" smtClean="0">
                <a:solidFill>
                  <a:schemeClr val="tx1"/>
                </a:solidFill>
                <a:latin typeface="Raleway" panose="020B0604020202020204" charset="0"/>
              </a:rPr>
              <a:t>riterios </a:t>
            </a:r>
            <a:r>
              <a:rPr lang="es-VE" dirty="0">
                <a:solidFill>
                  <a:schemeClr val="tx1"/>
                </a:solidFill>
                <a:latin typeface="Raleway" panose="020B0604020202020204" charset="0"/>
              </a:rPr>
              <a:t>ECG de </a:t>
            </a:r>
            <a:r>
              <a:rPr lang="es-VE" dirty="0" err="1">
                <a:solidFill>
                  <a:schemeClr val="tx1"/>
                </a:solidFill>
                <a:latin typeface="Raleway" panose="020B0604020202020204" charset="0"/>
              </a:rPr>
              <a:t>Sokolow</a:t>
            </a:r>
            <a:r>
              <a:rPr lang="es-VE" dirty="0">
                <a:solidFill>
                  <a:schemeClr val="tx1"/>
                </a:solidFill>
                <a:latin typeface="Raleway" panose="020B0604020202020204" charset="0"/>
              </a:rPr>
              <a:t>-Lyon</a:t>
            </a:r>
            <a:r>
              <a:rPr lang="es-VE" dirty="0" smtClean="0">
                <a:solidFill>
                  <a:schemeClr val="tx1"/>
                </a:solidFill>
                <a:latin typeface="Raleway" panose="020B0604020202020204" charset="0"/>
              </a:rPr>
              <a:t>. </a:t>
            </a:r>
            <a:endParaRPr lang="es-VE" dirty="0">
              <a:solidFill>
                <a:schemeClr val="tx1"/>
              </a:solidFill>
              <a:latin typeface="Raleway" panose="020B0604020202020204" charset="0"/>
            </a:endParaRPr>
          </a:p>
        </p:txBody>
      </p:sp>
    </p:spTree>
    <p:extLst>
      <p:ext uri="{BB962C8B-B14F-4D97-AF65-F5344CB8AC3E}">
        <p14:creationId xmlns:p14="http://schemas.microsoft.com/office/powerpoint/2010/main" val="116350697"/>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7" name="Google Shape;97;p13"/>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pic>
        <p:nvPicPr>
          <p:cNvPr id="7" name="Picture 14" descr="Resultado de imagen para ucla">
            <a:extLst>
              <a:ext uri="{FF2B5EF4-FFF2-40B4-BE49-F238E27FC236}">
                <a16:creationId xmlns:a16="http://schemas.microsoft.com/office/drawing/2014/main" xmlns="" id="{AC4FCE31-FE7D-4E63-9C07-76A3AD85581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74868" y="95693"/>
            <a:ext cx="281926" cy="3138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Resultado de imagen para ascardio">
            <a:extLst>
              <a:ext uri="{FF2B5EF4-FFF2-40B4-BE49-F238E27FC236}">
                <a16:creationId xmlns:a16="http://schemas.microsoft.com/office/drawing/2014/main" xmlns="" id="{454F8DE8-4376-4ADB-808F-DC13F6C805D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Removal>
                    </a14:imgEffect>
                  </a14:imgLayer>
                </a14:imgProps>
              </a:ext>
              <a:ext uri="{28A0092B-C50C-407E-A947-70E740481C1C}">
                <a14:useLocalDpi xmlns:a14="http://schemas.microsoft.com/office/drawing/2010/main" val="0"/>
              </a:ext>
            </a:extLst>
          </a:blip>
          <a:srcRect/>
          <a:stretch>
            <a:fillRect/>
          </a:stretch>
        </p:blipFill>
        <p:spPr bwMode="auto">
          <a:xfrm>
            <a:off x="81498" y="447408"/>
            <a:ext cx="280009" cy="31034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xmlns="" id="{B0068233-53FD-430F-A073-2FF9EE9AA2CD}"/>
              </a:ext>
            </a:extLst>
          </p:cNvPr>
          <p:cNvSpPr txBox="1"/>
          <p:nvPr/>
        </p:nvSpPr>
        <p:spPr>
          <a:xfrm>
            <a:off x="1993733" y="1404307"/>
            <a:ext cx="5029202" cy="2185214"/>
          </a:xfrm>
          <a:prstGeom prst="rect">
            <a:avLst/>
          </a:prstGeom>
          <a:solidFill>
            <a:schemeClr val="accent1"/>
          </a:solidFill>
        </p:spPr>
        <p:txBody>
          <a:bodyPr wrap="square">
            <a:spAutoFit/>
          </a:bodyPr>
          <a:lstStyle/>
          <a:p>
            <a:pPr algn="ctr"/>
            <a:endParaRPr lang="es-VE" sz="3200" b="1" dirty="0" smtClean="0">
              <a:solidFill>
                <a:schemeClr val="tx1"/>
              </a:solidFill>
              <a:latin typeface="Raleway" panose="020B0604020202020204" charset="0"/>
            </a:endParaRPr>
          </a:p>
          <a:p>
            <a:pPr algn="ctr"/>
            <a:r>
              <a:rPr lang="es-ES" sz="3600" b="1" dirty="0">
                <a:solidFill>
                  <a:schemeClr val="tx1"/>
                </a:solidFill>
                <a:latin typeface="Raleway" panose="020B0604020202020204" charset="0"/>
              </a:rPr>
              <a:t>ANÁLISIS ESTADÍSTICO</a:t>
            </a:r>
            <a:endParaRPr lang="es-VE" sz="3600" b="1" dirty="0">
              <a:solidFill>
                <a:schemeClr val="tx1"/>
              </a:solidFill>
              <a:latin typeface="Raleway" panose="020B0604020202020204" charset="0"/>
            </a:endParaRPr>
          </a:p>
          <a:p>
            <a:endParaRPr lang="es-VE" sz="3200" b="1" dirty="0">
              <a:solidFill>
                <a:schemeClr val="bg1"/>
              </a:solidFill>
              <a:latin typeface="Raleway" panose="020B0604020202020204" charset="0"/>
            </a:endParaRPr>
          </a:p>
        </p:txBody>
      </p:sp>
    </p:spTree>
    <p:extLst>
      <p:ext uri="{BB962C8B-B14F-4D97-AF65-F5344CB8AC3E}">
        <p14:creationId xmlns:p14="http://schemas.microsoft.com/office/powerpoint/2010/main" val="3523776085"/>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7" name="Picture 14" descr="Resultado de imagen para ucla">
            <a:extLst>
              <a:ext uri="{FF2B5EF4-FFF2-40B4-BE49-F238E27FC236}">
                <a16:creationId xmlns:a16="http://schemas.microsoft.com/office/drawing/2014/main" xmlns="" id="{AC4FCE31-FE7D-4E63-9C07-76A3AD85581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74868" y="95693"/>
            <a:ext cx="281926" cy="3138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Resultado de imagen para ascardio">
            <a:extLst>
              <a:ext uri="{FF2B5EF4-FFF2-40B4-BE49-F238E27FC236}">
                <a16:creationId xmlns:a16="http://schemas.microsoft.com/office/drawing/2014/main" xmlns="" id="{454F8DE8-4376-4ADB-808F-DC13F6C805D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Removal>
                    </a14:imgEffect>
                  </a14:imgLayer>
                </a14:imgProps>
              </a:ext>
              <a:ext uri="{28A0092B-C50C-407E-A947-70E740481C1C}">
                <a14:useLocalDpi xmlns:a14="http://schemas.microsoft.com/office/drawing/2010/main" val="0"/>
              </a:ext>
            </a:extLst>
          </a:blip>
          <a:srcRect/>
          <a:stretch>
            <a:fillRect/>
          </a:stretch>
        </p:blipFill>
        <p:spPr bwMode="auto">
          <a:xfrm>
            <a:off x="81498" y="447408"/>
            <a:ext cx="280009" cy="310343"/>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13;p24">
            <a:extLst>
              <a:ext uri="{FF2B5EF4-FFF2-40B4-BE49-F238E27FC236}">
                <a16:creationId xmlns:a16="http://schemas.microsoft.com/office/drawing/2014/main" xmlns="" id="{3EFA7B88-1F8D-4A5E-9F60-FBBA2EE7CDC4}"/>
              </a:ext>
            </a:extLst>
          </p:cNvPr>
          <p:cNvSpPr txBox="1">
            <a:spLocks/>
          </p:cNvSpPr>
          <p:nvPr/>
        </p:nvSpPr>
        <p:spPr>
          <a:xfrm>
            <a:off x="354051" y="223282"/>
            <a:ext cx="8417849" cy="857400"/>
          </a:xfrm>
          <a:prstGeom prst="rect">
            <a:avLst/>
          </a:prstGeom>
          <a:noFill/>
          <a:ln>
            <a:noFill/>
          </a:ln>
        </p:spPr>
        <p:txBody>
          <a:bodyPr spcFirstLastPara="1" wrap="square" lIns="91377" tIns="91377" rIns="91377" bIns="91377"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1pPr>
            <a:lvl2pPr marR="0" lvl="1"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2pPr>
            <a:lvl3pPr marR="0" lvl="2"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3pPr>
            <a:lvl4pPr marR="0" lvl="3"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4pPr>
            <a:lvl5pPr marR="0" lvl="4"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5pPr>
            <a:lvl6pPr marR="0" lvl="5"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6pPr>
            <a:lvl7pPr marR="0" lvl="6"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7pPr>
            <a:lvl8pPr marR="0" lvl="7"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8pPr>
            <a:lvl9pPr marR="0" lvl="8"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9pPr>
          </a:lstStyle>
          <a:p>
            <a:pPr algn="ctr"/>
            <a:r>
              <a:rPr lang="es-ES" sz="3200" dirty="0" smtClean="0">
                <a:solidFill>
                  <a:schemeClr val="tx1"/>
                </a:solidFill>
                <a:latin typeface="Raleway" panose="020B0604020202020204" charset="0"/>
              </a:rPr>
              <a:t>ANÁLISIS ESTADÍSTICO</a:t>
            </a:r>
            <a:endParaRPr lang="es-VE" sz="3200" dirty="0">
              <a:solidFill>
                <a:schemeClr val="tx1"/>
              </a:solidFill>
              <a:latin typeface="Raleway" panose="020B0604020202020204" charset="0"/>
            </a:endParaRPr>
          </a:p>
        </p:txBody>
      </p:sp>
      <p:sp>
        <p:nvSpPr>
          <p:cNvPr id="3" name="Rectángulo 2"/>
          <p:cNvSpPr/>
          <p:nvPr/>
        </p:nvSpPr>
        <p:spPr>
          <a:xfrm>
            <a:off x="2002234" y="4846166"/>
            <a:ext cx="5121479" cy="246221"/>
          </a:xfrm>
          <a:prstGeom prst="rect">
            <a:avLst/>
          </a:prstGeom>
        </p:spPr>
        <p:txBody>
          <a:bodyPr wrap="square">
            <a:spAutoFit/>
          </a:bodyPr>
          <a:lstStyle/>
          <a:p>
            <a:pPr algn="ctr"/>
            <a:r>
              <a:rPr lang="es-VE" sz="1000" dirty="0" err="1">
                <a:solidFill>
                  <a:schemeClr val="tx1"/>
                </a:solidFill>
                <a:latin typeface="Raleway" panose="020B0604020202020204" charset="0"/>
              </a:rPr>
              <a:t>Rasmussen</a:t>
            </a:r>
            <a:r>
              <a:rPr lang="es-VE" sz="1000" dirty="0">
                <a:solidFill>
                  <a:schemeClr val="tx1"/>
                </a:solidFill>
                <a:latin typeface="Raleway" panose="020B0604020202020204" charset="0"/>
              </a:rPr>
              <a:t> PV, et al. </a:t>
            </a:r>
            <a:r>
              <a:rPr lang="es-VE" sz="1000" dirty="0" err="1">
                <a:solidFill>
                  <a:schemeClr val="tx1"/>
                </a:solidFill>
                <a:latin typeface="Raleway" panose="020B0604020202020204" charset="0"/>
              </a:rPr>
              <a:t>Heart</a:t>
            </a:r>
            <a:r>
              <a:rPr lang="es-VE" sz="1000" dirty="0">
                <a:solidFill>
                  <a:schemeClr val="tx1"/>
                </a:solidFill>
                <a:latin typeface="Raleway" panose="020B0604020202020204" charset="0"/>
              </a:rPr>
              <a:t> 2019;105:1160–1167. doi:10.1136/heartjnl-2018-314295</a:t>
            </a:r>
          </a:p>
        </p:txBody>
      </p:sp>
      <p:sp>
        <p:nvSpPr>
          <p:cNvPr id="15" name="Rectángulo 14"/>
          <p:cNvSpPr/>
          <p:nvPr/>
        </p:nvSpPr>
        <p:spPr>
          <a:xfrm>
            <a:off x="370693" y="980365"/>
            <a:ext cx="8416476" cy="378812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VE"/>
          </a:p>
        </p:txBody>
      </p:sp>
      <p:sp>
        <p:nvSpPr>
          <p:cNvPr id="16" name="Rectángulo 15"/>
          <p:cNvSpPr/>
          <p:nvPr/>
        </p:nvSpPr>
        <p:spPr>
          <a:xfrm>
            <a:off x="294395" y="897693"/>
            <a:ext cx="8563446" cy="3948473"/>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 name="Rectángulo 1"/>
          <p:cNvSpPr/>
          <p:nvPr/>
        </p:nvSpPr>
        <p:spPr>
          <a:xfrm>
            <a:off x="591423" y="1179304"/>
            <a:ext cx="2646878" cy="307777"/>
          </a:xfrm>
          <a:prstGeom prst="rect">
            <a:avLst/>
          </a:prstGeom>
          <a:solidFill>
            <a:schemeClr val="accent2"/>
          </a:solidFill>
        </p:spPr>
        <p:txBody>
          <a:bodyPr wrap="none">
            <a:spAutoFit/>
          </a:bodyPr>
          <a:lstStyle/>
          <a:p>
            <a:r>
              <a:rPr lang="es-VE" b="1" dirty="0" smtClean="0">
                <a:solidFill>
                  <a:schemeClr val="tx1"/>
                </a:solidFill>
                <a:latin typeface="Raleway" panose="020B0604020202020204" charset="0"/>
                <a:ea typeface="Calibri" panose="020F0502020204030204" pitchFamily="34" charset="0"/>
                <a:cs typeface="Times New Roman" panose="02020603050405020304" pitchFamily="18" charset="0"/>
              </a:rPr>
              <a:t>Modelo de regresión </a:t>
            </a:r>
            <a:r>
              <a:rPr lang="es-VE" b="1" dirty="0">
                <a:solidFill>
                  <a:schemeClr val="tx1"/>
                </a:solidFill>
                <a:latin typeface="Raleway" panose="020B0604020202020204" charset="0"/>
                <a:ea typeface="Calibri" panose="020F0502020204030204" pitchFamily="34" charset="0"/>
                <a:cs typeface="Times New Roman" panose="02020603050405020304" pitchFamily="18" charset="0"/>
              </a:rPr>
              <a:t>de Cox </a:t>
            </a:r>
            <a:endParaRPr lang="es-VE" b="1" dirty="0">
              <a:solidFill>
                <a:schemeClr val="tx1"/>
              </a:solidFill>
              <a:latin typeface="Raleway" panose="020B0604020202020204" charset="0"/>
            </a:endParaRPr>
          </a:p>
        </p:txBody>
      </p:sp>
      <p:sp>
        <p:nvSpPr>
          <p:cNvPr id="4" name="Rectángulo 3"/>
          <p:cNvSpPr/>
          <p:nvPr/>
        </p:nvSpPr>
        <p:spPr>
          <a:xfrm>
            <a:off x="591423" y="1724258"/>
            <a:ext cx="4064467" cy="1200329"/>
          </a:xfrm>
          <a:prstGeom prst="rect">
            <a:avLst/>
          </a:prstGeom>
          <a:solidFill>
            <a:schemeClr val="accent2"/>
          </a:solidFill>
        </p:spPr>
        <p:txBody>
          <a:bodyPr wrap="square">
            <a:spAutoFit/>
          </a:bodyPr>
          <a:lstStyle/>
          <a:p>
            <a:pPr algn="just"/>
            <a:r>
              <a:rPr lang="es-VE" sz="1200" b="1" dirty="0" err="1" smtClean="0">
                <a:solidFill>
                  <a:schemeClr val="tx1"/>
                </a:solidFill>
                <a:latin typeface="Raleway" panose="020B0604020202020204" charset="0"/>
                <a:ea typeface="Calibri" panose="020F0502020204030204" pitchFamily="34" charset="0"/>
                <a:cs typeface="Times New Roman" panose="02020603050405020304" pitchFamily="18" charset="0"/>
              </a:rPr>
              <a:t>Covariables</a:t>
            </a:r>
            <a:r>
              <a:rPr lang="es-VE" sz="1200" b="1" dirty="0" smtClean="0">
                <a:solidFill>
                  <a:schemeClr val="tx1"/>
                </a:solidFill>
                <a:latin typeface="Raleway" panose="020B0604020202020204" charset="0"/>
                <a:ea typeface="Calibri" panose="020F0502020204030204" pitchFamily="34" charset="0"/>
                <a:cs typeface="Times New Roman" panose="02020603050405020304" pitchFamily="18" charset="0"/>
              </a:rPr>
              <a:t> </a:t>
            </a:r>
            <a:r>
              <a:rPr lang="es-VE" sz="1200" b="1" dirty="0">
                <a:solidFill>
                  <a:schemeClr val="tx1"/>
                </a:solidFill>
                <a:latin typeface="Raleway" panose="020B0604020202020204" charset="0"/>
                <a:ea typeface="Calibri" panose="020F0502020204030204" pitchFamily="34" charset="0"/>
                <a:cs typeface="Times New Roman" panose="02020603050405020304" pitchFamily="18" charset="0"/>
              </a:rPr>
              <a:t>obtenidas al inicio del estudio: </a:t>
            </a:r>
            <a:endParaRPr lang="es-VE" sz="1200" b="1" dirty="0" smtClean="0">
              <a:solidFill>
                <a:schemeClr val="tx1"/>
              </a:solidFill>
              <a:latin typeface="Raleway" panose="020B0604020202020204" charset="0"/>
              <a:ea typeface="Calibri" panose="020F0502020204030204" pitchFamily="34" charset="0"/>
              <a:cs typeface="Times New Roman" panose="02020603050405020304" pitchFamily="18" charset="0"/>
            </a:endParaRPr>
          </a:p>
          <a:p>
            <a:pPr algn="just"/>
            <a:r>
              <a:rPr lang="es-VE" sz="1200" dirty="0" smtClean="0">
                <a:solidFill>
                  <a:schemeClr val="tx1"/>
                </a:solidFill>
                <a:latin typeface="Raleway" panose="020B0604020202020204" charset="0"/>
                <a:ea typeface="Calibri" panose="020F0502020204030204" pitchFamily="34" charset="0"/>
                <a:cs typeface="Times New Roman" panose="02020603050405020304" pitchFamily="18" charset="0"/>
              </a:rPr>
              <a:t>Edad.</a:t>
            </a:r>
          </a:p>
          <a:p>
            <a:pPr algn="just"/>
            <a:r>
              <a:rPr lang="es-VE" sz="1200" dirty="0" smtClean="0">
                <a:solidFill>
                  <a:schemeClr val="tx1"/>
                </a:solidFill>
                <a:latin typeface="Raleway" panose="020B0604020202020204" charset="0"/>
                <a:ea typeface="Calibri" panose="020F0502020204030204" pitchFamily="34" charset="0"/>
                <a:cs typeface="Times New Roman" panose="02020603050405020304" pitchFamily="18" charset="0"/>
              </a:rPr>
              <a:t>Hipertensión.</a:t>
            </a:r>
          </a:p>
          <a:p>
            <a:pPr algn="just"/>
            <a:r>
              <a:rPr lang="es-VE" sz="1200" dirty="0" smtClean="0">
                <a:solidFill>
                  <a:schemeClr val="tx1"/>
                </a:solidFill>
                <a:latin typeface="Raleway" panose="020B0604020202020204" charset="0"/>
                <a:ea typeface="Calibri" panose="020F0502020204030204" pitchFamily="34" charset="0"/>
                <a:cs typeface="Times New Roman" panose="02020603050405020304" pitchFamily="18" charset="0"/>
              </a:rPr>
              <a:t>Diabetes mellitus.</a:t>
            </a:r>
          </a:p>
          <a:p>
            <a:pPr algn="just"/>
            <a:r>
              <a:rPr lang="es-VE" sz="1200" dirty="0" smtClean="0">
                <a:solidFill>
                  <a:schemeClr val="tx1"/>
                </a:solidFill>
                <a:latin typeface="Raleway" panose="020B0604020202020204" charset="0"/>
                <a:ea typeface="Calibri" panose="020F0502020204030204" pitchFamily="34" charset="0"/>
                <a:cs typeface="Times New Roman" panose="02020603050405020304" pitchFamily="18" charset="0"/>
              </a:rPr>
              <a:t>Índice </a:t>
            </a:r>
            <a:r>
              <a:rPr lang="es-VE" sz="1200" dirty="0">
                <a:solidFill>
                  <a:schemeClr val="tx1"/>
                </a:solidFill>
                <a:latin typeface="Raleway" panose="020B0604020202020204" charset="0"/>
                <a:ea typeface="Calibri" panose="020F0502020204030204" pitchFamily="34" charset="0"/>
                <a:cs typeface="Times New Roman" panose="02020603050405020304" pitchFamily="18" charset="0"/>
              </a:rPr>
              <a:t>de comorbilidad de </a:t>
            </a:r>
            <a:r>
              <a:rPr lang="es-VE" sz="1200" dirty="0" err="1">
                <a:solidFill>
                  <a:schemeClr val="tx1"/>
                </a:solidFill>
                <a:latin typeface="Raleway" panose="020B0604020202020204" charset="0"/>
                <a:ea typeface="Calibri" panose="020F0502020204030204" pitchFamily="34" charset="0"/>
                <a:cs typeface="Times New Roman" panose="02020603050405020304" pitchFamily="18" charset="0"/>
              </a:rPr>
              <a:t>Charlson</a:t>
            </a:r>
            <a:r>
              <a:rPr lang="es-VE" sz="1200" dirty="0">
                <a:solidFill>
                  <a:schemeClr val="tx1"/>
                </a:solidFill>
                <a:latin typeface="Raleway" panose="020B0604020202020204" charset="0"/>
                <a:ea typeface="Calibri" panose="020F0502020204030204" pitchFamily="34" charset="0"/>
                <a:cs typeface="Times New Roman" panose="02020603050405020304" pitchFamily="18" charset="0"/>
              </a:rPr>
              <a:t> (0, 1, &gt; 2 </a:t>
            </a:r>
            <a:r>
              <a:rPr lang="es-VE" sz="1200" dirty="0" smtClean="0">
                <a:solidFill>
                  <a:schemeClr val="tx1"/>
                </a:solidFill>
                <a:latin typeface="Raleway" panose="020B0604020202020204" charset="0"/>
                <a:ea typeface="Calibri" panose="020F0502020204030204" pitchFamily="34" charset="0"/>
                <a:cs typeface="Times New Roman" panose="02020603050405020304" pitchFamily="18" charset="0"/>
              </a:rPr>
              <a:t>puntos).</a:t>
            </a:r>
          </a:p>
          <a:p>
            <a:pPr algn="just"/>
            <a:r>
              <a:rPr lang="es-VE" sz="1200" dirty="0" smtClean="0">
                <a:solidFill>
                  <a:schemeClr val="tx1"/>
                </a:solidFill>
                <a:latin typeface="Raleway" panose="020B0604020202020204" charset="0"/>
                <a:ea typeface="Calibri" panose="020F0502020204030204" pitchFamily="34" charset="0"/>
                <a:cs typeface="Times New Roman" panose="02020603050405020304" pitchFamily="18" charset="0"/>
              </a:rPr>
              <a:t>Hipertrofia </a:t>
            </a:r>
            <a:r>
              <a:rPr lang="es-VE" sz="1200" dirty="0">
                <a:solidFill>
                  <a:schemeClr val="tx1"/>
                </a:solidFill>
                <a:latin typeface="Raleway" panose="020B0604020202020204" charset="0"/>
                <a:ea typeface="Calibri" panose="020F0502020204030204" pitchFamily="34" charset="0"/>
                <a:cs typeface="Times New Roman" panose="02020603050405020304" pitchFamily="18" charset="0"/>
              </a:rPr>
              <a:t>ventricular </a:t>
            </a:r>
            <a:r>
              <a:rPr lang="es-VE" sz="1200" dirty="0" smtClean="0">
                <a:solidFill>
                  <a:schemeClr val="tx1"/>
                </a:solidFill>
                <a:latin typeface="Raleway" panose="020B0604020202020204" charset="0"/>
                <a:ea typeface="Calibri" panose="020F0502020204030204" pitchFamily="34" charset="0"/>
                <a:cs typeface="Times New Roman" panose="02020603050405020304" pitchFamily="18" charset="0"/>
              </a:rPr>
              <a:t>izquierda.</a:t>
            </a:r>
            <a:endParaRPr lang="es-VE" sz="1200" dirty="0">
              <a:solidFill>
                <a:schemeClr val="tx1"/>
              </a:solidFill>
              <a:latin typeface="Raleway" panose="020B0604020202020204" charset="0"/>
            </a:endParaRPr>
          </a:p>
        </p:txBody>
      </p:sp>
      <p:sp>
        <p:nvSpPr>
          <p:cNvPr id="9" name="Rectángulo 8"/>
          <p:cNvSpPr/>
          <p:nvPr/>
        </p:nvSpPr>
        <p:spPr>
          <a:xfrm>
            <a:off x="590786" y="3133410"/>
            <a:ext cx="4065104" cy="523220"/>
          </a:xfrm>
          <a:prstGeom prst="rect">
            <a:avLst/>
          </a:prstGeom>
          <a:solidFill>
            <a:schemeClr val="accent2"/>
          </a:solidFill>
        </p:spPr>
        <p:txBody>
          <a:bodyPr wrap="square">
            <a:spAutoFit/>
          </a:bodyPr>
          <a:lstStyle/>
          <a:p>
            <a:r>
              <a:rPr lang="es-VE" dirty="0" smtClean="0">
                <a:solidFill>
                  <a:schemeClr val="tx1"/>
                </a:solidFill>
                <a:latin typeface="Raleway" panose="020B0604020202020204" charset="0"/>
                <a:ea typeface="Calibri" panose="020F0502020204030204" pitchFamily="34" charset="0"/>
                <a:cs typeface="Times New Roman" panose="02020603050405020304" pitchFamily="18" charset="0"/>
              </a:rPr>
              <a:t>Valor </a:t>
            </a:r>
            <a:r>
              <a:rPr lang="es-VE" dirty="0">
                <a:solidFill>
                  <a:schemeClr val="tx1"/>
                </a:solidFill>
                <a:latin typeface="Raleway" panose="020B0604020202020204" charset="0"/>
                <a:ea typeface="Calibri" panose="020F0502020204030204" pitchFamily="34" charset="0"/>
                <a:cs typeface="Times New Roman" panose="02020603050405020304" pitchFamily="18" charset="0"/>
              </a:rPr>
              <a:t>de p bilateral &lt;0,05 </a:t>
            </a:r>
            <a:r>
              <a:rPr lang="es-VE" dirty="0" smtClean="0">
                <a:solidFill>
                  <a:schemeClr val="tx1"/>
                </a:solidFill>
                <a:latin typeface="Raleway" panose="020B0604020202020204" charset="0"/>
                <a:ea typeface="Calibri" panose="020F0502020204030204" pitchFamily="34" charset="0"/>
                <a:cs typeface="Times New Roman" panose="02020603050405020304" pitchFamily="18" charset="0"/>
              </a:rPr>
              <a:t>es </a:t>
            </a:r>
            <a:r>
              <a:rPr lang="es-VE" dirty="0">
                <a:solidFill>
                  <a:schemeClr val="tx1"/>
                </a:solidFill>
                <a:latin typeface="Raleway" panose="020B0604020202020204" charset="0"/>
                <a:ea typeface="Calibri" panose="020F0502020204030204" pitchFamily="34" charset="0"/>
                <a:cs typeface="Times New Roman" panose="02020603050405020304" pitchFamily="18" charset="0"/>
              </a:rPr>
              <a:t>estadísticamente significativo.</a:t>
            </a:r>
            <a:endParaRPr lang="es-VE" dirty="0">
              <a:solidFill>
                <a:schemeClr val="tx1"/>
              </a:solidFill>
              <a:latin typeface="Raleway" panose="020B0604020202020204" charset="0"/>
            </a:endParaRPr>
          </a:p>
        </p:txBody>
      </p:sp>
      <p:sp>
        <p:nvSpPr>
          <p:cNvPr id="10" name="Rectángulo 9"/>
          <p:cNvSpPr/>
          <p:nvPr/>
        </p:nvSpPr>
        <p:spPr>
          <a:xfrm>
            <a:off x="590786" y="3843230"/>
            <a:ext cx="7974374" cy="738664"/>
          </a:xfrm>
          <a:prstGeom prst="rect">
            <a:avLst/>
          </a:prstGeom>
          <a:solidFill>
            <a:schemeClr val="accent2"/>
          </a:solidFill>
        </p:spPr>
        <p:txBody>
          <a:bodyPr wrap="square">
            <a:spAutoFit/>
          </a:bodyPr>
          <a:lstStyle/>
          <a:p>
            <a:pPr algn="just"/>
            <a:r>
              <a:rPr lang="es-VE" dirty="0">
                <a:solidFill>
                  <a:schemeClr val="tx1"/>
                </a:solidFill>
                <a:latin typeface="Raleway" panose="020B0604020202020204" charset="0"/>
                <a:ea typeface="Calibri" panose="020F0502020204030204" pitchFamily="34" charset="0"/>
                <a:cs typeface="Times New Roman" panose="02020603050405020304" pitchFamily="18" charset="0"/>
              </a:rPr>
              <a:t>Los riesgos absolutos se informaron en un gráfico de riesgo estratificado por grupos de edad de 10 años, sexo y comorbilidad </a:t>
            </a:r>
            <a:r>
              <a:rPr lang="es-VE" dirty="0" smtClean="0">
                <a:solidFill>
                  <a:schemeClr val="tx1"/>
                </a:solidFill>
                <a:latin typeface="Raleway" panose="020B0604020202020204" charset="0"/>
                <a:ea typeface="Calibri" panose="020F0502020204030204" pitchFamily="34" charset="0"/>
                <a:cs typeface="Times New Roman" panose="02020603050405020304" pitchFamily="18" charset="0"/>
              </a:rPr>
              <a:t>(sí </a:t>
            </a:r>
            <a:r>
              <a:rPr lang="es-VE" dirty="0">
                <a:solidFill>
                  <a:schemeClr val="tx1"/>
                </a:solidFill>
                <a:latin typeface="Raleway" panose="020B0604020202020204" charset="0"/>
                <a:ea typeface="Calibri" panose="020F0502020204030204" pitchFamily="34" charset="0"/>
                <a:cs typeface="Times New Roman" panose="02020603050405020304" pitchFamily="18" charset="0"/>
              </a:rPr>
              <a:t>frente a no</a:t>
            </a:r>
            <a:r>
              <a:rPr lang="es-VE" dirty="0" smtClean="0">
                <a:solidFill>
                  <a:schemeClr val="tx1"/>
                </a:solidFill>
                <a:latin typeface="Raleway" panose="020B0604020202020204" charset="0"/>
                <a:ea typeface="Calibri" panose="020F0502020204030204" pitchFamily="34" charset="0"/>
                <a:cs typeface="Times New Roman" panose="02020603050405020304" pitchFamily="18" charset="0"/>
              </a:rPr>
              <a:t>), </a:t>
            </a:r>
            <a:r>
              <a:rPr lang="es-VE" dirty="0">
                <a:solidFill>
                  <a:schemeClr val="tx1"/>
                </a:solidFill>
                <a:latin typeface="Raleway" panose="020B0604020202020204" charset="0"/>
                <a:ea typeface="Calibri" panose="020F0502020204030204" pitchFamily="34" charset="0"/>
                <a:cs typeface="Times New Roman" panose="02020603050405020304" pitchFamily="18" charset="0"/>
              </a:rPr>
              <a:t>definida como una puntuación de comorbilidad de </a:t>
            </a:r>
            <a:r>
              <a:rPr lang="es-VE" dirty="0" err="1">
                <a:solidFill>
                  <a:schemeClr val="tx1"/>
                </a:solidFill>
                <a:latin typeface="Raleway" panose="020B0604020202020204" charset="0"/>
                <a:ea typeface="Calibri" panose="020F0502020204030204" pitchFamily="34" charset="0"/>
                <a:cs typeface="Times New Roman" panose="02020603050405020304" pitchFamily="18" charset="0"/>
              </a:rPr>
              <a:t>Charlson</a:t>
            </a:r>
            <a:r>
              <a:rPr lang="es-VE" dirty="0">
                <a:solidFill>
                  <a:schemeClr val="tx1"/>
                </a:solidFill>
                <a:latin typeface="Raleway" panose="020B0604020202020204" charset="0"/>
                <a:ea typeface="Calibri" panose="020F0502020204030204" pitchFamily="34" charset="0"/>
                <a:cs typeface="Times New Roman" panose="02020603050405020304" pitchFamily="18" charset="0"/>
              </a:rPr>
              <a:t> &gt;1, hipertensión o diabetes mellitus. </a:t>
            </a:r>
            <a:endParaRPr lang="es-VE" dirty="0">
              <a:solidFill>
                <a:schemeClr val="tx1"/>
              </a:solidFill>
              <a:latin typeface="Raleway" panose="020B0604020202020204" charset="0"/>
            </a:endParaRPr>
          </a:p>
        </p:txBody>
      </p:sp>
    </p:spTree>
    <p:extLst>
      <p:ext uri="{BB962C8B-B14F-4D97-AF65-F5344CB8AC3E}">
        <p14:creationId xmlns:p14="http://schemas.microsoft.com/office/powerpoint/2010/main" val="81741847"/>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7" name="Google Shape;97;p13"/>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pic>
        <p:nvPicPr>
          <p:cNvPr id="7" name="Picture 14" descr="Resultado de imagen para ucla">
            <a:extLst>
              <a:ext uri="{FF2B5EF4-FFF2-40B4-BE49-F238E27FC236}">
                <a16:creationId xmlns:a16="http://schemas.microsoft.com/office/drawing/2014/main" xmlns="" id="{AC4FCE31-FE7D-4E63-9C07-76A3AD85581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74868" y="95693"/>
            <a:ext cx="281926" cy="3138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Resultado de imagen para ascardio">
            <a:extLst>
              <a:ext uri="{FF2B5EF4-FFF2-40B4-BE49-F238E27FC236}">
                <a16:creationId xmlns:a16="http://schemas.microsoft.com/office/drawing/2014/main" xmlns="" id="{454F8DE8-4376-4ADB-808F-DC13F6C805D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Removal>
                    </a14:imgEffect>
                  </a14:imgLayer>
                </a14:imgProps>
              </a:ext>
              <a:ext uri="{28A0092B-C50C-407E-A947-70E740481C1C}">
                <a14:useLocalDpi xmlns:a14="http://schemas.microsoft.com/office/drawing/2010/main" val="0"/>
              </a:ext>
            </a:extLst>
          </a:blip>
          <a:srcRect/>
          <a:stretch>
            <a:fillRect/>
          </a:stretch>
        </p:blipFill>
        <p:spPr bwMode="auto">
          <a:xfrm>
            <a:off x="81498" y="447408"/>
            <a:ext cx="280009" cy="31034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xmlns="" id="{B0068233-53FD-430F-A073-2FF9EE9AA2CD}"/>
              </a:ext>
            </a:extLst>
          </p:cNvPr>
          <p:cNvSpPr txBox="1"/>
          <p:nvPr/>
        </p:nvSpPr>
        <p:spPr>
          <a:xfrm>
            <a:off x="2010511" y="1253305"/>
            <a:ext cx="5029202" cy="2616101"/>
          </a:xfrm>
          <a:prstGeom prst="rect">
            <a:avLst/>
          </a:prstGeom>
          <a:solidFill>
            <a:schemeClr val="accent1"/>
          </a:solidFill>
        </p:spPr>
        <p:txBody>
          <a:bodyPr wrap="square">
            <a:spAutoFit/>
          </a:bodyPr>
          <a:lstStyle/>
          <a:p>
            <a:endParaRPr lang="es-VE" sz="3200" b="1" dirty="0">
              <a:solidFill>
                <a:schemeClr val="bg1"/>
              </a:solidFill>
              <a:latin typeface="Raleway" panose="020B0604020202020204" charset="0"/>
            </a:endParaRPr>
          </a:p>
          <a:p>
            <a:pPr algn="ctr"/>
            <a:endParaRPr lang="es-VE" sz="3200" b="1" dirty="0" smtClean="0">
              <a:solidFill>
                <a:schemeClr val="tx1"/>
              </a:solidFill>
              <a:latin typeface="Raleway" panose="020B0604020202020204" charset="0"/>
            </a:endParaRPr>
          </a:p>
          <a:p>
            <a:pPr algn="ctr"/>
            <a:r>
              <a:rPr lang="es-VE" sz="3600" b="1" dirty="0" smtClean="0">
                <a:solidFill>
                  <a:schemeClr val="tx1"/>
                </a:solidFill>
                <a:latin typeface="Raleway" panose="020B0604020202020204" charset="0"/>
              </a:rPr>
              <a:t>RESULTADOS</a:t>
            </a:r>
            <a:endParaRPr lang="es-VE" sz="3600" b="1" dirty="0">
              <a:solidFill>
                <a:schemeClr val="tx1"/>
              </a:solidFill>
              <a:latin typeface="Raleway" panose="020B0604020202020204" charset="0"/>
            </a:endParaRPr>
          </a:p>
          <a:p>
            <a:endParaRPr lang="es-VE" sz="3200" b="1" dirty="0">
              <a:solidFill>
                <a:schemeClr val="bg1"/>
              </a:solidFill>
              <a:latin typeface="Raleway" panose="020B0604020202020204" charset="0"/>
            </a:endParaRPr>
          </a:p>
          <a:p>
            <a:endParaRPr lang="es-VE" sz="3200" b="1" dirty="0">
              <a:solidFill>
                <a:schemeClr val="bg1"/>
              </a:solidFill>
              <a:latin typeface="Raleway" panose="020B0604020202020204" charset="0"/>
            </a:endParaRPr>
          </a:p>
        </p:txBody>
      </p:sp>
    </p:spTree>
    <p:extLst>
      <p:ext uri="{BB962C8B-B14F-4D97-AF65-F5344CB8AC3E}">
        <p14:creationId xmlns:p14="http://schemas.microsoft.com/office/powerpoint/2010/main" val="2749777957"/>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7" name="Picture 14" descr="Resultado de imagen para ucla">
            <a:extLst>
              <a:ext uri="{FF2B5EF4-FFF2-40B4-BE49-F238E27FC236}">
                <a16:creationId xmlns:a16="http://schemas.microsoft.com/office/drawing/2014/main" xmlns="" id="{AC4FCE31-FE7D-4E63-9C07-76A3AD85581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74868" y="95693"/>
            <a:ext cx="281926" cy="3138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Resultado de imagen para ascardio">
            <a:extLst>
              <a:ext uri="{FF2B5EF4-FFF2-40B4-BE49-F238E27FC236}">
                <a16:creationId xmlns:a16="http://schemas.microsoft.com/office/drawing/2014/main" xmlns="" id="{454F8DE8-4376-4ADB-808F-DC13F6C805D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Removal>
                    </a14:imgEffect>
                  </a14:imgLayer>
                </a14:imgProps>
              </a:ext>
              <a:ext uri="{28A0092B-C50C-407E-A947-70E740481C1C}">
                <a14:useLocalDpi xmlns:a14="http://schemas.microsoft.com/office/drawing/2010/main" val="0"/>
              </a:ext>
            </a:extLst>
          </a:blip>
          <a:srcRect/>
          <a:stretch>
            <a:fillRect/>
          </a:stretch>
        </p:blipFill>
        <p:spPr bwMode="auto">
          <a:xfrm>
            <a:off x="81498" y="447408"/>
            <a:ext cx="280009" cy="310343"/>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13;p24">
            <a:extLst>
              <a:ext uri="{FF2B5EF4-FFF2-40B4-BE49-F238E27FC236}">
                <a16:creationId xmlns:a16="http://schemas.microsoft.com/office/drawing/2014/main" xmlns="" id="{3EFA7B88-1F8D-4A5E-9F60-FBBA2EE7CDC4}"/>
              </a:ext>
            </a:extLst>
          </p:cNvPr>
          <p:cNvSpPr txBox="1">
            <a:spLocks/>
          </p:cNvSpPr>
          <p:nvPr/>
        </p:nvSpPr>
        <p:spPr>
          <a:xfrm>
            <a:off x="354051" y="223282"/>
            <a:ext cx="8417849" cy="857400"/>
          </a:xfrm>
          <a:prstGeom prst="rect">
            <a:avLst/>
          </a:prstGeom>
          <a:noFill/>
          <a:ln>
            <a:noFill/>
          </a:ln>
        </p:spPr>
        <p:txBody>
          <a:bodyPr spcFirstLastPara="1" wrap="square" lIns="91377" tIns="91377" rIns="91377" bIns="91377"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1pPr>
            <a:lvl2pPr marR="0" lvl="1"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2pPr>
            <a:lvl3pPr marR="0" lvl="2"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3pPr>
            <a:lvl4pPr marR="0" lvl="3"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4pPr>
            <a:lvl5pPr marR="0" lvl="4"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5pPr>
            <a:lvl6pPr marR="0" lvl="5"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6pPr>
            <a:lvl7pPr marR="0" lvl="6"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7pPr>
            <a:lvl8pPr marR="0" lvl="7"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8pPr>
            <a:lvl9pPr marR="0" lvl="8"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9pPr>
          </a:lstStyle>
          <a:p>
            <a:pPr algn="ctr"/>
            <a:r>
              <a:rPr lang="es-ES" sz="3200" dirty="0" smtClean="0">
                <a:solidFill>
                  <a:schemeClr val="tx1"/>
                </a:solidFill>
                <a:latin typeface="Raleway" panose="020B0604020202020204" charset="0"/>
              </a:rPr>
              <a:t>RESULTADOS</a:t>
            </a:r>
            <a:endParaRPr lang="es-VE" sz="3200" dirty="0">
              <a:solidFill>
                <a:schemeClr val="tx1"/>
              </a:solidFill>
              <a:latin typeface="Raleway" panose="020B0604020202020204" charset="0"/>
            </a:endParaRPr>
          </a:p>
        </p:txBody>
      </p:sp>
      <p:sp>
        <p:nvSpPr>
          <p:cNvPr id="3" name="Rectángulo 2"/>
          <p:cNvSpPr/>
          <p:nvPr/>
        </p:nvSpPr>
        <p:spPr>
          <a:xfrm>
            <a:off x="2002234" y="4846166"/>
            <a:ext cx="5121479" cy="246221"/>
          </a:xfrm>
          <a:prstGeom prst="rect">
            <a:avLst/>
          </a:prstGeom>
        </p:spPr>
        <p:txBody>
          <a:bodyPr wrap="square">
            <a:spAutoFit/>
          </a:bodyPr>
          <a:lstStyle/>
          <a:p>
            <a:pPr algn="ctr"/>
            <a:r>
              <a:rPr lang="es-VE" sz="1000" dirty="0" err="1">
                <a:solidFill>
                  <a:schemeClr val="tx1"/>
                </a:solidFill>
                <a:latin typeface="Raleway" panose="020B0604020202020204" charset="0"/>
              </a:rPr>
              <a:t>Rasmussen</a:t>
            </a:r>
            <a:r>
              <a:rPr lang="es-VE" sz="1000" dirty="0">
                <a:solidFill>
                  <a:schemeClr val="tx1"/>
                </a:solidFill>
                <a:latin typeface="Raleway" panose="020B0604020202020204" charset="0"/>
              </a:rPr>
              <a:t> PV, et al. </a:t>
            </a:r>
            <a:r>
              <a:rPr lang="es-VE" sz="1000" dirty="0" err="1">
                <a:solidFill>
                  <a:schemeClr val="tx1"/>
                </a:solidFill>
                <a:latin typeface="Raleway" panose="020B0604020202020204" charset="0"/>
              </a:rPr>
              <a:t>Heart</a:t>
            </a:r>
            <a:r>
              <a:rPr lang="es-VE" sz="1000" dirty="0">
                <a:solidFill>
                  <a:schemeClr val="tx1"/>
                </a:solidFill>
                <a:latin typeface="Raleway" panose="020B0604020202020204" charset="0"/>
              </a:rPr>
              <a:t> 2019;105:1160–1167. doi:10.1136/heartjnl-2018-314295</a:t>
            </a:r>
          </a:p>
        </p:txBody>
      </p:sp>
      <p:sp>
        <p:nvSpPr>
          <p:cNvPr id="15" name="Rectángulo 14"/>
          <p:cNvSpPr/>
          <p:nvPr/>
        </p:nvSpPr>
        <p:spPr>
          <a:xfrm>
            <a:off x="370693" y="980365"/>
            <a:ext cx="8416476" cy="378812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VE"/>
          </a:p>
        </p:txBody>
      </p:sp>
      <p:sp>
        <p:nvSpPr>
          <p:cNvPr id="16" name="Rectángulo 15"/>
          <p:cNvSpPr/>
          <p:nvPr/>
        </p:nvSpPr>
        <p:spPr>
          <a:xfrm>
            <a:off x="294395" y="897693"/>
            <a:ext cx="8563446" cy="3948473"/>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9" name="Imagen 8"/>
          <p:cNvPicPr/>
          <p:nvPr/>
        </p:nvPicPr>
        <p:blipFill>
          <a:blip r:embed="rId7"/>
          <a:srcRect/>
          <a:stretch>
            <a:fillRect/>
          </a:stretch>
        </p:blipFill>
        <p:spPr bwMode="auto">
          <a:xfrm>
            <a:off x="395949" y="1726633"/>
            <a:ext cx="8367604" cy="2702753"/>
          </a:xfrm>
          <a:prstGeom prst="rect">
            <a:avLst/>
          </a:prstGeom>
          <a:noFill/>
          <a:ln w="19050">
            <a:solidFill>
              <a:schemeClr val="tx2">
                <a:lumMod val="75000"/>
              </a:schemeClr>
            </a:solidFill>
            <a:miter lim="800000"/>
            <a:headEnd/>
            <a:tailEnd/>
          </a:ln>
        </p:spPr>
      </p:pic>
      <p:sp>
        <p:nvSpPr>
          <p:cNvPr id="2" name="Rectángulo 1"/>
          <p:cNvSpPr/>
          <p:nvPr/>
        </p:nvSpPr>
        <p:spPr>
          <a:xfrm>
            <a:off x="1736521" y="1981163"/>
            <a:ext cx="3355596" cy="238950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0" name="Rectángulo 9"/>
          <p:cNvSpPr/>
          <p:nvPr/>
        </p:nvSpPr>
        <p:spPr>
          <a:xfrm>
            <a:off x="5134858" y="1981163"/>
            <a:ext cx="3447079" cy="238950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1" name="Rectángulo 10"/>
          <p:cNvSpPr/>
          <p:nvPr/>
        </p:nvSpPr>
        <p:spPr>
          <a:xfrm>
            <a:off x="362304" y="972932"/>
            <a:ext cx="3667992" cy="307777"/>
          </a:xfrm>
          <a:prstGeom prst="rect">
            <a:avLst/>
          </a:prstGeom>
          <a:solidFill>
            <a:schemeClr val="accent1"/>
          </a:solidFill>
        </p:spPr>
        <p:txBody>
          <a:bodyPr wrap="none">
            <a:spAutoFit/>
          </a:bodyPr>
          <a:lstStyle/>
          <a:p>
            <a:r>
              <a:rPr lang="es-VE" b="1" dirty="0" smtClean="0">
                <a:solidFill>
                  <a:schemeClr val="tx1"/>
                </a:solidFill>
                <a:latin typeface="Raleway" panose="020B0604020202020204" charset="0"/>
              </a:rPr>
              <a:t>Numero de pacientes incluidos: 202.268 </a:t>
            </a:r>
            <a:endParaRPr lang="es-VE" b="1" dirty="0">
              <a:solidFill>
                <a:schemeClr val="tx1"/>
              </a:solidFill>
              <a:latin typeface="Raleway" panose="020B0604020202020204" charset="0"/>
            </a:endParaRPr>
          </a:p>
        </p:txBody>
      </p:sp>
      <p:sp>
        <p:nvSpPr>
          <p:cNvPr id="12" name="Rectángulo 11"/>
          <p:cNvSpPr/>
          <p:nvPr/>
        </p:nvSpPr>
        <p:spPr>
          <a:xfrm>
            <a:off x="5092117" y="989520"/>
            <a:ext cx="3703441" cy="523220"/>
          </a:xfrm>
          <a:prstGeom prst="rect">
            <a:avLst/>
          </a:prstGeom>
          <a:solidFill>
            <a:schemeClr val="accent1"/>
          </a:solidFill>
        </p:spPr>
        <p:txBody>
          <a:bodyPr wrap="square">
            <a:spAutoFit/>
          </a:bodyPr>
          <a:lstStyle/>
          <a:p>
            <a:pPr algn="ctr"/>
            <a:r>
              <a:rPr lang="es-VE" b="1" dirty="0">
                <a:solidFill>
                  <a:schemeClr val="tx1"/>
                </a:solidFill>
                <a:latin typeface="Raleway" panose="020B0604020202020204" charset="0"/>
              </a:rPr>
              <a:t>M</a:t>
            </a:r>
            <a:r>
              <a:rPr lang="es-VE" b="1" dirty="0" smtClean="0">
                <a:solidFill>
                  <a:schemeClr val="tx1"/>
                </a:solidFill>
                <a:latin typeface="Raleway" panose="020B0604020202020204" charset="0"/>
              </a:rPr>
              <a:t>ediana </a:t>
            </a:r>
            <a:r>
              <a:rPr lang="es-VE" b="1" dirty="0">
                <a:solidFill>
                  <a:schemeClr val="tx1"/>
                </a:solidFill>
                <a:latin typeface="Raleway" panose="020B0604020202020204" charset="0"/>
              </a:rPr>
              <a:t>del tiempo de </a:t>
            </a:r>
            <a:r>
              <a:rPr lang="es-VE" b="1" dirty="0" smtClean="0">
                <a:solidFill>
                  <a:schemeClr val="tx1"/>
                </a:solidFill>
                <a:latin typeface="Raleway" panose="020B0604020202020204" charset="0"/>
              </a:rPr>
              <a:t>seguimiento:</a:t>
            </a:r>
          </a:p>
          <a:p>
            <a:pPr algn="ctr"/>
            <a:r>
              <a:rPr lang="es-VE" b="1" dirty="0" smtClean="0">
                <a:solidFill>
                  <a:schemeClr val="tx1"/>
                </a:solidFill>
                <a:latin typeface="Raleway" panose="020B0604020202020204" charset="0"/>
              </a:rPr>
              <a:t> 7,8 </a:t>
            </a:r>
            <a:r>
              <a:rPr lang="es-VE" b="1" dirty="0">
                <a:solidFill>
                  <a:schemeClr val="tx1"/>
                </a:solidFill>
                <a:latin typeface="Raleway" panose="020B0604020202020204" charset="0"/>
              </a:rPr>
              <a:t>años (RIC 4,9-10,6)</a:t>
            </a:r>
          </a:p>
        </p:txBody>
      </p:sp>
    </p:spTree>
    <p:extLst>
      <p:ext uri="{BB962C8B-B14F-4D97-AF65-F5344CB8AC3E}">
        <p14:creationId xmlns:p14="http://schemas.microsoft.com/office/powerpoint/2010/main" val="42615657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7" name="Picture 14" descr="Resultado de imagen para ucla">
            <a:extLst>
              <a:ext uri="{FF2B5EF4-FFF2-40B4-BE49-F238E27FC236}">
                <a16:creationId xmlns:a16="http://schemas.microsoft.com/office/drawing/2014/main" xmlns="" id="{AC4FCE31-FE7D-4E63-9C07-76A3AD85581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74868" y="95693"/>
            <a:ext cx="281926" cy="3138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Resultado de imagen para ascardio">
            <a:extLst>
              <a:ext uri="{FF2B5EF4-FFF2-40B4-BE49-F238E27FC236}">
                <a16:creationId xmlns:a16="http://schemas.microsoft.com/office/drawing/2014/main" xmlns="" id="{454F8DE8-4376-4ADB-808F-DC13F6C805D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Removal>
                    </a14:imgEffect>
                  </a14:imgLayer>
                </a14:imgProps>
              </a:ext>
              <a:ext uri="{28A0092B-C50C-407E-A947-70E740481C1C}">
                <a14:useLocalDpi xmlns:a14="http://schemas.microsoft.com/office/drawing/2010/main" val="0"/>
              </a:ext>
            </a:extLst>
          </a:blip>
          <a:srcRect/>
          <a:stretch>
            <a:fillRect/>
          </a:stretch>
        </p:blipFill>
        <p:spPr bwMode="auto">
          <a:xfrm>
            <a:off x="81498" y="447408"/>
            <a:ext cx="280009" cy="310343"/>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13;p24">
            <a:extLst>
              <a:ext uri="{FF2B5EF4-FFF2-40B4-BE49-F238E27FC236}">
                <a16:creationId xmlns:a16="http://schemas.microsoft.com/office/drawing/2014/main" xmlns="" id="{3EFA7B88-1F8D-4A5E-9F60-FBBA2EE7CDC4}"/>
              </a:ext>
            </a:extLst>
          </p:cNvPr>
          <p:cNvSpPr txBox="1">
            <a:spLocks/>
          </p:cNvSpPr>
          <p:nvPr/>
        </p:nvSpPr>
        <p:spPr>
          <a:xfrm>
            <a:off x="354051" y="223282"/>
            <a:ext cx="8417849" cy="857400"/>
          </a:xfrm>
          <a:prstGeom prst="rect">
            <a:avLst/>
          </a:prstGeom>
          <a:noFill/>
          <a:ln>
            <a:noFill/>
          </a:ln>
        </p:spPr>
        <p:txBody>
          <a:bodyPr spcFirstLastPara="1" wrap="square" lIns="91377" tIns="91377" rIns="91377" bIns="91377"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1pPr>
            <a:lvl2pPr marR="0" lvl="1"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2pPr>
            <a:lvl3pPr marR="0" lvl="2"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3pPr>
            <a:lvl4pPr marR="0" lvl="3"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4pPr>
            <a:lvl5pPr marR="0" lvl="4"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5pPr>
            <a:lvl6pPr marR="0" lvl="5"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6pPr>
            <a:lvl7pPr marR="0" lvl="6"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7pPr>
            <a:lvl8pPr marR="0" lvl="7"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8pPr>
            <a:lvl9pPr marR="0" lvl="8"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9pPr>
          </a:lstStyle>
          <a:p>
            <a:pPr algn="ctr"/>
            <a:r>
              <a:rPr lang="es-ES" sz="3200" dirty="0" smtClean="0">
                <a:solidFill>
                  <a:schemeClr val="tx1"/>
                </a:solidFill>
                <a:latin typeface="Raleway" panose="020B0604020202020204" charset="0"/>
              </a:rPr>
              <a:t>RESULTADOS</a:t>
            </a:r>
            <a:endParaRPr lang="es-VE" sz="3200" dirty="0">
              <a:solidFill>
                <a:schemeClr val="tx1"/>
              </a:solidFill>
              <a:latin typeface="Raleway" panose="020B0604020202020204" charset="0"/>
            </a:endParaRPr>
          </a:p>
        </p:txBody>
      </p:sp>
      <p:sp>
        <p:nvSpPr>
          <p:cNvPr id="3" name="Rectángulo 2"/>
          <p:cNvSpPr/>
          <p:nvPr/>
        </p:nvSpPr>
        <p:spPr>
          <a:xfrm>
            <a:off x="2002234" y="4846166"/>
            <a:ext cx="5121479" cy="246221"/>
          </a:xfrm>
          <a:prstGeom prst="rect">
            <a:avLst/>
          </a:prstGeom>
        </p:spPr>
        <p:txBody>
          <a:bodyPr wrap="square">
            <a:spAutoFit/>
          </a:bodyPr>
          <a:lstStyle/>
          <a:p>
            <a:pPr algn="ctr"/>
            <a:r>
              <a:rPr lang="es-VE" sz="1000" dirty="0" err="1">
                <a:solidFill>
                  <a:schemeClr val="tx1"/>
                </a:solidFill>
                <a:latin typeface="Raleway" panose="020B0604020202020204" charset="0"/>
              </a:rPr>
              <a:t>Rasmussen</a:t>
            </a:r>
            <a:r>
              <a:rPr lang="es-VE" sz="1000" dirty="0">
                <a:solidFill>
                  <a:schemeClr val="tx1"/>
                </a:solidFill>
                <a:latin typeface="Raleway" panose="020B0604020202020204" charset="0"/>
              </a:rPr>
              <a:t> PV, et al. </a:t>
            </a:r>
            <a:r>
              <a:rPr lang="es-VE" sz="1000" dirty="0" err="1">
                <a:solidFill>
                  <a:schemeClr val="tx1"/>
                </a:solidFill>
                <a:latin typeface="Raleway" panose="020B0604020202020204" charset="0"/>
              </a:rPr>
              <a:t>Heart</a:t>
            </a:r>
            <a:r>
              <a:rPr lang="es-VE" sz="1000" dirty="0">
                <a:solidFill>
                  <a:schemeClr val="tx1"/>
                </a:solidFill>
                <a:latin typeface="Raleway" panose="020B0604020202020204" charset="0"/>
              </a:rPr>
              <a:t> 2019;105:1160–1167. doi:10.1136/heartjnl-2018-314295</a:t>
            </a:r>
          </a:p>
        </p:txBody>
      </p:sp>
      <p:sp>
        <p:nvSpPr>
          <p:cNvPr id="15" name="Rectángulo 14"/>
          <p:cNvSpPr/>
          <p:nvPr/>
        </p:nvSpPr>
        <p:spPr>
          <a:xfrm>
            <a:off x="370693" y="980365"/>
            <a:ext cx="8416476" cy="378812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VE"/>
          </a:p>
        </p:txBody>
      </p:sp>
      <p:sp>
        <p:nvSpPr>
          <p:cNvPr id="16" name="Rectángulo 15"/>
          <p:cNvSpPr/>
          <p:nvPr/>
        </p:nvSpPr>
        <p:spPr>
          <a:xfrm>
            <a:off x="294395" y="897693"/>
            <a:ext cx="8563446" cy="3948473"/>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9" name="Imagen 8"/>
          <p:cNvPicPr/>
          <p:nvPr/>
        </p:nvPicPr>
        <p:blipFill rotWithShape="1">
          <a:blip r:embed="rId7"/>
          <a:srcRect t="2051" r="44277" b="2782"/>
          <a:stretch/>
        </p:blipFill>
        <p:spPr bwMode="auto">
          <a:xfrm>
            <a:off x="902768" y="1174537"/>
            <a:ext cx="7346699" cy="3425408"/>
          </a:xfrm>
          <a:prstGeom prst="rect">
            <a:avLst/>
          </a:prstGeom>
          <a:noFill/>
          <a:ln w="19050">
            <a:solidFill>
              <a:schemeClr val="tx2">
                <a:lumMod val="75000"/>
              </a:schemeClr>
            </a:solidFill>
            <a:miter lim="800000"/>
            <a:headEnd/>
            <a:tailEnd/>
          </a:ln>
        </p:spPr>
      </p:pic>
      <p:sp>
        <p:nvSpPr>
          <p:cNvPr id="12" name="Rectángulo 11"/>
          <p:cNvSpPr/>
          <p:nvPr/>
        </p:nvSpPr>
        <p:spPr>
          <a:xfrm>
            <a:off x="3070371" y="1847372"/>
            <a:ext cx="1954635" cy="272462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3" name="Rectángulo 12"/>
          <p:cNvSpPr/>
          <p:nvPr/>
        </p:nvSpPr>
        <p:spPr>
          <a:xfrm>
            <a:off x="3070371" y="1496954"/>
            <a:ext cx="1291904" cy="19864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347799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7" name="Picture 14" descr="Resultado de imagen para ucla">
            <a:extLst>
              <a:ext uri="{FF2B5EF4-FFF2-40B4-BE49-F238E27FC236}">
                <a16:creationId xmlns:a16="http://schemas.microsoft.com/office/drawing/2014/main" xmlns="" id="{AC4FCE31-FE7D-4E63-9C07-76A3AD85581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74868" y="95693"/>
            <a:ext cx="281926" cy="3138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Resultado de imagen para ascardio">
            <a:extLst>
              <a:ext uri="{FF2B5EF4-FFF2-40B4-BE49-F238E27FC236}">
                <a16:creationId xmlns:a16="http://schemas.microsoft.com/office/drawing/2014/main" xmlns="" id="{454F8DE8-4376-4ADB-808F-DC13F6C805D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Removal>
                    </a14:imgEffect>
                  </a14:imgLayer>
                </a14:imgProps>
              </a:ext>
              <a:ext uri="{28A0092B-C50C-407E-A947-70E740481C1C}">
                <a14:useLocalDpi xmlns:a14="http://schemas.microsoft.com/office/drawing/2010/main" val="0"/>
              </a:ext>
            </a:extLst>
          </a:blip>
          <a:srcRect/>
          <a:stretch>
            <a:fillRect/>
          </a:stretch>
        </p:blipFill>
        <p:spPr bwMode="auto">
          <a:xfrm>
            <a:off x="81498" y="447408"/>
            <a:ext cx="280009" cy="310343"/>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13;p24">
            <a:extLst>
              <a:ext uri="{FF2B5EF4-FFF2-40B4-BE49-F238E27FC236}">
                <a16:creationId xmlns:a16="http://schemas.microsoft.com/office/drawing/2014/main" xmlns="" id="{3EFA7B88-1F8D-4A5E-9F60-FBBA2EE7CDC4}"/>
              </a:ext>
            </a:extLst>
          </p:cNvPr>
          <p:cNvSpPr txBox="1">
            <a:spLocks/>
          </p:cNvSpPr>
          <p:nvPr/>
        </p:nvSpPr>
        <p:spPr>
          <a:xfrm>
            <a:off x="354051" y="223282"/>
            <a:ext cx="8417849" cy="857400"/>
          </a:xfrm>
          <a:prstGeom prst="rect">
            <a:avLst/>
          </a:prstGeom>
          <a:noFill/>
          <a:ln>
            <a:noFill/>
          </a:ln>
        </p:spPr>
        <p:txBody>
          <a:bodyPr spcFirstLastPara="1" wrap="square" lIns="91377" tIns="91377" rIns="91377" bIns="91377"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1pPr>
            <a:lvl2pPr marR="0" lvl="1"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2pPr>
            <a:lvl3pPr marR="0" lvl="2"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3pPr>
            <a:lvl4pPr marR="0" lvl="3"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4pPr>
            <a:lvl5pPr marR="0" lvl="4"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5pPr>
            <a:lvl6pPr marR="0" lvl="5"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6pPr>
            <a:lvl7pPr marR="0" lvl="6"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7pPr>
            <a:lvl8pPr marR="0" lvl="7"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8pPr>
            <a:lvl9pPr marR="0" lvl="8"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9pPr>
          </a:lstStyle>
          <a:p>
            <a:pPr algn="ctr"/>
            <a:r>
              <a:rPr lang="es-ES" sz="3200" dirty="0" smtClean="0">
                <a:solidFill>
                  <a:schemeClr val="tx1"/>
                </a:solidFill>
                <a:latin typeface="Raleway" panose="020B0604020202020204" charset="0"/>
              </a:rPr>
              <a:t>RESULTADOS</a:t>
            </a:r>
            <a:endParaRPr lang="es-VE" sz="3200" dirty="0">
              <a:solidFill>
                <a:schemeClr val="tx1"/>
              </a:solidFill>
              <a:latin typeface="Raleway" panose="020B0604020202020204" charset="0"/>
            </a:endParaRPr>
          </a:p>
        </p:txBody>
      </p:sp>
      <p:sp>
        <p:nvSpPr>
          <p:cNvPr id="3" name="Rectángulo 2"/>
          <p:cNvSpPr/>
          <p:nvPr/>
        </p:nvSpPr>
        <p:spPr>
          <a:xfrm>
            <a:off x="2002234" y="4846166"/>
            <a:ext cx="5121479" cy="246221"/>
          </a:xfrm>
          <a:prstGeom prst="rect">
            <a:avLst/>
          </a:prstGeom>
        </p:spPr>
        <p:txBody>
          <a:bodyPr wrap="square">
            <a:spAutoFit/>
          </a:bodyPr>
          <a:lstStyle/>
          <a:p>
            <a:pPr algn="ctr"/>
            <a:r>
              <a:rPr lang="es-VE" sz="1000" dirty="0" err="1">
                <a:solidFill>
                  <a:schemeClr val="tx1"/>
                </a:solidFill>
                <a:latin typeface="Raleway" panose="020B0604020202020204" charset="0"/>
              </a:rPr>
              <a:t>Rasmussen</a:t>
            </a:r>
            <a:r>
              <a:rPr lang="es-VE" sz="1000" dirty="0">
                <a:solidFill>
                  <a:schemeClr val="tx1"/>
                </a:solidFill>
                <a:latin typeface="Raleway" panose="020B0604020202020204" charset="0"/>
              </a:rPr>
              <a:t> PV, et al. </a:t>
            </a:r>
            <a:r>
              <a:rPr lang="es-VE" sz="1000" dirty="0" err="1">
                <a:solidFill>
                  <a:schemeClr val="tx1"/>
                </a:solidFill>
                <a:latin typeface="Raleway" panose="020B0604020202020204" charset="0"/>
              </a:rPr>
              <a:t>Heart</a:t>
            </a:r>
            <a:r>
              <a:rPr lang="es-VE" sz="1000" dirty="0">
                <a:solidFill>
                  <a:schemeClr val="tx1"/>
                </a:solidFill>
                <a:latin typeface="Raleway" panose="020B0604020202020204" charset="0"/>
              </a:rPr>
              <a:t> 2019;105:1160–1167. doi:10.1136/heartjnl-2018-314295</a:t>
            </a:r>
          </a:p>
        </p:txBody>
      </p:sp>
      <p:sp>
        <p:nvSpPr>
          <p:cNvPr id="15" name="Rectángulo 14"/>
          <p:cNvSpPr/>
          <p:nvPr/>
        </p:nvSpPr>
        <p:spPr>
          <a:xfrm>
            <a:off x="370693" y="980365"/>
            <a:ext cx="8416476" cy="378812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VE"/>
          </a:p>
        </p:txBody>
      </p:sp>
      <p:sp>
        <p:nvSpPr>
          <p:cNvPr id="16" name="Rectángulo 15"/>
          <p:cNvSpPr/>
          <p:nvPr/>
        </p:nvSpPr>
        <p:spPr>
          <a:xfrm>
            <a:off x="294395" y="897693"/>
            <a:ext cx="8563446" cy="3948473"/>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10" name="Imagen 9"/>
          <p:cNvPicPr>
            <a:picLocks noChangeAspect="1"/>
          </p:cNvPicPr>
          <p:nvPr/>
        </p:nvPicPr>
        <p:blipFill rotWithShape="1">
          <a:blip r:embed="rId7"/>
          <a:srcRect t="1403"/>
          <a:stretch/>
        </p:blipFill>
        <p:spPr>
          <a:xfrm>
            <a:off x="902768" y="1158354"/>
            <a:ext cx="7346699" cy="3487678"/>
          </a:xfrm>
          <a:prstGeom prst="rect">
            <a:avLst/>
          </a:prstGeom>
        </p:spPr>
      </p:pic>
      <p:sp>
        <p:nvSpPr>
          <p:cNvPr id="12" name="Rectángulo 11"/>
          <p:cNvSpPr/>
          <p:nvPr/>
        </p:nvSpPr>
        <p:spPr>
          <a:xfrm>
            <a:off x="2852577" y="1846939"/>
            <a:ext cx="1954315" cy="275300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3" name="Rectángulo 12"/>
          <p:cNvSpPr/>
          <p:nvPr/>
        </p:nvSpPr>
        <p:spPr>
          <a:xfrm>
            <a:off x="2852576" y="1495956"/>
            <a:ext cx="1568421" cy="207009"/>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267100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12" name="CuadroTexto 11">
            <a:extLst>
              <a:ext uri="{FF2B5EF4-FFF2-40B4-BE49-F238E27FC236}">
                <a16:creationId xmlns:a16="http://schemas.microsoft.com/office/drawing/2014/main" xmlns="" id="{B0068233-53FD-430F-A073-2FF9EE9AA2CD}"/>
              </a:ext>
            </a:extLst>
          </p:cNvPr>
          <p:cNvSpPr txBox="1"/>
          <p:nvPr/>
        </p:nvSpPr>
        <p:spPr>
          <a:xfrm>
            <a:off x="766075" y="1585776"/>
            <a:ext cx="7617154" cy="2308324"/>
          </a:xfrm>
          <a:prstGeom prst="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5400000" scaled="1"/>
            <a:tileRect/>
          </a:gradFill>
        </p:spPr>
        <p:txBody>
          <a:bodyPr wrap="square">
            <a:spAutoFit/>
          </a:bodyPr>
          <a:lstStyle/>
          <a:p>
            <a:pPr algn="just"/>
            <a:endParaRPr lang="es-ES" sz="2400" b="1" dirty="0" smtClean="0">
              <a:solidFill>
                <a:schemeClr val="tx1"/>
              </a:solidFill>
              <a:latin typeface="Raleway" panose="020B0604020202020204" charset="0"/>
            </a:endParaRPr>
          </a:p>
          <a:p>
            <a:pPr algn="just"/>
            <a:endParaRPr lang="es-ES" sz="2400" b="1" dirty="0">
              <a:solidFill>
                <a:schemeClr val="tx1"/>
              </a:solidFill>
              <a:latin typeface="Raleway" panose="020B0604020202020204" charset="0"/>
            </a:endParaRPr>
          </a:p>
          <a:p>
            <a:pPr algn="just"/>
            <a:endParaRPr lang="es-ES" sz="2400" b="1" dirty="0" smtClean="0">
              <a:solidFill>
                <a:schemeClr val="tx1"/>
              </a:solidFill>
              <a:latin typeface="Raleway" panose="020B0604020202020204" charset="0"/>
            </a:endParaRPr>
          </a:p>
          <a:p>
            <a:pPr algn="just"/>
            <a:endParaRPr lang="es-ES" sz="2400" b="1" dirty="0">
              <a:solidFill>
                <a:schemeClr val="tx1"/>
              </a:solidFill>
              <a:latin typeface="Raleway" panose="020B0604020202020204" charset="0"/>
            </a:endParaRPr>
          </a:p>
          <a:p>
            <a:pPr algn="just"/>
            <a:endParaRPr lang="es-ES" sz="2400" b="1" dirty="0" smtClean="0">
              <a:solidFill>
                <a:schemeClr val="tx1"/>
              </a:solidFill>
              <a:latin typeface="Raleway" panose="020B0604020202020204" charset="0"/>
            </a:endParaRPr>
          </a:p>
          <a:p>
            <a:pPr algn="just"/>
            <a:endParaRPr lang="es-VE" sz="2400" b="1" dirty="0">
              <a:solidFill>
                <a:schemeClr val="tx1"/>
              </a:solidFill>
              <a:latin typeface="Raleway" panose="020B0604020202020204" charset="0"/>
            </a:endParaRPr>
          </a:p>
        </p:txBody>
      </p:sp>
      <p:pic>
        <p:nvPicPr>
          <p:cNvPr id="7" name="Picture 14" descr="Resultado de imagen para ucla">
            <a:extLst>
              <a:ext uri="{FF2B5EF4-FFF2-40B4-BE49-F238E27FC236}">
                <a16:creationId xmlns:a16="http://schemas.microsoft.com/office/drawing/2014/main" xmlns="" id="{AC4FCE31-FE7D-4E63-9C07-76A3AD85581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74868" y="95693"/>
            <a:ext cx="281926" cy="3138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Resultado de imagen para ascardio">
            <a:extLst>
              <a:ext uri="{FF2B5EF4-FFF2-40B4-BE49-F238E27FC236}">
                <a16:creationId xmlns:a16="http://schemas.microsoft.com/office/drawing/2014/main" xmlns="" id="{454F8DE8-4376-4ADB-808F-DC13F6C805D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Removal>
                    </a14:imgEffect>
                  </a14:imgLayer>
                </a14:imgProps>
              </a:ext>
              <a:ext uri="{28A0092B-C50C-407E-A947-70E740481C1C}">
                <a14:useLocalDpi xmlns:a14="http://schemas.microsoft.com/office/drawing/2010/main" val="0"/>
              </a:ext>
            </a:extLst>
          </a:blip>
          <a:srcRect/>
          <a:stretch>
            <a:fillRect/>
          </a:stretch>
        </p:blipFill>
        <p:spPr bwMode="auto">
          <a:xfrm>
            <a:off x="81498" y="447408"/>
            <a:ext cx="280009" cy="31034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xmlns="" id="{B0068233-53FD-430F-A073-2FF9EE9AA2CD}"/>
              </a:ext>
            </a:extLst>
          </p:cNvPr>
          <p:cNvSpPr txBox="1"/>
          <p:nvPr/>
        </p:nvSpPr>
        <p:spPr>
          <a:xfrm>
            <a:off x="922060" y="1770442"/>
            <a:ext cx="7298422" cy="1938992"/>
          </a:xfrm>
          <a:prstGeom prst="rect">
            <a:avLst/>
          </a:prstGeom>
          <a:solidFill>
            <a:schemeClr val="accent1"/>
          </a:solidFill>
        </p:spPr>
        <p:txBody>
          <a:bodyPr wrap="square">
            <a:spAutoFit/>
          </a:bodyPr>
          <a:lstStyle/>
          <a:p>
            <a:pPr algn="just"/>
            <a:r>
              <a:rPr lang="es-ES" sz="2400" b="1" dirty="0" smtClean="0">
                <a:solidFill>
                  <a:schemeClr val="tx1"/>
                </a:solidFill>
                <a:latin typeface="Raleway" panose="020B0604020202020204" charset="0"/>
              </a:rPr>
              <a:t>¿En pacientes sin cardiopatía estructural severa, la presencia de bloqueo avanzado de la rama izquierda del Haz de His (BARIHH) representa un factor de riesgo para la ocurrencia de eventos cardiovasculares mayores?</a:t>
            </a:r>
            <a:endParaRPr lang="es-VE" sz="2400" b="1" dirty="0">
              <a:solidFill>
                <a:schemeClr val="tx1"/>
              </a:solidFill>
              <a:latin typeface="Raleway" panose="020B0604020202020204" charset="0"/>
            </a:endParaRPr>
          </a:p>
        </p:txBody>
      </p:sp>
      <p:sp>
        <p:nvSpPr>
          <p:cNvPr id="6" name="Google Shape;213;p24">
            <a:extLst>
              <a:ext uri="{FF2B5EF4-FFF2-40B4-BE49-F238E27FC236}">
                <a16:creationId xmlns:a16="http://schemas.microsoft.com/office/drawing/2014/main" xmlns="" id="{3EFA7B88-1F8D-4A5E-9F60-FBBA2EE7CDC4}"/>
              </a:ext>
            </a:extLst>
          </p:cNvPr>
          <p:cNvSpPr txBox="1">
            <a:spLocks/>
          </p:cNvSpPr>
          <p:nvPr/>
        </p:nvSpPr>
        <p:spPr>
          <a:xfrm>
            <a:off x="354051" y="223282"/>
            <a:ext cx="8417849" cy="857400"/>
          </a:xfrm>
          <a:prstGeom prst="rect">
            <a:avLst/>
          </a:prstGeom>
          <a:noFill/>
          <a:ln>
            <a:noFill/>
          </a:ln>
        </p:spPr>
        <p:txBody>
          <a:bodyPr spcFirstLastPara="1" wrap="square" lIns="91377" tIns="91377" rIns="91377" bIns="91377"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1pPr>
            <a:lvl2pPr marR="0" lvl="1"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2pPr>
            <a:lvl3pPr marR="0" lvl="2"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3pPr>
            <a:lvl4pPr marR="0" lvl="3"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4pPr>
            <a:lvl5pPr marR="0" lvl="4"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5pPr>
            <a:lvl6pPr marR="0" lvl="5"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6pPr>
            <a:lvl7pPr marR="0" lvl="6"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7pPr>
            <a:lvl8pPr marR="0" lvl="7"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8pPr>
            <a:lvl9pPr marR="0" lvl="8"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9pPr>
          </a:lstStyle>
          <a:p>
            <a:pPr algn="ctr"/>
            <a:r>
              <a:rPr lang="es-ES" sz="3200" dirty="0" smtClean="0">
                <a:solidFill>
                  <a:schemeClr val="tx1"/>
                </a:solidFill>
                <a:latin typeface="Raleway" panose="020B0604020202020204" charset="0"/>
              </a:rPr>
              <a:t>INTERROGANTE DEL CICLO</a:t>
            </a:r>
            <a:endParaRPr lang="es-VE" sz="3200" dirty="0">
              <a:solidFill>
                <a:schemeClr val="tx1"/>
              </a:solidFill>
              <a:latin typeface="Raleway" panose="020B0604020202020204" charset="0"/>
            </a:endParaRPr>
          </a:p>
        </p:txBody>
      </p:sp>
      <p:sp>
        <p:nvSpPr>
          <p:cNvPr id="2" name="Rectángulo 1"/>
          <p:cNvSpPr/>
          <p:nvPr/>
        </p:nvSpPr>
        <p:spPr>
          <a:xfrm>
            <a:off x="81498" y="2142699"/>
            <a:ext cx="921775" cy="1015663"/>
          </a:xfrm>
          <a:prstGeom prst="rect">
            <a:avLst/>
          </a:prstGeom>
        </p:spPr>
        <p:txBody>
          <a:bodyPr wrap="square">
            <a:spAutoFit/>
          </a:bodyPr>
          <a:lstStyle/>
          <a:p>
            <a:pPr lvl="0"/>
            <a:r>
              <a:rPr lang="es-VE" sz="6000" dirty="0">
                <a:solidFill>
                  <a:schemeClr val="accent1">
                    <a:lumMod val="20000"/>
                    <a:lumOff val="80000"/>
                  </a:schemeClr>
                </a:solidFill>
                <a:latin typeface="Arial Rounded MT Bold" panose="020F0704030504030204" pitchFamily="34" charset="0"/>
              </a:rPr>
              <a:t>¿</a:t>
            </a:r>
          </a:p>
        </p:txBody>
      </p:sp>
      <p:sp>
        <p:nvSpPr>
          <p:cNvPr id="10" name="Rectángulo 9"/>
          <p:cNvSpPr/>
          <p:nvPr/>
        </p:nvSpPr>
        <p:spPr>
          <a:xfrm rot="10800000">
            <a:off x="8146030" y="2465972"/>
            <a:ext cx="921775" cy="1015663"/>
          </a:xfrm>
          <a:prstGeom prst="rect">
            <a:avLst/>
          </a:prstGeom>
        </p:spPr>
        <p:txBody>
          <a:bodyPr wrap="square">
            <a:spAutoFit/>
          </a:bodyPr>
          <a:lstStyle/>
          <a:p>
            <a:pPr lvl="0"/>
            <a:r>
              <a:rPr lang="es-VE" sz="6000" dirty="0" smtClean="0">
                <a:solidFill>
                  <a:schemeClr val="accent1">
                    <a:lumMod val="20000"/>
                    <a:lumOff val="80000"/>
                  </a:schemeClr>
                </a:solidFill>
                <a:latin typeface="Arial Rounded MT Bold" panose="020F0704030504030204" pitchFamily="34" charset="0"/>
              </a:rPr>
              <a:t>¿</a:t>
            </a:r>
            <a:endParaRPr lang="es-VE" sz="6000" dirty="0">
              <a:solidFill>
                <a:schemeClr val="accent1">
                  <a:lumMod val="20000"/>
                  <a:lumOff val="80000"/>
                </a:schemeClr>
              </a:solidFill>
              <a:latin typeface="Arial Rounded MT Bold" panose="020F0704030504030204" pitchFamily="34" charset="0"/>
            </a:endParaRPr>
          </a:p>
        </p:txBody>
      </p:sp>
    </p:spTree>
    <p:extLst>
      <p:ext uri="{BB962C8B-B14F-4D97-AF65-F5344CB8AC3E}">
        <p14:creationId xmlns:p14="http://schemas.microsoft.com/office/powerpoint/2010/main" val="2960473626"/>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7" name="Picture 14" descr="Resultado de imagen para ucla">
            <a:extLst>
              <a:ext uri="{FF2B5EF4-FFF2-40B4-BE49-F238E27FC236}">
                <a16:creationId xmlns:a16="http://schemas.microsoft.com/office/drawing/2014/main" xmlns="" id="{AC4FCE31-FE7D-4E63-9C07-76A3AD85581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74868" y="95693"/>
            <a:ext cx="281926" cy="3138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Resultado de imagen para ascardio">
            <a:extLst>
              <a:ext uri="{FF2B5EF4-FFF2-40B4-BE49-F238E27FC236}">
                <a16:creationId xmlns:a16="http://schemas.microsoft.com/office/drawing/2014/main" xmlns="" id="{454F8DE8-4376-4ADB-808F-DC13F6C805D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Removal>
                    </a14:imgEffect>
                  </a14:imgLayer>
                </a14:imgProps>
              </a:ext>
              <a:ext uri="{28A0092B-C50C-407E-A947-70E740481C1C}">
                <a14:useLocalDpi xmlns:a14="http://schemas.microsoft.com/office/drawing/2010/main" val="0"/>
              </a:ext>
            </a:extLst>
          </a:blip>
          <a:srcRect/>
          <a:stretch>
            <a:fillRect/>
          </a:stretch>
        </p:blipFill>
        <p:spPr bwMode="auto">
          <a:xfrm>
            <a:off x="81498" y="447408"/>
            <a:ext cx="280009" cy="310343"/>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13;p24">
            <a:extLst>
              <a:ext uri="{FF2B5EF4-FFF2-40B4-BE49-F238E27FC236}">
                <a16:creationId xmlns:a16="http://schemas.microsoft.com/office/drawing/2014/main" xmlns="" id="{3EFA7B88-1F8D-4A5E-9F60-FBBA2EE7CDC4}"/>
              </a:ext>
            </a:extLst>
          </p:cNvPr>
          <p:cNvSpPr txBox="1">
            <a:spLocks/>
          </p:cNvSpPr>
          <p:nvPr/>
        </p:nvSpPr>
        <p:spPr>
          <a:xfrm>
            <a:off x="354051" y="223282"/>
            <a:ext cx="8417849" cy="857400"/>
          </a:xfrm>
          <a:prstGeom prst="rect">
            <a:avLst/>
          </a:prstGeom>
          <a:noFill/>
          <a:ln>
            <a:noFill/>
          </a:ln>
        </p:spPr>
        <p:txBody>
          <a:bodyPr spcFirstLastPara="1" wrap="square" lIns="91377" tIns="91377" rIns="91377" bIns="91377"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1pPr>
            <a:lvl2pPr marR="0" lvl="1"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2pPr>
            <a:lvl3pPr marR="0" lvl="2"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3pPr>
            <a:lvl4pPr marR="0" lvl="3"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4pPr>
            <a:lvl5pPr marR="0" lvl="4"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5pPr>
            <a:lvl6pPr marR="0" lvl="5"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6pPr>
            <a:lvl7pPr marR="0" lvl="6"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7pPr>
            <a:lvl8pPr marR="0" lvl="7"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8pPr>
            <a:lvl9pPr marR="0" lvl="8"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9pPr>
          </a:lstStyle>
          <a:p>
            <a:pPr algn="ctr"/>
            <a:r>
              <a:rPr lang="es-ES" sz="3200" dirty="0" smtClean="0">
                <a:solidFill>
                  <a:schemeClr val="tx1"/>
                </a:solidFill>
                <a:latin typeface="Raleway" panose="020B0604020202020204" charset="0"/>
              </a:rPr>
              <a:t>RESULTADOS</a:t>
            </a:r>
            <a:endParaRPr lang="es-VE" sz="3200" dirty="0">
              <a:solidFill>
                <a:schemeClr val="tx1"/>
              </a:solidFill>
              <a:latin typeface="Raleway" panose="020B0604020202020204" charset="0"/>
            </a:endParaRPr>
          </a:p>
        </p:txBody>
      </p:sp>
      <p:sp>
        <p:nvSpPr>
          <p:cNvPr id="3" name="Rectángulo 2"/>
          <p:cNvSpPr/>
          <p:nvPr/>
        </p:nvSpPr>
        <p:spPr>
          <a:xfrm>
            <a:off x="2002234" y="4846166"/>
            <a:ext cx="5121479" cy="246221"/>
          </a:xfrm>
          <a:prstGeom prst="rect">
            <a:avLst/>
          </a:prstGeom>
        </p:spPr>
        <p:txBody>
          <a:bodyPr wrap="square">
            <a:spAutoFit/>
          </a:bodyPr>
          <a:lstStyle/>
          <a:p>
            <a:pPr algn="ctr"/>
            <a:r>
              <a:rPr lang="es-VE" sz="1000" dirty="0" err="1">
                <a:solidFill>
                  <a:schemeClr val="tx1"/>
                </a:solidFill>
                <a:latin typeface="Raleway" panose="020B0604020202020204" charset="0"/>
              </a:rPr>
              <a:t>Rasmussen</a:t>
            </a:r>
            <a:r>
              <a:rPr lang="es-VE" sz="1000" dirty="0">
                <a:solidFill>
                  <a:schemeClr val="tx1"/>
                </a:solidFill>
                <a:latin typeface="Raleway" panose="020B0604020202020204" charset="0"/>
              </a:rPr>
              <a:t> PV, et al. </a:t>
            </a:r>
            <a:r>
              <a:rPr lang="es-VE" sz="1000" dirty="0" err="1">
                <a:solidFill>
                  <a:schemeClr val="tx1"/>
                </a:solidFill>
                <a:latin typeface="Raleway" panose="020B0604020202020204" charset="0"/>
              </a:rPr>
              <a:t>Heart</a:t>
            </a:r>
            <a:r>
              <a:rPr lang="es-VE" sz="1000" dirty="0">
                <a:solidFill>
                  <a:schemeClr val="tx1"/>
                </a:solidFill>
                <a:latin typeface="Raleway" panose="020B0604020202020204" charset="0"/>
              </a:rPr>
              <a:t> 2019;105:1160–1167. doi:10.1136/heartjnl-2018-314295</a:t>
            </a:r>
          </a:p>
        </p:txBody>
      </p:sp>
      <p:sp>
        <p:nvSpPr>
          <p:cNvPr id="15" name="Rectángulo 14"/>
          <p:cNvSpPr/>
          <p:nvPr/>
        </p:nvSpPr>
        <p:spPr>
          <a:xfrm>
            <a:off x="370693" y="980365"/>
            <a:ext cx="8416476" cy="378812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VE"/>
          </a:p>
        </p:txBody>
      </p:sp>
      <p:sp>
        <p:nvSpPr>
          <p:cNvPr id="16" name="Rectángulo 15"/>
          <p:cNvSpPr/>
          <p:nvPr/>
        </p:nvSpPr>
        <p:spPr>
          <a:xfrm>
            <a:off x="294395" y="897693"/>
            <a:ext cx="8563446" cy="3948473"/>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9" name="Imagen 8"/>
          <p:cNvPicPr/>
          <p:nvPr/>
        </p:nvPicPr>
        <p:blipFill>
          <a:blip r:embed="rId7"/>
          <a:srcRect/>
          <a:stretch>
            <a:fillRect/>
          </a:stretch>
        </p:blipFill>
        <p:spPr bwMode="auto">
          <a:xfrm>
            <a:off x="1604345" y="1447627"/>
            <a:ext cx="5943545" cy="3271530"/>
          </a:xfrm>
          <a:prstGeom prst="rect">
            <a:avLst/>
          </a:prstGeom>
          <a:noFill/>
          <a:ln w="19050">
            <a:solidFill>
              <a:schemeClr val="tx2">
                <a:lumMod val="90000"/>
              </a:schemeClr>
            </a:solidFill>
            <a:miter lim="800000"/>
            <a:headEnd/>
            <a:tailEnd/>
          </a:ln>
        </p:spPr>
      </p:pic>
      <p:sp>
        <p:nvSpPr>
          <p:cNvPr id="2" name="Rectángulo 1"/>
          <p:cNvSpPr/>
          <p:nvPr/>
        </p:nvSpPr>
        <p:spPr>
          <a:xfrm>
            <a:off x="375632" y="984192"/>
            <a:ext cx="8396267" cy="292388"/>
          </a:xfrm>
          <a:prstGeom prst="rect">
            <a:avLst/>
          </a:prstGeom>
          <a:solidFill>
            <a:schemeClr val="accent1"/>
          </a:solidFill>
        </p:spPr>
        <p:txBody>
          <a:bodyPr wrap="square">
            <a:spAutoFit/>
          </a:bodyPr>
          <a:lstStyle/>
          <a:p>
            <a:pPr algn="ctr"/>
            <a:r>
              <a:rPr lang="es-VE" sz="1300" b="1" dirty="0" smtClean="0">
                <a:solidFill>
                  <a:schemeClr val="accent2">
                    <a:lumMod val="20000"/>
                    <a:lumOff val="80000"/>
                  </a:schemeClr>
                </a:solidFill>
                <a:latin typeface="Raleway" panose="020B0604020202020204" charset="0"/>
              </a:rPr>
              <a:t>FIGURA 1</a:t>
            </a:r>
            <a:r>
              <a:rPr lang="es-VE" sz="1200" b="1" dirty="0" smtClean="0">
                <a:solidFill>
                  <a:schemeClr val="accent2">
                    <a:lumMod val="20000"/>
                    <a:lumOff val="80000"/>
                  </a:schemeClr>
                </a:solidFill>
                <a:latin typeface="Raleway" panose="020B0604020202020204" charset="0"/>
              </a:rPr>
              <a:t>. Prevalencia </a:t>
            </a:r>
            <a:r>
              <a:rPr lang="es-VE" sz="1200" b="1" dirty="0">
                <a:solidFill>
                  <a:schemeClr val="accent2">
                    <a:lumMod val="20000"/>
                    <a:lumOff val="80000"/>
                  </a:schemeClr>
                </a:solidFill>
                <a:latin typeface="Raleway" panose="020B0604020202020204" charset="0"/>
              </a:rPr>
              <a:t>de los subtipos de bloqueo de rama del haz de His (BBB) por sexo y grupos de edad. </a:t>
            </a:r>
          </a:p>
        </p:txBody>
      </p:sp>
      <p:grpSp>
        <p:nvGrpSpPr>
          <p:cNvPr id="5" name="Grupo 4"/>
          <p:cNvGrpSpPr/>
          <p:nvPr/>
        </p:nvGrpSpPr>
        <p:grpSpPr>
          <a:xfrm>
            <a:off x="2715641" y="3305262"/>
            <a:ext cx="631565" cy="604760"/>
            <a:chOff x="2726422" y="2658313"/>
            <a:chExt cx="631565" cy="1083177"/>
          </a:xfrm>
        </p:grpSpPr>
        <p:sp>
          <p:nvSpPr>
            <p:cNvPr id="4" name="Rectángulo 3"/>
            <p:cNvSpPr/>
            <p:nvPr/>
          </p:nvSpPr>
          <p:spPr>
            <a:xfrm>
              <a:off x="2726422" y="2659310"/>
              <a:ext cx="293615" cy="108218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1" name="Rectángulo 10"/>
            <p:cNvSpPr/>
            <p:nvPr/>
          </p:nvSpPr>
          <p:spPr>
            <a:xfrm>
              <a:off x="3028426" y="2658313"/>
              <a:ext cx="329561" cy="1082180"/>
            </a:xfrm>
            <a:prstGeom prst="rect">
              <a:avLst/>
            </a:prstGeom>
            <a:noFill/>
            <a:ln w="28575">
              <a:solidFill>
                <a:srgbClr val="AD05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13" name="Grupo 12"/>
          <p:cNvGrpSpPr/>
          <p:nvPr/>
        </p:nvGrpSpPr>
        <p:grpSpPr>
          <a:xfrm>
            <a:off x="3372237" y="3212983"/>
            <a:ext cx="631565" cy="697039"/>
            <a:chOff x="2726422" y="2658313"/>
            <a:chExt cx="631565" cy="1083177"/>
          </a:xfrm>
        </p:grpSpPr>
        <p:sp>
          <p:nvSpPr>
            <p:cNvPr id="14" name="Rectángulo 13"/>
            <p:cNvSpPr/>
            <p:nvPr/>
          </p:nvSpPr>
          <p:spPr>
            <a:xfrm>
              <a:off x="2726422" y="2659310"/>
              <a:ext cx="293615" cy="108218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7" name="Rectángulo 16"/>
            <p:cNvSpPr/>
            <p:nvPr/>
          </p:nvSpPr>
          <p:spPr>
            <a:xfrm>
              <a:off x="3028426" y="2658313"/>
              <a:ext cx="329561" cy="1082180"/>
            </a:xfrm>
            <a:prstGeom prst="rect">
              <a:avLst/>
            </a:prstGeom>
            <a:noFill/>
            <a:ln w="28575">
              <a:solidFill>
                <a:srgbClr val="AD05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18" name="Grupo 17"/>
          <p:cNvGrpSpPr/>
          <p:nvPr/>
        </p:nvGrpSpPr>
        <p:grpSpPr>
          <a:xfrm>
            <a:off x="4003666" y="3045204"/>
            <a:ext cx="631565" cy="864176"/>
            <a:chOff x="2726422" y="2658313"/>
            <a:chExt cx="631565" cy="1083177"/>
          </a:xfrm>
        </p:grpSpPr>
        <p:sp>
          <p:nvSpPr>
            <p:cNvPr id="19" name="Rectángulo 18"/>
            <p:cNvSpPr/>
            <p:nvPr/>
          </p:nvSpPr>
          <p:spPr>
            <a:xfrm>
              <a:off x="2726422" y="2659310"/>
              <a:ext cx="293615" cy="108218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0" name="Rectángulo 19"/>
            <p:cNvSpPr/>
            <p:nvPr/>
          </p:nvSpPr>
          <p:spPr>
            <a:xfrm>
              <a:off x="3028426" y="2658313"/>
              <a:ext cx="329561" cy="1082180"/>
            </a:xfrm>
            <a:prstGeom prst="rect">
              <a:avLst/>
            </a:prstGeom>
            <a:noFill/>
            <a:ln w="28575">
              <a:solidFill>
                <a:srgbClr val="AD05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21" name="Grupo 20"/>
          <p:cNvGrpSpPr/>
          <p:nvPr/>
        </p:nvGrpSpPr>
        <p:grpSpPr>
          <a:xfrm>
            <a:off x="4659659" y="2483141"/>
            <a:ext cx="631565" cy="1425444"/>
            <a:chOff x="2726422" y="2658313"/>
            <a:chExt cx="631565" cy="1083177"/>
          </a:xfrm>
        </p:grpSpPr>
        <p:sp>
          <p:nvSpPr>
            <p:cNvPr id="22" name="Rectángulo 21"/>
            <p:cNvSpPr/>
            <p:nvPr/>
          </p:nvSpPr>
          <p:spPr>
            <a:xfrm>
              <a:off x="2726422" y="2659310"/>
              <a:ext cx="293615" cy="108218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3" name="Rectángulo 22"/>
            <p:cNvSpPr/>
            <p:nvPr/>
          </p:nvSpPr>
          <p:spPr>
            <a:xfrm>
              <a:off x="3028426" y="2658313"/>
              <a:ext cx="329561" cy="1082180"/>
            </a:xfrm>
            <a:prstGeom prst="rect">
              <a:avLst/>
            </a:prstGeom>
            <a:noFill/>
            <a:ln w="28575">
              <a:solidFill>
                <a:srgbClr val="AD05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24" name="Grupo 23"/>
          <p:cNvGrpSpPr/>
          <p:nvPr/>
        </p:nvGrpSpPr>
        <p:grpSpPr>
          <a:xfrm>
            <a:off x="5307263" y="1686187"/>
            <a:ext cx="631565" cy="2219983"/>
            <a:chOff x="2726422" y="2658313"/>
            <a:chExt cx="631565" cy="1083177"/>
          </a:xfrm>
        </p:grpSpPr>
        <p:sp>
          <p:nvSpPr>
            <p:cNvPr id="25" name="Rectángulo 24"/>
            <p:cNvSpPr/>
            <p:nvPr/>
          </p:nvSpPr>
          <p:spPr>
            <a:xfrm>
              <a:off x="2726422" y="2659310"/>
              <a:ext cx="293615" cy="108218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6" name="Rectángulo 25"/>
            <p:cNvSpPr/>
            <p:nvPr/>
          </p:nvSpPr>
          <p:spPr>
            <a:xfrm>
              <a:off x="3028426" y="2658313"/>
              <a:ext cx="329561" cy="1082180"/>
            </a:xfrm>
            <a:prstGeom prst="rect">
              <a:avLst/>
            </a:prstGeom>
            <a:noFill/>
            <a:ln w="28575">
              <a:solidFill>
                <a:srgbClr val="AD05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27" name="Grupo 26"/>
          <p:cNvGrpSpPr/>
          <p:nvPr/>
        </p:nvGrpSpPr>
        <p:grpSpPr>
          <a:xfrm>
            <a:off x="5946102" y="1543076"/>
            <a:ext cx="631565" cy="2354490"/>
            <a:chOff x="2726422" y="2658313"/>
            <a:chExt cx="631565" cy="1083177"/>
          </a:xfrm>
        </p:grpSpPr>
        <p:sp>
          <p:nvSpPr>
            <p:cNvPr id="28" name="Rectángulo 27"/>
            <p:cNvSpPr/>
            <p:nvPr/>
          </p:nvSpPr>
          <p:spPr>
            <a:xfrm>
              <a:off x="2726422" y="2659310"/>
              <a:ext cx="293615" cy="108218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9" name="Rectángulo 28"/>
            <p:cNvSpPr/>
            <p:nvPr/>
          </p:nvSpPr>
          <p:spPr>
            <a:xfrm>
              <a:off x="3028426" y="2658313"/>
              <a:ext cx="329561" cy="1082180"/>
            </a:xfrm>
            <a:prstGeom prst="rect">
              <a:avLst/>
            </a:prstGeom>
            <a:noFill/>
            <a:ln w="28575">
              <a:solidFill>
                <a:srgbClr val="AD05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spTree>
    <p:extLst>
      <p:ext uri="{BB962C8B-B14F-4D97-AF65-F5344CB8AC3E}">
        <p14:creationId xmlns:p14="http://schemas.microsoft.com/office/powerpoint/2010/main" val="5703646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18"/>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21"/>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24"/>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7" name="Picture 14" descr="Resultado de imagen para ucla">
            <a:extLst>
              <a:ext uri="{FF2B5EF4-FFF2-40B4-BE49-F238E27FC236}">
                <a16:creationId xmlns:a16="http://schemas.microsoft.com/office/drawing/2014/main" xmlns="" id="{AC4FCE31-FE7D-4E63-9C07-76A3AD85581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74868" y="95693"/>
            <a:ext cx="281926" cy="3138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Resultado de imagen para ascardio">
            <a:extLst>
              <a:ext uri="{FF2B5EF4-FFF2-40B4-BE49-F238E27FC236}">
                <a16:creationId xmlns:a16="http://schemas.microsoft.com/office/drawing/2014/main" xmlns="" id="{454F8DE8-4376-4ADB-808F-DC13F6C805D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Removal>
                    </a14:imgEffect>
                  </a14:imgLayer>
                </a14:imgProps>
              </a:ext>
              <a:ext uri="{28A0092B-C50C-407E-A947-70E740481C1C}">
                <a14:useLocalDpi xmlns:a14="http://schemas.microsoft.com/office/drawing/2010/main" val="0"/>
              </a:ext>
            </a:extLst>
          </a:blip>
          <a:srcRect/>
          <a:stretch>
            <a:fillRect/>
          </a:stretch>
        </p:blipFill>
        <p:spPr bwMode="auto">
          <a:xfrm>
            <a:off x="81498" y="447408"/>
            <a:ext cx="280009" cy="310343"/>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13;p24">
            <a:extLst>
              <a:ext uri="{FF2B5EF4-FFF2-40B4-BE49-F238E27FC236}">
                <a16:creationId xmlns:a16="http://schemas.microsoft.com/office/drawing/2014/main" xmlns="" id="{3EFA7B88-1F8D-4A5E-9F60-FBBA2EE7CDC4}"/>
              </a:ext>
            </a:extLst>
          </p:cNvPr>
          <p:cNvSpPr txBox="1">
            <a:spLocks/>
          </p:cNvSpPr>
          <p:nvPr/>
        </p:nvSpPr>
        <p:spPr>
          <a:xfrm>
            <a:off x="354051" y="223282"/>
            <a:ext cx="8417849" cy="857400"/>
          </a:xfrm>
          <a:prstGeom prst="rect">
            <a:avLst/>
          </a:prstGeom>
          <a:noFill/>
          <a:ln>
            <a:noFill/>
          </a:ln>
        </p:spPr>
        <p:txBody>
          <a:bodyPr spcFirstLastPara="1" wrap="square" lIns="91377" tIns="91377" rIns="91377" bIns="91377"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1pPr>
            <a:lvl2pPr marR="0" lvl="1"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2pPr>
            <a:lvl3pPr marR="0" lvl="2"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3pPr>
            <a:lvl4pPr marR="0" lvl="3"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4pPr>
            <a:lvl5pPr marR="0" lvl="4"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5pPr>
            <a:lvl6pPr marR="0" lvl="5"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6pPr>
            <a:lvl7pPr marR="0" lvl="6"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7pPr>
            <a:lvl8pPr marR="0" lvl="7"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8pPr>
            <a:lvl9pPr marR="0" lvl="8"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9pPr>
          </a:lstStyle>
          <a:p>
            <a:pPr algn="ctr"/>
            <a:r>
              <a:rPr lang="es-ES" sz="3200" dirty="0" smtClean="0">
                <a:solidFill>
                  <a:schemeClr val="tx1"/>
                </a:solidFill>
                <a:latin typeface="Raleway" panose="020B0604020202020204" charset="0"/>
              </a:rPr>
              <a:t>RESULTADOS</a:t>
            </a:r>
            <a:endParaRPr lang="es-VE" sz="3200" dirty="0">
              <a:solidFill>
                <a:schemeClr val="tx1"/>
              </a:solidFill>
              <a:latin typeface="Raleway" panose="020B0604020202020204" charset="0"/>
            </a:endParaRPr>
          </a:p>
        </p:txBody>
      </p:sp>
      <p:sp>
        <p:nvSpPr>
          <p:cNvPr id="3" name="Rectángulo 2"/>
          <p:cNvSpPr/>
          <p:nvPr/>
        </p:nvSpPr>
        <p:spPr>
          <a:xfrm>
            <a:off x="2002234" y="4846166"/>
            <a:ext cx="5121479" cy="246221"/>
          </a:xfrm>
          <a:prstGeom prst="rect">
            <a:avLst/>
          </a:prstGeom>
        </p:spPr>
        <p:txBody>
          <a:bodyPr wrap="square">
            <a:spAutoFit/>
          </a:bodyPr>
          <a:lstStyle/>
          <a:p>
            <a:pPr algn="ctr"/>
            <a:r>
              <a:rPr lang="es-VE" sz="1000" dirty="0" err="1">
                <a:solidFill>
                  <a:schemeClr val="tx1"/>
                </a:solidFill>
                <a:latin typeface="Raleway" panose="020B0604020202020204" charset="0"/>
              </a:rPr>
              <a:t>Rasmussen</a:t>
            </a:r>
            <a:r>
              <a:rPr lang="es-VE" sz="1000" dirty="0">
                <a:solidFill>
                  <a:schemeClr val="tx1"/>
                </a:solidFill>
                <a:latin typeface="Raleway" panose="020B0604020202020204" charset="0"/>
              </a:rPr>
              <a:t> PV, et al. </a:t>
            </a:r>
            <a:r>
              <a:rPr lang="es-VE" sz="1000" dirty="0" err="1">
                <a:solidFill>
                  <a:schemeClr val="tx1"/>
                </a:solidFill>
                <a:latin typeface="Raleway" panose="020B0604020202020204" charset="0"/>
              </a:rPr>
              <a:t>Heart</a:t>
            </a:r>
            <a:r>
              <a:rPr lang="es-VE" sz="1000" dirty="0">
                <a:solidFill>
                  <a:schemeClr val="tx1"/>
                </a:solidFill>
                <a:latin typeface="Raleway" panose="020B0604020202020204" charset="0"/>
              </a:rPr>
              <a:t> 2019;105:1160–1167. doi:10.1136/heartjnl-2018-314295</a:t>
            </a:r>
          </a:p>
        </p:txBody>
      </p:sp>
      <p:sp>
        <p:nvSpPr>
          <p:cNvPr id="15" name="Rectángulo 14"/>
          <p:cNvSpPr/>
          <p:nvPr/>
        </p:nvSpPr>
        <p:spPr>
          <a:xfrm>
            <a:off x="370693" y="980365"/>
            <a:ext cx="8416476" cy="378812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VE"/>
          </a:p>
        </p:txBody>
      </p:sp>
      <p:sp>
        <p:nvSpPr>
          <p:cNvPr id="16" name="Rectángulo 15"/>
          <p:cNvSpPr/>
          <p:nvPr/>
        </p:nvSpPr>
        <p:spPr>
          <a:xfrm>
            <a:off x="294395" y="897693"/>
            <a:ext cx="8563446" cy="3948473"/>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 name="CuadroTexto 1"/>
          <p:cNvSpPr txBox="1"/>
          <p:nvPr/>
        </p:nvSpPr>
        <p:spPr>
          <a:xfrm>
            <a:off x="370692" y="987256"/>
            <a:ext cx="8401207" cy="569387"/>
          </a:xfrm>
          <a:prstGeom prst="rect">
            <a:avLst/>
          </a:prstGeom>
          <a:solidFill>
            <a:schemeClr val="accent1"/>
          </a:solidFill>
        </p:spPr>
        <p:txBody>
          <a:bodyPr wrap="square" rtlCol="0">
            <a:spAutoFit/>
          </a:bodyPr>
          <a:lstStyle/>
          <a:p>
            <a:pPr algn="ctr"/>
            <a:r>
              <a:rPr lang="es-VE" sz="1100" b="1" dirty="0" smtClean="0">
                <a:solidFill>
                  <a:schemeClr val="accent2">
                    <a:lumMod val="20000"/>
                    <a:lumOff val="80000"/>
                  </a:schemeClr>
                </a:solidFill>
                <a:latin typeface="Raleway" panose="020B0604020202020204" charset="0"/>
              </a:rPr>
              <a:t>FIGURA 2: </a:t>
            </a:r>
            <a:r>
              <a:rPr lang="es-VE" sz="1000" b="1" dirty="0" smtClean="0">
                <a:solidFill>
                  <a:schemeClr val="accent2">
                    <a:lumMod val="20000"/>
                    <a:lumOff val="80000"/>
                  </a:schemeClr>
                </a:solidFill>
                <a:latin typeface="Raleway" panose="020B0604020202020204" charset="0"/>
              </a:rPr>
              <a:t>Forest plots que </a:t>
            </a:r>
            <a:r>
              <a:rPr lang="es-VE" sz="1000" b="1" dirty="0">
                <a:solidFill>
                  <a:schemeClr val="accent2">
                    <a:lumMod val="20000"/>
                    <a:lumOff val="80000"/>
                  </a:schemeClr>
                </a:solidFill>
                <a:latin typeface="Raleway" panose="020B0604020202020204" charset="0"/>
              </a:rPr>
              <a:t>representan los H</a:t>
            </a:r>
            <a:r>
              <a:rPr lang="es-VE" sz="1000" b="1" dirty="0" smtClean="0">
                <a:solidFill>
                  <a:schemeClr val="accent2">
                    <a:lumMod val="20000"/>
                    <a:lumOff val="80000"/>
                  </a:schemeClr>
                </a:solidFill>
                <a:latin typeface="Raleway" panose="020B0604020202020204" charset="0"/>
              </a:rPr>
              <a:t>azard </a:t>
            </a:r>
            <a:r>
              <a:rPr lang="es-VE" sz="1000" b="1" dirty="0">
                <a:solidFill>
                  <a:schemeClr val="accent2">
                    <a:lumMod val="20000"/>
                    <a:lumOff val="80000"/>
                  </a:schemeClr>
                </a:solidFill>
                <a:latin typeface="Raleway" panose="020B0604020202020204" charset="0"/>
              </a:rPr>
              <a:t>R</a:t>
            </a:r>
            <a:r>
              <a:rPr lang="es-VE" sz="1000" b="1" dirty="0" smtClean="0">
                <a:solidFill>
                  <a:schemeClr val="accent2">
                    <a:lumMod val="20000"/>
                    <a:lumOff val="80000"/>
                  </a:schemeClr>
                </a:solidFill>
                <a:latin typeface="Raleway" panose="020B0604020202020204" charset="0"/>
              </a:rPr>
              <a:t>atios </a:t>
            </a:r>
            <a:r>
              <a:rPr lang="es-VE" sz="1000" b="1" dirty="0">
                <a:solidFill>
                  <a:schemeClr val="accent2">
                    <a:lumMod val="20000"/>
                    <a:lumOff val="80000"/>
                  </a:schemeClr>
                </a:solidFill>
                <a:latin typeface="Raleway" panose="020B0604020202020204" charset="0"/>
              </a:rPr>
              <a:t>(HR) ajustados multivariables por bloqueo de rama del haz de His (BBB) y sexo (A, hombres. B, mujeres) para los siguientes resultados: insuficiencia cardíaca incidente, infarto de miocardio, implantación de marcapasos, fibrilación auricular y muerte cardiovascular, tomando como referencia individuos sin la BBB en cuestión. </a:t>
            </a:r>
          </a:p>
        </p:txBody>
      </p:sp>
      <p:pic>
        <p:nvPicPr>
          <p:cNvPr id="9" name="Imagen 8"/>
          <p:cNvPicPr/>
          <p:nvPr/>
        </p:nvPicPr>
        <p:blipFill>
          <a:blip r:embed="rId7"/>
          <a:srcRect/>
          <a:stretch>
            <a:fillRect/>
          </a:stretch>
        </p:blipFill>
        <p:spPr bwMode="auto">
          <a:xfrm>
            <a:off x="3025732" y="1614052"/>
            <a:ext cx="3106398" cy="3097033"/>
          </a:xfrm>
          <a:prstGeom prst="rect">
            <a:avLst/>
          </a:prstGeom>
          <a:noFill/>
          <a:ln w="12700">
            <a:solidFill>
              <a:schemeClr val="accent2"/>
            </a:solidFill>
            <a:miter lim="800000"/>
            <a:headEnd/>
            <a:tailEnd/>
          </a:ln>
        </p:spPr>
      </p:pic>
    </p:spTree>
    <p:extLst>
      <p:ext uri="{BB962C8B-B14F-4D97-AF65-F5344CB8AC3E}">
        <p14:creationId xmlns:p14="http://schemas.microsoft.com/office/powerpoint/2010/main" val="26029517"/>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1395460" y="1729210"/>
            <a:ext cx="6335026" cy="2872903"/>
          </a:xfrm>
          <a:prstGeom prst="rect">
            <a:avLst/>
          </a:prstGeom>
          <a:ln w="19050">
            <a:solidFill>
              <a:schemeClr val="accent2"/>
            </a:solidFill>
          </a:ln>
        </p:spPr>
      </p:pic>
      <p:pic>
        <p:nvPicPr>
          <p:cNvPr id="7" name="Picture 14" descr="Resultado de imagen para ucla">
            <a:extLst>
              <a:ext uri="{FF2B5EF4-FFF2-40B4-BE49-F238E27FC236}">
                <a16:creationId xmlns:a16="http://schemas.microsoft.com/office/drawing/2014/main" xmlns="" id="{AC4FCE31-FE7D-4E63-9C07-76A3AD855815}"/>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74868" y="95693"/>
            <a:ext cx="281926" cy="3138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Resultado de imagen para ascardio">
            <a:extLst>
              <a:ext uri="{FF2B5EF4-FFF2-40B4-BE49-F238E27FC236}">
                <a16:creationId xmlns:a16="http://schemas.microsoft.com/office/drawing/2014/main" xmlns="" id="{454F8DE8-4376-4ADB-808F-DC13F6C805D9}"/>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Removal>
                    </a14:imgEffect>
                  </a14:imgLayer>
                </a14:imgProps>
              </a:ext>
              <a:ext uri="{28A0092B-C50C-407E-A947-70E740481C1C}">
                <a14:useLocalDpi xmlns:a14="http://schemas.microsoft.com/office/drawing/2010/main" val="0"/>
              </a:ext>
            </a:extLst>
          </a:blip>
          <a:srcRect/>
          <a:stretch>
            <a:fillRect/>
          </a:stretch>
        </p:blipFill>
        <p:spPr bwMode="auto">
          <a:xfrm>
            <a:off x="81498" y="447408"/>
            <a:ext cx="280009" cy="310343"/>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13;p24">
            <a:extLst>
              <a:ext uri="{FF2B5EF4-FFF2-40B4-BE49-F238E27FC236}">
                <a16:creationId xmlns:a16="http://schemas.microsoft.com/office/drawing/2014/main" xmlns="" id="{3EFA7B88-1F8D-4A5E-9F60-FBBA2EE7CDC4}"/>
              </a:ext>
            </a:extLst>
          </p:cNvPr>
          <p:cNvSpPr txBox="1">
            <a:spLocks/>
          </p:cNvSpPr>
          <p:nvPr/>
        </p:nvSpPr>
        <p:spPr>
          <a:xfrm>
            <a:off x="354051" y="223282"/>
            <a:ext cx="8417849" cy="857400"/>
          </a:xfrm>
          <a:prstGeom prst="rect">
            <a:avLst/>
          </a:prstGeom>
          <a:noFill/>
          <a:ln>
            <a:noFill/>
          </a:ln>
        </p:spPr>
        <p:txBody>
          <a:bodyPr spcFirstLastPara="1" wrap="square" lIns="91377" tIns="91377" rIns="91377" bIns="91377"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1pPr>
            <a:lvl2pPr marR="0" lvl="1"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2pPr>
            <a:lvl3pPr marR="0" lvl="2"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3pPr>
            <a:lvl4pPr marR="0" lvl="3"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4pPr>
            <a:lvl5pPr marR="0" lvl="4"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5pPr>
            <a:lvl6pPr marR="0" lvl="5"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6pPr>
            <a:lvl7pPr marR="0" lvl="6"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7pPr>
            <a:lvl8pPr marR="0" lvl="7"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8pPr>
            <a:lvl9pPr marR="0" lvl="8"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9pPr>
          </a:lstStyle>
          <a:p>
            <a:pPr algn="ctr"/>
            <a:r>
              <a:rPr lang="es-ES" sz="3200" dirty="0" smtClean="0">
                <a:solidFill>
                  <a:schemeClr val="tx1"/>
                </a:solidFill>
                <a:latin typeface="Raleway" panose="020B0604020202020204" charset="0"/>
              </a:rPr>
              <a:t>RESULTADOS</a:t>
            </a:r>
            <a:endParaRPr lang="es-VE" sz="3200" dirty="0">
              <a:solidFill>
                <a:schemeClr val="tx1"/>
              </a:solidFill>
              <a:latin typeface="Raleway" panose="020B0604020202020204" charset="0"/>
            </a:endParaRPr>
          </a:p>
        </p:txBody>
      </p:sp>
      <p:sp>
        <p:nvSpPr>
          <p:cNvPr id="3" name="Rectángulo 2"/>
          <p:cNvSpPr/>
          <p:nvPr/>
        </p:nvSpPr>
        <p:spPr>
          <a:xfrm>
            <a:off x="2002234" y="4846166"/>
            <a:ext cx="5121479" cy="246221"/>
          </a:xfrm>
          <a:prstGeom prst="rect">
            <a:avLst/>
          </a:prstGeom>
        </p:spPr>
        <p:txBody>
          <a:bodyPr wrap="square">
            <a:spAutoFit/>
          </a:bodyPr>
          <a:lstStyle/>
          <a:p>
            <a:pPr algn="ctr"/>
            <a:r>
              <a:rPr lang="es-VE" sz="1000" dirty="0" err="1">
                <a:solidFill>
                  <a:schemeClr val="tx1"/>
                </a:solidFill>
                <a:latin typeface="Raleway" panose="020B0604020202020204" charset="0"/>
              </a:rPr>
              <a:t>Rasmussen</a:t>
            </a:r>
            <a:r>
              <a:rPr lang="es-VE" sz="1000" dirty="0">
                <a:solidFill>
                  <a:schemeClr val="tx1"/>
                </a:solidFill>
                <a:latin typeface="Raleway" panose="020B0604020202020204" charset="0"/>
              </a:rPr>
              <a:t> PV, et al. </a:t>
            </a:r>
            <a:r>
              <a:rPr lang="es-VE" sz="1000" dirty="0" err="1">
                <a:solidFill>
                  <a:schemeClr val="tx1"/>
                </a:solidFill>
                <a:latin typeface="Raleway" panose="020B0604020202020204" charset="0"/>
              </a:rPr>
              <a:t>Heart</a:t>
            </a:r>
            <a:r>
              <a:rPr lang="es-VE" sz="1000" dirty="0">
                <a:solidFill>
                  <a:schemeClr val="tx1"/>
                </a:solidFill>
                <a:latin typeface="Raleway" panose="020B0604020202020204" charset="0"/>
              </a:rPr>
              <a:t> 2019;105:1160–1167. doi:10.1136/heartjnl-2018-314295</a:t>
            </a:r>
          </a:p>
        </p:txBody>
      </p:sp>
      <p:sp>
        <p:nvSpPr>
          <p:cNvPr id="15" name="Rectángulo 14"/>
          <p:cNvSpPr/>
          <p:nvPr/>
        </p:nvSpPr>
        <p:spPr>
          <a:xfrm>
            <a:off x="370693" y="980365"/>
            <a:ext cx="8416476" cy="378812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VE"/>
          </a:p>
        </p:txBody>
      </p:sp>
      <p:sp>
        <p:nvSpPr>
          <p:cNvPr id="16" name="Rectángulo 15"/>
          <p:cNvSpPr/>
          <p:nvPr/>
        </p:nvSpPr>
        <p:spPr>
          <a:xfrm>
            <a:off x="294395" y="897693"/>
            <a:ext cx="8563446" cy="3948473"/>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 name="CuadroTexto 1"/>
          <p:cNvSpPr txBox="1"/>
          <p:nvPr/>
        </p:nvSpPr>
        <p:spPr>
          <a:xfrm>
            <a:off x="370692" y="987256"/>
            <a:ext cx="8401207" cy="569387"/>
          </a:xfrm>
          <a:prstGeom prst="rect">
            <a:avLst/>
          </a:prstGeom>
          <a:solidFill>
            <a:schemeClr val="accent1"/>
          </a:solidFill>
        </p:spPr>
        <p:txBody>
          <a:bodyPr wrap="square" rtlCol="0">
            <a:spAutoFit/>
          </a:bodyPr>
          <a:lstStyle/>
          <a:p>
            <a:pPr algn="ctr"/>
            <a:r>
              <a:rPr lang="es-VE" sz="1100" b="1" dirty="0" smtClean="0">
                <a:solidFill>
                  <a:schemeClr val="accent2">
                    <a:lumMod val="20000"/>
                    <a:lumOff val="80000"/>
                  </a:schemeClr>
                </a:solidFill>
                <a:latin typeface="Raleway" panose="020B0604020202020204" charset="0"/>
              </a:rPr>
              <a:t>FIGURA 2: </a:t>
            </a:r>
            <a:r>
              <a:rPr lang="es-VE" sz="1000" b="1" dirty="0" smtClean="0">
                <a:solidFill>
                  <a:schemeClr val="accent2">
                    <a:lumMod val="20000"/>
                    <a:lumOff val="80000"/>
                  </a:schemeClr>
                </a:solidFill>
                <a:latin typeface="Raleway" panose="020B0604020202020204" charset="0"/>
              </a:rPr>
              <a:t>Forest plots que </a:t>
            </a:r>
            <a:r>
              <a:rPr lang="es-VE" sz="1000" b="1" dirty="0">
                <a:solidFill>
                  <a:schemeClr val="accent2">
                    <a:lumMod val="20000"/>
                    <a:lumOff val="80000"/>
                  </a:schemeClr>
                </a:solidFill>
                <a:latin typeface="Raleway" panose="020B0604020202020204" charset="0"/>
              </a:rPr>
              <a:t>representan los H</a:t>
            </a:r>
            <a:r>
              <a:rPr lang="es-VE" sz="1000" b="1" dirty="0" smtClean="0">
                <a:solidFill>
                  <a:schemeClr val="accent2">
                    <a:lumMod val="20000"/>
                    <a:lumOff val="80000"/>
                  </a:schemeClr>
                </a:solidFill>
                <a:latin typeface="Raleway" panose="020B0604020202020204" charset="0"/>
              </a:rPr>
              <a:t>azard </a:t>
            </a:r>
            <a:r>
              <a:rPr lang="es-VE" sz="1000" b="1" dirty="0">
                <a:solidFill>
                  <a:schemeClr val="accent2">
                    <a:lumMod val="20000"/>
                    <a:lumOff val="80000"/>
                  </a:schemeClr>
                </a:solidFill>
                <a:latin typeface="Raleway" panose="020B0604020202020204" charset="0"/>
              </a:rPr>
              <a:t>R</a:t>
            </a:r>
            <a:r>
              <a:rPr lang="es-VE" sz="1000" b="1" dirty="0" smtClean="0">
                <a:solidFill>
                  <a:schemeClr val="accent2">
                    <a:lumMod val="20000"/>
                    <a:lumOff val="80000"/>
                  </a:schemeClr>
                </a:solidFill>
                <a:latin typeface="Raleway" panose="020B0604020202020204" charset="0"/>
              </a:rPr>
              <a:t>atios </a:t>
            </a:r>
            <a:r>
              <a:rPr lang="es-VE" sz="1000" b="1" dirty="0">
                <a:solidFill>
                  <a:schemeClr val="accent2">
                    <a:lumMod val="20000"/>
                    <a:lumOff val="80000"/>
                  </a:schemeClr>
                </a:solidFill>
                <a:latin typeface="Raleway" panose="020B0604020202020204" charset="0"/>
              </a:rPr>
              <a:t>(HR) ajustados multivariables por bloqueo de rama del haz de His (BBB) y sexo (A, hombres. B, mujeres) para los siguientes resultados: insuficiencia cardíaca incidente, infarto de miocardio, implantación de marcapasos, fibrilación auricular y muerte cardiovascular, tomando como referencia individuos sin la BBB en cuestión. </a:t>
            </a:r>
          </a:p>
        </p:txBody>
      </p:sp>
      <p:sp>
        <p:nvSpPr>
          <p:cNvPr id="11" name="Rectángulo 10"/>
          <p:cNvSpPr/>
          <p:nvPr/>
        </p:nvSpPr>
        <p:spPr>
          <a:xfrm>
            <a:off x="2614179" y="2592198"/>
            <a:ext cx="5112082" cy="20663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2" name="Rectángulo 11"/>
          <p:cNvSpPr/>
          <p:nvPr/>
        </p:nvSpPr>
        <p:spPr>
          <a:xfrm>
            <a:off x="2614179" y="3630495"/>
            <a:ext cx="5132949" cy="22844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3" name="Rectángulo 12"/>
          <p:cNvSpPr/>
          <p:nvPr/>
        </p:nvSpPr>
        <p:spPr>
          <a:xfrm>
            <a:off x="1471642" y="1960398"/>
            <a:ext cx="787168" cy="20599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4" name="Rectángulo 13"/>
          <p:cNvSpPr/>
          <p:nvPr/>
        </p:nvSpPr>
        <p:spPr>
          <a:xfrm>
            <a:off x="1471642" y="3017479"/>
            <a:ext cx="1134567" cy="19618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10" name="Imagen 9"/>
          <p:cNvPicPr>
            <a:picLocks noChangeAspect="1"/>
          </p:cNvPicPr>
          <p:nvPr/>
        </p:nvPicPr>
        <p:blipFill>
          <a:blip r:embed="rId8"/>
          <a:stretch>
            <a:fillRect/>
          </a:stretch>
        </p:blipFill>
        <p:spPr>
          <a:xfrm>
            <a:off x="370692" y="1563112"/>
            <a:ext cx="586041" cy="164054"/>
          </a:xfrm>
          <a:prstGeom prst="rect">
            <a:avLst/>
          </a:prstGeom>
          <a:ln>
            <a:solidFill>
              <a:schemeClr val="accent2"/>
            </a:solidFill>
          </a:ln>
        </p:spPr>
      </p:pic>
    </p:spTree>
    <p:extLst>
      <p:ext uri="{BB962C8B-B14F-4D97-AF65-F5344CB8AC3E}">
        <p14:creationId xmlns:p14="http://schemas.microsoft.com/office/powerpoint/2010/main" val="639968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3" grpId="0" animBg="1"/>
      <p:bldP spid="13" grpId="1"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 name="Imagen 8"/>
          <p:cNvPicPr>
            <a:picLocks noChangeAspect="1"/>
          </p:cNvPicPr>
          <p:nvPr/>
        </p:nvPicPr>
        <p:blipFill>
          <a:blip r:embed="rId3"/>
          <a:stretch>
            <a:fillRect/>
          </a:stretch>
        </p:blipFill>
        <p:spPr>
          <a:xfrm>
            <a:off x="1742243" y="1588630"/>
            <a:ext cx="5673376" cy="3148229"/>
          </a:xfrm>
          <a:prstGeom prst="rect">
            <a:avLst/>
          </a:prstGeom>
          <a:ln>
            <a:solidFill>
              <a:schemeClr val="accent2"/>
            </a:solidFill>
          </a:ln>
        </p:spPr>
      </p:pic>
      <p:pic>
        <p:nvPicPr>
          <p:cNvPr id="7" name="Picture 14" descr="Resultado de imagen para ucla">
            <a:extLst>
              <a:ext uri="{FF2B5EF4-FFF2-40B4-BE49-F238E27FC236}">
                <a16:creationId xmlns:a16="http://schemas.microsoft.com/office/drawing/2014/main" xmlns="" id="{AC4FCE31-FE7D-4E63-9C07-76A3AD855815}"/>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74868" y="95693"/>
            <a:ext cx="281926" cy="3138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Resultado de imagen para ascardio">
            <a:extLst>
              <a:ext uri="{FF2B5EF4-FFF2-40B4-BE49-F238E27FC236}">
                <a16:creationId xmlns:a16="http://schemas.microsoft.com/office/drawing/2014/main" xmlns="" id="{454F8DE8-4376-4ADB-808F-DC13F6C805D9}"/>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Removal>
                    </a14:imgEffect>
                  </a14:imgLayer>
                </a14:imgProps>
              </a:ext>
              <a:ext uri="{28A0092B-C50C-407E-A947-70E740481C1C}">
                <a14:useLocalDpi xmlns:a14="http://schemas.microsoft.com/office/drawing/2010/main" val="0"/>
              </a:ext>
            </a:extLst>
          </a:blip>
          <a:srcRect/>
          <a:stretch>
            <a:fillRect/>
          </a:stretch>
        </p:blipFill>
        <p:spPr bwMode="auto">
          <a:xfrm>
            <a:off x="81498" y="447408"/>
            <a:ext cx="280009" cy="310343"/>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13;p24">
            <a:extLst>
              <a:ext uri="{FF2B5EF4-FFF2-40B4-BE49-F238E27FC236}">
                <a16:creationId xmlns:a16="http://schemas.microsoft.com/office/drawing/2014/main" xmlns="" id="{3EFA7B88-1F8D-4A5E-9F60-FBBA2EE7CDC4}"/>
              </a:ext>
            </a:extLst>
          </p:cNvPr>
          <p:cNvSpPr txBox="1">
            <a:spLocks/>
          </p:cNvSpPr>
          <p:nvPr/>
        </p:nvSpPr>
        <p:spPr>
          <a:xfrm>
            <a:off x="354051" y="223282"/>
            <a:ext cx="8417849" cy="857400"/>
          </a:xfrm>
          <a:prstGeom prst="rect">
            <a:avLst/>
          </a:prstGeom>
          <a:noFill/>
          <a:ln>
            <a:noFill/>
          </a:ln>
        </p:spPr>
        <p:txBody>
          <a:bodyPr spcFirstLastPara="1" wrap="square" lIns="91377" tIns="91377" rIns="91377" bIns="91377"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1pPr>
            <a:lvl2pPr marR="0" lvl="1"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2pPr>
            <a:lvl3pPr marR="0" lvl="2"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3pPr>
            <a:lvl4pPr marR="0" lvl="3"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4pPr>
            <a:lvl5pPr marR="0" lvl="4"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5pPr>
            <a:lvl6pPr marR="0" lvl="5"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6pPr>
            <a:lvl7pPr marR="0" lvl="6"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7pPr>
            <a:lvl8pPr marR="0" lvl="7"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8pPr>
            <a:lvl9pPr marR="0" lvl="8"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9pPr>
          </a:lstStyle>
          <a:p>
            <a:pPr algn="ctr"/>
            <a:r>
              <a:rPr lang="es-ES" sz="3200" dirty="0" smtClean="0">
                <a:solidFill>
                  <a:schemeClr val="tx1"/>
                </a:solidFill>
                <a:latin typeface="Raleway" panose="020B0604020202020204" charset="0"/>
              </a:rPr>
              <a:t>RESULTADOS</a:t>
            </a:r>
            <a:endParaRPr lang="es-VE" sz="3200" dirty="0">
              <a:solidFill>
                <a:schemeClr val="tx1"/>
              </a:solidFill>
              <a:latin typeface="Raleway" panose="020B0604020202020204" charset="0"/>
            </a:endParaRPr>
          </a:p>
        </p:txBody>
      </p:sp>
      <p:sp>
        <p:nvSpPr>
          <p:cNvPr id="3" name="Rectángulo 2"/>
          <p:cNvSpPr/>
          <p:nvPr/>
        </p:nvSpPr>
        <p:spPr>
          <a:xfrm>
            <a:off x="2002234" y="4846166"/>
            <a:ext cx="5121479" cy="246221"/>
          </a:xfrm>
          <a:prstGeom prst="rect">
            <a:avLst/>
          </a:prstGeom>
        </p:spPr>
        <p:txBody>
          <a:bodyPr wrap="square">
            <a:spAutoFit/>
          </a:bodyPr>
          <a:lstStyle/>
          <a:p>
            <a:pPr algn="ctr"/>
            <a:r>
              <a:rPr lang="es-VE" sz="1000" dirty="0" err="1">
                <a:solidFill>
                  <a:schemeClr val="tx1"/>
                </a:solidFill>
                <a:latin typeface="Raleway" panose="020B0604020202020204" charset="0"/>
              </a:rPr>
              <a:t>Rasmussen</a:t>
            </a:r>
            <a:r>
              <a:rPr lang="es-VE" sz="1000" dirty="0">
                <a:solidFill>
                  <a:schemeClr val="tx1"/>
                </a:solidFill>
                <a:latin typeface="Raleway" panose="020B0604020202020204" charset="0"/>
              </a:rPr>
              <a:t> PV, et al. </a:t>
            </a:r>
            <a:r>
              <a:rPr lang="es-VE" sz="1000" dirty="0" err="1">
                <a:solidFill>
                  <a:schemeClr val="tx1"/>
                </a:solidFill>
                <a:latin typeface="Raleway" panose="020B0604020202020204" charset="0"/>
              </a:rPr>
              <a:t>Heart</a:t>
            </a:r>
            <a:r>
              <a:rPr lang="es-VE" sz="1000" dirty="0">
                <a:solidFill>
                  <a:schemeClr val="tx1"/>
                </a:solidFill>
                <a:latin typeface="Raleway" panose="020B0604020202020204" charset="0"/>
              </a:rPr>
              <a:t> 2019;105:1160–1167. doi:10.1136/heartjnl-2018-314295</a:t>
            </a:r>
          </a:p>
        </p:txBody>
      </p:sp>
      <p:sp>
        <p:nvSpPr>
          <p:cNvPr id="15" name="Rectángulo 14"/>
          <p:cNvSpPr/>
          <p:nvPr/>
        </p:nvSpPr>
        <p:spPr>
          <a:xfrm>
            <a:off x="370693" y="980365"/>
            <a:ext cx="8416476" cy="378812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VE"/>
          </a:p>
        </p:txBody>
      </p:sp>
      <p:sp>
        <p:nvSpPr>
          <p:cNvPr id="16" name="Rectángulo 15"/>
          <p:cNvSpPr/>
          <p:nvPr/>
        </p:nvSpPr>
        <p:spPr>
          <a:xfrm>
            <a:off x="294395" y="897693"/>
            <a:ext cx="8563446" cy="3948473"/>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 name="CuadroTexto 1"/>
          <p:cNvSpPr txBox="1"/>
          <p:nvPr/>
        </p:nvSpPr>
        <p:spPr>
          <a:xfrm>
            <a:off x="370692" y="987256"/>
            <a:ext cx="8401207" cy="569387"/>
          </a:xfrm>
          <a:prstGeom prst="rect">
            <a:avLst/>
          </a:prstGeom>
          <a:solidFill>
            <a:schemeClr val="accent1"/>
          </a:solidFill>
        </p:spPr>
        <p:txBody>
          <a:bodyPr wrap="square" rtlCol="0">
            <a:spAutoFit/>
          </a:bodyPr>
          <a:lstStyle/>
          <a:p>
            <a:pPr algn="ctr"/>
            <a:r>
              <a:rPr lang="es-VE" sz="1100" b="1" dirty="0" smtClean="0">
                <a:solidFill>
                  <a:schemeClr val="accent2">
                    <a:lumMod val="20000"/>
                    <a:lumOff val="80000"/>
                  </a:schemeClr>
                </a:solidFill>
                <a:latin typeface="Raleway" panose="020B0604020202020204" charset="0"/>
              </a:rPr>
              <a:t>FIGURA 2: </a:t>
            </a:r>
            <a:r>
              <a:rPr lang="es-VE" sz="1000" b="1" dirty="0" smtClean="0">
                <a:solidFill>
                  <a:schemeClr val="accent2">
                    <a:lumMod val="20000"/>
                    <a:lumOff val="80000"/>
                  </a:schemeClr>
                </a:solidFill>
                <a:latin typeface="Raleway" panose="020B0604020202020204" charset="0"/>
              </a:rPr>
              <a:t>Forest plots que </a:t>
            </a:r>
            <a:r>
              <a:rPr lang="es-VE" sz="1000" b="1" dirty="0">
                <a:solidFill>
                  <a:schemeClr val="accent2">
                    <a:lumMod val="20000"/>
                    <a:lumOff val="80000"/>
                  </a:schemeClr>
                </a:solidFill>
                <a:latin typeface="Raleway" panose="020B0604020202020204" charset="0"/>
              </a:rPr>
              <a:t>representan los H</a:t>
            </a:r>
            <a:r>
              <a:rPr lang="es-VE" sz="1000" b="1" dirty="0" smtClean="0">
                <a:solidFill>
                  <a:schemeClr val="accent2">
                    <a:lumMod val="20000"/>
                    <a:lumOff val="80000"/>
                  </a:schemeClr>
                </a:solidFill>
                <a:latin typeface="Raleway" panose="020B0604020202020204" charset="0"/>
              </a:rPr>
              <a:t>azard </a:t>
            </a:r>
            <a:r>
              <a:rPr lang="es-VE" sz="1000" b="1" dirty="0">
                <a:solidFill>
                  <a:schemeClr val="accent2">
                    <a:lumMod val="20000"/>
                    <a:lumOff val="80000"/>
                  </a:schemeClr>
                </a:solidFill>
                <a:latin typeface="Raleway" panose="020B0604020202020204" charset="0"/>
              </a:rPr>
              <a:t>R</a:t>
            </a:r>
            <a:r>
              <a:rPr lang="es-VE" sz="1000" b="1" dirty="0" smtClean="0">
                <a:solidFill>
                  <a:schemeClr val="accent2">
                    <a:lumMod val="20000"/>
                    <a:lumOff val="80000"/>
                  </a:schemeClr>
                </a:solidFill>
                <a:latin typeface="Raleway" panose="020B0604020202020204" charset="0"/>
              </a:rPr>
              <a:t>atios </a:t>
            </a:r>
            <a:r>
              <a:rPr lang="es-VE" sz="1000" b="1" dirty="0">
                <a:solidFill>
                  <a:schemeClr val="accent2">
                    <a:lumMod val="20000"/>
                    <a:lumOff val="80000"/>
                  </a:schemeClr>
                </a:solidFill>
                <a:latin typeface="Raleway" panose="020B0604020202020204" charset="0"/>
              </a:rPr>
              <a:t>(HR) ajustados multivariables por bloqueo de rama del haz de His (BBB) y sexo (A, hombres. B, mujeres) para los siguientes resultados: insuficiencia cardíaca incidente, infarto de miocardio, implantación de marcapasos, fibrilación auricular y muerte cardiovascular, tomando como referencia individuos sin la BBB en cuestión. </a:t>
            </a:r>
          </a:p>
        </p:txBody>
      </p:sp>
      <p:sp>
        <p:nvSpPr>
          <p:cNvPr id="11" name="Rectángulo 10"/>
          <p:cNvSpPr/>
          <p:nvPr/>
        </p:nvSpPr>
        <p:spPr>
          <a:xfrm>
            <a:off x="2776756" y="2120903"/>
            <a:ext cx="4638863" cy="20284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2" name="Rectángulo 11"/>
          <p:cNvSpPr/>
          <p:nvPr/>
        </p:nvSpPr>
        <p:spPr>
          <a:xfrm>
            <a:off x="2776756" y="3026192"/>
            <a:ext cx="4638863" cy="203569"/>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3" name="Rectángulo 12"/>
          <p:cNvSpPr/>
          <p:nvPr/>
        </p:nvSpPr>
        <p:spPr>
          <a:xfrm>
            <a:off x="1742243" y="1580241"/>
            <a:ext cx="948870" cy="20124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4" name="Rectángulo 13"/>
          <p:cNvSpPr/>
          <p:nvPr/>
        </p:nvSpPr>
        <p:spPr>
          <a:xfrm>
            <a:off x="1742244" y="2490418"/>
            <a:ext cx="623452" cy="202447"/>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10" name="Imagen 9"/>
          <p:cNvPicPr>
            <a:picLocks noChangeAspect="1"/>
          </p:cNvPicPr>
          <p:nvPr/>
        </p:nvPicPr>
        <p:blipFill>
          <a:blip r:embed="rId8"/>
          <a:stretch>
            <a:fillRect/>
          </a:stretch>
        </p:blipFill>
        <p:spPr>
          <a:xfrm>
            <a:off x="370692" y="1563112"/>
            <a:ext cx="586041" cy="164054"/>
          </a:xfrm>
          <a:prstGeom prst="rect">
            <a:avLst/>
          </a:prstGeom>
          <a:ln>
            <a:solidFill>
              <a:schemeClr val="accent2"/>
            </a:solidFill>
          </a:ln>
        </p:spPr>
      </p:pic>
      <p:sp>
        <p:nvSpPr>
          <p:cNvPr id="17" name="Rectángulo 16"/>
          <p:cNvSpPr/>
          <p:nvPr/>
        </p:nvSpPr>
        <p:spPr>
          <a:xfrm>
            <a:off x="2786925" y="3940591"/>
            <a:ext cx="4638863" cy="203569"/>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8" name="Rectángulo 17"/>
          <p:cNvSpPr/>
          <p:nvPr/>
        </p:nvSpPr>
        <p:spPr>
          <a:xfrm>
            <a:off x="1742244" y="3421134"/>
            <a:ext cx="749286" cy="20291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12513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4"/>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4" grpId="0" animBg="1"/>
      <p:bldP spid="14" grpId="1" animBg="1"/>
      <p:bldP spid="1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7" name="Picture 14" descr="Resultado de imagen para ucla">
            <a:extLst>
              <a:ext uri="{FF2B5EF4-FFF2-40B4-BE49-F238E27FC236}">
                <a16:creationId xmlns:a16="http://schemas.microsoft.com/office/drawing/2014/main" xmlns="" id="{AC4FCE31-FE7D-4E63-9C07-76A3AD85581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74868" y="95693"/>
            <a:ext cx="281926" cy="3138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Resultado de imagen para ascardio">
            <a:extLst>
              <a:ext uri="{FF2B5EF4-FFF2-40B4-BE49-F238E27FC236}">
                <a16:creationId xmlns:a16="http://schemas.microsoft.com/office/drawing/2014/main" xmlns="" id="{454F8DE8-4376-4ADB-808F-DC13F6C805D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Removal>
                    </a14:imgEffect>
                  </a14:imgLayer>
                </a14:imgProps>
              </a:ext>
              <a:ext uri="{28A0092B-C50C-407E-A947-70E740481C1C}">
                <a14:useLocalDpi xmlns:a14="http://schemas.microsoft.com/office/drawing/2010/main" val="0"/>
              </a:ext>
            </a:extLst>
          </a:blip>
          <a:srcRect/>
          <a:stretch>
            <a:fillRect/>
          </a:stretch>
        </p:blipFill>
        <p:spPr bwMode="auto">
          <a:xfrm>
            <a:off x="81498" y="447408"/>
            <a:ext cx="280009" cy="310343"/>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13;p24">
            <a:extLst>
              <a:ext uri="{FF2B5EF4-FFF2-40B4-BE49-F238E27FC236}">
                <a16:creationId xmlns:a16="http://schemas.microsoft.com/office/drawing/2014/main" xmlns="" id="{3EFA7B88-1F8D-4A5E-9F60-FBBA2EE7CDC4}"/>
              </a:ext>
            </a:extLst>
          </p:cNvPr>
          <p:cNvSpPr txBox="1">
            <a:spLocks/>
          </p:cNvSpPr>
          <p:nvPr/>
        </p:nvSpPr>
        <p:spPr>
          <a:xfrm>
            <a:off x="354051" y="223282"/>
            <a:ext cx="8417849" cy="857400"/>
          </a:xfrm>
          <a:prstGeom prst="rect">
            <a:avLst/>
          </a:prstGeom>
          <a:noFill/>
          <a:ln>
            <a:noFill/>
          </a:ln>
        </p:spPr>
        <p:txBody>
          <a:bodyPr spcFirstLastPara="1" wrap="square" lIns="91377" tIns="91377" rIns="91377" bIns="91377"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1pPr>
            <a:lvl2pPr marR="0" lvl="1"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2pPr>
            <a:lvl3pPr marR="0" lvl="2"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3pPr>
            <a:lvl4pPr marR="0" lvl="3"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4pPr>
            <a:lvl5pPr marR="0" lvl="4"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5pPr>
            <a:lvl6pPr marR="0" lvl="5"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6pPr>
            <a:lvl7pPr marR="0" lvl="6"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7pPr>
            <a:lvl8pPr marR="0" lvl="7"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8pPr>
            <a:lvl9pPr marR="0" lvl="8"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9pPr>
          </a:lstStyle>
          <a:p>
            <a:pPr algn="ctr"/>
            <a:r>
              <a:rPr lang="es-ES" sz="3200" dirty="0" smtClean="0">
                <a:solidFill>
                  <a:schemeClr val="tx1"/>
                </a:solidFill>
                <a:latin typeface="Raleway" panose="020B0604020202020204" charset="0"/>
              </a:rPr>
              <a:t>RESULTADOS</a:t>
            </a:r>
            <a:endParaRPr lang="es-VE" sz="3200" dirty="0">
              <a:solidFill>
                <a:schemeClr val="tx1"/>
              </a:solidFill>
              <a:latin typeface="Raleway" panose="020B0604020202020204" charset="0"/>
            </a:endParaRPr>
          </a:p>
        </p:txBody>
      </p:sp>
      <p:sp>
        <p:nvSpPr>
          <p:cNvPr id="3" name="Rectángulo 2"/>
          <p:cNvSpPr/>
          <p:nvPr/>
        </p:nvSpPr>
        <p:spPr>
          <a:xfrm>
            <a:off x="2002234" y="4846166"/>
            <a:ext cx="5121479" cy="246221"/>
          </a:xfrm>
          <a:prstGeom prst="rect">
            <a:avLst/>
          </a:prstGeom>
        </p:spPr>
        <p:txBody>
          <a:bodyPr wrap="square">
            <a:spAutoFit/>
          </a:bodyPr>
          <a:lstStyle/>
          <a:p>
            <a:pPr algn="ctr"/>
            <a:r>
              <a:rPr lang="es-VE" sz="1000" dirty="0" err="1">
                <a:solidFill>
                  <a:schemeClr val="tx1"/>
                </a:solidFill>
                <a:latin typeface="Raleway" panose="020B0604020202020204" charset="0"/>
              </a:rPr>
              <a:t>Rasmussen</a:t>
            </a:r>
            <a:r>
              <a:rPr lang="es-VE" sz="1000" dirty="0">
                <a:solidFill>
                  <a:schemeClr val="tx1"/>
                </a:solidFill>
                <a:latin typeface="Raleway" panose="020B0604020202020204" charset="0"/>
              </a:rPr>
              <a:t> PV, et al. </a:t>
            </a:r>
            <a:r>
              <a:rPr lang="es-VE" sz="1000" dirty="0" err="1">
                <a:solidFill>
                  <a:schemeClr val="tx1"/>
                </a:solidFill>
                <a:latin typeface="Raleway" panose="020B0604020202020204" charset="0"/>
              </a:rPr>
              <a:t>Heart</a:t>
            </a:r>
            <a:r>
              <a:rPr lang="es-VE" sz="1000" dirty="0">
                <a:solidFill>
                  <a:schemeClr val="tx1"/>
                </a:solidFill>
                <a:latin typeface="Raleway" panose="020B0604020202020204" charset="0"/>
              </a:rPr>
              <a:t> 2019;105:1160–1167. doi:10.1136/heartjnl-2018-314295</a:t>
            </a:r>
          </a:p>
        </p:txBody>
      </p:sp>
      <p:sp>
        <p:nvSpPr>
          <p:cNvPr id="15" name="Rectángulo 14"/>
          <p:cNvSpPr/>
          <p:nvPr/>
        </p:nvSpPr>
        <p:spPr>
          <a:xfrm>
            <a:off x="370693" y="980365"/>
            <a:ext cx="8416476" cy="378812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VE"/>
          </a:p>
        </p:txBody>
      </p:sp>
      <p:sp>
        <p:nvSpPr>
          <p:cNvPr id="16" name="Rectángulo 15"/>
          <p:cNvSpPr/>
          <p:nvPr/>
        </p:nvSpPr>
        <p:spPr>
          <a:xfrm>
            <a:off x="294395" y="897693"/>
            <a:ext cx="8563446" cy="3948473"/>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 name="CuadroTexto 1"/>
          <p:cNvSpPr txBox="1"/>
          <p:nvPr/>
        </p:nvSpPr>
        <p:spPr>
          <a:xfrm>
            <a:off x="370692" y="987256"/>
            <a:ext cx="8401207" cy="569387"/>
          </a:xfrm>
          <a:prstGeom prst="rect">
            <a:avLst/>
          </a:prstGeom>
          <a:solidFill>
            <a:schemeClr val="accent1"/>
          </a:solidFill>
        </p:spPr>
        <p:txBody>
          <a:bodyPr wrap="square" rtlCol="0">
            <a:spAutoFit/>
          </a:bodyPr>
          <a:lstStyle/>
          <a:p>
            <a:pPr algn="ctr"/>
            <a:r>
              <a:rPr lang="es-VE" sz="1100" b="1" dirty="0" smtClean="0">
                <a:solidFill>
                  <a:schemeClr val="accent2">
                    <a:lumMod val="20000"/>
                    <a:lumOff val="80000"/>
                  </a:schemeClr>
                </a:solidFill>
                <a:latin typeface="Raleway" panose="020B0604020202020204" charset="0"/>
              </a:rPr>
              <a:t>FIGURA 2: </a:t>
            </a:r>
            <a:r>
              <a:rPr lang="es-VE" sz="1000" b="1" dirty="0" smtClean="0">
                <a:solidFill>
                  <a:schemeClr val="accent2">
                    <a:lumMod val="20000"/>
                    <a:lumOff val="80000"/>
                  </a:schemeClr>
                </a:solidFill>
                <a:latin typeface="Raleway" panose="020B0604020202020204" charset="0"/>
              </a:rPr>
              <a:t>Forest plots que </a:t>
            </a:r>
            <a:r>
              <a:rPr lang="es-VE" sz="1000" b="1" dirty="0">
                <a:solidFill>
                  <a:schemeClr val="accent2">
                    <a:lumMod val="20000"/>
                    <a:lumOff val="80000"/>
                  </a:schemeClr>
                </a:solidFill>
                <a:latin typeface="Raleway" panose="020B0604020202020204" charset="0"/>
              </a:rPr>
              <a:t>representan los H</a:t>
            </a:r>
            <a:r>
              <a:rPr lang="es-VE" sz="1000" b="1" dirty="0" smtClean="0">
                <a:solidFill>
                  <a:schemeClr val="accent2">
                    <a:lumMod val="20000"/>
                    <a:lumOff val="80000"/>
                  </a:schemeClr>
                </a:solidFill>
                <a:latin typeface="Raleway" panose="020B0604020202020204" charset="0"/>
              </a:rPr>
              <a:t>azard </a:t>
            </a:r>
            <a:r>
              <a:rPr lang="es-VE" sz="1000" b="1" dirty="0">
                <a:solidFill>
                  <a:schemeClr val="accent2">
                    <a:lumMod val="20000"/>
                    <a:lumOff val="80000"/>
                  </a:schemeClr>
                </a:solidFill>
                <a:latin typeface="Raleway" panose="020B0604020202020204" charset="0"/>
              </a:rPr>
              <a:t>R</a:t>
            </a:r>
            <a:r>
              <a:rPr lang="es-VE" sz="1000" b="1" dirty="0" smtClean="0">
                <a:solidFill>
                  <a:schemeClr val="accent2">
                    <a:lumMod val="20000"/>
                    <a:lumOff val="80000"/>
                  </a:schemeClr>
                </a:solidFill>
                <a:latin typeface="Raleway" panose="020B0604020202020204" charset="0"/>
              </a:rPr>
              <a:t>atios </a:t>
            </a:r>
            <a:r>
              <a:rPr lang="es-VE" sz="1000" b="1" dirty="0">
                <a:solidFill>
                  <a:schemeClr val="accent2">
                    <a:lumMod val="20000"/>
                    <a:lumOff val="80000"/>
                  </a:schemeClr>
                </a:solidFill>
                <a:latin typeface="Raleway" panose="020B0604020202020204" charset="0"/>
              </a:rPr>
              <a:t>(HR) ajustados multivariables por bloqueo de rama del haz de His (BBB) y sexo (A, hombres. B, mujeres) para los siguientes resultados: insuficiencia cardíaca incidente, infarto de miocardio, implantación de marcapasos, fibrilación auricular y muerte cardiovascular, tomando como referencia individuos sin la BBB en cuestión. </a:t>
            </a:r>
          </a:p>
        </p:txBody>
      </p:sp>
      <p:pic>
        <p:nvPicPr>
          <p:cNvPr id="10" name="Imagen 9"/>
          <p:cNvPicPr>
            <a:picLocks noChangeAspect="1"/>
          </p:cNvPicPr>
          <p:nvPr/>
        </p:nvPicPr>
        <p:blipFill>
          <a:blip r:embed="rId7"/>
          <a:stretch>
            <a:fillRect/>
          </a:stretch>
        </p:blipFill>
        <p:spPr>
          <a:xfrm>
            <a:off x="387470" y="1561276"/>
            <a:ext cx="794475" cy="220283"/>
          </a:xfrm>
          <a:prstGeom prst="rect">
            <a:avLst/>
          </a:prstGeom>
          <a:ln>
            <a:solidFill>
              <a:schemeClr val="accent2"/>
            </a:solidFill>
          </a:ln>
        </p:spPr>
      </p:pic>
      <p:pic>
        <p:nvPicPr>
          <p:cNvPr id="5" name="Imagen 4"/>
          <p:cNvPicPr>
            <a:picLocks noChangeAspect="1"/>
          </p:cNvPicPr>
          <p:nvPr/>
        </p:nvPicPr>
        <p:blipFill>
          <a:blip r:embed="rId8"/>
          <a:stretch>
            <a:fillRect/>
          </a:stretch>
        </p:blipFill>
        <p:spPr>
          <a:xfrm>
            <a:off x="3039364" y="1598720"/>
            <a:ext cx="3079133" cy="3094141"/>
          </a:xfrm>
          <a:prstGeom prst="rect">
            <a:avLst/>
          </a:prstGeom>
          <a:ln w="12700">
            <a:solidFill>
              <a:schemeClr val="accent2"/>
            </a:solidFill>
          </a:ln>
        </p:spPr>
      </p:pic>
    </p:spTree>
    <p:extLst>
      <p:ext uri="{BB962C8B-B14F-4D97-AF65-F5344CB8AC3E}">
        <p14:creationId xmlns:p14="http://schemas.microsoft.com/office/powerpoint/2010/main" val="85574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7" name="Picture 14" descr="Resultado de imagen para ucla">
            <a:extLst>
              <a:ext uri="{FF2B5EF4-FFF2-40B4-BE49-F238E27FC236}">
                <a16:creationId xmlns:a16="http://schemas.microsoft.com/office/drawing/2014/main" xmlns="" id="{AC4FCE31-FE7D-4E63-9C07-76A3AD85581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74868" y="95693"/>
            <a:ext cx="281926" cy="3138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Resultado de imagen para ascardio">
            <a:extLst>
              <a:ext uri="{FF2B5EF4-FFF2-40B4-BE49-F238E27FC236}">
                <a16:creationId xmlns:a16="http://schemas.microsoft.com/office/drawing/2014/main" xmlns="" id="{454F8DE8-4376-4ADB-808F-DC13F6C805D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Removal>
                    </a14:imgEffect>
                  </a14:imgLayer>
                </a14:imgProps>
              </a:ext>
              <a:ext uri="{28A0092B-C50C-407E-A947-70E740481C1C}">
                <a14:useLocalDpi xmlns:a14="http://schemas.microsoft.com/office/drawing/2010/main" val="0"/>
              </a:ext>
            </a:extLst>
          </a:blip>
          <a:srcRect/>
          <a:stretch>
            <a:fillRect/>
          </a:stretch>
        </p:blipFill>
        <p:spPr bwMode="auto">
          <a:xfrm>
            <a:off x="81498" y="447408"/>
            <a:ext cx="280009" cy="310343"/>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13;p24">
            <a:extLst>
              <a:ext uri="{FF2B5EF4-FFF2-40B4-BE49-F238E27FC236}">
                <a16:creationId xmlns:a16="http://schemas.microsoft.com/office/drawing/2014/main" xmlns="" id="{3EFA7B88-1F8D-4A5E-9F60-FBBA2EE7CDC4}"/>
              </a:ext>
            </a:extLst>
          </p:cNvPr>
          <p:cNvSpPr txBox="1">
            <a:spLocks/>
          </p:cNvSpPr>
          <p:nvPr/>
        </p:nvSpPr>
        <p:spPr>
          <a:xfrm>
            <a:off x="354051" y="223282"/>
            <a:ext cx="8417849" cy="857400"/>
          </a:xfrm>
          <a:prstGeom prst="rect">
            <a:avLst/>
          </a:prstGeom>
          <a:noFill/>
          <a:ln>
            <a:noFill/>
          </a:ln>
        </p:spPr>
        <p:txBody>
          <a:bodyPr spcFirstLastPara="1" wrap="square" lIns="91377" tIns="91377" rIns="91377" bIns="91377"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1pPr>
            <a:lvl2pPr marR="0" lvl="1"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2pPr>
            <a:lvl3pPr marR="0" lvl="2"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3pPr>
            <a:lvl4pPr marR="0" lvl="3"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4pPr>
            <a:lvl5pPr marR="0" lvl="4"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5pPr>
            <a:lvl6pPr marR="0" lvl="5"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6pPr>
            <a:lvl7pPr marR="0" lvl="6"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7pPr>
            <a:lvl8pPr marR="0" lvl="7"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8pPr>
            <a:lvl9pPr marR="0" lvl="8"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9pPr>
          </a:lstStyle>
          <a:p>
            <a:pPr algn="ctr"/>
            <a:r>
              <a:rPr lang="es-ES" sz="3200" dirty="0" smtClean="0">
                <a:solidFill>
                  <a:schemeClr val="tx1"/>
                </a:solidFill>
                <a:latin typeface="Raleway" panose="020B0604020202020204" charset="0"/>
              </a:rPr>
              <a:t>RESULTADOS</a:t>
            </a:r>
            <a:endParaRPr lang="es-VE" sz="3200" dirty="0">
              <a:solidFill>
                <a:schemeClr val="tx1"/>
              </a:solidFill>
              <a:latin typeface="Raleway" panose="020B0604020202020204" charset="0"/>
            </a:endParaRPr>
          </a:p>
        </p:txBody>
      </p:sp>
      <p:sp>
        <p:nvSpPr>
          <p:cNvPr id="3" name="Rectángulo 2"/>
          <p:cNvSpPr/>
          <p:nvPr/>
        </p:nvSpPr>
        <p:spPr>
          <a:xfrm>
            <a:off x="2002234" y="4846166"/>
            <a:ext cx="5121479" cy="246221"/>
          </a:xfrm>
          <a:prstGeom prst="rect">
            <a:avLst/>
          </a:prstGeom>
        </p:spPr>
        <p:txBody>
          <a:bodyPr wrap="square">
            <a:spAutoFit/>
          </a:bodyPr>
          <a:lstStyle/>
          <a:p>
            <a:pPr algn="ctr"/>
            <a:r>
              <a:rPr lang="es-VE" sz="1000" dirty="0" err="1">
                <a:solidFill>
                  <a:schemeClr val="tx1"/>
                </a:solidFill>
                <a:latin typeface="Raleway" panose="020B0604020202020204" charset="0"/>
              </a:rPr>
              <a:t>Rasmussen</a:t>
            </a:r>
            <a:r>
              <a:rPr lang="es-VE" sz="1000" dirty="0">
                <a:solidFill>
                  <a:schemeClr val="tx1"/>
                </a:solidFill>
                <a:latin typeface="Raleway" panose="020B0604020202020204" charset="0"/>
              </a:rPr>
              <a:t> PV, et al. </a:t>
            </a:r>
            <a:r>
              <a:rPr lang="es-VE" sz="1000" dirty="0" err="1">
                <a:solidFill>
                  <a:schemeClr val="tx1"/>
                </a:solidFill>
                <a:latin typeface="Raleway" panose="020B0604020202020204" charset="0"/>
              </a:rPr>
              <a:t>Heart</a:t>
            </a:r>
            <a:r>
              <a:rPr lang="es-VE" sz="1000" dirty="0">
                <a:solidFill>
                  <a:schemeClr val="tx1"/>
                </a:solidFill>
                <a:latin typeface="Raleway" panose="020B0604020202020204" charset="0"/>
              </a:rPr>
              <a:t> 2019;105:1160–1167. doi:10.1136/heartjnl-2018-314295</a:t>
            </a:r>
          </a:p>
        </p:txBody>
      </p:sp>
      <p:sp>
        <p:nvSpPr>
          <p:cNvPr id="15" name="Rectángulo 14"/>
          <p:cNvSpPr/>
          <p:nvPr/>
        </p:nvSpPr>
        <p:spPr>
          <a:xfrm>
            <a:off x="370693" y="980365"/>
            <a:ext cx="8416476" cy="378812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VE"/>
          </a:p>
        </p:txBody>
      </p:sp>
      <p:sp>
        <p:nvSpPr>
          <p:cNvPr id="16" name="Rectángulo 15"/>
          <p:cNvSpPr/>
          <p:nvPr/>
        </p:nvSpPr>
        <p:spPr>
          <a:xfrm>
            <a:off x="294395" y="897693"/>
            <a:ext cx="8563446" cy="3948473"/>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 name="CuadroTexto 1"/>
          <p:cNvSpPr txBox="1"/>
          <p:nvPr/>
        </p:nvSpPr>
        <p:spPr>
          <a:xfrm>
            <a:off x="370692" y="987256"/>
            <a:ext cx="8401207" cy="569387"/>
          </a:xfrm>
          <a:prstGeom prst="rect">
            <a:avLst/>
          </a:prstGeom>
          <a:solidFill>
            <a:schemeClr val="accent1"/>
          </a:solidFill>
        </p:spPr>
        <p:txBody>
          <a:bodyPr wrap="square" rtlCol="0">
            <a:spAutoFit/>
          </a:bodyPr>
          <a:lstStyle/>
          <a:p>
            <a:pPr algn="ctr"/>
            <a:r>
              <a:rPr lang="es-VE" sz="1100" b="1" dirty="0" smtClean="0">
                <a:solidFill>
                  <a:schemeClr val="accent2">
                    <a:lumMod val="20000"/>
                    <a:lumOff val="80000"/>
                  </a:schemeClr>
                </a:solidFill>
                <a:latin typeface="Raleway" panose="020B0604020202020204" charset="0"/>
              </a:rPr>
              <a:t>FIGURA 2: </a:t>
            </a:r>
            <a:r>
              <a:rPr lang="es-VE" sz="1000" b="1" dirty="0" smtClean="0">
                <a:solidFill>
                  <a:schemeClr val="accent2">
                    <a:lumMod val="20000"/>
                    <a:lumOff val="80000"/>
                  </a:schemeClr>
                </a:solidFill>
                <a:latin typeface="Raleway" panose="020B0604020202020204" charset="0"/>
              </a:rPr>
              <a:t>Forest plots que </a:t>
            </a:r>
            <a:r>
              <a:rPr lang="es-VE" sz="1000" b="1" dirty="0">
                <a:solidFill>
                  <a:schemeClr val="accent2">
                    <a:lumMod val="20000"/>
                    <a:lumOff val="80000"/>
                  </a:schemeClr>
                </a:solidFill>
                <a:latin typeface="Raleway" panose="020B0604020202020204" charset="0"/>
              </a:rPr>
              <a:t>representan los H</a:t>
            </a:r>
            <a:r>
              <a:rPr lang="es-VE" sz="1000" b="1" dirty="0" smtClean="0">
                <a:solidFill>
                  <a:schemeClr val="accent2">
                    <a:lumMod val="20000"/>
                    <a:lumOff val="80000"/>
                  </a:schemeClr>
                </a:solidFill>
                <a:latin typeface="Raleway" panose="020B0604020202020204" charset="0"/>
              </a:rPr>
              <a:t>azard </a:t>
            </a:r>
            <a:r>
              <a:rPr lang="es-VE" sz="1000" b="1" dirty="0">
                <a:solidFill>
                  <a:schemeClr val="accent2">
                    <a:lumMod val="20000"/>
                    <a:lumOff val="80000"/>
                  </a:schemeClr>
                </a:solidFill>
                <a:latin typeface="Raleway" panose="020B0604020202020204" charset="0"/>
              </a:rPr>
              <a:t>R</a:t>
            </a:r>
            <a:r>
              <a:rPr lang="es-VE" sz="1000" b="1" dirty="0" smtClean="0">
                <a:solidFill>
                  <a:schemeClr val="accent2">
                    <a:lumMod val="20000"/>
                    <a:lumOff val="80000"/>
                  </a:schemeClr>
                </a:solidFill>
                <a:latin typeface="Raleway" panose="020B0604020202020204" charset="0"/>
              </a:rPr>
              <a:t>atios </a:t>
            </a:r>
            <a:r>
              <a:rPr lang="es-VE" sz="1000" b="1" dirty="0">
                <a:solidFill>
                  <a:schemeClr val="accent2">
                    <a:lumMod val="20000"/>
                    <a:lumOff val="80000"/>
                  </a:schemeClr>
                </a:solidFill>
                <a:latin typeface="Raleway" panose="020B0604020202020204" charset="0"/>
              </a:rPr>
              <a:t>(HR) ajustados multivariables por bloqueo de rama del haz de His (BBB) y sexo (A, hombres. B, mujeres) para los siguientes resultados: insuficiencia cardíaca incidente, infarto de miocardio, implantación de marcapasos, fibrilación auricular y muerte cardiovascular, tomando como referencia individuos sin la BBB en cuestión. </a:t>
            </a:r>
          </a:p>
        </p:txBody>
      </p:sp>
      <p:pic>
        <p:nvPicPr>
          <p:cNvPr id="10" name="Imagen 9"/>
          <p:cNvPicPr>
            <a:picLocks noChangeAspect="1"/>
          </p:cNvPicPr>
          <p:nvPr/>
        </p:nvPicPr>
        <p:blipFill>
          <a:blip r:embed="rId7"/>
          <a:stretch>
            <a:fillRect/>
          </a:stretch>
        </p:blipFill>
        <p:spPr>
          <a:xfrm>
            <a:off x="387470" y="1561276"/>
            <a:ext cx="794475" cy="220283"/>
          </a:xfrm>
          <a:prstGeom prst="rect">
            <a:avLst/>
          </a:prstGeom>
          <a:ln>
            <a:solidFill>
              <a:schemeClr val="accent2"/>
            </a:solidFill>
          </a:ln>
        </p:spPr>
      </p:pic>
      <p:pic>
        <p:nvPicPr>
          <p:cNvPr id="9" name="Imagen 8"/>
          <p:cNvPicPr>
            <a:picLocks noChangeAspect="1"/>
          </p:cNvPicPr>
          <p:nvPr/>
        </p:nvPicPr>
        <p:blipFill>
          <a:blip r:embed="rId8"/>
          <a:stretch>
            <a:fillRect/>
          </a:stretch>
        </p:blipFill>
        <p:spPr>
          <a:xfrm>
            <a:off x="1493871" y="1671417"/>
            <a:ext cx="6138203" cy="2926955"/>
          </a:xfrm>
          <a:prstGeom prst="rect">
            <a:avLst/>
          </a:prstGeom>
          <a:ln w="12700">
            <a:solidFill>
              <a:schemeClr val="accent2"/>
            </a:solidFill>
          </a:ln>
        </p:spPr>
      </p:pic>
      <p:sp>
        <p:nvSpPr>
          <p:cNvPr id="13" name="Rectángulo 12"/>
          <p:cNvSpPr/>
          <p:nvPr/>
        </p:nvSpPr>
        <p:spPr>
          <a:xfrm>
            <a:off x="2614179" y="2592197"/>
            <a:ext cx="4944302" cy="22650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4" name="Rectángulo 13"/>
          <p:cNvSpPr/>
          <p:nvPr/>
        </p:nvSpPr>
        <p:spPr>
          <a:xfrm>
            <a:off x="2614180" y="3655662"/>
            <a:ext cx="4944302" cy="24919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7" name="Rectángulo 16"/>
          <p:cNvSpPr/>
          <p:nvPr/>
        </p:nvSpPr>
        <p:spPr>
          <a:xfrm>
            <a:off x="1538754" y="1943619"/>
            <a:ext cx="692718" cy="19557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8" name="Rectángulo 17"/>
          <p:cNvSpPr/>
          <p:nvPr/>
        </p:nvSpPr>
        <p:spPr>
          <a:xfrm>
            <a:off x="1538754" y="3034256"/>
            <a:ext cx="1075425" cy="20389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87778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7"/>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7" grpId="0" animBg="1"/>
      <p:bldP spid="17" grpId="1"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7" name="Picture 14" descr="Resultado de imagen para ucla">
            <a:extLst>
              <a:ext uri="{FF2B5EF4-FFF2-40B4-BE49-F238E27FC236}">
                <a16:creationId xmlns:a16="http://schemas.microsoft.com/office/drawing/2014/main" xmlns="" id="{AC4FCE31-FE7D-4E63-9C07-76A3AD85581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74868" y="95693"/>
            <a:ext cx="281926" cy="3138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Resultado de imagen para ascardio">
            <a:extLst>
              <a:ext uri="{FF2B5EF4-FFF2-40B4-BE49-F238E27FC236}">
                <a16:creationId xmlns:a16="http://schemas.microsoft.com/office/drawing/2014/main" xmlns="" id="{454F8DE8-4376-4ADB-808F-DC13F6C805D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Removal>
                    </a14:imgEffect>
                  </a14:imgLayer>
                </a14:imgProps>
              </a:ext>
              <a:ext uri="{28A0092B-C50C-407E-A947-70E740481C1C}">
                <a14:useLocalDpi xmlns:a14="http://schemas.microsoft.com/office/drawing/2010/main" val="0"/>
              </a:ext>
            </a:extLst>
          </a:blip>
          <a:srcRect/>
          <a:stretch>
            <a:fillRect/>
          </a:stretch>
        </p:blipFill>
        <p:spPr bwMode="auto">
          <a:xfrm>
            <a:off x="81498" y="447408"/>
            <a:ext cx="280009" cy="310343"/>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13;p24">
            <a:extLst>
              <a:ext uri="{FF2B5EF4-FFF2-40B4-BE49-F238E27FC236}">
                <a16:creationId xmlns:a16="http://schemas.microsoft.com/office/drawing/2014/main" xmlns="" id="{3EFA7B88-1F8D-4A5E-9F60-FBBA2EE7CDC4}"/>
              </a:ext>
            </a:extLst>
          </p:cNvPr>
          <p:cNvSpPr txBox="1">
            <a:spLocks/>
          </p:cNvSpPr>
          <p:nvPr/>
        </p:nvSpPr>
        <p:spPr>
          <a:xfrm>
            <a:off x="354051" y="223282"/>
            <a:ext cx="8417849" cy="857400"/>
          </a:xfrm>
          <a:prstGeom prst="rect">
            <a:avLst/>
          </a:prstGeom>
          <a:noFill/>
          <a:ln>
            <a:noFill/>
          </a:ln>
        </p:spPr>
        <p:txBody>
          <a:bodyPr spcFirstLastPara="1" wrap="square" lIns="91377" tIns="91377" rIns="91377" bIns="91377"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1pPr>
            <a:lvl2pPr marR="0" lvl="1"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2pPr>
            <a:lvl3pPr marR="0" lvl="2"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3pPr>
            <a:lvl4pPr marR="0" lvl="3"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4pPr>
            <a:lvl5pPr marR="0" lvl="4"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5pPr>
            <a:lvl6pPr marR="0" lvl="5"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6pPr>
            <a:lvl7pPr marR="0" lvl="6"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7pPr>
            <a:lvl8pPr marR="0" lvl="7"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8pPr>
            <a:lvl9pPr marR="0" lvl="8"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9pPr>
          </a:lstStyle>
          <a:p>
            <a:pPr algn="ctr"/>
            <a:r>
              <a:rPr lang="es-ES" sz="3200" dirty="0" smtClean="0">
                <a:solidFill>
                  <a:schemeClr val="tx1"/>
                </a:solidFill>
                <a:latin typeface="Raleway" panose="020B0604020202020204" charset="0"/>
              </a:rPr>
              <a:t>RESULTADOS</a:t>
            </a:r>
            <a:endParaRPr lang="es-VE" sz="3200" dirty="0">
              <a:solidFill>
                <a:schemeClr val="tx1"/>
              </a:solidFill>
              <a:latin typeface="Raleway" panose="020B0604020202020204" charset="0"/>
            </a:endParaRPr>
          </a:p>
        </p:txBody>
      </p:sp>
      <p:sp>
        <p:nvSpPr>
          <p:cNvPr id="3" name="Rectángulo 2"/>
          <p:cNvSpPr/>
          <p:nvPr/>
        </p:nvSpPr>
        <p:spPr>
          <a:xfrm>
            <a:off x="2002234" y="4846166"/>
            <a:ext cx="5121479" cy="246221"/>
          </a:xfrm>
          <a:prstGeom prst="rect">
            <a:avLst/>
          </a:prstGeom>
        </p:spPr>
        <p:txBody>
          <a:bodyPr wrap="square">
            <a:spAutoFit/>
          </a:bodyPr>
          <a:lstStyle/>
          <a:p>
            <a:pPr algn="ctr"/>
            <a:r>
              <a:rPr lang="es-VE" sz="1000" dirty="0" err="1">
                <a:solidFill>
                  <a:schemeClr val="tx1"/>
                </a:solidFill>
                <a:latin typeface="Raleway" panose="020B0604020202020204" charset="0"/>
              </a:rPr>
              <a:t>Rasmussen</a:t>
            </a:r>
            <a:r>
              <a:rPr lang="es-VE" sz="1000" dirty="0">
                <a:solidFill>
                  <a:schemeClr val="tx1"/>
                </a:solidFill>
                <a:latin typeface="Raleway" panose="020B0604020202020204" charset="0"/>
              </a:rPr>
              <a:t> PV, et al. </a:t>
            </a:r>
            <a:r>
              <a:rPr lang="es-VE" sz="1000" dirty="0" err="1">
                <a:solidFill>
                  <a:schemeClr val="tx1"/>
                </a:solidFill>
                <a:latin typeface="Raleway" panose="020B0604020202020204" charset="0"/>
              </a:rPr>
              <a:t>Heart</a:t>
            </a:r>
            <a:r>
              <a:rPr lang="es-VE" sz="1000" dirty="0">
                <a:solidFill>
                  <a:schemeClr val="tx1"/>
                </a:solidFill>
                <a:latin typeface="Raleway" panose="020B0604020202020204" charset="0"/>
              </a:rPr>
              <a:t> 2019;105:1160–1167. doi:10.1136/heartjnl-2018-314295</a:t>
            </a:r>
          </a:p>
        </p:txBody>
      </p:sp>
      <p:sp>
        <p:nvSpPr>
          <p:cNvPr id="15" name="Rectángulo 14"/>
          <p:cNvSpPr/>
          <p:nvPr/>
        </p:nvSpPr>
        <p:spPr>
          <a:xfrm>
            <a:off x="354050" y="987256"/>
            <a:ext cx="8416476" cy="378812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VE"/>
          </a:p>
        </p:txBody>
      </p:sp>
      <p:sp>
        <p:nvSpPr>
          <p:cNvPr id="16" name="Rectángulo 15"/>
          <p:cNvSpPr/>
          <p:nvPr/>
        </p:nvSpPr>
        <p:spPr>
          <a:xfrm>
            <a:off x="294395" y="897693"/>
            <a:ext cx="8563446" cy="3948473"/>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 name="CuadroTexto 1"/>
          <p:cNvSpPr txBox="1"/>
          <p:nvPr/>
        </p:nvSpPr>
        <p:spPr>
          <a:xfrm>
            <a:off x="370692" y="987256"/>
            <a:ext cx="8401207" cy="569387"/>
          </a:xfrm>
          <a:prstGeom prst="rect">
            <a:avLst/>
          </a:prstGeom>
          <a:solidFill>
            <a:schemeClr val="accent1"/>
          </a:solidFill>
        </p:spPr>
        <p:txBody>
          <a:bodyPr wrap="square" rtlCol="0">
            <a:spAutoFit/>
          </a:bodyPr>
          <a:lstStyle/>
          <a:p>
            <a:pPr algn="ctr"/>
            <a:r>
              <a:rPr lang="es-VE" sz="1100" b="1" dirty="0" smtClean="0">
                <a:solidFill>
                  <a:schemeClr val="accent2">
                    <a:lumMod val="20000"/>
                    <a:lumOff val="80000"/>
                  </a:schemeClr>
                </a:solidFill>
                <a:latin typeface="Raleway" panose="020B0604020202020204" charset="0"/>
              </a:rPr>
              <a:t>FIGURA 2: </a:t>
            </a:r>
            <a:r>
              <a:rPr lang="es-VE" sz="1000" b="1" dirty="0" smtClean="0">
                <a:solidFill>
                  <a:schemeClr val="accent2">
                    <a:lumMod val="20000"/>
                    <a:lumOff val="80000"/>
                  </a:schemeClr>
                </a:solidFill>
                <a:latin typeface="Raleway" panose="020B0604020202020204" charset="0"/>
              </a:rPr>
              <a:t>Forest plots que </a:t>
            </a:r>
            <a:r>
              <a:rPr lang="es-VE" sz="1000" b="1" dirty="0">
                <a:solidFill>
                  <a:schemeClr val="accent2">
                    <a:lumMod val="20000"/>
                    <a:lumOff val="80000"/>
                  </a:schemeClr>
                </a:solidFill>
                <a:latin typeface="Raleway" panose="020B0604020202020204" charset="0"/>
              </a:rPr>
              <a:t>representan los H</a:t>
            </a:r>
            <a:r>
              <a:rPr lang="es-VE" sz="1000" b="1" dirty="0" smtClean="0">
                <a:solidFill>
                  <a:schemeClr val="accent2">
                    <a:lumMod val="20000"/>
                    <a:lumOff val="80000"/>
                  </a:schemeClr>
                </a:solidFill>
                <a:latin typeface="Raleway" panose="020B0604020202020204" charset="0"/>
              </a:rPr>
              <a:t>azard </a:t>
            </a:r>
            <a:r>
              <a:rPr lang="es-VE" sz="1000" b="1" dirty="0">
                <a:solidFill>
                  <a:schemeClr val="accent2">
                    <a:lumMod val="20000"/>
                    <a:lumOff val="80000"/>
                  </a:schemeClr>
                </a:solidFill>
                <a:latin typeface="Raleway" panose="020B0604020202020204" charset="0"/>
              </a:rPr>
              <a:t>R</a:t>
            </a:r>
            <a:r>
              <a:rPr lang="es-VE" sz="1000" b="1" dirty="0" smtClean="0">
                <a:solidFill>
                  <a:schemeClr val="accent2">
                    <a:lumMod val="20000"/>
                    <a:lumOff val="80000"/>
                  </a:schemeClr>
                </a:solidFill>
                <a:latin typeface="Raleway" panose="020B0604020202020204" charset="0"/>
              </a:rPr>
              <a:t>atios </a:t>
            </a:r>
            <a:r>
              <a:rPr lang="es-VE" sz="1000" b="1" dirty="0">
                <a:solidFill>
                  <a:schemeClr val="accent2">
                    <a:lumMod val="20000"/>
                    <a:lumOff val="80000"/>
                  </a:schemeClr>
                </a:solidFill>
                <a:latin typeface="Raleway" panose="020B0604020202020204" charset="0"/>
              </a:rPr>
              <a:t>(HR) ajustados multivariables por bloqueo de rama del haz de His (BBB) y sexo (A, hombres. B, mujeres) para los siguientes resultados: insuficiencia cardíaca incidente, infarto de miocardio, implantación de marcapasos, fibrilación auricular y muerte cardiovascular, tomando como referencia individuos sin la BBB en cuestión. </a:t>
            </a:r>
          </a:p>
        </p:txBody>
      </p:sp>
      <p:pic>
        <p:nvPicPr>
          <p:cNvPr id="10" name="Imagen 9"/>
          <p:cNvPicPr>
            <a:picLocks noChangeAspect="1"/>
          </p:cNvPicPr>
          <p:nvPr/>
        </p:nvPicPr>
        <p:blipFill>
          <a:blip r:embed="rId7"/>
          <a:stretch>
            <a:fillRect/>
          </a:stretch>
        </p:blipFill>
        <p:spPr>
          <a:xfrm>
            <a:off x="387470" y="1561276"/>
            <a:ext cx="794475" cy="220283"/>
          </a:xfrm>
          <a:prstGeom prst="rect">
            <a:avLst/>
          </a:prstGeom>
          <a:ln>
            <a:solidFill>
              <a:schemeClr val="accent2"/>
            </a:solidFill>
          </a:ln>
        </p:spPr>
      </p:pic>
      <p:pic>
        <p:nvPicPr>
          <p:cNvPr id="4" name="Imagen 3"/>
          <p:cNvPicPr>
            <a:picLocks noChangeAspect="1"/>
          </p:cNvPicPr>
          <p:nvPr/>
        </p:nvPicPr>
        <p:blipFill>
          <a:blip r:embed="rId8"/>
          <a:stretch>
            <a:fillRect/>
          </a:stretch>
        </p:blipFill>
        <p:spPr>
          <a:xfrm>
            <a:off x="1662523" y="1590198"/>
            <a:ext cx="5862401" cy="3132803"/>
          </a:xfrm>
          <a:prstGeom prst="rect">
            <a:avLst/>
          </a:prstGeom>
          <a:ln w="12700">
            <a:solidFill>
              <a:schemeClr val="accent2"/>
            </a:solidFill>
          </a:ln>
        </p:spPr>
      </p:pic>
      <p:sp>
        <p:nvSpPr>
          <p:cNvPr id="12" name="Rectángulo 11"/>
          <p:cNvSpPr/>
          <p:nvPr/>
        </p:nvSpPr>
        <p:spPr>
          <a:xfrm>
            <a:off x="2776756" y="2129292"/>
            <a:ext cx="4649032" cy="194459"/>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3" name="Rectángulo 12"/>
          <p:cNvSpPr/>
          <p:nvPr/>
        </p:nvSpPr>
        <p:spPr>
          <a:xfrm>
            <a:off x="2776756" y="3061982"/>
            <a:ext cx="4649032" cy="167779"/>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4" name="Rectángulo 13"/>
          <p:cNvSpPr/>
          <p:nvPr/>
        </p:nvSpPr>
        <p:spPr>
          <a:xfrm>
            <a:off x="1683520" y="1580241"/>
            <a:ext cx="948870" cy="20124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7" name="Rectángulo 16"/>
          <p:cNvSpPr/>
          <p:nvPr/>
        </p:nvSpPr>
        <p:spPr>
          <a:xfrm>
            <a:off x="1683521" y="2507196"/>
            <a:ext cx="623452" cy="202447"/>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8" name="Rectángulo 17"/>
          <p:cNvSpPr/>
          <p:nvPr/>
        </p:nvSpPr>
        <p:spPr>
          <a:xfrm>
            <a:off x="2786925" y="3959603"/>
            <a:ext cx="4638863" cy="192947"/>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9" name="Rectángulo 18"/>
          <p:cNvSpPr/>
          <p:nvPr/>
        </p:nvSpPr>
        <p:spPr>
          <a:xfrm>
            <a:off x="1683521" y="3421134"/>
            <a:ext cx="749286" cy="20291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90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7"/>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7" grpId="0" animBg="1"/>
      <p:bldP spid="17" grpId="1" animBg="1"/>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7" name="Picture 14" descr="Resultado de imagen para ucla">
            <a:extLst>
              <a:ext uri="{FF2B5EF4-FFF2-40B4-BE49-F238E27FC236}">
                <a16:creationId xmlns:a16="http://schemas.microsoft.com/office/drawing/2014/main" xmlns="" id="{AC4FCE31-FE7D-4E63-9C07-76A3AD85581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74868" y="95693"/>
            <a:ext cx="281926" cy="3138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Resultado de imagen para ascardio">
            <a:extLst>
              <a:ext uri="{FF2B5EF4-FFF2-40B4-BE49-F238E27FC236}">
                <a16:creationId xmlns:a16="http://schemas.microsoft.com/office/drawing/2014/main" xmlns="" id="{454F8DE8-4376-4ADB-808F-DC13F6C805D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Removal>
                    </a14:imgEffect>
                  </a14:imgLayer>
                </a14:imgProps>
              </a:ext>
              <a:ext uri="{28A0092B-C50C-407E-A947-70E740481C1C}">
                <a14:useLocalDpi xmlns:a14="http://schemas.microsoft.com/office/drawing/2010/main" val="0"/>
              </a:ext>
            </a:extLst>
          </a:blip>
          <a:srcRect/>
          <a:stretch>
            <a:fillRect/>
          </a:stretch>
        </p:blipFill>
        <p:spPr bwMode="auto">
          <a:xfrm>
            <a:off x="81498" y="447408"/>
            <a:ext cx="280009" cy="310343"/>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13;p24">
            <a:extLst>
              <a:ext uri="{FF2B5EF4-FFF2-40B4-BE49-F238E27FC236}">
                <a16:creationId xmlns:a16="http://schemas.microsoft.com/office/drawing/2014/main" xmlns="" id="{3EFA7B88-1F8D-4A5E-9F60-FBBA2EE7CDC4}"/>
              </a:ext>
            </a:extLst>
          </p:cNvPr>
          <p:cNvSpPr txBox="1">
            <a:spLocks/>
          </p:cNvSpPr>
          <p:nvPr/>
        </p:nvSpPr>
        <p:spPr>
          <a:xfrm>
            <a:off x="354051" y="223282"/>
            <a:ext cx="8417849" cy="857400"/>
          </a:xfrm>
          <a:prstGeom prst="rect">
            <a:avLst/>
          </a:prstGeom>
          <a:noFill/>
          <a:ln>
            <a:noFill/>
          </a:ln>
        </p:spPr>
        <p:txBody>
          <a:bodyPr spcFirstLastPara="1" wrap="square" lIns="91377" tIns="91377" rIns="91377" bIns="91377"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1pPr>
            <a:lvl2pPr marR="0" lvl="1"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2pPr>
            <a:lvl3pPr marR="0" lvl="2"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3pPr>
            <a:lvl4pPr marR="0" lvl="3"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4pPr>
            <a:lvl5pPr marR="0" lvl="4"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5pPr>
            <a:lvl6pPr marR="0" lvl="5"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6pPr>
            <a:lvl7pPr marR="0" lvl="6"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7pPr>
            <a:lvl8pPr marR="0" lvl="7"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8pPr>
            <a:lvl9pPr marR="0" lvl="8"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9pPr>
          </a:lstStyle>
          <a:p>
            <a:pPr algn="ctr"/>
            <a:r>
              <a:rPr lang="es-ES" sz="3200" dirty="0" smtClean="0">
                <a:solidFill>
                  <a:schemeClr val="tx1"/>
                </a:solidFill>
                <a:latin typeface="Raleway" panose="020B0604020202020204" charset="0"/>
              </a:rPr>
              <a:t>RESULTADOS</a:t>
            </a:r>
            <a:endParaRPr lang="es-VE" sz="3200" dirty="0">
              <a:solidFill>
                <a:schemeClr val="tx1"/>
              </a:solidFill>
              <a:latin typeface="Raleway" panose="020B0604020202020204" charset="0"/>
            </a:endParaRPr>
          </a:p>
        </p:txBody>
      </p:sp>
      <p:sp>
        <p:nvSpPr>
          <p:cNvPr id="3" name="Rectángulo 2"/>
          <p:cNvSpPr/>
          <p:nvPr/>
        </p:nvSpPr>
        <p:spPr>
          <a:xfrm>
            <a:off x="2002234" y="4846166"/>
            <a:ext cx="5121479" cy="246221"/>
          </a:xfrm>
          <a:prstGeom prst="rect">
            <a:avLst/>
          </a:prstGeom>
        </p:spPr>
        <p:txBody>
          <a:bodyPr wrap="square">
            <a:spAutoFit/>
          </a:bodyPr>
          <a:lstStyle/>
          <a:p>
            <a:pPr algn="ctr"/>
            <a:r>
              <a:rPr lang="es-VE" sz="1000" dirty="0" err="1">
                <a:solidFill>
                  <a:schemeClr val="tx1"/>
                </a:solidFill>
                <a:latin typeface="Raleway" panose="020B0604020202020204" charset="0"/>
              </a:rPr>
              <a:t>Rasmussen</a:t>
            </a:r>
            <a:r>
              <a:rPr lang="es-VE" sz="1000" dirty="0">
                <a:solidFill>
                  <a:schemeClr val="tx1"/>
                </a:solidFill>
                <a:latin typeface="Raleway" panose="020B0604020202020204" charset="0"/>
              </a:rPr>
              <a:t> PV, et al. </a:t>
            </a:r>
            <a:r>
              <a:rPr lang="es-VE" sz="1000" dirty="0" err="1">
                <a:solidFill>
                  <a:schemeClr val="tx1"/>
                </a:solidFill>
                <a:latin typeface="Raleway" panose="020B0604020202020204" charset="0"/>
              </a:rPr>
              <a:t>Heart</a:t>
            </a:r>
            <a:r>
              <a:rPr lang="es-VE" sz="1000" dirty="0">
                <a:solidFill>
                  <a:schemeClr val="tx1"/>
                </a:solidFill>
                <a:latin typeface="Raleway" panose="020B0604020202020204" charset="0"/>
              </a:rPr>
              <a:t> 2019;105:1160–1167. doi:10.1136/heartjnl-2018-314295</a:t>
            </a:r>
          </a:p>
        </p:txBody>
      </p:sp>
      <p:sp>
        <p:nvSpPr>
          <p:cNvPr id="15" name="Rectángulo 14"/>
          <p:cNvSpPr/>
          <p:nvPr/>
        </p:nvSpPr>
        <p:spPr>
          <a:xfrm>
            <a:off x="370693" y="980365"/>
            <a:ext cx="8416476" cy="378812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VE"/>
          </a:p>
        </p:txBody>
      </p:sp>
      <p:sp>
        <p:nvSpPr>
          <p:cNvPr id="16" name="Rectángulo 15"/>
          <p:cNvSpPr/>
          <p:nvPr/>
        </p:nvSpPr>
        <p:spPr>
          <a:xfrm>
            <a:off x="294395" y="897693"/>
            <a:ext cx="8563446" cy="3948473"/>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 name="CuadroTexto 1"/>
          <p:cNvSpPr txBox="1"/>
          <p:nvPr/>
        </p:nvSpPr>
        <p:spPr>
          <a:xfrm>
            <a:off x="375514" y="980365"/>
            <a:ext cx="8401207" cy="461665"/>
          </a:xfrm>
          <a:prstGeom prst="rect">
            <a:avLst/>
          </a:prstGeom>
          <a:solidFill>
            <a:schemeClr val="accent1"/>
          </a:solidFill>
        </p:spPr>
        <p:txBody>
          <a:bodyPr wrap="square" rtlCol="0">
            <a:spAutoFit/>
          </a:bodyPr>
          <a:lstStyle/>
          <a:p>
            <a:pPr algn="ctr"/>
            <a:r>
              <a:rPr lang="es-VE" sz="1200" b="1" dirty="0" smtClean="0">
                <a:solidFill>
                  <a:schemeClr val="accent2">
                    <a:lumMod val="20000"/>
                    <a:lumOff val="80000"/>
                  </a:schemeClr>
                </a:solidFill>
                <a:latin typeface="Raleway" panose="020B0604020202020204" charset="0"/>
              </a:rPr>
              <a:t>FIGURA 3. </a:t>
            </a:r>
            <a:r>
              <a:rPr lang="es-VE" sz="1200" b="1" dirty="0">
                <a:solidFill>
                  <a:schemeClr val="accent2">
                    <a:lumMod val="20000"/>
                    <a:lumOff val="80000"/>
                  </a:schemeClr>
                </a:solidFill>
                <a:latin typeface="Raleway" panose="020B0604020202020204" charset="0"/>
              </a:rPr>
              <a:t>Forest </a:t>
            </a:r>
            <a:r>
              <a:rPr lang="es-VE" sz="1200" b="1" dirty="0" smtClean="0">
                <a:solidFill>
                  <a:schemeClr val="accent2">
                    <a:lumMod val="20000"/>
                    <a:lumOff val="80000"/>
                  </a:schemeClr>
                </a:solidFill>
                <a:latin typeface="Raleway" panose="020B0604020202020204" charset="0"/>
              </a:rPr>
              <a:t>plots que </a:t>
            </a:r>
            <a:r>
              <a:rPr lang="es-VE" sz="1200" b="1" dirty="0">
                <a:solidFill>
                  <a:schemeClr val="accent2">
                    <a:lumMod val="20000"/>
                    <a:lumOff val="80000"/>
                  </a:schemeClr>
                </a:solidFill>
                <a:latin typeface="Raleway" panose="020B0604020202020204" charset="0"/>
              </a:rPr>
              <a:t>representan </a:t>
            </a:r>
            <a:r>
              <a:rPr lang="es-VE" sz="1200" b="1" dirty="0" smtClean="0">
                <a:solidFill>
                  <a:schemeClr val="accent2">
                    <a:lumMod val="20000"/>
                    <a:lumOff val="80000"/>
                  </a:schemeClr>
                </a:solidFill>
                <a:latin typeface="Raleway" panose="020B0604020202020204" charset="0"/>
              </a:rPr>
              <a:t>los </a:t>
            </a:r>
            <a:r>
              <a:rPr lang="es-VE" sz="1200" b="1" dirty="0">
                <a:solidFill>
                  <a:schemeClr val="accent2">
                    <a:lumMod val="20000"/>
                    <a:lumOff val="80000"/>
                  </a:schemeClr>
                </a:solidFill>
                <a:latin typeface="Raleway" panose="020B0604020202020204" charset="0"/>
              </a:rPr>
              <a:t>Hazard Ratios (HR) </a:t>
            </a:r>
            <a:r>
              <a:rPr lang="es-VE" sz="1200" b="1" dirty="0" smtClean="0">
                <a:solidFill>
                  <a:schemeClr val="accent2">
                    <a:lumMod val="20000"/>
                    <a:lumOff val="80000"/>
                  </a:schemeClr>
                </a:solidFill>
                <a:latin typeface="Raleway" panose="020B0604020202020204" charset="0"/>
              </a:rPr>
              <a:t>por </a:t>
            </a:r>
            <a:r>
              <a:rPr lang="es-VE" sz="1200" b="1" dirty="0">
                <a:solidFill>
                  <a:schemeClr val="accent2">
                    <a:lumMod val="20000"/>
                    <a:lumOff val="80000"/>
                  </a:schemeClr>
                </a:solidFill>
                <a:latin typeface="Raleway" panose="020B0604020202020204" charset="0"/>
              </a:rPr>
              <a:t>aumento de 10 ms en la duración del QRS en individuos (A, hombres. B, mujeres) con bloqueos de rama. </a:t>
            </a:r>
            <a:endParaRPr lang="es-VE" sz="1200" dirty="0">
              <a:solidFill>
                <a:schemeClr val="accent2">
                  <a:lumMod val="20000"/>
                  <a:lumOff val="80000"/>
                </a:schemeClr>
              </a:solidFill>
              <a:latin typeface="Raleway" panose="020B0604020202020204" charset="0"/>
            </a:endParaRPr>
          </a:p>
        </p:txBody>
      </p:sp>
      <p:pic>
        <p:nvPicPr>
          <p:cNvPr id="9" name="Imagen 8"/>
          <p:cNvPicPr>
            <a:picLocks noChangeAspect="1"/>
          </p:cNvPicPr>
          <p:nvPr/>
        </p:nvPicPr>
        <p:blipFill>
          <a:blip r:embed="rId7"/>
          <a:stretch>
            <a:fillRect/>
          </a:stretch>
        </p:blipFill>
        <p:spPr>
          <a:xfrm>
            <a:off x="1017988" y="1755093"/>
            <a:ext cx="7116347" cy="2783351"/>
          </a:xfrm>
          <a:prstGeom prst="rect">
            <a:avLst/>
          </a:prstGeom>
          <a:ln>
            <a:solidFill>
              <a:schemeClr val="accent2"/>
            </a:solidFill>
          </a:ln>
        </p:spPr>
      </p:pic>
    </p:spTree>
    <p:extLst>
      <p:ext uri="{BB962C8B-B14F-4D97-AF65-F5344CB8AC3E}">
        <p14:creationId xmlns:p14="http://schemas.microsoft.com/office/powerpoint/2010/main" val="47815913"/>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7" name="Picture 14" descr="Resultado de imagen para ucla">
            <a:extLst>
              <a:ext uri="{FF2B5EF4-FFF2-40B4-BE49-F238E27FC236}">
                <a16:creationId xmlns:a16="http://schemas.microsoft.com/office/drawing/2014/main" xmlns="" id="{AC4FCE31-FE7D-4E63-9C07-76A3AD85581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74868" y="95693"/>
            <a:ext cx="281926" cy="3138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Resultado de imagen para ascardio">
            <a:extLst>
              <a:ext uri="{FF2B5EF4-FFF2-40B4-BE49-F238E27FC236}">
                <a16:creationId xmlns:a16="http://schemas.microsoft.com/office/drawing/2014/main" xmlns="" id="{454F8DE8-4376-4ADB-808F-DC13F6C805D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Removal>
                    </a14:imgEffect>
                  </a14:imgLayer>
                </a14:imgProps>
              </a:ext>
              <a:ext uri="{28A0092B-C50C-407E-A947-70E740481C1C}">
                <a14:useLocalDpi xmlns:a14="http://schemas.microsoft.com/office/drawing/2010/main" val="0"/>
              </a:ext>
            </a:extLst>
          </a:blip>
          <a:srcRect/>
          <a:stretch>
            <a:fillRect/>
          </a:stretch>
        </p:blipFill>
        <p:spPr bwMode="auto">
          <a:xfrm>
            <a:off x="81498" y="447408"/>
            <a:ext cx="280009" cy="310343"/>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13;p24">
            <a:extLst>
              <a:ext uri="{FF2B5EF4-FFF2-40B4-BE49-F238E27FC236}">
                <a16:creationId xmlns:a16="http://schemas.microsoft.com/office/drawing/2014/main" xmlns="" id="{3EFA7B88-1F8D-4A5E-9F60-FBBA2EE7CDC4}"/>
              </a:ext>
            </a:extLst>
          </p:cNvPr>
          <p:cNvSpPr txBox="1">
            <a:spLocks/>
          </p:cNvSpPr>
          <p:nvPr/>
        </p:nvSpPr>
        <p:spPr>
          <a:xfrm>
            <a:off x="354051" y="223282"/>
            <a:ext cx="8417849" cy="857400"/>
          </a:xfrm>
          <a:prstGeom prst="rect">
            <a:avLst/>
          </a:prstGeom>
          <a:noFill/>
          <a:ln>
            <a:noFill/>
          </a:ln>
        </p:spPr>
        <p:txBody>
          <a:bodyPr spcFirstLastPara="1" wrap="square" lIns="91377" tIns="91377" rIns="91377" bIns="91377"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1pPr>
            <a:lvl2pPr marR="0" lvl="1"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2pPr>
            <a:lvl3pPr marR="0" lvl="2"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3pPr>
            <a:lvl4pPr marR="0" lvl="3"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4pPr>
            <a:lvl5pPr marR="0" lvl="4"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5pPr>
            <a:lvl6pPr marR="0" lvl="5"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6pPr>
            <a:lvl7pPr marR="0" lvl="6"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7pPr>
            <a:lvl8pPr marR="0" lvl="7"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8pPr>
            <a:lvl9pPr marR="0" lvl="8"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9pPr>
          </a:lstStyle>
          <a:p>
            <a:pPr algn="ctr"/>
            <a:r>
              <a:rPr lang="es-ES" sz="3200" dirty="0" smtClean="0">
                <a:solidFill>
                  <a:schemeClr val="tx1"/>
                </a:solidFill>
                <a:latin typeface="Raleway" panose="020B0604020202020204" charset="0"/>
              </a:rPr>
              <a:t>RESULTADOS</a:t>
            </a:r>
            <a:endParaRPr lang="es-VE" sz="3200" dirty="0">
              <a:solidFill>
                <a:schemeClr val="tx1"/>
              </a:solidFill>
              <a:latin typeface="Raleway" panose="020B0604020202020204" charset="0"/>
            </a:endParaRPr>
          </a:p>
        </p:txBody>
      </p:sp>
      <p:sp>
        <p:nvSpPr>
          <p:cNvPr id="3" name="Rectángulo 2"/>
          <p:cNvSpPr/>
          <p:nvPr/>
        </p:nvSpPr>
        <p:spPr>
          <a:xfrm>
            <a:off x="2002234" y="4846166"/>
            <a:ext cx="5121479" cy="246221"/>
          </a:xfrm>
          <a:prstGeom prst="rect">
            <a:avLst/>
          </a:prstGeom>
        </p:spPr>
        <p:txBody>
          <a:bodyPr wrap="square">
            <a:spAutoFit/>
          </a:bodyPr>
          <a:lstStyle/>
          <a:p>
            <a:pPr algn="ctr"/>
            <a:r>
              <a:rPr lang="es-VE" sz="1000" dirty="0" err="1">
                <a:solidFill>
                  <a:schemeClr val="tx1"/>
                </a:solidFill>
                <a:latin typeface="Raleway" panose="020B0604020202020204" charset="0"/>
              </a:rPr>
              <a:t>Rasmussen</a:t>
            </a:r>
            <a:r>
              <a:rPr lang="es-VE" sz="1000" dirty="0">
                <a:solidFill>
                  <a:schemeClr val="tx1"/>
                </a:solidFill>
                <a:latin typeface="Raleway" panose="020B0604020202020204" charset="0"/>
              </a:rPr>
              <a:t> PV, et al. </a:t>
            </a:r>
            <a:r>
              <a:rPr lang="es-VE" sz="1000" dirty="0" err="1">
                <a:solidFill>
                  <a:schemeClr val="tx1"/>
                </a:solidFill>
                <a:latin typeface="Raleway" panose="020B0604020202020204" charset="0"/>
              </a:rPr>
              <a:t>Heart</a:t>
            </a:r>
            <a:r>
              <a:rPr lang="es-VE" sz="1000" dirty="0">
                <a:solidFill>
                  <a:schemeClr val="tx1"/>
                </a:solidFill>
                <a:latin typeface="Raleway" panose="020B0604020202020204" charset="0"/>
              </a:rPr>
              <a:t> 2019;105:1160–1167. doi:10.1136/heartjnl-2018-314295</a:t>
            </a:r>
          </a:p>
        </p:txBody>
      </p:sp>
      <p:sp>
        <p:nvSpPr>
          <p:cNvPr id="15" name="Rectángulo 14"/>
          <p:cNvSpPr/>
          <p:nvPr/>
        </p:nvSpPr>
        <p:spPr>
          <a:xfrm>
            <a:off x="370693" y="980365"/>
            <a:ext cx="8416476" cy="378812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VE"/>
          </a:p>
        </p:txBody>
      </p:sp>
      <p:sp>
        <p:nvSpPr>
          <p:cNvPr id="16" name="Rectángulo 15"/>
          <p:cNvSpPr/>
          <p:nvPr/>
        </p:nvSpPr>
        <p:spPr>
          <a:xfrm>
            <a:off x="294395" y="897693"/>
            <a:ext cx="8563446" cy="3948473"/>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 name="CuadroTexto 1"/>
          <p:cNvSpPr txBox="1"/>
          <p:nvPr/>
        </p:nvSpPr>
        <p:spPr>
          <a:xfrm>
            <a:off x="375514" y="980365"/>
            <a:ext cx="8401207" cy="461665"/>
          </a:xfrm>
          <a:prstGeom prst="rect">
            <a:avLst/>
          </a:prstGeom>
          <a:solidFill>
            <a:schemeClr val="accent1"/>
          </a:solidFill>
        </p:spPr>
        <p:txBody>
          <a:bodyPr wrap="square" rtlCol="0">
            <a:spAutoFit/>
          </a:bodyPr>
          <a:lstStyle/>
          <a:p>
            <a:pPr algn="ctr"/>
            <a:r>
              <a:rPr lang="es-VE" sz="1200" b="1" dirty="0" smtClean="0">
                <a:solidFill>
                  <a:schemeClr val="accent2">
                    <a:lumMod val="20000"/>
                    <a:lumOff val="80000"/>
                  </a:schemeClr>
                </a:solidFill>
                <a:latin typeface="Raleway" panose="020B0604020202020204" charset="0"/>
              </a:rPr>
              <a:t>FIGURA 3. </a:t>
            </a:r>
            <a:r>
              <a:rPr lang="es-VE" sz="1200" b="1" dirty="0">
                <a:solidFill>
                  <a:schemeClr val="accent2">
                    <a:lumMod val="20000"/>
                    <a:lumOff val="80000"/>
                  </a:schemeClr>
                </a:solidFill>
                <a:latin typeface="Raleway" panose="020B0604020202020204" charset="0"/>
              </a:rPr>
              <a:t>Forest </a:t>
            </a:r>
            <a:r>
              <a:rPr lang="es-VE" sz="1200" b="1" dirty="0" smtClean="0">
                <a:solidFill>
                  <a:schemeClr val="accent2">
                    <a:lumMod val="20000"/>
                    <a:lumOff val="80000"/>
                  </a:schemeClr>
                </a:solidFill>
                <a:latin typeface="Raleway" panose="020B0604020202020204" charset="0"/>
              </a:rPr>
              <a:t>plots que </a:t>
            </a:r>
            <a:r>
              <a:rPr lang="es-VE" sz="1200" b="1" dirty="0">
                <a:solidFill>
                  <a:schemeClr val="accent2">
                    <a:lumMod val="20000"/>
                    <a:lumOff val="80000"/>
                  </a:schemeClr>
                </a:solidFill>
                <a:latin typeface="Raleway" panose="020B0604020202020204" charset="0"/>
              </a:rPr>
              <a:t>representan </a:t>
            </a:r>
            <a:r>
              <a:rPr lang="es-VE" sz="1200" b="1" dirty="0" smtClean="0">
                <a:solidFill>
                  <a:schemeClr val="accent2">
                    <a:lumMod val="20000"/>
                    <a:lumOff val="80000"/>
                  </a:schemeClr>
                </a:solidFill>
                <a:latin typeface="Raleway" panose="020B0604020202020204" charset="0"/>
              </a:rPr>
              <a:t>los </a:t>
            </a:r>
            <a:r>
              <a:rPr lang="es-VE" sz="1200" b="1" dirty="0">
                <a:solidFill>
                  <a:schemeClr val="accent2">
                    <a:lumMod val="20000"/>
                    <a:lumOff val="80000"/>
                  </a:schemeClr>
                </a:solidFill>
                <a:latin typeface="Raleway" panose="020B0604020202020204" charset="0"/>
              </a:rPr>
              <a:t>Hazard Ratios (HR) </a:t>
            </a:r>
            <a:r>
              <a:rPr lang="es-VE" sz="1200" b="1" dirty="0" smtClean="0">
                <a:solidFill>
                  <a:schemeClr val="accent2">
                    <a:lumMod val="20000"/>
                    <a:lumOff val="80000"/>
                  </a:schemeClr>
                </a:solidFill>
                <a:latin typeface="Raleway" panose="020B0604020202020204" charset="0"/>
              </a:rPr>
              <a:t>por </a:t>
            </a:r>
            <a:r>
              <a:rPr lang="es-VE" sz="1200" b="1" dirty="0">
                <a:solidFill>
                  <a:schemeClr val="accent2">
                    <a:lumMod val="20000"/>
                    <a:lumOff val="80000"/>
                  </a:schemeClr>
                </a:solidFill>
                <a:latin typeface="Raleway" panose="020B0604020202020204" charset="0"/>
              </a:rPr>
              <a:t>aumento de 10 ms en la duración del QRS en individuos (A, hombres. B, mujeres) con bloqueos de rama. </a:t>
            </a:r>
            <a:endParaRPr lang="es-VE" sz="1200" dirty="0">
              <a:solidFill>
                <a:schemeClr val="accent2">
                  <a:lumMod val="20000"/>
                  <a:lumOff val="80000"/>
                </a:schemeClr>
              </a:solidFill>
              <a:latin typeface="Raleway" panose="020B0604020202020204" charset="0"/>
            </a:endParaRPr>
          </a:p>
        </p:txBody>
      </p:sp>
      <p:pic>
        <p:nvPicPr>
          <p:cNvPr id="5" name="Imagen 4"/>
          <p:cNvPicPr>
            <a:picLocks noChangeAspect="1"/>
          </p:cNvPicPr>
          <p:nvPr/>
        </p:nvPicPr>
        <p:blipFill>
          <a:blip r:embed="rId7"/>
          <a:stretch>
            <a:fillRect/>
          </a:stretch>
        </p:blipFill>
        <p:spPr>
          <a:xfrm>
            <a:off x="1041344" y="1727694"/>
            <a:ext cx="7069546" cy="2755136"/>
          </a:xfrm>
          <a:prstGeom prst="rect">
            <a:avLst/>
          </a:prstGeom>
          <a:ln w="12700">
            <a:solidFill>
              <a:schemeClr val="accent2"/>
            </a:solidFill>
          </a:ln>
        </p:spPr>
      </p:pic>
    </p:spTree>
    <p:extLst>
      <p:ext uri="{BB962C8B-B14F-4D97-AF65-F5344CB8AC3E}">
        <p14:creationId xmlns:p14="http://schemas.microsoft.com/office/powerpoint/2010/main" val="177874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7" name="Picture 14" descr="Resultado de imagen para ucla">
            <a:extLst>
              <a:ext uri="{FF2B5EF4-FFF2-40B4-BE49-F238E27FC236}">
                <a16:creationId xmlns:a16="http://schemas.microsoft.com/office/drawing/2014/main" xmlns="" id="{AC4FCE31-FE7D-4E63-9C07-76A3AD85581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74868" y="95693"/>
            <a:ext cx="281926" cy="3138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Resultado de imagen para ascardio">
            <a:extLst>
              <a:ext uri="{FF2B5EF4-FFF2-40B4-BE49-F238E27FC236}">
                <a16:creationId xmlns:a16="http://schemas.microsoft.com/office/drawing/2014/main" xmlns="" id="{454F8DE8-4376-4ADB-808F-DC13F6C805D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Removal>
                    </a14:imgEffect>
                  </a14:imgLayer>
                </a14:imgProps>
              </a:ext>
              <a:ext uri="{28A0092B-C50C-407E-A947-70E740481C1C}">
                <a14:useLocalDpi xmlns:a14="http://schemas.microsoft.com/office/drawing/2010/main" val="0"/>
              </a:ext>
            </a:extLst>
          </a:blip>
          <a:srcRect/>
          <a:stretch>
            <a:fillRect/>
          </a:stretch>
        </p:blipFill>
        <p:spPr bwMode="auto">
          <a:xfrm>
            <a:off x="81498" y="447408"/>
            <a:ext cx="280009" cy="310343"/>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13;p24">
            <a:extLst>
              <a:ext uri="{FF2B5EF4-FFF2-40B4-BE49-F238E27FC236}">
                <a16:creationId xmlns:a16="http://schemas.microsoft.com/office/drawing/2014/main" xmlns="" id="{3EFA7B88-1F8D-4A5E-9F60-FBBA2EE7CDC4}"/>
              </a:ext>
            </a:extLst>
          </p:cNvPr>
          <p:cNvSpPr txBox="1">
            <a:spLocks/>
          </p:cNvSpPr>
          <p:nvPr/>
        </p:nvSpPr>
        <p:spPr>
          <a:xfrm>
            <a:off x="354051" y="223282"/>
            <a:ext cx="8417849" cy="857400"/>
          </a:xfrm>
          <a:prstGeom prst="rect">
            <a:avLst/>
          </a:prstGeom>
          <a:noFill/>
          <a:ln>
            <a:noFill/>
          </a:ln>
        </p:spPr>
        <p:txBody>
          <a:bodyPr spcFirstLastPara="1" wrap="square" lIns="91377" tIns="91377" rIns="91377" bIns="91377"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1pPr>
            <a:lvl2pPr marR="0" lvl="1"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2pPr>
            <a:lvl3pPr marR="0" lvl="2"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3pPr>
            <a:lvl4pPr marR="0" lvl="3"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4pPr>
            <a:lvl5pPr marR="0" lvl="4"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5pPr>
            <a:lvl6pPr marR="0" lvl="5"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6pPr>
            <a:lvl7pPr marR="0" lvl="6"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7pPr>
            <a:lvl8pPr marR="0" lvl="7"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8pPr>
            <a:lvl9pPr marR="0" lvl="8"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9pPr>
          </a:lstStyle>
          <a:p>
            <a:pPr algn="ctr"/>
            <a:r>
              <a:rPr lang="es-ES" sz="3200" dirty="0" smtClean="0">
                <a:solidFill>
                  <a:schemeClr val="tx1"/>
                </a:solidFill>
                <a:latin typeface="Raleway" panose="020B0604020202020204" charset="0"/>
              </a:rPr>
              <a:t>RESULTADOS</a:t>
            </a:r>
            <a:endParaRPr lang="es-VE" sz="3200" dirty="0">
              <a:solidFill>
                <a:schemeClr val="tx1"/>
              </a:solidFill>
              <a:latin typeface="Raleway" panose="020B0604020202020204" charset="0"/>
            </a:endParaRPr>
          </a:p>
        </p:txBody>
      </p:sp>
      <p:sp>
        <p:nvSpPr>
          <p:cNvPr id="3" name="Rectángulo 2"/>
          <p:cNvSpPr/>
          <p:nvPr/>
        </p:nvSpPr>
        <p:spPr>
          <a:xfrm>
            <a:off x="2002234" y="4846166"/>
            <a:ext cx="5121479" cy="246221"/>
          </a:xfrm>
          <a:prstGeom prst="rect">
            <a:avLst/>
          </a:prstGeom>
        </p:spPr>
        <p:txBody>
          <a:bodyPr wrap="square">
            <a:spAutoFit/>
          </a:bodyPr>
          <a:lstStyle/>
          <a:p>
            <a:pPr algn="ctr"/>
            <a:r>
              <a:rPr lang="es-VE" sz="1000" dirty="0" err="1">
                <a:solidFill>
                  <a:schemeClr val="tx1"/>
                </a:solidFill>
                <a:latin typeface="Raleway" panose="020B0604020202020204" charset="0"/>
              </a:rPr>
              <a:t>Rasmussen</a:t>
            </a:r>
            <a:r>
              <a:rPr lang="es-VE" sz="1000" dirty="0">
                <a:solidFill>
                  <a:schemeClr val="tx1"/>
                </a:solidFill>
                <a:latin typeface="Raleway" panose="020B0604020202020204" charset="0"/>
              </a:rPr>
              <a:t> PV, et al. </a:t>
            </a:r>
            <a:r>
              <a:rPr lang="es-VE" sz="1000" dirty="0" err="1">
                <a:solidFill>
                  <a:schemeClr val="tx1"/>
                </a:solidFill>
                <a:latin typeface="Raleway" panose="020B0604020202020204" charset="0"/>
              </a:rPr>
              <a:t>Heart</a:t>
            </a:r>
            <a:r>
              <a:rPr lang="es-VE" sz="1000" dirty="0">
                <a:solidFill>
                  <a:schemeClr val="tx1"/>
                </a:solidFill>
                <a:latin typeface="Raleway" panose="020B0604020202020204" charset="0"/>
              </a:rPr>
              <a:t> 2019;105:1160–1167. doi:10.1136/heartjnl-2018-314295</a:t>
            </a:r>
          </a:p>
        </p:txBody>
      </p:sp>
      <p:sp>
        <p:nvSpPr>
          <p:cNvPr id="15" name="Rectángulo 14"/>
          <p:cNvSpPr/>
          <p:nvPr/>
        </p:nvSpPr>
        <p:spPr>
          <a:xfrm>
            <a:off x="370693" y="980365"/>
            <a:ext cx="8416476" cy="378812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VE"/>
          </a:p>
        </p:txBody>
      </p:sp>
      <p:sp>
        <p:nvSpPr>
          <p:cNvPr id="16" name="Rectángulo 15"/>
          <p:cNvSpPr/>
          <p:nvPr/>
        </p:nvSpPr>
        <p:spPr>
          <a:xfrm>
            <a:off x="294395" y="897693"/>
            <a:ext cx="8563446" cy="3948473"/>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 name="CuadroTexto 1"/>
          <p:cNvSpPr txBox="1"/>
          <p:nvPr/>
        </p:nvSpPr>
        <p:spPr>
          <a:xfrm>
            <a:off x="370692" y="980365"/>
            <a:ext cx="8401207" cy="461665"/>
          </a:xfrm>
          <a:prstGeom prst="rect">
            <a:avLst/>
          </a:prstGeom>
          <a:solidFill>
            <a:schemeClr val="accent1"/>
          </a:solidFill>
        </p:spPr>
        <p:txBody>
          <a:bodyPr wrap="square" rtlCol="0">
            <a:spAutoFit/>
          </a:bodyPr>
          <a:lstStyle/>
          <a:p>
            <a:pPr algn="ctr"/>
            <a:r>
              <a:rPr lang="es-VE" sz="1200" b="1" dirty="0" smtClean="0">
                <a:solidFill>
                  <a:schemeClr val="accent2">
                    <a:lumMod val="20000"/>
                    <a:lumOff val="80000"/>
                  </a:schemeClr>
                </a:solidFill>
                <a:latin typeface="Raleway" panose="020B0604020202020204" charset="0"/>
              </a:rPr>
              <a:t>FIGURA 4: Ejemplo de riesgo absoluto de insuficiencia cardíaca a 10 años representado por la duración del QRS en hombres y mujeres de 60 a 69 años de edad,  con bloqueo de rama izquierda del haz de His y comorbilidad.</a:t>
            </a:r>
            <a:endParaRPr lang="es-VE" sz="1200" dirty="0">
              <a:solidFill>
                <a:schemeClr val="accent2">
                  <a:lumMod val="20000"/>
                  <a:lumOff val="80000"/>
                </a:schemeClr>
              </a:solidFill>
              <a:latin typeface="Raleway" panose="020B0604020202020204" charset="0"/>
            </a:endParaRPr>
          </a:p>
        </p:txBody>
      </p:sp>
      <p:pic>
        <p:nvPicPr>
          <p:cNvPr id="5" name="Imagen 4"/>
          <p:cNvPicPr>
            <a:picLocks noChangeAspect="1"/>
          </p:cNvPicPr>
          <p:nvPr/>
        </p:nvPicPr>
        <p:blipFill>
          <a:blip r:embed="rId7"/>
          <a:stretch>
            <a:fillRect/>
          </a:stretch>
        </p:blipFill>
        <p:spPr>
          <a:xfrm>
            <a:off x="825053" y="1610638"/>
            <a:ext cx="7588525" cy="2989307"/>
          </a:xfrm>
          <a:prstGeom prst="rect">
            <a:avLst/>
          </a:prstGeom>
          <a:ln w="12700">
            <a:solidFill>
              <a:schemeClr val="accent2"/>
            </a:solidFill>
          </a:ln>
        </p:spPr>
      </p:pic>
    </p:spTree>
    <p:extLst>
      <p:ext uri="{BB962C8B-B14F-4D97-AF65-F5344CB8AC3E}">
        <p14:creationId xmlns:p14="http://schemas.microsoft.com/office/powerpoint/2010/main" val="284836595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7" name="Picture 14" descr="Resultado de imagen para ucla">
            <a:extLst>
              <a:ext uri="{FF2B5EF4-FFF2-40B4-BE49-F238E27FC236}">
                <a16:creationId xmlns:a16="http://schemas.microsoft.com/office/drawing/2014/main" xmlns="" id="{AC4FCE31-FE7D-4E63-9C07-76A3AD85581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74868" y="95693"/>
            <a:ext cx="281926" cy="3138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Resultado de imagen para ascardio">
            <a:extLst>
              <a:ext uri="{FF2B5EF4-FFF2-40B4-BE49-F238E27FC236}">
                <a16:creationId xmlns:a16="http://schemas.microsoft.com/office/drawing/2014/main" xmlns="" id="{454F8DE8-4376-4ADB-808F-DC13F6C805D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Removal>
                    </a14:imgEffect>
                  </a14:imgLayer>
                </a14:imgProps>
              </a:ext>
              <a:ext uri="{28A0092B-C50C-407E-A947-70E740481C1C}">
                <a14:useLocalDpi xmlns:a14="http://schemas.microsoft.com/office/drawing/2010/main" val="0"/>
              </a:ext>
            </a:extLst>
          </a:blip>
          <a:srcRect/>
          <a:stretch>
            <a:fillRect/>
          </a:stretch>
        </p:blipFill>
        <p:spPr bwMode="auto">
          <a:xfrm>
            <a:off x="81498" y="447408"/>
            <a:ext cx="280009" cy="310343"/>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13;p24">
            <a:extLst>
              <a:ext uri="{FF2B5EF4-FFF2-40B4-BE49-F238E27FC236}">
                <a16:creationId xmlns:a16="http://schemas.microsoft.com/office/drawing/2014/main" xmlns="" id="{3EFA7B88-1F8D-4A5E-9F60-FBBA2EE7CDC4}"/>
              </a:ext>
            </a:extLst>
          </p:cNvPr>
          <p:cNvSpPr txBox="1">
            <a:spLocks/>
          </p:cNvSpPr>
          <p:nvPr/>
        </p:nvSpPr>
        <p:spPr>
          <a:xfrm>
            <a:off x="354051" y="223282"/>
            <a:ext cx="8417849" cy="857400"/>
          </a:xfrm>
          <a:prstGeom prst="rect">
            <a:avLst/>
          </a:prstGeom>
          <a:noFill/>
          <a:ln>
            <a:noFill/>
          </a:ln>
        </p:spPr>
        <p:txBody>
          <a:bodyPr spcFirstLastPara="1" wrap="square" lIns="91377" tIns="91377" rIns="91377" bIns="91377"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1pPr>
            <a:lvl2pPr marR="0" lvl="1"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2pPr>
            <a:lvl3pPr marR="0" lvl="2"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3pPr>
            <a:lvl4pPr marR="0" lvl="3"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4pPr>
            <a:lvl5pPr marR="0" lvl="4"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5pPr>
            <a:lvl6pPr marR="0" lvl="5"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6pPr>
            <a:lvl7pPr marR="0" lvl="6"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7pPr>
            <a:lvl8pPr marR="0" lvl="7"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8pPr>
            <a:lvl9pPr marR="0" lvl="8"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9pPr>
          </a:lstStyle>
          <a:p>
            <a:pPr algn="ctr"/>
            <a:r>
              <a:rPr lang="es-ES" sz="3200" dirty="0" smtClean="0">
                <a:solidFill>
                  <a:schemeClr val="tx1"/>
                </a:solidFill>
                <a:latin typeface="Raleway" panose="020B0604020202020204" charset="0"/>
              </a:rPr>
              <a:t>EVIDENCIA CIENTÍFICA</a:t>
            </a:r>
            <a:endParaRPr lang="es-VE" sz="3200" dirty="0">
              <a:solidFill>
                <a:schemeClr val="tx1"/>
              </a:solidFill>
              <a:latin typeface="Raleway" panose="020B0604020202020204" charset="0"/>
            </a:endParaRPr>
          </a:p>
        </p:txBody>
      </p:sp>
      <p:grpSp>
        <p:nvGrpSpPr>
          <p:cNvPr id="13" name="Grupo 12"/>
          <p:cNvGrpSpPr/>
          <p:nvPr/>
        </p:nvGrpSpPr>
        <p:grpSpPr>
          <a:xfrm>
            <a:off x="1031651" y="1303636"/>
            <a:ext cx="7062647" cy="2994695"/>
            <a:chOff x="1083062" y="1157854"/>
            <a:chExt cx="7062647" cy="2994695"/>
          </a:xfrm>
        </p:grpSpPr>
        <p:pic>
          <p:nvPicPr>
            <p:cNvPr id="5" name="Imagen 4"/>
            <p:cNvPicPr>
              <a:picLocks noChangeAspect="1"/>
            </p:cNvPicPr>
            <p:nvPr/>
          </p:nvPicPr>
          <p:blipFill>
            <a:blip r:embed="rId7"/>
            <a:stretch>
              <a:fillRect/>
            </a:stretch>
          </p:blipFill>
          <p:spPr>
            <a:xfrm>
              <a:off x="1083063" y="1761688"/>
              <a:ext cx="7062646" cy="2390861"/>
            </a:xfrm>
            <a:prstGeom prst="rect">
              <a:avLst/>
            </a:prstGeom>
          </p:spPr>
        </p:pic>
        <p:pic>
          <p:nvPicPr>
            <p:cNvPr id="11" name="Imagen 10"/>
            <p:cNvPicPr>
              <a:picLocks noChangeAspect="1"/>
            </p:cNvPicPr>
            <p:nvPr/>
          </p:nvPicPr>
          <p:blipFill>
            <a:blip r:embed="rId8"/>
            <a:stretch>
              <a:fillRect/>
            </a:stretch>
          </p:blipFill>
          <p:spPr>
            <a:xfrm>
              <a:off x="1083062" y="1157854"/>
              <a:ext cx="7062647" cy="603834"/>
            </a:xfrm>
            <a:prstGeom prst="rect">
              <a:avLst/>
            </a:prstGeom>
          </p:spPr>
        </p:pic>
      </p:grpSp>
      <p:sp>
        <p:nvSpPr>
          <p:cNvPr id="14" name="CuadroTexto 13"/>
          <p:cNvSpPr txBox="1"/>
          <p:nvPr/>
        </p:nvSpPr>
        <p:spPr>
          <a:xfrm>
            <a:off x="1031651" y="2271903"/>
            <a:ext cx="6661054" cy="830997"/>
          </a:xfrm>
          <a:prstGeom prst="rect">
            <a:avLst/>
          </a:prstGeom>
          <a:solidFill>
            <a:schemeClr val="tx1"/>
          </a:solidFill>
        </p:spPr>
        <p:txBody>
          <a:bodyPr wrap="square" rtlCol="0">
            <a:spAutoFit/>
          </a:bodyPr>
          <a:lstStyle/>
          <a:p>
            <a:pPr algn="just"/>
            <a:r>
              <a:rPr lang="es-VE" sz="2400" dirty="0">
                <a:solidFill>
                  <a:schemeClr val="bg1">
                    <a:lumMod val="75000"/>
                    <a:lumOff val="25000"/>
                  </a:schemeClr>
                </a:solidFill>
                <a:latin typeface="Cabin Condensed" panose="020B0604020202020204" charset="0"/>
                <a:ea typeface="Arial Unicode MS" panose="020B0604020202020204" pitchFamily="34" charset="-128"/>
                <a:cs typeface="Cabin Condensed" panose="020B0604020202020204" charset="0"/>
              </a:rPr>
              <a:t>Implicaciones clínicas del bloqueo de rama electrocardiográfico en atención primaria</a:t>
            </a:r>
          </a:p>
        </p:txBody>
      </p:sp>
      <p:sp>
        <p:nvSpPr>
          <p:cNvPr id="15" name="Rectángulo 14"/>
          <p:cNvSpPr/>
          <p:nvPr/>
        </p:nvSpPr>
        <p:spPr>
          <a:xfrm>
            <a:off x="956345" y="1208015"/>
            <a:ext cx="7206143" cy="317103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VE"/>
          </a:p>
        </p:txBody>
      </p:sp>
      <p:sp>
        <p:nvSpPr>
          <p:cNvPr id="16" name="Rectángulo 15"/>
          <p:cNvSpPr/>
          <p:nvPr/>
        </p:nvSpPr>
        <p:spPr>
          <a:xfrm>
            <a:off x="889233" y="1140903"/>
            <a:ext cx="7331978" cy="3305262"/>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34645039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7" name="Picture 14" descr="Resultado de imagen para ucla">
            <a:extLst>
              <a:ext uri="{FF2B5EF4-FFF2-40B4-BE49-F238E27FC236}">
                <a16:creationId xmlns:a16="http://schemas.microsoft.com/office/drawing/2014/main" xmlns="" id="{AC4FCE31-FE7D-4E63-9C07-76A3AD85581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74868" y="95693"/>
            <a:ext cx="281926" cy="3138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Resultado de imagen para ascardio">
            <a:extLst>
              <a:ext uri="{FF2B5EF4-FFF2-40B4-BE49-F238E27FC236}">
                <a16:creationId xmlns:a16="http://schemas.microsoft.com/office/drawing/2014/main" xmlns="" id="{454F8DE8-4376-4ADB-808F-DC13F6C805D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Removal>
                    </a14:imgEffect>
                  </a14:imgLayer>
                </a14:imgProps>
              </a:ext>
              <a:ext uri="{28A0092B-C50C-407E-A947-70E740481C1C}">
                <a14:useLocalDpi xmlns:a14="http://schemas.microsoft.com/office/drawing/2010/main" val="0"/>
              </a:ext>
            </a:extLst>
          </a:blip>
          <a:srcRect/>
          <a:stretch>
            <a:fillRect/>
          </a:stretch>
        </p:blipFill>
        <p:spPr bwMode="auto">
          <a:xfrm>
            <a:off x="81498" y="447408"/>
            <a:ext cx="280009" cy="310343"/>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13;p24">
            <a:extLst>
              <a:ext uri="{FF2B5EF4-FFF2-40B4-BE49-F238E27FC236}">
                <a16:creationId xmlns:a16="http://schemas.microsoft.com/office/drawing/2014/main" xmlns="" id="{3EFA7B88-1F8D-4A5E-9F60-FBBA2EE7CDC4}"/>
              </a:ext>
            </a:extLst>
          </p:cNvPr>
          <p:cNvSpPr txBox="1">
            <a:spLocks/>
          </p:cNvSpPr>
          <p:nvPr/>
        </p:nvSpPr>
        <p:spPr>
          <a:xfrm>
            <a:off x="354051" y="223282"/>
            <a:ext cx="8417849" cy="857400"/>
          </a:xfrm>
          <a:prstGeom prst="rect">
            <a:avLst/>
          </a:prstGeom>
          <a:noFill/>
          <a:ln>
            <a:noFill/>
          </a:ln>
        </p:spPr>
        <p:txBody>
          <a:bodyPr spcFirstLastPara="1" wrap="square" lIns="91377" tIns="91377" rIns="91377" bIns="91377"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1pPr>
            <a:lvl2pPr marR="0" lvl="1"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2pPr>
            <a:lvl3pPr marR="0" lvl="2"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3pPr>
            <a:lvl4pPr marR="0" lvl="3"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4pPr>
            <a:lvl5pPr marR="0" lvl="4"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5pPr>
            <a:lvl6pPr marR="0" lvl="5"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6pPr>
            <a:lvl7pPr marR="0" lvl="6"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7pPr>
            <a:lvl8pPr marR="0" lvl="7"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8pPr>
            <a:lvl9pPr marR="0" lvl="8"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9pPr>
          </a:lstStyle>
          <a:p>
            <a:pPr algn="ctr"/>
            <a:r>
              <a:rPr lang="es-ES" sz="3200" dirty="0" smtClean="0">
                <a:solidFill>
                  <a:schemeClr val="tx1"/>
                </a:solidFill>
                <a:latin typeface="Raleway" panose="020B0604020202020204" charset="0"/>
              </a:rPr>
              <a:t>RESULTADOS</a:t>
            </a:r>
            <a:endParaRPr lang="es-VE" sz="3200" dirty="0">
              <a:solidFill>
                <a:schemeClr val="tx1"/>
              </a:solidFill>
              <a:latin typeface="Raleway" panose="020B0604020202020204" charset="0"/>
            </a:endParaRPr>
          </a:p>
        </p:txBody>
      </p:sp>
      <p:sp>
        <p:nvSpPr>
          <p:cNvPr id="3" name="Rectángulo 2"/>
          <p:cNvSpPr/>
          <p:nvPr/>
        </p:nvSpPr>
        <p:spPr>
          <a:xfrm>
            <a:off x="2002234" y="4846166"/>
            <a:ext cx="5121479" cy="246221"/>
          </a:xfrm>
          <a:prstGeom prst="rect">
            <a:avLst/>
          </a:prstGeom>
        </p:spPr>
        <p:txBody>
          <a:bodyPr wrap="square">
            <a:spAutoFit/>
          </a:bodyPr>
          <a:lstStyle/>
          <a:p>
            <a:pPr algn="ctr"/>
            <a:r>
              <a:rPr lang="es-VE" sz="1000" dirty="0" err="1">
                <a:solidFill>
                  <a:schemeClr val="tx1"/>
                </a:solidFill>
                <a:latin typeface="Raleway" panose="020B0604020202020204" charset="0"/>
              </a:rPr>
              <a:t>Rasmussen</a:t>
            </a:r>
            <a:r>
              <a:rPr lang="es-VE" sz="1000" dirty="0">
                <a:solidFill>
                  <a:schemeClr val="tx1"/>
                </a:solidFill>
                <a:latin typeface="Raleway" panose="020B0604020202020204" charset="0"/>
              </a:rPr>
              <a:t> PV, et al. </a:t>
            </a:r>
            <a:r>
              <a:rPr lang="es-VE" sz="1000" dirty="0" err="1">
                <a:solidFill>
                  <a:schemeClr val="tx1"/>
                </a:solidFill>
                <a:latin typeface="Raleway" panose="020B0604020202020204" charset="0"/>
              </a:rPr>
              <a:t>Heart</a:t>
            </a:r>
            <a:r>
              <a:rPr lang="es-VE" sz="1000" dirty="0">
                <a:solidFill>
                  <a:schemeClr val="tx1"/>
                </a:solidFill>
                <a:latin typeface="Raleway" panose="020B0604020202020204" charset="0"/>
              </a:rPr>
              <a:t> 2019;105:1160–1167. doi:10.1136/heartjnl-2018-314295</a:t>
            </a:r>
          </a:p>
        </p:txBody>
      </p:sp>
      <p:sp>
        <p:nvSpPr>
          <p:cNvPr id="15" name="Rectángulo 14"/>
          <p:cNvSpPr/>
          <p:nvPr/>
        </p:nvSpPr>
        <p:spPr>
          <a:xfrm>
            <a:off x="370693" y="980365"/>
            <a:ext cx="8416476" cy="378812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VE"/>
          </a:p>
        </p:txBody>
      </p:sp>
      <p:sp>
        <p:nvSpPr>
          <p:cNvPr id="16" name="Rectángulo 15"/>
          <p:cNvSpPr/>
          <p:nvPr/>
        </p:nvSpPr>
        <p:spPr>
          <a:xfrm>
            <a:off x="294395" y="897693"/>
            <a:ext cx="8563446" cy="3948473"/>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 name="Rectángulo 1"/>
          <p:cNvSpPr/>
          <p:nvPr/>
        </p:nvSpPr>
        <p:spPr>
          <a:xfrm>
            <a:off x="370693" y="2051575"/>
            <a:ext cx="2649344" cy="1631216"/>
          </a:xfrm>
          <a:prstGeom prst="rect">
            <a:avLst/>
          </a:prstGeom>
          <a:solidFill>
            <a:schemeClr val="accent1"/>
          </a:solidFill>
        </p:spPr>
        <p:txBody>
          <a:bodyPr wrap="square">
            <a:spAutoFit/>
          </a:bodyPr>
          <a:lstStyle/>
          <a:p>
            <a:pPr algn="ctr"/>
            <a:r>
              <a:rPr lang="en-US" sz="1200" b="1" dirty="0" smtClean="0">
                <a:solidFill>
                  <a:schemeClr val="accent2">
                    <a:lumMod val="20000"/>
                    <a:lumOff val="80000"/>
                  </a:schemeClr>
                </a:solidFill>
                <a:latin typeface="Raleway" panose="020B0604020202020204" charset="0"/>
                <a:ea typeface="Calibri" panose="020F0502020204030204" pitchFamily="34" charset="0"/>
                <a:cs typeface="Times New Roman" panose="02020603050405020304" pitchFamily="18" charset="0"/>
              </a:rPr>
              <a:t>FIGURA 5: </a:t>
            </a:r>
          </a:p>
          <a:p>
            <a:pPr algn="just"/>
            <a:r>
              <a:rPr lang="es-VE" sz="1100" b="1" dirty="0" smtClean="0">
                <a:solidFill>
                  <a:schemeClr val="accent2">
                    <a:lumMod val="20000"/>
                    <a:lumOff val="80000"/>
                  </a:schemeClr>
                </a:solidFill>
                <a:latin typeface="Raleway" panose="020B0604020202020204" charset="0"/>
                <a:ea typeface="Calibri" panose="020F0502020204030204" pitchFamily="34" charset="0"/>
                <a:cs typeface="Times New Roman" panose="02020603050405020304" pitchFamily="18" charset="0"/>
              </a:rPr>
              <a:t>Gráfico de riesgos que muestra los riesgos absolutos de IC e implante de marcapasos a 10 años por grupo de edad, sexo y tipo de bloqueo. Las estimaciones de riesgo se estratifican según la presencia de comorbilidad en el momento del registro del ECG. </a:t>
            </a:r>
            <a:endParaRPr lang="es-VE" sz="1100" dirty="0">
              <a:solidFill>
                <a:schemeClr val="accent2">
                  <a:lumMod val="20000"/>
                  <a:lumOff val="80000"/>
                </a:schemeClr>
              </a:solidFill>
              <a:latin typeface="Raleway" panose="020B0604020202020204" charset="0"/>
            </a:endParaRPr>
          </a:p>
        </p:txBody>
      </p:sp>
      <p:pic>
        <p:nvPicPr>
          <p:cNvPr id="4" name="Imagen 3"/>
          <p:cNvPicPr>
            <a:picLocks noChangeAspect="1"/>
          </p:cNvPicPr>
          <p:nvPr/>
        </p:nvPicPr>
        <p:blipFill>
          <a:blip r:embed="rId7"/>
          <a:stretch>
            <a:fillRect/>
          </a:stretch>
        </p:blipFill>
        <p:spPr>
          <a:xfrm>
            <a:off x="4117363" y="1037769"/>
            <a:ext cx="3773816" cy="3673319"/>
          </a:xfrm>
          <a:prstGeom prst="rect">
            <a:avLst/>
          </a:prstGeom>
          <a:ln w="12700">
            <a:solidFill>
              <a:schemeClr val="accent2"/>
            </a:solidFill>
          </a:ln>
        </p:spPr>
      </p:pic>
    </p:spTree>
    <p:extLst>
      <p:ext uri="{BB962C8B-B14F-4D97-AF65-F5344CB8AC3E}">
        <p14:creationId xmlns:p14="http://schemas.microsoft.com/office/powerpoint/2010/main" val="3674934941"/>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7" name="Picture 14" descr="Resultado de imagen para ucla">
            <a:extLst>
              <a:ext uri="{FF2B5EF4-FFF2-40B4-BE49-F238E27FC236}">
                <a16:creationId xmlns:a16="http://schemas.microsoft.com/office/drawing/2014/main" xmlns="" id="{AC4FCE31-FE7D-4E63-9C07-76A3AD85581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74868" y="95693"/>
            <a:ext cx="281926" cy="3138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Resultado de imagen para ascardio">
            <a:extLst>
              <a:ext uri="{FF2B5EF4-FFF2-40B4-BE49-F238E27FC236}">
                <a16:creationId xmlns:a16="http://schemas.microsoft.com/office/drawing/2014/main" xmlns="" id="{454F8DE8-4376-4ADB-808F-DC13F6C805D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Removal>
                    </a14:imgEffect>
                  </a14:imgLayer>
                </a14:imgProps>
              </a:ext>
              <a:ext uri="{28A0092B-C50C-407E-A947-70E740481C1C}">
                <a14:useLocalDpi xmlns:a14="http://schemas.microsoft.com/office/drawing/2010/main" val="0"/>
              </a:ext>
            </a:extLst>
          </a:blip>
          <a:srcRect/>
          <a:stretch>
            <a:fillRect/>
          </a:stretch>
        </p:blipFill>
        <p:spPr bwMode="auto">
          <a:xfrm>
            <a:off x="81498" y="447408"/>
            <a:ext cx="280009" cy="310343"/>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13;p24">
            <a:extLst>
              <a:ext uri="{FF2B5EF4-FFF2-40B4-BE49-F238E27FC236}">
                <a16:creationId xmlns:a16="http://schemas.microsoft.com/office/drawing/2014/main" xmlns="" id="{3EFA7B88-1F8D-4A5E-9F60-FBBA2EE7CDC4}"/>
              </a:ext>
            </a:extLst>
          </p:cNvPr>
          <p:cNvSpPr txBox="1">
            <a:spLocks/>
          </p:cNvSpPr>
          <p:nvPr/>
        </p:nvSpPr>
        <p:spPr>
          <a:xfrm>
            <a:off x="354051" y="223282"/>
            <a:ext cx="8417849" cy="857400"/>
          </a:xfrm>
          <a:prstGeom prst="rect">
            <a:avLst/>
          </a:prstGeom>
          <a:noFill/>
          <a:ln>
            <a:noFill/>
          </a:ln>
        </p:spPr>
        <p:txBody>
          <a:bodyPr spcFirstLastPara="1" wrap="square" lIns="91377" tIns="91377" rIns="91377" bIns="91377"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1pPr>
            <a:lvl2pPr marR="0" lvl="1"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2pPr>
            <a:lvl3pPr marR="0" lvl="2"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3pPr>
            <a:lvl4pPr marR="0" lvl="3"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4pPr>
            <a:lvl5pPr marR="0" lvl="4"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5pPr>
            <a:lvl6pPr marR="0" lvl="5"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6pPr>
            <a:lvl7pPr marR="0" lvl="6"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7pPr>
            <a:lvl8pPr marR="0" lvl="7"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8pPr>
            <a:lvl9pPr marR="0" lvl="8"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9pPr>
          </a:lstStyle>
          <a:p>
            <a:pPr algn="ctr"/>
            <a:r>
              <a:rPr lang="es-ES" sz="3200" dirty="0" smtClean="0">
                <a:solidFill>
                  <a:schemeClr val="tx1"/>
                </a:solidFill>
                <a:latin typeface="Raleway" panose="020B0604020202020204" charset="0"/>
              </a:rPr>
              <a:t>RESULTADOS</a:t>
            </a:r>
            <a:endParaRPr lang="es-VE" sz="3200" dirty="0">
              <a:solidFill>
                <a:schemeClr val="tx1"/>
              </a:solidFill>
              <a:latin typeface="Raleway" panose="020B0604020202020204" charset="0"/>
            </a:endParaRPr>
          </a:p>
        </p:txBody>
      </p:sp>
      <p:sp>
        <p:nvSpPr>
          <p:cNvPr id="3" name="Rectángulo 2"/>
          <p:cNvSpPr/>
          <p:nvPr/>
        </p:nvSpPr>
        <p:spPr>
          <a:xfrm>
            <a:off x="2002234" y="4846166"/>
            <a:ext cx="5121479" cy="246221"/>
          </a:xfrm>
          <a:prstGeom prst="rect">
            <a:avLst/>
          </a:prstGeom>
        </p:spPr>
        <p:txBody>
          <a:bodyPr wrap="square">
            <a:spAutoFit/>
          </a:bodyPr>
          <a:lstStyle/>
          <a:p>
            <a:pPr algn="ctr"/>
            <a:r>
              <a:rPr lang="es-VE" sz="1000" dirty="0" err="1">
                <a:solidFill>
                  <a:schemeClr val="tx1"/>
                </a:solidFill>
                <a:latin typeface="Raleway" panose="020B0604020202020204" charset="0"/>
              </a:rPr>
              <a:t>Rasmussen</a:t>
            </a:r>
            <a:r>
              <a:rPr lang="es-VE" sz="1000" dirty="0">
                <a:solidFill>
                  <a:schemeClr val="tx1"/>
                </a:solidFill>
                <a:latin typeface="Raleway" panose="020B0604020202020204" charset="0"/>
              </a:rPr>
              <a:t> PV, et al. </a:t>
            </a:r>
            <a:r>
              <a:rPr lang="es-VE" sz="1000" dirty="0" err="1">
                <a:solidFill>
                  <a:schemeClr val="tx1"/>
                </a:solidFill>
                <a:latin typeface="Raleway" panose="020B0604020202020204" charset="0"/>
              </a:rPr>
              <a:t>Heart</a:t>
            </a:r>
            <a:r>
              <a:rPr lang="es-VE" sz="1000" dirty="0">
                <a:solidFill>
                  <a:schemeClr val="tx1"/>
                </a:solidFill>
                <a:latin typeface="Raleway" panose="020B0604020202020204" charset="0"/>
              </a:rPr>
              <a:t> 2019;105:1160–1167. doi:10.1136/heartjnl-2018-314295</a:t>
            </a:r>
          </a:p>
        </p:txBody>
      </p:sp>
      <p:sp>
        <p:nvSpPr>
          <p:cNvPr id="15" name="Rectángulo 14"/>
          <p:cNvSpPr/>
          <p:nvPr/>
        </p:nvSpPr>
        <p:spPr>
          <a:xfrm>
            <a:off x="370693" y="980365"/>
            <a:ext cx="8416476" cy="378812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VE"/>
          </a:p>
        </p:txBody>
      </p:sp>
      <p:sp>
        <p:nvSpPr>
          <p:cNvPr id="16" name="Rectángulo 15"/>
          <p:cNvSpPr/>
          <p:nvPr/>
        </p:nvSpPr>
        <p:spPr>
          <a:xfrm>
            <a:off x="294395" y="897693"/>
            <a:ext cx="8563446" cy="3948473"/>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 name="Rectángulo 1"/>
          <p:cNvSpPr/>
          <p:nvPr/>
        </p:nvSpPr>
        <p:spPr>
          <a:xfrm>
            <a:off x="370693" y="2051575"/>
            <a:ext cx="2649344" cy="1631216"/>
          </a:xfrm>
          <a:prstGeom prst="rect">
            <a:avLst/>
          </a:prstGeom>
          <a:solidFill>
            <a:schemeClr val="accent1"/>
          </a:solidFill>
        </p:spPr>
        <p:txBody>
          <a:bodyPr wrap="square">
            <a:spAutoFit/>
          </a:bodyPr>
          <a:lstStyle/>
          <a:p>
            <a:pPr algn="ctr"/>
            <a:r>
              <a:rPr lang="en-US" sz="1200" b="1" dirty="0" smtClean="0">
                <a:solidFill>
                  <a:schemeClr val="accent2">
                    <a:lumMod val="20000"/>
                    <a:lumOff val="80000"/>
                  </a:schemeClr>
                </a:solidFill>
                <a:latin typeface="Raleway" panose="020B0604020202020204" charset="0"/>
                <a:ea typeface="Calibri" panose="020F0502020204030204" pitchFamily="34" charset="0"/>
                <a:cs typeface="Times New Roman" panose="02020603050405020304" pitchFamily="18" charset="0"/>
              </a:rPr>
              <a:t>FIGURA 5: </a:t>
            </a:r>
          </a:p>
          <a:p>
            <a:pPr algn="just"/>
            <a:r>
              <a:rPr lang="es-VE" sz="1100" b="1" dirty="0" smtClean="0">
                <a:solidFill>
                  <a:schemeClr val="accent2">
                    <a:lumMod val="20000"/>
                    <a:lumOff val="80000"/>
                  </a:schemeClr>
                </a:solidFill>
                <a:latin typeface="Raleway" panose="020B0604020202020204" charset="0"/>
                <a:ea typeface="Calibri" panose="020F0502020204030204" pitchFamily="34" charset="0"/>
                <a:cs typeface="Times New Roman" panose="02020603050405020304" pitchFamily="18" charset="0"/>
              </a:rPr>
              <a:t>Gráfico de riesgos que muestra los riesgos absolutos de IC e implante de marcapasos a 10 años por grupo de edad, sexo y tipo de bloqueo. Las estimaciones de riesgo se estratifican según la presencia de comorbilidad en el momento del registro del ECG. </a:t>
            </a:r>
            <a:endParaRPr lang="es-VE" sz="1100" dirty="0">
              <a:solidFill>
                <a:schemeClr val="accent2">
                  <a:lumMod val="20000"/>
                  <a:lumOff val="80000"/>
                </a:schemeClr>
              </a:solidFill>
              <a:latin typeface="Raleway" panose="020B0604020202020204" charset="0"/>
            </a:endParaRPr>
          </a:p>
        </p:txBody>
      </p:sp>
      <p:pic>
        <p:nvPicPr>
          <p:cNvPr id="5" name="Imagen 4"/>
          <p:cNvPicPr>
            <a:picLocks noChangeAspect="1"/>
          </p:cNvPicPr>
          <p:nvPr/>
        </p:nvPicPr>
        <p:blipFill>
          <a:blip r:embed="rId7"/>
          <a:stretch>
            <a:fillRect/>
          </a:stretch>
        </p:blipFill>
        <p:spPr>
          <a:xfrm>
            <a:off x="4033696" y="1023095"/>
            <a:ext cx="3836982" cy="3715447"/>
          </a:xfrm>
          <a:prstGeom prst="rect">
            <a:avLst/>
          </a:prstGeom>
          <a:ln w="12700">
            <a:solidFill>
              <a:schemeClr val="accent2"/>
            </a:solidFill>
          </a:ln>
        </p:spPr>
      </p:pic>
    </p:spTree>
    <p:extLst>
      <p:ext uri="{BB962C8B-B14F-4D97-AF65-F5344CB8AC3E}">
        <p14:creationId xmlns:p14="http://schemas.microsoft.com/office/powerpoint/2010/main" val="23984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VE"/>
          </a:p>
        </p:txBody>
      </p:sp>
      <p:sp>
        <p:nvSpPr>
          <p:cNvPr id="3" name="Marcador de texto 2"/>
          <p:cNvSpPr>
            <a:spLocks noGrp="1"/>
          </p:cNvSpPr>
          <p:nvPr>
            <p:ph type="body" idx="1"/>
          </p:nvPr>
        </p:nvSpPr>
        <p:spPr/>
        <p:txBody>
          <a:bodyPr/>
          <a:lstStyle/>
          <a:p>
            <a:endParaRPr lang="es-VE" dirty="0"/>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VE" smtClean="0"/>
              <a:t>32</a:t>
            </a:fld>
            <a:endParaRPr lang="es-VE"/>
          </a:p>
        </p:txBody>
      </p:sp>
      <p:pic>
        <p:nvPicPr>
          <p:cNvPr id="5" name="Imagen 4"/>
          <p:cNvPicPr>
            <a:picLocks noChangeAspect="1"/>
          </p:cNvPicPr>
          <p:nvPr/>
        </p:nvPicPr>
        <p:blipFill rotWithShape="1">
          <a:blip r:embed="rId2"/>
          <a:srcRect l="16638" t="24605" r="14989" b="13230"/>
          <a:stretch/>
        </p:blipFill>
        <p:spPr>
          <a:xfrm>
            <a:off x="507806" y="358388"/>
            <a:ext cx="7758718" cy="3967992"/>
          </a:xfrm>
          <a:prstGeom prst="rect">
            <a:avLst/>
          </a:prstGeom>
        </p:spPr>
      </p:pic>
    </p:spTree>
    <p:extLst>
      <p:ext uri="{BB962C8B-B14F-4D97-AF65-F5344CB8AC3E}">
        <p14:creationId xmlns:p14="http://schemas.microsoft.com/office/powerpoint/2010/main" val="593138300"/>
      </p:ext>
    </p:extLst>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VE"/>
          </a:p>
        </p:txBody>
      </p:sp>
      <p:sp>
        <p:nvSpPr>
          <p:cNvPr id="3" name="Marcador de texto 2"/>
          <p:cNvSpPr>
            <a:spLocks noGrp="1"/>
          </p:cNvSpPr>
          <p:nvPr>
            <p:ph type="body" idx="1"/>
          </p:nvPr>
        </p:nvSpPr>
        <p:spPr/>
        <p:txBody>
          <a:bodyPr/>
          <a:lstStyle/>
          <a:p>
            <a:endParaRPr lang="es-VE"/>
          </a:p>
        </p:txBody>
      </p:sp>
      <p:sp>
        <p:nvSpPr>
          <p:cNvPr id="4" name="Marcador de número de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VE" smtClean="0"/>
              <a:t>33</a:t>
            </a:fld>
            <a:endParaRPr lang="es-VE"/>
          </a:p>
        </p:txBody>
      </p:sp>
      <p:pic>
        <p:nvPicPr>
          <p:cNvPr id="5" name="Imagen 4"/>
          <p:cNvPicPr>
            <a:picLocks noChangeAspect="1"/>
          </p:cNvPicPr>
          <p:nvPr/>
        </p:nvPicPr>
        <p:blipFill rotWithShape="1">
          <a:blip r:embed="rId2"/>
          <a:srcRect l="17916" t="33148" r="15418" b="15494"/>
          <a:stretch/>
        </p:blipFill>
        <p:spPr>
          <a:xfrm>
            <a:off x="647275" y="804021"/>
            <a:ext cx="8382000" cy="3632200"/>
          </a:xfrm>
          <a:prstGeom prst="rect">
            <a:avLst/>
          </a:prstGeom>
        </p:spPr>
      </p:pic>
    </p:spTree>
    <p:extLst>
      <p:ext uri="{BB962C8B-B14F-4D97-AF65-F5344CB8AC3E}">
        <p14:creationId xmlns:p14="http://schemas.microsoft.com/office/powerpoint/2010/main" val="2460709690"/>
      </p:ext>
    </p:extLst>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7" name="Google Shape;97;p13"/>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34</a:t>
            </a:fld>
            <a:endParaRPr/>
          </a:p>
        </p:txBody>
      </p:sp>
      <p:pic>
        <p:nvPicPr>
          <p:cNvPr id="7" name="Picture 14" descr="Resultado de imagen para ucla">
            <a:extLst>
              <a:ext uri="{FF2B5EF4-FFF2-40B4-BE49-F238E27FC236}">
                <a16:creationId xmlns:a16="http://schemas.microsoft.com/office/drawing/2014/main" xmlns="" id="{AC4FCE31-FE7D-4E63-9C07-76A3AD85581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74868" y="95693"/>
            <a:ext cx="281926" cy="3138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Resultado de imagen para ascardio">
            <a:extLst>
              <a:ext uri="{FF2B5EF4-FFF2-40B4-BE49-F238E27FC236}">
                <a16:creationId xmlns:a16="http://schemas.microsoft.com/office/drawing/2014/main" xmlns="" id="{454F8DE8-4376-4ADB-808F-DC13F6C805D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Removal>
                    </a14:imgEffect>
                  </a14:imgLayer>
                </a14:imgProps>
              </a:ext>
              <a:ext uri="{28A0092B-C50C-407E-A947-70E740481C1C}">
                <a14:useLocalDpi xmlns:a14="http://schemas.microsoft.com/office/drawing/2010/main" val="0"/>
              </a:ext>
            </a:extLst>
          </a:blip>
          <a:srcRect/>
          <a:stretch>
            <a:fillRect/>
          </a:stretch>
        </p:blipFill>
        <p:spPr bwMode="auto">
          <a:xfrm>
            <a:off x="81498" y="447408"/>
            <a:ext cx="280009" cy="31034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xmlns="" id="{B0068233-53FD-430F-A073-2FF9EE9AA2CD}"/>
              </a:ext>
            </a:extLst>
          </p:cNvPr>
          <p:cNvSpPr txBox="1"/>
          <p:nvPr/>
        </p:nvSpPr>
        <p:spPr>
          <a:xfrm>
            <a:off x="2010511" y="1253305"/>
            <a:ext cx="5029202" cy="2616101"/>
          </a:xfrm>
          <a:prstGeom prst="rect">
            <a:avLst/>
          </a:prstGeom>
          <a:solidFill>
            <a:schemeClr val="accent1"/>
          </a:solidFill>
        </p:spPr>
        <p:txBody>
          <a:bodyPr wrap="square">
            <a:spAutoFit/>
          </a:bodyPr>
          <a:lstStyle/>
          <a:p>
            <a:endParaRPr lang="es-VE" sz="3200" b="1" dirty="0">
              <a:solidFill>
                <a:schemeClr val="bg1"/>
              </a:solidFill>
              <a:latin typeface="Raleway" panose="020B0604020202020204" charset="0"/>
            </a:endParaRPr>
          </a:p>
          <a:p>
            <a:pPr algn="ctr"/>
            <a:endParaRPr lang="es-VE" sz="3200" b="1" dirty="0" smtClean="0">
              <a:solidFill>
                <a:schemeClr val="tx1"/>
              </a:solidFill>
              <a:latin typeface="Raleway" panose="020B0604020202020204" charset="0"/>
            </a:endParaRPr>
          </a:p>
          <a:p>
            <a:pPr algn="ctr"/>
            <a:r>
              <a:rPr lang="es-VE" sz="3600" b="1" dirty="0" smtClean="0">
                <a:solidFill>
                  <a:schemeClr val="tx1"/>
                </a:solidFill>
                <a:latin typeface="Raleway" panose="020B0604020202020204" charset="0"/>
              </a:rPr>
              <a:t>DISCUSIÓN</a:t>
            </a:r>
            <a:endParaRPr lang="es-VE" sz="3600" b="1" dirty="0">
              <a:solidFill>
                <a:schemeClr val="tx1"/>
              </a:solidFill>
              <a:latin typeface="Raleway" panose="020B0604020202020204" charset="0"/>
            </a:endParaRPr>
          </a:p>
          <a:p>
            <a:endParaRPr lang="es-VE" sz="3200" b="1" dirty="0">
              <a:solidFill>
                <a:schemeClr val="bg1"/>
              </a:solidFill>
              <a:latin typeface="Raleway" panose="020B0604020202020204" charset="0"/>
            </a:endParaRPr>
          </a:p>
          <a:p>
            <a:endParaRPr lang="es-VE" sz="3200" b="1" dirty="0">
              <a:solidFill>
                <a:schemeClr val="bg1"/>
              </a:solidFill>
              <a:latin typeface="Raleway" panose="020B0604020202020204" charset="0"/>
            </a:endParaRPr>
          </a:p>
        </p:txBody>
      </p:sp>
    </p:spTree>
    <p:extLst>
      <p:ext uri="{BB962C8B-B14F-4D97-AF65-F5344CB8AC3E}">
        <p14:creationId xmlns:p14="http://schemas.microsoft.com/office/powerpoint/2010/main" val="198944423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7" name="Picture 14" descr="Resultado de imagen para ucla">
            <a:extLst>
              <a:ext uri="{FF2B5EF4-FFF2-40B4-BE49-F238E27FC236}">
                <a16:creationId xmlns:a16="http://schemas.microsoft.com/office/drawing/2014/main" xmlns="" id="{AC4FCE31-FE7D-4E63-9C07-76A3AD85581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74868" y="95693"/>
            <a:ext cx="281926" cy="3138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Resultado de imagen para ascardio">
            <a:extLst>
              <a:ext uri="{FF2B5EF4-FFF2-40B4-BE49-F238E27FC236}">
                <a16:creationId xmlns:a16="http://schemas.microsoft.com/office/drawing/2014/main" xmlns="" id="{454F8DE8-4376-4ADB-808F-DC13F6C805D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Removal>
                    </a14:imgEffect>
                  </a14:imgLayer>
                </a14:imgProps>
              </a:ext>
              <a:ext uri="{28A0092B-C50C-407E-A947-70E740481C1C}">
                <a14:useLocalDpi xmlns:a14="http://schemas.microsoft.com/office/drawing/2010/main" val="0"/>
              </a:ext>
            </a:extLst>
          </a:blip>
          <a:srcRect/>
          <a:stretch>
            <a:fillRect/>
          </a:stretch>
        </p:blipFill>
        <p:spPr bwMode="auto">
          <a:xfrm>
            <a:off x="81498" y="447408"/>
            <a:ext cx="280009" cy="310343"/>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13;p24">
            <a:extLst>
              <a:ext uri="{FF2B5EF4-FFF2-40B4-BE49-F238E27FC236}">
                <a16:creationId xmlns:a16="http://schemas.microsoft.com/office/drawing/2014/main" xmlns="" id="{3EFA7B88-1F8D-4A5E-9F60-FBBA2EE7CDC4}"/>
              </a:ext>
            </a:extLst>
          </p:cNvPr>
          <p:cNvSpPr txBox="1">
            <a:spLocks/>
          </p:cNvSpPr>
          <p:nvPr/>
        </p:nvSpPr>
        <p:spPr>
          <a:xfrm>
            <a:off x="354051" y="223282"/>
            <a:ext cx="8417849" cy="857400"/>
          </a:xfrm>
          <a:prstGeom prst="rect">
            <a:avLst/>
          </a:prstGeom>
          <a:noFill/>
          <a:ln>
            <a:noFill/>
          </a:ln>
        </p:spPr>
        <p:txBody>
          <a:bodyPr spcFirstLastPara="1" wrap="square" lIns="91377" tIns="91377" rIns="91377" bIns="91377"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1pPr>
            <a:lvl2pPr marR="0" lvl="1"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2pPr>
            <a:lvl3pPr marR="0" lvl="2"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3pPr>
            <a:lvl4pPr marR="0" lvl="3"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4pPr>
            <a:lvl5pPr marR="0" lvl="4"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5pPr>
            <a:lvl6pPr marR="0" lvl="5"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6pPr>
            <a:lvl7pPr marR="0" lvl="6"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7pPr>
            <a:lvl8pPr marR="0" lvl="7"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8pPr>
            <a:lvl9pPr marR="0" lvl="8"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9pPr>
          </a:lstStyle>
          <a:p>
            <a:pPr algn="ctr"/>
            <a:r>
              <a:rPr lang="es-ES" sz="3200" dirty="0" smtClean="0">
                <a:solidFill>
                  <a:schemeClr val="tx1"/>
                </a:solidFill>
                <a:latin typeface="Raleway" panose="020B0604020202020204" charset="0"/>
              </a:rPr>
              <a:t>DISCUSIÓN</a:t>
            </a:r>
            <a:endParaRPr lang="es-VE" sz="3200" dirty="0">
              <a:solidFill>
                <a:schemeClr val="tx1"/>
              </a:solidFill>
              <a:latin typeface="Raleway" panose="020B0604020202020204" charset="0"/>
            </a:endParaRPr>
          </a:p>
        </p:txBody>
      </p:sp>
      <p:sp>
        <p:nvSpPr>
          <p:cNvPr id="3" name="Rectángulo 2"/>
          <p:cNvSpPr/>
          <p:nvPr/>
        </p:nvSpPr>
        <p:spPr>
          <a:xfrm>
            <a:off x="2002234" y="4846166"/>
            <a:ext cx="5121479" cy="246221"/>
          </a:xfrm>
          <a:prstGeom prst="rect">
            <a:avLst/>
          </a:prstGeom>
        </p:spPr>
        <p:txBody>
          <a:bodyPr wrap="square">
            <a:spAutoFit/>
          </a:bodyPr>
          <a:lstStyle/>
          <a:p>
            <a:pPr algn="ctr"/>
            <a:r>
              <a:rPr lang="es-VE" sz="1000" dirty="0" err="1">
                <a:solidFill>
                  <a:schemeClr val="tx1"/>
                </a:solidFill>
                <a:latin typeface="Raleway" panose="020B0604020202020204" charset="0"/>
              </a:rPr>
              <a:t>Rasmussen</a:t>
            </a:r>
            <a:r>
              <a:rPr lang="es-VE" sz="1000" dirty="0">
                <a:solidFill>
                  <a:schemeClr val="tx1"/>
                </a:solidFill>
                <a:latin typeface="Raleway" panose="020B0604020202020204" charset="0"/>
              </a:rPr>
              <a:t> PV, et al. </a:t>
            </a:r>
            <a:r>
              <a:rPr lang="es-VE" sz="1000" dirty="0" err="1">
                <a:solidFill>
                  <a:schemeClr val="tx1"/>
                </a:solidFill>
                <a:latin typeface="Raleway" panose="020B0604020202020204" charset="0"/>
              </a:rPr>
              <a:t>Heart</a:t>
            </a:r>
            <a:r>
              <a:rPr lang="es-VE" sz="1000" dirty="0">
                <a:solidFill>
                  <a:schemeClr val="tx1"/>
                </a:solidFill>
                <a:latin typeface="Raleway" panose="020B0604020202020204" charset="0"/>
              </a:rPr>
              <a:t> 2019;105:1160–1167. doi:10.1136/heartjnl-2018-314295</a:t>
            </a:r>
          </a:p>
        </p:txBody>
      </p:sp>
      <p:sp>
        <p:nvSpPr>
          <p:cNvPr id="15" name="Rectángulo 14"/>
          <p:cNvSpPr/>
          <p:nvPr/>
        </p:nvSpPr>
        <p:spPr>
          <a:xfrm>
            <a:off x="370693" y="980365"/>
            <a:ext cx="8416476" cy="378812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VE"/>
          </a:p>
        </p:txBody>
      </p:sp>
      <p:sp>
        <p:nvSpPr>
          <p:cNvPr id="16" name="Rectángulo 15"/>
          <p:cNvSpPr/>
          <p:nvPr/>
        </p:nvSpPr>
        <p:spPr>
          <a:xfrm>
            <a:off x="294395" y="897693"/>
            <a:ext cx="8563446" cy="3948473"/>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 name="Rectángulo 1"/>
          <p:cNvSpPr/>
          <p:nvPr/>
        </p:nvSpPr>
        <p:spPr>
          <a:xfrm>
            <a:off x="824669" y="1313432"/>
            <a:ext cx="7456206" cy="954107"/>
          </a:xfrm>
          <a:prstGeom prst="rect">
            <a:avLst/>
          </a:prstGeom>
          <a:solidFill>
            <a:schemeClr val="tx2">
              <a:lumMod val="75000"/>
            </a:schemeClr>
          </a:solidFill>
        </p:spPr>
        <p:txBody>
          <a:bodyPr wrap="square">
            <a:spAutoFit/>
          </a:bodyPr>
          <a:lstStyle/>
          <a:p>
            <a:pPr algn="just"/>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Las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recomendaciones</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más</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recientes</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no </a:t>
            </a:r>
            <a:r>
              <a:rPr lang="en-US" b="1" dirty="0" err="1" smtClean="0">
                <a:solidFill>
                  <a:schemeClr val="tx1"/>
                </a:solidFill>
                <a:latin typeface="Raleway" panose="020B0604020202020204" charset="0"/>
                <a:ea typeface="Calibri" panose="020F0502020204030204" pitchFamily="34" charset="0"/>
                <a:cs typeface="Times New Roman" panose="02020603050405020304" pitchFamily="18" charset="0"/>
              </a:rPr>
              <a:t>indican</a:t>
            </a:r>
            <a:r>
              <a:rPr lang="en-US" b="1" dirty="0" smtClean="0">
                <a:solidFill>
                  <a:schemeClr val="tx1"/>
                </a:solidFill>
                <a:latin typeface="Raleway" panose="020B0604020202020204" charset="0"/>
                <a:ea typeface="Calibri" panose="020F0502020204030204" pitchFamily="34" charset="0"/>
                <a:cs typeface="Times New Roman" panose="02020603050405020304" pitchFamily="18" charset="0"/>
              </a:rPr>
              <a:t> </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el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examen</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ECG de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rutina</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como</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una</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herramienta</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para la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estratificación</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del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riesgo</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en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individuos</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asintomáticos</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a:t>
            </a:r>
            <a:r>
              <a:rPr lang="en-US" b="1" dirty="0" err="1" smtClean="0">
                <a:solidFill>
                  <a:schemeClr val="tx1"/>
                </a:solidFill>
                <a:latin typeface="Raleway" panose="020B0604020202020204" charset="0"/>
                <a:ea typeface="Calibri" panose="020F0502020204030204" pitchFamily="34" charset="0"/>
                <a:cs typeface="Times New Roman" panose="02020603050405020304" pitchFamily="18" charset="0"/>
              </a:rPr>
              <a:t>Estos</a:t>
            </a:r>
            <a:r>
              <a:rPr lang="en-US" b="1" dirty="0" smtClean="0">
                <a:solidFill>
                  <a:schemeClr val="tx1"/>
                </a:solidFill>
                <a:latin typeface="Raleway" panose="020B0604020202020204" charset="0"/>
                <a:ea typeface="Calibri" panose="020F0502020204030204" pitchFamily="34" charset="0"/>
                <a:cs typeface="Times New Roman" panose="02020603050405020304" pitchFamily="18" charset="0"/>
              </a:rPr>
              <a:t> </a:t>
            </a:r>
            <a:r>
              <a:rPr lang="en-US" b="1" dirty="0" err="1" smtClean="0">
                <a:solidFill>
                  <a:schemeClr val="tx1"/>
                </a:solidFill>
                <a:latin typeface="Raleway" panose="020B0604020202020204" charset="0"/>
                <a:ea typeface="Calibri" panose="020F0502020204030204" pitchFamily="34" charset="0"/>
                <a:cs typeface="Times New Roman" panose="02020603050405020304" pitchFamily="18" charset="0"/>
              </a:rPr>
              <a:t>datos</a:t>
            </a:r>
            <a:r>
              <a:rPr lang="en-US" b="1" dirty="0" smtClean="0">
                <a:solidFill>
                  <a:schemeClr val="tx1"/>
                </a:solidFill>
                <a:latin typeface="Raleway" panose="020B0604020202020204" charset="0"/>
                <a:ea typeface="Calibri" panose="020F0502020204030204" pitchFamily="34" charset="0"/>
                <a:cs typeface="Times New Roman" panose="02020603050405020304" pitchFamily="18" charset="0"/>
              </a:rPr>
              <a:t>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indican</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que</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el ECG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podría</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ser</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valioso</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para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identificar</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a los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pacientes</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de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atención</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primaria</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con alto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riesgo</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de IC e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implante</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de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marcapasos</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a:t>
            </a:r>
            <a:endParaRPr lang="es-VE" b="1" dirty="0">
              <a:solidFill>
                <a:schemeClr val="tx1"/>
              </a:solidFill>
              <a:latin typeface="Raleway" panose="020B0604020202020204" charset="0"/>
            </a:endParaRPr>
          </a:p>
        </p:txBody>
      </p:sp>
      <p:sp>
        <p:nvSpPr>
          <p:cNvPr id="4" name="Rectángulo 3"/>
          <p:cNvSpPr/>
          <p:nvPr/>
        </p:nvSpPr>
        <p:spPr>
          <a:xfrm>
            <a:off x="824669" y="2698703"/>
            <a:ext cx="7456206" cy="954107"/>
          </a:xfrm>
          <a:prstGeom prst="rect">
            <a:avLst/>
          </a:prstGeom>
          <a:solidFill>
            <a:schemeClr val="tx2">
              <a:lumMod val="75000"/>
            </a:schemeClr>
          </a:solidFill>
        </p:spPr>
        <p:txBody>
          <a:bodyPr wrap="square">
            <a:spAutoFit/>
          </a:bodyPr>
          <a:lstStyle/>
          <a:p>
            <a:pPr algn="just"/>
            <a:r>
              <a:rPr lang="en-US" b="1" dirty="0" smtClean="0">
                <a:solidFill>
                  <a:schemeClr val="tx1"/>
                </a:solidFill>
                <a:latin typeface="Raleway" panose="020B0604020202020204" charset="0"/>
                <a:ea typeface="Calibri" panose="020F0502020204030204" pitchFamily="34" charset="0"/>
                <a:cs typeface="Times New Roman" panose="02020603050405020304" pitchFamily="18" charset="0"/>
              </a:rPr>
              <a:t>En </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hombres y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mujeres</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con </a:t>
            </a:r>
            <a:r>
              <a:rPr lang="en-US" b="1" dirty="0" smtClean="0">
                <a:solidFill>
                  <a:schemeClr val="tx1"/>
                </a:solidFill>
                <a:latin typeface="Raleway" panose="020B0604020202020204" charset="0"/>
                <a:ea typeface="Calibri" panose="020F0502020204030204" pitchFamily="34" charset="0"/>
                <a:cs typeface="Times New Roman" panose="02020603050405020304" pitchFamily="18" charset="0"/>
              </a:rPr>
              <a:t>BRD, se </a:t>
            </a:r>
            <a:r>
              <a:rPr lang="en-US" b="1" dirty="0" err="1" smtClean="0">
                <a:solidFill>
                  <a:schemeClr val="tx1"/>
                </a:solidFill>
                <a:latin typeface="Raleway" panose="020B0604020202020204" charset="0"/>
                <a:ea typeface="Calibri" panose="020F0502020204030204" pitchFamily="34" charset="0"/>
                <a:cs typeface="Times New Roman" panose="02020603050405020304" pitchFamily="18" charset="0"/>
              </a:rPr>
              <a:t>encontr</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ó</a:t>
            </a:r>
            <a:r>
              <a:rPr lang="en-US" b="1" dirty="0" smtClean="0">
                <a:solidFill>
                  <a:schemeClr val="tx1"/>
                </a:solidFill>
                <a:latin typeface="Raleway" panose="020B0604020202020204" charset="0"/>
                <a:ea typeface="Calibri" panose="020F0502020204030204" pitchFamily="34" charset="0"/>
                <a:cs typeface="Times New Roman" panose="02020603050405020304" pitchFamily="18" charset="0"/>
              </a:rPr>
              <a:t>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que</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cada</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unidad</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de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aumento</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en la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duración</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del QRS se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asoció</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con un mayor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riesgo</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de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implantación</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de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marcapasos</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Estos</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hallazgos</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sugieren</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que</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cuanto</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más</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amplio</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es</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el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complejo</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QRS </a:t>
            </a:r>
            <a:r>
              <a:rPr lang="en-US" b="1" dirty="0" smtClean="0">
                <a:solidFill>
                  <a:schemeClr val="tx1"/>
                </a:solidFill>
                <a:latin typeface="Raleway" panose="020B0604020202020204" charset="0"/>
                <a:ea typeface="Calibri" panose="020F0502020204030204" pitchFamily="34" charset="0"/>
                <a:cs typeface="Times New Roman" panose="02020603050405020304" pitchFamily="18" charset="0"/>
              </a:rPr>
              <a:t>en BRD,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más</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probable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es</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que</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otras</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partes</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del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sistema</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de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conducción</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se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vean</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afectadas</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a:t>
            </a:r>
            <a:endParaRPr lang="es-VE" b="1" dirty="0">
              <a:solidFill>
                <a:schemeClr val="tx1"/>
              </a:solidFill>
              <a:latin typeface="Raleway" panose="020B0604020202020204" charset="0"/>
            </a:endParaRPr>
          </a:p>
        </p:txBody>
      </p:sp>
    </p:spTree>
    <p:extLst>
      <p:ext uri="{BB962C8B-B14F-4D97-AF65-F5344CB8AC3E}">
        <p14:creationId xmlns:p14="http://schemas.microsoft.com/office/powerpoint/2010/main" val="218440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7" name="Google Shape;97;p13"/>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36</a:t>
            </a:fld>
            <a:endParaRPr/>
          </a:p>
        </p:txBody>
      </p:sp>
      <p:pic>
        <p:nvPicPr>
          <p:cNvPr id="7" name="Picture 14" descr="Resultado de imagen para ucla">
            <a:extLst>
              <a:ext uri="{FF2B5EF4-FFF2-40B4-BE49-F238E27FC236}">
                <a16:creationId xmlns:a16="http://schemas.microsoft.com/office/drawing/2014/main" xmlns="" id="{AC4FCE31-FE7D-4E63-9C07-76A3AD85581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74868" y="95693"/>
            <a:ext cx="281926" cy="3138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Resultado de imagen para ascardio">
            <a:extLst>
              <a:ext uri="{FF2B5EF4-FFF2-40B4-BE49-F238E27FC236}">
                <a16:creationId xmlns:a16="http://schemas.microsoft.com/office/drawing/2014/main" xmlns="" id="{454F8DE8-4376-4ADB-808F-DC13F6C805D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Removal>
                    </a14:imgEffect>
                  </a14:imgLayer>
                </a14:imgProps>
              </a:ext>
              <a:ext uri="{28A0092B-C50C-407E-A947-70E740481C1C}">
                <a14:useLocalDpi xmlns:a14="http://schemas.microsoft.com/office/drawing/2010/main" val="0"/>
              </a:ext>
            </a:extLst>
          </a:blip>
          <a:srcRect/>
          <a:stretch>
            <a:fillRect/>
          </a:stretch>
        </p:blipFill>
        <p:spPr bwMode="auto">
          <a:xfrm>
            <a:off x="81498" y="447408"/>
            <a:ext cx="280009" cy="31034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xmlns="" id="{B0068233-53FD-430F-A073-2FF9EE9AA2CD}"/>
              </a:ext>
            </a:extLst>
          </p:cNvPr>
          <p:cNvSpPr txBox="1"/>
          <p:nvPr/>
        </p:nvSpPr>
        <p:spPr>
          <a:xfrm>
            <a:off x="2010511" y="1253305"/>
            <a:ext cx="5029202" cy="2616101"/>
          </a:xfrm>
          <a:prstGeom prst="rect">
            <a:avLst/>
          </a:prstGeom>
          <a:solidFill>
            <a:schemeClr val="accent1"/>
          </a:solidFill>
        </p:spPr>
        <p:txBody>
          <a:bodyPr wrap="square">
            <a:spAutoFit/>
          </a:bodyPr>
          <a:lstStyle/>
          <a:p>
            <a:endParaRPr lang="es-VE" sz="3200" b="1" dirty="0">
              <a:solidFill>
                <a:schemeClr val="bg1"/>
              </a:solidFill>
              <a:latin typeface="Raleway" panose="020B0604020202020204" charset="0"/>
            </a:endParaRPr>
          </a:p>
          <a:p>
            <a:pPr algn="ctr"/>
            <a:endParaRPr lang="es-VE" sz="3200" b="1" dirty="0" smtClean="0">
              <a:solidFill>
                <a:schemeClr val="tx1"/>
              </a:solidFill>
              <a:latin typeface="Raleway" panose="020B0604020202020204" charset="0"/>
            </a:endParaRPr>
          </a:p>
          <a:p>
            <a:pPr algn="ctr"/>
            <a:r>
              <a:rPr lang="es-VE" sz="3600" b="1" dirty="0" smtClean="0">
                <a:solidFill>
                  <a:schemeClr val="tx1"/>
                </a:solidFill>
                <a:latin typeface="Raleway" panose="020B0604020202020204" charset="0"/>
              </a:rPr>
              <a:t>CONCLUSIÓN</a:t>
            </a:r>
            <a:endParaRPr lang="es-VE" sz="3600" b="1" dirty="0">
              <a:solidFill>
                <a:schemeClr val="tx1"/>
              </a:solidFill>
              <a:latin typeface="Raleway" panose="020B0604020202020204" charset="0"/>
            </a:endParaRPr>
          </a:p>
          <a:p>
            <a:endParaRPr lang="es-VE" sz="3200" b="1" dirty="0">
              <a:solidFill>
                <a:schemeClr val="bg1"/>
              </a:solidFill>
              <a:latin typeface="Raleway" panose="020B0604020202020204" charset="0"/>
            </a:endParaRPr>
          </a:p>
          <a:p>
            <a:endParaRPr lang="es-VE" sz="3200" b="1" dirty="0">
              <a:solidFill>
                <a:schemeClr val="bg1"/>
              </a:solidFill>
              <a:latin typeface="Raleway" panose="020B0604020202020204" charset="0"/>
            </a:endParaRPr>
          </a:p>
        </p:txBody>
      </p:sp>
    </p:spTree>
    <p:extLst>
      <p:ext uri="{BB962C8B-B14F-4D97-AF65-F5344CB8AC3E}">
        <p14:creationId xmlns:p14="http://schemas.microsoft.com/office/powerpoint/2010/main" val="2592970989"/>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7" name="Picture 14" descr="Resultado de imagen para ucla">
            <a:extLst>
              <a:ext uri="{FF2B5EF4-FFF2-40B4-BE49-F238E27FC236}">
                <a16:creationId xmlns:a16="http://schemas.microsoft.com/office/drawing/2014/main" xmlns="" id="{AC4FCE31-FE7D-4E63-9C07-76A3AD85581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74868" y="95693"/>
            <a:ext cx="281926" cy="3138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Resultado de imagen para ascardio">
            <a:extLst>
              <a:ext uri="{FF2B5EF4-FFF2-40B4-BE49-F238E27FC236}">
                <a16:creationId xmlns:a16="http://schemas.microsoft.com/office/drawing/2014/main" xmlns="" id="{454F8DE8-4376-4ADB-808F-DC13F6C805D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Removal>
                    </a14:imgEffect>
                  </a14:imgLayer>
                </a14:imgProps>
              </a:ext>
              <a:ext uri="{28A0092B-C50C-407E-A947-70E740481C1C}">
                <a14:useLocalDpi xmlns:a14="http://schemas.microsoft.com/office/drawing/2010/main" val="0"/>
              </a:ext>
            </a:extLst>
          </a:blip>
          <a:srcRect/>
          <a:stretch>
            <a:fillRect/>
          </a:stretch>
        </p:blipFill>
        <p:spPr bwMode="auto">
          <a:xfrm>
            <a:off x="81498" y="447408"/>
            <a:ext cx="280009" cy="310343"/>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13;p24">
            <a:extLst>
              <a:ext uri="{FF2B5EF4-FFF2-40B4-BE49-F238E27FC236}">
                <a16:creationId xmlns:a16="http://schemas.microsoft.com/office/drawing/2014/main" xmlns="" id="{3EFA7B88-1F8D-4A5E-9F60-FBBA2EE7CDC4}"/>
              </a:ext>
            </a:extLst>
          </p:cNvPr>
          <p:cNvSpPr txBox="1">
            <a:spLocks/>
          </p:cNvSpPr>
          <p:nvPr/>
        </p:nvSpPr>
        <p:spPr>
          <a:xfrm>
            <a:off x="354051" y="223282"/>
            <a:ext cx="8417849" cy="857400"/>
          </a:xfrm>
          <a:prstGeom prst="rect">
            <a:avLst/>
          </a:prstGeom>
          <a:noFill/>
          <a:ln>
            <a:noFill/>
          </a:ln>
        </p:spPr>
        <p:txBody>
          <a:bodyPr spcFirstLastPara="1" wrap="square" lIns="91377" tIns="91377" rIns="91377" bIns="91377"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1pPr>
            <a:lvl2pPr marR="0" lvl="1"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2pPr>
            <a:lvl3pPr marR="0" lvl="2"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3pPr>
            <a:lvl4pPr marR="0" lvl="3"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4pPr>
            <a:lvl5pPr marR="0" lvl="4"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5pPr>
            <a:lvl6pPr marR="0" lvl="5"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6pPr>
            <a:lvl7pPr marR="0" lvl="6"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7pPr>
            <a:lvl8pPr marR="0" lvl="7"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8pPr>
            <a:lvl9pPr marR="0" lvl="8"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9pPr>
          </a:lstStyle>
          <a:p>
            <a:pPr algn="ctr"/>
            <a:r>
              <a:rPr lang="es-ES" sz="3200" dirty="0" smtClean="0">
                <a:solidFill>
                  <a:schemeClr val="tx1"/>
                </a:solidFill>
                <a:latin typeface="Raleway" panose="020B0604020202020204" charset="0"/>
              </a:rPr>
              <a:t>CONCLUSIÓN</a:t>
            </a:r>
            <a:endParaRPr lang="es-VE" sz="3200" dirty="0">
              <a:solidFill>
                <a:schemeClr val="tx1"/>
              </a:solidFill>
              <a:latin typeface="Raleway" panose="020B0604020202020204" charset="0"/>
            </a:endParaRPr>
          </a:p>
        </p:txBody>
      </p:sp>
      <p:sp>
        <p:nvSpPr>
          <p:cNvPr id="3" name="Rectángulo 2"/>
          <p:cNvSpPr/>
          <p:nvPr/>
        </p:nvSpPr>
        <p:spPr>
          <a:xfrm>
            <a:off x="2002234" y="4846166"/>
            <a:ext cx="5121479" cy="246221"/>
          </a:xfrm>
          <a:prstGeom prst="rect">
            <a:avLst/>
          </a:prstGeom>
        </p:spPr>
        <p:txBody>
          <a:bodyPr wrap="square">
            <a:spAutoFit/>
          </a:bodyPr>
          <a:lstStyle/>
          <a:p>
            <a:pPr algn="ctr"/>
            <a:r>
              <a:rPr lang="es-VE" sz="1000" dirty="0" err="1">
                <a:solidFill>
                  <a:schemeClr val="tx1"/>
                </a:solidFill>
                <a:latin typeface="Raleway" panose="020B0604020202020204" charset="0"/>
              </a:rPr>
              <a:t>Rasmussen</a:t>
            </a:r>
            <a:r>
              <a:rPr lang="es-VE" sz="1000" dirty="0">
                <a:solidFill>
                  <a:schemeClr val="tx1"/>
                </a:solidFill>
                <a:latin typeface="Raleway" panose="020B0604020202020204" charset="0"/>
              </a:rPr>
              <a:t> PV, et al. </a:t>
            </a:r>
            <a:r>
              <a:rPr lang="es-VE" sz="1000" dirty="0" err="1">
                <a:solidFill>
                  <a:schemeClr val="tx1"/>
                </a:solidFill>
                <a:latin typeface="Raleway" panose="020B0604020202020204" charset="0"/>
              </a:rPr>
              <a:t>Heart</a:t>
            </a:r>
            <a:r>
              <a:rPr lang="es-VE" sz="1000" dirty="0">
                <a:solidFill>
                  <a:schemeClr val="tx1"/>
                </a:solidFill>
                <a:latin typeface="Raleway" panose="020B0604020202020204" charset="0"/>
              </a:rPr>
              <a:t> 2019;105:1160–1167. doi:10.1136/heartjnl-2018-314295</a:t>
            </a:r>
          </a:p>
        </p:txBody>
      </p:sp>
      <p:sp>
        <p:nvSpPr>
          <p:cNvPr id="15" name="Rectángulo 14"/>
          <p:cNvSpPr/>
          <p:nvPr/>
        </p:nvSpPr>
        <p:spPr>
          <a:xfrm>
            <a:off x="370693" y="980365"/>
            <a:ext cx="8416476" cy="378812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VE"/>
          </a:p>
        </p:txBody>
      </p:sp>
      <p:sp>
        <p:nvSpPr>
          <p:cNvPr id="16" name="Rectángulo 15"/>
          <p:cNvSpPr/>
          <p:nvPr/>
        </p:nvSpPr>
        <p:spPr>
          <a:xfrm>
            <a:off x="294395" y="897693"/>
            <a:ext cx="8563446" cy="3948473"/>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 name="Rectángulo 1"/>
          <p:cNvSpPr/>
          <p:nvPr/>
        </p:nvSpPr>
        <p:spPr>
          <a:xfrm>
            <a:off x="931336" y="1568787"/>
            <a:ext cx="7289563" cy="1835374"/>
          </a:xfrm>
          <a:prstGeom prst="rect">
            <a:avLst/>
          </a:prstGeom>
          <a:solidFill>
            <a:schemeClr val="accent1"/>
          </a:solidFill>
        </p:spPr>
        <p:txBody>
          <a:bodyPr wrap="square">
            <a:spAutoFit/>
          </a:bodyPr>
          <a:lstStyle/>
          <a:p>
            <a:pPr algn="just">
              <a:lnSpc>
                <a:spcPct val="115000"/>
              </a:lnSpc>
              <a:spcAft>
                <a:spcPts val="1000"/>
              </a:spcAft>
            </a:pPr>
            <a:r>
              <a:rPr lang="en-US" b="1" dirty="0" smtClean="0">
                <a:solidFill>
                  <a:schemeClr val="tx1"/>
                </a:solidFill>
                <a:latin typeface="Raleway" panose="020B0604020202020204" charset="0"/>
                <a:ea typeface="Calibri" panose="020F0502020204030204" pitchFamily="34" charset="0"/>
                <a:cs typeface="Times New Roman" panose="02020603050405020304" pitchFamily="18" charset="0"/>
              </a:rPr>
              <a:t>En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una</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gran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población</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de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atención</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a:t>
            </a:r>
            <a:r>
              <a:rPr lang="en-US" b="1" dirty="0" err="1" smtClean="0">
                <a:solidFill>
                  <a:schemeClr val="tx1"/>
                </a:solidFill>
                <a:latin typeface="Raleway" panose="020B0604020202020204" charset="0"/>
                <a:ea typeface="Calibri" panose="020F0502020204030204" pitchFamily="34" charset="0"/>
                <a:cs typeface="Times New Roman" panose="02020603050405020304" pitchFamily="18" charset="0"/>
              </a:rPr>
              <a:t>primaria</a:t>
            </a:r>
            <a:r>
              <a:rPr lang="en-US" b="1" dirty="0" smtClean="0">
                <a:solidFill>
                  <a:schemeClr val="tx1"/>
                </a:solidFill>
                <a:latin typeface="Raleway" panose="020B0604020202020204" charset="0"/>
                <a:ea typeface="Calibri" panose="020F0502020204030204" pitchFamily="34" charset="0"/>
                <a:cs typeface="Times New Roman" panose="02020603050405020304" pitchFamily="18" charset="0"/>
              </a:rPr>
              <a:t> se </a:t>
            </a:r>
            <a:r>
              <a:rPr lang="en-US" b="1" dirty="0" err="1" smtClean="0">
                <a:solidFill>
                  <a:schemeClr val="tx1"/>
                </a:solidFill>
                <a:latin typeface="Raleway" panose="020B0604020202020204" charset="0"/>
                <a:ea typeface="Calibri" panose="020F0502020204030204" pitchFamily="34" charset="0"/>
                <a:cs typeface="Times New Roman" panose="02020603050405020304" pitchFamily="18" charset="0"/>
              </a:rPr>
              <a:t>encontró</a:t>
            </a:r>
            <a:r>
              <a:rPr lang="en-US" b="1" dirty="0" smtClean="0">
                <a:solidFill>
                  <a:schemeClr val="tx1"/>
                </a:solidFill>
                <a:latin typeface="Raleway" panose="020B0604020202020204" charset="0"/>
                <a:ea typeface="Calibri" panose="020F0502020204030204" pitchFamily="34" charset="0"/>
                <a:cs typeface="Times New Roman" panose="02020603050405020304" pitchFamily="18" charset="0"/>
              </a:rPr>
              <a:t>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que</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el BRD y la VNICD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eran</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mucho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más</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prevalentes</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en hombres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que</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en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mujeres</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y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que</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el BRI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fue</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marginalmente</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más</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prevalente</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en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mujeres</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que</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en hombres. </a:t>
            </a:r>
            <a:endParaRPr lang="en-US" b="1" dirty="0" smtClean="0">
              <a:solidFill>
                <a:schemeClr val="tx1"/>
              </a:solidFill>
              <a:latin typeface="Raleway" panose="020B0604020202020204" charset="0"/>
              <a:ea typeface="Calibri" panose="020F0502020204030204" pitchFamily="34" charset="0"/>
              <a:cs typeface="Times New Roman" panose="02020603050405020304" pitchFamily="18" charset="0"/>
            </a:endParaRPr>
          </a:p>
          <a:p>
            <a:pPr algn="just">
              <a:lnSpc>
                <a:spcPct val="115000"/>
              </a:lnSpc>
              <a:spcAft>
                <a:spcPts val="1000"/>
              </a:spcAft>
            </a:pPr>
            <a:endParaRPr lang="en-US" b="1" dirty="0" smtClean="0">
              <a:solidFill>
                <a:schemeClr val="tx1"/>
              </a:solidFill>
              <a:latin typeface="Raleway" panose="020B0604020202020204" charset="0"/>
              <a:ea typeface="Calibri" panose="020F0502020204030204" pitchFamily="34" charset="0"/>
              <a:cs typeface="Times New Roman" panose="02020603050405020304" pitchFamily="18" charset="0"/>
            </a:endParaRPr>
          </a:p>
          <a:p>
            <a:pPr algn="just">
              <a:lnSpc>
                <a:spcPct val="115000"/>
              </a:lnSpc>
              <a:spcAft>
                <a:spcPts val="1000"/>
              </a:spcAft>
            </a:pPr>
            <a:r>
              <a:rPr lang="en-US" b="1" dirty="0" smtClean="0">
                <a:solidFill>
                  <a:schemeClr val="tx1"/>
                </a:solidFill>
                <a:latin typeface="Raleway" panose="020B0604020202020204" charset="0"/>
                <a:ea typeface="Calibri" panose="020F0502020204030204" pitchFamily="34" charset="0"/>
                <a:cs typeface="Times New Roman" panose="02020603050405020304" pitchFamily="18" charset="0"/>
              </a:rPr>
              <a:t>Se </a:t>
            </a:r>
            <a:r>
              <a:rPr lang="en-US" b="1" dirty="0" err="1" smtClean="0">
                <a:solidFill>
                  <a:schemeClr val="tx1"/>
                </a:solidFill>
                <a:latin typeface="Raleway" panose="020B0604020202020204" charset="0"/>
                <a:ea typeface="Calibri" panose="020F0502020204030204" pitchFamily="34" charset="0"/>
                <a:cs typeface="Times New Roman" panose="02020603050405020304" pitchFamily="18" charset="0"/>
              </a:rPr>
              <a:t>encontraron</a:t>
            </a:r>
            <a:r>
              <a:rPr lang="en-US" b="1" dirty="0" smtClean="0">
                <a:solidFill>
                  <a:schemeClr val="tx1"/>
                </a:solidFill>
                <a:latin typeface="Raleway" panose="020B0604020202020204" charset="0"/>
                <a:ea typeface="Calibri" panose="020F0502020204030204" pitchFamily="34" charset="0"/>
                <a:cs typeface="Times New Roman" panose="02020603050405020304" pitchFamily="18" charset="0"/>
              </a:rPr>
              <a:t>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asociaciones</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significativas</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entre </a:t>
            </a:r>
            <a:r>
              <a:rPr lang="en-US" b="1" dirty="0" smtClean="0">
                <a:solidFill>
                  <a:schemeClr val="tx1"/>
                </a:solidFill>
                <a:latin typeface="Raleway" panose="020B0604020202020204" charset="0"/>
                <a:ea typeface="Calibri" panose="020F0502020204030204" pitchFamily="34" charset="0"/>
                <a:cs typeface="Times New Roman" panose="02020603050405020304" pitchFamily="18" charset="0"/>
              </a:rPr>
              <a:t>BRD, </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BRI, NIVCD y el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peligro</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de IC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incidente</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a:t>
            </a:r>
            <a:r>
              <a:rPr lang="en-US" b="1" dirty="0" smtClean="0">
                <a:solidFill>
                  <a:schemeClr val="tx1"/>
                </a:solidFill>
                <a:latin typeface="Raleway" panose="020B0604020202020204" charset="0"/>
                <a:ea typeface="Calibri" panose="020F0502020204030204" pitchFamily="34" charset="0"/>
                <a:cs typeface="Times New Roman" panose="02020603050405020304" pitchFamily="18" charset="0"/>
              </a:rPr>
              <a:t>IM,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así</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como</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la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implantación</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de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marcapasos</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a:t>
            </a:r>
            <a:endParaRPr lang="es-VE" sz="2000" b="1" dirty="0">
              <a:solidFill>
                <a:schemeClr val="tx1"/>
              </a:solidFill>
              <a:effectLst/>
              <a:latin typeface="Raleway" panose="020B060402020202020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330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7" name="Google Shape;97;p13"/>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38</a:t>
            </a:fld>
            <a:endParaRPr/>
          </a:p>
        </p:txBody>
      </p:sp>
      <p:pic>
        <p:nvPicPr>
          <p:cNvPr id="7" name="Picture 14" descr="Resultado de imagen para ucla">
            <a:extLst>
              <a:ext uri="{FF2B5EF4-FFF2-40B4-BE49-F238E27FC236}">
                <a16:creationId xmlns:a16="http://schemas.microsoft.com/office/drawing/2014/main" xmlns="" id="{AC4FCE31-FE7D-4E63-9C07-76A3AD85581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74868" y="95693"/>
            <a:ext cx="281926" cy="3138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Resultado de imagen para ascardio">
            <a:extLst>
              <a:ext uri="{FF2B5EF4-FFF2-40B4-BE49-F238E27FC236}">
                <a16:creationId xmlns:a16="http://schemas.microsoft.com/office/drawing/2014/main" xmlns="" id="{454F8DE8-4376-4ADB-808F-DC13F6C805D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Removal>
                    </a14:imgEffect>
                  </a14:imgLayer>
                </a14:imgProps>
              </a:ext>
              <a:ext uri="{28A0092B-C50C-407E-A947-70E740481C1C}">
                <a14:useLocalDpi xmlns:a14="http://schemas.microsoft.com/office/drawing/2010/main" val="0"/>
              </a:ext>
            </a:extLst>
          </a:blip>
          <a:srcRect/>
          <a:stretch>
            <a:fillRect/>
          </a:stretch>
        </p:blipFill>
        <p:spPr bwMode="auto">
          <a:xfrm>
            <a:off x="81498" y="447408"/>
            <a:ext cx="280009" cy="31034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xmlns="" id="{B0068233-53FD-430F-A073-2FF9EE9AA2CD}"/>
              </a:ext>
            </a:extLst>
          </p:cNvPr>
          <p:cNvSpPr txBox="1"/>
          <p:nvPr/>
        </p:nvSpPr>
        <p:spPr>
          <a:xfrm>
            <a:off x="1976328" y="1253305"/>
            <a:ext cx="5029202" cy="2616101"/>
          </a:xfrm>
          <a:prstGeom prst="rect">
            <a:avLst/>
          </a:prstGeom>
          <a:solidFill>
            <a:schemeClr val="accent1"/>
          </a:solidFill>
        </p:spPr>
        <p:txBody>
          <a:bodyPr wrap="square">
            <a:spAutoFit/>
          </a:bodyPr>
          <a:lstStyle/>
          <a:p>
            <a:endParaRPr lang="es-VE" sz="3200" b="1" dirty="0">
              <a:solidFill>
                <a:schemeClr val="bg1"/>
              </a:solidFill>
              <a:latin typeface="Raleway" panose="020B0604020202020204" charset="0"/>
            </a:endParaRPr>
          </a:p>
          <a:p>
            <a:pPr algn="ctr"/>
            <a:endParaRPr lang="es-VE" sz="3200" b="1" dirty="0" smtClean="0">
              <a:solidFill>
                <a:schemeClr val="tx1"/>
              </a:solidFill>
              <a:latin typeface="Raleway" panose="020B0604020202020204" charset="0"/>
            </a:endParaRPr>
          </a:p>
          <a:p>
            <a:pPr algn="ctr"/>
            <a:r>
              <a:rPr lang="es-VE" sz="3600" b="1" dirty="0" smtClean="0">
                <a:solidFill>
                  <a:schemeClr val="tx1"/>
                </a:solidFill>
                <a:latin typeface="Raleway" panose="020B0604020202020204" charset="0"/>
              </a:rPr>
              <a:t>LIMITACIONES</a:t>
            </a:r>
            <a:endParaRPr lang="es-VE" sz="3600" b="1" dirty="0">
              <a:solidFill>
                <a:schemeClr val="tx1"/>
              </a:solidFill>
              <a:latin typeface="Raleway" panose="020B0604020202020204" charset="0"/>
            </a:endParaRPr>
          </a:p>
          <a:p>
            <a:endParaRPr lang="es-VE" sz="3200" b="1" dirty="0">
              <a:solidFill>
                <a:schemeClr val="bg1"/>
              </a:solidFill>
              <a:latin typeface="Raleway" panose="020B0604020202020204" charset="0"/>
            </a:endParaRPr>
          </a:p>
          <a:p>
            <a:endParaRPr lang="es-VE" sz="3200" b="1" dirty="0">
              <a:solidFill>
                <a:schemeClr val="bg1"/>
              </a:solidFill>
              <a:latin typeface="Raleway" panose="020B0604020202020204" charset="0"/>
            </a:endParaRPr>
          </a:p>
        </p:txBody>
      </p:sp>
    </p:spTree>
    <p:extLst>
      <p:ext uri="{BB962C8B-B14F-4D97-AF65-F5344CB8AC3E}">
        <p14:creationId xmlns:p14="http://schemas.microsoft.com/office/powerpoint/2010/main" val="1598224731"/>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7" name="Picture 14" descr="Resultado de imagen para ucla">
            <a:extLst>
              <a:ext uri="{FF2B5EF4-FFF2-40B4-BE49-F238E27FC236}">
                <a16:creationId xmlns:a16="http://schemas.microsoft.com/office/drawing/2014/main" xmlns="" id="{AC4FCE31-FE7D-4E63-9C07-76A3AD85581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74868" y="95693"/>
            <a:ext cx="281926" cy="3138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Resultado de imagen para ascardio">
            <a:extLst>
              <a:ext uri="{FF2B5EF4-FFF2-40B4-BE49-F238E27FC236}">
                <a16:creationId xmlns:a16="http://schemas.microsoft.com/office/drawing/2014/main" xmlns="" id="{454F8DE8-4376-4ADB-808F-DC13F6C805D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Removal>
                    </a14:imgEffect>
                  </a14:imgLayer>
                </a14:imgProps>
              </a:ext>
              <a:ext uri="{28A0092B-C50C-407E-A947-70E740481C1C}">
                <a14:useLocalDpi xmlns:a14="http://schemas.microsoft.com/office/drawing/2010/main" val="0"/>
              </a:ext>
            </a:extLst>
          </a:blip>
          <a:srcRect/>
          <a:stretch>
            <a:fillRect/>
          </a:stretch>
        </p:blipFill>
        <p:spPr bwMode="auto">
          <a:xfrm>
            <a:off x="81498" y="447408"/>
            <a:ext cx="280009" cy="310343"/>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13;p24">
            <a:extLst>
              <a:ext uri="{FF2B5EF4-FFF2-40B4-BE49-F238E27FC236}">
                <a16:creationId xmlns:a16="http://schemas.microsoft.com/office/drawing/2014/main" xmlns="" id="{3EFA7B88-1F8D-4A5E-9F60-FBBA2EE7CDC4}"/>
              </a:ext>
            </a:extLst>
          </p:cNvPr>
          <p:cNvSpPr txBox="1">
            <a:spLocks/>
          </p:cNvSpPr>
          <p:nvPr/>
        </p:nvSpPr>
        <p:spPr>
          <a:xfrm>
            <a:off x="354051" y="223282"/>
            <a:ext cx="8417849" cy="857400"/>
          </a:xfrm>
          <a:prstGeom prst="rect">
            <a:avLst/>
          </a:prstGeom>
          <a:noFill/>
          <a:ln>
            <a:noFill/>
          </a:ln>
        </p:spPr>
        <p:txBody>
          <a:bodyPr spcFirstLastPara="1" wrap="square" lIns="91377" tIns="91377" rIns="91377" bIns="91377"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1pPr>
            <a:lvl2pPr marR="0" lvl="1"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2pPr>
            <a:lvl3pPr marR="0" lvl="2"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3pPr>
            <a:lvl4pPr marR="0" lvl="3"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4pPr>
            <a:lvl5pPr marR="0" lvl="4"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5pPr>
            <a:lvl6pPr marR="0" lvl="5"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6pPr>
            <a:lvl7pPr marR="0" lvl="6"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7pPr>
            <a:lvl8pPr marR="0" lvl="7"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8pPr>
            <a:lvl9pPr marR="0" lvl="8"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9pPr>
          </a:lstStyle>
          <a:p>
            <a:pPr algn="ctr"/>
            <a:r>
              <a:rPr lang="es-ES" sz="3200" dirty="0" smtClean="0">
                <a:solidFill>
                  <a:schemeClr val="tx1"/>
                </a:solidFill>
                <a:latin typeface="Raleway" panose="020B0604020202020204" charset="0"/>
              </a:rPr>
              <a:t>LIMITACIONES</a:t>
            </a:r>
            <a:endParaRPr lang="es-VE" sz="3200" dirty="0">
              <a:solidFill>
                <a:schemeClr val="tx1"/>
              </a:solidFill>
              <a:latin typeface="Raleway" panose="020B0604020202020204" charset="0"/>
            </a:endParaRPr>
          </a:p>
        </p:txBody>
      </p:sp>
      <p:sp>
        <p:nvSpPr>
          <p:cNvPr id="3" name="Rectángulo 2"/>
          <p:cNvSpPr/>
          <p:nvPr/>
        </p:nvSpPr>
        <p:spPr>
          <a:xfrm>
            <a:off x="2002234" y="4846166"/>
            <a:ext cx="5121479" cy="246221"/>
          </a:xfrm>
          <a:prstGeom prst="rect">
            <a:avLst/>
          </a:prstGeom>
        </p:spPr>
        <p:txBody>
          <a:bodyPr wrap="square">
            <a:spAutoFit/>
          </a:bodyPr>
          <a:lstStyle/>
          <a:p>
            <a:pPr algn="ctr"/>
            <a:r>
              <a:rPr lang="es-VE" sz="1000" dirty="0" err="1">
                <a:solidFill>
                  <a:schemeClr val="tx1"/>
                </a:solidFill>
                <a:latin typeface="Raleway" panose="020B0604020202020204" charset="0"/>
              </a:rPr>
              <a:t>Rasmussen</a:t>
            </a:r>
            <a:r>
              <a:rPr lang="es-VE" sz="1000" dirty="0">
                <a:solidFill>
                  <a:schemeClr val="tx1"/>
                </a:solidFill>
                <a:latin typeface="Raleway" panose="020B0604020202020204" charset="0"/>
              </a:rPr>
              <a:t> PV, et al. </a:t>
            </a:r>
            <a:r>
              <a:rPr lang="es-VE" sz="1000" dirty="0" err="1">
                <a:solidFill>
                  <a:schemeClr val="tx1"/>
                </a:solidFill>
                <a:latin typeface="Raleway" panose="020B0604020202020204" charset="0"/>
              </a:rPr>
              <a:t>Heart</a:t>
            </a:r>
            <a:r>
              <a:rPr lang="es-VE" sz="1000" dirty="0">
                <a:solidFill>
                  <a:schemeClr val="tx1"/>
                </a:solidFill>
                <a:latin typeface="Raleway" panose="020B0604020202020204" charset="0"/>
              </a:rPr>
              <a:t> 2019;105:1160–1167. doi:10.1136/heartjnl-2018-314295</a:t>
            </a:r>
          </a:p>
        </p:txBody>
      </p:sp>
      <p:sp>
        <p:nvSpPr>
          <p:cNvPr id="15" name="Rectángulo 14"/>
          <p:cNvSpPr/>
          <p:nvPr/>
        </p:nvSpPr>
        <p:spPr>
          <a:xfrm>
            <a:off x="370693" y="980365"/>
            <a:ext cx="8416476" cy="378812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VE"/>
          </a:p>
        </p:txBody>
      </p:sp>
      <p:sp>
        <p:nvSpPr>
          <p:cNvPr id="16" name="Rectángulo 15"/>
          <p:cNvSpPr/>
          <p:nvPr/>
        </p:nvSpPr>
        <p:spPr>
          <a:xfrm>
            <a:off x="294395" y="897693"/>
            <a:ext cx="8563446" cy="3948473"/>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 name="Rectángulo 1"/>
          <p:cNvSpPr/>
          <p:nvPr/>
        </p:nvSpPr>
        <p:spPr>
          <a:xfrm>
            <a:off x="669985" y="1493483"/>
            <a:ext cx="6849455" cy="523220"/>
          </a:xfrm>
          <a:prstGeom prst="rect">
            <a:avLst/>
          </a:prstGeom>
          <a:solidFill>
            <a:schemeClr val="accent2"/>
          </a:solidFill>
        </p:spPr>
        <p:txBody>
          <a:bodyPr wrap="square">
            <a:spAutoFit/>
          </a:bodyPr>
          <a:lstStyle/>
          <a:p>
            <a:r>
              <a:rPr lang="es-VE" b="1" dirty="0">
                <a:solidFill>
                  <a:schemeClr val="tx1"/>
                </a:solidFill>
                <a:latin typeface="Raleway" panose="020B0604020202020204" charset="0"/>
                <a:ea typeface="Calibri" panose="020F0502020204030204" pitchFamily="34" charset="0"/>
                <a:cs typeface="Times New Roman" panose="02020603050405020304" pitchFamily="18" charset="0"/>
              </a:rPr>
              <a:t>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Existen</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diferentes</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definiciones</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electrocardiográficas</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de los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subtipos</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de </a:t>
            </a:r>
            <a:r>
              <a:rPr lang="en-US" b="1" dirty="0" err="1" smtClean="0">
                <a:solidFill>
                  <a:schemeClr val="tx1"/>
                </a:solidFill>
                <a:latin typeface="Raleway" panose="020B0604020202020204" charset="0"/>
                <a:ea typeface="Calibri" panose="020F0502020204030204" pitchFamily="34" charset="0"/>
                <a:cs typeface="Times New Roman" panose="02020603050405020304" pitchFamily="18" charset="0"/>
              </a:rPr>
              <a:t>Bloqueos</a:t>
            </a:r>
            <a:r>
              <a:rPr lang="en-US" b="1" dirty="0" smtClean="0">
                <a:solidFill>
                  <a:schemeClr val="tx1"/>
                </a:solidFill>
                <a:latin typeface="Raleway" panose="020B0604020202020204" charset="0"/>
                <a:ea typeface="Calibri" panose="020F0502020204030204" pitchFamily="34" charset="0"/>
                <a:cs typeface="Times New Roman" panose="02020603050405020304" pitchFamily="18" charset="0"/>
              </a:rPr>
              <a:t> de </a:t>
            </a:r>
            <a:r>
              <a:rPr lang="en-US" b="1" dirty="0" err="1" smtClean="0">
                <a:solidFill>
                  <a:schemeClr val="tx1"/>
                </a:solidFill>
                <a:latin typeface="Raleway" panose="020B0604020202020204" charset="0"/>
                <a:ea typeface="Calibri" panose="020F0502020204030204" pitchFamily="34" charset="0"/>
                <a:cs typeface="Times New Roman" panose="02020603050405020304" pitchFamily="18" charset="0"/>
              </a:rPr>
              <a:t>rama</a:t>
            </a:r>
            <a:r>
              <a:rPr lang="en-US" b="1" dirty="0" smtClean="0">
                <a:solidFill>
                  <a:schemeClr val="tx1"/>
                </a:solidFill>
                <a:latin typeface="Raleway" panose="020B0604020202020204" charset="0"/>
                <a:ea typeface="Calibri" panose="020F0502020204030204" pitchFamily="34" charset="0"/>
                <a:cs typeface="Times New Roman" panose="02020603050405020304" pitchFamily="18" charset="0"/>
              </a:rPr>
              <a:t>, </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lo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que</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dificulta</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las</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comparaciones</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de </a:t>
            </a:r>
            <a:r>
              <a:rPr lang="en-US" b="1" dirty="0" err="1" smtClean="0">
                <a:solidFill>
                  <a:schemeClr val="tx1"/>
                </a:solidFill>
                <a:latin typeface="Raleway" panose="020B0604020202020204" charset="0"/>
                <a:ea typeface="Calibri" panose="020F0502020204030204" pitchFamily="34" charset="0"/>
                <a:cs typeface="Times New Roman" panose="02020603050405020304" pitchFamily="18" charset="0"/>
              </a:rPr>
              <a:t>estudios</a:t>
            </a:r>
            <a:r>
              <a:rPr lang="en-US" b="1" dirty="0" smtClean="0">
                <a:solidFill>
                  <a:schemeClr val="tx1"/>
                </a:solidFill>
                <a:latin typeface="Raleway" panose="020B0604020202020204" charset="0"/>
                <a:ea typeface="Calibri" panose="020F0502020204030204" pitchFamily="34" charset="0"/>
                <a:cs typeface="Times New Roman" panose="02020603050405020304" pitchFamily="18" charset="0"/>
              </a:rPr>
              <a:t>.</a:t>
            </a:r>
            <a:endParaRPr lang="es-VE" b="1" dirty="0">
              <a:solidFill>
                <a:schemeClr val="tx1"/>
              </a:solidFill>
              <a:latin typeface="Raleway" panose="020B0604020202020204" charset="0"/>
            </a:endParaRPr>
          </a:p>
        </p:txBody>
      </p:sp>
      <p:sp>
        <p:nvSpPr>
          <p:cNvPr id="4" name="Rectángulo 3"/>
          <p:cNvSpPr/>
          <p:nvPr/>
        </p:nvSpPr>
        <p:spPr>
          <a:xfrm>
            <a:off x="669984" y="2605428"/>
            <a:ext cx="6849455" cy="307777"/>
          </a:xfrm>
          <a:prstGeom prst="rect">
            <a:avLst/>
          </a:prstGeom>
          <a:solidFill>
            <a:schemeClr val="accent2"/>
          </a:solidFill>
        </p:spPr>
        <p:txBody>
          <a:bodyPr wrap="square">
            <a:spAutoFit/>
          </a:bodyPr>
          <a:lstStyle/>
          <a:p>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Se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desconoce</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la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validez</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de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muchos</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a:t>
            </a:r>
            <a:r>
              <a:rPr lang="en-US" b="1" dirty="0" err="1">
                <a:solidFill>
                  <a:schemeClr val="tx1"/>
                </a:solidFill>
                <a:latin typeface="Raleway" panose="020B0604020202020204" charset="0"/>
                <a:ea typeface="Calibri" panose="020F0502020204030204" pitchFamily="34" charset="0"/>
                <a:cs typeface="Times New Roman" panose="02020603050405020304" pitchFamily="18" charset="0"/>
              </a:rPr>
              <a:t>diagnósticos</a:t>
            </a:r>
            <a:r>
              <a:rPr lang="en-US" b="1" dirty="0">
                <a:solidFill>
                  <a:schemeClr val="tx1"/>
                </a:solidFill>
                <a:latin typeface="Raleway" panose="020B0604020202020204" charset="0"/>
                <a:ea typeface="Calibri" panose="020F0502020204030204" pitchFamily="34" charset="0"/>
                <a:cs typeface="Times New Roman" panose="02020603050405020304" pitchFamily="18" charset="0"/>
              </a:rPr>
              <a:t> en los </a:t>
            </a:r>
            <a:r>
              <a:rPr lang="en-US" b="1" dirty="0" err="1" smtClean="0">
                <a:solidFill>
                  <a:schemeClr val="tx1"/>
                </a:solidFill>
                <a:latin typeface="Raleway" panose="020B0604020202020204" charset="0"/>
                <a:ea typeface="Calibri" panose="020F0502020204030204" pitchFamily="34" charset="0"/>
                <a:cs typeface="Times New Roman" panose="02020603050405020304" pitchFamily="18" charset="0"/>
              </a:rPr>
              <a:t>registros</a:t>
            </a:r>
            <a:r>
              <a:rPr lang="en-US" b="1" dirty="0" smtClean="0">
                <a:solidFill>
                  <a:schemeClr val="tx1"/>
                </a:solidFill>
                <a:latin typeface="Raleway" panose="020B0604020202020204" charset="0"/>
                <a:ea typeface="Calibri" panose="020F0502020204030204" pitchFamily="34" charset="0"/>
                <a:cs typeface="Times New Roman" panose="02020603050405020304" pitchFamily="18" charset="0"/>
              </a:rPr>
              <a:t>.</a:t>
            </a:r>
            <a:endParaRPr lang="es-VE" b="1" dirty="0">
              <a:solidFill>
                <a:schemeClr val="tx1"/>
              </a:solidFill>
              <a:latin typeface="Raleway" panose="020B0604020202020204" charset="0"/>
            </a:endParaRPr>
          </a:p>
        </p:txBody>
      </p:sp>
      <p:sp>
        <p:nvSpPr>
          <p:cNvPr id="5" name="Rectángulo 4"/>
          <p:cNvSpPr/>
          <p:nvPr/>
        </p:nvSpPr>
        <p:spPr>
          <a:xfrm>
            <a:off x="669984" y="3587616"/>
            <a:ext cx="6849455" cy="307777"/>
          </a:xfrm>
          <a:prstGeom prst="rect">
            <a:avLst/>
          </a:prstGeom>
          <a:solidFill>
            <a:schemeClr val="accent2"/>
          </a:solidFill>
        </p:spPr>
        <p:txBody>
          <a:bodyPr wrap="square">
            <a:spAutoFit/>
          </a:bodyPr>
          <a:lstStyle/>
          <a:p>
            <a:r>
              <a:rPr lang="es-VE" b="1" dirty="0" smtClean="0">
                <a:solidFill>
                  <a:schemeClr val="tx1"/>
                </a:solidFill>
                <a:latin typeface="Raleway" panose="020B0604020202020204" charset="0"/>
              </a:rPr>
              <a:t>El algoritmo </a:t>
            </a:r>
            <a:r>
              <a:rPr lang="es-VE" b="1" dirty="0">
                <a:solidFill>
                  <a:schemeClr val="tx1"/>
                </a:solidFill>
                <a:latin typeface="Raleway" panose="020B0604020202020204" charset="0"/>
              </a:rPr>
              <a:t>Marquette </a:t>
            </a:r>
            <a:r>
              <a:rPr lang="es-VE" b="1" dirty="0" smtClean="0">
                <a:solidFill>
                  <a:schemeClr val="tx1"/>
                </a:solidFill>
                <a:latin typeface="Raleway" panose="020B0604020202020204" charset="0"/>
              </a:rPr>
              <a:t>12SL no reconoce melladuras en las ondas del QRS</a:t>
            </a:r>
            <a:endParaRPr lang="es-VE" b="1" dirty="0">
              <a:solidFill>
                <a:schemeClr val="tx1"/>
              </a:solidFill>
            </a:endParaRPr>
          </a:p>
        </p:txBody>
      </p:sp>
    </p:spTree>
    <p:extLst>
      <p:ext uri="{BB962C8B-B14F-4D97-AF65-F5344CB8AC3E}">
        <p14:creationId xmlns:p14="http://schemas.microsoft.com/office/powerpoint/2010/main" val="385076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7" name="Picture 14" descr="Resultado de imagen para ucla">
            <a:extLst>
              <a:ext uri="{FF2B5EF4-FFF2-40B4-BE49-F238E27FC236}">
                <a16:creationId xmlns:a16="http://schemas.microsoft.com/office/drawing/2014/main" xmlns="" id="{AC4FCE31-FE7D-4E63-9C07-76A3AD85581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74868" y="95693"/>
            <a:ext cx="281926" cy="3138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Resultado de imagen para ascardio">
            <a:extLst>
              <a:ext uri="{FF2B5EF4-FFF2-40B4-BE49-F238E27FC236}">
                <a16:creationId xmlns:a16="http://schemas.microsoft.com/office/drawing/2014/main" xmlns="" id="{454F8DE8-4376-4ADB-808F-DC13F6C805D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Removal>
                    </a14:imgEffect>
                  </a14:imgLayer>
                </a14:imgProps>
              </a:ext>
              <a:ext uri="{28A0092B-C50C-407E-A947-70E740481C1C}">
                <a14:useLocalDpi xmlns:a14="http://schemas.microsoft.com/office/drawing/2010/main" val="0"/>
              </a:ext>
            </a:extLst>
          </a:blip>
          <a:srcRect/>
          <a:stretch>
            <a:fillRect/>
          </a:stretch>
        </p:blipFill>
        <p:spPr bwMode="auto">
          <a:xfrm>
            <a:off x="81498" y="447408"/>
            <a:ext cx="280009" cy="310343"/>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13;p24">
            <a:extLst>
              <a:ext uri="{FF2B5EF4-FFF2-40B4-BE49-F238E27FC236}">
                <a16:creationId xmlns:a16="http://schemas.microsoft.com/office/drawing/2014/main" xmlns="" id="{3EFA7B88-1F8D-4A5E-9F60-FBBA2EE7CDC4}"/>
              </a:ext>
            </a:extLst>
          </p:cNvPr>
          <p:cNvSpPr txBox="1">
            <a:spLocks/>
          </p:cNvSpPr>
          <p:nvPr/>
        </p:nvSpPr>
        <p:spPr>
          <a:xfrm>
            <a:off x="354051" y="223282"/>
            <a:ext cx="8417849" cy="857400"/>
          </a:xfrm>
          <a:prstGeom prst="rect">
            <a:avLst/>
          </a:prstGeom>
          <a:noFill/>
          <a:ln>
            <a:noFill/>
          </a:ln>
        </p:spPr>
        <p:txBody>
          <a:bodyPr spcFirstLastPara="1" wrap="square" lIns="91377" tIns="91377" rIns="91377" bIns="91377"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1pPr>
            <a:lvl2pPr marR="0" lvl="1"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2pPr>
            <a:lvl3pPr marR="0" lvl="2"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3pPr>
            <a:lvl4pPr marR="0" lvl="3"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4pPr>
            <a:lvl5pPr marR="0" lvl="4"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5pPr>
            <a:lvl6pPr marR="0" lvl="5"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6pPr>
            <a:lvl7pPr marR="0" lvl="6"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7pPr>
            <a:lvl8pPr marR="0" lvl="7"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8pPr>
            <a:lvl9pPr marR="0" lvl="8"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9pPr>
          </a:lstStyle>
          <a:p>
            <a:pPr algn="ctr"/>
            <a:r>
              <a:rPr lang="es-ES" sz="3200" dirty="0" smtClean="0">
                <a:solidFill>
                  <a:schemeClr val="tx1"/>
                </a:solidFill>
                <a:latin typeface="Raleway" panose="020B0604020202020204" charset="0"/>
              </a:rPr>
              <a:t>INTRODUCCIÓN</a:t>
            </a:r>
            <a:endParaRPr lang="es-VE" sz="3200" dirty="0">
              <a:solidFill>
                <a:schemeClr val="tx1"/>
              </a:solidFill>
              <a:latin typeface="Raleway" panose="020B0604020202020204" charset="0"/>
            </a:endParaRPr>
          </a:p>
        </p:txBody>
      </p:sp>
      <p:sp>
        <p:nvSpPr>
          <p:cNvPr id="3" name="Rectángulo 2"/>
          <p:cNvSpPr/>
          <p:nvPr/>
        </p:nvSpPr>
        <p:spPr>
          <a:xfrm>
            <a:off x="2002234" y="4846166"/>
            <a:ext cx="5121479" cy="246221"/>
          </a:xfrm>
          <a:prstGeom prst="rect">
            <a:avLst/>
          </a:prstGeom>
        </p:spPr>
        <p:txBody>
          <a:bodyPr wrap="square">
            <a:spAutoFit/>
          </a:bodyPr>
          <a:lstStyle/>
          <a:p>
            <a:pPr algn="ctr"/>
            <a:r>
              <a:rPr lang="es-VE" sz="1000" dirty="0" err="1">
                <a:solidFill>
                  <a:schemeClr val="tx1"/>
                </a:solidFill>
                <a:latin typeface="Raleway" panose="020B0604020202020204" charset="0"/>
              </a:rPr>
              <a:t>Rasmussen</a:t>
            </a:r>
            <a:r>
              <a:rPr lang="es-VE" sz="1000" dirty="0">
                <a:solidFill>
                  <a:schemeClr val="tx1"/>
                </a:solidFill>
                <a:latin typeface="Raleway" panose="020B0604020202020204" charset="0"/>
              </a:rPr>
              <a:t> PV, et al. </a:t>
            </a:r>
            <a:r>
              <a:rPr lang="es-VE" sz="1000" dirty="0" err="1">
                <a:solidFill>
                  <a:schemeClr val="tx1"/>
                </a:solidFill>
                <a:latin typeface="Raleway" panose="020B0604020202020204" charset="0"/>
              </a:rPr>
              <a:t>Heart</a:t>
            </a:r>
            <a:r>
              <a:rPr lang="es-VE" sz="1000" dirty="0">
                <a:solidFill>
                  <a:schemeClr val="tx1"/>
                </a:solidFill>
                <a:latin typeface="Raleway" panose="020B0604020202020204" charset="0"/>
              </a:rPr>
              <a:t> 2019;105:1160–1167. doi:10.1136/heartjnl-2018-314295</a:t>
            </a:r>
          </a:p>
        </p:txBody>
      </p:sp>
      <p:sp>
        <p:nvSpPr>
          <p:cNvPr id="15" name="Rectángulo 14"/>
          <p:cNvSpPr/>
          <p:nvPr/>
        </p:nvSpPr>
        <p:spPr>
          <a:xfrm>
            <a:off x="370693" y="980365"/>
            <a:ext cx="8416476" cy="378812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VE"/>
          </a:p>
        </p:txBody>
      </p:sp>
      <p:sp>
        <p:nvSpPr>
          <p:cNvPr id="16" name="Rectángulo 15"/>
          <p:cNvSpPr/>
          <p:nvPr/>
        </p:nvSpPr>
        <p:spPr>
          <a:xfrm>
            <a:off x="294395" y="897693"/>
            <a:ext cx="8563446" cy="3948473"/>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 name="Rectángulo 1"/>
          <p:cNvSpPr/>
          <p:nvPr/>
        </p:nvSpPr>
        <p:spPr>
          <a:xfrm>
            <a:off x="517176" y="1220624"/>
            <a:ext cx="8054255" cy="3323987"/>
          </a:xfrm>
          <a:prstGeom prst="rect">
            <a:avLst/>
          </a:prstGeom>
          <a:solidFill>
            <a:schemeClr val="accent1"/>
          </a:solidFill>
        </p:spPr>
        <p:txBody>
          <a:bodyPr wrap="square">
            <a:spAutoFit/>
          </a:bodyPr>
          <a:lstStyle/>
          <a:p>
            <a:pPr marL="285750" indent="-285750" algn="just">
              <a:buClr>
                <a:schemeClr val="tx2"/>
              </a:buClr>
              <a:buFont typeface="Wingdings" panose="05000000000000000000" pitchFamily="2" charset="2"/>
              <a:buChar char="§"/>
            </a:pPr>
            <a:r>
              <a:rPr lang="es-VE" b="1" dirty="0">
                <a:solidFill>
                  <a:schemeClr val="tx1"/>
                </a:solidFill>
                <a:latin typeface="Raleway" panose="020B0604020202020204" charset="0"/>
                <a:ea typeface="Calibri" panose="020F0502020204030204" pitchFamily="34" charset="0"/>
                <a:cs typeface="Times New Roman" panose="02020603050405020304" pitchFamily="18" charset="0"/>
              </a:rPr>
              <a:t>L</a:t>
            </a:r>
            <a:r>
              <a:rPr lang="es-VE" b="1" dirty="0" smtClean="0">
                <a:solidFill>
                  <a:schemeClr val="tx1"/>
                </a:solidFill>
                <a:latin typeface="Raleway" panose="020B0604020202020204" charset="0"/>
                <a:ea typeface="Calibri" panose="020F0502020204030204" pitchFamily="34" charset="0"/>
                <a:cs typeface="Times New Roman" panose="02020603050405020304" pitchFamily="18" charset="0"/>
              </a:rPr>
              <a:t>a </a:t>
            </a:r>
            <a:r>
              <a:rPr lang="es-VE" b="1" dirty="0">
                <a:solidFill>
                  <a:schemeClr val="tx1"/>
                </a:solidFill>
                <a:latin typeface="Raleway" panose="020B0604020202020204" charset="0"/>
                <a:ea typeface="Calibri" panose="020F0502020204030204" pitchFamily="34" charset="0"/>
                <a:cs typeface="Times New Roman" panose="02020603050405020304" pitchFamily="18" charset="0"/>
              </a:rPr>
              <a:t>identificación de un bloqueo de rama del haz de </a:t>
            </a:r>
            <a:r>
              <a:rPr lang="es-VE" b="1" dirty="0" smtClean="0">
                <a:solidFill>
                  <a:schemeClr val="tx1"/>
                </a:solidFill>
                <a:latin typeface="Raleway" panose="020B0604020202020204" charset="0"/>
                <a:ea typeface="Calibri" panose="020F0502020204030204" pitchFamily="34" charset="0"/>
                <a:cs typeface="Times New Roman" panose="02020603050405020304" pitchFamily="18" charset="0"/>
              </a:rPr>
              <a:t>His a través de </a:t>
            </a:r>
            <a:r>
              <a:rPr lang="es-VE" b="1" dirty="0" smtClean="0">
                <a:solidFill>
                  <a:schemeClr val="tx1"/>
                </a:solidFill>
                <a:latin typeface="Raleway" panose="020B0604020202020204" charset="0"/>
              </a:rPr>
              <a:t>electrocardiograma </a:t>
            </a:r>
            <a:r>
              <a:rPr lang="es-VE" b="1" dirty="0">
                <a:solidFill>
                  <a:schemeClr val="tx1"/>
                </a:solidFill>
                <a:latin typeface="Raleway" panose="020B0604020202020204" charset="0"/>
              </a:rPr>
              <a:t>de 12 derivaciones de </a:t>
            </a:r>
            <a:r>
              <a:rPr lang="es-VE" b="1" dirty="0" smtClean="0">
                <a:solidFill>
                  <a:schemeClr val="tx1"/>
                </a:solidFill>
                <a:latin typeface="Raleway" panose="020B0604020202020204" charset="0"/>
              </a:rPr>
              <a:t>superficie es frecuente, </a:t>
            </a:r>
            <a:r>
              <a:rPr lang="es-VE" b="1" dirty="0">
                <a:solidFill>
                  <a:schemeClr val="tx1"/>
                </a:solidFill>
                <a:latin typeface="Raleway" panose="020B0604020202020204" charset="0"/>
              </a:rPr>
              <a:t>incluso en personas sin enfermedad cardiopulmonar conocida.</a:t>
            </a:r>
            <a:r>
              <a:rPr lang="es-VE" b="1" dirty="0" smtClean="0">
                <a:solidFill>
                  <a:schemeClr val="tx1"/>
                </a:solidFill>
                <a:latin typeface="Raleway" panose="020B0604020202020204" charset="0"/>
              </a:rPr>
              <a:t> </a:t>
            </a:r>
            <a:r>
              <a:rPr lang="es-VE" b="1" dirty="0" smtClean="0">
                <a:solidFill>
                  <a:schemeClr val="tx1"/>
                </a:solidFill>
                <a:latin typeface="Raleway" panose="020B0604020202020204" charset="0"/>
                <a:ea typeface="Calibri" panose="020F0502020204030204" pitchFamily="34" charset="0"/>
                <a:cs typeface="Times New Roman" panose="02020603050405020304" pitchFamily="18" charset="0"/>
              </a:rPr>
              <a:t> </a:t>
            </a:r>
          </a:p>
          <a:p>
            <a:pPr marL="285750" indent="-285750" algn="just">
              <a:buClr>
                <a:schemeClr val="tx2"/>
              </a:buClr>
              <a:buFont typeface="Wingdings" panose="05000000000000000000" pitchFamily="2" charset="2"/>
              <a:buChar char="§"/>
            </a:pPr>
            <a:endParaRPr lang="es-ES" b="1" dirty="0">
              <a:solidFill>
                <a:schemeClr val="tx1"/>
              </a:solidFill>
              <a:latin typeface="Raleway" panose="020B0604020202020204" charset="0"/>
              <a:ea typeface="Calibri" panose="020F0502020204030204" pitchFamily="34" charset="0"/>
              <a:cs typeface="Times New Roman" panose="02020603050405020304" pitchFamily="18" charset="0"/>
            </a:endParaRPr>
          </a:p>
          <a:p>
            <a:pPr marL="285750" indent="-285750" algn="just">
              <a:buClr>
                <a:schemeClr val="tx2"/>
              </a:buClr>
              <a:buFont typeface="Wingdings" panose="05000000000000000000" pitchFamily="2" charset="2"/>
              <a:buChar char="§"/>
            </a:pPr>
            <a:r>
              <a:rPr lang="es-VE" b="1" dirty="0">
                <a:solidFill>
                  <a:schemeClr val="tx1"/>
                </a:solidFill>
              </a:rPr>
              <a:t>El </a:t>
            </a:r>
            <a:r>
              <a:rPr lang="es-VE" b="1" dirty="0">
                <a:solidFill>
                  <a:schemeClr val="tx1"/>
                </a:solidFill>
                <a:latin typeface="Raleway" panose="020B0604020202020204" charset="0"/>
                <a:ea typeface="Calibri" panose="020F0502020204030204" pitchFamily="34" charset="0"/>
                <a:cs typeface="Times New Roman" panose="02020603050405020304" pitchFamily="18" charset="0"/>
              </a:rPr>
              <a:t>bloqueo de rama del haz de His</a:t>
            </a:r>
            <a:r>
              <a:rPr lang="es-VE" b="1" dirty="0" smtClean="0">
                <a:solidFill>
                  <a:schemeClr val="tx1"/>
                </a:solidFill>
              </a:rPr>
              <a:t> </a:t>
            </a:r>
            <a:r>
              <a:rPr lang="es-VE" b="1" dirty="0">
                <a:solidFill>
                  <a:schemeClr val="tx1"/>
                </a:solidFill>
              </a:rPr>
              <a:t>comprende los subtipos de bloqueo incompleto de rama </a:t>
            </a:r>
            <a:r>
              <a:rPr lang="es-VE" b="1" dirty="0" smtClean="0">
                <a:solidFill>
                  <a:schemeClr val="tx1"/>
                </a:solidFill>
              </a:rPr>
              <a:t>derecha, </a:t>
            </a:r>
            <a:r>
              <a:rPr lang="es-VE" b="1" dirty="0">
                <a:solidFill>
                  <a:schemeClr val="tx1"/>
                </a:solidFill>
              </a:rPr>
              <a:t>bloqueo de rama </a:t>
            </a:r>
            <a:r>
              <a:rPr lang="es-VE" b="1" dirty="0" smtClean="0">
                <a:solidFill>
                  <a:schemeClr val="tx1"/>
                </a:solidFill>
              </a:rPr>
              <a:t>derecha, </a:t>
            </a:r>
            <a:r>
              <a:rPr lang="es-VE" b="1" dirty="0">
                <a:solidFill>
                  <a:schemeClr val="tx1"/>
                </a:solidFill>
              </a:rPr>
              <a:t>bloqueo de rama </a:t>
            </a:r>
            <a:r>
              <a:rPr lang="es-VE" b="1" dirty="0" smtClean="0">
                <a:solidFill>
                  <a:schemeClr val="tx1"/>
                </a:solidFill>
              </a:rPr>
              <a:t>izquierda y </a:t>
            </a:r>
            <a:r>
              <a:rPr lang="es-VE" b="1" dirty="0">
                <a:solidFill>
                  <a:schemeClr val="tx1"/>
                </a:solidFill>
              </a:rPr>
              <a:t>defecto de conducción </a:t>
            </a:r>
            <a:r>
              <a:rPr lang="es-VE" b="1" dirty="0" err="1">
                <a:solidFill>
                  <a:schemeClr val="tx1"/>
                </a:solidFill>
              </a:rPr>
              <a:t>intraventricular</a:t>
            </a:r>
            <a:r>
              <a:rPr lang="es-VE" b="1" dirty="0">
                <a:solidFill>
                  <a:schemeClr val="tx1"/>
                </a:solidFill>
              </a:rPr>
              <a:t> no </a:t>
            </a:r>
            <a:r>
              <a:rPr lang="es-VE" b="1" dirty="0" smtClean="0">
                <a:solidFill>
                  <a:schemeClr val="tx1"/>
                </a:solidFill>
              </a:rPr>
              <a:t>específico.</a:t>
            </a:r>
          </a:p>
          <a:p>
            <a:pPr marL="285750" indent="-285750" algn="just">
              <a:buClr>
                <a:schemeClr val="tx2"/>
              </a:buClr>
              <a:buFont typeface="Wingdings" panose="05000000000000000000" pitchFamily="2" charset="2"/>
              <a:buChar char="§"/>
            </a:pPr>
            <a:endParaRPr lang="es-VE" b="1" dirty="0" smtClean="0">
              <a:solidFill>
                <a:schemeClr val="tx1"/>
              </a:solidFill>
            </a:endParaRPr>
          </a:p>
          <a:p>
            <a:pPr marL="285750" indent="-285750" algn="just">
              <a:buClr>
                <a:schemeClr val="tx2"/>
              </a:buClr>
              <a:buFont typeface="Wingdings" panose="05000000000000000000" pitchFamily="2" charset="2"/>
              <a:buChar char="§"/>
            </a:pPr>
            <a:r>
              <a:rPr lang="es-VE" b="1" dirty="0" smtClean="0">
                <a:solidFill>
                  <a:schemeClr val="tx1"/>
                </a:solidFill>
              </a:rPr>
              <a:t>Los </a:t>
            </a:r>
            <a:r>
              <a:rPr lang="es-VE" b="1" dirty="0">
                <a:solidFill>
                  <a:schemeClr val="tx1"/>
                </a:solidFill>
              </a:rPr>
              <a:t>subtipos de </a:t>
            </a:r>
            <a:r>
              <a:rPr lang="es-VE" b="1" dirty="0">
                <a:solidFill>
                  <a:schemeClr val="tx1"/>
                </a:solidFill>
                <a:latin typeface="Raleway" panose="020B0604020202020204" charset="0"/>
                <a:ea typeface="Calibri" panose="020F0502020204030204" pitchFamily="34" charset="0"/>
                <a:cs typeface="Times New Roman" panose="02020603050405020304" pitchFamily="18" charset="0"/>
              </a:rPr>
              <a:t>bloqueo de rama del haz de His</a:t>
            </a:r>
            <a:r>
              <a:rPr lang="es-VE" b="1" dirty="0" smtClean="0">
                <a:solidFill>
                  <a:schemeClr val="tx1"/>
                </a:solidFill>
              </a:rPr>
              <a:t> </a:t>
            </a:r>
            <a:r>
              <a:rPr lang="es-VE" b="1" dirty="0">
                <a:solidFill>
                  <a:schemeClr val="tx1"/>
                </a:solidFill>
              </a:rPr>
              <a:t>se han asociado con un pronóstico adverso en pacientes con enfermedad cardiovascular </a:t>
            </a:r>
            <a:r>
              <a:rPr lang="es-VE" b="1" dirty="0" smtClean="0">
                <a:solidFill>
                  <a:schemeClr val="tx1"/>
                </a:solidFill>
              </a:rPr>
              <a:t>conocida.</a:t>
            </a:r>
          </a:p>
          <a:p>
            <a:pPr marL="285750" indent="-285750" algn="just">
              <a:buClr>
                <a:schemeClr val="tx2"/>
              </a:buClr>
              <a:buFont typeface="Wingdings" panose="05000000000000000000" pitchFamily="2" charset="2"/>
              <a:buChar char="§"/>
            </a:pPr>
            <a:endParaRPr lang="es-VE" b="1" dirty="0" smtClean="0">
              <a:solidFill>
                <a:schemeClr val="tx1"/>
              </a:solidFill>
              <a:latin typeface="Raleway" panose="020B0604020202020204" charset="0"/>
            </a:endParaRPr>
          </a:p>
          <a:p>
            <a:pPr marL="285750" indent="-285750" algn="just">
              <a:buClr>
                <a:schemeClr val="tx2"/>
              </a:buClr>
              <a:buFont typeface="Wingdings" panose="05000000000000000000" pitchFamily="2" charset="2"/>
              <a:buChar char="§"/>
            </a:pPr>
            <a:r>
              <a:rPr lang="es-VE" b="1" dirty="0" smtClean="0">
                <a:solidFill>
                  <a:schemeClr val="tx1"/>
                </a:solidFill>
                <a:latin typeface="Raleway" panose="020B0604020202020204" charset="0"/>
              </a:rPr>
              <a:t>No </a:t>
            </a:r>
            <a:r>
              <a:rPr lang="es-VE" b="1" dirty="0">
                <a:solidFill>
                  <a:schemeClr val="tx1"/>
                </a:solidFill>
                <a:latin typeface="Raleway" panose="020B0604020202020204" charset="0"/>
              </a:rPr>
              <a:t>existen recomendaciones claras y uniformes o modelos de predicción de riesgo disponibles destinados a manejar e informar a los pacientes de práctica general que presentan un subtipo de </a:t>
            </a:r>
            <a:r>
              <a:rPr lang="es-VE" b="1" dirty="0">
                <a:solidFill>
                  <a:schemeClr val="tx1"/>
                </a:solidFill>
                <a:latin typeface="Raleway" panose="020B0604020202020204" charset="0"/>
                <a:ea typeface="Calibri" panose="020F0502020204030204" pitchFamily="34" charset="0"/>
                <a:cs typeface="Times New Roman" panose="02020603050405020304" pitchFamily="18" charset="0"/>
              </a:rPr>
              <a:t>bloqueo de rama del haz de His</a:t>
            </a:r>
            <a:r>
              <a:rPr lang="es-VE" b="1" dirty="0" smtClean="0">
                <a:solidFill>
                  <a:schemeClr val="tx1"/>
                </a:solidFill>
                <a:latin typeface="Raleway" panose="020B0604020202020204" charset="0"/>
              </a:rPr>
              <a:t> </a:t>
            </a:r>
            <a:r>
              <a:rPr lang="es-VE" b="1" dirty="0">
                <a:solidFill>
                  <a:schemeClr val="tx1"/>
                </a:solidFill>
                <a:latin typeface="Raleway" panose="020B0604020202020204" charset="0"/>
              </a:rPr>
              <a:t>potencialmente asintomático.</a:t>
            </a:r>
          </a:p>
          <a:p>
            <a:pPr marL="285750" indent="-285750" algn="just">
              <a:buClr>
                <a:schemeClr val="tx2"/>
              </a:buClr>
              <a:buFont typeface="Wingdings" panose="05000000000000000000" pitchFamily="2" charset="2"/>
              <a:buChar char="§"/>
            </a:pPr>
            <a:endParaRPr lang="es-VE" dirty="0" smtClean="0"/>
          </a:p>
        </p:txBody>
      </p:sp>
    </p:spTree>
    <p:extLst>
      <p:ext uri="{BB962C8B-B14F-4D97-AF65-F5344CB8AC3E}">
        <p14:creationId xmlns:p14="http://schemas.microsoft.com/office/powerpoint/2010/main" val="23900201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left)">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wipe(left)">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7" name="Google Shape;97;p13"/>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40</a:t>
            </a:fld>
            <a:endParaRPr/>
          </a:p>
        </p:txBody>
      </p:sp>
      <p:pic>
        <p:nvPicPr>
          <p:cNvPr id="7" name="Picture 14" descr="Resultado de imagen para ucla">
            <a:extLst>
              <a:ext uri="{FF2B5EF4-FFF2-40B4-BE49-F238E27FC236}">
                <a16:creationId xmlns:a16="http://schemas.microsoft.com/office/drawing/2014/main" xmlns="" id="{AC4FCE31-FE7D-4E63-9C07-76A3AD85581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74868" y="95693"/>
            <a:ext cx="281926" cy="3138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Resultado de imagen para ascardio">
            <a:extLst>
              <a:ext uri="{FF2B5EF4-FFF2-40B4-BE49-F238E27FC236}">
                <a16:creationId xmlns:a16="http://schemas.microsoft.com/office/drawing/2014/main" xmlns="" id="{454F8DE8-4376-4ADB-808F-DC13F6C805D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Removal>
                    </a14:imgEffect>
                  </a14:imgLayer>
                </a14:imgProps>
              </a:ext>
              <a:ext uri="{28A0092B-C50C-407E-A947-70E740481C1C}">
                <a14:useLocalDpi xmlns:a14="http://schemas.microsoft.com/office/drawing/2010/main" val="0"/>
              </a:ext>
            </a:extLst>
          </a:blip>
          <a:srcRect/>
          <a:stretch>
            <a:fillRect/>
          </a:stretch>
        </p:blipFill>
        <p:spPr bwMode="auto">
          <a:xfrm>
            <a:off x="81498" y="447408"/>
            <a:ext cx="280009" cy="31034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xmlns="" id="{B0068233-53FD-430F-A073-2FF9EE9AA2CD}"/>
              </a:ext>
            </a:extLst>
          </p:cNvPr>
          <p:cNvSpPr txBox="1"/>
          <p:nvPr/>
        </p:nvSpPr>
        <p:spPr>
          <a:xfrm>
            <a:off x="1993733" y="1404307"/>
            <a:ext cx="5029202" cy="2185214"/>
          </a:xfrm>
          <a:prstGeom prst="rect">
            <a:avLst/>
          </a:prstGeom>
          <a:solidFill>
            <a:schemeClr val="accent1"/>
          </a:solidFill>
        </p:spPr>
        <p:txBody>
          <a:bodyPr wrap="square">
            <a:spAutoFit/>
          </a:bodyPr>
          <a:lstStyle/>
          <a:p>
            <a:pPr algn="ctr"/>
            <a:endParaRPr lang="es-VE" sz="3200" b="1" dirty="0" smtClean="0">
              <a:solidFill>
                <a:schemeClr val="tx1"/>
              </a:solidFill>
              <a:latin typeface="Raleway" panose="020B0604020202020204" charset="0"/>
            </a:endParaRPr>
          </a:p>
          <a:p>
            <a:pPr algn="ctr"/>
            <a:r>
              <a:rPr lang="es-ES" sz="3600" b="1" dirty="0" smtClean="0">
                <a:solidFill>
                  <a:schemeClr val="tx1"/>
                </a:solidFill>
                <a:latin typeface="Raleway" panose="020B0604020202020204" charset="0"/>
              </a:rPr>
              <a:t>LISTA </a:t>
            </a:r>
          </a:p>
          <a:p>
            <a:pPr algn="ctr"/>
            <a:r>
              <a:rPr lang="es-ES" sz="3600" b="1" dirty="0" smtClean="0">
                <a:solidFill>
                  <a:schemeClr val="tx1"/>
                </a:solidFill>
                <a:latin typeface="Raleway" panose="020B0604020202020204" charset="0"/>
              </a:rPr>
              <a:t>DE COTEJO</a:t>
            </a:r>
            <a:endParaRPr lang="es-VE" sz="3600" b="1" dirty="0">
              <a:solidFill>
                <a:schemeClr val="tx1"/>
              </a:solidFill>
              <a:latin typeface="Raleway" panose="020B0604020202020204" charset="0"/>
            </a:endParaRPr>
          </a:p>
          <a:p>
            <a:endParaRPr lang="es-VE" sz="3200" b="1" dirty="0">
              <a:solidFill>
                <a:schemeClr val="bg1"/>
              </a:solidFill>
              <a:latin typeface="Raleway" panose="020B0604020202020204" charset="0"/>
            </a:endParaRPr>
          </a:p>
        </p:txBody>
      </p:sp>
    </p:spTree>
    <p:extLst>
      <p:ext uri="{BB962C8B-B14F-4D97-AF65-F5344CB8AC3E}">
        <p14:creationId xmlns:p14="http://schemas.microsoft.com/office/powerpoint/2010/main" val="1129352507"/>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7" name="Picture 14" descr="Resultado de imagen para ucla">
            <a:extLst>
              <a:ext uri="{FF2B5EF4-FFF2-40B4-BE49-F238E27FC236}">
                <a16:creationId xmlns:a16="http://schemas.microsoft.com/office/drawing/2014/main" xmlns="" id="{AC4FCE31-FE7D-4E63-9C07-76A3AD85581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74868" y="95693"/>
            <a:ext cx="281926" cy="3138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Resultado de imagen para ascardio">
            <a:extLst>
              <a:ext uri="{FF2B5EF4-FFF2-40B4-BE49-F238E27FC236}">
                <a16:creationId xmlns:a16="http://schemas.microsoft.com/office/drawing/2014/main" xmlns="" id="{454F8DE8-4376-4ADB-808F-DC13F6C805D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Removal>
                    </a14:imgEffect>
                  </a14:imgLayer>
                </a14:imgProps>
              </a:ext>
              <a:ext uri="{28A0092B-C50C-407E-A947-70E740481C1C}">
                <a14:useLocalDpi xmlns:a14="http://schemas.microsoft.com/office/drawing/2010/main" val="0"/>
              </a:ext>
            </a:extLst>
          </a:blip>
          <a:srcRect/>
          <a:stretch>
            <a:fillRect/>
          </a:stretch>
        </p:blipFill>
        <p:spPr bwMode="auto">
          <a:xfrm>
            <a:off x="81498" y="447408"/>
            <a:ext cx="280009" cy="310343"/>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13;p24">
            <a:extLst>
              <a:ext uri="{FF2B5EF4-FFF2-40B4-BE49-F238E27FC236}">
                <a16:creationId xmlns:a16="http://schemas.microsoft.com/office/drawing/2014/main" xmlns="" id="{3EFA7B88-1F8D-4A5E-9F60-FBBA2EE7CDC4}"/>
              </a:ext>
            </a:extLst>
          </p:cNvPr>
          <p:cNvSpPr txBox="1">
            <a:spLocks/>
          </p:cNvSpPr>
          <p:nvPr/>
        </p:nvSpPr>
        <p:spPr>
          <a:xfrm>
            <a:off x="354051" y="223282"/>
            <a:ext cx="8417849" cy="857400"/>
          </a:xfrm>
          <a:prstGeom prst="rect">
            <a:avLst/>
          </a:prstGeom>
          <a:noFill/>
          <a:ln>
            <a:noFill/>
          </a:ln>
        </p:spPr>
        <p:txBody>
          <a:bodyPr spcFirstLastPara="1" wrap="square" lIns="91377" tIns="91377" rIns="91377" bIns="91377"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1pPr>
            <a:lvl2pPr marR="0" lvl="1"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2pPr>
            <a:lvl3pPr marR="0" lvl="2"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3pPr>
            <a:lvl4pPr marR="0" lvl="3"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4pPr>
            <a:lvl5pPr marR="0" lvl="4"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5pPr>
            <a:lvl6pPr marR="0" lvl="5"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6pPr>
            <a:lvl7pPr marR="0" lvl="6"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7pPr>
            <a:lvl8pPr marR="0" lvl="7"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8pPr>
            <a:lvl9pPr marR="0" lvl="8"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9pPr>
          </a:lstStyle>
          <a:p>
            <a:pPr algn="ctr"/>
            <a:r>
              <a:rPr lang="es-ES" sz="3200" dirty="0" smtClean="0">
                <a:solidFill>
                  <a:schemeClr val="tx1"/>
                </a:solidFill>
                <a:latin typeface="Raleway" panose="020B0604020202020204" charset="0"/>
              </a:rPr>
              <a:t>EVIDENCIA CIENTÍFICA</a:t>
            </a:r>
            <a:endParaRPr lang="es-VE" sz="3200" dirty="0">
              <a:solidFill>
                <a:schemeClr val="tx1"/>
              </a:solidFill>
              <a:latin typeface="Raleway" panose="020B0604020202020204" charset="0"/>
            </a:endParaRPr>
          </a:p>
        </p:txBody>
      </p:sp>
      <p:sp>
        <p:nvSpPr>
          <p:cNvPr id="15" name="Rectángulo 14"/>
          <p:cNvSpPr/>
          <p:nvPr/>
        </p:nvSpPr>
        <p:spPr>
          <a:xfrm>
            <a:off x="370693" y="980365"/>
            <a:ext cx="8416476" cy="378812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VE"/>
          </a:p>
        </p:txBody>
      </p:sp>
      <p:sp>
        <p:nvSpPr>
          <p:cNvPr id="16" name="Rectángulo 15"/>
          <p:cNvSpPr/>
          <p:nvPr/>
        </p:nvSpPr>
        <p:spPr>
          <a:xfrm>
            <a:off x="294395" y="897693"/>
            <a:ext cx="8563446" cy="3948473"/>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2" name="Imagen 1"/>
          <p:cNvPicPr>
            <a:picLocks noChangeAspect="1"/>
          </p:cNvPicPr>
          <p:nvPr/>
        </p:nvPicPr>
        <p:blipFill>
          <a:blip r:embed="rId7"/>
          <a:stretch>
            <a:fillRect/>
          </a:stretch>
        </p:blipFill>
        <p:spPr>
          <a:xfrm>
            <a:off x="1012233" y="1079564"/>
            <a:ext cx="6798624" cy="3584729"/>
          </a:xfrm>
          <a:prstGeom prst="rect">
            <a:avLst/>
          </a:prstGeom>
          <a:ln w="12700">
            <a:solidFill>
              <a:schemeClr val="accent1"/>
            </a:solidFill>
          </a:ln>
        </p:spPr>
      </p:pic>
      <p:sp>
        <p:nvSpPr>
          <p:cNvPr id="3" name="Señal de prohibido 2"/>
          <p:cNvSpPr/>
          <p:nvPr/>
        </p:nvSpPr>
        <p:spPr>
          <a:xfrm>
            <a:off x="6829134" y="4434974"/>
            <a:ext cx="256375" cy="213645"/>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pic>
        <p:nvPicPr>
          <p:cNvPr id="9" name="Imagen 8"/>
          <p:cNvPicPr>
            <a:picLocks noChangeAspect="1"/>
          </p:cNvPicPr>
          <p:nvPr/>
        </p:nvPicPr>
        <p:blipFill>
          <a:blip r:embed="rId8"/>
          <a:stretch>
            <a:fillRect/>
          </a:stretch>
        </p:blipFill>
        <p:spPr>
          <a:xfrm>
            <a:off x="5586044" y="2350093"/>
            <a:ext cx="266100" cy="213645"/>
          </a:xfrm>
          <a:prstGeom prst="rect">
            <a:avLst/>
          </a:prstGeom>
        </p:spPr>
      </p:pic>
      <p:pic>
        <p:nvPicPr>
          <p:cNvPr id="12" name="Imagen 11"/>
          <p:cNvPicPr>
            <a:picLocks noChangeAspect="1"/>
          </p:cNvPicPr>
          <p:nvPr/>
        </p:nvPicPr>
        <p:blipFill>
          <a:blip r:embed="rId8"/>
          <a:stretch>
            <a:fillRect/>
          </a:stretch>
        </p:blipFill>
        <p:spPr>
          <a:xfrm>
            <a:off x="5592865" y="2690040"/>
            <a:ext cx="266100" cy="213645"/>
          </a:xfrm>
          <a:prstGeom prst="rect">
            <a:avLst/>
          </a:prstGeom>
        </p:spPr>
      </p:pic>
      <p:pic>
        <p:nvPicPr>
          <p:cNvPr id="13" name="Imagen 12"/>
          <p:cNvPicPr>
            <a:picLocks noChangeAspect="1"/>
          </p:cNvPicPr>
          <p:nvPr/>
        </p:nvPicPr>
        <p:blipFill>
          <a:blip r:embed="rId8"/>
          <a:stretch>
            <a:fillRect/>
          </a:stretch>
        </p:blipFill>
        <p:spPr>
          <a:xfrm>
            <a:off x="5592865" y="3051843"/>
            <a:ext cx="266100" cy="213645"/>
          </a:xfrm>
          <a:prstGeom prst="rect">
            <a:avLst/>
          </a:prstGeom>
        </p:spPr>
      </p:pic>
      <p:pic>
        <p:nvPicPr>
          <p:cNvPr id="14" name="Imagen 13"/>
          <p:cNvPicPr>
            <a:picLocks noChangeAspect="1"/>
          </p:cNvPicPr>
          <p:nvPr/>
        </p:nvPicPr>
        <p:blipFill>
          <a:blip r:embed="rId8"/>
          <a:stretch>
            <a:fillRect/>
          </a:stretch>
        </p:blipFill>
        <p:spPr>
          <a:xfrm>
            <a:off x="5601411" y="3356141"/>
            <a:ext cx="213582" cy="171480"/>
          </a:xfrm>
          <a:prstGeom prst="rect">
            <a:avLst/>
          </a:prstGeom>
        </p:spPr>
      </p:pic>
      <p:pic>
        <p:nvPicPr>
          <p:cNvPr id="10" name="Imagen 9"/>
          <p:cNvPicPr>
            <a:picLocks noChangeAspect="1"/>
          </p:cNvPicPr>
          <p:nvPr/>
        </p:nvPicPr>
        <p:blipFill>
          <a:blip r:embed="rId9"/>
          <a:stretch>
            <a:fillRect/>
          </a:stretch>
        </p:blipFill>
        <p:spPr>
          <a:xfrm>
            <a:off x="6122462" y="3548703"/>
            <a:ext cx="240067" cy="171480"/>
          </a:xfrm>
          <a:prstGeom prst="rect">
            <a:avLst/>
          </a:prstGeom>
        </p:spPr>
      </p:pic>
      <p:pic>
        <p:nvPicPr>
          <p:cNvPr id="18" name="Imagen 17"/>
          <p:cNvPicPr>
            <a:picLocks noChangeAspect="1"/>
          </p:cNvPicPr>
          <p:nvPr/>
        </p:nvPicPr>
        <p:blipFill>
          <a:blip r:embed="rId9"/>
          <a:stretch>
            <a:fillRect/>
          </a:stretch>
        </p:blipFill>
        <p:spPr>
          <a:xfrm>
            <a:off x="6084361" y="3802855"/>
            <a:ext cx="316268" cy="225910"/>
          </a:xfrm>
          <a:prstGeom prst="rect">
            <a:avLst/>
          </a:prstGeom>
        </p:spPr>
      </p:pic>
      <p:pic>
        <p:nvPicPr>
          <p:cNvPr id="19" name="Imagen 18"/>
          <p:cNvPicPr>
            <a:picLocks noChangeAspect="1"/>
          </p:cNvPicPr>
          <p:nvPr/>
        </p:nvPicPr>
        <p:blipFill>
          <a:blip r:embed="rId8"/>
          <a:stretch>
            <a:fillRect/>
          </a:stretch>
        </p:blipFill>
        <p:spPr>
          <a:xfrm>
            <a:off x="5592865" y="4173096"/>
            <a:ext cx="266100" cy="213645"/>
          </a:xfrm>
          <a:prstGeom prst="rect">
            <a:avLst/>
          </a:prstGeom>
        </p:spPr>
      </p:pic>
    </p:spTree>
    <p:extLst>
      <p:ext uri="{BB962C8B-B14F-4D97-AF65-F5344CB8AC3E}">
        <p14:creationId xmlns:p14="http://schemas.microsoft.com/office/powerpoint/2010/main" val="102057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7" name="Picture 14" descr="Resultado de imagen para ucla">
            <a:extLst>
              <a:ext uri="{FF2B5EF4-FFF2-40B4-BE49-F238E27FC236}">
                <a16:creationId xmlns:a16="http://schemas.microsoft.com/office/drawing/2014/main" xmlns="" id="{AC4FCE31-FE7D-4E63-9C07-76A3AD85581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74868" y="95693"/>
            <a:ext cx="281926" cy="3138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Resultado de imagen para ascardio">
            <a:extLst>
              <a:ext uri="{FF2B5EF4-FFF2-40B4-BE49-F238E27FC236}">
                <a16:creationId xmlns:a16="http://schemas.microsoft.com/office/drawing/2014/main" xmlns="" id="{454F8DE8-4376-4ADB-808F-DC13F6C805D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Removal>
                    </a14:imgEffect>
                  </a14:imgLayer>
                </a14:imgProps>
              </a:ext>
              <a:ext uri="{28A0092B-C50C-407E-A947-70E740481C1C}">
                <a14:useLocalDpi xmlns:a14="http://schemas.microsoft.com/office/drawing/2010/main" val="0"/>
              </a:ext>
            </a:extLst>
          </a:blip>
          <a:srcRect/>
          <a:stretch>
            <a:fillRect/>
          </a:stretch>
        </p:blipFill>
        <p:spPr bwMode="auto">
          <a:xfrm>
            <a:off x="81498" y="447408"/>
            <a:ext cx="280009" cy="310343"/>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13;p24">
            <a:extLst>
              <a:ext uri="{FF2B5EF4-FFF2-40B4-BE49-F238E27FC236}">
                <a16:creationId xmlns:a16="http://schemas.microsoft.com/office/drawing/2014/main" xmlns="" id="{3EFA7B88-1F8D-4A5E-9F60-FBBA2EE7CDC4}"/>
              </a:ext>
            </a:extLst>
          </p:cNvPr>
          <p:cNvSpPr txBox="1">
            <a:spLocks/>
          </p:cNvSpPr>
          <p:nvPr/>
        </p:nvSpPr>
        <p:spPr>
          <a:xfrm>
            <a:off x="354051" y="223282"/>
            <a:ext cx="8417849" cy="857400"/>
          </a:xfrm>
          <a:prstGeom prst="rect">
            <a:avLst/>
          </a:prstGeom>
          <a:noFill/>
          <a:ln>
            <a:noFill/>
          </a:ln>
        </p:spPr>
        <p:txBody>
          <a:bodyPr spcFirstLastPara="1" wrap="square" lIns="91377" tIns="91377" rIns="91377" bIns="91377"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1pPr>
            <a:lvl2pPr marR="0" lvl="1"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2pPr>
            <a:lvl3pPr marR="0" lvl="2"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3pPr>
            <a:lvl4pPr marR="0" lvl="3"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4pPr>
            <a:lvl5pPr marR="0" lvl="4"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5pPr>
            <a:lvl6pPr marR="0" lvl="5"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6pPr>
            <a:lvl7pPr marR="0" lvl="6"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7pPr>
            <a:lvl8pPr marR="0" lvl="7"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8pPr>
            <a:lvl9pPr marR="0" lvl="8"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9pPr>
          </a:lstStyle>
          <a:p>
            <a:pPr algn="ctr"/>
            <a:r>
              <a:rPr lang="es-ES" sz="3200" dirty="0" smtClean="0">
                <a:solidFill>
                  <a:schemeClr val="tx1"/>
                </a:solidFill>
                <a:latin typeface="Raleway" panose="020B0604020202020204" charset="0"/>
              </a:rPr>
              <a:t>EVIDENCIA CIENTÍFICA</a:t>
            </a:r>
            <a:endParaRPr lang="es-VE" sz="3200" dirty="0">
              <a:solidFill>
                <a:schemeClr val="tx1"/>
              </a:solidFill>
              <a:latin typeface="Raleway" panose="020B0604020202020204" charset="0"/>
            </a:endParaRPr>
          </a:p>
        </p:txBody>
      </p:sp>
      <p:sp>
        <p:nvSpPr>
          <p:cNvPr id="15" name="Rectángulo 14"/>
          <p:cNvSpPr/>
          <p:nvPr/>
        </p:nvSpPr>
        <p:spPr>
          <a:xfrm>
            <a:off x="370693" y="980365"/>
            <a:ext cx="8416476" cy="378812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VE"/>
          </a:p>
        </p:txBody>
      </p:sp>
      <p:sp>
        <p:nvSpPr>
          <p:cNvPr id="16" name="Rectángulo 15"/>
          <p:cNvSpPr/>
          <p:nvPr/>
        </p:nvSpPr>
        <p:spPr>
          <a:xfrm>
            <a:off x="294395" y="897693"/>
            <a:ext cx="8563446" cy="3948473"/>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2" name="Imagen 1"/>
          <p:cNvPicPr>
            <a:picLocks noChangeAspect="1"/>
          </p:cNvPicPr>
          <p:nvPr/>
        </p:nvPicPr>
        <p:blipFill rotWithShape="1">
          <a:blip r:embed="rId7"/>
          <a:srcRect t="21211"/>
          <a:stretch/>
        </p:blipFill>
        <p:spPr>
          <a:xfrm>
            <a:off x="1431330" y="1046498"/>
            <a:ext cx="6254208" cy="3687812"/>
          </a:xfrm>
          <a:prstGeom prst="rect">
            <a:avLst/>
          </a:prstGeom>
          <a:ln>
            <a:solidFill>
              <a:schemeClr val="accent1"/>
            </a:solidFill>
          </a:ln>
        </p:spPr>
      </p:pic>
      <p:sp>
        <p:nvSpPr>
          <p:cNvPr id="9" name="Señal de prohibido 8"/>
          <p:cNvSpPr/>
          <p:nvPr/>
        </p:nvSpPr>
        <p:spPr>
          <a:xfrm>
            <a:off x="6786405" y="1355142"/>
            <a:ext cx="256375" cy="213645"/>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pic>
        <p:nvPicPr>
          <p:cNvPr id="10" name="Imagen 9"/>
          <p:cNvPicPr>
            <a:picLocks noChangeAspect="1"/>
          </p:cNvPicPr>
          <p:nvPr/>
        </p:nvPicPr>
        <p:blipFill>
          <a:blip r:embed="rId8"/>
          <a:stretch>
            <a:fillRect/>
          </a:stretch>
        </p:blipFill>
        <p:spPr>
          <a:xfrm>
            <a:off x="5705686" y="1721183"/>
            <a:ext cx="190913" cy="153279"/>
          </a:xfrm>
          <a:prstGeom prst="rect">
            <a:avLst/>
          </a:prstGeom>
        </p:spPr>
      </p:pic>
      <p:sp>
        <p:nvSpPr>
          <p:cNvPr id="12" name="Señal de prohibido 11"/>
          <p:cNvSpPr/>
          <p:nvPr/>
        </p:nvSpPr>
        <p:spPr>
          <a:xfrm>
            <a:off x="6786404" y="2029553"/>
            <a:ext cx="256375" cy="213645"/>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pic>
        <p:nvPicPr>
          <p:cNvPr id="13" name="Imagen 12"/>
          <p:cNvPicPr>
            <a:picLocks noChangeAspect="1"/>
          </p:cNvPicPr>
          <p:nvPr/>
        </p:nvPicPr>
        <p:blipFill>
          <a:blip r:embed="rId8"/>
          <a:stretch>
            <a:fillRect/>
          </a:stretch>
        </p:blipFill>
        <p:spPr>
          <a:xfrm>
            <a:off x="5673667" y="2758730"/>
            <a:ext cx="254950" cy="204693"/>
          </a:xfrm>
          <a:prstGeom prst="rect">
            <a:avLst/>
          </a:prstGeom>
        </p:spPr>
      </p:pic>
      <p:pic>
        <p:nvPicPr>
          <p:cNvPr id="14" name="Imagen 13"/>
          <p:cNvPicPr>
            <a:picLocks noChangeAspect="1"/>
          </p:cNvPicPr>
          <p:nvPr/>
        </p:nvPicPr>
        <p:blipFill>
          <a:blip r:embed="rId8"/>
          <a:stretch>
            <a:fillRect/>
          </a:stretch>
        </p:blipFill>
        <p:spPr>
          <a:xfrm>
            <a:off x="5671053" y="3099163"/>
            <a:ext cx="254950" cy="204693"/>
          </a:xfrm>
          <a:prstGeom prst="rect">
            <a:avLst/>
          </a:prstGeom>
        </p:spPr>
      </p:pic>
      <p:sp>
        <p:nvSpPr>
          <p:cNvPr id="17" name="Señal de prohibido 16"/>
          <p:cNvSpPr/>
          <p:nvPr/>
        </p:nvSpPr>
        <p:spPr>
          <a:xfrm>
            <a:off x="6795380" y="3383345"/>
            <a:ext cx="256375" cy="213645"/>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pic>
        <p:nvPicPr>
          <p:cNvPr id="18" name="Imagen 17"/>
          <p:cNvPicPr>
            <a:picLocks noChangeAspect="1"/>
          </p:cNvPicPr>
          <p:nvPr/>
        </p:nvPicPr>
        <p:blipFill>
          <a:blip r:embed="rId9"/>
          <a:stretch>
            <a:fillRect/>
          </a:stretch>
        </p:blipFill>
        <p:spPr>
          <a:xfrm>
            <a:off x="6109998" y="3768672"/>
            <a:ext cx="316268" cy="225910"/>
          </a:xfrm>
          <a:prstGeom prst="rect">
            <a:avLst/>
          </a:prstGeom>
        </p:spPr>
      </p:pic>
      <p:pic>
        <p:nvPicPr>
          <p:cNvPr id="19" name="Imagen 18"/>
          <p:cNvPicPr>
            <a:picLocks noChangeAspect="1"/>
          </p:cNvPicPr>
          <p:nvPr/>
        </p:nvPicPr>
        <p:blipFill>
          <a:blip r:embed="rId8"/>
          <a:stretch>
            <a:fillRect/>
          </a:stretch>
        </p:blipFill>
        <p:spPr>
          <a:xfrm>
            <a:off x="5697141" y="4436778"/>
            <a:ext cx="254950" cy="204693"/>
          </a:xfrm>
          <a:prstGeom prst="rect">
            <a:avLst/>
          </a:prstGeom>
        </p:spPr>
      </p:pic>
    </p:spTree>
    <p:extLst>
      <p:ext uri="{BB962C8B-B14F-4D97-AF65-F5344CB8AC3E}">
        <p14:creationId xmlns:p14="http://schemas.microsoft.com/office/powerpoint/2010/main" val="1648667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12" name="CuadroTexto 11">
            <a:extLst>
              <a:ext uri="{FF2B5EF4-FFF2-40B4-BE49-F238E27FC236}">
                <a16:creationId xmlns:a16="http://schemas.microsoft.com/office/drawing/2014/main" xmlns="" id="{B0068233-53FD-430F-A073-2FF9EE9AA2CD}"/>
              </a:ext>
            </a:extLst>
          </p:cNvPr>
          <p:cNvSpPr txBox="1"/>
          <p:nvPr/>
        </p:nvSpPr>
        <p:spPr>
          <a:xfrm>
            <a:off x="766075" y="1585776"/>
            <a:ext cx="7617154" cy="2308324"/>
          </a:xfrm>
          <a:prstGeom prst="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5400000" scaled="1"/>
            <a:tileRect/>
          </a:gradFill>
        </p:spPr>
        <p:txBody>
          <a:bodyPr wrap="square">
            <a:spAutoFit/>
          </a:bodyPr>
          <a:lstStyle/>
          <a:p>
            <a:pPr algn="just"/>
            <a:endParaRPr lang="es-ES" sz="2400" b="1" dirty="0" smtClean="0">
              <a:solidFill>
                <a:schemeClr val="tx1"/>
              </a:solidFill>
              <a:latin typeface="Raleway" panose="020B0604020202020204" charset="0"/>
            </a:endParaRPr>
          </a:p>
          <a:p>
            <a:pPr algn="just"/>
            <a:endParaRPr lang="es-ES" sz="2400" b="1" dirty="0">
              <a:solidFill>
                <a:schemeClr val="tx1"/>
              </a:solidFill>
              <a:latin typeface="Raleway" panose="020B0604020202020204" charset="0"/>
            </a:endParaRPr>
          </a:p>
          <a:p>
            <a:pPr algn="just"/>
            <a:endParaRPr lang="es-ES" sz="2400" b="1" dirty="0" smtClean="0">
              <a:solidFill>
                <a:schemeClr val="tx1"/>
              </a:solidFill>
              <a:latin typeface="Raleway" panose="020B0604020202020204" charset="0"/>
            </a:endParaRPr>
          </a:p>
          <a:p>
            <a:pPr algn="just"/>
            <a:endParaRPr lang="es-ES" sz="2400" b="1" dirty="0">
              <a:solidFill>
                <a:schemeClr val="tx1"/>
              </a:solidFill>
              <a:latin typeface="Raleway" panose="020B0604020202020204" charset="0"/>
            </a:endParaRPr>
          </a:p>
          <a:p>
            <a:pPr algn="just"/>
            <a:endParaRPr lang="es-ES" sz="2400" b="1" dirty="0" smtClean="0">
              <a:solidFill>
                <a:schemeClr val="tx1"/>
              </a:solidFill>
              <a:latin typeface="Raleway" panose="020B0604020202020204" charset="0"/>
            </a:endParaRPr>
          </a:p>
          <a:p>
            <a:pPr algn="just"/>
            <a:endParaRPr lang="es-VE" sz="2400" b="1" dirty="0">
              <a:solidFill>
                <a:schemeClr val="tx1"/>
              </a:solidFill>
              <a:latin typeface="Raleway" panose="020B0604020202020204" charset="0"/>
            </a:endParaRPr>
          </a:p>
        </p:txBody>
      </p:sp>
      <p:pic>
        <p:nvPicPr>
          <p:cNvPr id="7" name="Picture 14" descr="Resultado de imagen para ucla">
            <a:extLst>
              <a:ext uri="{FF2B5EF4-FFF2-40B4-BE49-F238E27FC236}">
                <a16:creationId xmlns:a16="http://schemas.microsoft.com/office/drawing/2014/main" xmlns="" id="{AC4FCE31-FE7D-4E63-9C07-76A3AD85581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74868" y="95693"/>
            <a:ext cx="281926" cy="3138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Resultado de imagen para ascardio">
            <a:extLst>
              <a:ext uri="{FF2B5EF4-FFF2-40B4-BE49-F238E27FC236}">
                <a16:creationId xmlns:a16="http://schemas.microsoft.com/office/drawing/2014/main" xmlns="" id="{454F8DE8-4376-4ADB-808F-DC13F6C805D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Removal>
                    </a14:imgEffect>
                  </a14:imgLayer>
                </a14:imgProps>
              </a:ext>
              <a:ext uri="{28A0092B-C50C-407E-A947-70E740481C1C}">
                <a14:useLocalDpi xmlns:a14="http://schemas.microsoft.com/office/drawing/2010/main" val="0"/>
              </a:ext>
            </a:extLst>
          </a:blip>
          <a:srcRect/>
          <a:stretch>
            <a:fillRect/>
          </a:stretch>
        </p:blipFill>
        <p:spPr bwMode="auto">
          <a:xfrm>
            <a:off x="81498" y="447408"/>
            <a:ext cx="280009" cy="31034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xmlns="" id="{B0068233-53FD-430F-A073-2FF9EE9AA2CD}"/>
              </a:ext>
            </a:extLst>
          </p:cNvPr>
          <p:cNvSpPr txBox="1"/>
          <p:nvPr/>
        </p:nvSpPr>
        <p:spPr>
          <a:xfrm>
            <a:off x="922060" y="1770442"/>
            <a:ext cx="7298422" cy="1938992"/>
          </a:xfrm>
          <a:prstGeom prst="rect">
            <a:avLst/>
          </a:prstGeom>
          <a:solidFill>
            <a:schemeClr val="accent1"/>
          </a:solidFill>
        </p:spPr>
        <p:txBody>
          <a:bodyPr wrap="square">
            <a:spAutoFit/>
          </a:bodyPr>
          <a:lstStyle/>
          <a:p>
            <a:pPr algn="just"/>
            <a:r>
              <a:rPr lang="es-ES" sz="2400" b="1" dirty="0" smtClean="0">
                <a:solidFill>
                  <a:schemeClr val="tx1"/>
                </a:solidFill>
                <a:latin typeface="Raleway" panose="020B0604020202020204" charset="0"/>
              </a:rPr>
              <a:t>¿En pacientes sin cardiopatía estructural severa, la presencia de bloqueo avanzado de la rama izquierda del Haz de His (BARIHH) representa un factor de riesgo para la ocurrencia de eventos cardiovasculares mayores?</a:t>
            </a:r>
            <a:endParaRPr lang="es-VE" sz="2400" b="1" dirty="0">
              <a:solidFill>
                <a:schemeClr val="tx1"/>
              </a:solidFill>
              <a:latin typeface="Raleway" panose="020B0604020202020204" charset="0"/>
            </a:endParaRPr>
          </a:p>
        </p:txBody>
      </p:sp>
      <p:sp>
        <p:nvSpPr>
          <p:cNvPr id="6" name="Google Shape;213;p24">
            <a:extLst>
              <a:ext uri="{FF2B5EF4-FFF2-40B4-BE49-F238E27FC236}">
                <a16:creationId xmlns:a16="http://schemas.microsoft.com/office/drawing/2014/main" xmlns="" id="{3EFA7B88-1F8D-4A5E-9F60-FBBA2EE7CDC4}"/>
              </a:ext>
            </a:extLst>
          </p:cNvPr>
          <p:cNvSpPr txBox="1">
            <a:spLocks/>
          </p:cNvSpPr>
          <p:nvPr/>
        </p:nvSpPr>
        <p:spPr>
          <a:xfrm>
            <a:off x="354051" y="223282"/>
            <a:ext cx="8417849" cy="857400"/>
          </a:xfrm>
          <a:prstGeom prst="rect">
            <a:avLst/>
          </a:prstGeom>
          <a:noFill/>
          <a:ln>
            <a:noFill/>
          </a:ln>
        </p:spPr>
        <p:txBody>
          <a:bodyPr spcFirstLastPara="1" wrap="square" lIns="91377" tIns="91377" rIns="91377" bIns="91377"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1pPr>
            <a:lvl2pPr marR="0" lvl="1"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2pPr>
            <a:lvl3pPr marR="0" lvl="2"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3pPr>
            <a:lvl4pPr marR="0" lvl="3"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4pPr>
            <a:lvl5pPr marR="0" lvl="4"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5pPr>
            <a:lvl6pPr marR="0" lvl="5"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6pPr>
            <a:lvl7pPr marR="0" lvl="6"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7pPr>
            <a:lvl8pPr marR="0" lvl="7"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8pPr>
            <a:lvl9pPr marR="0" lvl="8"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9pPr>
          </a:lstStyle>
          <a:p>
            <a:pPr algn="ctr"/>
            <a:r>
              <a:rPr lang="es-ES" sz="3200" dirty="0" smtClean="0">
                <a:solidFill>
                  <a:schemeClr val="tx1"/>
                </a:solidFill>
                <a:latin typeface="Raleway" panose="020B0604020202020204" charset="0"/>
              </a:rPr>
              <a:t>INTERROGANTE DEL CICLO</a:t>
            </a:r>
            <a:endParaRPr lang="es-VE" sz="3200" dirty="0">
              <a:solidFill>
                <a:schemeClr val="tx1"/>
              </a:solidFill>
              <a:latin typeface="Raleway" panose="020B0604020202020204" charset="0"/>
            </a:endParaRPr>
          </a:p>
        </p:txBody>
      </p:sp>
      <p:sp>
        <p:nvSpPr>
          <p:cNvPr id="2" name="Rectángulo 1"/>
          <p:cNvSpPr/>
          <p:nvPr/>
        </p:nvSpPr>
        <p:spPr>
          <a:xfrm>
            <a:off x="81498" y="2142699"/>
            <a:ext cx="921775" cy="1015663"/>
          </a:xfrm>
          <a:prstGeom prst="rect">
            <a:avLst/>
          </a:prstGeom>
        </p:spPr>
        <p:txBody>
          <a:bodyPr wrap="square">
            <a:spAutoFit/>
          </a:bodyPr>
          <a:lstStyle/>
          <a:p>
            <a:pPr lvl="0"/>
            <a:r>
              <a:rPr lang="es-VE" sz="6000" dirty="0">
                <a:solidFill>
                  <a:schemeClr val="accent1">
                    <a:lumMod val="20000"/>
                    <a:lumOff val="80000"/>
                  </a:schemeClr>
                </a:solidFill>
                <a:latin typeface="Arial Rounded MT Bold" panose="020F0704030504030204" pitchFamily="34" charset="0"/>
              </a:rPr>
              <a:t>¿</a:t>
            </a:r>
          </a:p>
        </p:txBody>
      </p:sp>
      <p:sp>
        <p:nvSpPr>
          <p:cNvPr id="10" name="Rectángulo 9"/>
          <p:cNvSpPr/>
          <p:nvPr/>
        </p:nvSpPr>
        <p:spPr>
          <a:xfrm rot="10800000">
            <a:off x="8146030" y="2465972"/>
            <a:ext cx="921775" cy="1015663"/>
          </a:xfrm>
          <a:prstGeom prst="rect">
            <a:avLst/>
          </a:prstGeom>
        </p:spPr>
        <p:txBody>
          <a:bodyPr wrap="square">
            <a:spAutoFit/>
          </a:bodyPr>
          <a:lstStyle/>
          <a:p>
            <a:pPr lvl="0"/>
            <a:r>
              <a:rPr lang="es-VE" sz="6000" dirty="0" smtClean="0">
                <a:solidFill>
                  <a:schemeClr val="accent1">
                    <a:lumMod val="20000"/>
                    <a:lumOff val="80000"/>
                  </a:schemeClr>
                </a:solidFill>
                <a:latin typeface="Arial Rounded MT Bold" panose="020F0704030504030204" pitchFamily="34" charset="0"/>
              </a:rPr>
              <a:t>¿</a:t>
            </a:r>
            <a:endParaRPr lang="es-VE" sz="6000" dirty="0">
              <a:solidFill>
                <a:schemeClr val="accent1">
                  <a:lumMod val="20000"/>
                  <a:lumOff val="80000"/>
                </a:schemeClr>
              </a:solidFill>
              <a:latin typeface="Arial Rounded MT Bold" panose="020F0704030504030204" pitchFamily="34" charset="0"/>
            </a:endParaRPr>
          </a:p>
        </p:txBody>
      </p:sp>
    </p:spTree>
    <p:extLst>
      <p:ext uri="{BB962C8B-B14F-4D97-AF65-F5344CB8AC3E}">
        <p14:creationId xmlns:p14="http://schemas.microsoft.com/office/powerpoint/2010/main" val="20368918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1000" fill="hold"/>
                                        <p:tgtEl>
                                          <p:spTgt spid="2"/>
                                        </p:tgtEl>
                                        <p:attrNameLst>
                                          <p:attrName>r</p:attrName>
                                        </p:attrNameLst>
                                      </p:cBhvr>
                                    </p:animRot>
                                  </p:childTnLst>
                                </p:cTn>
                              </p:par>
                              <p:par>
                                <p:cTn id="7" presetID="8" presetClass="emph" presetSubtype="0" fill="hold" grpId="0" nodeType="withEffect">
                                  <p:stCondLst>
                                    <p:cond delay="0"/>
                                  </p:stCondLst>
                                  <p:childTnLst>
                                    <p:animRot by="21600000">
                                      <p:cBhvr>
                                        <p:cTn id="8" dur="1000" fill="hold"/>
                                        <p:tgtEl>
                                          <p:spTgt spid="10"/>
                                        </p:tgtEl>
                                        <p:attrNameLst>
                                          <p:attrName>r</p:attrName>
                                        </p:attrNameLst>
                                      </p:cBhvr>
                                    </p:animRot>
                                  </p:childTnLst>
                                </p:cTn>
                              </p:par>
                            </p:childTnLst>
                          </p:cTn>
                        </p:par>
                        <p:par>
                          <p:cTn id="9" fill="hold">
                            <p:stCondLst>
                              <p:cond delay="1000"/>
                            </p:stCondLst>
                            <p:childTnLst>
                              <p:par>
                                <p:cTn id="10" presetID="26" presetClass="emph" presetSubtype="0" fill="hold" grpId="0" nodeType="afterEffect">
                                  <p:stCondLst>
                                    <p:cond delay="0"/>
                                  </p:stCondLst>
                                  <p:childTnLst>
                                    <p:animEffect transition="out" filter="fade">
                                      <p:cBhvr>
                                        <p:cTn id="11" dur="500" tmFilter="0, 0; .2, .5; .8, .5; 1, 0"/>
                                        <p:tgtEl>
                                          <p:spTgt spid="9"/>
                                        </p:tgtEl>
                                      </p:cBhvr>
                                    </p:animEffect>
                                    <p:animScale>
                                      <p:cBhvr>
                                        <p:cTn id="12"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7" name="Picture 14" descr="Resultado de imagen para ucla">
            <a:extLst>
              <a:ext uri="{FF2B5EF4-FFF2-40B4-BE49-F238E27FC236}">
                <a16:creationId xmlns:a16="http://schemas.microsoft.com/office/drawing/2014/main" xmlns="" id="{AC4FCE31-FE7D-4E63-9C07-76A3AD85581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74868" y="95693"/>
            <a:ext cx="281926" cy="3138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Resultado de imagen para ascardio">
            <a:extLst>
              <a:ext uri="{FF2B5EF4-FFF2-40B4-BE49-F238E27FC236}">
                <a16:creationId xmlns:a16="http://schemas.microsoft.com/office/drawing/2014/main" xmlns="" id="{454F8DE8-4376-4ADB-808F-DC13F6C805D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Removal>
                    </a14:imgEffect>
                  </a14:imgLayer>
                </a14:imgProps>
              </a:ext>
              <a:ext uri="{28A0092B-C50C-407E-A947-70E740481C1C}">
                <a14:useLocalDpi xmlns:a14="http://schemas.microsoft.com/office/drawing/2010/main" val="0"/>
              </a:ext>
            </a:extLst>
          </a:blip>
          <a:srcRect/>
          <a:stretch>
            <a:fillRect/>
          </a:stretch>
        </p:blipFill>
        <p:spPr bwMode="auto">
          <a:xfrm>
            <a:off x="81498" y="447408"/>
            <a:ext cx="280009" cy="310343"/>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13;p24">
            <a:extLst>
              <a:ext uri="{FF2B5EF4-FFF2-40B4-BE49-F238E27FC236}">
                <a16:creationId xmlns:a16="http://schemas.microsoft.com/office/drawing/2014/main" xmlns="" id="{3EFA7B88-1F8D-4A5E-9F60-FBBA2EE7CDC4}"/>
              </a:ext>
            </a:extLst>
          </p:cNvPr>
          <p:cNvSpPr txBox="1">
            <a:spLocks/>
          </p:cNvSpPr>
          <p:nvPr/>
        </p:nvSpPr>
        <p:spPr>
          <a:xfrm>
            <a:off x="354051" y="223282"/>
            <a:ext cx="8417849" cy="857400"/>
          </a:xfrm>
          <a:prstGeom prst="rect">
            <a:avLst/>
          </a:prstGeom>
          <a:noFill/>
          <a:ln>
            <a:noFill/>
          </a:ln>
        </p:spPr>
        <p:txBody>
          <a:bodyPr spcFirstLastPara="1" wrap="square" lIns="91377" tIns="91377" rIns="91377" bIns="91377"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1pPr>
            <a:lvl2pPr marR="0" lvl="1"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2pPr>
            <a:lvl3pPr marR="0" lvl="2"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3pPr>
            <a:lvl4pPr marR="0" lvl="3"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4pPr>
            <a:lvl5pPr marR="0" lvl="4"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5pPr>
            <a:lvl6pPr marR="0" lvl="5"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6pPr>
            <a:lvl7pPr marR="0" lvl="6"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7pPr>
            <a:lvl8pPr marR="0" lvl="7"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8pPr>
            <a:lvl9pPr marR="0" lvl="8"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9pPr>
          </a:lstStyle>
          <a:p>
            <a:pPr algn="ctr"/>
            <a:r>
              <a:rPr lang="es-ES" sz="3200" dirty="0" smtClean="0">
                <a:solidFill>
                  <a:schemeClr val="tx1"/>
                </a:solidFill>
                <a:latin typeface="Raleway" panose="020B0604020202020204" charset="0"/>
              </a:rPr>
              <a:t>APORTES DEL GRUPO</a:t>
            </a:r>
            <a:endParaRPr lang="es-VE" sz="3200" dirty="0">
              <a:solidFill>
                <a:schemeClr val="tx1"/>
              </a:solidFill>
              <a:latin typeface="Raleway" panose="020B0604020202020204" charset="0"/>
            </a:endParaRPr>
          </a:p>
        </p:txBody>
      </p:sp>
      <p:sp>
        <p:nvSpPr>
          <p:cNvPr id="15" name="Rectángulo 14"/>
          <p:cNvSpPr/>
          <p:nvPr/>
        </p:nvSpPr>
        <p:spPr>
          <a:xfrm>
            <a:off x="370693" y="980365"/>
            <a:ext cx="8416476" cy="378812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VE"/>
          </a:p>
        </p:txBody>
      </p:sp>
      <p:sp>
        <p:nvSpPr>
          <p:cNvPr id="16" name="Rectángulo 15"/>
          <p:cNvSpPr/>
          <p:nvPr/>
        </p:nvSpPr>
        <p:spPr>
          <a:xfrm>
            <a:off x="294395" y="897693"/>
            <a:ext cx="8563446" cy="3948473"/>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 name="CuadroTexto 1"/>
          <p:cNvSpPr txBox="1"/>
          <p:nvPr/>
        </p:nvSpPr>
        <p:spPr>
          <a:xfrm>
            <a:off x="666417" y="1406085"/>
            <a:ext cx="7819402" cy="738664"/>
          </a:xfrm>
          <a:prstGeom prst="rect">
            <a:avLst/>
          </a:prstGeom>
          <a:solidFill>
            <a:schemeClr val="accent1"/>
          </a:solidFill>
        </p:spPr>
        <p:txBody>
          <a:bodyPr wrap="square" rtlCol="0">
            <a:spAutoFit/>
          </a:bodyPr>
          <a:lstStyle/>
          <a:p>
            <a:pPr algn="just"/>
            <a:r>
              <a:rPr lang="es-ES" b="1" dirty="0" smtClean="0">
                <a:solidFill>
                  <a:schemeClr val="tx1"/>
                </a:solidFill>
              </a:rPr>
              <a:t>La identificación precoz de trastornos de conducción en pacientes asintomáticos con o sin comorbilidades, resulta útil para predecir eventos adversos posteriores, e incluso anticiparse a la aparición de los mismos.</a:t>
            </a:r>
            <a:endParaRPr lang="es-VE" b="1" dirty="0">
              <a:solidFill>
                <a:schemeClr val="tx1"/>
              </a:solidFill>
            </a:endParaRPr>
          </a:p>
        </p:txBody>
      </p:sp>
      <p:sp>
        <p:nvSpPr>
          <p:cNvPr id="9" name="CuadroTexto 8"/>
          <p:cNvSpPr txBox="1"/>
          <p:nvPr/>
        </p:nvSpPr>
        <p:spPr>
          <a:xfrm>
            <a:off x="666417" y="3260778"/>
            <a:ext cx="7819402" cy="738664"/>
          </a:xfrm>
          <a:prstGeom prst="rect">
            <a:avLst/>
          </a:prstGeom>
          <a:solidFill>
            <a:schemeClr val="accent2"/>
          </a:solidFill>
        </p:spPr>
        <p:txBody>
          <a:bodyPr wrap="square" rtlCol="0">
            <a:spAutoFit/>
          </a:bodyPr>
          <a:lstStyle/>
          <a:p>
            <a:pPr algn="just"/>
            <a:r>
              <a:rPr lang="es-ES" b="1" dirty="0" smtClean="0">
                <a:solidFill>
                  <a:schemeClr val="tx1"/>
                </a:solidFill>
              </a:rPr>
              <a:t>Todo paciente mayor de 40 años que acuda a consulta de atención primaria por causas no cardiovasculares, se recomienda realizar ECG en la primera consulta para despistaje, y de acuerdo a hallazgos patológicos, referir a consulta especializada para su evaluación.</a:t>
            </a:r>
            <a:endParaRPr lang="es-VE" b="1" dirty="0">
              <a:solidFill>
                <a:schemeClr val="tx1"/>
              </a:solidFill>
            </a:endParaRPr>
          </a:p>
        </p:txBody>
      </p:sp>
      <p:sp>
        <p:nvSpPr>
          <p:cNvPr id="10" name="CuadroTexto 9"/>
          <p:cNvSpPr txBox="1"/>
          <p:nvPr/>
        </p:nvSpPr>
        <p:spPr>
          <a:xfrm>
            <a:off x="666417" y="4100172"/>
            <a:ext cx="7819402" cy="523220"/>
          </a:xfrm>
          <a:prstGeom prst="rect">
            <a:avLst/>
          </a:prstGeom>
          <a:solidFill>
            <a:schemeClr val="accent5"/>
          </a:solidFill>
        </p:spPr>
        <p:txBody>
          <a:bodyPr wrap="square" rtlCol="0">
            <a:spAutoFit/>
          </a:bodyPr>
          <a:lstStyle/>
          <a:p>
            <a:pPr algn="just"/>
            <a:r>
              <a:rPr lang="es-ES" b="1" dirty="0" smtClean="0">
                <a:solidFill>
                  <a:schemeClr val="tx1"/>
                </a:solidFill>
              </a:rPr>
              <a:t>Mantener seguimiento estricto en la consulta a pacientes asintomáticos con comorbilidades cardiovasculares y trastornos de conducción descritos.</a:t>
            </a:r>
            <a:endParaRPr lang="es-VE" b="1" dirty="0">
              <a:solidFill>
                <a:schemeClr val="tx1"/>
              </a:solidFill>
            </a:endParaRPr>
          </a:p>
        </p:txBody>
      </p:sp>
      <p:sp>
        <p:nvSpPr>
          <p:cNvPr id="11" name="CuadroTexto 10"/>
          <p:cNvSpPr txBox="1"/>
          <p:nvPr/>
        </p:nvSpPr>
        <p:spPr>
          <a:xfrm>
            <a:off x="666417" y="2328817"/>
            <a:ext cx="7819402" cy="738664"/>
          </a:xfrm>
          <a:prstGeom prst="rect">
            <a:avLst/>
          </a:prstGeom>
          <a:solidFill>
            <a:schemeClr val="accent5"/>
          </a:solidFill>
        </p:spPr>
        <p:txBody>
          <a:bodyPr wrap="square" rtlCol="0">
            <a:spAutoFit/>
          </a:bodyPr>
          <a:lstStyle/>
          <a:p>
            <a:pPr algn="just"/>
            <a:r>
              <a:rPr lang="es-ES" b="1" dirty="0" smtClean="0">
                <a:solidFill>
                  <a:schemeClr val="tx1"/>
                </a:solidFill>
              </a:rPr>
              <a:t>En pacientes asintomáticos con bloqueos de rama, el incremento del QRS mayor a 10 milisegundos respecto al basal aumenta el riesgo de insuficiencia cardiaca y la necesidad de marcapasos considerablemente, por lo que el seguimiento es primordial.</a:t>
            </a:r>
            <a:endParaRPr lang="es-VE" b="1" dirty="0">
              <a:solidFill>
                <a:schemeClr val="tx1"/>
              </a:solidFill>
            </a:endParaRPr>
          </a:p>
        </p:txBody>
      </p:sp>
    </p:spTree>
    <p:extLst>
      <p:ext uri="{BB962C8B-B14F-4D97-AF65-F5344CB8AC3E}">
        <p14:creationId xmlns:p14="http://schemas.microsoft.com/office/powerpoint/2010/main" val="11823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 name="Picture 10" descr="Resultado de imagen para ascardi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3635896" y="993136"/>
            <a:ext cx="1944216" cy="21548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0" name="Rectángulo 9"/>
          <p:cNvSpPr/>
          <p:nvPr/>
        </p:nvSpPr>
        <p:spPr>
          <a:xfrm>
            <a:off x="3246092" y="3765992"/>
            <a:ext cx="2723824" cy="923330"/>
          </a:xfrm>
          <a:prstGeom prst="rect">
            <a:avLst/>
          </a:prstGeom>
          <a:noFill/>
        </p:spPr>
        <p:txBody>
          <a:bodyPr wrap="none" lIns="91440" tIns="45720" rIns="91440" bIns="45720">
            <a:spAutoFit/>
          </a:bodyPr>
          <a:lstStyle/>
          <a:p>
            <a:pPr algn="ctr"/>
            <a:r>
              <a:rPr lang="es-E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Gracias</a:t>
            </a:r>
            <a:endParaRPr lang="es-E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4012122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7" name="Picture 14" descr="Resultado de imagen para ucla">
            <a:extLst>
              <a:ext uri="{FF2B5EF4-FFF2-40B4-BE49-F238E27FC236}">
                <a16:creationId xmlns:a16="http://schemas.microsoft.com/office/drawing/2014/main" xmlns="" id="{AC4FCE31-FE7D-4E63-9C07-76A3AD85581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74868" y="95693"/>
            <a:ext cx="281926" cy="3138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Resultado de imagen para ascardio">
            <a:extLst>
              <a:ext uri="{FF2B5EF4-FFF2-40B4-BE49-F238E27FC236}">
                <a16:creationId xmlns:a16="http://schemas.microsoft.com/office/drawing/2014/main" xmlns="" id="{454F8DE8-4376-4ADB-808F-DC13F6C805D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Removal>
                    </a14:imgEffect>
                  </a14:imgLayer>
                </a14:imgProps>
              </a:ext>
              <a:ext uri="{28A0092B-C50C-407E-A947-70E740481C1C}">
                <a14:useLocalDpi xmlns:a14="http://schemas.microsoft.com/office/drawing/2010/main" val="0"/>
              </a:ext>
            </a:extLst>
          </a:blip>
          <a:srcRect/>
          <a:stretch>
            <a:fillRect/>
          </a:stretch>
        </p:blipFill>
        <p:spPr bwMode="auto">
          <a:xfrm>
            <a:off x="81498" y="447408"/>
            <a:ext cx="280009" cy="310343"/>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13;p24">
            <a:extLst>
              <a:ext uri="{FF2B5EF4-FFF2-40B4-BE49-F238E27FC236}">
                <a16:creationId xmlns:a16="http://schemas.microsoft.com/office/drawing/2014/main" xmlns="" id="{3EFA7B88-1F8D-4A5E-9F60-FBBA2EE7CDC4}"/>
              </a:ext>
            </a:extLst>
          </p:cNvPr>
          <p:cNvSpPr txBox="1">
            <a:spLocks/>
          </p:cNvSpPr>
          <p:nvPr/>
        </p:nvSpPr>
        <p:spPr>
          <a:xfrm>
            <a:off x="354051" y="223282"/>
            <a:ext cx="8417849" cy="857400"/>
          </a:xfrm>
          <a:prstGeom prst="rect">
            <a:avLst/>
          </a:prstGeom>
          <a:noFill/>
          <a:ln>
            <a:noFill/>
          </a:ln>
        </p:spPr>
        <p:txBody>
          <a:bodyPr spcFirstLastPara="1" wrap="square" lIns="91377" tIns="91377" rIns="91377" bIns="91377"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1pPr>
            <a:lvl2pPr marR="0" lvl="1"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2pPr>
            <a:lvl3pPr marR="0" lvl="2"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3pPr>
            <a:lvl4pPr marR="0" lvl="3"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4pPr>
            <a:lvl5pPr marR="0" lvl="4"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5pPr>
            <a:lvl6pPr marR="0" lvl="5"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6pPr>
            <a:lvl7pPr marR="0" lvl="6"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7pPr>
            <a:lvl8pPr marR="0" lvl="7"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8pPr>
            <a:lvl9pPr marR="0" lvl="8"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9pPr>
          </a:lstStyle>
          <a:p>
            <a:pPr algn="ctr"/>
            <a:r>
              <a:rPr lang="es-ES" sz="3200" dirty="0" smtClean="0">
                <a:solidFill>
                  <a:schemeClr val="tx1"/>
                </a:solidFill>
                <a:latin typeface="Raleway" panose="020B0604020202020204" charset="0"/>
              </a:rPr>
              <a:t>OBJETIVOS DEL ESTUDIO</a:t>
            </a:r>
            <a:endParaRPr lang="es-VE" sz="3200" dirty="0">
              <a:solidFill>
                <a:schemeClr val="tx1"/>
              </a:solidFill>
              <a:latin typeface="Raleway" panose="020B0604020202020204" charset="0"/>
            </a:endParaRPr>
          </a:p>
        </p:txBody>
      </p:sp>
      <p:sp>
        <p:nvSpPr>
          <p:cNvPr id="3" name="Rectángulo 2"/>
          <p:cNvSpPr/>
          <p:nvPr/>
        </p:nvSpPr>
        <p:spPr>
          <a:xfrm>
            <a:off x="2002234" y="4846166"/>
            <a:ext cx="5121479" cy="246221"/>
          </a:xfrm>
          <a:prstGeom prst="rect">
            <a:avLst/>
          </a:prstGeom>
        </p:spPr>
        <p:txBody>
          <a:bodyPr wrap="square">
            <a:spAutoFit/>
          </a:bodyPr>
          <a:lstStyle/>
          <a:p>
            <a:pPr algn="ctr"/>
            <a:r>
              <a:rPr lang="es-VE" sz="1000" dirty="0" err="1">
                <a:solidFill>
                  <a:schemeClr val="tx1"/>
                </a:solidFill>
                <a:latin typeface="Raleway" panose="020B0604020202020204" charset="0"/>
              </a:rPr>
              <a:t>Rasmussen</a:t>
            </a:r>
            <a:r>
              <a:rPr lang="es-VE" sz="1000" dirty="0">
                <a:solidFill>
                  <a:schemeClr val="tx1"/>
                </a:solidFill>
                <a:latin typeface="Raleway" panose="020B0604020202020204" charset="0"/>
              </a:rPr>
              <a:t> PV, et al. </a:t>
            </a:r>
            <a:r>
              <a:rPr lang="es-VE" sz="1000" dirty="0" err="1">
                <a:solidFill>
                  <a:schemeClr val="tx1"/>
                </a:solidFill>
                <a:latin typeface="Raleway" panose="020B0604020202020204" charset="0"/>
              </a:rPr>
              <a:t>Heart</a:t>
            </a:r>
            <a:r>
              <a:rPr lang="es-VE" sz="1000" dirty="0">
                <a:solidFill>
                  <a:schemeClr val="tx1"/>
                </a:solidFill>
                <a:latin typeface="Raleway" panose="020B0604020202020204" charset="0"/>
              </a:rPr>
              <a:t> 2019;105:1160–1167. doi:10.1136/heartjnl-2018-314295</a:t>
            </a:r>
          </a:p>
        </p:txBody>
      </p:sp>
      <p:sp>
        <p:nvSpPr>
          <p:cNvPr id="15" name="Rectángulo 14"/>
          <p:cNvSpPr/>
          <p:nvPr/>
        </p:nvSpPr>
        <p:spPr>
          <a:xfrm>
            <a:off x="370829" y="980365"/>
            <a:ext cx="8399563" cy="378812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VE"/>
          </a:p>
        </p:txBody>
      </p:sp>
      <p:sp>
        <p:nvSpPr>
          <p:cNvPr id="16" name="Rectángulo 15"/>
          <p:cNvSpPr/>
          <p:nvPr/>
        </p:nvSpPr>
        <p:spPr>
          <a:xfrm>
            <a:off x="294395" y="897693"/>
            <a:ext cx="8563446" cy="3948473"/>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 name="Rectángulo 1"/>
          <p:cNvSpPr/>
          <p:nvPr/>
        </p:nvSpPr>
        <p:spPr>
          <a:xfrm>
            <a:off x="370830" y="980365"/>
            <a:ext cx="8399562" cy="1282402"/>
          </a:xfrm>
          <a:prstGeom prst="rect">
            <a:avLst/>
          </a:prstGeom>
          <a:solidFill>
            <a:schemeClr val="accent1"/>
          </a:solidFill>
        </p:spPr>
        <p:txBody>
          <a:bodyPr wrap="square">
            <a:spAutoFit/>
          </a:bodyPr>
          <a:lstStyle/>
          <a:p>
            <a:pPr algn="just">
              <a:lnSpc>
                <a:spcPct val="115000"/>
              </a:lnSpc>
              <a:spcAft>
                <a:spcPts val="1000"/>
              </a:spcAft>
            </a:pPr>
            <a:r>
              <a:rPr lang="es-VE" sz="1800" b="1" dirty="0" smtClean="0">
                <a:solidFill>
                  <a:schemeClr val="accent2">
                    <a:lumMod val="20000"/>
                    <a:lumOff val="80000"/>
                  </a:schemeClr>
                </a:solidFill>
                <a:latin typeface="Raleway" panose="020B0604020202020204" charset="0"/>
                <a:ea typeface="Calibri" panose="020F0502020204030204" pitchFamily="34" charset="0"/>
                <a:cs typeface="Times New Roman" panose="02020603050405020304" pitchFamily="18" charset="0"/>
              </a:rPr>
              <a:t>GENERAL:</a:t>
            </a:r>
          </a:p>
          <a:p>
            <a:pPr algn="just">
              <a:lnSpc>
                <a:spcPct val="115000"/>
              </a:lnSpc>
              <a:spcAft>
                <a:spcPts val="1000"/>
              </a:spcAft>
            </a:pPr>
            <a:r>
              <a:rPr lang="es-VE" b="1" dirty="0">
                <a:solidFill>
                  <a:schemeClr val="accent2">
                    <a:lumMod val="20000"/>
                    <a:lumOff val="80000"/>
                  </a:schemeClr>
                </a:solidFill>
                <a:latin typeface="Raleway" panose="020B0604020202020204" charset="0"/>
                <a:ea typeface="Calibri" panose="020F0502020204030204" pitchFamily="34" charset="0"/>
                <a:cs typeface="Times New Roman" panose="02020603050405020304" pitchFamily="18" charset="0"/>
              </a:rPr>
              <a:t>I</a:t>
            </a:r>
            <a:r>
              <a:rPr lang="es-VE" b="1" dirty="0" smtClean="0">
                <a:solidFill>
                  <a:schemeClr val="accent2">
                    <a:lumMod val="20000"/>
                    <a:lumOff val="80000"/>
                  </a:schemeClr>
                </a:solidFill>
                <a:latin typeface="Raleway" panose="020B0604020202020204" charset="0"/>
                <a:ea typeface="Calibri" panose="020F0502020204030204" pitchFamily="34" charset="0"/>
                <a:cs typeface="Times New Roman" panose="02020603050405020304" pitchFamily="18" charset="0"/>
              </a:rPr>
              <a:t>nvestigar </a:t>
            </a:r>
            <a:r>
              <a:rPr lang="es-VE" b="1" dirty="0">
                <a:solidFill>
                  <a:schemeClr val="accent2">
                    <a:lumMod val="20000"/>
                    <a:lumOff val="80000"/>
                  </a:schemeClr>
                </a:solidFill>
                <a:latin typeface="Raleway" panose="020B0604020202020204" charset="0"/>
                <a:ea typeface="Calibri" panose="020F0502020204030204" pitchFamily="34" charset="0"/>
                <a:cs typeface="Times New Roman" panose="02020603050405020304" pitchFamily="18" charset="0"/>
              </a:rPr>
              <a:t>la relación entre los subtipos de </a:t>
            </a:r>
            <a:r>
              <a:rPr lang="es-VE" b="1" dirty="0">
                <a:solidFill>
                  <a:schemeClr val="tx1"/>
                </a:solidFill>
                <a:latin typeface="Raleway" panose="020B0604020202020204" charset="0"/>
                <a:ea typeface="Calibri" panose="020F0502020204030204" pitchFamily="34" charset="0"/>
                <a:cs typeface="Times New Roman" panose="02020603050405020304" pitchFamily="18" charset="0"/>
              </a:rPr>
              <a:t>bloqueo de rama del haz de His</a:t>
            </a:r>
            <a:r>
              <a:rPr lang="es-VE" b="1" dirty="0" smtClean="0">
                <a:solidFill>
                  <a:schemeClr val="accent2">
                    <a:lumMod val="20000"/>
                    <a:lumOff val="80000"/>
                  </a:schemeClr>
                </a:solidFill>
                <a:latin typeface="Raleway" panose="020B0604020202020204" charset="0"/>
                <a:ea typeface="Calibri" panose="020F0502020204030204" pitchFamily="34" charset="0"/>
                <a:cs typeface="Times New Roman" panose="02020603050405020304" pitchFamily="18" charset="0"/>
              </a:rPr>
              <a:t> </a:t>
            </a:r>
            <a:r>
              <a:rPr lang="es-VE" b="1" dirty="0">
                <a:solidFill>
                  <a:schemeClr val="accent2">
                    <a:lumMod val="20000"/>
                    <a:lumOff val="80000"/>
                  </a:schemeClr>
                </a:solidFill>
                <a:latin typeface="Raleway" panose="020B0604020202020204" charset="0"/>
                <a:ea typeface="Calibri" panose="020F0502020204030204" pitchFamily="34" charset="0"/>
                <a:cs typeface="Times New Roman" panose="02020603050405020304" pitchFamily="18" charset="0"/>
              </a:rPr>
              <a:t>electrocardiográficos y el riesgo de resultados </a:t>
            </a:r>
            <a:r>
              <a:rPr lang="es-VE" b="1" dirty="0" smtClean="0">
                <a:solidFill>
                  <a:schemeClr val="accent2">
                    <a:lumMod val="20000"/>
                    <a:lumOff val="80000"/>
                  </a:schemeClr>
                </a:solidFill>
                <a:latin typeface="Raleway" panose="020B0604020202020204" charset="0"/>
                <a:ea typeface="Calibri" panose="020F0502020204030204" pitchFamily="34" charset="0"/>
                <a:cs typeface="Times New Roman" panose="02020603050405020304" pitchFamily="18" charset="0"/>
              </a:rPr>
              <a:t>cardiovasculares </a:t>
            </a:r>
            <a:r>
              <a:rPr lang="es-VE" b="1" dirty="0">
                <a:solidFill>
                  <a:schemeClr val="accent2">
                    <a:lumMod val="20000"/>
                    <a:lumOff val="80000"/>
                  </a:schemeClr>
                </a:solidFill>
                <a:latin typeface="Raleway" panose="020B0604020202020204" charset="0"/>
                <a:ea typeface="Calibri" panose="020F0502020204030204" pitchFamily="34" charset="0"/>
                <a:cs typeface="Times New Roman" panose="02020603050405020304" pitchFamily="18" charset="0"/>
              </a:rPr>
              <a:t>en una población de atención primaria sin enfermedad cardiovascular importante.</a:t>
            </a:r>
            <a:endParaRPr lang="es-VE" b="1" dirty="0">
              <a:solidFill>
                <a:schemeClr val="accent2">
                  <a:lumMod val="20000"/>
                  <a:lumOff val="80000"/>
                </a:schemeClr>
              </a:solidFill>
              <a:effectLst/>
              <a:latin typeface="Raleway" panose="020B0604020202020204" charset="0"/>
              <a:ea typeface="Calibri" panose="020F0502020204030204" pitchFamily="34" charset="0"/>
              <a:cs typeface="Times New Roman" panose="02020603050405020304" pitchFamily="18" charset="0"/>
            </a:endParaRPr>
          </a:p>
        </p:txBody>
      </p:sp>
      <p:graphicFrame>
        <p:nvGraphicFramePr>
          <p:cNvPr id="9" name="1 Diagrama">
            <a:extLst>
              <a:ext uri="{FF2B5EF4-FFF2-40B4-BE49-F238E27FC236}">
                <a16:creationId xmlns:a16="http://schemas.microsoft.com/office/drawing/2014/main" xmlns="" id="{E30709C8-5500-4BE6-A698-8D908E5BA5AB}"/>
              </a:ext>
            </a:extLst>
          </p:cNvPr>
          <p:cNvGraphicFramePr/>
          <p:nvPr>
            <p:extLst>
              <p:ext uri="{D42A27DB-BD31-4B8C-83A1-F6EECF244321}">
                <p14:modId xmlns:p14="http://schemas.microsoft.com/office/powerpoint/2010/main" val="3244386353"/>
              </p:ext>
            </p:extLst>
          </p:nvPr>
        </p:nvGraphicFramePr>
        <p:xfrm>
          <a:off x="1827524" y="2262767"/>
          <a:ext cx="5982626" cy="24290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12 Rectángulo">
            <a:extLst>
              <a:ext uri="{FF2B5EF4-FFF2-40B4-BE49-F238E27FC236}">
                <a16:creationId xmlns:a16="http://schemas.microsoft.com/office/drawing/2014/main" xmlns="" id="{8C1A9619-2A8D-4BC1-9684-015F14A63EE7}"/>
              </a:ext>
            </a:extLst>
          </p:cNvPr>
          <p:cNvSpPr/>
          <p:nvPr/>
        </p:nvSpPr>
        <p:spPr>
          <a:xfrm rot="16200000">
            <a:off x="-689116" y="3322714"/>
            <a:ext cx="2496917" cy="377024"/>
          </a:xfrm>
          <a:prstGeom prst="rect">
            <a:avLst/>
          </a:prstGeom>
          <a:solidFill>
            <a:schemeClr val="accent1"/>
          </a:solidFill>
        </p:spPr>
        <p:txBody>
          <a:bodyPr wrap="square" lIns="68570" tIns="34289" rIns="68570" bIns="34289">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342839">
              <a:buClrTx/>
            </a:pPr>
            <a:r>
              <a:rPr lang="es-ES" sz="2000" b="1" dirty="0" smtClean="0">
                <a:solidFill>
                  <a:schemeClr val="tx1"/>
                </a:solidFill>
                <a:latin typeface="Raleway" panose="020B0604020202020204" charset="0"/>
              </a:rPr>
              <a:t>ESPECÍFICOS</a:t>
            </a:r>
            <a:endParaRPr lang="es-VE" sz="2000" b="1" dirty="0">
              <a:solidFill>
                <a:schemeClr val="tx1"/>
              </a:solidFill>
              <a:latin typeface="Raleway" panose="020B0604020202020204" charset="0"/>
            </a:endParaRPr>
          </a:p>
        </p:txBody>
      </p:sp>
    </p:spTree>
    <p:extLst>
      <p:ext uri="{BB962C8B-B14F-4D97-AF65-F5344CB8AC3E}">
        <p14:creationId xmlns:p14="http://schemas.microsoft.com/office/powerpoint/2010/main" val="29211090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9" grpId="0">
        <p:bldAsOne/>
      </p:bldGraphic>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7" name="Google Shape;97;p13"/>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pic>
        <p:nvPicPr>
          <p:cNvPr id="7" name="Picture 14" descr="Resultado de imagen para ucla">
            <a:extLst>
              <a:ext uri="{FF2B5EF4-FFF2-40B4-BE49-F238E27FC236}">
                <a16:creationId xmlns:a16="http://schemas.microsoft.com/office/drawing/2014/main" xmlns="" id="{AC4FCE31-FE7D-4E63-9C07-76A3AD85581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74868" y="95693"/>
            <a:ext cx="281926" cy="3138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Resultado de imagen para ascardio">
            <a:extLst>
              <a:ext uri="{FF2B5EF4-FFF2-40B4-BE49-F238E27FC236}">
                <a16:creationId xmlns:a16="http://schemas.microsoft.com/office/drawing/2014/main" xmlns="" id="{454F8DE8-4376-4ADB-808F-DC13F6C805D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Removal>
                    </a14:imgEffect>
                  </a14:imgLayer>
                </a14:imgProps>
              </a:ext>
              <a:ext uri="{28A0092B-C50C-407E-A947-70E740481C1C}">
                <a14:useLocalDpi xmlns:a14="http://schemas.microsoft.com/office/drawing/2010/main" val="0"/>
              </a:ext>
            </a:extLst>
          </a:blip>
          <a:srcRect/>
          <a:stretch>
            <a:fillRect/>
          </a:stretch>
        </p:blipFill>
        <p:spPr bwMode="auto">
          <a:xfrm>
            <a:off x="81498" y="447408"/>
            <a:ext cx="280009" cy="31034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xmlns="" id="{B0068233-53FD-430F-A073-2FF9EE9AA2CD}"/>
              </a:ext>
            </a:extLst>
          </p:cNvPr>
          <p:cNvSpPr txBox="1"/>
          <p:nvPr/>
        </p:nvSpPr>
        <p:spPr>
          <a:xfrm>
            <a:off x="2010511" y="1253305"/>
            <a:ext cx="5029202" cy="2616101"/>
          </a:xfrm>
          <a:prstGeom prst="rect">
            <a:avLst/>
          </a:prstGeom>
          <a:solidFill>
            <a:schemeClr val="accent1"/>
          </a:solidFill>
        </p:spPr>
        <p:txBody>
          <a:bodyPr wrap="square">
            <a:spAutoFit/>
          </a:bodyPr>
          <a:lstStyle/>
          <a:p>
            <a:endParaRPr lang="es-VE" sz="3200" b="1" dirty="0">
              <a:solidFill>
                <a:schemeClr val="bg1"/>
              </a:solidFill>
              <a:latin typeface="Raleway" panose="020B0604020202020204" charset="0"/>
            </a:endParaRPr>
          </a:p>
          <a:p>
            <a:pPr algn="ctr"/>
            <a:endParaRPr lang="es-VE" sz="3200" b="1" dirty="0" smtClean="0">
              <a:solidFill>
                <a:schemeClr val="tx1"/>
              </a:solidFill>
              <a:latin typeface="Raleway" panose="020B0604020202020204" charset="0"/>
            </a:endParaRPr>
          </a:p>
          <a:p>
            <a:pPr algn="ctr"/>
            <a:r>
              <a:rPr lang="es-VE" sz="3600" b="1" dirty="0" smtClean="0">
                <a:solidFill>
                  <a:schemeClr val="tx1"/>
                </a:solidFill>
                <a:latin typeface="Raleway" panose="020B0604020202020204" charset="0"/>
              </a:rPr>
              <a:t>METODOLOGÍA</a:t>
            </a:r>
            <a:endParaRPr lang="es-VE" sz="3600" b="1" dirty="0">
              <a:solidFill>
                <a:schemeClr val="tx1"/>
              </a:solidFill>
              <a:latin typeface="Raleway" panose="020B0604020202020204" charset="0"/>
            </a:endParaRPr>
          </a:p>
          <a:p>
            <a:endParaRPr lang="es-VE" sz="3200" b="1" dirty="0">
              <a:solidFill>
                <a:schemeClr val="bg1"/>
              </a:solidFill>
              <a:latin typeface="Raleway" panose="020B0604020202020204" charset="0"/>
            </a:endParaRPr>
          </a:p>
          <a:p>
            <a:endParaRPr lang="es-VE" sz="3200" b="1" dirty="0">
              <a:solidFill>
                <a:schemeClr val="bg1"/>
              </a:solidFill>
              <a:latin typeface="Raleway" panose="020B0604020202020204" charset="0"/>
            </a:endParaRPr>
          </a:p>
        </p:txBody>
      </p:sp>
    </p:spTree>
    <p:extLst>
      <p:ext uri="{BB962C8B-B14F-4D97-AF65-F5344CB8AC3E}">
        <p14:creationId xmlns:p14="http://schemas.microsoft.com/office/powerpoint/2010/main" val="3589199341"/>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7" name="Picture 14" descr="Resultado de imagen para ucla">
            <a:extLst>
              <a:ext uri="{FF2B5EF4-FFF2-40B4-BE49-F238E27FC236}">
                <a16:creationId xmlns:a16="http://schemas.microsoft.com/office/drawing/2014/main" xmlns="" id="{AC4FCE31-FE7D-4E63-9C07-76A3AD85581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74868" y="95693"/>
            <a:ext cx="281926" cy="3138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Resultado de imagen para ascardio">
            <a:extLst>
              <a:ext uri="{FF2B5EF4-FFF2-40B4-BE49-F238E27FC236}">
                <a16:creationId xmlns:a16="http://schemas.microsoft.com/office/drawing/2014/main" xmlns="" id="{454F8DE8-4376-4ADB-808F-DC13F6C805D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Removal>
                    </a14:imgEffect>
                  </a14:imgLayer>
                </a14:imgProps>
              </a:ext>
              <a:ext uri="{28A0092B-C50C-407E-A947-70E740481C1C}">
                <a14:useLocalDpi xmlns:a14="http://schemas.microsoft.com/office/drawing/2010/main" val="0"/>
              </a:ext>
            </a:extLst>
          </a:blip>
          <a:srcRect/>
          <a:stretch>
            <a:fillRect/>
          </a:stretch>
        </p:blipFill>
        <p:spPr bwMode="auto">
          <a:xfrm>
            <a:off x="81498" y="447408"/>
            <a:ext cx="280009" cy="310343"/>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13;p24">
            <a:extLst>
              <a:ext uri="{FF2B5EF4-FFF2-40B4-BE49-F238E27FC236}">
                <a16:creationId xmlns:a16="http://schemas.microsoft.com/office/drawing/2014/main" xmlns="" id="{3EFA7B88-1F8D-4A5E-9F60-FBBA2EE7CDC4}"/>
              </a:ext>
            </a:extLst>
          </p:cNvPr>
          <p:cNvSpPr txBox="1">
            <a:spLocks/>
          </p:cNvSpPr>
          <p:nvPr/>
        </p:nvSpPr>
        <p:spPr>
          <a:xfrm>
            <a:off x="354051" y="223282"/>
            <a:ext cx="8417849" cy="857400"/>
          </a:xfrm>
          <a:prstGeom prst="rect">
            <a:avLst/>
          </a:prstGeom>
          <a:noFill/>
          <a:ln>
            <a:noFill/>
          </a:ln>
        </p:spPr>
        <p:txBody>
          <a:bodyPr spcFirstLastPara="1" wrap="square" lIns="91377" tIns="91377" rIns="91377" bIns="91377"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1pPr>
            <a:lvl2pPr marR="0" lvl="1"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2pPr>
            <a:lvl3pPr marR="0" lvl="2"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3pPr>
            <a:lvl4pPr marR="0" lvl="3"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4pPr>
            <a:lvl5pPr marR="0" lvl="4"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5pPr>
            <a:lvl6pPr marR="0" lvl="5"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6pPr>
            <a:lvl7pPr marR="0" lvl="6"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7pPr>
            <a:lvl8pPr marR="0" lvl="7"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8pPr>
            <a:lvl9pPr marR="0" lvl="8"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9pPr>
          </a:lstStyle>
          <a:p>
            <a:pPr algn="ctr"/>
            <a:r>
              <a:rPr lang="es-ES" sz="3200" dirty="0" smtClean="0">
                <a:solidFill>
                  <a:schemeClr val="tx1"/>
                </a:solidFill>
                <a:latin typeface="Raleway" panose="020B0604020202020204" charset="0"/>
              </a:rPr>
              <a:t>METODOLOGÍA</a:t>
            </a:r>
            <a:endParaRPr lang="es-VE" sz="3200" dirty="0">
              <a:solidFill>
                <a:schemeClr val="tx1"/>
              </a:solidFill>
              <a:latin typeface="Raleway" panose="020B0604020202020204" charset="0"/>
            </a:endParaRPr>
          </a:p>
        </p:txBody>
      </p:sp>
      <p:sp>
        <p:nvSpPr>
          <p:cNvPr id="3" name="Rectángulo 2"/>
          <p:cNvSpPr/>
          <p:nvPr/>
        </p:nvSpPr>
        <p:spPr>
          <a:xfrm>
            <a:off x="2002234" y="4846166"/>
            <a:ext cx="5121479" cy="246221"/>
          </a:xfrm>
          <a:prstGeom prst="rect">
            <a:avLst/>
          </a:prstGeom>
        </p:spPr>
        <p:txBody>
          <a:bodyPr wrap="square">
            <a:spAutoFit/>
          </a:bodyPr>
          <a:lstStyle/>
          <a:p>
            <a:pPr algn="ctr"/>
            <a:r>
              <a:rPr lang="es-VE" sz="1000" dirty="0" err="1">
                <a:solidFill>
                  <a:schemeClr val="tx1"/>
                </a:solidFill>
                <a:latin typeface="Raleway" panose="020B0604020202020204" charset="0"/>
              </a:rPr>
              <a:t>Rasmussen</a:t>
            </a:r>
            <a:r>
              <a:rPr lang="es-VE" sz="1000" dirty="0">
                <a:solidFill>
                  <a:schemeClr val="tx1"/>
                </a:solidFill>
                <a:latin typeface="Raleway" panose="020B0604020202020204" charset="0"/>
              </a:rPr>
              <a:t> PV, et al. </a:t>
            </a:r>
            <a:r>
              <a:rPr lang="es-VE" sz="1000" dirty="0" err="1">
                <a:solidFill>
                  <a:schemeClr val="tx1"/>
                </a:solidFill>
                <a:latin typeface="Raleway" panose="020B0604020202020204" charset="0"/>
              </a:rPr>
              <a:t>Heart</a:t>
            </a:r>
            <a:r>
              <a:rPr lang="es-VE" sz="1000" dirty="0">
                <a:solidFill>
                  <a:schemeClr val="tx1"/>
                </a:solidFill>
                <a:latin typeface="Raleway" panose="020B0604020202020204" charset="0"/>
              </a:rPr>
              <a:t> 2019;105:1160–1167. doi:10.1136/heartjnl-2018-314295</a:t>
            </a:r>
          </a:p>
        </p:txBody>
      </p:sp>
      <p:sp>
        <p:nvSpPr>
          <p:cNvPr id="15" name="Rectángulo 14"/>
          <p:cNvSpPr/>
          <p:nvPr/>
        </p:nvSpPr>
        <p:spPr>
          <a:xfrm>
            <a:off x="370693" y="980365"/>
            <a:ext cx="8416476" cy="378812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VE"/>
          </a:p>
        </p:txBody>
      </p:sp>
      <p:sp>
        <p:nvSpPr>
          <p:cNvPr id="16" name="Rectángulo 15"/>
          <p:cNvSpPr/>
          <p:nvPr/>
        </p:nvSpPr>
        <p:spPr>
          <a:xfrm>
            <a:off x="294395" y="897693"/>
            <a:ext cx="8563446" cy="3948473"/>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 name="Rectángulo 1"/>
          <p:cNvSpPr/>
          <p:nvPr/>
        </p:nvSpPr>
        <p:spPr>
          <a:xfrm>
            <a:off x="636662" y="1539686"/>
            <a:ext cx="5422306" cy="307777"/>
          </a:xfrm>
          <a:prstGeom prst="rect">
            <a:avLst/>
          </a:prstGeom>
          <a:solidFill>
            <a:schemeClr val="accent3"/>
          </a:solidFill>
          <a:ln>
            <a:solidFill>
              <a:schemeClr val="accent1"/>
            </a:solidFill>
          </a:ln>
        </p:spPr>
        <p:txBody>
          <a:bodyPr wrap="square">
            <a:spAutoFit/>
          </a:bodyPr>
          <a:lstStyle/>
          <a:p>
            <a:r>
              <a:rPr lang="es-ES" dirty="0" smtClean="0">
                <a:solidFill>
                  <a:schemeClr val="tx1"/>
                </a:solidFill>
                <a:latin typeface="Calibri" panose="020F0502020204030204" pitchFamily="34" charset="0"/>
                <a:cs typeface="Times New Roman" panose="02020603050405020304" pitchFamily="18" charset="0"/>
              </a:rPr>
              <a:t>De cohortes retrospectivo</a:t>
            </a:r>
            <a:endParaRPr lang="es-VE" dirty="0">
              <a:solidFill>
                <a:schemeClr val="tx1"/>
              </a:solidFill>
            </a:endParaRPr>
          </a:p>
        </p:txBody>
      </p:sp>
      <p:sp>
        <p:nvSpPr>
          <p:cNvPr id="4" name="CuadroTexto 3"/>
          <p:cNvSpPr txBox="1"/>
          <p:nvPr/>
        </p:nvSpPr>
        <p:spPr>
          <a:xfrm>
            <a:off x="361507" y="2123916"/>
            <a:ext cx="2597922" cy="307777"/>
          </a:xfrm>
          <a:prstGeom prst="rect">
            <a:avLst/>
          </a:prstGeom>
          <a:solidFill>
            <a:schemeClr val="accent1"/>
          </a:solidFill>
        </p:spPr>
        <p:txBody>
          <a:bodyPr wrap="square" rtlCol="0">
            <a:spAutoFit/>
          </a:bodyPr>
          <a:lstStyle/>
          <a:p>
            <a:pPr algn="ctr"/>
            <a:r>
              <a:rPr lang="es-ES" dirty="0" smtClean="0">
                <a:solidFill>
                  <a:schemeClr val="tx1"/>
                </a:solidFill>
              </a:rPr>
              <a:t>POBLACIÓN DEL ESTUDIO</a:t>
            </a:r>
            <a:endParaRPr lang="es-VE" dirty="0">
              <a:solidFill>
                <a:schemeClr val="tx1"/>
              </a:solidFill>
            </a:endParaRPr>
          </a:p>
        </p:txBody>
      </p:sp>
      <p:sp>
        <p:nvSpPr>
          <p:cNvPr id="10" name="CuadroTexto 9"/>
          <p:cNvSpPr txBox="1"/>
          <p:nvPr/>
        </p:nvSpPr>
        <p:spPr>
          <a:xfrm>
            <a:off x="361507" y="1091967"/>
            <a:ext cx="2597922" cy="307777"/>
          </a:xfrm>
          <a:prstGeom prst="rect">
            <a:avLst/>
          </a:prstGeom>
          <a:solidFill>
            <a:schemeClr val="accent1"/>
          </a:solidFill>
        </p:spPr>
        <p:txBody>
          <a:bodyPr wrap="square" rtlCol="0">
            <a:spAutoFit/>
          </a:bodyPr>
          <a:lstStyle/>
          <a:p>
            <a:pPr algn="ctr"/>
            <a:r>
              <a:rPr lang="es-ES" dirty="0" smtClean="0">
                <a:solidFill>
                  <a:schemeClr val="tx1"/>
                </a:solidFill>
              </a:rPr>
              <a:t>DISEÑO DEL ESTUDIO</a:t>
            </a:r>
            <a:endParaRPr lang="es-VE" dirty="0">
              <a:solidFill>
                <a:schemeClr val="tx1"/>
              </a:solidFill>
            </a:endParaRPr>
          </a:p>
        </p:txBody>
      </p:sp>
      <p:sp>
        <p:nvSpPr>
          <p:cNvPr id="11" name="Rectángulo 10"/>
          <p:cNvSpPr/>
          <p:nvPr/>
        </p:nvSpPr>
        <p:spPr>
          <a:xfrm>
            <a:off x="636661" y="2685367"/>
            <a:ext cx="6099699" cy="523220"/>
          </a:xfrm>
          <a:prstGeom prst="rect">
            <a:avLst/>
          </a:prstGeom>
          <a:solidFill>
            <a:schemeClr val="accent3"/>
          </a:solidFill>
          <a:ln>
            <a:solidFill>
              <a:schemeClr val="accent1"/>
            </a:solidFill>
          </a:ln>
        </p:spPr>
        <p:txBody>
          <a:bodyPr wrap="square">
            <a:spAutoFit/>
          </a:bodyPr>
          <a:lstStyle/>
          <a:p>
            <a:pPr algn="just"/>
            <a:r>
              <a:rPr lang="es-VE"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Pacientes de atención primaria remitidos </a:t>
            </a:r>
            <a:r>
              <a:rPr lang="es-VE" dirty="0">
                <a:solidFill>
                  <a:schemeClr val="tx1"/>
                </a:solidFill>
                <a:latin typeface="Calibri" panose="020F0502020204030204" pitchFamily="34" charset="0"/>
                <a:ea typeface="Calibri" panose="020F0502020204030204" pitchFamily="34" charset="0"/>
                <a:cs typeface="Times New Roman" panose="02020603050405020304" pitchFamily="18" charset="0"/>
              </a:rPr>
              <a:t>para el registro de ECG en el Laboratorio de Médicos Generales de Copenhague </a:t>
            </a:r>
            <a:r>
              <a:rPr lang="es-VE"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entre </a:t>
            </a:r>
            <a:r>
              <a:rPr lang="es-VE" dirty="0">
                <a:solidFill>
                  <a:schemeClr val="tx1"/>
                </a:solidFill>
                <a:latin typeface="Calibri" panose="020F0502020204030204" pitchFamily="34" charset="0"/>
                <a:ea typeface="Calibri" panose="020F0502020204030204" pitchFamily="34" charset="0"/>
                <a:cs typeface="Times New Roman" panose="02020603050405020304" pitchFamily="18" charset="0"/>
              </a:rPr>
              <a:t>2001 y 2011. </a:t>
            </a:r>
            <a:endParaRPr lang="es-VE" dirty="0">
              <a:solidFill>
                <a:schemeClr val="tx1"/>
              </a:solidFill>
            </a:endParaRPr>
          </a:p>
        </p:txBody>
      </p:sp>
      <p:sp>
        <p:nvSpPr>
          <p:cNvPr id="12" name="Rectángulo 11"/>
          <p:cNvSpPr/>
          <p:nvPr/>
        </p:nvSpPr>
        <p:spPr>
          <a:xfrm>
            <a:off x="636662" y="3291168"/>
            <a:ext cx="6099698" cy="312152"/>
          </a:xfrm>
          <a:prstGeom prst="rect">
            <a:avLst/>
          </a:prstGeom>
          <a:solidFill>
            <a:schemeClr val="accent3"/>
          </a:solidFill>
          <a:ln>
            <a:solidFill>
              <a:schemeClr val="accent1"/>
            </a:solidFill>
          </a:ln>
        </p:spPr>
        <p:txBody>
          <a:bodyPr wrap="square">
            <a:spAutoFit/>
          </a:bodyPr>
          <a:lstStyle/>
          <a:p>
            <a:r>
              <a:rPr lang="es-VE"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Se incluyeron 202.268 pacientes. </a:t>
            </a:r>
            <a:endParaRPr lang="es-VE" dirty="0">
              <a:solidFill>
                <a:schemeClr val="tx1"/>
              </a:solidFill>
            </a:endParaRPr>
          </a:p>
        </p:txBody>
      </p:sp>
      <p:sp>
        <p:nvSpPr>
          <p:cNvPr id="13" name="Rectángulo 12"/>
          <p:cNvSpPr/>
          <p:nvPr/>
        </p:nvSpPr>
        <p:spPr>
          <a:xfrm>
            <a:off x="640354" y="3696692"/>
            <a:ext cx="6096005" cy="307777"/>
          </a:xfrm>
          <a:prstGeom prst="rect">
            <a:avLst/>
          </a:prstGeom>
          <a:solidFill>
            <a:schemeClr val="accent3"/>
          </a:solidFill>
          <a:ln>
            <a:solidFill>
              <a:schemeClr val="accent1"/>
            </a:solidFill>
          </a:ln>
        </p:spPr>
        <p:txBody>
          <a:bodyPr wrap="square">
            <a:spAutoFit/>
          </a:bodyPr>
          <a:lstStyle/>
          <a:p>
            <a:r>
              <a:rPr lang="es-VE"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Seguimiento a 10 años.</a:t>
            </a:r>
            <a:endParaRPr lang="es-VE" dirty="0">
              <a:solidFill>
                <a:schemeClr val="tx1"/>
              </a:solidFill>
            </a:endParaRPr>
          </a:p>
        </p:txBody>
      </p:sp>
      <p:sp>
        <p:nvSpPr>
          <p:cNvPr id="14" name="Rectángulo 13"/>
          <p:cNvSpPr/>
          <p:nvPr/>
        </p:nvSpPr>
        <p:spPr>
          <a:xfrm>
            <a:off x="963832" y="4091425"/>
            <a:ext cx="6099698" cy="523220"/>
          </a:xfrm>
          <a:prstGeom prst="rect">
            <a:avLst/>
          </a:prstGeom>
          <a:solidFill>
            <a:schemeClr val="accent2"/>
          </a:solidFill>
        </p:spPr>
        <p:txBody>
          <a:bodyPr wrap="square">
            <a:spAutoFit/>
          </a:bodyPr>
          <a:lstStyle/>
          <a:p>
            <a:pPr algn="just"/>
            <a:r>
              <a:rPr lang="es-VE" dirty="0" smtClean="0">
                <a:solidFill>
                  <a:schemeClr val="tx1"/>
                </a:solidFill>
                <a:latin typeface="Raleway" panose="020B0604020202020204" charset="0"/>
                <a:ea typeface="Calibri" panose="020F0502020204030204" pitchFamily="34" charset="0"/>
                <a:cs typeface="Times New Roman" panose="02020603050405020304" pitchFamily="18" charset="0"/>
              </a:rPr>
              <a:t>Comenzó </a:t>
            </a:r>
            <a:r>
              <a:rPr lang="es-VE" dirty="0">
                <a:solidFill>
                  <a:schemeClr val="tx1"/>
                </a:solidFill>
                <a:latin typeface="Raleway" panose="020B0604020202020204" charset="0"/>
                <a:ea typeface="Calibri" panose="020F0502020204030204" pitchFamily="34" charset="0"/>
                <a:cs typeface="Times New Roman" panose="02020603050405020304" pitchFamily="18" charset="0"/>
              </a:rPr>
              <a:t>el día del primer registro de ECG y finalizó en caso de emigración, evento de interés, muerte o el 31 de diciembre de 2013, </a:t>
            </a:r>
            <a:endParaRPr lang="es-VE" dirty="0">
              <a:solidFill>
                <a:schemeClr val="tx1"/>
              </a:solidFill>
              <a:latin typeface="Raleway" panose="020B0604020202020204" charset="0"/>
            </a:endParaRPr>
          </a:p>
        </p:txBody>
      </p:sp>
    </p:spTree>
    <p:extLst>
      <p:ext uri="{BB962C8B-B14F-4D97-AF65-F5344CB8AC3E}">
        <p14:creationId xmlns:p14="http://schemas.microsoft.com/office/powerpoint/2010/main" val="4159291965"/>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7" name="Picture 14" descr="Resultado de imagen para ucla">
            <a:extLst>
              <a:ext uri="{FF2B5EF4-FFF2-40B4-BE49-F238E27FC236}">
                <a16:creationId xmlns:a16="http://schemas.microsoft.com/office/drawing/2014/main" xmlns="" id="{AC4FCE31-FE7D-4E63-9C07-76A3AD85581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74868" y="95693"/>
            <a:ext cx="281926" cy="3138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Resultado de imagen para ascardio">
            <a:extLst>
              <a:ext uri="{FF2B5EF4-FFF2-40B4-BE49-F238E27FC236}">
                <a16:creationId xmlns:a16="http://schemas.microsoft.com/office/drawing/2014/main" xmlns="" id="{454F8DE8-4376-4ADB-808F-DC13F6C805D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Removal>
                    </a14:imgEffect>
                  </a14:imgLayer>
                </a14:imgProps>
              </a:ext>
              <a:ext uri="{28A0092B-C50C-407E-A947-70E740481C1C}">
                <a14:useLocalDpi xmlns:a14="http://schemas.microsoft.com/office/drawing/2010/main" val="0"/>
              </a:ext>
            </a:extLst>
          </a:blip>
          <a:srcRect/>
          <a:stretch>
            <a:fillRect/>
          </a:stretch>
        </p:blipFill>
        <p:spPr bwMode="auto">
          <a:xfrm>
            <a:off x="81498" y="447408"/>
            <a:ext cx="280009" cy="310343"/>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13;p24">
            <a:extLst>
              <a:ext uri="{FF2B5EF4-FFF2-40B4-BE49-F238E27FC236}">
                <a16:creationId xmlns:a16="http://schemas.microsoft.com/office/drawing/2014/main" xmlns="" id="{3EFA7B88-1F8D-4A5E-9F60-FBBA2EE7CDC4}"/>
              </a:ext>
            </a:extLst>
          </p:cNvPr>
          <p:cNvSpPr txBox="1">
            <a:spLocks/>
          </p:cNvSpPr>
          <p:nvPr/>
        </p:nvSpPr>
        <p:spPr>
          <a:xfrm>
            <a:off x="354051" y="223282"/>
            <a:ext cx="8417849" cy="857400"/>
          </a:xfrm>
          <a:prstGeom prst="rect">
            <a:avLst/>
          </a:prstGeom>
          <a:noFill/>
          <a:ln>
            <a:noFill/>
          </a:ln>
        </p:spPr>
        <p:txBody>
          <a:bodyPr spcFirstLastPara="1" wrap="square" lIns="91377" tIns="91377" rIns="91377" bIns="91377"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1pPr>
            <a:lvl2pPr marR="0" lvl="1"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2pPr>
            <a:lvl3pPr marR="0" lvl="2"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3pPr>
            <a:lvl4pPr marR="0" lvl="3"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4pPr>
            <a:lvl5pPr marR="0" lvl="4"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5pPr>
            <a:lvl6pPr marR="0" lvl="5"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6pPr>
            <a:lvl7pPr marR="0" lvl="6"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7pPr>
            <a:lvl8pPr marR="0" lvl="7"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8pPr>
            <a:lvl9pPr marR="0" lvl="8"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9pPr>
          </a:lstStyle>
          <a:p>
            <a:pPr algn="ctr"/>
            <a:r>
              <a:rPr lang="es-ES" sz="3200" dirty="0" smtClean="0">
                <a:solidFill>
                  <a:schemeClr val="tx1"/>
                </a:solidFill>
                <a:latin typeface="Raleway" panose="020B0604020202020204" charset="0"/>
              </a:rPr>
              <a:t>METODOLOGÍA</a:t>
            </a:r>
            <a:endParaRPr lang="es-VE" sz="3200" dirty="0">
              <a:solidFill>
                <a:schemeClr val="tx1"/>
              </a:solidFill>
              <a:latin typeface="Raleway" panose="020B0604020202020204" charset="0"/>
            </a:endParaRPr>
          </a:p>
        </p:txBody>
      </p:sp>
      <p:sp>
        <p:nvSpPr>
          <p:cNvPr id="3" name="Rectángulo 2"/>
          <p:cNvSpPr/>
          <p:nvPr/>
        </p:nvSpPr>
        <p:spPr>
          <a:xfrm>
            <a:off x="2002234" y="4846166"/>
            <a:ext cx="5121479" cy="246221"/>
          </a:xfrm>
          <a:prstGeom prst="rect">
            <a:avLst/>
          </a:prstGeom>
        </p:spPr>
        <p:txBody>
          <a:bodyPr wrap="square">
            <a:spAutoFit/>
          </a:bodyPr>
          <a:lstStyle/>
          <a:p>
            <a:pPr algn="ctr"/>
            <a:r>
              <a:rPr lang="es-VE" sz="1000" dirty="0" err="1">
                <a:solidFill>
                  <a:schemeClr val="tx1"/>
                </a:solidFill>
                <a:latin typeface="Raleway" panose="020B0604020202020204" charset="0"/>
              </a:rPr>
              <a:t>Rasmussen</a:t>
            </a:r>
            <a:r>
              <a:rPr lang="es-VE" sz="1000" dirty="0">
                <a:solidFill>
                  <a:schemeClr val="tx1"/>
                </a:solidFill>
                <a:latin typeface="Raleway" panose="020B0604020202020204" charset="0"/>
              </a:rPr>
              <a:t> PV, et al. </a:t>
            </a:r>
            <a:r>
              <a:rPr lang="es-VE" sz="1000" dirty="0" err="1">
                <a:solidFill>
                  <a:schemeClr val="tx1"/>
                </a:solidFill>
                <a:latin typeface="Raleway" panose="020B0604020202020204" charset="0"/>
              </a:rPr>
              <a:t>Heart</a:t>
            </a:r>
            <a:r>
              <a:rPr lang="es-VE" sz="1000" dirty="0">
                <a:solidFill>
                  <a:schemeClr val="tx1"/>
                </a:solidFill>
                <a:latin typeface="Raleway" panose="020B0604020202020204" charset="0"/>
              </a:rPr>
              <a:t> 2019;105:1160–1167. doi:10.1136/heartjnl-2018-314295</a:t>
            </a:r>
          </a:p>
        </p:txBody>
      </p:sp>
      <p:sp>
        <p:nvSpPr>
          <p:cNvPr id="15" name="Rectángulo 14"/>
          <p:cNvSpPr/>
          <p:nvPr/>
        </p:nvSpPr>
        <p:spPr>
          <a:xfrm>
            <a:off x="370693" y="980365"/>
            <a:ext cx="8416476" cy="378812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VE"/>
          </a:p>
        </p:txBody>
      </p:sp>
      <p:sp>
        <p:nvSpPr>
          <p:cNvPr id="16" name="Rectángulo 15"/>
          <p:cNvSpPr/>
          <p:nvPr/>
        </p:nvSpPr>
        <p:spPr>
          <a:xfrm>
            <a:off x="294395" y="897693"/>
            <a:ext cx="8563446" cy="3948473"/>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CuadroTexto 8"/>
          <p:cNvSpPr txBox="1"/>
          <p:nvPr/>
        </p:nvSpPr>
        <p:spPr>
          <a:xfrm>
            <a:off x="361506" y="1091967"/>
            <a:ext cx="3552467" cy="523220"/>
          </a:xfrm>
          <a:prstGeom prst="rect">
            <a:avLst/>
          </a:prstGeom>
          <a:solidFill>
            <a:schemeClr val="accent1"/>
          </a:solidFill>
        </p:spPr>
        <p:txBody>
          <a:bodyPr wrap="square" rtlCol="0">
            <a:spAutoFit/>
          </a:bodyPr>
          <a:lstStyle/>
          <a:p>
            <a:pPr algn="ctr"/>
            <a:r>
              <a:rPr lang="es-ES" b="1" dirty="0" smtClean="0">
                <a:solidFill>
                  <a:schemeClr val="tx1"/>
                </a:solidFill>
                <a:latin typeface="Raleway" panose="020B0604020202020204" charset="0"/>
              </a:rPr>
              <a:t>CRITERIOS DE EXCLUSIÓN</a:t>
            </a:r>
          </a:p>
          <a:p>
            <a:pPr algn="ctr"/>
            <a:r>
              <a:rPr lang="es-ES" dirty="0" smtClean="0">
                <a:solidFill>
                  <a:schemeClr val="tx1"/>
                </a:solidFill>
                <a:latin typeface="Raleway" panose="020B0604020202020204" charset="0"/>
              </a:rPr>
              <a:t>(De acuerdo al primer registro de ECG)</a:t>
            </a:r>
            <a:endParaRPr lang="es-VE" dirty="0">
              <a:solidFill>
                <a:schemeClr val="tx1"/>
              </a:solidFill>
              <a:latin typeface="Raleway" panose="020B0604020202020204" charset="0"/>
            </a:endParaRPr>
          </a:p>
        </p:txBody>
      </p:sp>
      <p:sp>
        <p:nvSpPr>
          <p:cNvPr id="10" name="Rectángulo 9"/>
          <p:cNvSpPr/>
          <p:nvPr/>
        </p:nvSpPr>
        <p:spPr>
          <a:xfrm>
            <a:off x="689046" y="1831270"/>
            <a:ext cx="5422306" cy="307777"/>
          </a:xfrm>
          <a:prstGeom prst="rect">
            <a:avLst/>
          </a:prstGeom>
          <a:solidFill>
            <a:schemeClr val="accent3"/>
          </a:solidFill>
          <a:ln>
            <a:solidFill>
              <a:schemeClr val="accent1"/>
            </a:solidFill>
          </a:ln>
        </p:spPr>
        <p:txBody>
          <a:bodyPr wrap="square">
            <a:spAutoFit/>
          </a:bodyPr>
          <a:lstStyle/>
          <a:p>
            <a:r>
              <a:rPr lang="es-ES" dirty="0" smtClean="0">
                <a:solidFill>
                  <a:schemeClr val="tx1"/>
                </a:solidFill>
                <a:latin typeface="Raleway" panose="020B0604020202020204" charset="0"/>
                <a:cs typeface="Times New Roman" panose="02020603050405020304" pitchFamily="18" charset="0"/>
              </a:rPr>
              <a:t>Pacientes menores de 40 años.</a:t>
            </a:r>
            <a:endParaRPr lang="es-VE" dirty="0">
              <a:solidFill>
                <a:schemeClr val="tx1"/>
              </a:solidFill>
              <a:latin typeface="Raleway" panose="020B0604020202020204" charset="0"/>
            </a:endParaRPr>
          </a:p>
        </p:txBody>
      </p:sp>
      <p:sp>
        <p:nvSpPr>
          <p:cNvPr id="11" name="Rectángulo 10"/>
          <p:cNvSpPr/>
          <p:nvPr/>
        </p:nvSpPr>
        <p:spPr>
          <a:xfrm>
            <a:off x="689046" y="2265180"/>
            <a:ext cx="5422306" cy="307777"/>
          </a:xfrm>
          <a:prstGeom prst="rect">
            <a:avLst/>
          </a:prstGeom>
          <a:solidFill>
            <a:schemeClr val="accent3"/>
          </a:solidFill>
          <a:ln>
            <a:solidFill>
              <a:schemeClr val="accent1"/>
            </a:solidFill>
          </a:ln>
        </p:spPr>
        <p:txBody>
          <a:bodyPr wrap="square">
            <a:spAutoFit/>
          </a:bodyPr>
          <a:lstStyle/>
          <a:p>
            <a:r>
              <a:rPr lang="es-VE" dirty="0">
                <a:solidFill>
                  <a:schemeClr val="tx1"/>
                </a:solidFill>
                <a:latin typeface="Raleway" panose="020B0604020202020204" charset="0"/>
              </a:rPr>
              <a:t>M</a:t>
            </a:r>
            <a:r>
              <a:rPr lang="es-VE" dirty="0" smtClean="0">
                <a:solidFill>
                  <a:schemeClr val="tx1"/>
                </a:solidFill>
                <a:latin typeface="Raleway" panose="020B0604020202020204" charset="0"/>
              </a:rPr>
              <a:t>arcapasos </a:t>
            </a:r>
            <a:r>
              <a:rPr lang="es-VE" dirty="0">
                <a:solidFill>
                  <a:schemeClr val="tx1"/>
                </a:solidFill>
                <a:latin typeface="Raleway" panose="020B0604020202020204" charset="0"/>
              </a:rPr>
              <a:t>o un desfibrilador automático </a:t>
            </a:r>
            <a:r>
              <a:rPr lang="es-VE" dirty="0" err="1">
                <a:solidFill>
                  <a:schemeClr val="tx1"/>
                </a:solidFill>
                <a:latin typeface="Raleway" panose="020B0604020202020204" charset="0"/>
              </a:rPr>
              <a:t>implantable</a:t>
            </a:r>
            <a:r>
              <a:rPr lang="es-ES" dirty="0" smtClean="0">
                <a:solidFill>
                  <a:schemeClr val="tx1"/>
                </a:solidFill>
                <a:latin typeface="Calibri" panose="020F0502020204030204" pitchFamily="34" charset="0"/>
                <a:cs typeface="Times New Roman" panose="02020603050405020304" pitchFamily="18" charset="0"/>
              </a:rPr>
              <a:t>.</a:t>
            </a:r>
            <a:endParaRPr lang="es-VE" dirty="0">
              <a:solidFill>
                <a:schemeClr val="tx1"/>
              </a:solidFill>
            </a:endParaRPr>
          </a:p>
        </p:txBody>
      </p:sp>
      <p:sp>
        <p:nvSpPr>
          <p:cNvPr id="12" name="Rectángulo 11"/>
          <p:cNvSpPr/>
          <p:nvPr/>
        </p:nvSpPr>
        <p:spPr>
          <a:xfrm>
            <a:off x="689046" y="2770699"/>
            <a:ext cx="5422306" cy="1169551"/>
          </a:xfrm>
          <a:prstGeom prst="rect">
            <a:avLst/>
          </a:prstGeom>
          <a:solidFill>
            <a:schemeClr val="accent3"/>
          </a:solidFill>
          <a:ln>
            <a:solidFill>
              <a:schemeClr val="accent1"/>
            </a:solidFill>
          </a:ln>
        </p:spPr>
        <p:txBody>
          <a:bodyPr wrap="square">
            <a:spAutoFit/>
          </a:bodyPr>
          <a:lstStyle/>
          <a:p>
            <a:r>
              <a:rPr lang="es-VE" dirty="0" smtClean="0">
                <a:solidFill>
                  <a:schemeClr val="tx1"/>
                </a:solidFill>
                <a:latin typeface="Raleway" panose="020B0604020202020204" charset="0"/>
                <a:ea typeface="Calibri" panose="020F0502020204030204" pitchFamily="34" charset="0"/>
                <a:cs typeface="Times New Roman" panose="02020603050405020304" pitchFamily="18" charset="0"/>
              </a:rPr>
              <a:t>Antecedentes </a:t>
            </a:r>
            <a:r>
              <a:rPr lang="es-VE" dirty="0">
                <a:solidFill>
                  <a:schemeClr val="tx1"/>
                </a:solidFill>
                <a:latin typeface="Raleway" panose="020B0604020202020204" charset="0"/>
                <a:ea typeface="Calibri" panose="020F0502020204030204" pitchFamily="34" charset="0"/>
                <a:cs typeface="Times New Roman" panose="02020603050405020304" pitchFamily="18" charset="0"/>
              </a:rPr>
              <a:t>de infarto de </a:t>
            </a:r>
            <a:r>
              <a:rPr lang="es-VE" dirty="0" smtClean="0">
                <a:solidFill>
                  <a:schemeClr val="tx1"/>
                </a:solidFill>
                <a:latin typeface="Raleway" panose="020B0604020202020204" charset="0"/>
                <a:ea typeface="Calibri" panose="020F0502020204030204" pitchFamily="34" charset="0"/>
                <a:cs typeface="Times New Roman" panose="02020603050405020304" pitchFamily="18" charset="0"/>
              </a:rPr>
              <a:t>miocardio:</a:t>
            </a:r>
          </a:p>
          <a:p>
            <a:pPr marL="285750" indent="-285750">
              <a:buClr>
                <a:schemeClr val="tx1"/>
              </a:buClr>
              <a:buFont typeface="Arial" panose="020B0604020202020204" pitchFamily="34" charset="0"/>
              <a:buChar char="•"/>
            </a:pPr>
            <a:r>
              <a:rPr lang="es-VE" dirty="0" smtClean="0">
                <a:solidFill>
                  <a:schemeClr val="tx1"/>
                </a:solidFill>
                <a:latin typeface="Raleway" panose="020B0604020202020204" charset="0"/>
                <a:ea typeface="Calibri" panose="020F0502020204030204" pitchFamily="34" charset="0"/>
                <a:cs typeface="Times New Roman" panose="02020603050405020304" pitchFamily="18" charset="0"/>
              </a:rPr>
              <a:t>Fibrilación auricular.</a:t>
            </a:r>
          </a:p>
          <a:p>
            <a:pPr marL="285750" indent="-285750">
              <a:buClr>
                <a:schemeClr val="tx1"/>
              </a:buClr>
              <a:buFont typeface="Arial" panose="020B0604020202020204" pitchFamily="34" charset="0"/>
              <a:buChar char="•"/>
            </a:pPr>
            <a:r>
              <a:rPr lang="es-VE" dirty="0" smtClean="0">
                <a:solidFill>
                  <a:schemeClr val="tx1"/>
                </a:solidFill>
                <a:latin typeface="Raleway" panose="020B0604020202020204" charset="0"/>
                <a:ea typeface="Calibri" panose="020F0502020204030204" pitchFamily="34" charset="0"/>
                <a:cs typeface="Times New Roman" panose="02020603050405020304" pitchFamily="18" charset="0"/>
              </a:rPr>
              <a:t>Accidente </a:t>
            </a:r>
            <a:r>
              <a:rPr lang="es-VE" dirty="0">
                <a:solidFill>
                  <a:schemeClr val="tx1"/>
                </a:solidFill>
                <a:latin typeface="Raleway" panose="020B0604020202020204" charset="0"/>
                <a:ea typeface="Calibri" panose="020F0502020204030204" pitchFamily="34" charset="0"/>
                <a:cs typeface="Times New Roman" panose="02020603050405020304" pitchFamily="18" charset="0"/>
              </a:rPr>
              <a:t>cerebrovascular </a:t>
            </a:r>
            <a:r>
              <a:rPr lang="es-VE" dirty="0" smtClean="0">
                <a:solidFill>
                  <a:schemeClr val="tx1"/>
                </a:solidFill>
                <a:latin typeface="Raleway" panose="020B0604020202020204" charset="0"/>
                <a:ea typeface="Calibri" panose="020F0502020204030204" pitchFamily="34" charset="0"/>
                <a:cs typeface="Times New Roman" panose="02020603050405020304" pitchFamily="18" charset="0"/>
              </a:rPr>
              <a:t>isquémico.</a:t>
            </a:r>
          </a:p>
          <a:p>
            <a:pPr marL="285750" indent="-285750">
              <a:buClr>
                <a:schemeClr val="tx1"/>
              </a:buClr>
              <a:buFont typeface="Arial" panose="020B0604020202020204" pitchFamily="34" charset="0"/>
              <a:buChar char="•"/>
            </a:pPr>
            <a:r>
              <a:rPr lang="es-VE" dirty="0" smtClean="0">
                <a:solidFill>
                  <a:schemeClr val="tx1"/>
                </a:solidFill>
                <a:latin typeface="Raleway" panose="020B0604020202020204" charset="0"/>
                <a:ea typeface="Calibri" panose="020F0502020204030204" pitchFamily="34" charset="0"/>
                <a:cs typeface="Times New Roman" panose="02020603050405020304" pitchFamily="18" charset="0"/>
              </a:rPr>
              <a:t>Insuficiencia cardíaca.</a:t>
            </a:r>
          </a:p>
          <a:p>
            <a:pPr marL="285750" indent="-285750">
              <a:buClr>
                <a:schemeClr val="tx1"/>
              </a:buClr>
              <a:buFont typeface="Arial" panose="020B0604020202020204" pitchFamily="34" charset="0"/>
              <a:buChar char="•"/>
            </a:pPr>
            <a:r>
              <a:rPr lang="es-VE" dirty="0" smtClean="0">
                <a:solidFill>
                  <a:schemeClr val="tx1"/>
                </a:solidFill>
                <a:latin typeface="Raleway" panose="020B0604020202020204" charset="0"/>
                <a:ea typeface="Calibri" panose="020F0502020204030204" pitchFamily="34" charset="0"/>
                <a:cs typeface="Times New Roman" panose="02020603050405020304" pitchFamily="18" charset="0"/>
              </a:rPr>
              <a:t>Enfermedad </a:t>
            </a:r>
            <a:r>
              <a:rPr lang="es-VE" dirty="0">
                <a:solidFill>
                  <a:schemeClr val="tx1"/>
                </a:solidFill>
                <a:latin typeface="Raleway" panose="020B0604020202020204" charset="0"/>
                <a:ea typeface="Calibri" panose="020F0502020204030204" pitchFamily="34" charset="0"/>
                <a:cs typeface="Times New Roman" panose="02020603050405020304" pitchFamily="18" charset="0"/>
              </a:rPr>
              <a:t>valvular cardíaca. </a:t>
            </a:r>
            <a:endParaRPr lang="es-VE" dirty="0">
              <a:solidFill>
                <a:schemeClr val="tx1"/>
              </a:solidFill>
              <a:latin typeface="Raleway" panose="020B0604020202020204" charset="0"/>
            </a:endParaRPr>
          </a:p>
        </p:txBody>
      </p:sp>
    </p:spTree>
    <p:extLst>
      <p:ext uri="{BB962C8B-B14F-4D97-AF65-F5344CB8AC3E}">
        <p14:creationId xmlns:p14="http://schemas.microsoft.com/office/powerpoint/2010/main" val="31709878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7" name="Picture 14" descr="Resultado de imagen para ucla">
            <a:extLst>
              <a:ext uri="{FF2B5EF4-FFF2-40B4-BE49-F238E27FC236}">
                <a16:creationId xmlns:a16="http://schemas.microsoft.com/office/drawing/2014/main" xmlns="" id="{AC4FCE31-FE7D-4E63-9C07-76A3AD85581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74868" y="95693"/>
            <a:ext cx="281926" cy="3138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Resultado de imagen para ascardio">
            <a:extLst>
              <a:ext uri="{FF2B5EF4-FFF2-40B4-BE49-F238E27FC236}">
                <a16:creationId xmlns:a16="http://schemas.microsoft.com/office/drawing/2014/main" xmlns="" id="{454F8DE8-4376-4ADB-808F-DC13F6C805D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Removal>
                    </a14:imgEffect>
                  </a14:imgLayer>
                </a14:imgProps>
              </a:ext>
              <a:ext uri="{28A0092B-C50C-407E-A947-70E740481C1C}">
                <a14:useLocalDpi xmlns:a14="http://schemas.microsoft.com/office/drawing/2010/main" val="0"/>
              </a:ext>
            </a:extLst>
          </a:blip>
          <a:srcRect/>
          <a:stretch>
            <a:fillRect/>
          </a:stretch>
        </p:blipFill>
        <p:spPr bwMode="auto">
          <a:xfrm>
            <a:off x="81498" y="447408"/>
            <a:ext cx="280009" cy="310343"/>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13;p24">
            <a:extLst>
              <a:ext uri="{FF2B5EF4-FFF2-40B4-BE49-F238E27FC236}">
                <a16:creationId xmlns:a16="http://schemas.microsoft.com/office/drawing/2014/main" xmlns="" id="{3EFA7B88-1F8D-4A5E-9F60-FBBA2EE7CDC4}"/>
              </a:ext>
            </a:extLst>
          </p:cNvPr>
          <p:cNvSpPr txBox="1">
            <a:spLocks/>
          </p:cNvSpPr>
          <p:nvPr/>
        </p:nvSpPr>
        <p:spPr>
          <a:xfrm>
            <a:off x="354051" y="223282"/>
            <a:ext cx="8417849" cy="857400"/>
          </a:xfrm>
          <a:prstGeom prst="rect">
            <a:avLst/>
          </a:prstGeom>
          <a:noFill/>
          <a:ln>
            <a:noFill/>
          </a:ln>
        </p:spPr>
        <p:txBody>
          <a:bodyPr spcFirstLastPara="1" wrap="square" lIns="91377" tIns="91377" rIns="91377" bIns="91377"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1pPr>
            <a:lvl2pPr marR="0" lvl="1"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2pPr>
            <a:lvl3pPr marR="0" lvl="2"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3pPr>
            <a:lvl4pPr marR="0" lvl="3"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4pPr>
            <a:lvl5pPr marR="0" lvl="4"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5pPr>
            <a:lvl6pPr marR="0" lvl="5"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6pPr>
            <a:lvl7pPr marR="0" lvl="6"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7pPr>
            <a:lvl8pPr marR="0" lvl="7"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8pPr>
            <a:lvl9pPr marR="0" lvl="8" algn="r" rtl="0">
              <a:lnSpc>
                <a:spcPct val="100000"/>
              </a:lnSpc>
              <a:spcBef>
                <a:spcPts val="0"/>
              </a:spcBef>
              <a:spcAft>
                <a:spcPts val="0"/>
              </a:spcAft>
              <a:buClr>
                <a:srgbClr val="FFFFFF"/>
              </a:buClr>
              <a:buSzPts val="2400"/>
              <a:buFont typeface="Cabin Condensed"/>
              <a:buNone/>
              <a:defRPr sz="2400" b="1" i="0" u="none" strike="noStrike" cap="none">
                <a:solidFill>
                  <a:srgbClr val="FFFFFF"/>
                </a:solidFill>
                <a:latin typeface="Cabin Condensed"/>
                <a:ea typeface="Cabin Condensed"/>
                <a:cs typeface="Cabin Condensed"/>
                <a:sym typeface="Cabin Condensed"/>
              </a:defRPr>
            </a:lvl9pPr>
          </a:lstStyle>
          <a:p>
            <a:pPr algn="ctr"/>
            <a:r>
              <a:rPr lang="es-ES" sz="3200" dirty="0" smtClean="0">
                <a:solidFill>
                  <a:schemeClr val="tx1"/>
                </a:solidFill>
                <a:latin typeface="Raleway" panose="020B0604020202020204" charset="0"/>
              </a:rPr>
              <a:t>METODOLOGÍA</a:t>
            </a:r>
            <a:endParaRPr lang="es-VE" sz="3200" dirty="0">
              <a:solidFill>
                <a:schemeClr val="tx1"/>
              </a:solidFill>
              <a:latin typeface="Raleway" panose="020B0604020202020204" charset="0"/>
            </a:endParaRPr>
          </a:p>
        </p:txBody>
      </p:sp>
      <p:sp>
        <p:nvSpPr>
          <p:cNvPr id="3" name="Rectángulo 2"/>
          <p:cNvSpPr/>
          <p:nvPr/>
        </p:nvSpPr>
        <p:spPr>
          <a:xfrm>
            <a:off x="2002234" y="4846166"/>
            <a:ext cx="5121479" cy="246221"/>
          </a:xfrm>
          <a:prstGeom prst="rect">
            <a:avLst/>
          </a:prstGeom>
        </p:spPr>
        <p:txBody>
          <a:bodyPr wrap="square">
            <a:spAutoFit/>
          </a:bodyPr>
          <a:lstStyle/>
          <a:p>
            <a:pPr algn="ctr"/>
            <a:r>
              <a:rPr lang="es-VE" sz="1000" dirty="0" err="1">
                <a:solidFill>
                  <a:schemeClr val="tx1"/>
                </a:solidFill>
                <a:latin typeface="Raleway" panose="020B0604020202020204" charset="0"/>
              </a:rPr>
              <a:t>Rasmussen</a:t>
            </a:r>
            <a:r>
              <a:rPr lang="es-VE" sz="1000" dirty="0">
                <a:solidFill>
                  <a:schemeClr val="tx1"/>
                </a:solidFill>
                <a:latin typeface="Raleway" panose="020B0604020202020204" charset="0"/>
              </a:rPr>
              <a:t> PV, et al. </a:t>
            </a:r>
            <a:r>
              <a:rPr lang="es-VE" sz="1000" dirty="0" err="1">
                <a:solidFill>
                  <a:schemeClr val="tx1"/>
                </a:solidFill>
                <a:latin typeface="Raleway" panose="020B0604020202020204" charset="0"/>
              </a:rPr>
              <a:t>Heart</a:t>
            </a:r>
            <a:r>
              <a:rPr lang="es-VE" sz="1000" dirty="0">
                <a:solidFill>
                  <a:schemeClr val="tx1"/>
                </a:solidFill>
                <a:latin typeface="Raleway" panose="020B0604020202020204" charset="0"/>
              </a:rPr>
              <a:t> 2019;105:1160–1167. doi:10.1136/heartjnl-2018-314295</a:t>
            </a:r>
          </a:p>
        </p:txBody>
      </p:sp>
      <p:sp>
        <p:nvSpPr>
          <p:cNvPr id="15" name="Rectángulo 14"/>
          <p:cNvSpPr/>
          <p:nvPr/>
        </p:nvSpPr>
        <p:spPr>
          <a:xfrm>
            <a:off x="370693" y="980365"/>
            <a:ext cx="8416476" cy="3788129"/>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VE"/>
          </a:p>
        </p:txBody>
      </p:sp>
      <p:sp>
        <p:nvSpPr>
          <p:cNvPr id="16" name="Rectángulo 15"/>
          <p:cNvSpPr/>
          <p:nvPr/>
        </p:nvSpPr>
        <p:spPr>
          <a:xfrm>
            <a:off x="294395" y="897693"/>
            <a:ext cx="8563446" cy="3948473"/>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CuadroTexto 8"/>
          <p:cNvSpPr txBox="1"/>
          <p:nvPr/>
        </p:nvSpPr>
        <p:spPr>
          <a:xfrm>
            <a:off x="361507" y="1091967"/>
            <a:ext cx="1971496" cy="307777"/>
          </a:xfrm>
          <a:prstGeom prst="rect">
            <a:avLst/>
          </a:prstGeom>
          <a:solidFill>
            <a:schemeClr val="accent1"/>
          </a:solidFill>
        </p:spPr>
        <p:txBody>
          <a:bodyPr wrap="square" rtlCol="0">
            <a:spAutoFit/>
          </a:bodyPr>
          <a:lstStyle/>
          <a:p>
            <a:pPr algn="ctr"/>
            <a:r>
              <a:rPr lang="es-ES" b="1" dirty="0" smtClean="0">
                <a:solidFill>
                  <a:schemeClr val="tx1"/>
                </a:solidFill>
                <a:latin typeface="Raleway" panose="020B0604020202020204" charset="0"/>
              </a:rPr>
              <a:t>VARIABLES</a:t>
            </a:r>
            <a:endParaRPr lang="es-VE" dirty="0">
              <a:solidFill>
                <a:schemeClr val="tx1"/>
              </a:solidFill>
              <a:latin typeface="Raleway" panose="020B0604020202020204" charset="0"/>
            </a:endParaRPr>
          </a:p>
        </p:txBody>
      </p:sp>
      <p:sp>
        <p:nvSpPr>
          <p:cNvPr id="10" name="Rectángulo 9"/>
          <p:cNvSpPr/>
          <p:nvPr/>
        </p:nvSpPr>
        <p:spPr>
          <a:xfrm>
            <a:off x="654414" y="2691237"/>
            <a:ext cx="7079082" cy="523220"/>
          </a:xfrm>
          <a:prstGeom prst="rect">
            <a:avLst/>
          </a:prstGeom>
          <a:solidFill>
            <a:schemeClr val="accent3"/>
          </a:solidFill>
          <a:ln>
            <a:solidFill>
              <a:schemeClr val="accent1"/>
            </a:solidFill>
          </a:ln>
        </p:spPr>
        <p:txBody>
          <a:bodyPr wrap="square">
            <a:spAutoFit/>
          </a:bodyPr>
          <a:lstStyle/>
          <a:p>
            <a:pPr algn="just"/>
            <a:r>
              <a:rPr lang="es-VE" dirty="0" smtClean="0">
                <a:solidFill>
                  <a:schemeClr val="tx1"/>
                </a:solidFill>
                <a:latin typeface="Raleway" panose="020B0604020202020204" charset="0"/>
              </a:rPr>
              <a:t>Diabetes: </a:t>
            </a:r>
            <a:r>
              <a:rPr lang="es-VE" dirty="0">
                <a:solidFill>
                  <a:schemeClr val="tx1"/>
                </a:solidFill>
                <a:latin typeface="Raleway" panose="020B0604020202020204" charset="0"/>
              </a:rPr>
              <a:t>se definió como un diagnóstico de registro </a:t>
            </a:r>
            <a:r>
              <a:rPr lang="es-VE" dirty="0" smtClean="0">
                <a:solidFill>
                  <a:schemeClr val="tx1"/>
                </a:solidFill>
                <a:latin typeface="Raleway" panose="020B0604020202020204" charset="0"/>
              </a:rPr>
              <a:t>o </a:t>
            </a:r>
            <a:r>
              <a:rPr lang="es-VE" dirty="0">
                <a:solidFill>
                  <a:schemeClr val="tx1"/>
                </a:solidFill>
                <a:latin typeface="Raleway" panose="020B0604020202020204" charset="0"/>
              </a:rPr>
              <a:t>tratamiento con medicamentos hipoglucemiantes. </a:t>
            </a:r>
          </a:p>
        </p:txBody>
      </p:sp>
      <p:sp>
        <p:nvSpPr>
          <p:cNvPr id="11" name="Rectángulo 10"/>
          <p:cNvSpPr/>
          <p:nvPr/>
        </p:nvSpPr>
        <p:spPr>
          <a:xfrm>
            <a:off x="654862" y="1568787"/>
            <a:ext cx="7079082" cy="954107"/>
          </a:xfrm>
          <a:prstGeom prst="rect">
            <a:avLst/>
          </a:prstGeom>
          <a:solidFill>
            <a:schemeClr val="accent3"/>
          </a:solidFill>
          <a:ln>
            <a:solidFill>
              <a:schemeClr val="accent1"/>
            </a:solidFill>
          </a:ln>
        </p:spPr>
        <p:txBody>
          <a:bodyPr wrap="square">
            <a:spAutoFit/>
          </a:bodyPr>
          <a:lstStyle/>
          <a:p>
            <a:pPr algn="just"/>
            <a:r>
              <a:rPr lang="es-VE" dirty="0" smtClean="0">
                <a:solidFill>
                  <a:schemeClr val="tx1"/>
                </a:solidFill>
                <a:latin typeface="Raleway" panose="020B0604020202020204" charset="0"/>
              </a:rPr>
              <a:t>IM, </a:t>
            </a:r>
            <a:r>
              <a:rPr lang="es-VE" dirty="0">
                <a:solidFill>
                  <a:schemeClr val="tx1"/>
                </a:solidFill>
                <a:latin typeface="Raleway" panose="020B0604020202020204" charset="0"/>
              </a:rPr>
              <a:t>FA, </a:t>
            </a:r>
            <a:r>
              <a:rPr lang="es-VE" dirty="0" smtClean="0">
                <a:solidFill>
                  <a:schemeClr val="tx1"/>
                </a:solidFill>
                <a:latin typeface="Raleway" panose="020B0604020202020204" charset="0"/>
              </a:rPr>
              <a:t>IC, </a:t>
            </a:r>
            <a:r>
              <a:rPr lang="es-VE" dirty="0">
                <a:solidFill>
                  <a:schemeClr val="tx1"/>
                </a:solidFill>
                <a:latin typeface="Raleway" panose="020B0604020202020204" charset="0"/>
              </a:rPr>
              <a:t>implantación de marcapasos, enfermedad cardíaca valvular y accidente cerebrovascular isquémico se definieron a partir de diagnósticos de alta hospitalaria y códigos de procedimiento en el Registro Nacional de Pacientes de Dinamarca</a:t>
            </a:r>
            <a:r>
              <a:rPr lang="es-VE" dirty="0" smtClean="0">
                <a:solidFill>
                  <a:schemeClr val="tx1"/>
                </a:solidFill>
                <a:latin typeface="Raleway" panose="020B0604020202020204" charset="0"/>
              </a:rPr>
              <a:t>.</a:t>
            </a:r>
            <a:endParaRPr lang="es-VE" dirty="0">
              <a:solidFill>
                <a:schemeClr val="tx1"/>
              </a:solidFill>
              <a:latin typeface="Raleway" panose="020B0604020202020204" charset="0"/>
            </a:endParaRPr>
          </a:p>
        </p:txBody>
      </p:sp>
      <p:sp>
        <p:nvSpPr>
          <p:cNvPr id="13" name="Rectángulo 12"/>
          <p:cNvSpPr/>
          <p:nvPr/>
        </p:nvSpPr>
        <p:spPr>
          <a:xfrm>
            <a:off x="654414" y="3391541"/>
            <a:ext cx="7079082" cy="523220"/>
          </a:xfrm>
          <a:prstGeom prst="rect">
            <a:avLst/>
          </a:prstGeom>
          <a:solidFill>
            <a:schemeClr val="accent3"/>
          </a:solidFill>
          <a:ln>
            <a:solidFill>
              <a:schemeClr val="accent1"/>
            </a:solidFill>
          </a:ln>
        </p:spPr>
        <p:txBody>
          <a:bodyPr wrap="square">
            <a:spAutoFit/>
          </a:bodyPr>
          <a:lstStyle/>
          <a:p>
            <a:pPr algn="just"/>
            <a:r>
              <a:rPr lang="es-VE" dirty="0">
                <a:solidFill>
                  <a:schemeClr val="tx1"/>
                </a:solidFill>
                <a:latin typeface="Raleway" panose="020B0604020202020204" charset="0"/>
              </a:rPr>
              <a:t>H</a:t>
            </a:r>
            <a:r>
              <a:rPr lang="es-VE" dirty="0" smtClean="0">
                <a:solidFill>
                  <a:schemeClr val="tx1"/>
                </a:solidFill>
                <a:latin typeface="Raleway" panose="020B0604020202020204" charset="0"/>
              </a:rPr>
              <a:t>ipertensión </a:t>
            </a:r>
            <a:r>
              <a:rPr lang="es-VE" dirty="0">
                <a:solidFill>
                  <a:schemeClr val="tx1"/>
                </a:solidFill>
                <a:latin typeface="Raleway" panose="020B0604020202020204" charset="0"/>
              </a:rPr>
              <a:t>se definió como un diagnóstico de registro </a:t>
            </a:r>
            <a:r>
              <a:rPr lang="es-VE" dirty="0" smtClean="0">
                <a:solidFill>
                  <a:schemeClr val="tx1"/>
                </a:solidFill>
                <a:latin typeface="Raleway" panose="020B0604020202020204" charset="0"/>
              </a:rPr>
              <a:t>o </a:t>
            </a:r>
            <a:r>
              <a:rPr lang="es-VE" dirty="0">
                <a:solidFill>
                  <a:schemeClr val="tx1"/>
                </a:solidFill>
                <a:latin typeface="Raleway" panose="020B0604020202020204" charset="0"/>
              </a:rPr>
              <a:t>tratamiento simultáneo con dos tipos de </a:t>
            </a:r>
            <a:r>
              <a:rPr lang="es-VE" dirty="0" smtClean="0">
                <a:solidFill>
                  <a:schemeClr val="tx1"/>
                </a:solidFill>
                <a:latin typeface="Raleway" panose="020B0604020202020204" charset="0"/>
              </a:rPr>
              <a:t>medicamentos.</a:t>
            </a:r>
            <a:endParaRPr lang="es-VE" dirty="0">
              <a:solidFill>
                <a:schemeClr val="tx1"/>
              </a:solidFill>
              <a:latin typeface="Raleway" panose="020B0604020202020204" charset="0"/>
            </a:endParaRPr>
          </a:p>
        </p:txBody>
      </p:sp>
      <p:sp>
        <p:nvSpPr>
          <p:cNvPr id="12" name="Rectángulo 11"/>
          <p:cNvSpPr/>
          <p:nvPr/>
        </p:nvSpPr>
        <p:spPr>
          <a:xfrm>
            <a:off x="654414" y="4095089"/>
            <a:ext cx="7079082" cy="307777"/>
          </a:xfrm>
          <a:prstGeom prst="rect">
            <a:avLst/>
          </a:prstGeom>
          <a:solidFill>
            <a:schemeClr val="accent3"/>
          </a:solidFill>
          <a:ln>
            <a:solidFill>
              <a:schemeClr val="accent1"/>
            </a:solidFill>
          </a:ln>
        </p:spPr>
        <p:txBody>
          <a:bodyPr wrap="square">
            <a:spAutoFit/>
          </a:bodyPr>
          <a:lstStyle/>
          <a:p>
            <a:pPr algn="just"/>
            <a:r>
              <a:rPr lang="es-VE" dirty="0">
                <a:solidFill>
                  <a:schemeClr val="tx1"/>
                </a:solidFill>
                <a:latin typeface="Raleway" panose="020B0604020202020204" charset="0"/>
              </a:rPr>
              <a:t>Í</a:t>
            </a:r>
            <a:r>
              <a:rPr lang="es-VE" dirty="0" smtClean="0">
                <a:solidFill>
                  <a:schemeClr val="tx1"/>
                </a:solidFill>
                <a:latin typeface="Raleway" panose="020B0604020202020204" charset="0"/>
              </a:rPr>
              <a:t>ndice </a:t>
            </a:r>
            <a:r>
              <a:rPr lang="es-VE" dirty="0">
                <a:solidFill>
                  <a:schemeClr val="tx1"/>
                </a:solidFill>
                <a:latin typeface="Raleway" panose="020B0604020202020204" charset="0"/>
              </a:rPr>
              <a:t>de comorbilidad de </a:t>
            </a:r>
            <a:r>
              <a:rPr lang="es-VE" dirty="0" err="1">
                <a:solidFill>
                  <a:schemeClr val="tx1"/>
                </a:solidFill>
                <a:latin typeface="Raleway" panose="020B0604020202020204" charset="0"/>
              </a:rPr>
              <a:t>Charlson</a:t>
            </a:r>
            <a:r>
              <a:rPr lang="es-VE" dirty="0">
                <a:solidFill>
                  <a:schemeClr val="tx1"/>
                </a:solidFill>
                <a:latin typeface="Raleway" panose="020B0604020202020204" charset="0"/>
              </a:rPr>
              <a:t>,</a:t>
            </a:r>
          </a:p>
        </p:txBody>
      </p:sp>
    </p:spTree>
    <p:extLst>
      <p:ext uri="{BB962C8B-B14F-4D97-AF65-F5344CB8AC3E}">
        <p14:creationId xmlns:p14="http://schemas.microsoft.com/office/powerpoint/2010/main" val="4210283967"/>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Antonio template">
  <a:themeElements>
    <a:clrScheme name="Azul cáli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Personalizado 1">
      <a:majorFont>
        <a:latin typeface="Candara Light"/>
        <a:ea typeface=""/>
        <a:cs typeface=""/>
      </a:majorFont>
      <a:minorFont>
        <a:latin typeface="Candara"/>
        <a:ea typeface=""/>
        <a:cs typeface=""/>
      </a:minorFont>
    </a:fontScheme>
    <a:fmtScheme name="Bandas de bord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1471</TotalTime>
  <Words>2658</Words>
  <Application>Microsoft Office PowerPoint</Application>
  <PresentationFormat>Presentación en pantalla (16:9)</PresentationFormat>
  <Paragraphs>227</Paragraphs>
  <Slides>45</Slides>
  <Notes>43</Notes>
  <HiddenSlides>2</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45</vt:i4>
      </vt:variant>
    </vt:vector>
  </HeadingPairs>
  <TitlesOfParts>
    <vt:vector size="58" baseType="lpstr">
      <vt:lpstr>Candara</vt:lpstr>
      <vt:lpstr>Raleway</vt:lpstr>
      <vt:lpstr>Cabin Condensed</vt:lpstr>
      <vt:lpstr>Calibri</vt:lpstr>
      <vt:lpstr>Times New Roman</vt:lpstr>
      <vt:lpstr>Lato</vt:lpstr>
      <vt:lpstr>Wingdings</vt:lpstr>
      <vt:lpstr>Arial Rounded MT Bold</vt:lpstr>
      <vt:lpstr>Arial Unicode MS</vt:lpstr>
      <vt:lpstr>Roboto Slab Regular</vt:lpstr>
      <vt:lpstr>Arial</vt:lpstr>
      <vt:lpstr>Bodoni MT Black</vt:lpstr>
      <vt:lpstr>Antonio template</vt:lpstr>
      <vt:lpstr>EVIDENCIA CIENTÍFICA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USUARIO</dc:creator>
  <cp:lastModifiedBy>USUARIO</cp:lastModifiedBy>
  <cp:revision>95</cp:revision>
  <dcterms:modified xsi:type="dcterms:W3CDTF">2022-09-22T07:07:02Z</dcterms:modified>
</cp:coreProperties>
</file>