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2" r:id="rId3"/>
    <p:sldId id="283" r:id="rId4"/>
    <p:sldId id="275" r:id="rId5"/>
    <p:sldId id="257" r:id="rId6"/>
    <p:sldId id="259" r:id="rId7"/>
    <p:sldId id="262" r:id="rId8"/>
    <p:sldId id="263" r:id="rId9"/>
    <p:sldId id="267" r:id="rId10"/>
    <p:sldId id="264" r:id="rId11"/>
    <p:sldId id="258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4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87792" autoAdjust="0"/>
  </p:normalViewPr>
  <p:slideViewPr>
    <p:cSldViewPr snapToGrid="0" showGuides="1">
      <p:cViewPr varScale="1">
        <p:scale>
          <a:sx n="62" d="100"/>
          <a:sy n="62" d="100"/>
        </p:scale>
        <p:origin x="46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0E761-805E-4260-8CA4-D15256D4619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E0C98507-FD51-4B78-A0DB-59B44999B9D8}">
      <dgm:prSet/>
      <dgm:spPr/>
      <dgm:t>
        <a:bodyPr/>
        <a:lstStyle/>
        <a:p>
          <a:pPr rtl="0"/>
          <a:r>
            <a:rPr lang="es-ES_tradnl" dirty="0" smtClean="0"/>
            <a:t>La fibrilación auricular (FA), presenta alta </a:t>
          </a:r>
          <a:r>
            <a:rPr lang="es-ES_tradnl" dirty="0" err="1" smtClean="0"/>
            <a:t>morbi</a:t>
          </a:r>
          <a:r>
            <a:rPr lang="es-ES_tradnl" dirty="0" smtClean="0"/>
            <a:t>-mortalidad por </a:t>
          </a:r>
          <a:r>
            <a:rPr lang="es-ES_tradnl" dirty="0" err="1" smtClean="0"/>
            <a:t>tromboembolismo</a:t>
          </a:r>
          <a:r>
            <a:rPr lang="es-ES_tradnl" dirty="0" smtClean="0"/>
            <a:t>, IC y deterioro de la función cognitiva.</a:t>
          </a:r>
          <a:endParaRPr lang="es-ES_tradnl" dirty="0"/>
        </a:p>
      </dgm:t>
    </dgm:pt>
    <dgm:pt modelId="{3561859D-D321-4FF9-A1D6-6FB06D32FF64}" type="parTrans" cxnId="{34FCE924-07D5-439C-8CE9-54AEA5EED636}">
      <dgm:prSet/>
      <dgm:spPr/>
      <dgm:t>
        <a:bodyPr/>
        <a:lstStyle/>
        <a:p>
          <a:endParaRPr lang="es-ES_tradnl"/>
        </a:p>
      </dgm:t>
    </dgm:pt>
    <dgm:pt modelId="{EF60530D-245E-4E3D-9B89-A7689D3D5696}" type="sibTrans" cxnId="{34FCE924-07D5-439C-8CE9-54AEA5EED636}">
      <dgm:prSet/>
      <dgm:spPr/>
      <dgm:t>
        <a:bodyPr/>
        <a:lstStyle/>
        <a:p>
          <a:endParaRPr lang="es-ES_tradnl"/>
        </a:p>
      </dgm:t>
    </dgm:pt>
    <dgm:pt modelId="{C226169E-C073-41C8-BA4A-4A1249B0CE06}">
      <dgm:prSet/>
      <dgm:spPr/>
      <dgm:t>
        <a:bodyPr/>
        <a:lstStyle/>
        <a:p>
          <a:pPr rtl="0"/>
          <a:r>
            <a:rPr lang="es-ES" smtClean="0"/>
            <a:t>Se asocia al envejecimiento, por lo que su prevalencia aumenta a medida que lo hace la edad media de la población.</a:t>
          </a:r>
          <a:endParaRPr lang="es-ES_tradnl"/>
        </a:p>
      </dgm:t>
    </dgm:pt>
    <dgm:pt modelId="{B0C59A83-F17C-47C6-9CEC-DB26102D7B2D}" type="parTrans" cxnId="{0087902E-B507-461F-8FC4-9AFE7E29E7EE}">
      <dgm:prSet/>
      <dgm:spPr/>
      <dgm:t>
        <a:bodyPr/>
        <a:lstStyle/>
        <a:p>
          <a:endParaRPr lang="es-ES_tradnl"/>
        </a:p>
      </dgm:t>
    </dgm:pt>
    <dgm:pt modelId="{D4201A24-E941-4E2D-8B14-17507C787920}" type="sibTrans" cxnId="{0087902E-B507-461F-8FC4-9AFE7E29E7EE}">
      <dgm:prSet/>
      <dgm:spPr/>
      <dgm:t>
        <a:bodyPr/>
        <a:lstStyle/>
        <a:p>
          <a:endParaRPr lang="es-ES_tradnl"/>
        </a:p>
      </dgm:t>
    </dgm:pt>
    <dgm:pt modelId="{AAD1638C-A41E-4DF7-A312-90833A91A416}">
      <dgm:prSet/>
      <dgm:spPr/>
      <dgm:t>
        <a:bodyPr/>
        <a:lstStyle/>
        <a:p>
          <a:pPr rtl="0"/>
          <a:r>
            <a:rPr lang="es-ES" dirty="0" smtClean="0"/>
            <a:t>Los estudios de base poblacional sobre su epidemiologia no abundan y han sido llevados a cabo fundamentalmente en poblaciones norteamericanas.</a:t>
          </a:r>
          <a:endParaRPr lang="es-ES_tradnl" dirty="0"/>
        </a:p>
      </dgm:t>
    </dgm:pt>
    <dgm:pt modelId="{6CCD1975-6584-47B9-A794-E408CD461C3B}" type="parTrans" cxnId="{246A27F5-39E8-438D-8B63-F21FB0639812}">
      <dgm:prSet/>
      <dgm:spPr/>
      <dgm:t>
        <a:bodyPr/>
        <a:lstStyle/>
        <a:p>
          <a:endParaRPr lang="es-ES_tradnl"/>
        </a:p>
      </dgm:t>
    </dgm:pt>
    <dgm:pt modelId="{F17FCBFB-F940-4B62-B2F3-144E37CAEABD}" type="sibTrans" cxnId="{246A27F5-39E8-438D-8B63-F21FB0639812}">
      <dgm:prSet/>
      <dgm:spPr/>
      <dgm:t>
        <a:bodyPr/>
        <a:lstStyle/>
        <a:p>
          <a:endParaRPr lang="es-ES_tradnl"/>
        </a:p>
      </dgm:t>
    </dgm:pt>
    <dgm:pt modelId="{9D4376AD-6B95-4C44-B27F-021393631D0C}" type="pres">
      <dgm:prSet presAssocID="{9540E761-805E-4260-8CA4-D15256D4619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FDEF58C-10CE-4959-8073-42A1BCBC30EB}" type="pres">
      <dgm:prSet presAssocID="{E0C98507-FD51-4B78-A0DB-59B44999B9D8}" presName="composite" presStyleCnt="0"/>
      <dgm:spPr/>
    </dgm:pt>
    <dgm:pt modelId="{F805880C-E239-4C03-BFF8-CBCD92647146}" type="pres">
      <dgm:prSet presAssocID="{E0C98507-FD51-4B78-A0DB-59B44999B9D8}" presName="imgShp" presStyleLbl="fgImgPlace1" presStyleIdx="0" presStyleCnt="3" custLinFactNeighborY="11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742E57-3FD2-47D5-9470-BD4C61178FDC}" type="pres">
      <dgm:prSet presAssocID="{E0C98507-FD51-4B78-A0DB-59B44999B9D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0B5E97C-B050-43E2-9DC8-E1AB1F96511D}" type="pres">
      <dgm:prSet presAssocID="{EF60530D-245E-4E3D-9B89-A7689D3D5696}" presName="spacing" presStyleCnt="0"/>
      <dgm:spPr/>
    </dgm:pt>
    <dgm:pt modelId="{7063814D-B366-4512-A1B5-07E7CF5258FD}" type="pres">
      <dgm:prSet presAssocID="{C226169E-C073-41C8-BA4A-4A1249B0CE06}" presName="composite" presStyleCnt="0"/>
      <dgm:spPr/>
    </dgm:pt>
    <dgm:pt modelId="{5AB85710-A8EB-4428-A8AD-86831EF32CE7}" type="pres">
      <dgm:prSet presAssocID="{C226169E-C073-41C8-BA4A-4A1249B0CE0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8739B00-45FB-4859-BE94-E11A29BFBE49}" type="pres">
      <dgm:prSet presAssocID="{C226169E-C073-41C8-BA4A-4A1249B0CE0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98ACFF-AFA9-4A3F-8DFB-4AA7B851CB8A}" type="pres">
      <dgm:prSet presAssocID="{D4201A24-E941-4E2D-8B14-17507C787920}" presName="spacing" presStyleCnt="0"/>
      <dgm:spPr/>
    </dgm:pt>
    <dgm:pt modelId="{ADBC4633-F336-4CC9-A3D6-AE24D907B99D}" type="pres">
      <dgm:prSet presAssocID="{AAD1638C-A41E-4DF7-A312-90833A91A416}" presName="composite" presStyleCnt="0"/>
      <dgm:spPr/>
    </dgm:pt>
    <dgm:pt modelId="{3248FFCB-D07E-4D60-B65B-6980752A2027}" type="pres">
      <dgm:prSet presAssocID="{AAD1638C-A41E-4DF7-A312-90833A91A41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DBBA9C9-F926-49D0-B87E-DE7A4F7EF3AF}" type="pres">
      <dgm:prSet presAssocID="{AAD1638C-A41E-4DF7-A312-90833A91A41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087902E-B507-461F-8FC4-9AFE7E29E7EE}" srcId="{9540E761-805E-4260-8CA4-D15256D46199}" destId="{C226169E-C073-41C8-BA4A-4A1249B0CE06}" srcOrd="1" destOrd="0" parTransId="{B0C59A83-F17C-47C6-9CEC-DB26102D7B2D}" sibTransId="{D4201A24-E941-4E2D-8B14-17507C787920}"/>
    <dgm:cxn modelId="{0FF13FC8-3558-4910-91B6-907E3D5AFBE3}" type="presOf" srcId="{C226169E-C073-41C8-BA4A-4A1249B0CE06}" destId="{58739B00-45FB-4859-BE94-E11A29BFBE49}" srcOrd="0" destOrd="0" presId="urn:microsoft.com/office/officeart/2005/8/layout/vList3"/>
    <dgm:cxn modelId="{34FCE924-07D5-439C-8CE9-54AEA5EED636}" srcId="{9540E761-805E-4260-8CA4-D15256D46199}" destId="{E0C98507-FD51-4B78-A0DB-59B44999B9D8}" srcOrd="0" destOrd="0" parTransId="{3561859D-D321-4FF9-A1D6-6FB06D32FF64}" sibTransId="{EF60530D-245E-4E3D-9B89-A7689D3D5696}"/>
    <dgm:cxn modelId="{261DFFB2-62A9-40FA-83C7-6D85CDB34CF9}" type="presOf" srcId="{9540E761-805E-4260-8CA4-D15256D46199}" destId="{9D4376AD-6B95-4C44-B27F-021393631D0C}" srcOrd="0" destOrd="0" presId="urn:microsoft.com/office/officeart/2005/8/layout/vList3"/>
    <dgm:cxn modelId="{0E72C39A-010B-4A34-A015-85E81F76E059}" type="presOf" srcId="{E0C98507-FD51-4B78-A0DB-59B44999B9D8}" destId="{5F742E57-3FD2-47D5-9470-BD4C61178FDC}" srcOrd="0" destOrd="0" presId="urn:microsoft.com/office/officeart/2005/8/layout/vList3"/>
    <dgm:cxn modelId="{0588B4CA-EC64-4530-A12D-01A2B7B71D32}" type="presOf" srcId="{AAD1638C-A41E-4DF7-A312-90833A91A416}" destId="{1DBBA9C9-F926-49D0-B87E-DE7A4F7EF3AF}" srcOrd="0" destOrd="0" presId="urn:microsoft.com/office/officeart/2005/8/layout/vList3"/>
    <dgm:cxn modelId="{246A27F5-39E8-438D-8B63-F21FB0639812}" srcId="{9540E761-805E-4260-8CA4-D15256D46199}" destId="{AAD1638C-A41E-4DF7-A312-90833A91A416}" srcOrd="2" destOrd="0" parTransId="{6CCD1975-6584-47B9-A794-E408CD461C3B}" sibTransId="{F17FCBFB-F940-4B62-B2F3-144E37CAEABD}"/>
    <dgm:cxn modelId="{229D58E6-6F42-4652-A7DC-BE7B9C5C4228}" type="presParOf" srcId="{9D4376AD-6B95-4C44-B27F-021393631D0C}" destId="{1FDEF58C-10CE-4959-8073-42A1BCBC30EB}" srcOrd="0" destOrd="0" presId="urn:microsoft.com/office/officeart/2005/8/layout/vList3"/>
    <dgm:cxn modelId="{AC16C9C3-673D-43A5-88B1-54FA4330B38C}" type="presParOf" srcId="{1FDEF58C-10CE-4959-8073-42A1BCBC30EB}" destId="{F805880C-E239-4C03-BFF8-CBCD92647146}" srcOrd="0" destOrd="0" presId="urn:microsoft.com/office/officeart/2005/8/layout/vList3"/>
    <dgm:cxn modelId="{DE0155C3-905E-412F-871D-BF4BB753628A}" type="presParOf" srcId="{1FDEF58C-10CE-4959-8073-42A1BCBC30EB}" destId="{5F742E57-3FD2-47D5-9470-BD4C61178FDC}" srcOrd="1" destOrd="0" presId="urn:microsoft.com/office/officeart/2005/8/layout/vList3"/>
    <dgm:cxn modelId="{BBD2FF59-88A3-46AB-A704-A539A74F98CB}" type="presParOf" srcId="{9D4376AD-6B95-4C44-B27F-021393631D0C}" destId="{40B5E97C-B050-43E2-9DC8-E1AB1F96511D}" srcOrd="1" destOrd="0" presId="urn:microsoft.com/office/officeart/2005/8/layout/vList3"/>
    <dgm:cxn modelId="{2E337045-1595-47EB-9817-567E70F7C1B2}" type="presParOf" srcId="{9D4376AD-6B95-4C44-B27F-021393631D0C}" destId="{7063814D-B366-4512-A1B5-07E7CF5258FD}" srcOrd="2" destOrd="0" presId="urn:microsoft.com/office/officeart/2005/8/layout/vList3"/>
    <dgm:cxn modelId="{97E61D1F-4847-4710-9A47-25FAFF5548EC}" type="presParOf" srcId="{7063814D-B366-4512-A1B5-07E7CF5258FD}" destId="{5AB85710-A8EB-4428-A8AD-86831EF32CE7}" srcOrd="0" destOrd="0" presId="urn:microsoft.com/office/officeart/2005/8/layout/vList3"/>
    <dgm:cxn modelId="{F9EF9CD1-4799-406E-8A60-78E7D4FBFE54}" type="presParOf" srcId="{7063814D-B366-4512-A1B5-07E7CF5258FD}" destId="{58739B00-45FB-4859-BE94-E11A29BFBE49}" srcOrd="1" destOrd="0" presId="urn:microsoft.com/office/officeart/2005/8/layout/vList3"/>
    <dgm:cxn modelId="{ECE0261A-7EFC-44B3-847A-F4584BC0C2AA}" type="presParOf" srcId="{9D4376AD-6B95-4C44-B27F-021393631D0C}" destId="{E198ACFF-AFA9-4A3F-8DFB-4AA7B851CB8A}" srcOrd="3" destOrd="0" presId="urn:microsoft.com/office/officeart/2005/8/layout/vList3"/>
    <dgm:cxn modelId="{454D94C1-36B8-4935-ADF6-DFE92D8C59D4}" type="presParOf" srcId="{9D4376AD-6B95-4C44-B27F-021393631D0C}" destId="{ADBC4633-F336-4CC9-A3D6-AE24D907B99D}" srcOrd="4" destOrd="0" presId="urn:microsoft.com/office/officeart/2005/8/layout/vList3"/>
    <dgm:cxn modelId="{1697D749-565F-4A5E-BC41-0D6799C0A214}" type="presParOf" srcId="{ADBC4633-F336-4CC9-A3D6-AE24D907B99D}" destId="{3248FFCB-D07E-4D60-B65B-6980752A2027}" srcOrd="0" destOrd="0" presId="urn:microsoft.com/office/officeart/2005/8/layout/vList3"/>
    <dgm:cxn modelId="{00A087CD-7A62-4A58-8D1E-9BA93BEB8D6E}" type="presParOf" srcId="{ADBC4633-F336-4CC9-A3D6-AE24D907B99D}" destId="{1DBBA9C9-F926-49D0-B87E-DE7A4F7EF3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B1032-AE07-4549-9B99-250450E574F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537B67CC-D138-4EE1-B297-3799FF9DEB21}">
      <dgm:prSet/>
      <dgm:spPr>
        <a:solidFill>
          <a:srgbClr val="0070C0"/>
        </a:solidFill>
      </dgm:spPr>
      <dgm:t>
        <a:bodyPr/>
        <a:lstStyle/>
        <a:p>
          <a:pPr rtl="0"/>
          <a:r>
            <a:rPr lang="es-ES_tradnl" dirty="0" smtClean="0"/>
            <a:t>Investigar la prevalencia y la incidencia de la FA basado en una población europea </a:t>
          </a:r>
          <a:endParaRPr lang="es-ES_tradnl" dirty="0"/>
        </a:p>
      </dgm:t>
    </dgm:pt>
    <dgm:pt modelId="{9A82C0FD-FA79-4AA4-9ED0-5A38D1387E3F}" type="parTrans" cxnId="{7367D4A0-F4B6-4B40-B803-5366BF6EFFA2}">
      <dgm:prSet/>
      <dgm:spPr/>
      <dgm:t>
        <a:bodyPr/>
        <a:lstStyle/>
        <a:p>
          <a:endParaRPr lang="es-ES_tradnl"/>
        </a:p>
      </dgm:t>
    </dgm:pt>
    <dgm:pt modelId="{5CFE9491-F5B0-4488-A6A9-39FB8574147D}" type="sibTrans" cxnId="{7367D4A0-F4B6-4B40-B803-5366BF6EFFA2}">
      <dgm:prSet/>
      <dgm:spPr/>
      <dgm:t>
        <a:bodyPr/>
        <a:lstStyle/>
        <a:p>
          <a:endParaRPr lang="es-ES_tradnl"/>
        </a:p>
      </dgm:t>
    </dgm:pt>
    <dgm:pt modelId="{D9CEDFF6-E02B-4E63-A3C8-F11B672AC16C}" type="pres">
      <dgm:prSet presAssocID="{1BFB1032-AE07-4549-9B99-250450E574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65E809D-BEE2-404E-8270-E4E5AE8B4996}" type="pres">
      <dgm:prSet presAssocID="{1BFB1032-AE07-4549-9B99-250450E574F5}" presName="arrow" presStyleLbl="bgShp" presStyleIdx="0" presStyleCnt="1"/>
      <dgm:spPr/>
    </dgm:pt>
    <dgm:pt modelId="{8A744875-AC98-4806-9781-027B3ABBEBA1}" type="pres">
      <dgm:prSet presAssocID="{1BFB1032-AE07-4549-9B99-250450E574F5}" presName="linearProcess" presStyleCnt="0"/>
      <dgm:spPr/>
    </dgm:pt>
    <dgm:pt modelId="{D522CA00-0CED-4150-861E-174AE5603813}" type="pres">
      <dgm:prSet presAssocID="{537B67CC-D138-4EE1-B297-3799FF9DEB2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45015FB-20DB-44C0-837A-065D5F959E82}" type="presOf" srcId="{1BFB1032-AE07-4549-9B99-250450E574F5}" destId="{D9CEDFF6-E02B-4E63-A3C8-F11B672AC16C}" srcOrd="0" destOrd="0" presId="urn:microsoft.com/office/officeart/2005/8/layout/hProcess9"/>
    <dgm:cxn modelId="{25558834-040E-4633-BA53-5E2C3308D999}" type="presOf" srcId="{537B67CC-D138-4EE1-B297-3799FF9DEB21}" destId="{D522CA00-0CED-4150-861E-174AE5603813}" srcOrd="0" destOrd="0" presId="urn:microsoft.com/office/officeart/2005/8/layout/hProcess9"/>
    <dgm:cxn modelId="{7367D4A0-F4B6-4B40-B803-5366BF6EFFA2}" srcId="{1BFB1032-AE07-4549-9B99-250450E574F5}" destId="{537B67CC-D138-4EE1-B297-3799FF9DEB21}" srcOrd="0" destOrd="0" parTransId="{9A82C0FD-FA79-4AA4-9ED0-5A38D1387E3F}" sibTransId="{5CFE9491-F5B0-4488-A6A9-39FB8574147D}"/>
    <dgm:cxn modelId="{358DBEA7-BFA9-4718-B897-6827E0483445}" type="presParOf" srcId="{D9CEDFF6-E02B-4E63-A3C8-F11B672AC16C}" destId="{F65E809D-BEE2-404E-8270-E4E5AE8B4996}" srcOrd="0" destOrd="0" presId="urn:microsoft.com/office/officeart/2005/8/layout/hProcess9"/>
    <dgm:cxn modelId="{7ED1C03D-21AF-46F4-A477-D386361C82B0}" type="presParOf" srcId="{D9CEDFF6-E02B-4E63-A3C8-F11B672AC16C}" destId="{8A744875-AC98-4806-9781-027B3ABBEBA1}" srcOrd="1" destOrd="0" presId="urn:microsoft.com/office/officeart/2005/8/layout/hProcess9"/>
    <dgm:cxn modelId="{E25DA4E0-71B8-4FFA-8B9E-1ECEC76A421A}" type="presParOf" srcId="{8A744875-AC98-4806-9781-027B3ABBEBA1}" destId="{D522CA00-0CED-4150-861E-174AE560381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18054-7ED6-434E-B5C8-266A201FA58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E786C559-787B-40AD-9719-1A0623721D14}">
      <dgm:prSet/>
      <dgm:spPr/>
      <dgm:t>
        <a:bodyPr/>
        <a:lstStyle/>
        <a:p>
          <a:pPr rtl="0"/>
          <a:r>
            <a:rPr lang="es-ES" b="1" dirty="0" smtClean="0"/>
            <a:t>Total </a:t>
          </a:r>
          <a:r>
            <a:rPr lang="es-ES" b="1" dirty="0" smtClean="0">
              <a:latin typeface="Calibri" panose="020F0502020204030204" pitchFamily="34" charset="0"/>
            </a:rPr>
            <a:t>&gt;55a</a:t>
          </a:r>
          <a:r>
            <a:rPr lang="es-ES" b="1" dirty="0" smtClean="0"/>
            <a:t> 10.275</a:t>
          </a:r>
          <a:endParaRPr lang="es-ES_tradnl" b="1" dirty="0"/>
        </a:p>
      </dgm:t>
    </dgm:pt>
    <dgm:pt modelId="{7FE289B7-4C2D-4271-AE49-A71C9AFE6D9C}" type="parTrans" cxnId="{4FAA1428-A174-43A9-99FF-2F4A65661328}">
      <dgm:prSet/>
      <dgm:spPr/>
      <dgm:t>
        <a:bodyPr/>
        <a:lstStyle/>
        <a:p>
          <a:endParaRPr lang="es-ES_tradnl"/>
        </a:p>
      </dgm:t>
    </dgm:pt>
    <dgm:pt modelId="{36C3B65F-5F7E-4A1C-A1D2-ED8B38681A2E}" type="sibTrans" cxnId="{4FAA1428-A174-43A9-99FF-2F4A65661328}">
      <dgm:prSet/>
      <dgm:spPr/>
      <dgm:t>
        <a:bodyPr/>
        <a:lstStyle/>
        <a:p>
          <a:endParaRPr lang="es-ES_tradnl"/>
        </a:p>
      </dgm:t>
    </dgm:pt>
    <dgm:pt modelId="{BA6FA4B3-977A-4DC5-8D69-5A924755DD66}">
      <dgm:prSet/>
      <dgm:spPr/>
      <dgm:t>
        <a:bodyPr/>
        <a:lstStyle/>
        <a:p>
          <a:pPr rtl="0"/>
          <a:r>
            <a:rPr lang="es-ES" b="1" dirty="0" smtClean="0"/>
            <a:t>(78%) 7.983</a:t>
          </a:r>
        </a:p>
        <a:p>
          <a:pPr rtl="0"/>
          <a:r>
            <a:rPr lang="es-ES" b="1" dirty="0" smtClean="0"/>
            <a:t>7.151(centro de investigación)</a:t>
          </a:r>
          <a:endParaRPr lang="es-ES" b="1" dirty="0" smtClean="0"/>
        </a:p>
        <a:p>
          <a:pPr rtl="0"/>
          <a:r>
            <a:rPr lang="es-ES" b="1" dirty="0" smtClean="0"/>
            <a:t>832 (hogares de ancianos)</a:t>
          </a:r>
          <a:endParaRPr lang="es-ES_tradnl" b="1" dirty="0"/>
        </a:p>
      </dgm:t>
    </dgm:pt>
    <dgm:pt modelId="{BDD8781B-A1C8-47D1-9781-808F72AEB595}" type="parTrans" cxnId="{14434A77-0870-4160-B80F-BB4A57A70717}">
      <dgm:prSet/>
      <dgm:spPr/>
      <dgm:t>
        <a:bodyPr/>
        <a:lstStyle/>
        <a:p>
          <a:endParaRPr lang="es-ES_tradnl"/>
        </a:p>
      </dgm:t>
    </dgm:pt>
    <dgm:pt modelId="{471CFE73-63C9-4502-9107-E3AE1E6723C5}" type="sibTrans" cxnId="{14434A77-0870-4160-B80F-BB4A57A70717}">
      <dgm:prSet/>
      <dgm:spPr/>
      <dgm:t>
        <a:bodyPr/>
        <a:lstStyle/>
        <a:p>
          <a:endParaRPr lang="es-ES_tradnl"/>
        </a:p>
      </dgm:t>
    </dgm:pt>
    <dgm:pt modelId="{869A873B-7AAF-4085-B489-61FC2F1FDCF1}">
      <dgm:prSet/>
      <dgm:spPr/>
      <dgm:t>
        <a:bodyPr/>
        <a:lstStyle/>
        <a:p>
          <a:pPr rtl="0"/>
          <a:r>
            <a:rPr lang="es-ES" dirty="0" smtClean="0"/>
            <a:t> </a:t>
          </a:r>
          <a:r>
            <a:rPr lang="es-ES" b="1" dirty="0" smtClean="0"/>
            <a:t>ECG inicial (1990-93)</a:t>
          </a:r>
          <a:endParaRPr lang="es-ES_tradnl" b="1" dirty="0"/>
        </a:p>
      </dgm:t>
    </dgm:pt>
    <dgm:pt modelId="{166A5638-CC54-4E88-9BCD-683BA58B073E}" type="parTrans" cxnId="{AB39942F-B0A3-43BD-BDB1-6AFAABCA982C}">
      <dgm:prSet/>
      <dgm:spPr/>
      <dgm:t>
        <a:bodyPr/>
        <a:lstStyle/>
        <a:p>
          <a:endParaRPr lang="es-ES_tradnl"/>
        </a:p>
      </dgm:t>
    </dgm:pt>
    <dgm:pt modelId="{900CF3EA-F5B0-4BC7-9091-1FAE716580C2}" type="sibTrans" cxnId="{AB39942F-B0A3-43BD-BDB1-6AFAABCA982C}">
      <dgm:prSet/>
      <dgm:spPr/>
      <dgm:t>
        <a:bodyPr/>
        <a:lstStyle/>
        <a:p>
          <a:endParaRPr lang="es-ES_tradnl"/>
        </a:p>
      </dgm:t>
    </dgm:pt>
    <dgm:pt modelId="{06CBCAAD-B95D-4F06-8F05-F8D0CB29CA6D}">
      <dgm:prSet/>
      <dgm:spPr/>
      <dgm:t>
        <a:bodyPr/>
        <a:lstStyle/>
        <a:p>
          <a:pPr rtl="0"/>
          <a:r>
            <a:rPr lang="es-ES" b="1" dirty="0" smtClean="0"/>
            <a:t>ECG en dos oportunidades  (Jul 1993- Dic 1994) (Abr 1997-Dic 1999)</a:t>
          </a:r>
          <a:endParaRPr lang="es-ES_tradnl" b="1" dirty="0"/>
        </a:p>
      </dgm:t>
    </dgm:pt>
    <dgm:pt modelId="{4B4446E8-DDCD-4665-A388-88B2167B2EA5}" type="parTrans" cxnId="{1AE34220-DA59-4769-8310-B879D5CF9005}">
      <dgm:prSet/>
      <dgm:spPr/>
      <dgm:t>
        <a:bodyPr/>
        <a:lstStyle/>
        <a:p>
          <a:endParaRPr lang="es-ES_tradnl"/>
        </a:p>
      </dgm:t>
    </dgm:pt>
    <dgm:pt modelId="{83978C43-0133-49E7-A836-1760CFE244A1}" type="sibTrans" cxnId="{1AE34220-DA59-4769-8310-B879D5CF9005}">
      <dgm:prSet/>
      <dgm:spPr/>
      <dgm:t>
        <a:bodyPr/>
        <a:lstStyle/>
        <a:p>
          <a:endParaRPr lang="es-ES_tradnl"/>
        </a:p>
      </dgm:t>
    </dgm:pt>
    <dgm:pt modelId="{CC1D3470-E40A-4385-84D3-74C895019628}" type="pres">
      <dgm:prSet presAssocID="{07518054-7ED6-434E-B5C8-266A201FA5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8795EA0-1C6C-4D41-8EE7-20B45A3C252F}" type="pres">
      <dgm:prSet presAssocID="{E786C559-787B-40AD-9719-1A0623721D14}" presName="linNode" presStyleCnt="0"/>
      <dgm:spPr/>
    </dgm:pt>
    <dgm:pt modelId="{54A3258F-84F7-458C-90F1-E81E9788581B}" type="pres">
      <dgm:prSet presAssocID="{E786C559-787B-40AD-9719-1A0623721D1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6E51F69-18DB-4AB5-B2BA-B952A46CE090}" type="pres">
      <dgm:prSet presAssocID="{36C3B65F-5F7E-4A1C-A1D2-ED8B38681A2E}" presName="sp" presStyleCnt="0"/>
      <dgm:spPr/>
    </dgm:pt>
    <dgm:pt modelId="{679A0B50-6E24-47F0-8081-06DA2A0CD635}" type="pres">
      <dgm:prSet presAssocID="{BA6FA4B3-977A-4DC5-8D69-5A924755DD66}" presName="linNode" presStyleCnt="0"/>
      <dgm:spPr/>
    </dgm:pt>
    <dgm:pt modelId="{667506BF-6DBE-4D23-811E-9F703218CD82}" type="pres">
      <dgm:prSet presAssocID="{BA6FA4B3-977A-4DC5-8D69-5A924755DD6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4FB0FA-8249-4704-B283-8401ECF9B867}" type="pres">
      <dgm:prSet presAssocID="{471CFE73-63C9-4502-9107-E3AE1E6723C5}" presName="sp" presStyleCnt="0"/>
      <dgm:spPr/>
    </dgm:pt>
    <dgm:pt modelId="{04025396-82FC-4495-B29E-CEB9A8A9A5E3}" type="pres">
      <dgm:prSet presAssocID="{869A873B-7AAF-4085-B489-61FC2F1FDCF1}" presName="linNode" presStyleCnt="0"/>
      <dgm:spPr/>
    </dgm:pt>
    <dgm:pt modelId="{0862A8FF-4B83-464B-9825-9FF4B7B1E71F}" type="pres">
      <dgm:prSet presAssocID="{869A873B-7AAF-4085-B489-61FC2F1FDCF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BE90E3-67FF-4806-9117-DB70F5DF3031}" type="pres">
      <dgm:prSet presAssocID="{900CF3EA-F5B0-4BC7-9091-1FAE716580C2}" presName="sp" presStyleCnt="0"/>
      <dgm:spPr/>
    </dgm:pt>
    <dgm:pt modelId="{08496A78-31B9-4EB8-AFFC-B9D7548CB6AC}" type="pres">
      <dgm:prSet presAssocID="{06CBCAAD-B95D-4F06-8F05-F8D0CB29CA6D}" presName="linNode" presStyleCnt="0"/>
      <dgm:spPr/>
    </dgm:pt>
    <dgm:pt modelId="{C0B5A50A-71A4-47E7-AEDC-772FFCA2FA4E}" type="pres">
      <dgm:prSet presAssocID="{06CBCAAD-B95D-4F06-8F05-F8D0CB29CA6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FAA1428-A174-43A9-99FF-2F4A65661328}" srcId="{07518054-7ED6-434E-B5C8-266A201FA58B}" destId="{E786C559-787B-40AD-9719-1A0623721D14}" srcOrd="0" destOrd="0" parTransId="{7FE289B7-4C2D-4271-AE49-A71C9AFE6D9C}" sibTransId="{36C3B65F-5F7E-4A1C-A1D2-ED8B38681A2E}"/>
    <dgm:cxn modelId="{6BFC286C-963C-4308-84A3-BAAFEBB5DC0C}" type="presOf" srcId="{BA6FA4B3-977A-4DC5-8D69-5A924755DD66}" destId="{667506BF-6DBE-4D23-811E-9F703218CD82}" srcOrd="0" destOrd="0" presId="urn:microsoft.com/office/officeart/2005/8/layout/vList5"/>
    <dgm:cxn modelId="{4F759E14-69AA-4C59-84A8-38D9B551629D}" type="presOf" srcId="{06CBCAAD-B95D-4F06-8F05-F8D0CB29CA6D}" destId="{C0B5A50A-71A4-47E7-AEDC-772FFCA2FA4E}" srcOrd="0" destOrd="0" presId="urn:microsoft.com/office/officeart/2005/8/layout/vList5"/>
    <dgm:cxn modelId="{CF5129C2-A557-427B-A20D-E58CEB709A41}" type="presOf" srcId="{869A873B-7AAF-4085-B489-61FC2F1FDCF1}" destId="{0862A8FF-4B83-464B-9825-9FF4B7B1E71F}" srcOrd="0" destOrd="0" presId="urn:microsoft.com/office/officeart/2005/8/layout/vList5"/>
    <dgm:cxn modelId="{C379A15D-87BA-4619-834C-D49027E5C67C}" type="presOf" srcId="{E786C559-787B-40AD-9719-1A0623721D14}" destId="{54A3258F-84F7-458C-90F1-E81E9788581B}" srcOrd="0" destOrd="0" presId="urn:microsoft.com/office/officeart/2005/8/layout/vList5"/>
    <dgm:cxn modelId="{AB39942F-B0A3-43BD-BDB1-6AFAABCA982C}" srcId="{07518054-7ED6-434E-B5C8-266A201FA58B}" destId="{869A873B-7AAF-4085-B489-61FC2F1FDCF1}" srcOrd="2" destOrd="0" parTransId="{166A5638-CC54-4E88-9BCD-683BA58B073E}" sibTransId="{900CF3EA-F5B0-4BC7-9091-1FAE716580C2}"/>
    <dgm:cxn modelId="{58F1559B-6849-424E-B649-36CF541BFE01}" type="presOf" srcId="{07518054-7ED6-434E-B5C8-266A201FA58B}" destId="{CC1D3470-E40A-4385-84D3-74C895019628}" srcOrd="0" destOrd="0" presId="urn:microsoft.com/office/officeart/2005/8/layout/vList5"/>
    <dgm:cxn modelId="{14434A77-0870-4160-B80F-BB4A57A70717}" srcId="{07518054-7ED6-434E-B5C8-266A201FA58B}" destId="{BA6FA4B3-977A-4DC5-8D69-5A924755DD66}" srcOrd="1" destOrd="0" parTransId="{BDD8781B-A1C8-47D1-9781-808F72AEB595}" sibTransId="{471CFE73-63C9-4502-9107-E3AE1E6723C5}"/>
    <dgm:cxn modelId="{1AE34220-DA59-4769-8310-B879D5CF9005}" srcId="{07518054-7ED6-434E-B5C8-266A201FA58B}" destId="{06CBCAAD-B95D-4F06-8F05-F8D0CB29CA6D}" srcOrd="3" destOrd="0" parTransId="{4B4446E8-DDCD-4665-A388-88B2167B2EA5}" sibTransId="{83978C43-0133-49E7-A836-1760CFE244A1}"/>
    <dgm:cxn modelId="{CCF1236F-7EF5-4BAC-89FB-0EB5F2C3A3C2}" type="presParOf" srcId="{CC1D3470-E40A-4385-84D3-74C895019628}" destId="{F8795EA0-1C6C-4D41-8EE7-20B45A3C252F}" srcOrd="0" destOrd="0" presId="urn:microsoft.com/office/officeart/2005/8/layout/vList5"/>
    <dgm:cxn modelId="{E08B8A87-8824-4193-A77C-8DE7FF6030D7}" type="presParOf" srcId="{F8795EA0-1C6C-4D41-8EE7-20B45A3C252F}" destId="{54A3258F-84F7-458C-90F1-E81E9788581B}" srcOrd="0" destOrd="0" presId="urn:microsoft.com/office/officeart/2005/8/layout/vList5"/>
    <dgm:cxn modelId="{98B96B24-6866-4D93-931B-66ECA31E3DA1}" type="presParOf" srcId="{CC1D3470-E40A-4385-84D3-74C895019628}" destId="{46E51F69-18DB-4AB5-B2BA-B952A46CE090}" srcOrd="1" destOrd="0" presId="urn:microsoft.com/office/officeart/2005/8/layout/vList5"/>
    <dgm:cxn modelId="{9B7DF9FE-2218-46ED-AB99-CBC3D4761569}" type="presParOf" srcId="{CC1D3470-E40A-4385-84D3-74C895019628}" destId="{679A0B50-6E24-47F0-8081-06DA2A0CD635}" srcOrd="2" destOrd="0" presId="urn:microsoft.com/office/officeart/2005/8/layout/vList5"/>
    <dgm:cxn modelId="{31AB3C04-B256-45FE-A0F5-3E55C0D137D0}" type="presParOf" srcId="{679A0B50-6E24-47F0-8081-06DA2A0CD635}" destId="{667506BF-6DBE-4D23-811E-9F703218CD82}" srcOrd="0" destOrd="0" presId="urn:microsoft.com/office/officeart/2005/8/layout/vList5"/>
    <dgm:cxn modelId="{ABBC5FBA-282B-4990-8403-B454ACFE2172}" type="presParOf" srcId="{CC1D3470-E40A-4385-84D3-74C895019628}" destId="{044FB0FA-8249-4704-B283-8401ECF9B867}" srcOrd="3" destOrd="0" presId="urn:microsoft.com/office/officeart/2005/8/layout/vList5"/>
    <dgm:cxn modelId="{9D9021C9-8FDC-4F1F-9B4C-2BA8CEE4E029}" type="presParOf" srcId="{CC1D3470-E40A-4385-84D3-74C895019628}" destId="{04025396-82FC-4495-B29E-CEB9A8A9A5E3}" srcOrd="4" destOrd="0" presId="urn:microsoft.com/office/officeart/2005/8/layout/vList5"/>
    <dgm:cxn modelId="{FD772759-A15F-42BE-9C44-2FBF4155A91B}" type="presParOf" srcId="{04025396-82FC-4495-B29E-CEB9A8A9A5E3}" destId="{0862A8FF-4B83-464B-9825-9FF4B7B1E71F}" srcOrd="0" destOrd="0" presId="urn:microsoft.com/office/officeart/2005/8/layout/vList5"/>
    <dgm:cxn modelId="{D84A1F13-C299-469C-A2A3-541EF0D2C6F5}" type="presParOf" srcId="{CC1D3470-E40A-4385-84D3-74C895019628}" destId="{B8BE90E3-67FF-4806-9117-DB70F5DF3031}" srcOrd="5" destOrd="0" presId="urn:microsoft.com/office/officeart/2005/8/layout/vList5"/>
    <dgm:cxn modelId="{97EF6AA0-501C-43B7-85D1-1D3DA0AF9774}" type="presParOf" srcId="{CC1D3470-E40A-4385-84D3-74C895019628}" destId="{08496A78-31B9-4EB8-AFFC-B9D7548CB6AC}" srcOrd="6" destOrd="0" presId="urn:microsoft.com/office/officeart/2005/8/layout/vList5"/>
    <dgm:cxn modelId="{9489EF81-7199-484C-88B0-AB3BE163E19E}" type="presParOf" srcId="{08496A78-31B9-4EB8-AFFC-B9D7548CB6AC}" destId="{C0B5A50A-71A4-47E7-AEDC-772FFCA2FA4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518054-7ED6-434E-B5C8-266A201FA58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E786C559-787B-40AD-9719-1A0623721D14}">
      <dgm:prSet/>
      <dgm:spPr/>
      <dgm:t>
        <a:bodyPr/>
        <a:lstStyle/>
        <a:p>
          <a:pPr rtl="0"/>
          <a:r>
            <a:rPr lang="es-ES" b="1" dirty="0" smtClean="0"/>
            <a:t>ECG NO disponible al inicio del estudio 343 participantes</a:t>
          </a:r>
          <a:endParaRPr lang="es-ES_tradnl" b="1" dirty="0"/>
        </a:p>
      </dgm:t>
    </dgm:pt>
    <dgm:pt modelId="{7FE289B7-4C2D-4271-AE49-A71C9AFE6D9C}" type="parTrans" cxnId="{4FAA1428-A174-43A9-99FF-2F4A65661328}">
      <dgm:prSet/>
      <dgm:spPr/>
      <dgm:t>
        <a:bodyPr/>
        <a:lstStyle/>
        <a:p>
          <a:endParaRPr lang="es-ES_tradnl"/>
        </a:p>
      </dgm:t>
    </dgm:pt>
    <dgm:pt modelId="{36C3B65F-5F7E-4A1C-A1D2-ED8B38681A2E}" type="sibTrans" cxnId="{4FAA1428-A174-43A9-99FF-2F4A65661328}">
      <dgm:prSet/>
      <dgm:spPr/>
      <dgm:t>
        <a:bodyPr/>
        <a:lstStyle/>
        <a:p>
          <a:endParaRPr lang="es-ES_tradnl"/>
        </a:p>
      </dgm:t>
    </dgm:pt>
    <dgm:pt modelId="{BA6FA4B3-977A-4DC5-8D69-5A924755DD66}">
      <dgm:prSet/>
      <dgm:spPr/>
      <dgm:t>
        <a:bodyPr/>
        <a:lstStyle/>
        <a:p>
          <a:pPr rtl="0"/>
          <a:r>
            <a:rPr lang="es-ES" b="1" dirty="0" smtClean="0"/>
            <a:t>Población</a:t>
          </a:r>
          <a:r>
            <a:rPr lang="es-ES" b="1" baseline="0" dirty="0" smtClean="0"/>
            <a:t> para el análisis 6.808</a:t>
          </a:r>
          <a:endParaRPr lang="es-ES_tradnl" b="1" dirty="0"/>
        </a:p>
      </dgm:t>
    </dgm:pt>
    <dgm:pt modelId="{BDD8781B-A1C8-47D1-9781-808F72AEB595}" type="parTrans" cxnId="{14434A77-0870-4160-B80F-BB4A57A70717}">
      <dgm:prSet/>
      <dgm:spPr/>
      <dgm:t>
        <a:bodyPr/>
        <a:lstStyle/>
        <a:p>
          <a:endParaRPr lang="es-ES_tradnl"/>
        </a:p>
      </dgm:t>
    </dgm:pt>
    <dgm:pt modelId="{471CFE73-63C9-4502-9107-E3AE1E6723C5}" type="sibTrans" cxnId="{14434A77-0870-4160-B80F-BB4A57A70717}">
      <dgm:prSet/>
      <dgm:spPr/>
      <dgm:t>
        <a:bodyPr/>
        <a:lstStyle/>
        <a:p>
          <a:endParaRPr lang="es-ES_tradnl"/>
        </a:p>
      </dgm:t>
    </dgm:pt>
    <dgm:pt modelId="{869A873B-7AAF-4085-B489-61FC2F1FDCF1}">
      <dgm:prSet/>
      <dgm:spPr/>
      <dgm:t>
        <a:bodyPr/>
        <a:lstStyle/>
        <a:p>
          <a:pPr rtl="0"/>
          <a:r>
            <a:rPr lang="es-ES" dirty="0" smtClean="0"/>
            <a:t> </a:t>
          </a:r>
          <a:r>
            <a:rPr lang="es-ES" b="1" dirty="0" smtClean="0"/>
            <a:t>E</a:t>
          </a:r>
          <a:r>
            <a:rPr lang="es-ES_tradnl" b="1" dirty="0" err="1" smtClean="0"/>
            <a:t>xclusión</a:t>
          </a:r>
          <a:r>
            <a:rPr lang="es-ES_tradnl" b="1" dirty="0" smtClean="0"/>
            <a:t> de 376 participantes con FA al inicio del estudio</a:t>
          </a:r>
          <a:endParaRPr lang="es-ES_tradnl" b="1" dirty="0"/>
        </a:p>
      </dgm:t>
    </dgm:pt>
    <dgm:pt modelId="{166A5638-CC54-4E88-9BCD-683BA58B073E}" type="parTrans" cxnId="{AB39942F-B0A3-43BD-BDB1-6AFAABCA982C}">
      <dgm:prSet/>
      <dgm:spPr/>
      <dgm:t>
        <a:bodyPr/>
        <a:lstStyle/>
        <a:p>
          <a:endParaRPr lang="es-ES_tradnl"/>
        </a:p>
      </dgm:t>
    </dgm:pt>
    <dgm:pt modelId="{900CF3EA-F5B0-4BC7-9091-1FAE716580C2}" type="sibTrans" cxnId="{AB39942F-B0A3-43BD-BDB1-6AFAABCA982C}">
      <dgm:prSet/>
      <dgm:spPr/>
      <dgm:t>
        <a:bodyPr/>
        <a:lstStyle/>
        <a:p>
          <a:endParaRPr lang="es-ES_tradnl"/>
        </a:p>
      </dgm:t>
    </dgm:pt>
    <dgm:pt modelId="{06CBCAAD-B95D-4F06-8F05-F8D0CB29CA6D}">
      <dgm:prSet/>
      <dgm:spPr/>
      <dgm:t>
        <a:bodyPr/>
        <a:lstStyle/>
        <a:p>
          <a:pPr rtl="0"/>
          <a:r>
            <a:rPr lang="es-ES_tradnl" b="1" dirty="0" smtClean="0"/>
            <a:t>Incidencia y riesgo de por vida de la FA en 6.432 participantes</a:t>
          </a:r>
          <a:r>
            <a:rPr lang="es-ES_tradnl" dirty="0" smtClean="0"/>
            <a:t>. </a:t>
          </a:r>
          <a:endParaRPr lang="es-ES_tradnl" b="1" dirty="0"/>
        </a:p>
      </dgm:t>
    </dgm:pt>
    <dgm:pt modelId="{4B4446E8-DDCD-4665-A388-88B2167B2EA5}" type="parTrans" cxnId="{1AE34220-DA59-4769-8310-B879D5CF9005}">
      <dgm:prSet/>
      <dgm:spPr/>
      <dgm:t>
        <a:bodyPr/>
        <a:lstStyle/>
        <a:p>
          <a:endParaRPr lang="es-ES_tradnl"/>
        </a:p>
      </dgm:t>
    </dgm:pt>
    <dgm:pt modelId="{83978C43-0133-49E7-A836-1760CFE244A1}" type="sibTrans" cxnId="{1AE34220-DA59-4769-8310-B879D5CF9005}">
      <dgm:prSet/>
      <dgm:spPr/>
      <dgm:t>
        <a:bodyPr/>
        <a:lstStyle/>
        <a:p>
          <a:endParaRPr lang="es-ES_tradnl"/>
        </a:p>
      </dgm:t>
    </dgm:pt>
    <dgm:pt modelId="{CC1D3470-E40A-4385-84D3-74C895019628}" type="pres">
      <dgm:prSet presAssocID="{07518054-7ED6-434E-B5C8-266A201FA5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8795EA0-1C6C-4D41-8EE7-20B45A3C252F}" type="pres">
      <dgm:prSet presAssocID="{E786C559-787B-40AD-9719-1A0623721D14}" presName="linNode" presStyleCnt="0"/>
      <dgm:spPr/>
    </dgm:pt>
    <dgm:pt modelId="{54A3258F-84F7-458C-90F1-E81E9788581B}" type="pres">
      <dgm:prSet presAssocID="{E786C559-787B-40AD-9719-1A0623721D1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6E51F69-18DB-4AB5-B2BA-B952A46CE090}" type="pres">
      <dgm:prSet presAssocID="{36C3B65F-5F7E-4A1C-A1D2-ED8B38681A2E}" presName="sp" presStyleCnt="0"/>
      <dgm:spPr/>
    </dgm:pt>
    <dgm:pt modelId="{679A0B50-6E24-47F0-8081-06DA2A0CD635}" type="pres">
      <dgm:prSet presAssocID="{BA6FA4B3-977A-4DC5-8D69-5A924755DD66}" presName="linNode" presStyleCnt="0"/>
      <dgm:spPr/>
    </dgm:pt>
    <dgm:pt modelId="{667506BF-6DBE-4D23-811E-9F703218CD82}" type="pres">
      <dgm:prSet presAssocID="{BA6FA4B3-977A-4DC5-8D69-5A924755DD6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4FB0FA-8249-4704-B283-8401ECF9B867}" type="pres">
      <dgm:prSet presAssocID="{471CFE73-63C9-4502-9107-E3AE1E6723C5}" presName="sp" presStyleCnt="0"/>
      <dgm:spPr/>
    </dgm:pt>
    <dgm:pt modelId="{04025396-82FC-4495-B29E-CEB9A8A9A5E3}" type="pres">
      <dgm:prSet presAssocID="{869A873B-7AAF-4085-B489-61FC2F1FDCF1}" presName="linNode" presStyleCnt="0"/>
      <dgm:spPr/>
    </dgm:pt>
    <dgm:pt modelId="{0862A8FF-4B83-464B-9825-9FF4B7B1E71F}" type="pres">
      <dgm:prSet presAssocID="{869A873B-7AAF-4085-B489-61FC2F1FDCF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BE90E3-67FF-4806-9117-DB70F5DF3031}" type="pres">
      <dgm:prSet presAssocID="{900CF3EA-F5B0-4BC7-9091-1FAE716580C2}" presName="sp" presStyleCnt="0"/>
      <dgm:spPr/>
    </dgm:pt>
    <dgm:pt modelId="{08496A78-31B9-4EB8-AFFC-B9D7548CB6AC}" type="pres">
      <dgm:prSet presAssocID="{06CBCAAD-B95D-4F06-8F05-F8D0CB29CA6D}" presName="linNode" presStyleCnt="0"/>
      <dgm:spPr/>
    </dgm:pt>
    <dgm:pt modelId="{C0B5A50A-71A4-47E7-AEDC-772FFCA2FA4E}" type="pres">
      <dgm:prSet presAssocID="{06CBCAAD-B95D-4F06-8F05-F8D0CB29CA6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FAA1428-A174-43A9-99FF-2F4A65661328}" srcId="{07518054-7ED6-434E-B5C8-266A201FA58B}" destId="{E786C559-787B-40AD-9719-1A0623721D14}" srcOrd="0" destOrd="0" parTransId="{7FE289B7-4C2D-4271-AE49-A71C9AFE6D9C}" sibTransId="{36C3B65F-5F7E-4A1C-A1D2-ED8B38681A2E}"/>
    <dgm:cxn modelId="{F41E378E-25F9-414D-A2D2-BE68D9429942}" type="presOf" srcId="{06CBCAAD-B95D-4F06-8F05-F8D0CB29CA6D}" destId="{C0B5A50A-71A4-47E7-AEDC-772FFCA2FA4E}" srcOrd="0" destOrd="0" presId="urn:microsoft.com/office/officeart/2005/8/layout/vList5"/>
    <dgm:cxn modelId="{4177C03F-62D5-42C5-A39A-6DA4C8B60909}" type="presOf" srcId="{07518054-7ED6-434E-B5C8-266A201FA58B}" destId="{CC1D3470-E40A-4385-84D3-74C895019628}" srcOrd="0" destOrd="0" presId="urn:microsoft.com/office/officeart/2005/8/layout/vList5"/>
    <dgm:cxn modelId="{1E5DF6D5-401D-4FA5-A73B-4A32874FB620}" type="presOf" srcId="{BA6FA4B3-977A-4DC5-8D69-5A924755DD66}" destId="{667506BF-6DBE-4D23-811E-9F703218CD82}" srcOrd="0" destOrd="0" presId="urn:microsoft.com/office/officeart/2005/8/layout/vList5"/>
    <dgm:cxn modelId="{AB39942F-B0A3-43BD-BDB1-6AFAABCA982C}" srcId="{07518054-7ED6-434E-B5C8-266A201FA58B}" destId="{869A873B-7AAF-4085-B489-61FC2F1FDCF1}" srcOrd="2" destOrd="0" parTransId="{166A5638-CC54-4E88-9BCD-683BA58B073E}" sibTransId="{900CF3EA-F5B0-4BC7-9091-1FAE716580C2}"/>
    <dgm:cxn modelId="{98FAFCC0-D2FF-4FA4-AF9E-5E0F04B94E27}" type="presOf" srcId="{E786C559-787B-40AD-9719-1A0623721D14}" destId="{54A3258F-84F7-458C-90F1-E81E9788581B}" srcOrd="0" destOrd="0" presId="urn:microsoft.com/office/officeart/2005/8/layout/vList5"/>
    <dgm:cxn modelId="{14434A77-0870-4160-B80F-BB4A57A70717}" srcId="{07518054-7ED6-434E-B5C8-266A201FA58B}" destId="{BA6FA4B3-977A-4DC5-8D69-5A924755DD66}" srcOrd="1" destOrd="0" parTransId="{BDD8781B-A1C8-47D1-9781-808F72AEB595}" sibTransId="{471CFE73-63C9-4502-9107-E3AE1E6723C5}"/>
    <dgm:cxn modelId="{A0A981A9-B0E2-4E7D-AC5E-A20BBF523F74}" type="presOf" srcId="{869A873B-7AAF-4085-B489-61FC2F1FDCF1}" destId="{0862A8FF-4B83-464B-9825-9FF4B7B1E71F}" srcOrd="0" destOrd="0" presId="urn:microsoft.com/office/officeart/2005/8/layout/vList5"/>
    <dgm:cxn modelId="{1AE34220-DA59-4769-8310-B879D5CF9005}" srcId="{07518054-7ED6-434E-B5C8-266A201FA58B}" destId="{06CBCAAD-B95D-4F06-8F05-F8D0CB29CA6D}" srcOrd="3" destOrd="0" parTransId="{4B4446E8-DDCD-4665-A388-88B2167B2EA5}" sibTransId="{83978C43-0133-49E7-A836-1760CFE244A1}"/>
    <dgm:cxn modelId="{16DFCC53-A96D-45E0-A887-07C3275949A0}" type="presParOf" srcId="{CC1D3470-E40A-4385-84D3-74C895019628}" destId="{F8795EA0-1C6C-4D41-8EE7-20B45A3C252F}" srcOrd="0" destOrd="0" presId="urn:microsoft.com/office/officeart/2005/8/layout/vList5"/>
    <dgm:cxn modelId="{1BFD0905-059C-4F09-A202-439E96C91BFB}" type="presParOf" srcId="{F8795EA0-1C6C-4D41-8EE7-20B45A3C252F}" destId="{54A3258F-84F7-458C-90F1-E81E9788581B}" srcOrd="0" destOrd="0" presId="urn:microsoft.com/office/officeart/2005/8/layout/vList5"/>
    <dgm:cxn modelId="{CE8A3766-3357-4A4B-8BE3-E39ABA5E7894}" type="presParOf" srcId="{CC1D3470-E40A-4385-84D3-74C895019628}" destId="{46E51F69-18DB-4AB5-B2BA-B952A46CE090}" srcOrd="1" destOrd="0" presId="urn:microsoft.com/office/officeart/2005/8/layout/vList5"/>
    <dgm:cxn modelId="{C5E32C11-F250-4E11-B5F6-7D3F1E350ABD}" type="presParOf" srcId="{CC1D3470-E40A-4385-84D3-74C895019628}" destId="{679A0B50-6E24-47F0-8081-06DA2A0CD635}" srcOrd="2" destOrd="0" presId="urn:microsoft.com/office/officeart/2005/8/layout/vList5"/>
    <dgm:cxn modelId="{BB7D4B48-FB93-4903-B47F-72856F81B990}" type="presParOf" srcId="{679A0B50-6E24-47F0-8081-06DA2A0CD635}" destId="{667506BF-6DBE-4D23-811E-9F703218CD82}" srcOrd="0" destOrd="0" presId="urn:microsoft.com/office/officeart/2005/8/layout/vList5"/>
    <dgm:cxn modelId="{1C5888F2-4BE8-4D66-9147-4478877CF51F}" type="presParOf" srcId="{CC1D3470-E40A-4385-84D3-74C895019628}" destId="{044FB0FA-8249-4704-B283-8401ECF9B867}" srcOrd="3" destOrd="0" presId="urn:microsoft.com/office/officeart/2005/8/layout/vList5"/>
    <dgm:cxn modelId="{A463EF87-2BF5-4991-9E94-FA729FCC2C0A}" type="presParOf" srcId="{CC1D3470-E40A-4385-84D3-74C895019628}" destId="{04025396-82FC-4495-B29E-CEB9A8A9A5E3}" srcOrd="4" destOrd="0" presId="urn:microsoft.com/office/officeart/2005/8/layout/vList5"/>
    <dgm:cxn modelId="{F4004314-0C55-4A53-BD78-A7E057B088D1}" type="presParOf" srcId="{04025396-82FC-4495-B29E-CEB9A8A9A5E3}" destId="{0862A8FF-4B83-464B-9825-9FF4B7B1E71F}" srcOrd="0" destOrd="0" presId="urn:microsoft.com/office/officeart/2005/8/layout/vList5"/>
    <dgm:cxn modelId="{C00F6B5F-D1C3-4CDC-BB5D-912CEF71858F}" type="presParOf" srcId="{CC1D3470-E40A-4385-84D3-74C895019628}" destId="{B8BE90E3-67FF-4806-9117-DB70F5DF3031}" srcOrd="5" destOrd="0" presId="urn:microsoft.com/office/officeart/2005/8/layout/vList5"/>
    <dgm:cxn modelId="{1820626E-9AB3-4D1D-B780-D70F3A57DB8F}" type="presParOf" srcId="{CC1D3470-E40A-4385-84D3-74C895019628}" destId="{08496A78-31B9-4EB8-AFFC-B9D7548CB6AC}" srcOrd="6" destOrd="0" presId="urn:microsoft.com/office/officeart/2005/8/layout/vList5"/>
    <dgm:cxn modelId="{15CDBA71-0837-4A82-AD71-C60D73AD102D}" type="presParOf" srcId="{08496A78-31B9-4EB8-AFFC-B9D7548CB6AC}" destId="{C0B5A50A-71A4-47E7-AEDC-772FFCA2FA4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32988-C0A1-4F06-9238-48F23C5CBAD6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B745F65B-B9F0-48C9-B006-4990C0D5B2AA}">
      <dgm:prSet/>
      <dgm:spPr/>
      <dgm:t>
        <a:bodyPr/>
        <a:lstStyle/>
        <a:p>
          <a:pPr rtl="0"/>
          <a:r>
            <a:rPr lang="es-ES_tradnl" smtClean="0"/>
            <a:t>Tabaquismo </a:t>
          </a:r>
          <a:endParaRPr lang="es-ES_tradnl"/>
        </a:p>
      </dgm:t>
    </dgm:pt>
    <dgm:pt modelId="{D5B82415-69C2-4B2D-AE9E-805E2B753C19}" type="parTrans" cxnId="{B156482E-2E41-45E7-90F2-F939111DB2EC}">
      <dgm:prSet/>
      <dgm:spPr/>
      <dgm:t>
        <a:bodyPr/>
        <a:lstStyle/>
        <a:p>
          <a:endParaRPr lang="es-ES_tradnl"/>
        </a:p>
      </dgm:t>
    </dgm:pt>
    <dgm:pt modelId="{6AC627E2-E050-4AD2-9501-0540F035B9E6}" type="sibTrans" cxnId="{B156482E-2E41-45E7-90F2-F939111DB2EC}">
      <dgm:prSet/>
      <dgm:spPr/>
      <dgm:t>
        <a:bodyPr/>
        <a:lstStyle/>
        <a:p>
          <a:endParaRPr lang="es-ES_tradnl"/>
        </a:p>
      </dgm:t>
    </dgm:pt>
    <dgm:pt modelId="{A32D0994-890D-41D5-BCD9-B2EF867A5CF1}">
      <dgm:prSet/>
      <dgm:spPr/>
      <dgm:t>
        <a:bodyPr/>
        <a:lstStyle/>
        <a:p>
          <a:pPr rtl="0"/>
          <a:r>
            <a:rPr lang="es-ES_tradnl" smtClean="0"/>
            <a:t>IMC</a:t>
          </a:r>
          <a:endParaRPr lang="es-ES_tradnl"/>
        </a:p>
      </dgm:t>
    </dgm:pt>
    <dgm:pt modelId="{8E8E952F-546B-428A-8E44-5A751F259986}" type="parTrans" cxnId="{3E9C29A8-EF83-4F26-982A-D89D4112BA00}">
      <dgm:prSet/>
      <dgm:spPr/>
      <dgm:t>
        <a:bodyPr/>
        <a:lstStyle/>
        <a:p>
          <a:endParaRPr lang="es-ES_tradnl"/>
        </a:p>
      </dgm:t>
    </dgm:pt>
    <dgm:pt modelId="{D1E13E59-EC4B-47EB-8B9F-9A2E30ED19DD}" type="sibTrans" cxnId="{3E9C29A8-EF83-4F26-982A-D89D4112BA00}">
      <dgm:prSet/>
      <dgm:spPr/>
      <dgm:t>
        <a:bodyPr/>
        <a:lstStyle/>
        <a:p>
          <a:endParaRPr lang="es-ES_tradnl"/>
        </a:p>
      </dgm:t>
    </dgm:pt>
    <dgm:pt modelId="{4FB38D9D-AC3F-417C-932E-5E9C635F46E6}">
      <dgm:prSet/>
      <dgm:spPr/>
      <dgm:t>
        <a:bodyPr/>
        <a:lstStyle/>
        <a:p>
          <a:pPr rtl="0"/>
          <a:r>
            <a:rPr lang="es-ES" smtClean="0"/>
            <a:t>HTA</a:t>
          </a:r>
          <a:endParaRPr lang="es-ES_tradnl"/>
        </a:p>
      </dgm:t>
    </dgm:pt>
    <dgm:pt modelId="{15333F91-896C-4677-A043-CE04603716C5}" type="parTrans" cxnId="{A153F20E-BC50-4D87-A147-9FE954C2D3E1}">
      <dgm:prSet/>
      <dgm:spPr/>
      <dgm:t>
        <a:bodyPr/>
        <a:lstStyle/>
        <a:p>
          <a:endParaRPr lang="es-ES_tradnl"/>
        </a:p>
      </dgm:t>
    </dgm:pt>
    <dgm:pt modelId="{48B2B9AF-7976-49A1-913C-3570A5D29D05}" type="sibTrans" cxnId="{A153F20E-BC50-4D87-A147-9FE954C2D3E1}">
      <dgm:prSet/>
      <dgm:spPr/>
      <dgm:t>
        <a:bodyPr/>
        <a:lstStyle/>
        <a:p>
          <a:endParaRPr lang="es-ES_tradnl"/>
        </a:p>
      </dgm:t>
    </dgm:pt>
    <dgm:pt modelId="{6642F77E-33FF-4BDE-82EC-D723261ABDE3}">
      <dgm:prSet/>
      <dgm:spPr/>
      <dgm:t>
        <a:bodyPr/>
        <a:lstStyle/>
        <a:p>
          <a:pPr rtl="0"/>
          <a:r>
            <a:rPr lang="es-ES" smtClean="0"/>
            <a:t>CIC</a:t>
          </a:r>
          <a:endParaRPr lang="es-ES_tradnl"/>
        </a:p>
      </dgm:t>
    </dgm:pt>
    <dgm:pt modelId="{AEE9CE1A-4DC5-4441-8C20-E1F6BD25CFE8}" type="parTrans" cxnId="{21BDECC8-5E9F-4F24-8F9C-299F4D157A1F}">
      <dgm:prSet/>
      <dgm:spPr/>
      <dgm:t>
        <a:bodyPr/>
        <a:lstStyle/>
        <a:p>
          <a:endParaRPr lang="es-ES_tradnl"/>
        </a:p>
      </dgm:t>
    </dgm:pt>
    <dgm:pt modelId="{2E44EED0-1ED7-4DFF-B299-752E58D0D0CA}" type="sibTrans" cxnId="{21BDECC8-5E9F-4F24-8F9C-299F4D157A1F}">
      <dgm:prSet/>
      <dgm:spPr/>
      <dgm:t>
        <a:bodyPr/>
        <a:lstStyle/>
        <a:p>
          <a:endParaRPr lang="es-ES_tradnl"/>
        </a:p>
      </dgm:t>
    </dgm:pt>
    <dgm:pt modelId="{DC3A89A4-E728-43BC-BAC2-CE3EB555F141}">
      <dgm:prSet/>
      <dgm:spPr/>
      <dgm:t>
        <a:bodyPr/>
        <a:lstStyle/>
        <a:p>
          <a:pPr rtl="0"/>
          <a:r>
            <a:rPr lang="es-ES_tradnl" dirty="0" smtClean="0"/>
            <a:t>HVI</a:t>
          </a:r>
          <a:endParaRPr lang="es-ES_tradnl" dirty="0"/>
        </a:p>
      </dgm:t>
    </dgm:pt>
    <dgm:pt modelId="{B93CA2E3-CBC1-49B0-9B1A-B13BF65A0E34}" type="parTrans" cxnId="{32D0AFE5-CD04-422C-A916-32387B19D7DA}">
      <dgm:prSet/>
      <dgm:spPr/>
      <dgm:t>
        <a:bodyPr/>
        <a:lstStyle/>
        <a:p>
          <a:endParaRPr lang="es-ES_tradnl"/>
        </a:p>
      </dgm:t>
    </dgm:pt>
    <dgm:pt modelId="{4B7975DE-C463-427F-83EA-BDBBA4FFD577}" type="sibTrans" cxnId="{32D0AFE5-CD04-422C-A916-32387B19D7DA}">
      <dgm:prSet/>
      <dgm:spPr/>
      <dgm:t>
        <a:bodyPr/>
        <a:lstStyle/>
        <a:p>
          <a:endParaRPr lang="es-ES_tradnl"/>
        </a:p>
      </dgm:t>
    </dgm:pt>
    <dgm:pt modelId="{8E7913D0-6A54-4262-B972-554319C8F758}">
      <dgm:prSet/>
      <dgm:spPr/>
      <dgm:t>
        <a:bodyPr/>
        <a:lstStyle/>
        <a:p>
          <a:pPr rtl="0"/>
          <a:r>
            <a:rPr lang="es-ES" smtClean="0"/>
            <a:t>DM</a:t>
          </a:r>
          <a:endParaRPr lang="es-ES_tradnl"/>
        </a:p>
      </dgm:t>
    </dgm:pt>
    <dgm:pt modelId="{2B815D83-4EE8-4679-B176-53444EA8BCB7}" type="parTrans" cxnId="{71F2AD0A-954C-4304-9090-C901A96109D8}">
      <dgm:prSet/>
      <dgm:spPr/>
      <dgm:t>
        <a:bodyPr/>
        <a:lstStyle/>
        <a:p>
          <a:endParaRPr lang="es-ES_tradnl"/>
        </a:p>
      </dgm:t>
    </dgm:pt>
    <dgm:pt modelId="{EE76F4A3-19E1-4014-8777-7A93FC00997F}" type="sibTrans" cxnId="{71F2AD0A-954C-4304-9090-C901A96109D8}">
      <dgm:prSet/>
      <dgm:spPr/>
      <dgm:t>
        <a:bodyPr/>
        <a:lstStyle/>
        <a:p>
          <a:endParaRPr lang="es-ES_tradnl"/>
        </a:p>
      </dgm:t>
    </dgm:pt>
    <dgm:pt modelId="{D5BA21A3-FBAF-4DF5-A281-003C24E6C4B2}">
      <dgm:prSet/>
      <dgm:spPr/>
      <dgm:t>
        <a:bodyPr/>
        <a:lstStyle/>
        <a:p>
          <a:pPr rtl="0"/>
          <a:r>
            <a:rPr lang="es-ES" smtClean="0"/>
            <a:t>IC</a:t>
          </a:r>
          <a:endParaRPr lang="es-ES_tradnl"/>
        </a:p>
      </dgm:t>
    </dgm:pt>
    <dgm:pt modelId="{378325C8-C353-485B-AE39-5A05D37E84EF}" type="parTrans" cxnId="{6013EC24-3763-49D4-BA5D-150573AA019D}">
      <dgm:prSet/>
      <dgm:spPr/>
      <dgm:t>
        <a:bodyPr/>
        <a:lstStyle/>
        <a:p>
          <a:endParaRPr lang="es-ES_tradnl"/>
        </a:p>
      </dgm:t>
    </dgm:pt>
    <dgm:pt modelId="{7D96B7FE-CC50-4137-9297-EFC37BC85ADA}" type="sibTrans" cxnId="{6013EC24-3763-49D4-BA5D-150573AA019D}">
      <dgm:prSet/>
      <dgm:spPr/>
      <dgm:t>
        <a:bodyPr/>
        <a:lstStyle/>
        <a:p>
          <a:endParaRPr lang="es-ES_tradnl"/>
        </a:p>
      </dgm:t>
    </dgm:pt>
    <dgm:pt modelId="{0645D64C-E377-4286-A9CB-D56639445A7D}">
      <dgm:prSet/>
      <dgm:spPr/>
      <dgm:t>
        <a:bodyPr/>
        <a:lstStyle/>
        <a:p>
          <a:pPr rtl="0"/>
          <a:r>
            <a:rPr lang="es-ES" smtClean="0"/>
            <a:t>HDL/CT.</a:t>
          </a:r>
          <a:endParaRPr lang="es-ES_tradnl"/>
        </a:p>
      </dgm:t>
    </dgm:pt>
    <dgm:pt modelId="{0544B542-5C4E-4759-A4F1-1668BCC9CF5F}" type="parTrans" cxnId="{B413E998-DB10-4E16-ADEB-1CE926D02DD5}">
      <dgm:prSet/>
      <dgm:spPr/>
      <dgm:t>
        <a:bodyPr/>
        <a:lstStyle/>
        <a:p>
          <a:endParaRPr lang="es-ES_tradnl"/>
        </a:p>
      </dgm:t>
    </dgm:pt>
    <dgm:pt modelId="{627C3662-52B0-483A-A626-47408D1748F1}" type="sibTrans" cxnId="{B413E998-DB10-4E16-ADEB-1CE926D02DD5}">
      <dgm:prSet/>
      <dgm:spPr/>
      <dgm:t>
        <a:bodyPr/>
        <a:lstStyle/>
        <a:p>
          <a:endParaRPr lang="es-ES_tradnl"/>
        </a:p>
      </dgm:t>
    </dgm:pt>
    <dgm:pt modelId="{01483AEB-BF63-4A08-85A6-919E5C47D893}" type="pres">
      <dgm:prSet presAssocID="{3D832988-C0A1-4F06-9238-48F23C5CBA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7D187F6-42C5-4FB7-BA31-7E09E9466DE5}" type="pres">
      <dgm:prSet presAssocID="{3D832988-C0A1-4F06-9238-48F23C5CBAD6}" presName="arrow" presStyleLbl="bgShp" presStyleIdx="0" presStyleCnt="1"/>
      <dgm:spPr>
        <a:solidFill>
          <a:srgbClr val="0070C0"/>
        </a:solidFill>
      </dgm:spPr>
      <dgm:t>
        <a:bodyPr/>
        <a:lstStyle/>
        <a:p>
          <a:endParaRPr lang="es-ES_tradnl"/>
        </a:p>
      </dgm:t>
    </dgm:pt>
    <dgm:pt modelId="{7B2D8C66-5AF5-4D0F-9DDB-455E2255EAAA}" type="pres">
      <dgm:prSet presAssocID="{3D832988-C0A1-4F06-9238-48F23C5CBAD6}" presName="points" presStyleCnt="0"/>
      <dgm:spPr/>
    </dgm:pt>
    <dgm:pt modelId="{5FA1371E-D376-4ECA-8D86-98F536DE86DF}" type="pres">
      <dgm:prSet presAssocID="{B745F65B-B9F0-48C9-B006-4990C0D5B2AA}" presName="compositeA" presStyleCnt="0"/>
      <dgm:spPr/>
    </dgm:pt>
    <dgm:pt modelId="{01DDD41A-5913-46A6-9F68-8CB2EC05B737}" type="pres">
      <dgm:prSet presAssocID="{B745F65B-B9F0-48C9-B006-4990C0D5B2AA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466C903-4E6A-4F07-8BC7-D5F79168C17B}" type="pres">
      <dgm:prSet presAssocID="{B745F65B-B9F0-48C9-B006-4990C0D5B2AA}" presName="circleA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B9823A-6B59-464D-A231-2DD8CF56746A}" type="pres">
      <dgm:prSet presAssocID="{B745F65B-B9F0-48C9-B006-4990C0D5B2AA}" presName="spaceA" presStyleCnt="0"/>
      <dgm:spPr/>
    </dgm:pt>
    <dgm:pt modelId="{C9E6155B-8438-4E4C-B43F-7299FD839ABD}" type="pres">
      <dgm:prSet presAssocID="{6AC627E2-E050-4AD2-9501-0540F035B9E6}" presName="space" presStyleCnt="0"/>
      <dgm:spPr/>
    </dgm:pt>
    <dgm:pt modelId="{4E7D3960-47E2-4DD9-8D57-9DF7D27BB820}" type="pres">
      <dgm:prSet presAssocID="{A32D0994-890D-41D5-BCD9-B2EF867A5CF1}" presName="compositeB" presStyleCnt="0"/>
      <dgm:spPr/>
    </dgm:pt>
    <dgm:pt modelId="{B09337C5-4012-4D23-BD33-20AA01B02284}" type="pres">
      <dgm:prSet presAssocID="{A32D0994-890D-41D5-BCD9-B2EF867A5CF1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DE1CAC4-C901-4192-8FF3-FF22507170FE}" type="pres">
      <dgm:prSet presAssocID="{A32D0994-890D-41D5-BCD9-B2EF867A5CF1}" presName="circleB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89BBA9-7952-4475-9965-F6B3265BD208}" type="pres">
      <dgm:prSet presAssocID="{A32D0994-890D-41D5-BCD9-B2EF867A5CF1}" presName="spaceB" presStyleCnt="0"/>
      <dgm:spPr/>
    </dgm:pt>
    <dgm:pt modelId="{EB9C87D9-0E27-4EE1-B573-5554B7839B44}" type="pres">
      <dgm:prSet presAssocID="{D1E13E59-EC4B-47EB-8B9F-9A2E30ED19DD}" presName="space" presStyleCnt="0"/>
      <dgm:spPr/>
    </dgm:pt>
    <dgm:pt modelId="{398DE6B2-E419-4DBE-9264-E676AC7C60FE}" type="pres">
      <dgm:prSet presAssocID="{4FB38D9D-AC3F-417C-932E-5E9C635F46E6}" presName="compositeA" presStyleCnt="0"/>
      <dgm:spPr/>
    </dgm:pt>
    <dgm:pt modelId="{95CF5040-26BF-452E-9E88-0D1910091BF7}" type="pres">
      <dgm:prSet presAssocID="{4FB38D9D-AC3F-417C-932E-5E9C635F46E6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ECE5403-3B69-4938-9710-462777F9FC95}" type="pres">
      <dgm:prSet presAssocID="{4FB38D9D-AC3F-417C-932E-5E9C635F46E6}" presName="circleA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3A759F-DB28-49D0-9004-711106C3AAFC}" type="pres">
      <dgm:prSet presAssocID="{4FB38D9D-AC3F-417C-932E-5E9C635F46E6}" presName="spaceA" presStyleCnt="0"/>
      <dgm:spPr/>
    </dgm:pt>
    <dgm:pt modelId="{665BFF80-F656-4793-8B8D-91CB6D6FCEFD}" type="pres">
      <dgm:prSet presAssocID="{48B2B9AF-7976-49A1-913C-3570A5D29D05}" presName="space" presStyleCnt="0"/>
      <dgm:spPr/>
    </dgm:pt>
    <dgm:pt modelId="{6FD1CA7F-4516-48C6-8A34-84FC34B2E796}" type="pres">
      <dgm:prSet presAssocID="{6642F77E-33FF-4BDE-82EC-D723261ABDE3}" presName="compositeB" presStyleCnt="0"/>
      <dgm:spPr/>
    </dgm:pt>
    <dgm:pt modelId="{747A4B2F-9695-42E5-AC56-3FCB11225C8E}" type="pres">
      <dgm:prSet presAssocID="{6642F77E-33FF-4BDE-82EC-D723261ABDE3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C881595-0A67-455C-A13A-A49660A86083}" type="pres">
      <dgm:prSet presAssocID="{6642F77E-33FF-4BDE-82EC-D723261ABDE3}" presName="circleB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D9BBA32-90DF-4DF3-AA1A-1CD3033EC039}" type="pres">
      <dgm:prSet presAssocID="{6642F77E-33FF-4BDE-82EC-D723261ABDE3}" presName="spaceB" presStyleCnt="0"/>
      <dgm:spPr/>
    </dgm:pt>
    <dgm:pt modelId="{7C4FB99E-6865-47A8-8832-161320B16ACB}" type="pres">
      <dgm:prSet presAssocID="{2E44EED0-1ED7-4DFF-B299-752E58D0D0CA}" presName="space" presStyleCnt="0"/>
      <dgm:spPr/>
    </dgm:pt>
    <dgm:pt modelId="{8889F815-B15C-4F6B-B48B-8833640ED4DC}" type="pres">
      <dgm:prSet presAssocID="{DC3A89A4-E728-43BC-BAC2-CE3EB555F141}" presName="compositeA" presStyleCnt="0"/>
      <dgm:spPr/>
    </dgm:pt>
    <dgm:pt modelId="{2C67060C-C256-46F2-A593-7887B2B9FB91}" type="pres">
      <dgm:prSet presAssocID="{DC3A89A4-E728-43BC-BAC2-CE3EB555F141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81AB906-B44C-4C83-B0A6-A1C53075B131}" type="pres">
      <dgm:prSet presAssocID="{DC3A89A4-E728-43BC-BAC2-CE3EB555F141}" presName="circleA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0D7FFD4-3E28-4F0F-A94E-30B5920BA408}" type="pres">
      <dgm:prSet presAssocID="{DC3A89A4-E728-43BC-BAC2-CE3EB555F141}" presName="spaceA" presStyleCnt="0"/>
      <dgm:spPr/>
    </dgm:pt>
    <dgm:pt modelId="{23B7AFF8-9994-4717-8CA2-BD0894546A44}" type="pres">
      <dgm:prSet presAssocID="{4B7975DE-C463-427F-83EA-BDBBA4FFD577}" presName="space" presStyleCnt="0"/>
      <dgm:spPr/>
    </dgm:pt>
    <dgm:pt modelId="{D3319058-5041-40E5-A91A-9805C655B6CD}" type="pres">
      <dgm:prSet presAssocID="{8E7913D0-6A54-4262-B972-554319C8F758}" presName="compositeB" presStyleCnt="0"/>
      <dgm:spPr/>
    </dgm:pt>
    <dgm:pt modelId="{87FAFC9C-A5C0-4928-8070-1C515242948C}" type="pres">
      <dgm:prSet presAssocID="{8E7913D0-6A54-4262-B972-554319C8F758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36B6343-A15C-4740-B681-45541D79669D}" type="pres">
      <dgm:prSet presAssocID="{8E7913D0-6A54-4262-B972-554319C8F758}" presName="circleB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037E654-7714-40FC-AE38-CD15AE515B2A}" type="pres">
      <dgm:prSet presAssocID="{8E7913D0-6A54-4262-B972-554319C8F758}" presName="spaceB" presStyleCnt="0"/>
      <dgm:spPr/>
    </dgm:pt>
    <dgm:pt modelId="{D37BA8CE-776A-498F-946E-E4462326BD93}" type="pres">
      <dgm:prSet presAssocID="{EE76F4A3-19E1-4014-8777-7A93FC00997F}" presName="space" presStyleCnt="0"/>
      <dgm:spPr/>
    </dgm:pt>
    <dgm:pt modelId="{0F5C69E2-6247-4A9E-AE9D-022EDC904369}" type="pres">
      <dgm:prSet presAssocID="{D5BA21A3-FBAF-4DF5-A281-003C24E6C4B2}" presName="compositeA" presStyleCnt="0"/>
      <dgm:spPr/>
    </dgm:pt>
    <dgm:pt modelId="{A4F98390-E0D1-4B2E-AC0C-A3EC4B32BD70}" type="pres">
      <dgm:prSet presAssocID="{D5BA21A3-FBAF-4DF5-A281-003C24E6C4B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837EAB8-FA30-4B38-9400-B94A8715BE6D}" type="pres">
      <dgm:prSet presAssocID="{D5BA21A3-FBAF-4DF5-A281-003C24E6C4B2}" presName="circleA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6769163-9B6C-4852-A653-69CB171DB604}" type="pres">
      <dgm:prSet presAssocID="{D5BA21A3-FBAF-4DF5-A281-003C24E6C4B2}" presName="spaceA" presStyleCnt="0"/>
      <dgm:spPr/>
    </dgm:pt>
    <dgm:pt modelId="{B0353BDF-2512-44E0-A0B8-CC5DBED5C5A3}" type="pres">
      <dgm:prSet presAssocID="{7D96B7FE-CC50-4137-9297-EFC37BC85ADA}" presName="space" presStyleCnt="0"/>
      <dgm:spPr/>
    </dgm:pt>
    <dgm:pt modelId="{0B05387F-F97E-478D-8B19-73F0AF79C2C1}" type="pres">
      <dgm:prSet presAssocID="{0645D64C-E377-4286-A9CB-D56639445A7D}" presName="compositeB" presStyleCnt="0"/>
      <dgm:spPr/>
    </dgm:pt>
    <dgm:pt modelId="{F7F5AE51-3245-472B-8DEE-C8AD5542702C}" type="pres">
      <dgm:prSet presAssocID="{0645D64C-E377-4286-A9CB-D56639445A7D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E1BD120-50E6-4648-950C-485E033F8F5D}" type="pres">
      <dgm:prSet presAssocID="{0645D64C-E377-4286-A9CB-D56639445A7D}" presName="circleB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56644394-A54E-4EFD-81B4-121E8CF13261}" type="pres">
      <dgm:prSet presAssocID="{0645D64C-E377-4286-A9CB-D56639445A7D}" presName="spaceB" presStyleCnt="0"/>
      <dgm:spPr/>
    </dgm:pt>
  </dgm:ptLst>
  <dgm:cxnLst>
    <dgm:cxn modelId="{340D7126-C163-4735-8409-86097DD79B35}" type="presOf" srcId="{0645D64C-E377-4286-A9CB-D56639445A7D}" destId="{F7F5AE51-3245-472B-8DEE-C8AD5542702C}" srcOrd="0" destOrd="0" presId="urn:microsoft.com/office/officeart/2005/8/layout/hProcess11"/>
    <dgm:cxn modelId="{B413E998-DB10-4E16-ADEB-1CE926D02DD5}" srcId="{3D832988-C0A1-4F06-9238-48F23C5CBAD6}" destId="{0645D64C-E377-4286-A9CB-D56639445A7D}" srcOrd="7" destOrd="0" parTransId="{0544B542-5C4E-4759-A4F1-1668BCC9CF5F}" sibTransId="{627C3662-52B0-483A-A626-47408D1748F1}"/>
    <dgm:cxn modelId="{2D10321C-BCDD-49C5-A3D7-E08B55AF83E3}" type="presOf" srcId="{A32D0994-890D-41D5-BCD9-B2EF867A5CF1}" destId="{B09337C5-4012-4D23-BD33-20AA01B02284}" srcOrd="0" destOrd="0" presId="urn:microsoft.com/office/officeart/2005/8/layout/hProcess11"/>
    <dgm:cxn modelId="{2D407F8B-065C-4A35-B0E8-E7AD57702B8D}" type="presOf" srcId="{DC3A89A4-E728-43BC-BAC2-CE3EB555F141}" destId="{2C67060C-C256-46F2-A593-7887B2B9FB91}" srcOrd="0" destOrd="0" presId="urn:microsoft.com/office/officeart/2005/8/layout/hProcess11"/>
    <dgm:cxn modelId="{3E9C29A8-EF83-4F26-982A-D89D4112BA00}" srcId="{3D832988-C0A1-4F06-9238-48F23C5CBAD6}" destId="{A32D0994-890D-41D5-BCD9-B2EF867A5CF1}" srcOrd="1" destOrd="0" parTransId="{8E8E952F-546B-428A-8E44-5A751F259986}" sibTransId="{D1E13E59-EC4B-47EB-8B9F-9A2E30ED19DD}"/>
    <dgm:cxn modelId="{71F2AD0A-954C-4304-9090-C901A96109D8}" srcId="{3D832988-C0A1-4F06-9238-48F23C5CBAD6}" destId="{8E7913D0-6A54-4262-B972-554319C8F758}" srcOrd="5" destOrd="0" parTransId="{2B815D83-4EE8-4679-B176-53444EA8BCB7}" sibTransId="{EE76F4A3-19E1-4014-8777-7A93FC00997F}"/>
    <dgm:cxn modelId="{B156482E-2E41-45E7-90F2-F939111DB2EC}" srcId="{3D832988-C0A1-4F06-9238-48F23C5CBAD6}" destId="{B745F65B-B9F0-48C9-B006-4990C0D5B2AA}" srcOrd="0" destOrd="0" parTransId="{D5B82415-69C2-4B2D-AE9E-805E2B753C19}" sibTransId="{6AC627E2-E050-4AD2-9501-0540F035B9E6}"/>
    <dgm:cxn modelId="{5CD6ABC4-FF50-4C27-B4FB-8FFCB7ABF19B}" type="presOf" srcId="{B745F65B-B9F0-48C9-B006-4990C0D5B2AA}" destId="{01DDD41A-5913-46A6-9F68-8CB2EC05B737}" srcOrd="0" destOrd="0" presId="urn:microsoft.com/office/officeart/2005/8/layout/hProcess11"/>
    <dgm:cxn modelId="{6013EC24-3763-49D4-BA5D-150573AA019D}" srcId="{3D832988-C0A1-4F06-9238-48F23C5CBAD6}" destId="{D5BA21A3-FBAF-4DF5-A281-003C24E6C4B2}" srcOrd="6" destOrd="0" parTransId="{378325C8-C353-485B-AE39-5A05D37E84EF}" sibTransId="{7D96B7FE-CC50-4137-9297-EFC37BC85ADA}"/>
    <dgm:cxn modelId="{13429C3F-BF09-4880-892F-C93D84C6B6DC}" type="presOf" srcId="{4FB38D9D-AC3F-417C-932E-5E9C635F46E6}" destId="{95CF5040-26BF-452E-9E88-0D1910091BF7}" srcOrd="0" destOrd="0" presId="urn:microsoft.com/office/officeart/2005/8/layout/hProcess11"/>
    <dgm:cxn modelId="{21BDECC8-5E9F-4F24-8F9C-299F4D157A1F}" srcId="{3D832988-C0A1-4F06-9238-48F23C5CBAD6}" destId="{6642F77E-33FF-4BDE-82EC-D723261ABDE3}" srcOrd="3" destOrd="0" parTransId="{AEE9CE1A-4DC5-4441-8C20-E1F6BD25CFE8}" sibTransId="{2E44EED0-1ED7-4DFF-B299-752E58D0D0CA}"/>
    <dgm:cxn modelId="{A153F20E-BC50-4D87-A147-9FE954C2D3E1}" srcId="{3D832988-C0A1-4F06-9238-48F23C5CBAD6}" destId="{4FB38D9D-AC3F-417C-932E-5E9C635F46E6}" srcOrd="2" destOrd="0" parTransId="{15333F91-896C-4677-A043-CE04603716C5}" sibTransId="{48B2B9AF-7976-49A1-913C-3570A5D29D05}"/>
    <dgm:cxn modelId="{32D0AFE5-CD04-422C-A916-32387B19D7DA}" srcId="{3D832988-C0A1-4F06-9238-48F23C5CBAD6}" destId="{DC3A89A4-E728-43BC-BAC2-CE3EB555F141}" srcOrd="4" destOrd="0" parTransId="{B93CA2E3-CBC1-49B0-9B1A-B13BF65A0E34}" sibTransId="{4B7975DE-C463-427F-83EA-BDBBA4FFD577}"/>
    <dgm:cxn modelId="{72A18CE2-ED00-4FCB-8124-69E27BD29037}" type="presOf" srcId="{3D832988-C0A1-4F06-9238-48F23C5CBAD6}" destId="{01483AEB-BF63-4A08-85A6-919E5C47D893}" srcOrd="0" destOrd="0" presId="urn:microsoft.com/office/officeart/2005/8/layout/hProcess11"/>
    <dgm:cxn modelId="{F06C0CD6-A3AD-4BAB-B44C-5EF21C4329CE}" type="presOf" srcId="{D5BA21A3-FBAF-4DF5-A281-003C24E6C4B2}" destId="{A4F98390-E0D1-4B2E-AC0C-A3EC4B32BD70}" srcOrd="0" destOrd="0" presId="urn:microsoft.com/office/officeart/2005/8/layout/hProcess11"/>
    <dgm:cxn modelId="{540AF334-97C2-4EA0-B3A3-5441CB023B57}" type="presOf" srcId="{6642F77E-33FF-4BDE-82EC-D723261ABDE3}" destId="{747A4B2F-9695-42E5-AC56-3FCB11225C8E}" srcOrd="0" destOrd="0" presId="urn:microsoft.com/office/officeart/2005/8/layout/hProcess11"/>
    <dgm:cxn modelId="{0E9ED72E-5191-4D6A-84F0-914B6F92F507}" type="presOf" srcId="{8E7913D0-6A54-4262-B972-554319C8F758}" destId="{87FAFC9C-A5C0-4928-8070-1C515242948C}" srcOrd="0" destOrd="0" presId="urn:microsoft.com/office/officeart/2005/8/layout/hProcess11"/>
    <dgm:cxn modelId="{EBE4A9F8-6212-43B3-B61E-470477CF462E}" type="presParOf" srcId="{01483AEB-BF63-4A08-85A6-919E5C47D893}" destId="{97D187F6-42C5-4FB7-BA31-7E09E9466DE5}" srcOrd="0" destOrd="0" presId="urn:microsoft.com/office/officeart/2005/8/layout/hProcess11"/>
    <dgm:cxn modelId="{8EEBC36B-8608-4453-833F-1A1AB95335E8}" type="presParOf" srcId="{01483AEB-BF63-4A08-85A6-919E5C47D893}" destId="{7B2D8C66-5AF5-4D0F-9DDB-455E2255EAAA}" srcOrd="1" destOrd="0" presId="urn:microsoft.com/office/officeart/2005/8/layout/hProcess11"/>
    <dgm:cxn modelId="{BA70CCCC-738D-4122-88FC-013BBE9EC440}" type="presParOf" srcId="{7B2D8C66-5AF5-4D0F-9DDB-455E2255EAAA}" destId="{5FA1371E-D376-4ECA-8D86-98F536DE86DF}" srcOrd="0" destOrd="0" presId="urn:microsoft.com/office/officeart/2005/8/layout/hProcess11"/>
    <dgm:cxn modelId="{5814DDE3-53B1-4BF0-8D3B-F9B24BF75A4A}" type="presParOf" srcId="{5FA1371E-D376-4ECA-8D86-98F536DE86DF}" destId="{01DDD41A-5913-46A6-9F68-8CB2EC05B737}" srcOrd="0" destOrd="0" presId="urn:microsoft.com/office/officeart/2005/8/layout/hProcess11"/>
    <dgm:cxn modelId="{9302E0FC-4B7F-48F2-B33F-6C265375604A}" type="presParOf" srcId="{5FA1371E-D376-4ECA-8D86-98F536DE86DF}" destId="{3466C903-4E6A-4F07-8BC7-D5F79168C17B}" srcOrd="1" destOrd="0" presId="urn:microsoft.com/office/officeart/2005/8/layout/hProcess11"/>
    <dgm:cxn modelId="{796EFB28-20F3-47D2-A41B-A39C0D2A2D6B}" type="presParOf" srcId="{5FA1371E-D376-4ECA-8D86-98F536DE86DF}" destId="{7CB9823A-6B59-464D-A231-2DD8CF56746A}" srcOrd="2" destOrd="0" presId="urn:microsoft.com/office/officeart/2005/8/layout/hProcess11"/>
    <dgm:cxn modelId="{3683396E-6AAB-4551-B2AC-E42D4B12FE58}" type="presParOf" srcId="{7B2D8C66-5AF5-4D0F-9DDB-455E2255EAAA}" destId="{C9E6155B-8438-4E4C-B43F-7299FD839ABD}" srcOrd="1" destOrd="0" presId="urn:microsoft.com/office/officeart/2005/8/layout/hProcess11"/>
    <dgm:cxn modelId="{30FD9988-844D-4D12-947B-C39D6F6F4502}" type="presParOf" srcId="{7B2D8C66-5AF5-4D0F-9DDB-455E2255EAAA}" destId="{4E7D3960-47E2-4DD9-8D57-9DF7D27BB820}" srcOrd="2" destOrd="0" presId="urn:microsoft.com/office/officeart/2005/8/layout/hProcess11"/>
    <dgm:cxn modelId="{E1D6F91C-4958-482D-8E25-E8DB0A81D8C9}" type="presParOf" srcId="{4E7D3960-47E2-4DD9-8D57-9DF7D27BB820}" destId="{B09337C5-4012-4D23-BD33-20AA01B02284}" srcOrd="0" destOrd="0" presId="urn:microsoft.com/office/officeart/2005/8/layout/hProcess11"/>
    <dgm:cxn modelId="{C31EE602-A43B-45F6-B260-3649E8BA857D}" type="presParOf" srcId="{4E7D3960-47E2-4DD9-8D57-9DF7D27BB820}" destId="{6DE1CAC4-C901-4192-8FF3-FF22507170FE}" srcOrd="1" destOrd="0" presId="urn:microsoft.com/office/officeart/2005/8/layout/hProcess11"/>
    <dgm:cxn modelId="{B7E56221-C2CD-4BB8-8C44-CFC7A2BE5056}" type="presParOf" srcId="{4E7D3960-47E2-4DD9-8D57-9DF7D27BB820}" destId="{4189BBA9-7952-4475-9965-F6B3265BD208}" srcOrd="2" destOrd="0" presId="urn:microsoft.com/office/officeart/2005/8/layout/hProcess11"/>
    <dgm:cxn modelId="{0B34B8C0-A969-48B3-90D0-945726681192}" type="presParOf" srcId="{7B2D8C66-5AF5-4D0F-9DDB-455E2255EAAA}" destId="{EB9C87D9-0E27-4EE1-B573-5554B7839B44}" srcOrd="3" destOrd="0" presId="urn:microsoft.com/office/officeart/2005/8/layout/hProcess11"/>
    <dgm:cxn modelId="{73316C26-15F9-4B93-9424-C0BBAAC9AF32}" type="presParOf" srcId="{7B2D8C66-5AF5-4D0F-9DDB-455E2255EAAA}" destId="{398DE6B2-E419-4DBE-9264-E676AC7C60FE}" srcOrd="4" destOrd="0" presId="urn:microsoft.com/office/officeart/2005/8/layout/hProcess11"/>
    <dgm:cxn modelId="{BF27C94F-7274-494C-AA9C-18544A94461D}" type="presParOf" srcId="{398DE6B2-E419-4DBE-9264-E676AC7C60FE}" destId="{95CF5040-26BF-452E-9E88-0D1910091BF7}" srcOrd="0" destOrd="0" presId="urn:microsoft.com/office/officeart/2005/8/layout/hProcess11"/>
    <dgm:cxn modelId="{E3F41829-F9A7-4745-BE2B-C70B558FD019}" type="presParOf" srcId="{398DE6B2-E419-4DBE-9264-E676AC7C60FE}" destId="{2ECE5403-3B69-4938-9710-462777F9FC95}" srcOrd="1" destOrd="0" presId="urn:microsoft.com/office/officeart/2005/8/layout/hProcess11"/>
    <dgm:cxn modelId="{4E7AAA5F-895D-4A86-99DF-FC15AAF52B49}" type="presParOf" srcId="{398DE6B2-E419-4DBE-9264-E676AC7C60FE}" destId="{C43A759F-DB28-49D0-9004-711106C3AAFC}" srcOrd="2" destOrd="0" presId="urn:microsoft.com/office/officeart/2005/8/layout/hProcess11"/>
    <dgm:cxn modelId="{4F2E9B06-54A4-43C7-A232-6AF2233F5216}" type="presParOf" srcId="{7B2D8C66-5AF5-4D0F-9DDB-455E2255EAAA}" destId="{665BFF80-F656-4793-8B8D-91CB6D6FCEFD}" srcOrd="5" destOrd="0" presId="urn:microsoft.com/office/officeart/2005/8/layout/hProcess11"/>
    <dgm:cxn modelId="{F4E2815D-8C1D-45C8-A488-A1C2129F79CC}" type="presParOf" srcId="{7B2D8C66-5AF5-4D0F-9DDB-455E2255EAAA}" destId="{6FD1CA7F-4516-48C6-8A34-84FC34B2E796}" srcOrd="6" destOrd="0" presId="urn:microsoft.com/office/officeart/2005/8/layout/hProcess11"/>
    <dgm:cxn modelId="{AB45DC30-4C45-45B5-9E23-F5E8542160BC}" type="presParOf" srcId="{6FD1CA7F-4516-48C6-8A34-84FC34B2E796}" destId="{747A4B2F-9695-42E5-AC56-3FCB11225C8E}" srcOrd="0" destOrd="0" presId="urn:microsoft.com/office/officeart/2005/8/layout/hProcess11"/>
    <dgm:cxn modelId="{B1EC380A-003A-494E-9879-0EBBC7267D0C}" type="presParOf" srcId="{6FD1CA7F-4516-48C6-8A34-84FC34B2E796}" destId="{6C881595-0A67-455C-A13A-A49660A86083}" srcOrd="1" destOrd="0" presId="urn:microsoft.com/office/officeart/2005/8/layout/hProcess11"/>
    <dgm:cxn modelId="{D54F3485-1BC3-4F5A-9C75-D851978028A1}" type="presParOf" srcId="{6FD1CA7F-4516-48C6-8A34-84FC34B2E796}" destId="{9D9BBA32-90DF-4DF3-AA1A-1CD3033EC039}" srcOrd="2" destOrd="0" presId="urn:microsoft.com/office/officeart/2005/8/layout/hProcess11"/>
    <dgm:cxn modelId="{7871DECE-C145-4397-9B77-22AA7E5081B3}" type="presParOf" srcId="{7B2D8C66-5AF5-4D0F-9DDB-455E2255EAAA}" destId="{7C4FB99E-6865-47A8-8832-161320B16ACB}" srcOrd="7" destOrd="0" presId="urn:microsoft.com/office/officeart/2005/8/layout/hProcess11"/>
    <dgm:cxn modelId="{F16C7B4A-6DF8-4177-8CFC-625FA25AB1BC}" type="presParOf" srcId="{7B2D8C66-5AF5-4D0F-9DDB-455E2255EAAA}" destId="{8889F815-B15C-4F6B-B48B-8833640ED4DC}" srcOrd="8" destOrd="0" presId="urn:microsoft.com/office/officeart/2005/8/layout/hProcess11"/>
    <dgm:cxn modelId="{FC80942C-1647-4A46-9D4E-D7A2891ACAF9}" type="presParOf" srcId="{8889F815-B15C-4F6B-B48B-8833640ED4DC}" destId="{2C67060C-C256-46F2-A593-7887B2B9FB91}" srcOrd="0" destOrd="0" presId="urn:microsoft.com/office/officeart/2005/8/layout/hProcess11"/>
    <dgm:cxn modelId="{1F0742E9-A405-454A-94AA-396134460C55}" type="presParOf" srcId="{8889F815-B15C-4F6B-B48B-8833640ED4DC}" destId="{381AB906-B44C-4C83-B0A6-A1C53075B131}" srcOrd="1" destOrd="0" presId="urn:microsoft.com/office/officeart/2005/8/layout/hProcess11"/>
    <dgm:cxn modelId="{EEE9273D-E3B3-4757-890D-A271EC7721E3}" type="presParOf" srcId="{8889F815-B15C-4F6B-B48B-8833640ED4DC}" destId="{C0D7FFD4-3E28-4F0F-A94E-30B5920BA408}" srcOrd="2" destOrd="0" presId="urn:microsoft.com/office/officeart/2005/8/layout/hProcess11"/>
    <dgm:cxn modelId="{BA32D0C6-A489-44AE-AE84-7E78A1F2279B}" type="presParOf" srcId="{7B2D8C66-5AF5-4D0F-9DDB-455E2255EAAA}" destId="{23B7AFF8-9994-4717-8CA2-BD0894546A44}" srcOrd="9" destOrd="0" presId="urn:microsoft.com/office/officeart/2005/8/layout/hProcess11"/>
    <dgm:cxn modelId="{BA553970-F854-443E-9432-4A4825F57EAD}" type="presParOf" srcId="{7B2D8C66-5AF5-4D0F-9DDB-455E2255EAAA}" destId="{D3319058-5041-40E5-A91A-9805C655B6CD}" srcOrd="10" destOrd="0" presId="urn:microsoft.com/office/officeart/2005/8/layout/hProcess11"/>
    <dgm:cxn modelId="{733227DE-9C43-4651-822F-4AF848F0528E}" type="presParOf" srcId="{D3319058-5041-40E5-A91A-9805C655B6CD}" destId="{87FAFC9C-A5C0-4928-8070-1C515242948C}" srcOrd="0" destOrd="0" presId="urn:microsoft.com/office/officeart/2005/8/layout/hProcess11"/>
    <dgm:cxn modelId="{A8C4BBC6-3C2C-40BF-BF95-E9491C51EEB0}" type="presParOf" srcId="{D3319058-5041-40E5-A91A-9805C655B6CD}" destId="{136B6343-A15C-4740-B681-45541D79669D}" srcOrd="1" destOrd="0" presId="urn:microsoft.com/office/officeart/2005/8/layout/hProcess11"/>
    <dgm:cxn modelId="{BF83F680-0D87-404A-9A69-EDDD2460162D}" type="presParOf" srcId="{D3319058-5041-40E5-A91A-9805C655B6CD}" destId="{F037E654-7714-40FC-AE38-CD15AE515B2A}" srcOrd="2" destOrd="0" presId="urn:microsoft.com/office/officeart/2005/8/layout/hProcess11"/>
    <dgm:cxn modelId="{DE97C88E-676D-443F-9CF6-D109750632BA}" type="presParOf" srcId="{7B2D8C66-5AF5-4D0F-9DDB-455E2255EAAA}" destId="{D37BA8CE-776A-498F-946E-E4462326BD93}" srcOrd="11" destOrd="0" presId="urn:microsoft.com/office/officeart/2005/8/layout/hProcess11"/>
    <dgm:cxn modelId="{5E44D77E-8183-490F-9C42-61B1CBD72575}" type="presParOf" srcId="{7B2D8C66-5AF5-4D0F-9DDB-455E2255EAAA}" destId="{0F5C69E2-6247-4A9E-AE9D-022EDC904369}" srcOrd="12" destOrd="0" presId="urn:microsoft.com/office/officeart/2005/8/layout/hProcess11"/>
    <dgm:cxn modelId="{3E3D798B-50EC-4486-A65F-33B25E3E6718}" type="presParOf" srcId="{0F5C69E2-6247-4A9E-AE9D-022EDC904369}" destId="{A4F98390-E0D1-4B2E-AC0C-A3EC4B32BD70}" srcOrd="0" destOrd="0" presId="urn:microsoft.com/office/officeart/2005/8/layout/hProcess11"/>
    <dgm:cxn modelId="{131E88F6-0642-4BF7-AE81-8808B9ED9059}" type="presParOf" srcId="{0F5C69E2-6247-4A9E-AE9D-022EDC904369}" destId="{3837EAB8-FA30-4B38-9400-B94A8715BE6D}" srcOrd="1" destOrd="0" presId="urn:microsoft.com/office/officeart/2005/8/layout/hProcess11"/>
    <dgm:cxn modelId="{5187C042-08A9-4E90-80D4-33F8D1A470C4}" type="presParOf" srcId="{0F5C69E2-6247-4A9E-AE9D-022EDC904369}" destId="{16769163-9B6C-4852-A653-69CB171DB604}" srcOrd="2" destOrd="0" presId="urn:microsoft.com/office/officeart/2005/8/layout/hProcess11"/>
    <dgm:cxn modelId="{34BB238A-F3A2-45DE-9489-B4752B0F24AA}" type="presParOf" srcId="{7B2D8C66-5AF5-4D0F-9DDB-455E2255EAAA}" destId="{B0353BDF-2512-44E0-A0B8-CC5DBED5C5A3}" srcOrd="13" destOrd="0" presId="urn:microsoft.com/office/officeart/2005/8/layout/hProcess11"/>
    <dgm:cxn modelId="{0F84E684-14B7-45D6-B393-2835FAB1B829}" type="presParOf" srcId="{7B2D8C66-5AF5-4D0F-9DDB-455E2255EAAA}" destId="{0B05387F-F97E-478D-8B19-73F0AF79C2C1}" srcOrd="14" destOrd="0" presId="urn:microsoft.com/office/officeart/2005/8/layout/hProcess11"/>
    <dgm:cxn modelId="{61FE438E-8142-412C-A00C-02548927C9A2}" type="presParOf" srcId="{0B05387F-F97E-478D-8B19-73F0AF79C2C1}" destId="{F7F5AE51-3245-472B-8DEE-C8AD5542702C}" srcOrd="0" destOrd="0" presId="urn:microsoft.com/office/officeart/2005/8/layout/hProcess11"/>
    <dgm:cxn modelId="{123BBA60-A143-4901-8D9C-19215D75E49F}" type="presParOf" srcId="{0B05387F-F97E-478D-8B19-73F0AF79C2C1}" destId="{2E1BD120-50E6-4648-950C-485E033F8F5D}" srcOrd="1" destOrd="0" presId="urn:microsoft.com/office/officeart/2005/8/layout/hProcess11"/>
    <dgm:cxn modelId="{4A882973-8E15-41FE-8370-769D0BEB7419}" type="presParOf" srcId="{0B05387F-F97E-478D-8B19-73F0AF79C2C1}" destId="{56644394-A54E-4EFD-81B4-121E8CF1326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2E57-3FD2-47D5-9470-BD4C61178FDC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La fibrilación auricular (FA), presenta alta </a:t>
          </a:r>
          <a:r>
            <a:rPr lang="es-ES_tradnl" sz="2100" kern="1200" dirty="0" err="1" smtClean="0"/>
            <a:t>morbi</a:t>
          </a:r>
          <a:r>
            <a:rPr lang="es-ES_tradnl" sz="2100" kern="1200" dirty="0" smtClean="0"/>
            <a:t>-mortalidad por </a:t>
          </a:r>
          <a:r>
            <a:rPr lang="es-ES_tradnl" sz="2100" kern="1200" dirty="0" err="1" smtClean="0"/>
            <a:t>tromboembolismo</a:t>
          </a:r>
          <a:r>
            <a:rPr lang="es-ES_tradnl" sz="2100" kern="1200" dirty="0" smtClean="0"/>
            <a:t>, IC y deterioro de la función cognitiva.</a:t>
          </a:r>
          <a:endParaRPr lang="es-ES_tradnl" sz="2100" kern="1200" dirty="0"/>
        </a:p>
      </dsp:txBody>
      <dsp:txXfrm rot="10800000">
        <a:off x="2365971" y="883"/>
        <a:ext cx="6690570" cy="1209216"/>
      </dsp:txXfrm>
    </dsp:sp>
    <dsp:sp modelId="{F805880C-E239-4C03-BFF8-CBCD92647146}">
      <dsp:nvSpPr>
        <dsp:cNvPr id="0" name=""/>
        <dsp:cNvSpPr/>
      </dsp:nvSpPr>
      <dsp:spPr>
        <a:xfrm>
          <a:off x="1459058" y="15176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39B00-45FB-4859-BE94-E11A29BFBE49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Se asocia al envejecimiento, por lo que su prevalencia aumenta a medida que lo hace la edad media de la población.</a:t>
          </a:r>
          <a:endParaRPr lang="es-ES_tradnl" sz="2100" kern="1200"/>
        </a:p>
      </dsp:txBody>
      <dsp:txXfrm rot="10800000">
        <a:off x="2365971" y="1571060"/>
        <a:ext cx="6690570" cy="1209216"/>
      </dsp:txXfrm>
    </dsp:sp>
    <dsp:sp modelId="{5AB85710-A8EB-4428-A8AD-86831EF32CE7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BA9C9-F926-49D0-B87E-DE7A4F7EF3AF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Los estudios de base poblacional sobre su epidemiologia no abundan y han sido llevados a cabo fundamentalmente en poblaciones norteamericanas.</a:t>
          </a:r>
          <a:endParaRPr lang="es-ES_tradnl" sz="2100" kern="1200" dirty="0"/>
        </a:p>
      </dsp:txBody>
      <dsp:txXfrm rot="10800000">
        <a:off x="2365971" y="3141237"/>
        <a:ext cx="6690570" cy="1209216"/>
      </dsp:txXfrm>
    </dsp:sp>
    <dsp:sp modelId="{3248FFCB-D07E-4D60-B65B-6980752A202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E809D-BEE2-404E-8270-E4E5AE8B499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2CA00-0CED-4150-861E-174AE5603813}">
      <dsp:nvSpPr>
        <dsp:cNvPr id="0" name=""/>
        <dsp:cNvSpPr/>
      </dsp:nvSpPr>
      <dsp:spPr>
        <a:xfrm>
          <a:off x="230028" y="1305401"/>
          <a:ext cx="10055542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kern="1200" dirty="0" smtClean="0"/>
            <a:t>Investigar la prevalencia y la incidencia de la FA basado en una población europea </a:t>
          </a:r>
          <a:endParaRPr lang="es-ES_tradnl" sz="4400" kern="1200" dirty="0"/>
        </a:p>
      </dsp:txBody>
      <dsp:txXfrm>
        <a:off x="314994" y="1390367"/>
        <a:ext cx="9885610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3258F-84F7-458C-90F1-E81E9788581B}">
      <dsp:nvSpPr>
        <dsp:cNvPr id="0" name=""/>
        <dsp:cNvSpPr/>
      </dsp:nvSpPr>
      <dsp:spPr>
        <a:xfrm>
          <a:off x="3364992" y="2369"/>
          <a:ext cx="3785616" cy="1139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Total </a:t>
          </a:r>
          <a:r>
            <a:rPr lang="es-ES" sz="1800" b="1" kern="1200" dirty="0" smtClean="0">
              <a:latin typeface="Calibri" panose="020F0502020204030204" pitchFamily="34" charset="0"/>
            </a:rPr>
            <a:t>&gt;55a</a:t>
          </a:r>
          <a:r>
            <a:rPr lang="es-ES" sz="1800" b="1" kern="1200" dirty="0" smtClean="0"/>
            <a:t> 10.275</a:t>
          </a:r>
          <a:endParaRPr lang="es-ES_tradnl" sz="1800" b="1" kern="1200" dirty="0"/>
        </a:p>
      </dsp:txBody>
      <dsp:txXfrm>
        <a:off x="3420621" y="57998"/>
        <a:ext cx="3674358" cy="1028305"/>
      </dsp:txXfrm>
    </dsp:sp>
    <dsp:sp modelId="{667506BF-6DBE-4D23-811E-9F703218CD82}">
      <dsp:nvSpPr>
        <dsp:cNvPr id="0" name=""/>
        <dsp:cNvSpPr/>
      </dsp:nvSpPr>
      <dsp:spPr>
        <a:xfrm>
          <a:off x="3364992" y="1198910"/>
          <a:ext cx="3785616" cy="11395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(78%) 7.983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7.151(centro de investigación)</a:t>
          </a:r>
          <a:endParaRPr lang="es-ES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832 (hogares de ancianos)</a:t>
          </a:r>
          <a:endParaRPr lang="es-ES_tradnl" sz="1800" b="1" kern="1200" dirty="0"/>
        </a:p>
      </dsp:txBody>
      <dsp:txXfrm>
        <a:off x="3420621" y="1254539"/>
        <a:ext cx="3674358" cy="1028305"/>
      </dsp:txXfrm>
    </dsp:sp>
    <dsp:sp modelId="{0862A8FF-4B83-464B-9825-9FF4B7B1E71F}">
      <dsp:nvSpPr>
        <dsp:cNvPr id="0" name=""/>
        <dsp:cNvSpPr/>
      </dsp:nvSpPr>
      <dsp:spPr>
        <a:xfrm>
          <a:off x="3364992" y="2395451"/>
          <a:ext cx="3785616" cy="11395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r>
            <a:rPr lang="es-ES" sz="1800" b="1" kern="1200" dirty="0" smtClean="0"/>
            <a:t>ECG inicial (1990-93)</a:t>
          </a:r>
          <a:endParaRPr lang="es-ES_tradnl" sz="1800" b="1" kern="1200" dirty="0"/>
        </a:p>
      </dsp:txBody>
      <dsp:txXfrm>
        <a:off x="3420621" y="2451080"/>
        <a:ext cx="3674358" cy="1028305"/>
      </dsp:txXfrm>
    </dsp:sp>
    <dsp:sp modelId="{C0B5A50A-71A4-47E7-AEDC-772FFCA2FA4E}">
      <dsp:nvSpPr>
        <dsp:cNvPr id="0" name=""/>
        <dsp:cNvSpPr/>
      </dsp:nvSpPr>
      <dsp:spPr>
        <a:xfrm>
          <a:off x="3364992" y="3591992"/>
          <a:ext cx="3785616" cy="11395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ECG en dos oportunidades  (Jul 1993- Dic 1994) (Abr 1997-Dic 1999)</a:t>
          </a:r>
          <a:endParaRPr lang="es-ES_tradnl" sz="1800" b="1" kern="1200" dirty="0"/>
        </a:p>
      </dsp:txBody>
      <dsp:txXfrm>
        <a:off x="3420621" y="3647621"/>
        <a:ext cx="3674358" cy="1028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3258F-84F7-458C-90F1-E81E9788581B}">
      <dsp:nvSpPr>
        <dsp:cNvPr id="0" name=""/>
        <dsp:cNvSpPr/>
      </dsp:nvSpPr>
      <dsp:spPr>
        <a:xfrm>
          <a:off x="3364992" y="2369"/>
          <a:ext cx="3785616" cy="1139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ECG NO disponible al inicio del estudio 343 participantes</a:t>
          </a:r>
          <a:endParaRPr lang="es-ES_tradnl" sz="2200" b="1" kern="1200" dirty="0"/>
        </a:p>
      </dsp:txBody>
      <dsp:txXfrm>
        <a:off x="3420621" y="57998"/>
        <a:ext cx="3674358" cy="1028305"/>
      </dsp:txXfrm>
    </dsp:sp>
    <dsp:sp modelId="{667506BF-6DBE-4D23-811E-9F703218CD82}">
      <dsp:nvSpPr>
        <dsp:cNvPr id="0" name=""/>
        <dsp:cNvSpPr/>
      </dsp:nvSpPr>
      <dsp:spPr>
        <a:xfrm>
          <a:off x="3364992" y="1198910"/>
          <a:ext cx="3785616" cy="11395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Población</a:t>
          </a:r>
          <a:r>
            <a:rPr lang="es-ES" sz="2200" b="1" kern="1200" baseline="0" dirty="0" smtClean="0"/>
            <a:t> para el análisis 6.808</a:t>
          </a:r>
          <a:endParaRPr lang="es-ES_tradnl" sz="2200" b="1" kern="1200" dirty="0"/>
        </a:p>
      </dsp:txBody>
      <dsp:txXfrm>
        <a:off x="3420621" y="1254539"/>
        <a:ext cx="3674358" cy="1028305"/>
      </dsp:txXfrm>
    </dsp:sp>
    <dsp:sp modelId="{0862A8FF-4B83-464B-9825-9FF4B7B1E71F}">
      <dsp:nvSpPr>
        <dsp:cNvPr id="0" name=""/>
        <dsp:cNvSpPr/>
      </dsp:nvSpPr>
      <dsp:spPr>
        <a:xfrm>
          <a:off x="3364992" y="2395451"/>
          <a:ext cx="3785616" cy="11395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 </a:t>
          </a:r>
          <a:r>
            <a:rPr lang="es-ES" sz="2200" b="1" kern="1200" dirty="0" smtClean="0"/>
            <a:t>E</a:t>
          </a:r>
          <a:r>
            <a:rPr lang="es-ES_tradnl" sz="2200" b="1" kern="1200" dirty="0" err="1" smtClean="0"/>
            <a:t>xclusión</a:t>
          </a:r>
          <a:r>
            <a:rPr lang="es-ES_tradnl" sz="2200" b="1" kern="1200" dirty="0" smtClean="0"/>
            <a:t> de 376 participantes con FA al inicio del estudio</a:t>
          </a:r>
          <a:endParaRPr lang="es-ES_tradnl" sz="2200" b="1" kern="1200" dirty="0"/>
        </a:p>
      </dsp:txBody>
      <dsp:txXfrm>
        <a:off x="3420621" y="2451080"/>
        <a:ext cx="3674358" cy="1028305"/>
      </dsp:txXfrm>
    </dsp:sp>
    <dsp:sp modelId="{C0B5A50A-71A4-47E7-AEDC-772FFCA2FA4E}">
      <dsp:nvSpPr>
        <dsp:cNvPr id="0" name=""/>
        <dsp:cNvSpPr/>
      </dsp:nvSpPr>
      <dsp:spPr>
        <a:xfrm>
          <a:off x="3364992" y="3591992"/>
          <a:ext cx="3785616" cy="11395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 smtClean="0"/>
            <a:t>Incidencia y riesgo de por vida de la FA en 6.432 participantes</a:t>
          </a:r>
          <a:r>
            <a:rPr lang="es-ES_tradnl" sz="2200" kern="1200" dirty="0" smtClean="0"/>
            <a:t>. </a:t>
          </a:r>
          <a:endParaRPr lang="es-ES_tradnl" sz="2200" b="1" kern="1200" dirty="0"/>
        </a:p>
      </dsp:txBody>
      <dsp:txXfrm>
        <a:off x="3420621" y="3647621"/>
        <a:ext cx="3674358" cy="1028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187F6-42C5-4FB7-BA31-7E09E9466DE5}">
      <dsp:nvSpPr>
        <dsp:cNvPr id="0" name=""/>
        <dsp:cNvSpPr/>
      </dsp:nvSpPr>
      <dsp:spPr>
        <a:xfrm>
          <a:off x="0" y="1471612"/>
          <a:ext cx="10682287" cy="1962150"/>
        </a:xfrm>
        <a:prstGeom prst="notched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DD41A-5913-46A6-9F68-8CB2EC05B737}">
      <dsp:nvSpPr>
        <dsp:cNvPr id="0" name=""/>
        <dsp:cNvSpPr/>
      </dsp:nvSpPr>
      <dsp:spPr>
        <a:xfrm>
          <a:off x="381" y="0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/>
            <a:t>Tabaquismo </a:t>
          </a:r>
          <a:endParaRPr lang="es-ES_tradnl" sz="1500" kern="1200"/>
        </a:p>
      </dsp:txBody>
      <dsp:txXfrm>
        <a:off x="381" y="0"/>
        <a:ext cx="1151292" cy="1962150"/>
      </dsp:txXfrm>
    </dsp:sp>
    <dsp:sp modelId="{3466C903-4E6A-4F07-8BC7-D5F79168C17B}">
      <dsp:nvSpPr>
        <dsp:cNvPr id="0" name=""/>
        <dsp:cNvSpPr/>
      </dsp:nvSpPr>
      <dsp:spPr>
        <a:xfrm>
          <a:off x="330759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337C5-4012-4D23-BD33-20AA01B02284}">
      <dsp:nvSpPr>
        <dsp:cNvPr id="0" name=""/>
        <dsp:cNvSpPr/>
      </dsp:nvSpPr>
      <dsp:spPr>
        <a:xfrm>
          <a:off x="1209238" y="2943224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/>
            <a:t>IMC</a:t>
          </a:r>
          <a:endParaRPr lang="es-ES_tradnl" sz="1500" kern="1200"/>
        </a:p>
      </dsp:txBody>
      <dsp:txXfrm>
        <a:off x="1209238" y="2943224"/>
        <a:ext cx="1151292" cy="1962150"/>
      </dsp:txXfrm>
    </dsp:sp>
    <dsp:sp modelId="{6DE1CAC4-C901-4192-8FF3-FF22507170FE}">
      <dsp:nvSpPr>
        <dsp:cNvPr id="0" name=""/>
        <dsp:cNvSpPr/>
      </dsp:nvSpPr>
      <dsp:spPr>
        <a:xfrm>
          <a:off x="1539616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F5040-26BF-452E-9E88-0D1910091BF7}">
      <dsp:nvSpPr>
        <dsp:cNvPr id="0" name=""/>
        <dsp:cNvSpPr/>
      </dsp:nvSpPr>
      <dsp:spPr>
        <a:xfrm>
          <a:off x="2418096" y="0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HTA</a:t>
          </a:r>
          <a:endParaRPr lang="es-ES_tradnl" sz="1500" kern="1200"/>
        </a:p>
      </dsp:txBody>
      <dsp:txXfrm>
        <a:off x="2418096" y="0"/>
        <a:ext cx="1151292" cy="1962150"/>
      </dsp:txXfrm>
    </dsp:sp>
    <dsp:sp modelId="{2ECE5403-3B69-4938-9710-462777F9FC95}">
      <dsp:nvSpPr>
        <dsp:cNvPr id="0" name=""/>
        <dsp:cNvSpPr/>
      </dsp:nvSpPr>
      <dsp:spPr>
        <a:xfrm>
          <a:off x="2748474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A4B2F-9695-42E5-AC56-3FCB11225C8E}">
      <dsp:nvSpPr>
        <dsp:cNvPr id="0" name=""/>
        <dsp:cNvSpPr/>
      </dsp:nvSpPr>
      <dsp:spPr>
        <a:xfrm>
          <a:off x="3626953" y="2943224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CIC</a:t>
          </a:r>
          <a:endParaRPr lang="es-ES_tradnl" sz="1500" kern="1200"/>
        </a:p>
      </dsp:txBody>
      <dsp:txXfrm>
        <a:off x="3626953" y="2943224"/>
        <a:ext cx="1151292" cy="1962150"/>
      </dsp:txXfrm>
    </dsp:sp>
    <dsp:sp modelId="{6C881595-0A67-455C-A13A-A49660A86083}">
      <dsp:nvSpPr>
        <dsp:cNvPr id="0" name=""/>
        <dsp:cNvSpPr/>
      </dsp:nvSpPr>
      <dsp:spPr>
        <a:xfrm>
          <a:off x="3957331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7060C-C256-46F2-A593-7887B2B9FB91}">
      <dsp:nvSpPr>
        <dsp:cNvPr id="0" name=""/>
        <dsp:cNvSpPr/>
      </dsp:nvSpPr>
      <dsp:spPr>
        <a:xfrm>
          <a:off x="4835811" y="0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HVI</a:t>
          </a:r>
          <a:endParaRPr lang="es-ES_tradnl" sz="1500" kern="1200" dirty="0"/>
        </a:p>
      </dsp:txBody>
      <dsp:txXfrm>
        <a:off x="4835811" y="0"/>
        <a:ext cx="1151292" cy="1962150"/>
      </dsp:txXfrm>
    </dsp:sp>
    <dsp:sp modelId="{381AB906-B44C-4C83-B0A6-A1C53075B131}">
      <dsp:nvSpPr>
        <dsp:cNvPr id="0" name=""/>
        <dsp:cNvSpPr/>
      </dsp:nvSpPr>
      <dsp:spPr>
        <a:xfrm>
          <a:off x="5166189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AFC9C-A5C0-4928-8070-1C515242948C}">
      <dsp:nvSpPr>
        <dsp:cNvPr id="0" name=""/>
        <dsp:cNvSpPr/>
      </dsp:nvSpPr>
      <dsp:spPr>
        <a:xfrm>
          <a:off x="6044668" y="2943224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DM</a:t>
          </a:r>
          <a:endParaRPr lang="es-ES_tradnl" sz="1500" kern="1200"/>
        </a:p>
      </dsp:txBody>
      <dsp:txXfrm>
        <a:off x="6044668" y="2943224"/>
        <a:ext cx="1151292" cy="1962150"/>
      </dsp:txXfrm>
    </dsp:sp>
    <dsp:sp modelId="{136B6343-A15C-4740-B681-45541D79669D}">
      <dsp:nvSpPr>
        <dsp:cNvPr id="0" name=""/>
        <dsp:cNvSpPr/>
      </dsp:nvSpPr>
      <dsp:spPr>
        <a:xfrm>
          <a:off x="6375046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98390-E0D1-4B2E-AC0C-A3EC4B32BD70}">
      <dsp:nvSpPr>
        <dsp:cNvPr id="0" name=""/>
        <dsp:cNvSpPr/>
      </dsp:nvSpPr>
      <dsp:spPr>
        <a:xfrm>
          <a:off x="7253526" y="0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IC</a:t>
          </a:r>
          <a:endParaRPr lang="es-ES_tradnl" sz="1500" kern="1200"/>
        </a:p>
      </dsp:txBody>
      <dsp:txXfrm>
        <a:off x="7253526" y="0"/>
        <a:ext cx="1151292" cy="1962150"/>
      </dsp:txXfrm>
    </dsp:sp>
    <dsp:sp modelId="{3837EAB8-FA30-4B38-9400-B94A8715BE6D}">
      <dsp:nvSpPr>
        <dsp:cNvPr id="0" name=""/>
        <dsp:cNvSpPr/>
      </dsp:nvSpPr>
      <dsp:spPr>
        <a:xfrm>
          <a:off x="7583904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5AE51-3245-472B-8DEE-C8AD5542702C}">
      <dsp:nvSpPr>
        <dsp:cNvPr id="0" name=""/>
        <dsp:cNvSpPr/>
      </dsp:nvSpPr>
      <dsp:spPr>
        <a:xfrm>
          <a:off x="8462384" y="2943224"/>
          <a:ext cx="1151292" cy="196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HDL/CT.</a:t>
          </a:r>
          <a:endParaRPr lang="es-ES_tradnl" sz="1500" kern="1200"/>
        </a:p>
      </dsp:txBody>
      <dsp:txXfrm>
        <a:off x="8462384" y="2943224"/>
        <a:ext cx="1151292" cy="1962150"/>
      </dsp:txXfrm>
    </dsp:sp>
    <dsp:sp modelId="{2E1BD120-50E6-4648-950C-485E033F8F5D}">
      <dsp:nvSpPr>
        <dsp:cNvPr id="0" name=""/>
        <dsp:cNvSpPr/>
      </dsp:nvSpPr>
      <dsp:spPr>
        <a:xfrm>
          <a:off x="8792761" y="2207418"/>
          <a:ext cx="490537" cy="490537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2078-2469-4BCC-B542-38741C63588C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9FDFD-D8C6-4CA9-871F-D7622D2B22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48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DETERMINANTES DE LA ENFERMEDAD Y LA DISCAPACIDADEN EL ANCIANO:</a:t>
            </a:r>
            <a:br>
              <a:rPr lang="es-ES" dirty="0" smtClean="0"/>
            </a:br>
            <a:r>
              <a:rPr lang="es-ES" dirty="0" smtClean="0"/>
              <a:t>EL ESTUDIO DE ANCIANOS DE ROTTERDAM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784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tasas de incidencia de FA en tres estudios basados ​​en la población 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833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La prevalencia e incidencia se presentó en un gran estudio holandés prospectivo basado en la población. Estos datos son los primeros datos europeos que permiten la comparación entre las poblaciones de Europa Occidental y en América del Norte.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255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fibrilación auricular (FA) es la arritmia sostenida crónica más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común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473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Este registro nacional acumula todos los diagnósticos de alta hospitalaria de los habitantes holandeses.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562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Este instituto nacional recibe los registros del registro de la población de esos habitantes de los Países Bajos que han muerto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44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con un algoritmo que tiene en cuenta las tensiones de QRS, con una corrección dependiente de la edad, y los cambios de la </a:t>
            </a:r>
            <a:r>
              <a:rPr lang="es-ES_tradnl" dirty="0" err="1" smtClean="0"/>
              <a:t>repolarización</a:t>
            </a:r>
            <a:r>
              <a:rPr lang="es-ES_tradnl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La PA se midió dos veces en brazo derecho con un esfigmomanómetro de mercurio en posición sentada. Se calcularon promedio de las dos mediciones. Se definió PAS de 160 mm Hg o más PAD de 100 mm Hg o más, o el uso las drogas prescritas.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La diabetes se definió como el uso de medicamentos anti-diabético o un nivel de glucosa sérica aleatoria o post-carga de 11,1 </a:t>
            </a:r>
            <a:r>
              <a:rPr lang="es-ES_tradnl" dirty="0" err="1" smtClean="0"/>
              <a:t>mmol</a:t>
            </a:r>
            <a:r>
              <a:rPr lang="es-ES_tradnl" dirty="0" smtClean="0"/>
              <a:t> / L o más.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La IC se basó en una puntuación de síntomas, en diagnósticos de alta hospitalaria, y en la información disponible en los archivos de medicina general.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768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características basales de la población estudiada. El Estudio Rotterdam 1990-93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 =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6808)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números son media ± desviación estándar para las variables continuas y porcentajes para las variables dicotómicas.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452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prevalencia con IC del 95% de la FA al inicio del estudio por género y edad. El Estudio Rotterdam 1990-93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 =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6808)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649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tasas de incidencia de FA con IC del 95% por género y edad. El Estudio Rotterdam 1990-1999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 =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6432)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390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riesgo acumulativo de la FA en porcentajes en las diferentes edades en hombres y mujeres. El Estudio Rotterdam 1990-1999 </a:t>
            </a:r>
            <a:r>
              <a:rPr lang="es-ES_trad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 =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6432)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FDFD-D8C6-4CA9-871F-D7622D2B2286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179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238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552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945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538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945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7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400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57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74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02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8B91-C08F-40E1-8B00-A3E98D3238DD}" type="datetimeFigureOut">
              <a:rPr lang="es-ES_tradnl" smtClean="0"/>
              <a:t>11/01/2016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21C1-EEB3-4E53-9C2D-123A14313E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3784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201" t="19162" r="7431" b="15728"/>
          <a:stretch/>
        </p:blipFill>
        <p:spPr>
          <a:xfrm>
            <a:off x="1181102" y="228600"/>
            <a:ext cx="8815388" cy="388619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glow rad="127000">
              <a:srgbClr val="C00000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9644" y="4359275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ES" sz="2000" b="1" u="sng" dirty="0" smtClean="0">
                <a:solidFill>
                  <a:srgbClr val="FFFF00"/>
                </a:solidFill>
              </a:rPr>
              <a:t>GRUPO 1º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FFFF00"/>
                </a:solidFill>
              </a:rPr>
              <a:t>Dra. María León.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00"/>
                </a:solidFill>
              </a:rPr>
              <a:t>Dra. </a:t>
            </a:r>
            <a:r>
              <a:rPr lang="es-ES" sz="2000" dirty="0" err="1" smtClean="0">
                <a:solidFill>
                  <a:srgbClr val="FFFF00"/>
                </a:solidFill>
              </a:rPr>
              <a:t>Osmara</a:t>
            </a:r>
            <a:r>
              <a:rPr lang="es-ES" sz="2000" dirty="0" smtClean="0">
                <a:solidFill>
                  <a:srgbClr val="FFFF00"/>
                </a:solidFill>
              </a:rPr>
              <a:t> Rodríguez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00"/>
                </a:solidFill>
              </a:rPr>
              <a:t>Dr. Juan Sucre.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00"/>
                </a:solidFill>
              </a:rPr>
              <a:t>Dra. María </a:t>
            </a:r>
            <a:r>
              <a:rPr lang="es-ES" sz="2000" dirty="0" err="1" smtClean="0">
                <a:solidFill>
                  <a:srgbClr val="FFFF00"/>
                </a:solidFill>
              </a:rPr>
              <a:t>Arends</a:t>
            </a:r>
            <a:endParaRPr lang="es-ES_tradnl" sz="2000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00375" y="6272213"/>
            <a:ext cx="608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Barquisimeto 11 de Enero del 2016.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6341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EVALUACION DE LA FA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ECG </a:t>
            </a:r>
            <a:r>
              <a:rPr lang="es-ES_tradnl" dirty="0"/>
              <a:t>de 12 derivaciones </a:t>
            </a:r>
            <a:r>
              <a:rPr lang="es-ES_tradnl" dirty="0" smtClean="0"/>
              <a:t>con </a:t>
            </a:r>
            <a:r>
              <a:rPr lang="es-ES_tradnl" dirty="0"/>
              <a:t>una grabadora ACTA Gnosis </a:t>
            </a:r>
            <a:r>
              <a:rPr lang="es-ES_tradnl" dirty="0" smtClean="0"/>
              <a:t>IV (Florencia</a:t>
            </a:r>
            <a:r>
              <a:rPr lang="es-ES_tradnl" dirty="0"/>
              <a:t>, Italia</a:t>
            </a:r>
            <a:r>
              <a:rPr lang="es-ES_tradnl" dirty="0" smtClean="0"/>
              <a:t>), almacenados </a:t>
            </a:r>
            <a:r>
              <a:rPr lang="es-ES_tradnl" dirty="0"/>
              <a:t>digitalmente y analizado con el Sistema de Análisis ECG Modular </a:t>
            </a:r>
            <a:r>
              <a:rPr lang="es-ES_tradnl" dirty="0" smtClean="0"/>
              <a:t>MEANS.</a:t>
            </a:r>
          </a:p>
          <a:p>
            <a:pPr marL="0" indent="0" algn="just">
              <a:buNone/>
            </a:pPr>
            <a:r>
              <a:rPr lang="es-ES_tradnl" dirty="0" smtClean="0"/>
              <a:t> </a:t>
            </a:r>
          </a:p>
          <a:p>
            <a:pPr algn="just"/>
            <a:r>
              <a:rPr lang="es-ES_tradnl" dirty="0" smtClean="0"/>
              <a:t>Sensibilidad 96,6% </a:t>
            </a:r>
            <a:r>
              <a:rPr lang="es-ES_tradnl" dirty="0"/>
              <a:t>y una alta especificidad </a:t>
            </a:r>
            <a:r>
              <a:rPr lang="es-ES_tradnl" dirty="0" smtClean="0"/>
              <a:t>99,5%.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Los </a:t>
            </a:r>
            <a:r>
              <a:rPr lang="es-ES_tradnl" dirty="0"/>
              <a:t>ECG con </a:t>
            </a:r>
            <a:r>
              <a:rPr lang="es-ES_tradnl" dirty="0" err="1" smtClean="0"/>
              <a:t>Dx</a:t>
            </a:r>
            <a:r>
              <a:rPr lang="es-ES_tradnl" dirty="0" smtClean="0"/>
              <a:t> </a:t>
            </a:r>
            <a:r>
              <a:rPr lang="es-ES_tradnl" dirty="0"/>
              <a:t>de </a:t>
            </a:r>
            <a:r>
              <a:rPr lang="es-ES_tradnl" dirty="0" smtClean="0"/>
              <a:t>FA </a:t>
            </a:r>
            <a:r>
              <a:rPr lang="es-ES_tradnl" dirty="0"/>
              <a:t>o cualquier otro </a:t>
            </a:r>
            <a:r>
              <a:rPr lang="es-ES_tradnl" dirty="0" smtClean="0"/>
              <a:t>TR </a:t>
            </a:r>
            <a:r>
              <a:rPr lang="es-ES_tradnl" dirty="0"/>
              <a:t>fueron </a:t>
            </a:r>
            <a:r>
              <a:rPr lang="es-ES_tradnl" dirty="0" smtClean="0"/>
              <a:t>reevaluados </a:t>
            </a:r>
            <a:r>
              <a:rPr lang="es-ES_tradnl" dirty="0"/>
              <a:t>por dos </a:t>
            </a:r>
            <a:r>
              <a:rPr lang="es-ES_tradnl" dirty="0" smtClean="0"/>
              <a:t>médicos generales </a:t>
            </a:r>
            <a:r>
              <a:rPr lang="es-ES_tradnl" dirty="0"/>
              <a:t>que desconocían el </a:t>
            </a:r>
            <a:r>
              <a:rPr lang="es-ES_tradnl" dirty="0" smtClean="0"/>
              <a:t>dx MEANS.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25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EVALUACION DE LA FA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_tradnl" dirty="0"/>
              <a:t>La fecha de inicio de la FA se definió como el punto medio entre la fecha de la ronda de seguimiento en el que se detectó la FA y la fecha de la ronda previa a la que aún no se había detectado la </a:t>
            </a:r>
            <a:r>
              <a:rPr lang="es-ES_tradnl" dirty="0" smtClean="0"/>
              <a:t>FA.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Se evaluaron los </a:t>
            </a:r>
            <a:r>
              <a:rPr lang="es-ES_tradnl" dirty="0"/>
              <a:t>archivos de medicina general </a:t>
            </a:r>
            <a:r>
              <a:rPr lang="es-ES_tradnl" dirty="0" smtClean="0"/>
              <a:t>de </a:t>
            </a:r>
            <a:r>
              <a:rPr lang="es-ES_tradnl" dirty="0"/>
              <a:t>los </a:t>
            </a:r>
            <a:r>
              <a:rPr lang="es-ES_tradnl" dirty="0" smtClean="0"/>
              <a:t>participantes para evidenciar la presencia de FA antes del inicio del estudio </a:t>
            </a:r>
            <a:r>
              <a:rPr lang="es-ES_tradnl" dirty="0"/>
              <a:t>y</a:t>
            </a:r>
            <a:r>
              <a:rPr lang="es-ES_tradnl" dirty="0" smtClean="0"/>
              <a:t> </a:t>
            </a:r>
            <a:r>
              <a:rPr lang="es-ES_tradnl" dirty="0" smtClean="0"/>
              <a:t>del registro </a:t>
            </a:r>
            <a:r>
              <a:rPr lang="es-ES_tradnl" dirty="0"/>
              <a:t>central de la Municipalidad de </a:t>
            </a:r>
            <a:r>
              <a:rPr lang="es-ES_tradnl" dirty="0" smtClean="0"/>
              <a:t>Rotterdam.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No se consideró </a:t>
            </a:r>
            <a:r>
              <a:rPr lang="es-ES_tradnl" dirty="0"/>
              <a:t>que una </a:t>
            </a:r>
            <a:r>
              <a:rPr lang="es-ES_tradnl" dirty="0" smtClean="0"/>
              <a:t>persona tenia FA </a:t>
            </a:r>
            <a:r>
              <a:rPr lang="es-ES_tradnl" dirty="0"/>
              <a:t>si: </a:t>
            </a:r>
            <a:r>
              <a:rPr lang="es-ES_tradnl" dirty="0" smtClean="0"/>
              <a:t> </a:t>
            </a:r>
            <a:r>
              <a:rPr lang="es-ES_tradnl" dirty="0"/>
              <a:t>se produjo durante el proceso de la muerte, y no fue la causa de la </a:t>
            </a:r>
            <a:r>
              <a:rPr lang="es-ES_tradnl" dirty="0" smtClean="0"/>
              <a:t>muerte, </a:t>
            </a:r>
            <a:r>
              <a:rPr lang="es-ES_tradnl" dirty="0"/>
              <a:t>durante un </a:t>
            </a:r>
            <a:r>
              <a:rPr lang="es-ES_tradnl" dirty="0" smtClean="0"/>
              <a:t>IM </a:t>
            </a:r>
            <a:r>
              <a:rPr lang="es-ES_tradnl" dirty="0"/>
              <a:t>o un procedimiento </a:t>
            </a:r>
            <a:r>
              <a:rPr lang="es-ES_tradnl" dirty="0" smtClean="0"/>
              <a:t>qx </a:t>
            </a:r>
            <a:r>
              <a:rPr lang="es-ES_tradnl" dirty="0"/>
              <a:t>cardíaco.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69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EVALUACION DE LA FA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dirty="0"/>
              <a:t>La información sobre el estado vital se </a:t>
            </a:r>
            <a:r>
              <a:rPr lang="es-ES_tradnl" dirty="0" smtClean="0"/>
              <a:t>obtuvo </a:t>
            </a:r>
            <a:r>
              <a:rPr lang="es-ES_tradnl" dirty="0"/>
              <a:t>desde el registro central de la Municipalidad de Rotterdam, </a:t>
            </a:r>
            <a:r>
              <a:rPr lang="es-ES_tradnl" dirty="0" smtClean="0"/>
              <a:t>por parte de los médicos </a:t>
            </a:r>
            <a:r>
              <a:rPr lang="es-ES_tradnl" dirty="0"/>
              <a:t>generales y por </a:t>
            </a:r>
            <a:r>
              <a:rPr lang="es-ES_tradnl" dirty="0" smtClean="0"/>
              <a:t>la </a:t>
            </a:r>
            <a:r>
              <a:rPr lang="es-ES_tradnl" dirty="0"/>
              <a:t>información durante las rondas de seguimiento. </a:t>
            </a:r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Para </a:t>
            </a:r>
            <a:r>
              <a:rPr lang="es-ES_tradnl" dirty="0"/>
              <a:t>aquellos participantes cuya información sobre el estado vital </a:t>
            </a:r>
            <a:r>
              <a:rPr lang="es-ES_tradnl" dirty="0" smtClean="0"/>
              <a:t>se desconocía, </a:t>
            </a:r>
            <a:r>
              <a:rPr lang="es-ES_tradnl" dirty="0"/>
              <a:t>el Registro Central de Genealogía de los Países </a:t>
            </a:r>
            <a:r>
              <a:rPr lang="es-ES_tradnl" dirty="0" smtClean="0"/>
              <a:t>Bajos.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Los </a:t>
            </a:r>
            <a:r>
              <a:rPr lang="es-ES_tradnl" dirty="0"/>
              <a:t>participantes fueron seguidos desde la fecha de entrada en el estudio de Rotterdam </a:t>
            </a:r>
            <a:r>
              <a:rPr lang="es-ES_tradnl" dirty="0" smtClean="0"/>
              <a:t>1990-1993 </a:t>
            </a:r>
            <a:r>
              <a:rPr lang="es-ES_tradnl" dirty="0"/>
              <a:t>a la fecha de inicio de la FA, la fecha de la muerte o al 1 de enero de </a:t>
            </a:r>
            <a:r>
              <a:rPr lang="es-ES_tradnl" dirty="0" smtClean="0"/>
              <a:t>2000.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84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OTRAS EVALUACIONES</a:t>
            </a:r>
            <a:endParaRPr lang="es-ES_tradn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20784"/>
              </p:ext>
            </p:extLst>
          </p:nvPr>
        </p:nvGraphicFramePr>
        <p:xfrm>
          <a:off x="671513" y="1271588"/>
          <a:ext cx="10682287" cy="490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76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ANALISIS ESTADISTICO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>
                <a:solidFill>
                  <a:schemeClr val="bg1"/>
                </a:solidFill>
              </a:rPr>
              <a:t>La </a:t>
            </a:r>
            <a:r>
              <a:rPr lang="es-ES_tradnl" dirty="0" smtClean="0">
                <a:solidFill>
                  <a:schemeClr val="bg1"/>
                </a:solidFill>
              </a:rPr>
              <a:t>prevalencia </a:t>
            </a:r>
            <a:r>
              <a:rPr lang="es-ES_tradnl" dirty="0">
                <a:solidFill>
                  <a:schemeClr val="bg1"/>
                </a:solidFill>
              </a:rPr>
              <a:t>se calculó </a:t>
            </a:r>
            <a:r>
              <a:rPr lang="es-ES_tradnl" dirty="0" smtClean="0">
                <a:solidFill>
                  <a:schemeClr val="bg1"/>
                </a:solidFill>
              </a:rPr>
              <a:t>utilizando </a:t>
            </a:r>
            <a:r>
              <a:rPr lang="es-ES_tradnl" dirty="0">
                <a:solidFill>
                  <a:schemeClr val="bg1"/>
                </a:solidFill>
              </a:rPr>
              <a:t>el método de puntuación de Wilson para una proporción binomial para calcular IC del 95</a:t>
            </a:r>
            <a:r>
              <a:rPr lang="es-ES_tradnl" dirty="0" smtClean="0">
                <a:solidFill>
                  <a:schemeClr val="bg1"/>
                </a:solidFill>
              </a:rPr>
              <a:t>%.</a:t>
            </a:r>
          </a:p>
          <a:p>
            <a:pPr algn="just"/>
            <a:r>
              <a:rPr lang="es-ES_tradnl" dirty="0">
                <a:solidFill>
                  <a:schemeClr val="bg1"/>
                </a:solidFill>
              </a:rPr>
              <a:t>Las tasas de </a:t>
            </a:r>
            <a:r>
              <a:rPr lang="es-ES_tradnl" dirty="0" smtClean="0">
                <a:solidFill>
                  <a:schemeClr val="bg1"/>
                </a:solidFill>
              </a:rPr>
              <a:t>incidencia </a:t>
            </a:r>
            <a:r>
              <a:rPr lang="es-ES_tradnl" dirty="0">
                <a:solidFill>
                  <a:schemeClr val="bg1"/>
                </a:solidFill>
              </a:rPr>
              <a:t>se </a:t>
            </a:r>
            <a:r>
              <a:rPr lang="es-ES_tradnl" dirty="0" smtClean="0">
                <a:solidFill>
                  <a:schemeClr val="bg1"/>
                </a:solidFill>
              </a:rPr>
              <a:t>calcularon </a:t>
            </a:r>
            <a:r>
              <a:rPr lang="es-ES_tradnl" dirty="0">
                <a:solidFill>
                  <a:schemeClr val="bg1"/>
                </a:solidFill>
              </a:rPr>
              <a:t>dividiendo el número de casos </a:t>
            </a:r>
            <a:r>
              <a:rPr lang="es-ES_tradnl" dirty="0" smtClean="0">
                <a:solidFill>
                  <a:schemeClr val="bg1"/>
                </a:solidFill>
              </a:rPr>
              <a:t>incidentes </a:t>
            </a:r>
            <a:r>
              <a:rPr lang="es-ES_tradnl" dirty="0">
                <a:solidFill>
                  <a:schemeClr val="bg1"/>
                </a:solidFill>
              </a:rPr>
              <a:t>por el número de </a:t>
            </a:r>
            <a:r>
              <a:rPr lang="es-ES_tradnl" dirty="0" smtClean="0">
                <a:solidFill>
                  <a:schemeClr val="bg1"/>
                </a:solidFill>
              </a:rPr>
              <a:t>personas-años </a:t>
            </a:r>
            <a:r>
              <a:rPr lang="es-ES_tradnl" dirty="0">
                <a:solidFill>
                  <a:schemeClr val="bg1"/>
                </a:solidFill>
              </a:rPr>
              <a:t>en la población sin </a:t>
            </a:r>
            <a:r>
              <a:rPr lang="es-ES_tradnl" dirty="0" smtClean="0">
                <a:solidFill>
                  <a:schemeClr val="bg1"/>
                </a:solidFill>
              </a:rPr>
              <a:t>FA </a:t>
            </a:r>
            <a:r>
              <a:rPr lang="es-ES_tradnl" dirty="0">
                <a:solidFill>
                  <a:schemeClr val="bg1"/>
                </a:solidFill>
              </a:rPr>
              <a:t>al inicio del estudio. El IC del 95% se </a:t>
            </a:r>
            <a:r>
              <a:rPr lang="es-ES_tradnl" dirty="0" smtClean="0">
                <a:solidFill>
                  <a:schemeClr val="bg1"/>
                </a:solidFill>
              </a:rPr>
              <a:t>calculó </a:t>
            </a:r>
            <a:r>
              <a:rPr lang="es-ES_tradnl" dirty="0">
                <a:solidFill>
                  <a:schemeClr val="bg1"/>
                </a:solidFill>
              </a:rPr>
              <a:t>sobre la base de la distribución de </a:t>
            </a:r>
            <a:r>
              <a:rPr lang="es-ES_tradnl" dirty="0" err="1">
                <a:solidFill>
                  <a:schemeClr val="bg1"/>
                </a:solidFill>
              </a:rPr>
              <a:t>Poisson</a:t>
            </a:r>
            <a:r>
              <a:rPr lang="es-ES_tradnl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>
                <a:solidFill>
                  <a:schemeClr val="bg1"/>
                </a:solidFill>
              </a:rPr>
              <a:t>M</a:t>
            </a:r>
            <a:r>
              <a:rPr lang="es-ES_tradnl" dirty="0" smtClean="0">
                <a:solidFill>
                  <a:schemeClr val="bg1"/>
                </a:solidFill>
              </a:rPr>
              <a:t>odelo </a:t>
            </a:r>
            <a:r>
              <a:rPr lang="es-ES_tradnl" dirty="0">
                <a:solidFill>
                  <a:schemeClr val="bg1"/>
                </a:solidFill>
              </a:rPr>
              <a:t>de regresión logística se utilizó para evaluar las diferencias entre la prevalencia de 1 julio de </a:t>
            </a:r>
            <a:r>
              <a:rPr lang="es-ES_tradnl" dirty="0" smtClean="0">
                <a:solidFill>
                  <a:schemeClr val="bg1"/>
                </a:solidFill>
              </a:rPr>
              <a:t>1993 a </a:t>
            </a:r>
            <a:r>
              <a:rPr lang="es-ES_tradnl" dirty="0">
                <a:solidFill>
                  <a:schemeClr val="bg1"/>
                </a:solidFill>
              </a:rPr>
              <a:t>1 de enero de 2000. 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just"/>
            <a:r>
              <a:rPr lang="es-ES_tradnl" dirty="0">
                <a:solidFill>
                  <a:schemeClr val="bg1"/>
                </a:solidFill>
              </a:rPr>
              <a:t>El riesgo de por vida de la FA </a:t>
            </a:r>
            <a:r>
              <a:rPr lang="es-ES_tradnl" dirty="0" smtClean="0">
                <a:solidFill>
                  <a:schemeClr val="bg1"/>
                </a:solidFill>
              </a:rPr>
              <a:t>se </a:t>
            </a:r>
            <a:r>
              <a:rPr lang="es-ES_tradnl" dirty="0">
                <a:solidFill>
                  <a:schemeClr val="bg1"/>
                </a:solidFill>
              </a:rPr>
              <a:t>calculó utilizando una macro SAS del Estudio </a:t>
            </a:r>
            <a:r>
              <a:rPr lang="es-ES_tradnl" dirty="0" err="1" smtClean="0">
                <a:solidFill>
                  <a:schemeClr val="bg1"/>
                </a:solidFill>
              </a:rPr>
              <a:t>Framingham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ES_tradnl" dirty="0">
                <a:solidFill>
                  <a:schemeClr val="bg1"/>
                </a:solidFill>
              </a:rPr>
              <a:t>SPSS </a:t>
            </a:r>
            <a:r>
              <a:rPr lang="es-ES_tradnl" dirty="0" smtClean="0">
                <a:solidFill>
                  <a:schemeClr val="bg1"/>
                </a:solidFill>
              </a:rPr>
              <a:t>11 y </a:t>
            </a:r>
            <a:r>
              <a:rPr lang="es-ES_tradnl" dirty="0">
                <a:solidFill>
                  <a:schemeClr val="bg1"/>
                </a:solidFill>
              </a:rPr>
              <a:t>SAS </a:t>
            </a:r>
            <a:r>
              <a:rPr lang="es-ES_tradnl" dirty="0" smtClean="0">
                <a:solidFill>
                  <a:schemeClr val="bg1"/>
                </a:solidFill>
              </a:rPr>
              <a:t>8.2.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s://encrypted-tbn0.gstatic.com/images?q=tbn:ANd9GcS0LlGeNzuwWo9FbWU3KiC9AK3VWRXWeYQE7f2b7kA9kxcdQgXf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25625"/>
            <a:ext cx="7810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386" t="27953" r="50186" b="8998"/>
          <a:stretch/>
        </p:blipFill>
        <p:spPr>
          <a:xfrm>
            <a:off x="738185" y="436565"/>
            <a:ext cx="10620374" cy="58118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35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603" t="27650" r="9224" b="24453"/>
          <a:stretch/>
        </p:blipFill>
        <p:spPr>
          <a:xfrm>
            <a:off x="427933" y="585788"/>
            <a:ext cx="11221830" cy="57491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27933" y="3043238"/>
            <a:ext cx="10925867" cy="385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427933" y="4781550"/>
            <a:ext cx="11054459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15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493" t="40110" r="9004" b="8792"/>
          <a:stretch/>
        </p:blipFill>
        <p:spPr>
          <a:xfrm>
            <a:off x="728664" y="365125"/>
            <a:ext cx="10744200" cy="58118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752473" y="4072730"/>
            <a:ext cx="10601328" cy="384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09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08" t="26099" r="13397" b="3846"/>
          <a:stretch/>
        </p:blipFill>
        <p:spPr>
          <a:xfrm>
            <a:off x="838200" y="365125"/>
            <a:ext cx="10515600" cy="58118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885822" y="2029617"/>
            <a:ext cx="10439401" cy="256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885822" y="4150119"/>
            <a:ext cx="10439401" cy="256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51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036" t="30907" r="9077" b="15522"/>
          <a:stretch/>
        </p:blipFill>
        <p:spPr>
          <a:xfrm>
            <a:off x="258274" y="185737"/>
            <a:ext cx="11757514" cy="23288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2962" y="3057525"/>
            <a:ext cx="9972675" cy="335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671513" y="2928938"/>
            <a:ext cx="11015662" cy="341632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El </a:t>
            </a:r>
            <a:r>
              <a:rPr lang="es-ES" sz="2400" dirty="0">
                <a:solidFill>
                  <a:schemeClr val="bg1"/>
                </a:solidFill>
              </a:rPr>
              <a:t>objetivo del estudio </a:t>
            </a:r>
            <a:r>
              <a:rPr lang="es-ES" sz="2400" dirty="0" smtClean="0">
                <a:solidFill>
                  <a:schemeClr val="bg1"/>
                </a:solidFill>
              </a:rPr>
              <a:t>fue </a:t>
            </a:r>
            <a:r>
              <a:rPr lang="es-ES" sz="2400" dirty="0">
                <a:solidFill>
                  <a:schemeClr val="bg1"/>
                </a:solidFill>
              </a:rPr>
              <a:t>investigar </a:t>
            </a:r>
            <a:r>
              <a:rPr lang="es-ES" sz="2400" dirty="0" smtClean="0">
                <a:solidFill>
                  <a:schemeClr val="bg1"/>
                </a:solidFill>
              </a:rPr>
              <a:t>enfermedades geriátricas, progresión y etiología para </a:t>
            </a:r>
            <a:r>
              <a:rPr lang="es-ES" sz="2400" dirty="0">
                <a:solidFill>
                  <a:schemeClr val="bg1"/>
                </a:solidFill>
              </a:rPr>
              <a:t>dar lugar a recomendaciones específicas para la intervención. 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Se centró </a:t>
            </a:r>
            <a:r>
              <a:rPr lang="es-ES" sz="2400" dirty="0">
                <a:solidFill>
                  <a:schemeClr val="bg1"/>
                </a:solidFill>
              </a:rPr>
              <a:t>en cuatro áreas </a:t>
            </a:r>
            <a:r>
              <a:rPr lang="es-ES" sz="2400" dirty="0" smtClean="0">
                <a:solidFill>
                  <a:schemeClr val="bg1"/>
                </a:solidFill>
              </a:rPr>
              <a:t>principales: neurológicas, cardiovasculares, del </a:t>
            </a:r>
            <a:r>
              <a:rPr lang="es-ES" sz="2400" dirty="0">
                <a:solidFill>
                  <a:schemeClr val="bg1"/>
                </a:solidFill>
              </a:rPr>
              <a:t>aparato locomotor y </a:t>
            </a:r>
            <a:r>
              <a:rPr lang="es-ES" sz="2400" dirty="0" smtClean="0">
                <a:solidFill>
                  <a:schemeClr val="bg1"/>
                </a:solidFill>
              </a:rPr>
              <a:t>oftalmológicas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 Prospectivo de cohorte en </a:t>
            </a:r>
            <a:r>
              <a:rPr lang="es-ES" sz="2400" dirty="0">
                <a:solidFill>
                  <a:schemeClr val="bg1"/>
                </a:solidFill>
              </a:rPr>
              <a:t>población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&gt;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55 </a:t>
            </a:r>
            <a:r>
              <a:rPr lang="es-ES" sz="2400" dirty="0" smtClean="0">
                <a:solidFill>
                  <a:schemeClr val="bg1"/>
                </a:solidFill>
              </a:rPr>
              <a:t>años,  </a:t>
            </a:r>
            <a:r>
              <a:rPr lang="es-ES" sz="2400" dirty="0" err="1" smtClean="0">
                <a:solidFill>
                  <a:schemeClr val="bg1"/>
                </a:solidFill>
              </a:rPr>
              <a:t>Ommoord</a:t>
            </a:r>
            <a:r>
              <a:rPr lang="es-ES" sz="2400" dirty="0" smtClean="0">
                <a:solidFill>
                  <a:schemeClr val="bg1"/>
                </a:solidFill>
              </a:rPr>
              <a:t> - Rotterdam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10.000 </a:t>
            </a:r>
            <a:r>
              <a:rPr lang="es-ES" sz="2400" dirty="0">
                <a:solidFill>
                  <a:schemeClr val="bg1"/>
                </a:solidFill>
              </a:rPr>
              <a:t>personas </a:t>
            </a:r>
            <a:r>
              <a:rPr lang="es-ES" sz="2400" dirty="0" smtClean="0">
                <a:solidFill>
                  <a:schemeClr val="bg1"/>
                </a:solidFill>
              </a:rPr>
              <a:t>participaron en </a:t>
            </a:r>
            <a:r>
              <a:rPr lang="es-ES" sz="2400" dirty="0">
                <a:solidFill>
                  <a:schemeClr val="bg1"/>
                </a:solidFill>
              </a:rPr>
              <a:t>el período de 1991 hasta 1995.</a:t>
            </a:r>
            <a:endParaRPr lang="es-ES_trad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2123" t="17856" r="9554" b="5083"/>
          <a:stretch/>
        </p:blipFill>
        <p:spPr>
          <a:xfrm>
            <a:off x="728662" y="365126"/>
            <a:ext cx="10625137" cy="58118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757230" y="1913573"/>
            <a:ext cx="10573095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757230" y="4081460"/>
            <a:ext cx="10573095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94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DISCUSIÓN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prevalencia de FA ↑</a:t>
            </a:r>
            <a:r>
              <a:rPr lang="es-ES_tradnl" dirty="0" smtClean="0"/>
              <a:t> </a:t>
            </a:r>
            <a:r>
              <a:rPr lang="es-ES_tradnl" dirty="0"/>
              <a:t>con la </a:t>
            </a:r>
            <a:r>
              <a:rPr lang="es-ES_tradnl" dirty="0" smtClean="0"/>
              <a:t>edad, </a:t>
            </a:r>
            <a:r>
              <a:rPr lang="es-ES_tradnl" dirty="0" smtClean="0">
                <a:latin typeface="Calibri" panose="020F0502020204030204" pitchFamily="34" charset="0"/>
              </a:rPr>
              <a:t>&gt;</a:t>
            </a:r>
            <a:r>
              <a:rPr lang="es-ES_tradnl" dirty="0" smtClean="0"/>
              <a:t> </a:t>
            </a:r>
            <a:r>
              <a:rPr lang="es-ES_tradnl" dirty="0"/>
              <a:t>en hombres que en mujeres en cada grupo de edad. </a:t>
            </a:r>
            <a:endParaRPr lang="es-ES_tradnl" dirty="0" smtClean="0"/>
          </a:p>
          <a:p>
            <a:r>
              <a:rPr lang="es-ES_tradnl" dirty="0"/>
              <a:t>La tasa de incidencia </a:t>
            </a:r>
            <a:r>
              <a:rPr lang="es-ES_tradnl" dirty="0">
                <a:latin typeface="Calibri" panose="020F0502020204030204" pitchFamily="34" charset="0"/>
              </a:rPr>
              <a:t>&gt;</a:t>
            </a:r>
            <a:r>
              <a:rPr lang="es-ES_tradnl" dirty="0" smtClean="0"/>
              <a:t> </a:t>
            </a:r>
            <a:r>
              <a:rPr lang="es-ES_tradnl" dirty="0"/>
              <a:t>en hombres que en </a:t>
            </a:r>
            <a:r>
              <a:rPr lang="es-ES_tradnl" dirty="0" smtClean="0"/>
              <a:t>mujeres.</a:t>
            </a:r>
          </a:p>
          <a:p>
            <a:r>
              <a:rPr lang="es-ES_tradnl" dirty="0"/>
              <a:t>R</a:t>
            </a:r>
            <a:r>
              <a:rPr lang="es-ES_tradnl" dirty="0" smtClean="0"/>
              <a:t>iesgo </a:t>
            </a:r>
            <a:r>
              <a:rPr lang="es-ES_tradnl" dirty="0"/>
              <a:t>de por vida </a:t>
            </a:r>
            <a:r>
              <a:rPr lang="es-ES_tradnl" dirty="0" smtClean="0"/>
              <a:t>fue </a:t>
            </a:r>
            <a:r>
              <a:rPr lang="es-ES_tradnl" dirty="0"/>
              <a:t>alto, con sólo pequeñas diferencias entre los sexos. </a:t>
            </a:r>
          </a:p>
          <a:p>
            <a:r>
              <a:rPr lang="es-ES_tradnl" dirty="0" smtClean="0"/>
              <a:t>El </a:t>
            </a:r>
            <a:r>
              <a:rPr lang="es-ES_tradnl" dirty="0"/>
              <a:t>Estudio de Salud Cardiovascular reportó cifras de prevalencia que eran más bajos en la mayoría de los grupos de edad en comparación con nuestro </a:t>
            </a:r>
            <a:r>
              <a:rPr lang="es-ES_tradnl" dirty="0" smtClean="0"/>
              <a:t>estudio.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73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DISCUSIÓN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/>
              <a:t>FA </a:t>
            </a:r>
            <a:r>
              <a:rPr lang="es-ES_tradnl" dirty="0"/>
              <a:t>se caracteriza por su </a:t>
            </a:r>
            <a:r>
              <a:rPr lang="es-ES_tradnl" dirty="0" smtClean="0"/>
              <a:t>patrón </a:t>
            </a:r>
            <a:r>
              <a:rPr lang="es-ES_tradnl" dirty="0"/>
              <a:t>bien documentado y muchos pacientes con FA no </a:t>
            </a:r>
            <a:r>
              <a:rPr lang="es-ES_tradnl" dirty="0" smtClean="0"/>
              <a:t>tienen </a:t>
            </a:r>
            <a:r>
              <a:rPr lang="es-ES_tradnl" dirty="0"/>
              <a:t>contacto </a:t>
            </a:r>
            <a:r>
              <a:rPr lang="es-ES_tradnl" dirty="0" smtClean="0"/>
              <a:t>hospitalario.</a:t>
            </a:r>
          </a:p>
          <a:p>
            <a:pPr marL="0" indent="0" algn="just">
              <a:buNone/>
            </a:pPr>
            <a:r>
              <a:rPr lang="es-ES_tradnl" dirty="0" smtClean="0"/>
              <a:t> </a:t>
            </a:r>
          </a:p>
          <a:p>
            <a:pPr algn="just"/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evaluación de la </a:t>
            </a:r>
            <a:r>
              <a:rPr lang="es-ES_tradnl" dirty="0" smtClean="0"/>
              <a:t>FA </a:t>
            </a:r>
            <a:r>
              <a:rPr lang="es-ES_tradnl" dirty="0"/>
              <a:t>debe basarse en medidas reales de ECG, sobre la información de los médicos </a:t>
            </a:r>
            <a:r>
              <a:rPr lang="es-ES_tradnl" dirty="0" smtClean="0"/>
              <a:t>generales </a:t>
            </a:r>
            <a:r>
              <a:rPr lang="es-ES_tradnl" dirty="0"/>
              <a:t>y en los registros hospitalarios.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Tasas </a:t>
            </a:r>
            <a:r>
              <a:rPr lang="es-ES_tradnl" dirty="0"/>
              <a:t>de incidencia son similares a </a:t>
            </a:r>
            <a:r>
              <a:rPr lang="es-ES_tradnl" dirty="0" smtClean="0"/>
              <a:t>el </a:t>
            </a:r>
            <a:r>
              <a:rPr lang="es-ES_tradnl" dirty="0"/>
              <a:t>estudio </a:t>
            </a:r>
            <a:r>
              <a:rPr lang="es-ES_tradnl" dirty="0" err="1" smtClean="0"/>
              <a:t>Framingham</a:t>
            </a:r>
            <a:r>
              <a:rPr lang="es-ES_tradnl" dirty="0" smtClean="0"/>
              <a:t>, una </a:t>
            </a:r>
            <a:r>
              <a:rPr lang="es-ES_tradnl" dirty="0"/>
              <a:t>mayor incidencia se registró </a:t>
            </a:r>
            <a:r>
              <a:rPr lang="es-ES_tradnl" dirty="0" smtClean="0"/>
              <a:t>especialmente </a:t>
            </a:r>
            <a:r>
              <a:rPr lang="es-ES_tradnl" dirty="0"/>
              <a:t>en las mujeres </a:t>
            </a:r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Estudio cardiovascular </a:t>
            </a:r>
            <a:r>
              <a:rPr lang="es-ES_tradnl" dirty="0"/>
              <a:t>eran casi dos veces </a:t>
            </a:r>
            <a:r>
              <a:rPr lang="es-ES_tradnl" dirty="0" smtClean="0"/>
              <a:t>mayor, </a:t>
            </a:r>
            <a:r>
              <a:rPr lang="es-ES_tradnl" dirty="0"/>
              <a:t>pero esta cohorte es más antigua que la población de estudio Rotterdam</a:t>
            </a:r>
          </a:p>
        </p:txBody>
      </p:sp>
    </p:spTree>
    <p:extLst>
      <p:ext uri="{BB962C8B-B14F-4D97-AF65-F5344CB8AC3E}">
        <p14:creationId xmlns:p14="http://schemas.microsoft.com/office/powerpoint/2010/main" val="41046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CONCLUSIÓN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 smtClean="0"/>
              <a:t>La </a:t>
            </a:r>
            <a:r>
              <a:rPr lang="es-ES_tradnl" dirty="0"/>
              <a:t>prevalencia y la incidencia de FA </a:t>
            </a:r>
            <a:r>
              <a:rPr lang="es-ES_tradnl" dirty="0" smtClean="0"/>
              <a:t>es </a:t>
            </a:r>
            <a:r>
              <a:rPr lang="es-ES_tradnl" dirty="0" smtClean="0"/>
              <a:t>alta, </a:t>
            </a:r>
            <a:r>
              <a:rPr lang="es-ES_tradnl" dirty="0"/>
              <a:t>aumenta con la edad, </a:t>
            </a:r>
            <a:r>
              <a:rPr lang="es-ES_tradnl" dirty="0" smtClean="0"/>
              <a:t>mayor </a:t>
            </a:r>
            <a:r>
              <a:rPr lang="es-ES_tradnl" dirty="0"/>
              <a:t>en </a:t>
            </a:r>
            <a:r>
              <a:rPr lang="es-ES_tradnl" dirty="0" smtClean="0"/>
              <a:t>hombres </a:t>
            </a:r>
            <a:r>
              <a:rPr lang="es-ES_tradnl" dirty="0"/>
              <a:t>que en </a:t>
            </a:r>
            <a:r>
              <a:rPr lang="es-ES_tradnl" dirty="0" smtClean="0"/>
              <a:t>mujeres </a:t>
            </a:r>
            <a:r>
              <a:rPr lang="es-ES_tradnl" dirty="0" smtClean="0"/>
              <a:t>dando </a:t>
            </a:r>
            <a:r>
              <a:rPr lang="es-ES_tradnl" dirty="0"/>
              <a:t>lugar a un riesgo muy importante de por vida.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845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/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</a:rPr>
              <a:t>¿</a:t>
            </a:r>
            <a:r>
              <a:rPr lang="es-ES" b="1" dirty="0">
                <a:solidFill>
                  <a:srgbClr val="FFFF00"/>
                </a:solidFill>
              </a:rPr>
              <a:t>CUÁL ES LA MAGNITUD DEL PROBLEMA?</a:t>
            </a:r>
            <a:r>
              <a:rPr lang="es-ES_tradnl" b="1" dirty="0">
                <a:solidFill>
                  <a:srgbClr val="FFFF00"/>
                </a:solidFill>
              </a:rPr>
              <a:t/>
            </a:r>
            <a:br>
              <a:rPr lang="es-ES_tradnl" b="1" dirty="0">
                <a:solidFill>
                  <a:srgbClr val="FFFF00"/>
                </a:solidFill>
              </a:rPr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dirty="0" smtClean="0"/>
              <a:t>En este grupo poblacional y considerando las características basales de dicho estudio permiten al clínico </a:t>
            </a:r>
            <a:r>
              <a:rPr lang="es-ES" dirty="0" smtClean="0"/>
              <a:t>inferir </a:t>
            </a:r>
            <a:r>
              <a:rPr lang="es-ES" dirty="0" smtClean="0"/>
              <a:t>el riesgo de por vida de aparición de FA en personas con o sin historia de la misma.</a:t>
            </a:r>
          </a:p>
          <a:p>
            <a:pPr algn="just"/>
            <a:r>
              <a:rPr lang="es-ES_tradnl" dirty="0"/>
              <a:t>La fibrilación auricular (FA) es la arritmia sostenida crónica </a:t>
            </a:r>
            <a:r>
              <a:rPr lang="es-ES_tradnl" dirty="0" smtClean="0"/>
              <a:t>más común</a:t>
            </a:r>
            <a:r>
              <a:rPr lang="es-ES_tradnl" dirty="0"/>
              <a:t>, su prevalencia se dobla con cada década de la vida, desde </a:t>
            </a:r>
            <a:r>
              <a:rPr lang="es-ES_tradnl" dirty="0" smtClean="0"/>
              <a:t>el 0,55</a:t>
            </a:r>
            <a:r>
              <a:rPr lang="es-ES_tradnl" dirty="0"/>
              <a:t>% a los 50-59 años hasta el 9% en la década de los 80-89 años.</a:t>
            </a:r>
          </a:p>
        </p:txBody>
      </p:sp>
    </p:spTree>
    <p:extLst>
      <p:ext uri="{BB962C8B-B14F-4D97-AF65-F5344CB8AC3E}">
        <p14:creationId xmlns:p14="http://schemas.microsoft.com/office/powerpoint/2010/main" val="13148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48" t="24245" r="11310" b="2404"/>
          <a:stretch/>
        </p:blipFill>
        <p:spPr>
          <a:xfrm>
            <a:off x="709612" y="275215"/>
            <a:ext cx="10772775" cy="58118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7772400" y="2328863"/>
            <a:ext cx="700088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SI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91800" y="2896888"/>
            <a:ext cx="700088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SI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08425" y="3495415"/>
            <a:ext cx="700088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SI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97093" y="3800438"/>
            <a:ext cx="511669" cy="56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SI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99866" y="4135713"/>
            <a:ext cx="511669" cy="56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SI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44450" y="4595473"/>
            <a:ext cx="700088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SI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61074" y="5144105"/>
            <a:ext cx="700088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SI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64581" y="5779104"/>
            <a:ext cx="3142217" cy="189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No aplica</a:t>
            </a:r>
            <a:endParaRPr lang="es-ES_trad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788" t="29395" r="12957" b="1991"/>
          <a:stretch/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31084" y="881149"/>
            <a:ext cx="3059083" cy="665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No aplica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861367" y="1572618"/>
            <a:ext cx="511669" cy="56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SI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80715" y="2140643"/>
            <a:ext cx="1271845" cy="56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SI /9.9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97093" y="3600937"/>
            <a:ext cx="511669" cy="56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SI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97093" y="4182816"/>
            <a:ext cx="511669" cy="56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SI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97093" y="4885778"/>
            <a:ext cx="2945474" cy="570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No aplica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933118" y="5449115"/>
            <a:ext cx="928249" cy="56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N</a:t>
            </a:r>
            <a:r>
              <a:rPr lang="es-ES" sz="2000" dirty="0" smtClean="0">
                <a:solidFill>
                  <a:schemeClr val="bg1"/>
                </a:solidFill>
              </a:rPr>
              <a:t>O</a:t>
            </a:r>
            <a:endParaRPr lang="es-ES_trad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050" name="Picture 2" descr="http://www.barquisimeto.com/wp-content/uploads/2016/01/Divina-Pas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6"/>
            <a:ext cx="10677524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458075" y="4886325"/>
            <a:ext cx="3786188" cy="1157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FFFF00"/>
                </a:solidFill>
              </a:rPr>
              <a:t>GRACIAS</a:t>
            </a:r>
            <a:endParaRPr lang="es-ES_tradnl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SISTEMA SANITARIO DE HOLANDA</a:t>
            </a:r>
            <a:br>
              <a:rPr lang="es-ES_tradnl" b="1" dirty="0">
                <a:solidFill>
                  <a:srgbClr val="FFFF00"/>
                </a:solidFill>
              </a:rPr>
            </a:b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E</a:t>
            </a:r>
            <a:r>
              <a:rPr lang="es-ES_tradnl" b="1" dirty="0" smtClean="0">
                <a:solidFill>
                  <a:srgbClr val="FFFF00"/>
                </a:solidFill>
              </a:rPr>
              <a:t>structura </a:t>
            </a:r>
            <a:r>
              <a:rPr lang="es-ES_tradnl" b="1" dirty="0">
                <a:solidFill>
                  <a:srgbClr val="FFFF00"/>
                </a:solidFill>
              </a:rPr>
              <a:t>organizativa</a:t>
            </a:r>
            <a:r>
              <a:rPr lang="es-ES_tradnl" b="1" dirty="0" smtClean="0">
                <a:solidFill>
                  <a:srgbClr val="FFFF00"/>
                </a:solidFill>
              </a:rPr>
              <a:t>, </a:t>
            </a:r>
            <a:r>
              <a:rPr lang="es-ES_tradnl" b="1" dirty="0">
                <a:solidFill>
                  <a:srgbClr val="FFFF00"/>
                </a:solidFill>
              </a:rPr>
              <a:t>coexistiendo tres compartimentos paralelos de </a:t>
            </a:r>
            <a:r>
              <a:rPr lang="es-ES_tradnl" b="1" dirty="0" smtClean="0">
                <a:solidFill>
                  <a:srgbClr val="FFFF00"/>
                </a:solidFill>
              </a:rPr>
              <a:t>seguros</a:t>
            </a:r>
            <a:r>
              <a:rPr lang="es-ES_tradnl" b="1" dirty="0">
                <a:solidFill>
                  <a:srgbClr val="FFFF00"/>
                </a:solidFill>
              </a:rPr>
              <a:t>:</a:t>
            </a:r>
            <a:endParaRPr lang="es-ES_tradnl" b="1" dirty="0" smtClean="0">
              <a:solidFill>
                <a:srgbClr val="FFFF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/>
              <a:t>G</a:t>
            </a:r>
            <a:r>
              <a:rPr lang="es-ES_tradnl" dirty="0" smtClean="0"/>
              <a:t>astos </a:t>
            </a:r>
            <a:r>
              <a:rPr lang="es-ES_tradnl" dirty="0" smtClean="0"/>
              <a:t>médicos </a:t>
            </a:r>
            <a:r>
              <a:rPr lang="es-ES_tradnl" dirty="0"/>
              <a:t>asociados con enfermedades crónicas o de elevado </a:t>
            </a:r>
            <a:r>
              <a:rPr lang="es-ES_tradnl" dirty="0" smtClean="0"/>
              <a:t>costo </a:t>
            </a:r>
            <a:r>
              <a:rPr lang="es-ES_tradnl" dirty="0"/>
              <a:t>de </a:t>
            </a:r>
            <a:r>
              <a:rPr lang="es-ES_tradnl" dirty="0" err="1" smtClean="0"/>
              <a:t>tto</a:t>
            </a:r>
            <a:r>
              <a:rPr lang="es-ES_tradnl" dirty="0"/>
              <a:t>, </a:t>
            </a:r>
            <a:r>
              <a:rPr lang="es-ES_tradnl" dirty="0" smtClean="0"/>
              <a:t>prácticamente </a:t>
            </a:r>
            <a:r>
              <a:rPr lang="es-ES_tradnl" dirty="0"/>
              <a:t>el 100% de la población.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/>
              <a:t>C</a:t>
            </a:r>
            <a:r>
              <a:rPr lang="es-ES_tradnl" dirty="0" smtClean="0"/>
              <a:t>ubre </a:t>
            </a:r>
            <a:r>
              <a:rPr lang="es-ES_tradnl" dirty="0"/>
              <a:t>los cuidados médicos </a:t>
            </a:r>
            <a:r>
              <a:rPr lang="es-ES_tradnl" dirty="0" smtClean="0"/>
              <a:t>estándar, 65</a:t>
            </a:r>
            <a:r>
              <a:rPr lang="es-ES_tradnl" dirty="0"/>
              <a:t>% de la </a:t>
            </a:r>
            <a:r>
              <a:rPr lang="es-ES_tradnl" dirty="0" smtClean="0"/>
              <a:t>población </a:t>
            </a:r>
            <a:r>
              <a:rPr lang="es-ES_tradnl" dirty="0"/>
              <a:t>cubre </a:t>
            </a:r>
            <a:r>
              <a:rPr lang="es-ES_tradnl" dirty="0" smtClean="0"/>
              <a:t> </a:t>
            </a:r>
            <a:r>
              <a:rPr lang="es-ES_tradnl" dirty="0"/>
              <a:t>aquellos con salarios anuales &lt;</a:t>
            </a:r>
            <a:r>
              <a:rPr lang="es-ES_tradnl" dirty="0" smtClean="0"/>
              <a:t> </a:t>
            </a:r>
            <a:r>
              <a:rPr lang="es-ES_tradnl" dirty="0"/>
              <a:t>de 30.700 euros. A</a:t>
            </a:r>
            <a:r>
              <a:rPr lang="es-ES_tradnl" dirty="0" smtClean="0"/>
              <a:t>quellos </a:t>
            </a:r>
            <a:r>
              <a:rPr lang="es-ES_tradnl" dirty="0"/>
              <a:t>con salarios anuales </a:t>
            </a:r>
            <a:r>
              <a:rPr lang="es-ES_tradnl" dirty="0" smtClean="0">
                <a:latin typeface="Calibri" panose="020F0502020204030204" pitchFamily="34" charset="0"/>
              </a:rPr>
              <a:t>&gt;</a:t>
            </a:r>
            <a:r>
              <a:rPr lang="es-ES_tradnl" dirty="0" smtClean="0"/>
              <a:t> </a:t>
            </a:r>
            <a:r>
              <a:rPr lang="es-ES_tradnl" dirty="0"/>
              <a:t>de 30.700 euros, </a:t>
            </a:r>
            <a:r>
              <a:rPr lang="es-ES_tradnl" dirty="0" smtClean="0"/>
              <a:t>realizan </a:t>
            </a:r>
            <a:r>
              <a:rPr lang="es-ES_tradnl" dirty="0"/>
              <a:t>contratación con el sector de seguros </a:t>
            </a:r>
            <a:r>
              <a:rPr lang="es-ES_tradnl" dirty="0" smtClean="0"/>
              <a:t>privados </a:t>
            </a:r>
            <a:r>
              <a:rPr lang="es-ES_tradnl" dirty="0"/>
              <a:t>que cubre al 28% de la población. </a:t>
            </a:r>
            <a:endParaRPr lang="es-ES_tradnl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 smtClean="0"/>
              <a:t>Incluye cobertura en </a:t>
            </a:r>
            <a:r>
              <a:rPr lang="es-ES_tradnl" dirty="0"/>
              <a:t>servicios dentales, </a:t>
            </a:r>
            <a:r>
              <a:rPr lang="es-ES_tradnl" dirty="0" smtClean="0"/>
              <a:t>prótesis.</a:t>
            </a:r>
          </a:p>
        </p:txBody>
      </p:sp>
    </p:spTree>
    <p:extLst>
      <p:ext uri="{BB962C8B-B14F-4D97-AF65-F5344CB8AC3E}">
        <p14:creationId xmlns:p14="http://schemas.microsoft.com/office/powerpoint/2010/main" val="13342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S" sz="4800" b="1" dirty="0" smtClean="0">
                <a:solidFill>
                  <a:srgbClr val="FFFF00"/>
                </a:solidFill>
              </a:rPr>
              <a:t>¿CUÁL ES LA MAGNITUD DEL PROBLEMA?</a:t>
            </a:r>
            <a:endParaRPr lang="es-ES_tradnl" sz="4800" b="1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3138" y="4343400"/>
            <a:ext cx="7486650" cy="17002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EPIDEMIOLOGIA DE LA FIBRILACIÓN AURICULAR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568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INTRODUCCIÓN</a:t>
            </a:r>
            <a:endParaRPr lang="es-ES_tradn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8510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OBJETIVO</a:t>
            </a:r>
            <a:endParaRPr lang="es-ES_tradn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535584"/>
              </p:ext>
            </p:extLst>
          </p:nvPr>
        </p:nvGraphicFramePr>
        <p:xfrm>
          <a:off x="838200" y="184013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4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DISEÑO DEL ESTUDIO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_trad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dirty="0" smtClean="0"/>
              <a:t>Prospectivo </a:t>
            </a:r>
            <a:r>
              <a:rPr lang="es-ES_tradnl" dirty="0"/>
              <a:t>de </a:t>
            </a:r>
            <a:r>
              <a:rPr lang="es-ES_tradnl" dirty="0" smtClean="0"/>
              <a:t>cohorte.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Determinó la frecuencia de FA en pacientes &gt; de 55a entre 1990 y 2000.</a:t>
            </a:r>
          </a:p>
          <a:p>
            <a:pPr>
              <a:buFont typeface="Wingdings" panose="05000000000000000000" pitchFamily="2" charset="2"/>
              <a:buChar char="ü"/>
            </a:pPr>
            <a:endParaRPr lang="es-ES_trad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dirty="0" err="1" smtClean="0"/>
              <a:t>Ommoord</a:t>
            </a:r>
            <a:r>
              <a:rPr lang="es-ES_tradnl" dirty="0"/>
              <a:t>, un suburbio de </a:t>
            </a:r>
            <a:r>
              <a:rPr lang="es-ES_tradnl" dirty="0" smtClean="0"/>
              <a:t>Rotterdam.</a:t>
            </a:r>
          </a:p>
          <a:p>
            <a:pPr>
              <a:buFont typeface="Wingdings" panose="05000000000000000000" pitchFamily="2" charset="2"/>
              <a:buChar char="ü"/>
            </a:pPr>
            <a:endParaRPr lang="es-ES_trad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dirty="0" smtClean="0"/>
              <a:t>El </a:t>
            </a:r>
            <a:r>
              <a:rPr lang="es-ES_tradnl" dirty="0"/>
              <a:t>Comité de Ética Médica de la Universidad </a:t>
            </a:r>
            <a:r>
              <a:rPr lang="es-ES_tradnl" dirty="0" smtClean="0"/>
              <a:t>Erasmus </a:t>
            </a:r>
            <a:r>
              <a:rPr lang="es-ES_tradnl" dirty="0"/>
              <a:t>aprobó el </a:t>
            </a:r>
            <a:r>
              <a:rPr lang="es-ES_tradnl" dirty="0" smtClean="0"/>
              <a:t>estudio.</a:t>
            </a:r>
          </a:p>
          <a:p>
            <a:pPr>
              <a:buFont typeface="Wingdings" panose="05000000000000000000" pitchFamily="2" charset="2"/>
              <a:buChar char="ü"/>
            </a:pPr>
            <a:endParaRPr lang="es-ES_tradnl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dirty="0"/>
              <a:t>P</a:t>
            </a:r>
            <a:r>
              <a:rPr lang="es-ES_tradnl" dirty="0" smtClean="0"/>
              <a:t>articipantes </a:t>
            </a:r>
            <a:r>
              <a:rPr lang="es-ES_tradnl" dirty="0"/>
              <a:t>dieron su consentimiento informado.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89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DISEÑO DEL ESTUDIO</a:t>
            </a:r>
            <a:endParaRPr lang="es-ES_tradnl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133428"/>
              </p:ext>
            </p:extLst>
          </p:nvPr>
        </p:nvGraphicFramePr>
        <p:xfrm>
          <a:off x="838200" y="1443038"/>
          <a:ext cx="10515600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6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DISEÑO DEL ESTUDIO</a:t>
            </a:r>
            <a:endParaRPr lang="es-ES_tradnl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652426"/>
              </p:ext>
            </p:extLst>
          </p:nvPr>
        </p:nvGraphicFramePr>
        <p:xfrm>
          <a:off x="838200" y="1443038"/>
          <a:ext cx="10515600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6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1477</Words>
  <Application>Microsoft Office PowerPoint</Application>
  <PresentationFormat>Panorámica</PresentationFormat>
  <Paragraphs>147</Paragraphs>
  <Slides>27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Presentación de PowerPoint</vt:lpstr>
      <vt:lpstr>Presentación de PowerPoint</vt:lpstr>
      <vt:lpstr>SISTEMA SANITARIO DE HOLANDA </vt:lpstr>
      <vt:lpstr>Presentación de PowerPoint</vt:lpstr>
      <vt:lpstr>INTRODUCCIÓN</vt:lpstr>
      <vt:lpstr>OBJETIVO</vt:lpstr>
      <vt:lpstr>DISEÑO DEL ESTUDIO</vt:lpstr>
      <vt:lpstr>DISEÑO DEL ESTUDIO</vt:lpstr>
      <vt:lpstr>DISEÑO DEL ESTUDIO</vt:lpstr>
      <vt:lpstr>EVALUACION DE LA FA</vt:lpstr>
      <vt:lpstr>EVALUACION DE LA FA</vt:lpstr>
      <vt:lpstr>EVALUACION DE LA FA</vt:lpstr>
      <vt:lpstr>OTRAS EVALUACIONES</vt:lpstr>
      <vt:lpstr>ANALISIS ESTADISTICO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DISCUSIÓN</vt:lpstr>
      <vt:lpstr>CONCLUSIÓN</vt:lpstr>
      <vt:lpstr> ¿CUÁL ES LA MAGNITUD DEL PROBLEMA?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leon</dc:creator>
  <cp:lastModifiedBy>maria leon</cp:lastModifiedBy>
  <cp:revision>85</cp:revision>
  <dcterms:created xsi:type="dcterms:W3CDTF">2016-01-07T00:54:11Z</dcterms:created>
  <dcterms:modified xsi:type="dcterms:W3CDTF">2016-01-11T16:36:43Z</dcterms:modified>
</cp:coreProperties>
</file>