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68" r:id="rId5"/>
    <p:sldId id="267" r:id="rId6"/>
    <p:sldId id="271" r:id="rId7"/>
    <p:sldId id="262" r:id="rId8"/>
    <p:sldId id="272" r:id="rId9"/>
    <p:sldId id="277" r:id="rId10"/>
    <p:sldId id="278" r:id="rId11"/>
    <p:sldId id="279" r:id="rId12"/>
    <p:sldId id="269" r:id="rId13"/>
    <p:sldId id="280" r:id="rId14"/>
    <p:sldId id="281" r:id="rId15"/>
    <p:sldId id="282" r:id="rId16"/>
    <p:sldId id="274" r:id="rId17"/>
    <p:sldId id="283" r:id="rId18"/>
    <p:sldId id="284" r:id="rId19"/>
    <p:sldId id="276" r:id="rId20"/>
    <p:sldId id="275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57" r:id="rId29"/>
    <p:sldId id="292" r:id="rId30"/>
    <p:sldId id="293" r:id="rId31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22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A137E-7800-4906-97B8-165992ACB2C3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FF1FC9C-FC43-4225-92DC-EAD10A5B8DDC}">
      <dgm:prSet phldrT="[Texto]"/>
      <dgm:spPr/>
      <dgm:t>
        <a:bodyPr/>
        <a:lstStyle/>
        <a:p>
          <a:r>
            <a:rPr lang="es-ES" i="0" dirty="0" smtClean="0">
              <a:solidFill>
                <a:schemeClr val="bg1"/>
              </a:solidFill>
              <a:latin typeface="Candara" panose="020E0502030303020204" pitchFamily="34" charset="0"/>
            </a:rPr>
            <a:t>Estudios que incluían pacientes con:</a:t>
          </a:r>
        </a:p>
        <a:p>
          <a:r>
            <a:rPr lang="es-ES" i="0" dirty="0" smtClean="0">
              <a:solidFill>
                <a:schemeClr val="bg1"/>
              </a:solidFill>
              <a:latin typeface="Candara" panose="020E0502030303020204" pitchFamily="34" charset="0"/>
            </a:rPr>
            <a:t>-EVC con bioprótesis.</a:t>
          </a:r>
        </a:p>
        <a:p>
          <a:r>
            <a:rPr lang="es-ES" i="0" dirty="0" smtClean="0">
              <a:solidFill>
                <a:schemeClr val="bg1"/>
              </a:solidFill>
              <a:latin typeface="Candara" panose="020E0502030303020204" pitchFamily="34" charset="0"/>
            </a:rPr>
            <a:t>-Comparación ACOD vs Warfarina en FA con EVC y bioprótesis.</a:t>
          </a:r>
        </a:p>
        <a:p>
          <a:r>
            <a:rPr lang="es-ES" i="0" dirty="0" smtClean="0">
              <a:solidFill>
                <a:schemeClr val="bg1"/>
              </a:solidFill>
              <a:latin typeface="Candara" panose="020E0502030303020204" pitchFamily="34" charset="0"/>
            </a:rPr>
            <a:t>-Información acerca de Enfermedad Vascular cerebral, embolia sistémica, mortalidad por todas las causas y hemorragia grave.</a:t>
          </a:r>
          <a:endParaRPr lang="es-ES" i="0" dirty="0">
            <a:solidFill>
              <a:schemeClr val="bg1"/>
            </a:solidFill>
          </a:endParaRPr>
        </a:p>
      </dgm:t>
    </dgm:pt>
    <dgm:pt modelId="{3B8DAC56-AF8C-47A3-B70F-3880C5D38E2A}" type="parTrans" cxnId="{0863650F-09C9-4A36-B3A0-32330F62BE05}">
      <dgm:prSet/>
      <dgm:spPr/>
      <dgm:t>
        <a:bodyPr/>
        <a:lstStyle/>
        <a:p>
          <a:endParaRPr lang="es-ES"/>
        </a:p>
      </dgm:t>
    </dgm:pt>
    <dgm:pt modelId="{833957A1-AE0F-4270-97AA-E12B263FF88C}" type="sibTrans" cxnId="{0863650F-09C9-4A36-B3A0-32330F62BE05}">
      <dgm:prSet/>
      <dgm:spPr/>
      <dgm:t>
        <a:bodyPr/>
        <a:lstStyle/>
        <a:p>
          <a:endParaRPr lang="es-ES"/>
        </a:p>
      </dgm:t>
    </dgm:pt>
    <dgm:pt modelId="{4F655EB0-479B-4392-A5FA-363985112DEF}">
      <dgm:prSet phldrT="[Texto]"/>
      <dgm:spPr/>
      <dgm:t>
        <a:bodyPr/>
        <a:lstStyle/>
        <a:p>
          <a:pPr algn="r"/>
          <a:r>
            <a:rPr lang="es-ES" dirty="0" smtClean="0">
              <a:solidFill>
                <a:schemeClr val="bg1"/>
              </a:solidFill>
              <a:latin typeface="Candara" panose="020E0502030303020204" pitchFamily="34" charset="0"/>
            </a:rPr>
            <a:t>Enfermedad Valvular que requería cirugía.</a:t>
          </a:r>
        </a:p>
        <a:p>
          <a:pPr algn="r"/>
          <a:r>
            <a:rPr lang="es-ES" dirty="0" smtClean="0">
              <a:solidFill>
                <a:schemeClr val="bg1"/>
              </a:solidFill>
              <a:latin typeface="Candara" panose="020E0502030303020204" pitchFamily="34" charset="0"/>
            </a:rPr>
            <a:t>Hemodinámicamente inestables</a:t>
          </a:r>
        </a:p>
        <a:p>
          <a:pPr algn="r"/>
          <a:r>
            <a:rPr lang="es-ES" dirty="0" smtClean="0">
              <a:solidFill>
                <a:schemeClr val="bg1"/>
              </a:solidFill>
              <a:latin typeface="Candara" panose="020E0502030303020204" pitchFamily="34" charset="0"/>
            </a:rPr>
            <a:t>Válvulas cardíacas mecánicas</a:t>
          </a:r>
        </a:p>
        <a:p>
          <a:pPr algn="r"/>
          <a:r>
            <a:rPr lang="es-ES" dirty="0" smtClean="0">
              <a:solidFill>
                <a:schemeClr val="bg1"/>
              </a:solidFill>
              <a:latin typeface="Candara" panose="020E0502030303020204" pitchFamily="34" charset="0"/>
            </a:rPr>
            <a:t>Enfermedad valvular reumática</a:t>
          </a:r>
        </a:p>
        <a:p>
          <a:pPr algn="r"/>
          <a:r>
            <a:rPr lang="es-ES" dirty="0" smtClean="0">
              <a:solidFill>
                <a:schemeClr val="bg1"/>
              </a:solidFill>
              <a:latin typeface="Candara" panose="020E0502030303020204" pitchFamily="34" charset="0"/>
            </a:rPr>
            <a:t>Estenosis mitral moderada – severa</a:t>
          </a:r>
        </a:p>
        <a:p>
          <a:pPr algn="r"/>
          <a:r>
            <a:rPr lang="es-ES" dirty="0" smtClean="0">
              <a:solidFill>
                <a:schemeClr val="bg1"/>
              </a:solidFill>
              <a:latin typeface="Candara" panose="020E0502030303020204" pitchFamily="34" charset="0"/>
            </a:rPr>
            <a:t>Estudios que no informaron ictus, mortalidad y sangrado.</a:t>
          </a:r>
          <a:endParaRPr lang="es-ES" dirty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19DCD170-197D-4921-AFFC-1168B0321B26}" type="parTrans" cxnId="{2980FBC4-2F39-44F6-85D8-E23D6BAB6A09}">
      <dgm:prSet/>
      <dgm:spPr/>
      <dgm:t>
        <a:bodyPr/>
        <a:lstStyle/>
        <a:p>
          <a:endParaRPr lang="es-ES"/>
        </a:p>
      </dgm:t>
    </dgm:pt>
    <dgm:pt modelId="{786DF472-50D7-480F-9DF9-E1CED2AC4853}" type="sibTrans" cxnId="{2980FBC4-2F39-44F6-85D8-E23D6BAB6A09}">
      <dgm:prSet/>
      <dgm:spPr/>
      <dgm:t>
        <a:bodyPr/>
        <a:lstStyle/>
        <a:p>
          <a:endParaRPr lang="es-ES"/>
        </a:p>
      </dgm:t>
    </dgm:pt>
    <dgm:pt modelId="{813E496C-2F62-4D95-872A-B12FF4A3995E}" type="pres">
      <dgm:prSet presAssocID="{808A137E-7800-4906-97B8-165992ACB2C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F38826-A98B-4BDA-BCB3-DF6938D4AD20}" type="pres">
      <dgm:prSet presAssocID="{808A137E-7800-4906-97B8-165992ACB2C3}" presName="Background" presStyleLbl="bgImgPlace1" presStyleIdx="0" presStyleCnt="1"/>
      <dgm:spPr/>
    </dgm:pt>
    <dgm:pt modelId="{30F8EFA3-26DC-4DAD-8EEE-EA458665DA77}" type="pres">
      <dgm:prSet presAssocID="{808A137E-7800-4906-97B8-165992ACB2C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A603C4-4EA1-4C78-8606-F1A9B3A1309D}" type="pres">
      <dgm:prSet presAssocID="{808A137E-7800-4906-97B8-165992ACB2C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820832-F1A3-4430-B8D6-A9B179391641}" type="pres">
      <dgm:prSet presAssocID="{808A137E-7800-4906-97B8-165992ACB2C3}" presName="Plus" presStyleLbl="alignNode1" presStyleIdx="0" presStyleCnt="2"/>
      <dgm:spPr>
        <a:solidFill>
          <a:srgbClr val="00B0F0"/>
        </a:solidFill>
        <a:ln>
          <a:solidFill>
            <a:schemeClr val="tx1"/>
          </a:solidFill>
        </a:ln>
      </dgm:spPr>
    </dgm:pt>
    <dgm:pt modelId="{36CFDB5E-2D86-4C72-9E58-86D1732D1DCC}" type="pres">
      <dgm:prSet presAssocID="{808A137E-7800-4906-97B8-165992ACB2C3}" presName="Minus" presStyleLbl="alignNode1" presStyleIdx="1" presStyleCnt="2"/>
      <dgm:spPr>
        <a:solidFill>
          <a:srgbClr val="00B050"/>
        </a:solidFill>
        <a:ln>
          <a:solidFill>
            <a:schemeClr val="tx1"/>
          </a:solidFill>
        </a:ln>
      </dgm:spPr>
    </dgm:pt>
    <dgm:pt modelId="{C24A3606-8446-4E82-9561-623EA07AA704}" type="pres">
      <dgm:prSet presAssocID="{808A137E-7800-4906-97B8-165992ACB2C3}" presName="Divider" presStyleLbl="parChTrans1D1" presStyleIdx="0" presStyleCnt="1"/>
      <dgm:spPr/>
    </dgm:pt>
  </dgm:ptLst>
  <dgm:cxnLst>
    <dgm:cxn modelId="{2980FBC4-2F39-44F6-85D8-E23D6BAB6A09}" srcId="{808A137E-7800-4906-97B8-165992ACB2C3}" destId="{4F655EB0-479B-4392-A5FA-363985112DEF}" srcOrd="1" destOrd="0" parTransId="{19DCD170-197D-4921-AFFC-1168B0321B26}" sibTransId="{786DF472-50D7-480F-9DF9-E1CED2AC4853}"/>
    <dgm:cxn modelId="{7F6CF0B2-4C6D-4F4F-BEAB-B19239513392}" type="presOf" srcId="{CFF1FC9C-FC43-4225-92DC-EAD10A5B8DDC}" destId="{30F8EFA3-26DC-4DAD-8EEE-EA458665DA77}" srcOrd="0" destOrd="0" presId="urn:microsoft.com/office/officeart/2009/3/layout/PlusandMinus"/>
    <dgm:cxn modelId="{74A9F4E6-D9AB-4426-BEDD-276348C953E0}" type="presOf" srcId="{4F655EB0-479B-4392-A5FA-363985112DEF}" destId="{89A603C4-4EA1-4C78-8606-F1A9B3A1309D}" srcOrd="0" destOrd="0" presId="urn:microsoft.com/office/officeart/2009/3/layout/PlusandMinus"/>
    <dgm:cxn modelId="{0863650F-09C9-4A36-B3A0-32330F62BE05}" srcId="{808A137E-7800-4906-97B8-165992ACB2C3}" destId="{CFF1FC9C-FC43-4225-92DC-EAD10A5B8DDC}" srcOrd="0" destOrd="0" parTransId="{3B8DAC56-AF8C-47A3-B70F-3880C5D38E2A}" sibTransId="{833957A1-AE0F-4270-97AA-E12B263FF88C}"/>
    <dgm:cxn modelId="{98520AB3-4950-4800-89D3-071D6F03EC87}" type="presOf" srcId="{808A137E-7800-4906-97B8-165992ACB2C3}" destId="{813E496C-2F62-4D95-872A-B12FF4A3995E}" srcOrd="0" destOrd="0" presId="urn:microsoft.com/office/officeart/2009/3/layout/PlusandMinus"/>
    <dgm:cxn modelId="{7860BC6C-998F-4599-BBE5-5C9D60038775}" type="presParOf" srcId="{813E496C-2F62-4D95-872A-B12FF4A3995E}" destId="{54F38826-A98B-4BDA-BCB3-DF6938D4AD20}" srcOrd="0" destOrd="0" presId="urn:microsoft.com/office/officeart/2009/3/layout/PlusandMinus"/>
    <dgm:cxn modelId="{0F8A24A4-E6D6-4677-8B60-29BF445F6FD5}" type="presParOf" srcId="{813E496C-2F62-4D95-872A-B12FF4A3995E}" destId="{30F8EFA3-26DC-4DAD-8EEE-EA458665DA77}" srcOrd="1" destOrd="0" presId="urn:microsoft.com/office/officeart/2009/3/layout/PlusandMinus"/>
    <dgm:cxn modelId="{88EFEBC5-1C42-452A-A2A8-84B6A2B66316}" type="presParOf" srcId="{813E496C-2F62-4D95-872A-B12FF4A3995E}" destId="{89A603C4-4EA1-4C78-8606-F1A9B3A1309D}" srcOrd="2" destOrd="0" presId="urn:microsoft.com/office/officeart/2009/3/layout/PlusandMinus"/>
    <dgm:cxn modelId="{338C359F-55CB-422A-A0BF-04C8680F2AB0}" type="presParOf" srcId="{813E496C-2F62-4D95-872A-B12FF4A3995E}" destId="{DE820832-F1A3-4430-B8D6-A9B179391641}" srcOrd="3" destOrd="0" presId="urn:microsoft.com/office/officeart/2009/3/layout/PlusandMinus"/>
    <dgm:cxn modelId="{25F01DFB-7AAA-4AC7-89A3-A54060A29A67}" type="presParOf" srcId="{813E496C-2F62-4D95-872A-B12FF4A3995E}" destId="{36CFDB5E-2D86-4C72-9E58-86D1732D1DCC}" srcOrd="4" destOrd="0" presId="urn:microsoft.com/office/officeart/2009/3/layout/PlusandMinus"/>
    <dgm:cxn modelId="{6BA15CA1-1D7F-4636-9065-852FD862A621}" type="presParOf" srcId="{813E496C-2F62-4D95-872A-B12FF4A3995E}" destId="{C24A3606-8446-4E82-9561-623EA07AA70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9E373-2F38-463C-ABE8-5DBDA1030CB4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C41FAA1-4B55-468B-A4AE-8F9ACCF2913F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i="1" dirty="0" smtClean="0">
              <a:latin typeface="Candara" panose="020E0502030303020204" pitchFamily="34" charset="0"/>
            </a:rPr>
            <a:t>Eficacia</a:t>
          </a:r>
          <a:endParaRPr lang="es-ES" i="1" dirty="0">
            <a:latin typeface="Candara" panose="020E0502030303020204" pitchFamily="34" charset="0"/>
          </a:endParaRPr>
        </a:p>
      </dgm:t>
    </dgm:pt>
    <dgm:pt modelId="{8C616CDA-E5B9-47EA-8D04-C71F8103BF94}" type="parTrans" cxnId="{159F8FFF-9FC9-45D6-8AD0-D9E995446263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D72585A6-30C5-4BD6-A73C-62F7CB3C4A5E}" type="sibTrans" cxnId="{159F8FFF-9FC9-45D6-8AD0-D9E995446263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2FB487D2-F917-42EF-A3BD-6DAE3D2D8E6C}">
      <dgm:prSet phldrT="[Texto]"/>
      <dgm:spPr/>
      <dgm:t>
        <a:bodyPr/>
        <a:lstStyle/>
        <a:p>
          <a:r>
            <a:rPr lang="es-ES" b="1" i="1" dirty="0" smtClean="0">
              <a:latin typeface="Candara" panose="020E0502030303020204" pitchFamily="34" charset="0"/>
            </a:rPr>
            <a:t>Primario:</a:t>
          </a:r>
          <a:endParaRPr lang="es-ES" b="1" i="1" dirty="0">
            <a:latin typeface="Candara" panose="020E0502030303020204" pitchFamily="34" charset="0"/>
          </a:endParaRPr>
        </a:p>
      </dgm:t>
    </dgm:pt>
    <dgm:pt modelId="{39440759-CB83-4118-8A18-4BD5824F0AD6}" type="parTrans" cxnId="{CF657AB7-9EAA-488F-BCAC-D64FFD821B2E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A11AADF9-8944-4666-8702-DAFCDBE91189}" type="sibTrans" cxnId="{CF657AB7-9EAA-488F-BCAC-D64FFD821B2E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39344637-7AA7-4EA6-82EE-5EF63397715F}">
      <dgm:prSet phldrT="[Texto]"/>
      <dgm:spPr/>
      <dgm:t>
        <a:bodyPr/>
        <a:lstStyle/>
        <a:p>
          <a:r>
            <a:rPr lang="es-ES" i="1" dirty="0" smtClean="0">
              <a:latin typeface="Candara" panose="020E0502030303020204" pitchFamily="34" charset="0"/>
            </a:rPr>
            <a:t>Combinación de ictus (isquémico, hemorrágico e indeterminado) y embolia sistémica</a:t>
          </a:r>
          <a:endParaRPr lang="es-ES" i="1" dirty="0">
            <a:latin typeface="Candara" panose="020E0502030303020204" pitchFamily="34" charset="0"/>
          </a:endParaRPr>
        </a:p>
      </dgm:t>
    </dgm:pt>
    <dgm:pt modelId="{92EAC653-4EE2-4B05-AE8A-ADC6AEB509C9}" type="parTrans" cxnId="{321F24FF-01E2-4C63-ACDE-74CBCB09FA1F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A2487674-3818-4B9C-85AF-E8DFC1BE2491}" type="sibTrans" cxnId="{321F24FF-01E2-4C63-ACDE-74CBCB09FA1F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F16967B3-3D32-428E-A401-0FCBCA5AED20}">
      <dgm:prSet phldrT="[Texto]"/>
      <dgm:spPr>
        <a:solidFill>
          <a:srgbClr val="00B050"/>
        </a:solidFill>
      </dgm:spPr>
      <dgm:t>
        <a:bodyPr/>
        <a:lstStyle/>
        <a:p>
          <a:r>
            <a:rPr lang="es-ES" i="1" dirty="0" smtClean="0">
              <a:latin typeface="Candara" panose="020E0502030303020204" pitchFamily="34" charset="0"/>
            </a:rPr>
            <a:t>Seguridad</a:t>
          </a:r>
          <a:endParaRPr lang="es-ES" i="1" dirty="0">
            <a:latin typeface="Candara" panose="020E0502030303020204" pitchFamily="34" charset="0"/>
          </a:endParaRPr>
        </a:p>
      </dgm:t>
    </dgm:pt>
    <dgm:pt modelId="{F2BB7231-F411-4B0D-9757-687F28B5BFBB}" type="parTrans" cxnId="{1EDDA972-1935-4478-8FB7-656989A448FD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1C911278-74F4-42DE-B1D1-A4B68D1352A2}" type="sibTrans" cxnId="{1EDDA972-1935-4478-8FB7-656989A448FD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3CBBDB0D-028E-4A4D-9880-536FE0BA0D94}">
      <dgm:prSet phldrT="[Texto]"/>
      <dgm:spPr/>
      <dgm:t>
        <a:bodyPr/>
        <a:lstStyle/>
        <a:p>
          <a:r>
            <a:rPr lang="es-ES" b="1" i="1" dirty="0" smtClean="0">
              <a:latin typeface="Candara" panose="020E0502030303020204" pitchFamily="34" charset="0"/>
            </a:rPr>
            <a:t>Primario: </a:t>
          </a:r>
          <a:r>
            <a:rPr lang="es-ES" b="0" i="1" dirty="0" smtClean="0">
              <a:latin typeface="Candara" panose="020E0502030303020204" pitchFamily="34" charset="0"/>
            </a:rPr>
            <a:t>Hemorragia mayor.</a:t>
          </a:r>
          <a:endParaRPr lang="es-ES" b="1" i="1" dirty="0">
            <a:latin typeface="Candara" panose="020E0502030303020204" pitchFamily="34" charset="0"/>
          </a:endParaRPr>
        </a:p>
      </dgm:t>
    </dgm:pt>
    <dgm:pt modelId="{63975671-4919-443A-8655-791145264A52}" type="parTrans" cxnId="{CB50EF87-33AE-45DF-84A0-12EE1D1068BA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8AF55C84-1703-48BA-AFC7-649757A72B24}" type="sibTrans" cxnId="{CB50EF87-33AE-45DF-84A0-12EE1D1068BA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3873972A-40AD-4D2A-BF36-CA6B52E3496D}">
      <dgm:prSet phldrT="[Texto]"/>
      <dgm:spPr/>
      <dgm:t>
        <a:bodyPr/>
        <a:lstStyle/>
        <a:p>
          <a:r>
            <a:rPr lang="es-ES" b="1" i="1" dirty="0" smtClean="0">
              <a:latin typeface="Candara" panose="020E0502030303020204" pitchFamily="34" charset="0"/>
            </a:rPr>
            <a:t>Secundario:</a:t>
          </a:r>
          <a:r>
            <a:rPr lang="es-ES" b="0" i="1" dirty="0" smtClean="0">
              <a:latin typeface="Candara" panose="020E0502030303020204" pitchFamily="34" charset="0"/>
            </a:rPr>
            <a:t> Hemorragia intracraneal y mortalidad por todas las causas.</a:t>
          </a:r>
          <a:endParaRPr lang="es-ES" b="1" i="1" dirty="0">
            <a:latin typeface="Candara" panose="020E0502030303020204" pitchFamily="34" charset="0"/>
          </a:endParaRPr>
        </a:p>
      </dgm:t>
    </dgm:pt>
    <dgm:pt modelId="{0170306B-4B25-43A4-A310-0F9E57786A90}" type="parTrans" cxnId="{47F25B71-C74E-497D-9CC0-945C116DABDA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EE86FFE8-4E1C-40CA-A008-40B911793E0B}" type="sibTrans" cxnId="{47F25B71-C74E-497D-9CC0-945C116DABDA}">
      <dgm:prSet/>
      <dgm:spPr/>
      <dgm:t>
        <a:bodyPr/>
        <a:lstStyle/>
        <a:p>
          <a:endParaRPr lang="es-ES" i="1">
            <a:latin typeface="Candara" panose="020E0502030303020204" pitchFamily="34" charset="0"/>
          </a:endParaRPr>
        </a:p>
      </dgm:t>
    </dgm:pt>
    <dgm:pt modelId="{F58564F7-4DE1-404F-980B-D7DAEAEA1A7D}" type="pres">
      <dgm:prSet presAssocID="{4289E373-2F38-463C-ABE8-5DBDA1030CB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9993819-812F-4FBE-8C86-5BFE7815B39B}" type="pres">
      <dgm:prSet presAssocID="{3C41FAA1-4B55-468B-A4AE-8F9ACCF2913F}" presName="linNode" presStyleCnt="0"/>
      <dgm:spPr/>
    </dgm:pt>
    <dgm:pt modelId="{90BBB0B7-E9E5-405A-905E-75420315BF3D}" type="pres">
      <dgm:prSet presAssocID="{3C41FAA1-4B55-468B-A4AE-8F9ACCF2913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C19044-13F0-4776-9072-A9F83CDB88AE}" type="pres">
      <dgm:prSet presAssocID="{3C41FAA1-4B55-468B-A4AE-8F9ACCF2913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EE9D80-6531-40E5-B294-063726A87B95}" type="pres">
      <dgm:prSet presAssocID="{D72585A6-30C5-4BD6-A73C-62F7CB3C4A5E}" presName="spacing" presStyleCnt="0"/>
      <dgm:spPr/>
    </dgm:pt>
    <dgm:pt modelId="{89F27F95-5332-4FF8-9679-CAC07689644A}" type="pres">
      <dgm:prSet presAssocID="{F16967B3-3D32-428E-A401-0FCBCA5AED20}" presName="linNode" presStyleCnt="0"/>
      <dgm:spPr/>
    </dgm:pt>
    <dgm:pt modelId="{46D3DC90-B61B-422E-B2AB-E893B21E4F17}" type="pres">
      <dgm:prSet presAssocID="{F16967B3-3D32-428E-A401-0FCBCA5AED2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7396A-14FB-4EDD-8E66-049F7B5A4773}" type="pres">
      <dgm:prSet presAssocID="{F16967B3-3D32-428E-A401-0FCBCA5AED2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FFFA5C-0508-4E7F-BECB-04ACED3EA958}" type="presOf" srcId="{3C41FAA1-4B55-468B-A4AE-8F9ACCF2913F}" destId="{90BBB0B7-E9E5-405A-905E-75420315BF3D}" srcOrd="0" destOrd="0" presId="urn:microsoft.com/office/officeart/2005/8/layout/vList6"/>
    <dgm:cxn modelId="{159F8FFF-9FC9-45D6-8AD0-D9E995446263}" srcId="{4289E373-2F38-463C-ABE8-5DBDA1030CB4}" destId="{3C41FAA1-4B55-468B-A4AE-8F9ACCF2913F}" srcOrd="0" destOrd="0" parTransId="{8C616CDA-E5B9-47EA-8D04-C71F8103BF94}" sibTransId="{D72585A6-30C5-4BD6-A73C-62F7CB3C4A5E}"/>
    <dgm:cxn modelId="{E4AE6F73-AAF9-4890-893D-BB866AED562E}" type="presOf" srcId="{F16967B3-3D32-428E-A401-0FCBCA5AED20}" destId="{46D3DC90-B61B-422E-B2AB-E893B21E4F17}" srcOrd="0" destOrd="0" presId="urn:microsoft.com/office/officeart/2005/8/layout/vList6"/>
    <dgm:cxn modelId="{0CC2CD82-A21E-4B5B-8609-330BE86B2A77}" type="presOf" srcId="{2FB487D2-F917-42EF-A3BD-6DAE3D2D8E6C}" destId="{75C19044-13F0-4776-9072-A9F83CDB88AE}" srcOrd="0" destOrd="0" presId="urn:microsoft.com/office/officeart/2005/8/layout/vList6"/>
    <dgm:cxn modelId="{6ED49178-AE30-4D7A-BA01-F8D71BC9DF24}" type="presOf" srcId="{3CBBDB0D-028E-4A4D-9880-536FE0BA0D94}" destId="{32F7396A-14FB-4EDD-8E66-049F7B5A4773}" srcOrd="0" destOrd="0" presId="urn:microsoft.com/office/officeart/2005/8/layout/vList6"/>
    <dgm:cxn modelId="{82CCEB40-FD94-43AF-80B4-19F8836E26C3}" type="presOf" srcId="{3873972A-40AD-4D2A-BF36-CA6B52E3496D}" destId="{32F7396A-14FB-4EDD-8E66-049F7B5A4773}" srcOrd="0" destOrd="1" presId="urn:microsoft.com/office/officeart/2005/8/layout/vList6"/>
    <dgm:cxn modelId="{72733898-65C4-4ABD-83F4-1E972E3545E3}" type="presOf" srcId="{4289E373-2F38-463C-ABE8-5DBDA1030CB4}" destId="{F58564F7-4DE1-404F-980B-D7DAEAEA1A7D}" srcOrd="0" destOrd="0" presId="urn:microsoft.com/office/officeart/2005/8/layout/vList6"/>
    <dgm:cxn modelId="{CF657AB7-9EAA-488F-BCAC-D64FFD821B2E}" srcId="{3C41FAA1-4B55-468B-A4AE-8F9ACCF2913F}" destId="{2FB487D2-F917-42EF-A3BD-6DAE3D2D8E6C}" srcOrd="0" destOrd="0" parTransId="{39440759-CB83-4118-8A18-4BD5824F0AD6}" sibTransId="{A11AADF9-8944-4666-8702-DAFCDBE91189}"/>
    <dgm:cxn modelId="{CB50EF87-33AE-45DF-84A0-12EE1D1068BA}" srcId="{F16967B3-3D32-428E-A401-0FCBCA5AED20}" destId="{3CBBDB0D-028E-4A4D-9880-536FE0BA0D94}" srcOrd="0" destOrd="0" parTransId="{63975671-4919-443A-8655-791145264A52}" sibTransId="{8AF55C84-1703-48BA-AFC7-649757A72B24}"/>
    <dgm:cxn modelId="{47F25B71-C74E-497D-9CC0-945C116DABDA}" srcId="{F16967B3-3D32-428E-A401-0FCBCA5AED20}" destId="{3873972A-40AD-4D2A-BF36-CA6B52E3496D}" srcOrd="1" destOrd="0" parTransId="{0170306B-4B25-43A4-A310-0F9E57786A90}" sibTransId="{EE86FFE8-4E1C-40CA-A008-40B911793E0B}"/>
    <dgm:cxn modelId="{1EDDA972-1935-4478-8FB7-656989A448FD}" srcId="{4289E373-2F38-463C-ABE8-5DBDA1030CB4}" destId="{F16967B3-3D32-428E-A401-0FCBCA5AED20}" srcOrd="1" destOrd="0" parTransId="{F2BB7231-F411-4B0D-9757-687F28B5BFBB}" sibTransId="{1C911278-74F4-42DE-B1D1-A4B68D1352A2}"/>
    <dgm:cxn modelId="{321F24FF-01E2-4C63-ACDE-74CBCB09FA1F}" srcId="{3C41FAA1-4B55-468B-A4AE-8F9ACCF2913F}" destId="{39344637-7AA7-4EA6-82EE-5EF63397715F}" srcOrd="1" destOrd="0" parTransId="{92EAC653-4EE2-4B05-AE8A-ADC6AEB509C9}" sibTransId="{A2487674-3818-4B9C-85AF-E8DFC1BE2491}"/>
    <dgm:cxn modelId="{DA1CC124-23BE-4E69-BEDA-A66915CDC9DD}" type="presOf" srcId="{39344637-7AA7-4EA6-82EE-5EF63397715F}" destId="{75C19044-13F0-4776-9072-A9F83CDB88AE}" srcOrd="0" destOrd="1" presId="urn:microsoft.com/office/officeart/2005/8/layout/vList6"/>
    <dgm:cxn modelId="{13540C92-A698-4413-9C6E-53C5CD509EA5}" type="presParOf" srcId="{F58564F7-4DE1-404F-980B-D7DAEAEA1A7D}" destId="{49993819-812F-4FBE-8C86-5BFE7815B39B}" srcOrd="0" destOrd="0" presId="urn:microsoft.com/office/officeart/2005/8/layout/vList6"/>
    <dgm:cxn modelId="{D98F3A9E-EBA2-4F8D-B213-DA5678110251}" type="presParOf" srcId="{49993819-812F-4FBE-8C86-5BFE7815B39B}" destId="{90BBB0B7-E9E5-405A-905E-75420315BF3D}" srcOrd="0" destOrd="0" presId="urn:microsoft.com/office/officeart/2005/8/layout/vList6"/>
    <dgm:cxn modelId="{4158B0CE-E31C-4C0E-8BD1-ADF50C31E151}" type="presParOf" srcId="{49993819-812F-4FBE-8C86-5BFE7815B39B}" destId="{75C19044-13F0-4776-9072-A9F83CDB88AE}" srcOrd="1" destOrd="0" presId="urn:microsoft.com/office/officeart/2005/8/layout/vList6"/>
    <dgm:cxn modelId="{13F1B6B4-22B0-43EF-8A8F-2218CCB23549}" type="presParOf" srcId="{F58564F7-4DE1-404F-980B-D7DAEAEA1A7D}" destId="{F4EE9D80-6531-40E5-B294-063726A87B95}" srcOrd="1" destOrd="0" presId="urn:microsoft.com/office/officeart/2005/8/layout/vList6"/>
    <dgm:cxn modelId="{4E01C4D9-5518-4F2B-9664-5F00EAF3425D}" type="presParOf" srcId="{F58564F7-4DE1-404F-980B-D7DAEAEA1A7D}" destId="{89F27F95-5332-4FF8-9679-CAC07689644A}" srcOrd="2" destOrd="0" presId="urn:microsoft.com/office/officeart/2005/8/layout/vList6"/>
    <dgm:cxn modelId="{F196C8A9-5A43-45A0-BDD0-41016B82410A}" type="presParOf" srcId="{89F27F95-5332-4FF8-9679-CAC07689644A}" destId="{46D3DC90-B61B-422E-B2AB-E893B21E4F17}" srcOrd="0" destOrd="0" presId="urn:microsoft.com/office/officeart/2005/8/layout/vList6"/>
    <dgm:cxn modelId="{CE7DFBFD-4E8F-4AD6-A839-338234B49B56}" type="presParOf" srcId="{89F27F95-5332-4FF8-9679-CAC07689644A}" destId="{32F7396A-14FB-4EDD-8E66-049F7B5A47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38826-A98B-4BDA-BCB3-DF6938D4AD20}">
      <dsp:nvSpPr>
        <dsp:cNvPr id="0" name=""/>
        <dsp:cNvSpPr/>
      </dsp:nvSpPr>
      <dsp:spPr>
        <a:xfrm>
          <a:off x="678226" y="1175151"/>
          <a:ext cx="6556185" cy="3388196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8EFA3-26DC-4DAD-8EEE-EA458665DA77}">
      <dsp:nvSpPr>
        <dsp:cNvPr id="0" name=""/>
        <dsp:cNvSpPr/>
      </dsp:nvSpPr>
      <dsp:spPr>
        <a:xfrm>
          <a:off x="874158" y="1571405"/>
          <a:ext cx="3044481" cy="289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0" kern="1200" dirty="0" smtClean="0">
              <a:solidFill>
                <a:schemeClr val="bg1"/>
              </a:solidFill>
              <a:latin typeface="Candara" panose="020E0502030303020204" pitchFamily="34" charset="0"/>
            </a:rPr>
            <a:t>Estudios que incluían pacientes con: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0" kern="1200" dirty="0" smtClean="0">
              <a:solidFill>
                <a:schemeClr val="bg1"/>
              </a:solidFill>
              <a:latin typeface="Candara" panose="020E0502030303020204" pitchFamily="34" charset="0"/>
            </a:rPr>
            <a:t>-EVC con bioprótesis.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0" kern="1200" dirty="0" smtClean="0">
              <a:solidFill>
                <a:schemeClr val="bg1"/>
              </a:solidFill>
              <a:latin typeface="Candara" panose="020E0502030303020204" pitchFamily="34" charset="0"/>
            </a:rPr>
            <a:t>-Comparación ACOD vs Warfarina en FA con EVC y bioprótesis.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0" kern="1200" dirty="0" smtClean="0">
              <a:solidFill>
                <a:schemeClr val="bg1"/>
              </a:solidFill>
              <a:latin typeface="Candara" panose="020E0502030303020204" pitchFamily="34" charset="0"/>
            </a:rPr>
            <a:t>-Información acerca de Enfermedad Vascular cerebral, embolia sistémica, mortalidad por todas las causas y hemorragia grave.</a:t>
          </a:r>
          <a:endParaRPr lang="es-ES" sz="1600" i="0" kern="1200" dirty="0">
            <a:solidFill>
              <a:schemeClr val="bg1"/>
            </a:solidFill>
          </a:endParaRPr>
        </a:p>
      </dsp:txBody>
      <dsp:txXfrm>
        <a:off x="874158" y="1571405"/>
        <a:ext cx="3044481" cy="2898560"/>
      </dsp:txXfrm>
    </dsp:sp>
    <dsp:sp modelId="{89A603C4-4EA1-4C78-8606-F1A9B3A1309D}">
      <dsp:nvSpPr>
        <dsp:cNvPr id="0" name=""/>
        <dsp:cNvSpPr/>
      </dsp:nvSpPr>
      <dsp:spPr>
        <a:xfrm>
          <a:off x="3986462" y="1571405"/>
          <a:ext cx="3044481" cy="289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  <a:latin typeface="Candara" panose="020E0502030303020204" pitchFamily="34" charset="0"/>
            </a:rPr>
            <a:t>Enfermedad Valvular que requería cirugía.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  <a:latin typeface="Candara" panose="020E0502030303020204" pitchFamily="34" charset="0"/>
            </a:rPr>
            <a:t>Hemodinámicamente inestables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  <a:latin typeface="Candara" panose="020E0502030303020204" pitchFamily="34" charset="0"/>
            </a:rPr>
            <a:t>Válvulas cardíacas mecánicas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  <a:latin typeface="Candara" panose="020E0502030303020204" pitchFamily="34" charset="0"/>
            </a:rPr>
            <a:t>Enfermedad valvular reumática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  <a:latin typeface="Candara" panose="020E0502030303020204" pitchFamily="34" charset="0"/>
            </a:rPr>
            <a:t>Estenosis mitral moderada – severa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  <a:latin typeface="Candara" panose="020E0502030303020204" pitchFamily="34" charset="0"/>
            </a:rPr>
            <a:t>Estudios que no informaron ictus, mortalidad y sangrado.</a:t>
          </a:r>
          <a:endParaRPr lang="es-ES" sz="1600" kern="1200" dirty="0">
            <a:solidFill>
              <a:schemeClr val="bg1"/>
            </a:solidFill>
            <a:latin typeface="Candara" panose="020E0502030303020204" pitchFamily="34" charset="0"/>
          </a:endParaRPr>
        </a:p>
      </dsp:txBody>
      <dsp:txXfrm>
        <a:off x="3986462" y="1571405"/>
        <a:ext cx="3044481" cy="2898560"/>
      </dsp:txXfrm>
    </dsp:sp>
    <dsp:sp modelId="{DE820832-F1A3-4430-B8D6-A9B179391641}">
      <dsp:nvSpPr>
        <dsp:cNvPr id="0" name=""/>
        <dsp:cNvSpPr/>
      </dsp:nvSpPr>
      <dsp:spPr>
        <a:xfrm>
          <a:off x="0" y="497099"/>
          <a:ext cx="1281093" cy="1281093"/>
        </a:xfrm>
        <a:prstGeom prst="plus">
          <a:avLst>
            <a:gd name="adj" fmla="val 32810"/>
          </a:avLst>
        </a:prstGeom>
        <a:solidFill>
          <a:srgbClr val="00B0F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FDB5E-2D86-4C72-9E58-86D1732D1DCC}">
      <dsp:nvSpPr>
        <dsp:cNvPr id="0" name=""/>
        <dsp:cNvSpPr/>
      </dsp:nvSpPr>
      <dsp:spPr>
        <a:xfrm>
          <a:off x="6330109" y="957811"/>
          <a:ext cx="1205735" cy="413194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A3606-8446-4E82-9561-623EA07AA704}">
      <dsp:nvSpPr>
        <dsp:cNvPr id="0" name=""/>
        <dsp:cNvSpPr/>
      </dsp:nvSpPr>
      <dsp:spPr>
        <a:xfrm>
          <a:off x="3956318" y="1577603"/>
          <a:ext cx="753" cy="2768404"/>
        </a:xfrm>
        <a:prstGeom prst="line">
          <a:avLst/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19044-13F0-4776-9072-A9F83CDB88AE}">
      <dsp:nvSpPr>
        <dsp:cNvPr id="0" name=""/>
        <dsp:cNvSpPr/>
      </dsp:nvSpPr>
      <dsp:spPr>
        <a:xfrm>
          <a:off x="3120062" y="476"/>
          <a:ext cx="4680093" cy="18586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i="1" kern="1200" dirty="0" smtClean="0">
              <a:latin typeface="Candara" panose="020E0502030303020204" pitchFamily="34" charset="0"/>
            </a:rPr>
            <a:t>Primario:</a:t>
          </a:r>
          <a:endParaRPr lang="es-ES" sz="2100" b="1" i="1" kern="1200" dirty="0">
            <a:latin typeface="Candara" panose="020E0502030303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i="1" kern="1200" dirty="0" smtClean="0">
              <a:latin typeface="Candara" panose="020E0502030303020204" pitchFamily="34" charset="0"/>
            </a:rPr>
            <a:t>Combinación de ictus (isquémico, hemorrágico e indeterminado) y embolia sistémica</a:t>
          </a:r>
          <a:endParaRPr lang="es-ES" sz="2100" i="1" kern="1200" dirty="0">
            <a:latin typeface="Candara" panose="020E0502030303020204" pitchFamily="34" charset="0"/>
          </a:endParaRPr>
        </a:p>
      </dsp:txBody>
      <dsp:txXfrm>
        <a:off x="3120062" y="232811"/>
        <a:ext cx="3983088" cy="1394009"/>
      </dsp:txXfrm>
    </dsp:sp>
    <dsp:sp modelId="{90BBB0B7-E9E5-405A-905E-75420315BF3D}">
      <dsp:nvSpPr>
        <dsp:cNvPr id="0" name=""/>
        <dsp:cNvSpPr/>
      </dsp:nvSpPr>
      <dsp:spPr>
        <a:xfrm>
          <a:off x="0" y="476"/>
          <a:ext cx="3120062" cy="1858679"/>
        </a:xfrm>
        <a:prstGeom prst="roundRect">
          <a:avLst/>
        </a:prstGeom>
        <a:solidFill>
          <a:srgbClr val="00B0F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i="1" kern="1200" dirty="0" smtClean="0">
              <a:latin typeface="Candara" panose="020E0502030303020204" pitchFamily="34" charset="0"/>
            </a:rPr>
            <a:t>Eficacia</a:t>
          </a:r>
          <a:endParaRPr lang="es-ES" sz="4600" i="1" kern="1200" dirty="0">
            <a:latin typeface="Candara" panose="020E0502030303020204" pitchFamily="34" charset="0"/>
          </a:endParaRPr>
        </a:p>
      </dsp:txBody>
      <dsp:txXfrm>
        <a:off x="90733" y="91209"/>
        <a:ext cx="2938596" cy="1677213"/>
      </dsp:txXfrm>
    </dsp:sp>
    <dsp:sp modelId="{32F7396A-14FB-4EDD-8E66-049F7B5A4773}">
      <dsp:nvSpPr>
        <dsp:cNvPr id="0" name=""/>
        <dsp:cNvSpPr/>
      </dsp:nvSpPr>
      <dsp:spPr>
        <a:xfrm>
          <a:off x="3120062" y="2045024"/>
          <a:ext cx="4680093" cy="18586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5979172"/>
            <a:satOff val="-247"/>
            <a:lumOff val="87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-5979172"/>
              <a:satOff val="-247"/>
              <a:lumOff val="8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i="1" kern="1200" dirty="0" smtClean="0">
              <a:latin typeface="Candara" panose="020E0502030303020204" pitchFamily="34" charset="0"/>
            </a:rPr>
            <a:t>Primario: </a:t>
          </a:r>
          <a:r>
            <a:rPr lang="es-ES" sz="2100" b="0" i="1" kern="1200" dirty="0" smtClean="0">
              <a:latin typeface="Candara" panose="020E0502030303020204" pitchFamily="34" charset="0"/>
            </a:rPr>
            <a:t>Hemorragia mayor.</a:t>
          </a:r>
          <a:endParaRPr lang="es-ES" sz="2100" b="1" i="1" kern="1200" dirty="0">
            <a:latin typeface="Candara" panose="020E0502030303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i="1" kern="1200" dirty="0" smtClean="0">
              <a:latin typeface="Candara" panose="020E0502030303020204" pitchFamily="34" charset="0"/>
            </a:rPr>
            <a:t>Secundario:</a:t>
          </a:r>
          <a:r>
            <a:rPr lang="es-ES" sz="2100" b="0" i="1" kern="1200" dirty="0" smtClean="0">
              <a:latin typeface="Candara" panose="020E0502030303020204" pitchFamily="34" charset="0"/>
            </a:rPr>
            <a:t> Hemorragia intracraneal y mortalidad por todas las causas.</a:t>
          </a:r>
          <a:endParaRPr lang="es-ES" sz="2100" b="1" i="1" kern="1200" dirty="0">
            <a:latin typeface="Candara" panose="020E0502030303020204" pitchFamily="34" charset="0"/>
          </a:endParaRPr>
        </a:p>
      </dsp:txBody>
      <dsp:txXfrm>
        <a:off x="3120062" y="2277359"/>
        <a:ext cx="3983088" cy="1394009"/>
      </dsp:txXfrm>
    </dsp:sp>
    <dsp:sp modelId="{46D3DC90-B61B-422E-B2AB-E893B21E4F17}">
      <dsp:nvSpPr>
        <dsp:cNvPr id="0" name=""/>
        <dsp:cNvSpPr/>
      </dsp:nvSpPr>
      <dsp:spPr>
        <a:xfrm>
          <a:off x="0" y="2045024"/>
          <a:ext cx="3120062" cy="1858679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i="1" kern="1200" dirty="0" smtClean="0">
              <a:latin typeface="Candara" panose="020E0502030303020204" pitchFamily="34" charset="0"/>
            </a:rPr>
            <a:t>Seguridad</a:t>
          </a:r>
          <a:endParaRPr lang="es-ES" sz="4600" i="1" kern="1200" dirty="0">
            <a:latin typeface="Candara" panose="020E0502030303020204" pitchFamily="34" charset="0"/>
          </a:endParaRPr>
        </a:p>
      </dsp:txBody>
      <dsp:txXfrm>
        <a:off x="90733" y="2135757"/>
        <a:ext cx="2938596" cy="1677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358C0-C44C-498D-A1E1-DE48B4230B7D}" type="datetime1">
              <a:rPr lang="es-ES" smtClean="0"/>
              <a:t>04/05/2022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2B87-2711-4A81-9AC1-A41D13AFD163}" type="datetime1">
              <a:rPr lang="es-ES" smtClean="0"/>
              <a:pPr/>
              <a:t>04/05/2022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068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25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983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94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477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359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973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02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021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056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71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458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164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001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382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169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042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104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7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81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65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472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49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324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80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06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A84119-8240-4845-BD01-2786B6976425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51CC07-C6EA-4B19-B21B-F21CD960CB05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55427-7CF5-4CF7-B6B0-39C2418E56E7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547786-EEBE-4706-ACD9-FE928A10B11B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C03DAB1D-FF88-4B1F-9694-673F0907BE82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E7047D-2722-4D09-999A-DD62A657ADBF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descripción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9E33FB-4060-4D94-A6F0-5780C0264376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2" name="Marcador de posición de texto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texto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440861-38A6-4A65-9D49-5A3755B00870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C0DC0-7AA0-47B4-8566-3139D7BCA291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Cuadro de texto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Cuadro de texto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DE5C9-B45B-4EFF-BB41-776A451104B3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B57C3C-5B5B-4C4B-AF84-C4AD3D8A19F3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DD45ED-4241-4ADD-AF00-4987BA86337A}" type="datetime1">
              <a:rPr lang="es-ES" noProof="0" smtClean="0"/>
              <a:t>04/05/2022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84F1CF7-BF3F-49C4-9A5C-92E251F1CFD2}" type="datetime1">
              <a:rPr lang="es-ES" noProof="0" smtClean="0"/>
              <a:t>04/05/2022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9498" y="1905566"/>
            <a:ext cx="8683625" cy="1949997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700" dirty="0" smtClean="0">
                <a:solidFill>
                  <a:srgbClr val="FFFF00"/>
                </a:solidFill>
              </a:rPr>
              <a:t>SEGUNDO CICLO DE </a:t>
            </a:r>
            <a:br>
              <a:rPr lang="es-ES" sz="4700" dirty="0" smtClean="0">
                <a:solidFill>
                  <a:srgbClr val="FFFF00"/>
                </a:solidFill>
              </a:rPr>
            </a:br>
            <a:r>
              <a:rPr lang="es-ES" sz="4700" dirty="0" smtClean="0">
                <a:solidFill>
                  <a:srgbClr val="FFFF00"/>
                </a:solidFill>
              </a:rPr>
              <a:t>EVIDENCIA CIENTÍFICA</a:t>
            </a:r>
            <a:endParaRPr lang="es-ES" sz="4700" dirty="0">
              <a:solidFill>
                <a:srgbClr val="FFFF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498" y="3770848"/>
            <a:ext cx="8683625" cy="73284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200" b="1" i="1" cap="none" dirty="0" smtClean="0">
                <a:latin typeface="Candara" panose="020E0502030303020204" pitchFamily="34" charset="0"/>
              </a:rPr>
              <a:t>Enfermedad Valvular </a:t>
            </a:r>
            <a:r>
              <a:rPr lang="es-ES" sz="3200" b="1" i="1" cap="none" dirty="0">
                <a:latin typeface="Candara" panose="020E0502030303020204" pitchFamily="34" charset="0"/>
              </a:rPr>
              <a:t>C</a:t>
            </a:r>
            <a:r>
              <a:rPr lang="es-ES" sz="3200" b="1" i="1" cap="none" dirty="0" smtClean="0">
                <a:latin typeface="Candara" panose="020E0502030303020204" pitchFamily="34" charset="0"/>
              </a:rPr>
              <a:t>ardíaca</a:t>
            </a:r>
          </a:p>
          <a:p>
            <a:pPr algn="ctr" rtl="0"/>
            <a:endParaRPr lang="es-ES" sz="3200" i="1" cap="none" dirty="0" smtClean="0">
              <a:latin typeface="Candara" panose="020E0502030303020204" pitchFamily="34" charset="0"/>
            </a:endParaRPr>
          </a:p>
          <a:p>
            <a:pPr algn="ctr" rtl="0"/>
            <a:endParaRPr lang="es-ES" sz="3200" i="1" cap="none" dirty="0">
              <a:latin typeface="Candara" panose="020E0502030303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248346" y="4887406"/>
            <a:ext cx="7484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rgbClr val="FFFF00"/>
                </a:solidFill>
              </a:rPr>
              <a:t>Grupo 1:</a:t>
            </a:r>
          </a:p>
          <a:p>
            <a:pPr algn="ctr"/>
            <a:endParaRPr lang="es-VE" dirty="0"/>
          </a:p>
          <a:p>
            <a:pPr algn="ctr"/>
            <a:endParaRPr lang="es-VE" dirty="0" smtClean="0"/>
          </a:p>
          <a:p>
            <a:pPr algn="ctr"/>
            <a:endParaRPr lang="es-VE" dirty="0"/>
          </a:p>
          <a:p>
            <a:pPr algn="ctr"/>
            <a:endParaRPr lang="es-VE" dirty="0" smtClean="0"/>
          </a:p>
          <a:p>
            <a:pPr algn="ctr"/>
            <a:endParaRPr lang="es-VE" dirty="0"/>
          </a:p>
          <a:p>
            <a:pPr algn="ctr"/>
            <a:r>
              <a:rPr lang="es-VE" sz="1600" dirty="0" smtClean="0"/>
              <a:t>Mayo, 2022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24939"/>
              </p:ext>
            </p:extLst>
          </p:nvPr>
        </p:nvGraphicFramePr>
        <p:xfrm>
          <a:off x="3926787" y="5358050"/>
          <a:ext cx="8127999" cy="101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2421764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96443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6537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i="1" dirty="0" smtClean="0">
                          <a:latin typeface="Candara" panose="020E0502030303020204" pitchFamily="34" charset="0"/>
                        </a:rPr>
                        <a:t>Residente</a:t>
                      </a:r>
                      <a:r>
                        <a:rPr lang="es-VE" i="1" baseline="0" dirty="0" smtClean="0">
                          <a:latin typeface="Candara" panose="020E0502030303020204" pitchFamily="34" charset="0"/>
                        </a:rPr>
                        <a:t> de 3° año</a:t>
                      </a:r>
                      <a:endParaRPr lang="es-VE" i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i="1" dirty="0" smtClean="0">
                          <a:latin typeface="Candara" panose="020E0502030303020204" pitchFamily="34" charset="0"/>
                        </a:rPr>
                        <a:t>Residentes de 2° año</a:t>
                      </a:r>
                      <a:endParaRPr lang="es-VE" i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i="1" dirty="0" smtClean="0">
                          <a:latin typeface="Candara" panose="020E0502030303020204" pitchFamily="34" charset="0"/>
                        </a:rPr>
                        <a:t>Residente de 1°</a:t>
                      </a:r>
                      <a:r>
                        <a:rPr lang="es-VE" i="1" baseline="0" dirty="0" smtClean="0">
                          <a:latin typeface="Candara" panose="020E0502030303020204" pitchFamily="34" charset="0"/>
                        </a:rPr>
                        <a:t> año</a:t>
                      </a:r>
                      <a:endParaRPr lang="es-VE" i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584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i="1" dirty="0" smtClean="0">
                          <a:latin typeface="Candara" panose="020E0502030303020204" pitchFamily="34" charset="0"/>
                        </a:rPr>
                        <a:t>Dr. Gianfranco</a:t>
                      </a:r>
                      <a:r>
                        <a:rPr lang="es-VE" i="1" baseline="0" dirty="0" smtClean="0">
                          <a:latin typeface="Candara" panose="020E0502030303020204" pitchFamily="34" charset="0"/>
                        </a:rPr>
                        <a:t> Corbascio</a:t>
                      </a:r>
                      <a:endParaRPr lang="es-VE" i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i="1" dirty="0" smtClean="0">
                          <a:latin typeface="Candara" panose="020E0502030303020204" pitchFamily="34" charset="0"/>
                        </a:rPr>
                        <a:t>Dra.</a:t>
                      </a:r>
                      <a:r>
                        <a:rPr lang="es-VE" i="1" baseline="0" dirty="0" smtClean="0">
                          <a:latin typeface="Candara" panose="020E0502030303020204" pitchFamily="34" charset="0"/>
                        </a:rPr>
                        <a:t> María Antonini</a:t>
                      </a:r>
                    </a:p>
                    <a:p>
                      <a:pPr algn="ctr"/>
                      <a:r>
                        <a:rPr lang="es-VE" b="1" i="1" baseline="0" dirty="0" smtClean="0">
                          <a:solidFill>
                            <a:srgbClr val="FFFF00"/>
                          </a:solidFill>
                          <a:latin typeface="Candara" panose="020E0502030303020204" pitchFamily="34" charset="0"/>
                        </a:rPr>
                        <a:t>Dr. Aníbal Arroyo</a:t>
                      </a:r>
                      <a:endParaRPr lang="es-VE" b="1" i="1" dirty="0">
                        <a:solidFill>
                          <a:srgbClr val="FFFF0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i="1" dirty="0" smtClean="0">
                          <a:latin typeface="Candara" panose="020E0502030303020204" pitchFamily="34" charset="0"/>
                        </a:rPr>
                        <a:t>Dr. Alberto Angulo</a:t>
                      </a:r>
                      <a:endParaRPr lang="es-VE" i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94877"/>
                  </a:ext>
                </a:extLst>
              </a:tr>
            </a:tbl>
          </a:graphicData>
        </a:graphic>
      </p:graphicFrame>
      <p:sp>
        <p:nvSpPr>
          <p:cNvPr id="8" name="4 CuadroTexto"/>
          <p:cNvSpPr txBox="1"/>
          <p:nvPr/>
        </p:nvSpPr>
        <p:spPr>
          <a:xfrm>
            <a:off x="4541417" y="80168"/>
            <a:ext cx="643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Universidad </a:t>
            </a:r>
            <a:r>
              <a:rPr lang="es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Centroccidental</a:t>
            </a:r>
            <a:r>
              <a:rPr lang="es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“Lisandro Alvarado”</a:t>
            </a:r>
          </a:p>
          <a:p>
            <a:pPr algn="ctr"/>
            <a:r>
              <a:rPr lang="es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Centro Cardiovascular Regional Centro Occidental - ASCARDIO</a:t>
            </a:r>
          </a:p>
          <a:p>
            <a:pPr algn="ctr"/>
            <a:r>
              <a:rPr lang="es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Evidencia Científica</a:t>
            </a:r>
          </a:p>
        </p:txBody>
      </p:sp>
      <p:pic>
        <p:nvPicPr>
          <p:cNvPr id="10" name="Picture 14" descr="Resultado de imagen para uc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99349" l="5363" r="99054">
                        <a14:foregroundMark x1="5363" y1="91276" x2="98580" y2="99479"/>
                        <a14:foregroundMark x1="8675" y1="86198" x2="84858" y2="40755"/>
                        <a14:foregroundMark x1="39905" y1="30078" x2="69558" y2="43490"/>
                        <a14:foregroundMark x1="14196" y1="17578" x2="18297" y2="80859"/>
                        <a14:foregroundMark x1="22713" y1="75260" x2="67666" y2="86979"/>
                        <a14:foregroundMark x1="23186" y1="84245" x2="65931" y2="57552"/>
                        <a14:foregroundMark x1="33912" y1="60417" x2="69558" y2="71875"/>
                        <a14:foregroundMark x1="58044" y1="72917" x2="41009" y2="65495"/>
                        <a14:foregroundMark x1="37855" y1="70052" x2="67350" y2="67318"/>
                        <a14:foregroundMark x1="46530" y1="24870" x2="67666" y2="38932"/>
                        <a14:foregroundMark x1="64196" y1="27083" x2="38801" y2="38932"/>
                        <a14:foregroundMark x1="53155" y1="23047" x2="58675" y2="35547"/>
                        <a14:foregroundMark x1="43849" y1="60417" x2="48896" y2="72526"/>
                        <a14:foregroundMark x1="64038" y1="62630" x2="55836" y2="73828"/>
                        <a14:foregroundMark x1="61199" y1="61198" x2="61830" y2="73047"/>
                        <a14:foregroundMark x1="53943" y1="64714" x2="63091" y2="65755"/>
                        <a14:foregroundMark x1="89905" y1="18359" x2="92902" y2="41146"/>
                        <a14:foregroundMark x1="65931" y1="88802" x2="88801" y2="68359"/>
                        <a14:foregroundMark x1="85962" y1="69661" x2="93375" y2="47656"/>
                        <a14:foregroundMark x1="96057" y1="47526" x2="97634" y2="55469"/>
                        <a14:foregroundMark x1="95268" y1="37109" x2="99054" y2="42318"/>
                        <a14:foregroundMark x1="5836" y1="651" x2="98580" y2="7161"/>
                        <a14:backgroundMark x1="20978" y1="38411" x2="21136" y2="49609"/>
                        <a14:backgroundMark x1="90063" y1="21224" x2="90063" y2="23307"/>
                        <a14:backgroundMark x1="95741" y1="37500" x2="96215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25" y="95247"/>
            <a:ext cx="788288" cy="8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sultado de imagen para ascard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833" y1="2256" x2="10000" y2="61278"/>
                        <a14:foregroundMark x1="47917" y1="2256" x2="28333" y2="25564"/>
                        <a14:foregroundMark x1="50000" y1="15414" x2="71667" y2="20677"/>
                        <a14:foregroundMark x1="66250" y1="1504" x2="79583" y2="16165"/>
                        <a14:foregroundMark x1="52500" y1="7519" x2="56250" y2="1128"/>
                        <a14:foregroundMark x1="88750" y1="61654" x2="86250" y2="39474"/>
                        <a14:backgroundMark x1="49474" y1="3791" x2="48421" y2="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235" y="122729"/>
            <a:ext cx="791888" cy="8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458" y="0"/>
            <a:ext cx="7432150" cy="86111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Materiales y métodos: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268" y="782521"/>
            <a:ext cx="5493863" cy="57643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1760" y="6601573"/>
            <a:ext cx="11897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latin typeface="Candara" panose="020E0502030303020204" pitchFamily="34" charset="0"/>
              </a:rPr>
              <a:t>Adhikari</a:t>
            </a:r>
            <a:r>
              <a:rPr lang="en-US" sz="800" dirty="0">
                <a:latin typeface="Candara" panose="020E0502030303020204" pitchFamily="34" charset="0"/>
              </a:rPr>
              <a:t> G, </a:t>
            </a:r>
            <a:r>
              <a:rPr lang="en-US" sz="800" dirty="0" err="1">
                <a:latin typeface="Candara" panose="020E0502030303020204" pitchFamily="34" charset="0"/>
              </a:rPr>
              <a:t>Baral</a:t>
            </a:r>
            <a:r>
              <a:rPr lang="en-US" sz="800" dirty="0">
                <a:latin typeface="Candara" panose="020E0502030303020204" pitchFamily="34" charset="0"/>
              </a:rPr>
              <a:t> N, </a:t>
            </a:r>
            <a:r>
              <a:rPr lang="en-US" sz="800" dirty="0" err="1">
                <a:latin typeface="Candara" panose="020E0502030303020204" pitchFamily="34" charset="0"/>
              </a:rPr>
              <a:t>Rauniyar</a:t>
            </a:r>
            <a:r>
              <a:rPr lang="en-US" sz="8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800" dirty="0" smtClean="0">
                <a:latin typeface="Candara" panose="020E0502030303020204" pitchFamily="34" charset="0"/>
              </a:rPr>
              <a:t>Compare Direct </a:t>
            </a:r>
            <a:r>
              <a:rPr lang="en-US" sz="800" dirty="0">
                <a:latin typeface="Candara" panose="020E0502030303020204" pitchFamily="34" charset="0"/>
              </a:rPr>
              <a:t>Oral Anticoagulants </a:t>
            </a:r>
            <a:r>
              <a:rPr lang="en-US" sz="800" dirty="0" smtClean="0">
                <a:latin typeface="Candara" panose="020E0502030303020204" pitchFamily="34" charset="0"/>
              </a:rPr>
              <a:t>to Warfarin </a:t>
            </a:r>
            <a:r>
              <a:rPr lang="en-US" sz="8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800" dirty="0" err="1" smtClean="0">
                <a:latin typeface="Candara" panose="020E0502030303020204" pitchFamily="34" charset="0"/>
              </a:rPr>
              <a:t>Cureus</a:t>
            </a:r>
            <a:r>
              <a:rPr lang="en-US" sz="800" dirty="0">
                <a:latin typeface="Candara" panose="020E0502030303020204" pitchFamily="34" charset="0"/>
              </a:rPr>
              <a:t> </a:t>
            </a:r>
            <a:r>
              <a:rPr lang="en-US" sz="800" dirty="0" smtClean="0">
                <a:latin typeface="Candara" panose="020E0502030303020204" pitchFamily="34" charset="0"/>
              </a:rPr>
              <a:t>13(4</a:t>
            </a:r>
            <a:r>
              <a:rPr lang="en-US" sz="800" dirty="0">
                <a:latin typeface="Candara" panose="020E0502030303020204" pitchFamily="34" charset="0"/>
              </a:rPr>
              <a:t>): e14651. DOI 10.7759/cureus.14651</a:t>
            </a:r>
            <a:endParaRPr lang="es-VE" sz="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305" y="255269"/>
            <a:ext cx="7432150" cy="86111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Materiales y métodos: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59637"/>
          <a:stretch/>
        </p:blipFill>
        <p:spPr>
          <a:xfrm>
            <a:off x="2620652" y="1055898"/>
            <a:ext cx="9059158" cy="383661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68685" y="1489435"/>
            <a:ext cx="2611224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Registros identificados a través de la búsqueda en la base de datos (PubMed) (n= 972)</a:t>
            </a:r>
            <a:endParaRPr lang="es-V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50231" y="1489435"/>
            <a:ext cx="2611224" cy="715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3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Registros adicionales identificados a través de otras fuentes (Embase y Web of Science) n= 265</a:t>
            </a:r>
            <a:endParaRPr lang="es-VE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11395" y="2974205"/>
            <a:ext cx="374444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Registros después de eliminar los duplicados </a:t>
            </a:r>
          </a:p>
          <a:p>
            <a:pPr algn="ctr"/>
            <a:r>
              <a:rPr lang="es-V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 1187</a:t>
            </a:r>
            <a:endParaRPr lang="es-V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262533" y="2883386"/>
            <a:ext cx="205504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Registros excluidos después de evaluar los resúmenes</a:t>
            </a:r>
          </a:p>
          <a:p>
            <a:pPr algn="ctr"/>
            <a:r>
              <a:rPr lang="es-VE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 593)</a:t>
            </a:r>
            <a:endParaRPr lang="es-V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09795" y="4184262"/>
            <a:ext cx="319647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Registros filtrados con base en inclusión y exclusión</a:t>
            </a:r>
          </a:p>
          <a:p>
            <a:pPr algn="ctr"/>
            <a:r>
              <a:rPr lang="es-VE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 594)</a:t>
            </a:r>
            <a:endParaRPr lang="es-V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864598" y="4184262"/>
            <a:ext cx="238760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Registros excluidos después de la selección</a:t>
            </a:r>
          </a:p>
          <a:p>
            <a:pPr algn="ctr"/>
            <a:r>
              <a:rPr lang="es-VE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 583)</a:t>
            </a:r>
            <a:endParaRPr lang="es-V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458" y="0"/>
            <a:ext cx="7432150" cy="86111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Materiales y métodos: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41098" b="16147"/>
          <a:stretch/>
        </p:blipFill>
        <p:spPr>
          <a:xfrm>
            <a:off x="2416535" y="1587500"/>
            <a:ext cx="9059158" cy="406399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08862" y="1975139"/>
            <a:ext cx="2078871" cy="6924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Artículos completos evaluados para elegibilidad</a:t>
            </a:r>
          </a:p>
          <a:p>
            <a:pPr algn="ctr"/>
            <a:r>
              <a:rPr lang="es-V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 11)</a:t>
            </a:r>
            <a:endParaRPr lang="es-VE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08862" y="3273250"/>
            <a:ext cx="2078871" cy="6924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Estudios incluidos en la síntesis cualitativa</a:t>
            </a:r>
          </a:p>
          <a:p>
            <a:pPr algn="ctr"/>
            <a:r>
              <a:rPr lang="es-V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 6)</a:t>
            </a:r>
            <a:endParaRPr lang="es-VE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08862" y="4571361"/>
            <a:ext cx="2078871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Estudios incluidos en la síntesis cuantitativa</a:t>
            </a:r>
          </a:p>
          <a:p>
            <a:pPr algn="ctr"/>
            <a:r>
              <a:rPr lang="es-V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VE" sz="1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Metanálisis</a:t>
            </a:r>
            <a:r>
              <a:rPr lang="es-V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s-V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 5)</a:t>
            </a:r>
            <a:endParaRPr lang="es-VE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42277" y="1746539"/>
            <a:ext cx="2549056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Cinco artículos excluidos debido a la falta de comparación directa necesaria para el análisis</a:t>
            </a:r>
          </a:p>
          <a:p>
            <a:pPr algn="ctr"/>
            <a:r>
              <a:rPr lang="es-V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 5)</a:t>
            </a:r>
            <a:endParaRPr lang="es-VE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542277" y="3173222"/>
            <a:ext cx="2549056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eliminó un artículo debido a la falta de eventos suficientes para la comparación entre ACOD y </a:t>
            </a:r>
            <a:r>
              <a:rPr lang="es-VE" sz="1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warfarina</a:t>
            </a:r>
            <a:endParaRPr lang="es-VE" sz="13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05" y="314536"/>
            <a:ext cx="5138295" cy="1014731"/>
          </a:xfrm>
        </p:spPr>
        <p:txBody>
          <a:bodyPr rtlCol="0">
            <a:noAutofit/>
          </a:bodyPr>
          <a:lstStyle/>
          <a:p>
            <a:pPr algn="ctr" rtl="0"/>
            <a:r>
              <a:rPr lang="es-ES" sz="3600" b="1" spc="300" dirty="0" smtClean="0">
                <a:solidFill>
                  <a:srgbClr val="FFFF00"/>
                </a:solidFill>
              </a:rPr>
              <a:t>Materiales y métodos:</a:t>
            </a:r>
            <a:endParaRPr lang="es-ES" sz="3600" b="1" spc="300" dirty="0">
              <a:solidFill>
                <a:srgbClr val="FFFF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90223" y="1514315"/>
            <a:ext cx="4176511" cy="602351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000" b="1" dirty="0" smtClean="0"/>
              <a:t>Características basales:</a:t>
            </a:r>
            <a:endParaRPr lang="es-VE" sz="30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851" y="0"/>
            <a:ext cx="684114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3008" y="6027003"/>
            <a:ext cx="5034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05" y="811558"/>
            <a:ext cx="11861801" cy="250087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3005" y="811558"/>
            <a:ext cx="737745" cy="1059553"/>
          </a:xfrm>
          <a:prstGeom prst="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 6"/>
          <p:cNvSpPr/>
          <p:nvPr/>
        </p:nvSpPr>
        <p:spPr>
          <a:xfrm>
            <a:off x="946151" y="811558"/>
            <a:ext cx="641350" cy="1059553"/>
          </a:xfrm>
          <a:prstGeom prst="rect">
            <a:avLst/>
          </a:prstGeom>
          <a:solidFill>
            <a:schemeClr val="accent3">
              <a:alpha val="39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ángulo 7"/>
          <p:cNvSpPr/>
          <p:nvPr/>
        </p:nvSpPr>
        <p:spPr>
          <a:xfrm>
            <a:off x="1603946" y="811556"/>
            <a:ext cx="923354" cy="105955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ángulo 8"/>
          <p:cNvSpPr/>
          <p:nvPr/>
        </p:nvSpPr>
        <p:spPr>
          <a:xfrm>
            <a:off x="2543745" y="811555"/>
            <a:ext cx="815405" cy="1059553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ángulo 10"/>
          <p:cNvSpPr/>
          <p:nvPr/>
        </p:nvSpPr>
        <p:spPr>
          <a:xfrm>
            <a:off x="3381945" y="811554"/>
            <a:ext cx="3857055" cy="1059553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Rectángulo 11"/>
          <p:cNvSpPr/>
          <p:nvPr/>
        </p:nvSpPr>
        <p:spPr>
          <a:xfrm>
            <a:off x="7265540" y="811554"/>
            <a:ext cx="815405" cy="1059553"/>
          </a:xfrm>
          <a:prstGeom prst="rect">
            <a:avLst/>
          </a:prstGeom>
          <a:solidFill>
            <a:srgbClr val="C00000">
              <a:alpha val="1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Rectángulo 12"/>
          <p:cNvSpPr/>
          <p:nvPr/>
        </p:nvSpPr>
        <p:spPr>
          <a:xfrm>
            <a:off x="8113835" y="811553"/>
            <a:ext cx="795215" cy="1059553"/>
          </a:xfrm>
          <a:prstGeom prst="rect">
            <a:avLst/>
          </a:prstGeom>
          <a:solidFill>
            <a:srgbClr val="00B0F0">
              <a:alpha val="1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Rectángulo 14"/>
          <p:cNvSpPr/>
          <p:nvPr/>
        </p:nvSpPr>
        <p:spPr>
          <a:xfrm>
            <a:off x="8941941" y="811552"/>
            <a:ext cx="405260" cy="1059553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Rectángulo 16"/>
          <p:cNvSpPr/>
          <p:nvPr/>
        </p:nvSpPr>
        <p:spPr>
          <a:xfrm>
            <a:off x="9380092" y="811552"/>
            <a:ext cx="703708" cy="105955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Rectángulo 17"/>
          <p:cNvSpPr/>
          <p:nvPr/>
        </p:nvSpPr>
        <p:spPr>
          <a:xfrm>
            <a:off x="10111486" y="811552"/>
            <a:ext cx="475105" cy="1059553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Rectángulo 18"/>
          <p:cNvSpPr/>
          <p:nvPr/>
        </p:nvSpPr>
        <p:spPr>
          <a:xfrm>
            <a:off x="10614277" y="811552"/>
            <a:ext cx="618873" cy="1059553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" name="Rectángulo 19"/>
          <p:cNvSpPr/>
          <p:nvPr/>
        </p:nvSpPr>
        <p:spPr>
          <a:xfrm>
            <a:off x="11260836" y="811551"/>
            <a:ext cx="670814" cy="1059553"/>
          </a:xfrm>
          <a:prstGeom prst="rect">
            <a:avLst/>
          </a:prstGeom>
          <a:solidFill>
            <a:srgbClr val="C000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05" y="3312436"/>
            <a:ext cx="11861801" cy="324298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76956" y="77364"/>
            <a:ext cx="4176511" cy="602351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000" b="1" dirty="0" smtClean="0"/>
              <a:t>Características basales:</a:t>
            </a:r>
            <a:endParaRPr lang="es-VE" sz="3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64" y="1871104"/>
            <a:ext cx="11769986" cy="4842904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455324" y="6642556"/>
            <a:ext cx="11182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latin typeface="Candara" panose="020E0502030303020204" pitchFamily="34" charset="0"/>
              </a:rPr>
              <a:t>Adhikari</a:t>
            </a:r>
            <a:r>
              <a:rPr lang="en-US" sz="800" dirty="0">
                <a:latin typeface="Candara" panose="020E0502030303020204" pitchFamily="34" charset="0"/>
              </a:rPr>
              <a:t> G, </a:t>
            </a:r>
            <a:r>
              <a:rPr lang="en-US" sz="800" dirty="0" err="1">
                <a:latin typeface="Candara" panose="020E0502030303020204" pitchFamily="34" charset="0"/>
              </a:rPr>
              <a:t>Baral</a:t>
            </a:r>
            <a:r>
              <a:rPr lang="en-US" sz="800" dirty="0">
                <a:latin typeface="Candara" panose="020E0502030303020204" pitchFamily="34" charset="0"/>
              </a:rPr>
              <a:t> N, </a:t>
            </a:r>
            <a:r>
              <a:rPr lang="en-US" sz="800" dirty="0" err="1">
                <a:latin typeface="Candara" panose="020E0502030303020204" pitchFamily="34" charset="0"/>
              </a:rPr>
              <a:t>Rauniyar</a:t>
            </a:r>
            <a:r>
              <a:rPr lang="en-US" sz="8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800" dirty="0" smtClean="0">
                <a:latin typeface="Candara" panose="020E0502030303020204" pitchFamily="34" charset="0"/>
              </a:rPr>
              <a:t>Compare Direct </a:t>
            </a:r>
            <a:r>
              <a:rPr lang="en-US" sz="800" dirty="0">
                <a:latin typeface="Candara" panose="020E0502030303020204" pitchFamily="34" charset="0"/>
              </a:rPr>
              <a:t>Oral Anticoagulants </a:t>
            </a:r>
            <a:r>
              <a:rPr lang="en-US" sz="800" dirty="0" smtClean="0">
                <a:latin typeface="Candara" panose="020E0502030303020204" pitchFamily="34" charset="0"/>
              </a:rPr>
              <a:t>to Warfarin </a:t>
            </a:r>
            <a:r>
              <a:rPr lang="en-US" sz="8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800" dirty="0" err="1" smtClean="0">
                <a:latin typeface="Candara" panose="020E0502030303020204" pitchFamily="34" charset="0"/>
              </a:rPr>
              <a:t>Cureus</a:t>
            </a:r>
            <a:r>
              <a:rPr lang="en-US" sz="800" dirty="0">
                <a:latin typeface="Candara" panose="020E0502030303020204" pitchFamily="34" charset="0"/>
              </a:rPr>
              <a:t> </a:t>
            </a:r>
            <a:r>
              <a:rPr lang="en-US" sz="800" dirty="0" smtClean="0">
                <a:latin typeface="Candara" panose="020E0502030303020204" pitchFamily="34" charset="0"/>
              </a:rPr>
              <a:t>13(4</a:t>
            </a:r>
            <a:r>
              <a:rPr lang="en-US" sz="800" dirty="0">
                <a:latin typeface="Candara" panose="020E0502030303020204" pitchFamily="34" charset="0"/>
              </a:rPr>
              <a:t>): e14651. DOI 10.7759/cureus.14651</a:t>
            </a:r>
            <a:endParaRPr lang="es-VE" sz="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05" y="314536"/>
            <a:ext cx="5138295" cy="1014731"/>
          </a:xfrm>
        </p:spPr>
        <p:txBody>
          <a:bodyPr rtlCol="0">
            <a:noAutofit/>
          </a:bodyPr>
          <a:lstStyle/>
          <a:p>
            <a:pPr algn="ctr" rtl="0"/>
            <a:r>
              <a:rPr lang="es-ES" sz="3600" b="1" spc="300" dirty="0" smtClean="0">
                <a:solidFill>
                  <a:srgbClr val="FFFF00"/>
                </a:solidFill>
              </a:rPr>
              <a:t>Materiales y métodos:</a:t>
            </a:r>
            <a:endParaRPr lang="es-ES" sz="3600" b="1" spc="300" dirty="0">
              <a:solidFill>
                <a:srgbClr val="FFFF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90223" y="1514315"/>
            <a:ext cx="4176511" cy="602351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000" b="1" dirty="0" smtClean="0"/>
              <a:t>Características basales:</a:t>
            </a:r>
            <a:endParaRPr lang="es-VE" sz="30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851" y="0"/>
            <a:ext cx="684114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7043" y="6128603"/>
            <a:ext cx="5034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Candara" panose="020E0502030303020204" pitchFamily="34" charset="0"/>
              </a:rPr>
              <a:t>Adhikari</a:t>
            </a:r>
            <a:r>
              <a:rPr lang="en-US" sz="1050" dirty="0">
                <a:latin typeface="Candara" panose="020E0502030303020204" pitchFamily="34" charset="0"/>
              </a:rPr>
              <a:t> G, </a:t>
            </a:r>
            <a:r>
              <a:rPr lang="en-US" sz="1050" dirty="0" err="1">
                <a:latin typeface="Candara" panose="020E0502030303020204" pitchFamily="34" charset="0"/>
              </a:rPr>
              <a:t>Baral</a:t>
            </a:r>
            <a:r>
              <a:rPr lang="en-US" sz="1050" dirty="0">
                <a:latin typeface="Candara" panose="020E0502030303020204" pitchFamily="34" charset="0"/>
              </a:rPr>
              <a:t> N, </a:t>
            </a:r>
            <a:r>
              <a:rPr lang="en-US" sz="1050" dirty="0" err="1">
                <a:latin typeface="Candara" panose="020E0502030303020204" pitchFamily="34" charset="0"/>
              </a:rPr>
              <a:t>Rauniyar</a:t>
            </a:r>
            <a:r>
              <a:rPr lang="en-US" sz="105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050" dirty="0" smtClean="0">
                <a:latin typeface="Candara" panose="020E0502030303020204" pitchFamily="34" charset="0"/>
              </a:rPr>
              <a:t>Compare Direct </a:t>
            </a:r>
            <a:r>
              <a:rPr lang="en-US" sz="1050" dirty="0">
                <a:latin typeface="Candara" panose="020E0502030303020204" pitchFamily="34" charset="0"/>
              </a:rPr>
              <a:t>Oral Anticoagulants </a:t>
            </a:r>
            <a:r>
              <a:rPr lang="en-US" sz="1050" dirty="0" smtClean="0">
                <a:latin typeface="Candara" panose="020E0502030303020204" pitchFamily="34" charset="0"/>
              </a:rPr>
              <a:t>to Warfarin </a:t>
            </a:r>
            <a:r>
              <a:rPr lang="en-US" sz="105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050" dirty="0" err="1" smtClean="0">
                <a:latin typeface="Candara" panose="020E0502030303020204" pitchFamily="34" charset="0"/>
              </a:rPr>
              <a:t>Cureus</a:t>
            </a:r>
            <a:r>
              <a:rPr lang="en-US" sz="1050" dirty="0">
                <a:latin typeface="Candara" panose="020E0502030303020204" pitchFamily="34" charset="0"/>
              </a:rPr>
              <a:t> </a:t>
            </a:r>
            <a:r>
              <a:rPr lang="en-US" sz="1050" dirty="0" smtClean="0">
                <a:latin typeface="Candara" panose="020E0502030303020204" pitchFamily="34" charset="0"/>
              </a:rPr>
              <a:t>13(4</a:t>
            </a:r>
            <a:r>
              <a:rPr lang="en-US" sz="1050" dirty="0">
                <a:latin typeface="Candara" panose="020E0502030303020204" pitchFamily="34" charset="0"/>
              </a:rPr>
              <a:t>): e14651. DOI 10.7759/cureus.14651</a:t>
            </a:r>
            <a:endParaRPr lang="es-VE" sz="1050" dirty="0">
              <a:latin typeface="Candara" panose="020E0502030303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0892" y="2301714"/>
            <a:ext cx="4846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i="1" dirty="0" smtClean="0">
                <a:latin typeface="Candara" panose="020E0502030303020204" pitchFamily="34" charset="0"/>
              </a:rPr>
              <a:t>3 </a:t>
            </a:r>
            <a:r>
              <a:rPr lang="es-VE" i="1" dirty="0" err="1" smtClean="0">
                <a:latin typeface="Candara" panose="020E0502030303020204" pitchFamily="34" charset="0"/>
              </a:rPr>
              <a:t>subanálisis</a:t>
            </a:r>
            <a:r>
              <a:rPr lang="es-VE" i="1" dirty="0" smtClean="0">
                <a:latin typeface="Candara" panose="020E0502030303020204" pitchFamily="34" charset="0"/>
              </a:rPr>
              <a:t> de grupos | 2 estudios originales</a:t>
            </a:r>
          </a:p>
          <a:p>
            <a:pPr algn="r"/>
            <a:r>
              <a:rPr lang="es-VE" i="1" dirty="0" smtClean="0">
                <a:latin typeface="Candara" panose="020E0502030303020204" pitchFamily="34" charset="0"/>
              </a:rPr>
              <a:t>4 estudios </a:t>
            </a:r>
            <a:r>
              <a:rPr lang="es-VE" i="1" dirty="0" err="1" smtClean="0">
                <a:latin typeface="Candara" panose="020E0502030303020204" pitchFamily="34" charset="0"/>
              </a:rPr>
              <a:t>randomizados</a:t>
            </a:r>
            <a:r>
              <a:rPr lang="es-VE" i="1" dirty="0" smtClean="0">
                <a:latin typeface="Candara" panose="020E0502030303020204" pitchFamily="34" charset="0"/>
              </a:rPr>
              <a:t> | 1 Observacional</a:t>
            </a:r>
          </a:p>
          <a:p>
            <a:pPr algn="r"/>
            <a:r>
              <a:rPr lang="es-VE" i="1" dirty="0" smtClean="0">
                <a:latin typeface="Candara" panose="020E0502030303020204" pitchFamily="34" charset="0"/>
              </a:rPr>
              <a:t>3 </a:t>
            </a:r>
            <a:r>
              <a:rPr lang="es-VE" i="1" dirty="0" err="1" smtClean="0">
                <a:latin typeface="Candara" panose="020E0502030303020204" pitchFamily="34" charset="0"/>
              </a:rPr>
              <a:t>unicéntricos</a:t>
            </a:r>
            <a:r>
              <a:rPr lang="es-VE" i="1" dirty="0" smtClean="0">
                <a:latin typeface="Candara" panose="020E0502030303020204" pitchFamily="34" charset="0"/>
              </a:rPr>
              <a:t> | 2 </a:t>
            </a:r>
            <a:r>
              <a:rPr lang="es-VE" i="1" dirty="0" err="1" smtClean="0">
                <a:latin typeface="Candara" panose="020E0502030303020204" pitchFamily="34" charset="0"/>
              </a:rPr>
              <a:t>multicéntricos</a:t>
            </a:r>
            <a:endParaRPr lang="es-VE" i="1" dirty="0" smtClean="0">
              <a:latin typeface="Candara" panose="020E0502030303020204" pitchFamily="34" charset="0"/>
            </a:endParaRPr>
          </a:p>
          <a:p>
            <a:pPr algn="r"/>
            <a:r>
              <a:rPr lang="es-VE" i="1" dirty="0" smtClean="0">
                <a:latin typeface="Candara" panose="020E0502030303020204" pitchFamily="34" charset="0"/>
              </a:rPr>
              <a:t>Población con FA y FRCV</a:t>
            </a:r>
          </a:p>
          <a:p>
            <a:pPr algn="r"/>
            <a:r>
              <a:rPr lang="es-VE" i="1" dirty="0" smtClean="0">
                <a:latin typeface="Candara" panose="020E0502030303020204" pitchFamily="34" charset="0"/>
              </a:rPr>
              <a:t>ACOD vs Warfarina</a:t>
            </a:r>
          </a:p>
          <a:p>
            <a:pPr algn="r"/>
            <a:r>
              <a:rPr lang="es-VE" i="1" dirty="0" smtClean="0">
                <a:latin typeface="Candara" panose="020E0502030303020204" pitchFamily="34" charset="0"/>
              </a:rPr>
              <a:t>Edad: 45-75 años</a:t>
            </a:r>
          </a:p>
          <a:p>
            <a:pPr algn="r"/>
            <a:r>
              <a:rPr lang="es-VE" i="1" dirty="0" smtClean="0">
                <a:latin typeface="Candara" panose="020E0502030303020204" pitchFamily="34" charset="0"/>
              </a:rPr>
              <a:t>CHA2DS2VASc &gt; 2 puntos</a:t>
            </a:r>
          </a:p>
          <a:p>
            <a:pPr algn="r"/>
            <a:r>
              <a:rPr lang="es-VE" i="1" dirty="0" smtClean="0">
                <a:latin typeface="Candara" panose="020E0502030303020204" pitchFamily="34" charset="0"/>
              </a:rPr>
              <a:t>HASBLED &gt; 2 puntos</a:t>
            </a:r>
          </a:p>
          <a:p>
            <a:pPr algn="r"/>
            <a:r>
              <a:rPr lang="es-VE" i="1" dirty="0" smtClean="0">
                <a:latin typeface="Candara" panose="020E0502030303020204" pitchFamily="34" charset="0"/>
              </a:rPr>
              <a:t>Sangrado previo (1 estudio: 27,5%)</a:t>
            </a:r>
          </a:p>
          <a:p>
            <a:pPr algn="r"/>
            <a:r>
              <a:rPr lang="es-VE" i="1" dirty="0" smtClean="0">
                <a:latin typeface="Candara" panose="020E0502030303020204" pitchFamily="34" charset="0"/>
              </a:rPr>
              <a:t>Ictus/Embolismo sistémico: </a:t>
            </a:r>
          </a:p>
          <a:p>
            <a:pPr algn="r"/>
            <a:r>
              <a:rPr lang="es-VE" i="1" dirty="0">
                <a:latin typeface="Candara" panose="020E0502030303020204" pitchFamily="34" charset="0"/>
              </a:rPr>
              <a:t> </a:t>
            </a:r>
            <a:r>
              <a:rPr lang="es-VE" i="1" dirty="0" smtClean="0">
                <a:latin typeface="Candara" panose="020E0502030303020204" pitchFamily="34" charset="0"/>
              </a:rPr>
              <a:t>     ARISTOTLE (27,5 / 17,3%)</a:t>
            </a:r>
          </a:p>
          <a:p>
            <a:pPr algn="r"/>
            <a:r>
              <a:rPr lang="es-VE" i="1" dirty="0">
                <a:latin typeface="Candara" panose="020E0502030303020204" pitchFamily="34" charset="0"/>
              </a:rPr>
              <a:t> </a:t>
            </a:r>
            <a:r>
              <a:rPr lang="es-VE" i="1" dirty="0" smtClean="0">
                <a:latin typeface="Candara" panose="020E0502030303020204" pitchFamily="34" charset="0"/>
              </a:rPr>
              <a:t>     DAWA (26,6 / 33,3 %)</a:t>
            </a:r>
          </a:p>
          <a:p>
            <a:pPr algn="r"/>
            <a:r>
              <a:rPr lang="es-VE" i="1" dirty="0">
                <a:latin typeface="Candara" panose="020E0502030303020204" pitchFamily="34" charset="0"/>
              </a:rPr>
              <a:t> </a:t>
            </a:r>
            <a:r>
              <a:rPr lang="es-VE" i="1" dirty="0" smtClean="0">
                <a:latin typeface="Candara" panose="020E0502030303020204" pitchFamily="34" charset="0"/>
              </a:rPr>
              <a:t>     RIVER (12,6 / 13 %)</a:t>
            </a:r>
          </a:p>
          <a:p>
            <a:pPr algn="r"/>
            <a:endParaRPr lang="es-VE" dirty="0" smtClean="0"/>
          </a:p>
          <a:p>
            <a:pPr algn="r"/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730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72" y="3218602"/>
            <a:ext cx="5138295" cy="1014731"/>
          </a:xfrm>
        </p:spPr>
        <p:txBody>
          <a:bodyPr rtlCol="0">
            <a:noAutofit/>
          </a:bodyPr>
          <a:lstStyle/>
          <a:p>
            <a:pPr algn="ctr" rtl="0"/>
            <a:r>
              <a:rPr lang="es-ES" sz="5400" b="1" spc="300" dirty="0" smtClean="0">
                <a:solidFill>
                  <a:srgbClr val="FFFF00"/>
                </a:solidFill>
              </a:rPr>
              <a:t>Resultados:</a:t>
            </a:r>
            <a:endParaRPr lang="es-ES" sz="5400" b="1" spc="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06" y="695536"/>
            <a:ext cx="4164628" cy="718397"/>
          </a:xfrm>
        </p:spPr>
        <p:txBody>
          <a:bodyPr rtlCol="0">
            <a:noAutofit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Resultados: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3" y="1583267"/>
            <a:ext cx="11784627" cy="469064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38134" y="793124"/>
            <a:ext cx="65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/>
              <a:t>Calidad de los estudios incluidos.</a:t>
            </a:r>
            <a:endParaRPr lang="es-VE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95061" y="1842052"/>
            <a:ext cx="2888974" cy="3154018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 6"/>
          <p:cNvSpPr/>
          <p:nvPr/>
        </p:nvSpPr>
        <p:spPr>
          <a:xfrm>
            <a:off x="4850295" y="1842052"/>
            <a:ext cx="715618" cy="3154018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ángulo 8"/>
          <p:cNvSpPr/>
          <p:nvPr/>
        </p:nvSpPr>
        <p:spPr>
          <a:xfrm>
            <a:off x="5632172" y="1842052"/>
            <a:ext cx="2120349" cy="3154018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ángulo 9"/>
          <p:cNvSpPr/>
          <p:nvPr/>
        </p:nvSpPr>
        <p:spPr>
          <a:xfrm>
            <a:off x="7818780" y="1842052"/>
            <a:ext cx="2809464" cy="3154018"/>
          </a:xfrm>
          <a:prstGeom prst="rect">
            <a:avLst/>
          </a:prstGeom>
          <a:solidFill>
            <a:srgbClr val="C000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ángulo 10"/>
          <p:cNvSpPr/>
          <p:nvPr/>
        </p:nvSpPr>
        <p:spPr>
          <a:xfrm>
            <a:off x="10694503" y="1842052"/>
            <a:ext cx="318054" cy="3154018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Rectángulo 11"/>
          <p:cNvSpPr/>
          <p:nvPr/>
        </p:nvSpPr>
        <p:spPr>
          <a:xfrm>
            <a:off x="11078816" y="1842052"/>
            <a:ext cx="318054" cy="3154018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Rectángulo 12"/>
          <p:cNvSpPr/>
          <p:nvPr/>
        </p:nvSpPr>
        <p:spPr>
          <a:xfrm>
            <a:off x="11463129" y="1842052"/>
            <a:ext cx="318054" cy="3154018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Rectángulo 2"/>
          <p:cNvSpPr/>
          <p:nvPr/>
        </p:nvSpPr>
        <p:spPr>
          <a:xfrm>
            <a:off x="490330" y="2743200"/>
            <a:ext cx="11290853" cy="8348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Rectángulo 13"/>
          <p:cNvSpPr/>
          <p:nvPr/>
        </p:nvSpPr>
        <p:spPr>
          <a:xfrm>
            <a:off x="476459" y="4061791"/>
            <a:ext cx="11290853" cy="8348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Rectángulo 14"/>
          <p:cNvSpPr/>
          <p:nvPr/>
        </p:nvSpPr>
        <p:spPr>
          <a:xfrm>
            <a:off x="510650" y="1842052"/>
            <a:ext cx="1338471" cy="3154018"/>
          </a:xfrm>
          <a:prstGeom prst="rect">
            <a:avLst/>
          </a:prstGeom>
          <a:solidFill>
            <a:srgbClr val="92D05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Rectángulo 15"/>
          <p:cNvSpPr/>
          <p:nvPr/>
        </p:nvSpPr>
        <p:spPr>
          <a:xfrm>
            <a:off x="490330" y="2267113"/>
            <a:ext cx="11290853" cy="36178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06" y="695536"/>
            <a:ext cx="4164628" cy="718397"/>
          </a:xfrm>
        </p:spPr>
        <p:txBody>
          <a:bodyPr rtlCol="0">
            <a:noAutofit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Resultados: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38134" y="793124"/>
            <a:ext cx="65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/>
              <a:t>Punto final primario de eficacia</a:t>
            </a:r>
            <a:endParaRPr lang="es-VE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83" y="1620308"/>
            <a:ext cx="10325100" cy="43624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05840" y="1620308"/>
            <a:ext cx="6502400" cy="221001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 6"/>
          <p:cNvSpPr/>
          <p:nvPr/>
        </p:nvSpPr>
        <p:spPr>
          <a:xfrm>
            <a:off x="7508240" y="1620308"/>
            <a:ext cx="3616959" cy="2768812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ángulo 8"/>
          <p:cNvSpPr/>
          <p:nvPr/>
        </p:nvSpPr>
        <p:spPr>
          <a:xfrm>
            <a:off x="1005840" y="3830320"/>
            <a:ext cx="4978400" cy="558800"/>
          </a:xfrm>
          <a:prstGeom prst="rect">
            <a:avLst/>
          </a:prstGeom>
          <a:solidFill>
            <a:srgbClr val="C00000">
              <a:alpha val="27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5983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06" y="695536"/>
            <a:ext cx="4164628" cy="718397"/>
          </a:xfrm>
        </p:spPr>
        <p:txBody>
          <a:bodyPr rtlCol="0">
            <a:noAutofit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Resultados: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38134" y="793124"/>
            <a:ext cx="65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/>
              <a:t>Punto final primario de seguridad</a:t>
            </a:r>
            <a:endParaRPr lang="es-VE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1654703"/>
            <a:ext cx="10239375" cy="42767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305F2-4D75-4D76-BA59-F00627A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400" b="1" spc="300" dirty="0" smtClean="0">
                <a:solidFill>
                  <a:srgbClr val="FFFF00"/>
                </a:solidFill>
              </a:rPr>
              <a:t>Interrogante del ciclo: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5801" y="2608560"/>
            <a:ext cx="9438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800" i="1" dirty="0">
                <a:latin typeface="Candara" panose="020E0502030303020204" pitchFamily="34" charset="0"/>
              </a:rPr>
              <a:t>En pacientes portadores de prótesis valvulares (biológica </a:t>
            </a:r>
            <a:r>
              <a:rPr lang="es-ES" sz="2800" i="1" dirty="0" smtClean="0">
                <a:latin typeface="Candara" panose="020E0502030303020204" pitchFamily="34" charset="0"/>
              </a:rPr>
              <a:t>o mecánica), ¿</a:t>
            </a:r>
            <a:r>
              <a:rPr lang="es-ES" sz="2800" i="1" dirty="0">
                <a:latin typeface="Candara" panose="020E0502030303020204" pitchFamily="34" charset="0"/>
              </a:rPr>
              <a:t>La administración de inhibidores directos del factor </a:t>
            </a:r>
            <a:r>
              <a:rPr lang="es-ES" sz="2800" i="1" dirty="0" err="1">
                <a:latin typeface="Candara" panose="020E0502030303020204" pitchFamily="34" charset="0"/>
              </a:rPr>
              <a:t>Xa</a:t>
            </a:r>
            <a:r>
              <a:rPr lang="es-ES" sz="2800" i="1" dirty="0">
                <a:latin typeface="Candara" panose="020E0502030303020204" pitchFamily="34" charset="0"/>
              </a:rPr>
              <a:t> reduce la presencia de eventos </a:t>
            </a:r>
            <a:r>
              <a:rPr lang="es-ES" sz="2800" i="1" dirty="0" err="1">
                <a:latin typeface="Candara" panose="020E0502030303020204" pitchFamily="34" charset="0"/>
              </a:rPr>
              <a:t>trombóticos</a:t>
            </a:r>
            <a:r>
              <a:rPr lang="es-ES" sz="2800" i="1" dirty="0">
                <a:latin typeface="Candara" panose="020E0502030303020204" pitchFamily="34" charset="0"/>
              </a:rPr>
              <a:t>, en comparación con los antagonistas de la Vitamina K?. </a:t>
            </a:r>
          </a:p>
        </p:txBody>
      </p:sp>
    </p:spTree>
    <p:extLst>
      <p:ext uri="{BB962C8B-B14F-4D97-AF65-F5344CB8AC3E}">
        <p14:creationId xmlns:p14="http://schemas.microsoft.com/office/powerpoint/2010/main" val="862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06" y="695536"/>
            <a:ext cx="4164628" cy="718397"/>
          </a:xfrm>
        </p:spPr>
        <p:txBody>
          <a:bodyPr rtlCol="0">
            <a:noAutofit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Resultados: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38134" y="793124"/>
            <a:ext cx="65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/>
              <a:t>Punto final secundario de seguridad</a:t>
            </a:r>
            <a:endParaRPr lang="es-VE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1409700"/>
            <a:ext cx="10163175" cy="4038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06" y="695536"/>
            <a:ext cx="4164628" cy="718397"/>
          </a:xfrm>
        </p:spPr>
        <p:txBody>
          <a:bodyPr rtlCol="0">
            <a:noAutofit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Resultados: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38134" y="793124"/>
            <a:ext cx="65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/>
              <a:t>Punto final secundario de seguridad</a:t>
            </a:r>
            <a:endParaRPr lang="es-VE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83" y="1511521"/>
            <a:ext cx="10325100" cy="42576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2" y="847936"/>
            <a:ext cx="4054561" cy="760731"/>
          </a:xfrm>
        </p:spPr>
        <p:txBody>
          <a:bodyPr rtlCol="0">
            <a:noAutofit/>
          </a:bodyPr>
          <a:lstStyle/>
          <a:p>
            <a:pPr algn="ctr" rtl="0"/>
            <a:r>
              <a:rPr lang="es-ES" sz="4800" b="1" spc="300" dirty="0" smtClean="0">
                <a:solidFill>
                  <a:srgbClr val="FFFF00"/>
                </a:solidFill>
              </a:rPr>
              <a:t>Discusión:</a:t>
            </a:r>
            <a:endParaRPr lang="es-ES" sz="4800" b="1" spc="300" dirty="0">
              <a:solidFill>
                <a:srgbClr val="FFFF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2000" y="1913467"/>
            <a:ext cx="1065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/>
          </a:p>
        </p:txBody>
      </p:sp>
      <p:grpSp>
        <p:nvGrpSpPr>
          <p:cNvPr id="4" name="Google Shape;9528;p72"/>
          <p:cNvGrpSpPr/>
          <p:nvPr/>
        </p:nvGrpSpPr>
        <p:grpSpPr>
          <a:xfrm>
            <a:off x="2195532" y="2866282"/>
            <a:ext cx="8167668" cy="1878438"/>
            <a:chOff x="3512551" y="2358282"/>
            <a:chExt cx="1597032" cy="378649"/>
          </a:xfrm>
          <a:solidFill>
            <a:srgbClr val="00B0F0"/>
          </a:solidFill>
        </p:grpSpPr>
        <p:grpSp>
          <p:nvGrpSpPr>
            <p:cNvPr id="5" name="Google Shape;9529;p72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  <a:grpFill/>
          </p:grpSpPr>
          <p:cxnSp>
            <p:nvCxnSpPr>
              <p:cNvPr id="23" name="Google Shape;9530;p72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9531;p72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9532;p72"/>
              <p:cNvCxnSpPr>
                <a:stCxn id="12" idx="6"/>
                <a:endCxn id="2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" name="Google Shape;9535;p72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  <a:grpFill/>
          </p:grpSpPr>
          <p:cxnSp>
            <p:nvCxnSpPr>
              <p:cNvPr id="20" name="Google Shape;9536;p72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" name="Google Shape;9534;p72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537;p72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solidFill>
                <a:srgbClr val="00B05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9538;p72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  <a:grpFill/>
          </p:grpSpPr>
          <p:cxnSp>
            <p:nvCxnSpPr>
              <p:cNvPr id="17" name="Google Shape;9539;p72"/>
              <p:cNvCxnSpPr>
                <a:stCxn id="19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" name="Google Shape;9541;p72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540;p72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solidFill>
                <a:srgbClr val="00206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9542;p72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  <a:grpFill/>
          </p:grpSpPr>
          <p:cxnSp>
            <p:nvCxnSpPr>
              <p:cNvPr id="14" name="Google Shape;9543;p72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" name="Google Shape;9544;p72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545;p72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solidFill>
                <a:srgbClr val="00B05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9546;p72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  <a:grpFill/>
          </p:grpSpPr>
          <p:cxnSp>
            <p:nvCxnSpPr>
              <p:cNvPr id="11" name="Google Shape;9547;p72"/>
              <p:cNvCxnSpPr>
                <a:stCxn id="13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" name="Google Shape;9533;p72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grpFill/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548;p72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00206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1847983" y="1932382"/>
            <a:ext cx="184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i="1" dirty="0" smtClean="0">
                <a:latin typeface="Candara" panose="020E0502030303020204" pitchFamily="34" charset="0"/>
              </a:rPr>
              <a:t>ACOD y válvulas mecánicas</a:t>
            </a:r>
          </a:p>
          <a:p>
            <a:pPr algn="ctr"/>
            <a:r>
              <a:rPr lang="es-VE" b="1" i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RE-ALIGN</a:t>
            </a:r>
            <a:endParaRPr lang="es-VE" b="1" i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35503" y="4740753"/>
            <a:ext cx="186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rgbClr val="FFFF00"/>
                </a:solidFill>
              </a:rPr>
              <a:t>¿Existe riesgo tromboembólico en bioprótesis?</a:t>
            </a:r>
            <a:endParaRPr lang="es-VE" b="1" dirty="0">
              <a:solidFill>
                <a:srgbClr val="FFFF0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885568" y="4770068"/>
            <a:ext cx="244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i="1" dirty="0" smtClean="0">
                <a:latin typeface="Candara" panose="020E0502030303020204" pitchFamily="34" charset="0"/>
              </a:rPr>
              <a:t>Sin diferencias EVC/Embolia sistémica</a:t>
            </a:r>
          </a:p>
          <a:p>
            <a:pPr algn="ctr"/>
            <a:r>
              <a:rPr lang="es-VE" b="1" i="1" dirty="0" err="1" smtClean="0">
                <a:solidFill>
                  <a:srgbClr val="FFFF00"/>
                </a:solidFill>
                <a:latin typeface="Candara" panose="020E0502030303020204" pitchFamily="34" charset="0"/>
              </a:rPr>
              <a:t>Caldeira</a:t>
            </a:r>
            <a:r>
              <a:rPr lang="es-VE" b="1" i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 et al 2017</a:t>
            </a:r>
            <a:endParaRPr lang="es-VE" b="1" i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974080" y="1928483"/>
            <a:ext cx="2769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i="1" dirty="0" smtClean="0">
                <a:latin typeface="Candara" panose="020E0502030303020204" pitchFamily="34" charset="0"/>
              </a:rPr>
              <a:t>Sin diferencias Mortalidad todas las causas/HIC</a:t>
            </a:r>
          </a:p>
          <a:p>
            <a:pPr algn="ctr"/>
            <a:r>
              <a:rPr lang="es-VE" b="1" i="1" dirty="0" err="1" smtClean="0">
                <a:solidFill>
                  <a:srgbClr val="FFFF00"/>
                </a:solidFill>
                <a:latin typeface="Candara" panose="020E0502030303020204" pitchFamily="34" charset="0"/>
              </a:rPr>
              <a:t>Caldeira</a:t>
            </a:r>
            <a:r>
              <a:rPr lang="es-VE" b="1" i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 et al 2017</a:t>
            </a:r>
            <a:endParaRPr lang="es-VE" b="1" i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551874" y="4740753"/>
            <a:ext cx="244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i="1" dirty="0" smtClean="0">
                <a:latin typeface="Candara" panose="020E0502030303020204" pitchFamily="34" charset="0"/>
              </a:rPr>
              <a:t>Diferencias en Sangrado mayor</a:t>
            </a:r>
          </a:p>
          <a:p>
            <a:pPr algn="ctr"/>
            <a:r>
              <a:rPr lang="es-VE" b="1" i="1" dirty="0" err="1">
                <a:solidFill>
                  <a:srgbClr val="FFFF00"/>
                </a:solidFill>
                <a:latin typeface="Candara" panose="020E0502030303020204" pitchFamily="34" charset="0"/>
              </a:rPr>
              <a:t>Kheiri</a:t>
            </a:r>
            <a:r>
              <a:rPr lang="es-VE" b="1" i="1" dirty="0">
                <a:solidFill>
                  <a:srgbClr val="FFFF00"/>
                </a:solidFill>
                <a:latin typeface="Candara" panose="020E0502030303020204" pitchFamily="34" charset="0"/>
              </a:rPr>
              <a:t> B, </a:t>
            </a:r>
            <a:r>
              <a:rPr lang="es-VE" b="1" i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et al 2021</a:t>
            </a:r>
            <a:endParaRPr lang="es-VE" b="1" i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2" y="847936"/>
            <a:ext cx="4926628" cy="760731"/>
          </a:xfrm>
        </p:spPr>
        <p:txBody>
          <a:bodyPr rtlCol="0">
            <a:noAutofit/>
          </a:bodyPr>
          <a:lstStyle/>
          <a:p>
            <a:pPr algn="ctr" rtl="0"/>
            <a:r>
              <a:rPr lang="es-ES" sz="4800" b="1" spc="300" dirty="0" smtClean="0">
                <a:solidFill>
                  <a:srgbClr val="FFFF00"/>
                </a:solidFill>
              </a:rPr>
              <a:t>LIMITACIONES:</a:t>
            </a:r>
            <a:endParaRPr lang="es-ES" sz="4800" b="1" spc="300" dirty="0">
              <a:solidFill>
                <a:srgbClr val="FFFF00"/>
              </a:solidFill>
            </a:endParaRPr>
          </a:p>
        </p:txBody>
      </p:sp>
      <p:sp>
        <p:nvSpPr>
          <p:cNvPr id="6" name="Google Shape;770;p33"/>
          <p:cNvSpPr txBox="1">
            <a:spLocks/>
          </p:cNvSpPr>
          <p:nvPr/>
        </p:nvSpPr>
        <p:spPr bwMode="white">
          <a:xfrm>
            <a:off x="2099300" y="3401159"/>
            <a:ext cx="2259000" cy="490121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VE" sz="2000" b="1" i="1" cap="none" dirty="0" smtClean="0">
                <a:latin typeface="Candara" panose="020E0502030303020204" pitchFamily="34" charset="0"/>
              </a:rPr>
              <a:t>Múltiples ACOD</a:t>
            </a:r>
            <a:endParaRPr lang="es-VE" sz="2000" b="1" i="1" cap="none" dirty="0">
              <a:latin typeface="Candara" panose="020E0502030303020204" pitchFamily="34" charset="0"/>
            </a:endParaRPr>
          </a:p>
        </p:txBody>
      </p:sp>
      <p:sp>
        <p:nvSpPr>
          <p:cNvPr id="7" name="Google Shape;771;p33"/>
          <p:cNvSpPr txBox="1">
            <a:spLocks/>
          </p:cNvSpPr>
          <p:nvPr/>
        </p:nvSpPr>
        <p:spPr bwMode="white">
          <a:xfrm>
            <a:off x="2099300" y="3753182"/>
            <a:ext cx="2259000" cy="725700"/>
          </a:xfrm>
          <a:prstGeom prst="rect">
            <a:avLst/>
          </a:prstGeom>
          <a:ln w="28575"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/>
              <a:buNone/>
            </a:pPr>
            <a:r>
              <a:rPr lang="en-US" dirty="0" err="1" smtClean="0"/>
              <a:t>Heterogeneidad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endParaRPr lang="en-US" dirty="0" smtClean="0"/>
          </a:p>
        </p:txBody>
      </p:sp>
      <p:sp>
        <p:nvSpPr>
          <p:cNvPr id="8" name="Google Shape;772;p33"/>
          <p:cNvSpPr/>
          <p:nvPr/>
        </p:nvSpPr>
        <p:spPr>
          <a:xfrm>
            <a:off x="2929400" y="2677045"/>
            <a:ext cx="598800" cy="598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0" name="Google Shape;773;p33"/>
          <p:cNvSpPr txBox="1">
            <a:spLocks/>
          </p:cNvSpPr>
          <p:nvPr/>
        </p:nvSpPr>
        <p:spPr bwMode="white">
          <a:xfrm>
            <a:off x="2606300" y="2802359"/>
            <a:ext cx="1245000" cy="285600"/>
          </a:xfrm>
          <a:prstGeom prst="rect">
            <a:avLst/>
          </a:prstGeom>
          <a:ln w="28575">
            <a:noFill/>
          </a:ln>
          <a:effectLst/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/>
              <a:buNone/>
            </a:pPr>
            <a:r>
              <a:rPr lang="en" sz="3200" b="1" dirty="0" smtClean="0"/>
              <a:t>01</a:t>
            </a:r>
            <a:endParaRPr lang="en" sz="3200" b="1" dirty="0"/>
          </a:p>
        </p:txBody>
      </p:sp>
      <p:sp>
        <p:nvSpPr>
          <p:cNvPr id="17" name="Google Shape;770;p33"/>
          <p:cNvSpPr txBox="1">
            <a:spLocks/>
          </p:cNvSpPr>
          <p:nvPr/>
        </p:nvSpPr>
        <p:spPr bwMode="white">
          <a:xfrm>
            <a:off x="4893300" y="3275410"/>
            <a:ext cx="2259000" cy="1057144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VE" sz="2000" b="1" i="1" cap="none" dirty="0" smtClean="0">
                <a:latin typeface="Candara" panose="020E0502030303020204" pitchFamily="34" charset="0"/>
              </a:rPr>
              <a:t>Resultados de seguridad secundarios</a:t>
            </a:r>
            <a:endParaRPr lang="es-VE" sz="2000" b="1" i="1" cap="none" dirty="0">
              <a:latin typeface="Candara" panose="020E0502030303020204" pitchFamily="34" charset="0"/>
            </a:endParaRPr>
          </a:p>
        </p:txBody>
      </p:sp>
      <p:sp>
        <p:nvSpPr>
          <p:cNvPr id="18" name="Google Shape;771;p33"/>
          <p:cNvSpPr txBox="1">
            <a:spLocks/>
          </p:cNvSpPr>
          <p:nvPr/>
        </p:nvSpPr>
        <p:spPr bwMode="white">
          <a:xfrm>
            <a:off x="4893300" y="4239154"/>
            <a:ext cx="2259000" cy="725700"/>
          </a:xfrm>
          <a:prstGeom prst="rect">
            <a:avLst/>
          </a:prstGeom>
          <a:ln w="28575"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/>
              <a:buNone/>
            </a:pPr>
            <a:r>
              <a:rPr lang="en-US" dirty="0" smtClean="0"/>
              <a:t>HIC | </a:t>
            </a:r>
            <a:r>
              <a:rPr lang="en-US" dirty="0" err="1" smtClean="0"/>
              <a:t>Sangrado</a:t>
            </a:r>
            <a:r>
              <a:rPr lang="en-US" dirty="0" smtClean="0"/>
              <a:t> mayor</a:t>
            </a:r>
          </a:p>
        </p:txBody>
      </p:sp>
      <p:sp>
        <p:nvSpPr>
          <p:cNvPr id="19" name="Google Shape;772;p33"/>
          <p:cNvSpPr/>
          <p:nvPr/>
        </p:nvSpPr>
        <p:spPr>
          <a:xfrm>
            <a:off x="5723400" y="2676610"/>
            <a:ext cx="598800" cy="598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0" name="Google Shape;773;p33"/>
          <p:cNvSpPr txBox="1">
            <a:spLocks/>
          </p:cNvSpPr>
          <p:nvPr/>
        </p:nvSpPr>
        <p:spPr bwMode="white">
          <a:xfrm>
            <a:off x="5400300" y="2801924"/>
            <a:ext cx="1245000" cy="285600"/>
          </a:xfrm>
          <a:prstGeom prst="rect">
            <a:avLst/>
          </a:prstGeom>
          <a:ln w="28575">
            <a:noFill/>
          </a:ln>
          <a:effectLst/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/>
              <a:buNone/>
            </a:pPr>
            <a:r>
              <a:rPr lang="en" sz="3200" b="1" dirty="0" smtClean="0"/>
              <a:t>02</a:t>
            </a:r>
            <a:endParaRPr lang="en" sz="3200" b="1" dirty="0"/>
          </a:p>
        </p:txBody>
      </p:sp>
      <p:sp>
        <p:nvSpPr>
          <p:cNvPr id="21" name="Google Shape;770;p33"/>
          <p:cNvSpPr txBox="1">
            <a:spLocks/>
          </p:cNvSpPr>
          <p:nvPr/>
        </p:nvSpPr>
        <p:spPr bwMode="white">
          <a:xfrm>
            <a:off x="7571800" y="3275410"/>
            <a:ext cx="2259000" cy="775858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VE" sz="2000" b="1" i="1" cap="none" dirty="0" smtClean="0">
                <a:latin typeface="Candara" panose="020E0502030303020204" pitchFamily="34" charset="0"/>
              </a:rPr>
              <a:t>Tamaño de la muestra pequeño</a:t>
            </a:r>
            <a:endParaRPr lang="es-VE" sz="2000" b="1" i="1" cap="none" dirty="0">
              <a:latin typeface="Candara" panose="020E0502030303020204" pitchFamily="34" charset="0"/>
            </a:endParaRPr>
          </a:p>
        </p:txBody>
      </p:sp>
      <p:sp>
        <p:nvSpPr>
          <p:cNvPr id="22" name="Google Shape;771;p33"/>
          <p:cNvSpPr txBox="1">
            <a:spLocks/>
          </p:cNvSpPr>
          <p:nvPr/>
        </p:nvSpPr>
        <p:spPr bwMode="white">
          <a:xfrm>
            <a:off x="7571800" y="3969704"/>
            <a:ext cx="2259000" cy="725700"/>
          </a:xfrm>
          <a:prstGeom prst="rect">
            <a:avLst/>
          </a:prstGeom>
          <a:ln w="28575"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/>
              <a:buNone/>
            </a:pPr>
            <a:r>
              <a:rPr lang="en-US" dirty="0" err="1" smtClean="0"/>
              <a:t>Incluyeron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observacionales</a:t>
            </a:r>
            <a:endParaRPr lang="en-US" dirty="0" smtClean="0"/>
          </a:p>
        </p:txBody>
      </p:sp>
      <p:sp>
        <p:nvSpPr>
          <p:cNvPr id="23" name="Google Shape;772;p33"/>
          <p:cNvSpPr/>
          <p:nvPr/>
        </p:nvSpPr>
        <p:spPr>
          <a:xfrm>
            <a:off x="8401900" y="2676610"/>
            <a:ext cx="598800" cy="598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4" name="Google Shape;773;p33"/>
          <p:cNvSpPr txBox="1">
            <a:spLocks/>
          </p:cNvSpPr>
          <p:nvPr/>
        </p:nvSpPr>
        <p:spPr bwMode="white">
          <a:xfrm>
            <a:off x="8078800" y="2801924"/>
            <a:ext cx="1245000" cy="285600"/>
          </a:xfrm>
          <a:prstGeom prst="rect">
            <a:avLst/>
          </a:prstGeom>
          <a:ln w="28575">
            <a:noFill/>
          </a:ln>
          <a:effectLst/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/>
              <a:buNone/>
            </a:pPr>
            <a:r>
              <a:rPr lang="en" sz="2800" b="1" dirty="0" smtClean="0"/>
              <a:t>03</a:t>
            </a:r>
            <a:endParaRPr lang="en" sz="28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2" y="847936"/>
            <a:ext cx="4765761" cy="760731"/>
          </a:xfrm>
        </p:spPr>
        <p:txBody>
          <a:bodyPr rtlCol="0">
            <a:noAutofit/>
          </a:bodyPr>
          <a:lstStyle/>
          <a:p>
            <a:pPr algn="ctr" rtl="0"/>
            <a:r>
              <a:rPr lang="es-ES" sz="4800" b="1" spc="300" dirty="0" smtClean="0">
                <a:solidFill>
                  <a:srgbClr val="FFFF00"/>
                </a:solidFill>
              </a:rPr>
              <a:t>CONCLUSIÓN:</a:t>
            </a:r>
            <a:endParaRPr lang="es-ES" sz="4800" b="1" spc="300" dirty="0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43280" y="2892177"/>
            <a:ext cx="10088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>
                <a:latin typeface="Candara" panose="020E0502030303020204" pitchFamily="34" charset="0"/>
              </a:rPr>
              <a:t>L</a:t>
            </a:r>
            <a:r>
              <a:rPr lang="es-ES" sz="2400" b="1" i="1" dirty="0" smtClean="0">
                <a:latin typeface="Candara" panose="020E0502030303020204" pitchFamily="34" charset="0"/>
              </a:rPr>
              <a:t>os ACOD </a:t>
            </a:r>
            <a:r>
              <a:rPr lang="es-ES" sz="2400" b="1" i="1" dirty="0">
                <a:latin typeface="Candara" panose="020E0502030303020204" pitchFamily="34" charset="0"/>
              </a:rPr>
              <a:t>tienen una eficacia comparable con la </a:t>
            </a:r>
            <a:r>
              <a:rPr lang="es-ES" sz="2400" b="1" i="1" dirty="0" err="1">
                <a:latin typeface="Candara" panose="020E0502030303020204" pitchFamily="34" charset="0"/>
              </a:rPr>
              <a:t>warfarina</a:t>
            </a:r>
            <a:r>
              <a:rPr lang="es-ES" sz="2400" b="1" i="1" dirty="0">
                <a:latin typeface="Candara" panose="020E0502030303020204" pitchFamily="34" charset="0"/>
              </a:rPr>
              <a:t> </a:t>
            </a:r>
            <a:r>
              <a:rPr lang="es-ES" sz="2400" b="1" i="1" dirty="0" smtClean="0">
                <a:latin typeface="Candara" panose="020E0502030303020204" pitchFamily="34" charset="0"/>
              </a:rPr>
              <a:t>con eventos </a:t>
            </a:r>
            <a:r>
              <a:rPr lang="es-ES" sz="2400" b="1" i="1" dirty="0">
                <a:latin typeface="Candara" panose="020E0502030303020204" pitchFamily="34" charset="0"/>
              </a:rPr>
              <a:t>hemorrágicos </a:t>
            </a:r>
            <a:r>
              <a:rPr lang="es-ES" sz="2400" b="1" i="1" dirty="0" smtClean="0">
                <a:latin typeface="Candara" panose="020E0502030303020204" pitchFamily="34" charset="0"/>
              </a:rPr>
              <a:t>estadísticamente significativos </a:t>
            </a:r>
            <a:r>
              <a:rPr lang="es-ES" sz="2400" b="1" i="1" dirty="0">
                <a:latin typeface="Candara" panose="020E0502030303020204" pitchFamily="34" charset="0"/>
              </a:rPr>
              <a:t>más </a:t>
            </a:r>
            <a:r>
              <a:rPr lang="es-ES" sz="2400" b="1" i="1" dirty="0" smtClean="0">
                <a:latin typeface="Candara" panose="020E0502030303020204" pitchFamily="34" charset="0"/>
              </a:rPr>
              <a:t>bajos.</a:t>
            </a:r>
          </a:p>
          <a:p>
            <a:pPr algn="just"/>
            <a:endParaRPr lang="es-ES" sz="2400" b="1" i="1" dirty="0" smtClean="0">
              <a:latin typeface="Candara" panose="020E0502030303020204" pitchFamily="34" charset="0"/>
            </a:endParaRPr>
          </a:p>
          <a:p>
            <a:pPr algn="just"/>
            <a:r>
              <a:rPr lang="es-ES" sz="2400" b="1" i="1" dirty="0">
                <a:latin typeface="Candara" panose="020E0502030303020204" pitchFamily="34" charset="0"/>
              </a:rPr>
              <a:t>E</a:t>
            </a:r>
            <a:r>
              <a:rPr lang="es-ES" sz="2400" b="1" i="1" dirty="0" smtClean="0">
                <a:latin typeface="Candara" panose="020E0502030303020204" pitchFamily="34" charset="0"/>
              </a:rPr>
              <a:t>xiste </a:t>
            </a:r>
            <a:r>
              <a:rPr lang="es-ES" sz="2400" b="1" i="1" dirty="0">
                <a:latin typeface="Candara" panose="020E0502030303020204" pitchFamily="34" charset="0"/>
              </a:rPr>
              <a:t>la necesidad </a:t>
            </a:r>
            <a:r>
              <a:rPr lang="es-ES" sz="2400" b="1" i="1" dirty="0" smtClean="0">
                <a:latin typeface="Candara" panose="020E0502030303020204" pitchFamily="34" charset="0"/>
              </a:rPr>
              <a:t>de estudios </a:t>
            </a:r>
            <a:r>
              <a:rPr lang="es-ES" sz="2400" b="1" i="1" dirty="0">
                <a:latin typeface="Candara" panose="020E0502030303020204" pitchFamily="34" charset="0"/>
              </a:rPr>
              <a:t>enfocados y ensayos </a:t>
            </a:r>
            <a:r>
              <a:rPr lang="es-ES" sz="2400" b="1" i="1" dirty="0" smtClean="0">
                <a:latin typeface="Candara" panose="020E0502030303020204" pitchFamily="34" charset="0"/>
              </a:rPr>
              <a:t>más grandes </a:t>
            </a:r>
            <a:r>
              <a:rPr lang="es-ES" sz="2400" b="1" i="1" dirty="0">
                <a:latin typeface="Candara" panose="020E0502030303020204" pitchFamily="34" charset="0"/>
              </a:rPr>
              <a:t>para guiar la opción de anticoagulación más segura </a:t>
            </a:r>
            <a:r>
              <a:rPr lang="es-ES" sz="2400" b="1" i="1" dirty="0" smtClean="0">
                <a:latin typeface="Candara" panose="020E0502030303020204" pitchFamily="34" charset="0"/>
              </a:rPr>
              <a:t>en dicho </a:t>
            </a:r>
            <a:r>
              <a:rPr lang="es-ES" sz="2400" b="1" i="1" dirty="0">
                <a:latin typeface="Candara" panose="020E0502030303020204" pitchFamily="34" charset="0"/>
              </a:rPr>
              <a:t>grupo de pacientes.</a:t>
            </a:r>
            <a:endParaRPr lang="es-VE" sz="6000" b="1" i="1" dirty="0">
              <a:latin typeface="Candara" panose="020E0502030303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32" y="258656"/>
            <a:ext cx="5759748" cy="760731"/>
          </a:xfrm>
        </p:spPr>
        <p:txBody>
          <a:bodyPr rtlCol="0">
            <a:noAutofit/>
          </a:bodyPr>
          <a:lstStyle/>
          <a:p>
            <a:pPr algn="ctr" rtl="0"/>
            <a:r>
              <a:rPr lang="es-ES" sz="4800" b="1" spc="300" dirty="0" smtClean="0">
                <a:solidFill>
                  <a:srgbClr val="FFFF00"/>
                </a:solidFill>
              </a:rPr>
              <a:t>Lista de cotejo:</a:t>
            </a:r>
            <a:endParaRPr lang="es-ES" sz="4800" b="1" spc="300" dirty="0">
              <a:solidFill>
                <a:srgbClr val="FFFF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5440" y="1148080"/>
            <a:ext cx="915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/>
              <a:t>Herramienta de evaluación crítica de revisiones sistemáticas: AMSTAR I</a:t>
            </a:r>
            <a:endParaRPr lang="es-VE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494526"/>
              </p:ext>
            </p:extLst>
          </p:nvPr>
        </p:nvGraphicFramePr>
        <p:xfrm>
          <a:off x="274320" y="1755986"/>
          <a:ext cx="11733975" cy="4719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53120">
                  <a:extLst>
                    <a:ext uri="{9D8B030D-6E8A-4147-A177-3AD203B41FA5}">
                      <a16:colId xmlns:a16="http://schemas.microsoft.com/office/drawing/2014/main" val="604997512"/>
                    </a:ext>
                  </a:extLst>
                </a:gridCol>
                <a:gridCol w="561467">
                  <a:extLst>
                    <a:ext uri="{9D8B030D-6E8A-4147-A177-3AD203B41FA5}">
                      <a16:colId xmlns:a16="http://schemas.microsoft.com/office/drawing/2014/main" val="1874207995"/>
                    </a:ext>
                  </a:extLst>
                </a:gridCol>
                <a:gridCol w="527368">
                  <a:extLst>
                    <a:ext uri="{9D8B030D-6E8A-4147-A177-3AD203B41FA5}">
                      <a16:colId xmlns:a16="http://schemas.microsoft.com/office/drawing/2014/main" val="3024514581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360973844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78678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b="1" i="1" dirty="0" smtClean="0">
                          <a:latin typeface="Candara" panose="020E0502030303020204" pitchFamily="34" charset="0"/>
                        </a:rPr>
                        <a:t>Categorías</a:t>
                      </a:r>
                      <a:endParaRPr lang="es-VE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b="1" i="1" dirty="0" smtClean="0">
                          <a:latin typeface="Candara" panose="020E0502030303020204" pitchFamily="34" charset="0"/>
                        </a:rPr>
                        <a:t>SI</a:t>
                      </a:r>
                      <a:endParaRPr lang="es-VE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b="1" i="1" dirty="0" smtClean="0">
                          <a:latin typeface="Candara" panose="020E0502030303020204" pitchFamily="34" charset="0"/>
                        </a:rPr>
                        <a:t>NO</a:t>
                      </a:r>
                      <a:endParaRPr lang="es-VE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b="1" i="1" dirty="0" smtClean="0">
                          <a:latin typeface="Candara" panose="020E0502030303020204" pitchFamily="34" charset="0"/>
                        </a:rPr>
                        <a:t>No puede responder</a:t>
                      </a:r>
                      <a:endParaRPr lang="es-VE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b="1" i="1" dirty="0" smtClean="0">
                          <a:latin typeface="Candara" panose="020E0502030303020204" pitchFamily="34" charset="0"/>
                        </a:rPr>
                        <a:t>No aplica</a:t>
                      </a:r>
                      <a:endParaRPr lang="es-VE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293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1. ¿Fue proporcionado el diseño del estudio?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91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2. ¿Hubo selección de estudios duplicados y extracción de datos?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061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3. ¿Se realizó una búsqueda exhaustiva de literatura?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204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4. ¿Se utilizó el estado de publicación  como criterio de inclusión?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25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5. ¿Se proporcionó una lista de estudios (incluidos y excluidos)?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1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6. ¿Se proporcionaron las características de los estudios incluidos?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752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7. ¿Se evaluó y documentó la calidad científica de los estudios incluidos?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00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8. ¿La calidad científica de los estudios incluidos se utiliza</a:t>
                      </a:r>
                      <a:r>
                        <a:rPr lang="es-VE" sz="1500" b="1" i="1" baseline="0" noProof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adecuadamente al formular conclusiones?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53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9. ¿Fueron apropiados los métodos utilizados para combinar los hallazgos de los estudios?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84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10. ¿Se evaluó la probabilidad de sesgo de publicación?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6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b="1" i="1" noProof="0" dirty="0" smtClean="0">
                          <a:latin typeface="Candara" panose="020E0502030303020204" pitchFamily="34" charset="0"/>
                        </a:rPr>
                        <a:t>11. ¿Se declaró el conflicto de interés?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VE" sz="1600" b="1" i="1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861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32" y="258656"/>
            <a:ext cx="7446308" cy="760731"/>
          </a:xfrm>
        </p:spPr>
        <p:txBody>
          <a:bodyPr rtlCol="0">
            <a:noAutofit/>
          </a:bodyPr>
          <a:lstStyle/>
          <a:p>
            <a:pPr algn="ctr" rtl="0"/>
            <a:r>
              <a:rPr lang="es-ES" sz="4800" b="1" spc="300" dirty="0" smtClean="0">
                <a:solidFill>
                  <a:srgbClr val="FFFF00"/>
                </a:solidFill>
              </a:rPr>
              <a:t>Aportes del grupo:</a:t>
            </a:r>
            <a:endParaRPr lang="es-ES" sz="4800" b="1" spc="300" dirty="0">
              <a:solidFill>
                <a:srgbClr val="FFFF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56921" y="1287760"/>
            <a:ext cx="8285479" cy="923330"/>
          </a:xfrm>
          <a:prstGeom prst="rect">
            <a:avLst/>
          </a:prstGeom>
          <a:ln w="19050">
            <a:solidFill>
              <a:srgbClr val="FFFF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i="1" dirty="0">
                <a:latin typeface="Candara" panose="020E0502030303020204" pitchFamily="34" charset="0"/>
              </a:rPr>
              <a:t>En pacientes portadores de prótesis valvulares (biológica </a:t>
            </a:r>
            <a:r>
              <a:rPr lang="es-ES" i="1" dirty="0" smtClean="0">
                <a:latin typeface="Candara" panose="020E0502030303020204" pitchFamily="34" charset="0"/>
              </a:rPr>
              <a:t>o mecánica), ¿</a:t>
            </a:r>
            <a:r>
              <a:rPr lang="es-ES" i="1" dirty="0">
                <a:latin typeface="Candara" panose="020E0502030303020204" pitchFamily="34" charset="0"/>
              </a:rPr>
              <a:t>La administración de inhibidores directos del factor </a:t>
            </a:r>
            <a:r>
              <a:rPr lang="es-ES" i="1" dirty="0" err="1">
                <a:latin typeface="Candara" panose="020E0502030303020204" pitchFamily="34" charset="0"/>
              </a:rPr>
              <a:t>Xa</a:t>
            </a:r>
            <a:r>
              <a:rPr lang="es-ES" i="1" dirty="0">
                <a:latin typeface="Candara" panose="020E0502030303020204" pitchFamily="34" charset="0"/>
              </a:rPr>
              <a:t> reduce la presencia de eventos </a:t>
            </a:r>
            <a:r>
              <a:rPr lang="es-ES" i="1" dirty="0" err="1">
                <a:latin typeface="Candara" panose="020E0502030303020204" pitchFamily="34" charset="0"/>
              </a:rPr>
              <a:t>trombóticos</a:t>
            </a:r>
            <a:r>
              <a:rPr lang="es-ES" i="1" dirty="0">
                <a:latin typeface="Candara" panose="020E0502030303020204" pitchFamily="34" charset="0"/>
              </a:rPr>
              <a:t>, en comparación con los antagonistas de la Vitamina K?. </a:t>
            </a:r>
          </a:p>
        </p:txBody>
      </p:sp>
      <p:sp>
        <p:nvSpPr>
          <p:cNvPr id="25" name="Google Shape;1434;p50"/>
          <p:cNvSpPr/>
          <p:nvPr/>
        </p:nvSpPr>
        <p:spPr>
          <a:xfrm>
            <a:off x="1024610" y="3207384"/>
            <a:ext cx="2276400" cy="3061336"/>
          </a:xfrm>
          <a:prstGeom prst="rect">
            <a:avLst/>
          </a:prstGeom>
          <a:solidFill>
            <a:srgbClr val="00B0F0">
              <a:alpha val="61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435;p50"/>
          <p:cNvSpPr/>
          <p:nvPr/>
        </p:nvSpPr>
        <p:spPr>
          <a:xfrm>
            <a:off x="1734110" y="2750185"/>
            <a:ext cx="857400" cy="857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437;p50"/>
          <p:cNvSpPr/>
          <p:nvPr/>
        </p:nvSpPr>
        <p:spPr>
          <a:xfrm>
            <a:off x="4034510" y="3207384"/>
            <a:ext cx="2276400" cy="3061335"/>
          </a:xfrm>
          <a:prstGeom prst="rect">
            <a:avLst/>
          </a:prstGeom>
          <a:solidFill>
            <a:srgbClr val="FFC000">
              <a:alpha val="5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438;p50"/>
          <p:cNvSpPr/>
          <p:nvPr/>
        </p:nvSpPr>
        <p:spPr>
          <a:xfrm>
            <a:off x="4744010" y="2750185"/>
            <a:ext cx="857400" cy="8574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446;p50"/>
          <p:cNvSpPr txBox="1">
            <a:spLocks/>
          </p:cNvSpPr>
          <p:nvPr/>
        </p:nvSpPr>
        <p:spPr bwMode="white">
          <a:xfrm>
            <a:off x="1127760" y="3678909"/>
            <a:ext cx="2072640" cy="14430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en-US" sz="2000" b="1" i="1" dirty="0" smtClean="0">
                <a:latin typeface="Candara" panose="020E0502030303020204" pitchFamily="34" charset="0"/>
              </a:rPr>
              <a:t>Los ACOD </a:t>
            </a:r>
            <a:r>
              <a:rPr lang="en-US" sz="2000" b="1" i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NO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reducen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los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eventos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tromboembólicos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en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comparación</a:t>
            </a:r>
            <a:r>
              <a:rPr lang="en-US" sz="2000" b="1" i="1" dirty="0">
                <a:latin typeface="Candara" panose="020E0502030303020204" pitchFamily="34" charset="0"/>
              </a:rPr>
              <a:t> </a:t>
            </a:r>
            <a:r>
              <a:rPr lang="en-US" sz="2000" b="1" i="1" dirty="0" smtClean="0">
                <a:latin typeface="Candara" panose="020E0502030303020204" pitchFamily="34" charset="0"/>
              </a:rPr>
              <a:t>con la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warfarina</a:t>
            </a:r>
            <a:endParaRPr lang="en-US" sz="2000" b="1" i="1" dirty="0">
              <a:latin typeface="Candara" panose="020E0502030303020204" pitchFamily="34" charset="0"/>
            </a:endParaRPr>
          </a:p>
        </p:txBody>
      </p:sp>
      <p:sp>
        <p:nvSpPr>
          <p:cNvPr id="39" name="Google Shape;1434;p50"/>
          <p:cNvSpPr/>
          <p:nvPr/>
        </p:nvSpPr>
        <p:spPr>
          <a:xfrm>
            <a:off x="7044410" y="3207385"/>
            <a:ext cx="2276400" cy="261429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435;p50"/>
          <p:cNvSpPr/>
          <p:nvPr/>
        </p:nvSpPr>
        <p:spPr>
          <a:xfrm>
            <a:off x="7753910" y="2750185"/>
            <a:ext cx="857400" cy="857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446;p50"/>
          <p:cNvSpPr txBox="1">
            <a:spLocks/>
          </p:cNvSpPr>
          <p:nvPr/>
        </p:nvSpPr>
        <p:spPr bwMode="white">
          <a:xfrm>
            <a:off x="4140945" y="3577309"/>
            <a:ext cx="2072640" cy="214277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es-ES" sz="1600" b="1" i="1" dirty="0" smtClean="0">
                <a:latin typeface="Candara" panose="020E0502030303020204" pitchFamily="34" charset="0"/>
              </a:rPr>
              <a:t>Aunque los autores exponen que el tamaño de la población era pequeño, consideramos que no es despreciable y que puede ayudarnos a tomar decisiones clínicas</a:t>
            </a:r>
            <a:endParaRPr lang="es-ES" sz="1600" b="1" i="1" dirty="0">
              <a:latin typeface="Candara" panose="020E0502030303020204" pitchFamily="34" charset="0"/>
            </a:endParaRPr>
          </a:p>
        </p:txBody>
      </p:sp>
      <p:sp>
        <p:nvSpPr>
          <p:cNvPr id="54" name="Google Shape;1446;p50"/>
          <p:cNvSpPr txBox="1">
            <a:spLocks/>
          </p:cNvSpPr>
          <p:nvPr/>
        </p:nvSpPr>
        <p:spPr bwMode="white">
          <a:xfrm>
            <a:off x="7146290" y="3678909"/>
            <a:ext cx="2072640" cy="204117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en-US" sz="2000" b="1" i="1" dirty="0" err="1" smtClean="0">
                <a:latin typeface="Candara" panose="020E0502030303020204" pitchFamily="34" charset="0"/>
              </a:rPr>
              <a:t>Siempre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es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importante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tener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en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cuenta</a:t>
            </a:r>
            <a:r>
              <a:rPr lang="en-US" sz="2000" b="1" i="1" dirty="0" smtClean="0">
                <a:latin typeface="Candara" panose="020E0502030303020204" pitchFamily="34" charset="0"/>
              </a:rPr>
              <a:t> el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riesgo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trombótico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smtClean="0">
                <a:latin typeface="Candara" panose="020E0502030303020204" pitchFamily="34" charset="0"/>
              </a:rPr>
              <a:t>vs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hemorrágico</a:t>
            </a:r>
            <a:endParaRPr lang="en-US" sz="2000" b="1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5" grpId="0"/>
      <p:bldP spid="39" grpId="0" animBg="1"/>
      <p:bldP spid="40" grpId="0" animBg="1"/>
      <p:bldP spid="5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40000" y="2956560"/>
            <a:ext cx="687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5400" dirty="0" smtClean="0"/>
              <a:t>Gracias por su atención</a:t>
            </a:r>
            <a:endParaRPr lang="es-VE" sz="5400" dirty="0"/>
          </a:p>
        </p:txBody>
      </p:sp>
    </p:spTree>
    <p:extLst>
      <p:ext uri="{BB962C8B-B14F-4D97-AF65-F5344CB8AC3E}">
        <p14:creationId xmlns:p14="http://schemas.microsoft.com/office/powerpoint/2010/main" val="7300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631305F2-4D75-4D76-BA59-F00627AB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/>
          <a:p>
            <a:pPr rtl="0"/>
            <a:r>
              <a:rPr lang="es-ES" sz="4400" b="1" spc="300" dirty="0" smtClean="0">
                <a:solidFill>
                  <a:srgbClr val="FFFF00"/>
                </a:solidFill>
              </a:rPr>
              <a:t>ARTÍCULO DE REVISIÓN: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08" y="2345411"/>
            <a:ext cx="10020300" cy="35623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08" y="1745336"/>
            <a:ext cx="1409700" cy="600075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498862" y="6386908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08" y="2345411"/>
            <a:ext cx="98202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689" y="232396"/>
            <a:ext cx="5009462" cy="861113"/>
          </a:xfrm>
        </p:spPr>
        <p:txBody>
          <a:bodyPr rtlCol="0"/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INTRODUCCIÓN: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44FA16B2-6A61-4B79-B91C-B41F21F1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75555" y="1445261"/>
            <a:ext cx="9492791" cy="3476618"/>
          </a:xfrm>
        </p:spPr>
        <p:txBody>
          <a:bodyPr rtlCol="0">
            <a:normAutofit/>
          </a:bodyPr>
          <a:lstStyle/>
          <a:p>
            <a:pPr rtl="0"/>
            <a:r>
              <a:rPr lang="es-ES" sz="2000" i="1" dirty="0" smtClean="0">
                <a:latin typeface="Candara" panose="020E0502030303020204" pitchFamily="34" charset="0"/>
              </a:rPr>
              <a:t>Los antagonistas de la vitamina K han sido la elección durante muchos años.</a:t>
            </a:r>
          </a:p>
          <a:p>
            <a:r>
              <a:rPr lang="es-ES" sz="2000" i="1" dirty="0">
                <a:latin typeface="Candara" panose="020E0502030303020204" pitchFamily="34" charset="0"/>
              </a:rPr>
              <a:t>Los ACOD </a:t>
            </a:r>
            <a:r>
              <a:rPr lang="es-ES" sz="2000" i="1" dirty="0" smtClean="0">
                <a:latin typeface="Candara" panose="020E0502030303020204" pitchFamily="34" charset="0"/>
              </a:rPr>
              <a:t>surgieron </a:t>
            </a:r>
            <a:r>
              <a:rPr lang="es-ES" sz="2000" i="1" dirty="0">
                <a:latin typeface="Candara" panose="020E0502030303020204" pitchFamily="34" charset="0"/>
              </a:rPr>
              <a:t>como los </a:t>
            </a:r>
            <a:r>
              <a:rPr lang="es-ES" sz="2000" i="1" dirty="0" smtClean="0">
                <a:latin typeface="Candara" panose="020E0502030303020204" pitchFamily="34" charset="0"/>
              </a:rPr>
              <a:t>anticoagulantes más </a:t>
            </a:r>
            <a:r>
              <a:rPr lang="es-ES" sz="2000" i="1" dirty="0">
                <a:latin typeface="Candara" panose="020E0502030303020204" pitchFamily="34" charset="0"/>
              </a:rPr>
              <a:t>utilizados en la práctica </a:t>
            </a:r>
            <a:r>
              <a:rPr lang="es-ES" sz="2000" i="1" dirty="0" smtClean="0">
                <a:latin typeface="Candara" panose="020E0502030303020204" pitchFamily="34" charset="0"/>
              </a:rPr>
              <a:t>para reducir </a:t>
            </a:r>
            <a:r>
              <a:rPr lang="es-ES" sz="2000" i="1" dirty="0">
                <a:latin typeface="Candara" panose="020E0502030303020204" pitchFamily="34" charset="0"/>
              </a:rPr>
              <a:t>los </a:t>
            </a:r>
            <a:r>
              <a:rPr lang="es-ES" sz="2000" i="1" dirty="0" smtClean="0">
                <a:latin typeface="Candara" panose="020E0502030303020204" pitchFamily="34" charset="0"/>
              </a:rPr>
              <a:t>eventos vasculares cerebrales y </a:t>
            </a:r>
            <a:r>
              <a:rPr lang="es-ES" sz="2000" i="1" dirty="0">
                <a:latin typeface="Candara" panose="020E0502030303020204" pitchFamily="34" charset="0"/>
              </a:rPr>
              <a:t>la embolia </a:t>
            </a:r>
            <a:r>
              <a:rPr lang="es-ES" sz="2000" i="1" dirty="0" smtClean="0">
                <a:latin typeface="Candara" panose="020E0502030303020204" pitchFamily="34" charset="0"/>
              </a:rPr>
              <a:t>sistémica.</a:t>
            </a:r>
          </a:p>
          <a:p>
            <a:r>
              <a:rPr lang="es-ES" sz="2000" i="1" dirty="0" smtClean="0">
                <a:latin typeface="Candara" panose="020E0502030303020204" pitchFamily="34" charset="0"/>
              </a:rPr>
              <a:t>Mejor farmacocinética y menor control paraclínico.</a:t>
            </a:r>
          </a:p>
          <a:p>
            <a:r>
              <a:rPr lang="es-ES" sz="2000" i="1" dirty="0" smtClean="0">
                <a:latin typeface="Candara" panose="020E0502030303020204" pitchFamily="34" charset="0"/>
              </a:rPr>
              <a:t>ACOD en FA, excepto Estenosis mitral moderada – severa y prótesis valvulares mecánicas.</a:t>
            </a:r>
          </a:p>
          <a:p>
            <a:r>
              <a:rPr lang="es-ES" sz="2000" b="1" i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NO EXISTE guía de consenso sobre su uso en bioprótesis</a:t>
            </a:r>
            <a:endParaRPr lang="es-ES" sz="2000" b="1" i="1" dirty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rtl="0"/>
            <a:endParaRPr lang="es-ES" sz="2000" i="1" dirty="0">
              <a:latin typeface="Candara" panose="020E05020303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39" y="4240884"/>
            <a:ext cx="3386382" cy="18963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20448604">
            <a:off x="4499386" y="4568486"/>
            <a:ext cx="130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bg1"/>
                </a:solidFill>
              </a:rPr>
              <a:t>Warfarina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 rot="1367378">
            <a:off x="6753963" y="4566815"/>
            <a:ext cx="130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chemeClr val="bg1"/>
                </a:solidFill>
              </a:rPr>
              <a:t>ACOD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689" y="439786"/>
            <a:ext cx="7432150" cy="86111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Materiales y métodos: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71481" y="1414020"/>
            <a:ext cx="4506012" cy="71643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/>
              <a:t>Estrategia de búsqueda:</a:t>
            </a:r>
            <a:endParaRPr lang="es-VE" sz="3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762054" y="2347274"/>
            <a:ext cx="8427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i="1" dirty="0" smtClean="0">
                <a:latin typeface="Candara" panose="020E0502030303020204" pitchFamily="34" charset="0"/>
              </a:rPr>
              <a:t>Siguió la estrategia de la declaración PRISMA (</a:t>
            </a:r>
            <a:r>
              <a:rPr lang="en-US" i="1" dirty="0">
                <a:latin typeface="Candara" panose="020E0502030303020204" pitchFamily="34" charset="0"/>
              </a:rPr>
              <a:t>Preferred Reporting Items for Systematic reviews and Meta-Analyses</a:t>
            </a:r>
            <a:r>
              <a:rPr lang="es-VE" i="1" dirty="0" smtClean="0">
                <a:latin typeface="Candara" panose="020E0502030303020204" pitchFamily="34" charset="0"/>
              </a:rPr>
              <a:t>).</a:t>
            </a:r>
          </a:p>
          <a:p>
            <a:r>
              <a:rPr lang="es-VE" i="1" dirty="0" smtClean="0">
                <a:latin typeface="Candara" panose="020E0502030303020204" pitchFamily="34" charset="0"/>
              </a:rPr>
              <a:t>Revisión en bases de datos electrónicos:</a:t>
            </a:r>
            <a:endParaRPr lang="es-VE" i="1" dirty="0">
              <a:latin typeface="Candara" panose="020E0502030303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765" y="3487421"/>
            <a:ext cx="2599539" cy="9903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t="11182"/>
          <a:stretch/>
        </p:blipFill>
        <p:spPr>
          <a:xfrm>
            <a:off x="5567075" y="3487918"/>
            <a:ext cx="2762250" cy="9898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237764" y="46945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i="1" dirty="0">
                <a:latin typeface="Candara" panose="020E0502030303020204" pitchFamily="34" charset="0"/>
              </a:rPr>
              <a:t>"Anticoagulante oral de </a:t>
            </a:r>
            <a:r>
              <a:rPr lang="es-VE" i="1" dirty="0" smtClean="0">
                <a:latin typeface="Candara" panose="020E0502030303020204" pitchFamily="34" charset="0"/>
              </a:rPr>
              <a:t>acción directa“ </a:t>
            </a:r>
          </a:p>
          <a:p>
            <a:pPr algn="ctr"/>
            <a:r>
              <a:rPr lang="es-VE" i="1" dirty="0" smtClean="0">
                <a:latin typeface="Candara" panose="020E0502030303020204" pitchFamily="34" charset="0"/>
              </a:rPr>
              <a:t>"</a:t>
            </a:r>
            <a:r>
              <a:rPr lang="es-VE" i="1" dirty="0">
                <a:latin typeface="Candara" panose="020E0502030303020204" pitchFamily="34" charset="0"/>
              </a:rPr>
              <a:t>Anticoagulantes </a:t>
            </a:r>
            <a:r>
              <a:rPr lang="es-VE" i="1" dirty="0" smtClean="0">
                <a:latin typeface="Candara" panose="020E0502030303020204" pitchFamily="34" charset="0"/>
              </a:rPr>
              <a:t>orales“ </a:t>
            </a:r>
          </a:p>
          <a:p>
            <a:pPr algn="ctr"/>
            <a:r>
              <a:rPr lang="es-VE" i="1" dirty="0" smtClean="0">
                <a:latin typeface="Candara" panose="020E0502030303020204" pitchFamily="34" charset="0"/>
              </a:rPr>
              <a:t>"</a:t>
            </a:r>
            <a:r>
              <a:rPr lang="es-VE" i="1" dirty="0">
                <a:latin typeface="Candara" panose="020E0502030303020204" pitchFamily="34" charset="0"/>
              </a:rPr>
              <a:t>Anticoagulante oral antagonista de la vitamina </a:t>
            </a:r>
            <a:r>
              <a:rPr lang="es-VE" i="1" dirty="0" smtClean="0">
                <a:latin typeface="Candara" panose="020E0502030303020204" pitchFamily="34" charset="0"/>
              </a:rPr>
              <a:t>K“ </a:t>
            </a:r>
          </a:p>
          <a:p>
            <a:pPr algn="ctr"/>
            <a:r>
              <a:rPr lang="es-VE" i="1" dirty="0" smtClean="0">
                <a:latin typeface="Candara" panose="020E0502030303020204" pitchFamily="34" charset="0"/>
              </a:rPr>
              <a:t>"</a:t>
            </a:r>
            <a:r>
              <a:rPr lang="es-VE" i="1" dirty="0">
                <a:latin typeface="Candara" panose="020E0502030303020204" pitchFamily="34" charset="0"/>
              </a:rPr>
              <a:t>Fibrilación </a:t>
            </a:r>
            <a:r>
              <a:rPr lang="es-VE" i="1" dirty="0" smtClean="0">
                <a:latin typeface="Candara" panose="020E0502030303020204" pitchFamily="34" charset="0"/>
              </a:rPr>
              <a:t>auricular“</a:t>
            </a:r>
          </a:p>
          <a:p>
            <a:pPr algn="ctr"/>
            <a:r>
              <a:rPr lang="es-VE" i="1" dirty="0" smtClean="0">
                <a:latin typeface="Candara" panose="020E0502030303020204" pitchFamily="34" charset="0"/>
              </a:rPr>
              <a:t>"Válvula </a:t>
            </a:r>
            <a:r>
              <a:rPr lang="es-VE" i="1" dirty="0" err="1" smtClean="0">
                <a:latin typeface="Candara" panose="020E0502030303020204" pitchFamily="34" charset="0"/>
              </a:rPr>
              <a:t>bioprotésica</a:t>
            </a:r>
            <a:r>
              <a:rPr lang="es-VE" i="1" dirty="0">
                <a:latin typeface="Candara" panose="020E0502030303020204" pitchFamily="34" charset="0"/>
              </a:rPr>
              <a:t>"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096" y="3483042"/>
            <a:ext cx="2551121" cy="99468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689" y="439786"/>
            <a:ext cx="7432150" cy="86111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Materiales y métodos: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71481" y="1414020"/>
            <a:ext cx="2102177" cy="71643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/>
              <a:t>Criterios :</a:t>
            </a:r>
            <a:endParaRPr lang="es-VE" sz="32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1368039"/>
              </p:ext>
            </p:extLst>
          </p:nvPr>
        </p:nvGraphicFramePr>
        <p:xfrm>
          <a:off x="2918481" y="1806978"/>
          <a:ext cx="7535845" cy="506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270342" y="2611225"/>
            <a:ext cx="254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/>
              <a:t>De inclusión:</a:t>
            </a:r>
            <a:endParaRPr lang="es-VE" sz="2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815579" y="2611225"/>
            <a:ext cx="240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000" b="1" dirty="0" smtClean="0"/>
              <a:t>De exclusión:</a:t>
            </a:r>
            <a:endParaRPr lang="es-VE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49182" y="641869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689" y="439786"/>
            <a:ext cx="7432150" cy="86111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Materiales y métodos: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71480" y="1414020"/>
            <a:ext cx="7126663" cy="71643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/>
              <a:t>Evaluación metodológica de la calidad :</a:t>
            </a:r>
            <a:endParaRPr lang="es-VE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54470" y="2448560"/>
            <a:ext cx="9632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i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Lista de verificación modificada de </a:t>
            </a:r>
            <a:r>
              <a:rPr lang="es-VE" sz="2000" b="1" i="1" dirty="0" err="1" smtClean="0">
                <a:solidFill>
                  <a:srgbClr val="FFFF00"/>
                </a:solidFill>
                <a:latin typeface="Candara" panose="020E0502030303020204" pitchFamily="34" charset="0"/>
              </a:rPr>
              <a:t>Downs</a:t>
            </a:r>
            <a:r>
              <a:rPr lang="es-VE" sz="2000" b="1" i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 y Black (1998 - 2010)</a:t>
            </a:r>
          </a:p>
          <a:p>
            <a:pPr algn="just"/>
            <a:endParaRPr lang="es-VE" sz="1600" i="1" dirty="0" smtClean="0">
              <a:latin typeface="Candara" panose="020E0502030303020204" pitchFamily="34" charset="0"/>
            </a:endParaRPr>
          </a:p>
          <a:p>
            <a:pPr algn="just"/>
            <a:r>
              <a:rPr lang="es-VE" i="1" dirty="0" smtClean="0">
                <a:latin typeface="Candara" panose="020E0502030303020204" pitchFamily="34" charset="0"/>
              </a:rPr>
              <a:t>Estudios clínicos Aleatorizados y no.</a:t>
            </a:r>
          </a:p>
          <a:p>
            <a:pPr algn="just"/>
            <a:r>
              <a:rPr lang="es-VE" i="1" dirty="0" smtClean="0">
                <a:latin typeface="Candara" panose="020E0502030303020204" pitchFamily="34" charset="0"/>
              </a:rPr>
              <a:t>27 ítems con puntuación total posible de 28 puntos</a:t>
            </a:r>
          </a:p>
          <a:p>
            <a:pPr algn="just"/>
            <a:r>
              <a:rPr lang="es-VE" i="1" dirty="0" smtClean="0">
                <a:latin typeface="Candara" panose="020E0502030303020204" pitchFamily="34" charset="0"/>
              </a:rPr>
              <a:t>Excelentes (&gt;25 puntos) | Buenos (20-25 puntos) | Regulares (15-19 puntos) |  Deficientes (&lt;15 puntos)</a:t>
            </a:r>
            <a:endParaRPr lang="es-VE" i="1" dirty="0"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528" y="4276631"/>
            <a:ext cx="3844392" cy="19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689" y="439786"/>
            <a:ext cx="7432150" cy="86111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z="4400" b="1" spc="300" dirty="0" smtClean="0">
                <a:solidFill>
                  <a:srgbClr val="FFFF00"/>
                </a:solidFill>
              </a:rPr>
              <a:t>Materiales y métodos:</a:t>
            </a:r>
            <a:endParaRPr lang="es-ES" sz="4400" b="1" spc="300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71480" y="1414020"/>
            <a:ext cx="3101419" cy="71643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/>
              <a:t>Puntos finales:</a:t>
            </a:r>
            <a:endParaRPr lang="es-VE" sz="32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81142992"/>
              </p:ext>
            </p:extLst>
          </p:nvPr>
        </p:nvGraphicFramePr>
        <p:xfrm>
          <a:off x="2771480" y="2488676"/>
          <a:ext cx="7800156" cy="390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49182" y="6388213"/>
            <a:ext cx="104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contenido 5" descr="Funcionamiento de matemáticas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blackGray">
          <a:xfrm>
            <a:off x="6052008" y="0"/>
            <a:ext cx="6139992" cy="6858000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42" y="128702"/>
            <a:ext cx="5197998" cy="861113"/>
          </a:xfrm>
        </p:spPr>
        <p:txBody>
          <a:bodyPr rtlCol="0">
            <a:noAutofit/>
          </a:bodyPr>
          <a:lstStyle/>
          <a:p>
            <a:pPr rtl="0"/>
            <a:r>
              <a:rPr lang="es-ES" sz="3200" b="1" spc="300" dirty="0" smtClean="0">
                <a:solidFill>
                  <a:srgbClr val="FFFF00"/>
                </a:solidFill>
              </a:rPr>
              <a:t>Materiales y métodos:</a:t>
            </a:r>
            <a:endParaRPr lang="es-ES" sz="3200" b="1" spc="300" dirty="0">
              <a:solidFill>
                <a:srgbClr val="FFFF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469823" y="1187777"/>
            <a:ext cx="3525625" cy="612743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000" b="1" dirty="0" smtClean="0"/>
              <a:t>Análisis estadístico:</a:t>
            </a:r>
            <a:endParaRPr lang="es-VE" sz="3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469823" y="2228671"/>
            <a:ext cx="34407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VE" sz="2000" i="1" dirty="0" smtClean="0">
                <a:latin typeface="Candara" panose="020E0502030303020204" pitchFamily="34" charset="0"/>
              </a:rPr>
              <a:t>Prueba de Mantel – </a:t>
            </a:r>
            <a:r>
              <a:rPr lang="es-VE" sz="2000" i="1" dirty="0" err="1" smtClean="0">
                <a:latin typeface="Candara" panose="020E0502030303020204" pitchFamily="34" charset="0"/>
              </a:rPr>
              <a:t>Haenszel</a:t>
            </a:r>
            <a:endParaRPr lang="es-VE" sz="2000" i="1" dirty="0" smtClean="0">
              <a:latin typeface="Candara" panose="020E05020303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s-VE" sz="2000" i="1" dirty="0" err="1" smtClean="0">
                <a:latin typeface="Candara" panose="020E0502030303020204" pitchFamily="34" charset="0"/>
              </a:rPr>
              <a:t>Hazard</a:t>
            </a:r>
            <a:r>
              <a:rPr lang="es-VE" sz="2000" i="1" dirty="0" smtClean="0">
                <a:latin typeface="Candara" panose="020E0502030303020204" pitchFamily="34" charset="0"/>
              </a:rPr>
              <a:t> Ratio</a:t>
            </a:r>
          </a:p>
          <a:p>
            <a:pPr algn="r">
              <a:lnSpc>
                <a:spcPct val="150000"/>
              </a:lnSpc>
            </a:pPr>
            <a:r>
              <a:rPr lang="es-VE" sz="2000" i="1" dirty="0" smtClean="0">
                <a:latin typeface="Candara" panose="020E0502030303020204" pitchFamily="34" charset="0"/>
              </a:rPr>
              <a:t>Intervalos de confianza del 95%</a:t>
            </a:r>
          </a:p>
          <a:p>
            <a:pPr algn="r">
              <a:lnSpc>
                <a:spcPct val="150000"/>
              </a:lnSpc>
            </a:pPr>
            <a:r>
              <a:rPr lang="es-VE" sz="2000" i="1" dirty="0" smtClean="0">
                <a:latin typeface="Candara" panose="020E0502030303020204" pitchFamily="34" charset="0"/>
              </a:rPr>
              <a:t>Heterogeneidad: I</a:t>
            </a:r>
            <a:r>
              <a:rPr lang="es-VE" sz="2000" i="1" baseline="30000" dirty="0" smtClean="0">
                <a:latin typeface="Candara" panose="020E0502030303020204" pitchFamily="34" charset="0"/>
              </a:rPr>
              <a:t>2</a:t>
            </a:r>
          </a:p>
          <a:p>
            <a:pPr algn="r">
              <a:lnSpc>
                <a:spcPct val="150000"/>
              </a:lnSpc>
            </a:pPr>
            <a:r>
              <a:rPr lang="es-VE" sz="2000" i="1" dirty="0" smtClean="0">
                <a:latin typeface="Candara" panose="020E0502030303020204" pitchFamily="34" charset="0"/>
              </a:rPr>
              <a:t>Valor de p &lt; 0,05</a:t>
            </a:r>
            <a:endParaRPr lang="es-VE" sz="2000" i="1" dirty="0"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5170" y="6027003"/>
            <a:ext cx="570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ndara" panose="020E0502030303020204" pitchFamily="34" charset="0"/>
              </a:rPr>
              <a:t>Adhikari</a:t>
            </a:r>
            <a:r>
              <a:rPr lang="en-US" sz="1200" dirty="0">
                <a:latin typeface="Candara" panose="020E0502030303020204" pitchFamily="34" charset="0"/>
              </a:rPr>
              <a:t> G, </a:t>
            </a:r>
            <a:r>
              <a:rPr lang="en-US" sz="1200" dirty="0" err="1">
                <a:latin typeface="Candara" panose="020E0502030303020204" pitchFamily="34" charset="0"/>
              </a:rPr>
              <a:t>Baral</a:t>
            </a:r>
            <a:r>
              <a:rPr lang="en-US" sz="1200" dirty="0">
                <a:latin typeface="Candara" panose="020E0502030303020204" pitchFamily="34" charset="0"/>
              </a:rPr>
              <a:t> N, </a:t>
            </a:r>
            <a:r>
              <a:rPr lang="en-US" sz="1200" dirty="0" err="1">
                <a:latin typeface="Candara" panose="020E0502030303020204" pitchFamily="34" charset="0"/>
              </a:rPr>
              <a:t>Rauniyar</a:t>
            </a:r>
            <a:r>
              <a:rPr lang="en-US" sz="1200" dirty="0">
                <a:latin typeface="Candara" panose="020E0502030303020204" pitchFamily="34" charset="0"/>
              </a:rPr>
              <a:t> R, et al. (April 23, 2021) Systematic Review and Meta-Analysis: Can We </a:t>
            </a:r>
            <a:r>
              <a:rPr lang="en-US" sz="1200" dirty="0" smtClean="0">
                <a:latin typeface="Candara" panose="020E0502030303020204" pitchFamily="34" charset="0"/>
              </a:rPr>
              <a:t>Compare Direct </a:t>
            </a:r>
            <a:r>
              <a:rPr lang="en-US" sz="1200" dirty="0">
                <a:latin typeface="Candara" panose="020E0502030303020204" pitchFamily="34" charset="0"/>
              </a:rPr>
              <a:t>Oral Anticoagulants </a:t>
            </a:r>
            <a:r>
              <a:rPr lang="en-US" sz="1200" dirty="0" smtClean="0">
                <a:latin typeface="Candara" panose="020E0502030303020204" pitchFamily="34" charset="0"/>
              </a:rPr>
              <a:t>to Warfarin </a:t>
            </a:r>
            <a:r>
              <a:rPr lang="en-US" sz="1200" dirty="0">
                <a:latin typeface="Candara" panose="020E0502030303020204" pitchFamily="34" charset="0"/>
              </a:rPr>
              <a:t>in Patients With Atrial Fibrillation and Bio-Prosthetic Valves?. </a:t>
            </a:r>
            <a:r>
              <a:rPr lang="en-US" sz="1200" dirty="0" err="1" smtClean="0">
                <a:latin typeface="Candara" panose="020E0502030303020204" pitchFamily="34" charset="0"/>
              </a:rPr>
              <a:t>Cureus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latin typeface="Candara" panose="020E0502030303020204" pitchFamily="34" charset="0"/>
              </a:rPr>
              <a:t>13(4</a:t>
            </a:r>
            <a:r>
              <a:rPr lang="en-US" sz="1200" dirty="0">
                <a:latin typeface="Candara" panose="020E0502030303020204" pitchFamily="34" charset="0"/>
              </a:rPr>
              <a:t>): e14651. DOI 10.7759/cureus.14651</a:t>
            </a:r>
            <a:endParaRPr lang="es-VE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57_TF22736411" id="{07ABA09F-BA21-4F16-B3B3-A5FE395B42EA}" vid="{49B98D5B-02BC-479C-92E7-E4B17A9539B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3E21D3-7788-4819-8437-C5C4B0C5D46D}">
  <ds:schemaRefs>
    <ds:schemaRef ds:uri="http://schemas.microsoft.com/sharepoint/v3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b0879af-3eba-417a-a55a-ffe6dcd6ca77"/>
    <ds:schemaRef ds:uri="6dc4bcd6-49db-4c07-9060-8acfc67cef9f"/>
  </ds:schemaRefs>
</ds:datastoreItem>
</file>

<file path=customXml/itemProps2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Evento famoso en una presentación de historia</Template>
  <TotalTime>0</TotalTime>
  <Words>2129</Words>
  <Application>Microsoft Office PowerPoint</Application>
  <PresentationFormat>Panorámica</PresentationFormat>
  <Paragraphs>222</Paragraphs>
  <Slides>27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Candara</vt:lpstr>
      <vt:lpstr>Corbel</vt:lpstr>
      <vt:lpstr>Celestial</vt:lpstr>
      <vt:lpstr>SEGUNDO CICLO DE  EVIDENCIA CIENTÍFICA</vt:lpstr>
      <vt:lpstr>Interrogante del ciclo:</vt:lpstr>
      <vt:lpstr>ARTÍCULO DE REVISIÓN:</vt:lpstr>
      <vt:lpstr>INTRODUCCIÓN:</vt:lpstr>
      <vt:lpstr>Materiales y métodos:</vt:lpstr>
      <vt:lpstr>Materiales y métodos:</vt:lpstr>
      <vt:lpstr>Materiales y métodos:</vt:lpstr>
      <vt:lpstr>Materiales y métodos:</vt:lpstr>
      <vt:lpstr>Materiales y métodos:</vt:lpstr>
      <vt:lpstr>Materiales y métodos:</vt:lpstr>
      <vt:lpstr>Materiales y métodos:</vt:lpstr>
      <vt:lpstr>Materiales y métodos:</vt:lpstr>
      <vt:lpstr>Materiales y métodos:</vt:lpstr>
      <vt:lpstr>Presentación de PowerPoint</vt:lpstr>
      <vt:lpstr>Materiales y métodos:</vt:lpstr>
      <vt:lpstr>Resultados:</vt:lpstr>
      <vt:lpstr>Resultados:</vt:lpstr>
      <vt:lpstr>Resultados:</vt:lpstr>
      <vt:lpstr>Resultados:</vt:lpstr>
      <vt:lpstr>Resultados:</vt:lpstr>
      <vt:lpstr>Resultados:</vt:lpstr>
      <vt:lpstr>Discusión:</vt:lpstr>
      <vt:lpstr>LIMITACIONES:</vt:lpstr>
      <vt:lpstr>CONCLUSIÓN:</vt:lpstr>
      <vt:lpstr>Lista de cotejo:</vt:lpstr>
      <vt:lpstr>Aportes del grupo: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2022-04-29T16:40:03Z</dcterms:created>
  <dcterms:modified xsi:type="dcterms:W3CDTF">2022-05-05T02:10:18Z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