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58" r:id="rId2"/>
    <p:sldId id="297" r:id="rId3"/>
    <p:sldId id="260" r:id="rId4"/>
    <p:sldId id="262" r:id="rId5"/>
    <p:sldId id="263" r:id="rId6"/>
    <p:sldId id="264" r:id="rId7"/>
    <p:sldId id="265" r:id="rId8"/>
    <p:sldId id="266" r:id="rId9"/>
    <p:sldId id="268" r:id="rId10"/>
    <p:sldId id="287" r:id="rId11"/>
    <p:sldId id="270" r:id="rId12"/>
    <p:sldId id="271" r:id="rId13"/>
    <p:sldId id="289" r:id="rId14"/>
    <p:sldId id="290" r:id="rId15"/>
    <p:sldId id="291" r:id="rId16"/>
    <p:sldId id="292" r:id="rId17"/>
    <p:sldId id="293" r:id="rId18"/>
    <p:sldId id="279" r:id="rId19"/>
    <p:sldId id="280" r:id="rId20"/>
    <p:sldId id="295" r:id="rId21"/>
    <p:sldId id="281" r:id="rId22"/>
    <p:sldId id="283" r:id="rId23"/>
    <p:sldId id="284" r:id="rId24"/>
    <p:sldId id="285" r:id="rId25"/>
    <p:sldId id="286" r:id="rId26"/>
    <p:sldId id="296" r:id="rId2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2D758-416C-4552-8C32-B5E5D10E7374}" type="doc">
      <dgm:prSet loTypeId="urn:microsoft.com/office/officeart/2005/8/layout/vList2" loCatId="list" qsTypeId="urn:microsoft.com/office/officeart/2005/8/quickstyle/simple3" qsCatId="simple" csTypeId="urn:microsoft.com/office/officeart/2005/8/colors/accent1_3" csCatId="accent1" phldr="1"/>
      <dgm:spPr>
        <a:scene3d>
          <a:camera prst="orthographicFront">
            <a:rot lat="0" lon="0" rev="0"/>
          </a:camera>
          <a:lightRig rig="balanced" dir="t">
            <a:rot lat="0" lon="0" rev="8700000"/>
          </a:lightRig>
        </a:scene3d>
      </dgm:spPr>
      <dgm:t>
        <a:bodyPr/>
        <a:lstStyle/>
        <a:p>
          <a:endParaRPr lang="es-VE"/>
        </a:p>
      </dgm:t>
    </dgm:pt>
    <dgm:pt modelId="{035DCC71-2158-4917-A961-D9D6656E043D}">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ES" sz="2000" dirty="0" smtClean="0">
              <a:latin typeface="Calibri" pitchFamily="34" charset="0"/>
              <a:cs typeface="Calibri" pitchFamily="34" charset="0"/>
            </a:rPr>
            <a:t>La cirugía de revascularización sin bomba de CEC tuvo un auge en los años 90. Inicialmente, se pensó que en aquellos pacientes que tenían condiciones coexistentes complejas, este procedimiento podría ser beneficioso.</a:t>
          </a:r>
          <a:endParaRPr lang="es-VE" sz="2000" dirty="0">
            <a:latin typeface="Calibri" pitchFamily="34" charset="0"/>
            <a:cs typeface="Calibri" pitchFamily="34" charset="0"/>
          </a:endParaRPr>
        </a:p>
      </dgm:t>
    </dgm:pt>
    <dgm:pt modelId="{0FF95AB9-4F89-46D6-B90D-6EBFF6573483}" type="parTrans" cxnId="{AD3255A7-F63C-4585-8CA3-ACA58896603F}">
      <dgm:prSet/>
      <dgm:spPr/>
      <dgm:t>
        <a:bodyPr/>
        <a:lstStyle/>
        <a:p>
          <a:endParaRPr lang="es-VE"/>
        </a:p>
      </dgm:t>
    </dgm:pt>
    <dgm:pt modelId="{6C403226-B465-43F0-AD74-68ACCFB24B60}" type="sibTrans" cxnId="{AD3255A7-F63C-4585-8CA3-ACA58896603F}">
      <dgm:prSet/>
      <dgm:spPr/>
      <dgm:t>
        <a:bodyPr/>
        <a:lstStyle/>
        <a:p>
          <a:endParaRPr lang="es-VE"/>
        </a:p>
      </dgm:t>
    </dgm:pt>
    <dgm:pt modelId="{DEAA1737-4592-4D45-9BA3-760D297DD278}">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es-VE" sz="2000" dirty="0" smtClean="0">
              <a:latin typeface="Calibri" pitchFamily="34" charset="0"/>
              <a:cs typeface="Calibri" pitchFamily="34" charset="0"/>
            </a:rPr>
            <a:t>En 2009, se informaron los resultados de la prueba original aleatoria </a:t>
          </a:r>
          <a:r>
            <a:rPr lang="es-VE" sz="2000" dirty="0" err="1" smtClean="0">
              <a:latin typeface="Calibri" pitchFamily="34" charset="0"/>
              <a:cs typeface="Calibri" pitchFamily="34" charset="0"/>
            </a:rPr>
            <a:t>On</a:t>
          </a:r>
          <a:r>
            <a:rPr lang="es-VE" sz="2000" dirty="0" smtClean="0">
              <a:latin typeface="Calibri" pitchFamily="34" charset="0"/>
              <a:cs typeface="Calibri" pitchFamily="34" charset="0"/>
            </a:rPr>
            <a:t> / Off Bypass (ROOBY), que proporcionan información sobre la efectividad comparativa de estos dos abordajes quirúrgicos.</a:t>
          </a:r>
          <a:r>
            <a:rPr lang="es-VE" sz="2000" dirty="0" smtClean="0">
              <a:latin typeface="Times New Roman" pitchFamily="18" charset="0"/>
              <a:cs typeface="Times New Roman" pitchFamily="18" charset="0"/>
            </a:rPr>
            <a:t> </a:t>
          </a:r>
          <a:endParaRPr lang="es-VE" sz="2000" dirty="0">
            <a:latin typeface="Times New Roman" pitchFamily="18" charset="0"/>
            <a:cs typeface="Times New Roman" pitchFamily="18" charset="0"/>
          </a:endParaRPr>
        </a:p>
      </dgm:t>
    </dgm:pt>
    <dgm:pt modelId="{336C0999-23F9-43E2-9D2B-DA134328772E}" type="parTrans" cxnId="{7BD7623B-3999-4B44-9268-ABF80D91E74B}">
      <dgm:prSet/>
      <dgm:spPr/>
      <dgm:t>
        <a:bodyPr/>
        <a:lstStyle/>
        <a:p>
          <a:endParaRPr lang="es-VE"/>
        </a:p>
      </dgm:t>
    </dgm:pt>
    <dgm:pt modelId="{F58CA19A-3B0E-4918-905E-DCB5603BE84F}" type="sibTrans" cxnId="{7BD7623B-3999-4B44-9268-ABF80D91E74B}">
      <dgm:prSet/>
      <dgm:spPr/>
      <dgm:t>
        <a:bodyPr/>
        <a:lstStyle/>
        <a:p>
          <a:endParaRPr lang="es-VE"/>
        </a:p>
      </dgm:t>
    </dgm:pt>
    <dgm:pt modelId="{ED85626F-3DC7-4B2C-B9B2-2FF556ED6A3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VE" sz="2000" dirty="0" smtClean="0">
              <a:latin typeface="Calibri" pitchFamily="34" charset="0"/>
              <a:cs typeface="Calibri" pitchFamily="34" charset="0"/>
            </a:rPr>
            <a:t>No hubo diferencias significativas relacionadas con el tratamiento con respecto a los resultados clínicos a corto plazo.</a:t>
          </a:r>
          <a:endParaRPr lang="es-VE" sz="2000" b="0" dirty="0">
            <a:latin typeface="Calibri" pitchFamily="34" charset="0"/>
            <a:cs typeface="Calibri" pitchFamily="34" charset="0"/>
          </a:endParaRPr>
        </a:p>
      </dgm:t>
    </dgm:pt>
    <dgm:pt modelId="{C33990B4-F7DA-42C1-8E15-2755E6ECA38F}" type="parTrans" cxnId="{1AB17E6F-C00A-418B-90B9-C8064ACFB57B}">
      <dgm:prSet/>
      <dgm:spPr/>
      <dgm:t>
        <a:bodyPr/>
        <a:lstStyle/>
        <a:p>
          <a:endParaRPr lang="es-VE"/>
        </a:p>
      </dgm:t>
    </dgm:pt>
    <dgm:pt modelId="{134844C5-115B-4173-834C-46792D9B9B54}" type="sibTrans" cxnId="{1AB17E6F-C00A-418B-90B9-C8064ACFB57B}">
      <dgm:prSet/>
      <dgm:spPr/>
      <dgm:t>
        <a:bodyPr/>
        <a:lstStyle/>
        <a:p>
          <a:endParaRPr lang="es-VE"/>
        </a:p>
      </dgm:t>
    </dgm:pt>
    <dgm:pt modelId="{278A10B7-7E21-49EA-9A5F-03DC5A25916F}" type="pres">
      <dgm:prSet presAssocID="{D0B2D758-416C-4552-8C32-B5E5D10E7374}" presName="linear" presStyleCnt="0">
        <dgm:presLayoutVars>
          <dgm:animLvl val="lvl"/>
          <dgm:resizeHandles val="exact"/>
        </dgm:presLayoutVars>
      </dgm:prSet>
      <dgm:spPr/>
      <dgm:t>
        <a:bodyPr/>
        <a:lstStyle/>
        <a:p>
          <a:endParaRPr lang="es-VE"/>
        </a:p>
      </dgm:t>
    </dgm:pt>
    <dgm:pt modelId="{F4BBB4DD-30AD-4326-AFF7-B61E125DFACA}" type="pres">
      <dgm:prSet presAssocID="{035DCC71-2158-4917-A961-D9D6656E043D}" presName="parentText" presStyleLbl="node1" presStyleIdx="0" presStyleCnt="3">
        <dgm:presLayoutVars>
          <dgm:chMax val="0"/>
          <dgm:bulletEnabled val="1"/>
        </dgm:presLayoutVars>
      </dgm:prSet>
      <dgm:spPr/>
      <dgm:t>
        <a:bodyPr/>
        <a:lstStyle/>
        <a:p>
          <a:endParaRPr lang="es-VE"/>
        </a:p>
      </dgm:t>
    </dgm:pt>
    <dgm:pt modelId="{B6FDF9E3-569C-43CC-88B3-0BCF276C8522}" type="pres">
      <dgm:prSet presAssocID="{6C403226-B465-43F0-AD74-68ACCFB24B60}" presName="spacer"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VE"/>
        </a:p>
      </dgm:t>
    </dgm:pt>
    <dgm:pt modelId="{92A01CC1-A5AC-4690-8DC7-67C103DD8195}" type="pres">
      <dgm:prSet presAssocID="{DEAA1737-4592-4D45-9BA3-760D297DD278}" presName="parentText" presStyleLbl="node1" presStyleIdx="1" presStyleCnt="3">
        <dgm:presLayoutVars>
          <dgm:chMax val="0"/>
          <dgm:bulletEnabled val="1"/>
        </dgm:presLayoutVars>
      </dgm:prSet>
      <dgm:spPr/>
      <dgm:t>
        <a:bodyPr/>
        <a:lstStyle/>
        <a:p>
          <a:endParaRPr lang="es-VE"/>
        </a:p>
      </dgm:t>
    </dgm:pt>
    <dgm:pt modelId="{B53DB454-583A-489E-A7C2-5427D90740E0}" type="pres">
      <dgm:prSet presAssocID="{F58CA19A-3B0E-4918-905E-DCB5603BE84F}" presName="spacer"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VE"/>
        </a:p>
      </dgm:t>
    </dgm:pt>
    <dgm:pt modelId="{CF50330C-5B72-4B0B-913D-AAEA9D556FC5}" type="pres">
      <dgm:prSet presAssocID="{ED85626F-3DC7-4B2C-B9B2-2FF556ED6A3E}" presName="parentText" presStyleLbl="node1" presStyleIdx="2" presStyleCnt="3">
        <dgm:presLayoutVars>
          <dgm:chMax val="0"/>
          <dgm:bulletEnabled val="1"/>
        </dgm:presLayoutVars>
      </dgm:prSet>
      <dgm:spPr/>
      <dgm:t>
        <a:bodyPr/>
        <a:lstStyle/>
        <a:p>
          <a:endParaRPr lang="es-VE"/>
        </a:p>
      </dgm:t>
    </dgm:pt>
  </dgm:ptLst>
  <dgm:cxnLst>
    <dgm:cxn modelId="{83C3279A-526D-47FE-97C3-C46DADEB653A}" type="presOf" srcId="{D0B2D758-416C-4552-8C32-B5E5D10E7374}" destId="{278A10B7-7E21-49EA-9A5F-03DC5A25916F}" srcOrd="0" destOrd="0" presId="urn:microsoft.com/office/officeart/2005/8/layout/vList2"/>
    <dgm:cxn modelId="{7F921F21-BE84-44B4-AE90-91EC8F9F87DF}" type="presOf" srcId="{DEAA1737-4592-4D45-9BA3-760D297DD278}" destId="{92A01CC1-A5AC-4690-8DC7-67C103DD8195}" srcOrd="0" destOrd="0" presId="urn:microsoft.com/office/officeart/2005/8/layout/vList2"/>
    <dgm:cxn modelId="{7BD7623B-3999-4B44-9268-ABF80D91E74B}" srcId="{D0B2D758-416C-4552-8C32-B5E5D10E7374}" destId="{DEAA1737-4592-4D45-9BA3-760D297DD278}" srcOrd="1" destOrd="0" parTransId="{336C0999-23F9-43E2-9D2B-DA134328772E}" sibTransId="{F58CA19A-3B0E-4918-905E-DCB5603BE84F}"/>
    <dgm:cxn modelId="{7E70C076-C36E-49EB-A18E-D737A69D7AFB}" type="presOf" srcId="{035DCC71-2158-4917-A961-D9D6656E043D}" destId="{F4BBB4DD-30AD-4326-AFF7-B61E125DFACA}" srcOrd="0" destOrd="0" presId="urn:microsoft.com/office/officeart/2005/8/layout/vList2"/>
    <dgm:cxn modelId="{AD3255A7-F63C-4585-8CA3-ACA58896603F}" srcId="{D0B2D758-416C-4552-8C32-B5E5D10E7374}" destId="{035DCC71-2158-4917-A961-D9D6656E043D}" srcOrd="0" destOrd="0" parTransId="{0FF95AB9-4F89-46D6-B90D-6EBFF6573483}" sibTransId="{6C403226-B465-43F0-AD74-68ACCFB24B60}"/>
    <dgm:cxn modelId="{1AB17E6F-C00A-418B-90B9-C8064ACFB57B}" srcId="{D0B2D758-416C-4552-8C32-B5E5D10E7374}" destId="{ED85626F-3DC7-4B2C-B9B2-2FF556ED6A3E}" srcOrd="2" destOrd="0" parTransId="{C33990B4-F7DA-42C1-8E15-2755E6ECA38F}" sibTransId="{134844C5-115B-4173-834C-46792D9B9B54}"/>
    <dgm:cxn modelId="{17FF4213-B8A1-4888-8078-82B3095E5EF3}" type="presOf" srcId="{ED85626F-3DC7-4B2C-B9B2-2FF556ED6A3E}" destId="{CF50330C-5B72-4B0B-913D-AAEA9D556FC5}" srcOrd="0" destOrd="0" presId="urn:microsoft.com/office/officeart/2005/8/layout/vList2"/>
    <dgm:cxn modelId="{DD97C3D4-BA8A-4AB8-A944-33DE0C88CE63}" type="presParOf" srcId="{278A10B7-7E21-49EA-9A5F-03DC5A25916F}" destId="{F4BBB4DD-30AD-4326-AFF7-B61E125DFACA}" srcOrd="0" destOrd="0" presId="urn:microsoft.com/office/officeart/2005/8/layout/vList2"/>
    <dgm:cxn modelId="{6AB81D80-CFD3-449B-91B5-70458853D229}" type="presParOf" srcId="{278A10B7-7E21-49EA-9A5F-03DC5A25916F}" destId="{B6FDF9E3-569C-43CC-88B3-0BCF276C8522}" srcOrd="1" destOrd="0" presId="urn:microsoft.com/office/officeart/2005/8/layout/vList2"/>
    <dgm:cxn modelId="{279A144A-82BF-4027-B80C-2046C78D0E5D}" type="presParOf" srcId="{278A10B7-7E21-49EA-9A5F-03DC5A25916F}" destId="{92A01CC1-A5AC-4690-8DC7-67C103DD8195}" srcOrd="2" destOrd="0" presId="urn:microsoft.com/office/officeart/2005/8/layout/vList2"/>
    <dgm:cxn modelId="{8D235679-2192-4ED7-8C12-68CFAE67CA7D}" type="presParOf" srcId="{278A10B7-7E21-49EA-9A5F-03DC5A25916F}" destId="{B53DB454-583A-489E-A7C2-5427D90740E0}" srcOrd="3" destOrd="0" presId="urn:microsoft.com/office/officeart/2005/8/layout/vList2"/>
    <dgm:cxn modelId="{7562246E-8538-4C0D-B30D-9C33E7AF7D83}" type="presParOf" srcId="{278A10B7-7E21-49EA-9A5F-03DC5A25916F}" destId="{CF50330C-5B72-4B0B-913D-AAEA9D556FC5}" srcOrd="4"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28800-3830-43AE-ABDD-A2ED8B987200}" type="doc">
      <dgm:prSet loTypeId="urn:microsoft.com/office/officeart/2008/layout/LinedList" loCatId="list" qsTypeId="urn:microsoft.com/office/officeart/2005/8/quickstyle/3d4" qsCatId="3D" csTypeId="urn:microsoft.com/office/officeart/2005/8/colors/accent1_3" csCatId="accent1" phldr="1"/>
      <dgm:spPr/>
      <dgm:t>
        <a:bodyPr/>
        <a:lstStyle/>
        <a:p>
          <a:endParaRPr lang="es-ES"/>
        </a:p>
      </dgm:t>
    </dgm:pt>
    <dgm:pt modelId="{58376DA4-F630-4635-86BE-B35F5CFD41BE}">
      <dgm:prSet custT="1"/>
      <dgm:spPr/>
      <dgm:t>
        <a:bodyPr/>
        <a:lstStyle/>
        <a:p>
          <a:pPr algn="ctr" rtl="0"/>
          <a:endParaRPr lang="es-ES" sz="2400" dirty="0" smtClean="0">
            <a:solidFill>
              <a:schemeClr val="tx1"/>
            </a:solidFill>
            <a:latin typeface="+mj-lt"/>
          </a:endParaRPr>
        </a:p>
        <a:p>
          <a:pPr algn="ctr" rtl="0"/>
          <a:r>
            <a:rPr lang="es-ES" sz="2400" b="1" dirty="0" smtClean="0">
              <a:solidFill>
                <a:schemeClr val="tx1"/>
              </a:solidFill>
              <a:latin typeface="+mj-lt"/>
            </a:rPr>
            <a:t>PRIMARIO</a:t>
          </a:r>
          <a:endParaRPr lang="es-ES" sz="2400" b="1" dirty="0" smtClean="0">
            <a:solidFill>
              <a:schemeClr val="tx1"/>
            </a:solidFill>
            <a:latin typeface="Bernard MT Condensed" panose="02050806060905020404" pitchFamily="18" charset="0"/>
          </a:endParaRPr>
        </a:p>
        <a:p>
          <a:pPr algn="ctr" rtl="0"/>
          <a:endParaRPr lang="es-ES" sz="2400" dirty="0" smtClean="0">
            <a:solidFill>
              <a:schemeClr val="tx1"/>
            </a:solidFill>
            <a:latin typeface="Bernard MT Condensed" panose="02050806060905020404" pitchFamily="18" charset="0"/>
          </a:endParaRPr>
        </a:p>
      </dgm:t>
    </dgm:pt>
    <dgm:pt modelId="{BE196569-A662-4BBE-A263-3BCA01D55DF9}" type="parTrans" cxnId="{7E18AB32-6950-4440-9EEC-C6F002B46591}">
      <dgm:prSet/>
      <dgm:spPr/>
      <dgm:t>
        <a:bodyPr/>
        <a:lstStyle/>
        <a:p>
          <a:pPr algn="ctr"/>
          <a:endParaRPr lang="es-ES" sz="2000">
            <a:latin typeface="Bernard MT Condensed" panose="02050806060905020404" pitchFamily="18" charset="0"/>
          </a:endParaRPr>
        </a:p>
      </dgm:t>
    </dgm:pt>
    <dgm:pt modelId="{9AFC0739-9114-451F-BFE5-9A508F1320B0}" type="sibTrans" cxnId="{7E18AB32-6950-4440-9EEC-C6F002B46591}">
      <dgm:prSet/>
      <dgm:spPr/>
      <dgm:t>
        <a:bodyPr/>
        <a:lstStyle/>
        <a:p>
          <a:pPr algn="ctr"/>
          <a:endParaRPr lang="es-ES" sz="2000">
            <a:latin typeface="Bernard MT Condensed" panose="02050806060905020404" pitchFamily="18" charset="0"/>
          </a:endParaRPr>
        </a:p>
      </dgm:t>
    </dgm:pt>
    <dgm:pt modelId="{CE3428F4-854F-4CB4-B221-2D49F29D4DC2}">
      <dgm:prSet custT="1"/>
      <dgm:spPr/>
      <dgm:t>
        <a:bodyPr/>
        <a:lstStyle/>
        <a:p>
          <a:pPr algn="just" rtl="0"/>
          <a:endParaRPr lang="es-VE" sz="2000" dirty="0" smtClean="0"/>
        </a:p>
        <a:p>
          <a:pPr algn="just" rtl="0"/>
          <a:r>
            <a:rPr lang="es-VE" sz="2400" dirty="0" smtClean="0">
              <a:latin typeface="Calibri" pitchFamily="34" charset="0"/>
              <a:cs typeface="Calibri" pitchFamily="34" charset="0"/>
            </a:rPr>
            <a:t>Muerte y un resultado compuesto que consiste en eventos cardiovasculares adversos mayores (MACE), definidos como muerte, revascularización repetida (CABG o PCI) o infarto de miocardio no fatal a los 30 días y al año de seguimiento.</a:t>
          </a:r>
          <a:endParaRPr lang="es-ES" sz="3200" dirty="0" smtClean="0">
            <a:latin typeface="Calibri" pitchFamily="34" charset="0"/>
            <a:cs typeface="Calibri" pitchFamily="34" charset="0"/>
          </a:endParaRPr>
        </a:p>
      </dgm:t>
    </dgm:pt>
    <dgm:pt modelId="{D913E7ED-8139-4DCB-9619-E371C784DA19}" type="parTrans" cxnId="{A4E467C3-9CD2-4831-AF8B-51EFFFDE7C4F}">
      <dgm:prSet/>
      <dgm:spPr/>
      <dgm:t>
        <a:bodyPr/>
        <a:lstStyle/>
        <a:p>
          <a:pPr algn="ctr"/>
          <a:endParaRPr lang="es-ES" sz="2000">
            <a:latin typeface="Bernard MT Condensed" panose="02050806060905020404" pitchFamily="18" charset="0"/>
          </a:endParaRPr>
        </a:p>
      </dgm:t>
    </dgm:pt>
    <dgm:pt modelId="{A9CACABA-F11F-49AA-B376-22600F772EC4}" type="sibTrans" cxnId="{A4E467C3-9CD2-4831-AF8B-51EFFFDE7C4F}">
      <dgm:prSet/>
      <dgm:spPr/>
      <dgm:t>
        <a:bodyPr/>
        <a:lstStyle/>
        <a:p>
          <a:pPr algn="ctr"/>
          <a:endParaRPr lang="es-ES" sz="2000">
            <a:latin typeface="Bernard MT Condensed" panose="02050806060905020404" pitchFamily="18" charset="0"/>
          </a:endParaRPr>
        </a:p>
      </dgm:t>
    </dgm:pt>
    <dgm:pt modelId="{7015D4BD-7D8B-4A93-8521-3B50B5CCAB68}">
      <dgm:prSet custT="1"/>
      <dgm:spPr/>
      <dgm:t>
        <a:bodyPr/>
        <a:lstStyle/>
        <a:p>
          <a:pPr algn="ctr" rtl="0"/>
          <a:endParaRPr lang="es-ES" sz="2000" b="1" dirty="0" smtClean="0">
            <a:solidFill>
              <a:schemeClr val="tx1"/>
            </a:solidFill>
            <a:latin typeface="+mj-lt"/>
          </a:endParaRPr>
        </a:p>
        <a:p>
          <a:pPr algn="ctr" rtl="0"/>
          <a:r>
            <a:rPr lang="es-ES" sz="2400" b="1" dirty="0" smtClean="0">
              <a:solidFill>
                <a:schemeClr val="tx1"/>
              </a:solidFill>
              <a:latin typeface="+mj-lt"/>
            </a:rPr>
            <a:t>SECUNDARIO</a:t>
          </a:r>
          <a:endParaRPr lang="es-ES" sz="2400" b="1" dirty="0" smtClean="0">
            <a:solidFill>
              <a:schemeClr val="tx1"/>
            </a:solidFill>
            <a:latin typeface="Bernard MT Condensed" panose="02050806060905020404" pitchFamily="18" charset="0"/>
          </a:endParaRPr>
        </a:p>
        <a:p>
          <a:pPr algn="ctr" rtl="0"/>
          <a:endParaRPr lang="es-ES" sz="2400" dirty="0" smtClean="0">
            <a:solidFill>
              <a:schemeClr val="tx1"/>
            </a:solidFill>
            <a:latin typeface="+mj-lt"/>
          </a:endParaRPr>
        </a:p>
      </dgm:t>
    </dgm:pt>
    <dgm:pt modelId="{B7D7DA6A-CBD0-409E-8903-4F9AEE284981}" type="parTrans" cxnId="{F9EFD863-C253-4FAE-B5EF-B11CB38735EB}">
      <dgm:prSet/>
      <dgm:spPr/>
      <dgm:t>
        <a:bodyPr/>
        <a:lstStyle/>
        <a:p>
          <a:pPr algn="ctr"/>
          <a:endParaRPr lang="es-ES" sz="2000">
            <a:latin typeface="Bernard MT Condensed" panose="02050806060905020404" pitchFamily="18" charset="0"/>
          </a:endParaRPr>
        </a:p>
      </dgm:t>
    </dgm:pt>
    <dgm:pt modelId="{DC4A72AD-350A-4270-AFB2-015ED6016F44}" type="sibTrans" cxnId="{F9EFD863-C253-4FAE-B5EF-B11CB38735EB}">
      <dgm:prSet/>
      <dgm:spPr/>
      <dgm:t>
        <a:bodyPr/>
        <a:lstStyle/>
        <a:p>
          <a:pPr algn="ctr"/>
          <a:endParaRPr lang="es-ES" sz="2000">
            <a:latin typeface="Bernard MT Condensed" panose="02050806060905020404" pitchFamily="18" charset="0"/>
          </a:endParaRPr>
        </a:p>
      </dgm:t>
    </dgm:pt>
    <dgm:pt modelId="{E49C9833-C39F-40E2-BE37-99E5ED4A4EFA}">
      <dgm:prSet custT="1"/>
      <dgm:spPr/>
      <dgm:t>
        <a:bodyPr/>
        <a:lstStyle/>
        <a:p>
          <a:pPr algn="just" rtl="0"/>
          <a:endParaRPr lang="es-ES" sz="2400" dirty="0" smtClean="0"/>
        </a:p>
        <a:p>
          <a:pPr algn="just" rtl="0"/>
          <a:r>
            <a:rPr lang="es-ES" sz="2600" dirty="0" smtClean="0">
              <a:latin typeface="Calibri" pitchFamily="34" charset="0"/>
              <a:cs typeface="Calibri" pitchFamily="34" charset="0"/>
            </a:rPr>
            <a:t>Muerte por causas cardiacas, la revascularización repetida,  tanto por cirugía o intervención percutánea  e infarto no fatal</a:t>
          </a:r>
          <a:endParaRPr lang="es-ES" sz="2600" dirty="0">
            <a:latin typeface="Calibri" pitchFamily="34" charset="0"/>
            <a:cs typeface="Calibri" pitchFamily="34" charset="0"/>
          </a:endParaRPr>
        </a:p>
      </dgm:t>
    </dgm:pt>
    <dgm:pt modelId="{72A8BBDD-64C1-462E-B554-C60223603C2B}" type="sibTrans" cxnId="{EFA3A499-4E21-49E6-9602-F2858A607944}">
      <dgm:prSet/>
      <dgm:spPr/>
      <dgm:t>
        <a:bodyPr/>
        <a:lstStyle/>
        <a:p>
          <a:pPr algn="ctr"/>
          <a:endParaRPr lang="es-ES" sz="2000">
            <a:latin typeface="Bernard MT Condensed" panose="02050806060905020404" pitchFamily="18" charset="0"/>
          </a:endParaRPr>
        </a:p>
      </dgm:t>
    </dgm:pt>
    <dgm:pt modelId="{AE4BA272-A3D8-4498-875C-234510F0D6B9}" type="parTrans" cxnId="{EFA3A499-4E21-49E6-9602-F2858A607944}">
      <dgm:prSet/>
      <dgm:spPr/>
      <dgm:t>
        <a:bodyPr/>
        <a:lstStyle/>
        <a:p>
          <a:pPr algn="ctr"/>
          <a:endParaRPr lang="es-ES" sz="2000">
            <a:latin typeface="Bernard MT Condensed" panose="02050806060905020404" pitchFamily="18" charset="0"/>
          </a:endParaRPr>
        </a:p>
      </dgm:t>
    </dgm:pt>
    <dgm:pt modelId="{080AFC2B-A5F8-4215-8619-7A86833F79FF}" type="pres">
      <dgm:prSet presAssocID="{ADE28800-3830-43AE-ABDD-A2ED8B987200}" presName="vert0" presStyleCnt="0">
        <dgm:presLayoutVars>
          <dgm:dir/>
          <dgm:animOne val="branch"/>
          <dgm:animLvl val="lvl"/>
        </dgm:presLayoutVars>
      </dgm:prSet>
      <dgm:spPr/>
      <dgm:t>
        <a:bodyPr/>
        <a:lstStyle/>
        <a:p>
          <a:endParaRPr lang="es-VE"/>
        </a:p>
      </dgm:t>
    </dgm:pt>
    <dgm:pt modelId="{8AF79AE6-5F34-4BFA-B5DE-2FD930F909FE}" type="pres">
      <dgm:prSet presAssocID="{58376DA4-F630-4635-86BE-B35F5CFD41BE}" presName="thickLine" presStyleLbl="alignNode1" presStyleIdx="0" presStyleCnt="2"/>
      <dgm:spPr/>
    </dgm:pt>
    <dgm:pt modelId="{56B8487E-D500-490A-A039-6EBAAAA8428E}" type="pres">
      <dgm:prSet presAssocID="{58376DA4-F630-4635-86BE-B35F5CFD41BE}" presName="horz1" presStyleCnt="0"/>
      <dgm:spPr/>
    </dgm:pt>
    <dgm:pt modelId="{8A9C7B0F-4529-4E1B-8AE7-5760D7DFAB5F}" type="pres">
      <dgm:prSet presAssocID="{58376DA4-F630-4635-86BE-B35F5CFD41BE}" presName="tx1" presStyleLbl="revTx" presStyleIdx="0" presStyleCnt="4"/>
      <dgm:spPr/>
      <dgm:t>
        <a:bodyPr/>
        <a:lstStyle/>
        <a:p>
          <a:endParaRPr lang="es-VE"/>
        </a:p>
      </dgm:t>
    </dgm:pt>
    <dgm:pt modelId="{E8B26FE8-60E4-46EC-A7ED-62A7027A1ACC}" type="pres">
      <dgm:prSet presAssocID="{58376DA4-F630-4635-86BE-B35F5CFD41BE}" presName="vert1" presStyleCnt="0"/>
      <dgm:spPr/>
    </dgm:pt>
    <dgm:pt modelId="{0625DD6A-235E-4500-A4EE-DEAFBB1AB1D5}" type="pres">
      <dgm:prSet presAssocID="{CE3428F4-854F-4CB4-B221-2D49F29D4DC2}" presName="vertSpace2a" presStyleCnt="0"/>
      <dgm:spPr/>
    </dgm:pt>
    <dgm:pt modelId="{D84F4064-D9F8-4E0C-920B-60D90EDC8EA9}" type="pres">
      <dgm:prSet presAssocID="{CE3428F4-854F-4CB4-B221-2D49F29D4DC2}" presName="horz2" presStyleCnt="0"/>
      <dgm:spPr/>
    </dgm:pt>
    <dgm:pt modelId="{A6FD0A1C-2E6A-4FF6-8FF8-3E9B384A3142}" type="pres">
      <dgm:prSet presAssocID="{CE3428F4-854F-4CB4-B221-2D49F29D4DC2}" presName="horzSpace2" presStyleCnt="0"/>
      <dgm:spPr/>
    </dgm:pt>
    <dgm:pt modelId="{D3DD9EE0-2CC8-426F-8B98-DEE386211568}" type="pres">
      <dgm:prSet presAssocID="{CE3428F4-854F-4CB4-B221-2D49F29D4DC2}" presName="tx2" presStyleLbl="revTx" presStyleIdx="1" presStyleCnt="4" custLinFactNeighborX="-846"/>
      <dgm:spPr/>
      <dgm:t>
        <a:bodyPr/>
        <a:lstStyle/>
        <a:p>
          <a:endParaRPr lang="es-VE"/>
        </a:p>
      </dgm:t>
    </dgm:pt>
    <dgm:pt modelId="{96EC4CA1-E6EF-4175-8DB7-FA2D24044975}" type="pres">
      <dgm:prSet presAssocID="{CE3428F4-854F-4CB4-B221-2D49F29D4DC2}" presName="vert2" presStyleCnt="0"/>
      <dgm:spPr/>
    </dgm:pt>
    <dgm:pt modelId="{46DCA3D3-638C-42C8-B14F-05F7CF8E4572}" type="pres">
      <dgm:prSet presAssocID="{CE3428F4-854F-4CB4-B221-2D49F29D4DC2}" presName="thinLine2b" presStyleLbl="callout" presStyleIdx="0" presStyleCnt="2"/>
      <dgm:spPr/>
    </dgm:pt>
    <dgm:pt modelId="{83467D46-B60F-4E29-A5C5-AD29E89C16D5}" type="pres">
      <dgm:prSet presAssocID="{CE3428F4-854F-4CB4-B221-2D49F29D4DC2}" presName="vertSpace2b" presStyleCnt="0"/>
      <dgm:spPr/>
    </dgm:pt>
    <dgm:pt modelId="{49E23F15-360D-4E23-B35D-81082F9CE5B2}" type="pres">
      <dgm:prSet presAssocID="{7015D4BD-7D8B-4A93-8521-3B50B5CCAB68}" presName="thickLine" presStyleLbl="alignNode1" presStyleIdx="1" presStyleCnt="2"/>
      <dgm:spPr/>
    </dgm:pt>
    <dgm:pt modelId="{0E4FFF33-24F0-4122-91BD-7D63FF5C5E16}" type="pres">
      <dgm:prSet presAssocID="{7015D4BD-7D8B-4A93-8521-3B50B5CCAB68}" presName="horz1" presStyleCnt="0"/>
      <dgm:spPr/>
    </dgm:pt>
    <dgm:pt modelId="{CD5411DC-E8EC-4AB7-BC34-62D17F9BDA6C}" type="pres">
      <dgm:prSet presAssocID="{7015D4BD-7D8B-4A93-8521-3B50B5CCAB68}" presName="tx1" presStyleLbl="revTx" presStyleIdx="2" presStyleCnt="4" custScaleX="132592"/>
      <dgm:spPr/>
      <dgm:t>
        <a:bodyPr/>
        <a:lstStyle/>
        <a:p>
          <a:endParaRPr lang="es-VE"/>
        </a:p>
      </dgm:t>
    </dgm:pt>
    <dgm:pt modelId="{9696633C-C8DB-4ED8-81F2-7BCB908EA621}" type="pres">
      <dgm:prSet presAssocID="{7015D4BD-7D8B-4A93-8521-3B50B5CCAB68}" presName="vert1" presStyleCnt="0"/>
      <dgm:spPr/>
    </dgm:pt>
    <dgm:pt modelId="{BE793B1C-9FE8-474E-A9CF-EA81046A5BCA}" type="pres">
      <dgm:prSet presAssocID="{E49C9833-C39F-40E2-BE37-99E5ED4A4EFA}" presName="vertSpace2a" presStyleCnt="0"/>
      <dgm:spPr/>
    </dgm:pt>
    <dgm:pt modelId="{C31BC7CE-B1FF-4156-88E3-CC89AE094ACD}" type="pres">
      <dgm:prSet presAssocID="{E49C9833-C39F-40E2-BE37-99E5ED4A4EFA}" presName="horz2" presStyleCnt="0"/>
      <dgm:spPr/>
    </dgm:pt>
    <dgm:pt modelId="{8F278AF7-8F81-4BC5-9DDB-4065B8E89930}" type="pres">
      <dgm:prSet presAssocID="{E49C9833-C39F-40E2-BE37-99E5ED4A4EFA}" presName="horzSpace2" presStyleCnt="0"/>
      <dgm:spPr/>
    </dgm:pt>
    <dgm:pt modelId="{AEB3B28E-42AF-40F0-97AD-53BC52F32F5C}" type="pres">
      <dgm:prSet presAssocID="{E49C9833-C39F-40E2-BE37-99E5ED4A4EFA}" presName="tx2" presStyleLbl="revTx" presStyleIdx="3" presStyleCnt="4" custLinFactNeighborX="-1927"/>
      <dgm:spPr/>
      <dgm:t>
        <a:bodyPr/>
        <a:lstStyle/>
        <a:p>
          <a:endParaRPr lang="es-VE"/>
        </a:p>
      </dgm:t>
    </dgm:pt>
    <dgm:pt modelId="{0016DE7F-8631-4DD6-87F0-F07415421CF3}" type="pres">
      <dgm:prSet presAssocID="{E49C9833-C39F-40E2-BE37-99E5ED4A4EFA}" presName="vert2" presStyleCnt="0"/>
      <dgm:spPr/>
    </dgm:pt>
    <dgm:pt modelId="{44E2E3FF-08C8-44B1-8DB3-EB3563F9038A}" type="pres">
      <dgm:prSet presAssocID="{E49C9833-C39F-40E2-BE37-99E5ED4A4EFA}" presName="thinLine2b" presStyleLbl="callout" presStyleIdx="1" presStyleCnt="2"/>
      <dgm:spPr/>
    </dgm:pt>
    <dgm:pt modelId="{2E5C4AA7-4805-450F-98BC-36BDE2EB786E}" type="pres">
      <dgm:prSet presAssocID="{E49C9833-C39F-40E2-BE37-99E5ED4A4EFA}" presName="vertSpace2b" presStyleCnt="0"/>
      <dgm:spPr/>
    </dgm:pt>
  </dgm:ptLst>
  <dgm:cxnLst>
    <dgm:cxn modelId="{7E18AB32-6950-4440-9EEC-C6F002B46591}" srcId="{ADE28800-3830-43AE-ABDD-A2ED8B987200}" destId="{58376DA4-F630-4635-86BE-B35F5CFD41BE}" srcOrd="0" destOrd="0" parTransId="{BE196569-A662-4BBE-A263-3BCA01D55DF9}" sibTransId="{9AFC0739-9114-451F-BFE5-9A508F1320B0}"/>
    <dgm:cxn modelId="{AB989A50-D006-43C0-95C7-F1B620D83BC9}" type="presOf" srcId="{E49C9833-C39F-40E2-BE37-99E5ED4A4EFA}" destId="{AEB3B28E-42AF-40F0-97AD-53BC52F32F5C}" srcOrd="0" destOrd="0" presId="urn:microsoft.com/office/officeart/2008/layout/LinedList"/>
    <dgm:cxn modelId="{3FBDB546-3DDA-41A5-A297-28482A4F595F}" type="presOf" srcId="{58376DA4-F630-4635-86BE-B35F5CFD41BE}" destId="{8A9C7B0F-4529-4E1B-8AE7-5760D7DFAB5F}" srcOrd="0" destOrd="0" presId="urn:microsoft.com/office/officeart/2008/layout/LinedList"/>
    <dgm:cxn modelId="{E21561F4-D396-4A10-9931-167647959371}" type="presOf" srcId="{7015D4BD-7D8B-4A93-8521-3B50B5CCAB68}" destId="{CD5411DC-E8EC-4AB7-BC34-62D17F9BDA6C}" srcOrd="0" destOrd="0" presId="urn:microsoft.com/office/officeart/2008/layout/LinedList"/>
    <dgm:cxn modelId="{F9EFD863-C253-4FAE-B5EF-B11CB38735EB}" srcId="{ADE28800-3830-43AE-ABDD-A2ED8B987200}" destId="{7015D4BD-7D8B-4A93-8521-3B50B5CCAB68}" srcOrd="1" destOrd="0" parTransId="{B7D7DA6A-CBD0-409E-8903-4F9AEE284981}" sibTransId="{DC4A72AD-350A-4270-AFB2-015ED6016F44}"/>
    <dgm:cxn modelId="{F0D28113-C637-4FF4-81C7-D5A74C6DF605}" type="presOf" srcId="{CE3428F4-854F-4CB4-B221-2D49F29D4DC2}" destId="{D3DD9EE0-2CC8-426F-8B98-DEE386211568}" srcOrd="0" destOrd="0" presId="urn:microsoft.com/office/officeart/2008/layout/LinedList"/>
    <dgm:cxn modelId="{A4E467C3-9CD2-4831-AF8B-51EFFFDE7C4F}" srcId="{58376DA4-F630-4635-86BE-B35F5CFD41BE}" destId="{CE3428F4-854F-4CB4-B221-2D49F29D4DC2}" srcOrd="0" destOrd="0" parTransId="{D913E7ED-8139-4DCB-9619-E371C784DA19}" sibTransId="{A9CACABA-F11F-49AA-B376-22600F772EC4}"/>
    <dgm:cxn modelId="{EFA3A499-4E21-49E6-9602-F2858A607944}" srcId="{7015D4BD-7D8B-4A93-8521-3B50B5CCAB68}" destId="{E49C9833-C39F-40E2-BE37-99E5ED4A4EFA}" srcOrd="0" destOrd="0" parTransId="{AE4BA272-A3D8-4498-875C-234510F0D6B9}" sibTransId="{72A8BBDD-64C1-462E-B554-C60223603C2B}"/>
    <dgm:cxn modelId="{FEFBF32A-58FA-40AA-A4A4-6815DE35C86E}" type="presOf" srcId="{ADE28800-3830-43AE-ABDD-A2ED8B987200}" destId="{080AFC2B-A5F8-4215-8619-7A86833F79FF}" srcOrd="0" destOrd="0" presId="urn:microsoft.com/office/officeart/2008/layout/LinedList"/>
    <dgm:cxn modelId="{76AC55BB-D2A8-42FF-B2DD-4BF8C4F3BB04}" type="presParOf" srcId="{080AFC2B-A5F8-4215-8619-7A86833F79FF}" destId="{8AF79AE6-5F34-4BFA-B5DE-2FD930F909FE}" srcOrd="0" destOrd="0" presId="urn:microsoft.com/office/officeart/2008/layout/LinedList"/>
    <dgm:cxn modelId="{561EBA13-21D1-49CB-8AF1-58FB0A02FCC4}" type="presParOf" srcId="{080AFC2B-A5F8-4215-8619-7A86833F79FF}" destId="{56B8487E-D500-490A-A039-6EBAAAA8428E}" srcOrd="1" destOrd="0" presId="urn:microsoft.com/office/officeart/2008/layout/LinedList"/>
    <dgm:cxn modelId="{EB3D1B7E-AD80-4125-A6D5-64A38A434B91}" type="presParOf" srcId="{56B8487E-D500-490A-A039-6EBAAAA8428E}" destId="{8A9C7B0F-4529-4E1B-8AE7-5760D7DFAB5F}" srcOrd="0" destOrd="0" presId="urn:microsoft.com/office/officeart/2008/layout/LinedList"/>
    <dgm:cxn modelId="{E788BFE5-7CD8-48D3-A82A-A4176AA4D664}" type="presParOf" srcId="{56B8487E-D500-490A-A039-6EBAAAA8428E}" destId="{E8B26FE8-60E4-46EC-A7ED-62A7027A1ACC}" srcOrd="1" destOrd="0" presId="urn:microsoft.com/office/officeart/2008/layout/LinedList"/>
    <dgm:cxn modelId="{4D6EF84D-39C6-4F4A-9B97-CAEC4BFA3B6A}" type="presParOf" srcId="{E8B26FE8-60E4-46EC-A7ED-62A7027A1ACC}" destId="{0625DD6A-235E-4500-A4EE-DEAFBB1AB1D5}" srcOrd="0" destOrd="0" presId="urn:microsoft.com/office/officeart/2008/layout/LinedList"/>
    <dgm:cxn modelId="{A95BB32F-A68F-4784-8F3B-7BC63EF2C59C}" type="presParOf" srcId="{E8B26FE8-60E4-46EC-A7ED-62A7027A1ACC}" destId="{D84F4064-D9F8-4E0C-920B-60D90EDC8EA9}" srcOrd="1" destOrd="0" presId="urn:microsoft.com/office/officeart/2008/layout/LinedList"/>
    <dgm:cxn modelId="{FE3FDEDC-7593-416E-8D2E-5873FA019859}" type="presParOf" srcId="{D84F4064-D9F8-4E0C-920B-60D90EDC8EA9}" destId="{A6FD0A1C-2E6A-4FF6-8FF8-3E9B384A3142}" srcOrd="0" destOrd="0" presId="urn:microsoft.com/office/officeart/2008/layout/LinedList"/>
    <dgm:cxn modelId="{80DA6508-C506-4845-9ACE-71EBEAB8B278}" type="presParOf" srcId="{D84F4064-D9F8-4E0C-920B-60D90EDC8EA9}" destId="{D3DD9EE0-2CC8-426F-8B98-DEE386211568}" srcOrd="1" destOrd="0" presId="urn:microsoft.com/office/officeart/2008/layout/LinedList"/>
    <dgm:cxn modelId="{A0E84B16-E600-4BB9-8D06-20113466712E}" type="presParOf" srcId="{D84F4064-D9F8-4E0C-920B-60D90EDC8EA9}" destId="{96EC4CA1-E6EF-4175-8DB7-FA2D24044975}" srcOrd="2" destOrd="0" presId="urn:microsoft.com/office/officeart/2008/layout/LinedList"/>
    <dgm:cxn modelId="{C933C79E-3056-402D-9583-25AE6B14A8BF}" type="presParOf" srcId="{E8B26FE8-60E4-46EC-A7ED-62A7027A1ACC}" destId="{46DCA3D3-638C-42C8-B14F-05F7CF8E4572}" srcOrd="2" destOrd="0" presId="urn:microsoft.com/office/officeart/2008/layout/LinedList"/>
    <dgm:cxn modelId="{AC58DFF0-278F-406D-BCDD-72326BC1E3C0}" type="presParOf" srcId="{E8B26FE8-60E4-46EC-A7ED-62A7027A1ACC}" destId="{83467D46-B60F-4E29-A5C5-AD29E89C16D5}" srcOrd="3" destOrd="0" presId="urn:microsoft.com/office/officeart/2008/layout/LinedList"/>
    <dgm:cxn modelId="{82CF8155-3ACC-401B-A50D-089AAC90E315}" type="presParOf" srcId="{080AFC2B-A5F8-4215-8619-7A86833F79FF}" destId="{49E23F15-360D-4E23-B35D-81082F9CE5B2}" srcOrd="2" destOrd="0" presId="urn:microsoft.com/office/officeart/2008/layout/LinedList"/>
    <dgm:cxn modelId="{24A85065-7707-45E7-B82B-45BAB4382187}" type="presParOf" srcId="{080AFC2B-A5F8-4215-8619-7A86833F79FF}" destId="{0E4FFF33-24F0-4122-91BD-7D63FF5C5E16}" srcOrd="3" destOrd="0" presId="urn:microsoft.com/office/officeart/2008/layout/LinedList"/>
    <dgm:cxn modelId="{BAB99F8D-3187-43DE-A748-392398570C1C}" type="presParOf" srcId="{0E4FFF33-24F0-4122-91BD-7D63FF5C5E16}" destId="{CD5411DC-E8EC-4AB7-BC34-62D17F9BDA6C}" srcOrd="0" destOrd="0" presId="urn:microsoft.com/office/officeart/2008/layout/LinedList"/>
    <dgm:cxn modelId="{908E8621-1908-48BF-92D4-1DC13C171BAB}" type="presParOf" srcId="{0E4FFF33-24F0-4122-91BD-7D63FF5C5E16}" destId="{9696633C-C8DB-4ED8-81F2-7BCB908EA621}" srcOrd="1" destOrd="0" presId="urn:microsoft.com/office/officeart/2008/layout/LinedList"/>
    <dgm:cxn modelId="{29388512-AB83-43DF-9898-61CF58CC61A7}" type="presParOf" srcId="{9696633C-C8DB-4ED8-81F2-7BCB908EA621}" destId="{BE793B1C-9FE8-474E-A9CF-EA81046A5BCA}" srcOrd="0" destOrd="0" presId="urn:microsoft.com/office/officeart/2008/layout/LinedList"/>
    <dgm:cxn modelId="{7A8E0731-C53F-4D9C-9376-581D15422CB5}" type="presParOf" srcId="{9696633C-C8DB-4ED8-81F2-7BCB908EA621}" destId="{C31BC7CE-B1FF-4156-88E3-CC89AE094ACD}" srcOrd="1" destOrd="0" presId="urn:microsoft.com/office/officeart/2008/layout/LinedList"/>
    <dgm:cxn modelId="{49757BFC-88E2-4A25-A45A-8CE471B23556}" type="presParOf" srcId="{C31BC7CE-B1FF-4156-88E3-CC89AE094ACD}" destId="{8F278AF7-8F81-4BC5-9DDB-4065B8E89930}" srcOrd="0" destOrd="0" presId="urn:microsoft.com/office/officeart/2008/layout/LinedList"/>
    <dgm:cxn modelId="{BA693E33-3EE9-4C03-94CE-97056F22EDA1}" type="presParOf" srcId="{C31BC7CE-B1FF-4156-88E3-CC89AE094ACD}" destId="{AEB3B28E-42AF-40F0-97AD-53BC52F32F5C}" srcOrd="1" destOrd="0" presId="urn:microsoft.com/office/officeart/2008/layout/LinedList"/>
    <dgm:cxn modelId="{2DB42629-B37C-419A-9AFE-2ECB347FF5A0}" type="presParOf" srcId="{C31BC7CE-B1FF-4156-88E3-CC89AE094ACD}" destId="{0016DE7F-8631-4DD6-87F0-F07415421CF3}" srcOrd="2" destOrd="0" presId="urn:microsoft.com/office/officeart/2008/layout/LinedList"/>
    <dgm:cxn modelId="{7981F4B0-7C45-424F-99F0-D4F73A976200}" type="presParOf" srcId="{9696633C-C8DB-4ED8-81F2-7BCB908EA621}" destId="{44E2E3FF-08C8-44B1-8DB3-EB3563F9038A}" srcOrd="2" destOrd="0" presId="urn:microsoft.com/office/officeart/2008/layout/LinedList"/>
    <dgm:cxn modelId="{A8A39004-D43B-42D5-AA1B-969377C3B306}" type="presParOf" srcId="{9696633C-C8DB-4ED8-81F2-7BCB908EA621}" destId="{2E5C4AA7-4805-450F-98BC-36BDE2EB786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BB4DD-30AD-4326-AFF7-B61E125DFACA}">
      <dsp:nvSpPr>
        <dsp:cNvPr id="0" name=""/>
        <dsp:cNvSpPr/>
      </dsp:nvSpPr>
      <dsp:spPr>
        <a:xfrm>
          <a:off x="0" y="555357"/>
          <a:ext cx="8939284" cy="1216800"/>
        </a:xfrm>
        <a:prstGeom prst="roundRect">
          <a:avLst/>
        </a:prstGeom>
        <a:gradFill rotWithShape="0">
          <a:gsLst>
            <a:gs pos="0">
              <a:schemeClr val="accent1">
                <a:shade val="80000"/>
                <a:hueOff val="0"/>
                <a:satOff val="0"/>
                <a:lumOff val="0"/>
                <a:alphaOff val="0"/>
                <a:tint val="50000"/>
                <a:alpha val="100000"/>
                <a:satMod val="160000"/>
                <a:lumMod val="105000"/>
              </a:schemeClr>
            </a:gs>
            <a:gs pos="41000">
              <a:schemeClr val="accent1">
                <a:shade val="80000"/>
                <a:hueOff val="0"/>
                <a:satOff val="0"/>
                <a:lumOff val="0"/>
                <a:alphaOff val="0"/>
                <a:tint val="57000"/>
                <a:satMod val="180000"/>
                <a:lumMod val="99000"/>
              </a:schemeClr>
            </a:gs>
            <a:gs pos="100000">
              <a:schemeClr val="accent1">
                <a:shade val="80000"/>
                <a:hueOff val="0"/>
                <a:satOff val="0"/>
                <a:lumOff val="0"/>
                <a:alphaOff val="0"/>
                <a:tint val="80000"/>
                <a:satMod val="200000"/>
                <a:lumMod val="104000"/>
              </a:schemeClr>
            </a:gs>
          </a:gsLst>
          <a:lin ang="54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2000" kern="1200" dirty="0" smtClean="0">
              <a:latin typeface="Calibri" pitchFamily="34" charset="0"/>
              <a:cs typeface="Calibri" pitchFamily="34" charset="0"/>
            </a:rPr>
            <a:t>La cirugía de revascularización sin bomba de CEC tuvo un auge en los años 90. Inicialmente, se pensó que en aquellos pacientes que tenían condiciones coexistentes complejas, este procedimiento podría ser beneficioso.</a:t>
          </a:r>
          <a:endParaRPr lang="es-VE" sz="2000" kern="1200" dirty="0">
            <a:latin typeface="Calibri" pitchFamily="34" charset="0"/>
            <a:cs typeface="Calibri" pitchFamily="34" charset="0"/>
          </a:endParaRPr>
        </a:p>
      </dsp:txBody>
      <dsp:txXfrm>
        <a:off x="59399" y="614756"/>
        <a:ext cx="8820486" cy="1098002"/>
      </dsp:txXfrm>
    </dsp:sp>
    <dsp:sp modelId="{92A01CC1-A5AC-4690-8DC7-67C103DD8195}">
      <dsp:nvSpPr>
        <dsp:cNvPr id="0" name=""/>
        <dsp:cNvSpPr/>
      </dsp:nvSpPr>
      <dsp:spPr>
        <a:xfrm>
          <a:off x="0" y="1959358"/>
          <a:ext cx="8939284" cy="1216800"/>
        </a:xfrm>
        <a:prstGeom prst="roundRect">
          <a:avLst/>
        </a:prstGeom>
        <a:gradFill rotWithShape="0">
          <a:gsLst>
            <a:gs pos="0">
              <a:schemeClr val="accent1">
                <a:shade val="80000"/>
                <a:hueOff val="0"/>
                <a:satOff val="0"/>
                <a:lumOff val="6228"/>
                <a:alphaOff val="0"/>
                <a:tint val="50000"/>
                <a:alpha val="100000"/>
                <a:satMod val="160000"/>
                <a:lumMod val="105000"/>
              </a:schemeClr>
            </a:gs>
            <a:gs pos="41000">
              <a:schemeClr val="accent1">
                <a:shade val="80000"/>
                <a:hueOff val="0"/>
                <a:satOff val="0"/>
                <a:lumOff val="6228"/>
                <a:alphaOff val="0"/>
                <a:tint val="57000"/>
                <a:satMod val="180000"/>
                <a:lumMod val="99000"/>
              </a:schemeClr>
            </a:gs>
            <a:gs pos="100000">
              <a:schemeClr val="accent1">
                <a:shade val="80000"/>
                <a:hueOff val="0"/>
                <a:satOff val="0"/>
                <a:lumOff val="6228"/>
                <a:alphaOff val="0"/>
                <a:tint val="80000"/>
                <a:satMod val="200000"/>
                <a:lumMod val="104000"/>
              </a:schemeClr>
            </a:gs>
          </a:gsLst>
          <a:lin ang="54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VE" sz="2000" kern="1200" dirty="0" smtClean="0">
              <a:latin typeface="Calibri" pitchFamily="34" charset="0"/>
              <a:cs typeface="Calibri" pitchFamily="34" charset="0"/>
            </a:rPr>
            <a:t>En 2009, se informaron los resultados de la prueba original aleatoria </a:t>
          </a:r>
          <a:r>
            <a:rPr lang="es-VE" sz="2000" kern="1200" dirty="0" err="1" smtClean="0">
              <a:latin typeface="Calibri" pitchFamily="34" charset="0"/>
              <a:cs typeface="Calibri" pitchFamily="34" charset="0"/>
            </a:rPr>
            <a:t>On</a:t>
          </a:r>
          <a:r>
            <a:rPr lang="es-VE" sz="2000" kern="1200" dirty="0" smtClean="0">
              <a:latin typeface="Calibri" pitchFamily="34" charset="0"/>
              <a:cs typeface="Calibri" pitchFamily="34" charset="0"/>
            </a:rPr>
            <a:t> / Off Bypass (ROOBY), que proporcionan información sobre la efectividad comparativa de estos dos abordajes quirúrgicos.</a:t>
          </a:r>
          <a:r>
            <a:rPr lang="es-VE" sz="2000" kern="1200" dirty="0" smtClean="0">
              <a:latin typeface="Times New Roman" pitchFamily="18" charset="0"/>
              <a:cs typeface="Times New Roman" pitchFamily="18" charset="0"/>
            </a:rPr>
            <a:t> </a:t>
          </a:r>
          <a:endParaRPr lang="es-VE" sz="2000" kern="1200" dirty="0">
            <a:latin typeface="Times New Roman" pitchFamily="18" charset="0"/>
            <a:cs typeface="Times New Roman" pitchFamily="18" charset="0"/>
          </a:endParaRPr>
        </a:p>
      </dsp:txBody>
      <dsp:txXfrm>
        <a:off x="59399" y="2018757"/>
        <a:ext cx="8820486" cy="1098002"/>
      </dsp:txXfrm>
    </dsp:sp>
    <dsp:sp modelId="{CF50330C-5B72-4B0B-913D-AAEA9D556FC5}">
      <dsp:nvSpPr>
        <dsp:cNvPr id="0" name=""/>
        <dsp:cNvSpPr/>
      </dsp:nvSpPr>
      <dsp:spPr>
        <a:xfrm>
          <a:off x="0" y="3363358"/>
          <a:ext cx="8939284" cy="1216800"/>
        </a:xfrm>
        <a:prstGeom prst="roundRect">
          <a:avLst/>
        </a:prstGeom>
        <a:gradFill rotWithShape="0">
          <a:gsLst>
            <a:gs pos="0">
              <a:schemeClr val="accent1">
                <a:shade val="80000"/>
                <a:hueOff val="0"/>
                <a:satOff val="0"/>
                <a:lumOff val="12456"/>
                <a:alphaOff val="0"/>
                <a:tint val="50000"/>
                <a:alpha val="100000"/>
                <a:satMod val="160000"/>
                <a:lumMod val="105000"/>
              </a:schemeClr>
            </a:gs>
            <a:gs pos="41000">
              <a:schemeClr val="accent1">
                <a:shade val="80000"/>
                <a:hueOff val="0"/>
                <a:satOff val="0"/>
                <a:lumOff val="12456"/>
                <a:alphaOff val="0"/>
                <a:tint val="57000"/>
                <a:satMod val="180000"/>
                <a:lumMod val="99000"/>
              </a:schemeClr>
            </a:gs>
            <a:gs pos="100000">
              <a:schemeClr val="accent1">
                <a:shade val="80000"/>
                <a:hueOff val="0"/>
                <a:satOff val="0"/>
                <a:lumOff val="12456"/>
                <a:alphaOff val="0"/>
                <a:tint val="80000"/>
                <a:satMod val="200000"/>
                <a:lumMod val="104000"/>
              </a:schemeClr>
            </a:gs>
          </a:gsLst>
          <a:lin ang="54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VE" sz="2000" kern="1200" dirty="0" smtClean="0">
              <a:latin typeface="Calibri" pitchFamily="34" charset="0"/>
              <a:cs typeface="Calibri" pitchFamily="34" charset="0"/>
            </a:rPr>
            <a:t>No hubo diferencias significativas relacionadas con el tratamiento con respecto a los resultados clínicos a corto plazo.</a:t>
          </a:r>
          <a:endParaRPr lang="es-VE" sz="2000" b="0" kern="1200" dirty="0">
            <a:latin typeface="Calibri" pitchFamily="34" charset="0"/>
            <a:cs typeface="Calibri" pitchFamily="34" charset="0"/>
          </a:endParaRPr>
        </a:p>
      </dsp:txBody>
      <dsp:txXfrm>
        <a:off x="59399" y="3422757"/>
        <a:ext cx="8820486"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79AE6-5F34-4BFA-B5DE-2FD930F909FE}">
      <dsp:nvSpPr>
        <dsp:cNvPr id="0" name=""/>
        <dsp:cNvSpPr/>
      </dsp:nvSpPr>
      <dsp:spPr>
        <a:xfrm>
          <a:off x="0" y="0"/>
          <a:ext cx="8913180" cy="0"/>
        </a:xfrm>
        <a:prstGeom prst="line">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A9C7B0F-4529-4E1B-8AE7-5760D7DFAB5F}">
      <dsp:nvSpPr>
        <dsp:cNvPr id="0" name=""/>
        <dsp:cNvSpPr/>
      </dsp:nvSpPr>
      <dsp:spPr>
        <a:xfrm>
          <a:off x="0" y="0"/>
          <a:ext cx="1782636" cy="254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endParaRPr lang="es-ES" sz="2400" kern="1200" dirty="0" smtClean="0">
            <a:solidFill>
              <a:schemeClr val="tx1"/>
            </a:solidFill>
            <a:latin typeface="+mj-lt"/>
          </a:endParaRPr>
        </a:p>
        <a:p>
          <a:pPr lvl="0" algn="ctr" defTabSz="1066800" rtl="0">
            <a:lnSpc>
              <a:spcPct val="90000"/>
            </a:lnSpc>
            <a:spcBef>
              <a:spcPct val="0"/>
            </a:spcBef>
            <a:spcAft>
              <a:spcPct val="35000"/>
            </a:spcAft>
          </a:pPr>
          <a:r>
            <a:rPr lang="es-ES" sz="2400" b="1" kern="1200" dirty="0" smtClean="0">
              <a:solidFill>
                <a:schemeClr val="tx1"/>
              </a:solidFill>
              <a:latin typeface="+mj-lt"/>
            </a:rPr>
            <a:t>PRIMARIO</a:t>
          </a:r>
          <a:endParaRPr lang="es-ES" sz="2400" b="1" kern="1200" dirty="0" smtClean="0">
            <a:solidFill>
              <a:schemeClr val="tx1"/>
            </a:solidFill>
            <a:latin typeface="Bernard MT Condensed" panose="02050806060905020404" pitchFamily="18" charset="0"/>
          </a:endParaRPr>
        </a:p>
        <a:p>
          <a:pPr lvl="0" algn="ctr" defTabSz="1066800" rtl="0">
            <a:lnSpc>
              <a:spcPct val="90000"/>
            </a:lnSpc>
            <a:spcBef>
              <a:spcPct val="0"/>
            </a:spcBef>
            <a:spcAft>
              <a:spcPct val="35000"/>
            </a:spcAft>
          </a:pPr>
          <a:endParaRPr lang="es-ES" sz="2400" kern="1200" dirty="0" smtClean="0">
            <a:solidFill>
              <a:schemeClr val="tx1"/>
            </a:solidFill>
            <a:latin typeface="Bernard MT Condensed" panose="02050806060905020404" pitchFamily="18" charset="0"/>
          </a:endParaRPr>
        </a:p>
      </dsp:txBody>
      <dsp:txXfrm>
        <a:off x="0" y="0"/>
        <a:ext cx="1782636" cy="2546046"/>
      </dsp:txXfrm>
    </dsp:sp>
    <dsp:sp modelId="{D3DD9EE0-2CC8-426F-8B98-DEE386211568}">
      <dsp:nvSpPr>
        <dsp:cNvPr id="0" name=""/>
        <dsp:cNvSpPr/>
      </dsp:nvSpPr>
      <dsp:spPr>
        <a:xfrm>
          <a:off x="1857140" y="115616"/>
          <a:ext cx="6996846" cy="23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endParaRPr lang="es-VE" sz="2000" kern="1200" dirty="0" smtClean="0"/>
        </a:p>
        <a:p>
          <a:pPr lvl="0" algn="just" defTabSz="889000" rtl="0">
            <a:lnSpc>
              <a:spcPct val="90000"/>
            </a:lnSpc>
            <a:spcBef>
              <a:spcPct val="0"/>
            </a:spcBef>
            <a:spcAft>
              <a:spcPct val="35000"/>
            </a:spcAft>
          </a:pPr>
          <a:r>
            <a:rPr lang="es-VE" sz="2400" kern="1200" dirty="0" smtClean="0">
              <a:latin typeface="Calibri" pitchFamily="34" charset="0"/>
              <a:cs typeface="Calibri" pitchFamily="34" charset="0"/>
            </a:rPr>
            <a:t>Muerte y un resultado compuesto que consiste en eventos cardiovasculares adversos mayores (MACE), definidos como muerte, revascularización repetida (CABG o PCI) o infarto de miocardio no fatal a los 30 días y al año de seguimiento.</a:t>
          </a:r>
          <a:endParaRPr lang="es-ES" sz="3200" kern="1200" dirty="0" smtClean="0">
            <a:latin typeface="Calibri" pitchFamily="34" charset="0"/>
            <a:cs typeface="Calibri" pitchFamily="34" charset="0"/>
          </a:endParaRPr>
        </a:p>
      </dsp:txBody>
      <dsp:txXfrm>
        <a:off x="1857140" y="115616"/>
        <a:ext cx="6996846" cy="2312327"/>
      </dsp:txXfrm>
    </dsp:sp>
    <dsp:sp modelId="{46DCA3D3-638C-42C8-B14F-05F7CF8E4572}">
      <dsp:nvSpPr>
        <dsp:cNvPr id="0" name=""/>
        <dsp:cNvSpPr/>
      </dsp:nvSpPr>
      <dsp:spPr>
        <a:xfrm>
          <a:off x="1782635" y="2427943"/>
          <a:ext cx="713054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49E23F15-360D-4E23-B35D-81082F9CE5B2}">
      <dsp:nvSpPr>
        <dsp:cNvPr id="0" name=""/>
        <dsp:cNvSpPr/>
      </dsp:nvSpPr>
      <dsp:spPr>
        <a:xfrm>
          <a:off x="0" y="2546046"/>
          <a:ext cx="8913180" cy="0"/>
        </a:xfrm>
        <a:prstGeom prst="line">
          <a:avLst/>
        </a:prstGeom>
        <a:solidFill>
          <a:schemeClr val="accent1">
            <a:shade val="80000"/>
            <a:hueOff val="0"/>
            <a:satOff val="0"/>
            <a:lumOff val="12456"/>
            <a:alphaOff val="0"/>
          </a:schemeClr>
        </a:solidFill>
        <a:ln w="12700" cap="flat" cmpd="sng" algn="ctr">
          <a:solidFill>
            <a:schemeClr val="accent1">
              <a:shade val="80000"/>
              <a:hueOff val="0"/>
              <a:satOff val="0"/>
              <a:lumOff val="1245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CD5411DC-E8EC-4AB7-BC34-62D17F9BDA6C}">
      <dsp:nvSpPr>
        <dsp:cNvPr id="0" name=""/>
        <dsp:cNvSpPr/>
      </dsp:nvSpPr>
      <dsp:spPr>
        <a:xfrm>
          <a:off x="0" y="2546046"/>
          <a:ext cx="2218213" cy="2546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es-ES" sz="2000" b="1" kern="1200" dirty="0" smtClean="0">
            <a:solidFill>
              <a:schemeClr val="tx1"/>
            </a:solidFill>
            <a:latin typeface="+mj-lt"/>
          </a:endParaRPr>
        </a:p>
        <a:p>
          <a:pPr lvl="0" algn="ctr" defTabSz="889000" rtl="0">
            <a:lnSpc>
              <a:spcPct val="90000"/>
            </a:lnSpc>
            <a:spcBef>
              <a:spcPct val="0"/>
            </a:spcBef>
            <a:spcAft>
              <a:spcPct val="35000"/>
            </a:spcAft>
          </a:pPr>
          <a:r>
            <a:rPr lang="es-ES" sz="2400" b="1" kern="1200" dirty="0" smtClean="0">
              <a:solidFill>
                <a:schemeClr val="tx1"/>
              </a:solidFill>
              <a:latin typeface="+mj-lt"/>
            </a:rPr>
            <a:t>SECUNDARIO</a:t>
          </a:r>
          <a:endParaRPr lang="es-ES" sz="2400" b="1" kern="1200" dirty="0" smtClean="0">
            <a:solidFill>
              <a:schemeClr val="tx1"/>
            </a:solidFill>
            <a:latin typeface="Bernard MT Condensed" panose="02050806060905020404" pitchFamily="18" charset="0"/>
          </a:endParaRPr>
        </a:p>
        <a:p>
          <a:pPr lvl="0" algn="ctr" defTabSz="889000" rtl="0">
            <a:lnSpc>
              <a:spcPct val="90000"/>
            </a:lnSpc>
            <a:spcBef>
              <a:spcPct val="0"/>
            </a:spcBef>
            <a:spcAft>
              <a:spcPct val="35000"/>
            </a:spcAft>
          </a:pPr>
          <a:endParaRPr lang="es-ES" sz="2400" kern="1200" dirty="0" smtClean="0">
            <a:solidFill>
              <a:schemeClr val="tx1"/>
            </a:solidFill>
            <a:latin typeface="+mj-lt"/>
          </a:endParaRPr>
        </a:p>
      </dsp:txBody>
      <dsp:txXfrm>
        <a:off x="0" y="2546046"/>
        <a:ext cx="2218213" cy="2546046"/>
      </dsp:txXfrm>
    </dsp:sp>
    <dsp:sp modelId="{AEB3B28E-42AF-40F0-97AD-53BC52F32F5C}">
      <dsp:nvSpPr>
        <dsp:cNvPr id="0" name=""/>
        <dsp:cNvSpPr/>
      </dsp:nvSpPr>
      <dsp:spPr>
        <a:xfrm>
          <a:off x="2217152" y="2661662"/>
          <a:ext cx="6566376" cy="2312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endParaRPr lang="es-ES" sz="2400" kern="1200" dirty="0" smtClean="0"/>
        </a:p>
        <a:p>
          <a:pPr lvl="0" algn="just" defTabSz="1066800" rtl="0">
            <a:lnSpc>
              <a:spcPct val="90000"/>
            </a:lnSpc>
            <a:spcBef>
              <a:spcPct val="0"/>
            </a:spcBef>
            <a:spcAft>
              <a:spcPct val="35000"/>
            </a:spcAft>
          </a:pPr>
          <a:r>
            <a:rPr lang="es-ES" sz="2600" kern="1200" dirty="0" smtClean="0">
              <a:latin typeface="Calibri" pitchFamily="34" charset="0"/>
              <a:cs typeface="Calibri" pitchFamily="34" charset="0"/>
            </a:rPr>
            <a:t>Muerte por causas cardiacas, la revascularización repetida,  tanto por cirugía o intervención percutánea  e infarto no fatal</a:t>
          </a:r>
          <a:endParaRPr lang="es-ES" sz="2600" kern="1200" dirty="0">
            <a:latin typeface="Calibri" pitchFamily="34" charset="0"/>
            <a:cs typeface="Calibri" pitchFamily="34" charset="0"/>
          </a:endParaRPr>
        </a:p>
      </dsp:txBody>
      <dsp:txXfrm>
        <a:off x="2217152" y="2661662"/>
        <a:ext cx="6566376" cy="2312327"/>
      </dsp:txXfrm>
    </dsp:sp>
    <dsp:sp modelId="{44E2E3FF-08C8-44B1-8DB3-EB3563F9038A}">
      <dsp:nvSpPr>
        <dsp:cNvPr id="0" name=""/>
        <dsp:cNvSpPr/>
      </dsp:nvSpPr>
      <dsp:spPr>
        <a:xfrm>
          <a:off x="2218213" y="4973990"/>
          <a:ext cx="669184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5E10A-16BF-4FB4-BE4E-85E4B71CFE5F}" type="datetimeFigureOut">
              <a:rPr lang="es-VE" smtClean="0"/>
              <a:pPr/>
              <a:t>27/04/2018</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4D7697-6004-4F97-9F97-E2918C9C8A90}" type="slidenum">
              <a:rPr lang="es-VE" smtClean="0"/>
              <a:pPr/>
              <a:t>‹Nº›</a:t>
            </a:fld>
            <a:endParaRPr lang="es-VE"/>
          </a:p>
        </p:txBody>
      </p:sp>
    </p:spTree>
    <p:extLst>
      <p:ext uri="{BB962C8B-B14F-4D97-AF65-F5344CB8AC3E}">
        <p14:creationId xmlns:p14="http://schemas.microsoft.com/office/powerpoint/2010/main" val="117035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linicaltrials.gov/ct2/show/NCT0046329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E3096316-F84A-4FE3-B5EE-F7D9AB0A98C0}" type="slidenum">
              <a:rPr lang="es-VE">
                <a:solidFill>
                  <a:prstClr val="black"/>
                </a:solidFill>
              </a:rPr>
              <a:pPr/>
              <a:t>1</a:t>
            </a:fld>
            <a:endParaRPr lang="es-VE">
              <a:solidFill>
                <a:prstClr val="black"/>
              </a:solidFill>
            </a:endParaRPr>
          </a:p>
        </p:txBody>
      </p:sp>
    </p:spTree>
    <p:extLst>
      <p:ext uri="{BB962C8B-B14F-4D97-AF65-F5344CB8AC3E}">
        <p14:creationId xmlns:p14="http://schemas.microsoft.com/office/powerpoint/2010/main" val="50245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A pesar de ser una técnica novedosa, múltiples ensayos han demostrado que no hay diferencia significativa al comparar los grupos de pacientes llevados a CABG con y sin bomba de circulación extracorpórea.  </a:t>
            </a:r>
          </a:p>
          <a:p>
            <a:endParaRPr lang="es-VE" dirty="0"/>
          </a:p>
        </p:txBody>
      </p:sp>
      <p:sp>
        <p:nvSpPr>
          <p:cNvPr id="4" name="3 Marcador de número de diapositiva"/>
          <p:cNvSpPr>
            <a:spLocks noGrp="1"/>
          </p:cNvSpPr>
          <p:nvPr>
            <p:ph type="sldNum" sz="quarter" idx="10"/>
          </p:nvPr>
        </p:nvSpPr>
        <p:spPr/>
        <p:txBody>
          <a:bodyPr/>
          <a:lstStyle/>
          <a:p>
            <a:fld id="{5F4D7697-6004-4F97-9F97-E2918C9C8A90}" type="slidenum">
              <a:rPr lang="es-VE" smtClean="0"/>
              <a:pPr/>
              <a:t>25</a:t>
            </a:fld>
            <a:endParaRPr lang="es-VE"/>
          </a:p>
        </p:txBody>
      </p:sp>
    </p:spTree>
    <p:extLst>
      <p:ext uri="{BB962C8B-B14F-4D97-AF65-F5344CB8AC3E}">
        <p14:creationId xmlns:p14="http://schemas.microsoft.com/office/powerpoint/2010/main" val="51153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El </a:t>
            </a:r>
            <a:r>
              <a:rPr lang="es-ES" dirty="0">
                <a:hlinkClick r:id="rId3"/>
              </a:rPr>
              <a:t>estudio CORONARY</a:t>
            </a:r>
            <a:r>
              <a:rPr lang="es-ES" dirty="0"/>
              <a:t> mostró resultados similares a 5 años. Sabemos que la cirugía de revascularización puede llevarse a cabo, dependiendo de la indicación y complejidad, con y sin el apoyo de la bomba o lesión extracorpórea, y este estudio presenta los resultados a 5 años de seguimiento del estudio de </a:t>
            </a:r>
            <a:r>
              <a:rPr lang="es-ES" i="1" dirty="0" err="1"/>
              <a:t>Veterans</a:t>
            </a:r>
            <a:r>
              <a:rPr lang="es-ES" i="1" dirty="0"/>
              <a:t> </a:t>
            </a:r>
            <a:r>
              <a:rPr lang="es-ES" i="1" dirty="0" err="1"/>
              <a:t>Affairs</a:t>
            </a:r>
            <a:r>
              <a:rPr lang="es-ES" i="1" dirty="0"/>
              <a:t> </a:t>
            </a:r>
            <a:r>
              <a:rPr lang="es-ES" dirty="0"/>
              <a:t>sin bomba.</a:t>
            </a:r>
          </a:p>
          <a:p>
            <a:r>
              <a:rPr lang="es-ES" dirty="0"/>
              <a:t>El estudio inició en febrero de 2002 y terminó su reclutamiento en julio de 2007, se </a:t>
            </a:r>
            <a:r>
              <a:rPr lang="es-ES" dirty="0" err="1"/>
              <a:t>aleatorizaron</a:t>
            </a:r>
            <a:r>
              <a:rPr lang="es-ES" dirty="0"/>
              <a:t> en 18 centros a 2.200 pacientes, para ser sometidos a cirugía de revascularización, con y sin bomba, y se llevó la evaluación a un año, que se publicó en mayo de 2008. Los objetivos primarios a 5 años eran: Muerte por cualquier causa, y el punto compuesto de muerte por cualquier causa, revascularización repetida, ya sea por cirugía de revascularización repetida o intervención percutánea, e infarto no fatal.</a:t>
            </a:r>
          </a:p>
          <a:p>
            <a:r>
              <a:rPr lang="es-ES" dirty="0"/>
              <a:t>El objetivo secundario fue la muerte por causas cardiacas, la revascularización repetida, de igual forma, tanto por cirugía o intervención percutánea, e infarto no fatal, y el umbral de </a:t>
            </a:r>
            <a:r>
              <a:rPr lang="es-ES" i="1" dirty="0"/>
              <a:t>p</a:t>
            </a:r>
            <a:r>
              <a:rPr lang="es-ES" dirty="0"/>
              <a:t> para significancia fue ≥ 0,05 para los objetivos primarios y ≥ 0,01 para los objetivos secundarios.</a:t>
            </a:r>
          </a:p>
          <a:p>
            <a:endParaRPr lang="es-ES" dirty="0"/>
          </a:p>
        </p:txBody>
      </p:sp>
      <p:sp>
        <p:nvSpPr>
          <p:cNvPr id="4" name="3 Marcador de número de diapositiva"/>
          <p:cNvSpPr>
            <a:spLocks noGrp="1"/>
          </p:cNvSpPr>
          <p:nvPr>
            <p:ph type="sldNum" sz="quarter" idx="10"/>
          </p:nvPr>
        </p:nvSpPr>
        <p:spPr/>
        <p:txBody>
          <a:bodyPr/>
          <a:lstStyle/>
          <a:p>
            <a:fld id="{7E181908-8355-4F95-A8DC-F4B259B217CC}" type="slidenum">
              <a:rPr lang="es-ES" smtClean="0"/>
              <a:pPr/>
              <a:t>6</a:t>
            </a:fld>
            <a:endParaRPr lang="es-ES"/>
          </a:p>
        </p:txBody>
      </p:sp>
    </p:spTree>
    <p:extLst>
      <p:ext uri="{BB962C8B-B14F-4D97-AF65-F5344CB8AC3E}">
        <p14:creationId xmlns:p14="http://schemas.microsoft.com/office/powerpoint/2010/main" val="359268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200" b="0" kern="1200" dirty="0" smtClean="0">
              <a:solidFill>
                <a:schemeClr val="tx1"/>
              </a:solidFill>
              <a:latin typeface="+mn-lt"/>
              <a:ea typeface="+mn-ea"/>
              <a:cs typeface="+mn-cs"/>
            </a:endParaRPr>
          </a:p>
          <a:p>
            <a:endParaRPr lang="es-VE" dirty="0"/>
          </a:p>
        </p:txBody>
      </p:sp>
      <p:sp>
        <p:nvSpPr>
          <p:cNvPr id="4" name="3 Marcador de número de diapositiva"/>
          <p:cNvSpPr>
            <a:spLocks noGrp="1"/>
          </p:cNvSpPr>
          <p:nvPr>
            <p:ph type="sldNum" sz="quarter" idx="10"/>
          </p:nvPr>
        </p:nvSpPr>
        <p:spPr/>
        <p:txBody>
          <a:bodyPr/>
          <a:lstStyle/>
          <a:p>
            <a:fld id="{0DE5BAE4-40A5-4BC4-8070-683D3CE6C938}" type="slidenum">
              <a:rPr lang="es-VE" smtClean="0">
                <a:solidFill>
                  <a:prstClr val="black"/>
                </a:solidFill>
              </a:rPr>
              <a:pPr/>
              <a:t>7</a:t>
            </a:fld>
            <a:endParaRPr lang="es-VE">
              <a:solidFill>
                <a:prstClr val="black"/>
              </a:solidFill>
            </a:endParaRPr>
          </a:p>
        </p:txBody>
      </p:sp>
    </p:spTree>
    <p:extLst>
      <p:ext uri="{BB962C8B-B14F-4D97-AF65-F5344CB8AC3E}">
        <p14:creationId xmlns:p14="http://schemas.microsoft.com/office/powerpoint/2010/main" val="37864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b="0" i="0" u="none" strike="noStrike" kern="1200" baseline="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973349CD-A488-41DD-B80E-CD62A36709F9}" type="slidenum">
              <a:rPr lang="es-VE" smtClean="0"/>
              <a:pPr/>
              <a:t>8</a:t>
            </a:fld>
            <a:endParaRPr lang="es-VE"/>
          </a:p>
        </p:txBody>
      </p:sp>
    </p:spTree>
    <p:extLst>
      <p:ext uri="{BB962C8B-B14F-4D97-AF65-F5344CB8AC3E}">
        <p14:creationId xmlns:p14="http://schemas.microsoft.com/office/powerpoint/2010/main" val="100080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F4D7697-6004-4F97-9F97-E2918C9C8A90}" type="slidenum">
              <a:rPr lang="es-VE" smtClean="0"/>
              <a:pPr/>
              <a:t>9</a:t>
            </a:fld>
            <a:endParaRPr lang="es-VE"/>
          </a:p>
        </p:txBody>
      </p:sp>
    </p:spTree>
    <p:extLst>
      <p:ext uri="{BB962C8B-B14F-4D97-AF65-F5344CB8AC3E}">
        <p14:creationId xmlns:p14="http://schemas.microsoft.com/office/powerpoint/2010/main" val="323436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F4D7697-6004-4F97-9F97-E2918C9C8A90}" type="slidenum">
              <a:rPr lang="es-VE" smtClean="0"/>
              <a:pPr/>
              <a:t>10</a:t>
            </a:fld>
            <a:endParaRPr lang="es-VE"/>
          </a:p>
        </p:txBody>
      </p:sp>
    </p:spTree>
    <p:extLst>
      <p:ext uri="{BB962C8B-B14F-4D97-AF65-F5344CB8AC3E}">
        <p14:creationId xmlns:p14="http://schemas.microsoft.com/office/powerpoint/2010/main" val="1344723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5F4D7697-6004-4F97-9F97-E2918C9C8A90}" type="slidenum">
              <a:rPr lang="es-VE" smtClean="0"/>
              <a:pPr/>
              <a:t>15</a:t>
            </a:fld>
            <a:endParaRPr lang="es-VE"/>
          </a:p>
        </p:txBody>
      </p:sp>
    </p:spTree>
    <p:extLst>
      <p:ext uri="{BB962C8B-B14F-4D97-AF65-F5344CB8AC3E}">
        <p14:creationId xmlns:p14="http://schemas.microsoft.com/office/powerpoint/2010/main" val="17148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354013" indent="-307975" algn="just">
              <a:spcAft>
                <a:spcPts val="1200"/>
              </a:spcAft>
              <a:buFont typeface="Wingdings" pitchFamily="2" charset="2"/>
              <a:buChar char="Ø"/>
            </a:pPr>
            <a:endParaRPr lang="es-VE" b="1" dirty="0" smtClean="0">
              <a:latin typeface="Calibri" pitchFamily="34" charset="0"/>
              <a:cs typeface="Calibri" pitchFamily="34" charset="0"/>
            </a:endParaRPr>
          </a:p>
          <a:p>
            <a:pPr marL="354013" indent="-307975" algn="just">
              <a:spcAft>
                <a:spcPts val="1200"/>
              </a:spcAft>
              <a:buFont typeface="Wingdings" pitchFamily="2" charset="2"/>
              <a:buChar char="Ø"/>
            </a:pPr>
            <a:r>
              <a:rPr lang="es-VE" b="1" dirty="0" smtClean="0">
                <a:latin typeface="Calibri" pitchFamily="34" charset="0"/>
                <a:cs typeface="Calibri" pitchFamily="34" charset="0"/>
              </a:rPr>
              <a:t>En CORONARY, los cirujanos que realizaban los procedimientos sin bomba debían tener más de 2 años de experiencia y haber completado más de 100 procedimientos</a:t>
            </a:r>
            <a:r>
              <a:rPr lang="es-VE" dirty="0" smtClean="0">
                <a:latin typeface="Calibri" pitchFamily="34" charset="0"/>
                <a:cs typeface="Calibri" pitchFamily="34" charset="0"/>
              </a:rPr>
              <a:t>.</a:t>
            </a:r>
            <a:endParaRPr lang="es-VE" dirty="0"/>
          </a:p>
        </p:txBody>
      </p:sp>
      <p:sp>
        <p:nvSpPr>
          <p:cNvPr id="4" name="3 Marcador de número de diapositiva"/>
          <p:cNvSpPr>
            <a:spLocks noGrp="1"/>
          </p:cNvSpPr>
          <p:nvPr>
            <p:ph type="sldNum" sz="quarter" idx="10"/>
          </p:nvPr>
        </p:nvSpPr>
        <p:spPr/>
        <p:txBody>
          <a:bodyPr/>
          <a:lstStyle/>
          <a:p>
            <a:fld id="{5F4D7697-6004-4F97-9F97-E2918C9C8A90}" type="slidenum">
              <a:rPr lang="es-VE" smtClean="0"/>
              <a:pPr/>
              <a:t>19</a:t>
            </a:fld>
            <a:endParaRPr lang="es-VE"/>
          </a:p>
        </p:txBody>
      </p:sp>
    </p:spTree>
    <p:extLst>
      <p:ext uri="{BB962C8B-B14F-4D97-AF65-F5344CB8AC3E}">
        <p14:creationId xmlns:p14="http://schemas.microsoft.com/office/powerpoint/2010/main" val="160590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este ensayo aleatorizado la CABG sin bomba dio lugar a tasas mas bajas de supervivencia a 5 años y </a:t>
            </a:r>
            <a:r>
              <a:rPr lang="es-VE" dirty="0" err="1" smtClean="0"/>
              <a:t>superveviencia</a:t>
            </a:r>
            <a:r>
              <a:rPr lang="es-VE" dirty="0" smtClean="0"/>
              <a:t> libre de eventos que</a:t>
            </a:r>
            <a:r>
              <a:rPr lang="es-VE" baseline="0" dirty="0" smtClean="0"/>
              <a:t> la CABG con bomba. </a:t>
            </a:r>
          </a:p>
          <a:p>
            <a:r>
              <a:rPr lang="es-VE" baseline="0" dirty="0" smtClean="0"/>
              <a:t>En </a:t>
            </a:r>
            <a:r>
              <a:rPr lang="es-VE" baseline="0" dirty="0" err="1" smtClean="0"/>
              <a:t>cloncusion</a:t>
            </a:r>
            <a:r>
              <a:rPr lang="es-VE" baseline="0" dirty="0" smtClean="0"/>
              <a:t> en este estudio de seguimiento investigamos los resultados de la mortalidad principal</a:t>
            </a:r>
            <a:endParaRPr lang="es-VE" dirty="0"/>
          </a:p>
        </p:txBody>
      </p:sp>
      <p:sp>
        <p:nvSpPr>
          <p:cNvPr id="4" name="3 Marcador de número de diapositiva"/>
          <p:cNvSpPr>
            <a:spLocks noGrp="1"/>
          </p:cNvSpPr>
          <p:nvPr>
            <p:ph type="sldNum" sz="quarter" idx="10"/>
          </p:nvPr>
        </p:nvSpPr>
        <p:spPr/>
        <p:txBody>
          <a:bodyPr/>
          <a:lstStyle/>
          <a:p>
            <a:fld id="{5F4D7697-6004-4F97-9F97-E2918C9C8A90}" type="slidenum">
              <a:rPr lang="es-VE" smtClean="0"/>
              <a:pPr/>
              <a:t>22</a:t>
            </a:fld>
            <a:endParaRPr lang="es-VE"/>
          </a:p>
        </p:txBody>
      </p:sp>
    </p:spTree>
    <p:extLst>
      <p:ext uri="{BB962C8B-B14F-4D97-AF65-F5344CB8AC3E}">
        <p14:creationId xmlns:p14="http://schemas.microsoft.com/office/powerpoint/2010/main" val="225437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8" name="Slide Number Placeholder 7"/>
          <p:cNvSpPr>
            <a:spLocks noGrp="1"/>
          </p:cNvSpPr>
          <p:nvPr>
            <p:ph type="sldNum" sz="quarter" idx="11"/>
          </p:nvPr>
        </p:nvSpPr>
        <p:spPr/>
        <p:txBody>
          <a:bodyPr/>
          <a:lstStyle/>
          <a:p>
            <a:fld id="{4B3B8C54-82BF-4E49-A3AA-A053F03F47BA}" type="slidenum">
              <a:rPr lang="es-VE" smtClean="0"/>
              <a:pPr/>
              <a:t>‹Nº›</a:t>
            </a:fld>
            <a:endParaRPr lang="es-VE"/>
          </a:p>
        </p:txBody>
      </p:sp>
      <p:sp>
        <p:nvSpPr>
          <p:cNvPr id="9" name="Footer Placeholder 8"/>
          <p:cNvSpPr>
            <a:spLocks noGrp="1"/>
          </p:cNvSpPr>
          <p:nvPr>
            <p:ph type="ftr" sz="quarter" idx="12"/>
          </p:nvPr>
        </p:nvSpPr>
        <p:spPr/>
        <p:txBody>
          <a:bodyPr/>
          <a:lstStyle/>
          <a:p>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4B3B8C54-82BF-4E49-A3AA-A053F03F47BA}" type="slidenum">
              <a:rPr lang="es-VE" smtClean="0"/>
              <a:pPr/>
              <a:t>‹Nº›</a:t>
            </a:fld>
            <a:endParaRPr lang="es-VE"/>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4B3B8C54-82BF-4E49-A3AA-A053F03F47BA}" type="slidenum">
              <a:rPr lang="es-VE" smtClean="0"/>
              <a:pPr/>
              <a:t>‹Nº›</a:t>
            </a:fld>
            <a:endParaRPr lang="es-VE"/>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F57517-60D3-4CE8-94BE-11CADE1B5A60}" type="datetimeFigureOut">
              <a:rPr lang="es-VE" smtClean="0"/>
              <a:pPr/>
              <a:t>27/04/2018</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4B3B8C54-82BF-4E49-A3AA-A053F03F47BA}" type="slidenum">
              <a:rPr lang="es-VE" smtClean="0"/>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DF57517-60D3-4CE8-94BE-11CADE1B5A60}" type="datetimeFigureOut">
              <a:rPr lang="es-VE" smtClean="0"/>
              <a:pPr/>
              <a:t>27/04/2018</a:t>
            </a:fld>
            <a:endParaRPr lang="es-VE"/>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4B3B8C54-82BF-4E49-A3AA-A053F03F47BA}" type="slidenum">
              <a:rPr lang="es-VE" smtClean="0"/>
              <a:pPr/>
              <a:t>‹Nº›</a:t>
            </a:fld>
            <a:endParaRPr lang="es-VE"/>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VE"/>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3744008" y="2657030"/>
            <a:ext cx="5241872" cy="17549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rIns="34290" rtlCol="0" anchor="ctr" anchorCtr="0">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defTabSz="914400"/>
            <a:endParaRPr lang="es-ES_tradnl" altLang="es-VE" sz="3000" dirty="0">
              <a:solidFill>
                <a:srgbClr val="FFFF00"/>
              </a:solidFill>
            </a:endParaRPr>
          </a:p>
        </p:txBody>
      </p:sp>
      <p:sp>
        <p:nvSpPr>
          <p:cNvPr id="3" name="Título 2"/>
          <p:cNvSpPr>
            <a:spLocks noGrp="1"/>
          </p:cNvSpPr>
          <p:nvPr>
            <p:ph type="ctrTitle"/>
          </p:nvPr>
        </p:nvSpPr>
        <p:spPr>
          <a:xfrm>
            <a:off x="1692905" y="1340768"/>
            <a:ext cx="6508102" cy="3203441"/>
          </a:xfrm>
        </p:spPr>
        <p:txBody>
          <a:bodyPr>
            <a:noAutofit/>
          </a:bodyPr>
          <a:lstStyle/>
          <a:p>
            <a:pPr algn="ctr"/>
            <a:r>
              <a:rPr lang="es-ES_tradnl" altLang="es-VE" sz="4800" b="0" dirty="0">
                <a:solidFill>
                  <a:srgbClr val="FFC000"/>
                </a:solidFill>
                <a:latin typeface="Bernard MT Condensed" panose="02050806060905020404" pitchFamily="18" charset="0"/>
              </a:rPr>
              <a:t/>
            </a:r>
            <a:br>
              <a:rPr lang="es-ES_tradnl" altLang="es-VE" sz="4800" b="0" dirty="0">
                <a:solidFill>
                  <a:srgbClr val="FFC000"/>
                </a:solidFill>
                <a:latin typeface="Bernard MT Condensed" panose="02050806060905020404" pitchFamily="18" charset="0"/>
              </a:rPr>
            </a:br>
            <a:endParaRPr lang="es-VE" sz="4400" b="0" dirty="0">
              <a:solidFill>
                <a:srgbClr val="FFC000"/>
              </a:solidFill>
              <a:latin typeface="Bernard MT Condensed" panose="02050806060905020404" pitchFamily="18" charset="0"/>
            </a:endParaRPr>
          </a:p>
        </p:txBody>
      </p:sp>
      <p:sp>
        <p:nvSpPr>
          <p:cNvPr id="9" name="2 Subtítulo"/>
          <p:cNvSpPr>
            <a:spLocks noGrp="1"/>
          </p:cNvSpPr>
          <p:nvPr>
            <p:ph type="subTitle" idx="1"/>
          </p:nvPr>
        </p:nvSpPr>
        <p:spPr>
          <a:xfrm>
            <a:off x="2339752" y="4776699"/>
            <a:ext cx="4582287" cy="2081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lnSpc>
                <a:spcPct val="90000"/>
              </a:lnSpc>
              <a:buNone/>
            </a:pPr>
            <a:r>
              <a:rPr lang="es-ES_tradnl" altLang="es-VE" sz="2200" b="1" dirty="0" smtClean="0">
                <a:solidFill>
                  <a:schemeClr val="tx1"/>
                </a:solidFill>
                <a:latin typeface="Calibri" pitchFamily="34" charset="0"/>
                <a:cs typeface="Calibri" pitchFamily="34" charset="0"/>
              </a:rPr>
              <a:t>GRUPO 1</a:t>
            </a:r>
          </a:p>
          <a:p>
            <a:pPr marL="0" indent="0" algn="ctr">
              <a:lnSpc>
                <a:spcPct val="90000"/>
              </a:lnSpc>
              <a:buNone/>
            </a:pPr>
            <a:r>
              <a:rPr lang="es-ES_tradnl" altLang="es-VE" sz="1900" b="1" dirty="0" smtClean="0">
                <a:latin typeface="Calibri" pitchFamily="34" charset="0"/>
                <a:cs typeface="Calibri" pitchFamily="34" charset="0"/>
              </a:rPr>
              <a:t>María </a:t>
            </a:r>
            <a:r>
              <a:rPr lang="es-ES_tradnl" altLang="es-VE" sz="1900" b="1" dirty="0">
                <a:latin typeface="Calibri" pitchFamily="34" charset="0"/>
                <a:cs typeface="Calibri" pitchFamily="34" charset="0"/>
              </a:rPr>
              <a:t>Milagro </a:t>
            </a:r>
            <a:r>
              <a:rPr lang="es-ES_tradnl" altLang="es-VE" sz="1900" b="1" dirty="0" err="1" smtClean="0">
                <a:latin typeface="Calibri" pitchFamily="34" charset="0"/>
                <a:cs typeface="Calibri" pitchFamily="34" charset="0"/>
              </a:rPr>
              <a:t>Arends</a:t>
            </a:r>
            <a:r>
              <a:rPr lang="es-ES_tradnl" altLang="es-VE" sz="1900" b="1" dirty="0" smtClean="0">
                <a:latin typeface="Calibri" pitchFamily="34" charset="0"/>
                <a:cs typeface="Calibri" pitchFamily="34" charset="0"/>
              </a:rPr>
              <a:t> R3.</a:t>
            </a:r>
            <a:endParaRPr lang="es-ES_tradnl" altLang="es-VE" sz="1900" b="1" dirty="0">
              <a:latin typeface="Calibri" pitchFamily="34" charset="0"/>
              <a:cs typeface="Calibri" pitchFamily="34" charset="0"/>
            </a:endParaRPr>
          </a:p>
          <a:p>
            <a:pPr marL="0" indent="0" algn="ctr">
              <a:lnSpc>
                <a:spcPct val="90000"/>
              </a:lnSpc>
              <a:buNone/>
            </a:pPr>
            <a:r>
              <a:rPr lang="es-ES_tradnl" altLang="es-VE" sz="1900" b="1" dirty="0" smtClean="0">
                <a:solidFill>
                  <a:srgbClr val="FFFF00"/>
                </a:solidFill>
                <a:latin typeface="Calibri" pitchFamily="34" charset="0"/>
                <a:cs typeface="Calibri" pitchFamily="34" charset="0"/>
              </a:rPr>
              <a:t>Oscar Sorondo R2.</a:t>
            </a:r>
          </a:p>
          <a:p>
            <a:pPr marL="0" indent="0" algn="ctr">
              <a:lnSpc>
                <a:spcPct val="90000"/>
              </a:lnSpc>
              <a:buNone/>
            </a:pPr>
            <a:r>
              <a:rPr lang="es-ES_tradnl" altLang="es-VE" sz="1900" b="1" dirty="0" smtClean="0">
                <a:latin typeface="Calibri" pitchFamily="34" charset="0"/>
                <a:cs typeface="Calibri" pitchFamily="34" charset="0"/>
              </a:rPr>
              <a:t>Juan </a:t>
            </a:r>
            <a:r>
              <a:rPr lang="es-ES_tradnl" altLang="es-VE" sz="1900" b="1" dirty="0" err="1" smtClean="0">
                <a:latin typeface="Calibri" pitchFamily="34" charset="0"/>
                <a:cs typeface="Calibri" pitchFamily="34" charset="0"/>
              </a:rPr>
              <a:t>Cardenas</a:t>
            </a:r>
            <a:r>
              <a:rPr lang="es-ES_tradnl" altLang="es-VE" sz="1900" b="1" dirty="0" smtClean="0">
                <a:latin typeface="Calibri" pitchFamily="34" charset="0"/>
                <a:cs typeface="Calibri" pitchFamily="34" charset="0"/>
              </a:rPr>
              <a:t> R1. </a:t>
            </a:r>
          </a:p>
          <a:p>
            <a:pPr marL="0" indent="0" algn="ctr">
              <a:lnSpc>
                <a:spcPct val="90000"/>
              </a:lnSpc>
              <a:buNone/>
            </a:pPr>
            <a:r>
              <a:rPr lang="es-ES_tradnl" altLang="es-VE" sz="1900" b="1" dirty="0" smtClean="0">
                <a:latin typeface="Calibri" pitchFamily="34" charset="0"/>
                <a:cs typeface="Calibri" pitchFamily="34" charset="0"/>
              </a:rPr>
              <a:t>Francy </a:t>
            </a:r>
            <a:r>
              <a:rPr lang="es-ES_tradnl" altLang="es-VE" sz="1900" b="1" dirty="0" err="1" smtClean="0">
                <a:latin typeface="Calibri" pitchFamily="34" charset="0"/>
                <a:cs typeface="Calibri" pitchFamily="34" charset="0"/>
              </a:rPr>
              <a:t>Seijas</a:t>
            </a:r>
            <a:r>
              <a:rPr lang="es-ES_tradnl" altLang="es-VE" sz="1900" b="1" dirty="0" smtClean="0">
                <a:latin typeface="Calibri" pitchFamily="34" charset="0"/>
                <a:cs typeface="Calibri" pitchFamily="34" charset="0"/>
              </a:rPr>
              <a:t> R1.</a:t>
            </a:r>
          </a:p>
          <a:p>
            <a:pPr marL="0" indent="0" algn="ctr">
              <a:lnSpc>
                <a:spcPct val="90000"/>
              </a:lnSpc>
              <a:buNone/>
            </a:pPr>
            <a:r>
              <a:rPr lang="es-ES_tradnl" altLang="es-VE" sz="1900" b="1" dirty="0" smtClean="0">
                <a:latin typeface="Calibri" pitchFamily="34" charset="0"/>
                <a:cs typeface="Calibri" pitchFamily="34" charset="0"/>
              </a:rPr>
              <a:t>Residentes de Cardiología Clínica</a:t>
            </a:r>
          </a:p>
        </p:txBody>
      </p:sp>
      <p:sp>
        <p:nvSpPr>
          <p:cNvPr id="11" name="Text Box 5"/>
          <p:cNvSpPr txBox="1">
            <a:spLocks noChangeArrowheads="1"/>
          </p:cNvSpPr>
          <p:nvPr/>
        </p:nvSpPr>
        <p:spPr bwMode="auto">
          <a:xfrm>
            <a:off x="3057520" y="264789"/>
            <a:ext cx="29953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s-ES" altLang="es-VE" sz="2000" b="1" dirty="0">
                <a:solidFill>
                  <a:srgbClr val="FFFF00"/>
                </a:solidFill>
                <a:latin typeface="Calibri" pitchFamily="34" charset="0"/>
                <a:cs typeface="Calibri" pitchFamily="34" charset="0"/>
              </a:rPr>
              <a:t>Barquisimeto </a:t>
            </a:r>
            <a:r>
              <a:rPr lang="es-ES" altLang="es-VE" sz="2000" b="1" dirty="0" smtClean="0">
                <a:solidFill>
                  <a:srgbClr val="FFFF00"/>
                </a:solidFill>
                <a:latin typeface="Calibri" pitchFamily="34" charset="0"/>
                <a:cs typeface="Calibri" pitchFamily="34" charset="0"/>
              </a:rPr>
              <a:t>– Abril  2018</a:t>
            </a:r>
            <a:endParaRPr lang="es-ES" altLang="es-VE" sz="2000" b="1" dirty="0">
              <a:solidFill>
                <a:srgbClr val="FFFF00"/>
              </a:solidFill>
              <a:latin typeface="Calibri" pitchFamily="34" charset="0"/>
              <a:cs typeface="Calibri" pitchFamily="34" charset="0"/>
            </a:endParaRPr>
          </a:p>
        </p:txBody>
      </p:sp>
      <p:sp>
        <p:nvSpPr>
          <p:cNvPr id="2" name="1 Rectángulo"/>
          <p:cNvSpPr/>
          <p:nvPr/>
        </p:nvSpPr>
        <p:spPr>
          <a:xfrm>
            <a:off x="1550025" y="2486506"/>
            <a:ext cx="6001964" cy="1446550"/>
          </a:xfrm>
          <a:prstGeom prst="rect">
            <a:avLst/>
          </a:prstGeom>
          <a:noFill/>
          <a:ln>
            <a:noFill/>
          </a:ln>
        </p:spPr>
        <p:txBody>
          <a:bodyPr wrap="none" lIns="91440" tIns="45720" rIns="91440" bIns="45720">
            <a:spAutoFit/>
          </a:bodyPr>
          <a:lstStyle/>
          <a:p>
            <a:pPr algn="ctr"/>
            <a:r>
              <a:rPr lang="es-ES_tradnl" altLang="es-VE" sz="4400" b="1" dirty="0" smtClean="0">
                <a:ln w="18415" cmpd="sng">
                  <a:noFill/>
                  <a:prstDash val="solid"/>
                </a:ln>
                <a:solidFill>
                  <a:srgbClr val="FFFF00"/>
                </a:solidFill>
                <a:effectLst>
                  <a:outerShdw blurRad="63500" dir="3600000" algn="tl" rotWithShape="0">
                    <a:srgbClr val="000000">
                      <a:alpha val="70000"/>
                    </a:srgbClr>
                  </a:outerShdw>
                </a:effectLst>
                <a:latin typeface="Calibri" pitchFamily="34" charset="0"/>
                <a:cs typeface="Calibri" pitchFamily="34" charset="0"/>
              </a:rPr>
              <a:t>REVISION DE EVIDENCIA </a:t>
            </a:r>
          </a:p>
          <a:p>
            <a:pPr algn="ctr"/>
            <a:r>
              <a:rPr lang="es-ES_tradnl" altLang="es-VE" sz="4400" b="1" dirty="0" smtClean="0">
                <a:ln w="18415" cmpd="sng">
                  <a:noFill/>
                  <a:prstDash val="solid"/>
                </a:ln>
                <a:solidFill>
                  <a:srgbClr val="FFFF00"/>
                </a:solidFill>
                <a:effectLst>
                  <a:outerShdw blurRad="63500" dir="3600000" algn="tl" rotWithShape="0">
                    <a:srgbClr val="000000">
                      <a:alpha val="70000"/>
                    </a:srgbClr>
                  </a:outerShdw>
                </a:effectLst>
                <a:latin typeface="Calibri" pitchFamily="34" charset="0"/>
                <a:cs typeface="Calibri" pitchFamily="34" charset="0"/>
              </a:rPr>
              <a:t>CIENTIFICA  </a:t>
            </a:r>
            <a:endParaRPr lang="es-VE" sz="4400" b="1" dirty="0">
              <a:ln w="18415" cmpd="sng">
                <a:noFill/>
                <a:prstDash val="solid"/>
              </a:ln>
              <a:solidFill>
                <a:srgbClr val="FFFF00"/>
              </a:solidFill>
              <a:effectLst>
                <a:outerShdw blurRad="63500" dir="3600000" algn="tl" rotWithShape="0">
                  <a:srgbClr val="000000">
                    <a:alpha val="70000"/>
                  </a:srgbClr>
                </a:outerShdw>
              </a:effectLst>
              <a:latin typeface="Calibri" pitchFamily="34" charset="0"/>
              <a:cs typeface="Calibri" pitchFamily="34" charset="0"/>
            </a:endParaRPr>
          </a:p>
        </p:txBody>
      </p:sp>
      <p:pic>
        <p:nvPicPr>
          <p:cNvPr id="1026"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94" y="104114"/>
            <a:ext cx="1800225" cy="195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6649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9">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315200" cy="1154097"/>
          </a:xfrm>
        </p:spPr>
        <p:txBody>
          <a:bodyPr>
            <a:normAutofit fontScale="90000"/>
          </a:bodyPr>
          <a:lstStyle/>
          <a:p>
            <a:pPr algn="ctr"/>
            <a:r>
              <a:rPr lang="es-VE" b="1" dirty="0">
                <a:solidFill>
                  <a:srgbClr val="FFFF00"/>
                </a:solidFill>
                <a:latin typeface="Calibri" pitchFamily="34" charset="0"/>
                <a:cs typeface="Calibri" pitchFamily="34" charset="0"/>
              </a:rPr>
              <a:t>Criterios de exclusión</a:t>
            </a:r>
            <a:r>
              <a:rPr lang="es-VE" dirty="0"/>
              <a:t/>
            </a:r>
            <a:br>
              <a:rPr lang="es-VE" dirty="0"/>
            </a:br>
            <a:endParaRPr lang="es-VE" dirty="0"/>
          </a:p>
        </p:txBody>
      </p:sp>
      <p:sp>
        <p:nvSpPr>
          <p:cNvPr id="4" name="3 Marcador de contenido"/>
          <p:cNvSpPr>
            <a:spLocks noGrp="1"/>
          </p:cNvSpPr>
          <p:nvPr>
            <p:ph sz="quarter" idx="14"/>
          </p:nvPr>
        </p:nvSpPr>
        <p:spPr>
          <a:xfrm>
            <a:off x="251520" y="692696"/>
            <a:ext cx="8496944" cy="5502175"/>
          </a:xfrm>
        </p:spPr>
        <p:txBody>
          <a:bodyPr>
            <a:noAutofit/>
          </a:bodyPr>
          <a:lstStyle/>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Cualquier paciente que requiera cirugía valvular combinado con CABG.</a:t>
            </a: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Pacientes </a:t>
            </a:r>
            <a:r>
              <a:rPr lang="es-VE" dirty="0">
                <a:latin typeface="Calibri" pitchFamily="34" charset="0"/>
                <a:cs typeface="Calibri" pitchFamily="34" charset="0"/>
              </a:rPr>
              <a:t>que son </a:t>
            </a:r>
            <a:r>
              <a:rPr lang="es-VE" dirty="0" smtClean="0">
                <a:latin typeface="Calibri" pitchFamily="34" charset="0"/>
                <a:cs typeface="Calibri" pitchFamily="34" charset="0"/>
              </a:rPr>
              <a:t>emergencias, </a:t>
            </a:r>
            <a:r>
              <a:rPr lang="es-VE" dirty="0" err="1">
                <a:latin typeface="Calibri" pitchFamily="34" charset="0"/>
                <a:cs typeface="Calibri" pitchFamily="34" charset="0"/>
              </a:rPr>
              <a:t>hemodinámicamente</a:t>
            </a:r>
            <a:r>
              <a:rPr lang="es-VE" dirty="0">
                <a:latin typeface="Calibri" pitchFamily="34" charset="0"/>
                <a:cs typeface="Calibri" pitchFamily="34" charset="0"/>
              </a:rPr>
              <a:t> inestables o en shock </a:t>
            </a:r>
            <a:r>
              <a:rPr lang="es-VE" dirty="0" err="1">
                <a:latin typeface="Calibri" pitchFamily="34" charset="0"/>
                <a:cs typeface="Calibri" pitchFamily="34" charset="0"/>
              </a:rPr>
              <a:t>cardiogénico</a:t>
            </a:r>
            <a:r>
              <a:rPr lang="es-VE" dirty="0">
                <a:latin typeface="Calibri" pitchFamily="34" charset="0"/>
                <a:cs typeface="Calibri" pitchFamily="34" charset="0"/>
              </a:rPr>
              <a:t> antes de la operación.</a:t>
            </a: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Pacientes </a:t>
            </a:r>
            <a:r>
              <a:rPr lang="es-VE" dirty="0">
                <a:latin typeface="Calibri" pitchFamily="34" charset="0"/>
                <a:cs typeface="Calibri" pitchFamily="34" charset="0"/>
              </a:rPr>
              <a:t>con enfermedad valvular de moderada a grave.</a:t>
            </a: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Pacientes </a:t>
            </a:r>
            <a:r>
              <a:rPr lang="es-VE" dirty="0">
                <a:latin typeface="Calibri" pitchFamily="34" charset="0"/>
                <a:cs typeface="Calibri" pitchFamily="34" charset="0"/>
              </a:rPr>
              <a:t>inscritos en un estudio terapéutico </a:t>
            </a:r>
            <a:r>
              <a:rPr lang="es-VE" dirty="0" smtClean="0">
                <a:latin typeface="Calibri" pitchFamily="34" charset="0"/>
                <a:cs typeface="Calibri" pitchFamily="34" charset="0"/>
              </a:rPr>
              <a:t>diferente.</a:t>
            </a:r>
            <a:endParaRPr lang="es-VE" dirty="0">
              <a:latin typeface="Calibri" pitchFamily="34" charset="0"/>
              <a:cs typeface="Calibri" pitchFamily="34" charset="0"/>
            </a:endParaRP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Los </a:t>
            </a:r>
            <a:r>
              <a:rPr lang="es-VE" dirty="0">
                <a:latin typeface="Calibri" pitchFamily="34" charset="0"/>
                <a:cs typeface="Calibri" pitchFamily="34" charset="0"/>
              </a:rPr>
              <a:t>pacientes con documentación </a:t>
            </a:r>
            <a:r>
              <a:rPr lang="es-VE" dirty="0" err="1">
                <a:latin typeface="Calibri" pitchFamily="34" charset="0"/>
                <a:cs typeface="Calibri" pitchFamily="34" charset="0"/>
              </a:rPr>
              <a:t>angiográfica</a:t>
            </a:r>
            <a:r>
              <a:rPr lang="es-VE" dirty="0">
                <a:latin typeface="Calibri" pitchFamily="34" charset="0"/>
                <a:cs typeface="Calibri" pitchFamily="34" charset="0"/>
              </a:rPr>
              <a:t> de la mayoría de los vasos distales enfermos difusamente o de pequeñas arterias </a:t>
            </a:r>
            <a:r>
              <a:rPr lang="es-VE" dirty="0" smtClean="0">
                <a:latin typeface="Calibri" pitchFamily="34" charset="0"/>
                <a:cs typeface="Calibri" pitchFamily="34" charset="0"/>
              </a:rPr>
              <a:t>coronarias, que </a:t>
            </a:r>
            <a:r>
              <a:rPr lang="es-VE" dirty="0">
                <a:latin typeface="Calibri" pitchFamily="34" charset="0"/>
                <a:cs typeface="Calibri" pitchFamily="34" charset="0"/>
              </a:rPr>
              <a:t>el equipo quirúrgico acepta no se pueden omitir adecuadamente en ninguno de los brazos </a:t>
            </a:r>
            <a:r>
              <a:rPr lang="es-VE" dirty="0" smtClean="0">
                <a:latin typeface="Calibri" pitchFamily="34" charset="0"/>
                <a:cs typeface="Calibri" pitchFamily="34" charset="0"/>
              </a:rPr>
              <a:t>del </a:t>
            </a:r>
            <a:r>
              <a:rPr lang="es-VE" dirty="0">
                <a:latin typeface="Calibri" pitchFamily="34" charset="0"/>
                <a:cs typeface="Calibri" pitchFamily="34" charset="0"/>
              </a:rPr>
              <a:t>estudio.</a:t>
            </a: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Cualquier </a:t>
            </a:r>
            <a:r>
              <a:rPr lang="es-VE" dirty="0">
                <a:latin typeface="Calibri" pitchFamily="34" charset="0"/>
                <a:cs typeface="Calibri" pitchFamily="34" charset="0"/>
              </a:rPr>
              <a:t>paciente que el equipo de atención clínica tenga dudas sobre incluir en el estudio </a:t>
            </a:r>
            <a:r>
              <a:rPr lang="es-VE" dirty="0" smtClean="0">
                <a:latin typeface="Calibri" pitchFamily="34" charset="0"/>
                <a:cs typeface="Calibri" pitchFamily="34" charset="0"/>
              </a:rPr>
              <a:t>(con </a:t>
            </a:r>
            <a:r>
              <a:rPr lang="es-VE" dirty="0">
                <a:latin typeface="Calibri" pitchFamily="34" charset="0"/>
                <a:cs typeface="Calibri" pitchFamily="34" charset="0"/>
              </a:rPr>
              <a:t>una justificación clínica clara </a:t>
            </a:r>
            <a:r>
              <a:rPr lang="es-VE" dirty="0" smtClean="0">
                <a:latin typeface="Calibri" pitchFamily="34" charset="0"/>
                <a:cs typeface="Calibri" pitchFamily="34" charset="0"/>
              </a:rPr>
              <a:t>documentada).</a:t>
            </a:r>
            <a:endParaRPr lang="es-VE" dirty="0">
              <a:latin typeface="Calibri" pitchFamily="34" charset="0"/>
              <a:cs typeface="Calibri" pitchFamily="34" charset="0"/>
            </a:endParaRP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Pacientes </a:t>
            </a:r>
            <a:r>
              <a:rPr lang="es-VE" dirty="0">
                <a:latin typeface="Calibri" pitchFamily="34" charset="0"/>
                <a:cs typeface="Calibri" pitchFamily="34" charset="0"/>
              </a:rPr>
              <a:t>con antecedentes de incumplimiento con citas de seguimiento.</a:t>
            </a: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Preferencia </a:t>
            </a:r>
            <a:r>
              <a:rPr lang="es-VE" dirty="0">
                <a:latin typeface="Calibri" pitchFamily="34" charset="0"/>
                <a:cs typeface="Calibri" pitchFamily="34" charset="0"/>
              </a:rPr>
              <a:t>indicada por el paciente para un brazo de tratamiento sobre otro.</a:t>
            </a:r>
          </a:p>
          <a:p>
            <a:pPr marL="502920" indent="-457200" algn="just">
              <a:spcAft>
                <a:spcPts val="600"/>
              </a:spcAft>
              <a:buClr>
                <a:schemeClr val="tx1"/>
              </a:buClr>
              <a:buFont typeface="+mj-lt"/>
              <a:buAutoNum type="arabicPeriod"/>
            </a:pPr>
            <a:r>
              <a:rPr lang="es-VE" dirty="0" smtClean="0">
                <a:latin typeface="Calibri" pitchFamily="34" charset="0"/>
                <a:cs typeface="Calibri" pitchFamily="34" charset="0"/>
              </a:rPr>
              <a:t>Incapacidad </a:t>
            </a:r>
            <a:r>
              <a:rPr lang="es-VE" dirty="0">
                <a:latin typeface="Calibri" pitchFamily="34" charset="0"/>
                <a:cs typeface="Calibri" pitchFamily="34" charset="0"/>
              </a:rPr>
              <a:t>o falta de voluntad para proporcionar un consentimiento informado.</a:t>
            </a:r>
          </a:p>
        </p:txBody>
      </p:sp>
    </p:spTree>
    <p:extLst>
      <p:ext uri="{BB962C8B-B14F-4D97-AF65-F5344CB8AC3E}">
        <p14:creationId xmlns:p14="http://schemas.microsoft.com/office/powerpoint/2010/main" val="264904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additive="base">
                                        <p:cTn id="4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 calcmode="lin" valueType="num">
                                      <p:cBhvr additive="base">
                                        <p:cTn id="5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 calcmode="lin" valueType="num">
                                      <p:cBhvr additive="base">
                                        <p:cTn id="7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
                                            <p:txEl>
                                              <p:pRg st="7" end="7"/>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4">
                                            <p:txEl>
                                              <p:pRg st="8" end="8"/>
                                            </p:txEl>
                                          </p:spTgt>
                                        </p:tgtEl>
                                        <p:attrNameLst>
                                          <p:attrName>style.visibility</p:attrName>
                                        </p:attrNameLst>
                                      </p:cBhvr>
                                      <p:to>
                                        <p:strVal val="visible"/>
                                      </p:to>
                                    </p:set>
                                    <p:anim calcmode="lin" valueType="num">
                                      <p:cBhvr additive="base">
                                        <p:cTn id="8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69318" y="476672"/>
            <a:ext cx="6387922" cy="646331"/>
          </a:xfrm>
          <a:prstGeom prst="rect">
            <a:avLst/>
          </a:prstGeom>
        </p:spPr>
        <p:txBody>
          <a:bodyPr wrap="square">
            <a:spAutoFit/>
          </a:bodyPr>
          <a:lstStyle/>
          <a:p>
            <a:pPr algn="ctr" fontAlgn="base"/>
            <a:r>
              <a:rPr lang="es-VE" sz="36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ANÁLISIS ESTADÍSTICO</a:t>
            </a:r>
            <a:endParaRPr lang="es-VE" sz="36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6" name="5 Rectángulo"/>
          <p:cNvSpPr/>
          <p:nvPr/>
        </p:nvSpPr>
        <p:spPr>
          <a:xfrm>
            <a:off x="5203064" y="6320353"/>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
        <p:nvSpPr>
          <p:cNvPr id="2" name="1 CuadroTexto"/>
          <p:cNvSpPr txBox="1"/>
          <p:nvPr/>
        </p:nvSpPr>
        <p:spPr>
          <a:xfrm>
            <a:off x="539552" y="1484784"/>
            <a:ext cx="8047455" cy="5201424"/>
          </a:xfrm>
          <a:prstGeom prst="rect">
            <a:avLst/>
          </a:prstGeom>
          <a:noFill/>
        </p:spPr>
        <p:txBody>
          <a:bodyPr wrap="square" rtlCol="0">
            <a:spAutoFit/>
          </a:bodyPr>
          <a:lstStyle/>
          <a:p>
            <a:pPr marL="285750" indent="-285750" algn="just">
              <a:spcAft>
                <a:spcPts val="1200"/>
              </a:spcAft>
              <a:buFont typeface="Wingdings" pitchFamily="2" charset="2"/>
              <a:buChar char="Ø"/>
            </a:pPr>
            <a:r>
              <a:rPr lang="es-VE" sz="2200" dirty="0" smtClean="0">
                <a:latin typeface="Calibri" pitchFamily="34" charset="0"/>
                <a:cs typeface="Calibri" pitchFamily="34" charset="0"/>
              </a:rPr>
              <a:t>El </a:t>
            </a:r>
            <a:r>
              <a:rPr lang="es-VE" sz="2200" dirty="0">
                <a:latin typeface="Calibri" pitchFamily="34" charset="0"/>
                <a:cs typeface="Calibri" pitchFamily="34" charset="0"/>
              </a:rPr>
              <a:t>estudio de seguimiento utilizó comparaciones estadísticas </a:t>
            </a:r>
            <a:r>
              <a:rPr lang="es-VE" sz="2200" dirty="0" err="1">
                <a:latin typeface="Calibri" pitchFamily="34" charset="0"/>
                <a:cs typeface="Calibri" pitchFamily="34" charset="0"/>
              </a:rPr>
              <a:t>bivariadas</a:t>
            </a:r>
            <a:r>
              <a:rPr lang="es-VE" sz="2200" dirty="0">
                <a:latin typeface="Calibri" pitchFamily="34" charset="0"/>
                <a:cs typeface="Calibri" pitchFamily="34" charset="0"/>
              </a:rPr>
              <a:t> para la prueba de las hipótesis primaria y secundaria. </a:t>
            </a:r>
            <a:endParaRPr lang="es-VE" sz="2200" dirty="0" smtClean="0">
              <a:latin typeface="Calibri" pitchFamily="34" charset="0"/>
              <a:cs typeface="Calibri" pitchFamily="34" charset="0"/>
            </a:endParaRPr>
          </a:p>
          <a:p>
            <a:pPr marL="285750" indent="-285750" algn="just">
              <a:spcAft>
                <a:spcPts val="1200"/>
              </a:spcAft>
              <a:buFont typeface="Wingdings" pitchFamily="2" charset="2"/>
              <a:buChar char="Ø"/>
            </a:pPr>
            <a:r>
              <a:rPr lang="es-VE" sz="2200" dirty="0" smtClean="0">
                <a:latin typeface="Calibri" pitchFamily="34" charset="0"/>
                <a:cs typeface="Calibri" pitchFamily="34" charset="0"/>
              </a:rPr>
              <a:t>Se </a:t>
            </a:r>
            <a:r>
              <a:rPr lang="es-VE" sz="2200" dirty="0">
                <a:latin typeface="Calibri" pitchFamily="34" charset="0"/>
                <a:cs typeface="Calibri" pitchFamily="34" charset="0"/>
              </a:rPr>
              <a:t>usaron pruebas de Chi-cuadrado o pruebas exactas de Fisher para comparar tratamientos para resultados categóricos. </a:t>
            </a:r>
            <a:endParaRPr lang="es-VE" sz="2200" dirty="0" smtClean="0">
              <a:latin typeface="Calibri" pitchFamily="34" charset="0"/>
              <a:cs typeface="Calibri" pitchFamily="34" charset="0"/>
            </a:endParaRPr>
          </a:p>
          <a:p>
            <a:pPr marL="285750" indent="-285750" algn="just">
              <a:spcAft>
                <a:spcPts val="1200"/>
              </a:spcAft>
              <a:buFont typeface="Wingdings" pitchFamily="2" charset="2"/>
              <a:buChar char="Ø"/>
            </a:pPr>
            <a:r>
              <a:rPr lang="es-VE" sz="2200" dirty="0" smtClean="0">
                <a:latin typeface="Calibri" pitchFamily="34" charset="0"/>
                <a:cs typeface="Calibri" pitchFamily="34" charset="0"/>
              </a:rPr>
              <a:t>Las </a:t>
            </a:r>
            <a:r>
              <a:rPr lang="es-VE" sz="2200" dirty="0">
                <a:latin typeface="Calibri" pitchFamily="34" charset="0"/>
                <a:cs typeface="Calibri" pitchFamily="34" charset="0"/>
              </a:rPr>
              <a:t>variables continuas se compararon con el uso de pruebas t de </a:t>
            </a:r>
            <a:r>
              <a:rPr lang="es-VE" sz="2200" dirty="0" err="1">
                <a:latin typeface="Calibri" pitchFamily="34" charset="0"/>
                <a:cs typeface="Calibri" pitchFamily="34" charset="0"/>
              </a:rPr>
              <a:t>Student</a:t>
            </a:r>
            <a:r>
              <a:rPr lang="es-VE" sz="2200" dirty="0">
                <a:latin typeface="Calibri" pitchFamily="34" charset="0"/>
                <a:cs typeface="Calibri" pitchFamily="34" charset="0"/>
              </a:rPr>
              <a:t> o análisis de suma de rangos de </a:t>
            </a:r>
            <a:r>
              <a:rPr lang="es-VE" sz="2200" dirty="0" err="1">
                <a:latin typeface="Calibri" pitchFamily="34" charset="0"/>
                <a:cs typeface="Calibri" pitchFamily="34" charset="0"/>
              </a:rPr>
              <a:t>Wilcoxon</a:t>
            </a:r>
            <a:r>
              <a:rPr lang="es-VE" sz="2200" dirty="0">
                <a:latin typeface="Calibri" pitchFamily="34" charset="0"/>
                <a:cs typeface="Calibri" pitchFamily="34" charset="0"/>
              </a:rPr>
              <a:t>. </a:t>
            </a:r>
            <a:endParaRPr lang="es-VE" sz="2200" dirty="0" smtClean="0">
              <a:latin typeface="Calibri" pitchFamily="34" charset="0"/>
              <a:cs typeface="Calibri" pitchFamily="34" charset="0"/>
            </a:endParaRPr>
          </a:p>
          <a:p>
            <a:pPr marL="285750" indent="-285750" algn="just">
              <a:spcAft>
                <a:spcPts val="1200"/>
              </a:spcAft>
              <a:buFont typeface="Wingdings" pitchFamily="2" charset="2"/>
              <a:buChar char="Ø"/>
            </a:pPr>
            <a:r>
              <a:rPr lang="es-VE" sz="2200" dirty="0" smtClean="0">
                <a:latin typeface="Calibri" pitchFamily="34" charset="0"/>
                <a:cs typeface="Calibri" pitchFamily="34" charset="0"/>
              </a:rPr>
              <a:t>Para </a:t>
            </a:r>
            <a:r>
              <a:rPr lang="es-VE" sz="2200" dirty="0">
                <a:latin typeface="Calibri" pitchFamily="34" charset="0"/>
                <a:cs typeface="Calibri" pitchFamily="34" charset="0"/>
              </a:rPr>
              <a:t>el análisis del tiempo hasta el evento, se usaron pruebas de log-</a:t>
            </a:r>
            <a:r>
              <a:rPr lang="es-VE" sz="2200" dirty="0" err="1">
                <a:latin typeface="Calibri" pitchFamily="34" charset="0"/>
                <a:cs typeface="Calibri" pitchFamily="34" charset="0"/>
              </a:rPr>
              <a:t>rank</a:t>
            </a:r>
            <a:r>
              <a:rPr lang="es-VE" sz="2200" dirty="0">
                <a:latin typeface="Calibri" pitchFamily="34" charset="0"/>
                <a:cs typeface="Calibri" pitchFamily="34" charset="0"/>
              </a:rPr>
              <a:t> y curvas de Kaplan-</a:t>
            </a:r>
            <a:r>
              <a:rPr lang="es-VE" sz="2200" dirty="0" err="1">
                <a:latin typeface="Calibri" pitchFamily="34" charset="0"/>
                <a:cs typeface="Calibri" pitchFamily="34" charset="0"/>
              </a:rPr>
              <a:t>Meier</a:t>
            </a:r>
            <a:r>
              <a:rPr lang="es-VE" sz="2200" dirty="0" smtClean="0">
                <a:latin typeface="Calibri" pitchFamily="34" charset="0"/>
                <a:cs typeface="Calibri" pitchFamily="34" charset="0"/>
              </a:rPr>
              <a:t>.</a:t>
            </a:r>
          </a:p>
          <a:p>
            <a:pPr marL="285750" indent="-285750" algn="just">
              <a:spcAft>
                <a:spcPts val="1200"/>
              </a:spcAft>
              <a:buFont typeface="Wingdings" pitchFamily="2" charset="2"/>
              <a:buChar char="Ø"/>
            </a:pPr>
            <a:r>
              <a:rPr lang="es-VE" sz="2200" dirty="0">
                <a:latin typeface="Calibri" pitchFamily="34" charset="0"/>
                <a:cs typeface="Calibri" pitchFamily="34" charset="0"/>
              </a:rPr>
              <a:t>El protocolo ROOBY-FS </a:t>
            </a:r>
            <a:r>
              <a:rPr lang="es-VE" sz="2200" dirty="0" err="1">
                <a:latin typeface="Calibri" pitchFamily="34" charset="0"/>
                <a:cs typeface="Calibri" pitchFamily="34" charset="0"/>
              </a:rPr>
              <a:t>preespecificó</a:t>
            </a:r>
            <a:r>
              <a:rPr lang="es-VE" sz="2200" dirty="0">
                <a:latin typeface="Calibri" pitchFamily="34" charset="0"/>
                <a:cs typeface="Calibri" pitchFamily="34" charset="0"/>
              </a:rPr>
              <a:t> que las dos hipótesis principales (muerte y el compuesto MACE) serían probadas independientemente para la significancia a un valor P </a:t>
            </a:r>
            <a:r>
              <a:rPr lang="es-VE" sz="2200" dirty="0" smtClean="0">
                <a:latin typeface="Calibri" pitchFamily="34" charset="0"/>
                <a:cs typeface="Calibri" pitchFamily="34" charset="0"/>
              </a:rPr>
              <a:t>≤ 0.05, las </a:t>
            </a:r>
            <a:r>
              <a:rPr lang="es-VE" sz="2200" dirty="0">
                <a:latin typeface="Calibri" pitchFamily="34" charset="0"/>
                <a:cs typeface="Calibri" pitchFamily="34" charset="0"/>
              </a:rPr>
              <a:t>hipótesis secundarias </a:t>
            </a:r>
            <a:r>
              <a:rPr lang="es-VE" sz="2200" dirty="0" smtClean="0">
                <a:latin typeface="Calibri" pitchFamily="34" charset="0"/>
                <a:cs typeface="Calibri" pitchFamily="34" charset="0"/>
              </a:rPr>
              <a:t>con </a:t>
            </a:r>
            <a:r>
              <a:rPr lang="es-VE" sz="2200" dirty="0">
                <a:latin typeface="Calibri" pitchFamily="34" charset="0"/>
                <a:cs typeface="Calibri" pitchFamily="34" charset="0"/>
              </a:rPr>
              <a:t>un valor P </a:t>
            </a:r>
            <a:r>
              <a:rPr lang="es-VE" sz="2200" dirty="0" smtClean="0">
                <a:latin typeface="Calibri" pitchFamily="34" charset="0"/>
                <a:cs typeface="Calibri" pitchFamily="34" charset="0"/>
              </a:rPr>
              <a:t>≤  0,01.</a:t>
            </a:r>
            <a:endParaRPr lang="es-VE" sz="2200" dirty="0">
              <a:latin typeface="Calibri" pitchFamily="34" charset="0"/>
              <a:cs typeface="Calibri" pitchFamily="34" charset="0"/>
            </a:endParaRPr>
          </a:p>
          <a:p>
            <a:endParaRPr lang="es-VE" dirty="0"/>
          </a:p>
        </p:txBody>
      </p:sp>
    </p:spTree>
    <p:extLst>
      <p:ext uri="{BB962C8B-B14F-4D97-AF65-F5344CB8AC3E}">
        <p14:creationId xmlns:p14="http://schemas.microsoft.com/office/powerpoint/2010/main" val="3407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904875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614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VE"/>
          </a:p>
        </p:txBody>
      </p:sp>
      <p:sp>
        <p:nvSpPr>
          <p:cNvPr id="3" name="2 Título"/>
          <p:cNvSpPr>
            <a:spLocks noGrp="1"/>
          </p:cNvSpPr>
          <p:nvPr>
            <p:ph type="title"/>
          </p:nvPr>
        </p:nvSpPr>
        <p:spPr/>
        <p:txBody>
          <a:bodyPr/>
          <a:lstStyle/>
          <a:p>
            <a:pPr algn="ctr"/>
            <a:r>
              <a:rPr lang="es-VE" dirty="0" smtClean="0"/>
              <a:t>RESULTADOS</a:t>
            </a:r>
            <a:endParaRPr lang="es-VE" dirty="0"/>
          </a:p>
        </p:txBody>
      </p:sp>
      <p:pic>
        <p:nvPicPr>
          <p:cNvPr id="4" name="Marcador de contenido 3"/>
          <p:cNvPicPr>
            <a:picLocks noChangeAspect="1"/>
          </p:cNvPicPr>
          <p:nvPr/>
        </p:nvPicPr>
        <p:blipFill>
          <a:blip r:embed="rId2"/>
          <a:stretch>
            <a:fillRect/>
          </a:stretch>
        </p:blipFill>
        <p:spPr>
          <a:xfrm>
            <a:off x="785812" y="1484784"/>
            <a:ext cx="7572375" cy="504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Rectángulo"/>
          <p:cNvSpPr/>
          <p:nvPr/>
        </p:nvSpPr>
        <p:spPr>
          <a:xfrm>
            <a:off x="1378038" y="548680"/>
            <a:ext cx="6387922" cy="646331"/>
          </a:xfrm>
          <a:prstGeom prst="rect">
            <a:avLst/>
          </a:prstGeom>
        </p:spPr>
        <p:txBody>
          <a:bodyPr wrap="square">
            <a:spAutoFit/>
          </a:bodyPr>
          <a:lstStyle/>
          <a:p>
            <a:pPr algn="ctr" fontAlgn="base"/>
            <a:r>
              <a:rPr lang="es-VE" sz="36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RESULTADOS</a:t>
            </a:r>
            <a:endParaRPr lang="es-VE" sz="36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867093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0" y="116632"/>
            <a:ext cx="835032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76846" y="2176531"/>
            <a:ext cx="8027602" cy="7484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cxnSp>
        <p:nvCxnSpPr>
          <p:cNvPr id="6" name="5 Conector recto"/>
          <p:cNvCxnSpPr/>
          <p:nvPr/>
        </p:nvCxnSpPr>
        <p:spPr>
          <a:xfrm>
            <a:off x="650569" y="1556792"/>
            <a:ext cx="78818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7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16632"/>
            <a:ext cx="8892480" cy="654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51520" y="2188500"/>
            <a:ext cx="8640960" cy="5924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09438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649" y="116633"/>
            <a:ext cx="5448647"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8224"/>
          <a:stretch/>
        </p:blipFill>
        <p:spPr bwMode="auto">
          <a:xfrm>
            <a:off x="539552" y="116633"/>
            <a:ext cx="820891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1047" b="17894"/>
          <a:stretch/>
        </p:blipFill>
        <p:spPr bwMode="auto">
          <a:xfrm>
            <a:off x="539552" y="116633"/>
            <a:ext cx="820891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1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500" fill="hold"/>
                                        <p:tgtEl>
                                          <p:spTgt spid="5124"/>
                                        </p:tgtEl>
                                        <p:attrNameLst>
                                          <p:attrName>ppt_w</p:attrName>
                                        </p:attrNameLst>
                                      </p:cBhvr>
                                      <p:tavLst>
                                        <p:tav tm="0">
                                          <p:val>
                                            <p:fltVal val="0"/>
                                          </p:val>
                                        </p:tav>
                                        <p:tav tm="100000">
                                          <p:val>
                                            <p:strVal val="#ppt_w"/>
                                          </p:val>
                                        </p:tav>
                                      </p:tavLst>
                                    </p:anim>
                                    <p:anim calcmode="lin" valueType="num">
                                      <p:cBhvr>
                                        <p:cTn id="15" dur="500" fill="hold"/>
                                        <p:tgtEl>
                                          <p:spTgt spid="5124"/>
                                        </p:tgtEl>
                                        <p:attrNameLst>
                                          <p:attrName>ppt_h</p:attrName>
                                        </p:attrNameLst>
                                      </p:cBhvr>
                                      <p:tavLst>
                                        <p:tav tm="0">
                                          <p:val>
                                            <p:fltVal val="0"/>
                                          </p:val>
                                        </p:tav>
                                        <p:tav tm="100000">
                                          <p:val>
                                            <p:strVal val="#ppt_h"/>
                                          </p:val>
                                        </p:tav>
                                      </p:tavLst>
                                    </p:anim>
                                    <p:animEffect transition="in" filter="fade">
                                      <p:cBhvr>
                                        <p:cTn id="1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8928993"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251520" y="5301208"/>
            <a:ext cx="864096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50036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764704"/>
            <a:ext cx="7315200" cy="792088"/>
          </a:xfrm>
        </p:spPr>
        <p:txBody>
          <a:bodyPr>
            <a:normAutofit fontScale="90000"/>
          </a:bodyPr>
          <a:lstStyle/>
          <a:p>
            <a:pPr algn="ct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DISCUSIÓN </a:t>
            </a:r>
            <a:r>
              <a:rPr lang="es-VE" sz="3600"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t/>
            </a:r>
            <a:br>
              <a:rPr lang="es-VE" sz="3600"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br>
            <a:endParaRPr lang="es-VE" dirty="0"/>
          </a:p>
        </p:txBody>
      </p:sp>
      <p:sp>
        <p:nvSpPr>
          <p:cNvPr id="3" name="2 Marcador de contenido"/>
          <p:cNvSpPr>
            <a:spLocks noGrp="1"/>
          </p:cNvSpPr>
          <p:nvPr>
            <p:ph idx="1"/>
          </p:nvPr>
        </p:nvSpPr>
        <p:spPr>
          <a:xfrm>
            <a:off x="395536" y="1628800"/>
            <a:ext cx="8424936" cy="4297509"/>
          </a:xfrm>
        </p:spPr>
        <p:txBody>
          <a:bodyPr>
            <a:normAutofit lnSpcReduction="10000"/>
          </a:bodyPr>
          <a:lstStyle/>
          <a:p>
            <a:pPr marL="342900" indent="-342900" algn="just">
              <a:buClr>
                <a:schemeClr val="tx1"/>
              </a:buClr>
              <a:buFont typeface="Wingdings" pitchFamily="2" charset="2"/>
              <a:buChar char="Ø"/>
            </a:pPr>
            <a:r>
              <a:rPr lang="es-VE" sz="2300" dirty="0" smtClean="0">
                <a:latin typeface="Calibri" pitchFamily="34" charset="0"/>
                <a:cs typeface="Calibri" pitchFamily="34" charset="0"/>
              </a:rPr>
              <a:t>A </a:t>
            </a:r>
            <a:r>
              <a:rPr lang="es-VE" sz="2300" dirty="0">
                <a:latin typeface="Calibri" pitchFamily="34" charset="0"/>
                <a:cs typeface="Calibri" pitchFamily="34" charset="0"/>
              </a:rPr>
              <a:t>los 5 años, la CABG con bomba era superior a la CABG sin bomba con respecto a la muerte por cualquier causa y el resultado primario de MACE compuesto. </a:t>
            </a:r>
            <a:endParaRPr lang="es-VE" sz="2300" dirty="0" smtClean="0">
              <a:latin typeface="Calibri" pitchFamily="34" charset="0"/>
              <a:cs typeface="Calibri" pitchFamily="34" charset="0"/>
            </a:endParaRPr>
          </a:p>
          <a:p>
            <a:pPr marL="0" indent="0" algn="just">
              <a:buClr>
                <a:schemeClr val="tx1"/>
              </a:buClr>
              <a:buNone/>
            </a:pPr>
            <a:endParaRPr lang="es-VE" sz="2300" dirty="0" smtClean="0">
              <a:latin typeface="Calibri" pitchFamily="34" charset="0"/>
              <a:cs typeface="Calibri" pitchFamily="34" charset="0"/>
            </a:endParaRPr>
          </a:p>
          <a:p>
            <a:pPr marL="342900" indent="-342900" algn="just">
              <a:buClr>
                <a:schemeClr val="tx1"/>
              </a:buClr>
              <a:buFont typeface="Wingdings" pitchFamily="2" charset="2"/>
              <a:buChar char="Ø"/>
            </a:pPr>
            <a:r>
              <a:rPr lang="es-VE" sz="2300" dirty="0" smtClean="0">
                <a:latin typeface="Calibri" pitchFamily="34" charset="0"/>
                <a:cs typeface="Calibri" pitchFamily="34" charset="0"/>
              </a:rPr>
              <a:t>En </a:t>
            </a:r>
            <a:r>
              <a:rPr lang="es-VE" sz="2300" dirty="0">
                <a:latin typeface="Calibri" pitchFamily="34" charset="0"/>
                <a:cs typeface="Calibri" pitchFamily="34" charset="0"/>
              </a:rPr>
              <a:t>todos los resultados clínicos de 5 años que se evaluaron, el enfoque sin bomba no confiere ninguna ventaja sobre los procedimientos CABG en la </a:t>
            </a:r>
            <a:r>
              <a:rPr lang="es-VE" sz="2300" dirty="0" smtClean="0">
                <a:latin typeface="Calibri" pitchFamily="34" charset="0"/>
                <a:cs typeface="Calibri" pitchFamily="34" charset="0"/>
              </a:rPr>
              <a:t>bomba.</a:t>
            </a:r>
          </a:p>
          <a:p>
            <a:pPr marL="342900" indent="-342900" algn="just">
              <a:buClr>
                <a:schemeClr val="tx1"/>
              </a:buClr>
              <a:buFont typeface="Wingdings" pitchFamily="2" charset="2"/>
              <a:buChar char="Ø"/>
            </a:pPr>
            <a:endParaRPr lang="es-VE" sz="2300" dirty="0" smtClean="0">
              <a:latin typeface="Calibri" pitchFamily="34" charset="0"/>
              <a:cs typeface="Calibri" pitchFamily="34" charset="0"/>
            </a:endParaRPr>
          </a:p>
          <a:p>
            <a:pPr marL="342900" indent="-342900" algn="just">
              <a:buClr>
                <a:schemeClr val="tx1"/>
              </a:buClr>
              <a:buFont typeface="Wingdings" pitchFamily="2" charset="2"/>
              <a:buChar char="Ø"/>
            </a:pPr>
            <a:r>
              <a:rPr lang="es-VE" sz="2400" dirty="0">
                <a:latin typeface="Calibri" pitchFamily="34" charset="0"/>
                <a:cs typeface="Calibri" pitchFamily="34" charset="0"/>
              </a:rPr>
              <a:t>Para el período de seguimiento acumulativo de ROOBY-FS a 5 años, se observo mayor riesgo de muerte por cualquier causa después de la cirugía sin bomba que después de la cirugía en la bomba (15,2% vs 11,9%, P = 0,02).</a:t>
            </a:r>
          </a:p>
          <a:p>
            <a:pPr marL="342900" indent="-342900" algn="just">
              <a:buClr>
                <a:schemeClr val="tx1"/>
              </a:buClr>
              <a:buFont typeface="Wingdings" pitchFamily="2" charset="2"/>
              <a:buChar char="Ø"/>
            </a:pPr>
            <a:endParaRPr lang="es-VE" sz="2300" dirty="0">
              <a:latin typeface="Calibri" pitchFamily="34" charset="0"/>
              <a:cs typeface="Calibri" pitchFamily="34" charset="0"/>
            </a:endParaRPr>
          </a:p>
          <a:p>
            <a:pPr marL="0" indent="0">
              <a:buNone/>
            </a:pPr>
            <a:endParaRPr lang="es-VE" dirty="0" smtClean="0">
              <a:effectLst/>
              <a:latin typeface="Calibri" pitchFamily="34" charset="0"/>
              <a:cs typeface="Calibri" pitchFamily="34" charset="0"/>
            </a:endParaRPr>
          </a:p>
        </p:txBody>
      </p:sp>
    </p:spTree>
    <p:extLst>
      <p:ext uri="{BB962C8B-B14F-4D97-AF65-F5344CB8AC3E}">
        <p14:creationId xmlns:p14="http://schemas.microsoft.com/office/powerpoint/2010/main" val="180442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
                                            <p:txEl>
                                              <p:pRg st="2" end="2"/>
                                            </p:txEl>
                                          </p:spTgt>
                                        </p:tgtEl>
                                      </p:cBhvr>
                                    </p:animEffect>
                                    <p:set>
                                      <p:cBhvr>
                                        <p:cTn id="2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
                                            <p:txEl>
                                              <p:pRg st="4" end="4"/>
                                            </p:txEl>
                                          </p:spTgt>
                                        </p:tgtEl>
                                      </p:cBhvr>
                                    </p:animEffect>
                                    <p:set>
                                      <p:cBhvr>
                                        <p:cTn id="3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12776"/>
            <a:ext cx="8424936" cy="3971575"/>
          </a:xfrm>
        </p:spPr>
        <p:txBody>
          <a:bodyPr>
            <a:normAutofit/>
          </a:bodyPr>
          <a:lstStyle/>
          <a:p>
            <a:pPr marL="354013" indent="-307975" algn="just">
              <a:buFont typeface="Wingdings" pitchFamily="2" charset="2"/>
              <a:buChar char="Ø"/>
            </a:pPr>
            <a:r>
              <a:rPr lang="es-VE" sz="2200" dirty="0" smtClean="0">
                <a:latin typeface="Calibri" pitchFamily="34" charset="0"/>
                <a:cs typeface="Calibri" pitchFamily="34" charset="0"/>
              </a:rPr>
              <a:t>Los </a:t>
            </a:r>
            <a:r>
              <a:rPr lang="es-VE" sz="2200" dirty="0">
                <a:latin typeface="Calibri" pitchFamily="34" charset="0"/>
                <a:cs typeface="Calibri" pitchFamily="34" charset="0"/>
              </a:rPr>
              <a:t>pacientes </a:t>
            </a:r>
            <a:r>
              <a:rPr lang="es-VE" sz="2200" dirty="0" smtClean="0">
                <a:latin typeface="Calibri" pitchFamily="34" charset="0"/>
                <a:cs typeface="Calibri" pitchFamily="34" charset="0"/>
              </a:rPr>
              <a:t>de este ensayo tuvieron mayores tasas de HTA, EAP </a:t>
            </a:r>
            <a:r>
              <a:rPr lang="es-VE" sz="2200" dirty="0">
                <a:latin typeface="Calibri" pitchFamily="34" charset="0"/>
                <a:cs typeface="Calibri" pitchFamily="34" charset="0"/>
              </a:rPr>
              <a:t>y </a:t>
            </a:r>
            <a:r>
              <a:rPr lang="es-VE" sz="2200" dirty="0" smtClean="0">
                <a:latin typeface="Calibri" pitchFamily="34" charset="0"/>
                <a:cs typeface="Calibri" pitchFamily="34" charset="0"/>
              </a:rPr>
              <a:t>FA  </a:t>
            </a:r>
            <a:r>
              <a:rPr lang="es-VE" sz="2200" dirty="0">
                <a:latin typeface="Calibri" pitchFamily="34" charset="0"/>
                <a:cs typeface="Calibri" pitchFamily="34" charset="0"/>
              </a:rPr>
              <a:t>que los pacientes en el ensayo </a:t>
            </a:r>
            <a:r>
              <a:rPr lang="es-VE" sz="2200" dirty="0" smtClean="0">
                <a:latin typeface="Calibri" pitchFamily="34" charset="0"/>
                <a:cs typeface="Calibri" pitchFamily="34" charset="0"/>
              </a:rPr>
              <a:t>CORONARY, también </a:t>
            </a:r>
            <a:r>
              <a:rPr lang="es-VE" sz="2200" dirty="0">
                <a:latin typeface="Calibri" pitchFamily="34" charset="0"/>
                <a:cs typeface="Calibri" pitchFamily="34" charset="0"/>
              </a:rPr>
              <a:t>tuvieron tasas más bajas de </a:t>
            </a:r>
            <a:r>
              <a:rPr lang="es-VE" sz="2200" dirty="0" smtClean="0">
                <a:latin typeface="Calibri" pitchFamily="34" charset="0"/>
                <a:cs typeface="Calibri" pitchFamily="34" charset="0"/>
              </a:rPr>
              <a:t>emergencias, </a:t>
            </a:r>
            <a:r>
              <a:rPr lang="es-VE" sz="2200" dirty="0">
                <a:latin typeface="Calibri" pitchFamily="34" charset="0"/>
                <a:cs typeface="Calibri" pitchFamily="34" charset="0"/>
              </a:rPr>
              <a:t>diabetes y sexo femenino. Sin embargo, las tasas de muerte a los 5 años en </a:t>
            </a:r>
            <a:r>
              <a:rPr lang="es-VE" sz="2200" dirty="0" smtClean="0">
                <a:latin typeface="Calibri" pitchFamily="34" charset="0"/>
                <a:cs typeface="Calibri" pitchFamily="34" charset="0"/>
              </a:rPr>
              <a:t>ambos ensayos fueron </a:t>
            </a:r>
            <a:r>
              <a:rPr lang="es-VE" sz="2200" dirty="0">
                <a:latin typeface="Calibri" pitchFamily="34" charset="0"/>
                <a:cs typeface="Calibri" pitchFamily="34" charset="0"/>
              </a:rPr>
              <a:t>similares (13.6% y 14.1%, respectivamente</a:t>
            </a:r>
            <a:r>
              <a:rPr lang="es-VE" sz="2200" dirty="0" smtClean="0">
                <a:latin typeface="Calibri" pitchFamily="34" charset="0"/>
                <a:cs typeface="Calibri" pitchFamily="34" charset="0"/>
              </a:rPr>
              <a:t>).</a:t>
            </a:r>
          </a:p>
          <a:p>
            <a:pPr marL="354013" indent="-307975" algn="just">
              <a:buFont typeface="Wingdings" pitchFamily="2" charset="2"/>
              <a:buChar char="Ø"/>
            </a:pPr>
            <a:endParaRPr lang="es-VE" sz="2200" dirty="0" smtClean="0">
              <a:latin typeface="Calibri" pitchFamily="34" charset="0"/>
              <a:cs typeface="Calibri" pitchFamily="34" charset="0"/>
            </a:endParaRPr>
          </a:p>
          <a:p>
            <a:pPr marL="354013" indent="-307975" algn="just">
              <a:buFont typeface="Wingdings" pitchFamily="2" charset="2"/>
              <a:buChar char="Ø"/>
            </a:pPr>
            <a:r>
              <a:rPr lang="es-VE" sz="2200" dirty="0">
                <a:latin typeface="Calibri" pitchFamily="34" charset="0"/>
                <a:cs typeface="Calibri" pitchFamily="34" charset="0"/>
              </a:rPr>
              <a:t>A pesar de la selección de cirujanos con mucha experiencia en procedimientos sin bomba, los ensayos CORONARY y GOPCABE no mostraron ningún beneficio de un enfoque sin bomba con respecto a cualquiera de sus resultados primarios de 30 días o 1 año</a:t>
            </a:r>
            <a:r>
              <a:rPr lang="es-VE" sz="2200" dirty="0" smtClean="0">
                <a:latin typeface="Calibri" pitchFamily="34" charset="0"/>
                <a:cs typeface="Calibri" pitchFamily="34" charset="0"/>
              </a:rPr>
              <a:t>.</a:t>
            </a:r>
          </a:p>
          <a:p>
            <a:pPr marL="354013" indent="-307975" algn="just">
              <a:buFont typeface="Wingdings" pitchFamily="2" charset="2"/>
              <a:buChar char="Ø"/>
            </a:pPr>
            <a:endParaRPr lang="es-VE" sz="2200" dirty="0">
              <a:latin typeface="Calibri" pitchFamily="34" charset="0"/>
              <a:cs typeface="Calibri" pitchFamily="34" charset="0"/>
            </a:endParaRPr>
          </a:p>
          <a:p>
            <a:pPr marL="354013" indent="-307975" algn="just">
              <a:buFont typeface="Wingdings" pitchFamily="2" charset="2"/>
              <a:buChar char="Ø"/>
            </a:pPr>
            <a:endParaRPr lang="es-VE" sz="2200" dirty="0">
              <a:latin typeface="Calibri" pitchFamily="34" charset="0"/>
              <a:cs typeface="Calibri" pitchFamily="34" charset="0"/>
            </a:endParaRPr>
          </a:p>
        </p:txBody>
      </p:sp>
      <p:sp>
        <p:nvSpPr>
          <p:cNvPr id="4" name="3 Rectángulo"/>
          <p:cNvSpPr/>
          <p:nvPr/>
        </p:nvSpPr>
        <p:spPr>
          <a:xfrm>
            <a:off x="5151549" y="5926309"/>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
        <p:nvSpPr>
          <p:cNvPr id="6" name="1 Título"/>
          <p:cNvSpPr>
            <a:spLocks noGrp="1"/>
          </p:cNvSpPr>
          <p:nvPr>
            <p:ph type="title"/>
          </p:nvPr>
        </p:nvSpPr>
        <p:spPr>
          <a:xfrm>
            <a:off x="827584" y="764704"/>
            <a:ext cx="7315200" cy="792088"/>
          </a:xfrm>
        </p:spPr>
        <p:txBody>
          <a:bodyPr>
            <a:normAutofit fontScale="90000"/>
          </a:bodyPr>
          <a:lstStyle/>
          <a:p>
            <a:pPr algn="ct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DISCUSIÓN </a:t>
            </a:r>
            <a:r>
              <a:rPr lang="es-VE" sz="3600"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t/>
            </a:r>
            <a:br>
              <a:rPr lang="es-VE" sz="3600"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br>
            <a:endParaRPr lang="es-VE" dirty="0"/>
          </a:p>
        </p:txBody>
      </p:sp>
    </p:spTree>
    <p:extLst>
      <p:ext uri="{BB962C8B-B14F-4D97-AF65-F5344CB8AC3E}">
        <p14:creationId xmlns:p14="http://schemas.microsoft.com/office/powerpoint/2010/main" val="2809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31033" y="332656"/>
            <a:ext cx="7315200" cy="1154097"/>
          </a:xfrm>
        </p:spPr>
        <p:txBody>
          <a:bodyPr>
            <a:normAutofit/>
          </a:bodyPr>
          <a:lstStyle/>
          <a:p>
            <a:pPr algn="ctr"/>
            <a:r>
              <a:rPr lang="es-VE" sz="4400" dirty="0" smtClean="0">
                <a:solidFill>
                  <a:srgbClr val="FFFF00"/>
                </a:solidFill>
                <a:latin typeface="Calibri" pitchFamily="34" charset="0"/>
                <a:cs typeface="Calibri" pitchFamily="34" charset="0"/>
              </a:rPr>
              <a:t>PREGUNTA</a:t>
            </a:r>
            <a:endParaRPr lang="es-VE" sz="4400" dirty="0">
              <a:solidFill>
                <a:srgbClr val="FFFF00"/>
              </a:solidFill>
              <a:latin typeface="Calibri" pitchFamily="34" charset="0"/>
              <a:cs typeface="Calibri"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334" y="0"/>
            <a:ext cx="1603241" cy="2137654"/>
          </a:xfrm>
          <a:prstGeom prst="rect">
            <a:avLst/>
          </a:prstGeom>
        </p:spPr>
      </p:pic>
      <p:sp>
        <p:nvSpPr>
          <p:cNvPr id="5" name="1 Marcador de contenido"/>
          <p:cNvSpPr txBox="1">
            <a:spLocks/>
          </p:cNvSpPr>
          <p:nvPr/>
        </p:nvSpPr>
        <p:spPr>
          <a:xfrm>
            <a:off x="251520" y="1412776"/>
            <a:ext cx="8712967" cy="4569371"/>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s-VE" dirty="0" smtClean="0"/>
          </a:p>
          <a:p>
            <a:pPr marL="0" indent="0" algn="ctr">
              <a:buFont typeface="Wingdings 3"/>
              <a:buNone/>
            </a:pPr>
            <a:endParaRPr lang="es-VE" sz="3200" dirty="0" smtClean="0">
              <a:latin typeface="Calibri" pitchFamily="34" charset="0"/>
              <a:cs typeface="Calibri" pitchFamily="34" charset="0"/>
            </a:endParaRPr>
          </a:p>
          <a:p>
            <a:pPr marL="0" indent="0" algn="ctr">
              <a:buNone/>
            </a:pPr>
            <a:endParaRPr lang="es-VE" sz="2800" b="1" dirty="0" smtClean="0"/>
          </a:p>
          <a:p>
            <a:pPr marL="0" indent="0" algn="just">
              <a:buNone/>
            </a:pPr>
            <a:r>
              <a:rPr lang="es-VE" sz="3600" dirty="0" smtClean="0">
                <a:latin typeface="Calibri" pitchFamily="34" charset="0"/>
                <a:cs typeface="Calibri" pitchFamily="34" charset="0"/>
              </a:rPr>
              <a:t>¿Cual es la mejor técnica de revascularización miocárdica por vía quirúrgica (Estereotomía con CEC vs Estereotomía sin CEC) en relación a eventos clínicos </a:t>
            </a:r>
            <a:r>
              <a:rPr lang="es-VE" sz="3600" dirty="0" err="1" smtClean="0">
                <a:latin typeface="Calibri" pitchFamily="34" charset="0"/>
                <a:cs typeface="Calibri" pitchFamily="34" charset="0"/>
              </a:rPr>
              <a:t>perioperatorios</a:t>
            </a:r>
            <a:r>
              <a:rPr lang="es-VE" sz="3600" dirty="0" smtClean="0">
                <a:latin typeface="Calibri" pitchFamily="34" charset="0"/>
                <a:cs typeface="Calibri" pitchFamily="34" charset="0"/>
              </a:rPr>
              <a:t> * a corto plazo ** y a largo plazo </a:t>
            </a:r>
            <a:r>
              <a:rPr lang="es-VE" dirty="0" smtClean="0"/>
              <a:t>***</a:t>
            </a:r>
            <a:r>
              <a:rPr lang="es-VE" sz="3600" dirty="0" smtClean="0">
                <a:latin typeface="Calibri" pitchFamily="34" charset="0"/>
                <a:cs typeface="Calibri" pitchFamily="34" charset="0"/>
              </a:rPr>
              <a:t>?</a:t>
            </a:r>
          </a:p>
          <a:p>
            <a:pPr marL="0" indent="0" algn="ctr">
              <a:buNone/>
            </a:pPr>
            <a:endParaRPr lang="es-VE" sz="3600" dirty="0" smtClean="0">
              <a:latin typeface="Calibri" pitchFamily="34" charset="0"/>
              <a:cs typeface="Calibri" pitchFamily="34" charset="0"/>
            </a:endParaRPr>
          </a:p>
          <a:p>
            <a:pPr marL="0" indent="0" algn="ctr">
              <a:buNone/>
            </a:pPr>
            <a:endParaRPr lang="es-VE" sz="3600" dirty="0">
              <a:latin typeface="Calibri" pitchFamily="34" charset="0"/>
              <a:cs typeface="Calibri" pitchFamily="34" charset="0"/>
            </a:endParaRPr>
          </a:p>
          <a:p>
            <a:pPr marL="0" indent="0">
              <a:buNone/>
            </a:pPr>
            <a:r>
              <a:rPr lang="es-VE" sz="3600" dirty="0" smtClean="0">
                <a:latin typeface="Calibri" pitchFamily="34" charset="0"/>
                <a:cs typeface="Calibri" pitchFamily="34" charset="0"/>
              </a:rPr>
              <a:t>* (</a:t>
            </a:r>
            <a:r>
              <a:rPr lang="es-VE" sz="3600" dirty="0">
                <a:latin typeface="Calibri" pitchFamily="34" charset="0"/>
                <a:cs typeface="Calibri" pitchFamily="34" charset="0"/>
              </a:rPr>
              <a:t>Muerte, re-intervención, soporte mecánico, paro cardiaco,  </a:t>
            </a:r>
            <a:r>
              <a:rPr lang="es-VE" sz="3600" dirty="0" smtClean="0">
                <a:latin typeface="Calibri" pitchFamily="34" charset="0"/>
                <a:cs typeface="Calibri" pitchFamily="34" charset="0"/>
              </a:rPr>
              <a:t> coma </a:t>
            </a:r>
            <a:r>
              <a:rPr lang="es-VE" sz="3600" dirty="0">
                <a:latin typeface="Calibri" pitchFamily="34" charset="0"/>
                <a:cs typeface="Calibri" pitchFamily="34" charset="0"/>
              </a:rPr>
              <a:t>por 24 horas, </a:t>
            </a:r>
            <a:r>
              <a:rPr lang="es-VE" sz="3600" dirty="0" err="1">
                <a:latin typeface="Calibri" pitchFamily="34" charset="0"/>
                <a:cs typeface="Calibri" pitchFamily="34" charset="0"/>
              </a:rPr>
              <a:t>stroke</a:t>
            </a:r>
            <a:r>
              <a:rPr lang="es-VE" sz="3600" dirty="0">
                <a:latin typeface="Calibri" pitchFamily="34" charset="0"/>
                <a:cs typeface="Calibri" pitchFamily="34" charset="0"/>
              </a:rPr>
              <a:t> o falla renal con </a:t>
            </a:r>
            <a:r>
              <a:rPr lang="es-VE" sz="3600" dirty="0" smtClean="0">
                <a:latin typeface="Calibri" pitchFamily="34" charset="0"/>
                <a:cs typeface="Calibri" pitchFamily="34" charset="0"/>
              </a:rPr>
              <a:t>diálisis) </a:t>
            </a:r>
            <a:endParaRPr lang="es-VE" sz="3600" dirty="0">
              <a:latin typeface="Calibri" pitchFamily="34" charset="0"/>
              <a:cs typeface="Calibri" pitchFamily="34" charset="0"/>
            </a:endParaRPr>
          </a:p>
          <a:p>
            <a:pPr marL="0" indent="0">
              <a:buNone/>
            </a:pPr>
            <a:r>
              <a:rPr lang="es-VE" sz="3600" dirty="0" smtClean="0">
                <a:latin typeface="Calibri" pitchFamily="34" charset="0"/>
                <a:cs typeface="Calibri" pitchFamily="34" charset="0"/>
              </a:rPr>
              <a:t>** (Mortalidad</a:t>
            </a:r>
            <a:r>
              <a:rPr lang="es-VE" sz="3600" dirty="0">
                <a:latin typeface="Calibri" pitchFamily="34" charset="0"/>
                <a:cs typeface="Calibri" pitchFamily="34" charset="0"/>
              </a:rPr>
              <a:t>, IM, Nueva </a:t>
            </a:r>
            <a:r>
              <a:rPr lang="es-VE" sz="3600" dirty="0" smtClean="0">
                <a:latin typeface="Calibri" pitchFamily="34" charset="0"/>
                <a:cs typeface="Calibri" pitchFamily="34" charset="0"/>
              </a:rPr>
              <a:t>revascularización </a:t>
            </a:r>
            <a:r>
              <a:rPr lang="es-VE" sz="3600" dirty="0">
                <a:latin typeface="Calibri" pitchFamily="34" charset="0"/>
                <a:cs typeface="Calibri" pitchFamily="34" charset="0"/>
              </a:rPr>
              <a:t>a un año</a:t>
            </a:r>
            <a:r>
              <a:rPr lang="es-VE" sz="3600" dirty="0" smtClean="0">
                <a:latin typeface="Calibri" pitchFamily="34" charset="0"/>
                <a:cs typeface="Calibri" pitchFamily="34" charset="0"/>
              </a:rPr>
              <a:t>)</a:t>
            </a:r>
          </a:p>
          <a:p>
            <a:pPr marL="0" indent="0">
              <a:buNone/>
            </a:pPr>
            <a:r>
              <a:rPr lang="es-VE" sz="3600" dirty="0" smtClean="0">
                <a:latin typeface="Calibri" pitchFamily="34" charset="0"/>
                <a:cs typeface="Calibri" pitchFamily="34" charset="0"/>
              </a:rPr>
              <a:t>*** </a:t>
            </a:r>
            <a:r>
              <a:rPr lang="es-VE" sz="3600" dirty="0">
                <a:latin typeface="Calibri" pitchFamily="34" charset="0"/>
                <a:cs typeface="Calibri" pitchFamily="34" charset="0"/>
              </a:rPr>
              <a:t>(Mortalidad, IM y nueva </a:t>
            </a:r>
            <a:r>
              <a:rPr lang="es-VE" sz="3600" dirty="0" smtClean="0">
                <a:latin typeface="Calibri" pitchFamily="34" charset="0"/>
                <a:cs typeface="Calibri" pitchFamily="34" charset="0"/>
              </a:rPr>
              <a:t>revascularización </a:t>
            </a:r>
            <a:r>
              <a:rPr lang="es-VE" sz="3600" dirty="0">
                <a:latin typeface="Calibri" pitchFamily="34" charset="0"/>
                <a:cs typeface="Calibri" pitchFamily="34" charset="0"/>
              </a:rPr>
              <a:t>a 5 años)</a:t>
            </a:r>
            <a:r>
              <a:rPr lang="es-VE" sz="3600" dirty="0" smtClean="0">
                <a:latin typeface="Calibri" pitchFamily="34" charset="0"/>
                <a:cs typeface="Calibri" pitchFamily="34" charset="0"/>
              </a:rPr>
              <a:t> </a:t>
            </a:r>
          </a:p>
          <a:p>
            <a:pPr marL="0" indent="0" algn="ctr">
              <a:buFont typeface="Wingdings 3"/>
              <a:buNone/>
            </a:pPr>
            <a:endParaRPr lang="es-VE" dirty="0" smtClean="0"/>
          </a:p>
        </p:txBody>
      </p:sp>
    </p:spTree>
    <p:extLst>
      <p:ext uri="{BB962C8B-B14F-4D97-AF65-F5344CB8AC3E}">
        <p14:creationId xmlns:p14="http://schemas.microsoft.com/office/powerpoint/2010/main" val="306007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7834064" cy="5112608"/>
          </a:xfrm>
        </p:spPr>
        <p:txBody>
          <a:bodyPr>
            <a:noAutofit/>
          </a:bodyPr>
          <a:lstStyle/>
          <a:p>
            <a:pPr marL="442913" indent="-396875" algn="just">
              <a:buFont typeface="Wingdings" pitchFamily="2" charset="2"/>
              <a:buChar char="Ø"/>
            </a:pPr>
            <a:r>
              <a:rPr lang="es-VE" sz="2200" dirty="0" smtClean="0">
                <a:latin typeface="Calibri" pitchFamily="34" charset="0"/>
                <a:cs typeface="Calibri" pitchFamily="34" charset="0"/>
              </a:rPr>
              <a:t>Ensayos como BHACAS </a:t>
            </a:r>
            <a:r>
              <a:rPr lang="es-VE" sz="2200" dirty="0">
                <a:latin typeface="Calibri" pitchFamily="34" charset="0"/>
                <a:cs typeface="Calibri" pitchFamily="34" charset="0"/>
              </a:rPr>
              <a:t>1 y </a:t>
            </a:r>
            <a:r>
              <a:rPr lang="es-VE" sz="2200" dirty="0" smtClean="0">
                <a:latin typeface="Calibri" pitchFamily="34" charset="0"/>
                <a:cs typeface="Calibri" pitchFamily="34" charset="0"/>
              </a:rPr>
              <a:t>2, MASS </a:t>
            </a:r>
            <a:r>
              <a:rPr lang="es-VE" sz="2200" dirty="0">
                <a:latin typeface="Calibri" pitchFamily="34" charset="0"/>
                <a:cs typeface="Calibri" pitchFamily="34" charset="0"/>
              </a:rPr>
              <a:t>III </a:t>
            </a:r>
            <a:r>
              <a:rPr lang="es-VE" sz="2200" dirty="0" smtClean="0">
                <a:latin typeface="Calibri" pitchFamily="34" charset="0"/>
                <a:cs typeface="Calibri" pitchFamily="34" charset="0"/>
              </a:rPr>
              <a:t>y el OCTOPUS, donde comparan grupos de pacientes llevados a CABG con bomba y sin bomba </a:t>
            </a:r>
            <a:r>
              <a:rPr lang="es-VE" sz="2200" dirty="0">
                <a:latin typeface="Calibri" pitchFamily="34" charset="0"/>
                <a:cs typeface="Calibri" pitchFamily="34" charset="0"/>
              </a:rPr>
              <a:t>no mostraron diferencia </a:t>
            </a:r>
            <a:r>
              <a:rPr lang="es-VE" sz="2200" dirty="0" smtClean="0">
                <a:latin typeface="Calibri" pitchFamily="34" charset="0"/>
                <a:cs typeface="Calibri" pitchFamily="34" charset="0"/>
              </a:rPr>
              <a:t>significativa, es decir, </a:t>
            </a:r>
            <a:r>
              <a:rPr lang="es-VE" sz="2200" dirty="0">
                <a:latin typeface="Calibri" pitchFamily="34" charset="0"/>
                <a:cs typeface="Calibri" pitchFamily="34" charset="0"/>
              </a:rPr>
              <a:t>no han mostrado ninguna ventaja del tratamiento sin bomba con respecto a los resultados tales como muerte, </a:t>
            </a:r>
            <a:r>
              <a:rPr lang="es-VE" sz="2200" dirty="0" err="1">
                <a:latin typeface="Calibri" pitchFamily="34" charset="0"/>
                <a:cs typeface="Calibri" pitchFamily="34" charset="0"/>
              </a:rPr>
              <a:t>reintervención</a:t>
            </a:r>
            <a:r>
              <a:rPr lang="es-VE" sz="2200" dirty="0">
                <a:latin typeface="Calibri" pitchFamily="34" charset="0"/>
                <a:cs typeface="Calibri" pitchFamily="34" charset="0"/>
              </a:rPr>
              <a:t> o isquemia </a:t>
            </a:r>
            <a:r>
              <a:rPr lang="es-VE" sz="2200" dirty="0" smtClean="0">
                <a:latin typeface="Calibri" pitchFamily="34" charset="0"/>
                <a:cs typeface="Calibri" pitchFamily="34" charset="0"/>
              </a:rPr>
              <a:t>miocárdica.</a:t>
            </a:r>
          </a:p>
          <a:p>
            <a:pPr marL="442913" indent="-396875" algn="just">
              <a:buFont typeface="Wingdings" pitchFamily="2" charset="2"/>
              <a:buChar char="Ø"/>
            </a:pPr>
            <a:endParaRPr lang="es-VE" sz="2200" dirty="0">
              <a:latin typeface="Calibri" pitchFamily="34" charset="0"/>
              <a:cs typeface="Calibri" pitchFamily="34" charset="0"/>
            </a:endParaRPr>
          </a:p>
          <a:p>
            <a:pPr marL="442913" indent="-396875" algn="just">
              <a:buFont typeface="Wingdings" pitchFamily="2" charset="2"/>
              <a:buChar char="Ø"/>
            </a:pPr>
            <a:r>
              <a:rPr lang="es-VE" sz="2200" dirty="0" smtClean="0">
                <a:latin typeface="Calibri" pitchFamily="34" charset="0"/>
                <a:cs typeface="Calibri" pitchFamily="34" charset="0"/>
              </a:rPr>
              <a:t>Múltiples </a:t>
            </a:r>
            <a:r>
              <a:rPr lang="es-VE" sz="2200" dirty="0">
                <a:latin typeface="Calibri" pitchFamily="34" charset="0"/>
                <a:cs typeface="Calibri" pitchFamily="34" charset="0"/>
              </a:rPr>
              <a:t>estudios han demostrado que la CABG sin bomba da como resultado una revascularización menos </a:t>
            </a:r>
            <a:r>
              <a:rPr lang="es-VE" sz="2200" dirty="0" smtClean="0">
                <a:latin typeface="Calibri" pitchFamily="34" charset="0"/>
                <a:cs typeface="Calibri" pitchFamily="34" charset="0"/>
              </a:rPr>
              <a:t>completa. Se </a:t>
            </a:r>
            <a:r>
              <a:rPr lang="es-VE" sz="2200" dirty="0">
                <a:latin typeface="Calibri" pitchFamily="34" charset="0"/>
                <a:cs typeface="Calibri" pitchFamily="34" charset="0"/>
              </a:rPr>
              <a:t>sabe que la revascularización </a:t>
            </a:r>
            <a:r>
              <a:rPr lang="es-VE" sz="2200" dirty="0" smtClean="0">
                <a:latin typeface="Calibri" pitchFamily="34" charset="0"/>
                <a:cs typeface="Calibri" pitchFamily="34" charset="0"/>
              </a:rPr>
              <a:t>incompleta </a:t>
            </a:r>
            <a:r>
              <a:rPr lang="es-VE" sz="2200" dirty="0">
                <a:latin typeface="Calibri" pitchFamily="34" charset="0"/>
                <a:cs typeface="Calibri" pitchFamily="34" charset="0"/>
              </a:rPr>
              <a:t>disminuye la supervivencia a largo </a:t>
            </a:r>
            <a:r>
              <a:rPr lang="es-VE" sz="2200" dirty="0" smtClean="0">
                <a:latin typeface="Calibri" pitchFamily="34" charset="0"/>
                <a:cs typeface="Calibri" pitchFamily="34" charset="0"/>
              </a:rPr>
              <a:t>plazo</a:t>
            </a:r>
            <a:r>
              <a:rPr lang="es-VE" sz="2200" dirty="0">
                <a:latin typeface="Calibri" pitchFamily="34" charset="0"/>
                <a:cs typeface="Calibri" pitchFamily="34" charset="0"/>
              </a:rPr>
              <a:t>.</a:t>
            </a:r>
          </a:p>
        </p:txBody>
      </p:sp>
      <p:sp>
        <p:nvSpPr>
          <p:cNvPr id="4" name="1 Título"/>
          <p:cNvSpPr>
            <a:spLocks noGrp="1"/>
          </p:cNvSpPr>
          <p:nvPr>
            <p:ph type="title"/>
          </p:nvPr>
        </p:nvSpPr>
        <p:spPr>
          <a:xfrm>
            <a:off x="827584" y="764704"/>
            <a:ext cx="7315200" cy="792088"/>
          </a:xfrm>
        </p:spPr>
        <p:txBody>
          <a:bodyPr>
            <a:normAutofit fontScale="90000"/>
          </a:bodyPr>
          <a:lstStyle/>
          <a:p>
            <a:pPr algn="ct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DISCUSIÓN </a:t>
            </a:r>
            <a:r>
              <a:rPr lang="es-VE" sz="3600"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t/>
            </a:r>
            <a:br>
              <a:rPr lang="es-VE" sz="3600"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br>
            <a:endParaRPr lang="es-VE" dirty="0"/>
          </a:p>
        </p:txBody>
      </p:sp>
    </p:spTree>
    <p:extLst>
      <p:ext uri="{BB962C8B-B14F-4D97-AF65-F5344CB8AC3E}">
        <p14:creationId xmlns:p14="http://schemas.microsoft.com/office/powerpoint/2010/main" val="192498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
                                            <p:txEl>
                                              <p:pRg st="2" end="2"/>
                                            </p:txEl>
                                          </p:spTgt>
                                        </p:tgtEl>
                                      </p:cBhvr>
                                    </p:animEffect>
                                    <p:set>
                                      <p:cBhvr>
                                        <p:cTn id="2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412776"/>
            <a:ext cx="8064896" cy="4790532"/>
          </a:xfrm>
        </p:spPr>
        <p:txBody>
          <a:bodyPr>
            <a:normAutofit/>
          </a:bodyPr>
          <a:lstStyle/>
          <a:p>
            <a:pPr marL="442913" indent="-396875" algn="just">
              <a:buFont typeface="Wingdings" pitchFamily="2" charset="2"/>
              <a:buChar char="Ø"/>
            </a:pPr>
            <a:r>
              <a:rPr lang="es-VE" sz="2200" dirty="0" smtClean="0">
                <a:latin typeface="Calibri" pitchFamily="34" charset="0"/>
                <a:cs typeface="Calibri" pitchFamily="34" charset="0"/>
              </a:rPr>
              <a:t>Los </a:t>
            </a:r>
            <a:r>
              <a:rPr lang="es-VE" sz="2200" dirty="0">
                <a:latin typeface="Calibri" pitchFamily="34" charset="0"/>
                <a:cs typeface="Calibri" pitchFamily="34" charset="0"/>
              </a:rPr>
              <a:t>pacientes en </a:t>
            </a:r>
            <a:r>
              <a:rPr lang="es-VE" sz="2200" dirty="0" smtClean="0">
                <a:latin typeface="Calibri" pitchFamily="34" charset="0"/>
                <a:cs typeface="Calibri" pitchFamily="34" charset="0"/>
              </a:rPr>
              <a:t>este estudio fueron </a:t>
            </a:r>
            <a:r>
              <a:rPr lang="es-VE" sz="2200" dirty="0">
                <a:latin typeface="Calibri" pitchFamily="34" charset="0"/>
                <a:cs typeface="Calibri" pitchFamily="34" charset="0"/>
              </a:rPr>
              <a:t>predominantemente varones veteranos (99.5%) que tenían múltiples afecciones coexistentes, por lo que los hallazgos pueden no ser aplicables a pacientes femeninas o pacientes que no son veteranos</a:t>
            </a:r>
            <a:r>
              <a:rPr lang="es-VE" sz="2200" dirty="0" smtClean="0">
                <a:latin typeface="Calibri" pitchFamily="34" charset="0"/>
                <a:cs typeface="Calibri" pitchFamily="34" charset="0"/>
              </a:rPr>
              <a:t>.</a:t>
            </a:r>
          </a:p>
          <a:p>
            <a:pPr marL="442913" indent="-396875" algn="just">
              <a:buFont typeface="Wingdings" pitchFamily="2" charset="2"/>
              <a:buChar char="Ø"/>
            </a:pPr>
            <a:endParaRPr lang="es-VE" sz="2200" dirty="0">
              <a:effectLst/>
              <a:latin typeface="Calibri" pitchFamily="34" charset="0"/>
              <a:cs typeface="Calibri" pitchFamily="34" charset="0"/>
            </a:endParaRPr>
          </a:p>
          <a:p>
            <a:pPr marL="442913" indent="-396875" algn="just">
              <a:buFont typeface="Wingdings" pitchFamily="2" charset="2"/>
              <a:buChar char="Ø"/>
            </a:pPr>
            <a:r>
              <a:rPr lang="es-VE" sz="2200" dirty="0" smtClean="0">
                <a:latin typeface="Calibri" pitchFamily="34" charset="0"/>
                <a:cs typeface="Calibri" pitchFamily="34" charset="0"/>
              </a:rPr>
              <a:t>En una revisión sistemática de ensayos aleatorizados La </a:t>
            </a:r>
            <a:r>
              <a:rPr lang="es-VE" sz="2200" dirty="0">
                <a:latin typeface="Calibri" pitchFamily="34" charset="0"/>
                <a:cs typeface="Calibri" pitchFamily="34" charset="0"/>
              </a:rPr>
              <a:t>CABG sin bomba no ofrece ventajas sustanciales con respecto a la CABG con bomba excepto en situaciones inusuales como, por ejemplo</a:t>
            </a:r>
            <a:r>
              <a:rPr lang="es-VE" sz="2200" dirty="0" smtClean="0">
                <a:latin typeface="Calibri" pitchFamily="34" charset="0"/>
                <a:cs typeface="Calibri" pitchFamily="34" charset="0"/>
              </a:rPr>
              <a:t>, </a:t>
            </a:r>
            <a:r>
              <a:rPr lang="es-VE" sz="2200" dirty="0">
                <a:latin typeface="Calibri" pitchFamily="34" charset="0"/>
                <a:cs typeface="Calibri" pitchFamily="34" charset="0"/>
              </a:rPr>
              <a:t>en pacientes con aorta extensamente </a:t>
            </a:r>
            <a:r>
              <a:rPr lang="es-VE" sz="2200" dirty="0" smtClean="0">
                <a:latin typeface="Calibri" pitchFamily="34" charset="0"/>
                <a:cs typeface="Calibri" pitchFamily="34" charset="0"/>
              </a:rPr>
              <a:t>calcificada, </a:t>
            </a:r>
            <a:r>
              <a:rPr lang="es-VE" sz="2200" dirty="0">
                <a:latin typeface="Calibri" pitchFamily="34" charset="0"/>
                <a:cs typeface="Calibri" pitchFamily="34" charset="0"/>
              </a:rPr>
              <a:t>en los que la técnica sin bomba puede dar como resultado una menor manipulación de la aorta, lo que podría reducir el riesgo de embolia aórtica o accidente cerebrovascular.</a:t>
            </a:r>
            <a:endParaRPr lang="es-VE" sz="2200" dirty="0" smtClean="0">
              <a:effectLst/>
              <a:latin typeface="Calibri" pitchFamily="34" charset="0"/>
              <a:cs typeface="Calibri" pitchFamily="34" charset="0"/>
            </a:endParaRPr>
          </a:p>
        </p:txBody>
      </p:sp>
      <p:sp>
        <p:nvSpPr>
          <p:cNvPr id="4" name="3 Rectángulo"/>
          <p:cNvSpPr/>
          <p:nvPr/>
        </p:nvSpPr>
        <p:spPr>
          <a:xfrm>
            <a:off x="5151549" y="5926309"/>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
        <p:nvSpPr>
          <p:cNvPr id="6" name="1 Título"/>
          <p:cNvSpPr>
            <a:spLocks noGrp="1"/>
          </p:cNvSpPr>
          <p:nvPr>
            <p:ph type="title"/>
          </p:nvPr>
        </p:nvSpPr>
        <p:spPr>
          <a:xfrm>
            <a:off x="827584" y="764704"/>
            <a:ext cx="7315200" cy="792088"/>
          </a:xfrm>
        </p:spPr>
        <p:txBody>
          <a:bodyPr>
            <a:normAutofit fontScale="90000"/>
          </a:bodyPr>
          <a:lstStyle/>
          <a:p>
            <a:pPr algn="ct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
            </a:r>
            <a:b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b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DISCUSIÓN </a:t>
            </a:r>
            <a:r>
              <a:rPr lang="es-VE" sz="3600"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t/>
            </a:r>
            <a:br>
              <a:rPr lang="es-VE" sz="3600" dirty="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rPr>
            </a:br>
            <a:endParaRPr lang="es-VE" dirty="0"/>
          </a:p>
        </p:txBody>
      </p:sp>
    </p:spTree>
    <p:extLst>
      <p:ext uri="{BB962C8B-B14F-4D97-AF65-F5344CB8AC3E}">
        <p14:creationId xmlns:p14="http://schemas.microsoft.com/office/powerpoint/2010/main" val="14193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7315200" cy="1154097"/>
          </a:xfrm>
        </p:spPr>
        <p:txBody>
          <a:bodyPr>
            <a:normAutofit/>
          </a:bodyPr>
          <a:lstStyle/>
          <a:p>
            <a:pPr algn="ctr"/>
            <a:r>
              <a:rPr lang="en-US" sz="4400" b="1" dirty="0" smtClean="0">
                <a:solidFill>
                  <a:srgbClr val="FFFF00"/>
                </a:solidFill>
                <a:effectLst>
                  <a:outerShdw blurRad="50800" dist="38100" dir="10800000" algn="r" rotWithShape="0">
                    <a:prstClr val="black">
                      <a:alpha val="40000"/>
                    </a:prstClr>
                  </a:outerShdw>
                  <a:reflection blurRad="6350" stA="55000" endA="300" endPos="45500" dir="5400000" sy="-100000" algn="bl" rotWithShape="0"/>
                </a:effectLst>
                <a:latin typeface="Calibri" pitchFamily="34" charset="0"/>
                <a:cs typeface="Calibri" pitchFamily="34" charset="0"/>
              </a:rPr>
              <a:t>Conclusion </a:t>
            </a:r>
            <a:endParaRPr lang="es-VE" sz="5400" b="1" dirty="0">
              <a:latin typeface="Calibri" pitchFamily="34" charset="0"/>
              <a:cs typeface="Calibri" pitchFamily="34" charset="0"/>
            </a:endParaRPr>
          </a:p>
        </p:txBody>
      </p:sp>
      <p:sp>
        <p:nvSpPr>
          <p:cNvPr id="3" name="2 Marcador de contenido"/>
          <p:cNvSpPr>
            <a:spLocks noGrp="1"/>
          </p:cNvSpPr>
          <p:nvPr>
            <p:ph idx="1"/>
          </p:nvPr>
        </p:nvSpPr>
        <p:spPr>
          <a:xfrm>
            <a:off x="698376" y="2204864"/>
            <a:ext cx="7834064" cy="3539527"/>
          </a:xfrm>
        </p:spPr>
        <p:txBody>
          <a:bodyPr>
            <a:normAutofit/>
          </a:bodyPr>
          <a:lstStyle/>
          <a:p>
            <a:pPr marL="442913" indent="-396875" algn="just">
              <a:buFont typeface="Wingdings" pitchFamily="2" charset="2"/>
              <a:buChar char="Ø"/>
            </a:pPr>
            <a:r>
              <a:rPr lang="es-VE" sz="2800" dirty="0"/>
              <a:t>L</a:t>
            </a:r>
            <a:r>
              <a:rPr lang="es-VE" sz="2800" dirty="0" smtClean="0"/>
              <a:t>a </a:t>
            </a:r>
            <a:r>
              <a:rPr lang="es-VE" sz="2800" dirty="0"/>
              <a:t>CABG sin bomba dio lugar a tasas más bajas de supervivencia a 5 años y supervivencia libre de eventos que la CABG con </a:t>
            </a:r>
            <a:r>
              <a:rPr lang="es-VE" sz="2800" dirty="0" smtClean="0"/>
              <a:t>bomba.</a:t>
            </a:r>
            <a:endParaRPr lang="es-VE" sz="2800" dirty="0">
              <a:latin typeface="Calibri" pitchFamily="34" charset="0"/>
              <a:cs typeface="Calibri" pitchFamily="34" charset="0"/>
            </a:endParaRPr>
          </a:p>
        </p:txBody>
      </p:sp>
      <p:sp>
        <p:nvSpPr>
          <p:cNvPr id="4" name="3 Rectángulo"/>
          <p:cNvSpPr/>
          <p:nvPr/>
        </p:nvSpPr>
        <p:spPr>
          <a:xfrm>
            <a:off x="5151549" y="5926309"/>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Tree>
    <p:extLst>
      <p:ext uri="{BB962C8B-B14F-4D97-AF65-F5344CB8AC3E}">
        <p14:creationId xmlns:p14="http://schemas.microsoft.com/office/powerpoint/2010/main" val="156018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62"/>
          <a:stretch/>
        </p:blipFill>
        <p:spPr bwMode="auto">
          <a:xfrm>
            <a:off x="12739" y="-27384"/>
            <a:ext cx="913126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ultiplicar"/>
          <p:cNvSpPr/>
          <p:nvPr/>
        </p:nvSpPr>
        <p:spPr>
          <a:xfrm>
            <a:off x="6516216" y="1340768"/>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Multiplicar"/>
          <p:cNvSpPr/>
          <p:nvPr/>
        </p:nvSpPr>
        <p:spPr>
          <a:xfrm>
            <a:off x="6516216" y="1772816"/>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Multiplicar"/>
          <p:cNvSpPr/>
          <p:nvPr/>
        </p:nvSpPr>
        <p:spPr>
          <a:xfrm>
            <a:off x="6516216" y="2204864"/>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Multiplicar"/>
          <p:cNvSpPr/>
          <p:nvPr/>
        </p:nvSpPr>
        <p:spPr>
          <a:xfrm>
            <a:off x="7308304" y="2708920"/>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Multiplicar"/>
          <p:cNvSpPr/>
          <p:nvPr/>
        </p:nvSpPr>
        <p:spPr>
          <a:xfrm>
            <a:off x="8356504" y="3140968"/>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Multiplicar"/>
          <p:cNvSpPr/>
          <p:nvPr/>
        </p:nvSpPr>
        <p:spPr>
          <a:xfrm>
            <a:off x="6516216" y="3573016"/>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Multiplicar"/>
          <p:cNvSpPr/>
          <p:nvPr/>
        </p:nvSpPr>
        <p:spPr>
          <a:xfrm>
            <a:off x="6516216" y="4077072"/>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Multiplicar"/>
          <p:cNvSpPr/>
          <p:nvPr/>
        </p:nvSpPr>
        <p:spPr>
          <a:xfrm>
            <a:off x="7308304" y="4509120"/>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Multiplicar"/>
          <p:cNvSpPr/>
          <p:nvPr/>
        </p:nvSpPr>
        <p:spPr>
          <a:xfrm>
            <a:off x="6444208" y="6237312"/>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Multiplicar"/>
          <p:cNvSpPr/>
          <p:nvPr/>
        </p:nvSpPr>
        <p:spPr>
          <a:xfrm>
            <a:off x="6444208" y="6525344"/>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CuadroTexto"/>
          <p:cNvSpPr txBox="1"/>
          <p:nvPr/>
        </p:nvSpPr>
        <p:spPr>
          <a:xfrm>
            <a:off x="5738113" y="4777988"/>
            <a:ext cx="3874447" cy="523220"/>
          </a:xfrm>
          <a:prstGeom prst="rect">
            <a:avLst/>
          </a:prstGeom>
          <a:noFill/>
        </p:spPr>
        <p:txBody>
          <a:bodyPr wrap="square" rtlCol="0">
            <a:spAutoFit/>
          </a:bodyPr>
          <a:lstStyle/>
          <a:p>
            <a:pPr algn="ctr"/>
            <a:r>
              <a:rPr lang="es-VE" sz="1400" dirty="0" smtClean="0">
                <a:solidFill>
                  <a:schemeClr val="bg1"/>
                </a:solidFill>
                <a:latin typeface="Aharoni" panose="02010803020104030203" pitchFamily="2" charset="-79"/>
                <a:cs typeface="Aharoni" panose="02010803020104030203" pitchFamily="2" charset="-79"/>
              </a:rPr>
              <a:t>NNT=</a:t>
            </a:r>
            <a:r>
              <a:rPr lang="es-VE" sz="1400" u="sng" dirty="0" smtClean="0">
                <a:solidFill>
                  <a:schemeClr val="bg1"/>
                </a:solidFill>
                <a:latin typeface="Aharoni" panose="02010803020104030203" pitchFamily="2" charset="-79"/>
                <a:cs typeface="Aharoni" panose="02010803020104030203" pitchFamily="2" charset="-79"/>
              </a:rPr>
              <a:t>  1  </a:t>
            </a:r>
            <a:r>
              <a:rPr lang="es-VE" sz="1400" dirty="0" smtClean="0">
                <a:solidFill>
                  <a:schemeClr val="bg1"/>
                </a:solidFill>
                <a:latin typeface="Aharoni" panose="02010803020104030203" pitchFamily="2" charset="-79"/>
                <a:cs typeface="Aharoni" panose="02010803020104030203" pitchFamily="2" charset="-79"/>
              </a:rPr>
              <a:t> x100   = </a:t>
            </a:r>
            <a:r>
              <a:rPr lang="es-VE" sz="1400" u="sng" dirty="0" smtClean="0">
                <a:solidFill>
                  <a:schemeClr val="bg1"/>
                </a:solidFill>
                <a:latin typeface="Aharoni" panose="02010803020104030203" pitchFamily="2" charset="-79"/>
                <a:cs typeface="Aharoni" panose="02010803020104030203" pitchFamily="2" charset="-79"/>
              </a:rPr>
              <a:t> 1   </a:t>
            </a:r>
            <a:r>
              <a:rPr lang="es-VE" sz="1400" dirty="0" smtClean="0">
                <a:solidFill>
                  <a:schemeClr val="bg1"/>
                </a:solidFill>
                <a:latin typeface="Aharoni" panose="02010803020104030203" pitchFamily="2" charset="-79"/>
                <a:cs typeface="Aharoni" panose="02010803020104030203" pitchFamily="2" charset="-79"/>
              </a:rPr>
              <a:t>x 100 = 30.30 </a:t>
            </a:r>
          </a:p>
          <a:p>
            <a:pPr algn="just"/>
            <a:r>
              <a:rPr lang="es-VE" sz="1400" dirty="0" smtClean="0">
                <a:solidFill>
                  <a:schemeClr val="bg1"/>
                </a:solidFill>
                <a:latin typeface="Aharoni" panose="02010803020104030203" pitchFamily="2" charset="-79"/>
                <a:cs typeface="Aharoni" panose="02010803020104030203" pitchFamily="2" charset="-79"/>
              </a:rPr>
              <a:t>                     RAR            3,3</a:t>
            </a:r>
            <a:r>
              <a:rPr lang="es-VE" sz="1300" b="1" dirty="0" smtClean="0">
                <a:solidFill>
                  <a:schemeClr val="bg1"/>
                </a:solidFill>
              </a:rPr>
              <a:t> </a:t>
            </a:r>
            <a:r>
              <a:rPr lang="es-VE" sz="1200" b="1" dirty="0" smtClean="0">
                <a:solidFill>
                  <a:schemeClr val="bg1"/>
                </a:solidFill>
              </a:rPr>
              <a:t> </a:t>
            </a:r>
            <a:endParaRPr lang="es-MX" sz="1200" b="1" dirty="0">
              <a:solidFill>
                <a:schemeClr val="bg1"/>
              </a:solidFill>
            </a:endParaRPr>
          </a:p>
        </p:txBody>
      </p:sp>
      <p:sp>
        <p:nvSpPr>
          <p:cNvPr id="20" name="19 CuadroTexto"/>
          <p:cNvSpPr txBox="1"/>
          <p:nvPr/>
        </p:nvSpPr>
        <p:spPr>
          <a:xfrm>
            <a:off x="5846160" y="5354052"/>
            <a:ext cx="2770310" cy="523220"/>
          </a:xfrm>
          <a:prstGeom prst="rect">
            <a:avLst/>
          </a:prstGeom>
          <a:solidFill>
            <a:schemeClr val="bg1"/>
          </a:solidFill>
        </p:spPr>
        <p:txBody>
          <a:bodyPr wrap="none" rtlCol="0">
            <a:spAutoFit/>
          </a:bodyPr>
          <a:lstStyle/>
          <a:p>
            <a:pPr algn="ctr"/>
            <a:r>
              <a:rPr lang="es-VE" sz="1400" dirty="0" smtClean="0">
                <a:latin typeface="Aharoni" panose="02010803020104030203" pitchFamily="2" charset="-79"/>
                <a:cs typeface="Aharoni" panose="02010803020104030203" pitchFamily="2" charset="-79"/>
              </a:rPr>
              <a:t>NNH PFS=</a:t>
            </a:r>
            <a:r>
              <a:rPr lang="es-VE" sz="1400" u="sng" dirty="0" smtClean="0">
                <a:latin typeface="Aharoni" panose="02010803020104030203" pitchFamily="2" charset="-79"/>
                <a:cs typeface="Aharoni" panose="02010803020104030203" pitchFamily="2" charset="-79"/>
              </a:rPr>
              <a:t>  1  </a:t>
            </a:r>
            <a:r>
              <a:rPr lang="es-VE" sz="1400" u="sng" dirty="0">
                <a:latin typeface="Aharoni" panose="02010803020104030203" pitchFamily="2" charset="-79"/>
                <a:cs typeface="Aharoni" panose="02010803020104030203" pitchFamily="2" charset="-79"/>
              </a:rPr>
              <a:t> </a:t>
            </a:r>
            <a:r>
              <a:rPr lang="es-VE" sz="1400" u="sng" dirty="0" smtClean="0">
                <a:latin typeface="Aharoni" panose="02010803020104030203" pitchFamily="2" charset="-79"/>
                <a:cs typeface="Aharoni" panose="02010803020104030203" pitchFamily="2" charset="-79"/>
              </a:rPr>
              <a:t> </a:t>
            </a:r>
            <a:r>
              <a:rPr lang="es-VE" sz="1400" dirty="0" smtClean="0">
                <a:latin typeface="Aharoni" panose="02010803020104030203" pitchFamily="2" charset="-79"/>
                <a:cs typeface="Aharoni" panose="02010803020104030203" pitchFamily="2" charset="-79"/>
              </a:rPr>
              <a:t>   = </a:t>
            </a:r>
            <a:r>
              <a:rPr lang="es-VE" sz="1400" u="sng" dirty="0" smtClean="0">
                <a:latin typeface="Aharoni" panose="02010803020104030203" pitchFamily="2" charset="-79"/>
                <a:cs typeface="Aharoni" panose="02010803020104030203" pitchFamily="2" charset="-79"/>
              </a:rPr>
              <a:t>   1  _</a:t>
            </a:r>
            <a:r>
              <a:rPr lang="es-VE" sz="1400" dirty="0" smtClean="0">
                <a:latin typeface="Aharoni" panose="02010803020104030203" pitchFamily="2" charset="-79"/>
                <a:cs typeface="Aharoni" panose="02010803020104030203" pitchFamily="2" charset="-79"/>
              </a:rPr>
              <a:t> = 105,26</a:t>
            </a:r>
          </a:p>
          <a:p>
            <a:pPr algn="just"/>
            <a:r>
              <a:rPr lang="es-VE" sz="1400" dirty="0" smtClean="0">
                <a:latin typeface="Aharoni" panose="02010803020104030203" pitchFamily="2" charset="-79"/>
                <a:cs typeface="Aharoni" panose="02010803020104030203" pitchFamily="2" charset="-79"/>
              </a:rPr>
              <a:t>                   IRA       0,0095</a:t>
            </a:r>
            <a:r>
              <a:rPr lang="es-VE" sz="1400" b="1" dirty="0" smtClean="0"/>
              <a:t>  </a:t>
            </a:r>
            <a:endParaRPr lang="es-MX" sz="1400" b="1" dirty="0"/>
          </a:p>
        </p:txBody>
      </p:sp>
    </p:spTree>
    <p:extLst>
      <p:ext uri="{BB962C8B-B14F-4D97-AF65-F5344CB8AC3E}">
        <p14:creationId xmlns:p14="http://schemas.microsoft.com/office/powerpoint/2010/main" val="306247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3"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5" y="1738896"/>
            <a:ext cx="9197537" cy="382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 y="58895"/>
            <a:ext cx="9144001" cy="165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Multiplicar"/>
          <p:cNvSpPr/>
          <p:nvPr/>
        </p:nvSpPr>
        <p:spPr>
          <a:xfrm>
            <a:off x="8285066" y="2708920"/>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Multiplicar"/>
          <p:cNvSpPr/>
          <p:nvPr/>
        </p:nvSpPr>
        <p:spPr>
          <a:xfrm>
            <a:off x="8285066" y="3356992"/>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Multiplicar"/>
          <p:cNvSpPr/>
          <p:nvPr/>
        </p:nvSpPr>
        <p:spPr>
          <a:xfrm>
            <a:off x="8285066" y="3933056"/>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Multiplicar"/>
          <p:cNvSpPr/>
          <p:nvPr/>
        </p:nvSpPr>
        <p:spPr>
          <a:xfrm>
            <a:off x="6516216" y="5157192"/>
            <a:ext cx="216024" cy="21602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842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67544" y="116632"/>
            <a:ext cx="79248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000" b="1" dirty="0" smtClean="0">
                <a:solidFill>
                  <a:srgbClr val="FFFF00"/>
                </a:solidFill>
                <a:effectLst>
                  <a:outerShdw blurRad="38100" dist="38100" dir="2700000" algn="tl">
                    <a:srgbClr val="000000">
                      <a:alpha val="43137"/>
                    </a:srgbClr>
                  </a:outerShdw>
                </a:effectLst>
              </a:rPr>
              <a:t>Aportes del grupo</a:t>
            </a:r>
            <a:endParaRPr lang="es-MX" sz="4000" b="1" dirty="0">
              <a:solidFill>
                <a:srgbClr val="FFFF00"/>
              </a:solidFill>
              <a:effectLst>
                <a:outerShdw blurRad="38100" dist="38100" dir="2700000" algn="tl">
                  <a:srgbClr val="000000">
                    <a:alpha val="43137"/>
                  </a:srgbClr>
                </a:outerShdw>
              </a:effectLst>
            </a:endParaRPr>
          </a:p>
        </p:txBody>
      </p:sp>
      <p:sp>
        <p:nvSpPr>
          <p:cNvPr id="2" name="1 CuadroTexto"/>
          <p:cNvSpPr txBox="1"/>
          <p:nvPr/>
        </p:nvSpPr>
        <p:spPr>
          <a:xfrm>
            <a:off x="467544" y="1484784"/>
            <a:ext cx="8064896" cy="4832092"/>
          </a:xfrm>
          <a:prstGeom prst="rect">
            <a:avLst/>
          </a:prstGeom>
          <a:noFill/>
        </p:spPr>
        <p:txBody>
          <a:bodyPr wrap="square" rtlCol="0">
            <a:spAutoFit/>
          </a:bodyPr>
          <a:lstStyle/>
          <a:p>
            <a:pPr marL="442913" indent="-442913" algn="just">
              <a:buClr>
                <a:schemeClr val="tx1"/>
              </a:buClr>
              <a:buFont typeface="Wingdings" pitchFamily="2" charset="2"/>
              <a:buChar char="ü"/>
            </a:pPr>
            <a:r>
              <a:rPr lang="es-VE" sz="2200" dirty="0" smtClean="0">
                <a:latin typeface="Calibri" pitchFamily="34" charset="0"/>
                <a:cs typeface="Calibri" pitchFamily="34" charset="0"/>
              </a:rPr>
              <a:t>En el seguimiento durante 5 años se evidencio que en el grupo que fue llevado a CABG sin CEC se presentó mayor tasa de eventos adversos en comparación con el grupo llevado a CABG con CEC, sin embargo, la mayoría de los pacientes de este estudio tenían una FEVI preservada (&gt; 54%), solo un bajo porcentaje de pacientes tenían una FEVI &lt; 35%, además fueron llevados a la cirugía en el tiempo adecuado lo que les confiere mejor pronostico. En </a:t>
            </a:r>
            <a:r>
              <a:rPr lang="es-VE" sz="2200" dirty="0" smtClean="0">
                <a:latin typeface="Calibri" pitchFamily="34" charset="0"/>
                <a:cs typeface="Calibri" pitchFamily="34" charset="0"/>
              </a:rPr>
              <a:t>nuestro medio no </a:t>
            </a:r>
            <a:r>
              <a:rPr lang="es-VE" sz="2200" dirty="0" smtClean="0">
                <a:latin typeface="Calibri" pitchFamily="34" charset="0"/>
                <a:cs typeface="Calibri" pitchFamily="34" charset="0"/>
              </a:rPr>
              <a:t>se logra esto ya que la mayoría de los pacientes no se puede realizar la cirugía en el tiempo necesario y con el paso del tiempo se produce decremento de la función ventricular lo que aumenta significativamente el riesgo operatorio, por lo que estos resultados no son aplicables en nuestra población.</a:t>
            </a:r>
            <a:endParaRPr lang="es-VE" sz="2200" dirty="0">
              <a:latin typeface="Calibri" pitchFamily="34" charset="0"/>
              <a:cs typeface="Calibri" pitchFamily="34" charset="0"/>
            </a:endParaRPr>
          </a:p>
          <a:p>
            <a:pPr marL="442913" indent="-442913" algn="just">
              <a:buClr>
                <a:schemeClr val="tx1"/>
              </a:buClr>
              <a:buFont typeface="Wingdings" pitchFamily="2" charset="2"/>
              <a:buChar char="ü"/>
            </a:pPr>
            <a:endParaRPr lang="es-VE" sz="2200" dirty="0">
              <a:latin typeface="Calibri" pitchFamily="34" charset="0"/>
              <a:cs typeface="Calibri" pitchFamily="34" charset="0"/>
            </a:endParaRPr>
          </a:p>
        </p:txBody>
      </p:sp>
    </p:spTree>
    <p:extLst>
      <p:ext uri="{BB962C8B-B14F-4D97-AF65-F5344CB8AC3E}">
        <p14:creationId xmlns:p14="http://schemas.microsoft.com/office/powerpoint/2010/main" val="3192066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71472" y="2428868"/>
            <a:ext cx="79248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4000" b="1" dirty="0" smtClean="0">
                <a:solidFill>
                  <a:srgbClr val="FFFF00"/>
                </a:solidFill>
                <a:effectLst>
                  <a:outerShdw blurRad="38100" dist="38100" dir="2700000" algn="tl">
                    <a:srgbClr val="000000">
                      <a:alpha val="43137"/>
                    </a:srgbClr>
                  </a:outerShdw>
                </a:effectLst>
              </a:rPr>
              <a:t>GRACIAS…</a:t>
            </a:r>
            <a:endParaRPr lang="es-MX"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455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94" y="908720"/>
            <a:ext cx="8458978"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28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404664"/>
            <a:ext cx="7765321" cy="932596"/>
          </a:xfrm>
        </p:spPr>
        <p:txBody>
          <a:bodyPr>
            <a:normAutofit/>
          </a:bodyPr>
          <a:lstStyle/>
          <a:p>
            <a:pPr algn="ctr"/>
            <a:r>
              <a:rPr lang="es-VE" sz="4800" b="1" dirty="0">
                <a:solidFill>
                  <a:srgbClr val="FFFF00"/>
                </a:solidFill>
                <a:latin typeface="Calibri" pitchFamily="34" charset="0"/>
                <a:cs typeface="Calibri" pitchFamily="34" charset="0"/>
              </a:rPr>
              <a:t>I</a:t>
            </a:r>
            <a:r>
              <a:rPr lang="es-VE" sz="4800" b="1" dirty="0" smtClean="0">
                <a:solidFill>
                  <a:srgbClr val="FFFF00"/>
                </a:solidFill>
                <a:latin typeface="Calibri" pitchFamily="34" charset="0"/>
                <a:cs typeface="Calibri" pitchFamily="34" charset="0"/>
              </a:rPr>
              <a:t>ntroducción</a:t>
            </a:r>
            <a:endParaRPr lang="es-ES" sz="4800" b="1" dirty="0">
              <a:solidFill>
                <a:srgbClr val="FFFF00"/>
              </a:solidFill>
              <a:latin typeface="Calibri" pitchFamily="34" charset="0"/>
              <a:cs typeface="Calibri" pitchFamily="34" charset="0"/>
            </a:endParaRPr>
          </a:p>
        </p:txBody>
      </p:sp>
      <p:sp>
        <p:nvSpPr>
          <p:cNvPr id="3" name="Marcador de contenido 2"/>
          <p:cNvSpPr>
            <a:spLocks noGrp="1"/>
          </p:cNvSpPr>
          <p:nvPr>
            <p:ph idx="1"/>
          </p:nvPr>
        </p:nvSpPr>
        <p:spPr/>
        <p:txBody>
          <a:bodyPr/>
          <a:lstStyle/>
          <a:p>
            <a:endParaRPr lang="es-ES"/>
          </a:p>
        </p:txBody>
      </p:sp>
      <p:graphicFrame>
        <p:nvGraphicFramePr>
          <p:cNvPr id="4" name="6 Diagrama"/>
          <p:cNvGraphicFramePr/>
          <p:nvPr>
            <p:extLst>
              <p:ext uri="{D42A27DB-BD31-4B8C-83A1-F6EECF244321}">
                <p14:modId xmlns:p14="http://schemas.microsoft.com/office/powerpoint/2010/main" val="772528237"/>
              </p:ext>
            </p:extLst>
          </p:nvPr>
        </p:nvGraphicFramePr>
        <p:xfrm>
          <a:off x="189071" y="1405811"/>
          <a:ext cx="8939284" cy="5135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074275" y="6402828"/>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Tree>
    <p:extLst>
      <p:ext uri="{BB962C8B-B14F-4D97-AF65-F5344CB8AC3E}">
        <p14:creationId xmlns:p14="http://schemas.microsoft.com/office/powerpoint/2010/main" val="1479680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988840"/>
            <a:ext cx="7847094" cy="17649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just"/>
            <a:endParaRPr lang="es-VE" dirty="0" smtClean="0">
              <a:latin typeface="Calibri" pitchFamily="34" charset="0"/>
              <a:cs typeface="Calibri" pitchFamily="34" charset="0"/>
            </a:endParaRPr>
          </a:p>
          <a:p>
            <a:pPr algn="just"/>
            <a:r>
              <a:rPr lang="es-VE" sz="2400" b="1" dirty="0" smtClean="0">
                <a:latin typeface="Calibri" pitchFamily="34" charset="0"/>
                <a:cs typeface="Calibri" pitchFamily="34" charset="0"/>
              </a:rPr>
              <a:t>El objetivo </a:t>
            </a:r>
            <a:r>
              <a:rPr lang="es-VE" sz="2400" b="1" dirty="0">
                <a:latin typeface="Calibri" pitchFamily="34" charset="0"/>
                <a:cs typeface="Calibri" pitchFamily="34" charset="0"/>
              </a:rPr>
              <a:t>principal de ROOBY-FS fue examinar los resultados clínicos a 5 años en los pacientes que se habían aleatorizado en el ensayo </a:t>
            </a:r>
            <a:r>
              <a:rPr lang="es-VE" sz="2400" b="1" dirty="0" smtClean="0">
                <a:latin typeface="Calibri" pitchFamily="34" charset="0"/>
                <a:cs typeface="Calibri" pitchFamily="34" charset="0"/>
              </a:rPr>
              <a:t>original.</a:t>
            </a:r>
            <a:endParaRPr lang="es-MX" sz="2400" b="1" dirty="0">
              <a:latin typeface="Calibri" pitchFamily="34" charset="0"/>
              <a:cs typeface="Calibri" pitchFamily="34" charset="0"/>
            </a:endParaRPr>
          </a:p>
        </p:txBody>
      </p:sp>
      <p:sp>
        <p:nvSpPr>
          <p:cNvPr id="2" name="1 Título"/>
          <p:cNvSpPr>
            <a:spLocks noGrp="1"/>
          </p:cNvSpPr>
          <p:nvPr>
            <p:ph type="title"/>
          </p:nvPr>
        </p:nvSpPr>
        <p:spPr>
          <a:xfrm>
            <a:off x="827584" y="476672"/>
            <a:ext cx="7315200" cy="1154097"/>
          </a:xfrm>
        </p:spPr>
        <p:txBody>
          <a:bodyPr/>
          <a:lstStyle/>
          <a:p>
            <a:pPr algn="ctr"/>
            <a:r>
              <a:rPr lang="es-MX" b="1" dirty="0" smtClean="0">
                <a:solidFill>
                  <a:srgbClr val="FFFF00"/>
                </a:solidFill>
                <a:effectLst/>
                <a:latin typeface="Calibri" pitchFamily="34" charset="0"/>
                <a:cs typeface="Calibri" pitchFamily="34" charset="0"/>
              </a:rPr>
              <a:t>Objetivo</a:t>
            </a:r>
            <a:endParaRPr lang="es-MX" b="1" dirty="0">
              <a:solidFill>
                <a:srgbClr val="FFFF00"/>
              </a:solidFill>
              <a:effectLst/>
              <a:latin typeface="Calibri" pitchFamily="34" charset="0"/>
              <a:cs typeface="Calibri" pitchFamily="34" charset="0"/>
            </a:endParaRPr>
          </a:p>
        </p:txBody>
      </p:sp>
      <p:sp>
        <p:nvSpPr>
          <p:cNvPr id="4" name="3 Rectángulo"/>
          <p:cNvSpPr/>
          <p:nvPr/>
        </p:nvSpPr>
        <p:spPr>
          <a:xfrm>
            <a:off x="5151549" y="6003583"/>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Tree>
    <p:extLst>
      <p:ext uri="{BB962C8B-B14F-4D97-AF65-F5344CB8AC3E}">
        <p14:creationId xmlns:p14="http://schemas.microsoft.com/office/powerpoint/2010/main" val="91039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25 Diagrama"/>
          <p:cNvGraphicFramePr/>
          <p:nvPr>
            <p:extLst>
              <p:ext uri="{D42A27DB-BD31-4B8C-83A1-F6EECF244321}">
                <p14:modId xmlns:p14="http://schemas.microsoft.com/office/powerpoint/2010/main" val="3849884496"/>
              </p:ext>
            </p:extLst>
          </p:nvPr>
        </p:nvGraphicFramePr>
        <p:xfrm>
          <a:off x="122599" y="1211763"/>
          <a:ext cx="8913180" cy="5092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363984" y="260648"/>
            <a:ext cx="8087558" cy="646331"/>
          </a:xfrm>
          <a:prstGeom prst="rect">
            <a:avLst/>
          </a:prstGeom>
        </p:spPr>
        <p:txBody>
          <a:bodyPr wrap="square">
            <a:spAutoFit/>
            <a:scene3d>
              <a:camera prst="orthographicFront"/>
              <a:lightRig rig="threePt" dir="t"/>
            </a:scene3d>
            <a:sp3d extrusionH="57150">
              <a:bevelT w="38100" h="38100"/>
            </a:sp3d>
          </a:bodyPr>
          <a:lstStyle/>
          <a:p>
            <a:pPr algn="ctr"/>
            <a:r>
              <a:rPr lang="es-AR" sz="3600" b="1" u="sng" dirty="0" smtClean="0">
                <a:solidFill>
                  <a:srgbClr val="FFFF00"/>
                </a:solidFill>
                <a:latin typeface="+mj-lt"/>
              </a:rPr>
              <a:t>PUNTOS FINALES</a:t>
            </a:r>
            <a:endParaRPr lang="es-VE" sz="3600" b="1" u="sng" dirty="0">
              <a:solidFill>
                <a:srgbClr val="FFFF00"/>
              </a:solidFill>
              <a:latin typeface="+mj-lt"/>
            </a:endParaRPr>
          </a:p>
        </p:txBody>
      </p:sp>
      <p:sp>
        <p:nvSpPr>
          <p:cNvPr id="5" name="4 Rectángulo"/>
          <p:cNvSpPr/>
          <p:nvPr/>
        </p:nvSpPr>
        <p:spPr>
          <a:xfrm>
            <a:off x="5219788" y="6415707"/>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Tree>
    <p:extLst>
      <p:ext uri="{BB962C8B-B14F-4D97-AF65-F5344CB8AC3E}">
        <p14:creationId xmlns:p14="http://schemas.microsoft.com/office/powerpoint/2010/main" val="10177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graphicEl>
                                              <a:dgm id="{8AF79AE6-5F34-4BFA-B5DE-2FD930F909FE}"/>
                                            </p:graphicEl>
                                          </p:spTgt>
                                        </p:tgtEl>
                                        <p:attrNameLst>
                                          <p:attrName>style.visibility</p:attrName>
                                        </p:attrNameLst>
                                      </p:cBhvr>
                                      <p:to>
                                        <p:strVal val="visible"/>
                                      </p:to>
                                    </p:set>
                                    <p:animEffect transition="in" filter="fade">
                                      <p:cBhvr>
                                        <p:cTn id="7" dur="1000"/>
                                        <p:tgtEl>
                                          <p:spTgt spid="26">
                                            <p:graphicEl>
                                              <a:dgm id="{8AF79AE6-5F34-4BFA-B5DE-2FD930F909FE}"/>
                                            </p:graphicEl>
                                          </p:spTgt>
                                        </p:tgtEl>
                                      </p:cBhvr>
                                    </p:animEffect>
                                    <p:anim calcmode="lin" valueType="num">
                                      <p:cBhvr>
                                        <p:cTn id="8" dur="1000" fill="hold"/>
                                        <p:tgtEl>
                                          <p:spTgt spid="26">
                                            <p:graphicEl>
                                              <a:dgm id="{8AF79AE6-5F34-4BFA-B5DE-2FD930F909FE}"/>
                                            </p:graphicEl>
                                          </p:spTgt>
                                        </p:tgtEl>
                                        <p:attrNameLst>
                                          <p:attrName>ppt_x</p:attrName>
                                        </p:attrNameLst>
                                      </p:cBhvr>
                                      <p:tavLst>
                                        <p:tav tm="0">
                                          <p:val>
                                            <p:strVal val="#ppt_x"/>
                                          </p:val>
                                        </p:tav>
                                        <p:tav tm="100000">
                                          <p:val>
                                            <p:strVal val="#ppt_x"/>
                                          </p:val>
                                        </p:tav>
                                      </p:tavLst>
                                    </p:anim>
                                    <p:anim calcmode="lin" valueType="num">
                                      <p:cBhvr>
                                        <p:cTn id="9" dur="1000" fill="hold"/>
                                        <p:tgtEl>
                                          <p:spTgt spid="26">
                                            <p:graphicEl>
                                              <a:dgm id="{8AF79AE6-5F34-4BFA-B5DE-2FD930F909F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graphicEl>
                                              <a:dgm id="{8A9C7B0F-4529-4E1B-8AE7-5760D7DFAB5F}"/>
                                            </p:graphicEl>
                                          </p:spTgt>
                                        </p:tgtEl>
                                        <p:attrNameLst>
                                          <p:attrName>style.visibility</p:attrName>
                                        </p:attrNameLst>
                                      </p:cBhvr>
                                      <p:to>
                                        <p:strVal val="visible"/>
                                      </p:to>
                                    </p:set>
                                    <p:animEffect transition="in" filter="fade">
                                      <p:cBhvr>
                                        <p:cTn id="12" dur="1000"/>
                                        <p:tgtEl>
                                          <p:spTgt spid="26">
                                            <p:graphicEl>
                                              <a:dgm id="{8A9C7B0F-4529-4E1B-8AE7-5760D7DFAB5F}"/>
                                            </p:graphicEl>
                                          </p:spTgt>
                                        </p:tgtEl>
                                      </p:cBhvr>
                                    </p:animEffect>
                                    <p:anim calcmode="lin" valueType="num">
                                      <p:cBhvr>
                                        <p:cTn id="13" dur="1000" fill="hold"/>
                                        <p:tgtEl>
                                          <p:spTgt spid="26">
                                            <p:graphicEl>
                                              <a:dgm id="{8A9C7B0F-4529-4E1B-8AE7-5760D7DFAB5F}"/>
                                            </p:graphicEl>
                                          </p:spTgt>
                                        </p:tgtEl>
                                        <p:attrNameLst>
                                          <p:attrName>ppt_x</p:attrName>
                                        </p:attrNameLst>
                                      </p:cBhvr>
                                      <p:tavLst>
                                        <p:tav tm="0">
                                          <p:val>
                                            <p:strVal val="#ppt_x"/>
                                          </p:val>
                                        </p:tav>
                                        <p:tav tm="100000">
                                          <p:val>
                                            <p:strVal val="#ppt_x"/>
                                          </p:val>
                                        </p:tav>
                                      </p:tavLst>
                                    </p:anim>
                                    <p:anim calcmode="lin" valueType="num">
                                      <p:cBhvr>
                                        <p:cTn id="14" dur="1000" fill="hold"/>
                                        <p:tgtEl>
                                          <p:spTgt spid="26">
                                            <p:graphicEl>
                                              <a:dgm id="{8A9C7B0F-4529-4E1B-8AE7-5760D7DFAB5F}"/>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graphicEl>
                                              <a:dgm id="{49E23F15-360D-4E23-B35D-81082F9CE5B2}"/>
                                            </p:graphicEl>
                                          </p:spTgt>
                                        </p:tgtEl>
                                        <p:attrNameLst>
                                          <p:attrName>style.visibility</p:attrName>
                                        </p:attrNameLst>
                                      </p:cBhvr>
                                      <p:to>
                                        <p:strVal val="visible"/>
                                      </p:to>
                                    </p:set>
                                    <p:animEffect transition="in" filter="fade">
                                      <p:cBhvr>
                                        <p:cTn id="19" dur="1000"/>
                                        <p:tgtEl>
                                          <p:spTgt spid="26">
                                            <p:graphicEl>
                                              <a:dgm id="{49E23F15-360D-4E23-B35D-81082F9CE5B2}"/>
                                            </p:graphicEl>
                                          </p:spTgt>
                                        </p:tgtEl>
                                      </p:cBhvr>
                                    </p:animEffect>
                                    <p:anim calcmode="lin" valueType="num">
                                      <p:cBhvr>
                                        <p:cTn id="20" dur="1000" fill="hold"/>
                                        <p:tgtEl>
                                          <p:spTgt spid="26">
                                            <p:graphicEl>
                                              <a:dgm id="{49E23F15-360D-4E23-B35D-81082F9CE5B2}"/>
                                            </p:graphicEl>
                                          </p:spTgt>
                                        </p:tgtEl>
                                        <p:attrNameLst>
                                          <p:attrName>ppt_x</p:attrName>
                                        </p:attrNameLst>
                                      </p:cBhvr>
                                      <p:tavLst>
                                        <p:tav tm="0">
                                          <p:val>
                                            <p:strVal val="#ppt_x"/>
                                          </p:val>
                                        </p:tav>
                                        <p:tav tm="100000">
                                          <p:val>
                                            <p:strVal val="#ppt_x"/>
                                          </p:val>
                                        </p:tav>
                                      </p:tavLst>
                                    </p:anim>
                                    <p:anim calcmode="lin" valueType="num">
                                      <p:cBhvr>
                                        <p:cTn id="21" dur="1000" fill="hold"/>
                                        <p:tgtEl>
                                          <p:spTgt spid="26">
                                            <p:graphicEl>
                                              <a:dgm id="{49E23F15-360D-4E23-B35D-81082F9CE5B2}"/>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graphicEl>
                                              <a:dgm id="{CD5411DC-E8EC-4AB7-BC34-62D17F9BDA6C}"/>
                                            </p:graphicEl>
                                          </p:spTgt>
                                        </p:tgtEl>
                                        <p:attrNameLst>
                                          <p:attrName>style.visibility</p:attrName>
                                        </p:attrNameLst>
                                      </p:cBhvr>
                                      <p:to>
                                        <p:strVal val="visible"/>
                                      </p:to>
                                    </p:set>
                                    <p:animEffect transition="in" filter="fade">
                                      <p:cBhvr>
                                        <p:cTn id="24" dur="1000"/>
                                        <p:tgtEl>
                                          <p:spTgt spid="26">
                                            <p:graphicEl>
                                              <a:dgm id="{CD5411DC-E8EC-4AB7-BC34-62D17F9BDA6C}"/>
                                            </p:graphicEl>
                                          </p:spTgt>
                                        </p:tgtEl>
                                      </p:cBhvr>
                                    </p:animEffect>
                                    <p:anim calcmode="lin" valueType="num">
                                      <p:cBhvr>
                                        <p:cTn id="25" dur="1000" fill="hold"/>
                                        <p:tgtEl>
                                          <p:spTgt spid="26">
                                            <p:graphicEl>
                                              <a:dgm id="{CD5411DC-E8EC-4AB7-BC34-62D17F9BDA6C}"/>
                                            </p:graphicEl>
                                          </p:spTgt>
                                        </p:tgtEl>
                                        <p:attrNameLst>
                                          <p:attrName>ppt_x</p:attrName>
                                        </p:attrNameLst>
                                      </p:cBhvr>
                                      <p:tavLst>
                                        <p:tav tm="0">
                                          <p:val>
                                            <p:strVal val="#ppt_x"/>
                                          </p:val>
                                        </p:tav>
                                        <p:tav tm="100000">
                                          <p:val>
                                            <p:strVal val="#ppt_x"/>
                                          </p:val>
                                        </p:tav>
                                      </p:tavLst>
                                    </p:anim>
                                    <p:anim calcmode="lin" valueType="num">
                                      <p:cBhvr>
                                        <p:cTn id="26" dur="1000" fill="hold"/>
                                        <p:tgtEl>
                                          <p:spTgt spid="26">
                                            <p:graphicEl>
                                              <a:dgm id="{CD5411DC-E8EC-4AB7-BC34-62D17F9BDA6C}"/>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graphicEl>
                                              <a:dgm id="{46DCA3D3-638C-42C8-B14F-05F7CF8E4572}"/>
                                            </p:graphicEl>
                                          </p:spTgt>
                                        </p:tgtEl>
                                        <p:attrNameLst>
                                          <p:attrName>style.visibility</p:attrName>
                                        </p:attrNameLst>
                                      </p:cBhvr>
                                      <p:to>
                                        <p:strVal val="visible"/>
                                      </p:to>
                                    </p:set>
                                    <p:animEffect transition="in" filter="fade">
                                      <p:cBhvr>
                                        <p:cTn id="31" dur="1000"/>
                                        <p:tgtEl>
                                          <p:spTgt spid="26">
                                            <p:graphicEl>
                                              <a:dgm id="{46DCA3D3-638C-42C8-B14F-05F7CF8E4572}"/>
                                            </p:graphicEl>
                                          </p:spTgt>
                                        </p:tgtEl>
                                      </p:cBhvr>
                                    </p:animEffect>
                                    <p:anim calcmode="lin" valueType="num">
                                      <p:cBhvr>
                                        <p:cTn id="32" dur="1000" fill="hold"/>
                                        <p:tgtEl>
                                          <p:spTgt spid="26">
                                            <p:graphicEl>
                                              <a:dgm id="{46DCA3D3-638C-42C8-B14F-05F7CF8E4572}"/>
                                            </p:graphicEl>
                                          </p:spTgt>
                                        </p:tgtEl>
                                        <p:attrNameLst>
                                          <p:attrName>ppt_x</p:attrName>
                                        </p:attrNameLst>
                                      </p:cBhvr>
                                      <p:tavLst>
                                        <p:tav tm="0">
                                          <p:val>
                                            <p:strVal val="#ppt_x"/>
                                          </p:val>
                                        </p:tav>
                                        <p:tav tm="100000">
                                          <p:val>
                                            <p:strVal val="#ppt_x"/>
                                          </p:val>
                                        </p:tav>
                                      </p:tavLst>
                                    </p:anim>
                                    <p:anim calcmode="lin" valueType="num">
                                      <p:cBhvr>
                                        <p:cTn id="33" dur="1000" fill="hold"/>
                                        <p:tgtEl>
                                          <p:spTgt spid="26">
                                            <p:graphicEl>
                                              <a:dgm id="{46DCA3D3-638C-42C8-B14F-05F7CF8E457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graphicEl>
                                              <a:dgm id="{D3DD9EE0-2CC8-426F-8B98-DEE386211568}"/>
                                            </p:graphicEl>
                                          </p:spTgt>
                                        </p:tgtEl>
                                        <p:attrNameLst>
                                          <p:attrName>style.visibility</p:attrName>
                                        </p:attrNameLst>
                                      </p:cBhvr>
                                      <p:to>
                                        <p:strVal val="visible"/>
                                      </p:to>
                                    </p:set>
                                    <p:animEffect transition="in" filter="fade">
                                      <p:cBhvr>
                                        <p:cTn id="36" dur="1000"/>
                                        <p:tgtEl>
                                          <p:spTgt spid="26">
                                            <p:graphicEl>
                                              <a:dgm id="{D3DD9EE0-2CC8-426F-8B98-DEE386211568}"/>
                                            </p:graphicEl>
                                          </p:spTgt>
                                        </p:tgtEl>
                                      </p:cBhvr>
                                    </p:animEffect>
                                    <p:anim calcmode="lin" valueType="num">
                                      <p:cBhvr>
                                        <p:cTn id="37" dur="1000" fill="hold"/>
                                        <p:tgtEl>
                                          <p:spTgt spid="26">
                                            <p:graphicEl>
                                              <a:dgm id="{D3DD9EE0-2CC8-426F-8B98-DEE386211568}"/>
                                            </p:graphicEl>
                                          </p:spTgt>
                                        </p:tgtEl>
                                        <p:attrNameLst>
                                          <p:attrName>ppt_x</p:attrName>
                                        </p:attrNameLst>
                                      </p:cBhvr>
                                      <p:tavLst>
                                        <p:tav tm="0">
                                          <p:val>
                                            <p:strVal val="#ppt_x"/>
                                          </p:val>
                                        </p:tav>
                                        <p:tav tm="100000">
                                          <p:val>
                                            <p:strVal val="#ppt_x"/>
                                          </p:val>
                                        </p:tav>
                                      </p:tavLst>
                                    </p:anim>
                                    <p:anim calcmode="lin" valueType="num">
                                      <p:cBhvr>
                                        <p:cTn id="38" dur="1000" fill="hold"/>
                                        <p:tgtEl>
                                          <p:spTgt spid="26">
                                            <p:graphicEl>
                                              <a:dgm id="{D3DD9EE0-2CC8-426F-8B98-DEE38621156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6">
                                            <p:graphicEl>
                                              <a:dgm id="{44E2E3FF-08C8-44B1-8DB3-EB3563F9038A}"/>
                                            </p:graphicEl>
                                          </p:spTgt>
                                        </p:tgtEl>
                                        <p:attrNameLst>
                                          <p:attrName>style.visibility</p:attrName>
                                        </p:attrNameLst>
                                      </p:cBhvr>
                                      <p:to>
                                        <p:strVal val="visible"/>
                                      </p:to>
                                    </p:set>
                                    <p:animEffect transition="in" filter="fade">
                                      <p:cBhvr>
                                        <p:cTn id="43" dur="1000"/>
                                        <p:tgtEl>
                                          <p:spTgt spid="26">
                                            <p:graphicEl>
                                              <a:dgm id="{44E2E3FF-08C8-44B1-8DB3-EB3563F9038A}"/>
                                            </p:graphicEl>
                                          </p:spTgt>
                                        </p:tgtEl>
                                      </p:cBhvr>
                                    </p:animEffect>
                                    <p:anim calcmode="lin" valueType="num">
                                      <p:cBhvr>
                                        <p:cTn id="44" dur="1000" fill="hold"/>
                                        <p:tgtEl>
                                          <p:spTgt spid="26">
                                            <p:graphicEl>
                                              <a:dgm id="{44E2E3FF-08C8-44B1-8DB3-EB3563F9038A}"/>
                                            </p:graphicEl>
                                          </p:spTgt>
                                        </p:tgtEl>
                                        <p:attrNameLst>
                                          <p:attrName>ppt_x</p:attrName>
                                        </p:attrNameLst>
                                      </p:cBhvr>
                                      <p:tavLst>
                                        <p:tav tm="0">
                                          <p:val>
                                            <p:strVal val="#ppt_x"/>
                                          </p:val>
                                        </p:tav>
                                        <p:tav tm="100000">
                                          <p:val>
                                            <p:strVal val="#ppt_x"/>
                                          </p:val>
                                        </p:tav>
                                      </p:tavLst>
                                    </p:anim>
                                    <p:anim calcmode="lin" valueType="num">
                                      <p:cBhvr>
                                        <p:cTn id="45" dur="1000" fill="hold"/>
                                        <p:tgtEl>
                                          <p:spTgt spid="26">
                                            <p:graphicEl>
                                              <a:dgm id="{44E2E3FF-08C8-44B1-8DB3-EB3563F9038A}"/>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6">
                                            <p:graphicEl>
                                              <a:dgm id="{AEB3B28E-42AF-40F0-97AD-53BC52F32F5C}"/>
                                            </p:graphicEl>
                                          </p:spTgt>
                                        </p:tgtEl>
                                        <p:attrNameLst>
                                          <p:attrName>style.visibility</p:attrName>
                                        </p:attrNameLst>
                                      </p:cBhvr>
                                      <p:to>
                                        <p:strVal val="visible"/>
                                      </p:to>
                                    </p:set>
                                    <p:animEffect transition="in" filter="fade">
                                      <p:cBhvr>
                                        <p:cTn id="48" dur="1000"/>
                                        <p:tgtEl>
                                          <p:spTgt spid="26">
                                            <p:graphicEl>
                                              <a:dgm id="{AEB3B28E-42AF-40F0-97AD-53BC52F32F5C}"/>
                                            </p:graphicEl>
                                          </p:spTgt>
                                        </p:tgtEl>
                                      </p:cBhvr>
                                    </p:animEffect>
                                    <p:anim calcmode="lin" valueType="num">
                                      <p:cBhvr>
                                        <p:cTn id="49" dur="1000" fill="hold"/>
                                        <p:tgtEl>
                                          <p:spTgt spid="26">
                                            <p:graphicEl>
                                              <a:dgm id="{AEB3B28E-42AF-40F0-97AD-53BC52F32F5C}"/>
                                            </p:graphicEl>
                                          </p:spTgt>
                                        </p:tgtEl>
                                        <p:attrNameLst>
                                          <p:attrName>ppt_x</p:attrName>
                                        </p:attrNameLst>
                                      </p:cBhvr>
                                      <p:tavLst>
                                        <p:tav tm="0">
                                          <p:val>
                                            <p:strVal val="#ppt_x"/>
                                          </p:val>
                                        </p:tav>
                                        <p:tav tm="100000">
                                          <p:val>
                                            <p:strVal val="#ppt_x"/>
                                          </p:val>
                                        </p:tav>
                                      </p:tavLst>
                                    </p:anim>
                                    <p:anim calcmode="lin" valueType="num">
                                      <p:cBhvr>
                                        <p:cTn id="50" dur="1000" fill="hold"/>
                                        <p:tgtEl>
                                          <p:spTgt spid="26">
                                            <p:graphicEl>
                                              <a:dgm id="{AEB3B28E-42AF-40F0-97AD-53BC52F32F5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564904"/>
            <a:ext cx="8229600" cy="1143000"/>
          </a:xfrm>
          <a:prstGeom prst="rect">
            <a:avLst/>
          </a:prstGeom>
          <a:effectLst>
            <a:glow rad="63500">
              <a:schemeClr val="accent1">
                <a:satMod val="175000"/>
                <a:alpha val="40000"/>
              </a:schemeClr>
            </a:glow>
          </a:effectLst>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VE" sz="4000" dirty="0">
              <a:solidFill>
                <a:srgbClr val="FFFF00"/>
              </a:solidFill>
              <a:latin typeface="Tahoma" pitchFamily="34" charset="0"/>
              <a:ea typeface="Tahoma" pitchFamily="34" charset="0"/>
              <a:cs typeface="Tahoma" pitchFamily="34" charset="0"/>
            </a:endParaRPr>
          </a:p>
        </p:txBody>
      </p:sp>
      <p:sp>
        <p:nvSpPr>
          <p:cNvPr id="8" name="7 Rectángulo"/>
          <p:cNvSpPr/>
          <p:nvPr/>
        </p:nvSpPr>
        <p:spPr>
          <a:xfrm>
            <a:off x="1012776" y="2924944"/>
            <a:ext cx="734481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s-VE" sz="5400" b="1" dirty="0" smtClean="0">
                <a:solidFill>
                  <a:srgbClr val="FFFF00"/>
                </a:solidFill>
                <a:effectLst>
                  <a:reflection blurRad="6350" stA="55000" endA="300" endPos="45500" dir="5400000" sy="-100000" algn="bl" rotWithShape="0"/>
                </a:effectLst>
                <a:latin typeface="Calibri" pitchFamily="34" charset="0"/>
                <a:cs typeface="Calibri" pitchFamily="34" charset="0"/>
              </a:rPr>
              <a:t>Metodología</a:t>
            </a:r>
            <a:r>
              <a:rPr lang="en-US" sz="5400" b="1" dirty="0" smtClean="0">
                <a:solidFill>
                  <a:srgbClr val="FFFF00"/>
                </a:solidFill>
                <a:effectLst>
                  <a:reflection blurRad="6350" stA="55000" endA="300" endPos="45500" dir="5400000" sy="-100000" algn="bl" rotWithShape="0"/>
                </a:effectLst>
                <a:latin typeface="Calibri" pitchFamily="34" charset="0"/>
                <a:cs typeface="Calibri" pitchFamily="34" charset="0"/>
              </a:rPr>
              <a:t> del </a:t>
            </a:r>
            <a:r>
              <a:rPr lang="es-VE" sz="5400" b="1" dirty="0" smtClean="0">
                <a:solidFill>
                  <a:srgbClr val="FFFF00"/>
                </a:solidFill>
                <a:effectLst>
                  <a:reflection blurRad="6350" stA="55000" endA="300" endPos="45500" dir="5400000" sy="-100000" algn="bl" rotWithShape="0"/>
                </a:effectLst>
                <a:latin typeface="Calibri" pitchFamily="34" charset="0"/>
                <a:cs typeface="Calibri" pitchFamily="34" charset="0"/>
              </a:rPr>
              <a:t>Estudio</a:t>
            </a:r>
            <a:endParaRPr lang="es-VE" sz="5400" b="1" dirty="0">
              <a:solidFill>
                <a:srgbClr val="FFFF00"/>
              </a:solidFill>
              <a:effectLst>
                <a:reflection blurRad="6350" stA="55000" endA="300" endPos="45500"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3286016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descr="Resultado de imagen para NHLB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7 Rectángulo"/>
          <p:cNvSpPr/>
          <p:nvPr/>
        </p:nvSpPr>
        <p:spPr>
          <a:xfrm>
            <a:off x="5151549" y="6441464"/>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
        <p:nvSpPr>
          <p:cNvPr id="2" name="1 CuadroTexto"/>
          <p:cNvSpPr txBox="1"/>
          <p:nvPr/>
        </p:nvSpPr>
        <p:spPr>
          <a:xfrm>
            <a:off x="358727" y="1643089"/>
            <a:ext cx="8459512" cy="4524315"/>
          </a:xfrm>
          <a:prstGeom prst="rect">
            <a:avLst/>
          </a:prstGeom>
          <a:noFill/>
        </p:spPr>
        <p:txBody>
          <a:bodyPr wrap="square" rtlCol="0">
            <a:spAutoFit/>
          </a:bodyPr>
          <a:lstStyle/>
          <a:p>
            <a:pPr marL="285750" indent="-285750" algn="just">
              <a:buFont typeface="Arial" pitchFamily="34" charset="0"/>
              <a:buChar char="•"/>
            </a:pPr>
            <a:r>
              <a:rPr lang="es-VE" dirty="0">
                <a:latin typeface="Calibri" pitchFamily="34" charset="0"/>
                <a:cs typeface="Calibri" pitchFamily="34" charset="0"/>
              </a:rPr>
              <a:t>El ensayo original fue un ensayo aleatorizado, controlado, simple ciego que inscribió a veteranos y se realizó en 18 centros médicos de VA entre febrero de 2002 y junio de </a:t>
            </a:r>
            <a:r>
              <a:rPr lang="es-VE" dirty="0" smtClean="0">
                <a:latin typeface="Calibri" pitchFamily="34" charset="0"/>
                <a:cs typeface="Calibri" pitchFamily="34" charset="0"/>
              </a:rPr>
              <a:t>2007.</a:t>
            </a:r>
          </a:p>
          <a:p>
            <a:pPr marL="285750" indent="-285750" algn="just">
              <a:buFont typeface="Arial" pitchFamily="34" charset="0"/>
              <a:buChar char="•"/>
            </a:pPr>
            <a:endParaRPr lang="es-VE" dirty="0" smtClean="0">
              <a:latin typeface="Calibri" pitchFamily="34" charset="0"/>
              <a:cs typeface="Calibri" pitchFamily="34" charset="0"/>
            </a:endParaRPr>
          </a:p>
          <a:p>
            <a:pPr marL="285750" indent="-285750" algn="just">
              <a:buFont typeface="Arial" pitchFamily="34" charset="0"/>
              <a:buChar char="•"/>
            </a:pPr>
            <a:r>
              <a:rPr lang="es-VE" dirty="0">
                <a:latin typeface="Calibri" pitchFamily="34" charset="0"/>
                <a:cs typeface="Calibri" pitchFamily="34" charset="0"/>
              </a:rPr>
              <a:t>En enero de 2013, los miembros del comité ejecutivo y del comité ejecutivo de ROOBY-FS diseñaron este estudio de seguimiento de 5 años. </a:t>
            </a:r>
            <a:endParaRPr lang="es-VE" dirty="0" smtClean="0">
              <a:latin typeface="Calibri" pitchFamily="34" charset="0"/>
              <a:cs typeface="Calibri" pitchFamily="34" charset="0"/>
            </a:endParaRPr>
          </a:p>
          <a:p>
            <a:pPr marL="285750" indent="-285750" algn="just">
              <a:buFont typeface="Arial" pitchFamily="34" charset="0"/>
              <a:buChar char="•"/>
            </a:pPr>
            <a:endParaRPr lang="es-VE" dirty="0">
              <a:latin typeface="Calibri" pitchFamily="34" charset="0"/>
              <a:cs typeface="Calibri" pitchFamily="34" charset="0"/>
            </a:endParaRPr>
          </a:p>
          <a:p>
            <a:pPr marL="285750" indent="-285750" algn="just">
              <a:buFont typeface="Arial" pitchFamily="34" charset="0"/>
              <a:buChar char="•"/>
            </a:pPr>
            <a:r>
              <a:rPr lang="es-VE" dirty="0">
                <a:latin typeface="Calibri" pitchFamily="34" charset="0"/>
                <a:cs typeface="Calibri" pitchFamily="34" charset="0"/>
              </a:rPr>
              <a:t>El estudio de seguimiento fue revisado científicamente y aprobado por la Junta de Revisión de Mérito Clínico de VA con financiación separada del Programa de Estudios Cooperativos </a:t>
            </a:r>
            <a:r>
              <a:rPr lang="es-VE" dirty="0" smtClean="0">
                <a:latin typeface="Calibri" pitchFamily="34" charset="0"/>
                <a:cs typeface="Calibri" pitchFamily="34" charset="0"/>
              </a:rPr>
              <a:t>(CSP ) VA. </a:t>
            </a:r>
          </a:p>
          <a:p>
            <a:pPr marL="285750" indent="-285750" algn="just">
              <a:buFont typeface="Arial" pitchFamily="34" charset="0"/>
              <a:buChar char="•"/>
            </a:pPr>
            <a:endParaRPr lang="es-VE" dirty="0" smtClean="0">
              <a:latin typeface="Calibri" pitchFamily="34" charset="0"/>
              <a:cs typeface="Calibri" pitchFamily="34" charset="0"/>
            </a:endParaRPr>
          </a:p>
          <a:p>
            <a:pPr marL="285750" indent="-285750" algn="just">
              <a:buFont typeface="Arial" pitchFamily="34" charset="0"/>
              <a:buChar char="•"/>
            </a:pPr>
            <a:r>
              <a:rPr lang="es-VE" dirty="0">
                <a:latin typeface="Calibri" pitchFamily="34" charset="0"/>
                <a:cs typeface="Calibri" pitchFamily="34" charset="0"/>
              </a:rPr>
              <a:t>Los revisores nacionales de enfermería extrajeron los datos clínicos de los registros médicos </a:t>
            </a:r>
            <a:r>
              <a:rPr lang="es-VE" dirty="0" smtClean="0">
                <a:latin typeface="Calibri" pitchFamily="34" charset="0"/>
                <a:cs typeface="Calibri" pitchFamily="34" charset="0"/>
              </a:rPr>
              <a:t>de VA.</a:t>
            </a:r>
          </a:p>
          <a:p>
            <a:pPr marL="285750" indent="-285750" algn="just">
              <a:buFont typeface="Arial" pitchFamily="34" charset="0"/>
              <a:buChar char="•"/>
            </a:pPr>
            <a:endParaRPr lang="es-VE" dirty="0">
              <a:latin typeface="Calibri" pitchFamily="34" charset="0"/>
              <a:cs typeface="Calibri" pitchFamily="34" charset="0"/>
            </a:endParaRPr>
          </a:p>
          <a:p>
            <a:pPr marL="285750" indent="-285750" algn="just">
              <a:buFont typeface="Arial" pitchFamily="34" charset="0"/>
              <a:buChar char="•"/>
            </a:pPr>
            <a:r>
              <a:rPr lang="es-VE" dirty="0" smtClean="0">
                <a:latin typeface="Calibri" pitchFamily="34" charset="0"/>
                <a:cs typeface="Calibri" pitchFamily="34" charset="0"/>
              </a:rPr>
              <a:t>Fue aprobado por las juntas </a:t>
            </a:r>
            <a:r>
              <a:rPr lang="es-VE" dirty="0">
                <a:latin typeface="Calibri" pitchFamily="34" charset="0"/>
                <a:cs typeface="Calibri" pitchFamily="34" charset="0"/>
              </a:rPr>
              <a:t>de revisión institucional asociadas con el Denver Medical Center, la Stanford </a:t>
            </a:r>
            <a:r>
              <a:rPr lang="es-VE" dirty="0" err="1">
                <a:latin typeface="Calibri" pitchFamily="34" charset="0"/>
                <a:cs typeface="Calibri" pitchFamily="34" charset="0"/>
              </a:rPr>
              <a:t>University</a:t>
            </a:r>
            <a:r>
              <a:rPr lang="es-VE" dirty="0">
                <a:latin typeface="Calibri" pitchFamily="34" charset="0"/>
                <a:cs typeface="Calibri" pitchFamily="34" charset="0"/>
              </a:rPr>
              <a:t> y el </a:t>
            </a:r>
            <a:r>
              <a:rPr lang="es-VE" dirty="0" err="1">
                <a:latin typeface="Calibri" pitchFamily="34" charset="0"/>
                <a:cs typeface="Calibri" pitchFamily="34" charset="0"/>
              </a:rPr>
              <a:t>Northport</a:t>
            </a:r>
            <a:r>
              <a:rPr lang="es-VE" dirty="0">
                <a:latin typeface="Calibri" pitchFamily="34" charset="0"/>
                <a:cs typeface="Calibri" pitchFamily="34" charset="0"/>
              </a:rPr>
              <a:t> VA Medical Center.</a:t>
            </a:r>
          </a:p>
        </p:txBody>
      </p:sp>
      <p:sp>
        <p:nvSpPr>
          <p:cNvPr id="4" name="3 CuadroTexto"/>
          <p:cNvSpPr txBox="1"/>
          <p:nvPr/>
        </p:nvSpPr>
        <p:spPr>
          <a:xfrm>
            <a:off x="1960191" y="534322"/>
            <a:ext cx="5256584" cy="646331"/>
          </a:xfrm>
          <a:prstGeom prst="rect">
            <a:avLst/>
          </a:prstGeom>
          <a:noFill/>
        </p:spPr>
        <p:txBody>
          <a:bodyPr wrap="square" rtlCol="0">
            <a:spAutoFit/>
          </a:bodyPr>
          <a:lstStyle/>
          <a:p>
            <a:pPr algn="ctr"/>
            <a:r>
              <a:rPr lang="es-VE" sz="3600" b="1" dirty="0" smtClean="0">
                <a:solidFill>
                  <a:srgbClr val="FFFF00"/>
                </a:solidFill>
                <a:latin typeface="Calibri" pitchFamily="34" charset="0"/>
                <a:cs typeface="Calibri" pitchFamily="34" charset="0"/>
              </a:rPr>
              <a:t>DISEÑO DEL ESTUDIO</a:t>
            </a:r>
            <a:endParaRPr lang="es-VE" sz="3600"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71299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09600" y="777922"/>
            <a:ext cx="7924800" cy="4640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VE" sz="3600" b="1" dirty="0">
                <a:solidFill>
                  <a:srgbClr val="FFFF00"/>
                </a:solidFill>
                <a:latin typeface="Calibri" pitchFamily="34" charset="0"/>
                <a:cs typeface="Calibri" pitchFamily="34" charset="0"/>
              </a:rPr>
              <a:t>Criterios de </a:t>
            </a:r>
            <a:r>
              <a:rPr lang="es-VE" sz="3600" b="1" dirty="0" smtClean="0">
                <a:solidFill>
                  <a:srgbClr val="FFFF00"/>
                </a:solidFill>
                <a:latin typeface="Calibri" pitchFamily="34" charset="0"/>
                <a:cs typeface="Calibri" pitchFamily="34" charset="0"/>
              </a:rPr>
              <a:t>Inclusión</a:t>
            </a:r>
            <a:endParaRPr lang="es-MX" sz="3600" b="1" dirty="0">
              <a:solidFill>
                <a:srgbClr val="FFFF00"/>
              </a:solidFill>
              <a:latin typeface="Calibri" pitchFamily="34" charset="0"/>
              <a:cs typeface="Calibri" pitchFamily="34" charset="0"/>
            </a:endParaRPr>
          </a:p>
        </p:txBody>
      </p:sp>
      <p:sp>
        <p:nvSpPr>
          <p:cNvPr id="5" name="4 Marcador de contenido"/>
          <p:cNvSpPr>
            <a:spLocks noGrp="1"/>
          </p:cNvSpPr>
          <p:nvPr>
            <p:ph sz="quarter" idx="13"/>
          </p:nvPr>
        </p:nvSpPr>
        <p:spPr>
          <a:xfrm>
            <a:off x="971600" y="1844824"/>
            <a:ext cx="7194376" cy="3593592"/>
          </a:xfr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endParaRPr lang="es-VE" b="1" dirty="0"/>
          </a:p>
          <a:p>
            <a:endParaRPr lang="es-VE" b="1" dirty="0"/>
          </a:p>
          <a:p>
            <a:endParaRPr lang="es-VE" b="1" dirty="0"/>
          </a:p>
          <a:p>
            <a:pPr marL="0" indent="0">
              <a:buNone/>
            </a:pPr>
            <a:endParaRPr lang="es-MX" b="1" dirty="0" smtClean="0"/>
          </a:p>
          <a:p>
            <a:pPr marL="0" indent="0">
              <a:buNone/>
            </a:pPr>
            <a:endParaRPr lang="es-MX" b="1" dirty="0"/>
          </a:p>
        </p:txBody>
      </p:sp>
      <p:sp>
        <p:nvSpPr>
          <p:cNvPr id="6" name="4 Rectángulo"/>
          <p:cNvSpPr/>
          <p:nvPr/>
        </p:nvSpPr>
        <p:spPr>
          <a:xfrm>
            <a:off x="5004048" y="6581001"/>
            <a:ext cx="3815991" cy="276999"/>
          </a:xfrm>
          <a:prstGeom prst="rect">
            <a:avLst/>
          </a:prstGeom>
        </p:spPr>
        <p:txBody>
          <a:bodyPr wrap="square">
            <a:spAutoFit/>
          </a:bodyPr>
          <a:lstStyle/>
          <a:p>
            <a:r>
              <a:rPr lang="es-VE" sz="1200" dirty="0"/>
              <a:t>n </a:t>
            </a:r>
            <a:r>
              <a:rPr lang="es-VE" sz="1200" dirty="0" err="1"/>
              <a:t>engl</a:t>
            </a:r>
            <a:r>
              <a:rPr lang="es-VE" sz="1200" dirty="0"/>
              <a:t> j </a:t>
            </a:r>
            <a:r>
              <a:rPr lang="es-VE" sz="1200" dirty="0" err="1"/>
              <a:t>med</a:t>
            </a:r>
            <a:r>
              <a:rPr lang="es-VE" sz="1200" dirty="0"/>
              <a:t> </a:t>
            </a:r>
            <a:r>
              <a:rPr lang="es-VE" sz="1200" dirty="0" smtClean="0"/>
              <a:t>vol.31-19 </a:t>
            </a:r>
            <a:r>
              <a:rPr lang="es-VE" sz="1200" dirty="0"/>
              <a:t>nejm.org </a:t>
            </a:r>
            <a:r>
              <a:rPr lang="es-VE" sz="1200" dirty="0" err="1" smtClean="0"/>
              <a:t>November</a:t>
            </a:r>
            <a:r>
              <a:rPr lang="es-VE" sz="1200" dirty="0" smtClean="0"/>
              <a:t> 5, 2009</a:t>
            </a:r>
            <a:endParaRPr lang="es-VE" sz="1200" dirty="0"/>
          </a:p>
        </p:txBody>
      </p:sp>
      <p:sp>
        <p:nvSpPr>
          <p:cNvPr id="2" name="Rectángulo 1"/>
          <p:cNvSpPr/>
          <p:nvPr/>
        </p:nvSpPr>
        <p:spPr>
          <a:xfrm>
            <a:off x="1475656" y="2645852"/>
            <a:ext cx="6192688" cy="1763944"/>
          </a:xfrm>
          <a:prstGeom prst="rect">
            <a:avLst/>
          </a:prstGeom>
        </p:spPr>
        <p:txBody>
          <a:bodyPr wrap="square">
            <a:spAutoFit/>
          </a:bodyPr>
          <a:lstStyle/>
          <a:p>
            <a:pPr algn="just">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VE" sz="2400" dirty="0" smtClean="0">
                <a:latin typeface="inherit"/>
                <a:ea typeface="Times New Roman" panose="02020603050405020304" pitchFamily="18" charset="0"/>
                <a:cs typeface="Courier New" panose="02070309020205020404" pitchFamily="49" charset="0"/>
              </a:rPr>
              <a:t>Todos los veteranos que brindan un consentimiento informado que requieren un procedimiento quirúrgico electivo o estable de CABG.</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91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1118</TotalTime>
  <Words>1520</Words>
  <Application>Microsoft Office PowerPoint</Application>
  <PresentationFormat>Presentación en pantalla (4:3)</PresentationFormat>
  <Paragraphs>124</Paragraphs>
  <Slides>26</Slides>
  <Notes>10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Perspectiva</vt:lpstr>
      <vt:lpstr> </vt:lpstr>
      <vt:lpstr>PREGUNTA</vt:lpstr>
      <vt:lpstr>Presentación de PowerPoint</vt:lpstr>
      <vt:lpstr>Introducción</vt:lpstr>
      <vt:lpstr>Objetivo</vt:lpstr>
      <vt:lpstr>Presentación de PowerPoint</vt:lpstr>
      <vt:lpstr>Presentación de PowerPoint</vt:lpstr>
      <vt:lpstr>Presentación de PowerPoint</vt:lpstr>
      <vt:lpstr>Presentación de PowerPoint</vt:lpstr>
      <vt:lpstr>Criterios de exclusión </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       DISCUSIÓN  </vt:lpstr>
      <vt:lpstr>       DISCUSIÓN  </vt:lpstr>
      <vt:lpstr>       DISCUSIÓN  </vt:lpstr>
      <vt:lpstr>       DISCUSIÓN  </vt:lpstr>
      <vt:lpstr>Conclusion </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58</cp:revision>
  <dcterms:created xsi:type="dcterms:W3CDTF">2018-04-22T22:19:34Z</dcterms:created>
  <dcterms:modified xsi:type="dcterms:W3CDTF">2018-04-27T17:19:50Z</dcterms:modified>
</cp:coreProperties>
</file>