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2" r:id="rId2"/>
    <p:sldId id="257" r:id="rId3"/>
    <p:sldId id="258" r:id="rId4"/>
    <p:sldId id="259" r:id="rId5"/>
    <p:sldId id="299" r:id="rId6"/>
    <p:sldId id="300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93" r:id="rId15"/>
    <p:sldId id="294" r:id="rId16"/>
    <p:sldId id="296" r:id="rId17"/>
    <p:sldId id="295" r:id="rId18"/>
    <p:sldId id="282" r:id="rId19"/>
    <p:sldId id="303" r:id="rId20"/>
    <p:sldId id="302" r:id="rId21"/>
    <p:sldId id="301" r:id="rId22"/>
    <p:sldId id="286" r:id="rId23"/>
    <p:sldId id="287" r:id="rId24"/>
    <p:sldId id="288" r:id="rId25"/>
    <p:sldId id="289" r:id="rId26"/>
    <p:sldId id="285" r:id="rId27"/>
    <p:sldId id="304" r:id="rId28"/>
    <p:sldId id="29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3" autoAdjust="0"/>
    <p:restoredTop sz="94660"/>
  </p:normalViewPr>
  <p:slideViewPr>
    <p:cSldViewPr>
      <p:cViewPr varScale="1">
        <p:scale>
          <a:sx n="38" d="100"/>
          <a:sy n="3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arrow6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Niveles de PA</a:t>
          </a:r>
          <a:endParaRPr lang="es-ES" sz="24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7687B4B4-1ECA-4BBB-8102-8C41F934C2F2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ECV, </a:t>
          </a:r>
          <a:r>
            <a:rPr lang="es-ES" sz="2400" b="1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Stroke</a:t>
          </a:r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, Muerte</a:t>
          </a:r>
          <a:endParaRPr lang="es-ES" sz="24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52DFA254-3971-4B68-A56D-849658D1A887}" type="parTrans" cxnId="{0C1C3F56-78F9-4FE9-9B84-1A9B0E144439}">
      <dgm:prSet/>
      <dgm:spPr/>
      <dgm:t>
        <a:bodyPr/>
        <a:lstStyle/>
        <a:p>
          <a:endParaRPr lang="en-US"/>
        </a:p>
      </dgm:t>
    </dgm:pt>
    <dgm:pt modelId="{80C48C43-0B9C-41A4-BE22-508692831C21}" type="sibTrans" cxnId="{0C1C3F56-78F9-4FE9-9B84-1A9B0E144439}">
      <dgm:prSet/>
      <dgm:spPr/>
      <dgm:t>
        <a:bodyPr/>
        <a:lstStyle/>
        <a:p>
          <a:endParaRPr lang="en-US"/>
        </a:p>
      </dgm:t>
    </dgm:pt>
    <dgm:pt modelId="{260ED628-AF81-41EE-A298-5BD16BFB00D5}" type="pres">
      <dgm:prSet presAssocID="{87E63973-4FC3-4265-A614-077CB9835A2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C16939-9923-443A-B88A-799699406590}" type="pres">
      <dgm:prSet presAssocID="{87E63973-4FC3-4265-A614-077CB9835A26}" presName="ribbon" presStyleLbl="node1" presStyleIdx="0" presStyleCnt="1"/>
      <dgm:spPr/>
      <dgm:t>
        <a:bodyPr/>
        <a:lstStyle/>
        <a:p>
          <a:endParaRPr lang="en-US"/>
        </a:p>
      </dgm:t>
    </dgm:pt>
    <dgm:pt modelId="{355E7924-E1AD-4041-A2F6-87DFDE9033FD}" type="pres">
      <dgm:prSet presAssocID="{87E63973-4FC3-4265-A614-077CB9835A2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9C0DF-87C7-459F-A7B0-FE536C9DB84F}" type="pres">
      <dgm:prSet presAssocID="{87E63973-4FC3-4265-A614-077CB9835A2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C3F56-78F9-4FE9-9B84-1A9B0E144439}" srcId="{87E63973-4FC3-4265-A614-077CB9835A26}" destId="{7687B4B4-1ECA-4BBB-8102-8C41F934C2F2}" srcOrd="1" destOrd="0" parTransId="{52DFA254-3971-4B68-A56D-849658D1A887}" sibTransId="{80C48C43-0B9C-41A4-BE22-508692831C21}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63850E1B-7C4E-4E28-B2DD-6BD343C164DA}" type="presOf" srcId="{87E63973-4FC3-4265-A614-077CB9835A26}" destId="{260ED628-AF81-41EE-A298-5BD16BFB00D5}" srcOrd="0" destOrd="0" presId="urn:microsoft.com/office/officeart/2005/8/layout/arrow6"/>
    <dgm:cxn modelId="{71C70FA0-CE34-4F04-98C5-C755E4AF8AFF}" type="presOf" srcId="{7687B4B4-1ECA-4BBB-8102-8C41F934C2F2}" destId="{00E9C0DF-87C7-459F-A7B0-FE536C9DB84F}" srcOrd="0" destOrd="0" presId="urn:microsoft.com/office/officeart/2005/8/layout/arrow6"/>
    <dgm:cxn modelId="{1736CEDB-FB76-4ED6-B32D-5C833DEE8ADF}" type="presOf" srcId="{BFA048D2-F2A3-426F-9BC0-E2056FE5AB53}" destId="{355E7924-E1AD-4041-A2F6-87DFDE9033FD}" srcOrd="0" destOrd="0" presId="urn:microsoft.com/office/officeart/2005/8/layout/arrow6"/>
    <dgm:cxn modelId="{5F400A88-900C-45ED-84CA-24D70100DA2E}" type="presParOf" srcId="{260ED628-AF81-41EE-A298-5BD16BFB00D5}" destId="{9DC16939-9923-443A-B88A-799699406590}" srcOrd="0" destOrd="0" presId="urn:microsoft.com/office/officeart/2005/8/layout/arrow6"/>
    <dgm:cxn modelId="{79B15540-3EA2-434E-9C73-5A4A5401168D}" type="presParOf" srcId="{260ED628-AF81-41EE-A298-5BD16BFB00D5}" destId="{355E7924-E1AD-4041-A2F6-87DFDE9033FD}" srcOrd="1" destOrd="0" presId="urn:microsoft.com/office/officeart/2005/8/layout/arrow6"/>
    <dgm:cxn modelId="{B983E332-658C-4EF3-8CD8-E0C8E225849A}" type="presParOf" srcId="{260ED628-AF81-41EE-A298-5BD16BFB00D5}" destId="{00E9C0DF-87C7-459F-A7B0-FE536C9DB84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1800" dirty="0" smtClean="0"/>
            <a:t>Este </a:t>
          </a:r>
          <a:r>
            <a:rPr lang="es-ES" sz="1800" dirty="0" err="1" smtClean="0"/>
            <a:t>metanálisis</a:t>
          </a:r>
          <a:r>
            <a:rPr lang="es-ES" sz="1800" dirty="0" smtClean="0"/>
            <a:t> no es un estudio mecanicista; por lo tanto, no podemos determinar si el beneficio asociado con el uso del </a:t>
          </a:r>
          <a:r>
            <a:rPr lang="es-ES" sz="1800" dirty="0" err="1" smtClean="0"/>
            <a:t>tto</a:t>
          </a:r>
          <a:r>
            <a:rPr lang="es-ES" sz="1800" dirty="0" smtClean="0"/>
            <a:t> </a:t>
          </a:r>
          <a:r>
            <a:rPr lang="es-ES" sz="1800" dirty="0" err="1" smtClean="0"/>
            <a:t>antihipertensivo</a:t>
          </a:r>
          <a:r>
            <a:rPr lang="es-ES" sz="1800" dirty="0" smtClean="0"/>
            <a:t> fue atribuible a la disminución de la presión arterial o a otros mecanismos tisulares o </a:t>
          </a:r>
          <a:r>
            <a:rPr lang="es-ES" sz="1800" dirty="0" err="1" smtClean="0"/>
            <a:t>neurohormonales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E2F3CB22-36FA-47B0-A054-D1B8452765E1}">
      <dgm:prSet custT="1"/>
      <dgm:spPr/>
      <dgm:t>
        <a:bodyPr/>
        <a:lstStyle/>
        <a:p>
          <a:pPr algn="ctr"/>
          <a:r>
            <a:rPr lang="es-ES" sz="1800" dirty="0" smtClean="0"/>
            <a:t>Existen datos confusos debido a la pérdida diferencial durante el seguimiento por parte del grupo de tratamiento</a:t>
          </a:r>
          <a:endParaRPr lang="en-US" sz="1800" dirty="0"/>
        </a:p>
      </dgm:t>
    </dgm:pt>
    <dgm:pt modelId="{C9FF00D4-41C7-4CE7-BF81-8A887980C66E}" type="parTrans" cxnId="{51CEC01C-2779-404A-9F96-6655CB6D1B1E}">
      <dgm:prSet/>
      <dgm:spPr/>
      <dgm:t>
        <a:bodyPr/>
        <a:lstStyle/>
        <a:p>
          <a:endParaRPr lang="en-US" sz="1800"/>
        </a:p>
      </dgm:t>
    </dgm:pt>
    <dgm:pt modelId="{3090DF8E-0487-4682-99D9-850667B1A8A3}" type="sibTrans" cxnId="{51CEC01C-2779-404A-9F96-6655CB6D1B1E}">
      <dgm:prSet/>
      <dgm:spPr/>
      <dgm:t>
        <a:bodyPr/>
        <a:lstStyle/>
        <a:p>
          <a:endParaRPr lang="en-US" sz="1800"/>
        </a:p>
      </dgm:t>
    </dgm:pt>
    <dgm:pt modelId="{9D7E9CA9-B988-446E-9E74-89BEBDE4E6ED}">
      <dgm:prSet custT="1"/>
      <dgm:spPr/>
      <dgm:t>
        <a:bodyPr/>
        <a:lstStyle/>
        <a:p>
          <a:pPr algn="ctr" rtl="0"/>
          <a:r>
            <a:rPr lang="es-ES" sz="1800" dirty="0" smtClean="0"/>
            <a:t>Es posible una clasificación errónea de los participantes debido a variaciones en los métodos de medición de la PA entre los estudios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676358E1-279D-4D94-BCEF-CCCB7155B496}" type="parTrans" cxnId="{271F9D61-BFE9-4D7B-B1AF-2603B9BE432B}">
      <dgm:prSet/>
      <dgm:spPr/>
      <dgm:t>
        <a:bodyPr/>
        <a:lstStyle/>
        <a:p>
          <a:endParaRPr lang="en-US" sz="1800"/>
        </a:p>
      </dgm:t>
    </dgm:pt>
    <dgm:pt modelId="{DCCB8455-016C-4FCC-9AC1-9B130CF3E2DF}" type="sibTrans" cxnId="{271F9D61-BFE9-4D7B-B1AF-2603B9BE432B}">
      <dgm:prSet/>
      <dgm:spPr/>
      <dgm:t>
        <a:bodyPr/>
        <a:lstStyle/>
        <a:p>
          <a:endParaRPr lang="en-US" sz="1800"/>
        </a:p>
      </dgm:t>
    </dgm:pt>
    <dgm:pt modelId="{A602566A-DF6D-4345-B0FE-036944CDDFE1}">
      <dgm:prSet custT="1"/>
      <dgm:spPr/>
      <dgm:t>
        <a:bodyPr/>
        <a:lstStyle/>
        <a:p>
          <a:pPr algn="ctr" rtl="0"/>
          <a:r>
            <a:rPr lang="es-ES" sz="1800" dirty="0" smtClean="0"/>
            <a:t>Debido al pequeño número de estudios incluidos, no se puede descartar el sesgo de publicación y la influencia de la heterogeneidad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626526C1-9E9D-4C03-AD53-226967EE15DF}" type="parTrans" cxnId="{CEA5BD75-BAC5-407F-A361-197E243A752D}">
      <dgm:prSet/>
      <dgm:spPr/>
      <dgm:t>
        <a:bodyPr/>
        <a:lstStyle/>
        <a:p>
          <a:endParaRPr lang="en-US" sz="1800"/>
        </a:p>
      </dgm:t>
    </dgm:pt>
    <dgm:pt modelId="{0464B0AA-0ABB-4AA1-9498-9C6EB149D829}" type="sibTrans" cxnId="{CEA5BD75-BAC5-407F-A361-197E243A752D}">
      <dgm:prSet/>
      <dgm:spPr/>
      <dgm:t>
        <a:bodyPr/>
        <a:lstStyle/>
        <a:p>
          <a:endParaRPr lang="en-US" sz="1800"/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EDA7F-B95A-4BD3-B5CD-E5147FE86462}" type="pres">
      <dgm:prSet presAssocID="{BFA048D2-F2A3-426F-9BC0-E2056FE5AB53}" presName="parentText" presStyleLbl="node1" presStyleIdx="0" presStyleCnt="3" custScaleY="106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DDE3-EE86-4EB9-BCCB-CF1C35F57F67}" type="pres">
      <dgm:prSet presAssocID="{8F178CAF-32BD-46AF-99EA-42890DA57DD4}" presName="spacer" presStyleCnt="0"/>
      <dgm:spPr/>
    </dgm:pt>
    <dgm:pt modelId="{04211FB7-D865-41BE-82EA-3615EE361EF7}" type="pres">
      <dgm:prSet presAssocID="{9D7E9CA9-B988-446E-9E74-89BEBDE4E6ED}" presName="parentText" presStyleLbl="node1" presStyleIdx="1" presStyleCnt="3" custScaleY="850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F3ED-5478-4308-9BD9-A15157EC0C9A}" type="pres">
      <dgm:prSet presAssocID="{9D7E9CA9-B988-446E-9E74-89BEBDE4E6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3F270-9F51-46A7-AEA3-F5FC2675B2D4}" type="pres">
      <dgm:prSet presAssocID="{E2F3CB22-36FA-47B0-A054-D1B8452765E1}" presName="parentText" presStyleLbl="node1" presStyleIdx="2" presStyleCnt="3" custScaleY="64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CEA5BD75-BAC5-407F-A361-197E243A752D}" srcId="{9D7E9CA9-B988-446E-9E74-89BEBDE4E6ED}" destId="{A602566A-DF6D-4345-B0FE-036944CDDFE1}" srcOrd="0" destOrd="0" parTransId="{626526C1-9E9D-4C03-AD53-226967EE15DF}" sibTransId="{0464B0AA-0ABB-4AA1-9498-9C6EB149D829}"/>
    <dgm:cxn modelId="{2DE7773B-DB8A-4B88-B421-E4116A21CFED}" type="presOf" srcId="{87E63973-4FC3-4265-A614-077CB9835A26}" destId="{47C98A97-25A0-40A9-9E1C-1AFD557FDDB1}" srcOrd="0" destOrd="0" presId="urn:microsoft.com/office/officeart/2005/8/layout/vList2"/>
    <dgm:cxn modelId="{EA5FDEC4-28AA-42A2-9AC9-B80C546EE5AC}" type="presOf" srcId="{9D7E9CA9-B988-446E-9E74-89BEBDE4E6ED}" destId="{04211FB7-D865-41BE-82EA-3615EE361EF7}" srcOrd="0" destOrd="0" presId="urn:microsoft.com/office/officeart/2005/8/layout/vList2"/>
    <dgm:cxn modelId="{75F63FAD-A5FD-4977-A217-FC2E5590DC7C}" type="presOf" srcId="{BFA048D2-F2A3-426F-9BC0-E2056FE5AB53}" destId="{504EDA7F-B95A-4BD3-B5CD-E5147FE86462}" srcOrd="0" destOrd="0" presId="urn:microsoft.com/office/officeart/2005/8/layout/vList2"/>
    <dgm:cxn modelId="{938E3F05-3929-44D1-AD9B-6FE7C71F15D9}" type="presOf" srcId="{A602566A-DF6D-4345-B0FE-036944CDDFE1}" destId="{4EADF3ED-5478-4308-9BD9-A15157EC0C9A}" srcOrd="0" destOrd="0" presId="urn:microsoft.com/office/officeart/2005/8/layout/vList2"/>
    <dgm:cxn modelId="{D5045E55-B51A-4855-92E3-06E7408D1E73}" type="presOf" srcId="{E2F3CB22-36FA-47B0-A054-D1B8452765E1}" destId="{8463F270-9F51-46A7-AEA3-F5FC2675B2D4}" srcOrd="0" destOrd="0" presId="urn:microsoft.com/office/officeart/2005/8/layout/vList2"/>
    <dgm:cxn modelId="{271F9D61-BFE9-4D7B-B1AF-2603B9BE432B}" srcId="{87E63973-4FC3-4265-A614-077CB9835A26}" destId="{9D7E9CA9-B988-446E-9E74-89BEBDE4E6ED}" srcOrd="1" destOrd="0" parTransId="{676358E1-279D-4D94-BCEF-CCCB7155B496}" sibTransId="{DCCB8455-016C-4FCC-9AC1-9B130CF3E2DF}"/>
    <dgm:cxn modelId="{51CEC01C-2779-404A-9F96-6655CB6D1B1E}" srcId="{87E63973-4FC3-4265-A614-077CB9835A26}" destId="{E2F3CB22-36FA-47B0-A054-D1B8452765E1}" srcOrd="2" destOrd="0" parTransId="{C9FF00D4-41C7-4CE7-BF81-8A887980C66E}" sibTransId="{3090DF8E-0487-4682-99D9-850667B1A8A3}"/>
    <dgm:cxn modelId="{8701723F-0E4C-416F-90D0-F72943FE6A1F}" type="presParOf" srcId="{47C98A97-25A0-40A9-9E1C-1AFD557FDDB1}" destId="{504EDA7F-B95A-4BD3-B5CD-E5147FE86462}" srcOrd="0" destOrd="0" presId="urn:microsoft.com/office/officeart/2005/8/layout/vList2"/>
    <dgm:cxn modelId="{FA862D9D-DD94-471C-811C-7A6865B80235}" type="presParOf" srcId="{47C98A97-25A0-40A9-9E1C-1AFD557FDDB1}" destId="{47A8DDE3-EE86-4EB9-BCCB-CF1C35F57F67}" srcOrd="1" destOrd="0" presId="urn:microsoft.com/office/officeart/2005/8/layout/vList2"/>
    <dgm:cxn modelId="{B5DEAD9F-C748-493E-8409-2AEAC834FBF5}" type="presParOf" srcId="{47C98A97-25A0-40A9-9E1C-1AFD557FDDB1}" destId="{04211FB7-D865-41BE-82EA-3615EE361EF7}" srcOrd="2" destOrd="0" presId="urn:microsoft.com/office/officeart/2005/8/layout/vList2"/>
    <dgm:cxn modelId="{60943D57-557E-4D00-9695-A8BA000EB57A}" type="presParOf" srcId="{47C98A97-25A0-40A9-9E1C-1AFD557FDDB1}" destId="{4EADF3ED-5478-4308-9BD9-A15157EC0C9A}" srcOrd="3" destOrd="0" presId="urn:microsoft.com/office/officeart/2005/8/layout/vList2"/>
    <dgm:cxn modelId="{89FD4CD7-413D-4982-AD5A-EEA38D21A8AB}" type="presParOf" srcId="{47C98A97-25A0-40A9-9E1C-1AFD557FDDB1}" destId="{8463F270-9F51-46A7-AEA3-F5FC2675B2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1800" dirty="0" smtClean="0"/>
            <a:t>La Pre-hipertensión afecta a casi el 30% de la población adulta y conlleva un riesgo elevado de incidencia y mortalidad de ECV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A7D82BAC-0FA4-4E7A-88C6-288F0ED29E2C}">
      <dgm:prSet custT="1"/>
      <dgm:spPr/>
      <dgm:t>
        <a:bodyPr/>
        <a:lstStyle/>
        <a:p>
          <a:pPr algn="ctr" rtl="0"/>
          <a:r>
            <a:rPr lang="es-ES" sz="1800" dirty="0" smtClean="0"/>
            <a:t>Este </a:t>
          </a:r>
          <a:r>
            <a:rPr lang="es-ES" sz="1800" dirty="0" err="1" smtClean="0"/>
            <a:t>metaanálisis</a:t>
          </a:r>
          <a:r>
            <a:rPr lang="es-ES" sz="1800" dirty="0" smtClean="0"/>
            <a:t> es el primero en examinar la asociación entre los medicamentos </a:t>
          </a:r>
          <a:r>
            <a:rPr lang="es-ES" sz="1800" dirty="0" err="1" smtClean="0"/>
            <a:t>antihipertensivos</a:t>
          </a:r>
          <a:r>
            <a:rPr lang="es-ES" sz="1800" dirty="0" smtClean="0"/>
            <a:t> y la morbilidad y mortalidad por ECV y por todas las causas en individuos sin HTA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7C05F6B3-FA6B-45A2-9B5D-DAC7B0BBE6A1}" type="parTrans" cxnId="{0E1DD6D2-E435-4DFE-9936-34A5D7494062}">
      <dgm:prSet/>
      <dgm:spPr/>
      <dgm:t>
        <a:bodyPr/>
        <a:lstStyle/>
        <a:p>
          <a:endParaRPr lang="en-US" sz="1800"/>
        </a:p>
      </dgm:t>
    </dgm:pt>
    <dgm:pt modelId="{47113F36-67C1-481C-8D1D-3F3D97968530}" type="sibTrans" cxnId="{0E1DD6D2-E435-4DFE-9936-34A5D7494062}">
      <dgm:prSet/>
      <dgm:spPr/>
      <dgm:t>
        <a:bodyPr/>
        <a:lstStyle/>
        <a:p>
          <a:endParaRPr lang="en-US" sz="1800"/>
        </a:p>
      </dgm:t>
    </dgm:pt>
    <dgm:pt modelId="{24AF17A8-BB05-4775-906A-9397666622C2}">
      <dgm:prSet custT="1"/>
      <dgm:spPr/>
      <dgm:t>
        <a:bodyPr/>
        <a:lstStyle/>
        <a:p>
          <a:pPr algn="ctr" rtl="0"/>
          <a:r>
            <a:rPr lang="es-ES" sz="1800" dirty="0" smtClean="0"/>
            <a:t>Entre los pacientes con antecedentes clínicos de ECV pero sin hipertensión, el </a:t>
          </a:r>
          <a:r>
            <a:rPr lang="es-ES" sz="1800" dirty="0" err="1" smtClean="0"/>
            <a:t>tto</a:t>
          </a:r>
          <a:r>
            <a:rPr lang="es-ES" sz="1800" dirty="0" smtClean="0"/>
            <a:t> </a:t>
          </a:r>
          <a:r>
            <a:rPr lang="es-ES" sz="1800" dirty="0" err="1" smtClean="0"/>
            <a:t>antihipertensivo</a:t>
          </a:r>
          <a:r>
            <a:rPr lang="es-ES" sz="1800" dirty="0" smtClean="0"/>
            <a:t> se asoció con disminución del riesgo de </a:t>
          </a:r>
          <a:r>
            <a:rPr lang="es-ES" sz="1800" dirty="0" err="1" smtClean="0"/>
            <a:t>Stroke</a:t>
          </a:r>
          <a:r>
            <a:rPr lang="es-ES" sz="1800" dirty="0" smtClean="0"/>
            <a:t>, ICC, eventos compuestos ECV y mortalidad por todas las causas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FA19A7D6-FD28-4E92-8794-0165F3724237}" type="parTrans" cxnId="{11E542DF-5FBD-4D5A-93B3-A3D9205B69AB}">
      <dgm:prSet/>
      <dgm:spPr/>
      <dgm:t>
        <a:bodyPr/>
        <a:lstStyle/>
        <a:p>
          <a:endParaRPr lang="en-US" sz="1800"/>
        </a:p>
      </dgm:t>
    </dgm:pt>
    <dgm:pt modelId="{A31395EB-A780-4666-890D-33422081DCAD}" type="sibTrans" cxnId="{11E542DF-5FBD-4D5A-93B3-A3D9205B69AB}">
      <dgm:prSet/>
      <dgm:spPr/>
      <dgm:t>
        <a:bodyPr/>
        <a:lstStyle/>
        <a:p>
          <a:endParaRPr lang="en-US" sz="1800"/>
        </a:p>
      </dgm:t>
    </dgm:pt>
    <dgm:pt modelId="{3F0C1DCC-CB0F-4B32-85FC-75278C9FAB97}">
      <dgm:prSet custT="1"/>
      <dgm:spPr/>
      <dgm:t>
        <a:bodyPr/>
        <a:lstStyle/>
        <a:p>
          <a:pPr algn="ctr" rtl="0"/>
          <a:r>
            <a:rPr lang="es-ES" sz="1800" dirty="0" smtClean="0"/>
            <a:t>Se necesitan datos de ensayos aleatorios adicionales para evaluar estos resultados en pacientes sin recomendaciones clínicas de ECV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EED5703C-D3D8-450F-A894-D344A43DA92B}" type="parTrans" cxnId="{B6A1304D-7346-40CB-A9D0-E22D62BEC501}">
      <dgm:prSet/>
      <dgm:spPr/>
      <dgm:t>
        <a:bodyPr/>
        <a:lstStyle/>
        <a:p>
          <a:endParaRPr lang="en-US" sz="1800"/>
        </a:p>
      </dgm:t>
    </dgm:pt>
    <dgm:pt modelId="{BE3201F1-1618-4AAC-9184-13EA918B625A}" type="sibTrans" cxnId="{B6A1304D-7346-40CB-A9D0-E22D62BEC501}">
      <dgm:prSet/>
      <dgm:spPr/>
      <dgm:t>
        <a:bodyPr/>
        <a:lstStyle/>
        <a:p>
          <a:endParaRPr lang="en-US" sz="1800"/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EDA7F-B95A-4BD3-B5CD-E5147FE86462}" type="pres">
      <dgm:prSet presAssocID="{BFA048D2-F2A3-426F-9BC0-E2056FE5AB53}" presName="parentText" presStyleLbl="node1" presStyleIdx="0" presStyleCnt="4" custScaleY="645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7221B-4963-443D-8B4F-87BE61A5CED1}" type="pres">
      <dgm:prSet presAssocID="{8F178CAF-32BD-46AF-99EA-42890DA57DD4}" presName="spacer" presStyleCnt="0"/>
      <dgm:spPr/>
      <dgm:t>
        <a:bodyPr/>
        <a:lstStyle/>
        <a:p>
          <a:endParaRPr lang="en-US"/>
        </a:p>
      </dgm:t>
    </dgm:pt>
    <dgm:pt modelId="{12DB87DE-0597-4FB2-8E9E-FB9F883D1A80}" type="pres">
      <dgm:prSet presAssocID="{A7D82BAC-0FA4-4E7A-88C6-288F0ED29E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AC180-491A-4F7C-A28E-477EF9E972CC}" type="pres">
      <dgm:prSet presAssocID="{47113F36-67C1-481C-8D1D-3F3D97968530}" presName="spacer" presStyleCnt="0"/>
      <dgm:spPr/>
    </dgm:pt>
    <dgm:pt modelId="{CAF32D1E-A09B-4248-A697-86DBC1049601}" type="pres">
      <dgm:prSet presAssocID="{24AF17A8-BB05-4775-906A-9397666622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7F82A-4181-4346-87B8-9317AEC8ECD4}" type="pres">
      <dgm:prSet presAssocID="{A31395EB-A780-4666-890D-33422081DCAD}" presName="spacer" presStyleCnt="0"/>
      <dgm:spPr/>
    </dgm:pt>
    <dgm:pt modelId="{CB8FECC3-9D96-4379-B24B-A301A489BAE7}" type="pres">
      <dgm:prSet presAssocID="{3F0C1DCC-CB0F-4B32-85FC-75278C9FAB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7674856D-CC4A-4A89-9FBA-F707B0C2F844}" type="presOf" srcId="{24AF17A8-BB05-4775-906A-9397666622C2}" destId="{CAF32D1E-A09B-4248-A697-86DBC1049601}" srcOrd="0" destOrd="0" presId="urn:microsoft.com/office/officeart/2005/8/layout/vList2"/>
    <dgm:cxn modelId="{CE6A99B6-BAEC-439A-A3CD-0D0670CFC9D2}" type="presOf" srcId="{A7D82BAC-0FA4-4E7A-88C6-288F0ED29E2C}" destId="{12DB87DE-0597-4FB2-8E9E-FB9F883D1A80}" srcOrd="0" destOrd="0" presId="urn:microsoft.com/office/officeart/2005/8/layout/vList2"/>
    <dgm:cxn modelId="{B6A1304D-7346-40CB-A9D0-E22D62BEC501}" srcId="{87E63973-4FC3-4265-A614-077CB9835A26}" destId="{3F0C1DCC-CB0F-4B32-85FC-75278C9FAB97}" srcOrd="3" destOrd="0" parTransId="{EED5703C-D3D8-450F-A894-D344A43DA92B}" sibTransId="{BE3201F1-1618-4AAC-9184-13EA918B625A}"/>
    <dgm:cxn modelId="{B59AE442-C160-4DCF-ABF7-A09F657E52A5}" type="presOf" srcId="{3F0C1DCC-CB0F-4B32-85FC-75278C9FAB97}" destId="{CB8FECC3-9D96-4379-B24B-A301A489BAE7}" srcOrd="0" destOrd="0" presId="urn:microsoft.com/office/officeart/2005/8/layout/vList2"/>
    <dgm:cxn modelId="{0D3FD2EF-640A-4F9A-B3E0-C1D4D59FB8B0}" type="presOf" srcId="{87E63973-4FC3-4265-A614-077CB9835A26}" destId="{47C98A97-25A0-40A9-9E1C-1AFD557FDDB1}" srcOrd="0" destOrd="0" presId="urn:microsoft.com/office/officeart/2005/8/layout/vList2"/>
    <dgm:cxn modelId="{BBF8B8D4-1DC0-429E-8299-23D3523E76BB}" type="presOf" srcId="{BFA048D2-F2A3-426F-9BC0-E2056FE5AB53}" destId="{504EDA7F-B95A-4BD3-B5CD-E5147FE86462}" srcOrd="0" destOrd="0" presId="urn:microsoft.com/office/officeart/2005/8/layout/vList2"/>
    <dgm:cxn modelId="{0E1DD6D2-E435-4DFE-9936-34A5D7494062}" srcId="{87E63973-4FC3-4265-A614-077CB9835A26}" destId="{A7D82BAC-0FA4-4E7A-88C6-288F0ED29E2C}" srcOrd="1" destOrd="0" parTransId="{7C05F6B3-FA6B-45A2-9B5D-DAC7B0BBE6A1}" sibTransId="{47113F36-67C1-481C-8D1D-3F3D97968530}"/>
    <dgm:cxn modelId="{11E542DF-5FBD-4D5A-93B3-A3D9205B69AB}" srcId="{87E63973-4FC3-4265-A614-077CB9835A26}" destId="{24AF17A8-BB05-4775-906A-9397666622C2}" srcOrd="2" destOrd="0" parTransId="{FA19A7D6-FD28-4E92-8794-0165F3724237}" sibTransId="{A31395EB-A780-4666-890D-33422081DCAD}"/>
    <dgm:cxn modelId="{F0742B7B-F4F1-40F5-BDD0-F823BCC274FE}" type="presParOf" srcId="{47C98A97-25A0-40A9-9E1C-1AFD557FDDB1}" destId="{504EDA7F-B95A-4BD3-B5CD-E5147FE86462}" srcOrd="0" destOrd="0" presId="urn:microsoft.com/office/officeart/2005/8/layout/vList2"/>
    <dgm:cxn modelId="{36127925-29F2-4D74-994B-D4D638A8F34F}" type="presParOf" srcId="{47C98A97-25A0-40A9-9E1C-1AFD557FDDB1}" destId="{9777221B-4963-443D-8B4F-87BE61A5CED1}" srcOrd="1" destOrd="0" presId="urn:microsoft.com/office/officeart/2005/8/layout/vList2"/>
    <dgm:cxn modelId="{1617136D-3632-4431-9D7F-1F4D88761C72}" type="presParOf" srcId="{47C98A97-25A0-40A9-9E1C-1AFD557FDDB1}" destId="{12DB87DE-0597-4FB2-8E9E-FB9F883D1A80}" srcOrd="2" destOrd="0" presId="urn:microsoft.com/office/officeart/2005/8/layout/vList2"/>
    <dgm:cxn modelId="{F8000F5B-2324-46DA-9E66-A0339EEA83EA}" type="presParOf" srcId="{47C98A97-25A0-40A9-9E1C-1AFD557FDDB1}" destId="{6FAAC180-491A-4F7C-A28E-477EF9E972CC}" srcOrd="3" destOrd="0" presId="urn:microsoft.com/office/officeart/2005/8/layout/vList2"/>
    <dgm:cxn modelId="{7ED1C1C5-CA73-4A53-8FF4-93BB6123FAC4}" type="presParOf" srcId="{47C98A97-25A0-40A9-9E1C-1AFD557FDDB1}" destId="{CAF32D1E-A09B-4248-A697-86DBC1049601}" srcOrd="4" destOrd="0" presId="urn:microsoft.com/office/officeart/2005/8/layout/vList2"/>
    <dgm:cxn modelId="{D658B57E-84D8-416E-BE82-BC5F7573531C}" type="presParOf" srcId="{47C98A97-25A0-40A9-9E1C-1AFD557FDDB1}" destId="{34F7F82A-4181-4346-87B8-9317AEC8ECD4}" srcOrd="5" destOrd="0" presId="urn:microsoft.com/office/officeart/2005/8/layout/vList2"/>
    <dgm:cxn modelId="{5886E5DA-A3C4-42F6-BF7B-E1E7DE847AA0}" type="presParOf" srcId="{47C98A97-25A0-40A9-9E1C-1AFD557FDDB1}" destId="{CB8FECC3-9D96-4379-B24B-A301A489BA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2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La pregunta de investigación difiere en terminología de lo investigado, sin embargo se pueden extrapolar lo anteriormente llamado </a:t>
          </a:r>
          <a:r>
            <a:rPr lang="es-ES" sz="22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Pre-Hipertensión a Hipertensión </a:t>
          </a:r>
          <a:r>
            <a:rPr lang="es-ES" sz="2200" b="1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estadío</a:t>
          </a:r>
          <a:r>
            <a:rPr lang="es-ES" sz="22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1, </a:t>
          </a:r>
          <a:r>
            <a:rPr lang="es-ES" sz="22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sin embargo se tomaron pacientes con PA menores a dicho rango por lo cual no se puede responder la pregunta planteada con dicho artículo</a:t>
          </a:r>
          <a:endParaRPr lang="es-ES" sz="22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2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2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EDA7F-B95A-4BD3-B5CD-E5147FE86462}" type="pres">
      <dgm:prSet presAssocID="{BFA048D2-F2A3-426F-9BC0-E2056FE5AB53}" presName="parentText" presStyleLbl="node1" presStyleIdx="0" presStyleCnt="1" custScaleY="116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120A0-C2C5-4021-A1D0-02710141AA76}" type="presOf" srcId="{87E63973-4FC3-4265-A614-077CB9835A26}" destId="{47C98A97-25A0-40A9-9E1C-1AFD557FDDB1}" srcOrd="0" destOrd="0" presId="urn:microsoft.com/office/officeart/2005/8/layout/vList2"/>
    <dgm:cxn modelId="{9D14213A-4330-43CC-AFB5-4B7005FAA84F}" type="presOf" srcId="{BFA048D2-F2A3-426F-9BC0-E2056FE5AB53}" destId="{504EDA7F-B95A-4BD3-B5CD-E5147FE86462}" srcOrd="0" destOrd="0" presId="urn:microsoft.com/office/officeart/2005/8/layout/vList2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54808AAA-E5A7-4ED3-97F5-25812F184FB9}" type="presParOf" srcId="{47C98A97-25A0-40A9-9E1C-1AFD557FDDB1}" destId="{504EDA7F-B95A-4BD3-B5CD-E5147FE864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El presente </a:t>
          </a:r>
          <a:r>
            <a:rPr lang="es-ES" sz="2000" b="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nos muestra una intervención a la población que previamente se denominaba como Pre-Hipertensión y los beneficios de la misma sugiriendo los motivos de los puntos de corte actuales de la Guía ACC/AHA 2017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3816FDA4-05EB-44DA-91E8-F130E9A0BBFF}">
      <dgm:prSet custT="1"/>
      <dgm:spPr/>
      <dgm:t>
        <a:bodyPr/>
        <a:lstStyle/>
        <a:p>
          <a:pPr algn="ctr" rtl="0"/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Se registraron múltiples estudios con distintos </a:t>
          </a:r>
          <a:r>
            <a:rPr lang="es-ES" sz="2000" b="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estadíos</a:t>
          </a:r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y solo 2 estudios que involucraban específicamente este rango de PA por lo cual se plantea revisar dichos estudios para comparar los resultados con lo mostrado en este </a:t>
          </a:r>
          <a:r>
            <a:rPr lang="es-ES" sz="2000" b="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y poder extrapolarlo a la práctica diaria en relación a confirmar beneficio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6F573E32-90C9-4EB3-B1BB-71823FB9893A}" type="parTrans" cxnId="{F8065C96-127C-4F64-A322-6A044DC93855}">
      <dgm:prSet/>
      <dgm:spPr/>
      <dgm:t>
        <a:bodyPr/>
        <a:lstStyle/>
        <a:p>
          <a:endParaRPr lang="en-US" sz="2000"/>
        </a:p>
      </dgm:t>
    </dgm:pt>
    <dgm:pt modelId="{2206245C-34CD-43F2-A6E2-64B20956C7A5}" type="sibTrans" cxnId="{F8065C96-127C-4F64-A322-6A044DC93855}">
      <dgm:prSet/>
      <dgm:spPr/>
      <dgm:t>
        <a:bodyPr/>
        <a:lstStyle/>
        <a:p>
          <a:endParaRPr lang="en-US" sz="2000"/>
        </a:p>
      </dgm:t>
    </dgm:pt>
    <dgm:pt modelId="{36A5DA9D-CB35-4046-A12A-84C75EBBB932}">
      <dgm:prSet custT="1"/>
      <dgm:spPr/>
      <dgm:t>
        <a:bodyPr/>
        <a:lstStyle/>
        <a:p>
          <a:pPr algn="ctr" rtl="0"/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 importante evaluar la población diabética como un apartado en relación al poco beneficio que le aportan estos puntos de corte según los artículos revisados en este </a:t>
          </a:r>
          <a:r>
            <a:rPr lang="es-ES" sz="2000" b="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54390DC0-D527-4B0B-9A85-511CAD3DDE22}" type="parTrans" cxnId="{6AA7A662-7201-42D1-BFF5-1861EED1F12A}">
      <dgm:prSet/>
      <dgm:spPr/>
      <dgm:t>
        <a:bodyPr/>
        <a:lstStyle/>
        <a:p>
          <a:endParaRPr lang="en-US" sz="2000"/>
        </a:p>
      </dgm:t>
    </dgm:pt>
    <dgm:pt modelId="{2F96F223-28AB-4BA1-ABAD-8994129DE4EF}" type="sibTrans" cxnId="{6AA7A662-7201-42D1-BFF5-1861EED1F12A}">
      <dgm:prSet/>
      <dgm:spPr/>
      <dgm:t>
        <a:bodyPr/>
        <a:lstStyle/>
        <a:p>
          <a:endParaRPr lang="en-US" sz="2000"/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EDA7F-B95A-4BD3-B5CD-E5147FE86462}" type="pres">
      <dgm:prSet presAssocID="{BFA048D2-F2A3-426F-9BC0-E2056FE5AB53}" presName="parentText" presStyleLbl="node1" presStyleIdx="0" presStyleCnt="3" custScaleY="887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7221B-4963-443D-8B4F-87BE61A5CED1}" type="pres">
      <dgm:prSet presAssocID="{8F178CAF-32BD-46AF-99EA-42890DA57DD4}" presName="spacer" presStyleCnt="0"/>
      <dgm:spPr/>
      <dgm:t>
        <a:bodyPr/>
        <a:lstStyle/>
        <a:p>
          <a:endParaRPr lang="en-US"/>
        </a:p>
      </dgm:t>
    </dgm:pt>
    <dgm:pt modelId="{A547B773-0D10-40DE-88CA-0916B3944BED}" type="pres">
      <dgm:prSet presAssocID="{3816FDA4-05EB-44DA-91E8-F130E9A0BB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DAD6C-BB48-4841-BE01-F68B5262599C}" type="pres">
      <dgm:prSet presAssocID="{2206245C-34CD-43F2-A6E2-64B20956C7A5}" presName="spacer" presStyleCnt="0"/>
      <dgm:spPr/>
    </dgm:pt>
    <dgm:pt modelId="{7DD29061-E431-4463-9F27-97802E00E554}" type="pres">
      <dgm:prSet presAssocID="{36A5DA9D-CB35-4046-A12A-84C75EBBB932}" presName="parentText" presStyleLbl="node1" presStyleIdx="2" presStyleCnt="3" custScaleY="819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065C96-127C-4F64-A322-6A044DC93855}" srcId="{87E63973-4FC3-4265-A614-077CB9835A26}" destId="{3816FDA4-05EB-44DA-91E8-F130E9A0BBFF}" srcOrd="1" destOrd="0" parTransId="{6F573E32-90C9-4EB3-B1BB-71823FB9893A}" sibTransId="{2206245C-34CD-43F2-A6E2-64B20956C7A5}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A783BDD1-608D-4DCB-A817-FD766652FB28}" type="presOf" srcId="{3816FDA4-05EB-44DA-91E8-F130E9A0BBFF}" destId="{A547B773-0D10-40DE-88CA-0916B3944BED}" srcOrd="0" destOrd="0" presId="urn:microsoft.com/office/officeart/2005/8/layout/vList2"/>
    <dgm:cxn modelId="{5ED57F8E-3C8B-4425-BC0C-645148A8ABFD}" type="presOf" srcId="{36A5DA9D-CB35-4046-A12A-84C75EBBB932}" destId="{7DD29061-E431-4463-9F27-97802E00E554}" srcOrd="0" destOrd="0" presId="urn:microsoft.com/office/officeart/2005/8/layout/vList2"/>
    <dgm:cxn modelId="{6AA7A662-7201-42D1-BFF5-1861EED1F12A}" srcId="{87E63973-4FC3-4265-A614-077CB9835A26}" destId="{36A5DA9D-CB35-4046-A12A-84C75EBBB932}" srcOrd="2" destOrd="0" parTransId="{54390DC0-D527-4B0B-9A85-511CAD3DDE22}" sibTransId="{2F96F223-28AB-4BA1-ABAD-8994129DE4EF}"/>
    <dgm:cxn modelId="{6F7C8FAA-308F-4A0C-A6C4-4D48F783122F}" type="presOf" srcId="{87E63973-4FC3-4265-A614-077CB9835A26}" destId="{47C98A97-25A0-40A9-9E1C-1AFD557FDDB1}" srcOrd="0" destOrd="0" presId="urn:microsoft.com/office/officeart/2005/8/layout/vList2"/>
    <dgm:cxn modelId="{3D4E6C9A-BD6D-4A98-B643-2CAA9E639855}" type="presOf" srcId="{BFA048D2-F2A3-426F-9BC0-E2056FE5AB53}" destId="{504EDA7F-B95A-4BD3-B5CD-E5147FE86462}" srcOrd="0" destOrd="0" presId="urn:microsoft.com/office/officeart/2005/8/layout/vList2"/>
    <dgm:cxn modelId="{D11089BE-F704-4352-B4A7-5B344973142C}" type="presParOf" srcId="{47C98A97-25A0-40A9-9E1C-1AFD557FDDB1}" destId="{504EDA7F-B95A-4BD3-B5CD-E5147FE86462}" srcOrd="0" destOrd="0" presId="urn:microsoft.com/office/officeart/2005/8/layout/vList2"/>
    <dgm:cxn modelId="{401EA1B3-5EFD-485D-9481-5D6FFEB47592}" type="presParOf" srcId="{47C98A97-25A0-40A9-9E1C-1AFD557FDDB1}" destId="{9777221B-4963-443D-8B4F-87BE61A5CED1}" srcOrd="1" destOrd="0" presId="urn:microsoft.com/office/officeart/2005/8/layout/vList2"/>
    <dgm:cxn modelId="{BFC80414-965C-4FE3-867A-B2B99B161792}" type="presParOf" srcId="{47C98A97-25A0-40A9-9E1C-1AFD557FDDB1}" destId="{A547B773-0D10-40DE-88CA-0916B3944BED}" srcOrd="2" destOrd="0" presId="urn:microsoft.com/office/officeart/2005/8/layout/vList2"/>
    <dgm:cxn modelId="{D37E7DAC-AC8B-47B3-8D20-E0AFAB491D47}" type="presParOf" srcId="{47C98A97-25A0-40A9-9E1C-1AFD557FDDB1}" destId="{F23DAD6C-BB48-4841-BE01-F68B5262599C}" srcOrd="3" destOrd="0" presId="urn:microsoft.com/office/officeart/2005/8/layout/vList2"/>
    <dgm:cxn modelId="{BF0F29DA-EE8B-44ED-A597-B88C1C5568EC}" type="presParOf" srcId="{47C98A97-25A0-40A9-9E1C-1AFD557FDDB1}" destId="{7DD29061-E431-4463-9F27-97802E00E5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hierarchy6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33F0D5C-E7A7-4FCA-AB71-B2237144D034}">
      <dgm:prSet custT="1"/>
      <dgm:spPr/>
      <dgm:t>
        <a:bodyPr/>
        <a:lstStyle/>
        <a:p>
          <a:pPr algn="ctr" rtl="0"/>
          <a:r>
            <a:rPr lang="es-ES" sz="28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PA</a:t>
          </a:r>
          <a:r>
            <a:rPr lang="es-ES" sz="2800" b="1" dirty="0" smtClean="0">
              <a:ln w="76200"/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115mmHg</a:t>
          </a:r>
          <a:endParaRPr lang="es-ES" sz="2800" b="1" dirty="0">
            <a:ln w="76200"/>
            <a:solidFill>
              <a:srgbClr val="C00000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D22DC3A3-B514-446D-A489-87D6FEBC9AE0}" type="parTrans" cxnId="{B8071C2F-B1F9-4823-A14D-402DE2B7A9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F3CBA9-B992-4B07-9FE5-699EEB2CBCD5}" type="sibTrans" cxnId="{B8071C2F-B1F9-4823-A14D-402DE2B7A9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8CDF95-8B76-463E-BEBA-BD192063CA08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Riesgo CV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5AD96DC2-AE13-4844-A1E8-03A7D5B563FF}" type="parTrans" cxnId="{944B21EB-165F-4B19-95BD-0588371CEE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DCE96-6D87-4461-A153-51B776657AAD}" type="sibTrans" cxnId="{944B21EB-165F-4B19-95BD-0588371CEE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4E56DF-887B-4F43-B111-3D9AAB44543A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Pre-Hipertensión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3C8C3A7F-C2A5-41D7-B801-D363E9E4E73A}" type="parTrans" cxnId="{3FA4D662-3BDB-41C4-97CF-808C3255714B}">
      <dgm:prSet/>
      <dgm:spPr/>
      <dgm:t>
        <a:bodyPr/>
        <a:lstStyle/>
        <a:p>
          <a:endParaRPr lang="en-US"/>
        </a:p>
      </dgm:t>
    </dgm:pt>
    <dgm:pt modelId="{4EFBD4F5-D2A8-4E53-8654-80CE9C8C70FA}" type="sibTrans" cxnId="{3FA4D662-3BDB-41C4-97CF-808C3255714B}">
      <dgm:prSet/>
      <dgm:spPr/>
      <dgm:t>
        <a:bodyPr/>
        <a:lstStyle/>
        <a:p>
          <a:endParaRPr lang="en-US"/>
        </a:p>
      </dgm:t>
    </dgm:pt>
    <dgm:pt modelId="{3D31C63F-D4A2-4F30-9B9D-1B5112552A08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54% </a:t>
          </a:r>
          <a:r>
            <a:rPr lang="es-ES" sz="2400" b="1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Stroke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4DDE9666-B373-466A-AA46-6B28ECE99875}" type="parTrans" cxnId="{C6791BFB-E0A0-4E49-B0F6-7F61F84AE260}">
      <dgm:prSet/>
      <dgm:spPr/>
      <dgm:t>
        <a:bodyPr/>
        <a:lstStyle/>
        <a:p>
          <a:endParaRPr lang="en-US"/>
        </a:p>
      </dgm:t>
    </dgm:pt>
    <dgm:pt modelId="{9780D88B-FDBA-44B4-81E4-9E5ABAE08864}" type="sibTrans" cxnId="{C6791BFB-E0A0-4E49-B0F6-7F61F84AE260}">
      <dgm:prSet/>
      <dgm:spPr/>
      <dgm:t>
        <a:bodyPr/>
        <a:lstStyle/>
        <a:p>
          <a:endParaRPr lang="en-US"/>
        </a:p>
      </dgm:t>
    </dgm:pt>
    <dgm:pt modelId="{F3BE81EB-F6B4-4903-AEB6-02A87EE07BAC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46% C </a:t>
          </a:r>
          <a:r>
            <a:rPr lang="es-ES" sz="2400" b="1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Isq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61FC8599-3F19-4D1F-B1AD-63EDE1A5ABC9}" type="parTrans" cxnId="{C116D747-D8A5-44F8-A4A5-0F77D1FBBA5D}">
      <dgm:prSet/>
      <dgm:spPr/>
      <dgm:t>
        <a:bodyPr/>
        <a:lstStyle/>
        <a:p>
          <a:endParaRPr lang="en-US"/>
        </a:p>
      </dgm:t>
    </dgm:pt>
    <dgm:pt modelId="{65D1F504-F210-4B02-83C3-1927A22EAE5E}" type="sibTrans" cxnId="{C116D747-D8A5-44F8-A4A5-0F77D1FBBA5D}">
      <dgm:prSet/>
      <dgm:spPr/>
      <dgm:t>
        <a:bodyPr/>
        <a:lstStyle/>
        <a:p>
          <a:endParaRPr lang="en-US"/>
        </a:p>
      </dgm:t>
    </dgm:pt>
    <dgm:pt modelId="{DA83F3B8-58B7-4603-8A8F-3FB7B296E714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90% 1 </a:t>
          </a:r>
          <a:r>
            <a:rPr lang="es-ES" sz="2400" b="1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Fx</a:t>
          </a:r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riesgo ECV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56D465A3-A989-4C53-BB0B-25C75341030D}" type="parTrans" cxnId="{7A182111-3003-462E-AED1-5A4A39B68E04}">
      <dgm:prSet/>
      <dgm:spPr/>
      <dgm:t>
        <a:bodyPr/>
        <a:lstStyle/>
        <a:p>
          <a:endParaRPr lang="en-US"/>
        </a:p>
      </dgm:t>
    </dgm:pt>
    <dgm:pt modelId="{48A184E5-3CBA-4199-BB72-03F6276DAC9B}" type="sibTrans" cxnId="{7A182111-3003-462E-AED1-5A4A39B68E04}">
      <dgm:prSet/>
      <dgm:spPr/>
      <dgm:t>
        <a:bodyPr/>
        <a:lstStyle/>
        <a:p>
          <a:endParaRPr lang="en-US"/>
        </a:p>
      </dgm:t>
    </dgm:pt>
    <dgm:pt modelId="{18CF9359-D5C4-4E1D-A43C-6AC9355FA9BF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68% 1 </a:t>
          </a:r>
          <a:r>
            <a:rPr lang="es-ES" sz="2400" b="1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Fx</a:t>
          </a:r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alto riesgo ECV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74C1C196-F6A3-40B1-808F-7C1D27274C28}" type="parTrans" cxnId="{EBB72F12-3869-44A8-AACF-4F44BB9D0C05}">
      <dgm:prSet/>
      <dgm:spPr/>
      <dgm:t>
        <a:bodyPr/>
        <a:lstStyle/>
        <a:p>
          <a:endParaRPr lang="en-US"/>
        </a:p>
      </dgm:t>
    </dgm:pt>
    <dgm:pt modelId="{775A8273-C61E-4C2F-AF8D-370174F33460}" type="sibTrans" cxnId="{EBB72F12-3869-44A8-AACF-4F44BB9D0C05}">
      <dgm:prSet/>
      <dgm:spPr/>
      <dgm:t>
        <a:bodyPr/>
        <a:lstStyle/>
        <a:p>
          <a:endParaRPr lang="en-US"/>
        </a:p>
      </dgm:t>
    </dgm:pt>
    <dgm:pt modelId="{C5D0E90F-4F22-4FF8-A23A-03D59EDE7528}" type="pres">
      <dgm:prSet presAssocID="{87E63973-4FC3-4265-A614-077CB9835A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E36F0-C9A4-4EB6-94F8-00846994B92E}" type="pres">
      <dgm:prSet presAssocID="{87E63973-4FC3-4265-A614-077CB9835A26}" presName="hierFlow" presStyleCnt="0"/>
      <dgm:spPr/>
      <dgm:t>
        <a:bodyPr/>
        <a:lstStyle/>
        <a:p>
          <a:endParaRPr lang="en-US"/>
        </a:p>
      </dgm:t>
    </dgm:pt>
    <dgm:pt modelId="{149384B2-B36A-43E7-8350-7A851F4FB000}" type="pres">
      <dgm:prSet presAssocID="{87E63973-4FC3-4265-A614-077CB9835A2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8E90DD-1427-4F68-87E9-CB6393918DFF}" type="pres">
      <dgm:prSet presAssocID="{D33F0D5C-E7A7-4FCA-AB71-B2237144D034}" presName="Name14" presStyleCnt="0"/>
      <dgm:spPr/>
      <dgm:t>
        <a:bodyPr/>
        <a:lstStyle/>
        <a:p>
          <a:endParaRPr lang="en-US"/>
        </a:p>
      </dgm:t>
    </dgm:pt>
    <dgm:pt modelId="{A1A9DFA2-3E72-447E-BD30-AC40F5693717}" type="pres">
      <dgm:prSet presAssocID="{D33F0D5C-E7A7-4FCA-AB71-B2237144D034}" presName="level1Shape" presStyleLbl="node0" presStyleIdx="0" presStyleCnt="1" custScaleX="113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0E6D5-1111-452E-8A00-3FA99470DE98}" type="pres">
      <dgm:prSet presAssocID="{D33F0D5C-E7A7-4FCA-AB71-B2237144D034}" presName="hierChild2" presStyleCnt="0"/>
      <dgm:spPr/>
      <dgm:t>
        <a:bodyPr/>
        <a:lstStyle/>
        <a:p>
          <a:endParaRPr lang="en-US"/>
        </a:p>
      </dgm:t>
    </dgm:pt>
    <dgm:pt modelId="{AD3CBC20-2FF6-450F-9E21-DE42D9C1A1FC}" type="pres">
      <dgm:prSet presAssocID="{5AD96DC2-AE13-4844-A1E8-03A7D5B563F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2598043-3169-4B22-A57F-73A81D6D0E38}" type="pres">
      <dgm:prSet presAssocID="{AD8CDF95-8B76-463E-BEBA-BD192063CA08}" presName="Name21" presStyleCnt="0"/>
      <dgm:spPr/>
      <dgm:t>
        <a:bodyPr/>
        <a:lstStyle/>
        <a:p>
          <a:endParaRPr lang="en-US"/>
        </a:p>
      </dgm:t>
    </dgm:pt>
    <dgm:pt modelId="{B0C1FB48-BEF2-4F85-B16A-800B5E48066D}" type="pres">
      <dgm:prSet presAssocID="{AD8CDF95-8B76-463E-BEBA-BD192063CA08}" presName="level2Shape" presStyleLbl="node2" presStyleIdx="0" presStyleCnt="2"/>
      <dgm:spPr/>
      <dgm:t>
        <a:bodyPr/>
        <a:lstStyle/>
        <a:p>
          <a:endParaRPr lang="en-US"/>
        </a:p>
      </dgm:t>
    </dgm:pt>
    <dgm:pt modelId="{E6D422D1-219A-43FF-8B20-F9A83E85221E}" type="pres">
      <dgm:prSet presAssocID="{AD8CDF95-8B76-463E-BEBA-BD192063CA08}" presName="hierChild3" presStyleCnt="0"/>
      <dgm:spPr/>
      <dgm:t>
        <a:bodyPr/>
        <a:lstStyle/>
        <a:p>
          <a:endParaRPr lang="en-US"/>
        </a:p>
      </dgm:t>
    </dgm:pt>
    <dgm:pt modelId="{D3D03057-B2F1-4B9F-84FD-253551F6A5BE}" type="pres">
      <dgm:prSet presAssocID="{4DDE9666-B373-466A-AA46-6B28ECE99875}" presName="Name19" presStyleLbl="parChTrans1D3" presStyleIdx="0" presStyleCnt="4"/>
      <dgm:spPr/>
      <dgm:t>
        <a:bodyPr/>
        <a:lstStyle/>
        <a:p>
          <a:endParaRPr lang="en-US"/>
        </a:p>
      </dgm:t>
    </dgm:pt>
    <dgm:pt modelId="{4927689A-BD4F-46A2-BF3F-A795B4D5833F}" type="pres">
      <dgm:prSet presAssocID="{3D31C63F-D4A2-4F30-9B9D-1B5112552A08}" presName="Name21" presStyleCnt="0"/>
      <dgm:spPr/>
    </dgm:pt>
    <dgm:pt modelId="{5ABDECA4-5F08-419D-997D-122A95E6CC30}" type="pres">
      <dgm:prSet presAssocID="{3D31C63F-D4A2-4F30-9B9D-1B5112552A08}" presName="level2Shape" presStyleLbl="node3" presStyleIdx="0" presStyleCnt="4"/>
      <dgm:spPr/>
      <dgm:t>
        <a:bodyPr/>
        <a:lstStyle/>
        <a:p>
          <a:endParaRPr lang="en-US"/>
        </a:p>
      </dgm:t>
    </dgm:pt>
    <dgm:pt modelId="{54F85E4C-9943-4808-9616-9547AFD3CD03}" type="pres">
      <dgm:prSet presAssocID="{3D31C63F-D4A2-4F30-9B9D-1B5112552A08}" presName="hierChild3" presStyleCnt="0"/>
      <dgm:spPr/>
    </dgm:pt>
    <dgm:pt modelId="{C45CEE03-777E-4CA3-B947-6280D981BA29}" type="pres">
      <dgm:prSet presAssocID="{61FC8599-3F19-4D1F-B1AD-63EDE1A5ABC9}" presName="Name19" presStyleLbl="parChTrans1D3" presStyleIdx="1" presStyleCnt="4"/>
      <dgm:spPr/>
      <dgm:t>
        <a:bodyPr/>
        <a:lstStyle/>
        <a:p>
          <a:endParaRPr lang="en-US"/>
        </a:p>
      </dgm:t>
    </dgm:pt>
    <dgm:pt modelId="{DE9F494B-EB9B-4C99-BC57-697F88C1D3F3}" type="pres">
      <dgm:prSet presAssocID="{F3BE81EB-F6B4-4903-AEB6-02A87EE07BAC}" presName="Name21" presStyleCnt="0"/>
      <dgm:spPr/>
    </dgm:pt>
    <dgm:pt modelId="{91F47104-F2E8-4D56-A0A6-E19115CA1362}" type="pres">
      <dgm:prSet presAssocID="{F3BE81EB-F6B4-4903-AEB6-02A87EE07BAC}" presName="level2Shape" presStyleLbl="node3" presStyleIdx="1" presStyleCnt="4"/>
      <dgm:spPr/>
      <dgm:t>
        <a:bodyPr/>
        <a:lstStyle/>
        <a:p>
          <a:endParaRPr lang="en-US"/>
        </a:p>
      </dgm:t>
    </dgm:pt>
    <dgm:pt modelId="{D3607540-5DA5-4440-B3C0-9D664DB9035E}" type="pres">
      <dgm:prSet presAssocID="{F3BE81EB-F6B4-4903-AEB6-02A87EE07BAC}" presName="hierChild3" presStyleCnt="0"/>
      <dgm:spPr/>
    </dgm:pt>
    <dgm:pt modelId="{1B459C5B-D85E-4113-A1E3-DC7D43CB4A12}" type="pres">
      <dgm:prSet presAssocID="{3C8C3A7F-C2A5-41D7-B801-D363E9E4E73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26A98FC8-3DB6-4E8F-80EE-7BC7DD1155ED}" type="pres">
      <dgm:prSet presAssocID="{594E56DF-887B-4F43-B111-3D9AAB44543A}" presName="Name21" presStyleCnt="0"/>
      <dgm:spPr/>
    </dgm:pt>
    <dgm:pt modelId="{051E655A-91B6-4FBD-BD0D-00A8835B388B}" type="pres">
      <dgm:prSet presAssocID="{594E56DF-887B-4F43-B111-3D9AAB44543A}" presName="level2Shape" presStyleLbl="node2" presStyleIdx="1" presStyleCnt="2" custScaleX="130581"/>
      <dgm:spPr/>
      <dgm:t>
        <a:bodyPr/>
        <a:lstStyle/>
        <a:p>
          <a:endParaRPr lang="en-US"/>
        </a:p>
      </dgm:t>
    </dgm:pt>
    <dgm:pt modelId="{AECD76A3-BA0D-467D-A800-4D05BD2D75AC}" type="pres">
      <dgm:prSet presAssocID="{594E56DF-887B-4F43-B111-3D9AAB44543A}" presName="hierChild3" presStyleCnt="0"/>
      <dgm:spPr/>
    </dgm:pt>
    <dgm:pt modelId="{69AE0E62-64B4-4BAF-9621-090B9C6C044B}" type="pres">
      <dgm:prSet presAssocID="{56D465A3-A989-4C53-BB0B-25C75341030D}" presName="Name19" presStyleLbl="parChTrans1D3" presStyleIdx="2" presStyleCnt="4"/>
      <dgm:spPr/>
      <dgm:t>
        <a:bodyPr/>
        <a:lstStyle/>
        <a:p>
          <a:endParaRPr lang="en-US"/>
        </a:p>
      </dgm:t>
    </dgm:pt>
    <dgm:pt modelId="{E89E1B50-9AD6-4725-9755-E6D028D1341F}" type="pres">
      <dgm:prSet presAssocID="{DA83F3B8-58B7-4603-8A8F-3FB7B296E714}" presName="Name21" presStyleCnt="0"/>
      <dgm:spPr/>
    </dgm:pt>
    <dgm:pt modelId="{E7936298-A34E-4CB5-8D08-F2421F748853}" type="pres">
      <dgm:prSet presAssocID="{DA83F3B8-58B7-4603-8A8F-3FB7B296E714}" presName="level2Shape" presStyleLbl="node3" presStyleIdx="2" presStyleCnt="4"/>
      <dgm:spPr/>
      <dgm:t>
        <a:bodyPr/>
        <a:lstStyle/>
        <a:p>
          <a:endParaRPr lang="en-US"/>
        </a:p>
      </dgm:t>
    </dgm:pt>
    <dgm:pt modelId="{E37D1BAE-E506-4B5C-9BE7-4DC8D3F3377E}" type="pres">
      <dgm:prSet presAssocID="{DA83F3B8-58B7-4603-8A8F-3FB7B296E714}" presName="hierChild3" presStyleCnt="0"/>
      <dgm:spPr/>
    </dgm:pt>
    <dgm:pt modelId="{5A05DF14-BEF4-4D71-866A-A9B559C63528}" type="pres">
      <dgm:prSet presAssocID="{74C1C196-F6A3-40B1-808F-7C1D27274C28}" presName="Name19" presStyleLbl="parChTrans1D3" presStyleIdx="3" presStyleCnt="4"/>
      <dgm:spPr/>
      <dgm:t>
        <a:bodyPr/>
        <a:lstStyle/>
        <a:p>
          <a:endParaRPr lang="en-US"/>
        </a:p>
      </dgm:t>
    </dgm:pt>
    <dgm:pt modelId="{1073DBDD-D75E-4D18-964B-1F4DAEA4ABA3}" type="pres">
      <dgm:prSet presAssocID="{18CF9359-D5C4-4E1D-A43C-6AC9355FA9BF}" presName="Name21" presStyleCnt="0"/>
      <dgm:spPr/>
    </dgm:pt>
    <dgm:pt modelId="{863C57A3-B5B9-4319-BA58-39740DFC0E06}" type="pres">
      <dgm:prSet presAssocID="{18CF9359-D5C4-4E1D-A43C-6AC9355FA9BF}" presName="level2Shape" presStyleLbl="node3" presStyleIdx="3" presStyleCnt="4"/>
      <dgm:spPr/>
      <dgm:t>
        <a:bodyPr/>
        <a:lstStyle/>
        <a:p>
          <a:endParaRPr lang="en-US"/>
        </a:p>
      </dgm:t>
    </dgm:pt>
    <dgm:pt modelId="{B77F5ABD-1F99-4923-9BAD-A50274CA9FE9}" type="pres">
      <dgm:prSet presAssocID="{18CF9359-D5C4-4E1D-A43C-6AC9355FA9BF}" presName="hierChild3" presStyleCnt="0"/>
      <dgm:spPr/>
    </dgm:pt>
    <dgm:pt modelId="{FD1E18C6-6044-4CBE-9510-40E328E72A31}" type="pres">
      <dgm:prSet presAssocID="{87E63973-4FC3-4265-A614-077CB9835A26}" presName="bgShapesFlow" presStyleCnt="0"/>
      <dgm:spPr/>
      <dgm:t>
        <a:bodyPr/>
        <a:lstStyle/>
        <a:p>
          <a:endParaRPr lang="en-US"/>
        </a:p>
      </dgm:t>
    </dgm:pt>
  </dgm:ptLst>
  <dgm:cxnLst>
    <dgm:cxn modelId="{CE84E33C-2763-44A3-809C-CA831193CBEC}" type="presOf" srcId="{4DDE9666-B373-466A-AA46-6B28ECE99875}" destId="{D3D03057-B2F1-4B9F-84FD-253551F6A5BE}" srcOrd="0" destOrd="0" presId="urn:microsoft.com/office/officeart/2005/8/layout/hierarchy6"/>
    <dgm:cxn modelId="{C6791BFB-E0A0-4E49-B0F6-7F61F84AE260}" srcId="{AD8CDF95-8B76-463E-BEBA-BD192063CA08}" destId="{3D31C63F-D4A2-4F30-9B9D-1B5112552A08}" srcOrd="0" destOrd="0" parTransId="{4DDE9666-B373-466A-AA46-6B28ECE99875}" sibTransId="{9780D88B-FDBA-44B4-81E4-9E5ABAE08864}"/>
    <dgm:cxn modelId="{9F58E268-9381-4115-864B-AD7B4E8788BB}" type="presOf" srcId="{3C8C3A7F-C2A5-41D7-B801-D363E9E4E73A}" destId="{1B459C5B-D85E-4113-A1E3-DC7D43CB4A12}" srcOrd="0" destOrd="0" presId="urn:microsoft.com/office/officeart/2005/8/layout/hierarchy6"/>
    <dgm:cxn modelId="{EBB72F12-3869-44A8-AACF-4F44BB9D0C05}" srcId="{594E56DF-887B-4F43-B111-3D9AAB44543A}" destId="{18CF9359-D5C4-4E1D-A43C-6AC9355FA9BF}" srcOrd="1" destOrd="0" parTransId="{74C1C196-F6A3-40B1-808F-7C1D27274C28}" sibTransId="{775A8273-C61E-4C2F-AF8D-370174F33460}"/>
    <dgm:cxn modelId="{708DFC5B-1C99-4012-A507-F27C84553144}" type="presOf" srcId="{AD8CDF95-8B76-463E-BEBA-BD192063CA08}" destId="{B0C1FB48-BEF2-4F85-B16A-800B5E48066D}" srcOrd="0" destOrd="0" presId="urn:microsoft.com/office/officeart/2005/8/layout/hierarchy6"/>
    <dgm:cxn modelId="{11083C64-4078-4BDD-855A-686301C846F2}" type="presOf" srcId="{594E56DF-887B-4F43-B111-3D9AAB44543A}" destId="{051E655A-91B6-4FBD-BD0D-00A8835B388B}" srcOrd="0" destOrd="0" presId="urn:microsoft.com/office/officeart/2005/8/layout/hierarchy6"/>
    <dgm:cxn modelId="{3FA4D662-3BDB-41C4-97CF-808C3255714B}" srcId="{D33F0D5C-E7A7-4FCA-AB71-B2237144D034}" destId="{594E56DF-887B-4F43-B111-3D9AAB44543A}" srcOrd="1" destOrd="0" parTransId="{3C8C3A7F-C2A5-41D7-B801-D363E9E4E73A}" sibTransId="{4EFBD4F5-D2A8-4E53-8654-80CE9C8C70FA}"/>
    <dgm:cxn modelId="{944B21EB-165F-4B19-95BD-0588371CEECD}" srcId="{D33F0D5C-E7A7-4FCA-AB71-B2237144D034}" destId="{AD8CDF95-8B76-463E-BEBA-BD192063CA08}" srcOrd="0" destOrd="0" parTransId="{5AD96DC2-AE13-4844-A1E8-03A7D5B563FF}" sibTransId="{9BEDCE96-6D87-4461-A153-51B776657AAD}"/>
    <dgm:cxn modelId="{A25956AC-F26B-494E-8BFB-3F67EBE723EA}" type="presOf" srcId="{18CF9359-D5C4-4E1D-A43C-6AC9355FA9BF}" destId="{863C57A3-B5B9-4319-BA58-39740DFC0E06}" srcOrd="0" destOrd="0" presId="urn:microsoft.com/office/officeart/2005/8/layout/hierarchy6"/>
    <dgm:cxn modelId="{0FC4CDC6-DDFC-4FE9-B816-E09060DF7853}" type="presOf" srcId="{D33F0D5C-E7A7-4FCA-AB71-B2237144D034}" destId="{A1A9DFA2-3E72-447E-BD30-AC40F5693717}" srcOrd="0" destOrd="0" presId="urn:microsoft.com/office/officeart/2005/8/layout/hierarchy6"/>
    <dgm:cxn modelId="{7A182111-3003-462E-AED1-5A4A39B68E04}" srcId="{594E56DF-887B-4F43-B111-3D9AAB44543A}" destId="{DA83F3B8-58B7-4603-8A8F-3FB7B296E714}" srcOrd="0" destOrd="0" parTransId="{56D465A3-A989-4C53-BB0B-25C75341030D}" sibTransId="{48A184E5-3CBA-4199-BB72-03F6276DAC9B}"/>
    <dgm:cxn modelId="{121F0878-9C47-4197-A8B6-14687A1FBADC}" type="presOf" srcId="{87E63973-4FC3-4265-A614-077CB9835A26}" destId="{C5D0E90F-4F22-4FF8-A23A-03D59EDE7528}" srcOrd="0" destOrd="0" presId="urn:microsoft.com/office/officeart/2005/8/layout/hierarchy6"/>
    <dgm:cxn modelId="{96A41102-DECD-42D9-917A-7A133CE9CD7A}" type="presOf" srcId="{56D465A3-A989-4C53-BB0B-25C75341030D}" destId="{69AE0E62-64B4-4BAF-9621-090B9C6C044B}" srcOrd="0" destOrd="0" presId="urn:microsoft.com/office/officeart/2005/8/layout/hierarchy6"/>
    <dgm:cxn modelId="{C116D747-D8A5-44F8-A4A5-0F77D1FBBA5D}" srcId="{AD8CDF95-8B76-463E-BEBA-BD192063CA08}" destId="{F3BE81EB-F6B4-4903-AEB6-02A87EE07BAC}" srcOrd="1" destOrd="0" parTransId="{61FC8599-3F19-4D1F-B1AD-63EDE1A5ABC9}" sibTransId="{65D1F504-F210-4B02-83C3-1927A22EAE5E}"/>
    <dgm:cxn modelId="{74C1D970-CDC1-48C9-8435-D5574EA04D6A}" type="presOf" srcId="{DA83F3B8-58B7-4603-8A8F-3FB7B296E714}" destId="{E7936298-A34E-4CB5-8D08-F2421F748853}" srcOrd="0" destOrd="0" presId="urn:microsoft.com/office/officeart/2005/8/layout/hierarchy6"/>
    <dgm:cxn modelId="{260F0146-8A07-4E98-AE2B-A1A37E226D17}" type="presOf" srcId="{5AD96DC2-AE13-4844-A1E8-03A7D5B563FF}" destId="{AD3CBC20-2FF6-450F-9E21-DE42D9C1A1FC}" srcOrd="0" destOrd="0" presId="urn:microsoft.com/office/officeart/2005/8/layout/hierarchy6"/>
    <dgm:cxn modelId="{B8071C2F-B1F9-4823-A14D-402DE2B7A9C0}" srcId="{87E63973-4FC3-4265-A614-077CB9835A26}" destId="{D33F0D5C-E7A7-4FCA-AB71-B2237144D034}" srcOrd="0" destOrd="0" parTransId="{D22DC3A3-B514-446D-A489-87D6FEBC9AE0}" sibTransId="{6EF3CBA9-B992-4B07-9FE5-699EEB2CBCD5}"/>
    <dgm:cxn modelId="{EB43CE55-6AEB-4520-96EF-4D8D538A972F}" type="presOf" srcId="{3D31C63F-D4A2-4F30-9B9D-1B5112552A08}" destId="{5ABDECA4-5F08-419D-997D-122A95E6CC30}" srcOrd="0" destOrd="0" presId="urn:microsoft.com/office/officeart/2005/8/layout/hierarchy6"/>
    <dgm:cxn modelId="{14E87ECE-2C7D-40C9-8410-13DDBB62B851}" type="presOf" srcId="{61FC8599-3F19-4D1F-B1AD-63EDE1A5ABC9}" destId="{C45CEE03-777E-4CA3-B947-6280D981BA29}" srcOrd="0" destOrd="0" presId="urn:microsoft.com/office/officeart/2005/8/layout/hierarchy6"/>
    <dgm:cxn modelId="{A052E909-4A4A-4497-8C48-A03EC2BE6AB7}" type="presOf" srcId="{F3BE81EB-F6B4-4903-AEB6-02A87EE07BAC}" destId="{91F47104-F2E8-4D56-A0A6-E19115CA1362}" srcOrd="0" destOrd="0" presId="urn:microsoft.com/office/officeart/2005/8/layout/hierarchy6"/>
    <dgm:cxn modelId="{58FBACDF-F23F-434D-9C3A-82B8FFFC5705}" type="presOf" srcId="{74C1C196-F6A3-40B1-808F-7C1D27274C28}" destId="{5A05DF14-BEF4-4D71-866A-A9B559C63528}" srcOrd="0" destOrd="0" presId="urn:microsoft.com/office/officeart/2005/8/layout/hierarchy6"/>
    <dgm:cxn modelId="{E9042A50-18F2-4CDC-838E-6516DC68D9AA}" type="presParOf" srcId="{C5D0E90F-4F22-4FF8-A23A-03D59EDE7528}" destId="{46DE36F0-C9A4-4EB6-94F8-00846994B92E}" srcOrd="0" destOrd="0" presId="urn:microsoft.com/office/officeart/2005/8/layout/hierarchy6"/>
    <dgm:cxn modelId="{7D57C2C9-AD33-47EB-A686-E9C26353FE1D}" type="presParOf" srcId="{46DE36F0-C9A4-4EB6-94F8-00846994B92E}" destId="{149384B2-B36A-43E7-8350-7A851F4FB000}" srcOrd="0" destOrd="0" presId="urn:microsoft.com/office/officeart/2005/8/layout/hierarchy6"/>
    <dgm:cxn modelId="{39721702-D0DA-479B-90F6-0977D10C55D9}" type="presParOf" srcId="{149384B2-B36A-43E7-8350-7A851F4FB000}" destId="{E68E90DD-1427-4F68-87E9-CB6393918DFF}" srcOrd="0" destOrd="0" presId="urn:microsoft.com/office/officeart/2005/8/layout/hierarchy6"/>
    <dgm:cxn modelId="{1D666DD0-8C41-4A15-A8F7-070C87992854}" type="presParOf" srcId="{E68E90DD-1427-4F68-87E9-CB6393918DFF}" destId="{A1A9DFA2-3E72-447E-BD30-AC40F5693717}" srcOrd="0" destOrd="0" presId="urn:microsoft.com/office/officeart/2005/8/layout/hierarchy6"/>
    <dgm:cxn modelId="{10CD57A0-CF57-47B1-AD3E-9B9755E85E02}" type="presParOf" srcId="{E68E90DD-1427-4F68-87E9-CB6393918DFF}" destId="{C390E6D5-1111-452E-8A00-3FA99470DE98}" srcOrd="1" destOrd="0" presId="urn:microsoft.com/office/officeart/2005/8/layout/hierarchy6"/>
    <dgm:cxn modelId="{C4D27FFE-5E70-4273-A7DB-6ED90A072677}" type="presParOf" srcId="{C390E6D5-1111-452E-8A00-3FA99470DE98}" destId="{AD3CBC20-2FF6-450F-9E21-DE42D9C1A1FC}" srcOrd="0" destOrd="0" presId="urn:microsoft.com/office/officeart/2005/8/layout/hierarchy6"/>
    <dgm:cxn modelId="{0AF48E0D-5FD4-4675-BD21-D6D14D27852B}" type="presParOf" srcId="{C390E6D5-1111-452E-8A00-3FA99470DE98}" destId="{32598043-3169-4B22-A57F-73A81D6D0E38}" srcOrd="1" destOrd="0" presId="urn:microsoft.com/office/officeart/2005/8/layout/hierarchy6"/>
    <dgm:cxn modelId="{D2BB40C3-813F-4A55-9DA9-E6781303CE3C}" type="presParOf" srcId="{32598043-3169-4B22-A57F-73A81D6D0E38}" destId="{B0C1FB48-BEF2-4F85-B16A-800B5E48066D}" srcOrd="0" destOrd="0" presId="urn:microsoft.com/office/officeart/2005/8/layout/hierarchy6"/>
    <dgm:cxn modelId="{3B9605DB-0DF0-4CDE-BDAE-535FB6FFB97F}" type="presParOf" srcId="{32598043-3169-4B22-A57F-73A81D6D0E38}" destId="{E6D422D1-219A-43FF-8B20-F9A83E85221E}" srcOrd="1" destOrd="0" presId="urn:microsoft.com/office/officeart/2005/8/layout/hierarchy6"/>
    <dgm:cxn modelId="{C44D0013-9192-4CFA-88ED-BB9E5FBE9F8C}" type="presParOf" srcId="{E6D422D1-219A-43FF-8B20-F9A83E85221E}" destId="{D3D03057-B2F1-4B9F-84FD-253551F6A5BE}" srcOrd="0" destOrd="0" presId="urn:microsoft.com/office/officeart/2005/8/layout/hierarchy6"/>
    <dgm:cxn modelId="{443E302C-DB5F-42AB-8385-7919F81A79AC}" type="presParOf" srcId="{E6D422D1-219A-43FF-8B20-F9A83E85221E}" destId="{4927689A-BD4F-46A2-BF3F-A795B4D5833F}" srcOrd="1" destOrd="0" presId="urn:microsoft.com/office/officeart/2005/8/layout/hierarchy6"/>
    <dgm:cxn modelId="{AFCDB847-966A-410C-B383-947B3E8D6812}" type="presParOf" srcId="{4927689A-BD4F-46A2-BF3F-A795B4D5833F}" destId="{5ABDECA4-5F08-419D-997D-122A95E6CC30}" srcOrd="0" destOrd="0" presId="urn:microsoft.com/office/officeart/2005/8/layout/hierarchy6"/>
    <dgm:cxn modelId="{E2A54F03-36AA-4953-A9DE-C9FE6BC0902B}" type="presParOf" srcId="{4927689A-BD4F-46A2-BF3F-A795B4D5833F}" destId="{54F85E4C-9943-4808-9616-9547AFD3CD03}" srcOrd="1" destOrd="0" presId="urn:microsoft.com/office/officeart/2005/8/layout/hierarchy6"/>
    <dgm:cxn modelId="{B086B5A5-6B66-4C73-AD1C-29B06BCC35E9}" type="presParOf" srcId="{E6D422D1-219A-43FF-8B20-F9A83E85221E}" destId="{C45CEE03-777E-4CA3-B947-6280D981BA29}" srcOrd="2" destOrd="0" presId="urn:microsoft.com/office/officeart/2005/8/layout/hierarchy6"/>
    <dgm:cxn modelId="{7A714E9D-1428-4994-BCF1-CCBF9D3940C0}" type="presParOf" srcId="{E6D422D1-219A-43FF-8B20-F9A83E85221E}" destId="{DE9F494B-EB9B-4C99-BC57-697F88C1D3F3}" srcOrd="3" destOrd="0" presId="urn:microsoft.com/office/officeart/2005/8/layout/hierarchy6"/>
    <dgm:cxn modelId="{4C74989F-C26C-4FC1-986E-76E23C4BA5CD}" type="presParOf" srcId="{DE9F494B-EB9B-4C99-BC57-697F88C1D3F3}" destId="{91F47104-F2E8-4D56-A0A6-E19115CA1362}" srcOrd="0" destOrd="0" presId="urn:microsoft.com/office/officeart/2005/8/layout/hierarchy6"/>
    <dgm:cxn modelId="{8B2A7DB7-6994-4A1E-982C-B0AFE87AD539}" type="presParOf" srcId="{DE9F494B-EB9B-4C99-BC57-697F88C1D3F3}" destId="{D3607540-5DA5-4440-B3C0-9D664DB9035E}" srcOrd="1" destOrd="0" presId="urn:microsoft.com/office/officeart/2005/8/layout/hierarchy6"/>
    <dgm:cxn modelId="{3E71A7A8-FF12-4572-9860-4C1320683EAA}" type="presParOf" srcId="{C390E6D5-1111-452E-8A00-3FA99470DE98}" destId="{1B459C5B-D85E-4113-A1E3-DC7D43CB4A12}" srcOrd="2" destOrd="0" presId="urn:microsoft.com/office/officeart/2005/8/layout/hierarchy6"/>
    <dgm:cxn modelId="{172E29DA-0791-4563-B27D-417B15278E06}" type="presParOf" srcId="{C390E6D5-1111-452E-8A00-3FA99470DE98}" destId="{26A98FC8-3DB6-4E8F-80EE-7BC7DD1155ED}" srcOrd="3" destOrd="0" presId="urn:microsoft.com/office/officeart/2005/8/layout/hierarchy6"/>
    <dgm:cxn modelId="{E1C32C6D-D41F-4978-ABBC-6767ED850836}" type="presParOf" srcId="{26A98FC8-3DB6-4E8F-80EE-7BC7DD1155ED}" destId="{051E655A-91B6-4FBD-BD0D-00A8835B388B}" srcOrd="0" destOrd="0" presId="urn:microsoft.com/office/officeart/2005/8/layout/hierarchy6"/>
    <dgm:cxn modelId="{9E95B126-960A-475D-B6A1-A7434F90F42C}" type="presParOf" srcId="{26A98FC8-3DB6-4E8F-80EE-7BC7DD1155ED}" destId="{AECD76A3-BA0D-467D-A800-4D05BD2D75AC}" srcOrd="1" destOrd="0" presId="urn:microsoft.com/office/officeart/2005/8/layout/hierarchy6"/>
    <dgm:cxn modelId="{FD7ADF0B-B723-460B-B5CE-B21C32182409}" type="presParOf" srcId="{AECD76A3-BA0D-467D-A800-4D05BD2D75AC}" destId="{69AE0E62-64B4-4BAF-9621-090B9C6C044B}" srcOrd="0" destOrd="0" presId="urn:microsoft.com/office/officeart/2005/8/layout/hierarchy6"/>
    <dgm:cxn modelId="{ECA64E3A-E913-4990-814A-D213297ABDDB}" type="presParOf" srcId="{AECD76A3-BA0D-467D-A800-4D05BD2D75AC}" destId="{E89E1B50-9AD6-4725-9755-E6D028D1341F}" srcOrd="1" destOrd="0" presId="urn:microsoft.com/office/officeart/2005/8/layout/hierarchy6"/>
    <dgm:cxn modelId="{3409CF2C-ACC5-460B-88A9-6226392E6185}" type="presParOf" srcId="{E89E1B50-9AD6-4725-9755-E6D028D1341F}" destId="{E7936298-A34E-4CB5-8D08-F2421F748853}" srcOrd="0" destOrd="0" presId="urn:microsoft.com/office/officeart/2005/8/layout/hierarchy6"/>
    <dgm:cxn modelId="{B0BF8FB0-4ECA-4D49-8C59-67B27401AFB1}" type="presParOf" srcId="{E89E1B50-9AD6-4725-9755-E6D028D1341F}" destId="{E37D1BAE-E506-4B5C-9BE7-4DC8D3F3377E}" srcOrd="1" destOrd="0" presId="urn:microsoft.com/office/officeart/2005/8/layout/hierarchy6"/>
    <dgm:cxn modelId="{203C509B-8FC3-41D2-BF6B-AA6601278D98}" type="presParOf" srcId="{AECD76A3-BA0D-467D-A800-4D05BD2D75AC}" destId="{5A05DF14-BEF4-4D71-866A-A9B559C63528}" srcOrd="2" destOrd="0" presId="urn:microsoft.com/office/officeart/2005/8/layout/hierarchy6"/>
    <dgm:cxn modelId="{5D7A66E9-C481-4DA2-886A-A33EBFD4DB81}" type="presParOf" srcId="{AECD76A3-BA0D-467D-A800-4D05BD2D75AC}" destId="{1073DBDD-D75E-4D18-964B-1F4DAEA4ABA3}" srcOrd="3" destOrd="0" presId="urn:microsoft.com/office/officeart/2005/8/layout/hierarchy6"/>
    <dgm:cxn modelId="{2534ED8B-FECE-4728-B554-56A249460C56}" type="presParOf" srcId="{1073DBDD-D75E-4D18-964B-1F4DAEA4ABA3}" destId="{863C57A3-B5B9-4319-BA58-39740DFC0E06}" srcOrd="0" destOrd="0" presId="urn:microsoft.com/office/officeart/2005/8/layout/hierarchy6"/>
    <dgm:cxn modelId="{36D3CFDC-AF98-4C4F-BCD7-75EDF2925C63}" type="presParOf" srcId="{1073DBDD-D75E-4D18-964B-1F4DAEA4ABA3}" destId="{B77F5ABD-1F99-4923-9BAD-A50274CA9FE9}" srcOrd="1" destOrd="0" presId="urn:microsoft.com/office/officeart/2005/8/layout/hierarchy6"/>
    <dgm:cxn modelId="{7B4510C2-0E0D-43B0-A71F-1F2C25BC079D}" type="presParOf" srcId="{C5D0E90F-4F22-4FF8-A23A-03D59EDE7528}" destId="{FD1E18C6-6044-4CBE-9510-40E328E72A3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arrow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Beneficio</a:t>
          </a:r>
          <a:r>
            <a:rPr lang="es-ES" sz="2400" b="1" baseline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HTA</a:t>
          </a:r>
          <a:endParaRPr lang="es-ES" sz="24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7687B4B4-1ECA-4BBB-8102-8C41F934C2F2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Beneficio</a:t>
          </a:r>
        </a:p>
        <a:p>
          <a:pPr algn="ctr" rtl="0">
            <a:spcAft>
              <a:spcPts val="0"/>
            </a:spcAft>
          </a:pPr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 HTA</a:t>
          </a:r>
        </a:p>
        <a:p>
          <a:pPr algn="ctr" rtl="0">
            <a:spcAft>
              <a:spcPts val="0"/>
            </a:spcAft>
          </a:pPr>
          <a:r>
            <a:rPr lang="es-ES" sz="24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PA normal</a:t>
          </a:r>
        </a:p>
      </dgm:t>
    </dgm:pt>
    <dgm:pt modelId="{52DFA254-3971-4B68-A56D-849658D1A887}" type="parTrans" cxnId="{0C1C3F56-78F9-4FE9-9B84-1A9B0E144439}">
      <dgm:prSet/>
      <dgm:spPr/>
      <dgm:t>
        <a:bodyPr/>
        <a:lstStyle/>
        <a:p>
          <a:endParaRPr lang="en-US"/>
        </a:p>
      </dgm:t>
    </dgm:pt>
    <dgm:pt modelId="{80C48C43-0B9C-41A4-BE22-508692831C21}" type="sibTrans" cxnId="{0C1C3F56-78F9-4FE9-9B84-1A9B0E144439}">
      <dgm:prSet/>
      <dgm:spPr/>
      <dgm:t>
        <a:bodyPr/>
        <a:lstStyle/>
        <a:p>
          <a:endParaRPr lang="en-US"/>
        </a:p>
      </dgm:t>
    </dgm:pt>
    <dgm:pt modelId="{1413B03A-2576-44C6-8961-9FAF560D8FF2}" type="pres">
      <dgm:prSet presAssocID="{87E63973-4FC3-4265-A614-077CB9835A2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2B732-0782-4D06-A2C2-E6B359E70605}" type="pres">
      <dgm:prSet presAssocID="{87E63973-4FC3-4265-A614-077CB9835A26}" presName="divider" presStyleLbl="fgShp" presStyleIdx="0" presStyleCnt="1"/>
      <dgm:spPr/>
      <dgm:t>
        <a:bodyPr/>
        <a:lstStyle/>
        <a:p>
          <a:endParaRPr lang="en-US"/>
        </a:p>
      </dgm:t>
    </dgm:pt>
    <dgm:pt modelId="{DD2EE0E3-96FD-4EF0-B334-7B989101BB15}" type="pres">
      <dgm:prSet presAssocID="{BFA048D2-F2A3-426F-9BC0-E2056FE5AB53}" presName="downArrow" presStyleLbl="node1" presStyleIdx="0" presStyleCnt="2"/>
      <dgm:spPr/>
      <dgm:t>
        <a:bodyPr/>
        <a:lstStyle/>
        <a:p>
          <a:endParaRPr lang="en-US"/>
        </a:p>
      </dgm:t>
    </dgm:pt>
    <dgm:pt modelId="{803BB89E-2ABA-4206-B5EF-5F9F121B7B5F}" type="pres">
      <dgm:prSet presAssocID="{BFA048D2-F2A3-426F-9BC0-E2056FE5AB53}" presName="downArrowText" presStyleLbl="revTx" presStyleIdx="0" presStyleCnt="2" custScaleX="12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ECF6F-5F46-4308-80F1-77B02C3FE4D5}" type="pres">
      <dgm:prSet presAssocID="{7687B4B4-1ECA-4BBB-8102-8C41F934C2F2}" presName="upArrow" presStyleLbl="node1" presStyleIdx="1" presStyleCnt="2"/>
      <dgm:spPr/>
      <dgm:t>
        <a:bodyPr/>
        <a:lstStyle/>
        <a:p>
          <a:endParaRPr lang="en-US"/>
        </a:p>
      </dgm:t>
    </dgm:pt>
    <dgm:pt modelId="{9D53C6DD-6200-4D69-81B2-40B50DE3CFA8}" type="pres">
      <dgm:prSet presAssocID="{7687B4B4-1ECA-4BBB-8102-8C41F934C2F2}" presName="upArrowText" presStyleLbl="revTx" presStyleIdx="1" presStyleCnt="2" custScaleX="158036" custScaleY="124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C3F56-78F9-4FE9-9B84-1A9B0E144439}" srcId="{87E63973-4FC3-4265-A614-077CB9835A26}" destId="{7687B4B4-1ECA-4BBB-8102-8C41F934C2F2}" srcOrd="1" destOrd="0" parTransId="{52DFA254-3971-4B68-A56D-849658D1A887}" sibTransId="{80C48C43-0B9C-41A4-BE22-508692831C21}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3B6BC283-7A0B-4301-B08E-60F458074C89}" type="presOf" srcId="{7687B4B4-1ECA-4BBB-8102-8C41F934C2F2}" destId="{9D53C6DD-6200-4D69-81B2-40B50DE3CFA8}" srcOrd="0" destOrd="0" presId="urn:microsoft.com/office/officeart/2005/8/layout/arrow3"/>
    <dgm:cxn modelId="{F0D4B120-D849-4E42-AC3E-75A555281A45}" type="presOf" srcId="{BFA048D2-F2A3-426F-9BC0-E2056FE5AB53}" destId="{803BB89E-2ABA-4206-B5EF-5F9F121B7B5F}" srcOrd="0" destOrd="0" presId="urn:microsoft.com/office/officeart/2005/8/layout/arrow3"/>
    <dgm:cxn modelId="{FE56BCBE-A247-4177-8F39-3C6DBD3B97DB}" type="presOf" srcId="{87E63973-4FC3-4265-A614-077CB9835A26}" destId="{1413B03A-2576-44C6-8961-9FAF560D8FF2}" srcOrd="0" destOrd="0" presId="urn:microsoft.com/office/officeart/2005/8/layout/arrow3"/>
    <dgm:cxn modelId="{1A72D92B-690A-41CD-924A-1B6EF8D698E4}" type="presParOf" srcId="{1413B03A-2576-44C6-8961-9FAF560D8FF2}" destId="{A482B732-0782-4D06-A2C2-E6B359E70605}" srcOrd="0" destOrd="0" presId="urn:microsoft.com/office/officeart/2005/8/layout/arrow3"/>
    <dgm:cxn modelId="{62744277-70CE-484D-8A2B-B4FA051AFEC7}" type="presParOf" srcId="{1413B03A-2576-44C6-8961-9FAF560D8FF2}" destId="{DD2EE0E3-96FD-4EF0-B334-7B989101BB15}" srcOrd="1" destOrd="0" presId="urn:microsoft.com/office/officeart/2005/8/layout/arrow3"/>
    <dgm:cxn modelId="{255C34FC-373F-4205-9AC7-31F0E8E1F76B}" type="presParOf" srcId="{1413B03A-2576-44C6-8961-9FAF560D8FF2}" destId="{803BB89E-2ABA-4206-B5EF-5F9F121B7B5F}" srcOrd="2" destOrd="0" presId="urn:microsoft.com/office/officeart/2005/8/layout/arrow3"/>
    <dgm:cxn modelId="{F19B8ACB-4F46-44AD-9965-0765ED5EBFF4}" type="presParOf" srcId="{1413B03A-2576-44C6-8961-9FAF560D8FF2}" destId="{975ECF6F-5F46-4308-80F1-77B02C3FE4D5}" srcOrd="3" destOrd="0" presId="urn:microsoft.com/office/officeart/2005/8/layout/arrow3"/>
    <dgm:cxn modelId="{160470D6-6C73-467C-8B07-A842FADE358A}" type="presParOf" srcId="{1413B03A-2576-44C6-8961-9FAF560D8FF2}" destId="{9D53C6DD-6200-4D69-81B2-40B50DE3CFA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400" dirty="0" smtClean="0"/>
            <a:t>Evaluar el efecto del </a:t>
          </a:r>
          <a:r>
            <a:rPr lang="es-ES" sz="2400" dirty="0" err="1" smtClean="0"/>
            <a:t>tto</a:t>
          </a:r>
          <a:r>
            <a:rPr lang="es-ES" sz="2400" dirty="0" smtClean="0"/>
            <a:t> </a:t>
          </a:r>
          <a:r>
            <a:rPr lang="es-ES" sz="2400" dirty="0" err="1" smtClean="0"/>
            <a:t>antihipertensivo</a:t>
          </a:r>
          <a:r>
            <a:rPr lang="es-ES" sz="2400" dirty="0" smtClean="0"/>
            <a:t> en la prevención secundaria de eventos CV y la mortalidad por todas las causas entre  personas sin hipertensión clínicamente definida </a:t>
          </a:r>
          <a:r>
            <a:rPr lang="es-ES" sz="2400" b="1" dirty="0" smtClean="0">
              <a:solidFill>
                <a:srgbClr val="C00000"/>
              </a:solidFill>
            </a:rPr>
            <a:t>(PAS 140 </a:t>
          </a:r>
          <a:r>
            <a:rPr lang="es-ES" sz="2400" b="1" dirty="0" err="1" smtClean="0">
              <a:solidFill>
                <a:srgbClr val="C00000"/>
              </a:solidFill>
            </a:rPr>
            <a:t>mmHg</a:t>
          </a:r>
          <a:r>
            <a:rPr lang="es-ES" sz="2400" b="1" dirty="0" smtClean="0">
              <a:solidFill>
                <a:srgbClr val="C00000"/>
              </a:solidFill>
            </a:rPr>
            <a:t> o PAD 90 </a:t>
          </a:r>
          <a:r>
            <a:rPr lang="es-ES" sz="2400" b="1" dirty="0" err="1" smtClean="0">
              <a:solidFill>
                <a:srgbClr val="C00000"/>
              </a:solidFill>
            </a:rPr>
            <a:t>mmHg</a:t>
          </a:r>
          <a:r>
            <a:rPr lang="es-ES" sz="2400" b="1" dirty="0" smtClean="0">
              <a:solidFill>
                <a:srgbClr val="C00000"/>
              </a:solidFill>
            </a:rPr>
            <a:t> </a:t>
          </a:r>
          <a:r>
            <a:rPr lang="es-ES" sz="2400" dirty="0" smtClean="0"/>
            <a:t>y/o uso de medicamentos </a:t>
          </a:r>
          <a:r>
            <a:rPr lang="es-ES" sz="2400" dirty="0" err="1" smtClean="0"/>
            <a:t>antihipertensivos</a:t>
          </a:r>
          <a:r>
            <a:rPr lang="es-ES" sz="2400" dirty="0" smtClean="0"/>
            <a:t> o antecedentes de HTA).</a:t>
          </a:r>
          <a:endParaRPr lang="es-ES" sz="24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262FF83E-B34F-424D-A99F-06B37F728DEC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4DF85-3FD8-40BD-ADD8-B34275BB9F31}" type="pres">
      <dgm:prSet presAssocID="{BFA048D2-F2A3-426F-9BC0-E2056FE5AB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FDEF8-8A18-4EE6-B77A-CDE40D330317}" type="presOf" srcId="{BFA048D2-F2A3-426F-9BC0-E2056FE5AB53}" destId="{5A24DF85-3FD8-40BD-ADD8-B34275BB9F31}" srcOrd="0" destOrd="0" presId="urn:microsoft.com/office/officeart/2005/8/layout/vList2"/>
    <dgm:cxn modelId="{0C87ADE7-AB49-40A7-9E2A-81A80613A207}" type="presOf" srcId="{87E63973-4FC3-4265-A614-077CB9835A26}" destId="{262FF83E-B34F-424D-A99F-06B37F728DEC}" srcOrd="0" destOrd="0" presId="urn:microsoft.com/office/officeart/2005/8/layout/vList2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2410005C-E437-48F6-82C3-ABA65381158A}" type="presParOf" srcId="{262FF83E-B34F-424D-A99F-06B37F728DEC}" destId="{5A24DF85-3FD8-40BD-ADD8-B34275BB9F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hierarchy6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000" b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874 </a:t>
          </a:r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Referencias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F0FEB3A1-8F7D-44F0-A6E3-BD1F5E9F95A4}">
      <dgm:prSet custT="1"/>
      <dgm:spPr/>
      <dgm:t>
        <a:bodyPr/>
        <a:lstStyle/>
        <a:p>
          <a:pPr algn="ctr" rtl="0"/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Criterios de elegibilidad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ED9C4868-D431-4B11-A360-E4228627174D}" type="parTrans" cxnId="{8A2CC1BC-BC68-4371-A68C-1714E3DB5FE5}">
      <dgm:prSet custT="1"/>
      <dgm:spPr/>
      <dgm:t>
        <a:bodyPr/>
        <a:lstStyle/>
        <a:p>
          <a:endParaRPr lang="en-US" sz="2000" b="0"/>
        </a:p>
      </dgm:t>
    </dgm:pt>
    <dgm:pt modelId="{D5AC5527-644B-4DD6-974C-B28045F9380C}" type="sibTrans" cxnId="{8A2CC1BC-BC68-4371-A68C-1714E3DB5FE5}">
      <dgm:prSet/>
      <dgm:spPr/>
      <dgm:t>
        <a:bodyPr/>
        <a:lstStyle/>
        <a:p>
          <a:endParaRPr lang="en-US" sz="2000" b="0"/>
        </a:p>
      </dgm:t>
    </dgm:pt>
    <dgm:pt modelId="{8CC4B4AC-FBEC-4C5A-BFB4-3647B09BAD8F}">
      <dgm:prSet custT="1"/>
      <dgm:spPr/>
      <dgm:t>
        <a:bodyPr/>
        <a:lstStyle/>
        <a:p>
          <a:pPr algn="ctr" rtl="0"/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¿Incluir o Excluir?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4FE917D5-A93E-41C7-9851-2F58D46151B6}" type="parTrans" cxnId="{2AFFC19C-506C-42F7-AF62-D742B100C80B}">
      <dgm:prSet custT="1"/>
      <dgm:spPr/>
      <dgm:t>
        <a:bodyPr/>
        <a:lstStyle/>
        <a:p>
          <a:endParaRPr lang="en-US" sz="2000" b="0"/>
        </a:p>
      </dgm:t>
    </dgm:pt>
    <dgm:pt modelId="{DDC44DDE-8E9B-4550-8ED4-EA307D9DAA3B}" type="sibTrans" cxnId="{2AFFC19C-506C-42F7-AF62-D742B100C80B}">
      <dgm:prSet/>
      <dgm:spPr/>
      <dgm:t>
        <a:bodyPr/>
        <a:lstStyle/>
        <a:p>
          <a:endParaRPr lang="en-US" sz="2000" b="0"/>
        </a:p>
      </dgm:t>
    </dgm:pt>
    <dgm:pt modelId="{8DC53098-9539-4D80-8C49-8BC09C6AA54C}">
      <dgm:prSet custT="1"/>
      <dgm:spPr/>
      <dgm:t>
        <a:bodyPr/>
        <a:lstStyle/>
        <a:p>
          <a:pPr algn="ctr" rtl="0"/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Revisados Independientemente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BFD3BA2D-8DEF-4BF7-8F4C-F1095DE63E4F}" type="parTrans" cxnId="{B5701E9D-5E0C-4658-9A91-BE543B1A7509}">
      <dgm:prSet custT="1"/>
      <dgm:spPr/>
      <dgm:t>
        <a:bodyPr/>
        <a:lstStyle/>
        <a:p>
          <a:endParaRPr lang="en-US" sz="2000" b="0"/>
        </a:p>
      </dgm:t>
    </dgm:pt>
    <dgm:pt modelId="{C1ED5DFD-CCFD-4ACC-B960-E02805D7C74F}" type="sibTrans" cxnId="{B5701E9D-5E0C-4658-9A91-BE543B1A7509}">
      <dgm:prSet/>
      <dgm:spPr/>
      <dgm:t>
        <a:bodyPr/>
        <a:lstStyle/>
        <a:p>
          <a:endParaRPr lang="en-US" sz="2000" b="0"/>
        </a:p>
      </dgm:t>
    </dgm:pt>
    <dgm:pt modelId="{419C01C0-DDF5-4023-A320-AB3BF0940E01}">
      <dgm:prSet custT="1"/>
      <dgm:spPr/>
      <dgm:t>
        <a:bodyPr/>
        <a:lstStyle/>
        <a:p>
          <a:pPr algn="ctr" rtl="0"/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3 Investigadores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A1A66363-70D8-4A49-A897-28A2ACFA7B09}" type="parTrans" cxnId="{AF04C678-EF5C-4B8B-BC35-C586FF336DF5}">
      <dgm:prSet custT="1"/>
      <dgm:spPr/>
      <dgm:t>
        <a:bodyPr/>
        <a:lstStyle/>
        <a:p>
          <a:endParaRPr lang="en-US" sz="2000" b="0"/>
        </a:p>
      </dgm:t>
    </dgm:pt>
    <dgm:pt modelId="{99A22713-94D1-4B84-8A62-66DC8BFF0273}" type="sibTrans" cxnId="{AF04C678-EF5C-4B8B-BC35-C586FF336DF5}">
      <dgm:prSet/>
      <dgm:spPr/>
      <dgm:t>
        <a:bodyPr/>
        <a:lstStyle/>
        <a:p>
          <a:endParaRPr lang="en-US" sz="2000" b="0"/>
        </a:p>
      </dgm:t>
    </dgm:pt>
    <dgm:pt modelId="{9B8DA3DA-A2AC-4DDA-A9B3-8AA4AE055580}">
      <dgm:prSet custT="1"/>
      <dgm:spPr/>
      <dgm:t>
        <a:bodyPr/>
        <a:lstStyle/>
        <a:p>
          <a:pPr algn="ctr" rtl="0"/>
          <a:r>
            <a:rPr lang="es-ES" sz="2000" b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Consenso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C2C034E4-1524-48D3-8082-EC49A19C5192}" type="parTrans" cxnId="{AFEDD450-9715-42D8-8DBF-931E4136B7E6}">
      <dgm:prSet custT="1"/>
      <dgm:spPr/>
      <dgm:t>
        <a:bodyPr/>
        <a:lstStyle/>
        <a:p>
          <a:endParaRPr lang="en-US" sz="2000" b="0"/>
        </a:p>
      </dgm:t>
    </dgm:pt>
    <dgm:pt modelId="{BFF22A5D-9744-48BA-A953-C060C7AF1D65}" type="sibTrans" cxnId="{AFEDD450-9715-42D8-8DBF-931E4136B7E6}">
      <dgm:prSet/>
      <dgm:spPr/>
      <dgm:t>
        <a:bodyPr/>
        <a:lstStyle/>
        <a:p>
          <a:endParaRPr lang="en-US" sz="2000" b="0"/>
        </a:p>
      </dgm:t>
    </dgm:pt>
    <dgm:pt modelId="{AF725C35-B838-4BDF-B04A-71B598519C21}">
      <dgm:prSet custT="1"/>
      <dgm:spPr/>
      <dgm:t>
        <a:bodyPr/>
        <a:lstStyle/>
        <a:p>
          <a:pPr algn="ctr" rtl="0"/>
          <a:r>
            <a:rPr lang="es-ES" sz="20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2 Investigadores adicionales</a:t>
          </a:r>
          <a:endParaRPr lang="es-ES" sz="20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F1E0479F-0A39-420E-8AC4-75F42B39AA41}" type="parTrans" cxnId="{B475D987-E294-45A2-93C7-F58147AD8698}">
      <dgm:prSet custT="1"/>
      <dgm:spPr/>
      <dgm:t>
        <a:bodyPr/>
        <a:lstStyle/>
        <a:p>
          <a:endParaRPr lang="en-US" sz="2000" b="0"/>
        </a:p>
      </dgm:t>
    </dgm:pt>
    <dgm:pt modelId="{6B8B5C1C-6C52-4204-B2A9-7F8E3D48ADD4}" type="sibTrans" cxnId="{B475D987-E294-45A2-93C7-F58147AD8698}">
      <dgm:prSet/>
      <dgm:spPr/>
      <dgm:t>
        <a:bodyPr/>
        <a:lstStyle/>
        <a:p>
          <a:endParaRPr lang="en-US" sz="2000" b="0"/>
        </a:p>
      </dgm:t>
    </dgm:pt>
    <dgm:pt modelId="{C738CE52-3C0D-4B96-99E9-2A255E6742BF}" type="pres">
      <dgm:prSet presAssocID="{87E63973-4FC3-4265-A614-077CB9835A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4AD60-2B19-4F06-A58F-AE9DF46C7192}" type="pres">
      <dgm:prSet presAssocID="{87E63973-4FC3-4265-A614-077CB9835A26}" presName="hierFlow" presStyleCnt="0"/>
      <dgm:spPr/>
      <dgm:t>
        <a:bodyPr/>
        <a:lstStyle/>
        <a:p>
          <a:endParaRPr lang="en-US"/>
        </a:p>
      </dgm:t>
    </dgm:pt>
    <dgm:pt modelId="{FA1B29A8-1472-4DAE-B723-72B66E6361AF}" type="pres">
      <dgm:prSet presAssocID="{87E63973-4FC3-4265-A614-077CB9835A2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240C0F-923D-4E5E-82C8-4FB6D23C0189}" type="pres">
      <dgm:prSet presAssocID="{BFA048D2-F2A3-426F-9BC0-E2056FE5AB53}" presName="Name14" presStyleCnt="0"/>
      <dgm:spPr/>
      <dgm:t>
        <a:bodyPr/>
        <a:lstStyle/>
        <a:p>
          <a:endParaRPr lang="en-US"/>
        </a:p>
      </dgm:t>
    </dgm:pt>
    <dgm:pt modelId="{1D8E23DF-EFB9-4797-BF7B-9491813E3647}" type="pres">
      <dgm:prSet presAssocID="{BFA048D2-F2A3-426F-9BC0-E2056FE5AB53}" presName="level1Shape" presStyleLbl="node0" presStyleIdx="0" presStyleCnt="1" custScaleX="132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5D1BF-A8D5-493E-A0AA-53171A1519BB}" type="pres">
      <dgm:prSet presAssocID="{BFA048D2-F2A3-426F-9BC0-E2056FE5AB53}" presName="hierChild2" presStyleCnt="0"/>
      <dgm:spPr/>
      <dgm:t>
        <a:bodyPr/>
        <a:lstStyle/>
        <a:p>
          <a:endParaRPr lang="en-US"/>
        </a:p>
      </dgm:t>
    </dgm:pt>
    <dgm:pt modelId="{A6E38F86-FB5E-4110-AD02-5C396C00B6B3}" type="pres">
      <dgm:prSet presAssocID="{ED9C4868-D431-4B11-A360-E4228627174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2C36366C-8B03-4C47-90C9-EAD17AC9AB42}" type="pres">
      <dgm:prSet presAssocID="{F0FEB3A1-8F7D-44F0-A6E3-BD1F5E9F95A4}" presName="Name21" presStyleCnt="0"/>
      <dgm:spPr/>
      <dgm:t>
        <a:bodyPr/>
        <a:lstStyle/>
        <a:p>
          <a:endParaRPr lang="en-US"/>
        </a:p>
      </dgm:t>
    </dgm:pt>
    <dgm:pt modelId="{58CB039D-94A2-46A4-B123-08FF0DFF0A58}" type="pres">
      <dgm:prSet presAssocID="{F0FEB3A1-8F7D-44F0-A6E3-BD1F5E9F95A4}" presName="level2Shape" presStyleLbl="node2" presStyleIdx="0" presStyleCnt="2" custScaleX="149437"/>
      <dgm:spPr/>
      <dgm:t>
        <a:bodyPr/>
        <a:lstStyle/>
        <a:p>
          <a:endParaRPr lang="en-US"/>
        </a:p>
      </dgm:t>
    </dgm:pt>
    <dgm:pt modelId="{1F60E435-C69D-42A1-89AB-EBD7CFB0E06C}" type="pres">
      <dgm:prSet presAssocID="{F0FEB3A1-8F7D-44F0-A6E3-BD1F5E9F95A4}" presName="hierChild3" presStyleCnt="0"/>
      <dgm:spPr/>
      <dgm:t>
        <a:bodyPr/>
        <a:lstStyle/>
        <a:p>
          <a:endParaRPr lang="en-US"/>
        </a:p>
      </dgm:t>
    </dgm:pt>
    <dgm:pt modelId="{3144E4B4-3327-450B-BE31-3DA156A4A797}" type="pres">
      <dgm:prSet presAssocID="{BFD3BA2D-8DEF-4BF7-8F4C-F1095DE63E4F}" presName="Name19" presStyleLbl="parChTrans1D3" presStyleIdx="0" presStyleCnt="2"/>
      <dgm:spPr/>
      <dgm:t>
        <a:bodyPr/>
        <a:lstStyle/>
        <a:p>
          <a:endParaRPr lang="en-US"/>
        </a:p>
      </dgm:t>
    </dgm:pt>
    <dgm:pt modelId="{859701B2-9145-459F-95BB-869E2A19789E}" type="pres">
      <dgm:prSet presAssocID="{8DC53098-9539-4D80-8C49-8BC09C6AA54C}" presName="Name21" presStyleCnt="0"/>
      <dgm:spPr/>
      <dgm:t>
        <a:bodyPr/>
        <a:lstStyle/>
        <a:p>
          <a:endParaRPr lang="en-US"/>
        </a:p>
      </dgm:t>
    </dgm:pt>
    <dgm:pt modelId="{FE310FBC-D587-4C72-97FC-073BB1E456C0}" type="pres">
      <dgm:prSet presAssocID="{8DC53098-9539-4D80-8C49-8BC09C6AA54C}" presName="level2Shape" presStyleLbl="node3" presStyleIdx="0" presStyleCnt="2" custScaleX="203588"/>
      <dgm:spPr/>
      <dgm:t>
        <a:bodyPr/>
        <a:lstStyle/>
        <a:p>
          <a:endParaRPr lang="en-US"/>
        </a:p>
      </dgm:t>
    </dgm:pt>
    <dgm:pt modelId="{AFAD42C0-14B6-4C2E-B877-C689ED6906D3}" type="pres">
      <dgm:prSet presAssocID="{8DC53098-9539-4D80-8C49-8BC09C6AA54C}" presName="hierChild3" presStyleCnt="0"/>
      <dgm:spPr/>
      <dgm:t>
        <a:bodyPr/>
        <a:lstStyle/>
        <a:p>
          <a:endParaRPr lang="en-US"/>
        </a:p>
      </dgm:t>
    </dgm:pt>
    <dgm:pt modelId="{69B5C4FE-2B9E-46F8-883C-85623E619D37}" type="pres">
      <dgm:prSet presAssocID="{A1A66363-70D8-4A49-A897-28A2ACFA7B09}" presName="Name19" presStyleLbl="parChTrans1D4" presStyleIdx="0" presStyleCnt="2"/>
      <dgm:spPr/>
      <dgm:t>
        <a:bodyPr/>
        <a:lstStyle/>
        <a:p>
          <a:endParaRPr lang="en-US"/>
        </a:p>
      </dgm:t>
    </dgm:pt>
    <dgm:pt modelId="{70F37E3A-B259-4299-B46C-34B39FDE4428}" type="pres">
      <dgm:prSet presAssocID="{419C01C0-DDF5-4023-A320-AB3BF0940E01}" presName="Name21" presStyleCnt="0"/>
      <dgm:spPr/>
      <dgm:t>
        <a:bodyPr/>
        <a:lstStyle/>
        <a:p>
          <a:endParaRPr lang="en-US"/>
        </a:p>
      </dgm:t>
    </dgm:pt>
    <dgm:pt modelId="{9D5EECAA-4C71-41AE-9D51-B459B2BBC825}" type="pres">
      <dgm:prSet presAssocID="{419C01C0-DDF5-4023-A320-AB3BF0940E01}" presName="level2Shape" presStyleLbl="node4" presStyleIdx="0" presStyleCnt="2" custScaleX="171914"/>
      <dgm:spPr/>
      <dgm:t>
        <a:bodyPr/>
        <a:lstStyle/>
        <a:p>
          <a:endParaRPr lang="en-US"/>
        </a:p>
      </dgm:t>
    </dgm:pt>
    <dgm:pt modelId="{3F7DD38E-311C-4A44-8653-6D8443780648}" type="pres">
      <dgm:prSet presAssocID="{419C01C0-DDF5-4023-A320-AB3BF0940E01}" presName="hierChild3" presStyleCnt="0"/>
      <dgm:spPr/>
      <dgm:t>
        <a:bodyPr/>
        <a:lstStyle/>
        <a:p>
          <a:endParaRPr lang="en-US"/>
        </a:p>
      </dgm:t>
    </dgm:pt>
    <dgm:pt modelId="{D334CD92-09B6-44BC-B493-4F9E7DA52B43}" type="pres">
      <dgm:prSet presAssocID="{4FE917D5-A93E-41C7-9851-2F58D46151B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F0ABE9EE-5898-42B2-9E07-BA2A107B9F0B}" type="pres">
      <dgm:prSet presAssocID="{8CC4B4AC-FBEC-4C5A-BFB4-3647B09BAD8F}" presName="Name21" presStyleCnt="0"/>
      <dgm:spPr/>
      <dgm:t>
        <a:bodyPr/>
        <a:lstStyle/>
        <a:p>
          <a:endParaRPr lang="en-US"/>
        </a:p>
      </dgm:t>
    </dgm:pt>
    <dgm:pt modelId="{719BCC7D-CB95-4A97-8E11-DB4D9A88D786}" type="pres">
      <dgm:prSet presAssocID="{8CC4B4AC-FBEC-4C5A-BFB4-3647B09BAD8F}" presName="level2Shape" presStyleLbl="node2" presStyleIdx="1" presStyleCnt="2"/>
      <dgm:spPr/>
      <dgm:t>
        <a:bodyPr/>
        <a:lstStyle/>
        <a:p>
          <a:endParaRPr lang="en-US"/>
        </a:p>
      </dgm:t>
    </dgm:pt>
    <dgm:pt modelId="{11C01152-7751-4C00-BA46-C19243E84EB0}" type="pres">
      <dgm:prSet presAssocID="{8CC4B4AC-FBEC-4C5A-BFB4-3647B09BAD8F}" presName="hierChild3" presStyleCnt="0"/>
      <dgm:spPr/>
      <dgm:t>
        <a:bodyPr/>
        <a:lstStyle/>
        <a:p>
          <a:endParaRPr lang="en-US"/>
        </a:p>
      </dgm:t>
    </dgm:pt>
    <dgm:pt modelId="{03998B33-A2CE-49DA-92E6-7E836EFDE8F3}" type="pres">
      <dgm:prSet presAssocID="{C2C034E4-1524-48D3-8082-EC49A19C5192}" presName="Name19" presStyleLbl="parChTrans1D3" presStyleIdx="1" presStyleCnt="2"/>
      <dgm:spPr/>
      <dgm:t>
        <a:bodyPr/>
        <a:lstStyle/>
        <a:p>
          <a:endParaRPr lang="en-US"/>
        </a:p>
      </dgm:t>
    </dgm:pt>
    <dgm:pt modelId="{A74DC959-129C-46A5-BC38-A3878A587CEE}" type="pres">
      <dgm:prSet presAssocID="{9B8DA3DA-A2AC-4DDA-A9B3-8AA4AE055580}" presName="Name21" presStyleCnt="0"/>
      <dgm:spPr/>
      <dgm:t>
        <a:bodyPr/>
        <a:lstStyle/>
        <a:p>
          <a:endParaRPr lang="en-US"/>
        </a:p>
      </dgm:t>
    </dgm:pt>
    <dgm:pt modelId="{F2D4D4F1-3B82-41C7-AE5B-D27669671136}" type="pres">
      <dgm:prSet presAssocID="{9B8DA3DA-A2AC-4DDA-A9B3-8AA4AE055580}" presName="level2Shape" presStyleLbl="node3" presStyleIdx="1" presStyleCnt="2"/>
      <dgm:spPr/>
      <dgm:t>
        <a:bodyPr/>
        <a:lstStyle/>
        <a:p>
          <a:endParaRPr lang="en-US"/>
        </a:p>
      </dgm:t>
    </dgm:pt>
    <dgm:pt modelId="{6E1F8FF0-4A7E-47B0-81DA-84DC1DC23D45}" type="pres">
      <dgm:prSet presAssocID="{9B8DA3DA-A2AC-4DDA-A9B3-8AA4AE055580}" presName="hierChild3" presStyleCnt="0"/>
      <dgm:spPr/>
      <dgm:t>
        <a:bodyPr/>
        <a:lstStyle/>
        <a:p>
          <a:endParaRPr lang="en-US"/>
        </a:p>
      </dgm:t>
    </dgm:pt>
    <dgm:pt modelId="{79F4BB83-D7FE-4F05-8BED-B405A5157DA3}" type="pres">
      <dgm:prSet presAssocID="{F1E0479F-0A39-420E-8AC4-75F42B39AA41}" presName="Name19" presStyleLbl="parChTrans1D4" presStyleIdx="1" presStyleCnt="2"/>
      <dgm:spPr/>
      <dgm:t>
        <a:bodyPr/>
        <a:lstStyle/>
        <a:p>
          <a:endParaRPr lang="en-US"/>
        </a:p>
      </dgm:t>
    </dgm:pt>
    <dgm:pt modelId="{6C9AF402-96E5-4812-A736-46158DCC8174}" type="pres">
      <dgm:prSet presAssocID="{AF725C35-B838-4BDF-B04A-71B598519C21}" presName="Name21" presStyleCnt="0"/>
      <dgm:spPr/>
      <dgm:t>
        <a:bodyPr/>
        <a:lstStyle/>
        <a:p>
          <a:endParaRPr lang="en-US"/>
        </a:p>
      </dgm:t>
    </dgm:pt>
    <dgm:pt modelId="{A787B2D6-3327-451F-B283-0F900C2A5D9D}" type="pres">
      <dgm:prSet presAssocID="{AF725C35-B838-4BDF-B04A-71B598519C21}" presName="level2Shape" presStyleLbl="node4" presStyleIdx="1" presStyleCnt="2" custScaleX="159895"/>
      <dgm:spPr/>
      <dgm:t>
        <a:bodyPr/>
        <a:lstStyle/>
        <a:p>
          <a:endParaRPr lang="en-US"/>
        </a:p>
      </dgm:t>
    </dgm:pt>
    <dgm:pt modelId="{A4BA492D-8E22-4E33-BE52-282B48A2F9CE}" type="pres">
      <dgm:prSet presAssocID="{AF725C35-B838-4BDF-B04A-71B598519C21}" presName="hierChild3" presStyleCnt="0"/>
      <dgm:spPr/>
      <dgm:t>
        <a:bodyPr/>
        <a:lstStyle/>
        <a:p>
          <a:endParaRPr lang="en-US"/>
        </a:p>
      </dgm:t>
    </dgm:pt>
    <dgm:pt modelId="{15E4862D-F369-4B66-9E00-116737E99577}" type="pres">
      <dgm:prSet presAssocID="{87E63973-4FC3-4265-A614-077CB9835A26}" presName="bgShapesFlow" presStyleCnt="0"/>
      <dgm:spPr/>
      <dgm:t>
        <a:bodyPr/>
        <a:lstStyle/>
        <a:p>
          <a:endParaRPr lang="en-US"/>
        </a:p>
      </dgm:t>
    </dgm:pt>
  </dgm:ptLst>
  <dgm:cxnLst>
    <dgm:cxn modelId="{B6E41CE0-C7D2-4243-BBCF-A20D59E6978C}" type="presOf" srcId="{A1A66363-70D8-4A49-A897-28A2ACFA7B09}" destId="{69B5C4FE-2B9E-46F8-883C-85623E619D37}" srcOrd="0" destOrd="0" presId="urn:microsoft.com/office/officeart/2005/8/layout/hierarchy6"/>
    <dgm:cxn modelId="{AF04C678-EF5C-4B8B-BC35-C586FF336DF5}" srcId="{8DC53098-9539-4D80-8C49-8BC09C6AA54C}" destId="{419C01C0-DDF5-4023-A320-AB3BF0940E01}" srcOrd="0" destOrd="0" parTransId="{A1A66363-70D8-4A49-A897-28A2ACFA7B09}" sibTransId="{99A22713-94D1-4B84-8A62-66DC8BFF0273}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98F384DF-B27C-4E4B-B347-B36F2BB9AC8F}" type="presOf" srcId="{ED9C4868-D431-4B11-A360-E4228627174D}" destId="{A6E38F86-FB5E-4110-AD02-5C396C00B6B3}" srcOrd="0" destOrd="0" presId="urn:microsoft.com/office/officeart/2005/8/layout/hierarchy6"/>
    <dgm:cxn modelId="{13C8016E-3FBB-4FF1-89A2-73469FADACDD}" type="presOf" srcId="{87E63973-4FC3-4265-A614-077CB9835A26}" destId="{C738CE52-3C0D-4B96-99E9-2A255E6742BF}" srcOrd="0" destOrd="0" presId="urn:microsoft.com/office/officeart/2005/8/layout/hierarchy6"/>
    <dgm:cxn modelId="{B5701E9D-5E0C-4658-9A91-BE543B1A7509}" srcId="{F0FEB3A1-8F7D-44F0-A6E3-BD1F5E9F95A4}" destId="{8DC53098-9539-4D80-8C49-8BC09C6AA54C}" srcOrd="0" destOrd="0" parTransId="{BFD3BA2D-8DEF-4BF7-8F4C-F1095DE63E4F}" sibTransId="{C1ED5DFD-CCFD-4ACC-B960-E02805D7C74F}"/>
    <dgm:cxn modelId="{980BB4A7-789A-47F4-9F48-35AF5E3D101A}" type="presOf" srcId="{F1E0479F-0A39-420E-8AC4-75F42B39AA41}" destId="{79F4BB83-D7FE-4F05-8BED-B405A5157DA3}" srcOrd="0" destOrd="0" presId="urn:microsoft.com/office/officeart/2005/8/layout/hierarchy6"/>
    <dgm:cxn modelId="{D5E0A0C6-7850-473B-B8FC-BE9FE7DAE718}" type="presOf" srcId="{C2C034E4-1524-48D3-8082-EC49A19C5192}" destId="{03998B33-A2CE-49DA-92E6-7E836EFDE8F3}" srcOrd="0" destOrd="0" presId="urn:microsoft.com/office/officeart/2005/8/layout/hierarchy6"/>
    <dgm:cxn modelId="{F18FB742-9898-4BF7-A143-16900587C781}" type="presOf" srcId="{4FE917D5-A93E-41C7-9851-2F58D46151B6}" destId="{D334CD92-09B6-44BC-B493-4F9E7DA52B43}" srcOrd="0" destOrd="0" presId="urn:microsoft.com/office/officeart/2005/8/layout/hierarchy6"/>
    <dgm:cxn modelId="{57D6A199-237E-4314-A08A-C4BB707FAC68}" type="presOf" srcId="{F0FEB3A1-8F7D-44F0-A6E3-BD1F5E9F95A4}" destId="{58CB039D-94A2-46A4-B123-08FF0DFF0A58}" srcOrd="0" destOrd="0" presId="urn:microsoft.com/office/officeart/2005/8/layout/hierarchy6"/>
    <dgm:cxn modelId="{854E399B-9BBC-44A7-AF7F-CAFBF8A905B4}" type="presOf" srcId="{9B8DA3DA-A2AC-4DDA-A9B3-8AA4AE055580}" destId="{F2D4D4F1-3B82-41C7-AE5B-D27669671136}" srcOrd="0" destOrd="0" presId="urn:microsoft.com/office/officeart/2005/8/layout/hierarchy6"/>
    <dgm:cxn modelId="{295A3C33-2F7B-4DBB-AD78-5549F85CA4FE}" type="presOf" srcId="{AF725C35-B838-4BDF-B04A-71B598519C21}" destId="{A787B2D6-3327-451F-B283-0F900C2A5D9D}" srcOrd="0" destOrd="0" presId="urn:microsoft.com/office/officeart/2005/8/layout/hierarchy6"/>
    <dgm:cxn modelId="{1124070D-E9FE-4C2A-B459-2B9C702FA46F}" type="presOf" srcId="{BFD3BA2D-8DEF-4BF7-8F4C-F1095DE63E4F}" destId="{3144E4B4-3327-450B-BE31-3DA156A4A797}" srcOrd="0" destOrd="0" presId="urn:microsoft.com/office/officeart/2005/8/layout/hierarchy6"/>
    <dgm:cxn modelId="{59B10E49-D612-497F-9ABA-13A2763C6A43}" type="presOf" srcId="{8CC4B4AC-FBEC-4C5A-BFB4-3647B09BAD8F}" destId="{719BCC7D-CB95-4A97-8E11-DB4D9A88D786}" srcOrd="0" destOrd="0" presId="urn:microsoft.com/office/officeart/2005/8/layout/hierarchy6"/>
    <dgm:cxn modelId="{8A2CC1BC-BC68-4371-A68C-1714E3DB5FE5}" srcId="{BFA048D2-F2A3-426F-9BC0-E2056FE5AB53}" destId="{F0FEB3A1-8F7D-44F0-A6E3-BD1F5E9F95A4}" srcOrd="0" destOrd="0" parTransId="{ED9C4868-D431-4B11-A360-E4228627174D}" sibTransId="{D5AC5527-644B-4DD6-974C-B28045F9380C}"/>
    <dgm:cxn modelId="{2AFFC19C-506C-42F7-AF62-D742B100C80B}" srcId="{BFA048D2-F2A3-426F-9BC0-E2056FE5AB53}" destId="{8CC4B4AC-FBEC-4C5A-BFB4-3647B09BAD8F}" srcOrd="1" destOrd="0" parTransId="{4FE917D5-A93E-41C7-9851-2F58D46151B6}" sibTransId="{DDC44DDE-8E9B-4550-8ED4-EA307D9DAA3B}"/>
    <dgm:cxn modelId="{AFEDD450-9715-42D8-8DBF-931E4136B7E6}" srcId="{8CC4B4AC-FBEC-4C5A-BFB4-3647B09BAD8F}" destId="{9B8DA3DA-A2AC-4DDA-A9B3-8AA4AE055580}" srcOrd="0" destOrd="0" parTransId="{C2C034E4-1524-48D3-8082-EC49A19C5192}" sibTransId="{BFF22A5D-9744-48BA-A953-C060C7AF1D65}"/>
    <dgm:cxn modelId="{37D29200-EB6F-4AA9-B200-861EABE5CC61}" type="presOf" srcId="{BFA048D2-F2A3-426F-9BC0-E2056FE5AB53}" destId="{1D8E23DF-EFB9-4797-BF7B-9491813E3647}" srcOrd="0" destOrd="0" presId="urn:microsoft.com/office/officeart/2005/8/layout/hierarchy6"/>
    <dgm:cxn modelId="{B475D987-E294-45A2-93C7-F58147AD8698}" srcId="{9B8DA3DA-A2AC-4DDA-A9B3-8AA4AE055580}" destId="{AF725C35-B838-4BDF-B04A-71B598519C21}" srcOrd="0" destOrd="0" parTransId="{F1E0479F-0A39-420E-8AC4-75F42B39AA41}" sibTransId="{6B8B5C1C-6C52-4204-B2A9-7F8E3D48ADD4}"/>
    <dgm:cxn modelId="{4D5B8BF6-0562-4F76-AC01-A6A78AACAC7A}" type="presOf" srcId="{419C01C0-DDF5-4023-A320-AB3BF0940E01}" destId="{9D5EECAA-4C71-41AE-9D51-B459B2BBC825}" srcOrd="0" destOrd="0" presId="urn:microsoft.com/office/officeart/2005/8/layout/hierarchy6"/>
    <dgm:cxn modelId="{33F20D9A-F650-4AAB-837A-52D5D8271C7A}" type="presOf" srcId="{8DC53098-9539-4D80-8C49-8BC09C6AA54C}" destId="{FE310FBC-D587-4C72-97FC-073BB1E456C0}" srcOrd="0" destOrd="0" presId="urn:microsoft.com/office/officeart/2005/8/layout/hierarchy6"/>
    <dgm:cxn modelId="{884CAAC3-0472-4D0F-9348-C8E8E246E019}" type="presParOf" srcId="{C738CE52-3C0D-4B96-99E9-2A255E6742BF}" destId="{C6A4AD60-2B19-4F06-A58F-AE9DF46C7192}" srcOrd="0" destOrd="0" presId="urn:microsoft.com/office/officeart/2005/8/layout/hierarchy6"/>
    <dgm:cxn modelId="{17195C3D-9ADE-4396-AC6B-AF9EEF2B2C3C}" type="presParOf" srcId="{C6A4AD60-2B19-4F06-A58F-AE9DF46C7192}" destId="{FA1B29A8-1472-4DAE-B723-72B66E6361AF}" srcOrd="0" destOrd="0" presId="urn:microsoft.com/office/officeart/2005/8/layout/hierarchy6"/>
    <dgm:cxn modelId="{EF988293-36CB-4422-B600-55D038813178}" type="presParOf" srcId="{FA1B29A8-1472-4DAE-B723-72B66E6361AF}" destId="{06240C0F-923D-4E5E-82C8-4FB6D23C0189}" srcOrd="0" destOrd="0" presId="urn:microsoft.com/office/officeart/2005/8/layout/hierarchy6"/>
    <dgm:cxn modelId="{3EA00E1A-8D0C-4965-97ED-CCA624E7AFF1}" type="presParOf" srcId="{06240C0F-923D-4E5E-82C8-4FB6D23C0189}" destId="{1D8E23DF-EFB9-4797-BF7B-9491813E3647}" srcOrd="0" destOrd="0" presId="urn:microsoft.com/office/officeart/2005/8/layout/hierarchy6"/>
    <dgm:cxn modelId="{2B6DEF94-3F73-4B45-A1BB-F439C8876D7D}" type="presParOf" srcId="{06240C0F-923D-4E5E-82C8-4FB6D23C0189}" destId="{0195D1BF-A8D5-493E-A0AA-53171A1519BB}" srcOrd="1" destOrd="0" presId="urn:microsoft.com/office/officeart/2005/8/layout/hierarchy6"/>
    <dgm:cxn modelId="{2694977C-D248-4608-827E-9DCAC7506BB9}" type="presParOf" srcId="{0195D1BF-A8D5-493E-A0AA-53171A1519BB}" destId="{A6E38F86-FB5E-4110-AD02-5C396C00B6B3}" srcOrd="0" destOrd="0" presId="urn:microsoft.com/office/officeart/2005/8/layout/hierarchy6"/>
    <dgm:cxn modelId="{7D23519F-474F-4DD4-AC29-34521A12A69F}" type="presParOf" srcId="{0195D1BF-A8D5-493E-A0AA-53171A1519BB}" destId="{2C36366C-8B03-4C47-90C9-EAD17AC9AB42}" srcOrd="1" destOrd="0" presId="urn:microsoft.com/office/officeart/2005/8/layout/hierarchy6"/>
    <dgm:cxn modelId="{158337EE-822E-4D83-8A8C-2535F1246DA9}" type="presParOf" srcId="{2C36366C-8B03-4C47-90C9-EAD17AC9AB42}" destId="{58CB039D-94A2-46A4-B123-08FF0DFF0A58}" srcOrd="0" destOrd="0" presId="urn:microsoft.com/office/officeart/2005/8/layout/hierarchy6"/>
    <dgm:cxn modelId="{4194D2E7-C396-4D36-A62D-61EDE606A7AC}" type="presParOf" srcId="{2C36366C-8B03-4C47-90C9-EAD17AC9AB42}" destId="{1F60E435-C69D-42A1-89AB-EBD7CFB0E06C}" srcOrd="1" destOrd="0" presId="urn:microsoft.com/office/officeart/2005/8/layout/hierarchy6"/>
    <dgm:cxn modelId="{E367E0B2-9573-49CA-85A2-2CD9F4CF59F7}" type="presParOf" srcId="{1F60E435-C69D-42A1-89AB-EBD7CFB0E06C}" destId="{3144E4B4-3327-450B-BE31-3DA156A4A797}" srcOrd="0" destOrd="0" presId="urn:microsoft.com/office/officeart/2005/8/layout/hierarchy6"/>
    <dgm:cxn modelId="{93AD65E2-942C-4C1B-98BC-575B00BD24A5}" type="presParOf" srcId="{1F60E435-C69D-42A1-89AB-EBD7CFB0E06C}" destId="{859701B2-9145-459F-95BB-869E2A19789E}" srcOrd="1" destOrd="0" presId="urn:microsoft.com/office/officeart/2005/8/layout/hierarchy6"/>
    <dgm:cxn modelId="{E13BFB1E-59B5-4CB0-974C-6E27191D70E3}" type="presParOf" srcId="{859701B2-9145-459F-95BB-869E2A19789E}" destId="{FE310FBC-D587-4C72-97FC-073BB1E456C0}" srcOrd="0" destOrd="0" presId="urn:microsoft.com/office/officeart/2005/8/layout/hierarchy6"/>
    <dgm:cxn modelId="{971251C5-5443-4115-98EA-D7A21E92F7C4}" type="presParOf" srcId="{859701B2-9145-459F-95BB-869E2A19789E}" destId="{AFAD42C0-14B6-4C2E-B877-C689ED6906D3}" srcOrd="1" destOrd="0" presId="urn:microsoft.com/office/officeart/2005/8/layout/hierarchy6"/>
    <dgm:cxn modelId="{3B18AE2A-F7AA-4FC9-890E-A65D8C3EC68E}" type="presParOf" srcId="{AFAD42C0-14B6-4C2E-B877-C689ED6906D3}" destId="{69B5C4FE-2B9E-46F8-883C-85623E619D37}" srcOrd="0" destOrd="0" presId="urn:microsoft.com/office/officeart/2005/8/layout/hierarchy6"/>
    <dgm:cxn modelId="{F1363A2D-5A19-46F9-93C7-78D1894E6214}" type="presParOf" srcId="{AFAD42C0-14B6-4C2E-B877-C689ED6906D3}" destId="{70F37E3A-B259-4299-B46C-34B39FDE4428}" srcOrd="1" destOrd="0" presId="urn:microsoft.com/office/officeart/2005/8/layout/hierarchy6"/>
    <dgm:cxn modelId="{080031EE-568D-4164-99C7-F7C774D56416}" type="presParOf" srcId="{70F37E3A-B259-4299-B46C-34B39FDE4428}" destId="{9D5EECAA-4C71-41AE-9D51-B459B2BBC825}" srcOrd="0" destOrd="0" presId="urn:microsoft.com/office/officeart/2005/8/layout/hierarchy6"/>
    <dgm:cxn modelId="{69DE56FC-3787-4D99-8C9A-ECD2AADB1165}" type="presParOf" srcId="{70F37E3A-B259-4299-B46C-34B39FDE4428}" destId="{3F7DD38E-311C-4A44-8653-6D8443780648}" srcOrd="1" destOrd="0" presId="urn:microsoft.com/office/officeart/2005/8/layout/hierarchy6"/>
    <dgm:cxn modelId="{FC8CBF5E-AA8A-4F87-8766-AFCDC943EBC6}" type="presParOf" srcId="{0195D1BF-A8D5-493E-A0AA-53171A1519BB}" destId="{D334CD92-09B6-44BC-B493-4F9E7DA52B43}" srcOrd="2" destOrd="0" presId="urn:microsoft.com/office/officeart/2005/8/layout/hierarchy6"/>
    <dgm:cxn modelId="{B50C47D0-92F2-4393-B319-06017E22CB34}" type="presParOf" srcId="{0195D1BF-A8D5-493E-A0AA-53171A1519BB}" destId="{F0ABE9EE-5898-42B2-9E07-BA2A107B9F0B}" srcOrd="3" destOrd="0" presId="urn:microsoft.com/office/officeart/2005/8/layout/hierarchy6"/>
    <dgm:cxn modelId="{DF851206-CE34-4D5B-9358-C8402DD850F9}" type="presParOf" srcId="{F0ABE9EE-5898-42B2-9E07-BA2A107B9F0B}" destId="{719BCC7D-CB95-4A97-8E11-DB4D9A88D786}" srcOrd="0" destOrd="0" presId="urn:microsoft.com/office/officeart/2005/8/layout/hierarchy6"/>
    <dgm:cxn modelId="{90F24054-B08B-4804-925F-D77688CA3F1F}" type="presParOf" srcId="{F0ABE9EE-5898-42B2-9E07-BA2A107B9F0B}" destId="{11C01152-7751-4C00-BA46-C19243E84EB0}" srcOrd="1" destOrd="0" presId="urn:microsoft.com/office/officeart/2005/8/layout/hierarchy6"/>
    <dgm:cxn modelId="{B9BFE38E-721A-48EA-BC84-5145FA552DE9}" type="presParOf" srcId="{11C01152-7751-4C00-BA46-C19243E84EB0}" destId="{03998B33-A2CE-49DA-92E6-7E836EFDE8F3}" srcOrd="0" destOrd="0" presId="urn:microsoft.com/office/officeart/2005/8/layout/hierarchy6"/>
    <dgm:cxn modelId="{D911144C-5BDD-4619-9E3E-401B4F9EA18B}" type="presParOf" srcId="{11C01152-7751-4C00-BA46-C19243E84EB0}" destId="{A74DC959-129C-46A5-BC38-A3878A587CEE}" srcOrd="1" destOrd="0" presId="urn:microsoft.com/office/officeart/2005/8/layout/hierarchy6"/>
    <dgm:cxn modelId="{661EA1D9-E804-4177-B59D-029302B4CC49}" type="presParOf" srcId="{A74DC959-129C-46A5-BC38-A3878A587CEE}" destId="{F2D4D4F1-3B82-41C7-AE5B-D27669671136}" srcOrd="0" destOrd="0" presId="urn:microsoft.com/office/officeart/2005/8/layout/hierarchy6"/>
    <dgm:cxn modelId="{4ADFFE2E-D225-4EE0-B80B-58C3E9CBFB19}" type="presParOf" srcId="{A74DC959-129C-46A5-BC38-A3878A587CEE}" destId="{6E1F8FF0-4A7E-47B0-81DA-84DC1DC23D45}" srcOrd="1" destOrd="0" presId="urn:microsoft.com/office/officeart/2005/8/layout/hierarchy6"/>
    <dgm:cxn modelId="{E2878B06-92D5-4483-8822-45B389829621}" type="presParOf" srcId="{6E1F8FF0-4A7E-47B0-81DA-84DC1DC23D45}" destId="{79F4BB83-D7FE-4F05-8BED-B405A5157DA3}" srcOrd="0" destOrd="0" presId="urn:microsoft.com/office/officeart/2005/8/layout/hierarchy6"/>
    <dgm:cxn modelId="{414EE00F-A433-4C8D-B8C6-5551F8CB6D18}" type="presParOf" srcId="{6E1F8FF0-4A7E-47B0-81DA-84DC1DC23D45}" destId="{6C9AF402-96E5-4812-A736-46158DCC8174}" srcOrd="1" destOrd="0" presId="urn:microsoft.com/office/officeart/2005/8/layout/hierarchy6"/>
    <dgm:cxn modelId="{804C397E-4065-4054-8851-8C0E54B5B6E8}" type="presParOf" srcId="{6C9AF402-96E5-4812-A736-46158DCC8174}" destId="{A787B2D6-3327-451F-B283-0F900C2A5D9D}" srcOrd="0" destOrd="0" presId="urn:microsoft.com/office/officeart/2005/8/layout/hierarchy6"/>
    <dgm:cxn modelId="{0F3A3910-CDF2-4028-B098-B43157AC5F19}" type="presParOf" srcId="{6C9AF402-96E5-4812-A736-46158DCC8174}" destId="{A4BA492D-8E22-4E33-BE52-282B48A2F9CE}" srcOrd="1" destOrd="0" presId="urn:microsoft.com/office/officeart/2005/8/layout/hierarchy6"/>
    <dgm:cxn modelId="{949D6A35-7336-45AC-9B1C-89B0FFF7470D}" type="presParOf" srcId="{C738CE52-3C0D-4B96-99E9-2A255E6742BF}" destId="{15E4862D-F369-4B66-9E00-116737E995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hList2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33DD558-CB70-4D48-A85B-367AE6359109}">
      <dgm:prSet custT="1"/>
      <dgm:spPr/>
      <dgm:t>
        <a:bodyPr/>
        <a:lstStyle/>
        <a:p>
          <a:r>
            <a:rPr lang="es-ES" sz="2200" b="1" dirty="0" smtClean="0"/>
            <a:t>BASE DE DATOS</a:t>
          </a:r>
          <a:endParaRPr lang="en-US" sz="2200" b="1" dirty="0"/>
        </a:p>
      </dgm:t>
    </dgm:pt>
    <dgm:pt modelId="{2FAE1057-A766-48EC-ADFA-C5B480F747C2}" type="parTrans" cxnId="{D100BA20-78A2-449D-8908-716739F1DD3E}">
      <dgm:prSet/>
      <dgm:spPr/>
      <dgm:t>
        <a:bodyPr/>
        <a:lstStyle/>
        <a:p>
          <a:endParaRPr lang="en-US" sz="2000"/>
        </a:p>
      </dgm:t>
    </dgm:pt>
    <dgm:pt modelId="{40C8A0BC-D271-45A3-99F7-220F67E7B901}" type="sibTrans" cxnId="{D100BA20-78A2-449D-8908-716739F1DD3E}">
      <dgm:prSet/>
      <dgm:spPr/>
      <dgm:t>
        <a:bodyPr/>
        <a:lstStyle/>
        <a:p>
          <a:endParaRPr lang="en-US" sz="2000"/>
        </a:p>
      </dgm:t>
    </dgm:pt>
    <dgm:pt modelId="{CF725E57-7705-4B54-92EF-992786B1F619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Contactar al autor para información adicional</a:t>
          </a:r>
          <a:endParaRPr lang="en-US" sz="1800" dirty="0">
            <a:solidFill>
              <a:schemeClr val="tx1"/>
            </a:solidFill>
          </a:endParaRPr>
        </a:p>
      </dgm:t>
    </dgm:pt>
    <dgm:pt modelId="{DB685F70-E190-4461-A9D3-4BBA96D3BC7F}" type="parTrans" cxnId="{754C15A1-F654-4CBB-B084-FC0F9A9A3C3C}">
      <dgm:prSet/>
      <dgm:spPr/>
      <dgm:t>
        <a:bodyPr/>
        <a:lstStyle/>
        <a:p>
          <a:endParaRPr lang="en-US" sz="2000"/>
        </a:p>
      </dgm:t>
    </dgm:pt>
    <dgm:pt modelId="{2B808CEA-3468-49B3-B79D-E8F42D52EFEB}" type="sibTrans" cxnId="{754C15A1-F654-4CBB-B084-FC0F9A9A3C3C}">
      <dgm:prSet/>
      <dgm:spPr/>
      <dgm:t>
        <a:bodyPr/>
        <a:lstStyle/>
        <a:p>
          <a:endParaRPr lang="en-US" sz="2000"/>
        </a:p>
      </dgm:t>
    </dgm:pt>
    <dgm:pt modelId="{5FA4C5DD-B81E-46D9-9F7A-6C75DB69A084}">
      <dgm:prSet custT="1"/>
      <dgm:spPr/>
      <dgm:t>
        <a:bodyPr/>
        <a:lstStyle/>
        <a:p>
          <a:r>
            <a:rPr lang="es-ES" sz="2200" b="1" dirty="0" smtClean="0"/>
            <a:t>CARACTERÍSTICAS ENSAYOS</a:t>
          </a:r>
          <a:endParaRPr lang="en-US" sz="2200" b="1" dirty="0"/>
        </a:p>
      </dgm:t>
    </dgm:pt>
    <dgm:pt modelId="{209C2D97-9457-4AE3-8DEA-88F3924B2657}" type="parTrans" cxnId="{076647B8-99A3-4FEB-ABE5-AE5073DA9060}">
      <dgm:prSet/>
      <dgm:spPr/>
      <dgm:t>
        <a:bodyPr/>
        <a:lstStyle/>
        <a:p>
          <a:endParaRPr lang="en-US" sz="2000"/>
        </a:p>
      </dgm:t>
    </dgm:pt>
    <dgm:pt modelId="{12680F58-2EEB-4BC2-9FEF-83A7762D1EAD}" type="sibTrans" cxnId="{076647B8-99A3-4FEB-ABE5-AE5073DA9060}">
      <dgm:prSet/>
      <dgm:spPr/>
      <dgm:t>
        <a:bodyPr/>
        <a:lstStyle/>
        <a:p>
          <a:endParaRPr lang="en-US" sz="2000"/>
        </a:p>
      </dgm:t>
    </dgm:pt>
    <dgm:pt modelId="{81E2A4C8-A480-46FE-9F27-5152E17DACAB}">
      <dgm:prSet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Aleatorizado</a:t>
          </a:r>
          <a:r>
            <a:rPr lang="es-ES" sz="1800" dirty="0" smtClean="0">
              <a:solidFill>
                <a:schemeClr val="tx1"/>
              </a:solidFill>
            </a:rPr>
            <a:t> controlado</a:t>
          </a:r>
          <a:endParaRPr lang="en-US" sz="1800" dirty="0">
            <a:solidFill>
              <a:schemeClr val="tx1"/>
            </a:solidFill>
          </a:endParaRPr>
        </a:p>
      </dgm:t>
    </dgm:pt>
    <dgm:pt modelId="{6AC2983A-828F-4E2C-9071-9C4E3826FF31}" type="parTrans" cxnId="{D54CC9F1-658A-4F92-97F5-AF8C199D918B}">
      <dgm:prSet/>
      <dgm:spPr/>
      <dgm:t>
        <a:bodyPr/>
        <a:lstStyle/>
        <a:p>
          <a:endParaRPr lang="en-US" sz="2000"/>
        </a:p>
      </dgm:t>
    </dgm:pt>
    <dgm:pt modelId="{80F9E4F8-737E-48F7-AC8D-25752E909231}" type="sibTrans" cxnId="{D54CC9F1-658A-4F92-97F5-AF8C199D918B}">
      <dgm:prSet/>
      <dgm:spPr/>
      <dgm:t>
        <a:bodyPr/>
        <a:lstStyle/>
        <a:p>
          <a:endParaRPr lang="en-US" sz="2000"/>
        </a:p>
      </dgm:t>
    </dgm:pt>
    <dgm:pt modelId="{0F5A3BDB-C2B5-40D0-83C8-A51BDAB2316C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N</a:t>
          </a:r>
          <a:r>
            <a:rPr lang="es-ES" sz="1800" dirty="0" smtClean="0">
              <a:solidFill>
                <a:schemeClr val="tx1"/>
              </a:solidFill>
              <a:latin typeface="Arial"/>
              <a:cs typeface="Arial"/>
            </a:rPr>
            <a:t>º</a:t>
          </a:r>
          <a:r>
            <a:rPr lang="es-ES" sz="1800" dirty="0" smtClean="0">
              <a:solidFill>
                <a:schemeClr val="tx1"/>
              </a:solidFill>
            </a:rPr>
            <a:t> grupos y </a:t>
          </a:r>
          <a:r>
            <a:rPr lang="es-ES" sz="1800" dirty="0" err="1" smtClean="0">
              <a:solidFill>
                <a:schemeClr val="tx1"/>
              </a:solidFill>
            </a:rPr>
            <a:t>régimenes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tto</a:t>
          </a:r>
          <a:endParaRPr lang="en-US" sz="1800" dirty="0">
            <a:solidFill>
              <a:schemeClr val="tx1"/>
            </a:solidFill>
          </a:endParaRPr>
        </a:p>
      </dgm:t>
    </dgm:pt>
    <dgm:pt modelId="{27B21006-4077-4389-9F0B-D8458946DEC2}" type="parTrans" cxnId="{264F5CE2-D8BA-428D-B38F-DCF29000F05B}">
      <dgm:prSet/>
      <dgm:spPr/>
      <dgm:t>
        <a:bodyPr/>
        <a:lstStyle/>
        <a:p>
          <a:endParaRPr lang="en-US"/>
        </a:p>
      </dgm:t>
    </dgm:pt>
    <dgm:pt modelId="{DACA0EE4-F5FA-44DE-BD18-F853966266EB}" type="sibTrans" cxnId="{264F5CE2-D8BA-428D-B38F-DCF29000F05B}">
      <dgm:prSet/>
      <dgm:spPr/>
      <dgm:t>
        <a:bodyPr/>
        <a:lstStyle/>
        <a:p>
          <a:endParaRPr lang="en-US"/>
        </a:p>
      </dgm:t>
    </dgm:pt>
    <dgm:pt modelId="{D3F13FB9-8ECE-4B27-80BD-EBBEFE85A1A6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Criterios inclusión y exclusión</a:t>
          </a:r>
          <a:endParaRPr lang="en-US" sz="1800" dirty="0">
            <a:solidFill>
              <a:schemeClr val="tx1"/>
            </a:solidFill>
          </a:endParaRPr>
        </a:p>
      </dgm:t>
    </dgm:pt>
    <dgm:pt modelId="{9378882D-00C6-46DB-BADD-77A366529BB6}" type="parTrans" cxnId="{67BBD479-16D8-4AF1-8CDD-37A530D6DFE3}">
      <dgm:prSet/>
      <dgm:spPr/>
      <dgm:t>
        <a:bodyPr/>
        <a:lstStyle/>
        <a:p>
          <a:endParaRPr lang="en-US"/>
        </a:p>
      </dgm:t>
    </dgm:pt>
    <dgm:pt modelId="{189F060A-AEC1-41DC-A72C-DE478A2CD069}" type="sibTrans" cxnId="{67BBD479-16D8-4AF1-8CDD-37A530D6DFE3}">
      <dgm:prSet/>
      <dgm:spPr/>
      <dgm:t>
        <a:bodyPr/>
        <a:lstStyle/>
        <a:p>
          <a:endParaRPr lang="en-US"/>
        </a:p>
      </dgm:t>
    </dgm:pt>
    <dgm:pt modelId="{752819C2-D453-4DB6-B913-CEE18865C394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N</a:t>
          </a:r>
          <a:r>
            <a:rPr lang="es-ES" sz="1800" dirty="0" smtClean="0">
              <a:solidFill>
                <a:schemeClr val="tx1"/>
              </a:solidFill>
              <a:latin typeface="Arial"/>
              <a:cs typeface="Arial"/>
            </a:rPr>
            <a:t>º </a:t>
          </a:r>
          <a:r>
            <a:rPr lang="es-ES" sz="1800" b="0" dirty="0" smtClean="0">
              <a:solidFill>
                <a:schemeClr val="tx1"/>
              </a:solidFill>
              <a:latin typeface="Arial"/>
              <a:cs typeface="Arial"/>
            </a:rPr>
            <a:t>E</a:t>
          </a:r>
          <a:r>
            <a:rPr lang="es-ES" sz="1800" dirty="0" smtClean="0">
              <a:solidFill>
                <a:schemeClr val="tx1"/>
              </a:solidFill>
            </a:rPr>
            <a:t>ventos fatales y no mortales</a:t>
          </a:r>
          <a:endParaRPr lang="en-US" sz="1800" dirty="0">
            <a:solidFill>
              <a:schemeClr val="tx1"/>
            </a:solidFill>
          </a:endParaRPr>
        </a:p>
      </dgm:t>
    </dgm:pt>
    <dgm:pt modelId="{4B908C61-633E-42EC-AB22-755A7E2089D6}" type="parTrans" cxnId="{06C9F6AF-35D9-4362-A471-EADF1FC6EBFA}">
      <dgm:prSet/>
      <dgm:spPr/>
      <dgm:t>
        <a:bodyPr/>
        <a:lstStyle/>
        <a:p>
          <a:endParaRPr lang="en-US"/>
        </a:p>
      </dgm:t>
    </dgm:pt>
    <dgm:pt modelId="{F473B6E7-C244-4789-82BC-67021E0C5B4C}" type="sibTrans" cxnId="{06C9F6AF-35D9-4362-A471-EADF1FC6EBFA}">
      <dgm:prSet/>
      <dgm:spPr/>
      <dgm:t>
        <a:bodyPr/>
        <a:lstStyle/>
        <a:p>
          <a:endParaRPr lang="en-US"/>
        </a:p>
      </dgm:t>
    </dgm:pt>
    <dgm:pt modelId="{2A681F29-F358-4AF7-A9EC-A092D2E741C9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Definición de participantes sin HTA</a:t>
          </a:r>
          <a:endParaRPr lang="en-US" sz="1800" dirty="0">
            <a:solidFill>
              <a:schemeClr val="tx1"/>
            </a:solidFill>
          </a:endParaRPr>
        </a:p>
      </dgm:t>
    </dgm:pt>
    <dgm:pt modelId="{80298771-70D2-4EB5-8760-807E56E036E6}" type="parTrans" cxnId="{3B584130-7BFD-407F-ABD3-9A4B5B9F052B}">
      <dgm:prSet/>
      <dgm:spPr/>
      <dgm:t>
        <a:bodyPr/>
        <a:lstStyle/>
        <a:p>
          <a:endParaRPr lang="en-US"/>
        </a:p>
      </dgm:t>
    </dgm:pt>
    <dgm:pt modelId="{151AD5B6-13FA-4CCD-A39B-622F007704B9}" type="sibTrans" cxnId="{3B584130-7BFD-407F-ABD3-9A4B5B9F052B}">
      <dgm:prSet/>
      <dgm:spPr/>
      <dgm:t>
        <a:bodyPr/>
        <a:lstStyle/>
        <a:p>
          <a:endParaRPr lang="en-US"/>
        </a:p>
      </dgm:t>
    </dgm:pt>
    <dgm:pt modelId="{B326FED4-214D-4D69-8F35-34C5246805B3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Características demográficas</a:t>
          </a:r>
          <a:endParaRPr lang="en-US" sz="1800" dirty="0">
            <a:solidFill>
              <a:schemeClr val="tx1"/>
            </a:solidFill>
          </a:endParaRPr>
        </a:p>
      </dgm:t>
    </dgm:pt>
    <dgm:pt modelId="{699AE670-6350-462A-8368-A163BC3C1F93}" type="parTrans" cxnId="{C400C08A-BF55-46E4-9944-9328754F87D8}">
      <dgm:prSet/>
      <dgm:spPr/>
      <dgm:t>
        <a:bodyPr/>
        <a:lstStyle/>
        <a:p>
          <a:endParaRPr lang="en-US"/>
        </a:p>
      </dgm:t>
    </dgm:pt>
    <dgm:pt modelId="{2774A478-EE96-4442-B75A-3448F24F63DD}" type="sibTrans" cxnId="{C400C08A-BF55-46E4-9944-9328754F87D8}">
      <dgm:prSet/>
      <dgm:spPr/>
      <dgm:t>
        <a:bodyPr/>
        <a:lstStyle/>
        <a:p>
          <a:endParaRPr lang="en-US"/>
        </a:p>
      </dgm:t>
    </dgm:pt>
    <dgm:pt modelId="{F837F8E5-77A3-435B-A149-02D7E780A449}">
      <dgm:prSet custT="1"/>
      <dgm:spPr/>
      <dgm:t>
        <a:bodyPr/>
        <a:lstStyle/>
        <a:p>
          <a:r>
            <a:rPr lang="es-ES" sz="2200" b="1" dirty="0" smtClean="0">
              <a:solidFill>
                <a:schemeClr val="tx1"/>
              </a:solidFill>
            </a:rPr>
            <a:t>EVALUACIÓN DE CALIDAD</a:t>
          </a:r>
          <a:endParaRPr lang="en-US" sz="2200" b="1" dirty="0">
            <a:solidFill>
              <a:schemeClr val="tx1"/>
            </a:solidFill>
          </a:endParaRPr>
        </a:p>
      </dgm:t>
    </dgm:pt>
    <dgm:pt modelId="{103856DF-2F49-4CEA-8BE2-8B822D51C8C8}" type="parTrans" cxnId="{506367EF-1F04-4F2C-994B-FA8E4AAA7A97}">
      <dgm:prSet/>
      <dgm:spPr/>
      <dgm:t>
        <a:bodyPr/>
        <a:lstStyle/>
        <a:p>
          <a:endParaRPr lang="en-US"/>
        </a:p>
      </dgm:t>
    </dgm:pt>
    <dgm:pt modelId="{1424BAA9-FEE7-4B5E-B555-19F8052926C7}" type="sibTrans" cxnId="{506367EF-1F04-4F2C-994B-FA8E4AAA7A97}">
      <dgm:prSet/>
      <dgm:spPr/>
      <dgm:t>
        <a:bodyPr/>
        <a:lstStyle/>
        <a:p>
          <a:endParaRPr lang="en-US"/>
        </a:p>
      </dgm:t>
    </dgm:pt>
    <dgm:pt modelId="{5FF2282F-A517-4814-89C3-0C6B196F7207}">
      <dgm:prSet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Aleatorización</a:t>
          </a:r>
          <a:endParaRPr lang="en-US" sz="1800" b="1" dirty="0">
            <a:solidFill>
              <a:schemeClr val="tx1"/>
            </a:solidFill>
          </a:endParaRPr>
        </a:p>
      </dgm:t>
    </dgm:pt>
    <dgm:pt modelId="{00210395-2F4E-486D-B173-60265A2AD438}" type="parTrans" cxnId="{36E09456-C961-4950-8D44-6C4059561D82}">
      <dgm:prSet/>
      <dgm:spPr/>
      <dgm:t>
        <a:bodyPr/>
        <a:lstStyle/>
        <a:p>
          <a:endParaRPr lang="en-US"/>
        </a:p>
      </dgm:t>
    </dgm:pt>
    <dgm:pt modelId="{08EB2FA8-7BED-4413-BE69-DD1FBB27AC18}" type="sibTrans" cxnId="{36E09456-C961-4950-8D44-6C4059561D82}">
      <dgm:prSet/>
      <dgm:spPr/>
      <dgm:t>
        <a:bodyPr/>
        <a:lstStyle/>
        <a:p>
          <a:endParaRPr lang="en-US"/>
        </a:p>
      </dgm:t>
    </dgm:pt>
    <dgm:pt modelId="{05C44A69-C4DC-4EDB-BD6E-5D7CDEBF262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Doble Ciego</a:t>
          </a:r>
          <a:endParaRPr lang="en-US" sz="1800" b="1" dirty="0">
            <a:solidFill>
              <a:schemeClr val="tx1"/>
            </a:solidFill>
          </a:endParaRPr>
        </a:p>
      </dgm:t>
    </dgm:pt>
    <dgm:pt modelId="{CE173173-48F5-4CE5-9395-46E163C58868}" type="parTrans" cxnId="{68C85C83-EAE5-4626-8021-1B09F30C71B4}">
      <dgm:prSet/>
      <dgm:spPr/>
      <dgm:t>
        <a:bodyPr/>
        <a:lstStyle/>
        <a:p>
          <a:endParaRPr lang="en-US"/>
        </a:p>
      </dgm:t>
    </dgm:pt>
    <dgm:pt modelId="{B20BCA19-C92C-479F-ACC0-D474ACAD1BC3}" type="sibTrans" cxnId="{68C85C83-EAE5-4626-8021-1B09F30C71B4}">
      <dgm:prSet/>
      <dgm:spPr/>
      <dgm:t>
        <a:bodyPr/>
        <a:lstStyle/>
        <a:p>
          <a:endParaRPr lang="en-US"/>
        </a:p>
      </dgm:t>
    </dgm:pt>
    <dgm:pt modelId="{D1066AE0-BDEE-4D2C-AC98-6BF431C231AA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Grupos comparables</a:t>
          </a:r>
          <a:endParaRPr lang="en-US" sz="1800" b="1" dirty="0">
            <a:solidFill>
              <a:schemeClr val="tx1"/>
            </a:solidFill>
          </a:endParaRPr>
        </a:p>
      </dgm:t>
    </dgm:pt>
    <dgm:pt modelId="{3FDDDCD0-3903-4664-8F50-95053BBEA408}" type="parTrans" cxnId="{BC79E66A-841D-4347-A5F3-DF5B7DD06572}">
      <dgm:prSet/>
      <dgm:spPr/>
      <dgm:t>
        <a:bodyPr/>
        <a:lstStyle/>
        <a:p>
          <a:endParaRPr lang="en-US"/>
        </a:p>
      </dgm:t>
    </dgm:pt>
    <dgm:pt modelId="{B0DE0AC8-C31D-4899-86BF-B1A05D57E793}" type="sibTrans" cxnId="{BC79E66A-841D-4347-A5F3-DF5B7DD06572}">
      <dgm:prSet/>
      <dgm:spPr/>
      <dgm:t>
        <a:bodyPr/>
        <a:lstStyle/>
        <a:p>
          <a:endParaRPr lang="en-US"/>
        </a:p>
      </dgm:t>
    </dgm:pt>
    <dgm:pt modelId="{7DB9F56E-908D-49E1-957F-00AFC8F00BC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Criterios de inclusión</a:t>
          </a:r>
          <a:endParaRPr lang="en-US" sz="1800" b="1" dirty="0">
            <a:solidFill>
              <a:schemeClr val="tx1"/>
            </a:solidFill>
          </a:endParaRPr>
        </a:p>
      </dgm:t>
    </dgm:pt>
    <dgm:pt modelId="{CEB89E4B-9E8B-4507-82C0-3476A9D9A553}" type="parTrans" cxnId="{D3E76406-6671-4B37-83D6-743D00AEFF47}">
      <dgm:prSet/>
      <dgm:spPr/>
      <dgm:t>
        <a:bodyPr/>
        <a:lstStyle/>
        <a:p>
          <a:endParaRPr lang="en-US"/>
        </a:p>
      </dgm:t>
    </dgm:pt>
    <dgm:pt modelId="{462BBC1B-9CA3-4283-B154-9744CB354E00}" type="sibTrans" cxnId="{D3E76406-6671-4B37-83D6-743D00AEFF47}">
      <dgm:prSet/>
      <dgm:spPr/>
      <dgm:t>
        <a:bodyPr/>
        <a:lstStyle/>
        <a:p>
          <a:endParaRPr lang="en-US"/>
        </a:p>
      </dgm:t>
    </dgm:pt>
    <dgm:pt modelId="{2C3C93CE-50DB-4A00-BD7E-AB76C06176F2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Estimaciones puntuales</a:t>
          </a:r>
          <a:endParaRPr lang="en-US" sz="1800" b="1" dirty="0">
            <a:solidFill>
              <a:schemeClr val="tx1"/>
            </a:solidFill>
          </a:endParaRPr>
        </a:p>
      </dgm:t>
    </dgm:pt>
    <dgm:pt modelId="{CF3AF2E1-972B-42A7-8BCB-2EDFDF9A8984}" type="parTrans" cxnId="{4EE73D84-9B12-4FB7-B8AD-CFCDE26C2688}">
      <dgm:prSet/>
      <dgm:spPr/>
      <dgm:t>
        <a:bodyPr/>
        <a:lstStyle/>
        <a:p>
          <a:endParaRPr lang="en-US"/>
        </a:p>
      </dgm:t>
    </dgm:pt>
    <dgm:pt modelId="{66FAA76E-7523-4FE8-97AA-D6731828B63F}" type="sibTrans" cxnId="{4EE73D84-9B12-4FB7-B8AD-CFCDE26C2688}">
      <dgm:prSet/>
      <dgm:spPr/>
      <dgm:t>
        <a:bodyPr/>
        <a:lstStyle/>
        <a:p>
          <a:endParaRPr lang="en-US"/>
        </a:p>
      </dgm:t>
    </dgm:pt>
    <dgm:pt modelId="{35282CFD-8272-4A34-AB4A-6C41587D7DF1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Análisis por intención a tratar </a:t>
          </a:r>
          <a:endParaRPr lang="en-US" sz="1800" b="1" dirty="0">
            <a:solidFill>
              <a:schemeClr val="tx1"/>
            </a:solidFill>
          </a:endParaRPr>
        </a:p>
      </dgm:t>
    </dgm:pt>
    <dgm:pt modelId="{91FE8FD3-4FBB-43FC-9E66-828DDB022E60}" type="parTrans" cxnId="{F75E32B5-5058-40CB-872E-6BDA7336E6A2}">
      <dgm:prSet/>
      <dgm:spPr/>
      <dgm:t>
        <a:bodyPr/>
        <a:lstStyle/>
        <a:p>
          <a:endParaRPr lang="en-US"/>
        </a:p>
      </dgm:t>
    </dgm:pt>
    <dgm:pt modelId="{49141E8D-8219-4E9F-86AF-718D501478EE}" type="sibTrans" cxnId="{F75E32B5-5058-40CB-872E-6BDA7336E6A2}">
      <dgm:prSet/>
      <dgm:spPr/>
      <dgm:t>
        <a:bodyPr/>
        <a:lstStyle/>
        <a:p>
          <a:endParaRPr lang="en-US"/>
        </a:p>
      </dgm:t>
    </dgm:pt>
    <dgm:pt modelId="{FAB8D27C-1B68-495A-8A8A-86ACB3BC5717}" type="pres">
      <dgm:prSet presAssocID="{87E63973-4FC3-4265-A614-077CB9835A2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45913F-1279-444A-AEC5-D6DD9CA3F4B4}" type="pres">
      <dgm:prSet presAssocID="{033DD558-CB70-4D48-A85B-367AE6359109}" presName="compositeNode" presStyleCnt="0">
        <dgm:presLayoutVars>
          <dgm:bulletEnabled val="1"/>
        </dgm:presLayoutVars>
      </dgm:prSet>
      <dgm:spPr/>
    </dgm:pt>
    <dgm:pt modelId="{ED841EEB-E194-455F-9F3A-ACC20EADE6C4}" type="pres">
      <dgm:prSet presAssocID="{033DD558-CB70-4D48-A85B-367AE6359109}" presName="image" presStyleLbl="fgImgPlace1" presStyleIdx="0" presStyleCnt="3"/>
      <dgm:spPr/>
    </dgm:pt>
    <dgm:pt modelId="{B24489DB-CD1B-4EAA-B7E3-B0AB073FC376}" type="pres">
      <dgm:prSet presAssocID="{033DD558-CB70-4D48-A85B-367AE6359109}" presName="childNode" presStyleLbl="node1" presStyleIdx="0" presStyleCnt="3" custScaleX="92808" custScaleY="94524" custLinFactNeighborX="-12257" custLinFactNeighborY="2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8CDC4-CA1D-443A-8C79-2D4ED5B1FF77}" type="pres">
      <dgm:prSet presAssocID="{033DD558-CB70-4D48-A85B-367AE6359109}" presName="parentNode" presStyleLbl="revTx" presStyleIdx="0" presStyleCnt="3" custLinFactNeighborX="-254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7B8A-1AAE-41A8-8915-AD64B0DE9EFD}" type="pres">
      <dgm:prSet presAssocID="{40C8A0BC-D271-45A3-99F7-220F67E7B901}" presName="sibTrans" presStyleCnt="0"/>
      <dgm:spPr/>
    </dgm:pt>
    <dgm:pt modelId="{EF05CB5E-1E3A-41E4-86EF-11C286C341C0}" type="pres">
      <dgm:prSet presAssocID="{5FA4C5DD-B81E-46D9-9F7A-6C75DB69A084}" presName="compositeNode" presStyleCnt="0">
        <dgm:presLayoutVars>
          <dgm:bulletEnabled val="1"/>
        </dgm:presLayoutVars>
      </dgm:prSet>
      <dgm:spPr/>
    </dgm:pt>
    <dgm:pt modelId="{520016C4-C174-4CEB-B969-CF0A37FB62A1}" type="pres">
      <dgm:prSet presAssocID="{5FA4C5DD-B81E-46D9-9F7A-6C75DB69A084}" presName="image" presStyleLbl="fgImgPlace1" presStyleIdx="1" presStyleCnt="3"/>
      <dgm:spPr/>
    </dgm:pt>
    <dgm:pt modelId="{9E358810-3267-44DA-8570-D310122017BE}" type="pres">
      <dgm:prSet presAssocID="{5FA4C5DD-B81E-46D9-9F7A-6C75DB69A084}" presName="childNode" presStyleLbl="node1" presStyleIdx="1" presStyleCnt="3" custScaleX="153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EB060-D419-4EA4-B18B-1107CF7C14DC}" type="pres">
      <dgm:prSet presAssocID="{5FA4C5DD-B81E-46D9-9F7A-6C75DB69A084}" presName="parentNode" presStyleLbl="revTx" presStyleIdx="1" presStyleCnt="3" custLinFactX="-88016" custLinFactNeighborX="-100000" custLinFactNeighborY="17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6A0B5-B9EE-4453-934C-51FF3167B4CA}" type="pres">
      <dgm:prSet presAssocID="{12680F58-2EEB-4BC2-9FEF-83A7762D1EAD}" presName="sibTrans" presStyleCnt="0"/>
      <dgm:spPr/>
    </dgm:pt>
    <dgm:pt modelId="{17ED6C4B-4EFB-469B-A546-E3235B6278A1}" type="pres">
      <dgm:prSet presAssocID="{F837F8E5-77A3-435B-A149-02D7E780A449}" presName="compositeNode" presStyleCnt="0">
        <dgm:presLayoutVars>
          <dgm:bulletEnabled val="1"/>
        </dgm:presLayoutVars>
      </dgm:prSet>
      <dgm:spPr/>
    </dgm:pt>
    <dgm:pt modelId="{8259DFA3-82B1-4CDF-A8FB-7A4D613003F2}" type="pres">
      <dgm:prSet presAssocID="{F837F8E5-77A3-435B-A149-02D7E780A449}" presName="image" presStyleLbl="fgImgPlace1" presStyleIdx="2" presStyleCnt="3"/>
      <dgm:spPr/>
    </dgm:pt>
    <dgm:pt modelId="{46363DE2-5DF4-4AEA-B758-5A3E6EF8C497}" type="pres">
      <dgm:prSet presAssocID="{F837F8E5-77A3-435B-A149-02D7E780A44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50A43-3229-4EFB-B0A5-39F478903F5D}" type="pres">
      <dgm:prSet presAssocID="{F837F8E5-77A3-435B-A149-02D7E780A449}" presName="parentNode" presStyleLbl="revTx" presStyleIdx="2" presStyleCnt="3" custScaleX="176707" custScaleY="100151" custLinFactNeighborX="-264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85C83-EAE5-4626-8021-1B09F30C71B4}" srcId="{F837F8E5-77A3-435B-A149-02D7E780A449}" destId="{05C44A69-C4DC-4EDB-BD6E-5D7CDEBF262B}" srcOrd="1" destOrd="0" parTransId="{CE173173-48F5-4CE5-9395-46E163C58868}" sibTransId="{B20BCA19-C92C-479F-ACC0-D474ACAD1BC3}"/>
    <dgm:cxn modelId="{308B6062-16DF-439E-A56E-F219AAC40380}" type="presOf" srcId="{CF725E57-7705-4B54-92EF-992786B1F619}" destId="{B24489DB-CD1B-4EAA-B7E3-B0AB073FC376}" srcOrd="0" destOrd="0" presId="urn:microsoft.com/office/officeart/2005/8/layout/hList2"/>
    <dgm:cxn modelId="{9B5DF299-A86A-47EF-B0F0-446B657EA96C}" type="presOf" srcId="{D1066AE0-BDEE-4D2C-AC98-6BF431C231AA}" destId="{46363DE2-5DF4-4AEA-B758-5A3E6EF8C497}" srcOrd="0" destOrd="2" presId="urn:microsoft.com/office/officeart/2005/8/layout/hList2"/>
    <dgm:cxn modelId="{8FF51BF2-F3B0-4C25-898B-95978410FFE3}" type="presOf" srcId="{B326FED4-214D-4D69-8F35-34C5246805B3}" destId="{9E358810-3267-44DA-8570-D310122017BE}" srcOrd="0" destOrd="5" presId="urn:microsoft.com/office/officeart/2005/8/layout/hList2"/>
    <dgm:cxn modelId="{264F5CE2-D8BA-428D-B38F-DCF29000F05B}" srcId="{5FA4C5DD-B81E-46D9-9F7A-6C75DB69A084}" destId="{0F5A3BDB-C2B5-40D0-83C8-A51BDAB2316C}" srcOrd="1" destOrd="0" parTransId="{27B21006-4077-4389-9F0B-D8458946DEC2}" sibTransId="{DACA0EE4-F5FA-44DE-BD18-F853966266EB}"/>
    <dgm:cxn modelId="{8FDCDD74-4503-413E-A1E0-354A744A43AE}" type="presOf" srcId="{033DD558-CB70-4D48-A85B-367AE6359109}" destId="{37D8CDC4-CA1D-443A-8C79-2D4ED5B1FF77}" srcOrd="0" destOrd="0" presId="urn:microsoft.com/office/officeart/2005/8/layout/hList2"/>
    <dgm:cxn modelId="{FF533FE7-8553-4F8F-A94A-D8E5383F9040}" type="presOf" srcId="{5FA4C5DD-B81E-46D9-9F7A-6C75DB69A084}" destId="{B24EB060-D419-4EA4-B18B-1107CF7C14DC}" srcOrd="0" destOrd="0" presId="urn:microsoft.com/office/officeart/2005/8/layout/hList2"/>
    <dgm:cxn modelId="{D3E76406-6671-4B37-83D6-743D00AEFF47}" srcId="{F837F8E5-77A3-435B-A149-02D7E780A449}" destId="{7DB9F56E-908D-49E1-957F-00AFC8F00BCB}" srcOrd="3" destOrd="0" parTransId="{CEB89E4B-9E8B-4507-82C0-3476A9D9A553}" sibTransId="{462BBC1B-9CA3-4283-B154-9744CB354E00}"/>
    <dgm:cxn modelId="{4EE73D84-9B12-4FB7-B8AD-CFCDE26C2688}" srcId="{F837F8E5-77A3-435B-A149-02D7E780A449}" destId="{2C3C93CE-50DB-4A00-BD7E-AB76C06176F2}" srcOrd="4" destOrd="0" parTransId="{CF3AF2E1-972B-42A7-8BCB-2EDFDF9A8984}" sibTransId="{66FAA76E-7523-4FE8-97AA-D6731828B63F}"/>
    <dgm:cxn modelId="{36E09456-C961-4950-8D44-6C4059561D82}" srcId="{F837F8E5-77A3-435B-A149-02D7E780A449}" destId="{5FF2282F-A517-4814-89C3-0C6B196F7207}" srcOrd="0" destOrd="0" parTransId="{00210395-2F4E-486D-B173-60265A2AD438}" sibTransId="{08EB2FA8-7BED-4413-BE69-DD1FBB27AC18}"/>
    <dgm:cxn modelId="{9C5CECEF-023F-4690-839A-5E47D6424837}" type="presOf" srcId="{F837F8E5-77A3-435B-A149-02D7E780A449}" destId="{C5350A43-3229-4EFB-B0A5-39F478903F5D}" srcOrd="0" destOrd="0" presId="urn:microsoft.com/office/officeart/2005/8/layout/hList2"/>
    <dgm:cxn modelId="{95C87900-BCD4-4854-9A8B-C3DA2B6E345D}" type="presOf" srcId="{05C44A69-C4DC-4EDB-BD6E-5D7CDEBF262B}" destId="{46363DE2-5DF4-4AEA-B758-5A3E6EF8C497}" srcOrd="0" destOrd="1" presId="urn:microsoft.com/office/officeart/2005/8/layout/hList2"/>
    <dgm:cxn modelId="{3B584130-7BFD-407F-ABD3-9A4B5B9F052B}" srcId="{5FA4C5DD-B81E-46D9-9F7A-6C75DB69A084}" destId="{2A681F29-F358-4AF7-A9EC-A092D2E741C9}" srcOrd="4" destOrd="0" parTransId="{80298771-70D2-4EB5-8760-807E56E036E6}" sibTransId="{151AD5B6-13FA-4CCD-A39B-622F007704B9}"/>
    <dgm:cxn modelId="{754C15A1-F654-4CBB-B084-FC0F9A9A3C3C}" srcId="{033DD558-CB70-4D48-A85B-367AE6359109}" destId="{CF725E57-7705-4B54-92EF-992786B1F619}" srcOrd="0" destOrd="0" parTransId="{DB685F70-E190-4461-A9D3-4BBA96D3BC7F}" sibTransId="{2B808CEA-3468-49B3-B79D-E8F42D52EFEB}"/>
    <dgm:cxn modelId="{CF5D8ACA-65D4-445D-B2D6-763EA2F71A95}" type="presOf" srcId="{2A681F29-F358-4AF7-A9EC-A092D2E741C9}" destId="{9E358810-3267-44DA-8570-D310122017BE}" srcOrd="0" destOrd="4" presId="urn:microsoft.com/office/officeart/2005/8/layout/hList2"/>
    <dgm:cxn modelId="{B91482B9-8E45-4A05-AB24-7D8BFCBD4FA5}" type="presOf" srcId="{5FF2282F-A517-4814-89C3-0C6B196F7207}" destId="{46363DE2-5DF4-4AEA-B758-5A3E6EF8C497}" srcOrd="0" destOrd="0" presId="urn:microsoft.com/office/officeart/2005/8/layout/hList2"/>
    <dgm:cxn modelId="{D100BA20-78A2-449D-8908-716739F1DD3E}" srcId="{87E63973-4FC3-4265-A614-077CB9835A26}" destId="{033DD558-CB70-4D48-A85B-367AE6359109}" srcOrd="0" destOrd="0" parTransId="{2FAE1057-A766-48EC-ADFA-C5B480F747C2}" sibTransId="{40C8A0BC-D271-45A3-99F7-220F67E7B901}"/>
    <dgm:cxn modelId="{B0FACFF2-C96C-4198-909F-114DEB80391D}" type="presOf" srcId="{35282CFD-8272-4A34-AB4A-6C41587D7DF1}" destId="{46363DE2-5DF4-4AEA-B758-5A3E6EF8C497}" srcOrd="0" destOrd="5" presId="urn:microsoft.com/office/officeart/2005/8/layout/hList2"/>
    <dgm:cxn modelId="{506367EF-1F04-4F2C-994B-FA8E4AAA7A97}" srcId="{87E63973-4FC3-4265-A614-077CB9835A26}" destId="{F837F8E5-77A3-435B-A149-02D7E780A449}" srcOrd="2" destOrd="0" parTransId="{103856DF-2F49-4CEA-8BE2-8B822D51C8C8}" sibTransId="{1424BAA9-FEE7-4B5E-B555-19F8052926C7}"/>
    <dgm:cxn modelId="{BC79E66A-841D-4347-A5F3-DF5B7DD06572}" srcId="{F837F8E5-77A3-435B-A149-02D7E780A449}" destId="{D1066AE0-BDEE-4D2C-AC98-6BF431C231AA}" srcOrd="2" destOrd="0" parTransId="{3FDDDCD0-3903-4664-8F50-95053BBEA408}" sibTransId="{B0DE0AC8-C31D-4899-86BF-B1A05D57E793}"/>
    <dgm:cxn modelId="{D68A28D0-0354-4495-9ED7-9A47A669362F}" type="presOf" srcId="{7DB9F56E-908D-49E1-957F-00AFC8F00BCB}" destId="{46363DE2-5DF4-4AEA-B758-5A3E6EF8C497}" srcOrd="0" destOrd="3" presId="urn:microsoft.com/office/officeart/2005/8/layout/hList2"/>
    <dgm:cxn modelId="{06C9F6AF-35D9-4362-A471-EADF1FC6EBFA}" srcId="{5FA4C5DD-B81E-46D9-9F7A-6C75DB69A084}" destId="{752819C2-D453-4DB6-B913-CEE18865C394}" srcOrd="3" destOrd="0" parTransId="{4B908C61-633E-42EC-AB22-755A7E2089D6}" sibTransId="{F473B6E7-C244-4789-82BC-67021E0C5B4C}"/>
    <dgm:cxn modelId="{C400C08A-BF55-46E4-9944-9328754F87D8}" srcId="{5FA4C5DD-B81E-46D9-9F7A-6C75DB69A084}" destId="{B326FED4-214D-4D69-8F35-34C5246805B3}" srcOrd="5" destOrd="0" parTransId="{699AE670-6350-462A-8368-A163BC3C1F93}" sibTransId="{2774A478-EE96-4442-B75A-3448F24F63DD}"/>
    <dgm:cxn modelId="{A5595BD3-ED83-45D3-AC73-7764A6351B09}" type="presOf" srcId="{0F5A3BDB-C2B5-40D0-83C8-A51BDAB2316C}" destId="{9E358810-3267-44DA-8570-D310122017BE}" srcOrd="0" destOrd="1" presId="urn:microsoft.com/office/officeart/2005/8/layout/hList2"/>
    <dgm:cxn modelId="{99ED4BDE-9E45-4397-881F-74F03892BD9F}" type="presOf" srcId="{81E2A4C8-A480-46FE-9F27-5152E17DACAB}" destId="{9E358810-3267-44DA-8570-D310122017BE}" srcOrd="0" destOrd="0" presId="urn:microsoft.com/office/officeart/2005/8/layout/hList2"/>
    <dgm:cxn modelId="{237FACA0-EADA-4B16-8D82-A5D4B1B9D129}" type="presOf" srcId="{87E63973-4FC3-4265-A614-077CB9835A26}" destId="{FAB8D27C-1B68-495A-8A8A-86ACB3BC5717}" srcOrd="0" destOrd="0" presId="urn:microsoft.com/office/officeart/2005/8/layout/hList2"/>
    <dgm:cxn modelId="{67BBD479-16D8-4AF1-8CDD-37A530D6DFE3}" srcId="{5FA4C5DD-B81E-46D9-9F7A-6C75DB69A084}" destId="{D3F13FB9-8ECE-4B27-80BD-EBBEFE85A1A6}" srcOrd="2" destOrd="0" parTransId="{9378882D-00C6-46DB-BADD-77A366529BB6}" sibTransId="{189F060A-AEC1-41DC-A72C-DE478A2CD069}"/>
    <dgm:cxn modelId="{F75E32B5-5058-40CB-872E-6BDA7336E6A2}" srcId="{F837F8E5-77A3-435B-A149-02D7E780A449}" destId="{35282CFD-8272-4A34-AB4A-6C41587D7DF1}" srcOrd="5" destOrd="0" parTransId="{91FE8FD3-4FBB-43FC-9E66-828DDB022E60}" sibTransId="{49141E8D-8219-4E9F-86AF-718D501478EE}"/>
    <dgm:cxn modelId="{D54CC9F1-658A-4F92-97F5-AF8C199D918B}" srcId="{5FA4C5DD-B81E-46D9-9F7A-6C75DB69A084}" destId="{81E2A4C8-A480-46FE-9F27-5152E17DACAB}" srcOrd="0" destOrd="0" parTransId="{6AC2983A-828F-4E2C-9071-9C4E3826FF31}" sibTransId="{80F9E4F8-737E-48F7-AC8D-25752E909231}"/>
    <dgm:cxn modelId="{52F1AC76-E513-4AC5-B8FE-62835E379076}" type="presOf" srcId="{752819C2-D453-4DB6-B913-CEE18865C394}" destId="{9E358810-3267-44DA-8570-D310122017BE}" srcOrd="0" destOrd="3" presId="urn:microsoft.com/office/officeart/2005/8/layout/hList2"/>
    <dgm:cxn modelId="{9407D041-F8FC-4F2C-A99C-5D9C2173926E}" type="presOf" srcId="{D3F13FB9-8ECE-4B27-80BD-EBBEFE85A1A6}" destId="{9E358810-3267-44DA-8570-D310122017BE}" srcOrd="0" destOrd="2" presId="urn:microsoft.com/office/officeart/2005/8/layout/hList2"/>
    <dgm:cxn modelId="{076647B8-99A3-4FEB-ABE5-AE5073DA9060}" srcId="{87E63973-4FC3-4265-A614-077CB9835A26}" destId="{5FA4C5DD-B81E-46D9-9F7A-6C75DB69A084}" srcOrd="1" destOrd="0" parTransId="{209C2D97-9457-4AE3-8DEA-88F3924B2657}" sibTransId="{12680F58-2EEB-4BC2-9FEF-83A7762D1EAD}"/>
    <dgm:cxn modelId="{A2E96B73-BDBA-4EAE-A4F7-9B0A5D0CBF6A}" type="presOf" srcId="{2C3C93CE-50DB-4A00-BD7E-AB76C06176F2}" destId="{46363DE2-5DF4-4AEA-B758-5A3E6EF8C497}" srcOrd="0" destOrd="4" presId="urn:microsoft.com/office/officeart/2005/8/layout/hList2"/>
    <dgm:cxn modelId="{19BBF6F1-FD8D-4D9F-9234-3DCF9B6D6F7F}" type="presParOf" srcId="{FAB8D27C-1B68-495A-8A8A-86ACB3BC5717}" destId="{6945913F-1279-444A-AEC5-D6DD9CA3F4B4}" srcOrd="0" destOrd="0" presId="urn:microsoft.com/office/officeart/2005/8/layout/hList2"/>
    <dgm:cxn modelId="{7F4D8B24-26B4-4E51-A368-13AD7DEDC82F}" type="presParOf" srcId="{6945913F-1279-444A-AEC5-D6DD9CA3F4B4}" destId="{ED841EEB-E194-455F-9F3A-ACC20EADE6C4}" srcOrd="0" destOrd="0" presId="urn:microsoft.com/office/officeart/2005/8/layout/hList2"/>
    <dgm:cxn modelId="{442621AB-662F-40B6-A13D-9B1F6FC2BA3A}" type="presParOf" srcId="{6945913F-1279-444A-AEC5-D6DD9CA3F4B4}" destId="{B24489DB-CD1B-4EAA-B7E3-B0AB073FC376}" srcOrd="1" destOrd="0" presId="urn:microsoft.com/office/officeart/2005/8/layout/hList2"/>
    <dgm:cxn modelId="{930EE69D-A38E-48F7-8745-883B28C19C88}" type="presParOf" srcId="{6945913F-1279-444A-AEC5-D6DD9CA3F4B4}" destId="{37D8CDC4-CA1D-443A-8C79-2D4ED5B1FF77}" srcOrd="2" destOrd="0" presId="urn:microsoft.com/office/officeart/2005/8/layout/hList2"/>
    <dgm:cxn modelId="{F1EB4589-E325-45A3-85ED-2C48D0F00B6D}" type="presParOf" srcId="{FAB8D27C-1B68-495A-8A8A-86ACB3BC5717}" destId="{206F7B8A-1AAE-41A8-8915-AD64B0DE9EFD}" srcOrd="1" destOrd="0" presId="urn:microsoft.com/office/officeart/2005/8/layout/hList2"/>
    <dgm:cxn modelId="{94CAFDB9-333C-476E-8F87-D2698F675B64}" type="presParOf" srcId="{FAB8D27C-1B68-495A-8A8A-86ACB3BC5717}" destId="{EF05CB5E-1E3A-41E4-86EF-11C286C341C0}" srcOrd="2" destOrd="0" presId="urn:microsoft.com/office/officeart/2005/8/layout/hList2"/>
    <dgm:cxn modelId="{B9426624-B000-4587-93D2-ACDF475C3028}" type="presParOf" srcId="{EF05CB5E-1E3A-41E4-86EF-11C286C341C0}" destId="{520016C4-C174-4CEB-B969-CF0A37FB62A1}" srcOrd="0" destOrd="0" presId="urn:microsoft.com/office/officeart/2005/8/layout/hList2"/>
    <dgm:cxn modelId="{E38DB064-8AA2-47D4-9FD9-5C6067140544}" type="presParOf" srcId="{EF05CB5E-1E3A-41E4-86EF-11C286C341C0}" destId="{9E358810-3267-44DA-8570-D310122017BE}" srcOrd="1" destOrd="0" presId="urn:microsoft.com/office/officeart/2005/8/layout/hList2"/>
    <dgm:cxn modelId="{C0D5A7A1-D55C-4FCF-B440-EC74D7A438DB}" type="presParOf" srcId="{EF05CB5E-1E3A-41E4-86EF-11C286C341C0}" destId="{B24EB060-D419-4EA4-B18B-1107CF7C14DC}" srcOrd="2" destOrd="0" presId="urn:microsoft.com/office/officeart/2005/8/layout/hList2"/>
    <dgm:cxn modelId="{A17CD55C-F0ED-47A4-B6A8-01887661B2B9}" type="presParOf" srcId="{FAB8D27C-1B68-495A-8A8A-86ACB3BC5717}" destId="{CF16A0B5-B9EE-4453-934C-51FF3167B4CA}" srcOrd="3" destOrd="0" presId="urn:microsoft.com/office/officeart/2005/8/layout/hList2"/>
    <dgm:cxn modelId="{93D93DDE-DBD0-4299-9866-E9FA6939A09C}" type="presParOf" srcId="{FAB8D27C-1B68-495A-8A8A-86ACB3BC5717}" destId="{17ED6C4B-4EFB-469B-A546-E3235B6278A1}" srcOrd="4" destOrd="0" presId="urn:microsoft.com/office/officeart/2005/8/layout/hList2"/>
    <dgm:cxn modelId="{FF9263FE-C446-4217-9E71-CBF8015D3BFB}" type="presParOf" srcId="{17ED6C4B-4EFB-469B-A546-E3235B6278A1}" destId="{8259DFA3-82B1-4CDF-A8FB-7A4D613003F2}" srcOrd="0" destOrd="0" presId="urn:microsoft.com/office/officeart/2005/8/layout/hList2"/>
    <dgm:cxn modelId="{3ED7A13C-455C-475E-85E5-3A75BF9BE12D}" type="presParOf" srcId="{17ED6C4B-4EFB-469B-A546-E3235B6278A1}" destId="{46363DE2-5DF4-4AEA-B758-5A3E6EF8C497}" srcOrd="1" destOrd="0" presId="urn:microsoft.com/office/officeart/2005/8/layout/hList2"/>
    <dgm:cxn modelId="{C4944BEE-E6D2-4A4F-A40A-229364D8820A}" type="presParOf" srcId="{17ED6C4B-4EFB-469B-A546-E3235B6278A1}" destId="{C5350A43-3229-4EFB-B0A5-39F478903F5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18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Riesgo Relativo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18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B2207C93-D510-47ED-A1D8-97A3C086E1A4}">
      <dgm:prSet custT="1"/>
      <dgm:spPr/>
      <dgm:t>
        <a:bodyPr/>
        <a:lstStyle/>
        <a:p>
          <a:pPr algn="ctr" rtl="0"/>
          <a:r>
            <a:rPr lang="es-ES" sz="1800" b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Estimación del efecto; expresado o calculado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B7764973-DCB3-4590-8A53-05A3AEB87A85}" type="parTrans" cxnId="{9745DD60-C6F7-4C89-A9EC-CA2E4FCAB7B6}">
      <dgm:prSet/>
      <dgm:spPr/>
      <dgm:t>
        <a:bodyPr/>
        <a:lstStyle/>
        <a:p>
          <a:endParaRPr lang="en-US" sz="1800"/>
        </a:p>
      </dgm:t>
    </dgm:pt>
    <dgm:pt modelId="{B9CB6657-8F11-4A4D-8EA4-1A3399D71260}" type="sibTrans" cxnId="{9745DD60-C6F7-4C89-A9EC-CA2E4FCAB7B6}">
      <dgm:prSet/>
      <dgm:spPr/>
      <dgm:t>
        <a:bodyPr/>
        <a:lstStyle/>
        <a:p>
          <a:endParaRPr lang="en-US" sz="1800"/>
        </a:p>
      </dgm:t>
    </dgm:pt>
    <dgm:pt modelId="{5721CA0D-B5FC-48CE-9D1D-6B783DA59B0F}">
      <dgm:prSet custT="1"/>
      <dgm:spPr/>
      <dgm:t>
        <a:bodyPr/>
        <a:lstStyle/>
        <a:p>
          <a:pPr algn="ctr" rtl="0"/>
          <a:r>
            <a:rPr lang="es-ES" sz="18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Prueba Q e I2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136BD337-140B-42DF-97A0-34D0A68A7A9D}" type="parTrans" cxnId="{5871F8C5-B0AD-4304-844D-AE3387FDA9DB}">
      <dgm:prSet/>
      <dgm:spPr/>
      <dgm:t>
        <a:bodyPr/>
        <a:lstStyle/>
        <a:p>
          <a:endParaRPr lang="en-US" sz="1800"/>
        </a:p>
      </dgm:t>
    </dgm:pt>
    <dgm:pt modelId="{0E30148E-176C-4864-8FEC-BEA1D727FAA3}" type="sibTrans" cxnId="{5871F8C5-B0AD-4304-844D-AE3387FDA9DB}">
      <dgm:prSet/>
      <dgm:spPr/>
      <dgm:t>
        <a:bodyPr/>
        <a:lstStyle/>
        <a:p>
          <a:endParaRPr lang="en-US" sz="1800"/>
        </a:p>
      </dgm:t>
    </dgm:pt>
    <dgm:pt modelId="{C2FC8423-1956-4673-8018-9E120C4AF02E}">
      <dgm:prSet custT="1"/>
      <dgm:spPr/>
      <dgm:t>
        <a:bodyPr/>
        <a:lstStyle/>
        <a:p>
          <a:pPr algn="ctr" rtl="0"/>
          <a:r>
            <a:rPr lang="es-ES" sz="1800" dirty="0" smtClean="0"/>
            <a:t>Evaluar presencia y  grado de heterogeneidad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613BDE6-89AF-40BD-86AF-0694927E4460}" type="parTrans" cxnId="{0D72AA48-FFA7-49CB-94F1-01FF7C15934A}">
      <dgm:prSet/>
      <dgm:spPr/>
      <dgm:t>
        <a:bodyPr/>
        <a:lstStyle/>
        <a:p>
          <a:endParaRPr lang="en-US" sz="1800"/>
        </a:p>
      </dgm:t>
    </dgm:pt>
    <dgm:pt modelId="{0317E489-9BA5-43A5-B7C5-108D8EC35231}" type="sibTrans" cxnId="{0D72AA48-FFA7-49CB-94F1-01FF7C15934A}">
      <dgm:prSet/>
      <dgm:spPr/>
      <dgm:t>
        <a:bodyPr/>
        <a:lstStyle/>
        <a:p>
          <a:endParaRPr lang="en-US" sz="1800"/>
        </a:p>
      </dgm:t>
    </dgm:pt>
    <dgm:pt modelId="{22A12EA3-8CD3-4345-AC22-08A830D3446D}">
      <dgm:prSet custT="1"/>
      <dgm:spPr/>
      <dgm:t>
        <a:bodyPr/>
        <a:lstStyle/>
        <a:p>
          <a:pPr algn="ctr" rtl="0"/>
          <a:r>
            <a:rPr lang="es-ES" sz="1800" b="1" dirty="0" smtClean="0"/>
            <a:t>Modelos de Der </a:t>
          </a:r>
          <a:r>
            <a:rPr lang="es-ES" sz="1800" b="1" dirty="0" err="1" smtClean="0"/>
            <a:t>Simonian</a:t>
          </a:r>
          <a:r>
            <a:rPr lang="es-ES" sz="1800" b="1" dirty="0" smtClean="0"/>
            <a:t> y </a:t>
          </a:r>
          <a:r>
            <a:rPr lang="es-ES" sz="1800" b="1" dirty="0" err="1" smtClean="0"/>
            <a:t>Laird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48C10785-A8AE-4CFE-83E9-F875D8EDB2F0}" type="parTrans" cxnId="{765D42A1-0425-413B-BB8A-48B621F23C3B}">
      <dgm:prSet/>
      <dgm:spPr/>
      <dgm:t>
        <a:bodyPr/>
        <a:lstStyle/>
        <a:p>
          <a:endParaRPr lang="en-US" sz="1800"/>
        </a:p>
      </dgm:t>
    </dgm:pt>
    <dgm:pt modelId="{B417CD0D-1922-4D3A-8C47-4F7AE21E6984}" type="sibTrans" cxnId="{765D42A1-0425-413B-BB8A-48B621F23C3B}">
      <dgm:prSet/>
      <dgm:spPr/>
      <dgm:t>
        <a:bodyPr/>
        <a:lstStyle/>
        <a:p>
          <a:endParaRPr lang="en-US" sz="1800"/>
        </a:p>
      </dgm:t>
    </dgm:pt>
    <dgm:pt modelId="{E8A46F97-AA8B-45A6-B136-FD622AB71E54}">
      <dgm:prSet custT="1"/>
      <dgm:spPr/>
      <dgm:t>
        <a:bodyPr/>
        <a:lstStyle/>
        <a:p>
          <a:pPr algn="ctr" rtl="0"/>
          <a:r>
            <a:rPr lang="es-ES" sz="1800" dirty="0" smtClean="0"/>
            <a:t>Reducción de riesgo absoluto: usando modelos de efectos aleatorios 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BBE9DE5F-9768-4673-BA42-3806BAA65AFB}" type="parTrans" cxnId="{CF2AFCEB-E4A0-43BE-BF24-CF87C1BE4CF3}">
      <dgm:prSet/>
      <dgm:spPr/>
      <dgm:t>
        <a:bodyPr/>
        <a:lstStyle/>
        <a:p>
          <a:endParaRPr lang="en-US" sz="1800"/>
        </a:p>
      </dgm:t>
    </dgm:pt>
    <dgm:pt modelId="{33A9092F-007C-4699-9423-7A2240739D61}" type="sibTrans" cxnId="{CF2AFCEB-E4A0-43BE-BF24-CF87C1BE4CF3}">
      <dgm:prSet/>
      <dgm:spPr/>
      <dgm:t>
        <a:bodyPr/>
        <a:lstStyle/>
        <a:p>
          <a:endParaRPr lang="en-US" sz="1800"/>
        </a:p>
      </dgm:t>
    </dgm:pt>
    <dgm:pt modelId="{DE1CE486-61E3-4437-9534-5C3379FB6C9B}">
      <dgm:prSet custT="1"/>
      <dgm:spPr/>
      <dgm:t>
        <a:bodyPr/>
        <a:lstStyle/>
        <a:p>
          <a:pPr algn="ctr" rtl="0"/>
          <a:r>
            <a:rPr lang="es-ES" sz="1800" b="1" dirty="0" smtClean="0"/>
            <a:t>Prueba de Correlación de rango </a:t>
          </a:r>
          <a:r>
            <a:rPr lang="es-ES" sz="1800" b="1" dirty="0" err="1" smtClean="0"/>
            <a:t>Begg</a:t>
          </a:r>
          <a:r>
            <a:rPr lang="es-ES" sz="1800" b="1" dirty="0" smtClean="0"/>
            <a:t> y Regresión lineal ponderada de </a:t>
          </a:r>
          <a:r>
            <a:rPr lang="es-ES" sz="1800" b="1" dirty="0" err="1" smtClean="0"/>
            <a:t>Egger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AA3AF5BF-A644-498C-85CE-74791BAD0CFA}" type="parTrans" cxnId="{5A47B8DB-EB12-4B17-BFFE-6B95295E9542}">
      <dgm:prSet/>
      <dgm:spPr/>
      <dgm:t>
        <a:bodyPr/>
        <a:lstStyle/>
        <a:p>
          <a:endParaRPr lang="en-US" sz="1800"/>
        </a:p>
      </dgm:t>
    </dgm:pt>
    <dgm:pt modelId="{79E4B0B1-B7A7-4840-A3FF-8693E6D57AB5}" type="sibTrans" cxnId="{5A47B8DB-EB12-4B17-BFFE-6B95295E9542}">
      <dgm:prSet/>
      <dgm:spPr/>
      <dgm:t>
        <a:bodyPr/>
        <a:lstStyle/>
        <a:p>
          <a:endParaRPr lang="en-US" sz="1800"/>
        </a:p>
      </dgm:t>
    </dgm:pt>
    <dgm:pt modelId="{1B348573-E388-47F0-BCD6-F155D364813C}">
      <dgm:prSet custT="1"/>
      <dgm:spPr/>
      <dgm:t>
        <a:bodyPr/>
        <a:lstStyle/>
        <a:p>
          <a:pPr algn="ctr" rtl="0"/>
          <a:r>
            <a:rPr lang="es-ES" sz="1800" dirty="0" smtClean="0"/>
            <a:t>Examinar asimetría de la gráfica en embudo y asociación entre la estimación del efecto medio y su varianza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2C5502D8-5ECC-4D52-9AEB-EE759E84FBC7}" type="parTrans" cxnId="{93C9F9E9-2CEE-46C0-80E9-9D851C4844F1}">
      <dgm:prSet/>
      <dgm:spPr/>
      <dgm:t>
        <a:bodyPr/>
        <a:lstStyle/>
        <a:p>
          <a:endParaRPr lang="en-US" sz="1800"/>
        </a:p>
      </dgm:t>
    </dgm:pt>
    <dgm:pt modelId="{984F46F1-A91C-4713-8BC6-3A4F4EF023CC}" type="sibTrans" cxnId="{93C9F9E9-2CEE-46C0-80E9-9D851C4844F1}">
      <dgm:prSet/>
      <dgm:spPr/>
      <dgm:t>
        <a:bodyPr/>
        <a:lstStyle/>
        <a:p>
          <a:endParaRPr lang="en-US" sz="1800"/>
        </a:p>
      </dgm:t>
    </dgm:pt>
    <dgm:pt modelId="{2B911E75-5A0D-448F-8561-A4AB8518483F}">
      <dgm:prSet custT="1"/>
      <dgm:spPr/>
      <dgm:t>
        <a:bodyPr/>
        <a:lstStyle/>
        <a:p>
          <a:pPr algn="ctr" rtl="0"/>
          <a:r>
            <a:rPr lang="es-ES" sz="1800" b="1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Valor de P y Análisis</a:t>
          </a:r>
          <a:endParaRPr lang="es-ES" sz="1800" b="1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C4006761-70B6-480F-889B-AE2128FEC6D3}" type="parTrans" cxnId="{D56572A6-5059-42A5-B15E-D542852D3F42}">
      <dgm:prSet/>
      <dgm:spPr/>
      <dgm:t>
        <a:bodyPr/>
        <a:lstStyle/>
        <a:p>
          <a:endParaRPr lang="en-US"/>
        </a:p>
      </dgm:t>
    </dgm:pt>
    <dgm:pt modelId="{52C6CC4A-5650-437E-895A-870D15431B53}" type="sibTrans" cxnId="{D56572A6-5059-42A5-B15E-D542852D3F42}">
      <dgm:prSet/>
      <dgm:spPr/>
      <dgm:t>
        <a:bodyPr/>
        <a:lstStyle/>
        <a:p>
          <a:endParaRPr lang="en-US"/>
        </a:p>
      </dgm:t>
    </dgm:pt>
    <dgm:pt modelId="{8A8E0FCF-30C4-45E4-BF47-FCD7D0C2609E}">
      <dgm:prSet custT="1"/>
      <dgm:spPr/>
      <dgm:t>
        <a:bodyPr/>
        <a:lstStyle/>
        <a:p>
          <a:pPr algn="ctr" rtl="0"/>
          <a:r>
            <a:rPr lang="es-ES" sz="1800" dirty="0" smtClean="0"/>
            <a:t>P 0.05, STATA versión 9.2 </a:t>
          </a:r>
          <a:endParaRPr lang="es-ES" sz="18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44BC404C-A278-479F-B283-132F7507168B}" type="parTrans" cxnId="{DA242C50-C834-4082-9FA2-6F0EBAAD6C33}">
      <dgm:prSet/>
      <dgm:spPr/>
      <dgm:t>
        <a:bodyPr/>
        <a:lstStyle/>
        <a:p>
          <a:endParaRPr lang="en-US"/>
        </a:p>
      </dgm:t>
    </dgm:pt>
    <dgm:pt modelId="{9154174A-279B-48DC-A72C-83944FE94124}" type="sibTrans" cxnId="{DA242C50-C834-4082-9FA2-6F0EBAAD6C33}">
      <dgm:prSet/>
      <dgm:spPr/>
      <dgm:t>
        <a:bodyPr/>
        <a:lstStyle/>
        <a:p>
          <a:endParaRPr lang="en-US"/>
        </a:p>
      </dgm:t>
    </dgm:pt>
    <dgm:pt modelId="{233FD4BD-216E-4A4A-B810-A596F09FE3D2}" type="pres">
      <dgm:prSet presAssocID="{87E63973-4FC3-4265-A614-077CB9835A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8CC31-A8D0-4CBD-9605-56008060CA2A}" type="pres">
      <dgm:prSet presAssocID="{BFA048D2-F2A3-426F-9BC0-E2056FE5AB53}" presName="parentLin" presStyleCnt="0"/>
      <dgm:spPr/>
      <dgm:t>
        <a:bodyPr/>
        <a:lstStyle/>
        <a:p>
          <a:endParaRPr lang="en-US"/>
        </a:p>
      </dgm:t>
    </dgm:pt>
    <dgm:pt modelId="{B81496E2-8AA0-46A2-A548-D028C8B0EF20}" type="pres">
      <dgm:prSet presAssocID="{BFA048D2-F2A3-426F-9BC0-E2056FE5AB5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54E4D6E-42B9-4076-B0ED-AEC069B211C4}" type="pres">
      <dgm:prSet presAssocID="{BFA048D2-F2A3-426F-9BC0-E2056FE5AB53}" presName="parentText" presStyleLbl="node1" presStyleIdx="0" presStyleCnt="5" custScaleX="97571" custScaleY="103723" custLinFactNeighborX="161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82FFE-1794-4DD4-9230-365C07214440}" type="pres">
      <dgm:prSet presAssocID="{BFA048D2-F2A3-426F-9BC0-E2056FE5AB53}" presName="negativeSpace" presStyleCnt="0"/>
      <dgm:spPr/>
      <dgm:t>
        <a:bodyPr/>
        <a:lstStyle/>
        <a:p>
          <a:endParaRPr lang="en-US"/>
        </a:p>
      </dgm:t>
    </dgm:pt>
    <dgm:pt modelId="{BC1B19C5-C212-4724-9749-C444D506D3AD}" type="pres">
      <dgm:prSet presAssocID="{BFA048D2-F2A3-426F-9BC0-E2056FE5AB5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837B-3709-40E6-BFFB-0323E18EC21A}" type="pres">
      <dgm:prSet presAssocID="{8F178CAF-32BD-46AF-99EA-42890DA57DD4}" presName="spaceBetweenRectangles" presStyleCnt="0"/>
      <dgm:spPr/>
      <dgm:t>
        <a:bodyPr/>
        <a:lstStyle/>
        <a:p>
          <a:endParaRPr lang="en-US"/>
        </a:p>
      </dgm:t>
    </dgm:pt>
    <dgm:pt modelId="{921072E4-52EC-4598-ABE9-2495AEEFE33F}" type="pres">
      <dgm:prSet presAssocID="{5721CA0D-B5FC-48CE-9D1D-6B783DA59B0F}" presName="parentLin" presStyleCnt="0"/>
      <dgm:spPr/>
    </dgm:pt>
    <dgm:pt modelId="{92A4ED60-7DD1-42C1-B3EF-A25D8F51DDE7}" type="pres">
      <dgm:prSet presAssocID="{5721CA0D-B5FC-48CE-9D1D-6B783DA59B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B55D70-1D3C-4A32-B14D-AB266F874BF7}" type="pres">
      <dgm:prSet presAssocID="{5721CA0D-B5FC-48CE-9D1D-6B783DA59B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37B39-1F9D-41E3-A527-DF1BDEBA768F}" type="pres">
      <dgm:prSet presAssocID="{5721CA0D-B5FC-48CE-9D1D-6B783DA59B0F}" presName="negativeSpace" presStyleCnt="0"/>
      <dgm:spPr/>
    </dgm:pt>
    <dgm:pt modelId="{5849A6D0-9A99-4405-A59F-A0FC37BE0DC0}" type="pres">
      <dgm:prSet presAssocID="{5721CA0D-B5FC-48CE-9D1D-6B783DA59B0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8F264-5073-4CA0-98D8-03F20DE16C21}" type="pres">
      <dgm:prSet presAssocID="{0E30148E-176C-4864-8FEC-BEA1D727FAA3}" presName="spaceBetweenRectangles" presStyleCnt="0"/>
      <dgm:spPr/>
    </dgm:pt>
    <dgm:pt modelId="{5C20E962-D060-4942-AE4C-856532D081C2}" type="pres">
      <dgm:prSet presAssocID="{22A12EA3-8CD3-4345-AC22-08A830D3446D}" presName="parentLin" presStyleCnt="0"/>
      <dgm:spPr/>
    </dgm:pt>
    <dgm:pt modelId="{DC475427-2E00-4EC0-B48F-C749446CE52E}" type="pres">
      <dgm:prSet presAssocID="{22A12EA3-8CD3-4345-AC22-08A830D3446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C0FF5A9-78D9-428E-9892-7E4CD8160A45}" type="pres">
      <dgm:prSet presAssocID="{22A12EA3-8CD3-4345-AC22-08A830D344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4534B-F6BE-42DE-8BA6-39691081DBCE}" type="pres">
      <dgm:prSet presAssocID="{22A12EA3-8CD3-4345-AC22-08A830D3446D}" presName="negativeSpace" presStyleCnt="0"/>
      <dgm:spPr/>
    </dgm:pt>
    <dgm:pt modelId="{C0889D28-870A-48E2-9FCB-6B4D7B03C20A}" type="pres">
      <dgm:prSet presAssocID="{22A12EA3-8CD3-4345-AC22-08A830D3446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C4E96-9584-444E-B9BE-501C4679A4E9}" type="pres">
      <dgm:prSet presAssocID="{B417CD0D-1922-4D3A-8C47-4F7AE21E6984}" presName="spaceBetweenRectangles" presStyleCnt="0"/>
      <dgm:spPr/>
    </dgm:pt>
    <dgm:pt modelId="{A5A2C411-2D0D-4023-BE9D-A74BE629CE00}" type="pres">
      <dgm:prSet presAssocID="{DE1CE486-61E3-4437-9534-5C3379FB6C9B}" presName="parentLin" presStyleCnt="0"/>
      <dgm:spPr/>
    </dgm:pt>
    <dgm:pt modelId="{EE8446A1-9024-4698-9FB0-7FBFF8EA154D}" type="pres">
      <dgm:prSet presAssocID="{DE1CE486-61E3-4437-9534-5C3379FB6C9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DD6DA5F-58D7-47B8-AD72-DAAF095956DC}" type="pres">
      <dgm:prSet presAssocID="{DE1CE486-61E3-4437-9534-5C3379FB6C9B}" presName="parentText" presStyleLbl="node1" presStyleIdx="3" presStyleCnt="5" custScaleX="138617" custScaleY="1674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CF6EF-B964-472E-ADDC-F6CE0867228F}" type="pres">
      <dgm:prSet presAssocID="{DE1CE486-61E3-4437-9534-5C3379FB6C9B}" presName="negativeSpace" presStyleCnt="0"/>
      <dgm:spPr/>
    </dgm:pt>
    <dgm:pt modelId="{BED6765E-2B44-46EF-9D72-F682DA1E2764}" type="pres">
      <dgm:prSet presAssocID="{DE1CE486-61E3-4437-9534-5C3379FB6C9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2B328-E655-4A5F-9880-DCB30BD4BD60}" type="pres">
      <dgm:prSet presAssocID="{79E4B0B1-B7A7-4840-A3FF-8693E6D57AB5}" presName="spaceBetweenRectangles" presStyleCnt="0"/>
      <dgm:spPr/>
    </dgm:pt>
    <dgm:pt modelId="{0A4175BD-4655-4784-992E-FE3C37B65DD6}" type="pres">
      <dgm:prSet presAssocID="{2B911E75-5A0D-448F-8561-A4AB8518483F}" presName="parentLin" presStyleCnt="0"/>
      <dgm:spPr/>
    </dgm:pt>
    <dgm:pt modelId="{EC8D8C8D-36B5-4E5C-8CEC-547DEBA0B0B9}" type="pres">
      <dgm:prSet presAssocID="{2B911E75-5A0D-448F-8561-A4AB8518483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533DB0A-ED70-4413-B2E7-077CF28DD615}" type="pres">
      <dgm:prSet presAssocID="{2B911E75-5A0D-448F-8561-A4AB8518483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6308D-A7AE-4494-8B1E-CC1ABDC8B53D}" type="pres">
      <dgm:prSet presAssocID="{2B911E75-5A0D-448F-8561-A4AB8518483F}" presName="negativeSpace" presStyleCnt="0"/>
      <dgm:spPr/>
    </dgm:pt>
    <dgm:pt modelId="{15BD41D7-D398-4FB0-9536-781A4F302AF0}" type="pres">
      <dgm:prSet presAssocID="{2B911E75-5A0D-448F-8561-A4AB8518483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35CD1-27CB-42CB-9AFA-D86C42EDB4A6}" type="presOf" srcId="{E8A46F97-AA8B-45A6-B136-FD622AB71E54}" destId="{C0889D28-870A-48E2-9FCB-6B4D7B03C20A}" srcOrd="0" destOrd="0" presId="urn:microsoft.com/office/officeart/2005/8/layout/list1"/>
    <dgm:cxn modelId="{7320D7EB-FC02-4410-B53C-4B64A16E3055}" type="presOf" srcId="{2B911E75-5A0D-448F-8561-A4AB8518483F}" destId="{EC8D8C8D-36B5-4E5C-8CEC-547DEBA0B0B9}" srcOrd="0" destOrd="0" presId="urn:microsoft.com/office/officeart/2005/8/layout/list1"/>
    <dgm:cxn modelId="{DE07BA6C-CB3B-4F05-973A-C04E2190C0AC}" type="presOf" srcId="{DE1CE486-61E3-4437-9534-5C3379FB6C9B}" destId="{EE8446A1-9024-4698-9FB0-7FBFF8EA154D}" srcOrd="0" destOrd="0" presId="urn:microsoft.com/office/officeart/2005/8/layout/list1"/>
    <dgm:cxn modelId="{45730C8E-F017-438B-BD71-0220B0562503}" type="presOf" srcId="{1B348573-E388-47F0-BCD6-F155D364813C}" destId="{BED6765E-2B44-46EF-9D72-F682DA1E2764}" srcOrd="0" destOrd="0" presId="urn:microsoft.com/office/officeart/2005/8/layout/list1"/>
    <dgm:cxn modelId="{21D8B268-8453-4657-ACDF-AEAEC01BE92A}" type="presOf" srcId="{BFA048D2-F2A3-426F-9BC0-E2056FE5AB53}" destId="{554E4D6E-42B9-4076-B0ED-AEC069B211C4}" srcOrd="1" destOrd="0" presId="urn:microsoft.com/office/officeart/2005/8/layout/list1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C8B388A8-5C47-4C22-A1D6-AE65ABBAC3E3}" type="presOf" srcId="{B2207C93-D510-47ED-A1D8-97A3C086E1A4}" destId="{BC1B19C5-C212-4724-9749-C444D506D3AD}" srcOrd="0" destOrd="0" presId="urn:microsoft.com/office/officeart/2005/8/layout/list1"/>
    <dgm:cxn modelId="{2BC2F88A-05A2-4EB5-8008-3B552C36387F}" type="presOf" srcId="{BFA048D2-F2A3-426F-9BC0-E2056FE5AB53}" destId="{B81496E2-8AA0-46A2-A548-D028C8B0EF20}" srcOrd="0" destOrd="0" presId="urn:microsoft.com/office/officeart/2005/8/layout/list1"/>
    <dgm:cxn modelId="{F2C1D414-286A-40B8-9DBB-CD9B067CDF86}" type="presOf" srcId="{87E63973-4FC3-4265-A614-077CB9835A26}" destId="{233FD4BD-216E-4A4A-B810-A596F09FE3D2}" srcOrd="0" destOrd="0" presId="urn:microsoft.com/office/officeart/2005/8/layout/list1"/>
    <dgm:cxn modelId="{93C9F9E9-2CEE-46C0-80E9-9D851C4844F1}" srcId="{DE1CE486-61E3-4437-9534-5C3379FB6C9B}" destId="{1B348573-E388-47F0-BCD6-F155D364813C}" srcOrd="0" destOrd="0" parTransId="{2C5502D8-5ECC-4D52-9AEB-EE759E84FBC7}" sibTransId="{984F46F1-A91C-4713-8BC6-3A4F4EF023CC}"/>
    <dgm:cxn modelId="{0D72AA48-FFA7-49CB-94F1-01FF7C15934A}" srcId="{5721CA0D-B5FC-48CE-9D1D-6B783DA59B0F}" destId="{C2FC8423-1956-4673-8018-9E120C4AF02E}" srcOrd="0" destOrd="0" parTransId="{8613BDE6-89AF-40BD-86AF-0694927E4460}" sibTransId="{0317E489-9BA5-43A5-B7C5-108D8EC35231}"/>
    <dgm:cxn modelId="{D56572A6-5059-42A5-B15E-D542852D3F42}" srcId="{87E63973-4FC3-4265-A614-077CB9835A26}" destId="{2B911E75-5A0D-448F-8561-A4AB8518483F}" srcOrd="4" destOrd="0" parTransId="{C4006761-70B6-480F-889B-AE2128FEC6D3}" sibTransId="{52C6CC4A-5650-437E-895A-870D15431B53}"/>
    <dgm:cxn modelId="{765D42A1-0425-413B-BB8A-48B621F23C3B}" srcId="{87E63973-4FC3-4265-A614-077CB9835A26}" destId="{22A12EA3-8CD3-4345-AC22-08A830D3446D}" srcOrd="2" destOrd="0" parTransId="{48C10785-A8AE-4CFE-83E9-F875D8EDB2F0}" sibTransId="{B417CD0D-1922-4D3A-8C47-4F7AE21E6984}"/>
    <dgm:cxn modelId="{DA242C50-C834-4082-9FA2-6F0EBAAD6C33}" srcId="{2B911E75-5A0D-448F-8561-A4AB8518483F}" destId="{8A8E0FCF-30C4-45E4-BF47-FCD7D0C2609E}" srcOrd="0" destOrd="0" parTransId="{44BC404C-A278-479F-B283-132F7507168B}" sibTransId="{9154174A-279B-48DC-A72C-83944FE94124}"/>
    <dgm:cxn modelId="{90AF2D22-C91E-4A7F-B28D-C12ED28AC20C}" type="presOf" srcId="{22A12EA3-8CD3-4345-AC22-08A830D3446D}" destId="{9C0FF5A9-78D9-428E-9892-7E4CD8160A45}" srcOrd="1" destOrd="0" presId="urn:microsoft.com/office/officeart/2005/8/layout/list1"/>
    <dgm:cxn modelId="{5871F8C5-B0AD-4304-844D-AE3387FDA9DB}" srcId="{87E63973-4FC3-4265-A614-077CB9835A26}" destId="{5721CA0D-B5FC-48CE-9D1D-6B783DA59B0F}" srcOrd="1" destOrd="0" parTransId="{136BD337-140B-42DF-97A0-34D0A68A7A9D}" sibTransId="{0E30148E-176C-4864-8FEC-BEA1D727FAA3}"/>
    <dgm:cxn modelId="{5A47B8DB-EB12-4B17-BFFE-6B95295E9542}" srcId="{87E63973-4FC3-4265-A614-077CB9835A26}" destId="{DE1CE486-61E3-4437-9534-5C3379FB6C9B}" srcOrd="3" destOrd="0" parTransId="{AA3AF5BF-A644-498C-85CE-74791BAD0CFA}" sibTransId="{79E4B0B1-B7A7-4840-A3FF-8693E6D57AB5}"/>
    <dgm:cxn modelId="{BEE77466-96BB-499D-B81D-DB9E9D304874}" type="presOf" srcId="{C2FC8423-1956-4673-8018-9E120C4AF02E}" destId="{5849A6D0-9A99-4405-A59F-A0FC37BE0DC0}" srcOrd="0" destOrd="0" presId="urn:microsoft.com/office/officeart/2005/8/layout/list1"/>
    <dgm:cxn modelId="{89C84CAB-FF7D-4746-B471-7B916C121E74}" type="presOf" srcId="{8A8E0FCF-30C4-45E4-BF47-FCD7D0C2609E}" destId="{15BD41D7-D398-4FB0-9536-781A4F302AF0}" srcOrd="0" destOrd="0" presId="urn:microsoft.com/office/officeart/2005/8/layout/list1"/>
    <dgm:cxn modelId="{AFD552BD-7056-4A3F-B5C8-F0BE96C729B4}" type="presOf" srcId="{2B911E75-5A0D-448F-8561-A4AB8518483F}" destId="{1533DB0A-ED70-4413-B2E7-077CF28DD615}" srcOrd="1" destOrd="0" presId="urn:microsoft.com/office/officeart/2005/8/layout/list1"/>
    <dgm:cxn modelId="{7CB70B72-5DEA-47D8-812D-53302F33EB2D}" type="presOf" srcId="{5721CA0D-B5FC-48CE-9D1D-6B783DA59B0F}" destId="{1CB55D70-1D3C-4A32-B14D-AB266F874BF7}" srcOrd="1" destOrd="0" presId="urn:microsoft.com/office/officeart/2005/8/layout/list1"/>
    <dgm:cxn modelId="{9745DD60-C6F7-4C89-A9EC-CA2E4FCAB7B6}" srcId="{BFA048D2-F2A3-426F-9BC0-E2056FE5AB53}" destId="{B2207C93-D510-47ED-A1D8-97A3C086E1A4}" srcOrd="0" destOrd="0" parTransId="{B7764973-DCB3-4590-8A53-05A3AEB87A85}" sibTransId="{B9CB6657-8F11-4A4D-8EA4-1A3399D71260}"/>
    <dgm:cxn modelId="{AF7CCDE9-D7A1-4ED2-B217-C7F7E0535B75}" type="presOf" srcId="{5721CA0D-B5FC-48CE-9D1D-6B783DA59B0F}" destId="{92A4ED60-7DD1-42C1-B3EF-A25D8F51DDE7}" srcOrd="0" destOrd="0" presId="urn:microsoft.com/office/officeart/2005/8/layout/list1"/>
    <dgm:cxn modelId="{CF2AFCEB-E4A0-43BE-BF24-CF87C1BE4CF3}" srcId="{22A12EA3-8CD3-4345-AC22-08A830D3446D}" destId="{E8A46F97-AA8B-45A6-B136-FD622AB71E54}" srcOrd="0" destOrd="0" parTransId="{BBE9DE5F-9768-4673-BA42-3806BAA65AFB}" sibTransId="{33A9092F-007C-4699-9423-7A2240739D61}"/>
    <dgm:cxn modelId="{D9FEE684-61CE-47BE-AB00-65E6FD533138}" type="presOf" srcId="{DE1CE486-61E3-4437-9534-5C3379FB6C9B}" destId="{9DD6DA5F-58D7-47B8-AD72-DAAF095956DC}" srcOrd="1" destOrd="0" presId="urn:microsoft.com/office/officeart/2005/8/layout/list1"/>
    <dgm:cxn modelId="{6B10D7F5-877B-41EF-994C-14C8EEFFCDFE}" type="presOf" srcId="{22A12EA3-8CD3-4345-AC22-08A830D3446D}" destId="{DC475427-2E00-4EC0-B48F-C749446CE52E}" srcOrd="0" destOrd="0" presId="urn:microsoft.com/office/officeart/2005/8/layout/list1"/>
    <dgm:cxn modelId="{997E4844-0CCA-4F8D-ABDE-9ADE2641C87E}" type="presParOf" srcId="{233FD4BD-216E-4A4A-B810-A596F09FE3D2}" destId="{FD18CC31-A8D0-4CBD-9605-56008060CA2A}" srcOrd="0" destOrd="0" presId="urn:microsoft.com/office/officeart/2005/8/layout/list1"/>
    <dgm:cxn modelId="{97922E70-C3FC-4F55-A5EF-0A567DE49E6F}" type="presParOf" srcId="{FD18CC31-A8D0-4CBD-9605-56008060CA2A}" destId="{B81496E2-8AA0-46A2-A548-D028C8B0EF20}" srcOrd="0" destOrd="0" presId="urn:microsoft.com/office/officeart/2005/8/layout/list1"/>
    <dgm:cxn modelId="{4DA68742-10CB-4691-AE65-56C5C05963FD}" type="presParOf" srcId="{FD18CC31-A8D0-4CBD-9605-56008060CA2A}" destId="{554E4D6E-42B9-4076-B0ED-AEC069B211C4}" srcOrd="1" destOrd="0" presId="urn:microsoft.com/office/officeart/2005/8/layout/list1"/>
    <dgm:cxn modelId="{7A625B18-2361-48F0-949B-6012A5D90219}" type="presParOf" srcId="{233FD4BD-216E-4A4A-B810-A596F09FE3D2}" destId="{F7282FFE-1794-4DD4-9230-365C07214440}" srcOrd="1" destOrd="0" presId="urn:microsoft.com/office/officeart/2005/8/layout/list1"/>
    <dgm:cxn modelId="{592E85F6-EF4A-416B-A4C2-1A2E7612B0EF}" type="presParOf" srcId="{233FD4BD-216E-4A4A-B810-A596F09FE3D2}" destId="{BC1B19C5-C212-4724-9749-C444D506D3AD}" srcOrd="2" destOrd="0" presId="urn:microsoft.com/office/officeart/2005/8/layout/list1"/>
    <dgm:cxn modelId="{CFDFE929-9EB2-4C91-971B-4A13059F7B1C}" type="presParOf" srcId="{233FD4BD-216E-4A4A-B810-A596F09FE3D2}" destId="{BEB0837B-3709-40E6-BFFB-0323E18EC21A}" srcOrd="3" destOrd="0" presId="urn:microsoft.com/office/officeart/2005/8/layout/list1"/>
    <dgm:cxn modelId="{776736C8-B94F-4E3F-BE7E-277D450CBF1F}" type="presParOf" srcId="{233FD4BD-216E-4A4A-B810-A596F09FE3D2}" destId="{921072E4-52EC-4598-ABE9-2495AEEFE33F}" srcOrd="4" destOrd="0" presId="urn:microsoft.com/office/officeart/2005/8/layout/list1"/>
    <dgm:cxn modelId="{EC560AC1-72BB-4733-994E-FA53D7459B7E}" type="presParOf" srcId="{921072E4-52EC-4598-ABE9-2495AEEFE33F}" destId="{92A4ED60-7DD1-42C1-B3EF-A25D8F51DDE7}" srcOrd="0" destOrd="0" presId="urn:microsoft.com/office/officeart/2005/8/layout/list1"/>
    <dgm:cxn modelId="{D907AF1D-A297-4744-AA22-3CEC2F0895FC}" type="presParOf" srcId="{921072E4-52EC-4598-ABE9-2495AEEFE33F}" destId="{1CB55D70-1D3C-4A32-B14D-AB266F874BF7}" srcOrd="1" destOrd="0" presId="urn:microsoft.com/office/officeart/2005/8/layout/list1"/>
    <dgm:cxn modelId="{AF15D820-1A16-4889-A2DE-12413698BEFA}" type="presParOf" srcId="{233FD4BD-216E-4A4A-B810-A596F09FE3D2}" destId="{B8B37B39-1F9D-41E3-A527-DF1BDEBA768F}" srcOrd="5" destOrd="0" presId="urn:microsoft.com/office/officeart/2005/8/layout/list1"/>
    <dgm:cxn modelId="{22D09BF8-4627-4058-8F6F-1A52DAF8F9B3}" type="presParOf" srcId="{233FD4BD-216E-4A4A-B810-A596F09FE3D2}" destId="{5849A6D0-9A99-4405-A59F-A0FC37BE0DC0}" srcOrd="6" destOrd="0" presId="urn:microsoft.com/office/officeart/2005/8/layout/list1"/>
    <dgm:cxn modelId="{954B598A-7565-423A-8922-27ED4E345C4F}" type="presParOf" srcId="{233FD4BD-216E-4A4A-B810-A596F09FE3D2}" destId="{C218F264-5073-4CA0-98D8-03F20DE16C21}" srcOrd="7" destOrd="0" presId="urn:microsoft.com/office/officeart/2005/8/layout/list1"/>
    <dgm:cxn modelId="{11942461-5E26-4D39-980C-30CA970E311D}" type="presParOf" srcId="{233FD4BD-216E-4A4A-B810-A596F09FE3D2}" destId="{5C20E962-D060-4942-AE4C-856532D081C2}" srcOrd="8" destOrd="0" presId="urn:microsoft.com/office/officeart/2005/8/layout/list1"/>
    <dgm:cxn modelId="{A7D2EC75-5D6E-4900-9E2E-3FF4FF55E33F}" type="presParOf" srcId="{5C20E962-D060-4942-AE4C-856532D081C2}" destId="{DC475427-2E00-4EC0-B48F-C749446CE52E}" srcOrd="0" destOrd="0" presId="urn:microsoft.com/office/officeart/2005/8/layout/list1"/>
    <dgm:cxn modelId="{33F8DB8A-9A42-4784-B58E-6D1C8F432DED}" type="presParOf" srcId="{5C20E962-D060-4942-AE4C-856532D081C2}" destId="{9C0FF5A9-78D9-428E-9892-7E4CD8160A45}" srcOrd="1" destOrd="0" presId="urn:microsoft.com/office/officeart/2005/8/layout/list1"/>
    <dgm:cxn modelId="{763D24ED-E5C5-46D2-B731-78876079C285}" type="presParOf" srcId="{233FD4BD-216E-4A4A-B810-A596F09FE3D2}" destId="{E9B4534B-F6BE-42DE-8BA6-39691081DBCE}" srcOrd="9" destOrd="0" presId="urn:microsoft.com/office/officeart/2005/8/layout/list1"/>
    <dgm:cxn modelId="{6E51CAD3-B948-4A78-9CBF-5900615A87C6}" type="presParOf" srcId="{233FD4BD-216E-4A4A-B810-A596F09FE3D2}" destId="{C0889D28-870A-48E2-9FCB-6B4D7B03C20A}" srcOrd="10" destOrd="0" presId="urn:microsoft.com/office/officeart/2005/8/layout/list1"/>
    <dgm:cxn modelId="{33AC2118-48A6-4700-BCC4-A7D9C7F72463}" type="presParOf" srcId="{233FD4BD-216E-4A4A-B810-A596F09FE3D2}" destId="{D4DC4E96-9584-444E-B9BE-501C4679A4E9}" srcOrd="11" destOrd="0" presId="urn:microsoft.com/office/officeart/2005/8/layout/list1"/>
    <dgm:cxn modelId="{DCE579A7-CC63-4128-9081-BDD3F8935B1F}" type="presParOf" srcId="{233FD4BD-216E-4A4A-B810-A596F09FE3D2}" destId="{A5A2C411-2D0D-4023-BE9D-A74BE629CE00}" srcOrd="12" destOrd="0" presId="urn:microsoft.com/office/officeart/2005/8/layout/list1"/>
    <dgm:cxn modelId="{07A7CFDE-6E09-4750-B06C-8C18B80FD693}" type="presParOf" srcId="{A5A2C411-2D0D-4023-BE9D-A74BE629CE00}" destId="{EE8446A1-9024-4698-9FB0-7FBFF8EA154D}" srcOrd="0" destOrd="0" presId="urn:microsoft.com/office/officeart/2005/8/layout/list1"/>
    <dgm:cxn modelId="{4ED800DC-3C7D-4810-ADB8-2C3637C42467}" type="presParOf" srcId="{A5A2C411-2D0D-4023-BE9D-A74BE629CE00}" destId="{9DD6DA5F-58D7-47B8-AD72-DAAF095956DC}" srcOrd="1" destOrd="0" presId="urn:microsoft.com/office/officeart/2005/8/layout/list1"/>
    <dgm:cxn modelId="{F8B59311-31B8-4B60-B41F-24DE6005B630}" type="presParOf" srcId="{233FD4BD-216E-4A4A-B810-A596F09FE3D2}" destId="{D7BCF6EF-B964-472E-ADDC-F6CE0867228F}" srcOrd="13" destOrd="0" presId="urn:microsoft.com/office/officeart/2005/8/layout/list1"/>
    <dgm:cxn modelId="{27DE8D9E-E546-4966-A9F5-20A2E6337ADE}" type="presParOf" srcId="{233FD4BD-216E-4A4A-B810-A596F09FE3D2}" destId="{BED6765E-2B44-46EF-9D72-F682DA1E2764}" srcOrd="14" destOrd="0" presId="urn:microsoft.com/office/officeart/2005/8/layout/list1"/>
    <dgm:cxn modelId="{AF5B96C3-7D26-4E58-875B-3D90CD604BCF}" type="presParOf" srcId="{233FD4BD-216E-4A4A-B810-A596F09FE3D2}" destId="{3D62B328-E655-4A5F-9880-DCB30BD4BD60}" srcOrd="15" destOrd="0" presId="urn:microsoft.com/office/officeart/2005/8/layout/list1"/>
    <dgm:cxn modelId="{7C2CD06F-B908-4ADE-9AFC-5EB4D4100B50}" type="presParOf" srcId="{233FD4BD-216E-4A4A-B810-A596F09FE3D2}" destId="{0A4175BD-4655-4784-992E-FE3C37B65DD6}" srcOrd="16" destOrd="0" presId="urn:microsoft.com/office/officeart/2005/8/layout/list1"/>
    <dgm:cxn modelId="{7A20276E-7E3F-480D-96F0-CE2925C29D55}" type="presParOf" srcId="{0A4175BD-4655-4784-992E-FE3C37B65DD6}" destId="{EC8D8C8D-36B5-4E5C-8CEC-547DEBA0B0B9}" srcOrd="0" destOrd="0" presId="urn:microsoft.com/office/officeart/2005/8/layout/list1"/>
    <dgm:cxn modelId="{7439D2E8-4A5F-4BA1-90CF-80C6172E3A87}" type="presParOf" srcId="{0A4175BD-4655-4784-992E-FE3C37B65DD6}" destId="{1533DB0A-ED70-4413-B2E7-077CF28DD615}" srcOrd="1" destOrd="0" presId="urn:microsoft.com/office/officeart/2005/8/layout/list1"/>
    <dgm:cxn modelId="{158E45EB-A346-41CB-A153-4B38C95E2A2C}" type="presParOf" srcId="{233FD4BD-216E-4A4A-B810-A596F09FE3D2}" destId="{D616308D-A7AE-4494-8B1E-CC1ABDC8B53D}" srcOrd="17" destOrd="0" presId="urn:microsoft.com/office/officeart/2005/8/layout/list1"/>
    <dgm:cxn modelId="{6A6422E9-7D53-47AC-8109-D0186BB578F5}" type="presParOf" srcId="{233FD4BD-216E-4A4A-B810-A596F09FE3D2}" destId="{15BD41D7-D398-4FB0-9536-781A4F302A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200" dirty="0" smtClean="0"/>
            <a:t>Este </a:t>
          </a:r>
          <a:r>
            <a:rPr lang="es-ES" sz="2200" dirty="0" err="1" smtClean="0"/>
            <a:t>metanálisis</a:t>
          </a:r>
          <a:r>
            <a:rPr lang="es-ES" sz="2200" dirty="0" smtClean="0"/>
            <a:t> es el primero en asociar </a:t>
          </a:r>
          <a:r>
            <a:rPr lang="es-ES" sz="2200" dirty="0" err="1" smtClean="0"/>
            <a:t>tto</a:t>
          </a:r>
          <a:r>
            <a:rPr lang="es-ES" sz="2200" dirty="0" smtClean="0"/>
            <a:t> </a:t>
          </a:r>
          <a:r>
            <a:rPr lang="es-ES" sz="2200" dirty="0" err="1" smtClean="0"/>
            <a:t>antihipertensivos</a:t>
          </a:r>
          <a:r>
            <a:rPr lang="es-ES" sz="2200" dirty="0" smtClean="0"/>
            <a:t> y prevención secundaria de ECV y mortalidad por todas las causas entre personas sin HTA. </a:t>
          </a:r>
          <a:endParaRPr lang="es-ES" sz="22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2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2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0435858F-0637-4141-B63F-6669D8BD3180}">
      <dgm:prSet custT="1"/>
      <dgm:spPr/>
      <dgm:t>
        <a:bodyPr/>
        <a:lstStyle/>
        <a:p>
          <a:pPr algn="ctr" rtl="0"/>
          <a:r>
            <a:rPr lang="es-ES" sz="2200" dirty="0" smtClean="0"/>
            <a:t>Las personas con antecedentes de ECV pero con presiones sanguíneas en los rangos normal y Pre-hipertensión pueden obtener beneficio del </a:t>
          </a:r>
          <a:r>
            <a:rPr lang="es-ES" sz="2200" dirty="0" err="1" smtClean="0"/>
            <a:t>tto</a:t>
          </a:r>
          <a:r>
            <a:rPr lang="es-ES" sz="2200" dirty="0" smtClean="0"/>
            <a:t> </a:t>
          </a:r>
          <a:r>
            <a:rPr lang="es-ES" sz="2200" dirty="0" err="1" smtClean="0"/>
            <a:t>antihipertensivo</a:t>
          </a:r>
          <a:endParaRPr lang="es-ES" sz="22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6607AF34-2DFF-4EBB-B311-5406D954B526}" type="parTrans" cxnId="{F3C8E0D5-7252-4C6B-A5F4-F0C10B775F2E}">
      <dgm:prSet/>
      <dgm:spPr/>
      <dgm:t>
        <a:bodyPr/>
        <a:lstStyle/>
        <a:p>
          <a:endParaRPr lang="en-US"/>
        </a:p>
      </dgm:t>
    </dgm:pt>
    <dgm:pt modelId="{5FB5C35F-C741-4D8E-B7E2-1F5F40930D8B}" type="sibTrans" cxnId="{F3C8E0D5-7252-4C6B-A5F4-F0C10B775F2E}">
      <dgm:prSet/>
      <dgm:spPr/>
      <dgm:t>
        <a:bodyPr/>
        <a:lstStyle/>
        <a:p>
          <a:endParaRPr lang="en-US"/>
        </a:p>
      </dgm:t>
    </dgm:pt>
    <dgm:pt modelId="{5A9CEF02-7320-4709-9555-55F3E2DCED7D}">
      <dgm:prSet custT="1"/>
      <dgm:spPr/>
      <dgm:t>
        <a:bodyPr/>
        <a:lstStyle/>
        <a:p>
          <a:pPr algn="ctr" rtl="0"/>
          <a:r>
            <a:rPr lang="es-ES" sz="2200" dirty="0" smtClean="0"/>
            <a:t>El </a:t>
          </a:r>
          <a:r>
            <a:rPr lang="es-ES" sz="2200" dirty="0" err="1" smtClean="0"/>
            <a:t>tto</a:t>
          </a:r>
          <a:r>
            <a:rPr lang="es-ES" sz="2200" dirty="0" smtClean="0"/>
            <a:t> </a:t>
          </a:r>
          <a:r>
            <a:rPr lang="es-ES" sz="2200" dirty="0" err="1" smtClean="0"/>
            <a:t>antihipertensivo</a:t>
          </a:r>
          <a:r>
            <a:rPr lang="es-ES" sz="2200" dirty="0" smtClean="0"/>
            <a:t> mostró reducción en el riesgo de </a:t>
          </a:r>
          <a:r>
            <a:rPr lang="es-ES" sz="2200" dirty="0" err="1" smtClean="0"/>
            <a:t>Stroke</a:t>
          </a:r>
          <a:r>
            <a:rPr lang="es-ES" sz="2200" dirty="0" smtClean="0"/>
            <a:t> fatal o no, ICC, ECV, mortalidad por todas las causas</a:t>
          </a:r>
          <a:endParaRPr lang="es-ES" sz="22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C04D4F3E-79E2-4148-8E87-EEEC1F44F4D0}" type="parTrans" cxnId="{7F5295B8-C2EA-4CBB-AD5B-BBB679AD7F2F}">
      <dgm:prSet/>
      <dgm:spPr/>
      <dgm:t>
        <a:bodyPr/>
        <a:lstStyle/>
        <a:p>
          <a:endParaRPr lang="en-US"/>
        </a:p>
      </dgm:t>
    </dgm:pt>
    <dgm:pt modelId="{BD326F99-8FFA-4460-946E-87F97D04CF57}" type="sibTrans" cxnId="{7F5295B8-C2EA-4CBB-AD5B-BBB679AD7F2F}">
      <dgm:prSet/>
      <dgm:spPr/>
      <dgm:t>
        <a:bodyPr/>
        <a:lstStyle/>
        <a:p>
          <a:endParaRPr lang="en-US"/>
        </a:p>
      </dgm:t>
    </dgm:pt>
    <dgm:pt modelId="{06446E6C-B8B9-4358-8EE5-3F111533F399}">
      <dgm:prSet custT="1"/>
      <dgm:spPr/>
      <dgm:t>
        <a:bodyPr/>
        <a:lstStyle/>
        <a:p>
          <a:pPr algn="ctr" rtl="0"/>
          <a:r>
            <a:rPr lang="es-ES" sz="2200" dirty="0" smtClean="0"/>
            <a:t>IM mortal y no mortal y mortalidad por ECV, la RRR fue significativa, pero la RRA no alcanzó significación estadística. </a:t>
          </a:r>
          <a:endParaRPr lang="es-ES" sz="2200" b="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672A90E-66AD-4F04-A15B-B0D6E738ACCF}" type="parTrans" cxnId="{A3E7DF1E-0E1B-4A80-9614-37722BC6CFA4}">
      <dgm:prSet/>
      <dgm:spPr/>
      <dgm:t>
        <a:bodyPr/>
        <a:lstStyle/>
        <a:p>
          <a:endParaRPr lang="en-US"/>
        </a:p>
      </dgm:t>
    </dgm:pt>
    <dgm:pt modelId="{FAD07AA7-7218-45D7-A86A-CAA020AF98F0}" type="sibTrans" cxnId="{A3E7DF1E-0E1B-4A80-9614-37722BC6CFA4}">
      <dgm:prSet/>
      <dgm:spPr/>
      <dgm:t>
        <a:bodyPr/>
        <a:lstStyle/>
        <a:p>
          <a:endParaRPr lang="en-US"/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EDA7F-B95A-4BD3-B5CD-E5147FE86462}" type="pres">
      <dgm:prSet presAssocID="{BFA048D2-F2A3-426F-9BC0-E2056FE5AB53}" presName="parentText" presStyleLbl="node1" presStyleIdx="0" presStyleCnt="2" custScaleY="966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F6DD-6879-44FC-A067-26E05612DB9B}" type="pres">
      <dgm:prSet presAssocID="{BFA048D2-F2A3-426F-9BC0-E2056FE5AB5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60A9-B65E-445D-A309-E363066F04CC}" type="pres">
      <dgm:prSet presAssocID="{5A9CEF02-7320-4709-9555-55F3E2DCED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D5D6C-84BD-4645-A4FF-7B0C37A6C55E}" type="pres">
      <dgm:prSet presAssocID="{5A9CEF02-7320-4709-9555-55F3E2DCED7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C5FD5-4765-4F6D-AC6B-925E7C206E03}" type="presOf" srcId="{06446E6C-B8B9-4358-8EE5-3F111533F399}" destId="{D94D5D6C-84BD-4645-A4FF-7B0C37A6C55E}" srcOrd="0" destOrd="0" presId="urn:microsoft.com/office/officeart/2005/8/layout/vList2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F3C8E0D5-7252-4C6B-A5F4-F0C10B775F2E}" srcId="{BFA048D2-F2A3-426F-9BC0-E2056FE5AB53}" destId="{0435858F-0637-4141-B63F-6669D8BD3180}" srcOrd="0" destOrd="0" parTransId="{6607AF34-2DFF-4EBB-B311-5406D954B526}" sibTransId="{5FB5C35F-C741-4D8E-B7E2-1F5F40930D8B}"/>
    <dgm:cxn modelId="{A3E7DF1E-0E1B-4A80-9614-37722BC6CFA4}" srcId="{5A9CEF02-7320-4709-9555-55F3E2DCED7D}" destId="{06446E6C-B8B9-4358-8EE5-3F111533F399}" srcOrd="0" destOrd="0" parTransId="{9672A90E-66AD-4F04-A15B-B0D6E738ACCF}" sibTransId="{FAD07AA7-7218-45D7-A86A-CAA020AF98F0}"/>
    <dgm:cxn modelId="{67E47E81-C75A-4DB0-BD15-BE46EA013815}" type="presOf" srcId="{87E63973-4FC3-4265-A614-077CB9835A26}" destId="{47C98A97-25A0-40A9-9E1C-1AFD557FDDB1}" srcOrd="0" destOrd="0" presId="urn:microsoft.com/office/officeart/2005/8/layout/vList2"/>
    <dgm:cxn modelId="{F4AED8F3-BADB-4F1C-8E83-781CCC964C0A}" type="presOf" srcId="{0435858F-0637-4141-B63F-6669D8BD3180}" destId="{91E6F6DD-6879-44FC-A067-26E05612DB9B}" srcOrd="0" destOrd="0" presId="urn:microsoft.com/office/officeart/2005/8/layout/vList2"/>
    <dgm:cxn modelId="{4DA6A036-602F-4CFE-AAA3-9AEEE2537577}" type="presOf" srcId="{BFA048D2-F2A3-426F-9BC0-E2056FE5AB53}" destId="{504EDA7F-B95A-4BD3-B5CD-E5147FE86462}" srcOrd="0" destOrd="0" presId="urn:microsoft.com/office/officeart/2005/8/layout/vList2"/>
    <dgm:cxn modelId="{7F5295B8-C2EA-4CBB-AD5B-BBB679AD7F2F}" srcId="{87E63973-4FC3-4265-A614-077CB9835A26}" destId="{5A9CEF02-7320-4709-9555-55F3E2DCED7D}" srcOrd="1" destOrd="0" parTransId="{C04D4F3E-79E2-4148-8E87-EEEC1F44F4D0}" sibTransId="{BD326F99-8FFA-4460-946E-87F97D04CF57}"/>
    <dgm:cxn modelId="{C18BFA03-4C62-4AF0-AB9F-D5529574B4EE}" type="presOf" srcId="{5A9CEF02-7320-4709-9555-55F3E2DCED7D}" destId="{F64860A9-B65E-445D-A309-E363066F04CC}" srcOrd="0" destOrd="0" presId="urn:microsoft.com/office/officeart/2005/8/layout/vList2"/>
    <dgm:cxn modelId="{C3C83BA2-3F6D-4BE1-8270-79BFE5A12450}" type="presParOf" srcId="{47C98A97-25A0-40A9-9E1C-1AFD557FDDB1}" destId="{504EDA7F-B95A-4BD3-B5CD-E5147FE86462}" srcOrd="0" destOrd="0" presId="urn:microsoft.com/office/officeart/2005/8/layout/vList2"/>
    <dgm:cxn modelId="{862ACEBC-13A0-4145-A755-38E5F5604A1B}" type="presParOf" srcId="{47C98A97-25A0-40A9-9E1C-1AFD557FDDB1}" destId="{91E6F6DD-6879-44FC-A067-26E05612DB9B}" srcOrd="1" destOrd="0" presId="urn:microsoft.com/office/officeart/2005/8/layout/vList2"/>
    <dgm:cxn modelId="{043647AB-23BD-4915-9334-2C3F907E38C6}" type="presParOf" srcId="{47C98A97-25A0-40A9-9E1C-1AFD557FDDB1}" destId="{F64860A9-B65E-445D-A309-E363066F04CC}" srcOrd="2" destOrd="0" presId="urn:microsoft.com/office/officeart/2005/8/layout/vList2"/>
    <dgm:cxn modelId="{02EBBC4D-101C-49E4-BF89-5137BB72DCAF}" type="presParOf" srcId="{47C98A97-25A0-40A9-9E1C-1AFD557FDDB1}" destId="{D94D5D6C-84BD-4645-A4FF-7B0C37A6C5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DF91B56-DF69-4B7C-89D1-2C30F76B860B}">
      <dgm:prSet custT="1"/>
      <dgm:spPr/>
      <dgm:t>
        <a:bodyPr/>
        <a:lstStyle/>
        <a:p>
          <a:pPr algn="ctr"/>
          <a:r>
            <a:rPr lang="es-ES" sz="1800" dirty="0" smtClean="0"/>
            <a:t>Para los pacientes con diabetes, el algoritmo actual de </a:t>
          </a:r>
          <a:r>
            <a:rPr lang="es-ES" sz="1800" dirty="0" err="1" smtClean="0"/>
            <a:t>tto</a:t>
          </a:r>
          <a:r>
            <a:rPr lang="es-ES" sz="1800" dirty="0" smtClean="0"/>
            <a:t> de HTA indica </a:t>
          </a:r>
          <a:r>
            <a:rPr lang="es-ES" sz="1800" dirty="0" err="1" smtClean="0"/>
            <a:t>tto</a:t>
          </a:r>
          <a:r>
            <a:rPr lang="es-ES" sz="1800" dirty="0" smtClean="0"/>
            <a:t> farmacológico PA </a:t>
          </a:r>
          <a:r>
            <a:rPr lang="es-ES" sz="1800" dirty="0" smtClean="0">
              <a:latin typeface="Arial"/>
              <a:cs typeface="Arial"/>
            </a:rPr>
            <a:t>&gt;</a:t>
          </a:r>
          <a:r>
            <a:rPr lang="es-ES" sz="1800" dirty="0" smtClean="0"/>
            <a:t>130/80mmHg con intervención de estilo de vida</a:t>
          </a:r>
          <a:endParaRPr lang="en-US" sz="1800" dirty="0"/>
        </a:p>
      </dgm:t>
    </dgm:pt>
    <dgm:pt modelId="{32ECB3AF-E299-4794-AE50-EEE1FF3E8568}" type="parTrans" cxnId="{995490AA-32E9-4B9C-BCB4-3F7F09730CE4}">
      <dgm:prSet/>
      <dgm:spPr/>
      <dgm:t>
        <a:bodyPr/>
        <a:lstStyle/>
        <a:p>
          <a:pPr algn="ctr"/>
          <a:endParaRPr lang="en-US" sz="1800"/>
        </a:p>
      </dgm:t>
    </dgm:pt>
    <dgm:pt modelId="{C5272C7F-7A0A-4364-A9B7-1AED61372362}" type="sibTrans" cxnId="{995490AA-32E9-4B9C-BCB4-3F7F09730CE4}">
      <dgm:prSet/>
      <dgm:spPr/>
      <dgm:t>
        <a:bodyPr/>
        <a:lstStyle/>
        <a:p>
          <a:pPr algn="ctr"/>
          <a:endParaRPr lang="en-US" sz="1800"/>
        </a:p>
      </dgm:t>
    </dgm:pt>
    <dgm:pt modelId="{ABC07CD8-556F-48E5-8F3E-75CF457F4737}">
      <dgm:prSet custT="1"/>
      <dgm:spPr/>
      <dgm:t>
        <a:bodyPr/>
        <a:lstStyle/>
        <a:p>
          <a:pPr algn="ctr"/>
          <a:r>
            <a:rPr lang="es-ES" sz="1800" dirty="0" smtClean="0"/>
            <a:t>Ensayo ACCORD BP realizado en pacientes con diabetes no mostraron reducción en la tasa de ECV fatales o no, con PAS </a:t>
          </a:r>
          <a:r>
            <a:rPr lang="es-ES" sz="1800" dirty="0" smtClean="0">
              <a:latin typeface="Arial"/>
              <a:cs typeface="Arial"/>
            </a:rPr>
            <a:t>&lt;</a:t>
          </a:r>
          <a:r>
            <a:rPr lang="es-ES" sz="1800" dirty="0" smtClean="0"/>
            <a:t>120 </a:t>
          </a:r>
          <a:r>
            <a:rPr lang="es-ES" sz="1800" dirty="0" err="1" smtClean="0"/>
            <a:t>mmHg</a:t>
          </a:r>
          <a:r>
            <a:rPr lang="es-ES" sz="1800" dirty="0" smtClean="0"/>
            <a:t> en comparación con </a:t>
          </a:r>
          <a:r>
            <a:rPr lang="es-ES" sz="1800" dirty="0" smtClean="0">
              <a:latin typeface="Arial"/>
              <a:cs typeface="Arial"/>
            </a:rPr>
            <a:t>&lt;</a:t>
          </a:r>
          <a:r>
            <a:rPr lang="es-ES" sz="1800" dirty="0" smtClean="0"/>
            <a:t>140 </a:t>
          </a:r>
          <a:r>
            <a:rPr lang="es-ES" sz="1800" dirty="0" err="1" smtClean="0"/>
            <a:t>mmHg</a:t>
          </a:r>
          <a:r>
            <a:rPr lang="es-ES" sz="1800" dirty="0" smtClean="0"/>
            <a:t>. </a:t>
          </a:r>
          <a:endParaRPr lang="en-US" sz="1800" dirty="0"/>
        </a:p>
      </dgm:t>
    </dgm:pt>
    <dgm:pt modelId="{18637455-6FC7-46B0-8CEE-5457A51A77C5}" type="parTrans" cxnId="{803D0C18-1F63-470E-A372-8BC3481CD8FC}">
      <dgm:prSet/>
      <dgm:spPr/>
      <dgm:t>
        <a:bodyPr/>
        <a:lstStyle/>
        <a:p>
          <a:pPr algn="ctr"/>
          <a:endParaRPr lang="en-US" sz="1800"/>
        </a:p>
      </dgm:t>
    </dgm:pt>
    <dgm:pt modelId="{2BA5B203-8088-4C0D-A540-7173462314A7}" type="sibTrans" cxnId="{803D0C18-1F63-470E-A372-8BC3481CD8FC}">
      <dgm:prSet/>
      <dgm:spPr/>
      <dgm:t>
        <a:bodyPr/>
        <a:lstStyle/>
        <a:p>
          <a:pPr algn="ctr"/>
          <a:endParaRPr lang="en-US" sz="1800"/>
        </a:p>
      </dgm:t>
    </dgm:pt>
    <dgm:pt modelId="{66673EB6-4B2E-49BB-A419-F77FA2525D4D}">
      <dgm:prSet custT="1"/>
      <dgm:spPr/>
      <dgm:t>
        <a:bodyPr/>
        <a:lstStyle/>
        <a:p>
          <a:pPr algn="ctr"/>
          <a:r>
            <a:rPr lang="es-ES" sz="1800" dirty="0" smtClean="0"/>
            <a:t>No se mostro beneficio en DM para los puntos de corte descritos inicialmente</a:t>
          </a:r>
          <a:endParaRPr lang="en-US" sz="1800" dirty="0"/>
        </a:p>
      </dgm:t>
    </dgm:pt>
    <dgm:pt modelId="{6D2AD98E-91A1-47BF-9CF5-30551150B707}" type="parTrans" cxnId="{F77CD37D-AE8C-48A0-BECA-ED636140C782}">
      <dgm:prSet/>
      <dgm:spPr/>
      <dgm:t>
        <a:bodyPr/>
        <a:lstStyle/>
        <a:p>
          <a:pPr algn="ctr"/>
          <a:endParaRPr lang="en-US" sz="1800"/>
        </a:p>
      </dgm:t>
    </dgm:pt>
    <dgm:pt modelId="{23ED3657-79CA-45F3-BB0B-9748C4C1E3CB}" type="sibTrans" cxnId="{F77CD37D-AE8C-48A0-BECA-ED636140C782}">
      <dgm:prSet/>
      <dgm:spPr/>
      <dgm:t>
        <a:bodyPr/>
        <a:lstStyle/>
        <a:p>
          <a:pPr algn="ctr"/>
          <a:endParaRPr lang="en-US" sz="1800"/>
        </a:p>
      </dgm:t>
    </dgm:pt>
    <dgm:pt modelId="{C3E3C0BC-D1BD-4FBB-A067-04972A08FA09}">
      <dgm:prSet custT="1"/>
      <dgm:spPr/>
      <dgm:t>
        <a:bodyPr/>
        <a:lstStyle/>
        <a:p>
          <a:pPr algn="ctr"/>
          <a:r>
            <a:rPr lang="es-ES" sz="1800" dirty="0" smtClean="0"/>
            <a:t>Identificamos solo 2 estudios de </a:t>
          </a:r>
          <a:r>
            <a:rPr lang="es-ES" sz="1800" dirty="0" err="1" smtClean="0"/>
            <a:t>tto</a:t>
          </a:r>
          <a:r>
            <a:rPr lang="es-ES" sz="1800" dirty="0" smtClean="0"/>
            <a:t> </a:t>
          </a:r>
          <a:r>
            <a:rPr lang="es-ES" sz="1800" dirty="0" err="1" smtClean="0"/>
            <a:t>antihipertensivo</a:t>
          </a:r>
          <a:r>
            <a:rPr lang="es-ES" sz="1800" dirty="0" smtClean="0"/>
            <a:t> en poblaciones con PA </a:t>
          </a:r>
          <a:r>
            <a:rPr lang="es-ES" sz="1800" dirty="0" smtClean="0">
              <a:latin typeface="Arial"/>
              <a:cs typeface="Arial"/>
            </a:rPr>
            <a:t>&lt;</a:t>
          </a:r>
          <a:r>
            <a:rPr lang="es-ES" sz="1800" dirty="0" smtClean="0"/>
            <a:t>140/90mmHg </a:t>
          </a:r>
          <a:endParaRPr lang="en-US" sz="1800" dirty="0"/>
        </a:p>
      </dgm:t>
    </dgm:pt>
    <dgm:pt modelId="{6E9D9C49-A000-45B1-BE2C-0F14D954FD0D}" type="parTrans" cxnId="{32B1C04D-4BE8-442E-8432-AD740E4F50CB}">
      <dgm:prSet/>
      <dgm:spPr/>
      <dgm:t>
        <a:bodyPr/>
        <a:lstStyle/>
        <a:p>
          <a:pPr algn="ctr"/>
          <a:endParaRPr lang="en-US"/>
        </a:p>
      </dgm:t>
    </dgm:pt>
    <dgm:pt modelId="{64560AE7-8216-48F1-B59B-96D6B2079D8D}" type="sibTrans" cxnId="{32B1C04D-4BE8-442E-8432-AD740E4F50CB}">
      <dgm:prSet/>
      <dgm:spPr/>
      <dgm:t>
        <a:bodyPr/>
        <a:lstStyle/>
        <a:p>
          <a:pPr algn="ctr"/>
          <a:endParaRPr lang="en-US"/>
        </a:p>
      </dgm:t>
    </dgm:pt>
    <dgm:pt modelId="{78DF9AA3-A184-490F-9974-E4194421FC80}">
      <dgm:prSet custT="1"/>
      <dgm:spPr/>
      <dgm:t>
        <a:bodyPr/>
        <a:lstStyle/>
        <a:p>
          <a:pPr algn="ctr"/>
          <a:r>
            <a:rPr lang="es-ES" sz="1800" dirty="0" smtClean="0"/>
            <a:t>Objetivo: examinar la prevención de HTA en personas con presión arterial en Pre-hipertensión o normal y ECV</a:t>
          </a:r>
          <a:endParaRPr lang="en-US" sz="1800" dirty="0"/>
        </a:p>
      </dgm:t>
    </dgm:pt>
    <dgm:pt modelId="{3BC285AA-B707-46A4-A7BB-D5715564C09F}" type="parTrans" cxnId="{64411238-5AF4-4D19-852C-D512C1F610FA}">
      <dgm:prSet/>
      <dgm:spPr/>
      <dgm:t>
        <a:bodyPr/>
        <a:lstStyle/>
        <a:p>
          <a:pPr algn="ctr"/>
          <a:endParaRPr lang="en-US"/>
        </a:p>
      </dgm:t>
    </dgm:pt>
    <dgm:pt modelId="{A6C67580-60A2-45F5-92FF-909D47185311}" type="sibTrans" cxnId="{64411238-5AF4-4D19-852C-D512C1F610FA}">
      <dgm:prSet/>
      <dgm:spPr/>
      <dgm:t>
        <a:bodyPr/>
        <a:lstStyle/>
        <a:p>
          <a:pPr algn="ctr"/>
          <a:endParaRPr lang="en-US"/>
        </a:p>
      </dgm:t>
    </dgm:pt>
    <dgm:pt modelId="{8203D174-8378-4A54-BEC5-8BFE619C0C65}">
      <dgm:prSet custT="1"/>
      <dgm:spPr/>
      <dgm:t>
        <a:bodyPr/>
        <a:lstStyle/>
        <a:p>
          <a:pPr algn="ctr"/>
          <a:r>
            <a:rPr lang="es-ES" sz="1800" dirty="0" smtClean="0"/>
            <a:t>Posible beneficio en general. </a:t>
          </a:r>
          <a:endParaRPr lang="en-US" sz="1800" dirty="0"/>
        </a:p>
      </dgm:t>
    </dgm:pt>
    <dgm:pt modelId="{B6579A2A-3977-4030-969D-652616463A0C}" type="parTrans" cxnId="{7CAEFB80-B87D-4384-B64C-7EBDB4A288F5}">
      <dgm:prSet/>
      <dgm:spPr/>
      <dgm:t>
        <a:bodyPr/>
        <a:lstStyle/>
        <a:p>
          <a:pPr algn="ctr"/>
          <a:endParaRPr lang="en-US"/>
        </a:p>
      </dgm:t>
    </dgm:pt>
    <dgm:pt modelId="{C0A057B6-BB52-4655-AEE5-426D80B0F8A7}" type="sibTrans" cxnId="{7CAEFB80-B87D-4384-B64C-7EBDB4A288F5}">
      <dgm:prSet/>
      <dgm:spPr/>
      <dgm:t>
        <a:bodyPr/>
        <a:lstStyle/>
        <a:p>
          <a:pPr algn="ctr"/>
          <a:endParaRPr lang="en-US"/>
        </a:p>
      </dgm:t>
    </dgm:pt>
    <dgm:pt modelId="{47C98A97-25A0-40A9-9E1C-1AFD557FDDB1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707D0-46A7-48E5-98D9-BF8B96F6B95E}" type="pres">
      <dgm:prSet presAssocID="{8DF91B56-DF69-4B7C-89D1-2C30F76B86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AFBE-0BDB-44DD-8AE6-DF84D552E285}" type="pres">
      <dgm:prSet presAssocID="{C5272C7F-7A0A-4364-A9B7-1AED61372362}" presName="spacer" presStyleCnt="0"/>
      <dgm:spPr/>
    </dgm:pt>
    <dgm:pt modelId="{0B5CDD5C-B3B3-4C10-8F2F-ECAC40F7C36D}" type="pres">
      <dgm:prSet presAssocID="{ABC07CD8-556F-48E5-8F3E-75CF457F47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2E649-F258-475D-AC00-699378CA4896}" type="pres">
      <dgm:prSet presAssocID="{ABC07CD8-556F-48E5-8F3E-75CF457F47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112DF-1013-40B1-8F9F-1554B67CF81B}" type="pres">
      <dgm:prSet presAssocID="{C3E3C0BC-D1BD-4FBB-A067-04972A08FA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C775B-4924-4032-B648-4934492DCEC1}" type="pres">
      <dgm:prSet presAssocID="{64560AE7-8216-48F1-B59B-96D6B2079D8D}" presName="spacer" presStyleCnt="0"/>
      <dgm:spPr/>
    </dgm:pt>
    <dgm:pt modelId="{D05E9D25-8663-48CF-91EF-423332B5ED07}" type="pres">
      <dgm:prSet presAssocID="{78DF9AA3-A184-490F-9974-E4194421FC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E6215-23C1-463D-8F98-19B28B65A41B}" type="pres">
      <dgm:prSet presAssocID="{78DF9AA3-A184-490F-9974-E4194421FC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8C3B6-82AB-4383-9C09-319C0CC7DD1E}" type="presOf" srcId="{8DF91B56-DF69-4B7C-89D1-2C30F76B860B}" destId="{592707D0-46A7-48E5-98D9-BF8B96F6B95E}" srcOrd="0" destOrd="0" presId="urn:microsoft.com/office/officeart/2005/8/layout/vList2"/>
    <dgm:cxn modelId="{C41D3962-79B8-46EB-94C7-890711DC36BA}" type="presOf" srcId="{ABC07CD8-556F-48E5-8F3E-75CF457F4737}" destId="{0B5CDD5C-B3B3-4C10-8F2F-ECAC40F7C36D}" srcOrd="0" destOrd="0" presId="urn:microsoft.com/office/officeart/2005/8/layout/vList2"/>
    <dgm:cxn modelId="{14B7E495-B2C7-4BBB-82A4-3E7CA92F6E8E}" type="presOf" srcId="{66673EB6-4B2E-49BB-A419-F77FA2525D4D}" destId="{6562E649-F258-475D-AC00-699378CA4896}" srcOrd="0" destOrd="0" presId="urn:microsoft.com/office/officeart/2005/8/layout/vList2"/>
    <dgm:cxn modelId="{5AE51255-BFAB-44AA-B9E6-B0B27AA30C44}" type="presOf" srcId="{78DF9AA3-A184-490F-9974-E4194421FC80}" destId="{D05E9D25-8663-48CF-91EF-423332B5ED07}" srcOrd="0" destOrd="0" presId="urn:microsoft.com/office/officeart/2005/8/layout/vList2"/>
    <dgm:cxn modelId="{32B1C04D-4BE8-442E-8432-AD740E4F50CB}" srcId="{87E63973-4FC3-4265-A614-077CB9835A26}" destId="{C3E3C0BC-D1BD-4FBB-A067-04972A08FA09}" srcOrd="2" destOrd="0" parTransId="{6E9D9C49-A000-45B1-BE2C-0F14D954FD0D}" sibTransId="{64560AE7-8216-48F1-B59B-96D6B2079D8D}"/>
    <dgm:cxn modelId="{F77CD37D-AE8C-48A0-BECA-ED636140C782}" srcId="{ABC07CD8-556F-48E5-8F3E-75CF457F4737}" destId="{66673EB6-4B2E-49BB-A419-F77FA2525D4D}" srcOrd="0" destOrd="0" parTransId="{6D2AD98E-91A1-47BF-9CF5-30551150B707}" sibTransId="{23ED3657-79CA-45F3-BB0B-9748C4C1E3CB}"/>
    <dgm:cxn modelId="{A0D6E307-F243-4EC2-B274-02DEC7AB4E74}" type="presOf" srcId="{87E63973-4FC3-4265-A614-077CB9835A26}" destId="{47C98A97-25A0-40A9-9E1C-1AFD557FDDB1}" srcOrd="0" destOrd="0" presId="urn:microsoft.com/office/officeart/2005/8/layout/vList2"/>
    <dgm:cxn modelId="{7991740D-2B95-4EEE-B2FD-8340EFB95846}" type="presOf" srcId="{C3E3C0BC-D1BD-4FBB-A067-04972A08FA09}" destId="{132112DF-1013-40B1-8F9F-1554B67CF81B}" srcOrd="0" destOrd="0" presId="urn:microsoft.com/office/officeart/2005/8/layout/vList2"/>
    <dgm:cxn modelId="{64411238-5AF4-4D19-852C-D512C1F610FA}" srcId="{87E63973-4FC3-4265-A614-077CB9835A26}" destId="{78DF9AA3-A184-490F-9974-E4194421FC80}" srcOrd="3" destOrd="0" parTransId="{3BC285AA-B707-46A4-A7BB-D5715564C09F}" sibTransId="{A6C67580-60A2-45F5-92FF-909D47185311}"/>
    <dgm:cxn modelId="{CEF4F1E3-F60D-4958-BD35-09AA55271A0C}" type="presOf" srcId="{8203D174-8378-4A54-BEC5-8BFE619C0C65}" destId="{AEFE6215-23C1-463D-8F98-19B28B65A41B}" srcOrd="0" destOrd="0" presId="urn:microsoft.com/office/officeart/2005/8/layout/vList2"/>
    <dgm:cxn modelId="{995490AA-32E9-4B9C-BCB4-3F7F09730CE4}" srcId="{87E63973-4FC3-4265-A614-077CB9835A26}" destId="{8DF91B56-DF69-4B7C-89D1-2C30F76B860B}" srcOrd="0" destOrd="0" parTransId="{32ECB3AF-E299-4794-AE50-EEE1FF3E8568}" sibTransId="{C5272C7F-7A0A-4364-A9B7-1AED61372362}"/>
    <dgm:cxn modelId="{803D0C18-1F63-470E-A372-8BC3481CD8FC}" srcId="{87E63973-4FC3-4265-A614-077CB9835A26}" destId="{ABC07CD8-556F-48E5-8F3E-75CF457F4737}" srcOrd="1" destOrd="0" parTransId="{18637455-6FC7-46B0-8CEE-5457A51A77C5}" sibTransId="{2BA5B203-8088-4C0D-A540-7173462314A7}"/>
    <dgm:cxn modelId="{7CAEFB80-B87D-4384-B64C-7EBDB4A288F5}" srcId="{78DF9AA3-A184-490F-9974-E4194421FC80}" destId="{8203D174-8378-4A54-BEC5-8BFE619C0C65}" srcOrd="0" destOrd="0" parTransId="{B6579A2A-3977-4030-969D-652616463A0C}" sibTransId="{C0A057B6-BB52-4655-AEE5-426D80B0F8A7}"/>
    <dgm:cxn modelId="{E1EB1E8C-0D0E-45E2-BC64-5546700B6C8B}" type="presParOf" srcId="{47C98A97-25A0-40A9-9E1C-1AFD557FDDB1}" destId="{592707D0-46A7-48E5-98D9-BF8B96F6B95E}" srcOrd="0" destOrd="0" presId="urn:microsoft.com/office/officeart/2005/8/layout/vList2"/>
    <dgm:cxn modelId="{298E05DC-5DD8-4DBC-AFE7-DCEEBF35CD69}" type="presParOf" srcId="{47C98A97-25A0-40A9-9E1C-1AFD557FDDB1}" destId="{C420AFBE-0BDB-44DD-8AE6-DF84D552E285}" srcOrd="1" destOrd="0" presId="urn:microsoft.com/office/officeart/2005/8/layout/vList2"/>
    <dgm:cxn modelId="{2EEAE5D7-1CB8-43CF-B748-48CC0ECA236D}" type="presParOf" srcId="{47C98A97-25A0-40A9-9E1C-1AFD557FDDB1}" destId="{0B5CDD5C-B3B3-4C10-8F2F-ECAC40F7C36D}" srcOrd="2" destOrd="0" presId="urn:microsoft.com/office/officeart/2005/8/layout/vList2"/>
    <dgm:cxn modelId="{C52A1F90-E1B3-4B10-9CC6-86DAB6811651}" type="presParOf" srcId="{47C98A97-25A0-40A9-9E1C-1AFD557FDDB1}" destId="{6562E649-F258-475D-AC00-699378CA4896}" srcOrd="3" destOrd="0" presId="urn:microsoft.com/office/officeart/2005/8/layout/vList2"/>
    <dgm:cxn modelId="{75A384F2-51C8-4E17-B042-EDE32276FDC2}" type="presParOf" srcId="{47C98A97-25A0-40A9-9E1C-1AFD557FDDB1}" destId="{132112DF-1013-40B1-8F9F-1554B67CF81B}" srcOrd="4" destOrd="0" presId="urn:microsoft.com/office/officeart/2005/8/layout/vList2"/>
    <dgm:cxn modelId="{FB972567-AF55-4CED-854C-6E168AF0E033}" type="presParOf" srcId="{47C98A97-25A0-40A9-9E1C-1AFD557FDDB1}" destId="{9A3C775B-4924-4032-B648-4934492DCEC1}" srcOrd="5" destOrd="0" presId="urn:microsoft.com/office/officeart/2005/8/layout/vList2"/>
    <dgm:cxn modelId="{BC1EEBAF-516A-44B3-A5F4-59D6AF576B23}" type="presParOf" srcId="{47C98A97-25A0-40A9-9E1C-1AFD557FDDB1}" destId="{D05E9D25-8663-48CF-91EF-423332B5ED07}" srcOrd="6" destOrd="0" presId="urn:microsoft.com/office/officeart/2005/8/layout/vList2"/>
    <dgm:cxn modelId="{A0DBD7D5-883A-4910-AC61-C1DAEA7F580E}" type="presParOf" srcId="{47C98A97-25A0-40A9-9E1C-1AFD557FDDB1}" destId="{AEFE6215-23C1-463D-8F98-19B28B65A41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16939-9923-443A-B88A-799699406590}">
      <dsp:nvSpPr>
        <dsp:cNvPr id="0" name=""/>
        <dsp:cNvSpPr/>
      </dsp:nvSpPr>
      <dsp:spPr>
        <a:xfrm>
          <a:off x="0" y="375252"/>
          <a:ext cx="5436096" cy="2174438"/>
        </a:xfrm>
        <a:prstGeom prst="leftRightRibb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E7924-E1AD-4041-A2F6-87DFDE9033FD}">
      <dsp:nvSpPr>
        <dsp:cNvPr id="0" name=""/>
        <dsp:cNvSpPr/>
      </dsp:nvSpPr>
      <dsp:spPr>
        <a:xfrm>
          <a:off x="652331" y="755779"/>
          <a:ext cx="1793911" cy="1065474"/>
        </a:xfrm>
        <a:prstGeom prst="rect">
          <a:avLst/>
        </a:prstGeom>
        <a:noFill/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Niveles de PA</a:t>
          </a:r>
          <a:endParaRPr lang="es-ES" sz="24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652331" y="755779"/>
        <a:ext cx="1793911" cy="1065474"/>
      </dsp:txXfrm>
    </dsp:sp>
    <dsp:sp modelId="{00E9C0DF-87C7-459F-A7B0-FE536C9DB84F}">
      <dsp:nvSpPr>
        <dsp:cNvPr id="0" name=""/>
        <dsp:cNvSpPr/>
      </dsp:nvSpPr>
      <dsp:spPr>
        <a:xfrm>
          <a:off x="2718048" y="1103689"/>
          <a:ext cx="2120077" cy="1065474"/>
        </a:xfrm>
        <a:prstGeom prst="rect">
          <a:avLst/>
        </a:prstGeom>
        <a:noFill/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ECV, </a:t>
          </a:r>
          <a:r>
            <a:rPr lang="es-ES" sz="2400" b="1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Stroke</a:t>
          </a: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, Muerte</a:t>
          </a:r>
          <a:endParaRPr lang="es-ES" sz="24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2718048" y="1103689"/>
        <a:ext cx="2120077" cy="106547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DA7F-B95A-4BD3-B5CD-E5147FE86462}">
      <dsp:nvSpPr>
        <dsp:cNvPr id="0" name=""/>
        <dsp:cNvSpPr/>
      </dsp:nvSpPr>
      <dsp:spPr>
        <a:xfrm>
          <a:off x="0" y="314199"/>
          <a:ext cx="8280920" cy="12950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Este </a:t>
          </a:r>
          <a:r>
            <a:rPr lang="es-ES" sz="1800" kern="1200" dirty="0" err="1" smtClean="0"/>
            <a:t>metanálisis</a:t>
          </a:r>
          <a:r>
            <a:rPr lang="es-ES" sz="1800" kern="1200" dirty="0" smtClean="0"/>
            <a:t> no es un estudio mecanicista; por lo tanto, no podemos determinar si el beneficio asociado con el uso del </a:t>
          </a:r>
          <a:r>
            <a:rPr lang="es-ES" sz="1800" kern="1200" dirty="0" err="1" smtClean="0"/>
            <a:t>tto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antihipertensivo</a:t>
          </a:r>
          <a:r>
            <a:rPr lang="es-ES" sz="1800" kern="1200" dirty="0" smtClean="0"/>
            <a:t> fue atribuible a la disminución de la presión arterial o a otros mecanismos tisulares o </a:t>
          </a:r>
          <a:r>
            <a:rPr lang="es-ES" sz="1800" kern="1200" dirty="0" err="1" smtClean="0"/>
            <a:t>neurohormonales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14199"/>
        <a:ext cx="8280920" cy="1295088"/>
      </dsp:txXfrm>
    </dsp:sp>
    <dsp:sp modelId="{04211FB7-D865-41BE-82EA-3615EE361EF7}">
      <dsp:nvSpPr>
        <dsp:cNvPr id="0" name=""/>
        <dsp:cNvSpPr/>
      </dsp:nvSpPr>
      <dsp:spPr>
        <a:xfrm>
          <a:off x="0" y="1796488"/>
          <a:ext cx="8280920" cy="10353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 posible una clasificación errónea de los participantes debido a variaciones en los métodos de medición de la PA entre los estudios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1796488"/>
        <a:ext cx="8280920" cy="1035302"/>
      </dsp:txXfrm>
    </dsp:sp>
    <dsp:sp modelId="{4EADF3ED-5478-4308-9BD9-A15157EC0C9A}">
      <dsp:nvSpPr>
        <dsp:cNvPr id="0" name=""/>
        <dsp:cNvSpPr/>
      </dsp:nvSpPr>
      <dsp:spPr>
        <a:xfrm>
          <a:off x="0" y="2831790"/>
          <a:ext cx="828092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2860" rIns="128016" bIns="22860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Debido al pequeño número de estudios incluidos, no se puede descartar el sesgo de publicación y la influencia de la heterogeneidad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831790"/>
        <a:ext cx="8280920" cy="1076400"/>
      </dsp:txXfrm>
    </dsp:sp>
    <dsp:sp modelId="{8463F270-9F51-46A7-AEA3-F5FC2675B2D4}">
      <dsp:nvSpPr>
        <dsp:cNvPr id="0" name=""/>
        <dsp:cNvSpPr/>
      </dsp:nvSpPr>
      <dsp:spPr>
        <a:xfrm>
          <a:off x="0" y="3908190"/>
          <a:ext cx="8280920" cy="790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Existen datos confusos debido a la pérdida diferencial durante el seguimiento por parte del grupo de tratamiento</a:t>
          </a:r>
          <a:endParaRPr lang="en-US" sz="1800" kern="1200" dirty="0"/>
        </a:p>
      </dsp:txBody>
      <dsp:txXfrm>
        <a:off x="0" y="3908190"/>
        <a:ext cx="8280920" cy="79078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DA7F-B95A-4BD3-B5CD-E5147FE86462}">
      <dsp:nvSpPr>
        <dsp:cNvPr id="0" name=""/>
        <dsp:cNvSpPr/>
      </dsp:nvSpPr>
      <dsp:spPr>
        <a:xfrm>
          <a:off x="0" y="31537"/>
          <a:ext cx="8496944" cy="736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Pre-hipertensión afecta a casi el 30% de la población adulta y conlleva un riesgo elevado de incidencia y mortalidad de ECV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1537"/>
        <a:ext cx="8496944" cy="736652"/>
      </dsp:txXfrm>
    </dsp:sp>
    <dsp:sp modelId="{12DB87DE-0597-4FB2-8E9E-FB9F883D1A80}">
      <dsp:nvSpPr>
        <dsp:cNvPr id="0" name=""/>
        <dsp:cNvSpPr/>
      </dsp:nvSpPr>
      <dsp:spPr>
        <a:xfrm>
          <a:off x="0" y="943870"/>
          <a:ext cx="8496944" cy="1141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Este </a:t>
          </a:r>
          <a:r>
            <a:rPr lang="es-ES" sz="1800" kern="1200" dirty="0" err="1" smtClean="0"/>
            <a:t>metaanálisis</a:t>
          </a:r>
          <a:r>
            <a:rPr lang="es-ES" sz="1800" kern="1200" dirty="0" smtClean="0"/>
            <a:t> es el primero en examinar la asociación entre los medicamentos </a:t>
          </a:r>
          <a:r>
            <a:rPr lang="es-ES" sz="1800" kern="1200" dirty="0" err="1" smtClean="0"/>
            <a:t>antihipertensivos</a:t>
          </a:r>
          <a:r>
            <a:rPr lang="es-ES" sz="1800" kern="1200" dirty="0" smtClean="0"/>
            <a:t> y la morbilidad y mortalidad por ECV y por todas las causas en individuos sin HTA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943870"/>
        <a:ext cx="8496944" cy="1141920"/>
      </dsp:txXfrm>
    </dsp:sp>
    <dsp:sp modelId="{CAF32D1E-A09B-4248-A697-86DBC1049601}">
      <dsp:nvSpPr>
        <dsp:cNvPr id="0" name=""/>
        <dsp:cNvSpPr/>
      </dsp:nvSpPr>
      <dsp:spPr>
        <a:xfrm>
          <a:off x="0" y="2261470"/>
          <a:ext cx="8496944" cy="1141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Entre los pacientes con antecedentes clínicos de ECV pero sin hipertensión, el </a:t>
          </a:r>
          <a:r>
            <a:rPr lang="es-ES" sz="1800" kern="1200" dirty="0" err="1" smtClean="0"/>
            <a:t>tto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antihipertensivo</a:t>
          </a:r>
          <a:r>
            <a:rPr lang="es-ES" sz="1800" kern="1200" dirty="0" smtClean="0"/>
            <a:t> se asoció con disminución del riesgo de </a:t>
          </a:r>
          <a:r>
            <a:rPr lang="es-ES" sz="1800" kern="1200" dirty="0" err="1" smtClean="0"/>
            <a:t>Stroke</a:t>
          </a:r>
          <a:r>
            <a:rPr lang="es-ES" sz="1800" kern="1200" dirty="0" smtClean="0"/>
            <a:t>, ICC, eventos compuestos ECV y mortalidad por todas las causas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261470"/>
        <a:ext cx="8496944" cy="1141920"/>
      </dsp:txXfrm>
    </dsp:sp>
    <dsp:sp modelId="{CB8FECC3-9D96-4379-B24B-A301A489BAE7}">
      <dsp:nvSpPr>
        <dsp:cNvPr id="0" name=""/>
        <dsp:cNvSpPr/>
      </dsp:nvSpPr>
      <dsp:spPr>
        <a:xfrm>
          <a:off x="0" y="3579070"/>
          <a:ext cx="8496944" cy="1141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necesitan datos de ensayos aleatorios adicionales para evaluar estos resultados en pacientes sin recomendaciones clínicas de ECV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579070"/>
        <a:ext cx="8496944" cy="11419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DA7F-B95A-4BD3-B5CD-E5147FE86462}">
      <dsp:nvSpPr>
        <dsp:cNvPr id="0" name=""/>
        <dsp:cNvSpPr/>
      </dsp:nvSpPr>
      <dsp:spPr>
        <a:xfrm>
          <a:off x="0" y="714368"/>
          <a:ext cx="8280920" cy="22162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La pregunta de investigación difiere en terminología de lo investigado, sin embargo se pueden extrapolar lo anteriormente llamado </a:t>
          </a:r>
          <a:r>
            <a:rPr lang="es-ES" sz="22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Pre-Hipertensión a Hipertensión </a:t>
          </a:r>
          <a:r>
            <a:rPr lang="es-ES" sz="2200" b="1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estadío</a:t>
          </a:r>
          <a:r>
            <a:rPr lang="es-ES" sz="22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1, </a:t>
          </a:r>
          <a:r>
            <a:rPr lang="es-ES" sz="22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sin embargo se tomaron pacientes con PA menores a dicho rango por lo cual no se puede responder la pregunta planteada con dicho artículo</a:t>
          </a:r>
          <a:endParaRPr lang="es-ES" sz="22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714368"/>
        <a:ext cx="8280920" cy="221628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DA7F-B95A-4BD3-B5CD-E5147FE86462}">
      <dsp:nvSpPr>
        <dsp:cNvPr id="0" name=""/>
        <dsp:cNvSpPr/>
      </dsp:nvSpPr>
      <dsp:spPr>
        <a:xfrm>
          <a:off x="0" y="8702"/>
          <a:ext cx="8280920" cy="1530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El presente </a:t>
          </a:r>
          <a:r>
            <a:rPr lang="es-ES" sz="2000" b="0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nos muestra una intervención a la población que previamente se denominaba como Pre-Hipertensión y los beneficios de la misma sugiriendo los motivos de los puntos de corte actuales de la Guía ACC/AHA 2017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8702"/>
        <a:ext cx="8280920" cy="1530622"/>
      </dsp:txXfrm>
    </dsp:sp>
    <dsp:sp modelId="{A547B773-0D10-40DE-88CA-0916B3944BED}">
      <dsp:nvSpPr>
        <dsp:cNvPr id="0" name=""/>
        <dsp:cNvSpPr/>
      </dsp:nvSpPr>
      <dsp:spPr>
        <a:xfrm>
          <a:off x="0" y="1666045"/>
          <a:ext cx="8280920" cy="1725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Se registraron múltiples estudios con distintos </a:t>
          </a:r>
          <a:r>
            <a:rPr lang="es-ES" sz="2000" b="0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estadíos</a:t>
          </a: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y solo 2 estudios que involucraban específicamente este rango de PA por lo cual se plantea revisar dichos estudios para comparar los resultados con lo mostrado en este </a:t>
          </a:r>
          <a:r>
            <a:rPr lang="es-ES" sz="2000" b="0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y poder extrapolarlo a la práctica diaria en relación a confirmar beneficio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1666045"/>
        <a:ext cx="8280920" cy="1725384"/>
      </dsp:txXfrm>
    </dsp:sp>
    <dsp:sp modelId="{7DD29061-E431-4463-9F27-97802E00E554}">
      <dsp:nvSpPr>
        <dsp:cNvPr id="0" name=""/>
        <dsp:cNvSpPr/>
      </dsp:nvSpPr>
      <dsp:spPr>
        <a:xfrm>
          <a:off x="0" y="3518150"/>
          <a:ext cx="8280920" cy="14143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 importante evaluar la población diabética como un apartado en relación al poco beneficio que le aportan estos puntos de corte según los artículos revisados en este </a:t>
          </a:r>
          <a:r>
            <a:rPr lang="es-ES" sz="2000" b="0" kern="1200" dirty="0" err="1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metanálisis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518150"/>
        <a:ext cx="8280920" cy="1414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9DFA2-3E72-447E-BD30-AC40F5693717}">
      <dsp:nvSpPr>
        <dsp:cNvPr id="0" name=""/>
        <dsp:cNvSpPr/>
      </dsp:nvSpPr>
      <dsp:spPr>
        <a:xfrm>
          <a:off x="3529170" y="742"/>
          <a:ext cx="1870105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PA</a:t>
          </a:r>
          <a:r>
            <a:rPr lang="es-ES" sz="2800" b="1" kern="1200" dirty="0" smtClean="0">
              <a:ln w="76200"/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115mmHg</a:t>
          </a:r>
          <a:endParaRPr lang="es-ES" sz="2800" b="1" kern="1200" dirty="0">
            <a:ln w="76200"/>
            <a:solidFill>
              <a:srgbClr val="C00000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3529170" y="742"/>
        <a:ext cx="1870105" cy="1098678"/>
      </dsp:txXfrm>
    </dsp:sp>
    <dsp:sp modelId="{AD3CBC20-2FF6-450F-9E21-DE42D9C1A1FC}">
      <dsp:nvSpPr>
        <dsp:cNvPr id="0" name=""/>
        <dsp:cNvSpPr/>
      </dsp:nvSpPr>
      <dsp:spPr>
        <a:xfrm>
          <a:off x="2195804" y="1099421"/>
          <a:ext cx="2268418" cy="439471"/>
        </a:xfrm>
        <a:custGeom>
          <a:avLst/>
          <a:gdLst/>
          <a:ahLst/>
          <a:cxnLst/>
          <a:rect l="0" t="0" r="0" b="0"/>
          <a:pathLst>
            <a:path>
              <a:moveTo>
                <a:pt x="2268418" y="0"/>
              </a:moveTo>
              <a:lnTo>
                <a:pt x="2268418" y="219735"/>
              </a:lnTo>
              <a:lnTo>
                <a:pt x="0" y="219735"/>
              </a:lnTo>
              <a:lnTo>
                <a:pt x="0" y="439471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1FB48-BEF2-4F85-B16A-800B5E48066D}">
      <dsp:nvSpPr>
        <dsp:cNvPr id="0" name=""/>
        <dsp:cNvSpPr/>
      </dsp:nvSpPr>
      <dsp:spPr>
        <a:xfrm>
          <a:off x="1371795" y="1538892"/>
          <a:ext cx="164801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Riesgo CV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1371795" y="1538892"/>
        <a:ext cx="1648018" cy="1098678"/>
      </dsp:txXfrm>
    </dsp:sp>
    <dsp:sp modelId="{D3D03057-B2F1-4B9F-84FD-253551F6A5BE}">
      <dsp:nvSpPr>
        <dsp:cNvPr id="0" name=""/>
        <dsp:cNvSpPr/>
      </dsp:nvSpPr>
      <dsp:spPr>
        <a:xfrm>
          <a:off x="1124592" y="2637571"/>
          <a:ext cx="1071211" cy="439471"/>
        </a:xfrm>
        <a:custGeom>
          <a:avLst/>
          <a:gdLst/>
          <a:ahLst/>
          <a:cxnLst/>
          <a:rect l="0" t="0" r="0" b="0"/>
          <a:pathLst>
            <a:path>
              <a:moveTo>
                <a:pt x="1071211" y="0"/>
              </a:moveTo>
              <a:lnTo>
                <a:pt x="1071211" y="219735"/>
              </a:lnTo>
              <a:lnTo>
                <a:pt x="0" y="219735"/>
              </a:lnTo>
              <a:lnTo>
                <a:pt x="0" y="439471"/>
              </a:lnTo>
            </a:path>
          </a:pathLst>
        </a:custGeom>
        <a:noFill/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DECA4-5F08-419D-997D-122A95E6CC30}">
      <dsp:nvSpPr>
        <dsp:cNvPr id="0" name=""/>
        <dsp:cNvSpPr/>
      </dsp:nvSpPr>
      <dsp:spPr>
        <a:xfrm>
          <a:off x="300583" y="3077042"/>
          <a:ext cx="164801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54% </a:t>
          </a:r>
          <a:r>
            <a:rPr lang="es-ES" sz="2400" b="1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Stroke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300583" y="3077042"/>
        <a:ext cx="1648018" cy="1098678"/>
      </dsp:txXfrm>
    </dsp:sp>
    <dsp:sp modelId="{C45CEE03-777E-4CA3-B947-6280D981BA29}">
      <dsp:nvSpPr>
        <dsp:cNvPr id="0" name=""/>
        <dsp:cNvSpPr/>
      </dsp:nvSpPr>
      <dsp:spPr>
        <a:xfrm>
          <a:off x="2195804" y="2637571"/>
          <a:ext cx="1071211" cy="43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35"/>
              </a:lnTo>
              <a:lnTo>
                <a:pt x="1071211" y="219735"/>
              </a:lnTo>
              <a:lnTo>
                <a:pt x="1071211" y="439471"/>
              </a:lnTo>
            </a:path>
          </a:pathLst>
        </a:custGeom>
        <a:noFill/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47104-F2E8-4D56-A0A6-E19115CA1362}">
      <dsp:nvSpPr>
        <dsp:cNvPr id="0" name=""/>
        <dsp:cNvSpPr/>
      </dsp:nvSpPr>
      <dsp:spPr>
        <a:xfrm>
          <a:off x="2443007" y="3077042"/>
          <a:ext cx="164801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46% C </a:t>
          </a:r>
          <a:r>
            <a:rPr lang="es-ES" sz="2400" b="1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Isq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2443007" y="3077042"/>
        <a:ext cx="1648018" cy="1098678"/>
      </dsp:txXfrm>
    </dsp:sp>
    <dsp:sp modelId="{1B459C5B-D85E-4113-A1E3-DC7D43CB4A12}">
      <dsp:nvSpPr>
        <dsp:cNvPr id="0" name=""/>
        <dsp:cNvSpPr/>
      </dsp:nvSpPr>
      <dsp:spPr>
        <a:xfrm>
          <a:off x="4464223" y="1099421"/>
          <a:ext cx="2016428" cy="43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35"/>
              </a:lnTo>
              <a:lnTo>
                <a:pt x="2016428" y="219735"/>
              </a:lnTo>
              <a:lnTo>
                <a:pt x="2016428" y="439471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E655A-91B6-4FBD-BD0D-00A8835B388B}">
      <dsp:nvSpPr>
        <dsp:cNvPr id="0" name=""/>
        <dsp:cNvSpPr/>
      </dsp:nvSpPr>
      <dsp:spPr>
        <a:xfrm>
          <a:off x="5404652" y="1538892"/>
          <a:ext cx="215199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Pre-Hipertensión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5404652" y="1538892"/>
        <a:ext cx="2151998" cy="1098678"/>
      </dsp:txXfrm>
    </dsp:sp>
    <dsp:sp modelId="{69AE0E62-64B4-4BAF-9621-090B9C6C044B}">
      <dsp:nvSpPr>
        <dsp:cNvPr id="0" name=""/>
        <dsp:cNvSpPr/>
      </dsp:nvSpPr>
      <dsp:spPr>
        <a:xfrm>
          <a:off x="5409439" y="2637571"/>
          <a:ext cx="1071211" cy="439471"/>
        </a:xfrm>
        <a:custGeom>
          <a:avLst/>
          <a:gdLst/>
          <a:ahLst/>
          <a:cxnLst/>
          <a:rect l="0" t="0" r="0" b="0"/>
          <a:pathLst>
            <a:path>
              <a:moveTo>
                <a:pt x="1071211" y="0"/>
              </a:moveTo>
              <a:lnTo>
                <a:pt x="1071211" y="219735"/>
              </a:lnTo>
              <a:lnTo>
                <a:pt x="0" y="219735"/>
              </a:lnTo>
              <a:lnTo>
                <a:pt x="0" y="439471"/>
              </a:lnTo>
            </a:path>
          </a:pathLst>
        </a:custGeom>
        <a:noFill/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36298-A34E-4CB5-8D08-F2421F748853}">
      <dsp:nvSpPr>
        <dsp:cNvPr id="0" name=""/>
        <dsp:cNvSpPr/>
      </dsp:nvSpPr>
      <dsp:spPr>
        <a:xfrm>
          <a:off x="4585430" y="3077042"/>
          <a:ext cx="164801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90% 1 </a:t>
          </a:r>
          <a:r>
            <a:rPr lang="es-ES" sz="2400" b="1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Fx</a:t>
          </a: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riesgo ECV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585430" y="3077042"/>
        <a:ext cx="1648018" cy="1098678"/>
      </dsp:txXfrm>
    </dsp:sp>
    <dsp:sp modelId="{5A05DF14-BEF4-4D71-866A-A9B559C63528}">
      <dsp:nvSpPr>
        <dsp:cNvPr id="0" name=""/>
        <dsp:cNvSpPr/>
      </dsp:nvSpPr>
      <dsp:spPr>
        <a:xfrm>
          <a:off x="6480651" y="2637571"/>
          <a:ext cx="1071211" cy="43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35"/>
              </a:lnTo>
              <a:lnTo>
                <a:pt x="1071211" y="219735"/>
              </a:lnTo>
              <a:lnTo>
                <a:pt x="1071211" y="439471"/>
              </a:lnTo>
            </a:path>
          </a:pathLst>
        </a:custGeom>
        <a:noFill/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57A3-B5B9-4319-BA58-39740DFC0E06}">
      <dsp:nvSpPr>
        <dsp:cNvPr id="0" name=""/>
        <dsp:cNvSpPr/>
      </dsp:nvSpPr>
      <dsp:spPr>
        <a:xfrm>
          <a:off x="6727854" y="3077042"/>
          <a:ext cx="1648018" cy="1098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68% 1 </a:t>
          </a:r>
          <a:r>
            <a:rPr lang="es-ES" sz="2400" b="1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Fx</a:t>
          </a: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alto riesgo ECV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6727854" y="3077042"/>
        <a:ext cx="1648018" cy="10986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2B732-0782-4D06-A2C2-E6B359E70605}">
      <dsp:nvSpPr>
        <dsp:cNvPr id="0" name=""/>
        <dsp:cNvSpPr/>
      </dsp:nvSpPr>
      <dsp:spPr>
        <a:xfrm rot="21300000">
          <a:off x="14193" y="951865"/>
          <a:ext cx="5012172" cy="544541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EE0E3-96FD-4EF0-B334-7B989101BB15}">
      <dsp:nvSpPr>
        <dsp:cNvPr id="0" name=""/>
        <dsp:cNvSpPr/>
      </dsp:nvSpPr>
      <dsp:spPr>
        <a:xfrm>
          <a:off x="604867" y="122413"/>
          <a:ext cx="1512168" cy="979308"/>
        </a:xfrm>
        <a:prstGeom prst="down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BB89E-2ABA-4206-B5EF-5F9F121B7B5F}">
      <dsp:nvSpPr>
        <dsp:cNvPr id="0" name=""/>
        <dsp:cNvSpPr/>
      </dsp:nvSpPr>
      <dsp:spPr>
        <a:xfrm>
          <a:off x="2491472" y="0"/>
          <a:ext cx="1973028" cy="102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Beneficio</a:t>
          </a:r>
          <a:r>
            <a:rPr lang="es-ES" sz="2400" b="1" kern="1200" baseline="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 HTA</a:t>
          </a:r>
          <a:endParaRPr lang="es-ES" sz="24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2491472" y="0"/>
        <a:ext cx="1973028" cy="1028274"/>
      </dsp:txXfrm>
    </dsp:sp>
    <dsp:sp modelId="{975ECF6F-5F46-4308-80F1-77B02C3FE4D5}">
      <dsp:nvSpPr>
        <dsp:cNvPr id="0" name=""/>
        <dsp:cNvSpPr/>
      </dsp:nvSpPr>
      <dsp:spPr>
        <a:xfrm>
          <a:off x="2923524" y="1346549"/>
          <a:ext cx="1512168" cy="979308"/>
        </a:xfrm>
        <a:prstGeom prst="up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3C6DD-6200-4D69-81B2-40B50DE3CFA8}">
      <dsp:nvSpPr>
        <dsp:cNvPr id="0" name=""/>
        <dsp:cNvSpPr/>
      </dsp:nvSpPr>
      <dsp:spPr>
        <a:xfrm>
          <a:off x="288029" y="1296147"/>
          <a:ext cx="2549087" cy="127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Beneficio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Pre HTA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PA normal</a:t>
          </a:r>
        </a:p>
      </dsp:txBody>
      <dsp:txXfrm>
        <a:off x="288029" y="1296147"/>
        <a:ext cx="2549087" cy="12759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24DF85-3FD8-40BD-ADD8-B34275BB9F31}">
      <dsp:nvSpPr>
        <dsp:cNvPr id="0" name=""/>
        <dsp:cNvSpPr/>
      </dsp:nvSpPr>
      <dsp:spPr>
        <a:xfrm>
          <a:off x="0" y="272768"/>
          <a:ext cx="8424936" cy="20913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Evaluar el efecto del </a:t>
          </a:r>
          <a:r>
            <a:rPr lang="es-ES" sz="2400" kern="1200" dirty="0" err="1" smtClean="0"/>
            <a:t>tto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antihipertensivo</a:t>
          </a:r>
          <a:r>
            <a:rPr lang="es-ES" sz="2400" kern="1200" dirty="0" smtClean="0"/>
            <a:t> en la prevención secundaria de eventos CV y la mortalidad por todas las causas entre  personas sin hipertensión clínicamente definida </a:t>
          </a:r>
          <a:r>
            <a:rPr lang="es-ES" sz="2400" b="1" kern="1200" dirty="0" smtClean="0">
              <a:solidFill>
                <a:srgbClr val="C00000"/>
              </a:solidFill>
            </a:rPr>
            <a:t>(PAS 140 </a:t>
          </a:r>
          <a:r>
            <a:rPr lang="es-ES" sz="2400" b="1" kern="1200" dirty="0" err="1" smtClean="0">
              <a:solidFill>
                <a:srgbClr val="C00000"/>
              </a:solidFill>
            </a:rPr>
            <a:t>mmHg</a:t>
          </a:r>
          <a:r>
            <a:rPr lang="es-ES" sz="2400" b="1" kern="1200" dirty="0" smtClean="0">
              <a:solidFill>
                <a:srgbClr val="C00000"/>
              </a:solidFill>
            </a:rPr>
            <a:t> o PAD 90 </a:t>
          </a:r>
          <a:r>
            <a:rPr lang="es-ES" sz="2400" b="1" kern="1200" dirty="0" err="1" smtClean="0">
              <a:solidFill>
                <a:srgbClr val="C00000"/>
              </a:solidFill>
            </a:rPr>
            <a:t>mmHg</a:t>
          </a:r>
          <a:r>
            <a:rPr lang="es-ES" sz="2400" b="1" kern="1200" dirty="0" smtClean="0">
              <a:solidFill>
                <a:srgbClr val="C00000"/>
              </a:solidFill>
            </a:rPr>
            <a:t> </a:t>
          </a:r>
          <a:r>
            <a:rPr lang="es-ES" sz="2400" kern="1200" dirty="0" smtClean="0"/>
            <a:t>y/o uso de medicamentos </a:t>
          </a:r>
          <a:r>
            <a:rPr lang="es-ES" sz="2400" kern="1200" dirty="0" err="1" smtClean="0"/>
            <a:t>antihipertensivos</a:t>
          </a:r>
          <a:r>
            <a:rPr lang="es-ES" sz="2400" kern="1200" dirty="0" smtClean="0"/>
            <a:t> o antecedentes de HTA).</a:t>
          </a:r>
          <a:endParaRPr lang="es-ES" sz="24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72768"/>
        <a:ext cx="8424936" cy="20913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E23DF-EFB9-4797-BF7B-9491813E3647}">
      <dsp:nvSpPr>
        <dsp:cNvPr id="0" name=""/>
        <dsp:cNvSpPr/>
      </dsp:nvSpPr>
      <dsp:spPr>
        <a:xfrm>
          <a:off x="3546312" y="2904"/>
          <a:ext cx="1620689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874 </a:t>
          </a: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Referencias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3546312" y="2904"/>
        <a:ext cx="1620689" cy="815896"/>
      </dsp:txXfrm>
    </dsp:sp>
    <dsp:sp modelId="{A6E38F86-FB5E-4110-AD02-5C396C00B6B3}">
      <dsp:nvSpPr>
        <dsp:cNvPr id="0" name=""/>
        <dsp:cNvSpPr/>
      </dsp:nvSpPr>
      <dsp:spPr>
        <a:xfrm>
          <a:off x="3212221" y="818801"/>
          <a:ext cx="1144435" cy="326358"/>
        </a:xfrm>
        <a:custGeom>
          <a:avLst/>
          <a:gdLst/>
          <a:ahLst/>
          <a:cxnLst/>
          <a:rect l="0" t="0" r="0" b="0"/>
          <a:pathLst>
            <a:path>
              <a:moveTo>
                <a:pt x="1144435" y="0"/>
              </a:moveTo>
              <a:lnTo>
                <a:pt x="1144435" y="163179"/>
              </a:lnTo>
              <a:lnTo>
                <a:pt x="0" y="163179"/>
              </a:lnTo>
              <a:lnTo>
                <a:pt x="0" y="326358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B039D-94A2-46A4-B123-08FF0DFF0A58}">
      <dsp:nvSpPr>
        <dsp:cNvPr id="0" name=""/>
        <dsp:cNvSpPr/>
      </dsp:nvSpPr>
      <dsp:spPr>
        <a:xfrm>
          <a:off x="2297782" y="1145159"/>
          <a:ext cx="1828877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Criterios de elegibilidad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2297782" y="1145159"/>
        <a:ext cx="1828877" cy="815896"/>
      </dsp:txXfrm>
    </dsp:sp>
    <dsp:sp modelId="{3144E4B4-3327-450B-BE31-3DA156A4A797}">
      <dsp:nvSpPr>
        <dsp:cNvPr id="0" name=""/>
        <dsp:cNvSpPr/>
      </dsp:nvSpPr>
      <dsp:spPr>
        <a:xfrm>
          <a:off x="3166501" y="1961056"/>
          <a:ext cx="91440" cy="326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58"/>
              </a:lnTo>
            </a:path>
          </a:pathLst>
        </a:custGeom>
        <a:noFill/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10FBC-D587-4C72-97FC-073BB1E456C0}">
      <dsp:nvSpPr>
        <dsp:cNvPr id="0" name=""/>
        <dsp:cNvSpPr/>
      </dsp:nvSpPr>
      <dsp:spPr>
        <a:xfrm>
          <a:off x="1966420" y="2287415"/>
          <a:ext cx="2491601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Revisados Independientemente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1966420" y="2287415"/>
        <a:ext cx="2491601" cy="815896"/>
      </dsp:txXfrm>
    </dsp:sp>
    <dsp:sp modelId="{69B5C4FE-2B9E-46F8-883C-85623E619D37}">
      <dsp:nvSpPr>
        <dsp:cNvPr id="0" name=""/>
        <dsp:cNvSpPr/>
      </dsp:nvSpPr>
      <dsp:spPr>
        <a:xfrm>
          <a:off x="3166501" y="3103312"/>
          <a:ext cx="91440" cy="326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58"/>
              </a:lnTo>
            </a:path>
          </a:pathLst>
        </a:custGeom>
        <a:noFill/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EECAA-4C71-41AE-9D51-B459B2BBC825}">
      <dsp:nvSpPr>
        <dsp:cNvPr id="0" name=""/>
        <dsp:cNvSpPr/>
      </dsp:nvSpPr>
      <dsp:spPr>
        <a:xfrm>
          <a:off x="2160240" y="3429670"/>
          <a:ext cx="2103961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3 Investigadores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2160240" y="3429670"/>
        <a:ext cx="2103961" cy="815896"/>
      </dsp:txXfrm>
    </dsp:sp>
    <dsp:sp modelId="{D334CD92-09B6-44BC-B493-4F9E7DA52B43}">
      <dsp:nvSpPr>
        <dsp:cNvPr id="0" name=""/>
        <dsp:cNvSpPr/>
      </dsp:nvSpPr>
      <dsp:spPr>
        <a:xfrm>
          <a:off x="4356657" y="818801"/>
          <a:ext cx="1446952" cy="32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79"/>
              </a:lnTo>
              <a:lnTo>
                <a:pt x="1446952" y="163179"/>
              </a:lnTo>
              <a:lnTo>
                <a:pt x="1446952" y="326358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BCC7D-CB95-4A97-8E11-DB4D9A88D786}">
      <dsp:nvSpPr>
        <dsp:cNvPr id="0" name=""/>
        <dsp:cNvSpPr/>
      </dsp:nvSpPr>
      <dsp:spPr>
        <a:xfrm>
          <a:off x="5191687" y="1145159"/>
          <a:ext cx="1223845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¿Incluir o Excluir?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5191687" y="1145159"/>
        <a:ext cx="1223845" cy="815896"/>
      </dsp:txXfrm>
    </dsp:sp>
    <dsp:sp modelId="{03998B33-A2CE-49DA-92E6-7E836EFDE8F3}">
      <dsp:nvSpPr>
        <dsp:cNvPr id="0" name=""/>
        <dsp:cNvSpPr/>
      </dsp:nvSpPr>
      <dsp:spPr>
        <a:xfrm>
          <a:off x="5757889" y="1961056"/>
          <a:ext cx="91440" cy="326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58"/>
              </a:lnTo>
            </a:path>
          </a:pathLst>
        </a:custGeom>
        <a:noFill/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4D4F1-3B82-41C7-AE5B-D27669671136}">
      <dsp:nvSpPr>
        <dsp:cNvPr id="0" name=""/>
        <dsp:cNvSpPr/>
      </dsp:nvSpPr>
      <dsp:spPr>
        <a:xfrm>
          <a:off x="5191687" y="2287415"/>
          <a:ext cx="1223845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Consenso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5191687" y="2287415"/>
        <a:ext cx="1223845" cy="815896"/>
      </dsp:txXfrm>
    </dsp:sp>
    <dsp:sp modelId="{79F4BB83-D7FE-4F05-8BED-B405A5157DA3}">
      <dsp:nvSpPr>
        <dsp:cNvPr id="0" name=""/>
        <dsp:cNvSpPr/>
      </dsp:nvSpPr>
      <dsp:spPr>
        <a:xfrm>
          <a:off x="5757889" y="3103312"/>
          <a:ext cx="91440" cy="326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58"/>
              </a:lnTo>
            </a:path>
          </a:pathLst>
        </a:custGeom>
        <a:noFill/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7B2D6-3327-451F-B283-0F900C2A5D9D}">
      <dsp:nvSpPr>
        <dsp:cNvPr id="0" name=""/>
        <dsp:cNvSpPr/>
      </dsp:nvSpPr>
      <dsp:spPr>
        <a:xfrm>
          <a:off x="4825176" y="3429670"/>
          <a:ext cx="1956867" cy="815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2 Investigadores adicionales</a:t>
          </a:r>
          <a:endParaRPr lang="es-ES" sz="20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825176" y="3429670"/>
        <a:ext cx="1956867" cy="8158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8CDC4-CA1D-443A-8C79-2D4ED5B1FF77}">
      <dsp:nvSpPr>
        <dsp:cNvPr id="0" name=""/>
        <dsp:cNvSpPr/>
      </dsp:nvSpPr>
      <dsp:spPr>
        <a:xfrm rot="16200000">
          <a:off x="-1426621" y="2221076"/>
          <a:ext cx="3369974" cy="38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35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BASE DE DATOS</a:t>
          </a:r>
          <a:endParaRPr lang="en-US" sz="2200" b="1" kern="1200" dirty="0"/>
        </a:p>
      </dsp:txBody>
      <dsp:txXfrm rot="16200000">
        <a:off x="-1426621" y="2221076"/>
        <a:ext cx="3369974" cy="388176"/>
      </dsp:txXfrm>
    </dsp:sp>
    <dsp:sp modelId="{B24489DB-CD1B-4EAA-B7E3-B0AB073FC376}">
      <dsp:nvSpPr>
        <dsp:cNvPr id="0" name=""/>
        <dsp:cNvSpPr/>
      </dsp:nvSpPr>
      <dsp:spPr>
        <a:xfrm>
          <a:off x="383669" y="915525"/>
          <a:ext cx="1794473" cy="3185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235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Contactar al autor para información adicional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3669" y="915525"/>
        <a:ext cx="1794473" cy="3185434"/>
      </dsp:txXfrm>
    </dsp:sp>
    <dsp:sp modelId="{ED841EEB-E194-455F-9F3A-ACC20EADE6C4}">
      <dsp:nvSpPr>
        <dsp:cNvPr id="0" name=""/>
        <dsp:cNvSpPr/>
      </dsp:nvSpPr>
      <dsp:spPr>
        <a:xfrm>
          <a:off x="162955" y="217783"/>
          <a:ext cx="776353" cy="776353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4EB060-D419-4EA4-B18B-1107CF7C14DC}">
      <dsp:nvSpPr>
        <dsp:cNvPr id="0" name=""/>
        <dsp:cNvSpPr/>
      </dsp:nvSpPr>
      <dsp:spPr>
        <a:xfrm rot="16200000">
          <a:off x="833366" y="2279477"/>
          <a:ext cx="3369974" cy="38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35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CARACTERÍSTICAS ENSAYOS</a:t>
          </a:r>
          <a:endParaRPr lang="en-US" sz="2200" b="1" kern="1200" dirty="0"/>
        </a:p>
      </dsp:txBody>
      <dsp:txXfrm rot="16200000">
        <a:off x="833366" y="2279477"/>
        <a:ext cx="3369974" cy="388176"/>
      </dsp:txXfrm>
    </dsp:sp>
    <dsp:sp modelId="{9E358810-3267-44DA-8570-D310122017BE}">
      <dsp:nvSpPr>
        <dsp:cNvPr id="0" name=""/>
        <dsp:cNvSpPr/>
      </dsp:nvSpPr>
      <dsp:spPr>
        <a:xfrm>
          <a:off x="2921673" y="730177"/>
          <a:ext cx="2974740" cy="336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235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solidFill>
                <a:schemeClr val="tx1"/>
              </a:solidFill>
            </a:rPr>
            <a:t>Aleatorizado</a:t>
          </a:r>
          <a:r>
            <a:rPr lang="es-ES" sz="1800" kern="1200" dirty="0" smtClean="0">
              <a:solidFill>
                <a:schemeClr val="tx1"/>
              </a:solidFill>
            </a:rPr>
            <a:t> controlado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N</a:t>
          </a:r>
          <a:r>
            <a:rPr lang="es-ES" sz="1800" kern="1200" dirty="0" smtClean="0">
              <a:solidFill>
                <a:schemeClr val="tx1"/>
              </a:solidFill>
              <a:latin typeface="Arial"/>
              <a:cs typeface="Arial"/>
            </a:rPr>
            <a:t>º</a:t>
          </a:r>
          <a:r>
            <a:rPr lang="es-ES" sz="1800" kern="1200" dirty="0" smtClean="0">
              <a:solidFill>
                <a:schemeClr val="tx1"/>
              </a:solidFill>
            </a:rPr>
            <a:t> grupos y </a:t>
          </a:r>
          <a:r>
            <a:rPr lang="es-ES" sz="1800" kern="1200" dirty="0" err="1" smtClean="0">
              <a:solidFill>
                <a:schemeClr val="tx1"/>
              </a:solidFill>
            </a:rPr>
            <a:t>régimenes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tto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Criterios inclusión y exclusión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N</a:t>
          </a:r>
          <a:r>
            <a:rPr lang="es-ES" sz="1800" kern="1200" dirty="0" smtClean="0">
              <a:solidFill>
                <a:schemeClr val="tx1"/>
              </a:solidFill>
              <a:latin typeface="Arial"/>
              <a:cs typeface="Arial"/>
            </a:rPr>
            <a:t>º </a:t>
          </a:r>
          <a:r>
            <a:rPr lang="es-ES" sz="1800" b="0" kern="1200" dirty="0" smtClean="0">
              <a:solidFill>
                <a:schemeClr val="tx1"/>
              </a:solidFill>
              <a:latin typeface="Arial"/>
              <a:cs typeface="Arial"/>
            </a:rPr>
            <a:t>E</a:t>
          </a:r>
          <a:r>
            <a:rPr lang="es-ES" sz="1800" kern="1200" dirty="0" smtClean="0">
              <a:solidFill>
                <a:schemeClr val="tx1"/>
              </a:solidFill>
            </a:rPr>
            <a:t>ventos fatales y no mortales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Definición de participantes sin HTA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Características demográficas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1673" y="730177"/>
        <a:ext cx="2974740" cy="3369974"/>
      </dsp:txXfrm>
    </dsp:sp>
    <dsp:sp modelId="{520016C4-C174-4CEB-B969-CF0A37FB62A1}">
      <dsp:nvSpPr>
        <dsp:cNvPr id="0" name=""/>
        <dsp:cNvSpPr/>
      </dsp:nvSpPr>
      <dsp:spPr>
        <a:xfrm>
          <a:off x="3054100" y="217783"/>
          <a:ext cx="776353" cy="776353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350A43-3229-4EFB-B0A5-39F478903F5D}">
      <dsp:nvSpPr>
        <dsp:cNvPr id="0" name=""/>
        <dsp:cNvSpPr/>
      </dsp:nvSpPr>
      <dsp:spPr>
        <a:xfrm rot="16200000">
          <a:off x="4955629" y="2072196"/>
          <a:ext cx="3375063" cy="68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35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EVALUACIÓN DE CALIDAD</a:t>
          </a:r>
          <a:endParaRPr lang="en-US" sz="2200" b="1" kern="1200" dirty="0">
            <a:solidFill>
              <a:schemeClr val="tx1"/>
            </a:solidFill>
          </a:endParaRPr>
        </a:p>
      </dsp:txBody>
      <dsp:txXfrm rot="16200000">
        <a:off x="4955629" y="2072196"/>
        <a:ext cx="3375063" cy="685935"/>
      </dsp:txXfrm>
    </dsp:sp>
    <dsp:sp modelId="{46363DE2-5DF4-4AEA-B758-5A3E6EF8C497}">
      <dsp:nvSpPr>
        <dsp:cNvPr id="0" name=""/>
        <dsp:cNvSpPr/>
      </dsp:nvSpPr>
      <dsp:spPr>
        <a:xfrm>
          <a:off x="6940007" y="730177"/>
          <a:ext cx="1933532" cy="336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235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solidFill>
                <a:schemeClr val="tx1"/>
              </a:solidFill>
            </a:rPr>
            <a:t>Aleatorización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Doble Ciego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Grupos comparables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Criterios de inclusión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Estimaciones puntuales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Análisis por intención a tratar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940007" y="730177"/>
        <a:ext cx="1933532" cy="3369974"/>
      </dsp:txXfrm>
    </dsp:sp>
    <dsp:sp modelId="{8259DFA3-82B1-4CDF-A8FB-7A4D613003F2}">
      <dsp:nvSpPr>
        <dsp:cNvPr id="0" name=""/>
        <dsp:cNvSpPr/>
      </dsp:nvSpPr>
      <dsp:spPr>
        <a:xfrm>
          <a:off x="6551830" y="217783"/>
          <a:ext cx="776353" cy="776353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B19C5-C212-4724-9749-C444D506D3AD}">
      <dsp:nvSpPr>
        <dsp:cNvPr id="0" name=""/>
        <dsp:cNvSpPr/>
      </dsp:nvSpPr>
      <dsp:spPr>
        <a:xfrm>
          <a:off x="0" y="233047"/>
          <a:ext cx="8460432" cy="642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24" tIns="249936" rIns="656624" bIns="128016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Estimación del efecto; expresado o calculado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33047"/>
        <a:ext cx="8460432" cy="642600"/>
      </dsp:txXfrm>
    </dsp:sp>
    <dsp:sp modelId="{554E4D6E-42B9-4076-B0ED-AEC069B211C4}">
      <dsp:nvSpPr>
        <dsp:cNvPr id="0" name=""/>
        <dsp:cNvSpPr/>
      </dsp:nvSpPr>
      <dsp:spPr>
        <a:xfrm>
          <a:off x="491335" y="42738"/>
          <a:ext cx="5778449" cy="367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Riesgo Relativo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91335" y="42738"/>
        <a:ext cx="5778449" cy="367428"/>
      </dsp:txXfrm>
    </dsp:sp>
    <dsp:sp modelId="{5849A6D0-9A99-4405-A59F-A0FC37BE0DC0}">
      <dsp:nvSpPr>
        <dsp:cNvPr id="0" name=""/>
        <dsp:cNvSpPr/>
      </dsp:nvSpPr>
      <dsp:spPr>
        <a:xfrm>
          <a:off x="0" y="1117567"/>
          <a:ext cx="8460432" cy="642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24" tIns="249936" rIns="656624" bIns="128016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Evaluar presencia y  grado de heterogeneidad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1117567"/>
        <a:ext cx="8460432" cy="642600"/>
      </dsp:txXfrm>
    </dsp:sp>
    <dsp:sp modelId="{1CB55D70-1D3C-4A32-B14D-AB266F874BF7}">
      <dsp:nvSpPr>
        <dsp:cNvPr id="0" name=""/>
        <dsp:cNvSpPr/>
      </dsp:nvSpPr>
      <dsp:spPr>
        <a:xfrm>
          <a:off x="423021" y="940447"/>
          <a:ext cx="592230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Prueba Q e I2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23021" y="940447"/>
        <a:ext cx="5922302" cy="354240"/>
      </dsp:txXfrm>
    </dsp:sp>
    <dsp:sp modelId="{C0889D28-870A-48E2-9FCB-6B4D7B03C20A}">
      <dsp:nvSpPr>
        <dsp:cNvPr id="0" name=""/>
        <dsp:cNvSpPr/>
      </dsp:nvSpPr>
      <dsp:spPr>
        <a:xfrm>
          <a:off x="0" y="2002087"/>
          <a:ext cx="8460432" cy="642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24" tIns="249936" rIns="656624" bIns="128016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Reducción de riesgo absoluto: usando modelos de efectos aleatorios 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002087"/>
        <a:ext cx="8460432" cy="642600"/>
      </dsp:txXfrm>
    </dsp:sp>
    <dsp:sp modelId="{9C0FF5A9-78D9-428E-9892-7E4CD8160A45}">
      <dsp:nvSpPr>
        <dsp:cNvPr id="0" name=""/>
        <dsp:cNvSpPr/>
      </dsp:nvSpPr>
      <dsp:spPr>
        <a:xfrm>
          <a:off x="423021" y="1824967"/>
          <a:ext cx="592230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Modelos de Der </a:t>
          </a:r>
          <a:r>
            <a:rPr lang="es-ES" sz="1800" b="1" kern="1200" dirty="0" err="1" smtClean="0"/>
            <a:t>Simonian</a:t>
          </a:r>
          <a:r>
            <a:rPr lang="es-ES" sz="1800" b="1" kern="1200" dirty="0" smtClean="0"/>
            <a:t> y </a:t>
          </a:r>
          <a:r>
            <a:rPr lang="es-ES" sz="1800" b="1" kern="1200" dirty="0" err="1" smtClean="0"/>
            <a:t>Laird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23021" y="1824967"/>
        <a:ext cx="5922302" cy="354240"/>
      </dsp:txXfrm>
    </dsp:sp>
    <dsp:sp modelId="{BED6765E-2B44-46EF-9D72-F682DA1E2764}">
      <dsp:nvSpPr>
        <dsp:cNvPr id="0" name=""/>
        <dsp:cNvSpPr/>
      </dsp:nvSpPr>
      <dsp:spPr>
        <a:xfrm>
          <a:off x="0" y="3125609"/>
          <a:ext cx="8460432" cy="888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24" tIns="249936" rIns="656624" bIns="128016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Examinar asimetría de la gráfica en embudo y asociación entre la estimación del efecto medio y su varianza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125609"/>
        <a:ext cx="8460432" cy="888300"/>
      </dsp:txXfrm>
    </dsp:sp>
    <dsp:sp modelId="{9DD6DA5F-58D7-47B8-AD72-DAAF095956DC}">
      <dsp:nvSpPr>
        <dsp:cNvPr id="0" name=""/>
        <dsp:cNvSpPr/>
      </dsp:nvSpPr>
      <dsp:spPr>
        <a:xfrm>
          <a:off x="414346" y="2709487"/>
          <a:ext cx="8040962" cy="5932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Prueba de Correlación de rango </a:t>
          </a:r>
          <a:r>
            <a:rPr lang="es-ES" sz="1800" b="1" kern="1200" dirty="0" err="1" smtClean="0"/>
            <a:t>Begg</a:t>
          </a:r>
          <a:r>
            <a:rPr lang="es-ES" sz="1800" b="1" kern="1200" dirty="0" smtClean="0"/>
            <a:t> y Regresión lineal ponderada de </a:t>
          </a:r>
          <a:r>
            <a:rPr lang="es-ES" sz="1800" b="1" kern="1200" dirty="0" err="1" smtClean="0"/>
            <a:t>Egger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14346" y="2709487"/>
        <a:ext cx="8040962" cy="593242"/>
      </dsp:txXfrm>
    </dsp:sp>
    <dsp:sp modelId="{15BD41D7-D398-4FB0-9536-781A4F302AF0}">
      <dsp:nvSpPr>
        <dsp:cNvPr id="0" name=""/>
        <dsp:cNvSpPr/>
      </dsp:nvSpPr>
      <dsp:spPr>
        <a:xfrm>
          <a:off x="0" y="4255829"/>
          <a:ext cx="8460432" cy="642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24" tIns="249936" rIns="656624" bIns="128016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 0.05, STATA versión 9.2 </a:t>
          </a:r>
          <a:endParaRPr lang="es-ES" sz="18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4255829"/>
        <a:ext cx="8460432" cy="642600"/>
      </dsp:txXfrm>
    </dsp:sp>
    <dsp:sp modelId="{1533DB0A-ED70-4413-B2E7-077CF28DD615}">
      <dsp:nvSpPr>
        <dsp:cNvPr id="0" name=""/>
        <dsp:cNvSpPr/>
      </dsp:nvSpPr>
      <dsp:spPr>
        <a:xfrm>
          <a:off x="423021" y="4078709"/>
          <a:ext cx="592230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n w="76200"/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rPr>
            <a:t>Valor de P y Análisis</a:t>
          </a:r>
          <a:endParaRPr lang="es-ES" sz="1800" b="1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423021" y="4078709"/>
        <a:ext cx="5922302" cy="3542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DA7F-B95A-4BD3-B5CD-E5147FE86462}">
      <dsp:nvSpPr>
        <dsp:cNvPr id="0" name=""/>
        <dsp:cNvSpPr/>
      </dsp:nvSpPr>
      <dsp:spPr>
        <a:xfrm>
          <a:off x="0" y="160314"/>
          <a:ext cx="8280920" cy="12129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Este </a:t>
          </a:r>
          <a:r>
            <a:rPr lang="es-ES" sz="2200" kern="1200" dirty="0" err="1" smtClean="0"/>
            <a:t>metanálisis</a:t>
          </a:r>
          <a:r>
            <a:rPr lang="es-ES" sz="2200" kern="1200" dirty="0" smtClean="0"/>
            <a:t> es el primero en asociar </a:t>
          </a:r>
          <a:r>
            <a:rPr lang="es-ES" sz="2200" kern="1200" dirty="0" err="1" smtClean="0"/>
            <a:t>tto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antihipertensivos</a:t>
          </a:r>
          <a:r>
            <a:rPr lang="es-ES" sz="2200" kern="1200" dirty="0" smtClean="0"/>
            <a:t> y prevención secundaria de ECV y mortalidad por todas las causas entre personas sin HTA. </a:t>
          </a:r>
          <a:endParaRPr lang="es-ES" sz="22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160314"/>
        <a:ext cx="8280920" cy="1212913"/>
      </dsp:txXfrm>
    </dsp:sp>
    <dsp:sp modelId="{91E6F6DD-6879-44FC-A067-26E05612DB9B}">
      <dsp:nvSpPr>
        <dsp:cNvPr id="0" name=""/>
        <dsp:cNvSpPr/>
      </dsp:nvSpPr>
      <dsp:spPr>
        <a:xfrm>
          <a:off x="0" y="1373228"/>
          <a:ext cx="828092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7940" rIns="156464" bIns="27940" numCol="1" spcCol="1270" anchor="t" anchorCtr="0">
          <a:noAutofit/>
        </a:bodyPr>
        <a:lstStyle/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Las personas con antecedentes de ECV pero con presiones sanguíneas en los rangos normal y Pre-hipertensión pueden obtener beneficio del </a:t>
          </a:r>
          <a:r>
            <a:rPr lang="es-ES" sz="2200" kern="1200" dirty="0" err="1" smtClean="0"/>
            <a:t>tto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antihipertensivo</a:t>
          </a:r>
          <a:endParaRPr lang="es-ES" sz="22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1373228"/>
        <a:ext cx="8280920" cy="1076400"/>
      </dsp:txXfrm>
    </dsp:sp>
    <dsp:sp modelId="{F64860A9-B65E-445D-A309-E363066F04CC}">
      <dsp:nvSpPr>
        <dsp:cNvPr id="0" name=""/>
        <dsp:cNvSpPr/>
      </dsp:nvSpPr>
      <dsp:spPr>
        <a:xfrm>
          <a:off x="0" y="2449628"/>
          <a:ext cx="8280920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El </a:t>
          </a:r>
          <a:r>
            <a:rPr lang="es-ES" sz="2200" kern="1200" dirty="0" err="1" smtClean="0"/>
            <a:t>tto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antihipertensivo</a:t>
          </a:r>
          <a:r>
            <a:rPr lang="es-ES" sz="2200" kern="1200" dirty="0" smtClean="0"/>
            <a:t> mostró reducción en el riesgo de </a:t>
          </a:r>
          <a:r>
            <a:rPr lang="es-ES" sz="2200" kern="1200" dirty="0" err="1" smtClean="0"/>
            <a:t>Stroke</a:t>
          </a:r>
          <a:r>
            <a:rPr lang="es-ES" sz="2200" kern="1200" dirty="0" smtClean="0"/>
            <a:t> fatal o no, ICC, ECV, mortalidad por todas las causas</a:t>
          </a:r>
          <a:endParaRPr lang="es-ES" sz="22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2449628"/>
        <a:ext cx="8280920" cy="1254825"/>
      </dsp:txXfrm>
    </dsp:sp>
    <dsp:sp modelId="{D94D5D6C-84BD-4645-A4FF-7B0C37A6C55E}">
      <dsp:nvSpPr>
        <dsp:cNvPr id="0" name=""/>
        <dsp:cNvSpPr/>
      </dsp:nvSpPr>
      <dsp:spPr>
        <a:xfrm>
          <a:off x="0" y="3704453"/>
          <a:ext cx="828092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7940" rIns="156464" bIns="27940" numCol="1" spcCol="1270" anchor="t" anchorCtr="0">
          <a:noAutofit/>
        </a:bodyPr>
        <a:lstStyle/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IM mortal y no mortal y mortalidad por ECV, la RRR fue significativa, pero la RRA no alcanzó significación estadística. </a:t>
          </a:r>
          <a:endParaRPr lang="es-ES" sz="2200" b="0" kern="1200" dirty="0">
            <a:ln w="76200"/>
            <a:effectLst>
              <a:glow rad="63500">
                <a:schemeClr val="bg1">
                  <a:alpha val="40000"/>
                </a:schemeClr>
              </a:glow>
            </a:effectLst>
            <a:latin typeface="+mn-lt"/>
          </a:endParaRPr>
        </a:p>
      </dsp:txBody>
      <dsp:txXfrm>
        <a:off x="0" y="3704453"/>
        <a:ext cx="8280920" cy="1076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707D0-46A7-48E5-98D9-BF8B96F6B95E}">
      <dsp:nvSpPr>
        <dsp:cNvPr id="0" name=""/>
        <dsp:cNvSpPr/>
      </dsp:nvSpPr>
      <dsp:spPr>
        <a:xfrm>
          <a:off x="0" y="39871"/>
          <a:ext cx="828092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Para los pacientes con diabetes, el algoritmo actual de </a:t>
          </a:r>
          <a:r>
            <a:rPr lang="es-ES" sz="1800" kern="1200" dirty="0" err="1" smtClean="0"/>
            <a:t>tto</a:t>
          </a:r>
          <a:r>
            <a:rPr lang="es-ES" sz="1800" kern="1200" dirty="0" smtClean="0"/>
            <a:t> de HTA indica </a:t>
          </a:r>
          <a:r>
            <a:rPr lang="es-ES" sz="1800" kern="1200" dirty="0" err="1" smtClean="0"/>
            <a:t>tto</a:t>
          </a:r>
          <a:r>
            <a:rPr lang="es-ES" sz="1800" kern="1200" dirty="0" smtClean="0"/>
            <a:t> farmacológico PA </a:t>
          </a:r>
          <a:r>
            <a:rPr lang="es-ES" sz="1800" kern="1200" dirty="0" smtClean="0">
              <a:latin typeface="Arial"/>
              <a:cs typeface="Arial"/>
            </a:rPr>
            <a:t>&gt;</a:t>
          </a:r>
          <a:r>
            <a:rPr lang="es-ES" sz="1800" kern="1200" dirty="0" smtClean="0"/>
            <a:t>130/80mmHg con intervención de estilo de vida</a:t>
          </a:r>
          <a:endParaRPr lang="en-US" sz="1800" kern="1200" dirty="0"/>
        </a:p>
      </dsp:txBody>
      <dsp:txXfrm>
        <a:off x="0" y="39871"/>
        <a:ext cx="8280920" cy="823680"/>
      </dsp:txXfrm>
    </dsp:sp>
    <dsp:sp modelId="{0B5CDD5C-B3B3-4C10-8F2F-ECAC40F7C36D}">
      <dsp:nvSpPr>
        <dsp:cNvPr id="0" name=""/>
        <dsp:cNvSpPr/>
      </dsp:nvSpPr>
      <dsp:spPr>
        <a:xfrm>
          <a:off x="0" y="990271"/>
          <a:ext cx="828092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Ensayo ACCORD BP realizado en pacientes con diabetes no mostraron reducción en la tasa de ECV fatales o no, con PAS </a:t>
          </a:r>
          <a:r>
            <a:rPr lang="es-ES" sz="1800" kern="1200" dirty="0" smtClean="0">
              <a:latin typeface="Arial"/>
              <a:cs typeface="Arial"/>
            </a:rPr>
            <a:t>&lt;</a:t>
          </a:r>
          <a:r>
            <a:rPr lang="es-ES" sz="1800" kern="1200" dirty="0" smtClean="0"/>
            <a:t>120 </a:t>
          </a:r>
          <a:r>
            <a:rPr lang="es-ES" sz="1800" kern="1200" dirty="0" err="1" smtClean="0"/>
            <a:t>mmHg</a:t>
          </a:r>
          <a:r>
            <a:rPr lang="es-ES" sz="1800" kern="1200" dirty="0" smtClean="0"/>
            <a:t> en comparación con </a:t>
          </a:r>
          <a:r>
            <a:rPr lang="es-ES" sz="1800" kern="1200" dirty="0" smtClean="0">
              <a:latin typeface="Arial"/>
              <a:cs typeface="Arial"/>
            </a:rPr>
            <a:t>&lt;</a:t>
          </a:r>
          <a:r>
            <a:rPr lang="es-ES" sz="1800" kern="1200" dirty="0" smtClean="0"/>
            <a:t>140 </a:t>
          </a:r>
          <a:r>
            <a:rPr lang="es-ES" sz="1800" kern="1200" dirty="0" err="1" smtClean="0"/>
            <a:t>mmHg</a:t>
          </a:r>
          <a:r>
            <a:rPr lang="es-ES" sz="1800" kern="1200" dirty="0" smtClean="0"/>
            <a:t>. </a:t>
          </a:r>
          <a:endParaRPr lang="en-US" sz="1800" kern="1200" dirty="0"/>
        </a:p>
      </dsp:txBody>
      <dsp:txXfrm>
        <a:off x="0" y="990271"/>
        <a:ext cx="8280920" cy="823680"/>
      </dsp:txXfrm>
    </dsp:sp>
    <dsp:sp modelId="{6562E649-F258-475D-AC00-699378CA4896}">
      <dsp:nvSpPr>
        <dsp:cNvPr id="0" name=""/>
        <dsp:cNvSpPr/>
      </dsp:nvSpPr>
      <dsp:spPr>
        <a:xfrm>
          <a:off x="0" y="1813952"/>
          <a:ext cx="828092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No se mostro beneficio en DM para los puntos de corte descritos inicialmente</a:t>
          </a:r>
          <a:endParaRPr lang="en-US" sz="1800" kern="1200" dirty="0"/>
        </a:p>
      </dsp:txBody>
      <dsp:txXfrm>
        <a:off x="0" y="1813952"/>
        <a:ext cx="8280920" cy="728640"/>
      </dsp:txXfrm>
    </dsp:sp>
    <dsp:sp modelId="{132112DF-1013-40B1-8F9F-1554B67CF81B}">
      <dsp:nvSpPr>
        <dsp:cNvPr id="0" name=""/>
        <dsp:cNvSpPr/>
      </dsp:nvSpPr>
      <dsp:spPr>
        <a:xfrm>
          <a:off x="0" y="2542592"/>
          <a:ext cx="828092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Identificamos solo 2 estudios de </a:t>
          </a:r>
          <a:r>
            <a:rPr lang="es-ES" sz="1800" kern="1200" dirty="0" err="1" smtClean="0"/>
            <a:t>tto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antihipertensivo</a:t>
          </a:r>
          <a:r>
            <a:rPr lang="es-ES" sz="1800" kern="1200" dirty="0" smtClean="0"/>
            <a:t> en poblaciones con PA </a:t>
          </a:r>
          <a:r>
            <a:rPr lang="es-ES" sz="1800" kern="1200" dirty="0" smtClean="0">
              <a:latin typeface="Arial"/>
              <a:cs typeface="Arial"/>
            </a:rPr>
            <a:t>&lt;</a:t>
          </a:r>
          <a:r>
            <a:rPr lang="es-ES" sz="1800" kern="1200" dirty="0" smtClean="0"/>
            <a:t>140/90mmHg </a:t>
          </a:r>
          <a:endParaRPr lang="en-US" sz="1800" kern="1200" dirty="0"/>
        </a:p>
      </dsp:txBody>
      <dsp:txXfrm>
        <a:off x="0" y="2542592"/>
        <a:ext cx="8280920" cy="823680"/>
      </dsp:txXfrm>
    </dsp:sp>
    <dsp:sp modelId="{D05E9D25-8663-48CF-91EF-423332B5ED07}">
      <dsp:nvSpPr>
        <dsp:cNvPr id="0" name=""/>
        <dsp:cNvSpPr/>
      </dsp:nvSpPr>
      <dsp:spPr>
        <a:xfrm>
          <a:off x="0" y="3492992"/>
          <a:ext cx="828092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Objetivo: examinar la prevención de HTA en personas con presión arterial en Pre-hipertensión o normal y ECV</a:t>
          </a:r>
          <a:endParaRPr lang="en-US" sz="1800" kern="1200" dirty="0"/>
        </a:p>
      </dsp:txBody>
      <dsp:txXfrm>
        <a:off x="0" y="3492992"/>
        <a:ext cx="8280920" cy="823680"/>
      </dsp:txXfrm>
    </dsp:sp>
    <dsp:sp modelId="{AEFE6215-23C1-463D-8F98-19B28B65A41B}">
      <dsp:nvSpPr>
        <dsp:cNvPr id="0" name=""/>
        <dsp:cNvSpPr/>
      </dsp:nvSpPr>
      <dsp:spPr>
        <a:xfrm>
          <a:off x="0" y="4316672"/>
          <a:ext cx="828092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Posible beneficio en general. </a:t>
          </a:r>
          <a:endParaRPr lang="en-US" sz="1800" kern="1200" dirty="0"/>
        </a:p>
      </dsp:txBody>
      <dsp:txXfrm>
        <a:off x="0" y="4316672"/>
        <a:ext cx="8280920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31164-29A9-4D29-8CDA-3AB32077967A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B92F-6D60-4964-86FA-59F0EDC7555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B92F-6D60-4964-86FA-59F0EDC755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ACCORD BP (Acción para controlar el riesgo cardiovascular en la presión arterial diabética)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B92F-6D60-4964-86FA-59F0EDC755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Fue proporcionado el diseño del</a:t>
            </a:r>
            <a:r>
              <a:rPr lang="es-ES_tradnl" baseline="0" dirty="0" smtClean="0"/>
              <a:t> estudio. La pregunta de investigación y los criterios de inclusión </a:t>
            </a:r>
          </a:p>
          <a:p>
            <a:r>
              <a:rPr lang="es-ES_tradnl" baseline="0" dirty="0" smtClean="0"/>
              <a:t>Estaban duplicados estudios o datos </a:t>
            </a:r>
            <a:r>
              <a:rPr lang="es-ES_tradnl" baseline="0" dirty="0" err="1" smtClean="0"/>
              <a:t>extraidos</a:t>
            </a:r>
            <a:r>
              <a:rPr lang="es-ES_tradnl" baseline="0" dirty="0" smtClean="0"/>
              <a:t>?</a:t>
            </a:r>
          </a:p>
          <a:p>
            <a:r>
              <a:rPr lang="es-ES_tradnl" baseline="0" dirty="0" smtClean="0"/>
              <a:t>Se realizo una búsqueda bibliográfica comprensiva?</a:t>
            </a:r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edo</a:t>
            </a:r>
            <a:r>
              <a:rPr lang="es-ES_tradnl" dirty="0" smtClean="0"/>
              <a:t> de la publicación fue utilizado como un criterio de inclusión</a:t>
            </a:r>
          </a:p>
          <a:p>
            <a:r>
              <a:rPr lang="es-ES" dirty="0" smtClean="0"/>
              <a:t>los autores deben declarar que buscaron informes independientemente de su tipo de publicación </a:t>
            </a:r>
            <a:r>
              <a:rPr lang="es-ES" baseline="0" dirty="0" smtClean="0"/>
              <a:t> los autores deben indicar si ellos excluyeron algún reporte basado en el status de la publicación, idioma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fue la calidad científica de los estudios incluidos evaluado y documentado?</a:t>
            </a:r>
          </a:p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fue la probabilidad de sesgo de publicación evaluó</a:t>
            </a:r>
          </a:p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esultado de imagen para tension arterial"/>
          <p:cNvPicPr>
            <a:picLocks noChangeAspect="1" noChangeArrowheads="1"/>
          </p:cNvPicPr>
          <p:nvPr/>
        </p:nvPicPr>
        <p:blipFill>
          <a:blip r:embed="rId2" cstate="print">
            <a:lum bright="49000" contrast="-53000"/>
          </a:blip>
          <a:srcRect/>
          <a:stretch>
            <a:fillRect/>
          </a:stretch>
        </p:blipFill>
        <p:spPr bwMode="auto">
          <a:xfrm>
            <a:off x="-1" y="0"/>
            <a:ext cx="9236231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1720" y="118373"/>
            <a:ext cx="5940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46464"/>
              </a:buClr>
              <a:buSzPct val="80000"/>
              <a:buFont typeface="Arial" pitchFamily="34" charset="0"/>
              <a:buNone/>
            </a:pPr>
            <a:r>
              <a:rPr lang="es-MX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CENTRO CARDIOVASCULAR REGIONAL</a:t>
            </a:r>
          </a:p>
          <a:p>
            <a:pPr algn="ctr">
              <a:lnSpc>
                <a:spcPct val="90000"/>
              </a:lnSpc>
              <a:buClr>
                <a:srgbClr val="646464"/>
              </a:buClr>
              <a:buSzPct val="80000"/>
              <a:buFont typeface="Arial" pitchFamily="34" charset="0"/>
              <a:buNone/>
            </a:pPr>
            <a:r>
              <a:rPr lang="es-MX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ASCARDIO</a:t>
            </a:r>
            <a:endParaRPr lang="es-MX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12360" y="332656"/>
            <a:ext cx="1008112" cy="1008112"/>
            <a:chOff x="3659" y="3447"/>
            <a:chExt cx="508" cy="547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42" y="3508"/>
              <a:ext cx="425" cy="486"/>
            </a:xfrm>
            <a:custGeom>
              <a:avLst/>
              <a:gdLst>
                <a:gd name="T0" fmla="*/ 173 w 425"/>
                <a:gd name="T1" fmla="*/ 483 h 486"/>
                <a:gd name="T2" fmla="*/ 190 w 425"/>
                <a:gd name="T3" fmla="*/ 482 h 486"/>
                <a:gd name="T4" fmla="*/ 204 w 425"/>
                <a:gd name="T5" fmla="*/ 478 h 486"/>
                <a:gd name="T6" fmla="*/ 233 w 425"/>
                <a:gd name="T7" fmla="*/ 456 h 486"/>
                <a:gd name="T8" fmla="*/ 256 w 425"/>
                <a:gd name="T9" fmla="*/ 434 h 486"/>
                <a:gd name="T10" fmla="*/ 276 w 425"/>
                <a:gd name="T11" fmla="*/ 414 h 486"/>
                <a:gd name="T12" fmla="*/ 289 w 425"/>
                <a:gd name="T13" fmla="*/ 399 h 486"/>
                <a:gd name="T14" fmla="*/ 303 w 425"/>
                <a:gd name="T15" fmla="*/ 383 h 486"/>
                <a:gd name="T16" fmla="*/ 336 w 425"/>
                <a:gd name="T17" fmla="*/ 342 h 486"/>
                <a:gd name="T18" fmla="*/ 350 w 425"/>
                <a:gd name="T19" fmla="*/ 324 h 486"/>
                <a:gd name="T20" fmla="*/ 365 w 425"/>
                <a:gd name="T21" fmla="*/ 305 h 486"/>
                <a:gd name="T22" fmla="*/ 359 w 425"/>
                <a:gd name="T23" fmla="*/ 282 h 486"/>
                <a:gd name="T24" fmla="*/ 333 w 425"/>
                <a:gd name="T25" fmla="*/ 254 h 486"/>
                <a:gd name="T26" fmla="*/ 313 w 425"/>
                <a:gd name="T27" fmla="*/ 233 h 486"/>
                <a:gd name="T28" fmla="*/ 305 w 425"/>
                <a:gd name="T29" fmla="*/ 222 h 486"/>
                <a:gd name="T30" fmla="*/ 297 w 425"/>
                <a:gd name="T31" fmla="*/ 209 h 486"/>
                <a:gd name="T32" fmla="*/ 294 w 425"/>
                <a:gd name="T33" fmla="*/ 194 h 486"/>
                <a:gd name="T34" fmla="*/ 315 w 425"/>
                <a:gd name="T35" fmla="*/ 154 h 486"/>
                <a:gd name="T36" fmla="*/ 375 w 425"/>
                <a:gd name="T37" fmla="*/ 101 h 486"/>
                <a:gd name="T38" fmla="*/ 415 w 425"/>
                <a:gd name="T39" fmla="*/ 65 h 486"/>
                <a:gd name="T40" fmla="*/ 315 w 425"/>
                <a:gd name="T41" fmla="*/ 42 h 486"/>
                <a:gd name="T42" fmla="*/ 279 w 425"/>
                <a:gd name="T43" fmla="*/ 70 h 486"/>
                <a:gd name="T44" fmla="*/ 271 w 425"/>
                <a:gd name="T45" fmla="*/ 66 h 486"/>
                <a:gd name="T46" fmla="*/ 255 w 425"/>
                <a:gd name="T47" fmla="*/ 55 h 486"/>
                <a:gd name="T48" fmla="*/ 242 w 425"/>
                <a:gd name="T49" fmla="*/ 51 h 486"/>
                <a:gd name="T50" fmla="*/ 227 w 425"/>
                <a:gd name="T51" fmla="*/ 48 h 486"/>
                <a:gd name="T52" fmla="*/ 207 w 425"/>
                <a:gd name="T53" fmla="*/ 52 h 486"/>
                <a:gd name="T54" fmla="*/ 196 w 425"/>
                <a:gd name="T55" fmla="*/ 62 h 486"/>
                <a:gd name="T56" fmla="*/ 173 w 425"/>
                <a:gd name="T57" fmla="*/ 103 h 486"/>
                <a:gd name="T58" fmla="*/ 167 w 425"/>
                <a:gd name="T59" fmla="*/ 127 h 486"/>
                <a:gd name="T60" fmla="*/ 151 w 425"/>
                <a:gd name="T61" fmla="*/ 144 h 486"/>
                <a:gd name="T62" fmla="*/ 146 w 425"/>
                <a:gd name="T63" fmla="*/ 152 h 486"/>
                <a:gd name="T64" fmla="*/ 167 w 425"/>
                <a:gd name="T65" fmla="*/ 177 h 486"/>
                <a:gd name="T66" fmla="*/ 173 w 425"/>
                <a:gd name="T67" fmla="*/ 190 h 486"/>
                <a:gd name="T68" fmla="*/ 180 w 425"/>
                <a:gd name="T69" fmla="*/ 199 h 486"/>
                <a:gd name="T70" fmla="*/ 186 w 425"/>
                <a:gd name="T71" fmla="*/ 213 h 486"/>
                <a:gd name="T72" fmla="*/ 193 w 425"/>
                <a:gd name="T73" fmla="*/ 230 h 486"/>
                <a:gd name="T74" fmla="*/ 196 w 425"/>
                <a:gd name="T75" fmla="*/ 244 h 486"/>
                <a:gd name="T76" fmla="*/ 206 w 425"/>
                <a:gd name="T77" fmla="*/ 264 h 486"/>
                <a:gd name="T78" fmla="*/ 211 w 425"/>
                <a:gd name="T79" fmla="*/ 278 h 486"/>
                <a:gd name="T80" fmla="*/ 227 w 425"/>
                <a:gd name="T81" fmla="*/ 309 h 486"/>
                <a:gd name="T82" fmla="*/ 248 w 425"/>
                <a:gd name="T83" fmla="*/ 331 h 486"/>
                <a:gd name="T84" fmla="*/ 269 w 425"/>
                <a:gd name="T85" fmla="*/ 343 h 486"/>
                <a:gd name="T86" fmla="*/ 284 w 425"/>
                <a:gd name="T87" fmla="*/ 347 h 486"/>
                <a:gd name="T88" fmla="*/ 300 w 425"/>
                <a:gd name="T89" fmla="*/ 353 h 486"/>
                <a:gd name="T90" fmla="*/ 290 w 425"/>
                <a:gd name="T91" fmla="*/ 357 h 486"/>
                <a:gd name="T92" fmla="*/ 279 w 425"/>
                <a:gd name="T93" fmla="*/ 353 h 486"/>
                <a:gd name="T94" fmla="*/ 248 w 425"/>
                <a:gd name="T95" fmla="*/ 336 h 486"/>
                <a:gd name="T96" fmla="*/ 165 w 425"/>
                <a:gd name="T97" fmla="*/ 184 h 486"/>
                <a:gd name="T98" fmla="*/ 146 w 425"/>
                <a:gd name="T99" fmla="*/ 161 h 486"/>
                <a:gd name="T100" fmla="*/ 121 w 425"/>
                <a:gd name="T101" fmla="*/ 173 h 486"/>
                <a:gd name="T102" fmla="*/ 76 w 425"/>
                <a:gd name="T103" fmla="*/ 220 h 486"/>
                <a:gd name="T104" fmla="*/ 64 w 425"/>
                <a:gd name="T105" fmla="*/ 230 h 486"/>
                <a:gd name="T106" fmla="*/ 24 w 425"/>
                <a:gd name="T107" fmla="*/ 278 h 486"/>
                <a:gd name="T108" fmla="*/ 4 w 425"/>
                <a:gd name="T109" fmla="*/ 331 h 486"/>
                <a:gd name="T110" fmla="*/ 19 w 425"/>
                <a:gd name="T111" fmla="*/ 355 h 486"/>
                <a:gd name="T112" fmla="*/ 66 w 425"/>
                <a:gd name="T113" fmla="*/ 407 h 486"/>
                <a:gd name="T114" fmla="*/ 123 w 425"/>
                <a:gd name="T115" fmla="*/ 468 h 486"/>
                <a:gd name="T116" fmla="*/ 136 w 425"/>
                <a:gd name="T117" fmla="*/ 475 h 486"/>
                <a:gd name="T118" fmla="*/ 151 w 425"/>
                <a:gd name="T119" fmla="*/ 482 h 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486"/>
                <a:gd name="T182" fmla="*/ 425 w 425"/>
                <a:gd name="T183" fmla="*/ 486 h 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486">
                  <a:moveTo>
                    <a:pt x="160" y="485"/>
                  </a:moveTo>
                  <a:lnTo>
                    <a:pt x="162" y="485"/>
                  </a:lnTo>
                  <a:lnTo>
                    <a:pt x="164" y="485"/>
                  </a:lnTo>
                  <a:lnTo>
                    <a:pt x="165" y="485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72" y="483"/>
                  </a:lnTo>
                  <a:lnTo>
                    <a:pt x="173" y="483"/>
                  </a:lnTo>
                  <a:lnTo>
                    <a:pt x="175" y="483"/>
                  </a:lnTo>
                  <a:lnTo>
                    <a:pt x="177" y="483"/>
                  </a:lnTo>
                  <a:lnTo>
                    <a:pt x="180" y="483"/>
                  </a:lnTo>
                  <a:lnTo>
                    <a:pt x="181" y="482"/>
                  </a:lnTo>
                  <a:lnTo>
                    <a:pt x="185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190" y="482"/>
                  </a:lnTo>
                  <a:lnTo>
                    <a:pt x="193" y="482"/>
                  </a:lnTo>
                  <a:lnTo>
                    <a:pt x="194" y="480"/>
                  </a:lnTo>
                  <a:lnTo>
                    <a:pt x="196" y="480"/>
                  </a:lnTo>
                  <a:lnTo>
                    <a:pt x="198" y="479"/>
                  </a:lnTo>
                  <a:lnTo>
                    <a:pt x="199" y="479"/>
                  </a:lnTo>
                  <a:lnTo>
                    <a:pt x="201" y="479"/>
                  </a:lnTo>
                  <a:lnTo>
                    <a:pt x="203" y="478"/>
                  </a:lnTo>
                  <a:lnTo>
                    <a:pt x="204" y="478"/>
                  </a:lnTo>
                  <a:lnTo>
                    <a:pt x="206" y="476"/>
                  </a:lnTo>
                  <a:lnTo>
                    <a:pt x="207" y="476"/>
                  </a:lnTo>
                  <a:lnTo>
                    <a:pt x="209" y="475"/>
                  </a:lnTo>
                  <a:lnTo>
                    <a:pt x="211" y="475"/>
                  </a:lnTo>
                  <a:lnTo>
                    <a:pt x="211" y="474"/>
                  </a:lnTo>
                  <a:lnTo>
                    <a:pt x="212" y="474"/>
                  </a:lnTo>
                  <a:lnTo>
                    <a:pt x="222" y="467"/>
                  </a:lnTo>
                  <a:lnTo>
                    <a:pt x="233" y="456"/>
                  </a:lnTo>
                  <a:lnTo>
                    <a:pt x="237" y="453"/>
                  </a:lnTo>
                  <a:lnTo>
                    <a:pt x="240" y="452"/>
                  </a:lnTo>
                  <a:lnTo>
                    <a:pt x="242" y="449"/>
                  </a:lnTo>
                  <a:lnTo>
                    <a:pt x="245" y="446"/>
                  </a:lnTo>
                  <a:lnTo>
                    <a:pt x="248" y="444"/>
                  </a:lnTo>
                  <a:lnTo>
                    <a:pt x="251" y="441"/>
                  </a:lnTo>
                  <a:lnTo>
                    <a:pt x="253" y="437"/>
                  </a:lnTo>
                  <a:lnTo>
                    <a:pt x="256" y="434"/>
                  </a:lnTo>
                  <a:lnTo>
                    <a:pt x="264" y="425"/>
                  </a:lnTo>
                  <a:lnTo>
                    <a:pt x="264" y="423"/>
                  </a:lnTo>
                  <a:lnTo>
                    <a:pt x="266" y="423"/>
                  </a:lnTo>
                  <a:lnTo>
                    <a:pt x="268" y="423"/>
                  </a:lnTo>
                  <a:lnTo>
                    <a:pt x="271" y="419"/>
                  </a:lnTo>
                  <a:lnTo>
                    <a:pt x="271" y="418"/>
                  </a:lnTo>
                  <a:lnTo>
                    <a:pt x="274" y="415"/>
                  </a:lnTo>
                  <a:lnTo>
                    <a:pt x="276" y="414"/>
                  </a:lnTo>
                  <a:lnTo>
                    <a:pt x="277" y="412"/>
                  </a:lnTo>
                  <a:lnTo>
                    <a:pt x="279" y="410"/>
                  </a:lnTo>
                  <a:lnTo>
                    <a:pt x="281" y="408"/>
                  </a:lnTo>
                  <a:lnTo>
                    <a:pt x="282" y="407"/>
                  </a:lnTo>
                  <a:lnTo>
                    <a:pt x="282" y="404"/>
                  </a:lnTo>
                  <a:lnTo>
                    <a:pt x="285" y="402"/>
                  </a:lnTo>
                  <a:lnTo>
                    <a:pt x="287" y="400"/>
                  </a:lnTo>
                  <a:lnTo>
                    <a:pt x="289" y="399"/>
                  </a:lnTo>
                  <a:lnTo>
                    <a:pt x="290" y="396"/>
                  </a:lnTo>
                  <a:lnTo>
                    <a:pt x="292" y="395"/>
                  </a:lnTo>
                  <a:lnTo>
                    <a:pt x="294" y="392"/>
                  </a:lnTo>
                  <a:lnTo>
                    <a:pt x="295" y="389"/>
                  </a:lnTo>
                  <a:lnTo>
                    <a:pt x="297" y="388"/>
                  </a:lnTo>
                  <a:lnTo>
                    <a:pt x="298" y="387"/>
                  </a:lnTo>
                  <a:lnTo>
                    <a:pt x="300" y="385"/>
                  </a:lnTo>
                  <a:lnTo>
                    <a:pt x="303" y="383"/>
                  </a:lnTo>
                  <a:lnTo>
                    <a:pt x="305" y="380"/>
                  </a:lnTo>
                  <a:lnTo>
                    <a:pt x="310" y="377"/>
                  </a:lnTo>
                  <a:lnTo>
                    <a:pt x="311" y="373"/>
                  </a:lnTo>
                  <a:lnTo>
                    <a:pt x="315" y="369"/>
                  </a:lnTo>
                  <a:lnTo>
                    <a:pt x="316" y="366"/>
                  </a:lnTo>
                  <a:lnTo>
                    <a:pt x="320" y="362"/>
                  </a:lnTo>
                  <a:lnTo>
                    <a:pt x="321" y="358"/>
                  </a:lnTo>
                  <a:lnTo>
                    <a:pt x="336" y="342"/>
                  </a:lnTo>
                  <a:lnTo>
                    <a:pt x="339" y="339"/>
                  </a:lnTo>
                  <a:lnTo>
                    <a:pt x="339" y="338"/>
                  </a:lnTo>
                  <a:lnTo>
                    <a:pt x="341" y="335"/>
                  </a:lnTo>
                  <a:lnTo>
                    <a:pt x="342" y="334"/>
                  </a:lnTo>
                  <a:lnTo>
                    <a:pt x="344" y="331"/>
                  </a:lnTo>
                  <a:lnTo>
                    <a:pt x="346" y="328"/>
                  </a:lnTo>
                  <a:lnTo>
                    <a:pt x="347" y="326"/>
                  </a:lnTo>
                  <a:lnTo>
                    <a:pt x="350" y="324"/>
                  </a:lnTo>
                  <a:lnTo>
                    <a:pt x="350" y="321"/>
                  </a:lnTo>
                  <a:lnTo>
                    <a:pt x="354" y="319"/>
                  </a:lnTo>
                  <a:lnTo>
                    <a:pt x="355" y="316"/>
                  </a:lnTo>
                  <a:lnTo>
                    <a:pt x="357" y="315"/>
                  </a:lnTo>
                  <a:lnTo>
                    <a:pt x="359" y="312"/>
                  </a:lnTo>
                  <a:lnTo>
                    <a:pt x="362" y="309"/>
                  </a:lnTo>
                  <a:lnTo>
                    <a:pt x="363" y="307"/>
                  </a:lnTo>
                  <a:lnTo>
                    <a:pt x="365" y="305"/>
                  </a:lnTo>
                  <a:lnTo>
                    <a:pt x="370" y="300"/>
                  </a:lnTo>
                  <a:lnTo>
                    <a:pt x="370" y="298"/>
                  </a:lnTo>
                  <a:lnTo>
                    <a:pt x="370" y="296"/>
                  </a:lnTo>
                  <a:lnTo>
                    <a:pt x="370" y="294"/>
                  </a:lnTo>
                  <a:lnTo>
                    <a:pt x="368" y="292"/>
                  </a:lnTo>
                  <a:lnTo>
                    <a:pt x="367" y="289"/>
                  </a:lnTo>
                  <a:lnTo>
                    <a:pt x="362" y="285"/>
                  </a:lnTo>
                  <a:lnTo>
                    <a:pt x="359" y="282"/>
                  </a:lnTo>
                  <a:lnTo>
                    <a:pt x="355" y="278"/>
                  </a:lnTo>
                  <a:lnTo>
                    <a:pt x="352" y="274"/>
                  </a:lnTo>
                  <a:lnTo>
                    <a:pt x="349" y="271"/>
                  </a:lnTo>
                  <a:lnTo>
                    <a:pt x="346" y="267"/>
                  </a:lnTo>
                  <a:lnTo>
                    <a:pt x="342" y="264"/>
                  </a:lnTo>
                  <a:lnTo>
                    <a:pt x="339" y="262"/>
                  </a:lnTo>
                  <a:lnTo>
                    <a:pt x="336" y="258"/>
                  </a:lnTo>
                  <a:lnTo>
                    <a:pt x="333" y="254"/>
                  </a:lnTo>
                  <a:lnTo>
                    <a:pt x="329" y="251"/>
                  </a:lnTo>
                  <a:lnTo>
                    <a:pt x="328" y="248"/>
                  </a:lnTo>
                  <a:lnTo>
                    <a:pt x="324" y="244"/>
                  </a:lnTo>
                  <a:lnTo>
                    <a:pt x="321" y="241"/>
                  </a:lnTo>
                  <a:lnTo>
                    <a:pt x="318" y="239"/>
                  </a:lnTo>
                  <a:lnTo>
                    <a:pt x="315" y="235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3" y="232"/>
                  </a:lnTo>
                  <a:lnTo>
                    <a:pt x="311" y="230"/>
                  </a:lnTo>
                  <a:lnTo>
                    <a:pt x="311" y="229"/>
                  </a:lnTo>
                  <a:lnTo>
                    <a:pt x="310" y="228"/>
                  </a:lnTo>
                  <a:lnTo>
                    <a:pt x="310" y="226"/>
                  </a:lnTo>
                  <a:lnTo>
                    <a:pt x="308" y="225"/>
                  </a:lnTo>
                  <a:lnTo>
                    <a:pt x="307" y="224"/>
                  </a:lnTo>
                  <a:lnTo>
                    <a:pt x="305" y="222"/>
                  </a:lnTo>
                  <a:lnTo>
                    <a:pt x="303" y="221"/>
                  </a:lnTo>
                  <a:lnTo>
                    <a:pt x="302" y="220"/>
                  </a:lnTo>
                  <a:lnTo>
                    <a:pt x="302" y="218"/>
                  </a:lnTo>
                  <a:lnTo>
                    <a:pt x="300" y="216"/>
                  </a:lnTo>
                  <a:lnTo>
                    <a:pt x="300" y="214"/>
                  </a:lnTo>
                  <a:lnTo>
                    <a:pt x="298" y="211"/>
                  </a:lnTo>
                  <a:lnTo>
                    <a:pt x="298" y="210"/>
                  </a:lnTo>
                  <a:lnTo>
                    <a:pt x="297" y="209"/>
                  </a:lnTo>
                  <a:lnTo>
                    <a:pt x="297" y="206"/>
                  </a:lnTo>
                  <a:lnTo>
                    <a:pt x="295" y="203"/>
                  </a:lnTo>
                  <a:lnTo>
                    <a:pt x="295" y="202"/>
                  </a:lnTo>
                  <a:lnTo>
                    <a:pt x="295" y="201"/>
                  </a:lnTo>
                  <a:lnTo>
                    <a:pt x="294" y="199"/>
                  </a:lnTo>
                  <a:lnTo>
                    <a:pt x="294" y="196"/>
                  </a:lnTo>
                  <a:lnTo>
                    <a:pt x="294" y="195"/>
                  </a:lnTo>
                  <a:lnTo>
                    <a:pt x="294" y="194"/>
                  </a:lnTo>
                  <a:lnTo>
                    <a:pt x="292" y="194"/>
                  </a:lnTo>
                  <a:lnTo>
                    <a:pt x="292" y="192"/>
                  </a:lnTo>
                  <a:lnTo>
                    <a:pt x="294" y="183"/>
                  </a:lnTo>
                  <a:lnTo>
                    <a:pt x="295" y="176"/>
                  </a:lnTo>
                  <a:lnTo>
                    <a:pt x="313" y="157"/>
                  </a:lnTo>
                  <a:lnTo>
                    <a:pt x="313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34" y="137"/>
                  </a:lnTo>
                  <a:lnTo>
                    <a:pt x="337" y="135"/>
                  </a:lnTo>
                  <a:lnTo>
                    <a:pt x="339" y="133"/>
                  </a:lnTo>
                  <a:lnTo>
                    <a:pt x="350" y="123"/>
                  </a:lnTo>
                  <a:lnTo>
                    <a:pt x="372" y="103"/>
                  </a:lnTo>
                  <a:lnTo>
                    <a:pt x="373" y="103"/>
                  </a:lnTo>
                  <a:lnTo>
                    <a:pt x="373" y="101"/>
                  </a:lnTo>
                  <a:lnTo>
                    <a:pt x="375" y="101"/>
                  </a:lnTo>
                  <a:lnTo>
                    <a:pt x="375" y="100"/>
                  </a:lnTo>
                  <a:lnTo>
                    <a:pt x="376" y="100"/>
                  </a:lnTo>
                  <a:lnTo>
                    <a:pt x="376" y="99"/>
                  </a:lnTo>
                  <a:lnTo>
                    <a:pt x="376" y="97"/>
                  </a:lnTo>
                  <a:lnTo>
                    <a:pt x="389" y="88"/>
                  </a:lnTo>
                  <a:lnTo>
                    <a:pt x="401" y="78"/>
                  </a:lnTo>
                  <a:lnTo>
                    <a:pt x="415" y="66"/>
                  </a:lnTo>
                  <a:lnTo>
                    <a:pt x="415" y="65"/>
                  </a:lnTo>
                  <a:lnTo>
                    <a:pt x="417" y="65"/>
                  </a:lnTo>
                  <a:lnTo>
                    <a:pt x="424" y="57"/>
                  </a:lnTo>
                  <a:lnTo>
                    <a:pt x="367" y="0"/>
                  </a:lnTo>
                  <a:lnTo>
                    <a:pt x="359" y="4"/>
                  </a:lnTo>
                  <a:lnTo>
                    <a:pt x="346" y="16"/>
                  </a:lnTo>
                  <a:lnTo>
                    <a:pt x="344" y="17"/>
                  </a:lnTo>
                  <a:lnTo>
                    <a:pt x="328" y="31"/>
                  </a:lnTo>
                  <a:lnTo>
                    <a:pt x="315" y="42"/>
                  </a:lnTo>
                  <a:lnTo>
                    <a:pt x="305" y="50"/>
                  </a:lnTo>
                  <a:lnTo>
                    <a:pt x="285" y="66"/>
                  </a:lnTo>
                  <a:lnTo>
                    <a:pt x="284" y="66"/>
                  </a:lnTo>
                  <a:lnTo>
                    <a:pt x="282" y="66"/>
                  </a:lnTo>
                  <a:lnTo>
                    <a:pt x="282" y="67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79" y="70"/>
                  </a:lnTo>
                  <a:lnTo>
                    <a:pt x="279" y="72"/>
                  </a:lnTo>
                  <a:lnTo>
                    <a:pt x="277" y="72"/>
                  </a:lnTo>
                  <a:lnTo>
                    <a:pt x="277" y="70"/>
                  </a:lnTo>
                  <a:lnTo>
                    <a:pt x="276" y="70"/>
                  </a:lnTo>
                  <a:lnTo>
                    <a:pt x="274" y="70"/>
                  </a:lnTo>
                  <a:lnTo>
                    <a:pt x="274" y="72"/>
                  </a:lnTo>
                  <a:lnTo>
                    <a:pt x="271" y="69"/>
                  </a:lnTo>
                  <a:lnTo>
                    <a:pt x="271" y="66"/>
                  </a:lnTo>
                  <a:lnTo>
                    <a:pt x="268" y="65"/>
                  </a:lnTo>
                  <a:lnTo>
                    <a:pt x="266" y="62"/>
                  </a:lnTo>
                  <a:lnTo>
                    <a:pt x="264" y="61"/>
                  </a:lnTo>
                  <a:lnTo>
                    <a:pt x="263" y="59"/>
                  </a:lnTo>
                  <a:lnTo>
                    <a:pt x="259" y="58"/>
                  </a:lnTo>
                  <a:lnTo>
                    <a:pt x="258" y="57"/>
                  </a:lnTo>
                  <a:lnTo>
                    <a:pt x="256" y="55"/>
                  </a:lnTo>
                  <a:lnTo>
                    <a:pt x="255" y="55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50" y="54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1"/>
                  </a:lnTo>
                  <a:lnTo>
                    <a:pt x="243" y="51"/>
                  </a:lnTo>
                  <a:lnTo>
                    <a:pt x="242" y="51"/>
                  </a:lnTo>
                  <a:lnTo>
                    <a:pt x="242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48"/>
                  </a:lnTo>
                  <a:lnTo>
                    <a:pt x="235" y="48"/>
                  </a:lnTo>
                  <a:lnTo>
                    <a:pt x="232" y="48"/>
                  </a:lnTo>
                  <a:lnTo>
                    <a:pt x="230" y="48"/>
                  </a:lnTo>
                  <a:lnTo>
                    <a:pt x="227" y="48"/>
                  </a:lnTo>
                  <a:lnTo>
                    <a:pt x="225" y="48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9" y="50"/>
                  </a:lnTo>
                  <a:lnTo>
                    <a:pt x="216" y="50"/>
                  </a:lnTo>
                  <a:lnTo>
                    <a:pt x="212" y="51"/>
                  </a:lnTo>
                  <a:lnTo>
                    <a:pt x="211" y="52"/>
                  </a:lnTo>
                  <a:lnTo>
                    <a:pt x="207" y="52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201" y="57"/>
                  </a:lnTo>
                  <a:lnTo>
                    <a:pt x="199" y="58"/>
                  </a:lnTo>
                  <a:lnTo>
                    <a:pt x="198" y="59"/>
                  </a:lnTo>
                  <a:lnTo>
                    <a:pt x="198" y="61"/>
                  </a:lnTo>
                  <a:lnTo>
                    <a:pt x="196" y="61"/>
                  </a:lnTo>
                  <a:lnTo>
                    <a:pt x="196" y="62"/>
                  </a:lnTo>
                  <a:lnTo>
                    <a:pt x="194" y="62"/>
                  </a:lnTo>
                  <a:lnTo>
                    <a:pt x="193" y="63"/>
                  </a:lnTo>
                  <a:lnTo>
                    <a:pt x="193" y="65"/>
                  </a:lnTo>
                  <a:lnTo>
                    <a:pt x="186" y="74"/>
                  </a:lnTo>
                  <a:lnTo>
                    <a:pt x="180" y="85"/>
                  </a:lnTo>
                  <a:lnTo>
                    <a:pt x="177" y="93"/>
                  </a:lnTo>
                  <a:lnTo>
                    <a:pt x="175" y="97"/>
                  </a:lnTo>
                  <a:lnTo>
                    <a:pt x="173" y="103"/>
                  </a:lnTo>
                  <a:lnTo>
                    <a:pt x="173" y="108"/>
                  </a:lnTo>
                  <a:lnTo>
                    <a:pt x="173" y="114"/>
                  </a:lnTo>
                  <a:lnTo>
                    <a:pt x="172" y="120"/>
                  </a:lnTo>
                  <a:lnTo>
                    <a:pt x="170" y="122"/>
                  </a:lnTo>
                  <a:lnTo>
                    <a:pt x="170" y="123"/>
                  </a:lnTo>
                  <a:lnTo>
                    <a:pt x="168" y="124"/>
                  </a:lnTo>
                  <a:lnTo>
                    <a:pt x="168" y="126"/>
                  </a:lnTo>
                  <a:lnTo>
                    <a:pt x="167" y="127"/>
                  </a:lnTo>
                  <a:lnTo>
                    <a:pt x="165" y="129"/>
                  </a:lnTo>
                  <a:lnTo>
                    <a:pt x="164" y="131"/>
                  </a:lnTo>
                  <a:lnTo>
                    <a:pt x="162" y="133"/>
                  </a:lnTo>
                  <a:lnTo>
                    <a:pt x="159" y="135"/>
                  </a:lnTo>
                  <a:lnTo>
                    <a:pt x="157" y="137"/>
                  </a:lnTo>
                  <a:lnTo>
                    <a:pt x="155" y="139"/>
                  </a:lnTo>
                  <a:lnTo>
                    <a:pt x="154" y="141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49" y="145"/>
                  </a:lnTo>
                  <a:lnTo>
                    <a:pt x="149" y="146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6" y="149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4" y="153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7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67" y="177"/>
                  </a:lnTo>
                  <a:lnTo>
                    <a:pt x="167" y="179"/>
                  </a:lnTo>
                  <a:lnTo>
                    <a:pt x="168" y="180"/>
                  </a:lnTo>
                  <a:lnTo>
                    <a:pt x="168" y="182"/>
                  </a:lnTo>
                  <a:lnTo>
                    <a:pt x="170" y="183"/>
                  </a:lnTo>
                  <a:lnTo>
                    <a:pt x="172" y="184"/>
                  </a:lnTo>
                  <a:lnTo>
                    <a:pt x="172" y="186"/>
                  </a:lnTo>
                  <a:lnTo>
                    <a:pt x="173" y="188"/>
                  </a:lnTo>
                  <a:lnTo>
                    <a:pt x="173" y="190"/>
                  </a:lnTo>
                  <a:lnTo>
                    <a:pt x="175" y="191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7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0" y="199"/>
                  </a:lnTo>
                  <a:lnTo>
                    <a:pt x="180" y="202"/>
                  </a:lnTo>
                  <a:lnTo>
                    <a:pt x="181" y="203"/>
                  </a:lnTo>
                  <a:lnTo>
                    <a:pt x="181" y="205"/>
                  </a:lnTo>
                  <a:lnTo>
                    <a:pt x="183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5" y="211"/>
                  </a:lnTo>
                  <a:lnTo>
                    <a:pt x="186" y="213"/>
                  </a:lnTo>
                  <a:lnTo>
                    <a:pt x="188" y="214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90" y="220"/>
                  </a:lnTo>
                  <a:lnTo>
                    <a:pt x="190" y="222"/>
                  </a:lnTo>
                  <a:lnTo>
                    <a:pt x="191" y="224"/>
                  </a:lnTo>
                  <a:lnTo>
                    <a:pt x="191" y="226"/>
                  </a:lnTo>
                  <a:lnTo>
                    <a:pt x="193" y="230"/>
                  </a:lnTo>
                  <a:lnTo>
                    <a:pt x="193" y="232"/>
                  </a:lnTo>
                  <a:lnTo>
                    <a:pt x="193" y="236"/>
                  </a:lnTo>
                  <a:lnTo>
                    <a:pt x="194" y="237"/>
                  </a:lnTo>
                  <a:lnTo>
                    <a:pt x="196" y="239"/>
                  </a:lnTo>
                  <a:lnTo>
                    <a:pt x="196" y="240"/>
                  </a:lnTo>
                  <a:lnTo>
                    <a:pt x="196" y="241"/>
                  </a:lnTo>
                  <a:lnTo>
                    <a:pt x="196" y="243"/>
                  </a:lnTo>
                  <a:lnTo>
                    <a:pt x="196" y="244"/>
                  </a:lnTo>
                  <a:lnTo>
                    <a:pt x="198" y="245"/>
                  </a:lnTo>
                  <a:lnTo>
                    <a:pt x="198" y="247"/>
                  </a:lnTo>
                  <a:lnTo>
                    <a:pt x="201" y="251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3" y="259"/>
                  </a:lnTo>
                  <a:lnTo>
                    <a:pt x="204" y="262"/>
                  </a:lnTo>
                  <a:lnTo>
                    <a:pt x="206" y="264"/>
                  </a:lnTo>
                  <a:lnTo>
                    <a:pt x="207" y="267"/>
                  </a:lnTo>
                  <a:lnTo>
                    <a:pt x="207" y="270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4"/>
                  </a:lnTo>
                  <a:lnTo>
                    <a:pt x="209" y="275"/>
                  </a:lnTo>
                  <a:lnTo>
                    <a:pt x="211" y="277"/>
                  </a:lnTo>
                  <a:lnTo>
                    <a:pt x="211" y="278"/>
                  </a:lnTo>
                  <a:lnTo>
                    <a:pt x="211" y="279"/>
                  </a:lnTo>
                  <a:lnTo>
                    <a:pt x="212" y="281"/>
                  </a:lnTo>
                  <a:lnTo>
                    <a:pt x="214" y="286"/>
                  </a:lnTo>
                  <a:lnTo>
                    <a:pt x="217" y="292"/>
                  </a:lnTo>
                  <a:lnTo>
                    <a:pt x="219" y="296"/>
                  </a:lnTo>
                  <a:lnTo>
                    <a:pt x="222" y="301"/>
                  </a:lnTo>
                  <a:lnTo>
                    <a:pt x="225" y="305"/>
                  </a:lnTo>
                  <a:lnTo>
                    <a:pt x="227" y="309"/>
                  </a:lnTo>
                  <a:lnTo>
                    <a:pt x="230" y="315"/>
                  </a:lnTo>
                  <a:lnTo>
                    <a:pt x="233" y="319"/>
                  </a:lnTo>
                  <a:lnTo>
                    <a:pt x="237" y="320"/>
                  </a:lnTo>
                  <a:lnTo>
                    <a:pt x="238" y="323"/>
                  </a:lnTo>
                  <a:lnTo>
                    <a:pt x="242" y="326"/>
                  </a:lnTo>
                  <a:lnTo>
                    <a:pt x="243" y="327"/>
                  </a:lnTo>
                  <a:lnTo>
                    <a:pt x="245" y="328"/>
                  </a:lnTo>
                  <a:lnTo>
                    <a:pt x="248" y="331"/>
                  </a:lnTo>
                  <a:lnTo>
                    <a:pt x="251" y="332"/>
                  </a:lnTo>
                  <a:lnTo>
                    <a:pt x="253" y="334"/>
                  </a:lnTo>
                  <a:lnTo>
                    <a:pt x="256" y="336"/>
                  </a:lnTo>
                  <a:lnTo>
                    <a:pt x="258" y="336"/>
                  </a:lnTo>
                  <a:lnTo>
                    <a:pt x="261" y="338"/>
                  </a:lnTo>
                  <a:lnTo>
                    <a:pt x="264" y="339"/>
                  </a:lnTo>
                  <a:lnTo>
                    <a:pt x="266" y="342"/>
                  </a:lnTo>
                  <a:lnTo>
                    <a:pt x="269" y="343"/>
                  </a:lnTo>
                  <a:lnTo>
                    <a:pt x="271" y="343"/>
                  </a:lnTo>
                  <a:lnTo>
                    <a:pt x="274" y="345"/>
                  </a:lnTo>
                  <a:lnTo>
                    <a:pt x="276" y="345"/>
                  </a:lnTo>
                  <a:lnTo>
                    <a:pt x="277" y="346"/>
                  </a:lnTo>
                  <a:lnTo>
                    <a:pt x="279" y="346"/>
                  </a:lnTo>
                  <a:lnTo>
                    <a:pt x="281" y="347"/>
                  </a:lnTo>
                  <a:lnTo>
                    <a:pt x="282" y="347"/>
                  </a:lnTo>
                  <a:lnTo>
                    <a:pt x="284" y="347"/>
                  </a:lnTo>
                  <a:lnTo>
                    <a:pt x="285" y="347"/>
                  </a:lnTo>
                  <a:lnTo>
                    <a:pt x="287" y="347"/>
                  </a:lnTo>
                  <a:lnTo>
                    <a:pt x="287" y="349"/>
                  </a:lnTo>
                  <a:lnTo>
                    <a:pt x="289" y="349"/>
                  </a:lnTo>
                  <a:lnTo>
                    <a:pt x="290" y="349"/>
                  </a:lnTo>
                  <a:lnTo>
                    <a:pt x="292" y="349"/>
                  </a:lnTo>
                  <a:lnTo>
                    <a:pt x="297" y="353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302" y="355"/>
                  </a:lnTo>
                  <a:lnTo>
                    <a:pt x="300" y="355"/>
                  </a:lnTo>
                  <a:lnTo>
                    <a:pt x="300" y="357"/>
                  </a:lnTo>
                  <a:lnTo>
                    <a:pt x="298" y="357"/>
                  </a:lnTo>
                  <a:lnTo>
                    <a:pt x="297" y="358"/>
                  </a:lnTo>
                  <a:lnTo>
                    <a:pt x="294" y="358"/>
                  </a:lnTo>
                  <a:lnTo>
                    <a:pt x="290" y="357"/>
                  </a:lnTo>
                  <a:lnTo>
                    <a:pt x="289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4" y="357"/>
                  </a:lnTo>
                  <a:lnTo>
                    <a:pt x="282" y="357"/>
                  </a:lnTo>
                  <a:lnTo>
                    <a:pt x="282" y="355"/>
                  </a:lnTo>
                  <a:lnTo>
                    <a:pt x="281" y="354"/>
                  </a:lnTo>
                  <a:lnTo>
                    <a:pt x="279" y="353"/>
                  </a:lnTo>
                  <a:lnTo>
                    <a:pt x="279" y="351"/>
                  </a:lnTo>
                  <a:lnTo>
                    <a:pt x="277" y="351"/>
                  </a:lnTo>
                  <a:lnTo>
                    <a:pt x="277" y="350"/>
                  </a:lnTo>
                  <a:lnTo>
                    <a:pt x="276" y="351"/>
                  </a:lnTo>
                  <a:lnTo>
                    <a:pt x="276" y="353"/>
                  </a:lnTo>
                  <a:lnTo>
                    <a:pt x="274" y="353"/>
                  </a:lnTo>
                  <a:lnTo>
                    <a:pt x="259" y="346"/>
                  </a:lnTo>
                  <a:lnTo>
                    <a:pt x="248" y="336"/>
                  </a:lnTo>
                  <a:lnTo>
                    <a:pt x="237" y="326"/>
                  </a:lnTo>
                  <a:lnTo>
                    <a:pt x="225" y="311"/>
                  </a:lnTo>
                  <a:lnTo>
                    <a:pt x="204" y="274"/>
                  </a:lnTo>
                  <a:lnTo>
                    <a:pt x="178" y="209"/>
                  </a:lnTo>
                  <a:lnTo>
                    <a:pt x="177" y="205"/>
                  </a:lnTo>
                  <a:lnTo>
                    <a:pt x="175" y="201"/>
                  </a:lnTo>
                  <a:lnTo>
                    <a:pt x="173" y="194"/>
                  </a:lnTo>
                  <a:lnTo>
                    <a:pt x="165" y="184"/>
                  </a:lnTo>
                  <a:lnTo>
                    <a:pt x="155" y="172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1" y="165"/>
                  </a:lnTo>
                  <a:lnTo>
                    <a:pt x="149" y="164"/>
                  </a:lnTo>
                  <a:lnTo>
                    <a:pt x="147" y="163"/>
                  </a:lnTo>
                  <a:lnTo>
                    <a:pt x="146" y="161"/>
                  </a:lnTo>
                  <a:lnTo>
                    <a:pt x="139" y="160"/>
                  </a:lnTo>
                  <a:lnTo>
                    <a:pt x="129" y="167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25" y="169"/>
                  </a:lnTo>
                  <a:lnTo>
                    <a:pt x="123" y="171"/>
                  </a:lnTo>
                  <a:lnTo>
                    <a:pt x="123" y="172"/>
                  </a:lnTo>
                  <a:lnTo>
                    <a:pt x="121" y="173"/>
                  </a:lnTo>
                  <a:lnTo>
                    <a:pt x="82" y="216"/>
                  </a:lnTo>
                  <a:lnTo>
                    <a:pt x="81" y="216"/>
                  </a:lnTo>
                  <a:lnTo>
                    <a:pt x="81" y="217"/>
                  </a:lnTo>
                  <a:lnTo>
                    <a:pt x="79" y="217"/>
                  </a:lnTo>
                  <a:lnTo>
                    <a:pt x="79" y="218"/>
                  </a:lnTo>
                  <a:lnTo>
                    <a:pt x="77" y="218"/>
                  </a:lnTo>
                  <a:lnTo>
                    <a:pt x="77" y="220"/>
                  </a:lnTo>
                  <a:lnTo>
                    <a:pt x="76" y="220"/>
                  </a:lnTo>
                  <a:lnTo>
                    <a:pt x="74" y="221"/>
                  </a:lnTo>
                  <a:lnTo>
                    <a:pt x="74" y="222"/>
                  </a:lnTo>
                  <a:lnTo>
                    <a:pt x="73" y="224"/>
                  </a:lnTo>
                  <a:lnTo>
                    <a:pt x="71" y="225"/>
                  </a:lnTo>
                  <a:lnTo>
                    <a:pt x="69" y="226"/>
                  </a:lnTo>
                  <a:lnTo>
                    <a:pt x="68" y="228"/>
                  </a:lnTo>
                  <a:lnTo>
                    <a:pt x="66" y="229"/>
                  </a:lnTo>
                  <a:lnTo>
                    <a:pt x="64" y="230"/>
                  </a:lnTo>
                  <a:lnTo>
                    <a:pt x="63" y="233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1" y="236"/>
                  </a:lnTo>
                  <a:lnTo>
                    <a:pt x="61" y="237"/>
                  </a:lnTo>
                  <a:lnTo>
                    <a:pt x="60" y="237"/>
                  </a:lnTo>
                  <a:lnTo>
                    <a:pt x="58" y="240"/>
                  </a:lnTo>
                  <a:lnTo>
                    <a:pt x="24" y="278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6"/>
                  </a:lnTo>
                  <a:lnTo>
                    <a:pt x="3" y="328"/>
                  </a:lnTo>
                  <a:lnTo>
                    <a:pt x="3" y="330"/>
                  </a:lnTo>
                  <a:lnTo>
                    <a:pt x="4" y="331"/>
                  </a:lnTo>
                  <a:lnTo>
                    <a:pt x="4" y="334"/>
                  </a:lnTo>
                  <a:lnTo>
                    <a:pt x="6" y="336"/>
                  </a:lnTo>
                  <a:lnTo>
                    <a:pt x="8" y="339"/>
                  </a:lnTo>
                  <a:lnTo>
                    <a:pt x="9" y="343"/>
                  </a:lnTo>
                  <a:lnTo>
                    <a:pt x="12" y="347"/>
                  </a:lnTo>
                  <a:lnTo>
                    <a:pt x="14" y="350"/>
                  </a:lnTo>
                  <a:lnTo>
                    <a:pt x="17" y="353"/>
                  </a:lnTo>
                  <a:lnTo>
                    <a:pt x="19" y="355"/>
                  </a:lnTo>
                  <a:lnTo>
                    <a:pt x="21" y="358"/>
                  </a:lnTo>
                  <a:lnTo>
                    <a:pt x="34" y="372"/>
                  </a:lnTo>
                  <a:lnTo>
                    <a:pt x="38" y="376"/>
                  </a:lnTo>
                  <a:lnTo>
                    <a:pt x="40" y="380"/>
                  </a:lnTo>
                  <a:lnTo>
                    <a:pt x="63" y="402"/>
                  </a:lnTo>
                  <a:lnTo>
                    <a:pt x="64" y="406"/>
                  </a:lnTo>
                  <a:lnTo>
                    <a:pt x="66" y="406"/>
                  </a:lnTo>
                  <a:lnTo>
                    <a:pt x="66" y="407"/>
                  </a:lnTo>
                  <a:lnTo>
                    <a:pt x="94" y="437"/>
                  </a:lnTo>
                  <a:lnTo>
                    <a:pt x="115" y="461"/>
                  </a:lnTo>
                  <a:lnTo>
                    <a:pt x="118" y="463"/>
                  </a:lnTo>
                  <a:lnTo>
                    <a:pt x="120" y="464"/>
                  </a:lnTo>
                  <a:lnTo>
                    <a:pt x="120" y="465"/>
                  </a:lnTo>
                  <a:lnTo>
                    <a:pt x="121" y="467"/>
                  </a:lnTo>
                  <a:lnTo>
                    <a:pt x="123" y="467"/>
                  </a:lnTo>
                  <a:lnTo>
                    <a:pt x="123" y="468"/>
                  </a:lnTo>
                  <a:lnTo>
                    <a:pt x="125" y="468"/>
                  </a:lnTo>
                  <a:lnTo>
                    <a:pt x="129" y="472"/>
                  </a:lnTo>
                  <a:lnTo>
                    <a:pt x="131" y="472"/>
                  </a:lnTo>
                  <a:lnTo>
                    <a:pt x="131" y="474"/>
                  </a:lnTo>
                  <a:lnTo>
                    <a:pt x="133" y="474"/>
                  </a:lnTo>
                  <a:lnTo>
                    <a:pt x="134" y="474"/>
                  </a:lnTo>
                  <a:lnTo>
                    <a:pt x="134" y="475"/>
                  </a:lnTo>
                  <a:lnTo>
                    <a:pt x="136" y="475"/>
                  </a:lnTo>
                  <a:lnTo>
                    <a:pt x="138" y="478"/>
                  </a:lnTo>
                  <a:lnTo>
                    <a:pt x="139" y="478"/>
                  </a:lnTo>
                  <a:lnTo>
                    <a:pt x="141" y="479"/>
                  </a:lnTo>
                  <a:lnTo>
                    <a:pt x="142" y="479"/>
                  </a:lnTo>
                  <a:lnTo>
                    <a:pt x="146" y="479"/>
                  </a:lnTo>
                  <a:lnTo>
                    <a:pt x="147" y="480"/>
                  </a:lnTo>
                  <a:lnTo>
                    <a:pt x="149" y="480"/>
                  </a:lnTo>
                  <a:lnTo>
                    <a:pt x="151" y="482"/>
                  </a:lnTo>
                  <a:lnTo>
                    <a:pt x="152" y="482"/>
                  </a:lnTo>
                  <a:lnTo>
                    <a:pt x="154" y="482"/>
                  </a:lnTo>
                  <a:lnTo>
                    <a:pt x="155" y="483"/>
                  </a:lnTo>
                  <a:lnTo>
                    <a:pt x="157" y="483"/>
                  </a:lnTo>
                  <a:lnTo>
                    <a:pt x="159" y="483"/>
                  </a:lnTo>
                  <a:lnTo>
                    <a:pt x="160" y="485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59" y="3447"/>
              <a:ext cx="245" cy="355"/>
            </a:xfrm>
            <a:custGeom>
              <a:avLst/>
              <a:gdLst>
                <a:gd name="T0" fmla="*/ 68 w 245"/>
                <a:gd name="T1" fmla="*/ 199 h 355"/>
                <a:gd name="T2" fmla="*/ 74 w 245"/>
                <a:gd name="T3" fmla="*/ 108 h 355"/>
                <a:gd name="T4" fmla="*/ 92 w 245"/>
                <a:gd name="T5" fmla="*/ 142 h 355"/>
                <a:gd name="T6" fmla="*/ 102 w 245"/>
                <a:gd name="T7" fmla="*/ 155 h 355"/>
                <a:gd name="T8" fmla="*/ 115 w 245"/>
                <a:gd name="T9" fmla="*/ 166 h 355"/>
                <a:gd name="T10" fmla="*/ 125 w 245"/>
                <a:gd name="T11" fmla="*/ 173 h 355"/>
                <a:gd name="T12" fmla="*/ 133 w 245"/>
                <a:gd name="T13" fmla="*/ 179 h 355"/>
                <a:gd name="T14" fmla="*/ 151 w 245"/>
                <a:gd name="T15" fmla="*/ 184 h 355"/>
                <a:gd name="T16" fmla="*/ 159 w 245"/>
                <a:gd name="T17" fmla="*/ 191 h 355"/>
                <a:gd name="T18" fmla="*/ 169 w 245"/>
                <a:gd name="T19" fmla="*/ 192 h 355"/>
                <a:gd name="T20" fmla="*/ 178 w 245"/>
                <a:gd name="T21" fmla="*/ 195 h 355"/>
                <a:gd name="T22" fmla="*/ 188 w 245"/>
                <a:gd name="T23" fmla="*/ 199 h 355"/>
                <a:gd name="T24" fmla="*/ 198 w 245"/>
                <a:gd name="T25" fmla="*/ 203 h 355"/>
                <a:gd name="T26" fmla="*/ 206 w 245"/>
                <a:gd name="T27" fmla="*/ 206 h 355"/>
                <a:gd name="T28" fmla="*/ 182 w 245"/>
                <a:gd name="T29" fmla="*/ 204 h 355"/>
                <a:gd name="T30" fmla="*/ 172 w 245"/>
                <a:gd name="T31" fmla="*/ 203 h 355"/>
                <a:gd name="T32" fmla="*/ 159 w 245"/>
                <a:gd name="T33" fmla="*/ 198 h 355"/>
                <a:gd name="T34" fmla="*/ 148 w 245"/>
                <a:gd name="T35" fmla="*/ 193 h 355"/>
                <a:gd name="T36" fmla="*/ 100 w 245"/>
                <a:gd name="T37" fmla="*/ 162 h 355"/>
                <a:gd name="T38" fmla="*/ 84 w 245"/>
                <a:gd name="T39" fmla="*/ 143 h 355"/>
                <a:gd name="T40" fmla="*/ 87 w 245"/>
                <a:gd name="T41" fmla="*/ 337 h 355"/>
                <a:gd name="T42" fmla="*/ 112 w 245"/>
                <a:gd name="T43" fmla="*/ 314 h 355"/>
                <a:gd name="T44" fmla="*/ 120 w 245"/>
                <a:gd name="T45" fmla="*/ 309 h 355"/>
                <a:gd name="T46" fmla="*/ 126 w 245"/>
                <a:gd name="T47" fmla="*/ 302 h 355"/>
                <a:gd name="T48" fmla="*/ 131 w 245"/>
                <a:gd name="T49" fmla="*/ 295 h 355"/>
                <a:gd name="T50" fmla="*/ 144 w 245"/>
                <a:gd name="T51" fmla="*/ 283 h 355"/>
                <a:gd name="T52" fmla="*/ 151 w 245"/>
                <a:gd name="T53" fmla="*/ 278 h 355"/>
                <a:gd name="T54" fmla="*/ 213 w 245"/>
                <a:gd name="T55" fmla="*/ 204 h 355"/>
                <a:gd name="T56" fmla="*/ 239 w 245"/>
                <a:gd name="T57" fmla="*/ 161 h 355"/>
                <a:gd name="T58" fmla="*/ 219 w 245"/>
                <a:gd name="T59" fmla="*/ 158 h 355"/>
                <a:gd name="T60" fmla="*/ 200 w 245"/>
                <a:gd name="T61" fmla="*/ 158 h 355"/>
                <a:gd name="T62" fmla="*/ 178 w 245"/>
                <a:gd name="T63" fmla="*/ 158 h 355"/>
                <a:gd name="T64" fmla="*/ 157 w 245"/>
                <a:gd name="T65" fmla="*/ 158 h 355"/>
                <a:gd name="T66" fmla="*/ 136 w 245"/>
                <a:gd name="T67" fmla="*/ 158 h 355"/>
                <a:gd name="T68" fmla="*/ 122 w 245"/>
                <a:gd name="T69" fmla="*/ 154 h 355"/>
                <a:gd name="T70" fmla="*/ 110 w 245"/>
                <a:gd name="T71" fmla="*/ 149 h 355"/>
                <a:gd name="T72" fmla="*/ 107 w 245"/>
                <a:gd name="T73" fmla="*/ 143 h 355"/>
                <a:gd name="T74" fmla="*/ 104 w 245"/>
                <a:gd name="T75" fmla="*/ 131 h 355"/>
                <a:gd name="T76" fmla="*/ 104 w 245"/>
                <a:gd name="T77" fmla="*/ 109 h 355"/>
                <a:gd name="T78" fmla="*/ 112 w 245"/>
                <a:gd name="T79" fmla="*/ 100 h 355"/>
                <a:gd name="T80" fmla="*/ 123 w 245"/>
                <a:gd name="T81" fmla="*/ 89 h 355"/>
                <a:gd name="T82" fmla="*/ 143 w 245"/>
                <a:gd name="T83" fmla="*/ 70 h 355"/>
                <a:gd name="T84" fmla="*/ 148 w 245"/>
                <a:gd name="T85" fmla="*/ 10 h 355"/>
                <a:gd name="T86" fmla="*/ 52 w 245"/>
                <a:gd name="T87" fmla="*/ 69 h 355"/>
                <a:gd name="T88" fmla="*/ 48 w 245"/>
                <a:gd name="T89" fmla="*/ 142 h 355"/>
                <a:gd name="T90" fmla="*/ 11 w 245"/>
                <a:gd name="T91" fmla="*/ 184 h 355"/>
                <a:gd name="T92" fmla="*/ 1 w 245"/>
                <a:gd name="T93" fmla="*/ 206 h 355"/>
                <a:gd name="T94" fmla="*/ 0 w 245"/>
                <a:gd name="T95" fmla="*/ 221 h 355"/>
                <a:gd name="T96" fmla="*/ 1 w 245"/>
                <a:gd name="T97" fmla="*/ 237 h 355"/>
                <a:gd name="T98" fmla="*/ 8 w 245"/>
                <a:gd name="T99" fmla="*/ 260 h 355"/>
                <a:gd name="T100" fmla="*/ 14 w 245"/>
                <a:gd name="T101" fmla="*/ 273 h 355"/>
                <a:gd name="T102" fmla="*/ 29 w 245"/>
                <a:gd name="T103" fmla="*/ 298 h 355"/>
                <a:gd name="T104" fmla="*/ 34 w 245"/>
                <a:gd name="T105" fmla="*/ 303 h 355"/>
                <a:gd name="T106" fmla="*/ 42 w 245"/>
                <a:gd name="T107" fmla="*/ 273 h 355"/>
                <a:gd name="T108" fmla="*/ 40 w 245"/>
                <a:gd name="T109" fmla="*/ 218 h 355"/>
                <a:gd name="T110" fmla="*/ 26 w 245"/>
                <a:gd name="T111" fmla="*/ 203 h 355"/>
                <a:gd name="T112" fmla="*/ 48 w 245"/>
                <a:gd name="T113" fmla="*/ 226 h 355"/>
                <a:gd name="T114" fmla="*/ 47 w 245"/>
                <a:gd name="T115" fmla="*/ 294 h 355"/>
                <a:gd name="T116" fmla="*/ 42 w 245"/>
                <a:gd name="T117" fmla="*/ 320 h 355"/>
                <a:gd name="T118" fmla="*/ 52 w 245"/>
                <a:gd name="T119" fmla="*/ 337 h 355"/>
                <a:gd name="T120" fmla="*/ 68 w 245"/>
                <a:gd name="T121" fmla="*/ 352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355"/>
                <a:gd name="T185" fmla="*/ 245 w 245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355">
                  <a:moveTo>
                    <a:pt x="68" y="352"/>
                  </a:moveTo>
                  <a:lnTo>
                    <a:pt x="69" y="321"/>
                  </a:lnTo>
                  <a:lnTo>
                    <a:pt x="69" y="290"/>
                  </a:lnTo>
                  <a:lnTo>
                    <a:pt x="68" y="260"/>
                  </a:lnTo>
                  <a:lnTo>
                    <a:pt x="68" y="229"/>
                  </a:lnTo>
                  <a:lnTo>
                    <a:pt x="68" y="199"/>
                  </a:lnTo>
                  <a:lnTo>
                    <a:pt x="68" y="169"/>
                  </a:lnTo>
                  <a:lnTo>
                    <a:pt x="69" y="138"/>
                  </a:lnTo>
                  <a:lnTo>
                    <a:pt x="71" y="108"/>
                  </a:lnTo>
                  <a:lnTo>
                    <a:pt x="74" y="105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2" y="124"/>
                  </a:lnTo>
                  <a:lnTo>
                    <a:pt x="82" y="126"/>
                  </a:lnTo>
                  <a:lnTo>
                    <a:pt x="92" y="142"/>
                  </a:lnTo>
                  <a:lnTo>
                    <a:pt x="94" y="145"/>
                  </a:lnTo>
                  <a:lnTo>
                    <a:pt x="95" y="147"/>
                  </a:lnTo>
                  <a:lnTo>
                    <a:pt x="97" y="149"/>
                  </a:lnTo>
                  <a:lnTo>
                    <a:pt x="99" y="150"/>
                  </a:lnTo>
                  <a:lnTo>
                    <a:pt x="100" y="153"/>
                  </a:lnTo>
                  <a:lnTo>
                    <a:pt x="102" y="155"/>
                  </a:lnTo>
                  <a:lnTo>
                    <a:pt x="105" y="157"/>
                  </a:lnTo>
                  <a:lnTo>
                    <a:pt x="107" y="160"/>
                  </a:lnTo>
                  <a:lnTo>
                    <a:pt x="108" y="161"/>
                  </a:lnTo>
                  <a:lnTo>
                    <a:pt x="110" y="162"/>
                  </a:lnTo>
                  <a:lnTo>
                    <a:pt x="113" y="165"/>
                  </a:lnTo>
                  <a:lnTo>
                    <a:pt x="115" y="166"/>
                  </a:lnTo>
                  <a:lnTo>
                    <a:pt x="117" y="168"/>
                  </a:lnTo>
                  <a:lnTo>
                    <a:pt x="118" y="170"/>
                  </a:lnTo>
                  <a:lnTo>
                    <a:pt x="120" y="170"/>
                  </a:lnTo>
                  <a:lnTo>
                    <a:pt x="122" y="172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6" y="174"/>
                  </a:lnTo>
                  <a:lnTo>
                    <a:pt x="128" y="174"/>
                  </a:lnTo>
                  <a:lnTo>
                    <a:pt x="128" y="176"/>
                  </a:lnTo>
                  <a:lnTo>
                    <a:pt x="130" y="176"/>
                  </a:lnTo>
                  <a:lnTo>
                    <a:pt x="131" y="177"/>
                  </a:lnTo>
                  <a:lnTo>
                    <a:pt x="133" y="179"/>
                  </a:lnTo>
                  <a:lnTo>
                    <a:pt x="135" y="179"/>
                  </a:lnTo>
                  <a:lnTo>
                    <a:pt x="136" y="179"/>
                  </a:lnTo>
                  <a:lnTo>
                    <a:pt x="136" y="180"/>
                  </a:lnTo>
                  <a:lnTo>
                    <a:pt x="138" y="180"/>
                  </a:lnTo>
                  <a:lnTo>
                    <a:pt x="139" y="181"/>
                  </a:lnTo>
                  <a:lnTo>
                    <a:pt x="151" y="184"/>
                  </a:lnTo>
                  <a:lnTo>
                    <a:pt x="154" y="187"/>
                  </a:lnTo>
                  <a:lnTo>
                    <a:pt x="156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9" y="189"/>
                  </a:lnTo>
                  <a:lnTo>
                    <a:pt x="159" y="191"/>
                  </a:lnTo>
                  <a:lnTo>
                    <a:pt x="161" y="191"/>
                  </a:lnTo>
                  <a:lnTo>
                    <a:pt x="162" y="191"/>
                  </a:lnTo>
                  <a:lnTo>
                    <a:pt x="164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0" y="193"/>
                  </a:lnTo>
                  <a:lnTo>
                    <a:pt x="172" y="193"/>
                  </a:lnTo>
                  <a:lnTo>
                    <a:pt x="172" y="195"/>
                  </a:lnTo>
                  <a:lnTo>
                    <a:pt x="174" y="195"/>
                  </a:lnTo>
                  <a:lnTo>
                    <a:pt x="177" y="195"/>
                  </a:lnTo>
                  <a:lnTo>
                    <a:pt x="178" y="195"/>
                  </a:lnTo>
                  <a:lnTo>
                    <a:pt x="180" y="196"/>
                  </a:lnTo>
                  <a:lnTo>
                    <a:pt x="182" y="196"/>
                  </a:lnTo>
                  <a:lnTo>
                    <a:pt x="183" y="196"/>
                  </a:lnTo>
                  <a:lnTo>
                    <a:pt x="185" y="198"/>
                  </a:lnTo>
                  <a:lnTo>
                    <a:pt x="187" y="198"/>
                  </a:lnTo>
                  <a:lnTo>
                    <a:pt x="188" y="199"/>
                  </a:lnTo>
                  <a:lnTo>
                    <a:pt x="190" y="199"/>
                  </a:lnTo>
                  <a:lnTo>
                    <a:pt x="191" y="200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6" y="202"/>
                  </a:lnTo>
                  <a:lnTo>
                    <a:pt x="198" y="203"/>
                  </a:lnTo>
                  <a:lnTo>
                    <a:pt x="200" y="203"/>
                  </a:lnTo>
                  <a:lnTo>
                    <a:pt x="201" y="203"/>
                  </a:lnTo>
                  <a:lnTo>
                    <a:pt x="203" y="203"/>
                  </a:lnTo>
                  <a:lnTo>
                    <a:pt x="204" y="204"/>
                  </a:lnTo>
                  <a:lnTo>
                    <a:pt x="206" y="204"/>
                  </a:lnTo>
                  <a:lnTo>
                    <a:pt x="206" y="206"/>
                  </a:lnTo>
                  <a:lnTo>
                    <a:pt x="208" y="206"/>
                  </a:lnTo>
                  <a:lnTo>
                    <a:pt x="206" y="206"/>
                  </a:lnTo>
                  <a:lnTo>
                    <a:pt x="206" y="207"/>
                  </a:lnTo>
                  <a:lnTo>
                    <a:pt x="185" y="206"/>
                  </a:lnTo>
                  <a:lnTo>
                    <a:pt x="185" y="204"/>
                  </a:lnTo>
                  <a:lnTo>
                    <a:pt x="182" y="204"/>
                  </a:lnTo>
                  <a:lnTo>
                    <a:pt x="180" y="203"/>
                  </a:lnTo>
                  <a:lnTo>
                    <a:pt x="178" y="203"/>
                  </a:lnTo>
                  <a:lnTo>
                    <a:pt x="177" y="203"/>
                  </a:lnTo>
                  <a:lnTo>
                    <a:pt x="175" y="203"/>
                  </a:lnTo>
                  <a:lnTo>
                    <a:pt x="174" y="203"/>
                  </a:lnTo>
                  <a:lnTo>
                    <a:pt x="172" y="203"/>
                  </a:lnTo>
                  <a:lnTo>
                    <a:pt x="170" y="203"/>
                  </a:lnTo>
                  <a:lnTo>
                    <a:pt x="167" y="202"/>
                  </a:lnTo>
                  <a:lnTo>
                    <a:pt x="165" y="200"/>
                  </a:lnTo>
                  <a:lnTo>
                    <a:pt x="164" y="200"/>
                  </a:lnTo>
                  <a:lnTo>
                    <a:pt x="162" y="199"/>
                  </a:lnTo>
                  <a:lnTo>
                    <a:pt x="159" y="198"/>
                  </a:lnTo>
                  <a:lnTo>
                    <a:pt x="157" y="198"/>
                  </a:lnTo>
                  <a:lnTo>
                    <a:pt x="156" y="196"/>
                  </a:lnTo>
                  <a:lnTo>
                    <a:pt x="154" y="196"/>
                  </a:lnTo>
                  <a:lnTo>
                    <a:pt x="152" y="195"/>
                  </a:lnTo>
                  <a:lnTo>
                    <a:pt x="151" y="195"/>
                  </a:lnTo>
                  <a:lnTo>
                    <a:pt x="148" y="193"/>
                  </a:lnTo>
                  <a:lnTo>
                    <a:pt x="146" y="192"/>
                  </a:lnTo>
                  <a:lnTo>
                    <a:pt x="144" y="192"/>
                  </a:lnTo>
                  <a:lnTo>
                    <a:pt x="143" y="191"/>
                  </a:lnTo>
                  <a:lnTo>
                    <a:pt x="133" y="187"/>
                  </a:lnTo>
                  <a:lnTo>
                    <a:pt x="118" y="177"/>
                  </a:lnTo>
                  <a:lnTo>
                    <a:pt x="100" y="162"/>
                  </a:lnTo>
                  <a:lnTo>
                    <a:pt x="89" y="149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78" y="138"/>
                  </a:lnTo>
                  <a:lnTo>
                    <a:pt x="76" y="344"/>
                  </a:lnTo>
                  <a:lnTo>
                    <a:pt x="82" y="341"/>
                  </a:lnTo>
                  <a:lnTo>
                    <a:pt x="84" y="340"/>
                  </a:lnTo>
                  <a:lnTo>
                    <a:pt x="86" y="339"/>
                  </a:lnTo>
                  <a:lnTo>
                    <a:pt x="87" y="337"/>
                  </a:lnTo>
                  <a:lnTo>
                    <a:pt x="89" y="337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2" y="333"/>
                  </a:lnTo>
                  <a:lnTo>
                    <a:pt x="108" y="318"/>
                  </a:lnTo>
                  <a:lnTo>
                    <a:pt x="112" y="314"/>
                  </a:lnTo>
                  <a:lnTo>
                    <a:pt x="113" y="313"/>
                  </a:lnTo>
                  <a:lnTo>
                    <a:pt x="115" y="311"/>
                  </a:lnTo>
                  <a:lnTo>
                    <a:pt x="117" y="311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20" y="309"/>
                  </a:lnTo>
                  <a:lnTo>
                    <a:pt x="120" y="307"/>
                  </a:lnTo>
                  <a:lnTo>
                    <a:pt x="122" y="306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3"/>
                  </a:lnTo>
                  <a:lnTo>
                    <a:pt x="126" y="302"/>
                  </a:lnTo>
                  <a:lnTo>
                    <a:pt x="128" y="301"/>
                  </a:lnTo>
                  <a:lnTo>
                    <a:pt x="128" y="299"/>
                  </a:lnTo>
                  <a:lnTo>
                    <a:pt x="130" y="299"/>
                  </a:lnTo>
                  <a:lnTo>
                    <a:pt x="130" y="298"/>
                  </a:lnTo>
                  <a:lnTo>
                    <a:pt x="130" y="297"/>
                  </a:lnTo>
                  <a:lnTo>
                    <a:pt x="131" y="295"/>
                  </a:lnTo>
                  <a:lnTo>
                    <a:pt x="138" y="288"/>
                  </a:lnTo>
                  <a:lnTo>
                    <a:pt x="139" y="288"/>
                  </a:lnTo>
                  <a:lnTo>
                    <a:pt x="141" y="287"/>
                  </a:lnTo>
                  <a:lnTo>
                    <a:pt x="143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6" y="282"/>
                  </a:lnTo>
                  <a:lnTo>
                    <a:pt x="148" y="280"/>
                  </a:lnTo>
                  <a:lnTo>
                    <a:pt x="148" y="279"/>
                  </a:lnTo>
                  <a:lnTo>
                    <a:pt x="148" y="278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64" y="263"/>
                  </a:lnTo>
                  <a:lnTo>
                    <a:pt x="204" y="217"/>
                  </a:lnTo>
                  <a:lnTo>
                    <a:pt x="211" y="208"/>
                  </a:lnTo>
                  <a:lnTo>
                    <a:pt x="213" y="207"/>
                  </a:lnTo>
                  <a:lnTo>
                    <a:pt x="213" y="206"/>
                  </a:lnTo>
                  <a:lnTo>
                    <a:pt x="213" y="204"/>
                  </a:lnTo>
                  <a:lnTo>
                    <a:pt x="213" y="203"/>
                  </a:lnTo>
                  <a:lnTo>
                    <a:pt x="213" y="202"/>
                  </a:lnTo>
                  <a:lnTo>
                    <a:pt x="221" y="193"/>
                  </a:lnTo>
                  <a:lnTo>
                    <a:pt x="235" y="181"/>
                  </a:lnTo>
                  <a:lnTo>
                    <a:pt x="244" y="174"/>
                  </a:lnTo>
                  <a:lnTo>
                    <a:pt x="239" y="161"/>
                  </a:lnTo>
                  <a:lnTo>
                    <a:pt x="237" y="160"/>
                  </a:lnTo>
                  <a:lnTo>
                    <a:pt x="234" y="160"/>
                  </a:lnTo>
                  <a:lnTo>
                    <a:pt x="230" y="160"/>
                  </a:lnTo>
                  <a:lnTo>
                    <a:pt x="227" y="160"/>
                  </a:lnTo>
                  <a:lnTo>
                    <a:pt x="224" y="158"/>
                  </a:lnTo>
                  <a:lnTo>
                    <a:pt x="219" y="158"/>
                  </a:lnTo>
                  <a:lnTo>
                    <a:pt x="216" y="158"/>
                  </a:lnTo>
                  <a:lnTo>
                    <a:pt x="213" y="158"/>
                  </a:lnTo>
                  <a:lnTo>
                    <a:pt x="209" y="158"/>
                  </a:lnTo>
                  <a:lnTo>
                    <a:pt x="206" y="158"/>
                  </a:lnTo>
                  <a:lnTo>
                    <a:pt x="203" y="158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1" y="158"/>
                  </a:lnTo>
                  <a:lnTo>
                    <a:pt x="188" y="158"/>
                  </a:lnTo>
                  <a:lnTo>
                    <a:pt x="185" y="158"/>
                  </a:lnTo>
                  <a:lnTo>
                    <a:pt x="182" y="158"/>
                  </a:lnTo>
                  <a:lnTo>
                    <a:pt x="178" y="158"/>
                  </a:lnTo>
                  <a:lnTo>
                    <a:pt x="175" y="158"/>
                  </a:lnTo>
                  <a:lnTo>
                    <a:pt x="170" y="158"/>
                  </a:lnTo>
                  <a:lnTo>
                    <a:pt x="167" y="158"/>
                  </a:lnTo>
                  <a:lnTo>
                    <a:pt x="164" y="158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4" y="158"/>
                  </a:lnTo>
                  <a:lnTo>
                    <a:pt x="151" y="158"/>
                  </a:lnTo>
                  <a:lnTo>
                    <a:pt x="148" y="158"/>
                  </a:lnTo>
                  <a:lnTo>
                    <a:pt x="144" y="158"/>
                  </a:lnTo>
                  <a:lnTo>
                    <a:pt x="139" y="158"/>
                  </a:lnTo>
                  <a:lnTo>
                    <a:pt x="136" y="158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8" y="157"/>
                  </a:lnTo>
                  <a:lnTo>
                    <a:pt x="125" y="157"/>
                  </a:lnTo>
                  <a:lnTo>
                    <a:pt x="123" y="155"/>
                  </a:lnTo>
                  <a:lnTo>
                    <a:pt x="122" y="154"/>
                  </a:lnTo>
                  <a:lnTo>
                    <a:pt x="118" y="154"/>
                  </a:lnTo>
                  <a:lnTo>
                    <a:pt x="117" y="153"/>
                  </a:lnTo>
                  <a:lnTo>
                    <a:pt x="115" y="151"/>
                  </a:lnTo>
                  <a:lnTo>
                    <a:pt x="113" y="150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08" y="149"/>
                  </a:lnTo>
                  <a:lnTo>
                    <a:pt x="108" y="147"/>
                  </a:lnTo>
                  <a:lnTo>
                    <a:pt x="108" y="146"/>
                  </a:lnTo>
                  <a:lnTo>
                    <a:pt x="107" y="146"/>
                  </a:lnTo>
                  <a:lnTo>
                    <a:pt x="107" y="145"/>
                  </a:lnTo>
                  <a:lnTo>
                    <a:pt x="107" y="143"/>
                  </a:lnTo>
                  <a:lnTo>
                    <a:pt x="105" y="142"/>
                  </a:lnTo>
                  <a:lnTo>
                    <a:pt x="105" y="139"/>
                  </a:lnTo>
                  <a:lnTo>
                    <a:pt x="104" y="138"/>
                  </a:lnTo>
                  <a:lnTo>
                    <a:pt x="104" y="135"/>
                  </a:lnTo>
                  <a:lnTo>
                    <a:pt x="104" y="134"/>
                  </a:lnTo>
                  <a:lnTo>
                    <a:pt x="104" y="131"/>
                  </a:lnTo>
                  <a:lnTo>
                    <a:pt x="102" y="128"/>
                  </a:lnTo>
                  <a:lnTo>
                    <a:pt x="102" y="127"/>
                  </a:lnTo>
                  <a:lnTo>
                    <a:pt x="102" y="123"/>
                  </a:lnTo>
                  <a:lnTo>
                    <a:pt x="102" y="118"/>
                  </a:lnTo>
                  <a:lnTo>
                    <a:pt x="102" y="113"/>
                  </a:lnTo>
                  <a:lnTo>
                    <a:pt x="104" y="109"/>
                  </a:lnTo>
                  <a:lnTo>
                    <a:pt x="105" y="108"/>
                  </a:lnTo>
                  <a:lnTo>
                    <a:pt x="107" y="107"/>
                  </a:lnTo>
                  <a:lnTo>
                    <a:pt x="108" y="105"/>
                  </a:lnTo>
                  <a:lnTo>
                    <a:pt x="108" y="104"/>
                  </a:lnTo>
                  <a:lnTo>
                    <a:pt x="110" y="103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7" y="96"/>
                  </a:lnTo>
                  <a:lnTo>
                    <a:pt x="118" y="93"/>
                  </a:lnTo>
                  <a:lnTo>
                    <a:pt x="122" y="92"/>
                  </a:lnTo>
                  <a:lnTo>
                    <a:pt x="123" y="89"/>
                  </a:lnTo>
                  <a:lnTo>
                    <a:pt x="126" y="86"/>
                  </a:lnTo>
                  <a:lnTo>
                    <a:pt x="130" y="85"/>
                  </a:lnTo>
                  <a:lnTo>
                    <a:pt x="131" y="82"/>
                  </a:lnTo>
                  <a:lnTo>
                    <a:pt x="135" y="80"/>
                  </a:lnTo>
                  <a:lnTo>
                    <a:pt x="136" y="77"/>
                  </a:lnTo>
                  <a:lnTo>
                    <a:pt x="143" y="70"/>
                  </a:lnTo>
                  <a:lnTo>
                    <a:pt x="146" y="62"/>
                  </a:lnTo>
                  <a:lnTo>
                    <a:pt x="148" y="52"/>
                  </a:lnTo>
                  <a:lnTo>
                    <a:pt x="149" y="43"/>
                  </a:lnTo>
                  <a:lnTo>
                    <a:pt x="148" y="32"/>
                  </a:lnTo>
                  <a:lnTo>
                    <a:pt x="148" y="21"/>
                  </a:lnTo>
                  <a:lnTo>
                    <a:pt x="148" y="10"/>
                  </a:lnTo>
                  <a:lnTo>
                    <a:pt x="148" y="1"/>
                  </a:lnTo>
                  <a:lnTo>
                    <a:pt x="53" y="0"/>
                  </a:lnTo>
                  <a:lnTo>
                    <a:pt x="52" y="16"/>
                  </a:lnTo>
                  <a:lnTo>
                    <a:pt x="52" y="33"/>
                  </a:lnTo>
                  <a:lnTo>
                    <a:pt x="52" y="51"/>
                  </a:lnTo>
                  <a:lnTo>
                    <a:pt x="52" y="69"/>
                  </a:lnTo>
                  <a:lnTo>
                    <a:pt x="52" y="86"/>
                  </a:lnTo>
                  <a:lnTo>
                    <a:pt x="52" y="104"/>
                  </a:lnTo>
                  <a:lnTo>
                    <a:pt x="50" y="120"/>
                  </a:lnTo>
                  <a:lnTo>
                    <a:pt x="48" y="138"/>
                  </a:lnTo>
                  <a:lnTo>
                    <a:pt x="48" y="139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6"/>
                  </a:lnTo>
                  <a:lnTo>
                    <a:pt x="43" y="150"/>
                  </a:lnTo>
                  <a:lnTo>
                    <a:pt x="35" y="160"/>
                  </a:lnTo>
                  <a:lnTo>
                    <a:pt x="24" y="172"/>
                  </a:lnTo>
                  <a:lnTo>
                    <a:pt x="11" y="184"/>
                  </a:lnTo>
                  <a:lnTo>
                    <a:pt x="4" y="198"/>
                  </a:lnTo>
                  <a:lnTo>
                    <a:pt x="3" y="198"/>
                  </a:lnTo>
                  <a:lnTo>
                    <a:pt x="3" y="200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1" y="206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0" y="223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1" y="233"/>
                  </a:lnTo>
                  <a:lnTo>
                    <a:pt x="1" y="237"/>
                  </a:lnTo>
                  <a:lnTo>
                    <a:pt x="3" y="242"/>
                  </a:lnTo>
                  <a:lnTo>
                    <a:pt x="3" y="248"/>
                  </a:lnTo>
                  <a:lnTo>
                    <a:pt x="4" y="253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8" y="260"/>
                  </a:lnTo>
                  <a:lnTo>
                    <a:pt x="8" y="263"/>
                  </a:lnTo>
                  <a:lnTo>
                    <a:pt x="9" y="264"/>
                  </a:lnTo>
                  <a:lnTo>
                    <a:pt x="11" y="264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3"/>
                  </a:lnTo>
                  <a:lnTo>
                    <a:pt x="26" y="292"/>
                  </a:lnTo>
                  <a:lnTo>
                    <a:pt x="26" y="294"/>
                  </a:lnTo>
                  <a:lnTo>
                    <a:pt x="27" y="295"/>
                  </a:lnTo>
                  <a:lnTo>
                    <a:pt x="27" y="297"/>
                  </a:lnTo>
                  <a:lnTo>
                    <a:pt x="29" y="297"/>
                  </a:lnTo>
                  <a:lnTo>
                    <a:pt x="29" y="298"/>
                  </a:lnTo>
                  <a:lnTo>
                    <a:pt x="29" y="299"/>
                  </a:lnTo>
                  <a:lnTo>
                    <a:pt x="30" y="299"/>
                  </a:lnTo>
                  <a:lnTo>
                    <a:pt x="30" y="301"/>
                  </a:lnTo>
                  <a:lnTo>
                    <a:pt x="30" y="302"/>
                  </a:lnTo>
                  <a:lnTo>
                    <a:pt x="32" y="303"/>
                  </a:lnTo>
                  <a:lnTo>
                    <a:pt x="34" y="303"/>
                  </a:lnTo>
                  <a:lnTo>
                    <a:pt x="35" y="303"/>
                  </a:lnTo>
                  <a:lnTo>
                    <a:pt x="37" y="305"/>
                  </a:lnTo>
                  <a:lnTo>
                    <a:pt x="39" y="305"/>
                  </a:lnTo>
                  <a:lnTo>
                    <a:pt x="40" y="294"/>
                  </a:lnTo>
                  <a:lnTo>
                    <a:pt x="40" y="284"/>
                  </a:lnTo>
                  <a:lnTo>
                    <a:pt x="42" y="273"/>
                  </a:lnTo>
                  <a:lnTo>
                    <a:pt x="42" y="261"/>
                  </a:lnTo>
                  <a:lnTo>
                    <a:pt x="42" y="250"/>
                  </a:lnTo>
                  <a:lnTo>
                    <a:pt x="42" y="240"/>
                  </a:lnTo>
                  <a:lnTo>
                    <a:pt x="42" y="230"/>
                  </a:lnTo>
                  <a:lnTo>
                    <a:pt x="40" y="219"/>
                  </a:lnTo>
                  <a:lnTo>
                    <a:pt x="40" y="218"/>
                  </a:lnTo>
                  <a:lnTo>
                    <a:pt x="40" y="217"/>
                  </a:lnTo>
                  <a:lnTo>
                    <a:pt x="40" y="215"/>
                  </a:lnTo>
                  <a:lnTo>
                    <a:pt x="39" y="214"/>
                  </a:lnTo>
                  <a:lnTo>
                    <a:pt x="35" y="210"/>
                  </a:lnTo>
                  <a:lnTo>
                    <a:pt x="34" y="208"/>
                  </a:lnTo>
                  <a:lnTo>
                    <a:pt x="26" y="203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40" y="202"/>
                  </a:lnTo>
                  <a:lnTo>
                    <a:pt x="45" y="210"/>
                  </a:lnTo>
                  <a:lnTo>
                    <a:pt x="48" y="215"/>
                  </a:lnTo>
                  <a:lnTo>
                    <a:pt x="48" y="226"/>
                  </a:lnTo>
                  <a:lnTo>
                    <a:pt x="48" y="237"/>
                  </a:lnTo>
                  <a:lnTo>
                    <a:pt x="48" y="249"/>
                  </a:lnTo>
                  <a:lnTo>
                    <a:pt x="48" y="260"/>
                  </a:lnTo>
                  <a:lnTo>
                    <a:pt x="48" y="271"/>
                  </a:lnTo>
                  <a:lnTo>
                    <a:pt x="48" y="283"/>
                  </a:lnTo>
                  <a:lnTo>
                    <a:pt x="47" y="294"/>
                  </a:lnTo>
                  <a:lnTo>
                    <a:pt x="45" y="305"/>
                  </a:lnTo>
                  <a:lnTo>
                    <a:pt x="45" y="307"/>
                  </a:lnTo>
                  <a:lnTo>
                    <a:pt x="43" y="310"/>
                  </a:lnTo>
                  <a:lnTo>
                    <a:pt x="43" y="314"/>
                  </a:lnTo>
                  <a:lnTo>
                    <a:pt x="42" y="318"/>
                  </a:lnTo>
                  <a:lnTo>
                    <a:pt x="42" y="320"/>
                  </a:lnTo>
                  <a:lnTo>
                    <a:pt x="43" y="321"/>
                  </a:lnTo>
                  <a:lnTo>
                    <a:pt x="43" y="322"/>
                  </a:lnTo>
                  <a:lnTo>
                    <a:pt x="43" y="325"/>
                  </a:lnTo>
                  <a:lnTo>
                    <a:pt x="45" y="326"/>
                  </a:lnTo>
                  <a:lnTo>
                    <a:pt x="45" y="328"/>
                  </a:lnTo>
                  <a:lnTo>
                    <a:pt x="52" y="337"/>
                  </a:lnTo>
                  <a:lnTo>
                    <a:pt x="63" y="351"/>
                  </a:lnTo>
                  <a:lnTo>
                    <a:pt x="65" y="351"/>
                  </a:lnTo>
                  <a:lnTo>
                    <a:pt x="65" y="352"/>
                  </a:lnTo>
                  <a:lnTo>
                    <a:pt x="66" y="352"/>
                  </a:lnTo>
                  <a:lnTo>
                    <a:pt x="66" y="354"/>
                  </a:lnTo>
                  <a:lnTo>
                    <a:pt x="68" y="352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49" y="3632"/>
              <a:ext cx="99" cy="162"/>
            </a:xfrm>
            <a:custGeom>
              <a:avLst/>
              <a:gdLst>
                <a:gd name="T0" fmla="*/ 71 w 99"/>
                <a:gd name="T1" fmla="*/ 158 h 162"/>
                <a:gd name="T2" fmla="*/ 73 w 99"/>
                <a:gd name="T3" fmla="*/ 156 h 162"/>
                <a:gd name="T4" fmla="*/ 76 w 99"/>
                <a:gd name="T5" fmla="*/ 150 h 162"/>
                <a:gd name="T6" fmla="*/ 86 w 99"/>
                <a:gd name="T7" fmla="*/ 129 h 162"/>
                <a:gd name="T8" fmla="*/ 91 w 99"/>
                <a:gd name="T9" fmla="*/ 117 h 162"/>
                <a:gd name="T10" fmla="*/ 93 w 99"/>
                <a:gd name="T11" fmla="*/ 113 h 162"/>
                <a:gd name="T12" fmla="*/ 94 w 99"/>
                <a:gd name="T13" fmla="*/ 108 h 162"/>
                <a:gd name="T14" fmla="*/ 96 w 99"/>
                <a:gd name="T15" fmla="*/ 101 h 162"/>
                <a:gd name="T16" fmla="*/ 98 w 99"/>
                <a:gd name="T17" fmla="*/ 92 h 162"/>
                <a:gd name="T18" fmla="*/ 96 w 99"/>
                <a:gd name="T19" fmla="*/ 82 h 162"/>
                <a:gd name="T20" fmla="*/ 94 w 99"/>
                <a:gd name="T21" fmla="*/ 74 h 162"/>
                <a:gd name="T22" fmla="*/ 93 w 99"/>
                <a:gd name="T23" fmla="*/ 69 h 162"/>
                <a:gd name="T24" fmla="*/ 93 w 99"/>
                <a:gd name="T25" fmla="*/ 66 h 162"/>
                <a:gd name="T26" fmla="*/ 80 w 99"/>
                <a:gd name="T27" fmla="*/ 40 h 162"/>
                <a:gd name="T28" fmla="*/ 70 w 99"/>
                <a:gd name="T29" fmla="*/ 25 h 162"/>
                <a:gd name="T30" fmla="*/ 52 w 99"/>
                <a:gd name="T31" fmla="*/ 2 h 162"/>
                <a:gd name="T32" fmla="*/ 50 w 99"/>
                <a:gd name="T33" fmla="*/ 1 h 162"/>
                <a:gd name="T34" fmla="*/ 47 w 99"/>
                <a:gd name="T35" fmla="*/ 0 h 162"/>
                <a:gd name="T36" fmla="*/ 44 w 99"/>
                <a:gd name="T37" fmla="*/ 0 h 162"/>
                <a:gd name="T38" fmla="*/ 44 w 99"/>
                <a:gd name="T39" fmla="*/ 2 h 162"/>
                <a:gd name="T40" fmla="*/ 42 w 99"/>
                <a:gd name="T41" fmla="*/ 5 h 162"/>
                <a:gd name="T42" fmla="*/ 35 w 99"/>
                <a:gd name="T43" fmla="*/ 16 h 162"/>
                <a:gd name="T44" fmla="*/ 32 w 99"/>
                <a:gd name="T45" fmla="*/ 18 h 162"/>
                <a:gd name="T46" fmla="*/ 29 w 99"/>
                <a:gd name="T47" fmla="*/ 23 h 162"/>
                <a:gd name="T48" fmla="*/ 26 w 99"/>
                <a:gd name="T49" fmla="*/ 27 h 162"/>
                <a:gd name="T50" fmla="*/ 22 w 99"/>
                <a:gd name="T51" fmla="*/ 31 h 162"/>
                <a:gd name="T52" fmla="*/ 19 w 99"/>
                <a:gd name="T53" fmla="*/ 33 h 162"/>
                <a:gd name="T54" fmla="*/ 16 w 99"/>
                <a:gd name="T55" fmla="*/ 37 h 162"/>
                <a:gd name="T56" fmla="*/ 13 w 99"/>
                <a:gd name="T57" fmla="*/ 40 h 162"/>
                <a:gd name="T58" fmla="*/ 9 w 99"/>
                <a:gd name="T59" fmla="*/ 44 h 162"/>
                <a:gd name="T60" fmla="*/ 8 w 99"/>
                <a:gd name="T61" fmla="*/ 46 h 162"/>
                <a:gd name="T62" fmla="*/ 6 w 99"/>
                <a:gd name="T63" fmla="*/ 47 h 162"/>
                <a:gd name="T64" fmla="*/ 4 w 99"/>
                <a:gd name="T65" fmla="*/ 48 h 162"/>
                <a:gd name="T66" fmla="*/ 3 w 99"/>
                <a:gd name="T67" fmla="*/ 51 h 162"/>
                <a:gd name="T68" fmla="*/ 1 w 99"/>
                <a:gd name="T69" fmla="*/ 55 h 162"/>
                <a:gd name="T70" fmla="*/ 0 w 99"/>
                <a:gd name="T71" fmla="*/ 60 h 162"/>
                <a:gd name="T72" fmla="*/ 0 w 99"/>
                <a:gd name="T73" fmla="*/ 66 h 162"/>
                <a:gd name="T74" fmla="*/ 0 w 99"/>
                <a:gd name="T75" fmla="*/ 73 h 162"/>
                <a:gd name="T76" fmla="*/ 3 w 99"/>
                <a:gd name="T77" fmla="*/ 79 h 162"/>
                <a:gd name="T78" fmla="*/ 6 w 99"/>
                <a:gd name="T79" fmla="*/ 86 h 162"/>
                <a:gd name="T80" fmla="*/ 9 w 99"/>
                <a:gd name="T81" fmla="*/ 92 h 162"/>
                <a:gd name="T82" fmla="*/ 26 w 99"/>
                <a:gd name="T83" fmla="*/ 110 h 162"/>
                <a:gd name="T84" fmla="*/ 26 w 99"/>
                <a:gd name="T85" fmla="*/ 113 h 162"/>
                <a:gd name="T86" fmla="*/ 31 w 99"/>
                <a:gd name="T87" fmla="*/ 116 h 162"/>
                <a:gd name="T88" fmla="*/ 52 w 99"/>
                <a:gd name="T89" fmla="*/ 140 h 162"/>
                <a:gd name="T90" fmla="*/ 68 w 99"/>
                <a:gd name="T91" fmla="*/ 161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162"/>
                <a:gd name="T140" fmla="*/ 99 w 99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162">
                  <a:moveTo>
                    <a:pt x="68" y="161"/>
                  </a:moveTo>
                  <a:lnTo>
                    <a:pt x="71" y="158"/>
                  </a:lnTo>
                  <a:lnTo>
                    <a:pt x="71" y="156"/>
                  </a:lnTo>
                  <a:lnTo>
                    <a:pt x="73" y="156"/>
                  </a:lnTo>
                  <a:lnTo>
                    <a:pt x="73" y="155"/>
                  </a:lnTo>
                  <a:lnTo>
                    <a:pt x="76" y="150"/>
                  </a:lnTo>
                  <a:lnTo>
                    <a:pt x="84" y="135"/>
                  </a:lnTo>
                  <a:lnTo>
                    <a:pt x="86" y="129"/>
                  </a:lnTo>
                  <a:lnTo>
                    <a:pt x="91" y="119"/>
                  </a:lnTo>
                  <a:lnTo>
                    <a:pt x="91" y="117"/>
                  </a:lnTo>
                  <a:lnTo>
                    <a:pt x="93" y="116"/>
                  </a:lnTo>
                  <a:lnTo>
                    <a:pt x="93" y="113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6" y="105"/>
                  </a:lnTo>
                  <a:lnTo>
                    <a:pt x="96" y="101"/>
                  </a:lnTo>
                  <a:lnTo>
                    <a:pt x="98" y="96"/>
                  </a:lnTo>
                  <a:lnTo>
                    <a:pt x="98" y="92"/>
                  </a:lnTo>
                  <a:lnTo>
                    <a:pt x="98" y="87"/>
                  </a:lnTo>
                  <a:lnTo>
                    <a:pt x="96" y="82"/>
                  </a:lnTo>
                  <a:lnTo>
                    <a:pt x="96" y="78"/>
                  </a:lnTo>
                  <a:lnTo>
                    <a:pt x="94" y="74"/>
                  </a:lnTo>
                  <a:lnTo>
                    <a:pt x="93" y="70"/>
                  </a:lnTo>
                  <a:lnTo>
                    <a:pt x="93" y="69"/>
                  </a:lnTo>
                  <a:lnTo>
                    <a:pt x="93" y="67"/>
                  </a:lnTo>
                  <a:lnTo>
                    <a:pt x="93" y="66"/>
                  </a:lnTo>
                  <a:lnTo>
                    <a:pt x="89" y="55"/>
                  </a:lnTo>
                  <a:lnTo>
                    <a:pt x="80" y="40"/>
                  </a:lnTo>
                  <a:lnTo>
                    <a:pt x="75" y="35"/>
                  </a:lnTo>
                  <a:lnTo>
                    <a:pt x="70" y="25"/>
                  </a:lnTo>
                  <a:lnTo>
                    <a:pt x="66" y="20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37" y="12"/>
                  </a:lnTo>
                  <a:lnTo>
                    <a:pt x="35" y="16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9" y="23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6" y="37"/>
                  </a:lnTo>
                  <a:lnTo>
                    <a:pt x="14" y="39"/>
                  </a:lnTo>
                  <a:lnTo>
                    <a:pt x="13" y="40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26" y="110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7" y="113"/>
                  </a:lnTo>
                  <a:lnTo>
                    <a:pt x="31" y="116"/>
                  </a:lnTo>
                  <a:lnTo>
                    <a:pt x="35" y="121"/>
                  </a:lnTo>
                  <a:lnTo>
                    <a:pt x="52" y="140"/>
                  </a:lnTo>
                  <a:lnTo>
                    <a:pt x="63" y="158"/>
                  </a:lnTo>
                  <a:lnTo>
                    <a:pt x="68" y="161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83" y="3447"/>
              <a:ext cx="140" cy="144"/>
            </a:xfrm>
            <a:custGeom>
              <a:avLst/>
              <a:gdLst>
                <a:gd name="T0" fmla="*/ 8 w 140"/>
                <a:gd name="T1" fmla="*/ 143 h 144"/>
                <a:gd name="T2" fmla="*/ 14 w 140"/>
                <a:gd name="T3" fmla="*/ 141 h 144"/>
                <a:gd name="T4" fmla="*/ 22 w 140"/>
                <a:gd name="T5" fmla="*/ 141 h 144"/>
                <a:gd name="T6" fmla="*/ 29 w 140"/>
                <a:gd name="T7" fmla="*/ 141 h 144"/>
                <a:gd name="T8" fmla="*/ 37 w 140"/>
                <a:gd name="T9" fmla="*/ 141 h 144"/>
                <a:gd name="T10" fmla="*/ 43 w 140"/>
                <a:gd name="T11" fmla="*/ 141 h 144"/>
                <a:gd name="T12" fmla="*/ 51 w 140"/>
                <a:gd name="T13" fmla="*/ 143 h 144"/>
                <a:gd name="T14" fmla="*/ 58 w 140"/>
                <a:gd name="T15" fmla="*/ 143 h 144"/>
                <a:gd name="T16" fmla="*/ 66 w 140"/>
                <a:gd name="T17" fmla="*/ 143 h 144"/>
                <a:gd name="T18" fmla="*/ 72 w 140"/>
                <a:gd name="T19" fmla="*/ 143 h 144"/>
                <a:gd name="T20" fmla="*/ 79 w 140"/>
                <a:gd name="T21" fmla="*/ 143 h 144"/>
                <a:gd name="T22" fmla="*/ 87 w 140"/>
                <a:gd name="T23" fmla="*/ 141 h 144"/>
                <a:gd name="T24" fmla="*/ 93 w 140"/>
                <a:gd name="T25" fmla="*/ 141 h 144"/>
                <a:gd name="T26" fmla="*/ 100 w 140"/>
                <a:gd name="T27" fmla="*/ 141 h 144"/>
                <a:gd name="T28" fmla="*/ 108 w 140"/>
                <a:gd name="T29" fmla="*/ 140 h 144"/>
                <a:gd name="T30" fmla="*/ 114 w 140"/>
                <a:gd name="T31" fmla="*/ 138 h 144"/>
                <a:gd name="T32" fmla="*/ 117 w 140"/>
                <a:gd name="T33" fmla="*/ 136 h 144"/>
                <a:gd name="T34" fmla="*/ 119 w 140"/>
                <a:gd name="T35" fmla="*/ 133 h 144"/>
                <a:gd name="T36" fmla="*/ 122 w 140"/>
                <a:gd name="T37" fmla="*/ 132 h 144"/>
                <a:gd name="T38" fmla="*/ 124 w 140"/>
                <a:gd name="T39" fmla="*/ 129 h 144"/>
                <a:gd name="T40" fmla="*/ 135 w 140"/>
                <a:gd name="T41" fmla="*/ 115 h 144"/>
                <a:gd name="T42" fmla="*/ 137 w 140"/>
                <a:gd name="T43" fmla="*/ 104 h 144"/>
                <a:gd name="T44" fmla="*/ 134 w 140"/>
                <a:gd name="T45" fmla="*/ 95 h 144"/>
                <a:gd name="T46" fmla="*/ 127 w 140"/>
                <a:gd name="T47" fmla="*/ 87 h 144"/>
                <a:gd name="T48" fmla="*/ 121 w 140"/>
                <a:gd name="T49" fmla="*/ 78 h 144"/>
                <a:gd name="T50" fmla="*/ 113 w 140"/>
                <a:gd name="T51" fmla="*/ 70 h 144"/>
                <a:gd name="T52" fmla="*/ 106 w 140"/>
                <a:gd name="T53" fmla="*/ 61 h 144"/>
                <a:gd name="T54" fmla="*/ 100 w 140"/>
                <a:gd name="T55" fmla="*/ 53 h 144"/>
                <a:gd name="T56" fmla="*/ 95 w 140"/>
                <a:gd name="T57" fmla="*/ 43 h 144"/>
                <a:gd name="T58" fmla="*/ 105 w 140"/>
                <a:gd name="T59" fmla="*/ 38 h 144"/>
                <a:gd name="T60" fmla="*/ 63 w 140"/>
                <a:gd name="T61" fmla="*/ 0 h 144"/>
                <a:gd name="T62" fmla="*/ 63 w 140"/>
                <a:gd name="T63" fmla="*/ 12 h 144"/>
                <a:gd name="T64" fmla="*/ 63 w 140"/>
                <a:gd name="T65" fmla="*/ 25 h 144"/>
                <a:gd name="T66" fmla="*/ 61 w 140"/>
                <a:gd name="T67" fmla="*/ 39 h 144"/>
                <a:gd name="T68" fmla="*/ 59 w 140"/>
                <a:gd name="T69" fmla="*/ 50 h 144"/>
                <a:gd name="T70" fmla="*/ 54 w 140"/>
                <a:gd name="T71" fmla="*/ 55 h 144"/>
                <a:gd name="T72" fmla="*/ 53 w 140"/>
                <a:gd name="T73" fmla="*/ 61 h 144"/>
                <a:gd name="T74" fmla="*/ 48 w 140"/>
                <a:gd name="T75" fmla="*/ 66 h 144"/>
                <a:gd name="T76" fmla="*/ 45 w 140"/>
                <a:gd name="T77" fmla="*/ 70 h 144"/>
                <a:gd name="T78" fmla="*/ 9 w 140"/>
                <a:gd name="T79" fmla="*/ 107 h 144"/>
                <a:gd name="T80" fmla="*/ 0 w 140"/>
                <a:gd name="T81" fmla="*/ 140 h 144"/>
                <a:gd name="T82" fmla="*/ 1 w 140"/>
                <a:gd name="T83" fmla="*/ 141 h 144"/>
                <a:gd name="T84" fmla="*/ 3 w 140"/>
                <a:gd name="T85" fmla="*/ 143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44"/>
                <a:gd name="T131" fmla="*/ 140 w 140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44">
                  <a:moveTo>
                    <a:pt x="4" y="143"/>
                  </a:moveTo>
                  <a:lnTo>
                    <a:pt x="8" y="143"/>
                  </a:lnTo>
                  <a:lnTo>
                    <a:pt x="11" y="141"/>
                  </a:lnTo>
                  <a:lnTo>
                    <a:pt x="14" y="141"/>
                  </a:lnTo>
                  <a:lnTo>
                    <a:pt x="17" y="141"/>
                  </a:lnTo>
                  <a:lnTo>
                    <a:pt x="22" y="141"/>
                  </a:lnTo>
                  <a:lnTo>
                    <a:pt x="25" y="141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7" y="141"/>
                  </a:lnTo>
                  <a:lnTo>
                    <a:pt x="40" y="141"/>
                  </a:lnTo>
                  <a:lnTo>
                    <a:pt x="43" y="141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4" y="143"/>
                  </a:lnTo>
                  <a:lnTo>
                    <a:pt x="58" y="143"/>
                  </a:lnTo>
                  <a:lnTo>
                    <a:pt x="61" y="143"/>
                  </a:lnTo>
                  <a:lnTo>
                    <a:pt x="66" y="143"/>
                  </a:lnTo>
                  <a:lnTo>
                    <a:pt x="69" y="143"/>
                  </a:lnTo>
                  <a:lnTo>
                    <a:pt x="72" y="143"/>
                  </a:lnTo>
                  <a:lnTo>
                    <a:pt x="75" y="143"/>
                  </a:lnTo>
                  <a:lnTo>
                    <a:pt x="79" y="143"/>
                  </a:lnTo>
                  <a:lnTo>
                    <a:pt x="84" y="143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3" y="141"/>
                  </a:lnTo>
                  <a:lnTo>
                    <a:pt x="96" y="141"/>
                  </a:lnTo>
                  <a:lnTo>
                    <a:pt x="100" y="141"/>
                  </a:lnTo>
                  <a:lnTo>
                    <a:pt x="105" y="140"/>
                  </a:lnTo>
                  <a:lnTo>
                    <a:pt x="108" y="140"/>
                  </a:lnTo>
                  <a:lnTo>
                    <a:pt x="111" y="138"/>
                  </a:lnTo>
                  <a:lnTo>
                    <a:pt x="114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9" y="134"/>
                  </a:lnTo>
                  <a:lnTo>
                    <a:pt x="119" y="133"/>
                  </a:lnTo>
                  <a:lnTo>
                    <a:pt x="121" y="132"/>
                  </a:lnTo>
                  <a:lnTo>
                    <a:pt x="122" y="132"/>
                  </a:lnTo>
                  <a:lnTo>
                    <a:pt x="122" y="130"/>
                  </a:lnTo>
                  <a:lnTo>
                    <a:pt x="124" y="129"/>
                  </a:lnTo>
                  <a:lnTo>
                    <a:pt x="124" y="128"/>
                  </a:lnTo>
                  <a:lnTo>
                    <a:pt x="135" y="115"/>
                  </a:lnTo>
                  <a:lnTo>
                    <a:pt x="139" y="110"/>
                  </a:lnTo>
                  <a:lnTo>
                    <a:pt x="137" y="104"/>
                  </a:lnTo>
                  <a:lnTo>
                    <a:pt x="135" y="100"/>
                  </a:lnTo>
                  <a:lnTo>
                    <a:pt x="134" y="95"/>
                  </a:lnTo>
                  <a:lnTo>
                    <a:pt x="130" y="91"/>
                  </a:lnTo>
                  <a:lnTo>
                    <a:pt x="127" y="87"/>
                  </a:lnTo>
                  <a:lnTo>
                    <a:pt x="124" y="81"/>
                  </a:lnTo>
                  <a:lnTo>
                    <a:pt x="121" y="78"/>
                  </a:lnTo>
                  <a:lnTo>
                    <a:pt x="116" y="73"/>
                  </a:lnTo>
                  <a:lnTo>
                    <a:pt x="113" y="70"/>
                  </a:lnTo>
                  <a:lnTo>
                    <a:pt x="109" y="66"/>
                  </a:lnTo>
                  <a:lnTo>
                    <a:pt x="106" y="61"/>
                  </a:lnTo>
                  <a:lnTo>
                    <a:pt x="103" y="57"/>
                  </a:lnTo>
                  <a:lnTo>
                    <a:pt x="100" y="53"/>
                  </a:lnTo>
                  <a:lnTo>
                    <a:pt x="96" y="49"/>
                  </a:lnTo>
                  <a:lnTo>
                    <a:pt x="95" y="43"/>
                  </a:lnTo>
                  <a:lnTo>
                    <a:pt x="93" y="39"/>
                  </a:lnTo>
                  <a:lnTo>
                    <a:pt x="105" y="38"/>
                  </a:lnTo>
                  <a:lnTo>
                    <a:pt x="108" y="1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3" y="12"/>
                  </a:lnTo>
                  <a:lnTo>
                    <a:pt x="63" y="19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9" y="44"/>
                  </a:lnTo>
                  <a:lnTo>
                    <a:pt x="59" y="50"/>
                  </a:lnTo>
                  <a:lnTo>
                    <a:pt x="58" y="53"/>
                  </a:lnTo>
                  <a:lnTo>
                    <a:pt x="54" y="55"/>
                  </a:lnTo>
                  <a:lnTo>
                    <a:pt x="54" y="58"/>
                  </a:lnTo>
                  <a:lnTo>
                    <a:pt x="53" y="61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8" y="69"/>
                  </a:lnTo>
                  <a:lnTo>
                    <a:pt x="45" y="70"/>
                  </a:lnTo>
                  <a:lnTo>
                    <a:pt x="21" y="98"/>
                  </a:lnTo>
                  <a:lnTo>
                    <a:pt x="9" y="107"/>
                  </a:lnTo>
                  <a:lnTo>
                    <a:pt x="0" y="121"/>
                  </a:lnTo>
                  <a:lnTo>
                    <a:pt x="0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4" y="14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898" y="3496"/>
              <a:ext cx="142" cy="70"/>
            </a:xfrm>
            <a:custGeom>
              <a:avLst/>
              <a:gdLst>
                <a:gd name="T0" fmla="*/ 129 w 142"/>
                <a:gd name="T1" fmla="*/ 63 h 70"/>
                <a:gd name="T2" fmla="*/ 141 w 142"/>
                <a:gd name="T3" fmla="*/ 55 h 70"/>
                <a:gd name="T4" fmla="*/ 139 w 142"/>
                <a:gd name="T5" fmla="*/ 50 h 70"/>
                <a:gd name="T6" fmla="*/ 136 w 142"/>
                <a:gd name="T7" fmla="*/ 46 h 70"/>
                <a:gd name="T8" fmla="*/ 128 w 142"/>
                <a:gd name="T9" fmla="*/ 39 h 70"/>
                <a:gd name="T10" fmla="*/ 123 w 142"/>
                <a:gd name="T11" fmla="*/ 32 h 70"/>
                <a:gd name="T12" fmla="*/ 116 w 142"/>
                <a:gd name="T13" fmla="*/ 27 h 70"/>
                <a:gd name="T14" fmla="*/ 110 w 142"/>
                <a:gd name="T15" fmla="*/ 20 h 70"/>
                <a:gd name="T16" fmla="*/ 103 w 142"/>
                <a:gd name="T17" fmla="*/ 13 h 70"/>
                <a:gd name="T18" fmla="*/ 97 w 142"/>
                <a:gd name="T19" fmla="*/ 8 h 70"/>
                <a:gd name="T20" fmla="*/ 90 w 142"/>
                <a:gd name="T21" fmla="*/ 1 h 70"/>
                <a:gd name="T22" fmla="*/ 0 w 142"/>
                <a:gd name="T23" fmla="*/ 0 h 70"/>
                <a:gd name="T24" fmla="*/ 3 w 142"/>
                <a:gd name="T25" fmla="*/ 5 h 70"/>
                <a:gd name="T26" fmla="*/ 8 w 142"/>
                <a:gd name="T27" fmla="*/ 12 h 70"/>
                <a:gd name="T28" fmla="*/ 12 w 142"/>
                <a:gd name="T29" fmla="*/ 18 h 70"/>
                <a:gd name="T30" fmla="*/ 17 w 142"/>
                <a:gd name="T31" fmla="*/ 27 h 70"/>
                <a:gd name="T32" fmla="*/ 22 w 142"/>
                <a:gd name="T33" fmla="*/ 33 h 70"/>
                <a:gd name="T34" fmla="*/ 29 w 142"/>
                <a:gd name="T35" fmla="*/ 39 h 70"/>
                <a:gd name="T36" fmla="*/ 34 w 142"/>
                <a:gd name="T37" fmla="*/ 47 h 70"/>
                <a:gd name="T38" fmla="*/ 38 w 142"/>
                <a:gd name="T39" fmla="*/ 52 h 70"/>
                <a:gd name="T40" fmla="*/ 59 w 142"/>
                <a:gd name="T41" fmla="*/ 46 h 70"/>
                <a:gd name="T42" fmla="*/ 63 w 142"/>
                <a:gd name="T43" fmla="*/ 46 h 70"/>
                <a:gd name="T44" fmla="*/ 66 w 142"/>
                <a:gd name="T45" fmla="*/ 44 h 70"/>
                <a:gd name="T46" fmla="*/ 69 w 142"/>
                <a:gd name="T47" fmla="*/ 44 h 70"/>
                <a:gd name="T48" fmla="*/ 72 w 142"/>
                <a:gd name="T49" fmla="*/ 44 h 70"/>
                <a:gd name="T50" fmla="*/ 76 w 142"/>
                <a:gd name="T51" fmla="*/ 44 h 70"/>
                <a:gd name="T52" fmla="*/ 79 w 142"/>
                <a:gd name="T53" fmla="*/ 46 h 70"/>
                <a:gd name="T54" fmla="*/ 82 w 142"/>
                <a:gd name="T55" fmla="*/ 46 h 70"/>
                <a:gd name="T56" fmla="*/ 85 w 142"/>
                <a:gd name="T57" fmla="*/ 47 h 70"/>
                <a:gd name="T58" fmla="*/ 89 w 142"/>
                <a:gd name="T59" fmla="*/ 47 h 70"/>
                <a:gd name="T60" fmla="*/ 92 w 142"/>
                <a:gd name="T61" fmla="*/ 48 h 70"/>
                <a:gd name="T62" fmla="*/ 95 w 142"/>
                <a:gd name="T63" fmla="*/ 48 h 70"/>
                <a:gd name="T64" fmla="*/ 98 w 142"/>
                <a:gd name="T65" fmla="*/ 50 h 70"/>
                <a:gd name="T66" fmla="*/ 100 w 142"/>
                <a:gd name="T67" fmla="*/ 51 h 70"/>
                <a:gd name="T68" fmla="*/ 103 w 142"/>
                <a:gd name="T69" fmla="*/ 51 h 70"/>
                <a:gd name="T70" fmla="*/ 106 w 142"/>
                <a:gd name="T71" fmla="*/ 52 h 70"/>
                <a:gd name="T72" fmla="*/ 108 w 142"/>
                <a:gd name="T73" fmla="*/ 54 h 70"/>
                <a:gd name="T74" fmla="*/ 126 w 142"/>
                <a:gd name="T75" fmla="*/ 69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70"/>
                <a:gd name="T116" fmla="*/ 142 w 142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70">
                  <a:moveTo>
                    <a:pt x="126" y="69"/>
                  </a:moveTo>
                  <a:lnTo>
                    <a:pt x="129" y="63"/>
                  </a:lnTo>
                  <a:lnTo>
                    <a:pt x="139" y="58"/>
                  </a:lnTo>
                  <a:lnTo>
                    <a:pt x="141" y="55"/>
                  </a:lnTo>
                  <a:lnTo>
                    <a:pt x="141" y="52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36" y="46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6" y="36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6" y="27"/>
                  </a:lnTo>
                  <a:lnTo>
                    <a:pt x="113" y="23"/>
                  </a:lnTo>
                  <a:lnTo>
                    <a:pt x="110" y="20"/>
                  </a:lnTo>
                  <a:lnTo>
                    <a:pt x="106" y="17"/>
                  </a:lnTo>
                  <a:lnTo>
                    <a:pt x="103" y="13"/>
                  </a:lnTo>
                  <a:lnTo>
                    <a:pt x="100" y="10"/>
                  </a:lnTo>
                  <a:lnTo>
                    <a:pt x="97" y="8"/>
                  </a:lnTo>
                  <a:lnTo>
                    <a:pt x="94" y="5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22" y="33"/>
                  </a:lnTo>
                  <a:lnTo>
                    <a:pt x="25" y="36"/>
                  </a:lnTo>
                  <a:lnTo>
                    <a:pt x="29" y="39"/>
                  </a:lnTo>
                  <a:lnTo>
                    <a:pt x="30" y="43"/>
                  </a:lnTo>
                  <a:lnTo>
                    <a:pt x="34" y="47"/>
                  </a:lnTo>
                  <a:lnTo>
                    <a:pt x="37" y="50"/>
                  </a:lnTo>
                  <a:lnTo>
                    <a:pt x="38" y="52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7" y="44"/>
                  </a:lnTo>
                  <a:lnTo>
                    <a:pt x="79" y="46"/>
                  </a:lnTo>
                  <a:lnTo>
                    <a:pt x="81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5" y="4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3" y="51"/>
                  </a:lnTo>
                  <a:lnTo>
                    <a:pt x="105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10" y="55"/>
                  </a:lnTo>
                  <a:lnTo>
                    <a:pt x="126" y="6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979" y="3447"/>
              <a:ext cx="110" cy="97"/>
            </a:xfrm>
            <a:custGeom>
              <a:avLst/>
              <a:gdLst>
                <a:gd name="T0" fmla="*/ 86 w 110"/>
                <a:gd name="T1" fmla="*/ 87 h 97"/>
                <a:gd name="T2" fmla="*/ 94 w 110"/>
                <a:gd name="T3" fmla="*/ 83 h 97"/>
                <a:gd name="T4" fmla="*/ 95 w 110"/>
                <a:gd name="T5" fmla="*/ 82 h 97"/>
                <a:gd name="T6" fmla="*/ 99 w 110"/>
                <a:gd name="T7" fmla="*/ 79 h 97"/>
                <a:gd name="T8" fmla="*/ 100 w 110"/>
                <a:gd name="T9" fmla="*/ 77 h 97"/>
                <a:gd name="T10" fmla="*/ 104 w 110"/>
                <a:gd name="T11" fmla="*/ 74 h 97"/>
                <a:gd name="T12" fmla="*/ 104 w 110"/>
                <a:gd name="T13" fmla="*/ 71 h 97"/>
                <a:gd name="T14" fmla="*/ 107 w 110"/>
                <a:gd name="T15" fmla="*/ 68 h 97"/>
                <a:gd name="T16" fmla="*/ 107 w 110"/>
                <a:gd name="T17" fmla="*/ 66 h 97"/>
                <a:gd name="T18" fmla="*/ 109 w 110"/>
                <a:gd name="T19" fmla="*/ 62 h 97"/>
                <a:gd name="T20" fmla="*/ 104 w 110"/>
                <a:gd name="T21" fmla="*/ 56 h 97"/>
                <a:gd name="T22" fmla="*/ 100 w 110"/>
                <a:gd name="T23" fmla="*/ 55 h 97"/>
                <a:gd name="T24" fmla="*/ 95 w 110"/>
                <a:gd name="T25" fmla="*/ 54 h 97"/>
                <a:gd name="T26" fmla="*/ 92 w 110"/>
                <a:gd name="T27" fmla="*/ 52 h 97"/>
                <a:gd name="T28" fmla="*/ 89 w 110"/>
                <a:gd name="T29" fmla="*/ 50 h 97"/>
                <a:gd name="T30" fmla="*/ 86 w 110"/>
                <a:gd name="T31" fmla="*/ 47 h 97"/>
                <a:gd name="T32" fmla="*/ 82 w 110"/>
                <a:gd name="T33" fmla="*/ 47 h 97"/>
                <a:gd name="T34" fmla="*/ 79 w 110"/>
                <a:gd name="T35" fmla="*/ 44 h 97"/>
                <a:gd name="T36" fmla="*/ 76 w 110"/>
                <a:gd name="T37" fmla="*/ 44 h 97"/>
                <a:gd name="T38" fmla="*/ 73 w 110"/>
                <a:gd name="T39" fmla="*/ 44 h 97"/>
                <a:gd name="T40" fmla="*/ 71 w 110"/>
                <a:gd name="T41" fmla="*/ 43 h 97"/>
                <a:gd name="T42" fmla="*/ 69 w 110"/>
                <a:gd name="T43" fmla="*/ 41 h 97"/>
                <a:gd name="T44" fmla="*/ 66 w 110"/>
                <a:gd name="T45" fmla="*/ 41 h 97"/>
                <a:gd name="T46" fmla="*/ 63 w 110"/>
                <a:gd name="T47" fmla="*/ 40 h 97"/>
                <a:gd name="T48" fmla="*/ 60 w 110"/>
                <a:gd name="T49" fmla="*/ 39 h 97"/>
                <a:gd name="T50" fmla="*/ 56 w 110"/>
                <a:gd name="T51" fmla="*/ 37 h 97"/>
                <a:gd name="T52" fmla="*/ 53 w 110"/>
                <a:gd name="T53" fmla="*/ 36 h 97"/>
                <a:gd name="T54" fmla="*/ 50 w 110"/>
                <a:gd name="T55" fmla="*/ 35 h 97"/>
                <a:gd name="T56" fmla="*/ 48 w 110"/>
                <a:gd name="T57" fmla="*/ 32 h 97"/>
                <a:gd name="T58" fmla="*/ 47 w 110"/>
                <a:gd name="T59" fmla="*/ 28 h 97"/>
                <a:gd name="T60" fmla="*/ 45 w 110"/>
                <a:gd name="T61" fmla="*/ 20 h 97"/>
                <a:gd name="T62" fmla="*/ 45 w 110"/>
                <a:gd name="T63" fmla="*/ 8 h 97"/>
                <a:gd name="T64" fmla="*/ 0 w 110"/>
                <a:gd name="T65" fmla="*/ 0 h 97"/>
                <a:gd name="T66" fmla="*/ 3 w 110"/>
                <a:gd name="T67" fmla="*/ 36 h 97"/>
                <a:gd name="T68" fmla="*/ 8 w 110"/>
                <a:gd name="T69" fmla="*/ 36 h 97"/>
                <a:gd name="T70" fmla="*/ 11 w 110"/>
                <a:gd name="T71" fmla="*/ 36 h 97"/>
                <a:gd name="T72" fmla="*/ 14 w 110"/>
                <a:gd name="T73" fmla="*/ 36 h 97"/>
                <a:gd name="T74" fmla="*/ 17 w 110"/>
                <a:gd name="T75" fmla="*/ 37 h 97"/>
                <a:gd name="T76" fmla="*/ 21 w 110"/>
                <a:gd name="T77" fmla="*/ 39 h 97"/>
                <a:gd name="T78" fmla="*/ 22 w 110"/>
                <a:gd name="T79" fmla="*/ 41 h 97"/>
                <a:gd name="T80" fmla="*/ 27 w 110"/>
                <a:gd name="T81" fmla="*/ 45 h 97"/>
                <a:gd name="T82" fmla="*/ 34 w 110"/>
                <a:gd name="T83" fmla="*/ 52 h 97"/>
                <a:gd name="T84" fmla="*/ 40 w 110"/>
                <a:gd name="T85" fmla="*/ 59 h 97"/>
                <a:gd name="T86" fmla="*/ 47 w 110"/>
                <a:gd name="T87" fmla="*/ 67 h 97"/>
                <a:gd name="T88" fmla="*/ 53 w 110"/>
                <a:gd name="T89" fmla="*/ 73 h 97"/>
                <a:gd name="T90" fmla="*/ 58 w 110"/>
                <a:gd name="T91" fmla="*/ 81 h 97"/>
                <a:gd name="T92" fmla="*/ 65 w 110"/>
                <a:gd name="T93" fmla="*/ 86 h 97"/>
                <a:gd name="T94" fmla="*/ 71 w 110"/>
                <a:gd name="T95" fmla="*/ 93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97"/>
                <a:gd name="T146" fmla="*/ 110 w 110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97">
                  <a:moveTo>
                    <a:pt x="76" y="96"/>
                  </a:moveTo>
                  <a:lnTo>
                    <a:pt x="86" y="87"/>
                  </a:lnTo>
                  <a:lnTo>
                    <a:pt x="87" y="87"/>
                  </a:lnTo>
                  <a:lnTo>
                    <a:pt x="94" y="83"/>
                  </a:lnTo>
                  <a:lnTo>
                    <a:pt x="95" y="83"/>
                  </a:lnTo>
                  <a:lnTo>
                    <a:pt x="95" y="82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0" y="78"/>
                  </a:lnTo>
                  <a:lnTo>
                    <a:pt x="100" y="77"/>
                  </a:lnTo>
                  <a:lnTo>
                    <a:pt x="102" y="75"/>
                  </a:lnTo>
                  <a:lnTo>
                    <a:pt x="104" y="74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7" y="67"/>
                  </a:lnTo>
                  <a:lnTo>
                    <a:pt x="107" y="66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05" y="58"/>
                  </a:lnTo>
                  <a:lnTo>
                    <a:pt x="104" y="56"/>
                  </a:lnTo>
                  <a:lnTo>
                    <a:pt x="102" y="55"/>
                  </a:lnTo>
                  <a:lnTo>
                    <a:pt x="100" y="55"/>
                  </a:lnTo>
                  <a:lnTo>
                    <a:pt x="99" y="55"/>
                  </a:lnTo>
                  <a:lnTo>
                    <a:pt x="95" y="54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91" y="51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4" y="47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5" y="40"/>
                  </a:lnTo>
                  <a:lnTo>
                    <a:pt x="63" y="40"/>
                  </a:lnTo>
                  <a:lnTo>
                    <a:pt x="61" y="39"/>
                  </a:lnTo>
                  <a:lnTo>
                    <a:pt x="60" y="39"/>
                  </a:lnTo>
                  <a:lnTo>
                    <a:pt x="58" y="37"/>
                  </a:lnTo>
                  <a:lnTo>
                    <a:pt x="56" y="37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5" y="27"/>
                  </a:lnTo>
                  <a:lnTo>
                    <a:pt x="45" y="20"/>
                  </a:lnTo>
                  <a:lnTo>
                    <a:pt x="45" y="13"/>
                  </a:lnTo>
                  <a:lnTo>
                    <a:pt x="45" y="8"/>
                  </a:lnTo>
                  <a:lnTo>
                    <a:pt x="45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7" y="45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37" y="56"/>
                  </a:lnTo>
                  <a:lnTo>
                    <a:pt x="40" y="59"/>
                  </a:lnTo>
                  <a:lnTo>
                    <a:pt x="43" y="63"/>
                  </a:lnTo>
                  <a:lnTo>
                    <a:pt x="47" y="67"/>
                  </a:lnTo>
                  <a:lnTo>
                    <a:pt x="50" y="70"/>
                  </a:lnTo>
                  <a:lnTo>
                    <a:pt x="53" y="73"/>
                  </a:lnTo>
                  <a:lnTo>
                    <a:pt x="56" y="77"/>
                  </a:lnTo>
                  <a:lnTo>
                    <a:pt x="58" y="81"/>
                  </a:lnTo>
                  <a:lnTo>
                    <a:pt x="61" y="83"/>
                  </a:lnTo>
                  <a:lnTo>
                    <a:pt x="65" y="86"/>
                  </a:lnTo>
                  <a:lnTo>
                    <a:pt x="68" y="89"/>
                  </a:lnTo>
                  <a:lnTo>
                    <a:pt x="71" y="93"/>
                  </a:lnTo>
                  <a:lnTo>
                    <a:pt x="76" y="96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916" y="3447"/>
              <a:ext cx="40" cy="36"/>
            </a:xfrm>
            <a:custGeom>
              <a:avLst/>
              <a:gdLst>
                <a:gd name="T0" fmla="*/ 0 w 40"/>
                <a:gd name="T1" fmla="*/ 35 h 36"/>
                <a:gd name="T2" fmla="*/ 35 w 40"/>
                <a:gd name="T3" fmla="*/ 35 h 36"/>
                <a:gd name="T4" fmla="*/ 39 w 40"/>
                <a:gd name="T5" fmla="*/ 1 h 36"/>
                <a:gd name="T6" fmla="*/ 0 w 40"/>
                <a:gd name="T7" fmla="*/ 0 h 36"/>
                <a:gd name="T8" fmla="*/ 0 w 40"/>
                <a:gd name="T9" fmla="*/ 35 h 36"/>
                <a:gd name="T10" fmla="*/ 0 w 40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6"/>
                <a:gd name="T20" fmla="*/ 40 w 4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6">
                  <a:moveTo>
                    <a:pt x="0" y="35"/>
                  </a:moveTo>
                  <a:lnTo>
                    <a:pt x="35" y="35"/>
                  </a:lnTo>
                  <a:lnTo>
                    <a:pt x="39" y="1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s-VE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" name="2 Título"/>
          <p:cNvSpPr txBox="1">
            <a:spLocks/>
          </p:cNvSpPr>
          <p:nvPr/>
        </p:nvSpPr>
        <p:spPr>
          <a:xfrm>
            <a:off x="1187624" y="2420888"/>
            <a:ext cx="7452320" cy="227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EVIDENCIA</a:t>
            </a:r>
            <a:r>
              <a:rPr kumimoji="0" lang="es-ES" sz="66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s-ES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CIENTÍFICA</a:t>
            </a:r>
            <a:endParaRPr kumimoji="0" lang="en-US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67944" y="472514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GRUPO 8</a:t>
            </a:r>
          </a:p>
          <a:p>
            <a:r>
              <a:rPr lang="es-ES" sz="2400" b="1" dirty="0" smtClean="0"/>
              <a:t>García Ana (R1)</a:t>
            </a:r>
          </a:p>
          <a:p>
            <a:r>
              <a:rPr lang="es-ES" sz="2400" b="1" dirty="0" smtClean="0"/>
              <a:t>Suarez </a:t>
            </a:r>
            <a:r>
              <a:rPr lang="es-ES" sz="2400" b="1" dirty="0" err="1" smtClean="0"/>
              <a:t>Marycarmen</a:t>
            </a:r>
            <a:r>
              <a:rPr lang="es-ES" sz="2400" b="1" dirty="0" smtClean="0"/>
              <a:t> (R1)</a:t>
            </a:r>
          </a:p>
          <a:p>
            <a:r>
              <a:rPr lang="es-ES" sz="2400" b="1" dirty="0" err="1" smtClean="0"/>
              <a:t>Lehmann</a:t>
            </a:r>
            <a:r>
              <a:rPr lang="es-ES" sz="2400" b="1" dirty="0" smtClean="0"/>
              <a:t> Sara (R2) RELATOR</a:t>
            </a:r>
          </a:p>
          <a:p>
            <a:r>
              <a:rPr lang="es-ES" sz="2400" b="1" dirty="0" smtClean="0"/>
              <a:t>Viloria Fabiola (R3) EXPOSITOR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</a:t>
            </a:r>
            <a:br>
              <a:rPr lang="es-ES" dirty="0" smtClean="0"/>
            </a:br>
            <a:r>
              <a:rPr lang="es-ES" dirty="0" smtClean="0"/>
              <a:t>(Análisis de Datos)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251520" y="1728192"/>
          <a:ext cx="846043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4E4D6E-42B9-4076-B0ED-AEC069B2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1B19C5-C212-4724-9749-C444D506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55D70-1D3C-4A32-B14D-AB266F874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49A6D0-9A99-4405-A59F-A0FC37BE0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0FF5A9-78D9-428E-9892-7E4CD8160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889D28-870A-48E2-9FCB-6B4D7B03C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D6DA5F-58D7-47B8-AD72-DAAF09595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D6765E-2B44-46EF-9D72-F682DA1E2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33DB0A-ED70-4413-B2E7-077CF28D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D41D7-D398-4FB0-9536-781A4F302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</a:t>
            </a:r>
            <a:br>
              <a:rPr lang="es-ES" dirty="0" smtClean="0"/>
            </a:br>
            <a:r>
              <a:rPr lang="es-ES" dirty="0" smtClean="0"/>
              <a:t>(Financiación)</a:t>
            </a:r>
            <a:endParaRPr lang="en-US" dirty="0"/>
          </a:p>
        </p:txBody>
      </p:sp>
      <p:pic>
        <p:nvPicPr>
          <p:cNvPr id="43010" name="Picture 2" descr="Resultado de imagen para busqu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2618866" cy="2376264"/>
          </a:xfrm>
          <a:prstGeom prst="rect">
            <a:avLst/>
          </a:prstGeom>
          <a:noFill/>
        </p:spPr>
      </p:pic>
      <p:sp>
        <p:nvSpPr>
          <p:cNvPr id="4" name="3 Flecha izquierda"/>
          <p:cNvSpPr/>
          <p:nvPr/>
        </p:nvSpPr>
        <p:spPr>
          <a:xfrm rot="19847595">
            <a:off x="2091315" y="2837099"/>
            <a:ext cx="1008112" cy="72008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2349455">
            <a:off x="5868144" y="2851606"/>
            <a:ext cx="936104" cy="720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PATROCINADO</a:t>
            </a:r>
          </a:p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Autores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28184" y="371703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INICIADO</a:t>
            </a:r>
          </a:p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Autores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47664" y="5157192"/>
            <a:ext cx="61206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CONFLICTO DE INTERESES</a:t>
            </a:r>
          </a:p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Se declaró que no hubo conflicto de intereses para lo cual cada autor llenó un formulario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8194" name="Picture 2" descr="Resultado de imagen para result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25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3125" t="31100" r="3125" b="43700"/>
          <a:stretch>
            <a:fillRect/>
          </a:stretch>
        </p:blipFill>
        <p:spPr bwMode="auto">
          <a:xfrm>
            <a:off x="-36512" y="12687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 l="58121" t="23540" r="21946" b="7161"/>
          <a:stretch>
            <a:fillRect/>
          </a:stretch>
        </p:blipFill>
        <p:spPr bwMode="auto">
          <a:xfrm>
            <a:off x="323528" y="2492895"/>
            <a:ext cx="2592288" cy="44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 l="29328" t="28580" r="20469" b="18501"/>
          <a:stretch>
            <a:fillRect/>
          </a:stretch>
        </p:blipFill>
        <p:spPr bwMode="auto">
          <a:xfrm>
            <a:off x="3347864" y="2708920"/>
            <a:ext cx="52462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 l="13289" t="21420" r="26173" b="10541"/>
          <a:stretch>
            <a:fillRect/>
          </a:stretch>
        </p:blipFill>
        <p:spPr bwMode="auto">
          <a:xfrm>
            <a:off x="3203848" y="2564904"/>
            <a:ext cx="5544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 l="24899" t="22280" r="22684" b="9681"/>
          <a:stretch>
            <a:fillRect/>
          </a:stretch>
        </p:blipFill>
        <p:spPr bwMode="auto">
          <a:xfrm>
            <a:off x="3275856" y="2420888"/>
            <a:ext cx="53285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5063" t="26060" r="36145" b="10941"/>
          <a:stretch>
            <a:fillRect/>
          </a:stretch>
        </p:blipFill>
        <p:spPr bwMode="auto">
          <a:xfrm>
            <a:off x="683568" y="1484783"/>
            <a:ext cx="7560840" cy="539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 l="3125" t="24453" r="3125" b="13461"/>
          <a:stretch>
            <a:fillRect/>
          </a:stretch>
        </p:blipFill>
        <p:spPr bwMode="auto">
          <a:xfrm>
            <a:off x="0" y="1196752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print"/>
          <a:srcRect l="3125" t="28580" r="3125" b="24800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 l="3125" t="32360" r="3125" b="18500"/>
          <a:stretch>
            <a:fillRect/>
          </a:stretch>
        </p:blipFill>
        <p:spPr bwMode="auto">
          <a:xfrm>
            <a:off x="0" y="2204864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6" cstate="print"/>
          <a:srcRect l="3125" t="37400" r="3125" b="21020"/>
          <a:stretch>
            <a:fillRect/>
          </a:stretch>
        </p:blipFill>
        <p:spPr bwMode="auto">
          <a:xfrm>
            <a:off x="0" y="2204864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29156" t="22280" r="31715" b="9681"/>
          <a:stretch>
            <a:fillRect/>
          </a:stretch>
        </p:blipFill>
        <p:spPr bwMode="auto">
          <a:xfrm>
            <a:off x="1691680" y="1331258"/>
            <a:ext cx="5472608" cy="557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2280" r="7919" b="9681"/>
          <a:stretch>
            <a:fillRect/>
          </a:stretch>
        </p:blipFill>
        <p:spPr bwMode="auto">
          <a:xfrm>
            <a:off x="0" y="119675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l="3125" t="41180" r="7180" b="27320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 l="3125" t="23540" r="3125" b="12201"/>
          <a:stretch>
            <a:fillRect/>
          </a:stretch>
        </p:blipFill>
        <p:spPr bwMode="auto">
          <a:xfrm>
            <a:off x="0" y="2492896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32110" t="22280" r="30977" b="9681"/>
          <a:stretch>
            <a:fillRect/>
          </a:stretch>
        </p:blipFill>
        <p:spPr bwMode="auto">
          <a:xfrm>
            <a:off x="1691680" y="1340767"/>
            <a:ext cx="5472608" cy="54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7320" r="3125" b="21020"/>
          <a:stretch>
            <a:fillRect/>
          </a:stretch>
        </p:blipFill>
        <p:spPr bwMode="auto">
          <a:xfrm>
            <a:off x="0" y="112474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 l="3125" t="44960" r="3125" b="42440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 l="3125" t="44960" r="3125" b="22280"/>
          <a:stretch>
            <a:fillRect/>
          </a:stretch>
        </p:blipFill>
        <p:spPr bwMode="auto">
          <a:xfrm>
            <a:off x="0" y="2780928"/>
            <a:ext cx="9144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print"/>
          <a:srcRect l="3125" t="37400" r="3125" b="23540"/>
          <a:stretch>
            <a:fillRect/>
          </a:stretch>
        </p:blipFill>
        <p:spPr bwMode="auto">
          <a:xfrm>
            <a:off x="0" y="2852936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print"/>
          <a:srcRect l="3125" t="27320" r="3125" b="22280"/>
          <a:stretch>
            <a:fillRect/>
          </a:stretch>
        </p:blipFill>
        <p:spPr bwMode="auto">
          <a:xfrm>
            <a:off x="0" y="2060848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2148" t="24800" r="24696" b="14721"/>
          <a:stretch>
            <a:fillRect/>
          </a:stretch>
        </p:blipFill>
        <p:spPr bwMode="auto">
          <a:xfrm>
            <a:off x="539551" y="1388774"/>
            <a:ext cx="8203837" cy="546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8580" r="3125" b="22280"/>
          <a:stretch>
            <a:fillRect/>
          </a:stretch>
        </p:blipFill>
        <p:spPr bwMode="auto">
          <a:xfrm>
            <a:off x="0" y="1340768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 l="3125" t="22280" r="3125" b="24800"/>
          <a:stretch>
            <a:fillRect/>
          </a:stretch>
        </p:blipFill>
        <p:spPr bwMode="auto">
          <a:xfrm>
            <a:off x="0" y="213285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DISCUSIÓN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395536" y="1772816"/>
          <a:ext cx="828092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EDA7F-B95A-4BD3-B5CD-E5147FE8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6F6DD-6879-44FC-A067-26E05612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4860A9-B65E-445D-A309-E363066F0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4D5D6C-84BD-4645-A4FF-7B0C37A6C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DISCUSIÓN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467544" y="1628800"/>
          <a:ext cx="828092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2707D0-46A7-48E5-98D9-BF8B96F6B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CDD5C-B3B3-4C10-8F2F-ECAC40F7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62E649-F258-475D-AC00-699378CA4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112DF-1013-40B1-8F9F-1554B67CF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5E9D25-8663-48CF-91EF-423332B5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FE6215-23C1-463D-8F98-19B28B65A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r="20316" b="7513"/>
          <a:stretch>
            <a:fillRect/>
          </a:stretch>
        </p:blipFill>
        <p:spPr bwMode="auto">
          <a:xfrm>
            <a:off x="5615608" y="2762672"/>
            <a:ext cx="3528392" cy="40953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PREGUNTA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0" y="1841242"/>
            <a:ext cx="6660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</a:rPr>
              <a:t>¿Existe reducción de la mortalidad en pacientes hipertensos estadio I con PAS: </a:t>
            </a:r>
            <a:r>
              <a:rPr lang="es-ES" sz="3200" b="1" dirty="0" smtClean="0">
                <a:solidFill>
                  <a:srgbClr val="C00000"/>
                </a:solidFill>
                <a:latin typeface="Arial Black" pitchFamily="34" charset="0"/>
              </a:rPr>
              <a:t>130-139</a:t>
            </a:r>
            <a:r>
              <a:rPr lang="es-ES" sz="3200" b="1" dirty="0" smtClean="0">
                <a:solidFill>
                  <a:prstClr val="black"/>
                </a:solidFill>
              </a:rPr>
              <a:t>mmHg y PAD: </a:t>
            </a:r>
            <a:r>
              <a:rPr lang="es-ES" sz="3200" b="1" dirty="0" smtClean="0">
                <a:solidFill>
                  <a:srgbClr val="C00000"/>
                </a:solidFill>
                <a:latin typeface="Arial Black" pitchFamily="34" charset="0"/>
              </a:rPr>
              <a:t>80-89</a:t>
            </a:r>
            <a:r>
              <a:rPr lang="es-ES" sz="3200" b="1" dirty="0" smtClean="0">
                <a:solidFill>
                  <a:prstClr val="black"/>
                </a:solidFill>
              </a:rPr>
              <a:t>mmHg (Guía ACC/AHA 2017) que reciben tratamiento farmacológico vs los pacientes tratados solo con medidas no farmacológicas?</a:t>
            </a:r>
          </a:p>
          <a:p>
            <a:pPr algn="ctr"/>
            <a:endParaRPr lang="es-E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DISCUSIÓN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395536" y="1700808"/>
          <a:ext cx="828092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EDA7F-B95A-4BD3-B5CD-E5147FE8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11FB7-D865-41BE-82EA-3615EE361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DF3ED-5478-4308-9BD9-A15157EC0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63F270-9F51-46A7-AEA3-F5FC2675B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</a:t>
            </a:r>
            <a:r>
              <a:rPr lang="es-ES" dirty="0" smtClean="0"/>
              <a:t>ÓN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395536" y="177281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EDA7F-B95A-4BD3-B5CD-E5147FE8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B87DE-0597-4FB2-8E9E-FB9F883D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F32D1E-A09B-4248-A697-86DBC1049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ECC3-9D96-4379-B24B-A301A489B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991" b="9401"/>
          <a:stretch>
            <a:fillRect/>
          </a:stretch>
        </p:blipFill>
        <p:spPr bwMode="auto">
          <a:xfrm>
            <a:off x="251520" y="1628800"/>
            <a:ext cx="8820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2996952"/>
            <a:ext cx="8820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t="5241"/>
          <a:stretch>
            <a:fillRect/>
          </a:stretch>
        </p:blipFill>
        <p:spPr bwMode="auto">
          <a:xfrm>
            <a:off x="179512" y="4869160"/>
            <a:ext cx="88569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452320" y="22048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4328" y="311135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52320" y="47971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4545"/>
          <a:stretch>
            <a:fillRect/>
          </a:stretch>
        </p:blipFill>
        <p:spPr bwMode="auto">
          <a:xfrm>
            <a:off x="179512" y="1700808"/>
            <a:ext cx="86409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9091" b="9091"/>
          <a:stretch>
            <a:fillRect/>
          </a:stretch>
        </p:blipFill>
        <p:spPr bwMode="auto">
          <a:xfrm>
            <a:off x="288033" y="3429000"/>
            <a:ext cx="86044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9036"/>
          <a:stretch>
            <a:fillRect/>
          </a:stretch>
        </p:blipFill>
        <p:spPr bwMode="auto">
          <a:xfrm>
            <a:off x="251520" y="5085184"/>
            <a:ext cx="8532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452320" y="16288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2320" y="33569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380312" y="4941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9524"/>
          <a:stretch>
            <a:fillRect/>
          </a:stretch>
        </p:blipFill>
        <p:spPr bwMode="auto">
          <a:xfrm>
            <a:off x="216024" y="1772816"/>
            <a:ext cx="86764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9524" b="19048"/>
          <a:stretch>
            <a:fillRect/>
          </a:stretch>
        </p:blipFill>
        <p:spPr bwMode="auto">
          <a:xfrm>
            <a:off x="216024" y="3429000"/>
            <a:ext cx="86044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t="3892"/>
          <a:stretch>
            <a:fillRect/>
          </a:stretch>
        </p:blipFill>
        <p:spPr bwMode="auto">
          <a:xfrm>
            <a:off x="216024" y="5157192"/>
            <a:ext cx="86044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452320" y="16288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52320" y="33569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52320" y="51275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4274512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NOTA: </a:t>
            </a:r>
            <a:r>
              <a:rPr lang="es-ES" sz="1400" dirty="0" smtClean="0"/>
              <a:t>Es importante resaltar que los estudios presentan variabilidad importante entre los estudios </a:t>
            </a:r>
            <a:r>
              <a:rPr lang="es-ES" sz="1400" dirty="0" err="1" smtClean="0"/>
              <a:t>selccionados</a:t>
            </a:r>
            <a:r>
              <a:rPr lang="es-ES" sz="1400" dirty="0" smtClean="0"/>
              <a:t>, así como la selección de grupos de </a:t>
            </a:r>
            <a:r>
              <a:rPr lang="es-ES" sz="1400" dirty="0" err="1" smtClean="0"/>
              <a:t>participatntes</a:t>
            </a:r>
            <a:r>
              <a:rPr lang="es-ES" sz="1400" dirty="0" smtClean="0"/>
              <a:t> de os estudios (no de la población total en </a:t>
            </a:r>
            <a:r>
              <a:rPr lang="es-ES" sz="1400" dirty="0" err="1" smtClean="0"/>
              <a:t>relacion</a:t>
            </a:r>
            <a:r>
              <a:rPr lang="es-ES" sz="1400" dirty="0" smtClean="0"/>
              <a:t> c criterios de </a:t>
            </a:r>
            <a:r>
              <a:rPr lang="es-ES" sz="1400" dirty="0" err="1" smtClean="0"/>
              <a:t>inclusion</a:t>
            </a:r>
            <a:r>
              <a:rPr lang="es-ES" sz="1400" dirty="0" smtClean="0"/>
              <a:t> del </a:t>
            </a:r>
            <a:r>
              <a:rPr lang="es-ES" sz="1400" dirty="0" err="1" smtClean="0"/>
              <a:t>metanálisis</a:t>
            </a:r>
            <a:r>
              <a:rPr lang="es-ES" sz="1400" dirty="0" smtClean="0"/>
              <a:t> que dificultan las conclusiones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8333" b="12500"/>
          <a:stretch>
            <a:fillRect/>
          </a:stretch>
        </p:blipFill>
        <p:spPr bwMode="auto">
          <a:xfrm>
            <a:off x="323528" y="2060848"/>
            <a:ext cx="8496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16000"/>
          <a:stretch>
            <a:fillRect/>
          </a:stretch>
        </p:blipFill>
        <p:spPr bwMode="auto">
          <a:xfrm>
            <a:off x="360040" y="4005064"/>
            <a:ext cx="8604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452320" y="20608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24328" y="40050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r="20316" b="7513"/>
          <a:stretch>
            <a:fillRect/>
          </a:stretch>
        </p:blipFill>
        <p:spPr bwMode="auto">
          <a:xfrm>
            <a:off x="6732240" y="1556792"/>
            <a:ext cx="2411760" cy="279927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APORTE DEL GRUPO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467544" y="3456384"/>
          <a:ext cx="828092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827584" y="1700808"/>
            <a:ext cx="6660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¿Existe reducción de la mortalidad en pacientes hipertensos estadio I con PAS: </a:t>
            </a:r>
            <a:r>
              <a:rPr lang="es-ES" sz="2400" b="1" dirty="0" smtClean="0">
                <a:solidFill>
                  <a:srgbClr val="C00000"/>
                </a:solidFill>
                <a:latin typeface="Arial Black" pitchFamily="34" charset="0"/>
              </a:rPr>
              <a:t>130-139</a:t>
            </a:r>
            <a:r>
              <a:rPr lang="es-ES" sz="2400" b="1" dirty="0" smtClean="0">
                <a:solidFill>
                  <a:prstClr val="black"/>
                </a:solidFill>
              </a:rPr>
              <a:t>mmHg y PAD: </a:t>
            </a:r>
            <a:r>
              <a:rPr lang="es-ES" sz="2400" b="1" dirty="0" smtClean="0">
                <a:solidFill>
                  <a:srgbClr val="C00000"/>
                </a:solidFill>
                <a:latin typeface="Arial Black" pitchFamily="34" charset="0"/>
              </a:rPr>
              <a:t>80-89</a:t>
            </a:r>
            <a:r>
              <a:rPr lang="es-ES" sz="2400" b="1" dirty="0" smtClean="0">
                <a:solidFill>
                  <a:prstClr val="black"/>
                </a:solidFill>
              </a:rPr>
              <a:t>mmHg (Guía ACC/AHA 2017) que reciben tratamiento farmacológico vs los pacientes tratados solo con medidas no farmacológicas?</a:t>
            </a:r>
          </a:p>
          <a:p>
            <a:pPr algn="ctr"/>
            <a:endParaRPr lang="es-E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EDA7F-B95A-4BD3-B5CD-E5147FE8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APORTE DEL GRUPO</a:t>
            </a:r>
            <a:endParaRPr lang="en-US" dirty="0"/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467544" y="1628800"/>
          <a:ext cx="828092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EDA7F-B95A-4BD3-B5CD-E5147FE86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7B773-0D10-40DE-88CA-0916B3944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D29061-E431-4463-9F27-97802E00E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Gracias por su Atención…</a:t>
            </a:r>
            <a:endParaRPr lang="en-US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9616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EVIDENCIA CIENTÍFICA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2923" b="10941"/>
          <a:stretch>
            <a:fillRect/>
          </a:stretch>
        </p:blipFill>
        <p:spPr bwMode="auto">
          <a:xfrm>
            <a:off x="216024" y="2492896"/>
            <a:ext cx="8820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758" t="47480" r="27852" b="39920"/>
          <a:stretch>
            <a:fillRect/>
          </a:stretch>
        </p:blipFill>
        <p:spPr bwMode="auto">
          <a:xfrm>
            <a:off x="2627784" y="5949280"/>
            <a:ext cx="3744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2280" r="2923" b="63860"/>
          <a:stretch>
            <a:fillRect/>
          </a:stretch>
        </p:blipFill>
        <p:spPr bwMode="auto">
          <a:xfrm>
            <a:off x="251520" y="1988840"/>
            <a:ext cx="8748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INTRODUCCI</a:t>
            </a:r>
            <a:r>
              <a:rPr lang="es-ES" dirty="0" smtClean="0"/>
              <a:t>ÓN</a:t>
            </a:r>
            <a:endParaRPr lang="en-US" dirty="0"/>
          </a:p>
        </p:txBody>
      </p:sp>
      <p:pic>
        <p:nvPicPr>
          <p:cNvPr id="4403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l="12600"/>
          <a:stretch>
            <a:fillRect/>
          </a:stretch>
        </p:blipFill>
        <p:spPr bwMode="auto">
          <a:xfrm>
            <a:off x="827584" y="1700808"/>
            <a:ext cx="1432898" cy="122413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162880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en-US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51520" y="2924944"/>
            <a:ext cx="216024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MUERTE EN USA</a:t>
            </a:r>
            <a:endParaRPr lang="en-US" b="1" dirty="0"/>
          </a:p>
        </p:txBody>
      </p:sp>
      <p:sp>
        <p:nvSpPr>
          <p:cNvPr id="8" name="7 Flecha derecha"/>
          <p:cNvSpPr/>
          <p:nvPr/>
        </p:nvSpPr>
        <p:spPr>
          <a:xfrm>
            <a:off x="2699792" y="2132856"/>
            <a:ext cx="936104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3419872" y="3212976"/>
            <a:ext cx="248376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30%  MUERTES</a:t>
            </a:r>
            <a:endParaRPr lang="en-US" b="1" dirty="0"/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2123728" y="3933056"/>
          <a:ext cx="5436096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Flecha derecha"/>
          <p:cNvSpPr/>
          <p:nvPr/>
        </p:nvSpPr>
        <p:spPr>
          <a:xfrm rot="5400000">
            <a:off x="899592" y="3645024"/>
            <a:ext cx="936104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 redondeado"/>
          <p:cNvSpPr/>
          <p:nvPr/>
        </p:nvSpPr>
        <p:spPr>
          <a:xfrm>
            <a:off x="467544" y="4653136"/>
            <a:ext cx="165618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ADULTOS </a:t>
            </a:r>
            <a:r>
              <a:rPr lang="es-ES" b="1" dirty="0" smtClean="0">
                <a:latin typeface="Arial"/>
                <a:cs typeface="Arial"/>
              </a:rPr>
              <a:t>&gt; 35 años</a:t>
            </a:r>
            <a:endParaRPr lang="en-US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67544" y="5661248"/>
            <a:ext cx="1656184" cy="7920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ADULTOS </a:t>
            </a:r>
            <a:r>
              <a:rPr lang="es-ES" b="1" dirty="0" smtClean="0">
                <a:latin typeface="Arial"/>
                <a:cs typeface="Arial"/>
              </a:rPr>
              <a:t>&gt; 55 años</a:t>
            </a:r>
            <a:endParaRPr lang="en-US" b="1" dirty="0"/>
          </a:p>
        </p:txBody>
      </p:sp>
      <p:sp>
        <p:nvSpPr>
          <p:cNvPr id="16" name="15 Flecha derecha"/>
          <p:cNvSpPr/>
          <p:nvPr/>
        </p:nvSpPr>
        <p:spPr>
          <a:xfrm>
            <a:off x="2339752" y="4725144"/>
            <a:ext cx="936104" cy="648072"/>
          </a:xfrm>
          <a:prstGeom prst="rightArrow">
            <a:avLst>
              <a:gd name="adj1" fmla="val 264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 redondeado"/>
          <p:cNvSpPr/>
          <p:nvPr/>
        </p:nvSpPr>
        <p:spPr>
          <a:xfrm>
            <a:off x="3312368" y="4437112"/>
            <a:ext cx="3275856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17%  PA normal</a:t>
            </a:r>
          </a:p>
          <a:p>
            <a:pPr algn="ctr"/>
            <a:r>
              <a:rPr lang="es-ES" b="1" dirty="0" smtClean="0"/>
              <a:t>37% Rango Pre-</a:t>
            </a:r>
            <a:r>
              <a:rPr lang="es-ES" b="1" dirty="0" err="1" smtClean="0"/>
              <a:t>Hipertensivo</a:t>
            </a:r>
            <a:endParaRPr lang="en-US" b="1" dirty="0"/>
          </a:p>
        </p:txBody>
      </p:sp>
      <p:sp>
        <p:nvSpPr>
          <p:cNvPr id="18" name="17 Flecha derecha"/>
          <p:cNvSpPr/>
          <p:nvPr/>
        </p:nvSpPr>
        <p:spPr>
          <a:xfrm>
            <a:off x="6732240" y="4725144"/>
            <a:ext cx="792088" cy="648072"/>
          </a:xfrm>
          <a:prstGeom prst="rightArrow">
            <a:avLst>
              <a:gd name="adj1" fmla="val 264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 redondeado"/>
          <p:cNvSpPr/>
          <p:nvPr/>
        </p:nvSpPr>
        <p:spPr>
          <a:xfrm>
            <a:off x="7524328" y="4725144"/>
            <a:ext cx="1547664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HTA</a:t>
            </a:r>
            <a:r>
              <a:rPr lang="es-ES" sz="2400" b="1" dirty="0" smtClean="0"/>
              <a:t> </a:t>
            </a:r>
            <a:r>
              <a:rPr lang="es-ES" b="1" dirty="0" smtClean="0"/>
              <a:t>4 años</a:t>
            </a:r>
            <a:endParaRPr lang="en-US" b="1" dirty="0"/>
          </a:p>
        </p:txBody>
      </p:sp>
      <p:sp>
        <p:nvSpPr>
          <p:cNvPr id="20" name="19 Flecha derecha"/>
          <p:cNvSpPr/>
          <p:nvPr/>
        </p:nvSpPr>
        <p:spPr>
          <a:xfrm>
            <a:off x="2339752" y="5733256"/>
            <a:ext cx="936104" cy="648072"/>
          </a:xfrm>
          <a:prstGeom prst="rightArrow">
            <a:avLst>
              <a:gd name="adj1" fmla="val 26484"/>
              <a:gd name="adj2" fmla="val 5000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 redondeado"/>
          <p:cNvSpPr/>
          <p:nvPr/>
        </p:nvSpPr>
        <p:spPr>
          <a:xfrm>
            <a:off x="3419872" y="5589240"/>
            <a:ext cx="2448272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Riesgo </a:t>
            </a:r>
            <a:r>
              <a:rPr lang="es-ES" sz="2400" b="1" dirty="0" smtClean="0">
                <a:solidFill>
                  <a:srgbClr val="C00000"/>
                </a:solidFill>
              </a:rPr>
              <a:t>HTA </a:t>
            </a:r>
            <a:r>
              <a:rPr lang="es-ES" b="1" dirty="0" smtClean="0">
                <a:latin typeface="Arial"/>
                <a:cs typeface="Arial"/>
              </a:rPr>
              <a:t>&gt; 90% a lo largo de la vida</a:t>
            </a:r>
            <a:endParaRPr lang="en-US" b="1" dirty="0"/>
          </a:p>
        </p:txBody>
      </p:sp>
      <p:sp>
        <p:nvSpPr>
          <p:cNvPr id="22" name="21 Flecha derecha"/>
          <p:cNvSpPr/>
          <p:nvPr/>
        </p:nvSpPr>
        <p:spPr>
          <a:xfrm>
            <a:off x="5724128" y="2132856"/>
            <a:ext cx="936104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 redondeado"/>
          <p:cNvSpPr/>
          <p:nvPr/>
        </p:nvSpPr>
        <p:spPr>
          <a:xfrm>
            <a:off x="6804248" y="1844824"/>
            <a:ext cx="2088232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/>
                <a:cs typeface="Arial"/>
              </a:rPr>
              <a:t>&gt; </a:t>
            </a:r>
            <a:r>
              <a:rPr lang="es-ES" b="1" dirty="0" smtClean="0"/>
              <a:t>30%  USA, CHINA, COREA </a:t>
            </a:r>
            <a:r>
              <a:rPr lang="es-ES" sz="2000" b="1" dirty="0" smtClean="0">
                <a:solidFill>
                  <a:srgbClr val="C00000"/>
                </a:solidFill>
              </a:rPr>
              <a:t>PRE- HIPERTENSIÓN</a:t>
            </a:r>
            <a:endParaRPr lang="es-ES" b="1" dirty="0" smtClean="0">
              <a:solidFill>
                <a:srgbClr val="C00000"/>
              </a:solidFill>
            </a:endParaRPr>
          </a:p>
          <a:p>
            <a:pPr algn="ctr"/>
            <a:endParaRPr lang="en-US" b="1" dirty="0"/>
          </a:p>
        </p:txBody>
      </p:sp>
      <p:pic>
        <p:nvPicPr>
          <p:cNvPr id="32770" name="Picture 2" descr="Resultado de imagen para mun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62880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C16939-9923-443A-B88A-799699406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5E7924-E1AD-4041-A2F6-87DFDE903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E9C0DF-87C7-459F-A7B0-FE536C9D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C16939-9923-443A-B88A-799699406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5E7924-E1AD-4041-A2F6-87DFDE903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E9C0DF-87C7-459F-A7B0-FE536C9D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1" animBg="1"/>
      <p:bldP spid="11" grpId="1" animBg="1"/>
      <p:bldGraphic spid="12" grpId="0">
        <p:bldSub>
          <a:bldDgm bld="one"/>
        </p:bldSub>
      </p:bldGraphic>
      <p:bldGraphic spid="12" grpId="1" uiExpand="1">
        <p:bldSub>
          <a:bldDgm bld="one"/>
        </p:bldSub>
      </p:bldGraphic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INTRODUCCI</a:t>
            </a:r>
            <a:r>
              <a:rPr lang="es-ES" dirty="0" smtClean="0"/>
              <a:t>ÓN</a:t>
            </a:r>
            <a:endParaRPr lang="en-US" dirty="0"/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144016" y="1700808"/>
          <a:ext cx="86764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6156176" y="2348880"/>
            <a:ext cx="244827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PAS </a:t>
            </a:r>
            <a:r>
              <a:rPr lang="es-ES" sz="2000" b="1" dirty="0" smtClean="0">
                <a:solidFill>
                  <a:srgbClr val="C00000"/>
                </a:solidFill>
              </a:rPr>
              <a:t>130-139</a:t>
            </a:r>
            <a:r>
              <a:rPr lang="es-ES" sz="2000" b="1" dirty="0" smtClean="0"/>
              <a:t>mmHg PAD</a:t>
            </a:r>
            <a:r>
              <a:rPr lang="es-ES" sz="2000" b="1" dirty="0" smtClean="0">
                <a:solidFill>
                  <a:srgbClr val="C00000"/>
                </a:solidFill>
              </a:rPr>
              <a:t>86-89 </a:t>
            </a:r>
            <a:r>
              <a:rPr lang="es-ES" sz="2000" b="1" dirty="0" err="1" smtClean="0"/>
              <a:t>mmHg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A9DFA2-3E72-447E-BD30-AC40F5693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3CBC20-2FF6-450F-9E21-DE42D9C1A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C1FB48-BEF2-4F85-B16A-800B5E480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D03057-B2F1-4B9F-84FD-253551F6A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BDECA4-5F08-419D-997D-122A95E6C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5CEE03-777E-4CA3-B947-6280D981B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F47104-F2E8-4D56-A0A6-E19115CA1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459C5B-D85E-4113-A1E3-DC7D43CB4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1E655A-91B6-4FBD-BD0D-00A8835B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AE0E62-64B4-4BAF-9621-090B9C6C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936298-A34E-4CB5-8D08-F2421F748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05DF14-BEF4-4D71-866A-A9B559C63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3C57A3-B5B9-4319-BA58-39740DF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</a:t>
            </a:r>
            <a:endParaRPr lang="en-US" dirty="0"/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683568" y="1844824"/>
          <a:ext cx="50405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323528" y="4320480"/>
          <a:ext cx="8424936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Resultado de imagen para pregunta"/>
          <p:cNvPicPr>
            <a:picLocks noChangeAspect="1" noChangeArrowheads="1"/>
          </p:cNvPicPr>
          <p:nvPr/>
        </p:nvPicPr>
        <p:blipFill>
          <a:blip r:embed="rId12" cstate="print"/>
          <a:srcRect l="13465" r="19207" b="3818"/>
          <a:stretch>
            <a:fillRect/>
          </a:stretch>
        </p:blipFill>
        <p:spPr bwMode="auto">
          <a:xfrm>
            <a:off x="6660232" y="1700808"/>
            <a:ext cx="1509113" cy="187220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300192" y="35730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NO existe PREGUNTA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82B732-0782-4D06-A2C2-E6B359E70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2EE0E3-96FD-4EF0-B334-7B989101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3BB89E-2ABA-4206-B5EF-5F9F121B7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5ECF6F-5F46-4308-80F1-77B02C3F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53C6DD-6200-4D69-81B2-40B50DE3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4DF85-3FD8-40BD-ADD8-B34275BB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4" grpId="0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</a:t>
            </a:r>
            <a:br>
              <a:rPr lang="es-ES" dirty="0" smtClean="0"/>
            </a:br>
            <a:r>
              <a:rPr lang="es-ES" dirty="0" smtClean="0"/>
              <a:t>(Selección de los Estudios)</a:t>
            </a:r>
            <a:endParaRPr lang="en-US" dirty="0"/>
          </a:p>
        </p:txBody>
      </p:sp>
      <p:pic>
        <p:nvPicPr>
          <p:cNvPr id="38914" name="Picture 2" descr="Resultado de imagen para busqueda"/>
          <p:cNvPicPr>
            <a:picLocks noChangeAspect="1" noChangeArrowheads="1"/>
          </p:cNvPicPr>
          <p:nvPr/>
        </p:nvPicPr>
        <p:blipFill>
          <a:blip r:embed="rId2" cstate="print"/>
          <a:srcRect t="7000" r="8002"/>
          <a:stretch>
            <a:fillRect/>
          </a:stretch>
        </p:blipFill>
        <p:spPr bwMode="auto">
          <a:xfrm>
            <a:off x="539552" y="1700808"/>
            <a:ext cx="2143159" cy="2160240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2915816" y="2060848"/>
            <a:ext cx="1440160" cy="86409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2093947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BÚSQUEDA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sym typeface="Wingdings" pitchFamily="2" charset="2"/>
              </a:rPr>
              <a:t> MEDLINE, </a:t>
            </a:r>
            <a:r>
              <a:rPr lang="es-ES" sz="2400" dirty="0" smtClean="0"/>
              <a:t>EMBASE y el Registro Cochrane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6372200" y="3140968"/>
            <a:ext cx="864096" cy="1008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860032" y="4258776"/>
          <a:ext cx="4032448" cy="2255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PALABRAS CLAVE</a:t>
                      </a:r>
                      <a:endParaRPr lang="en-US" sz="2400" dirty="0"/>
                    </a:p>
                  </a:txBody>
                  <a:tcPr/>
                </a:tc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r>
                        <a:rPr kumimoji="0" lang="es-E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PA o PA</a:t>
                      </a:r>
                      <a:r>
                        <a:rPr kumimoji="0" lang="es-E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o Pre-hipertensión” </a:t>
                      </a:r>
                      <a:endParaRPr lang="en-US" sz="2000" dirty="0"/>
                    </a:p>
                  </a:txBody>
                  <a:tcPr/>
                </a:tc>
              </a:tr>
              <a:tr h="611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“Agentes </a:t>
                      </a:r>
                      <a:r>
                        <a:rPr kumimoji="0" lang="es-E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prehipertensivos</a:t>
                      </a: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s-E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normotensos</a:t>
                      </a: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s-E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antihipertensivos</a:t>
                      </a:r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“Enfermedad</a:t>
                      </a:r>
                      <a:r>
                        <a:rPr lang="es-ES" sz="2000" baseline="0" dirty="0" smtClean="0"/>
                        <a:t> Cardiovascular”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Flecha abajo"/>
          <p:cNvSpPr/>
          <p:nvPr/>
        </p:nvSpPr>
        <p:spPr>
          <a:xfrm>
            <a:off x="1547664" y="4005064"/>
            <a:ext cx="50405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8032" y="4725144"/>
            <a:ext cx="3491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smtClean="0"/>
              <a:t>No se aplicaron restricciones de idioma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Las búsquedas se limitaron a ensayos clínicos </a:t>
            </a:r>
            <a:r>
              <a:rPr lang="es-ES" sz="2000" dirty="0" err="1" smtClean="0"/>
              <a:t>aleatorizados</a:t>
            </a:r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 Participantes </a:t>
            </a:r>
            <a:r>
              <a:rPr lang="es-ES" sz="2000" dirty="0" smtClean="0">
                <a:latin typeface="Arial"/>
                <a:cs typeface="Arial"/>
              </a:rPr>
              <a:t>&gt;</a:t>
            </a:r>
            <a:r>
              <a:rPr lang="es-ES" sz="2000" dirty="0" smtClean="0"/>
              <a:t> 19 años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METODOLOGÍA</a:t>
            </a:r>
            <a:endParaRPr lang="en-US" dirty="0"/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35496" y="1700808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700808"/>
          <a:ext cx="3744416" cy="435337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44416"/>
              </a:tblGrid>
              <a:tr h="77199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CRITERIOS</a:t>
                      </a:r>
                      <a:r>
                        <a:rPr lang="es-ES" sz="2400" baseline="0" dirty="0" smtClean="0"/>
                        <a:t> DE INCLUSIÓN</a:t>
                      </a:r>
                      <a:endParaRPr lang="en-US" sz="2400" dirty="0"/>
                    </a:p>
                  </a:txBody>
                  <a:tcPr/>
                </a:tc>
              </a:tr>
              <a:tr h="1748285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Ensayos 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aleatorizados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controlados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antihipertensivo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personas con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</a:t>
                      </a:r>
                      <a:r>
                        <a:rPr kumimoji="0" lang="es-E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 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</a:t>
                      </a: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90mmHg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prevención secundaria de ECV (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fatal o no fatal, IM fatal o no fatal, ICC o mortalidad CV)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¿DIABETES?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7333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los estudios que produjeron publicaciones múltiples, los datos de la publicación más reciente o más completa se incluyeron en el análisis.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851920" y="1459552"/>
          <a:ext cx="5076056" cy="52098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07605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CRITERIOS</a:t>
                      </a:r>
                      <a:r>
                        <a:rPr lang="es-ES" sz="2400" baseline="0" dirty="0" smtClean="0"/>
                        <a:t> DE EXCLUSIÓN</a:t>
                      </a:r>
                      <a:endParaRPr lang="en-US" sz="2400" dirty="0"/>
                    </a:p>
                  </a:txBody>
                  <a:tcPr/>
                </a:tc>
              </a:tr>
              <a:tr h="35440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Eventos CV no informados</a:t>
                      </a:r>
                    </a:p>
                  </a:txBody>
                  <a:tcPr/>
                </a:tc>
              </a:tr>
              <a:tr h="63203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Estadio de HTA no reportado en estudios que incluyeron participantes con y sin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HTA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203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incluye a las personas con PA normal o Pre-hipertensos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203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incluyeron a personas con ECV o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riesgo, diabetes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3144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antihipertensivo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fue parte de la intervención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0648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Asignación al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fue aleatoria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203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 P o intervalo de confianza no se informó o no se pudo calcular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Participantes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&lt;18 años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2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Diferencias entre los grupos de intervención y control distintos del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antihipertensivo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8E23DF-EFB9-4797-BF7B-9491813E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E38F86-FB5E-4110-AD02-5C396C00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CB039D-94A2-46A4-B123-08FF0DFF0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4E4B4-3327-450B-BE31-3DA156A4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310FBC-D587-4C72-97FC-073BB1E45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B5C4FE-2B9E-46F8-883C-85623E619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5EECAA-4C71-41AE-9D51-B459B2BBC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34CD92-09B6-44BC-B493-4F9E7DA5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9BCC7D-CB95-4A97-8E11-DB4D9A88D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98B33-A2CE-49DA-92E6-7E836EFDE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4D4F1-3B82-41C7-AE5B-D27669671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F4BB83-D7FE-4F05-8BED-B405A5157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87B2D6-3327-451F-B283-0F900C2A5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</a:t>
            </a:r>
            <a:br>
              <a:rPr lang="es-ES" dirty="0" smtClean="0"/>
            </a:br>
            <a:r>
              <a:rPr lang="es-ES" dirty="0" smtClean="0"/>
              <a:t>(Gestión de Datos)</a:t>
            </a:r>
            <a:endParaRPr lang="en-US" dirty="0"/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2028114"/>
              </p:ext>
            </p:extLst>
          </p:nvPr>
        </p:nvGraphicFramePr>
        <p:xfrm>
          <a:off x="107504" y="1556792"/>
          <a:ext cx="90364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23528" y="5961474"/>
            <a:ext cx="82809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Todos los incluidos tenían poblaciones </a:t>
            </a:r>
            <a:r>
              <a:rPr lang="es-ES" sz="2000" b="1" dirty="0" smtClean="0"/>
              <a:t>con PAS </a:t>
            </a:r>
            <a:r>
              <a:rPr lang="es-ES" sz="2000" b="1" dirty="0" smtClean="0">
                <a:latin typeface="Arial"/>
                <a:cs typeface="Arial"/>
              </a:rPr>
              <a:t>&lt;</a:t>
            </a:r>
            <a:r>
              <a:rPr lang="es-ES" sz="2000" b="1" dirty="0" smtClean="0"/>
              <a:t> 140 </a:t>
            </a:r>
            <a:r>
              <a:rPr lang="es-ES" sz="2000" b="1" dirty="0" err="1" smtClean="0"/>
              <a:t>mmHg</a:t>
            </a:r>
            <a:r>
              <a:rPr lang="es-ES" sz="2000" b="1" dirty="0" smtClean="0"/>
              <a:t> y PAD </a:t>
            </a:r>
            <a:r>
              <a:rPr lang="es-ES" sz="2000" b="1" dirty="0" smtClean="0">
                <a:latin typeface="Arial"/>
                <a:cs typeface="Arial"/>
              </a:rPr>
              <a:t>&lt;</a:t>
            </a:r>
            <a:r>
              <a:rPr lang="es-ES" sz="2000" b="1" dirty="0" smtClean="0"/>
              <a:t>90 </a:t>
            </a:r>
            <a:r>
              <a:rPr lang="es-ES" sz="2000" b="1" dirty="0" err="1" smtClean="0"/>
              <a:t>mmHg</a:t>
            </a:r>
            <a:r>
              <a:rPr lang="es-ES" sz="2000" dirty="0" smtClean="0"/>
              <a:t>; sin antecedentes clínicos de HTA al inicio del estudio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D841EEB-E194-455F-9F3A-ACC20EADE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D8CDC4-CA1D-443A-8C79-2D4ED5B1F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4489DB-CD1B-4EAA-B7E3-B0AB073FC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0016C4-C174-4CEB-B969-CF0A37FB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4EB060-D419-4EA4-B18B-1107CF7C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358810-3267-44DA-8570-D31012201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59DFA3-82B1-4CDF-A8FB-7A4D61300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5350A43-3229-4EFB-B0A5-39F478903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363DE2-5DF4-4AEA-B758-5A3E6EF8C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1433</Words>
  <Application>Microsoft Office PowerPoint</Application>
  <PresentationFormat>Presentación en pantalla (4:3)</PresentationFormat>
  <Paragraphs>176</Paragraphs>
  <Slides>28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Módulo</vt:lpstr>
      <vt:lpstr>Diapositiva 1</vt:lpstr>
      <vt:lpstr>PREGUNTA</vt:lpstr>
      <vt:lpstr>EVIDENCIA CIENTÍFICA</vt:lpstr>
      <vt:lpstr>INTRODUCCIÓN</vt:lpstr>
      <vt:lpstr>INTRODUCCIÓN</vt:lpstr>
      <vt:lpstr>OBJETIVO</vt:lpstr>
      <vt:lpstr>METODOLOGÍA (Selección de los Estudios)</vt:lpstr>
      <vt:lpstr>METODOLOGÍA</vt:lpstr>
      <vt:lpstr>METODOLOGÍA (Gestión de Datos)</vt:lpstr>
      <vt:lpstr>METODOLOGÍA (Análisis de Datos)</vt:lpstr>
      <vt:lpstr>METODOLOGÍA (Financiación)</vt:lpstr>
      <vt:lpstr>RESULTADOS</vt:lpstr>
      <vt:lpstr>RESULTADOS</vt:lpstr>
      <vt:lpstr>RESULTADOS</vt:lpstr>
      <vt:lpstr>RESULTADOS</vt:lpstr>
      <vt:lpstr>RESULTADOS</vt:lpstr>
      <vt:lpstr>RESULTADOS</vt:lpstr>
      <vt:lpstr>DISCUSIÓN</vt:lpstr>
      <vt:lpstr>DISCUSIÓN</vt:lpstr>
      <vt:lpstr>DISCUSIÓN</vt:lpstr>
      <vt:lpstr>CONCLUSIÓN</vt:lpstr>
      <vt:lpstr>LISTA DE COTEJO</vt:lpstr>
      <vt:lpstr>LISTA DE COTEJO</vt:lpstr>
      <vt:lpstr>LISTA DE COTEJO</vt:lpstr>
      <vt:lpstr>LISTA DE COTEJO</vt:lpstr>
      <vt:lpstr>APORTE DEL GRUPO</vt:lpstr>
      <vt:lpstr>APORTE DEL GRUPO</vt:lpstr>
      <vt:lpstr>Gracias por su Atención…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Fabiola Viloria</dc:creator>
  <cp:lastModifiedBy>Wilmer Garcia Viera</cp:lastModifiedBy>
  <cp:revision>97</cp:revision>
  <dcterms:created xsi:type="dcterms:W3CDTF">2018-03-15T02:06:24Z</dcterms:created>
  <dcterms:modified xsi:type="dcterms:W3CDTF">2018-03-19T20:48:00Z</dcterms:modified>
</cp:coreProperties>
</file>