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72" r:id="rId6"/>
    <p:sldId id="262" r:id="rId7"/>
    <p:sldId id="274" r:id="rId8"/>
    <p:sldId id="275" r:id="rId9"/>
    <p:sldId id="273" r:id="rId10"/>
    <p:sldId id="263" r:id="rId11"/>
    <p:sldId id="277" r:id="rId12"/>
    <p:sldId id="280" r:id="rId13"/>
    <p:sldId id="279" r:id="rId14"/>
    <p:sldId id="276" r:id="rId15"/>
    <p:sldId id="264" r:id="rId16"/>
    <p:sldId id="282" r:id="rId17"/>
    <p:sldId id="281"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660" autoAdjust="0"/>
  </p:normalViewPr>
  <p:slideViewPr>
    <p:cSldViewPr>
      <p:cViewPr>
        <p:scale>
          <a:sx n="54" d="100"/>
          <a:sy n="54" d="100"/>
        </p:scale>
        <p:origin x="-966" y="42"/>
      </p:cViewPr>
      <p:guideLst>
        <p:guide orient="horz" pos="2160"/>
        <p:guide pos="2880"/>
      </p:guideLst>
    </p:cSldViewPr>
  </p:slideViewPr>
  <p:outlineViewPr>
    <p:cViewPr>
      <p:scale>
        <a:sx n="33" d="100"/>
        <a:sy n="33" d="100"/>
      </p:scale>
      <p:origin x="0" y="127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B26B3B6-4521-463E-B20A-A5BB58203EC5}" type="datetimeFigureOut">
              <a:rPr lang="es-VE" smtClean="0"/>
              <a:t>05/04/2016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52B526F-19E0-4270-BDCE-67C922A5A956}" type="slidenum">
              <a:rPr lang="es-VE" smtClean="0"/>
              <a:t>‹Nº›</a:t>
            </a:fld>
            <a:endParaRPr lang="es-VE"/>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26B3B6-4521-463E-B20A-A5BB58203EC5}" type="datetimeFigureOut">
              <a:rPr lang="es-VE" smtClean="0"/>
              <a:t>05/04/2016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26B3B6-4521-463E-B20A-A5BB58203EC5}" type="datetimeFigureOut">
              <a:rPr lang="es-VE" smtClean="0"/>
              <a:t>05/04/2016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B26B3B6-4521-463E-B20A-A5BB58203EC5}" type="datetimeFigureOut">
              <a:rPr lang="es-VE" smtClean="0"/>
              <a:t>05/04/2016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52B526F-19E0-4270-BDCE-67C922A5A956}" type="slidenum">
              <a:rPr lang="es-VE" smtClean="0"/>
              <a:t>‹Nº›</a:t>
            </a:fld>
            <a:endParaRPr lang="es-VE"/>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26B3B6-4521-463E-B20A-A5BB58203EC5}" type="datetimeFigureOut">
              <a:rPr lang="es-VE" smtClean="0"/>
              <a:t>05/04/2016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7B26B3B6-4521-463E-B20A-A5BB58203EC5}" type="datetimeFigureOut">
              <a:rPr lang="es-VE" smtClean="0"/>
              <a:t>05/04/2016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B26B3B6-4521-463E-B20A-A5BB58203EC5}" type="datetimeFigureOut">
              <a:rPr lang="es-VE" smtClean="0"/>
              <a:t>05/04/2016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B26B3B6-4521-463E-B20A-A5BB58203EC5}" type="datetimeFigureOut">
              <a:rPr lang="es-VE" smtClean="0"/>
              <a:t>05/04/2016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6B3B6-4521-463E-B20A-A5BB58203EC5}" type="datetimeFigureOut">
              <a:rPr lang="es-VE" smtClean="0"/>
              <a:t>05/04/2016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26B3B6-4521-463E-B20A-A5BB58203EC5}" type="datetimeFigureOut">
              <a:rPr lang="es-VE" smtClean="0"/>
              <a:t>05/04/2016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26B3B6-4521-463E-B20A-A5BB58203EC5}" type="datetimeFigureOut">
              <a:rPr lang="es-VE" smtClean="0"/>
              <a:t>05/04/2016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52B526F-19E0-4270-BDCE-67C922A5A956}" type="slidenum">
              <a:rPr lang="es-VE" smtClean="0"/>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B26B3B6-4521-463E-B20A-A5BB58203EC5}" type="datetimeFigureOut">
              <a:rPr lang="es-VE" smtClean="0"/>
              <a:t>05/04/2016</a:t>
            </a:fld>
            <a:endParaRPr lang="es-VE"/>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VE"/>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52B526F-19E0-4270-BDCE-67C922A5A956}" type="slidenum">
              <a:rPr lang="es-VE" smtClean="0"/>
              <a:t>‹Nº›</a:t>
            </a:fld>
            <a:endParaRPr lang="es-V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4196680"/>
            <a:ext cx="7704856" cy="1752600"/>
          </a:xfrm>
        </p:spPr>
        <p:txBody>
          <a:bodyPr>
            <a:normAutofit fontScale="62500" lnSpcReduction="20000"/>
          </a:bodyPr>
          <a:lstStyle/>
          <a:p>
            <a:pPr algn="r"/>
            <a:r>
              <a:rPr lang="es-ES_tradnl" sz="2800" b="1" dirty="0" smtClean="0">
                <a:solidFill>
                  <a:srgbClr val="FFFF00"/>
                </a:solidFill>
              </a:rPr>
              <a:t>	Dra. </a:t>
            </a:r>
            <a:r>
              <a:rPr lang="es-ES_tradnl" sz="2800" b="1" dirty="0" err="1" smtClean="0">
                <a:solidFill>
                  <a:srgbClr val="FFFF00"/>
                </a:solidFill>
              </a:rPr>
              <a:t>Mayrelis</a:t>
            </a:r>
            <a:r>
              <a:rPr lang="es-ES_tradnl" sz="2800" b="1" dirty="0" smtClean="0">
                <a:solidFill>
                  <a:srgbClr val="FFFF00"/>
                </a:solidFill>
              </a:rPr>
              <a:t> Peraza</a:t>
            </a:r>
          </a:p>
          <a:p>
            <a:pPr algn="r"/>
            <a:r>
              <a:rPr lang="es-ES_tradnl" sz="2800" b="1" dirty="0" smtClean="0">
                <a:solidFill>
                  <a:srgbClr val="FFFF00"/>
                </a:solidFill>
              </a:rPr>
              <a:t>Dr. </a:t>
            </a:r>
            <a:r>
              <a:rPr lang="es-ES_tradnl" sz="2800" b="1" dirty="0" err="1" smtClean="0">
                <a:solidFill>
                  <a:srgbClr val="FFFF00"/>
                </a:solidFill>
              </a:rPr>
              <a:t>Jose</a:t>
            </a:r>
            <a:r>
              <a:rPr lang="es-ES_tradnl" sz="2800" b="1" dirty="0" smtClean="0">
                <a:solidFill>
                  <a:srgbClr val="FFFF00"/>
                </a:solidFill>
              </a:rPr>
              <a:t> Flores</a:t>
            </a:r>
          </a:p>
          <a:p>
            <a:pPr algn="r"/>
            <a:r>
              <a:rPr lang="es-ES_tradnl" sz="2800" b="1" dirty="0" smtClean="0">
                <a:solidFill>
                  <a:srgbClr val="FFFF00"/>
                </a:solidFill>
              </a:rPr>
              <a:t>Dr. Freddy </a:t>
            </a:r>
            <a:r>
              <a:rPr lang="es-ES_tradnl" sz="2800" b="1" dirty="0" err="1" smtClean="0">
                <a:solidFill>
                  <a:srgbClr val="FFFF00"/>
                </a:solidFill>
              </a:rPr>
              <a:t>Sibada</a:t>
            </a:r>
            <a:endParaRPr lang="es-ES_tradnl" sz="2800" b="1" dirty="0" smtClean="0">
              <a:solidFill>
                <a:srgbClr val="FFFF00"/>
              </a:solidFill>
            </a:endParaRPr>
          </a:p>
          <a:p>
            <a:pPr algn="r"/>
            <a:endParaRPr lang="es-ES_tradnl" sz="2800" b="1" dirty="0">
              <a:solidFill>
                <a:srgbClr val="FFFF00"/>
              </a:solidFill>
            </a:endParaRPr>
          </a:p>
          <a:p>
            <a:r>
              <a:rPr lang="es-ES_tradnl" sz="2800" b="1" dirty="0" smtClean="0">
                <a:solidFill>
                  <a:srgbClr val="FFFF00"/>
                </a:solidFill>
              </a:rPr>
              <a:t>Barquisimeto, abril 2016.</a:t>
            </a:r>
          </a:p>
        </p:txBody>
      </p:sp>
      <p:sp>
        <p:nvSpPr>
          <p:cNvPr id="2" name="1 Título"/>
          <p:cNvSpPr>
            <a:spLocks noGrp="1"/>
          </p:cNvSpPr>
          <p:nvPr>
            <p:ph type="ctrTitle"/>
          </p:nvPr>
        </p:nvSpPr>
        <p:spPr>
          <a:xfrm>
            <a:off x="683568" y="2174999"/>
            <a:ext cx="7772400" cy="1470025"/>
          </a:xfrm>
        </p:spPr>
        <p:txBody>
          <a:bodyPr/>
          <a:lstStyle/>
          <a:p>
            <a:r>
              <a:rPr lang="es-ES_tradnl" sz="3600" b="1" dirty="0" smtClean="0">
                <a:solidFill>
                  <a:srgbClr val="FFFF00"/>
                </a:solidFill>
              </a:rPr>
              <a:t>RECOMENDACIONES SOBRE TERAPIA CON SILDENAFIL</a:t>
            </a:r>
            <a:endParaRPr lang="es-VE" sz="3600" b="1" dirty="0">
              <a:solidFill>
                <a:srgbClr val="FFFF00"/>
              </a:solidFill>
            </a:endParaRPr>
          </a:p>
        </p:txBody>
      </p:sp>
      <p:pic>
        <p:nvPicPr>
          <p:cNvPr id="4" name="3 Imagen" descr="ASCARDIO-LOGOTIP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2664296" cy="936104"/>
          </a:xfrm>
          <a:prstGeom prst="rect">
            <a:avLst/>
          </a:prstGeom>
          <a:noFill/>
        </p:spPr>
      </p:pic>
    </p:spTree>
    <p:extLst>
      <p:ext uri="{BB962C8B-B14F-4D97-AF65-F5344CB8AC3E}">
        <p14:creationId xmlns:p14="http://schemas.microsoft.com/office/powerpoint/2010/main" val="178204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39552" y="2276872"/>
            <a:ext cx="7924800" cy="4176464"/>
          </a:xfrm>
        </p:spPr>
        <p:txBody>
          <a:bodyPr>
            <a:normAutofit/>
          </a:bodyPr>
          <a:lstStyle/>
          <a:p>
            <a:pPr algn="just"/>
            <a:r>
              <a:rPr lang="es-ES_tradnl" sz="2400" dirty="0" smtClean="0"/>
              <a:t>Objetivos: en este estudio, prospectivo, multicéntrico, controlado, 60 pacientes con HAP asociada a CC recibían sildenafil oral (75mg/día) por 12 semanas. Los pacientes incluidos fueron sometidos a CD6M y cateterismo cardiaco al inicio y final de las 12 semanas. El PFP fue evaluar el cambio en la capacidad de ejercicio con CD6M, el PFS evaluó la capacidad funcional, hemodinamia cardiopulmonar y empeoramiento clínico (muerte, trasplante y rehospitalización por HAP). También se evaluó la tolerancia y seguridad del medicamento.</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26" t="17391" r="36549" b="65217"/>
          <a:stretch/>
        </p:blipFill>
        <p:spPr bwMode="auto">
          <a:xfrm>
            <a:off x="763077" y="260648"/>
            <a:ext cx="762534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68826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77" t="19231" r="48438" b="17077"/>
          <a:stretch/>
        </p:blipFill>
        <p:spPr bwMode="auto">
          <a:xfrm>
            <a:off x="827584" y="188640"/>
            <a:ext cx="741682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62236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104" t="18615" r="11297" b="29077"/>
          <a:stretch/>
        </p:blipFill>
        <p:spPr bwMode="auto">
          <a:xfrm>
            <a:off x="35497" y="692696"/>
            <a:ext cx="460851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261" t="30923" r="11959" b="14615"/>
          <a:stretch/>
        </p:blipFill>
        <p:spPr bwMode="auto">
          <a:xfrm>
            <a:off x="4716017" y="692696"/>
            <a:ext cx="432048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51520" y="3308791"/>
            <a:ext cx="4176464" cy="1200329"/>
          </a:xfrm>
          <a:prstGeom prst="rect">
            <a:avLst/>
          </a:prstGeom>
          <a:solidFill>
            <a:schemeClr val="bg1"/>
          </a:solidFill>
        </p:spPr>
        <p:txBody>
          <a:bodyPr wrap="square" rtlCol="0">
            <a:spAutoFit/>
          </a:bodyPr>
          <a:lstStyle/>
          <a:p>
            <a:pPr algn="ctr"/>
            <a:r>
              <a:rPr lang="es-VE" sz="3600" b="1" dirty="0" smtClean="0"/>
              <a:t>SUPERPOSICION DE VALORES</a:t>
            </a:r>
            <a:endParaRPr lang="es-VE" sz="3600" b="1" dirty="0"/>
          </a:p>
        </p:txBody>
      </p:sp>
    </p:spTree>
    <p:extLst>
      <p:ext uri="{BB962C8B-B14F-4D97-AF65-F5344CB8AC3E}">
        <p14:creationId xmlns:p14="http://schemas.microsoft.com/office/powerpoint/2010/main" val="27002490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82" t="31231" r="11839" b="31846"/>
          <a:stretch/>
        </p:blipFill>
        <p:spPr bwMode="auto">
          <a:xfrm>
            <a:off x="107504" y="1124744"/>
            <a:ext cx="890019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331640" y="1124744"/>
            <a:ext cx="6336704" cy="646331"/>
          </a:xfrm>
          <a:prstGeom prst="rect">
            <a:avLst/>
          </a:prstGeom>
          <a:solidFill>
            <a:schemeClr val="bg1"/>
          </a:solidFill>
        </p:spPr>
        <p:txBody>
          <a:bodyPr wrap="square" rtlCol="0">
            <a:spAutoFit/>
          </a:bodyPr>
          <a:lstStyle/>
          <a:p>
            <a:pPr algn="ctr"/>
            <a:r>
              <a:rPr lang="es-VE" sz="3600" b="1" dirty="0" smtClean="0"/>
              <a:t>SUPERPOSICION DE VALORES</a:t>
            </a:r>
            <a:endParaRPr lang="es-VE" sz="3600" b="1" dirty="0"/>
          </a:p>
        </p:txBody>
      </p:sp>
    </p:spTree>
    <p:extLst>
      <p:ext uri="{BB962C8B-B14F-4D97-AF65-F5344CB8AC3E}">
        <p14:creationId xmlns:p14="http://schemas.microsoft.com/office/powerpoint/2010/main" val="14850439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3"/>
          </p:nvPr>
        </p:nvSpPr>
        <p:spPr>
          <a:xfrm>
            <a:off x="539552" y="1052736"/>
            <a:ext cx="7924800" cy="4896544"/>
          </a:xfrm>
        </p:spPr>
        <p:txBody>
          <a:bodyPr>
            <a:normAutofit/>
          </a:bodyPr>
          <a:lstStyle/>
          <a:p>
            <a:pPr algn="just"/>
            <a:r>
              <a:rPr lang="es-ES_tradnl" sz="2000" dirty="0" smtClean="0"/>
              <a:t>Resultados: </a:t>
            </a:r>
            <a:r>
              <a:rPr lang="es-ES" sz="2000" dirty="0"/>
              <a:t>Sildenafil oral aumentó significativamente distancias </a:t>
            </a:r>
            <a:r>
              <a:rPr lang="es-ES" sz="2000" dirty="0" smtClean="0"/>
              <a:t>por CD6M </a:t>
            </a:r>
            <a:r>
              <a:rPr lang="es-ES" sz="2000" dirty="0"/>
              <a:t>(422,94 ± 76,95 m vs. 371,99 ± 78,73 m, p &lt;0,0001). También hubo una notable mejora en la puntuación de disnea de </a:t>
            </a:r>
            <a:r>
              <a:rPr lang="es-ES" sz="2000" dirty="0" err="1"/>
              <a:t>Borg</a:t>
            </a:r>
            <a:r>
              <a:rPr lang="es-ES" sz="2000" dirty="0"/>
              <a:t> (2,1 ± 1,32 vs. 2,57 ± 1,42, p = 0,0307). Por otra parte, </a:t>
            </a:r>
            <a:r>
              <a:rPr lang="es-ES" sz="2000" dirty="0" smtClean="0"/>
              <a:t>hubo mejora significativa de la clase </a:t>
            </a:r>
            <a:r>
              <a:rPr lang="es-ES" sz="2000" dirty="0"/>
              <a:t>funcional </a:t>
            </a:r>
            <a:r>
              <a:rPr lang="es-ES" sz="2000" dirty="0" smtClean="0"/>
              <a:t> </a:t>
            </a:r>
            <a:r>
              <a:rPr lang="es-ES" sz="2000" dirty="0" err="1" smtClean="0"/>
              <a:t>segun</a:t>
            </a:r>
            <a:r>
              <a:rPr lang="es-ES" sz="2000" dirty="0" smtClean="0"/>
              <a:t> la OMS y </a:t>
            </a:r>
            <a:r>
              <a:rPr lang="es-ES" sz="2000" dirty="0"/>
              <a:t>la </a:t>
            </a:r>
            <a:r>
              <a:rPr lang="es-ES" sz="2000" dirty="0" smtClean="0"/>
              <a:t>hemodinamia </a:t>
            </a:r>
            <a:r>
              <a:rPr lang="es-ES" sz="2000" dirty="0"/>
              <a:t>cardiopulmonar (media de presión arterial pulmonar, P = 0.0002; el índice cardíaco, P &lt;0,0001; la resistencia vascular pulmonar, P &lt;0,0001). Los efectos secundarios en este estudio fueron leves y consistentes con estudios reportados. Ninguno de los pacientes incluidos experimentó significativo empeoramiento clínico</a:t>
            </a:r>
            <a:r>
              <a:rPr lang="es-ES" sz="2000" dirty="0" smtClean="0"/>
              <a:t>.</a:t>
            </a:r>
          </a:p>
          <a:p>
            <a:pPr algn="just"/>
            <a:endParaRPr lang="es-ES" sz="2000" dirty="0"/>
          </a:p>
          <a:p>
            <a:pPr algn="just"/>
            <a:r>
              <a:rPr lang="es-ES" sz="2000" dirty="0" smtClean="0">
                <a:solidFill>
                  <a:srgbClr val="FFFF00"/>
                </a:solidFill>
              </a:rPr>
              <a:t>A pesar de que el valor de P en las variables estudiadas reporta menor a 0.05, al evaluar el IC de cada una se encuentran superpuestos.</a:t>
            </a:r>
            <a:endParaRPr lang="es-VE" sz="2000" dirty="0">
              <a:solidFill>
                <a:srgbClr val="FFFF00"/>
              </a:solidFill>
            </a:endParaRPr>
          </a:p>
        </p:txBody>
      </p:sp>
    </p:spTree>
    <p:extLst>
      <p:ext uri="{BB962C8B-B14F-4D97-AF65-F5344CB8AC3E}">
        <p14:creationId xmlns:p14="http://schemas.microsoft.com/office/powerpoint/2010/main" val="255324512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2564904"/>
            <a:ext cx="8568952" cy="3312368"/>
          </a:xfrm>
        </p:spPr>
        <p:txBody>
          <a:bodyPr>
            <a:noAutofit/>
          </a:bodyPr>
          <a:lstStyle/>
          <a:p>
            <a:pPr algn="just"/>
            <a:r>
              <a:rPr lang="es-ES" sz="2000" dirty="0"/>
              <a:t>En vista de la advertencia de la reciente US </a:t>
            </a:r>
            <a:r>
              <a:rPr lang="es-ES" sz="2000" dirty="0" err="1"/>
              <a:t>Food</a:t>
            </a:r>
            <a:r>
              <a:rPr lang="es-ES" sz="2000" dirty="0"/>
              <a:t> and </a:t>
            </a:r>
            <a:r>
              <a:rPr lang="es-ES" sz="2000" dirty="0" err="1"/>
              <a:t>Drug</a:t>
            </a:r>
            <a:r>
              <a:rPr lang="es-ES" sz="2000" dirty="0"/>
              <a:t> </a:t>
            </a:r>
            <a:r>
              <a:rPr lang="es-ES" sz="2000" dirty="0" err="1"/>
              <a:t>Administration</a:t>
            </a:r>
            <a:r>
              <a:rPr lang="es-ES" sz="2000" dirty="0"/>
              <a:t> en contra del uso de </a:t>
            </a:r>
            <a:r>
              <a:rPr lang="es-ES" sz="2000" dirty="0" err="1"/>
              <a:t>sildenafilo</a:t>
            </a:r>
            <a:r>
              <a:rPr lang="es-ES" sz="2000" dirty="0"/>
              <a:t> en pacientes pediátricos, </a:t>
            </a:r>
            <a:r>
              <a:rPr lang="es-ES" sz="2000" dirty="0" smtClean="0"/>
              <a:t>este estudio tuvo </a:t>
            </a:r>
            <a:r>
              <a:rPr lang="es-ES" sz="2000" dirty="0"/>
              <a:t>como objetivo ofrecer una visión actualizada de la dosificación y la seguridad de </a:t>
            </a:r>
            <a:r>
              <a:rPr lang="es-ES" sz="2000" dirty="0" err="1"/>
              <a:t>sildenafilo</a:t>
            </a:r>
            <a:r>
              <a:rPr lang="es-ES" sz="2000" dirty="0"/>
              <a:t> en los bebés y para explorar la relevancia de los actuales problemas de seguridad para la población </a:t>
            </a:r>
            <a:r>
              <a:rPr lang="es-ES" sz="2000" dirty="0" smtClean="0"/>
              <a:t>infantil.</a:t>
            </a:r>
            <a:endParaRPr lang="es-VE" sz="2000" dirty="0"/>
          </a:p>
          <a:p>
            <a:r>
              <a:rPr lang="es-VE" sz="2000" dirty="0" smtClean="0"/>
              <a:t>Búsqueda de Data: La </a:t>
            </a:r>
            <a:r>
              <a:rPr lang="es-VE" sz="2000" dirty="0"/>
              <a:t>Biblioteca Nacional de Medicina de </a:t>
            </a:r>
            <a:r>
              <a:rPr lang="es-VE" sz="2000" dirty="0" err="1"/>
              <a:t>PubMed</a:t>
            </a:r>
            <a:r>
              <a:rPr lang="es-VE" sz="2000" dirty="0"/>
              <a:t> y Base de Datos Cochrane de Revisiones Sistemáticas hicieron búsquedas utilizando los siguientes términos: Sildenafil Y (bebé o bebés o recién nacido o recién nacidos o hijos, o hijos o la infancia o pediátrica o pediatría O pediátrico o pediatría). </a:t>
            </a:r>
          </a:p>
          <a:p>
            <a:pPr algn="just"/>
            <a:r>
              <a:rPr lang="es-ES_tradnl" sz="2000" dirty="0" smtClean="0"/>
              <a:t>Selección de estudios: </a:t>
            </a:r>
            <a:r>
              <a:rPr lang="es-ES" sz="2000" dirty="0" smtClean="0"/>
              <a:t>se incluyen</a:t>
            </a:r>
            <a:r>
              <a:rPr lang="es-ES_tradnl" sz="2000" dirty="0" smtClean="0"/>
              <a:t> </a:t>
            </a:r>
            <a:r>
              <a:rPr lang="es-ES" sz="2000" dirty="0"/>
              <a:t>Los estudios que presentan datos clínicos originales con respecto </a:t>
            </a:r>
            <a:r>
              <a:rPr lang="es-ES" sz="2000" dirty="0" smtClean="0"/>
              <a:t>a la dosificación, el uso, o la seguridad de </a:t>
            </a:r>
            <a:r>
              <a:rPr lang="es-ES" sz="2000" dirty="0" err="1" smtClean="0"/>
              <a:t>sildenafilo</a:t>
            </a:r>
            <a:r>
              <a:rPr lang="es-ES" sz="2000" dirty="0" smtClean="0"/>
              <a:t> en recién nacidos con hipertensión pulmonar.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27" t="13949" r="38314" b="60145"/>
          <a:stretch/>
        </p:blipFill>
        <p:spPr bwMode="auto">
          <a:xfrm>
            <a:off x="827583" y="188640"/>
            <a:ext cx="741682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1660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6" t="16154" r="14544" b="8154"/>
          <a:stretch/>
        </p:blipFill>
        <p:spPr bwMode="auto">
          <a:xfrm>
            <a:off x="41272" y="206123"/>
            <a:ext cx="9067232" cy="639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72769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3"/>
          </p:nvPr>
        </p:nvSpPr>
        <p:spPr>
          <a:xfrm>
            <a:off x="251520" y="1268760"/>
            <a:ext cx="8568952" cy="4536504"/>
          </a:xfrm>
        </p:spPr>
        <p:txBody>
          <a:bodyPr>
            <a:normAutofit/>
          </a:bodyPr>
          <a:lstStyle/>
          <a:p>
            <a:pPr algn="just"/>
            <a:r>
              <a:rPr lang="es-ES_tradnl" sz="2400" dirty="0" smtClean="0"/>
              <a:t>Conclusión:</a:t>
            </a:r>
            <a:r>
              <a:rPr lang="es-ES" sz="2400" dirty="0"/>
              <a:t>Actualmente no existe evidencia de efecto adverso grave en los lactantes expuestos al sildenafil. Problemas de seguridad actuales sobre el uso de </a:t>
            </a:r>
            <a:r>
              <a:rPr lang="es-ES" sz="2400" dirty="0" err="1"/>
              <a:t>sildenafilo</a:t>
            </a:r>
            <a:r>
              <a:rPr lang="es-ES" sz="2400" dirty="0"/>
              <a:t> en pacientes pediátricos deben explorar más a fondo antes de ser aplicada a la población infantil. Sildenafil sigue siendo una opción valiosa para el tratamiento de la hipertensión pulmonar en los niños pequeños. Los estudios prospectivos deben ser diseñados de tal manera que incluyan una evaluación de la seguridad para evaluar los posibles resultados adversos de la terapia con sildenafil en esta población.</a:t>
            </a:r>
            <a:endParaRPr lang="es-VE" sz="2400" dirty="0"/>
          </a:p>
        </p:txBody>
      </p:sp>
    </p:spTree>
    <p:extLst>
      <p:ext uri="{BB962C8B-B14F-4D97-AF65-F5344CB8AC3E}">
        <p14:creationId xmlns:p14="http://schemas.microsoft.com/office/powerpoint/2010/main" val="349579164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3068960"/>
            <a:ext cx="8712968" cy="2664296"/>
          </a:xfrm>
        </p:spPr>
        <p:txBody>
          <a:bodyPr>
            <a:noAutofit/>
          </a:bodyPr>
          <a:lstStyle/>
          <a:p>
            <a:r>
              <a:rPr lang="es-ES_tradnl" sz="2400" dirty="0" smtClean="0"/>
              <a:t>Métodos: </a:t>
            </a:r>
            <a:r>
              <a:rPr lang="es-VE" sz="2400" dirty="0" smtClean="0"/>
              <a:t>En este estudio de </a:t>
            </a:r>
            <a:r>
              <a:rPr lang="es-VE" sz="2400" dirty="0"/>
              <a:t>12 semanas</a:t>
            </a:r>
            <a:r>
              <a:rPr lang="es-VE" sz="2400" dirty="0" smtClean="0"/>
              <a:t>, </a:t>
            </a:r>
            <a:r>
              <a:rPr lang="es-VE" sz="2400" dirty="0"/>
              <a:t>prospectivo, abierto, multicéntrico, 55 pacientes con </a:t>
            </a:r>
            <a:r>
              <a:rPr lang="es-VE" sz="2400" dirty="0" smtClean="0"/>
              <a:t>CC fueron </a:t>
            </a:r>
            <a:r>
              <a:rPr lang="es-VE" sz="2400" dirty="0"/>
              <a:t>divididos en 3 grupos: grupo de defectos del tabique auricular (ASD, n = 15), el grupo de defectos del tabique ventricular (VSD, n = 24), y </a:t>
            </a:r>
            <a:r>
              <a:rPr lang="es-VE" sz="2400" dirty="0" err="1"/>
              <a:t>ductus</a:t>
            </a:r>
            <a:r>
              <a:rPr lang="es-VE" sz="2400" dirty="0"/>
              <a:t> arterioso grupo (PDA, n = 16). La capacidad de ejercicio, los parámetros hemodinámicos y la saturación de oxígeno arterial fueron evaluados al inicio del estudio y después de la terapia </a:t>
            </a:r>
            <a:r>
              <a:rPr lang="es-VE" sz="2400" dirty="0" smtClean="0"/>
              <a:t>con </a:t>
            </a:r>
            <a:r>
              <a:rPr lang="es-VE" sz="2400" dirty="0" err="1"/>
              <a:t>sildenafilo</a:t>
            </a:r>
            <a:r>
              <a:rPr lang="es-VE" sz="2400" dirty="0"/>
              <a:t> (25 mg, 3 veces al día</a:t>
            </a:r>
            <a:r>
              <a:rPr lang="es-VE" sz="2400" dirty="0" smtClean="0"/>
              <a:t>).</a:t>
            </a:r>
          </a:p>
          <a:p>
            <a:endParaRPr lang="es-VE"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46" t="16485" r="36685" b="56703"/>
          <a:stretch/>
        </p:blipFill>
        <p:spPr bwMode="auto">
          <a:xfrm>
            <a:off x="251520" y="116632"/>
            <a:ext cx="870522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03482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02" t="14855" r="37636" b="6250"/>
          <a:stretch/>
        </p:blipFill>
        <p:spPr bwMode="auto">
          <a:xfrm>
            <a:off x="1979712" y="116632"/>
            <a:ext cx="5040560" cy="660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23051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79512" y="2852936"/>
            <a:ext cx="8712968" cy="4005064"/>
          </a:xfrm>
        </p:spPr>
        <p:txBody>
          <a:bodyPr>
            <a:normAutofit fontScale="92500" lnSpcReduction="10000"/>
          </a:bodyPr>
          <a:lstStyle/>
          <a:p>
            <a:pPr algn="just"/>
            <a:endParaRPr lang="es-VE" b="1" dirty="0"/>
          </a:p>
          <a:p>
            <a:pPr algn="just"/>
            <a:r>
              <a:rPr lang="es-VE" b="1" dirty="0" smtClean="0"/>
              <a:t>Objetivo</a:t>
            </a:r>
            <a:r>
              <a:rPr lang="es-VE" b="1" dirty="0"/>
              <a:t>: Evaluar la evolución a dos años, en pacientes con HAP sometidos a monoterapia con sildenafil (inhibidor de la fosfodiesterasa-5), con respecto a la capacidad funcional. </a:t>
            </a:r>
          </a:p>
          <a:p>
            <a:pPr algn="just"/>
            <a:r>
              <a:rPr lang="es-VE" b="1" dirty="0"/>
              <a:t>Métodos: Veinticuatro pacientes (edades entre 8 y 54 años) con HAP idiopática (HAPI, n = 9) o asociada a cardiopatías congénitas (HAP-</a:t>
            </a:r>
            <a:r>
              <a:rPr lang="es-VE" b="1" dirty="0" err="1"/>
              <a:t>CCg</a:t>
            </a:r>
            <a:r>
              <a:rPr lang="es-VE" b="1" dirty="0"/>
              <a:t>, n = 15) fueron tratados con sildenafil durante dos </a:t>
            </a:r>
            <a:r>
              <a:rPr lang="es-VE" b="1" dirty="0" smtClean="0"/>
              <a:t>años, </a:t>
            </a:r>
            <a:r>
              <a:rPr lang="es-VE" b="1" dirty="0"/>
              <a:t>Antes de la publicación del estudio </a:t>
            </a:r>
            <a:r>
              <a:rPr lang="es-VE" b="1" dirty="0" smtClean="0"/>
              <a:t>SUPER-1, </a:t>
            </a:r>
            <a:r>
              <a:rPr lang="es-VE" b="1" dirty="0"/>
              <a:t>la dosis inicial administrada en adultos fue de 225 mg diarios en tres tomas (75 mg cada 8 horas). Pacientes con peso inferior a 40 kg utilizaron dosis de 2-3 mg/kg/día en tres tomas, con control de la presión arterial sistémica para que no se admitiesen reducciones superiores al 10%. Luego de la publicación del estudio SUPER-1, la dosis inicial para adultos fue de 60 mg diarios en tres tomas (20 mg cada 8 horas), ajustada a 120 o 240 mg diarios (dosis máxima) en caso de ausencia de respuesta a la dosis inicial, pero con control de la presión arterial sistémica. </a:t>
            </a:r>
            <a:r>
              <a:rPr lang="es-VE" b="1" dirty="0" smtClean="0"/>
              <a:t>. </a:t>
            </a:r>
          </a:p>
          <a:p>
            <a:pPr algn="just"/>
            <a:r>
              <a:rPr lang="es-VE" b="1" dirty="0" smtClean="0"/>
              <a:t>La </a:t>
            </a:r>
            <a:r>
              <a:rPr lang="es-VE" b="1" dirty="0"/>
              <a:t>capacidad física fue evaluada por la distancia caminada en el test de 6 minutos (DC6M) y por el grado de disnea al final de la caminata (escala de </a:t>
            </a:r>
            <a:r>
              <a:rPr lang="es-VE" b="1" dirty="0" err="1"/>
              <a:t>Borg</a:t>
            </a:r>
            <a:r>
              <a:rPr lang="es-VE" b="1" dirty="0"/>
              <a:t>), siendo también registrada la saturación periférica de oxígeno (SpO26M, oximetría de pulso).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17" t="11940" r="36334" b="59142"/>
          <a:stretch/>
        </p:blipFill>
        <p:spPr bwMode="auto">
          <a:xfrm>
            <a:off x="827584" y="260648"/>
            <a:ext cx="748883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54370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47" t="44746" r="36549" b="30616"/>
          <a:stretch/>
        </p:blipFill>
        <p:spPr bwMode="auto">
          <a:xfrm>
            <a:off x="158340" y="116632"/>
            <a:ext cx="88061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783" t="44067" r="36549" b="21151"/>
          <a:stretch/>
        </p:blipFill>
        <p:spPr bwMode="auto">
          <a:xfrm>
            <a:off x="158340" y="3068960"/>
            <a:ext cx="8806148" cy="368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43234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3"/>
          </p:nvPr>
        </p:nvSpPr>
        <p:spPr>
          <a:xfrm>
            <a:off x="539552" y="260648"/>
            <a:ext cx="7924800" cy="5904656"/>
          </a:xfrm>
        </p:spPr>
        <p:txBody>
          <a:bodyPr>
            <a:normAutofit/>
          </a:bodyPr>
          <a:lstStyle/>
          <a:p>
            <a:pPr algn="just">
              <a:lnSpc>
                <a:spcPct val="150000"/>
              </a:lnSpc>
            </a:pPr>
            <a:r>
              <a:rPr lang="es-ES_tradnl" sz="1800" dirty="0" smtClean="0"/>
              <a:t>Resultados: </a:t>
            </a:r>
            <a:r>
              <a:rPr lang="es-ES" sz="1800" dirty="0"/>
              <a:t>Distancia de caminata de seis minutos aumentó significativamente de 377,2 ± 68,7 a 436,0 ± m 70,4 m en los pacientes con </a:t>
            </a:r>
            <a:r>
              <a:rPr lang="es-ES" sz="1800" dirty="0" smtClean="0"/>
              <a:t>DSA, </a:t>
            </a:r>
            <a:r>
              <a:rPr lang="es-ES" sz="1800" dirty="0"/>
              <a:t>desde 371,2 ± 413,7 ± 83,1 66.0mto min </a:t>
            </a:r>
            <a:r>
              <a:rPr lang="es-ES" sz="1800" dirty="0" smtClean="0"/>
              <a:t>DSV, </a:t>
            </a:r>
            <a:r>
              <a:rPr lang="es-ES" sz="1800" dirty="0"/>
              <a:t>y desde 384,3 ± 90,2 </a:t>
            </a:r>
            <a:r>
              <a:rPr lang="es-ES" sz="1800" dirty="0" err="1"/>
              <a:t>mto</a:t>
            </a:r>
            <a:r>
              <a:rPr lang="es-ES" sz="1800" dirty="0"/>
              <a:t> 440,9 ± 71,8 min PDA (P &lt;0,01, respectivamente ). Por otra parte, el sildenafil también mejoró la resistencia vascular pulmonar y el índice de flujo sanguíneo pulmonar en los 3 grupos, mientras que no se observaron cambios significativos en la resistencia vascular sistémica y la presión arterial sistémica. Sin embargo, la saturación de oxígeno arterial mejoró significativamente en sólo el grupo de ASD. La incidencia de eventos adversos fue similar entre los 3 grupos</a:t>
            </a:r>
            <a:r>
              <a:rPr lang="es-ES" sz="1800" dirty="0" smtClean="0"/>
              <a:t>.</a:t>
            </a:r>
          </a:p>
          <a:p>
            <a:pPr algn="just">
              <a:lnSpc>
                <a:spcPct val="150000"/>
              </a:lnSpc>
            </a:pPr>
            <a:endParaRPr lang="es-ES" sz="1800" dirty="0"/>
          </a:p>
          <a:p>
            <a:pPr algn="just">
              <a:lnSpc>
                <a:spcPct val="150000"/>
              </a:lnSpc>
            </a:pPr>
            <a:r>
              <a:rPr lang="es-ES" sz="1800" dirty="0" smtClean="0">
                <a:solidFill>
                  <a:srgbClr val="FFFF00"/>
                </a:solidFill>
              </a:rPr>
              <a:t>Realmente no se evidencian diferencias estadísticamente significativas en las variables estudiadas antes y después de la terapia con sildenafil, ya que hay superposición de intervalos de confianza.</a:t>
            </a:r>
            <a:endParaRPr lang="es-VE" sz="1800" dirty="0">
              <a:solidFill>
                <a:srgbClr val="FFFF00"/>
              </a:solidFill>
            </a:endParaRPr>
          </a:p>
          <a:p>
            <a:pPr>
              <a:lnSpc>
                <a:spcPct val="150000"/>
              </a:lnSpc>
            </a:pPr>
            <a:endParaRPr lang="es-VE" sz="1800" dirty="0"/>
          </a:p>
        </p:txBody>
      </p:sp>
    </p:spTree>
    <p:extLst>
      <p:ext uri="{BB962C8B-B14F-4D97-AF65-F5344CB8AC3E}">
        <p14:creationId xmlns:p14="http://schemas.microsoft.com/office/powerpoint/2010/main" val="106175475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504" y="3068960"/>
            <a:ext cx="8856984" cy="3312368"/>
          </a:xfrm>
        </p:spPr>
        <p:txBody>
          <a:bodyPr>
            <a:noAutofit/>
          </a:bodyPr>
          <a:lstStyle/>
          <a:p>
            <a:pPr algn="just">
              <a:lnSpc>
                <a:spcPct val="150000"/>
              </a:lnSpc>
            </a:pPr>
            <a:r>
              <a:rPr lang="es-VE" sz="1800" dirty="0" smtClean="0"/>
              <a:t>Objetivo. </a:t>
            </a:r>
            <a:r>
              <a:rPr lang="es-VE" sz="1800" dirty="0"/>
              <a:t>Se evaluó la seguridad, la eficacia y la farmacocinética de </a:t>
            </a:r>
            <a:r>
              <a:rPr lang="es-VE" sz="1800" dirty="0" err="1"/>
              <a:t>sildenafilo</a:t>
            </a:r>
            <a:r>
              <a:rPr lang="es-VE" sz="1800" dirty="0"/>
              <a:t> oral en una serie de casos de niños con hipertensión pulmonar</a:t>
            </a:r>
            <a:r>
              <a:rPr lang="es-VE" sz="1800" dirty="0" smtClean="0"/>
              <a:t>.</a:t>
            </a:r>
          </a:p>
          <a:p>
            <a:pPr algn="just">
              <a:lnSpc>
                <a:spcPct val="150000"/>
              </a:lnSpc>
            </a:pPr>
            <a:r>
              <a:rPr lang="es-VE" sz="1800" dirty="0"/>
              <a:t>Métodos: Tres niños, 1 con hipertensión pulmonar primaria (paciente 1) y 2 con hipertensión pulmonar asociada a la enfermedad cardíaca congénita (pacientes 2 y 3) se inscribieron. Sildenafil se inició a 0,5 </a:t>
            </a:r>
            <a:r>
              <a:rPr lang="es-VE" sz="1800" dirty="0" smtClean="0"/>
              <a:t>mg/kg </a:t>
            </a:r>
            <a:r>
              <a:rPr lang="es-VE" sz="1800" dirty="0"/>
              <a:t>cada 4 horas y la dosis se incrementó a 1,0 y después a 2,0 </a:t>
            </a:r>
            <a:r>
              <a:rPr lang="es-VE" sz="1800" dirty="0" smtClean="0"/>
              <a:t>mg/kg/dosis</a:t>
            </a:r>
            <a:r>
              <a:rPr lang="es-VE" sz="1800" dirty="0"/>
              <a:t>. Los pacientes fueron evaluados al inicio del estudio y luego mensualmente durante un total de 6 visitas</a:t>
            </a:r>
            <a:r>
              <a:rPr lang="es-VE" sz="1800" dirty="0" smtClean="0"/>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6" t="24000" r="7813" b="38000"/>
          <a:stretch/>
        </p:blipFill>
        <p:spPr bwMode="auto">
          <a:xfrm>
            <a:off x="323528" y="188639"/>
            <a:ext cx="8496944" cy="27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29460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12" t="31160" r="31793" b="36594"/>
          <a:stretch/>
        </p:blipFill>
        <p:spPr bwMode="auto">
          <a:xfrm>
            <a:off x="251520" y="188640"/>
            <a:ext cx="85742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198" t="29166" r="39013" b="13587"/>
          <a:stretch/>
        </p:blipFill>
        <p:spPr bwMode="auto">
          <a:xfrm rot="5400000">
            <a:off x="798136" y="2907153"/>
            <a:ext cx="3207883" cy="458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109" t="15625" r="38872" b="27310"/>
          <a:stretch/>
        </p:blipFill>
        <p:spPr bwMode="auto">
          <a:xfrm rot="5400000">
            <a:off x="5262632" y="3031806"/>
            <a:ext cx="3207884" cy="433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19545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764704"/>
            <a:ext cx="8352928" cy="5472608"/>
          </a:xfrm>
        </p:spPr>
        <p:txBody>
          <a:bodyPr>
            <a:normAutofit fontScale="77500" lnSpcReduction="20000"/>
          </a:bodyPr>
          <a:lstStyle/>
          <a:p>
            <a:pPr algn="just"/>
            <a:r>
              <a:rPr lang="es-VE" sz="2400" dirty="0"/>
              <a:t>Resultados: Todos los pacientes informaron de un aumento de la capacidad de ejercicio con la mejoría de la clase funcional de la New York </a:t>
            </a:r>
            <a:r>
              <a:rPr lang="es-VE" sz="2400" dirty="0" err="1"/>
              <a:t>Heart</a:t>
            </a:r>
            <a:r>
              <a:rPr lang="es-VE" sz="2400" dirty="0"/>
              <a:t> </a:t>
            </a:r>
            <a:r>
              <a:rPr lang="es-VE" sz="2400" dirty="0" err="1"/>
              <a:t>Association</a:t>
            </a:r>
            <a:r>
              <a:rPr lang="es-VE" sz="2400" dirty="0"/>
              <a:t>. La distancia recorrida durante la prueba 6-min se incrementó en 74% (paciente 1), 75% (paciente 2) y 25% (paciente 3) y oxihemoglobina saturación aumentó de 79%, 97% y 80% a 93%, 100% y 93%, respectivamente. No hubo efectos secundarios y ninguna caída en la presión arterial sistémica. los niveles plasmáticos de Sildenafil 1 h después de una dosis de 0,5, 1,0 y 2 mg/kg de </a:t>
            </a:r>
            <a:r>
              <a:rPr lang="es-VE" sz="2400" dirty="0" err="1"/>
              <a:t>sildenafilo</a:t>
            </a:r>
            <a:r>
              <a:rPr lang="es-VE" sz="2400" dirty="0"/>
              <a:t> eran 109+-87, 150+-62 y 368+ -200 </a:t>
            </a:r>
            <a:r>
              <a:rPr lang="es-VE" sz="2400" dirty="0" err="1"/>
              <a:t>ng</a:t>
            </a:r>
            <a:r>
              <a:rPr lang="es-VE" sz="2400" dirty="0"/>
              <a:t>/ml, respectivamente. Ellos cayeron a 211+-106 </a:t>
            </a:r>
            <a:r>
              <a:rPr lang="es-VE" sz="2400" dirty="0" err="1"/>
              <a:t>ng</a:t>
            </a:r>
            <a:r>
              <a:rPr lang="es-VE" sz="2400" dirty="0"/>
              <a:t>/ml 3 h después de la dosis 2,0 mg / kg.</a:t>
            </a:r>
          </a:p>
          <a:p>
            <a:pPr algn="just"/>
            <a:endParaRPr lang="es-VE" sz="2400" dirty="0" smtClean="0"/>
          </a:p>
          <a:p>
            <a:pPr algn="just"/>
            <a:r>
              <a:rPr lang="es-VE" sz="2400" dirty="0" smtClean="0"/>
              <a:t>Conclusiones</a:t>
            </a:r>
            <a:r>
              <a:rPr lang="es-VE" sz="2400" dirty="0"/>
              <a:t>: El tratamiento con sildenafil </a:t>
            </a:r>
            <a:r>
              <a:rPr lang="es-VE" sz="2400" dirty="0" smtClean="0"/>
              <a:t>a mediano </a:t>
            </a:r>
            <a:r>
              <a:rPr lang="es-VE" sz="2400" dirty="0"/>
              <a:t>plazo mejora la saturación de la hemoglobina y la tolerancia al ejercicio en niños con hipertensión pulmonar, sin efectos secundarios. La media de los niveles plasmáticos de 1 h después de dosis de 0,5 a 2,0 mg / kg son similares a las concentraciones plasmáticas máximas reportados en adultos que recibieron dosis dentro del rango terapéutico. el uso de </a:t>
            </a:r>
            <a:r>
              <a:rPr lang="es-VE" sz="2400" dirty="0" err="1"/>
              <a:t>sildenafilo</a:t>
            </a:r>
            <a:r>
              <a:rPr lang="es-VE" sz="2400" dirty="0"/>
              <a:t> en los niños parece ser seguro y puede ser beneficioso en el tratamiento de la hipertensión arterial pulmonar</a:t>
            </a:r>
            <a:r>
              <a:rPr lang="es-VE" sz="2400" dirty="0" smtClean="0"/>
              <a:t>.</a:t>
            </a:r>
          </a:p>
          <a:p>
            <a:pPr algn="just"/>
            <a:endParaRPr lang="es-ES" sz="2400" dirty="0"/>
          </a:p>
          <a:p>
            <a:pPr algn="just"/>
            <a:r>
              <a:rPr lang="es-ES" sz="2400" b="1" dirty="0" smtClean="0">
                <a:solidFill>
                  <a:srgbClr val="FFFF00"/>
                </a:solidFill>
              </a:rPr>
              <a:t>Se considera que no hay significancia estadística debido a que la </a:t>
            </a:r>
            <a:br>
              <a:rPr lang="es-ES" sz="2400" b="1" dirty="0" smtClean="0">
                <a:solidFill>
                  <a:srgbClr val="FFFF00"/>
                </a:solidFill>
              </a:rPr>
            </a:br>
            <a:r>
              <a:rPr lang="es-ES" sz="2400" b="1" dirty="0" smtClean="0">
                <a:solidFill>
                  <a:srgbClr val="FFFF00"/>
                </a:solidFill>
              </a:rPr>
              <a:t>N en este estudio no es suficiente para establecer conclusiones generales.</a:t>
            </a:r>
            <a:endParaRPr lang="es-VE" sz="2400" b="1" dirty="0">
              <a:solidFill>
                <a:srgbClr val="FFFF00"/>
              </a:solidFill>
            </a:endParaRPr>
          </a:p>
        </p:txBody>
      </p:sp>
    </p:spTree>
    <p:extLst>
      <p:ext uri="{BB962C8B-B14F-4D97-AF65-F5344CB8AC3E}">
        <p14:creationId xmlns:p14="http://schemas.microsoft.com/office/powerpoint/2010/main" val="95869781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214282" y="2500306"/>
            <a:ext cx="8643998" cy="4143404"/>
          </a:xfrm>
        </p:spPr>
        <p:txBody>
          <a:bodyPr>
            <a:normAutofit lnSpcReduction="10000"/>
          </a:bodyPr>
          <a:lstStyle/>
          <a:p>
            <a:pPr algn="just">
              <a:lnSpc>
                <a:spcPct val="150000"/>
              </a:lnSpc>
            </a:pPr>
            <a:r>
              <a:rPr lang="es-VE" sz="1800" dirty="0" smtClean="0"/>
              <a:t>Antecedentes: La hipertensión arterial pulmonar (HAP) es una enfermedad progresiva y fatal. El </a:t>
            </a:r>
            <a:r>
              <a:rPr lang="es-VE" sz="1800" dirty="0" err="1" smtClean="0"/>
              <a:t>sildenafilo</a:t>
            </a:r>
            <a:r>
              <a:rPr lang="es-VE" sz="1800" dirty="0" smtClean="0"/>
              <a:t> es un inhibidor de la </a:t>
            </a:r>
            <a:r>
              <a:rPr lang="es-VE" sz="1800" dirty="0" err="1" smtClean="0"/>
              <a:t>fosfodiesterasa</a:t>
            </a:r>
            <a:r>
              <a:rPr lang="es-VE" sz="1800" dirty="0" smtClean="0"/>
              <a:t> tipo  5 y vasodilatador pulmonar. Por lo tanto, la hipótesis de que el </a:t>
            </a:r>
            <a:r>
              <a:rPr lang="es-VE" sz="1800" dirty="0" err="1" smtClean="0"/>
              <a:t>sildenafilo</a:t>
            </a:r>
            <a:r>
              <a:rPr lang="es-VE" sz="1800" dirty="0" smtClean="0"/>
              <a:t> podría mejorar la distancia caminada en 6 minutos y la hemodinámica en los niños con HAP.</a:t>
            </a:r>
          </a:p>
          <a:p>
            <a:pPr algn="just">
              <a:lnSpc>
                <a:spcPct val="150000"/>
              </a:lnSpc>
            </a:pPr>
            <a:r>
              <a:rPr lang="es-VE" sz="1800" dirty="0" smtClean="0"/>
              <a:t>Metodología: Después de la evaluación inicial de la hemodinámica mediante cateterismo cardíaco y la distancia recorrida en 6 minutos, se administró sildenafil oral en 0,25 a 1 mg/kg 4 veces al día a 14 niños (edad media, 9,8 años y el rango de 5,3 a 18). Los diagnósticos fueron HAP primaria (n= 4) y secundaria (n= 10) HAP. Repetimos la prueba de marcha de 6 minutos a las 6 semanas y a los 3, 6 y 12 meses (n= 14) y cateterismo cardíaco (n= 9) después de una mediana de seguimiento de 10,8 meses (rango, de 6 a 15.3). </a:t>
            </a:r>
            <a:endParaRPr lang="es-VE" sz="1800" dirty="0"/>
          </a:p>
        </p:txBody>
      </p:sp>
      <p:pic>
        <p:nvPicPr>
          <p:cNvPr id="1026" name="Picture 2"/>
          <p:cNvPicPr>
            <a:picLocks noChangeAspect="1" noChangeArrowheads="1"/>
          </p:cNvPicPr>
          <p:nvPr/>
        </p:nvPicPr>
        <p:blipFill>
          <a:blip r:embed="rId2"/>
          <a:srcRect l="13726" t="36133" r="13799" b="36523"/>
          <a:stretch>
            <a:fillRect/>
          </a:stretch>
        </p:blipFill>
        <p:spPr bwMode="auto">
          <a:xfrm>
            <a:off x="71406" y="214290"/>
            <a:ext cx="8929718" cy="1894182"/>
          </a:xfrm>
          <a:prstGeom prst="rect">
            <a:avLst/>
          </a:prstGeom>
          <a:noFill/>
          <a:ln w="9525">
            <a:noFill/>
            <a:miter lim="800000"/>
            <a:headEnd/>
            <a:tailEnd/>
          </a:ln>
          <a:effectLst/>
        </p:spPr>
      </p:pic>
    </p:spTree>
    <p:extLst>
      <p:ext uri="{BB962C8B-B14F-4D97-AF65-F5344CB8AC3E}">
        <p14:creationId xmlns:p14="http://schemas.microsoft.com/office/powerpoint/2010/main" val="34947902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39" t="18840" r="35734" b="40580"/>
          <a:stretch/>
        </p:blipFill>
        <p:spPr bwMode="auto">
          <a:xfrm>
            <a:off x="107504" y="188640"/>
            <a:ext cx="885312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8698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01" t="15217" r="46332" b="24638"/>
          <a:stretch/>
        </p:blipFill>
        <p:spPr bwMode="auto">
          <a:xfrm>
            <a:off x="35496" y="404664"/>
            <a:ext cx="4248472" cy="573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984" t="17799" r="43614" b="18976"/>
          <a:stretch/>
        </p:blipFill>
        <p:spPr bwMode="auto">
          <a:xfrm>
            <a:off x="4427984" y="404663"/>
            <a:ext cx="4670512" cy="573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7535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3"/>
          </p:nvPr>
        </p:nvSpPr>
        <p:spPr>
          <a:xfrm>
            <a:off x="214282" y="941780"/>
            <a:ext cx="8643998" cy="5295532"/>
          </a:xfrm>
        </p:spPr>
        <p:txBody>
          <a:bodyPr>
            <a:normAutofit/>
          </a:bodyPr>
          <a:lstStyle/>
          <a:p>
            <a:pPr algn="just"/>
            <a:r>
              <a:rPr lang="es-VE" sz="2000" dirty="0" smtClean="0"/>
              <a:t>Resultados: Durante el tratamiento con </a:t>
            </a:r>
            <a:r>
              <a:rPr lang="es-VE" sz="2000" dirty="0" err="1" smtClean="0"/>
              <a:t>sildenafilo</a:t>
            </a:r>
            <a:r>
              <a:rPr lang="es-VE" sz="2000" dirty="0" smtClean="0"/>
              <a:t>, la distancia media recorrida en 6 minutos aumentó de 278+-114 a 443+-107 m más de 6 meses (P &lt;0,02), ya los 12 meses, la distancia recorrida fue de 432+-156m (P&lt;0,005). Se llegó a una meseta entre los 6 y 12 meses (P &lt;0,48). La presión media de la arteria pulmonar se redujo de una media de 60mmHg (rango, 50 a 105) a 50mmHg (rango 38 a 84) </a:t>
            </a:r>
            <a:r>
              <a:rPr lang="es-VE" sz="2000" dirty="0" err="1" smtClean="0"/>
              <a:t>mmHg</a:t>
            </a:r>
            <a:r>
              <a:rPr lang="es-VE" sz="2000" dirty="0" smtClean="0"/>
              <a:t> (p &lt;0,014). La mediana de la resistencia vascular pulmonar se redujo de 15 unidades de madera m 2 (rango de 9 a 42) a 12 unidades de madera m 2 (rango, de 5 a 29) (P &lt;0,024)</a:t>
            </a:r>
          </a:p>
          <a:p>
            <a:pPr algn="just"/>
            <a:r>
              <a:rPr lang="es-VE" sz="2000" dirty="0" smtClean="0"/>
              <a:t>Conclusiones: sildenafil oral tiene el potencial de mejorar la hemodinámica y la capacidad de ejercicio durante un máximo de 12 meses en niños con HAP. La confirmación de estos resultados en un ensayo aleatorizado, controlado es esencial.</a:t>
            </a:r>
          </a:p>
          <a:p>
            <a:pPr algn="just"/>
            <a:endParaRPr lang="es-ES" sz="2000" dirty="0"/>
          </a:p>
          <a:p>
            <a:pPr algn="just"/>
            <a:r>
              <a:rPr lang="es-ES" sz="2000" b="1" dirty="0" smtClean="0">
                <a:solidFill>
                  <a:srgbClr val="FFFF00"/>
                </a:solidFill>
              </a:rPr>
              <a:t>Tampoco se evidenciaron diferencias estadísticamente significativas en este estudio entre las variables antes y después de recibir terapia con sildenafil.</a:t>
            </a:r>
            <a:endParaRPr lang="es-VE" sz="2000" b="1" dirty="0">
              <a:solidFill>
                <a:srgbClr val="FFFF00"/>
              </a:solidFill>
            </a:endParaRPr>
          </a:p>
        </p:txBody>
      </p:sp>
    </p:spTree>
    <p:extLst>
      <p:ext uri="{BB962C8B-B14F-4D97-AF65-F5344CB8AC3E}">
        <p14:creationId xmlns:p14="http://schemas.microsoft.com/office/powerpoint/2010/main" val="42061873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1978496"/>
            <a:ext cx="7924800" cy="4114800"/>
          </a:xfrm>
        </p:spPr>
        <p:txBody>
          <a:bodyPr>
            <a:normAutofit/>
          </a:bodyPr>
          <a:lstStyle/>
          <a:p>
            <a:pPr marL="0" indent="0" algn="ctr">
              <a:buNone/>
            </a:pPr>
            <a:r>
              <a:rPr lang="es-ES" sz="3600" b="1" dirty="0" smtClean="0">
                <a:solidFill>
                  <a:srgbClr val="FFFF00"/>
                </a:solidFill>
              </a:rPr>
              <a:t>Los estudios previamente descritos no brindan evidencia suficiente para establecer beneficios o efectos deletéreos con el uso de sildenafil en diferentes grupos etarios.</a:t>
            </a:r>
            <a:endParaRPr lang="es-VE" sz="3600" b="1" dirty="0">
              <a:solidFill>
                <a:srgbClr val="FFFF00"/>
              </a:solidFill>
            </a:endParaRPr>
          </a:p>
        </p:txBody>
      </p:sp>
    </p:spTree>
    <p:extLst>
      <p:ext uri="{BB962C8B-B14F-4D97-AF65-F5344CB8AC3E}">
        <p14:creationId xmlns:p14="http://schemas.microsoft.com/office/powerpoint/2010/main" val="984028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70" t="14334" r="24023" b="12667"/>
          <a:stretch/>
        </p:blipFill>
        <p:spPr bwMode="auto">
          <a:xfrm>
            <a:off x="0" y="116632"/>
            <a:ext cx="9108504"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42181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43042" y="2352770"/>
            <a:ext cx="5756705" cy="1862048"/>
          </a:xfrm>
          <a:prstGeom prst="rect">
            <a:avLst/>
          </a:prstGeom>
          <a:noFill/>
        </p:spPr>
        <p:txBody>
          <a:bodyPr wrap="none" lIns="91440" tIns="45720" rIns="91440" bIns="45720">
            <a:spAutoFit/>
          </a:bodyPr>
          <a:lstStyle/>
          <a:p>
            <a:pPr algn="ctr"/>
            <a:r>
              <a:rPr lang="es-ES" sz="11500" b="1" dirty="0" smtClean="0">
                <a:ln w="571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endParaRPr lang="es-ES" sz="11500" b="1" cap="none" spc="0" dirty="0">
              <a:ln w="5715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2314102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5" t="14308" r="14002" b="10000"/>
          <a:stretch/>
        </p:blipFill>
        <p:spPr bwMode="auto">
          <a:xfrm>
            <a:off x="39224" y="116632"/>
            <a:ext cx="906928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1259632" y="1628800"/>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7020272" y="1639815"/>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259632" y="3861048"/>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7020272" y="3872063"/>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259632" y="4437112"/>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7020272" y="4448127"/>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259632" y="6165304"/>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7020272" y="6176319"/>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1259632" y="5589240"/>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020272" y="5600255"/>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259632" y="5013176"/>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7020272" y="5024191"/>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907704" y="2060848"/>
            <a:ext cx="5616624" cy="1323439"/>
          </a:xfrm>
          <a:prstGeom prst="rect">
            <a:avLst/>
          </a:prstGeom>
          <a:solidFill>
            <a:schemeClr val="bg1"/>
          </a:solidFill>
        </p:spPr>
        <p:txBody>
          <a:bodyPr wrap="square" rtlCol="0">
            <a:spAutoFit/>
          </a:bodyPr>
          <a:lstStyle/>
          <a:p>
            <a:pPr algn="ctr"/>
            <a:r>
              <a:rPr lang="es-VE" sz="4000" b="1" dirty="0" smtClean="0"/>
              <a:t>SUPERPOSICION DE VALORES</a:t>
            </a:r>
            <a:endParaRPr lang="es-VE" sz="4000" b="1" dirty="0"/>
          </a:p>
        </p:txBody>
      </p:sp>
    </p:spTree>
    <p:extLst>
      <p:ext uri="{BB962C8B-B14F-4D97-AF65-F5344CB8AC3E}">
        <p14:creationId xmlns:p14="http://schemas.microsoft.com/office/powerpoint/2010/main" val="3470804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ppt_w</p:attrName>
                                        </p:attrNameLst>
                                      </p:cBhvr>
                                      <p:tavLst>
                                        <p:tav tm="0" fmla="#ppt_w*sin(2.5*pi*$)">
                                          <p:val>
                                            <p:fltVal val="0"/>
                                          </p:val>
                                        </p:tav>
                                        <p:tav tm="100000">
                                          <p:val>
                                            <p:fltVal val="1"/>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anim calcmode="lin" valueType="num">
                                      <p:cBhvr>
                                        <p:cTn id="38" dur="2000" fill="hold"/>
                                        <p:tgtEl>
                                          <p:spTgt spid="13"/>
                                        </p:tgtEl>
                                        <p:attrNameLst>
                                          <p:attrName>ppt_w</p:attrName>
                                        </p:attrNameLst>
                                      </p:cBhvr>
                                      <p:tavLst>
                                        <p:tav tm="0" fmla="#ppt_w*sin(2.5*pi*$)">
                                          <p:val>
                                            <p:fltVal val="0"/>
                                          </p:val>
                                        </p:tav>
                                        <p:tav tm="100000">
                                          <p:val>
                                            <p:fltVal val="1"/>
                                          </p:val>
                                        </p:tav>
                                      </p:tavLst>
                                    </p:anim>
                                    <p:anim calcmode="lin" valueType="num">
                                      <p:cBhvr>
                                        <p:cTn id="39" dur="2000" fill="hold"/>
                                        <p:tgtEl>
                                          <p:spTgt spid="13"/>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0"/>
                                        <p:tgtEl>
                                          <p:spTgt spid="17"/>
                                        </p:tgtEl>
                                      </p:cBhvr>
                                    </p:animEffect>
                                    <p:anim calcmode="lin" valueType="num">
                                      <p:cBhvr>
                                        <p:cTn id="58" dur="2000" fill="hold"/>
                                        <p:tgtEl>
                                          <p:spTgt spid="17"/>
                                        </p:tgtEl>
                                        <p:attrNameLst>
                                          <p:attrName>ppt_w</p:attrName>
                                        </p:attrNameLst>
                                      </p:cBhvr>
                                      <p:tavLst>
                                        <p:tav tm="0" fmla="#ppt_w*sin(2.5*pi*$)">
                                          <p:val>
                                            <p:fltVal val="0"/>
                                          </p:val>
                                        </p:tav>
                                        <p:tav tm="100000">
                                          <p:val>
                                            <p:fltVal val="1"/>
                                          </p:val>
                                        </p:tav>
                                      </p:tavLst>
                                    </p:anim>
                                    <p:anim calcmode="lin" valueType="num">
                                      <p:cBhvr>
                                        <p:cTn id="59" dur="2000" fill="hold"/>
                                        <p:tgtEl>
                                          <p:spTgt spid="17"/>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anim calcmode="lin" valueType="num">
                                      <p:cBhvr>
                                        <p:cTn id="63" dur="2000" fill="hold"/>
                                        <p:tgtEl>
                                          <p:spTgt spid="18"/>
                                        </p:tgtEl>
                                        <p:attrNameLst>
                                          <p:attrName>ppt_w</p:attrName>
                                        </p:attrNameLst>
                                      </p:cBhvr>
                                      <p:tavLst>
                                        <p:tav tm="0" fmla="#ppt_w*sin(2.5*pi*$)">
                                          <p:val>
                                            <p:fltVal val="0"/>
                                          </p:val>
                                        </p:tav>
                                        <p:tav tm="100000">
                                          <p:val>
                                            <p:fltVal val="1"/>
                                          </p:val>
                                        </p:tav>
                                      </p:tavLst>
                                    </p:anim>
                                    <p:anim calcmode="lin" valueType="num">
                                      <p:cBhvr>
                                        <p:cTn id="6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3"/>
          </p:nvPr>
        </p:nvSpPr>
        <p:spPr>
          <a:xfrm>
            <a:off x="107504" y="1124744"/>
            <a:ext cx="8712968" cy="3384376"/>
          </a:xfrm>
        </p:spPr>
        <p:txBody>
          <a:bodyPr>
            <a:noAutofit/>
          </a:bodyPr>
          <a:lstStyle/>
          <a:p>
            <a:pPr algn="just"/>
            <a:r>
              <a:rPr lang="es-VE" sz="1800" b="1" dirty="0" smtClean="0"/>
              <a:t>Resultados</a:t>
            </a:r>
            <a:r>
              <a:rPr lang="es-VE" sz="1800" b="1" dirty="0"/>
              <a:t>: En los 18 pacientes que completaron dos años de seguimiento, hubo un incremento progresivo y sostenido en la DC6M, tanto en el grupo HAPI (de 239 ± 160 m a 471 ± 66 m, p = 0,0076) como en el grupo HAP-</a:t>
            </a:r>
            <a:r>
              <a:rPr lang="es-VE" sz="1800" b="1" dirty="0" err="1"/>
              <a:t>CCg</a:t>
            </a:r>
            <a:r>
              <a:rPr lang="es-VE" sz="1800" b="1" dirty="0"/>
              <a:t> (de 361 ± 144 m a 445 ± 96m, p = 0,0031), con mejora de la disnea al final de la caminata (p &lt; 0,05 en ambos). No hubo disminución de la SpO26M en los grupos considerados; en particular, pacientes con HAP-</a:t>
            </a:r>
            <a:r>
              <a:rPr lang="es-VE" sz="1800" b="1" dirty="0" err="1"/>
              <a:t>CCg</a:t>
            </a:r>
            <a:r>
              <a:rPr lang="es-VE" sz="1800" b="1" dirty="0"/>
              <a:t> evolucionaron de 77 ± 20% a 79 ± 16% (p = 0,5248). Hubo 5 óbitos (tres en el grupo HAPI) y una pérdida de seguimiento en el período. </a:t>
            </a:r>
            <a:endParaRPr lang="es-VE" sz="1800" dirty="0"/>
          </a:p>
          <a:p>
            <a:pPr algn="just"/>
            <a:r>
              <a:rPr lang="es-VE" sz="1800" b="1" dirty="0"/>
              <a:t>Conclusión: En dos años de seguimiento, el sildenafil demostró ser útil en el control de la condición funcional de pacientes con HAP, con mejora significativa en las dos etiologías consideradas</a:t>
            </a:r>
            <a:r>
              <a:rPr lang="es-VE" sz="1800" b="1" dirty="0" smtClean="0"/>
              <a:t>.</a:t>
            </a:r>
          </a:p>
          <a:p>
            <a:pPr algn="just"/>
            <a:endParaRPr lang="es-VE" sz="1800" b="1" dirty="0"/>
          </a:p>
          <a:p>
            <a:pPr algn="just"/>
            <a:r>
              <a:rPr lang="es-VE" sz="1800" b="1" dirty="0" smtClean="0">
                <a:solidFill>
                  <a:srgbClr val="FFFF00"/>
                </a:solidFill>
              </a:rPr>
              <a:t>En vista de la superposición de resultados no se considera que hayan diferencias estadísticamente significativas en la mejoría de las variables recibiendo terapia con sildenafil.</a:t>
            </a:r>
            <a:endParaRPr lang="es-VE" sz="1800" dirty="0">
              <a:solidFill>
                <a:srgbClr val="FFFF00"/>
              </a:solidFill>
            </a:endParaRPr>
          </a:p>
        </p:txBody>
      </p:sp>
    </p:spTree>
    <p:extLst>
      <p:ext uri="{BB962C8B-B14F-4D97-AF65-F5344CB8AC3E}">
        <p14:creationId xmlns:p14="http://schemas.microsoft.com/office/powerpoint/2010/main" val="27829214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39552" y="2780928"/>
            <a:ext cx="7924800" cy="2880320"/>
          </a:xfrm>
        </p:spPr>
        <p:txBody>
          <a:bodyPr>
            <a:normAutofit/>
          </a:bodyPr>
          <a:lstStyle/>
          <a:p>
            <a:pPr algn="just"/>
            <a:r>
              <a:rPr lang="es-ES_tradnl" sz="2400" dirty="0" smtClean="0"/>
              <a:t>Métodos: </a:t>
            </a:r>
            <a:r>
              <a:rPr lang="es-ES" sz="2400" dirty="0" smtClean="0"/>
              <a:t>estudio </a:t>
            </a:r>
            <a:r>
              <a:rPr lang="es-ES" sz="2400" dirty="0"/>
              <a:t>longitudinal </a:t>
            </a:r>
            <a:r>
              <a:rPr lang="es-ES" sz="2400" dirty="0" smtClean="0"/>
              <a:t>realizado en una </a:t>
            </a:r>
            <a:r>
              <a:rPr lang="es-ES" sz="2400" dirty="0"/>
              <a:t>sola institución, </a:t>
            </a:r>
            <a:r>
              <a:rPr lang="es-ES" sz="2400" dirty="0" smtClean="0"/>
              <a:t>basado </a:t>
            </a:r>
            <a:r>
              <a:rPr lang="es-ES" sz="2400" dirty="0"/>
              <a:t>en la encuesta </a:t>
            </a:r>
            <a:r>
              <a:rPr lang="es-ES" sz="2400" dirty="0" smtClean="0"/>
              <a:t>realizada </a:t>
            </a:r>
            <a:r>
              <a:rPr lang="es-ES" sz="2400" dirty="0"/>
              <a:t>en una clínica de cardiología </a:t>
            </a:r>
            <a:r>
              <a:rPr lang="es-ES" sz="2400" dirty="0" smtClean="0"/>
              <a:t>pediátrica. Evaluación a través de cuestionario de </a:t>
            </a:r>
            <a:r>
              <a:rPr lang="es-ES" sz="2400" dirty="0"/>
              <a:t>pacientes </a:t>
            </a:r>
            <a:r>
              <a:rPr lang="es-ES" sz="2400" dirty="0" smtClean="0"/>
              <a:t>pediátricos que reciben terapia con </a:t>
            </a:r>
            <a:r>
              <a:rPr lang="es-ES" sz="2400" dirty="0"/>
              <a:t>sildenafil </a:t>
            </a:r>
            <a:r>
              <a:rPr lang="es-ES" sz="2400" dirty="0" smtClean="0"/>
              <a:t>(solo </a:t>
            </a:r>
            <a:r>
              <a:rPr lang="es-ES" sz="2400" dirty="0"/>
              <a:t>o en combinación con otro </a:t>
            </a:r>
            <a:r>
              <a:rPr lang="es-ES" sz="2400" dirty="0" smtClean="0"/>
              <a:t>medicamento para HP) con </a:t>
            </a:r>
            <a:r>
              <a:rPr lang="es-ES" sz="2400" dirty="0"/>
              <a:t>respecto a la frecuencia de </a:t>
            </a:r>
            <a:r>
              <a:rPr lang="es-ES" sz="2400" dirty="0" smtClean="0"/>
              <a:t>efectos adversos vasculares</a:t>
            </a:r>
            <a:r>
              <a:rPr lang="es-ES" sz="2400" dirty="0"/>
              <a:t>, gastrointestinales, neurológicos, y </a:t>
            </a:r>
            <a:r>
              <a:rPr lang="es-ES" sz="2400" dirty="0" smtClean="0"/>
              <a:t> hematológicos.</a:t>
            </a:r>
            <a:endParaRPr lang="es-VE"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96" t="13060" r="34374" b="68657"/>
          <a:stretch/>
        </p:blipFill>
        <p:spPr bwMode="auto">
          <a:xfrm>
            <a:off x="249319" y="260648"/>
            <a:ext cx="871516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98066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28461" r="9676" b="29385"/>
          <a:stretch/>
        </p:blipFill>
        <p:spPr bwMode="auto">
          <a:xfrm>
            <a:off x="179511" y="260648"/>
            <a:ext cx="879390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681" t="19131" r="48558" b="38616"/>
          <a:stretch/>
        </p:blipFill>
        <p:spPr bwMode="auto">
          <a:xfrm>
            <a:off x="179510" y="3121714"/>
            <a:ext cx="4652357" cy="297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2665" t="22469" r="10517" b="13691"/>
          <a:stretch/>
        </p:blipFill>
        <p:spPr bwMode="auto">
          <a:xfrm>
            <a:off x="4831867" y="3068960"/>
            <a:ext cx="4141553" cy="364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58124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96" t="14923" r="20494" b="7847"/>
          <a:stretch/>
        </p:blipFill>
        <p:spPr bwMode="auto">
          <a:xfrm>
            <a:off x="105507" y="116632"/>
            <a:ext cx="8930989"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26058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3"/>
          </p:nvPr>
        </p:nvSpPr>
        <p:spPr>
          <a:xfrm>
            <a:off x="463624" y="1052736"/>
            <a:ext cx="7924800" cy="4176464"/>
          </a:xfrm>
        </p:spPr>
        <p:txBody>
          <a:bodyPr>
            <a:noAutofit/>
          </a:bodyPr>
          <a:lstStyle/>
          <a:p>
            <a:pPr algn="just"/>
            <a:r>
              <a:rPr lang="es-ES" sz="2000" dirty="0" smtClean="0"/>
              <a:t>Resultados: </a:t>
            </a:r>
            <a:r>
              <a:rPr lang="es-VE" sz="2000" dirty="0" smtClean="0"/>
              <a:t>Entre </a:t>
            </a:r>
            <a:r>
              <a:rPr lang="es-VE" sz="2000" dirty="0"/>
              <a:t>enero de 2011 y mayo de 2014, 66 pacientes pediátricos con </a:t>
            </a:r>
            <a:r>
              <a:rPr lang="es-VE" sz="2000" dirty="0" smtClean="0"/>
              <a:t>PH en tratamiento con </a:t>
            </a:r>
            <a:r>
              <a:rPr lang="es-VE" sz="2000" dirty="0" err="1" smtClean="0"/>
              <a:t>sildenafilo</a:t>
            </a:r>
            <a:r>
              <a:rPr lang="es-VE" sz="2000" dirty="0" smtClean="0"/>
              <a:t> </a:t>
            </a:r>
            <a:r>
              <a:rPr lang="es-VE" sz="2000" dirty="0"/>
              <a:t>completaron 214 encuestas, 32 pacientes (96 encuestas) en monoterapia, y 43 pacientes (118 encuestas) sobre sildenafil más un antagonista del receptor de </a:t>
            </a:r>
            <a:r>
              <a:rPr lang="es-VE" sz="2000" dirty="0" err="1"/>
              <a:t>endotelina</a:t>
            </a:r>
            <a:r>
              <a:rPr lang="es-VE" sz="2000" dirty="0"/>
              <a:t> (ERA) (</a:t>
            </a:r>
            <a:r>
              <a:rPr lang="es-VE" sz="2000" dirty="0" err="1"/>
              <a:t>bosentan</a:t>
            </a:r>
            <a:r>
              <a:rPr lang="es-VE" sz="2000" dirty="0"/>
              <a:t> o </a:t>
            </a:r>
            <a:r>
              <a:rPr lang="es-VE" sz="2000" dirty="0" err="1"/>
              <a:t>ambrisentan</a:t>
            </a:r>
            <a:r>
              <a:rPr lang="es-VE" sz="2000" dirty="0"/>
              <a:t>) y / o una </a:t>
            </a:r>
            <a:r>
              <a:rPr lang="es-VE" sz="2000" dirty="0" err="1"/>
              <a:t>prostaciclina</a:t>
            </a:r>
            <a:r>
              <a:rPr lang="es-VE" sz="2000" dirty="0"/>
              <a:t> (</a:t>
            </a:r>
            <a:r>
              <a:rPr lang="es-VE" sz="2000" dirty="0" err="1"/>
              <a:t>epoprostenol</a:t>
            </a:r>
            <a:r>
              <a:rPr lang="es-VE" sz="2000" dirty="0"/>
              <a:t> o </a:t>
            </a:r>
            <a:r>
              <a:rPr lang="es-VE" sz="2000" dirty="0" err="1"/>
              <a:t>treprostinil</a:t>
            </a:r>
            <a:r>
              <a:rPr lang="es-VE" sz="2000" dirty="0"/>
              <a:t>). En general, 30% de los encuestados identificó al menos un efecto secundario. Para todos los pacientes con sildenafil, la incidencia de efectos secundarios por el sistema era 37% gastrointestinal, 35% vascular, y 22% neurológica. Para los pacientes en monoterapia con </a:t>
            </a:r>
            <a:r>
              <a:rPr lang="es-VE" sz="2000" dirty="0" err="1"/>
              <a:t>sildenafilo</a:t>
            </a:r>
            <a:r>
              <a:rPr lang="es-VE" sz="2000" dirty="0"/>
              <a:t>, la incidencia de efectos secundarios por el sistema fue de 24% gastrointestinal, 21% vascular, y el 18% neurológica en comparación con los pacientes tratados con la terapia de combinación que reportaron una incidencia del 48% gastrointestinal, 45% vascular, y el 25% neurológico</a:t>
            </a:r>
            <a:r>
              <a:rPr lang="es-VE" sz="2000" dirty="0" smtClean="0"/>
              <a:t>.</a:t>
            </a:r>
          </a:p>
          <a:p>
            <a:pPr algn="just"/>
            <a:r>
              <a:rPr lang="es-ES_tradnl" sz="2000" dirty="0" smtClean="0">
                <a:solidFill>
                  <a:srgbClr val="FFFF00"/>
                </a:solidFill>
              </a:rPr>
              <a:t>Desventaja: no especifica clases de HP.</a:t>
            </a:r>
            <a:endParaRPr lang="es-VE" sz="2000" dirty="0">
              <a:solidFill>
                <a:srgbClr val="FFFF00"/>
              </a:solidFill>
            </a:endParaRPr>
          </a:p>
          <a:p>
            <a:pPr algn="just"/>
            <a:endParaRPr lang="es-VE" sz="2000" dirty="0"/>
          </a:p>
        </p:txBody>
      </p:sp>
    </p:spTree>
    <p:extLst>
      <p:ext uri="{BB962C8B-B14F-4D97-AF65-F5344CB8AC3E}">
        <p14:creationId xmlns:p14="http://schemas.microsoft.com/office/powerpoint/2010/main" val="122610425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332</TotalTime>
  <Words>2185</Words>
  <Application>Microsoft Office PowerPoint</Application>
  <PresentationFormat>Presentación en pantalla (4:3)</PresentationFormat>
  <Paragraphs>47</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Horizonte</vt:lpstr>
      <vt:lpstr>RECOMENDACIONES SOBRE TERAPIA CON SILDENAFIL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ASCARDIO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Valmore Rubio</dc:creator>
  <cp:lastModifiedBy>Luffi</cp:lastModifiedBy>
  <cp:revision>40</cp:revision>
  <dcterms:created xsi:type="dcterms:W3CDTF">2016-02-01T14:18:35Z</dcterms:created>
  <dcterms:modified xsi:type="dcterms:W3CDTF">2016-04-05T23:55:20Z</dcterms:modified>
</cp:coreProperties>
</file>