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6"/>
  </p:notesMasterIdLst>
  <p:sldIdLst>
    <p:sldId id="289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4" r:id="rId13"/>
    <p:sldId id="291" r:id="rId14"/>
    <p:sldId id="290" r:id="rId15"/>
    <p:sldId id="292" r:id="rId16"/>
    <p:sldId id="293" r:id="rId17"/>
    <p:sldId id="294" r:id="rId18"/>
    <p:sldId id="295" r:id="rId19"/>
    <p:sldId id="296" r:id="rId20"/>
    <p:sldId id="319" r:id="rId21"/>
    <p:sldId id="297" r:id="rId22"/>
    <p:sldId id="302" r:id="rId23"/>
    <p:sldId id="320" r:id="rId24"/>
    <p:sldId id="303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10" r:id="rId35"/>
    <p:sldId id="330" r:id="rId36"/>
    <p:sldId id="311" r:id="rId37"/>
    <p:sldId id="312" r:id="rId38"/>
    <p:sldId id="331" r:id="rId39"/>
    <p:sldId id="332" r:id="rId40"/>
    <p:sldId id="313" r:id="rId41"/>
    <p:sldId id="315" r:id="rId42"/>
    <p:sldId id="316" r:id="rId43"/>
    <p:sldId id="317" r:id="rId44"/>
    <p:sldId id="31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4983F-3FB0-4758-9CFB-DB0D60AF4EA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4C0B4AA4-8AF6-4A0C-9ACF-A7609C29D46C}">
      <dgm:prSet phldrT="[Texto]"/>
      <dgm:spPr/>
      <dgm:t>
        <a:bodyPr/>
        <a:lstStyle/>
        <a:p>
          <a:r>
            <a:rPr lang="es-VE" dirty="0"/>
            <a:t>Pacientes</a:t>
          </a:r>
        </a:p>
      </dgm:t>
    </dgm:pt>
    <dgm:pt modelId="{2214C5CD-28A0-4ABC-A613-A9B9D469BCB6}" type="parTrans" cxnId="{05DA9650-0F12-4CAC-B8D8-C4AB8F9C68FF}">
      <dgm:prSet/>
      <dgm:spPr/>
      <dgm:t>
        <a:bodyPr/>
        <a:lstStyle/>
        <a:p>
          <a:endParaRPr lang="es-VE"/>
        </a:p>
      </dgm:t>
    </dgm:pt>
    <dgm:pt modelId="{5310B524-C2ED-4761-BA7A-C7042B1BA7FE}" type="sibTrans" cxnId="{05DA9650-0F12-4CAC-B8D8-C4AB8F9C68FF}">
      <dgm:prSet/>
      <dgm:spPr/>
      <dgm:t>
        <a:bodyPr/>
        <a:lstStyle/>
        <a:p>
          <a:endParaRPr lang="es-VE"/>
        </a:p>
      </dgm:t>
    </dgm:pt>
    <dgm:pt modelId="{923AD316-3F9E-4284-AAB4-832D0620C5C3}" type="asst">
      <dgm:prSet phldrT="[Texto]"/>
      <dgm:spPr/>
      <dgm:t>
        <a:bodyPr/>
        <a:lstStyle/>
        <a:p>
          <a:r>
            <a:rPr lang="es-VE" dirty="0"/>
            <a:t>1:1</a:t>
          </a:r>
        </a:p>
      </dgm:t>
    </dgm:pt>
    <dgm:pt modelId="{C18FD513-55EB-4F4F-ACE7-676F90C54009}" type="parTrans" cxnId="{436EA22D-7273-49F6-AB10-8097879AFB21}">
      <dgm:prSet/>
      <dgm:spPr/>
      <dgm:t>
        <a:bodyPr/>
        <a:lstStyle/>
        <a:p>
          <a:endParaRPr lang="es-VE"/>
        </a:p>
      </dgm:t>
    </dgm:pt>
    <dgm:pt modelId="{C1986FB4-ADEB-4010-988C-3181EC11724B}" type="sibTrans" cxnId="{436EA22D-7273-49F6-AB10-8097879AFB21}">
      <dgm:prSet/>
      <dgm:spPr/>
      <dgm:t>
        <a:bodyPr/>
        <a:lstStyle/>
        <a:p>
          <a:endParaRPr lang="es-VE"/>
        </a:p>
      </dgm:t>
    </dgm:pt>
    <dgm:pt modelId="{BA4FBD1C-7028-4DAD-B850-400B6BFFB93A}">
      <dgm:prSet phldrT="[Texto]"/>
      <dgm:spPr/>
      <dgm:t>
        <a:bodyPr/>
        <a:lstStyle/>
        <a:p>
          <a:r>
            <a:rPr lang="es-VE" dirty="0"/>
            <a:t>Placebo/Simvastatina </a:t>
          </a:r>
        </a:p>
        <a:p>
          <a:r>
            <a:rPr lang="es-VE" dirty="0"/>
            <a:t>40 mg </a:t>
          </a:r>
        </a:p>
      </dgm:t>
    </dgm:pt>
    <dgm:pt modelId="{65E4D853-0360-44D2-8FDB-74F078DE5C76}" type="parTrans" cxnId="{330D8001-4873-4EAB-A95E-81DFAD7A5576}">
      <dgm:prSet/>
      <dgm:spPr/>
      <dgm:t>
        <a:bodyPr/>
        <a:lstStyle/>
        <a:p>
          <a:endParaRPr lang="es-VE"/>
        </a:p>
      </dgm:t>
    </dgm:pt>
    <dgm:pt modelId="{AB9D50C1-D059-48D3-951D-CC05B39AE7CC}" type="sibTrans" cxnId="{330D8001-4873-4EAB-A95E-81DFAD7A5576}">
      <dgm:prSet/>
      <dgm:spPr/>
      <dgm:t>
        <a:bodyPr/>
        <a:lstStyle/>
        <a:p>
          <a:endParaRPr lang="es-VE"/>
        </a:p>
      </dgm:t>
    </dgm:pt>
    <dgm:pt modelId="{9629BBAF-5C74-4F52-8114-677D3637D12D}">
      <dgm:prSet phldrT="[Texto]"/>
      <dgm:spPr/>
      <dgm:t>
        <a:bodyPr/>
        <a:lstStyle/>
        <a:p>
          <a:r>
            <a:rPr lang="es-VE" dirty="0" err="1"/>
            <a:t>Ezetimibe</a:t>
          </a:r>
          <a:r>
            <a:rPr lang="es-VE" dirty="0"/>
            <a:t> 10 mg /</a:t>
          </a:r>
        </a:p>
        <a:p>
          <a:r>
            <a:rPr lang="es-VE" dirty="0"/>
            <a:t>Simvastatina 40 mg</a:t>
          </a:r>
        </a:p>
      </dgm:t>
    </dgm:pt>
    <dgm:pt modelId="{A5692FD4-8F30-49B3-B408-4230A34AAE57}" type="parTrans" cxnId="{7A44C78C-F6AD-4A07-B947-251D83F0B634}">
      <dgm:prSet/>
      <dgm:spPr/>
      <dgm:t>
        <a:bodyPr/>
        <a:lstStyle/>
        <a:p>
          <a:endParaRPr lang="es-VE"/>
        </a:p>
      </dgm:t>
    </dgm:pt>
    <dgm:pt modelId="{9A3510CC-1C4B-4106-B8EA-2533F4551174}" type="sibTrans" cxnId="{7A44C78C-F6AD-4A07-B947-251D83F0B634}">
      <dgm:prSet/>
      <dgm:spPr/>
      <dgm:t>
        <a:bodyPr/>
        <a:lstStyle/>
        <a:p>
          <a:endParaRPr lang="es-VE"/>
        </a:p>
      </dgm:t>
    </dgm:pt>
    <dgm:pt modelId="{6DC0EF27-C2AE-4DCC-8F9C-5553B5353E1C}" type="pres">
      <dgm:prSet presAssocID="{DAD4983F-3FB0-4758-9CFB-DB0D60AF4E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5F6239B-C04A-4C9D-8D11-7FC8B649D25E}" type="pres">
      <dgm:prSet presAssocID="{4C0B4AA4-8AF6-4A0C-9ACF-A7609C29D46C}" presName="hierRoot1" presStyleCnt="0">
        <dgm:presLayoutVars>
          <dgm:hierBranch val="init"/>
        </dgm:presLayoutVars>
      </dgm:prSet>
      <dgm:spPr/>
    </dgm:pt>
    <dgm:pt modelId="{426457BB-F9F5-48D5-95AE-E42F253CED17}" type="pres">
      <dgm:prSet presAssocID="{4C0B4AA4-8AF6-4A0C-9ACF-A7609C29D46C}" presName="rootComposite1" presStyleCnt="0"/>
      <dgm:spPr/>
    </dgm:pt>
    <dgm:pt modelId="{0E33BB73-C105-4E34-8AC6-2FA23DF9C1F4}" type="pres">
      <dgm:prSet presAssocID="{4C0B4AA4-8AF6-4A0C-9ACF-A7609C29D46C}" presName="rootText1" presStyleLbl="node0" presStyleIdx="0" presStyleCnt="1">
        <dgm:presLayoutVars>
          <dgm:chPref val="3"/>
        </dgm:presLayoutVars>
      </dgm:prSet>
      <dgm:spPr/>
    </dgm:pt>
    <dgm:pt modelId="{CC5E17E4-35D0-4E3F-BFD2-6270BB140A65}" type="pres">
      <dgm:prSet presAssocID="{4C0B4AA4-8AF6-4A0C-9ACF-A7609C29D46C}" presName="rootConnector1" presStyleLbl="node1" presStyleIdx="0" presStyleCnt="0"/>
      <dgm:spPr/>
    </dgm:pt>
    <dgm:pt modelId="{72340FBE-95C2-4F6B-8835-ECFD24706BB0}" type="pres">
      <dgm:prSet presAssocID="{4C0B4AA4-8AF6-4A0C-9ACF-A7609C29D46C}" presName="hierChild2" presStyleCnt="0"/>
      <dgm:spPr/>
    </dgm:pt>
    <dgm:pt modelId="{1C0CD009-07B2-4567-B13A-9CE75691641C}" type="pres">
      <dgm:prSet presAssocID="{65E4D853-0360-44D2-8FDB-74F078DE5C76}" presName="Name64" presStyleLbl="parChTrans1D2" presStyleIdx="0" presStyleCnt="3"/>
      <dgm:spPr/>
    </dgm:pt>
    <dgm:pt modelId="{B09F6FAA-E997-424A-93D4-7B9D57F332BA}" type="pres">
      <dgm:prSet presAssocID="{BA4FBD1C-7028-4DAD-B850-400B6BFFB93A}" presName="hierRoot2" presStyleCnt="0">
        <dgm:presLayoutVars>
          <dgm:hierBranch val="init"/>
        </dgm:presLayoutVars>
      </dgm:prSet>
      <dgm:spPr/>
    </dgm:pt>
    <dgm:pt modelId="{12778D3C-F07C-4632-BD6F-222EEEC78A7E}" type="pres">
      <dgm:prSet presAssocID="{BA4FBD1C-7028-4DAD-B850-400B6BFFB93A}" presName="rootComposite" presStyleCnt="0"/>
      <dgm:spPr/>
    </dgm:pt>
    <dgm:pt modelId="{1074D2A6-D5FC-4D41-BE3E-A8973E2417AB}" type="pres">
      <dgm:prSet presAssocID="{BA4FBD1C-7028-4DAD-B850-400B6BFFB93A}" presName="rootText" presStyleLbl="node2" presStyleIdx="0" presStyleCnt="2">
        <dgm:presLayoutVars>
          <dgm:chPref val="3"/>
        </dgm:presLayoutVars>
      </dgm:prSet>
      <dgm:spPr/>
    </dgm:pt>
    <dgm:pt modelId="{22FB01BD-CF09-4107-80EB-D4548754A3DE}" type="pres">
      <dgm:prSet presAssocID="{BA4FBD1C-7028-4DAD-B850-400B6BFFB93A}" presName="rootConnector" presStyleLbl="node2" presStyleIdx="0" presStyleCnt="2"/>
      <dgm:spPr/>
    </dgm:pt>
    <dgm:pt modelId="{2267A27D-EAD5-432A-87B5-4C3921B11970}" type="pres">
      <dgm:prSet presAssocID="{BA4FBD1C-7028-4DAD-B850-400B6BFFB93A}" presName="hierChild4" presStyleCnt="0"/>
      <dgm:spPr/>
    </dgm:pt>
    <dgm:pt modelId="{29895E29-9DF4-4249-888B-D9E9ADF97460}" type="pres">
      <dgm:prSet presAssocID="{BA4FBD1C-7028-4DAD-B850-400B6BFFB93A}" presName="hierChild5" presStyleCnt="0"/>
      <dgm:spPr/>
    </dgm:pt>
    <dgm:pt modelId="{4D1DCBE8-E795-4263-AC06-3721522C7E39}" type="pres">
      <dgm:prSet presAssocID="{A5692FD4-8F30-49B3-B408-4230A34AAE57}" presName="Name64" presStyleLbl="parChTrans1D2" presStyleIdx="1" presStyleCnt="3"/>
      <dgm:spPr/>
    </dgm:pt>
    <dgm:pt modelId="{3B59F8E2-FFD3-472B-9B20-D99BEAA1EBC1}" type="pres">
      <dgm:prSet presAssocID="{9629BBAF-5C74-4F52-8114-677D3637D12D}" presName="hierRoot2" presStyleCnt="0">
        <dgm:presLayoutVars>
          <dgm:hierBranch val="init"/>
        </dgm:presLayoutVars>
      </dgm:prSet>
      <dgm:spPr/>
    </dgm:pt>
    <dgm:pt modelId="{3AD0938A-A2D9-486C-8160-D27F440C5E22}" type="pres">
      <dgm:prSet presAssocID="{9629BBAF-5C74-4F52-8114-677D3637D12D}" presName="rootComposite" presStyleCnt="0"/>
      <dgm:spPr/>
    </dgm:pt>
    <dgm:pt modelId="{116B471B-6094-4CD1-B1E8-5D88D03AF9D0}" type="pres">
      <dgm:prSet presAssocID="{9629BBAF-5C74-4F52-8114-677D3637D12D}" presName="rootText" presStyleLbl="node2" presStyleIdx="1" presStyleCnt="2">
        <dgm:presLayoutVars>
          <dgm:chPref val="3"/>
        </dgm:presLayoutVars>
      </dgm:prSet>
      <dgm:spPr/>
    </dgm:pt>
    <dgm:pt modelId="{68864A92-CD46-4D8E-9495-B9291BB16B01}" type="pres">
      <dgm:prSet presAssocID="{9629BBAF-5C74-4F52-8114-677D3637D12D}" presName="rootConnector" presStyleLbl="node2" presStyleIdx="1" presStyleCnt="2"/>
      <dgm:spPr/>
    </dgm:pt>
    <dgm:pt modelId="{CCFAC4E8-B7E2-4E8B-A34D-1C487B09A09B}" type="pres">
      <dgm:prSet presAssocID="{9629BBAF-5C74-4F52-8114-677D3637D12D}" presName="hierChild4" presStyleCnt="0"/>
      <dgm:spPr/>
    </dgm:pt>
    <dgm:pt modelId="{1E48E42E-F349-4221-B915-0136B5F4614A}" type="pres">
      <dgm:prSet presAssocID="{9629BBAF-5C74-4F52-8114-677D3637D12D}" presName="hierChild5" presStyleCnt="0"/>
      <dgm:spPr/>
    </dgm:pt>
    <dgm:pt modelId="{6371FBFA-A4A1-4292-ACFD-808D8DEBF78F}" type="pres">
      <dgm:prSet presAssocID="{4C0B4AA4-8AF6-4A0C-9ACF-A7609C29D46C}" presName="hierChild3" presStyleCnt="0"/>
      <dgm:spPr/>
    </dgm:pt>
    <dgm:pt modelId="{20E11D36-A435-4C05-981F-14A5DDDD8D3F}" type="pres">
      <dgm:prSet presAssocID="{C18FD513-55EB-4F4F-ACE7-676F90C54009}" presName="Name115" presStyleLbl="parChTrans1D2" presStyleIdx="2" presStyleCnt="3"/>
      <dgm:spPr/>
    </dgm:pt>
    <dgm:pt modelId="{3DA7E680-4917-4A4D-9C17-5CAD9A6E621B}" type="pres">
      <dgm:prSet presAssocID="{923AD316-3F9E-4284-AAB4-832D0620C5C3}" presName="hierRoot3" presStyleCnt="0">
        <dgm:presLayoutVars>
          <dgm:hierBranch val="init"/>
        </dgm:presLayoutVars>
      </dgm:prSet>
      <dgm:spPr/>
    </dgm:pt>
    <dgm:pt modelId="{B5EC92A3-8377-4E77-85BA-1615B39117A3}" type="pres">
      <dgm:prSet presAssocID="{923AD316-3F9E-4284-AAB4-832D0620C5C3}" presName="rootComposite3" presStyleCnt="0"/>
      <dgm:spPr/>
    </dgm:pt>
    <dgm:pt modelId="{BE47D89E-EBA0-4B9F-BA08-9F18C911431D}" type="pres">
      <dgm:prSet presAssocID="{923AD316-3F9E-4284-AAB4-832D0620C5C3}" presName="rootText3" presStyleLbl="asst1" presStyleIdx="0" presStyleCnt="1" custScaleX="40469" custScaleY="79628" custLinFactNeighborX="-22019" custLinFactNeighborY="5152">
        <dgm:presLayoutVars>
          <dgm:chPref val="3"/>
        </dgm:presLayoutVars>
      </dgm:prSet>
      <dgm:spPr/>
    </dgm:pt>
    <dgm:pt modelId="{623CA22B-0E5D-4DA6-9E88-711CFC6325A0}" type="pres">
      <dgm:prSet presAssocID="{923AD316-3F9E-4284-AAB4-832D0620C5C3}" presName="rootConnector3" presStyleLbl="asst1" presStyleIdx="0" presStyleCnt="1"/>
      <dgm:spPr/>
    </dgm:pt>
    <dgm:pt modelId="{F086268E-80AE-42DF-A449-8B461663583E}" type="pres">
      <dgm:prSet presAssocID="{923AD316-3F9E-4284-AAB4-832D0620C5C3}" presName="hierChild6" presStyleCnt="0"/>
      <dgm:spPr/>
    </dgm:pt>
    <dgm:pt modelId="{3B5545C7-27E3-472E-BC4A-98302BF1BCCD}" type="pres">
      <dgm:prSet presAssocID="{923AD316-3F9E-4284-AAB4-832D0620C5C3}" presName="hierChild7" presStyleCnt="0"/>
      <dgm:spPr/>
    </dgm:pt>
  </dgm:ptLst>
  <dgm:cxnLst>
    <dgm:cxn modelId="{330D8001-4873-4EAB-A95E-81DFAD7A5576}" srcId="{4C0B4AA4-8AF6-4A0C-9ACF-A7609C29D46C}" destId="{BA4FBD1C-7028-4DAD-B850-400B6BFFB93A}" srcOrd="1" destOrd="0" parTransId="{65E4D853-0360-44D2-8FDB-74F078DE5C76}" sibTransId="{AB9D50C1-D059-48D3-951D-CC05B39AE7CC}"/>
    <dgm:cxn modelId="{7A8B740F-B91E-42DC-9C80-F0764174C7EB}" type="presOf" srcId="{BA4FBD1C-7028-4DAD-B850-400B6BFFB93A}" destId="{22FB01BD-CF09-4107-80EB-D4548754A3DE}" srcOrd="1" destOrd="0" presId="urn:microsoft.com/office/officeart/2009/3/layout/HorizontalOrganizationChart"/>
    <dgm:cxn modelId="{84387529-1206-44B0-8DA1-A6E07485E275}" type="presOf" srcId="{C18FD513-55EB-4F4F-ACE7-676F90C54009}" destId="{20E11D36-A435-4C05-981F-14A5DDDD8D3F}" srcOrd="0" destOrd="0" presId="urn:microsoft.com/office/officeart/2009/3/layout/HorizontalOrganizationChart"/>
    <dgm:cxn modelId="{436EA22D-7273-49F6-AB10-8097879AFB21}" srcId="{4C0B4AA4-8AF6-4A0C-9ACF-A7609C29D46C}" destId="{923AD316-3F9E-4284-AAB4-832D0620C5C3}" srcOrd="0" destOrd="0" parTransId="{C18FD513-55EB-4F4F-ACE7-676F90C54009}" sibTransId="{C1986FB4-ADEB-4010-988C-3181EC11724B}"/>
    <dgm:cxn modelId="{E2CB013B-783F-4D8B-BE17-8AF300F51107}" type="presOf" srcId="{A5692FD4-8F30-49B3-B408-4230A34AAE57}" destId="{4D1DCBE8-E795-4263-AC06-3721522C7E39}" srcOrd="0" destOrd="0" presId="urn:microsoft.com/office/officeart/2009/3/layout/HorizontalOrganizationChart"/>
    <dgm:cxn modelId="{CBEADF5D-CF03-4F0D-BCEE-532C18957F56}" type="presOf" srcId="{DAD4983F-3FB0-4758-9CFB-DB0D60AF4EA3}" destId="{6DC0EF27-C2AE-4DCC-8F9C-5553B5353E1C}" srcOrd="0" destOrd="0" presId="urn:microsoft.com/office/officeart/2009/3/layout/HorizontalOrganizationChart"/>
    <dgm:cxn modelId="{5D479064-B356-40F9-A375-A6F5241F9262}" type="presOf" srcId="{4C0B4AA4-8AF6-4A0C-9ACF-A7609C29D46C}" destId="{0E33BB73-C105-4E34-8AC6-2FA23DF9C1F4}" srcOrd="0" destOrd="0" presId="urn:microsoft.com/office/officeart/2009/3/layout/HorizontalOrganizationChart"/>
    <dgm:cxn modelId="{BD010E4A-C4E6-4AD7-BF9F-491531EBF731}" type="presOf" srcId="{9629BBAF-5C74-4F52-8114-677D3637D12D}" destId="{68864A92-CD46-4D8E-9495-B9291BB16B01}" srcOrd="1" destOrd="0" presId="urn:microsoft.com/office/officeart/2009/3/layout/HorizontalOrganizationChart"/>
    <dgm:cxn modelId="{7F82C24C-5580-4755-BB01-F6E1FAAC7E87}" type="presOf" srcId="{BA4FBD1C-7028-4DAD-B850-400B6BFFB93A}" destId="{1074D2A6-D5FC-4D41-BE3E-A8973E2417AB}" srcOrd="0" destOrd="0" presId="urn:microsoft.com/office/officeart/2009/3/layout/HorizontalOrganizationChart"/>
    <dgm:cxn modelId="{05DA9650-0F12-4CAC-B8D8-C4AB8F9C68FF}" srcId="{DAD4983F-3FB0-4758-9CFB-DB0D60AF4EA3}" destId="{4C0B4AA4-8AF6-4A0C-9ACF-A7609C29D46C}" srcOrd="0" destOrd="0" parTransId="{2214C5CD-28A0-4ABC-A613-A9B9D469BCB6}" sibTransId="{5310B524-C2ED-4761-BA7A-C7042B1BA7FE}"/>
    <dgm:cxn modelId="{7A44C78C-F6AD-4A07-B947-251D83F0B634}" srcId="{4C0B4AA4-8AF6-4A0C-9ACF-A7609C29D46C}" destId="{9629BBAF-5C74-4F52-8114-677D3637D12D}" srcOrd="2" destOrd="0" parTransId="{A5692FD4-8F30-49B3-B408-4230A34AAE57}" sibTransId="{9A3510CC-1C4B-4106-B8EA-2533F4551174}"/>
    <dgm:cxn modelId="{E87CBD91-B6EF-4506-8315-950BA1A21697}" type="presOf" srcId="{9629BBAF-5C74-4F52-8114-677D3637D12D}" destId="{116B471B-6094-4CD1-B1E8-5D88D03AF9D0}" srcOrd="0" destOrd="0" presId="urn:microsoft.com/office/officeart/2009/3/layout/HorizontalOrganizationChart"/>
    <dgm:cxn modelId="{1A4154C5-F81F-478B-8585-C27699EF6137}" type="presOf" srcId="{923AD316-3F9E-4284-AAB4-832D0620C5C3}" destId="{BE47D89E-EBA0-4B9F-BA08-9F18C911431D}" srcOrd="0" destOrd="0" presId="urn:microsoft.com/office/officeart/2009/3/layout/HorizontalOrganizationChart"/>
    <dgm:cxn modelId="{03C7D0C6-543A-45DC-B265-142B860C37C2}" type="presOf" srcId="{65E4D853-0360-44D2-8FDB-74F078DE5C76}" destId="{1C0CD009-07B2-4567-B13A-9CE75691641C}" srcOrd="0" destOrd="0" presId="urn:microsoft.com/office/officeart/2009/3/layout/HorizontalOrganizationChart"/>
    <dgm:cxn modelId="{B13E99CE-8158-4BC6-B403-F72EF74709EF}" type="presOf" srcId="{923AD316-3F9E-4284-AAB4-832D0620C5C3}" destId="{623CA22B-0E5D-4DA6-9E88-711CFC6325A0}" srcOrd="1" destOrd="0" presId="urn:microsoft.com/office/officeart/2009/3/layout/HorizontalOrganizationChart"/>
    <dgm:cxn modelId="{6E8924ED-CBD6-4A77-B064-8F1F07A3C67D}" type="presOf" srcId="{4C0B4AA4-8AF6-4A0C-9ACF-A7609C29D46C}" destId="{CC5E17E4-35D0-4E3F-BFD2-6270BB140A65}" srcOrd="1" destOrd="0" presId="urn:microsoft.com/office/officeart/2009/3/layout/HorizontalOrganizationChart"/>
    <dgm:cxn modelId="{D6844FE7-8B3C-4E88-A4AB-11E571F37A6B}" type="presParOf" srcId="{6DC0EF27-C2AE-4DCC-8F9C-5553B5353E1C}" destId="{F5F6239B-C04A-4C9D-8D11-7FC8B649D25E}" srcOrd="0" destOrd="0" presId="urn:microsoft.com/office/officeart/2009/3/layout/HorizontalOrganizationChart"/>
    <dgm:cxn modelId="{33A363EE-1893-4D32-9F16-2E824E4EA9AE}" type="presParOf" srcId="{F5F6239B-C04A-4C9D-8D11-7FC8B649D25E}" destId="{426457BB-F9F5-48D5-95AE-E42F253CED17}" srcOrd="0" destOrd="0" presId="urn:microsoft.com/office/officeart/2009/3/layout/HorizontalOrganizationChart"/>
    <dgm:cxn modelId="{5F04B6CF-D504-468F-B49B-07D9F63D77C8}" type="presParOf" srcId="{426457BB-F9F5-48D5-95AE-E42F253CED17}" destId="{0E33BB73-C105-4E34-8AC6-2FA23DF9C1F4}" srcOrd="0" destOrd="0" presId="urn:microsoft.com/office/officeart/2009/3/layout/HorizontalOrganizationChart"/>
    <dgm:cxn modelId="{75CE11EF-FE95-4B66-A1C8-8D7AE451A13E}" type="presParOf" srcId="{426457BB-F9F5-48D5-95AE-E42F253CED17}" destId="{CC5E17E4-35D0-4E3F-BFD2-6270BB140A65}" srcOrd="1" destOrd="0" presId="urn:microsoft.com/office/officeart/2009/3/layout/HorizontalOrganizationChart"/>
    <dgm:cxn modelId="{CBE12FE4-AFC2-4C5E-9E95-C9E59B33C607}" type="presParOf" srcId="{F5F6239B-C04A-4C9D-8D11-7FC8B649D25E}" destId="{72340FBE-95C2-4F6B-8835-ECFD24706BB0}" srcOrd="1" destOrd="0" presId="urn:microsoft.com/office/officeart/2009/3/layout/HorizontalOrganizationChart"/>
    <dgm:cxn modelId="{B7FC390C-B741-48A7-9C07-7CF48AB64E37}" type="presParOf" srcId="{72340FBE-95C2-4F6B-8835-ECFD24706BB0}" destId="{1C0CD009-07B2-4567-B13A-9CE75691641C}" srcOrd="0" destOrd="0" presId="urn:microsoft.com/office/officeart/2009/3/layout/HorizontalOrganizationChart"/>
    <dgm:cxn modelId="{66D28258-2A56-4BD8-8B4E-C25002EA2FA0}" type="presParOf" srcId="{72340FBE-95C2-4F6B-8835-ECFD24706BB0}" destId="{B09F6FAA-E997-424A-93D4-7B9D57F332BA}" srcOrd="1" destOrd="0" presId="urn:microsoft.com/office/officeart/2009/3/layout/HorizontalOrganizationChart"/>
    <dgm:cxn modelId="{6B13688A-D8DF-4212-A535-1766E6E6A91D}" type="presParOf" srcId="{B09F6FAA-E997-424A-93D4-7B9D57F332BA}" destId="{12778D3C-F07C-4632-BD6F-222EEEC78A7E}" srcOrd="0" destOrd="0" presId="urn:microsoft.com/office/officeart/2009/3/layout/HorizontalOrganizationChart"/>
    <dgm:cxn modelId="{6D74A855-4BDF-4CD3-9F79-D65E34CA12C8}" type="presParOf" srcId="{12778D3C-F07C-4632-BD6F-222EEEC78A7E}" destId="{1074D2A6-D5FC-4D41-BE3E-A8973E2417AB}" srcOrd="0" destOrd="0" presId="urn:microsoft.com/office/officeart/2009/3/layout/HorizontalOrganizationChart"/>
    <dgm:cxn modelId="{2E5ABA12-E87F-4858-96A0-195258D49653}" type="presParOf" srcId="{12778D3C-F07C-4632-BD6F-222EEEC78A7E}" destId="{22FB01BD-CF09-4107-80EB-D4548754A3DE}" srcOrd="1" destOrd="0" presId="urn:microsoft.com/office/officeart/2009/3/layout/HorizontalOrganizationChart"/>
    <dgm:cxn modelId="{6FA3ED36-861D-4595-BCF9-14AEF0618709}" type="presParOf" srcId="{B09F6FAA-E997-424A-93D4-7B9D57F332BA}" destId="{2267A27D-EAD5-432A-87B5-4C3921B11970}" srcOrd="1" destOrd="0" presId="urn:microsoft.com/office/officeart/2009/3/layout/HorizontalOrganizationChart"/>
    <dgm:cxn modelId="{770ADD19-1F7F-49D9-94C4-33973DD8A6BE}" type="presParOf" srcId="{B09F6FAA-E997-424A-93D4-7B9D57F332BA}" destId="{29895E29-9DF4-4249-888B-D9E9ADF97460}" srcOrd="2" destOrd="0" presId="urn:microsoft.com/office/officeart/2009/3/layout/HorizontalOrganizationChart"/>
    <dgm:cxn modelId="{B278F699-785C-4F16-9D0A-7C00342DB8DC}" type="presParOf" srcId="{72340FBE-95C2-4F6B-8835-ECFD24706BB0}" destId="{4D1DCBE8-E795-4263-AC06-3721522C7E39}" srcOrd="2" destOrd="0" presId="urn:microsoft.com/office/officeart/2009/3/layout/HorizontalOrganizationChart"/>
    <dgm:cxn modelId="{23991F4D-F483-492A-80A4-0F2F938F31EA}" type="presParOf" srcId="{72340FBE-95C2-4F6B-8835-ECFD24706BB0}" destId="{3B59F8E2-FFD3-472B-9B20-D99BEAA1EBC1}" srcOrd="3" destOrd="0" presId="urn:microsoft.com/office/officeart/2009/3/layout/HorizontalOrganizationChart"/>
    <dgm:cxn modelId="{D83AE244-BB49-4973-816C-24CF15F3E8C8}" type="presParOf" srcId="{3B59F8E2-FFD3-472B-9B20-D99BEAA1EBC1}" destId="{3AD0938A-A2D9-486C-8160-D27F440C5E22}" srcOrd="0" destOrd="0" presId="urn:microsoft.com/office/officeart/2009/3/layout/HorizontalOrganizationChart"/>
    <dgm:cxn modelId="{F157E986-0698-420A-9F7A-A8C0C630729E}" type="presParOf" srcId="{3AD0938A-A2D9-486C-8160-D27F440C5E22}" destId="{116B471B-6094-4CD1-B1E8-5D88D03AF9D0}" srcOrd="0" destOrd="0" presId="urn:microsoft.com/office/officeart/2009/3/layout/HorizontalOrganizationChart"/>
    <dgm:cxn modelId="{11C2D9C8-0594-4B4C-807C-67B8171F206E}" type="presParOf" srcId="{3AD0938A-A2D9-486C-8160-D27F440C5E22}" destId="{68864A92-CD46-4D8E-9495-B9291BB16B01}" srcOrd="1" destOrd="0" presId="urn:microsoft.com/office/officeart/2009/3/layout/HorizontalOrganizationChart"/>
    <dgm:cxn modelId="{2364609A-467F-440C-AFAF-D22666641937}" type="presParOf" srcId="{3B59F8E2-FFD3-472B-9B20-D99BEAA1EBC1}" destId="{CCFAC4E8-B7E2-4E8B-A34D-1C487B09A09B}" srcOrd="1" destOrd="0" presId="urn:microsoft.com/office/officeart/2009/3/layout/HorizontalOrganizationChart"/>
    <dgm:cxn modelId="{254A9AD2-A17C-4788-BC15-0EB6FE80A4C0}" type="presParOf" srcId="{3B59F8E2-FFD3-472B-9B20-D99BEAA1EBC1}" destId="{1E48E42E-F349-4221-B915-0136B5F4614A}" srcOrd="2" destOrd="0" presId="urn:microsoft.com/office/officeart/2009/3/layout/HorizontalOrganizationChart"/>
    <dgm:cxn modelId="{CF4A1067-204C-41C5-8530-569729BCC74E}" type="presParOf" srcId="{F5F6239B-C04A-4C9D-8D11-7FC8B649D25E}" destId="{6371FBFA-A4A1-4292-ACFD-808D8DEBF78F}" srcOrd="2" destOrd="0" presId="urn:microsoft.com/office/officeart/2009/3/layout/HorizontalOrganizationChart"/>
    <dgm:cxn modelId="{CE13D917-BA2B-4C6E-B986-57AA81D1B8CA}" type="presParOf" srcId="{6371FBFA-A4A1-4292-ACFD-808D8DEBF78F}" destId="{20E11D36-A435-4C05-981F-14A5DDDD8D3F}" srcOrd="0" destOrd="0" presId="urn:microsoft.com/office/officeart/2009/3/layout/HorizontalOrganizationChart"/>
    <dgm:cxn modelId="{D787C8C2-86C6-479D-849D-27FB6D35B199}" type="presParOf" srcId="{6371FBFA-A4A1-4292-ACFD-808D8DEBF78F}" destId="{3DA7E680-4917-4A4D-9C17-5CAD9A6E621B}" srcOrd="1" destOrd="0" presId="urn:microsoft.com/office/officeart/2009/3/layout/HorizontalOrganizationChart"/>
    <dgm:cxn modelId="{5BE161F1-50FB-4A78-9C3F-EC874059AE8D}" type="presParOf" srcId="{3DA7E680-4917-4A4D-9C17-5CAD9A6E621B}" destId="{B5EC92A3-8377-4E77-85BA-1615B39117A3}" srcOrd="0" destOrd="0" presId="urn:microsoft.com/office/officeart/2009/3/layout/HorizontalOrganizationChart"/>
    <dgm:cxn modelId="{B88AA027-51B3-40A2-A864-5645DF790AF4}" type="presParOf" srcId="{B5EC92A3-8377-4E77-85BA-1615B39117A3}" destId="{BE47D89E-EBA0-4B9F-BA08-9F18C911431D}" srcOrd="0" destOrd="0" presId="urn:microsoft.com/office/officeart/2009/3/layout/HorizontalOrganizationChart"/>
    <dgm:cxn modelId="{EBB700A2-DFD7-47A1-9FD6-EED7612E5C09}" type="presParOf" srcId="{B5EC92A3-8377-4E77-85BA-1615B39117A3}" destId="{623CA22B-0E5D-4DA6-9E88-711CFC6325A0}" srcOrd="1" destOrd="0" presId="urn:microsoft.com/office/officeart/2009/3/layout/HorizontalOrganizationChart"/>
    <dgm:cxn modelId="{33C76165-3422-4F1C-9E61-26EFA5115A31}" type="presParOf" srcId="{3DA7E680-4917-4A4D-9C17-5CAD9A6E621B}" destId="{F086268E-80AE-42DF-A449-8B461663583E}" srcOrd="1" destOrd="0" presId="urn:microsoft.com/office/officeart/2009/3/layout/HorizontalOrganizationChart"/>
    <dgm:cxn modelId="{5FAA4323-8E9E-4F99-95B3-78505331EE84}" type="presParOf" srcId="{3DA7E680-4917-4A4D-9C17-5CAD9A6E621B}" destId="{3B5545C7-27E3-472E-BC4A-98302BF1BCC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C02C2-D893-4229-A5FD-7CF6EFD60BD5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VE"/>
        </a:p>
      </dgm:t>
    </dgm:pt>
    <dgm:pt modelId="{C993AB02-BB39-4EB2-B808-0567D5AF2186}">
      <dgm:prSet phldrT="[Texto]" custT="1"/>
      <dgm:spPr/>
      <dgm:t>
        <a:bodyPr/>
        <a:lstStyle/>
        <a:p>
          <a:pPr algn="just"/>
          <a:r>
            <a:rPr lang="es-VE" sz="2400" dirty="0"/>
            <a:t>Compuesto de muerte cardiovascular,  accidente cerebrovascular no fatal o evento coronario mayor (infarto de miocardio no fatal, </a:t>
          </a:r>
          <a:r>
            <a:rPr lang="es-VE" sz="2400" dirty="0" err="1"/>
            <a:t>rehospitalización</a:t>
          </a:r>
          <a:r>
            <a:rPr lang="es-VE" sz="2400" dirty="0"/>
            <a:t> por angina inestable o revascularización coronaria que ocurrió ≥30 días después de la aleatorización).</a:t>
          </a:r>
          <a:endParaRPr lang="es-VE" sz="2400" dirty="0">
            <a:latin typeface="Calibri" pitchFamily="34" charset="0"/>
            <a:cs typeface="Calibri" pitchFamily="34" charset="0"/>
          </a:endParaRPr>
        </a:p>
      </dgm:t>
    </dgm:pt>
    <dgm:pt modelId="{07425058-EDD2-4FA5-83E7-1620F904A0A5}" type="parTrans" cxnId="{ED587B88-7A6E-4951-8487-69BEFA0ECB70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B0602C85-3061-4534-B6C6-DF574EC54BDD}" type="sibTrans" cxnId="{ED587B88-7A6E-4951-8487-69BEFA0ECB70}">
      <dgm:prSet/>
      <dgm:spPr/>
      <dgm:t>
        <a:bodyPr/>
        <a:lstStyle/>
        <a:p>
          <a:endParaRPr lang="es-VE" sz="2200">
            <a:solidFill>
              <a:schemeClr val="tx1"/>
            </a:solidFill>
          </a:endParaRPr>
        </a:p>
      </dgm:t>
    </dgm:pt>
    <dgm:pt modelId="{604BAD08-1879-4962-9F2A-B5E01C4760D2}" type="pres">
      <dgm:prSet presAssocID="{2BCC02C2-D893-4229-A5FD-7CF6EFD60BD5}" presName="linear" presStyleCnt="0">
        <dgm:presLayoutVars>
          <dgm:animLvl val="lvl"/>
          <dgm:resizeHandles val="exact"/>
        </dgm:presLayoutVars>
      </dgm:prSet>
      <dgm:spPr/>
    </dgm:pt>
    <dgm:pt modelId="{063CB314-6E7D-43F4-961C-3AB49253F968}" type="pres">
      <dgm:prSet presAssocID="{C993AB02-BB39-4EB2-B808-0567D5AF2186}" presName="parentText" presStyleLbl="node1" presStyleIdx="0" presStyleCnt="1" custLinFactNeighborY="-18312">
        <dgm:presLayoutVars>
          <dgm:chMax val="0"/>
          <dgm:bulletEnabled val="1"/>
        </dgm:presLayoutVars>
      </dgm:prSet>
      <dgm:spPr/>
    </dgm:pt>
  </dgm:ptLst>
  <dgm:cxnLst>
    <dgm:cxn modelId="{31B2990B-47AF-49C9-808E-583779B12A80}" type="presOf" srcId="{C993AB02-BB39-4EB2-B808-0567D5AF2186}" destId="{063CB314-6E7D-43F4-961C-3AB49253F968}" srcOrd="0" destOrd="0" presId="urn:microsoft.com/office/officeart/2005/8/layout/vList2"/>
    <dgm:cxn modelId="{37DE1425-D012-4A80-AF5B-C9E1B214E5B0}" type="presOf" srcId="{2BCC02C2-D893-4229-A5FD-7CF6EFD60BD5}" destId="{604BAD08-1879-4962-9F2A-B5E01C4760D2}" srcOrd="0" destOrd="0" presId="urn:microsoft.com/office/officeart/2005/8/layout/vList2"/>
    <dgm:cxn modelId="{ED587B88-7A6E-4951-8487-69BEFA0ECB70}" srcId="{2BCC02C2-D893-4229-A5FD-7CF6EFD60BD5}" destId="{C993AB02-BB39-4EB2-B808-0567D5AF2186}" srcOrd="0" destOrd="0" parTransId="{07425058-EDD2-4FA5-83E7-1620F904A0A5}" sibTransId="{B0602C85-3061-4534-B6C6-DF574EC54BDD}"/>
    <dgm:cxn modelId="{EF37B330-D02A-4BFB-A0AB-EE33B5DF1E84}" type="presParOf" srcId="{604BAD08-1879-4962-9F2A-B5E01C4760D2}" destId="{063CB314-6E7D-43F4-961C-3AB49253F9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CC02C2-D893-4229-A5FD-7CF6EFD60BD5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VE"/>
        </a:p>
      </dgm:t>
    </dgm:pt>
    <dgm:pt modelId="{68BC627A-1631-4941-814F-9644BD3B8F96}">
      <dgm:prSet custT="1"/>
      <dgm:spPr/>
      <dgm:t>
        <a:bodyPr/>
        <a:lstStyle/>
        <a:p>
          <a:pPr algn="just"/>
          <a:r>
            <a:rPr lang="es-VE" sz="2000" dirty="0"/>
            <a:t>Las variables de seguridad incluyeron elevación de enzimas hepáticas y CK, episodios de miopatía o rabdomiólisis, eventos adversos relacionados con la vesícula biliar y cáncer.</a:t>
          </a:r>
        </a:p>
      </dgm:t>
    </dgm:pt>
    <dgm:pt modelId="{391BD4A9-2477-4CE8-924A-C229CD08DB19}" type="parTrans" cxnId="{58D98BA5-FDCA-4308-9D44-47B078C19D67}">
      <dgm:prSet/>
      <dgm:spPr/>
      <dgm:t>
        <a:bodyPr/>
        <a:lstStyle/>
        <a:p>
          <a:endParaRPr lang="es-VE"/>
        </a:p>
      </dgm:t>
    </dgm:pt>
    <dgm:pt modelId="{A909E680-F843-466F-8202-6D36C0A371A1}" type="sibTrans" cxnId="{58D98BA5-FDCA-4308-9D44-47B078C19D67}">
      <dgm:prSet/>
      <dgm:spPr/>
      <dgm:t>
        <a:bodyPr/>
        <a:lstStyle/>
        <a:p>
          <a:endParaRPr lang="es-VE"/>
        </a:p>
      </dgm:t>
    </dgm:pt>
    <dgm:pt modelId="{604BAD08-1879-4962-9F2A-B5E01C4760D2}" type="pres">
      <dgm:prSet presAssocID="{2BCC02C2-D893-4229-A5FD-7CF6EFD60BD5}" presName="linear" presStyleCnt="0">
        <dgm:presLayoutVars>
          <dgm:animLvl val="lvl"/>
          <dgm:resizeHandles val="exact"/>
        </dgm:presLayoutVars>
      </dgm:prSet>
      <dgm:spPr/>
    </dgm:pt>
    <dgm:pt modelId="{0881D448-2924-4C62-9FAA-4C714F02BAD5}" type="pres">
      <dgm:prSet presAssocID="{68BC627A-1631-4941-814F-9644BD3B8F96}" presName="parentText" presStyleLbl="node1" presStyleIdx="0" presStyleCnt="1" custScaleY="130767" custLinFactNeighborY="17660">
        <dgm:presLayoutVars>
          <dgm:chMax val="0"/>
          <dgm:bulletEnabled val="1"/>
        </dgm:presLayoutVars>
      </dgm:prSet>
      <dgm:spPr/>
    </dgm:pt>
  </dgm:ptLst>
  <dgm:cxnLst>
    <dgm:cxn modelId="{9DED9C07-E552-4015-B066-DFC336880740}" type="presOf" srcId="{2BCC02C2-D893-4229-A5FD-7CF6EFD60BD5}" destId="{604BAD08-1879-4962-9F2A-B5E01C4760D2}" srcOrd="0" destOrd="0" presId="urn:microsoft.com/office/officeart/2005/8/layout/vList2"/>
    <dgm:cxn modelId="{8454FB62-2FB7-4FE8-875D-83D9BCD9E1B7}" type="presOf" srcId="{68BC627A-1631-4941-814F-9644BD3B8F96}" destId="{0881D448-2924-4C62-9FAA-4C714F02BAD5}" srcOrd="0" destOrd="0" presId="urn:microsoft.com/office/officeart/2005/8/layout/vList2"/>
    <dgm:cxn modelId="{58D98BA5-FDCA-4308-9D44-47B078C19D67}" srcId="{2BCC02C2-D893-4229-A5FD-7CF6EFD60BD5}" destId="{68BC627A-1631-4941-814F-9644BD3B8F96}" srcOrd="0" destOrd="0" parTransId="{391BD4A9-2477-4CE8-924A-C229CD08DB19}" sibTransId="{A909E680-F843-466F-8202-6D36C0A371A1}"/>
    <dgm:cxn modelId="{5E3F9BC8-50B0-4771-9D31-7757A8132AFD}" type="presParOf" srcId="{604BAD08-1879-4962-9F2A-B5E01C4760D2}" destId="{0881D448-2924-4C62-9FAA-4C714F02BA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11D36-A435-4C05-981F-14A5DDDD8D3F}">
      <dsp:nvSpPr>
        <dsp:cNvPr id="0" name=""/>
        <dsp:cNvSpPr/>
      </dsp:nvSpPr>
      <dsp:spPr>
        <a:xfrm>
          <a:off x="2527967" y="2069628"/>
          <a:ext cx="1212528" cy="196744"/>
        </a:xfrm>
        <a:custGeom>
          <a:avLst/>
          <a:gdLst/>
          <a:ahLst/>
          <a:cxnLst/>
          <a:rect l="0" t="0" r="0" b="0"/>
          <a:pathLst>
            <a:path>
              <a:moveTo>
                <a:pt x="0" y="196744"/>
              </a:moveTo>
              <a:lnTo>
                <a:pt x="1212528" y="196744"/>
              </a:lnTo>
              <a:lnTo>
                <a:pt x="1212528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DCBE8-E795-4263-AC06-3721522C7E39}">
      <dsp:nvSpPr>
        <dsp:cNvPr id="0" name=""/>
        <dsp:cNvSpPr/>
      </dsp:nvSpPr>
      <dsp:spPr>
        <a:xfrm>
          <a:off x="2527967" y="2266372"/>
          <a:ext cx="2785737" cy="543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3027" y="0"/>
              </a:lnTo>
              <a:lnTo>
                <a:pt x="2533027" y="543326"/>
              </a:lnTo>
              <a:lnTo>
                <a:pt x="2785737" y="543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CD009-07B2-4567-B13A-9CE75691641C}">
      <dsp:nvSpPr>
        <dsp:cNvPr id="0" name=""/>
        <dsp:cNvSpPr/>
      </dsp:nvSpPr>
      <dsp:spPr>
        <a:xfrm>
          <a:off x="2527967" y="1723045"/>
          <a:ext cx="2785737" cy="543326"/>
        </a:xfrm>
        <a:custGeom>
          <a:avLst/>
          <a:gdLst/>
          <a:ahLst/>
          <a:cxnLst/>
          <a:rect l="0" t="0" r="0" b="0"/>
          <a:pathLst>
            <a:path>
              <a:moveTo>
                <a:pt x="0" y="543326"/>
              </a:moveTo>
              <a:lnTo>
                <a:pt x="2533027" y="543326"/>
              </a:lnTo>
              <a:lnTo>
                <a:pt x="2533027" y="0"/>
              </a:lnTo>
              <a:lnTo>
                <a:pt x="2785737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3BB73-C105-4E34-8AC6-2FA23DF9C1F4}">
      <dsp:nvSpPr>
        <dsp:cNvPr id="0" name=""/>
        <dsp:cNvSpPr/>
      </dsp:nvSpPr>
      <dsp:spPr>
        <a:xfrm>
          <a:off x="865" y="1880989"/>
          <a:ext cx="2527101" cy="77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700" kern="1200" dirty="0"/>
            <a:t>Pacientes</a:t>
          </a:r>
        </a:p>
      </dsp:txBody>
      <dsp:txXfrm>
        <a:off x="865" y="1880989"/>
        <a:ext cx="2527101" cy="770766"/>
      </dsp:txXfrm>
    </dsp:sp>
    <dsp:sp modelId="{1074D2A6-D5FC-4D41-BE3E-A8973E2417AB}">
      <dsp:nvSpPr>
        <dsp:cNvPr id="0" name=""/>
        <dsp:cNvSpPr/>
      </dsp:nvSpPr>
      <dsp:spPr>
        <a:xfrm>
          <a:off x="5313705" y="1337662"/>
          <a:ext cx="2527101" cy="77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700" kern="1200" dirty="0"/>
            <a:t>Placebo/Simvastatina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700" kern="1200" dirty="0"/>
            <a:t>40 mg </a:t>
          </a:r>
        </a:p>
      </dsp:txBody>
      <dsp:txXfrm>
        <a:off x="5313705" y="1337662"/>
        <a:ext cx="2527101" cy="770766"/>
      </dsp:txXfrm>
    </dsp:sp>
    <dsp:sp modelId="{116B471B-6094-4CD1-B1E8-5D88D03AF9D0}">
      <dsp:nvSpPr>
        <dsp:cNvPr id="0" name=""/>
        <dsp:cNvSpPr/>
      </dsp:nvSpPr>
      <dsp:spPr>
        <a:xfrm>
          <a:off x="5313705" y="2424316"/>
          <a:ext cx="2527101" cy="770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700" kern="1200" dirty="0" err="1"/>
            <a:t>Ezetimibe</a:t>
          </a:r>
          <a:r>
            <a:rPr lang="es-VE" sz="1700" kern="1200" dirty="0"/>
            <a:t> 10 mg /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700" kern="1200" dirty="0"/>
            <a:t>Simvastatina 40 mg</a:t>
          </a:r>
        </a:p>
      </dsp:txBody>
      <dsp:txXfrm>
        <a:off x="5313705" y="2424316"/>
        <a:ext cx="2527101" cy="770766"/>
      </dsp:txXfrm>
    </dsp:sp>
    <dsp:sp modelId="{BE47D89E-EBA0-4B9F-BA08-9F18C911431D}">
      <dsp:nvSpPr>
        <dsp:cNvPr id="0" name=""/>
        <dsp:cNvSpPr/>
      </dsp:nvSpPr>
      <dsp:spPr>
        <a:xfrm>
          <a:off x="3229149" y="1455882"/>
          <a:ext cx="1022692" cy="613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1700" kern="1200" dirty="0"/>
            <a:t>1:1</a:t>
          </a:r>
        </a:p>
      </dsp:txBody>
      <dsp:txXfrm>
        <a:off x="3229149" y="1455882"/>
        <a:ext cx="1022692" cy="613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CB314-6E7D-43F4-961C-3AB49253F968}">
      <dsp:nvSpPr>
        <dsp:cNvPr id="0" name=""/>
        <dsp:cNvSpPr/>
      </dsp:nvSpPr>
      <dsp:spPr>
        <a:xfrm>
          <a:off x="0" y="108495"/>
          <a:ext cx="8475785" cy="2585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/>
            <a:t>Compuesto de muerte cardiovascular,  accidente cerebrovascular no fatal o evento coronario mayor (infarto de miocardio no fatal, </a:t>
          </a:r>
          <a:r>
            <a:rPr lang="es-VE" sz="2400" kern="1200" dirty="0" err="1"/>
            <a:t>rehospitalización</a:t>
          </a:r>
          <a:r>
            <a:rPr lang="es-VE" sz="2400" kern="1200" dirty="0"/>
            <a:t> por angina inestable o revascularización coronaria que ocurrió ≥30 días después de la aleatorización).</a:t>
          </a:r>
          <a:endParaRPr lang="es-VE" sz="2400" kern="1200" dirty="0">
            <a:latin typeface="Calibri" pitchFamily="34" charset="0"/>
            <a:cs typeface="Calibri" pitchFamily="34" charset="0"/>
          </a:endParaRPr>
        </a:p>
      </dsp:txBody>
      <dsp:txXfrm>
        <a:off x="126223" y="234718"/>
        <a:ext cx="8223339" cy="2333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1D448-2924-4C62-9FAA-4C714F02BAD5}">
      <dsp:nvSpPr>
        <dsp:cNvPr id="0" name=""/>
        <dsp:cNvSpPr/>
      </dsp:nvSpPr>
      <dsp:spPr>
        <a:xfrm>
          <a:off x="0" y="483491"/>
          <a:ext cx="8475785" cy="1790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kern="1200" dirty="0"/>
            <a:t>Las variables de seguridad incluyeron elevación de enzimas hepáticas y CK, episodios de miopatía o rabdomiólisis, eventos adversos relacionados con la vesícula biliar y cáncer.</a:t>
          </a:r>
        </a:p>
      </dsp:txBody>
      <dsp:txXfrm>
        <a:off x="87384" y="570875"/>
        <a:ext cx="8301017" cy="1615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2184E-64BB-4D11-8AB4-5DAE704E2CE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A9B5D-5B74-49F8-A8FA-8B7572633AA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59105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96316-F84A-4FE3-B5EE-F7D9AB0A98C0}" type="slidenum">
              <a:rPr kumimoji="0" lang="es-V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5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El TIMI (</a:t>
            </a:r>
            <a:r>
              <a:rPr lang="es-VE" dirty="0" err="1"/>
              <a:t>Trombolisis</a:t>
            </a:r>
            <a:r>
              <a:rPr lang="es-VE" dirty="0"/>
              <a:t> en el infarto de miocardio)   es una escala de estratificación de riesgo basada en números enteros derivada de pacientes con cardiopatía isquémica establecida, para la predicción de muerte cardiovascular, infarto de miocardio o ictus isquémico,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A9B5D-5B74-49F8-A8FA-8B7572633AA9}" type="slidenum">
              <a:rPr lang="es-VE" smtClean="0"/>
              <a:t>22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6144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Hubo 2132 y 7413 puntos finales primarios totales en mujeres y hombres, respectivamente. De estos, 1215 y 4099 eventos fueron los primeros eventos de puntos finales primarios, y ocurrieron 917 y 3314 eventos adicionales después del primer punto final primario en mujeres y hombres, respectivamente.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A9B5D-5B74-49F8-A8FA-8B7572633AA9}" type="slidenum">
              <a:rPr lang="es-VE" smtClean="0"/>
              <a:t>28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9666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mujeres se distribuyeron aproximadamente de manera equitativa entre las categorías de riesgo, con 35.6% de bajo riesgo, 31.0% como riesgo intermedio y 33.4% Como alto riesgo. En contraste, aproximadamente la mitad de los hombres (48.5%) tenían un riesgo bajo, 29.5% tenían un riesgo intermedio y el 22.0% restante tenían un riesgo alto, lo que representaba una distribución significativamente diferente (perfil de riesgo más bajo en hombres) en comparación con las mujeres.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A9B5D-5B74-49F8-A8FA-8B7572633AA9}" type="slidenum">
              <a:rPr lang="es-VE" smtClean="0"/>
              <a:t>29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1230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beneficio de </a:t>
            </a:r>
            <a:r>
              <a:rPr lang="es-V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ezetimibe</a:t>
            </a:r>
            <a:r>
              <a:rPr lang="es-V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/simvastatina en comparación con placebo/simvastatina en mujeres para muerte cardiovascular, infarto de miocardio o ictus isquémico fue más evidente en el grupo de alto riesgo.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A9B5D-5B74-49F8-A8FA-8B7572633AA9}" type="slidenum">
              <a:rPr lang="es-VE" smtClean="0"/>
              <a:t>30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104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113FE-186E-4ECE-99BE-3E325C3CC878}" type="slidenum">
              <a:rPr kumimoji="0" lang="es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22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EB4EB-18A6-4A05-B7CF-C04E5C7AC0E0}" type="slidenum">
              <a:rPr kumimoji="0" lang="es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06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V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7891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3701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5457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5165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97043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9630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1568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93452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5190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8253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6346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262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0423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42776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58469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676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94076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78704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25430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79334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6976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0331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310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41493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5497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2335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22364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156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4E16F0-7371-4703-B835-D91694EF5900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V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6B1003-C12B-4188-9B84-0F372FA0C85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2A20-BFF0-44A4-A3A3-0D7F70758E89}" type="datetimeFigureOut">
              <a:rPr lang="es-VE" smtClean="0"/>
              <a:t>24/01/2019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0D7E-87BA-4B8D-A756-184AE159A4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57378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3744008" y="2657030"/>
            <a:ext cx="5241872" cy="17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rIns="3429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VE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692905" y="1340768"/>
            <a:ext cx="6508102" cy="3203441"/>
          </a:xfrm>
        </p:spPr>
        <p:txBody>
          <a:bodyPr>
            <a:noAutofit/>
          </a:bodyPr>
          <a:lstStyle/>
          <a:p>
            <a:pPr algn="ctr"/>
            <a:br>
              <a:rPr lang="es-ES_tradnl" altLang="es-VE" sz="4800" b="0" dirty="0">
                <a:solidFill>
                  <a:srgbClr val="FFC000"/>
                </a:solidFill>
                <a:latin typeface="Bernard MT Condensed" panose="02050806060905020404" pitchFamily="18" charset="0"/>
              </a:rPr>
            </a:br>
            <a:endParaRPr lang="es-VE" sz="4400" b="0" dirty="0">
              <a:solidFill>
                <a:srgbClr val="FFC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-226311" y="4948099"/>
            <a:ext cx="4582287" cy="2081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s-ES_tradnl" altLang="es-VE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1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_tradnl" altLang="es-VE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Oscar Sorondo R3. (Expositor)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_tradnl" altLang="es-VE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</a:t>
            </a:r>
            <a:r>
              <a:rPr lang="es-ES_tradnl" altLang="es-VE" sz="1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Cardenas</a:t>
            </a:r>
            <a:r>
              <a:rPr lang="es-ES_tradnl" altLang="es-VE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R2.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_tradnl" altLang="es-VE" sz="1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Francys</a:t>
            </a:r>
            <a:r>
              <a:rPr lang="es-ES_tradnl" altLang="es-VE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Seijas R2. (Relatora)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_tradnl" altLang="es-VE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Alexandra Flores R1.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s-ES_tradnl" altLang="es-VE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Residentes de Cardiología Clínica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57520" y="264789"/>
            <a:ext cx="3158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V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Barquisimeto – Enero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37894" y="2486506"/>
            <a:ext cx="8226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4400" b="1" i="0" u="none" strike="noStrike" kern="1200" cap="none" spc="300" normalizeH="0" baseline="0" noProof="0" dirty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DA2BF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DA2BF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DA2BF">
                      <a:satMod val="220000"/>
                      <a:alpha val="35000"/>
                    </a:srgbClr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REVISION DE EVIDENCIA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4400" b="1" i="0" u="none" strike="noStrike" kern="1200" cap="none" spc="300" normalizeH="0" baseline="0" noProof="0" dirty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DA2BF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DA2BF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DA2BF">
                      <a:satMod val="220000"/>
                      <a:alpha val="35000"/>
                    </a:srgbClr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CIENTIFICA  </a:t>
            </a:r>
            <a:endParaRPr kumimoji="0" lang="es-VE" sz="4400" b="1" i="0" u="none" strike="noStrike" kern="1200" cap="none" spc="300" normalizeH="0" baseline="0" noProof="0" dirty="0">
              <a:ln w="11430" cmpd="sng">
                <a:solidFill>
                  <a:prstClr val="black"/>
                </a:solidFill>
                <a:prstDash val="solid"/>
                <a:miter lim="800000"/>
              </a:ln>
              <a:gradFill>
                <a:gsLst>
                  <a:gs pos="10000">
                    <a:srgbClr val="2DA2BF">
                      <a:tint val="83000"/>
                      <a:shade val="100000"/>
                      <a:satMod val="200000"/>
                    </a:srgbClr>
                  </a:gs>
                  <a:gs pos="75000">
                    <a:srgbClr val="2DA2BF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2DA2BF">
                    <a:satMod val="220000"/>
                    <a:alpha val="35000"/>
                  </a:srgbClr>
                </a:glo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4" y="104114"/>
            <a:ext cx="1800225" cy="195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52945" y="1537722"/>
            <a:ext cx="7121237" cy="304698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tratamiento con </a:t>
            </a:r>
            <a:r>
              <a:rPr kumimoji="0" lang="es-V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Estatinas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ha demostrado beneficioso no solo por la reducción del </a:t>
            </a:r>
            <a:r>
              <a:rPr kumimoji="0" lang="es-V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cLDL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sino también por hallazgos que indican </a:t>
            </a:r>
            <a:r>
              <a:rPr kumimoji="0" lang="es-VE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mejoría de la función endotelial, como la mayor regulación de la </a:t>
            </a:r>
            <a:r>
              <a:rPr kumimoji="0" lang="es-V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sintesis</a:t>
            </a:r>
            <a:r>
              <a:rPr kumimoji="0" lang="es-VE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óxido nítrico, disminución de la inflamación sistémica y vascular vía activación de las células T y estabilización de las placas ateroscleróticas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3876675" y="464061"/>
            <a:ext cx="933450" cy="933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Flecha arriba 5"/>
          <p:cNvSpPr/>
          <p:nvPr/>
        </p:nvSpPr>
        <p:spPr>
          <a:xfrm>
            <a:off x="3876675" y="4724921"/>
            <a:ext cx="914400" cy="838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Flecha izquierda 6"/>
          <p:cNvSpPr/>
          <p:nvPr/>
        </p:nvSpPr>
        <p:spPr>
          <a:xfrm>
            <a:off x="8153400" y="2352675"/>
            <a:ext cx="990600" cy="990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81395" y="2266950"/>
            <a:ext cx="971550" cy="1162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1119188" y="6268135"/>
            <a:ext cx="11277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http://www.revespcardiol.org/es/del-concepto-estatinas-alta-potencia/articulo/90379374/</a:t>
            </a:r>
          </a:p>
        </p:txBody>
      </p:sp>
    </p:spTree>
    <p:extLst>
      <p:ext uri="{BB962C8B-B14F-4D97-AF65-F5344CB8AC3E}">
        <p14:creationId xmlns:p14="http://schemas.microsoft.com/office/powerpoint/2010/main" val="62765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554C55B-211A-42BD-89ED-620A7347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767DF51-D991-4868-B726-A671AF36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FE83D99E-2A01-4CCC-9DC3-4FFD3DD9E225}"/>
              </a:ext>
            </a:extLst>
          </p:cNvPr>
          <p:cNvSpPr/>
          <p:nvPr/>
        </p:nvSpPr>
        <p:spPr>
          <a:xfrm>
            <a:off x="437894" y="2486506"/>
            <a:ext cx="8226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4400" b="1" i="0" u="none" strike="noStrike" kern="1200" cap="none" spc="300" normalizeH="0" baseline="0" noProof="0" dirty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DA2BF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DA2BF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DA2BF">
                      <a:satMod val="220000"/>
                      <a:alpha val="35000"/>
                    </a:srgbClr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REVISION DE EVIDENCIA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VE" sz="4400" b="1" i="0" u="none" strike="noStrike" kern="1200" cap="none" spc="300" normalizeH="0" baseline="0" noProof="0" dirty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DA2BF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2DA2BF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2DA2BF">
                      <a:satMod val="220000"/>
                      <a:alpha val="35000"/>
                    </a:srgbClr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CIENTIFICA  </a:t>
            </a:r>
            <a:endParaRPr kumimoji="0" lang="es-VE" sz="4400" b="1" i="0" u="none" strike="noStrike" kern="1200" cap="none" spc="300" normalizeH="0" baseline="0" noProof="0" dirty="0">
              <a:ln w="11430" cmpd="sng">
                <a:solidFill>
                  <a:prstClr val="black"/>
                </a:solidFill>
                <a:prstDash val="solid"/>
                <a:miter lim="800000"/>
              </a:ln>
              <a:gradFill>
                <a:gsLst>
                  <a:gs pos="10000">
                    <a:srgbClr val="2DA2BF">
                      <a:tint val="83000"/>
                      <a:shade val="100000"/>
                      <a:satMod val="200000"/>
                    </a:srgbClr>
                  </a:gs>
                  <a:gs pos="75000">
                    <a:srgbClr val="2DA2BF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2DA2BF">
                    <a:satMod val="220000"/>
                    <a:alpha val="35000"/>
                  </a:srgbClr>
                </a:glo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5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74847" y="1481328"/>
            <a:ext cx="8436643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VE" dirty="0"/>
              <a:t>La enfermedad cardiovascular aterotrombótica sigue siendo una de las principales causas de muerte en todo el mundo y tiene la misma importancia en mujeres y hombres.</a:t>
            </a:r>
          </a:p>
          <a:p>
            <a:pPr algn="just"/>
            <a:endParaRPr lang="es-VE" dirty="0"/>
          </a:p>
          <a:p>
            <a:pPr algn="just"/>
            <a:r>
              <a:rPr lang="es-VE" dirty="0"/>
              <a:t>El papel de las estatinas en la reducción de LDL-C y de eventos vasculares tanto en hombres como en mujeres está bien establecido.</a:t>
            </a:r>
          </a:p>
          <a:p>
            <a:pPr algn="just"/>
            <a:endParaRPr lang="es-VE" dirty="0"/>
          </a:p>
          <a:p>
            <a:pPr algn="just"/>
            <a:r>
              <a:rPr lang="es-VE" dirty="0"/>
              <a:t>Sin embargo, no está claro si la reducción de LDL-C con un agente no estatina afecta los resultados clínicos en un grado similar en mujeres y hombres. </a:t>
            </a:r>
          </a:p>
          <a:p>
            <a:pPr algn="just"/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Introducción </a:t>
            </a:r>
          </a:p>
        </p:txBody>
      </p:sp>
    </p:spTree>
    <p:extLst>
      <p:ext uri="{BB962C8B-B14F-4D97-AF65-F5344CB8AC3E}">
        <p14:creationId xmlns:p14="http://schemas.microsoft.com/office/powerpoint/2010/main" val="21177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PREGUNTA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34" y="0"/>
            <a:ext cx="1603241" cy="2137654"/>
          </a:xfrm>
          <a:prstGeom prst="rect">
            <a:avLst/>
          </a:prstGeom>
        </p:spPr>
      </p:pic>
      <p:sp>
        <p:nvSpPr>
          <p:cNvPr id="5" name="1 Marcador de contenido"/>
          <p:cNvSpPr txBox="1">
            <a:spLocks/>
          </p:cNvSpPr>
          <p:nvPr/>
        </p:nvSpPr>
        <p:spPr>
          <a:xfrm>
            <a:off x="734887" y="1556792"/>
            <a:ext cx="7647113" cy="36109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s-VE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s-V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s-V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¿Cuál es la eficacia y seguridad del uso de estatinas a dosis altas en pacientes con SCA?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s-VE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s-VE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86318E-9112-4A45-A691-262DF1EB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202"/>
            <a:ext cx="9144000" cy="32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20445" y="1789047"/>
            <a:ext cx="7564582" cy="39379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VE" dirty="0"/>
              <a:t>Ensayo multicéntrico.</a:t>
            </a:r>
          </a:p>
          <a:p>
            <a:pPr>
              <a:lnSpc>
                <a:spcPct val="150000"/>
              </a:lnSpc>
            </a:pPr>
            <a:r>
              <a:rPr lang="es-VE" dirty="0"/>
              <a:t>Aleatorizado.</a:t>
            </a:r>
          </a:p>
          <a:p>
            <a:pPr>
              <a:lnSpc>
                <a:spcPct val="150000"/>
              </a:lnSpc>
            </a:pPr>
            <a:r>
              <a:rPr lang="es-VE" dirty="0"/>
              <a:t>Doble ciego.</a:t>
            </a:r>
          </a:p>
          <a:p>
            <a:pPr>
              <a:lnSpc>
                <a:spcPct val="150000"/>
              </a:lnSpc>
            </a:pPr>
            <a:r>
              <a:rPr lang="es-VE" dirty="0"/>
              <a:t>Controlado con placebo.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VE" sz="4400" dirty="0">
                <a:latin typeface="Bernard MT Condensed" panose="02050806060905020404" pitchFamily="18" charset="0"/>
              </a:rPr>
              <a:t>MÉTODOS </a:t>
            </a:r>
            <a:br>
              <a:rPr lang="es-VE" sz="4400" dirty="0">
                <a:latin typeface="Bernard MT Condensed" panose="02050806060905020404" pitchFamily="18" charset="0"/>
              </a:rPr>
            </a:br>
            <a:r>
              <a:rPr lang="es-VE" sz="4400" dirty="0">
                <a:latin typeface="Bernard MT Condensed" panose="02050806060905020404" pitchFamily="18" charset="0"/>
              </a:rPr>
              <a:t>Diseño del estudio</a:t>
            </a:r>
          </a:p>
        </p:txBody>
      </p:sp>
    </p:spTree>
    <p:extLst>
      <p:ext uri="{BB962C8B-B14F-4D97-AF65-F5344CB8AC3E}">
        <p14:creationId xmlns:p14="http://schemas.microsoft.com/office/powerpoint/2010/main" val="23674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63472"/>
            <a:ext cx="8229600" cy="2531055"/>
          </a:xfrm>
        </p:spPr>
        <p:txBody>
          <a:bodyPr/>
          <a:lstStyle/>
          <a:p>
            <a:pPr algn="ctr"/>
            <a:r>
              <a:rPr lang="es-VE" sz="3200" dirty="0"/>
              <a:t>Examinar la eficacia y la seguridad de </a:t>
            </a:r>
            <a:r>
              <a:rPr lang="es-VE" sz="3200" dirty="0" err="1"/>
              <a:t>Ezetimibe</a:t>
            </a:r>
            <a:r>
              <a:rPr lang="es-VE" sz="3200" dirty="0"/>
              <a:t> agregado al tratamiento con Simvastatina en pacientes con SCA</a:t>
            </a:r>
            <a:r>
              <a:rPr lang="es-VE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s-V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algn="ctr"/>
            <a:r>
              <a:rPr lang="es-VE" sz="4400" dirty="0"/>
              <a:t>OBJETIVO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4095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VE" dirty="0"/>
              <a:t>Hombres y mujeres mayores de 50 años.</a:t>
            </a:r>
          </a:p>
          <a:p>
            <a:pPr algn="just"/>
            <a:r>
              <a:rPr lang="es-VE" dirty="0"/>
              <a:t>Hospitalización durante los 10 días anteriores por un SCA, incluido el IM con o sin EST o angina inestable de alto riesgo.</a:t>
            </a:r>
          </a:p>
          <a:p>
            <a:pPr algn="just"/>
            <a:r>
              <a:rPr lang="es-VE" dirty="0"/>
              <a:t>LDL-C medido dentro de las 24 horas posteriores a la admisión hospitalaria para este SCA: de 50 a 125 mg/</a:t>
            </a:r>
            <a:r>
              <a:rPr lang="es-VE" dirty="0" err="1"/>
              <a:t>dL</a:t>
            </a:r>
            <a:r>
              <a:rPr lang="es-VE" dirty="0"/>
              <a:t> para pacientes sin hipolipemiantes previo, y de 50 a 100 mg/</a:t>
            </a:r>
            <a:r>
              <a:rPr lang="es-VE" dirty="0" err="1"/>
              <a:t>dL</a:t>
            </a:r>
            <a:r>
              <a:rPr lang="es-VE" dirty="0"/>
              <a:t> para pacientes que habían recibido terapia con estatinas a largo plazo. </a:t>
            </a:r>
            <a:endParaRPr lang="es-V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Criterios de Inclusión </a:t>
            </a:r>
          </a:p>
        </p:txBody>
      </p:sp>
    </p:spTree>
    <p:extLst>
      <p:ext uri="{BB962C8B-B14F-4D97-AF65-F5344CB8AC3E}">
        <p14:creationId xmlns:p14="http://schemas.microsoft.com/office/powerpoint/2010/main" val="12995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64458"/>
            <a:ext cx="8229600" cy="4525963"/>
          </a:xfrm>
        </p:spPr>
        <p:txBody>
          <a:bodyPr/>
          <a:lstStyle/>
          <a:p>
            <a:pPr algn="just"/>
            <a:r>
              <a:rPr lang="es-VE" dirty="0"/>
              <a:t>Prevalencia de eventos hemodinámicos, eventos isquémicos y arrítmicos dentro de las 24 horas previas a la inscripción.</a:t>
            </a:r>
          </a:p>
          <a:p>
            <a:pPr algn="just"/>
            <a:r>
              <a:rPr lang="es-VE" dirty="0"/>
              <a:t>TFG &lt;30 ml/min.</a:t>
            </a:r>
          </a:p>
          <a:p>
            <a:pPr algn="just"/>
            <a:r>
              <a:rPr lang="es-VE" dirty="0"/>
              <a:t>Enfermedad hepática activa.</a:t>
            </a:r>
          </a:p>
          <a:p>
            <a:pPr algn="just"/>
            <a:r>
              <a:rPr lang="es-VE" dirty="0"/>
              <a:t>Uso de tratamiento con estatinas con una potencia &gt; 40 mg de simvastatina en el momento de la inscripción.</a:t>
            </a:r>
          </a:p>
          <a:p>
            <a:endParaRPr lang="es-V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Criterios de Exclusión </a:t>
            </a:r>
          </a:p>
        </p:txBody>
      </p:sp>
    </p:spTree>
    <p:extLst>
      <p:ext uri="{BB962C8B-B14F-4D97-AF65-F5344CB8AC3E}">
        <p14:creationId xmlns:p14="http://schemas.microsoft.com/office/powerpoint/2010/main" val="34043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31242BA-546C-4799-8243-6B09A71E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VE" dirty="0">
                <a:effectLst/>
              </a:rPr>
            </a:br>
            <a:r>
              <a:rPr lang="es-VE" dirty="0">
                <a:effectLst/>
              </a:rPr>
              <a:t>Aleatorización</a:t>
            </a:r>
            <a:br>
              <a:rPr lang="es-VE" dirty="0">
                <a:effectLst/>
              </a:rPr>
            </a:br>
            <a:endParaRPr lang="es-VE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2946D95-9E4B-411A-BFF3-C4787EA3D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6565"/>
              </p:ext>
            </p:extLst>
          </p:nvPr>
        </p:nvGraphicFramePr>
        <p:xfrm>
          <a:off x="595745" y="1396999"/>
          <a:ext cx="7841673" cy="453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A7EC430-4961-4C11-934E-5FA09375694C}"/>
              </a:ext>
            </a:extLst>
          </p:cNvPr>
          <p:cNvSpPr txBox="1"/>
          <p:nvPr/>
        </p:nvSpPr>
        <p:spPr>
          <a:xfrm>
            <a:off x="969817" y="1588653"/>
            <a:ext cx="709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/>
              <a:t>Se incluyeron 18144 pacientes, de los cuales 4416 (24%) eran mujeres.</a:t>
            </a:r>
          </a:p>
        </p:txBody>
      </p:sp>
    </p:spTree>
    <p:extLst>
      <p:ext uri="{BB962C8B-B14F-4D97-AF65-F5344CB8AC3E}">
        <p14:creationId xmlns:p14="http://schemas.microsoft.com/office/powerpoint/2010/main" val="191945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47701" y="2967335"/>
            <a:ext cx="7391399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 w="6600">
                  <a:solidFill>
                    <a:srgbClr val="50BEA3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50BEA3"/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ESTATINAS</a:t>
            </a:r>
          </a:p>
        </p:txBody>
      </p:sp>
    </p:spTree>
    <p:extLst>
      <p:ext uri="{BB962C8B-B14F-4D97-AF65-F5344CB8AC3E}">
        <p14:creationId xmlns:p14="http://schemas.microsoft.com/office/powerpoint/2010/main" val="287985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Puntos Finales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23528" y="1412776"/>
            <a:ext cx="8229600" cy="46256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VE" sz="2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Punto final primario de eficacia:</a:t>
            </a:r>
            <a:endParaRPr kumimoji="0" lang="es-VE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s-VE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9154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s-VE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9154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s-VE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tabLst/>
              <a:defRPr/>
            </a:pPr>
            <a:r>
              <a:rPr kumimoji="0" lang="es-VE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s-VE" sz="27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a 3"/>
          <p:cNvGraphicFramePr/>
          <p:nvPr>
            <p:extLst>
              <p:ext uri="{D42A27DB-BD31-4B8C-83A1-F6EECF244321}">
                <p14:modId xmlns:p14="http://schemas.microsoft.com/office/powerpoint/2010/main" val="379700105"/>
              </p:ext>
            </p:extLst>
          </p:nvPr>
        </p:nvGraphicFramePr>
        <p:xfrm>
          <a:off x="323528" y="1850741"/>
          <a:ext cx="8475785" cy="374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4"/>
          <p:cNvGraphicFramePr/>
          <p:nvPr>
            <p:extLst>
              <p:ext uri="{D42A27DB-BD31-4B8C-83A1-F6EECF244321}">
                <p14:modId xmlns:p14="http://schemas.microsoft.com/office/powerpoint/2010/main" val="973490223"/>
              </p:ext>
            </p:extLst>
          </p:nvPr>
        </p:nvGraphicFramePr>
        <p:xfrm>
          <a:off x="344687" y="4197927"/>
          <a:ext cx="8475785" cy="2273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52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89653"/>
          </a:xfrm>
        </p:spPr>
        <p:txBody>
          <a:bodyPr>
            <a:normAutofit/>
          </a:bodyPr>
          <a:lstStyle/>
          <a:p>
            <a:pPr algn="just"/>
            <a:r>
              <a:rPr lang="es-VE" dirty="0"/>
              <a:t>Los datos fueron estratificados por sexo.</a:t>
            </a:r>
          </a:p>
          <a:p>
            <a:pPr algn="just"/>
            <a:r>
              <a:rPr lang="es-VE" dirty="0"/>
              <a:t>Las características basales se informaron como frecuencias y porcentajes para las variables categóricas y como medianas y rangos intercuartílicos para las variables continuas.</a:t>
            </a:r>
          </a:p>
          <a:p>
            <a:pPr algn="just"/>
            <a:r>
              <a:rPr lang="es-VE" dirty="0"/>
              <a:t>Las características iniciales se compararon utilizando la prueba x2 para variables categóricas y la prueba de Wilcoxon para variables continuas.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>
                <a:effectLst/>
              </a:rPr>
              <a:t>Análisis estadístico</a:t>
            </a:r>
          </a:p>
        </p:txBody>
      </p:sp>
    </p:spTree>
    <p:extLst>
      <p:ext uri="{BB962C8B-B14F-4D97-AF65-F5344CB8AC3E}">
        <p14:creationId xmlns:p14="http://schemas.microsoft.com/office/powerpoint/2010/main" val="279707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565C37A-AEE3-4D01-B736-54BE9DE1C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640"/>
            <a:ext cx="8229600" cy="5037473"/>
          </a:xfrm>
        </p:spPr>
        <p:txBody>
          <a:bodyPr>
            <a:normAutofit/>
          </a:bodyPr>
          <a:lstStyle/>
          <a:p>
            <a:pPr algn="just"/>
            <a:r>
              <a:rPr lang="es-VE" dirty="0"/>
              <a:t>Los eventos de seguridad se analizaron durante el período de tratamiento, que incluyó eventos que ocurrieron dentro de los 30 días posteriores a la suspensión del fármaco del estudio.</a:t>
            </a:r>
          </a:p>
          <a:p>
            <a:pPr algn="just"/>
            <a:r>
              <a:rPr lang="es-VE" dirty="0"/>
              <a:t>Los resultados de eficacia se presentaron como tasas de fracaso de Kaplan-Meier a los 7 años.</a:t>
            </a:r>
          </a:p>
          <a:p>
            <a:pPr algn="just"/>
            <a:r>
              <a:rPr lang="es-VE" dirty="0"/>
              <a:t>El TIMI (</a:t>
            </a:r>
            <a:r>
              <a:rPr lang="es-VE" dirty="0" err="1"/>
              <a:t>Trombolisis</a:t>
            </a:r>
            <a:r>
              <a:rPr lang="es-VE" dirty="0"/>
              <a:t> en el infarto de miocardio) se utilizó para evaluar Riesgo y eficacia del tratamiento por sexo. </a:t>
            </a:r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B7DDA701-EC66-40C2-98BF-CBD9189F0ACC}"/>
              </a:ext>
            </a:extLst>
          </p:cNvPr>
          <p:cNvSpPr txBox="1">
            <a:spLocks/>
          </p:cNvSpPr>
          <p:nvPr/>
        </p:nvSpPr>
        <p:spPr>
          <a:xfrm>
            <a:off x="609600" y="2666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s-VE" dirty="0">
                <a:effectLst/>
              </a:rPr>
              <a:t>Análisis estadístico</a:t>
            </a:r>
          </a:p>
        </p:txBody>
      </p:sp>
    </p:spTree>
    <p:extLst>
      <p:ext uri="{BB962C8B-B14F-4D97-AF65-F5344CB8AC3E}">
        <p14:creationId xmlns:p14="http://schemas.microsoft.com/office/powerpoint/2010/main" val="19010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RESULTADOS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484784"/>
            <a:ext cx="7572375" cy="504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830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124937B-471A-414E-B23D-43ECA5DAC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C04BFF2-0B01-4232-810C-7B557A93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62CDB0-13D9-4D06-AFD3-524F6DC9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62" y="88490"/>
            <a:ext cx="6045500" cy="675476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32C2E5E-A61F-46B1-B0F5-7F61452BE393}"/>
              </a:ext>
            </a:extLst>
          </p:cNvPr>
          <p:cNvSpPr/>
          <p:nvPr/>
        </p:nvSpPr>
        <p:spPr>
          <a:xfrm>
            <a:off x="1651820" y="835961"/>
            <a:ext cx="5884606" cy="211175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9329C1D-852A-4B41-A1D0-2B6CD2B15326}"/>
              </a:ext>
            </a:extLst>
          </p:cNvPr>
          <p:cNvSpPr/>
          <p:nvPr/>
        </p:nvSpPr>
        <p:spPr>
          <a:xfrm>
            <a:off x="1656740" y="1209581"/>
            <a:ext cx="5884606" cy="211175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45AEDF7-A87A-48C4-827A-1AA62C9F43B7}"/>
              </a:ext>
            </a:extLst>
          </p:cNvPr>
          <p:cNvSpPr/>
          <p:nvPr/>
        </p:nvSpPr>
        <p:spPr>
          <a:xfrm>
            <a:off x="1656740" y="1401311"/>
            <a:ext cx="5884606" cy="211175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F5C295A-24F8-4A05-B9B6-21677803C4CF}"/>
              </a:ext>
            </a:extLst>
          </p:cNvPr>
          <p:cNvSpPr/>
          <p:nvPr/>
        </p:nvSpPr>
        <p:spPr>
          <a:xfrm>
            <a:off x="1700984" y="2654938"/>
            <a:ext cx="5884606" cy="211175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892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2AF57A3-9114-49B3-89BB-96EBF0664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0C2DEBB-0FC4-4D9F-BA17-F81BF468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D6AE8-FD3E-465E-9975-C451449C7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90"/>
          <a:stretch/>
        </p:blipFill>
        <p:spPr>
          <a:xfrm>
            <a:off x="124691" y="612588"/>
            <a:ext cx="8783782" cy="558173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E4A79B2-8F58-4649-823C-8E32AD664751}"/>
              </a:ext>
            </a:extLst>
          </p:cNvPr>
          <p:cNvSpPr/>
          <p:nvPr/>
        </p:nvSpPr>
        <p:spPr>
          <a:xfrm>
            <a:off x="1460090" y="1755588"/>
            <a:ext cx="6828504" cy="279689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E86876A-979D-489F-8027-F89A33B5D94E}"/>
              </a:ext>
            </a:extLst>
          </p:cNvPr>
          <p:cNvSpPr/>
          <p:nvPr/>
        </p:nvSpPr>
        <p:spPr>
          <a:xfrm>
            <a:off x="1479758" y="2379927"/>
            <a:ext cx="6828504" cy="279689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576E12C-3854-466B-8432-15B588592C28}"/>
              </a:ext>
            </a:extLst>
          </p:cNvPr>
          <p:cNvSpPr/>
          <p:nvPr/>
        </p:nvSpPr>
        <p:spPr>
          <a:xfrm>
            <a:off x="1465006" y="3014109"/>
            <a:ext cx="6828504" cy="658240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519A5-2D75-43A2-A524-7BF4F1B85543}"/>
              </a:ext>
            </a:extLst>
          </p:cNvPr>
          <p:cNvSpPr/>
          <p:nvPr/>
        </p:nvSpPr>
        <p:spPr>
          <a:xfrm>
            <a:off x="1469926" y="3667961"/>
            <a:ext cx="6828504" cy="658240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629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21A2045-6470-4962-B2BE-1AC9ABCB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A8CF8DE-9294-4FE2-BE0E-A10310B2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D04B45-72CC-4E94-8B73-6524223B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" y="48626"/>
            <a:ext cx="9033164" cy="67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1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77F5BFA-78F7-43A2-BE67-BA5110FC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0B658BF-CE61-4AF2-86B3-60376203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083F1C-C4B6-44C1-962B-1B610318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22" y="1"/>
            <a:ext cx="7880728" cy="678873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9D8985C-AD00-456D-83FD-E122FFCA2F63}"/>
              </a:ext>
            </a:extLst>
          </p:cNvPr>
          <p:cNvSpPr/>
          <p:nvPr/>
        </p:nvSpPr>
        <p:spPr>
          <a:xfrm>
            <a:off x="1009715" y="887082"/>
            <a:ext cx="6828504" cy="204740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95BD737-998A-4F98-9A03-A067443975F4}"/>
              </a:ext>
            </a:extLst>
          </p:cNvPr>
          <p:cNvSpPr/>
          <p:nvPr/>
        </p:nvSpPr>
        <p:spPr>
          <a:xfrm>
            <a:off x="1066579" y="2636270"/>
            <a:ext cx="6828504" cy="204740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C9F8BFE-0FBD-48F6-972D-F266AA80AC2C}"/>
              </a:ext>
            </a:extLst>
          </p:cNvPr>
          <p:cNvSpPr/>
          <p:nvPr/>
        </p:nvSpPr>
        <p:spPr>
          <a:xfrm>
            <a:off x="1093875" y="4396834"/>
            <a:ext cx="6828504" cy="204740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87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B8515D0-A555-4492-8D74-C5499A6D6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9B6666D-6AAB-4924-A271-995C5764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ADF585-1EA7-46A4-8DAB-233C23F5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8" y="27710"/>
            <a:ext cx="7740644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2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5B69028-6E38-46E5-8109-8A2E4E86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0BB3667-225D-45CC-B879-A11BE988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ECA124-157D-48A5-ABD0-AB46DA8B2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0" y="47374"/>
            <a:ext cx="8977745" cy="675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6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100495" y="283518"/>
            <a:ext cx="511633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BIOSINTESIS DEL COLESTEROL: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819150" y="6172764"/>
            <a:ext cx="10191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https://secardiologia.es/images/publicaciones/libros/20150721-monografias-sec-estatinas.pdf</a:t>
            </a:r>
          </a:p>
        </p:txBody>
      </p:sp>
      <p:pic>
        <p:nvPicPr>
          <p:cNvPr id="1026" name="Picture 2" descr="Resultado de imagen para Coleste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028700"/>
            <a:ext cx="8825346" cy="48006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80109" y="1028700"/>
            <a:ext cx="3053810" cy="361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43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5CA0A82-4DE9-4298-9BD1-02B4160C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DE2CEFD-35C2-4296-9633-4EB6558C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9B9147-CFD5-4D51-A7FF-3CDA2A1FB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9" y="124691"/>
            <a:ext cx="9005454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4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F1FD15F-0F63-4036-A4AE-809E3155B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B27B4EC-A9EF-46D2-BDD4-7C37B373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842B30-43A3-4093-A52B-19734F0A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899"/>
            <a:ext cx="9144000" cy="61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65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314D243-FA3E-4EB6-815D-B660DEFBF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4FEEDA-01D4-4A9B-AAEC-D8C788DA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B1C3D0-101D-44DA-8E97-5ED7C8CDD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767"/>
            <a:ext cx="9144000" cy="45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1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VE" dirty="0"/>
              <a:t>IMPROVE-IT demostró que la adición de </a:t>
            </a:r>
            <a:r>
              <a:rPr lang="es-VE" dirty="0" err="1"/>
              <a:t>ezetimibe</a:t>
            </a:r>
            <a:r>
              <a:rPr lang="es-VE" dirty="0"/>
              <a:t> a la simvastatina resultó en una reducción significativa de los eventos cardiovasculares.</a:t>
            </a:r>
          </a:p>
          <a:p>
            <a:pPr algn="just"/>
            <a:endParaRPr lang="es-VE" dirty="0"/>
          </a:p>
          <a:p>
            <a:pPr algn="just"/>
            <a:r>
              <a:rPr lang="es-VE" dirty="0"/>
              <a:t>Los efectos hipolipemiantes de la </a:t>
            </a:r>
            <a:r>
              <a:rPr lang="es-VE" dirty="0" err="1"/>
              <a:t>ezetimibe</a:t>
            </a:r>
            <a:r>
              <a:rPr lang="es-VE" dirty="0"/>
              <a:t> son similares en mujeres y hombres, con reducciones similares de los eventos cardiovasculares en mujeres y hombres. </a:t>
            </a:r>
            <a:endParaRPr lang="es-VE" dirty="0">
              <a:latin typeface="Calibri" pitchFamily="34" charset="0"/>
              <a:cs typeface="Calibri" pitchFamily="34" charset="0"/>
            </a:endParaRPr>
          </a:p>
          <a:p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dirty="0"/>
              <a:t>DISCUSIÓN</a:t>
            </a:r>
          </a:p>
        </p:txBody>
      </p:sp>
    </p:spTree>
    <p:extLst>
      <p:ext uri="{BB962C8B-B14F-4D97-AF65-F5344CB8AC3E}">
        <p14:creationId xmlns:p14="http://schemas.microsoft.com/office/powerpoint/2010/main" val="37880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329BDE8-145F-4450-8FB2-8BC1CAF68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dirty="0"/>
              <a:t>El perfil de seguridad de </a:t>
            </a:r>
            <a:r>
              <a:rPr lang="es-VE" dirty="0" err="1"/>
              <a:t>ezetimiba</a:t>
            </a:r>
            <a:r>
              <a:rPr lang="es-VE" dirty="0"/>
              <a:t> fue similar en mujeres y hombres, y no fue diferente del grupo de placebo. </a:t>
            </a:r>
          </a:p>
          <a:p>
            <a:pPr algn="just"/>
            <a:endParaRPr lang="es-VE" dirty="0"/>
          </a:p>
          <a:p>
            <a:pPr algn="just"/>
            <a:r>
              <a:rPr lang="es-VE" dirty="0"/>
              <a:t>La adición de </a:t>
            </a:r>
            <a:r>
              <a:rPr lang="es-VE" dirty="0" err="1"/>
              <a:t>ezetimibe</a:t>
            </a:r>
            <a:r>
              <a:rPr lang="es-VE" dirty="0"/>
              <a:t> a la simvastatina redujo el número total de eventos (tanto los primeros como los recurrentes) tanto en mujeres como en hombres.</a:t>
            </a:r>
          </a:p>
        </p:txBody>
      </p:sp>
      <p:sp>
        <p:nvSpPr>
          <p:cNvPr id="4" name="2 Título">
            <a:extLst>
              <a:ext uri="{FF2B5EF4-FFF2-40B4-BE49-F238E27FC236}">
                <a16:creationId xmlns:a16="http://schemas.microsoft.com/office/drawing/2014/main" id="{AD5A7F45-B2D0-4BD3-97DD-233B4630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VE" dirty="0"/>
              <a:t>DISCUSIÓN</a:t>
            </a:r>
          </a:p>
        </p:txBody>
      </p:sp>
    </p:spTree>
    <p:extLst>
      <p:ext uri="{BB962C8B-B14F-4D97-AF65-F5344CB8AC3E}">
        <p14:creationId xmlns:p14="http://schemas.microsoft.com/office/powerpoint/2010/main" val="40015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VE" dirty="0"/>
              <a:t>Los pacientes identificados como de alto riesgo que obtienen el mayor beneficio de la adición de </a:t>
            </a:r>
            <a:r>
              <a:rPr lang="es-VE" dirty="0" err="1"/>
              <a:t>ezetimibe</a:t>
            </a:r>
            <a:r>
              <a:rPr lang="es-VE" dirty="0"/>
              <a:t> al tratamiento con estatinas en la población general de IMPROVE-IT.</a:t>
            </a:r>
          </a:p>
          <a:p>
            <a:pPr algn="just"/>
            <a:endParaRPr lang="es-VE" dirty="0"/>
          </a:p>
          <a:p>
            <a:pPr algn="just"/>
            <a:r>
              <a:rPr lang="es-VE" dirty="0"/>
              <a:t>Los eventos de seguridad no aumentaron con </a:t>
            </a:r>
            <a:r>
              <a:rPr lang="es-VE" dirty="0" err="1"/>
              <a:t>ezetimiba</a:t>
            </a:r>
            <a:r>
              <a:rPr lang="es-VE" dirty="0"/>
              <a:t> en mujeres u hombres. </a:t>
            </a:r>
            <a:endParaRPr lang="es-V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DISCUSIÓN</a:t>
            </a:r>
          </a:p>
        </p:txBody>
      </p:sp>
    </p:spTree>
    <p:extLst>
      <p:ext uri="{BB962C8B-B14F-4D97-AF65-F5344CB8AC3E}">
        <p14:creationId xmlns:p14="http://schemas.microsoft.com/office/powerpoint/2010/main" val="7894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dirty="0"/>
              <a:t>La terapia intensiva de reducción de LDL-C con la adición de </a:t>
            </a:r>
            <a:r>
              <a:rPr lang="es-VE" dirty="0" err="1"/>
              <a:t>ezetimibe</a:t>
            </a:r>
            <a:r>
              <a:rPr lang="es-VE" dirty="0"/>
              <a:t> a simvastatina redujo los primeros eventos y el número total de eventos en mujeres, particularmente entre mujeres que tenían un alto riesgo. </a:t>
            </a:r>
          </a:p>
          <a:p>
            <a:pPr algn="just"/>
            <a:endParaRPr lang="es-VE" dirty="0"/>
          </a:p>
          <a:p>
            <a:pPr algn="just"/>
            <a:r>
              <a:rPr lang="es-VE" dirty="0"/>
              <a:t>El beneficio de agregar </a:t>
            </a:r>
            <a:r>
              <a:rPr lang="es-VE" dirty="0" err="1"/>
              <a:t>ezetimibe</a:t>
            </a:r>
            <a:r>
              <a:rPr lang="es-VE" dirty="0"/>
              <a:t> en la prevención secundaria en mujeres parece ser más evidente en la reducción del IM. </a:t>
            </a:r>
            <a:endParaRPr lang="es-V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DISCUSIÓN </a:t>
            </a:r>
          </a:p>
        </p:txBody>
      </p:sp>
    </p:spTree>
    <p:extLst>
      <p:ext uri="{BB962C8B-B14F-4D97-AF65-F5344CB8AC3E}">
        <p14:creationId xmlns:p14="http://schemas.microsoft.com/office/powerpoint/2010/main" val="17560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F189998-8265-4581-8B89-8E0C84250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dirty="0"/>
              <a:t>Los niveles de LDL-C se calcularon utilizando la ecuación de Friedewald, que puede subestimar los niveles bajos de LDL-C.</a:t>
            </a:r>
          </a:p>
          <a:p>
            <a:pPr algn="just"/>
            <a:endParaRPr lang="es-VE" dirty="0"/>
          </a:p>
          <a:p>
            <a:pPr algn="just"/>
            <a:r>
              <a:rPr lang="es-VE" dirty="0"/>
              <a:t>Aunque el sexo era un subgrupo preespecificado, no se ajustó para comparaciones múltiples.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843C9CD-6013-45C9-8038-DD909C63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>
                <a:effectLst/>
              </a:rPr>
              <a:t>Limitaciones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5818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3F086C6-DAFF-44CC-9D00-81D34CB9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dirty="0"/>
              <a:t>Los análisis de eventos totales pueden violar el supuesto de independencia de los eventos y, por lo tanto, estos resultados deben interpretarse con cautela.</a:t>
            </a:r>
          </a:p>
          <a:p>
            <a:pPr algn="just"/>
            <a:endParaRPr lang="es-VE" dirty="0"/>
          </a:p>
          <a:p>
            <a:pPr algn="just"/>
            <a:r>
              <a:rPr lang="es-VE" dirty="0"/>
              <a:t>Las mujeres estaban subrepresentadas (24% de las participantes), e intrínsecamente, la asociación entre el sexo y el uso de </a:t>
            </a:r>
            <a:r>
              <a:rPr lang="es-VE" dirty="0" err="1"/>
              <a:t>ezetimibe</a:t>
            </a:r>
            <a:r>
              <a:rPr lang="es-VE" dirty="0"/>
              <a:t> en los resultados pudo haberse diluido.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313AF0E3-6769-4537-A96C-8667B87A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s-VE" dirty="0">
                <a:effectLst/>
              </a:rPr>
              <a:t>Limitaciones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8763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VE" dirty="0"/>
              <a:t>IMPROVE-IT demostró que agregar </a:t>
            </a:r>
            <a:r>
              <a:rPr lang="es-VE" dirty="0" err="1"/>
              <a:t>ezetimibe</a:t>
            </a:r>
            <a:r>
              <a:rPr lang="es-VE" dirty="0"/>
              <a:t> a la estatina reduce el LDL-C y los eventos cardiovasculares después de un síndrome coronario agudo, tanto en mujeres como en hombres. </a:t>
            </a:r>
          </a:p>
          <a:p>
            <a:pPr algn="just"/>
            <a:r>
              <a:rPr lang="es-VE" dirty="0"/>
              <a:t>Los datos de eficacia y seguridad apoyan el uso de una terapia intensiva de reducción de lípidos con </a:t>
            </a:r>
            <a:r>
              <a:rPr lang="es-VE" dirty="0" err="1"/>
              <a:t>ezetimibe</a:t>
            </a:r>
            <a:r>
              <a:rPr lang="es-VE" dirty="0"/>
              <a:t> agregada a una estatina, particularmente en una población de mujeres y hombres de alto riesgo para optimizar los resultados cardiovasculares.</a:t>
            </a:r>
          </a:p>
          <a:p>
            <a:pPr algn="just"/>
            <a:endParaRPr lang="es-VE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V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>
                <a:effectLst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9197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38350" y="2855268"/>
            <a:ext cx="5027516" cy="83099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CUALES SON LOS FARMACOS HIPOLIPEMIANTES?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971551"/>
            <a:ext cx="7734300" cy="502919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1" y="1000215"/>
            <a:ext cx="772001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dirty="0">
                <a:latin typeface="Calibri" pitchFamily="34" charset="0"/>
                <a:cs typeface="Calibri" pitchFamily="34" charset="0"/>
              </a:rPr>
              <a:t>El articulo discutido no responde la pregunta de investigación.</a:t>
            </a:r>
          </a:p>
          <a:p>
            <a:pPr algn="just"/>
            <a:r>
              <a:rPr lang="es-VE" dirty="0">
                <a:latin typeface="Calibri" pitchFamily="34" charset="0"/>
                <a:cs typeface="Calibri" pitchFamily="34" charset="0"/>
              </a:rPr>
              <a:t>La adición de </a:t>
            </a:r>
            <a:r>
              <a:rPr lang="es-VE" dirty="0" err="1">
                <a:latin typeface="Calibri" pitchFamily="34" charset="0"/>
                <a:cs typeface="Calibri" pitchFamily="34" charset="0"/>
              </a:rPr>
              <a:t>ezetimiba</a:t>
            </a:r>
            <a:r>
              <a:rPr lang="es-VE" dirty="0">
                <a:latin typeface="Calibri" pitchFamily="34" charset="0"/>
                <a:cs typeface="Calibri" pitchFamily="34" charset="0"/>
              </a:rPr>
              <a:t> al tratamiento con estatinas demostró beneficios en pacientes categorizados como de alto riesgo, sobre todo en mujeres.</a:t>
            </a:r>
          </a:p>
          <a:p>
            <a:pPr algn="just"/>
            <a:r>
              <a:rPr lang="es-VE" dirty="0">
                <a:latin typeface="Calibri" pitchFamily="34" charset="0"/>
                <a:cs typeface="Calibri" pitchFamily="34" charset="0"/>
              </a:rPr>
              <a:t>Los eventos adversos observados en los 2 grupos de estudios son muy similares, sin embargo, los mismos pueden ser atribuibles al uso de estatinas.</a:t>
            </a:r>
          </a:p>
          <a:p>
            <a:pPr algn="just"/>
            <a:endParaRPr lang="es-VE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V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/>
              <a:t>APORTES DE GRUPO</a:t>
            </a:r>
          </a:p>
        </p:txBody>
      </p:sp>
    </p:spTree>
    <p:extLst>
      <p:ext uri="{BB962C8B-B14F-4D97-AF65-F5344CB8AC3E}">
        <p14:creationId xmlns:p14="http://schemas.microsoft.com/office/powerpoint/2010/main" val="9050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C5DABE-4571-4484-ADEF-CDA4364DD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68" y="95534"/>
            <a:ext cx="9144000" cy="6626137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2832" y="136328"/>
            <a:ext cx="8229600" cy="5130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Lista de Cotejo</a:t>
            </a:r>
            <a:endParaRPr lang="en-US" dirty="0"/>
          </a:p>
        </p:txBody>
      </p:sp>
      <p:sp>
        <p:nvSpPr>
          <p:cNvPr id="2" name="Multiplicar 1"/>
          <p:cNvSpPr/>
          <p:nvPr/>
        </p:nvSpPr>
        <p:spPr>
          <a:xfrm>
            <a:off x="6327378" y="1693521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6970540" y="4277330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Multiplicar 6"/>
          <p:cNvSpPr/>
          <p:nvPr/>
        </p:nvSpPr>
        <p:spPr>
          <a:xfrm>
            <a:off x="6327378" y="2255624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Multiplicar 7"/>
          <p:cNvSpPr/>
          <p:nvPr/>
        </p:nvSpPr>
        <p:spPr>
          <a:xfrm>
            <a:off x="6327378" y="2920494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Multiplicar 8"/>
          <p:cNvSpPr/>
          <p:nvPr/>
        </p:nvSpPr>
        <p:spPr>
          <a:xfrm>
            <a:off x="6327378" y="3590679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Multiplicar 9"/>
          <p:cNvSpPr/>
          <p:nvPr/>
        </p:nvSpPr>
        <p:spPr>
          <a:xfrm>
            <a:off x="6327378" y="4932691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Multiplicar 10"/>
          <p:cNvSpPr/>
          <p:nvPr/>
        </p:nvSpPr>
        <p:spPr>
          <a:xfrm>
            <a:off x="6350887" y="5587642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Multiplicar 11"/>
          <p:cNvSpPr/>
          <p:nvPr/>
        </p:nvSpPr>
        <p:spPr>
          <a:xfrm>
            <a:off x="6970324" y="6158472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F5AB04-35D6-4C64-81F6-A964062D2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4500"/>
            <a:ext cx="9144000" cy="31662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001FF7-B076-4D20-870A-6BC562D4F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641"/>
            <a:ext cx="9144000" cy="3248291"/>
          </a:xfrm>
          <a:prstGeom prst="rect">
            <a:avLst/>
          </a:prstGeom>
        </p:spPr>
      </p:pic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5" cstate="print"/>
          <a:srcRect l="60428" t="31084" r="24000" b="65237"/>
          <a:stretch/>
        </p:blipFill>
        <p:spPr>
          <a:xfrm>
            <a:off x="6408712" y="0"/>
            <a:ext cx="2771800" cy="260648"/>
          </a:xfrm>
          <a:prstGeom prst="rect">
            <a:avLst/>
          </a:prstGeom>
        </p:spPr>
      </p:pic>
      <p:sp>
        <p:nvSpPr>
          <p:cNvPr id="7" name="Multiplicar 6"/>
          <p:cNvSpPr/>
          <p:nvPr/>
        </p:nvSpPr>
        <p:spPr>
          <a:xfrm>
            <a:off x="8287717" y="897346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Multiplicar 7"/>
          <p:cNvSpPr/>
          <p:nvPr/>
        </p:nvSpPr>
        <p:spPr>
          <a:xfrm>
            <a:off x="6408712" y="2379907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Multiplicar 8"/>
          <p:cNvSpPr/>
          <p:nvPr/>
        </p:nvSpPr>
        <p:spPr>
          <a:xfrm>
            <a:off x="6426968" y="2840260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Multiplicar 9"/>
          <p:cNvSpPr/>
          <p:nvPr/>
        </p:nvSpPr>
        <p:spPr>
          <a:xfrm>
            <a:off x="6435560" y="3883462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Multiplicar 11"/>
          <p:cNvSpPr/>
          <p:nvPr/>
        </p:nvSpPr>
        <p:spPr>
          <a:xfrm>
            <a:off x="7119257" y="4384448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51714" y="347243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NNT=</a:t>
            </a:r>
            <a:r>
              <a:rPr kumimoji="0" lang="es-VE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13</a:t>
            </a: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551714" y="1258221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NNH = 1000 </a:t>
            </a:r>
          </a:p>
        </p:txBody>
      </p:sp>
      <p:sp>
        <p:nvSpPr>
          <p:cNvPr id="15" name="Multiplicar 11">
            <a:extLst>
              <a:ext uri="{FF2B5EF4-FFF2-40B4-BE49-F238E27FC236}">
                <a16:creationId xmlns:a16="http://schemas.microsoft.com/office/drawing/2014/main" id="{EFA1EBE7-43BD-43A0-87FA-6610AF93F018}"/>
              </a:ext>
            </a:extLst>
          </p:cNvPr>
          <p:cNvSpPr/>
          <p:nvPr/>
        </p:nvSpPr>
        <p:spPr>
          <a:xfrm>
            <a:off x="6426967" y="4860659"/>
            <a:ext cx="418455" cy="463575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6" name="Multiplicar 11">
            <a:extLst>
              <a:ext uri="{FF2B5EF4-FFF2-40B4-BE49-F238E27FC236}">
                <a16:creationId xmlns:a16="http://schemas.microsoft.com/office/drawing/2014/main" id="{FD355C0F-BFC8-43C1-BDEB-40E4515FA328}"/>
              </a:ext>
            </a:extLst>
          </p:cNvPr>
          <p:cNvSpPr/>
          <p:nvPr/>
        </p:nvSpPr>
        <p:spPr>
          <a:xfrm>
            <a:off x="6447403" y="5764764"/>
            <a:ext cx="418455" cy="463575"/>
          </a:xfrm>
          <a:prstGeom prst="mathMultiply">
            <a:avLst>
              <a:gd name="adj1" fmla="val 3502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188640"/>
            <a:ext cx="867638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4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3062288"/>
            <a:ext cx="4343400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1543892" y="1578918"/>
            <a:ext cx="502751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son las </a:t>
            </a:r>
            <a:r>
              <a:rPr kumimoji="0" lang="es-V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Estatinas</a:t>
            </a:r>
            <a:r>
              <a:rPr kumimoji="0" lang="es-V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562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38350" y="2855268"/>
            <a:ext cx="5027516" cy="83099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MECANISMO DE ACCIÓN DE LAS ESTATINAS: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6459681" y="4596245"/>
            <a:ext cx="2400300" cy="1085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9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247651"/>
            <a:ext cx="8769927" cy="641984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47699" y="1935921"/>
            <a:ext cx="78105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Inhibición 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competitiva, parcial y reversible 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 la 3-hidroxi-3-metilglutaril-coenzima A </a:t>
            </a:r>
            <a:r>
              <a:rPr kumimoji="0" lang="es-V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reductasa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que cataliza la conversión de la HMG-</a:t>
            </a:r>
            <a:r>
              <a:rPr kumimoji="0" lang="es-V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CoA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s-V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mevalonato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precursor del colesterol.</a:t>
            </a:r>
            <a:endParaRPr kumimoji="0" lang="es-VE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3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1950" y="296716"/>
            <a:ext cx="859575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Efectos </a:t>
            </a:r>
            <a:r>
              <a:rPr kumimoji="0" lang="es-V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Pleotrópicos</a:t>
            </a:r>
            <a:r>
              <a:rPr kumimoji="0" lang="es-V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las </a:t>
            </a:r>
            <a:r>
              <a:rPr kumimoji="0" lang="es-V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Estatinas</a:t>
            </a:r>
            <a:r>
              <a:rPr kumimoji="0" lang="es-V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0" y="173605"/>
            <a:ext cx="8771400" cy="647484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69430" y="381428"/>
            <a:ext cx="8251118" cy="49244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EFECTOS  PLEIOTROPICOS DE LAS ESTATINAS</a:t>
            </a:r>
            <a:endParaRPr kumimoji="0" lang="es-VE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46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742951"/>
            <a:ext cx="8700655" cy="56959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190500" y="742951"/>
            <a:ext cx="8676409" cy="126188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2013/ACC/AHAG </a:t>
            </a:r>
            <a:r>
              <a:rPr kumimoji="0" lang="es-V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Blood</a:t>
            </a:r>
            <a:r>
              <a:rPr kumimoji="0" lang="es-V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s-V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Cholesterol</a:t>
            </a:r>
            <a:r>
              <a:rPr kumimoji="0" lang="es-V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s-V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Guideline</a:t>
            </a:r>
            <a:r>
              <a:rPr kumimoji="0" lang="es-V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Tratamiento </a:t>
            </a:r>
            <a:r>
              <a:rPr kumimoji="0" lang="es-V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hipolipemiante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con </a:t>
            </a:r>
            <a:r>
              <a:rPr kumimoji="0" lang="es-V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estatinas</a:t>
            </a:r>
            <a:r>
              <a:rPr kumimoji="0" lang="es-V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de alta, moderada y baja intensidad</a:t>
            </a:r>
          </a:p>
        </p:txBody>
      </p:sp>
    </p:spTree>
    <p:extLst>
      <p:ext uri="{BB962C8B-B14F-4D97-AF65-F5344CB8AC3E}">
        <p14:creationId xmlns:p14="http://schemas.microsoft.com/office/powerpoint/2010/main" val="274290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1346</Words>
  <Application>Microsoft Office PowerPoint</Application>
  <PresentationFormat>Presentación en pantalla (4:3)</PresentationFormat>
  <Paragraphs>121</Paragraphs>
  <Slides>43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5" baseType="lpstr">
      <vt:lpstr>Arial</vt:lpstr>
      <vt:lpstr>Bernard MT Condensed</vt:lpstr>
      <vt:lpstr>Bookman Old Style</vt:lpstr>
      <vt:lpstr>Calibri</vt:lpstr>
      <vt:lpstr>Lucida Sans Unicode</vt:lpstr>
      <vt:lpstr>Rockwell</vt:lpstr>
      <vt:lpstr>Times New Roman</vt:lpstr>
      <vt:lpstr>Verdana</vt:lpstr>
      <vt:lpstr>Wingdings 2</vt:lpstr>
      <vt:lpstr>Wingdings 3</vt:lpstr>
      <vt:lpstr>Concurrencia</vt:lpstr>
      <vt:lpstr>Damask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 </vt:lpstr>
      <vt:lpstr>PREGUNTA</vt:lpstr>
      <vt:lpstr>Presentación de PowerPoint</vt:lpstr>
      <vt:lpstr>MÉTODOS  Diseño del estudio</vt:lpstr>
      <vt:lpstr>OBJETIVO</vt:lpstr>
      <vt:lpstr>Criterios de Inclusión </vt:lpstr>
      <vt:lpstr>Criterios de Exclusión </vt:lpstr>
      <vt:lpstr> Aleatorización </vt:lpstr>
      <vt:lpstr>Puntos Finales</vt:lpstr>
      <vt:lpstr>Análisis estadístico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</vt:lpstr>
      <vt:lpstr>DISCUSIÓN</vt:lpstr>
      <vt:lpstr>DISCUSIÓN</vt:lpstr>
      <vt:lpstr>DISCUSIÓN </vt:lpstr>
      <vt:lpstr>Limitaciones </vt:lpstr>
      <vt:lpstr>Limitaciones </vt:lpstr>
      <vt:lpstr>CONCLUSIONES</vt:lpstr>
      <vt:lpstr>APORTES DE GRUPO</vt:lpstr>
      <vt:lpstr>Lista de Cotejo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28</cp:revision>
  <dcterms:created xsi:type="dcterms:W3CDTF">2019-01-21T03:57:53Z</dcterms:created>
  <dcterms:modified xsi:type="dcterms:W3CDTF">2019-01-24T14:49:26Z</dcterms:modified>
</cp:coreProperties>
</file>