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63" r:id="rId2"/>
    <p:sldId id="364" r:id="rId3"/>
    <p:sldId id="365" r:id="rId4"/>
    <p:sldId id="366" r:id="rId5"/>
    <p:sldId id="340" r:id="rId6"/>
    <p:sldId id="298" r:id="rId7"/>
    <p:sldId id="286" r:id="rId8"/>
    <p:sldId id="297" r:id="rId9"/>
    <p:sldId id="322" r:id="rId10"/>
    <p:sldId id="341" r:id="rId11"/>
    <p:sldId id="342" r:id="rId12"/>
    <p:sldId id="343" r:id="rId13"/>
    <p:sldId id="344" r:id="rId14"/>
    <p:sldId id="323" r:id="rId15"/>
    <p:sldId id="346" r:id="rId16"/>
    <p:sldId id="345" r:id="rId17"/>
    <p:sldId id="348" r:id="rId18"/>
    <p:sldId id="324" r:id="rId19"/>
    <p:sldId id="325" r:id="rId20"/>
    <p:sldId id="349" r:id="rId21"/>
    <p:sldId id="350" r:id="rId22"/>
    <p:sldId id="351" r:id="rId23"/>
    <p:sldId id="352" r:id="rId24"/>
    <p:sldId id="353" r:id="rId25"/>
    <p:sldId id="354" r:id="rId26"/>
    <p:sldId id="355" r:id="rId27"/>
    <p:sldId id="334" r:id="rId28"/>
    <p:sldId id="356" r:id="rId29"/>
    <p:sldId id="333" r:id="rId30"/>
    <p:sldId id="357" r:id="rId31"/>
    <p:sldId id="358" r:id="rId32"/>
    <p:sldId id="359" r:id="rId33"/>
    <p:sldId id="336" r:id="rId34"/>
    <p:sldId id="360" r:id="rId35"/>
    <p:sldId id="361" r:id="rId36"/>
    <p:sldId id="362" r:id="rId37"/>
    <p:sldId id="368" r:id="rId38"/>
    <p:sldId id="369" r:id="rId39"/>
    <p:sldId id="347" r:id="rId40"/>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379" autoAdjust="0"/>
  </p:normalViewPr>
  <p:slideViewPr>
    <p:cSldViewPr>
      <p:cViewPr varScale="1">
        <p:scale>
          <a:sx n="55" d="100"/>
          <a:sy n="55" d="100"/>
        </p:scale>
        <p:origin x="-160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0FFD0E-71E8-4986-86B6-727545EACD6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s-ES"/>
        </a:p>
      </dgm:t>
    </dgm:pt>
    <dgm:pt modelId="{840BF650-0A23-4B5E-9FC2-4858E64C4ECD}">
      <dgm:prSet phldrT="[Texto]" custT="1"/>
      <dgm:spPr>
        <a:ln>
          <a:solidFill>
            <a:schemeClr val="tx1"/>
          </a:solidFill>
        </a:ln>
      </dgm:spPr>
      <dgm:t>
        <a:bodyPr/>
        <a:lstStyle/>
        <a:p>
          <a:r>
            <a:rPr lang="es-ES" sz="1400" dirty="0" smtClean="0"/>
            <a:t>La PAS es un bien establecido y predictor importante para la enfermedad CV y mortalidad</a:t>
          </a:r>
          <a:endParaRPr lang="es-ES" sz="1400" dirty="0"/>
        </a:p>
      </dgm:t>
    </dgm:pt>
    <dgm:pt modelId="{A083CE5D-3DA8-412D-823F-21477219068F}" type="parTrans" cxnId="{608F2276-7D02-4E65-A2FF-892100A14157}">
      <dgm:prSet/>
      <dgm:spPr/>
      <dgm:t>
        <a:bodyPr/>
        <a:lstStyle/>
        <a:p>
          <a:endParaRPr lang="es-ES"/>
        </a:p>
      </dgm:t>
    </dgm:pt>
    <dgm:pt modelId="{928D001E-2AD7-402B-AB73-0F7013E0EDA2}" type="sibTrans" cxnId="{608F2276-7D02-4E65-A2FF-892100A14157}">
      <dgm:prSet/>
      <dgm:spPr/>
      <dgm:t>
        <a:bodyPr/>
        <a:lstStyle/>
        <a:p>
          <a:endParaRPr lang="es-ES"/>
        </a:p>
      </dgm:t>
    </dgm:pt>
    <dgm:pt modelId="{CA84270E-75BB-4057-94F3-CF38A01D7BBC}">
      <dgm:prSet phldrT="[Texto]" custT="1"/>
      <dgm:spPr/>
      <dgm:t>
        <a:bodyPr/>
        <a:lstStyle/>
        <a:p>
          <a:r>
            <a:rPr lang="es-ES" sz="1400" dirty="0" smtClean="0"/>
            <a:t>Poblaciones occidentales y asiáticas, la PAS está relacionada positiva y continuamente</a:t>
          </a:r>
          <a:endParaRPr lang="es-ES" sz="1400" dirty="0"/>
        </a:p>
      </dgm:t>
    </dgm:pt>
    <dgm:pt modelId="{E9DA3A57-7BDF-44B7-B38C-CB036AA8DBD7}" type="parTrans" cxnId="{62E483A6-61D8-4FD6-8E62-69A64A8FA3B7}">
      <dgm:prSet/>
      <dgm:spPr/>
      <dgm:t>
        <a:bodyPr/>
        <a:lstStyle/>
        <a:p>
          <a:endParaRPr lang="es-ES"/>
        </a:p>
      </dgm:t>
    </dgm:pt>
    <dgm:pt modelId="{39C53465-BC2E-4D2A-A50E-0FC9AAE67783}" type="sibTrans" cxnId="{62E483A6-61D8-4FD6-8E62-69A64A8FA3B7}">
      <dgm:prSet/>
      <dgm:spPr/>
      <dgm:t>
        <a:bodyPr/>
        <a:lstStyle/>
        <a:p>
          <a:endParaRPr lang="es-ES"/>
        </a:p>
      </dgm:t>
    </dgm:pt>
    <dgm:pt modelId="{074A8A14-1509-4167-8DB0-427969389DF3}">
      <dgm:prSet phldrT="[Texto]" custT="1"/>
      <dgm:spPr/>
      <dgm:t>
        <a:bodyPr/>
        <a:lstStyle/>
        <a:p>
          <a:r>
            <a:rPr lang="es-ES" sz="1400" dirty="0" smtClean="0"/>
            <a:t>Con el riesgo de </a:t>
          </a:r>
          <a:r>
            <a:rPr lang="es-ES" sz="1400" dirty="0" err="1" smtClean="0"/>
            <a:t>Stroke</a:t>
          </a:r>
          <a:r>
            <a:rPr lang="es-ES" sz="1400" dirty="0" smtClean="0"/>
            <a:t> en un amplio rango de PA</a:t>
          </a:r>
          <a:endParaRPr lang="es-ES" sz="1400" dirty="0"/>
        </a:p>
      </dgm:t>
    </dgm:pt>
    <dgm:pt modelId="{0E351AD2-3CE4-470B-B550-02D1CD5A4D1B}" type="parTrans" cxnId="{80B6F79D-1740-4886-BBC6-6C313F9F3E00}">
      <dgm:prSet/>
      <dgm:spPr/>
      <dgm:t>
        <a:bodyPr/>
        <a:lstStyle/>
        <a:p>
          <a:endParaRPr lang="es-ES"/>
        </a:p>
      </dgm:t>
    </dgm:pt>
    <dgm:pt modelId="{B579B7C2-D585-4312-9C75-4466BD753061}" type="sibTrans" cxnId="{80B6F79D-1740-4886-BBC6-6C313F9F3E00}">
      <dgm:prSet/>
      <dgm:spPr/>
      <dgm:t>
        <a:bodyPr/>
        <a:lstStyle/>
        <a:p>
          <a:endParaRPr lang="es-ES"/>
        </a:p>
      </dgm:t>
    </dgm:pt>
    <dgm:pt modelId="{212B8B4E-4D19-4F88-9AA6-AA5D36E8BC4F}">
      <dgm:prSet phldrT="[Texto]" custT="1"/>
      <dgm:spPr>
        <a:ln>
          <a:solidFill>
            <a:schemeClr val="tx1"/>
          </a:solidFill>
        </a:ln>
      </dgm:spPr>
      <dgm:t>
        <a:bodyPr/>
        <a:lstStyle/>
        <a:p>
          <a:r>
            <a:rPr lang="es-ES" sz="1400" dirty="0" smtClean="0"/>
            <a:t>Los ensayos de intervención en factores de riesgo han mostrado que la gran mayoría de las muertes ocurrieron en aquellos con una PAS normal alta o con HTA estadio 1 (</a:t>
          </a:r>
          <a:r>
            <a:rPr lang="es-VE" sz="1400" dirty="0" smtClean="0"/>
            <a:t>130–159 mmHg) </a:t>
          </a:r>
          <a:endParaRPr lang="es-ES" sz="1400" dirty="0"/>
        </a:p>
      </dgm:t>
    </dgm:pt>
    <dgm:pt modelId="{E45465F9-36EC-464C-A9CD-FA0EF1F86E3C}" type="parTrans" cxnId="{EA8C90B7-4723-4578-AAA8-DD9531B4275A}">
      <dgm:prSet/>
      <dgm:spPr/>
      <dgm:t>
        <a:bodyPr/>
        <a:lstStyle/>
        <a:p>
          <a:endParaRPr lang="es-ES"/>
        </a:p>
      </dgm:t>
    </dgm:pt>
    <dgm:pt modelId="{406BB94A-F689-4F82-8842-1C98BB92CC01}" type="sibTrans" cxnId="{EA8C90B7-4723-4578-AAA8-DD9531B4275A}">
      <dgm:prSet/>
      <dgm:spPr/>
      <dgm:t>
        <a:bodyPr/>
        <a:lstStyle/>
        <a:p>
          <a:endParaRPr lang="es-ES"/>
        </a:p>
      </dgm:t>
    </dgm:pt>
    <dgm:pt modelId="{D085B6FF-6989-445B-9FCE-F73CA0C8EE03}">
      <dgm:prSet phldrT="[Texto]" custT="1"/>
      <dgm:spPr/>
      <dgm:t>
        <a:bodyPr/>
        <a:lstStyle/>
        <a:p>
          <a:r>
            <a:rPr lang="es-VE" sz="1400" smtClean="0"/>
            <a:t>Datos procedentes de compañías de seguros, así como el Estudio de Salud de los Médicos</a:t>
          </a:r>
          <a:endParaRPr lang="es-ES" sz="1400" dirty="0"/>
        </a:p>
      </dgm:t>
    </dgm:pt>
    <dgm:pt modelId="{BDE362A0-4A3E-46AA-9E6F-ABC8AA30C73C}" type="parTrans" cxnId="{5881FAA6-DB02-408B-AA64-FDE0EA3866A9}">
      <dgm:prSet/>
      <dgm:spPr/>
      <dgm:t>
        <a:bodyPr/>
        <a:lstStyle/>
        <a:p>
          <a:endParaRPr lang="es-ES"/>
        </a:p>
      </dgm:t>
    </dgm:pt>
    <dgm:pt modelId="{018ED9C4-668C-40D9-ADF9-22ECD362DBC7}" type="sibTrans" cxnId="{5881FAA6-DB02-408B-AA64-FDE0EA3866A9}">
      <dgm:prSet/>
      <dgm:spPr/>
      <dgm:t>
        <a:bodyPr/>
        <a:lstStyle/>
        <a:p>
          <a:endParaRPr lang="es-ES"/>
        </a:p>
      </dgm:t>
    </dgm:pt>
    <dgm:pt modelId="{DF3FBE06-3FB4-4CF0-B93C-DACA442F178F}">
      <dgm:prSet phldrT="[Texto]" custT="1"/>
      <dgm:spPr/>
      <dgm:t>
        <a:bodyPr/>
        <a:lstStyle/>
        <a:p>
          <a:r>
            <a:rPr lang="es-VE" sz="1400" dirty="0" smtClean="0"/>
            <a:t>Enfatizan la importancia de elevaciones leves de PAS para la estratificación del riesgo CV</a:t>
          </a:r>
          <a:endParaRPr lang="es-ES" sz="1400" dirty="0"/>
        </a:p>
      </dgm:t>
    </dgm:pt>
    <dgm:pt modelId="{A1910481-67E1-4967-B7CB-A4D9282241FD}" type="parTrans" cxnId="{E2E95C50-58F4-493B-813F-0DA63BE324CF}">
      <dgm:prSet/>
      <dgm:spPr/>
      <dgm:t>
        <a:bodyPr/>
        <a:lstStyle/>
        <a:p>
          <a:endParaRPr lang="es-ES"/>
        </a:p>
      </dgm:t>
    </dgm:pt>
    <dgm:pt modelId="{6D2C4F2A-4AE0-4F53-ADC0-9DAC733A629A}" type="sibTrans" cxnId="{E2E95C50-58F4-493B-813F-0DA63BE324CF}">
      <dgm:prSet/>
      <dgm:spPr/>
      <dgm:t>
        <a:bodyPr/>
        <a:lstStyle/>
        <a:p>
          <a:endParaRPr lang="es-ES"/>
        </a:p>
      </dgm:t>
    </dgm:pt>
    <dgm:pt modelId="{BE430200-581E-4FB3-9514-2A1EEF76A4AA}">
      <dgm:prSet phldrT="[Texto]" custT="1"/>
      <dgm:spPr/>
      <dgm:t>
        <a:bodyPr/>
        <a:lstStyle/>
        <a:p>
          <a:r>
            <a:rPr lang="es-ES" sz="1400" dirty="0" smtClean="0"/>
            <a:t>No solo en las poblaciones asiáticas sino también en las del hemisferio oeste</a:t>
          </a:r>
          <a:endParaRPr lang="es-ES" sz="1400" dirty="0"/>
        </a:p>
      </dgm:t>
    </dgm:pt>
    <dgm:pt modelId="{76BAF71D-7480-429C-A4F8-87D96D5AF5BB}" type="sibTrans" cxnId="{19CEDCA9-C5E6-4788-A36B-35ED0DCCC541}">
      <dgm:prSet/>
      <dgm:spPr/>
      <dgm:t>
        <a:bodyPr/>
        <a:lstStyle/>
        <a:p>
          <a:endParaRPr lang="es-ES"/>
        </a:p>
      </dgm:t>
    </dgm:pt>
    <dgm:pt modelId="{270B64B1-392C-4098-9039-6EE1A2CC2FD6}" type="parTrans" cxnId="{19CEDCA9-C5E6-4788-A36B-35ED0DCCC541}">
      <dgm:prSet/>
      <dgm:spPr/>
      <dgm:t>
        <a:bodyPr/>
        <a:lstStyle/>
        <a:p>
          <a:endParaRPr lang="es-ES"/>
        </a:p>
      </dgm:t>
    </dgm:pt>
    <dgm:pt modelId="{20BD3F51-B0F4-4B3E-96F4-4458FA631E46}">
      <dgm:prSet phldrT="[Texto]" custT="1"/>
      <dgm:spPr/>
      <dgm:t>
        <a:bodyPr/>
        <a:lstStyle/>
        <a:p>
          <a:r>
            <a:rPr lang="es-VE" sz="1400" dirty="0" smtClean="0"/>
            <a:t>La prevención del ictus es probable que se convierta en un foco importante en la gestión de </a:t>
          </a:r>
          <a:r>
            <a:rPr lang="es-ES" sz="1400" dirty="0" smtClean="0"/>
            <a:t>HTA</a:t>
          </a:r>
          <a:endParaRPr lang="es-ES" sz="1400" dirty="0"/>
        </a:p>
      </dgm:t>
    </dgm:pt>
    <dgm:pt modelId="{94FEB82D-BAFF-41D6-8B16-29A7463D6D7F}" type="sibTrans" cxnId="{16D11CDE-1266-46E3-99C4-EA822D561F5A}">
      <dgm:prSet/>
      <dgm:spPr/>
      <dgm:t>
        <a:bodyPr/>
        <a:lstStyle/>
        <a:p>
          <a:endParaRPr lang="es-ES"/>
        </a:p>
      </dgm:t>
    </dgm:pt>
    <dgm:pt modelId="{61B283D9-286D-43DB-8E3A-7990F52FC53A}" type="parTrans" cxnId="{16D11CDE-1266-46E3-99C4-EA822D561F5A}">
      <dgm:prSet/>
      <dgm:spPr/>
      <dgm:t>
        <a:bodyPr/>
        <a:lstStyle/>
        <a:p>
          <a:endParaRPr lang="es-ES"/>
        </a:p>
      </dgm:t>
    </dgm:pt>
    <dgm:pt modelId="{C6DA8A17-D352-41D3-AEE3-0F1F4A4B953A}">
      <dgm:prSet phldrT="[Texto]" custT="1"/>
      <dgm:spPr>
        <a:ln>
          <a:solidFill>
            <a:schemeClr val="tx1"/>
          </a:solidFill>
        </a:ln>
      </dgm:spPr>
      <dgm:t>
        <a:bodyPr/>
        <a:lstStyle/>
        <a:p>
          <a:r>
            <a:rPr lang="es-VE" sz="1400" dirty="0" smtClean="0"/>
            <a:t>Datos de una variedad de ensayos realizados sobre la HTA durante la última década muestran que el </a:t>
          </a:r>
          <a:r>
            <a:rPr lang="es-VE" sz="1400" dirty="0" err="1" smtClean="0"/>
            <a:t>Stroke</a:t>
          </a:r>
          <a:r>
            <a:rPr lang="es-VE" sz="1400" dirty="0" smtClean="0"/>
            <a:t> se ha vuelto más frecuente que el IM, no solo en ancianos sino también en personas de edad mediana y jóvenes con HTA </a:t>
          </a:r>
          <a:endParaRPr lang="es-ES" sz="1400" dirty="0"/>
        </a:p>
      </dgm:t>
    </dgm:pt>
    <dgm:pt modelId="{554522F5-78EF-42CD-9C37-7F40179CA120}" type="sibTrans" cxnId="{FD8D20E6-5C51-402B-84BE-DB3F332D7F60}">
      <dgm:prSet/>
      <dgm:spPr/>
      <dgm:t>
        <a:bodyPr/>
        <a:lstStyle/>
        <a:p>
          <a:endParaRPr lang="es-ES"/>
        </a:p>
      </dgm:t>
    </dgm:pt>
    <dgm:pt modelId="{AE0DCCD0-CBDE-44EB-AB0C-0458B809CDEB}" type="parTrans" cxnId="{FD8D20E6-5C51-402B-84BE-DB3F332D7F60}">
      <dgm:prSet/>
      <dgm:spPr/>
      <dgm:t>
        <a:bodyPr/>
        <a:lstStyle/>
        <a:p>
          <a:endParaRPr lang="es-ES"/>
        </a:p>
      </dgm:t>
    </dgm:pt>
    <dgm:pt modelId="{60CE1D31-A16D-4B5F-B0E5-B7F84883D420}" type="pres">
      <dgm:prSet presAssocID="{950FFD0E-71E8-4986-86B6-727545EACD63}" presName="Name0" presStyleCnt="0">
        <dgm:presLayoutVars>
          <dgm:dir/>
          <dgm:animLvl val="lvl"/>
          <dgm:resizeHandles val="exact"/>
        </dgm:presLayoutVars>
      </dgm:prSet>
      <dgm:spPr/>
      <dgm:t>
        <a:bodyPr/>
        <a:lstStyle/>
        <a:p>
          <a:endParaRPr lang="es-ES"/>
        </a:p>
      </dgm:t>
    </dgm:pt>
    <dgm:pt modelId="{F45BB711-642D-46D1-BF66-3739AF0A7E64}" type="pres">
      <dgm:prSet presAssocID="{C6DA8A17-D352-41D3-AEE3-0F1F4A4B953A}" presName="boxAndChildren" presStyleCnt="0"/>
      <dgm:spPr/>
    </dgm:pt>
    <dgm:pt modelId="{A0365341-077D-42C2-B74D-F9D8695B52CC}" type="pres">
      <dgm:prSet presAssocID="{C6DA8A17-D352-41D3-AEE3-0F1F4A4B953A}" presName="parentTextBox" presStyleLbl="node1" presStyleIdx="0" presStyleCnt="3"/>
      <dgm:spPr/>
      <dgm:t>
        <a:bodyPr/>
        <a:lstStyle/>
        <a:p>
          <a:endParaRPr lang="es-ES"/>
        </a:p>
      </dgm:t>
    </dgm:pt>
    <dgm:pt modelId="{91A00FFB-C682-4263-80D5-BEE4ADDB53E5}" type="pres">
      <dgm:prSet presAssocID="{C6DA8A17-D352-41D3-AEE3-0F1F4A4B953A}" presName="entireBox" presStyleLbl="node1" presStyleIdx="0" presStyleCnt="3"/>
      <dgm:spPr/>
      <dgm:t>
        <a:bodyPr/>
        <a:lstStyle/>
        <a:p>
          <a:endParaRPr lang="es-ES"/>
        </a:p>
      </dgm:t>
    </dgm:pt>
    <dgm:pt modelId="{C1C7C2BD-20EC-4FE0-B8E4-A422C60158F5}" type="pres">
      <dgm:prSet presAssocID="{C6DA8A17-D352-41D3-AEE3-0F1F4A4B953A}" presName="descendantBox" presStyleCnt="0"/>
      <dgm:spPr/>
    </dgm:pt>
    <dgm:pt modelId="{D1E560E9-61E1-4AB7-A2AE-0372329F8C87}" type="pres">
      <dgm:prSet presAssocID="{20BD3F51-B0F4-4B3E-96F4-4458FA631E46}" presName="childTextBox" presStyleLbl="fgAccFollowNode1" presStyleIdx="0" presStyleCnt="6">
        <dgm:presLayoutVars>
          <dgm:bulletEnabled val="1"/>
        </dgm:presLayoutVars>
      </dgm:prSet>
      <dgm:spPr/>
      <dgm:t>
        <a:bodyPr/>
        <a:lstStyle/>
        <a:p>
          <a:endParaRPr lang="es-ES"/>
        </a:p>
      </dgm:t>
    </dgm:pt>
    <dgm:pt modelId="{0FE03354-E904-4617-AD4E-4AB845E41A88}" type="pres">
      <dgm:prSet presAssocID="{BE430200-581E-4FB3-9514-2A1EEF76A4AA}" presName="childTextBox" presStyleLbl="fgAccFollowNode1" presStyleIdx="1" presStyleCnt="6">
        <dgm:presLayoutVars>
          <dgm:bulletEnabled val="1"/>
        </dgm:presLayoutVars>
      </dgm:prSet>
      <dgm:spPr/>
      <dgm:t>
        <a:bodyPr/>
        <a:lstStyle/>
        <a:p>
          <a:endParaRPr lang="es-ES"/>
        </a:p>
      </dgm:t>
    </dgm:pt>
    <dgm:pt modelId="{CA43EAC5-840A-494C-A8DB-2A942C7965B5}" type="pres">
      <dgm:prSet presAssocID="{406BB94A-F689-4F82-8842-1C98BB92CC01}" presName="sp" presStyleCnt="0"/>
      <dgm:spPr/>
    </dgm:pt>
    <dgm:pt modelId="{8E0314E0-8D5B-4CF6-87C7-A37AE55E22DB}" type="pres">
      <dgm:prSet presAssocID="{212B8B4E-4D19-4F88-9AA6-AA5D36E8BC4F}" presName="arrowAndChildren" presStyleCnt="0"/>
      <dgm:spPr/>
    </dgm:pt>
    <dgm:pt modelId="{775F5AA6-8C03-475A-8161-3BE004EDAC0B}" type="pres">
      <dgm:prSet presAssocID="{212B8B4E-4D19-4F88-9AA6-AA5D36E8BC4F}" presName="parentTextArrow" presStyleLbl="node1" presStyleIdx="0" presStyleCnt="3"/>
      <dgm:spPr/>
      <dgm:t>
        <a:bodyPr/>
        <a:lstStyle/>
        <a:p>
          <a:endParaRPr lang="es-ES"/>
        </a:p>
      </dgm:t>
    </dgm:pt>
    <dgm:pt modelId="{C7060933-2E79-4F7A-B03E-571FDA9119D9}" type="pres">
      <dgm:prSet presAssocID="{212B8B4E-4D19-4F88-9AA6-AA5D36E8BC4F}" presName="arrow" presStyleLbl="node1" presStyleIdx="1" presStyleCnt="3"/>
      <dgm:spPr/>
      <dgm:t>
        <a:bodyPr/>
        <a:lstStyle/>
        <a:p>
          <a:endParaRPr lang="es-ES"/>
        </a:p>
      </dgm:t>
    </dgm:pt>
    <dgm:pt modelId="{03DC1D4B-4817-42BB-9B0B-AD961FBA8B23}" type="pres">
      <dgm:prSet presAssocID="{212B8B4E-4D19-4F88-9AA6-AA5D36E8BC4F}" presName="descendantArrow" presStyleCnt="0"/>
      <dgm:spPr/>
    </dgm:pt>
    <dgm:pt modelId="{CFCFF450-4C1A-4781-A58E-C88082E541D5}" type="pres">
      <dgm:prSet presAssocID="{D085B6FF-6989-445B-9FCE-F73CA0C8EE03}" presName="childTextArrow" presStyleLbl="fgAccFollowNode1" presStyleIdx="2" presStyleCnt="6">
        <dgm:presLayoutVars>
          <dgm:bulletEnabled val="1"/>
        </dgm:presLayoutVars>
      </dgm:prSet>
      <dgm:spPr/>
      <dgm:t>
        <a:bodyPr/>
        <a:lstStyle/>
        <a:p>
          <a:endParaRPr lang="es-ES"/>
        </a:p>
      </dgm:t>
    </dgm:pt>
    <dgm:pt modelId="{249B3271-F838-4EFA-A924-0E2430317941}" type="pres">
      <dgm:prSet presAssocID="{DF3FBE06-3FB4-4CF0-B93C-DACA442F178F}" presName="childTextArrow" presStyleLbl="fgAccFollowNode1" presStyleIdx="3" presStyleCnt="6">
        <dgm:presLayoutVars>
          <dgm:bulletEnabled val="1"/>
        </dgm:presLayoutVars>
      </dgm:prSet>
      <dgm:spPr/>
      <dgm:t>
        <a:bodyPr/>
        <a:lstStyle/>
        <a:p>
          <a:endParaRPr lang="es-ES"/>
        </a:p>
      </dgm:t>
    </dgm:pt>
    <dgm:pt modelId="{5EC2B6AF-E72A-4F1A-BDB9-224336807972}" type="pres">
      <dgm:prSet presAssocID="{928D001E-2AD7-402B-AB73-0F7013E0EDA2}" presName="sp" presStyleCnt="0"/>
      <dgm:spPr/>
    </dgm:pt>
    <dgm:pt modelId="{561A65EF-1957-4826-A24C-805DE3CAF859}" type="pres">
      <dgm:prSet presAssocID="{840BF650-0A23-4B5E-9FC2-4858E64C4ECD}" presName="arrowAndChildren" presStyleCnt="0"/>
      <dgm:spPr/>
    </dgm:pt>
    <dgm:pt modelId="{55726388-964E-4C9A-BE45-F70D83BEAB58}" type="pres">
      <dgm:prSet presAssocID="{840BF650-0A23-4B5E-9FC2-4858E64C4ECD}" presName="parentTextArrow" presStyleLbl="node1" presStyleIdx="1" presStyleCnt="3"/>
      <dgm:spPr/>
      <dgm:t>
        <a:bodyPr/>
        <a:lstStyle/>
        <a:p>
          <a:endParaRPr lang="es-ES"/>
        </a:p>
      </dgm:t>
    </dgm:pt>
    <dgm:pt modelId="{4AAC5ADD-08F2-451B-A8E6-F30958C87E2E}" type="pres">
      <dgm:prSet presAssocID="{840BF650-0A23-4B5E-9FC2-4858E64C4ECD}" presName="arrow" presStyleLbl="node1" presStyleIdx="2" presStyleCnt="3"/>
      <dgm:spPr/>
      <dgm:t>
        <a:bodyPr/>
        <a:lstStyle/>
        <a:p>
          <a:endParaRPr lang="es-ES"/>
        </a:p>
      </dgm:t>
    </dgm:pt>
    <dgm:pt modelId="{C1F96624-5CE8-4B53-B15C-92DFD54CE764}" type="pres">
      <dgm:prSet presAssocID="{840BF650-0A23-4B5E-9FC2-4858E64C4ECD}" presName="descendantArrow" presStyleCnt="0"/>
      <dgm:spPr/>
    </dgm:pt>
    <dgm:pt modelId="{6C751E87-A572-4E93-9798-87840756C46C}" type="pres">
      <dgm:prSet presAssocID="{CA84270E-75BB-4057-94F3-CF38A01D7BBC}" presName="childTextArrow" presStyleLbl="fgAccFollowNode1" presStyleIdx="4" presStyleCnt="6">
        <dgm:presLayoutVars>
          <dgm:bulletEnabled val="1"/>
        </dgm:presLayoutVars>
      </dgm:prSet>
      <dgm:spPr/>
      <dgm:t>
        <a:bodyPr/>
        <a:lstStyle/>
        <a:p>
          <a:endParaRPr lang="es-ES"/>
        </a:p>
      </dgm:t>
    </dgm:pt>
    <dgm:pt modelId="{B83A3F85-1928-43B6-AD06-D03B7903B694}" type="pres">
      <dgm:prSet presAssocID="{074A8A14-1509-4167-8DB0-427969389DF3}" presName="childTextArrow" presStyleLbl="fgAccFollowNode1" presStyleIdx="5" presStyleCnt="6">
        <dgm:presLayoutVars>
          <dgm:bulletEnabled val="1"/>
        </dgm:presLayoutVars>
      </dgm:prSet>
      <dgm:spPr/>
      <dgm:t>
        <a:bodyPr/>
        <a:lstStyle/>
        <a:p>
          <a:endParaRPr lang="es-ES"/>
        </a:p>
      </dgm:t>
    </dgm:pt>
  </dgm:ptLst>
  <dgm:cxnLst>
    <dgm:cxn modelId="{EA8C90B7-4723-4578-AAA8-DD9531B4275A}" srcId="{950FFD0E-71E8-4986-86B6-727545EACD63}" destId="{212B8B4E-4D19-4F88-9AA6-AA5D36E8BC4F}" srcOrd="1" destOrd="0" parTransId="{E45465F9-36EC-464C-A9CD-FA0EF1F86E3C}" sibTransId="{406BB94A-F689-4F82-8842-1C98BB92CC01}"/>
    <dgm:cxn modelId="{16D11CDE-1266-46E3-99C4-EA822D561F5A}" srcId="{C6DA8A17-D352-41D3-AEE3-0F1F4A4B953A}" destId="{20BD3F51-B0F4-4B3E-96F4-4458FA631E46}" srcOrd="0" destOrd="0" parTransId="{61B283D9-286D-43DB-8E3A-7990F52FC53A}" sibTransId="{94FEB82D-BAFF-41D6-8B16-29A7463D6D7F}"/>
    <dgm:cxn modelId="{19CEDCA9-C5E6-4788-A36B-35ED0DCCC541}" srcId="{C6DA8A17-D352-41D3-AEE3-0F1F4A4B953A}" destId="{BE430200-581E-4FB3-9514-2A1EEF76A4AA}" srcOrd="1" destOrd="0" parTransId="{270B64B1-392C-4098-9039-6EE1A2CC2FD6}" sibTransId="{76BAF71D-7480-429C-A4F8-87D96D5AF5BB}"/>
    <dgm:cxn modelId="{E2E95C50-58F4-493B-813F-0DA63BE324CF}" srcId="{212B8B4E-4D19-4F88-9AA6-AA5D36E8BC4F}" destId="{DF3FBE06-3FB4-4CF0-B93C-DACA442F178F}" srcOrd="1" destOrd="0" parTransId="{A1910481-67E1-4967-B7CB-A4D9282241FD}" sibTransId="{6D2C4F2A-4AE0-4F53-ADC0-9DAC733A629A}"/>
    <dgm:cxn modelId="{C7AFC17E-6415-43E6-896A-31BFE69076FC}" type="presOf" srcId="{DF3FBE06-3FB4-4CF0-B93C-DACA442F178F}" destId="{249B3271-F838-4EFA-A924-0E2430317941}" srcOrd="0" destOrd="0" presId="urn:microsoft.com/office/officeart/2005/8/layout/process4"/>
    <dgm:cxn modelId="{33702C90-4372-4F52-A453-99CE5F52A282}" type="presOf" srcId="{840BF650-0A23-4B5E-9FC2-4858E64C4ECD}" destId="{4AAC5ADD-08F2-451B-A8E6-F30958C87E2E}" srcOrd="1" destOrd="0" presId="urn:microsoft.com/office/officeart/2005/8/layout/process4"/>
    <dgm:cxn modelId="{80B6F79D-1740-4886-BBC6-6C313F9F3E00}" srcId="{840BF650-0A23-4B5E-9FC2-4858E64C4ECD}" destId="{074A8A14-1509-4167-8DB0-427969389DF3}" srcOrd="1" destOrd="0" parTransId="{0E351AD2-3CE4-470B-B550-02D1CD5A4D1B}" sibTransId="{B579B7C2-D585-4312-9C75-4466BD753061}"/>
    <dgm:cxn modelId="{1B5C725A-32FE-40C6-83AB-2BB939958DA1}" type="presOf" srcId="{BE430200-581E-4FB3-9514-2A1EEF76A4AA}" destId="{0FE03354-E904-4617-AD4E-4AB845E41A88}" srcOrd="0" destOrd="0" presId="urn:microsoft.com/office/officeart/2005/8/layout/process4"/>
    <dgm:cxn modelId="{B66ED2A2-0221-4ABB-AEE4-88DA8BE67A27}" type="presOf" srcId="{840BF650-0A23-4B5E-9FC2-4858E64C4ECD}" destId="{55726388-964E-4C9A-BE45-F70D83BEAB58}" srcOrd="0" destOrd="0" presId="urn:microsoft.com/office/officeart/2005/8/layout/process4"/>
    <dgm:cxn modelId="{CDBBCECB-79F9-459D-BA94-CB23E25F257C}" type="presOf" srcId="{20BD3F51-B0F4-4B3E-96F4-4458FA631E46}" destId="{D1E560E9-61E1-4AB7-A2AE-0372329F8C87}" srcOrd="0" destOrd="0" presId="urn:microsoft.com/office/officeart/2005/8/layout/process4"/>
    <dgm:cxn modelId="{608F2276-7D02-4E65-A2FF-892100A14157}" srcId="{950FFD0E-71E8-4986-86B6-727545EACD63}" destId="{840BF650-0A23-4B5E-9FC2-4858E64C4ECD}" srcOrd="0" destOrd="0" parTransId="{A083CE5D-3DA8-412D-823F-21477219068F}" sibTransId="{928D001E-2AD7-402B-AB73-0F7013E0EDA2}"/>
    <dgm:cxn modelId="{8DB86FAA-741A-48DA-9E4E-7B35109E1B53}" type="presOf" srcId="{950FFD0E-71E8-4986-86B6-727545EACD63}" destId="{60CE1D31-A16D-4B5F-B0E5-B7F84883D420}" srcOrd="0" destOrd="0" presId="urn:microsoft.com/office/officeart/2005/8/layout/process4"/>
    <dgm:cxn modelId="{62E483A6-61D8-4FD6-8E62-69A64A8FA3B7}" srcId="{840BF650-0A23-4B5E-9FC2-4858E64C4ECD}" destId="{CA84270E-75BB-4057-94F3-CF38A01D7BBC}" srcOrd="0" destOrd="0" parTransId="{E9DA3A57-7BDF-44B7-B38C-CB036AA8DBD7}" sibTransId="{39C53465-BC2E-4D2A-A50E-0FC9AAE67783}"/>
    <dgm:cxn modelId="{CD260E00-833E-40CC-9496-88B00B3536C3}" type="presOf" srcId="{C6DA8A17-D352-41D3-AEE3-0F1F4A4B953A}" destId="{91A00FFB-C682-4263-80D5-BEE4ADDB53E5}" srcOrd="1" destOrd="0" presId="urn:microsoft.com/office/officeart/2005/8/layout/process4"/>
    <dgm:cxn modelId="{164017D5-B512-44D1-9811-48967EB7C9F4}" type="presOf" srcId="{074A8A14-1509-4167-8DB0-427969389DF3}" destId="{B83A3F85-1928-43B6-AD06-D03B7903B694}" srcOrd="0" destOrd="0" presId="urn:microsoft.com/office/officeart/2005/8/layout/process4"/>
    <dgm:cxn modelId="{2AA94126-35B6-44D0-838D-8199FDA68541}" type="presOf" srcId="{212B8B4E-4D19-4F88-9AA6-AA5D36E8BC4F}" destId="{775F5AA6-8C03-475A-8161-3BE004EDAC0B}" srcOrd="0" destOrd="0" presId="urn:microsoft.com/office/officeart/2005/8/layout/process4"/>
    <dgm:cxn modelId="{99B46055-4332-4E68-8E54-B32ECF735287}" type="presOf" srcId="{C6DA8A17-D352-41D3-AEE3-0F1F4A4B953A}" destId="{A0365341-077D-42C2-B74D-F9D8695B52CC}" srcOrd="0" destOrd="0" presId="urn:microsoft.com/office/officeart/2005/8/layout/process4"/>
    <dgm:cxn modelId="{D6F5EB76-6284-46A4-A897-76E7B2CBD55F}" type="presOf" srcId="{212B8B4E-4D19-4F88-9AA6-AA5D36E8BC4F}" destId="{C7060933-2E79-4F7A-B03E-571FDA9119D9}" srcOrd="1" destOrd="0" presId="urn:microsoft.com/office/officeart/2005/8/layout/process4"/>
    <dgm:cxn modelId="{07984305-D428-4D3F-B14E-27043ABEBEB2}" type="presOf" srcId="{CA84270E-75BB-4057-94F3-CF38A01D7BBC}" destId="{6C751E87-A572-4E93-9798-87840756C46C}" srcOrd="0" destOrd="0" presId="urn:microsoft.com/office/officeart/2005/8/layout/process4"/>
    <dgm:cxn modelId="{5881FAA6-DB02-408B-AA64-FDE0EA3866A9}" srcId="{212B8B4E-4D19-4F88-9AA6-AA5D36E8BC4F}" destId="{D085B6FF-6989-445B-9FCE-F73CA0C8EE03}" srcOrd="0" destOrd="0" parTransId="{BDE362A0-4A3E-46AA-9E6F-ABC8AA30C73C}" sibTransId="{018ED9C4-668C-40D9-ADF9-22ECD362DBC7}"/>
    <dgm:cxn modelId="{FD8D20E6-5C51-402B-84BE-DB3F332D7F60}" srcId="{950FFD0E-71E8-4986-86B6-727545EACD63}" destId="{C6DA8A17-D352-41D3-AEE3-0F1F4A4B953A}" srcOrd="2" destOrd="0" parTransId="{AE0DCCD0-CBDE-44EB-AB0C-0458B809CDEB}" sibTransId="{554522F5-78EF-42CD-9C37-7F40179CA120}"/>
    <dgm:cxn modelId="{EE5D6969-07E0-4A7B-A2B3-89246543F278}" type="presOf" srcId="{D085B6FF-6989-445B-9FCE-F73CA0C8EE03}" destId="{CFCFF450-4C1A-4781-A58E-C88082E541D5}" srcOrd="0" destOrd="0" presId="urn:microsoft.com/office/officeart/2005/8/layout/process4"/>
    <dgm:cxn modelId="{CC3593DB-0256-49B8-929D-E560083B9632}" type="presParOf" srcId="{60CE1D31-A16D-4B5F-B0E5-B7F84883D420}" destId="{F45BB711-642D-46D1-BF66-3739AF0A7E64}" srcOrd="0" destOrd="0" presId="urn:microsoft.com/office/officeart/2005/8/layout/process4"/>
    <dgm:cxn modelId="{C2B52B40-9906-43AD-9839-151C60D848CC}" type="presParOf" srcId="{F45BB711-642D-46D1-BF66-3739AF0A7E64}" destId="{A0365341-077D-42C2-B74D-F9D8695B52CC}" srcOrd="0" destOrd="0" presId="urn:microsoft.com/office/officeart/2005/8/layout/process4"/>
    <dgm:cxn modelId="{254A3F7D-26FA-4590-A74C-68C9A7454BBA}" type="presParOf" srcId="{F45BB711-642D-46D1-BF66-3739AF0A7E64}" destId="{91A00FFB-C682-4263-80D5-BEE4ADDB53E5}" srcOrd="1" destOrd="0" presId="urn:microsoft.com/office/officeart/2005/8/layout/process4"/>
    <dgm:cxn modelId="{005FD8ED-C218-4BD7-A9A3-FB19CE0B9890}" type="presParOf" srcId="{F45BB711-642D-46D1-BF66-3739AF0A7E64}" destId="{C1C7C2BD-20EC-4FE0-B8E4-A422C60158F5}" srcOrd="2" destOrd="0" presId="urn:microsoft.com/office/officeart/2005/8/layout/process4"/>
    <dgm:cxn modelId="{295184BE-D25C-4A4A-88ED-F60AA7E1D22A}" type="presParOf" srcId="{C1C7C2BD-20EC-4FE0-B8E4-A422C60158F5}" destId="{D1E560E9-61E1-4AB7-A2AE-0372329F8C87}" srcOrd="0" destOrd="0" presId="urn:microsoft.com/office/officeart/2005/8/layout/process4"/>
    <dgm:cxn modelId="{D73AB293-29C8-4D73-AF6A-C06D4403D992}" type="presParOf" srcId="{C1C7C2BD-20EC-4FE0-B8E4-A422C60158F5}" destId="{0FE03354-E904-4617-AD4E-4AB845E41A88}" srcOrd="1" destOrd="0" presId="urn:microsoft.com/office/officeart/2005/8/layout/process4"/>
    <dgm:cxn modelId="{6F3B3404-7DBA-4079-8B9A-F0F77ABB9288}" type="presParOf" srcId="{60CE1D31-A16D-4B5F-B0E5-B7F84883D420}" destId="{CA43EAC5-840A-494C-A8DB-2A942C7965B5}" srcOrd="1" destOrd="0" presId="urn:microsoft.com/office/officeart/2005/8/layout/process4"/>
    <dgm:cxn modelId="{C5E080CC-EBDD-45F0-BB21-BF7309854720}" type="presParOf" srcId="{60CE1D31-A16D-4B5F-B0E5-B7F84883D420}" destId="{8E0314E0-8D5B-4CF6-87C7-A37AE55E22DB}" srcOrd="2" destOrd="0" presId="urn:microsoft.com/office/officeart/2005/8/layout/process4"/>
    <dgm:cxn modelId="{F81526F9-5F0E-4867-9719-E547B198AC3D}" type="presParOf" srcId="{8E0314E0-8D5B-4CF6-87C7-A37AE55E22DB}" destId="{775F5AA6-8C03-475A-8161-3BE004EDAC0B}" srcOrd="0" destOrd="0" presId="urn:microsoft.com/office/officeart/2005/8/layout/process4"/>
    <dgm:cxn modelId="{5CFE47C8-C51D-4EF3-A8B2-5174008ED0AD}" type="presParOf" srcId="{8E0314E0-8D5B-4CF6-87C7-A37AE55E22DB}" destId="{C7060933-2E79-4F7A-B03E-571FDA9119D9}" srcOrd="1" destOrd="0" presId="urn:microsoft.com/office/officeart/2005/8/layout/process4"/>
    <dgm:cxn modelId="{0B387116-73AD-49BC-AA03-E86AA4C039C5}" type="presParOf" srcId="{8E0314E0-8D5B-4CF6-87C7-A37AE55E22DB}" destId="{03DC1D4B-4817-42BB-9B0B-AD961FBA8B23}" srcOrd="2" destOrd="0" presId="urn:microsoft.com/office/officeart/2005/8/layout/process4"/>
    <dgm:cxn modelId="{04A8F44C-7163-4B34-8DA3-F83D34129A9C}" type="presParOf" srcId="{03DC1D4B-4817-42BB-9B0B-AD961FBA8B23}" destId="{CFCFF450-4C1A-4781-A58E-C88082E541D5}" srcOrd="0" destOrd="0" presId="urn:microsoft.com/office/officeart/2005/8/layout/process4"/>
    <dgm:cxn modelId="{EF2C717C-92F3-4EA5-B69B-AAC54EAAEF29}" type="presParOf" srcId="{03DC1D4B-4817-42BB-9B0B-AD961FBA8B23}" destId="{249B3271-F838-4EFA-A924-0E2430317941}" srcOrd="1" destOrd="0" presId="urn:microsoft.com/office/officeart/2005/8/layout/process4"/>
    <dgm:cxn modelId="{40999961-DB40-4A4E-82DA-1F268968AABD}" type="presParOf" srcId="{60CE1D31-A16D-4B5F-B0E5-B7F84883D420}" destId="{5EC2B6AF-E72A-4F1A-BDB9-224336807972}" srcOrd="3" destOrd="0" presId="urn:microsoft.com/office/officeart/2005/8/layout/process4"/>
    <dgm:cxn modelId="{0B2F15A6-243D-422F-B2AF-D85DA1CE8B5B}" type="presParOf" srcId="{60CE1D31-A16D-4B5F-B0E5-B7F84883D420}" destId="{561A65EF-1957-4826-A24C-805DE3CAF859}" srcOrd="4" destOrd="0" presId="urn:microsoft.com/office/officeart/2005/8/layout/process4"/>
    <dgm:cxn modelId="{5CB0E368-D53F-4728-A378-AD569A0E5022}" type="presParOf" srcId="{561A65EF-1957-4826-A24C-805DE3CAF859}" destId="{55726388-964E-4C9A-BE45-F70D83BEAB58}" srcOrd="0" destOrd="0" presId="urn:microsoft.com/office/officeart/2005/8/layout/process4"/>
    <dgm:cxn modelId="{F00B056F-E6AD-4773-AC57-84FDDBF278CA}" type="presParOf" srcId="{561A65EF-1957-4826-A24C-805DE3CAF859}" destId="{4AAC5ADD-08F2-451B-A8E6-F30958C87E2E}" srcOrd="1" destOrd="0" presId="urn:microsoft.com/office/officeart/2005/8/layout/process4"/>
    <dgm:cxn modelId="{4B35A805-3F5A-4706-B9E0-C551A5957132}" type="presParOf" srcId="{561A65EF-1957-4826-A24C-805DE3CAF859}" destId="{C1F96624-5CE8-4B53-B15C-92DFD54CE764}" srcOrd="2" destOrd="0" presId="urn:microsoft.com/office/officeart/2005/8/layout/process4"/>
    <dgm:cxn modelId="{66D4E76B-AD89-4BDD-B124-C77A66D682F5}" type="presParOf" srcId="{C1F96624-5CE8-4B53-B15C-92DFD54CE764}" destId="{6C751E87-A572-4E93-9798-87840756C46C}" srcOrd="0" destOrd="0" presId="urn:microsoft.com/office/officeart/2005/8/layout/process4"/>
    <dgm:cxn modelId="{C4A9921D-433E-479E-8C1F-1E0A7551DF73}" type="presParOf" srcId="{C1F96624-5CE8-4B53-B15C-92DFD54CE764}" destId="{B83A3F85-1928-43B6-AD06-D03B7903B694}"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200998-7878-4DAE-9200-3319310F1140}" type="doc">
      <dgm:prSet loTypeId="urn:microsoft.com/office/officeart/2005/8/layout/hList7" loCatId="process" qsTypeId="urn:microsoft.com/office/officeart/2005/8/quickstyle/simple1" qsCatId="simple" csTypeId="urn:microsoft.com/office/officeart/2005/8/colors/accent1_4" csCatId="accent1" phldr="1"/>
      <dgm:spPr/>
    </dgm:pt>
    <dgm:pt modelId="{2CCE7152-6BFB-4385-9B40-9A6A1BDDD1F6}">
      <dgm:prSet phldrT="[Texto]" custT="1"/>
      <dgm:spPr>
        <a:ln>
          <a:solidFill>
            <a:schemeClr val="tx1"/>
          </a:solidFill>
        </a:ln>
      </dgm:spPr>
      <dgm:t>
        <a:bodyPr/>
        <a:lstStyle/>
        <a:p>
          <a:pPr algn="ctr"/>
          <a:r>
            <a:rPr lang="es-VE" sz="1600" b="1" dirty="0" smtClean="0"/>
            <a:t>Terapia convencional (Diuréticos y/o BB): </a:t>
          </a:r>
        </a:p>
        <a:p>
          <a:pPr algn="just"/>
          <a:r>
            <a:rPr lang="es-VE" sz="1600" dirty="0" smtClean="0"/>
            <a:t>- </a:t>
          </a:r>
          <a:r>
            <a:rPr lang="es-VE" sz="1600" dirty="0" err="1" smtClean="0"/>
            <a:t>Atenolol</a:t>
          </a:r>
          <a:r>
            <a:rPr lang="es-VE" sz="1600" dirty="0" smtClean="0"/>
            <a:t> 50 mg</a:t>
          </a:r>
        </a:p>
        <a:p>
          <a:pPr algn="just"/>
          <a:r>
            <a:rPr lang="es-VE" sz="1600" dirty="0" smtClean="0"/>
            <a:t>- </a:t>
          </a:r>
          <a:r>
            <a:rPr lang="es-VE" sz="1600" dirty="0" err="1" smtClean="0"/>
            <a:t>Metoprolol</a:t>
          </a:r>
          <a:r>
            <a:rPr lang="es-VE" sz="1600" dirty="0" smtClean="0"/>
            <a:t> 100 mg</a:t>
          </a:r>
        </a:p>
        <a:p>
          <a:pPr algn="just"/>
          <a:r>
            <a:rPr lang="es-VE" sz="1600" dirty="0" smtClean="0"/>
            <a:t>- </a:t>
          </a:r>
          <a:r>
            <a:rPr lang="es-VE" sz="1600" dirty="0" err="1" smtClean="0"/>
            <a:t>Pindolol</a:t>
          </a:r>
          <a:r>
            <a:rPr lang="es-VE" sz="1600" dirty="0" smtClean="0"/>
            <a:t> 5 mg </a:t>
          </a:r>
        </a:p>
        <a:p>
          <a:pPr algn="just"/>
          <a:r>
            <a:rPr lang="es-VE" sz="1600" dirty="0" smtClean="0"/>
            <a:t>- Mezcla de </a:t>
          </a:r>
          <a:r>
            <a:rPr lang="es-VE" sz="1600" dirty="0" err="1" smtClean="0"/>
            <a:t>hidroclorotiazida</a:t>
          </a:r>
          <a:r>
            <a:rPr lang="es-VE" sz="1600" dirty="0" smtClean="0"/>
            <a:t> 25 mg más </a:t>
          </a:r>
          <a:r>
            <a:rPr lang="es-VE" sz="1600" dirty="0" err="1" smtClean="0"/>
            <a:t>amiloride</a:t>
          </a:r>
          <a:r>
            <a:rPr lang="es-VE" sz="1600" dirty="0" smtClean="0"/>
            <a:t> 2.5 mg diario</a:t>
          </a:r>
          <a:endParaRPr lang="es-ES" sz="1600" dirty="0"/>
        </a:p>
      </dgm:t>
    </dgm:pt>
    <dgm:pt modelId="{8E530790-77BC-43A8-87B5-6DE72B2004FC}" type="parTrans" cxnId="{09352516-80AB-4EB5-A6D2-FD49965D039D}">
      <dgm:prSet/>
      <dgm:spPr/>
      <dgm:t>
        <a:bodyPr/>
        <a:lstStyle/>
        <a:p>
          <a:endParaRPr lang="es-ES"/>
        </a:p>
      </dgm:t>
    </dgm:pt>
    <dgm:pt modelId="{B8183588-DDD2-468F-AD56-F7DD2D882F88}" type="sibTrans" cxnId="{09352516-80AB-4EB5-A6D2-FD49965D039D}">
      <dgm:prSet/>
      <dgm:spPr/>
      <dgm:t>
        <a:bodyPr/>
        <a:lstStyle/>
        <a:p>
          <a:endParaRPr lang="es-ES"/>
        </a:p>
      </dgm:t>
    </dgm:pt>
    <dgm:pt modelId="{9CD79349-FD58-4657-8E51-73FA7A57655D}">
      <dgm:prSet phldrT="[Texto]" custT="1"/>
      <dgm:spPr>
        <a:ln>
          <a:solidFill>
            <a:schemeClr val="tx1"/>
          </a:solidFill>
        </a:ln>
      </dgm:spPr>
      <dgm:t>
        <a:bodyPr/>
        <a:lstStyle/>
        <a:p>
          <a:pPr algn="ctr"/>
          <a:r>
            <a:rPr lang="es-VE" sz="1800" b="1" dirty="0" smtClean="0">
              <a:solidFill>
                <a:schemeClr val="bg1"/>
              </a:solidFill>
            </a:rPr>
            <a:t>IECA:</a:t>
          </a:r>
        </a:p>
        <a:p>
          <a:pPr algn="just"/>
          <a:r>
            <a:rPr lang="es-VE" sz="1600" dirty="0" smtClean="0">
              <a:solidFill>
                <a:schemeClr val="bg1"/>
              </a:solidFill>
            </a:rPr>
            <a:t>- </a:t>
          </a:r>
          <a:r>
            <a:rPr lang="es-VE" sz="1600" dirty="0" err="1" smtClean="0">
              <a:solidFill>
                <a:schemeClr val="bg1"/>
              </a:solidFill>
            </a:rPr>
            <a:t>Enalapril</a:t>
          </a:r>
          <a:r>
            <a:rPr lang="es-VE" sz="1600" dirty="0" smtClean="0">
              <a:solidFill>
                <a:schemeClr val="bg1"/>
              </a:solidFill>
            </a:rPr>
            <a:t> 10 mg</a:t>
          </a:r>
        </a:p>
        <a:p>
          <a:pPr algn="just"/>
          <a:r>
            <a:rPr lang="es-VE" sz="1600" dirty="0" smtClean="0">
              <a:solidFill>
                <a:schemeClr val="bg1"/>
              </a:solidFill>
            </a:rPr>
            <a:t>- </a:t>
          </a:r>
          <a:r>
            <a:rPr lang="es-VE" sz="1600" dirty="0" err="1" smtClean="0">
              <a:solidFill>
                <a:schemeClr val="bg1"/>
              </a:solidFill>
            </a:rPr>
            <a:t>Lisinopril</a:t>
          </a:r>
          <a:r>
            <a:rPr lang="es-VE" sz="1600" dirty="0" smtClean="0">
              <a:solidFill>
                <a:schemeClr val="bg1"/>
              </a:solidFill>
            </a:rPr>
            <a:t> 10 mg diario</a:t>
          </a:r>
          <a:endParaRPr lang="es-ES" sz="1600" dirty="0">
            <a:solidFill>
              <a:schemeClr val="bg1"/>
            </a:solidFill>
          </a:endParaRPr>
        </a:p>
      </dgm:t>
    </dgm:pt>
    <dgm:pt modelId="{1488C609-1927-4FFF-97D2-2D459BD7DA72}" type="parTrans" cxnId="{4C3D254C-50C1-4292-B731-597F93EA4762}">
      <dgm:prSet/>
      <dgm:spPr/>
      <dgm:t>
        <a:bodyPr/>
        <a:lstStyle/>
        <a:p>
          <a:endParaRPr lang="es-ES"/>
        </a:p>
      </dgm:t>
    </dgm:pt>
    <dgm:pt modelId="{08EB2F67-922A-4730-91DE-3DDF0E3BBC8F}" type="sibTrans" cxnId="{4C3D254C-50C1-4292-B731-597F93EA4762}">
      <dgm:prSet/>
      <dgm:spPr/>
      <dgm:t>
        <a:bodyPr/>
        <a:lstStyle/>
        <a:p>
          <a:endParaRPr lang="es-ES"/>
        </a:p>
      </dgm:t>
    </dgm:pt>
    <dgm:pt modelId="{BA2BB989-4CA5-482E-ADCE-700B48114138}">
      <dgm:prSet phldrT="[Texto]" custT="1"/>
      <dgm:spPr>
        <a:ln>
          <a:solidFill>
            <a:schemeClr val="tx1"/>
          </a:solidFill>
        </a:ln>
      </dgm:spPr>
      <dgm:t>
        <a:bodyPr/>
        <a:lstStyle/>
        <a:p>
          <a:pPr algn="ctr"/>
          <a:r>
            <a:rPr lang="es-VE" sz="1800" b="1" dirty="0" err="1" smtClean="0">
              <a:solidFill>
                <a:schemeClr val="bg1"/>
              </a:solidFill>
            </a:rPr>
            <a:t>Calcioantagonista</a:t>
          </a:r>
          <a:endParaRPr lang="es-VE" sz="1800" b="1" dirty="0" smtClean="0">
            <a:solidFill>
              <a:schemeClr val="bg1"/>
            </a:solidFill>
          </a:endParaRPr>
        </a:p>
        <a:p>
          <a:pPr algn="just"/>
          <a:r>
            <a:rPr lang="es-VE" sz="1600" dirty="0" smtClean="0">
              <a:solidFill>
                <a:schemeClr val="bg1"/>
              </a:solidFill>
            </a:rPr>
            <a:t>- </a:t>
          </a:r>
          <a:r>
            <a:rPr lang="es-VE" sz="1600" dirty="0" err="1" smtClean="0">
              <a:solidFill>
                <a:schemeClr val="bg1"/>
              </a:solidFill>
            </a:rPr>
            <a:t>Felodipino</a:t>
          </a:r>
          <a:r>
            <a:rPr lang="es-VE" sz="1600" dirty="0" smtClean="0">
              <a:solidFill>
                <a:schemeClr val="bg1"/>
              </a:solidFill>
            </a:rPr>
            <a:t> 2.5 mg</a:t>
          </a:r>
        </a:p>
        <a:p>
          <a:pPr algn="just"/>
          <a:r>
            <a:rPr lang="es-VE" sz="1600" dirty="0" smtClean="0">
              <a:solidFill>
                <a:schemeClr val="bg1"/>
              </a:solidFill>
            </a:rPr>
            <a:t>- </a:t>
          </a:r>
          <a:r>
            <a:rPr lang="es-VE" sz="1600" dirty="0" err="1" smtClean="0">
              <a:solidFill>
                <a:schemeClr val="bg1"/>
              </a:solidFill>
            </a:rPr>
            <a:t>Isradipina</a:t>
          </a:r>
          <a:r>
            <a:rPr lang="es-VE" sz="1600" dirty="0" smtClean="0">
              <a:solidFill>
                <a:schemeClr val="bg1"/>
              </a:solidFill>
            </a:rPr>
            <a:t> 2.5 mg diario </a:t>
          </a:r>
          <a:endParaRPr lang="es-ES" sz="1600" dirty="0">
            <a:solidFill>
              <a:schemeClr val="bg1"/>
            </a:solidFill>
          </a:endParaRPr>
        </a:p>
      </dgm:t>
    </dgm:pt>
    <dgm:pt modelId="{A6E7C72B-165B-451D-8B9F-E508C9C12768}" type="parTrans" cxnId="{36E892F7-FF61-4980-BC67-69A0B3E6BDDE}">
      <dgm:prSet/>
      <dgm:spPr/>
      <dgm:t>
        <a:bodyPr/>
        <a:lstStyle/>
        <a:p>
          <a:endParaRPr lang="es-ES"/>
        </a:p>
      </dgm:t>
    </dgm:pt>
    <dgm:pt modelId="{C9A1937D-C85D-4B47-8EC3-D032251FB5FF}" type="sibTrans" cxnId="{36E892F7-FF61-4980-BC67-69A0B3E6BDDE}">
      <dgm:prSet/>
      <dgm:spPr/>
      <dgm:t>
        <a:bodyPr/>
        <a:lstStyle/>
        <a:p>
          <a:endParaRPr lang="es-ES"/>
        </a:p>
      </dgm:t>
    </dgm:pt>
    <dgm:pt modelId="{A1882E0E-B432-4076-A718-315541D0D5A7}" type="pres">
      <dgm:prSet presAssocID="{6A200998-7878-4DAE-9200-3319310F1140}" presName="Name0" presStyleCnt="0">
        <dgm:presLayoutVars>
          <dgm:dir/>
          <dgm:resizeHandles val="exact"/>
        </dgm:presLayoutVars>
      </dgm:prSet>
      <dgm:spPr/>
    </dgm:pt>
    <dgm:pt modelId="{0E9C60F2-4D86-4FD0-9E07-C597C1A1FEEA}" type="pres">
      <dgm:prSet presAssocID="{6A200998-7878-4DAE-9200-3319310F1140}" presName="fgShape" presStyleLbl="fgShp" presStyleIdx="0" presStyleCnt="1"/>
      <dgm:spPr>
        <a:ln>
          <a:solidFill>
            <a:schemeClr val="tx1"/>
          </a:solidFill>
        </a:ln>
      </dgm:spPr>
    </dgm:pt>
    <dgm:pt modelId="{3F5F3AF2-F817-4407-9F94-48DFE13D8768}" type="pres">
      <dgm:prSet presAssocID="{6A200998-7878-4DAE-9200-3319310F1140}" presName="linComp" presStyleCnt="0"/>
      <dgm:spPr/>
    </dgm:pt>
    <dgm:pt modelId="{7E73D048-5686-44CE-941F-41EDA66150A5}" type="pres">
      <dgm:prSet presAssocID="{2CCE7152-6BFB-4385-9B40-9A6A1BDDD1F6}" presName="compNode" presStyleCnt="0"/>
      <dgm:spPr/>
    </dgm:pt>
    <dgm:pt modelId="{BC96431D-1F99-49B1-9361-1F37C783C69B}" type="pres">
      <dgm:prSet presAssocID="{2CCE7152-6BFB-4385-9B40-9A6A1BDDD1F6}" presName="bkgdShape" presStyleLbl="node1" presStyleIdx="0" presStyleCnt="3"/>
      <dgm:spPr/>
      <dgm:t>
        <a:bodyPr/>
        <a:lstStyle/>
        <a:p>
          <a:endParaRPr lang="es-ES"/>
        </a:p>
      </dgm:t>
    </dgm:pt>
    <dgm:pt modelId="{13F7AE78-CCE2-48FE-B67A-BF45B8A61CCA}" type="pres">
      <dgm:prSet presAssocID="{2CCE7152-6BFB-4385-9B40-9A6A1BDDD1F6}" presName="nodeTx" presStyleLbl="node1" presStyleIdx="0" presStyleCnt="3">
        <dgm:presLayoutVars>
          <dgm:bulletEnabled val="1"/>
        </dgm:presLayoutVars>
      </dgm:prSet>
      <dgm:spPr/>
      <dgm:t>
        <a:bodyPr/>
        <a:lstStyle/>
        <a:p>
          <a:endParaRPr lang="es-ES"/>
        </a:p>
      </dgm:t>
    </dgm:pt>
    <dgm:pt modelId="{A20F05A0-D768-4F85-A088-1AABB70B4C15}" type="pres">
      <dgm:prSet presAssocID="{2CCE7152-6BFB-4385-9B40-9A6A1BDDD1F6}" presName="invisiNode" presStyleLbl="node1" presStyleIdx="0" presStyleCnt="3"/>
      <dgm:spPr/>
    </dgm:pt>
    <dgm:pt modelId="{4E5BD007-3186-4A14-B84D-03A576F927A2}" type="pres">
      <dgm:prSet presAssocID="{2CCE7152-6BFB-4385-9B40-9A6A1BDDD1F6}" presName="imagNode" presStyleLbl="fgImgPlace1" presStyleIdx="0" presStyleCnt="3"/>
      <dgm:spPr>
        <a:blipFill rotWithShape="1">
          <a:blip xmlns:r="http://schemas.openxmlformats.org/officeDocument/2006/relationships" r:embed="rId1"/>
          <a:stretch>
            <a:fillRect/>
          </a:stretch>
        </a:blipFill>
        <a:ln>
          <a:solidFill>
            <a:schemeClr val="tx1"/>
          </a:solidFill>
        </a:ln>
      </dgm:spPr>
    </dgm:pt>
    <dgm:pt modelId="{F89AD2BD-9A23-42E8-8916-5502C280B2C4}" type="pres">
      <dgm:prSet presAssocID="{B8183588-DDD2-468F-AD56-F7DD2D882F88}" presName="sibTrans" presStyleLbl="sibTrans2D1" presStyleIdx="0" presStyleCnt="0"/>
      <dgm:spPr/>
      <dgm:t>
        <a:bodyPr/>
        <a:lstStyle/>
        <a:p>
          <a:endParaRPr lang="es-ES"/>
        </a:p>
      </dgm:t>
    </dgm:pt>
    <dgm:pt modelId="{D09A4475-8583-45FF-93BA-B916EC7DF737}" type="pres">
      <dgm:prSet presAssocID="{9CD79349-FD58-4657-8E51-73FA7A57655D}" presName="compNode" presStyleCnt="0"/>
      <dgm:spPr/>
    </dgm:pt>
    <dgm:pt modelId="{A467A73C-D7F1-466C-89DB-89AB9FF87E0E}" type="pres">
      <dgm:prSet presAssocID="{9CD79349-FD58-4657-8E51-73FA7A57655D}" presName="bkgdShape" presStyleLbl="node1" presStyleIdx="1" presStyleCnt="3"/>
      <dgm:spPr/>
      <dgm:t>
        <a:bodyPr/>
        <a:lstStyle/>
        <a:p>
          <a:endParaRPr lang="es-ES"/>
        </a:p>
      </dgm:t>
    </dgm:pt>
    <dgm:pt modelId="{F3E449BF-8405-4396-A277-3CB6C874A476}" type="pres">
      <dgm:prSet presAssocID="{9CD79349-FD58-4657-8E51-73FA7A57655D}" presName="nodeTx" presStyleLbl="node1" presStyleIdx="1" presStyleCnt="3">
        <dgm:presLayoutVars>
          <dgm:bulletEnabled val="1"/>
        </dgm:presLayoutVars>
      </dgm:prSet>
      <dgm:spPr/>
      <dgm:t>
        <a:bodyPr/>
        <a:lstStyle/>
        <a:p>
          <a:endParaRPr lang="es-ES"/>
        </a:p>
      </dgm:t>
    </dgm:pt>
    <dgm:pt modelId="{AB5E5D94-8C05-4075-A1BC-86411FEC53B6}" type="pres">
      <dgm:prSet presAssocID="{9CD79349-FD58-4657-8E51-73FA7A57655D}" presName="invisiNode" presStyleLbl="node1" presStyleIdx="1" presStyleCnt="3"/>
      <dgm:spPr/>
    </dgm:pt>
    <dgm:pt modelId="{397562E4-A17C-453C-BB81-4CE6295B67D6}" type="pres">
      <dgm:prSet presAssocID="{9CD79349-FD58-4657-8E51-73FA7A57655D}" presName="imagNode" presStyleLbl="fgImgPlace1" presStyleIdx="1" presStyleCnt="3"/>
      <dgm:spPr>
        <a:blipFill rotWithShape="1">
          <a:blip xmlns:r="http://schemas.openxmlformats.org/officeDocument/2006/relationships" r:embed="rId2"/>
          <a:stretch>
            <a:fillRect/>
          </a:stretch>
        </a:blipFill>
        <a:ln>
          <a:solidFill>
            <a:schemeClr val="tx1"/>
          </a:solidFill>
        </a:ln>
      </dgm:spPr>
    </dgm:pt>
    <dgm:pt modelId="{54AE47C7-2929-4B15-A3DE-244F0C22A273}" type="pres">
      <dgm:prSet presAssocID="{08EB2F67-922A-4730-91DE-3DDF0E3BBC8F}" presName="sibTrans" presStyleLbl="sibTrans2D1" presStyleIdx="0" presStyleCnt="0"/>
      <dgm:spPr/>
      <dgm:t>
        <a:bodyPr/>
        <a:lstStyle/>
        <a:p>
          <a:endParaRPr lang="es-ES"/>
        </a:p>
      </dgm:t>
    </dgm:pt>
    <dgm:pt modelId="{E1D29C6E-5027-4A42-BE16-1D2BAFF4768D}" type="pres">
      <dgm:prSet presAssocID="{BA2BB989-4CA5-482E-ADCE-700B48114138}" presName="compNode" presStyleCnt="0"/>
      <dgm:spPr/>
    </dgm:pt>
    <dgm:pt modelId="{35BA398D-7688-4B59-AB64-C27FE6AB3E75}" type="pres">
      <dgm:prSet presAssocID="{BA2BB989-4CA5-482E-ADCE-700B48114138}" presName="bkgdShape" presStyleLbl="node1" presStyleIdx="2" presStyleCnt="3"/>
      <dgm:spPr/>
      <dgm:t>
        <a:bodyPr/>
        <a:lstStyle/>
        <a:p>
          <a:endParaRPr lang="es-ES"/>
        </a:p>
      </dgm:t>
    </dgm:pt>
    <dgm:pt modelId="{D95F0B55-EDDC-4276-89E4-8208D6DA4D73}" type="pres">
      <dgm:prSet presAssocID="{BA2BB989-4CA5-482E-ADCE-700B48114138}" presName="nodeTx" presStyleLbl="node1" presStyleIdx="2" presStyleCnt="3">
        <dgm:presLayoutVars>
          <dgm:bulletEnabled val="1"/>
        </dgm:presLayoutVars>
      </dgm:prSet>
      <dgm:spPr/>
      <dgm:t>
        <a:bodyPr/>
        <a:lstStyle/>
        <a:p>
          <a:endParaRPr lang="es-ES"/>
        </a:p>
      </dgm:t>
    </dgm:pt>
    <dgm:pt modelId="{F7A97B4B-4AB7-4521-8518-20C3459AFFB2}" type="pres">
      <dgm:prSet presAssocID="{BA2BB989-4CA5-482E-ADCE-700B48114138}" presName="invisiNode" presStyleLbl="node1" presStyleIdx="2" presStyleCnt="3"/>
      <dgm:spPr/>
    </dgm:pt>
    <dgm:pt modelId="{D3741815-DE18-43C5-AED6-7A35C30091EB}" type="pres">
      <dgm:prSet presAssocID="{BA2BB989-4CA5-482E-ADCE-700B48114138}" presName="imagNode" presStyleLbl="fgImgPlace1" presStyleIdx="2" presStyleCnt="3"/>
      <dgm:spPr>
        <a:blipFill rotWithShape="1">
          <a:blip xmlns:r="http://schemas.openxmlformats.org/officeDocument/2006/relationships" r:embed="rId3"/>
          <a:stretch>
            <a:fillRect/>
          </a:stretch>
        </a:blipFill>
        <a:ln>
          <a:solidFill>
            <a:schemeClr val="tx1"/>
          </a:solidFill>
        </a:ln>
      </dgm:spPr>
    </dgm:pt>
  </dgm:ptLst>
  <dgm:cxnLst>
    <dgm:cxn modelId="{09352516-80AB-4EB5-A6D2-FD49965D039D}" srcId="{6A200998-7878-4DAE-9200-3319310F1140}" destId="{2CCE7152-6BFB-4385-9B40-9A6A1BDDD1F6}" srcOrd="0" destOrd="0" parTransId="{8E530790-77BC-43A8-87B5-6DE72B2004FC}" sibTransId="{B8183588-DDD2-468F-AD56-F7DD2D882F88}"/>
    <dgm:cxn modelId="{F2DA7719-C967-4291-B71A-866E9CB94B1F}" type="presOf" srcId="{2CCE7152-6BFB-4385-9B40-9A6A1BDDD1F6}" destId="{BC96431D-1F99-49B1-9361-1F37C783C69B}" srcOrd="0" destOrd="0" presId="urn:microsoft.com/office/officeart/2005/8/layout/hList7"/>
    <dgm:cxn modelId="{08D7A5C3-E351-4D5F-BBD1-9B5726062998}" type="presOf" srcId="{2CCE7152-6BFB-4385-9B40-9A6A1BDDD1F6}" destId="{13F7AE78-CCE2-48FE-B67A-BF45B8A61CCA}" srcOrd="1" destOrd="0" presId="urn:microsoft.com/office/officeart/2005/8/layout/hList7"/>
    <dgm:cxn modelId="{FA7A518E-63C7-4A68-998B-3F4FCAF4F96B}" type="presOf" srcId="{9CD79349-FD58-4657-8E51-73FA7A57655D}" destId="{A467A73C-D7F1-466C-89DB-89AB9FF87E0E}" srcOrd="0" destOrd="0" presId="urn:microsoft.com/office/officeart/2005/8/layout/hList7"/>
    <dgm:cxn modelId="{9FDE9187-5C53-4BD6-A629-3D05244E0696}" type="presOf" srcId="{B8183588-DDD2-468F-AD56-F7DD2D882F88}" destId="{F89AD2BD-9A23-42E8-8916-5502C280B2C4}" srcOrd="0" destOrd="0" presId="urn:microsoft.com/office/officeart/2005/8/layout/hList7"/>
    <dgm:cxn modelId="{36E892F7-FF61-4980-BC67-69A0B3E6BDDE}" srcId="{6A200998-7878-4DAE-9200-3319310F1140}" destId="{BA2BB989-4CA5-482E-ADCE-700B48114138}" srcOrd="2" destOrd="0" parTransId="{A6E7C72B-165B-451D-8B9F-E508C9C12768}" sibTransId="{C9A1937D-C85D-4B47-8EC3-D032251FB5FF}"/>
    <dgm:cxn modelId="{813AE247-7D77-4CF8-83DD-BA29F1F4E0C9}" type="presOf" srcId="{9CD79349-FD58-4657-8E51-73FA7A57655D}" destId="{F3E449BF-8405-4396-A277-3CB6C874A476}" srcOrd="1" destOrd="0" presId="urn:microsoft.com/office/officeart/2005/8/layout/hList7"/>
    <dgm:cxn modelId="{831F46E3-1DA1-412E-9826-38999B68968D}" type="presOf" srcId="{BA2BB989-4CA5-482E-ADCE-700B48114138}" destId="{D95F0B55-EDDC-4276-89E4-8208D6DA4D73}" srcOrd="1" destOrd="0" presId="urn:microsoft.com/office/officeart/2005/8/layout/hList7"/>
    <dgm:cxn modelId="{4C3D254C-50C1-4292-B731-597F93EA4762}" srcId="{6A200998-7878-4DAE-9200-3319310F1140}" destId="{9CD79349-FD58-4657-8E51-73FA7A57655D}" srcOrd="1" destOrd="0" parTransId="{1488C609-1927-4FFF-97D2-2D459BD7DA72}" sibTransId="{08EB2F67-922A-4730-91DE-3DDF0E3BBC8F}"/>
    <dgm:cxn modelId="{DE0EB85D-DB2B-4A60-96FC-D815DED18D31}" type="presOf" srcId="{08EB2F67-922A-4730-91DE-3DDF0E3BBC8F}" destId="{54AE47C7-2929-4B15-A3DE-244F0C22A273}" srcOrd="0" destOrd="0" presId="urn:microsoft.com/office/officeart/2005/8/layout/hList7"/>
    <dgm:cxn modelId="{38F68918-9661-4B62-B433-F270A93C5311}" type="presOf" srcId="{BA2BB989-4CA5-482E-ADCE-700B48114138}" destId="{35BA398D-7688-4B59-AB64-C27FE6AB3E75}" srcOrd="0" destOrd="0" presId="urn:microsoft.com/office/officeart/2005/8/layout/hList7"/>
    <dgm:cxn modelId="{DC652158-17BF-433D-A57F-7C3318D3BC2F}" type="presOf" srcId="{6A200998-7878-4DAE-9200-3319310F1140}" destId="{A1882E0E-B432-4076-A718-315541D0D5A7}" srcOrd="0" destOrd="0" presId="urn:microsoft.com/office/officeart/2005/8/layout/hList7"/>
    <dgm:cxn modelId="{D3C24E8B-B657-45C1-93E8-1F2DDEDB7AC5}" type="presParOf" srcId="{A1882E0E-B432-4076-A718-315541D0D5A7}" destId="{0E9C60F2-4D86-4FD0-9E07-C597C1A1FEEA}" srcOrd="0" destOrd="0" presId="urn:microsoft.com/office/officeart/2005/8/layout/hList7"/>
    <dgm:cxn modelId="{D470BC39-BE04-431A-8E2A-4B41FFF0CB35}" type="presParOf" srcId="{A1882E0E-B432-4076-A718-315541D0D5A7}" destId="{3F5F3AF2-F817-4407-9F94-48DFE13D8768}" srcOrd="1" destOrd="0" presId="urn:microsoft.com/office/officeart/2005/8/layout/hList7"/>
    <dgm:cxn modelId="{45496933-4D53-47DB-9B31-1EE5047894FF}" type="presParOf" srcId="{3F5F3AF2-F817-4407-9F94-48DFE13D8768}" destId="{7E73D048-5686-44CE-941F-41EDA66150A5}" srcOrd="0" destOrd="0" presId="urn:microsoft.com/office/officeart/2005/8/layout/hList7"/>
    <dgm:cxn modelId="{A1621D43-1506-4344-A263-D666453CE488}" type="presParOf" srcId="{7E73D048-5686-44CE-941F-41EDA66150A5}" destId="{BC96431D-1F99-49B1-9361-1F37C783C69B}" srcOrd="0" destOrd="0" presId="urn:microsoft.com/office/officeart/2005/8/layout/hList7"/>
    <dgm:cxn modelId="{88543517-7C6B-4F7A-BFC1-CB4365067CB4}" type="presParOf" srcId="{7E73D048-5686-44CE-941F-41EDA66150A5}" destId="{13F7AE78-CCE2-48FE-B67A-BF45B8A61CCA}" srcOrd="1" destOrd="0" presId="urn:microsoft.com/office/officeart/2005/8/layout/hList7"/>
    <dgm:cxn modelId="{6393F007-367B-4837-AE21-DD7E14D9606A}" type="presParOf" srcId="{7E73D048-5686-44CE-941F-41EDA66150A5}" destId="{A20F05A0-D768-4F85-A088-1AABB70B4C15}" srcOrd="2" destOrd="0" presId="urn:microsoft.com/office/officeart/2005/8/layout/hList7"/>
    <dgm:cxn modelId="{1D797A16-F92D-4703-B5AF-3670A0F04752}" type="presParOf" srcId="{7E73D048-5686-44CE-941F-41EDA66150A5}" destId="{4E5BD007-3186-4A14-B84D-03A576F927A2}" srcOrd="3" destOrd="0" presId="urn:microsoft.com/office/officeart/2005/8/layout/hList7"/>
    <dgm:cxn modelId="{CA93C6CC-E883-4E6C-8122-7F92188F1093}" type="presParOf" srcId="{3F5F3AF2-F817-4407-9F94-48DFE13D8768}" destId="{F89AD2BD-9A23-42E8-8916-5502C280B2C4}" srcOrd="1" destOrd="0" presId="urn:microsoft.com/office/officeart/2005/8/layout/hList7"/>
    <dgm:cxn modelId="{0DA35090-A59E-41C7-BF9F-FDB3C3966DC3}" type="presParOf" srcId="{3F5F3AF2-F817-4407-9F94-48DFE13D8768}" destId="{D09A4475-8583-45FF-93BA-B916EC7DF737}" srcOrd="2" destOrd="0" presId="urn:microsoft.com/office/officeart/2005/8/layout/hList7"/>
    <dgm:cxn modelId="{E33CAEDF-2453-44FC-A4BB-2A8A82B3E363}" type="presParOf" srcId="{D09A4475-8583-45FF-93BA-B916EC7DF737}" destId="{A467A73C-D7F1-466C-89DB-89AB9FF87E0E}" srcOrd="0" destOrd="0" presId="urn:microsoft.com/office/officeart/2005/8/layout/hList7"/>
    <dgm:cxn modelId="{E0D121E4-4224-4567-B3B4-FD92FEEE6301}" type="presParOf" srcId="{D09A4475-8583-45FF-93BA-B916EC7DF737}" destId="{F3E449BF-8405-4396-A277-3CB6C874A476}" srcOrd="1" destOrd="0" presId="urn:microsoft.com/office/officeart/2005/8/layout/hList7"/>
    <dgm:cxn modelId="{61611A9B-F1D3-4FDC-928B-1B341D130D09}" type="presParOf" srcId="{D09A4475-8583-45FF-93BA-B916EC7DF737}" destId="{AB5E5D94-8C05-4075-A1BC-86411FEC53B6}" srcOrd="2" destOrd="0" presId="urn:microsoft.com/office/officeart/2005/8/layout/hList7"/>
    <dgm:cxn modelId="{C3231383-7795-480A-873A-BDDBC4DCA66C}" type="presParOf" srcId="{D09A4475-8583-45FF-93BA-B916EC7DF737}" destId="{397562E4-A17C-453C-BB81-4CE6295B67D6}" srcOrd="3" destOrd="0" presId="urn:microsoft.com/office/officeart/2005/8/layout/hList7"/>
    <dgm:cxn modelId="{7DA7E9BB-A3F1-4C03-822B-64062CE265C3}" type="presParOf" srcId="{3F5F3AF2-F817-4407-9F94-48DFE13D8768}" destId="{54AE47C7-2929-4B15-A3DE-244F0C22A273}" srcOrd="3" destOrd="0" presId="urn:microsoft.com/office/officeart/2005/8/layout/hList7"/>
    <dgm:cxn modelId="{775493D4-BEB2-42AA-9B4A-1E4F89739BA4}" type="presParOf" srcId="{3F5F3AF2-F817-4407-9F94-48DFE13D8768}" destId="{E1D29C6E-5027-4A42-BE16-1D2BAFF4768D}" srcOrd="4" destOrd="0" presId="urn:microsoft.com/office/officeart/2005/8/layout/hList7"/>
    <dgm:cxn modelId="{7A542DD3-6F69-49F0-BFE3-BEACB563B4A2}" type="presParOf" srcId="{E1D29C6E-5027-4A42-BE16-1D2BAFF4768D}" destId="{35BA398D-7688-4B59-AB64-C27FE6AB3E75}" srcOrd="0" destOrd="0" presId="urn:microsoft.com/office/officeart/2005/8/layout/hList7"/>
    <dgm:cxn modelId="{A43C8BA1-D112-475F-A6B1-54892B9A526B}" type="presParOf" srcId="{E1D29C6E-5027-4A42-BE16-1D2BAFF4768D}" destId="{D95F0B55-EDDC-4276-89E4-8208D6DA4D73}" srcOrd="1" destOrd="0" presId="urn:microsoft.com/office/officeart/2005/8/layout/hList7"/>
    <dgm:cxn modelId="{697686C6-1785-4C0A-A1BC-DA51BD609E86}" type="presParOf" srcId="{E1D29C6E-5027-4A42-BE16-1D2BAFF4768D}" destId="{F7A97B4B-4AB7-4521-8518-20C3459AFFB2}" srcOrd="2" destOrd="0" presId="urn:microsoft.com/office/officeart/2005/8/layout/hList7"/>
    <dgm:cxn modelId="{79AEF2A7-9218-45C2-994B-0F08DAF83883}" type="presParOf" srcId="{E1D29C6E-5027-4A42-BE16-1D2BAFF4768D}" destId="{D3741815-DE18-43C5-AED6-7A35C30091E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C90535D-229D-4BC1-9BD0-EA740DDBAF33}" type="doc">
      <dgm:prSet loTypeId="urn:microsoft.com/office/officeart/2005/8/layout/hProcess7" loCatId="process" qsTypeId="urn:microsoft.com/office/officeart/2005/8/quickstyle/simple1" qsCatId="simple" csTypeId="urn:microsoft.com/office/officeart/2005/8/colors/accent1_4" csCatId="accent1" phldr="1"/>
      <dgm:spPr/>
      <dgm:t>
        <a:bodyPr/>
        <a:lstStyle/>
        <a:p>
          <a:endParaRPr lang="es-ES"/>
        </a:p>
      </dgm:t>
    </dgm:pt>
    <dgm:pt modelId="{51EA3107-8A14-4CEC-8657-CD5C61049CBC}">
      <dgm:prSet phldrT="[Texto]" phldr="1" custT="1"/>
      <dgm:spPr>
        <a:ln>
          <a:solidFill>
            <a:schemeClr val="tx1"/>
          </a:solidFill>
        </a:ln>
      </dgm:spPr>
      <dgm:t>
        <a:bodyPr/>
        <a:lstStyle/>
        <a:p>
          <a:pPr>
            <a:lnSpc>
              <a:spcPct val="150000"/>
            </a:lnSpc>
          </a:pPr>
          <a:endParaRPr lang="es-ES" sz="1800" dirty="0"/>
        </a:p>
      </dgm:t>
    </dgm:pt>
    <dgm:pt modelId="{E2EB0258-CC38-45C3-8E72-CFB68F6A270C}" type="parTrans" cxnId="{11DB9684-3786-400D-9CF7-BE36B960BC81}">
      <dgm:prSet/>
      <dgm:spPr/>
      <dgm:t>
        <a:bodyPr/>
        <a:lstStyle/>
        <a:p>
          <a:endParaRPr lang="es-ES"/>
        </a:p>
      </dgm:t>
    </dgm:pt>
    <dgm:pt modelId="{F9084948-338D-47E9-A0EA-7C3050FF34A3}" type="sibTrans" cxnId="{11DB9684-3786-400D-9CF7-BE36B960BC81}">
      <dgm:prSet/>
      <dgm:spPr/>
      <dgm:t>
        <a:bodyPr/>
        <a:lstStyle/>
        <a:p>
          <a:endParaRPr lang="es-ES"/>
        </a:p>
      </dgm:t>
    </dgm:pt>
    <dgm:pt modelId="{364E606C-1886-4621-8978-FE180EC74525}">
      <dgm:prSet phldrT="[Texto]" custT="1"/>
      <dgm:spPr/>
      <dgm:t>
        <a:bodyPr/>
        <a:lstStyle/>
        <a:p>
          <a:pPr algn="ctr">
            <a:lnSpc>
              <a:spcPct val="150000"/>
            </a:lnSpc>
          </a:pPr>
          <a:r>
            <a:rPr lang="es-VE" sz="1800" dirty="0" smtClean="0"/>
            <a:t>Si la meta (menor de 160-95 mmHg) no se alcanzaba a los 2 meses de la visita o después, se realizaban ajustes, inicialmente redoblando la dosis de los IECA o </a:t>
          </a:r>
          <a:r>
            <a:rPr lang="es-VE" sz="1800" dirty="0" err="1" smtClean="0"/>
            <a:t>calcioantagonistas</a:t>
          </a:r>
          <a:r>
            <a:rPr lang="es-VE" sz="1800" dirty="0" smtClean="0"/>
            <a:t> como el primer paso</a:t>
          </a:r>
          <a:endParaRPr lang="es-ES" sz="1800" dirty="0"/>
        </a:p>
      </dgm:t>
    </dgm:pt>
    <dgm:pt modelId="{791B8F8A-96A2-4D64-9F07-DA5736B094A8}" type="parTrans" cxnId="{298C9703-4608-4989-8CD3-892F9EB57670}">
      <dgm:prSet/>
      <dgm:spPr/>
      <dgm:t>
        <a:bodyPr/>
        <a:lstStyle/>
        <a:p>
          <a:endParaRPr lang="es-ES"/>
        </a:p>
      </dgm:t>
    </dgm:pt>
    <dgm:pt modelId="{CBA506FA-B4BB-4887-B7E3-BCD538CF6B5D}" type="sibTrans" cxnId="{298C9703-4608-4989-8CD3-892F9EB57670}">
      <dgm:prSet/>
      <dgm:spPr/>
      <dgm:t>
        <a:bodyPr/>
        <a:lstStyle/>
        <a:p>
          <a:endParaRPr lang="es-ES"/>
        </a:p>
      </dgm:t>
    </dgm:pt>
    <dgm:pt modelId="{28BD77F1-71B5-48D0-8F05-C5F092A47D9E}">
      <dgm:prSet phldrT="[Texto]" phldr="1" custT="1"/>
      <dgm:spPr/>
      <dgm:t>
        <a:bodyPr/>
        <a:lstStyle/>
        <a:p>
          <a:pPr algn="ctr">
            <a:lnSpc>
              <a:spcPct val="150000"/>
            </a:lnSpc>
          </a:pPr>
          <a:endParaRPr lang="es-ES" sz="1800" dirty="0"/>
        </a:p>
      </dgm:t>
    </dgm:pt>
    <dgm:pt modelId="{E6CD9E9D-98D3-4B0E-B89D-6C0A5766BF64}" type="parTrans" cxnId="{03108A92-BE05-41C9-8E54-4FB5589812F4}">
      <dgm:prSet/>
      <dgm:spPr/>
      <dgm:t>
        <a:bodyPr/>
        <a:lstStyle/>
        <a:p>
          <a:endParaRPr lang="es-ES"/>
        </a:p>
      </dgm:t>
    </dgm:pt>
    <dgm:pt modelId="{95150CAE-61A7-4B3E-B0EF-4F7176C5A323}" type="sibTrans" cxnId="{03108A92-BE05-41C9-8E54-4FB5589812F4}">
      <dgm:prSet/>
      <dgm:spPr/>
      <dgm:t>
        <a:bodyPr/>
        <a:lstStyle/>
        <a:p>
          <a:endParaRPr lang="es-ES"/>
        </a:p>
      </dgm:t>
    </dgm:pt>
    <dgm:pt modelId="{FC0BB64B-239A-48A0-A74D-7B2EC1083B15}">
      <dgm:prSet phldrT="[Texto]" custT="1"/>
      <dgm:spPr>
        <a:ln>
          <a:solidFill>
            <a:schemeClr val="tx1"/>
          </a:solidFill>
        </a:ln>
      </dgm:spPr>
      <dgm:t>
        <a:bodyPr/>
        <a:lstStyle/>
        <a:p>
          <a:pPr algn="ctr">
            <a:lnSpc>
              <a:spcPct val="150000"/>
            </a:lnSpc>
          </a:pPr>
          <a:r>
            <a:rPr lang="es-VE" sz="1800" dirty="0" smtClean="0"/>
            <a:t>Si la meta no se alcanzaba, un BB podría ser añadido a los </a:t>
          </a:r>
          <a:r>
            <a:rPr lang="es-VE" sz="1800" dirty="0" err="1" smtClean="0"/>
            <a:t>calcioantagonistas</a:t>
          </a:r>
          <a:r>
            <a:rPr lang="es-VE" sz="1800" dirty="0" smtClean="0"/>
            <a:t> y la </a:t>
          </a:r>
          <a:r>
            <a:rPr lang="es-VE" sz="1800" dirty="0" err="1" smtClean="0"/>
            <a:t>hidroclorotiazida</a:t>
          </a:r>
          <a:r>
            <a:rPr lang="es-VE" sz="1800" dirty="0" smtClean="0"/>
            <a:t> a los IECA en los grupos respectivos</a:t>
          </a:r>
          <a:endParaRPr lang="es-ES" sz="1800" dirty="0"/>
        </a:p>
      </dgm:t>
    </dgm:pt>
    <dgm:pt modelId="{8CFF49BB-17E0-4DC2-9EE4-C17A91AF8610}" type="parTrans" cxnId="{A6355D69-95A0-4DE0-A25D-62216C69616B}">
      <dgm:prSet/>
      <dgm:spPr/>
      <dgm:t>
        <a:bodyPr/>
        <a:lstStyle/>
        <a:p>
          <a:endParaRPr lang="es-ES"/>
        </a:p>
      </dgm:t>
    </dgm:pt>
    <dgm:pt modelId="{5D44880A-A866-4EAF-AFCC-B95E08130828}" type="sibTrans" cxnId="{A6355D69-95A0-4DE0-A25D-62216C69616B}">
      <dgm:prSet/>
      <dgm:spPr/>
      <dgm:t>
        <a:bodyPr/>
        <a:lstStyle/>
        <a:p>
          <a:endParaRPr lang="es-ES"/>
        </a:p>
      </dgm:t>
    </dgm:pt>
    <dgm:pt modelId="{07F6F149-5760-4290-8639-C2E4CF0B210F}">
      <dgm:prSet phldrT="[Texto]" phldr="1" custT="1"/>
      <dgm:spPr>
        <a:ln>
          <a:solidFill>
            <a:schemeClr val="tx1"/>
          </a:solidFill>
        </a:ln>
      </dgm:spPr>
      <dgm:t>
        <a:bodyPr/>
        <a:lstStyle/>
        <a:p>
          <a:pPr algn="ctr">
            <a:lnSpc>
              <a:spcPct val="150000"/>
            </a:lnSpc>
          </a:pPr>
          <a:endParaRPr lang="es-ES" sz="1800" dirty="0"/>
        </a:p>
      </dgm:t>
    </dgm:pt>
    <dgm:pt modelId="{39BB37B9-9123-4B36-9D03-D19521D56FAB}" type="parTrans" cxnId="{DCA1D8D7-0E0A-4869-8453-3780B7A4F5B2}">
      <dgm:prSet/>
      <dgm:spPr/>
      <dgm:t>
        <a:bodyPr/>
        <a:lstStyle/>
        <a:p>
          <a:endParaRPr lang="es-ES"/>
        </a:p>
      </dgm:t>
    </dgm:pt>
    <dgm:pt modelId="{0D90F8C3-7F17-4D10-A74A-F74113DD64A8}" type="sibTrans" cxnId="{DCA1D8D7-0E0A-4869-8453-3780B7A4F5B2}">
      <dgm:prSet/>
      <dgm:spPr/>
      <dgm:t>
        <a:bodyPr/>
        <a:lstStyle/>
        <a:p>
          <a:endParaRPr lang="es-ES"/>
        </a:p>
      </dgm:t>
    </dgm:pt>
    <dgm:pt modelId="{C8E7A978-537D-4398-9293-03AA2BF80C60}">
      <dgm:prSet phldrT="[Texto]" custT="1"/>
      <dgm:spPr/>
      <dgm:t>
        <a:bodyPr/>
        <a:lstStyle/>
        <a:p>
          <a:pPr algn="ctr">
            <a:lnSpc>
              <a:spcPct val="150000"/>
            </a:lnSpc>
          </a:pPr>
          <a:r>
            <a:rPr lang="es-VE" sz="1800" dirty="0" smtClean="0"/>
            <a:t>En el grupo de los convencionales, si no alcanzaba la meta con los BB o diuréticos solos, se les administraba una combinación de los dos</a:t>
          </a:r>
          <a:endParaRPr lang="es-ES" sz="1800" dirty="0"/>
        </a:p>
      </dgm:t>
    </dgm:pt>
    <dgm:pt modelId="{245451C7-11CF-4B57-A392-554296098187}" type="parTrans" cxnId="{39EE8720-1A83-4D6F-AA72-14AFA753B741}">
      <dgm:prSet/>
      <dgm:spPr/>
      <dgm:t>
        <a:bodyPr/>
        <a:lstStyle/>
        <a:p>
          <a:endParaRPr lang="es-ES"/>
        </a:p>
      </dgm:t>
    </dgm:pt>
    <dgm:pt modelId="{CABDC75B-3E11-41E7-BF77-EF1C9E4F331E}" type="sibTrans" cxnId="{39EE8720-1A83-4D6F-AA72-14AFA753B741}">
      <dgm:prSet/>
      <dgm:spPr/>
      <dgm:t>
        <a:bodyPr/>
        <a:lstStyle/>
        <a:p>
          <a:endParaRPr lang="es-ES"/>
        </a:p>
      </dgm:t>
    </dgm:pt>
    <dgm:pt modelId="{9336F311-A717-4CFF-A71A-03A1E5DC87ED}">
      <dgm:prSet custT="1"/>
      <dgm:spPr/>
      <dgm:t>
        <a:bodyPr/>
        <a:lstStyle/>
        <a:p>
          <a:pPr algn="ctr">
            <a:lnSpc>
              <a:spcPct val="150000"/>
            </a:lnSpc>
          </a:pPr>
          <a:endParaRPr lang="es-VE" sz="1800" dirty="0"/>
        </a:p>
      </dgm:t>
    </dgm:pt>
    <dgm:pt modelId="{CEFF5531-7B8E-4BD6-8382-5C9B27CF4C28}" type="parTrans" cxnId="{62498CC3-FDE5-4F74-A772-D6EC80972890}">
      <dgm:prSet/>
      <dgm:spPr/>
      <dgm:t>
        <a:bodyPr/>
        <a:lstStyle/>
        <a:p>
          <a:endParaRPr lang="es-ES"/>
        </a:p>
      </dgm:t>
    </dgm:pt>
    <dgm:pt modelId="{5122CC60-404E-4678-90B5-BDA73B5C6109}" type="sibTrans" cxnId="{62498CC3-FDE5-4F74-A772-D6EC80972890}">
      <dgm:prSet/>
      <dgm:spPr/>
      <dgm:t>
        <a:bodyPr/>
        <a:lstStyle/>
        <a:p>
          <a:endParaRPr lang="es-ES"/>
        </a:p>
      </dgm:t>
    </dgm:pt>
    <dgm:pt modelId="{EFD0C537-2EA9-4986-A020-D7D6921A080C}">
      <dgm:prSet custT="1"/>
      <dgm:spPr>
        <a:ln>
          <a:solidFill>
            <a:schemeClr val="tx1"/>
          </a:solidFill>
        </a:ln>
      </dgm:spPr>
      <dgm:t>
        <a:bodyPr/>
        <a:lstStyle/>
        <a:p>
          <a:pPr algn="ctr">
            <a:lnSpc>
              <a:spcPct val="150000"/>
            </a:lnSpc>
          </a:pPr>
          <a:endParaRPr lang="es-VE" sz="1800" dirty="0"/>
        </a:p>
      </dgm:t>
    </dgm:pt>
    <dgm:pt modelId="{CF226173-DB53-4371-A24C-9CC1029CC764}" type="parTrans" cxnId="{808F98C3-7848-457C-9259-2795F9F35148}">
      <dgm:prSet/>
      <dgm:spPr/>
      <dgm:t>
        <a:bodyPr/>
        <a:lstStyle/>
        <a:p>
          <a:endParaRPr lang="es-ES"/>
        </a:p>
      </dgm:t>
    </dgm:pt>
    <dgm:pt modelId="{BACCC6CC-09D2-4B04-A6F4-D8B6A2E2D9BD}" type="sibTrans" cxnId="{808F98C3-7848-457C-9259-2795F9F35148}">
      <dgm:prSet/>
      <dgm:spPr/>
      <dgm:t>
        <a:bodyPr/>
        <a:lstStyle/>
        <a:p>
          <a:endParaRPr lang="es-ES"/>
        </a:p>
      </dgm:t>
    </dgm:pt>
    <dgm:pt modelId="{3BC0BA02-2B0E-462B-AAD6-6EBE4343369C}" type="pres">
      <dgm:prSet presAssocID="{8C90535D-229D-4BC1-9BD0-EA740DDBAF33}" presName="Name0" presStyleCnt="0">
        <dgm:presLayoutVars>
          <dgm:dir/>
          <dgm:animLvl val="lvl"/>
          <dgm:resizeHandles val="exact"/>
        </dgm:presLayoutVars>
      </dgm:prSet>
      <dgm:spPr/>
      <dgm:t>
        <a:bodyPr/>
        <a:lstStyle/>
        <a:p>
          <a:endParaRPr lang="es-ES"/>
        </a:p>
      </dgm:t>
    </dgm:pt>
    <dgm:pt modelId="{FD9BB801-1C2D-43CE-93C9-E1EDF105FBDA}" type="pres">
      <dgm:prSet presAssocID="{51EA3107-8A14-4CEC-8657-CD5C61049CBC}" presName="compositeNode" presStyleCnt="0">
        <dgm:presLayoutVars>
          <dgm:bulletEnabled val="1"/>
        </dgm:presLayoutVars>
      </dgm:prSet>
      <dgm:spPr/>
    </dgm:pt>
    <dgm:pt modelId="{75963EA4-CB5A-4DC1-BFAE-033EB636E604}" type="pres">
      <dgm:prSet presAssocID="{51EA3107-8A14-4CEC-8657-CD5C61049CBC}" presName="bgRect" presStyleLbl="node1" presStyleIdx="0" presStyleCnt="3" custScaleX="110872" custScaleY="117358"/>
      <dgm:spPr/>
      <dgm:t>
        <a:bodyPr/>
        <a:lstStyle/>
        <a:p>
          <a:endParaRPr lang="es-ES"/>
        </a:p>
      </dgm:t>
    </dgm:pt>
    <dgm:pt modelId="{1C5DBD7A-E9C4-4007-8424-03C49A71977E}" type="pres">
      <dgm:prSet presAssocID="{51EA3107-8A14-4CEC-8657-CD5C61049CBC}" presName="parentNode" presStyleLbl="node1" presStyleIdx="0" presStyleCnt="3">
        <dgm:presLayoutVars>
          <dgm:chMax val="0"/>
          <dgm:bulletEnabled val="1"/>
        </dgm:presLayoutVars>
      </dgm:prSet>
      <dgm:spPr/>
      <dgm:t>
        <a:bodyPr/>
        <a:lstStyle/>
        <a:p>
          <a:endParaRPr lang="es-ES"/>
        </a:p>
      </dgm:t>
    </dgm:pt>
    <dgm:pt modelId="{4EB0DC32-C8E6-4AA1-B763-41C9C3513283}" type="pres">
      <dgm:prSet presAssocID="{51EA3107-8A14-4CEC-8657-CD5C61049CBC}" presName="childNode" presStyleLbl="node1" presStyleIdx="0" presStyleCnt="3">
        <dgm:presLayoutVars>
          <dgm:bulletEnabled val="1"/>
        </dgm:presLayoutVars>
      </dgm:prSet>
      <dgm:spPr/>
      <dgm:t>
        <a:bodyPr/>
        <a:lstStyle/>
        <a:p>
          <a:endParaRPr lang="es-ES"/>
        </a:p>
      </dgm:t>
    </dgm:pt>
    <dgm:pt modelId="{D79D9477-0613-4DFF-B7CC-12D9D62C9AFC}" type="pres">
      <dgm:prSet presAssocID="{F9084948-338D-47E9-A0EA-7C3050FF34A3}" presName="hSp" presStyleCnt="0"/>
      <dgm:spPr/>
    </dgm:pt>
    <dgm:pt modelId="{79C4EBD2-B524-4C9B-8A53-10198705AD93}" type="pres">
      <dgm:prSet presAssocID="{F9084948-338D-47E9-A0EA-7C3050FF34A3}" presName="vProcSp" presStyleCnt="0"/>
      <dgm:spPr/>
    </dgm:pt>
    <dgm:pt modelId="{01C9FC62-8800-48A2-B942-6B27B3C26A0A}" type="pres">
      <dgm:prSet presAssocID="{F9084948-338D-47E9-A0EA-7C3050FF34A3}" presName="vSp1" presStyleCnt="0"/>
      <dgm:spPr/>
    </dgm:pt>
    <dgm:pt modelId="{41FE469B-9537-4121-A8B4-3CE12466EBAE}" type="pres">
      <dgm:prSet presAssocID="{F9084948-338D-47E9-A0EA-7C3050FF34A3}" presName="simulatedConn" presStyleLbl="solidFgAcc1" presStyleIdx="0" presStyleCnt="2"/>
      <dgm:spPr>
        <a:ln>
          <a:solidFill>
            <a:schemeClr val="tx1"/>
          </a:solidFill>
        </a:ln>
      </dgm:spPr>
    </dgm:pt>
    <dgm:pt modelId="{DC85449E-98A2-4DF7-9235-B49EA8C02125}" type="pres">
      <dgm:prSet presAssocID="{F9084948-338D-47E9-A0EA-7C3050FF34A3}" presName="vSp2" presStyleCnt="0"/>
      <dgm:spPr/>
    </dgm:pt>
    <dgm:pt modelId="{C6244346-09CC-4B81-91BB-9EA7450C318D}" type="pres">
      <dgm:prSet presAssocID="{F9084948-338D-47E9-A0EA-7C3050FF34A3}" presName="sibTrans" presStyleCnt="0"/>
      <dgm:spPr/>
    </dgm:pt>
    <dgm:pt modelId="{CF4DF9D4-4AEB-4670-85FD-5B5FD5CEF371}" type="pres">
      <dgm:prSet presAssocID="{28BD77F1-71B5-48D0-8F05-C5F092A47D9E}" presName="compositeNode" presStyleCnt="0">
        <dgm:presLayoutVars>
          <dgm:bulletEnabled val="1"/>
        </dgm:presLayoutVars>
      </dgm:prSet>
      <dgm:spPr/>
    </dgm:pt>
    <dgm:pt modelId="{CA478E0D-F33C-42F2-997D-86D135EB0B18}" type="pres">
      <dgm:prSet presAssocID="{28BD77F1-71B5-48D0-8F05-C5F092A47D9E}" presName="bgRect" presStyleLbl="node1" presStyleIdx="1" presStyleCnt="3" custScaleX="101388" custScaleY="117358"/>
      <dgm:spPr/>
      <dgm:t>
        <a:bodyPr/>
        <a:lstStyle/>
        <a:p>
          <a:endParaRPr lang="es-ES"/>
        </a:p>
      </dgm:t>
    </dgm:pt>
    <dgm:pt modelId="{5B883F12-B0B7-450E-A3E2-5E5F6136B712}" type="pres">
      <dgm:prSet presAssocID="{28BD77F1-71B5-48D0-8F05-C5F092A47D9E}" presName="parentNode" presStyleLbl="node1" presStyleIdx="1" presStyleCnt="3">
        <dgm:presLayoutVars>
          <dgm:chMax val="0"/>
          <dgm:bulletEnabled val="1"/>
        </dgm:presLayoutVars>
      </dgm:prSet>
      <dgm:spPr/>
      <dgm:t>
        <a:bodyPr/>
        <a:lstStyle/>
        <a:p>
          <a:endParaRPr lang="es-ES"/>
        </a:p>
      </dgm:t>
    </dgm:pt>
    <dgm:pt modelId="{B26A2030-3363-48E4-BC5A-72B7722016FD}" type="pres">
      <dgm:prSet presAssocID="{28BD77F1-71B5-48D0-8F05-C5F092A47D9E}" presName="childNode" presStyleLbl="node1" presStyleIdx="1" presStyleCnt="3">
        <dgm:presLayoutVars>
          <dgm:bulletEnabled val="1"/>
        </dgm:presLayoutVars>
      </dgm:prSet>
      <dgm:spPr/>
      <dgm:t>
        <a:bodyPr/>
        <a:lstStyle/>
        <a:p>
          <a:endParaRPr lang="es-ES"/>
        </a:p>
      </dgm:t>
    </dgm:pt>
    <dgm:pt modelId="{383C8D01-8226-4243-A68F-982E16F01E25}" type="pres">
      <dgm:prSet presAssocID="{95150CAE-61A7-4B3E-B0EF-4F7176C5A323}" presName="hSp" presStyleCnt="0"/>
      <dgm:spPr/>
    </dgm:pt>
    <dgm:pt modelId="{D41B9E97-B9A8-4FDD-9B86-286A952756D7}" type="pres">
      <dgm:prSet presAssocID="{95150CAE-61A7-4B3E-B0EF-4F7176C5A323}" presName="vProcSp" presStyleCnt="0"/>
      <dgm:spPr/>
    </dgm:pt>
    <dgm:pt modelId="{CCBDF39F-92E2-44F1-80A8-668448CB250C}" type="pres">
      <dgm:prSet presAssocID="{95150CAE-61A7-4B3E-B0EF-4F7176C5A323}" presName="vSp1" presStyleCnt="0"/>
      <dgm:spPr/>
    </dgm:pt>
    <dgm:pt modelId="{9704FAC1-3E58-475C-835D-C8DD831B35CC}" type="pres">
      <dgm:prSet presAssocID="{95150CAE-61A7-4B3E-B0EF-4F7176C5A323}" presName="simulatedConn" presStyleLbl="solidFgAcc1" presStyleIdx="1" presStyleCnt="2"/>
      <dgm:spPr>
        <a:ln>
          <a:solidFill>
            <a:schemeClr val="tx1"/>
          </a:solidFill>
        </a:ln>
      </dgm:spPr>
    </dgm:pt>
    <dgm:pt modelId="{B1D14204-2B8F-426A-AA81-34D9024DA245}" type="pres">
      <dgm:prSet presAssocID="{95150CAE-61A7-4B3E-B0EF-4F7176C5A323}" presName="vSp2" presStyleCnt="0"/>
      <dgm:spPr/>
    </dgm:pt>
    <dgm:pt modelId="{27BADA26-30F2-4C94-B8D9-A2FAF65D653C}" type="pres">
      <dgm:prSet presAssocID="{95150CAE-61A7-4B3E-B0EF-4F7176C5A323}" presName="sibTrans" presStyleCnt="0"/>
      <dgm:spPr/>
    </dgm:pt>
    <dgm:pt modelId="{79970CC1-C71E-4FCA-B218-0D4903A1E4BF}" type="pres">
      <dgm:prSet presAssocID="{07F6F149-5760-4290-8639-C2E4CF0B210F}" presName="compositeNode" presStyleCnt="0">
        <dgm:presLayoutVars>
          <dgm:bulletEnabled val="1"/>
        </dgm:presLayoutVars>
      </dgm:prSet>
      <dgm:spPr/>
    </dgm:pt>
    <dgm:pt modelId="{E8D962A8-B480-42EC-A44A-B6218D617EA1}" type="pres">
      <dgm:prSet presAssocID="{07F6F149-5760-4290-8639-C2E4CF0B210F}" presName="bgRect" presStyleLbl="node1" presStyleIdx="2" presStyleCnt="3" custScaleX="96262" custScaleY="117358"/>
      <dgm:spPr/>
      <dgm:t>
        <a:bodyPr/>
        <a:lstStyle/>
        <a:p>
          <a:endParaRPr lang="es-ES"/>
        </a:p>
      </dgm:t>
    </dgm:pt>
    <dgm:pt modelId="{5B30A087-72AF-4490-8C10-C12C9B6C571C}" type="pres">
      <dgm:prSet presAssocID="{07F6F149-5760-4290-8639-C2E4CF0B210F}" presName="parentNode" presStyleLbl="node1" presStyleIdx="2" presStyleCnt="3">
        <dgm:presLayoutVars>
          <dgm:chMax val="0"/>
          <dgm:bulletEnabled val="1"/>
        </dgm:presLayoutVars>
      </dgm:prSet>
      <dgm:spPr/>
      <dgm:t>
        <a:bodyPr/>
        <a:lstStyle/>
        <a:p>
          <a:endParaRPr lang="es-ES"/>
        </a:p>
      </dgm:t>
    </dgm:pt>
    <dgm:pt modelId="{978AD990-47CF-47D1-A4F5-D08CDCCAB920}" type="pres">
      <dgm:prSet presAssocID="{07F6F149-5760-4290-8639-C2E4CF0B210F}" presName="childNode" presStyleLbl="node1" presStyleIdx="2" presStyleCnt="3">
        <dgm:presLayoutVars>
          <dgm:bulletEnabled val="1"/>
        </dgm:presLayoutVars>
      </dgm:prSet>
      <dgm:spPr/>
      <dgm:t>
        <a:bodyPr/>
        <a:lstStyle/>
        <a:p>
          <a:endParaRPr lang="es-ES"/>
        </a:p>
      </dgm:t>
    </dgm:pt>
  </dgm:ptLst>
  <dgm:cxnLst>
    <dgm:cxn modelId="{66489BC9-6B5A-4AAF-A055-23A4D6D9BB2E}" type="presOf" srcId="{51EA3107-8A14-4CEC-8657-CD5C61049CBC}" destId="{75963EA4-CB5A-4DC1-BFAE-033EB636E604}" srcOrd="0" destOrd="0" presId="urn:microsoft.com/office/officeart/2005/8/layout/hProcess7"/>
    <dgm:cxn modelId="{7D409BF4-7CD9-49B4-8D92-32D816DAF0F6}" type="presOf" srcId="{07F6F149-5760-4290-8639-C2E4CF0B210F}" destId="{5B30A087-72AF-4490-8C10-C12C9B6C571C}" srcOrd="1" destOrd="0" presId="urn:microsoft.com/office/officeart/2005/8/layout/hProcess7"/>
    <dgm:cxn modelId="{1150100C-E830-4BD1-9977-596969ED4EE8}" type="presOf" srcId="{07F6F149-5760-4290-8639-C2E4CF0B210F}" destId="{E8D962A8-B480-42EC-A44A-B6218D617EA1}" srcOrd="0" destOrd="0" presId="urn:microsoft.com/office/officeart/2005/8/layout/hProcess7"/>
    <dgm:cxn modelId="{1213045F-5888-4C38-B051-508C160989F2}" type="presOf" srcId="{364E606C-1886-4621-8978-FE180EC74525}" destId="{4EB0DC32-C8E6-4AA1-B763-41C9C3513283}" srcOrd="0" destOrd="0" presId="urn:microsoft.com/office/officeart/2005/8/layout/hProcess7"/>
    <dgm:cxn modelId="{10AACC27-40C8-4433-8504-AF829328163C}" type="presOf" srcId="{C8E7A978-537D-4398-9293-03AA2BF80C60}" destId="{978AD990-47CF-47D1-A4F5-D08CDCCAB920}" srcOrd="0" destOrd="0" presId="urn:microsoft.com/office/officeart/2005/8/layout/hProcess7"/>
    <dgm:cxn modelId="{DCA1D8D7-0E0A-4869-8453-3780B7A4F5B2}" srcId="{8C90535D-229D-4BC1-9BD0-EA740DDBAF33}" destId="{07F6F149-5760-4290-8639-C2E4CF0B210F}" srcOrd="2" destOrd="0" parTransId="{39BB37B9-9123-4B36-9D03-D19521D56FAB}" sibTransId="{0D90F8C3-7F17-4D10-A74A-F74113DD64A8}"/>
    <dgm:cxn modelId="{808F98C3-7848-457C-9259-2795F9F35148}" srcId="{28BD77F1-71B5-48D0-8F05-C5F092A47D9E}" destId="{EFD0C537-2EA9-4986-A020-D7D6921A080C}" srcOrd="1" destOrd="0" parTransId="{CF226173-DB53-4371-A24C-9CC1029CC764}" sibTransId="{BACCC6CC-09D2-4B04-A6F4-D8B6A2E2D9BD}"/>
    <dgm:cxn modelId="{66278166-3D19-42D4-9674-FAB5A646EE7F}" type="presOf" srcId="{51EA3107-8A14-4CEC-8657-CD5C61049CBC}" destId="{1C5DBD7A-E9C4-4007-8424-03C49A71977E}" srcOrd="1" destOrd="0" presId="urn:microsoft.com/office/officeart/2005/8/layout/hProcess7"/>
    <dgm:cxn modelId="{79832D41-D2FC-4381-AE94-D48696457AC0}" type="presOf" srcId="{8C90535D-229D-4BC1-9BD0-EA740DDBAF33}" destId="{3BC0BA02-2B0E-462B-AAD6-6EBE4343369C}" srcOrd="0" destOrd="0" presId="urn:microsoft.com/office/officeart/2005/8/layout/hProcess7"/>
    <dgm:cxn modelId="{A6355D69-95A0-4DE0-A25D-62216C69616B}" srcId="{28BD77F1-71B5-48D0-8F05-C5F092A47D9E}" destId="{FC0BB64B-239A-48A0-A74D-7B2EC1083B15}" srcOrd="0" destOrd="0" parTransId="{8CFF49BB-17E0-4DC2-9EE4-C17A91AF8610}" sibTransId="{5D44880A-A866-4EAF-AFCC-B95E08130828}"/>
    <dgm:cxn modelId="{A8F5B9D7-B7C7-49C1-8A3C-6BE3B7164F5B}" type="presOf" srcId="{28BD77F1-71B5-48D0-8F05-C5F092A47D9E}" destId="{CA478E0D-F33C-42F2-997D-86D135EB0B18}" srcOrd="0" destOrd="0" presId="urn:microsoft.com/office/officeart/2005/8/layout/hProcess7"/>
    <dgm:cxn modelId="{62498CC3-FDE5-4F74-A772-D6EC80972890}" srcId="{51EA3107-8A14-4CEC-8657-CD5C61049CBC}" destId="{9336F311-A717-4CFF-A71A-03A1E5DC87ED}" srcOrd="1" destOrd="0" parTransId="{CEFF5531-7B8E-4BD6-8382-5C9B27CF4C28}" sibTransId="{5122CC60-404E-4678-90B5-BDA73B5C6109}"/>
    <dgm:cxn modelId="{DC794C84-4017-4E7B-A1A8-CD82C0047274}" type="presOf" srcId="{EFD0C537-2EA9-4986-A020-D7D6921A080C}" destId="{B26A2030-3363-48E4-BC5A-72B7722016FD}" srcOrd="0" destOrd="1" presId="urn:microsoft.com/office/officeart/2005/8/layout/hProcess7"/>
    <dgm:cxn modelId="{D1280FE7-0A03-4B6E-884E-6CB2732A41D4}" type="presOf" srcId="{28BD77F1-71B5-48D0-8F05-C5F092A47D9E}" destId="{5B883F12-B0B7-450E-A3E2-5E5F6136B712}" srcOrd="1" destOrd="0" presId="urn:microsoft.com/office/officeart/2005/8/layout/hProcess7"/>
    <dgm:cxn modelId="{03108A92-BE05-41C9-8E54-4FB5589812F4}" srcId="{8C90535D-229D-4BC1-9BD0-EA740DDBAF33}" destId="{28BD77F1-71B5-48D0-8F05-C5F092A47D9E}" srcOrd="1" destOrd="0" parTransId="{E6CD9E9D-98D3-4B0E-B89D-6C0A5766BF64}" sibTransId="{95150CAE-61A7-4B3E-B0EF-4F7176C5A323}"/>
    <dgm:cxn modelId="{35C198EA-D3F6-415C-8E39-34E3BEFFA58F}" type="presOf" srcId="{FC0BB64B-239A-48A0-A74D-7B2EC1083B15}" destId="{B26A2030-3363-48E4-BC5A-72B7722016FD}" srcOrd="0" destOrd="0" presId="urn:microsoft.com/office/officeart/2005/8/layout/hProcess7"/>
    <dgm:cxn modelId="{39EE8720-1A83-4D6F-AA72-14AFA753B741}" srcId="{07F6F149-5760-4290-8639-C2E4CF0B210F}" destId="{C8E7A978-537D-4398-9293-03AA2BF80C60}" srcOrd="0" destOrd="0" parTransId="{245451C7-11CF-4B57-A392-554296098187}" sibTransId="{CABDC75B-3E11-41E7-BF77-EF1C9E4F331E}"/>
    <dgm:cxn modelId="{11DB9684-3786-400D-9CF7-BE36B960BC81}" srcId="{8C90535D-229D-4BC1-9BD0-EA740DDBAF33}" destId="{51EA3107-8A14-4CEC-8657-CD5C61049CBC}" srcOrd="0" destOrd="0" parTransId="{E2EB0258-CC38-45C3-8E72-CFB68F6A270C}" sibTransId="{F9084948-338D-47E9-A0EA-7C3050FF34A3}"/>
    <dgm:cxn modelId="{E8E357DA-06CD-4B0B-B366-FB6AF6675051}" type="presOf" srcId="{9336F311-A717-4CFF-A71A-03A1E5DC87ED}" destId="{4EB0DC32-C8E6-4AA1-B763-41C9C3513283}" srcOrd="0" destOrd="1" presId="urn:microsoft.com/office/officeart/2005/8/layout/hProcess7"/>
    <dgm:cxn modelId="{298C9703-4608-4989-8CD3-892F9EB57670}" srcId="{51EA3107-8A14-4CEC-8657-CD5C61049CBC}" destId="{364E606C-1886-4621-8978-FE180EC74525}" srcOrd="0" destOrd="0" parTransId="{791B8F8A-96A2-4D64-9F07-DA5736B094A8}" sibTransId="{CBA506FA-B4BB-4887-B7E3-BCD538CF6B5D}"/>
    <dgm:cxn modelId="{123E2233-F51A-4838-B3F5-107F13770DAA}" type="presParOf" srcId="{3BC0BA02-2B0E-462B-AAD6-6EBE4343369C}" destId="{FD9BB801-1C2D-43CE-93C9-E1EDF105FBDA}" srcOrd="0" destOrd="0" presId="urn:microsoft.com/office/officeart/2005/8/layout/hProcess7"/>
    <dgm:cxn modelId="{51466512-675D-4E1D-9224-FB4EF4B08037}" type="presParOf" srcId="{FD9BB801-1C2D-43CE-93C9-E1EDF105FBDA}" destId="{75963EA4-CB5A-4DC1-BFAE-033EB636E604}" srcOrd="0" destOrd="0" presId="urn:microsoft.com/office/officeart/2005/8/layout/hProcess7"/>
    <dgm:cxn modelId="{DEBDA99B-63AD-47EB-8D72-57C3763DF247}" type="presParOf" srcId="{FD9BB801-1C2D-43CE-93C9-E1EDF105FBDA}" destId="{1C5DBD7A-E9C4-4007-8424-03C49A71977E}" srcOrd="1" destOrd="0" presId="urn:microsoft.com/office/officeart/2005/8/layout/hProcess7"/>
    <dgm:cxn modelId="{8EDFFA9E-360B-4293-899C-3B9D1CB19CBB}" type="presParOf" srcId="{FD9BB801-1C2D-43CE-93C9-E1EDF105FBDA}" destId="{4EB0DC32-C8E6-4AA1-B763-41C9C3513283}" srcOrd="2" destOrd="0" presId="urn:microsoft.com/office/officeart/2005/8/layout/hProcess7"/>
    <dgm:cxn modelId="{1AA48193-400D-46DF-B40B-36878EE9D308}" type="presParOf" srcId="{3BC0BA02-2B0E-462B-AAD6-6EBE4343369C}" destId="{D79D9477-0613-4DFF-B7CC-12D9D62C9AFC}" srcOrd="1" destOrd="0" presId="urn:microsoft.com/office/officeart/2005/8/layout/hProcess7"/>
    <dgm:cxn modelId="{5D34316E-35D1-4525-95F5-9D8C9E1E6997}" type="presParOf" srcId="{3BC0BA02-2B0E-462B-AAD6-6EBE4343369C}" destId="{79C4EBD2-B524-4C9B-8A53-10198705AD93}" srcOrd="2" destOrd="0" presId="urn:microsoft.com/office/officeart/2005/8/layout/hProcess7"/>
    <dgm:cxn modelId="{269ED901-7A97-48AE-B0C8-02A100938BAF}" type="presParOf" srcId="{79C4EBD2-B524-4C9B-8A53-10198705AD93}" destId="{01C9FC62-8800-48A2-B942-6B27B3C26A0A}" srcOrd="0" destOrd="0" presId="urn:microsoft.com/office/officeart/2005/8/layout/hProcess7"/>
    <dgm:cxn modelId="{3D5C48B4-6B81-4329-B431-8B880509DAD0}" type="presParOf" srcId="{79C4EBD2-B524-4C9B-8A53-10198705AD93}" destId="{41FE469B-9537-4121-A8B4-3CE12466EBAE}" srcOrd="1" destOrd="0" presId="urn:microsoft.com/office/officeart/2005/8/layout/hProcess7"/>
    <dgm:cxn modelId="{C44A94DC-E025-43A6-8E73-2C0FF9F665F9}" type="presParOf" srcId="{79C4EBD2-B524-4C9B-8A53-10198705AD93}" destId="{DC85449E-98A2-4DF7-9235-B49EA8C02125}" srcOrd="2" destOrd="0" presId="urn:microsoft.com/office/officeart/2005/8/layout/hProcess7"/>
    <dgm:cxn modelId="{60CB1DD0-5C6F-49DA-B027-1C0FA2182DEA}" type="presParOf" srcId="{3BC0BA02-2B0E-462B-AAD6-6EBE4343369C}" destId="{C6244346-09CC-4B81-91BB-9EA7450C318D}" srcOrd="3" destOrd="0" presId="urn:microsoft.com/office/officeart/2005/8/layout/hProcess7"/>
    <dgm:cxn modelId="{93E858EB-BF8E-4FA8-93C6-9755341E31F0}" type="presParOf" srcId="{3BC0BA02-2B0E-462B-AAD6-6EBE4343369C}" destId="{CF4DF9D4-4AEB-4670-85FD-5B5FD5CEF371}" srcOrd="4" destOrd="0" presId="urn:microsoft.com/office/officeart/2005/8/layout/hProcess7"/>
    <dgm:cxn modelId="{4FE7B0F1-AC70-4C73-866C-61210DC9BA32}" type="presParOf" srcId="{CF4DF9D4-4AEB-4670-85FD-5B5FD5CEF371}" destId="{CA478E0D-F33C-42F2-997D-86D135EB0B18}" srcOrd="0" destOrd="0" presId="urn:microsoft.com/office/officeart/2005/8/layout/hProcess7"/>
    <dgm:cxn modelId="{F6014255-CC93-47C4-95B2-5FD20386A5C7}" type="presParOf" srcId="{CF4DF9D4-4AEB-4670-85FD-5B5FD5CEF371}" destId="{5B883F12-B0B7-450E-A3E2-5E5F6136B712}" srcOrd="1" destOrd="0" presId="urn:microsoft.com/office/officeart/2005/8/layout/hProcess7"/>
    <dgm:cxn modelId="{38ADD0C8-8635-4CAA-AEBA-F3D461466CD6}" type="presParOf" srcId="{CF4DF9D4-4AEB-4670-85FD-5B5FD5CEF371}" destId="{B26A2030-3363-48E4-BC5A-72B7722016FD}" srcOrd="2" destOrd="0" presId="urn:microsoft.com/office/officeart/2005/8/layout/hProcess7"/>
    <dgm:cxn modelId="{9E355B46-2CA3-4413-9E67-134F75285079}" type="presParOf" srcId="{3BC0BA02-2B0E-462B-AAD6-6EBE4343369C}" destId="{383C8D01-8226-4243-A68F-982E16F01E25}" srcOrd="5" destOrd="0" presId="urn:microsoft.com/office/officeart/2005/8/layout/hProcess7"/>
    <dgm:cxn modelId="{26665C64-FD3F-4E0E-9182-D718C383D0F9}" type="presParOf" srcId="{3BC0BA02-2B0E-462B-AAD6-6EBE4343369C}" destId="{D41B9E97-B9A8-4FDD-9B86-286A952756D7}" srcOrd="6" destOrd="0" presId="urn:microsoft.com/office/officeart/2005/8/layout/hProcess7"/>
    <dgm:cxn modelId="{3AD2A688-CEEE-4E63-9052-B4C7C1A255F0}" type="presParOf" srcId="{D41B9E97-B9A8-4FDD-9B86-286A952756D7}" destId="{CCBDF39F-92E2-44F1-80A8-668448CB250C}" srcOrd="0" destOrd="0" presId="urn:microsoft.com/office/officeart/2005/8/layout/hProcess7"/>
    <dgm:cxn modelId="{1DC40992-CB6F-4203-88F6-060805149013}" type="presParOf" srcId="{D41B9E97-B9A8-4FDD-9B86-286A952756D7}" destId="{9704FAC1-3E58-475C-835D-C8DD831B35CC}" srcOrd="1" destOrd="0" presId="urn:microsoft.com/office/officeart/2005/8/layout/hProcess7"/>
    <dgm:cxn modelId="{9E94C9D5-3DE0-419F-8ADA-6147CBF03BD6}" type="presParOf" srcId="{D41B9E97-B9A8-4FDD-9B86-286A952756D7}" destId="{B1D14204-2B8F-426A-AA81-34D9024DA245}" srcOrd="2" destOrd="0" presId="urn:microsoft.com/office/officeart/2005/8/layout/hProcess7"/>
    <dgm:cxn modelId="{3CE25DF4-4194-4C41-8C47-D9FD98337DE6}" type="presParOf" srcId="{3BC0BA02-2B0E-462B-AAD6-6EBE4343369C}" destId="{27BADA26-30F2-4C94-B8D9-A2FAF65D653C}" srcOrd="7" destOrd="0" presId="urn:microsoft.com/office/officeart/2005/8/layout/hProcess7"/>
    <dgm:cxn modelId="{C2A9C3E7-F8FE-44FB-B62B-2622E4505B0A}" type="presParOf" srcId="{3BC0BA02-2B0E-462B-AAD6-6EBE4343369C}" destId="{79970CC1-C71E-4FCA-B218-0D4903A1E4BF}" srcOrd="8" destOrd="0" presId="urn:microsoft.com/office/officeart/2005/8/layout/hProcess7"/>
    <dgm:cxn modelId="{33B0F621-DAE7-4D09-8AF7-E9CABDD2AF1B}" type="presParOf" srcId="{79970CC1-C71E-4FCA-B218-0D4903A1E4BF}" destId="{E8D962A8-B480-42EC-A44A-B6218D617EA1}" srcOrd="0" destOrd="0" presId="urn:microsoft.com/office/officeart/2005/8/layout/hProcess7"/>
    <dgm:cxn modelId="{174DC13B-2922-46DA-8B82-7AAD60B87A68}" type="presParOf" srcId="{79970CC1-C71E-4FCA-B218-0D4903A1E4BF}" destId="{5B30A087-72AF-4490-8C10-C12C9B6C571C}" srcOrd="1" destOrd="0" presId="urn:microsoft.com/office/officeart/2005/8/layout/hProcess7"/>
    <dgm:cxn modelId="{9B96A2D8-B444-4A24-A2E9-DCA4D81A3319}" type="presParOf" srcId="{79970CC1-C71E-4FCA-B218-0D4903A1E4BF}" destId="{978AD990-47CF-47D1-A4F5-D08CDCCAB920}"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A9AAA6D-6B05-42BA-AB92-8CB3B0C5CCEA}" type="doc">
      <dgm:prSet loTypeId="urn:microsoft.com/office/officeart/2005/8/layout/hChevron3" loCatId="process" qsTypeId="urn:microsoft.com/office/officeart/2005/8/quickstyle/simple1" qsCatId="simple" csTypeId="urn:microsoft.com/office/officeart/2005/8/colors/accent1_2" csCatId="accent1" phldr="1"/>
      <dgm:spPr/>
    </dgm:pt>
    <dgm:pt modelId="{ABADBB78-7BC9-4C52-9CC5-882F41AC0E90}">
      <dgm:prSet phldrT="[Texto]"/>
      <dgm:spPr>
        <a:ln>
          <a:solidFill>
            <a:schemeClr val="tx1"/>
          </a:solidFill>
        </a:ln>
      </dgm:spPr>
      <dgm:t>
        <a:bodyPr/>
        <a:lstStyle/>
        <a:p>
          <a:r>
            <a:rPr lang="es-VE" dirty="0" smtClean="0"/>
            <a:t>En las visitas programadas, la PA se midió con un esfigmomanómetro estándar después de un descanso de 5 minutos en la posición supina</a:t>
          </a:r>
          <a:endParaRPr lang="es-ES" dirty="0"/>
        </a:p>
      </dgm:t>
    </dgm:pt>
    <dgm:pt modelId="{53EBE1E2-CE65-4FF1-AB32-B7C02ABE303A}" type="parTrans" cxnId="{37113F64-2C0E-425A-8C22-BABD8D27C18E}">
      <dgm:prSet/>
      <dgm:spPr/>
      <dgm:t>
        <a:bodyPr/>
        <a:lstStyle/>
        <a:p>
          <a:endParaRPr lang="es-ES"/>
        </a:p>
      </dgm:t>
    </dgm:pt>
    <dgm:pt modelId="{EFD491C5-0B40-4F83-ABC1-F839862AC7F5}" type="sibTrans" cxnId="{37113F64-2C0E-425A-8C22-BABD8D27C18E}">
      <dgm:prSet/>
      <dgm:spPr/>
      <dgm:t>
        <a:bodyPr/>
        <a:lstStyle/>
        <a:p>
          <a:endParaRPr lang="es-ES"/>
        </a:p>
      </dgm:t>
    </dgm:pt>
    <dgm:pt modelId="{020F35F6-C145-4852-A7CC-CA43170F7713}" type="pres">
      <dgm:prSet presAssocID="{4A9AAA6D-6B05-42BA-AB92-8CB3B0C5CCEA}" presName="Name0" presStyleCnt="0">
        <dgm:presLayoutVars>
          <dgm:dir/>
          <dgm:resizeHandles val="exact"/>
        </dgm:presLayoutVars>
      </dgm:prSet>
      <dgm:spPr/>
    </dgm:pt>
    <dgm:pt modelId="{A4211CC9-971F-418E-BF40-737AF8F40486}" type="pres">
      <dgm:prSet presAssocID="{ABADBB78-7BC9-4C52-9CC5-882F41AC0E90}" presName="parTxOnly" presStyleLbl="node1" presStyleIdx="0" presStyleCnt="1">
        <dgm:presLayoutVars>
          <dgm:bulletEnabled val="1"/>
        </dgm:presLayoutVars>
      </dgm:prSet>
      <dgm:spPr/>
      <dgm:t>
        <a:bodyPr/>
        <a:lstStyle/>
        <a:p>
          <a:endParaRPr lang="es-ES"/>
        </a:p>
      </dgm:t>
    </dgm:pt>
  </dgm:ptLst>
  <dgm:cxnLst>
    <dgm:cxn modelId="{37113F64-2C0E-425A-8C22-BABD8D27C18E}" srcId="{4A9AAA6D-6B05-42BA-AB92-8CB3B0C5CCEA}" destId="{ABADBB78-7BC9-4C52-9CC5-882F41AC0E90}" srcOrd="0" destOrd="0" parTransId="{53EBE1E2-CE65-4FF1-AB32-B7C02ABE303A}" sibTransId="{EFD491C5-0B40-4F83-ABC1-F839862AC7F5}"/>
    <dgm:cxn modelId="{777CBE09-1A34-42B3-9D6C-F3CD51E1C370}" type="presOf" srcId="{4A9AAA6D-6B05-42BA-AB92-8CB3B0C5CCEA}" destId="{020F35F6-C145-4852-A7CC-CA43170F7713}" srcOrd="0" destOrd="0" presId="urn:microsoft.com/office/officeart/2005/8/layout/hChevron3"/>
    <dgm:cxn modelId="{49487BF0-8B35-4E00-8D8A-9F1B6A9E200B}" type="presOf" srcId="{ABADBB78-7BC9-4C52-9CC5-882F41AC0E90}" destId="{A4211CC9-971F-418E-BF40-737AF8F40486}" srcOrd="0" destOrd="0" presId="urn:microsoft.com/office/officeart/2005/8/layout/hChevron3"/>
    <dgm:cxn modelId="{EFED5693-6BDA-44A4-9450-26073CEA48EE}" type="presParOf" srcId="{020F35F6-C145-4852-A7CC-CA43170F7713}" destId="{A4211CC9-971F-418E-BF40-737AF8F40486}"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A9AAA6D-6B05-42BA-AB92-8CB3B0C5CCEA}" type="doc">
      <dgm:prSet loTypeId="urn:microsoft.com/office/officeart/2005/8/layout/hChevron3" loCatId="process" qsTypeId="urn:microsoft.com/office/officeart/2005/8/quickstyle/simple1" qsCatId="simple" csTypeId="urn:microsoft.com/office/officeart/2005/8/colors/accent1_4" csCatId="accent1" phldr="1"/>
      <dgm:spPr/>
    </dgm:pt>
    <dgm:pt modelId="{ABADBB78-7BC9-4C52-9CC5-882F41AC0E90}">
      <dgm:prSet phldrT="[Texto]"/>
      <dgm:spPr>
        <a:ln>
          <a:solidFill>
            <a:schemeClr val="tx1"/>
          </a:solidFill>
        </a:ln>
      </dgm:spPr>
      <dgm:t>
        <a:bodyPr/>
        <a:lstStyle/>
        <a:p>
          <a:r>
            <a:rPr lang="es-VE" dirty="0" smtClean="0"/>
            <a:t>Los pacientes ambulatorios fueron atendidos en las respectivas clínicas donde participaban, dos veces al año</a:t>
          </a:r>
          <a:endParaRPr lang="es-ES" dirty="0"/>
        </a:p>
      </dgm:t>
    </dgm:pt>
    <dgm:pt modelId="{53EBE1E2-CE65-4FF1-AB32-B7C02ABE303A}" type="parTrans" cxnId="{37113F64-2C0E-425A-8C22-BABD8D27C18E}">
      <dgm:prSet/>
      <dgm:spPr/>
      <dgm:t>
        <a:bodyPr/>
        <a:lstStyle/>
        <a:p>
          <a:endParaRPr lang="es-ES"/>
        </a:p>
      </dgm:t>
    </dgm:pt>
    <dgm:pt modelId="{EFD491C5-0B40-4F83-ABC1-F839862AC7F5}" type="sibTrans" cxnId="{37113F64-2C0E-425A-8C22-BABD8D27C18E}">
      <dgm:prSet/>
      <dgm:spPr/>
      <dgm:t>
        <a:bodyPr/>
        <a:lstStyle/>
        <a:p>
          <a:endParaRPr lang="es-ES"/>
        </a:p>
      </dgm:t>
    </dgm:pt>
    <dgm:pt modelId="{020F35F6-C145-4852-A7CC-CA43170F7713}" type="pres">
      <dgm:prSet presAssocID="{4A9AAA6D-6B05-42BA-AB92-8CB3B0C5CCEA}" presName="Name0" presStyleCnt="0">
        <dgm:presLayoutVars>
          <dgm:dir/>
          <dgm:resizeHandles val="exact"/>
        </dgm:presLayoutVars>
      </dgm:prSet>
      <dgm:spPr/>
    </dgm:pt>
    <dgm:pt modelId="{A4211CC9-971F-418E-BF40-737AF8F40486}" type="pres">
      <dgm:prSet presAssocID="{ABADBB78-7BC9-4C52-9CC5-882F41AC0E90}" presName="parTxOnly" presStyleLbl="node1" presStyleIdx="0" presStyleCnt="1" custLinFactNeighborX="-49" custLinFactNeighborY="-5263">
        <dgm:presLayoutVars>
          <dgm:bulletEnabled val="1"/>
        </dgm:presLayoutVars>
      </dgm:prSet>
      <dgm:spPr/>
      <dgm:t>
        <a:bodyPr/>
        <a:lstStyle/>
        <a:p>
          <a:endParaRPr lang="es-ES"/>
        </a:p>
      </dgm:t>
    </dgm:pt>
  </dgm:ptLst>
  <dgm:cxnLst>
    <dgm:cxn modelId="{37113F64-2C0E-425A-8C22-BABD8D27C18E}" srcId="{4A9AAA6D-6B05-42BA-AB92-8CB3B0C5CCEA}" destId="{ABADBB78-7BC9-4C52-9CC5-882F41AC0E90}" srcOrd="0" destOrd="0" parTransId="{53EBE1E2-CE65-4FF1-AB32-B7C02ABE303A}" sibTransId="{EFD491C5-0B40-4F83-ABC1-F839862AC7F5}"/>
    <dgm:cxn modelId="{777CBE09-1A34-42B3-9D6C-F3CD51E1C370}" type="presOf" srcId="{4A9AAA6D-6B05-42BA-AB92-8CB3B0C5CCEA}" destId="{020F35F6-C145-4852-A7CC-CA43170F7713}" srcOrd="0" destOrd="0" presId="urn:microsoft.com/office/officeart/2005/8/layout/hChevron3"/>
    <dgm:cxn modelId="{49487BF0-8B35-4E00-8D8A-9F1B6A9E200B}" type="presOf" srcId="{ABADBB78-7BC9-4C52-9CC5-882F41AC0E90}" destId="{A4211CC9-971F-418E-BF40-737AF8F40486}" srcOrd="0" destOrd="0" presId="urn:microsoft.com/office/officeart/2005/8/layout/hChevron3"/>
    <dgm:cxn modelId="{EFED5693-6BDA-44A4-9450-26073CEA48EE}" type="presParOf" srcId="{020F35F6-C145-4852-A7CC-CA43170F7713}" destId="{A4211CC9-971F-418E-BF40-737AF8F40486}" srcOrd="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A9AAA6D-6B05-42BA-AB92-8CB3B0C5CCEA}" type="doc">
      <dgm:prSet loTypeId="urn:microsoft.com/office/officeart/2005/8/layout/hChevron3" loCatId="process" qsTypeId="urn:microsoft.com/office/officeart/2005/8/quickstyle/simple1" qsCatId="simple" csTypeId="urn:microsoft.com/office/officeart/2005/8/colors/accent1_5" csCatId="accent1" phldr="1"/>
      <dgm:spPr/>
    </dgm:pt>
    <dgm:pt modelId="{ABADBB78-7BC9-4C52-9CC5-882F41AC0E90}">
      <dgm:prSet phldrT="[Texto]"/>
      <dgm:spPr>
        <a:ln>
          <a:solidFill>
            <a:schemeClr val="tx1"/>
          </a:solidFill>
        </a:ln>
      </dgm:spPr>
      <dgm:t>
        <a:bodyPr/>
        <a:lstStyle/>
        <a:p>
          <a:r>
            <a:rPr lang="es-VE" dirty="0" smtClean="0"/>
            <a:t>Excepto durante el período inicial cuando la titulación de dosis y la institución de TTO combinado podría requerir más visitas</a:t>
          </a:r>
          <a:endParaRPr lang="es-ES" dirty="0"/>
        </a:p>
      </dgm:t>
    </dgm:pt>
    <dgm:pt modelId="{53EBE1E2-CE65-4FF1-AB32-B7C02ABE303A}" type="parTrans" cxnId="{37113F64-2C0E-425A-8C22-BABD8D27C18E}">
      <dgm:prSet/>
      <dgm:spPr/>
      <dgm:t>
        <a:bodyPr/>
        <a:lstStyle/>
        <a:p>
          <a:endParaRPr lang="es-ES"/>
        </a:p>
      </dgm:t>
    </dgm:pt>
    <dgm:pt modelId="{EFD491C5-0B40-4F83-ABC1-F839862AC7F5}" type="sibTrans" cxnId="{37113F64-2C0E-425A-8C22-BABD8D27C18E}">
      <dgm:prSet/>
      <dgm:spPr/>
      <dgm:t>
        <a:bodyPr/>
        <a:lstStyle/>
        <a:p>
          <a:endParaRPr lang="es-ES"/>
        </a:p>
      </dgm:t>
    </dgm:pt>
    <dgm:pt modelId="{020F35F6-C145-4852-A7CC-CA43170F7713}" type="pres">
      <dgm:prSet presAssocID="{4A9AAA6D-6B05-42BA-AB92-8CB3B0C5CCEA}" presName="Name0" presStyleCnt="0">
        <dgm:presLayoutVars>
          <dgm:dir/>
          <dgm:resizeHandles val="exact"/>
        </dgm:presLayoutVars>
      </dgm:prSet>
      <dgm:spPr/>
    </dgm:pt>
    <dgm:pt modelId="{A4211CC9-971F-418E-BF40-737AF8F40486}" type="pres">
      <dgm:prSet presAssocID="{ABADBB78-7BC9-4C52-9CC5-882F41AC0E90}" presName="parTxOnly" presStyleLbl="node1" presStyleIdx="0" presStyleCnt="1" custLinFactNeighborX="-1195">
        <dgm:presLayoutVars>
          <dgm:bulletEnabled val="1"/>
        </dgm:presLayoutVars>
      </dgm:prSet>
      <dgm:spPr/>
      <dgm:t>
        <a:bodyPr/>
        <a:lstStyle/>
        <a:p>
          <a:endParaRPr lang="es-ES"/>
        </a:p>
      </dgm:t>
    </dgm:pt>
  </dgm:ptLst>
  <dgm:cxnLst>
    <dgm:cxn modelId="{37113F64-2C0E-425A-8C22-BABD8D27C18E}" srcId="{4A9AAA6D-6B05-42BA-AB92-8CB3B0C5CCEA}" destId="{ABADBB78-7BC9-4C52-9CC5-882F41AC0E90}" srcOrd="0" destOrd="0" parTransId="{53EBE1E2-CE65-4FF1-AB32-B7C02ABE303A}" sibTransId="{EFD491C5-0B40-4F83-ABC1-F839862AC7F5}"/>
    <dgm:cxn modelId="{777CBE09-1A34-42B3-9D6C-F3CD51E1C370}" type="presOf" srcId="{4A9AAA6D-6B05-42BA-AB92-8CB3B0C5CCEA}" destId="{020F35F6-C145-4852-A7CC-CA43170F7713}" srcOrd="0" destOrd="0" presId="urn:microsoft.com/office/officeart/2005/8/layout/hChevron3"/>
    <dgm:cxn modelId="{49487BF0-8B35-4E00-8D8A-9F1B6A9E200B}" type="presOf" srcId="{ABADBB78-7BC9-4C52-9CC5-882F41AC0E90}" destId="{A4211CC9-971F-418E-BF40-737AF8F40486}" srcOrd="0" destOrd="0" presId="urn:microsoft.com/office/officeart/2005/8/layout/hChevron3"/>
    <dgm:cxn modelId="{EFED5693-6BDA-44A4-9450-26073CEA48EE}" type="presParOf" srcId="{020F35F6-C145-4852-A7CC-CA43170F7713}" destId="{A4211CC9-971F-418E-BF40-737AF8F40486}" srcOrd="0" destOrd="0" presId="urn:microsoft.com/office/officeart/2005/8/layout/hChevro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A9AAA6D-6B05-42BA-AB92-8CB3B0C5CCEA}" type="doc">
      <dgm:prSet loTypeId="urn:microsoft.com/office/officeart/2005/8/layout/hChevron3" loCatId="process" qsTypeId="urn:microsoft.com/office/officeart/2005/8/quickstyle/simple1" qsCatId="simple" csTypeId="urn:microsoft.com/office/officeart/2005/8/colors/accent1_2" csCatId="accent1" phldr="1"/>
      <dgm:spPr/>
    </dgm:pt>
    <dgm:pt modelId="{ABADBB78-7BC9-4C52-9CC5-882F41AC0E90}">
      <dgm:prSet phldrT="[Texto]" custT="1"/>
      <dgm:spPr>
        <a:ln>
          <a:solidFill>
            <a:schemeClr val="tx1"/>
          </a:solidFill>
        </a:ln>
      </dgm:spPr>
      <dgm:t>
        <a:bodyPr/>
        <a:lstStyle/>
        <a:p>
          <a:r>
            <a:rPr lang="es-VE" sz="2200" dirty="0" smtClean="0"/>
            <a:t>En cada una, se midió la PA y la frecuencia cardíaca</a:t>
          </a:r>
          <a:endParaRPr lang="es-ES" sz="2200" dirty="0"/>
        </a:p>
      </dgm:t>
    </dgm:pt>
    <dgm:pt modelId="{53EBE1E2-CE65-4FF1-AB32-B7C02ABE303A}" type="parTrans" cxnId="{37113F64-2C0E-425A-8C22-BABD8D27C18E}">
      <dgm:prSet/>
      <dgm:spPr/>
      <dgm:t>
        <a:bodyPr/>
        <a:lstStyle/>
        <a:p>
          <a:endParaRPr lang="es-ES"/>
        </a:p>
      </dgm:t>
    </dgm:pt>
    <dgm:pt modelId="{EFD491C5-0B40-4F83-ABC1-F839862AC7F5}" type="sibTrans" cxnId="{37113F64-2C0E-425A-8C22-BABD8D27C18E}">
      <dgm:prSet/>
      <dgm:spPr/>
      <dgm:t>
        <a:bodyPr/>
        <a:lstStyle/>
        <a:p>
          <a:endParaRPr lang="es-ES"/>
        </a:p>
      </dgm:t>
    </dgm:pt>
    <dgm:pt modelId="{020F35F6-C145-4852-A7CC-CA43170F7713}" type="pres">
      <dgm:prSet presAssocID="{4A9AAA6D-6B05-42BA-AB92-8CB3B0C5CCEA}" presName="Name0" presStyleCnt="0">
        <dgm:presLayoutVars>
          <dgm:dir/>
          <dgm:resizeHandles val="exact"/>
        </dgm:presLayoutVars>
      </dgm:prSet>
      <dgm:spPr/>
    </dgm:pt>
    <dgm:pt modelId="{A4211CC9-971F-418E-BF40-737AF8F40486}" type="pres">
      <dgm:prSet presAssocID="{ABADBB78-7BC9-4C52-9CC5-882F41AC0E90}" presName="parTxOnly" presStyleLbl="node1" presStyleIdx="0" presStyleCnt="1">
        <dgm:presLayoutVars>
          <dgm:bulletEnabled val="1"/>
        </dgm:presLayoutVars>
      </dgm:prSet>
      <dgm:spPr/>
      <dgm:t>
        <a:bodyPr/>
        <a:lstStyle/>
        <a:p>
          <a:endParaRPr lang="es-ES"/>
        </a:p>
      </dgm:t>
    </dgm:pt>
  </dgm:ptLst>
  <dgm:cxnLst>
    <dgm:cxn modelId="{37113F64-2C0E-425A-8C22-BABD8D27C18E}" srcId="{4A9AAA6D-6B05-42BA-AB92-8CB3B0C5CCEA}" destId="{ABADBB78-7BC9-4C52-9CC5-882F41AC0E90}" srcOrd="0" destOrd="0" parTransId="{53EBE1E2-CE65-4FF1-AB32-B7C02ABE303A}" sibTransId="{EFD491C5-0B40-4F83-ABC1-F839862AC7F5}"/>
    <dgm:cxn modelId="{777CBE09-1A34-42B3-9D6C-F3CD51E1C370}" type="presOf" srcId="{4A9AAA6D-6B05-42BA-AB92-8CB3B0C5CCEA}" destId="{020F35F6-C145-4852-A7CC-CA43170F7713}" srcOrd="0" destOrd="0" presId="urn:microsoft.com/office/officeart/2005/8/layout/hChevron3"/>
    <dgm:cxn modelId="{49487BF0-8B35-4E00-8D8A-9F1B6A9E200B}" type="presOf" srcId="{ABADBB78-7BC9-4C52-9CC5-882F41AC0E90}" destId="{A4211CC9-971F-418E-BF40-737AF8F40486}" srcOrd="0" destOrd="0" presId="urn:microsoft.com/office/officeart/2005/8/layout/hChevron3"/>
    <dgm:cxn modelId="{EFED5693-6BDA-44A4-9450-26073CEA48EE}" type="presParOf" srcId="{020F35F6-C145-4852-A7CC-CA43170F7713}" destId="{A4211CC9-971F-418E-BF40-737AF8F40486}"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A9AAA6D-6B05-42BA-AB92-8CB3B0C5CCEA}" type="doc">
      <dgm:prSet loTypeId="urn:microsoft.com/office/officeart/2005/8/layout/hChevron3" loCatId="process" qsTypeId="urn:microsoft.com/office/officeart/2005/8/quickstyle/simple1" qsCatId="simple" csTypeId="urn:microsoft.com/office/officeart/2005/8/colors/accent1_4" csCatId="accent1" phldr="1"/>
      <dgm:spPr/>
    </dgm:pt>
    <dgm:pt modelId="{ABADBB78-7BC9-4C52-9CC5-882F41AC0E90}">
      <dgm:prSet phldrT="[Texto]"/>
      <dgm:spPr>
        <a:ln>
          <a:solidFill>
            <a:schemeClr val="tx1"/>
          </a:solidFill>
        </a:ln>
      </dgm:spPr>
      <dgm:t>
        <a:bodyPr/>
        <a:lstStyle/>
        <a:p>
          <a:r>
            <a:rPr lang="es-VE" dirty="0" smtClean="0"/>
            <a:t>Las grabaciones de eventos adversos también se realizaron en estas visitas y pruebas estándar de laboratorio</a:t>
          </a:r>
          <a:endParaRPr lang="es-ES" dirty="0"/>
        </a:p>
      </dgm:t>
    </dgm:pt>
    <dgm:pt modelId="{53EBE1E2-CE65-4FF1-AB32-B7C02ABE303A}" type="parTrans" cxnId="{37113F64-2C0E-425A-8C22-BABD8D27C18E}">
      <dgm:prSet/>
      <dgm:spPr/>
      <dgm:t>
        <a:bodyPr/>
        <a:lstStyle/>
        <a:p>
          <a:endParaRPr lang="es-ES"/>
        </a:p>
      </dgm:t>
    </dgm:pt>
    <dgm:pt modelId="{EFD491C5-0B40-4F83-ABC1-F839862AC7F5}" type="sibTrans" cxnId="{37113F64-2C0E-425A-8C22-BABD8D27C18E}">
      <dgm:prSet/>
      <dgm:spPr/>
      <dgm:t>
        <a:bodyPr/>
        <a:lstStyle/>
        <a:p>
          <a:endParaRPr lang="es-ES"/>
        </a:p>
      </dgm:t>
    </dgm:pt>
    <dgm:pt modelId="{020F35F6-C145-4852-A7CC-CA43170F7713}" type="pres">
      <dgm:prSet presAssocID="{4A9AAA6D-6B05-42BA-AB92-8CB3B0C5CCEA}" presName="Name0" presStyleCnt="0">
        <dgm:presLayoutVars>
          <dgm:dir/>
          <dgm:resizeHandles val="exact"/>
        </dgm:presLayoutVars>
      </dgm:prSet>
      <dgm:spPr/>
    </dgm:pt>
    <dgm:pt modelId="{A4211CC9-971F-418E-BF40-737AF8F40486}" type="pres">
      <dgm:prSet presAssocID="{ABADBB78-7BC9-4C52-9CC5-882F41AC0E90}" presName="parTxOnly" presStyleLbl="node1" presStyleIdx="0" presStyleCnt="1" custLinFactNeighborX="-49" custLinFactNeighborY="-5263">
        <dgm:presLayoutVars>
          <dgm:bulletEnabled val="1"/>
        </dgm:presLayoutVars>
      </dgm:prSet>
      <dgm:spPr/>
      <dgm:t>
        <a:bodyPr/>
        <a:lstStyle/>
        <a:p>
          <a:endParaRPr lang="es-ES"/>
        </a:p>
      </dgm:t>
    </dgm:pt>
  </dgm:ptLst>
  <dgm:cxnLst>
    <dgm:cxn modelId="{37113F64-2C0E-425A-8C22-BABD8D27C18E}" srcId="{4A9AAA6D-6B05-42BA-AB92-8CB3B0C5CCEA}" destId="{ABADBB78-7BC9-4C52-9CC5-882F41AC0E90}" srcOrd="0" destOrd="0" parTransId="{53EBE1E2-CE65-4FF1-AB32-B7C02ABE303A}" sibTransId="{EFD491C5-0B40-4F83-ABC1-F839862AC7F5}"/>
    <dgm:cxn modelId="{777CBE09-1A34-42B3-9D6C-F3CD51E1C370}" type="presOf" srcId="{4A9AAA6D-6B05-42BA-AB92-8CB3B0C5CCEA}" destId="{020F35F6-C145-4852-A7CC-CA43170F7713}" srcOrd="0" destOrd="0" presId="urn:microsoft.com/office/officeart/2005/8/layout/hChevron3"/>
    <dgm:cxn modelId="{49487BF0-8B35-4E00-8D8A-9F1B6A9E200B}" type="presOf" srcId="{ABADBB78-7BC9-4C52-9CC5-882F41AC0E90}" destId="{A4211CC9-971F-418E-BF40-737AF8F40486}" srcOrd="0" destOrd="0" presId="urn:microsoft.com/office/officeart/2005/8/layout/hChevron3"/>
    <dgm:cxn modelId="{EFED5693-6BDA-44A4-9450-26073CEA48EE}" type="presParOf" srcId="{020F35F6-C145-4852-A7CC-CA43170F7713}" destId="{A4211CC9-971F-418E-BF40-737AF8F40486}" srcOrd="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A9AAA6D-6B05-42BA-AB92-8CB3B0C5CCEA}" type="doc">
      <dgm:prSet loTypeId="urn:microsoft.com/office/officeart/2005/8/layout/hChevron3" loCatId="process" qsTypeId="urn:microsoft.com/office/officeart/2005/8/quickstyle/simple1" qsCatId="simple" csTypeId="urn:microsoft.com/office/officeart/2005/8/colors/accent1_5" csCatId="accent1" phldr="1"/>
      <dgm:spPr/>
    </dgm:pt>
    <dgm:pt modelId="{ABADBB78-7BC9-4C52-9CC5-882F41AC0E90}">
      <dgm:prSet phldrT="[Texto]" custT="1"/>
      <dgm:spPr>
        <a:ln>
          <a:solidFill>
            <a:schemeClr val="tx1"/>
          </a:solidFill>
        </a:ln>
      </dgm:spPr>
      <dgm:t>
        <a:bodyPr/>
        <a:lstStyle/>
        <a:p>
          <a:r>
            <a:rPr lang="es-VE" sz="2200" dirty="0" smtClean="0"/>
            <a:t>Así como ECG en reposo una vez al año</a:t>
          </a:r>
          <a:endParaRPr lang="es-ES" sz="2200" dirty="0"/>
        </a:p>
      </dgm:t>
    </dgm:pt>
    <dgm:pt modelId="{53EBE1E2-CE65-4FF1-AB32-B7C02ABE303A}" type="parTrans" cxnId="{37113F64-2C0E-425A-8C22-BABD8D27C18E}">
      <dgm:prSet/>
      <dgm:spPr/>
      <dgm:t>
        <a:bodyPr/>
        <a:lstStyle/>
        <a:p>
          <a:endParaRPr lang="es-ES"/>
        </a:p>
      </dgm:t>
    </dgm:pt>
    <dgm:pt modelId="{EFD491C5-0B40-4F83-ABC1-F839862AC7F5}" type="sibTrans" cxnId="{37113F64-2C0E-425A-8C22-BABD8D27C18E}">
      <dgm:prSet/>
      <dgm:spPr/>
      <dgm:t>
        <a:bodyPr/>
        <a:lstStyle/>
        <a:p>
          <a:endParaRPr lang="es-ES"/>
        </a:p>
      </dgm:t>
    </dgm:pt>
    <dgm:pt modelId="{020F35F6-C145-4852-A7CC-CA43170F7713}" type="pres">
      <dgm:prSet presAssocID="{4A9AAA6D-6B05-42BA-AB92-8CB3B0C5CCEA}" presName="Name0" presStyleCnt="0">
        <dgm:presLayoutVars>
          <dgm:dir/>
          <dgm:resizeHandles val="exact"/>
        </dgm:presLayoutVars>
      </dgm:prSet>
      <dgm:spPr/>
    </dgm:pt>
    <dgm:pt modelId="{A4211CC9-971F-418E-BF40-737AF8F40486}" type="pres">
      <dgm:prSet presAssocID="{ABADBB78-7BC9-4C52-9CC5-882F41AC0E90}" presName="parTxOnly" presStyleLbl="node1" presStyleIdx="0" presStyleCnt="1" custLinFactNeighborX="-1195">
        <dgm:presLayoutVars>
          <dgm:bulletEnabled val="1"/>
        </dgm:presLayoutVars>
      </dgm:prSet>
      <dgm:spPr/>
      <dgm:t>
        <a:bodyPr/>
        <a:lstStyle/>
        <a:p>
          <a:endParaRPr lang="es-ES"/>
        </a:p>
      </dgm:t>
    </dgm:pt>
  </dgm:ptLst>
  <dgm:cxnLst>
    <dgm:cxn modelId="{37113F64-2C0E-425A-8C22-BABD8D27C18E}" srcId="{4A9AAA6D-6B05-42BA-AB92-8CB3B0C5CCEA}" destId="{ABADBB78-7BC9-4C52-9CC5-882F41AC0E90}" srcOrd="0" destOrd="0" parTransId="{53EBE1E2-CE65-4FF1-AB32-B7C02ABE303A}" sibTransId="{EFD491C5-0B40-4F83-ABC1-F839862AC7F5}"/>
    <dgm:cxn modelId="{777CBE09-1A34-42B3-9D6C-F3CD51E1C370}" type="presOf" srcId="{4A9AAA6D-6B05-42BA-AB92-8CB3B0C5CCEA}" destId="{020F35F6-C145-4852-A7CC-CA43170F7713}" srcOrd="0" destOrd="0" presId="urn:microsoft.com/office/officeart/2005/8/layout/hChevron3"/>
    <dgm:cxn modelId="{49487BF0-8B35-4E00-8D8A-9F1B6A9E200B}" type="presOf" srcId="{ABADBB78-7BC9-4C52-9CC5-882F41AC0E90}" destId="{A4211CC9-971F-418E-BF40-737AF8F40486}" srcOrd="0" destOrd="0" presId="urn:microsoft.com/office/officeart/2005/8/layout/hChevron3"/>
    <dgm:cxn modelId="{EFED5693-6BDA-44A4-9450-26073CEA48EE}" type="presParOf" srcId="{020F35F6-C145-4852-A7CC-CA43170F7713}" destId="{A4211CC9-971F-418E-BF40-737AF8F40486}" srcOrd="0" destOrd="0" presId="urn:microsoft.com/office/officeart/2005/8/layout/hChevro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A9AAA6D-6B05-42BA-AB92-8CB3B0C5CCEA}" type="doc">
      <dgm:prSet loTypeId="urn:microsoft.com/office/officeart/2005/8/layout/hChevron3" loCatId="process" qsTypeId="urn:microsoft.com/office/officeart/2005/8/quickstyle/simple1" qsCatId="simple" csTypeId="urn:microsoft.com/office/officeart/2005/8/colors/accent1_2" csCatId="accent1" phldr="1"/>
      <dgm:spPr/>
    </dgm:pt>
    <dgm:pt modelId="{ABADBB78-7BC9-4C52-9CC5-882F41AC0E90}">
      <dgm:prSet phldrT="[Texto]" custT="1"/>
      <dgm:spPr>
        <a:ln>
          <a:solidFill>
            <a:schemeClr val="tx1"/>
          </a:solidFill>
        </a:ln>
      </dgm:spPr>
      <dgm:t>
        <a:bodyPr/>
        <a:lstStyle/>
        <a:p>
          <a:r>
            <a:rPr lang="es-VE" sz="2200" dirty="0" smtClean="0"/>
            <a:t>La evaluación de puntos finales fue hecha por un comité independiente</a:t>
          </a:r>
          <a:endParaRPr lang="es-ES" sz="2200" dirty="0"/>
        </a:p>
      </dgm:t>
    </dgm:pt>
    <dgm:pt modelId="{53EBE1E2-CE65-4FF1-AB32-B7C02ABE303A}" type="parTrans" cxnId="{37113F64-2C0E-425A-8C22-BABD8D27C18E}">
      <dgm:prSet/>
      <dgm:spPr/>
      <dgm:t>
        <a:bodyPr/>
        <a:lstStyle/>
        <a:p>
          <a:endParaRPr lang="es-ES"/>
        </a:p>
      </dgm:t>
    </dgm:pt>
    <dgm:pt modelId="{EFD491C5-0B40-4F83-ABC1-F839862AC7F5}" type="sibTrans" cxnId="{37113F64-2C0E-425A-8C22-BABD8D27C18E}">
      <dgm:prSet/>
      <dgm:spPr/>
      <dgm:t>
        <a:bodyPr/>
        <a:lstStyle/>
        <a:p>
          <a:endParaRPr lang="es-ES"/>
        </a:p>
      </dgm:t>
    </dgm:pt>
    <dgm:pt modelId="{020F35F6-C145-4852-A7CC-CA43170F7713}" type="pres">
      <dgm:prSet presAssocID="{4A9AAA6D-6B05-42BA-AB92-8CB3B0C5CCEA}" presName="Name0" presStyleCnt="0">
        <dgm:presLayoutVars>
          <dgm:dir/>
          <dgm:resizeHandles val="exact"/>
        </dgm:presLayoutVars>
      </dgm:prSet>
      <dgm:spPr/>
    </dgm:pt>
    <dgm:pt modelId="{A4211CC9-971F-418E-BF40-737AF8F40486}" type="pres">
      <dgm:prSet presAssocID="{ABADBB78-7BC9-4C52-9CC5-882F41AC0E90}" presName="parTxOnly" presStyleLbl="node1" presStyleIdx="0" presStyleCnt="1">
        <dgm:presLayoutVars>
          <dgm:bulletEnabled val="1"/>
        </dgm:presLayoutVars>
      </dgm:prSet>
      <dgm:spPr/>
      <dgm:t>
        <a:bodyPr/>
        <a:lstStyle/>
        <a:p>
          <a:endParaRPr lang="es-ES"/>
        </a:p>
      </dgm:t>
    </dgm:pt>
  </dgm:ptLst>
  <dgm:cxnLst>
    <dgm:cxn modelId="{37113F64-2C0E-425A-8C22-BABD8D27C18E}" srcId="{4A9AAA6D-6B05-42BA-AB92-8CB3B0C5CCEA}" destId="{ABADBB78-7BC9-4C52-9CC5-882F41AC0E90}" srcOrd="0" destOrd="0" parTransId="{53EBE1E2-CE65-4FF1-AB32-B7C02ABE303A}" sibTransId="{EFD491C5-0B40-4F83-ABC1-F839862AC7F5}"/>
    <dgm:cxn modelId="{777CBE09-1A34-42B3-9D6C-F3CD51E1C370}" type="presOf" srcId="{4A9AAA6D-6B05-42BA-AB92-8CB3B0C5CCEA}" destId="{020F35F6-C145-4852-A7CC-CA43170F7713}" srcOrd="0" destOrd="0" presId="urn:microsoft.com/office/officeart/2005/8/layout/hChevron3"/>
    <dgm:cxn modelId="{49487BF0-8B35-4E00-8D8A-9F1B6A9E200B}" type="presOf" srcId="{ABADBB78-7BC9-4C52-9CC5-882F41AC0E90}" destId="{A4211CC9-971F-418E-BF40-737AF8F40486}" srcOrd="0" destOrd="0" presId="urn:microsoft.com/office/officeart/2005/8/layout/hChevron3"/>
    <dgm:cxn modelId="{EFED5693-6BDA-44A4-9450-26073CEA48EE}" type="presParOf" srcId="{020F35F6-C145-4852-A7CC-CA43170F7713}" destId="{A4211CC9-971F-418E-BF40-737AF8F40486}"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A9AAA6D-6B05-42BA-AB92-8CB3B0C5CCEA}" type="doc">
      <dgm:prSet loTypeId="urn:microsoft.com/office/officeart/2005/8/layout/hChevron3" loCatId="process" qsTypeId="urn:microsoft.com/office/officeart/2005/8/quickstyle/simple1" qsCatId="simple" csTypeId="urn:microsoft.com/office/officeart/2005/8/colors/accent1_4" csCatId="accent1" phldr="1"/>
      <dgm:spPr/>
    </dgm:pt>
    <dgm:pt modelId="{ABADBB78-7BC9-4C52-9CC5-882F41AC0E90}">
      <dgm:prSet phldrT="[Texto]"/>
      <dgm:spPr>
        <a:ln>
          <a:solidFill>
            <a:schemeClr val="tx1"/>
          </a:solidFill>
        </a:ln>
      </dgm:spPr>
      <dgm:t>
        <a:bodyPr/>
        <a:lstStyle/>
        <a:p>
          <a:r>
            <a:rPr lang="es-VE" dirty="0" smtClean="0"/>
            <a:t>Los miembros fueron enmascarados para los tratamientos y PA de los pacientes según la técnica PROBE</a:t>
          </a:r>
          <a:endParaRPr lang="es-ES" dirty="0"/>
        </a:p>
      </dgm:t>
    </dgm:pt>
    <dgm:pt modelId="{53EBE1E2-CE65-4FF1-AB32-B7C02ABE303A}" type="parTrans" cxnId="{37113F64-2C0E-425A-8C22-BABD8D27C18E}">
      <dgm:prSet/>
      <dgm:spPr/>
      <dgm:t>
        <a:bodyPr/>
        <a:lstStyle/>
        <a:p>
          <a:endParaRPr lang="es-ES"/>
        </a:p>
      </dgm:t>
    </dgm:pt>
    <dgm:pt modelId="{EFD491C5-0B40-4F83-ABC1-F839862AC7F5}" type="sibTrans" cxnId="{37113F64-2C0E-425A-8C22-BABD8D27C18E}">
      <dgm:prSet/>
      <dgm:spPr/>
      <dgm:t>
        <a:bodyPr/>
        <a:lstStyle/>
        <a:p>
          <a:endParaRPr lang="es-ES"/>
        </a:p>
      </dgm:t>
    </dgm:pt>
    <dgm:pt modelId="{020F35F6-C145-4852-A7CC-CA43170F7713}" type="pres">
      <dgm:prSet presAssocID="{4A9AAA6D-6B05-42BA-AB92-8CB3B0C5CCEA}" presName="Name0" presStyleCnt="0">
        <dgm:presLayoutVars>
          <dgm:dir/>
          <dgm:resizeHandles val="exact"/>
        </dgm:presLayoutVars>
      </dgm:prSet>
      <dgm:spPr/>
    </dgm:pt>
    <dgm:pt modelId="{A4211CC9-971F-418E-BF40-737AF8F40486}" type="pres">
      <dgm:prSet presAssocID="{ABADBB78-7BC9-4C52-9CC5-882F41AC0E90}" presName="parTxOnly" presStyleLbl="node1" presStyleIdx="0" presStyleCnt="1" custLinFactNeighborX="-49" custLinFactNeighborY="-5263">
        <dgm:presLayoutVars>
          <dgm:bulletEnabled val="1"/>
        </dgm:presLayoutVars>
      </dgm:prSet>
      <dgm:spPr/>
      <dgm:t>
        <a:bodyPr/>
        <a:lstStyle/>
        <a:p>
          <a:endParaRPr lang="es-ES"/>
        </a:p>
      </dgm:t>
    </dgm:pt>
  </dgm:ptLst>
  <dgm:cxnLst>
    <dgm:cxn modelId="{37113F64-2C0E-425A-8C22-BABD8D27C18E}" srcId="{4A9AAA6D-6B05-42BA-AB92-8CB3B0C5CCEA}" destId="{ABADBB78-7BC9-4C52-9CC5-882F41AC0E90}" srcOrd="0" destOrd="0" parTransId="{53EBE1E2-CE65-4FF1-AB32-B7C02ABE303A}" sibTransId="{EFD491C5-0B40-4F83-ABC1-F839862AC7F5}"/>
    <dgm:cxn modelId="{777CBE09-1A34-42B3-9D6C-F3CD51E1C370}" type="presOf" srcId="{4A9AAA6D-6B05-42BA-AB92-8CB3B0C5CCEA}" destId="{020F35F6-C145-4852-A7CC-CA43170F7713}" srcOrd="0" destOrd="0" presId="urn:microsoft.com/office/officeart/2005/8/layout/hChevron3"/>
    <dgm:cxn modelId="{49487BF0-8B35-4E00-8D8A-9F1B6A9E200B}" type="presOf" srcId="{ABADBB78-7BC9-4C52-9CC5-882F41AC0E90}" destId="{A4211CC9-971F-418E-BF40-737AF8F40486}" srcOrd="0" destOrd="0" presId="urn:microsoft.com/office/officeart/2005/8/layout/hChevron3"/>
    <dgm:cxn modelId="{EFED5693-6BDA-44A4-9450-26073CEA48EE}" type="presParOf" srcId="{020F35F6-C145-4852-A7CC-CA43170F7713}" destId="{A4211CC9-971F-418E-BF40-737AF8F40486}" srcOrd="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B17FFB-9E28-4400-82F1-9874A2C8601F}"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s-ES"/>
        </a:p>
      </dgm:t>
    </dgm:pt>
    <dgm:pt modelId="{86775BBF-E6DF-44FC-9FA1-E61FAFBC18A9}">
      <dgm:prSet phldrT="[Texto]" custT="1"/>
      <dgm:spPr>
        <a:ln>
          <a:solidFill>
            <a:schemeClr val="tx1"/>
          </a:solidFill>
        </a:ln>
      </dgm:spPr>
      <dgm:t>
        <a:bodyPr/>
        <a:lstStyle/>
        <a:p>
          <a:pPr>
            <a:lnSpc>
              <a:spcPct val="150000"/>
            </a:lnSpc>
          </a:pPr>
          <a:r>
            <a:rPr lang="es-ES" sz="2000" dirty="0" smtClean="0"/>
            <a:t>En los primeros resultados de los ensayos clínicos, la evidencia de los beneficios del TTO para la reducción de la PA </a:t>
          </a:r>
          <a:endParaRPr lang="es-ES" sz="2000" dirty="0"/>
        </a:p>
      </dgm:t>
    </dgm:pt>
    <dgm:pt modelId="{50848DD8-6974-4A04-8DC2-D6A05DA2E6CF}" type="parTrans" cxnId="{4F266048-624D-41AF-88A4-9E9E467D3FAC}">
      <dgm:prSet/>
      <dgm:spPr/>
      <dgm:t>
        <a:bodyPr/>
        <a:lstStyle/>
        <a:p>
          <a:endParaRPr lang="es-ES"/>
        </a:p>
      </dgm:t>
    </dgm:pt>
    <dgm:pt modelId="{15211D70-F4FD-453F-8175-8FD84898A00B}" type="sibTrans" cxnId="{4F266048-624D-41AF-88A4-9E9E467D3FAC}">
      <dgm:prSet/>
      <dgm:spPr/>
      <dgm:t>
        <a:bodyPr/>
        <a:lstStyle/>
        <a:p>
          <a:endParaRPr lang="es-ES"/>
        </a:p>
      </dgm:t>
    </dgm:pt>
    <dgm:pt modelId="{B9734C10-BD47-4DE4-8921-0E450031E3D9}">
      <dgm:prSet phldrT="[Texto]" custT="1"/>
      <dgm:spPr>
        <a:ln>
          <a:solidFill>
            <a:schemeClr val="tx1"/>
          </a:solidFill>
        </a:ln>
      </dgm:spPr>
      <dgm:t>
        <a:bodyPr/>
        <a:lstStyle/>
        <a:p>
          <a:pPr>
            <a:lnSpc>
              <a:spcPct val="150000"/>
            </a:lnSpc>
          </a:pPr>
          <a:r>
            <a:rPr lang="es-ES" sz="2000" dirty="0" smtClean="0"/>
            <a:t>Se generó principalmente de datos de ensayos recopilados controlados aleatorizados a base de diuréticos y BB</a:t>
          </a:r>
          <a:endParaRPr lang="es-ES" sz="2000" dirty="0"/>
        </a:p>
      </dgm:t>
    </dgm:pt>
    <dgm:pt modelId="{EEABCEE1-48D7-44B8-90AA-9EA6AB7D12DD}" type="parTrans" cxnId="{16F260E0-C1F2-4B19-853D-A992288C3828}">
      <dgm:prSet/>
      <dgm:spPr/>
      <dgm:t>
        <a:bodyPr/>
        <a:lstStyle/>
        <a:p>
          <a:endParaRPr lang="es-ES"/>
        </a:p>
      </dgm:t>
    </dgm:pt>
    <dgm:pt modelId="{1A944531-219D-4841-A328-01779C1DE90A}" type="sibTrans" cxnId="{16F260E0-C1F2-4B19-853D-A992288C3828}">
      <dgm:prSet/>
      <dgm:spPr/>
      <dgm:t>
        <a:bodyPr/>
        <a:lstStyle/>
        <a:p>
          <a:endParaRPr lang="es-ES"/>
        </a:p>
      </dgm:t>
    </dgm:pt>
    <dgm:pt modelId="{617AABEA-420C-4CDF-ADDE-A7F70E7D7ABE}">
      <dgm:prSet phldrT="[Texto]" custT="1"/>
      <dgm:spPr>
        <a:ln>
          <a:solidFill>
            <a:schemeClr val="tx1"/>
          </a:solidFill>
        </a:ln>
      </dgm:spPr>
      <dgm:t>
        <a:bodyPr/>
        <a:lstStyle/>
        <a:p>
          <a:pPr>
            <a:lnSpc>
              <a:spcPct val="150000"/>
            </a:lnSpc>
          </a:pPr>
          <a:r>
            <a:rPr lang="es-ES" sz="2000" dirty="0" smtClean="0">
              <a:solidFill>
                <a:schemeClr val="tx1"/>
              </a:solidFill>
            </a:rPr>
            <a:t>Estudios posteriores han presentado pruebas sólidas que demuestran</a:t>
          </a:r>
          <a:endParaRPr lang="es-ES" sz="2000" dirty="0">
            <a:solidFill>
              <a:schemeClr val="tx1"/>
            </a:solidFill>
          </a:endParaRPr>
        </a:p>
      </dgm:t>
    </dgm:pt>
    <dgm:pt modelId="{4DBD402E-629E-4050-A1F0-4E8173F499CE}" type="parTrans" cxnId="{906E9D67-8B3A-45D7-91F7-013C7460BA0F}">
      <dgm:prSet/>
      <dgm:spPr/>
      <dgm:t>
        <a:bodyPr/>
        <a:lstStyle/>
        <a:p>
          <a:endParaRPr lang="es-ES"/>
        </a:p>
      </dgm:t>
    </dgm:pt>
    <dgm:pt modelId="{64AB69D8-2E34-4560-AD03-2944E82F6181}" type="sibTrans" cxnId="{906E9D67-8B3A-45D7-91F7-013C7460BA0F}">
      <dgm:prSet/>
      <dgm:spPr/>
      <dgm:t>
        <a:bodyPr/>
        <a:lstStyle/>
        <a:p>
          <a:endParaRPr lang="es-ES"/>
        </a:p>
      </dgm:t>
    </dgm:pt>
    <dgm:pt modelId="{2113A069-1B84-4BEF-89F6-C86AA9BFEEBE}">
      <dgm:prSet phldrT="[Texto]" custT="1"/>
      <dgm:spPr>
        <a:ln>
          <a:solidFill>
            <a:schemeClr val="tx1"/>
          </a:solidFill>
        </a:ln>
      </dgm:spPr>
      <dgm:t>
        <a:bodyPr/>
        <a:lstStyle/>
        <a:p>
          <a:pPr>
            <a:lnSpc>
              <a:spcPct val="150000"/>
            </a:lnSpc>
          </a:pPr>
          <a:r>
            <a:rPr lang="es-ES" sz="2000" dirty="0" smtClean="0"/>
            <a:t>IECA y antagonistas del calcio reducen eventos CV mayores en pacientes HTA</a:t>
          </a:r>
          <a:endParaRPr lang="es-ES" sz="2000" dirty="0"/>
        </a:p>
      </dgm:t>
    </dgm:pt>
    <dgm:pt modelId="{0DE25557-13EE-4B9F-A5FF-3295EF15DAE9}" type="parTrans" cxnId="{0F1D7A97-F9BC-46E6-A088-F21EB9BCE988}">
      <dgm:prSet/>
      <dgm:spPr/>
      <dgm:t>
        <a:bodyPr/>
        <a:lstStyle/>
        <a:p>
          <a:endParaRPr lang="es-ES"/>
        </a:p>
      </dgm:t>
    </dgm:pt>
    <dgm:pt modelId="{C040F783-17FD-43D9-9630-C28FBE489B57}" type="sibTrans" cxnId="{0F1D7A97-F9BC-46E6-A088-F21EB9BCE988}">
      <dgm:prSet/>
      <dgm:spPr/>
      <dgm:t>
        <a:bodyPr/>
        <a:lstStyle/>
        <a:p>
          <a:endParaRPr lang="es-ES"/>
        </a:p>
      </dgm:t>
    </dgm:pt>
    <dgm:pt modelId="{187E71DC-6BA8-40FC-9E60-34241BB41F2E}" type="pres">
      <dgm:prSet presAssocID="{2BB17FFB-9E28-4400-82F1-9874A2C8601F}" presName="diagram" presStyleCnt="0">
        <dgm:presLayoutVars>
          <dgm:dir/>
          <dgm:resizeHandles val="exact"/>
        </dgm:presLayoutVars>
      </dgm:prSet>
      <dgm:spPr/>
      <dgm:t>
        <a:bodyPr/>
        <a:lstStyle/>
        <a:p>
          <a:endParaRPr lang="es-ES"/>
        </a:p>
      </dgm:t>
    </dgm:pt>
    <dgm:pt modelId="{73752B2D-043B-4B19-BCE2-503945DA5EDA}" type="pres">
      <dgm:prSet presAssocID="{86775BBF-E6DF-44FC-9FA1-E61FAFBC18A9}" presName="node" presStyleLbl="node1" presStyleIdx="0" presStyleCnt="4">
        <dgm:presLayoutVars>
          <dgm:bulletEnabled val="1"/>
        </dgm:presLayoutVars>
      </dgm:prSet>
      <dgm:spPr/>
      <dgm:t>
        <a:bodyPr/>
        <a:lstStyle/>
        <a:p>
          <a:endParaRPr lang="es-ES"/>
        </a:p>
      </dgm:t>
    </dgm:pt>
    <dgm:pt modelId="{3249F8A4-F410-4DB0-8325-291C42025A12}" type="pres">
      <dgm:prSet presAssocID="{15211D70-F4FD-453F-8175-8FD84898A00B}" presName="sibTrans" presStyleCnt="0"/>
      <dgm:spPr/>
    </dgm:pt>
    <dgm:pt modelId="{ABAC66FE-42A6-4BAF-A6DE-60E199E3BC39}" type="pres">
      <dgm:prSet presAssocID="{B9734C10-BD47-4DE4-8921-0E450031E3D9}" presName="node" presStyleLbl="node1" presStyleIdx="1" presStyleCnt="4">
        <dgm:presLayoutVars>
          <dgm:bulletEnabled val="1"/>
        </dgm:presLayoutVars>
      </dgm:prSet>
      <dgm:spPr/>
      <dgm:t>
        <a:bodyPr/>
        <a:lstStyle/>
        <a:p>
          <a:endParaRPr lang="es-ES"/>
        </a:p>
      </dgm:t>
    </dgm:pt>
    <dgm:pt modelId="{793E6856-E242-4820-9D9B-A9077E95CF3D}" type="pres">
      <dgm:prSet presAssocID="{1A944531-219D-4841-A328-01779C1DE90A}" presName="sibTrans" presStyleCnt="0"/>
      <dgm:spPr/>
    </dgm:pt>
    <dgm:pt modelId="{397CF700-36CB-4085-9B26-979329B3C4C4}" type="pres">
      <dgm:prSet presAssocID="{617AABEA-420C-4CDF-ADDE-A7F70E7D7ABE}" presName="node" presStyleLbl="node1" presStyleIdx="2" presStyleCnt="4">
        <dgm:presLayoutVars>
          <dgm:bulletEnabled val="1"/>
        </dgm:presLayoutVars>
      </dgm:prSet>
      <dgm:spPr/>
      <dgm:t>
        <a:bodyPr/>
        <a:lstStyle/>
        <a:p>
          <a:endParaRPr lang="es-ES"/>
        </a:p>
      </dgm:t>
    </dgm:pt>
    <dgm:pt modelId="{02B63AC6-CB09-48AC-A579-AC17F0F5FA7C}" type="pres">
      <dgm:prSet presAssocID="{64AB69D8-2E34-4560-AD03-2944E82F6181}" presName="sibTrans" presStyleCnt="0"/>
      <dgm:spPr/>
    </dgm:pt>
    <dgm:pt modelId="{AFADF868-BD92-4864-A187-C7427B3C299B}" type="pres">
      <dgm:prSet presAssocID="{2113A069-1B84-4BEF-89F6-C86AA9BFEEBE}" presName="node" presStyleLbl="node1" presStyleIdx="3" presStyleCnt="4">
        <dgm:presLayoutVars>
          <dgm:bulletEnabled val="1"/>
        </dgm:presLayoutVars>
      </dgm:prSet>
      <dgm:spPr/>
      <dgm:t>
        <a:bodyPr/>
        <a:lstStyle/>
        <a:p>
          <a:endParaRPr lang="es-ES"/>
        </a:p>
      </dgm:t>
    </dgm:pt>
  </dgm:ptLst>
  <dgm:cxnLst>
    <dgm:cxn modelId="{C9F3A666-9948-4503-9477-386DF8CFA2F7}" type="presOf" srcId="{2BB17FFB-9E28-4400-82F1-9874A2C8601F}" destId="{187E71DC-6BA8-40FC-9E60-34241BB41F2E}" srcOrd="0" destOrd="0" presId="urn:microsoft.com/office/officeart/2005/8/layout/default"/>
    <dgm:cxn modelId="{9E09CC9F-7681-48ED-83F7-1EC94B22D87D}" type="presOf" srcId="{617AABEA-420C-4CDF-ADDE-A7F70E7D7ABE}" destId="{397CF700-36CB-4085-9B26-979329B3C4C4}" srcOrd="0" destOrd="0" presId="urn:microsoft.com/office/officeart/2005/8/layout/default"/>
    <dgm:cxn modelId="{4F266048-624D-41AF-88A4-9E9E467D3FAC}" srcId="{2BB17FFB-9E28-4400-82F1-9874A2C8601F}" destId="{86775BBF-E6DF-44FC-9FA1-E61FAFBC18A9}" srcOrd="0" destOrd="0" parTransId="{50848DD8-6974-4A04-8DC2-D6A05DA2E6CF}" sibTransId="{15211D70-F4FD-453F-8175-8FD84898A00B}"/>
    <dgm:cxn modelId="{FBF4C555-5A6F-4A00-8A75-B399F3885ABB}" type="presOf" srcId="{2113A069-1B84-4BEF-89F6-C86AA9BFEEBE}" destId="{AFADF868-BD92-4864-A187-C7427B3C299B}" srcOrd="0" destOrd="0" presId="urn:microsoft.com/office/officeart/2005/8/layout/default"/>
    <dgm:cxn modelId="{80F0DD45-9681-4798-A218-022CB9234F1F}" type="presOf" srcId="{B9734C10-BD47-4DE4-8921-0E450031E3D9}" destId="{ABAC66FE-42A6-4BAF-A6DE-60E199E3BC39}" srcOrd="0" destOrd="0" presId="urn:microsoft.com/office/officeart/2005/8/layout/default"/>
    <dgm:cxn modelId="{A5E3FD12-003A-4A07-A172-D05785D5277F}" type="presOf" srcId="{86775BBF-E6DF-44FC-9FA1-E61FAFBC18A9}" destId="{73752B2D-043B-4B19-BCE2-503945DA5EDA}" srcOrd="0" destOrd="0" presId="urn:microsoft.com/office/officeart/2005/8/layout/default"/>
    <dgm:cxn modelId="{0F1D7A97-F9BC-46E6-A088-F21EB9BCE988}" srcId="{2BB17FFB-9E28-4400-82F1-9874A2C8601F}" destId="{2113A069-1B84-4BEF-89F6-C86AA9BFEEBE}" srcOrd="3" destOrd="0" parTransId="{0DE25557-13EE-4B9F-A5FF-3295EF15DAE9}" sibTransId="{C040F783-17FD-43D9-9630-C28FBE489B57}"/>
    <dgm:cxn modelId="{906E9D67-8B3A-45D7-91F7-013C7460BA0F}" srcId="{2BB17FFB-9E28-4400-82F1-9874A2C8601F}" destId="{617AABEA-420C-4CDF-ADDE-A7F70E7D7ABE}" srcOrd="2" destOrd="0" parTransId="{4DBD402E-629E-4050-A1F0-4E8173F499CE}" sibTransId="{64AB69D8-2E34-4560-AD03-2944E82F6181}"/>
    <dgm:cxn modelId="{16F260E0-C1F2-4B19-853D-A992288C3828}" srcId="{2BB17FFB-9E28-4400-82F1-9874A2C8601F}" destId="{B9734C10-BD47-4DE4-8921-0E450031E3D9}" srcOrd="1" destOrd="0" parTransId="{EEABCEE1-48D7-44B8-90AA-9EA6AB7D12DD}" sibTransId="{1A944531-219D-4841-A328-01779C1DE90A}"/>
    <dgm:cxn modelId="{2C6469A9-6F56-4F7E-9941-5141A3ABA1FB}" type="presParOf" srcId="{187E71DC-6BA8-40FC-9E60-34241BB41F2E}" destId="{73752B2D-043B-4B19-BCE2-503945DA5EDA}" srcOrd="0" destOrd="0" presId="urn:microsoft.com/office/officeart/2005/8/layout/default"/>
    <dgm:cxn modelId="{A5D18E83-87FD-46CF-98CC-5E392B6320F6}" type="presParOf" srcId="{187E71DC-6BA8-40FC-9E60-34241BB41F2E}" destId="{3249F8A4-F410-4DB0-8325-291C42025A12}" srcOrd="1" destOrd="0" presId="urn:microsoft.com/office/officeart/2005/8/layout/default"/>
    <dgm:cxn modelId="{8BD421A8-2AF4-41A4-96EC-6B7673B799B2}" type="presParOf" srcId="{187E71DC-6BA8-40FC-9E60-34241BB41F2E}" destId="{ABAC66FE-42A6-4BAF-A6DE-60E199E3BC39}" srcOrd="2" destOrd="0" presId="urn:microsoft.com/office/officeart/2005/8/layout/default"/>
    <dgm:cxn modelId="{F98B6FE0-FD35-4FA4-8DCC-E8AF6352A44A}" type="presParOf" srcId="{187E71DC-6BA8-40FC-9E60-34241BB41F2E}" destId="{793E6856-E242-4820-9D9B-A9077E95CF3D}" srcOrd="3" destOrd="0" presId="urn:microsoft.com/office/officeart/2005/8/layout/default"/>
    <dgm:cxn modelId="{3DABB6DC-3933-4D8A-9749-AB72D2B94E42}" type="presParOf" srcId="{187E71DC-6BA8-40FC-9E60-34241BB41F2E}" destId="{397CF700-36CB-4085-9B26-979329B3C4C4}" srcOrd="4" destOrd="0" presId="urn:microsoft.com/office/officeart/2005/8/layout/default"/>
    <dgm:cxn modelId="{E4E8356B-E7D8-4052-B5F2-C696F0CADD35}" type="presParOf" srcId="{187E71DC-6BA8-40FC-9E60-34241BB41F2E}" destId="{02B63AC6-CB09-48AC-A579-AC17F0F5FA7C}" srcOrd="5" destOrd="0" presId="urn:microsoft.com/office/officeart/2005/8/layout/default"/>
    <dgm:cxn modelId="{2AA4143A-63EC-4C31-8A4D-1AE9AFF352EC}" type="presParOf" srcId="{187E71DC-6BA8-40FC-9E60-34241BB41F2E}" destId="{AFADF868-BD92-4864-A187-C7427B3C299B}" srcOrd="6" destOrd="0" presId="urn:microsoft.com/office/officeart/2005/8/layout/default"/>
  </dgm:cxnLst>
  <dgm:bg/>
  <dgm:whole>
    <a:ln w="9525" cap="flat" cmpd="sng" algn="ctr">
      <a:solidFill>
        <a:schemeClr val="tx1"/>
      </a:solid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A9AAA6D-6B05-42BA-AB92-8CB3B0C5CCEA}" type="doc">
      <dgm:prSet loTypeId="urn:microsoft.com/office/officeart/2005/8/layout/hChevron3" loCatId="process" qsTypeId="urn:microsoft.com/office/officeart/2005/8/quickstyle/simple1" qsCatId="simple" csTypeId="urn:microsoft.com/office/officeart/2005/8/colors/accent1_5" csCatId="accent1" phldr="1"/>
      <dgm:spPr/>
    </dgm:pt>
    <dgm:pt modelId="{ABADBB78-7BC9-4C52-9CC5-882F41AC0E90}">
      <dgm:prSet phldrT="[Texto]" custT="1"/>
      <dgm:spPr>
        <a:ln>
          <a:solidFill>
            <a:schemeClr val="tx1"/>
          </a:solidFill>
        </a:ln>
      </dgm:spPr>
      <dgm:t>
        <a:bodyPr/>
        <a:lstStyle/>
        <a:p>
          <a:r>
            <a:rPr lang="es-VE" sz="2200" dirty="0" smtClean="0"/>
            <a:t>Todos los comités de ética regionales en Suecia aprobaron el estudio, y todos los pacientes dieron su consentimiento</a:t>
          </a:r>
          <a:endParaRPr lang="es-ES" sz="2200" dirty="0"/>
        </a:p>
      </dgm:t>
    </dgm:pt>
    <dgm:pt modelId="{53EBE1E2-CE65-4FF1-AB32-B7C02ABE303A}" type="parTrans" cxnId="{37113F64-2C0E-425A-8C22-BABD8D27C18E}">
      <dgm:prSet/>
      <dgm:spPr/>
      <dgm:t>
        <a:bodyPr/>
        <a:lstStyle/>
        <a:p>
          <a:endParaRPr lang="es-ES"/>
        </a:p>
      </dgm:t>
    </dgm:pt>
    <dgm:pt modelId="{EFD491C5-0B40-4F83-ABC1-F839862AC7F5}" type="sibTrans" cxnId="{37113F64-2C0E-425A-8C22-BABD8D27C18E}">
      <dgm:prSet/>
      <dgm:spPr/>
      <dgm:t>
        <a:bodyPr/>
        <a:lstStyle/>
        <a:p>
          <a:endParaRPr lang="es-ES"/>
        </a:p>
      </dgm:t>
    </dgm:pt>
    <dgm:pt modelId="{020F35F6-C145-4852-A7CC-CA43170F7713}" type="pres">
      <dgm:prSet presAssocID="{4A9AAA6D-6B05-42BA-AB92-8CB3B0C5CCEA}" presName="Name0" presStyleCnt="0">
        <dgm:presLayoutVars>
          <dgm:dir/>
          <dgm:resizeHandles val="exact"/>
        </dgm:presLayoutVars>
      </dgm:prSet>
      <dgm:spPr/>
    </dgm:pt>
    <dgm:pt modelId="{A4211CC9-971F-418E-BF40-737AF8F40486}" type="pres">
      <dgm:prSet presAssocID="{ABADBB78-7BC9-4C52-9CC5-882F41AC0E90}" presName="parTxOnly" presStyleLbl="node1" presStyleIdx="0" presStyleCnt="1" custLinFactNeighborX="-1195">
        <dgm:presLayoutVars>
          <dgm:bulletEnabled val="1"/>
        </dgm:presLayoutVars>
      </dgm:prSet>
      <dgm:spPr/>
      <dgm:t>
        <a:bodyPr/>
        <a:lstStyle/>
        <a:p>
          <a:endParaRPr lang="es-ES"/>
        </a:p>
      </dgm:t>
    </dgm:pt>
  </dgm:ptLst>
  <dgm:cxnLst>
    <dgm:cxn modelId="{37113F64-2C0E-425A-8C22-BABD8D27C18E}" srcId="{4A9AAA6D-6B05-42BA-AB92-8CB3B0C5CCEA}" destId="{ABADBB78-7BC9-4C52-9CC5-882F41AC0E90}" srcOrd="0" destOrd="0" parTransId="{53EBE1E2-CE65-4FF1-AB32-B7C02ABE303A}" sibTransId="{EFD491C5-0B40-4F83-ABC1-F839862AC7F5}"/>
    <dgm:cxn modelId="{777CBE09-1A34-42B3-9D6C-F3CD51E1C370}" type="presOf" srcId="{4A9AAA6D-6B05-42BA-AB92-8CB3B0C5CCEA}" destId="{020F35F6-C145-4852-A7CC-CA43170F7713}" srcOrd="0" destOrd="0" presId="urn:microsoft.com/office/officeart/2005/8/layout/hChevron3"/>
    <dgm:cxn modelId="{49487BF0-8B35-4E00-8D8A-9F1B6A9E200B}" type="presOf" srcId="{ABADBB78-7BC9-4C52-9CC5-882F41AC0E90}" destId="{A4211CC9-971F-418E-BF40-737AF8F40486}" srcOrd="0" destOrd="0" presId="urn:microsoft.com/office/officeart/2005/8/layout/hChevron3"/>
    <dgm:cxn modelId="{EFED5693-6BDA-44A4-9450-26073CEA48EE}" type="presParOf" srcId="{020F35F6-C145-4852-A7CC-CA43170F7713}" destId="{A4211CC9-971F-418E-BF40-737AF8F40486}" srcOrd="0" destOrd="0" presId="urn:microsoft.com/office/officeart/2005/8/layout/hChevro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5FFC168-6DE1-4B1E-8160-0A777B8AB71B}" type="doc">
      <dgm:prSet loTypeId="urn:microsoft.com/office/officeart/2005/8/layout/vProcess5" loCatId="process" qsTypeId="urn:microsoft.com/office/officeart/2005/8/quickstyle/simple1" qsCatId="simple" csTypeId="urn:microsoft.com/office/officeart/2005/8/colors/accent1_4" csCatId="accent1" phldr="1"/>
      <dgm:spPr/>
      <dgm:t>
        <a:bodyPr/>
        <a:lstStyle/>
        <a:p>
          <a:endParaRPr lang="es-ES"/>
        </a:p>
      </dgm:t>
    </dgm:pt>
    <dgm:pt modelId="{CB522BCF-6E9F-4498-8F55-2FF6CB6F9643}">
      <dgm:prSet phldrT="[Texto]"/>
      <dgm:spPr>
        <a:ln>
          <a:solidFill>
            <a:schemeClr val="tx1"/>
          </a:solidFill>
        </a:ln>
      </dgm:spPr>
      <dgm:t>
        <a:bodyPr/>
        <a:lstStyle/>
        <a:p>
          <a:r>
            <a:rPr lang="es-ES" dirty="0" smtClean="0"/>
            <a:t>El análisis fue por intención a tratar</a:t>
          </a:r>
          <a:endParaRPr lang="es-ES" dirty="0"/>
        </a:p>
      </dgm:t>
    </dgm:pt>
    <dgm:pt modelId="{889B806B-9947-41F0-B0BF-F6BE3382A893}" type="parTrans" cxnId="{4709D20F-6A23-4BFB-8BE2-5E70A663BBF9}">
      <dgm:prSet/>
      <dgm:spPr/>
      <dgm:t>
        <a:bodyPr/>
        <a:lstStyle/>
        <a:p>
          <a:endParaRPr lang="es-ES"/>
        </a:p>
      </dgm:t>
    </dgm:pt>
    <dgm:pt modelId="{44ED3461-44AA-43D7-837A-084F8F22FD15}" type="sibTrans" cxnId="{4709D20F-6A23-4BFB-8BE2-5E70A663BBF9}">
      <dgm:prSet/>
      <dgm:spPr>
        <a:ln>
          <a:solidFill>
            <a:schemeClr val="tx1">
              <a:alpha val="90000"/>
            </a:schemeClr>
          </a:solidFill>
        </a:ln>
      </dgm:spPr>
      <dgm:t>
        <a:bodyPr/>
        <a:lstStyle/>
        <a:p>
          <a:endParaRPr lang="es-ES"/>
        </a:p>
      </dgm:t>
    </dgm:pt>
    <dgm:pt modelId="{94BAC1A9-95D2-4521-9C0B-EAAAD3CFC757}">
      <dgm:prSet phldrT="[Texto]"/>
      <dgm:spPr>
        <a:ln>
          <a:solidFill>
            <a:schemeClr val="tx1"/>
          </a:solidFill>
        </a:ln>
      </dgm:spPr>
      <dgm:t>
        <a:bodyPr/>
        <a:lstStyle/>
        <a:p>
          <a:r>
            <a:rPr lang="es-ES" dirty="0" smtClean="0"/>
            <a:t>En cada análisis, sólo la ocurrencia de los eventos específicos del estudio se consideró</a:t>
          </a:r>
          <a:endParaRPr lang="es-ES" dirty="0"/>
        </a:p>
      </dgm:t>
    </dgm:pt>
    <dgm:pt modelId="{7098C471-989B-433B-8A54-54FE41B2657E}" type="parTrans" cxnId="{E9A8D8FC-EAA6-4B7F-86F9-57F2D9C5B543}">
      <dgm:prSet/>
      <dgm:spPr/>
      <dgm:t>
        <a:bodyPr/>
        <a:lstStyle/>
        <a:p>
          <a:endParaRPr lang="es-ES"/>
        </a:p>
      </dgm:t>
    </dgm:pt>
    <dgm:pt modelId="{E24AA5EC-47B3-4161-B8E0-BB0A190D3966}" type="sibTrans" cxnId="{E9A8D8FC-EAA6-4B7F-86F9-57F2D9C5B543}">
      <dgm:prSet/>
      <dgm:spPr>
        <a:ln>
          <a:solidFill>
            <a:schemeClr val="tx1">
              <a:alpha val="90000"/>
            </a:schemeClr>
          </a:solidFill>
        </a:ln>
      </dgm:spPr>
      <dgm:t>
        <a:bodyPr/>
        <a:lstStyle/>
        <a:p>
          <a:endParaRPr lang="es-ES"/>
        </a:p>
      </dgm:t>
    </dgm:pt>
    <dgm:pt modelId="{99D58B32-A584-4355-80E1-B0E431B27ECC}">
      <dgm:prSet phldrT="[Texto]"/>
      <dgm:spPr>
        <a:ln>
          <a:solidFill>
            <a:schemeClr val="tx1"/>
          </a:solidFill>
        </a:ln>
      </dgm:spPr>
      <dgm:t>
        <a:bodyPr/>
        <a:lstStyle/>
        <a:p>
          <a:r>
            <a:rPr lang="es-ES" dirty="0" smtClean="0"/>
            <a:t>El análisis de regresión de Cox fue utilizado desde la aleatorización como variable de tiempo no paramétricamente modelado</a:t>
          </a:r>
          <a:endParaRPr lang="es-ES" dirty="0"/>
        </a:p>
      </dgm:t>
    </dgm:pt>
    <dgm:pt modelId="{4A8AC075-9F86-4F76-9AF1-1A28C0820C7B}" type="parTrans" cxnId="{B75E305C-BD1E-4830-974D-FA1D954D1B6C}">
      <dgm:prSet/>
      <dgm:spPr/>
      <dgm:t>
        <a:bodyPr/>
        <a:lstStyle/>
        <a:p>
          <a:endParaRPr lang="es-ES"/>
        </a:p>
      </dgm:t>
    </dgm:pt>
    <dgm:pt modelId="{2447B789-6D5B-4246-9183-76B575113F35}" type="sibTrans" cxnId="{B75E305C-BD1E-4830-974D-FA1D954D1B6C}">
      <dgm:prSet/>
      <dgm:spPr/>
      <dgm:t>
        <a:bodyPr/>
        <a:lstStyle/>
        <a:p>
          <a:endParaRPr lang="es-ES"/>
        </a:p>
      </dgm:t>
    </dgm:pt>
    <dgm:pt modelId="{9C914D3F-248A-40B3-8053-A398EF9C6237}" type="pres">
      <dgm:prSet presAssocID="{15FFC168-6DE1-4B1E-8160-0A777B8AB71B}" presName="outerComposite" presStyleCnt="0">
        <dgm:presLayoutVars>
          <dgm:chMax val="5"/>
          <dgm:dir/>
          <dgm:resizeHandles val="exact"/>
        </dgm:presLayoutVars>
      </dgm:prSet>
      <dgm:spPr/>
      <dgm:t>
        <a:bodyPr/>
        <a:lstStyle/>
        <a:p>
          <a:endParaRPr lang="es-ES"/>
        </a:p>
      </dgm:t>
    </dgm:pt>
    <dgm:pt modelId="{4CABD626-2E0F-4DB8-AB28-7E5C398B6CE4}" type="pres">
      <dgm:prSet presAssocID="{15FFC168-6DE1-4B1E-8160-0A777B8AB71B}" presName="dummyMaxCanvas" presStyleCnt="0">
        <dgm:presLayoutVars/>
      </dgm:prSet>
      <dgm:spPr/>
    </dgm:pt>
    <dgm:pt modelId="{C3D69FD6-314D-429C-8986-837F6CD8627C}" type="pres">
      <dgm:prSet presAssocID="{15FFC168-6DE1-4B1E-8160-0A777B8AB71B}" presName="ThreeNodes_1" presStyleLbl="node1" presStyleIdx="0" presStyleCnt="3">
        <dgm:presLayoutVars>
          <dgm:bulletEnabled val="1"/>
        </dgm:presLayoutVars>
      </dgm:prSet>
      <dgm:spPr/>
      <dgm:t>
        <a:bodyPr/>
        <a:lstStyle/>
        <a:p>
          <a:endParaRPr lang="es-ES"/>
        </a:p>
      </dgm:t>
    </dgm:pt>
    <dgm:pt modelId="{393D4277-C4B1-4D7E-A6C7-409A9CAA22EC}" type="pres">
      <dgm:prSet presAssocID="{15FFC168-6DE1-4B1E-8160-0A777B8AB71B}" presName="ThreeNodes_2" presStyleLbl="node1" presStyleIdx="1" presStyleCnt="3">
        <dgm:presLayoutVars>
          <dgm:bulletEnabled val="1"/>
        </dgm:presLayoutVars>
      </dgm:prSet>
      <dgm:spPr/>
      <dgm:t>
        <a:bodyPr/>
        <a:lstStyle/>
        <a:p>
          <a:endParaRPr lang="es-ES"/>
        </a:p>
      </dgm:t>
    </dgm:pt>
    <dgm:pt modelId="{E64C4549-47F0-4E31-BDB0-28DC7A83FC1D}" type="pres">
      <dgm:prSet presAssocID="{15FFC168-6DE1-4B1E-8160-0A777B8AB71B}" presName="ThreeNodes_3" presStyleLbl="node1" presStyleIdx="2" presStyleCnt="3">
        <dgm:presLayoutVars>
          <dgm:bulletEnabled val="1"/>
        </dgm:presLayoutVars>
      </dgm:prSet>
      <dgm:spPr/>
      <dgm:t>
        <a:bodyPr/>
        <a:lstStyle/>
        <a:p>
          <a:endParaRPr lang="es-ES"/>
        </a:p>
      </dgm:t>
    </dgm:pt>
    <dgm:pt modelId="{7CD9D0FE-B2B3-4FA4-8FDC-026B2E443FA8}" type="pres">
      <dgm:prSet presAssocID="{15FFC168-6DE1-4B1E-8160-0A777B8AB71B}" presName="ThreeConn_1-2" presStyleLbl="fgAccFollowNode1" presStyleIdx="0" presStyleCnt="2">
        <dgm:presLayoutVars>
          <dgm:bulletEnabled val="1"/>
        </dgm:presLayoutVars>
      </dgm:prSet>
      <dgm:spPr/>
      <dgm:t>
        <a:bodyPr/>
        <a:lstStyle/>
        <a:p>
          <a:endParaRPr lang="es-ES"/>
        </a:p>
      </dgm:t>
    </dgm:pt>
    <dgm:pt modelId="{FB391A5E-E900-4A1D-B20C-26C3F5581A42}" type="pres">
      <dgm:prSet presAssocID="{15FFC168-6DE1-4B1E-8160-0A777B8AB71B}" presName="ThreeConn_2-3" presStyleLbl="fgAccFollowNode1" presStyleIdx="1" presStyleCnt="2">
        <dgm:presLayoutVars>
          <dgm:bulletEnabled val="1"/>
        </dgm:presLayoutVars>
      </dgm:prSet>
      <dgm:spPr/>
      <dgm:t>
        <a:bodyPr/>
        <a:lstStyle/>
        <a:p>
          <a:endParaRPr lang="es-ES"/>
        </a:p>
      </dgm:t>
    </dgm:pt>
    <dgm:pt modelId="{96509CFC-43F4-480D-AF68-0823D81AABA8}" type="pres">
      <dgm:prSet presAssocID="{15FFC168-6DE1-4B1E-8160-0A777B8AB71B}" presName="ThreeNodes_1_text" presStyleLbl="node1" presStyleIdx="2" presStyleCnt="3">
        <dgm:presLayoutVars>
          <dgm:bulletEnabled val="1"/>
        </dgm:presLayoutVars>
      </dgm:prSet>
      <dgm:spPr/>
      <dgm:t>
        <a:bodyPr/>
        <a:lstStyle/>
        <a:p>
          <a:endParaRPr lang="es-ES"/>
        </a:p>
      </dgm:t>
    </dgm:pt>
    <dgm:pt modelId="{3BF787BE-3E1A-46B7-826F-9FEFD10CC74B}" type="pres">
      <dgm:prSet presAssocID="{15FFC168-6DE1-4B1E-8160-0A777B8AB71B}" presName="ThreeNodes_2_text" presStyleLbl="node1" presStyleIdx="2" presStyleCnt="3">
        <dgm:presLayoutVars>
          <dgm:bulletEnabled val="1"/>
        </dgm:presLayoutVars>
      </dgm:prSet>
      <dgm:spPr/>
      <dgm:t>
        <a:bodyPr/>
        <a:lstStyle/>
        <a:p>
          <a:endParaRPr lang="es-ES"/>
        </a:p>
      </dgm:t>
    </dgm:pt>
    <dgm:pt modelId="{16AE81A8-BE0F-49C8-AEB6-53B47652D9E0}" type="pres">
      <dgm:prSet presAssocID="{15FFC168-6DE1-4B1E-8160-0A777B8AB71B}" presName="ThreeNodes_3_text" presStyleLbl="node1" presStyleIdx="2" presStyleCnt="3">
        <dgm:presLayoutVars>
          <dgm:bulletEnabled val="1"/>
        </dgm:presLayoutVars>
      </dgm:prSet>
      <dgm:spPr/>
      <dgm:t>
        <a:bodyPr/>
        <a:lstStyle/>
        <a:p>
          <a:endParaRPr lang="es-ES"/>
        </a:p>
      </dgm:t>
    </dgm:pt>
  </dgm:ptLst>
  <dgm:cxnLst>
    <dgm:cxn modelId="{9C404420-9AB2-4B77-8975-567B512792C4}" type="presOf" srcId="{44ED3461-44AA-43D7-837A-084F8F22FD15}" destId="{7CD9D0FE-B2B3-4FA4-8FDC-026B2E443FA8}" srcOrd="0" destOrd="0" presId="urn:microsoft.com/office/officeart/2005/8/layout/vProcess5"/>
    <dgm:cxn modelId="{B75E305C-BD1E-4830-974D-FA1D954D1B6C}" srcId="{15FFC168-6DE1-4B1E-8160-0A777B8AB71B}" destId="{99D58B32-A584-4355-80E1-B0E431B27ECC}" srcOrd="2" destOrd="0" parTransId="{4A8AC075-9F86-4F76-9AF1-1A28C0820C7B}" sibTransId="{2447B789-6D5B-4246-9183-76B575113F35}"/>
    <dgm:cxn modelId="{BE3F7C7B-1DF2-4804-8671-13DCB2EBA8C5}" type="presOf" srcId="{CB522BCF-6E9F-4498-8F55-2FF6CB6F9643}" destId="{C3D69FD6-314D-429C-8986-837F6CD8627C}" srcOrd="0" destOrd="0" presId="urn:microsoft.com/office/officeart/2005/8/layout/vProcess5"/>
    <dgm:cxn modelId="{5198D89F-9EEA-4B65-9ADE-09DECE7A5BF1}" type="presOf" srcId="{99D58B32-A584-4355-80E1-B0E431B27ECC}" destId="{16AE81A8-BE0F-49C8-AEB6-53B47652D9E0}" srcOrd="1" destOrd="0" presId="urn:microsoft.com/office/officeart/2005/8/layout/vProcess5"/>
    <dgm:cxn modelId="{F0DA93EF-616B-4246-8B18-4CE59BC321BD}" type="presOf" srcId="{94BAC1A9-95D2-4521-9C0B-EAAAD3CFC757}" destId="{393D4277-C4B1-4D7E-A6C7-409A9CAA22EC}" srcOrd="0" destOrd="0" presId="urn:microsoft.com/office/officeart/2005/8/layout/vProcess5"/>
    <dgm:cxn modelId="{910145AA-ED77-4119-8DE4-AA137C949D01}" type="presOf" srcId="{E24AA5EC-47B3-4161-B8E0-BB0A190D3966}" destId="{FB391A5E-E900-4A1D-B20C-26C3F5581A42}" srcOrd="0" destOrd="0" presId="urn:microsoft.com/office/officeart/2005/8/layout/vProcess5"/>
    <dgm:cxn modelId="{F670FE77-3322-4377-950E-6F3309217305}" type="presOf" srcId="{99D58B32-A584-4355-80E1-B0E431B27ECC}" destId="{E64C4549-47F0-4E31-BDB0-28DC7A83FC1D}" srcOrd="0" destOrd="0" presId="urn:microsoft.com/office/officeart/2005/8/layout/vProcess5"/>
    <dgm:cxn modelId="{2D9BC0B6-8AD2-43F4-A8CF-1B608B932704}" type="presOf" srcId="{94BAC1A9-95D2-4521-9C0B-EAAAD3CFC757}" destId="{3BF787BE-3E1A-46B7-826F-9FEFD10CC74B}" srcOrd="1" destOrd="0" presId="urn:microsoft.com/office/officeart/2005/8/layout/vProcess5"/>
    <dgm:cxn modelId="{93DB2D58-2F96-4D04-8811-56358AD397F7}" type="presOf" srcId="{15FFC168-6DE1-4B1E-8160-0A777B8AB71B}" destId="{9C914D3F-248A-40B3-8053-A398EF9C6237}" srcOrd="0" destOrd="0" presId="urn:microsoft.com/office/officeart/2005/8/layout/vProcess5"/>
    <dgm:cxn modelId="{E2A2C9CE-761E-4256-9749-3B206EC570F9}" type="presOf" srcId="{CB522BCF-6E9F-4498-8F55-2FF6CB6F9643}" destId="{96509CFC-43F4-480D-AF68-0823D81AABA8}" srcOrd="1" destOrd="0" presId="urn:microsoft.com/office/officeart/2005/8/layout/vProcess5"/>
    <dgm:cxn modelId="{4709D20F-6A23-4BFB-8BE2-5E70A663BBF9}" srcId="{15FFC168-6DE1-4B1E-8160-0A777B8AB71B}" destId="{CB522BCF-6E9F-4498-8F55-2FF6CB6F9643}" srcOrd="0" destOrd="0" parTransId="{889B806B-9947-41F0-B0BF-F6BE3382A893}" sibTransId="{44ED3461-44AA-43D7-837A-084F8F22FD15}"/>
    <dgm:cxn modelId="{E9A8D8FC-EAA6-4B7F-86F9-57F2D9C5B543}" srcId="{15FFC168-6DE1-4B1E-8160-0A777B8AB71B}" destId="{94BAC1A9-95D2-4521-9C0B-EAAAD3CFC757}" srcOrd="1" destOrd="0" parTransId="{7098C471-989B-433B-8A54-54FE41B2657E}" sibTransId="{E24AA5EC-47B3-4161-B8E0-BB0A190D3966}"/>
    <dgm:cxn modelId="{8E3D28A4-0325-4F99-8380-D3CAF6974DB4}" type="presParOf" srcId="{9C914D3F-248A-40B3-8053-A398EF9C6237}" destId="{4CABD626-2E0F-4DB8-AB28-7E5C398B6CE4}" srcOrd="0" destOrd="0" presId="urn:microsoft.com/office/officeart/2005/8/layout/vProcess5"/>
    <dgm:cxn modelId="{C64B8AC9-7715-40FE-9425-1222144CF2B2}" type="presParOf" srcId="{9C914D3F-248A-40B3-8053-A398EF9C6237}" destId="{C3D69FD6-314D-429C-8986-837F6CD8627C}" srcOrd="1" destOrd="0" presId="urn:microsoft.com/office/officeart/2005/8/layout/vProcess5"/>
    <dgm:cxn modelId="{746BCAD5-B599-4E50-A8D7-0CE79CD5A899}" type="presParOf" srcId="{9C914D3F-248A-40B3-8053-A398EF9C6237}" destId="{393D4277-C4B1-4D7E-A6C7-409A9CAA22EC}" srcOrd="2" destOrd="0" presId="urn:microsoft.com/office/officeart/2005/8/layout/vProcess5"/>
    <dgm:cxn modelId="{5E0AC3D7-7F6B-453D-880A-30104C6EED52}" type="presParOf" srcId="{9C914D3F-248A-40B3-8053-A398EF9C6237}" destId="{E64C4549-47F0-4E31-BDB0-28DC7A83FC1D}" srcOrd="3" destOrd="0" presId="urn:microsoft.com/office/officeart/2005/8/layout/vProcess5"/>
    <dgm:cxn modelId="{1B1AE9DC-3137-4E3E-8443-A6C85FB31521}" type="presParOf" srcId="{9C914D3F-248A-40B3-8053-A398EF9C6237}" destId="{7CD9D0FE-B2B3-4FA4-8FDC-026B2E443FA8}" srcOrd="4" destOrd="0" presId="urn:microsoft.com/office/officeart/2005/8/layout/vProcess5"/>
    <dgm:cxn modelId="{4E899CEE-B5A7-43A1-81A3-5372DA0EAEF4}" type="presParOf" srcId="{9C914D3F-248A-40B3-8053-A398EF9C6237}" destId="{FB391A5E-E900-4A1D-B20C-26C3F5581A42}" srcOrd="5" destOrd="0" presId="urn:microsoft.com/office/officeart/2005/8/layout/vProcess5"/>
    <dgm:cxn modelId="{8DA5CCBB-ECD8-4F83-9CA3-5C9576840AF6}" type="presParOf" srcId="{9C914D3F-248A-40B3-8053-A398EF9C6237}" destId="{96509CFC-43F4-480D-AF68-0823D81AABA8}" srcOrd="6" destOrd="0" presId="urn:microsoft.com/office/officeart/2005/8/layout/vProcess5"/>
    <dgm:cxn modelId="{57CBECC9-9984-4C9A-94D8-51134B96FD35}" type="presParOf" srcId="{9C914D3F-248A-40B3-8053-A398EF9C6237}" destId="{3BF787BE-3E1A-46B7-826F-9FEFD10CC74B}" srcOrd="7" destOrd="0" presId="urn:microsoft.com/office/officeart/2005/8/layout/vProcess5"/>
    <dgm:cxn modelId="{6CC977B2-4EC2-4E69-98AB-11B35BE4F64B}" type="presParOf" srcId="{9C914D3F-248A-40B3-8053-A398EF9C6237}" destId="{16AE81A8-BE0F-49C8-AEB6-53B47652D9E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927F388-6BA3-4075-98C2-8D38FD69C1A9}" type="doc">
      <dgm:prSet loTypeId="urn:microsoft.com/office/officeart/2005/8/layout/arrow6" loCatId="relationship" qsTypeId="urn:microsoft.com/office/officeart/2005/8/quickstyle/simple1" qsCatId="simple" csTypeId="urn:microsoft.com/office/officeart/2005/8/colors/accent1_5" csCatId="accent1" phldr="1"/>
      <dgm:spPr/>
      <dgm:t>
        <a:bodyPr/>
        <a:lstStyle/>
        <a:p>
          <a:endParaRPr lang="es-ES"/>
        </a:p>
      </dgm:t>
    </dgm:pt>
    <dgm:pt modelId="{6C6AE275-92A5-4979-A303-D6EF0292870A}">
      <dgm:prSet phldrT="[Texto]"/>
      <dgm:spPr/>
      <dgm:t>
        <a:bodyPr/>
        <a:lstStyle/>
        <a:p>
          <a:r>
            <a:rPr lang="es-ES" dirty="0" smtClean="0"/>
            <a:t>Los modelos fueron ajustados por sexo, edad y características basales de referencia como diabetes y tabaquismo</a:t>
          </a:r>
          <a:endParaRPr lang="es-ES" dirty="0"/>
        </a:p>
      </dgm:t>
    </dgm:pt>
    <dgm:pt modelId="{0B754D20-6C7A-4573-BD8C-5EDA2ABD633E}" type="parTrans" cxnId="{DF1557EE-BE7C-4B8E-B083-407F30C23349}">
      <dgm:prSet/>
      <dgm:spPr/>
      <dgm:t>
        <a:bodyPr/>
        <a:lstStyle/>
        <a:p>
          <a:endParaRPr lang="es-ES"/>
        </a:p>
      </dgm:t>
    </dgm:pt>
    <dgm:pt modelId="{BC551216-B79D-4517-B9E7-D5651FD571BD}" type="sibTrans" cxnId="{DF1557EE-BE7C-4B8E-B083-407F30C23349}">
      <dgm:prSet/>
      <dgm:spPr/>
      <dgm:t>
        <a:bodyPr/>
        <a:lstStyle/>
        <a:p>
          <a:endParaRPr lang="es-ES"/>
        </a:p>
      </dgm:t>
    </dgm:pt>
    <dgm:pt modelId="{7CC0D7BE-77B3-4E43-AA77-DA16EC183C8F}">
      <dgm:prSet phldrT="[Texto]"/>
      <dgm:spPr/>
      <dgm:t>
        <a:bodyPr/>
        <a:lstStyle/>
        <a:p>
          <a:r>
            <a:rPr lang="es-ES" dirty="0" smtClean="0"/>
            <a:t>Todos los cálculos fueron realizados utilizando el software </a:t>
          </a:r>
          <a:r>
            <a:rPr lang="es-ES" dirty="0" err="1" smtClean="0"/>
            <a:t>Stata</a:t>
          </a:r>
          <a:r>
            <a:rPr lang="es-ES" dirty="0" smtClean="0"/>
            <a:t> (versión 5), y todas las pruebas estadísticas eran de dos caras</a:t>
          </a:r>
          <a:endParaRPr lang="es-ES" dirty="0"/>
        </a:p>
      </dgm:t>
    </dgm:pt>
    <dgm:pt modelId="{F69BA61B-8956-4C1B-A231-D47747AF6085}" type="parTrans" cxnId="{20186CC7-B6E4-4688-A4BB-C51C57D7D904}">
      <dgm:prSet/>
      <dgm:spPr/>
      <dgm:t>
        <a:bodyPr/>
        <a:lstStyle/>
        <a:p>
          <a:endParaRPr lang="es-ES"/>
        </a:p>
      </dgm:t>
    </dgm:pt>
    <dgm:pt modelId="{50DAEF16-CFD4-4E5A-B8E3-D87E62629548}" type="sibTrans" cxnId="{20186CC7-B6E4-4688-A4BB-C51C57D7D904}">
      <dgm:prSet/>
      <dgm:spPr/>
      <dgm:t>
        <a:bodyPr/>
        <a:lstStyle/>
        <a:p>
          <a:endParaRPr lang="es-ES"/>
        </a:p>
      </dgm:t>
    </dgm:pt>
    <dgm:pt modelId="{025D839E-BB3C-4F3E-95DE-4227CE65655A}" type="pres">
      <dgm:prSet presAssocID="{A927F388-6BA3-4075-98C2-8D38FD69C1A9}" presName="compositeShape" presStyleCnt="0">
        <dgm:presLayoutVars>
          <dgm:chMax val="2"/>
          <dgm:dir/>
          <dgm:resizeHandles val="exact"/>
        </dgm:presLayoutVars>
      </dgm:prSet>
      <dgm:spPr/>
      <dgm:t>
        <a:bodyPr/>
        <a:lstStyle/>
        <a:p>
          <a:endParaRPr lang="es-ES"/>
        </a:p>
      </dgm:t>
    </dgm:pt>
    <dgm:pt modelId="{5E52D9BA-DA9C-4D9C-97BB-EECC430AF6B1}" type="pres">
      <dgm:prSet presAssocID="{A927F388-6BA3-4075-98C2-8D38FD69C1A9}" presName="ribbon" presStyleLbl="node1" presStyleIdx="0" presStyleCnt="1" custScaleY="110448"/>
      <dgm:spPr>
        <a:ln>
          <a:solidFill>
            <a:schemeClr val="tx1"/>
          </a:solidFill>
        </a:ln>
      </dgm:spPr>
    </dgm:pt>
    <dgm:pt modelId="{6AED7561-631E-4C47-A6A0-991CFA430DD4}" type="pres">
      <dgm:prSet presAssocID="{A927F388-6BA3-4075-98C2-8D38FD69C1A9}" presName="leftArrowText" presStyleLbl="node1" presStyleIdx="0" presStyleCnt="1">
        <dgm:presLayoutVars>
          <dgm:chMax val="0"/>
          <dgm:bulletEnabled val="1"/>
        </dgm:presLayoutVars>
      </dgm:prSet>
      <dgm:spPr/>
      <dgm:t>
        <a:bodyPr/>
        <a:lstStyle/>
        <a:p>
          <a:endParaRPr lang="es-ES"/>
        </a:p>
      </dgm:t>
    </dgm:pt>
    <dgm:pt modelId="{567C9B36-CC73-4137-B3BE-82537178C52A}" type="pres">
      <dgm:prSet presAssocID="{A927F388-6BA3-4075-98C2-8D38FD69C1A9}" presName="rightArrowText" presStyleLbl="node1" presStyleIdx="0" presStyleCnt="1">
        <dgm:presLayoutVars>
          <dgm:chMax val="0"/>
          <dgm:bulletEnabled val="1"/>
        </dgm:presLayoutVars>
      </dgm:prSet>
      <dgm:spPr/>
      <dgm:t>
        <a:bodyPr/>
        <a:lstStyle/>
        <a:p>
          <a:endParaRPr lang="es-ES"/>
        </a:p>
      </dgm:t>
    </dgm:pt>
  </dgm:ptLst>
  <dgm:cxnLst>
    <dgm:cxn modelId="{31153464-9809-4A0A-8EF9-6CACB0527EBD}" type="presOf" srcId="{7CC0D7BE-77B3-4E43-AA77-DA16EC183C8F}" destId="{567C9B36-CC73-4137-B3BE-82537178C52A}" srcOrd="0" destOrd="0" presId="urn:microsoft.com/office/officeart/2005/8/layout/arrow6"/>
    <dgm:cxn modelId="{49C2C577-FB40-4B77-855D-10E622F48B5C}" type="presOf" srcId="{6C6AE275-92A5-4979-A303-D6EF0292870A}" destId="{6AED7561-631E-4C47-A6A0-991CFA430DD4}" srcOrd="0" destOrd="0" presId="urn:microsoft.com/office/officeart/2005/8/layout/arrow6"/>
    <dgm:cxn modelId="{DF1557EE-BE7C-4B8E-B083-407F30C23349}" srcId="{A927F388-6BA3-4075-98C2-8D38FD69C1A9}" destId="{6C6AE275-92A5-4979-A303-D6EF0292870A}" srcOrd="0" destOrd="0" parTransId="{0B754D20-6C7A-4573-BD8C-5EDA2ABD633E}" sibTransId="{BC551216-B79D-4517-B9E7-D5651FD571BD}"/>
    <dgm:cxn modelId="{20186CC7-B6E4-4688-A4BB-C51C57D7D904}" srcId="{A927F388-6BA3-4075-98C2-8D38FD69C1A9}" destId="{7CC0D7BE-77B3-4E43-AA77-DA16EC183C8F}" srcOrd="1" destOrd="0" parTransId="{F69BA61B-8956-4C1B-A231-D47747AF6085}" sibTransId="{50DAEF16-CFD4-4E5A-B8E3-D87E62629548}"/>
    <dgm:cxn modelId="{73F35C26-C888-4113-9CC8-25B0C43EE940}" type="presOf" srcId="{A927F388-6BA3-4075-98C2-8D38FD69C1A9}" destId="{025D839E-BB3C-4F3E-95DE-4227CE65655A}" srcOrd="0" destOrd="0" presId="urn:microsoft.com/office/officeart/2005/8/layout/arrow6"/>
    <dgm:cxn modelId="{957CCBF8-166A-40CD-BF9F-D2C20437054C}" type="presParOf" srcId="{025D839E-BB3C-4F3E-95DE-4227CE65655A}" destId="{5E52D9BA-DA9C-4D9C-97BB-EECC430AF6B1}" srcOrd="0" destOrd="0" presId="urn:microsoft.com/office/officeart/2005/8/layout/arrow6"/>
    <dgm:cxn modelId="{597D1687-0D45-42B4-8886-31DE95B58F1F}" type="presParOf" srcId="{025D839E-BB3C-4F3E-95DE-4227CE65655A}" destId="{6AED7561-631E-4C47-A6A0-991CFA430DD4}" srcOrd="1" destOrd="0" presId="urn:microsoft.com/office/officeart/2005/8/layout/arrow6"/>
    <dgm:cxn modelId="{31A2B2C0-7FC0-4067-924B-BB31B2FF32CF}" type="presParOf" srcId="{025D839E-BB3C-4F3E-95DE-4227CE65655A}" destId="{567C9B36-CC73-4137-B3BE-82537178C52A}"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2140F3-7E16-4CFA-A50D-45B050015A1A}" type="doc">
      <dgm:prSet loTypeId="urn:microsoft.com/office/officeart/2005/8/layout/pyramid2" loCatId="list" qsTypeId="urn:microsoft.com/office/officeart/2005/8/quickstyle/simple1" qsCatId="simple" csTypeId="urn:microsoft.com/office/officeart/2005/8/colors/accent1_4" csCatId="accent1" phldr="1"/>
      <dgm:spPr/>
    </dgm:pt>
    <dgm:pt modelId="{EC130270-57BA-4CC3-9575-F33D54721AB4}">
      <dgm:prSet phldrT="[Texto]" custT="1"/>
      <dgm:spPr>
        <a:ln>
          <a:solidFill>
            <a:schemeClr val="tx1"/>
          </a:solidFill>
        </a:ln>
      </dgm:spPr>
      <dgm:t>
        <a:bodyPr/>
        <a:lstStyle/>
        <a:p>
          <a:r>
            <a:rPr lang="es-ES" sz="2000" dirty="0" smtClean="0"/>
            <a:t>Todavía hay débil evidencia en relación a los regímenes de TTO basado en diferentes clases de medicamentos</a:t>
          </a:r>
          <a:endParaRPr lang="es-ES" sz="2000" dirty="0"/>
        </a:p>
      </dgm:t>
    </dgm:pt>
    <dgm:pt modelId="{1FD63E2A-310C-4894-A59B-1A5B1310D955}" type="parTrans" cxnId="{C76F68B0-9EC2-4DE5-9702-39D4DBF7085B}">
      <dgm:prSet/>
      <dgm:spPr/>
      <dgm:t>
        <a:bodyPr/>
        <a:lstStyle/>
        <a:p>
          <a:endParaRPr lang="es-ES"/>
        </a:p>
      </dgm:t>
    </dgm:pt>
    <dgm:pt modelId="{C238134B-D61B-44F4-87BF-D7C6DCC084A0}" type="sibTrans" cxnId="{C76F68B0-9EC2-4DE5-9702-39D4DBF7085B}">
      <dgm:prSet/>
      <dgm:spPr/>
      <dgm:t>
        <a:bodyPr/>
        <a:lstStyle/>
        <a:p>
          <a:endParaRPr lang="es-ES"/>
        </a:p>
      </dgm:t>
    </dgm:pt>
    <dgm:pt modelId="{B5097B79-306E-4B0D-8476-EA55F5B29601}">
      <dgm:prSet phldrT="[Texto]" custT="1"/>
      <dgm:spPr>
        <a:ln>
          <a:solidFill>
            <a:schemeClr val="tx1"/>
          </a:solidFill>
        </a:ln>
      </dgm:spPr>
      <dgm:t>
        <a:bodyPr/>
        <a:lstStyle/>
        <a:p>
          <a:r>
            <a:rPr lang="es-ES" sz="2000" dirty="0" smtClean="0"/>
            <a:t>IECA, antagonistas del calcio, BB y diuréticos</a:t>
          </a:r>
          <a:endParaRPr lang="es-ES" sz="2000" dirty="0"/>
        </a:p>
      </dgm:t>
    </dgm:pt>
    <dgm:pt modelId="{958DB4F3-C1AC-4AE8-A267-80D9A3B508D4}" type="parTrans" cxnId="{DFE7D713-9EF2-4621-A82F-2DAE5BC55BE4}">
      <dgm:prSet/>
      <dgm:spPr/>
      <dgm:t>
        <a:bodyPr/>
        <a:lstStyle/>
        <a:p>
          <a:endParaRPr lang="es-ES"/>
        </a:p>
      </dgm:t>
    </dgm:pt>
    <dgm:pt modelId="{9806E375-552B-49D1-A00F-36C5753E0404}" type="sibTrans" cxnId="{DFE7D713-9EF2-4621-A82F-2DAE5BC55BE4}">
      <dgm:prSet/>
      <dgm:spPr/>
      <dgm:t>
        <a:bodyPr/>
        <a:lstStyle/>
        <a:p>
          <a:endParaRPr lang="es-ES"/>
        </a:p>
      </dgm:t>
    </dgm:pt>
    <dgm:pt modelId="{F1CC7D99-1B47-45F1-A3D4-5C2AD3E36420}" type="pres">
      <dgm:prSet presAssocID="{022140F3-7E16-4CFA-A50D-45B050015A1A}" presName="compositeShape" presStyleCnt="0">
        <dgm:presLayoutVars>
          <dgm:dir/>
          <dgm:resizeHandles/>
        </dgm:presLayoutVars>
      </dgm:prSet>
      <dgm:spPr/>
    </dgm:pt>
    <dgm:pt modelId="{6161D804-B35E-4554-8AA3-268AE961DCEE}" type="pres">
      <dgm:prSet presAssocID="{022140F3-7E16-4CFA-A50D-45B050015A1A}" presName="pyramid" presStyleLbl="node1" presStyleIdx="0" presStyleCnt="1"/>
      <dgm:spPr>
        <a:ln>
          <a:solidFill>
            <a:schemeClr val="tx1"/>
          </a:solidFill>
        </a:ln>
      </dgm:spPr>
    </dgm:pt>
    <dgm:pt modelId="{F7D09843-E9D5-466E-9C07-D1F46E6D90AB}" type="pres">
      <dgm:prSet presAssocID="{022140F3-7E16-4CFA-A50D-45B050015A1A}" presName="theList" presStyleCnt="0"/>
      <dgm:spPr/>
    </dgm:pt>
    <dgm:pt modelId="{261A6F61-4B7B-43DB-8BB3-A1BD9A72CDF2}" type="pres">
      <dgm:prSet presAssocID="{EC130270-57BA-4CC3-9575-F33D54721AB4}" presName="aNode" presStyleLbl="fgAcc1" presStyleIdx="0" presStyleCnt="2">
        <dgm:presLayoutVars>
          <dgm:bulletEnabled val="1"/>
        </dgm:presLayoutVars>
      </dgm:prSet>
      <dgm:spPr/>
      <dgm:t>
        <a:bodyPr/>
        <a:lstStyle/>
        <a:p>
          <a:endParaRPr lang="es-ES"/>
        </a:p>
      </dgm:t>
    </dgm:pt>
    <dgm:pt modelId="{F53DE8A5-DDB3-49C9-843E-B336AA1B8038}" type="pres">
      <dgm:prSet presAssocID="{EC130270-57BA-4CC3-9575-F33D54721AB4}" presName="aSpace" presStyleCnt="0"/>
      <dgm:spPr/>
    </dgm:pt>
    <dgm:pt modelId="{DDA84B64-3C7F-4D9D-AE6C-378C0CB894BD}" type="pres">
      <dgm:prSet presAssocID="{B5097B79-306E-4B0D-8476-EA55F5B29601}" presName="aNode" presStyleLbl="fgAcc1" presStyleIdx="1" presStyleCnt="2">
        <dgm:presLayoutVars>
          <dgm:bulletEnabled val="1"/>
        </dgm:presLayoutVars>
      </dgm:prSet>
      <dgm:spPr/>
      <dgm:t>
        <a:bodyPr/>
        <a:lstStyle/>
        <a:p>
          <a:endParaRPr lang="es-ES"/>
        </a:p>
      </dgm:t>
    </dgm:pt>
    <dgm:pt modelId="{9157A1F9-E14D-4588-AFCB-AEF6346983BA}" type="pres">
      <dgm:prSet presAssocID="{B5097B79-306E-4B0D-8476-EA55F5B29601}" presName="aSpace" presStyleCnt="0"/>
      <dgm:spPr/>
    </dgm:pt>
  </dgm:ptLst>
  <dgm:cxnLst>
    <dgm:cxn modelId="{81B8D2A9-DF7F-445A-978B-48462C673E79}" type="presOf" srcId="{B5097B79-306E-4B0D-8476-EA55F5B29601}" destId="{DDA84B64-3C7F-4D9D-AE6C-378C0CB894BD}" srcOrd="0" destOrd="0" presId="urn:microsoft.com/office/officeart/2005/8/layout/pyramid2"/>
    <dgm:cxn modelId="{BE239A86-876F-40BE-83B3-4DE60BA355D3}" type="presOf" srcId="{022140F3-7E16-4CFA-A50D-45B050015A1A}" destId="{F1CC7D99-1B47-45F1-A3D4-5C2AD3E36420}" srcOrd="0" destOrd="0" presId="urn:microsoft.com/office/officeart/2005/8/layout/pyramid2"/>
    <dgm:cxn modelId="{DFE7D713-9EF2-4621-A82F-2DAE5BC55BE4}" srcId="{022140F3-7E16-4CFA-A50D-45B050015A1A}" destId="{B5097B79-306E-4B0D-8476-EA55F5B29601}" srcOrd="1" destOrd="0" parTransId="{958DB4F3-C1AC-4AE8-A267-80D9A3B508D4}" sibTransId="{9806E375-552B-49D1-A00F-36C5753E0404}"/>
    <dgm:cxn modelId="{DE5AB790-0B86-40AC-89A2-FF7AD20CA832}" type="presOf" srcId="{EC130270-57BA-4CC3-9575-F33D54721AB4}" destId="{261A6F61-4B7B-43DB-8BB3-A1BD9A72CDF2}" srcOrd="0" destOrd="0" presId="urn:microsoft.com/office/officeart/2005/8/layout/pyramid2"/>
    <dgm:cxn modelId="{C76F68B0-9EC2-4DE5-9702-39D4DBF7085B}" srcId="{022140F3-7E16-4CFA-A50D-45B050015A1A}" destId="{EC130270-57BA-4CC3-9575-F33D54721AB4}" srcOrd="0" destOrd="0" parTransId="{1FD63E2A-310C-4894-A59B-1A5B1310D955}" sibTransId="{C238134B-D61B-44F4-87BF-D7C6DCC084A0}"/>
    <dgm:cxn modelId="{50DFF41B-233D-4F5B-B931-1F405E6EE691}" type="presParOf" srcId="{F1CC7D99-1B47-45F1-A3D4-5C2AD3E36420}" destId="{6161D804-B35E-4554-8AA3-268AE961DCEE}" srcOrd="0" destOrd="0" presId="urn:microsoft.com/office/officeart/2005/8/layout/pyramid2"/>
    <dgm:cxn modelId="{C39B27B5-6305-4A93-A99C-DB0F5BE30E01}" type="presParOf" srcId="{F1CC7D99-1B47-45F1-A3D4-5C2AD3E36420}" destId="{F7D09843-E9D5-466E-9C07-D1F46E6D90AB}" srcOrd="1" destOrd="0" presId="urn:microsoft.com/office/officeart/2005/8/layout/pyramid2"/>
    <dgm:cxn modelId="{1F6CD1AF-099D-4820-AB89-325703DC7508}" type="presParOf" srcId="{F7D09843-E9D5-466E-9C07-D1F46E6D90AB}" destId="{261A6F61-4B7B-43DB-8BB3-A1BD9A72CDF2}" srcOrd="0" destOrd="0" presId="urn:microsoft.com/office/officeart/2005/8/layout/pyramid2"/>
    <dgm:cxn modelId="{A0A924D5-AFBA-4E94-B724-ED22DE3AAA30}" type="presParOf" srcId="{F7D09843-E9D5-466E-9C07-D1F46E6D90AB}" destId="{F53DE8A5-DDB3-49C9-843E-B336AA1B8038}" srcOrd="1" destOrd="0" presId="urn:microsoft.com/office/officeart/2005/8/layout/pyramid2"/>
    <dgm:cxn modelId="{AE6252AA-752D-4A78-99E3-3F9EECF373A5}" type="presParOf" srcId="{F7D09843-E9D5-466E-9C07-D1F46E6D90AB}" destId="{DDA84B64-3C7F-4D9D-AE6C-378C0CB894BD}" srcOrd="2" destOrd="0" presId="urn:microsoft.com/office/officeart/2005/8/layout/pyramid2"/>
    <dgm:cxn modelId="{49150175-360E-4A83-A54C-26AFBF5F7025}" type="presParOf" srcId="{F7D09843-E9D5-466E-9C07-D1F46E6D90AB}" destId="{9157A1F9-E14D-4588-AFCB-AEF6346983BA}"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EE01BD-E34A-4AAE-9266-8CCA2FE1989E}" type="doc">
      <dgm:prSet loTypeId="urn:microsoft.com/office/officeart/2005/8/layout/hList6" loCatId="list" qsTypeId="urn:microsoft.com/office/officeart/2005/8/quickstyle/simple1" qsCatId="simple" csTypeId="urn:microsoft.com/office/officeart/2005/8/colors/accent1_4" csCatId="accent1" phldr="1"/>
      <dgm:spPr/>
      <dgm:t>
        <a:bodyPr/>
        <a:lstStyle/>
        <a:p>
          <a:endParaRPr lang="es-ES"/>
        </a:p>
      </dgm:t>
    </dgm:pt>
    <dgm:pt modelId="{7A22A981-85DA-4384-AFE9-165C079F75D9}">
      <dgm:prSet phldrT="[Texto]" custT="1"/>
      <dgm:spPr>
        <a:ln>
          <a:solidFill>
            <a:schemeClr val="tx1"/>
          </a:solidFill>
        </a:ln>
      </dgm:spPr>
      <dgm:t>
        <a:bodyPr/>
        <a:lstStyle/>
        <a:p>
          <a:pPr>
            <a:lnSpc>
              <a:spcPct val="150000"/>
            </a:lnSpc>
          </a:pPr>
          <a:r>
            <a:rPr lang="es-ES" sz="1900" dirty="0" smtClean="0"/>
            <a:t>El enfoque del ensayo sueco en pacientes ancianos (70–84 años) con Hipertensión 2 (STOP-2) </a:t>
          </a:r>
          <a:endParaRPr lang="es-ES" sz="1900" dirty="0"/>
        </a:p>
      </dgm:t>
    </dgm:pt>
    <dgm:pt modelId="{FB3EFBD1-83B4-494A-A047-57DCBA6175A2}" type="parTrans" cxnId="{E68B8227-86B6-457A-983D-F776DA3F7428}">
      <dgm:prSet/>
      <dgm:spPr/>
      <dgm:t>
        <a:bodyPr/>
        <a:lstStyle/>
        <a:p>
          <a:endParaRPr lang="es-ES"/>
        </a:p>
      </dgm:t>
    </dgm:pt>
    <dgm:pt modelId="{4FA01EF2-015E-487A-A063-934376C2EE97}" type="sibTrans" cxnId="{E68B8227-86B6-457A-983D-F776DA3F7428}">
      <dgm:prSet/>
      <dgm:spPr/>
      <dgm:t>
        <a:bodyPr/>
        <a:lstStyle/>
        <a:p>
          <a:endParaRPr lang="es-ES"/>
        </a:p>
      </dgm:t>
    </dgm:pt>
    <dgm:pt modelId="{7BDA9426-0709-4F25-B89A-DCF51AF72911}">
      <dgm:prSet phldrT="[Texto]" phldr="1" custT="1"/>
      <dgm:spPr>
        <a:ln>
          <a:solidFill>
            <a:schemeClr val="tx1"/>
          </a:solidFill>
        </a:ln>
      </dgm:spPr>
      <dgm:t>
        <a:bodyPr/>
        <a:lstStyle/>
        <a:p>
          <a:pPr>
            <a:lnSpc>
              <a:spcPct val="150000"/>
            </a:lnSpc>
          </a:pPr>
          <a:endParaRPr lang="es-ES" sz="1900"/>
        </a:p>
      </dgm:t>
    </dgm:pt>
    <dgm:pt modelId="{77447A3D-B127-4195-B569-30F097142B2F}" type="parTrans" cxnId="{499E4D48-F79D-4CCF-A094-03CEAF503490}">
      <dgm:prSet/>
      <dgm:spPr/>
      <dgm:t>
        <a:bodyPr/>
        <a:lstStyle/>
        <a:p>
          <a:endParaRPr lang="es-ES"/>
        </a:p>
      </dgm:t>
    </dgm:pt>
    <dgm:pt modelId="{B2221C24-5048-43FA-91FC-18C87510184A}" type="sibTrans" cxnId="{499E4D48-F79D-4CCF-A094-03CEAF503490}">
      <dgm:prSet/>
      <dgm:spPr/>
      <dgm:t>
        <a:bodyPr/>
        <a:lstStyle/>
        <a:p>
          <a:endParaRPr lang="es-ES"/>
        </a:p>
      </dgm:t>
    </dgm:pt>
    <dgm:pt modelId="{02DAB5F5-72A3-4C99-A88B-2A39B06E75A3}">
      <dgm:prSet phldrT="[Texto]" phldr="1" custT="1"/>
      <dgm:spPr>
        <a:ln>
          <a:solidFill>
            <a:schemeClr val="tx1"/>
          </a:solidFill>
        </a:ln>
      </dgm:spPr>
      <dgm:t>
        <a:bodyPr/>
        <a:lstStyle/>
        <a:p>
          <a:pPr>
            <a:lnSpc>
              <a:spcPct val="150000"/>
            </a:lnSpc>
          </a:pPr>
          <a:endParaRPr lang="es-ES" sz="1900" dirty="0"/>
        </a:p>
      </dgm:t>
    </dgm:pt>
    <dgm:pt modelId="{7F9DF70E-2129-47F6-99FF-2FAC57ADF005}" type="parTrans" cxnId="{AD187471-82F8-4362-B277-41157EF2148F}">
      <dgm:prSet/>
      <dgm:spPr/>
      <dgm:t>
        <a:bodyPr/>
        <a:lstStyle/>
        <a:p>
          <a:endParaRPr lang="es-ES"/>
        </a:p>
      </dgm:t>
    </dgm:pt>
    <dgm:pt modelId="{1003C7DB-6A05-4317-8963-B57DC1269F5F}" type="sibTrans" cxnId="{AD187471-82F8-4362-B277-41157EF2148F}">
      <dgm:prSet/>
      <dgm:spPr/>
      <dgm:t>
        <a:bodyPr/>
        <a:lstStyle/>
        <a:p>
          <a:endParaRPr lang="es-ES"/>
        </a:p>
      </dgm:t>
    </dgm:pt>
    <dgm:pt modelId="{1240DC84-4C68-49BF-BFC1-7273768063BF}">
      <dgm:prSet phldrT="[Texto]" custT="1"/>
      <dgm:spPr>
        <a:ln>
          <a:solidFill>
            <a:schemeClr val="tx1"/>
          </a:solidFill>
        </a:ln>
      </dgm:spPr>
      <dgm:t>
        <a:bodyPr/>
        <a:lstStyle/>
        <a:p>
          <a:pPr>
            <a:lnSpc>
              <a:spcPct val="150000"/>
            </a:lnSpc>
          </a:pPr>
          <a:r>
            <a:rPr lang="es-ES" sz="1900" dirty="0" smtClean="0"/>
            <a:t>Fue para comparar mortalidad CV durante el TTO antihipertensivo “convencional” (diuréticos, BB)</a:t>
          </a:r>
          <a:endParaRPr lang="es-ES" sz="1900" dirty="0"/>
        </a:p>
      </dgm:t>
    </dgm:pt>
    <dgm:pt modelId="{1A98BBEE-6034-41FD-AAE4-7AAC68AA2B4E}" type="parTrans" cxnId="{0CABBD9C-535E-4023-BA3B-88D003227198}">
      <dgm:prSet/>
      <dgm:spPr/>
      <dgm:t>
        <a:bodyPr/>
        <a:lstStyle/>
        <a:p>
          <a:endParaRPr lang="es-ES"/>
        </a:p>
      </dgm:t>
    </dgm:pt>
    <dgm:pt modelId="{079A580D-29DA-47C9-9B61-EA10ECEEBDA1}" type="sibTrans" cxnId="{0CABBD9C-535E-4023-BA3B-88D003227198}">
      <dgm:prSet/>
      <dgm:spPr/>
      <dgm:t>
        <a:bodyPr/>
        <a:lstStyle/>
        <a:p>
          <a:endParaRPr lang="es-ES"/>
        </a:p>
      </dgm:t>
    </dgm:pt>
    <dgm:pt modelId="{11C3EE96-D0A1-497D-989E-6F3FD463C47E}">
      <dgm:prSet phldrT="[Texto]" phldr="1" custT="1"/>
      <dgm:spPr>
        <a:ln>
          <a:solidFill>
            <a:schemeClr val="tx1"/>
          </a:solidFill>
        </a:ln>
      </dgm:spPr>
      <dgm:t>
        <a:bodyPr/>
        <a:lstStyle/>
        <a:p>
          <a:pPr>
            <a:lnSpc>
              <a:spcPct val="150000"/>
            </a:lnSpc>
          </a:pPr>
          <a:endParaRPr lang="es-ES" sz="1900" dirty="0"/>
        </a:p>
      </dgm:t>
    </dgm:pt>
    <dgm:pt modelId="{4B71A080-9A19-4066-8929-425AFEE6473A}" type="parTrans" cxnId="{70B84BD0-C54D-43CD-A8D0-ED4508C051E8}">
      <dgm:prSet/>
      <dgm:spPr/>
      <dgm:t>
        <a:bodyPr/>
        <a:lstStyle/>
        <a:p>
          <a:endParaRPr lang="es-ES"/>
        </a:p>
      </dgm:t>
    </dgm:pt>
    <dgm:pt modelId="{35B9573B-1121-4F40-A8F0-257D832570D4}" type="sibTrans" cxnId="{70B84BD0-C54D-43CD-A8D0-ED4508C051E8}">
      <dgm:prSet/>
      <dgm:spPr/>
      <dgm:t>
        <a:bodyPr/>
        <a:lstStyle/>
        <a:p>
          <a:endParaRPr lang="es-ES"/>
        </a:p>
      </dgm:t>
    </dgm:pt>
    <dgm:pt modelId="{305C6D3C-FD96-459E-90E8-D58BADE3AB1C}">
      <dgm:prSet phldrT="[Texto]" custT="1"/>
      <dgm:spPr>
        <a:ln>
          <a:solidFill>
            <a:schemeClr val="tx1"/>
          </a:solidFill>
        </a:ln>
      </dgm:spPr>
      <dgm:t>
        <a:bodyPr/>
        <a:lstStyle/>
        <a:p>
          <a:pPr>
            <a:lnSpc>
              <a:spcPct val="150000"/>
            </a:lnSpc>
          </a:pPr>
          <a:r>
            <a:rPr lang="es-ES" sz="1900" dirty="0" smtClean="0"/>
            <a:t>Comparado con los "más nuevos" (IECA o antagonistas del calcio)</a:t>
          </a:r>
          <a:endParaRPr lang="es-ES" sz="1900" dirty="0"/>
        </a:p>
      </dgm:t>
    </dgm:pt>
    <dgm:pt modelId="{152193B1-B6A7-4D20-AB4F-CE463AE7E691}" type="parTrans" cxnId="{E8C7188E-B72B-4096-BCD2-613BEAEEE94D}">
      <dgm:prSet/>
      <dgm:spPr/>
      <dgm:t>
        <a:bodyPr/>
        <a:lstStyle/>
        <a:p>
          <a:endParaRPr lang="es-ES"/>
        </a:p>
      </dgm:t>
    </dgm:pt>
    <dgm:pt modelId="{29051C69-C098-49C4-9EA2-F048E49E9A09}" type="sibTrans" cxnId="{E8C7188E-B72B-4096-BCD2-613BEAEEE94D}">
      <dgm:prSet/>
      <dgm:spPr/>
      <dgm:t>
        <a:bodyPr/>
        <a:lstStyle/>
        <a:p>
          <a:endParaRPr lang="es-ES"/>
        </a:p>
      </dgm:t>
    </dgm:pt>
    <dgm:pt modelId="{B0DF02AF-FE3C-48DD-AF6E-87FE21D78F21}">
      <dgm:prSet phldrT="[Texto]" phldr="1" custT="1"/>
      <dgm:spPr>
        <a:ln>
          <a:solidFill>
            <a:schemeClr val="tx1"/>
          </a:solidFill>
        </a:ln>
      </dgm:spPr>
      <dgm:t>
        <a:bodyPr/>
        <a:lstStyle/>
        <a:p>
          <a:pPr>
            <a:lnSpc>
              <a:spcPct val="150000"/>
            </a:lnSpc>
          </a:pPr>
          <a:endParaRPr lang="es-ES" sz="1600" dirty="0"/>
        </a:p>
      </dgm:t>
    </dgm:pt>
    <dgm:pt modelId="{A2E91EB9-03A7-4D2E-8DEE-7E05A7726788}" type="parTrans" cxnId="{6D86AA4D-7813-461C-BAC5-13AF2C629483}">
      <dgm:prSet/>
      <dgm:spPr/>
      <dgm:t>
        <a:bodyPr/>
        <a:lstStyle/>
        <a:p>
          <a:endParaRPr lang="es-ES"/>
        </a:p>
      </dgm:t>
    </dgm:pt>
    <dgm:pt modelId="{3A46EBF9-5861-4944-AAAF-500BB1D5A98E}" type="sibTrans" cxnId="{6D86AA4D-7813-461C-BAC5-13AF2C629483}">
      <dgm:prSet/>
      <dgm:spPr/>
      <dgm:t>
        <a:bodyPr/>
        <a:lstStyle/>
        <a:p>
          <a:endParaRPr lang="es-ES"/>
        </a:p>
      </dgm:t>
    </dgm:pt>
    <dgm:pt modelId="{BBDF0BE6-B9F3-4051-A180-5F76991BD879}">
      <dgm:prSet phldrT="[Texto]" phldr="1"/>
      <dgm:spPr>
        <a:ln>
          <a:solidFill>
            <a:schemeClr val="tx1"/>
          </a:solidFill>
        </a:ln>
      </dgm:spPr>
      <dgm:t>
        <a:bodyPr/>
        <a:lstStyle/>
        <a:p>
          <a:pPr>
            <a:lnSpc>
              <a:spcPct val="90000"/>
            </a:lnSpc>
          </a:pPr>
          <a:endParaRPr lang="es-ES" sz="1500" dirty="0"/>
        </a:p>
      </dgm:t>
    </dgm:pt>
    <dgm:pt modelId="{8CC8ECE1-2C4F-4E9E-949A-9F0A957F507A}" type="parTrans" cxnId="{923229D8-710E-4A29-A888-9D30D7F47AA9}">
      <dgm:prSet/>
      <dgm:spPr/>
      <dgm:t>
        <a:bodyPr/>
        <a:lstStyle/>
        <a:p>
          <a:endParaRPr lang="es-ES"/>
        </a:p>
      </dgm:t>
    </dgm:pt>
    <dgm:pt modelId="{18783AF9-3B87-4935-9AE1-CD5BA763B083}" type="sibTrans" cxnId="{923229D8-710E-4A29-A888-9D30D7F47AA9}">
      <dgm:prSet/>
      <dgm:spPr/>
      <dgm:t>
        <a:bodyPr/>
        <a:lstStyle/>
        <a:p>
          <a:endParaRPr lang="es-ES"/>
        </a:p>
      </dgm:t>
    </dgm:pt>
    <dgm:pt modelId="{6CAF10E7-9EDA-43FC-88A8-E778396675C8}" type="pres">
      <dgm:prSet presAssocID="{C5EE01BD-E34A-4AAE-9266-8CCA2FE1989E}" presName="Name0" presStyleCnt="0">
        <dgm:presLayoutVars>
          <dgm:dir/>
          <dgm:resizeHandles val="exact"/>
        </dgm:presLayoutVars>
      </dgm:prSet>
      <dgm:spPr/>
      <dgm:t>
        <a:bodyPr/>
        <a:lstStyle/>
        <a:p>
          <a:endParaRPr lang="es-ES"/>
        </a:p>
      </dgm:t>
    </dgm:pt>
    <dgm:pt modelId="{9F14D177-14CB-44A7-9E3D-B1BFCDC1A1D5}" type="pres">
      <dgm:prSet presAssocID="{7A22A981-85DA-4384-AFE9-165C079F75D9}" presName="node" presStyleLbl="node1" presStyleIdx="0" presStyleCnt="3">
        <dgm:presLayoutVars>
          <dgm:bulletEnabled val="1"/>
        </dgm:presLayoutVars>
      </dgm:prSet>
      <dgm:spPr/>
      <dgm:t>
        <a:bodyPr/>
        <a:lstStyle/>
        <a:p>
          <a:endParaRPr lang="es-ES"/>
        </a:p>
      </dgm:t>
    </dgm:pt>
    <dgm:pt modelId="{B873665E-6C19-4A81-9154-608FB774E5D6}" type="pres">
      <dgm:prSet presAssocID="{4FA01EF2-015E-487A-A063-934376C2EE97}" presName="sibTrans" presStyleCnt="0"/>
      <dgm:spPr/>
    </dgm:pt>
    <dgm:pt modelId="{33783A7D-7A9B-4CF0-9CA2-12BC5432CD79}" type="pres">
      <dgm:prSet presAssocID="{1240DC84-4C68-49BF-BFC1-7273768063BF}" presName="node" presStyleLbl="node1" presStyleIdx="1" presStyleCnt="3">
        <dgm:presLayoutVars>
          <dgm:bulletEnabled val="1"/>
        </dgm:presLayoutVars>
      </dgm:prSet>
      <dgm:spPr/>
      <dgm:t>
        <a:bodyPr/>
        <a:lstStyle/>
        <a:p>
          <a:endParaRPr lang="es-ES"/>
        </a:p>
      </dgm:t>
    </dgm:pt>
    <dgm:pt modelId="{CA2E16EB-49D0-4846-9624-4FBED6D3978C}" type="pres">
      <dgm:prSet presAssocID="{079A580D-29DA-47C9-9B61-EA10ECEEBDA1}" presName="sibTrans" presStyleCnt="0"/>
      <dgm:spPr/>
    </dgm:pt>
    <dgm:pt modelId="{BAF81126-B9A1-4FD3-882E-62CD75820F2C}" type="pres">
      <dgm:prSet presAssocID="{305C6D3C-FD96-459E-90E8-D58BADE3AB1C}" presName="node" presStyleLbl="node1" presStyleIdx="2" presStyleCnt="3" custLinFactNeighborY="1695">
        <dgm:presLayoutVars>
          <dgm:bulletEnabled val="1"/>
        </dgm:presLayoutVars>
      </dgm:prSet>
      <dgm:spPr/>
      <dgm:t>
        <a:bodyPr/>
        <a:lstStyle/>
        <a:p>
          <a:endParaRPr lang="es-ES"/>
        </a:p>
      </dgm:t>
    </dgm:pt>
  </dgm:ptLst>
  <dgm:cxnLst>
    <dgm:cxn modelId="{E68B8227-86B6-457A-983D-F776DA3F7428}" srcId="{C5EE01BD-E34A-4AAE-9266-8CCA2FE1989E}" destId="{7A22A981-85DA-4384-AFE9-165C079F75D9}" srcOrd="0" destOrd="0" parTransId="{FB3EFBD1-83B4-494A-A047-57DCBA6175A2}" sibTransId="{4FA01EF2-015E-487A-A063-934376C2EE97}"/>
    <dgm:cxn modelId="{279308D6-1D3B-4373-B8C5-FC8F9D3648CD}" type="presOf" srcId="{305C6D3C-FD96-459E-90E8-D58BADE3AB1C}" destId="{BAF81126-B9A1-4FD3-882E-62CD75820F2C}" srcOrd="0" destOrd="0" presId="urn:microsoft.com/office/officeart/2005/8/layout/hList6"/>
    <dgm:cxn modelId="{6D86AA4D-7813-461C-BAC5-13AF2C629483}" srcId="{305C6D3C-FD96-459E-90E8-D58BADE3AB1C}" destId="{B0DF02AF-FE3C-48DD-AF6E-87FE21D78F21}" srcOrd="0" destOrd="0" parTransId="{A2E91EB9-03A7-4D2E-8DEE-7E05A7726788}" sibTransId="{3A46EBF9-5861-4944-AAAF-500BB1D5A98E}"/>
    <dgm:cxn modelId="{1DE05A4F-3283-46A7-AEBE-E1574BA25529}" type="presOf" srcId="{7A22A981-85DA-4384-AFE9-165C079F75D9}" destId="{9F14D177-14CB-44A7-9E3D-B1BFCDC1A1D5}" srcOrd="0" destOrd="0" presId="urn:microsoft.com/office/officeart/2005/8/layout/hList6"/>
    <dgm:cxn modelId="{A576B12E-F9D4-48F1-82CC-CBA4F45B244C}" type="presOf" srcId="{1240DC84-4C68-49BF-BFC1-7273768063BF}" destId="{33783A7D-7A9B-4CF0-9CA2-12BC5432CD79}" srcOrd="0" destOrd="0" presId="urn:microsoft.com/office/officeart/2005/8/layout/hList6"/>
    <dgm:cxn modelId="{499E4D48-F79D-4CCF-A094-03CEAF503490}" srcId="{7A22A981-85DA-4384-AFE9-165C079F75D9}" destId="{7BDA9426-0709-4F25-B89A-DCF51AF72911}" srcOrd="0" destOrd="0" parTransId="{77447A3D-B127-4195-B569-30F097142B2F}" sibTransId="{B2221C24-5048-43FA-91FC-18C87510184A}"/>
    <dgm:cxn modelId="{AD187471-82F8-4362-B277-41157EF2148F}" srcId="{7A22A981-85DA-4384-AFE9-165C079F75D9}" destId="{02DAB5F5-72A3-4C99-A88B-2A39B06E75A3}" srcOrd="1" destOrd="0" parTransId="{7F9DF70E-2129-47F6-99FF-2FAC57ADF005}" sibTransId="{1003C7DB-6A05-4317-8963-B57DC1269F5F}"/>
    <dgm:cxn modelId="{7EAC062C-B243-4F6B-846A-CA30C67A34B1}" type="presOf" srcId="{11C3EE96-D0A1-497D-989E-6F3FD463C47E}" destId="{33783A7D-7A9B-4CF0-9CA2-12BC5432CD79}" srcOrd="0" destOrd="1" presId="urn:microsoft.com/office/officeart/2005/8/layout/hList6"/>
    <dgm:cxn modelId="{1C2BE83B-E283-48D3-929E-935D1A80D594}" type="presOf" srcId="{C5EE01BD-E34A-4AAE-9266-8CCA2FE1989E}" destId="{6CAF10E7-9EDA-43FC-88A8-E778396675C8}" srcOrd="0" destOrd="0" presId="urn:microsoft.com/office/officeart/2005/8/layout/hList6"/>
    <dgm:cxn modelId="{0CABBD9C-535E-4023-BA3B-88D003227198}" srcId="{C5EE01BD-E34A-4AAE-9266-8CCA2FE1989E}" destId="{1240DC84-4C68-49BF-BFC1-7273768063BF}" srcOrd="1" destOrd="0" parTransId="{1A98BBEE-6034-41FD-AAE4-7AAC68AA2B4E}" sibTransId="{079A580D-29DA-47C9-9B61-EA10ECEEBDA1}"/>
    <dgm:cxn modelId="{E8C7188E-B72B-4096-BCD2-613BEAEEE94D}" srcId="{C5EE01BD-E34A-4AAE-9266-8CCA2FE1989E}" destId="{305C6D3C-FD96-459E-90E8-D58BADE3AB1C}" srcOrd="2" destOrd="0" parTransId="{152193B1-B6A7-4D20-AB4F-CE463AE7E691}" sibTransId="{29051C69-C098-49C4-9EA2-F048E49E9A09}"/>
    <dgm:cxn modelId="{4E0BF595-73CD-40CE-8D82-158555240313}" type="presOf" srcId="{BBDF0BE6-B9F3-4051-A180-5F76991BD879}" destId="{BAF81126-B9A1-4FD3-882E-62CD75820F2C}" srcOrd="0" destOrd="2" presId="urn:microsoft.com/office/officeart/2005/8/layout/hList6"/>
    <dgm:cxn modelId="{F914AF09-EE92-438B-8203-4CA5C3847D1D}" type="presOf" srcId="{02DAB5F5-72A3-4C99-A88B-2A39B06E75A3}" destId="{9F14D177-14CB-44A7-9E3D-B1BFCDC1A1D5}" srcOrd="0" destOrd="2" presId="urn:microsoft.com/office/officeart/2005/8/layout/hList6"/>
    <dgm:cxn modelId="{923229D8-710E-4A29-A888-9D30D7F47AA9}" srcId="{305C6D3C-FD96-459E-90E8-D58BADE3AB1C}" destId="{BBDF0BE6-B9F3-4051-A180-5F76991BD879}" srcOrd="1" destOrd="0" parTransId="{8CC8ECE1-2C4F-4E9E-949A-9F0A957F507A}" sibTransId="{18783AF9-3B87-4935-9AE1-CD5BA763B083}"/>
    <dgm:cxn modelId="{70B84BD0-C54D-43CD-A8D0-ED4508C051E8}" srcId="{1240DC84-4C68-49BF-BFC1-7273768063BF}" destId="{11C3EE96-D0A1-497D-989E-6F3FD463C47E}" srcOrd="0" destOrd="0" parTransId="{4B71A080-9A19-4066-8929-425AFEE6473A}" sibTransId="{35B9573B-1121-4F40-A8F0-257D832570D4}"/>
    <dgm:cxn modelId="{EDFB4EB0-E730-4D1D-95F1-C72B9C30A17A}" type="presOf" srcId="{7BDA9426-0709-4F25-B89A-DCF51AF72911}" destId="{9F14D177-14CB-44A7-9E3D-B1BFCDC1A1D5}" srcOrd="0" destOrd="1" presId="urn:microsoft.com/office/officeart/2005/8/layout/hList6"/>
    <dgm:cxn modelId="{0D177418-42EC-4BCE-9154-2284AF505592}" type="presOf" srcId="{B0DF02AF-FE3C-48DD-AF6E-87FE21D78F21}" destId="{BAF81126-B9A1-4FD3-882E-62CD75820F2C}" srcOrd="0" destOrd="1" presId="urn:microsoft.com/office/officeart/2005/8/layout/hList6"/>
    <dgm:cxn modelId="{FD81640C-AACB-4312-B0E6-6301A64F5D9B}" type="presParOf" srcId="{6CAF10E7-9EDA-43FC-88A8-E778396675C8}" destId="{9F14D177-14CB-44A7-9E3D-B1BFCDC1A1D5}" srcOrd="0" destOrd="0" presId="urn:microsoft.com/office/officeart/2005/8/layout/hList6"/>
    <dgm:cxn modelId="{D04892B0-D79E-472B-AFAC-F674D1D8EE6B}" type="presParOf" srcId="{6CAF10E7-9EDA-43FC-88A8-E778396675C8}" destId="{B873665E-6C19-4A81-9154-608FB774E5D6}" srcOrd="1" destOrd="0" presId="urn:microsoft.com/office/officeart/2005/8/layout/hList6"/>
    <dgm:cxn modelId="{9357A1E8-473E-4AB2-A43E-7DDA23F14702}" type="presParOf" srcId="{6CAF10E7-9EDA-43FC-88A8-E778396675C8}" destId="{33783A7D-7A9B-4CF0-9CA2-12BC5432CD79}" srcOrd="2" destOrd="0" presId="urn:microsoft.com/office/officeart/2005/8/layout/hList6"/>
    <dgm:cxn modelId="{DB5A996D-696C-45B8-9589-EBBCC947F98E}" type="presParOf" srcId="{6CAF10E7-9EDA-43FC-88A8-E778396675C8}" destId="{CA2E16EB-49D0-4846-9624-4FBED6D3978C}" srcOrd="3" destOrd="0" presId="urn:microsoft.com/office/officeart/2005/8/layout/hList6"/>
    <dgm:cxn modelId="{403EDE02-5164-4166-B38F-7D7EE10FE193}" type="presParOf" srcId="{6CAF10E7-9EDA-43FC-88A8-E778396675C8}" destId="{BAF81126-B9A1-4FD3-882E-62CD75820F2C}"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0172A-93B8-4581-890D-C29CC51C5F8A}"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s-ES"/>
        </a:p>
      </dgm:t>
    </dgm:pt>
    <dgm:pt modelId="{4B0A4C8F-7C38-4BD1-820D-FC8A4F1F44AE}">
      <dgm:prSet phldrT="[Texto]" custT="1"/>
      <dgm:spPr>
        <a:ln>
          <a:solidFill>
            <a:schemeClr val="tx1"/>
          </a:solidFill>
        </a:ln>
      </dgm:spPr>
      <dgm:t>
        <a:bodyPr/>
        <a:lstStyle/>
        <a:p>
          <a:pPr>
            <a:lnSpc>
              <a:spcPct val="150000"/>
            </a:lnSpc>
          </a:pPr>
          <a:r>
            <a:rPr lang="es-VE" sz="2000" dirty="0" smtClean="0"/>
            <a:t>STOP-2 incluyó pacientes con hipertensión diastólica, así como sistólica aislada</a:t>
          </a:r>
          <a:endParaRPr lang="es-ES" sz="2000" dirty="0"/>
        </a:p>
      </dgm:t>
    </dgm:pt>
    <dgm:pt modelId="{59CD42B8-A37F-402D-911C-A559F6509544}" type="parTrans" cxnId="{BA3C1C19-67D4-45DB-A87B-5DCCCE05252D}">
      <dgm:prSet/>
      <dgm:spPr/>
      <dgm:t>
        <a:bodyPr/>
        <a:lstStyle/>
        <a:p>
          <a:endParaRPr lang="es-ES"/>
        </a:p>
      </dgm:t>
    </dgm:pt>
    <dgm:pt modelId="{AAAAE83C-7CA8-4B8C-9129-BB841C48932D}" type="sibTrans" cxnId="{BA3C1C19-67D4-45DB-A87B-5DCCCE05252D}">
      <dgm:prSet/>
      <dgm:spPr/>
      <dgm:t>
        <a:bodyPr/>
        <a:lstStyle/>
        <a:p>
          <a:endParaRPr lang="es-ES"/>
        </a:p>
      </dgm:t>
    </dgm:pt>
    <dgm:pt modelId="{0597739C-673D-4267-BFEF-3B372D1B5842}">
      <dgm:prSet phldrT="[Texto]" phldr="1" custT="1"/>
      <dgm:spPr/>
      <dgm:t>
        <a:bodyPr/>
        <a:lstStyle/>
        <a:p>
          <a:pPr>
            <a:lnSpc>
              <a:spcPct val="150000"/>
            </a:lnSpc>
          </a:pPr>
          <a:endParaRPr lang="es-ES" sz="2000"/>
        </a:p>
      </dgm:t>
    </dgm:pt>
    <dgm:pt modelId="{BD5F532B-B3A0-48DB-A68B-DD83CDAA30D9}" type="parTrans" cxnId="{006775CA-204C-4E26-8815-E2A5F1F95D14}">
      <dgm:prSet/>
      <dgm:spPr/>
      <dgm:t>
        <a:bodyPr/>
        <a:lstStyle/>
        <a:p>
          <a:endParaRPr lang="es-ES"/>
        </a:p>
      </dgm:t>
    </dgm:pt>
    <dgm:pt modelId="{8E24368C-85AC-4343-8096-91026C915E00}" type="sibTrans" cxnId="{006775CA-204C-4E26-8815-E2A5F1F95D14}">
      <dgm:prSet/>
      <dgm:spPr/>
      <dgm:t>
        <a:bodyPr/>
        <a:lstStyle/>
        <a:p>
          <a:endParaRPr lang="es-ES"/>
        </a:p>
      </dgm:t>
    </dgm:pt>
    <dgm:pt modelId="{0BB69D47-74D3-4486-8F9A-F429EE492BFC}">
      <dgm:prSet phldrT="[Texto]" custT="1"/>
      <dgm:spPr>
        <a:ln>
          <a:solidFill>
            <a:schemeClr val="tx1"/>
          </a:solidFill>
        </a:ln>
      </dgm:spPr>
      <dgm:t>
        <a:bodyPr/>
        <a:lstStyle/>
        <a:p>
          <a:pPr>
            <a:lnSpc>
              <a:spcPct val="150000"/>
            </a:lnSpc>
          </a:pPr>
          <a:r>
            <a:rPr lang="es-VE" sz="2000" dirty="0" smtClean="0">
              <a:solidFill>
                <a:schemeClr val="tx1"/>
              </a:solidFill>
            </a:rPr>
            <a:t>El régimen antihipertensivo “viejo” y “nuevo” fueron similares en la prevención de mortalidad CV o eventos mayores</a:t>
          </a:r>
          <a:endParaRPr lang="es-ES" sz="2000" dirty="0">
            <a:solidFill>
              <a:schemeClr val="tx1"/>
            </a:solidFill>
          </a:endParaRPr>
        </a:p>
      </dgm:t>
    </dgm:pt>
    <dgm:pt modelId="{F0E16AAE-FD1A-4D2F-A70D-54B8063C61C8}" type="parTrans" cxnId="{0E7CD524-3800-48D7-9FC5-79D38C1EB067}">
      <dgm:prSet/>
      <dgm:spPr/>
      <dgm:t>
        <a:bodyPr/>
        <a:lstStyle/>
        <a:p>
          <a:endParaRPr lang="es-ES"/>
        </a:p>
      </dgm:t>
    </dgm:pt>
    <dgm:pt modelId="{E0435490-959C-43B2-8780-BDC0146E8B44}" type="sibTrans" cxnId="{0E7CD524-3800-48D7-9FC5-79D38C1EB067}">
      <dgm:prSet/>
      <dgm:spPr/>
      <dgm:t>
        <a:bodyPr/>
        <a:lstStyle/>
        <a:p>
          <a:endParaRPr lang="es-ES"/>
        </a:p>
      </dgm:t>
    </dgm:pt>
    <dgm:pt modelId="{BA06CB7D-DE2F-4760-BC2F-81A761DB17D9}">
      <dgm:prSet phldrT="[Texto]" phldr="1" custT="1"/>
      <dgm:spPr/>
      <dgm:t>
        <a:bodyPr/>
        <a:lstStyle/>
        <a:p>
          <a:pPr>
            <a:lnSpc>
              <a:spcPct val="150000"/>
            </a:lnSpc>
          </a:pPr>
          <a:endParaRPr lang="es-ES" sz="2000" dirty="0"/>
        </a:p>
      </dgm:t>
    </dgm:pt>
    <dgm:pt modelId="{7998D802-73BD-41EF-B9F5-6F1B1C463AD8}" type="parTrans" cxnId="{DFCEEACE-60E0-4E24-A117-2BC5C4DF5D1D}">
      <dgm:prSet/>
      <dgm:spPr/>
      <dgm:t>
        <a:bodyPr/>
        <a:lstStyle/>
        <a:p>
          <a:endParaRPr lang="es-ES"/>
        </a:p>
      </dgm:t>
    </dgm:pt>
    <dgm:pt modelId="{A69581CE-4776-4923-ADBF-B276408A549E}" type="sibTrans" cxnId="{DFCEEACE-60E0-4E24-A117-2BC5C4DF5D1D}">
      <dgm:prSet/>
      <dgm:spPr/>
      <dgm:t>
        <a:bodyPr/>
        <a:lstStyle/>
        <a:p>
          <a:endParaRPr lang="es-ES"/>
        </a:p>
      </dgm:t>
    </dgm:pt>
    <dgm:pt modelId="{2528ACC6-912E-4B79-BBE2-62FC822A39A9}" type="pres">
      <dgm:prSet presAssocID="{2910172A-93B8-4581-890D-C29CC51C5F8A}" presName="linear" presStyleCnt="0">
        <dgm:presLayoutVars>
          <dgm:animLvl val="lvl"/>
          <dgm:resizeHandles val="exact"/>
        </dgm:presLayoutVars>
      </dgm:prSet>
      <dgm:spPr/>
      <dgm:t>
        <a:bodyPr/>
        <a:lstStyle/>
        <a:p>
          <a:endParaRPr lang="es-ES"/>
        </a:p>
      </dgm:t>
    </dgm:pt>
    <dgm:pt modelId="{CD49D645-F8AE-484D-90F1-A27F46566A9E}" type="pres">
      <dgm:prSet presAssocID="{4B0A4C8F-7C38-4BD1-820D-FC8A4F1F44AE}" presName="parentText" presStyleLbl="node1" presStyleIdx="0" presStyleCnt="2">
        <dgm:presLayoutVars>
          <dgm:chMax val="0"/>
          <dgm:bulletEnabled val="1"/>
        </dgm:presLayoutVars>
      </dgm:prSet>
      <dgm:spPr/>
      <dgm:t>
        <a:bodyPr/>
        <a:lstStyle/>
        <a:p>
          <a:endParaRPr lang="es-ES"/>
        </a:p>
      </dgm:t>
    </dgm:pt>
    <dgm:pt modelId="{C0AD1835-5154-475B-8ACE-2D0525F7CCAE}" type="pres">
      <dgm:prSet presAssocID="{4B0A4C8F-7C38-4BD1-820D-FC8A4F1F44AE}" presName="childText" presStyleLbl="revTx" presStyleIdx="0" presStyleCnt="2">
        <dgm:presLayoutVars>
          <dgm:bulletEnabled val="1"/>
        </dgm:presLayoutVars>
      </dgm:prSet>
      <dgm:spPr/>
      <dgm:t>
        <a:bodyPr/>
        <a:lstStyle/>
        <a:p>
          <a:endParaRPr lang="es-ES"/>
        </a:p>
      </dgm:t>
    </dgm:pt>
    <dgm:pt modelId="{308C0BF1-3F6E-4DF0-8790-19678F4BF556}" type="pres">
      <dgm:prSet presAssocID="{0BB69D47-74D3-4486-8F9A-F429EE492BFC}" presName="parentText" presStyleLbl="node1" presStyleIdx="1" presStyleCnt="2">
        <dgm:presLayoutVars>
          <dgm:chMax val="0"/>
          <dgm:bulletEnabled val="1"/>
        </dgm:presLayoutVars>
      </dgm:prSet>
      <dgm:spPr/>
      <dgm:t>
        <a:bodyPr/>
        <a:lstStyle/>
        <a:p>
          <a:endParaRPr lang="es-ES"/>
        </a:p>
      </dgm:t>
    </dgm:pt>
    <dgm:pt modelId="{7199508C-4A09-4245-840E-37B82C2CBFEC}" type="pres">
      <dgm:prSet presAssocID="{0BB69D47-74D3-4486-8F9A-F429EE492BFC}" presName="childText" presStyleLbl="revTx" presStyleIdx="1" presStyleCnt="2">
        <dgm:presLayoutVars>
          <dgm:bulletEnabled val="1"/>
        </dgm:presLayoutVars>
      </dgm:prSet>
      <dgm:spPr/>
      <dgm:t>
        <a:bodyPr/>
        <a:lstStyle/>
        <a:p>
          <a:endParaRPr lang="es-ES"/>
        </a:p>
      </dgm:t>
    </dgm:pt>
  </dgm:ptLst>
  <dgm:cxnLst>
    <dgm:cxn modelId="{BA3C1C19-67D4-45DB-A87B-5DCCCE05252D}" srcId="{2910172A-93B8-4581-890D-C29CC51C5F8A}" destId="{4B0A4C8F-7C38-4BD1-820D-FC8A4F1F44AE}" srcOrd="0" destOrd="0" parTransId="{59CD42B8-A37F-402D-911C-A559F6509544}" sibTransId="{AAAAE83C-7CA8-4B8C-9129-BB841C48932D}"/>
    <dgm:cxn modelId="{62A9D1C6-047D-4E76-AE06-B6BE7B6DD004}" type="presOf" srcId="{0597739C-673D-4267-BFEF-3B372D1B5842}" destId="{C0AD1835-5154-475B-8ACE-2D0525F7CCAE}" srcOrd="0" destOrd="0" presId="urn:microsoft.com/office/officeart/2005/8/layout/vList2"/>
    <dgm:cxn modelId="{0E7CD524-3800-48D7-9FC5-79D38C1EB067}" srcId="{2910172A-93B8-4581-890D-C29CC51C5F8A}" destId="{0BB69D47-74D3-4486-8F9A-F429EE492BFC}" srcOrd="1" destOrd="0" parTransId="{F0E16AAE-FD1A-4D2F-A70D-54B8063C61C8}" sibTransId="{E0435490-959C-43B2-8780-BDC0146E8B44}"/>
    <dgm:cxn modelId="{DFCEEACE-60E0-4E24-A117-2BC5C4DF5D1D}" srcId="{0BB69D47-74D3-4486-8F9A-F429EE492BFC}" destId="{BA06CB7D-DE2F-4760-BC2F-81A761DB17D9}" srcOrd="0" destOrd="0" parTransId="{7998D802-73BD-41EF-B9F5-6F1B1C463AD8}" sibTransId="{A69581CE-4776-4923-ADBF-B276408A549E}"/>
    <dgm:cxn modelId="{66A347AC-A243-41F7-B873-98D202CC9F56}" type="presOf" srcId="{BA06CB7D-DE2F-4760-BC2F-81A761DB17D9}" destId="{7199508C-4A09-4245-840E-37B82C2CBFEC}" srcOrd="0" destOrd="0" presId="urn:microsoft.com/office/officeart/2005/8/layout/vList2"/>
    <dgm:cxn modelId="{006775CA-204C-4E26-8815-E2A5F1F95D14}" srcId="{4B0A4C8F-7C38-4BD1-820D-FC8A4F1F44AE}" destId="{0597739C-673D-4267-BFEF-3B372D1B5842}" srcOrd="0" destOrd="0" parTransId="{BD5F532B-B3A0-48DB-A68B-DD83CDAA30D9}" sibTransId="{8E24368C-85AC-4343-8096-91026C915E00}"/>
    <dgm:cxn modelId="{E46E81E2-C939-4A86-BFEA-E04CF9E1609B}" type="presOf" srcId="{4B0A4C8F-7C38-4BD1-820D-FC8A4F1F44AE}" destId="{CD49D645-F8AE-484D-90F1-A27F46566A9E}" srcOrd="0" destOrd="0" presId="urn:microsoft.com/office/officeart/2005/8/layout/vList2"/>
    <dgm:cxn modelId="{4FC9813E-B7E5-4EEA-86CC-97AF5060F3E0}" type="presOf" srcId="{0BB69D47-74D3-4486-8F9A-F429EE492BFC}" destId="{308C0BF1-3F6E-4DF0-8790-19678F4BF556}" srcOrd="0" destOrd="0" presId="urn:microsoft.com/office/officeart/2005/8/layout/vList2"/>
    <dgm:cxn modelId="{BF59FD39-F61D-4247-BE3C-F844AD2C993D}" type="presOf" srcId="{2910172A-93B8-4581-890D-C29CC51C5F8A}" destId="{2528ACC6-912E-4B79-BBE2-62FC822A39A9}" srcOrd="0" destOrd="0" presId="urn:microsoft.com/office/officeart/2005/8/layout/vList2"/>
    <dgm:cxn modelId="{CE76F363-A2DE-4142-8EE2-42D8F2FF142C}" type="presParOf" srcId="{2528ACC6-912E-4B79-BBE2-62FC822A39A9}" destId="{CD49D645-F8AE-484D-90F1-A27F46566A9E}" srcOrd="0" destOrd="0" presId="urn:microsoft.com/office/officeart/2005/8/layout/vList2"/>
    <dgm:cxn modelId="{C3C42FF7-170D-4781-9AA4-17F848645F2C}" type="presParOf" srcId="{2528ACC6-912E-4B79-BBE2-62FC822A39A9}" destId="{C0AD1835-5154-475B-8ACE-2D0525F7CCAE}" srcOrd="1" destOrd="0" presId="urn:microsoft.com/office/officeart/2005/8/layout/vList2"/>
    <dgm:cxn modelId="{58867EAE-B3AE-4A5E-BEDE-2FF89C6AC81C}" type="presParOf" srcId="{2528ACC6-912E-4B79-BBE2-62FC822A39A9}" destId="{308C0BF1-3F6E-4DF0-8790-19678F4BF556}" srcOrd="2" destOrd="0" presId="urn:microsoft.com/office/officeart/2005/8/layout/vList2"/>
    <dgm:cxn modelId="{9CB794D2-F090-4F82-BE9A-585CC268E5F9}" type="presParOf" srcId="{2528ACC6-912E-4B79-BBE2-62FC822A39A9}" destId="{7199508C-4A09-4245-840E-37B82C2CBFE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EDD70A-A451-4E67-8C35-D0F474652708}" type="doc">
      <dgm:prSet loTypeId="urn:microsoft.com/office/officeart/2005/8/layout/process1" loCatId="process" qsTypeId="urn:microsoft.com/office/officeart/2005/8/quickstyle/simple1" qsCatId="simple" csTypeId="urn:microsoft.com/office/officeart/2005/8/colors/accent1_4" csCatId="accent1" phldr="1"/>
      <dgm:spPr/>
    </dgm:pt>
    <dgm:pt modelId="{75CE9CF3-7B0F-4828-8371-3E5F25D66847}">
      <dgm:prSet phldrT="[Texto]" custT="1"/>
      <dgm:spPr>
        <a:ln>
          <a:solidFill>
            <a:schemeClr val="tx1"/>
          </a:solidFill>
        </a:ln>
      </dgm:spPr>
      <dgm:t>
        <a:bodyPr/>
        <a:lstStyle/>
        <a:p>
          <a:pPr>
            <a:lnSpc>
              <a:spcPct val="150000"/>
            </a:lnSpc>
          </a:pPr>
          <a:r>
            <a:rPr lang="es-ES" sz="2000" dirty="0" smtClean="0"/>
            <a:t>El presente documento reporta un análisis de subgrupos del STOP 2 </a:t>
          </a:r>
          <a:endParaRPr lang="es-ES" sz="2000" dirty="0"/>
        </a:p>
      </dgm:t>
    </dgm:pt>
    <dgm:pt modelId="{1226693E-DDE1-4081-B6B6-8B4D60BF139A}" type="parTrans" cxnId="{AD9936EE-3CCD-455F-853C-49BBC4D9160F}">
      <dgm:prSet/>
      <dgm:spPr/>
      <dgm:t>
        <a:bodyPr/>
        <a:lstStyle/>
        <a:p>
          <a:endParaRPr lang="es-ES"/>
        </a:p>
      </dgm:t>
    </dgm:pt>
    <dgm:pt modelId="{FBD877DE-493E-4BE7-8D0F-B224F112E963}" type="sibTrans" cxnId="{AD9936EE-3CCD-455F-853C-49BBC4D9160F}">
      <dgm:prSet/>
      <dgm:spPr>
        <a:ln>
          <a:solidFill>
            <a:schemeClr val="tx1"/>
          </a:solidFill>
        </a:ln>
      </dgm:spPr>
      <dgm:t>
        <a:bodyPr/>
        <a:lstStyle/>
        <a:p>
          <a:endParaRPr lang="es-ES">
            <a:solidFill>
              <a:schemeClr val="tx1"/>
            </a:solidFill>
          </a:endParaRPr>
        </a:p>
      </dgm:t>
    </dgm:pt>
    <dgm:pt modelId="{75243A7A-F978-43A1-942B-95CDE4CA2AE4}">
      <dgm:prSet phldrT="[Texto]" custT="1"/>
      <dgm:spPr>
        <a:ln>
          <a:solidFill>
            <a:schemeClr val="tx1"/>
          </a:solidFill>
        </a:ln>
      </dgm:spPr>
      <dgm:t>
        <a:bodyPr/>
        <a:lstStyle/>
        <a:p>
          <a:pPr>
            <a:lnSpc>
              <a:spcPct val="150000"/>
            </a:lnSpc>
          </a:pPr>
          <a:r>
            <a:rPr lang="es-ES" sz="2000" dirty="0" smtClean="0">
              <a:solidFill>
                <a:schemeClr val="tx1"/>
              </a:solidFill>
            </a:rPr>
            <a:t>Comparando los regímenes de TTO comenzando con los más recientes </a:t>
          </a:r>
          <a:r>
            <a:rPr lang="es-VE" sz="2000" dirty="0" smtClean="0">
              <a:solidFill>
                <a:schemeClr val="tx1"/>
              </a:solidFill>
            </a:rPr>
            <a:t>(IECA o antagonista del calcio) con los “antiguos” (BB o diuréticos)</a:t>
          </a:r>
          <a:endParaRPr lang="es-ES" sz="2000" dirty="0">
            <a:solidFill>
              <a:schemeClr val="tx1"/>
            </a:solidFill>
          </a:endParaRPr>
        </a:p>
      </dgm:t>
    </dgm:pt>
    <dgm:pt modelId="{C4D09295-4AFF-4A92-A998-C58F61233064}" type="parTrans" cxnId="{1D834BB6-B468-4C33-B3EF-B9FE5089EF84}">
      <dgm:prSet/>
      <dgm:spPr/>
      <dgm:t>
        <a:bodyPr/>
        <a:lstStyle/>
        <a:p>
          <a:endParaRPr lang="es-ES"/>
        </a:p>
      </dgm:t>
    </dgm:pt>
    <dgm:pt modelId="{0D7DF3F7-2FBE-4DEC-BD53-148C694B4BA0}" type="sibTrans" cxnId="{1D834BB6-B468-4C33-B3EF-B9FE5089EF84}">
      <dgm:prSet/>
      <dgm:spPr/>
      <dgm:t>
        <a:bodyPr/>
        <a:lstStyle/>
        <a:p>
          <a:endParaRPr lang="es-ES"/>
        </a:p>
      </dgm:t>
    </dgm:pt>
    <dgm:pt modelId="{23899728-303F-47E3-B653-1CA002B862EF}" type="pres">
      <dgm:prSet presAssocID="{07EDD70A-A451-4E67-8C35-D0F474652708}" presName="Name0" presStyleCnt="0">
        <dgm:presLayoutVars>
          <dgm:dir/>
          <dgm:resizeHandles val="exact"/>
        </dgm:presLayoutVars>
      </dgm:prSet>
      <dgm:spPr/>
    </dgm:pt>
    <dgm:pt modelId="{9CE6803C-3370-4B31-8197-F4FB62D4E090}" type="pres">
      <dgm:prSet presAssocID="{75CE9CF3-7B0F-4828-8371-3E5F25D66847}" presName="node" presStyleLbl="node1" presStyleIdx="0" presStyleCnt="2">
        <dgm:presLayoutVars>
          <dgm:bulletEnabled val="1"/>
        </dgm:presLayoutVars>
      </dgm:prSet>
      <dgm:spPr/>
      <dgm:t>
        <a:bodyPr/>
        <a:lstStyle/>
        <a:p>
          <a:endParaRPr lang="es-ES"/>
        </a:p>
      </dgm:t>
    </dgm:pt>
    <dgm:pt modelId="{12504B95-A877-4E57-9C32-95E015B04B06}" type="pres">
      <dgm:prSet presAssocID="{FBD877DE-493E-4BE7-8D0F-B224F112E963}" presName="sibTrans" presStyleLbl="sibTrans2D1" presStyleIdx="0" presStyleCnt="1"/>
      <dgm:spPr/>
      <dgm:t>
        <a:bodyPr/>
        <a:lstStyle/>
        <a:p>
          <a:endParaRPr lang="es-ES"/>
        </a:p>
      </dgm:t>
    </dgm:pt>
    <dgm:pt modelId="{C9E3A553-EFDD-4BE3-938A-F84714338114}" type="pres">
      <dgm:prSet presAssocID="{FBD877DE-493E-4BE7-8D0F-B224F112E963}" presName="connectorText" presStyleLbl="sibTrans2D1" presStyleIdx="0" presStyleCnt="1"/>
      <dgm:spPr/>
      <dgm:t>
        <a:bodyPr/>
        <a:lstStyle/>
        <a:p>
          <a:endParaRPr lang="es-ES"/>
        </a:p>
      </dgm:t>
    </dgm:pt>
    <dgm:pt modelId="{D1B4BACE-1507-4F49-B18D-FF3C70795D6D}" type="pres">
      <dgm:prSet presAssocID="{75243A7A-F978-43A1-942B-95CDE4CA2AE4}" presName="node" presStyleLbl="node1" presStyleIdx="1" presStyleCnt="2">
        <dgm:presLayoutVars>
          <dgm:bulletEnabled val="1"/>
        </dgm:presLayoutVars>
      </dgm:prSet>
      <dgm:spPr/>
      <dgm:t>
        <a:bodyPr/>
        <a:lstStyle/>
        <a:p>
          <a:endParaRPr lang="es-ES"/>
        </a:p>
      </dgm:t>
    </dgm:pt>
  </dgm:ptLst>
  <dgm:cxnLst>
    <dgm:cxn modelId="{1046970B-9F51-4C3B-AC33-193EB1F726FA}" type="presOf" srcId="{75243A7A-F978-43A1-942B-95CDE4CA2AE4}" destId="{D1B4BACE-1507-4F49-B18D-FF3C70795D6D}" srcOrd="0" destOrd="0" presId="urn:microsoft.com/office/officeart/2005/8/layout/process1"/>
    <dgm:cxn modelId="{AD9936EE-3CCD-455F-853C-49BBC4D9160F}" srcId="{07EDD70A-A451-4E67-8C35-D0F474652708}" destId="{75CE9CF3-7B0F-4828-8371-3E5F25D66847}" srcOrd="0" destOrd="0" parTransId="{1226693E-DDE1-4081-B6B6-8B4D60BF139A}" sibTransId="{FBD877DE-493E-4BE7-8D0F-B224F112E963}"/>
    <dgm:cxn modelId="{B8F8F491-AFF8-44EF-9F6E-6810EA900763}" type="presOf" srcId="{FBD877DE-493E-4BE7-8D0F-B224F112E963}" destId="{12504B95-A877-4E57-9C32-95E015B04B06}" srcOrd="0" destOrd="0" presId="urn:microsoft.com/office/officeart/2005/8/layout/process1"/>
    <dgm:cxn modelId="{1D834BB6-B468-4C33-B3EF-B9FE5089EF84}" srcId="{07EDD70A-A451-4E67-8C35-D0F474652708}" destId="{75243A7A-F978-43A1-942B-95CDE4CA2AE4}" srcOrd="1" destOrd="0" parTransId="{C4D09295-4AFF-4A92-A998-C58F61233064}" sibTransId="{0D7DF3F7-2FBE-4DEC-BD53-148C694B4BA0}"/>
    <dgm:cxn modelId="{2AAE6BBC-7D01-4C91-B78E-5593A1E09143}" type="presOf" srcId="{07EDD70A-A451-4E67-8C35-D0F474652708}" destId="{23899728-303F-47E3-B653-1CA002B862EF}" srcOrd="0" destOrd="0" presId="urn:microsoft.com/office/officeart/2005/8/layout/process1"/>
    <dgm:cxn modelId="{70F7C48E-E9A4-4D18-AAB3-0CF1937C0EA7}" type="presOf" srcId="{75CE9CF3-7B0F-4828-8371-3E5F25D66847}" destId="{9CE6803C-3370-4B31-8197-F4FB62D4E090}" srcOrd="0" destOrd="0" presId="urn:microsoft.com/office/officeart/2005/8/layout/process1"/>
    <dgm:cxn modelId="{7E638C7B-7F8F-41DD-BAA8-7DD155A96813}" type="presOf" srcId="{FBD877DE-493E-4BE7-8D0F-B224F112E963}" destId="{C9E3A553-EFDD-4BE3-938A-F84714338114}" srcOrd="1" destOrd="0" presId="urn:microsoft.com/office/officeart/2005/8/layout/process1"/>
    <dgm:cxn modelId="{A5A41C83-43B4-429B-8C6D-8FA3AB78CAF5}" type="presParOf" srcId="{23899728-303F-47E3-B653-1CA002B862EF}" destId="{9CE6803C-3370-4B31-8197-F4FB62D4E090}" srcOrd="0" destOrd="0" presId="urn:microsoft.com/office/officeart/2005/8/layout/process1"/>
    <dgm:cxn modelId="{F006764A-7E13-40E8-857F-976141E9F5A7}" type="presParOf" srcId="{23899728-303F-47E3-B653-1CA002B862EF}" destId="{12504B95-A877-4E57-9C32-95E015B04B06}" srcOrd="1" destOrd="0" presId="urn:microsoft.com/office/officeart/2005/8/layout/process1"/>
    <dgm:cxn modelId="{3B04F892-583B-4456-BB52-249BD2148643}" type="presParOf" srcId="{12504B95-A877-4E57-9C32-95E015B04B06}" destId="{C9E3A553-EFDD-4BE3-938A-F84714338114}" srcOrd="0" destOrd="0" presId="urn:microsoft.com/office/officeart/2005/8/layout/process1"/>
    <dgm:cxn modelId="{C77984E8-5D30-460E-B4A8-F64784B27152}" type="presParOf" srcId="{23899728-303F-47E3-B653-1CA002B862EF}" destId="{D1B4BACE-1507-4F49-B18D-FF3C70795D6D}"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41D353-385B-4DE4-B629-1DD652C0DC72}" type="doc">
      <dgm:prSet loTypeId="urn:microsoft.com/office/officeart/2005/8/layout/StepDownProcess" loCatId="process" qsTypeId="urn:microsoft.com/office/officeart/2005/8/quickstyle/simple1" qsCatId="simple" csTypeId="urn:microsoft.com/office/officeart/2005/8/colors/accent1_4" csCatId="accent1" phldr="1"/>
      <dgm:spPr/>
      <dgm:t>
        <a:bodyPr/>
        <a:lstStyle/>
        <a:p>
          <a:endParaRPr lang="es-ES"/>
        </a:p>
      </dgm:t>
    </dgm:pt>
    <dgm:pt modelId="{B654C751-610E-4966-926A-7E387395A2A5}">
      <dgm:prSet phldrT="[Texto]" custT="1"/>
      <dgm:spPr>
        <a:ln>
          <a:solidFill>
            <a:schemeClr val="tx1"/>
          </a:solidFill>
        </a:ln>
      </dgm:spPr>
      <dgm:t>
        <a:bodyPr/>
        <a:lstStyle/>
        <a:p>
          <a:pPr>
            <a:lnSpc>
              <a:spcPct val="150000"/>
            </a:lnSpc>
          </a:pPr>
          <a:r>
            <a:rPr lang="es-VE" sz="1500" dirty="0" smtClean="0"/>
            <a:t>Desde el 1/9/ hasta 30/12/1994, fueron incluidos 6628 hombres y mujeres </a:t>
          </a:r>
          <a:endParaRPr lang="es-ES" sz="1500" dirty="0"/>
        </a:p>
      </dgm:t>
    </dgm:pt>
    <dgm:pt modelId="{1E871A4D-2EF8-44E4-89A8-433DF763234F}" type="parTrans" cxnId="{AA55910B-7C4D-41D1-AC50-D0F8C735B68B}">
      <dgm:prSet/>
      <dgm:spPr/>
      <dgm:t>
        <a:bodyPr/>
        <a:lstStyle/>
        <a:p>
          <a:endParaRPr lang="es-ES"/>
        </a:p>
      </dgm:t>
    </dgm:pt>
    <dgm:pt modelId="{F4782D28-B9BC-4904-8EC9-C9AF40183753}" type="sibTrans" cxnId="{AA55910B-7C4D-41D1-AC50-D0F8C735B68B}">
      <dgm:prSet/>
      <dgm:spPr/>
      <dgm:t>
        <a:bodyPr/>
        <a:lstStyle/>
        <a:p>
          <a:endParaRPr lang="es-ES"/>
        </a:p>
      </dgm:t>
    </dgm:pt>
    <dgm:pt modelId="{10602851-9977-43F6-A8CC-622CB4B296AB}">
      <dgm:prSet phldrT="[Texto]" phldr="1" custT="1"/>
      <dgm:spPr/>
      <dgm:t>
        <a:bodyPr/>
        <a:lstStyle/>
        <a:p>
          <a:pPr>
            <a:lnSpc>
              <a:spcPct val="150000"/>
            </a:lnSpc>
          </a:pPr>
          <a:endParaRPr lang="es-ES" sz="1500" dirty="0"/>
        </a:p>
      </dgm:t>
    </dgm:pt>
    <dgm:pt modelId="{8DECBBF1-AFF2-4CF1-A8B1-A9AD12C090F5}" type="parTrans" cxnId="{344D7448-82F2-4958-B68F-F4AD8ECFC9BA}">
      <dgm:prSet/>
      <dgm:spPr/>
      <dgm:t>
        <a:bodyPr/>
        <a:lstStyle/>
        <a:p>
          <a:endParaRPr lang="es-ES"/>
        </a:p>
      </dgm:t>
    </dgm:pt>
    <dgm:pt modelId="{64B4CBC0-8E23-44B5-B3ED-C0D3012BD8AC}" type="sibTrans" cxnId="{344D7448-82F2-4958-B68F-F4AD8ECFC9BA}">
      <dgm:prSet/>
      <dgm:spPr/>
      <dgm:t>
        <a:bodyPr/>
        <a:lstStyle/>
        <a:p>
          <a:endParaRPr lang="es-ES"/>
        </a:p>
      </dgm:t>
    </dgm:pt>
    <dgm:pt modelId="{02502B2B-B992-44A7-9BD8-9DEA0989F3ED}">
      <dgm:prSet phldrT="[Texto]" custT="1"/>
      <dgm:spPr>
        <a:ln>
          <a:solidFill>
            <a:schemeClr val="tx1"/>
          </a:solidFill>
        </a:ln>
      </dgm:spPr>
      <dgm:t>
        <a:bodyPr/>
        <a:lstStyle/>
        <a:p>
          <a:pPr>
            <a:lnSpc>
              <a:spcPct val="150000"/>
            </a:lnSpc>
          </a:pPr>
          <a:r>
            <a:rPr lang="es-VE" sz="1500" dirty="0" smtClean="0"/>
            <a:t>321 centros de salud en Suecia quienes presentaban HTA</a:t>
          </a:r>
          <a:endParaRPr lang="es-ES" sz="1500" dirty="0"/>
        </a:p>
      </dgm:t>
    </dgm:pt>
    <dgm:pt modelId="{83174F9B-740C-4B6D-BBC8-5F709BE7D14E}" type="parTrans" cxnId="{BCFEC9EF-4F8E-4768-8A85-FF51E690BD1A}">
      <dgm:prSet/>
      <dgm:spPr/>
      <dgm:t>
        <a:bodyPr/>
        <a:lstStyle/>
        <a:p>
          <a:endParaRPr lang="es-ES"/>
        </a:p>
      </dgm:t>
    </dgm:pt>
    <dgm:pt modelId="{48775F81-0EF2-497C-8444-DE9A711C27EE}" type="sibTrans" cxnId="{BCFEC9EF-4F8E-4768-8A85-FF51E690BD1A}">
      <dgm:prSet/>
      <dgm:spPr/>
      <dgm:t>
        <a:bodyPr/>
        <a:lstStyle/>
        <a:p>
          <a:endParaRPr lang="es-ES"/>
        </a:p>
      </dgm:t>
    </dgm:pt>
    <dgm:pt modelId="{9978042D-0BDB-471E-BF1C-30D100A81695}">
      <dgm:prSet phldrT="[Texto]" phldr="1" custT="1"/>
      <dgm:spPr/>
      <dgm:t>
        <a:bodyPr/>
        <a:lstStyle/>
        <a:p>
          <a:pPr>
            <a:lnSpc>
              <a:spcPct val="150000"/>
            </a:lnSpc>
          </a:pPr>
          <a:endParaRPr lang="es-ES" sz="1500" dirty="0"/>
        </a:p>
      </dgm:t>
    </dgm:pt>
    <dgm:pt modelId="{4782016C-4265-4639-BF0B-B94293F57EAD}" type="parTrans" cxnId="{03B2E1A4-0462-4068-889C-7DC4E5FFB627}">
      <dgm:prSet/>
      <dgm:spPr/>
      <dgm:t>
        <a:bodyPr/>
        <a:lstStyle/>
        <a:p>
          <a:endParaRPr lang="es-ES"/>
        </a:p>
      </dgm:t>
    </dgm:pt>
    <dgm:pt modelId="{5AE45F47-D9EE-456B-A0CA-D61FA79F2BBC}" type="sibTrans" cxnId="{03B2E1A4-0462-4068-889C-7DC4E5FFB627}">
      <dgm:prSet/>
      <dgm:spPr/>
      <dgm:t>
        <a:bodyPr/>
        <a:lstStyle/>
        <a:p>
          <a:endParaRPr lang="es-ES"/>
        </a:p>
      </dgm:t>
    </dgm:pt>
    <dgm:pt modelId="{41EF1EE7-EF73-4AB7-9A3D-C6555C2AB2EA}">
      <dgm:prSet phldrT="[Texto]" custT="1"/>
      <dgm:spPr>
        <a:ln>
          <a:solidFill>
            <a:schemeClr val="tx1"/>
          </a:solidFill>
        </a:ln>
      </dgm:spPr>
      <dgm:t>
        <a:bodyPr/>
        <a:lstStyle/>
        <a:p>
          <a:pPr>
            <a:lnSpc>
              <a:spcPct val="150000"/>
            </a:lnSpc>
          </a:pPr>
          <a:endParaRPr lang="es-VE" sz="1500" dirty="0" smtClean="0"/>
        </a:p>
        <a:p>
          <a:pPr>
            <a:lnSpc>
              <a:spcPct val="150000"/>
            </a:lnSpc>
          </a:pPr>
          <a:r>
            <a:rPr lang="es-VE" sz="1500" dirty="0" smtClean="0"/>
            <a:t>(sistólica &gt;180 mmHg, diastólica &gt;105</a:t>
          </a:r>
        </a:p>
        <a:p>
          <a:pPr>
            <a:lnSpc>
              <a:spcPct val="150000"/>
            </a:lnSpc>
          </a:pPr>
          <a:r>
            <a:rPr lang="es-VE" sz="1500" dirty="0" smtClean="0"/>
            <a:t>mmHg o ambas). Edad 70-84 años</a:t>
          </a:r>
        </a:p>
        <a:p>
          <a:pPr>
            <a:lnSpc>
              <a:spcPct val="150000"/>
            </a:lnSpc>
          </a:pPr>
          <a:endParaRPr lang="es-ES" sz="1400" dirty="0"/>
        </a:p>
      </dgm:t>
    </dgm:pt>
    <dgm:pt modelId="{E9D10BA1-2504-4698-B3CF-3E598544893E}" type="parTrans" cxnId="{46AF5F8A-8F79-4128-983D-3DAD276ADDCD}">
      <dgm:prSet/>
      <dgm:spPr/>
      <dgm:t>
        <a:bodyPr/>
        <a:lstStyle/>
        <a:p>
          <a:endParaRPr lang="es-ES"/>
        </a:p>
      </dgm:t>
    </dgm:pt>
    <dgm:pt modelId="{78324A4D-B656-4BC5-A408-886007176711}" type="sibTrans" cxnId="{46AF5F8A-8F79-4128-983D-3DAD276ADDCD}">
      <dgm:prSet/>
      <dgm:spPr/>
      <dgm:t>
        <a:bodyPr/>
        <a:lstStyle/>
        <a:p>
          <a:endParaRPr lang="es-ES"/>
        </a:p>
      </dgm:t>
    </dgm:pt>
    <dgm:pt modelId="{68EAADD0-FACE-4FFA-A498-9C6BC06AA6AE}">
      <dgm:prSet phldrT="[Texto]" phldr="1" custT="1"/>
      <dgm:spPr/>
      <dgm:t>
        <a:bodyPr/>
        <a:lstStyle/>
        <a:p>
          <a:endParaRPr lang="es-ES" sz="1400" dirty="0"/>
        </a:p>
      </dgm:t>
    </dgm:pt>
    <dgm:pt modelId="{D309CF6F-020B-48F1-80EA-E287AFEF64B0}" type="parTrans" cxnId="{C02FDFDE-4CC0-4389-9334-5BA774D9D9E0}">
      <dgm:prSet/>
      <dgm:spPr/>
      <dgm:t>
        <a:bodyPr/>
        <a:lstStyle/>
        <a:p>
          <a:endParaRPr lang="es-ES"/>
        </a:p>
      </dgm:t>
    </dgm:pt>
    <dgm:pt modelId="{7B9091A5-0C6B-4FE8-8CF1-864AC2D19EB1}" type="sibTrans" cxnId="{C02FDFDE-4CC0-4389-9334-5BA774D9D9E0}">
      <dgm:prSet/>
      <dgm:spPr/>
      <dgm:t>
        <a:bodyPr/>
        <a:lstStyle/>
        <a:p>
          <a:endParaRPr lang="es-ES"/>
        </a:p>
      </dgm:t>
    </dgm:pt>
    <dgm:pt modelId="{87B143D4-695C-4181-B7C9-95A31ED5F4E6}" type="pres">
      <dgm:prSet presAssocID="{A741D353-385B-4DE4-B629-1DD652C0DC72}" presName="rootnode" presStyleCnt="0">
        <dgm:presLayoutVars>
          <dgm:chMax/>
          <dgm:chPref/>
          <dgm:dir/>
          <dgm:animLvl val="lvl"/>
        </dgm:presLayoutVars>
      </dgm:prSet>
      <dgm:spPr/>
      <dgm:t>
        <a:bodyPr/>
        <a:lstStyle/>
        <a:p>
          <a:endParaRPr lang="es-ES"/>
        </a:p>
      </dgm:t>
    </dgm:pt>
    <dgm:pt modelId="{630EF569-3D24-446E-8D4F-8A8E3B60BB0F}" type="pres">
      <dgm:prSet presAssocID="{B654C751-610E-4966-926A-7E387395A2A5}" presName="composite" presStyleCnt="0"/>
      <dgm:spPr/>
    </dgm:pt>
    <dgm:pt modelId="{E32845D8-5BFE-484B-9B08-A977441B9AF2}" type="pres">
      <dgm:prSet presAssocID="{B654C751-610E-4966-926A-7E387395A2A5}" presName="bentUpArrow1" presStyleLbl="alignImgPlace1" presStyleIdx="0" presStyleCnt="2"/>
      <dgm:spPr>
        <a:ln>
          <a:solidFill>
            <a:schemeClr val="tx1"/>
          </a:solidFill>
        </a:ln>
      </dgm:spPr>
    </dgm:pt>
    <dgm:pt modelId="{1063E1D0-CAEB-4BDE-875F-17A6C481B51C}" type="pres">
      <dgm:prSet presAssocID="{B654C751-610E-4966-926A-7E387395A2A5}" presName="ParentText" presStyleLbl="node1" presStyleIdx="0" presStyleCnt="3">
        <dgm:presLayoutVars>
          <dgm:chMax val="1"/>
          <dgm:chPref val="1"/>
          <dgm:bulletEnabled val="1"/>
        </dgm:presLayoutVars>
      </dgm:prSet>
      <dgm:spPr/>
      <dgm:t>
        <a:bodyPr/>
        <a:lstStyle/>
        <a:p>
          <a:endParaRPr lang="es-ES"/>
        </a:p>
      </dgm:t>
    </dgm:pt>
    <dgm:pt modelId="{574443BF-7D7C-43BE-9BFF-E2666CFB439F}" type="pres">
      <dgm:prSet presAssocID="{B654C751-610E-4966-926A-7E387395A2A5}" presName="ChildText" presStyleLbl="revTx" presStyleIdx="0" presStyleCnt="3">
        <dgm:presLayoutVars>
          <dgm:chMax val="0"/>
          <dgm:chPref val="0"/>
          <dgm:bulletEnabled val="1"/>
        </dgm:presLayoutVars>
      </dgm:prSet>
      <dgm:spPr/>
      <dgm:t>
        <a:bodyPr/>
        <a:lstStyle/>
        <a:p>
          <a:endParaRPr lang="es-ES"/>
        </a:p>
      </dgm:t>
    </dgm:pt>
    <dgm:pt modelId="{D072EECC-640B-46A7-9CA8-36DC806D7AC7}" type="pres">
      <dgm:prSet presAssocID="{F4782D28-B9BC-4904-8EC9-C9AF40183753}" presName="sibTrans" presStyleCnt="0"/>
      <dgm:spPr/>
    </dgm:pt>
    <dgm:pt modelId="{15E8555A-50F2-43C9-BE7D-8A9981CE444E}" type="pres">
      <dgm:prSet presAssocID="{02502B2B-B992-44A7-9BD8-9DEA0989F3ED}" presName="composite" presStyleCnt="0"/>
      <dgm:spPr/>
    </dgm:pt>
    <dgm:pt modelId="{2ACD1082-7E24-46A3-B0ED-DFA395E1FA47}" type="pres">
      <dgm:prSet presAssocID="{02502B2B-B992-44A7-9BD8-9DEA0989F3ED}" presName="bentUpArrow1" presStyleLbl="alignImgPlace1" presStyleIdx="1" presStyleCnt="2"/>
      <dgm:spPr>
        <a:ln>
          <a:solidFill>
            <a:schemeClr val="tx1"/>
          </a:solidFill>
        </a:ln>
      </dgm:spPr>
    </dgm:pt>
    <dgm:pt modelId="{B896C064-3CC8-423C-A188-8A698CD61014}" type="pres">
      <dgm:prSet presAssocID="{02502B2B-B992-44A7-9BD8-9DEA0989F3ED}" presName="ParentText" presStyleLbl="node1" presStyleIdx="1" presStyleCnt="3">
        <dgm:presLayoutVars>
          <dgm:chMax val="1"/>
          <dgm:chPref val="1"/>
          <dgm:bulletEnabled val="1"/>
        </dgm:presLayoutVars>
      </dgm:prSet>
      <dgm:spPr/>
      <dgm:t>
        <a:bodyPr/>
        <a:lstStyle/>
        <a:p>
          <a:endParaRPr lang="es-ES"/>
        </a:p>
      </dgm:t>
    </dgm:pt>
    <dgm:pt modelId="{88A12523-142A-41B0-B929-2282F03EF4E6}" type="pres">
      <dgm:prSet presAssocID="{02502B2B-B992-44A7-9BD8-9DEA0989F3ED}" presName="ChildText" presStyleLbl="revTx" presStyleIdx="1" presStyleCnt="3">
        <dgm:presLayoutVars>
          <dgm:chMax val="0"/>
          <dgm:chPref val="0"/>
          <dgm:bulletEnabled val="1"/>
        </dgm:presLayoutVars>
      </dgm:prSet>
      <dgm:spPr/>
      <dgm:t>
        <a:bodyPr/>
        <a:lstStyle/>
        <a:p>
          <a:endParaRPr lang="es-ES"/>
        </a:p>
      </dgm:t>
    </dgm:pt>
    <dgm:pt modelId="{1F5B2E26-07E1-448B-BE35-520ABAF9DB17}" type="pres">
      <dgm:prSet presAssocID="{48775F81-0EF2-497C-8444-DE9A711C27EE}" presName="sibTrans" presStyleCnt="0"/>
      <dgm:spPr/>
    </dgm:pt>
    <dgm:pt modelId="{B324F0DB-9B46-4C74-8D93-04EBAE9F2EC5}" type="pres">
      <dgm:prSet presAssocID="{41EF1EE7-EF73-4AB7-9A3D-C6555C2AB2EA}" presName="composite" presStyleCnt="0"/>
      <dgm:spPr/>
    </dgm:pt>
    <dgm:pt modelId="{E767D0C8-98FE-444A-AA32-DE442A4AAE32}" type="pres">
      <dgm:prSet presAssocID="{41EF1EE7-EF73-4AB7-9A3D-C6555C2AB2EA}" presName="ParentText" presStyleLbl="node1" presStyleIdx="2" presStyleCnt="3">
        <dgm:presLayoutVars>
          <dgm:chMax val="1"/>
          <dgm:chPref val="1"/>
          <dgm:bulletEnabled val="1"/>
        </dgm:presLayoutVars>
      </dgm:prSet>
      <dgm:spPr/>
      <dgm:t>
        <a:bodyPr/>
        <a:lstStyle/>
        <a:p>
          <a:endParaRPr lang="es-ES"/>
        </a:p>
      </dgm:t>
    </dgm:pt>
    <dgm:pt modelId="{CB24BA3D-639B-4054-8279-E07EA54B1973}" type="pres">
      <dgm:prSet presAssocID="{41EF1EE7-EF73-4AB7-9A3D-C6555C2AB2EA}" presName="FinalChildText" presStyleLbl="revTx" presStyleIdx="2" presStyleCnt="3">
        <dgm:presLayoutVars>
          <dgm:chMax val="0"/>
          <dgm:chPref val="0"/>
          <dgm:bulletEnabled val="1"/>
        </dgm:presLayoutVars>
      </dgm:prSet>
      <dgm:spPr/>
      <dgm:t>
        <a:bodyPr/>
        <a:lstStyle/>
        <a:p>
          <a:endParaRPr lang="es-ES"/>
        </a:p>
      </dgm:t>
    </dgm:pt>
  </dgm:ptLst>
  <dgm:cxnLst>
    <dgm:cxn modelId="{5E839866-323A-4D90-8E34-B0F1FECA3AAB}" type="presOf" srcId="{02502B2B-B992-44A7-9BD8-9DEA0989F3ED}" destId="{B896C064-3CC8-423C-A188-8A698CD61014}" srcOrd="0" destOrd="0" presId="urn:microsoft.com/office/officeart/2005/8/layout/StepDownProcess"/>
    <dgm:cxn modelId="{46AF5F8A-8F79-4128-983D-3DAD276ADDCD}" srcId="{A741D353-385B-4DE4-B629-1DD652C0DC72}" destId="{41EF1EE7-EF73-4AB7-9A3D-C6555C2AB2EA}" srcOrd="2" destOrd="0" parTransId="{E9D10BA1-2504-4698-B3CF-3E598544893E}" sibTransId="{78324A4D-B656-4BC5-A408-886007176711}"/>
    <dgm:cxn modelId="{AFE9AB54-8318-48A3-A144-FFC1D85E518D}" type="presOf" srcId="{9978042D-0BDB-471E-BF1C-30D100A81695}" destId="{88A12523-142A-41B0-B929-2282F03EF4E6}" srcOrd="0" destOrd="0" presId="urn:microsoft.com/office/officeart/2005/8/layout/StepDownProcess"/>
    <dgm:cxn modelId="{EC38885C-64C6-40A9-89E6-860431DF0DAE}" type="presOf" srcId="{41EF1EE7-EF73-4AB7-9A3D-C6555C2AB2EA}" destId="{E767D0C8-98FE-444A-AA32-DE442A4AAE32}" srcOrd="0" destOrd="0" presId="urn:microsoft.com/office/officeart/2005/8/layout/StepDownProcess"/>
    <dgm:cxn modelId="{E35593E9-C962-48F9-BEBF-CCE74A48083B}" type="presOf" srcId="{B654C751-610E-4966-926A-7E387395A2A5}" destId="{1063E1D0-CAEB-4BDE-875F-17A6C481B51C}" srcOrd="0" destOrd="0" presId="urn:microsoft.com/office/officeart/2005/8/layout/StepDownProcess"/>
    <dgm:cxn modelId="{03B2E1A4-0462-4068-889C-7DC4E5FFB627}" srcId="{02502B2B-B992-44A7-9BD8-9DEA0989F3ED}" destId="{9978042D-0BDB-471E-BF1C-30D100A81695}" srcOrd="0" destOrd="0" parTransId="{4782016C-4265-4639-BF0B-B94293F57EAD}" sibTransId="{5AE45F47-D9EE-456B-A0CA-D61FA79F2BBC}"/>
    <dgm:cxn modelId="{C02FDFDE-4CC0-4389-9334-5BA774D9D9E0}" srcId="{41EF1EE7-EF73-4AB7-9A3D-C6555C2AB2EA}" destId="{68EAADD0-FACE-4FFA-A498-9C6BC06AA6AE}" srcOrd="0" destOrd="0" parTransId="{D309CF6F-020B-48F1-80EA-E287AFEF64B0}" sibTransId="{7B9091A5-0C6B-4FE8-8CF1-864AC2D19EB1}"/>
    <dgm:cxn modelId="{7398B2DC-1D1D-48A6-B568-27408998E859}" type="presOf" srcId="{10602851-9977-43F6-A8CC-622CB4B296AB}" destId="{574443BF-7D7C-43BE-9BFF-E2666CFB439F}" srcOrd="0" destOrd="0" presId="urn:microsoft.com/office/officeart/2005/8/layout/StepDownProcess"/>
    <dgm:cxn modelId="{D1115A89-668F-4535-A2BE-8206BC37A6E6}" type="presOf" srcId="{68EAADD0-FACE-4FFA-A498-9C6BC06AA6AE}" destId="{CB24BA3D-639B-4054-8279-E07EA54B1973}" srcOrd="0" destOrd="0" presId="urn:microsoft.com/office/officeart/2005/8/layout/StepDownProcess"/>
    <dgm:cxn modelId="{344D7448-82F2-4958-B68F-F4AD8ECFC9BA}" srcId="{B654C751-610E-4966-926A-7E387395A2A5}" destId="{10602851-9977-43F6-A8CC-622CB4B296AB}" srcOrd="0" destOrd="0" parTransId="{8DECBBF1-AFF2-4CF1-A8B1-A9AD12C090F5}" sibTransId="{64B4CBC0-8E23-44B5-B3ED-C0D3012BD8AC}"/>
    <dgm:cxn modelId="{AA55910B-7C4D-41D1-AC50-D0F8C735B68B}" srcId="{A741D353-385B-4DE4-B629-1DD652C0DC72}" destId="{B654C751-610E-4966-926A-7E387395A2A5}" srcOrd="0" destOrd="0" parTransId="{1E871A4D-2EF8-44E4-89A8-433DF763234F}" sibTransId="{F4782D28-B9BC-4904-8EC9-C9AF40183753}"/>
    <dgm:cxn modelId="{400392B6-4C7C-4BAB-B8BE-93D44407BB28}" type="presOf" srcId="{A741D353-385B-4DE4-B629-1DD652C0DC72}" destId="{87B143D4-695C-4181-B7C9-95A31ED5F4E6}" srcOrd="0" destOrd="0" presId="urn:microsoft.com/office/officeart/2005/8/layout/StepDownProcess"/>
    <dgm:cxn modelId="{BCFEC9EF-4F8E-4768-8A85-FF51E690BD1A}" srcId="{A741D353-385B-4DE4-B629-1DD652C0DC72}" destId="{02502B2B-B992-44A7-9BD8-9DEA0989F3ED}" srcOrd="1" destOrd="0" parTransId="{83174F9B-740C-4B6D-BBC8-5F709BE7D14E}" sibTransId="{48775F81-0EF2-497C-8444-DE9A711C27EE}"/>
    <dgm:cxn modelId="{5A3CCD6E-3D4C-4817-8064-4B907CCABA52}" type="presParOf" srcId="{87B143D4-695C-4181-B7C9-95A31ED5F4E6}" destId="{630EF569-3D24-446E-8D4F-8A8E3B60BB0F}" srcOrd="0" destOrd="0" presId="urn:microsoft.com/office/officeart/2005/8/layout/StepDownProcess"/>
    <dgm:cxn modelId="{EB1FE3C2-38E5-4224-864B-0DFB751D3726}" type="presParOf" srcId="{630EF569-3D24-446E-8D4F-8A8E3B60BB0F}" destId="{E32845D8-5BFE-484B-9B08-A977441B9AF2}" srcOrd="0" destOrd="0" presId="urn:microsoft.com/office/officeart/2005/8/layout/StepDownProcess"/>
    <dgm:cxn modelId="{12AC646E-7E66-49D5-BC37-0E5B57CF0440}" type="presParOf" srcId="{630EF569-3D24-446E-8D4F-8A8E3B60BB0F}" destId="{1063E1D0-CAEB-4BDE-875F-17A6C481B51C}" srcOrd="1" destOrd="0" presId="urn:microsoft.com/office/officeart/2005/8/layout/StepDownProcess"/>
    <dgm:cxn modelId="{31A8C8B4-D2C1-41E3-A86E-942CA7F326B5}" type="presParOf" srcId="{630EF569-3D24-446E-8D4F-8A8E3B60BB0F}" destId="{574443BF-7D7C-43BE-9BFF-E2666CFB439F}" srcOrd="2" destOrd="0" presId="urn:microsoft.com/office/officeart/2005/8/layout/StepDownProcess"/>
    <dgm:cxn modelId="{D2625D13-B7C4-4F66-A2D5-BDB97586FD51}" type="presParOf" srcId="{87B143D4-695C-4181-B7C9-95A31ED5F4E6}" destId="{D072EECC-640B-46A7-9CA8-36DC806D7AC7}" srcOrd="1" destOrd="0" presId="urn:microsoft.com/office/officeart/2005/8/layout/StepDownProcess"/>
    <dgm:cxn modelId="{E2EEDE7F-7BA8-48E3-AB5D-18CA9302148E}" type="presParOf" srcId="{87B143D4-695C-4181-B7C9-95A31ED5F4E6}" destId="{15E8555A-50F2-43C9-BE7D-8A9981CE444E}" srcOrd="2" destOrd="0" presId="urn:microsoft.com/office/officeart/2005/8/layout/StepDownProcess"/>
    <dgm:cxn modelId="{9978E4E3-0666-4E71-B852-C9E31736E678}" type="presParOf" srcId="{15E8555A-50F2-43C9-BE7D-8A9981CE444E}" destId="{2ACD1082-7E24-46A3-B0ED-DFA395E1FA47}" srcOrd="0" destOrd="0" presId="urn:microsoft.com/office/officeart/2005/8/layout/StepDownProcess"/>
    <dgm:cxn modelId="{9ECFBB27-96FF-4803-A2F5-6F3F9E0BFBEE}" type="presParOf" srcId="{15E8555A-50F2-43C9-BE7D-8A9981CE444E}" destId="{B896C064-3CC8-423C-A188-8A698CD61014}" srcOrd="1" destOrd="0" presId="urn:microsoft.com/office/officeart/2005/8/layout/StepDownProcess"/>
    <dgm:cxn modelId="{47B7FC0C-0F49-4837-B6D4-3B72FC78AA34}" type="presParOf" srcId="{15E8555A-50F2-43C9-BE7D-8A9981CE444E}" destId="{88A12523-142A-41B0-B929-2282F03EF4E6}" srcOrd="2" destOrd="0" presId="urn:microsoft.com/office/officeart/2005/8/layout/StepDownProcess"/>
    <dgm:cxn modelId="{E9BE4AF6-BC8E-4B50-9027-9A1A9B5B7B04}" type="presParOf" srcId="{87B143D4-695C-4181-B7C9-95A31ED5F4E6}" destId="{1F5B2E26-07E1-448B-BE35-520ABAF9DB17}" srcOrd="3" destOrd="0" presId="urn:microsoft.com/office/officeart/2005/8/layout/StepDownProcess"/>
    <dgm:cxn modelId="{A2263C07-9728-4747-BB45-8946D20A3E10}" type="presParOf" srcId="{87B143D4-695C-4181-B7C9-95A31ED5F4E6}" destId="{B324F0DB-9B46-4C74-8D93-04EBAE9F2EC5}" srcOrd="4" destOrd="0" presId="urn:microsoft.com/office/officeart/2005/8/layout/StepDownProcess"/>
    <dgm:cxn modelId="{C37B57C9-3646-4893-856C-8CEFB4B57653}" type="presParOf" srcId="{B324F0DB-9B46-4C74-8D93-04EBAE9F2EC5}" destId="{E767D0C8-98FE-444A-AA32-DE442A4AAE32}" srcOrd="0" destOrd="0" presId="urn:microsoft.com/office/officeart/2005/8/layout/StepDownProcess"/>
    <dgm:cxn modelId="{7B69E4CF-D024-4934-80AC-965F0B0AC963}" type="presParOf" srcId="{B324F0DB-9B46-4C74-8D93-04EBAE9F2EC5}" destId="{CB24BA3D-639B-4054-8279-E07EA54B1973}"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59E5A5-C1D4-420A-8769-B1A134BBA1DE}" type="doc">
      <dgm:prSet loTypeId="urn:microsoft.com/office/officeart/2005/8/layout/orgChart1" loCatId="hierarchy" qsTypeId="urn:microsoft.com/office/officeart/2005/8/quickstyle/simple1" qsCatId="simple" csTypeId="urn:microsoft.com/office/officeart/2005/8/colors/accent1_5" csCatId="accent1" phldr="1"/>
      <dgm:spPr/>
      <dgm:t>
        <a:bodyPr/>
        <a:lstStyle/>
        <a:p>
          <a:endParaRPr lang="es-ES"/>
        </a:p>
      </dgm:t>
    </dgm:pt>
    <dgm:pt modelId="{23BD6E04-6C3D-47B2-B53C-D399E0A44182}">
      <dgm:prSet phldrT="[Texto]"/>
      <dgm:spPr>
        <a:ln>
          <a:solidFill>
            <a:schemeClr val="tx1"/>
          </a:solidFill>
        </a:ln>
      </dgm:spPr>
      <dgm:t>
        <a:bodyPr/>
        <a:lstStyle/>
        <a:p>
          <a:r>
            <a:rPr lang="es-ES" dirty="0" smtClean="0"/>
            <a:t>Tiempo medio de seguimiento 5 Años</a:t>
          </a:r>
          <a:endParaRPr lang="es-ES" dirty="0"/>
        </a:p>
      </dgm:t>
    </dgm:pt>
    <dgm:pt modelId="{D89EB650-6CC0-4D83-B75B-1BA924BB446A}" type="parTrans" cxnId="{D76CA315-9F78-422A-AE15-4E2D82E046CB}">
      <dgm:prSet/>
      <dgm:spPr/>
      <dgm:t>
        <a:bodyPr/>
        <a:lstStyle/>
        <a:p>
          <a:endParaRPr lang="es-ES"/>
        </a:p>
      </dgm:t>
    </dgm:pt>
    <dgm:pt modelId="{3A8B2BB0-C969-4345-A395-5C8FAB06703F}" type="sibTrans" cxnId="{D76CA315-9F78-422A-AE15-4E2D82E046CB}">
      <dgm:prSet/>
      <dgm:spPr/>
      <dgm:t>
        <a:bodyPr/>
        <a:lstStyle/>
        <a:p>
          <a:endParaRPr lang="es-ES"/>
        </a:p>
      </dgm:t>
    </dgm:pt>
    <dgm:pt modelId="{C44C239E-251F-412F-AF0C-F08FCD1B1467}" type="asst">
      <dgm:prSet phldrT="[Texto]"/>
      <dgm:spPr>
        <a:ln>
          <a:solidFill>
            <a:schemeClr val="tx1"/>
          </a:solidFill>
        </a:ln>
      </dgm:spPr>
      <dgm:t>
        <a:bodyPr/>
        <a:lstStyle/>
        <a:p>
          <a:r>
            <a:rPr lang="es-ES" dirty="0" smtClean="0"/>
            <a:t>Ningún paciente se perdió del seguimiento </a:t>
          </a:r>
          <a:endParaRPr lang="es-ES" dirty="0"/>
        </a:p>
      </dgm:t>
    </dgm:pt>
    <dgm:pt modelId="{28B4ADAF-2B3F-44F1-B1E5-B4ACABDBB209}" type="parTrans" cxnId="{0491D519-A7FD-45BC-AFA3-5D13FB921705}">
      <dgm:prSet/>
      <dgm:spPr/>
      <dgm:t>
        <a:bodyPr/>
        <a:lstStyle/>
        <a:p>
          <a:endParaRPr lang="es-ES"/>
        </a:p>
      </dgm:t>
    </dgm:pt>
    <dgm:pt modelId="{A4A9E050-4544-41E6-8E1C-B098FFCC5D09}" type="sibTrans" cxnId="{0491D519-A7FD-45BC-AFA3-5D13FB921705}">
      <dgm:prSet/>
      <dgm:spPr/>
      <dgm:t>
        <a:bodyPr/>
        <a:lstStyle/>
        <a:p>
          <a:endParaRPr lang="es-ES"/>
        </a:p>
      </dgm:t>
    </dgm:pt>
    <dgm:pt modelId="{944E75F6-A319-4B99-A262-B331EE7F47EA}">
      <dgm:prSet phldrT="[Texto]"/>
      <dgm:spPr>
        <a:ln>
          <a:solidFill>
            <a:schemeClr val="tx1"/>
          </a:solidFill>
        </a:ln>
      </dgm:spPr>
      <dgm:t>
        <a:bodyPr/>
        <a:lstStyle/>
        <a:p>
          <a:r>
            <a:rPr lang="es-ES" dirty="0" smtClean="0">
              <a:solidFill>
                <a:schemeClr val="tx1"/>
              </a:solidFill>
            </a:rPr>
            <a:t>En el presente análisis de subgrupos, definimos HSA:</a:t>
          </a:r>
          <a:endParaRPr lang="es-ES" dirty="0">
            <a:solidFill>
              <a:schemeClr val="tx1"/>
            </a:solidFill>
          </a:endParaRPr>
        </a:p>
      </dgm:t>
    </dgm:pt>
    <dgm:pt modelId="{FB364911-B607-4629-BF59-56758A9134BB}" type="parTrans" cxnId="{6DB36D83-A8D3-4E2A-8A40-E8EE7D9DBCD3}">
      <dgm:prSet/>
      <dgm:spPr/>
      <dgm:t>
        <a:bodyPr/>
        <a:lstStyle/>
        <a:p>
          <a:endParaRPr lang="es-ES"/>
        </a:p>
      </dgm:t>
    </dgm:pt>
    <dgm:pt modelId="{4283AF25-229E-4109-8DBE-31ABC91974B9}" type="sibTrans" cxnId="{6DB36D83-A8D3-4E2A-8A40-E8EE7D9DBCD3}">
      <dgm:prSet/>
      <dgm:spPr/>
      <dgm:t>
        <a:bodyPr/>
        <a:lstStyle/>
        <a:p>
          <a:endParaRPr lang="es-ES"/>
        </a:p>
      </dgm:t>
    </dgm:pt>
    <dgm:pt modelId="{A12C7CDF-ACEB-4305-B064-0A4AD67E4507}">
      <dgm:prSet phldrT="[Texto]"/>
      <dgm:spPr>
        <a:ln>
          <a:solidFill>
            <a:schemeClr val="tx1"/>
          </a:solidFill>
        </a:ln>
      </dgm:spPr>
      <dgm:t>
        <a:bodyPr/>
        <a:lstStyle/>
        <a:p>
          <a:r>
            <a:rPr lang="es-ES" dirty="0" smtClean="0">
              <a:solidFill>
                <a:schemeClr val="tx1"/>
              </a:solidFill>
            </a:rPr>
            <a:t>Como PAS al menos 160 mmHg con una diastólica por debajo de 95 mmHg</a:t>
          </a:r>
          <a:endParaRPr lang="es-ES" dirty="0">
            <a:solidFill>
              <a:schemeClr val="tx1"/>
            </a:solidFill>
          </a:endParaRPr>
        </a:p>
      </dgm:t>
    </dgm:pt>
    <dgm:pt modelId="{0DC8D79B-56E2-40D1-951F-7D5FD87E8E3D}" type="parTrans" cxnId="{361BEBE5-B835-4880-9E25-38FE8A21CFF5}">
      <dgm:prSet/>
      <dgm:spPr/>
      <dgm:t>
        <a:bodyPr/>
        <a:lstStyle/>
        <a:p>
          <a:endParaRPr lang="es-ES"/>
        </a:p>
      </dgm:t>
    </dgm:pt>
    <dgm:pt modelId="{DAAA3053-66E2-4E4E-887D-A272838E0EE1}" type="sibTrans" cxnId="{361BEBE5-B835-4880-9E25-38FE8A21CFF5}">
      <dgm:prSet/>
      <dgm:spPr/>
      <dgm:t>
        <a:bodyPr/>
        <a:lstStyle/>
        <a:p>
          <a:endParaRPr lang="es-ES"/>
        </a:p>
      </dgm:t>
    </dgm:pt>
    <dgm:pt modelId="{3A68CA83-F2BE-4C3A-811D-24544FB7A873}">
      <dgm:prSet phldrT="[Texto]"/>
      <dgm:spPr>
        <a:ln>
          <a:solidFill>
            <a:schemeClr val="tx1"/>
          </a:solidFill>
        </a:ln>
      </dgm:spPr>
      <dgm:t>
        <a:bodyPr/>
        <a:lstStyle/>
        <a:p>
          <a:r>
            <a:rPr lang="es-ES" dirty="0" smtClean="0">
              <a:solidFill>
                <a:schemeClr val="tx1"/>
              </a:solidFill>
            </a:rPr>
            <a:t>De acuerdo con algunos ensayos previamente publicados </a:t>
          </a:r>
          <a:endParaRPr lang="es-ES" dirty="0">
            <a:solidFill>
              <a:schemeClr val="tx1"/>
            </a:solidFill>
          </a:endParaRPr>
        </a:p>
      </dgm:t>
    </dgm:pt>
    <dgm:pt modelId="{EDB98CED-654C-4370-94A6-C0D466F3D835}" type="parTrans" cxnId="{360DC42C-4215-4CDB-880A-BA9B86AA7DE9}">
      <dgm:prSet/>
      <dgm:spPr/>
      <dgm:t>
        <a:bodyPr/>
        <a:lstStyle/>
        <a:p>
          <a:endParaRPr lang="es-ES"/>
        </a:p>
      </dgm:t>
    </dgm:pt>
    <dgm:pt modelId="{BB531108-F89B-4AE1-8341-3FA9363FDB6F}" type="sibTrans" cxnId="{360DC42C-4215-4CDB-880A-BA9B86AA7DE9}">
      <dgm:prSet/>
      <dgm:spPr/>
      <dgm:t>
        <a:bodyPr/>
        <a:lstStyle/>
        <a:p>
          <a:endParaRPr lang="es-ES"/>
        </a:p>
      </dgm:t>
    </dgm:pt>
    <dgm:pt modelId="{51378C99-34AE-4E01-A743-5E1566856C28}" type="pres">
      <dgm:prSet presAssocID="{7D59E5A5-C1D4-420A-8769-B1A134BBA1DE}" presName="hierChild1" presStyleCnt="0">
        <dgm:presLayoutVars>
          <dgm:orgChart val="1"/>
          <dgm:chPref val="1"/>
          <dgm:dir/>
          <dgm:animOne val="branch"/>
          <dgm:animLvl val="lvl"/>
          <dgm:resizeHandles/>
        </dgm:presLayoutVars>
      </dgm:prSet>
      <dgm:spPr/>
      <dgm:t>
        <a:bodyPr/>
        <a:lstStyle/>
        <a:p>
          <a:endParaRPr lang="es-ES"/>
        </a:p>
      </dgm:t>
    </dgm:pt>
    <dgm:pt modelId="{C00D6001-E61B-4E31-AD56-B59F8B7DF6B3}" type="pres">
      <dgm:prSet presAssocID="{23BD6E04-6C3D-47B2-B53C-D399E0A44182}" presName="hierRoot1" presStyleCnt="0">
        <dgm:presLayoutVars>
          <dgm:hierBranch val="init"/>
        </dgm:presLayoutVars>
      </dgm:prSet>
      <dgm:spPr/>
    </dgm:pt>
    <dgm:pt modelId="{98F80481-356F-4324-8F59-FAA45F84CA14}" type="pres">
      <dgm:prSet presAssocID="{23BD6E04-6C3D-47B2-B53C-D399E0A44182}" presName="rootComposite1" presStyleCnt="0"/>
      <dgm:spPr/>
    </dgm:pt>
    <dgm:pt modelId="{1AD07296-CF91-4627-8D72-19FF8AB952CB}" type="pres">
      <dgm:prSet presAssocID="{23BD6E04-6C3D-47B2-B53C-D399E0A44182}" presName="rootText1" presStyleLbl="node0" presStyleIdx="0" presStyleCnt="1">
        <dgm:presLayoutVars>
          <dgm:chPref val="3"/>
        </dgm:presLayoutVars>
      </dgm:prSet>
      <dgm:spPr/>
      <dgm:t>
        <a:bodyPr/>
        <a:lstStyle/>
        <a:p>
          <a:endParaRPr lang="es-ES"/>
        </a:p>
      </dgm:t>
    </dgm:pt>
    <dgm:pt modelId="{8EF84A91-AA74-45CC-9617-C06ECAC8C5B5}" type="pres">
      <dgm:prSet presAssocID="{23BD6E04-6C3D-47B2-B53C-D399E0A44182}" presName="rootConnector1" presStyleLbl="node1" presStyleIdx="0" presStyleCnt="0"/>
      <dgm:spPr/>
      <dgm:t>
        <a:bodyPr/>
        <a:lstStyle/>
        <a:p>
          <a:endParaRPr lang="es-ES"/>
        </a:p>
      </dgm:t>
    </dgm:pt>
    <dgm:pt modelId="{FA319112-2144-4BFD-B29B-DE2E257FB6B5}" type="pres">
      <dgm:prSet presAssocID="{23BD6E04-6C3D-47B2-B53C-D399E0A44182}" presName="hierChild2" presStyleCnt="0"/>
      <dgm:spPr/>
    </dgm:pt>
    <dgm:pt modelId="{0216F36D-E751-4A33-8E9C-DC327A226D90}" type="pres">
      <dgm:prSet presAssocID="{FB364911-B607-4629-BF59-56758A9134BB}" presName="Name37" presStyleLbl="parChTrans1D2" presStyleIdx="0" presStyleCnt="4"/>
      <dgm:spPr/>
      <dgm:t>
        <a:bodyPr/>
        <a:lstStyle/>
        <a:p>
          <a:endParaRPr lang="es-ES"/>
        </a:p>
      </dgm:t>
    </dgm:pt>
    <dgm:pt modelId="{6FE20515-FF9F-4FC3-825B-C2B14427F584}" type="pres">
      <dgm:prSet presAssocID="{944E75F6-A319-4B99-A262-B331EE7F47EA}" presName="hierRoot2" presStyleCnt="0">
        <dgm:presLayoutVars>
          <dgm:hierBranch val="init"/>
        </dgm:presLayoutVars>
      </dgm:prSet>
      <dgm:spPr/>
    </dgm:pt>
    <dgm:pt modelId="{245695DA-1B33-4E3D-ABB2-737966F311C2}" type="pres">
      <dgm:prSet presAssocID="{944E75F6-A319-4B99-A262-B331EE7F47EA}" presName="rootComposite" presStyleCnt="0"/>
      <dgm:spPr/>
    </dgm:pt>
    <dgm:pt modelId="{C0D9C104-7841-423B-BA38-FE3AFD31C54E}" type="pres">
      <dgm:prSet presAssocID="{944E75F6-A319-4B99-A262-B331EE7F47EA}" presName="rootText" presStyleLbl="node2" presStyleIdx="0" presStyleCnt="3">
        <dgm:presLayoutVars>
          <dgm:chPref val="3"/>
        </dgm:presLayoutVars>
      </dgm:prSet>
      <dgm:spPr/>
      <dgm:t>
        <a:bodyPr/>
        <a:lstStyle/>
        <a:p>
          <a:endParaRPr lang="es-ES"/>
        </a:p>
      </dgm:t>
    </dgm:pt>
    <dgm:pt modelId="{F4548C50-F5EA-423E-8794-8CF2CB5FC7E6}" type="pres">
      <dgm:prSet presAssocID="{944E75F6-A319-4B99-A262-B331EE7F47EA}" presName="rootConnector" presStyleLbl="node2" presStyleIdx="0" presStyleCnt="3"/>
      <dgm:spPr/>
      <dgm:t>
        <a:bodyPr/>
        <a:lstStyle/>
        <a:p>
          <a:endParaRPr lang="es-ES"/>
        </a:p>
      </dgm:t>
    </dgm:pt>
    <dgm:pt modelId="{596848A9-8FC5-40E9-98AE-20B66E934858}" type="pres">
      <dgm:prSet presAssocID="{944E75F6-A319-4B99-A262-B331EE7F47EA}" presName="hierChild4" presStyleCnt="0"/>
      <dgm:spPr/>
    </dgm:pt>
    <dgm:pt modelId="{656089F4-8319-406B-8B5C-D9895D87B731}" type="pres">
      <dgm:prSet presAssocID="{944E75F6-A319-4B99-A262-B331EE7F47EA}" presName="hierChild5" presStyleCnt="0"/>
      <dgm:spPr/>
    </dgm:pt>
    <dgm:pt modelId="{E178D7A2-67D3-4FB6-B1D2-8721AAD2EF87}" type="pres">
      <dgm:prSet presAssocID="{0DC8D79B-56E2-40D1-951F-7D5FD87E8E3D}" presName="Name37" presStyleLbl="parChTrans1D2" presStyleIdx="1" presStyleCnt="4"/>
      <dgm:spPr/>
      <dgm:t>
        <a:bodyPr/>
        <a:lstStyle/>
        <a:p>
          <a:endParaRPr lang="es-ES"/>
        </a:p>
      </dgm:t>
    </dgm:pt>
    <dgm:pt modelId="{C9549594-5D8D-4787-B6CE-19E5177A0B6B}" type="pres">
      <dgm:prSet presAssocID="{A12C7CDF-ACEB-4305-B064-0A4AD67E4507}" presName="hierRoot2" presStyleCnt="0">
        <dgm:presLayoutVars>
          <dgm:hierBranch val="init"/>
        </dgm:presLayoutVars>
      </dgm:prSet>
      <dgm:spPr/>
    </dgm:pt>
    <dgm:pt modelId="{B44DA55D-2052-48FD-B021-53370810E6B3}" type="pres">
      <dgm:prSet presAssocID="{A12C7CDF-ACEB-4305-B064-0A4AD67E4507}" presName="rootComposite" presStyleCnt="0"/>
      <dgm:spPr/>
    </dgm:pt>
    <dgm:pt modelId="{DE729C5F-04BF-40AD-8EE5-487CDE4D89E8}" type="pres">
      <dgm:prSet presAssocID="{A12C7CDF-ACEB-4305-B064-0A4AD67E4507}" presName="rootText" presStyleLbl="node2" presStyleIdx="1" presStyleCnt="3">
        <dgm:presLayoutVars>
          <dgm:chPref val="3"/>
        </dgm:presLayoutVars>
      </dgm:prSet>
      <dgm:spPr/>
      <dgm:t>
        <a:bodyPr/>
        <a:lstStyle/>
        <a:p>
          <a:endParaRPr lang="es-ES"/>
        </a:p>
      </dgm:t>
    </dgm:pt>
    <dgm:pt modelId="{BF0BF1D7-DBBD-4C01-A653-53760741AFBD}" type="pres">
      <dgm:prSet presAssocID="{A12C7CDF-ACEB-4305-B064-0A4AD67E4507}" presName="rootConnector" presStyleLbl="node2" presStyleIdx="1" presStyleCnt="3"/>
      <dgm:spPr/>
      <dgm:t>
        <a:bodyPr/>
        <a:lstStyle/>
        <a:p>
          <a:endParaRPr lang="es-ES"/>
        </a:p>
      </dgm:t>
    </dgm:pt>
    <dgm:pt modelId="{4FFCA8AC-F22F-44EF-AFDD-DF4A3495CA9F}" type="pres">
      <dgm:prSet presAssocID="{A12C7CDF-ACEB-4305-B064-0A4AD67E4507}" presName="hierChild4" presStyleCnt="0"/>
      <dgm:spPr/>
    </dgm:pt>
    <dgm:pt modelId="{C7A32C9F-69A3-4E8C-B0BF-45B547542976}" type="pres">
      <dgm:prSet presAssocID="{A12C7CDF-ACEB-4305-B064-0A4AD67E4507}" presName="hierChild5" presStyleCnt="0"/>
      <dgm:spPr/>
    </dgm:pt>
    <dgm:pt modelId="{14D821BC-D475-4819-A28F-9FF0C41B9BD0}" type="pres">
      <dgm:prSet presAssocID="{EDB98CED-654C-4370-94A6-C0D466F3D835}" presName="Name37" presStyleLbl="parChTrans1D2" presStyleIdx="2" presStyleCnt="4"/>
      <dgm:spPr/>
      <dgm:t>
        <a:bodyPr/>
        <a:lstStyle/>
        <a:p>
          <a:endParaRPr lang="es-ES"/>
        </a:p>
      </dgm:t>
    </dgm:pt>
    <dgm:pt modelId="{65A739BE-A371-464C-A315-9C41E237E7DE}" type="pres">
      <dgm:prSet presAssocID="{3A68CA83-F2BE-4C3A-811D-24544FB7A873}" presName="hierRoot2" presStyleCnt="0">
        <dgm:presLayoutVars>
          <dgm:hierBranch val="init"/>
        </dgm:presLayoutVars>
      </dgm:prSet>
      <dgm:spPr/>
    </dgm:pt>
    <dgm:pt modelId="{8C194A22-1A8A-4B75-AEE8-BC4585A3E72C}" type="pres">
      <dgm:prSet presAssocID="{3A68CA83-F2BE-4C3A-811D-24544FB7A873}" presName="rootComposite" presStyleCnt="0"/>
      <dgm:spPr/>
    </dgm:pt>
    <dgm:pt modelId="{7D902461-6118-4C5E-912B-972FB03692B4}" type="pres">
      <dgm:prSet presAssocID="{3A68CA83-F2BE-4C3A-811D-24544FB7A873}" presName="rootText" presStyleLbl="node2" presStyleIdx="2" presStyleCnt="3">
        <dgm:presLayoutVars>
          <dgm:chPref val="3"/>
        </dgm:presLayoutVars>
      </dgm:prSet>
      <dgm:spPr/>
      <dgm:t>
        <a:bodyPr/>
        <a:lstStyle/>
        <a:p>
          <a:endParaRPr lang="es-ES"/>
        </a:p>
      </dgm:t>
    </dgm:pt>
    <dgm:pt modelId="{43407619-48AF-4621-BD7D-020351B454B3}" type="pres">
      <dgm:prSet presAssocID="{3A68CA83-F2BE-4C3A-811D-24544FB7A873}" presName="rootConnector" presStyleLbl="node2" presStyleIdx="2" presStyleCnt="3"/>
      <dgm:spPr/>
      <dgm:t>
        <a:bodyPr/>
        <a:lstStyle/>
        <a:p>
          <a:endParaRPr lang="es-ES"/>
        </a:p>
      </dgm:t>
    </dgm:pt>
    <dgm:pt modelId="{6ADB13A9-6508-49FF-8DF8-6480626CDCA1}" type="pres">
      <dgm:prSet presAssocID="{3A68CA83-F2BE-4C3A-811D-24544FB7A873}" presName="hierChild4" presStyleCnt="0"/>
      <dgm:spPr/>
    </dgm:pt>
    <dgm:pt modelId="{97F912EF-3CEB-47D6-9150-37A4C228CCDA}" type="pres">
      <dgm:prSet presAssocID="{3A68CA83-F2BE-4C3A-811D-24544FB7A873}" presName="hierChild5" presStyleCnt="0"/>
      <dgm:spPr/>
    </dgm:pt>
    <dgm:pt modelId="{1E730277-6855-41B4-82A1-863EE7EEAFEA}" type="pres">
      <dgm:prSet presAssocID="{23BD6E04-6C3D-47B2-B53C-D399E0A44182}" presName="hierChild3" presStyleCnt="0"/>
      <dgm:spPr/>
    </dgm:pt>
    <dgm:pt modelId="{66AD1160-DEDE-4AF5-ABFF-5950181ABAD1}" type="pres">
      <dgm:prSet presAssocID="{28B4ADAF-2B3F-44F1-B1E5-B4ACABDBB209}" presName="Name111" presStyleLbl="parChTrans1D2" presStyleIdx="3" presStyleCnt="4"/>
      <dgm:spPr/>
      <dgm:t>
        <a:bodyPr/>
        <a:lstStyle/>
        <a:p>
          <a:endParaRPr lang="es-ES"/>
        </a:p>
      </dgm:t>
    </dgm:pt>
    <dgm:pt modelId="{42509806-5256-483A-BF8E-2748F9505CFA}" type="pres">
      <dgm:prSet presAssocID="{C44C239E-251F-412F-AF0C-F08FCD1B1467}" presName="hierRoot3" presStyleCnt="0">
        <dgm:presLayoutVars>
          <dgm:hierBranch val="init"/>
        </dgm:presLayoutVars>
      </dgm:prSet>
      <dgm:spPr/>
    </dgm:pt>
    <dgm:pt modelId="{F8D9C037-6F78-4CF7-8E0D-F6D184BD20C5}" type="pres">
      <dgm:prSet presAssocID="{C44C239E-251F-412F-AF0C-F08FCD1B1467}" presName="rootComposite3" presStyleCnt="0"/>
      <dgm:spPr/>
    </dgm:pt>
    <dgm:pt modelId="{5F1ED069-48ED-4F6B-86F4-6786BE0DC929}" type="pres">
      <dgm:prSet presAssocID="{C44C239E-251F-412F-AF0C-F08FCD1B1467}" presName="rootText3" presStyleLbl="asst1" presStyleIdx="0" presStyleCnt="1">
        <dgm:presLayoutVars>
          <dgm:chPref val="3"/>
        </dgm:presLayoutVars>
      </dgm:prSet>
      <dgm:spPr/>
      <dgm:t>
        <a:bodyPr/>
        <a:lstStyle/>
        <a:p>
          <a:endParaRPr lang="es-ES"/>
        </a:p>
      </dgm:t>
    </dgm:pt>
    <dgm:pt modelId="{10D7FBA3-B2BA-471C-819E-7A5CD05FBD4F}" type="pres">
      <dgm:prSet presAssocID="{C44C239E-251F-412F-AF0C-F08FCD1B1467}" presName="rootConnector3" presStyleLbl="asst1" presStyleIdx="0" presStyleCnt="1"/>
      <dgm:spPr/>
      <dgm:t>
        <a:bodyPr/>
        <a:lstStyle/>
        <a:p>
          <a:endParaRPr lang="es-ES"/>
        </a:p>
      </dgm:t>
    </dgm:pt>
    <dgm:pt modelId="{EC485A2D-F15D-4A3E-A7ED-AA0FEB90777D}" type="pres">
      <dgm:prSet presAssocID="{C44C239E-251F-412F-AF0C-F08FCD1B1467}" presName="hierChild6" presStyleCnt="0"/>
      <dgm:spPr/>
    </dgm:pt>
    <dgm:pt modelId="{642D2F01-CB54-49E9-B0F9-7429A13869D7}" type="pres">
      <dgm:prSet presAssocID="{C44C239E-251F-412F-AF0C-F08FCD1B1467}" presName="hierChild7" presStyleCnt="0"/>
      <dgm:spPr/>
    </dgm:pt>
  </dgm:ptLst>
  <dgm:cxnLst>
    <dgm:cxn modelId="{4C0CDCE5-E82B-48E2-AA3F-13D1CCC4435B}" type="presOf" srcId="{EDB98CED-654C-4370-94A6-C0D466F3D835}" destId="{14D821BC-D475-4819-A28F-9FF0C41B9BD0}" srcOrd="0" destOrd="0" presId="urn:microsoft.com/office/officeart/2005/8/layout/orgChart1"/>
    <dgm:cxn modelId="{7E692327-69DB-4867-BADE-C4527707C5D1}" type="presOf" srcId="{23BD6E04-6C3D-47B2-B53C-D399E0A44182}" destId="{1AD07296-CF91-4627-8D72-19FF8AB952CB}" srcOrd="0" destOrd="0" presId="urn:microsoft.com/office/officeart/2005/8/layout/orgChart1"/>
    <dgm:cxn modelId="{30B59D9C-CDF3-488B-A932-5B0406DB0835}" type="presOf" srcId="{A12C7CDF-ACEB-4305-B064-0A4AD67E4507}" destId="{BF0BF1D7-DBBD-4C01-A653-53760741AFBD}" srcOrd="1" destOrd="0" presId="urn:microsoft.com/office/officeart/2005/8/layout/orgChart1"/>
    <dgm:cxn modelId="{A48BF5D1-9824-478F-936F-21BC839CB091}" type="presOf" srcId="{3A68CA83-F2BE-4C3A-811D-24544FB7A873}" destId="{43407619-48AF-4621-BD7D-020351B454B3}" srcOrd="1" destOrd="0" presId="urn:microsoft.com/office/officeart/2005/8/layout/orgChart1"/>
    <dgm:cxn modelId="{D76CA315-9F78-422A-AE15-4E2D82E046CB}" srcId="{7D59E5A5-C1D4-420A-8769-B1A134BBA1DE}" destId="{23BD6E04-6C3D-47B2-B53C-D399E0A44182}" srcOrd="0" destOrd="0" parTransId="{D89EB650-6CC0-4D83-B75B-1BA924BB446A}" sibTransId="{3A8B2BB0-C969-4345-A395-5C8FAB06703F}"/>
    <dgm:cxn modelId="{487C1B3A-9D14-4118-942E-D8A6DA087732}" type="presOf" srcId="{0DC8D79B-56E2-40D1-951F-7D5FD87E8E3D}" destId="{E178D7A2-67D3-4FB6-B1D2-8721AAD2EF87}" srcOrd="0" destOrd="0" presId="urn:microsoft.com/office/officeart/2005/8/layout/orgChart1"/>
    <dgm:cxn modelId="{02364E0E-E663-43F9-B417-4563F6ECD823}" type="presOf" srcId="{C44C239E-251F-412F-AF0C-F08FCD1B1467}" destId="{10D7FBA3-B2BA-471C-819E-7A5CD05FBD4F}" srcOrd="1" destOrd="0" presId="urn:microsoft.com/office/officeart/2005/8/layout/orgChart1"/>
    <dgm:cxn modelId="{6DB36D83-A8D3-4E2A-8A40-E8EE7D9DBCD3}" srcId="{23BD6E04-6C3D-47B2-B53C-D399E0A44182}" destId="{944E75F6-A319-4B99-A262-B331EE7F47EA}" srcOrd="1" destOrd="0" parTransId="{FB364911-B607-4629-BF59-56758A9134BB}" sibTransId="{4283AF25-229E-4109-8DBE-31ABC91974B9}"/>
    <dgm:cxn modelId="{F353ADC0-614F-46FC-9511-1075E317BD06}" type="presOf" srcId="{A12C7CDF-ACEB-4305-B064-0A4AD67E4507}" destId="{DE729C5F-04BF-40AD-8EE5-487CDE4D89E8}" srcOrd="0" destOrd="0" presId="urn:microsoft.com/office/officeart/2005/8/layout/orgChart1"/>
    <dgm:cxn modelId="{3BFB04A6-4ECE-4BE8-B5ED-9FC3938BA0F9}" type="presOf" srcId="{FB364911-B607-4629-BF59-56758A9134BB}" destId="{0216F36D-E751-4A33-8E9C-DC327A226D90}" srcOrd="0" destOrd="0" presId="urn:microsoft.com/office/officeart/2005/8/layout/orgChart1"/>
    <dgm:cxn modelId="{A99C8565-22A6-457C-ACB4-2AFF30334EEC}" type="presOf" srcId="{3A68CA83-F2BE-4C3A-811D-24544FB7A873}" destId="{7D902461-6118-4C5E-912B-972FB03692B4}" srcOrd="0" destOrd="0" presId="urn:microsoft.com/office/officeart/2005/8/layout/orgChart1"/>
    <dgm:cxn modelId="{1A4F06F2-23EB-4F24-A9ED-0ADF812BB500}" type="presOf" srcId="{944E75F6-A319-4B99-A262-B331EE7F47EA}" destId="{C0D9C104-7841-423B-BA38-FE3AFD31C54E}" srcOrd="0" destOrd="0" presId="urn:microsoft.com/office/officeart/2005/8/layout/orgChart1"/>
    <dgm:cxn modelId="{D7049F72-FBF6-4338-8CA8-792DE06ACBF1}" type="presOf" srcId="{7D59E5A5-C1D4-420A-8769-B1A134BBA1DE}" destId="{51378C99-34AE-4E01-A743-5E1566856C28}" srcOrd="0" destOrd="0" presId="urn:microsoft.com/office/officeart/2005/8/layout/orgChart1"/>
    <dgm:cxn modelId="{0491D519-A7FD-45BC-AFA3-5D13FB921705}" srcId="{23BD6E04-6C3D-47B2-B53C-D399E0A44182}" destId="{C44C239E-251F-412F-AF0C-F08FCD1B1467}" srcOrd="0" destOrd="0" parTransId="{28B4ADAF-2B3F-44F1-B1E5-B4ACABDBB209}" sibTransId="{A4A9E050-4544-41E6-8E1C-B098FFCC5D09}"/>
    <dgm:cxn modelId="{27867255-2419-4FB5-A972-03B49338171E}" type="presOf" srcId="{C44C239E-251F-412F-AF0C-F08FCD1B1467}" destId="{5F1ED069-48ED-4F6B-86F4-6786BE0DC929}" srcOrd="0" destOrd="0" presId="urn:microsoft.com/office/officeart/2005/8/layout/orgChart1"/>
    <dgm:cxn modelId="{D1C7BF8A-6059-42BB-A1E6-F922129F42A3}" type="presOf" srcId="{23BD6E04-6C3D-47B2-B53C-D399E0A44182}" destId="{8EF84A91-AA74-45CC-9617-C06ECAC8C5B5}" srcOrd="1" destOrd="0" presId="urn:microsoft.com/office/officeart/2005/8/layout/orgChart1"/>
    <dgm:cxn modelId="{FBDF381C-481A-4D81-9317-E0C01735A2F9}" type="presOf" srcId="{944E75F6-A319-4B99-A262-B331EE7F47EA}" destId="{F4548C50-F5EA-423E-8794-8CF2CB5FC7E6}" srcOrd="1" destOrd="0" presId="urn:microsoft.com/office/officeart/2005/8/layout/orgChart1"/>
    <dgm:cxn modelId="{361BEBE5-B835-4880-9E25-38FE8A21CFF5}" srcId="{23BD6E04-6C3D-47B2-B53C-D399E0A44182}" destId="{A12C7CDF-ACEB-4305-B064-0A4AD67E4507}" srcOrd="2" destOrd="0" parTransId="{0DC8D79B-56E2-40D1-951F-7D5FD87E8E3D}" sibTransId="{DAAA3053-66E2-4E4E-887D-A272838E0EE1}"/>
    <dgm:cxn modelId="{FF67E332-D3E0-44DC-BA5D-A3AB5EDB88C7}" type="presOf" srcId="{28B4ADAF-2B3F-44F1-B1E5-B4ACABDBB209}" destId="{66AD1160-DEDE-4AF5-ABFF-5950181ABAD1}" srcOrd="0" destOrd="0" presId="urn:microsoft.com/office/officeart/2005/8/layout/orgChart1"/>
    <dgm:cxn modelId="{360DC42C-4215-4CDB-880A-BA9B86AA7DE9}" srcId="{23BD6E04-6C3D-47B2-B53C-D399E0A44182}" destId="{3A68CA83-F2BE-4C3A-811D-24544FB7A873}" srcOrd="3" destOrd="0" parTransId="{EDB98CED-654C-4370-94A6-C0D466F3D835}" sibTransId="{BB531108-F89B-4AE1-8341-3FA9363FDB6F}"/>
    <dgm:cxn modelId="{04EAB43B-1B95-44B9-8FDC-F109F4AE22AA}" type="presParOf" srcId="{51378C99-34AE-4E01-A743-5E1566856C28}" destId="{C00D6001-E61B-4E31-AD56-B59F8B7DF6B3}" srcOrd="0" destOrd="0" presId="urn:microsoft.com/office/officeart/2005/8/layout/orgChart1"/>
    <dgm:cxn modelId="{EE89F25C-AC9B-4348-A4E2-D563DD5EC47F}" type="presParOf" srcId="{C00D6001-E61B-4E31-AD56-B59F8B7DF6B3}" destId="{98F80481-356F-4324-8F59-FAA45F84CA14}" srcOrd="0" destOrd="0" presId="urn:microsoft.com/office/officeart/2005/8/layout/orgChart1"/>
    <dgm:cxn modelId="{F9104220-D512-4A2A-B929-FFA6A9E2CF34}" type="presParOf" srcId="{98F80481-356F-4324-8F59-FAA45F84CA14}" destId="{1AD07296-CF91-4627-8D72-19FF8AB952CB}" srcOrd="0" destOrd="0" presId="urn:microsoft.com/office/officeart/2005/8/layout/orgChart1"/>
    <dgm:cxn modelId="{D2FD8921-4FCF-48B4-8A0D-38274A6275C3}" type="presParOf" srcId="{98F80481-356F-4324-8F59-FAA45F84CA14}" destId="{8EF84A91-AA74-45CC-9617-C06ECAC8C5B5}" srcOrd="1" destOrd="0" presId="urn:microsoft.com/office/officeart/2005/8/layout/orgChart1"/>
    <dgm:cxn modelId="{37D44FB1-5B81-4552-A727-9163BCF69E72}" type="presParOf" srcId="{C00D6001-E61B-4E31-AD56-B59F8B7DF6B3}" destId="{FA319112-2144-4BFD-B29B-DE2E257FB6B5}" srcOrd="1" destOrd="0" presId="urn:microsoft.com/office/officeart/2005/8/layout/orgChart1"/>
    <dgm:cxn modelId="{28B998B0-7448-4840-9E74-0A8295B56C42}" type="presParOf" srcId="{FA319112-2144-4BFD-B29B-DE2E257FB6B5}" destId="{0216F36D-E751-4A33-8E9C-DC327A226D90}" srcOrd="0" destOrd="0" presId="urn:microsoft.com/office/officeart/2005/8/layout/orgChart1"/>
    <dgm:cxn modelId="{46E340BC-41CA-42F5-A0F4-BEEF03A32842}" type="presParOf" srcId="{FA319112-2144-4BFD-B29B-DE2E257FB6B5}" destId="{6FE20515-FF9F-4FC3-825B-C2B14427F584}" srcOrd="1" destOrd="0" presId="urn:microsoft.com/office/officeart/2005/8/layout/orgChart1"/>
    <dgm:cxn modelId="{32DA61B9-81EA-4AFC-A0DA-459D12F26E58}" type="presParOf" srcId="{6FE20515-FF9F-4FC3-825B-C2B14427F584}" destId="{245695DA-1B33-4E3D-ABB2-737966F311C2}" srcOrd="0" destOrd="0" presId="urn:microsoft.com/office/officeart/2005/8/layout/orgChart1"/>
    <dgm:cxn modelId="{F55A940B-ED0A-45EA-A812-F9BC163BB630}" type="presParOf" srcId="{245695DA-1B33-4E3D-ABB2-737966F311C2}" destId="{C0D9C104-7841-423B-BA38-FE3AFD31C54E}" srcOrd="0" destOrd="0" presId="urn:microsoft.com/office/officeart/2005/8/layout/orgChart1"/>
    <dgm:cxn modelId="{AF796084-63CA-4FDA-923E-2B4E925B4DE1}" type="presParOf" srcId="{245695DA-1B33-4E3D-ABB2-737966F311C2}" destId="{F4548C50-F5EA-423E-8794-8CF2CB5FC7E6}" srcOrd="1" destOrd="0" presId="urn:microsoft.com/office/officeart/2005/8/layout/orgChart1"/>
    <dgm:cxn modelId="{64C61DA6-B2CC-4A66-8B5C-3F2AC273EA71}" type="presParOf" srcId="{6FE20515-FF9F-4FC3-825B-C2B14427F584}" destId="{596848A9-8FC5-40E9-98AE-20B66E934858}" srcOrd="1" destOrd="0" presId="urn:microsoft.com/office/officeart/2005/8/layout/orgChart1"/>
    <dgm:cxn modelId="{51E406DE-2623-4C26-BBC7-9E1A422B03E0}" type="presParOf" srcId="{6FE20515-FF9F-4FC3-825B-C2B14427F584}" destId="{656089F4-8319-406B-8B5C-D9895D87B731}" srcOrd="2" destOrd="0" presId="urn:microsoft.com/office/officeart/2005/8/layout/orgChart1"/>
    <dgm:cxn modelId="{BF3B97CB-5FD0-4B0E-9AE0-7341503BBC82}" type="presParOf" srcId="{FA319112-2144-4BFD-B29B-DE2E257FB6B5}" destId="{E178D7A2-67D3-4FB6-B1D2-8721AAD2EF87}" srcOrd="2" destOrd="0" presId="urn:microsoft.com/office/officeart/2005/8/layout/orgChart1"/>
    <dgm:cxn modelId="{DB82D500-2FF1-4CB7-B85C-B4ABB5D47B7B}" type="presParOf" srcId="{FA319112-2144-4BFD-B29B-DE2E257FB6B5}" destId="{C9549594-5D8D-4787-B6CE-19E5177A0B6B}" srcOrd="3" destOrd="0" presId="urn:microsoft.com/office/officeart/2005/8/layout/orgChart1"/>
    <dgm:cxn modelId="{C0F50F59-45F1-4C58-8C14-7346B5877804}" type="presParOf" srcId="{C9549594-5D8D-4787-B6CE-19E5177A0B6B}" destId="{B44DA55D-2052-48FD-B021-53370810E6B3}" srcOrd="0" destOrd="0" presId="urn:microsoft.com/office/officeart/2005/8/layout/orgChart1"/>
    <dgm:cxn modelId="{6C2CD064-1B15-4CC7-81DA-2EEABFCFB693}" type="presParOf" srcId="{B44DA55D-2052-48FD-B021-53370810E6B3}" destId="{DE729C5F-04BF-40AD-8EE5-487CDE4D89E8}" srcOrd="0" destOrd="0" presId="urn:microsoft.com/office/officeart/2005/8/layout/orgChart1"/>
    <dgm:cxn modelId="{2DE1A779-6784-4E4C-882C-1285F1C99FC0}" type="presParOf" srcId="{B44DA55D-2052-48FD-B021-53370810E6B3}" destId="{BF0BF1D7-DBBD-4C01-A653-53760741AFBD}" srcOrd="1" destOrd="0" presId="urn:microsoft.com/office/officeart/2005/8/layout/orgChart1"/>
    <dgm:cxn modelId="{F37FB5A4-861D-448C-ADD0-718265DA5124}" type="presParOf" srcId="{C9549594-5D8D-4787-B6CE-19E5177A0B6B}" destId="{4FFCA8AC-F22F-44EF-AFDD-DF4A3495CA9F}" srcOrd="1" destOrd="0" presId="urn:microsoft.com/office/officeart/2005/8/layout/orgChart1"/>
    <dgm:cxn modelId="{D38B4EE7-BB0D-4FF7-AD77-B6E63742311B}" type="presParOf" srcId="{C9549594-5D8D-4787-B6CE-19E5177A0B6B}" destId="{C7A32C9F-69A3-4E8C-B0BF-45B547542976}" srcOrd="2" destOrd="0" presId="urn:microsoft.com/office/officeart/2005/8/layout/orgChart1"/>
    <dgm:cxn modelId="{47527545-D909-465F-86B7-C303E09F3ACD}" type="presParOf" srcId="{FA319112-2144-4BFD-B29B-DE2E257FB6B5}" destId="{14D821BC-D475-4819-A28F-9FF0C41B9BD0}" srcOrd="4" destOrd="0" presId="urn:microsoft.com/office/officeart/2005/8/layout/orgChart1"/>
    <dgm:cxn modelId="{C59CE8C6-79DE-4258-B5B0-AFB73CF56381}" type="presParOf" srcId="{FA319112-2144-4BFD-B29B-DE2E257FB6B5}" destId="{65A739BE-A371-464C-A315-9C41E237E7DE}" srcOrd="5" destOrd="0" presId="urn:microsoft.com/office/officeart/2005/8/layout/orgChart1"/>
    <dgm:cxn modelId="{D525E8F6-F961-479B-B0BE-869F3BDB8A3B}" type="presParOf" srcId="{65A739BE-A371-464C-A315-9C41E237E7DE}" destId="{8C194A22-1A8A-4B75-AEE8-BC4585A3E72C}" srcOrd="0" destOrd="0" presId="urn:microsoft.com/office/officeart/2005/8/layout/orgChart1"/>
    <dgm:cxn modelId="{CC73B122-71EC-424E-B31A-7E045E8406C6}" type="presParOf" srcId="{8C194A22-1A8A-4B75-AEE8-BC4585A3E72C}" destId="{7D902461-6118-4C5E-912B-972FB03692B4}" srcOrd="0" destOrd="0" presId="urn:microsoft.com/office/officeart/2005/8/layout/orgChart1"/>
    <dgm:cxn modelId="{241704FE-18D0-4AB0-BA6C-8407378F0B22}" type="presParOf" srcId="{8C194A22-1A8A-4B75-AEE8-BC4585A3E72C}" destId="{43407619-48AF-4621-BD7D-020351B454B3}" srcOrd="1" destOrd="0" presId="urn:microsoft.com/office/officeart/2005/8/layout/orgChart1"/>
    <dgm:cxn modelId="{0BE2D69C-C239-49DC-96CF-18E5A0A7249C}" type="presParOf" srcId="{65A739BE-A371-464C-A315-9C41E237E7DE}" destId="{6ADB13A9-6508-49FF-8DF8-6480626CDCA1}" srcOrd="1" destOrd="0" presId="urn:microsoft.com/office/officeart/2005/8/layout/orgChart1"/>
    <dgm:cxn modelId="{A70BB034-82BE-443E-B192-76F755C13C85}" type="presParOf" srcId="{65A739BE-A371-464C-A315-9C41E237E7DE}" destId="{97F912EF-3CEB-47D6-9150-37A4C228CCDA}" srcOrd="2" destOrd="0" presId="urn:microsoft.com/office/officeart/2005/8/layout/orgChart1"/>
    <dgm:cxn modelId="{085D0D2D-BF38-4395-9F9F-AF56EE7D1542}" type="presParOf" srcId="{C00D6001-E61B-4E31-AD56-B59F8B7DF6B3}" destId="{1E730277-6855-41B4-82A1-863EE7EEAFEA}" srcOrd="2" destOrd="0" presId="urn:microsoft.com/office/officeart/2005/8/layout/orgChart1"/>
    <dgm:cxn modelId="{47FF1374-1045-4D19-9E10-7847C5D0E352}" type="presParOf" srcId="{1E730277-6855-41B4-82A1-863EE7EEAFEA}" destId="{66AD1160-DEDE-4AF5-ABFF-5950181ABAD1}" srcOrd="0" destOrd="0" presId="urn:microsoft.com/office/officeart/2005/8/layout/orgChart1"/>
    <dgm:cxn modelId="{5FAE3E95-8178-4651-98A4-CF0A80415510}" type="presParOf" srcId="{1E730277-6855-41B4-82A1-863EE7EEAFEA}" destId="{42509806-5256-483A-BF8E-2748F9505CFA}" srcOrd="1" destOrd="0" presId="urn:microsoft.com/office/officeart/2005/8/layout/orgChart1"/>
    <dgm:cxn modelId="{39573354-A149-4490-9DE1-ED5F5DF14894}" type="presParOf" srcId="{42509806-5256-483A-BF8E-2748F9505CFA}" destId="{F8D9C037-6F78-4CF7-8E0D-F6D184BD20C5}" srcOrd="0" destOrd="0" presId="urn:microsoft.com/office/officeart/2005/8/layout/orgChart1"/>
    <dgm:cxn modelId="{BD165738-E82F-4EB8-8ECC-ED77470B7176}" type="presParOf" srcId="{F8D9C037-6F78-4CF7-8E0D-F6D184BD20C5}" destId="{5F1ED069-48ED-4F6B-86F4-6786BE0DC929}" srcOrd="0" destOrd="0" presId="urn:microsoft.com/office/officeart/2005/8/layout/orgChart1"/>
    <dgm:cxn modelId="{86E27064-3BB8-4686-ACBD-C35C626DE919}" type="presParOf" srcId="{F8D9C037-6F78-4CF7-8E0D-F6D184BD20C5}" destId="{10D7FBA3-B2BA-471C-819E-7A5CD05FBD4F}" srcOrd="1" destOrd="0" presId="urn:microsoft.com/office/officeart/2005/8/layout/orgChart1"/>
    <dgm:cxn modelId="{EF01AEDE-A42F-42F4-8E97-57C6BE0E8D6B}" type="presParOf" srcId="{42509806-5256-483A-BF8E-2748F9505CFA}" destId="{EC485A2D-F15D-4A3E-A7ED-AA0FEB90777D}" srcOrd="1" destOrd="0" presId="urn:microsoft.com/office/officeart/2005/8/layout/orgChart1"/>
    <dgm:cxn modelId="{CC304B4D-78A9-4216-BF90-F5D388CF285F}" type="presParOf" srcId="{42509806-5256-483A-BF8E-2748F9505CFA}" destId="{642D2F01-CB54-49E9-B0F9-7429A13869D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F798CB5-ECE1-44FA-A11A-281A89489A35}" type="doc">
      <dgm:prSet loTypeId="urn:microsoft.com/office/officeart/2005/8/layout/hProcess9" loCatId="process" qsTypeId="urn:microsoft.com/office/officeart/2005/8/quickstyle/simple1" qsCatId="simple" csTypeId="urn:microsoft.com/office/officeart/2005/8/colors/accent1_4" csCatId="accent1" phldr="1"/>
      <dgm:spPr/>
    </dgm:pt>
    <dgm:pt modelId="{1106D24F-0DCC-4530-9CCA-9D0E2F5BD435}">
      <dgm:prSet phldrT="[Texto]"/>
      <dgm:spPr>
        <a:ln>
          <a:solidFill>
            <a:schemeClr val="tx1"/>
          </a:solidFill>
        </a:ln>
      </dgm:spPr>
      <dgm:t>
        <a:bodyPr/>
        <a:lstStyle/>
        <a:p>
          <a:pPr>
            <a:lnSpc>
              <a:spcPct val="150000"/>
            </a:lnSpc>
          </a:pPr>
          <a:r>
            <a:rPr lang="es-VE" dirty="0" smtClean="0"/>
            <a:t>Había 2280 pacientes en la cohorte del STOP – 2 que cumplieron con estos criterios</a:t>
          </a:r>
          <a:endParaRPr lang="es-ES" dirty="0"/>
        </a:p>
      </dgm:t>
    </dgm:pt>
    <dgm:pt modelId="{86B64D15-F7E2-4C34-8506-F58AA1406DCB}" type="parTrans" cxnId="{97EB70DD-B093-4E3C-AFB0-B440CF01FE25}">
      <dgm:prSet/>
      <dgm:spPr/>
      <dgm:t>
        <a:bodyPr/>
        <a:lstStyle/>
        <a:p>
          <a:endParaRPr lang="es-ES"/>
        </a:p>
      </dgm:t>
    </dgm:pt>
    <dgm:pt modelId="{B0877A0D-7574-44CF-B875-CC8F043913A8}" type="sibTrans" cxnId="{97EB70DD-B093-4E3C-AFB0-B440CF01FE25}">
      <dgm:prSet/>
      <dgm:spPr/>
      <dgm:t>
        <a:bodyPr/>
        <a:lstStyle/>
        <a:p>
          <a:endParaRPr lang="es-ES"/>
        </a:p>
      </dgm:t>
    </dgm:pt>
    <dgm:pt modelId="{5F426951-5007-4654-8E60-8526D06669E0}">
      <dgm:prSet phldrT="[Texto]"/>
      <dgm:spPr>
        <a:ln>
          <a:solidFill>
            <a:schemeClr val="tx1"/>
          </a:solidFill>
        </a:ln>
      </dgm:spPr>
      <dgm:t>
        <a:bodyPr/>
        <a:lstStyle/>
        <a:p>
          <a:pPr>
            <a:lnSpc>
              <a:spcPct val="150000"/>
            </a:lnSpc>
          </a:pPr>
          <a:r>
            <a:rPr lang="es-VE" dirty="0" smtClean="0">
              <a:solidFill>
                <a:schemeClr val="tx1"/>
              </a:solidFill>
            </a:rPr>
            <a:t>Características basales tabla I y II, incluidas aquellas de la cohorte total del STOP – 2 para comparación</a:t>
          </a:r>
          <a:endParaRPr lang="es-ES" dirty="0">
            <a:solidFill>
              <a:schemeClr val="tx1"/>
            </a:solidFill>
          </a:endParaRPr>
        </a:p>
      </dgm:t>
    </dgm:pt>
    <dgm:pt modelId="{23344429-730F-4630-A212-ABC92417B963}" type="parTrans" cxnId="{92F002D2-FDA2-4224-A501-0D65F746782D}">
      <dgm:prSet/>
      <dgm:spPr/>
      <dgm:t>
        <a:bodyPr/>
        <a:lstStyle/>
        <a:p>
          <a:endParaRPr lang="es-ES"/>
        </a:p>
      </dgm:t>
    </dgm:pt>
    <dgm:pt modelId="{F10A2415-76C4-4E75-A387-711C42856D93}" type="sibTrans" cxnId="{92F002D2-FDA2-4224-A501-0D65F746782D}">
      <dgm:prSet/>
      <dgm:spPr/>
      <dgm:t>
        <a:bodyPr/>
        <a:lstStyle/>
        <a:p>
          <a:endParaRPr lang="es-ES"/>
        </a:p>
      </dgm:t>
    </dgm:pt>
    <dgm:pt modelId="{D1250C43-3319-465D-985C-A3CA728A858E}">
      <dgm:prSet phldrT="[Texto]"/>
      <dgm:spPr>
        <a:ln>
          <a:solidFill>
            <a:schemeClr val="tx1"/>
          </a:solidFill>
        </a:ln>
      </dgm:spPr>
      <dgm:t>
        <a:bodyPr/>
        <a:lstStyle/>
        <a:p>
          <a:pPr>
            <a:lnSpc>
              <a:spcPct val="150000"/>
            </a:lnSpc>
          </a:pPr>
          <a:r>
            <a:rPr lang="es-VE" dirty="0" smtClean="0">
              <a:solidFill>
                <a:schemeClr val="tx1"/>
              </a:solidFill>
            </a:rPr>
            <a:t>Los pacientes fueron aleatorizados a uno de los tres grupos de tratamiento</a:t>
          </a:r>
          <a:endParaRPr lang="es-ES" dirty="0">
            <a:solidFill>
              <a:schemeClr val="tx1"/>
            </a:solidFill>
          </a:endParaRPr>
        </a:p>
      </dgm:t>
    </dgm:pt>
    <dgm:pt modelId="{1CB32766-9CAE-4B57-BE2C-D526935278E8}" type="parTrans" cxnId="{6E8EE97E-3C78-41A8-951C-F84CD2722DB5}">
      <dgm:prSet/>
      <dgm:spPr/>
      <dgm:t>
        <a:bodyPr/>
        <a:lstStyle/>
        <a:p>
          <a:endParaRPr lang="es-ES"/>
        </a:p>
      </dgm:t>
    </dgm:pt>
    <dgm:pt modelId="{AF303D6B-FEFC-4AB2-B5DC-BFE8BC286601}" type="sibTrans" cxnId="{6E8EE97E-3C78-41A8-951C-F84CD2722DB5}">
      <dgm:prSet/>
      <dgm:spPr/>
      <dgm:t>
        <a:bodyPr/>
        <a:lstStyle/>
        <a:p>
          <a:endParaRPr lang="es-ES"/>
        </a:p>
      </dgm:t>
    </dgm:pt>
    <dgm:pt modelId="{DA267FB2-5BAD-44C2-A154-01A2397C33B6}" type="pres">
      <dgm:prSet presAssocID="{BF798CB5-ECE1-44FA-A11A-281A89489A35}" presName="CompostProcess" presStyleCnt="0">
        <dgm:presLayoutVars>
          <dgm:dir/>
          <dgm:resizeHandles val="exact"/>
        </dgm:presLayoutVars>
      </dgm:prSet>
      <dgm:spPr/>
    </dgm:pt>
    <dgm:pt modelId="{25704B78-F86B-4210-9D93-DF37A312BB5B}" type="pres">
      <dgm:prSet presAssocID="{BF798CB5-ECE1-44FA-A11A-281A89489A35}" presName="arrow" presStyleLbl="bgShp" presStyleIdx="0" presStyleCnt="1"/>
      <dgm:spPr>
        <a:ln>
          <a:solidFill>
            <a:schemeClr val="tx1"/>
          </a:solidFill>
        </a:ln>
      </dgm:spPr>
    </dgm:pt>
    <dgm:pt modelId="{6F117928-9681-4E11-BAF2-F712F14861BE}" type="pres">
      <dgm:prSet presAssocID="{BF798CB5-ECE1-44FA-A11A-281A89489A35}" presName="linearProcess" presStyleCnt="0"/>
      <dgm:spPr/>
    </dgm:pt>
    <dgm:pt modelId="{E03CAAD5-A5A1-44F5-956F-03EB9E260D69}" type="pres">
      <dgm:prSet presAssocID="{1106D24F-0DCC-4530-9CCA-9D0E2F5BD435}" presName="textNode" presStyleLbl="node1" presStyleIdx="0" presStyleCnt="3">
        <dgm:presLayoutVars>
          <dgm:bulletEnabled val="1"/>
        </dgm:presLayoutVars>
      </dgm:prSet>
      <dgm:spPr/>
      <dgm:t>
        <a:bodyPr/>
        <a:lstStyle/>
        <a:p>
          <a:endParaRPr lang="es-ES"/>
        </a:p>
      </dgm:t>
    </dgm:pt>
    <dgm:pt modelId="{F8314E50-93D3-4400-B74A-9D898E56550F}" type="pres">
      <dgm:prSet presAssocID="{B0877A0D-7574-44CF-B875-CC8F043913A8}" presName="sibTrans" presStyleCnt="0"/>
      <dgm:spPr/>
    </dgm:pt>
    <dgm:pt modelId="{3510E56B-C4BE-42CF-820D-295726B4BAFA}" type="pres">
      <dgm:prSet presAssocID="{5F426951-5007-4654-8E60-8526D06669E0}" presName="textNode" presStyleLbl="node1" presStyleIdx="1" presStyleCnt="3">
        <dgm:presLayoutVars>
          <dgm:bulletEnabled val="1"/>
        </dgm:presLayoutVars>
      </dgm:prSet>
      <dgm:spPr/>
      <dgm:t>
        <a:bodyPr/>
        <a:lstStyle/>
        <a:p>
          <a:endParaRPr lang="es-ES"/>
        </a:p>
      </dgm:t>
    </dgm:pt>
    <dgm:pt modelId="{34D55234-38FD-4416-A804-E3D159B40D6D}" type="pres">
      <dgm:prSet presAssocID="{F10A2415-76C4-4E75-A387-711C42856D93}" presName="sibTrans" presStyleCnt="0"/>
      <dgm:spPr/>
    </dgm:pt>
    <dgm:pt modelId="{1A2D68F5-9B1C-413B-A7A2-B48639A5CB45}" type="pres">
      <dgm:prSet presAssocID="{D1250C43-3319-465D-985C-A3CA728A858E}" presName="textNode" presStyleLbl="node1" presStyleIdx="2" presStyleCnt="3">
        <dgm:presLayoutVars>
          <dgm:bulletEnabled val="1"/>
        </dgm:presLayoutVars>
      </dgm:prSet>
      <dgm:spPr/>
      <dgm:t>
        <a:bodyPr/>
        <a:lstStyle/>
        <a:p>
          <a:endParaRPr lang="es-ES"/>
        </a:p>
      </dgm:t>
    </dgm:pt>
  </dgm:ptLst>
  <dgm:cxnLst>
    <dgm:cxn modelId="{97EB70DD-B093-4E3C-AFB0-B440CF01FE25}" srcId="{BF798CB5-ECE1-44FA-A11A-281A89489A35}" destId="{1106D24F-0DCC-4530-9CCA-9D0E2F5BD435}" srcOrd="0" destOrd="0" parTransId="{86B64D15-F7E2-4C34-8506-F58AA1406DCB}" sibTransId="{B0877A0D-7574-44CF-B875-CC8F043913A8}"/>
    <dgm:cxn modelId="{4D52F944-2188-461F-B619-002FD9917BB5}" type="presOf" srcId="{5F426951-5007-4654-8E60-8526D06669E0}" destId="{3510E56B-C4BE-42CF-820D-295726B4BAFA}" srcOrd="0" destOrd="0" presId="urn:microsoft.com/office/officeart/2005/8/layout/hProcess9"/>
    <dgm:cxn modelId="{6E8EE97E-3C78-41A8-951C-F84CD2722DB5}" srcId="{BF798CB5-ECE1-44FA-A11A-281A89489A35}" destId="{D1250C43-3319-465D-985C-A3CA728A858E}" srcOrd="2" destOrd="0" parTransId="{1CB32766-9CAE-4B57-BE2C-D526935278E8}" sibTransId="{AF303D6B-FEFC-4AB2-B5DC-BFE8BC286601}"/>
    <dgm:cxn modelId="{92F002D2-FDA2-4224-A501-0D65F746782D}" srcId="{BF798CB5-ECE1-44FA-A11A-281A89489A35}" destId="{5F426951-5007-4654-8E60-8526D06669E0}" srcOrd="1" destOrd="0" parTransId="{23344429-730F-4630-A212-ABC92417B963}" sibTransId="{F10A2415-76C4-4E75-A387-711C42856D93}"/>
    <dgm:cxn modelId="{4A224284-E51F-4F5C-A549-FA092E01BD7D}" type="presOf" srcId="{D1250C43-3319-465D-985C-A3CA728A858E}" destId="{1A2D68F5-9B1C-413B-A7A2-B48639A5CB45}" srcOrd="0" destOrd="0" presId="urn:microsoft.com/office/officeart/2005/8/layout/hProcess9"/>
    <dgm:cxn modelId="{E8F92907-92B0-49E1-BB68-B2FB1DBF942D}" type="presOf" srcId="{1106D24F-0DCC-4530-9CCA-9D0E2F5BD435}" destId="{E03CAAD5-A5A1-44F5-956F-03EB9E260D69}" srcOrd="0" destOrd="0" presId="urn:microsoft.com/office/officeart/2005/8/layout/hProcess9"/>
    <dgm:cxn modelId="{2A9F3EFA-6592-4201-AF24-B1A6736AB3F8}" type="presOf" srcId="{BF798CB5-ECE1-44FA-A11A-281A89489A35}" destId="{DA267FB2-5BAD-44C2-A154-01A2397C33B6}" srcOrd="0" destOrd="0" presId="urn:microsoft.com/office/officeart/2005/8/layout/hProcess9"/>
    <dgm:cxn modelId="{8D68CBA4-C327-4CF6-B731-BBD0AB4B15ED}" type="presParOf" srcId="{DA267FB2-5BAD-44C2-A154-01A2397C33B6}" destId="{25704B78-F86B-4210-9D93-DF37A312BB5B}" srcOrd="0" destOrd="0" presId="urn:microsoft.com/office/officeart/2005/8/layout/hProcess9"/>
    <dgm:cxn modelId="{088B1632-B754-4A6B-B396-2516D6749D75}" type="presParOf" srcId="{DA267FB2-5BAD-44C2-A154-01A2397C33B6}" destId="{6F117928-9681-4E11-BAF2-F712F14861BE}" srcOrd="1" destOrd="0" presId="urn:microsoft.com/office/officeart/2005/8/layout/hProcess9"/>
    <dgm:cxn modelId="{4B560B42-E966-42F3-B7EE-8074CC762F60}" type="presParOf" srcId="{6F117928-9681-4E11-BAF2-F712F14861BE}" destId="{E03CAAD5-A5A1-44F5-956F-03EB9E260D69}" srcOrd="0" destOrd="0" presId="urn:microsoft.com/office/officeart/2005/8/layout/hProcess9"/>
    <dgm:cxn modelId="{EAB1F5C6-0C03-4830-9483-F287EB4BDD59}" type="presParOf" srcId="{6F117928-9681-4E11-BAF2-F712F14861BE}" destId="{F8314E50-93D3-4400-B74A-9D898E56550F}" srcOrd="1" destOrd="0" presId="urn:microsoft.com/office/officeart/2005/8/layout/hProcess9"/>
    <dgm:cxn modelId="{DDB8CB64-6C3E-4BFD-8A34-F7E23F19655E}" type="presParOf" srcId="{6F117928-9681-4E11-BAF2-F712F14861BE}" destId="{3510E56B-C4BE-42CF-820D-295726B4BAFA}" srcOrd="2" destOrd="0" presId="urn:microsoft.com/office/officeart/2005/8/layout/hProcess9"/>
    <dgm:cxn modelId="{71210CF7-CAAE-47C7-8FE5-FEA3F58AC2CC}" type="presParOf" srcId="{6F117928-9681-4E11-BAF2-F712F14861BE}" destId="{34D55234-38FD-4416-A804-E3D159B40D6D}" srcOrd="3" destOrd="0" presId="urn:microsoft.com/office/officeart/2005/8/layout/hProcess9"/>
    <dgm:cxn modelId="{64D3654D-37A7-4203-9F71-A5905B7D0EE0}" type="presParOf" srcId="{6F117928-9681-4E11-BAF2-F712F14861BE}" destId="{1A2D68F5-9B1C-413B-A7A2-B48639A5CB45}"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00FFB-C682-4263-80D5-BEE4ADDB53E5}">
      <dsp:nvSpPr>
        <dsp:cNvPr id="0" name=""/>
        <dsp:cNvSpPr/>
      </dsp:nvSpPr>
      <dsp:spPr>
        <a:xfrm>
          <a:off x="0" y="3631683"/>
          <a:ext cx="8640960" cy="1191999"/>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VE" sz="1400" kern="1200" dirty="0" smtClean="0"/>
            <a:t>Datos de una variedad de ensayos realizados sobre la HTA durante la última década muestran que el </a:t>
          </a:r>
          <a:r>
            <a:rPr lang="es-VE" sz="1400" kern="1200" dirty="0" err="1" smtClean="0"/>
            <a:t>Stroke</a:t>
          </a:r>
          <a:r>
            <a:rPr lang="es-VE" sz="1400" kern="1200" dirty="0" smtClean="0"/>
            <a:t> se ha vuelto más frecuente que el IM, no solo en ancianos sino también en personas de edad mediana y jóvenes con HTA </a:t>
          </a:r>
          <a:endParaRPr lang="es-ES" sz="1400" kern="1200" dirty="0"/>
        </a:p>
      </dsp:txBody>
      <dsp:txXfrm>
        <a:off x="0" y="3631683"/>
        <a:ext cx="8640960" cy="643679"/>
      </dsp:txXfrm>
    </dsp:sp>
    <dsp:sp modelId="{D1E560E9-61E1-4AB7-A2AE-0372329F8C87}">
      <dsp:nvSpPr>
        <dsp:cNvPr id="0" name=""/>
        <dsp:cNvSpPr/>
      </dsp:nvSpPr>
      <dsp:spPr>
        <a:xfrm>
          <a:off x="0" y="4251523"/>
          <a:ext cx="4320480" cy="5483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VE" sz="1400" kern="1200" dirty="0" smtClean="0"/>
            <a:t>La prevención del ictus es probable que se convierta en un foco importante en la gestión de </a:t>
          </a:r>
          <a:r>
            <a:rPr lang="es-ES" sz="1400" kern="1200" dirty="0" smtClean="0"/>
            <a:t>HTA</a:t>
          </a:r>
          <a:endParaRPr lang="es-ES" sz="1400" kern="1200" dirty="0"/>
        </a:p>
      </dsp:txBody>
      <dsp:txXfrm>
        <a:off x="0" y="4251523"/>
        <a:ext cx="4320480" cy="548319"/>
      </dsp:txXfrm>
    </dsp:sp>
    <dsp:sp modelId="{0FE03354-E904-4617-AD4E-4AB845E41A88}">
      <dsp:nvSpPr>
        <dsp:cNvPr id="0" name=""/>
        <dsp:cNvSpPr/>
      </dsp:nvSpPr>
      <dsp:spPr>
        <a:xfrm>
          <a:off x="4320480" y="4251523"/>
          <a:ext cx="4320480" cy="5483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ES" sz="1400" kern="1200" dirty="0" smtClean="0"/>
            <a:t>No solo en las poblaciones asiáticas sino también en las del hemisferio oeste</a:t>
          </a:r>
          <a:endParaRPr lang="es-ES" sz="1400" kern="1200" dirty="0"/>
        </a:p>
      </dsp:txBody>
      <dsp:txXfrm>
        <a:off x="4320480" y="4251523"/>
        <a:ext cx="4320480" cy="548319"/>
      </dsp:txXfrm>
    </dsp:sp>
    <dsp:sp modelId="{C7060933-2E79-4F7A-B03E-571FDA9119D9}">
      <dsp:nvSpPr>
        <dsp:cNvPr id="0" name=""/>
        <dsp:cNvSpPr/>
      </dsp:nvSpPr>
      <dsp:spPr>
        <a:xfrm rot="10800000">
          <a:off x="0" y="1816268"/>
          <a:ext cx="8640960" cy="1833295"/>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kern="1200" dirty="0" smtClean="0"/>
            <a:t>Los ensayos de intervención en factores de riesgo han mostrado que la gran mayoría de las muertes ocurrieron en aquellos con una PAS normal alta o con HTA estadio 1 (</a:t>
          </a:r>
          <a:r>
            <a:rPr lang="es-VE" sz="1400" kern="1200" dirty="0" smtClean="0"/>
            <a:t>130–159 mmHg) </a:t>
          </a:r>
          <a:endParaRPr lang="es-ES" sz="1400" kern="1200" dirty="0"/>
        </a:p>
      </dsp:txBody>
      <dsp:txXfrm rot="-10800000">
        <a:off x="0" y="1816268"/>
        <a:ext cx="8640960" cy="643486"/>
      </dsp:txXfrm>
    </dsp:sp>
    <dsp:sp modelId="{CFCFF450-4C1A-4781-A58E-C88082E541D5}">
      <dsp:nvSpPr>
        <dsp:cNvPr id="0" name=""/>
        <dsp:cNvSpPr/>
      </dsp:nvSpPr>
      <dsp:spPr>
        <a:xfrm>
          <a:off x="0" y="2459754"/>
          <a:ext cx="4320480" cy="54815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VE" sz="1400" kern="1200" smtClean="0"/>
            <a:t>Datos procedentes de compañías de seguros, así como el Estudio de Salud de los Médicos</a:t>
          </a:r>
          <a:endParaRPr lang="es-ES" sz="1400" kern="1200" dirty="0"/>
        </a:p>
      </dsp:txBody>
      <dsp:txXfrm>
        <a:off x="0" y="2459754"/>
        <a:ext cx="4320480" cy="548155"/>
      </dsp:txXfrm>
    </dsp:sp>
    <dsp:sp modelId="{249B3271-F838-4EFA-A924-0E2430317941}">
      <dsp:nvSpPr>
        <dsp:cNvPr id="0" name=""/>
        <dsp:cNvSpPr/>
      </dsp:nvSpPr>
      <dsp:spPr>
        <a:xfrm>
          <a:off x="4320480" y="2459754"/>
          <a:ext cx="4320480" cy="54815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VE" sz="1400" kern="1200" dirty="0" smtClean="0"/>
            <a:t>Enfatizan la importancia de elevaciones leves de PAS para la estratificación del riesgo CV</a:t>
          </a:r>
          <a:endParaRPr lang="es-ES" sz="1400" kern="1200" dirty="0"/>
        </a:p>
      </dsp:txBody>
      <dsp:txXfrm>
        <a:off x="4320480" y="2459754"/>
        <a:ext cx="4320480" cy="548155"/>
      </dsp:txXfrm>
    </dsp:sp>
    <dsp:sp modelId="{4AAC5ADD-08F2-451B-A8E6-F30958C87E2E}">
      <dsp:nvSpPr>
        <dsp:cNvPr id="0" name=""/>
        <dsp:cNvSpPr/>
      </dsp:nvSpPr>
      <dsp:spPr>
        <a:xfrm rot="10800000">
          <a:off x="0" y="852"/>
          <a:ext cx="8640960" cy="1833295"/>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kern="1200" dirty="0" smtClean="0"/>
            <a:t>La PAS es un bien establecido y predictor importante para la enfermedad CV y mortalidad</a:t>
          </a:r>
          <a:endParaRPr lang="es-ES" sz="1400" kern="1200" dirty="0"/>
        </a:p>
      </dsp:txBody>
      <dsp:txXfrm rot="-10800000">
        <a:off x="0" y="852"/>
        <a:ext cx="8640960" cy="643486"/>
      </dsp:txXfrm>
    </dsp:sp>
    <dsp:sp modelId="{6C751E87-A572-4E93-9798-87840756C46C}">
      <dsp:nvSpPr>
        <dsp:cNvPr id="0" name=""/>
        <dsp:cNvSpPr/>
      </dsp:nvSpPr>
      <dsp:spPr>
        <a:xfrm>
          <a:off x="0" y="644339"/>
          <a:ext cx="4320480" cy="54815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ES" sz="1400" kern="1200" dirty="0" smtClean="0"/>
            <a:t>Poblaciones occidentales y asiáticas, la PAS está relacionada positiva y continuamente</a:t>
          </a:r>
          <a:endParaRPr lang="es-ES" sz="1400" kern="1200" dirty="0"/>
        </a:p>
      </dsp:txBody>
      <dsp:txXfrm>
        <a:off x="0" y="644339"/>
        <a:ext cx="4320480" cy="548155"/>
      </dsp:txXfrm>
    </dsp:sp>
    <dsp:sp modelId="{B83A3F85-1928-43B6-AD06-D03B7903B694}">
      <dsp:nvSpPr>
        <dsp:cNvPr id="0" name=""/>
        <dsp:cNvSpPr/>
      </dsp:nvSpPr>
      <dsp:spPr>
        <a:xfrm>
          <a:off x="4320480" y="644339"/>
          <a:ext cx="4320480" cy="54815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ES" sz="1400" kern="1200" dirty="0" smtClean="0"/>
            <a:t>Con el riesgo de </a:t>
          </a:r>
          <a:r>
            <a:rPr lang="es-ES" sz="1400" kern="1200" dirty="0" err="1" smtClean="0"/>
            <a:t>Stroke</a:t>
          </a:r>
          <a:r>
            <a:rPr lang="es-ES" sz="1400" kern="1200" dirty="0" smtClean="0"/>
            <a:t> en un amplio rango de PA</a:t>
          </a:r>
          <a:endParaRPr lang="es-ES" sz="1400" kern="1200" dirty="0"/>
        </a:p>
      </dsp:txBody>
      <dsp:txXfrm>
        <a:off x="4320480" y="644339"/>
        <a:ext cx="4320480" cy="54815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E8EE84-42D7-4C50-AC4E-CF046B331147}" type="datetimeFigureOut">
              <a:rPr lang="es-VE" smtClean="0"/>
              <a:pPr/>
              <a:t>04/07/2019</a:t>
            </a:fld>
            <a:endParaRPr lang="es-V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0DCFEA-B456-4E3B-ADC0-A6DBE7720140}" type="slidenum">
              <a:rPr lang="es-VE" smtClean="0"/>
              <a:pPr/>
              <a:t>‹Nº›</a:t>
            </a:fld>
            <a:endParaRPr lang="es-VE"/>
          </a:p>
        </p:txBody>
      </p:sp>
    </p:spTree>
    <p:extLst>
      <p:ext uri="{BB962C8B-B14F-4D97-AF65-F5344CB8AC3E}">
        <p14:creationId xmlns:p14="http://schemas.microsoft.com/office/powerpoint/2010/main" val="2381365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400" b="1" dirty="0" smtClean="0"/>
              <a:t>Ensayo chino en hipertensión sistólica aislada en ancianos</a:t>
            </a:r>
            <a:r>
              <a:rPr lang="es-ES" dirty="0" smtClean="0"/>
              <a:t>.</a:t>
            </a:r>
          </a:p>
          <a:p>
            <a:r>
              <a:rPr lang="es-ES" dirty="0" smtClean="0"/>
              <a:t>SYS CHINA: En 1988, el grupo colaborativo de hipertensión sistólica en China inició el ensayo de syst-china controlado con placebo para investigar si el tratamiento farmacológico antihipertensivo podría reducir la incidencia de accidente</a:t>
            </a:r>
            <a:r>
              <a:rPr lang="es-ES" baseline="0" dirty="0" smtClean="0"/>
              <a:t> cerebrovascular</a:t>
            </a:r>
            <a:r>
              <a:rPr lang="es-ES" dirty="0" smtClean="0"/>
              <a:t> fatal y no fatal en pacientes chinos mayores con hipertensión sistólica aislada.</a:t>
            </a:r>
          </a:p>
          <a:p>
            <a:endParaRPr lang="es-VE" sz="1200" b="0" i="0" kern="1200" dirty="0" smtClean="0">
              <a:solidFill>
                <a:schemeClr val="tx1"/>
              </a:solidFill>
              <a:effectLst/>
              <a:latin typeface="+mn-lt"/>
              <a:ea typeface="+mn-ea"/>
              <a:cs typeface="+mn-cs"/>
            </a:endParaRPr>
          </a:p>
          <a:p>
            <a:r>
              <a:rPr lang="es-VE" sz="1200" b="0" i="0" kern="1200" dirty="0" smtClean="0">
                <a:solidFill>
                  <a:schemeClr val="tx1"/>
                </a:solidFill>
                <a:effectLst/>
                <a:latin typeface="+mn-lt"/>
                <a:ea typeface="+mn-ea"/>
                <a:cs typeface="+mn-cs"/>
              </a:rPr>
              <a:t>Los</a:t>
            </a:r>
            <a:r>
              <a:rPr lang="es-VE" sz="1200" b="0" i="0" kern="1200" baseline="0" dirty="0" smtClean="0">
                <a:solidFill>
                  <a:schemeClr val="tx1"/>
                </a:solidFill>
                <a:effectLst/>
                <a:latin typeface="+mn-lt"/>
                <a:ea typeface="+mn-ea"/>
                <a:cs typeface="+mn-cs"/>
              </a:rPr>
              <a:t> pacientes elegibles tenían </a:t>
            </a:r>
            <a:r>
              <a:rPr lang="es-VE" sz="1200" b="0" i="0" kern="1200" dirty="0" smtClean="0">
                <a:solidFill>
                  <a:schemeClr val="tx1"/>
                </a:solidFill>
                <a:effectLst/>
                <a:latin typeface="+mn-lt"/>
                <a:ea typeface="+mn-ea"/>
                <a:cs typeface="+mn-cs"/>
              </a:rPr>
              <a:t>60 años</a:t>
            </a:r>
            <a:r>
              <a:rPr lang="es-VE" sz="1200" b="0" i="0" kern="1200" baseline="0" dirty="0" smtClean="0">
                <a:solidFill>
                  <a:schemeClr val="tx1"/>
                </a:solidFill>
                <a:effectLst/>
                <a:latin typeface="+mn-lt"/>
                <a:ea typeface="+mn-ea"/>
                <a:cs typeface="+mn-cs"/>
              </a:rPr>
              <a:t> o más, </a:t>
            </a:r>
            <a:r>
              <a:rPr lang="es-VE" sz="1200" b="0" i="0" kern="1200" dirty="0" smtClean="0">
                <a:solidFill>
                  <a:schemeClr val="tx1"/>
                </a:solidFill>
                <a:effectLst/>
                <a:latin typeface="+mn-lt"/>
                <a:ea typeface="+mn-ea"/>
                <a:cs typeface="+mn-cs"/>
              </a:rPr>
              <a:t>con su presión sistólica sistólica sentada promedio era de 160-219 mm Hg con una presión arterial diastólica inferior a 95 mm Hg.</a:t>
            </a:r>
          </a:p>
          <a:p>
            <a:endParaRPr lang="es-VE" sz="1200" b="0" i="0" kern="1200" dirty="0" smtClean="0">
              <a:solidFill>
                <a:schemeClr val="tx1"/>
              </a:solidFill>
              <a:effectLst/>
              <a:latin typeface="+mn-lt"/>
              <a:ea typeface="+mn-ea"/>
              <a:cs typeface="+mn-cs"/>
            </a:endParaRPr>
          </a:p>
          <a:p>
            <a:r>
              <a:rPr lang="es-ES" dirty="0" smtClean="0"/>
              <a:t>Objetivos: explorar (1) si los beneficios del tratamiento activo se distribuyeron uniformemente en 4 estratos, se definió prospectivamente según el sexo y las complicaciones cardiovasculares previas y (2) si los resultados de morbilidad y mortalidad fueron </a:t>
            </a:r>
            <a:r>
              <a:rPr lang="es-ES" dirty="0" err="1" smtClean="0"/>
              <a:t>influenciales</a:t>
            </a:r>
            <a:r>
              <a:rPr lang="es-ES" dirty="0" smtClean="0"/>
              <a:t> por edad, nivel de sangre sistólica o diastólica presión, hábito de fumar o beber, o diabetes mellitus al momento de la inscripción.</a:t>
            </a:r>
            <a:endParaRPr lang="es-VE" sz="1200" b="0" i="0" kern="1200" dirty="0" smtClean="0">
              <a:solidFill>
                <a:schemeClr val="tx1"/>
              </a:solidFill>
              <a:effectLst/>
              <a:latin typeface="+mn-lt"/>
              <a:ea typeface="+mn-ea"/>
              <a:cs typeface="+mn-cs"/>
            </a:endParaRPr>
          </a:p>
          <a:p>
            <a:endParaRPr lang="es-VE" sz="1200" b="0" i="0" kern="1200" dirty="0" smtClean="0">
              <a:solidFill>
                <a:schemeClr val="tx1"/>
              </a:solidFill>
              <a:effectLst/>
              <a:latin typeface="+mn-lt"/>
              <a:ea typeface="+mn-ea"/>
              <a:cs typeface="+mn-cs"/>
            </a:endParaRPr>
          </a:p>
          <a:p>
            <a:r>
              <a:rPr lang="es-VE" sz="1200" b="1" i="0" kern="1200" dirty="0" smtClean="0">
                <a:solidFill>
                  <a:schemeClr val="tx1"/>
                </a:solidFill>
                <a:effectLst/>
                <a:latin typeface="+mn-lt"/>
                <a:ea typeface="+mn-ea"/>
                <a:cs typeface="+mn-cs"/>
              </a:rPr>
              <a:t>1253 pacientes asignados</a:t>
            </a:r>
            <a:r>
              <a:rPr lang="es-VE" sz="1200" b="1" i="0" kern="1200" baseline="0" dirty="0" smtClean="0">
                <a:solidFill>
                  <a:schemeClr val="tx1"/>
                </a:solidFill>
                <a:effectLst/>
                <a:latin typeface="+mn-lt"/>
                <a:ea typeface="+mn-ea"/>
                <a:cs typeface="+mn-cs"/>
              </a:rPr>
              <a:t> al grupo de tratamiento: Nitrendipina (10-40mg/día), con la posibilidad de adicionar CAPTOPRIL  (12,5-50mg/día) y /o hidroclorotiazida (12.5mg/día). 1141 asignados a grupo placebo. </a:t>
            </a:r>
            <a:endParaRPr lang="es-VE" sz="1200" b="1" i="0" kern="1200" dirty="0" smtClean="0">
              <a:solidFill>
                <a:schemeClr val="tx1"/>
              </a:solidFill>
              <a:effectLst/>
              <a:latin typeface="+mn-lt"/>
              <a:ea typeface="+mn-ea"/>
              <a:cs typeface="+mn-cs"/>
            </a:endParaRPr>
          </a:p>
          <a:p>
            <a:endParaRPr lang="es-VE" dirty="0"/>
          </a:p>
        </p:txBody>
      </p:sp>
      <p:sp>
        <p:nvSpPr>
          <p:cNvPr id="4" name="Marcador de número de diapositiva 3"/>
          <p:cNvSpPr>
            <a:spLocks noGrp="1"/>
          </p:cNvSpPr>
          <p:nvPr>
            <p:ph type="sldNum" sz="quarter" idx="10"/>
          </p:nvPr>
        </p:nvSpPr>
        <p:spPr/>
        <p:txBody>
          <a:bodyPr/>
          <a:lstStyle/>
          <a:p>
            <a:fld id="{75DDC799-3343-40E3-B765-E244F50C130F}" type="slidenum">
              <a:rPr lang="es-ES" smtClean="0"/>
              <a:t>1</a:t>
            </a:fld>
            <a:endParaRPr lang="es-ES"/>
          </a:p>
        </p:txBody>
      </p:sp>
    </p:spTree>
    <p:extLst>
      <p:ext uri="{BB962C8B-B14F-4D97-AF65-F5344CB8AC3E}">
        <p14:creationId xmlns:p14="http://schemas.microsoft.com/office/powerpoint/2010/main" val="4024123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230DCFEA-B456-4E3B-ADC0-A6DBE7720140}" type="slidenum">
              <a:rPr lang="es-VE" smtClean="0"/>
              <a:pPr/>
              <a:t>15</a:t>
            </a:fld>
            <a:endParaRPr lang="es-VE"/>
          </a:p>
        </p:txBody>
      </p:sp>
    </p:spTree>
    <p:extLst>
      <p:ext uri="{BB962C8B-B14F-4D97-AF65-F5344CB8AC3E}">
        <p14:creationId xmlns:p14="http://schemas.microsoft.com/office/powerpoint/2010/main" val="287457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230DCFEA-B456-4E3B-ADC0-A6DBE7720140}" type="slidenum">
              <a:rPr lang="es-VE" smtClean="0"/>
              <a:pPr/>
              <a:t>16</a:t>
            </a:fld>
            <a:endParaRPr lang="es-VE"/>
          </a:p>
        </p:txBody>
      </p:sp>
    </p:spTree>
    <p:extLst>
      <p:ext uri="{BB962C8B-B14F-4D97-AF65-F5344CB8AC3E}">
        <p14:creationId xmlns:p14="http://schemas.microsoft.com/office/powerpoint/2010/main" val="3769719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230DCFEA-B456-4E3B-ADC0-A6DBE7720140}" type="slidenum">
              <a:rPr lang="es-VE" smtClean="0"/>
              <a:pPr/>
              <a:t>18</a:t>
            </a:fld>
            <a:endParaRPr lang="es-VE"/>
          </a:p>
        </p:txBody>
      </p:sp>
    </p:spTree>
    <p:extLst>
      <p:ext uri="{BB962C8B-B14F-4D97-AF65-F5344CB8AC3E}">
        <p14:creationId xmlns:p14="http://schemas.microsoft.com/office/powerpoint/2010/main" val="525153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230DCFEA-B456-4E3B-ADC0-A6DBE7720140}" type="slidenum">
              <a:rPr lang="es-VE" smtClean="0"/>
              <a:pPr/>
              <a:t>19</a:t>
            </a:fld>
            <a:endParaRPr lang="es-VE"/>
          </a:p>
        </p:txBody>
      </p:sp>
    </p:spTree>
    <p:extLst>
      <p:ext uri="{BB962C8B-B14F-4D97-AF65-F5344CB8AC3E}">
        <p14:creationId xmlns:p14="http://schemas.microsoft.com/office/powerpoint/2010/main" val="2879074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230DCFEA-B456-4E3B-ADC0-A6DBE7720140}" type="slidenum">
              <a:rPr lang="es-VE" smtClean="0"/>
              <a:pPr/>
              <a:t>20</a:t>
            </a:fld>
            <a:endParaRPr lang="es-VE"/>
          </a:p>
        </p:txBody>
      </p:sp>
    </p:spTree>
    <p:extLst>
      <p:ext uri="{BB962C8B-B14F-4D97-AF65-F5344CB8AC3E}">
        <p14:creationId xmlns:p14="http://schemas.microsoft.com/office/powerpoint/2010/main" val="3507239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230DCFEA-B456-4E3B-ADC0-A6DBE7720140}" type="slidenum">
              <a:rPr lang="es-VE" smtClean="0"/>
              <a:pPr/>
              <a:t>21</a:t>
            </a:fld>
            <a:endParaRPr lang="es-VE"/>
          </a:p>
        </p:txBody>
      </p:sp>
    </p:spTree>
    <p:extLst>
      <p:ext uri="{BB962C8B-B14F-4D97-AF65-F5344CB8AC3E}">
        <p14:creationId xmlns:p14="http://schemas.microsoft.com/office/powerpoint/2010/main" val="2846548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230DCFEA-B456-4E3B-ADC0-A6DBE7720140}" type="slidenum">
              <a:rPr lang="es-VE" smtClean="0"/>
              <a:pPr/>
              <a:t>22</a:t>
            </a:fld>
            <a:endParaRPr lang="es-VE"/>
          </a:p>
        </p:txBody>
      </p:sp>
    </p:spTree>
    <p:extLst>
      <p:ext uri="{BB962C8B-B14F-4D97-AF65-F5344CB8AC3E}">
        <p14:creationId xmlns:p14="http://schemas.microsoft.com/office/powerpoint/2010/main" val="2078900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230DCFEA-B456-4E3B-ADC0-A6DBE7720140}" type="slidenum">
              <a:rPr lang="es-VE" smtClean="0"/>
              <a:pPr/>
              <a:t>23</a:t>
            </a:fld>
            <a:endParaRPr lang="es-VE"/>
          </a:p>
        </p:txBody>
      </p:sp>
    </p:spTree>
    <p:extLst>
      <p:ext uri="{BB962C8B-B14F-4D97-AF65-F5344CB8AC3E}">
        <p14:creationId xmlns:p14="http://schemas.microsoft.com/office/powerpoint/2010/main" val="2822352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230DCFEA-B456-4E3B-ADC0-A6DBE7720140}" type="slidenum">
              <a:rPr lang="es-VE" smtClean="0"/>
              <a:pPr/>
              <a:t>24</a:t>
            </a:fld>
            <a:endParaRPr lang="es-VE"/>
          </a:p>
        </p:txBody>
      </p:sp>
    </p:spTree>
    <p:extLst>
      <p:ext uri="{BB962C8B-B14F-4D97-AF65-F5344CB8AC3E}">
        <p14:creationId xmlns:p14="http://schemas.microsoft.com/office/powerpoint/2010/main" val="556742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230DCFEA-B456-4E3B-ADC0-A6DBE7720140}" type="slidenum">
              <a:rPr lang="es-VE" smtClean="0"/>
              <a:pPr/>
              <a:t>25</a:t>
            </a:fld>
            <a:endParaRPr lang="es-VE"/>
          </a:p>
        </p:txBody>
      </p:sp>
    </p:spTree>
    <p:extLst>
      <p:ext uri="{BB962C8B-B14F-4D97-AF65-F5344CB8AC3E}">
        <p14:creationId xmlns:p14="http://schemas.microsoft.com/office/powerpoint/2010/main" val="275383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SYS</a:t>
            </a:r>
            <a:r>
              <a:rPr lang="es-ES" baseline="0" dirty="0" smtClean="0"/>
              <a:t> EUR: </a:t>
            </a:r>
            <a:r>
              <a:rPr lang="es-ES" dirty="0" smtClean="0"/>
              <a:t>La hipertensión sistólica aislada ocurre en aproximadamente el 15% de las personas de 60 años o más. En 1989, el Grupo de trabajo europeo sobre la presión arterial alta en los ancianos investigó si el tratamiento activo podría reducir las complicaciones cardiovasculares de la hipertensión sistólica aislada. El punto final primario fue el accidente cerebrovascular fatal y no fatal combinado.</a:t>
            </a:r>
          </a:p>
          <a:p>
            <a:r>
              <a:rPr lang="es-VE" dirty="0" smtClean="0"/>
              <a:t/>
            </a:r>
            <a:br>
              <a:rPr lang="es-VE" dirty="0" smtClean="0"/>
            </a:br>
            <a:r>
              <a:rPr lang="es-VE" sz="1200" b="0" i="0" kern="1200" dirty="0" smtClean="0">
                <a:solidFill>
                  <a:schemeClr val="tx1"/>
                </a:solidFill>
                <a:effectLst/>
                <a:latin typeface="+mn-lt"/>
                <a:ea typeface="+mn-ea"/>
                <a:cs typeface="+mn-cs"/>
              </a:rPr>
              <a:t>Todos los pacientes (60 años) se iniciaron inicialmente con placebo enmascarado. En tres visitas consecutivas con 1 mes de diferencia, su presión sistólica </a:t>
            </a:r>
            <a:r>
              <a:rPr lang="es-VE" sz="1200" b="0" i="0" kern="1200" dirty="0" err="1" smtClean="0">
                <a:solidFill>
                  <a:schemeClr val="tx1"/>
                </a:solidFill>
                <a:effectLst/>
                <a:latin typeface="+mn-lt"/>
                <a:ea typeface="+mn-ea"/>
                <a:cs typeface="+mn-cs"/>
              </a:rPr>
              <a:t>sistólica</a:t>
            </a:r>
            <a:r>
              <a:rPr lang="es-VE" sz="1200" b="0" i="0" kern="1200" dirty="0" smtClean="0">
                <a:solidFill>
                  <a:schemeClr val="tx1"/>
                </a:solidFill>
                <a:effectLst/>
                <a:latin typeface="+mn-lt"/>
                <a:ea typeface="+mn-ea"/>
                <a:cs typeface="+mn-cs"/>
              </a:rPr>
              <a:t> sentada promedio era de 160-219 mm Hg con una presión arterial diastólica inferior a 95 mm Hg. Después de la estratificación por centro, sexo y complicaciones cardiovasculares previas, 4695 pacientes fueron asignados aleatoriamente a </a:t>
            </a:r>
            <a:r>
              <a:rPr lang="es-VE" sz="1200" b="0" i="0" kern="1200" dirty="0" err="1" smtClean="0">
                <a:solidFill>
                  <a:schemeClr val="tx1"/>
                </a:solidFill>
                <a:effectLst/>
                <a:latin typeface="+mn-lt"/>
                <a:ea typeface="+mn-ea"/>
                <a:cs typeface="+mn-cs"/>
              </a:rPr>
              <a:t>nitrendipina</a:t>
            </a:r>
            <a:r>
              <a:rPr lang="es-VE" sz="1200" b="0" i="0" kern="1200" dirty="0" smtClean="0">
                <a:solidFill>
                  <a:schemeClr val="tx1"/>
                </a:solidFill>
                <a:effectLst/>
                <a:latin typeface="+mn-lt"/>
                <a:ea typeface="+mn-ea"/>
                <a:cs typeface="+mn-cs"/>
              </a:rPr>
              <a:t> 10–40 mg al día, con la posible adición de </a:t>
            </a:r>
            <a:r>
              <a:rPr lang="es-VE" sz="1200" b="0" i="0" kern="1200" dirty="0" err="1" smtClean="0">
                <a:solidFill>
                  <a:schemeClr val="tx1"/>
                </a:solidFill>
                <a:effectLst/>
                <a:latin typeface="+mn-lt"/>
                <a:ea typeface="+mn-ea"/>
                <a:cs typeface="+mn-cs"/>
              </a:rPr>
              <a:t>enalapril</a:t>
            </a:r>
            <a:r>
              <a:rPr lang="es-VE" sz="1200" b="0" i="0" kern="1200" dirty="0" smtClean="0">
                <a:solidFill>
                  <a:schemeClr val="tx1"/>
                </a:solidFill>
                <a:effectLst/>
                <a:latin typeface="+mn-lt"/>
                <a:ea typeface="+mn-ea"/>
                <a:cs typeface="+mn-cs"/>
              </a:rPr>
              <a:t> 5–20 mg al día e hidroclorotiazida 12 · 5–25 · 0 mg al día, o combinación placebos. Los pacientes que se retiraron del tratamiento doble ciego todavía fueron seguidos. Comparamos la ocurrencia de puntos finales principales por intención de tratar.</a:t>
            </a:r>
          </a:p>
          <a:p>
            <a:endParaRPr lang="es-VE" sz="1200" b="0" i="0" kern="1200" dirty="0" smtClean="0">
              <a:solidFill>
                <a:schemeClr val="tx1"/>
              </a:solidFill>
              <a:effectLst/>
              <a:latin typeface="+mn-lt"/>
              <a:ea typeface="+mn-ea"/>
              <a:cs typeface="+mn-cs"/>
            </a:endParaRPr>
          </a:p>
          <a:p>
            <a:r>
              <a:rPr lang="es-ES" b="1" dirty="0" smtClean="0"/>
              <a:t>4695 pacientes fueron asignados aleatoriamente a </a:t>
            </a:r>
            <a:r>
              <a:rPr lang="es-ES" b="1" dirty="0" err="1" smtClean="0"/>
              <a:t>nitrendipina</a:t>
            </a:r>
            <a:r>
              <a:rPr lang="es-ES" b="1" dirty="0" smtClean="0"/>
              <a:t> 10–40 mg al día, con la posible adición de </a:t>
            </a:r>
            <a:r>
              <a:rPr lang="es-ES" b="1" dirty="0" err="1" smtClean="0"/>
              <a:t>enalapril</a:t>
            </a:r>
            <a:r>
              <a:rPr lang="es-ES" b="1" dirty="0" smtClean="0"/>
              <a:t> 5–20 mg al día e </a:t>
            </a:r>
            <a:r>
              <a:rPr lang="es-ES" b="1" dirty="0" err="1" smtClean="0"/>
              <a:t>hidroclorotiazida</a:t>
            </a:r>
            <a:r>
              <a:rPr lang="es-ES" b="1" dirty="0" smtClean="0"/>
              <a:t> 12 · 5–25 · 0 mg al día, o placebos correspondientes. Los pacientes que se retiraron del tratamiento doble ciego todavía fueron seguidos</a:t>
            </a:r>
            <a:r>
              <a:rPr lang="es-ES" dirty="0" smtClean="0"/>
              <a:t>. Comparamos la ocurrencia de puntos finales importantes por intención de tratar.</a:t>
            </a:r>
            <a:endParaRPr lang="es-VE" dirty="0"/>
          </a:p>
        </p:txBody>
      </p:sp>
      <p:sp>
        <p:nvSpPr>
          <p:cNvPr id="4" name="Marcador de número de diapositiva 3"/>
          <p:cNvSpPr>
            <a:spLocks noGrp="1"/>
          </p:cNvSpPr>
          <p:nvPr>
            <p:ph type="sldNum" sz="quarter" idx="10"/>
          </p:nvPr>
        </p:nvSpPr>
        <p:spPr/>
        <p:txBody>
          <a:bodyPr/>
          <a:lstStyle/>
          <a:p>
            <a:fld id="{75DDC799-3343-40E3-B765-E244F50C130F}" type="slidenum">
              <a:rPr lang="es-ES" smtClean="0"/>
              <a:t>2</a:t>
            </a:fld>
            <a:endParaRPr lang="es-ES"/>
          </a:p>
        </p:txBody>
      </p:sp>
    </p:spTree>
    <p:extLst>
      <p:ext uri="{BB962C8B-B14F-4D97-AF65-F5344CB8AC3E}">
        <p14:creationId xmlns:p14="http://schemas.microsoft.com/office/powerpoint/2010/main" val="3013781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230DCFEA-B456-4E3B-ADC0-A6DBE7720140}" type="slidenum">
              <a:rPr lang="es-VE" smtClean="0"/>
              <a:pPr/>
              <a:t>26</a:t>
            </a:fld>
            <a:endParaRPr lang="es-VE"/>
          </a:p>
        </p:txBody>
      </p:sp>
    </p:spTree>
    <p:extLst>
      <p:ext uri="{BB962C8B-B14F-4D97-AF65-F5344CB8AC3E}">
        <p14:creationId xmlns:p14="http://schemas.microsoft.com/office/powerpoint/2010/main" val="2604209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smtClean="0"/>
              <a:t>Podemos decir que se parecen, sin embargo,</a:t>
            </a:r>
            <a:r>
              <a:rPr lang="es-VE" baseline="0" dirty="0" smtClean="0"/>
              <a:t> una de las limitaciones de este estudio es que carece</a:t>
            </a:r>
            <a:r>
              <a:rPr lang="es-VE" dirty="0" smtClean="0"/>
              <a:t> de estadístico que nos permita hacer comparaciones,</a:t>
            </a:r>
            <a:r>
              <a:rPr lang="es-VE" baseline="0" dirty="0" smtClean="0"/>
              <a:t> por lo que no es posible establecer la homogeneidad en relación a las características basales</a:t>
            </a:r>
            <a:endParaRPr lang="es-VE" dirty="0"/>
          </a:p>
        </p:txBody>
      </p:sp>
      <p:sp>
        <p:nvSpPr>
          <p:cNvPr id="4" name="Marcador de número de diapositiva 3"/>
          <p:cNvSpPr>
            <a:spLocks noGrp="1"/>
          </p:cNvSpPr>
          <p:nvPr>
            <p:ph type="sldNum" sz="quarter" idx="10"/>
          </p:nvPr>
        </p:nvSpPr>
        <p:spPr/>
        <p:txBody>
          <a:bodyPr/>
          <a:lstStyle/>
          <a:p>
            <a:fld id="{230DCFEA-B456-4E3B-ADC0-A6DBE7720140}" type="slidenum">
              <a:rPr lang="es-VE" smtClean="0"/>
              <a:pPr/>
              <a:t>28</a:t>
            </a:fld>
            <a:endParaRPr lang="es-VE"/>
          </a:p>
        </p:txBody>
      </p:sp>
    </p:spTree>
    <p:extLst>
      <p:ext uri="{BB962C8B-B14F-4D97-AF65-F5344CB8AC3E}">
        <p14:creationId xmlns:p14="http://schemas.microsoft.com/office/powerpoint/2010/main" val="892981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230DCFEA-B456-4E3B-ADC0-A6DBE7720140}" type="slidenum">
              <a:rPr lang="es-VE" smtClean="0"/>
              <a:pPr/>
              <a:t>29</a:t>
            </a:fld>
            <a:endParaRPr lang="es-VE"/>
          </a:p>
        </p:txBody>
      </p:sp>
    </p:spTree>
    <p:extLst>
      <p:ext uri="{BB962C8B-B14F-4D97-AF65-F5344CB8AC3E}">
        <p14:creationId xmlns:p14="http://schemas.microsoft.com/office/powerpoint/2010/main" val="1634905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smtClean="0"/>
              <a:t>No se sabe que pasó</a:t>
            </a:r>
            <a:r>
              <a:rPr lang="es-VE" baseline="0" dirty="0" smtClean="0"/>
              <a:t> con los pacientes</a:t>
            </a:r>
          </a:p>
          <a:p>
            <a:r>
              <a:rPr lang="es-VE" baseline="0" dirty="0" smtClean="0"/>
              <a:t>No explican esa </a:t>
            </a:r>
            <a:r>
              <a:rPr lang="es-VE" baseline="0" dirty="0" err="1" smtClean="0"/>
              <a:t>randomización</a:t>
            </a:r>
            <a:endParaRPr lang="es-VE" baseline="0" dirty="0" smtClean="0"/>
          </a:p>
          <a:p>
            <a:pPr marL="171450" indent="-171450">
              <a:buFont typeface="Arial" panose="020B0604020202020204" pitchFamily="34" charset="0"/>
              <a:buChar char="•"/>
            </a:pPr>
            <a:r>
              <a:rPr lang="es-VE" baseline="0" dirty="0" smtClean="0"/>
              <a:t>Descenso marcado en el primer mes en todos los grupos, manteniéndose hasta el mes 24. observándose mayor reducción en el grupo convencional. Pero no se cuenta con veracidad estadística porque se carece del método estadístico. </a:t>
            </a:r>
          </a:p>
          <a:p>
            <a:pPr marL="171450" indent="-171450">
              <a:buFont typeface="Arial" panose="020B0604020202020204" pitchFamily="34" charset="0"/>
              <a:buChar char="•"/>
            </a:pPr>
            <a:r>
              <a:rPr lang="es-VE" baseline="0" dirty="0" smtClean="0"/>
              <a:t>Es importante tener en cuenta, que ninguno de los pacientes al cabo de 54 meses de seguimiento, logró disminuir o cumplir con el target</a:t>
            </a:r>
            <a:endParaRPr lang="es-VE" dirty="0"/>
          </a:p>
        </p:txBody>
      </p:sp>
      <p:sp>
        <p:nvSpPr>
          <p:cNvPr id="4" name="Marcador de número de diapositiva 3"/>
          <p:cNvSpPr>
            <a:spLocks noGrp="1"/>
          </p:cNvSpPr>
          <p:nvPr>
            <p:ph type="sldNum" sz="quarter" idx="10"/>
          </p:nvPr>
        </p:nvSpPr>
        <p:spPr/>
        <p:txBody>
          <a:bodyPr/>
          <a:lstStyle/>
          <a:p>
            <a:fld id="{230DCFEA-B456-4E3B-ADC0-A6DBE7720140}" type="slidenum">
              <a:rPr lang="es-VE" smtClean="0"/>
              <a:pPr/>
              <a:t>30</a:t>
            </a:fld>
            <a:endParaRPr lang="es-VE"/>
          </a:p>
        </p:txBody>
      </p:sp>
    </p:spTree>
    <p:extLst>
      <p:ext uri="{BB962C8B-B14F-4D97-AF65-F5344CB8AC3E}">
        <p14:creationId xmlns:p14="http://schemas.microsoft.com/office/powerpoint/2010/main" val="1648375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VE" dirty="0" smtClean="0"/>
              <a:t>Existe una reducción relativa del riesgo tanto de mortalidad como morbilidad Cardiovascular de 25% en el grupo de los nuevos vs el convencional para todo tipo de </a:t>
            </a:r>
            <a:r>
              <a:rPr lang="es-VE" dirty="0" err="1" smtClean="0"/>
              <a:t>Stroke</a:t>
            </a:r>
            <a:r>
              <a:rPr lang="es-VE" dirty="0" smtClean="0"/>
              <a:t>,</a:t>
            </a:r>
            <a:r>
              <a:rPr lang="es-VE" baseline="0" dirty="0" smtClean="0"/>
              <a:t> con un HR de 0,75, una p estadísticamente significativa y un IC que no incluye la unidad. Así mismo, existe una reducción de 30% en el grupo de IECA vs convencionales para los </a:t>
            </a:r>
            <a:r>
              <a:rPr lang="es-VE" baseline="0" dirty="0" err="1" smtClean="0"/>
              <a:t>Stroke</a:t>
            </a:r>
            <a:r>
              <a:rPr lang="es-VE" baseline="0" dirty="0" smtClean="0"/>
              <a:t> no fatales. Por lo que podemos concluir que el uso de éstos fármacos es beneficioso en comparación con los convencionales con un seguimiento de 5 años</a:t>
            </a:r>
          </a:p>
          <a:p>
            <a:pPr marL="171450" indent="-171450">
              <a:buFont typeface="Arial" panose="020B0604020202020204" pitchFamily="34" charset="0"/>
              <a:buChar char="•"/>
            </a:pPr>
            <a:r>
              <a:rPr lang="es-VE" baseline="0" dirty="0" smtClean="0"/>
              <a:t>Se observa 1,43 veces más riesgo de presentar FA en el grupo de pacientes que utilizaron fármacos nuevos versus los convencionales, tanto para los IECA como para los antagonistas de los canes de calcio</a:t>
            </a:r>
            <a:endParaRPr lang="es-VE" dirty="0"/>
          </a:p>
        </p:txBody>
      </p:sp>
      <p:sp>
        <p:nvSpPr>
          <p:cNvPr id="4" name="Marcador de número de diapositiva 3"/>
          <p:cNvSpPr>
            <a:spLocks noGrp="1"/>
          </p:cNvSpPr>
          <p:nvPr>
            <p:ph type="sldNum" sz="quarter" idx="10"/>
          </p:nvPr>
        </p:nvSpPr>
        <p:spPr/>
        <p:txBody>
          <a:bodyPr/>
          <a:lstStyle/>
          <a:p>
            <a:fld id="{230DCFEA-B456-4E3B-ADC0-A6DBE7720140}" type="slidenum">
              <a:rPr lang="es-VE" smtClean="0"/>
              <a:pPr/>
              <a:t>32</a:t>
            </a:fld>
            <a:endParaRPr lang="es-VE"/>
          </a:p>
        </p:txBody>
      </p:sp>
    </p:spTree>
    <p:extLst>
      <p:ext uri="{BB962C8B-B14F-4D97-AF65-F5344CB8AC3E}">
        <p14:creationId xmlns:p14="http://schemas.microsoft.com/office/powerpoint/2010/main" val="2759515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dirty="0" smtClean="0"/>
          </a:p>
        </p:txBody>
      </p:sp>
      <p:sp>
        <p:nvSpPr>
          <p:cNvPr id="4" name="3 Marcador de número de diapositiva"/>
          <p:cNvSpPr>
            <a:spLocks noGrp="1"/>
          </p:cNvSpPr>
          <p:nvPr>
            <p:ph type="sldNum" sz="quarter" idx="10"/>
          </p:nvPr>
        </p:nvSpPr>
        <p:spPr/>
        <p:txBody>
          <a:bodyPr/>
          <a:lstStyle/>
          <a:p>
            <a:fld id="{D13C0FDF-2532-4539-A0FE-9CB11787D84E}"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848930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Programa Nacional de Educación para la Presión Arterial Alta</a:t>
            </a:r>
            <a:r>
              <a:rPr lang="es-ES" baseline="0" dirty="0" smtClean="0"/>
              <a:t>, </a:t>
            </a:r>
            <a:r>
              <a:rPr lang="es-ES" dirty="0" smtClean="0"/>
              <a:t>Institutos Nacionales de Salud,</a:t>
            </a:r>
            <a:r>
              <a:rPr lang="es-ES" baseline="0" dirty="0" smtClean="0"/>
              <a:t> </a:t>
            </a:r>
            <a:r>
              <a:rPr lang="es-ES" dirty="0" smtClean="0"/>
              <a:t> Instituto Nacional del Corazón, los Pulmones y la Sangre, </a:t>
            </a:r>
          </a:p>
          <a:p>
            <a:endParaRPr lang="es-ES" dirty="0" smtClean="0"/>
          </a:p>
          <a:p>
            <a:r>
              <a:rPr lang="es-ES" dirty="0" smtClean="0"/>
              <a:t>Publicado en noviembre</a:t>
            </a:r>
            <a:r>
              <a:rPr lang="es-ES" baseline="0" dirty="0" smtClean="0"/>
              <a:t> 1997. </a:t>
            </a:r>
            <a:r>
              <a:rPr lang="es-ES" dirty="0" smtClean="0"/>
              <a:t>El propósito del Sexto Informe del Comité Nacional Conjunto sobre Prevención, Detección, Evaluación y Tratamiento de la Presión Arterial Alta (JNC VI) es brindar orientación a los médicos de atención primaria. El comité reconoce que el criterio del clínico responsable sobre las necesidades del paciente individual sigue siendo primordial. Por lo tanto, esta guía nacional debe servir como una herramienta para ser adaptada e implementada en situaciones locales e individuales. Usando la medicina basada en la evidencia y el consenso, el informe actualiza los enfoques contemporáneos para el control de la hipertensión.</a:t>
            </a:r>
          </a:p>
          <a:p>
            <a:endParaRPr lang="es-ES" dirty="0" smtClean="0"/>
          </a:p>
          <a:p>
            <a:r>
              <a:rPr lang="es-ES" dirty="0" smtClean="0"/>
              <a:t>El informe de JNC VI pone más énfasis que los informes anteriores sobre riesgo absoluto y Beneficia y utiliza la estratificación del riesgo como parte de la estrategia de tratamiento.</a:t>
            </a:r>
            <a:endParaRPr lang="es-VE" dirty="0"/>
          </a:p>
        </p:txBody>
      </p:sp>
      <p:sp>
        <p:nvSpPr>
          <p:cNvPr id="4" name="Marcador de número de diapositiva 3"/>
          <p:cNvSpPr>
            <a:spLocks noGrp="1"/>
          </p:cNvSpPr>
          <p:nvPr>
            <p:ph type="sldNum" sz="quarter" idx="10"/>
          </p:nvPr>
        </p:nvSpPr>
        <p:spPr/>
        <p:txBody>
          <a:bodyPr/>
          <a:lstStyle/>
          <a:p>
            <a:fld id="{75DDC799-3343-40E3-B765-E244F50C130F}" type="slidenum">
              <a:rPr lang="es-ES" smtClean="0"/>
              <a:t>3</a:t>
            </a:fld>
            <a:endParaRPr lang="es-ES"/>
          </a:p>
        </p:txBody>
      </p:sp>
    </p:spTree>
    <p:extLst>
      <p:ext uri="{BB962C8B-B14F-4D97-AF65-F5344CB8AC3E}">
        <p14:creationId xmlns:p14="http://schemas.microsoft.com/office/powerpoint/2010/main" val="2710228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VE" dirty="0"/>
          </a:p>
        </p:txBody>
      </p:sp>
      <p:sp>
        <p:nvSpPr>
          <p:cNvPr id="4" name="Marcador de número de diapositiva 3"/>
          <p:cNvSpPr>
            <a:spLocks noGrp="1"/>
          </p:cNvSpPr>
          <p:nvPr>
            <p:ph type="sldNum" sz="quarter" idx="10"/>
          </p:nvPr>
        </p:nvSpPr>
        <p:spPr/>
        <p:txBody>
          <a:bodyPr/>
          <a:lstStyle/>
          <a:p>
            <a:fld id="{75DDC799-3343-40E3-B765-E244F50C130F}" type="slidenum">
              <a:rPr lang="es-ES" smtClean="0"/>
              <a:t>4</a:t>
            </a:fld>
            <a:endParaRPr lang="es-ES"/>
          </a:p>
        </p:txBody>
      </p:sp>
    </p:spTree>
    <p:extLst>
      <p:ext uri="{BB962C8B-B14F-4D97-AF65-F5344CB8AC3E}">
        <p14:creationId xmlns:p14="http://schemas.microsoft.com/office/powerpoint/2010/main" val="2118894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230DCFEA-B456-4E3B-ADC0-A6DBE7720140}" type="slidenum">
              <a:rPr lang="es-VE" smtClean="0"/>
              <a:pPr/>
              <a:t>5</a:t>
            </a:fld>
            <a:endParaRPr lang="es-VE"/>
          </a:p>
        </p:txBody>
      </p:sp>
    </p:spTree>
    <p:extLst>
      <p:ext uri="{BB962C8B-B14F-4D97-AF65-F5344CB8AC3E}">
        <p14:creationId xmlns:p14="http://schemas.microsoft.com/office/powerpoint/2010/main" val="4287915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230DCFEA-B456-4E3B-ADC0-A6DBE7720140}" type="slidenum">
              <a:rPr lang="es-VE" smtClean="0"/>
              <a:pPr/>
              <a:t>7</a:t>
            </a:fld>
            <a:endParaRPr lang="es-VE"/>
          </a:p>
        </p:txBody>
      </p:sp>
    </p:spTree>
    <p:extLst>
      <p:ext uri="{BB962C8B-B14F-4D97-AF65-F5344CB8AC3E}">
        <p14:creationId xmlns:p14="http://schemas.microsoft.com/office/powerpoint/2010/main" val="1023135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230DCFEA-B456-4E3B-ADC0-A6DBE7720140}" type="slidenum">
              <a:rPr lang="es-VE" smtClean="0"/>
              <a:pPr/>
              <a:t>8</a:t>
            </a:fld>
            <a:endParaRPr lang="es-VE"/>
          </a:p>
        </p:txBody>
      </p:sp>
    </p:spTree>
    <p:extLst>
      <p:ext uri="{BB962C8B-B14F-4D97-AF65-F5344CB8AC3E}">
        <p14:creationId xmlns:p14="http://schemas.microsoft.com/office/powerpoint/2010/main" val="1156648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230DCFEA-B456-4E3B-ADC0-A6DBE7720140}" type="slidenum">
              <a:rPr lang="es-VE" smtClean="0"/>
              <a:pPr/>
              <a:t>9</a:t>
            </a:fld>
            <a:endParaRPr lang="es-VE"/>
          </a:p>
        </p:txBody>
      </p:sp>
    </p:spTree>
    <p:extLst>
      <p:ext uri="{BB962C8B-B14F-4D97-AF65-F5344CB8AC3E}">
        <p14:creationId xmlns:p14="http://schemas.microsoft.com/office/powerpoint/2010/main" val="1466312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230DCFEA-B456-4E3B-ADC0-A6DBE7720140}" type="slidenum">
              <a:rPr lang="es-VE" smtClean="0"/>
              <a:pPr/>
              <a:t>14</a:t>
            </a:fld>
            <a:endParaRPr lang="es-VE"/>
          </a:p>
        </p:txBody>
      </p:sp>
    </p:spTree>
    <p:extLst>
      <p:ext uri="{BB962C8B-B14F-4D97-AF65-F5344CB8AC3E}">
        <p14:creationId xmlns:p14="http://schemas.microsoft.com/office/powerpoint/2010/main" val="1855919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p>
            <a:fld id="{1B1A6B31-8E78-43A9-96DD-322CC07BEE40}" type="datetimeFigureOut">
              <a:rPr lang="es-VE" smtClean="0"/>
              <a:pPr/>
              <a:t>04/07/2019</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217CB0AD-B9A6-4F39-98BB-A9312E14D6DF}" type="slidenum">
              <a:rPr lang="es-VE" smtClean="0"/>
              <a:pPr/>
              <a:t>‹Nº›</a:t>
            </a:fld>
            <a:endParaRPr lang="es-V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1B1A6B31-8E78-43A9-96DD-322CC07BEE40}" type="datetimeFigureOut">
              <a:rPr lang="es-VE" smtClean="0"/>
              <a:pPr/>
              <a:t>04/07/2019</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217CB0AD-B9A6-4F39-98BB-A9312E14D6DF}" type="slidenum">
              <a:rPr lang="es-VE" smtClean="0"/>
              <a:pPr/>
              <a:t>‹Nº›</a:t>
            </a:fld>
            <a:endParaRPr lang="es-V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1B1A6B31-8E78-43A9-96DD-322CC07BEE40}" type="datetimeFigureOut">
              <a:rPr lang="es-VE" smtClean="0"/>
              <a:pPr/>
              <a:t>04/07/2019</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217CB0AD-B9A6-4F39-98BB-A9312E14D6DF}" type="slidenum">
              <a:rPr lang="es-VE" smtClean="0"/>
              <a:pPr/>
              <a:t>‹Nº›</a:t>
            </a:fld>
            <a:endParaRPr lang="es-V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1B1A6B31-8E78-43A9-96DD-322CC07BEE40}" type="datetimeFigureOut">
              <a:rPr lang="es-VE" smtClean="0"/>
              <a:pPr/>
              <a:t>04/07/2019</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217CB0AD-B9A6-4F39-98BB-A9312E14D6DF}" type="slidenum">
              <a:rPr lang="es-VE" smtClean="0"/>
              <a:pPr/>
              <a:t>‹Nº›</a:t>
            </a:fld>
            <a:endParaRPr lang="es-V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B1A6B31-8E78-43A9-96DD-322CC07BEE40}" type="datetimeFigureOut">
              <a:rPr lang="es-VE" smtClean="0"/>
              <a:pPr/>
              <a:t>04/07/2019</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217CB0AD-B9A6-4F39-98BB-A9312E14D6DF}" type="slidenum">
              <a:rPr lang="es-VE" smtClean="0"/>
              <a:pPr/>
              <a:t>‹Nº›</a:t>
            </a:fld>
            <a:endParaRPr lang="es-V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fecha"/>
          <p:cNvSpPr>
            <a:spLocks noGrp="1"/>
          </p:cNvSpPr>
          <p:nvPr>
            <p:ph type="dt" sz="half" idx="10"/>
          </p:nvPr>
        </p:nvSpPr>
        <p:spPr/>
        <p:txBody>
          <a:bodyPr/>
          <a:lstStyle/>
          <a:p>
            <a:fld id="{1B1A6B31-8E78-43A9-96DD-322CC07BEE40}" type="datetimeFigureOut">
              <a:rPr lang="es-VE" smtClean="0"/>
              <a:pPr/>
              <a:t>04/07/2019</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217CB0AD-B9A6-4F39-98BB-A9312E14D6DF}" type="slidenum">
              <a:rPr lang="es-VE" smtClean="0"/>
              <a:pPr/>
              <a:t>‹Nº›</a:t>
            </a:fld>
            <a:endParaRPr lang="es-V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6 Marcador de fecha"/>
          <p:cNvSpPr>
            <a:spLocks noGrp="1"/>
          </p:cNvSpPr>
          <p:nvPr>
            <p:ph type="dt" sz="half" idx="10"/>
          </p:nvPr>
        </p:nvSpPr>
        <p:spPr/>
        <p:txBody>
          <a:bodyPr/>
          <a:lstStyle/>
          <a:p>
            <a:fld id="{1B1A6B31-8E78-43A9-96DD-322CC07BEE40}" type="datetimeFigureOut">
              <a:rPr lang="es-VE" smtClean="0"/>
              <a:pPr/>
              <a:t>04/07/2019</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217CB0AD-B9A6-4F39-98BB-A9312E14D6DF}" type="slidenum">
              <a:rPr lang="es-VE" smtClean="0"/>
              <a:pPr/>
              <a:t>‹Nº›</a:t>
            </a:fld>
            <a:endParaRPr lang="es-V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fecha"/>
          <p:cNvSpPr>
            <a:spLocks noGrp="1"/>
          </p:cNvSpPr>
          <p:nvPr>
            <p:ph type="dt" sz="half" idx="10"/>
          </p:nvPr>
        </p:nvSpPr>
        <p:spPr/>
        <p:txBody>
          <a:bodyPr/>
          <a:lstStyle/>
          <a:p>
            <a:fld id="{1B1A6B31-8E78-43A9-96DD-322CC07BEE40}" type="datetimeFigureOut">
              <a:rPr lang="es-VE" smtClean="0"/>
              <a:pPr/>
              <a:t>04/07/2019</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p>
            <a:fld id="{217CB0AD-B9A6-4F39-98BB-A9312E14D6DF}" type="slidenum">
              <a:rPr lang="es-VE" smtClean="0"/>
              <a:pPr/>
              <a:t>‹Nº›</a:t>
            </a:fld>
            <a:endParaRPr lang="es-V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B1A6B31-8E78-43A9-96DD-322CC07BEE40}" type="datetimeFigureOut">
              <a:rPr lang="es-VE" smtClean="0"/>
              <a:pPr/>
              <a:t>04/07/2019</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217CB0AD-B9A6-4F39-98BB-A9312E14D6DF}" type="slidenum">
              <a:rPr lang="es-VE" smtClean="0"/>
              <a:pPr/>
              <a:t>‹Nº›</a:t>
            </a:fld>
            <a:endParaRPr lang="es-V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B1A6B31-8E78-43A9-96DD-322CC07BEE40}" type="datetimeFigureOut">
              <a:rPr lang="es-VE" smtClean="0"/>
              <a:pPr/>
              <a:t>04/07/2019</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217CB0AD-B9A6-4F39-98BB-A9312E14D6DF}" type="slidenum">
              <a:rPr lang="es-VE" smtClean="0"/>
              <a:pPr/>
              <a:t>‹Nº›</a:t>
            </a:fld>
            <a:endParaRPr lang="es-V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B1A6B31-8E78-43A9-96DD-322CC07BEE40}" type="datetimeFigureOut">
              <a:rPr lang="es-VE" smtClean="0"/>
              <a:pPr/>
              <a:t>04/07/2019</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217CB0AD-B9A6-4F39-98BB-A9312E14D6DF}" type="slidenum">
              <a:rPr lang="es-VE" smtClean="0"/>
              <a:pPr/>
              <a:t>‹Nº›</a:t>
            </a:fld>
            <a:endParaRPr lang="es-V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1A6B31-8E78-43A9-96DD-322CC07BEE40}" type="datetimeFigureOut">
              <a:rPr lang="es-VE" smtClean="0"/>
              <a:pPr/>
              <a:t>04/07/2019</a:t>
            </a:fld>
            <a:endParaRPr lang="es-V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7CB0AD-B9A6-4F39-98BB-A9312E14D6DF}" type="slidenum">
              <a:rPr lang="es-VE" smtClean="0"/>
              <a:pPr/>
              <a:t>‹Nº›</a:t>
            </a:fld>
            <a:endParaRPr lang="es-V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diagramData" Target="../diagrams/data14.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17" Type="http://schemas.microsoft.com/office/2007/relationships/diagramDrawing" Target="../diagrams/drawing14.xml"/><Relationship Id="rId2" Type="http://schemas.openxmlformats.org/officeDocument/2006/relationships/notesSlide" Target="../notesSlides/notesSlide16.xml"/><Relationship Id="rId16" Type="http://schemas.openxmlformats.org/officeDocument/2006/relationships/diagramColors" Target="../diagrams/colors14.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5" Type="http://schemas.openxmlformats.org/officeDocument/2006/relationships/diagramQuickStyle" Target="../diagrams/quickStyle14.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 Id="rId1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diagramData" Target="../diagrams/data17.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17" Type="http://schemas.microsoft.com/office/2007/relationships/diagramDrawing" Target="../diagrams/drawing17.xml"/><Relationship Id="rId2" Type="http://schemas.openxmlformats.org/officeDocument/2006/relationships/notesSlide" Target="../notesSlides/notesSlide17.xml"/><Relationship Id="rId16" Type="http://schemas.openxmlformats.org/officeDocument/2006/relationships/diagramColors" Target="../diagrams/colors17.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5" Type="http://schemas.openxmlformats.org/officeDocument/2006/relationships/diagramQuickStyle" Target="../diagrams/quickStyle17.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 Id="rId14" Type="http://schemas.openxmlformats.org/officeDocument/2006/relationships/diagramLayout" Target="../diagrams/layout17.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19.xml"/><Relationship Id="rId13" Type="http://schemas.openxmlformats.org/officeDocument/2006/relationships/diagramData" Target="../diagrams/data20.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17" Type="http://schemas.microsoft.com/office/2007/relationships/diagramDrawing" Target="../diagrams/drawing20.xml"/><Relationship Id="rId2" Type="http://schemas.openxmlformats.org/officeDocument/2006/relationships/notesSlide" Target="../notesSlides/notesSlide18.xml"/><Relationship Id="rId16" Type="http://schemas.openxmlformats.org/officeDocument/2006/relationships/diagramColors" Target="../diagrams/colors20.xml"/><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5" Type="http://schemas.openxmlformats.org/officeDocument/2006/relationships/diagramQuickStyle" Target="../diagrams/quickStyle20.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 Id="rId14" Type="http://schemas.openxmlformats.org/officeDocument/2006/relationships/diagramLayout" Target="../diagrams/layout2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MAPA DE CH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76"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604652" y="3189138"/>
            <a:ext cx="8033906" cy="1813302"/>
          </a:xfrm>
          <a:solidFill>
            <a:srgbClr val="FFFF00"/>
          </a:solidFill>
          <a:ln>
            <a:solidFill>
              <a:srgbClr val="FFFF00"/>
            </a:solidFill>
          </a:ln>
        </p:spPr>
        <p:txBody>
          <a:bodyPr>
            <a:normAutofit fontScale="90000"/>
          </a:bodyPr>
          <a:lstStyle/>
          <a:p>
            <a:pPr algn="just"/>
            <a:r>
              <a:rPr lang="es-ES" sz="2400" dirty="0" smtClean="0"/>
              <a:t>En</a:t>
            </a:r>
            <a:r>
              <a:rPr lang="es-ES" sz="2400" b="1" dirty="0" smtClean="0"/>
              <a:t> </a:t>
            </a:r>
            <a:r>
              <a:rPr lang="es-ES" sz="2400" dirty="0"/>
              <a:t>1988, el grupo colaborativo de hipertensión sistólica en China inició el ensayo de </a:t>
            </a:r>
            <a:r>
              <a:rPr lang="es-ES" sz="2400" dirty="0" smtClean="0"/>
              <a:t>Syst-china </a:t>
            </a:r>
            <a:r>
              <a:rPr lang="es-ES" sz="2400" dirty="0"/>
              <a:t>controlado con placebo para investigar si el tratamiento farmacológico antihipertensivo podría reducir la incidencia de accidente cerebrovascular fatal y no fatal en pacientes chinos mayores con hipertensión sistólica aislada.</a:t>
            </a:r>
            <a:endParaRPr lang="es-VE" sz="2400" dirty="0">
              <a:latin typeface="+mn-lt"/>
            </a:endParaRPr>
          </a:p>
        </p:txBody>
      </p:sp>
      <p:sp>
        <p:nvSpPr>
          <p:cNvPr id="7" name="Rectángulo 6"/>
          <p:cNvSpPr/>
          <p:nvPr/>
        </p:nvSpPr>
        <p:spPr>
          <a:xfrm>
            <a:off x="4066558" y="5100636"/>
            <a:ext cx="4572000" cy="923330"/>
          </a:xfrm>
          <a:prstGeom prst="rect">
            <a:avLst/>
          </a:prstGeom>
          <a:solidFill>
            <a:srgbClr val="FFFF00"/>
          </a:solidFill>
          <a:ln w="19050">
            <a:solidFill>
              <a:schemeClr val="tx1"/>
            </a:solidFill>
          </a:ln>
        </p:spPr>
        <p:txBody>
          <a:bodyPr>
            <a:spAutoFit/>
          </a:bodyPr>
          <a:lstStyle/>
          <a:p>
            <a:r>
              <a:rPr lang="es-ES" b="1" dirty="0"/>
              <a:t>Puntos de corte: </a:t>
            </a:r>
            <a:r>
              <a:rPr lang="es-ES" dirty="0"/>
              <a:t>PAS </a:t>
            </a:r>
            <a:r>
              <a:rPr lang="es-VE" dirty="0"/>
              <a:t>promedio 160-219 mmHg </a:t>
            </a:r>
            <a:br>
              <a:rPr lang="es-VE" dirty="0"/>
            </a:br>
            <a:r>
              <a:rPr lang="es-VE" dirty="0"/>
              <a:t>                             </a:t>
            </a:r>
            <a:r>
              <a:rPr lang="es-VE" dirty="0" smtClean="0"/>
              <a:t>  PAD </a:t>
            </a:r>
            <a:r>
              <a:rPr lang="es-VE" dirty="0"/>
              <a:t>inferior a 95 mmHg</a:t>
            </a:r>
            <a:r>
              <a:rPr lang="es-ES" dirty="0"/>
              <a:t>  </a:t>
            </a:r>
            <a:r>
              <a:rPr lang="es-VE" dirty="0"/>
              <a:t/>
            </a:r>
            <a:br>
              <a:rPr lang="es-VE" dirty="0"/>
            </a:br>
            <a:r>
              <a:rPr lang="es-VE" b="1" dirty="0"/>
              <a:t> </a:t>
            </a:r>
            <a:endParaRPr lang="es-VE" dirty="0"/>
          </a:p>
        </p:txBody>
      </p:sp>
      <p:pic>
        <p:nvPicPr>
          <p:cNvPr id="4" name="Imagen 3"/>
          <p:cNvPicPr>
            <a:picLocks noChangeAspect="1"/>
          </p:cNvPicPr>
          <p:nvPr/>
        </p:nvPicPr>
        <p:blipFill rotWithShape="1">
          <a:blip r:embed="rId4"/>
          <a:srcRect l="19968" t="22346" r="22828" b="58088"/>
          <a:stretch/>
        </p:blipFill>
        <p:spPr>
          <a:xfrm>
            <a:off x="539671" y="237956"/>
            <a:ext cx="8033906" cy="2191243"/>
          </a:xfrm>
          <a:prstGeom prst="rect">
            <a:avLst/>
          </a:prstGeom>
          <a:ln w="28575">
            <a:solidFill>
              <a:srgbClr val="00B0F0"/>
            </a:solidFill>
          </a:ln>
        </p:spPr>
      </p:pic>
      <p:sp>
        <p:nvSpPr>
          <p:cNvPr id="8" name="Rectángulo 7"/>
          <p:cNvSpPr/>
          <p:nvPr/>
        </p:nvSpPr>
        <p:spPr>
          <a:xfrm>
            <a:off x="426720" y="5100636"/>
            <a:ext cx="2766624" cy="923330"/>
          </a:xfrm>
          <a:prstGeom prst="rect">
            <a:avLst/>
          </a:prstGeom>
          <a:solidFill>
            <a:srgbClr val="FFFF00"/>
          </a:solidFill>
          <a:ln w="19050">
            <a:solidFill>
              <a:srgbClr val="FF0000"/>
            </a:solidFill>
          </a:ln>
        </p:spPr>
        <p:txBody>
          <a:bodyPr wrap="square">
            <a:spAutoFit/>
          </a:bodyPr>
          <a:lstStyle/>
          <a:p>
            <a:pPr algn="ctr"/>
            <a:r>
              <a:rPr lang="es-VE" b="1" dirty="0" smtClean="0"/>
              <a:t>Incluyó 2394  Pacientes </a:t>
            </a:r>
          </a:p>
          <a:p>
            <a:pPr algn="ctr"/>
            <a:r>
              <a:rPr lang="es-VE" dirty="0" smtClean="0"/>
              <a:t>Activo (n= 1253)</a:t>
            </a:r>
          </a:p>
          <a:p>
            <a:pPr algn="ctr"/>
            <a:r>
              <a:rPr lang="es-VE" dirty="0" smtClean="0"/>
              <a:t>Placebo (n=1141)</a:t>
            </a:r>
            <a:endParaRPr lang="es-VE" dirty="0"/>
          </a:p>
        </p:txBody>
      </p:sp>
      <p:sp>
        <p:nvSpPr>
          <p:cNvPr id="9" name="Rectángulo 8"/>
          <p:cNvSpPr/>
          <p:nvPr/>
        </p:nvSpPr>
        <p:spPr>
          <a:xfrm>
            <a:off x="1219389" y="6115744"/>
            <a:ext cx="6674468" cy="646331"/>
          </a:xfrm>
          <a:prstGeom prst="rect">
            <a:avLst/>
          </a:prstGeom>
          <a:solidFill>
            <a:srgbClr val="FF0000"/>
          </a:solidFill>
          <a:ln w="19050">
            <a:solidFill>
              <a:srgbClr val="FF0000"/>
            </a:solidFill>
          </a:ln>
        </p:spPr>
        <p:txBody>
          <a:bodyPr wrap="square">
            <a:spAutoFit/>
          </a:bodyPr>
          <a:lstStyle/>
          <a:p>
            <a:pPr algn="ctr"/>
            <a:r>
              <a:rPr lang="es-VE" b="1" dirty="0"/>
              <a:t>Nitrendipina (10-40mg/día), con la posibilidad de adicionar </a:t>
            </a:r>
            <a:r>
              <a:rPr lang="es-VE" b="1" dirty="0" smtClean="0"/>
              <a:t>Captopril  </a:t>
            </a:r>
            <a:r>
              <a:rPr lang="es-VE" b="1" dirty="0"/>
              <a:t>(12,5-50mg/día) y /o hidroclorotiazida (12.5mg/día). </a:t>
            </a:r>
            <a:endParaRPr lang="es-VE" dirty="0"/>
          </a:p>
        </p:txBody>
      </p:sp>
    </p:spTree>
    <p:extLst>
      <p:ext uri="{BB962C8B-B14F-4D97-AF65-F5344CB8AC3E}">
        <p14:creationId xmlns:p14="http://schemas.microsoft.com/office/powerpoint/2010/main" val="389368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483768" y="260648"/>
            <a:ext cx="4536504" cy="792088"/>
          </a:xfrm>
          <a:prstGeom prst="rect">
            <a:avLst/>
          </a:prstGeom>
          <a:solidFill>
            <a:schemeClr val="accent1">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200" b="1" dirty="0" smtClean="0">
                <a:solidFill>
                  <a:schemeClr val="tx1"/>
                </a:solidFill>
                <a:latin typeface="Times New Roman" panose="02020603050405020304" pitchFamily="18" charset="0"/>
                <a:ea typeface="Tahoma" pitchFamily="34" charset="0"/>
                <a:cs typeface="Times New Roman" panose="02020603050405020304" pitchFamily="18" charset="0"/>
              </a:rPr>
              <a:t>Introducción </a:t>
            </a:r>
            <a:endParaRPr kumimoji="0" lang="es-ES" sz="4200" b="1" i="0" u="none" strike="noStrike" kern="1200" cap="none" spc="0" normalizeH="0" baseline="0" noProof="0" dirty="0">
              <a:ln>
                <a:noFill/>
              </a:ln>
              <a:solidFill>
                <a:schemeClr val="tx1"/>
              </a:solidFill>
              <a:effectLst/>
              <a:uLnTx/>
              <a:uFillTx/>
              <a:latin typeface="Times New Roman" panose="02020603050405020304" pitchFamily="18" charset="0"/>
              <a:ea typeface="Tahoma" pitchFamily="34" charset="0"/>
              <a:cs typeface="Times New Roman" panose="02020603050405020304" pitchFamily="18" charset="0"/>
            </a:endParaRPr>
          </a:p>
        </p:txBody>
      </p:sp>
      <p:graphicFrame>
        <p:nvGraphicFramePr>
          <p:cNvPr id="5" name="Diagrama 4"/>
          <p:cNvGraphicFramePr/>
          <p:nvPr>
            <p:extLst>
              <p:ext uri="{D42A27DB-BD31-4B8C-83A1-F6EECF244321}">
                <p14:modId xmlns:p14="http://schemas.microsoft.com/office/powerpoint/2010/main" val="815168611"/>
              </p:ext>
            </p:extLst>
          </p:nvPr>
        </p:nvGraphicFramePr>
        <p:xfrm>
          <a:off x="971600" y="1340768"/>
          <a:ext cx="734481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2061280" y="6453336"/>
            <a:ext cx="7092280" cy="323165"/>
          </a:xfrm>
          <a:prstGeom prst="rect">
            <a:avLst/>
          </a:prstGeom>
        </p:spPr>
        <p:txBody>
          <a:bodyPr wrap="square">
            <a:spAutoFit/>
          </a:bodyPr>
          <a:lstStyle/>
          <a:p>
            <a:pPr algn="r"/>
            <a:r>
              <a:rPr lang="es-VE" sz="1500" b="1" dirty="0" err="1" smtClean="0"/>
              <a:t>Blood</a:t>
            </a:r>
            <a:r>
              <a:rPr lang="es-VE" sz="1500" b="1" dirty="0" smtClean="0"/>
              <a:t> </a:t>
            </a:r>
            <a:r>
              <a:rPr lang="es-VE" sz="1500" b="1" dirty="0" err="1" smtClean="0"/>
              <a:t>Pressure</a:t>
            </a:r>
            <a:r>
              <a:rPr lang="es-VE" sz="1500" b="1" dirty="0" smtClean="0"/>
              <a:t> 2004; 13: 137-143</a:t>
            </a:r>
            <a:endParaRPr lang="es-VE" sz="1500" b="1" dirty="0"/>
          </a:p>
        </p:txBody>
      </p:sp>
    </p:spTree>
    <p:extLst>
      <p:ext uri="{BB962C8B-B14F-4D97-AF65-F5344CB8AC3E}">
        <p14:creationId xmlns:p14="http://schemas.microsoft.com/office/powerpoint/2010/main" val="637720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483768" y="260648"/>
            <a:ext cx="4536504" cy="792088"/>
          </a:xfrm>
          <a:prstGeom prst="rect">
            <a:avLst/>
          </a:prstGeom>
          <a:solidFill>
            <a:schemeClr val="accent1">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200" b="1" dirty="0" smtClean="0">
                <a:solidFill>
                  <a:schemeClr val="tx1"/>
                </a:solidFill>
                <a:latin typeface="Times New Roman" panose="02020603050405020304" pitchFamily="18" charset="0"/>
                <a:ea typeface="Tahoma" pitchFamily="34" charset="0"/>
                <a:cs typeface="Times New Roman" panose="02020603050405020304" pitchFamily="18" charset="0"/>
              </a:rPr>
              <a:t>Introducción </a:t>
            </a:r>
            <a:endParaRPr kumimoji="0" lang="es-ES" sz="4200" b="1" i="0" u="none" strike="noStrike" kern="1200" cap="none" spc="0" normalizeH="0" baseline="0" noProof="0" dirty="0">
              <a:ln>
                <a:noFill/>
              </a:ln>
              <a:solidFill>
                <a:schemeClr val="tx1"/>
              </a:solidFill>
              <a:effectLst/>
              <a:uLnTx/>
              <a:uFillTx/>
              <a:latin typeface="Times New Roman" panose="02020603050405020304" pitchFamily="18" charset="0"/>
              <a:ea typeface="Tahoma" pitchFamily="34" charset="0"/>
              <a:cs typeface="Times New Roman" panose="02020603050405020304" pitchFamily="18" charset="0"/>
            </a:endParaRPr>
          </a:p>
        </p:txBody>
      </p:sp>
      <p:sp>
        <p:nvSpPr>
          <p:cNvPr id="6" name="3 Rectángulo"/>
          <p:cNvSpPr/>
          <p:nvPr/>
        </p:nvSpPr>
        <p:spPr>
          <a:xfrm>
            <a:off x="2061280" y="6453336"/>
            <a:ext cx="7092280" cy="323165"/>
          </a:xfrm>
          <a:prstGeom prst="rect">
            <a:avLst/>
          </a:prstGeom>
        </p:spPr>
        <p:txBody>
          <a:bodyPr wrap="square">
            <a:spAutoFit/>
          </a:bodyPr>
          <a:lstStyle/>
          <a:p>
            <a:pPr algn="r"/>
            <a:r>
              <a:rPr lang="es-VE" sz="1500" b="1" dirty="0" err="1" smtClean="0"/>
              <a:t>Blood</a:t>
            </a:r>
            <a:r>
              <a:rPr lang="es-VE" sz="1500" b="1" dirty="0" smtClean="0"/>
              <a:t> </a:t>
            </a:r>
            <a:r>
              <a:rPr lang="es-VE" sz="1500" b="1" dirty="0" err="1" smtClean="0"/>
              <a:t>Pressure</a:t>
            </a:r>
            <a:r>
              <a:rPr lang="es-VE" sz="1500" b="1" dirty="0" smtClean="0"/>
              <a:t> 2004; 13: 137-143</a:t>
            </a:r>
            <a:endParaRPr lang="es-VE" sz="1500" b="1" dirty="0"/>
          </a:p>
        </p:txBody>
      </p:sp>
      <p:graphicFrame>
        <p:nvGraphicFramePr>
          <p:cNvPr id="2" name="Diagrama 1"/>
          <p:cNvGraphicFramePr/>
          <p:nvPr>
            <p:extLst>
              <p:ext uri="{D42A27DB-BD31-4B8C-83A1-F6EECF244321}">
                <p14:modId xmlns:p14="http://schemas.microsoft.com/office/powerpoint/2010/main" val="975215955"/>
              </p:ext>
            </p:extLst>
          </p:nvPr>
        </p:nvGraphicFramePr>
        <p:xfrm>
          <a:off x="827584" y="1700808"/>
          <a:ext cx="7272808"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5151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483768" y="260648"/>
            <a:ext cx="4536504" cy="792088"/>
          </a:xfrm>
          <a:prstGeom prst="rect">
            <a:avLst/>
          </a:prstGeom>
          <a:solidFill>
            <a:schemeClr val="accent1">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200" b="1" dirty="0" smtClean="0">
                <a:solidFill>
                  <a:schemeClr val="tx1"/>
                </a:solidFill>
                <a:latin typeface="Times New Roman" panose="02020603050405020304" pitchFamily="18" charset="0"/>
                <a:ea typeface="Tahoma" pitchFamily="34" charset="0"/>
                <a:cs typeface="Times New Roman" panose="02020603050405020304" pitchFamily="18" charset="0"/>
              </a:rPr>
              <a:t>Introducción </a:t>
            </a:r>
            <a:endParaRPr kumimoji="0" lang="es-ES" sz="4200" b="1" i="0" u="none" strike="noStrike" kern="1200" cap="none" spc="0" normalizeH="0" baseline="0" noProof="0" dirty="0">
              <a:ln>
                <a:noFill/>
              </a:ln>
              <a:solidFill>
                <a:schemeClr val="tx1"/>
              </a:solidFill>
              <a:effectLst/>
              <a:uLnTx/>
              <a:uFillTx/>
              <a:latin typeface="Times New Roman" panose="02020603050405020304" pitchFamily="18" charset="0"/>
              <a:ea typeface="Tahoma" pitchFamily="34" charset="0"/>
              <a:cs typeface="Times New Roman" panose="02020603050405020304" pitchFamily="18" charset="0"/>
            </a:endParaRPr>
          </a:p>
        </p:txBody>
      </p:sp>
      <p:sp>
        <p:nvSpPr>
          <p:cNvPr id="6" name="3 Rectángulo"/>
          <p:cNvSpPr/>
          <p:nvPr/>
        </p:nvSpPr>
        <p:spPr>
          <a:xfrm>
            <a:off x="2061280" y="6453336"/>
            <a:ext cx="7092280" cy="323165"/>
          </a:xfrm>
          <a:prstGeom prst="rect">
            <a:avLst/>
          </a:prstGeom>
        </p:spPr>
        <p:txBody>
          <a:bodyPr wrap="square">
            <a:spAutoFit/>
          </a:bodyPr>
          <a:lstStyle/>
          <a:p>
            <a:pPr algn="r"/>
            <a:r>
              <a:rPr lang="es-VE" sz="1500" b="1" dirty="0" err="1" smtClean="0"/>
              <a:t>Blood</a:t>
            </a:r>
            <a:r>
              <a:rPr lang="es-VE" sz="1500" b="1" dirty="0" smtClean="0"/>
              <a:t> </a:t>
            </a:r>
            <a:r>
              <a:rPr lang="es-VE" sz="1500" b="1" dirty="0" err="1" smtClean="0"/>
              <a:t>Pressure</a:t>
            </a:r>
            <a:r>
              <a:rPr lang="es-VE" sz="1500" b="1" dirty="0" smtClean="0"/>
              <a:t> 2004; 13: 137-143</a:t>
            </a:r>
            <a:endParaRPr lang="es-VE" sz="1500" b="1" dirty="0"/>
          </a:p>
        </p:txBody>
      </p:sp>
      <p:graphicFrame>
        <p:nvGraphicFramePr>
          <p:cNvPr id="2" name="Diagrama 1"/>
          <p:cNvGraphicFramePr/>
          <p:nvPr>
            <p:extLst>
              <p:ext uri="{D42A27DB-BD31-4B8C-83A1-F6EECF244321}">
                <p14:modId xmlns:p14="http://schemas.microsoft.com/office/powerpoint/2010/main" val="1766497458"/>
              </p:ext>
            </p:extLst>
          </p:nvPr>
        </p:nvGraphicFramePr>
        <p:xfrm>
          <a:off x="1115616" y="1556792"/>
          <a:ext cx="7056784" cy="5075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5948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483768" y="260648"/>
            <a:ext cx="4536504" cy="792088"/>
          </a:xfrm>
          <a:prstGeom prst="rect">
            <a:avLst/>
          </a:prstGeom>
          <a:solidFill>
            <a:schemeClr val="accent1">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200" b="1" dirty="0" smtClean="0">
                <a:solidFill>
                  <a:schemeClr val="tx1"/>
                </a:solidFill>
                <a:latin typeface="Times New Roman" panose="02020603050405020304" pitchFamily="18" charset="0"/>
                <a:ea typeface="Tahoma" pitchFamily="34" charset="0"/>
                <a:cs typeface="Times New Roman" panose="02020603050405020304" pitchFamily="18" charset="0"/>
              </a:rPr>
              <a:t>Introducción </a:t>
            </a:r>
            <a:endParaRPr kumimoji="0" lang="es-ES" sz="4200" b="1" i="0" u="none" strike="noStrike" kern="1200" cap="none" spc="0" normalizeH="0" baseline="0" noProof="0" dirty="0">
              <a:ln>
                <a:noFill/>
              </a:ln>
              <a:solidFill>
                <a:schemeClr val="tx1"/>
              </a:solidFill>
              <a:effectLst/>
              <a:uLnTx/>
              <a:uFillTx/>
              <a:latin typeface="Times New Roman" panose="02020603050405020304" pitchFamily="18" charset="0"/>
              <a:ea typeface="Tahoma" pitchFamily="34" charset="0"/>
              <a:cs typeface="Times New Roman" panose="02020603050405020304" pitchFamily="18" charset="0"/>
            </a:endParaRPr>
          </a:p>
        </p:txBody>
      </p:sp>
      <p:sp>
        <p:nvSpPr>
          <p:cNvPr id="6" name="3 Rectángulo"/>
          <p:cNvSpPr/>
          <p:nvPr/>
        </p:nvSpPr>
        <p:spPr>
          <a:xfrm>
            <a:off x="2061280" y="6453336"/>
            <a:ext cx="7092280" cy="323165"/>
          </a:xfrm>
          <a:prstGeom prst="rect">
            <a:avLst/>
          </a:prstGeom>
        </p:spPr>
        <p:txBody>
          <a:bodyPr wrap="square">
            <a:spAutoFit/>
          </a:bodyPr>
          <a:lstStyle/>
          <a:p>
            <a:pPr algn="r"/>
            <a:r>
              <a:rPr lang="es-VE" sz="1500" b="1" dirty="0" err="1" smtClean="0"/>
              <a:t>Blood</a:t>
            </a:r>
            <a:r>
              <a:rPr lang="es-VE" sz="1500" b="1" dirty="0" smtClean="0"/>
              <a:t> </a:t>
            </a:r>
            <a:r>
              <a:rPr lang="es-VE" sz="1500" b="1" dirty="0" err="1" smtClean="0"/>
              <a:t>Pressure</a:t>
            </a:r>
            <a:r>
              <a:rPr lang="es-VE" sz="1500" b="1" dirty="0" smtClean="0"/>
              <a:t> 2004; 13: 137-143</a:t>
            </a:r>
            <a:endParaRPr lang="es-VE" sz="1500" b="1" dirty="0"/>
          </a:p>
        </p:txBody>
      </p:sp>
      <p:graphicFrame>
        <p:nvGraphicFramePr>
          <p:cNvPr id="3" name="Diagrama 2"/>
          <p:cNvGraphicFramePr/>
          <p:nvPr>
            <p:extLst>
              <p:ext uri="{D42A27DB-BD31-4B8C-83A1-F6EECF244321}">
                <p14:modId xmlns:p14="http://schemas.microsoft.com/office/powerpoint/2010/main" val="2815488276"/>
              </p:ext>
            </p:extLst>
          </p:nvPr>
        </p:nvGraphicFramePr>
        <p:xfrm>
          <a:off x="323528" y="1268760"/>
          <a:ext cx="8568952"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5339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2483768" y="260648"/>
            <a:ext cx="4536504" cy="792088"/>
          </a:xfrm>
          <a:prstGeom prst="rect">
            <a:avLst/>
          </a:prstGeom>
          <a:solidFill>
            <a:schemeClr val="accent1">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200" b="1" dirty="0" smtClean="0">
                <a:solidFill>
                  <a:schemeClr val="tx1"/>
                </a:solidFill>
                <a:latin typeface="Times New Roman" panose="02020603050405020304" pitchFamily="18" charset="0"/>
                <a:ea typeface="Tahoma" pitchFamily="34" charset="0"/>
                <a:cs typeface="Times New Roman" panose="02020603050405020304" pitchFamily="18" charset="0"/>
              </a:rPr>
              <a:t>Metodología </a:t>
            </a:r>
            <a:endParaRPr kumimoji="0" lang="es-ES" sz="4200" b="1" i="0" u="none" strike="noStrike" kern="1200" cap="none" spc="0" normalizeH="0" baseline="0" noProof="0" dirty="0">
              <a:ln>
                <a:noFill/>
              </a:ln>
              <a:solidFill>
                <a:schemeClr val="tx1"/>
              </a:solidFill>
              <a:effectLst/>
              <a:uLnTx/>
              <a:uFillTx/>
              <a:latin typeface="Times New Roman" panose="02020603050405020304" pitchFamily="18" charset="0"/>
              <a:ea typeface="Tahoma" pitchFamily="34" charset="0"/>
              <a:cs typeface="Times New Roman" panose="02020603050405020304" pitchFamily="18" charset="0"/>
            </a:endParaRP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0848"/>
            <a:ext cx="9144000" cy="28083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90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2483768" y="260648"/>
            <a:ext cx="4536504" cy="792088"/>
          </a:xfrm>
          <a:prstGeom prst="rect">
            <a:avLst/>
          </a:prstGeom>
          <a:solidFill>
            <a:schemeClr val="accent1">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200" b="1" dirty="0" smtClean="0">
                <a:solidFill>
                  <a:schemeClr val="tx1"/>
                </a:solidFill>
                <a:latin typeface="Times New Roman" panose="02020603050405020304" pitchFamily="18" charset="0"/>
                <a:ea typeface="Tahoma" pitchFamily="34" charset="0"/>
                <a:cs typeface="Times New Roman" panose="02020603050405020304" pitchFamily="18" charset="0"/>
              </a:rPr>
              <a:t>Metodología </a:t>
            </a:r>
            <a:endParaRPr kumimoji="0" lang="es-ES" sz="4200" b="1" i="0" u="none" strike="noStrike" kern="1200" cap="none" spc="0" normalizeH="0" baseline="0" noProof="0" dirty="0">
              <a:ln>
                <a:noFill/>
              </a:ln>
              <a:solidFill>
                <a:schemeClr val="tx1"/>
              </a:solidFill>
              <a:effectLst/>
              <a:uLnTx/>
              <a:uFillTx/>
              <a:latin typeface="Times New Roman" panose="02020603050405020304" pitchFamily="18" charset="0"/>
              <a:ea typeface="Tahoma" pitchFamily="34" charset="0"/>
              <a:cs typeface="Times New Roman" panose="02020603050405020304" pitchFamily="18" charset="0"/>
            </a:endParaRPr>
          </a:p>
        </p:txBody>
      </p:sp>
      <p:sp>
        <p:nvSpPr>
          <p:cNvPr id="4" name="3 Rectángulo"/>
          <p:cNvSpPr/>
          <p:nvPr/>
        </p:nvSpPr>
        <p:spPr>
          <a:xfrm>
            <a:off x="2061280" y="6562219"/>
            <a:ext cx="7092280" cy="323165"/>
          </a:xfrm>
          <a:prstGeom prst="rect">
            <a:avLst/>
          </a:prstGeom>
        </p:spPr>
        <p:txBody>
          <a:bodyPr wrap="square">
            <a:spAutoFit/>
          </a:bodyPr>
          <a:lstStyle/>
          <a:p>
            <a:pPr algn="r"/>
            <a:r>
              <a:rPr lang="es-VE" sz="1500" dirty="0"/>
              <a:t>THE LANCET • </a:t>
            </a:r>
            <a:r>
              <a:rPr lang="es-VE" sz="1500" dirty="0" err="1"/>
              <a:t>Vol</a:t>
            </a:r>
            <a:r>
              <a:rPr lang="es-VE" sz="1500" dirty="0"/>
              <a:t> 354 • </a:t>
            </a:r>
            <a:r>
              <a:rPr lang="es-VE" sz="1500" dirty="0" err="1"/>
              <a:t>November</a:t>
            </a:r>
            <a:r>
              <a:rPr lang="es-VE" sz="1500" dirty="0"/>
              <a:t> 20, 1999</a:t>
            </a:r>
            <a:endParaRPr lang="es-VE" sz="1500" b="1" dirty="0"/>
          </a:p>
        </p:txBody>
      </p:sp>
      <p:graphicFrame>
        <p:nvGraphicFramePr>
          <p:cNvPr id="2" name="Diagrama 1"/>
          <p:cNvGraphicFramePr/>
          <p:nvPr>
            <p:extLst>
              <p:ext uri="{D42A27DB-BD31-4B8C-83A1-F6EECF244321}">
                <p14:modId xmlns:p14="http://schemas.microsoft.com/office/powerpoint/2010/main" val="1083691438"/>
              </p:ext>
            </p:extLst>
          </p:nvPr>
        </p:nvGraphicFramePr>
        <p:xfrm>
          <a:off x="395536" y="1124744"/>
          <a:ext cx="8568952"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8051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 Rectángulo"/>
          <p:cNvSpPr/>
          <p:nvPr/>
        </p:nvSpPr>
        <p:spPr>
          <a:xfrm>
            <a:off x="2061280" y="6562219"/>
            <a:ext cx="7092280" cy="323165"/>
          </a:xfrm>
          <a:prstGeom prst="rect">
            <a:avLst/>
          </a:prstGeom>
        </p:spPr>
        <p:txBody>
          <a:bodyPr wrap="square">
            <a:spAutoFit/>
          </a:bodyPr>
          <a:lstStyle/>
          <a:p>
            <a:pPr algn="r"/>
            <a:r>
              <a:rPr lang="es-VE" sz="1500" dirty="0"/>
              <a:t>THE LANCET • </a:t>
            </a:r>
            <a:r>
              <a:rPr lang="es-VE" sz="1500" dirty="0" err="1"/>
              <a:t>Vol</a:t>
            </a:r>
            <a:r>
              <a:rPr lang="es-VE" sz="1500" dirty="0"/>
              <a:t> 354 • </a:t>
            </a:r>
            <a:r>
              <a:rPr lang="es-VE" sz="1500" dirty="0" err="1"/>
              <a:t>November</a:t>
            </a:r>
            <a:r>
              <a:rPr lang="es-VE" sz="1500" dirty="0"/>
              <a:t> 20, 1999</a:t>
            </a:r>
            <a:endParaRPr lang="es-VE" sz="1500" b="1" dirty="0"/>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609470"/>
            <a:ext cx="7848872" cy="4483825"/>
          </a:xfrm>
          <a:prstGeom prst="rect">
            <a:avLst/>
          </a:prstGeom>
        </p:spPr>
      </p:pic>
      <p:sp>
        <p:nvSpPr>
          <p:cNvPr id="11" name="1 Título"/>
          <p:cNvSpPr txBox="1">
            <a:spLocks/>
          </p:cNvSpPr>
          <p:nvPr/>
        </p:nvSpPr>
        <p:spPr>
          <a:xfrm>
            <a:off x="2483768" y="260648"/>
            <a:ext cx="4536504" cy="792088"/>
          </a:xfrm>
          <a:prstGeom prst="rect">
            <a:avLst/>
          </a:prstGeom>
          <a:solidFill>
            <a:schemeClr val="accent1">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200" b="1" dirty="0" smtClean="0">
                <a:solidFill>
                  <a:schemeClr val="tx1"/>
                </a:solidFill>
                <a:latin typeface="Times New Roman" panose="02020603050405020304" pitchFamily="18" charset="0"/>
                <a:ea typeface="Tahoma" pitchFamily="34" charset="0"/>
                <a:cs typeface="Times New Roman" panose="02020603050405020304" pitchFamily="18" charset="0"/>
              </a:rPr>
              <a:t>Metodología </a:t>
            </a:r>
            <a:endParaRPr kumimoji="0" lang="es-ES" sz="4200" b="1" i="0" u="none" strike="noStrike" kern="1200" cap="none" spc="0" normalizeH="0" baseline="0" noProof="0" dirty="0">
              <a:ln>
                <a:noFill/>
              </a:ln>
              <a:solidFill>
                <a:schemeClr val="tx1"/>
              </a:solidFill>
              <a:effectLst/>
              <a:uLnTx/>
              <a:uFillTx/>
              <a:latin typeface="Times New Roman" panose="02020603050405020304" pitchFamily="18" charset="0"/>
              <a:ea typeface="Tahoma" pitchFamily="34" charset="0"/>
              <a:cs typeface="Times New Roman" panose="02020603050405020304" pitchFamily="18" charset="0"/>
            </a:endParaRPr>
          </a:p>
        </p:txBody>
      </p:sp>
      <p:sp>
        <p:nvSpPr>
          <p:cNvPr id="4" name="Rectángulo 3"/>
          <p:cNvSpPr/>
          <p:nvPr/>
        </p:nvSpPr>
        <p:spPr>
          <a:xfrm>
            <a:off x="1331640" y="2636912"/>
            <a:ext cx="1440160"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solidFill>
                  <a:schemeClr val="tx1"/>
                </a:solidFill>
              </a:rPr>
              <a:t>14 Excluidos</a:t>
            </a:r>
            <a:endParaRPr lang="es-VE" dirty="0">
              <a:solidFill>
                <a:schemeClr val="tx1"/>
              </a:solidFill>
            </a:endParaRPr>
          </a:p>
        </p:txBody>
      </p:sp>
      <p:sp>
        <p:nvSpPr>
          <p:cNvPr id="12" name="Rectángulo 11"/>
          <p:cNvSpPr/>
          <p:nvPr/>
        </p:nvSpPr>
        <p:spPr>
          <a:xfrm>
            <a:off x="3635896" y="1700808"/>
            <a:ext cx="1872208"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solidFill>
                  <a:schemeClr val="tx1"/>
                </a:solidFill>
              </a:rPr>
              <a:t>6628 pacientes incluidos</a:t>
            </a:r>
            <a:endParaRPr lang="es-VE" dirty="0">
              <a:solidFill>
                <a:schemeClr val="tx1"/>
              </a:solidFill>
            </a:endParaRPr>
          </a:p>
        </p:txBody>
      </p:sp>
      <p:sp>
        <p:nvSpPr>
          <p:cNvPr id="13" name="Rectángulo 12"/>
          <p:cNvSpPr/>
          <p:nvPr/>
        </p:nvSpPr>
        <p:spPr>
          <a:xfrm>
            <a:off x="2123728" y="3376322"/>
            <a:ext cx="4824536" cy="7007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solidFill>
                  <a:schemeClr val="tx1"/>
                </a:solidFill>
              </a:rPr>
              <a:t>6614 pacientes asignados aleatoriamente al tratamiento</a:t>
            </a:r>
            <a:endParaRPr lang="es-VE" dirty="0">
              <a:solidFill>
                <a:schemeClr val="tx1"/>
              </a:solidFill>
            </a:endParaRPr>
          </a:p>
        </p:txBody>
      </p:sp>
      <p:sp>
        <p:nvSpPr>
          <p:cNvPr id="14" name="Rectángulo 13"/>
          <p:cNvSpPr/>
          <p:nvPr/>
        </p:nvSpPr>
        <p:spPr>
          <a:xfrm>
            <a:off x="1331640" y="4835812"/>
            <a:ext cx="1800200" cy="8061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solidFill>
                  <a:schemeClr val="tx1"/>
                </a:solidFill>
              </a:rPr>
              <a:t>2213 asignados al tratamiento convencional </a:t>
            </a:r>
            <a:endParaRPr lang="es-VE" dirty="0">
              <a:solidFill>
                <a:schemeClr val="tx1"/>
              </a:solidFill>
            </a:endParaRPr>
          </a:p>
        </p:txBody>
      </p:sp>
      <p:sp>
        <p:nvSpPr>
          <p:cNvPr id="15" name="Rectángulo 14"/>
          <p:cNvSpPr/>
          <p:nvPr/>
        </p:nvSpPr>
        <p:spPr>
          <a:xfrm>
            <a:off x="3563888" y="4797152"/>
            <a:ext cx="1800200" cy="8061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solidFill>
                  <a:schemeClr val="tx1"/>
                </a:solidFill>
              </a:rPr>
              <a:t>2205 asignados a los IECA</a:t>
            </a:r>
            <a:endParaRPr lang="es-VE" dirty="0">
              <a:solidFill>
                <a:schemeClr val="tx1"/>
              </a:solidFill>
            </a:endParaRPr>
          </a:p>
        </p:txBody>
      </p:sp>
      <p:sp>
        <p:nvSpPr>
          <p:cNvPr id="16" name="Rectángulo 15"/>
          <p:cNvSpPr/>
          <p:nvPr/>
        </p:nvSpPr>
        <p:spPr>
          <a:xfrm>
            <a:off x="5796136" y="4797152"/>
            <a:ext cx="1800200" cy="8061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solidFill>
                  <a:schemeClr val="tx1"/>
                </a:solidFill>
              </a:rPr>
              <a:t>2196 asignados a los calcio antagonistas</a:t>
            </a:r>
            <a:endParaRPr lang="es-VE" dirty="0">
              <a:solidFill>
                <a:schemeClr val="tx1"/>
              </a:solidFill>
            </a:endParaRPr>
          </a:p>
        </p:txBody>
      </p:sp>
    </p:spTree>
    <p:extLst>
      <p:ext uri="{BB962C8B-B14F-4D97-AF65-F5344CB8AC3E}">
        <p14:creationId xmlns:p14="http://schemas.microsoft.com/office/powerpoint/2010/main" val="1200020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483768" y="260648"/>
            <a:ext cx="4536504" cy="792088"/>
          </a:xfrm>
          <a:prstGeom prst="rect">
            <a:avLst/>
          </a:prstGeom>
          <a:solidFill>
            <a:schemeClr val="accent1">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200" b="1" dirty="0" smtClean="0">
                <a:solidFill>
                  <a:schemeClr val="tx1"/>
                </a:solidFill>
                <a:latin typeface="Times New Roman" panose="02020603050405020304" pitchFamily="18" charset="0"/>
                <a:ea typeface="Tahoma" pitchFamily="34" charset="0"/>
                <a:cs typeface="Times New Roman" panose="02020603050405020304" pitchFamily="18" charset="0"/>
              </a:rPr>
              <a:t>Metodología </a:t>
            </a:r>
            <a:endParaRPr kumimoji="0" lang="es-ES" sz="4200" b="1" i="0" u="none" strike="noStrike" kern="1200" cap="none" spc="0" normalizeH="0" baseline="0" noProof="0" dirty="0">
              <a:ln>
                <a:noFill/>
              </a:ln>
              <a:solidFill>
                <a:schemeClr val="tx1"/>
              </a:solidFill>
              <a:effectLst/>
              <a:uLnTx/>
              <a:uFillTx/>
              <a:latin typeface="Times New Roman" panose="02020603050405020304" pitchFamily="18" charset="0"/>
              <a:ea typeface="Tahoma" pitchFamily="34" charset="0"/>
              <a:cs typeface="Times New Roman" panose="02020603050405020304" pitchFamily="18" charset="0"/>
            </a:endParaRPr>
          </a:p>
        </p:txBody>
      </p:sp>
      <p:sp>
        <p:nvSpPr>
          <p:cNvPr id="6" name="3 Rectángulo"/>
          <p:cNvSpPr/>
          <p:nvPr/>
        </p:nvSpPr>
        <p:spPr>
          <a:xfrm>
            <a:off x="2061280" y="6453336"/>
            <a:ext cx="7092280" cy="323165"/>
          </a:xfrm>
          <a:prstGeom prst="rect">
            <a:avLst/>
          </a:prstGeom>
        </p:spPr>
        <p:txBody>
          <a:bodyPr wrap="square">
            <a:spAutoFit/>
          </a:bodyPr>
          <a:lstStyle/>
          <a:p>
            <a:pPr algn="r"/>
            <a:r>
              <a:rPr lang="es-VE" sz="1500" b="1" dirty="0" err="1" smtClean="0"/>
              <a:t>Blood</a:t>
            </a:r>
            <a:r>
              <a:rPr lang="es-VE" sz="1500" b="1" dirty="0" smtClean="0"/>
              <a:t> </a:t>
            </a:r>
            <a:r>
              <a:rPr lang="es-VE" sz="1500" b="1" dirty="0" err="1" smtClean="0"/>
              <a:t>Pressure</a:t>
            </a:r>
            <a:r>
              <a:rPr lang="es-VE" sz="1500" b="1" dirty="0" smtClean="0"/>
              <a:t> 2004; 13: 137-143</a:t>
            </a:r>
            <a:endParaRPr lang="es-VE" sz="1500" b="1" dirty="0"/>
          </a:p>
        </p:txBody>
      </p:sp>
      <p:graphicFrame>
        <p:nvGraphicFramePr>
          <p:cNvPr id="2" name="Diagrama 1"/>
          <p:cNvGraphicFramePr/>
          <p:nvPr>
            <p:extLst>
              <p:ext uri="{D42A27DB-BD31-4B8C-83A1-F6EECF244321}">
                <p14:modId xmlns:p14="http://schemas.microsoft.com/office/powerpoint/2010/main" val="2069332640"/>
              </p:ext>
            </p:extLst>
          </p:nvPr>
        </p:nvGraphicFramePr>
        <p:xfrm>
          <a:off x="827584" y="1412776"/>
          <a:ext cx="7704856"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809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8640"/>
            <a:ext cx="9144000" cy="3378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77072"/>
            <a:ext cx="9144000" cy="2448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0912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Rectángulo"/>
          <p:cNvSpPr/>
          <p:nvPr/>
        </p:nvSpPr>
        <p:spPr>
          <a:xfrm>
            <a:off x="2061280" y="6453336"/>
            <a:ext cx="7092280" cy="323165"/>
          </a:xfrm>
          <a:prstGeom prst="rect">
            <a:avLst/>
          </a:prstGeom>
        </p:spPr>
        <p:txBody>
          <a:bodyPr wrap="square">
            <a:spAutoFit/>
          </a:bodyPr>
          <a:lstStyle/>
          <a:p>
            <a:pPr algn="r"/>
            <a:r>
              <a:rPr lang="es-VE" sz="1500" b="1" dirty="0" err="1" smtClean="0"/>
              <a:t>Blood</a:t>
            </a:r>
            <a:r>
              <a:rPr lang="es-VE" sz="1500" b="1" dirty="0" smtClean="0"/>
              <a:t> </a:t>
            </a:r>
            <a:r>
              <a:rPr lang="es-VE" sz="1500" b="1" dirty="0" err="1" smtClean="0"/>
              <a:t>Pressure</a:t>
            </a:r>
            <a:r>
              <a:rPr lang="es-VE" sz="1500" b="1" dirty="0" smtClean="0"/>
              <a:t> 2004; 13: 137-143</a:t>
            </a:r>
            <a:endParaRPr lang="es-VE" sz="1500" b="1" dirty="0"/>
          </a:p>
        </p:txBody>
      </p:sp>
      <p:graphicFrame>
        <p:nvGraphicFramePr>
          <p:cNvPr id="2" name="Diagrama 1"/>
          <p:cNvGraphicFramePr/>
          <p:nvPr>
            <p:extLst>
              <p:ext uri="{D42A27DB-BD31-4B8C-83A1-F6EECF244321}">
                <p14:modId xmlns:p14="http://schemas.microsoft.com/office/powerpoint/2010/main" val="4106955107"/>
              </p:ext>
            </p:extLst>
          </p:nvPr>
        </p:nvGraphicFramePr>
        <p:xfrm>
          <a:off x="251520" y="1268760"/>
          <a:ext cx="8676456"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txBox="1">
            <a:spLocks/>
          </p:cNvSpPr>
          <p:nvPr/>
        </p:nvSpPr>
        <p:spPr>
          <a:xfrm>
            <a:off x="2483768" y="260648"/>
            <a:ext cx="4536504" cy="792088"/>
          </a:xfrm>
          <a:prstGeom prst="rect">
            <a:avLst/>
          </a:prstGeom>
          <a:solidFill>
            <a:schemeClr val="accent1">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200" b="1" dirty="0" smtClean="0">
                <a:solidFill>
                  <a:schemeClr val="tx1"/>
                </a:solidFill>
                <a:latin typeface="Times New Roman" panose="02020603050405020304" pitchFamily="18" charset="0"/>
                <a:ea typeface="Tahoma" pitchFamily="34" charset="0"/>
                <a:cs typeface="Times New Roman" panose="02020603050405020304" pitchFamily="18" charset="0"/>
              </a:rPr>
              <a:t>Metodología </a:t>
            </a:r>
            <a:endParaRPr kumimoji="0" lang="es-ES" sz="4200" b="1" i="0" u="none" strike="noStrike" kern="1200" cap="none" spc="0" normalizeH="0" baseline="0" noProof="0" dirty="0">
              <a:ln>
                <a:noFill/>
              </a:ln>
              <a:solidFill>
                <a:schemeClr val="tx1"/>
              </a:solidFill>
              <a:effectLst/>
              <a:uLnTx/>
              <a:uFillTx/>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34116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mapa de euro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74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759851" y="3172494"/>
            <a:ext cx="7875653" cy="1888714"/>
          </a:xfrm>
          <a:solidFill>
            <a:srgbClr val="FFFF00"/>
          </a:solidFill>
          <a:ln w="19050">
            <a:solidFill>
              <a:srgbClr val="00B0F0"/>
            </a:solidFill>
          </a:ln>
        </p:spPr>
        <p:txBody>
          <a:bodyPr>
            <a:normAutofit fontScale="90000"/>
          </a:bodyPr>
          <a:lstStyle/>
          <a:p>
            <a:r>
              <a:rPr lang="es-VE" sz="2400" b="1" dirty="0" smtClean="0">
                <a:latin typeface="+mn-lt"/>
              </a:rPr>
              <a:t/>
            </a:r>
            <a:br>
              <a:rPr lang="es-VE" sz="2400" b="1" dirty="0" smtClean="0">
                <a:latin typeface="+mn-lt"/>
              </a:rPr>
            </a:br>
            <a:r>
              <a:rPr lang="es-VE" sz="2400" b="1" dirty="0">
                <a:latin typeface="+mn-lt"/>
              </a:rPr>
              <a:t/>
            </a:r>
            <a:br>
              <a:rPr lang="es-VE" sz="2400" b="1" dirty="0">
                <a:latin typeface="+mn-lt"/>
              </a:rPr>
            </a:br>
            <a:r>
              <a:rPr lang="es-ES" sz="2400" dirty="0" smtClean="0">
                <a:latin typeface="+mn-lt"/>
              </a:rPr>
              <a:t>En </a:t>
            </a:r>
            <a:r>
              <a:rPr lang="es-ES" sz="2400" dirty="0">
                <a:latin typeface="+mn-lt"/>
              </a:rPr>
              <a:t>1989, el Grupo de trabajo europeo </a:t>
            </a:r>
            <a:r>
              <a:rPr lang="es-ES" sz="2400" dirty="0" smtClean="0">
                <a:latin typeface="+mn-lt"/>
              </a:rPr>
              <a:t>investigó </a:t>
            </a:r>
            <a:r>
              <a:rPr lang="es-ES" sz="2400" dirty="0">
                <a:latin typeface="+mn-lt"/>
              </a:rPr>
              <a:t>si el tratamiento activo podría reducir las complicaciones cardiovasculares de la hipertensión sistólica </a:t>
            </a:r>
            <a:r>
              <a:rPr lang="es-ES" sz="2400" dirty="0" smtClean="0">
                <a:latin typeface="+mn-lt"/>
              </a:rPr>
              <a:t>aislada en ancianos. </a:t>
            </a:r>
            <a:br>
              <a:rPr lang="es-ES" sz="2400" dirty="0" smtClean="0">
                <a:latin typeface="+mn-lt"/>
              </a:rPr>
            </a:br>
            <a:r>
              <a:rPr lang="es-ES" sz="2400" dirty="0" smtClean="0">
                <a:latin typeface="+mn-lt"/>
              </a:rPr>
              <a:t/>
            </a:r>
            <a:br>
              <a:rPr lang="es-ES" sz="2400" dirty="0" smtClean="0">
                <a:latin typeface="+mn-lt"/>
              </a:rPr>
            </a:br>
            <a:r>
              <a:rPr lang="es-ES" sz="2400" dirty="0" smtClean="0">
                <a:latin typeface="+mn-lt"/>
              </a:rPr>
              <a:t>Punto </a:t>
            </a:r>
            <a:r>
              <a:rPr lang="es-ES" sz="2400" dirty="0">
                <a:latin typeface="+mn-lt"/>
              </a:rPr>
              <a:t>final </a:t>
            </a:r>
            <a:r>
              <a:rPr lang="es-ES" sz="2400" dirty="0" smtClean="0">
                <a:latin typeface="+mn-lt"/>
              </a:rPr>
              <a:t>primario: Accidente cerebrovascular fatal </a:t>
            </a:r>
            <a:r>
              <a:rPr lang="es-ES" sz="2400" dirty="0">
                <a:latin typeface="+mn-lt"/>
              </a:rPr>
              <a:t>y no </a:t>
            </a:r>
            <a:r>
              <a:rPr lang="es-ES" sz="2400" dirty="0" smtClean="0">
                <a:latin typeface="+mn-lt"/>
              </a:rPr>
              <a:t>fatal</a:t>
            </a:r>
            <a:br>
              <a:rPr lang="es-ES" sz="2400" dirty="0" smtClean="0">
                <a:latin typeface="+mn-lt"/>
              </a:rPr>
            </a:br>
            <a:r>
              <a:rPr lang="es-ES" sz="2400" dirty="0" smtClean="0">
                <a:latin typeface="+mn-lt"/>
              </a:rPr>
              <a:t>combinado.</a:t>
            </a:r>
            <a:br>
              <a:rPr lang="es-ES" sz="2400" dirty="0" smtClean="0">
                <a:latin typeface="+mn-lt"/>
              </a:rPr>
            </a:br>
            <a:r>
              <a:rPr lang="es-ES" sz="2400" dirty="0" smtClean="0">
                <a:latin typeface="+mn-lt"/>
              </a:rPr>
              <a:t/>
            </a:r>
            <a:br>
              <a:rPr lang="es-ES" sz="2400" dirty="0" smtClean="0">
                <a:latin typeface="+mn-lt"/>
              </a:rPr>
            </a:br>
            <a:endParaRPr lang="es-VE" sz="2400" b="1" dirty="0">
              <a:latin typeface="+mn-lt"/>
            </a:endParaRPr>
          </a:p>
        </p:txBody>
      </p:sp>
      <p:pic>
        <p:nvPicPr>
          <p:cNvPr id="6" name="Marcador de contenido 5"/>
          <p:cNvPicPr>
            <a:picLocks noGrp="1" noChangeAspect="1"/>
          </p:cNvPicPr>
          <p:nvPr>
            <p:ph idx="1"/>
          </p:nvPr>
        </p:nvPicPr>
        <p:blipFill rotWithShape="1">
          <a:blip r:embed="rId4"/>
          <a:srcRect l="10044" t="24935" r="15371" b="39844"/>
          <a:stretch/>
        </p:blipFill>
        <p:spPr>
          <a:xfrm>
            <a:off x="821138" y="873241"/>
            <a:ext cx="7753081" cy="2186791"/>
          </a:xfrm>
          <a:prstGeom prst="rect">
            <a:avLst/>
          </a:prstGeom>
          <a:ln w="19050">
            <a:solidFill>
              <a:srgbClr val="00B0F0"/>
            </a:solidFill>
          </a:ln>
        </p:spPr>
      </p:pic>
      <p:sp>
        <p:nvSpPr>
          <p:cNvPr id="7" name="Rectángulo 6"/>
          <p:cNvSpPr/>
          <p:nvPr/>
        </p:nvSpPr>
        <p:spPr>
          <a:xfrm>
            <a:off x="3851087" y="5173670"/>
            <a:ext cx="5123879" cy="954107"/>
          </a:xfrm>
          <a:prstGeom prst="rect">
            <a:avLst/>
          </a:prstGeom>
          <a:solidFill>
            <a:srgbClr val="FFFF00"/>
          </a:solidFill>
          <a:ln w="19050">
            <a:solidFill>
              <a:srgbClr val="FF0000"/>
            </a:solidFill>
          </a:ln>
        </p:spPr>
        <p:txBody>
          <a:bodyPr wrap="square">
            <a:spAutoFit/>
          </a:bodyPr>
          <a:lstStyle/>
          <a:p>
            <a:r>
              <a:rPr lang="es-ES" sz="2000" b="1" dirty="0"/>
              <a:t>Puntos de corte:</a:t>
            </a:r>
            <a:r>
              <a:rPr lang="es-ES" b="1" dirty="0"/>
              <a:t> PAS </a:t>
            </a:r>
            <a:r>
              <a:rPr lang="es-VE" b="1" dirty="0"/>
              <a:t>promedio 160-219 mmHg </a:t>
            </a:r>
            <a:br>
              <a:rPr lang="es-VE" b="1" dirty="0"/>
            </a:br>
            <a:r>
              <a:rPr lang="es-VE" b="1" dirty="0"/>
              <a:t>                             </a:t>
            </a:r>
            <a:r>
              <a:rPr lang="es-VE" b="1" dirty="0" smtClean="0"/>
              <a:t>     PAD </a:t>
            </a:r>
            <a:r>
              <a:rPr lang="es-VE" b="1" dirty="0"/>
              <a:t>inferior a 95 mmHg</a:t>
            </a:r>
            <a:r>
              <a:rPr lang="es-ES" b="1" dirty="0"/>
              <a:t>  </a:t>
            </a:r>
            <a:r>
              <a:rPr lang="es-VE" b="1" dirty="0"/>
              <a:t/>
            </a:r>
            <a:br>
              <a:rPr lang="es-VE" b="1" dirty="0"/>
            </a:br>
            <a:r>
              <a:rPr lang="es-VE" b="1" dirty="0"/>
              <a:t> </a:t>
            </a:r>
          </a:p>
        </p:txBody>
      </p:sp>
      <p:sp>
        <p:nvSpPr>
          <p:cNvPr id="9" name="Rectángulo 8"/>
          <p:cNvSpPr/>
          <p:nvPr/>
        </p:nvSpPr>
        <p:spPr>
          <a:xfrm>
            <a:off x="569555" y="5204447"/>
            <a:ext cx="3112497" cy="923330"/>
          </a:xfrm>
          <a:prstGeom prst="rect">
            <a:avLst/>
          </a:prstGeom>
          <a:solidFill>
            <a:srgbClr val="FFFF00"/>
          </a:solidFill>
          <a:ln w="19050">
            <a:solidFill>
              <a:srgbClr val="FF0000"/>
            </a:solidFill>
          </a:ln>
        </p:spPr>
        <p:txBody>
          <a:bodyPr wrap="square">
            <a:spAutoFit/>
          </a:bodyPr>
          <a:lstStyle/>
          <a:p>
            <a:pPr algn="ctr"/>
            <a:r>
              <a:rPr lang="es-VE" b="1" dirty="0" smtClean="0"/>
              <a:t>Incluyó 4695  Pacientes </a:t>
            </a:r>
          </a:p>
          <a:p>
            <a:pPr algn="ctr"/>
            <a:r>
              <a:rPr lang="es-VE" dirty="0" smtClean="0"/>
              <a:t>Activo </a:t>
            </a:r>
            <a:r>
              <a:rPr lang="es-VE" dirty="0"/>
              <a:t>(n=2398</a:t>
            </a:r>
            <a:r>
              <a:rPr lang="es-VE" dirty="0" smtClean="0"/>
              <a:t>)</a:t>
            </a:r>
          </a:p>
          <a:p>
            <a:pPr algn="ctr"/>
            <a:r>
              <a:rPr lang="es-VE" dirty="0"/>
              <a:t>Placebo (n=2297)</a:t>
            </a:r>
            <a:endParaRPr lang="es-VE" b="1" dirty="0" smtClean="0"/>
          </a:p>
        </p:txBody>
      </p:sp>
      <p:sp>
        <p:nvSpPr>
          <p:cNvPr id="8" name="Rectángulo 7"/>
          <p:cNvSpPr/>
          <p:nvPr/>
        </p:nvSpPr>
        <p:spPr>
          <a:xfrm>
            <a:off x="1524189" y="6193322"/>
            <a:ext cx="6674468" cy="646331"/>
          </a:xfrm>
          <a:prstGeom prst="rect">
            <a:avLst/>
          </a:prstGeom>
          <a:solidFill>
            <a:srgbClr val="FF0000"/>
          </a:solidFill>
          <a:ln w="19050">
            <a:solidFill>
              <a:srgbClr val="FF0000"/>
            </a:solidFill>
          </a:ln>
        </p:spPr>
        <p:txBody>
          <a:bodyPr wrap="square">
            <a:spAutoFit/>
          </a:bodyPr>
          <a:lstStyle/>
          <a:p>
            <a:pPr algn="ctr"/>
            <a:r>
              <a:rPr lang="es-VE" b="1" dirty="0"/>
              <a:t>Nitrendipina (10-40mg/día), con la posibilidad de adicionar </a:t>
            </a:r>
            <a:r>
              <a:rPr lang="es-VE" b="1" dirty="0" smtClean="0"/>
              <a:t>Enalapril  (5-20mg/día</a:t>
            </a:r>
            <a:r>
              <a:rPr lang="es-VE" b="1" dirty="0"/>
              <a:t>) y /o hidroclorotiazida (</a:t>
            </a:r>
            <a:r>
              <a:rPr lang="es-VE" b="1" dirty="0" smtClean="0"/>
              <a:t>12.5-25 mg/día</a:t>
            </a:r>
            <a:r>
              <a:rPr lang="es-VE" b="1" dirty="0"/>
              <a:t>). </a:t>
            </a:r>
            <a:endParaRPr lang="es-VE" dirty="0"/>
          </a:p>
        </p:txBody>
      </p:sp>
    </p:spTree>
    <p:extLst>
      <p:ext uri="{BB962C8B-B14F-4D97-AF65-F5344CB8AC3E}">
        <p14:creationId xmlns:p14="http://schemas.microsoft.com/office/powerpoint/2010/main" val="220124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Rectángulo"/>
          <p:cNvSpPr/>
          <p:nvPr/>
        </p:nvSpPr>
        <p:spPr>
          <a:xfrm>
            <a:off x="2061280" y="6453336"/>
            <a:ext cx="7092280" cy="323165"/>
          </a:xfrm>
          <a:prstGeom prst="rect">
            <a:avLst/>
          </a:prstGeom>
        </p:spPr>
        <p:txBody>
          <a:bodyPr wrap="square">
            <a:spAutoFit/>
          </a:bodyPr>
          <a:lstStyle/>
          <a:p>
            <a:pPr algn="r"/>
            <a:r>
              <a:rPr lang="es-VE" sz="1500" b="1" dirty="0" err="1" smtClean="0"/>
              <a:t>Blood</a:t>
            </a:r>
            <a:r>
              <a:rPr lang="es-VE" sz="1500" b="1" dirty="0" smtClean="0"/>
              <a:t> </a:t>
            </a:r>
            <a:r>
              <a:rPr lang="es-VE" sz="1500" b="1" dirty="0" err="1" smtClean="0"/>
              <a:t>Pressure</a:t>
            </a:r>
            <a:r>
              <a:rPr lang="es-VE" sz="1500" b="1" dirty="0" smtClean="0"/>
              <a:t> 2004; 13: 137-143</a:t>
            </a:r>
            <a:endParaRPr lang="es-VE" sz="1500" b="1" dirty="0"/>
          </a:p>
        </p:txBody>
      </p:sp>
      <p:sp>
        <p:nvSpPr>
          <p:cNvPr id="5" name="1 Título"/>
          <p:cNvSpPr txBox="1">
            <a:spLocks/>
          </p:cNvSpPr>
          <p:nvPr/>
        </p:nvSpPr>
        <p:spPr>
          <a:xfrm>
            <a:off x="2483768" y="260648"/>
            <a:ext cx="4536504" cy="792088"/>
          </a:xfrm>
          <a:prstGeom prst="rect">
            <a:avLst/>
          </a:prstGeom>
          <a:solidFill>
            <a:schemeClr val="accent1">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200" b="1" dirty="0" smtClean="0">
                <a:solidFill>
                  <a:schemeClr val="tx1"/>
                </a:solidFill>
                <a:latin typeface="Times New Roman" panose="02020603050405020304" pitchFamily="18" charset="0"/>
                <a:ea typeface="Tahoma" pitchFamily="34" charset="0"/>
                <a:cs typeface="Times New Roman" panose="02020603050405020304" pitchFamily="18" charset="0"/>
              </a:rPr>
              <a:t>Metodología </a:t>
            </a:r>
            <a:endParaRPr kumimoji="0" lang="es-ES" sz="4200" b="1" i="0" u="none" strike="noStrike" kern="1200" cap="none" spc="0" normalizeH="0" baseline="0" noProof="0" dirty="0">
              <a:ln>
                <a:noFill/>
              </a:ln>
              <a:solidFill>
                <a:schemeClr val="tx1"/>
              </a:solidFill>
              <a:effectLst/>
              <a:uLnTx/>
              <a:uFillTx/>
              <a:latin typeface="Times New Roman" panose="02020603050405020304" pitchFamily="18" charset="0"/>
              <a:ea typeface="Tahoma" pitchFamily="34" charset="0"/>
              <a:cs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3700399736"/>
              </p:ext>
            </p:extLst>
          </p:nvPr>
        </p:nvGraphicFramePr>
        <p:xfrm>
          <a:off x="539552" y="1196752"/>
          <a:ext cx="806489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16729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Rectángulo"/>
          <p:cNvSpPr/>
          <p:nvPr/>
        </p:nvSpPr>
        <p:spPr>
          <a:xfrm>
            <a:off x="2061280" y="6453336"/>
            <a:ext cx="7092280" cy="323165"/>
          </a:xfrm>
          <a:prstGeom prst="rect">
            <a:avLst/>
          </a:prstGeom>
        </p:spPr>
        <p:txBody>
          <a:bodyPr wrap="square">
            <a:spAutoFit/>
          </a:bodyPr>
          <a:lstStyle/>
          <a:p>
            <a:pPr algn="r"/>
            <a:r>
              <a:rPr lang="es-VE" sz="1500" b="1" dirty="0" err="1" smtClean="0"/>
              <a:t>Blood</a:t>
            </a:r>
            <a:r>
              <a:rPr lang="es-VE" sz="1500" b="1" dirty="0" smtClean="0"/>
              <a:t> </a:t>
            </a:r>
            <a:r>
              <a:rPr lang="es-VE" sz="1500" b="1" dirty="0" err="1" smtClean="0"/>
              <a:t>Pressure</a:t>
            </a:r>
            <a:r>
              <a:rPr lang="es-VE" sz="1500" b="1" dirty="0" smtClean="0"/>
              <a:t> 2004; 13: 137-143</a:t>
            </a:r>
            <a:endParaRPr lang="es-VE" sz="1500" b="1" dirty="0"/>
          </a:p>
        </p:txBody>
      </p:sp>
      <p:sp>
        <p:nvSpPr>
          <p:cNvPr id="5" name="1 Título"/>
          <p:cNvSpPr txBox="1">
            <a:spLocks/>
          </p:cNvSpPr>
          <p:nvPr/>
        </p:nvSpPr>
        <p:spPr>
          <a:xfrm>
            <a:off x="2483768" y="260648"/>
            <a:ext cx="4536504" cy="792088"/>
          </a:xfrm>
          <a:prstGeom prst="rect">
            <a:avLst/>
          </a:prstGeom>
          <a:solidFill>
            <a:schemeClr val="accent1">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200" b="1" dirty="0" smtClean="0">
                <a:solidFill>
                  <a:schemeClr val="tx1"/>
                </a:solidFill>
                <a:latin typeface="Times New Roman" panose="02020603050405020304" pitchFamily="18" charset="0"/>
                <a:ea typeface="Tahoma" pitchFamily="34" charset="0"/>
                <a:cs typeface="Times New Roman" panose="02020603050405020304" pitchFamily="18" charset="0"/>
              </a:rPr>
              <a:t>Metodología </a:t>
            </a:r>
            <a:endParaRPr kumimoji="0" lang="es-ES" sz="4200" b="1" i="0" u="none" strike="noStrike" kern="1200" cap="none" spc="0" normalizeH="0" baseline="0" noProof="0" dirty="0">
              <a:ln>
                <a:noFill/>
              </a:ln>
              <a:solidFill>
                <a:schemeClr val="tx1"/>
              </a:solidFill>
              <a:effectLst/>
              <a:uLnTx/>
              <a:uFillTx/>
              <a:latin typeface="Times New Roman" panose="02020603050405020304" pitchFamily="18" charset="0"/>
              <a:ea typeface="Tahoma" pitchFamily="34" charset="0"/>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650248405"/>
              </p:ext>
            </p:extLst>
          </p:nvPr>
        </p:nvGraphicFramePr>
        <p:xfrm>
          <a:off x="179512" y="116632"/>
          <a:ext cx="8712968" cy="7488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0701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Rectángulo"/>
          <p:cNvSpPr/>
          <p:nvPr/>
        </p:nvSpPr>
        <p:spPr>
          <a:xfrm>
            <a:off x="2061280" y="6453336"/>
            <a:ext cx="7092280" cy="323165"/>
          </a:xfrm>
          <a:prstGeom prst="rect">
            <a:avLst/>
          </a:prstGeom>
        </p:spPr>
        <p:txBody>
          <a:bodyPr wrap="square">
            <a:spAutoFit/>
          </a:bodyPr>
          <a:lstStyle/>
          <a:p>
            <a:pPr algn="r"/>
            <a:r>
              <a:rPr lang="es-VE" sz="1500" b="1" dirty="0" err="1" smtClean="0"/>
              <a:t>Blood</a:t>
            </a:r>
            <a:r>
              <a:rPr lang="es-VE" sz="1500" b="1" dirty="0" smtClean="0"/>
              <a:t> </a:t>
            </a:r>
            <a:r>
              <a:rPr lang="es-VE" sz="1500" b="1" dirty="0" err="1" smtClean="0"/>
              <a:t>Pressure</a:t>
            </a:r>
            <a:r>
              <a:rPr lang="es-VE" sz="1500" b="1" dirty="0" smtClean="0"/>
              <a:t> 2004; 13: 137-143</a:t>
            </a:r>
            <a:endParaRPr lang="es-VE" sz="1500" b="1" dirty="0"/>
          </a:p>
        </p:txBody>
      </p:sp>
      <p:sp>
        <p:nvSpPr>
          <p:cNvPr id="5" name="1 Título"/>
          <p:cNvSpPr txBox="1">
            <a:spLocks/>
          </p:cNvSpPr>
          <p:nvPr/>
        </p:nvSpPr>
        <p:spPr>
          <a:xfrm>
            <a:off x="2483768" y="260648"/>
            <a:ext cx="4536504" cy="792088"/>
          </a:xfrm>
          <a:prstGeom prst="rect">
            <a:avLst/>
          </a:prstGeom>
          <a:solidFill>
            <a:schemeClr val="accent1">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200" b="1" dirty="0" smtClean="0">
                <a:solidFill>
                  <a:schemeClr val="tx1"/>
                </a:solidFill>
                <a:latin typeface="Times New Roman" panose="02020603050405020304" pitchFamily="18" charset="0"/>
                <a:ea typeface="Tahoma" pitchFamily="34" charset="0"/>
                <a:cs typeface="Times New Roman" panose="02020603050405020304" pitchFamily="18" charset="0"/>
              </a:rPr>
              <a:t>Metodología </a:t>
            </a:r>
            <a:endParaRPr kumimoji="0" lang="es-ES" sz="4200" b="1" i="0" u="none" strike="noStrike" kern="1200" cap="none" spc="0" normalizeH="0" baseline="0" noProof="0" dirty="0">
              <a:ln>
                <a:noFill/>
              </a:ln>
              <a:solidFill>
                <a:schemeClr val="tx1"/>
              </a:solidFill>
              <a:effectLst/>
              <a:uLnTx/>
              <a:uFillTx/>
              <a:latin typeface="Times New Roman" panose="02020603050405020304" pitchFamily="18" charset="0"/>
              <a:ea typeface="Tahoma" pitchFamily="34" charset="0"/>
              <a:cs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1055253887"/>
              </p:ext>
            </p:extLst>
          </p:nvPr>
        </p:nvGraphicFramePr>
        <p:xfrm>
          <a:off x="323528" y="1700808"/>
          <a:ext cx="6288360" cy="1080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extLst>
              <p:ext uri="{D42A27DB-BD31-4B8C-83A1-F6EECF244321}">
                <p14:modId xmlns:p14="http://schemas.microsoft.com/office/powerpoint/2010/main" val="597760245"/>
              </p:ext>
            </p:extLst>
          </p:nvPr>
        </p:nvGraphicFramePr>
        <p:xfrm>
          <a:off x="323528" y="3284984"/>
          <a:ext cx="6288360" cy="10801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a 6"/>
          <p:cNvGraphicFramePr/>
          <p:nvPr>
            <p:extLst>
              <p:ext uri="{D42A27DB-BD31-4B8C-83A1-F6EECF244321}">
                <p14:modId xmlns:p14="http://schemas.microsoft.com/office/powerpoint/2010/main" val="3235138304"/>
              </p:ext>
            </p:extLst>
          </p:nvPr>
        </p:nvGraphicFramePr>
        <p:xfrm>
          <a:off x="299864" y="4941168"/>
          <a:ext cx="6288360" cy="10801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14502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Rectángulo"/>
          <p:cNvSpPr/>
          <p:nvPr/>
        </p:nvSpPr>
        <p:spPr>
          <a:xfrm>
            <a:off x="2061280" y="6453336"/>
            <a:ext cx="7092280" cy="323165"/>
          </a:xfrm>
          <a:prstGeom prst="rect">
            <a:avLst/>
          </a:prstGeom>
        </p:spPr>
        <p:txBody>
          <a:bodyPr wrap="square">
            <a:spAutoFit/>
          </a:bodyPr>
          <a:lstStyle/>
          <a:p>
            <a:pPr algn="r"/>
            <a:r>
              <a:rPr lang="es-VE" sz="1500" b="1" dirty="0" err="1" smtClean="0"/>
              <a:t>Blood</a:t>
            </a:r>
            <a:r>
              <a:rPr lang="es-VE" sz="1500" b="1" dirty="0" smtClean="0"/>
              <a:t> </a:t>
            </a:r>
            <a:r>
              <a:rPr lang="es-VE" sz="1500" b="1" dirty="0" err="1" smtClean="0"/>
              <a:t>Pressure</a:t>
            </a:r>
            <a:r>
              <a:rPr lang="es-VE" sz="1500" b="1" dirty="0" smtClean="0"/>
              <a:t> 2004; 13: 137-143</a:t>
            </a:r>
            <a:endParaRPr lang="es-VE" sz="1500" b="1" dirty="0"/>
          </a:p>
        </p:txBody>
      </p:sp>
      <p:sp>
        <p:nvSpPr>
          <p:cNvPr id="5" name="1 Título"/>
          <p:cNvSpPr txBox="1">
            <a:spLocks/>
          </p:cNvSpPr>
          <p:nvPr/>
        </p:nvSpPr>
        <p:spPr>
          <a:xfrm>
            <a:off x="2483768" y="260648"/>
            <a:ext cx="4536504" cy="792088"/>
          </a:xfrm>
          <a:prstGeom prst="rect">
            <a:avLst/>
          </a:prstGeom>
          <a:solidFill>
            <a:schemeClr val="accent1">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200" b="1" dirty="0" smtClean="0">
                <a:solidFill>
                  <a:schemeClr val="tx1"/>
                </a:solidFill>
                <a:latin typeface="Times New Roman" panose="02020603050405020304" pitchFamily="18" charset="0"/>
                <a:ea typeface="Tahoma" pitchFamily="34" charset="0"/>
                <a:cs typeface="Times New Roman" panose="02020603050405020304" pitchFamily="18" charset="0"/>
              </a:rPr>
              <a:t>Metodología </a:t>
            </a:r>
            <a:endParaRPr kumimoji="0" lang="es-ES" sz="4200" b="1" i="0" u="none" strike="noStrike" kern="1200" cap="none" spc="0" normalizeH="0" baseline="0" noProof="0" dirty="0">
              <a:ln>
                <a:noFill/>
              </a:ln>
              <a:solidFill>
                <a:schemeClr val="tx1"/>
              </a:solidFill>
              <a:effectLst/>
              <a:uLnTx/>
              <a:uFillTx/>
              <a:latin typeface="Times New Roman" panose="02020603050405020304" pitchFamily="18" charset="0"/>
              <a:ea typeface="Tahoma" pitchFamily="34" charset="0"/>
              <a:cs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470216901"/>
              </p:ext>
            </p:extLst>
          </p:nvPr>
        </p:nvGraphicFramePr>
        <p:xfrm>
          <a:off x="323528" y="1700808"/>
          <a:ext cx="6288360" cy="1080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extLst>
              <p:ext uri="{D42A27DB-BD31-4B8C-83A1-F6EECF244321}">
                <p14:modId xmlns:p14="http://schemas.microsoft.com/office/powerpoint/2010/main" val="1999971058"/>
              </p:ext>
            </p:extLst>
          </p:nvPr>
        </p:nvGraphicFramePr>
        <p:xfrm>
          <a:off x="323528" y="3284984"/>
          <a:ext cx="6288360" cy="10801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a 6"/>
          <p:cNvGraphicFramePr/>
          <p:nvPr>
            <p:extLst>
              <p:ext uri="{D42A27DB-BD31-4B8C-83A1-F6EECF244321}">
                <p14:modId xmlns:p14="http://schemas.microsoft.com/office/powerpoint/2010/main" val="231155584"/>
              </p:ext>
            </p:extLst>
          </p:nvPr>
        </p:nvGraphicFramePr>
        <p:xfrm>
          <a:off x="299864" y="4941168"/>
          <a:ext cx="6288360" cy="10801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49100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Rectángulo"/>
          <p:cNvSpPr/>
          <p:nvPr/>
        </p:nvSpPr>
        <p:spPr>
          <a:xfrm>
            <a:off x="2061280" y="6453336"/>
            <a:ext cx="7092280" cy="323165"/>
          </a:xfrm>
          <a:prstGeom prst="rect">
            <a:avLst/>
          </a:prstGeom>
        </p:spPr>
        <p:txBody>
          <a:bodyPr wrap="square">
            <a:spAutoFit/>
          </a:bodyPr>
          <a:lstStyle/>
          <a:p>
            <a:pPr algn="r"/>
            <a:r>
              <a:rPr lang="es-VE" sz="1500" b="1" dirty="0" err="1" smtClean="0"/>
              <a:t>Blood</a:t>
            </a:r>
            <a:r>
              <a:rPr lang="es-VE" sz="1500" b="1" dirty="0" smtClean="0"/>
              <a:t> </a:t>
            </a:r>
            <a:r>
              <a:rPr lang="es-VE" sz="1500" b="1" dirty="0" err="1" smtClean="0"/>
              <a:t>Pressure</a:t>
            </a:r>
            <a:r>
              <a:rPr lang="es-VE" sz="1500" b="1" dirty="0" smtClean="0"/>
              <a:t> 2004; 13: 137-143</a:t>
            </a:r>
            <a:endParaRPr lang="es-VE" sz="1500" b="1" dirty="0"/>
          </a:p>
        </p:txBody>
      </p:sp>
      <p:sp>
        <p:nvSpPr>
          <p:cNvPr id="5" name="1 Título"/>
          <p:cNvSpPr txBox="1">
            <a:spLocks/>
          </p:cNvSpPr>
          <p:nvPr/>
        </p:nvSpPr>
        <p:spPr>
          <a:xfrm>
            <a:off x="2483768" y="260648"/>
            <a:ext cx="4536504" cy="792088"/>
          </a:xfrm>
          <a:prstGeom prst="rect">
            <a:avLst/>
          </a:prstGeom>
          <a:solidFill>
            <a:schemeClr val="accent1">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200" b="1" dirty="0" smtClean="0">
                <a:solidFill>
                  <a:schemeClr val="tx1"/>
                </a:solidFill>
                <a:latin typeface="Times New Roman" panose="02020603050405020304" pitchFamily="18" charset="0"/>
                <a:ea typeface="Tahoma" pitchFamily="34" charset="0"/>
                <a:cs typeface="Times New Roman" panose="02020603050405020304" pitchFamily="18" charset="0"/>
              </a:rPr>
              <a:t>Metodología </a:t>
            </a:r>
            <a:endParaRPr kumimoji="0" lang="es-ES" sz="4200" b="1" i="0" u="none" strike="noStrike" kern="1200" cap="none" spc="0" normalizeH="0" baseline="0" noProof="0" dirty="0">
              <a:ln>
                <a:noFill/>
              </a:ln>
              <a:solidFill>
                <a:schemeClr val="tx1"/>
              </a:solidFill>
              <a:effectLst/>
              <a:uLnTx/>
              <a:uFillTx/>
              <a:latin typeface="Times New Roman" panose="02020603050405020304" pitchFamily="18" charset="0"/>
              <a:ea typeface="Tahoma" pitchFamily="34" charset="0"/>
              <a:cs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3056303809"/>
              </p:ext>
            </p:extLst>
          </p:nvPr>
        </p:nvGraphicFramePr>
        <p:xfrm>
          <a:off x="323528" y="1700808"/>
          <a:ext cx="6288360" cy="1080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extLst>
              <p:ext uri="{D42A27DB-BD31-4B8C-83A1-F6EECF244321}">
                <p14:modId xmlns:p14="http://schemas.microsoft.com/office/powerpoint/2010/main" val="2357100999"/>
              </p:ext>
            </p:extLst>
          </p:nvPr>
        </p:nvGraphicFramePr>
        <p:xfrm>
          <a:off x="323528" y="3284984"/>
          <a:ext cx="6288360" cy="10801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a 6"/>
          <p:cNvGraphicFramePr/>
          <p:nvPr>
            <p:extLst>
              <p:ext uri="{D42A27DB-BD31-4B8C-83A1-F6EECF244321}">
                <p14:modId xmlns:p14="http://schemas.microsoft.com/office/powerpoint/2010/main" val="2514966917"/>
              </p:ext>
            </p:extLst>
          </p:nvPr>
        </p:nvGraphicFramePr>
        <p:xfrm>
          <a:off x="299864" y="4941168"/>
          <a:ext cx="6288360" cy="10801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7414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Rectángulo"/>
          <p:cNvSpPr/>
          <p:nvPr/>
        </p:nvSpPr>
        <p:spPr>
          <a:xfrm>
            <a:off x="2061280" y="6453336"/>
            <a:ext cx="7092280" cy="323165"/>
          </a:xfrm>
          <a:prstGeom prst="rect">
            <a:avLst/>
          </a:prstGeom>
        </p:spPr>
        <p:txBody>
          <a:bodyPr wrap="square">
            <a:spAutoFit/>
          </a:bodyPr>
          <a:lstStyle/>
          <a:p>
            <a:pPr algn="r"/>
            <a:r>
              <a:rPr lang="es-VE" sz="1500" b="1" dirty="0" err="1" smtClean="0"/>
              <a:t>Blood</a:t>
            </a:r>
            <a:r>
              <a:rPr lang="es-VE" sz="1500" b="1" dirty="0" smtClean="0"/>
              <a:t> </a:t>
            </a:r>
            <a:r>
              <a:rPr lang="es-VE" sz="1500" b="1" dirty="0" err="1" smtClean="0"/>
              <a:t>Pressure</a:t>
            </a:r>
            <a:r>
              <a:rPr lang="es-VE" sz="1500" b="1" dirty="0" smtClean="0"/>
              <a:t> 2004; 13: 137-143</a:t>
            </a:r>
            <a:endParaRPr lang="es-VE" sz="1500" b="1" dirty="0"/>
          </a:p>
        </p:txBody>
      </p:sp>
      <p:sp>
        <p:nvSpPr>
          <p:cNvPr id="5" name="1 Título"/>
          <p:cNvSpPr txBox="1">
            <a:spLocks/>
          </p:cNvSpPr>
          <p:nvPr/>
        </p:nvSpPr>
        <p:spPr>
          <a:xfrm>
            <a:off x="2483768" y="260648"/>
            <a:ext cx="4536504" cy="792088"/>
          </a:xfrm>
          <a:prstGeom prst="rect">
            <a:avLst/>
          </a:prstGeom>
          <a:solidFill>
            <a:schemeClr val="accent1">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200" b="1" dirty="0" smtClean="0">
                <a:solidFill>
                  <a:schemeClr val="tx1"/>
                </a:solidFill>
                <a:latin typeface="Times New Roman" panose="02020603050405020304" pitchFamily="18" charset="0"/>
                <a:ea typeface="Tahoma" pitchFamily="34" charset="0"/>
                <a:cs typeface="Times New Roman" panose="02020603050405020304" pitchFamily="18" charset="0"/>
              </a:rPr>
              <a:t>Análisis estadístico </a:t>
            </a:r>
            <a:endParaRPr kumimoji="0" lang="es-ES" sz="4200" b="1" i="0" u="none" strike="noStrike" kern="1200" cap="none" spc="0" normalizeH="0" baseline="0" noProof="0" dirty="0">
              <a:ln>
                <a:noFill/>
              </a:ln>
              <a:solidFill>
                <a:schemeClr val="tx1"/>
              </a:solidFill>
              <a:effectLst/>
              <a:uLnTx/>
              <a:uFillTx/>
              <a:latin typeface="Times New Roman" panose="02020603050405020304" pitchFamily="18" charset="0"/>
              <a:ea typeface="Tahoma" pitchFamily="34" charset="0"/>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582465364"/>
              </p:ext>
            </p:extLst>
          </p:nvPr>
        </p:nvGraphicFramePr>
        <p:xfrm>
          <a:off x="539552" y="1412776"/>
          <a:ext cx="792088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015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Rectángulo"/>
          <p:cNvSpPr/>
          <p:nvPr/>
        </p:nvSpPr>
        <p:spPr>
          <a:xfrm>
            <a:off x="2061280" y="6453336"/>
            <a:ext cx="7092280" cy="323165"/>
          </a:xfrm>
          <a:prstGeom prst="rect">
            <a:avLst/>
          </a:prstGeom>
        </p:spPr>
        <p:txBody>
          <a:bodyPr wrap="square">
            <a:spAutoFit/>
          </a:bodyPr>
          <a:lstStyle/>
          <a:p>
            <a:pPr algn="r"/>
            <a:r>
              <a:rPr lang="es-VE" sz="1500" b="1" dirty="0" err="1" smtClean="0"/>
              <a:t>Blood</a:t>
            </a:r>
            <a:r>
              <a:rPr lang="es-VE" sz="1500" b="1" dirty="0" smtClean="0"/>
              <a:t> </a:t>
            </a:r>
            <a:r>
              <a:rPr lang="es-VE" sz="1500" b="1" dirty="0" err="1" smtClean="0"/>
              <a:t>Pressure</a:t>
            </a:r>
            <a:r>
              <a:rPr lang="es-VE" sz="1500" b="1" dirty="0" smtClean="0"/>
              <a:t> 2004; 13: 137-143</a:t>
            </a:r>
            <a:endParaRPr lang="es-VE" sz="1500" b="1" dirty="0"/>
          </a:p>
        </p:txBody>
      </p:sp>
      <p:sp>
        <p:nvSpPr>
          <p:cNvPr id="5" name="1 Título"/>
          <p:cNvSpPr txBox="1">
            <a:spLocks/>
          </p:cNvSpPr>
          <p:nvPr/>
        </p:nvSpPr>
        <p:spPr>
          <a:xfrm>
            <a:off x="2483768" y="260648"/>
            <a:ext cx="4536504" cy="792088"/>
          </a:xfrm>
          <a:prstGeom prst="rect">
            <a:avLst/>
          </a:prstGeom>
          <a:solidFill>
            <a:schemeClr val="accent1">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200" b="1" dirty="0" smtClean="0">
                <a:solidFill>
                  <a:schemeClr val="tx1"/>
                </a:solidFill>
                <a:latin typeface="Times New Roman" panose="02020603050405020304" pitchFamily="18" charset="0"/>
                <a:ea typeface="Tahoma" pitchFamily="34" charset="0"/>
                <a:cs typeface="Times New Roman" panose="02020603050405020304" pitchFamily="18" charset="0"/>
              </a:rPr>
              <a:t>Análisis estadístico </a:t>
            </a:r>
            <a:endParaRPr kumimoji="0" lang="es-ES" sz="4200" b="1" i="0" u="none" strike="noStrike" kern="1200" cap="none" spc="0" normalizeH="0" baseline="0" noProof="0" dirty="0">
              <a:ln>
                <a:noFill/>
              </a:ln>
              <a:solidFill>
                <a:schemeClr val="tx1"/>
              </a:solidFill>
              <a:effectLst/>
              <a:uLnTx/>
              <a:uFillTx/>
              <a:latin typeface="Times New Roman" panose="02020603050405020304" pitchFamily="18" charset="0"/>
              <a:ea typeface="Tahoma" pitchFamily="34" charset="0"/>
              <a:cs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2937445088"/>
              </p:ext>
            </p:extLst>
          </p:nvPr>
        </p:nvGraphicFramePr>
        <p:xfrm>
          <a:off x="72008" y="1052736"/>
          <a:ext cx="8964488"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01455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844825"/>
            <a:ext cx="7776864" cy="4176464"/>
          </a:xfrm>
          <a:prstGeom prst="rect">
            <a:avLst/>
          </a:prstGeom>
          <a:ln w="88900" cap="sq" cmpd="thickThin">
            <a:solidFill>
              <a:srgbClr val="000000"/>
            </a:solidFill>
            <a:prstDash val="solid"/>
            <a:miter lim="800000"/>
          </a:ln>
          <a:effectLst>
            <a:innerShdw blurRad="76200">
              <a:srgbClr val="000000"/>
            </a:innerShdw>
          </a:effectLst>
        </p:spPr>
      </p:pic>
      <p:sp>
        <p:nvSpPr>
          <p:cNvPr id="6" name="1 Título"/>
          <p:cNvSpPr txBox="1">
            <a:spLocks/>
          </p:cNvSpPr>
          <p:nvPr/>
        </p:nvSpPr>
        <p:spPr>
          <a:xfrm>
            <a:off x="2483768" y="260648"/>
            <a:ext cx="4536504" cy="792088"/>
          </a:xfrm>
          <a:prstGeom prst="rect">
            <a:avLst/>
          </a:prstGeom>
          <a:solidFill>
            <a:schemeClr val="accent1">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200" b="1" dirty="0" smtClean="0">
                <a:solidFill>
                  <a:schemeClr val="tx1"/>
                </a:solidFill>
                <a:latin typeface="Times New Roman" panose="02020603050405020304" pitchFamily="18" charset="0"/>
                <a:ea typeface="Tahoma" pitchFamily="34" charset="0"/>
                <a:cs typeface="Times New Roman" panose="02020603050405020304" pitchFamily="18" charset="0"/>
              </a:rPr>
              <a:t>Resultados</a:t>
            </a:r>
            <a:endParaRPr kumimoji="0" lang="es-ES" sz="4200" b="1" i="0" u="none" strike="noStrike" kern="1200" cap="none" spc="0" normalizeH="0" baseline="0" noProof="0" dirty="0">
              <a:ln>
                <a:noFill/>
              </a:ln>
              <a:solidFill>
                <a:schemeClr val="tx1"/>
              </a:solidFill>
              <a:effectLst/>
              <a:uLnTx/>
              <a:uFillTx/>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347576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6048"/>
            <a:ext cx="9144000" cy="6069296"/>
          </a:xfrm>
          <a:prstGeom prst="rect">
            <a:avLst/>
          </a:prstGeom>
        </p:spPr>
      </p:pic>
      <p:sp>
        <p:nvSpPr>
          <p:cNvPr id="5" name="3 Rectángulo"/>
          <p:cNvSpPr/>
          <p:nvPr/>
        </p:nvSpPr>
        <p:spPr>
          <a:xfrm>
            <a:off x="2061280" y="6453336"/>
            <a:ext cx="7092280" cy="323165"/>
          </a:xfrm>
          <a:prstGeom prst="rect">
            <a:avLst/>
          </a:prstGeom>
        </p:spPr>
        <p:txBody>
          <a:bodyPr wrap="square">
            <a:spAutoFit/>
          </a:bodyPr>
          <a:lstStyle/>
          <a:p>
            <a:pPr algn="r"/>
            <a:r>
              <a:rPr lang="es-VE" sz="1500" b="1" dirty="0" err="1" smtClean="0"/>
              <a:t>Blood</a:t>
            </a:r>
            <a:r>
              <a:rPr lang="es-VE" sz="1500" b="1" dirty="0" smtClean="0"/>
              <a:t> </a:t>
            </a:r>
            <a:r>
              <a:rPr lang="es-VE" sz="1500" b="1" dirty="0" err="1" smtClean="0"/>
              <a:t>Pressure</a:t>
            </a:r>
            <a:r>
              <a:rPr lang="es-VE" sz="1500" b="1" dirty="0" smtClean="0"/>
              <a:t> 2004; 13: 137-143</a:t>
            </a:r>
            <a:endParaRPr lang="es-VE" sz="1500" b="1" dirty="0"/>
          </a:p>
        </p:txBody>
      </p:sp>
      <p:sp>
        <p:nvSpPr>
          <p:cNvPr id="6" name="1 Rectángulo"/>
          <p:cNvSpPr/>
          <p:nvPr/>
        </p:nvSpPr>
        <p:spPr>
          <a:xfrm>
            <a:off x="341784" y="2132856"/>
            <a:ext cx="856895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1 Rectángulo"/>
          <p:cNvSpPr/>
          <p:nvPr/>
        </p:nvSpPr>
        <p:spPr>
          <a:xfrm>
            <a:off x="323528" y="2348880"/>
            <a:ext cx="856895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1 Rectángulo"/>
          <p:cNvSpPr/>
          <p:nvPr/>
        </p:nvSpPr>
        <p:spPr>
          <a:xfrm>
            <a:off x="475928" y="2780928"/>
            <a:ext cx="856895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1 Rectángulo"/>
          <p:cNvSpPr/>
          <p:nvPr/>
        </p:nvSpPr>
        <p:spPr>
          <a:xfrm>
            <a:off x="475928" y="2924944"/>
            <a:ext cx="856895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Rectángulo 11"/>
          <p:cNvSpPr/>
          <p:nvPr/>
        </p:nvSpPr>
        <p:spPr>
          <a:xfrm>
            <a:off x="3779912" y="4102842"/>
            <a:ext cx="4824536" cy="235049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s-VE" sz="2400" b="1" dirty="0" smtClean="0">
              <a:solidFill>
                <a:srgbClr val="FFC000"/>
              </a:solidFill>
            </a:endParaRPr>
          </a:p>
          <a:p>
            <a:pPr marL="285750" indent="-285750" algn="ctr">
              <a:buFont typeface="Arial" panose="020B0604020202020204" pitchFamily="34" charset="0"/>
              <a:buChar char="•"/>
            </a:pPr>
            <a:r>
              <a:rPr lang="es-VE" sz="2400" b="1" dirty="0" smtClean="0">
                <a:solidFill>
                  <a:srgbClr val="FFC000"/>
                </a:solidFill>
              </a:rPr>
              <a:t>Colesterol</a:t>
            </a:r>
            <a:r>
              <a:rPr lang="es-VE" sz="2400" dirty="0" smtClean="0"/>
              <a:t>: mmol/l a mg/dl</a:t>
            </a:r>
          </a:p>
          <a:p>
            <a:pPr algn="ctr"/>
            <a:r>
              <a:rPr lang="es-VE" sz="2400" dirty="0" smtClean="0"/>
              <a:t>6,4 / 0,02586 </a:t>
            </a:r>
            <a:r>
              <a:rPr lang="en-US" sz="2400" dirty="0" smtClean="0"/>
              <a:t>= 247 mg/dl</a:t>
            </a:r>
          </a:p>
          <a:p>
            <a:pPr marL="285750" indent="-285750" algn="ctr">
              <a:buFont typeface="Arial" panose="020B0604020202020204" pitchFamily="34" charset="0"/>
              <a:buChar char="•"/>
            </a:pPr>
            <a:r>
              <a:rPr lang="en-US" sz="2400" b="1" dirty="0" err="1" smtClean="0">
                <a:solidFill>
                  <a:srgbClr val="FFC000"/>
                </a:solidFill>
              </a:rPr>
              <a:t>Triglic</a:t>
            </a:r>
            <a:r>
              <a:rPr lang="es-VE" sz="2400" b="1" dirty="0" smtClean="0">
                <a:solidFill>
                  <a:srgbClr val="FFC000"/>
                </a:solidFill>
              </a:rPr>
              <a:t>é</a:t>
            </a:r>
            <a:r>
              <a:rPr lang="en-US" sz="2400" b="1" dirty="0" err="1" smtClean="0">
                <a:solidFill>
                  <a:srgbClr val="FFC000"/>
                </a:solidFill>
              </a:rPr>
              <a:t>ridos</a:t>
            </a:r>
            <a:r>
              <a:rPr lang="en-US" sz="2400" dirty="0" smtClean="0"/>
              <a:t>: </a:t>
            </a:r>
          </a:p>
          <a:p>
            <a:pPr algn="ctr"/>
            <a:r>
              <a:rPr lang="en-US" sz="2400" dirty="0" smtClean="0"/>
              <a:t>1,7 x 80</a:t>
            </a:r>
            <a:r>
              <a:rPr lang="es-VE" sz="2400" dirty="0" smtClean="0"/>
              <a:t> </a:t>
            </a:r>
            <a:r>
              <a:rPr lang="en-US" sz="2400" dirty="0" smtClean="0"/>
              <a:t>= 136 mg/dl</a:t>
            </a:r>
          </a:p>
          <a:p>
            <a:pPr marL="285750" indent="-285750" algn="ctr">
              <a:buFont typeface="Arial" panose="020B0604020202020204" pitchFamily="34" charset="0"/>
              <a:buChar char="•"/>
            </a:pPr>
            <a:r>
              <a:rPr lang="en-US" sz="2400" b="1" dirty="0" err="1" smtClean="0">
                <a:solidFill>
                  <a:srgbClr val="FFC000"/>
                </a:solidFill>
              </a:rPr>
              <a:t>Glucemia</a:t>
            </a:r>
            <a:r>
              <a:rPr lang="en-US" sz="2400" dirty="0" smtClean="0"/>
              <a:t>:</a:t>
            </a:r>
          </a:p>
          <a:p>
            <a:pPr algn="ctr"/>
            <a:r>
              <a:rPr lang="en-US" sz="2400" dirty="0" smtClean="0"/>
              <a:t>5,6 x 18 </a:t>
            </a:r>
            <a:r>
              <a:rPr lang="en-US" sz="2400" dirty="0"/>
              <a:t>= </a:t>
            </a:r>
            <a:r>
              <a:rPr lang="en-US" sz="2400" dirty="0" smtClean="0"/>
              <a:t>100 </a:t>
            </a:r>
            <a:r>
              <a:rPr lang="en-US" sz="2400" dirty="0"/>
              <a:t>mg/dl</a:t>
            </a:r>
          </a:p>
          <a:p>
            <a:pPr algn="ctr"/>
            <a:endParaRPr lang="es-VE" dirty="0"/>
          </a:p>
        </p:txBody>
      </p:sp>
      <p:sp>
        <p:nvSpPr>
          <p:cNvPr id="13" name="1 Rectángulo"/>
          <p:cNvSpPr/>
          <p:nvPr/>
        </p:nvSpPr>
        <p:spPr>
          <a:xfrm>
            <a:off x="467544" y="3356992"/>
            <a:ext cx="8568952"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1 Rectángulo"/>
          <p:cNvSpPr/>
          <p:nvPr/>
        </p:nvSpPr>
        <p:spPr>
          <a:xfrm>
            <a:off x="395536" y="4529744"/>
            <a:ext cx="8568952" cy="2674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1 Rectángulo"/>
          <p:cNvSpPr/>
          <p:nvPr/>
        </p:nvSpPr>
        <p:spPr>
          <a:xfrm>
            <a:off x="395536" y="5537856"/>
            <a:ext cx="8568952" cy="2674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423651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3"/>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2776"/>
            <a:ext cx="9144000" cy="3017577"/>
          </a:xfrm>
          <a:prstGeom prst="rect">
            <a:avLst/>
          </a:prstGeom>
        </p:spPr>
      </p:pic>
      <p:sp>
        <p:nvSpPr>
          <p:cNvPr id="5" name="3 Rectángulo"/>
          <p:cNvSpPr/>
          <p:nvPr/>
        </p:nvSpPr>
        <p:spPr>
          <a:xfrm>
            <a:off x="2061280" y="6453336"/>
            <a:ext cx="7092280" cy="323165"/>
          </a:xfrm>
          <a:prstGeom prst="rect">
            <a:avLst/>
          </a:prstGeom>
        </p:spPr>
        <p:txBody>
          <a:bodyPr wrap="square">
            <a:spAutoFit/>
          </a:bodyPr>
          <a:lstStyle/>
          <a:p>
            <a:pPr algn="r"/>
            <a:r>
              <a:rPr lang="es-VE" sz="1500" b="1" dirty="0" err="1" smtClean="0"/>
              <a:t>Blood</a:t>
            </a:r>
            <a:r>
              <a:rPr lang="es-VE" sz="1500" b="1" dirty="0" smtClean="0"/>
              <a:t> </a:t>
            </a:r>
            <a:r>
              <a:rPr lang="es-VE" sz="1500" b="1" dirty="0" err="1" smtClean="0"/>
              <a:t>Pressure</a:t>
            </a:r>
            <a:r>
              <a:rPr lang="es-VE" sz="1500" b="1" dirty="0" smtClean="0"/>
              <a:t> 2004; 13: 137-143</a:t>
            </a:r>
            <a:endParaRPr lang="es-VE" sz="1500" b="1" dirty="0"/>
          </a:p>
        </p:txBody>
      </p:sp>
      <p:sp>
        <p:nvSpPr>
          <p:cNvPr id="6" name="1 Rectángulo"/>
          <p:cNvSpPr/>
          <p:nvPr/>
        </p:nvSpPr>
        <p:spPr>
          <a:xfrm>
            <a:off x="179512" y="3501008"/>
            <a:ext cx="85689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152046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6364" y="0"/>
            <a:ext cx="741763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4"/>
          <a:srcRect l="21557" t="26218" r="25530" b="41367"/>
          <a:stretch/>
        </p:blipFill>
        <p:spPr>
          <a:xfrm>
            <a:off x="1859276" y="295501"/>
            <a:ext cx="6881247" cy="2371241"/>
          </a:xfrm>
          <a:prstGeom prst="rect">
            <a:avLst/>
          </a:prstGeom>
          <a:ln w="38100">
            <a:solidFill>
              <a:srgbClr val="00B0F0"/>
            </a:solidFill>
          </a:ln>
        </p:spPr>
      </p:pic>
      <p:pic>
        <p:nvPicPr>
          <p:cNvPr id="9" name="Imagen 8"/>
          <p:cNvPicPr>
            <a:picLocks noChangeAspect="1"/>
          </p:cNvPicPr>
          <p:nvPr/>
        </p:nvPicPr>
        <p:blipFill rotWithShape="1">
          <a:blip r:embed="rId5"/>
          <a:srcRect l="11547" t="33422" r="15201" b="36705"/>
          <a:stretch/>
        </p:blipFill>
        <p:spPr>
          <a:xfrm>
            <a:off x="1859276" y="3093720"/>
            <a:ext cx="6998001" cy="3234754"/>
          </a:xfrm>
          <a:prstGeom prst="rect">
            <a:avLst/>
          </a:prstGeom>
          <a:ln w="19050">
            <a:solidFill>
              <a:srgbClr val="00B0F0"/>
            </a:solidFill>
          </a:ln>
        </p:spPr>
      </p:pic>
      <p:pic>
        <p:nvPicPr>
          <p:cNvPr id="3" name="Imagen 2"/>
          <p:cNvPicPr>
            <a:picLocks noChangeAspect="1"/>
          </p:cNvPicPr>
          <p:nvPr/>
        </p:nvPicPr>
        <p:blipFill rotWithShape="1">
          <a:blip r:embed="rId6"/>
          <a:srcRect l="3281" t="24947" r="85938" b="14166"/>
          <a:stretch/>
        </p:blipFill>
        <p:spPr>
          <a:xfrm>
            <a:off x="0" y="0"/>
            <a:ext cx="1676400" cy="6858000"/>
          </a:xfrm>
          <a:prstGeom prst="rect">
            <a:avLst/>
          </a:prstGeom>
        </p:spPr>
      </p:pic>
    </p:spTree>
    <p:extLst>
      <p:ext uri="{BB962C8B-B14F-4D97-AF65-F5344CB8AC3E}">
        <p14:creationId xmlns:p14="http://schemas.microsoft.com/office/powerpoint/2010/main" val="346867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8720"/>
            <a:ext cx="9144000" cy="4680520"/>
          </a:xfrm>
          <a:prstGeom prst="rect">
            <a:avLst/>
          </a:prstGeom>
        </p:spPr>
      </p:pic>
      <p:sp>
        <p:nvSpPr>
          <p:cNvPr id="5" name="3 Rectángulo"/>
          <p:cNvSpPr/>
          <p:nvPr/>
        </p:nvSpPr>
        <p:spPr>
          <a:xfrm>
            <a:off x="2061280" y="6453336"/>
            <a:ext cx="7092280" cy="323165"/>
          </a:xfrm>
          <a:prstGeom prst="rect">
            <a:avLst/>
          </a:prstGeom>
        </p:spPr>
        <p:txBody>
          <a:bodyPr wrap="square">
            <a:spAutoFit/>
          </a:bodyPr>
          <a:lstStyle/>
          <a:p>
            <a:pPr algn="r"/>
            <a:r>
              <a:rPr lang="es-VE" sz="1500" b="1" dirty="0" err="1" smtClean="0"/>
              <a:t>Blood</a:t>
            </a:r>
            <a:r>
              <a:rPr lang="es-VE" sz="1500" b="1" dirty="0" smtClean="0"/>
              <a:t> </a:t>
            </a:r>
            <a:r>
              <a:rPr lang="es-VE" sz="1500" b="1" dirty="0" err="1" smtClean="0"/>
              <a:t>Pressure</a:t>
            </a:r>
            <a:r>
              <a:rPr lang="es-VE" sz="1500" b="1" dirty="0" smtClean="0"/>
              <a:t> 2004; 13: 137-143</a:t>
            </a:r>
            <a:endParaRPr lang="es-VE" sz="1500" b="1" dirty="0"/>
          </a:p>
        </p:txBody>
      </p:sp>
      <p:sp>
        <p:nvSpPr>
          <p:cNvPr id="6" name="1 Rectángulo"/>
          <p:cNvSpPr/>
          <p:nvPr/>
        </p:nvSpPr>
        <p:spPr>
          <a:xfrm>
            <a:off x="251520" y="2636912"/>
            <a:ext cx="8568952" cy="5554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1 Rectángulo"/>
          <p:cNvSpPr/>
          <p:nvPr/>
        </p:nvSpPr>
        <p:spPr>
          <a:xfrm>
            <a:off x="251520" y="4581128"/>
            <a:ext cx="856895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Rectángulo 7"/>
          <p:cNvSpPr/>
          <p:nvPr/>
        </p:nvSpPr>
        <p:spPr>
          <a:xfrm>
            <a:off x="2483768" y="4581128"/>
            <a:ext cx="1008112"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Rectángulo 8"/>
          <p:cNvSpPr/>
          <p:nvPr/>
        </p:nvSpPr>
        <p:spPr>
          <a:xfrm>
            <a:off x="4716016" y="4581128"/>
            <a:ext cx="1008112"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Rectángulo 9"/>
          <p:cNvSpPr/>
          <p:nvPr/>
        </p:nvSpPr>
        <p:spPr>
          <a:xfrm>
            <a:off x="6876256" y="4581128"/>
            <a:ext cx="1008112"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194274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2696"/>
            <a:ext cx="9144000" cy="4896544"/>
          </a:xfrm>
          <a:prstGeom prst="rect">
            <a:avLst/>
          </a:prstGeom>
        </p:spPr>
      </p:pic>
      <p:sp>
        <p:nvSpPr>
          <p:cNvPr id="5" name="3 Rectángulo"/>
          <p:cNvSpPr/>
          <p:nvPr/>
        </p:nvSpPr>
        <p:spPr>
          <a:xfrm>
            <a:off x="2061280" y="6453336"/>
            <a:ext cx="7092280" cy="323165"/>
          </a:xfrm>
          <a:prstGeom prst="rect">
            <a:avLst/>
          </a:prstGeom>
        </p:spPr>
        <p:txBody>
          <a:bodyPr wrap="square">
            <a:spAutoFit/>
          </a:bodyPr>
          <a:lstStyle/>
          <a:p>
            <a:pPr algn="r"/>
            <a:r>
              <a:rPr lang="es-VE" sz="1500" b="1" dirty="0" err="1" smtClean="0"/>
              <a:t>Blood</a:t>
            </a:r>
            <a:r>
              <a:rPr lang="es-VE" sz="1500" b="1" dirty="0" smtClean="0"/>
              <a:t> </a:t>
            </a:r>
            <a:r>
              <a:rPr lang="es-VE" sz="1500" b="1" dirty="0" err="1" smtClean="0"/>
              <a:t>Pressure</a:t>
            </a:r>
            <a:r>
              <a:rPr lang="es-VE" sz="1500" b="1" dirty="0" smtClean="0"/>
              <a:t> 2004; 13: 137-143</a:t>
            </a:r>
            <a:endParaRPr lang="es-VE" sz="1500" b="1" dirty="0"/>
          </a:p>
        </p:txBody>
      </p:sp>
      <p:sp>
        <p:nvSpPr>
          <p:cNvPr id="6" name="1 Rectángulo"/>
          <p:cNvSpPr/>
          <p:nvPr/>
        </p:nvSpPr>
        <p:spPr>
          <a:xfrm>
            <a:off x="251520" y="1721432"/>
            <a:ext cx="8568952" cy="3394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1 Rectángulo"/>
          <p:cNvSpPr/>
          <p:nvPr/>
        </p:nvSpPr>
        <p:spPr>
          <a:xfrm>
            <a:off x="251520" y="2657536"/>
            <a:ext cx="8568952" cy="2674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1 Rectángulo"/>
          <p:cNvSpPr/>
          <p:nvPr/>
        </p:nvSpPr>
        <p:spPr>
          <a:xfrm>
            <a:off x="251520" y="3110208"/>
            <a:ext cx="8568952" cy="4628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1 Rectángulo"/>
          <p:cNvSpPr/>
          <p:nvPr/>
        </p:nvSpPr>
        <p:spPr>
          <a:xfrm>
            <a:off x="179512" y="3974304"/>
            <a:ext cx="8568952" cy="3187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287722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2696"/>
            <a:ext cx="9144000" cy="4752527"/>
          </a:xfrm>
          <a:prstGeom prst="rect">
            <a:avLst/>
          </a:prstGeom>
        </p:spPr>
      </p:pic>
      <p:sp>
        <p:nvSpPr>
          <p:cNvPr id="5" name="3 Rectángulo"/>
          <p:cNvSpPr/>
          <p:nvPr/>
        </p:nvSpPr>
        <p:spPr>
          <a:xfrm>
            <a:off x="2061280" y="6453336"/>
            <a:ext cx="7092280" cy="323165"/>
          </a:xfrm>
          <a:prstGeom prst="rect">
            <a:avLst/>
          </a:prstGeom>
        </p:spPr>
        <p:txBody>
          <a:bodyPr wrap="square">
            <a:spAutoFit/>
          </a:bodyPr>
          <a:lstStyle/>
          <a:p>
            <a:pPr algn="r"/>
            <a:r>
              <a:rPr lang="es-VE" sz="1500" b="1" dirty="0" err="1" smtClean="0"/>
              <a:t>Blood</a:t>
            </a:r>
            <a:r>
              <a:rPr lang="es-VE" sz="1500" b="1" dirty="0" smtClean="0"/>
              <a:t> </a:t>
            </a:r>
            <a:r>
              <a:rPr lang="es-VE" sz="1500" b="1" dirty="0" err="1" smtClean="0"/>
              <a:t>Pressure</a:t>
            </a:r>
            <a:r>
              <a:rPr lang="es-VE" sz="1500" b="1" dirty="0" smtClean="0"/>
              <a:t> 2004; 13: 137-143</a:t>
            </a:r>
            <a:endParaRPr lang="es-VE" sz="1500" b="1" dirty="0"/>
          </a:p>
        </p:txBody>
      </p:sp>
      <p:sp>
        <p:nvSpPr>
          <p:cNvPr id="6" name="1 Rectángulo"/>
          <p:cNvSpPr/>
          <p:nvPr/>
        </p:nvSpPr>
        <p:spPr>
          <a:xfrm>
            <a:off x="251520" y="3542256"/>
            <a:ext cx="3312368" cy="4628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1 Rectángulo"/>
          <p:cNvSpPr/>
          <p:nvPr/>
        </p:nvSpPr>
        <p:spPr>
          <a:xfrm>
            <a:off x="251520" y="3694656"/>
            <a:ext cx="6912768" cy="3104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1 Rectángulo"/>
          <p:cNvSpPr/>
          <p:nvPr/>
        </p:nvSpPr>
        <p:spPr>
          <a:xfrm>
            <a:off x="5364088" y="3694656"/>
            <a:ext cx="1800200" cy="31040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1 Rectángulo"/>
          <p:cNvSpPr/>
          <p:nvPr/>
        </p:nvSpPr>
        <p:spPr>
          <a:xfrm>
            <a:off x="323528" y="4486744"/>
            <a:ext cx="5040560" cy="238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3900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11" grpId="0" animBg="1"/>
      <p:bldP spid="11"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504" y="1536174"/>
            <a:ext cx="8784976" cy="383181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s-ES" dirty="0" smtClean="0">
                <a:latin typeface="+mj-lt"/>
              </a:rPr>
              <a:t>El </a:t>
            </a:r>
            <a:r>
              <a:rPr lang="es-ES" dirty="0">
                <a:latin typeface="+mj-lt"/>
              </a:rPr>
              <a:t>presente estudio STOP-2 en pacientes ancianos </a:t>
            </a:r>
            <a:r>
              <a:rPr lang="es-ES" dirty="0" smtClean="0">
                <a:latin typeface="+mj-lt"/>
              </a:rPr>
              <a:t>con</a:t>
            </a:r>
            <a:r>
              <a:rPr lang="es-VE" dirty="0">
                <a:latin typeface="+mj-lt"/>
              </a:rPr>
              <a:t> </a:t>
            </a:r>
            <a:r>
              <a:rPr lang="es-VE" dirty="0" smtClean="0">
                <a:latin typeface="+mj-lt"/>
              </a:rPr>
              <a:t>HSA </a:t>
            </a:r>
            <a:r>
              <a:rPr lang="es-ES" dirty="0" smtClean="0">
                <a:latin typeface="+mj-lt"/>
              </a:rPr>
              <a:t>demostró </a:t>
            </a:r>
            <a:r>
              <a:rPr lang="es-ES" dirty="0">
                <a:latin typeface="+mj-lt"/>
              </a:rPr>
              <a:t>que </a:t>
            </a:r>
            <a:r>
              <a:rPr lang="es-ES" dirty="0" smtClean="0">
                <a:latin typeface="+mj-lt"/>
              </a:rPr>
              <a:t>los tratamientos "más nuevos“</a:t>
            </a:r>
            <a:r>
              <a:rPr lang="es-VE" dirty="0" smtClean="0">
                <a:latin typeface="+mj-lt"/>
              </a:rPr>
              <a:t> </a:t>
            </a:r>
            <a:r>
              <a:rPr lang="es-ES" dirty="0" smtClean="0">
                <a:latin typeface="+mj-lt"/>
              </a:rPr>
              <a:t>como </a:t>
            </a:r>
            <a:r>
              <a:rPr lang="es-ES" dirty="0">
                <a:latin typeface="+mj-lt"/>
              </a:rPr>
              <a:t>los antagonistas del calcio y </a:t>
            </a:r>
            <a:r>
              <a:rPr lang="es-ES" dirty="0" smtClean="0">
                <a:latin typeface="+mj-lt"/>
              </a:rPr>
              <a:t>los IECA proporcionan </a:t>
            </a:r>
            <a:r>
              <a:rPr lang="es-ES" dirty="0">
                <a:latin typeface="+mj-lt"/>
              </a:rPr>
              <a:t>una prevención de </a:t>
            </a:r>
            <a:r>
              <a:rPr lang="es-ES" dirty="0" err="1" smtClean="0">
                <a:latin typeface="+mj-lt"/>
              </a:rPr>
              <a:t>Stroke</a:t>
            </a:r>
            <a:r>
              <a:rPr lang="es-ES" dirty="0" smtClean="0">
                <a:latin typeface="+mj-lt"/>
              </a:rPr>
              <a:t> comparado con los fármacos "</a:t>
            </a:r>
            <a:r>
              <a:rPr lang="es-ES" dirty="0">
                <a:latin typeface="+mj-lt"/>
              </a:rPr>
              <a:t>convencionales", es </a:t>
            </a:r>
            <a:r>
              <a:rPr lang="es-ES" dirty="0" smtClean="0">
                <a:latin typeface="+mj-lt"/>
              </a:rPr>
              <a:t>decir,</a:t>
            </a:r>
            <a:r>
              <a:rPr lang="es-VE" dirty="0">
                <a:latin typeface="+mj-lt"/>
              </a:rPr>
              <a:t> </a:t>
            </a:r>
            <a:r>
              <a:rPr lang="es-ES" dirty="0" smtClean="0">
                <a:latin typeface="+mj-lt"/>
              </a:rPr>
              <a:t>Betabloqueantes </a:t>
            </a:r>
            <a:r>
              <a:rPr lang="es-ES" dirty="0">
                <a:latin typeface="+mj-lt"/>
              </a:rPr>
              <a:t>y </a:t>
            </a:r>
            <a:r>
              <a:rPr lang="es-ES" dirty="0" smtClean="0">
                <a:latin typeface="+mj-lt"/>
              </a:rPr>
              <a:t>diuréticos</a:t>
            </a:r>
          </a:p>
          <a:p>
            <a:pPr marL="342900" indent="-342900" algn="just">
              <a:lnSpc>
                <a:spcPct val="150000"/>
              </a:lnSpc>
              <a:buFont typeface="Arial" panose="020B0604020202020204" pitchFamily="34" charset="0"/>
              <a:buChar char="•"/>
            </a:pPr>
            <a:endParaRPr lang="es-ES" dirty="0">
              <a:latin typeface="+mj-lt"/>
            </a:endParaRPr>
          </a:p>
          <a:p>
            <a:pPr marL="342900" indent="-342900" algn="just">
              <a:lnSpc>
                <a:spcPct val="150000"/>
              </a:lnSpc>
              <a:buFont typeface="Arial" panose="020B0604020202020204" pitchFamily="34" charset="0"/>
              <a:buChar char="•"/>
            </a:pPr>
            <a:r>
              <a:rPr lang="es-ES" dirty="0" smtClean="0">
                <a:latin typeface="+mj-lt"/>
              </a:rPr>
              <a:t>Curiosamente</a:t>
            </a:r>
            <a:r>
              <a:rPr lang="es-ES" dirty="0">
                <a:latin typeface="+mj-lt"/>
              </a:rPr>
              <a:t>, </a:t>
            </a:r>
            <a:r>
              <a:rPr lang="es-ES" dirty="0" smtClean="0">
                <a:latin typeface="+mj-lt"/>
              </a:rPr>
              <a:t>la reducción del </a:t>
            </a:r>
            <a:r>
              <a:rPr lang="es-ES" dirty="0" err="1" smtClean="0">
                <a:latin typeface="+mj-lt"/>
              </a:rPr>
              <a:t>Stroke</a:t>
            </a:r>
            <a:r>
              <a:rPr lang="es-ES" dirty="0" smtClean="0">
                <a:latin typeface="+mj-lt"/>
              </a:rPr>
              <a:t> estuvo </a:t>
            </a:r>
            <a:r>
              <a:rPr lang="es-ES" dirty="0">
                <a:latin typeface="+mj-lt"/>
              </a:rPr>
              <a:t>presente a pesar de </a:t>
            </a:r>
            <a:r>
              <a:rPr lang="es-ES" dirty="0" smtClean="0">
                <a:latin typeface="+mj-lt"/>
              </a:rPr>
              <a:t>la alta frecuencia</a:t>
            </a:r>
            <a:r>
              <a:rPr lang="es-VE" dirty="0" smtClean="0">
                <a:latin typeface="+mj-lt"/>
              </a:rPr>
              <a:t> </a:t>
            </a:r>
            <a:r>
              <a:rPr lang="es-ES" dirty="0" smtClean="0">
                <a:latin typeface="+mj-lt"/>
              </a:rPr>
              <a:t>de </a:t>
            </a:r>
            <a:r>
              <a:rPr lang="es-ES" dirty="0">
                <a:latin typeface="+mj-lt"/>
              </a:rPr>
              <a:t>la </a:t>
            </a:r>
            <a:r>
              <a:rPr lang="es-ES" dirty="0" smtClean="0">
                <a:latin typeface="+mj-lt"/>
              </a:rPr>
              <a:t>FA en </a:t>
            </a:r>
            <a:r>
              <a:rPr lang="es-ES" dirty="0">
                <a:latin typeface="+mj-lt"/>
              </a:rPr>
              <a:t>el grupo de tratamiento "más nuevo</a:t>
            </a:r>
            <a:r>
              <a:rPr lang="es-ES" dirty="0" smtClean="0">
                <a:latin typeface="+mj-lt"/>
              </a:rPr>
              <a:t>",</a:t>
            </a:r>
            <a:r>
              <a:rPr lang="es-VE" dirty="0">
                <a:latin typeface="+mj-lt"/>
              </a:rPr>
              <a:t> </a:t>
            </a:r>
            <a:r>
              <a:rPr lang="es-ES" dirty="0">
                <a:latin typeface="+mj-lt"/>
              </a:rPr>
              <a:t>i</a:t>
            </a:r>
            <a:r>
              <a:rPr lang="es-ES" dirty="0" smtClean="0">
                <a:latin typeface="+mj-lt"/>
              </a:rPr>
              <a:t>ndicando </a:t>
            </a:r>
            <a:r>
              <a:rPr lang="es-ES" dirty="0">
                <a:latin typeface="+mj-lt"/>
              </a:rPr>
              <a:t>que los efectos preventivos de </a:t>
            </a:r>
            <a:r>
              <a:rPr lang="es-ES" dirty="0" smtClean="0">
                <a:latin typeface="+mj-lt"/>
              </a:rPr>
              <a:t>los IECA y los calcio antagonistas se </a:t>
            </a:r>
            <a:r>
              <a:rPr lang="es-ES" dirty="0">
                <a:latin typeface="+mj-lt"/>
              </a:rPr>
              <a:t>deben a sus </a:t>
            </a:r>
            <a:r>
              <a:rPr lang="es-ES" dirty="0" smtClean="0">
                <a:latin typeface="+mj-lt"/>
              </a:rPr>
              <a:t>propiedades que </a:t>
            </a:r>
            <a:r>
              <a:rPr lang="es-ES" dirty="0">
                <a:latin typeface="+mj-lt"/>
              </a:rPr>
              <a:t>aún no están plenamente </a:t>
            </a:r>
            <a:r>
              <a:rPr lang="es-ES" dirty="0" smtClean="0">
                <a:latin typeface="+mj-lt"/>
              </a:rPr>
              <a:t>reconocidas</a:t>
            </a:r>
          </a:p>
        </p:txBody>
      </p:sp>
      <p:sp>
        <p:nvSpPr>
          <p:cNvPr id="6" name="3 Rectángulo"/>
          <p:cNvSpPr/>
          <p:nvPr/>
        </p:nvSpPr>
        <p:spPr>
          <a:xfrm>
            <a:off x="2061280" y="6453336"/>
            <a:ext cx="7092280" cy="323165"/>
          </a:xfrm>
          <a:prstGeom prst="rect">
            <a:avLst/>
          </a:prstGeom>
        </p:spPr>
        <p:txBody>
          <a:bodyPr wrap="square">
            <a:spAutoFit/>
          </a:bodyPr>
          <a:lstStyle/>
          <a:p>
            <a:pPr algn="r"/>
            <a:r>
              <a:rPr lang="es-VE" sz="1500" b="1" dirty="0" err="1" smtClean="0"/>
              <a:t>Blood</a:t>
            </a:r>
            <a:r>
              <a:rPr lang="es-VE" sz="1500" b="1" dirty="0" smtClean="0"/>
              <a:t> </a:t>
            </a:r>
            <a:r>
              <a:rPr lang="es-VE" sz="1500" b="1" dirty="0" err="1" smtClean="0"/>
              <a:t>Pressure</a:t>
            </a:r>
            <a:r>
              <a:rPr lang="es-VE" sz="1500" b="1" dirty="0" smtClean="0"/>
              <a:t> 2004; 13: 137-143</a:t>
            </a:r>
            <a:endParaRPr lang="es-VE" sz="1500" b="1" dirty="0"/>
          </a:p>
        </p:txBody>
      </p:sp>
      <p:sp>
        <p:nvSpPr>
          <p:cNvPr id="7" name="1 Título"/>
          <p:cNvSpPr txBox="1">
            <a:spLocks/>
          </p:cNvSpPr>
          <p:nvPr/>
        </p:nvSpPr>
        <p:spPr>
          <a:xfrm>
            <a:off x="2483768" y="260648"/>
            <a:ext cx="4536504" cy="792088"/>
          </a:xfrm>
          <a:prstGeom prst="rect">
            <a:avLst/>
          </a:prstGeom>
          <a:solidFill>
            <a:schemeClr val="accent1">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200" b="1" dirty="0" smtClean="0">
                <a:solidFill>
                  <a:schemeClr val="tx1"/>
                </a:solidFill>
                <a:latin typeface="Times New Roman" panose="02020603050405020304" pitchFamily="18" charset="0"/>
                <a:ea typeface="Tahoma" pitchFamily="34" charset="0"/>
                <a:cs typeface="Times New Roman" panose="02020603050405020304" pitchFamily="18" charset="0"/>
              </a:rPr>
              <a:t>Discusión</a:t>
            </a:r>
            <a:endParaRPr kumimoji="0" lang="es-ES" sz="4200" b="1" i="0" u="none" strike="noStrike" kern="1200" cap="none" spc="0" normalizeH="0" baseline="0" noProof="0" dirty="0">
              <a:ln>
                <a:noFill/>
              </a:ln>
              <a:solidFill>
                <a:schemeClr val="tx1"/>
              </a:solidFill>
              <a:effectLst/>
              <a:uLnTx/>
              <a:uFillTx/>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5870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504" y="1536174"/>
            <a:ext cx="8784976" cy="3693319"/>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s-ES" altLang="es-VE" sz="2000" dirty="0" smtClean="0">
                <a:solidFill>
                  <a:srgbClr val="222222"/>
                </a:solidFill>
                <a:latin typeface="+mj-lt"/>
              </a:rPr>
              <a:t>Cuando se evalúa todo tipo de </a:t>
            </a:r>
            <a:r>
              <a:rPr lang="es-ES" altLang="es-VE" sz="2000" dirty="0" err="1" smtClean="0">
                <a:solidFill>
                  <a:srgbClr val="222222"/>
                </a:solidFill>
                <a:latin typeface="+mj-lt"/>
              </a:rPr>
              <a:t>Stroke</a:t>
            </a:r>
            <a:r>
              <a:rPr lang="es-ES" altLang="es-VE" sz="2000" dirty="0" smtClean="0">
                <a:solidFill>
                  <a:srgbClr val="222222"/>
                </a:solidFill>
                <a:latin typeface="+mj-lt"/>
              </a:rPr>
              <a:t> en </a:t>
            </a:r>
            <a:r>
              <a:rPr lang="es-ES" altLang="es-VE" sz="2000" dirty="0">
                <a:solidFill>
                  <a:srgbClr val="222222"/>
                </a:solidFill>
                <a:latin typeface="+mj-lt"/>
              </a:rPr>
              <a:t>STOP-2 en los </a:t>
            </a:r>
            <a:r>
              <a:rPr lang="es-ES" altLang="es-VE" sz="2000" dirty="0" smtClean="0">
                <a:solidFill>
                  <a:srgbClr val="222222"/>
                </a:solidFill>
                <a:latin typeface="+mj-lt"/>
              </a:rPr>
              <a:t>pacientes </a:t>
            </a:r>
            <a:r>
              <a:rPr lang="es-ES" altLang="es-VE" sz="2000" dirty="0">
                <a:solidFill>
                  <a:srgbClr val="222222"/>
                </a:solidFill>
                <a:latin typeface="+mj-lt"/>
              </a:rPr>
              <a:t>con tratamientos “más nuevos” </a:t>
            </a:r>
            <a:r>
              <a:rPr lang="es-ES" altLang="es-VE" sz="2000" dirty="0" smtClean="0">
                <a:solidFill>
                  <a:srgbClr val="222222"/>
                </a:solidFill>
                <a:latin typeface="+mj-lt"/>
              </a:rPr>
              <a:t>(IECA </a:t>
            </a:r>
            <a:r>
              <a:rPr lang="es-ES" altLang="es-VE" sz="2000" dirty="0">
                <a:solidFill>
                  <a:srgbClr val="222222"/>
                </a:solidFill>
                <a:latin typeface="+mj-lt"/>
              </a:rPr>
              <a:t>y </a:t>
            </a:r>
            <a:r>
              <a:rPr lang="es-ES" altLang="es-VE" sz="2000" dirty="0" smtClean="0">
                <a:solidFill>
                  <a:srgbClr val="222222"/>
                </a:solidFill>
                <a:latin typeface="+mj-lt"/>
              </a:rPr>
              <a:t>los calcio </a:t>
            </a:r>
            <a:r>
              <a:rPr lang="es-ES" altLang="es-VE" sz="2000" dirty="0">
                <a:solidFill>
                  <a:srgbClr val="222222"/>
                </a:solidFill>
                <a:latin typeface="+mj-lt"/>
              </a:rPr>
              <a:t>antagonistas analizados conjuntamente</a:t>
            </a:r>
            <a:r>
              <a:rPr lang="es-ES" altLang="es-VE" sz="2000" dirty="0" smtClean="0">
                <a:solidFill>
                  <a:srgbClr val="222222"/>
                </a:solidFill>
                <a:latin typeface="+mj-lt"/>
              </a:rPr>
              <a:t>) comparados </a:t>
            </a:r>
            <a:r>
              <a:rPr lang="es-ES" altLang="es-VE" sz="2000" dirty="0">
                <a:solidFill>
                  <a:srgbClr val="222222"/>
                </a:solidFill>
                <a:latin typeface="+mj-lt"/>
              </a:rPr>
              <a:t>con </a:t>
            </a:r>
            <a:r>
              <a:rPr lang="es-ES" altLang="es-VE" sz="2000" dirty="0" smtClean="0">
                <a:solidFill>
                  <a:srgbClr val="222222"/>
                </a:solidFill>
                <a:latin typeface="+mj-lt"/>
              </a:rPr>
              <a:t>los tratamientos </a:t>
            </a:r>
            <a:r>
              <a:rPr lang="es-ES" altLang="es-VE" sz="2000" dirty="0">
                <a:solidFill>
                  <a:srgbClr val="222222"/>
                </a:solidFill>
                <a:latin typeface="+mj-lt"/>
              </a:rPr>
              <a:t>"</a:t>
            </a:r>
            <a:r>
              <a:rPr lang="es-ES" altLang="es-VE" sz="2000" dirty="0" smtClean="0">
                <a:solidFill>
                  <a:srgbClr val="222222"/>
                </a:solidFill>
                <a:latin typeface="+mj-lt"/>
              </a:rPr>
              <a:t>convencionales", </a:t>
            </a:r>
            <a:r>
              <a:rPr lang="es-ES" altLang="es-VE" sz="2000" dirty="0">
                <a:solidFill>
                  <a:srgbClr val="222222"/>
                </a:solidFill>
                <a:latin typeface="+mj-lt"/>
              </a:rPr>
              <a:t>hubo </a:t>
            </a:r>
            <a:r>
              <a:rPr lang="es-ES" altLang="es-VE" sz="2000" dirty="0" smtClean="0">
                <a:solidFill>
                  <a:srgbClr val="222222"/>
                </a:solidFill>
                <a:latin typeface="+mj-lt"/>
              </a:rPr>
              <a:t>una reducción significativa de 25% </a:t>
            </a:r>
            <a:r>
              <a:rPr lang="es-ES" altLang="es-VE" sz="2000" dirty="0">
                <a:solidFill>
                  <a:srgbClr val="222222"/>
                </a:solidFill>
                <a:latin typeface="+mj-lt"/>
              </a:rPr>
              <a:t>en todos los </a:t>
            </a:r>
            <a:r>
              <a:rPr lang="es-ES" altLang="es-VE" sz="2000" dirty="0" err="1" smtClean="0">
                <a:solidFill>
                  <a:srgbClr val="222222"/>
                </a:solidFill>
                <a:latin typeface="+mj-lt"/>
              </a:rPr>
              <a:t>Stroke</a:t>
            </a:r>
            <a:r>
              <a:rPr lang="es-ES" altLang="es-VE" sz="2000" dirty="0" smtClean="0">
                <a:solidFill>
                  <a:srgbClr val="222222"/>
                </a:solidFill>
                <a:latin typeface="+mj-lt"/>
              </a:rPr>
              <a:t>; </a:t>
            </a:r>
            <a:r>
              <a:rPr lang="es-ES" altLang="es-VE" sz="2000" dirty="0">
                <a:solidFill>
                  <a:srgbClr val="222222"/>
                </a:solidFill>
                <a:latin typeface="+mj-lt"/>
              </a:rPr>
              <a:t>esto </a:t>
            </a:r>
            <a:r>
              <a:rPr lang="es-ES" altLang="es-VE" sz="2000" dirty="0" smtClean="0">
                <a:solidFill>
                  <a:srgbClr val="222222"/>
                </a:solidFill>
                <a:latin typeface="+mj-lt"/>
              </a:rPr>
              <a:t>fue completamente atribuible </a:t>
            </a:r>
            <a:r>
              <a:rPr lang="es-ES" altLang="es-VE" sz="2000" dirty="0">
                <a:solidFill>
                  <a:srgbClr val="222222"/>
                </a:solidFill>
                <a:latin typeface="+mj-lt"/>
              </a:rPr>
              <a:t>a una </a:t>
            </a:r>
            <a:r>
              <a:rPr lang="es-ES" altLang="es-VE" sz="2000" dirty="0" smtClean="0">
                <a:solidFill>
                  <a:srgbClr val="222222"/>
                </a:solidFill>
                <a:latin typeface="+mj-lt"/>
              </a:rPr>
              <a:t>reducción </a:t>
            </a:r>
            <a:r>
              <a:rPr lang="es-ES" altLang="es-VE" sz="2000" dirty="0">
                <a:solidFill>
                  <a:srgbClr val="222222"/>
                </a:solidFill>
                <a:latin typeface="+mj-lt"/>
              </a:rPr>
              <a:t>de </a:t>
            </a:r>
            <a:r>
              <a:rPr lang="es-ES" altLang="es-VE" sz="2000" dirty="0" err="1" smtClean="0">
                <a:solidFill>
                  <a:srgbClr val="222222"/>
                </a:solidFill>
                <a:latin typeface="+mj-lt"/>
              </a:rPr>
              <a:t>Stroke</a:t>
            </a:r>
            <a:r>
              <a:rPr lang="es-ES" altLang="es-VE" sz="2000" dirty="0" smtClean="0">
                <a:solidFill>
                  <a:srgbClr val="222222"/>
                </a:solidFill>
                <a:latin typeface="+mj-lt"/>
              </a:rPr>
              <a:t> </a:t>
            </a:r>
            <a:r>
              <a:rPr lang="es-ES" altLang="es-VE" sz="2000" dirty="0">
                <a:solidFill>
                  <a:srgbClr val="222222"/>
                </a:solidFill>
                <a:latin typeface="+mj-lt"/>
              </a:rPr>
              <a:t>no </a:t>
            </a:r>
            <a:r>
              <a:rPr lang="es-ES" altLang="es-VE" sz="2000" dirty="0" smtClean="0">
                <a:solidFill>
                  <a:srgbClr val="222222"/>
                </a:solidFill>
                <a:latin typeface="+mj-lt"/>
              </a:rPr>
              <a:t>fatales</a:t>
            </a:r>
          </a:p>
          <a:p>
            <a:pPr marL="342900" indent="-342900" algn="just">
              <a:lnSpc>
                <a:spcPct val="150000"/>
              </a:lnSpc>
              <a:buFont typeface="Arial" panose="020B0604020202020204" pitchFamily="34" charset="0"/>
              <a:buChar char="•"/>
            </a:pPr>
            <a:endParaRPr lang="es-ES" sz="2000" dirty="0">
              <a:solidFill>
                <a:srgbClr val="222222"/>
              </a:solidFill>
              <a:latin typeface="+mj-lt"/>
            </a:endParaRPr>
          </a:p>
          <a:p>
            <a:pPr marL="342900" indent="-342900" algn="just">
              <a:lnSpc>
                <a:spcPct val="150000"/>
              </a:lnSpc>
              <a:buFont typeface="Arial" panose="020B0604020202020204" pitchFamily="34" charset="0"/>
              <a:buChar char="•"/>
            </a:pPr>
            <a:r>
              <a:rPr lang="es-ES" dirty="0" smtClean="0">
                <a:latin typeface="+mj-lt"/>
              </a:rPr>
              <a:t>Sin </a:t>
            </a:r>
            <a:r>
              <a:rPr lang="es-ES" dirty="0">
                <a:latin typeface="+mj-lt"/>
              </a:rPr>
              <a:t>embargo, no hubo tal efecto adicional por los tratamientos "más nuevos" en </a:t>
            </a:r>
            <a:r>
              <a:rPr lang="es-ES" dirty="0" smtClean="0">
                <a:latin typeface="+mj-lt"/>
              </a:rPr>
              <a:t>los </a:t>
            </a:r>
            <a:r>
              <a:rPr lang="es-ES" dirty="0" err="1" smtClean="0">
                <a:latin typeface="+mj-lt"/>
              </a:rPr>
              <a:t>Stroke</a:t>
            </a:r>
            <a:r>
              <a:rPr lang="es-ES" dirty="0" smtClean="0">
                <a:latin typeface="+mj-lt"/>
              </a:rPr>
              <a:t> fatales o los ATI</a:t>
            </a:r>
            <a:endParaRPr lang="es-ES" altLang="es-VE" sz="3200" dirty="0">
              <a:latin typeface="+mj-lt"/>
            </a:endParaRPr>
          </a:p>
        </p:txBody>
      </p:sp>
      <p:sp>
        <p:nvSpPr>
          <p:cNvPr id="6" name="3 Rectángulo"/>
          <p:cNvSpPr/>
          <p:nvPr/>
        </p:nvSpPr>
        <p:spPr>
          <a:xfrm>
            <a:off x="2061280" y="6453336"/>
            <a:ext cx="7092280" cy="323165"/>
          </a:xfrm>
          <a:prstGeom prst="rect">
            <a:avLst/>
          </a:prstGeom>
        </p:spPr>
        <p:txBody>
          <a:bodyPr wrap="square">
            <a:spAutoFit/>
          </a:bodyPr>
          <a:lstStyle/>
          <a:p>
            <a:pPr algn="r"/>
            <a:r>
              <a:rPr lang="es-VE" sz="1500" b="1" dirty="0" err="1" smtClean="0"/>
              <a:t>Blood</a:t>
            </a:r>
            <a:r>
              <a:rPr lang="es-VE" sz="1500" b="1" dirty="0" smtClean="0"/>
              <a:t> </a:t>
            </a:r>
            <a:r>
              <a:rPr lang="es-VE" sz="1500" b="1" dirty="0" err="1" smtClean="0"/>
              <a:t>Pressure</a:t>
            </a:r>
            <a:r>
              <a:rPr lang="es-VE" sz="1500" b="1" dirty="0" smtClean="0"/>
              <a:t> 2004; 13: 137-143</a:t>
            </a:r>
            <a:endParaRPr lang="es-VE" sz="1500" b="1" dirty="0"/>
          </a:p>
        </p:txBody>
      </p:sp>
      <p:sp>
        <p:nvSpPr>
          <p:cNvPr id="5" name="1 Título"/>
          <p:cNvSpPr txBox="1">
            <a:spLocks/>
          </p:cNvSpPr>
          <p:nvPr/>
        </p:nvSpPr>
        <p:spPr>
          <a:xfrm>
            <a:off x="2483768" y="260648"/>
            <a:ext cx="4536504" cy="792088"/>
          </a:xfrm>
          <a:prstGeom prst="rect">
            <a:avLst/>
          </a:prstGeom>
          <a:solidFill>
            <a:schemeClr val="accent1">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200" b="1" dirty="0" smtClean="0">
                <a:solidFill>
                  <a:schemeClr val="tx1"/>
                </a:solidFill>
                <a:latin typeface="Times New Roman" panose="02020603050405020304" pitchFamily="18" charset="0"/>
                <a:ea typeface="Tahoma" pitchFamily="34" charset="0"/>
                <a:cs typeface="Times New Roman" panose="02020603050405020304" pitchFamily="18" charset="0"/>
              </a:rPr>
              <a:t>Discusión</a:t>
            </a:r>
            <a:endParaRPr kumimoji="0" lang="es-ES" sz="4200" b="1" i="0" u="none" strike="noStrike" kern="1200" cap="none" spc="0" normalizeH="0" baseline="0" noProof="0" dirty="0">
              <a:ln>
                <a:noFill/>
              </a:ln>
              <a:solidFill>
                <a:schemeClr val="tx1"/>
              </a:solidFill>
              <a:effectLst/>
              <a:uLnTx/>
              <a:uFillTx/>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155764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504" y="1536174"/>
            <a:ext cx="8784976" cy="4524315"/>
          </a:xfrm>
          <a:prstGeom prst="rect">
            <a:avLst/>
          </a:prstGeom>
        </p:spPr>
        <p:txBody>
          <a:bodyPr wrap="square">
            <a:spAutoFit/>
          </a:bodyPr>
          <a:lstStyle/>
          <a:p>
            <a:pPr marL="457200" indent="-457200" algn="just">
              <a:lnSpc>
                <a:spcPct val="150000"/>
              </a:lnSpc>
              <a:buFont typeface="+mj-lt"/>
              <a:buAutoNum type="arabicPeriod"/>
            </a:pPr>
            <a:r>
              <a:rPr lang="es-ES" altLang="es-VE" sz="2000" dirty="0" smtClean="0">
                <a:solidFill>
                  <a:srgbClr val="222222"/>
                </a:solidFill>
                <a:latin typeface="+mj-lt"/>
              </a:rPr>
              <a:t>Existen errores metodológicos que dificultan la interpretación adecuada del estudio, por lo que resulta difícil llegar a conclusiones correctas. </a:t>
            </a:r>
            <a:r>
              <a:rPr lang="es-ES" sz="2000" dirty="0" smtClean="0">
                <a:solidFill>
                  <a:srgbClr val="222222"/>
                </a:solidFill>
                <a:latin typeface="+mj-lt"/>
              </a:rPr>
              <a:t>Tales errores incluyen: </a:t>
            </a:r>
          </a:p>
          <a:p>
            <a:pPr marL="800100" lvl="1" indent="-342900" algn="just">
              <a:lnSpc>
                <a:spcPct val="150000"/>
              </a:lnSpc>
              <a:buFont typeface="Arial" panose="020B0604020202020204" pitchFamily="34" charset="0"/>
              <a:buChar char="•"/>
            </a:pPr>
            <a:r>
              <a:rPr lang="es-ES" sz="2000" dirty="0">
                <a:solidFill>
                  <a:srgbClr val="222222"/>
                </a:solidFill>
                <a:latin typeface="+mj-lt"/>
              </a:rPr>
              <a:t>A</a:t>
            </a:r>
            <a:r>
              <a:rPr lang="es-ES" sz="2000" dirty="0" smtClean="0">
                <a:solidFill>
                  <a:srgbClr val="222222"/>
                </a:solidFill>
                <a:latin typeface="+mj-lt"/>
              </a:rPr>
              <a:t>usencia de estadísticos en las primeras IV tablas</a:t>
            </a:r>
          </a:p>
          <a:p>
            <a:pPr marL="800100" lvl="1" indent="-342900" algn="just">
              <a:lnSpc>
                <a:spcPct val="150000"/>
              </a:lnSpc>
              <a:buFont typeface="Arial" panose="020B0604020202020204" pitchFamily="34" charset="0"/>
              <a:buChar char="•"/>
            </a:pPr>
            <a:r>
              <a:rPr lang="es-ES" sz="2000" dirty="0" smtClean="0">
                <a:solidFill>
                  <a:srgbClr val="222222"/>
                </a:solidFill>
                <a:latin typeface="+mj-lt"/>
              </a:rPr>
              <a:t>Ausencia de explicación sobre la aleatorización respecto a las visitas (tabla III) y lo ocurrido con los pacientes durante el seguimiento, ya que </a:t>
            </a:r>
            <a:r>
              <a:rPr lang="es-ES" sz="2000" dirty="0">
                <a:solidFill>
                  <a:srgbClr val="222222"/>
                </a:solidFill>
              </a:rPr>
              <a:t>se observa una disminución del número de pacientes a lo largo del estudio, </a:t>
            </a:r>
            <a:r>
              <a:rPr lang="es-ES" sz="2000" dirty="0" smtClean="0">
                <a:solidFill>
                  <a:srgbClr val="222222"/>
                </a:solidFill>
              </a:rPr>
              <a:t>a pesar de explicar que ninguno </a:t>
            </a:r>
            <a:r>
              <a:rPr lang="es-ES" sz="2000" dirty="0" smtClean="0">
                <a:solidFill>
                  <a:srgbClr val="222222"/>
                </a:solidFill>
                <a:latin typeface="+mj-lt"/>
              </a:rPr>
              <a:t>se perdió del seguimiento.</a:t>
            </a:r>
          </a:p>
          <a:p>
            <a:pPr algn="just">
              <a:lnSpc>
                <a:spcPct val="150000"/>
              </a:lnSpc>
            </a:pPr>
            <a:endParaRPr lang="es-ES" altLang="es-VE" sz="3200" dirty="0">
              <a:latin typeface="+mj-lt"/>
            </a:endParaRPr>
          </a:p>
        </p:txBody>
      </p:sp>
      <p:sp>
        <p:nvSpPr>
          <p:cNvPr id="6" name="3 Rectángulo"/>
          <p:cNvSpPr/>
          <p:nvPr/>
        </p:nvSpPr>
        <p:spPr>
          <a:xfrm>
            <a:off x="2061280" y="6453336"/>
            <a:ext cx="7092280" cy="323165"/>
          </a:xfrm>
          <a:prstGeom prst="rect">
            <a:avLst/>
          </a:prstGeom>
        </p:spPr>
        <p:txBody>
          <a:bodyPr wrap="square">
            <a:spAutoFit/>
          </a:bodyPr>
          <a:lstStyle/>
          <a:p>
            <a:pPr algn="r"/>
            <a:r>
              <a:rPr lang="es-VE" sz="1500" b="1" dirty="0" err="1" smtClean="0"/>
              <a:t>Blood</a:t>
            </a:r>
            <a:r>
              <a:rPr lang="es-VE" sz="1500" b="1" dirty="0" smtClean="0"/>
              <a:t> </a:t>
            </a:r>
            <a:r>
              <a:rPr lang="es-VE" sz="1500" b="1" dirty="0" err="1" smtClean="0"/>
              <a:t>Pressure</a:t>
            </a:r>
            <a:r>
              <a:rPr lang="es-VE" sz="1500" b="1" dirty="0" smtClean="0"/>
              <a:t> 2004; 13: 137-143</a:t>
            </a:r>
            <a:endParaRPr lang="es-VE" sz="1500" b="1" dirty="0"/>
          </a:p>
        </p:txBody>
      </p:sp>
      <p:sp>
        <p:nvSpPr>
          <p:cNvPr id="5" name="1 Título"/>
          <p:cNvSpPr txBox="1">
            <a:spLocks/>
          </p:cNvSpPr>
          <p:nvPr/>
        </p:nvSpPr>
        <p:spPr>
          <a:xfrm>
            <a:off x="2483768" y="260648"/>
            <a:ext cx="4536504" cy="792088"/>
          </a:xfrm>
          <a:prstGeom prst="rect">
            <a:avLst/>
          </a:prstGeom>
          <a:solidFill>
            <a:schemeClr val="accent1">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200" b="1" dirty="0" smtClean="0">
                <a:solidFill>
                  <a:schemeClr val="tx1"/>
                </a:solidFill>
                <a:latin typeface="Times New Roman" panose="02020603050405020304" pitchFamily="18" charset="0"/>
                <a:ea typeface="Tahoma" pitchFamily="34" charset="0"/>
                <a:cs typeface="Times New Roman" panose="02020603050405020304" pitchFamily="18" charset="0"/>
              </a:rPr>
              <a:t>Aporte del grupo</a:t>
            </a:r>
            <a:endParaRPr kumimoji="0" lang="es-ES" sz="4200" b="1" i="0" u="none" strike="noStrike" kern="1200" cap="none" spc="0" normalizeH="0" baseline="0" noProof="0" dirty="0">
              <a:ln>
                <a:noFill/>
              </a:ln>
              <a:solidFill>
                <a:schemeClr val="tx1"/>
              </a:solidFill>
              <a:effectLst/>
              <a:uLnTx/>
              <a:uFillTx/>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373102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504" y="1536174"/>
            <a:ext cx="8784976" cy="3139321"/>
          </a:xfrm>
          <a:prstGeom prst="rect">
            <a:avLst/>
          </a:prstGeom>
        </p:spPr>
        <p:txBody>
          <a:bodyPr wrap="square">
            <a:spAutoFit/>
          </a:bodyPr>
          <a:lstStyle/>
          <a:p>
            <a:pPr lvl="1" algn="just">
              <a:lnSpc>
                <a:spcPct val="150000"/>
              </a:lnSpc>
            </a:pPr>
            <a:r>
              <a:rPr lang="es-ES" sz="2000" dirty="0" smtClean="0">
                <a:solidFill>
                  <a:srgbClr val="222222"/>
                </a:solidFill>
                <a:latin typeface="+mj-lt"/>
              </a:rPr>
              <a:t>2. No se cumplió el target de mantener las cifras tensionales sistólicas por debajo de 160 mmHg al cabo de 5 años</a:t>
            </a:r>
          </a:p>
          <a:p>
            <a:pPr lvl="1" algn="just">
              <a:lnSpc>
                <a:spcPct val="150000"/>
              </a:lnSpc>
            </a:pPr>
            <a:r>
              <a:rPr lang="es-ES" sz="2000" dirty="0" smtClean="0">
                <a:solidFill>
                  <a:srgbClr val="222222"/>
                </a:solidFill>
                <a:latin typeface="+mj-lt"/>
              </a:rPr>
              <a:t>3. No debemos considerar de forma absoluta que el uso de calcio antagonistas sean productores de FA</a:t>
            </a:r>
          </a:p>
          <a:p>
            <a:pPr lvl="1" algn="just">
              <a:lnSpc>
                <a:spcPct val="150000"/>
              </a:lnSpc>
            </a:pPr>
            <a:r>
              <a:rPr lang="es-ES" sz="2000" dirty="0" smtClean="0">
                <a:solidFill>
                  <a:srgbClr val="222222"/>
                </a:solidFill>
                <a:latin typeface="+mj-lt"/>
              </a:rPr>
              <a:t>4. La población por subgrupos no es muy grande </a:t>
            </a:r>
            <a:endParaRPr lang="es-ES" sz="2000" dirty="0">
              <a:solidFill>
                <a:srgbClr val="222222"/>
              </a:solidFill>
              <a:latin typeface="+mj-lt"/>
            </a:endParaRPr>
          </a:p>
          <a:p>
            <a:pPr marL="342900" indent="-342900" algn="just">
              <a:lnSpc>
                <a:spcPct val="150000"/>
              </a:lnSpc>
              <a:buFont typeface="Arial" panose="020B0604020202020204" pitchFamily="34" charset="0"/>
              <a:buChar char="•"/>
            </a:pPr>
            <a:endParaRPr lang="es-ES" altLang="es-VE" sz="3200" dirty="0">
              <a:latin typeface="+mj-lt"/>
            </a:endParaRPr>
          </a:p>
        </p:txBody>
      </p:sp>
      <p:sp>
        <p:nvSpPr>
          <p:cNvPr id="6" name="3 Rectángulo"/>
          <p:cNvSpPr/>
          <p:nvPr/>
        </p:nvSpPr>
        <p:spPr>
          <a:xfrm>
            <a:off x="2061280" y="6453336"/>
            <a:ext cx="7092280" cy="323165"/>
          </a:xfrm>
          <a:prstGeom prst="rect">
            <a:avLst/>
          </a:prstGeom>
        </p:spPr>
        <p:txBody>
          <a:bodyPr wrap="square">
            <a:spAutoFit/>
          </a:bodyPr>
          <a:lstStyle/>
          <a:p>
            <a:pPr algn="r"/>
            <a:r>
              <a:rPr lang="es-VE" sz="1500" b="1" dirty="0" err="1" smtClean="0"/>
              <a:t>Blood</a:t>
            </a:r>
            <a:r>
              <a:rPr lang="es-VE" sz="1500" b="1" dirty="0" smtClean="0"/>
              <a:t> </a:t>
            </a:r>
            <a:r>
              <a:rPr lang="es-VE" sz="1500" b="1" dirty="0" err="1" smtClean="0"/>
              <a:t>Pressure</a:t>
            </a:r>
            <a:r>
              <a:rPr lang="es-VE" sz="1500" b="1" dirty="0" smtClean="0"/>
              <a:t> 2004; 13: 137-143</a:t>
            </a:r>
            <a:endParaRPr lang="es-VE" sz="1500" b="1" dirty="0"/>
          </a:p>
        </p:txBody>
      </p:sp>
      <p:sp>
        <p:nvSpPr>
          <p:cNvPr id="5" name="1 Título"/>
          <p:cNvSpPr txBox="1">
            <a:spLocks/>
          </p:cNvSpPr>
          <p:nvPr/>
        </p:nvSpPr>
        <p:spPr>
          <a:xfrm>
            <a:off x="2483768" y="260648"/>
            <a:ext cx="4536504" cy="792088"/>
          </a:xfrm>
          <a:prstGeom prst="rect">
            <a:avLst/>
          </a:prstGeom>
          <a:solidFill>
            <a:schemeClr val="accent1">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200" b="1" dirty="0" smtClean="0">
                <a:solidFill>
                  <a:schemeClr val="tx1"/>
                </a:solidFill>
                <a:latin typeface="Times New Roman" panose="02020603050405020304" pitchFamily="18" charset="0"/>
                <a:ea typeface="Tahoma" pitchFamily="34" charset="0"/>
                <a:cs typeface="Times New Roman" panose="02020603050405020304" pitchFamily="18" charset="0"/>
              </a:rPr>
              <a:t>Aporte del grupo</a:t>
            </a:r>
            <a:endParaRPr kumimoji="0" lang="es-ES" sz="4200" b="1" i="0" u="none" strike="noStrike" kern="1200" cap="none" spc="0" normalizeH="0" baseline="0" noProof="0" dirty="0">
              <a:ln>
                <a:noFill/>
              </a:ln>
              <a:solidFill>
                <a:schemeClr val="tx1"/>
              </a:solidFill>
              <a:effectLst/>
              <a:uLnTx/>
              <a:uFillTx/>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341951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330" y="766391"/>
            <a:ext cx="8309341" cy="5894053"/>
          </a:xfrm>
          <a:prstGeom prst="rect">
            <a:avLst/>
          </a:prstGeom>
        </p:spPr>
      </p:pic>
      <p:sp>
        <p:nvSpPr>
          <p:cNvPr id="5" name="Multiplicar 4"/>
          <p:cNvSpPr/>
          <p:nvPr/>
        </p:nvSpPr>
        <p:spPr>
          <a:xfrm>
            <a:off x="5655733" y="2675467"/>
            <a:ext cx="448734" cy="66604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0000"/>
              </a:solidFill>
            </a:endParaRPr>
          </a:p>
        </p:txBody>
      </p:sp>
      <p:sp>
        <p:nvSpPr>
          <p:cNvPr id="6" name="Multiplicar 5"/>
          <p:cNvSpPr/>
          <p:nvPr/>
        </p:nvSpPr>
        <p:spPr>
          <a:xfrm>
            <a:off x="5659965" y="3200404"/>
            <a:ext cx="448734" cy="66604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0000"/>
              </a:solidFill>
            </a:endParaRPr>
          </a:p>
        </p:txBody>
      </p:sp>
      <p:sp>
        <p:nvSpPr>
          <p:cNvPr id="7" name="Multiplicar 6"/>
          <p:cNvSpPr/>
          <p:nvPr/>
        </p:nvSpPr>
        <p:spPr>
          <a:xfrm>
            <a:off x="5664198" y="3759203"/>
            <a:ext cx="448734" cy="66604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0000"/>
              </a:solidFill>
            </a:endParaRPr>
          </a:p>
        </p:txBody>
      </p:sp>
      <p:sp>
        <p:nvSpPr>
          <p:cNvPr id="8" name="Multiplicar 7"/>
          <p:cNvSpPr/>
          <p:nvPr/>
        </p:nvSpPr>
        <p:spPr>
          <a:xfrm>
            <a:off x="5727699" y="4261562"/>
            <a:ext cx="304801" cy="53056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0000"/>
              </a:solidFill>
            </a:endParaRPr>
          </a:p>
        </p:txBody>
      </p:sp>
      <p:sp>
        <p:nvSpPr>
          <p:cNvPr id="9" name="Multiplicar 8"/>
          <p:cNvSpPr/>
          <p:nvPr/>
        </p:nvSpPr>
        <p:spPr>
          <a:xfrm>
            <a:off x="5727699" y="4577655"/>
            <a:ext cx="304801" cy="53056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0000"/>
              </a:solidFill>
            </a:endParaRPr>
          </a:p>
        </p:txBody>
      </p:sp>
      <p:sp>
        <p:nvSpPr>
          <p:cNvPr id="10" name="Multiplicar 9"/>
          <p:cNvSpPr/>
          <p:nvPr/>
        </p:nvSpPr>
        <p:spPr>
          <a:xfrm>
            <a:off x="5655731" y="4950177"/>
            <a:ext cx="448734" cy="66604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0000"/>
              </a:solidFill>
            </a:endParaRPr>
          </a:p>
        </p:txBody>
      </p:sp>
      <p:sp>
        <p:nvSpPr>
          <p:cNvPr id="11" name="Multiplicar 10"/>
          <p:cNvSpPr/>
          <p:nvPr/>
        </p:nvSpPr>
        <p:spPr>
          <a:xfrm>
            <a:off x="5655730" y="5475114"/>
            <a:ext cx="448734" cy="66604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0000"/>
              </a:solidFill>
            </a:endParaRPr>
          </a:p>
        </p:txBody>
      </p:sp>
      <p:sp>
        <p:nvSpPr>
          <p:cNvPr id="12" name="Multiplicar 11"/>
          <p:cNvSpPr/>
          <p:nvPr/>
        </p:nvSpPr>
        <p:spPr>
          <a:xfrm>
            <a:off x="5727698" y="6039555"/>
            <a:ext cx="321732" cy="46001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0000"/>
              </a:solidFill>
            </a:endParaRPr>
          </a:p>
        </p:txBody>
      </p:sp>
    </p:spTree>
    <p:extLst>
      <p:ext uri="{BB962C8B-B14F-4D97-AF65-F5344CB8AC3E}">
        <p14:creationId xmlns:p14="http://schemas.microsoft.com/office/powerpoint/2010/main" val="19875079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20" y="452022"/>
            <a:ext cx="7737761" cy="5953956"/>
          </a:xfrm>
          <a:prstGeom prst="rect">
            <a:avLst/>
          </a:prstGeom>
        </p:spPr>
      </p:pic>
      <p:sp>
        <p:nvSpPr>
          <p:cNvPr id="3" name="Multiplicar 2"/>
          <p:cNvSpPr/>
          <p:nvPr/>
        </p:nvSpPr>
        <p:spPr>
          <a:xfrm>
            <a:off x="5621866" y="1456267"/>
            <a:ext cx="325966" cy="37818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0000"/>
              </a:solidFill>
            </a:endParaRPr>
          </a:p>
        </p:txBody>
      </p:sp>
      <p:sp>
        <p:nvSpPr>
          <p:cNvPr id="4" name="Multiplicar 3"/>
          <p:cNvSpPr/>
          <p:nvPr/>
        </p:nvSpPr>
        <p:spPr>
          <a:xfrm>
            <a:off x="5621865" y="3228620"/>
            <a:ext cx="325966" cy="37818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0000"/>
              </a:solidFill>
            </a:endParaRPr>
          </a:p>
        </p:txBody>
      </p:sp>
      <p:sp>
        <p:nvSpPr>
          <p:cNvPr id="5" name="Multiplicar 4"/>
          <p:cNvSpPr/>
          <p:nvPr/>
        </p:nvSpPr>
        <p:spPr>
          <a:xfrm>
            <a:off x="5634564" y="3730979"/>
            <a:ext cx="325966" cy="37818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0000"/>
              </a:solidFill>
            </a:endParaRPr>
          </a:p>
        </p:txBody>
      </p:sp>
      <p:sp>
        <p:nvSpPr>
          <p:cNvPr id="6" name="Multiplicar 5"/>
          <p:cNvSpPr/>
          <p:nvPr/>
        </p:nvSpPr>
        <p:spPr>
          <a:xfrm>
            <a:off x="5621862" y="4681829"/>
            <a:ext cx="325966" cy="37818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0000"/>
              </a:solidFill>
            </a:endParaRPr>
          </a:p>
        </p:txBody>
      </p:sp>
      <p:sp>
        <p:nvSpPr>
          <p:cNvPr id="7" name="Multiplicar 6"/>
          <p:cNvSpPr/>
          <p:nvPr/>
        </p:nvSpPr>
        <p:spPr>
          <a:xfrm>
            <a:off x="5634564" y="5816600"/>
            <a:ext cx="325966" cy="37818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0000"/>
              </a:solidFill>
            </a:endParaRPr>
          </a:p>
        </p:txBody>
      </p:sp>
      <p:sp>
        <p:nvSpPr>
          <p:cNvPr id="8" name="Multiplicar 2"/>
          <p:cNvSpPr/>
          <p:nvPr/>
        </p:nvSpPr>
        <p:spPr>
          <a:xfrm>
            <a:off x="7086335" y="799042"/>
            <a:ext cx="325966" cy="37818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0000"/>
              </a:solidFill>
            </a:endParaRPr>
          </a:p>
        </p:txBody>
      </p:sp>
      <p:sp>
        <p:nvSpPr>
          <p:cNvPr id="9" name="Multiplicar 2"/>
          <p:cNvSpPr/>
          <p:nvPr/>
        </p:nvSpPr>
        <p:spPr>
          <a:xfrm>
            <a:off x="7086335" y="2075392"/>
            <a:ext cx="325966" cy="37818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0000"/>
              </a:solidFill>
            </a:endParaRPr>
          </a:p>
        </p:txBody>
      </p:sp>
      <p:sp>
        <p:nvSpPr>
          <p:cNvPr id="10" name="Multiplicar 4"/>
          <p:cNvSpPr/>
          <p:nvPr/>
        </p:nvSpPr>
        <p:spPr>
          <a:xfrm>
            <a:off x="7149039" y="4143031"/>
            <a:ext cx="325966" cy="37818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0000"/>
              </a:solidFill>
            </a:endParaRPr>
          </a:p>
        </p:txBody>
      </p:sp>
      <p:sp>
        <p:nvSpPr>
          <p:cNvPr id="11" name="10 CuadroTexto"/>
          <p:cNvSpPr txBox="1"/>
          <p:nvPr/>
        </p:nvSpPr>
        <p:spPr>
          <a:xfrm>
            <a:off x="6300192" y="1456267"/>
            <a:ext cx="1944216" cy="369332"/>
          </a:xfrm>
          <a:prstGeom prst="rect">
            <a:avLst/>
          </a:prstGeom>
          <a:noFill/>
        </p:spPr>
        <p:txBody>
          <a:bodyPr wrap="square" rtlCol="0">
            <a:spAutoFit/>
          </a:bodyPr>
          <a:lstStyle/>
          <a:p>
            <a:r>
              <a:rPr lang="es-VE" dirty="0" smtClean="0"/>
              <a:t>NNT 142/1</a:t>
            </a:r>
            <a:endParaRPr lang="es-VE" dirty="0"/>
          </a:p>
        </p:txBody>
      </p:sp>
    </p:spTree>
    <p:extLst>
      <p:ext uri="{BB962C8B-B14F-4D97-AF65-F5344CB8AC3E}">
        <p14:creationId xmlns:p14="http://schemas.microsoft.com/office/powerpoint/2010/main" val="33436408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smtClean="0"/>
              <a:t>Gracias por su Atención…</a:t>
            </a:r>
            <a:endParaRPr lang="en-US" dirty="0"/>
          </a:p>
        </p:txBody>
      </p:sp>
      <p:pic>
        <p:nvPicPr>
          <p:cNvPr id="2050" name="Picture 2" descr="Imagen relacionada"/>
          <p:cNvPicPr>
            <a:picLocks noChangeAspect="1" noChangeArrowheads="1"/>
          </p:cNvPicPr>
          <p:nvPr/>
        </p:nvPicPr>
        <p:blipFill>
          <a:blip r:embed="rId3" cstate="print"/>
          <a:srcRect/>
          <a:stretch>
            <a:fillRect/>
          </a:stretch>
        </p:blipFill>
        <p:spPr bwMode="auto">
          <a:xfrm>
            <a:off x="0" y="1512168"/>
            <a:ext cx="9196160" cy="5373216"/>
          </a:xfrm>
          <a:prstGeom prst="rect">
            <a:avLst/>
          </a:prstGeom>
          <a:noFill/>
        </p:spPr>
      </p:pic>
    </p:spTree>
    <p:extLst>
      <p:ext uri="{BB962C8B-B14F-4D97-AF65-F5344CB8AC3E}">
        <p14:creationId xmlns:p14="http://schemas.microsoft.com/office/powerpoint/2010/main" val="669352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417320" y="6491088"/>
            <a:ext cx="7726680" cy="261610"/>
          </a:xfrm>
          <a:prstGeom prst="rect">
            <a:avLst/>
          </a:prstGeom>
        </p:spPr>
        <p:txBody>
          <a:bodyPr wrap="square">
            <a:spAutoFit/>
          </a:bodyPr>
          <a:lstStyle/>
          <a:p>
            <a:r>
              <a:rPr lang="en-US" sz="1100" dirty="0"/>
              <a:t>European Heart Journal (2018) 00, </a:t>
            </a:r>
            <a:r>
              <a:rPr lang="en-US" sz="1100" dirty="0" smtClean="0"/>
              <a:t>1–98</a:t>
            </a:r>
            <a:r>
              <a:rPr lang="en-US" sz="1100" dirty="0"/>
              <a:t>2018 ESC/ESH Guidelines for </a:t>
            </a:r>
            <a:r>
              <a:rPr lang="en-US" sz="1100" dirty="0" err="1" smtClean="0"/>
              <a:t>themanagement</a:t>
            </a:r>
            <a:r>
              <a:rPr lang="en-US" sz="1100" dirty="0"/>
              <a:t> </a:t>
            </a:r>
            <a:r>
              <a:rPr lang="en-US" sz="1100" dirty="0" smtClean="0"/>
              <a:t> </a:t>
            </a:r>
            <a:r>
              <a:rPr lang="es-VE" sz="1100" dirty="0" smtClean="0"/>
              <a:t>of </a:t>
            </a:r>
            <a:r>
              <a:rPr lang="es-VE" sz="1100" dirty="0"/>
              <a:t>arterial </a:t>
            </a:r>
            <a:r>
              <a:rPr lang="es-VE" sz="1100" dirty="0" err="1"/>
              <a:t>hypertension</a:t>
            </a:r>
            <a:endParaRPr lang="es-VE" sz="1100" dirty="0"/>
          </a:p>
        </p:txBody>
      </p:sp>
      <p:pic>
        <p:nvPicPr>
          <p:cNvPr id="7" name="Imagen 6"/>
          <p:cNvPicPr>
            <a:picLocks noChangeAspect="1"/>
          </p:cNvPicPr>
          <p:nvPr/>
        </p:nvPicPr>
        <p:blipFill rotWithShape="1">
          <a:blip r:embed="rId3"/>
          <a:srcRect l="17813" t="40208" r="20905" b="24375"/>
          <a:stretch/>
        </p:blipFill>
        <p:spPr>
          <a:xfrm>
            <a:off x="487680" y="762000"/>
            <a:ext cx="7559040" cy="3977640"/>
          </a:xfrm>
          <a:prstGeom prst="rect">
            <a:avLst/>
          </a:prstGeom>
          <a:solidFill>
            <a:schemeClr val="tx1"/>
          </a:solidFill>
          <a:ln w="19050">
            <a:solidFill>
              <a:schemeClr val="tx1"/>
            </a:solidFill>
          </a:ln>
        </p:spPr>
      </p:pic>
      <p:pic>
        <p:nvPicPr>
          <p:cNvPr id="8" name="Imagen 7"/>
          <p:cNvPicPr>
            <a:picLocks noChangeAspect="1"/>
          </p:cNvPicPr>
          <p:nvPr/>
        </p:nvPicPr>
        <p:blipFill rotWithShape="1">
          <a:blip r:embed="rId4"/>
          <a:srcRect l="33353" t="67954" r="40937" b="16250"/>
          <a:stretch/>
        </p:blipFill>
        <p:spPr>
          <a:xfrm>
            <a:off x="1594155" y="1771561"/>
            <a:ext cx="6750270" cy="4195012"/>
          </a:xfrm>
          <a:prstGeom prst="rect">
            <a:avLst/>
          </a:prstGeom>
          <a:solidFill>
            <a:schemeClr val="tx1"/>
          </a:solidFill>
          <a:ln w="28575">
            <a:solidFill>
              <a:schemeClr val="tx1"/>
            </a:solidFill>
          </a:ln>
        </p:spPr>
      </p:pic>
      <p:sp>
        <p:nvSpPr>
          <p:cNvPr id="11" name="Rectángulo 10"/>
          <p:cNvSpPr/>
          <p:nvPr/>
        </p:nvSpPr>
        <p:spPr>
          <a:xfrm>
            <a:off x="1087821" y="6621893"/>
            <a:ext cx="10799379" cy="261610"/>
          </a:xfrm>
          <a:prstGeom prst="rect">
            <a:avLst/>
          </a:prstGeom>
        </p:spPr>
        <p:txBody>
          <a:bodyPr wrap="square">
            <a:spAutoFit/>
          </a:bodyPr>
          <a:lstStyle/>
          <a:p>
            <a:r>
              <a:rPr lang="es-VE" sz="1100" dirty="0" smtClean="0">
                <a:latin typeface="+mj-lt"/>
              </a:rPr>
              <a:t>ACC/AHA</a:t>
            </a:r>
            <a:r>
              <a:rPr lang="es-VE" sz="1100" dirty="0">
                <a:latin typeface="+mj-lt"/>
              </a:rPr>
              <a:t> 2017</a:t>
            </a:r>
            <a:r>
              <a:rPr lang="es-VE" sz="1100" dirty="0" smtClean="0">
                <a:latin typeface="+mj-lt"/>
              </a:rPr>
              <a:t> / </a:t>
            </a:r>
            <a:r>
              <a:rPr lang="en-US" sz="1100" dirty="0" smtClean="0">
                <a:latin typeface="+mj-lt"/>
              </a:rPr>
              <a:t>Guideline </a:t>
            </a:r>
            <a:r>
              <a:rPr lang="en-US" sz="1100" dirty="0">
                <a:latin typeface="+mj-lt"/>
              </a:rPr>
              <a:t>for the </a:t>
            </a:r>
            <a:r>
              <a:rPr lang="en-US" sz="1100" dirty="0" smtClean="0">
                <a:latin typeface="+mj-lt"/>
              </a:rPr>
              <a:t>Prevention, Detection</a:t>
            </a:r>
            <a:r>
              <a:rPr lang="en-US" sz="1100" dirty="0">
                <a:latin typeface="+mj-lt"/>
              </a:rPr>
              <a:t>, Evaluation, and Management of </a:t>
            </a:r>
            <a:r>
              <a:rPr lang="en-US" sz="1100" dirty="0" smtClean="0">
                <a:latin typeface="+mj-lt"/>
              </a:rPr>
              <a:t>High </a:t>
            </a:r>
            <a:r>
              <a:rPr lang="es-VE" sz="1100" dirty="0" err="1" smtClean="0">
                <a:latin typeface="+mj-lt"/>
              </a:rPr>
              <a:t>Blood</a:t>
            </a:r>
            <a:r>
              <a:rPr lang="es-VE" sz="1100" dirty="0" smtClean="0">
                <a:latin typeface="+mj-lt"/>
              </a:rPr>
              <a:t> </a:t>
            </a:r>
            <a:r>
              <a:rPr lang="es-VE" sz="1100" dirty="0">
                <a:latin typeface="+mj-lt"/>
              </a:rPr>
              <a:t>Pressure in Adults</a:t>
            </a:r>
          </a:p>
        </p:txBody>
      </p:sp>
    </p:spTree>
    <p:extLst>
      <p:ext uri="{BB962C8B-B14F-4D97-AF65-F5344CB8AC3E}">
        <p14:creationId xmlns:p14="http://schemas.microsoft.com/office/powerpoint/2010/main" val="101562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tension arterial"/>
          <p:cNvPicPr>
            <a:picLocks noChangeAspect="1" noChangeArrowheads="1"/>
          </p:cNvPicPr>
          <p:nvPr/>
        </p:nvPicPr>
        <p:blipFill>
          <a:blip r:embed="rId3" cstate="print">
            <a:lum bright="49000" contrast="-53000"/>
          </a:blip>
          <a:srcRect/>
          <a:stretch>
            <a:fillRect/>
          </a:stretch>
        </p:blipFill>
        <p:spPr bwMode="auto">
          <a:xfrm>
            <a:off x="-1" y="0"/>
            <a:ext cx="9236231" cy="6858000"/>
          </a:xfrm>
          <a:prstGeom prst="rect">
            <a:avLst/>
          </a:prstGeom>
          <a:noFill/>
        </p:spPr>
      </p:pic>
      <p:sp>
        <p:nvSpPr>
          <p:cNvPr id="5" name="1 Título"/>
          <p:cNvSpPr txBox="1">
            <a:spLocks/>
          </p:cNvSpPr>
          <p:nvPr/>
        </p:nvSpPr>
        <p:spPr>
          <a:xfrm>
            <a:off x="1738267" y="2924944"/>
            <a:ext cx="5858069" cy="792088"/>
          </a:xfrm>
          <a:prstGeom prst="rect">
            <a:avLst/>
          </a:prstGeom>
          <a:solidFill>
            <a:schemeClr val="tx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600" b="1" i="0" u="none" strike="noStrike" kern="1200" cap="none" spc="0" normalizeH="0" baseline="0" noProof="0" dirty="0" smtClean="0">
                <a:ln>
                  <a:noFill/>
                </a:ln>
                <a:solidFill>
                  <a:schemeClr val="tx1"/>
                </a:solidFill>
                <a:effectLst/>
                <a:uLnTx/>
                <a:uFillTx/>
                <a:latin typeface="Times New Roman" panose="02020603050405020304" pitchFamily="18" charset="0"/>
                <a:ea typeface="Tahoma" pitchFamily="34" charset="0"/>
                <a:cs typeface="Times New Roman" panose="02020603050405020304" pitchFamily="18" charset="0"/>
              </a:rPr>
              <a:t>Evidencia Científica </a:t>
            </a:r>
            <a:endParaRPr kumimoji="0" lang="es-ES" sz="4600" b="1" i="0" u="none" strike="noStrike" kern="1200" cap="none" spc="0" normalizeH="0" baseline="0" noProof="0" dirty="0">
              <a:ln>
                <a:noFill/>
              </a:ln>
              <a:solidFill>
                <a:schemeClr val="tx1"/>
              </a:solidFill>
              <a:effectLst/>
              <a:uLnTx/>
              <a:uFillTx/>
              <a:latin typeface="Times New Roman" panose="02020603050405020304" pitchFamily="18" charset="0"/>
              <a:ea typeface="Tahoma" pitchFamily="34" charset="0"/>
              <a:cs typeface="Times New Roman" panose="02020603050405020304" pitchFamily="18" charset="0"/>
            </a:endParaRPr>
          </a:p>
        </p:txBody>
      </p:sp>
      <p:grpSp>
        <p:nvGrpSpPr>
          <p:cNvPr id="6" name="Group 4"/>
          <p:cNvGrpSpPr>
            <a:grpSpLocks/>
          </p:cNvGrpSpPr>
          <p:nvPr/>
        </p:nvGrpSpPr>
        <p:grpSpPr bwMode="auto">
          <a:xfrm>
            <a:off x="97904" y="85608"/>
            <a:ext cx="1267107" cy="1152128"/>
            <a:chOff x="3659" y="3447"/>
            <a:chExt cx="508" cy="547"/>
          </a:xfrm>
          <a:effectLst>
            <a:reflection blurRad="6350" stA="50000" endA="300" endPos="55500" dist="50800" dir="5400000" sy="-100000" algn="bl" rotWithShape="0"/>
          </a:effectLst>
          <a:scene3d>
            <a:camera prst="orthographicFront">
              <a:rot lat="0" lon="0" rev="0"/>
            </a:camera>
            <a:lightRig rig="balanced" dir="t">
              <a:rot lat="0" lon="0" rev="8700000"/>
            </a:lightRig>
          </a:scene3d>
        </p:grpSpPr>
        <p:sp>
          <p:nvSpPr>
            <p:cNvPr id="7" name="Freeform 5"/>
            <p:cNvSpPr>
              <a:spLocks/>
            </p:cNvSpPr>
            <p:nvPr/>
          </p:nvSpPr>
          <p:spPr bwMode="auto">
            <a:xfrm>
              <a:off x="3742" y="3508"/>
              <a:ext cx="425" cy="486"/>
            </a:xfrm>
            <a:custGeom>
              <a:avLst/>
              <a:gdLst>
                <a:gd name="T0" fmla="*/ 173 w 425"/>
                <a:gd name="T1" fmla="*/ 483 h 486"/>
                <a:gd name="T2" fmla="*/ 190 w 425"/>
                <a:gd name="T3" fmla="*/ 482 h 486"/>
                <a:gd name="T4" fmla="*/ 204 w 425"/>
                <a:gd name="T5" fmla="*/ 478 h 486"/>
                <a:gd name="T6" fmla="*/ 233 w 425"/>
                <a:gd name="T7" fmla="*/ 456 h 486"/>
                <a:gd name="T8" fmla="*/ 256 w 425"/>
                <a:gd name="T9" fmla="*/ 434 h 486"/>
                <a:gd name="T10" fmla="*/ 276 w 425"/>
                <a:gd name="T11" fmla="*/ 414 h 486"/>
                <a:gd name="T12" fmla="*/ 289 w 425"/>
                <a:gd name="T13" fmla="*/ 399 h 486"/>
                <a:gd name="T14" fmla="*/ 303 w 425"/>
                <a:gd name="T15" fmla="*/ 383 h 486"/>
                <a:gd name="T16" fmla="*/ 336 w 425"/>
                <a:gd name="T17" fmla="*/ 342 h 486"/>
                <a:gd name="T18" fmla="*/ 350 w 425"/>
                <a:gd name="T19" fmla="*/ 324 h 486"/>
                <a:gd name="T20" fmla="*/ 365 w 425"/>
                <a:gd name="T21" fmla="*/ 305 h 486"/>
                <a:gd name="T22" fmla="*/ 359 w 425"/>
                <a:gd name="T23" fmla="*/ 282 h 486"/>
                <a:gd name="T24" fmla="*/ 333 w 425"/>
                <a:gd name="T25" fmla="*/ 254 h 486"/>
                <a:gd name="T26" fmla="*/ 313 w 425"/>
                <a:gd name="T27" fmla="*/ 233 h 486"/>
                <a:gd name="T28" fmla="*/ 305 w 425"/>
                <a:gd name="T29" fmla="*/ 222 h 486"/>
                <a:gd name="T30" fmla="*/ 297 w 425"/>
                <a:gd name="T31" fmla="*/ 209 h 486"/>
                <a:gd name="T32" fmla="*/ 294 w 425"/>
                <a:gd name="T33" fmla="*/ 194 h 486"/>
                <a:gd name="T34" fmla="*/ 315 w 425"/>
                <a:gd name="T35" fmla="*/ 154 h 486"/>
                <a:gd name="T36" fmla="*/ 375 w 425"/>
                <a:gd name="T37" fmla="*/ 101 h 486"/>
                <a:gd name="T38" fmla="*/ 415 w 425"/>
                <a:gd name="T39" fmla="*/ 65 h 486"/>
                <a:gd name="T40" fmla="*/ 315 w 425"/>
                <a:gd name="T41" fmla="*/ 42 h 486"/>
                <a:gd name="T42" fmla="*/ 279 w 425"/>
                <a:gd name="T43" fmla="*/ 70 h 486"/>
                <a:gd name="T44" fmla="*/ 271 w 425"/>
                <a:gd name="T45" fmla="*/ 66 h 486"/>
                <a:gd name="T46" fmla="*/ 255 w 425"/>
                <a:gd name="T47" fmla="*/ 55 h 486"/>
                <a:gd name="T48" fmla="*/ 242 w 425"/>
                <a:gd name="T49" fmla="*/ 51 h 486"/>
                <a:gd name="T50" fmla="*/ 227 w 425"/>
                <a:gd name="T51" fmla="*/ 48 h 486"/>
                <a:gd name="T52" fmla="*/ 207 w 425"/>
                <a:gd name="T53" fmla="*/ 52 h 486"/>
                <a:gd name="T54" fmla="*/ 196 w 425"/>
                <a:gd name="T55" fmla="*/ 62 h 486"/>
                <a:gd name="T56" fmla="*/ 173 w 425"/>
                <a:gd name="T57" fmla="*/ 103 h 486"/>
                <a:gd name="T58" fmla="*/ 167 w 425"/>
                <a:gd name="T59" fmla="*/ 127 h 486"/>
                <a:gd name="T60" fmla="*/ 151 w 425"/>
                <a:gd name="T61" fmla="*/ 144 h 486"/>
                <a:gd name="T62" fmla="*/ 146 w 425"/>
                <a:gd name="T63" fmla="*/ 152 h 486"/>
                <a:gd name="T64" fmla="*/ 167 w 425"/>
                <a:gd name="T65" fmla="*/ 177 h 486"/>
                <a:gd name="T66" fmla="*/ 173 w 425"/>
                <a:gd name="T67" fmla="*/ 190 h 486"/>
                <a:gd name="T68" fmla="*/ 180 w 425"/>
                <a:gd name="T69" fmla="*/ 199 h 486"/>
                <a:gd name="T70" fmla="*/ 186 w 425"/>
                <a:gd name="T71" fmla="*/ 213 h 486"/>
                <a:gd name="T72" fmla="*/ 193 w 425"/>
                <a:gd name="T73" fmla="*/ 230 h 486"/>
                <a:gd name="T74" fmla="*/ 196 w 425"/>
                <a:gd name="T75" fmla="*/ 244 h 486"/>
                <a:gd name="T76" fmla="*/ 206 w 425"/>
                <a:gd name="T77" fmla="*/ 264 h 486"/>
                <a:gd name="T78" fmla="*/ 211 w 425"/>
                <a:gd name="T79" fmla="*/ 278 h 486"/>
                <a:gd name="T80" fmla="*/ 227 w 425"/>
                <a:gd name="T81" fmla="*/ 309 h 486"/>
                <a:gd name="T82" fmla="*/ 248 w 425"/>
                <a:gd name="T83" fmla="*/ 331 h 486"/>
                <a:gd name="T84" fmla="*/ 269 w 425"/>
                <a:gd name="T85" fmla="*/ 343 h 486"/>
                <a:gd name="T86" fmla="*/ 284 w 425"/>
                <a:gd name="T87" fmla="*/ 347 h 486"/>
                <a:gd name="T88" fmla="*/ 300 w 425"/>
                <a:gd name="T89" fmla="*/ 353 h 486"/>
                <a:gd name="T90" fmla="*/ 290 w 425"/>
                <a:gd name="T91" fmla="*/ 357 h 486"/>
                <a:gd name="T92" fmla="*/ 279 w 425"/>
                <a:gd name="T93" fmla="*/ 353 h 486"/>
                <a:gd name="T94" fmla="*/ 248 w 425"/>
                <a:gd name="T95" fmla="*/ 336 h 486"/>
                <a:gd name="T96" fmla="*/ 165 w 425"/>
                <a:gd name="T97" fmla="*/ 184 h 486"/>
                <a:gd name="T98" fmla="*/ 146 w 425"/>
                <a:gd name="T99" fmla="*/ 161 h 486"/>
                <a:gd name="T100" fmla="*/ 121 w 425"/>
                <a:gd name="T101" fmla="*/ 173 h 486"/>
                <a:gd name="T102" fmla="*/ 76 w 425"/>
                <a:gd name="T103" fmla="*/ 220 h 486"/>
                <a:gd name="T104" fmla="*/ 64 w 425"/>
                <a:gd name="T105" fmla="*/ 230 h 486"/>
                <a:gd name="T106" fmla="*/ 24 w 425"/>
                <a:gd name="T107" fmla="*/ 278 h 486"/>
                <a:gd name="T108" fmla="*/ 4 w 425"/>
                <a:gd name="T109" fmla="*/ 331 h 486"/>
                <a:gd name="T110" fmla="*/ 19 w 425"/>
                <a:gd name="T111" fmla="*/ 355 h 486"/>
                <a:gd name="T112" fmla="*/ 66 w 425"/>
                <a:gd name="T113" fmla="*/ 407 h 486"/>
                <a:gd name="T114" fmla="*/ 123 w 425"/>
                <a:gd name="T115" fmla="*/ 468 h 486"/>
                <a:gd name="T116" fmla="*/ 136 w 425"/>
                <a:gd name="T117" fmla="*/ 475 h 486"/>
                <a:gd name="T118" fmla="*/ 151 w 425"/>
                <a:gd name="T119" fmla="*/ 482 h 4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5"/>
                <a:gd name="T181" fmla="*/ 0 h 486"/>
                <a:gd name="T182" fmla="*/ 425 w 425"/>
                <a:gd name="T183" fmla="*/ 486 h 4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5" h="486">
                  <a:moveTo>
                    <a:pt x="160" y="485"/>
                  </a:moveTo>
                  <a:lnTo>
                    <a:pt x="162" y="485"/>
                  </a:lnTo>
                  <a:lnTo>
                    <a:pt x="164" y="485"/>
                  </a:lnTo>
                  <a:lnTo>
                    <a:pt x="165" y="485"/>
                  </a:lnTo>
                  <a:lnTo>
                    <a:pt x="168" y="485"/>
                  </a:lnTo>
                  <a:lnTo>
                    <a:pt x="168" y="483"/>
                  </a:lnTo>
                  <a:lnTo>
                    <a:pt x="172" y="483"/>
                  </a:lnTo>
                  <a:lnTo>
                    <a:pt x="173" y="483"/>
                  </a:lnTo>
                  <a:lnTo>
                    <a:pt x="175" y="483"/>
                  </a:lnTo>
                  <a:lnTo>
                    <a:pt x="177" y="483"/>
                  </a:lnTo>
                  <a:lnTo>
                    <a:pt x="180" y="483"/>
                  </a:lnTo>
                  <a:lnTo>
                    <a:pt x="181" y="482"/>
                  </a:lnTo>
                  <a:lnTo>
                    <a:pt x="185" y="482"/>
                  </a:lnTo>
                  <a:lnTo>
                    <a:pt x="186" y="482"/>
                  </a:lnTo>
                  <a:lnTo>
                    <a:pt x="188" y="482"/>
                  </a:lnTo>
                  <a:lnTo>
                    <a:pt x="190" y="482"/>
                  </a:lnTo>
                  <a:lnTo>
                    <a:pt x="193" y="482"/>
                  </a:lnTo>
                  <a:lnTo>
                    <a:pt x="194" y="480"/>
                  </a:lnTo>
                  <a:lnTo>
                    <a:pt x="196" y="480"/>
                  </a:lnTo>
                  <a:lnTo>
                    <a:pt x="198" y="479"/>
                  </a:lnTo>
                  <a:lnTo>
                    <a:pt x="199" y="479"/>
                  </a:lnTo>
                  <a:lnTo>
                    <a:pt x="201" y="479"/>
                  </a:lnTo>
                  <a:lnTo>
                    <a:pt x="203" y="478"/>
                  </a:lnTo>
                  <a:lnTo>
                    <a:pt x="204" y="478"/>
                  </a:lnTo>
                  <a:lnTo>
                    <a:pt x="206" y="476"/>
                  </a:lnTo>
                  <a:lnTo>
                    <a:pt x="207" y="476"/>
                  </a:lnTo>
                  <a:lnTo>
                    <a:pt x="209" y="475"/>
                  </a:lnTo>
                  <a:lnTo>
                    <a:pt x="211" y="475"/>
                  </a:lnTo>
                  <a:lnTo>
                    <a:pt x="211" y="474"/>
                  </a:lnTo>
                  <a:lnTo>
                    <a:pt x="212" y="474"/>
                  </a:lnTo>
                  <a:lnTo>
                    <a:pt x="222" y="467"/>
                  </a:lnTo>
                  <a:lnTo>
                    <a:pt x="233" y="456"/>
                  </a:lnTo>
                  <a:lnTo>
                    <a:pt x="237" y="453"/>
                  </a:lnTo>
                  <a:lnTo>
                    <a:pt x="240" y="452"/>
                  </a:lnTo>
                  <a:lnTo>
                    <a:pt x="242" y="449"/>
                  </a:lnTo>
                  <a:lnTo>
                    <a:pt x="245" y="446"/>
                  </a:lnTo>
                  <a:lnTo>
                    <a:pt x="248" y="444"/>
                  </a:lnTo>
                  <a:lnTo>
                    <a:pt x="251" y="441"/>
                  </a:lnTo>
                  <a:lnTo>
                    <a:pt x="253" y="437"/>
                  </a:lnTo>
                  <a:lnTo>
                    <a:pt x="256" y="434"/>
                  </a:lnTo>
                  <a:lnTo>
                    <a:pt x="264" y="425"/>
                  </a:lnTo>
                  <a:lnTo>
                    <a:pt x="264" y="423"/>
                  </a:lnTo>
                  <a:lnTo>
                    <a:pt x="266" y="423"/>
                  </a:lnTo>
                  <a:lnTo>
                    <a:pt x="268" y="423"/>
                  </a:lnTo>
                  <a:lnTo>
                    <a:pt x="271" y="419"/>
                  </a:lnTo>
                  <a:lnTo>
                    <a:pt x="271" y="418"/>
                  </a:lnTo>
                  <a:lnTo>
                    <a:pt x="274" y="415"/>
                  </a:lnTo>
                  <a:lnTo>
                    <a:pt x="276" y="414"/>
                  </a:lnTo>
                  <a:lnTo>
                    <a:pt x="277" y="412"/>
                  </a:lnTo>
                  <a:lnTo>
                    <a:pt x="279" y="410"/>
                  </a:lnTo>
                  <a:lnTo>
                    <a:pt x="281" y="408"/>
                  </a:lnTo>
                  <a:lnTo>
                    <a:pt x="282" y="407"/>
                  </a:lnTo>
                  <a:lnTo>
                    <a:pt x="282" y="404"/>
                  </a:lnTo>
                  <a:lnTo>
                    <a:pt x="285" y="402"/>
                  </a:lnTo>
                  <a:lnTo>
                    <a:pt x="287" y="400"/>
                  </a:lnTo>
                  <a:lnTo>
                    <a:pt x="289" y="399"/>
                  </a:lnTo>
                  <a:lnTo>
                    <a:pt x="290" y="396"/>
                  </a:lnTo>
                  <a:lnTo>
                    <a:pt x="292" y="395"/>
                  </a:lnTo>
                  <a:lnTo>
                    <a:pt x="294" y="392"/>
                  </a:lnTo>
                  <a:lnTo>
                    <a:pt x="295" y="389"/>
                  </a:lnTo>
                  <a:lnTo>
                    <a:pt x="297" y="388"/>
                  </a:lnTo>
                  <a:lnTo>
                    <a:pt x="298" y="387"/>
                  </a:lnTo>
                  <a:lnTo>
                    <a:pt x="300" y="385"/>
                  </a:lnTo>
                  <a:lnTo>
                    <a:pt x="303" y="383"/>
                  </a:lnTo>
                  <a:lnTo>
                    <a:pt x="305" y="380"/>
                  </a:lnTo>
                  <a:lnTo>
                    <a:pt x="310" y="377"/>
                  </a:lnTo>
                  <a:lnTo>
                    <a:pt x="311" y="373"/>
                  </a:lnTo>
                  <a:lnTo>
                    <a:pt x="315" y="369"/>
                  </a:lnTo>
                  <a:lnTo>
                    <a:pt x="316" y="366"/>
                  </a:lnTo>
                  <a:lnTo>
                    <a:pt x="320" y="362"/>
                  </a:lnTo>
                  <a:lnTo>
                    <a:pt x="321" y="358"/>
                  </a:lnTo>
                  <a:lnTo>
                    <a:pt x="336" y="342"/>
                  </a:lnTo>
                  <a:lnTo>
                    <a:pt x="339" y="339"/>
                  </a:lnTo>
                  <a:lnTo>
                    <a:pt x="339" y="338"/>
                  </a:lnTo>
                  <a:lnTo>
                    <a:pt x="341" y="335"/>
                  </a:lnTo>
                  <a:lnTo>
                    <a:pt x="342" y="334"/>
                  </a:lnTo>
                  <a:lnTo>
                    <a:pt x="344" y="331"/>
                  </a:lnTo>
                  <a:lnTo>
                    <a:pt x="346" y="328"/>
                  </a:lnTo>
                  <a:lnTo>
                    <a:pt x="347" y="326"/>
                  </a:lnTo>
                  <a:lnTo>
                    <a:pt x="350" y="324"/>
                  </a:lnTo>
                  <a:lnTo>
                    <a:pt x="350" y="321"/>
                  </a:lnTo>
                  <a:lnTo>
                    <a:pt x="354" y="319"/>
                  </a:lnTo>
                  <a:lnTo>
                    <a:pt x="355" y="316"/>
                  </a:lnTo>
                  <a:lnTo>
                    <a:pt x="357" y="315"/>
                  </a:lnTo>
                  <a:lnTo>
                    <a:pt x="359" y="312"/>
                  </a:lnTo>
                  <a:lnTo>
                    <a:pt x="362" y="309"/>
                  </a:lnTo>
                  <a:lnTo>
                    <a:pt x="363" y="307"/>
                  </a:lnTo>
                  <a:lnTo>
                    <a:pt x="365" y="305"/>
                  </a:lnTo>
                  <a:lnTo>
                    <a:pt x="370" y="300"/>
                  </a:lnTo>
                  <a:lnTo>
                    <a:pt x="370" y="298"/>
                  </a:lnTo>
                  <a:lnTo>
                    <a:pt x="370" y="296"/>
                  </a:lnTo>
                  <a:lnTo>
                    <a:pt x="370" y="294"/>
                  </a:lnTo>
                  <a:lnTo>
                    <a:pt x="368" y="292"/>
                  </a:lnTo>
                  <a:lnTo>
                    <a:pt x="367" y="289"/>
                  </a:lnTo>
                  <a:lnTo>
                    <a:pt x="362" y="285"/>
                  </a:lnTo>
                  <a:lnTo>
                    <a:pt x="359" y="282"/>
                  </a:lnTo>
                  <a:lnTo>
                    <a:pt x="355" y="278"/>
                  </a:lnTo>
                  <a:lnTo>
                    <a:pt x="352" y="274"/>
                  </a:lnTo>
                  <a:lnTo>
                    <a:pt x="349" y="271"/>
                  </a:lnTo>
                  <a:lnTo>
                    <a:pt x="346" y="267"/>
                  </a:lnTo>
                  <a:lnTo>
                    <a:pt x="342" y="264"/>
                  </a:lnTo>
                  <a:lnTo>
                    <a:pt x="339" y="262"/>
                  </a:lnTo>
                  <a:lnTo>
                    <a:pt x="336" y="258"/>
                  </a:lnTo>
                  <a:lnTo>
                    <a:pt x="333" y="254"/>
                  </a:lnTo>
                  <a:lnTo>
                    <a:pt x="329" y="251"/>
                  </a:lnTo>
                  <a:lnTo>
                    <a:pt x="328" y="248"/>
                  </a:lnTo>
                  <a:lnTo>
                    <a:pt x="324" y="244"/>
                  </a:lnTo>
                  <a:lnTo>
                    <a:pt x="321" y="241"/>
                  </a:lnTo>
                  <a:lnTo>
                    <a:pt x="318" y="239"/>
                  </a:lnTo>
                  <a:lnTo>
                    <a:pt x="315" y="235"/>
                  </a:lnTo>
                  <a:lnTo>
                    <a:pt x="313" y="235"/>
                  </a:lnTo>
                  <a:lnTo>
                    <a:pt x="313" y="233"/>
                  </a:lnTo>
                  <a:lnTo>
                    <a:pt x="313" y="232"/>
                  </a:lnTo>
                  <a:lnTo>
                    <a:pt x="311" y="230"/>
                  </a:lnTo>
                  <a:lnTo>
                    <a:pt x="311" y="229"/>
                  </a:lnTo>
                  <a:lnTo>
                    <a:pt x="310" y="228"/>
                  </a:lnTo>
                  <a:lnTo>
                    <a:pt x="310" y="226"/>
                  </a:lnTo>
                  <a:lnTo>
                    <a:pt x="308" y="225"/>
                  </a:lnTo>
                  <a:lnTo>
                    <a:pt x="307" y="224"/>
                  </a:lnTo>
                  <a:lnTo>
                    <a:pt x="305" y="222"/>
                  </a:lnTo>
                  <a:lnTo>
                    <a:pt x="303" y="221"/>
                  </a:lnTo>
                  <a:lnTo>
                    <a:pt x="302" y="220"/>
                  </a:lnTo>
                  <a:lnTo>
                    <a:pt x="302" y="218"/>
                  </a:lnTo>
                  <a:lnTo>
                    <a:pt x="300" y="216"/>
                  </a:lnTo>
                  <a:lnTo>
                    <a:pt x="300" y="214"/>
                  </a:lnTo>
                  <a:lnTo>
                    <a:pt x="298" y="211"/>
                  </a:lnTo>
                  <a:lnTo>
                    <a:pt x="298" y="210"/>
                  </a:lnTo>
                  <a:lnTo>
                    <a:pt x="297" y="209"/>
                  </a:lnTo>
                  <a:lnTo>
                    <a:pt x="297" y="206"/>
                  </a:lnTo>
                  <a:lnTo>
                    <a:pt x="295" y="203"/>
                  </a:lnTo>
                  <a:lnTo>
                    <a:pt x="295" y="202"/>
                  </a:lnTo>
                  <a:lnTo>
                    <a:pt x="295" y="201"/>
                  </a:lnTo>
                  <a:lnTo>
                    <a:pt x="294" y="199"/>
                  </a:lnTo>
                  <a:lnTo>
                    <a:pt x="294" y="196"/>
                  </a:lnTo>
                  <a:lnTo>
                    <a:pt x="294" y="195"/>
                  </a:lnTo>
                  <a:lnTo>
                    <a:pt x="294" y="194"/>
                  </a:lnTo>
                  <a:lnTo>
                    <a:pt x="292" y="194"/>
                  </a:lnTo>
                  <a:lnTo>
                    <a:pt x="292" y="192"/>
                  </a:lnTo>
                  <a:lnTo>
                    <a:pt x="294" y="183"/>
                  </a:lnTo>
                  <a:lnTo>
                    <a:pt x="295" y="176"/>
                  </a:lnTo>
                  <a:lnTo>
                    <a:pt x="313" y="157"/>
                  </a:lnTo>
                  <a:lnTo>
                    <a:pt x="313" y="156"/>
                  </a:lnTo>
                  <a:lnTo>
                    <a:pt x="315" y="156"/>
                  </a:lnTo>
                  <a:lnTo>
                    <a:pt x="315" y="154"/>
                  </a:lnTo>
                  <a:lnTo>
                    <a:pt x="334" y="137"/>
                  </a:lnTo>
                  <a:lnTo>
                    <a:pt x="337" y="135"/>
                  </a:lnTo>
                  <a:lnTo>
                    <a:pt x="339" y="133"/>
                  </a:lnTo>
                  <a:lnTo>
                    <a:pt x="350" y="123"/>
                  </a:lnTo>
                  <a:lnTo>
                    <a:pt x="372" y="103"/>
                  </a:lnTo>
                  <a:lnTo>
                    <a:pt x="373" y="103"/>
                  </a:lnTo>
                  <a:lnTo>
                    <a:pt x="373" y="101"/>
                  </a:lnTo>
                  <a:lnTo>
                    <a:pt x="375" y="101"/>
                  </a:lnTo>
                  <a:lnTo>
                    <a:pt x="375" y="100"/>
                  </a:lnTo>
                  <a:lnTo>
                    <a:pt x="376" y="100"/>
                  </a:lnTo>
                  <a:lnTo>
                    <a:pt x="376" y="99"/>
                  </a:lnTo>
                  <a:lnTo>
                    <a:pt x="376" y="97"/>
                  </a:lnTo>
                  <a:lnTo>
                    <a:pt x="389" y="88"/>
                  </a:lnTo>
                  <a:lnTo>
                    <a:pt x="401" y="78"/>
                  </a:lnTo>
                  <a:lnTo>
                    <a:pt x="415" y="66"/>
                  </a:lnTo>
                  <a:lnTo>
                    <a:pt x="415" y="65"/>
                  </a:lnTo>
                  <a:lnTo>
                    <a:pt x="417" y="65"/>
                  </a:lnTo>
                  <a:lnTo>
                    <a:pt x="424" y="57"/>
                  </a:lnTo>
                  <a:lnTo>
                    <a:pt x="367" y="0"/>
                  </a:lnTo>
                  <a:lnTo>
                    <a:pt x="359" y="4"/>
                  </a:lnTo>
                  <a:lnTo>
                    <a:pt x="346" y="16"/>
                  </a:lnTo>
                  <a:lnTo>
                    <a:pt x="344" y="17"/>
                  </a:lnTo>
                  <a:lnTo>
                    <a:pt x="328" y="31"/>
                  </a:lnTo>
                  <a:lnTo>
                    <a:pt x="315" y="42"/>
                  </a:lnTo>
                  <a:lnTo>
                    <a:pt x="305" y="50"/>
                  </a:lnTo>
                  <a:lnTo>
                    <a:pt x="285" y="66"/>
                  </a:lnTo>
                  <a:lnTo>
                    <a:pt x="284" y="66"/>
                  </a:lnTo>
                  <a:lnTo>
                    <a:pt x="282" y="66"/>
                  </a:lnTo>
                  <a:lnTo>
                    <a:pt x="282" y="67"/>
                  </a:lnTo>
                  <a:lnTo>
                    <a:pt x="281" y="69"/>
                  </a:lnTo>
                  <a:lnTo>
                    <a:pt x="279" y="69"/>
                  </a:lnTo>
                  <a:lnTo>
                    <a:pt x="279" y="70"/>
                  </a:lnTo>
                  <a:lnTo>
                    <a:pt x="279" y="72"/>
                  </a:lnTo>
                  <a:lnTo>
                    <a:pt x="277" y="72"/>
                  </a:lnTo>
                  <a:lnTo>
                    <a:pt x="277" y="70"/>
                  </a:lnTo>
                  <a:lnTo>
                    <a:pt x="276" y="70"/>
                  </a:lnTo>
                  <a:lnTo>
                    <a:pt x="274" y="70"/>
                  </a:lnTo>
                  <a:lnTo>
                    <a:pt x="274" y="72"/>
                  </a:lnTo>
                  <a:lnTo>
                    <a:pt x="271" y="69"/>
                  </a:lnTo>
                  <a:lnTo>
                    <a:pt x="271" y="66"/>
                  </a:lnTo>
                  <a:lnTo>
                    <a:pt x="268" y="65"/>
                  </a:lnTo>
                  <a:lnTo>
                    <a:pt x="266" y="62"/>
                  </a:lnTo>
                  <a:lnTo>
                    <a:pt x="264" y="61"/>
                  </a:lnTo>
                  <a:lnTo>
                    <a:pt x="263" y="59"/>
                  </a:lnTo>
                  <a:lnTo>
                    <a:pt x="259" y="58"/>
                  </a:lnTo>
                  <a:lnTo>
                    <a:pt x="258" y="57"/>
                  </a:lnTo>
                  <a:lnTo>
                    <a:pt x="256" y="55"/>
                  </a:lnTo>
                  <a:lnTo>
                    <a:pt x="255" y="55"/>
                  </a:lnTo>
                  <a:lnTo>
                    <a:pt x="253" y="54"/>
                  </a:lnTo>
                  <a:lnTo>
                    <a:pt x="251" y="54"/>
                  </a:lnTo>
                  <a:lnTo>
                    <a:pt x="250" y="54"/>
                  </a:lnTo>
                  <a:lnTo>
                    <a:pt x="248" y="52"/>
                  </a:lnTo>
                  <a:lnTo>
                    <a:pt x="246" y="52"/>
                  </a:lnTo>
                  <a:lnTo>
                    <a:pt x="245" y="51"/>
                  </a:lnTo>
                  <a:lnTo>
                    <a:pt x="243" y="51"/>
                  </a:lnTo>
                  <a:lnTo>
                    <a:pt x="242" y="51"/>
                  </a:lnTo>
                  <a:lnTo>
                    <a:pt x="242" y="50"/>
                  </a:lnTo>
                  <a:lnTo>
                    <a:pt x="238" y="50"/>
                  </a:lnTo>
                  <a:lnTo>
                    <a:pt x="237" y="50"/>
                  </a:lnTo>
                  <a:lnTo>
                    <a:pt x="237" y="48"/>
                  </a:lnTo>
                  <a:lnTo>
                    <a:pt x="235" y="48"/>
                  </a:lnTo>
                  <a:lnTo>
                    <a:pt x="232" y="48"/>
                  </a:lnTo>
                  <a:lnTo>
                    <a:pt x="230" y="48"/>
                  </a:lnTo>
                  <a:lnTo>
                    <a:pt x="227" y="48"/>
                  </a:lnTo>
                  <a:lnTo>
                    <a:pt x="225" y="48"/>
                  </a:lnTo>
                  <a:lnTo>
                    <a:pt x="222" y="50"/>
                  </a:lnTo>
                  <a:lnTo>
                    <a:pt x="220" y="50"/>
                  </a:lnTo>
                  <a:lnTo>
                    <a:pt x="219" y="50"/>
                  </a:lnTo>
                  <a:lnTo>
                    <a:pt x="216" y="50"/>
                  </a:lnTo>
                  <a:lnTo>
                    <a:pt x="212" y="51"/>
                  </a:lnTo>
                  <a:lnTo>
                    <a:pt x="211" y="52"/>
                  </a:lnTo>
                  <a:lnTo>
                    <a:pt x="207" y="52"/>
                  </a:lnTo>
                  <a:lnTo>
                    <a:pt x="206" y="54"/>
                  </a:lnTo>
                  <a:lnTo>
                    <a:pt x="203" y="55"/>
                  </a:lnTo>
                  <a:lnTo>
                    <a:pt x="201" y="57"/>
                  </a:lnTo>
                  <a:lnTo>
                    <a:pt x="199" y="58"/>
                  </a:lnTo>
                  <a:lnTo>
                    <a:pt x="198" y="59"/>
                  </a:lnTo>
                  <a:lnTo>
                    <a:pt x="198" y="61"/>
                  </a:lnTo>
                  <a:lnTo>
                    <a:pt x="196" y="61"/>
                  </a:lnTo>
                  <a:lnTo>
                    <a:pt x="196" y="62"/>
                  </a:lnTo>
                  <a:lnTo>
                    <a:pt x="194" y="62"/>
                  </a:lnTo>
                  <a:lnTo>
                    <a:pt x="193" y="63"/>
                  </a:lnTo>
                  <a:lnTo>
                    <a:pt x="193" y="65"/>
                  </a:lnTo>
                  <a:lnTo>
                    <a:pt x="186" y="74"/>
                  </a:lnTo>
                  <a:lnTo>
                    <a:pt x="180" y="85"/>
                  </a:lnTo>
                  <a:lnTo>
                    <a:pt x="177" y="93"/>
                  </a:lnTo>
                  <a:lnTo>
                    <a:pt x="175" y="97"/>
                  </a:lnTo>
                  <a:lnTo>
                    <a:pt x="173" y="103"/>
                  </a:lnTo>
                  <a:lnTo>
                    <a:pt x="173" y="108"/>
                  </a:lnTo>
                  <a:lnTo>
                    <a:pt x="173" y="114"/>
                  </a:lnTo>
                  <a:lnTo>
                    <a:pt x="172" y="120"/>
                  </a:lnTo>
                  <a:lnTo>
                    <a:pt x="170" y="122"/>
                  </a:lnTo>
                  <a:lnTo>
                    <a:pt x="170" y="123"/>
                  </a:lnTo>
                  <a:lnTo>
                    <a:pt x="168" y="124"/>
                  </a:lnTo>
                  <a:lnTo>
                    <a:pt x="168" y="126"/>
                  </a:lnTo>
                  <a:lnTo>
                    <a:pt x="167" y="127"/>
                  </a:lnTo>
                  <a:lnTo>
                    <a:pt x="165" y="129"/>
                  </a:lnTo>
                  <a:lnTo>
                    <a:pt x="164" y="131"/>
                  </a:lnTo>
                  <a:lnTo>
                    <a:pt x="162" y="133"/>
                  </a:lnTo>
                  <a:lnTo>
                    <a:pt x="159" y="135"/>
                  </a:lnTo>
                  <a:lnTo>
                    <a:pt x="157" y="137"/>
                  </a:lnTo>
                  <a:lnTo>
                    <a:pt x="155" y="139"/>
                  </a:lnTo>
                  <a:lnTo>
                    <a:pt x="154" y="141"/>
                  </a:lnTo>
                  <a:lnTo>
                    <a:pt x="151" y="144"/>
                  </a:lnTo>
                  <a:lnTo>
                    <a:pt x="151" y="145"/>
                  </a:lnTo>
                  <a:lnTo>
                    <a:pt x="149" y="145"/>
                  </a:lnTo>
                  <a:lnTo>
                    <a:pt x="149" y="146"/>
                  </a:lnTo>
                  <a:lnTo>
                    <a:pt x="147" y="146"/>
                  </a:lnTo>
                  <a:lnTo>
                    <a:pt x="146" y="148"/>
                  </a:lnTo>
                  <a:lnTo>
                    <a:pt x="146" y="149"/>
                  </a:lnTo>
                  <a:lnTo>
                    <a:pt x="146" y="150"/>
                  </a:lnTo>
                  <a:lnTo>
                    <a:pt x="146" y="152"/>
                  </a:lnTo>
                  <a:lnTo>
                    <a:pt x="144" y="153"/>
                  </a:lnTo>
                  <a:lnTo>
                    <a:pt x="146" y="154"/>
                  </a:lnTo>
                  <a:lnTo>
                    <a:pt x="146" y="156"/>
                  </a:lnTo>
                  <a:lnTo>
                    <a:pt x="147" y="157"/>
                  </a:lnTo>
                  <a:lnTo>
                    <a:pt x="149" y="157"/>
                  </a:lnTo>
                  <a:lnTo>
                    <a:pt x="149" y="158"/>
                  </a:lnTo>
                  <a:lnTo>
                    <a:pt x="151" y="158"/>
                  </a:lnTo>
                  <a:lnTo>
                    <a:pt x="167" y="177"/>
                  </a:lnTo>
                  <a:lnTo>
                    <a:pt x="167" y="179"/>
                  </a:lnTo>
                  <a:lnTo>
                    <a:pt x="168" y="180"/>
                  </a:lnTo>
                  <a:lnTo>
                    <a:pt x="168" y="182"/>
                  </a:lnTo>
                  <a:lnTo>
                    <a:pt x="170" y="183"/>
                  </a:lnTo>
                  <a:lnTo>
                    <a:pt x="172" y="184"/>
                  </a:lnTo>
                  <a:lnTo>
                    <a:pt x="172" y="186"/>
                  </a:lnTo>
                  <a:lnTo>
                    <a:pt x="173" y="188"/>
                  </a:lnTo>
                  <a:lnTo>
                    <a:pt x="173" y="190"/>
                  </a:lnTo>
                  <a:lnTo>
                    <a:pt x="175" y="191"/>
                  </a:lnTo>
                  <a:lnTo>
                    <a:pt x="177" y="192"/>
                  </a:lnTo>
                  <a:lnTo>
                    <a:pt x="177" y="194"/>
                  </a:lnTo>
                  <a:lnTo>
                    <a:pt x="177" y="195"/>
                  </a:lnTo>
                  <a:lnTo>
                    <a:pt x="178" y="195"/>
                  </a:lnTo>
                  <a:lnTo>
                    <a:pt x="178" y="196"/>
                  </a:lnTo>
                  <a:lnTo>
                    <a:pt x="178" y="198"/>
                  </a:lnTo>
                  <a:lnTo>
                    <a:pt x="180" y="199"/>
                  </a:lnTo>
                  <a:lnTo>
                    <a:pt x="180" y="202"/>
                  </a:lnTo>
                  <a:lnTo>
                    <a:pt x="181" y="203"/>
                  </a:lnTo>
                  <a:lnTo>
                    <a:pt x="181" y="205"/>
                  </a:lnTo>
                  <a:lnTo>
                    <a:pt x="183" y="207"/>
                  </a:lnTo>
                  <a:lnTo>
                    <a:pt x="183" y="209"/>
                  </a:lnTo>
                  <a:lnTo>
                    <a:pt x="185" y="210"/>
                  </a:lnTo>
                  <a:lnTo>
                    <a:pt x="185" y="211"/>
                  </a:lnTo>
                  <a:lnTo>
                    <a:pt x="186" y="213"/>
                  </a:lnTo>
                  <a:lnTo>
                    <a:pt x="188" y="214"/>
                  </a:lnTo>
                  <a:lnTo>
                    <a:pt x="188" y="216"/>
                  </a:lnTo>
                  <a:lnTo>
                    <a:pt x="188" y="217"/>
                  </a:lnTo>
                  <a:lnTo>
                    <a:pt x="190" y="220"/>
                  </a:lnTo>
                  <a:lnTo>
                    <a:pt x="190" y="222"/>
                  </a:lnTo>
                  <a:lnTo>
                    <a:pt x="191" y="224"/>
                  </a:lnTo>
                  <a:lnTo>
                    <a:pt x="191" y="226"/>
                  </a:lnTo>
                  <a:lnTo>
                    <a:pt x="193" y="230"/>
                  </a:lnTo>
                  <a:lnTo>
                    <a:pt x="193" y="232"/>
                  </a:lnTo>
                  <a:lnTo>
                    <a:pt x="193" y="236"/>
                  </a:lnTo>
                  <a:lnTo>
                    <a:pt x="194" y="237"/>
                  </a:lnTo>
                  <a:lnTo>
                    <a:pt x="196" y="239"/>
                  </a:lnTo>
                  <a:lnTo>
                    <a:pt x="196" y="240"/>
                  </a:lnTo>
                  <a:lnTo>
                    <a:pt x="196" y="241"/>
                  </a:lnTo>
                  <a:lnTo>
                    <a:pt x="196" y="243"/>
                  </a:lnTo>
                  <a:lnTo>
                    <a:pt x="196" y="244"/>
                  </a:lnTo>
                  <a:lnTo>
                    <a:pt x="198" y="245"/>
                  </a:lnTo>
                  <a:lnTo>
                    <a:pt x="198" y="247"/>
                  </a:lnTo>
                  <a:lnTo>
                    <a:pt x="201" y="251"/>
                  </a:lnTo>
                  <a:lnTo>
                    <a:pt x="201" y="254"/>
                  </a:lnTo>
                  <a:lnTo>
                    <a:pt x="203" y="256"/>
                  </a:lnTo>
                  <a:lnTo>
                    <a:pt x="203" y="259"/>
                  </a:lnTo>
                  <a:lnTo>
                    <a:pt x="204" y="262"/>
                  </a:lnTo>
                  <a:lnTo>
                    <a:pt x="206" y="264"/>
                  </a:lnTo>
                  <a:lnTo>
                    <a:pt x="207" y="267"/>
                  </a:lnTo>
                  <a:lnTo>
                    <a:pt x="207" y="270"/>
                  </a:lnTo>
                  <a:lnTo>
                    <a:pt x="207" y="273"/>
                  </a:lnTo>
                  <a:lnTo>
                    <a:pt x="209" y="273"/>
                  </a:lnTo>
                  <a:lnTo>
                    <a:pt x="209" y="274"/>
                  </a:lnTo>
                  <a:lnTo>
                    <a:pt x="209" y="275"/>
                  </a:lnTo>
                  <a:lnTo>
                    <a:pt x="211" y="277"/>
                  </a:lnTo>
                  <a:lnTo>
                    <a:pt x="211" y="278"/>
                  </a:lnTo>
                  <a:lnTo>
                    <a:pt x="211" y="279"/>
                  </a:lnTo>
                  <a:lnTo>
                    <a:pt x="212" y="281"/>
                  </a:lnTo>
                  <a:lnTo>
                    <a:pt x="214" y="286"/>
                  </a:lnTo>
                  <a:lnTo>
                    <a:pt x="217" y="292"/>
                  </a:lnTo>
                  <a:lnTo>
                    <a:pt x="219" y="296"/>
                  </a:lnTo>
                  <a:lnTo>
                    <a:pt x="222" y="301"/>
                  </a:lnTo>
                  <a:lnTo>
                    <a:pt x="225" y="305"/>
                  </a:lnTo>
                  <a:lnTo>
                    <a:pt x="227" y="309"/>
                  </a:lnTo>
                  <a:lnTo>
                    <a:pt x="230" y="315"/>
                  </a:lnTo>
                  <a:lnTo>
                    <a:pt x="233" y="319"/>
                  </a:lnTo>
                  <a:lnTo>
                    <a:pt x="237" y="320"/>
                  </a:lnTo>
                  <a:lnTo>
                    <a:pt x="238" y="323"/>
                  </a:lnTo>
                  <a:lnTo>
                    <a:pt x="242" y="326"/>
                  </a:lnTo>
                  <a:lnTo>
                    <a:pt x="243" y="327"/>
                  </a:lnTo>
                  <a:lnTo>
                    <a:pt x="245" y="328"/>
                  </a:lnTo>
                  <a:lnTo>
                    <a:pt x="248" y="331"/>
                  </a:lnTo>
                  <a:lnTo>
                    <a:pt x="251" y="332"/>
                  </a:lnTo>
                  <a:lnTo>
                    <a:pt x="253" y="334"/>
                  </a:lnTo>
                  <a:lnTo>
                    <a:pt x="256" y="336"/>
                  </a:lnTo>
                  <a:lnTo>
                    <a:pt x="258" y="336"/>
                  </a:lnTo>
                  <a:lnTo>
                    <a:pt x="261" y="338"/>
                  </a:lnTo>
                  <a:lnTo>
                    <a:pt x="264" y="339"/>
                  </a:lnTo>
                  <a:lnTo>
                    <a:pt x="266" y="342"/>
                  </a:lnTo>
                  <a:lnTo>
                    <a:pt x="269" y="343"/>
                  </a:lnTo>
                  <a:lnTo>
                    <a:pt x="271" y="343"/>
                  </a:lnTo>
                  <a:lnTo>
                    <a:pt x="274" y="345"/>
                  </a:lnTo>
                  <a:lnTo>
                    <a:pt x="276" y="345"/>
                  </a:lnTo>
                  <a:lnTo>
                    <a:pt x="277" y="346"/>
                  </a:lnTo>
                  <a:lnTo>
                    <a:pt x="279" y="346"/>
                  </a:lnTo>
                  <a:lnTo>
                    <a:pt x="281" y="347"/>
                  </a:lnTo>
                  <a:lnTo>
                    <a:pt x="282" y="347"/>
                  </a:lnTo>
                  <a:lnTo>
                    <a:pt x="284" y="347"/>
                  </a:lnTo>
                  <a:lnTo>
                    <a:pt x="285" y="347"/>
                  </a:lnTo>
                  <a:lnTo>
                    <a:pt x="287" y="347"/>
                  </a:lnTo>
                  <a:lnTo>
                    <a:pt x="287" y="349"/>
                  </a:lnTo>
                  <a:lnTo>
                    <a:pt x="289" y="349"/>
                  </a:lnTo>
                  <a:lnTo>
                    <a:pt x="290" y="349"/>
                  </a:lnTo>
                  <a:lnTo>
                    <a:pt x="292" y="349"/>
                  </a:lnTo>
                  <a:lnTo>
                    <a:pt x="297" y="353"/>
                  </a:lnTo>
                  <a:lnTo>
                    <a:pt x="300" y="353"/>
                  </a:lnTo>
                  <a:lnTo>
                    <a:pt x="300" y="354"/>
                  </a:lnTo>
                  <a:lnTo>
                    <a:pt x="302" y="355"/>
                  </a:lnTo>
                  <a:lnTo>
                    <a:pt x="300" y="355"/>
                  </a:lnTo>
                  <a:lnTo>
                    <a:pt x="300" y="357"/>
                  </a:lnTo>
                  <a:lnTo>
                    <a:pt x="298" y="357"/>
                  </a:lnTo>
                  <a:lnTo>
                    <a:pt x="297" y="358"/>
                  </a:lnTo>
                  <a:lnTo>
                    <a:pt x="294" y="358"/>
                  </a:lnTo>
                  <a:lnTo>
                    <a:pt x="290" y="357"/>
                  </a:lnTo>
                  <a:lnTo>
                    <a:pt x="289" y="357"/>
                  </a:lnTo>
                  <a:lnTo>
                    <a:pt x="287" y="357"/>
                  </a:lnTo>
                  <a:lnTo>
                    <a:pt x="285" y="357"/>
                  </a:lnTo>
                  <a:lnTo>
                    <a:pt x="284" y="357"/>
                  </a:lnTo>
                  <a:lnTo>
                    <a:pt x="282" y="357"/>
                  </a:lnTo>
                  <a:lnTo>
                    <a:pt x="282" y="355"/>
                  </a:lnTo>
                  <a:lnTo>
                    <a:pt x="281" y="354"/>
                  </a:lnTo>
                  <a:lnTo>
                    <a:pt x="279" y="353"/>
                  </a:lnTo>
                  <a:lnTo>
                    <a:pt x="279" y="351"/>
                  </a:lnTo>
                  <a:lnTo>
                    <a:pt x="277" y="351"/>
                  </a:lnTo>
                  <a:lnTo>
                    <a:pt x="277" y="350"/>
                  </a:lnTo>
                  <a:lnTo>
                    <a:pt x="276" y="351"/>
                  </a:lnTo>
                  <a:lnTo>
                    <a:pt x="276" y="353"/>
                  </a:lnTo>
                  <a:lnTo>
                    <a:pt x="274" y="353"/>
                  </a:lnTo>
                  <a:lnTo>
                    <a:pt x="259" y="346"/>
                  </a:lnTo>
                  <a:lnTo>
                    <a:pt x="248" y="336"/>
                  </a:lnTo>
                  <a:lnTo>
                    <a:pt x="237" y="326"/>
                  </a:lnTo>
                  <a:lnTo>
                    <a:pt x="225" y="311"/>
                  </a:lnTo>
                  <a:lnTo>
                    <a:pt x="204" y="274"/>
                  </a:lnTo>
                  <a:lnTo>
                    <a:pt x="178" y="209"/>
                  </a:lnTo>
                  <a:lnTo>
                    <a:pt x="177" y="205"/>
                  </a:lnTo>
                  <a:lnTo>
                    <a:pt x="175" y="201"/>
                  </a:lnTo>
                  <a:lnTo>
                    <a:pt x="173" y="194"/>
                  </a:lnTo>
                  <a:lnTo>
                    <a:pt x="165" y="184"/>
                  </a:lnTo>
                  <a:lnTo>
                    <a:pt x="155" y="172"/>
                  </a:lnTo>
                  <a:lnTo>
                    <a:pt x="155" y="169"/>
                  </a:lnTo>
                  <a:lnTo>
                    <a:pt x="154" y="168"/>
                  </a:lnTo>
                  <a:lnTo>
                    <a:pt x="152" y="167"/>
                  </a:lnTo>
                  <a:lnTo>
                    <a:pt x="151" y="165"/>
                  </a:lnTo>
                  <a:lnTo>
                    <a:pt x="149" y="164"/>
                  </a:lnTo>
                  <a:lnTo>
                    <a:pt x="147" y="163"/>
                  </a:lnTo>
                  <a:lnTo>
                    <a:pt x="146" y="161"/>
                  </a:lnTo>
                  <a:lnTo>
                    <a:pt x="139" y="160"/>
                  </a:lnTo>
                  <a:lnTo>
                    <a:pt x="129" y="167"/>
                  </a:lnTo>
                  <a:lnTo>
                    <a:pt x="128" y="168"/>
                  </a:lnTo>
                  <a:lnTo>
                    <a:pt x="126" y="168"/>
                  </a:lnTo>
                  <a:lnTo>
                    <a:pt x="125" y="169"/>
                  </a:lnTo>
                  <a:lnTo>
                    <a:pt x="123" y="171"/>
                  </a:lnTo>
                  <a:lnTo>
                    <a:pt x="123" y="172"/>
                  </a:lnTo>
                  <a:lnTo>
                    <a:pt x="121" y="173"/>
                  </a:lnTo>
                  <a:lnTo>
                    <a:pt x="82" y="216"/>
                  </a:lnTo>
                  <a:lnTo>
                    <a:pt x="81" y="216"/>
                  </a:lnTo>
                  <a:lnTo>
                    <a:pt x="81" y="217"/>
                  </a:lnTo>
                  <a:lnTo>
                    <a:pt x="79" y="217"/>
                  </a:lnTo>
                  <a:lnTo>
                    <a:pt x="79" y="218"/>
                  </a:lnTo>
                  <a:lnTo>
                    <a:pt x="77" y="218"/>
                  </a:lnTo>
                  <a:lnTo>
                    <a:pt x="77" y="220"/>
                  </a:lnTo>
                  <a:lnTo>
                    <a:pt x="76" y="220"/>
                  </a:lnTo>
                  <a:lnTo>
                    <a:pt x="74" y="221"/>
                  </a:lnTo>
                  <a:lnTo>
                    <a:pt x="74" y="222"/>
                  </a:lnTo>
                  <a:lnTo>
                    <a:pt x="73" y="224"/>
                  </a:lnTo>
                  <a:lnTo>
                    <a:pt x="71" y="225"/>
                  </a:lnTo>
                  <a:lnTo>
                    <a:pt x="69" y="226"/>
                  </a:lnTo>
                  <a:lnTo>
                    <a:pt x="68" y="228"/>
                  </a:lnTo>
                  <a:lnTo>
                    <a:pt x="66" y="229"/>
                  </a:lnTo>
                  <a:lnTo>
                    <a:pt x="64" y="230"/>
                  </a:lnTo>
                  <a:lnTo>
                    <a:pt x="63" y="233"/>
                  </a:lnTo>
                  <a:lnTo>
                    <a:pt x="63" y="235"/>
                  </a:lnTo>
                  <a:lnTo>
                    <a:pt x="63" y="236"/>
                  </a:lnTo>
                  <a:lnTo>
                    <a:pt x="61" y="236"/>
                  </a:lnTo>
                  <a:lnTo>
                    <a:pt x="61" y="237"/>
                  </a:lnTo>
                  <a:lnTo>
                    <a:pt x="60" y="237"/>
                  </a:lnTo>
                  <a:lnTo>
                    <a:pt x="58" y="240"/>
                  </a:lnTo>
                  <a:lnTo>
                    <a:pt x="24" y="278"/>
                  </a:lnTo>
                  <a:lnTo>
                    <a:pt x="0" y="305"/>
                  </a:lnTo>
                  <a:lnTo>
                    <a:pt x="0" y="311"/>
                  </a:lnTo>
                  <a:lnTo>
                    <a:pt x="0" y="316"/>
                  </a:lnTo>
                  <a:lnTo>
                    <a:pt x="0" y="321"/>
                  </a:lnTo>
                  <a:lnTo>
                    <a:pt x="1" y="326"/>
                  </a:lnTo>
                  <a:lnTo>
                    <a:pt x="3" y="328"/>
                  </a:lnTo>
                  <a:lnTo>
                    <a:pt x="3" y="330"/>
                  </a:lnTo>
                  <a:lnTo>
                    <a:pt x="4" y="331"/>
                  </a:lnTo>
                  <a:lnTo>
                    <a:pt x="4" y="334"/>
                  </a:lnTo>
                  <a:lnTo>
                    <a:pt x="6" y="336"/>
                  </a:lnTo>
                  <a:lnTo>
                    <a:pt x="8" y="339"/>
                  </a:lnTo>
                  <a:lnTo>
                    <a:pt x="9" y="343"/>
                  </a:lnTo>
                  <a:lnTo>
                    <a:pt x="12" y="347"/>
                  </a:lnTo>
                  <a:lnTo>
                    <a:pt x="14" y="350"/>
                  </a:lnTo>
                  <a:lnTo>
                    <a:pt x="17" y="353"/>
                  </a:lnTo>
                  <a:lnTo>
                    <a:pt x="19" y="355"/>
                  </a:lnTo>
                  <a:lnTo>
                    <a:pt x="21" y="358"/>
                  </a:lnTo>
                  <a:lnTo>
                    <a:pt x="34" y="372"/>
                  </a:lnTo>
                  <a:lnTo>
                    <a:pt x="38" y="376"/>
                  </a:lnTo>
                  <a:lnTo>
                    <a:pt x="40" y="380"/>
                  </a:lnTo>
                  <a:lnTo>
                    <a:pt x="63" y="402"/>
                  </a:lnTo>
                  <a:lnTo>
                    <a:pt x="64" y="406"/>
                  </a:lnTo>
                  <a:lnTo>
                    <a:pt x="66" y="406"/>
                  </a:lnTo>
                  <a:lnTo>
                    <a:pt x="66" y="407"/>
                  </a:lnTo>
                  <a:lnTo>
                    <a:pt x="94" y="437"/>
                  </a:lnTo>
                  <a:lnTo>
                    <a:pt x="115" y="461"/>
                  </a:lnTo>
                  <a:lnTo>
                    <a:pt x="118" y="463"/>
                  </a:lnTo>
                  <a:lnTo>
                    <a:pt x="120" y="464"/>
                  </a:lnTo>
                  <a:lnTo>
                    <a:pt x="120" y="465"/>
                  </a:lnTo>
                  <a:lnTo>
                    <a:pt x="121" y="467"/>
                  </a:lnTo>
                  <a:lnTo>
                    <a:pt x="123" y="467"/>
                  </a:lnTo>
                  <a:lnTo>
                    <a:pt x="123" y="468"/>
                  </a:lnTo>
                  <a:lnTo>
                    <a:pt x="125" y="468"/>
                  </a:lnTo>
                  <a:lnTo>
                    <a:pt x="129" y="472"/>
                  </a:lnTo>
                  <a:lnTo>
                    <a:pt x="131" y="472"/>
                  </a:lnTo>
                  <a:lnTo>
                    <a:pt x="131" y="474"/>
                  </a:lnTo>
                  <a:lnTo>
                    <a:pt x="133" y="474"/>
                  </a:lnTo>
                  <a:lnTo>
                    <a:pt x="134" y="474"/>
                  </a:lnTo>
                  <a:lnTo>
                    <a:pt x="134" y="475"/>
                  </a:lnTo>
                  <a:lnTo>
                    <a:pt x="136" y="475"/>
                  </a:lnTo>
                  <a:lnTo>
                    <a:pt x="138" y="478"/>
                  </a:lnTo>
                  <a:lnTo>
                    <a:pt x="139" y="478"/>
                  </a:lnTo>
                  <a:lnTo>
                    <a:pt x="141" y="479"/>
                  </a:lnTo>
                  <a:lnTo>
                    <a:pt x="142" y="479"/>
                  </a:lnTo>
                  <a:lnTo>
                    <a:pt x="146" y="479"/>
                  </a:lnTo>
                  <a:lnTo>
                    <a:pt x="147" y="480"/>
                  </a:lnTo>
                  <a:lnTo>
                    <a:pt x="149" y="480"/>
                  </a:lnTo>
                  <a:lnTo>
                    <a:pt x="151" y="482"/>
                  </a:lnTo>
                  <a:lnTo>
                    <a:pt x="152" y="482"/>
                  </a:lnTo>
                  <a:lnTo>
                    <a:pt x="154" y="482"/>
                  </a:lnTo>
                  <a:lnTo>
                    <a:pt x="155" y="483"/>
                  </a:lnTo>
                  <a:lnTo>
                    <a:pt x="157" y="483"/>
                  </a:lnTo>
                  <a:lnTo>
                    <a:pt x="159" y="483"/>
                  </a:lnTo>
                  <a:lnTo>
                    <a:pt x="160" y="48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eaLnBrk="1" hangingPunct="1">
                <a:defRPr/>
              </a:pPr>
              <a:endParaRPr lang="es-VE" dirty="0">
                <a:cs typeface="Arial" charset="0"/>
              </a:endParaRPr>
            </a:p>
          </p:txBody>
        </p:sp>
        <p:sp>
          <p:nvSpPr>
            <p:cNvPr id="8" name="Freeform 6"/>
            <p:cNvSpPr>
              <a:spLocks/>
            </p:cNvSpPr>
            <p:nvPr/>
          </p:nvSpPr>
          <p:spPr bwMode="auto">
            <a:xfrm>
              <a:off x="3659" y="3447"/>
              <a:ext cx="245" cy="355"/>
            </a:xfrm>
            <a:custGeom>
              <a:avLst/>
              <a:gdLst>
                <a:gd name="T0" fmla="*/ 68 w 245"/>
                <a:gd name="T1" fmla="*/ 199 h 355"/>
                <a:gd name="T2" fmla="*/ 74 w 245"/>
                <a:gd name="T3" fmla="*/ 108 h 355"/>
                <a:gd name="T4" fmla="*/ 92 w 245"/>
                <a:gd name="T5" fmla="*/ 142 h 355"/>
                <a:gd name="T6" fmla="*/ 102 w 245"/>
                <a:gd name="T7" fmla="*/ 155 h 355"/>
                <a:gd name="T8" fmla="*/ 115 w 245"/>
                <a:gd name="T9" fmla="*/ 166 h 355"/>
                <a:gd name="T10" fmla="*/ 125 w 245"/>
                <a:gd name="T11" fmla="*/ 173 h 355"/>
                <a:gd name="T12" fmla="*/ 133 w 245"/>
                <a:gd name="T13" fmla="*/ 179 h 355"/>
                <a:gd name="T14" fmla="*/ 151 w 245"/>
                <a:gd name="T15" fmla="*/ 184 h 355"/>
                <a:gd name="T16" fmla="*/ 159 w 245"/>
                <a:gd name="T17" fmla="*/ 191 h 355"/>
                <a:gd name="T18" fmla="*/ 169 w 245"/>
                <a:gd name="T19" fmla="*/ 192 h 355"/>
                <a:gd name="T20" fmla="*/ 178 w 245"/>
                <a:gd name="T21" fmla="*/ 195 h 355"/>
                <a:gd name="T22" fmla="*/ 188 w 245"/>
                <a:gd name="T23" fmla="*/ 199 h 355"/>
                <a:gd name="T24" fmla="*/ 198 w 245"/>
                <a:gd name="T25" fmla="*/ 203 h 355"/>
                <a:gd name="T26" fmla="*/ 206 w 245"/>
                <a:gd name="T27" fmla="*/ 206 h 355"/>
                <a:gd name="T28" fmla="*/ 182 w 245"/>
                <a:gd name="T29" fmla="*/ 204 h 355"/>
                <a:gd name="T30" fmla="*/ 172 w 245"/>
                <a:gd name="T31" fmla="*/ 203 h 355"/>
                <a:gd name="T32" fmla="*/ 159 w 245"/>
                <a:gd name="T33" fmla="*/ 198 h 355"/>
                <a:gd name="T34" fmla="*/ 148 w 245"/>
                <a:gd name="T35" fmla="*/ 193 h 355"/>
                <a:gd name="T36" fmla="*/ 100 w 245"/>
                <a:gd name="T37" fmla="*/ 162 h 355"/>
                <a:gd name="T38" fmla="*/ 84 w 245"/>
                <a:gd name="T39" fmla="*/ 143 h 355"/>
                <a:gd name="T40" fmla="*/ 87 w 245"/>
                <a:gd name="T41" fmla="*/ 337 h 355"/>
                <a:gd name="T42" fmla="*/ 112 w 245"/>
                <a:gd name="T43" fmla="*/ 314 h 355"/>
                <a:gd name="T44" fmla="*/ 120 w 245"/>
                <a:gd name="T45" fmla="*/ 309 h 355"/>
                <a:gd name="T46" fmla="*/ 126 w 245"/>
                <a:gd name="T47" fmla="*/ 302 h 355"/>
                <a:gd name="T48" fmla="*/ 131 w 245"/>
                <a:gd name="T49" fmla="*/ 295 h 355"/>
                <a:gd name="T50" fmla="*/ 144 w 245"/>
                <a:gd name="T51" fmla="*/ 283 h 355"/>
                <a:gd name="T52" fmla="*/ 151 w 245"/>
                <a:gd name="T53" fmla="*/ 278 h 355"/>
                <a:gd name="T54" fmla="*/ 213 w 245"/>
                <a:gd name="T55" fmla="*/ 204 h 355"/>
                <a:gd name="T56" fmla="*/ 239 w 245"/>
                <a:gd name="T57" fmla="*/ 161 h 355"/>
                <a:gd name="T58" fmla="*/ 219 w 245"/>
                <a:gd name="T59" fmla="*/ 158 h 355"/>
                <a:gd name="T60" fmla="*/ 200 w 245"/>
                <a:gd name="T61" fmla="*/ 158 h 355"/>
                <a:gd name="T62" fmla="*/ 178 w 245"/>
                <a:gd name="T63" fmla="*/ 158 h 355"/>
                <a:gd name="T64" fmla="*/ 157 w 245"/>
                <a:gd name="T65" fmla="*/ 158 h 355"/>
                <a:gd name="T66" fmla="*/ 136 w 245"/>
                <a:gd name="T67" fmla="*/ 158 h 355"/>
                <a:gd name="T68" fmla="*/ 122 w 245"/>
                <a:gd name="T69" fmla="*/ 154 h 355"/>
                <a:gd name="T70" fmla="*/ 110 w 245"/>
                <a:gd name="T71" fmla="*/ 149 h 355"/>
                <a:gd name="T72" fmla="*/ 107 w 245"/>
                <a:gd name="T73" fmla="*/ 143 h 355"/>
                <a:gd name="T74" fmla="*/ 104 w 245"/>
                <a:gd name="T75" fmla="*/ 131 h 355"/>
                <a:gd name="T76" fmla="*/ 104 w 245"/>
                <a:gd name="T77" fmla="*/ 109 h 355"/>
                <a:gd name="T78" fmla="*/ 112 w 245"/>
                <a:gd name="T79" fmla="*/ 100 h 355"/>
                <a:gd name="T80" fmla="*/ 123 w 245"/>
                <a:gd name="T81" fmla="*/ 89 h 355"/>
                <a:gd name="T82" fmla="*/ 143 w 245"/>
                <a:gd name="T83" fmla="*/ 70 h 355"/>
                <a:gd name="T84" fmla="*/ 148 w 245"/>
                <a:gd name="T85" fmla="*/ 10 h 355"/>
                <a:gd name="T86" fmla="*/ 52 w 245"/>
                <a:gd name="T87" fmla="*/ 69 h 355"/>
                <a:gd name="T88" fmla="*/ 48 w 245"/>
                <a:gd name="T89" fmla="*/ 142 h 355"/>
                <a:gd name="T90" fmla="*/ 11 w 245"/>
                <a:gd name="T91" fmla="*/ 184 h 355"/>
                <a:gd name="T92" fmla="*/ 1 w 245"/>
                <a:gd name="T93" fmla="*/ 206 h 355"/>
                <a:gd name="T94" fmla="*/ 0 w 245"/>
                <a:gd name="T95" fmla="*/ 221 h 355"/>
                <a:gd name="T96" fmla="*/ 1 w 245"/>
                <a:gd name="T97" fmla="*/ 237 h 355"/>
                <a:gd name="T98" fmla="*/ 8 w 245"/>
                <a:gd name="T99" fmla="*/ 260 h 355"/>
                <a:gd name="T100" fmla="*/ 14 w 245"/>
                <a:gd name="T101" fmla="*/ 273 h 355"/>
                <a:gd name="T102" fmla="*/ 29 w 245"/>
                <a:gd name="T103" fmla="*/ 298 h 355"/>
                <a:gd name="T104" fmla="*/ 34 w 245"/>
                <a:gd name="T105" fmla="*/ 303 h 355"/>
                <a:gd name="T106" fmla="*/ 42 w 245"/>
                <a:gd name="T107" fmla="*/ 273 h 355"/>
                <a:gd name="T108" fmla="*/ 40 w 245"/>
                <a:gd name="T109" fmla="*/ 218 h 355"/>
                <a:gd name="T110" fmla="*/ 26 w 245"/>
                <a:gd name="T111" fmla="*/ 203 h 355"/>
                <a:gd name="T112" fmla="*/ 48 w 245"/>
                <a:gd name="T113" fmla="*/ 226 h 355"/>
                <a:gd name="T114" fmla="*/ 47 w 245"/>
                <a:gd name="T115" fmla="*/ 294 h 355"/>
                <a:gd name="T116" fmla="*/ 42 w 245"/>
                <a:gd name="T117" fmla="*/ 320 h 355"/>
                <a:gd name="T118" fmla="*/ 52 w 245"/>
                <a:gd name="T119" fmla="*/ 337 h 355"/>
                <a:gd name="T120" fmla="*/ 68 w 245"/>
                <a:gd name="T121" fmla="*/ 352 h 3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355"/>
                <a:gd name="T185" fmla="*/ 245 w 245"/>
                <a:gd name="T186" fmla="*/ 355 h 3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355">
                  <a:moveTo>
                    <a:pt x="68" y="352"/>
                  </a:moveTo>
                  <a:lnTo>
                    <a:pt x="69" y="321"/>
                  </a:lnTo>
                  <a:lnTo>
                    <a:pt x="69" y="290"/>
                  </a:lnTo>
                  <a:lnTo>
                    <a:pt x="68" y="260"/>
                  </a:lnTo>
                  <a:lnTo>
                    <a:pt x="68" y="229"/>
                  </a:lnTo>
                  <a:lnTo>
                    <a:pt x="68" y="199"/>
                  </a:lnTo>
                  <a:lnTo>
                    <a:pt x="68" y="169"/>
                  </a:lnTo>
                  <a:lnTo>
                    <a:pt x="69" y="138"/>
                  </a:lnTo>
                  <a:lnTo>
                    <a:pt x="71" y="108"/>
                  </a:lnTo>
                  <a:lnTo>
                    <a:pt x="74" y="105"/>
                  </a:lnTo>
                  <a:lnTo>
                    <a:pt x="74" y="107"/>
                  </a:lnTo>
                  <a:lnTo>
                    <a:pt x="74" y="108"/>
                  </a:lnTo>
                  <a:lnTo>
                    <a:pt x="76" y="108"/>
                  </a:lnTo>
                  <a:lnTo>
                    <a:pt x="81" y="123"/>
                  </a:lnTo>
                  <a:lnTo>
                    <a:pt x="81" y="124"/>
                  </a:lnTo>
                  <a:lnTo>
                    <a:pt x="82" y="124"/>
                  </a:lnTo>
                  <a:lnTo>
                    <a:pt x="82" y="126"/>
                  </a:lnTo>
                  <a:lnTo>
                    <a:pt x="92" y="142"/>
                  </a:lnTo>
                  <a:lnTo>
                    <a:pt x="94" y="145"/>
                  </a:lnTo>
                  <a:lnTo>
                    <a:pt x="95" y="147"/>
                  </a:lnTo>
                  <a:lnTo>
                    <a:pt x="97" y="149"/>
                  </a:lnTo>
                  <a:lnTo>
                    <a:pt x="99" y="150"/>
                  </a:lnTo>
                  <a:lnTo>
                    <a:pt x="100" y="153"/>
                  </a:lnTo>
                  <a:lnTo>
                    <a:pt x="102" y="155"/>
                  </a:lnTo>
                  <a:lnTo>
                    <a:pt x="105" y="157"/>
                  </a:lnTo>
                  <a:lnTo>
                    <a:pt x="107" y="160"/>
                  </a:lnTo>
                  <a:lnTo>
                    <a:pt x="108" y="161"/>
                  </a:lnTo>
                  <a:lnTo>
                    <a:pt x="110" y="162"/>
                  </a:lnTo>
                  <a:lnTo>
                    <a:pt x="113" y="165"/>
                  </a:lnTo>
                  <a:lnTo>
                    <a:pt x="115" y="166"/>
                  </a:lnTo>
                  <a:lnTo>
                    <a:pt x="117" y="168"/>
                  </a:lnTo>
                  <a:lnTo>
                    <a:pt x="118" y="170"/>
                  </a:lnTo>
                  <a:lnTo>
                    <a:pt x="120" y="170"/>
                  </a:lnTo>
                  <a:lnTo>
                    <a:pt x="122" y="172"/>
                  </a:lnTo>
                  <a:lnTo>
                    <a:pt x="123" y="173"/>
                  </a:lnTo>
                  <a:lnTo>
                    <a:pt x="125" y="173"/>
                  </a:lnTo>
                  <a:lnTo>
                    <a:pt x="126" y="174"/>
                  </a:lnTo>
                  <a:lnTo>
                    <a:pt x="128" y="174"/>
                  </a:lnTo>
                  <a:lnTo>
                    <a:pt x="128" y="176"/>
                  </a:lnTo>
                  <a:lnTo>
                    <a:pt x="130" y="176"/>
                  </a:lnTo>
                  <a:lnTo>
                    <a:pt x="131" y="177"/>
                  </a:lnTo>
                  <a:lnTo>
                    <a:pt x="133" y="179"/>
                  </a:lnTo>
                  <a:lnTo>
                    <a:pt x="135" y="179"/>
                  </a:lnTo>
                  <a:lnTo>
                    <a:pt x="136" y="179"/>
                  </a:lnTo>
                  <a:lnTo>
                    <a:pt x="136" y="180"/>
                  </a:lnTo>
                  <a:lnTo>
                    <a:pt x="138" y="180"/>
                  </a:lnTo>
                  <a:lnTo>
                    <a:pt x="139" y="181"/>
                  </a:lnTo>
                  <a:lnTo>
                    <a:pt x="151" y="184"/>
                  </a:lnTo>
                  <a:lnTo>
                    <a:pt x="154" y="187"/>
                  </a:lnTo>
                  <a:lnTo>
                    <a:pt x="156" y="188"/>
                  </a:lnTo>
                  <a:lnTo>
                    <a:pt x="157" y="188"/>
                  </a:lnTo>
                  <a:lnTo>
                    <a:pt x="157" y="189"/>
                  </a:lnTo>
                  <a:lnTo>
                    <a:pt x="159" y="189"/>
                  </a:lnTo>
                  <a:lnTo>
                    <a:pt x="159" y="191"/>
                  </a:lnTo>
                  <a:lnTo>
                    <a:pt x="161" y="191"/>
                  </a:lnTo>
                  <a:lnTo>
                    <a:pt x="162" y="191"/>
                  </a:lnTo>
                  <a:lnTo>
                    <a:pt x="164" y="192"/>
                  </a:lnTo>
                  <a:lnTo>
                    <a:pt x="165" y="192"/>
                  </a:lnTo>
                  <a:lnTo>
                    <a:pt x="167" y="192"/>
                  </a:lnTo>
                  <a:lnTo>
                    <a:pt x="169" y="192"/>
                  </a:lnTo>
                  <a:lnTo>
                    <a:pt x="170" y="193"/>
                  </a:lnTo>
                  <a:lnTo>
                    <a:pt x="172" y="193"/>
                  </a:lnTo>
                  <a:lnTo>
                    <a:pt x="172" y="195"/>
                  </a:lnTo>
                  <a:lnTo>
                    <a:pt x="174" y="195"/>
                  </a:lnTo>
                  <a:lnTo>
                    <a:pt x="177" y="195"/>
                  </a:lnTo>
                  <a:lnTo>
                    <a:pt x="178" y="195"/>
                  </a:lnTo>
                  <a:lnTo>
                    <a:pt x="180" y="196"/>
                  </a:lnTo>
                  <a:lnTo>
                    <a:pt x="182" y="196"/>
                  </a:lnTo>
                  <a:lnTo>
                    <a:pt x="183" y="196"/>
                  </a:lnTo>
                  <a:lnTo>
                    <a:pt x="185" y="198"/>
                  </a:lnTo>
                  <a:lnTo>
                    <a:pt x="187" y="198"/>
                  </a:lnTo>
                  <a:lnTo>
                    <a:pt x="188" y="199"/>
                  </a:lnTo>
                  <a:lnTo>
                    <a:pt x="190" y="199"/>
                  </a:lnTo>
                  <a:lnTo>
                    <a:pt x="191" y="200"/>
                  </a:lnTo>
                  <a:lnTo>
                    <a:pt x="193" y="200"/>
                  </a:lnTo>
                  <a:lnTo>
                    <a:pt x="195" y="200"/>
                  </a:lnTo>
                  <a:lnTo>
                    <a:pt x="196" y="202"/>
                  </a:lnTo>
                  <a:lnTo>
                    <a:pt x="198" y="203"/>
                  </a:lnTo>
                  <a:lnTo>
                    <a:pt x="200" y="203"/>
                  </a:lnTo>
                  <a:lnTo>
                    <a:pt x="201" y="203"/>
                  </a:lnTo>
                  <a:lnTo>
                    <a:pt x="203" y="203"/>
                  </a:lnTo>
                  <a:lnTo>
                    <a:pt x="204" y="204"/>
                  </a:lnTo>
                  <a:lnTo>
                    <a:pt x="206" y="204"/>
                  </a:lnTo>
                  <a:lnTo>
                    <a:pt x="206" y="206"/>
                  </a:lnTo>
                  <a:lnTo>
                    <a:pt x="208" y="206"/>
                  </a:lnTo>
                  <a:lnTo>
                    <a:pt x="206" y="206"/>
                  </a:lnTo>
                  <a:lnTo>
                    <a:pt x="206" y="207"/>
                  </a:lnTo>
                  <a:lnTo>
                    <a:pt x="185" y="206"/>
                  </a:lnTo>
                  <a:lnTo>
                    <a:pt x="185" y="204"/>
                  </a:lnTo>
                  <a:lnTo>
                    <a:pt x="182" y="204"/>
                  </a:lnTo>
                  <a:lnTo>
                    <a:pt x="180" y="203"/>
                  </a:lnTo>
                  <a:lnTo>
                    <a:pt x="178" y="203"/>
                  </a:lnTo>
                  <a:lnTo>
                    <a:pt x="177" y="203"/>
                  </a:lnTo>
                  <a:lnTo>
                    <a:pt x="175" y="203"/>
                  </a:lnTo>
                  <a:lnTo>
                    <a:pt x="174" y="203"/>
                  </a:lnTo>
                  <a:lnTo>
                    <a:pt x="172" y="203"/>
                  </a:lnTo>
                  <a:lnTo>
                    <a:pt x="170" y="203"/>
                  </a:lnTo>
                  <a:lnTo>
                    <a:pt x="167" y="202"/>
                  </a:lnTo>
                  <a:lnTo>
                    <a:pt x="165" y="200"/>
                  </a:lnTo>
                  <a:lnTo>
                    <a:pt x="164" y="200"/>
                  </a:lnTo>
                  <a:lnTo>
                    <a:pt x="162" y="199"/>
                  </a:lnTo>
                  <a:lnTo>
                    <a:pt x="159" y="198"/>
                  </a:lnTo>
                  <a:lnTo>
                    <a:pt x="157" y="198"/>
                  </a:lnTo>
                  <a:lnTo>
                    <a:pt x="156" y="196"/>
                  </a:lnTo>
                  <a:lnTo>
                    <a:pt x="154" y="196"/>
                  </a:lnTo>
                  <a:lnTo>
                    <a:pt x="152" y="195"/>
                  </a:lnTo>
                  <a:lnTo>
                    <a:pt x="151" y="195"/>
                  </a:lnTo>
                  <a:lnTo>
                    <a:pt x="148" y="193"/>
                  </a:lnTo>
                  <a:lnTo>
                    <a:pt x="146" y="192"/>
                  </a:lnTo>
                  <a:lnTo>
                    <a:pt x="144" y="192"/>
                  </a:lnTo>
                  <a:lnTo>
                    <a:pt x="143" y="191"/>
                  </a:lnTo>
                  <a:lnTo>
                    <a:pt x="133" y="187"/>
                  </a:lnTo>
                  <a:lnTo>
                    <a:pt x="118" y="177"/>
                  </a:lnTo>
                  <a:lnTo>
                    <a:pt x="100" y="162"/>
                  </a:lnTo>
                  <a:lnTo>
                    <a:pt x="89" y="149"/>
                  </a:lnTo>
                  <a:lnTo>
                    <a:pt x="87" y="149"/>
                  </a:lnTo>
                  <a:lnTo>
                    <a:pt x="87" y="147"/>
                  </a:lnTo>
                  <a:lnTo>
                    <a:pt x="86" y="146"/>
                  </a:lnTo>
                  <a:lnTo>
                    <a:pt x="84" y="145"/>
                  </a:lnTo>
                  <a:lnTo>
                    <a:pt x="84" y="143"/>
                  </a:lnTo>
                  <a:lnTo>
                    <a:pt x="78" y="138"/>
                  </a:lnTo>
                  <a:lnTo>
                    <a:pt x="76" y="344"/>
                  </a:lnTo>
                  <a:lnTo>
                    <a:pt x="82" y="341"/>
                  </a:lnTo>
                  <a:lnTo>
                    <a:pt x="84" y="340"/>
                  </a:lnTo>
                  <a:lnTo>
                    <a:pt x="86" y="339"/>
                  </a:lnTo>
                  <a:lnTo>
                    <a:pt x="87" y="337"/>
                  </a:lnTo>
                  <a:lnTo>
                    <a:pt x="89" y="337"/>
                  </a:lnTo>
                  <a:lnTo>
                    <a:pt x="91" y="336"/>
                  </a:lnTo>
                  <a:lnTo>
                    <a:pt x="91" y="335"/>
                  </a:lnTo>
                  <a:lnTo>
                    <a:pt x="92" y="333"/>
                  </a:lnTo>
                  <a:lnTo>
                    <a:pt x="108" y="318"/>
                  </a:lnTo>
                  <a:lnTo>
                    <a:pt x="112" y="314"/>
                  </a:lnTo>
                  <a:lnTo>
                    <a:pt x="113" y="313"/>
                  </a:lnTo>
                  <a:lnTo>
                    <a:pt x="115" y="311"/>
                  </a:lnTo>
                  <a:lnTo>
                    <a:pt x="117" y="311"/>
                  </a:lnTo>
                  <a:lnTo>
                    <a:pt x="117" y="310"/>
                  </a:lnTo>
                  <a:lnTo>
                    <a:pt x="118" y="310"/>
                  </a:lnTo>
                  <a:lnTo>
                    <a:pt x="120" y="309"/>
                  </a:lnTo>
                  <a:lnTo>
                    <a:pt x="120" y="307"/>
                  </a:lnTo>
                  <a:lnTo>
                    <a:pt x="122" y="306"/>
                  </a:lnTo>
                  <a:lnTo>
                    <a:pt x="122" y="305"/>
                  </a:lnTo>
                  <a:lnTo>
                    <a:pt x="123" y="305"/>
                  </a:lnTo>
                  <a:lnTo>
                    <a:pt x="125" y="303"/>
                  </a:lnTo>
                  <a:lnTo>
                    <a:pt x="126" y="302"/>
                  </a:lnTo>
                  <a:lnTo>
                    <a:pt x="128" y="301"/>
                  </a:lnTo>
                  <a:lnTo>
                    <a:pt x="128" y="299"/>
                  </a:lnTo>
                  <a:lnTo>
                    <a:pt x="130" y="299"/>
                  </a:lnTo>
                  <a:lnTo>
                    <a:pt x="130" y="298"/>
                  </a:lnTo>
                  <a:lnTo>
                    <a:pt x="130" y="297"/>
                  </a:lnTo>
                  <a:lnTo>
                    <a:pt x="131" y="295"/>
                  </a:lnTo>
                  <a:lnTo>
                    <a:pt x="138" y="288"/>
                  </a:lnTo>
                  <a:lnTo>
                    <a:pt x="139" y="288"/>
                  </a:lnTo>
                  <a:lnTo>
                    <a:pt x="141" y="287"/>
                  </a:lnTo>
                  <a:lnTo>
                    <a:pt x="143" y="286"/>
                  </a:lnTo>
                  <a:lnTo>
                    <a:pt x="144" y="284"/>
                  </a:lnTo>
                  <a:lnTo>
                    <a:pt x="144" y="283"/>
                  </a:lnTo>
                  <a:lnTo>
                    <a:pt x="146" y="282"/>
                  </a:lnTo>
                  <a:lnTo>
                    <a:pt x="148" y="280"/>
                  </a:lnTo>
                  <a:lnTo>
                    <a:pt x="148" y="279"/>
                  </a:lnTo>
                  <a:lnTo>
                    <a:pt x="148" y="278"/>
                  </a:lnTo>
                  <a:lnTo>
                    <a:pt x="149" y="278"/>
                  </a:lnTo>
                  <a:lnTo>
                    <a:pt x="151" y="278"/>
                  </a:lnTo>
                  <a:lnTo>
                    <a:pt x="164" y="263"/>
                  </a:lnTo>
                  <a:lnTo>
                    <a:pt x="204" y="217"/>
                  </a:lnTo>
                  <a:lnTo>
                    <a:pt x="211" y="208"/>
                  </a:lnTo>
                  <a:lnTo>
                    <a:pt x="213" y="207"/>
                  </a:lnTo>
                  <a:lnTo>
                    <a:pt x="213" y="206"/>
                  </a:lnTo>
                  <a:lnTo>
                    <a:pt x="213" y="204"/>
                  </a:lnTo>
                  <a:lnTo>
                    <a:pt x="213" y="203"/>
                  </a:lnTo>
                  <a:lnTo>
                    <a:pt x="213" y="202"/>
                  </a:lnTo>
                  <a:lnTo>
                    <a:pt x="221" y="193"/>
                  </a:lnTo>
                  <a:lnTo>
                    <a:pt x="235" y="181"/>
                  </a:lnTo>
                  <a:lnTo>
                    <a:pt x="244" y="174"/>
                  </a:lnTo>
                  <a:lnTo>
                    <a:pt x="239" y="161"/>
                  </a:lnTo>
                  <a:lnTo>
                    <a:pt x="237" y="160"/>
                  </a:lnTo>
                  <a:lnTo>
                    <a:pt x="234" y="160"/>
                  </a:lnTo>
                  <a:lnTo>
                    <a:pt x="230" y="160"/>
                  </a:lnTo>
                  <a:lnTo>
                    <a:pt x="227" y="160"/>
                  </a:lnTo>
                  <a:lnTo>
                    <a:pt x="224" y="158"/>
                  </a:lnTo>
                  <a:lnTo>
                    <a:pt x="219" y="158"/>
                  </a:lnTo>
                  <a:lnTo>
                    <a:pt x="216" y="158"/>
                  </a:lnTo>
                  <a:lnTo>
                    <a:pt x="213" y="158"/>
                  </a:lnTo>
                  <a:lnTo>
                    <a:pt x="209" y="158"/>
                  </a:lnTo>
                  <a:lnTo>
                    <a:pt x="206" y="158"/>
                  </a:lnTo>
                  <a:lnTo>
                    <a:pt x="203" y="158"/>
                  </a:lnTo>
                  <a:lnTo>
                    <a:pt x="200" y="158"/>
                  </a:lnTo>
                  <a:lnTo>
                    <a:pt x="196" y="158"/>
                  </a:lnTo>
                  <a:lnTo>
                    <a:pt x="191" y="158"/>
                  </a:lnTo>
                  <a:lnTo>
                    <a:pt x="188" y="158"/>
                  </a:lnTo>
                  <a:lnTo>
                    <a:pt x="185" y="158"/>
                  </a:lnTo>
                  <a:lnTo>
                    <a:pt x="182" y="158"/>
                  </a:lnTo>
                  <a:lnTo>
                    <a:pt x="178" y="158"/>
                  </a:lnTo>
                  <a:lnTo>
                    <a:pt x="175" y="158"/>
                  </a:lnTo>
                  <a:lnTo>
                    <a:pt x="170" y="158"/>
                  </a:lnTo>
                  <a:lnTo>
                    <a:pt x="167" y="158"/>
                  </a:lnTo>
                  <a:lnTo>
                    <a:pt x="164" y="158"/>
                  </a:lnTo>
                  <a:lnTo>
                    <a:pt x="161" y="158"/>
                  </a:lnTo>
                  <a:lnTo>
                    <a:pt x="157" y="158"/>
                  </a:lnTo>
                  <a:lnTo>
                    <a:pt x="154" y="158"/>
                  </a:lnTo>
                  <a:lnTo>
                    <a:pt x="151" y="158"/>
                  </a:lnTo>
                  <a:lnTo>
                    <a:pt x="148" y="158"/>
                  </a:lnTo>
                  <a:lnTo>
                    <a:pt x="144" y="158"/>
                  </a:lnTo>
                  <a:lnTo>
                    <a:pt x="139" y="158"/>
                  </a:lnTo>
                  <a:lnTo>
                    <a:pt x="136" y="158"/>
                  </a:lnTo>
                  <a:lnTo>
                    <a:pt x="133" y="157"/>
                  </a:lnTo>
                  <a:lnTo>
                    <a:pt x="130" y="157"/>
                  </a:lnTo>
                  <a:lnTo>
                    <a:pt x="128" y="157"/>
                  </a:lnTo>
                  <a:lnTo>
                    <a:pt x="125" y="157"/>
                  </a:lnTo>
                  <a:lnTo>
                    <a:pt x="123" y="155"/>
                  </a:lnTo>
                  <a:lnTo>
                    <a:pt x="122" y="154"/>
                  </a:lnTo>
                  <a:lnTo>
                    <a:pt x="118" y="154"/>
                  </a:lnTo>
                  <a:lnTo>
                    <a:pt x="117" y="153"/>
                  </a:lnTo>
                  <a:lnTo>
                    <a:pt x="115" y="151"/>
                  </a:lnTo>
                  <a:lnTo>
                    <a:pt x="113" y="150"/>
                  </a:lnTo>
                  <a:lnTo>
                    <a:pt x="112" y="149"/>
                  </a:lnTo>
                  <a:lnTo>
                    <a:pt x="110" y="149"/>
                  </a:lnTo>
                  <a:lnTo>
                    <a:pt x="108" y="149"/>
                  </a:lnTo>
                  <a:lnTo>
                    <a:pt x="108" y="147"/>
                  </a:lnTo>
                  <a:lnTo>
                    <a:pt x="108" y="146"/>
                  </a:lnTo>
                  <a:lnTo>
                    <a:pt x="107" y="146"/>
                  </a:lnTo>
                  <a:lnTo>
                    <a:pt x="107" y="145"/>
                  </a:lnTo>
                  <a:lnTo>
                    <a:pt x="107" y="143"/>
                  </a:lnTo>
                  <a:lnTo>
                    <a:pt x="105" y="142"/>
                  </a:lnTo>
                  <a:lnTo>
                    <a:pt x="105" y="139"/>
                  </a:lnTo>
                  <a:lnTo>
                    <a:pt x="104" y="138"/>
                  </a:lnTo>
                  <a:lnTo>
                    <a:pt x="104" y="135"/>
                  </a:lnTo>
                  <a:lnTo>
                    <a:pt x="104" y="134"/>
                  </a:lnTo>
                  <a:lnTo>
                    <a:pt x="104" y="131"/>
                  </a:lnTo>
                  <a:lnTo>
                    <a:pt x="102" y="128"/>
                  </a:lnTo>
                  <a:lnTo>
                    <a:pt x="102" y="127"/>
                  </a:lnTo>
                  <a:lnTo>
                    <a:pt x="102" y="123"/>
                  </a:lnTo>
                  <a:lnTo>
                    <a:pt x="102" y="118"/>
                  </a:lnTo>
                  <a:lnTo>
                    <a:pt x="102" y="113"/>
                  </a:lnTo>
                  <a:lnTo>
                    <a:pt x="104" y="109"/>
                  </a:lnTo>
                  <a:lnTo>
                    <a:pt x="105" y="108"/>
                  </a:lnTo>
                  <a:lnTo>
                    <a:pt x="107" y="107"/>
                  </a:lnTo>
                  <a:lnTo>
                    <a:pt x="108" y="105"/>
                  </a:lnTo>
                  <a:lnTo>
                    <a:pt x="108" y="104"/>
                  </a:lnTo>
                  <a:lnTo>
                    <a:pt x="110" y="103"/>
                  </a:lnTo>
                  <a:lnTo>
                    <a:pt x="112" y="100"/>
                  </a:lnTo>
                  <a:lnTo>
                    <a:pt x="113" y="99"/>
                  </a:lnTo>
                  <a:lnTo>
                    <a:pt x="115" y="97"/>
                  </a:lnTo>
                  <a:lnTo>
                    <a:pt x="117" y="96"/>
                  </a:lnTo>
                  <a:lnTo>
                    <a:pt x="118" y="93"/>
                  </a:lnTo>
                  <a:lnTo>
                    <a:pt x="122" y="92"/>
                  </a:lnTo>
                  <a:lnTo>
                    <a:pt x="123" y="89"/>
                  </a:lnTo>
                  <a:lnTo>
                    <a:pt x="126" y="86"/>
                  </a:lnTo>
                  <a:lnTo>
                    <a:pt x="130" y="85"/>
                  </a:lnTo>
                  <a:lnTo>
                    <a:pt x="131" y="82"/>
                  </a:lnTo>
                  <a:lnTo>
                    <a:pt x="135" y="80"/>
                  </a:lnTo>
                  <a:lnTo>
                    <a:pt x="136" y="77"/>
                  </a:lnTo>
                  <a:lnTo>
                    <a:pt x="143" y="70"/>
                  </a:lnTo>
                  <a:lnTo>
                    <a:pt x="146" y="62"/>
                  </a:lnTo>
                  <a:lnTo>
                    <a:pt x="148" y="52"/>
                  </a:lnTo>
                  <a:lnTo>
                    <a:pt x="149" y="43"/>
                  </a:lnTo>
                  <a:lnTo>
                    <a:pt x="148" y="32"/>
                  </a:lnTo>
                  <a:lnTo>
                    <a:pt x="148" y="21"/>
                  </a:lnTo>
                  <a:lnTo>
                    <a:pt x="148" y="10"/>
                  </a:lnTo>
                  <a:lnTo>
                    <a:pt x="148" y="1"/>
                  </a:lnTo>
                  <a:lnTo>
                    <a:pt x="53" y="0"/>
                  </a:lnTo>
                  <a:lnTo>
                    <a:pt x="52" y="16"/>
                  </a:lnTo>
                  <a:lnTo>
                    <a:pt x="52" y="33"/>
                  </a:lnTo>
                  <a:lnTo>
                    <a:pt x="52" y="51"/>
                  </a:lnTo>
                  <a:lnTo>
                    <a:pt x="52" y="69"/>
                  </a:lnTo>
                  <a:lnTo>
                    <a:pt x="52" y="86"/>
                  </a:lnTo>
                  <a:lnTo>
                    <a:pt x="52" y="104"/>
                  </a:lnTo>
                  <a:lnTo>
                    <a:pt x="50" y="120"/>
                  </a:lnTo>
                  <a:lnTo>
                    <a:pt x="48" y="138"/>
                  </a:lnTo>
                  <a:lnTo>
                    <a:pt x="48" y="139"/>
                  </a:lnTo>
                  <a:lnTo>
                    <a:pt x="48" y="142"/>
                  </a:lnTo>
                  <a:lnTo>
                    <a:pt x="47" y="143"/>
                  </a:lnTo>
                  <a:lnTo>
                    <a:pt x="47" y="146"/>
                  </a:lnTo>
                  <a:lnTo>
                    <a:pt x="43" y="150"/>
                  </a:lnTo>
                  <a:lnTo>
                    <a:pt x="35" y="160"/>
                  </a:lnTo>
                  <a:lnTo>
                    <a:pt x="24" y="172"/>
                  </a:lnTo>
                  <a:lnTo>
                    <a:pt x="11" y="184"/>
                  </a:lnTo>
                  <a:lnTo>
                    <a:pt x="4" y="198"/>
                  </a:lnTo>
                  <a:lnTo>
                    <a:pt x="3" y="198"/>
                  </a:lnTo>
                  <a:lnTo>
                    <a:pt x="3" y="200"/>
                  </a:lnTo>
                  <a:lnTo>
                    <a:pt x="3" y="202"/>
                  </a:lnTo>
                  <a:lnTo>
                    <a:pt x="1" y="204"/>
                  </a:lnTo>
                  <a:lnTo>
                    <a:pt x="1" y="206"/>
                  </a:lnTo>
                  <a:lnTo>
                    <a:pt x="1" y="208"/>
                  </a:lnTo>
                  <a:lnTo>
                    <a:pt x="0" y="211"/>
                  </a:lnTo>
                  <a:lnTo>
                    <a:pt x="0" y="212"/>
                  </a:lnTo>
                  <a:lnTo>
                    <a:pt x="0" y="215"/>
                  </a:lnTo>
                  <a:lnTo>
                    <a:pt x="0" y="218"/>
                  </a:lnTo>
                  <a:lnTo>
                    <a:pt x="0" y="221"/>
                  </a:lnTo>
                  <a:lnTo>
                    <a:pt x="0" y="223"/>
                  </a:lnTo>
                  <a:lnTo>
                    <a:pt x="0" y="226"/>
                  </a:lnTo>
                  <a:lnTo>
                    <a:pt x="0" y="229"/>
                  </a:lnTo>
                  <a:lnTo>
                    <a:pt x="0" y="230"/>
                  </a:lnTo>
                  <a:lnTo>
                    <a:pt x="1" y="233"/>
                  </a:lnTo>
                  <a:lnTo>
                    <a:pt x="1" y="237"/>
                  </a:lnTo>
                  <a:lnTo>
                    <a:pt x="3" y="242"/>
                  </a:lnTo>
                  <a:lnTo>
                    <a:pt x="3" y="248"/>
                  </a:lnTo>
                  <a:lnTo>
                    <a:pt x="4" y="253"/>
                  </a:lnTo>
                  <a:lnTo>
                    <a:pt x="6" y="256"/>
                  </a:lnTo>
                  <a:lnTo>
                    <a:pt x="6" y="257"/>
                  </a:lnTo>
                  <a:lnTo>
                    <a:pt x="8" y="260"/>
                  </a:lnTo>
                  <a:lnTo>
                    <a:pt x="8" y="263"/>
                  </a:lnTo>
                  <a:lnTo>
                    <a:pt x="9" y="264"/>
                  </a:lnTo>
                  <a:lnTo>
                    <a:pt x="11" y="264"/>
                  </a:lnTo>
                  <a:lnTo>
                    <a:pt x="13" y="272"/>
                  </a:lnTo>
                  <a:lnTo>
                    <a:pt x="14" y="272"/>
                  </a:lnTo>
                  <a:lnTo>
                    <a:pt x="14" y="273"/>
                  </a:lnTo>
                  <a:lnTo>
                    <a:pt x="26" y="292"/>
                  </a:lnTo>
                  <a:lnTo>
                    <a:pt x="26" y="294"/>
                  </a:lnTo>
                  <a:lnTo>
                    <a:pt x="27" y="295"/>
                  </a:lnTo>
                  <a:lnTo>
                    <a:pt x="27" y="297"/>
                  </a:lnTo>
                  <a:lnTo>
                    <a:pt x="29" y="297"/>
                  </a:lnTo>
                  <a:lnTo>
                    <a:pt x="29" y="298"/>
                  </a:lnTo>
                  <a:lnTo>
                    <a:pt x="29" y="299"/>
                  </a:lnTo>
                  <a:lnTo>
                    <a:pt x="30" y="299"/>
                  </a:lnTo>
                  <a:lnTo>
                    <a:pt x="30" y="301"/>
                  </a:lnTo>
                  <a:lnTo>
                    <a:pt x="30" y="302"/>
                  </a:lnTo>
                  <a:lnTo>
                    <a:pt x="32" y="303"/>
                  </a:lnTo>
                  <a:lnTo>
                    <a:pt x="34" y="303"/>
                  </a:lnTo>
                  <a:lnTo>
                    <a:pt x="35" y="303"/>
                  </a:lnTo>
                  <a:lnTo>
                    <a:pt x="37" y="305"/>
                  </a:lnTo>
                  <a:lnTo>
                    <a:pt x="39" y="305"/>
                  </a:lnTo>
                  <a:lnTo>
                    <a:pt x="40" y="294"/>
                  </a:lnTo>
                  <a:lnTo>
                    <a:pt x="40" y="284"/>
                  </a:lnTo>
                  <a:lnTo>
                    <a:pt x="42" y="273"/>
                  </a:lnTo>
                  <a:lnTo>
                    <a:pt x="42" y="261"/>
                  </a:lnTo>
                  <a:lnTo>
                    <a:pt x="42" y="250"/>
                  </a:lnTo>
                  <a:lnTo>
                    <a:pt x="42" y="240"/>
                  </a:lnTo>
                  <a:lnTo>
                    <a:pt x="42" y="230"/>
                  </a:lnTo>
                  <a:lnTo>
                    <a:pt x="40" y="219"/>
                  </a:lnTo>
                  <a:lnTo>
                    <a:pt x="40" y="218"/>
                  </a:lnTo>
                  <a:lnTo>
                    <a:pt x="40" y="217"/>
                  </a:lnTo>
                  <a:lnTo>
                    <a:pt x="40" y="215"/>
                  </a:lnTo>
                  <a:lnTo>
                    <a:pt x="39" y="214"/>
                  </a:lnTo>
                  <a:lnTo>
                    <a:pt x="35" y="210"/>
                  </a:lnTo>
                  <a:lnTo>
                    <a:pt x="34" y="208"/>
                  </a:lnTo>
                  <a:lnTo>
                    <a:pt x="26" y="203"/>
                  </a:lnTo>
                  <a:lnTo>
                    <a:pt x="26" y="202"/>
                  </a:lnTo>
                  <a:lnTo>
                    <a:pt x="26" y="200"/>
                  </a:lnTo>
                  <a:lnTo>
                    <a:pt x="40" y="202"/>
                  </a:lnTo>
                  <a:lnTo>
                    <a:pt x="45" y="210"/>
                  </a:lnTo>
                  <a:lnTo>
                    <a:pt x="48" y="215"/>
                  </a:lnTo>
                  <a:lnTo>
                    <a:pt x="48" y="226"/>
                  </a:lnTo>
                  <a:lnTo>
                    <a:pt x="48" y="237"/>
                  </a:lnTo>
                  <a:lnTo>
                    <a:pt x="48" y="249"/>
                  </a:lnTo>
                  <a:lnTo>
                    <a:pt x="48" y="260"/>
                  </a:lnTo>
                  <a:lnTo>
                    <a:pt x="48" y="271"/>
                  </a:lnTo>
                  <a:lnTo>
                    <a:pt x="48" y="283"/>
                  </a:lnTo>
                  <a:lnTo>
                    <a:pt x="47" y="294"/>
                  </a:lnTo>
                  <a:lnTo>
                    <a:pt x="45" y="305"/>
                  </a:lnTo>
                  <a:lnTo>
                    <a:pt x="45" y="307"/>
                  </a:lnTo>
                  <a:lnTo>
                    <a:pt x="43" y="310"/>
                  </a:lnTo>
                  <a:lnTo>
                    <a:pt x="43" y="314"/>
                  </a:lnTo>
                  <a:lnTo>
                    <a:pt x="42" y="318"/>
                  </a:lnTo>
                  <a:lnTo>
                    <a:pt x="42" y="320"/>
                  </a:lnTo>
                  <a:lnTo>
                    <a:pt x="43" y="321"/>
                  </a:lnTo>
                  <a:lnTo>
                    <a:pt x="43" y="322"/>
                  </a:lnTo>
                  <a:lnTo>
                    <a:pt x="43" y="325"/>
                  </a:lnTo>
                  <a:lnTo>
                    <a:pt x="45" y="326"/>
                  </a:lnTo>
                  <a:lnTo>
                    <a:pt x="45" y="328"/>
                  </a:lnTo>
                  <a:lnTo>
                    <a:pt x="52" y="337"/>
                  </a:lnTo>
                  <a:lnTo>
                    <a:pt x="63" y="351"/>
                  </a:lnTo>
                  <a:lnTo>
                    <a:pt x="65" y="351"/>
                  </a:lnTo>
                  <a:lnTo>
                    <a:pt x="65" y="352"/>
                  </a:lnTo>
                  <a:lnTo>
                    <a:pt x="66" y="352"/>
                  </a:lnTo>
                  <a:lnTo>
                    <a:pt x="66" y="354"/>
                  </a:lnTo>
                  <a:lnTo>
                    <a:pt x="68" y="352"/>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eaLnBrk="1" hangingPunct="1">
                <a:defRPr/>
              </a:pPr>
              <a:endParaRPr lang="es-VE" dirty="0">
                <a:cs typeface="Arial" charset="0"/>
              </a:endParaRPr>
            </a:p>
          </p:txBody>
        </p:sp>
        <p:sp>
          <p:nvSpPr>
            <p:cNvPr id="9" name="Freeform 7"/>
            <p:cNvSpPr>
              <a:spLocks/>
            </p:cNvSpPr>
            <p:nvPr/>
          </p:nvSpPr>
          <p:spPr bwMode="auto">
            <a:xfrm>
              <a:off x="4049" y="3632"/>
              <a:ext cx="99" cy="162"/>
            </a:xfrm>
            <a:custGeom>
              <a:avLst/>
              <a:gdLst>
                <a:gd name="T0" fmla="*/ 71 w 99"/>
                <a:gd name="T1" fmla="*/ 158 h 162"/>
                <a:gd name="T2" fmla="*/ 73 w 99"/>
                <a:gd name="T3" fmla="*/ 156 h 162"/>
                <a:gd name="T4" fmla="*/ 76 w 99"/>
                <a:gd name="T5" fmla="*/ 150 h 162"/>
                <a:gd name="T6" fmla="*/ 86 w 99"/>
                <a:gd name="T7" fmla="*/ 129 h 162"/>
                <a:gd name="T8" fmla="*/ 91 w 99"/>
                <a:gd name="T9" fmla="*/ 117 h 162"/>
                <a:gd name="T10" fmla="*/ 93 w 99"/>
                <a:gd name="T11" fmla="*/ 113 h 162"/>
                <a:gd name="T12" fmla="*/ 94 w 99"/>
                <a:gd name="T13" fmla="*/ 108 h 162"/>
                <a:gd name="T14" fmla="*/ 96 w 99"/>
                <a:gd name="T15" fmla="*/ 101 h 162"/>
                <a:gd name="T16" fmla="*/ 98 w 99"/>
                <a:gd name="T17" fmla="*/ 92 h 162"/>
                <a:gd name="T18" fmla="*/ 96 w 99"/>
                <a:gd name="T19" fmla="*/ 82 h 162"/>
                <a:gd name="T20" fmla="*/ 94 w 99"/>
                <a:gd name="T21" fmla="*/ 74 h 162"/>
                <a:gd name="T22" fmla="*/ 93 w 99"/>
                <a:gd name="T23" fmla="*/ 69 h 162"/>
                <a:gd name="T24" fmla="*/ 93 w 99"/>
                <a:gd name="T25" fmla="*/ 66 h 162"/>
                <a:gd name="T26" fmla="*/ 80 w 99"/>
                <a:gd name="T27" fmla="*/ 40 h 162"/>
                <a:gd name="T28" fmla="*/ 70 w 99"/>
                <a:gd name="T29" fmla="*/ 25 h 162"/>
                <a:gd name="T30" fmla="*/ 52 w 99"/>
                <a:gd name="T31" fmla="*/ 2 h 162"/>
                <a:gd name="T32" fmla="*/ 50 w 99"/>
                <a:gd name="T33" fmla="*/ 1 h 162"/>
                <a:gd name="T34" fmla="*/ 47 w 99"/>
                <a:gd name="T35" fmla="*/ 0 h 162"/>
                <a:gd name="T36" fmla="*/ 44 w 99"/>
                <a:gd name="T37" fmla="*/ 0 h 162"/>
                <a:gd name="T38" fmla="*/ 44 w 99"/>
                <a:gd name="T39" fmla="*/ 2 h 162"/>
                <a:gd name="T40" fmla="*/ 42 w 99"/>
                <a:gd name="T41" fmla="*/ 5 h 162"/>
                <a:gd name="T42" fmla="*/ 35 w 99"/>
                <a:gd name="T43" fmla="*/ 16 h 162"/>
                <a:gd name="T44" fmla="*/ 32 w 99"/>
                <a:gd name="T45" fmla="*/ 18 h 162"/>
                <a:gd name="T46" fmla="*/ 29 w 99"/>
                <a:gd name="T47" fmla="*/ 23 h 162"/>
                <a:gd name="T48" fmla="*/ 26 w 99"/>
                <a:gd name="T49" fmla="*/ 27 h 162"/>
                <a:gd name="T50" fmla="*/ 22 w 99"/>
                <a:gd name="T51" fmla="*/ 31 h 162"/>
                <a:gd name="T52" fmla="*/ 19 w 99"/>
                <a:gd name="T53" fmla="*/ 33 h 162"/>
                <a:gd name="T54" fmla="*/ 16 w 99"/>
                <a:gd name="T55" fmla="*/ 37 h 162"/>
                <a:gd name="T56" fmla="*/ 13 w 99"/>
                <a:gd name="T57" fmla="*/ 40 h 162"/>
                <a:gd name="T58" fmla="*/ 9 w 99"/>
                <a:gd name="T59" fmla="*/ 44 h 162"/>
                <a:gd name="T60" fmla="*/ 8 w 99"/>
                <a:gd name="T61" fmla="*/ 46 h 162"/>
                <a:gd name="T62" fmla="*/ 6 w 99"/>
                <a:gd name="T63" fmla="*/ 47 h 162"/>
                <a:gd name="T64" fmla="*/ 4 w 99"/>
                <a:gd name="T65" fmla="*/ 48 h 162"/>
                <a:gd name="T66" fmla="*/ 3 w 99"/>
                <a:gd name="T67" fmla="*/ 51 h 162"/>
                <a:gd name="T68" fmla="*/ 1 w 99"/>
                <a:gd name="T69" fmla="*/ 55 h 162"/>
                <a:gd name="T70" fmla="*/ 0 w 99"/>
                <a:gd name="T71" fmla="*/ 60 h 162"/>
                <a:gd name="T72" fmla="*/ 0 w 99"/>
                <a:gd name="T73" fmla="*/ 66 h 162"/>
                <a:gd name="T74" fmla="*/ 0 w 99"/>
                <a:gd name="T75" fmla="*/ 73 h 162"/>
                <a:gd name="T76" fmla="*/ 3 w 99"/>
                <a:gd name="T77" fmla="*/ 79 h 162"/>
                <a:gd name="T78" fmla="*/ 6 w 99"/>
                <a:gd name="T79" fmla="*/ 86 h 162"/>
                <a:gd name="T80" fmla="*/ 9 w 99"/>
                <a:gd name="T81" fmla="*/ 92 h 162"/>
                <a:gd name="T82" fmla="*/ 26 w 99"/>
                <a:gd name="T83" fmla="*/ 110 h 162"/>
                <a:gd name="T84" fmla="*/ 26 w 99"/>
                <a:gd name="T85" fmla="*/ 113 h 162"/>
                <a:gd name="T86" fmla="*/ 31 w 99"/>
                <a:gd name="T87" fmla="*/ 116 h 162"/>
                <a:gd name="T88" fmla="*/ 52 w 99"/>
                <a:gd name="T89" fmla="*/ 140 h 162"/>
                <a:gd name="T90" fmla="*/ 68 w 99"/>
                <a:gd name="T91" fmla="*/ 161 h 1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9"/>
                <a:gd name="T139" fmla="*/ 0 h 162"/>
                <a:gd name="T140" fmla="*/ 99 w 99"/>
                <a:gd name="T141" fmla="*/ 162 h 1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9" h="162">
                  <a:moveTo>
                    <a:pt x="68" y="161"/>
                  </a:moveTo>
                  <a:lnTo>
                    <a:pt x="71" y="158"/>
                  </a:lnTo>
                  <a:lnTo>
                    <a:pt x="71" y="156"/>
                  </a:lnTo>
                  <a:lnTo>
                    <a:pt x="73" y="156"/>
                  </a:lnTo>
                  <a:lnTo>
                    <a:pt x="73" y="155"/>
                  </a:lnTo>
                  <a:lnTo>
                    <a:pt x="76" y="150"/>
                  </a:lnTo>
                  <a:lnTo>
                    <a:pt x="84" y="135"/>
                  </a:lnTo>
                  <a:lnTo>
                    <a:pt x="86" y="129"/>
                  </a:lnTo>
                  <a:lnTo>
                    <a:pt x="91" y="119"/>
                  </a:lnTo>
                  <a:lnTo>
                    <a:pt x="91" y="117"/>
                  </a:lnTo>
                  <a:lnTo>
                    <a:pt x="93" y="116"/>
                  </a:lnTo>
                  <a:lnTo>
                    <a:pt x="93" y="113"/>
                  </a:lnTo>
                  <a:lnTo>
                    <a:pt x="94" y="110"/>
                  </a:lnTo>
                  <a:lnTo>
                    <a:pt x="94" y="108"/>
                  </a:lnTo>
                  <a:lnTo>
                    <a:pt x="96" y="105"/>
                  </a:lnTo>
                  <a:lnTo>
                    <a:pt x="96" y="101"/>
                  </a:lnTo>
                  <a:lnTo>
                    <a:pt x="98" y="96"/>
                  </a:lnTo>
                  <a:lnTo>
                    <a:pt x="98" y="92"/>
                  </a:lnTo>
                  <a:lnTo>
                    <a:pt x="98" y="87"/>
                  </a:lnTo>
                  <a:lnTo>
                    <a:pt x="96" y="82"/>
                  </a:lnTo>
                  <a:lnTo>
                    <a:pt x="96" y="78"/>
                  </a:lnTo>
                  <a:lnTo>
                    <a:pt x="94" y="74"/>
                  </a:lnTo>
                  <a:lnTo>
                    <a:pt x="93" y="70"/>
                  </a:lnTo>
                  <a:lnTo>
                    <a:pt x="93" y="69"/>
                  </a:lnTo>
                  <a:lnTo>
                    <a:pt x="93" y="67"/>
                  </a:lnTo>
                  <a:lnTo>
                    <a:pt x="93" y="66"/>
                  </a:lnTo>
                  <a:lnTo>
                    <a:pt x="89" y="55"/>
                  </a:lnTo>
                  <a:lnTo>
                    <a:pt x="80" y="40"/>
                  </a:lnTo>
                  <a:lnTo>
                    <a:pt x="75" y="35"/>
                  </a:lnTo>
                  <a:lnTo>
                    <a:pt x="70" y="25"/>
                  </a:lnTo>
                  <a:lnTo>
                    <a:pt x="66" y="20"/>
                  </a:lnTo>
                  <a:lnTo>
                    <a:pt x="52" y="2"/>
                  </a:lnTo>
                  <a:lnTo>
                    <a:pt x="52" y="1"/>
                  </a:lnTo>
                  <a:lnTo>
                    <a:pt x="50" y="1"/>
                  </a:lnTo>
                  <a:lnTo>
                    <a:pt x="49" y="0"/>
                  </a:lnTo>
                  <a:lnTo>
                    <a:pt x="47" y="0"/>
                  </a:lnTo>
                  <a:lnTo>
                    <a:pt x="45" y="0"/>
                  </a:lnTo>
                  <a:lnTo>
                    <a:pt x="44" y="0"/>
                  </a:lnTo>
                  <a:lnTo>
                    <a:pt x="44" y="1"/>
                  </a:lnTo>
                  <a:lnTo>
                    <a:pt x="44" y="2"/>
                  </a:lnTo>
                  <a:lnTo>
                    <a:pt x="44" y="4"/>
                  </a:lnTo>
                  <a:lnTo>
                    <a:pt x="42" y="5"/>
                  </a:lnTo>
                  <a:lnTo>
                    <a:pt x="37" y="12"/>
                  </a:lnTo>
                  <a:lnTo>
                    <a:pt x="35" y="16"/>
                  </a:lnTo>
                  <a:lnTo>
                    <a:pt x="34" y="17"/>
                  </a:lnTo>
                  <a:lnTo>
                    <a:pt x="32" y="18"/>
                  </a:lnTo>
                  <a:lnTo>
                    <a:pt x="31" y="21"/>
                  </a:lnTo>
                  <a:lnTo>
                    <a:pt x="29" y="23"/>
                  </a:lnTo>
                  <a:lnTo>
                    <a:pt x="27" y="24"/>
                  </a:lnTo>
                  <a:lnTo>
                    <a:pt x="26" y="27"/>
                  </a:lnTo>
                  <a:lnTo>
                    <a:pt x="24" y="29"/>
                  </a:lnTo>
                  <a:lnTo>
                    <a:pt x="22" y="31"/>
                  </a:lnTo>
                  <a:lnTo>
                    <a:pt x="21" y="33"/>
                  </a:lnTo>
                  <a:lnTo>
                    <a:pt x="19" y="33"/>
                  </a:lnTo>
                  <a:lnTo>
                    <a:pt x="17" y="36"/>
                  </a:lnTo>
                  <a:lnTo>
                    <a:pt x="16" y="37"/>
                  </a:lnTo>
                  <a:lnTo>
                    <a:pt x="14" y="39"/>
                  </a:lnTo>
                  <a:lnTo>
                    <a:pt x="13" y="40"/>
                  </a:lnTo>
                  <a:lnTo>
                    <a:pt x="9" y="41"/>
                  </a:lnTo>
                  <a:lnTo>
                    <a:pt x="9" y="44"/>
                  </a:lnTo>
                  <a:lnTo>
                    <a:pt x="8" y="44"/>
                  </a:lnTo>
                  <a:lnTo>
                    <a:pt x="8" y="46"/>
                  </a:lnTo>
                  <a:lnTo>
                    <a:pt x="6" y="46"/>
                  </a:lnTo>
                  <a:lnTo>
                    <a:pt x="6" y="47"/>
                  </a:lnTo>
                  <a:lnTo>
                    <a:pt x="6" y="48"/>
                  </a:lnTo>
                  <a:lnTo>
                    <a:pt x="4" y="48"/>
                  </a:lnTo>
                  <a:lnTo>
                    <a:pt x="4" y="50"/>
                  </a:lnTo>
                  <a:lnTo>
                    <a:pt x="3" y="51"/>
                  </a:lnTo>
                  <a:lnTo>
                    <a:pt x="3" y="54"/>
                  </a:lnTo>
                  <a:lnTo>
                    <a:pt x="1" y="55"/>
                  </a:lnTo>
                  <a:lnTo>
                    <a:pt x="0" y="58"/>
                  </a:lnTo>
                  <a:lnTo>
                    <a:pt x="0" y="60"/>
                  </a:lnTo>
                  <a:lnTo>
                    <a:pt x="0" y="63"/>
                  </a:lnTo>
                  <a:lnTo>
                    <a:pt x="0" y="66"/>
                  </a:lnTo>
                  <a:lnTo>
                    <a:pt x="0" y="69"/>
                  </a:lnTo>
                  <a:lnTo>
                    <a:pt x="0" y="73"/>
                  </a:lnTo>
                  <a:lnTo>
                    <a:pt x="1" y="77"/>
                  </a:lnTo>
                  <a:lnTo>
                    <a:pt x="3" y="79"/>
                  </a:lnTo>
                  <a:lnTo>
                    <a:pt x="3" y="83"/>
                  </a:lnTo>
                  <a:lnTo>
                    <a:pt x="6" y="86"/>
                  </a:lnTo>
                  <a:lnTo>
                    <a:pt x="6" y="89"/>
                  </a:lnTo>
                  <a:lnTo>
                    <a:pt x="9" y="92"/>
                  </a:lnTo>
                  <a:lnTo>
                    <a:pt x="11" y="93"/>
                  </a:lnTo>
                  <a:lnTo>
                    <a:pt x="26" y="110"/>
                  </a:lnTo>
                  <a:lnTo>
                    <a:pt x="26" y="112"/>
                  </a:lnTo>
                  <a:lnTo>
                    <a:pt x="26" y="113"/>
                  </a:lnTo>
                  <a:lnTo>
                    <a:pt x="27" y="113"/>
                  </a:lnTo>
                  <a:lnTo>
                    <a:pt x="31" y="116"/>
                  </a:lnTo>
                  <a:lnTo>
                    <a:pt x="35" y="121"/>
                  </a:lnTo>
                  <a:lnTo>
                    <a:pt x="52" y="140"/>
                  </a:lnTo>
                  <a:lnTo>
                    <a:pt x="63" y="158"/>
                  </a:lnTo>
                  <a:lnTo>
                    <a:pt x="68" y="161"/>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eaLnBrk="1" hangingPunct="1">
                <a:defRPr/>
              </a:pPr>
              <a:endParaRPr lang="es-VE" dirty="0">
                <a:cs typeface="Arial" charset="0"/>
              </a:endParaRPr>
            </a:p>
          </p:txBody>
        </p:sp>
        <p:sp>
          <p:nvSpPr>
            <p:cNvPr id="10" name="Freeform 8"/>
            <p:cNvSpPr>
              <a:spLocks/>
            </p:cNvSpPr>
            <p:nvPr/>
          </p:nvSpPr>
          <p:spPr bwMode="auto">
            <a:xfrm>
              <a:off x="3783" y="3447"/>
              <a:ext cx="140" cy="144"/>
            </a:xfrm>
            <a:custGeom>
              <a:avLst/>
              <a:gdLst>
                <a:gd name="T0" fmla="*/ 8 w 140"/>
                <a:gd name="T1" fmla="*/ 143 h 144"/>
                <a:gd name="T2" fmla="*/ 14 w 140"/>
                <a:gd name="T3" fmla="*/ 141 h 144"/>
                <a:gd name="T4" fmla="*/ 22 w 140"/>
                <a:gd name="T5" fmla="*/ 141 h 144"/>
                <a:gd name="T6" fmla="*/ 29 w 140"/>
                <a:gd name="T7" fmla="*/ 141 h 144"/>
                <a:gd name="T8" fmla="*/ 37 w 140"/>
                <a:gd name="T9" fmla="*/ 141 h 144"/>
                <a:gd name="T10" fmla="*/ 43 w 140"/>
                <a:gd name="T11" fmla="*/ 141 h 144"/>
                <a:gd name="T12" fmla="*/ 51 w 140"/>
                <a:gd name="T13" fmla="*/ 143 h 144"/>
                <a:gd name="T14" fmla="*/ 58 w 140"/>
                <a:gd name="T15" fmla="*/ 143 h 144"/>
                <a:gd name="T16" fmla="*/ 66 w 140"/>
                <a:gd name="T17" fmla="*/ 143 h 144"/>
                <a:gd name="T18" fmla="*/ 72 w 140"/>
                <a:gd name="T19" fmla="*/ 143 h 144"/>
                <a:gd name="T20" fmla="*/ 79 w 140"/>
                <a:gd name="T21" fmla="*/ 143 h 144"/>
                <a:gd name="T22" fmla="*/ 87 w 140"/>
                <a:gd name="T23" fmla="*/ 141 h 144"/>
                <a:gd name="T24" fmla="*/ 93 w 140"/>
                <a:gd name="T25" fmla="*/ 141 h 144"/>
                <a:gd name="T26" fmla="*/ 100 w 140"/>
                <a:gd name="T27" fmla="*/ 141 h 144"/>
                <a:gd name="T28" fmla="*/ 108 w 140"/>
                <a:gd name="T29" fmla="*/ 140 h 144"/>
                <a:gd name="T30" fmla="*/ 114 w 140"/>
                <a:gd name="T31" fmla="*/ 138 h 144"/>
                <a:gd name="T32" fmla="*/ 117 w 140"/>
                <a:gd name="T33" fmla="*/ 136 h 144"/>
                <a:gd name="T34" fmla="*/ 119 w 140"/>
                <a:gd name="T35" fmla="*/ 133 h 144"/>
                <a:gd name="T36" fmla="*/ 122 w 140"/>
                <a:gd name="T37" fmla="*/ 132 h 144"/>
                <a:gd name="T38" fmla="*/ 124 w 140"/>
                <a:gd name="T39" fmla="*/ 129 h 144"/>
                <a:gd name="T40" fmla="*/ 135 w 140"/>
                <a:gd name="T41" fmla="*/ 115 h 144"/>
                <a:gd name="T42" fmla="*/ 137 w 140"/>
                <a:gd name="T43" fmla="*/ 104 h 144"/>
                <a:gd name="T44" fmla="*/ 134 w 140"/>
                <a:gd name="T45" fmla="*/ 95 h 144"/>
                <a:gd name="T46" fmla="*/ 127 w 140"/>
                <a:gd name="T47" fmla="*/ 87 h 144"/>
                <a:gd name="T48" fmla="*/ 121 w 140"/>
                <a:gd name="T49" fmla="*/ 78 h 144"/>
                <a:gd name="T50" fmla="*/ 113 w 140"/>
                <a:gd name="T51" fmla="*/ 70 h 144"/>
                <a:gd name="T52" fmla="*/ 106 w 140"/>
                <a:gd name="T53" fmla="*/ 61 h 144"/>
                <a:gd name="T54" fmla="*/ 100 w 140"/>
                <a:gd name="T55" fmla="*/ 53 h 144"/>
                <a:gd name="T56" fmla="*/ 95 w 140"/>
                <a:gd name="T57" fmla="*/ 43 h 144"/>
                <a:gd name="T58" fmla="*/ 105 w 140"/>
                <a:gd name="T59" fmla="*/ 38 h 144"/>
                <a:gd name="T60" fmla="*/ 63 w 140"/>
                <a:gd name="T61" fmla="*/ 0 h 144"/>
                <a:gd name="T62" fmla="*/ 63 w 140"/>
                <a:gd name="T63" fmla="*/ 12 h 144"/>
                <a:gd name="T64" fmla="*/ 63 w 140"/>
                <a:gd name="T65" fmla="*/ 25 h 144"/>
                <a:gd name="T66" fmla="*/ 61 w 140"/>
                <a:gd name="T67" fmla="*/ 39 h 144"/>
                <a:gd name="T68" fmla="*/ 59 w 140"/>
                <a:gd name="T69" fmla="*/ 50 h 144"/>
                <a:gd name="T70" fmla="*/ 54 w 140"/>
                <a:gd name="T71" fmla="*/ 55 h 144"/>
                <a:gd name="T72" fmla="*/ 53 w 140"/>
                <a:gd name="T73" fmla="*/ 61 h 144"/>
                <a:gd name="T74" fmla="*/ 48 w 140"/>
                <a:gd name="T75" fmla="*/ 66 h 144"/>
                <a:gd name="T76" fmla="*/ 45 w 140"/>
                <a:gd name="T77" fmla="*/ 70 h 144"/>
                <a:gd name="T78" fmla="*/ 9 w 140"/>
                <a:gd name="T79" fmla="*/ 107 h 144"/>
                <a:gd name="T80" fmla="*/ 0 w 140"/>
                <a:gd name="T81" fmla="*/ 140 h 144"/>
                <a:gd name="T82" fmla="*/ 1 w 140"/>
                <a:gd name="T83" fmla="*/ 141 h 144"/>
                <a:gd name="T84" fmla="*/ 3 w 140"/>
                <a:gd name="T85" fmla="*/ 143 h 1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0"/>
                <a:gd name="T130" fmla="*/ 0 h 144"/>
                <a:gd name="T131" fmla="*/ 140 w 140"/>
                <a:gd name="T132" fmla="*/ 144 h 1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0" h="144">
                  <a:moveTo>
                    <a:pt x="4" y="143"/>
                  </a:moveTo>
                  <a:lnTo>
                    <a:pt x="8" y="143"/>
                  </a:lnTo>
                  <a:lnTo>
                    <a:pt x="11" y="141"/>
                  </a:lnTo>
                  <a:lnTo>
                    <a:pt x="14" y="141"/>
                  </a:lnTo>
                  <a:lnTo>
                    <a:pt x="17" y="141"/>
                  </a:lnTo>
                  <a:lnTo>
                    <a:pt x="22" y="141"/>
                  </a:lnTo>
                  <a:lnTo>
                    <a:pt x="25" y="141"/>
                  </a:lnTo>
                  <a:lnTo>
                    <a:pt x="29" y="141"/>
                  </a:lnTo>
                  <a:lnTo>
                    <a:pt x="32" y="141"/>
                  </a:lnTo>
                  <a:lnTo>
                    <a:pt x="37" y="141"/>
                  </a:lnTo>
                  <a:lnTo>
                    <a:pt x="40" y="141"/>
                  </a:lnTo>
                  <a:lnTo>
                    <a:pt x="43" y="141"/>
                  </a:lnTo>
                  <a:lnTo>
                    <a:pt x="48" y="143"/>
                  </a:lnTo>
                  <a:lnTo>
                    <a:pt x="51" y="143"/>
                  </a:lnTo>
                  <a:lnTo>
                    <a:pt x="54" y="143"/>
                  </a:lnTo>
                  <a:lnTo>
                    <a:pt x="58" y="143"/>
                  </a:lnTo>
                  <a:lnTo>
                    <a:pt x="61" y="143"/>
                  </a:lnTo>
                  <a:lnTo>
                    <a:pt x="66" y="143"/>
                  </a:lnTo>
                  <a:lnTo>
                    <a:pt x="69" y="143"/>
                  </a:lnTo>
                  <a:lnTo>
                    <a:pt x="72" y="143"/>
                  </a:lnTo>
                  <a:lnTo>
                    <a:pt x="75" y="143"/>
                  </a:lnTo>
                  <a:lnTo>
                    <a:pt x="79" y="143"/>
                  </a:lnTo>
                  <a:lnTo>
                    <a:pt x="84" y="143"/>
                  </a:lnTo>
                  <a:lnTo>
                    <a:pt x="87" y="141"/>
                  </a:lnTo>
                  <a:lnTo>
                    <a:pt x="90" y="141"/>
                  </a:lnTo>
                  <a:lnTo>
                    <a:pt x="93" y="141"/>
                  </a:lnTo>
                  <a:lnTo>
                    <a:pt x="96" y="141"/>
                  </a:lnTo>
                  <a:lnTo>
                    <a:pt x="100" y="141"/>
                  </a:lnTo>
                  <a:lnTo>
                    <a:pt x="105" y="140"/>
                  </a:lnTo>
                  <a:lnTo>
                    <a:pt x="108" y="140"/>
                  </a:lnTo>
                  <a:lnTo>
                    <a:pt x="111" y="138"/>
                  </a:lnTo>
                  <a:lnTo>
                    <a:pt x="114" y="138"/>
                  </a:lnTo>
                  <a:lnTo>
                    <a:pt x="117" y="137"/>
                  </a:lnTo>
                  <a:lnTo>
                    <a:pt x="117" y="136"/>
                  </a:lnTo>
                  <a:lnTo>
                    <a:pt x="119" y="134"/>
                  </a:lnTo>
                  <a:lnTo>
                    <a:pt x="119" y="133"/>
                  </a:lnTo>
                  <a:lnTo>
                    <a:pt x="121" y="132"/>
                  </a:lnTo>
                  <a:lnTo>
                    <a:pt x="122" y="132"/>
                  </a:lnTo>
                  <a:lnTo>
                    <a:pt x="122" y="130"/>
                  </a:lnTo>
                  <a:lnTo>
                    <a:pt x="124" y="129"/>
                  </a:lnTo>
                  <a:lnTo>
                    <a:pt x="124" y="128"/>
                  </a:lnTo>
                  <a:lnTo>
                    <a:pt x="135" y="115"/>
                  </a:lnTo>
                  <a:lnTo>
                    <a:pt x="139" y="110"/>
                  </a:lnTo>
                  <a:lnTo>
                    <a:pt x="137" y="104"/>
                  </a:lnTo>
                  <a:lnTo>
                    <a:pt x="135" y="100"/>
                  </a:lnTo>
                  <a:lnTo>
                    <a:pt x="134" y="95"/>
                  </a:lnTo>
                  <a:lnTo>
                    <a:pt x="130" y="91"/>
                  </a:lnTo>
                  <a:lnTo>
                    <a:pt x="127" y="87"/>
                  </a:lnTo>
                  <a:lnTo>
                    <a:pt x="124" y="81"/>
                  </a:lnTo>
                  <a:lnTo>
                    <a:pt x="121" y="78"/>
                  </a:lnTo>
                  <a:lnTo>
                    <a:pt x="116" y="73"/>
                  </a:lnTo>
                  <a:lnTo>
                    <a:pt x="113" y="70"/>
                  </a:lnTo>
                  <a:lnTo>
                    <a:pt x="109" y="66"/>
                  </a:lnTo>
                  <a:lnTo>
                    <a:pt x="106" y="61"/>
                  </a:lnTo>
                  <a:lnTo>
                    <a:pt x="103" y="57"/>
                  </a:lnTo>
                  <a:lnTo>
                    <a:pt x="100" y="53"/>
                  </a:lnTo>
                  <a:lnTo>
                    <a:pt x="96" y="49"/>
                  </a:lnTo>
                  <a:lnTo>
                    <a:pt x="95" y="43"/>
                  </a:lnTo>
                  <a:lnTo>
                    <a:pt x="93" y="39"/>
                  </a:lnTo>
                  <a:lnTo>
                    <a:pt x="105" y="38"/>
                  </a:lnTo>
                  <a:lnTo>
                    <a:pt x="108" y="1"/>
                  </a:lnTo>
                  <a:lnTo>
                    <a:pt x="63" y="0"/>
                  </a:lnTo>
                  <a:lnTo>
                    <a:pt x="63" y="5"/>
                  </a:lnTo>
                  <a:lnTo>
                    <a:pt x="63" y="12"/>
                  </a:lnTo>
                  <a:lnTo>
                    <a:pt x="63" y="19"/>
                  </a:lnTo>
                  <a:lnTo>
                    <a:pt x="63" y="25"/>
                  </a:lnTo>
                  <a:lnTo>
                    <a:pt x="63" y="31"/>
                  </a:lnTo>
                  <a:lnTo>
                    <a:pt x="61" y="39"/>
                  </a:lnTo>
                  <a:lnTo>
                    <a:pt x="59" y="44"/>
                  </a:lnTo>
                  <a:lnTo>
                    <a:pt x="59" y="50"/>
                  </a:lnTo>
                  <a:lnTo>
                    <a:pt x="58" y="53"/>
                  </a:lnTo>
                  <a:lnTo>
                    <a:pt x="54" y="55"/>
                  </a:lnTo>
                  <a:lnTo>
                    <a:pt x="54" y="58"/>
                  </a:lnTo>
                  <a:lnTo>
                    <a:pt x="53" y="61"/>
                  </a:lnTo>
                  <a:lnTo>
                    <a:pt x="51" y="64"/>
                  </a:lnTo>
                  <a:lnTo>
                    <a:pt x="48" y="66"/>
                  </a:lnTo>
                  <a:lnTo>
                    <a:pt x="48" y="69"/>
                  </a:lnTo>
                  <a:lnTo>
                    <a:pt x="45" y="70"/>
                  </a:lnTo>
                  <a:lnTo>
                    <a:pt x="21" y="98"/>
                  </a:lnTo>
                  <a:lnTo>
                    <a:pt x="9" y="107"/>
                  </a:lnTo>
                  <a:lnTo>
                    <a:pt x="0" y="121"/>
                  </a:lnTo>
                  <a:lnTo>
                    <a:pt x="0" y="140"/>
                  </a:lnTo>
                  <a:lnTo>
                    <a:pt x="1" y="140"/>
                  </a:lnTo>
                  <a:lnTo>
                    <a:pt x="1" y="141"/>
                  </a:lnTo>
                  <a:lnTo>
                    <a:pt x="3" y="141"/>
                  </a:lnTo>
                  <a:lnTo>
                    <a:pt x="3" y="143"/>
                  </a:lnTo>
                  <a:lnTo>
                    <a:pt x="4" y="143"/>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eaLnBrk="1" hangingPunct="1">
                <a:defRPr/>
              </a:pPr>
              <a:endParaRPr lang="es-VE" dirty="0">
                <a:cs typeface="Arial" charset="0"/>
              </a:endParaRPr>
            </a:p>
          </p:txBody>
        </p:sp>
        <p:sp>
          <p:nvSpPr>
            <p:cNvPr id="11" name="Freeform 9"/>
            <p:cNvSpPr>
              <a:spLocks/>
            </p:cNvSpPr>
            <p:nvPr/>
          </p:nvSpPr>
          <p:spPr bwMode="auto">
            <a:xfrm>
              <a:off x="3898" y="3496"/>
              <a:ext cx="142" cy="70"/>
            </a:xfrm>
            <a:custGeom>
              <a:avLst/>
              <a:gdLst>
                <a:gd name="T0" fmla="*/ 129 w 142"/>
                <a:gd name="T1" fmla="*/ 63 h 70"/>
                <a:gd name="T2" fmla="*/ 141 w 142"/>
                <a:gd name="T3" fmla="*/ 55 h 70"/>
                <a:gd name="T4" fmla="*/ 139 w 142"/>
                <a:gd name="T5" fmla="*/ 50 h 70"/>
                <a:gd name="T6" fmla="*/ 136 w 142"/>
                <a:gd name="T7" fmla="*/ 46 h 70"/>
                <a:gd name="T8" fmla="*/ 128 w 142"/>
                <a:gd name="T9" fmla="*/ 39 h 70"/>
                <a:gd name="T10" fmla="*/ 123 w 142"/>
                <a:gd name="T11" fmla="*/ 32 h 70"/>
                <a:gd name="T12" fmla="*/ 116 w 142"/>
                <a:gd name="T13" fmla="*/ 27 h 70"/>
                <a:gd name="T14" fmla="*/ 110 w 142"/>
                <a:gd name="T15" fmla="*/ 20 h 70"/>
                <a:gd name="T16" fmla="*/ 103 w 142"/>
                <a:gd name="T17" fmla="*/ 13 h 70"/>
                <a:gd name="T18" fmla="*/ 97 w 142"/>
                <a:gd name="T19" fmla="*/ 8 h 70"/>
                <a:gd name="T20" fmla="*/ 90 w 142"/>
                <a:gd name="T21" fmla="*/ 1 h 70"/>
                <a:gd name="T22" fmla="*/ 0 w 142"/>
                <a:gd name="T23" fmla="*/ 0 h 70"/>
                <a:gd name="T24" fmla="*/ 3 w 142"/>
                <a:gd name="T25" fmla="*/ 5 h 70"/>
                <a:gd name="T26" fmla="*/ 8 w 142"/>
                <a:gd name="T27" fmla="*/ 12 h 70"/>
                <a:gd name="T28" fmla="*/ 12 w 142"/>
                <a:gd name="T29" fmla="*/ 18 h 70"/>
                <a:gd name="T30" fmla="*/ 17 w 142"/>
                <a:gd name="T31" fmla="*/ 27 h 70"/>
                <a:gd name="T32" fmla="*/ 22 w 142"/>
                <a:gd name="T33" fmla="*/ 33 h 70"/>
                <a:gd name="T34" fmla="*/ 29 w 142"/>
                <a:gd name="T35" fmla="*/ 39 h 70"/>
                <a:gd name="T36" fmla="*/ 34 w 142"/>
                <a:gd name="T37" fmla="*/ 47 h 70"/>
                <a:gd name="T38" fmla="*/ 38 w 142"/>
                <a:gd name="T39" fmla="*/ 52 h 70"/>
                <a:gd name="T40" fmla="*/ 59 w 142"/>
                <a:gd name="T41" fmla="*/ 46 h 70"/>
                <a:gd name="T42" fmla="*/ 63 w 142"/>
                <a:gd name="T43" fmla="*/ 46 h 70"/>
                <a:gd name="T44" fmla="*/ 66 w 142"/>
                <a:gd name="T45" fmla="*/ 44 h 70"/>
                <a:gd name="T46" fmla="*/ 69 w 142"/>
                <a:gd name="T47" fmla="*/ 44 h 70"/>
                <a:gd name="T48" fmla="*/ 72 w 142"/>
                <a:gd name="T49" fmla="*/ 44 h 70"/>
                <a:gd name="T50" fmla="*/ 76 w 142"/>
                <a:gd name="T51" fmla="*/ 44 h 70"/>
                <a:gd name="T52" fmla="*/ 79 w 142"/>
                <a:gd name="T53" fmla="*/ 46 h 70"/>
                <a:gd name="T54" fmla="*/ 82 w 142"/>
                <a:gd name="T55" fmla="*/ 46 h 70"/>
                <a:gd name="T56" fmla="*/ 85 w 142"/>
                <a:gd name="T57" fmla="*/ 47 h 70"/>
                <a:gd name="T58" fmla="*/ 89 w 142"/>
                <a:gd name="T59" fmla="*/ 47 h 70"/>
                <a:gd name="T60" fmla="*/ 92 w 142"/>
                <a:gd name="T61" fmla="*/ 48 h 70"/>
                <a:gd name="T62" fmla="*/ 95 w 142"/>
                <a:gd name="T63" fmla="*/ 48 h 70"/>
                <a:gd name="T64" fmla="*/ 98 w 142"/>
                <a:gd name="T65" fmla="*/ 50 h 70"/>
                <a:gd name="T66" fmla="*/ 100 w 142"/>
                <a:gd name="T67" fmla="*/ 51 h 70"/>
                <a:gd name="T68" fmla="*/ 103 w 142"/>
                <a:gd name="T69" fmla="*/ 51 h 70"/>
                <a:gd name="T70" fmla="*/ 106 w 142"/>
                <a:gd name="T71" fmla="*/ 52 h 70"/>
                <a:gd name="T72" fmla="*/ 108 w 142"/>
                <a:gd name="T73" fmla="*/ 54 h 70"/>
                <a:gd name="T74" fmla="*/ 126 w 142"/>
                <a:gd name="T75" fmla="*/ 69 h 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70"/>
                <a:gd name="T116" fmla="*/ 142 w 142"/>
                <a:gd name="T117" fmla="*/ 70 h 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70">
                  <a:moveTo>
                    <a:pt x="126" y="69"/>
                  </a:moveTo>
                  <a:lnTo>
                    <a:pt x="129" y="63"/>
                  </a:lnTo>
                  <a:lnTo>
                    <a:pt x="139" y="58"/>
                  </a:lnTo>
                  <a:lnTo>
                    <a:pt x="141" y="55"/>
                  </a:lnTo>
                  <a:lnTo>
                    <a:pt x="141" y="52"/>
                  </a:lnTo>
                  <a:lnTo>
                    <a:pt x="139" y="50"/>
                  </a:lnTo>
                  <a:lnTo>
                    <a:pt x="139" y="48"/>
                  </a:lnTo>
                  <a:lnTo>
                    <a:pt x="136" y="46"/>
                  </a:lnTo>
                  <a:lnTo>
                    <a:pt x="132" y="41"/>
                  </a:lnTo>
                  <a:lnTo>
                    <a:pt x="128" y="39"/>
                  </a:lnTo>
                  <a:lnTo>
                    <a:pt x="126" y="36"/>
                  </a:lnTo>
                  <a:lnTo>
                    <a:pt x="123" y="32"/>
                  </a:lnTo>
                  <a:lnTo>
                    <a:pt x="119" y="28"/>
                  </a:lnTo>
                  <a:lnTo>
                    <a:pt x="116" y="27"/>
                  </a:lnTo>
                  <a:lnTo>
                    <a:pt x="113" y="23"/>
                  </a:lnTo>
                  <a:lnTo>
                    <a:pt x="110" y="20"/>
                  </a:lnTo>
                  <a:lnTo>
                    <a:pt x="106" y="17"/>
                  </a:lnTo>
                  <a:lnTo>
                    <a:pt x="103" y="13"/>
                  </a:lnTo>
                  <a:lnTo>
                    <a:pt x="100" y="10"/>
                  </a:lnTo>
                  <a:lnTo>
                    <a:pt x="97" y="8"/>
                  </a:lnTo>
                  <a:lnTo>
                    <a:pt x="94" y="5"/>
                  </a:lnTo>
                  <a:lnTo>
                    <a:pt x="90" y="1"/>
                  </a:lnTo>
                  <a:lnTo>
                    <a:pt x="87" y="0"/>
                  </a:lnTo>
                  <a:lnTo>
                    <a:pt x="0" y="0"/>
                  </a:lnTo>
                  <a:lnTo>
                    <a:pt x="1" y="2"/>
                  </a:lnTo>
                  <a:lnTo>
                    <a:pt x="3" y="5"/>
                  </a:lnTo>
                  <a:lnTo>
                    <a:pt x="4" y="9"/>
                  </a:lnTo>
                  <a:lnTo>
                    <a:pt x="8" y="12"/>
                  </a:lnTo>
                  <a:lnTo>
                    <a:pt x="11" y="16"/>
                  </a:lnTo>
                  <a:lnTo>
                    <a:pt x="12" y="18"/>
                  </a:lnTo>
                  <a:lnTo>
                    <a:pt x="14" y="23"/>
                  </a:lnTo>
                  <a:lnTo>
                    <a:pt x="17" y="27"/>
                  </a:lnTo>
                  <a:lnTo>
                    <a:pt x="21" y="29"/>
                  </a:lnTo>
                  <a:lnTo>
                    <a:pt x="22" y="33"/>
                  </a:lnTo>
                  <a:lnTo>
                    <a:pt x="25" y="36"/>
                  </a:lnTo>
                  <a:lnTo>
                    <a:pt x="29" y="39"/>
                  </a:lnTo>
                  <a:lnTo>
                    <a:pt x="30" y="43"/>
                  </a:lnTo>
                  <a:lnTo>
                    <a:pt x="34" y="47"/>
                  </a:lnTo>
                  <a:lnTo>
                    <a:pt x="37" y="50"/>
                  </a:lnTo>
                  <a:lnTo>
                    <a:pt x="38" y="52"/>
                  </a:lnTo>
                  <a:lnTo>
                    <a:pt x="58" y="46"/>
                  </a:lnTo>
                  <a:lnTo>
                    <a:pt x="59" y="46"/>
                  </a:lnTo>
                  <a:lnTo>
                    <a:pt x="61" y="46"/>
                  </a:lnTo>
                  <a:lnTo>
                    <a:pt x="63" y="46"/>
                  </a:lnTo>
                  <a:lnTo>
                    <a:pt x="63" y="44"/>
                  </a:lnTo>
                  <a:lnTo>
                    <a:pt x="66" y="44"/>
                  </a:lnTo>
                  <a:lnTo>
                    <a:pt x="68" y="44"/>
                  </a:lnTo>
                  <a:lnTo>
                    <a:pt x="69" y="44"/>
                  </a:lnTo>
                  <a:lnTo>
                    <a:pt x="71" y="44"/>
                  </a:lnTo>
                  <a:lnTo>
                    <a:pt x="72" y="44"/>
                  </a:lnTo>
                  <a:lnTo>
                    <a:pt x="74" y="44"/>
                  </a:lnTo>
                  <a:lnTo>
                    <a:pt x="76" y="44"/>
                  </a:lnTo>
                  <a:lnTo>
                    <a:pt x="77" y="44"/>
                  </a:lnTo>
                  <a:lnTo>
                    <a:pt x="79" y="46"/>
                  </a:lnTo>
                  <a:lnTo>
                    <a:pt x="81" y="46"/>
                  </a:lnTo>
                  <a:lnTo>
                    <a:pt x="82" y="46"/>
                  </a:lnTo>
                  <a:lnTo>
                    <a:pt x="84" y="47"/>
                  </a:lnTo>
                  <a:lnTo>
                    <a:pt x="85" y="47"/>
                  </a:lnTo>
                  <a:lnTo>
                    <a:pt x="87" y="47"/>
                  </a:lnTo>
                  <a:lnTo>
                    <a:pt x="89" y="47"/>
                  </a:lnTo>
                  <a:lnTo>
                    <a:pt x="90" y="48"/>
                  </a:lnTo>
                  <a:lnTo>
                    <a:pt x="92" y="48"/>
                  </a:lnTo>
                  <a:lnTo>
                    <a:pt x="94" y="48"/>
                  </a:lnTo>
                  <a:lnTo>
                    <a:pt x="95" y="48"/>
                  </a:lnTo>
                  <a:lnTo>
                    <a:pt x="97" y="48"/>
                  </a:lnTo>
                  <a:lnTo>
                    <a:pt x="98" y="50"/>
                  </a:lnTo>
                  <a:lnTo>
                    <a:pt x="98" y="51"/>
                  </a:lnTo>
                  <a:lnTo>
                    <a:pt x="100" y="51"/>
                  </a:lnTo>
                  <a:lnTo>
                    <a:pt x="102" y="51"/>
                  </a:lnTo>
                  <a:lnTo>
                    <a:pt x="103" y="51"/>
                  </a:lnTo>
                  <a:lnTo>
                    <a:pt x="105" y="52"/>
                  </a:lnTo>
                  <a:lnTo>
                    <a:pt x="106" y="52"/>
                  </a:lnTo>
                  <a:lnTo>
                    <a:pt x="106" y="54"/>
                  </a:lnTo>
                  <a:lnTo>
                    <a:pt x="108" y="54"/>
                  </a:lnTo>
                  <a:lnTo>
                    <a:pt x="110" y="55"/>
                  </a:lnTo>
                  <a:lnTo>
                    <a:pt x="126" y="69"/>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eaLnBrk="1" hangingPunct="1">
                <a:defRPr/>
              </a:pPr>
              <a:endParaRPr lang="es-VE" dirty="0">
                <a:cs typeface="Arial" charset="0"/>
              </a:endParaRPr>
            </a:p>
          </p:txBody>
        </p:sp>
        <p:sp>
          <p:nvSpPr>
            <p:cNvPr id="12" name="Freeform 10"/>
            <p:cNvSpPr>
              <a:spLocks/>
            </p:cNvSpPr>
            <p:nvPr/>
          </p:nvSpPr>
          <p:spPr bwMode="auto">
            <a:xfrm>
              <a:off x="3979" y="3447"/>
              <a:ext cx="110" cy="97"/>
            </a:xfrm>
            <a:custGeom>
              <a:avLst/>
              <a:gdLst>
                <a:gd name="T0" fmla="*/ 86 w 110"/>
                <a:gd name="T1" fmla="*/ 87 h 97"/>
                <a:gd name="T2" fmla="*/ 94 w 110"/>
                <a:gd name="T3" fmla="*/ 83 h 97"/>
                <a:gd name="T4" fmla="*/ 95 w 110"/>
                <a:gd name="T5" fmla="*/ 82 h 97"/>
                <a:gd name="T6" fmla="*/ 99 w 110"/>
                <a:gd name="T7" fmla="*/ 79 h 97"/>
                <a:gd name="T8" fmla="*/ 100 w 110"/>
                <a:gd name="T9" fmla="*/ 77 h 97"/>
                <a:gd name="T10" fmla="*/ 104 w 110"/>
                <a:gd name="T11" fmla="*/ 74 h 97"/>
                <a:gd name="T12" fmla="*/ 104 w 110"/>
                <a:gd name="T13" fmla="*/ 71 h 97"/>
                <a:gd name="T14" fmla="*/ 107 w 110"/>
                <a:gd name="T15" fmla="*/ 68 h 97"/>
                <a:gd name="T16" fmla="*/ 107 w 110"/>
                <a:gd name="T17" fmla="*/ 66 h 97"/>
                <a:gd name="T18" fmla="*/ 109 w 110"/>
                <a:gd name="T19" fmla="*/ 62 h 97"/>
                <a:gd name="T20" fmla="*/ 104 w 110"/>
                <a:gd name="T21" fmla="*/ 56 h 97"/>
                <a:gd name="T22" fmla="*/ 100 w 110"/>
                <a:gd name="T23" fmla="*/ 55 h 97"/>
                <a:gd name="T24" fmla="*/ 95 w 110"/>
                <a:gd name="T25" fmla="*/ 54 h 97"/>
                <a:gd name="T26" fmla="*/ 92 w 110"/>
                <a:gd name="T27" fmla="*/ 52 h 97"/>
                <a:gd name="T28" fmla="*/ 89 w 110"/>
                <a:gd name="T29" fmla="*/ 50 h 97"/>
                <a:gd name="T30" fmla="*/ 86 w 110"/>
                <a:gd name="T31" fmla="*/ 47 h 97"/>
                <a:gd name="T32" fmla="*/ 82 w 110"/>
                <a:gd name="T33" fmla="*/ 47 h 97"/>
                <a:gd name="T34" fmla="*/ 79 w 110"/>
                <a:gd name="T35" fmla="*/ 44 h 97"/>
                <a:gd name="T36" fmla="*/ 76 w 110"/>
                <a:gd name="T37" fmla="*/ 44 h 97"/>
                <a:gd name="T38" fmla="*/ 73 w 110"/>
                <a:gd name="T39" fmla="*/ 44 h 97"/>
                <a:gd name="T40" fmla="*/ 71 w 110"/>
                <a:gd name="T41" fmla="*/ 43 h 97"/>
                <a:gd name="T42" fmla="*/ 69 w 110"/>
                <a:gd name="T43" fmla="*/ 41 h 97"/>
                <a:gd name="T44" fmla="*/ 66 w 110"/>
                <a:gd name="T45" fmla="*/ 41 h 97"/>
                <a:gd name="T46" fmla="*/ 63 w 110"/>
                <a:gd name="T47" fmla="*/ 40 h 97"/>
                <a:gd name="T48" fmla="*/ 60 w 110"/>
                <a:gd name="T49" fmla="*/ 39 h 97"/>
                <a:gd name="T50" fmla="*/ 56 w 110"/>
                <a:gd name="T51" fmla="*/ 37 h 97"/>
                <a:gd name="T52" fmla="*/ 53 w 110"/>
                <a:gd name="T53" fmla="*/ 36 h 97"/>
                <a:gd name="T54" fmla="*/ 50 w 110"/>
                <a:gd name="T55" fmla="*/ 35 h 97"/>
                <a:gd name="T56" fmla="*/ 48 w 110"/>
                <a:gd name="T57" fmla="*/ 32 h 97"/>
                <a:gd name="T58" fmla="*/ 47 w 110"/>
                <a:gd name="T59" fmla="*/ 28 h 97"/>
                <a:gd name="T60" fmla="*/ 45 w 110"/>
                <a:gd name="T61" fmla="*/ 20 h 97"/>
                <a:gd name="T62" fmla="*/ 45 w 110"/>
                <a:gd name="T63" fmla="*/ 8 h 97"/>
                <a:gd name="T64" fmla="*/ 0 w 110"/>
                <a:gd name="T65" fmla="*/ 0 h 97"/>
                <a:gd name="T66" fmla="*/ 3 w 110"/>
                <a:gd name="T67" fmla="*/ 36 h 97"/>
                <a:gd name="T68" fmla="*/ 8 w 110"/>
                <a:gd name="T69" fmla="*/ 36 h 97"/>
                <a:gd name="T70" fmla="*/ 11 w 110"/>
                <a:gd name="T71" fmla="*/ 36 h 97"/>
                <a:gd name="T72" fmla="*/ 14 w 110"/>
                <a:gd name="T73" fmla="*/ 36 h 97"/>
                <a:gd name="T74" fmla="*/ 17 w 110"/>
                <a:gd name="T75" fmla="*/ 37 h 97"/>
                <a:gd name="T76" fmla="*/ 21 w 110"/>
                <a:gd name="T77" fmla="*/ 39 h 97"/>
                <a:gd name="T78" fmla="*/ 22 w 110"/>
                <a:gd name="T79" fmla="*/ 41 h 97"/>
                <a:gd name="T80" fmla="*/ 27 w 110"/>
                <a:gd name="T81" fmla="*/ 45 h 97"/>
                <a:gd name="T82" fmla="*/ 34 w 110"/>
                <a:gd name="T83" fmla="*/ 52 h 97"/>
                <a:gd name="T84" fmla="*/ 40 w 110"/>
                <a:gd name="T85" fmla="*/ 59 h 97"/>
                <a:gd name="T86" fmla="*/ 47 w 110"/>
                <a:gd name="T87" fmla="*/ 67 h 97"/>
                <a:gd name="T88" fmla="*/ 53 w 110"/>
                <a:gd name="T89" fmla="*/ 73 h 97"/>
                <a:gd name="T90" fmla="*/ 58 w 110"/>
                <a:gd name="T91" fmla="*/ 81 h 97"/>
                <a:gd name="T92" fmla="*/ 65 w 110"/>
                <a:gd name="T93" fmla="*/ 86 h 97"/>
                <a:gd name="T94" fmla="*/ 71 w 110"/>
                <a:gd name="T95" fmla="*/ 93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
                <a:gd name="T145" fmla="*/ 0 h 97"/>
                <a:gd name="T146" fmla="*/ 110 w 110"/>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 h="97">
                  <a:moveTo>
                    <a:pt x="76" y="96"/>
                  </a:moveTo>
                  <a:lnTo>
                    <a:pt x="86" y="87"/>
                  </a:lnTo>
                  <a:lnTo>
                    <a:pt x="87" y="87"/>
                  </a:lnTo>
                  <a:lnTo>
                    <a:pt x="94" y="83"/>
                  </a:lnTo>
                  <a:lnTo>
                    <a:pt x="95" y="83"/>
                  </a:lnTo>
                  <a:lnTo>
                    <a:pt x="95" y="82"/>
                  </a:lnTo>
                  <a:lnTo>
                    <a:pt x="97" y="81"/>
                  </a:lnTo>
                  <a:lnTo>
                    <a:pt x="99" y="79"/>
                  </a:lnTo>
                  <a:lnTo>
                    <a:pt x="100" y="78"/>
                  </a:lnTo>
                  <a:lnTo>
                    <a:pt x="100" y="77"/>
                  </a:lnTo>
                  <a:lnTo>
                    <a:pt x="102" y="75"/>
                  </a:lnTo>
                  <a:lnTo>
                    <a:pt x="104" y="74"/>
                  </a:lnTo>
                  <a:lnTo>
                    <a:pt x="104" y="73"/>
                  </a:lnTo>
                  <a:lnTo>
                    <a:pt x="104" y="71"/>
                  </a:lnTo>
                  <a:lnTo>
                    <a:pt x="105" y="70"/>
                  </a:lnTo>
                  <a:lnTo>
                    <a:pt x="107" y="68"/>
                  </a:lnTo>
                  <a:lnTo>
                    <a:pt x="107" y="67"/>
                  </a:lnTo>
                  <a:lnTo>
                    <a:pt x="107" y="66"/>
                  </a:lnTo>
                  <a:lnTo>
                    <a:pt x="109" y="63"/>
                  </a:lnTo>
                  <a:lnTo>
                    <a:pt x="109" y="62"/>
                  </a:lnTo>
                  <a:lnTo>
                    <a:pt x="105" y="58"/>
                  </a:lnTo>
                  <a:lnTo>
                    <a:pt x="104" y="56"/>
                  </a:lnTo>
                  <a:lnTo>
                    <a:pt x="102" y="55"/>
                  </a:lnTo>
                  <a:lnTo>
                    <a:pt x="100" y="55"/>
                  </a:lnTo>
                  <a:lnTo>
                    <a:pt x="99" y="55"/>
                  </a:lnTo>
                  <a:lnTo>
                    <a:pt x="95" y="54"/>
                  </a:lnTo>
                  <a:lnTo>
                    <a:pt x="94" y="52"/>
                  </a:lnTo>
                  <a:lnTo>
                    <a:pt x="92" y="52"/>
                  </a:lnTo>
                  <a:lnTo>
                    <a:pt x="91" y="51"/>
                  </a:lnTo>
                  <a:lnTo>
                    <a:pt x="89" y="50"/>
                  </a:lnTo>
                  <a:lnTo>
                    <a:pt x="87" y="48"/>
                  </a:lnTo>
                  <a:lnTo>
                    <a:pt x="86" y="47"/>
                  </a:lnTo>
                  <a:lnTo>
                    <a:pt x="84" y="47"/>
                  </a:lnTo>
                  <a:lnTo>
                    <a:pt x="82" y="47"/>
                  </a:lnTo>
                  <a:lnTo>
                    <a:pt x="81" y="45"/>
                  </a:lnTo>
                  <a:lnTo>
                    <a:pt x="79" y="44"/>
                  </a:lnTo>
                  <a:lnTo>
                    <a:pt x="78" y="44"/>
                  </a:lnTo>
                  <a:lnTo>
                    <a:pt x="76" y="44"/>
                  </a:lnTo>
                  <a:lnTo>
                    <a:pt x="74" y="44"/>
                  </a:lnTo>
                  <a:lnTo>
                    <a:pt x="73" y="44"/>
                  </a:lnTo>
                  <a:lnTo>
                    <a:pt x="73" y="43"/>
                  </a:lnTo>
                  <a:lnTo>
                    <a:pt x="71" y="43"/>
                  </a:lnTo>
                  <a:lnTo>
                    <a:pt x="69" y="43"/>
                  </a:lnTo>
                  <a:lnTo>
                    <a:pt x="69" y="41"/>
                  </a:lnTo>
                  <a:lnTo>
                    <a:pt x="68" y="41"/>
                  </a:lnTo>
                  <a:lnTo>
                    <a:pt x="66" y="41"/>
                  </a:lnTo>
                  <a:lnTo>
                    <a:pt x="65" y="40"/>
                  </a:lnTo>
                  <a:lnTo>
                    <a:pt x="63" y="40"/>
                  </a:lnTo>
                  <a:lnTo>
                    <a:pt x="61" y="39"/>
                  </a:lnTo>
                  <a:lnTo>
                    <a:pt x="60" y="39"/>
                  </a:lnTo>
                  <a:lnTo>
                    <a:pt x="58" y="37"/>
                  </a:lnTo>
                  <a:lnTo>
                    <a:pt x="56" y="37"/>
                  </a:lnTo>
                  <a:lnTo>
                    <a:pt x="55" y="36"/>
                  </a:lnTo>
                  <a:lnTo>
                    <a:pt x="53" y="36"/>
                  </a:lnTo>
                  <a:lnTo>
                    <a:pt x="52" y="35"/>
                  </a:lnTo>
                  <a:lnTo>
                    <a:pt x="50" y="35"/>
                  </a:lnTo>
                  <a:lnTo>
                    <a:pt x="48" y="33"/>
                  </a:lnTo>
                  <a:lnTo>
                    <a:pt x="48" y="32"/>
                  </a:lnTo>
                  <a:lnTo>
                    <a:pt x="47" y="31"/>
                  </a:lnTo>
                  <a:lnTo>
                    <a:pt x="47" y="28"/>
                  </a:lnTo>
                  <a:lnTo>
                    <a:pt x="45" y="27"/>
                  </a:lnTo>
                  <a:lnTo>
                    <a:pt x="45" y="20"/>
                  </a:lnTo>
                  <a:lnTo>
                    <a:pt x="45" y="13"/>
                  </a:lnTo>
                  <a:lnTo>
                    <a:pt x="45" y="8"/>
                  </a:lnTo>
                  <a:lnTo>
                    <a:pt x="45" y="1"/>
                  </a:lnTo>
                  <a:lnTo>
                    <a:pt x="0" y="0"/>
                  </a:lnTo>
                  <a:lnTo>
                    <a:pt x="0" y="35"/>
                  </a:lnTo>
                  <a:lnTo>
                    <a:pt x="3" y="36"/>
                  </a:lnTo>
                  <a:lnTo>
                    <a:pt x="6" y="36"/>
                  </a:lnTo>
                  <a:lnTo>
                    <a:pt x="8" y="36"/>
                  </a:lnTo>
                  <a:lnTo>
                    <a:pt x="9" y="36"/>
                  </a:lnTo>
                  <a:lnTo>
                    <a:pt x="11" y="36"/>
                  </a:lnTo>
                  <a:lnTo>
                    <a:pt x="13" y="36"/>
                  </a:lnTo>
                  <a:lnTo>
                    <a:pt x="14" y="36"/>
                  </a:lnTo>
                  <a:lnTo>
                    <a:pt x="16" y="36"/>
                  </a:lnTo>
                  <a:lnTo>
                    <a:pt x="17" y="37"/>
                  </a:lnTo>
                  <a:lnTo>
                    <a:pt x="19" y="37"/>
                  </a:lnTo>
                  <a:lnTo>
                    <a:pt x="21" y="39"/>
                  </a:lnTo>
                  <a:lnTo>
                    <a:pt x="22" y="39"/>
                  </a:lnTo>
                  <a:lnTo>
                    <a:pt x="22" y="41"/>
                  </a:lnTo>
                  <a:lnTo>
                    <a:pt x="24" y="43"/>
                  </a:lnTo>
                  <a:lnTo>
                    <a:pt x="27" y="45"/>
                  </a:lnTo>
                  <a:lnTo>
                    <a:pt x="30" y="50"/>
                  </a:lnTo>
                  <a:lnTo>
                    <a:pt x="34" y="52"/>
                  </a:lnTo>
                  <a:lnTo>
                    <a:pt x="37" y="56"/>
                  </a:lnTo>
                  <a:lnTo>
                    <a:pt x="40" y="59"/>
                  </a:lnTo>
                  <a:lnTo>
                    <a:pt x="43" y="63"/>
                  </a:lnTo>
                  <a:lnTo>
                    <a:pt x="47" y="67"/>
                  </a:lnTo>
                  <a:lnTo>
                    <a:pt x="50" y="70"/>
                  </a:lnTo>
                  <a:lnTo>
                    <a:pt x="53" y="73"/>
                  </a:lnTo>
                  <a:lnTo>
                    <a:pt x="56" y="77"/>
                  </a:lnTo>
                  <a:lnTo>
                    <a:pt x="58" y="81"/>
                  </a:lnTo>
                  <a:lnTo>
                    <a:pt x="61" y="83"/>
                  </a:lnTo>
                  <a:lnTo>
                    <a:pt x="65" y="86"/>
                  </a:lnTo>
                  <a:lnTo>
                    <a:pt x="68" y="89"/>
                  </a:lnTo>
                  <a:lnTo>
                    <a:pt x="71" y="93"/>
                  </a:lnTo>
                  <a:lnTo>
                    <a:pt x="76" y="96"/>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eaLnBrk="1" hangingPunct="1">
                <a:defRPr/>
              </a:pPr>
              <a:endParaRPr lang="es-VE" dirty="0">
                <a:cs typeface="Arial" charset="0"/>
              </a:endParaRPr>
            </a:p>
          </p:txBody>
        </p:sp>
        <p:sp>
          <p:nvSpPr>
            <p:cNvPr id="13" name="Freeform 11"/>
            <p:cNvSpPr>
              <a:spLocks/>
            </p:cNvSpPr>
            <p:nvPr/>
          </p:nvSpPr>
          <p:spPr bwMode="auto">
            <a:xfrm>
              <a:off x="3916" y="3447"/>
              <a:ext cx="40" cy="36"/>
            </a:xfrm>
            <a:custGeom>
              <a:avLst/>
              <a:gdLst>
                <a:gd name="T0" fmla="*/ 0 w 40"/>
                <a:gd name="T1" fmla="*/ 35 h 36"/>
                <a:gd name="T2" fmla="*/ 35 w 40"/>
                <a:gd name="T3" fmla="*/ 35 h 36"/>
                <a:gd name="T4" fmla="*/ 39 w 40"/>
                <a:gd name="T5" fmla="*/ 1 h 36"/>
                <a:gd name="T6" fmla="*/ 0 w 40"/>
                <a:gd name="T7" fmla="*/ 0 h 36"/>
                <a:gd name="T8" fmla="*/ 0 w 40"/>
                <a:gd name="T9" fmla="*/ 35 h 36"/>
                <a:gd name="T10" fmla="*/ 0 w 40"/>
                <a:gd name="T11" fmla="*/ 35 h 36"/>
                <a:gd name="T12" fmla="*/ 0 60000 65536"/>
                <a:gd name="T13" fmla="*/ 0 60000 65536"/>
                <a:gd name="T14" fmla="*/ 0 60000 65536"/>
                <a:gd name="T15" fmla="*/ 0 60000 65536"/>
                <a:gd name="T16" fmla="*/ 0 60000 65536"/>
                <a:gd name="T17" fmla="*/ 0 60000 65536"/>
                <a:gd name="T18" fmla="*/ 0 w 40"/>
                <a:gd name="T19" fmla="*/ 0 h 36"/>
                <a:gd name="T20" fmla="*/ 40 w 4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0" h="36">
                  <a:moveTo>
                    <a:pt x="0" y="35"/>
                  </a:moveTo>
                  <a:lnTo>
                    <a:pt x="35" y="35"/>
                  </a:lnTo>
                  <a:lnTo>
                    <a:pt x="39" y="1"/>
                  </a:lnTo>
                  <a:lnTo>
                    <a:pt x="0" y="0"/>
                  </a:lnTo>
                  <a:lnTo>
                    <a:pt x="0" y="3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eaLnBrk="1" hangingPunct="1">
                <a:defRPr/>
              </a:pPr>
              <a:endParaRPr lang="es-VE" dirty="0">
                <a:cs typeface="Arial" charset="0"/>
              </a:endParaRPr>
            </a:p>
          </p:txBody>
        </p:sp>
      </p:grpSp>
      <p:sp>
        <p:nvSpPr>
          <p:cNvPr id="14" name="12 CuadroTexto"/>
          <p:cNvSpPr txBox="1"/>
          <p:nvPr/>
        </p:nvSpPr>
        <p:spPr>
          <a:xfrm>
            <a:off x="4716016" y="4005064"/>
            <a:ext cx="4752528" cy="1754326"/>
          </a:xfrm>
          <a:prstGeom prst="rect">
            <a:avLst/>
          </a:prstGeom>
          <a:noFill/>
        </p:spPr>
        <p:txBody>
          <a:bodyPr wrap="square" rtlCol="0">
            <a:spAutoFit/>
            <a:scene3d>
              <a:camera prst="orthographicFront"/>
              <a:lightRig rig="threePt" dir="t"/>
            </a:scene3d>
            <a:sp3d extrusionH="57150">
              <a:bevelT w="38100" h="38100"/>
            </a:sp3d>
          </a:bodyPr>
          <a:lstStyle/>
          <a:p>
            <a:pPr algn="ctr">
              <a:lnSpc>
                <a:spcPct val="150000"/>
              </a:lnSpc>
            </a:pPr>
            <a:r>
              <a:rPr lang="es-ES" b="1" u="sng" dirty="0">
                <a:effectLst/>
                <a:latin typeface="Times New Roman" panose="02020603050405020304" pitchFamily="18" charset="0"/>
                <a:ea typeface="Tahoma" pitchFamily="34" charset="0"/>
                <a:cs typeface="Times New Roman" panose="02020603050405020304" pitchFamily="18" charset="0"/>
              </a:rPr>
              <a:t>GRUPO </a:t>
            </a:r>
            <a:r>
              <a:rPr lang="es-ES" b="1" u="sng" dirty="0">
                <a:latin typeface="Times New Roman" panose="02020603050405020304" pitchFamily="18" charset="0"/>
                <a:ea typeface="Tahoma" pitchFamily="34" charset="0"/>
                <a:cs typeface="Times New Roman" panose="02020603050405020304" pitchFamily="18" charset="0"/>
              </a:rPr>
              <a:t>7</a:t>
            </a:r>
          </a:p>
          <a:p>
            <a:pPr algn="ctr">
              <a:lnSpc>
                <a:spcPct val="150000"/>
              </a:lnSpc>
            </a:pPr>
            <a:r>
              <a:rPr lang="es-ES" b="1" dirty="0" smtClean="0">
                <a:latin typeface="Times New Roman" panose="02020603050405020304" pitchFamily="18" charset="0"/>
                <a:ea typeface="Tahoma" pitchFamily="34" charset="0"/>
                <a:cs typeface="Times New Roman" panose="02020603050405020304" pitchFamily="18" charset="0"/>
              </a:rPr>
              <a:t>Dr. Marco Pérez (R3) Relator</a:t>
            </a:r>
            <a:endParaRPr lang="es-ES" b="1" dirty="0">
              <a:latin typeface="Times New Roman" panose="02020603050405020304" pitchFamily="18" charset="0"/>
              <a:ea typeface="Tahoma" pitchFamily="34" charset="0"/>
              <a:cs typeface="Times New Roman" panose="02020603050405020304" pitchFamily="18" charset="0"/>
            </a:endParaRPr>
          </a:p>
          <a:p>
            <a:pPr algn="ctr">
              <a:lnSpc>
                <a:spcPct val="150000"/>
              </a:lnSpc>
            </a:pPr>
            <a:r>
              <a:rPr lang="es-ES" b="1" dirty="0">
                <a:latin typeface="Times New Roman" panose="02020603050405020304" pitchFamily="18" charset="0"/>
                <a:ea typeface="Tahoma" pitchFamily="34" charset="0"/>
                <a:cs typeface="Times New Roman" panose="02020603050405020304" pitchFamily="18" charset="0"/>
              </a:rPr>
              <a:t>Dr. Jostber Ortiz (</a:t>
            </a:r>
            <a:r>
              <a:rPr lang="es-ES" b="1" dirty="0" smtClean="0">
                <a:latin typeface="Times New Roman" panose="02020603050405020304" pitchFamily="18" charset="0"/>
                <a:ea typeface="Tahoma" pitchFamily="34" charset="0"/>
                <a:cs typeface="Times New Roman" panose="02020603050405020304" pitchFamily="18" charset="0"/>
              </a:rPr>
              <a:t>R2) </a:t>
            </a:r>
            <a:r>
              <a:rPr lang="es-ES" b="1" dirty="0">
                <a:latin typeface="Times New Roman" panose="02020603050405020304" pitchFamily="18" charset="0"/>
                <a:ea typeface="Tahoma" pitchFamily="34" charset="0"/>
                <a:cs typeface="Times New Roman" panose="02020603050405020304" pitchFamily="18" charset="0"/>
              </a:rPr>
              <a:t>Ponente</a:t>
            </a:r>
          </a:p>
          <a:p>
            <a:pPr algn="ctr">
              <a:lnSpc>
                <a:spcPct val="150000"/>
              </a:lnSpc>
            </a:pPr>
            <a:r>
              <a:rPr lang="es-ES" b="1" dirty="0" smtClean="0">
                <a:latin typeface="Times New Roman" panose="02020603050405020304" pitchFamily="18" charset="0"/>
                <a:ea typeface="Tahoma" pitchFamily="34" charset="0"/>
                <a:cs typeface="Times New Roman" panose="02020603050405020304" pitchFamily="18" charset="0"/>
              </a:rPr>
              <a:t>Dra. Aiza </a:t>
            </a:r>
            <a:r>
              <a:rPr lang="es-ES" b="1" dirty="0" err="1" smtClean="0">
                <a:latin typeface="Times New Roman" panose="02020603050405020304" pitchFamily="18" charset="0"/>
                <a:ea typeface="Tahoma" pitchFamily="34" charset="0"/>
                <a:cs typeface="Times New Roman" panose="02020603050405020304" pitchFamily="18" charset="0"/>
              </a:rPr>
              <a:t>Gauna</a:t>
            </a:r>
            <a:r>
              <a:rPr lang="es-ES" b="1" dirty="0" smtClean="0">
                <a:latin typeface="Times New Roman" panose="02020603050405020304" pitchFamily="18" charset="0"/>
                <a:ea typeface="Tahoma" pitchFamily="34" charset="0"/>
                <a:cs typeface="Times New Roman" panose="02020603050405020304" pitchFamily="18" charset="0"/>
              </a:rPr>
              <a:t> (R1)</a:t>
            </a:r>
            <a:endParaRPr lang="es-ES" sz="1500" b="1" dirty="0">
              <a:effectLst/>
              <a:latin typeface="Tahoma" pitchFamily="34" charset="0"/>
              <a:ea typeface="Tahoma" pitchFamily="34" charset="0"/>
              <a:cs typeface="Tahoma" pitchFamily="34" charset="0"/>
            </a:endParaRPr>
          </a:p>
        </p:txBody>
      </p:sp>
      <p:sp>
        <p:nvSpPr>
          <p:cNvPr id="15" name="13 CuadroTexto"/>
          <p:cNvSpPr txBox="1"/>
          <p:nvPr/>
        </p:nvSpPr>
        <p:spPr>
          <a:xfrm>
            <a:off x="4120340" y="6447965"/>
            <a:ext cx="1191353" cy="369332"/>
          </a:xfrm>
          <a:prstGeom prst="rect">
            <a:avLst/>
          </a:prstGeom>
          <a:noFill/>
        </p:spPr>
        <p:txBody>
          <a:bodyPr wrap="none" rtlCol="0">
            <a:spAutoFit/>
            <a:scene3d>
              <a:camera prst="orthographicFront"/>
              <a:lightRig rig="threePt" dir="t"/>
            </a:scene3d>
            <a:sp3d extrusionH="57150">
              <a:bevelT w="38100" h="38100"/>
            </a:sp3d>
          </a:bodyPr>
          <a:lstStyle/>
          <a:p>
            <a:pPr algn="ctr"/>
            <a:r>
              <a:rPr lang="es-ES" b="1" dirty="0" smtClean="0">
                <a:latin typeface="Times New Roman" panose="02020603050405020304" pitchFamily="18" charset="0"/>
                <a:ea typeface="Tahoma" pitchFamily="34" charset="0"/>
                <a:cs typeface="Times New Roman" panose="02020603050405020304" pitchFamily="18" charset="0"/>
              </a:rPr>
              <a:t>Julio 2019</a:t>
            </a:r>
            <a:endParaRPr lang="es-ES" b="1" dirty="0">
              <a:latin typeface="Times New Roman" panose="02020603050405020304" pitchFamily="18" charset="0"/>
              <a:ea typeface="Tahoma" pitchFamily="34" charset="0"/>
              <a:cs typeface="Times New Roman" panose="02020603050405020304" pitchFamily="18" charset="0"/>
            </a:endParaRPr>
          </a:p>
        </p:txBody>
      </p:sp>
      <p:sp>
        <p:nvSpPr>
          <p:cNvPr id="16" name="1 Rectángulo"/>
          <p:cNvSpPr/>
          <p:nvPr/>
        </p:nvSpPr>
        <p:spPr>
          <a:xfrm>
            <a:off x="1907704" y="330450"/>
            <a:ext cx="4572000" cy="1323439"/>
          </a:xfrm>
          <a:prstGeom prst="rect">
            <a:avLst/>
          </a:prstGeom>
        </p:spPr>
        <p:txBody>
          <a:bodyPr>
            <a:spAutoFit/>
          </a:bodyPr>
          <a:lstStyle/>
          <a:p>
            <a:pPr algn="ctr"/>
            <a:r>
              <a:rPr lang="es-VE" sz="2000" dirty="0">
                <a:ln w="635">
                  <a:noFill/>
                </a:ln>
                <a:effectLst>
                  <a:outerShdw blurRad="38100" dist="25400" dir="5400000" algn="tl" rotWithShape="0">
                    <a:srgbClr val="000000">
                      <a:alpha val="43000"/>
                    </a:srgbClr>
                  </a:outerShdw>
                </a:effectLst>
                <a:latin typeface="Times New Roman" pitchFamily="18" charset="0"/>
                <a:cs typeface="Times New Roman" pitchFamily="18" charset="0"/>
              </a:rPr>
              <a:t>UNIVERSIDAD CENTROCCIDENTAL LISANDRO ALVARADO</a:t>
            </a:r>
            <a:br>
              <a:rPr lang="es-VE" sz="2000" dirty="0">
                <a:ln w="635">
                  <a:noFill/>
                </a:ln>
                <a:effectLst>
                  <a:outerShdw blurRad="38100" dist="25400" dir="5400000" algn="tl" rotWithShape="0">
                    <a:srgbClr val="000000">
                      <a:alpha val="43000"/>
                    </a:srgbClr>
                  </a:outerShdw>
                </a:effectLst>
                <a:latin typeface="Times New Roman" pitchFamily="18" charset="0"/>
                <a:cs typeface="Times New Roman" pitchFamily="18" charset="0"/>
              </a:rPr>
            </a:br>
            <a:r>
              <a:rPr lang="es-VE" sz="2000" dirty="0">
                <a:ln w="635">
                  <a:noFill/>
                </a:ln>
                <a:effectLst>
                  <a:outerShdw blurRad="38100" dist="25400" dir="5400000" algn="tl" rotWithShape="0">
                    <a:srgbClr val="000000">
                      <a:alpha val="43000"/>
                    </a:srgbClr>
                  </a:outerShdw>
                </a:effectLst>
                <a:latin typeface="Times New Roman" pitchFamily="18" charset="0"/>
                <a:cs typeface="Times New Roman" pitchFamily="18" charset="0"/>
              </a:rPr>
              <a:t>CCR-ASCARDIO</a:t>
            </a:r>
            <a:br>
              <a:rPr lang="es-VE" sz="2000" dirty="0">
                <a:ln w="635">
                  <a:noFill/>
                </a:ln>
                <a:effectLst>
                  <a:outerShdw blurRad="38100" dist="25400" dir="5400000" algn="tl" rotWithShape="0">
                    <a:srgbClr val="000000">
                      <a:alpha val="43000"/>
                    </a:srgbClr>
                  </a:outerShdw>
                </a:effectLst>
                <a:latin typeface="Times New Roman" pitchFamily="18" charset="0"/>
                <a:cs typeface="Times New Roman" pitchFamily="18" charset="0"/>
              </a:rPr>
            </a:br>
            <a:r>
              <a:rPr lang="es-VE" sz="2000" dirty="0">
                <a:ln w="635">
                  <a:noFill/>
                </a:ln>
                <a:effectLst>
                  <a:outerShdw blurRad="38100" dist="25400" dir="5400000" algn="tl" rotWithShape="0">
                    <a:srgbClr val="000000">
                      <a:alpha val="43000"/>
                    </a:srgbClr>
                  </a:outerShdw>
                </a:effectLst>
                <a:latin typeface="Times New Roman" pitchFamily="18" charset="0"/>
                <a:cs typeface="Times New Roman" pitchFamily="18" charset="0"/>
              </a:rPr>
              <a:t>POSTGRADO DE CARDIOLOGÍA</a:t>
            </a:r>
            <a:endParaRPr lang="es-ES" sz="2000" dirty="0">
              <a:latin typeface="Times New Roman" pitchFamily="18" charset="0"/>
              <a:cs typeface="Times New Roman" pitchFamily="18" charset="0"/>
            </a:endParaRPr>
          </a:p>
        </p:txBody>
      </p:sp>
      <p:pic>
        <p:nvPicPr>
          <p:cNvPr id="17" name="Picture 4" descr="C:\Users\Planeador\Desktop\Cardiología\escudo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185971"/>
            <a:ext cx="1187356" cy="129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423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95536" y="2366878"/>
            <a:ext cx="8352928"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s-VE" sz="3600" b="1" dirty="0">
                <a:solidFill>
                  <a:schemeClr val="tx1"/>
                </a:solidFill>
              </a:rPr>
              <a:t>¿Cuál es el efecto del tratamiento antihipertensivo en la hipertensión arterial sistólica aislada en personas mayores de 65 años en </a:t>
            </a:r>
            <a:r>
              <a:rPr lang="es-VE" sz="3600" b="1" dirty="0" smtClean="0">
                <a:solidFill>
                  <a:schemeClr val="tx1"/>
                </a:solidFill>
              </a:rPr>
              <a:t>relación a </a:t>
            </a:r>
            <a:r>
              <a:rPr lang="es-VE" sz="3600" b="1" dirty="0">
                <a:solidFill>
                  <a:schemeClr val="tx1"/>
                </a:solidFill>
              </a:rPr>
              <a:t>la aparición de eventos cardiovasculares?</a:t>
            </a:r>
          </a:p>
        </p:txBody>
      </p:sp>
      <p:sp>
        <p:nvSpPr>
          <p:cNvPr id="17" name="1 Título"/>
          <p:cNvSpPr txBox="1">
            <a:spLocks/>
          </p:cNvSpPr>
          <p:nvPr/>
        </p:nvSpPr>
        <p:spPr>
          <a:xfrm>
            <a:off x="2483768" y="260648"/>
            <a:ext cx="4536504" cy="792088"/>
          </a:xfrm>
          <a:prstGeom prst="rect">
            <a:avLst/>
          </a:prstGeom>
          <a:solidFill>
            <a:schemeClr val="accent1">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200" b="1" dirty="0" smtClean="0">
                <a:solidFill>
                  <a:schemeClr val="tx1"/>
                </a:solidFill>
                <a:latin typeface="Times New Roman" panose="02020603050405020304" pitchFamily="18" charset="0"/>
                <a:ea typeface="Tahoma" pitchFamily="34" charset="0"/>
                <a:cs typeface="Times New Roman" panose="02020603050405020304" pitchFamily="18" charset="0"/>
              </a:rPr>
              <a:t>Pregunta </a:t>
            </a:r>
            <a:endParaRPr kumimoji="0" lang="es-ES" sz="4200" b="1" i="0" u="none" strike="noStrike" kern="1200" cap="none" spc="0" normalizeH="0" baseline="0" noProof="0" dirty="0">
              <a:ln>
                <a:noFill/>
              </a:ln>
              <a:solidFill>
                <a:schemeClr val="tx1"/>
              </a:solidFill>
              <a:effectLst/>
              <a:uLnTx/>
              <a:uFillTx/>
              <a:latin typeface="Times New Roman" panose="02020603050405020304" pitchFamily="18" charset="0"/>
              <a:ea typeface="Tahoma"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664"/>
            <a:ext cx="9180512" cy="2929001"/>
          </a:xfrm>
          <a:prstGeom prst="rect">
            <a:avLst/>
          </a:prstGeom>
          <a:ln>
            <a:noFill/>
          </a:ln>
          <a:effectLst>
            <a:outerShdw blurRad="292100" dist="139700" dir="2700000" algn="tl" rotWithShape="0">
              <a:srgbClr val="333333">
                <a:alpha val="65000"/>
              </a:srgbClr>
            </a:outerShdw>
          </a:effectLst>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56" y="3789040"/>
            <a:ext cx="9144000" cy="28083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483768" y="260648"/>
            <a:ext cx="4536504" cy="792088"/>
          </a:xfrm>
          <a:prstGeom prst="rect">
            <a:avLst/>
          </a:prstGeom>
          <a:solidFill>
            <a:schemeClr val="accent1">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200" b="1" dirty="0" smtClean="0">
                <a:solidFill>
                  <a:schemeClr val="tx1"/>
                </a:solidFill>
                <a:latin typeface="Times New Roman" panose="02020603050405020304" pitchFamily="18" charset="0"/>
                <a:ea typeface="Tahoma" pitchFamily="34" charset="0"/>
                <a:cs typeface="Times New Roman" panose="02020603050405020304" pitchFamily="18" charset="0"/>
              </a:rPr>
              <a:t>Introducción </a:t>
            </a:r>
            <a:endParaRPr kumimoji="0" lang="es-ES" sz="4200" b="1" i="0" u="none" strike="noStrike" kern="1200" cap="none" spc="0" normalizeH="0" baseline="0" noProof="0" dirty="0">
              <a:ln>
                <a:noFill/>
              </a:ln>
              <a:solidFill>
                <a:schemeClr val="tx1"/>
              </a:solidFill>
              <a:effectLst/>
              <a:uLnTx/>
              <a:uFillTx/>
              <a:latin typeface="Times New Roman" panose="02020603050405020304" pitchFamily="18" charset="0"/>
              <a:ea typeface="Tahoma" pitchFamily="34" charset="0"/>
              <a:cs typeface="Times New Roman" panose="02020603050405020304" pitchFamily="18" charset="0"/>
            </a:endParaRPr>
          </a:p>
        </p:txBody>
      </p:sp>
      <p:sp>
        <p:nvSpPr>
          <p:cNvPr id="4" name="3 Rectángulo"/>
          <p:cNvSpPr/>
          <p:nvPr/>
        </p:nvSpPr>
        <p:spPr>
          <a:xfrm>
            <a:off x="2061280" y="6453336"/>
            <a:ext cx="7092280" cy="323165"/>
          </a:xfrm>
          <a:prstGeom prst="rect">
            <a:avLst/>
          </a:prstGeom>
        </p:spPr>
        <p:txBody>
          <a:bodyPr wrap="square">
            <a:spAutoFit/>
          </a:bodyPr>
          <a:lstStyle/>
          <a:p>
            <a:pPr algn="r"/>
            <a:r>
              <a:rPr lang="es-VE" sz="1500" b="1" dirty="0" err="1" smtClean="0"/>
              <a:t>Blood</a:t>
            </a:r>
            <a:r>
              <a:rPr lang="es-VE" sz="1500" b="1" dirty="0" smtClean="0"/>
              <a:t> </a:t>
            </a:r>
            <a:r>
              <a:rPr lang="es-VE" sz="1500" b="1" dirty="0" err="1" smtClean="0"/>
              <a:t>Pressure</a:t>
            </a:r>
            <a:r>
              <a:rPr lang="es-VE" sz="1500" b="1" dirty="0" smtClean="0"/>
              <a:t> 2004; 13: 137-143</a:t>
            </a:r>
            <a:endParaRPr lang="es-VE" sz="1500" b="1" dirty="0"/>
          </a:p>
        </p:txBody>
      </p:sp>
      <p:graphicFrame>
        <p:nvGraphicFramePr>
          <p:cNvPr id="6" name="Diagrama 5"/>
          <p:cNvGraphicFramePr/>
          <p:nvPr>
            <p:extLst>
              <p:ext uri="{D42A27DB-BD31-4B8C-83A1-F6EECF244321}">
                <p14:modId xmlns:p14="http://schemas.microsoft.com/office/powerpoint/2010/main" val="3829268727"/>
              </p:ext>
            </p:extLst>
          </p:nvPr>
        </p:nvGraphicFramePr>
        <p:xfrm>
          <a:off x="251520" y="1340768"/>
          <a:ext cx="864096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2483768" y="260648"/>
            <a:ext cx="4536504" cy="792088"/>
          </a:xfrm>
          <a:prstGeom prst="rect">
            <a:avLst/>
          </a:prstGeom>
          <a:solidFill>
            <a:schemeClr val="accent1">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200" b="1" dirty="0" smtClean="0">
                <a:solidFill>
                  <a:schemeClr val="tx1"/>
                </a:solidFill>
                <a:latin typeface="Times New Roman" panose="02020603050405020304" pitchFamily="18" charset="0"/>
                <a:ea typeface="Tahoma" pitchFamily="34" charset="0"/>
                <a:cs typeface="Times New Roman" panose="02020603050405020304" pitchFamily="18" charset="0"/>
              </a:rPr>
              <a:t>Introducción </a:t>
            </a:r>
            <a:endParaRPr kumimoji="0" lang="es-ES" sz="4200" b="1" i="0" u="none" strike="noStrike" kern="1200" cap="none" spc="0" normalizeH="0" baseline="0" noProof="0" dirty="0">
              <a:ln>
                <a:noFill/>
              </a:ln>
              <a:solidFill>
                <a:schemeClr val="tx1"/>
              </a:solidFill>
              <a:effectLst/>
              <a:uLnTx/>
              <a:uFillTx/>
              <a:latin typeface="Times New Roman" panose="02020603050405020304" pitchFamily="18" charset="0"/>
              <a:ea typeface="Tahoma" pitchFamily="34" charset="0"/>
              <a:cs typeface="Times New Roman" panose="02020603050405020304" pitchFamily="18" charset="0"/>
            </a:endParaRPr>
          </a:p>
        </p:txBody>
      </p:sp>
      <p:sp>
        <p:nvSpPr>
          <p:cNvPr id="8" name="3 Rectángulo"/>
          <p:cNvSpPr/>
          <p:nvPr/>
        </p:nvSpPr>
        <p:spPr>
          <a:xfrm>
            <a:off x="2061280" y="6453336"/>
            <a:ext cx="7092280" cy="323165"/>
          </a:xfrm>
          <a:prstGeom prst="rect">
            <a:avLst/>
          </a:prstGeom>
        </p:spPr>
        <p:txBody>
          <a:bodyPr wrap="square">
            <a:spAutoFit/>
          </a:bodyPr>
          <a:lstStyle/>
          <a:p>
            <a:pPr algn="r"/>
            <a:r>
              <a:rPr lang="es-VE" sz="1500" b="1" dirty="0" err="1" smtClean="0"/>
              <a:t>Blood</a:t>
            </a:r>
            <a:r>
              <a:rPr lang="es-VE" sz="1500" b="1" dirty="0" smtClean="0"/>
              <a:t> </a:t>
            </a:r>
            <a:r>
              <a:rPr lang="es-VE" sz="1500" b="1" dirty="0" err="1" smtClean="0"/>
              <a:t>Pressure</a:t>
            </a:r>
            <a:r>
              <a:rPr lang="es-VE" sz="1500" b="1" dirty="0" smtClean="0"/>
              <a:t> 2004; 13: 137-143</a:t>
            </a:r>
            <a:endParaRPr lang="es-VE" sz="1500" b="1" dirty="0"/>
          </a:p>
        </p:txBody>
      </p:sp>
      <p:graphicFrame>
        <p:nvGraphicFramePr>
          <p:cNvPr id="3" name="Diagrama 2"/>
          <p:cNvGraphicFramePr/>
          <p:nvPr>
            <p:extLst>
              <p:ext uri="{D42A27DB-BD31-4B8C-83A1-F6EECF244321}">
                <p14:modId xmlns:p14="http://schemas.microsoft.com/office/powerpoint/2010/main" val="1250552"/>
              </p:ext>
            </p:extLst>
          </p:nvPr>
        </p:nvGraphicFramePr>
        <p:xfrm>
          <a:off x="827584" y="1484784"/>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1629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11590</TotalTime>
  <Words>2380</Words>
  <Application>Microsoft Office PowerPoint</Application>
  <PresentationFormat>Presentación en pantalla (4:3)</PresentationFormat>
  <Paragraphs>211</Paragraphs>
  <Slides>39</Slides>
  <Notes>25</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Tema de Office</vt:lpstr>
      <vt:lpstr>En 1988, el grupo colaborativo de hipertensión sistólica en China inició el ensayo de Syst-china controlado con placebo para investigar si el tratamiento farmacológico antihipertensivo podría reducir la incidencia de accidente cerebrovascular fatal y no fatal en pacientes chinos mayores con hipertensión sistólica aislada.</vt:lpstr>
      <vt:lpstr>  En 1989, el Grupo de trabajo europeo investigó si el tratamiento activo podría reducir las complicaciones cardiovasculares de la hipertensión sistólica aislada en ancianos.   Punto final primario: Accidente cerebrovascular fatal y no fatal combinado.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por su Atención…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Karen Magdelaine Aguero Aguero</cp:lastModifiedBy>
  <cp:revision>221</cp:revision>
  <dcterms:created xsi:type="dcterms:W3CDTF">2018-07-17T01:11:54Z</dcterms:created>
  <dcterms:modified xsi:type="dcterms:W3CDTF">2019-07-04T18:37:01Z</dcterms:modified>
</cp:coreProperties>
</file>