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3" r:id="rId2"/>
    <p:sldId id="266" r:id="rId3"/>
    <p:sldId id="257" r:id="rId4"/>
    <p:sldId id="279" r:id="rId5"/>
    <p:sldId id="280" r:id="rId6"/>
    <p:sldId id="281" r:id="rId7"/>
    <p:sldId id="268" r:id="rId8"/>
    <p:sldId id="313" r:id="rId9"/>
    <p:sldId id="294" r:id="rId10"/>
    <p:sldId id="296" r:id="rId11"/>
    <p:sldId id="267" r:id="rId12"/>
    <p:sldId id="282" r:id="rId13"/>
    <p:sldId id="293" r:id="rId14"/>
    <p:sldId id="271" r:id="rId15"/>
    <p:sldId id="289" r:id="rId16"/>
    <p:sldId id="269" r:id="rId17"/>
    <p:sldId id="303" r:id="rId18"/>
    <p:sldId id="304" r:id="rId19"/>
    <p:sldId id="305" r:id="rId20"/>
    <p:sldId id="306" r:id="rId21"/>
    <p:sldId id="256" r:id="rId22"/>
    <p:sldId id="258" r:id="rId23"/>
    <p:sldId id="297" r:id="rId24"/>
    <p:sldId id="309" r:id="rId25"/>
    <p:sldId id="298" r:id="rId26"/>
    <p:sldId id="310" r:id="rId27"/>
    <p:sldId id="274" r:id="rId28"/>
    <p:sldId id="290" r:id="rId29"/>
    <p:sldId id="291" r:id="rId30"/>
    <p:sldId id="292" r:id="rId31"/>
    <p:sldId id="301" r:id="rId32"/>
    <p:sldId id="276" r:id="rId33"/>
    <p:sldId id="307" r:id="rId34"/>
    <p:sldId id="308" r:id="rId35"/>
    <p:sldId id="302" r:id="rId36"/>
    <p:sldId id="275" r:id="rId37"/>
    <p:sldId id="278" r:id="rId38"/>
  </p:sldIdLst>
  <p:sldSz cx="9144000" cy="6858000" type="screen4x3"/>
  <p:notesSz cx="7053263" cy="93091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3" autoAdjust="0"/>
    <p:restoredTop sz="90764" autoAdjust="0"/>
  </p:normalViewPr>
  <p:slideViewPr>
    <p:cSldViewPr>
      <p:cViewPr varScale="1">
        <p:scale>
          <a:sx n="60" d="100"/>
          <a:sy n="6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E3B79-21A7-4F03-9060-4301D087C8B8}" type="doc">
      <dgm:prSet loTypeId="urn:microsoft.com/office/officeart/2005/8/layout/v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87EECC84-29C6-4A8F-8A31-B63984E9DBE4}">
      <dgm:prSet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  <a:effectLst/>
              <a:latin typeface="Georgia" pitchFamily="18" charset="0"/>
            </a:rPr>
            <a:t>El Flutter Auricular se ha combinado con la FA en los principales estudios epidemiológicos, (el estudio del corazón de </a:t>
          </a:r>
          <a:r>
            <a:rPr lang="es-VE" sz="1400" b="1" u="none" dirty="0">
              <a:solidFill>
                <a:schemeClr val="bg1"/>
              </a:solidFill>
              <a:effectLst/>
              <a:latin typeface="Georgia" pitchFamily="18" charset="0"/>
            </a:rPr>
            <a:t>Framingham «FHS»,  Atherosclerosis Risk in Communities «</a:t>
          </a:r>
          <a:r>
            <a:rPr lang="es-VE" sz="1400" b="1" u="sng" dirty="0">
              <a:solidFill>
                <a:schemeClr val="bg1"/>
              </a:solidFill>
              <a:effectLst/>
              <a:latin typeface="Georgia" pitchFamily="18" charset="0"/>
            </a:rPr>
            <a:t>ARIC</a:t>
          </a:r>
          <a:r>
            <a:rPr lang="es-VE" sz="1400" b="1" dirty="0">
              <a:solidFill>
                <a:schemeClr val="bg1"/>
              </a:solidFill>
              <a:effectLst/>
              <a:latin typeface="Georgia" pitchFamily="18" charset="0"/>
            </a:rPr>
            <a:t>»,  y </a:t>
          </a:r>
          <a:r>
            <a:rPr lang="es-VE" sz="1400" b="1" u="sng" dirty="0">
              <a:solidFill>
                <a:schemeClr val="bg1"/>
              </a:solidFill>
              <a:effectLst/>
              <a:latin typeface="Georgia" pitchFamily="18" charset="0"/>
            </a:rPr>
            <a:t>Rotterdam</a:t>
          </a:r>
          <a:r>
            <a:rPr lang="es-VE" sz="1400" b="1" dirty="0">
              <a:solidFill>
                <a:schemeClr val="bg1"/>
              </a:solidFill>
              <a:effectLst/>
              <a:latin typeface="Georgia" pitchFamily="18" charset="0"/>
            </a:rPr>
            <a:t> Study,  ensayos clínicos de la anticoagulación  y agentes antiarrítmicos).  </a:t>
          </a:r>
        </a:p>
      </dgm:t>
    </dgm:pt>
    <dgm:pt modelId="{C1F20957-FB29-46C2-9033-E38B241C9D97}" type="parTrans" cxnId="{9D7A9706-DC5F-4895-9AFC-F10D5D50DAEF}">
      <dgm:prSet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283C5579-F4FE-44B8-A7C0-264B5FA6C9C8}" type="sibTrans" cxnId="{9D7A9706-DC5F-4895-9AFC-F10D5D50DAEF}">
      <dgm:prSet custT="1"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70AA3464-2570-4A83-B444-343137F85048}">
      <dgm:prSet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  <a:effectLst/>
              <a:latin typeface="Georgia" pitchFamily="18" charset="0"/>
            </a:rPr>
            <a:t>Una razón probable para la combinación de las arritmias es que el Flutter es menos común que la FA,  y puede ser mal diagnosticada por los médicos. </a:t>
          </a:r>
        </a:p>
      </dgm:t>
    </dgm:pt>
    <dgm:pt modelId="{A73B9BA1-6895-465A-8D7F-D6F662504341}" type="parTrans" cxnId="{54D2CD06-3ACA-4E84-8DEB-FB43BE5F383B}">
      <dgm:prSet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B2787B61-D1E1-4C13-9BAC-C21709AE8672}" type="sibTrans" cxnId="{54D2CD06-3ACA-4E84-8DEB-FB43BE5F383B}">
      <dgm:prSet custT="1"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A23EB958-83E0-4DF9-B825-39BFB723AF53}">
      <dgm:prSet custT="1"/>
      <dgm:spPr/>
      <dgm:t>
        <a:bodyPr/>
        <a:lstStyle/>
        <a:p>
          <a:pPr algn="just"/>
          <a:r>
            <a:rPr lang="es-VE" sz="1400" b="1" dirty="0">
              <a:solidFill>
                <a:schemeClr val="bg1"/>
              </a:solidFill>
              <a:effectLst/>
              <a:latin typeface="Georgia" pitchFamily="18" charset="0"/>
            </a:rPr>
            <a:t>El Flutter y la FA tienen mecanismos electrofisiológicos diferentes, pero se pueden producir en el mismo individuo con el tiempo. </a:t>
          </a:r>
        </a:p>
      </dgm:t>
    </dgm:pt>
    <dgm:pt modelId="{38B788F1-0C94-4D8D-85B9-E9DC9AE0334C}" type="parTrans" cxnId="{8EE352FB-1DFF-4CE4-9754-74E257AE070A}">
      <dgm:prSet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10CE8ADA-15F9-465B-A275-FB185C463D55}" type="sibTrans" cxnId="{8EE352FB-1DFF-4CE4-9754-74E257AE070A}">
      <dgm:prSet/>
      <dgm:spPr/>
      <dgm:t>
        <a:bodyPr/>
        <a:lstStyle/>
        <a:p>
          <a:pPr algn="just"/>
          <a:endParaRPr lang="es-VE" sz="1400">
            <a:solidFill>
              <a:schemeClr val="bg1"/>
            </a:solidFill>
            <a:effectLst/>
            <a:latin typeface="Georgia" pitchFamily="18" charset="0"/>
          </a:endParaRPr>
        </a:p>
      </dgm:t>
    </dgm:pt>
    <dgm:pt modelId="{E9830FAC-2D16-4122-8DFD-B37D6B2E7175}" type="pres">
      <dgm:prSet presAssocID="{52AE3B79-21A7-4F03-9060-4301D087C8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44D307C-7020-4B83-8713-F2F607868311}" type="pres">
      <dgm:prSet presAssocID="{52AE3B79-21A7-4F03-9060-4301D087C8B8}" presName="dummyMaxCanvas" presStyleCnt="0">
        <dgm:presLayoutVars/>
      </dgm:prSet>
      <dgm:spPr/>
    </dgm:pt>
    <dgm:pt modelId="{1129C7A2-C07B-4B70-8F9D-7C23DE8ED23E}" type="pres">
      <dgm:prSet presAssocID="{52AE3B79-21A7-4F03-9060-4301D087C8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B4BA71D-F54D-49A7-9072-5661BD165191}" type="pres">
      <dgm:prSet presAssocID="{52AE3B79-21A7-4F03-9060-4301D087C8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5CAEDA5-1C8F-4C50-83B5-ABFD1AA76FB2}" type="pres">
      <dgm:prSet presAssocID="{52AE3B79-21A7-4F03-9060-4301D087C8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E4A7641-CBF6-4A51-876C-BB7EB51BE3A4}" type="pres">
      <dgm:prSet presAssocID="{52AE3B79-21A7-4F03-9060-4301D087C8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F564485-55B6-4C03-B85F-C4D3EEBCCB0B}" type="pres">
      <dgm:prSet presAssocID="{52AE3B79-21A7-4F03-9060-4301D087C8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BD15D51-91DD-4BFD-9184-5F0E504BF166}" type="pres">
      <dgm:prSet presAssocID="{52AE3B79-21A7-4F03-9060-4301D087C8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9DAFA7F-7162-4E0A-B2EA-2C776175ACDE}" type="pres">
      <dgm:prSet presAssocID="{52AE3B79-21A7-4F03-9060-4301D087C8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0B41454-B11D-42CF-B993-0B6DD7FD736E}" type="pres">
      <dgm:prSet presAssocID="{52AE3B79-21A7-4F03-9060-4301D087C8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20893B7-DCC3-4DDF-80AB-55455463C747}" type="presOf" srcId="{87EECC84-29C6-4A8F-8A31-B63984E9DBE4}" destId="{7BD15D51-91DD-4BFD-9184-5F0E504BF166}" srcOrd="1" destOrd="0" presId="urn:microsoft.com/office/officeart/2005/8/layout/vProcess5"/>
    <dgm:cxn modelId="{022A61AF-1557-4FCF-8741-709A1F56652B}" type="presOf" srcId="{A23EB958-83E0-4DF9-B825-39BFB723AF53}" destId="{95CAEDA5-1C8F-4C50-83B5-ABFD1AA76FB2}" srcOrd="0" destOrd="0" presId="urn:microsoft.com/office/officeart/2005/8/layout/vProcess5"/>
    <dgm:cxn modelId="{E249D005-234D-4CA4-AE52-A8B85937C90B}" type="presOf" srcId="{283C5579-F4FE-44B8-A7C0-264B5FA6C9C8}" destId="{0E4A7641-CBF6-4A51-876C-BB7EB51BE3A4}" srcOrd="0" destOrd="0" presId="urn:microsoft.com/office/officeart/2005/8/layout/vProcess5"/>
    <dgm:cxn modelId="{9D7A9706-DC5F-4895-9AFC-F10D5D50DAEF}" srcId="{52AE3B79-21A7-4F03-9060-4301D087C8B8}" destId="{87EECC84-29C6-4A8F-8A31-B63984E9DBE4}" srcOrd="0" destOrd="0" parTransId="{C1F20957-FB29-46C2-9033-E38B241C9D97}" sibTransId="{283C5579-F4FE-44B8-A7C0-264B5FA6C9C8}"/>
    <dgm:cxn modelId="{4F9A0931-C3DB-4F95-8466-1759151CFABF}" type="presOf" srcId="{87EECC84-29C6-4A8F-8A31-B63984E9DBE4}" destId="{1129C7A2-C07B-4B70-8F9D-7C23DE8ED23E}" srcOrd="0" destOrd="0" presId="urn:microsoft.com/office/officeart/2005/8/layout/vProcess5"/>
    <dgm:cxn modelId="{EBEA2AB7-0591-4860-AC21-90EDF04E71CF}" type="presOf" srcId="{70AA3464-2570-4A83-B444-343137F85048}" destId="{9B4BA71D-F54D-49A7-9072-5661BD165191}" srcOrd="0" destOrd="0" presId="urn:microsoft.com/office/officeart/2005/8/layout/vProcess5"/>
    <dgm:cxn modelId="{05220134-0592-438D-B581-B7B5F5F341D3}" type="presOf" srcId="{A23EB958-83E0-4DF9-B825-39BFB723AF53}" destId="{10B41454-B11D-42CF-B993-0B6DD7FD736E}" srcOrd="1" destOrd="0" presId="urn:microsoft.com/office/officeart/2005/8/layout/vProcess5"/>
    <dgm:cxn modelId="{54D2CD06-3ACA-4E84-8DEB-FB43BE5F383B}" srcId="{52AE3B79-21A7-4F03-9060-4301D087C8B8}" destId="{70AA3464-2570-4A83-B444-343137F85048}" srcOrd="1" destOrd="0" parTransId="{A73B9BA1-6895-465A-8D7F-D6F662504341}" sibTransId="{B2787B61-D1E1-4C13-9BAC-C21709AE8672}"/>
    <dgm:cxn modelId="{CC787A02-80E6-46D6-9871-90DD4058311C}" type="presOf" srcId="{52AE3B79-21A7-4F03-9060-4301D087C8B8}" destId="{E9830FAC-2D16-4122-8DFD-B37D6B2E7175}" srcOrd="0" destOrd="0" presId="urn:microsoft.com/office/officeart/2005/8/layout/vProcess5"/>
    <dgm:cxn modelId="{5201004D-F0DB-4655-B8E8-BB7648A7BA7E}" type="presOf" srcId="{70AA3464-2570-4A83-B444-343137F85048}" destId="{D9DAFA7F-7162-4E0A-B2EA-2C776175ACDE}" srcOrd="1" destOrd="0" presId="urn:microsoft.com/office/officeart/2005/8/layout/vProcess5"/>
    <dgm:cxn modelId="{8EE352FB-1DFF-4CE4-9754-74E257AE070A}" srcId="{52AE3B79-21A7-4F03-9060-4301D087C8B8}" destId="{A23EB958-83E0-4DF9-B825-39BFB723AF53}" srcOrd="2" destOrd="0" parTransId="{38B788F1-0C94-4D8D-85B9-E9DC9AE0334C}" sibTransId="{10CE8ADA-15F9-465B-A275-FB185C463D55}"/>
    <dgm:cxn modelId="{1A4117A5-9FE9-49D9-A1E9-AAC060972D66}" type="presOf" srcId="{B2787B61-D1E1-4C13-9BAC-C21709AE8672}" destId="{2F564485-55B6-4C03-B85F-C4D3EEBCCB0B}" srcOrd="0" destOrd="0" presId="urn:microsoft.com/office/officeart/2005/8/layout/vProcess5"/>
    <dgm:cxn modelId="{260AFCC8-D366-4EB8-A98D-4B700CB12682}" type="presParOf" srcId="{E9830FAC-2D16-4122-8DFD-B37D6B2E7175}" destId="{644D307C-7020-4B83-8713-F2F607868311}" srcOrd="0" destOrd="0" presId="urn:microsoft.com/office/officeart/2005/8/layout/vProcess5"/>
    <dgm:cxn modelId="{02449B40-1A31-4389-A0D5-C1E9F7CFB402}" type="presParOf" srcId="{E9830FAC-2D16-4122-8DFD-B37D6B2E7175}" destId="{1129C7A2-C07B-4B70-8F9D-7C23DE8ED23E}" srcOrd="1" destOrd="0" presId="urn:microsoft.com/office/officeart/2005/8/layout/vProcess5"/>
    <dgm:cxn modelId="{A8CB95FB-EA34-49C2-888D-E1D95A78AE74}" type="presParOf" srcId="{E9830FAC-2D16-4122-8DFD-B37D6B2E7175}" destId="{9B4BA71D-F54D-49A7-9072-5661BD165191}" srcOrd="2" destOrd="0" presId="urn:microsoft.com/office/officeart/2005/8/layout/vProcess5"/>
    <dgm:cxn modelId="{5865B7B0-A4E8-4A3D-AB01-4E359CED81FB}" type="presParOf" srcId="{E9830FAC-2D16-4122-8DFD-B37D6B2E7175}" destId="{95CAEDA5-1C8F-4C50-83B5-ABFD1AA76FB2}" srcOrd="3" destOrd="0" presId="urn:microsoft.com/office/officeart/2005/8/layout/vProcess5"/>
    <dgm:cxn modelId="{99D9719A-6C53-4031-BD3E-71B2ACAB1E40}" type="presParOf" srcId="{E9830FAC-2D16-4122-8DFD-B37D6B2E7175}" destId="{0E4A7641-CBF6-4A51-876C-BB7EB51BE3A4}" srcOrd="4" destOrd="0" presId="urn:microsoft.com/office/officeart/2005/8/layout/vProcess5"/>
    <dgm:cxn modelId="{BD4E17E2-2853-4F47-A1B1-9C00505BE0B7}" type="presParOf" srcId="{E9830FAC-2D16-4122-8DFD-B37D6B2E7175}" destId="{2F564485-55B6-4C03-B85F-C4D3EEBCCB0B}" srcOrd="5" destOrd="0" presId="urn:microsoft.com/office/officeart/2005/8/layout/vProcess5"/>
    <dgm:cxn modelId="{B184CF4E-D414-4749-BB90-D5449F83113D}" type="presParOf" srcId="{E9830FAC-2D16-4122-8DFD-B37D6B2E7175}" destId="{7BD15D51-91DD-4BFD-9184-5F0E504BF166}" srcOrd="6" destOrd="0" presId="urn:microsoft.com/office/officeart/2005/8/layout/vProcess5"/>
    <dgm:cxn modelId="{9A926850-A864-47BD-B4DA-7D7163585323}" type="presParOf" srcId="{E9830FAC-2D16-4122-8DFD-B37D6B2E7175}" destId="{D9DAFA7F-7162-4E0A-B2EA-2C776175ACDE}" srcOrd="7" destOrd="0" presId="urn:microsoft.com/office/officeart/2005/8/layout/vProcess5"/>
    <dgm:cxn modelId="{161B7164-47DB-4A95-9630-7E6499F56238}" type="presParOf" srcId="{E9830FAC-2D16-4122-8DFD-B37D6B2E7175}" destId="{10B41454-B11D-42CF-B993-0B6DD7FD73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00D84-59A9-4511-A7B1-21C4ECA54CE3}" type="doc">
      <dgm:prSet loTypeId="urn:microsoft.com/office/officeart/2005/8/layout/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BA1C0CD7-B180-4B25-BFD4-849A75CA421F}">
      <dgm:prSet phldrT="[Texto]" custT="1"/>
      <dgm:spPr/>
      <dgm:t>
        <a:bodyPr/>
        <a:lstStyle/>
        <a:p>
          <a:pPr algn="ctr"/>
          <a:r>
            <a:rPr lang="es-V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Fibrilación Auricular (FA)</a:t>
          </a:r>
        </a:p>
      </dgm:t>
    </dgm:pt>
    <dgm:pt modelId="{254AB8EE-656B-44DF-B538-45F39EE83636}" type="parTrans" cxnId="{80D54644-7B29-4FFD-B0A7-55736A7BC9C6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C2E3362D-AD74-4BF9-8FA8-6EF91BC22963}" type="sibTrans" cxnId="{80D54644-7B29-4FFD-B0A7-55736A7BC9C6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7315FBFE-1C34-43E4-AFA3-83229B808779}">
      <dgm:prSet phldrT="[Texto]" custT="1"/>
      <dgm:spPr/>
      <dgm:t>
        <a:bodyPr/>
        <a:lstStyle/>
        <a:p>
          <a:pPr algn="just"/>
          <a:r>
            <a:rPr lang="es-VE" sz="1400" b="1">
              <a:latin typeface="Georgia" pitchFamily="18" charset="0"/>
            </a:rPr>
            <a:t>Es </a:t>
          </a:r>
          <a:r>
            <a:rPr lang="es-VE" sz="1400" b="1" dirty="0">
              <a:latin typeface="Georgia" pitchFamily="18" charset="0"/>
            </a:rPr>
            <a:t>una actividad auricular desordenada </a:t>
          </a:r>
          <a:endParaRPr lang="es-VE" sz="1400" dirty="0">
            <a:latin typeface="Georgia" pitchFamily="18" charset="0"/>
          </a:endParaRPr>
        </a:p>
      </dgm:t>
    </dgm:pt>
    <dgm:pt modelId="{2688DBCB-E418-4AB4-AB58-170B0BBEAB97}" type="parTrans" cxnId="{0EC3C2F2-3D12-4C4A-B243-EB5DF1AE7219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5B86540A-2206-4915-B859-3DBE40E73109}" type="sibTrans" cxnId="{0EC3C2F2-3D12-4C4A-B243-EB5DF1AE7219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8E64C783-53BF-4CF7-9EDB-6212F46CCF3C}">
      <dgm:prSet custT="1"/>
      <dgm:spPr/>
      <dgm:t>
        <a:bodyPr/>
        <a:lstStyle/>
        <a:p>
          <a:pPr algn="ctr"/>
          <a:r>
            <a:rPr lang="es-V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Flutter Típico </a:t>
          </a:r>
          <a:endParaRPr lang="es-VE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7E4ACE3-164B-4B27-BF91-CC8C4126B154}" type="parTrans" cxnId="{00DEA748-4DDA-495F-B3D0-E3166F35900C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566EBB18-31AE-4A5A-B41D-B0CEAC822853}" type="sibTrans" cxnId="{00DEA748-4DDA-495F-B3D0-E3166F35900C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C30E9444-7C42-4F0B-AC60-5BB3EE0E80D0}">
      <dgm:prSet/>
      <dgm:spPr/>
      <dgm:t>
        <a:bodyPr/>
        <a:lstStyle/>
        <a:p>
          <a:pPr algn="just"/>
          <a:r>
            <a:rPr lang="es-VE" b="1" dirty="0">
              <a:latin typeface="Georgia" pitchFamily="18" charset="0"/>
            </a:rPr>
            <a:t>un circuito de macro-reentrada que involucra el istmo cavotricuspideo caracterizado por la actividad auricular organizada.  </a:t>
          </a:r>
          <a:endParaRPr lang="es-VE" dirty="0">
            <a:latin typeface="Georgia" pitchFamily="18" charset="0"/>
          </a:endParaRPr>
        </a:p>
      </dgm:t>
    </dgm:pt>
    <dgm:pt modelId="{5633C8DB-AED5-4221-AEF5-1F0DB46EE3FC}" type="parTrans" cxnId="{EAAC4307-E866-4CD6-86A9-47153B3243B4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805BD18A-EC06-4FAE-82A1-E5970D9C495D}" type="sibTrans" cxnId="{EAAC4307-E866-4CD6-86A9-47153B3243B4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A1283C78-0E69-4D74-B914-EBF5220C931E}">
      <dgm:prSet custT="1"/>
      <dgm:spPr/>
      <dgm:t>
        <a:bodyPr/>
        <a:lstStyle/>
        <a:p>
          <a:pPr algn="ctr"/>
          <a:r>
            <a:rPr lang="es-V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Flutter Atípico </a:t>
          </a:r>
          <a:endParaRPr lang="es-VE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410CAA-4F8D-48A0-B795-35D6033C066B}" type="parTrans" cxnId="{40327A79-0526-4213-92B5-CB4A313BE5DA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C7F6C83F-D89A-4FBA-89B4-15DB6DD6F8A9}" type="sibTrans" cxnId="{40327A79-0526-4213-92B5-CB4A313BE5DA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845D0AAC-8D8F-4F95-93A9-A9891A774154}">
      <dgm:prSet custT="1"/>
      <dgm:spPr/>
      <dgm:t>
        <a:bodyPr/>
        <a:lstStyle/>
        <a:p>
          <a:pPr algn="just"/>
          <a:r>
            <a:rPr lang="es-VE" sz="1400" b="1" dirty="0">
              <a:latin typeface="Georgia" pitchFamily="18" charset="0"/>
            </a:rPr>
            <a:t>amplia variedad de circuitos de reentrada en la AI o AD (no involucra el istmo cavotricuspideo). </a:t>
          </a:r>
          <a:endParaRPr lang="es-VE" sz="1400" dirty="0">
            <a:latin typeface="Georgia" pitchFamily="18" charset="0"/>
          </a:endParaRPr>
        </a:p>
      </dgm:t>
    </dgm:pt>
    <dgm:pt modelId="{FB0046DE-E06A-48AB-96A8-3487F5142C44}" type="parTrans" cxnId="{C0E55E04-02B4-4FE9-9520-31F1B4C2E446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C3E6792B-347E-4A75-A335-9351FB7E281B}" type="sibTrans" cxnId="{C0E55E04-02B4-4FE9-9520-31F1B4C2E446}">
      <dgm:prSet/>
      <dgm:spPr/>
      <dgm:t>
        <a:bodyPr/>
        <a:lstStyle/>
        <a:p>
          <a:pPr algn="just"/>
          <a:endParaRPr lang="es-VE">
            <a:latin typeface="Georgia" pitchFamily="18" charset="0"/>
          </a:endParaRPr>
        </a:p>
      </dgm:t>
    </dgm:pt>
    <dgm:pt modelId="{EFD09477-601D-4313-AEF1-942CF58C6B94}" type="pres">
      <dgm:prSet presAssocID="{6AA00D84-59A9-4511-A7B1-21C4ECA54C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8AA97EE-05DA-45DC-A23D-B9F89867B188}" type="pres">
      <dgm:prSet presAssocID="{8E64C783-53BF-4CF7-9EDB-6212F46CCF3C}" presName="composite" presStyleCnt="0"/>
      <dgm:spPr/>
    </dgm:pt>
    <dgm:pt modelId="{9C3A5BA0-B577-4ED4-AC6A-29DECB1ECB2D}" type="pres">
      <dgm:prSet presAssocID="{8E64C783-53BF-4CF7-9EDB-6212F46CCF3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6A43D1A-FFD6-4A0E-9A90-4179CCEF728E}" type="pres">
      <dgm:prSet presAssocID="{8E64C783-53BF-4CF7-9EDB-6212F46CCF3C}" presName="parSh" presStyleLbl="node1" presStyleIdx="0" presStyleCnt="3"/>
      <dgm:spPr/>
      <dgm:t>
        <a:bodyPr/>
        <a:lstStyle/>
        <a:p>
          <a:endParaRPr lang="es-VE"/>
        </a:p>
      </dgm:t>
    </dgm:pt>
    <dgm:pt modelId="{083A52B6-7F11-4BA4-9DE2-05CAB35172DF}" type="pres">
      <dgm:prSet presAssocID="{8E64C783-53BF-4CF7-9EDB-6212F46CCF3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1323626-9612-4148-9895-F8A7CE8B9438}" type="pres">
      <dgm:prSet presAssocID="{566EBB18-31AE-4A5A-B41D-B0CEAC822853}" presName="sibTrans" presStyleLbl="sibTrans2D1" presStyleIdx="0" presStyleCnt="2"/>
      <dgm:spPr/>
      <dgm:t>
        <a:bodyPr/>
        <a:lstStyle/>
        <a:p>
          <a:endParaRPr lang="es-VE"/>
        </a:p>
      </dgm:t>
    </dgm:pt>
    <dgm:pt modelId="{13093179-FB70-4EC1-A2B1-F0A8CC8942D0}" type="pres">
      <dgm:prSet presAssocID="{566EBB18-31AE-4A5A-B41D-B0CEAC822853}" presName="connTx" presStyleLbl="sibTrans2D1" presStyleIdx="0" presStyleCnt="2"/>
      <dgm:spPr/>
      <dgm:t>
        <a:bodyPr/>
        <a:lstStyle/>
        <a:p>
          <a:endParaRPr lang="es-VE"/>
        </a:p>
      </dgm:t>
    </dgm:pt>
    <dgm:pt modelId="{8AE45864-6DB1-4D8D-82C7-EB6C5A39B9B8}" type="pres">
      <dgm:prSet presAssocID="{A1283C78-0E69-4D74-B914-EBF5220C931E}" presName="composite" presStyleCnt="0"/>
      <dgm:spPr/>
    </dgm:pt>
    <dgm:pt modelId="{FCE1FBC1-6099-4C00-BC56-F4953AB22E3E}" type="pres">
      <dgm:prSet presAssocID="{A1283C78-0E69-4D74-B914-EBF5220C931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4660201-A226-4054-BD2D-AC7E8A415C88}" type="pres">
      <dgm:prSet presAssocID="{A1283C78-0E69-4D74-B914-EBF5220C931E}" presName="parSh" presStyleLbl="node1" presStyleIdx="1" presStyleCnt="3"/>
      <dgm:spPr/>
      <dgm:t>
        <a:bodyPr/>
        <a:lstStyle/>
        <a:p>
          <a:endParaRPr lang="es-VE"/>
        </a:p>
      </dgm:t>
    </dgm:pt>
    <dgm:pt modelId="{9B7EC24C-9CDA-4AAD-9527-579135402A41}" type="pres">
      <dgm:prSet presAssocID="{A1283C78-0E69-4D74-B914-EBF5220C931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7CED370-C827-4ADC-92B1-E57ABA6F7315}" type="pres">
      <dgm:prSet presAssocID="{C7F6C83F-D89A-4FBA-89B4-15DB6DD6F8A9}" presName="sibTrans" presStyleLbl="sibTrans2D1" presStyleIdx="1" presStyleCnt="2"/>
      <dgm:spPr/>
      <dgm:t>
        <a:bodyPr/>
        <a:lstStyle/>
        <a:p>
          <a:endParaRPr lang="es-VE"/>
        </a:p>
      </dgm:t>
    </dgm:pt>
    <dgm:pt modelId="{264F191D-EEE3-407B-870A-6351DFFB2372}" type="pres">
      <dgm:prSet presAssocID="{C7F6C83F-D89A-4FBA-89B4-15DB6DD6F8A9}" presName="connTx" presStyleLbl="sibTrans2D1" presStyleIdx="1" presStyleCnt="2"/>
      <dgm:spPr/>
      <dgm:t>
        <a:bodyPr/>
        <a:lstStyle/>
        <a:p>
          <a:endParaRPr lang="es-VE"/>
        </a:p>
      </dgm:t>
    </dgm:pt>
    <dgm:pt modelId="{16ADD7AE-6F24-4A35-92D7-0C34EED4D3F3}" type="pres">
      <dgm:prSet presAssocID="{BA1C0CD7-B180-4B25-BFD4-849A75CA421F}" presName="composite" presStyleCnt="0"/>
      <dgm:spPr/>
    </dgm:pt>
    <dgm:pt modelId="{1919C463-41CB-48FA-9084-65A0CA43657A}" type="pres">
      <dgm:prSet presAssocID="{BA1C0CD7-B180-4B25-BFD4-849A75CA421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9B0FE6B-E163-4727-96E7-F19FCD070AD6}" type="pres">
      <dgm:prSet presAssocID="{BA1C0CD7-B180-4B25-BFD4-849A75CA421F}" presName="parSh" presStyleLbl="node1" presStyleIdx="2" presStyleCnt="3"/>
      <dgm:spPr/>
      <dgm:t>
        <a:bodyPr/>
        <a:lstStyle/>
        <a:p>
          <a:endParaRPr lang="es-VE"/>
        </a:p>
      </dgm:t>
    </dgm:pt>
    <dgm:pt modelId="{75E898A3-D915-42A9-BD15-C374E06C2DB0}" type="pres">
      <dgm:prSet presAssocID="{BA1C0CD7-B180-4B25-BFD4-849A75CA421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0D26933-F946-47D1-9E29-149DC9ABDD76}" type="presOf" srcId="{C30E9444-7C42-4F0B-AC60-5BB3EE0E80D0}" destId="{083A52B6-7F11-4BA4-9DE2-05CAB35172DF}" srcOrd="0" destOrd="0" presId="urn:microsoft.com/office/officeart/2005/8/layout/process3"/>
    <dgm:cxn modelId="{0EC3C2F2-3D12-4C4A-B243-EB5DF1AE7219}" srcId="{BA1C0CD7-B180-4B25-BFD4-849A75CA421F}" destId="{7315FBFE-1C34-43E4-AFA3-83229B808779}" srcOrd="0" destOrd="0" parTransId="{2688DBCB-E418-4AB4-AB58-170B0BBEAB97}" sibTransId="{5B86540A-2206-4915-B859-3DBE40E73109}"/>
    <dgm:cxn modelId="{603F9503-22BF-4D2D-9270-137BDD58FD49}" type="presOf" srcId="{8E64C783-53BF-4CF7-9EDB-6212F46CCF3C}" destId="{A6A43D1A-FFD6-4A0E-9A90-4179CCEF728E}" srcOrd="1" destOrd="0" presId="urn:microsoft.com/office/officeart/2005/8/layout/process3"/>
    <dgm:cxn modelId="{92AFEF5E-7611-4360-9877-5C90912C6196}" type="presOf" srcId="{8E64C783-53BF-4CF7-9EDB-6212F46CCF3C}" destId="{9C3A5BA0-B577-4ED4-AC6A-29DECB1ECB2D}" srcOrd="0" destOrd="0" presId="urn:microsoft.com/office/officeart/2005/8/layout/process3"/>
    <dgm:cxn modelId="{DFE5D460-10EB-4FCE-886E-E8CDDF019359}" type="presOf" srcId="{C7F6C83F-D89A-4FBA-89B4-15DB6DD6F8A9}" destId="{47CED370-C827-4ADC-92B1-E57ABA6F7315}" srcOrd="0" destOrd="0" presId="urn:microsoft.com/office/officeart/2005/8/layout/process3"/>
    <dgm:cxn modelId="{C0E55E04-02B4-4FE9-9520-31F1B4C2E446}" srcId="{A1283C78-0E69-4D74-B914-EBF5220C931E}" destId="{845D0AAC-8D8F-4F95-93A9-A9891A774154}" srcOrd="0" destOrd="0" parTransId="{FB0046DE-E06A-48AB-96A8-3487F5142C44}" sibTransId="{C3E6792B-347E-4A75-A335-9351FB7E281B}"/>
    <dgm:cxn modelId="{80D54644-7B29-4FFD-B0A7-55736A7BC9C6}" srcId="{6AA00D84-59A9-4511-A7B1-21C4ECA54CE3}" destId="{BA1C0CD7-B180-4B25-BFD4-849A75CA421F}" srcOrd="2" destOrd="0" parTransId="{254AB8EE-656B-44DF-B538-45F39EE83636}" sibTransId="{C2E3362D-AD74-4BF9-8FA8-6EF91BC22963}"/>
    <dgm:cxn modelId="{D2F2DD8C-5C43-47BF-8250-2E6683F5D531}" type="presOf" srcId="{BA1C0CD7-B180-4B25-BFD4-849A75CA421F}" destId="{99B0FE6B-E163-4727-96E7-F19FCD070AD6}" srcOrd="1" destOrd="0" presId="urn:microsoft.com/office/officeart/2005/8/layout/process3"/>
    <dgm:cxn modelId="{EAAC4307-E866-4CD6-86A9-47153B3243B4}" srcId="{8E64C783-53BF-4CF7-9EDB-6212F46CCF3C}" destId="{C30E9444-7C42-4F0B-AC60-5BB3EE0E80D0}" srcOrd="0" destOrd="0" parTransId="{5633C8DB-AED5-4221-AEF5-1F0DB46EE3FC}" sibTransId="{805BD18A-EC06-4FAE-82A1-E5970D9C495D}"/>
    <dgm:cxn modelId="{00DEA748-4DDA-495F-B3D0-E3166F35900C}" srcId="{6AA00D84-59A9-4511-A7B1-21C4ECA54CE3}" destId="{8E64C783-53BF-4CF7-9EDB-6212F46CCF3C}" srcOrd="0" destOrd="0" parTransId="{67E4ACE3-164B-4B27-BF91-CC8C4126B154}" sibTransId="{566EBB18-31AE-4A5A-B41D-B0CEAC822853}"/>
    <dgm:cxn modelId="{6542ED35-336C-4E3D-84BF-BCA7FBC8D4BA}" type="presOf" srcId="{7315FBFE-1C34-43E4-AFA3-83229B808779}" destId="{75E898A3-D915-42A9-BD15-C374E06C2DB0}" srcOrd="0" destOrd="0" presId="urn:microsoft.com/office/officeart/2005/8/layout/process3"/>
    <dgm:cxn modelId="{1F15C111-61CD-4E01-95CD-CFA554A01B56}" type="presOf" srcId="{566EBB18-31AE-4A5A-B41D-B0CEAC822853}" destId="{13093179-FB70-4EC1-A2B1-F0A8CC8942D0}" srcOrd="1" destOrd="0" presId="urn:microsoft.com/office/officeart/2005/8/layout/process3"/>
    <dgm:cxn modelId="{1ECEC9BE-821C-44F4-A3F9-AE1354574357}" type="presOf" srcId="{A1283C78-0E69-4D74-B914-EBF5220C931E}" destId="{FCE1FBC1-6099-4C00-BC56-F4953AB22E3E}" srcOrd="0" destOrd="0" presId="urn:microsoft.com/office/officeart/2005/8/layout/process3"/>
    <dgm:cxn modelId="{69594359-01A5-41AC-A30A-9CB2AB2F9EFA}" type="presOf" srcId="{566EBB18-31AE-4A5A-B41D-B0CEAC822853}" destId="{E1323626-9612-4148-9895-F8A7CE8B9438}" srcOrd="0" destOrd="0" presId="urn:microsoft.com/office/officeart/2005/8/layout/process3"/>
    <dgm:cxn modelId="{EC54A8F1-2EDB-44F2-9A0D-CB1A9D31E4C4}" type="presOf" srcId="{A1283C78-0E69-4D74-B914-EBF5220C931E}" destId="{04660201-A226-4054-BD2D-AC7E8A415C88}" srcOrd="1" destOrd="0" presId="urn:microsoft.com/office/officeart/2005/8/layout/process3"/>
    <dgm:cxn modelId="{C3507E3E-D64A-4A54-A524-A072C8FB4250}" type="presOf" srcId="{C7F6C83F-D89A-4FBA-89B4-15DB6DD6F8A9}" destId="{264F191D-EEE3-407B-870A-6351DFFB2372}" srcOrd="1" destOrd="0" presId="urn:microsoft.com/office/officeart/2005/8/layout/process3"/>
    <dgm:cxn modelId="{759CDAB3-7217-4D85-8CE7-2A923270DA13}" type="presOf" srcId="{6AA00D84-59A9-4511-A7B1-21C4ECA54CE3}" destId="{EFD09477-601D-4313-AEF1-942CF58C6B94}" srcOrd="0" destOrd="0" presId="urn:microsoft.com/office/officeart/2005/8/layout/process3"/>
    <dgm:cxn modelId="{C18406A2-A403-4AC0-A415-548940121D84}" type="presOf" srcId="{BA1C0CD7-B180-4B25-BFD4-849A75CA421F}" destId="{1919C463-41CB-48FA-9084-65A0CA43657A}" srcOrd="0" destOrd="0" presId="urn:microsoft.com/office/officeart/2005/8/layout/process3"/>
    <dgm:cxn modelId="{40327A79-0526-4213-92B5-CB4A313BE5DA}" srcId="{6AA00D84-59A9-4511-A7B1-21C4ECA54CE3}" destId="{A1283C78-0E69-4D74-B914-EBF5220C931E}" srcOrd="1" destOrd="0" parTransId="{31410CAA-4F8D-48A0-B795-35D6033C066B}" sibTransId="{C7F6C83F-D89A-4FBA-89B4-15DB6DD6F8A9}"/>
    <dgm:cxn modelId="{DDF6B9A1-BEFA-4DD9-923D-77AD63B7F91B}" type="presOf" srcId="{845D0AAC-8D8F-4F95-93A9-A9891A774154}" destId="{9B7EC24C-9CDA-4AAD-9527-579135402A41}" srcOrd="0" destOrd="0" presId="urn:microsoft.com/office/officeart/2005/8/layout/process3"/>
    <dgm:cxn modelId="{EA4B2281-C147-4B86-A0C9-85E01694EFD2}" type="presParOf" srcId="{EFD09477-601D-4313-AEF1-942CF58C6B94}" destId="{38AA97EE-05DA-45DC-A23D-B9F89867B188}" srcOrd="0" destOrd="0" presId="urn:microsoft.com/office/officeart/2005/8/layout/process3"/>
    <dgm:cxn modelId="{6B06B073-E709-43E4-896C-B4479C3FF5A1}" type="presParOf" srcId="{38AA97EE-05DA-45DC-A23D-B9F89867B188}" destId="{9C3A5BA0-B577-4ED4-AC6A-29DECB1ECB2D}" srcOrd="0" destOrd="0" presId="urn:microsoft.com/office/officeart/2005/8/layout/process3"/>
    <dgm:cxn modelId="{F4E27C60-52FF-492C-93F8-EEF7A39C4744}" type="presParOf" srcId="{38AA97EE-05DA-45DC-A23D-B9F89867B188}" destId="{A6A43D1A-FFD6-4A0E-9A90-4179CCEF728E}" srcOrd="1" destOrd="0" presId="urn:microsoft.com/office/officeart/2005/8/layout/process3"/>
    <dgm:cxn modelId="{78D54544-F534-481C-A893-A3E7A7F146C1}" type="presParOf" srcId="{38AA97EE-05DA-45DC-A23D-B9F89867B188}" destId="{083A52B6-7F11-4BA4-9DE2-05CAB35172DF}" srcOrd="2" destOrd="0" presId="urn:microsoft.com/office/officeart/2005/8/layout/process3"/>
    <dgm:cxn modelId="{B33F832B-15D0-4983-8EC7-D753D0FBF4E1}" type="presParOf" srcId="{EFD09477-601D-4313-AEF1-942CF58C6B94}" destId="{E1323626-9612-4148-9895-F8A7CE8B9438}" srcOrd="1" destOrd="0" presId="urn:microsoft.com/office/officeart/2005/8/layout/process3"/>
    <dgm:cxn modelId="{1B4967B0-AA6B-42C7-844A-71B8EFDFEDA9}" type="presParOf" srcId="{E1323626-9612-4148-9895-F8A7CE8B9438}" destId="{13093179-FB70-4EC1-A2B1-F0A8CC8942D0}" srcOrd="0" destOrd="0" presId="urn:microsoft.com/office/officeart/2005/8/layout/process3"/>
    <dgm:cxn modelId="{8BDFD344-1DD0-4F91-B602-9B8039B591A2}" type="presParOf" srcId="{EFD09477-601D-4313-AEF1-942CF58C6B94}" destId="{8AE45864-6DB1-4D8D-82C7-EB6C5A39B9B8}" srcOrd="2" destOrd="0" presId="urn:microsoft.com/office/officeart/2005/8/layout/process3"/>
    <dgm:cxn modelId="{FD90C035-4892-4F60-A6D8-ABA46D9730F5}" type="presParOf" srcId="{8AE45864-6DB1-4D8D-82C7-EB6C5A39B9B8}" destId="{FCE1FBC1-6099-4C00-BC56-F4953AB22E3E}" srcOrd="0" destOrd="0" presId="urn:microsoft.com/office/officeart/2005/8/layout/process3"/>
    <dgm:cxn modelId="{821C5153-C9DB-4F47-9ED9-F5A80E6745D0}" type="presParOf" srcId="{8AE45864-6DB1-4D8D-82C7-EB6C5A39B9B8}" destId="{04660201-A226-4054-BD2D-AC7E8A415C88}" srcOrd="1" destOrd="0" presId="urn:microsoft.com/office/officeart/2005/8/layout/process3"/>
    <dgm:cxn modelId="{6E6D7EC1-7E26-4583-B79C-976E9F89584D}" type="presParOf" srcId="{8AE45864-6DB1-4D8D-82C7-EB6C5A39B9B8}" destId="{9B7EC24C-9CDA-4AAD-9527-579135402A41}" srcOrd="2" destOrd="0" presId="urn:microsoft.com/office/officeart/2005/8/layout/process3"/>
    <dgm:cxn modelId="{9F578F24-E5C5-47A6-ADAB-F4079D500715}" type="presParOf" srcId="{EFD09477-601D-4313-AEF1-942CF58C6B94}" destId="{47CED370-C827-4ADC-92B1-E57ABA6F7315}" srcOrd="3" destOrd="0" presId="urn:microsoft.com/office/officeart/2005/8/layout/process3"/>
    <dgm:cxn modelId="{1074357C-5F82-4816-85C0-AD7D0C14C3ED}" type="presParOf" srcId="{47CED370-C827-4ADC-92B1-E57ABA6F7315}" destId="{264F191D-EEE3-407B-870A-6351DFFB2372}" srcOrd="0" destOrd="0" presId="urn:microsoft.com/office/officeart/2005/8/layout/process3"/>
    <dgm:cxn modelId="{01FF1FDF-DCA6-4C98-8886-0EF270FE201F}" type="presParOf" srcId="{EFD09477-601D-4313-AEF1-942CF58C6B94}" destId="{16ADD7AE-6F24-4A35-92D7-0C34EED4D3F3}" srcOrd="4" destOrd="0" presId="urn:microsoft.com/office/officeart/2005/8/layout/process3"/>
    <dgm:cxn modelId="{87EA6935-DAEA-4F53-98FB-87B67023F0FF}" type="presParOf" srcId="{16ADD7AE-6F24-4A35-92D7-0C34EED4D3F3}" destId="{1919C463-41CB-48FA-9084-65A0CA43657A}" srcOrd="0" destOrd="0" presId="urn:microsoft.com/office/officeart/2005/8/layout/process3"/>
    <dgm:cxn modelId="{A6AF0110-E2E0-4496-AB08-7F4DC1F75B72}" type="presParOf" srcId="{16ADD7AE-6F24-4A35-92D7-0C34EED4D3F3}" destId="{99B0FE6B-E163-4727-96E7-F19FCD070AD6}" srcOrd="1" destOrd="0" presId="urn:microsoft.com/office/officeart/2005/8/layout/process3"/>
    <dgm:cxn modelId="{F01DABF2-5A52-4E87-8052-85E48869D679}" type="presParOf" srcId="{16ADD7AE-6F24-4A35-92D7-0C34EED4D3F3}" destId="{75E898A3-D915-42A9-BD15-C374E06C2DB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8DA3F-E3E0-4ADF-A3C1-B793228A8CB2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CD72BD5B-984D-4384-A16D-5E1C860C8ADA}">
      <dgm:prSet custT="1"/>
      <dgm:spPr/>
      <dgm:t>
        <a:bodyPr/>
        <a:lstStyle/>
        <a:p>
          <a:pPr algn="ctr"/>
          <a:r>
            <a:rPr lang="es-VE" sz="1400" b="1" dirty="0">
              <a:latin typeface="Georgia" pitchFamily="18" charset="0"/>
            </a:rPr>
            <a:t>La hipótesis  de  que  no  habría  diferencia  entre los  factores  de  riesgo  para  el  Flutter  típico  y FA. </a:t>
          </a:r>
        </a:p>
      </dgm:t>
    </dgm:pt>
    <dgm:pt modelId="{5E436C7E-9D6C-4E46-B3E3-33613D8BFA43}" type="parTrans" cxnId="{D11E9A1A-86E5-4AEF-BEEA-2360D8C1DC6B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C1177185-F145-438B-9B68-C02C8354C0C6}" type="sibTrans" cxnId="{D11E9A1A-86E5-4AEF-BEEA-2360D8C1DC6B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A2C56272-F80F-4BE1-AD46-B42107AF4AE0}">
      <dgm:prSet custT="1"/>
      <dgm:spPr/>
      <dgm:t>
        <a:bodyPr/>
        <a:lstStyle/>
        <a:p>
          <a:pPr algn="ctr"/>
          <a:r>
            <a:rPr lang="es-VE" sz="1400" b="1" dirty="0">
              <a:latin typeface="Georgia" pitchFamily="18" charset="0"/>
            </a:rPr>
            <a:t>Postula  que  el  Flutter  se  asocia  con  resultados clínicos  adversos  significativos. </a:t>
          </a:r>
        </a:p>
      </dgm:t>
    </dgm:pt>
    <dgm:pt modelId="{1A50AAE4-A1F6-4E07-8DAF-87AC88F65143}" type="parTrans" cxnId="{59C32283-50A6-49BC-87A1-8F8AE66D0DF0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F5A371BA-9880-4171-A39D-AC3FC40999FA}" type="sibTrans" cxnId="{59C32283-50A6-49BC-87A1-8F8AE66D0DF0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74BB49D4-0FD3-4E96-884E-B391541B0BF0}">
      <dgm:prSet custT="1"/>
      <dgm:spPr/>
      <dgm:t>
        <a:bodyPr/>
        <a:lstStyle/>
        <a:p>
          <a:pPr algn="ctr"/>
          <a:r>
            <a:rPr lang="es-VE" sz="1400" b="1" dirty="0">
              <a:latin typeface="Georgia" pitchFamily="18" charset="0"/>
            </a:rPr>
            <a:t>Identificar  esta  variación  puede  contribuir al desarrollo  de  tratamientos  dirigidos  a  modificar  el  riesgo  de  Flutter  y  prevenir eventos  asociados.</a:t>
          </a:r>
        </a:p>
      </dgm:t>
    </dgm:pt>
    <dgm:pt modelId="{C73D1D76-454A-4567-9A87-EE1789F818F9}" type="sibTrans" cxnId="{5F62F5A4-D6D1-4F95-9EBE-1E8240761BDE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F3A40527-C235-4149-8F7E-E1B8CAC7A999}" type="parTrans" cxnId="{5F62F5A4-D6D1-4F95-9EBE-1E8240761BDE}">
      <dgm:prSet/>
      <dgm:spPr/>
      <dgm:t>
        <a:bodyPr/>
        <a:lstStyle/>
        <a:p>
          <a:pPr algn="ctr"/>
          <a:endParaRPr lang="es-VE" sz="1400">
            <a:latin typeface="Georgia" pitchFamily="18" charset="0"/>
          </a:endParaRPr>
        </a:p>
      </dgm:t>
    </dgm:pt>
    <dgm:pt modelId="{32F6AEAF-2E93-4A54-878A-D24E7FFEB8A8}" type="pres">
      <dgm:prSet presAssocID="{F2C8DA3F-E3E0-4ADF-A3C1-B793228A8C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67DACEE-425B-4D10-82B3-271F71766767}" type="pres">
      <dgm:prSet presAssocID="{CD72BD5B-984D-4384-A16D-5E1C860C8ADA}" presName="parentLin" presStyleCnt="0"/>
      <dgm:spPr/>
    </dgm:pt>
    <dgm:pt modelId="{1C01C7DE-3713-4F35-A70A-DA94C424D9B6}" type="pres">
      <dgm:prSet presAssocID="{CD72BD5B-984D-4384-A16D-5E1C860C8ADA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1E2F033E-CCB5-4ED2-80C2-9819CE4584F1}" type="pres">
      <dgm:prSet presAssocID="{CD72BD5B-984D-4384-A16D-5E1C860C8ADA}" presName="parentText" presStyleLbl="node1" presStyleIdx="0" presStyleCnt="3" custScaleX="10939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372984F-8C47-4167-AD66-9EA919E67E16}" type="pres">
      <dgm:prSet presAssocID="{CD72BD5B-984D-4384-A16D-5E1C860C8ADA}" presName="negativeSpace" presStyleCnt="0"/>
      <dgm:spPr/>
    </dgm:pt>
    <dgm:pt modelId="{032C3735-B58C-46B3-A1FD-D6E2FD3805D0}" type="pres">
      <dgm:prSet presAssocID="{CD72BD5B-984D-4384-A16D-5E1C860C8ADA}" presName="childText" presStyleLbl="conFgAcc1" presStyleIdx="0" presStyleCnt="3">
        <dgm:presLayoutVars>
          <dgm:bulletEnabled val="1"/>
        </dgm:presLayoutVars>
      </dgm:prSet>
      <dgm:spPr/>
    </dgm:pt>
    <dgm:pt modelId="{59827F7A-9B6F-41FA-8543-EF57E27E2756}" type="pres">
      <dgm:prSet presAssocID="{C1177185-F145-438B-9B68-C02C8354C0C6}" presName="spaceBetweenRectangles" presStyleCnt="0"/>
      <dgm:spPr/>
    </dgm:pt>
    <dgm:pt modelId="{E1B5CBF3-1A5D-4799-8000-3FFD652118DA}" type="pres">
      <dgm:prSet presAssocID="{A2C56272-F80F-4BE1-AD46-B42107AF4AE0}" presName="parentLin" presStyleCnt="0"/>
      <dgm:spPr/>
    </dgm:pt>
    <dgm:pt modelId="{17A57639-4B9B-4874-96F8-44AB5EA4327B}" type="pres">
      <dgm:prSet presAssocID="{A2C56272-F80F-4BE1-AD46-B42107AF4AE0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D6785DB4-BF65-41EA-B52D-D53C7D8C0CE3}" type="pres">
      <dgm:prSet presAssocID="{A2C56272-F80F-4BE1-AD46-B42107AF4AE0}" presName="parentText" presStyleLbl="node1" presStyleIdx="1" presStyleCnt="3" custScaleX="10939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143724-6559-4224-8D6A-6D7ED09B753A}" type="pres">
      <dgm:prSet presAssocID="{A2C56272-F80F-4BE1-AD46-B42107AF4AE0}" presName="negativeSpace" presStyleCnt="0"/>
      <dgm:spPr/>
    </dgm:pt>
    <dgm:pt modelId="{5D2CD674-CDCA-438C-A278-24AC95247C12}" type="pres">
      <dgm:prSet presAssocID="{A2C56272-F80F-4BE1-AD46-B42107AF4AE0}" presName="childText" presStyleLbl="conFgAcc1" presStyleIdx="1" presStyleCnt="3">
        <dgm:presLayoutVars>
          <dgm:bulletEnabled val="1"/>
        </dgm:presLayoutVars>
      </dgm:prSet>
      <dgm:spPr/>
    </dgm:pt>
    <dgm:pt modelId="{41B3AB71-DFF4-4B63-AF10-CCF56F81A33A}" type="pres">
      <dgm:prSet presAssocID="{F5A371BA-9880-4171-A39D-AC3FC40999FA}" presName="spaceBetweenRectangles" presStyleCnt="0"/>
      <dgm:spPr/>
    </dgm:pt>
    <dgm:pt modelId="{E72C7678-E85C-4402-A97A-106EF31CC164}" type="pres">
      <dgm:prSet presAssocID="{74BB49D4-0FD3-4E96-884E-B391541B0BF0}" presName="parentLin" presStyleCnt="0"/>
      <dgm:spPr/>
    </dgm:pt>
    <dgm:pt modelId="{628BB77D-3A91-4B29-B63E-EE966DF64389}" type="pres">
      <dgm:prSet presAssocID="{74BB49D4-0FD3-4E96-884E-B391541B0BF0}" presName="parentLeftMargin" presStyleLbl="node1" presStyleIdx="1" presStyleCnt="3"/>
      <dgm:spPr/>
      <dgm:t>
        <a:bodyPr/>
        <a:lstStyle/>
        <a:p>
          <a:endParaRPr lang="es-VE"/>
        </a:p>
      </dgm:t>
    </dgm:pt>
    <dgm:pt modelId="{7DCCB561-C35E-4779-9C37-E65C2E69A6CF}" type="pres">
      <dgm:prSet presAssocID="{74BB49D4-0FD3-4E96-884E-B391541B0BF0}" presName="parentText" presStyleLbl="node1" presStyleIdx="2" presStyleCnt="3" custScaleX="10939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7F1A19E-6BDE-47D4-B0B5-3E7E648685F1}" type="pres">
      <dgm:prSet presAssocID="{74BB49D4-0FD3-4E96-884E-B391541B0BF0}" presName="negativeSpace" presStyleCnt="0"/>
      <dgm:spPr/>
    </dgm:pt>
    <dgm:pt modelId="{1334E021-0389-4774-9BD8-331A693CC8E1}" type="pres">
      <dgm:prSet presAssocID="{74BB49D4-0FD3-4E96-884E-B391541B0B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FABEAC-8372-4217-96F2-09F63AD488E4}" type="presOf" srcId="{A2C56272-F80F-4BE1-AD46-B42107AF4AE0}" destId="{D6785DB4-BF65-41EA-B52D-D53C7D8C0CE3}" srcOrd="1" destOrd="0" presId="urn:microsoft.com/office/officeart/2005/8/layout/list1"/>
    <dgm:cxn modelId="{BA4B9C4B-A284-45F4-B1A2-BAF1BF31974B}" type="presOf" srcId="{74BB49D4-0FD3-4E96-884E-B391541B0BF0}" destId="{628BB77D-3A91-4B29-B63E-EE966DF64389}" srcOrd="0" destOrd="0" presId="urn:microsoft.com/office/officeart/2005/8/layout/list1"/>
    <dgm:cxn modelId="{B9503E0D-46CF-4A38-84A5-ECF257C16A98}" type="presOf" srcId="{74BB49D4-0FD3-4E96-884E-B391541B0BF0}" destId="{7DCCB561-C35E-4779-9C37-E65C2E69A6CF}" srcOrd="1" destOrd="0" presId="urn:microsoft.com/office/officeart/2005/8/layout/list1"/>
    <dgm:cxn modelId="{D11E9A1A-86E5-4AEF-BEEA-2360D8C1DC6B}" srcId="{F2C8DA3F-E3E0-4ADF-A3C1-B793228A8CB2}" destId="{CD72BD5B-984D-4384-A16D-5E1C860C8ADA}" srcOrd="0" destOrd="0" parTransId="{5E436C7E-9D6C-4E46-B3E3-33613D8BFA43}" sibTransId="{C1177185-F145-438B-9B68-C02C8354C0C6}"/>
    <dgm:cxn modelId="{FC66FC54-6763-43AB-922D-6096FC253F08}" type="presOf" srcId="{CD72BD5B-984D-4384-A16D-5E1C860C8ADA}" destId="{1C01C7DE-3713-4F35-A70A-DA94C424D9B6}" srcOrd="0" destOrd="0" presId="urn:microsoft.com/office/officeart/2005/8/layout/list1"/>
    <dgm:cxn modelId="{59C32283-50A6-49BC-87A1-8F8AE66D0DF0}" srcId="{F2C8DA3F-E3E0-4ADF-A3C1-B793228A8CB2}" destId="{A2C56272-F80F-4BE1-AD46-B42107AF4AE0}" srcOrd="1" destOrd="0" parTransId="{1A50AAE4-A1F6-4E07-8DAF-87AC88F65143}" sibTransId="{F5A371BA-9880-4171-A39D-AC3FC40999FA}"/>
    <dgm:cxn modelId="{5F62F5A4-D6D1-4F95-9EBE-1E8240761BDE}" srcId="{F2C8DA3F-E3E0-4ADF-A3C1-B793228A8CB2}" destId="{74BB49D4-0FD3-4E96-884E-B391541B0BF0}" srcOrd="2" destOrd="0" parTransId="{F3A40527-C235-4149-8F7E-E1B8CAC7A999}" sibTransId="{C73D1D76-454A-4567-9A87-EE1789F818F9}"/>
    <dgm:cxn modelId="{F207D3F0-12E2-41E7-A594-282026C1B94F}" type="presOf" srcId="{F2C8DA3F-E3E0-4ADF-A3C1-B793228A8CB2}" destId="{32F6AEAF-2E93-4A54-878A-D24E7FFEB8A8}" srcOrd="0" destOrd="0" presId="urn:microsoft.com/office/officeart/2005/8/layout/list1"/>
    <dgm:cxn modelId="{F8E25F5B-3505-4526-BCC5-4EA455A0EE64}" type="presOf" srcId="{CD72BD5B-984D-4384-A16D-5E1C860C8ADA}" destId="{1E2F033E-CCB5-4ED2-80C2-9819CE4584F1}" srcOrd="1" destOrd="0" presId="urn:microsoft.com/office/officeart/2005/8/layout/list1"/>
    <dgm:cxn modelId="{D28819FB-691E-453B-8B75-C3E0DF94DAF6}" type="presOf" srcId="{A2C56272-F80F-4BE1-AD46-B42107AF4AE0}" destId="{17A57639-4B9B-4874-96F8-44AB5EA4327B}" srcOrd="0" destOrd="0" presId="urn:microsoft.com/office/officeart/2005/8/layout/list1"/>
    <dgm:cxn modelId="{FF13A93C-A014-4A2C-B4E2-5C60DE2DE756}" type="presParOf" srcId="{32F6AEAF-2E93-4A54-878A-D24E7FFEB8A8}" destId="{F67DACEE-425B-4D10-82B3-271F71766767}" srcOrd="0" destOrd="0" presId="urn:microsoft.com/office/officeart/2005/8/layout/list1"/>
    <dgm:cxn modelId="{2C0DD7FE-8AD9-4172-9E23-F0C6E8628802}" type="presParOf" srcId="{F67DACEE-425B-4D10-82B3-271F71766767}" destId="{1C01C7DE-3713-4F35-A70A-DA94C424D9B6}" srcOrd="0" destOrd="0" presId="urn:microsoft.com/office/officeart/2005/8/layout/list1"/>
    <dgm:cxn modelId="{231CAA38-D918-4FD9-8AA9-9744C790F247}" type="presParOf" srcId="{F67DACEE-425B-4D10-82B3-271F71766767}" destId="{1E2F033E-CCB5-4ED2-80C2-9819CE4584F1}" srcOrd="1" destOrd="0" presId="urn:microsoft.com/office/officeart/2005/8/layout/list1"/>
    <dgm:cxn modelId="{45DB4DC5-8990-4D21-AF61-7D46179CA7B0}" type="presParOf" srcId="{32F6AEAF-2E93-4A54-878A-D24E7FFEB8A8}" destId="{9372984F-8C47-4167-AD66-9EA919E67E16}" srcOrd="1" destOrd="0" presId="urn:microsoft.com/office/officeart/2005/8/layout/list1"/>
    <dgm:cxn modelId="{2015F0E6-37F3-467A-8013-359C51CA1BDE}" type="presParOf" srcId="{32F6AEAF-2E93-4A54-878A-D24E7FFEB8A8}" destId="{032C3735-B58C-46B3-A1FD-D6E2FD3805D0}" srcOrd="2" destOrd="0" presId="urn:microsoft.com/office/officeart/2005/8/layout/list1"/>
    <dgm:cxn modelId="{05F5C928-BC00-4E27-9878-38825BC05336}" type="presParOf" srcId="{32F6AEAF-2E93-4A54-878A-D24E7FFEB8A8}" destId="{59827F7A-9B6F-41FA-8543-EF57E27E2756}" srcOrd="3" destOrd="0" presId="urn:microsoft.com/office/officeart/2005/8/layout/list1"/>
    <dgm:cxn modelId="{50F5771F-C2CD-4C60-91CC-EA39E5662EE8}" type="presParOf" srcId="{32F6AEAF-2E93-4A54-878A-D24E7FFEB8A8}" destId="{E1B5CBF3-1A5D-4799-8000-3FFD652118DA}" srcOrd="4" destOrd="0" presId="urn:microsoft.com/office/officeart/2005/8/layout/list1"/>
    <dgm:cxn modelId="{93B65AED-C437-48A0-A9FE-D3D9BBB40E13}" type="presParOf" srcId="{E1B5CBF3-1A5D-4799-8000-3FFD652118DA}" destId="{17A57639-4B9B-4874-96F8-44AB5EA4327B}" srcOrd="0" destOrd="0" presId="urn:microsoft.com/office/officeart/2005/8/layout/list1"/>
    <dgm:cxn modelId="{B26290D8-5FC7-4D99-8CB9-E145779E9193}" type="presParOf" srcId="{E1B5CBF3-1A5D-4799-8000-3FFD652118DA}" destId="{D6785DB4-BF65-41EA-B52D-D53C7D8C0CE3}" srcOrd="1" destOrd="0" presId="urn:microsoft.com/office/officeart/2005/8/layout/list1"/>
    <dgm:cxn modelId="{0DE665E9-1E40-447D-A408-A77F5BBA5256}" type="presParOf" srcId="{32F6AEAF-2E93-4A54-878A-D24E7FFEB8A8}" destId="{CC143724-6559-4224-8D6A-6D7ED09B753A}" srcOrd="5" destOrd="0" presId="urn:microsoft.com/office/officeart/2005/8/layout/list1"/>
    <dgm:cxn modelId="{00EC35FE-6C85-477F-960C-D25C27388974}" type="presParOf" srcId="{32F6AEAF-2E93-4A54-878A-D24E7FFEB8A8}" destId="{5D2CD674-CDCA-438C-A278-24AC95247C12}" srcOrd="6" destOrd="0" presId="urn:microsoft.com/office/officeart/2005/8/layout/list1"/>
    <dgm:cxn modelId="{42931BD1-74F5-465E-9532-0EDC4E7D5E1B}" type="presParOf" srcId="{32F6AEAF-2E93-4A54-878A-D24E7FFEB8A8}" destId="{41B3AB71-DFF4-4B63-AF10-CCF56F81A33A}" srcOrd="7" destOrd="0" presId="urn:microsoft.com/office/officeart/2005/8/layout/list1"/>
    <dgm:cxn modelId="{00255208-5796-4B9F-8199-A876E0E4C310}" type="presParOf" srcId="{32F6AEAF-2E93-4A54-878A-D24E7FFEB8A8}" destId="{E72C7678-E85C-4402-A97A-106EF31CC164}" srcOrd="8" destOrd="0" presId="urn:microsoft.com/office/officeart/2005/8/layout/list1"/>
    <dgm:cxn modelId="{FCACAAED-53C7-4CF9-870C-2DC31F3AB81B}" type="presParOf" srcId="{E72C7678-E85C-4402-A97A-106EF31CC164}" destId="{628BB77D-3A91-4B29-B63E-EE966DF64389}" srcOrd="0" destOrd="0" presId="urn:microsoft.com/office/officeart/2005/8/layout/list1"/>
    <dgm:cxn modelId="{56C037A6-EA1C-4AD4-A092-643EEA81BA80}" type="presParOf" srcId="{E72C7678-E85C-4402-A97A-106EF31CC164}" destId="{7DCCB561-C35E-4779-9C37-E65C2E69A6CF}" srcOrd="1" destOrd="0" presId="urn:microsoft.com/office/officeart/2005/8/layout/list1"/>
    <dgm:cxn modelId="{92BBF748-FD76-49F9-A32C-8D487E0E0A18}" type="presParOf" srcId="{32F6AEAF-2E93-4A54-878A-D24E7FFEB8A8}" destId="{07F1A19E-6BDE-47D4-B0B5-3E7E648685F1}" srcOrd="9" destOrd="0" presId="urn:microsoft.com/office/officeart/2005/8/layout/list1"/>
    <dgm:cxn modelId="{5FA87B0D-7CFF-4048-B7BE-CD226A0BE3AF}" type="presParOf" srcId="{32F6AEAF-2E93-4A54-878A-D24E7FFEB8A8}" destId="{1334E021-0389-4774-9BD8-331A693CC8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CD55BC-DF73-40A7-9FDC-9B08D3B8907C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BA81A9BF-6973-4B71-9017-79295F33AF21}">
      <dgm:prSet phldrT="[Texto]" custT="1"/>
      <dgm:spPr/>
      <dgm:t>
        <a:bodyPr/>
        <a:lstStyle/>
        <a:p>
          <a:pPr algn="ctr"/>
          <a:r>
            <a:rPr lang="es-VE" sz="2800" b="1" dirty="0">
              <a:latin typeface="Georgia" pitchFamily="18" charset="0"/>
            </a:rPr>
            <a:t>PFP</a:t>
          </a:r>
        </a:p>
        <a:p>
          <a:pPr algn="ctr"/>
          <a:r>
            <a:rPr lang="es-VE" sz="2800" b="1" dirty="0">
              <a:latin typeface="Georgia" pitchFamily="18" charset="0"/>
            </a:rPr>
            <a:t>COMBINADO</a:t>
          </a:r>
        </a:p>
      </dgm:t>
    </dgm:pt>
    <dgm:pt modelId="{3BF6EE7E-2C63-4E9E-A9AE-AABCE2110252}" type="parTrans" cxnId="{9485A18B-A70A-46BB-AB51-FC5C8EE4D211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D9F7D979-4E98-40EA-A404-3F73738143F2}" type="sibTrans" cxnId="{9485A18B-A70A-46BB-AB51-FC5C8EE4D211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A4344370-FBFD-4547-87E5-28617FB92C15}">
      <dgm:prSet phldrT="[Texto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800" dirty="0">
              <a:latin typeface="Georgia" pitchFamily="18" charset="0"/>
            </a:rPr>
            <a:t>IM,</a:t>
          </a:r>
        </a:p>
      </dgm:t>
    </dgm:pt>
    <dgm:pt modelId="{41B58525-2242-4B8C-8DC6-F7C3817F86B9}" type="parTrans" cxnId="{EFD58F64-C3D4-4ADE-AE26-9EEDBE76307B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58FB7C0B-D56D-458E-A0EF-F37FE5B6D5B6}" type="sibTrans" cxnId="{EFD58F64-C3D4-4ADE-AE26-9EEDBE76307B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0BC6D859-B62B-40F9-90C6-D7125AE4D1F6}">
      <dgm:prSet phldrT="[Texto]" custT="1"/>
      <dgm:spPr/>
      <dgm:t>
        <a:bodyPr/>
        <a:lstStyle/>
        <a:p>
          <a:pPr algn="ctr" rtl="0"/>
          <a:r>
            <a:rPr lang="es-VE" sz="2800" b="1" dirty="0">
              <a:latin typeface="Georgia" pitchFamily="18" charset="0"/>
            </a:rPr>
            <a:t>PFS</a:t>
          </a:r>
        </a:p>
      </dgm:t>
    </dgm:pt>
    <dgm:pt modelId="{A5009590-7828-4CAA-BCE4-11A780560C34}" type="parTrans" cxnId="{6A6E20E4-9F8F-4EED-B04B-B62A0685F64E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D7ABE8CB-48F6-4130-9F7A-3E1CBFB8DB1B}" type="sibTrans" cxnId="{6A6E20E4-9F8F-4EED-B04B-B62A0685F64E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DA43C93B-35A9-43D6-BA93-F4C249C5B4ED}">
      <dgm:prSet phldrT="[Texto]" custT="1"/>
      <dgm:spPr/>
      <dgm:t>
        <a:bodyPr/>
        <a:lstStyle/>
        <a:p>
          <a:pPr algn="just"/>
          <a:r>
            <a:rPr lang="es-VE" sz="1800" dirty="0">
              <a:latin typeface="Georgia" pitchFamily="18" charset="0"/>
            </a:rPr>
            <a:t>FA</a:t>
          </a:r>
        </a:p>
      </dgm:t>
    </dgm:pt>
    <dgm:pt modelId="{2A8C4048-7AB9-4758-86A3-1860AC1B70A8}" type="parTrans" cxnId="{2D7901BB-5C35-4653-84F7-26328324E033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02D26227-E31C-4A80-8AB6-207BE2304984}" type="sibTrans" cxnId="{2D7901BB-5C35-4653-84F7-26328324E033}">
      <dgm:prSet/>
      <dgm:spPr/>
      <dgm:t>
        <a:bodyPr/>
        <a:lstStyle/>
        <a:p>
          <a:pPr algn="just"/>
          <a:endParaRPr lang="es-VE" sz="1800">
            <a:latin typeface="Georgia" pitchFamily="18" charset="0"/>
          </a:endParaRPr>
        </a:p>
      </dgm:t>
    </dgm:pt>
    <dgm:pt modelId="{A97D51B6-C1D2-4D4B-B4C2-19191ED85F7A}">
      <dgm:prSet phldrT="[Texto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800" dirty="0">
              <a:latin typeface="Georgia" pitchFamily="18" charset="0"/>
            </a:rPr>
            <a:t>IC</a:t>
          </a:r>
        </a:p>
      </dgm:t>
    </dgm:pt>
    <dgm:pt modelId="{02261FB4-310B-4CF7-A857-49D4AFDED271}" type="parTrans" cxnId="{EDC6B035-7265-4349-9BFD-C7045289717C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47B84469-FCCE-410E-B550-EA43FC18A946}" type="sibTrans" cxnId="{EDC6B035-7265-4349-9BFD-C7045289717C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86B9B25C-F3CF-4AB6-BBAD-1B04BF093DAB}">
      <dgm:prSet phldrT="[Texto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800" dirty="0">
              <a:latin typeface="Georgia" pitchFamily="18" charset="0"/>
            </a:rPr>
            <a:t> STROKE</a:t>
          </a:r>
        </a:p>
      </dgm:t>
    </dgm:pt>
    <dgm:pt modelId="{34FB6B66-8C9A-4869-9AD6-940A3E65C29A}" type="parTrans" cxnId="{9C411A20-612D-40FE-851C-1CA06E9DBE16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10962791-8FE7-403E-957C-492B9F1CF5DD}" type="sibTrans" cxnId="{9C411A20-612D-40FE-851C-1CA06E9DBE16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B2515FF2-2786-47A4-9D85-63680910D6CA}">
      <dgm:prSet phldrT="[Texto]"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800" dirty="0">
              <a:latin typeface="Georgia" pitchFamily="18" charset="0"/>
            </a:rPr>
            <a:t> MUERTE</a:t>
          </a:r>
        </a:p>
      </dgm:t>
    </dgm:pt>
    <dgm:pt modelId="{7DC1B75D-04F6-474B-AF00-21A1DB7E21D9}" type="parTrans" cxnId="{7C280E1F-F9DA-4155-B101-20F45878A6A2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CFD27B5F-F4DB-4619-8684-AFAA6BCA1B6D}" type="sibTrans" cxnId="{7C280E1F-F9DA-4155-B101-20F45878A6A2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AA349B73-0981-4214-AC54-35E3CE007772}">
      <dgm:prSet phldrT="[Texto]" custT="1"/>
      <dgm:spPr/>
      <dgm:t>
        <a:bodyPr/>
        <a:lstStyle/>
        <a:p>
          <a:pPr algn="just"/>
          <a:endParaRPr lang="es-VE" sz="1800" dirty="0">
            <a:latin typeface="Georgia" pitchFamily="18" charset="0"/>
          </a:endParaRPr>
        </a:p>
      </dgm:t>
    </dgm:pt>
    <dgm:pt modelId="{270A939B-40BD-41DA-B0E2-01ED8A09E402}" type="parTrans" cxnId="{0F1BB217-2819-4739-A143-EBABD30988A2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2760C1BC-E35F-4204-B4C4-2AED7389FFC5}" type="sibTrans" cxnId="{0F1BB217-2819-4739-A143-EBABD30988A2}">
      <dgm:prSet/>
      <dgm:spPr/>
      <dgm:t>
        <a:bodyPr/>
        <a:lstStyle/>
        <a:p>
          <a:endParaRPr lang="es-VE" sz="1800">
            <a:latin typeface="Georgia" pitchFamily="18" charset="0"/>
          </a:endParaRPr>
        </a:p>
      </dgm:t>
    </dgm:pt>
    <dgm:pt modelId="{3C61DBF2-A4E1-4A87-8E1E-D6B413C0C721}">
      <dgm:prSet phldrT="[Texto]" custT="1"/>
      <dgm:spPr/>
      <dgm:t>
        <a:bodyPr/>
        <a:lstStyle/>
        <a:p>
          <a:pPr algn="just"/>
          <a:endParaRPr lang="es-VE" sz="1800" dirty="0">
            <a:latin typeface="Georgia" pitchFamily="18" charset="0"/>
          </a:endParaRPr>
        </a:p>
      </dgm:t>
    </dgm:pt>
    <dgm:pt modelId="{5DA1B089-69B9-44F2-9787-EB932F2877B9}" type="parTrans" cxnId="{06C5EB90-AFDB-4B8B-BF12-996E63DDCAAF}">
      <dgm:prSet/>
      <dgm:spPr/>
    </dgm:pt>
    <dgm:pt modelId="{876E7828-EE6D-47DE-BE04-520903046177}" type="sibTrans" cxnId="{06C5EB90-AFDB-4B8B-BF12-996E63DDCAAF}">
      <dgm:prSet/>
      <dgm:spPr/>
    </dgm:pt>
    <dgm:pt modelId="{8252155A-044E-4010-9228-901EDBE7311D}" type="pres">
      <dgm:prSet presAssocID="{89CD55BC-DF73-40A7-9FDC-9B08D3B890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C564C579-E868-4539-BB45-DF468961205D}" type="pres">
      <dgm:prSet presAssocID="{BA81A9BF-6973-4B71-9017-79295F33AF21}" presName="linNode" presStyleCnt="0"/>
      <dgm:spPr/>
    </dgm:pt>
    <dgm:pt modelId="{7F13425A-1FA7-4B5A-B1D8-BE18083F0DBD}" type="pres">
      <dgm:prSet presAssocID="{BA81A9BF-6973-4B71-9017-79295F33AF2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A4354D1-25AF-4CD0-B122-136CB1D223AB}" type="pres">
      <dgm:prSet presAssocID="{BA81A9BF-6973-4B71-9017-79295F33AF2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435D3F1-1A67-4FB6-BAEE-81C9EDC45F34}" type="pres">
      <dgm:prSet presAssocID="{D9F7D979-4E98-40EA-A404-3F73738143F2}" presName="spacing" presStyleCnt="0"/>
      <dgm:spPr/>
    </dgm:pt>
    <dgm:pt modelId="{1E5847F9-AC44-433F-97E8-2F80C7616DAE}" type="pres">
      <dgm:prSet presAssocID="{0BC6D859-B62B-40F9-90C6-D7125AE4D1F6}" presName="linNode" presStyleCnt="0"/>
      <dgm:spPr/>
    </dgm:pt>
    <dgm:pt modelId="{18FC3927-A7FC-4AF4-99F7-FDE9F6C8A992}" type="pres">
      <dgm:prSet presAssocID="{0BC6D859-B62B-40F9-90C6-D7125AE4D1F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5E143E1-78E2-4579-8ED8-00D77D13A476}" type="pres">
      <dgm:prSet presAssocID="{0BC6D859-B62B-40F9-90C6-D7125AE4D1F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FD58F64-C3D4-4ADE-AE26-9EEDBE76307B}" srcId="{BA81A9BF-6973-4B71-9017-79295F33AF21}" destId="{A4344370-FBFD-4547-87E5-28617FB92C15}" srcOrd="0" destOrd="0" parTransId="{41B58525-2242-4B8C-8DC6-F7C3817F86B9}" sibTransId="{58FB7C0B-D56D-458E-A0EF-F37FE5B6D5B6}"/>
    <dgm:cxn modelId="{DE40D8BE-771D-4234-995F-75B804B279E6}" type="presOf" srcId="{B2515FF2-2786-47A4-9D85-63680910D6CA}" destId="{3A4354D1-25AF-4CD0-B122-136CB1D223AB}" srcOrd="0" destOrd="3" presId="urn:microsoft.com/office/officeart/2005/8/layout/vList6"/>
    <dgm:cxn modelId="{0D539F5F-40E1-46ED-B218-83097FD7B424}" type="presOf" srcId="{DA43C93B-35A9-43D6-BA93-F4C249C5B4ED}" destId="{B5E143E1-78E2-4579-8ED8-00D77D13A476}" srcOrd="0" destOrd="2" presId="urn:microsoft.com/office/officeart/2005/8/layout/vList6"/>
    <dgm:cxn modelId="{7A825E05-5004-4A1B-8F59-4A4F62D9D41F}" type="presOf" srcId="{3C61DBF2-A4E1-4A87-8E1E-D6B413C0C721}" destId="{B5E143E1-78E2-4579-8ED8-00D77D13A476}" srcOrd="0" destOrd="1" presId="urn:microsoft.com/office/officeart/2005/8/layout/vList6"/>
    <dgm:cxn modelId="{2D7901BB-5C35-4653-84F7-26328324E033}" srcId="{0BC6D859-B62B-40F9-90C6-D7125AE4D1F6}" destId="{DA43C93B-35A9-43D6-BA93-F4C249C5B4ED}" srcOrd="2" destOrd="0" parTransId="{2A8C4048-7AB9-4758-86A3-1860AC1B70A8}" sibTransId="{02D26227-E31C-4A80-8AB6-207BE2304984}"/>
    <dgm:cxn modelId="{1F849A80-4E1A-4349-992A-3073749E2DE2}" type="presOf" srcId="{A97D51B6-C1D2-4D4B-B4C2-19191ED85F7A}" destId="{3A4354D1-25AF-4CD0-B122-136CB1D223AB}" srcOrd="0" destOrd="1" presId="urn:microsoft.com/office/officeart/2005/8/layout/vList6"/>
    <dgm:cxn modelId="{6A6E20E4-9F8F-4EED-B04B-B62A0685F64E}" srcId="{89CD55BC-DF73-40A7-9FDC-9B08D3B8907C}" destId="{0BC6D859-B62B-40F9-90C6-D7125AE4D1F6}" srcOrd="1" destOrd="0" parTransId="{A5009590-7828-4CAA-BCE4-11A780560C34}" sibTransId="{D7ABE8CB-48F6-4130-9F7A-3E1CBFB8DB1B}"/>
    <dgm:cxn modelId="{F56EFB10-E559-4B0D-892A-2C68E0AF5F2A}" type="presOf" srcId="{AA349B73-0981-4214-AC54-35E3CE007772}" destId="{B5E143E1-78E2-4579-8ED8-00D77D13A476}" srcOrd="0" destOrd="0" presId="urn:microsoft.com/office/officeart/2005/8/layout/vList6"/>
    <dgm:cxn modelId="{C9D999F4-E2B1-4956-8F9F-8E5879FF63E2}" type="presOf" srcId="{BA81A9BF-6973-4B71-9017-79295F33AF21}" destId="{7F13425A-1FA7-4B5A-B1D8-BE18083F0DBD}" srcOrd="0" destOrd="0" presId="urn:microsoft.com/office/officeart/2005/8/layout/vList6"/>
    <dgm:cxn modelId="{EDC6B035-7265-4349-9BFD-C7045289717C}" srcId="{BA81A9BF-6973-4B71-9017-79295F33AF21}" destId="{A97D51B6-C1D2-4D4B-B4C2-19191ED85F7A}" srcOrd="1" destOrd="0" parTransId="{02261FB4-310B-4CF7-A857-49D4AFDED271}" sibTransId="{47B84469-FCCE-410E-B550-EA43FC18A946}"/>
    <dgm:cxn modelId="{050ED57E-8952-4009-8F79-E90951F98CFB}" type="presOf" srcId="{A4344370-FBFD-4547-87E5-28617FB92C15}" destId="{3A4354D1-25AF-4CD0-B122-136CB1D223AB}" srcOrd="0" destOrd="0" presId="urn:microsoft.com/office/officeart/2005/8/layout/vList6"/>
    <dgm:cxn modelId="{9C411A20-612D-40FE-851C-1CA06E9DBE16}" srcId="{BA81A9BF-6973-4B71-9017-79295F33AF21}" destId="{86B9B25C-F3CF-4AB6-BBAD-1B04BF093DAB}" srcOrd="2" destOrd="0" parTransId="{34FB6B66-8C9A-4869-9AD6-940A3E65C29A}" sibTransId="{10962791-8FE7-403E-957C-492B9F1CF5DD}"/>
    <dgm:cxn modelId="{9485A18B-A70A-46BB-AB51-FC5C8EE4D211}" srcId="{89CD55BC-DF73-40A7-9FDC-9B08D3B8907C}" destId="{BA81A9BF-6973-4B71-9017-79295F33AF21}" srcOrd="0" destOrd="0" parTransId="{3BF6EE7E-2C63-4E9E-A9AE-AABCE2110252}" sibTransId="{D9F7D979-4E98-40EA-A404-3F73738143F2}"/>
    <dgm:cxn modelId="{06C5EB90-AFDB-4B8B-BF12-996E63DDCAAF}" srcId="{0BC6D859-B62B-40F9-90C6-D7125AE4D1F6}" destId="{3C61DBF2-A4E1-4A87-8E1E-D6B413C0C721}" srcOrd="1" destOrd="0" parTransId="{5DA1B089-69B9-44F2-9787-EB932F2877B9}" sibTransId="{876E7828-EE6D-47DE-BE04-520903046177}"/>
    <dgm:cxn modelId="{7C280E1F-F9DA-4155-B101-20F45878A6A2}" srcId="{BA81A9BF-6973-4B71-9017-79295F33AF21}" destId="{B2515FF2-2786-47A4-9D85-63680910D6CA}" srcOrd="3" destOrd="0" parTransId="{7DC1B75D-04F6-474B-AF00-21A1DB7E21D9}" sibTransId="{CFD27B5F-F4DB-4619-8684-AFAA6BCA1B6D}"/>
    <dgm:cxn modelId="{2F079F0B-566C-4E01-B353-CFBCBEFD174A}" type="presOf" srcId="{86B9B25C-F3CF-4AB6-BBAD-1B04BF093DAB}" destId="{3A4354D1-25AF-4CD0-B122-136CB1D223AB}" srcOrd="0" destOrd="2" presId="urn:microsoft.com/office/officeart/2005/8/layout/vList6"/>
    <dgm:cxn modelId="{75484CED-E1CA-41EC-A76C-EEC45E496267}" type="presOf" srcId="{0BC6D859-B62B-40F9-90C6-D7125AE4D1F6}" destId="{18FC3927-A7FC-4AF4-99F7-FDE9F6C8A992}" srcOrd="0" destOrd="0" presId="urn:microsoft.com/office/officeart/2005/8/layout/vList6"/>
    <dgm:cxn modelId="{7CD87DF6-7360-4876-B590-99567022B06B}" type="presOf" srcId="{89CD55BC-DF73-40A7-9FDC-9B08D3B8907C}" destId="{8252155A-044E-4010-9228-901EDBE7311D}" srcOrd="0" destOrd="0" presId="urn:microsoft.com/office/officeart/2005/8/layout/vList6"/>
    <dgm:cxn modelId="{0F1BB217-2819-4739-A143-EBABD30988A2}" srcId="{0BC6D859-B62B-40F9-90C6-D7125AE4D1F6}" destId="{AA349B73-0981-4214-AC54-35E3CE007772}" srcOrd="0" destOrd="0" parTransId="{270A939B-40BD-41DA-B0E2-01ED8A09E402}" sibTransId="{2760C1BC-E35F-4204-B4C4-2AED7389FFC5}"/>
    <dgm:cxn modelId="{55ECD8B2-FAB9-4630-ADE4-876C35FE1E42}" type="presParOf" srcId="{8252155A-044E-4010-9228-901EDBE7311D}" destId="{C564C579-E868-4539-BB45-DF468961205D}" srcOrd="0" destOrd="0" presId="urn:microsoft.com/office/officeart/2005/8/layout/vList6"/>
    <dgm:cxn modelId="{1377231E-5E12-4761-8FC1-E1599142F252}" type="presParOf" srcId="{C564C579-E868-4539-BB45-DF468961205D}" destId="{7F13425A-1FA7-4B5A-B1D8-BE18083F0DBD}" srcOrd="0" destOrd="0" presId="urn:microsoft.com/office/officeart/2005/8/layout/vList6"/>
    <dgm:cxn modelId="{212979F7-026A-497B-8B8B-6CB21609080D}" type="presParOf" srcId="{C564C579-E868-4539-BB45-DF468961205D}" destId="{3A4354D1-25AF-4CD0-B122-136CB1D223AB}" srcOrd="1" destOrd="0" presId="urn:microsoft.com/office/officeart/2005/8/layout/vList6"/>
    <dgm:cxn modelId="{E3716891-931D-4E79-A4DF-87A369634C1F}" type="presParOf" srcId="{8252155A-044E-4010-9228-901EDBE7311D}" destId="{5435D3F1-1A67-4FB6-BAEE-81C9EDC45F34}" srcOrd="1" destOrd="0" presId="urn:microsoft.com/office/officeart/2005/8/layout/vList6"/>
    <dgm:cxn modelId="{A109CA5E-EA8B-4B18-8C30-FE65EC26BEA5}" type="presParOf" srcId="{8252155A-044E-4010-9228-901EDBE7311D}" destId="{1E5847F9-AC44-433F-97E8-2F80C7616DAE}" srcOrd="2" destOrd="0" presId="urn:microsoft.com/office/officeart/2005/8/layout/vList6"/>
    <dgm:cxn modelId="{E15C72C7-BD13-4429-BA61-96713715AE92}" type="presParOf" srcId="{1E5847F9-AC44-433F-97E8-2F80C7616DAE}" destId="{18FC3927-A7FC-4AF4-99F7-FDE9F6C8A992}" srcOrd="0" destOrd="0" presId="urn:microsoft.com/office/officeart/2005/8/layout/vList6"/>
    <dgm:cxn modelId="{E1EF1577-7F38-461D-9C38-A9BA7FC47402}" type="presParOf" srcId="{1E5847F9-AC44-433F-97E8-2F80C7616DAE}" destId="{B5E143E1-78E2-4579-8ED8-00D77D13A4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0D390-96FC-4EC7-8F9B-E2798A26A630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C7769D88-1005-47EC-9BF2-92A1624FAB9E}">
      <dgm:prSet phldrT="[Texto]"/>
      <dgm:spPr/>
      <dgm:t>
        <a:bodyPr/>
        <a:lstStyle/>
        <a:p>
          <a:pPr algn="ctr"/>
          <a:r>
            <a:rPr lang="es-VE" dirty="0">
              <a:latin typeface="Georgia" pitchFamily="18" charset="0"/>
            </a:rPr>
            <a:t>Seguimiento de 10 años.</a:t>
          </a:r>
        </a:p>
      </dgm:t>
    </dgm:pt>
    <dgm:pt modelId="{1040C771-4591-4B4A-9FB7-26A4384881B2}" type="parTrans" cxnId="{7EDE73C0-47B9-460F-B97C-D54B5304AE6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380FFF51-DA89-4333-8DA4-29641EED714E}" type="sibTrans" cxnId="{7EDE73C0-47B9-460F-B97C-D54B5304AE6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509A0FBD-B75A-41F8-A3DB-4FAEC42121F6}">
      <dgm:prSet phldrT="[Texto]"/>
      <dgm:spPr/>
      <dgm:t>
        <a:bodyPr/>
        <a:lstStyle/>
        <a:p>
          <a:pPr algn="ctr"/>
          <a:r>
            <a:rPr lang="es-VE" dirty="0">
              <a:latin typeface="Georgia" pitchFamily="18" charset="0"/>
            </a:rPr>
            <a:t>Participantes</a:t>
          </a:r>
        </a:p>
      </dgm:t>
    </dgm:pt>
    <dgm:pt modelId="{DD143191-7F93-4E76-9C30-B18F2802C618}" type="parTrans" cxnId="{C4A1C16A-40AA-44AC-8E8E-F747CBE0F88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435C1C94-A818-49D3-948A-CC9DADAA9483}" type="sibTrans" cxnId="{C4A1C16A-40AA-44AC-8E8E-F747CBE0F88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FA8226BB-9D33-4ED0-94DB-7C7F9698A564}">
      <dgm:prSet phldrT="[Texto]" custT="1"/>
      <dgm:spPr/>
      <dgm:t>
        <a:bodyPr/>
        <a:lstStyle/>
        <a:p>
          <a:pPr algn="ctr"/>
          <a:r>
            <a:rPr lang="es-VE" sz="2500" b="1" dirty="0">
              <a:latin typeface="Georgia" pitchFamily="18" charset="0"/>
            </a:rPr>
            <a:t>Cohorte Original y la Offspring del FHS.</a:t>
          </a:r>
          <a:endParaRPr lang="es-VE" sz="2500" dirty="0">
            <a:latin typeface="Georgia" pitchFamily="18" charset="0"/>
          </a:endParaRPr>
        </a:p>
      </dgm:t>
    </dgm:pt>
    <dgm:pt modelId="{B99812CB-8584-423E-8879-1439ED86F115}" type="parTrans" cxnId="{232445FB-9E26-4667-A995-7293C87DF2F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55433DE9-1071-47AC-8E5C-AC061B2390FB}" type="sibTrans" cxnId="{232445FB-9E26-4667-A995-7293C87DF2F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2C8F4794-4FA6-489A-B382-4FFAC37D15B9}">
      <dgm:prSet phldrT="[Texto]" custT="1"/>
      <dgm:spPr/>
      <dgm:t>
        <a:bodyPr/>
        <a:lstStyle/>
        <a:p>
          <a:pPr algn="ctr"/>
          <a:r>
            <a:rPr lang="es-VE" sz="3000" b="0" dirty="0">
              <a:latin typeface="Georgia" pitchFamily="18" charset="0"/>
            </a:rPr>
            <a:t>Estudio de cohorte epidemiológico longitudinal </a:t>
          </a:r>
        </a:p>
      </dgm:t>
    </dgm:pt>
    <dgm:pt modelId="{A90B9E1D-F0F3-4571-91A0-A0EA785EC97D}" type="parTrans" cxnId="{BD041A9F-4168-4D21-9C4A-F6CE9B05C8FF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E4FDBBA8-C997-4323-B8A4-1793CD6C6239}" type="sibTrans" cxnId="{BD041A9F-4168-4D21-9C4A-F6CE9B05C8FF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DB42F262-5C32-46CF-995C-7707328A0B35}">
      <dgm:prSet phldrT="[Texto]" custT="1"/>
      <dgm:spPr/>
      <dgm:t>
        <a:bodyPr/>
        <a:lstStyle/>
        <a:p>
          <a:pPr algn="ctr"/>
          <a:r>
            <a:rPr lang="es-VE" sz="2500" b="1" dirty="0">
              <a:latin typeface="Georgia" pitchFamily="18" charset="0"/>
            </a:rPr>
            <a:t>FA, Flutter auricular  y el grupo de referencia.</a:t>
          </a:r>
          <a:endParaRPr lang="es-VE" sz="2500" dirty="0">
            <a:latin typeface="Georgia" pitchFamily="18" charset="0"/>
          </a:endParaRPr>
        </a:p>
      </dgm:t>
    </dgm:pt>
    <dgm:pt modelId="{E7A49308-228D-4D03-8D35-8F92FE1C07E8}" type="parTrans" cxnId="{3FA34B09-5E6B-4CB7-9885-83234986A1F5}">
      <dgm:prSet/>
      <dgm:spPr/>
      <dgm:t>
        <a:bodyPr/>
        <a:lstStyle/>
        <a:p>
          <a:endParaRPr lang="es-VE"/>
        </a:p>
      </dgm:t>
    </dgm:pt>
    <dgm:pt modelId="{288FEEA3-4E9A-48DF-831E-BD9B5E667E62}" type="sibTrans" cxnId="{3FA34B09-5E6B-4CB7-9885-83234986A1F5}">
      <dgm:prSet/>
      <dgm:spPr/>
      <dgm:t>
        <a:bodyPr/>
        <a:lstStyle/>
        <a:p>
          <a:endParaRPr lang="es-VE"/>
        </a:p>
      </dgm:t>
    </dgm:pt>
    <dgm:pt modelId="{64415373-5078-4ED8-8406-D7EE169FC86C}">
      <dgm:prSet phldrT="[Texto]" custT="1"/>
      <dgm:spPr/>
      <dgm:t>
        <a:bodyPr/>
        <a:lstStyle/>
        <a:p>
          <a:pPr algn="ctr"/>
          <a:endParaRPr lang="es-VE" sz="2500" dirty="0">
            <a:solidFill>
              <a:schemeClr val="tx2">
                <a:lumMod val="75000"/>
              </a:schemeClr>
            </a:solidFill>
            <a:latin typeface="Georgia" pitchFamily="18" charset="0"/>
          </a:endParaRPr>
        </a:p>
      </dgm:t>
    </dgm:pt>
    <dgm:pt modelId="{D67AB45F-D7C3-4737-9D37-4187ED581CA1}" type="parTrans" cxnId="{02045B5B-AA58-44EF-B6F9-32150FF28A69}">
      <dgm:prSet/>
      <dgm:spPr/>
      <dgm:t>
        <a:bodyPr/>
        <a:lstStyle/>
        <a:p>
          <a:endParaRPr lang="es-VE"/>
        </a:p>
      </dgm:t>
    </dgm:pt>
    <dgm:pt modelId="{9B079F3C-2595-4360-B6E2-AD285D17CFA1}" type="sibTrans" cxnId="{02045B5B-AA58-44EF-B6F9-32150FF28A69}">
      <dgm:prSet/>
      <dgm:spPr/>
      <dgm:t>
        <a:bodyPr/>
        <a:lstStyle/>
        <a:p>
          <a:endParaRPr lang="es-VE"/>
        </a:p>
      </dgm:t>
    </dgm:pt>
    <dgm:pt modelId="{91D60B21-AB56-44DB-8097-8BA9B46F71A1}" type="pres">
      <dgm:prSet presAssocID="{31D0D390-96FC-4EC7-8F9B-E2798A26A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041A87E-B2EF-43E3-90EB-AD8E933040E0}" type="pres">
      <dgm:prSet presAssocID="{2C8F4794-4FA6-489A-B382-4FFAC37D15B9}" presName="linNode" presStyleCnt="0"/>
      <dgm:spPr/>
    </dgm:pt>
    <dgm:pt modelId="{B3DB269F-CB81-4D09-8B31-7E73EAFC3C74}" type="pres">
      <dgm:prSet presAssocID="{2C8F4794-4FA6-489A-B382-4FFAC37D15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7740383-B15C-4410-8532-B7D0EE683318}" type="pres">
      <dgm:prSet presAssocID="{E4FDBBA8-C997-4323-B8A4-1793CD6C6239}" presName="sp" presStyleCnt="0"/>
      <dgm:spPr/>
    </dgm:pt>
    <dgm:pt modelId="{57054A51-5D9D-4FD6-897F-6A6CA3BD2FEF}" type="pres">
      <dgm:prSet presAssocID="{C7769D88-1005-47EC-9BF2-92A1624FAB9E}" presName="linNode" presStyleCnt="0"/>
      <dgm:spPr/>
    </dgm:pt>
    <dgm:pt modelId="{0A53C4DF-3AE9-4DD1-B03D-B14DEFC3B8EF}" type="pres">
      <dgm:prSet presAssocID="{C7769D88-1005-47EC-9BF2-92A1624FAB9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2DDB9D1-7F9B-44C6-AA7C-3E749D56406F}" type="pres">
      <dgm:prSet presAssocID="{380FFF51-DA89-4333-8DA4-29641EED714E}" presName="sp" presStyleCnt="0"/>
      <dgm:spPr/>
    </dgm:pt>
    <dgm:pt modelId="{62335054-3747-4303-A6A0-01CF155E9C79}" type="pres">
      <dgm:prSet presAssocID="{509A0FBD-B75A-41F8-A3DB-4FAEC42121F6}" presName="linNode" presStyleCnt="0"/>
      <dgm:spPr/>
    </dgm:pt>
    <dgm:pt modelId="{E7EF207F-3A21-4933-A907-DD58F860A067}" type="pres">
      <dgm:prSet presAssocID="{509A0FBD-B75A-41F8-A3DB-4FAEC42121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5E05DBC-E8CF-4974-84E5-F071C4C353D0}" type="pres">
      <dgm:prSet presAssocID="{509A0FBD-B75A-41F8-A3DB-4FAEC42121F6}" presName="descendantText" presStyleLbl="alignAccFollowNode1" presStyleIdx="0" presStyleCnt="1" custScaleY="12626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4A1C16A-40AA-44AC-8E8E-F747CBE0F882}" srcId="{31D0D390-96FC-4EC7-8F9B-E2798A26A630}" destId="{509A0FBD-B75A-41F8-A3DB-4FAEC42121F6}" srcOrd="2" destOrd="0" parTransId="{DD143191-7F93-4E76-9C30-B18F2802C618}" sibTransId="{435C1C94-A818-49D3-948A-CC9DADAA9483}"/>
    <dgm:cxn modelId="{3FA34B09-5E6B-4CB7-9885-83234986A1F5}" srcId="{509A0FBD-B75A-41F8-A3DB-4FAEC42121F6}" destId="{DB42F262-5C32-46CF-995C-7707328A0B35}" srcOrd="2" destOrd="0" parTransId="{E7A49308-228D-4D03-8D35-8F92FE1C07E8}" sibTransId="{288FEEA3-4E9A-48DF-831E-BD9B5E667E62}"/>
    <dgm:cxn modelId="{00552A09-D16B-4A37-83F5-E33331F9B901}" type="presOf" srcId="{64415373-5078-4ED8-8406-D7EE169FC86C}" destId="{A5E05DBC-E8CF-4974-84E5-F071C4C353D0}" srcOrd="0" destOrd="1" presId="urn:microsoft.com/office/officeart/2005/8/layout/vList5"/>
    <dgm:cxn modelId="{905AB5B2-7FE7-488E-B147-F29579E280CA}" type="presOf" srcId="{509A0FBD-B75A-41F8-A3DB-4FAEC42121F6}" destId="{E7EF207F-3A21-4933-A907-DD58F860A067}" srcOrd="0" destOrd="0" presId="urn:microsoft.com/office/officeart/2005/8/layout/vList5"/>
    <dgm:cxn modelId="{7EDE73C0-47B9-460F-B97C-D54B5304AE68}" srcId="{31D0D390-96FC-4EC7-8F9B-E2798A26A630}" destId="{C7769D88-1005-47EC-9BF2-92A1624FAB9E}" srcOrd="1" destOrd="0" parTransId="{1040C771-4591-4B4A-9FB7-26A4384881B2}" sibTransId="{380FFF51-DA89-4333-8DA4-29641EED714E}"/>
    <dgm:cxn modelId="{202880C2-28D8-470F-98BF-20E63B5366B4}" type="presOf" srcId="{31D0D390-96FC-4EC7-8F9B-E2798A26A630}" destId="{91D60B21-AB56-44DB-8097-8BA9B46F71A1}" srcOrd="0" destOrd="0" presId="urn:microsoft.com/office/officeart/2005/8/layout/vList5"/>
    <dgm:cxn modelId="{C501F716-C961-4558-A209-196E26F543B6}" type="presOf" srcId="{2C8F4794-4FA6-489A-B382-4FFAC37D15B9}" destId="{B3DB269F-CB81-4D09-8B31-7E73EAFC3C74}" srcOrd="0" destOrd="0" presId="urn:microsoft.com/office/officeart/2005/8/layout/vList5"/>
    <dgm:cxn modelId="{232445FB-9E26-4667-A995-7293C87DF2F8}" srcId="{509A0FBD-B75A-41F8-A3DB-4FAEC42121F6}" destId="{FA8226BB-9D33-4ED0-94DB-7C7F9698A564}" srcOrd="0" destOrd="0" parTransId="{B99812CB-8584-423E-8879-1439ED86F115}" sibTransId="{55433DE9-1071-47AC-8E5C-AC061B2390FB}"/>
    <dgm:cxn modelId="{AA735031-6681-4E96-A45F-20B30C05762A}" type="presOf" srcId="{C7769D88-1005-47EC-9BF2-92A1624FAB9E}" destId="{0A53C4DF-3AE9-4DD1-B03D-B14DEFC3B8EF}" srcOrd="0" destOrd="0" presId="urn:microsoft.com/office/officeart/2005/8/layout/vList5"/>
    <dgm:cxn modelId="{C93B9715-8B3C-4218-81B0-83208A1F997A}" type="presOf" srcId="{DB42F262-5C32-46CF-995C-7707328A0B35}" destId="{A5E05DBC-E8CF-4974-84E5-F071C4C353D0}" srcOrd="0" destOrd="2" presId="urn:microsoft.com/office/officeart/2005/8/layout/vList5"/>
    <dgm:cxn modelId="{C790DA11-3B09-4A5A-A999-26F9EE0A4437}" type="presOf" srcId="{FA8226BB-9D33-4ED0-94DB-7C7F9698A564}" destId="{A5E05DBC-E8CF-4974-84E5-F071C4C353D0}" srcOrd="0" destOrd="0" presId="urn:microsoft.com/office/officeart/2005/8/layout/vList5"/>
    <dgm:cxn modelId="{BD041A9F-4168-4D21-9C4A-F6CE9B05C8FF}" srcId="{31D0D390-96FC-4EC7-8F9B-E2798A26A630}" destId="{2C8F4794-4FA6-489A-B382-4FFAC37D15B9}" srcOrd="0" destOrd="0" parTransId="{A90B9E1D-F0F3-4571-91A0-A0EA785EC97D}" sibTransId="{E4FDBBA8-C997-4323-B8A4-1793CD6C6239}"/>
    <dgm:cxn modelId="{02045B5B-AA58-44EF-B6F9-32150FF28A69}" srcId="{509A0FBD-B75A-41F8-A3DB-4FAEC42121F6}" destId="{64415373-5078-4ED8-8406-D7EE169FC86C}" srcOrd="1" destOrd="0" parTransId="{D67AB45F-D7C3-4737-9D37-4187ED581CA1}" sibTransId="{9B079F3C-2595-4360-B6E2-AD285D17CFA1}"/>
    <dgm:cxn modelId="{82E5B15A-3A60-47E5-990A-8A3F11175424}" type="presParOf" srcId="{91D60B21-AB56-44DB-8097-8BA9B46F71A1}" destId="{2041A87E-B2EF-43E3-90EB-AD8E933040E0}" srcOrd="0" destOrd="0" presId="urn:microsoft.com/office/officeart/2005/8/layout/vList5"/>
    <dgm:cxn modelId="{C91475DE-C45B-4BD2-907E-DC96F385FF6C}" type="presParOf" srcId="{2041A87E-B2EF-43E3-90EB-AD8E933040E0}" destId="{B3DB269F-CB81-4D09-8B31-7E73EAFC3C74}" srcOrd="0" destOrd="0" presId="urn:microsoft.com/office/officeart/2005/8/layout/vList5"/>
    <dgm:cxn modelId="{8096E708-FA4F-4DE0-ABC1-A18905333E4C}" type="presParOf" srcId="{91D60B21-AB56-44DB-8097-8BA9B46F71A1}" destId="{47740383-B15C-4410-8532-B7D0EE683318}" srcOrd="1" destOrd="0" presId="urn:microsoft.com/office/officeart/2005/8/layout/vList5"/>
    <dgm:cxn modelId="{CEA43FF2-19DA-44FB-AA1C-F12CE48734A5}" type="presParOf" srcId="{91D60B21-AB56-44DB-8097-8BA9B46F71A1}" destId="{57054A51-5D9D-4FD6-897F-6A6CA3BD2FEF}" srcOrd="2" destOrd="0" presId="urn:microsoft.com/office/officeart/2005/8/layout/vList5"/>
    <dgm:cxn modelId="{B8266CB4-1E51-4856-9E32-F6265B28B824}" type="presParOf" srcId="{57054A51-5D9D-4FD6-897F-6A6CA3BD2FEF}" destId="{0A53C4DF-3AE9-4DD1-B03D-B14DEFC3B8EF}" srcOrd="0" destOrd="0" presId="urn:microsoft.com/office/officeart/2005/8/layout/vList5"/>
    <dgm:cxn modelId="{5A98D692-AD95-40B1-93B2-D651415CE7DB}" type="presParOf" srcId="{91D60B21-AB56-44DB-8097-8BA9B46F71A1}" destId="{E2DDB9D1-7F9B-44C6-AA7C-3E749D56406F}" srcOrd="3" destOrd="0" presId="urn:microsoft.com/office/officeart/2005/8/layout/vList5"/>
    <dgm:cxn modelId="{34DF049B-C18C-456C-85AF-1621106AED6B}" type="presParOf" srcId="{91D60B21-AB56-44DB-8097-8BA9B46F71A1}" destId="{62335054-3747-4303-A6A0-01CF155E9C79}" srcOrd="4" destOrd="0" presId="urn:microsoft.com/office/officeart/2005/8/layout/vList5"/>
    <dgm:cxn modelId="{0660D45E-069D-4F76-903B-A195391D30EC}" type="presParOf" srcId="{62335054-3747-4303-A6A0-01CF155E9C79}" destId="{E7EF207F-3A21-4933-A907-DD58F860A067}" srcOrd="0" destOrd="0" presId="urn:microsoft.com/office/officeart/2005/8/layout/vList5"/>
    <dgm:cxn modelId="{C8323060-2A4E-410C-8EAA-38A7B18B1C7C}" type="presParOf" srcId="{62335054-3747-4303-A6A0-01CF155E9C79}" destId="{A5E05DBC-E8CF-4974-84E5-F071C4C353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C33347-C025-49BC-AEB8-4A829AA62C64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ED63AAE6-B969-4113-9BBC-556F6AAC8B03}">
      <dgm:prSet phldrT="[Texto]"/>
      <dgm:spPr/>
      <dgm:t>
        <a:bodyPr/>
        <a:lstStyle/>
        <a:p>
          <a:r>
            <a:rPr lang="es-VE" b="1" dirty="0">
              <a:latin typeface="Georgia" pitchFamily="18" charset="0"/>
            </a:rPr>
            <a:t>CRITERIOS DE INCLUSIÓN</a:t>
          </a:r>
        </a:p>
      </dgm:t>
    </dgm:pt>
    <dgm:pt modelId="{2F3699CC-D25C-4E44-9821-34A347BEC7BA}" type="parTrans" cxnId="{19A7608A-AFEA-4B11-8B02-ABEBE7400A5C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A8FA1C5D-0E7B-490E-847A-E8AD2ECE9CC9}" type="sibTrans" cxnId="{19A7608A-AFEA-4B11-8B02-ABEBE7400A5C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1A3F1AFC-CAD3-48F1-911A-677C75D9EAC6}">
      <dgm:prSet phldrT="[Texto]"/>
      <dgm:spPr/>
      <dgm:t>
        <a:bodyPr/>
        <a:lstStyle/>
        <a:p>
          <a:r>
            <a:rPr lang="es-VE" b="1" dirty="0">
              <a:latin typeface="Georgia" pitchFamily="18" charset="0"/>
            </a:rPr>
            <a:t>CRITERIOS DE EXCLUSIÓN</a:t>
          </a:r>
        </a:p>
      </dgm:t>
    </dgm:pt>
    <dgm:pt modelId="{39605AAA-0A6D-4FCC-896C-6B758F3EF6EA}" type="parTrans" cxnId="{B61B4991-6B2F-4A10-B194-9DA443D78FD0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9DE4D7F3-7626-43A9-921A-998711DA030D}" type="sibTrans" cxnId="{B61B4991-6B2F-4A10-B194-9DA443D78FD0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4BE3C211-6A4D-4757-A2AE-F2D3DBD58757}">
      <dgm:prSet phldrT="[Texto]" custT="1"/>
      <dgm:spPr/>
      <dgm:t>
        <a:bodyPr/>
        <a:lstStyle/>
        <a:p>
          <a:pPr algn="l"/>
          <a:r>
            <a:rPr lang="es-VE" sz="2400" b="0" dirty="0">
              <a:effectLst/>
              <a:latin typeface="Georgia" pitchFamily="18" charset="0"/>
            </a:rPr>
            <a:t>FA o Flutter  prevalente. </a:t>
          </a:r>
        </a:p>
      </dgm:t>
    </dgm:pt>
    <dgm:pt modelId="{EC599A73-7224-4C76-A68A-A262799CE5E0}" type="parTrans" cxnId="{73C340A6-2232-451C-9E22-A73ED195279B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8A7055B8-AA1A-45BA-AB0B-2EA0257D064A}" type="sibTrans" cxnId="{73C340A6-2232-451C-9E22-A73ED195279B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BB5D11A6-133D-4A29-9838-AFA0A74796B0}">
      <dgm:prSet phldrT="[Texto]" custT="1"/>
      <dgm:spPr/>
      <dgm:t>
        <a:bodyPr/>
        <a:lstStyle/>
        <a:p>
          <a:pPr algn="l"/>
          <a:r>
            <a:rPr lang="es-VE" sz="2400" b="0" dirty="0">
              <a:effectLst/>
              <a:latin typeface="Georgia" pitchFamily="18" charset="0"/>
            </a:rPr>
            <a:t>Flutter atípico.</a:t>
          </a:r>
        </a:p>
      </dgm:t>
    </dgm:pt>
    <dgm:pt modelId="{D8CE8A88-0969-483F-94C6-5A35649B58D3}" type="parTrans" cxnId="{671F1D0F-F749-4EFB-A020-270CC49C4635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FE1229E8-D55B-406B-A657-CB278112C5EE}" type="sibTrans" cxnId="{671F1D0F-F749-4EFB-A020-270CC49C4635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522E893E-AB79-4A0E-BA0D-775755431A7A}">
      <dgm:prSet phldrT="[Texto]" custT="1"/>
      <dgm:spPr/>
      <dgm:t>
        <a:bodyPr/>
        <a:lstStyle/>
        <a:p>
          <a:r>
            <a:rPr lang="es-VE" sz="2400" b="0" dirty="0">
              <a:effectLst/>
              <a:latin typeface="Georgia" pitchFamily="18" charset="0"/>
            </a:rPr>
            <a:t>Grupo referente </a:t>
          </a:r>
        </a:p>
      </dgm:t>
    </dgm:pt>
    <dgm:pt modelId="{C5BED996-057B-4054-B959-8D11B2FAC9E5}" type="parTrans" cxnId="{9D370F3D-5930-42DB-BCD6-7F9BB8A37121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82FAAABA-77F6-4433-A45C-0CA3A9DBAC30}" type="sibTrans" cxnId="{9D370F3D-5930-42DB-BCD6-7F9BB8A37121}">
      <dgm:prSet/>
      <dgm:spPr/>
      <dgm:t>
        <a:bodyPr/>
        <a:lstStyle/>
        <a:p>
          <a:endParaRPr lang="es-VE">
            <a:latin typeface="Georgia" pitchFamily="18" charset="0"/>
          </a:endParaRPr>
        </a:p>
      </dgm:t>
    </dgm:pt>
    <dgm:pt modelId="{B017FADB-0D8E-46F5-A820-9AF0EEF8C26D}">
      <dgm:prSet phldrT="[Texto]" custT="1"/>
      <dgm:spPr/>
      <dgm:t>
        <a:bodyPr/>
        <a:lstStyle/>
        <a:p>
          <a:r>
            <a:rPr lang="es-VE" sz="2400" b="0" dirty="0">
              <a:effectLst/>
              <a:latin typeface="Georgia" pitchFamily="18" charset="0"/>
            </a:rPr>
            <a:t>FA o Flutter «incidencia ±2años»  </a:t>
          </a:r>
        </a:p>
      </dgm:t>
    </dgm:pt>
    <dgm:pt modelId="{38BDDAD1-2CF8-40A7-8EC6-B3290AFF3F62}" type="parTrans" cxnId="{DBD1AF09-CFDC-4684-A0C8-41EFE5A2285D}">
      <dgm:prSet/>
      <dgm:spPr/>
      <dgm:t>
        <a:bodyPr/>
        <a:lstStyle/>
        <a:p>
          <a:endParaRPr lang="es-VE"/>
        </a:p>
      </dgm:t>
    </dgm:pt>
    <dgm:pt modelId="{FD89535B-3781-4166-9773-92632FA6235B}" type="sibTrans" cxnId="{DBD1AF09-CFDC-4684-A0C8-41EFE5A2285D}">
      <dgm:prSet/>
      <dgm:spPr/>
      <dgm:t>
        <a:bodyPr/>
        <a:lstStyle/>
        <a:p>
          <a:endParaRPr lang="es-VE"/>
        </a:p>
      </dgm:t>
    </dgm:pt>
    <dgm:pt modelId="{87143B6C-6FC6-460E-A508-B163C4AEDE38}">
      <dgm:prSet phldrT="[Texto]" custT="1"/>
      <dgm:spPr/>
      <dgm:t>
        <a:bodyPr/>
        <a:lstStyle/>
        <a:p>
          <a:pPr algn="l"/>
          <a:endParaRPr lang="es-VE" sz="2400" b="0" dirty="0">
            <a:effectLst/>
            <a:latin typeface="Georgia" pitchFamily="18" charset="0"/>
          </a:endParaRPr>
        </a:p>
      </dgm:t>
    </dgm:pt>
    <dgm:pt modelId="{7F9CB5BC-784F-47EA-AD5C-5D6BE66F47BE}" type="parTrans" cxnId="{6762D6AB-E44F-486D-BA70-BAD821B2FF6A}">
      <dgm:prSet/>
      <dgm:spPr/>
      <dgm:t>
        <a:bodyPr/>
        <a:lstStyle/>
        <a:p>
          <a:endParaRPr lang="es-VE"/>
        </a:p>
      </dgm:t>
    </dgm:pt>
    <dgm:pt modelId="{E4F6CF45-77B3-4E01-982A-CE4E15954089}" type="sibTrans" cxnId="{6762D6AB-E44F-486D-BA70-BAD821B2FF6A}">
      <dgm:prSet/>
      <dgm:spPr/>
      <dgm:t>
        <a:bodyPr/>
        <a:lstStyle/>
        <a:p>
          <a:endParaRPr lang="es-VE"/>
        </a:p>
      </dgm:t>
    </dgm:pt>
    <dgm:pt modelId="{408B5C91-D989-4D9D-B4BD-21D20A803AFF}" type="pres">
      <dgm:prSet presAssocID="{F8C33347-C025-49BC-AEB8-4A829AA62C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6E74734B-D842-491C-8CBA-02163116126C}" type="pres">
      <dgm:prSet presAssocID="{ED63AAE6-B969-4113-9BBC-556F6AAC8B03}" presName="linNode" presStyleCnt="0"/>
      <dgm:spPr/>
    </dgm:pt>
    <dgm:pt modelId="{9E539CBA-6B33-45B3-8372-2B0C9BE1476B}" type="pres">
      <dgm:prSet presAssocID="{ED63AAE6-B969-4113-9BBC-556F6AAC8B0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900C3F6-E32A-4096-B40B-78E3F08B0508}" type="pres">
      <dgm:prSet presAssocID="{ED63AAE6-B969-4113-9BBC-556F6AAC8B03}" presName="childShp" presStyleLbl="bgAccFollowNode1" presStyleIdx="0" presStyleCnt="2" custLinFactNeighborY="-211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F291158-5CCE-4231-82EF-6F0AC426074B}" type="pres">
      <dgm:prSet presAssocID="{A8FA1C5D-0E7B-490E-847A-E8AD2ECE9CC9}" presName="spacing" presStyleCnt="0"/>
      <dgm:spPr/>
    </dgm:pt>
    <dgm:pt modelId="{5B5BE9D6-8A36-4130-B454-E5CB2AA28667}" type="pres">
      <dgm:prSet presAssocID="{1A3F1AFC-CAD3-48F1-911A-677C75D9EAC6}" presName="linNode" presStyleCnt="0"/>
      <dgm:spPr/>
    </dgm:pt>
    <dgm:pt modelId="{1E2CA4B8-24D8-487A-B910-F40E3B2167AC}" type="pres">
      <dgm:prSet presAssocID="{1A3F1AFC-CAD3-48F1-911A-677C75D9EAC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6AD5D58-F227-40DC-944D-4411EBC4ED66}" type="pres">
      <dgm:prSet presAssocID="{1A3F1AFC-CAD3-48F1-911A-677C75D9EAC6}" presName="childShp" presStyleLbl="bgAccFollowNode1" presStyleIdx="1" presStyleCnt="2" custLinFactNeighborY="-74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F7387F3-BD14-4E28-9B81-835C35674215}" type="presOf" srcId="{ED63AAE6-B969-4113-9BBC-556F6AAC8B03}" destId="{9E539CBA-6B33-45B3-8372-2B0C9BE1476B}" srcOrd="0" destOrd="0" presId="urn:microsoft.com/office/officeart/2005/8/layout/vList6"/>
    <dgm:cxn modelId="{73C340A6-2232-451C-9E22-A73ED195279B}" srcId="{1A3F1AFC-CAD3-48F1-911A-677C75D9EAC6}" destId="{4BE3C211-6A4D-4757-A2AE-F2D3DBD58757}" srcOrd="1" destOrd="0" parTransId="{EC599A73-7224-4C76-A68A-A262799CE5E0}" sibTransId="{8A7055B8-AA1A-45BA-AB0B-2EA0257D064A}"/>
    <dgm:cxn modelId="{64FB1E55-470C-499F-9CE1-17C819A436AB}" type="presOf" srcId="{F8C33347-C025-49BC-AEB8-4A829AA62C64}" destId="{408B5C91-D989-4D9D-B4BD-21D20A803AFF}" srcOrd="0" destOrd="0" presId="urn:microsoft.com/office/officeart/2005/8/layout/vList6"/>
    <dgm:cxn modelId="{CC3AAE2A-DE2B-437D-87AF-841D3A6277B0}" type="presOf" srcId="{B017FADB-0D8E-46F5-A820-9AF0EEF8C26D}" destId="{E900C3F6-E32A-4096-B40B-78E3F08B0508}" srcOrd="0" destOrd="0" presId="urn:microsoft.com/office/officeart/2005/8/layout/vList6"/>
    <dgm:cxn modelId="{B61B4991-6B2F-4A10-B194-9DA443D78FD0}" srcId="{F8C33347-C025-49BC-AEB8-4A829AA62C64}" destId="{1A3F1AFC-CAD3-48F1-911A-677C75D9EAC6}" srcOrd="1" destOrd="0" parTransId="{39605AAA-0A6D-4FCC-896C-6B758F3EF6EA}" sibTransId="{9DE4D7F3-7626-43A9-921A-998711DA030D}"/>
    <dgm:cxn modelId="{9D370F3D-5930-42DB-BCD6-7F9BB8A37121}" srcId="{ED63AAE6-B969-4113-9BBC-556F6AAC8B03}" destId="{522E893E-AB79-4A0E-BA0D-775755431A7A}" srcOrd="1" destOrd="0" parTransId="{C5BED996-057B-4054-B959-8D11B2FAC9E5}" sibTransId="{82FAAABA-77F6-4433-A45C-0CA3A9DBAC30}"/>
    <dgm:cxn modelId="{1710C2B0-656D-4D67-A090-98F54DBB518F}" type="presOf" srcId="{BB5D11A6-133D-4A29-9838-AFA0A74796B0}" destId="{56AD5D58-F227-40DC-944D-4411EBC4ED66}" srcOrd="0" destOrd="2" presId="urn:microsoft.com/office/officeart/2005/8/layout/vList6"/>
    <dgm:cxn modelId="{671F1D0F-F749-4EFB-A020-270CC49C4635}" srcId="{1A3F1AFC-CAD3-48F1-911A-677C75D9EAC6}" destId="{BB5D11A6-133D-4A29-9838-AFA0A74796B0}" srcOrd="2" destOrd="0" parTransId="{D8CE8A88-0969-483F-94C6-5A35649B58D3}" sibTransId="{FE1229E8-D55B-406B-A657-CB278112C5EE}"/>
    <dgm:cxn modelId="{FDC29F58-CF69-45B1-8C3E-7FC4E166CB36}" type="presOf" srcId="{4BE3C211-6A4D-4757-A2AE-F2D3DBD58757}" destId="{56AD5D58-F227-40DC-944D-4411EBC4ED66}" srcOrd="0" destOrd="1" presId="urn:microsoft.com/office/officeart/2005/8/layout/vList6"/>
    <dgm:cxn modelId="{DBD1AF09-CFDC-4684-A0C8-41EFE5A2285D}" srcId="{ED63AAE6-B969-4113-9BBC-556F6AAC8B03}" destId="{B017FADB-0D8E-46F5-A820-9AF0EEF8C26D}" srcOrd="0" destOrd="0" parTransId="{38BDDAD1-2CF8-40A7-8EC6-B3290AFF3F62}" sibTransId="{FD89535B-3781-4166-9773-92632FA6235B}"/>
    <dgm:cxn modelId="{19A7608A-AFEA-4B11-8B02-ABEBE7400A5C}" srcId="{F8C33347-C025-49BC-AEB8-4A829AA62C64}" destId="{ED63AAE6-B969-4113-9BBC-556F6AAC8B03}" srcOrd="0" destOrd="0" parTransId="{2F3699CC-D25C-4E44-9821-34A347BEC7BA}" sibTransId="{A8FA1C5D-0E7B-490E-847A-E8AD2ECE9CC9}"/>
    <dgm:cxn modelId="{6762D6AB-E44F-486D-BA70-BAD821B2FF6A}" srcId="{1A3F1AFC-CAD3-48F1-911A-677C75D9EAC6}" destId="{87143B6C-6FC6-460E-A508-B163C4AEDE38}" srcOrd="0" destOrd="0" parTransId="{7F9CB5BC-784F-47EA-AD5C-5D6BE66F47BE}" sibTransId="{E4F6CF45-77B3-4E01-982A-CE4E15954089}"/>
    <dgm:cxn modelId="{8884863D-AD9A-437F-A7B7-78E584A87686}" type="presOf" srcId="{522E893E-AB79-4A0E-BA0D-775755431A7A}" destId="{E900C3F6-E32A-4096-B40B-78E3F08B0508}" srcOrd="0" destOrd="1" presId="urn:microsoft.com/office/officeart/2005/8/layout/vList6"/>
    <dgm:cxn modelId="{2AD530D7-4F2B-4FCE-B6C5-DA33C8FCD952}" type="presOf" srcId="{87143B6C-6FC6-460E-A508-B163C4AEDE38}" destId="{56AD5D58-F227-40DC-944D-4411EBC4ED66}" srcOrd="0" destOrd="0" presId="urn:microsoft.com/office/officeart/2005/8/layout/vList6"/>
    <dgm:cxn modelId="{4B6FB907-2D97-4F94-8F91-E33B2B8BBC1B}" type="presOf" srcId="{1A3F1AFC-CAD3-48F1-911A-677C75D9EAC6}" destId="{1E2CA4B8-24D8-487A-B910-F40E3B2167AC}" srcOrd="0" destOrd="0" presId="urn:microsoft.com/office/officeart/2005/8/layout/vList6"/>
    <dgm:cxn modelId="{84BF9FEC-9863-481A-8769-99675EDF8388}" type="presParOf" srcId="{408B5C91-D989-4D9D-B4BD-21D20A803AFF}" destId="{6E74734B-D842-491C-8CBA-02163116126C}" srcOrd="0" destOrd="0" presId="urn:microsoft.com/office/officeart/2005/8/layout/vList6"/>
    <dgm:cxn modelId="{18C9DD6D-0820-49FE-83C2-2BE82F5CE473}" type="presParOf" srcId="{6E74734B-D842-491C-8CBA-02163116126C}" destId="{9E539CBA-6B33-45B3-8372-2B0C9BE1476B}" srcOrd="0" destOrd="0" presId="urn:microsoft.com/office/officeart/2005/8/layout/vList6"/>
    <dgm:cxn modelId="{D4785CE8-C537-4757-8546-312A5E6CB705}" type="presParOf" srcId="{6E74734B-D842-491C-8CBA-02163116126C}" destId="{E900C3F6-E32A-4096-B40B-78E3F08B0508}" srcOrd="1" destOrd="0" presId="urn:microsoft.com/office/officeart/2005/8/layout/vList6"/>
    <dgm:cxn modelId="{E1CC3A05-9E3A-4F11-87A4-D2652CF704D9}" type="presParOf" srcId="{408B5C91-D989-4D9D-B4BD-21D20A803AFF}" destId="{4F291158-5CCE-4231-82EF-6F0AC426074B}" srcOrd="1" destOrd="0" presId="urn:microsoft.com/office/officeart/2005/8/layout/vList6"/>
    <dgm:cxn modelId="{613FEB48-6F7F-4632-AD1A-AE4B924C86BD}" type="presParOf" srcId="{408B5C91-D989-4D9D-B4BD-21D20A803AFF}" destId="{5B5BE9D6-8A36-4130-B454-E5CB2AA28667}" srcOrd="2" destOrd="0" presId="urn:microsoft.com/office/officeart/2005/8/layout/vList6"/>
    <dgm:cxn modelId="{AFEA96E1-AB88-4347-854D-2EE7FBCCB899}" type="presParOf" srcId="{5B5BE9D6-8A36-4130-B454-E5CB2AA28667}" destId="{1E2CA4B8-24D8-487A-B910-F40E3B2167AC}" srcOrd="0" destOrd="0" presId="urn:microsoft.com/office/officeart/2005/8/layout/vList6"/>
    <dgm:cxn modelId="{6DA8C464-BDB3-4BBC-AD6B-06BC1E5834B5}" type="presParOf" srcId="{5B5BE9D6-8A36-4130-B454-E5CB2AA28667}" destId="{56AD5D58-F227-40DC-944D-4411EBC4ED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E48796-8132-45C6-9CAE-51E4381AFEAF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D8350571-A21C-4599-8972-82C210D9973B}">
      <dgm:prSet phldrT="[Texto]" custT="1"/>
      <dgm:spPr/>
      <dgm:t>
        <a:bodyPr/>
        <a:lstStyle/>
        <a:p>
          <a:r>
            <a:rPr lang="es-V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FA: ausencia de  actividad auricular organizada, con una respuesta ventricular irregular. </a:t>
          </a:r>
        </a:p>
      </dgm:t>
    </dgm:pt>
    <dgm:pt modelId="{F3D37446-DF69-4C3F-9B23-77756D4E3D29}" type="parTrans" cxnId="{EE94EC7D-5AC6-49B0-B5E4-CCC543BC02A6}">
      <dgm:prSet/>
      <dgm:spPr/>
      <dgm:t>
        <a:bodyPr/>
        <a:lstStyle/>
        <a:p>
          <a:endParaRPr lang="es-VE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41F58-C51D-4A61-95CE-E224E9602810}" type="sibTrans" cxnId="{EE94EC7D-5AC6-49B0-B5E4-CCC543BC02A6}">
      <dgm:prSet/>
      <dgm:spPr/>
      <dgm:t>
        <a:bodyPr/>
        <a:lstStyle/>
        <a:p>
          <a:endParaRPr lang="es-VE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08A7A-D897-483D-9D9A-47ED8AB92530}">
      <dgm:prSet phldrT="[Texto]" custT="1"/>
      <dgm:spPr/>
      <dgm:t>
        <a:bodyPr/>
        <a:lstStyle/>
        <a:p>
          <a:r>
            <a:rPr lang="es-V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Flutter  Típico: actividad auricular discreta, organizada . Presencia de patrón de dientes de sierra «ondas F» Fr de 240 a 340 lpm. </a:t>
          </a:r>
        </a:p>
      </dgm:t>
    </dgm:pt>
    <dgm:pt modelId="{5D0A3161-90C5-4042-AE03-848E723234F0}" type="parTrans" cxnId="{051A3C9D-B72B-4B09-8B45-CDDF5610D2EF}">
      <dgm:prSet/>
      <dgm:spPr/>
      <dgm:t>
        <a:bodyPr/>
        <a:lstStyle/>
        <a:p>
          <a:endParaRPr lang="es-VE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F3CD12-C12F-4FAB-8899-44651D180317}" type="sibTrans" cxnId="{051A3C9D-B72B-4B09-8B45-CDDF5610D2EF}">
      <dgm:prSet/>
      <dgm:spPr/>
      <dgm:t>
        <a:bodyPr/>
        <a:lstStyle/>
        <a:p>
          <a:endParaRPr lang="es-VE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A21140-7B05-4E6A-89F4-2F78E7640C8C}" type="pres">
      <dgm:prSet presAssocID="{3EE48796-8132-45C6-9CAE-51E4381AFE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D4C2F94-25A4-4B37-B0FD-5F0BDD35EF3C}" type="pres">
      <dgm:prSet presAssocID="{D8350571-A21C-4599-8972-82C210D997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D2777F-3FE7-4142-BA57-0AD0B74434EA}" type="pres">
      <dgm:prSet presAssocID="{4F941F58-C51D-4A61-95CE-E224E9602810}" presName="sibTrans" presStyleLbl="sibTrans2D1" presStyleIdx="0" presStyleCnt="1"/>
      <dgm:spPr/>
      <dgm:t>
        <a:bodyPr/>
        <a:lstStyle/>
        <a:p>
          <a:endParaRPr lang="es-VE"/>
        </a:p>
      </dgm:t>
    </dgm:pt>
    <dgm:pt modelId="{7F9FB1C4-94A4-4A26-B822-79ECB6522C18}" type="pres">
      <dgm:prSet presAssocID="{4F941F58-C51D-4A61-95CE-E224E9602810}" presName="connectorText" presStyleLbl="sibTrans2D1" presStyleIdx="0" presStyleCnt="1"/>
      <dgm:spPr/>
      <dgm:t>
        <a:bodyPr/>
        <a:lstStyle/>
        <a:p>
          <a:endParaRPr lang="es-VE"/>
        </a:p>
      </dgm:t>
    </dgm:pt>
    <dgm:pt modelId="{78DBAB28-EB76-4145-A74B-550E6A405EB2}" type="pres">
      <dgm:prSet presAssocID="{E4A08A7A-D897-483D-9D9A-47ED8AB925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9D88F78-BE18-45AB-B6E7-A0D17C25173A}" type="presOf" srcId="{3EE48796-8132-45C6-9CAE-51E4381AFEAF}" destId="{81A21140-7B05-4E6A-89F4-2F78E7640C8C}" srcOrd="0" destOrd="0" presId="urn:microsoft.com/office/officeart/2005/8/layout/process1"/>
    <dgm:cxn modelId="{EE94EC7D-5AC6-49B0-B5E4-CCC543BC02A6}" srcId="{3EE48796-8132-45C6-9CAE-51E4381AFEAF}" destId="{D8350571-A21C-4599-8972-82C210D9973B}" srcOrd="0" destOrd="0" parTransId="{F3D37446-DF69-4C3F-9B23-77756D4E3D29}" sibTransId="{4F941F58-C51D-4A61-95CE-E224E9602810}"/>
    <dgm:cxn modelId="{8F026583-841E-41BB-BE32-4797D9243151}" type="presOf" srcId="{E4A08A7A-D897-483D-9D9A-47ED8AB92530}" destId="{78DBAB28-EB76-4145-A74B-550E6A405EB2}" srcOrd="0" destOrd="0" presId="urn:microsoft.com/office/officeart/2005/8/layout/process1"/>
    <dgm:cxn modelId="{2117C846-2689-42F2-B92B-6E3213CF49D5}" type="presOf" srcId="{4F941F58-C51D-4A61-95CE-E224E9602810}" destId="{17D2777F-3FE7-4142-BA57-0AD0B74434EA}" srcOrd="0" destOrd="0" presId="urn:microsoft.com/office/officeart/2005/8/layout/process1"/>
    <dgm:cxn modelId="{08552CB8-5C91-4517-8F1F-D09E52C9D76A}" type="presOf" srcId="{D8350571-A21C-4599-8972-82C210D9973B}" destId="{3D4C2F94-25A4-4B37-B0FD-5F0BDD35EF3C}" srcOrd="0" destOrd="0" presId="urn:microsoft.com/office/officeart/2005/8/layout/process1"/>
    <dgm:cxn modelId="{06AA5DAF-7E57-48A4-BA33-22D006C3D269}" type="presOf" srcId="{4F941F58-C51D-4A61-95CE-E224E9602810}" destId="{7F9FB1C4-94A4-4A26-B822-79ECB6522C18}" srcOrd="1" destOrd="0" presId="urn:microsoft.com/office/officeart/2005/8/layout/process1"/>
    <dgm:cxn modelId="{051A3C9D-B72B-4B09-8B45-CDDF5610D2EF}" srcId="{3EE48796-8132-45C6-9CAE-51E4381AFEAF}" destId="{E4A08A7A-D897-483D-9D9A-47ED8AB92530}" srcOrd="1" destOrd="0" parTransId="{5D0A3161-90C5-4042-AE03-848E723234F0}" sibTransId="{66F3CD12-C12F-4FAB-8899-44651D180317}"/>
    <dgm:cxn modelId="{25BD5433-64B8-4C4C-A831-2F07ECC5572E}" type="presParOf" srcId="{81A21140-7B05-4E6A-89F4-2F78E7640C8C}" destId="{3D4C2F94-25A4-4B37-B0FD-5F0BDD35EF3C}" srcOrd="0" destOrd="0" presId="urn:microsoft.com/office/officeart/2005/8/layout/process1"/>
    <dgm:cxn modelId="{07CDBD30-A878-4E99-B5B5-3D0011C9BE78}" type="presParOf" srcId="{81A21140-7B05-4E6A-89F4-2F78E7640C8C}" destId="{17D2777F-3FE7-4142-BA57-0AD0B74434EA}" srcOrd="1" destOrd="0" presId="urn:microsoft.com/office/officeart/2005/8/layout/process1"/>
    <dgm:cxn modelId="{3D2DBFF9-E5D5-4BF7-B49B-47567B6FCF3C}" type="presParOf" srcId="{17D2777F-3FE7-4142-BA57-0AD0B74434EA}" destId="{7F9FB1C4-94A4-4A26-B822-79ECB6522C18}" srcOrd="0" destOrd="0" presId="urn:microsoft.com/office/officeart/2005/8/layout/process1"/>
    <dgm:cxn modelId="{2AD9C8FC-BEA4-48B9-B662-61F5D38DFDD8}" type="presParOf" srcId="{81A21140-7B05-4E6A-89F4-2F78E7640C8C}" destId="{78DBAB28-EB76-4145-A74B-550E6A405EB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FAF7CC-5715-4234-9012-93DB96C6F193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30F891FD-BCE9-44EA-809A-6EC181BF07C9}">
      <dgm:prSet custT="1"/>
      <dgm:spPr/>
      <dgm:t>
        <a:bodyPr/>
        <a:lstStyle/>
        <a:p>
          <a:r>
            <a:rPr lang="es-VE" sz="1600" b="1" dirty="0"/>
            <a:t>Relacionan las covariables clínicas con fumar, consumo de alcohol, IMC, FC, intervalo PR,  diabetes, PAS, </a:t>
          </a:r>
          <a:r>
            <a:rPr lang="es-VE" sz="1600" b="1" dirty="0" err="1"/>
            <a:t>TtO</a:t>
          </a:r>
          <a:r>
            <a:rPr lang="es-VE" sz="1600" b="1" dirty="0"/>
            <a:t> de  HTA, EVC, IM e historia de  IC; ajustadas por edad y sexo.</a:t>
          </a:r>
        </a:p>
      </dgm:t>
    </dgm:pt>
    <dgm:pt modelId="{7FBD766C-AD2D-4CA9-A6C7-7D0147E36D0E}" type="parTrans" cxnId="{2B14D940-C8C2-476E-BDDE-C6AC8ECE22A4}">
      <dgm:prSet/>
      <dgm:spPr/>
      <dgm:t>
        <a:bodyPr/>
        <a:lstStyle/>
        <a:p>
          <a:endParaRPr lang="es-VE" sz="1600"/>
        </a:p>
      </dgm:t>
    </dgm:pt>
    <dgm:pt modelId="{E39B6788-3200-46C2-A716-E3737FBDF4C8}" type="sibTrans" cxnId="{2B14D940-C8C2-476E-BDDE-C6AC8ECE22A4}">
      <dgm:prSet custT="1"/>
      <dgm:spPr/>
      <dgm:t>
        <a:bodyPr/>
        <a:lstStyle/>
        <a:p>
          <a:endParaRPr lang="es-VE" sz="1200"/>
        </a:p>
      </dgm:t>
    </dgm:pt>
    <dgm:pt modelId="{08A4A651-5CA1-4EAC-8C5A-733DFE30377B}">
      <dgm:prSet custT="1"/>
      <dgm:spPr/>
      <dgm:t>
        <a:bodyPr/>
        <a:lstStyle/>
        <a:p>
          <a:r>
            <a:rPr lang="es-VE" sz="1600" b="1" dirty="0"/>
            <a:t>Compararon los factores de riesgo : Flutter con el Referente y de FA.</a:t>
          </a:r>
        </a:p>
      </dgm:t>
    </dgm:pt>
    <dgm:pt modelId="{261E7A9F-4292-423E-8D04-022277B8DF22}" type="parTrans" cxnId="{E469E74C-7F09-47CF-9936-AD52B5BEF117}">
      <dgm:prSet/>
      <dgm:spPr/>
      <dgm:t>
        <a:bodyPr/>
        <a:lstStyle/>
        <a:p>
          <a:endParaRPr lang="es-VE" sz="1600"/>
        </a:p>
      </dgm:t>
    </dgm:pt>
    <dgm:pt modelId="{926F1517-9AEF-4165-BA58-88B4150B98B9}" type="sibTrans" cxnId="{E469E74C-7F09-47CF-9936-AD52B5BEF117}">
      <dgm:prSet custT="1"/>
      <dgm:spPr/>
      <dgm:t>
        <a:bodyPr/>
        <a:lstStyle/>
        <a:p>
          <a:endParaRPr lang="es-VE" sz="1200"/>
        </a:p>
      </dgm:t>
    </dgm:pt>
    <dgm:pt modelId="{C5B33FDB-ADC9-4F3E-A9B2-52F240E6317E}">
      <dgm:prSet custT="1"/>
      <dgm:spPr/>
      <dgm:t>
        <a:bodyPr/>
        <a:lstStyle/>
        <a:p>
          <a:r>
            <a:rPr lang="es-VE" sz="1600" b="1" dirty="0"/>
            <a:t>Relacionan el Flutter con los resultados de FA posterior, IM, IC, ECV, y la mortalidad por todas las causas, ajustado por edad y sexo. </a:t>
          </a:r>
        </a:p>
      </dgm:t>
    </dgm:pt>
    <dgm:pt modelId="{63572E25-E96F-45AC-9459-EAD6B1933539}" type="parTrans" cxnId="{FB4E0DEE-AB80-47F0-8B9D-43D6D06FE023}">
      <dgm:prSet/>
      <dgm:spPr/>
      <dgm:t>
        <a:bodyPr/>
        <a:lstStyle/>
        <a:p>
          <a:endParaRPr lang="es-VE" sz="1600"/>
        </a:p>
      </dgm:t>
    </dgm:pt>
    <dgm:pt modelId="{6AB43163-0284-4565-A411-65F452E92CF1}" type="sibTrans" cxnId="{FB4E0DEE-AB80-47F0-8B9D-43D6D06FE023}">
      <dgm:prSet/>
      <dgm:spPr/>
      <dgm:t>
        <a:bodyPr/>
        <a:lstStyle/>
        <a:p>
          <a:endParaRPr lang="es-VE" sz="1600"/>
        </a:p>
      </dgm:t>
    </dgm:pt>
    <dgm:pt modelId="{DF8C5CB8-2747-4F4A-AD0F-AB3CF6BC3706}" type="pres">
      <dgm:prSet presAssocID="{37FAF7CC-5715-4234-9012-93DB96C6F193}" presName="Name0" presStyleCnt="0">
        <dgm:presLayoutVars>
          <dgm:dir/>
          <dgm:resizeHandles val="exact"/>
        </dgm:presLayoutVars>
      </dgm:prSet>
      <dgm:spPr/>
    </dgm:pt>
    <dgm:pt modelId="{42F23A53-6AF3-4F8B-AD1C-59333864215E}" type="pres">
      <dgm:prSet presAssocID="{30F891FD-BCE9-44EA-809A-6EC181BF07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A56E860-AE25-4E74-98CD-742F89BFEF2B}" type="pres">
      <dgm:prSet presAssocID="{E39B6788-3200-46C2-A716-E3737FBDF4C8}" presName="sibTrans" presStyleLbl="sibTrans2D1" presStyleIdx="0" presStyleCnt="2"/>
      <dgm:spPr/>
      <dgm:t>
        <a:bodyPr/>
        <a:lstStyle/>
        <a:p>
          <a:endParaRPr lang="es-VE"/>
        </a:p>
      </dgm:t>
    </dgm:pt>
    <dgm:pt modelId="{FA4CF6AE-2E1B-4712-B286-E41C5BFE7421}" type="pres">
      <dgm:prSet presAssocID="{E39B6788-3200-46C2-A716-E3737FBDF4C8}" presName="connectorText" presStyleLbl="sibTrans2D1" presStyleIdx="0" presStyleCnt="2"/>
      <dgm:spPr/>
      <dgm:t>
        <a:bodyPr/>
        <a:lstStyle/>
        <a:p>
          <a:endParaRPr lang="es-VE"/>
        </a:p>
      </dgm:t>
    </dgm:pt>
    <dgm:pt modelId="{6F51758B-72E9-494F-B517-51D091014A5A}" type="pres">
      <dgm:prSet presAssocID="{08A4A651-5CA1-4EAC-8C5A-733DFE3037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108D83B-20B1-4056-807D-20BC1668A8B9}" type="pres">
      <dgm:prSet presAssocID="{926F1517-9AEF-4165-BA58-88B4150B98B9}" presName="sibTrans" presStyleLbl="sibTrans2D1" presStyleIdx="1" presStyleCnt="2"/>
      <dgm:spPr/>
      <dgm:t>
        <a:bodyPr/>
        <a:lstStyle/>
        <a:p>
          <a:endParaRPr lang="es-VE"/>
        </a:p>
      </dgm:t>
    </dgm:pt>
    <dgm:pt modelId="{EBBAB97D-4445-4A03-B761-7DF092B2A4CE}" type="pres">
      <dgm:prSet presAssocID="{926F1517-9AEF-4165-BA58-88B4150B98B9}" presName="connectorText" presStyleLbl="sibTrans2D1" presStyleIdx="1" presStyleCnt="2"/>
      <dgm:spPr/>
      <dgm:t>
        <a:bodyPr/>
        <a:lstStyle/>
        <a:p>
          <a:endParaRPr lang="es-VE"/>
        </a:p>
      </dgm:t>
    </dgm:pt>
    <dgm:pt modelId="{5B7A7691-E62F-4F84-B97F-44BB302C83D4}" type="pres">
      <dgm:prSet presAssocID="{C5B33FDB-ADC9-4F3E-A9B2-52F240E631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B14D940-C8C2-476E-BDDE-C6AC8ECE22A4}" srcId="{37FAF7CC-5715-4234-9012-93DB96C6F193}" destId="{30F891FD-BCE9-44EA-809A-6EC181BF07C9}" srcOrd="0" destOrd="0" parTransId="{7FBD766C-AD2D-4CA9-A6C7-7D0147E36D0E}" sibTransId="{E39B6788-3200-46C2-A716-E3737FBDF4C8}"/>
    <dgm:cxn modelId="{628A8E0D-DC3A-4199-B380-D20AF9406800}" type="presOf" srcId="{30F891FD-BCE9-44EA-809A-6EC181BF07C9}" destId="{42F23A53-6AF3-4F8B-AD1C-59333864215E}" srcOrd="0" destOrd="0" presId="urn:microsoft.com/office/officeart/2005/8/layout/process1"/>
    <dgm:cxn modelId="{3A6E80D0-1959-42E5-9194-EE8C1630B841}" type="presOf" srcId="{C5B33FDB-ADC9-4F3E-A9B2-52F240E6317E}" destId="{5B7A7691-E62F-4F84-B97F-44BB302C83D4}" srcOrd="0" destOrd="0" presId="urn:microsoft.com/office/officeart/2005/8/layout/process1"/>
    <dgm:cxn modelId="{E469E74C-7F09-47CF-9936-AD52B5BEF117}" srcId="{37FAF7CC-5715-4234-9012-93DB96C6F193}" destId="{08A4A651-5CA1-4EAC-8C5A-733DFE30377B}" srcOrd="1" destOrd="0" parTransId="{261E7A9F-4292-423E-8D04-022277B8DF22}" sibTransId="{926F1517-9AEF-4165-BA58-88B4150B98B9}"/>
    <dgm:cxn modelId="{EF5BCCA9-51F6-4AB4-83C8-2651BB2588D1}" type="presOf" srcId="{E39B6788-3200-46C2-A716-E3737FBDF4C8}" destId="{2A56E860-AE25-4E74-98CD-742F89BFEF2B}" srcOrd="0" destOrd="0" presId="urn:microsoft.com/office/officeart/2005/8/layout/process1"/>
    <dgm:cxn modelId="{FB4E0DEE-AB80-47F0-8B9D-43D6D06FE023}" srcId="{37FAF7CC-5715-4234-9012-93DB96C6F193}" destId="{C5B33FDB-ADC9-4F3E-A9B2-52F240E6317E}" srcOrd="2" destOrd="0" parTransId="{63572E25-E96F-45AC-9459-EAD6B1933539}" sibTransId="{6AB43163-0284-4565-A411-65F452E92CF1}"/>
    <dgm:cxn modelId="{0D3FE29D-C04E-401C-9C2B-8911F17786C3}" type="presOf" srcId="{08A4A651-5CA1-4EAC-8C5A-733DFE30377B}" destId="{6F51758B-72E9-494F-B517-51D091014A5A}" srcOrd="0" destOrd="0" presId="urn:microsoft.com/office/officeart/2005/8/layout/process1"/>
    <dgm:cxn modelId="{E1D1E5C8-6425-4C7C-8368-263C01405F0E}" type="presOf" srcId="{926F1517-9AEF-4165-BA58-88B4150B98B9}" destId="{7108D83B-20B1-4056-807D-20BC1668A8B9}" srcOrd="0" destOrd="0" presId="urn:microsoft.com/office/officeart/2005/8/layout/process1"/>
    <dgm:cxn modelId="{D03E390A-2AE0-45D4-BDD8-71FA861560FE}" type="presOf" srcId="{E39B6788-3200-46C2-A716-E3737FBDF4C8}" destId="{FA4CF6AE-2E1B-4712-B286-E41C5BFE7421}" srcOrd="1" destOrd="0" presId="urn:microsoft.com/office/officeart/2005/8/layout/process1"/>
    <dgm:cxn modelId="{ECFA9DF6-54C9-494D-8079-80E7002A873F}" type="presOf" srcId="{37FAF7CC-5715-4234-9012-93DB96C6F193}" destId="{DF8C5CB8-2747-4F4A-AD0F-AB3CF6BC3706}" srcOrd="0" destOrd="0" presId="urn:microsoft.com/office/officeart/2005/8/layout/process1"/>
    <dgm:cxn modelId="{E573D168-4432-4E15-8978-4392B256B0F3}" type="presOf" srcId="{926F1517-9AEF-4165-BA58-88B4150B98B9}" destId="{EBBAB97D-4445-4A03-B761-7DF092B2A4CE}" srcOrd="1" destOrd="0" presId="urn:microsoft.com/office/officeart/2005/8/layout/process1"/>
    <dgm:cxn modelId="{DA4376A0-E4BE-4EEE-9E3C-DC05CF22EBCB}" type="presParOf" srcId="{DF8C5CB8-2747-4F4A-AD0F-AB3CF6BC3706}" destId="{42F23A53-6AF3-4F8B-AD1C-59333864215E}" srcOrd="0" destOrd="0" presId="urn:microsoft.com/office/officeart/2005/8/layout/process1"/>
    <dgm:cxn modelId="{39AB9C15-23FC-43A5-B1FB-9769089A61CE}" type="presParOf" srcId="{DF8C5CB8-2747-4F4A-AD0F-AB3CF6BC3706}" destId="{2A56E860-AE25-4E74-98CD-742F89BFEF2B}" srcOrd="1" destOrd="0" presId="urn:microsoft.com/office/officeart/2005/8/layout/process1"/>
    <dgm:cxn modelId="{4AB2F2AF-0BFB-462A-B1AF-28AC78C80CDA}" type="presParOf" srcId="{2A56E860-AE25-4E74-98CD-742F89BFEF2B}" destId="{FA4CF6AE-2E1B-4712-B286-E41C5BFE7421}" srcOrd="0" destOrd="0" presId="urn:microsoft.com/office/officeart/2005/8/layout/process1"/>
    <dgm:cxn modelId="{38CCC39D-565D-4BE3-AFAC-6C80BA3DC57E}" type="presParOf" srcId="{DF8C5CB8-2747-4F4A-AD0F-AB3CF6BC3706}" destId="{6F51758B-72E9-494F-B517-51D091014A5A}" srcOrd="2" destOrd="0" presId="urn:microsoft.com/office/officeart/2005/8/layout/process1"/>
    <dgm:cxn modelId="{A755BA0E-C8CD-4A56-9F5D-AB850ACE83CB}" type="presParOf" srcId="{DF8C5CB8-2747-4F4A-AD0F-AB3CF6BC3706}" destId="{7108D83B-20B1-4056-807D-20BC1668A8B9}" srcOrd="3" destOrd="0" presId="urn:microsoft.com/office/officeart/2005/8/layout/process1"/>
    <dgm:cxn modelId="{ABFD2D2B-CEFC-4328-A70B-2B75AF91F401}" type="presParOf" srcId="{7108D83B-20B1-4056-807D-20BC1668A8B9}" destId="{EBBAB97D-4445-4A03-B761-7DF092B2A4CE}" srcOrd="0" destOrd="0" presId="urn:microsoft.com/office/officeart/2005/8/layout/process1"/>
    <dgm:cxn modelId="{E5946F66-AB50-4A83-B31D-F3D963D467EC}" type="presParOf" srcId="{DF8C5CB8-2747-4F4A-AD0F-AB3CF6BC3706}" destId="{5B7A7691-E62F-4F84-B97F-44BB302C83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C7A2-C07B-4B70-8F9D-7C23DE8ED23E}">
      <dsp:nvSpPr>
        <dsp:cNvPr id="0" name=""/>
        <dsp:cNvSpPr/>
      </dsp:nvSpPr>
      <dsp:spPr>
        <a:xfrm>
          <a:off x="0" y="0"/>
          <a:ext cx="7247045" cy="14952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  <a:effectLst/>
              <a:latin typeface="Georgia" pitchFamily="18" charset="0"/>
            </a:rPr>
            <a:t>El Flutter Auricular se ha combinado con la FA en los principales estudios epidemiológicos, (el estudio del corazón de </a:t>
          </a:r>
          <a:r>
            <a:rPr lang="es-VE" sz="1400" b="1" u="none" kern="1200" dirty="0">
              <a:solidFill>
                <a:schemeClr val="bg1"/>
              </a:solidFill>
              <a:effectLst/>
              <a:latin typeface="Georgia" pitchFamily="18" charset="0"/>
            </a:rPr>
            <a:t>Framingham «FHS»,  Atherosclerosis Risk in Communities «</a:t>
          </a:r>
          <a:r>
            <a:rPr lang="es-VE" sz="1400" b="1" u="sng" kern="1200" dirty="0">
              <a:solidFill>
                <a:schemeClr val="bg1"/>
              </a:solidFill>
              <a:effectLst/>
              <a:latin typeface="Georgia" pitchFamily="18" charset="0"/>
            </a:rPr>
            <a:t>ARIC</a:t>
          </a:r>
          <a:r>
            <a:rPr lang="es-VE" sz="1400" b="1" kern="1200" dirty="0">
              <a:solidFill>
                <a:schemeClr val="bg1"/>
              </a:solidFill>
              <a:effectLst/>
              <a:latin typeface="Georgia" pitchFamily="18" charset="0"/>
            </a:rPr>
            <a:t>»,  y </a:t>
          </a:r>
          <a:r>
            <a:rPr lang="es-VE" sz="1400" b="1" u="sng" kern="1200" dirty="0">
              <a:solidFill>
                <a:schemeClr val="bg1"/>
              </a:solidFill>
              <a:effectLst/>
              <a:latin typeface="Georgia" pitchFamily="18" charset="0"/>
            </a:rPr>
            <a:t>Rotterdam</a:t>
          </a:r>
          <a:r>
            <a:rPr lang="es-VE" sz="1400" b="1" kern="1200" dirty="0">
              <a:solidFill>
                <a:schemeClr val="bg1"/>
              </a:solidFill>
              <a:effectLst/>
              <a:latin typeface="Georgia" pitchFamily="18" charset="0"/>
            </a:rPr>
            <a:t> Study,  ensayos clínicos de la anticoagulación  y agentes antiarrítmicos).  </a:t>
          </a:r>
        </a:p>
      </dsp:txBody>
      <dsp:txXfrm>
        <a:off x="43796" y="43796"/>
        <a:ext cx="5633501" cy="1407706"/>
      </dsp:txXfrm>
    </dsp:sp>
    <dsp:sp modelId="{9B4BA71D-F54D-49A7-9072-5661BD165191}">
      <dsp:nvSpPr>
        <dsp:cNvPr id="0" name=""/>
        <dsp:cNvSpPr/>
      </dsp:nvSpPr>
      <dsp:spPr>
        <a:xfrm>
          <a:off x="639445" y="1744514"/>
          <a:ext cx="7247045" cy="149529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  <a:effectLst/>
              <a:latin typeface="Georgia" pitchFamily="18" charset="0"/>
            </a:rPr>
            <a:t>Una razón probable para la combinación de las arritmias es que el Flutter es menos común que la FA,  y puede ser mal diagnosticada por los médicos. </a:t>
          </a:r>
        </a:p>
      </dsp:txBody>
      <dsp:txXfrm>
        <a:off x="683241" y="1788310"/>
        <a:ext cx="5548064" cy="1407706"/>
      </dsp:txXfrm>
    </dsp:sp>
    <dsp:sp modelId="{95CAEDA5-1C8F-4C50-83B5-ABFD1AA76FB2}">
      <dsp:nvSpPr>
        <dsp:cNvPr id="0" name=""/>
        <dsp:cNvSpPr/>
      </dsp:nvSpPr>
      <dsp:spPr>
        <a:xfrm>
          <a:off x="1278890" y="3489029"/>
          <a:ext cx="7247045" cy="149529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solidFill>
                <a:schemeClr val="bg1"/>
              </a:solidFill>
              <a:effectLst/>
              <a:latin typeface="Georgia" pitchFamily="18" charset="0"/>
            </a:rPr>
            <a:t>El Flutter y la FA tienen mecanismos electrofisiológicos diferentes, pero se pueden producir en el mismo individuo con el tiempo. </a:t>
          </a:r>
        </a:p>
      </dsp:txBody>
      <dsp:txXfrm>
        <a:off x="1322686" y="3532825"/>
        <a:ext cx="5548064" cy="1407706"/>
      </dsp:txXfrm>
    </dsp:sp>
    <dsp:sp modelId="{0E4A7641-CBF6-4A51-876C-BB7EB51BE3A4}">
      <dsp:nvSpPr>
        <dsp:cNvPr id="0" name=""/>
        <dsp:cNvSpPr/>
      </dsp:nvSpPr>
      <dsp:spPr>
        <a:xfrm>
          <a:off x="6275101" y="1133934"/>
          <a:ext cx="971943" cy="97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bg1"/>
            </a:solidFill>
            <a:effectLst/>
            <a:latin typeface="Georgia" pitchFamily="18" charset="0"/>
          </a:endParaRPr>
        </a:p>
      </dsp:txBody>
      <dsp:txXfrm>
        <a:off x="6493788" y="1133934"/>
        <a:ext cx="534569" cy="731387"/>
      </dsp:txXfrm>
    </dsp:sp>
    <dsp:sp modelId="{2F564485-55B6-4C03-B85F-C4D3EEBCCB0B}">
      <dsp:nvSpPr>
        <dsp:cNvPr id="0" name=""/>
        <dsp:cNvSpPr/>
      </dsp:nvSpPr>
      <dsp:spPr>
        <a:xfrm>
          <a:off x="6914546" y="2868480"/>
          <a:ext cx="971943" cy="97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>
            <a:solidFill>
              <a:schemeClr val="bg1"/>
            </a:solidFill>
            <a:effectLst/>
            <a:latin typeface="Georgia" pitchFamily="18" charset="0"/>
          </a:endParaRPr>
        </a:p>
      </dsp:txBody>
      <dsp:txXfrm>
        <a:off x="7133233" y="2868480"/>
        <a:ext cx="534569" cy="731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43D1A-FFD6-4A0E-9A90-4179CCEF728E}">
      <dsp:nvSpPr>
        <dsp:cNvPr id="0" name=""/>
        <dsp:cNvSpPr/>
      </dsp:nvSpPr>
      <dsp:spPr>
        <a:xfrm>
          <a:off x="4458" y="1366331"/>
          <a:ext cx="2027252" cy="7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Flutter Típico </a:t>
          </a:r>
          <a:endParaRPr lang="es-VE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458" y="1366331"/>
        <a:ext cx="2027252" cy="517865"/>
      </dsp:txXfrm>
    </dsp:sp>
    <dsp:sp modelId="{083A52B6-7F11-4BA4-9DE2-05CAB35172DF}">
      <dsp:nvSpPr>
        <dsp:cNvPr id="0" name=""/>
        <dsp:cNvSpPr/>
      </dsp:nvSpPr>
      <dsp:spPr>
        <a:xfrm>
          <a:off x="419678" y="1884196"/>
          <a:ext cx="2027252" cy="196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b="1" kern="1200" dirty="0">
              <a:latin typeface="Georgia" pitchFamily="18" charset="0"/>
            </a:rPr>
            <a:t>un circuito de macro-reentrada que involucra el istmo cavotricuspideo caracterizado por la actividad auricular organizada.  </a:t>
          </a:r>
          <a:endParaRPr lang="es-VE" sz="1400" kern="1200" dirty="0">
            <a:latin typeface="Georgia" pitchFamily="18" charset="0"/>
          </a:endParaRPr>
        </a:p>
      </dsp:txBody>
      <dsp:txXfrm>
        <a:off x="477248" y="1941766"/>
        <a:ext cx="1912112" cy="1850459"/>
      </dsp:txXfrm>
    </dsp:sp>
    <dsp:sp modelId="{E1323626-9612-4148-9895-F8A7CE8B9438}">
      <dsp:nvSpPr>
        <dsp:cNvPr id="0" name=""/>
        <dsp:cNvSpPr/>
      </dsp:nvSpPr>
      <dsp:spPr>
        <a:xfrm>
          <a:off x="2339035" y="1372900"/>
          <a:ext cx="651527" cy="504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kern="1200">
            <a:latin typeface="Georgia" pitchFamily="18" charset="0"/>
          </a:endParaRPr>
        </a:p>
      </dsp:txBody>
      <dsp:txXfrm>
        <a:off x="2339035" y="1473845"/>
        <a:ext cx="500109" cy="302837"/>
      </dsp:txXfrm>
    </dsp:sp>
    <dsp:sp modelId="{04660201-A226-4054-BD2D-AC7E8A415C88}">
      <dsp:nvSpPr>
        <dsp:cNvPr id="0" name=""/>
        <dsp:cNvSpPr/>
      </dsp:nvSpPr>
      <dsp:spPr>
        <a:xfrm>
          <a:off x="3261007" y="1366331"/>
          <a:ext cx="2027252" cy="7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Flutter Atípico </a:t>
          </a:r>
          <a:endParaRPr lang="es-VE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3261007" y="1366331"/>
        <a:ext cx="2027252" cy="517865"/>
      </dsp:txXfrm>
    </dsp:sp>
    <dsp:sp modelId="{9B7EC24C-9CDA-4AAD-9527-579135402A41}">
      <dsp:nvSpPr>
        <dsp:cNvPr id="0" name=""/>
        <dsp:cNvSpPr/>
      </dsp:nvSpPr>
      <dsp:spPr>
        <a:xfrm>
          <a:off x="3676227" y="1884196"/>
          <a:ext cx="2027252" cy="196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b="1" kern="1200" dirty="0">
              <a:latin typeface="Georgia" pitchFamily="18" charset="0"/>
            </a:rPr>
            <a:t>amplia variedad de circuitos de reentrada en la AI o AD (no involucra el istmo cavotricuspideo). </a:t>
          </a:r>
          <a:endParaRPr lang="es-VE" sz="1400" kern="1200" dirty="0">
            <a:latin typeface="Georgia" pitchFamily="18" charset="0"/>
          </a:endParaRPr>
        </a:p>
      </dsp:txBody>
      <dsp:txXfrm>
        <a:off x="3733797" y="1941766"/>
        <a:ext cx="1912112" cy="1850459"/>
      </dsp:txXfrm>
    </dsp:sp>
    <dsp:sp modelId="{47CED370-C827-4ADC-92B1-E57ABA6F7315}">
      <dsp:nvSpPr>
        <dsp:cNvPr id="0" name=""/>
        <dsp:cNvSpPr/>
      </dsp:nvSpPr>
      <dsp:spPr>
        <a:xfrm>
          <a:off x="5595584" y="1372900"/>
          <a:ext cx="651527" cy="504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kern="1200">
            <a:latin typeface="Georgia" pitchFamily="18" charset="0"/>
          </a:endParaRPr>
        </a:p>
      </dsp:txBody>
      <dsp:txXfrm>
        <a:off x="5595584" y="1473845"/>
        <a:ext cx="500109" cy="302837"/>
      </dsp:txXfrm>
    </dsp:sp>
    <dsp:sp modelId="{99B0FE6B-E163-4727-96E7-F19FCD070AD6}">
      <dsp:nvSpPr>
        <dsp:cNvPr id="0" name=""/>
        <dsp:cNvSpPr/>
      </dsp:nvSpPr>
      <dsp:spPr>
        <a:xfrm>
          <a:off x="6517556" y="1366331"/>
          <a:ext cx="2027252" cy="7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Fibrilación Auricular (FA)</a:t>
          </a:r>
        </a:p>
      </dsp:txBody>
      <dsp:txXfrm>
        <a:off x="6517556" y="1366331"/>
        <a:ext cx="2027252" cy="517865"/>
      </dsp:txXfrm>
    </dsp:sp>
    <dsp:sp modelId="{75E898A3-D915-42A9-BD15-C374E06C2DB0}">
      <dsp:nvSpPr>
        <dsp:cNvPr id="0" name=""/>
        <dsp:cNvSpPr/>
      </dsp:nvSpPr>
      <dsp:spPr>
        <a:xfrm>
          <a:off x="6932776" y="1884196"/>
          <a:ext cx="2027252" cy="196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b="1" kern="1200">
              <a:latin typeface="Georgia" pitchFamily="18" charset="0"/>
            </a:rPr>
            <a:t>Es </a:t>
          </a:r>
          <a:r>
            <a:rPr lang="es-VE" sz="1400" b="1" kern="1200" dirty="0">
              <a:latin typeface="Georgia" pitchFamily="18" charset="0"/>
            </a:rPr>
            <a:t>una actividad auricular desordenada </a:t>
          </a:r>
          <a:endParaRPr lang="es-VE" sz="1400" kern="1200" dirty="0">
            <a:latin typeface="Georgia" pitchFamily="18" charset="0"/>
          </a:endParaRPr>
        </a:p>
      </dsp:txBody>
      <dsp:txXfrm>
        <a:off x="6990346" y="1941766"/>
        <a:ext cx="1912112" cy="1850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3735-B58C-46B3-A1FD-D6E2FD3805D0}">
      <dsp:nvSpPr>
        <dsp:cNvPr id="0" name=""/>
        <dsp:cNvSpPr/>
      </dsp:nvSpPr>
      <dsp:spPr>
        <a:xfrm>
          <a:off x="0" y="541843"/>
          <a:ext cx="84969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F033E-CCB5-4ED2-80C2-9819CE4584F1}">
      <dsp:nvSpPr>
        <dsp:cNvPr id="0" name=""/>
        <dsp:cNvSpPr/>
      </dsp:nvSpPr>
      <dsp:spPr>
        <a:xfrm>
          <a:off x="424847" y="25243"/>
          <a:ext cx="6506721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latin typeface="Georgia" pitchFamily="18" charset="0"/>
            </a:rPr>
            <a:t>La hipótesis  de  que  no  habría  diferencia  entre los  factores  de  riesgo  para  el  Flutter  típico  y FA. </a:t>
          </a:r>
        </a:p>
      </dsp:txBody>
      <dsp:txXfrm>
        <a:off x="475284" y="75680"/>
        <a:ext cx="6405847" cy="932326"/>
      </dsp:txXfrm>
    </dsp:sp>
    <dsp:sp modelId="{5D2CD674-CDCA-438C-A278-24AC95247C12}">
      <dsp:nvSpPr>
        <dsp:cNvPr id="0" name=""/>
        <dsp:cNvSpPr/>
      </dsp:nvSpPr>
      <dsp:spPr>
        <a:xfrm>
          <a:off x="0" y="2129444"/>
          <a:ext cx="84969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85DB4-BF65-41EA-B52D-D53C7D8C0CE3}">
      <dsp:nvSpPr>
        <dsp:cNvPr id="0" name=""/>
        <dsp:cNvSpPr/>
      </dsp:nvSpPr>
      <dsp:spPr>
        <a:xfrm>
          <a:off x="424847" y="1612844"/>
          <a:ext cx="6506721" cy="10332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latin typeface="Georgia" pitchFamily="18" charset="0"/>
            </a:rPr>
            <a:t>Postula  que  el  Flutter  se  asocia  con  resultados clínicos  adversos  significativos. </a:t>
          </a:r>
        </a:p>
      </dsp:txBody>
      <dsp:txXfrm>
        <a:off x="475284" y="1663281"/>
        <a:ext cx="6405847" cy="932326"/>
      </dsp:txXfrm>
    </dsp:sp>
    <dsp:sp modelId="{1334E021-0389-4774-9BD8-331A693CC8E1}">
      <dsp:nvSpPr>
        <dsp:cNvPr id="0" name=""/>
        <dsp:cNvSpPr/>
      </dsp:nvSpPr>
      <dsp:spPr>
        <a:xfrm>
          <a:off x="0" y="3717044"/>
          <a:ext cx="84969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CB561-C35E-4779-9C37-E65C2E69A6CF}">
      <dsp:nvSpPr>
        <dsp:cNvPr id="0" name=""/>
        <dsp:cNvSpPr/>
      </dsp:nvSpPr>
      <dsp:spPr>
        <a:xfrm>
          <a:off x="424847" y="3200444"/>
          <a:ext cx="6506721" cy="10332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>
              <a:latin typeface="Georgia" pitchFamily="18" charset="0"/>
            </a:rPr>
            <a:t>Identificar  esta  variación  puede  contribuir al desarrollo  de  tratamientos  dirigidos  a  modificar  el  riesgo  de  Flutter  y  prevenir eventos  asociados.</a:t>
          </a:r>
        </a:p>
      </dsp:txBody>
      <dsp:txXfrm>
        <a:off x="475284" y="3250881"/>
        <a:ext cx="6405847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54D1-25AF-4CD0-B122-136CB1D223AB}">
      <dsp:nvSpPr>
        <dsp:cNvPr id="0" name=""/>
        <dsp:cNvSpPr/>
      </dsp:nvSpPr>
      <dsp:spPr>
        <a:xfrm>
          <a:off x="3042211" y="441"/>
          <a:ext cx="4563318" cy="172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800" kern="1200" dirty="0">
              <a:latin typeface="Georgia" pitchFamily="18" charset="0"/>
            </a:rPr>
            <a:t>IM,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800" kern="1200" dirty="0">
              <a:latin typeface="Georgia" pitchFamily="18" charset="0"/>
            </a:rPr>
            <a:t>IC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800" kern="1200" dirty="0">
              <a:latin typeface="Georgia" pitchFamily="18" charset="0"/>
            </a:rPr>
            <a:t> STROKE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800" kern="1200" dirty="0">
              <a:latin typeface="Georgia" pitchFamily="18" charset="0"/>
            </a:rPr>
            <a:t> MUERTE</a:t>
          </a:r>
        </a:p>
      </dsp:txBody>
      <dsp:txXfrm>
        <a:off x="3042211" y="215701"/>
        <a:ext cx="3917537" cy="1291563"/>
      </dsp:txXfrm>
    </dsp:sp>
    <dsp:sp modelId="{7F13425A-1FA7-4B5A-B1D8-BE18083F0DBD}">
      <dsp:nvSpPr>
        <dsp:cNvPr id="0" name=""/>
        <dsp:cNvSpPr/>
      </dsp:nvSpPr>
      <dsp:spPr>
        <a:xfrm>
          <a:off x="0" y="441"/>
          <a:ext cx="3042212" cy="17220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>
              <a:latin typeface="Georgia" pitchFamily="18" charset="0"/>
            </a:rPr>
            <a:t>PFP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>
              <a:latin typeface="Georgia" pitchFamily="18" charset="0"/>
            </a:rPr>
            <a:t>COMBINADO</a:t>
          </a:r>
        </a:p>
      </dsp:txBody>
      <dsp:txXfrm>
        <a:off x="84065" y="84506"/>
        <a:ext cx="2874082" cy="1553953"/>
      </dsp:txXfrm>
    </dsp:sp>
    <dsp:sp modelId="{B5E143E1-78E2-4579-8ED8-00D77D13A476}">
      <dsp:nvSpPr>
        <dsp:cNvPr id="0" name=""/>
        <dsp:cNvSpPr/>
      </dsp:nvSpPr>
      <dsp:spPr>
        <a:xfrm>
          <a:off x="3042211" y="1894733"/>
          <a:ext cx="4563318" cy="172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800" kern="1200" dirty="0">
            <a:latin typeface="Georgia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800" kern="1200" dirty="0">
            <a:latin typeface="Georgia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kern="1200" dirty="0">
              <a:latin typeface="Georgia" pitchFamily="18" charset="0"/>
            </a:rPr>
            <a:t>FA</a:t>
          </a:r>
        </a:p>
      </dsp:txBody>
      <dsp:txXfrm>
        <a:off x="3042211" y="2109993"/>
        <a:ext cx="3917537" cy="1291563"/>
      </dsp:txXfrm>
    </dsp:sp>
    <dsp:sp modelId="{18FC3927-A7FC-4AF4-99F7-FDE9F6C8A992}">
      <dsp:nvSpPr>
        <dsp:cNvPr id="0" name=""/>
        <dsp:cNvSpPr/>
      </dsp:nvSpPr>
      <dsp:spPr>
        <a:xfrm>
          <a:off x="0" y="1894733"/>
          <a:ext cx="3042212" cy="172208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>
              <a:latin typeface="Georgia" pitchFamily="18" charset="0"/>
            </a:rPr>
            <a:t>PFS</a:t>
          </a:r>
        </a:p>
      </dsp:txBody>
      <dsp:txXfrm>
        <a:off x="84065" y="1978798"/>
        <a:ext cx="2874082" cy="1553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B269F-CB81-4D09-8B31-7E73EAFC3C74}">
      <dsp:nvSpPr>
        <dsp:cNvPr id="0" name=""/>
        <dsp:cNvSpPr/>
      </dsp:nvSpPr>
      <dsp:spPr>
        <a:xfrm>
          <a:off x="4363" y="2051"/>
          <a:ext cx="3217067" cy="17460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000" b="0" kern="1200" dirty="0">
              <a:latin typeface="Georgia" pitchFamily="18" charset="0"/>
            </a:rPr>
            <a:t>Estudio de cohorte epidemiológico longitudinal </a:t>
          </a:r>
        </a:p>
      </dsp:txBody>
      <dsp:txXfrm>
        <a:off x="89596" y="87284"/>
        <a:ext cx="3046601" cy="1575539"/>
      </dsp:txXfrm>
    </dsp:sp>
    <dsp:sp modelId="{0A53C4DF-3AE9-4DD1-B03D-B14DEFC3B8EF}">
      <dsp:nvSpPr>
        <dsp:cNvPr id="0" name=""/>
        <dsp:cNvSpPr/>
      </dsp:nvSpPr>
      <dsp:spPr>
        <a:xfrm>
          <a:off x="4363" y="1835357"/>
          <a:ext cx="3217067" cy="174600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500" kern="1200" dirty="0">
              <a:latin typeface="Georgia" pitchFamily="18" charset="0"/>
            </a:rPr>
            <a:t>Seguimiento de 10 años.</a:t>
          </a:r>
        </a:p>
      </dsp:txBody>
      <dsp:txXfrm>
        <a:off x="89596" y="1920590"/>
        <a:ext cx="3046601" cy="1575539"/>
      </dsp:txXfrm>
    </dsp:sp>
    <dsp:sp modelId="{A5E05DBC-E8CF-4974-84E5-F071C4C353D0}">
      <dsp:nvSpPr>
        <dsp:cNvPr id="0" name=""/>
        <dsp:cNvSpPr/>
      </dsp:nvSpPr>
      <dsp:spPr>
        <a:xfrm rot="5400000">
          <a:off x="5193281" y="1693670"/>
          <a:ext cx="1763661" cy="57136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500" b="1" kern="1200" dirty="0">
              <a:latin typeface="Georgia" pitchFamily="18" charset="0"/>
            </a:rPr>
            <a:t>Cohorte Original y la Offspring del FHS.</a:t>
          </a:r>
          <a:endParaRPr lang="es-VE" sz="2500" kern="1200" dirty="0">
            <a:latin typeface="Georgia" pitchFamily="18" charset="0"/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2500" kern="1200" dirty="0">
            <a:solidFill>
              <a:schemeClr val="tx2">
                <a:lumMod val="75000"/>
              </a:schemeClr>
            </a:solidFill>
            <a:latin typeface="Georgia" pitchFamily="18" charset="0"/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500" b="1" kern="1200" dirty="0">
              <a:latin typeface="Georgia" pitchFamily="18" charset="0"/>
            </a:rPr>
            <a:t>FA, Flutter auricular  y el grupo de referencia.</a:t>
          </a:r>
          <a:endParaRPr lang="es-VE" sz="2500" kern="1200" dirty="0">
            <a:latin typeface="Georgia" pitchFamily="18" charset="0"/>
          </a:endParaRPr>
        </a:p>
      </dsp:txBody>
      <dsp:txXfrm rot="-5400000">
        <a:off x="3218289" y="3754758"/>
        <a:ext cx="5627551" cy="1591471"/>
      </dsp:txXfrm>
    </dsp:sp>
    <dsp:sp modelId="{E7EF207F-3A21-4933-A907-DD58F860A067}">
      <dsp:nvSpPr>
        <dsp:cNvPr id="0" name=""/>
        <dsp:cNvSpPr/>
      </dsp:nvSpPr>
      <dsp:spPr>
        <a:xfrm>
          <a:off x="4363" y="3677491"/>
          <a:ext cx="3213925" cy="174600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500" kern="1200" dirty="0">
              <a:latin typeface="Georgia" pitchFamily="18" charset="0"/>
            </a:rPr>
            <a:t>Participantes</a:t>
          </a:r>
        </a:p>
      </dsp:txBody>
      <dsp:txXfrm>
        <a:off x="89596" y="3762724"/>
        <a:ext cx="3043459" cy="157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0C3F6-E32A-4096-B40B-78E3F08B0508}">
      <dsp:nvSpPr>
        <dsp:cNvPr id="0" name=""/>
        <dsp:cNvSpPr/>
      </dsp:nvSpPr>
      <dsp:spPr>
        <a:xfrm>
          <a:off x="2609815" y="0"/>
          <a:ext cx="3914723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b="0" kern="1200" dirty="0">
              <a:effectLst/>
              <a:latin typeface="Georgia" pitchFamily="18" charset="0"/>
            </a:rPr>
            <a:t>FA o Flutter «incidencia ±2años»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b="0" kern="1200" dirty="0">
              <a:effectLst/>
              <a:latin typeface="Georgia" pitchFamily="18" charset="0"/>
            </a:rPr>
            <a:t>Grupo referente </a:t>
          </a:r>
        </a:p>
      </dsp:txBody>
      <dsp:txXfrm>
        <a:off x="2609815" y="241846"/>
        <a:ext cx="3189186" cy="1451073"/>
      </dsp:txXfrm>
    </dsp:sp>
    <dsp:sp modelId="{9E539CBA-6B33-45B3-8372-2B0C9BE1476B}">
      <dsp:nvSpPr>
        <dsp:cNvPr id="0" name=""/>
        <dsp:cNvSpPr/>
      </dsp:nvSpPr>
      <dsp:spPr>
        <a:xfrm>
          <a:off x="0" y="496"/>
          <a:ext cx="2609815" cy="1934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>
              <a:latin typeface="Georgia" pitchFamily="18" charset="0"/>
            </a:rPr>
            <a:t>CRITERIOS DE INCLUSIÓN</a:t>
          </a:r>
        </a:p>
      </dsp:txBody>
      <dsp:txXfrm>
        <a:off x="94447" y="94943"/>
        <a:ext cx="2420921" cy="1745871"/>
      </dsp:txXfrm>
    </dsp:sp>
    <dsp:sp modelId="{56AD5D58-F227-40DC-944D-4411EBC4ED66}">
      <dsp:nvSpPr>
        <dsp:cNvPr id="0" name=""/>
        <dsp:cNvSpPr/>
      </dsp:nvSpPr>
      <dsp:spPr>
        <a:xfrm>
          <a:off x="2609815" y="2114304"/>
          <a:ext cx="3914723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2400" b="0" kern="1200" dirty="0">
            <a:effectLst/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b="0" kern="1200" dirty="0">
              <a:effectLst/>
              <a:latin typeface="Georgia" pitchFamily="18" charset="0"/>
            </a:rPr>
            <a:t>FA o Flutter  prevalente.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b="0" kern="1200" dirty="0">
              <a:effectLst/>
              <a:latin typeface="Georgia" pitchFamily="18" charset="0"/>
            </a:rPr>
            <a:t>Flutter atípico.</a:t>
          </a:r>
        </a:p>
      </dsp:txBody>
      <dsp:txXfrm>
        <a:off x="2609815" y="2356150"/>
        <a:ext cx="3189186" cy="1451073"/>
      </dsp:txXfrm>
    </dsp:sp>
    <dsp:sp modelId="{1E2CA4B8-24D8-487A-B910-F40E3B2167AC}">
      <dsp:nvSpPr>
        <dsp:cNvPr id="0" name=""/>
        <dsp:cNvSpPr/>
      </dsp:nvSpPr>
      <dsp:spPr>
        <a:xfrm>
          <a:off x="0" y="2128738"/>
          <a:ext cx="2609815" cy="193476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>
              <a:latin typeface="Georgia" pitchFamily="18" charset="0"/>
            </a:rPr>
            <a:t>CRITERIOS DE EXCLUSIÓN</a:t>
          </a:r>
        </a:p>
      </dsp:txBody>
      <dsp:txXfrm>
        <a:off x="94447" y="2223185"/>
        <a:ext cx="2420921" cy="1745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C2F94-25A4-4B37-B0FD-5F0BDD35EF3C}">
      <dsp:nvSpPr>
        <dsp:cNvPr id="0" name=""/>
        <dsp:cNvSpPr/>
      </dsp:nvSpPr>
      <dsp:spPr>
        <a:xfrm>
          <a:off x="1693" y="1819302"/>
          <a:ext cx="3611098" cy="2166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FA: ausencia de  actividad auricular organizada, con una respuesta ventricular irregular. </a:t>
          </a:r>
        </a:p>
      </dsp:txBody>
      <dsp:txXfrm>
        <a:off x="65152" y="1882761"/>
        <a:ext cx="3484180" cy="2039741"/>
      </dsp:txXfrm>
    </dsp:sp>
    <dsp:sp modelId="{17D2777F-3FE7-4142-BA57-0AD0B74434EA}">
      <dsp:nvSpPr>
        <dsp:cNvPr id="0" name=""/>
        <dsp:cNvSpPr/>
      </dsp:nvSpPr>
      <dsp:spPr>
        <a:xfrm>
          <a:off x="3973901" y="2454856"/>
          <a:ext cx="765552" cy="895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3901" y="2633966"/>
        <a:ext cx="535886" cy="537332"/>
      </dsp:txXfrm>
    </dsp:sp>
    <dsp:sp modelId="{78DBAB28-EB76-4145-A74B-550E6A405EB2}">
      <dsp:nvSpPr>
        <dsp:cNvPr id="0" name=""/>
        <dsp:cNvSpPr/>
      </dsp:nvSpPr>
      <dsp:spPr>
        <a:xfrm>
          <a:off x="5057231" y="1819302"/>
          <a:ext cx="3611098" cy="2166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Flutter  Típico: actividad auricular discreta, organizada . Presencia de patrón de dientes de sierra «ondas F» Fr de 240 a 340 lpm. </a:t>
          </a:r>
        </a:p>
      </dsp:txBody>
      <dsp:txXfrm>
        <a:off x="5120690" y="1882761"/>
        <a:ext cx="3484180" cy="2039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3A53-6AF3-4F8B-AD1C-59333864215E}">
      <dsp:nvSpPr>
        <dsp:cNvPr id="0" name=""/>
        <dsp:cNvSpPr/>
      </dsp:nvSpPr>
      <dsp:spPr>
        <a:xfrm>
          <a:off x="7594" y="692182"/>
          <a:ext cx="2269939" cy="231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/>
            <a:t>Relacionan las covariables clínicas con fumar, consumo de alcohol, IMC, FC, intervalo PR,  diabetes, PAS, </a:t>
          </a:r>
          <a:r>
            <a:rPr lang="es-VE" sz="1600" b="1" kern="1200" dirty="0" err="1"/>
            <a:t>TtO</a:t>
          </a:r>
          <a:r>
            <a:rPr lang="es-VE" sz="1600" b="1" kern="1200" dirty="0"/>
            <a:t> de  HTA, EVC, IM e historia de  IC; ajustadas por edad y sexo.</a:t>
          </a:r>
        </a:p>
      </dsp:txBody>
      <dsp:txXfrm>
        <a:off x="74078" y="758666"/>
        <a:ext cx="2136971" cy="2186626"/>
      </dsp:txXfrm>
    </dsp:sp>
    <dsp:sp modelId="{2A56E860-AE25-4E74-98CD-742F89BFEF2B}">
      <dsp:nvSpPr>
        <dsp:cNvPr id="0" name=""/>
        <dsp:cNvSpPr/>
      </dsp:nvSpPr>
      <dsp:spPr>
        <a:xfrm>
          <a:off x="2504528" y="1570507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/>
        </a:p>
      </dsp:txBody>
      <dsp:txXfrm>
        <a:off x="2504528" y="1683096"/>
        <a:ext cx="336859" cy="337767"/>
      </dsp:txXfrm>
    </dsp:sp>
    <dsp:sp modelId="{6F51758B-72E9-494F-B517-51D091014A5A}">
      <dsp:nvSpPr>
        <dsp:cNvPr id="0" name=""/>
        <dsp:cNvSpPr/>
      </dsp:nvSpPr>
      <dsp:spPr>
        <a:xfrm>
          <a:off x="3185510" y="692182"/>
          <a:ext cx="2269939" cy="231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/>
            <a:t>Compararon los factores de riesgo : Flutter con el Referente y de FA.</a:t>
          </a:r>
        </a:p>
      </dsp:txBody>
      <dsp:txXfrm>
        <a:off x="3251994" y="758666"/>
        <a:ext cx="2136971" cy="2186626"/>
      </dsp:txXfrm>
    </dsp:sp>
    <dsp:sp modelId="{7108D83B-20B1-4056-807D-20BC1668A8B9}">
      <dsp:nvSpPr>
        <dsp:cNvPr id="0" name=""/>
        <dsp:cNvSpPr/>
      </dsp:nvSpPr>
      <dsp:spPr>
        <a:xfrm>
          <a:off x="5682443" y="1570507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/>
        </a:p>
      </dsp:txBody>
      <dsp:txXfrm>
        <a:off x="5682443" y="1683096"/>
        <a:ext cx="336859" cy="337767"/>
      </dsp:txXfrm>
    </dsp:sp>
    <dsp:sp modelId="{5B7A7691-E62F-4F84-B97F-44BB302C83D4}">
      <dsp:nvSpPr>
        <dsp:cNvPr id="0" name=""/>
        <dsp:cNvSpPr/>
      </dsp:nvSpPr>
      <dsp:spPr>
        <a:xfrm>
          <a:off x="6363425" y="692182"/>
          <a:ext cx="2269939" cy="231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/>
            <a:t>Relacionan el Flutter con los resultados de FA posterior, IM, IC, ECV, y la mortalidad por todas las causas, ajustado por edad y sexo. </a:t>
          </a:r>
        </a:p>
      </dsp:txBody>
      <dsp:txXfrm>
        <a:off x="6429909" y="758666"/>
        <a:ext cx="2136971" cy="218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A56CE56-9EB9-4F0D-B4B0-CF0438AA05BF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BAC665E-E786-4E4A-811E-1D41E5C372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6106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7462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s-VE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2561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430DF-1414-434D-9E98-44A418C5577A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314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430DF-1414-434D-9E98-44A418C5577A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30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u="non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430DF-1414-434D-9E98-44A418C5577A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63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430DF-1414-434D-9E98-44A418C5577A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309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s-VE" dirty="0"/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0161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83143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97019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2111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V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9532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/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0924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48259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5186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29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1670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27776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34248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u="non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33</a:t>
            </a:fld>
            <a:endParaRPr lang="es-V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19812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35</a:t>
            </a:fld>
            <a:endParaRPr lang="es-V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836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79" indent="-292179" algn="just">
              <a:buFont typeface="Wingdings" pitchFamily="2" charset="2"/>
              <a:buChar char="v"/>
            </a:pPr>
            <a:endParaRPr lang="es-VE" b="1" dirty="0"/>
          </a:p>
          <a:p>
            <a:pPr algn="just"/>
            <a:endParaRPr lang="es-VE" b="1" dirty="0"/>
          </a:p>
          <a:p>
            <a:pPr algn="just"/>
            <a:endParaRPr lang="es-VE" b="1" dirty="0"/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1003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362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446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s-VE" b="1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089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34974">
              <a:defRPr/>
            </a:pPr>
            <a:endParaRPr lang="es-VE" dirty="0"/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5193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665E-E786-4E4A-811E-1D41E5C37233}" type="slidenum">
              <a:rPr lang="es-VE" smtClean="0"/>
              <a:pPr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0995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495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53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54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6892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68580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403167"/>
            <a:ext cx="5718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2012633"/>
            <a:ext cx="5718600" cy="4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72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8753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671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91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997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9666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816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115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9747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4411-41FB-4F17-BA4A-5C52EBC55876}" type="datetimeFigureOut">
              <a:rPr lang="es-VE" smtClean="0"/>
              <a:pPr/>
              <a:t>04/10/2019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6827-18F3-4E28-8C04-6C528ED6A733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98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0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20" y="260648"/>
            <a:ext cx="1580284" cy="13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676"/>
            <a:ext cx="1553134" cy="13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667212" cy="282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103544" y="692696"/>
            <a:ext cx="7140864" cy="1152128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307718" indent="-307718" algn="ctr">
              <a:spcBef>
                <a:spcPct val="20000"/>
              </a:spcBef>
              <a:defRPr/>
            </a:pPr>
            <a:r>
              <a:rPr lang="es-VE" sz="1400" b="1" kern="0" dirty="0">
                <a:latin typeface="Georgia" pitchFamily="18" charset="0"/>
              </a:rPr>
              <a:t>UNIVERSIDAD CENTROCCIDENTAL LISANDRO ALVARADO </a:t>
            </a:r>
          </a:p>
          <a:p>
            <a:pPr marL="307718" indent="-307718" algn="ctr">
              <a:spcBef>
                <a:spcPct val="20000"/>
              </a:spcBef>
              <a:defRPr/>
            </a:pPr>
            <a:r>
              <a:rPr lang="es-VE" sz="1400" b="1" kern="0" dirty="0">
                <a:latin typeface="Georgia" pitchFamily="18" charset="0"/>
              </a:rPr>
              <a:t>DECANATO DE MEDICINA COORDINACION POST-GRADO</a:t>
            </a:r>
          </a:p>
          <a:p>
            <a:pPr marL="307718" indent="-307718" algn="ctr">
              <a:spcBef>
                <a:spcPct val="20000"/>
              </a:spcBef>
              <a:defRPr/>
            </a:pPr>
            <a:r>
              <a:rPr lang="es-VE" sz="1400" b="1" kern="0" dirty="0">
                <a:latin typeface="Georgia" pitchFamily="18" charset="0"/>
              </a:rPr>
              <a:t>CENTRO CARDIOVASCULAR REGIONAL ASCARDIO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39552" y="2276872"/>
            <a:ext cx="8136904" cy="773206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307718" indent="-307718" algn="ctr">
              <a:spcBef>
                <a:spcPct val="20000"/>
              </a:spcBef>
              <a:defRPr/>
            </a:pPr>
            <a:r>
              <a:rPr lang="es-VE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EVIDENCIA CIENTIFICA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045822" y="3140968"/>
            <a:ext cx="5062682" cy="3240360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307718" indent="-307718" algn="ctr">
              <a:spcBef>
                <a:spcPct val="20000"/>
              </a:spcBef>
              <a:defRPr/>
            </a:pPr>
            <a:endParaRPr lang="es-VE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                                                                                                 </a:t>
            </a:r>
            <a:r>
              <a:rPr lang="es-VE" b="1" u="sng" kern="0" dirty="0">
                <a:latin typeface="Georgia" pitchFamily="18" charset="0"/>
              </a:rPr>
              <a:t>Grupo N° 7:</a:t>
            </a:r>
          </a:p>
          <a:p>
            <a:pPr marL="307718" indent="-307718" algn="r">
              <a:spcBef>
                <a:spcPct val="20000"/>
              </a:spcBef>
              <a:defRPr/>
            </a:pPr>
            <a:endParaRPr lang="es-VE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Dra. YERALDINE ZAMBRANO R1 </a:t>
            </a: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(PONENTE)</a:t>
            </a: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Dr. MARCO PEREZ R3</a:t>
            </a: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Dr. JOSTBER ORTIZ R2 </a:t>
            </a: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(RELATOR) </a:t>
            </a:r>
          </a:p>
          <a:p>
            <a:pPr marL="307718" indent="-307718" algn="r">
              <a:spcBef>
                <a:spcPct val="20000"/>
              </a:spcBef>
              <a:defRPr/>
            </a:pPr>
            <a:r>
              <a:rPr lang="es-VE" b="1" kern="0" dirty="0">
                <a:latin typeface="Georgia" pitchFamily="18" charset="0"/>
              </a:rPr>
              <a:t>Dra. AIZA GAUNA R1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858567" y="6608385"/>
            <a:ext cx="3151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7718" indent="-307718" algn="ctr">
              <a:spcBef>
                <a:spcPct val="20000"/>
              </a:spcBef>
              <a:defRPr/>
            </a:pPr>
            <a:r>
              <a:rPr lang="es-VE" sz="1200" b="1" kern="0" dirty="0">
                <a:latin typeface="Georgia" pitchFamily="18" charset="0"/>
              </a:rPr>
              <a:t>BARQUISIMETO, SEPTIEMBRE 2019</a:t>
            </a:r>
          </a:p>
        </p:txBody>
      </p:sp>
    </p:spTree>
    <p:extLst>
      <p:ext uri="{BB962C8B-B14F-4D97-AF65-F5344CB8AC3E}">
        <p14:creationId xmlns:p14="http://schemas.microsoft.com/office/powerpoint/2010/main" val="419873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76396112"/>
              </p:ext>
            </p:extLst>
          </p:nvPr>
        </p:nvGraphicFramePr>
        <p:xfrm>
          <a:off x="172205" y="1340768"/>
          <a:ext cx="8936299" cy="543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591">
            <a:off x="4919789" y="1258726"/>
            <a:ext cx="2776512" cy="33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23454" y="11663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5131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B269F-CB81-4D09-8B31-7E73EAF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3C4DF-3AE9-4DD1-B03D-B14DEFC3B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F207F-3A21-4933-A907-DD58F860A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05DBC-E8CF-4974-84E5-F071C4C35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3454" y="40341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METODOLOGÍA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12005" y="5517232"/>
            <a:ext cx="7476419" cy="83099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s-VE" sz="2400" b="1" dirty="0"/>
              <a:t>Determinando los resultados asociados con el Flutter, a 10 años  con los modelos de Cox.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0" y="3068960"/>
            <a:ext cx="3398914" cy="226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5" y="3068960"/>
            <a:ext cx="3390417" cy="226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55576" y="1988840"/>
            <a:ext cx="36004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VE" sz="2400" b="1" dirty="0">
                <a:solidFill>
                  <a:schemeClr val="bg1"/>
                </a:solidFill>
              </a:rPr>
              <a:t>465 EKG «Flutter y FA ».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932040" y="1988840"/>
            <a:ext cx="3528392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V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 ECG al azar  «FA». </a:t>
            </a:r>
            <a:endParaRPr lang="es-V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6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268760"/>
            <a:ext cx="22322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19" y="3573016"/>
            <a:ext cx="314263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a 7"/>
          <p:cNvGraphicFramePr/>
          <p:nvPr>
            <p:extLst>
              <p:ext uri="{D42A27DB-BD31-4B8C-83A1-F6EECF244321}">
                <p14:modId xmlns:p14="http://schemas.microsoft.com/office/powerpoint/2010/main" val="2365269736"/>
              </p:ext>
            </p:extLst>
          </p:nvPr>
        </p:nvGraphicFramePr>
        <p:xfrm>
          <a:off x="207701" y="1453232"/>
          <a:ext cx="65245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07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539CBA-6B33-45B3-8372-2B0C9BE1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00C3F6-E32A-4096-B40B-78E3F08B0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2CA4B8-24D8-487A-B910-F40E3B216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AD5D58-F227-40DC-944D-4411EBC4E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539CBA-6B33-45B3-8372-2B0C9BE1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00C3F6-E32A-4096-B40B-78E3F08B0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2CA4B8-24D8-487A-B910-F40E3B216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AD5D58-F227-40DC-944D-4411EBC4E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125760"/>
            <a:ext cx="8229600" cy="1143000"/>
          </a:xfrm>
        </p:spPr>
        <p:txBody>
          <a:bodyPr>
            <a:noAutofit/>
          </a:bodyPr>
          <a:lstStyle/>
          <a:p>
            <a:r>
              <a:rPr lang="es-V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DEFINICIÓN DE TÉRMINOS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872977"/>
              </p:ext>
            </p:extLst>
          </p:nvPr>
        </p:nvGraphicFramePr>
        <p:xfrm>
          <a:off x="279985" y="-1"/>
          <a:ext cx="8670023" cy="58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2079"/>
          <a:stretch/>
        </p:blipFill>
        <p:spPr bwMode="auto">
          <a:xfrm>
            <a:off x="251520" y="4005064"/>
            <a:ext cx="3681461" cy="151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sultado de imagen para flutter auricular tipi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58" y="4077072"/>
            <a:ext cx="375082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C2F94-25A4-4B37-B0FD-5F0BDD3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2777F-3FE7-4142-BA57-0AD0B7443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DBAB28-EB76-4145-A74B-550E6A40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4961" y="188640"/>
            <a:ext cx="7481455" cy="1008529"/>
          </a:xfrm>
        </p:spPr>
        <p:txBody>
          <a:bodyPr>
            <a:normAutofit/>
          </a:bodyPr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ANÁLISIS ESTADÍSTICO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251520" y="1397675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b="1" dirty="0"/>
              <a:t>Utilizaron modelos de regresión logística para: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b="1" dirty="0"/>
              <a:t>Los análisis de la mortalidad se ajustaron para enfermedad cardiovascular prevalente. </a:t>
            </a:r>
          </a:p>
          <a:p>
            <a:pPr algn="just"/>
            <a:r>
              <a:rPr lang="es-VE" b="1" dirty="0"/>
              <a:t>  Los análisis de los resultados  de incidencia  (IM, IC y ACV) se realizaron luego de   excluir los casos de enfermedad específica.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0345927"/>
              </p:ext>
            </p:extLst>
          </p:nvPr>
        </p:nvGraphicFramePr>
        <p:xfrm>
          <a:off x="251520" y="1484784"/>
          <a:ext cx="864096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835115" y="1412776"/>
            <a:ext cx="1625317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PUNTO FINAL</a:t>
            </a:r>
          </a:p>
          <a:p>
            <a:pPr algn="ctr"/>
            <a:r>
              <a:rPr lang="es-E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PRIMARIO</a:t>
            </a:r>
          </a:p>
        </p:txBody>
      </p:sp>
    </p:spTree>
    <p:extLst>
      <p:ext uri="{BB962C8B-B14F-4D97-AF65-F5344CB8AC3E}">
        <p14:creationId xmlns:p14="http://schemas.microsoft.com/office/powerpoint/2010/main" val="20370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F23A53-6AF3-4F8B-AD1C-59333864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56E860-AE25-4E74-98CD-742F89BF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758B-72E9-494F-B517-51D091014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08D83B-20B1-4056-807D-20BC1668A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7A7691-E62F-4F84-B97F-44BB302C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1419741"/>
            <a:ext cx="882047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s-VE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VE" b="1" dirty="0"/>
              <a:t>Los gráficos de incidencia acumulada a 10 años se ajustaron para comparar riesgo de muerte.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VE" b="1" dirty="0"/>
              <a:t> Los resultados clínicos en el grupo de Flutter se compararon con los grupos de referencia y  FA en análisis por separado.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VE" b="1" dirty="0"/>
              <a:t>El seguimiento de los resultados comenzó a partir de la fecha de diagnóstico de los casos de Flutter.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10139"/>
              </p:ext>
            </p:extLst>
          </p:nvPr>
        </p:nvGraphicFramePr>
        <p:xfrm>
          <a:off x="1079611" y="3933056"/>
          <a:ext cx="6984777" cy="1828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28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8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8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Todos los casos, salvo FA.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FA como resultado.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Evento</a:t>
                      </a:r>
                      <a:r>
                        <a:rPr lang="es-VE" baseline="0" dirty="0">
                          <a:latin typeface="Georgia" pitchFamily="18" charset="0"/>
                        </a:rPr>
                        <a:t> o censurado a los 10 años.</a:t>
                      </a:r>
                      <a:endParaRPr lang="es-VE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Ultimo contacto o la muerte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>
                          <a:latin typeface="Georgia" pitchFamily="18" charset="0"/>
                        </a:rPr>
                        <a:t>Censurado en</a:t>
                      </a:r>
                      <a:r>
                        <a:rPr lang="es-VE" baseline="0" dirty="0">
                          <a:latin typeface="Georgia" pitchFamily="18" charset="0"/>
                        </a:rPr>
                        <a:t> los primeros 10 años, ultimo contacto o muerte.</a:t>
                      </a:r>
                      <a:endParaRPr lang="es-VE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492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4716433"/>
            <a:ext cx="31683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>
                <a:latin typeface="Georgia" pitchFamily="18" charset="0"/>
              </a:rPr>
              <a:t>P &lt; 0,05  de dos colas</a:t>
            </a:r>
            <a:endParaRPr lang="es-VE" sz="1600" dirty="0">
              <a:latin typeface="Georgia" pitchFamily="18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34961" y="188640"/>
            <a:ext cx="7481455" cy="1008529"/>
          </a:xfrm>
        </p:spPr>
        <p:txBody>
          <a:bodyPr>
            <a:normAutofit/>
          </a:bodyPr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33560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atistics How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8" y="2622177"/>
            <a:ext cx="7758545" cy="16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701636" y="5311588"/>
            <a:ext cx="6442364" cy="1008529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ctr">
              <a:defRPr/>
            </a:pPr>
            <a:r>
              <a:rPr lang="es-VE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6717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7DD21E7-40EA-4EFF-9CBE-5DD79F05A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18"/>
          <a:stretch/>
        </p:blipFill>
        <p:spPr>
          <a:xfrm>
            <a:off x="1475656" y="44624"/>
            <a:ext cx="6199531" cy="6623857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</p:spTree>
    <p:extLst>
      <p:ext uri="{BB962C8B-B14F-4D97-AF65-F5344CB8AC3E}">
        <p14:creationId xmlns:p14="http://schemas.microsoft.com/office/powerpoint/2010/main" val="255620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6656562-66C4-4E23-9620-FD58BA93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3" y="1"/>
            <a:ext cx="7568518" cy="680249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B98785B-CD45-40F3-B28B-21973422D0FE}"/>
              </a:ext>
            </a:extLst>
          </p:cNvPr>
          <p:cNvSpPr/>
          <p:nvPr/>
        </p:nvSpPr>
        <p:spPr>
          <a:xfrm>
            <a:off x="946833" y="1690688"/>
            <a:ext cx="5201305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2DECC9C-00A0-4457-9A9D-5FEE35409285}"/>
              </a:ext>
            </a:extLst>
          </p:cNvPr>
          <p:cNvSpPr/>
          <p:nvPr/>
        </p:nvSpPr>
        <p:spPr>
          <a:xfrm>
            <a:off x="946833" y="2877345"/>
            <a:ext cx="5201305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DD0A8E7-BF8C-4943-A3B1-32CD07A04249}"/>
              </a:ext>
            </a:extLst>
          </p:cNvPr>
          <p:cNvSpPr/>
          <p:nvPr/>
        </p:nvSpPr>
        <p:spPr>
          <a:xfrm>
            <a:off x="946833" y="4388248"/>
            <a:ext cx="5201305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11DBE35-3411-4E30-B521-F81AF35353A5}"/>
              </a:ext>
            </a:extLst>
          </p:cNvPr>
          <p:cNvSpPr/>
          <p:nvPr/>
        </p:nvSpPr>
        <p:spPr>
          <a:xfrm>
            <a:off x="946832" y="4750595"/>
            <a:ext cx="5201305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</p:spTree>
    <p:extLst>
      <p:ext uri="{BB962C8B-B14F-4D97-AF65-F5344CB8AC3E}">
        <p14:creationId xmlns:p14="http://schemas.microsoft.com/office/powerpoint/2010/main" val="5639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97C3B9E-9A1A-402E-A17C-511C8CEE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38" y="365125"/>
            <a:ext cx="7175754" cy="56639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F271687-5B11-4B82-BD82-9CE9FCB473C2}"/>
              </a:ext>
            </a:extLst>
          </p:cNvPr>
          <p:cNvSpPr/>
          <p:nvPr/>
        </p:nvSpPr>
        <p:spPr>
          <a:xfrm>
            <a:off x="945423" y="2919296"/>
            <a:ext cx="7105870" cy="385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8078F0D-58A0-4479-ACCF-B35E05EDFCD3}"/>
              </a:ext>
            </a:extLst>
          </p:cNvPr>
          <p:cNvSpPr/>
          <p:nvPr/>
        </p:nvSpPr>
        <p:spPr>
          <a:xfrm>
            <a:off x="945422" y="3311527"/>
            <a:ext cx="7105870" cy="385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26830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5533920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INTERROGANTE</a:t>
            </a:r>
          </a:p>
        </p:txBody>
      </p:sp>
      <p:sp>
        <p:nvSpPr>
          <p:cNvPr id="3076" name="AutoShape 2" descr="Imagen relacionada"/>
          <p:cNvSpPr>
            <a:spLocks noChangeAspect="1" noChangeArrowheads="1"/>
          </p:cNvSpPr>
          <p:nvPr/>
        </p:nvSpPr>
        <p:spPr bwMode="auto">
          <a:xfrm>
            <a:off x="141432" y="-127467"/>
            <a:ext cx="277091" cy="26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endParaRPr lang="es-VE"/>
          </a:p>
        </p:txBody>
      </p:sp>
      <p:pic>
        <p:nvPicPr>
          <p:cNvPr id="3077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00" y="404664"/>
            <a:ext cx="18959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8522" y="2926736"/>
            <a:ext cx="835370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¿Existe  alguna relación entre la presencia de Flutter auricular típico y el incremento del riesgo de  desarrollar  Enfermedad Vascular Cerebral?</a:t>
            </a:r>
          </a:p>
        </p:txBody>
      </p:sp>
    </p:spTree>
    <p:extLst>
      <p:ext uri="{BB962C8B-B14F-4D97-AF65-F5344CB8AC3E}">
        <p14:creationId xmlns:p14="http://schemas.microsoft.com/office/powerpoint/2010/main" val="363311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2D00A1-AD70-41EA-B8D8-B7BD3A6D4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17" y="78533"/>
            <a:ext cx="6413645" cy="67794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3" y="2636912"/>
            <a:ext cx="71389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3" y="4454823"/>
            <a:ext cx="71389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068960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518718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950766"/>
            <a:ext cx="71389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4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28333" r="41552" b="10851"/>
          <a:stretch/>
        </p:blipFill>
        <p:spPr bwMode="auto">
          <a:xfrm>
            <a:off x="753264" y="476672"/>
            <a:ext cx="7704856" cy="578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57818" y="835207"/>
            <a:ext cx="142876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/>
              <a:t>HR: 5.0 (3.1-8.0)</a:t>
            </a:r>
          </a:p>
        </p:txBody>
      </p:sp>
    </p:spTree>
    <p:extLst>
      <p:ext uri="{BB962C8B-B14F-4D97-AF65-F5344CB8AC3E}">
        <p14:creationId xmlns:p14="http://schemas.microsoft.com/office/powerpoint/2010/main" val="11417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40000" r="22811" b="15208"/>
          <a:stretch/>
        </p:blipFill>
        <p:spPr bwMode="auto">
          <a:xfrm>
            <a:off x="1685414" y="895017"/>
            <a:ext cx="5550882" cy="282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29738" r="22908" b="23085"/>
          <a:stretch/>
        </p:blipFill>
        <p:spPr bwMode="auto">
          <a:xfrm>
            <a:off x="1685414" y="3746096"/>
            <a:ext cx="5550882" cy="285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77631" r="28785" b="9838"/>
          <a:stretch/>
        </p:blipFill>
        <p:spPr bwMode="auto">
          <a:xfrm>
            <a:off x="2051720" y="44624"/>
            <a:ext cx="4983480" cy="91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2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15726" r="45705" b="19154"/>
          <a:stretch/>
        </p:blipFill>
        <p:spPr bwMode="auto">
          <a:xfrm>
            <a:off x="1331640" y="332656"/>
            <a:ext cx="6264696" cy="605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71802" y="1640791"/>
            <a:ext cx="2286016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FLA vs REFERENCIA HR: 3.1 (1.4-6.6)</a:t>
            </a:r>
          </a:p>
          <a:p>
            <a:r>
              <a:rPr lang="es-ES" sz="1100" b="1" dirty="0"/>
              <a:t>FLA vs FA HR: 4.5 (1.5-32.4)</a:t>
            </a:r>
          </a:p>
        </p:txBody>
      </p:sp>
    </p:spTree>
    <p:extLst>
      <p:ext uri="{BB962C8B-B14F-4D97-AF65-F5344CB8AC3E}">
        <p14:creationId xmlns:p14="http://schemas.microsoft.com/office/powerpoint/2010/main" val="38735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53" y="175698"/>
            <a:ext cx="6669678" cy="63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00364" y="1357298"/>
            <a:ext cx="2286016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FLA vs REFERENCIA HR: 4.1 (1.9-9.0)</a:t>
            </a:r>
          </a:p>
          <a:p>
            <a:r>
              <a:rPr lang="es-ES" sz="1100" b="1" dirty="0"/>
              <a:t>FLA vs FA HR: 0.9 (0.4-1.7)</a:t>
            </a:r>
          </a:p>
        </p:txBody>
      </p:sp>
    </p:spTree>
    <p:extLst>
      <p:ext uri="{BB962C8B-B14F-4D97-AF65-F5344CB8AC3E}">
        <p14:creationId xmlns:p14="http://schemas.microsoft.com/office/powerpoint/2010/main" val="2128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18959" r="45251" b="16330"/>
          <a:stretch/>
        </p:blipFill>
        <p:spPr bwMode="auto">
          <a:xfrm>
            <a:off x="1473477" y="270202"/>
            <a:ext cx="6266875" cy="61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43174" y="1426477"/>
            <a:ext cx="2286016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FLA vs REFERENCIA HR: 2.2 (1.1-4.2)</a:t>
            </a:r>
          </a:p>
          <a:p>
            <a:r>
              <a:rPr lang="es-ES" sz="1100" b="1" dirty="0"/>
              <a:t>FLA vs FA HR: 0.9 (0.5-1.7)</a:t>
            </a:r>
          </a:p>
        </p:txBody>
      </p:sp>
    </p:spTree>
    <p:extLst>
      <p:ext uri="{BB962C8B-B14F-4D97-AF65-F5344CB8AC3E}">
        <p14:creationId xmlns:p14="http://schemas.microsoft.com/office/powerpoint/2010/main" val="27381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336704" cy="638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57488" y="1640791"/>
            <a:ext cx="2286016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FLA vs REFERENCIA HR: 2.0 (1.4-2.8)</a:t>
            </a:r>
          </a:p>
          <a:p>
            <a:r>
              <a:rPr lang="es-ES" sz="1100" b="1" dirty="0"/>
              <a:t>FLA vs FA HR: 0.9 (0.7-1.3)</a:t>
            </a:r>
          </a:p>
        </p:txBody>
      </p:sp>
    </p:spTree>
    <p:extLst>
      <p:ext uri="{BB962C8B-B14F-4D97-AF65-F5344CB8AC3E}">
        <p14:creationId xmlns:p14="http://schemas.microsoft.com/office/powerpoint/2010/main" val="23872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72008" y="1745285"/>
            <a:ext cx="896448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/>
              <a:t>Se distinguieron el Flutter de la  FA para determinar los factores de riesgo y definir los resultados  a 10 años asociados  con el Flutter en la FHS.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/>
              <a:t> El tabaquismo, intervalo PR prolongado, antecedentes de IM, y la historia de IC se asociaron con  &gt;  riesgo de Flutter en comparación con  los referentes.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/>
              <a:t>En contraste con FA, el Flutter en comparación con los referentes no se asoció con IMC, la DM  o HTA.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23454" y="40341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DISCUSIÓN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97" y="4080500"/>
            <a:ext cx="4278151" cy="24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6" name="5 Rectángulo"/>
          <p:cNvSpPr/>
          <p:nvPr/>
        </p:nvSpPr>
        <p:spPr>
          <a:xfrm>
            <a:off x="35496" y="1855409"/>
            <a:ext cx="897560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No hubo diferencia significativa  en  la asociación de los correlaciones clínicas y la incidencia de Flutter  y  FA, excepto para la enfermedad cardíaca valvular y el intervalo PR.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La enfermedad cardíaca valvular, es un fuerte factor de riesgo de FA, no se asoció con Flutter, debido a que promueve la aparición de FA  y  no Flutter típico.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La superposición de factores de riesgo de Flutter y FA puede explicar por qué los pacientes con Flutter   tienen un alto riesgo de FA. 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3454" y="40341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DISCUSIÓN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42" y="4293096"/>
            <a:ext cx="3886590" cy="22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5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35496" y="1628800"/>
            <a:ext cx="903649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En este análisis, identificaron un aumento de  riesgo de FA, IM ,IC, ACV  y mortalidad en los participantes que desarrollaron  Flutter en comparación con los referentes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 Comparando Flutter vs FA, el riesgo de IC , ACV y la mortalidad no fueron diferentes.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La patología subyacente de ACV en el Flutter es complicada, dado que la formación de trombos de la aurícula se cree que es debido a la falta de actividad auricular organizada  «FA».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3454" y="404664"/>
            <a:ext cx="7481455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DISCUSIÓN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37070"/>
            <a:ext cx="3997749" cy="22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9167" r="36398" b="34879"/>
          <a:stretch/>
        </p:blipFill>
        <p:spPr bwMode="auto">
          <a:xfrm>
            <a:off x="107504" y="1628800"/>
            <a:ext cx="8856984" cy="336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3" name="2 Rectángulo"/>
          <p:cNvSpPr/>
          <p:nvPr/>
        </p:nvSpPr>
        <p:spPr>
          <a:xfrm>
            <a:off x="251520" y="2829668"/>
            <a:ext cx="867800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VE" sz="2400" b="1" dirty="0"/>
              <a:t>FLUTTER AURICULAR – ASOCIACION DE FACTORES DE RIESGO CLÍNICO Y LOS RESULTADOS ADVERSOS EN EL FRAMINGHAM HEART  STUDY.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4136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3454" y="40341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DISCUSIÓN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62276" y="1571308"/>
            <a:ext cx="89742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El Flutter  se asocia con un mayor riesgo de IC en comparación con los referentes.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Se necesita investigación adicional para confirmar los hallazgos, dado el número limitado de participantes FHS con Flutter  y el IM o IC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84152"/>
            <a:ext cx="4536504" cy="25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412776"/>
            <a:ext cx="8712968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El número limitado de casos puede reducir el poder estadístico de los análisis de los factores de riesgo y los resultados a 10 años.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Estudios adicionales deben identificar si los datos se pueden aplicar a otras etnias y evaluar si existen diferencia en las características clínicas entre individuos con Flutter que desarrollan FA en comparación con los que no.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sz="16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sz="1600" b="1" dirty="0">
                <a:latin typeface="Georgia" pitchFamily="18" charset="0"/>
              </a:rPr>
              <a:t>Debido al diseño del estudio y al número de casos no evaluó si la ACO, la cardioversión eléctrica, o ablativos modificaban los resultados a 10 años. 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23454" y="403412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DISCUSIÓN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2440"/>
            <a:ext cx="3960440" cy="22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2008" y="188640"/>
            <a:ext cx="4067944" cy="100852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CONCLUSIÓN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423419" cy="27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1268760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VE" b="1" dirty="0"/>
              <a:t>Identificaron factores de riesgo asociados con el Flutter y, se encontró que el mismo es similar a la FA, asociándose con varios resultados adversos, incluyendo FA, IM, IC, y la mortalidad por todas las causas.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b="1" dirty="0"/>
              <a:t>Aunque varios factores clínicos comunes se comparten entre Flutter y FA, los resultados demuestran  diferencia entre los mismos, con un comportamiento epidemiología del Flutter distinto.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VE" b="1" dirty="0"/>
              <a:t>Estudios futuros con mayor número de casos puede ayudar a confirmar estos hallazgos y el estudio de cómo el tratamiento del Flutter puede reducir la adversidad y mejorar su pronóstico.</a:t>
            </a:r>
          </a:p>
        </p:txBody>
      </p:sp>
    </p:spTree>
    <p:extLst>
      <p:ext uri="{BB962C8B-B14F-4D97-AF65-F5344CB8AC3E}">
        <p14:creationId xmlns:p14="http://schemas.microsoft.com/office/powerpoint/2010/main" val="38249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IDENTES\Desktop\cotej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ultiplicar"/>
          <p:cNvSpPr/>
          <p:nvPr/>
        </p:nvSpPr>
        <p:spPr>
          <a:xfrm>
            <a:off x="6660232" y="1916832"/>
            <a:ext cx="432048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Multiplicar"/>
          <p:cNvSpPr/>
          <p:nvPr/>
        </p:nvSpPr>
        <p:spPr>
          <a:xfrm>
            <a:off x="7308304" y="2278596"/>
            <a:ext cx="432048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Multiplicar"/>
          <p:cNvSpPr/>
          <p:nvPr/>
        </p:nvSpPr>
        <p:spPr>
          <a:xfrm>
            <a:off x="6660232" y="2780928"/>
            <a:ext cx="432048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Multiplicar"/>
          <p:cNvSpPr/>
          <p:nvPr/>
        </p:nvSpPr>
        <p:spPr>
          <a:xfrm>
            <a:off x="8172400" y="3266982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8 Multiplicar"/>
          <p:cNvSpPr/>
          <p:nvPr/>
        </p:nvSpPr>
        <p:spPr>
          <a:xfrm>
            <a:off x="6660232" y="3537012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Multiplicar"/>
          <p:cNvSpPr/>
          <p:nvPr/>
        </p:nvSpPr>
        <p:spPr>
          <a:xfrm>
            <a:off x="7308304" y="3753036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Multiplicar"/>
          <p:cNvSpPr/>
          <p:nvPr/>
        </p:nvSpPr>
        <p:spPr>
          <a:xfrm>
            <a:off x="6660232" y="4293096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Multiplicar"/>
          <p:cNvSpPr/>
          <p:nvPr/>
        </p:nvSpPr>
        <p:spPr>
          <a:xfrm>
            <a:off x="6660232" y="4673660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Multiplicar"/>
          <p:cNvSpPr/>
          <p:nvPr/>
        </p:nvSpPr>
        <p:spPr>
          <a:xfrm>
            <a:off x="7308304" y="5193196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15 Multiplicar"/>
          <p:cNvSpPr/>
          <p:nvPr/>
        </p:nvSpPr>
        <p:spPr>
          <a:xfrm>
            <a:off x="6660232" y="5697252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Multiplicar"/>
          <p:cNvSpPr/>
          <p:nvPr/>
        </p:nvSpPr>
        <p:spPr>
          <a:xfrm>
            <a:off x="6666112" y="6048344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421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SIDENTES\Desktop\cotej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ultiplicar"/>
          <p:cNvSpPr/>
          <p:nvPr/>
        </p:nvSpPr>
        <p:spPr>
          <a:xfrm>
            <a:off x="6156176" y="3176972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Multiplicar"/>
          <p:cNvSpPr/>
          <p:nvPr/>
        </p:nvSpPr>
        <p:spPr>
          <a:xfrm>
            <a:off x="6161989" y="3653408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Multiplicar"/>
          <p:cNvSpPr/>
          <p:nvPr/>
        </p:nvSpPr>
        <p:spPr>
          <a:xfrm>
            <a:off x="6165004" y="4113076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Multiplicar"/>
          <p:cNvSpPr/>
          <p:nvPr/>
        </p:nvSpPr>
        <p:spPr>
          <a:xfrm>
            <a:off x="7884368" y="4365104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Multiplicar"/>
          <p:cNvSpPr/>
          <p:nvPr/>
        </p:nvSpPr>
        <p:spPr>
          <a:xfrm>
            <a:off x="6156176" y="5265204"/>
            <a:ext cx="432048" cy="32403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CuadroTexto"/>
          <p:cNvSpPr txBox="1"/>
          <p:nvPr/>
        </p:nvSpPr>
        <p:spPr>
          <a:xfrm>
            <a:off x="6429388" y="164305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(1.1-4-2)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715140" y="2071678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HR: 2.2</a:t>
            </a:r>
          </a:p>
        </p:txBody>
      </p:sp>
      <p:sp>
        <p:nvSpPr>
          <p:cNvPr id="14" name="10 CuadroTexto">
            <a:extLst>
              <a:ext uri="{FF2B5EF4-FFF2-40B4-BE49-F238E27FC236}">
                <a16:creationId xmlns="" xmlns:a16="http://schemas.microsoft.com/office/drawing/2014/main" id="{F126672B-EF68-44CC-AE88-2A27F54D8558}"/>
              </a:ext>
            </a:extLst>
          </p:cNvPr>
          <p:cNvSpPr txBox="1"/>
          <p:nvPr/>
        </p:nvSpPr>
        <p:spPr>
          <a:xfrm>
            <a:off x="6429388" y="123668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(2.0)</a:t>
            </a:r>
          </a:p>
        </p:txBody>
      </p:sp>
    </p:spTree>
    <p:extLst>
      <p:ext uri="{BB962C8B-B14F-4D97-AF65-F5344CB8AC3E}">
        <p14:creationId xmlns:p14="http://schemas.microsoft.com/office/powerpoint/2010/main" val="38392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499" y="1628800"/>
            <a:ext cx="864096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latin typeface="Georgia" pitchFamily="18" charset="0"/>
              </a:rPr>
              <a:t>En relación a las características basales, no muestran que la mayoría de los participantes eran de raza blanca  (tabla 1). </a:t>
            </a:r>
          </a:p>
          <a:p>
            <a:pPr algn="just"/>
            <a:endParaRPr lang="es-VE" sz="1600" b="1" dirty="0">
              <a:latin typeface="Georgia" pitchFamily="18" charset="0"/>
            </a:endParaRPr>
          </a:p>
          <a:p>
            <a:pPr algn="just"/>
            <a:r>
              <a:rPr lang="es-VE" sz="1600" b="1" dirty="0">
                <a:latin typeface="Georgia" pitchFamily="18" charset="0"/>
              </a:rPr>
              <a:t>En la figura 1, curva de supervivencia, se observa desde el primer día como ambas curvas se separan, siendo la de los pacientes con Flutter auricular la que predomina en relación a la incidencia acumulativa de FA, sin embargo, llama la atención que no cuenta con estadísticos que nos permitan tener  mayor veracidad en relación a dichos resultados. Solo se cuenta con una imagen gráfica. Lo mismo ocurre con la figura </a:t>
            </a:r>
            <a:r>
              <a:rPr lang="es-VE" sz="1600" b="1" dirty="0" smtClean="0">
                <a:latin typeface="Georgia" pitchFamily="18" charset="0"/>
              </a:rPr>
              <a:t>2, motivo por el cual trasladamos el estadístico desde la tabla para mejor interpretación.</a:t>
            </a:r>
            <a:r>
              <a:rPr lang="es-VE" sz="1600" b="1" dirty="0">
                <a:latin typeface="Georgia" pitchFamily="18" charset="0"/>
              </a:rPr>
              <a:t> 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23454" y="260648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latin typeface="Georgia" pitchFamily="18" charset="0"/>
              </a:rPr>
              <a:t>APORTES DEL GRUPO</a:t>
            </a:r>
          </a:p>
        </p:txBody>
      </p:sp>
    </p:spTree>
    <p:extLst>
      <p:ext uri="{BB962C8B-B14F-4D97-AF65-F5344CB8AC3E}">
        <p14:creationId xmlns:p14="http://schemas.microsoft.com/office/powerpoint/2010/main" val="32694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3454" y="260648"/>
            <a:ext cx="7481455" cy="1008529"/>
          </a:xfrm>
        </p:spPr>
        <p:txBody>
          <a:bodyPr/>
          <a:lstStyle/>
          <a:p>
            <a:pPr eaLnBrk="1" hangingPunct="1"/>
            <a:r>
              <a:rPr lang="es-VE" b="1" dirty="0">
                <a:latin typeface="Georgia" pitchFamily="18" charset="0"/>
              </a:rPr>
              <a:t>APORTES DEL GRUPO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7504" y="1348313"/>
            <a:ext cx="8856984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VE" sz="1600" b="1" dirty="0">
                <a:latin typeface="Georgia" pitchFamily="18" charset="0"/>
              </a:rPr>
              <a:t>-  De igual manera, se trata de una población bastante homogénea de  una ciudad y no nos permite realizar comparación con otras etnias y de esta manera poder conocer como se comporta esta </a:t>
            </a:r>
            <a:r>
              <a:rPr lang="es-VE" sz="1600" b="1" dirty="0" smtClean="0">
                <a:latin typeface="Georgia" pitchFamily="18" charset="0"/>
              </a:rPr>
              <a:t>arritmia. Siendo </a:t>
            </a:r>
            <a:r>
              <a:rPr lang="es-VE" sz="1600" b="1" dirty="0">
                <a:latin typeface="Georgia" pitchFamily="18" charset="0"/>
              </a:rPr>
              <a:t>especialmente importante ya que las arritmias auriculares están relacionadas con el tamaño de las aurículas, lo cual varía entre los diferentes grupos raciales y etnias. </a:t>
            </a:r>
          </a:p>
          <a:p>
            <a:pPr algn="just"/>
            <a:r>
              <a:rPr lang="es-VE" sz="1600" b="1" dirty="0">
                <a:latin typeface="Georgia" pitchFamily="18" charset="0"/>
              </a:rPr>
              <a:t/>
            </a:r>
            <a:br>
              <a:rPr lang="es-VE" sz="1600" b="1" dirty="0">
                <a:latin typeface="Georgia" pitchFamily="18" charset="0"/>
              </a:rPr>
            </a:br>
            <a:endParaRPr lang="es-VE" sz="1600" b="1" dirty="0">
              <a:latin typeface="Georgia" pitchFamily="18" charset="0"/>
            </a:endParaRPr>
          </a:p>
          <a:p>
            <a:pPr algn="just"/>
            <a:r>
              <a:rPr lang="es-VE" sz="1600" b="1" dirty="0">
                <a:latin typeface="Georgia" pitchFamily="18" charset="0"/>
              </a:rPr>
              <a:t>- A pesar de las limitaciones que pueda presentar el estudio, podemos concluir que responde a la pregunta del ciclo de ficha. En la tabla 4 se puede observar la relación existente entre Flutter auricular  y  ECV.   </a:t>
            </a:r>
          </a:p>
        </p:txBody>
      </p:sp>
    </p:spTree>
    <p:extLst>
      <p:ext uri="{BB962C8B-B14F-4D97-AF65-F5344CB8AC3E}">
        <p14:creationId xmlns:p14="http://schemas.microsoft.com/office/powerpoint/2010/main" val="1310637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08104" y="5857090"/>
            <a:ext cx="311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360731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520" y="1772816"/>
            <a:ext cx="888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  <a:p>
            <a:pPr marL="285750" indent="-285750" algn="just">
              <a:buFont typeface="Wingdings" pitchFamily="2" charset="2"/>
              <a:buChar char="v"/>
            </a:pPr>
            <a:endParaRPr lang="es-VE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599" cy="10085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35323015"/>
              </p:ext>
            </p:extLst>
          </p:nvPr>
        </p:nvGraphicFramePr>
        <p:xfrm>
          <a:off x="150520" y="1397000"/>
          <a:ext cx="852593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9C7A2-C07B-4B70-8F9D-7C23DE8ED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129C7A2-C07B-4B70-8F9D-7C23DE8ED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129C7A2-C07B-4B70-8F9D-7C23DE8ED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129C7A2-C07B-4B70-8F9D-7C23DE8ED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4A7641-CBF6-4A51-876C-BB7EB51BE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0E4A7641-CBF6-4A51-876C-BB7EB51BE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E4A7641-CBF6-4A51-876C-BB7EB51BE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0E4A7641-CBF6-4A51-876C-BB7EB51BE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4BA71D-F54D-49A7-9072-5661BD16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B4BA71D-F54D-49A7-9072-5661BD165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B4BA71D-F54D-49A7-9072-5661BD16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9B4BA71D-F54D-49A7-9072-5661BD16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564485-55B6-4C03-B85F-C4D3EEBC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2F564485-55B6-4C03-B85F-C4D3EEBCC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2F564485-55B6-4C03-B85F-C4D3EEBC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2F564485-55B6-4C03-B85F-C4D3EEBC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CAEDA5-1C8F-4C50-83B5-ABFD1AA7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5CAEDA5-1C8F-4C50-83B5-ABFD1AA76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95CAEDA5-1C8F-4C50-83B5-ABFD1AA7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95CAEDA5-1C8F-4C50-83B5-ABFD1AA7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55930087"/>
              </p:ext>
            </p:extLst>
          </p:nvPr>
        </p:nvGraphicFramePr>
        <p:xfrm>
          <a:off x="179512" y="1124744"/>
          <a:ext cx="8964488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599" cy="10085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2360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A43D1A-FFD6-4A0E-9A90-4179CCEF7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6A43D1A-FFD6-4A0E-9A90-4179CCEF7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6A43D1A-FFD6-4A0E-9A90-4179CCEF7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6A43D1A-FFD6-4A0E-9A90-4179CCEF7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52B6-7F11-4BA4-9DE2-05CAB351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083A52B6-7F11-4BA4-9DE2-05CAB3517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83A52B6-7F11-4BA4-9DE2-05CAB351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083A52B6-7F11-4BA4-9DE2-05CAB351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323626-9612-4148-9895-F8A7CE8B9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1323626-9612-4148-9895-F8A7CE8B9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E1323626-9612-4148-9895-F8A7CE8B9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E1323626-9612-4148-9895-F8A7CE8B9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660201-A226-4054-BD2D-AC7E8A415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04660201-A226-4054-BD2D-AC7E8A415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4660201-A226-4054-BD2D-AC7E8A415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04660201-A226-4054-BD2D-AC7E8A415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C24C-9CDA-4AAD-9527-57913540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9B7EC24C-9CDA-4AAD-9527-579135402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9B7EC24C-9CDA-4AAD-9527-57913540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9B7EC24C-9CDA-4AAD-9527-57913540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CED370-C827-4ADC-92B1-E57ABA6F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47CED370-C827-4ADC-92B1-E57ABA6F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47CED370-C827-4ADC-92B1-E57ABA6F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47CED370-C827-4ADC-92B1-E57ABA6F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0FE6B-E163-4727-96E7-F19FCD070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99B0FE6B-E163-4727-96E7-F19FCD070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99B0FE6B-E163-4727-96E7-F19FCD070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99B0FE6B-E163-4727-96E7-F19FCD070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E898A3-D915-42A9-BD15-C374E06C2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5E898A3-D915-42A9-BD15-C374E06C2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75E898A3-D915-42A9-BD15-C374E06C2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75E898A3-D915-42A9-BD15-C374E06C2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599" cy="10085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INTRODUCCIÓN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649899"/>
              </p:ext>
            </p:extLst>
          </p:nvPr>
        </p:nvGraphicFramePr>
        <p:xfrm>
          <a:off x="323528" y="1340768"/>
          <a:ext cx="849694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55576" y="2204864"/>
            <a:ext cx="7776864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 lo tanto, trataron de determinar las correlaciones clínicas y los resultados asociados con el Flutter Típico en el  FHS. </a:t>
            </a:r>
            <a:endParaRPr lang="es-V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2F033E-CCB5-4ED2-80C2-9819CE45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1E2F033E-CCB5-4ED2-80C2-9819CE45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1E2F033E-CCB5-4ED2-80C2-9819CE45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1E2F033E-CCB5-4ED2-80C2-9819CE45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2C3735-B58C-46B3-A1FD-D6E2FD38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032C3735-B58C-46B3-A1FD-D6E2FD380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032C3735-B58C-46B3-A1FD-D6E2FD38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032C3735-B58C-46B3-A1FD-D6E2FD38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785DB4-BF65-41EA-B52D-D53C7D8C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D6785DB4-BF65-41EA-B52D-D53C7D8C0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D6785DB4-BF65-41EA-B52D-D53C7D8C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D6785DB4-BF65-41EA-B52D-D53C7D8C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CD674-CDCA-438C-A278-24AC9524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5D2CD674-CDCA-438C-A278-24AC95247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5D2CD674-CDCA-438C-A278-24AC9524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5D2CD674-CDCA-438C-A278-24AC9524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CCB561-C35E-4779-9C37-E65C2E69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7DCCB561-C35E-4779-9C37-E65C2E69A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7DCCB561-C35E-4779-9C37-E65C2E69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7DCCB561-C35E-4779-9C37-E65C2E69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34E021-0389-4774-9BD8-331A693CC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1334E021-0389-4774-9BD8-331A693CC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1334E021-0389-4774-9BD8-331A693CC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1334E021-0389-4774-9BD8-331A693CC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764287"/>
            <a:ext cx="4470059" cy="1008529"/>
          </a:xfrm>
        </p:spPr>
        <p:txBody>
          <a:bodyPr/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OBJETIVO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678">
            <a:off x="4355362" y="453474"/>
            <a:ext cx="3896261" cy="262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Proceso alternativo"/>
          <p:cNvSpPr/>
          <p:nvPr/>
        </p:nvSpPr>
        <p:spPr>
          <a:xfrm>
            <a:off x="683568" y="3068959"/>
            <a:ext cx="8136904" cy="173748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Rectángulo"/>
          <p:cNvSpPr/>
          <p:nvPr/>
        </p:nvSpPr>
        <p:spPr>
          <a:xfrm>
            <a:off x="755576" y="32367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>
                <a:latin typeface="Georgia" pitchFamily="18" charset="0"/>
              </a:rPr>
              <a:t>Examinar las correlaciones clínicas del Flutter y sus resultados asociados para distinguirlos de aquellos asociados con la FA en el Framingham Heart Study.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6595535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Heart Rhythm. Author manuscript; available in PMC 2017 January 01.</a:t>
            </a:r>
            <a:endParaRPr lang="es-VE" sz="1100" b="1" dirty="0"/>
          </a:p>
        </p:txBody>
      </p:sp>
    </p:spTree>
    <p:extLst>
      <p:ext uri="{BB962C8B-B14F-4D97-AF65-F5344CB8AC3E}">
        <p14:creationId xmlns:p14="http://schemas.microsoft.com/office/powerpoint/2010/main" val="334902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7" y="1340767"/>
            <a:ext cx="8625948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719917"/>
              </p:ext>
            </p:extLst>
          </p:nvPr>
        </p:nvGraphicFramePr>
        <p:xfrm>
          <a:off x="422854" y="1700808"/>
          <a:ext cx="7605530" cy="361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57;p28"/>
          <p:cNvSpPr txBox="1">
            <a:spLocks/>
          </p:cNvSpPr>
          <p:nvPr/>
        </p:nvSpPr>
        <p:spPr>
          <a:xfrm>
            <a:off x="207701" y="103908"/>
            <a:ext cx="5718600" cy="732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Georgia" pitchFamily="18" charset="0"/>
                <a:cs typeface="Arabic Typesetting" pitchFamily="66" charset="-78"/>
              </a:rPr>
              <a:t>PUNTOS FINALES </a:t>
            </a:r>
          </a:p>
        </p:txBody>
      </p:sp>
    </p:spTree>
    <p:extLst>
      <p:ext uri="{BB962C8B-B14F-4D97-AF65-F5344CB8AC3E}">
        <p14:creationId xmlns:p14="http://schemas.microsoft.com/office/powerpoint/2010/main" val="33155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3425A-1FA7-4B5A-B1D8-BE18083F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354D1-25AF-4CD0-B122-136CB1D2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C3927-A7FC-4AF4-99F7-FDE9F6C8A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143E1-78E2-4579-8ED8-00D77D13A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" y="908720"/>
            <a:ext cx="913942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23455" y="0"/>
            <a:ext cx="4933677" cy="1008529"/>
          </a:xfrm>
        </p:spPr>
        <p:txBody>
          <a:bodyPr>
            <a:normAutofit/>
          </a:bodyPr>
          <a:lstStyle/>
          <a:p>
            <a:pPr eaLnBrk="1" hangingPunct="1"/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METODOLOGÍA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18384"/>
            <a:ext cx="1565754" cy="89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56" y="1371205"/>
            <a:ext cx="2005013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24" y="1336106"/>
            <a:ext cx="166819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Resultado de imagen para HOSPI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54" y="5116984"/>
            <a:ext cx="1171574" cy="97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60" y="4118682"/>
            <a:ext cx="1108372" cy="11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3482157" y="3717650"/>
            <a:ext cx="585787" cy="3727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6157">
            <a:off x="2980519" y="4651354"/>
            <a:ext cx="8413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574">
            <a:off x="3956142" y="4232943"/>
            <a:ext cx="8413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1675</Words>
  <Application>Microsoft Office PowerPoint</Application>
  <PresentationFormat>Presentación en pantalla (4:3)</PresentationFormat>
  <Paragraphs>208</Paragraphs>
  <Slides>37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Presentación de PowerPoint</vt:lpstr>
      <vt:lpstr>INTERROGANTE</vt:lpstr>
      <vt:lpstr>Presentación de PowerPoint</vt:lpstr>
      <vt:lpstr>INTRODUCCIÓN</vt:lpstr>
      <vt:lpstr>INTRODUCCIÓN</vt:lpstr>
      <vt:lpstr>INTRODUCCIÓN</vt:lpstr>
      <vt:lpstr>OBJETIVO</vt:lpstr>
      <vt:lpstr>Presentación de PowerPoint</vt:lpstr>
      <vt:lpstr>METODOLOGÍA</vt:lpstr>
      <vt:lpstr>METODOLOGÍA</vt:lpstr>
      <vt:lpstr>METODOLOGÍA</vt:lpstr>
      <vt:lpstr>Presentación de PowerPoint</vt:lpstr>
      <vt:lpstr>DEFINICIÓN DE TÉRMINOS</vt:lpstr>
      <vt:lpstr>ANÁLISIS ESTADÍSTICO</vt:lpstr>
      <vt:lpstr>ANÁLISIS ESTADÍSTICO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 </vt:lpstr>
      <vt:lpstr>DISCUSIÓN </vt:lpstr>
      <vt:lpstr>Presentación de PowerPoint</vt:lpstr>
      <vt:lpstr>DISCUSIÓN </vt:lpstr>
      <vt:lpstr>DISCUSIÓN </vt:lpstr>
      <vt:lpstr>CONCLUSIÓN</vt:lpstr>
      <vt:lpstr>Presentación de PowerPoint</vt:lpstr>
      <vt:lpstr>Presentación de PowerPoint</vt:lpstr>
      <vt:lpstr>APORTES DEL GRUPO</vt:lpstr>
      <vt:lpstr>APORTES DEL GRUPO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RESIDENTES</dc:creator>
  <cp:lastModifiedBy>Karen Magdelaine Aguero Aguero</cp:lastModifiedBy>
  <cp:revision>610</cp:revision>
  <cp:lastPrinted>2019-09-30T00:33:02Z</cp:lastPrinted>
  <dcterms:created xsi:type="dcterms:W3CDTF">2019-09-18T00:16:44Z</dcterms:created>
  <dcterms:modified xsi:type="dcterms:W3CDTF">2019-10-04T19:26:56Z</dcterms:modified>
</cp:coreProperties>
</file>