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8" r:id="rId4"/>
    <p:sldId id="258" r:id="rId5"/>
    <p:sldId id="259" r:id="rId6"/>
    <p:sldId id="279" r:id="rId7"/>
    <p:sldId id="301" r:id="rId8"/>
    <p:sldId id="280" r:id="rId9"/>
    <p:sldId id="289" r:id="rId10"/>
    <p:sldId id="283" r:id="rId11"/>
    <p:sldId id="284" r:id="rId12"/>
    <p:sldId id="294" r:id="rId13"/>
    <p:sldId id="295" r:id="rId14"/>
    <p:sldId id="287" r:id="rId15"/>
    <p:sldId id="290" r:id="rId16"/>
    <p:sldId id="286" r:id="rId17"/>
    <p:sldId id="261" r:id="rId18"/>
    <p:sldId id="281" r:id="rId19"/>
    <p:sldId id="288" r:id="rId20"/>
    <p:sldId id="300" r:id="rId21"/>
    <p:sldId id="299" r:id="rId22"/>
    <p:sldId id="302" r:id="rId23"/>
    <p:sldId id="292" r:id="rId24"/>
    <p:sldId id="293" r:id="rId25"/>
    <p:sldId id="297" r:id="rId26"/>
    <p:sldId id="291" r:id="rId27"/>
    <p:sldId id="296" r:id="rId28"/>
    <p:sldId id="266" r:id="rId29"/>
    <p:sldId id="277" r:id="rId30"/>
    <p:sldId id="263" r:id="rId31"/>
    <p:sldId id="269" r:id="rId32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1F"/>
    <a:srgbClr val="00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4660"/>
  </p:normalViewPr>
  <p:slideViewPr>
    <p:cSldViewPr>
      <p:cViewPr varScale="1">
        <p:scale>
          <a:sx n="32" d="100"/>
          <a:sy n="32" d="100"/>
        </p:scale>
        <p:origin x="720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AE5D-9573-47C6-AC04-25D9B7B2224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709A1-353E-4941-99FC-01F1F39F95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B5F9-9D2A-4583-AD64-D8BB9470274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9FC20-7366-4A0C-AA7D-F4AAF6FB2A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9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err="1" smtClean="0"/>
              <a:t>Jackp</a:t>
            </a:r>
            <a:r>
              <a:rPr lang="es-VE" baseline="0" dirty="0" smtClean="0"/>
              <a:t> </a:t>
            </a:r>
            <a:r>
              <a:rPr lang="es-VE" baseline="0" dirty="0" err="1" smtClean="0"/>
              <a:t>tachill</a:t>
            </a:r>
            <a:r>
              <a:rPr lang="es-VE" baseline="0" dirty="0" smtClean="0"/>
              <a:t>, realizo un estudio en mayo 2018, donde indico….</a:t>
            </a:r>
          </a:p>
          <a:p>
            <a:r>
              <a:rPr lang="es-VE" baseline="0" dirty="0" smtClean="0"/>
              <a:t>Durante la pandemia de </a:t>
            </a:r>
            <a:r>
              <a:rPr lang="es-VE" baseline="0" dirty="0" err="1" smtClean="0"/>
              <a:t>Covid</a:t>
            </a:r>
            <a:r>
              <a:rPr lang="es-VE" baseline="0" dirty="0" smtClean="0"/>
              <a:t>  19, se han estado usando en todo el mundo distintas dosis profilácticas de </a:t>
            </a:r>
            <a:r>
              <a:rPr lang="es-VE" baseline="0" dirty="0" err="1" smtClean="0"/>
              <a:t>hbpm</a:t>
            </a:r>
            <a:r>
              <a:rPr lang="es-VE" baseline="0" dirty="0" smtClean="0"/>
              <a:t>, sin embargo no </a:t>
            </a:r>
            <a:r>
              <a:rPr lang="es-VE" baseline="0" dirty="0" err="1" smtClean="0"/>
              <a:t>exiten</a:t>
            </a:r>
            <a:r>
              <a:rPr lang="es-VE" baseline="0" dirty="0" smtClean="0"/>
              <a:t> estudios de evidencia de alta calidad con </a:t>
            </a:r>
            <a:r>
              <a:rPr lang="es-VE" baseline="0" dirty="0" err="1" smtClean="0"/>
              <a:t>respcto</a:t>
            </a:r>
            <a:r>
              <a:rPr lang="es-VE" baseline="0" dirty="0" smtClean="0"/>
              <a:t> a eso, es por ese motivo que se ejecuto el estudio que </a:t>
            </a:r>
            <a:r>
              <a:rPr lang="es-VE" baseline="0" dirty="0" err="1" smtClean="0"/>
              <a:t>tien</a:t>
            </a:r>
            <a:r>
              <a:rPr lang="es-VE" baseline="0" dirty="0" smtClean="0"/>
              <a:t> como objetivo:….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Tenemos</a:t>
            </a:r>
            <a:r>
              <a:rPr lang="es-VE" baseline="0" dirty="0" smtClean="0"/>
              <a:t> la tabla n°2, titulada : características de los pacientes con COVID-19 grave según el estado de supervivencia.</a:t>
            </a:r>
          </a:p>
          <a:p>
            <a:r>
              <a:rPr lang="es-VE" baseline="0" dirty="0" smtClean="0"/>
              <a:t>Consta de 4 columnas , una primera columna  donde se describe el genero , edad, comorbilidades, el valor del </a:t>
            </a:r>
            <a:r>
              <a:rPr lang="es-VE" baseline="0" dirty="0" err="1" smtClean="0"/>
              <a:t>inr</a:t>
            </a:r>
            <a:r>
              <a:rPr lang="es-VE" baseline="0" dirty="0" smtClean="0"/>
              <a:t>, pt y </a:t>
            </a:r>
            <a:r>
              <a:rPr lang="es-VE" baseline="0" dirty="0" err="1" smtClean="0"/>
              <a:t>ptt</a:t>
            </a:r>
            <a:r>
              <a:rPr lang="es-VE" baseline="0" dirty="0" smtClean="0"/>
              <a:t>, además de la dosis de HBPM, tanto la dosis profiláctica como </a:t>
            </a:r>
            <a:r>
              <a:rPr lang="es-VE" baseline="0" dirty="0" err="1" smtClean="0"/>
              <a:t>teraputica</a:t>
            </a:r>
            <a:r>
              <a:rPr lang="es-VE" baseline="0" dirty="0" smtClean="0"/>
              <a:t>, estancia en el hospital e ingreso a UCI.. En la segunda columna  los no superviviente(54)s, 3era columna  los supervivientes(100) y una 4ta columna que expresa el valor de P.</a:t>
            </a:r>
          </a:p>
          <a:p>
            <a:r>
              <a:rPr lang="es-VE" baseline="0" dirty="0" smtClean="0"/>
              <a:t>En la porción inferior observamos una leyenda donde  indica que los </a:t>
            </a:r>
            <a:r>
              <a:rPr lang="es-VE" baseline="0" dirty="0" err="1" smtClean="0"/>
              <a:t>itens</a:t>
            </a:r>
            <a:r>
              <a:rPr lang="es-VE" baseline="0" dirty="0" smtClean="0"/>
              <a:t> con la letra A en minúscula que indica los datos que son mediana SUBRAYADO EN ROJO y fue usado en los no supervivientes y supervivientes. los que tienen la letra B en minúscula indican los que usaron pruebas estadísticas como la prueba de suma de </a:t>
            </a:r>
            <a:r>
              <a:rPr lang="es-VE" baseline="0" dirty="0" err="1" smtClean="0"/>
              <a:t>razgos</a:t>
            </a:r>
            <a:r>
              <a:rPr lang="es-VE" baseline="0" dirty="0" smtClean="0"/>
              <a:t> de </a:t>
            </a:r>
            <a:r>
              <a:rPr lang="es-VE" baseline="0" dirty="0" err="1" smtClean="0"/>
              <a:t>wilcoxon</a:t>
            </a:r>
            <a:r>
              <a:rPr lang="es-VE" baseline="0" dirty="0" smtClean="0"/>
              <a:t> y la prueba de </a:t>
            </a:r>
            <a:r>
              <a:rPr lang="es-VE" baseline="0" dirty="0" err="1" smtClean="0"/>
              <a:t>chi</a:t>
            </a:r>
            <a:r>
              <a:rPr lang="es-VE" baseline="0" dirty="0" smtClean="0"/>
              <a:t> cuadrado de independencia, SUBRAYADO EN NARNJA, en este caso encontramos que fue usado en el valor de P.</a:t>
            </a:r>
          </a:p>
          <a:p>
            <a:endParaRPr lang="es-VE" baseline="0" dirty="0" smtClean="0"/>
          </a:p>
          <a:p>
            <a:r>
              <a:rPr lang="es-VE" baseline="0" dirty="0" err="1" smtClean="0"/>
              <a:t>Ls</a:t>
            </a:r>
            <a:r>
              <a:rPr lang="es-VE" baseline="0" dirty="0" smtClean="0"/>
              <a:t> mediana de la edad fue tal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Esta tabla</a:t>
            </a:r>
            <a:r>
              <a:rPr lang="es-VE" baseline="0" dirty="0" smtClean="0"/>
              <a:t> consta de 7 columnas, en la primera columna observamos la variables nominales y categóricas, y las siguientes </a:t>
            </a:r>
            <a:r>
              <a:rPr lang="es-VE" baseline="0" dirty="0" err="1" smtClean="0"/>
              <a:t>columknas</a:t>
            </a:r>
            <a:r>
              <a:rPr lang="es-VE" baseline="0" dirty="0" smtClean="0"/>
              <a:t> los estadísticos usados.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4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4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50" y="2335188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8870" y="2263180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6118870" y="3415308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0007302" y="2191172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151318" y="2335188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23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3031638" y="2263180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13031638" y="3415308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094534" y="5647556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>
            <a:off x="3238550" y="5791572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6118870" y="5719564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>
            <a:off x="6118870" y="6871692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007302" y="5647556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10151318" y="5791572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31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13031638" y="5719564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Author Here</a:t>
            </a:r>
            <a:endParaRPr lang="en-US" dirty="0"/>
          </a:p>
        </p:txBody>
      </p:sp>
      <p:sp>
        <p:nvSpPr>
          <p:cNvPr id="32" name="テキスト プレースホルダー 8"/>
          <p:cNvSpPr>
            <a:spLocks noGrp="1"/>
          </p:cNvSpPr>
          <p:nvPr>
            <p:ph type="body" sz="quarter" idx="29" hasCustomPrompt="1"/>
          </p:nvPr>
        </p:nvSpPr>
        <p:spPr>
          <a:xfrm>
            <a:off x="13031638" y="6871692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9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4495428"/>
            <a:ext cx="4680520" cy="2304256"/>
          </a:xfrm>
        </p:spPr>
        <p:txBody>
          <a:bodyPr anchor="ctr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7631038" y="2911252"/>
            <a:ext cx="9433048" cy="547260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3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247920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3199284"/>
            <a:ext cx="1224136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571956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439644"/>
            <a:ext cx="1224136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247920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319928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463944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535952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2950518" y="679968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2950518" y="751976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768752" cy="676875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6"/>
            <a:ext cx="6480000" cy="648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43306" y="3919364"/>
            <a:ext cx="7020780" cy="1296144"/>
          </a:xfrm>
        </p:spPr>
        <p:txBody>
          <a:bodyPr anchor="b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6" y="5215508"/>
            <a:ext cx="702078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6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768752" cy="676875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6"/>
            <a:ext cx="6480000" cy="648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07302" y="2983260"/>
            <a:ext cx="702078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0007302" y="3703340"/>
            <a:ext cx="7020780" cy="187220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10007302" y="5719564"/>
            <a:ext cx="702078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0007302" y="6439644"/>
            <a:ext cx="7020780" cy="187220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2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13969552" cy="468052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5"/>
            <a:ext cx="13681522" cy="438695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7087716"/>
            <a:ext cx="13969552" cy="638324"/>
          </a:xfrm>
        </p:spPr>
        <p:txBody>
          <a:bodyPr anchor="b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7654032"/>
            <a:ext cx="13969552" cy="13681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8287207" cy="102865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4711452"/>
            <a:ext cx="15543451" cy="689226"/>
          </a:xfr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5431532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Subtitle Here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9319964"/>
            <a:ext cx="15553728" cy="5753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4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ve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3" cy="102861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2983260"/>
            <a:ext cx="15543451" cy="2417418"/>
          </a:xfrm>
        </p:spPr>
        <p:txBody>
          <a:bodyPr anchor="b">
            <a:normAutofit/>
          </a:bodyPr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 altLang="ja-JP" dirty="0" smtClean="0"/>
              <a:t>Text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5431532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ve Wor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455868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Subtitle Here</a:t>
            </a:r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646261" y="534988"/>
            <a:ext cx="17065897" cy="705678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790276" y="679000"/>
            <a:ext cx="16777866" cy="6768755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7838650"/>
            <a:ext cx="15543451" cy="689226"/>
          </a:xfrm>
        </p:spPr>
        <p:txBody>
          <a:bodyPr anchor="b">
            <a:normAutofit/>
          </a:bodyPr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 altLang="ja-JP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8287208" cy="10286554"/>
          </a:xfrm>
          <a:prstGeom prst="rect">
            <a:avLst/>
          </a:prstGeom>
        </p:spPr>
      </p:pic>
      <p:sp>
        <p:nvSpPr>
          <p:cNvPr id="7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6302" y="7159724"/>
            <a:ext cx="5326782" cy="2736304"/>
          </a:xfrm>
        </p:spPr>
        <p:txBody>
          <a:bodyPr anchor="ctr">
            <a:noAutofit/>
          </a:bodyPr>
          <a:lstStyle>
            <a:lvl1pPr marL="0" indent="0" algn="r">
              <a:buNone/>
              <a:defRPr sz="25000" kern="1200" spc="-2000" baseline="0">
                <a:solidFill>
                  <a:schemeClr val="bg1">
                    <a:alpha val="12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550918" y="7303740"/>
            <a:ext cx="10364014" cy="689226"/>
          </a:xfrm>
        </p:spPr>
        <p:txBody>
          <a:bodyPr/>
          <a:lstStyle>
            <a:lvl1pPr algn="l">
              <a:defRPr baseline="0">
                <a:latin typeface="+mn-lt"/>
              </a:defRPr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550918" y="8023820"/>
            <a:ext cx="10369152" cy="136815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8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555382" cy="3588399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50" y="2335188"/>
            <a:ext cx="6264000" cy="331236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5863580"/>
            <a:ext cx="6699398" cy="648072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6439644"/>
            <a:ext cx="6699397" cy="25922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0007302" y="2191172"/>
            <a:ext cx="6555382" cy="3588399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151318" y="2335188"/>
            <a:ext cx="6264000" cy="331236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 smtClean="0"/>
              <a:t>Add Image Here</a:t>
            </a:r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9834860" y="5863580"/>
            <a:ext cx="6699398" cy="648072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9834860" y="6439644"/>
            <a:ext cx="6699397" cy="25922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9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8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3238897" y="2335535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3094534" y="6672684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3094534" y="6024612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グラフ プレースホルダー 3"/>
          <p:cNvSpPr>
            <a:spLocks noGrp="1"/>
          </p:cNvSpPr>
          <p:nvPr>
            <p:ph type="chart" sz="quarter" idx="23" hasCustomPrompt="1"/>
          </p:nvPr>
        </p:nvSpPr>
        <p:spPr>
          <a:xfrm>
            <a:off x="7675091" y="2318643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7530728" y="6655792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7530728" y="6007720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グラフ プレースホルダー 3"/>
          <p:cNvSpPr>
            <a:spLocks noGrp="1"/>
          </p:cNvSpPr>
          <p:nvPr>
            <p:ph type="chart" sz="quarter" idx="26" hasCustomPrompt="1"/>
          </p:nvPr>
        </p:nvSpPr>
        <p:spPr>
          <a:xfrm>
            <a:off x="12095881" y="2318519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11951518" y="6655668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11951518" y="6007596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2950519" y="2335535"/>
            <a:ext cx="11881320" cy="439214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7447756"/>
            <a:ext cx="5832648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799684"/>
            <a:ext cx="5832648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9143206" y="7447756"/>
            <a:ext cx="5832648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21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9143206" y="6799684"/>
            <a:ext cx="5832648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1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2950519" y="2335535"/>
            <a:ext cx="11881320" cy="439214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7447756"/>
            <a:ext cx="11809312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799684"/>
            <a:ext cx="11809312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94534" y="2551212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8855174" y="2568228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94534" y="4855468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8855174" y="4872484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087812" y="3528492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3094534" y="5858520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075484" y="7159724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8836124" y="7176740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3075484" y="8162776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3074194" y="2214979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 smtClean="0">
                <a:solidFill>
                  <a:schemeClr val="tx1">
                    <a:alpha val="7000"/>
                  </a:schemeClr>
                </a:solidFill>
              </a:rPr>
              <a:t>1</a:t>
            </a:r>
            <a:endParaRPr lang="en-US" sz="15000" dirty="0">
              <a:solidFill>
                <a:schemeClr val="tx1">
                  <a:alpha val="7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3074194" y="4519235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 smtClean="0">
                <a:solidFill>
                  <a:schemeClr val="tx1">
                    <a:alpha val="7000"/>
                  </a:schemeClr>
                </a:solidFill>
              </a:rPr>
              <a:t>2</a:t>
            </a:r>
            <a:endParaRPr lang="en-US" sz="15000" dirty="0">
              <a:solidFill>
                <a:schemeClr val="tx1">
                  <a:alpha val="7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3074194" y="6847299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 smtClean="0">
                <a:solidFill>
                  <a:schemeClr val="tx1">
                    <a:alpha val="7000"/>
                  </a:schemeClr>
                </a:solidFill>
              </a:rPr>
              <a:t>3</a:t>
            </a:r>
            <a:endParaRPr lang="en-US" sz="15000" dirty="0">
              <a:solidFill>
                <a:schemeClr val="tx1">
                  <a:alpha val="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6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5758830" y="2263180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143206" y="2263180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758830" y="5636456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9143206" y="5636456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212652" y="2263180"/>
            <a:ext cx="4546178" cy="324036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58830" y="3343300"/>
            <a:ext cx="3207134" cy="115212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1222326" y="5592564"/>
            <a:ext cx="4546178" cy="3264768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25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2378096" y="2263180"/>
            <a:ext cx="4555988" cy="3240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26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12364082" y="5592564"/>
            <a:ext cx="4555988" cy="326476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9143206" y="3343300"/>
            <a:ext cx="3220876" cy="115212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5758830" y="6655668"/>
            <a:ext cx="3220876" cy="11252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>
            <a:off x="9156948" y="6655668"/>
            <a:ext cx="3207134" cy="11252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2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4495428"/>
            <a:ext cx="12241360" cy="72008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5215508"/>
            <a:ext cx="12241360" cy="201622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3" cy="102861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7206" cy="10286554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1735494" y="935190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alpha val="70000"/>
                  </a:schemeClr>
                </a:solidFill>
              </a:rPr>
              <a:t>The Power of PowerPoint</a:t>
            </a:r>
            <a:endParaRPr lang="en-US" sz="2000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8" r:id="rId3"/>
    <p:sldLayoutId id="2147483668" r:id="rId4"/>
    <p:sldLayoutId id="2147483669" r:id="rId5"/>
    <p:sldLayoutId id="2147483670" r:id="rId6"/>
    <p:sldLayoutId id="2147483661" r:id="rId7"/>
    <p:sldLayoutId id="2147483662" r:id="rId8"/>
    <p:sldLayoutId id="2147483654" r:id="rId9"/>
    <p:sldLayoutId id="2147483655" r:id="rId10"/>
    <p:sldLayoutId id="2147483671" r:id="rId11"/>
    <p:sldLayoutId id="2147483672" r:id="rId12"/>
    <p:sldLayoutId id="2147483656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632753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64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4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632753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006" y="390973"/>
            <a:ext cx="1440160" cy="177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17" name="サブタイトル 2">
            <a:extLst>
              <a:ext uri="{FF2B5EF4-FFF2-40B4-BE49-F238E27FC236}">
                <a16:creationId xmlns:a16="http://schemas.microsoft.com/office/drawing/2014/main" id="{1B9DA8A1-BB50-4888-B98B-38328E5CEF19}"/>
              </a:ext>
            </a:extLst>
          </p:cNvPr>
          <p:cNvSpPr txBox="1">
            <a:spLocks/>
          </p:cNvSpPr>
          <p:nvPr/>
        </p:nvSpPr>
        <p:spPr>
          <a:xfrm>
            <a:off x="4318670" y="4161551"/>
            <a:ext cx="9073008" cy="109053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Evidencia Científica</a:t>
            </a:r>
            <a:endParaRPr lang="es-E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626E9C9F-6936-4A5E-87EC-FCDE2041D9E3}"/>
              </a:ext>
            </a:extLst>
          </p:cNvPr>
          <p:cNvSpPr txBox="1">
            <a:spLocks/>
          </p:cNvSpPr>
          <p:nvPr/>
        </p:nvSpPr>
        <p:spPr>
          <a:xfrm>
            <a:off x="3902374" y="672792"/>
            <a:ext cx="9217024" cy="125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Centro Occidental “Lisandro Alvarado”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Cardiovascular Regional </a:t>
            </a: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Postgrado de Cardiología  </a:t>
            </a:r>
            <a:b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626E9C9F-6936-4A5E-87EC-FCDE2041D9E3}"/>
              </a:ext>
            </a:extLst>
          </p:cNvPr>
          <p:cNvSpPr txBox="1">
            <a:spLocks/>
          </p:cNvSpPr>
          <p:nvPr/>
        </p:nvSpPr>
        <p:spPr>
          <a:xfrm>
            <a:off x="-1975420" y="8099827"/>
            <a:ext cx="9217024" cy="125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Alexandra Flores Díaz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Residente 3er año.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(Expositor)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626E9C9F-6936-4A5E-87EC-FCDE2041D9E3}"/>
              </a:ext>
            </a:extLst>
          </p:cNvPr>
          <p:cNvSpPr txBox="1">
            <a:spLocks/>
          </p:cNvSpPr>
          <p:nvPr/>
        </p:nvSpPr>
        <p:spPr>
          <a:xfrm>
            <a:off x="4678710" y="7902769"/>
            <a:ext cx="5760640" cy="1713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Carla Romero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Residente 2do año.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(Relator)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626E9C9F-6936-4A5E-87EC-FCDE2041D9E3}"/>
              </a:ext>
            </a:extLst>
          </p:cNvPr>
          <p:cNvSpPr txBox="1">
            <a:spLocks/>
          </p:cNvSpPr>
          <p:nvPr/>
        </p:nvSpPr>
        <p:spPr>
          <a:xfrm>
            <a:off x="7126982" y="7821138"/>
            <a:ext cx="9217024" cy="1829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 Ávila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Residente 1er año.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91998" y="6786705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N°2: </a:t>
            </a:r>
            <a:endParaRPr lang="es-V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888243" y="9668534"/>
            <a:ext cx="207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Febrero , 2021</a:t>
            </a:r>
            <a:endParaRPr lang="es-V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26E9C9F-6936-4A5E-87EC-FCDE2041D9E3}"/>
              </a:ext>
            </a:extLst>
          </p:cNvPr>
          <p:cNvSpPr txBox="1">
            <a:spLocks/>
          </p:cNvSpPr>
          <p:nvPr/>
        </p:nvSpPr>
        <p:spPr>
          <a:xfrm>
            <a:off x="11447462" y="7243057"/>
            <a:ext cx="9217024" cy="1829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Neyda</a:t>
            </a: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Castillo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</a:t>
            </a: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Diabetes</a:t>
            </a:r>
          </a:p>
        </p:txBody>
      </p:sp>
    </p:spTree>
    <p:extLst>
      <p:ext uri="{BB962C8B-B14F-4D97-AF65-F5344CB8AC3E}">
        <p14:creationId xmlns:p14="http://schemas.microsoft.com/office/powerpoint/2010/main" val="9253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636524" y="9247956"/>
            <a:ext cx="11494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929025" y="1009780"/>
            <a:ext cx="10801200" cy="418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DEL ESTUDIO: </a:t>
            </a:r>
            <a:r>
              <a:rPr lang="es-VE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cohorte,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etrospectivo, </a:t>
            </a:r>
            <a:r>
              <a:rPr lang="es-VE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unicéntrico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endParaRPr lang="es-VE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s-VE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 de tercer nivel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endParaRPr lang="es-VE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r>
              <a:rPr lang="es-VE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PACIENTES Y MÉTODOS: </a:t>
            </a:r>
            <a:endParaRPr lang="es-VE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154 Pacientes, </a:t>
            </a:r>
            <a:r>
              <a:rPr lang="es-V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s-V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V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11/03/2020 </a:t>
            </a:r>
            <a:r>
              <a:rPr lang="es-V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V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31/04/2020</a:t>
            </a:r>
            <a:r>
              <a:rPr lang="es-V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endParaRPr lang="es-VE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endParaRPr lang="es-VE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Resultado de imagen para el Hospital de Capacitación e Investigación Sultan 2 Abdulhamid Han en Estambul, Turqu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2" y="2767236"/>
            <a:ext cx="5976664" cy="444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ectángulo 10"/>
          <p:cNvSpPr/>
          <p:nvPr/>
        </p:nvSpPr>
        <p:spPr>
          <a:xfrm>
            <a:off x="0" y="1843326"/>
            <a:ext cx="6190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Hospital de Capacitación e Investigación </a:t>
            </a:r>
            <a:r>
              <a:rPr lang="es-VE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Sultan</a:t>
            </a:r>
            <a:r>
              <a:rPr lang="es-VE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s-VE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Abdulhamid</a:t>
            </a:r>
            <a:r>
              <a:rPr lang="es-VE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Han en Estambul, </a:t>
            </a:r>
            <a:r>
              <a:rPr lang="es-VE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Turquía.</a:t>
            </a:r>
            <a:endParaRPr lang="es-VE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7919633" y="5336953"/>
            <a:ext cx="1080120" cy="93610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Flecha abajo 12"/>
          <p:cNvSpPr/>
          <p:nvPr/>
        </p:nvSpPr>
        <p:spPr>
          <a:xfrm>
            <a:off x="14173888" y="5425177"/>
            <a:ext cx="1080120" cy="93610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Rectángulo 13"/>
          <p:cNvSpPr/>
          <p:nvPr/>
        </p:nvSpPr>
        <p:spPr>
          <a:xfrm>
            <a:off x="6636524" y="6341010"/>
            <a:ext cx="401270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</a:pPr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HBPM </a:t>
            </a:r>
            <a:r>
              <a:rPr lang="es-V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VE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enoxaparina</a:t>
            </a:r>
            <a:r>
              <a:rPr lang="es-V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dosis profiláctica (0,5 mg / kg dos veces al día</a:t>
            </a:r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VE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838398" y="4594879"/>
            <a:ext cx="1853850" cy="60425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grupos</a:t>
            </a:r>
            <a:endParaRPr lang="es-V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2761871" y="6459804"/>
            <a:ext cx="3904154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</a:pPr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HBPM dosis </a:t>
            </a:r>
            <a:r>
              <a:rPr lang="es-V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terapéutica (1 mg / kg dos veces al día).</a:t>
            </a:r>
            <a:endParaRPr lang="es-V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10528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30238" y="336937"/>
            <a:ext cx="1296144" cy="1116124"/>
            <a:chOff x="2032" y="1680"/>
            <a:chExt cx="1088" cy="1101"/>
          </a:xfrm>
        </p:grpSpPr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16" name="Rectángulo redondeado 15"/>
          <p:cNvSpPr/>
          <p:nvPr/>
        </p:nvSpPr>
        <p:spPr>
          <a:xfrm>
            <a:off x="3166542" y="979646"/>
            <a:ext cx="4320480" cy="1643574"/>
          </a:xfrm>
          <a:prstGeom prst="roundRect">
            <a:avLst/>
          </a:prstGeom>
          <a:solidFill>
            <a:srgbClr val="FF0000">
              <a:alpha val="52157"/>
            </a:srgb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INCLUSIÓN</a:t>
            </a:r>
            <a:endParaRPr lang="es-VE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1519470" y="1034387"/>
            <a:ext cx="4320480" cy="1630395"/>
          </a:xfrm>
          <a:prstGeom prst="roundRect">
            <a:avLst/>
          </a:prstGeom>
          <a:solidFill>
            <a:srgbClr val="FF0000">
              <a:alpha val="52157"/>
            </a:srgb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</a:t>
            </a:r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EXCLUSIÓN</a:t>
            </a:r>
            <a:endParaRPr lang="es-VE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4678710" y="2911252"/>
            <a:ext cx="1152128" cy="720080"/>
          </a:xfrm>
          <a:prstGeom prst="downArrow">
            <a:avLst/>
          </a:prstGeom>
          <a:solidFill>
            <a:schemeClr val="bg1">
              <a:alpha val="52157"/>
            </a:scheme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Flecha abajo 18"/>
          <p:cNvSpPr/>
          <p:nvPr/>
        </p:nvSpPr>
        <p:spPr>
          <a:xfrm>
            <a:off x="13391678" y="2911252"/>
            <a:ext cx="1152128" cy="720080"/>
          </a:xfrm>
          <a:prstGeom prst="downArrow">
            <a:avLst/>
          </a:prstGeom>
          <a:solidFill>
            <a:schemeClr val="bg1">
              <a:alpha val="52157"/>
            </a:scheme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Rectángulo 19"/>
          <p:cNvSpPr/>
          <p:nvPr/>
        </p:nvSpPr>
        <p:spPr>
          <a:xfrm>
            <a:off x="2518470" y="4639444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Pacientes con neumonía severa por COVID-19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30238" y="9681745"/>
            <a:ext cx="1770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107939" y="3732438"/>
            <a:ext cx="7719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Edad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&lt;18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años.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Diátesis hemorrágica.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Estancia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hospitalaria &lt;5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días.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Falta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información sobre análisis de laboratorio y tratamiento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anticoagulante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Neumonía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 COVID-19 y uso de anticoagulante para otras indicaciones antes del ingreso hospitalario (auricular fibrilación, embolia pulmonar y otros).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30238" y="336937"/>
            <a:ext cx="1296144" cy="1116124"/>
            <a:chOff x="2032" y="1680"/>
            <a:chExt cx="1088" cy="1101"/>
          </a:xfrm>
        </p:grpSpPr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430238" y="9681745"/>
            <a:ext cx="1770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1778" y="3305245"/>
            <a:ext cx="16424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neumonía </a:t>
            </a:r>
            <a:r>
              <a:rPr lang="es-VE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severa  </a:t>
            </a:r>
            <a:r>
              <a:rPr lang="es-VE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 COVID-19 se definió de acuerdo con los siguientes criterios de las directrices COVID-19 del Ministerio de Salud de la República de Turquía</a:t>
            </a:r>
            <a:r>
              <a:rPr lang="es-VE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a)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Taquipnea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(&gt; 30 / min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b) SpO</a:t>
            </a:r>
            <a:r>
              <a:rPr lang="es-VE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&lt;90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</a:p>
          <a:p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c)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Malos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criterios de pronóstico (recuento de linfocitos &lt;800 /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μL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proteína C reactiva&gt; 40 mg / L o ferritina&gt; 500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dímero D&gt; 1000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μg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L).</a:t>
            </a:r>
          </a:p>
          <a:p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Neumonía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difusa bilateral en radiografía de tórax o tomografía computarizada de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pulmón.</a:t>
            </a:r>
          </a:p>
          <a:p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N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ingún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requisito de ventilación mecánica invasiva o no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invasiva.</a:t>
            </a:r>
          </a:p>
          <a:p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Presentación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clínica no relacionada con SDRA al ingreso hospitalario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274043" y="1309131"/>
            <a:ext cx="6652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DEFINICION DE TÉRMINOS: </a:t>
            </a:r>
            <a:endParaRPr lang="es-VE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02246" y="9719475"/>
            <a:ext cx="1748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8" y="2191172"/>
            <a:ext cx="13681520" cy="64807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3" name="Rectángulo 12"/>
          <p:cNvSpPr/>
          <p:nvPr/>
        </p:nvSpPr>
        <p:spPr>
          <a:xfrm>
            <a:off x="2194620" y="2191172"/>
            <a:ext cx="13717338" cy="7509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830"/>
              </a:spcBef>
              <a:spcAft>
                <a:spcPts val="800"/>
              </a:spcAft>
            </a:pPr>
            <a:r>
              <a:rPr lang="es-VE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n°1. Los </a:t>
            </a:r>
            <a:r>
              <a:rPr lang="es-VE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criterios para la neumonía </a:t>
            </a:r>
            <a:r>
              <a:rPr lang="es-VE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 </a:t>
            </a:r>
            <a:r>
              <a:rPr lang="es-VE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COVID-19.</a:t>
            </a:r>
            <a:endParaRPr lang="es-VE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374454" y="7381665"/>
            <a:ext cx="13452263" cy="1146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VE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</a:t>
            </a:r>
            <a:r>
              <a:rPr lang="es-V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VE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V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saturación de oxígeno, TC: tomografía computarizada, SDRA: síndrome de dificultad respiratoria aguda</a:t>
            </a:r>
            <a:endParaRPr lang="es-VE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42206" y="246956"/>
            <a:ext cx="1296144" cy="1116124"/>
            <a:chOff x="2032" y="1680"/>
            <a:chExt cx="1088" cy="1101"/>
          </a:xfrm>
        </p:grpSpPr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2945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1798390" y="2983260"/>
            <a:ext cx="14734569" cy="61863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variables cuantitativas con distribución normal y anormal se compararon mediante la prueba 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de </a:t>
            </a:r>
            <a:r>
              <a:rPr lang="es-VE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la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prueba U de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Mann-Whitney</a:t>
            </a:r>
            <a:r>
              <a:rPr lang="es-VE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variables categóricas se compararon mediante la prueba de </a:t>
            </a:r>
            <a:r>
              <a:rPr lang="es-VE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-cuadrado. </a:t>
            </a:r>
            <a:endParaRPr lang="es-VE" sz="3600" b="1" i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 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 se presentaron como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media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desviación estándar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mediana 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rango </a:t>
            </a:r>
            <a:r>
              <a:rPr lang="es-VE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intercuartilar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frecuencia y porcentaje, cuando fue apropiado. </a:t>
            </a:r>
            <a:endParaRPr lang="es-VE" sz="3600" b="1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variables categóricas y consecutivas se evaluaron mediante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de regresión logística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VE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univariante</a:t>
            </a:r>
            <a:r>
              <a:rPr lang="es-VE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para determinar su capacidad para predecir la mortalidad. </a:t>
            </a:r>
            <a:endParaRPr lang="es-VE" sz="3600" b="1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consideró significativo un valor de p &lt;0,05. </a:t>
            </a:r>
            <a:endParaRPr lang="es-VE" sz="3600" b="1" i="1" dirty="0">
              <a:solidFill>
                <a:srgbClr val="FFFF00"/>
              </a:solidFill>
            </a:endParaRPr>
          </a:p>
        </p:txBody>
      </p:sp>
      <p:sp>
        <p:nvSpPr>
          <p:cNvPr id="25" name="Título 2"/>
          <p:cNvSpPr txBox="1">
            <a:spLocks/>
          </p:cNvSpPr>
          <p:nvPr/>
        </p:nvSpPr>
        <p:spPr>
          <a:xfrm>
            <a:off x="5686822" y="1111052"/>
            <a:ext cx="10364014" cy="689226"/>
          </a:xfrm>
          <a:prstGeom prst="rect">
            <a:avLst/>
          </a:prstGeom>
        </p:spPr>
        <p:txBody>
          <a:bodyPr vert="horz" lIns="163275" tIns="81638" rIns="163275" bIns="81638" rtlCol="0" anchor="b">
            <a:normAutofit fontScale="90000" lnSpcReduction="100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ESTADÍSTICO:</a:t>
            </a:r>
            <a:endParaRPr lang="es-VE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30238" y="9681745"/>
            <a:ext cx="1770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30238" y="336937"/>
            <a:ext cx="1296144" cy="1116124"/>
            <a:chOff x="2032" y="1680"/>
            <a:chExt cx="1088" cy="1101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26737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636524" y="4783460"/>
            <a:ext cx="10364014" cy="689226"/>
          </a:xfrm>
        </p:spPr>
        <p:txBody>
          <a:bodyPr>
            <a:noAutofit/>
          </a:bodyPr>
          <a:lstStyle/>
          <a:p>
            <a:r>
              <a:rPr lang="es-VE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  <a:endParaRPr lang="es-VE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36524" y="9247956"/>
            <a:ext cx="11494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echa a la derecha con bandas 1"/>
          <p:cNvSpPr/>
          <p:nvPr/>
        </p:nvSpPr>
        <p:spPr>
          <a:xfrm>
            <a:off x="15839950" y="6871692"/>
            <a:ext cx="1944216" cy="1152128"/>
          </a:xfrm>
          <a:prstGeom prst="stripedRightArrow">
            <a:avLst/>
          </a:prstGeom>
          <a:solidFill>
            <a:srgbClr val="FF0000">
              <a:alpha val="52157"/>
            </a:srgb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33140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 rot="18900000">
            <a:off x="102507" y="1149765"/>
            <a:ext cx="2576720" cy="547688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>
                    <a:alpha val="70000"/>
                  </a:srgbClr>
                </a:solidFill>
              </a:rPr>
              <a:t>RESULTADOS</a:t>
            </a:r>
            <a:endParaRPr lang="en-US" sz="3200" dirty="0">
              <a:solidFill>
                <a:srgbClr val="FFFF00">
                  <a:alpha val="70000"/>
                </a:srgb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153604" y="823020"/>
            <a:ext cx="11737304" cy="8438472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3132594" y="83136"/>
            <a:ext cx="11758314" cy="1014380"/>
          </a:xfrm>
          <a:prstGeom prst="rect">
            <a:avLst/>
          </a:prstGeom>
          <a:solidFill>
            <a:srgbClr val="1F1F1F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830"/>
              </a:spcBef>
              <a:spcAft>
                <a:spcPts val="800"/>
              </a:spcAft>
            </a:pPr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n° 2. Características </a:t>
            </a:r>
            <a:r>
              <a:rPr lang="es-V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los pacientes con COVID-19 </a:t>
            </a:r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severo </a:t>
            </a:r>
            <a:r>
              <a:rPr lang="es-V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el estado de supervivencia</a:t>
            </a:r>
            <a:endParaRPr lang="es-VE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05160" y="8095828"/>
            <a:ext cx="11806758" cy="160556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360"/>
              </a:lnSpc>
              <a:spcAft>
                <a:spcPts val="830"/>
              </a:spcAft>
            </a:pPr>
            <a:r>
              <a:rPr lang="es-VE" sz="1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datos son mediana (IQR); n (%)</a:t>
            </a:r>
            <a:endParaRPr lang="es-V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360"/>
              </a:lnSpc>
              <a:spcBef>
                <a:spcPts val="830"/>
              </a:spcBef>
              <a:spcAft>
                <a:spcPts val="830"/>
              </a:spcAft>
            </a:pPr>
            <a:r>
              <a:rPr lang="es-VE" sz="1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Pruebas estadísticas: prueba de suma de rangos de </a:t>
            </a:r>
            <a:r>
              <a:rPr lang="es-VE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Wilcoxon</a:t>
            </a:r>
            <a:r>
              <a:rPr lang="es-VE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Prueba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V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-cuadrado de independencia. </a:t>
            </a:r>
            <a:r>
              <a:rPr lang="es-VE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HBPM: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heparina de bajo peso molecular, </a:t>
            </a:r>
            <a:r>
              <a:rPr lang="es-VE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INR: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cociente internacional normalizado, </a:t>
            </a:r>
            <a:r>
              <a:rPr lang="es-VE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es-VE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de tromboplastina parcial activada.</a:t>
            </a:r>
            <a:endParaRPr lang="es-V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2246" y="9719475"/>
            <a:ext cx="1748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19270" y="1135576"/>
            <a:ext cx="2971141" cy="70182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6766942" y="1135576"/>
            <a:ext cx="2520280" cy="70182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Conector recto 14"/>
          <p:cNvCxnSpPr/>
          <p:nvPr/>
        </p:nvCxnSpPr>
        <p:spPr>
          <a:xfrm>
            <a:off x="3238550" y="8599884"/>
            <a:ext cx="266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38550" y="9175948"/>
            <a:ext cx="20882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12855437" y="1135576"/>
            <a:ext cx="1544354" cy="70182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20" name="Conector recto 19"/>
          <p:cNvCxnSpPr/>
          <p:nvPr/>
        </p:nvCxnSpPr>
        <p:spPr>
          <a:xfrm>
            <a:off x="3742606" y="3199284"/>
            <a:ext cx="89688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415014" y="3631332"/>
            <a:ext cx="4680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7415014" y="4135388"/>
            <a:ext cx="4680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6838950" y="4560668"/>
            <a:ext cx="2736304" cy="67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6838950" y="4992715"/>
            <a:ext cx="5616624" cy="495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6766942" y="5431532"/>
            <a:ext cx="5616624" cy="495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12999452" y="3199284"/>
            <a:ext cx="1544354" cy="2281789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33" name="Conector recto 32"/>
          <p:cNvCxnSpPr/>
          <p:nvPr/>
        </p:nvCxnSpPr>
        <p:spPr>
          <a:xfrm>
            <a:off x="7415014" y="6727676"/>
            <a:ext cx="4680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12999452" y="6439644"/>
            <a:ext cx="1544354" cy="64807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35" name="Conector recto 34"/>
          <p:cNvCxnSpPr/>
          <p:nvPr/>
        </p:nvCxnSpPr>
        <p:spPr>
          <a:xfrm>
            <a:off x="7415014" y="7159724"/>
            <a:ext cx="4680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7415014" y="7663780"/>
            <a:ext cx="4680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7415014" y="8095828"/>
            <a:ext cx="4680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redondeado 38"/>
          <p:cNvSpPr/>
          <p:nvPr/>
        </p:nvSpPr>
        <p:spPr>
          <a:xfrm>
            <a:off x="12959630" y="7655924"/>
            <a:ext cx="1544354" cy="43990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40" name="Conector recto 39"/>
          <p:cNvCxnSpPr/>
          <p:nvPr/>
        </p:nvCxnSpPr>
        <p:spPr>
          <a:xfrm>
            <a:off x="6919342" y="5886047"/>
            <a:ext cx="5616624" cy="495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70198" y="390973"/>
            <a:ext cx="1296144" cy="1116124"/>
            <a:chOff x="2032" y="1680"/>
            <a:chExt cx="1088" cy="1101"/>
          </a:xfrm>
        </p:grpSpPr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5" name="Rectángulo redondeado 4"/>
          <p:cNvSpPr/>
          <p:nvPr/>
        </p:nvSpPr>
        <p:spPr>
          <a:xfrm>
            <a:off x="6594051" y="4336384"/>
            <a:ext cx="9221578" cy="2621524"/>
          </a:xfrm>
          <a:prstGeom prst="roundRect">
            <a:avLst/>
          </a:prstGeom>
          <a:solidFill>
            <a:schemeClr val="accent1">
              <a:lumMod val="50000"/>
              <a:alpha val="52157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Hipertensión (N = 66, 43%),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 (N = 35, 23%)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Enfermedad Cardíaca (N = 35, 23%),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Enfermedad Pulmonar (N = 25, 16%)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Enfermedad Renal (N = 8). </a:t>
            </a:r>
            <a:endParaRPr lang="es-VE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31" grpId="0" animBg="1"/>
      <p:bldP spid="34" grpId="0" animBg="1"/>
      <p:bldP spid="39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529" y="369580"/>
            <a:ext cx="11422799" cy="792088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 rot="18900000">
            <a:off x="102507" y="1149765"/>
            <a:ext cx="2576720" cy="547688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>
                    <a:alpha val="70000"/>
                  </a:srgbClr>
                </a:solidFill>
              </a:rPr>
              <a:t>RESULTADOS</a:t>
            </a:r>
            <a:endParaRPr lang="en-US" sz="3200" dirty="0">
              <a:solidFill>
                <a:srgbClr val="FFFF00">
                  <a:alpha val="70000"/>
                </a:srgb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22526" y="30932"/>
            <a:ext cx="11494806" cy="101438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30"/>
              </a:spcBef>
              <a:spcAft>
                <a:spcPts val="800"/>
              </a:spcAft>
            </a:pPr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n°3. Características </a:t>
            </a:r>
            <a:r>
              <a:rPr lang="es-V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los pacientes con COVID-19 </a:t>
            </a:r>
            <a:r>
              <a:rPr 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severo </a:t>
            </a:r>
            <a:r>
              <a:rPr lang="es-V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ingreso en UCI durante el período de tratamiento</a:t>
            </a:r>
            <a:endParaRPr lang="es-VE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22524" y="7519764"/>
            <a:ext cx="11494807" cy="204158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360"/>
              </a:lnSpc>
              <a:spcAft>
                <a:spcPts val="830"/>
              </a:spcAft>
            </a:pPr>
            <a:r>
              <a:rPr lang="es-VE" sz="1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datos son mediana (IQR); n (%)</a:t>
            </a:r>
            <a:endParaRPr lang="es-V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360"/>
              </a:lnSpc>
              <a:spcBef>
                <a:spcPts val="830"/>
              </a:spcBef>
              <a:spcAft>
                <a:spcPts val="830"/>
              </a:spcAft>
            </a:pPr>
            <a:r>
              <a:rPr lang="es-VE" sz="1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Pruebas estadísticas: prueba de suma de rangos de </a:t>
            </a:r>
            <a:r>
              <a:rPr lang="es-VE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Wilcoxon</a:t>
            </a:r>
            <a:r>
              <a:rPr lang="es-VE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Prueba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V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-cuadrado de independencia. </a:t>
            </a:r>
            <a:r>
              <a:rPr lang="es-VE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HBPM: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heparina de bajo peso molecular, </a:t>
            </a:r>
            <a:r>
              <a:rPr lang="es-VE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INR: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cociente internacional normalizado, </a:t>
            </a:r>
            <a:r>
              <a:rPr lang="es-VE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es-VE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VE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de tromboplastina parcial activada.</a:t>
            </a:r>
            <a:endParaRPr lang="es-V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058529" y="7951812"/>
            <a:ext cx="2196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094534" y="8527876"/>
            <a:ext cx="21962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6118870" y="1471092"/>
            <a:ext cx="2196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9467241" y="1471092"/>
            <a:ext cx="2196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2131537" y="1471092"/>
            <a:ext cx="21962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502246" y="9719475"/>
            <a:ext cx="1748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3166542" y="3703340"/>
            <a:ext cx="10729192" cy="7200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3166542" y="4063380"/>
            <a:ext cx="10729192" cy="7200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3166542" y="4495428"/>
            <a:ext cx="10729192" cy="7200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3382566" y="5575548"/>
            <a:ext cx="8812595" cy="7200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42206" y="174948"/>
            <a:ext cx="1296144" cy="1116124"/>
            <a:chOff x="2032" y="1680"/>
            <a:chExt cx="1088" cy="1101"/>
          </a:xfrm>
        </p:grpSpPr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cxnSp>
        <p:nvCxnSpPr>
          <p:cNvPr id="29" name="Conector recto 28"/>
          <p:cNvCxnSpPr/>
          <p:nvPr/>
        </p:nvCxnSpPr>
        <p:spPr>
          <a:xfrm flipV="1">
            <a:off x="3382566" y="5935588"/>
            <a:ext cx="8812595" cy="7200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redondeado 3"/>
          <p:cNvSpPr/>
          <p:nvPr/>
        </p:nvSpPr>
        <p:spPr>
          <a:xfrm>
            <a:off x="12815614" y="5215508"/>
            <a:ext cx="720080" cy="100811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30" name="Conector recto 29"/>
          <p:cNvCxnSpPr/>
          <p:nvPr/>
        </p:nvCxnSpPr>
        <p:spPr>
          <a:xfrm flipV="1">
            <a:off x="3382566" y="6655668"/>
            <a:ext cx="8812595" cy="7200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3310558" y="7015708"/>
            <a:ext cx="8812595" cy="7200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12599590" y="6381746"/>
            <a:ext cx="1080120" cy="63396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40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 rot="18900000">
            <a:off x="102507" y="1149765"/>
            <a:ext cx="2576720" cy="547688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>
                    <a:alpha val="70000"/>
                  </a:srgbClr>
                </a:solidFill>
              </a:rPr>
              <a:t>RESULTADOS</a:t>
            </a:r>
            <a:endParaRPr lang="en-US" sz="3200" dirty="0">
              <a:solidFill>
                <a:srgbClr val="FFFF00">
                  <a:alpha val="70000"/>
                </a:srgb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74" y="2528256"/>
            <a:ext cx="13033448" cy="635966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1654374" y="2528255"/>
            <a:ext cx="13033448" cy="1146211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30"/>
              </a:spcBef>
              <a:spcAft>
                <a:spcPts val="800"/>
              </a:spcAft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N° 4. Niveles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dímero D por nivel de dosis de heparina de bajo peso molecular en no supervivientes (n = 54).</a:t>
            </a:r>
            <a:endParaRPr lang="es-VE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02246" y="9719475"/>
            <a:ext cx="1748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8390" y="7943101"/>
            <a:ext cx="1202533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VE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V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Prueba estadística: prueba </a:t>
            </a:r>
            <a:r>
              <a:rPr lang="es-VE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</a:t>
            </a:r>
            <a:r>
              <a:rPr lang="es-V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-cuadrado de independencia</a:t>
            </a:r>
            <a:endParaRPr lang="es-VE" b="1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2086422" y="8527876"/>
            <a:ext cx="3312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1735494" y="4855468"/>
            <a:ext cx="24482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1798390" y="3964547"/>
            <a:ext cx="2520280" cy="1082956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Rectángulo 14"/>
          <p:cNvSpPr/>
          <p:nvPr/>
        </p:nvSpPr>
        <p:spPr>
          <a:xfrm>
            <a:off x="4534694" y="3964547"/>
            <a:ext cx="3528392" cy="1082956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Rectángulo 15"/>
          <p:cNvSpPr/>
          <p:nvPr/>
        </p:nvSpPr>
        <p:spPr>
          <a:xfrm>
            <a:off x="8237572" y="3964547"/>
            <a:ext cx="3281898" cy="1082956"/>
          </a:xfrm>
          <a:prstGeom prst="rect">
            <a:avLst/>
          </a:prstGeom>
          <a:noFill/>
          <a:ln w="571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Elipse 16"/>
          <p:cNvSpPr/>
          <p:nvPr/>
        </p:nvSpPr>
        <p:spPr>
          <a:xfrm>
            <a:off x="12131539" y="5119511"/>
            <a:ext cx="1512168" cy="1104109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42206" y="246956"/>
            <a:ext cx="1296144" cy="1116124"/>
            <a:chOff x="2032" y="1680"/>
            <a:chExt cx="1088" cy="1101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27067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 rot="18900000">
            <a:off x="102507" y="1149765"/>
            <a:ext cx="2576720" cy="547688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>
                    <a:alpha val="70000"/>
                  </a:srgbClr>
                </a:solidFill>
              </a:rPr>
              <a:t>RESULTADOS</a:t>
            </a:r>
            <a:endParaRPr lang="en-US" sz="3200" dirty="0">
              <a:solidFill>
                <a:srgbClr val="FFFF00">
                  <a:alpha val="70000"/>
                </a:srgb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14414" y="1382044"/>
            <a:ext cx="14689632" cy="1146211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30"/>
              </a:spcBef>
              <a:spcAft>
                <a:spcPts val="800"/>
              </a:spcAft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n° 5. Análisis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regresión logística múltiple con </a:t>
            </a:r>
            <a:r>
              <a:rPr lang="es-VE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mortalidad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variable dependiente (n = 154).</a:t>
            </a:r>
            <a:endParaRPr lang="es-VE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414" y="2528255"/>
            <a:ext cx="14689632" cy="628765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2014414" y="8743900"/>
            <a:ext cx="14689632" cy="882678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modelo </a:t>
            </a:r>
            <a:r>
              <a:rPr lang="es-V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significancia </a:t>
            </a:r>
            <a:r>
              <a:rPr lang="es-VE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estadistica</a:t>
            </a:r>
            <a:r>
              <a:rPr lang="es-V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V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 </a:t>
            </a:r>
            <a:r>
              <a:rPr lang="es-VE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(4) = 79,658, </a:t>
            </a:r>
            <a:r>
              <a:rPr lang="es-V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&lt;0,001 y explicó el 55,6% (</a:t>
            </a:r>
            <a:r>
              <a:rPr lang="es-VE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Nagelkerke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 </a:t>
            </a:r>
            <a:r>
              <a:rPr lang="es-VE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) de la varianza en la mortalidad.</a:t>
            </a:r>
            <a:endParaRPr lang="es-V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2246" y="9719475"/>
            <a:ext cx="1748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70198" y="174948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4894734" y="2551212"/>
            <a:ext cx="1584176" cy="9195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Rectángulo 16"/>
          <p:cNvSpPr/>
          <p:nvPr/>
        </p:nvSpPr>
        <p:spPr>
          <a:xfrm>
            <a:off x="6766942" y="26118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ángulo 17"/>
          <p:cNvSpPr/>
          <p:nvPr/>
        </p:nvSpPr>
        <p:spPr>
          <a:xfrm>
            <a:off x="8567142" y="26232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Rectángulo 18"/>
          <p:cNvSpPr/>
          <p:nvPr/>
        </p:nvSpPr>
        <p:spPr>
          <a:xfrm>
            <a:off x="10511358" y="26232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Rectángulo 19"/>
          <p:cNvSpPr/>
          <p:nvPr/>
        </p:nvSpPr>
        <p:spPr>
          <a:xfrm>
            <a:off x="12671598" y="26232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Rectángulo 20"/>
          <p:cNvSpPr/>
          <p:nvPr/>
        </p:nvSpPr>
        <p:spPr>
          <a:xfrm>
            <a:off x="14831838" y="26232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352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65;p14"/>
          <p:cNvSpPr txBox="1">
            <a:spLocks noGrp="1"/>
          </p:cNvSpPr>
          <p:nvPr>
            <p:ph type="body" idx="1"/>
          </p:nvPr>
        </p:nvSpPr>
        <p:spPr>
          <a:xfrm>
            <a:off x="1510358" y="3415308"/>
            <a:ext cx="15697744" cy="37370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VE" sz="5400" b="1" dirty="0" smtClean="0">
                <a:solidFill>
                  <a:srgbClr val="FFFF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VE" sz="5400" b="1" dirty="0">
                <a:solidFill>
                  <a:srgbClr val="FFFF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paciente con </a:t>
            </a:r>
            <a:r>
              <a:rPr lang="es-VE" sz="5400" b="1" dirty="0" smtClean="0">
                <a:solidFill>
                  <a:srgbClr val="FFFF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 severo, el uso de heparina </a:t>
            </a:r>
            <a:r>
              <a:rPr lang="es-VE" sz="5400" b="1" dirty="0">
                <a:solidFill>
                  <a:srgbClr val="FFFF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bajo peso molecular </a:t>
            </a:r>
            <a:r>
              <a:rPr lang="es-VE" sz="5400" b="1" dirty="0" smtClean="0">
                <a:solidFill>
                  <a:srgbClr val="FFFF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dosis anticoagulante vs </a:t>
            </a:r>
            <a:r>
              <a:rPr lang="es-VE" sz="5400" b="1" dirty="0" err="1" smtClean="0">
                <a:solidFill>
                  <a:srgbClr val="FFFF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tromboprofilactica</a:t>
            </a:r>
            <a:r>
              <a:rPr lang="es-VE" sz="5400" b="1" dirty="0">
                <a:solidFill>
                  <a:srgbClr val="FFFF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5400" b="1" dirty="0" smtClean="0">
                <a:solidFill>
                  <a:srgbClr val="FFFF00">
                    <a:alpha val="7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¿Reduce la mortalidad?</a:t>
            </a:r>
            <a:endParaRPr lang="es-VE" sz="5400" dirty="0">
              <a:solidFill>
                <a:srgbClr val="FFFF00">
                  <a:alpha val="7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endParaRPr lang="es-VE" sz="3200" dirty="0">
              <a:solidFill>
                <a:srgbClr val="FFFF00">
                  <a:alpha val="7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08372" y="1127349"/>
            <a:ext cx="5531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Interrogante del ciclo:</a:t>
            </a:r>
            <a:endParaRPr lang="es-V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14831838" y="8599884"/>
            <a:ext cx="1656184" cy="93610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006" y="390973"/>
            <a:ext cx="1440160" cy="177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80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67639" y="1399084"/>
            <a:ext cx="9937104" cy="91440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COEFICIENTE DE REGRESIÓN  B</a:t>
            </a:r>
            <a:endParaRPr lang="es-VE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30338" y="3847356"/>
            <a:ext cx="15481720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V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 el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</a:t>
            </a:r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unidades </a:t>
            </a:r>
            <a:r>
              <a:rPr lang="es-V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aumentará</a:t>
            </a:r>
            <a:r>
              <a:rPr lang="es-V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variable dependiente </a:t>
            </a:r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criterio por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unidad </a:t>
            </a:r>
            <a:r>
              <a:rPr lang="es-V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aumente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variable independiente</a:t>
            </a:r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7775054" y="2673524"/>
            <a:ext cx="1296144" cy="813792"/>
          </a:xfrm>
          <a:prstGeom prst="downArrow">
            <a:avLst/>
          </a:prstGeom>
          <a:solidFill>
            <a:srgbClr val="FF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CuadroTexto 7"/>
          <p:cNvSpPr txBox="1"/>
          <p:nvPr/>
        </p:nvSpPr>
        <p:spPr>
          <a:xfrm>
            <a:off x="1645469" y="5504339"/>
            <a:ext cx="13555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es menor a 1 lo expresamos en porcentaje.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es mayor a 1( corresponde el 100%) lo expresamos en unidad o veces.</a:t>
            </a:r>
            <a:endParaRPr lang="es-V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1307" y="8703830"/>
            <a:ext cx="1792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Extending the Linear Model with R: Generalized Linear, Mixed Effects and Nonparametric Regression Models by Julian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J.Faraway</a:t>
            </a:r>
            <a:endParaRPr lang="es-V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13019" y="7059895"/>
            <a:ext cx="15789643" cy="107721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dependiente del estudio: </a:t>
            </a:r>
            <a:r>
              <a:rPr lang="es-V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Mortalidad</a:t>
            </a:r>
          </a:p>
          <a:p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Independiente: </a:t>
            </a:r>
            <a:r>
              <a:rPr lang="es-V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Edad, comorbilidades, Dosis profiláctica de HBPM, </a:t>
            </a:r>
            <a:r>
              <a:rPr lang="es-V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entrte</a:t>
            </a:r>
            <a:r>
              <a:rPr lang="es-V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otras.</a:t>
            </a:r>
            <a:endParaRPr lang="es-V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 rot="18900000">
            <a:off x="102507" y="1149765"/>
            <a:ext cx="2576720" cy="547688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>
                    <a:alpha val="70000"/>
                  </a:srgbClr>
                </a:solidFill>
              </a:rPr>
              <a:t>RESULTADOS</a:t>
            </a:r>
            <a:endParaRPr lang="en-US" sz="3200" dirty="0">
              <a:solidFill>
                <a:srgbClr val="FFFF00">
                  <a:alpha val="70000"/>
                </a:srgb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14414" y="1382044"/>
            <a:ext cx="14689632" cy="1146211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30"/>
              </a:spcBef>
              <a:spcAft>
                <a:spcPts val="800"/>
              </a:spcAft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n° 5. Análisis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regresión logística múltiple con mortalidad como variable dependiente (n = 154).</a:t>
            </a:r>
            <a:endParaRPr lang="es-VE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414" y="2528255"/>
            <a:ext cx="14689632" cy="628765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2014414" y="8743900"/>
            <a:ext cx="14689632" cy="882678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modelo </a:t>
            </a:r>
            <a:r>
              <a:rPr lang="es-V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 estadísticamente  significativo,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V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 </a:t>
            </a:r>
            <a:r>
              <a:rPr lang="es-VE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(4) = 79,658, </a:t>
            </a:r>
            <a:r>
              <a:rPr lang="es-V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&lt;0,001 y explicó el 55,6% (</a:t>
            </a:r>
            <a:r>
              <a:rPr lang="es-VE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Nagelkerke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 </a:t>
            </a:r>
            <a:r>
              <a:rPr lang="es-VE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V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) de la varianza en la mortalidad.</a:t>
            </a:r>
            <a:endParaRPr lang="es-V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2246" y="9719475"/>
            <a:ext cx="1748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70198" y="174948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4894734" y="2551212"/>
            <a:ext cx="1584176" cy="9195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Rectángulo 16"/>
          <p:cNvSpPr/>
          <p:nvPr/>
        </p:nvSpPr>
        <p:spPr>
          <a:xfrm>
            <a:off x="6766942" y="26118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ángulo 17"/>
          <p:cNvSpPr/>
          <p:nvPr/>
        </p:nvSpPr>
        <p:spPr>
          <a:xfrm>
            <a:off x="8567142" y="26232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Rectángulo 18"/>
          <p:cNvSpPr/>
          <p:nvPr/>
        </p:nvSpPr>
        <p:spPr>
          <a:xfrm>
            <a:off x="10511358" y="26232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Rectángulo 19"/>
          <p:cNvSpPr/>
          <p:nvPr/>
        </p:nvSpPr>
        <p:spPr>
          <a:xfrm>
            <a:off x="12671598" y="26232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Rectángulo 20"/>
          <p:cNvSpPr/>
          <p:nvPr/>
        </p:nvSpPr>
        <p:spPr>
          <a:xfrm>
            <a:off x="14831838" y="2623220"/>
            <a:ext cx="1440160" cy="8754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22" name="Conector recto 21"/>
          <p:cNvCxnSpPr/>
          <p:nvPr/>
        </p:nvCxnSpPr>
        <p:spPr>
          <a:xfrm>
            <a:off x="4894734" y="4135388"/>
            <a:ext cx="11377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4894734" y="4711452"/>
            <a:ext cx="11377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4894734" y="5503540"/>
            <a:ext cx="11377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4894734" y="6295628"/>
            <a:ext cx="11377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22326" y="1941896"/>
            <a:ext cx="15697744" cy="48158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34914" rIns="0" bIns="-34914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s-ES" altLang="es-VE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alta de información sobre complicaciones hemorrágicas.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VE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HBPM no se comparó con otras terapias anticoagulantes.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V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 </a:t>
            </a:r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posible fuente de sesgo en el hecho de que </a:t>
            </a:r>
            <a:r>
              <a:rPr lang="es-V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utilizaron </a:t>
            </a:r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dosis de HBPM en diferentes clínicas </a:t>
            </a:r>
            <a:r>
              <a:rPr lang="es-V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hospital </a:t>
            </a:r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debido a la falta de información sobre la tromboprofilaxis adecuada en pacientes con COVID-19. </a:t>
            </a:r>
            <a:endParaRPr lang="es-VE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V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s-V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este fue un estudio retrospectivo de un solo centro.</a:t>
            </a:r>
            <a:endParaRPr kumimoji="0" lang="es-ES" altLang="es-VE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78910" y="967036"/>
            <a:ext cx="3933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LIMITACIONES: </a:t>
            </a:r>
            <a:endParaRPr lang="es-VE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0198" y="174948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502246" y="9719475"/>
            <a:ext cx="1748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175036" y="823020"/>
            <a:ext cx="4459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CONCLUSIONES:</a:t>
            </a:r>
            <a:endParaRPr lang="es-VE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0198" y="174948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3166542" y="2263180"/>
            <a:ext cx="13969552" cy="293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  <a:buFont typeface="Arial" panose="020B0604020202020204" pitchFamily="34" charset="0"/>
              <a:buChar char="•"/>
            </a:pP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Los regímenes de tromboprofilaxis más agresivos que utilizan dosis más altas de heparina deben evaluarse en estudios prospectivos. </a:t>
            </a:r>
            <a:endParaRPr lang="es-VE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  <a:buFont typeface="Arial" panose="020B0604020202020204" pitchFamily="34" charset="0"/>
              <a:buChar char="•"/>
            </a:pP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dosis de HBPM debe ajustarse en función del riesgo de hemorragia (p. Ej., Parámetros de coagulación, función renal, edad y datos sobre hemorragias previas).</a:t>
            </a:r>
            <a:endParaRPr lang="es-VE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06634" y="7303740"/>
            <a:ext cx="14464474" cy="14285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endParaRPr lang="es-VE" sz="36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Bef>
                <a:spcPts val="1540"/>
              </a:spcBef>
              <a:spcAft>
                <a:spcPts val="770"/>
              </a:spcAft>
            </a:pPr>
            <a:r>
              <a:rPr 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VE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dosificación terapéutica de HBPM puede disminuir la mortalidad</a:t>
            </a:r>
            <a:endParaRPr lang="es-VE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VE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pacientes con </a:t>
            </a:r>
            <a:r>
              <a:rPr 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neumonía severa </a:t>
            </a:r>
            <a:r>
              <a:rPr lang="es-VE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infectada por COVID-19</a:t>
            </a:r>
            <a:endParaRPr lang="es-VE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2246" y="9719475"/>
            <a:ext cx="1748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636524" y="4783460"/>
            <a:ext cx="10364014" cy="689226"/>
          </a:xfrm>
        </p:spPr>
        <p:txBody>
          <a:bodyPr>
            <a:noAutofit/>
          </a:bodyPr>
          <a:lstStyle/>
          <a:p>
            <a:r>
              <a:rPr lang="es-VE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DE COTEJO:</a:t>
            </a:r>
            <a:endParaRPr lang="es-VE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echa a la derecha con bandas 1"/>
          <p:cNvSpPr/>
          <p:nvPr/>
        </p:nvSpPr>
        <p:spPr>
          <a:xfrm>
            <a:off x="15839950" y="6871692"/>
            <a:ext cx="1944216" cy="1152128"/>
          </a:xfrm>
          <a:prstGeom prst="stripedRightArrow">
            <a:avLst/>
          </a:prstGeom>
          <a:solidFill>
            <a:srgbClr val="FF0000">
              <a:alpha val="52157"/>
            </a:srgb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23760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74" y="606996"/>
            <a:ext cx="15625736" cy="928903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243" y="3442204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542" y="4097982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542" y="4818062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542" y="5359524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065" y="5970190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550" y="6402238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362804" y="751976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 smtClean="0">
                <a:solidFill>
                  <a:srgbClr val="FF0000"/>
                </a:solidFill>
              </a:rPr>
              <a:t>0,22</a:t>
            </a:r>
            <a:endParaRPr lang="es-VE" sz="2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113243" y="821022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 smtClean="0">
                <a:solidFill>
                  <a:srgbClr val="FF0000"/>
                </a:solidFill>
              </a:rPr>
              <a:t>2,39- 17,6</a:t>
            </a:r>
            <a:endParaRPr lang="es-VE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542" y="2767236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065" y="4495428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ultiplicar 22"/>
          <p:cNvSpPr/>
          <p:nvPr/>
        </p:nvSpPr>
        <p:spPr>
          <a:xfrm>
            <a:off x="14615814" y="8671892"/>
            <a:ext cx="576064" cy="504056"/>
          </a:xfrm>
          <a:prstGeom prst="mathMultiply">
            <a:avLst/>
          </a:prstGeom>
          <a:solidFill>
            <a:srgbClr val="FF0000">
              <a:alpha val="52157"/>
            </a:srgb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700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74" y="1471092"/>
            <a:ext cx="14329592" cy="6480719"/>
          </a:xfrm>
          <a:prstGeom prst="rect">
            <a:avLst/>
          </a:prstGeom>
        </p:spPr>
      </p:pic>
      <p:sp>
        <p:nvSpPr>
          <p:cNvPr id="9" name="Multiplicar 8"/>
          <p:cNvSpPr/>
          <p:nvPr/>
        </p:nvSpPr>
        <p:spPr>
          <a:xfrm>
            <a:off x="12527582" y="4999484"/>
            <a:ext cx="576064" cy="504056"/>
          </a:xfrm>
          <a:prstGeom prst="mathMultiply">
            <a:avLst/>
          </a:prstGeom>
          <a:solidFill>
            <a:srgbClr val="FF0000">
              <a:alpha val="52157"/>
            </a:srgb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446" y="2191172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969" y="3089870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2" y="7050310"/>
            <a:ext cx="390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12679982" y="4135388"/>
            <a:ext cx="576064" cy="504056"/>
          </a:xfrm>
          <a:prstGeom prst="mathMultiply">
            <a:avLst/>
          </a:prstGeom>
          <a:solidFill>
            <a:srgbClr val="FF0000">
              <a:alpha val="52157"/>
            </a:srgb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30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APORTES</a:t>
            </a:r>
            <a:endParaRPr lang="en-US" b="1" dirty="0">
              <a:solidFill>
                <a:srgbClr val="FFFF00">
                  <a:alpha val="7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algn="just"/>
            <a:r>
              <a:rPr lang="es-VE" altLang="es-V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responde la pregunta de </a:t>
            </a:r>
            <a:r>
              <a:rPr lang="es-VE" alt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Investigación, ya que se determinó que la dosis terapéutica  de HBPM disminuye la mortalidad en pacientes con COVID-19 severo.</a:t>
            </a:r>
            <a:endParaRPr lang="es-V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174177" y="796395"/>
            <a:ext cx="5323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APORTES DEL GRUPO:</a:t>
            </a:r>
            <a:endParaRPr lang="es-VE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0198" y="174948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8855174" y="5054649"/>
            <a:ext cx="9140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err="1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necesario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</a:t>
            </a:r>
            <a:r>
              <a:rPr lang="en-US" sz="2800" b="1" dirty="0" smtClean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estudios con un </a:t>
            </a:r>
            <a:r>
              <a:rPr lang="en-US" sz="2800" b="1" dirty="0" err="1" smtClean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</a:t>
            </a:r>
            <a:r>
              <a:rPr lang="en-US" sz="2800" b="1" dirty="0" smtClean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 de </a:t>
            </a:r>
            <a:r>
              <a:rPr lang="en-US" sz="2800" b="1" dirty="0" err="1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pacientes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especificar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800" b="1" dirty="0" err="1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comorbilidad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mayor </a:t>
            </a:r>
            <a:r>
              <a:rPr lang="en-US" sz="2800" b="1" dirty="0" err="1" smtClean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complicación</a:t>
            </a:r>
            <a:r>
              <a:rPr lang="en-US" sz="2800" b="1" dirty="0" smtClean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b="1" dirty="0" err="1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ingreso</a:t>
            </a:r>
            <a:r>
              <a:rPr lang="en-US" sz="2800" b="1" dirty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UCI </a:t>
            </a:r>
            <a:r>
              <a:rPr lang="en-US" sz="2800" b="1" dirty="0" smtClean="0">
                <a:solidFill>
                  <a:schemeClr val="tx2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genera.</a:t>
            </a:r>
            <a:endParaRPr lang="en-US" sz="2800" b="1" dirty="0">
              <a:solidFill>
                <a:schemeClr val="tx2">
                  <a:alpha val="7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0"/>
          </p:nvPr>
        </p:nvSpPr>
        <p:spPr>
          <a:xfrm>
            <a:off x="8999190" y="7214889"/>
            <a:ext cx="8208912" cy="1711176"/>
          </a:xfrm>
        </p:spPr>
        <p:txBody>
          <a:bodyPr>
            <a:noAutofit/>
          </a:bodyPr>
          <a:lstStyle/>
          <a:p>
            <a:pPr algn="just"/>
            <a:r>
              <a:rPr lang="es-VE" alt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importante comparar la </a:t>
            </a:r>
            <a:r>
              <a:rPr lang="es-VE" altLang="es-VE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Enoxaparina</a:t>
            </a:r>
            <a:r>
              <a:rPr lang="es-VE" altLang="es-VE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otras heparinas, para evaluar la efectividad de las mismas y mas aun que en nuestro medio pueden ser usadas como otra opción terapéutica.</a:t>
            </a:r>
            <a:endParaRPr lang="es-V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382329" y="3014114"/>
            <a:ext cx="15543451" cy="2417418"/>
          </a:xfrm>
        </p:spPr>
        <p:txBody>
          <a:bodyPr anchor="b">
            <a:normAutofit/>
          </a:bodyPr>
          <a:lstStyle/>
          <a:p>
            <a:r>
              <a:rPr lang="en-US" b="1" dirty="0"/>
              <a:t>There are only two ways to live your </a:t>
            </a:r>
            <a:r>
              <a:rPr lang="en-US" b="1" dirty="0" smtClean="0"/>
              <a:t>life.</a:t>
            </a:r>
            <a:br>
              <a:rPr lang="en-US" b="1" dirty="0" smtClean="0"/>
            </a:br>
            <a:r>
              <a:rPr lang="en-US" b="1" dirty="0" smtClean="0"/>
              <a:t>One </a:t>
            </a:r>
            <a:r>
              <a:rPr lang="en-US" b="1" dirty="0"/>
              <a:t>is as though nothing is a </a:t>
            </a:r>
            <a:r>
              <a:rPr lang="en-US" b="1" dirty="0" smtClean="0"/>
              <a:t>miracle.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other is as though everything is a </a:t>
            </a:r>
            <a:r>
              <a:rPr lang="en-US" b="1" dirty="0" smtClean="0"/>
              <a:t>miracle</a:t>
            </a:r>
            <a:endParaRPr lang="en-US" b="1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1146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973" y="2407195"/>
            <a:ext cx="10657184" cy="412315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6636524" y="9247956"/>
            <a:ext cx="11494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518470" y="3640683"/>
            <a:ext cx="1512168" cy="1656184"/>
          </a:xfrm>
          <a:prstGeom prst="rightArrow">
            <a:avLst/>
          </a:prstGeom>
          <a:solidFill>
            <a:srgbClr val="FF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7054973" y="2407196"/>
            <a:ext cx="10369153" cy="28896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DOSIFICACIÓN TERAPÉUTICA DE HEPARINA DE BAJO PESO MOLECULAR PUEDE DISMINUIR LA MORTALIDAD EN PACIENTES CON INFECCIÓN SEVERA POR COVID-19.</a:t>
            </a:r>
          </a:p>
          <a:p>
            <a:pPr algn="ctr"/>
            <a:endParaRPr lang="es-VE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6009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Success is a journey, not a </a:t>
            </a:r>
            <a:r>
              <a:rPr lang="en-US" b="1" dirty="0" smtClean="0"/>
              <a:t>destination.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doing is often more important than the outcome.</a:t>
            </a:r>
          </a:p>
        </p:txBody>
      </p:sp>
      <p:sp>
        <p:nvSpPr>
          <p:cNvPr id="14" name="サブタイトル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Arthur Ashe</a:t>
            </a:r>
          </a:p>
        </p:txBody>
      </p:sp>
    </p:spTree>
    <p:extLst>
      <p:ext uri="{BB962C8B-B14F-4D97-AF65-F5344CB8AC3E}">
        <p14:creationId xmlns:p14="http://schemas.microsoft.com/office/powerpoint/2010/main" val="34558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006" y="390973"/>
            <a:ext cx="1440160" cy="177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6733920" y="441660"/>
            <a:ext cx="3497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Introducción:</a:t>
            </a:r>
            <a:endParaRPr lang="es-V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bandera turqu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120" y="2191172"/>
            <a:ext cx="3714750" cy="2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1504619" y="2187764"/>
            <a:ext cx="4902283" cy="2038950"/>
          </a:xfrm>
          <a:prstGeom prst="rect">
            <a:avLst/>
          </a:prstGeom>
          <a:solidFill>
            <a:srgbClr val="FFFF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V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iciembre </a:t>
            </a:r>
            <a:r>
              <a:rPr lang="es-V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V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</a:p>
          <a:p>
            <a:pPr algn="just"/>
            <a:r>
              <a:rPr lang="es-V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Wuhan</a:t>
            </a:r>
            <a:r>
              <a:rPr lang="es-V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provincia de Hubei, </a:t>
            </a:r>
            <a:r>
              <a:rPr lang="es-V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China, aparecen casos de Neumonía desconocida.</a:t>
            </a:r>
            <a:endParaRPr lang="es-V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ón 1 23"/>
          <p:cNvSpPr/>
          <p:nvPr/>
        </p:nvSpPr>
        <p:spPr>
          <a:xfrm>
            <a:off x="689740" y="4366599"/>
            <a:ext cx="6733920" cy="2159647"/>
          </a:xfrm>
          <a:prstGeom prst="irregularSeal1">
            <a:avLst/>
          </a:prstGeom>
          <a:solidFill>
            <a:srgbClr val="FF0000">
              <a:alpha val="52157"/>
            </a:srgb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Identificaron Nuevo Coronavirus</a:t>
            </a:r>
            <a:endParaRPr lang="es-VE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3598590" y="6583660"/>
            <a:ext cx="792088" cy="829933"/>
          </a:xfrm>
          <a:prstGeom prst="downArrow">
            <a:avLst/>
          </a:prstGeom>
          <a:solidFill>
            <a:srgbClr val="FF0000">
              <a:alpha val="52157"/>
            </a:srgb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Rectángulo 26"/>
          <p:cNvSpPr/>
          <p:nvPr/>
        </p:nvSpPr>
        <p:spPr>
          <a:xfrm>
            <a:off x="855932" y="7519764"/>
            <a:ext cx="6559082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VE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Síndrome </a:t>
            </a:r>
            <a:r>
              <a:rPr lang="es-VE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respiratorio agudo severo coronavirus 2 (SARSCoV-2), y la enfermedad fue nombrada enfermedad por coronavirus (COVID-19) </a:t>
            </a:r>
            <a:endParaRPr lang="es-VE" sz="2800" b="1" dirty="0">
              <a:solidFill>
                <a:srgbClr val="FFFF00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231416" y="6350793"/>
            <a:ext cx="6332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150000 casos confirmados y 4340 muertes debido al COVID-19 hasta el 26 de mayo de 2020.</a:t>
            </a:r>
            <a:endParaRPr lang="es-VE" sz="2800" b="1" dirty="0">
              <a:solidFill>
                <a:srgbClr val="FFFF00"/>
              </a:solidFill>
            </a:endParaRPr>
          </a:p>
        </p:txBody>
      </p:sp>
      <p:sp>
        <p:nvSpPr>
          <p:cNvPr id="29" name="Flecha abajo 28"/>
          <p:cNvSpPr/>
          <p:nvPr/>
        </p:nvSpPr>
        <p:spPr>
          <a:xfrm>
            <a:off x="12815614" y="5287516"/>
            <a:ext cx="936104" cy="867576"/>
          </a:xfrm>
          <a:prstGeom prst="downArrow">
            <a:avLst/>
          </a:prstGeom>
          <a:solidFill>
            <a:srgbClr val="FF0000">
              <a:alpha val="52157"/>
            </a:srgb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Rectángulo 21"/>
          <p:cNvSpPr/>
          <p:nvPr/>
        </p:nvSpPr>
        <p:spPr>
          <a:xfrm>
            <a:off x="214215" y="9681745"/>
            <a:ext cx="16816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654374" y="1743426"/>
            <a:ext cx="1620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</a:t>
            </a:r>
            <a:r>
              <a:rPr lang="es-VE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características clínicas del COVID-19 son </a:t>
            </a:r>
            <a:r>
              <a:rPr lang="es-VE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similares </a:t>
            </a:r>
            <a:r>
              <a:rPr lang="es-VE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las del síndrome respiratorio agudo severo (SARS), la letalidad del COVID-19 fue menor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(2,3%) </a:t>
            </a:r>
            <a:r>
              <a:rPr lang="es-VE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comparación con la del SARS y el síndrome respiratorio de Oriente Medio (MERS)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(9,5% y 34,4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%), 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33920" y="441660"/>
            <a:ext cx="3497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Introducción:</a:t>
            </a:r>
            <a:endParaRPr lang="es-V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38350" y="4354314"/>
            <a:ext cx="519090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VE" b="1" dirty="0" smtClean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Complicaciones </a:t>
            </a:r>
            <a:r>
              <a:rPr lang="es-VE" b="1" dirty="0" err="1" smtClean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trombóticas</a:t>
            </a:r>
            <a:endParaRPr lang="es-VE" b="1" dirty="0" smtClean="0">
              <a:solidFill>
                <a:srgbClr val="1F1F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VE" b="1" dirty="0" smtClean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(SARS </a:t>
            </a:r>
            <a:r>
              <a:rPr lang="es-VE" b="1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VE" b="1" dirty="0" smtClean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MERS):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270998" y="4089509"/>
            <a:ext cx="9140825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/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Embolia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pulmonar, trombosis venosa profunda, infarto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multiorgánico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inducido por trombo, accidente cerebrovascular isquémico, coagulación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intravascular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diseminada (CID) 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70998" y="6823060"/>
            <a:ext cx="9140825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/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PT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prolongado, D</a:t>
            </a:r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ímero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 y fibrinógeno elevados, trombocitopenia, presencia de anticuerpos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anticardiolipina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positividad en la prueba de anticoagulante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lúpico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43468" y="7615862"/>
            <a:ext cx="5599610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Manifestaciones hematológicas</a:t>
            </a:r>
            <a:endParaRPr lang="es-VE" b="1" dirty="0">
              <a:solidFill>
                <a:schemeClr val="bg1"/>
              </a:solidFill>
            </a:endParaRP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0" y="94977"/>
            <a:ext cx="1296144" cy="1116124"/>
            <a:chOff x="2032" y="1680"/>
            <a:chExt cx="1088" cy="1101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253" y="52892"/>
            <a:ext cx="1440160" cy="111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ectángulo 23"/>
          <p:cNvSpPr/>
          <p:nvPr/>
        </p:nvSpPr>
        <p:spPr>
          <a:xfrm>
            <a:off x="785558" y="9321705"/>
            <a:ext cx="1354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70398" y="6079604"/>
            <a:ext cx="13979964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VE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s-VE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Sociedad Americana de Hematología recomendó la </a:t>
            </a:r>
            <a:r>
              <a:rPr lang="es-VE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tromboprofilaxis farmacológica en pacientes hospitalizados con COVID-19</a:t>
            </a:r>
            <a:r>
              <a:rPr lang="es-VE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 sin embargo, no hubo datos </a:t>
            </a:r>
            <a:r>
              <a:rPr lang="es-VE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suficientes sobre el uso óptimo </a:t>
            </a:r>
            <a:r>
              <a:rPr lang="es-VE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la dosis terapéutica de heparina de bajo peso molecular (HBPM).</a:t>
            </a:r>
            <a:endParaRPr lang="es-VE" b="1" i="1" dirty="0">
              <a:solidFill>
                <a:schemeClr val="accent1"/>
              </a:solidFill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0" y="94977"/>
            <a:ext cx="1296144" cy="1116124"/>
            <a:chOff x="2032" y="1680"/>
            <a:chExt cx="1088" cy="1101"/>
          </a:xfrm>
        </p:grpSpPr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3454574" y="658482"/>
            <a:ext cx="13033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Sociedad Europea de Cardiología diseñó un régimen de anticoagulación específico para el paciente para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COVID-19, recomendando: </a:t>
            </a:r>
            <a:endParaRPr lang="es-VE" sz="3600" b="1" i="1" dirty="0">
              <a:solidFill>
                <a:srgbClr val="FFFF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844112" y="3127276"/>
            <a:ext cx="11563790" cy="206210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VE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Dosis terapéutica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 anticoagulante (1 mg / kg dos veces al día) cuando existe </a:t>
            </a:r>
            <a:r>
              <a:rPr lang="es-VE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 alto riesgo de </a:t>
            </a:r>
            <a:r>
              <a:rPr lang="es-VE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tromboembolismo</a:t>
            </a:r>
            <a:r>
              <a:rPr lang="es-VE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sin una unidad de cuidados intensivos (UCI). 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ingreso o un riesgo bajo de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tromboembolismo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niveles de dímero </a:t>
            </a:r>
            <a:r>
              <a:rPr lang="es-VE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D&gt; 3000 </a:t>
            </a:r>
            <a:r>
              <a:rPr lang="es-VE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mcg</a:t>
            </a:r>
            <a:r>
              <a:rPr lang="es-VE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L</a:t>
            </a:r>
            <a:endParaRPr lang="es-VE" b="1" i="1" dirty="0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055594" y="3127275"/>
            <a:ext cx="9140825" cy="206210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/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Si se detecta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tromboembolismo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en la ecografía, se debe continuar con la dosis terapéutica; si no se detecta, se recomiendan 40 mg dos veces al día de </a:t>
            </a:r>
            <a:r>
              <a:rPr lang="es-VE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enoxaparina</a:t>
            </a:r>
            <a:r>
              <a:rPr lang="es-V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85558" y="9321705"/>
            <a:ext cx="1354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7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70398" y="3866228"/>
            <a:ext cx="15121680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s-VE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Thachil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indicó que el uso de la </a:t>
            </a:r>
            <a:r>
              <a:rPr lang="es-VE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heparina en pacientes con COVID-19 tiene 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posibles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efectos anticoagulantes, </a:t>
            </a:r>
            <a:r>
              <a:rPr lang="es-VE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antiinflamatorios y protectores endoteliales </a:t>
            </a:r>
            <a:r>
              <a:rPr lang="es-VE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que 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su vez </a:t>
            </a:r>
            <a:r>
              <a:rPr lang="es-VE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reduce el </a:t>
            </a:r>
            <a:r>
              <a:rPr lang="es-VE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Sindrome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s-VE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distres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respiratorio agudo(SDRA), </a:t>
            </a:r>
            <a:r>
              <a:rPr lang="es-VE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aumenta la oxigenación y también puede tener efectos antivirales. </a:t>
            </a:r>
            <a:endParaRPr lang="es-VE" sz="3600" b="1" dirty="0">
              <a:solidFill>
                <a:schemeClr val="bg1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14399790" y="7951812"/>
            <a:ext cx="2088232" cy="864096"/>
          </a:xfrm>
          <a:prstGeom prst="rightArrow">
            <a:avLst/>
          </a:prstGeom>
          <a:solidFill>
            <a:srgbClr val="FFFF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86222" y="390973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022" y="189367"/>
            <a:ext cx="1440160" cy="1569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ángulo 17"/>
          <p:cNvSpPr/>
          <p:nvPr/>
        </p:nvSpPr>
        <p:spPr>
          <a:xfrm>
            <a:off x="1307174" y="8786896"/>
            <a:ext cx="11494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550918" y="1471092"/>
            <a:ext cx="10364014" cy="689226"/>
          </a:xfrm>
        </p:spPr>
        <p:txBody>
          <a:bodyPr>
            <a:normAutofit fontScale="90000"/>
          </a:bodyPr>
          <a:lstStyle/>
          <a:p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PUNTO FINAL PRIMARIO:</a:t>
            </a:r>
            <a:endParaRPr lang="es-VE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2" y="3042320"/>
            <a:ext cx="5904656" cy="354709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466242" y="3055268"/>
            <a:ext cx="5508612" cy="296347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DOSIFICACIÓN TERAPÉUTICA DE HEPARINA DE BAJO PESO MOLECULAR PUEDE DISMINUIR LA MORTALIDAD EN PACIENTES CON INFECCIÓN GRAVE POR COVID-19.</a:t>
            </a:r>
          </a:p>
          <a:p>
            <a:pPr algn="ctr"/>
            <a:endParaRPr lang="es-VE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36524" y="9247956"/>
            <a:ext cx="11494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62512" y="3715822"/>
            <a:ext cx="9140825" cy="230832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/>
            <a:r>
              <a:rPr lang="es-VE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Mortalidad e ingreso en UCI 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dosis </a:t>
            </a:r>
            <a:r>
              <a:rPr lang="es-VE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profiláctica HBPM (0,5 mg / kg dos veces al día) y dosis 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terapéutica HBPM </a:t>
            </a:r>
            <a:r>
              <a:rPr lang="es-VE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mg / kg dos veces al día).</a:t>
            </a: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13889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550918" y="1471092"/>
            <a:ext cx="10364014" cy="689226"/>
          </a:xfrm>
        </p:spPr>
        <p:txBody>
          <a:bodyPr>
            <a:normAutofit fontScale="90000"/>
          </a:bodyPr>
          <a:lstStyle/>
          <a:p>
            <a:r>
              <a:rPr lang="es-VE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OBJETIVO:</a:t>
            </a:r>
            <a:endParaRPr lang="es-VE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2" y="3042320"/>
            <a:ext cx="5904656" cy="354709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466242" y="3055268"/>
            <a:ext cx="5508612" cy="296347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DOSIFICACIÓN TERAPÉUTICA DE HEPARINA DE BAJO PESO MOLECULAR PUEDE DISMINUIR LA MORTALIDAD EN PACIENTES CON INFECCIÓN SEVERA  POR COVID-19.</a:t>
            </a:r>
          </a:p>
          <a:p>
            <a:pPr algn="ctr"/>
            <a:endParaRPr lang="es-VE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36524" y="9247956"/>
            <a:ext cx="11494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Canoglu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Bengu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Saylan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dosing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-molecular-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decrease mortality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s-V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V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40(6): 462-468. </a:t>
            </a:r>
            <a:r>
              <a:rPr lang="es-V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DOI:10.5144/0256-4947.2020.462</a:t>
            </a:r>
            <a:endParaRPr lang="es-V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62512" y="3715822"/>
            <a:ext cx="9140825" cy="305628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</a:pP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Investigar la </a:t>
            </a:r>
            <a:r>
              <a:rPr lang="es-VE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relación 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los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parámetros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coagulación y la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 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HBPM, la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mortalidad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s-VE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ingreso en UCI </a:t>
            </a:r>
            <a:r>
              <a:rPr lang="es-VE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pacientes hospitalizados con neumonía severa por COVID-19.</a:t>
            </a:r>
            <a:endParaRPr lang="es-VE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18270" y="390973"/>
            <a:ext cx="1296144" cy="1116124"/>
            <a:chOff x="2032" y="1680"/>
            <a:chExt cx="1088" cy="1101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65" y="1680"/>
              <a:ext cx="186" cy="217"/>
            </a:xfrm>
            <a:custGeom>
              <a:avLst/>
              <a:gdLst>
                <a:gd name="T0" fmla="*/ 0 w 288"/>
                <a:gd name="T1" fmla="*/ 0 h 340"/>
                <a:gd name="T2" fmla="*/ 15 w 288"/>
                <a:gd name="T3" fmla="*/ 0 h 340"/>
                <a:gd name="T4" fmla="*/ 15 w 288"/>
                <a:gd name="T5" fmla="*/ 15 h 340"/>
                <a:gd name="T6" fmla="*/ 21 w 288"/>
                <a:gd name="T7" fmla="*/ 19 h 340"/>
                <a:gd name="T8" fmla="*/ 25 w 288"/>
                <a:gd name="T9" fmla="*/ 20 h 340"/>
                <a:gd name="T10" fmla="*/ 28 w 288"/>
                <a:gd name="T11" fmla="*/ 21 h 340"/>
                <a:gd name="T12" fmla="*/ 32 w 288"/>
                <a:gd name="T13" fmla="*/ 24 h 340"/>
                <a:gd name="T14" fmla="*/ 32 w 288"/>
                <a:gd name="T15" fmla="*/ 26 h 340"/>
                <a:gd name="T16" fmla="*/ 22 w 288"/>
                <a:gd name="T17" fmla="*/ 36 h 340"/>
                <a:gd name="T18" fmla="*/ 16 w 288"/>
                <a:gd name="T19" fmla="*/ 26 h 340"/>
                <a:gd name="T20" fmla="*/ 13 w 288"/>
                <a:gd name="T21" fmla="*/ 22 h 340"/>
                <a:gd name="T22" fmla="*/ 8 w 288"/>
                <a:gd name="T23" fmla="*/ 17 h 340"/>
                <a:gd name="T24" fmla="*/ 4 w 288"/>
                <a:gd name="T25" fmla="*/ 15 h 340"/>
                <a:gd name="T26" fmla="*/ 0 w 288"/>
                <a:gd name="T27" fmla="*/ 15 h 340"/>
                <a:gd name="T28" fmla="*/ 0 w 2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340"/>
                <a:gd name="T47" fmla="*/ 288 w 2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340">
                  <a:moveTo>
                    <a:pt x="0" y="0"/>
                  </a:moveTo>
                  <a:lnTo>
                    <a:pt x="132" y="0"/>
                  </a:lnTo>
                  <a:lnTo>
                    <a:pt x="132" y="136"/>
                  </a:lnTo>
                  <a:lnTo>
                    <a:pt x="184" y="176"/>
                  </a:lnTo>
                  <a:lnTo>
                    <a:pt x="218" y="190"/>
                  </a:lnTo>
                  <a:lnTo>
                    <a:pt x="252" y="196"/>
                  </a:lnTo>
                  <a:lnTo>
                    <a:pt x="284" y="226"/>
                  </a:lnTo>
                  <a:lnTo>
                    <a:pt x="288" y="244"/>
                  </a:lnTo>
                  <a:lnTo>
                    <a:pt x="192" y="340"/>
                  </a:lnTo>
                  <a:lnTo>
                    <a:pt x="147" y="250"/>
                  </a:lnTo>
                  <a:lnTo>
                    <a:pt x="114" y="205"/>
                  </a:lnTo>
                  <a:lnTo>
                    <a:pt x="75" y="163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331" y="1683"/>
              <a:ext cx="244" cy="275"/>
            </a:xfrm>
            <a:custGeom>
              <a:avLst/>
              <a:gdLst>
                <a:gd name="T0" fmla="*/ 26 w 378"/>
                <a:gd name="T1" fmla="*/ 0 h 432"/>
                <a:gd name="T2" fmla="*/ 37 w 378"/>
                <a:gd name="T3" fmla="*/ 0 h 432"/>
                <a:gd name="T4" fmla="*/ 37 w 378"/>
                <a:gd name="T5" fmla="*/ 25 h 432"/>
                <a:gd name="T6" fmla="*/ 40 w 378"/>
                <a:gd name="T7" fmla="*/ 29 h 432"/>
                <a:gd name="T8" fmla="*/ 42 w 378"/>
                <a:gd name="T9" fmla="*/ 34 h 432"/>
                <a:gd name="T10" fmla="*/ 43 w 378"/>
                <a:gd name="T11" fmla="*/ 39 h 432"/>
                <a:gd name="T12" fmla="*/ 43 w 378"/>
                <a:gd name="T13" fmla="*/ 45 h 432"/>
                <a:gd name="T14" fmla="*/ 0 w 378"/>
                <a:gd name="T15" fmla="*/ 45 h 432"/>
                <a:gd name="T16" fmla="*/ 1 w 378"/>
                <a:gd name="T17" fmla="*/ 42 h 432"/>
                <a:gd name="T18" fmla="*/ 1 w 378"/>
                <a:gd name="T19" fmla="*/ 39 h 432"/>
                <a:gd name="T20" fmla="*/ 3 w 378"/>
                <a:gd name="T21" fmla="*/ 36 h 432"/>
                <a:gd name="T22" fmla="*/ 5 w 378"/>
                <a:gd name="T23" fmla="*/ 34 h 432"/>
                <a:gd name="T24" fmla="*/ 21 w 378"/>
                <a:gd name="T25" fmla="*/ 18 h 432"/>
                <a:gd name="T26" fmla="*/ 24 w 378"/>
                <a:gd name="T27" fmla="*/ 15 h 432"/>
                <a:gd name="T28" fmla="*/ 24 w 378"/>
                <a:gd name="T29" fmla="*/ 0 h 432"/>
                <a:gd name="T30" fmla="*/ 26 w 378"/>
                <a:gd name="T31" fmla="*/ 0 h 4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32"/>
                <a:gd name="T50" fmla="*/ 378 w 378"/>
                <a:gd name="T51" fmla="*/ 432 h 4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32">
                  <a:moveTo>
                    <a:pt x="237" y="0"/>
                  </a:moveTo>
                  <a:lnTo>
                    <a:pt x="336" y="0"/>
                  </a:lnTo>
                  <a:lnTo>
                    <a:pt x="336" y="240"/>
                  </a:lnTo>
                  <a:lnTo>
                    <a:pt x="357" y="273"/>
                  </a:lnTo>
                  <a:lnTo>
                    <a:pt x="375" y="330"/>
                  </a:lnTo>
                  <a:lnTo>
                    <a:pt x="378" y="375"/>
                  </a:lnTo>
                  <a:lnTo>
                    <a:pt x="378" y="429"/>
                  </a:lnTo>
                  <a:lnTo>
                    <a:pt x="0" y="432"/>
                  </a:lnTo>
                  <a:lnTo>
                    <a:pt x="2" y="402"/>
                  </a:lnTo>
                  <a:lnTo>
                    <a:pt x="6" y="378"/>
                  </a:lnTo>
                  <a:lnTo>
                    <a:pt x="23" y="347"/>
                  </a:lnTo>
                  <a:lnTo>
                    <a:pt x="42" y="321"/>
                  </a:lnTo>
                  <a:lnTo>
                    <a:pt x="189" y="180"/>
                  </a:lnTo>
                  <a:lnTo>
                    <a:pt x="213" y="147"/>
                  </a:lnTo>
                  <a:lnTo>
                    <a:pt x="216" y="0"/>
                  </a:lnTo>
                  <a:lnTo>
                    <a:pt x="2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608" y="1809"/>
              <a:ext cx="219" cy="88"/>
            </a:xfrm>
            <a:custGeom>
              <a:avLst/>
              <a:gdLst>
                <a:gd name="T0" fmla="*/ 0 w 339"/>
                <a:gd name="T1" fmla="*/ 3 h 138"/>
                <a:gd name="T2" fmla="*/ 6 w 339"/>
                <a:gd name="T3" fmla="*/ 1 h 138"/>
                <a:gd name="T4" fmla="*/ 14 w 339"/>
                <a:gd name="T5" fmla="*/ 0 h 138"/>
                <a:gd name="T6" fmla="*/ 23 w 339"/>
                <a:gd name="T7" fmla="*/ 2 h 138"/>
                <a:gd name="T8" fmla="*/ 30 w 339"/>
                <a:gd name="T9" fmla="*/ 6 h 138"/>
                <a:gd name="T10" fmla="*/ 35 w 339"/>
                <a:gd name="T11" fmla="*/ 9 h 138"/>
                <a:gd name="T12" fmla="*/ 38 w 339"/>
                <a:gd name="T13" fmla="*/ 15 h 138"/>
                <a:gd name="T14" fmla="*/ 28 w 339"/>
                <a:gd name="T15" fmla="*/ 11 h 138"/>
                <a:gd name="T16" fmla="*/ 24 w 339"/>
                <a:gd name="T17" fmla="*/ 11 h 138"/>
                <a:gd name="T18" fmla="*/ 17 w 339"/>
                <a:gd name="T19" fmla="*/ 11 h 138"/>
                <a:gd name="T20" fmla="*/ 11 w 339"/>
                <a:gd name="T21" fmla="*/ 13 h 138"/>
                <a:gd name="T22" fmla="*/ 0 w 339"/>
                <a:gd name="T23" fmla="*/ 3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38"/>
                <a:gd name="T38" fmla="*/ 339 w 339"/>
                <a:gd name="T39" fmla="*/ 138 h 1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38">
                  <a:moveTo>
                    <a:pt x="0" y="27"/>
                  </a:moveTo>
                  <a:lnTo>
                    <a:pt x="54" y="9"/>
                  </a:lnTo>
                  <a:lnTo>
                    <a:pt x="123" y="0"/>
                  </a:lnTo>
                  <a:lnTo>
                    <a:pt x="204" y="21"/>
                  </a:lnTo>
                  <a:lnTo>
                    <a:pt x="270" y="54"/>
                  </a:lnTo>
                  <a:lnTo>
                    <a:pt x="312" y="87"/>
                  </a:lnTo>
                  <a:lnTo>
                    <a:pt x="339" y="138"/>
                  </a:lnTo>
                  <a:lnTo>
                    <a:pt x="252" y="108"/>
                  </a:lnTo>
                  <a:lnTo>
                    <a:pt x="213" y="99"/>
                  </a:lnTo>
                  <a:lnTo>
                    <a:pt x="153" y="105"/>
                  </a:lnTo>
                  <a:lnTo>
                    <a:pt x="96" y="123"/>
                  </a:lnTo>
                  <a:lnTo>
                    <a:pt x="0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032" y="1683"/>
              <a:ext cx="527" cy="685"/>
            </a:xfrm>
            <a:custGeom>
              <a:avLst/>
              <a:gdLst>
                <a:gd name="T0" fmla="*/ 23 w 816"/>
                <a:gd name="T1" fmla="*/ 0 h 1076"/>
                <a:gd name="T2" fmla="*/ 23 w 816"/>
                <a:gd name="T3" fmla="*/ 38 h 1076"/>
                <a:gd name="T4" fmla="*/ 18 w 816"/>
                <a:gd name="T5" fmla="*/ 46 h 1076"/>
                <a:gd name="T6" fmla="*/ 15 w 816"/>
                <a:gd name="T7" fmla="*/ 53 h 1076"/>
                <a:gd name="T8" fmla="*/ 5 w 816"/>
                <a:gd name="T9" fmla="*/ 63 h 1076"/>
                <a:gd name="T10" fmla="*/ 1 w 816"/>
                <a:gd name="T11" fmla="*/ 70 h 1076"/>
                <a:gd name="T12" fmla="*/ 0 w 816"/>
                <a:gd name="T13" fmla="*/ 75 h 1076"/>
                <a:gd name="T14" fmla="*/ 26 w 816"/>
                <a:gd name="T15" fmla="*/ 113 h 1076"/>
                <a:gd name="T16" fmla="*/ 92 w 816"/>
                <a:gd name="T17" fmla="*/ 53 h 1076"/>
                <a:gd name="T18" fmla="*/ 91 w 816"/>
                <a:gd name="T19" fmla="*/ 53 h 1076"/>
                <a:gd name="T20" fmla="*/ 47 w 816"/>
                <a:gd name="T21" fmla="*/ 53 h 1076"/>
                <a:gd name="T22" fmla="*/ 44 w 816"/>
                <a:gd name="T23" fmla="*/ 50 h 1076"/>
                <a:gd name="T24" fmla="*/ 43 w 816"/>
                <a:gd name="T25" fmla="*/ 47 h 1076"/>
                <a:gd name="T26" fmla="*/ 42 w 816"/>
                <a:gd name="T27" fmla="*/ 44 h 1076"/>
                <a:gd name="T28" fmla="*/ 42 w 816"/>
                <a:gd name="T29" fmla="*/ 41 h 1076"/>
                <a:gd name="T30" fmla="*/ 43 w 816"/>
                <a:gd name="T31" fmla="*/ 36 h 1076"/>
                <a:gd name="T32" fmla="*/ 46 w 816"/>
                <a:gd name="T33" fmla="*/ 32 h 1076"/>
                <a:gd name="T34" fmla="*/ 48 w 816"/>
                <a:gd name="T35" fmla="*/ 29 h 1076"/>
                <a:gd name="T36" fmla="*/ 52 w 816"/>
                <a:gd name="T37" fmla="*/ 25 h 1076"/>
                <a:gd name="T38" fmla="*/ 55 w 816"/>
                <a:gd name="T39" fmla="*/ 24 h 1076"/>
                <a:gd name="T40" fmla="*/ 57 w 816"/>
                <a:gd name="T41" fmla="*/ 24 h 1076"/>
                <a:gd name="T42" fmla="*/ 57 w 816"/>
                <a:gd name="T43" fmla="*/ 0 h 1076"/>
                <a:gd name="T44" fmla="*/ 23 w 816"/>
                <a:gd name="T45" fmla="*/ 0 h 10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6"/>
                <a:gd name="T70" fmla="*/ 0 h 1076"/>
                <a:gd name="T71" fmla="*/ 816 w 816"/>
                <a:gd name="T72" fmla="*/ 1076 h 10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6" h="1076">
                  <a:moveTo>
                    <a:pt x="200" y="0"/>
                  </a:moveTo>
                  <a:lnTo>
                    <a:pt x="200" y="369"/>
                  </a:lnTo>
                  <a:lnTo>
                    <a:pt x="164" y="448"/>
                  </a:lnTo>
                  <a:lnTo>
                    <a:pt x="128" y="504"/>
                  </a:lnTo>
                  <a:lnTo>
                    <a:pt x="40" y="604"/>
                  </a:lnTo>
                  <a:lnTo>
                    <a:pt x="4" y="672"/>
                  </a:lnTo>
                  <a:lnTo>
                    <a:pt x="0" y="720"/>
                  </a:lnTo>
                  <a:lnTo>
                    <a:pt x="232" y="1076"/>
                  </a:lnTo>
                  <a:lnTo>
                    <a:pt x="816" y="512"/>
                  </a:lnTo>
                  <a:lnTo>
                    <a:pt x="808" y="508"/>
                  </a:lnTo>
                  <a:lnTo>
                    <a:pt x="412" y="508"/>
                  </a:lnTo>
                  <a:lnTo>
                    <a:pt x="394" y="483"/>
                  </a:lnTo>
                  <a:lnTo>
                    <a:pt x="380" y="452"/>
                  </a:lnTo>
                  <a:lnTo>
                    <a:pt x="373" y="423"/>
                  </a:lnTo>
                  <a:lnTo>
                    <a:pt x="376" y="392"/>
                  </a:lnTo>
                  <a:lnTo>
                    <a:pt x="384" y="340"/>
                  </a:lnTo>
                  <a:lnTo>
                    <a:pt x="407" y="309"/>
                  </a:lnTo>
                  <a:lnTo>
                    <a:pt x="428" y="284"/>
                  </a:lnTo>
                  <a:lnTo>
                    <a:pt x="468" y="240"/>
                  </a:lnTo>
                  <a:lnTo>
                    <a:pt x="493" y="231"/>
                  </a:lnTo>
                  <a:lnTo>
                    <a:pt x="512" y="228"/>
                  </a:lnTo>
                  <a:lnTo>
                    <a:pt x="512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889" y="2131"/>
              <a:ext cx="160" cy="224"/>
            </a:xfrm>
            <a:custGeom>
              <a:avLst/>
              <a:gdLst>
                <a:gd name="T0" fmla="*/ 16 w 248"/>
                <a:gd name="T1" fmla="*/ 1 h 352"/>
                <a:gd name="T2" fmla="*/ 15 w 248"/>
                <a:gd name="T3" fmla="*/ 0 h 352"/>
                <a:gd name="T4" fmla="*/ 12 w 248"/>
                <a:gd name="T5" fmla="*/ 0 h 352"/>
                <a:gd name="T6" fmla="*/ 10 w 248"/>
                <a:gd name="T7" fmla="*/ 1 h 352"/>
                <a:gd name="T8" fmla="*/ 7 w 248"/>
                <a:gd name="T9" fmla="*/ 3 h 352"/>
                <a:gd name="T10" fmla="*/ 5 w 248"/>
                <a:gd name="T11" fmla="*/ 4 h 352"/>
                <a:gd name="T12" fmla="*/ 2 w 248"/>
                <a:gd name="T13" fmla="*/ 7 h 352"/>
                <a:gd name="T14" fmla="*/ 1 w 248"/>
                <a:gd name="T15" fmla="*/ 10 h 352"/>
                <a:gd name="T16" fmla="*/ 0 w 248"/>
                <a:gd name="T17" fmla="*/ 11 h 352"/>
                <a:gd name="T18" fmla="*/ 22 w 248"/>
                <a:gd name="T19" fmla="*/ 37 h 352"/>
                <a:gd name="T20" fmla="*/ 27 w 248"/>
                <a:gd name="T21" fmla="*/ 29 h 352"/>
                <a:gd name="T22" fmla="*/ 28 w 248"/>
                <a:gd name="T23" fmla="*/ 24 h 352"/>
                <a:gd name="T24" fmla="*/ 28 w 248"/>
                <a:gd name="T25" fmla="*/ 20 h 352"/>
                <a:gd name="T26" fmla="*/ 27 w 248"/>
                <a:gd name="T27" fmla="*/ 15 h 352"/>
                <a:gd name="T28" fmla="*/ 26 w 248"/>
                <a:gd name="T29" fmla="*/ 11 h 352"/>
                <a:gd name="T30" fmla="*/ 25 w 248"/>
                <a:gd name="T31" fmla="*/ 8 h 352"/>
                <a:gd name="T32" fmla="*/ 22 w 248"/>
                <a:gd name="T33" fmla="*/ 4 h 352"/>
                <a:gd name="T34" fmla="*/ 19 w 248"/>
                <a:gd name="T35" fmla="*/ 3 h 352"/>
                <a:gd name="T36" fmla="*/ 16 w 248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52"/>
                <a:gd name="T59" fmla="*/ 248 w 248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52">
                  <a:moveTo>
                    <a:pt x="144" y="4"/>
                  </a:moveTo>
                  <a:lnTo>
                    <a:pt x="129" y="0"/>
                  </a:lnTo>
                  <a:lnTo>
                    <a:pt x="104" y="0"/>
                  </a:lnTo>
                  <a:lnTo>
                    <a:pt x="83" y="10"/>
                  </a:lnTo>
                  <a:lnTo>
                    <a:pt x="64" y="28"/>
                  </a:lnTo>
                  <a:lnTo>
                    <a:pt x="44" y="43"/>
                  </a:lnTo>
                  <a:lnTo>
                    <a:pt x="20" y="68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192" y="352"/>
                  </a:lnTo>
                  <a:lnTo>
                    <a:pt x="240" y="276"/>
                  </a:lnTo>
                  <a:lnTo>
                    <a:pt x="246" y="228"/>
                  </a:lnTo>
                  <a:lnTo>
                    <a:pt x="248" y="188"/>
                  </a:lnTo>
                  <a:lnTo>
                    <a:pt x="243" y="145"/>
                  </a:lnTo>
                  <a:lnTo>
                    <a:pt x="236" y="112"/>
                  </a:lnTo>
                  <a:lnTo>
                    <a:pt x="218" y="78"/>
                  </a:lnTo>
                  <a:lnTo>
                    <a:pt x="196" y="44"/>
                  </a:lnTo>
                  <a:lnTo>
                    <a:pt x="173" y="24"/>
                  </a:lnTo>
                  <a:lnTo>
                    <a:pt x="144" y="4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208" y="1847"/>
              <a:ext cx="912" cy="934"/>
            </a:xfrm>
            <a:custGeom>
              <a:avLst/>
              <a:gdLst>
                <a:gd name="T0" fmla="*/ 157 w 1414"/>
                <a:gd name="T1" fmla="*/ 16 h 1466"/>
                <a:gd name="T2" fmla="*/ 142 w 1414"/>
                <a:gd name="T3" fmla="*/ 0 h 1466"/>
                <a:gd name="T4" fmla="*/ 121 w 1414"/>
                <a:gd name="T5" fmla="*/ 15 h 1466"/>
                <a:gd name="T6" fmla="*/ 115 w 1414"/>
                <a:gd name="T7" fmla="*/ 20 h 1466"/>
                <a:gd name="T8" fmla="*/ 112 w 1414"/>
                <a:gd name="T9" fmla="*/ 20 h 1466"/>
                <a:gd name="T10" fmla="*/ 110 w 1414"/>
                <a:gd name="T11" fmla="*/ 20 h 1466"/>
                <a:gd name="T12" fmla="*/ 101 w 1414"/>
                <a:gd name="T13" fmla="*/ 16 h 1466"/>
                <a:gd name="T14" fmla="*/ 97 w 1414"/>
                <a:gd name="T15" fmla="*/ 15 h 1466"/>
                <a:gd name="T16" fmla="*/ 91 w 1414"/>
                <a:gd name="T17" fmla="*/ 15 h 1466"/>
                <a:gd name="T18" fmla="*/ 86 w 1414"/>
                <a:gd name="T19" fmla="*/ 16 h 1466"/>
                <a:gd name="T20" fmla="*/ 80 w 1414"/>
                <a:gd name="T21" fmla="*/ 18 h 1466"/>
                <a:gd name="T22" fmla="*/ 78 w 1414"/>
                <a:gd name="T23" fmla="*/ 20 h 1466"/>
                <a:gd name="T24" fmla="*/ 74 w 1414"/>
                <a:gd name="T25" fmla="*/ 24 h 1466"/>
                <a:gd name="T26" fmla="*/ 70 w 1414"/>
                <a:gd name="T27" fmla="*/ 33 h 1466"/>
                <a:gd name="T28" fmla="*/ 64 w 1414"/>
                <a:gd name="T29" fmla="*/ 34 h 1466"/>
                <a:gd name="T30" fmla="*/ 0 w 1414"/>
                <a:gd name="T31" fmla="*/ 94 h 1466"/>
                <a:gd name="T32" fmla="*/ 43 w 1414"/>
                <a:gd name="T33" fmla="*/ 149 h 1466"/>
                <a:gd name="T34" fmla="*/ 46 w 1414"/>
                <a:gd name="T35" fmla="*/ 151 h 1466"/>
                <a:gd name="T36" fmla="*/ 50 w 1414"/>
                <a:gd name="T37" fmla="*/ 153 h 1466"/>
                <a:gd name="T38" fmla="*/ 54 w 1414"/>
                <a:gd name="T39" fmla="*/ 154 h 1466"/>
                <a:gd name="T40" fmla="*/ 58 w 1414"/>
                <a:gd name="T41" fmla="*/ 154 h 1466"/>
                <a:gd name="T42" fmla="*/ 63 w 1414"/>
                <a:gd name="T43" fmla="*/ 154 h 1466"/>
                <a:gd name="T44" fmla="*/ 67 w 1414"/>
                <a:gd name="T45" fmla="*/ 153 h 1466"/>
                <a:gd name="T46" fmla="*/ 70 w 1414"/>
                <a:gd name="T47" fmla="*/ 152 h 1466"/>
                <a:gd name="T48" fmla="*/ 75 w 1414"/>
                <a:gd name="T49" fmla="*/ 149 h 1466"/>
                <a:gd name="T50" fmla="*/ 134 w 1414"/>
                <a:gd name="T51" fmla="*/ 94 h 1466"/>
                <a:gd name="T52" fmla="*/ 108 w 1414"/>
                <a:gd name="T53" fmla="*/ 63 h 1466"/>
                <a:gd name="T54" fmla="*/ 108 w 1414"/>
                <a:gd name="T55" fmla="*/ 56 h 1466"/>
                <a:gd name="T56" fmla="*/ 108 w 1414"/>
                <a:gd name="T57" fmla="*/ 52 h 1466"/>
                <a:gd name="T58" fmla="*/ 113 w 1414"/>
                <a:gd name="T59" fmla="*/ 45 h 1466"/>
                <a:gd name="T60" fmla="*/ 118 w 1414"/>
                <a:gd name="T61" fmla="*/ 42 h 1466"/>
                <a:gd name="T62" fmla="*/ 124 w 1414"/>
                <a:gd name="T63" fmla="*/ 39 h 1466"/>
                <a:gd name="T64" fmla="*/ 128 w 1414"/>
                <a:gd name="T65" fmla="*/ 40 h 1466"/>
                <a:gd name="T66" fmla="*/ 131 w 1414"/>
                <a:gd name="T67" fmla="*/ 38 h 1466"/>
                <a:gd name="T68" fmla="*/ 157 w 1414"/>
                <a:gd name="T69" fmla="*/ 16 h 1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4"/>
                <a:gd name="T106" fmla="*/ 0 h 1466"/>
                <a:gd name="T107" fmla="*/ 1414 w 1414"/>
                <a:gd name="T108" fmla="*/ 1466 h 1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4" h="1466">
                  <a:moveTo>
                    <a:pt x="1414" y="151"/>
                  </a:moveTo>
                  <a:lnTo>
                    <a:pt x="1268" y="0"/>
                  </a:lnTo>
                  <a:lnTo>
                    <a:pt x="1079" y="146"/>
                  </a:lnTo>
                  <a:lnTo>
                    <a:pt x="1032" y="185"/>
                  </a:lnTo>
                  <a:lnTo>
                    <a:pt x="1006" y="195"/>
                  </a:lnTo>
                  <a:lnTo>
                    <a:pt x="989" y="198"/>
                  </a:lnTo>
                  <a:lnTo>
                    <a:pt x="911" y="155"/>
                  </a:lnTo>
                  <a:lnTo>
                    <a:pt x="866" y="148"/>
                  </a:lnTo>
                  <a:lnTo>
                    <a:pt x="817" y="146"/>
                  </a:lnTo>
                  <a:lnTo>
                    <a:pt x="774" y="155"/>
                  </a:lnTo>
                  <a:lnTo>
                    <a:pt x="720" y="173"/>
                  </a:lnTo>
                  <a:lnTo>
                    <a:pt x="696" y="197"/>
                  </a:lnTo>
                  <a:lnTo>
                    <a:pt x="666" y="227"/>
                  </a:lnTo>
                  <a:lnTo>
                    <a:pt x="624" y="317"/>
                  </a:lnTo>
                  <a:lnTo>
                    <a:pt x="580" y="331"/>
                  </a:lnTo>
                  <a:lnTo>
                    <a:pt x="0" y="893"/>
                  </a:lnTo>
                  <a:lnTo>
                    <a:pt x="384" y="1421"/>
                  </a:lnTo>
                  <a:lnTo>
                    <a:pt x="411" y="1438"/>
                  </a:lnTo>
                  <a:lnTo>
                    <a:pt x="447" y="1453"/>
                  </a:lnTo>
                  <a:lnTo>
                    <a:pt x="482" y="1462"/>
                  </a:lnTo>
                  <a:lnTo>
                    <a:pt x="520" y="1466"/>
                  </a:lnTo>
                  <a:lnTo>
                    <a:pt x="566" y="1462"/>
                  </a:lnTo>
                  <a:lnTo>
                    <a:pt x="602" y="1453"/>
                  </a:lnTo>
                  <a:lnTo>
                    <a:pt x="626" y="1444"/>
                  </a:lnTo>
                  <a:lnTo>
                    <a:pt x="672" y="1421"/>
                  </a:lnTo>
                  <a:lnTo>
                    <a:pt x="1200" y="893"/>
                  </a:lnTo>
                  <a:lnTo>
                    <a:pt x="969" y="602"/>
                  </a:lnTo>
                  <a:lnTo>
                    <a:pt x="966" y="536"/>
                  </a:lnTo>
                  <a:lnTo>
                    <a:pt x="971" y="490"/>
                  </a:lnTo>
                  <a:lnTo>
                    <a:pt x="1014" y="430"/>
                  </a:lnTo>
                  <a:lnTo>
                    <a:pt x="1053" y="400"/>
                  </a:lnTo>
                  <a:lnTo>
                    <a:pt x="1113" y="370"/>
                  </a:lnTo>
                  <a:lnTo>
                    <a:pt x="1148" y="374"/>
                  </a:lnTo>
                  <a:lnTo>
                    <a:pt x="1173" y="361"/>
                  </a:lnTo>
                  <a:lnTo>
                    <a:pt x="1414" y="151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621" y="1684"/>
              <a:ext cx="72" cy="92"/>
            </a:xfrm>
            <a:custGeom>
              <a:avLst/>
              <a:gdLst>
                <a:gd name="T0" fmla="*/ 0 w 111"/>
                <a:gd name="T1" fmla="*/ 0 h 145"/>
                <a:gd name="T2" fmla="*/ 12 w 111"/>
                <a:gd name="T3" fmla="*/ 0 h 145"/>
                <a:gd name="T4" fmla="*/ 12 w 111"/>
                <a:gd name="T5" fmla="*/ 15 h 145"/>
                <a:gd name="T6" fmla="*/ 0 w 111"/>
                <a:gd name="T7" fmla="*/ 15 h 145"/>
                <a:gd name="T8" fmla="*/ 0 w 11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45"/>
                <a:gd name="T17" fmla="*/ 111 w 11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45">
                  <a:moveTo>
                    <a:pt x="0" y="0"/>
                  </a:moveTo>
                  <a:lnTo>
                    <a:pt x="111" y="0"/>
                  </a:lnTo>
                  <a:lnTo>
                    <a:pt x="111" y="144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5560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ontents">
  <a:themeElements>
    <a:clrScheme name="Whi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F3F3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7F7F7F"/>
      </a:folHlink>
    </a:clrScheme>
    <a:fontScheme name="Capella">
      <a:majorFont>
        <a:latin typeface="Roboto Light"/>
        <a:ea typeface="Capella Light"/>
        <a:cs typeface=""/>
      </a:majorFont>
      <a:minorFont>
        <a:latin typeface="Roboto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2157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itles">
  <a:themeElements>
    <a:clrScheme name="Whi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F3F3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7F7F7F"/>
      </a:folHlink>
    </a:clrScheme>
    <a:fontScheme name="Capella">
      <a:majorFont>
        <a:latin typeface="Capella Light"/>
        <a:ea typeface="Capella Light"/>
        <a:cs typeface=""/>
      </a:majorFont>
      <a:minorFont>
        <a:latin typeface="Capella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2157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11750</TotalTime>
  <Words>1989</Words>
  <Application>Microsoft Office PowerPoint</Application>
  <PresentationFormat>Personalizado</PresentationFormat>
  <Paragraphs>169</Paragraphs>
  <Slides>30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Barlow SemiBold</vt:lpstr>
      <vt:lpstr>Calibri</vt:lpstr>
      <vt:lpstr>Capella Light</vt:lpstr>
      <vt:lpstr>Roboto Light</vt:lpstr>
      <vt:lpstr>Roboto Regular</vt:lpstr>
      <vt:lpstr>Times New Roman</vt:lpstr>
      <vt:lpstr>Wingdings</vt:lpstr>
      <vt:lpstr>Contents</vt:lpstr>
      <vt:lpstr>Titles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 FINAL PRIMARIO:</vt:lpstr>
      <vt:lpstr>OBJETIVO: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LISTA DE COTEJO:</vt:lpstr>
      <vt:lpstr>Presentación de PowerPoint</vt:lpstr>
      <vt:lpstr>Presentación de PowerPoint</vt:lpstr>
      <vt:lpstr>Presentación de PowerPoint</vt:lpstr>
      <vt:lpstr>Thank You! </vt:lpstr>
      <vt:lpstr>There are only two ways to live your life. One is as though nothing is a miracle. The other is as though everything is a miracle</vt:lpstr>
      <vt:lpstr>Success is a journey, not a destination. The doing is often more important than the outcome.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Regulus</dc:title>
  <dc:creator>Jun</dc:creator>
  <cp:lastModifiedBy>Alexandra</cp:lastModifiedBy>
  <cp:revision>156</cp:revision>
  <dcterms:created xsi:type="dcterms:W3CDTF">2014-05-31T17:00:12Z</dcterms:created>
  <dcterms:modified xsi:type="dcterms:W3CDTF">2021-02-09T03:53:13Z</dcterms:modified>
</cp:coreProperties>
</file>