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3" r:id="rId3"/>
    <p:sldId id="264" r:id="rId4"/>
    <p:sldId id="276" r:id="rId5"/>
    <p:sldId id="265" r:id="rId6"/>
    <p:sldId id="277" r:id="rId7"/>
    <p:sldId id="287" r:id="rId8"/>
    <p:sldId id="288" r:id="rId9"/>
    <p:sldId id="279" r:id="rId10"/>
    <p:sldId id="278" r:id="rId11"/>
    <p:sldId id="266" r:id="rId12"/>
    <p:sldId id="258" r:id="rId13"/>
    <p:sldId id="267" r:id="rId14"/>
    <p:sldId id="268" r:id="rId15"/>
    <p:sldId id="269" r:id="rId16"/>
    <p:sldId id="280" r:id="rId17"/>
    <p:sldId id="271" r:id="rId18"/>
    <p:sldId id="272" r:id="rId19"/>
    <p:sldId id="273" r:id="rId20"/>
    <p:sldId id="274" r:id="rId21"/>
    <p:sldId id="275" r:id="rId22"/>
    <p:sldId id="259" r:id="rId23"/>
    <p:sldId id="260" r:id="rId24"/>
    <p:sldId id="261" r:id="rId25"/>
    <p:sldId id="262" r:id="rId26"/>
    <p:sldId id="281" r:id="rId27"/>
    <p:sldId id="282" r:id="rId28"/>
    <p:sldId id="285" r:id="rId29"/>
    <p:sldId id="283" r:id="rId30"/>
    <p:sldId id="289" r:id="rId31"/>
    <p:sldId id="290" r:id="rId32"/>
    <p:sldId id="292"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38" autoAdjust="0"/>
  </p:normalViewPr>
  <p:slideViewPr>
    <p:cSldViewPr>
      <p:cViewPr varScale="1">
        <p:scale>
          <a:sx n="51" d="100"/>
          <a:sy n="51" d="100"/>
        </p:scale>
        <p:origin x="-17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97FF99-66C3-477E-AB9D-5D116066F9C8}" type="doc">
      <dgm:prSet loTypeId="urn:microsoft.com/office/officeart/2005/8/layout/default#1" loCatId="list" qsTypeId="urn:microsoft.com/office/officeart/2005/8/quickstyle/simple2" qsCatId="simple" csTypeId="urn:microsoft.com/office/officeart/2005/8/colors/accent1_1" csCatId="accent1" phldr="1"/>
      <dgm:spPr/>
      <dgm:t>
        <a:bodyPr/>
        <a:lstStyle/>
        <a:p>
          <a:endParaRPr lang="es-VE"/>
        </a:p>
      </dgm:t>
    </dgm:pt>
    <dgm:pt modelId="{690A9A38-8804-4103-AEC6-9CF66BB476D9}">
      <dgm:prSet phldrT="[Texto]" custT="1"/>
      <dgm:spPr/>
      <dgm:t>
        <a:bodyPr/>
        <a:lstStyle/>
        <a:p>
          <a:r>
            <a:rPr lang="es-VE" sz="1700" dirty="0" smtClean="0"/>
            <a:t>Existe una correlación significativa entre las puntuaciones de insuficiencia cardíaca y las concentraciones de NT- </a:t>
          </a:r>
          <a:r>
            <a:rPr lang="es-VE" sz="1700" dirty="0" err="1" smtClean="0"/>
            <a:t>proBNP</a:t>
          </a:r>
          <a:r>
            <a:rPr lang="es-VE" sz="1700" dirty="0" smtClean="0"/>
            <a:t> en pacientes pediátricos. </a:t>
          </a:r>
          <a:endParaRPr lang="es-VE" sz="1700" dirty="0"/>
        </a:p>
      </dgm:t>
    </dgm:pt>
    <dgm:pt modelId="{8E8D278E-C230-462F-B5ED-D9F9EC5C846F}" type="parTrans" cxnId="{64D0D399-F2C4-4175-90C1-58974EF276D1}">
      <dgm:prSet/>
      <dgm:spPr/>
      <dgm:t>
        <a:bodyPr/>
        <a:lstStyle/>
        <a:p>
          <a:endParaRPr lang="es-VE" sz="1700"/>
        </a:p>
      </dgm:t>
    </dgm:pt>
    <dgm:pt modelId="{4512CAF6-7510-4058-AAEF-4E93605E78F3}" type="sibTrans" cxnId="{64D0D399-F2C4-4175-90C1-58974EF276D1}">
      <dgm:prSet/>
      <dgm:spPr/>
      <dgm:t>
        <a:bodyPr/>
        <a:lstStyle/>
        <a:p>
          <a:endParaRPr lang="es-VE" sz="1700"/>
        </a:p>
      </dgm:t>
    </dgm:pt>
    <dgm:pt modelId="{1D1F64B6-AB92-400C-BF93-B5B466FE17B4}">
      <dgm:prSet phldrT="[Texto]" custT="1"/>
      <dgm:spPr/>
      <dgm:t>
        <a:bodyPr/>
        <a:lstStyle/>
        <a:p>
          <a:r>
            <a:rPr lang="es-VE" sz="1700" dirty="0" smtClean="0"/>
            <a:t>La mayoría de la información sobre los medicamentos utilizados para tratar la insuficiencia cardíaca en niños se basa en datos obtenidos en adultos.</a:t>
          </a:r>
          <a:endParaRPr lang="es-VE" sz="1700" dirty="0"/>
        </a:p>
      </dgm:t>
    </dgm:pt>
    <dgm:pt modelId="{D38CE143-BB4B-44DF-BD43-1B06F10DF1D5}" type="parTrans" cxnId="{47D63618-9AEA-4C10-A6E2-B5E631F9458C}">
      <dgm:prSet/>
      <dgm:spPr/>
      <dgm:t>
        <a:bodyPr/>
        <a:lstStyle/>
        <a:p>
          <a:endParaRPr lang="es-VE" sz="1700"/>
        </a:p>
      </dgm:t>
    </dgm:pt>
    <dgm:pt modelId="{18A8D977-A8C3-4A89-96B9-D60D6B44C529}" type="sibTrans" cxnId="{47D63618-9AEA-4C10-A6E2-B5E631F9458C}">
      <dgm:prSet/>
      <dgm:spPr/>
      <dgm:t>
        <a:bodyPr/>
        <a:lstStyle/>
        <a:p>
          <a:endParaRPr lang="es-VE" sz="1700"/>
        </a:p>
      </dgm:t>
    </dgm:pt>
    <dgm:pt modelId="{3BFEBCB2-C542-40B7-B76E-C387943B4CE2}">
      <dgm:prSet phldrT="[Texto]" custT="1"/>
      <dgm:spPr/>
      <dgm:t>
        <a:bodyPr/>
        <a:lstStyle/>
        <a:p>
          <a:r>
            <a:rPr lang="es-VE" sz="1700" dirty="0" smtClean="0"/>
            <a:t>Los glucósidos digitales, los diuréticos y los inhibidores de la enzima </a:t>
          </a:r>
          <a:r>
            <a:rPr lang="es-VE" sz="1700" dirty="0" err="1" smtClean="0"/>
            <a:t>convertidora</a:t>
          </a:r>
          <a:r>
            <a:rPr lang="es-VE" sz="1700" dirty="0" smtClean="0"/>
            <a:t> de angiotensina (ECA) se usan comúnmente para tratar la IC en todas las edades.</a:t>
          </a:r>
          <a:endParaRPr lang="es-VE" sz="1700" dirty="0"/>
        </a:p>
      </dgm:t>
    </dgm:pt>
    <dgm:pt modelId="{BCBE5D97-29E0-4471-87AC-C0AF8BF483B3}" type="parTrans" cxnId="{503CE2F6-0B70-4E95-9B21-01412C562A4F}">
      <dgm:prSet/>
      <dgm:spPr/>
      <dgm:t>
        <a:bodyPr/>
        <a:lstStyle/>
        <a:p>
          <a:endParaRPr lang="es-VE" sz="1700"/>
        </a:p>
      </dgm:t>
    </dgm:pt>
    <dgm:pt modelId="{1D6C1EEA-DB45-4444-A7B1-8999047C8E27}" type="sibTrans" cxnId="{503CE2F6-0B70-4E95-9B21-01412C562A4F}">
      <dgm:prSet/>
      <dgm:spPr/>
      <dgm:t>
        <a:bodyPr/>
        <a:lstStyle/>
        <a:p>
          <a:endParaRPr lang="es-VE" sz="1700"/>
        </a:p>
      </dgm:t>
    </dgm:pt>
    <dgm:pt modelId="{FC9BAB12-ECBD-4061-8814-B7357DEE4492}">
      <dgm:prSet phldrT="[Texto]" custT="1"/>
      <dgm:spPr/>
      <dgm:t>
        <a:bodyPr/>
        <a:lstStyle/>
        <a:p>
          <a:r>
            <a:rPr lang="es-VE" sz="1700" dirty="0" smtClean="0"/>
            <a:t>La </a:t>
          </a:r>
          <a:r>
            <a:rPr lang="es-VE" sz="1700" dirty="0" err="1" smtClean="0"/>
            <a:t>digoxina</a:t>
          </a:r>
          <a:r>
            <a:rPr lang="es-VE" sz="1700" dirty="0" smtClean="0"/>
            <a:t> no tiene un papel definitivamente comprobado en la IC secundaria a defectos cardíacos con derivaciones de izquierda a derecha en niños. </a:t>
          </a:r>
          <a:endParaRPr lang="es-VE" sz="1700" dirty="0"/>
        </a:p>
      </dgm:t>
    </dgm:pt>
    <dgm:pt modelId="{6884CCDE-79CA-4019-AF46-A369A889EDD2}" type="parTrans" cxnId="{288F6CB3-50FA-4205-83E0-204952E9E3C9}">
      <dgm:prSet/>
      <dgm:spPr/>
      <dgm:t>
        <a:bodyPr/>
        <a:lstStyle/>
        <a:p>
          <a:endParaRPr lang="es-VE" sz="1700"/>
        </a:p>
      </dgm:t>
    </dgm:pt>
    <dgm:pt modelId="{50ED11FA-9BC4-43AB-A52B-35ACD6025031}" type="sibTrans" cxnId="{288F6CB3-50FA-4205-83E0-204952E9E3C9}">
      <dgm:prSet/>
      <dgm:spPr/>
      <dgm:t>
        <a:bodyPr/>
        <a:lstStyle/>
        <a:p>
          <a:endParaRPr lang="es-VE" sz="1700"/>
        </a:p>
      </dgm:t>
    </dgm:pt>
    <dgm:pt modelId="{B760091A-E7A6-4CB6-AB36-A9EDA8C0C6BA}">
      <dgm:prSet phldrT="[Texto]" custT="1"/>
      <dgm:spPr/>
      <dgm:t>
        <a:bodyPr/>
        <a:lstStyle/>
        <a:p>
          <a:r>
            <a:rPr lang="es-VE" sz="1700" dirty="0" smtClean="0"/>
            <a:t>Ningún estudio de control aleatorizado ha explorado el uso de </a:t>
          </a:r>
          <a:r>
            <a:rPr lang="es-VE" sz="1700" dirty="0" err="1" smtClean="0"/>
            <a:t>digoxina</a:t>
          </a:r>
          <a:r>
            <a:rPr lang="es-VE" sz="1700" dirty="0" smtClean="0"/>
            <a:t> con estos pacientes.</a:t>
          </a:r>
          <a:endParaRPr lang="es-VE" sz="1700" dirty="0"/>
        </a:p>
      </dgm:t>
    </dgm:pt>
    <dgm:pt modelId="{B9BABA46-BA9C-4A26-85DC-8881C5ED3946}" type="parTrans" cxnId="{9EB1B280-19B2-4CE7-BCA1-6E6CE95E38A8}">
      <dgm:prSet/>
      <dgm:spPr/>
      <dgm:t>
        <a:bodyPr/>
        <a:lstStyle/>
        <a:p>
          <a:endParaRPr lang="es-VE" sz="1700"/>
        </a:p>
      </dgm:t>
    </dgm:pt>
    <dgm:pt modelId="{8937A988-3183-440B-A013-2C08D7A776DD}" type="sibTrans" cxnId="{9EB1B280-19B2-4CE7-BCA1-6E6CE95E38A8}">
      <dgm:prSet/>
      <dgm:spPr/>
      <dgm:t>
        <a:bodyPr/>
        <a:lstStyle/>
        <a:p>
          <a:endParaRPr lang="es-VE" sz="1700"/>
        </a:p>
      </dgm:t>
    </dgm:pt>
    <dgm:pt modelId="{818F41A6-6398-42B7-AE66-4EEB92541938}" type="pres">
      <dgm:prSet presAssocID="{F397FF99-66C3-477E-AB9D-5D116066F9C8}" presName="diagram" presStyleCnt="0">
        <dgm:presLayoutVars>
          <dgm:dir/>
          <dgm:resizeHandles val="exact"/>
        </dgm:presLayoutVars>
      </dgm:prSet>
      <dgm:spPr/>
      <dgm:t>
        <a:bodyPr/>
        <a:lstStyle/>
        <a:p>
          <a:endParaRPr lang="es-VE"/>
        </a:p>
      </dgm:t>
    </dgm:pt>
    <dgm:pt modelId="{AFF2DE62-6011-42B7-99D9-8E34582DA0AD}" type="pres">
      <dgm:prSet presAssocID="{690A9A38-8804-4103-AEC6-9CF66BB476D9}" presName="node" presStyleLbl="node1" presStyleIdx="0" presStyleCnt="5">
        <dgm:presLayoutVars>
          <dgm:bulletEnabled val="1"/>
        </dgm:presLayoutVars>
      </dgm:prSet>
      <dgm:spPr/>
      <dgm:t>
        <a:bodyPr/>
        <a:lstStyle/>
        <a:p>
          <a:endParaRPr lang="es-VE"/>
        </a:p>
      </dgm:t>
    </dgm:pt>
    <dgm:pt modelId="{4F9375A0-646F-4667-BEFD-F8C29491F653}" type="pres">
      <dgm:prSet presAssocID="{4512CAF6-7510-4058-AAEF-4E93605E78F3}" presName="sibTrans" presStyleCnt="0"/>
      <dgm:spPr/>
      <dgm:t>
        <a:bodyPr/>
        <a:lstStyle/>
        <a:p>
          <a:endParaRPr lang="es-VE"/>
        </a:p>
      </dgm:t>
    </dgm:pt>
    <dgm:pt modelId="{43806524-DD4D-4EF8-829F-5CE0074AB71F}" type="pres">
      <dgm:prSet presAssocID="{1D1F64B6-AB92-400C-BF93-B5B466FE17B4}" presName="node" presStyleLbl="node1" presStyleIdx="1" presStyleCnt="5">
        <dgm:presLayoutVars>
          <dgm:bulletEnabled val="1"/>
        </dgm:presLayoutVars>
      </dgm:prSet>
      <dgm:spPr/>
      <dgm:t>
        <a:bodyPr/>
        <a:lstStyle/>
        <a:p>
          <a:endParaRPr lang="es-VE"/>
        </a:p>
      </dgm:t>
    </dgm:pt>
    <dgm:pt modelId="{AB007453-3BC2-43BE-AE97-C335B61B3541}" type="pres">
      <dgm:prSet presAssocID="{18A8D977-A8C3-4A89-96B9-D60D6B44C529}" presName="sibTrans" presStyleCnt="0"/>
      <dgm:spPr/>
      <dgm:t>
        <a:bodyPr/>
        <a:lstStyle/>
        <a:p>
          <a:endParaRPr lang="es-VE"/>
        </a:p>
      </dgm:t>
    </dgm:pt>
    <dgm:pt modelId="{A7E998CF-9571-458D-A718-A50AF93D766F}" type="pres">
      <dgm:prSet presAssocID="{3BFEBCB2-C542-40B7-B76E-C387943B4CE2}" presName="node" presStyleLbl="node1" presStyleIdx="2" presStyleCnt="5">
        <dgm:presLayoutVars>
          <dgm:bulletEnabled val="1"/>
        </dgm:presLayoutVars>
      </dgm:prSet>
      <dgm:spPr/>
      <dgm:t>
        <a:bodyPr/>
        <a:lstStyle/>
        <a:p>
          <a:endParaRPr lang="es-VE"/>
        </a:p>
      </dgm:t>
    </dgm:pt>
    <dgm:pt modelId="{88E6ED8F-E4FC-4C6C-9BF3-D980CB390333}" type="pres">
      <dgm:prSet presAssocID="{1D6C1EEA-DB45-4444-A7B1-8999047C8E27}" presName="sibTrans" presStyleCnt="0"/>
      <dgm:spPr/>
      <dgm:t>
        <a:bodyPr/>
        <a:lstStyle/>
        <a:p>
          <a:endParaRPr lang="es-VE"/>
        </a:p>
      </dgm:t>
    </dgm:pt>
    <dgm:pt modelId="{B9D9E7CC-9DA5-4BD8-9F94-31B045B06708}" type="pres">
      <dgm:prSet presAssocID="{FC9BAB12-ECBD-4061-8814-B7357DEE4492}" presName="node" presStyleLbl="node1" presStyleIdx="3" presStyleCnt="5">
        <dgm:presLayoutVars>
          <dgm:bulletEnabled val="1"/>
        </dgm:presLayoutVars>
      </dgm:prSet>
      <dgm:spPr/>
      <dgm:t>
        <a:bodyPr/>
        <a:lstStyle/>
        <a:p>
          <a:endParaRPr lang="es-VE"/>
        </a:p>
      </dgm:t>
    </dgm:pt>
    <dgm:pt modelId="{1E3232B5-5B94-43DB-BB6F-B81318A8A43E}" type="pres">
      <dgm:prSet presAssocID="{50ED11FA-9BC4-43AB-A52B-35ACD6025031}" presName="sibTrans" presStyleCnt="0"/>
      <dgm:spPr/>
      <dgm:t>
        <a:bodyPr/>
        <a:lstStyle/>
        <a:p>
          <a:endParaRPr lang="es-VE"/>
        </a:p>
      </dgm:t>
    </dgm:pt>
    <dgm:pt modelId="{3B645DE0-2B09-4223-AF06-F983FE6ECE08}" type="pres">
      <dgm:prSet presAssocID="{B760091A-E7A6-4CB6-AB36-A9EDA8C0C6BA}" presName="node" presStyleLbl="node1" presStyleIdx="4" presStyleCnt="5">
        <dgm:presLayoutVars>
          <dgm:bulletEnabled val="1"/>
        </dgm:presLayoutVars>
      </dgm:prSet>
      <dgm:spPr/>
      <dgm:t>
        <a:bodyPr/>
        <a:lstStyle/>
        <a:p>
          <a:endParaRPr lang="es-VE"/>
        </a:p>
      </dgm:t>
    </dgm:pt>
  </dgm:ptLst>
  <dgm:cxnLst>
    <dgm:cxn modelId="{288F6CB3-50FA-4205-83E0-204952E9E3C9}" srcId="{F397FF99-66C3-477E-AB9D-5D116066F9C8}" destId="{FC9BAB12-ECBD-4061-8814-B7357DEE4492}" srcOrd="3" destOrd="0" parTransId="{6884CCDE-79CA-4019-AF46-A369A889EDD2}" sibTransId="{50ED11FA-9BC4-43AB-A52B-35ACD6025031}"/>
    <dgm:cxn modelId="{8638687D-D714-4FBD-A95C-99488950C38E}" type="presOf" srcId="{1D1F64B6-AB92-400C-BF93-B5B466FE17B4}" destId="{43806524-DD4D-4EF8-829F-5CE0074AB71F}" srcOrd="0" destOrd="0" presId="urn:microsoft.com/office/officeart/2005/8/layout/default#1"/>
    <dgm:cxn modelId="{E37FD4CC-3D46-4889-98FC-949B74CCDE89}" type="presOf" srcId="{B760091A-E7A6-4CB6-AB36-A9EDA8C0C6BA}" destId="{3B645DE0-2B09-4223-AF06-F983FE6ECE08}" srcOrd="0" destOrd="0" presId="urn:microsoft.com/office/officeart/2005/8/layout/default#1"/>
    <dgm:cxn modelId="{64D0D399-F2C4-4175-90C1-58974EF276D1}" srcId="{F397FF99-66C3-477E-AB9D-5D116066F9C8}" destId="{690A9A38-8804-4103-AEC6-9CF66BB476D9}" srcOrd="0" destOrd="0" parTransId="{8E8D278E-C230-462F-B5ED-D9F9EC5C846F}" sibTransId="{4512CAF6-7510-4058-AAEF-4E93605E78F3}"/>
    <dgm:cxn modelId="{959269C5-F63C-42E8-8538-0C5B472E6FAF}" type="presOf" srcId="{690A9A38-8804-4103-AEC6-9CF66BB476D9}" destId="{AFF2DE62-6011-42B7-99D9-8E34582DA0AD}" srcOrd="0" destOrd="0" presId="urn:microsoft.com/office/officeart/2005/8/layout/default#1"/>
    <dgm:cxn modelId="{2A20EEC1-2620-4F43-B44B-672349C68042}" type="presOf" srcId="{FC9BAB12-ECBD-4061-8814-B7357DEE4492}" destId="{B9D9E7CC-9DA5-4BD8-9F94-31B045B06708}" srcOrd="0" destOrd="0" presId="urn:microsoft.com/office/officeart/2005/8/layout/default#1"/>
    <dgm:cxn modelId="{C3053324-B9F0-491F-BB56-AD823787F3AE}" type="presOf" srcId="{3BFEBCB2-C542-40B7-B76E-C387943B4CE2}" destId="{A7E998CF-9571-458D-A718-A50AF93D766F}" srcOrd="0" destOrd="0" presId="urn:microsoft.com/office/officeart/2005/8/layout/default#1"/>
    <dgm:cxn modelId="{47D63618-9AEA-4C10-A6E2-B5E631F9458C}" srcId="{F397FF99-66C3-477E-AB9D-5D116066F9C8}" destId="{1D1F64B6-AB92-400C-BF93-B5B466FE17B4}" srcOrd="1" destOrd="0" parTransId="{D38CE143-BB4B-44DF-BD43-1B06F10DF1D5}" sibTransId="{18A8D977-A8C3-4A89-96B9-D60D6B44C529}"/>
    <dgm:cxn modelId="{9EB1B280-19B2-4CE7-BCA1-6E6CE95E38A8}" srcId="{F397FF99-66C3-477E-AB9D-5D116066F9C8}" destId="{B760091A-E7A6-4CB6-AB36-A9EDA8C0C6BA}" srcOrd="4" destOrd="0" parTransId="{B9BABA46-BA9C-4A26-85DC-8881C5ED3946}" sibTransId="{8937A988-3183-440B-A013-2C08D7A776DD}"/>
    <dgm:cxn modelId="{39FF18CE-B83D-4D47-8174-BBECBE6EC840}" type="presOf" srcId="{F397FF99-66C3-477E-AB9D-5D116066F9C8}" destId="{818F41A6-6398-42B7-AE66-4EEB92541938}" srcOrd="0" destOrd="0" presId="urn:microsoft.com/office/officeart/2005/8/layout/default#1"/>
    <dgm:cxn modelId="{503CE2F6-0B70-4E95-9B21-01412C562A4F}" srcId="{F397FF99-66C3-477E-AB9D-5D116066F9C8}" destId="{3BFEBCB2-C542-40B7-B76E-C387943B4CE2}" srcOrd="2" destOrd="0" parTransId="{BCBE5D97-29E0-4471-87AC-C0AF8BF483B3}" sibTransId="{1D6C1EEA-DB45-4444-A7B1-8999047C8E27}"/>
    <dgm:cxn modelId="{1C79F3FC-D2EF-4BEF-9B06-C84013E05092}" type="presParOf" srcId="{818F41A6-6398-42B7-AE66-4EEB92541938}" destId="{AFF2DE62-6011-42B7-99D9-8E34582DA0AD}" srcOrd="0" destOrd="0" presId="urn:microsoft.com/office/officeart/2005/8/layout/default#1"/>
    <dgm:cxn modelId="{037CDB43-3172-47EE-B726-ACA51C037E59}" type="presParOf" srcId="{818F41A6-6398-42B7-AE66-4EEB92541938}" destId="{4F9375A0-646F-4667-BEFD-F8C29491F653}" srcOrd="1" destOrd="0" presId="urn:microsoft.com/office/officeart/2005/8/layout/default#1"/>
    <dgm:cxn modelId="{3989E261-3250-445E-9CC0-56C49EF53B8E}" type="presParOf" srcId="{818F41A6-6398-42B7-AE66-4EEB92541938}" destId="{43806524-DD4D-4EF8-829F-5CE0074AB71F}" srcOrd="2" destOrd="0" presId="urn:microsoft.com/office/officeart/2005/8/layout/default#1"/>
    <dgm:cxn modelId="{AF33EB64-99DA-4107-8BF9-98A931CD33C0}" type="presParOf" srcId="{818F41A6-6398-42B7-AE66-4EEB92541938}" destId="{AB007453-3BC2-43BE-AE97-C335B61B3541}" srcOrd="3" destOrd="0" presId="urn:microsoft.com/office/officeart/2005/8/layout/default#1"/>
    <dgm:cxn modelId="{51115D45-91AD-4F4F-A912-CD506EB728A8}" type="presParOf" srcId="{818F41A6-6398-42B7-AE66-4EEB92541938}" destId="{A7E998CF-9571-458D-A718-A50AF93D766F}" srcOrd="4" destOrd="0" presId="urn:microsoft.com/office/officeart/2005/8/layout/default#1"/>
    <dgm:cxn modelId="{244CA6C3-C554-42E1-89D1-7B900F930C73}" type="presParOf" srcId="{818F41A6-6398-42B7-AE66-4EEB92541938}" destId="{88E6ED8F-E4FC-4C6C-9BF3-D980CB390333}" srcOrd="5" destOrd="0" presId="urn:microsoft.com/office/officeart/2005/8/layout/default#1"/>
    <dgm:cxn modelId="{7887F268-5C0F-4763-BCA9-798281D83DC8}" type="presParOf" srcId="{818F41A6-6398-42B7-AE66-4EEB92541938}" destId="{B9D9E7CC-9DA5-4BD8-9F94-31B045B06708}" srcOrd="6" destOrd="0" presId="urn:microsoft.com/office/officeart/2005/8/layout/default#1"/>
    <dgm:cxn modelId="{9389D0D7-18A9-4A25-8C62-83EC127F88C8}" type="presParOf" srcId="{818F41A6-6398-42B7-AE66-4EEB92541938}" destId="{1E3232B5-5B94-43DB-BB6F-B81318A8A43E}" srcOrd="7" destOrd="0" presId="urn:microsoft.com/office/officeart/2005/8/layout/default#1"/>
    <dgm:cxn modelId="{08CFEF70-F0DF-4A1D-8FC4-7B4F6F4DD014}" type="presParOf" srcId="{818F41A6-6398-42B7-AE66-4EEB92541938}" destId="{3B645DE0-2B09-4223-AF06-F983FE6ECE08}"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C385F8-C8CA-4ECC-B49E-BB9878D66C69}" type="doc">
      <dgm:prSet loTypeId="urn:microsoft.com/office/officeart/2005/8/layout/hList6" loCatId="list" qsTypeId="urn:microsoft.com/office/officeart/2005/8/quickstyle/simple2" qsCatId="simple" csTypeId="urn:microsoft.com/office/officeart/2005/8/colors/accent1_1" csCatId="accent1" phldr="1"/>
      <dgm:spPr/>
      <dgm:t>
        <a:bodyPr/>
        <a:lstStyle/>
        <a:p>
          <a:endParaRPr lang="es-VE"/>
        </a:p>
      </dgm:t>
    </dgm:pt>
    <dgm:pt modelId="{A517C344-11ED-40D8-B5BF-5DC0BA477AF0}">
      <dgm:prSet phldrT="[Texto]" custT="1"/>
      <dgm:spPr/>
      <dgm:t>
        <a:bodyPr/>
        <a:lstStyle/>
        <a:p>
          <a:r>
            <a:rPr lang="es-VE" sz="1600" dirty="0" smtClean="0"/>
            <a:t>Este estudio mostró que los dos tratamientos actualmente utilizados para tratar la insuficiencia cardíaca secundaria a cardiopatías congénitas con derivaciones de izquierda a derecha son efectivos y que no existe una diferencia significativa entre ellos</a:t>
          </a:r>
          <a:endParaRPr lang="es-VE" sz="1600" dirty="0"/>
        </a:p>
      </dgm:t>
    </dgm:pt>
    <dgm:pt modelId="{D2F456B5-9C45-4A3F-9B9F-7C71058DAECB}" type="parTrans" cxnId="{D813EF39-A623-449D-9E63-B5DB8009E002}">
      <dgm:prSet/>
      <dgm:spPr/>
      <dgm:t>
        <a:bodyPr/>
        <a:lstStyle/>
        <a:p>
          <a:endParaRPr lang="es-VE" sz="1600"/>
        </a:p>
      </dgm:t>
    </dgm:pt>
    <dgm:pt modelId="{65B09F21-C726-48B2-A52B-AA80017E004A}" type="sibTrans" cxnId="{D813EF39-A623-449D-9E63-B5DB8009E002}">
      <dgm:prSet/>
      <dgm:spPr/>
      <dgm:t>
        <a:bodyPr/>
        <a:lstStyle/>
        <a:p>
          <a:endParaRPr lang="es-VE" sz="1600"/>
        </a:p>
      </dgm:t>
    </dgm:pt>
    <dgm:pt modelId="{ADA41598-EC40-44D3-8A88-2AD00C9F68EF}">
      <dgm:prSet phldrT="[Texto]" custT="1"/>
      <dgm:spPr/>
      <dgm:t>
        <a:bodyPr/>
        <a:lstStyle/>
        <a:p>
          <a:r>
            <a:rPr lang="es-VE" sz="1600" dirty="0" smtClean="0"/>
            <a:t>No encontraron ninguna diferencia significativa en las disminuciones de las concentraciones de NT-</a:t>
          </a:r>
          <a:r>
            <a:rPr lang="es-VE" sz="1600" dirty="0" err="1" smtClean="0"/>
            <a:t>proBNP</a:t>
          </a:r>
          <a:r>
            <a:rPr lang="es-VE" sz="1600" dirty="0" smtClean="0"/>
            <a:t> entre el grupo que recibió </a:t>
          </a:r>
          <a:r>
            <a:rPr lang="es-VE" sz="1600" dirty="0" err="1" smtClean="0"/>
            <a:t>enalapril</a:t>
          </a:r>
          <a:r>
            <a:rPr lang="es-VE" sz="1600" dirty="0" smtClean="0"/>
            <a:t> - </a:t>
          </a:r>
          <a:r>
            <a:rPr lang="es-VE" sz="1600" dirty="0" err="1" smtClean="0"/>
            <a:t>digoxina</a:t>
          </a:r>
          <a:r>
            <a:rPr lang="es-VE" sz="1600" dirty="0" smtClean="0"/>
            <a:t>- furosemida con el grupo administrado furosemida – </a:t>
          </a:r>
          <a:r>
            <a:rPr lang="es-VE" sz="1600" dirty="0" err="1" smtClean="0"/>
            <a:t>enalapril</a:t>
          </a:r>
          <a:r>
            <a:rPr lang="es-VE" sz="1600" dirty="0" smtClean="0"/>
            <a:t> (p = 0,372)</a:t>
          </a:r>
          <a:endParaRPr lang="es-VE" sz="1600" dirty="0"/>
        </a:p>
      </dgm:t>
    </dgm:pt>
    <dgm:pt modelId="{723B5B20-7E44-4BEB-A2AA-F86644495576}" type="parTrans" cxnId="{1FBEFA8A-B9BA-4894-9B56-B870896DC26E}">
      <dgm:prSet/>
      <dgm:spPr/>
      <dgm:t>
        <a:bodyPr/>
        <a:lstStyle/>
        <a:p>
          <a:endParaRPr lang="es-VE" sz="1600"/>
        </a:p>
      </dgm:t>
    </dgm:pt>
    <dgm:pt modelId="{788114C7-19B4-4C4C-AED5-92939DAC6C2B}" type="sibTrans" cxnId="{1FBEFA8A-B9BA-4894-9B56-B870896DC26E}">
      <dgm:prSet/>
      <dgm:spPr/>
      <dgm:t>
        <a:bodyPr/>
        <a:lstStyle/>
        <a:p>
          <a:endParaRPr lang="es-VE" sz="1600"/>
        </a:p>
      </dgm:t>
    </dgm:pt>
    <dgm:pt modelId="{F204E765-9F51-45D4-92CD-CDFF3B9B58CC}">
      <dgm:prSet phldrT="[Texto]" custT="1"/>
      <dgm:spPr/>
      <dgm:t>
        <a:bodyPr/>
        <a:lstStyle/>
        <a:p>
          <a:r>
            <a:rPr lang="es-VE" sz="1600" dirty="0" smtClean="0"/>
            <a:t>La </a:t>
          </a:r>
          <a:r>
            <a:rPr lang="es-VE" sz="1600" dirty="0" err="1" smtClean="0"/>
            <a:t>digoxina</a:t>
          </a:r>
          <a:r>
            <a:rPr lang="es-VE" sz="1600" dirty="0" smtClean="0"/>
            <a:t> no proporciona ningún beneficio adicional en el tratamiento de la IC que se desarrolla de forma secundaria a una cardiopatía congénita con derivaciones del lado izquierdo</a:t>
          </a:r>
          <a:endParaRPr lang="es-VE" sz="1600" dirty="0"/>
        </a:p>
      </dgm:t>
    </dgm:pt>
    <dgm:pt modelId="{0DF2219B-D3F6-45F0-8DC1-18640074448C}" type="parTrans" cxnId="{603424E7-4B05-4759-85EF-5561E25A2F47}">
      <dgm:prSet/>
      <dgm:spPr/>
      <dgm:t>
        <a:bodyPr/>
        <a:lstStyle/>
        <a:p>
          <a:endParaRPr lang="es-VE" sz="1600"/>
        </a:p>
      </dgm:t>
    </dgm:pt>
    <dgm:pt modelId="{32E12A79-5293-4FFF-825D-D8363B30C6F5}" type="sibTrans" cxnId="{603424E7-4B05-4759-85EF-5561E25A2F47}">
      <dgm:prSet/>
      <dgm:spPr/>
      <dgm:t>
        <a:bodyPr/>
        <a:lstStyle/>
        <a:p>
          <a:endParaRPr lang="es-VE" sz="1600"/>
        </a:p>
      </dgm:t>
    </dgm:pt>
    <dgm:pt modelId="{7EEB27D9-1A34-4823-9F08-786FB12ED076}">
      <dgm:prSet phldrT="[Texto]" custT="1"/>
      <dgm:spPr/>
      <dgm:t>
        <a:bodyPr/>
        <a:lstStyle/>
        <a:p>
          <a:r>
            <a:rPr lang="es-VE" sz="1600" dirty="0" smtClean="0"/>
            <a:t>Estudios comparativos con series de casos más grandes y períodos de seguimiento más largos pueden proporcionar datos esclarecedores en esta área.</a:t>
          </a:r>
          <a:endParaRPr lang="es-VE" sz="1600" dirty="0"/>
        </a:p>
      </dgm:t>
    </dgm:pt>
    <dgm:pt modelId="{2337AA98-0400-44E3-828E-9FDD3469F5CD}" type="parTrans" cxnId="{67797580-4619-4DC7-AD56-5B9B603016A8}">
      <dgm:prSet/>
      <dgm:spPr/>
      <dgm:t>
        <a:bodyPr/>
        <a:lstStyle/>
        <a:p>
          <a:endParaRPr lang="es-VE" sz="1600"/>
        </a:p>
      </dgm:t>
    </dgm:pt>
    <dgm:pt modelId="{E8D56D74-CBDE-4E09-899C-62FC93E8B899}" type="sibTrans" cxnId="{67797580-4619-4DC7-AD56-5B9B603016A8}">
      <dgm:prSet/>
      <dgm:spPr/>
      <dgm:t>
        <a:bodyPr/>
        <a:lstStyle/>
        <a:p>
          <a:endParaRPr lang="es-VE" sz="1600"/>
        </a:p>
      </dgm:t>
    </dgm:pt>
    <dgm:pt modelId="{DCCE8777-E612-4D48-9C3E-28A4246A3385}" type="pres">
      <dgm:prSet presAssocID="{01C385F8-C8CA-4ECC-B49E-BB9878D66C69}" presName="Name0" presStyleCnt="0">
        <dgm:presLayoutVars>
          <dgm:dir/>
          <dgm:resizeHandles val="exact"/>
        </dgm:presLayoutVars>
      </dgm:prSet>
      <dgm:spPr/>
      <dgm:t>
        <a:bodyPr/>
        <a:lstStyle/>
        <a:p>
          <a:endParaRPr lang="es-VE"/>
        </a:p>
      </dgm:t>
    </dgm:pt>
    <dgm:pt modelId="{0254BA6F-B6AF-4A56-9350-F2B2543F0EBF}" type="pres">
      <dgm:prSet presAssocID="{A517C344-11ED-40D8-B5BF-5DC0BA477AF0}" presName="node" presStyleLbl="node1" presStyleIdx="0" presStyleCnt="4">
        <dgm:presLayoutVars>
          <dgm:bulletEnabled val="1"/>
        </dgm:presLayoutVars>
      </dgm:prSet>
      <dgm:spPr/>
      <dgm:t>
        <a:bodyPr/>
        <a:lstStyle/>
        <a:p>
          <a:endParaRPr lang="es-VE"/>
        </a:p>
      </dgm:t>
    </dgm:pt>
    <dgm:pt modelId="{62D2ADF4-9B17-46DD-9946-FEE06E61D232}" type="pres">
      <dgm:prSet presAssocID="{65B09F21-C726-48B2-A52B-AA80017E004A}" presName="sibTrans" presStyleCnt="0"/>
      <dgm:spPr/>
    </dgm:pt>
    <dgm:pt modelId="{35E62B09-E51B-4B19-A1D3-93CF5316728A}" type="pres">
      <dgm:prSet presAssocID="{ADA41598-EC40-44D3-8A88-2AD00C9F68EF}" presName="node" presStyleLbl="node1" presStyleIdx="1" presStyleCnt="4">
        <dgm:presLayoutVars>
          <dgm:bulletEnabled val="1"/>
        </dgm:presLayoutVars>
      </dgm:prSet>
      <dgm:spPr/>
      <dgm:t>
        <a:bodyPr/>
        <a:lstStyle/>
        <a:p>
          <a:endParaRPr lang="es-VE"/>
        </a:p>
      </dgm:t>
    </dgm:pt>
    <dgm:pt modelId="{257C5CDB-EF44-4F35-89CC-C55B2A8EB393}" type="pres">
      <dgm:prSet presAssocID="{788114C7-19B4-4C4C-AED5-92939DAC6C2B}" presName="sibTrans" presStyleCnt="0"/>
      <dgm:spPr/>
    </dgm:pt>
    <dgm:pt modelId="{1FD548F7-0C11-4D57-9D3B-70F3A327A2DF}" type="pres">
      <dgm:prSet presAssocID="{F204E765-9F51-45D4-92CD-CDFF3B9B58CC}" presName="node" presStyleLbl="node1" presStyleIdx="2" presStyleCnt="4">
        <dgm:presLayoutVars>
          <dgm:bulletEnabled val="1"/>
        </dgm:presLayoutVars>
      </dgm:prSet>
      <dgm:spPr/>
      <dgm:t>
        <a:bodyPr/>
        <a:lstStyle/>
        <a:p>
          <a:endParaRPr lang="es-VE"/>
        </a:p>
      </dgm:t>
    </dgm:pt>
    <dgm:pt modelId="{3E86089E-A1E2-4E9A-B992-735CCF8BE576}" type="pres">
      <dgm:prSet presAssocID="{32E12A79-5293-4FFF-825D-D8363B30C6F5}" presName="sibTrans" presStyleCnt="0"/>
      <dgm:spPr/>
    </dgm:pt>
    <dgm:pt modelId="{BCE93635-F4EA-44DB-924B-4614A054D267}" type="pres">
      <dgm:prSet presAssocID="{7EEB27D9-1A34-4823-9F08-786FB12ED076}" presName="node" presStyleLbl="node1" presStyleIdx="3" presStyleCnt="4">
        <dgm:presLayoutVars>
          <dgm:bulletEnabled val="1"/>
        </dgm:presLayoutVars>
      </dgm:prSet>
      <dgm:spPr/>
      <dgm:t>
        <a:bodyPr/>
        <a:lstStyle/>
        <a:p>
          <a:endParaRPr lang="es-VE"/>
        </a:p>
      </dgm:t>
    </dgm:pt>
  </dgm:ptLst>
  <dgm:cxnLst>
    <dgm:cxn modelId="{1FBEFA8A-B9BA-4894-9B56-B870896DC26E}" srcId="{01C385F8-C8CA-4ECC-B49E-BB9878D66C69}" destId="{ADA41598-EC40-44D3-8A88-2AD00C9F68EF}" srcOrd="1" destOrd="0" parTransId="{723B5B20-7E44-4BEB-A2AA-F86644495576}" sibTransId="{788114C7-19B4-4C4C-AED5-92939DAC6C2B}"/>
    <dgm:cxn modelId="{790FCB86-15CC-4AE7-BF69-A83BD21E778F}" type="presOf" srcId="{ADA41598-EC40-44D3-8A88-2AD00C9F68EF}" destId="{35E62B09-E51B-4B19-A1D3-93CF5316728A}" srcOrd="0" destOrd="0" presId="urn:microsoft.com/office/officeart/2005/8/layout/hList6"/>
    <dgm:cxn modelId="{7486F5DA-2202-4EF0-B5B8-B65960B159D8}" type="presOf" srcId="{7EEB27D9-1A34-4823-9F08-786FB12ED076}" destId="{BCE93635-F4EA-44DB-924B-4614A054D267}" srcOrd="0" destOrd="0" presId="urn:microsoft.com/office/officeart/2005/8/layout/hList6"/>
    <dgm:cxn modelId="{67797580-4619-4DC7-AD56-5B9B603016A8}" srcId="{01C385F8-C8CA-4ECC-B49E-BB9878D66C69}" destId="{7EEB27D9-1A34-4823-9F08-786FB12ED076}" srcOrd="3" destOrd="0" parTransId="{2337AA98-0400-44E3-828E-9FDD3469F5CD}" sibTransId="{E8D56D74-CBDE-4E09-899C-62FC93E8B899}"/>
    <dgm:cxn modelId="{603424E7-4B05-4759-85EF-5561E25A2F47}" srcId="{01C385F8-C8CA-4ECC-B49E-BB9878D66C69}" destId="{F204E765-9F51-45D4-92CD-CDFF3B9B58CC}" srcOrd="2" destOrd="0" parTransId="{0DF2219B-D3F6-45F0-8DC1-18640074448C}" sibTransId="{32E12A79-5293-4FFF-825D-D8363B30C6F5}"/>
    <dgm:cxn modelId="{E99FCAA0-F14E-4E75-AC60-B85D32F9C4B8}" type="presOf" srcId="{F204E765-9F51-45D4-92CD-CDFF3B9B58CC}" destId="{1FD548F7-0C11-4D57-9D3B-70F3A327A2DF}" srcOrd="0" destOrd="0" presId="urn:microsoft.com/office/officeart/2005/8/layout/hList6"/>
    <dgm:cxn modelId="{D813EF39-A623-449D-9E63-B5DB8009E002}" srcId="{01C385F8-C8CA-4ECC-B49E-BB9878D66C69}" destId="{A517C344-11ED-40D8-B5BF-5DC0BA477AF0}" srcOrd="0" destOrd="0" parTransId="{D2F456B5-9C45-4A3F-9B9F-7C71058DAECB}" sibTransId="{65B09F21-C726-48B2-A52B-AA80017E004A}"/>
    <dgm:cxn modelId="{639008B7-CD6F-47A7-A428-E6F10B0C5AF6}" type="presOf" srcId="{01C385F8-C8CA-4ECC-B49E-BB9878D66C69}" destId="{DCCE8777-E612-4D48-9C3E-28A4246A3385}" srcOrd="0" destOrd="0" presId="urn:microsoft.com/office/officeart/2005/8/layout/hList6"/>
    <dgm:cxn modelId="{64DA1710-90B7-4E3E-B1E2-EB8405A8C66F}" type="presOf" srcId="{A517C344-11ED-40D8-B5BF-5DC0BA477AF0}" destId="{0254BA6F-B6AF-4A56-9350-F2B2543F0EBF}" srcOrd="0" destOrd="0" presId="urn:microsoft.com/office/officeart/2005/8/layout/hList6"/>
    <dgm:cxn modelId="{148E31E4-D13D-47BC-A5C1-A7B877B2E95F}" type="presParOf" srcId="{DCCE8777-E612-4D48-9C3E-28A4246A3385}" destId="{0254BA6F-B6AF-4A56-9350-F2B2543F0EBF}" srcOrd="0" destOrd="0" presId="urn:microsoft.com/office/officeart/2005/8/layout/hList6"/>
    <dgm:cxn modelId="{E6AE6DCE-8D47-4362-9419-8D523243F772}" type="presParOf" srcId="{DCCE8777-E612-4D48-9C3E-28A4246A3385}" destId="{62D2ADF4-9B17-46DD-9946-FEE06E61D232}" srcOrd="1" destOrd="0" presId="urn:microsoft.com/office/officeart/2005/8/layout/hList6"/>
    <dgm:cxn modelId="{7E9DDE22-1163-41C1-88D6-09CBDD6C4783}" type="presParOf" srcId="{DCCE8777-E612-4D48-9C3E-28A4246A3385}" destId="{35E62B09-E51B-4B19-A1D3-93CF5316728A}" srcOrd="2" destOrd="0" presId="urn:microsoft.com/office/officeart/2005/8/layout/hList6"/>
    <dgm:cxn modelId="{F51CD7A7-65C0-44E5-96EA-83A7E4ADE215}" type="presParOf" srcId="{DCCE8777-E612-4D48-9C3E-28A4246A3385}" destId="{257C5CDB-EF44-4F35-89CC-C55B2A8EB393}" srcOrd="3" destOrd="0" presId="urn:microsoft.com/office/officeart/2005/8/layout/hList6"/>
    <dgm:cxn modelId="{FD3B32B4-46A8-4D3F-A6DB-A651174344A2}" type="presParOf" srcId="{DCCE8777-E612-4D48-9C3E-28A4246A3385}" destId="{1FD548F7-0C11-4D57-9D3B-70F3A327A2DF}" srcOrd="4" destOrd="0" presId="urn:microsoft.com/office/officeart/2005/8/layout/hList6"/>
    <dgm:cxn modelId="{F2B1E8BD-82CF-40FD-B48A-725E7EDC3CCC}" type="presParOf" srcId="{DCCE8777-E612-4D48-9C3E-28A4246A3385}" destId="{3E86089E-A1E2-4E9A-B992-735CCF8BE576}" srcOrd="5" destOrd="0" presId="urn:microsoft.com/office/officeart/2005/8/layout/hList6"/>
    <dgm:cxn modelId="{5CE9A88E-BD92-43AA-BE93-3950F0868C63}" type="presParOf" srcId="{DCCE8777-E612-4D48-9C3E-28A4246A3385}" destId="{BCE93635-F4EA-44DB-924B-4614A054D267}"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7DB1B6-5E4B-40BF-8482-7A6DF5748BDE}" type="doc">
      <dgm:prSet loTypeId="urn:microsoft.com/office/officeart/2005/8/layout/process2" loCatId="process" qsTypeId="urn:microsoft.com/office/officeart/2005/8/quickstyle/simple5" qsCatId="simple" csTypeId="urn:microsoft.com/office/officeart/2005/8/colors/accent1_1" csCatId="accent1" phldr="1"/>
      <dgm:spPr/>
    </dgm:pt>
    <dgm:pt modelId="{5A2C57A4-A1C0-4916-ACDE-506A8AEB76B5}">
      <dgm:prSet phldrT="[Texto]" custT="1"/>
      <dgm:spPr/>
      <dgm:t>
        <a:bodyPr/>
        <a:lstStyle/>
        <a:p>
          <a:r>
            <a:rPr lang="es-VE" sz="2000" dirty="0" smtClean="0"/>
            <a:t>Departamento de Cardiología Pediátrica de la Escuela de Medicina de la Universidad </a:t>
          </a:r>
          <a:r>
            <a:rPr lang="es-VE" sz="2000" dirty="0" err="1" smtClean="0"/>
            <a:t>Inonu</a:t>
          </a:r>
          <a:r>
            <a:rPr lang="es-VE" sz="2000" dirty="0" smtClean="0"/>
            <a:t> entre 2010 y 2011</a:t>
          </a:r>
          <a:endParaRPr lang="es-VE" sz="2000" dirty="0"/>
        </a:p>
      </dgm:t>
    </dgm:pt>
    <dgm:pt modelId="{B22145C5-12DB-4540-BD97-275D59012FC5}" type="parTrans" cxnId="{C12E24C3-DF64-41A1-BE39-9F0189983A48}">
      <dgm:prSet/>
      <dgm:spPr/>
      <dgm:t>
        <a:bodyPr/>
        <a:lstStyle/>
        <a:p>
          <a:endParaRPr lang="es-VE" sz="2000"/>
        </a:p>
      </dgm:t>
    </dgm:pt>
    <dgm:pt modelId="{07254C18-8131-4083-9025-00BFE2877337}" type="sibTrans" cxnId="{C12E24C3-DF64-41A1-BE39-9F0189983A48}">
      <dgm:prSet custT="1"/>
      <dgm:spPr/>
      <dgm:t>
        <a:bodyPr/>
        <a:lstStyle/>
        <a:p>
          <a:endParaRPr lang="es-VE" sz="2000"/>
        </a:p>
      </dgm:t>
    </dgm:pt>
    <dgm:pt modelId="{69140B2A-0207-4E7F-802E-78164D1AE8D0}">
      <dgm:prSet phldrT="[Texto]" custT="1"/>
      <dgm:spPr/>
      <dgm:t>
        <a:bodyPr/>
        <a:lstStyle/>
        <a:p>
          <a:r>
            <a:rPr lang="es-VE" sz="2000" dirty="0" smtClean="0"/>
            <a:t>Se obtuvo su consentimiento informado por escrito de los padres de todos los pacientes participantes informados previamente del estudio </a:t>
          </a:r>
          <a:endParaRPr lang="es-VE" sz="2000" dirty="0"/>
        </a:p>
      </dgm:t>
    </dgm:pt>
    <dgm:pt modelId="{696D1585-898C-4A82-B5F8-62C01FDC8C00}" type="parTrans" cxnId="{31FF1E97-CDCB-4879-9E4B-E486EA9FCE27}">
      <dgm:prSet/>
      <dgm:spPr/>
      <dgm:t>
        <a:bodyPr/>
        <a:lstStyle/>
        <a:p>
          <a:endParaRPr lang="es-VE" sz="2000"/>
        </a:p>
      </dgm:t>
    </dgm:pt>
    <dgm:pt modelId="{68E31D7B-24EE-460C-ACE5-69AA2CA53F61}" type="sibTrans" cxnId="{31FF1E97-CDCB-4879-9E4B-E486EA9FCE27}">
      <dgm:prSet custT="1"/>
      <dgm:spPr/>
      <dgm:t>
        <a:bodyPr/>
        <a:lstStyle/>
        <a:p>
          <a:endParaRPr lang="es-VE" sz="2000"/>
        </a:p>
      </dgm:t>
    </dgm:pt>
    <dgm:pt modelId="{09299179-8C69-4481-8B2D-6E0A6565F1B7}">
      <dgm:prSet phldrT="[Texto]" custT="1"/>
      <dgm:spPr/>
      <dgm:t>
        <a:bodyPr/>
        <a:lstStyle/>
        <a:p>
          <a:r>
            <a:rPr lang="es-VE" sz="2000" dirty="0" smtClean="0"/>
            <a:t>Declaración de Helsinki</a:t>
          </a:r>
        </a:p>
        <a:p>
          <a:r>
            <a:rPr lang="es-VE" sz="2000" dirty="0" smtClean="0"/>
            <a:t> El Comité de Ética de la Facultad de Medicina aprobó el estudio antes de que comenzara.</a:t>
          </a:r>
          <a:endParaRPr lang="es-VE" sz="2000" dirty="0"/>
        </a:p>
      </dgm:t>
    </dgm:pt>
    <dgm:pt modelId="{DED0E975-1471-4BBA-BAF3-8F67C05BC9DE}" type="parTrans" cxnId="{B66FB97A-0EDD-493E-934C-2166935CECBF}">
      <dgm:prSet/>
      <dgm:spPr/>
      <dgm:t>
        <a:bodyPr/>
        <a:lstStyle/>
        <a:p>
          <a:endParaRPr lang="es-VE" sz="2000"/>
        </a:p>
      </dgm:t>
    </dgm:pt>
    <dgm:pt modelId="{22C52731-56DA-4329-9CF8-E566C47B54AA}" type="sibTrans" cxnId="{B66FB97A-0EDD-493E-934C-2166935CECBF}">
      <dgm:prSet/>
      <dgm:spPr/>
      <dgm:t>
        <a:bodyPr/>
        <a:lstStyle/>
        <a:p>
          <a:endParaRPr lang="es-VE" sz="2000"/>
        </a:p>
      </dgm:t>
    </dgm:pt>
    <dgm:pt modelId="{7E9EF7E8-C730-4361-B34B-263634D41A28}" type="pres">
      <dgm:prSet presAssocID="{9A7DB1B6-5E4B-40BF-8482-7A6DF5748BDE}" presName="linearFlow" presStyleCnt="0">
        <dgm:presLayoutVars>
          <dgm:resizeHandles val="exact"/>
        </dgm:presLayoutVars>
      </dgm:prSet>
      <dgm:spPr/>
    </dgm:pt>
    <dgm:pt modelId="{F774D40D-808D-49DC-8513-58A768A3FB3F}" type="pres">
      <dgm:prSet presAssocID="{5A2C57A4-A1C0-4916-ACDE-506A8AEB76B5}" presName="node" presStyleLbl="node1" presStyleIdx="0" presStyleCnt="3" custScaleX="121634" custLinFactNeighborY="-11696">
        <dgm:presLayoutVars>
          <dgm:bulletEnabled val="1"/>
        </dgm:presLayoutVars>
      </dgm:prSet>
      <dgm:spPr/>
      <dgm:t>
        <a:bodyPr/>
        <a:lstStyle/>
        <a:p>
          <a:endParaRPr lang="es-VE"/>
        </a:p>
      </dgm:t>
    </dgm:pt>
    <dgm:pt modelId="{821867AA-92D1-4162-9A44-3874AAA2AB24}" type="pres">
      <dgm:prSet presAssocID="{07254C18-8131-4083-9025-00BFE2877337}" presName="sibTrans" presStyleLbl="sibTrans2D1" presStyleIdx="0" presStyleCnt="2"/>
      <dgm:spPr/>
      <dgm:t>
        <a:bodyPr/>
        <a:lstStyle/>
        <a:p>
          <a:endParaRPr lang="es-VE"/>
        </a:p>
      </dgm:t>
    </dgm:pt>
    <dgm:pt modelId="{2A1D4DA2-2BDE-4C86-A23C-DC1C09EF08B3}" type="pres">
      <dgm:prSet presAssocID="{07254C18-8131-4083-9025-00BFE2877337}" presName="connectorText" presStyleLbl="sibTrans2D1" presStyleIdx="0" presStyleCnt="2"/>
      <dgm:spPr/>
      <dgm:t>
        <a:bodyPr/>
        <a:lstStyle/>
        <a:p>
          <a:endParaRPr lang="es-VE"/>
        </a:p>
      </dgm:t>
    </dgm:pt>
    <dgm:pt modelId="{E8466271-BE82-4649-88D8-2EC5C7016E96}" type="pres">
      <dgm:prSet presAssocID="{69140B2A-0207-4E7F-802E-78164D1AE8D0}" presName="node" presStyleLbl="node1" presStyleIdx="1" presStyleCnt="3" custScaleX="121634">
        <dgm:presLayoutVars>
          <dgm:bulletEnabled val="1"/>
        </dgm:presLayoutVars>
      </dgm:prSet>
      <dgm:spPr/>
      <dgm:t>
        <a:bodyPr/>
        <a:lstStyle/>
        <a:p>
          <a:endParaRPr lang="es-VE"/>
        </a:p>
      </dgm:t>
    </dgm:pt>
    <dgm:pt modelId="{7241B2A8-C0AA-4951-A6E9-AF720DE28A40}" type="pres">
      <dgm:prSet presAssocID="{68E31D7B-24EE-460C-ACE5-69AA2CA53F61}" presName="sibTrans" presStyleLbl="sibTrans2D1" presStyleIdx="1" presStyleCnt="2"/>
      <dgm:spPr/>
      <dgm:t>
        <a:bodyPr/>
        <a:lstStyle/>
        <a:p>
          <a:endParaRPr lang="es-VE"/>
        </a:p>
      </dgm:t>
    </dgm:pt>
    <dgm:pt modelId="{E628028F-1ED2-49F3-9471-F588ADF096B2}" type="pres">
      <dgm:prSet presAssocID="{68E31D7B-24EE-460C-ACE5-69AA2CA53F61}" presName="connectorText" presStyleLbl="sibTrans2D1" presStyleIdx="1" presStyleCnt="2"/>
      <dgm:spPr/>
      <dgm:t>
        <a:bodyPr/>
        <a:lstStyle/>
        <a:p>
          <a:endParaRPr lang="es-VE"/>
        </a:p>
      </dgm:t>
    </dgm:pt>
    <dgm:pt modelId="{40E3BD72-0917-4F5D-B6D1-D1D4B768DC72}" type="pres">
      <dgm:prSet presAssocID="{09299179-8C69-4481-8B2D-6E0A6565F1B7}" presName="node" presStyleLbl="node1" presStyleIdx="2" presStyleCnt="3" custScaleX="121634">
        <dgm:presLayoutVars>
          <dgm:bulletEnabled val="1"/>
        </dgm:presLayoutVars>
      </dgm:prSet>
      <dgm:spPr/>
      <dgm:t>
        <a:bodyPr/>
        <a:lstStyle/>
        <a:p>
          <a:endParaRPr lang="es-VE"/>
        </a:p>
      </dgm:t>
    </dgm:pt>
  </dgm:ptLst>
  <dgm:cxnLst>
    <dgm:cxn modelId="{3C9D1EF9-5172-45E9-B724-7836035E4627}" type="presOf" srcId="{68E31D7B-24EE-460C-ACE5-69AA2CA53F61}" destId="{7241B2A8-C0AA-4951-A6E9-AF720DE28A40}" srcOrd="0" destOrd="0" presId="urn:microsoft.com/office/officeart/2005/8/layout/process2"/>
    <dgm:cxn modelId="{FF68411B-2484-49B7-8D89-E65D894A8C60}" type="presOf" srcId="{68E31D7B-24EE-460C-ACE5-69AA2CA53F61}" destId="{E628028F-1ED2-49F3-9471-F588ADF096B2}" srcOrd="1" destOrd="0" presId="urn:microsoft.com/office/officeart/2005/8/layout/process2"/>
    <dgm:cxn modelId="{C12E24C3-DF64-41A1-BE39-9F0189983A48}" srcId="{9A7DB1B6-5E4B-40BF-8482-7A6DF5748BDE}" destId="{5A2C57A4-A1C0-4916-ACDE-506A8AEB76B5}" srcOrd="0" destOrd="0" parTransId="{B22145C5-12DB-4540-BD97-275D59012FC5}" sibTransId="{07254C18-8131-4083-9025-00BFE2877337}"/>
    <dgm:cxn modelId="{92DF44EE-5C56-488B-8255-B55009DFECDF}" type="presOf" srcId="{07254C18-8131-4083-9025-00BFE2877337}" destId="{821867AA-92D1-4162-9A44-3874AAA2AB24}" srcOrd="0" destOrd="0" presId="urn:microsoft.com/office/officeart/2005/8/layout/process2"/>
    <dgm:cxn modelId="{4D0F1D46-8AF5-43D0-BDFE-38194687DC6E}" type="presOf" srcId="{09299179-8C69-4481-8B2D-6E0A6565F1B7}" destId="{40E3BD72-0917-4F5D-B6D1-D1D4B768DC72}" srcOrd="0" destOrd="0" presId="urn:microsoft.com/office/officeart/2005/8/layout/process2"/>
    <dgm:cxn modelId="{FB13FA78-69CF-411B-95BF-3B9CC5030F94}" type="presOf" srcId="{5A2C57A4-A1C0-4916-ACDE-506A8AEB76B5}" destId="{F774D40D-808D-49DC-8513-58A768A3FB3F}" srcOrd="0" destOrd="0" presId="urn:microsoft.com/office/officeart/2005/8/layout/process2"/>
    <dgm:cxn modelId="{B66FB97A-0EDD-493E-934C-2166935CECBF}" srcId="{9A7DB1B6-5E4B-40BF-8482-7A6DF5748BDE}" destId="{09299179-8C69-4481-8B2D-6E0A6565F1B7}" srcOrd="2" destOrd="0" parTransId="{DED0E975-1471-4BBA-BAF3-8F67C05BC9DE}" sibTransId="{22C52731-56DA-4329-9CF8-E566C47B54AA}"/>
    <dgm:cxn modelId="{31FF1E97-CDCB-4879-9E4B-E486EA9FCE27}" srcId="{9A7DB1B6-5E4B-40BF-8482-7A6DF5748BDE}" destId="{69140B2A-0207-4E7F-802E-78164D1AE8D0}" srcOrd="1" destOrd="0" parTransId="{696D1585-898C-4A82-B5F8-62C01FDC8C00}" sibTransId="{68E31D7B-24EE-460C-ACE5-69AA2CA53F61}"/>
    <dgm:cxn modelId="{596CAFD6-E497-49DD-8D3D-4875897BD89D}" type="presOf" srcId="{9A7DB1B6-5E4B-40BF-8482-7A6DF5748BDE}" destId="{7E9EF7E8-C730-4361-B34B-263634D41A28}" srcOrd="0" destOrd="0" presId="urn:microsoft.com/office/officeart/2005/8/layout/process2"/>
    <dgm:cxn modelId="{6AF6CA0B-396A-49F3-8C99-06870840F0DC}" type="presOf" srcId="{07254C18-8131-4083-9025-00BFE2877337}" destId="{2A1D4DA2-2BDE-4C86-A23C-DC1C09EF08B3}" srcOrd="1" destOrd="0" presId="urn:microsoft.com/office/officeart/2005/8/layout/process2"/>
    <dgm:cxn modelId="{4DAC8254-0CB0-414D-9AA1-FF40E491292C}" type="presOf" srcId="{69140B2A-0207-4E7F-802E-78164D1AE8D0}" destId="{E8466271-BE82-4649-88D8-2EC5C7016E96}" srcOrd="0" destOrd="0" presId="urn:microsoft.com/office/officeart/2005/8/layout/process2"/>
    <dgm:cxn modelId="{9A0F01A4-3885-45C6-95B2-1F18C1608658}" type="presParOf" srcId="{7E9EF7E8-C730-4361-B34B-263634D41A28}" destId="{F774D40D-808D-49DC-8513-58A768A3FB3F}" srcOrd="0" destOrd="0" presId="urn:microsoft.com/office/officeart/2005/8/layout/process2"/>
    <dgm:cxn modelId="{7D28C3BA-CC89-435F-89CC-8632D5270F6B}" type="presParOf" srcId="{7E9EF7E8-C730-4361-B34B-263634D41A28}" destId="{821867AA-92D1-4162-9A44-3874AAA2AB24}" srcOrd="1" destOrd="0" presId="urn:microsoft.com/office/officeart/2005/8/layout/process2"/>
    <dgm:cxn modelId="{2718DF16-0BC9-473C-8176-4D1A02B39E64}" type="presParOf" srcId="{821867AA-92D1-4162-9A44-3874AAA2AB24}" destId="{2A1D4DA2-2BDE-4C86-A23C-DC1C09EF08B3}" srcOrd="0" destOrd="0" presId="urn:microsoft.com/office/officeart/2005/8/layout/process2"/>
    <dgm:cxn modelId="{6F8C536D-CC46-42F9-A890-BE14BF60935C}" type="presParOf" srcId="{7E9EF7E8-C730-4361-B34B-263634D41A28}" destId="{E8466271-BE82-4649-88D8-2EC5C7016E96}" srcOrd="2" destOrd="0" presId="urn:microsoft.com/office/officeart/2005/8/layout/process2"/>
    <dgm:cxn modelId="{BBD1DA2E-218A-4EEB-8C2C-804816E55BC7}" type="presParOf" srcId="{7E9EF7E8-C730-4361-B34B-263634D41A28}" destId="{7241B2A8-C0AA-4951-A6E9-AF720DE28A40}" srcOrd="3" destOrd="0" presId="urn:microsoft.com/office/officeart/2005/8/layout/process2"/>
    <dgm:cxn modelId="{776ACF61-4BAA-4578-8196-7D89E96BBD43}" type="presParOf" srcId="{7241B2A8-C0AA-4951-A6E9-AF720DE28A40}" destId="{E628028F-1ED2-49F3-9471-F588ADF096B2}" srcOrd="0" destOrd="0" presId="urn:microsoft.com/office/officeart/2005/8/layout/process2"/>
    <dgm:cxn modelId="{9586B246-4674-40B6-8C3A-7D58D8147986}" type="presParOf" srcId="{7E9EF7E8-C730-4361-B34B-263634D41A28}" destId="{40E3BD72-0917-4F5D-B6D1-D1D4B768DC72}"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7EC11A-89AD-4E7B-88E5-EC546DA8E85D}" type="doc">
      <dgm:prSet loTypeId="urn:microsoft.com/office/officeart/2005/8/layout/vProcess5" loCatId="process" qsTypeId="urn:microsoft.com/office/officeart/2005/8/quickstyle/simple5" qsCatId="simple" csTypeId="urn:microsoft.com/office/officeart/2005/8/colors/accent1_1" csCatId="accent1" phldr="1"/>
      <dgm:spPr/>
      <dgm:t>
        <a:bodyPr/>
        <a:lstStyle/>
        <a:p>
          <a:endParaRPr lang="es-VE"/>
        </a:p>
      </dgm:t>
    </dgm:pt>
    <dgm:pt modelId="{68ABEE74-3BF2-413A-B464-3F978A0CEEE8}">
      <dgm:prSet phldrT="[Texto]" custT="1"/>
      <dgm:spPr/>
      <dgm:t>
        <a:bodyPr/>
        <a:lstStyle/>
        <a:p>
          <a:r>
            <a:rPr lang="es-VE" sz="2000" dirty="0" smtClean="0"/>
            <a:t>Pacientes con infecciones durante el mes anterior o en el examen inicial</a:t>
          </a:r>
        </a:p>
      </dgm:t>
    </dgm:pt>
    <dgm:pt modelId="{2144A60B-5B1C-4D59-9D76-B53A00F6609C}" type="parTrans" cxnId="{8AC28091-4F53-42C8-ADF5-9C78EDFB2807}">
      <dgm:prSet/>
      <dgm:spPr/>
      <dgm:t>
        <a:bodyPr/>
        <a:lstStyle/>
        <a:p>
          <a:endParaRPr lang="es-VE" sz="2000"/>
        </a:p>
      </dgm:t>
    </dgm:pt>
    <dgm:pt modelId="{8A38D43D-7414-4243-9E40-B8A572CA4323}" type="sibTrans" cxnId="{8AC28091-4F53-42C8-ADF5-9C78EDFB2807}">
      <dgm:prSet custT="1"/>
      <dgm:spPr/>
      <dgm:t>
        <a:bodyPr/>
        <a:lstStyle/>
        <a:p>
          <a:endParaRPr lang="es-VE" sz="2000"/>
        </a:p>
      </dgm:t>
    </dgm:pt>
    <dgm:pt modelId="{8D90C446-EFC8-49E3-940D-9EECAE12D9DD}">
      <dgm:prSet phldrT="[Texto]" custT="1"/>
      <dgm:spPr/>
      <dgm:t>
        <a:bodyPr/>
        <a:lstStyle/>
        <a:p>
          <a:r>
            <a:rPr lang="es-VE" sz="2000" dirty="0" smtClean="0"/>
            <a:t>Pacientes con evidencia clínica o antecedente de enfermedad crónica sistémica no cardíaca</a:t>
          </a:r>
        </a:p>
      </dgm:t>
    </dgm:pt>
    <dgm:pt modelId="{CB22FA9A-8F6D-455C-A40C-C82D288ADA36}" type="parTrans" cxnId="{E3738421-C5C4-4D4D-9421-9DFAF9001DFF}">
      <dgm:prSet/>
      <dgm:spPr/>
      <dgm:t>
        <a:bodyPr/>
        <a:lstStyle/>
        <a:p>
          <a:endParaRPr lang="es-VE" sz="2000"/>
        </a:p>
      </dgm:t>
    </dgm:pt>
    <dgm:pt modelId="{2D7E7D60-F398-4D7C-9A81-016DD2095280}" type="sibTrans" cxnId="{E3738421-C5C4-4D4D-9421-9DFAF9001DFF}">
      <dgm:prSet custT="1"/>
      <dgm:spPr/>
      <dgm:t>
        <a:bodyPr/>
        <a:lstStyle/>
        <a:p>
          <a:endParaRPr lang="es-VE" sz="2000"/>
        </a:p>
      </dgm:t>
    </dgm:pt>
    <dgm:pt modelId="{30146A8E-39D5-43DB-9025-DB311D89E58D}">
      <dgm:prSet phldrT="[Texto]" custT="1"/>
      <dgm:spPr/>
      <dgm:t>
        <a:bodyPr/>
        <a:lstStyle/>
        <a:p>
          <a:r>
            <a:rPr lang="es-VE" sz="2000" dirty="0" smtClean="0"/>
            <a:t>Pacientes que recibieron tratamiento con </a:t>
          </a:r>
          <a:r>
            <a:rPr lang="es-VE" sz="2000" dirty="0" err="1" smtClean="0"/>
            <a:t>digoxina</a:t>
          </a:r>
          <a:r>
            <a:rPr lang="es-VE" sz="2000" dirty="0" smtClean="0"/>
            <a:t>, </a:t>
          </a:r>
          <a:r>
            <a:rPr lang="es-VE" sz="2000" dirty="0" err="1" smtClean="0"/>
            <a:t>enalapril</a:t>
          </a:r>
          <a:r>
            <a:rPr lang="es-VE" sz="2000" dirty="0" smtClean="0"/>
            <a:t> o furosemida recientemente </a:t>
          </a:r>
        </a:p>
      </dgm:t>
    </dgm:pt>
    <dgm:pt modelId="{B008B0B6-1A1E-46BA-8BDC-C686779CFB08}" type="parTrans" cxnId="{F3BAACC9-68BF-413F-8A32-A25607BD14C7}">
      <dgm:prSet/>
      <dgm:spPr/>
      <dgm:t>
        <a:bodyPr/>
        <a:lstStyle/>
        <a:p>
          <a:endParaRPr lang="es-VE" sz="2000"/>
        </a:p>
      </dgm:t>
    </dgm:pt>
    <dgm:pt modelId="{BE618F5D-FB38-4CFF-93D6-D817B5BBAD18}" type="sibTrans" cxnId="{F3BAACC9-68BF-413F-8A32-A25607BD14C7}">
      <dgm:prSet custT="1"/>
      <dgm:spPr/>
      <dgm:t>
        <a:bodyPr/>
        <a:lstStyle/>
        <a:p>
          <a:endParaRPr lang="es-VE" sz="2000"/>
        </a:p>
      </dgm:t>
    </dgm:pt>
    <dgm:pt modelId="{A75A0525-4E40-4A02-B6CC-ADABF1E6D380}">
      <dgm:prSet phldrT="[Texto]" custT="1"/>
      <dgm:spPr/>
      <dgm:t>
        <a:bodyPr/>
        <a:lstStyle/>
        <a:p>
          <a:r>
            <a:rPr lang="es-VE" sz="2000" dirty="0" smtClean="0"/>
            <a:t>Pacientes cuyos padres se negaron a permitir su participación</a:t>
          </a:r>
        </a:p>
      </dgm:t>
    </dgm:pt>
    <dgm:pt modelId="{BFA6185D-2BF1-41A4-B12F-67957BE822E6}" type="parTrans" cxnId="{FA28510E-91CA-4E71-B5F6-53C8DD133BEA}">
      <dgm:prSet/>
      <dgm:spPr/>
      <dgm:t>
        <a:bodyPr/>
        <a:lstStyle/>
        <a:p>
          <a:endParaRPr lang="es-VE" sz="2000"/>
        </a:p>
      </dgm:t>
    </dgm:pt>
    <dgm:pt modelId="{1CFF00DF-CDBC-4227-B6E0-8934FAED90A9}" type="sibTrans" cxnId="{FA28510E-91CA-4E71-B5F6-53C8DD133BEA}">
      <dgm:prSet custT="1"/>
      <dgm:spPr/>
      <dgm:t>
        <a:bodyPr/>
        <a:lstStyle/>
        <a:p>
          <a:endParaRPr lang="es-VE" sz="2000"/>
        </a:p>
      </dgm:t>
    </dgm:pt>
    <dgm:pt modelId="{0E350C8B-6DA6-426C-87EC-6B278244D2FA}">
      <dgm:prSet phldrT="[Texto]" custT="1"/>
      <dgm:spPr/>
      <dgm:t>
        <a:bodyPr/>
        <a:lstStyle/>
        <a:p>
          <a:r>
            <a:rPr lang="es-VE" sz="2000" dirty="0" smtClean="0"/>
            <a:t>Neonatos con una edad de nacimiento  &lt; 10 días y los neonatos prematuros  </a:t>
          </a:r>
        </a:p>
      </dgm:t>
    </dgm:pt>
    <dgm:pt modelId="{AC95673D-DB8E-4BA1-AF26-F2F43ABE168D}" type="parTrans" cxnId="{B45205DC-AA31-4E55-8865-3602BF3CD149}">
      <dgm:prSet/>
      <dgm:spPr/>
      <dgm:t>
        <a:bodyPr/>
        <a:lstStyle/>
        <a:p>
          <a:endParaRPr lang="es-VE" sz="2000"/>
        </a:p>
      </dgm:t>
    </dgm:pt>
    <dgm:pt modelId="{9B455712-6D28-4EAF-B557-C69E6C7DD7CE}" type="sibTrans" cxnId="{B45205DC-AA31-4E55-8865-3602BF3CD149}">
      <dgm:prSet/>
      <dgm:spPr/>
      <dgm:t>
        <a:bodyPr/>
        <a:lstStyle/>
        <a:p>
          <a:endParaRPr lang="es-VE" sz="2000"/>
        </a:p>
      </dgm:t>
    </dgm:pt>
    <dgm:pt modelId="{367850AD-276B-42D4-82BF-E78E5BE4BE56}" type="pres">
      <dgm:prSet presAssocID="{D67EC11A-89AD-4E7B-88E5-EC546DA8E85D}" presName="outerComposite" presStyleCnt="0">
        <dgm:presLayoutVars>
          <dgm:chMax val="5"/>
          <dgm:dir/>
          <dgm:resizeHandles val="exact"/>
        </dgm:presLayoutVars>
      </dgm:prSet>
      <dgm:spPr/>
      <dgm:t>
        <a:bodyPr/>
        <a:lstStyle/>
        <a:p>
          <a:endParaRPr lang="es-VE"/>
        </a:p>
      </dgm:t>
    </dgm:pt>
    <dgm:pt modelId="{E0AFB329-DC4D-4095-8757-2859F1320A44}" type="pres">
      <dgm:prSet presAssocID="{D67EC11A-89AD-4E7B-88E5-EC546DA8E85D}" presName="dummyMaxCanvas" presStyleCnt="0">
        <dgm:presLayoutVars/>
      </dgm:prSet>
      <dgm:spPr/>
      <dgm:t>
        <a:bodyPr/>
        <a:lstStyle/>
        <a:p>
          <a:endParaRPr lang="es-VE"/>
        </a:p>
      </dgm:t>
    </dgm:pt>
    <dgm:pt modelId="{3FE976A9-E263-49A1-A5BA-234A60C8C680}" type="pres">
      <dgm:prSet presAssocID="{D67EC11A-89AD-4E7B-88E5-EC546DA8E85D}" presName="FiveNodes_1" presStyleLbl="node1" presStyleIdx="0" presStyleCnt="5">
        <dgm:presLayoutVars>
          <dgm:bulletEnabled val="1"/>
        </dgm:presLayoutVars>
      </dgm:prSet>
      <dgm:spPr/>
      <dgm:t>
        <a:bodyPr/>
        <a:lstStyle/>
        <a:p>
          <a:endParaRPr lang="es-VE"/>
        </a:p>
      </dgm:t>
    </dgm:pt>
    <dgm:pt modelId="{7BD16437-DA33-42F5-9D1F-CFE6F8AE02D5}" type="pres">
      <dgm:prSet presAssocID="{D67EC11A-89AD-4E7B-88E5-EC546DA8E85D}" presName="FiveNodes_2" presStyleLbl="node1" presStyleIdx="1" presStyleCnt="5">
        <dgm:presLayoutVars>
          <dgm:bulletEnabled val="1"/>
        </dgm:presLayoutVars>
      </dgm:prSet>
      <dgm:spPr/>
      <dgm:t>
        <a:bodyPr/>
        <a:lstStyle/>
        <a:p>
          <a:endParaRPr lang="es-VE"/>
        </a:p>
      </dgm:t>
    </dgm:pt>
    <dgm:pt modelId="{A330EC17-6090-4245-B622-31520A6A8856}" type="pres">
      <dgm:prSet presAssocID="{D67EC11A-89AD-4E7B-88E5-EC546DA8E85D}" presName="FiveNodes_3" presStyleLbl="node1" presStyleIdx="2" presStyleCnt="5">
        <dgm:presLayoutVars>
          <dgm:bulletEnabled val="1"/>
        </dgm:presLayoutVars>
      </dgm:prSet>
      <dgm:spPr/>
      <dgm:t>
        <a:bodyPr/>
        <a:lstStyle/>
        <a:p>
          <a:endParaRPr lang="es-VE"/>
        </a:p>
      </dgm:t>
    </dgm:pt>
    <dgm:pt modelId="{26F65B3C-6917-49E7-9DF9-B4E1BB2882B5}" type="pres">
      <dgm:prSet presAssocID="{D67EC11A-89AD-4E7B-88E5-EC546DA8E85D}" presName="FiveNodes_4" presStyleLbl="node1" presStyleIdx="3" presStyleCnt="5">
        <dgm:presLayoutVars>
          <dgm:bulletEnabled val="1"/>
        </dgm:presLayoutVars>
      </dgm:prSet>
      <dgm:spPr/>
      <dgm:t>
        <a:bodyPr/>
        <a:lstStyle/>
        <a:p>
          <a:endParaRPr lang="es-VE"/>
        </a:p>
      </dgm:t>
    </dgm:pt>
    <dgm:pt modelId="{E4866796-2C40-44F8-B910-F4109801D592}" type="pres">
      <dgm:prSet presAssocID="{D67EC11A-89AD-4E7B-88E5-EC546DA8E85D}" presName="FiveNodes_5" presStyleLbl="node1" presStyleIdx="4" presStyleCnt="5">
        <dgm:presLayoutVars>
          <dgm:bulletEnabled val="1"/>
        </dgm:presLayoutVars>
      </dgm:prSet>
      <dgm:spPr/>
      <dgm:t>
        <a:bodyPr/>
        <a:lstStyle/>
        <a:p>
          <a:endParaRPr lang="es-VE"/>
        </a:p>
      </dgm:t>
    </dgm:pt>
    <dgm:pt modelId="{6801F106-7A74-47D4-AB6E-55DD20A4F97E}" type="pres">
      <dgm:prSet presAssocID="{D67EC11A-89AD-4E7B-88E5-EC546DA8E85D}" presName="FiveConn_1-2" presStyleLbl="fgAccFollowNode1" presStyleIdx="0" presStyleCnt="4">
        <dgm:presLayoutVars>
          <dgm:bulletEnabled val="1"/>
        </dgm:presLayoutVars>
      </dgm:prSet>
      <dgm:spPr/>
      <dgm:t>
        <a:bodyPr/>
        <a:lstStyle/>
        <a:p>
          <a:endParaRPr lang="es-VE"/>
        </a:p>
      </dgm:t>
    </dgm:pt>
    <dgm:pt modelId="{8A1916EC-DBE9-4DDA-9728-D2FCF2472FCD}" type="pres">
      <dgm:prSet presAssocID="{D67EC11A-89AD-4E7B-88E5-EC546DA8E85D}" presName="FiveConn_2-3" presStyleLbl="fgAccFollowNode1" presStyleIdx="1" presStyleCnt="4">
        <dgm:presLayoutVars>
          <dgm:bulletEnabled val="1"/>
        </dgm:presLayoutVars>
      </dgm:prSet>
      <dgm:spPr/>
      <dgm:t>
        <a:bodyPr/>
        <a:lstStyle/>
        <a:p>
          <a:endParaRPr lang="es-VE"/>
        </a:p>
      </dgm:t>
    </dgm:pt>
    <dgm:pt modelId="{02D62DE5-FDF9-4B8C-BCD3-7604BD15F248}" type="pres">
      <dgm:prSet presAssocID="{D67EC11A-89AD-4E7B-88E5-EC546DA8E85D}" presName="FiveConn_3-4" presStyleLbl="fgAccFollowNode1" presStyleIdx="2" presStyleCnt="4">
        <dgm:presLayoutVars>
          <dgm:bulletEnabled val="1"/>
        </dgm:presLayoutVars>
      </dgm:prSet>
      <dgm:spPr/>
      <dgm:t>
        <a:bodyPr/>
        <a:lstStyle/>
        <a:p>
          <a:endParaRPr lang="es-VE"/>
        </a:p>
      </dgm:t>
    </dgm:pt>
    <dgm:pt modelId="{A8D6AD43-0761-43BD-B0E0-223DAF8E8420}" type="pres">
      <dgm:prSet presAssocID="{D67EC11A-89AD-4E7B-88E5-EC546DA8E85D}" presName="FiveConn_4-5" presStyleLbl="fgAccFollowNode1" presStyleIdx="3" presStyleCnt="4">
        <dgm:presLayoutVars>
          <dgm:bulletEnabled val="1"/>
        </dgm:presLayoutVars>
      </dgm:prSet>
      <dgm:spPr/>
      <dgm:t>
        <a:bodyPr/>
        <a:lstStyle/>
        <a:p>
          <a:endParaRPr lang="es-VE"/>
        </a:p>
      </dgm:t>
    </dgm:pt>
    <dgm:pt modelId="{CD1C9B0A-95F8-4C88-9D2B-318171CE98CA}" type="pres">
      <dgm:prSet presAssocID="{D67EC11A-89AD-4E7B-88E5-EC546DA8E85D}" presName="FiveNodes_1_text" presStyleLbl="node1" presStyleIdx="4" presStyleCnt="5">
        <dgm:presLayoutVars>
          <dgm:bulletEnabled val="1"/>
        </dgm:presLayoutVars>
      </dgm:prSet>
      <dgm:spPr/>
      <dgm:t>
        <a:bodyPr/>
        <a:lstStyle/>
        <a:p>
          <a:endParaRPr lang="es-VE"/>
        </a:p>
      </dgm:t>
    </dgm:pt>
    <dgm:pt modelId="{2B9960D6-905A-4CDE-89AE-369B869888F2}" type="pres">
      <dgm:prSet presAssocID="{D67EC11A-89AD-4E7B-88E5-EC546DA8E85D}" presName="FiveNodes_2_text" presStyleLbl="node1" presStyleIdx="4" presStyleCnt="5">
        <dgm:presLayoutVars>
          <dgm:bulletEnabled val="1"/>
        </dgm:presLayoutVars>
      </dgm:prSet>
      <dgm:spPr/>
      <dgm:t>
        <a:bodyPr/>
        <a:lstStyle/>
        <a:p>
          <a:endParaRPr lang="es-VE"/>
        </a:p>
      </dgm:t>
    </dgm:pt>
    <dgm:pt modelId="{9088189E-50F5-4AF2-8F18-6F02DF51F33B}" type="pres">
      <dgm:prSet presAssocID="{D67EC11A-89AD-4E7B-88E5-EC546DA8E85D}" presName="FiveNodes_3_text" presStyleLbl="node1" presStyleIdx="4" presStyleCnt="5">
        <dgm:presLayoutVars>
          <dgm:bulletEnabled val="1"/>
        </dgm:presLayoutVars>
      </dgm:prSet>
      <dgm:spPr/>
      <dgm:t>
        <a:bodyPr/>
        <a:lstStyle/>
        <a:p>
          <a:endParaRPr lang="es-VE"/>
        </a:p>
      </dgm:t>
    </dgm:pt>
    <dgm:pt modelId="{FC3B7ED2-E21A-4EEE-81E2-D13612F1CDB4}" type="pres">
      <dgm:prSet presAssocID="{D67EC11A-89AD-4E7B-88E5-EC546DA8E85D}" presName="FiveNodes_4_text" presStyleLbl="node1" presStyleIdx="4" presStyleCnt="5">
        <dgm:presLayoutVars>
          <dgm:bulletEnabled val="1"/>
        </dgm:presLayoutVars>
      </dgm:prSet>
      <dgm:spPr/>
      <dgm:t>
        <a:bodyPr/>
        <a:lstStyle/>
        <a:p>
          <a:endParaRPr lang="es-VE"/>
        </a:p>
      </dgm:t>
    </dgm:pt>
    <dgm:pt modelId="{10E112F3-4720-424A-AD91-B4B5DF0DD7CF}" type="pres">
      <dgm:prSet presAssocID="{D67EC11A-89AD-4E7B-88E5-EC546DA8E85D}" presName="FiveNodes_5_text" presStyleLbl="node1" presStyleIdx="4" presStyleCnt="5">
        <dgm:presLayoutVars>
          <dgm:bulletEnabled val="1"/>
        </dgm:presLayoutVars>
      </dgm:prSet>
      <dgm:spPr/>
      <dgm:t>
        <a:bodyPr/>
        <a:lstStyle/>
        <a:p>
          <a:endParaRPr lang="es-VE"/>
        </a:p>
      </dgm:t>
    </dgm:pt>
  </dgm:ptLst>
  <dgm:cxnLst>
    <dgm:cxn modelId="{B45205DC-AA31-4E55-8865-3602BF3CD149}" srcId="{D67EC11A-89AD-4E7B-88E5-EC546DA8E85D}" destId="{0E350C8B-6DA6-426C-87EC-6B278244D2FA}" srcOrd="4" destOrd="0" parTransId="{AC95673D-DB8E-4BA1-AF26-F2F43ABE168D}" sibTransId="{9B455712-6D28-4EAF-B557-C69E6C7DD7CE}"/>
    <dgm:cxn modelId="{E3738421-C5C4-4D4D-9421-9DFAF9001DFF}" srcId="{D67EC11A-89AD-4E7B-88E5-EC546DA8E85D}" destId="{8D90C446-EFC8-49E3-940D-9EECAE12D9DD}" srcOrd="1" destOrd="0" parTransId="{CB22FA9A-8F6D-455C-A40C-C82D288ADA36}" sibTransId="{2D7E7D60-F398-4D7C-9A81-016DD2095280}"/>
    <dgm:cxn modelId="{B0E508AA-A5FF-4DC6-852C-EF1ED56AD98A}" type="presOf" srcId="{1CFF00DF-CDBC-4227-B6E0-8934FAED90A9}" destId="{A8D6AD43-0761-43BD-B0E0-223DAF8E8420}" srcOrd="0" destOrd="0" presId="urn:microsoft.com/office/officeart/2005/8/layout/vProcess5"/>
    <dgm:cxn modelId="{BFB5511E-083F-48EA-A17D-99C3CCFA295F}" type="presOf" srcId="{30146A8E-39D5-43DB-9025-DB311D89E58D}" destId="{A330EC17-6090-4245-B622-31520A6A8856}" srcOrd="0" destOrd="0" presId="urn:microsoft.com/office/officeart/2005/8/layout/vProcess5"/>
    <dgm:cxn modelId="{8789F961-280A-4427-84A5-CB1C5B307539}" type="presOf" srcId="{A75A0525-4E40-4A02-B6CC-ADABF1E6D380}" destId="{26F65B3C-6917-49E7-9DF9-B4E1BB2882B5}" srcOrd="0" destOrd="0" presId="urn:microsoft.com/office/officeart/2005/8/layout/vProcess5"/>
    <dgm:cxn modelId="{886D6E1C-C720-4388-BF95-96D575E0CA0C}" type="presOf" srcId="{0E350C8B-6DA6-426C-87EC-6B278244D2FA}" destId="{E4866796-2C40-44F8-B910-F4109801D592}" srcOrd="0" destOrd="0" presId="urn:microsoft.com/office/officeart/2005/8/layout/vProcess5"/>
    <dgm:cxn modelId="{27329B38-126E-4FAB-B7FC-A2B6051AC9F8}" type="presOf" srcId="{68ABEE74-3BF2-413A-B464-3F978A0CEEE8}" destId="{CD1C9B0A-95F8-4C88-9D2B-318171CE98CA}" srcOrd="1" destOrd="0" presId="urn:microsoft.com/office/officeart/2005/8/layout/vProcess5"/>
    <dgm:cxn modelId="{A81B7242-2168-463E-B271-C605E93846EE}" type="presOf" srcId="{8A38D43D-7414-4243-9E40-B8A572CA4323}" destId="{6801F106-7A74-47D4-AB6E-55DD20A4F97E}" srcOrd="0" destOrd="0" presId="urn:microsoft.com/office/officeart/2005/8/layout/vProcess5"/>
    <dgm:cxn modelId="{EBDD2DD1-B028-449C-9F6C-C708B1EBBC2C}" type="presOf" srcId="{BE618F5D-FB38-4CFF-93D6-D817B5BBAD18}" destId="{02D62DE5-FDF9-4B8C-BCD3-7604BD15F248}" srcOrd="0" destOrd="0" presId="urn:microsoft.com/office/officeart/2005/8/layout/vProcess5"/>
    <dgm:cxn modelId="{8D6FFA33-BE65-40E1-A598-75797D377BC8}" type="presOf" srcId="{A75A0525-4E40-4A02-B6CC-ADABF1E6D380}" destId="{FC3B7ED2-E21A-4EEE-81E2-D13612F1CDB4}" srcOrd="1" destOrd="0" presId="urn:microsoft.com/office/officeart/2005/8/layout/vProcess5"/>
    <dgm:cxn modelId="{FFE7B88A-BC73-4FB9-ABFC-0C3ED2505FAD}" type="presOf" srcId="{30146A8E-39D5-43DB-9025-DB311D89E58D}" destId="{9088189E-50F5-4AF2-8F18-6F02DF51F33B}" srcOrd="1" destOrd="0" presId="urn:microsoft.com/office/officeart/2005/8/layout/vProcess5"/>
    <dgm:cxn modelId="{0814BDDC-4894-49D6-A46A-43C70C2580B3}" type="presOf" srcId="{8D90C446-EFC8-49E3-940D-9EECAE12D9DD}" destId="{2B9960D6-905A-4CDE-89AE-369B869888F2}" srcOrd="1" destOrd="0" presId="urn:microsoft.com/office/officeart/2005/8/layout/vProcess5"/>
    <dgm:cxn modelId="{51EAF53C-7F20-490C-ABB7-7287B1444783}" type="presOf" srcId="{2D7E7D60-F398-4D7C-9A81-016DD2095280}" destId="{8A1916EC-DBE9-4DDA-9728-D2FCF2472FCD}" srcOrd="0" destOrd="0" presId="urn:microsoft.com/office/officeart/2005/8/layout/vProcess5"/>
    <dgm:cxn modelId="{075A6AC6-4D75-4282-9215-578C5FE2C9E7}" type="presOf" srcId="{0E350C8B-6DA6-426C-87EC-6B278244D2FA}" destId="{10E112F3-4720-424A-AD91-B4B5DF0DD7CF}" srcOrd="1" destOrd="0" presId="urn:microsoft.com/office/officeart/2005/8/layout/vProcess5"/>
    <dgm:cxn modelId="{82B6C6E1-BD3B-4A62-98B1-8BED05688055}" type="presOf" srcId="{D67EC11A-89AD-4E7B-88E5-EC546DA8E85D}" destId="{367850AD-276B-42D4-82BF-E78E5BE4BE56}" srcOrd="0" destOrd="0" presId="urn:microsoft.com/office/officeart/2005/8/layout/vProcess5"/>
    <dgm:cxn modelId="{F3BAACC9-68BF-413F-8A32-A25607BD14C7}" srcId="{D67EC11A-89AD-4E7B-88E5-EC546DA8E85D}" destId="{30146A8E-39D5-43DB-9025-DB311D89E58D}" srcOrd="2" destOrd="0" parTransId="{B008B0B6-1A1E-46BA-8BDC-C686779CFB08}" sibTransId="{BE618F5D-FB38-4CFF-93D6-D817B5BBAD18}"/>
    <dgm:cxn modelId="{FA28510E-91CA-4E71-B5F6-53C8DD133BEA}" srcId="{D67EC11A-89AD-4E7B-88E5-EC546DA8E85D}" destId="{A75A0525-4E40-4A02-B6CC-ADABF1E6D380}" srcOrd="3" destOrd="0" parTransId="{BFA6185D-2BF1-41A4-B12F-67957BE822E6}" sibTransId="{1CFF00DF-CDBC-4227-B6E0-8934FAED90A9}"/>
    <dgm:cxn modelId="{34D730C9-C1E3-49CB-899E-9ACB8B87090F}" type="presOf" srcId="{8D90C446-EFC8-49E3-940D-9EECAE12D9DD}" destId="{7BD16437-DA33-42F5-9D1F-CFE6F8AE02D5}" srcOrd="0" destOrd="0" presId="urn:microsoft.com/office/officeart/2005/8/layout/vProcess5"/>
    <dgm:cxn modelId="{8AC28091-4F53-42C8-ADF5-9C78EDFB2807}" srcId="{D67EC11A-89AD-4E7B-88E5-EC546DA8E85D}" destId="{68ABEE74-3BF2-413A-B464-3F978A0CEEE8}" srcOrd="0" destOrd="0" parTransId="{2144A60B-5B1C-4D59-9D76-B53A00F6609C}" sibTransId="{8A38D43D-7414-4243-9E40-B8A572CA4323}"/>
    <dgm:cxn modelId="{18E9DF2D-8732-48AB-AAA6-7917572A5235}" type="presOf" srcId="{68ABEE74-3BF2-413A-B464-3F978A0CEEE8}" destId="{3FE976A9-E263-49A1-A5BA-234A60C8C680}" srcOrd="0" destOrd="0" presId="urn:microsoft.com/office/officeart/2005/8/layout/vProcess5"/>
    <dgm:cxn modelId="{5F1DA174-C6F0-4B77-90D4-2E1619D2183E}" type="presParOf" srcId="{367850AD-276B-42D4-82BF-E78E5BE4BE56}" destId="{E0AFB329-DC4D-4095-8757-2859F1320A44}" srcOrd="0" destOrd="0" presId="urn:microsoft.com/office/officeart/2005/8/layout/vProcess5"/>
    <dgm:cxn modelId="{202BC77C-37EF-4FBC-9064-BBAAECB36674}" type="presParOf" srcId="{367850AD-276B-42D4-82BF-E78E5BE4BE56}" destId="{3FE976A9-E263-49A1-A5BA-234A60C8C680}" srcOrd="1" destOrd="0" presId="urn:microsoft.com/office/officeart/2005/8/layout/vProcess5"/>
    <dgm:cxn modelId="{E7C25BF9-6DF0-4A71-BA3B-3E5D80EF9EA2}" type="presParOf" srcId="{367850AD-276B-42D4-82BF-E78E5BE4BE56}" destId="{7BD16437-DA33-42F5-9D1F-CFE6F8AE02D5}" srcOrd="2" destOrd="0" presId="urn:microsoft.com/office/officeart/2005/8/layout/vProcess5"/>
    <dgm:cxn modelId="{656CC0E2-4DA1-49A7-BA7B-AEB9F0A7C871}" type="presParOf" srcId="{367850AD-276B-42D4-82BF-E78E5BE4BE56}" destId="{A330EC17-6090-4245-B622-31520A6A8856}" srcOrd="3" destOrd="0" presId="urn:microsoft.com/office/officeart/2005/8/layout/vProcess5"/>
    <dgm:cxn modelId="{F6EFD93A-4753-4B24-A334-B814D0F031A1}" type="presParOf" srcId="{367850AD-276B-42D4-82BF-E78E5BE4BE56}" destId="{26F65B3C-6917-49E7-9DF9-B4E1BB2882B5}" srcOrd="4" destOrd="0" presId="urn:microsoft.com/office/officeart/2005/8/layout/vProcess5"/>
    <dgm:cxn modelId="{8684002E-111C-4260-A1C6-80731F0B97E6}" type="presParOf" srcId="{367850AD-276B-42D4-82BF-E78E5BE4BE56}" destId="{E4866796-2C40-44F8-B910-F4109801D592}" srcOrd="5" destOrd="0" presId="urn:microsoft.com/office/officeart/2005/8/layout/vProcess5"/>
    <dgm:cxn modelId="{464FA956-8EA6-4177-965F-CE840F3E1973}" type="presParOf" srcId="{367850AD-276B-42D4-82BF-E78E5BE4BE56}" destId="{6801F106-7A74-47D4-AB6E-55DD20A4F97E}" srcOrd="6" destOrd="0" presId="urn:microsoft.com/office/officeart/2005/8/layout/vProcess5"/>
    <dgm:cxn modelId="{54C7DA75-4154-41D2-8F35-1EED2D251808}" type="presParOf" srcId="{367850AD-276B-42D4-82BF-E78E5BE4BE56}" destId="{8A1916EC-DBE9-4DDA-9728-D2FCF2472FCD}" srcOrd="7" destOrd="0" presId="urn:microsoft.com/office/officeart/2005/8/layout/vProcess5"/>
    <dgm:cxn modelId="{AC617FD2-D4D4-4D2C-B90A-AE5B8C6AF13C}" type="presParOf" srcId="{367850AD-276B-42D4-82BF-E78E5BE4BE56}" destId="{02D62DE5-FDF9-4B8C-BCD3-7604BD15F248}" srcOrd="8" destOrd="0" presId="urn:microsoft.com/office/officeart/2005/8/layout/vProcess5"/>
    <dgm:cxn modelId="{3A55B6ED-FF07-4627-94D7-3117D7DF36CE}" type="presParOf" srcId="{367850AD-276B-42D4-82BF-E78E5BE4BE56}" destId="{A8D6AD43-0761-43BD-B0E0-223DAF8E8420}" srcOrd="9" destOrd="0" presId="urn:microsoft.com/office/officeart/2005/8/layout/vProcess5"/>
    <dgm:cxn modelId="{8AE74F1F-D45F-483A-8717-35B498280744}" type="presParOf" srcId="{367850AD-276B-42D4-82BF-E78E5BE4BE56}" destId="{CD1C9B0A-95F8-4C88-9D2B-318171CE98CA}" srcOrd="10" destOrd="0" presId="urn:microsoft.com/office/officeart/2005/8/layout/vProcess5"/>
    <dgm:cxn modelId="{4B51AF82-0A28-47C6-8A98-A1549B20A01D}" type="presParOf" srcId="{367850AD-276B-42D4-82BF-E78E5BE4BE56}" destId="{2B9960D6-905A-4CDE-89AE-369B869888F2}" srcOrd="11" destOrd="0" presId="urn:microsoft.com/office/officeart/2005/8/layout/vProcess5"/>
    <dgm:cxn modelId="{B4CF3E2D-D247-49F1-A981-FBAAA79956F8}" type="presParOf" srcId="{367850AD-276B-42D4-82BF-E78E5BE4BE56}" destId="{9088189E-50F5-4AF2-8F18-6F02DF51F33B}" srcOrd="12" destOrd="0" presId="urn:microsoft.com/office/officeart/2005/8/layout/vProcess5"/>
    <dgm:cxn modelId="{9F0829A9-686E-4932-964E-4536DD266BDA}" type="presParOf" srcId="{367850AD-276B-42D4-82BF-E78E5BE4BE56}" destId="{FC3B7ED2-E21A-4EEE-81E2-D13612F1CDB4}" srcOrd="13" destOrd="0" presId="urn:microsoft.com/office/officeart/2005/8/layout/vProcess5"/>
    <dgm:cxn modelId="{EDBF0ABE-D4B5-4221-9866-D2786D48DD54}" type="presParOf" srcId="{367850AD-276B-42D4-82BF-E78E5BE4BE56}" destId="{10E112F3-4720-424A-AD91-B4B5DF0DD7C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5103F8-33CA-4DD6-9470-7334A31BD614}" type="doc">
      <dgm:prSet loTypeId="urn:microsoft.com/office/officeart/2005/8/layout/bProcess3" loCatId="process" qsTypeId="urn:microsoft.com/office/officeart/2005/8/quickstyle/simple5" qsCatId="simple" csTypeId="urn:microsoft.com/office/officeart/2005/8/colors/accent1_1" csCatId="accent1" phldr="1"/>
      <dgm:spPr/>
      <dgm:t>
        <a:bodyPr/>
        <a:lstStyle/>
        <a:p>
          <a:endParaRPr lang="es-VE"/>
        </a:p>
      </dgm:t>
    </dgm:pt>
    <dgm:pt modelId="{DF57AD4C-3315-47D7-A69E-31B57A9590C0}">
      <dgm:prSet phldrT="[Texto]" custT="1"/>
      <dgm:spPr/>
      <dgm:t>
        <a:bodyPr/>
        <a:lstStyle/>
        <a:p>
          <a:r>
            <a:rPr lang="es-VE" sz="1600" dirty="0" smtClean="0"/>
            <a:t>Muestras de sangre venosa: 3 ml en tubos </a:t>
          </a:r>
          <a:r>
            <a:rPr lang="es-VE" sz="1600" dirty="0" err="1" smtClean="0"/>
            <a:t>heparinizados</a:t>
          </a:r>
          <a:r>
            <a:rPr lang="es-VE" sz="1600" dirty="0" smtClean="0"/>
            <a:t>.</a:t>
          </a:r>
        </a:p>
        <a:p>
          <a:r>
            <a:rPr lang="es-VE" sz="1600" dirty="0" smtClean="0"/>
            <a:t>Medir concentraciones de NT- </a:t>
          </a:r>
          <a:r>
            <a:rPr lang="es-VE" sz="1600" dirty="0" err="1" smtClean="0"/>
            <a:t>proBNP</a:t>
          </a:r>
          <a:endParaRPr lang="es-VE" sz="1600" dirty="0"/>
        </a:p>
      </dgm:t>
    </dgm:pt>
    <dgm:pt modelId="{34F664D3-8BEE-407D-A280-1FA53AB0D835}" type="parTrans" cxnId="{CA8961FA-569C-4017-AD4D-4A1901DFE243}">
      <dgm:prSet/>
      <dgm:spPr/>
      <dgm:t>
        <a:bodyPr/>
        <a:lstStyle/>
        <a:p>
          <a:endParaRPr lang="es-VE" sz="1600"/>
        </a:p>
      </dgm:t>
    </dgm:pt>
    <dgm:pt modelId="{B5309399-7DAC-46E2-B147-27E24AFC29CF}" type="sibTrans" cxnId="{CA8961FA-569C-4017-AD4D-4A1901DFE243}">
      <dgm:prSet custT="1"/>
      <dgm:spPr/>
      <dgm:t>
        <a:bodyPr/>
        <a:lstStyle/>
        <a:p>
          <a:endParaRPr lang="es-VE" sz="1600"/>
        </a:p>
      </dgm:t>
    </dgm:pt>
    <dgm:pt modelId="{63973BDC-0651-4D9A-8698-80BAFFF00A27}">
      <dgm:prSet phldrT="[Texto]" custT="1"/>
      <dgm:spPr/>
      <dgm:t>
        <a:bodyPr/>
        <a:lstStyle/>
        <a:p>
          <a:r>
            <a:rPr lang="es-VE" sz="1600" dirty="0" smtClean="0"/>
            <a:t>Centrifugaron a 3.500 rpm para separar el suero.</a:t>
          </a:r>
        </a:p>
        <a:p>
          <a:r>
            <a:rPr lang="es-VE" sz="1600" dirty="0" smtClean="0"/>
            <a:t>Se almacenó en tubos </a:t>
          </a:r>
          <a:r>
            <a:rPr lang="es-VE" sz="1600" dirty="0" err="1" smtClean="0"/>
            <a:t>Eppendorf</a:t>
          </a:r>
          <a:r>
            <a:rPr lang="es-VE" sz="1600" dirty="0" smtClean="0"/>
            <a:t> a 70ºC.</a:t>
          </a:r>
          <a:endParaRPr lang="es-VE" sz="1600" dirty="0"/>
        </a:p>
      </dgm:t>
    </dgm:pt>
    <dgm:pt modelId="{CB254A04-1804-46B6-A889-9E09DFCE21F1}" type="parTrans" cxnId="{DA13EC19-86AD-4EF3-BA62-C17FACCB10BA}">
      <dgm:prSet/>
      <dgm:spPr/>
      <dgm:t>
        <a:bodyPr/>
        <a:lstStyle/>
        <a:p>
          <a:endParaRPr lang="es-VE" sz="1600"/>
        </a:p>
      </dgm:t>
    </dgm:pt>
    <dgm:pt modelId="{371893B9-63CC-4C4D-BD5A-8886BAEB187B}" type="sibTrans" cxnId="{DA13EC19-86AD-4EF3-BA62-C17FACCB10BA}">
      <dgm:prSet custT="1"/>
      <dgm:spPr/>
      <dgm:t>
        <a:bodyPr/>
        <a:lstStyle/>
        <a:p>
          <a:endParaRPr lang="es-VE" sz="1600"/>
        </a:p>
      </dgm:t>
    </dgm:pt>
    <dgm:pt modelId="{A470713E-D2AC-45E4-BCB1-542AA29EFD1C}">
      <dgm:prSet phldrT="[Texto]" custT="1"/>
      <dgm:spPr/>
      <dgm:t>
        <a:bodyPr/>
        <a:lstStyle/>
        <a:p>
          <a:r>
            <a:rPr lang="es-VE" sz="1600" dirty="0" smtClean="0"/>
            <a:t>Muestras de sangre venosa de 2 ml para los recuentos de sangre total</a:t>
          </a:r>
          <a:endParaRPr lang="es-VE" sz="1600" dirty="0"/>
        </a:p>
      </dgm:t>
    </dgm:pt>
    <dgm:pt modelId="{6CF597BD-4C83-43E1-94B5-1D1F8391404D}" type="parTrans" cxnId="{B0976E11-C30F-49A6-95FA-877166BC9AC5}">
      <dgm:prSet/>
      <dgm:spPr/>
      <dgm:t>
        <a:bodyPr/>
        <a:lstStyle/>
        <a:p>
          <a:endParaRPr lang="es-VE" sz="1600"/>
        </a:p>
      </dgm:t>
    </dgm:pt>
    <dgm:pt modelId="{9815E344-1DAD-4C5A-9698-BEBBB4CAAEAD}" type="sibTrans" cxnId="{B0976E11-C30F-49A6-95FA-877166BC9AC5}">
      <dgm:prSet custT="1"/>
      <dgm:spPr/>
      <dgm:t>
        <a:bodyPr/>
        <a:lstStyle/>
        <a:p>
          <a:endParaRPr lang="es-VE" sz="1600"/>
        </a:p>
      </dgm:t>
    </dgm:pt>
    <dgm:pt modelId="{5C66014F-D768-49DE-A78B-F42B50F437B8}">
      <dgm:prSet phldrT="[Texto]" custT="1"/>
      <dgm:spPr/>
      <dgm:t>
        <a:bodyPr/>
        <a:lstStyle/>
        <a:p>
          <a:r>
            <a:rPr lang="es-VE" sz="1600" dirty="0" smtClean="0"/>
            <a:t>Concentraciones séricas de NT- </a:t>
          </a:r>
          <a:r>
            <a:rPr lang="es-VE" sz="1600" dirty="0" err="1" smtClean="0"/>
            <a:t>proBNP</a:t>
          </a:r>
          <a:r>
            <a:rPr lang="es-VE" sz="1600" dirty="0" smtClean="0"/>
            <a:t>: Ensayo </a:t>
          </a:r>
          <a:r>
            <a:rPr lang="es-VE" sz="1600" dirty="0" err="1" smtClean="0"/>
            <a:t>inmunométrico</a:t>
          </a:r>
          <a:r>
            <a:rPr lang="es-VE" sz="1600" dirty="0" smtClean="0"/>
            <a:t> (IMMULITE 2000NTproBNP ; Siemens, </a:t>
          </a:r>
          <a:r>
            <a:rPr lang="es-VE" sz="1600" dirty="0" err="1" smtClean="0"/>
            <a:t>Erlangen</a:t>
          </a:r>
          <a:r>
            <a:rPr lang="es-VE" sz="1600" dirty="0" smtClean="0"/>
            <a:t>, Alemania)</a:t>
          </a:r>
          <a:endParaRPr lang="es-VE" sz="1600" dirty="0"/>
        </a:p>
      </dgm:t>
    </dgm:pt>
    <dgm:pt modelId="{FAF49C87-9ADB-4DB3-A411-69CD4335664A}" type="parTrans" cxnId="{64EF429D-221F-45A3-9506-435047E207D9}">
      <dgm:prSet/>
      <dgm:spPr/>
      <dgm:t>
        <a:bodyPr/>
        <a:lstStyle/>
        <a:p>
          <a:endParaRPr lang="es-VE" sz="1600"/>
        </a:p>
      </dgm:t>
    </dgm:pt>
    <dgm:pt modelId="{A54AB006-2154-4A5D-9F22-194B9F3FFB20}" type="sibTrans" cxnId="{64EF429D-221F-45A3-9506-435047E207D9}">
      <dgm:prSet custT="1"/>
      <dgm:spPr/>
      <dgm:t>
        <a:bodyPr/>
        <a:lstStyle/>
        <a:p>
          <a:endParaRPr lang="es-VE" sz="1600"/>
        </a:p>
      </dgm:t>
    </dgm:pt>
    <dgm:pt modelId="{D5EDD38D-6294-4A45-89A3-CE48631233C9}">
      <dgm:prSet phldrT="[Texto]" custT="1"/>
      <dgm:spPr/>
      <dgm:t>
        <a:bodyPr/>
        <a:lstStyle/>
        <a:p>
          <a:r>
            <a:rPr lang="es-VE" sz="1600" dirty="0" smtClean="0"/>
            <a:t>Expresado en </a:t>
          </a:r>
          <a:r>
            <a:rPr lang="es-VE" sz="1600" dirty="0" err="1" smtClean="0"/>
            <a:t>picogramos</a:t>
          </a:r>
          <a:r>
            <a:rPr lang="es-VE" sz="1600" dirty="0" smtClean="0"/>
            <a:t> por mililitro (</a:t>
          </a:r>
          <a:r>
            <a:rPr lang="es-VE" sz="1600" dirty="0" err="1" smtClean="0"/>
            <a:t>pg</a:t>
          </a:r>
          <a:r>
            <a:rPr lang="es-VE" sz="1600" dirty="0" smtClean="0"/>
            <a:t>/</a:t>
          </a:r>
          <a:r>
            <a:rPr lang="es-VE" sz="1600" dirty="0" err="1" smtClean="0"/>
            <a:t>mL</a:t>
          </a:r>
          <a:r>
            <a:rPr lang="es-VE" sz="1600" dirty="0" smtClean="0"/>
            <a:t>).</a:t>
          </a:r>
          <a:endParaRPr lang="es-VE" sz="1600" dirty="0"/>
        </a:p>
      </dgm:t>
    </dgm:pt>
    <dgm:pt modelId="{49203EAD-0B3A-4650-9FE7-6866CA6622AA}" type="parTrans" cxnId="{4B8D6136-11D8-4725-9CD7-90B0C6C1F761}">
      <dgm:prSet/>
      <dgm:spPr/>
      <dgm:t>
        <a:bodyPr/>
        <a:lstStyle/>
        <a:p>
          <a:endParaRPr lang="es-VE" sz="1600"/>
        </a:p>
      </dgm:t>
    </dgm:pt>
    <dgm:pt modelId="{38C5290A-A84A-4970-A3E6-7E18C320B4C0}" type="sibTrans" cxnId="{4B8D6136-11D8-4725-9CD7-90B0C6C1F761}">
      <dgm:prSet custT="1"/>
      <dgm:spPr/>
      <dgm:t>
        <a:bodyPr/>
        <a:lstStyle/>
        <a:p>
          <a:endParaRPr lang="es-VE" sz="1600"/>
        </a:p>
      </dgm:t>
    </dgm:pt>
    <dgm:pt modelId="{F8574C21-5C73-47D0-A229-4CA148132FC2}">
      <dgm:prSet phldrT="[Texto]" custT="1"/>
      <dgm:spPr/>
      <dgm:t>
        <a:bodyPr/>
        <a:lstStyle/>
        <a:p>
          <a:r>
            <a:rPr lang="es-VE" sz="1600" dirty="0" smtClean="0"/>
            <a:t>Analizaron el mismo día con un analizador de hematología </a:t>
          </a:r>
          <a:r>
            <a:rPr lang="es-VE" sz="1600" dirty="0" err="1" smtClean="0"/>
            <a:t>Coulter</a:t>
          </a:r>
          <a:r>
            <a:rPr lang="es-VE" sz="1600" dirty="0" smtClean="0"/>
            <a:t> LH780 (</a:t>
          </a:r>
          <a:r>
            <a:rPr lang="es-VE" sz="1600" dirty="0" err="1" smtClean="0"/>
            <a:t>Beckman</a:t>
          </a:r>
          <a:r>
            <a:rPr lang="es-VE" sz="1600" dirty="0" smtClean="0"/>
            <a:t> </a:t>
          </a:r>
          <a:r>
            <a:rPr lang="es-VE" sz="1600" dirty="0" err="1" smtClean="0"/>
            <a:t>Coulter</a:t>
          </a:r>
          <a:r>
            <a:rPr lang="es-VE" sz="1600" dirty="0" smtClean="0"/>
            <a:t>, Fullerton, CA, EE. UU.).</a:t>
          </a:r>
          <a:endParaRPr lang="es-VE" sz="1600" dirty="0"/>
        </a:p>
      </dgm:t>
    </dgm:pt>
    <dgm:pt modelId="{9AC5DA56-2719-42D8-9A3E-B34D0432AD89}" type="parTrans" cxnId="{3DB950EF-FC71-49BE-9EE6-AE849FCF8336}">
      <dgm:prSet/>
      <dgm:spPr/>
      <dgm:t>
        <a:bodyPr/>
        <a:lstStyle/>
        <a:p>
          <a:endParaRPr lang="es-VE" sz="1600"/>
        </a:p>
      </dgm:t>
    </dgm:pt>
    <dgm:pt modelId="{2FC4DCEF-C2E9-4AD8-83C4-89796E621E1B}" type="sibTrans" cxnId="{3DB950EF-FC71-49BE-9EE6-AE849FCF8336}">
      <dgm:prSet/>
      <dgm:spPr/>
      <dgm:t>
        <a:bodyPr/>
        <a:lstStyle/>
        <a:p>
          <a:endParaRPr lang="es-VE" sz="1600"/>
        </a:p>
      </dgm:t>
    </dgm:pt>
    <dgm:pt modelId="{7079F785-0EEE-4707-B483-166FC40B92E4}" type="pres">
      <dgm:prSet presAssocID="{F05103F8-33CA-4DD6-9470-7334A31BD614}" presName="Name0" presStyleCnt="0">
        <dgm:presLayoutVars>
          <dgm:dir/>
          <dgm:resizeHandles val="exact"/>
        </dgm:presLayoutVars>
      </dgm:prSet>
      <dgm:spPr/>
      <dgm:t>
        <a:bodyPr/>
        <a:lstStyle/>
        <a:p>
          <a:endParaRPr lang="es-VE"/>
        </a:p>
      </dgm:t>
    </dgm:pt>
    <dgm:pt modelId="{9EFFE4F0-E21E-48B8-AD5F-3C9E49C72D28}" type="pres">
      <dgm:prSet presAssocID="{DF57AD4C-3315-47D7-A69E-31B57A9590C0}" presName="node" presStyleLbl="node1" presStyleIdx="0" presStyleCnt="6">
        <dgm:presLayoutVars>
          <dgm:bulletEnabled val="1"/>
        </dgm:presLayoutVars>
      </dgm:prSet>
      <dgm:spPr/>
      <dgm:t>
        <a:bodyPr/>
        <a:lstStyle/>
        <a:p>
          <a:endParaRPr lang="es-VE"/>
        </a:p>
      </dgm:t>
    </dgm:pt>
    <dgm:pt modelId="{9AB8B71C-EC34-4B4D-8668-E3B59B763C0D}" type="pres">
      <dgm:prSet presAssocID="{B5309399-7DAC-46E2-B147-27E24AFC29CF}" presName="sibTrans" presStyleLbl="sibTrans1D1" presStyleIdx="0" presStyleCnt="5"/>
      <dgm:spPr/>
      <dgm:t>
        <a:bodyPr/>
        <a:lstStyle/>
        <a:p>
          <a:endParaRPr lang="es-VE"/>
        </a:p>
      </dgm:t>
    </dgm:pt>
    <dgm:pt modelId="{03725B3A-52E2-4F35-9E48-26A7420D024E}" type="pres">
      <dgm:prSet presAssocID="{B5309399-7DAC-46E2-B147-27E24AFC29CF}" presName="connectorText" presStyleLbl="sibTrans1D1" presStyleIdx="0" presStyleCnt="5"/>
      <dgm:spPr/>
      <dgm:t>
        <a:bodyPr/>
        <a:lstStyle/>
        <a:p>
          <a:endParaRPr lang="es-VE"/>
        </a:p>
      </dgm:t>
    </dgm:pt>
    <dgm:pt modelId="{17D6585B-0E88-4DC4-8340-C4A395A0B99D}" type="pres">
      <dgm:prSet presAssocID="{63973BDC-0651-4D9A-8698-80BAFFF00A27}" presName="node" presStyleLbl="node1" presStyleIdx="1" presStyleCnt="6">
        <dgm:presLayoutVars>
          <dgm:bulletEnabled val="1"/>
        </dgm:presLayoutVars>
      </dgm:prSet>
      <dgm:spPr/>
      <dgm:t>
        <a:bodyPr/>
        <a:lstStyle/>
        <a:p>
          <a:endParaRPr lang="es-VE"/>
        </a:p>
      </dgm:t>
    </dgm:pt>
    <dgm:pt modelId="{43363327-A900-4CF0-B023-9DA05631F47C}" type="pres">
      <dgm:prSet presAssocID="{371893B9-63CC-4C4D-BD5A-8886BAEB187B}" presName="sibTrans" presStyleLbl="sibTrans1D1" presStyleIdx="1" presStyleCnt="5"/>
      <dgm:spPr/>
      <dgm:t>
        <a:bodyPr/>
        <a:lstStyle/>
        <a:p>
          <a:endParaRPr lang="es-VE"/>
        </a:p>
      </dgm:t>
    </dgm:pt>
    <dgm:pt modelId="{A53BFA6A-3983-4A78-87F7-907E39840709}" type="pres">
      <dgm:prSet presAssocID="{371893B9-63CC-4C4D-BD5A-8886BAEB187B}" presName="connectorText" presStyleLbl="sibTrans1D1" presStyleIdx="1" presStyleCnt="5"/>
      <dgm:spPr/>
      <dgm:t>
        <a:bodyPr/>
        <a:lstStyle/>
        <a:p>
          <a:endParaRPr lang="es-VE"/>
        </a:p>
      </dgm:t>
    </dgm:pt>
    <dgm:pt modelId="{966B1944-07AB-474C-A022-D9F99C57C165}" type="pres">
      <dgm:prSet presAssocID="{5C66014F-D768-49DE-A78B-F42B50F437B8}" presName="node" presStyleLbl="node1" presStyleIdx="2" presStyleCnt="6">
        <dgm:presLayoutVars>
          <dgm:bulletEnabled val="1"/>
        </dgm:presLayoutVars>
      </dgm:prSet>
      <dgm:spPr/>
      <dgm:t>
        <a:bodyPr/>
        <a:lstStyle/>
        <a:p>
          <a:endParaRPr lang="es-VE"/>
        </a:p>
      </dgm:t>
    </dgm:pt>
    <dgm:pt modelId="{E93418E6-AD1A-4359-96DF-3797C9CF73F6}" type="pres">
      <dgm:prSet presAssocID="{A54AB006-2154-4A5D-9F22-194B9F3FFB20}" presName="sibTrans" presStyleLbl="sibTrans1D1" presStyleIdx="2" presStyleCnt="5"/>
      <dgm:spPr/>
      <dgm:t>
        <a:bodyPr/>
        <a:lstStyle/>
        <a:p>
          <a:endParaRPr lang="es-VE"/>
        </a:p>
      </dgm:t>
    </dgm:pt>
    <dgm:pt modelId="{BEC337B8-1025-495B-B8A6-0D937483D9F8}" type="pres">
      <dgm:prSet presAssocID="{A54AB006-2154-4A5D-9F22-194B9F3FFB20}" presName="connectorText" presStyleLbl="sibTrans1D1" presStyleIdx="2" presStyleCnt="5"/>
      <dgm:spPr/>
      <dgm:t>
        <a:bodyPr/>
        <a:lstStyle/>
        <a:p>
          <a:endParaRPr lang="es-VE"/>
        </a:p>
      </dgm:t>
    </dgm:pt>
    <dgm:pt modelId="{3DAB3D14-9924-4E71-A102-499C65E14D45}" type="pres">
      <dgm:prSet presAssocID="{D5EDD38D-6294-4A45-89A3-CE48631233C9}" presName="node" presStyleLbl="node1" presStyleIdx="3" presStyleCnt="6">
        <dgm:presLayoutVars>
          <dgm:bulletEnabled val="1"/>
        </dgm:presLayoutVars>
      </dgm:prSet>
      <dgm:spPr/>
      <dgm:t>
        <a:bodyPr/>
        <a:lstStyle/>
        <a:p>
          <a:endParaRPr lang="es-VE"/>
        </a:p>
      </dgm:t>
    </dgm:pt>
    <dgm:pt modelId="{CB431CB8-34C9-4E51-8525-139ED80F5DC6}" type="pres">
      <dgm:prSet presAssocID="{38C5290A-A84A-4970-A3E6-7E18C320B4C0}" presName="sibTrans" presStyleLbl="sibTrans1D1" presStyleIdx="3" presStyleCnt="5"/>
      <dgm:spPr/>
      <dgm:t>
        <a:bodyPr/>
        <a:lstStyle/>
        <a:p>
          <a:endParaRPr lang="es-VE"/>
        </a:p>
      </dgm:t>
    </dgm:pt>
    <dgm:pt modelId="{7A15EBAE-C6DD-4C41-B95D-9331075A61E5}" type="pres">
      <dgm:prSet presAssocID="{38C5290A-A84A-4970-A3E6-7E18C320B4C0}" presName="connectorText" presStyleLbl="sibTrans1D1" presStyleIdx="3" presStyleCnt="5"/>
      <dgm:spPr/>
      <dgm:t>
        <a:bodyPr/>
        <a:lstStyle/>
        <a:p>
          <a:endParaRPr lang="es-VE"/>
        </a:p>
      </dgm:t>
    </dgm:pt>
    <dgm:pt modelId="{1FEB1ECF-1D74-42AD-8CBA-F11E66BF482A}" type="pres">
      <dgm:prSet presAssocID="{A470713E-D2AC-45E4-BCB1-542AA29EFD1C}" presName="node" presStyleLbl="node1" presStyleIdx="4" presStyleCnt="6">
        <dgm:presLayoutVars>
          <dgm:bulletEnabled val="1"/>
        </dgm:presLayoutVars>
      </dgm:prSet>
      <dgm:spPr/>
      <dgm:t>
        <a:bodyPr/>
        <a:lstStyle/>
        <a:p>
          <a:endParaRPr lang="es-VE"/>
        </a:p>
      </dgm:t>
    </dgm:pt>
    <dgm:pt modelId="{ED895EB8-9650-4CF1-A40F-91142929AE4A}" type="pres">
      <dgm:prSet presAssocID="{9815E344-1DAD-4C5A-9698-BEBBB4CAAEAD}" presName="sibTrans" presStyleLbl="sibTrans1D1" presStyleIdx="4" presStyleCnt="5"/>
      <dgm:spPr/>
      <dgm:t>
        <a:bodyPr/>
        <a:lstStyle/>
        <a:p>
          <a:endParaRPr lang="es-VE"/>
        </a:p>
      </dgm:t>
    </dgm:pt>
    <dgm:pt modelId="{CA674D6B-4A61-424F-BB59-822008027A66}" type="pres">
      <dgm:prSet presAssocID="{9815E344-1DAD-4C5A-9698-BEBBB4CAAEAD}" presName="connectorText" presStyleLbl="sibTrans1D1" presStyleIdx="4" presStyleCnt="5"/>
      <dgm:spPr/>
      <dgm:t>
        <a:bodyPr/>
        <a:lstStyle/>
        <a:p>
          <a:endParaRPr lang="es-VE"/>
        </a:p>
      </dgm:t>
    </dgm:pt>
    <dgm:pt modelId="{73A87E9F-4A18-48F5-BED6-276D663BBC8A}" type="pres">
      <dgm:prSet presAssocID="{F8574C21-5C73-47D0-A229-4CA148132FC2}" presName="node" presStyleLbl="node1" presStyleIdx="5" presStyleCnt="6">
        <dgm:presLayoutVars>
          <dgm:bulletEnabled val="1"/>
        </dgm:presLayoutVars>
      </dgm:prSet>
      <dgm:spPr/>
      <dgm:t>
        <a:bodyPr/>
        <a:lstStyle/>
        <a:p>
          <a:endParaRPr lang="es-VE"/>
        </a:p>
      </dgm:t>
    </dgm:pt>
  </dgm:ptLst>
  <dgm:cxnLst>
    <dgm:cxn modelId="{831FC8FB-3CE8-4EAF-A2AD-C2A2B2F96867}" type="presOf" srcId="{5C66014F-D768-49DE-A78B-F42B50F437B8}" destId="{966B1944-07AB-474C-A022-D9F99C57C165}" srcOrd="0" destOrd="0" presId="urn:microsoft.com/office/officeart/2005/8/layout/bProcess3"/>
    <dgm:cxn modelId="{6ACB5902-B054-406B-94D3-A9D07D20246B}" type="presOf" srcId="{A470713E-D2AC-45E4-BCB1-542AA29EFD1C}" destId="{1FEB1ECF-1D74-42AD-8CBA-F11E66BF482A}" srcOrd="0" destOrd="0" presId="urn:microsoft.com/office/officeart/2005/8/layout/bProcess3"/>
    <dgm:cxn modelId="{B969951D-CE98-446E-A92F-7B30F771130B}" type="presOf" srcId="{B5309399-7DAC-46E2-B147-27E24AFC29CF}" destId="{9AB8B71C-EC34-4B4D-8668-E3B59B763C0D}" srcOrd="0" destOrd="0" presId="urn:microsoft.com/office/officeart/2005/8/layout/bProcess3"/>
    <dgm:cxn modelId="{64EF429D-221F-45A3-9506-435047E207D9}" srcId="{F05103F8-33CA-4DD6-9470-7334A31BD614}" destId="{5C66014F-D768-49DE-A78B-F42B50F437B8}" srcOrd="2" destOrd="0" parTransId="{FAF49C87-9ADB-4DB3-A411-69CD4335664A}" sibTransId="{A54AB006-2154-4A5D-9F22-194B9F3FFB20}"/>
    <dgm:cxn modelId="{17099DDC-6E3D-455B-A559-6E9C184020D1}" type="presOf" srcId="{63973BDC-0651-4D9A-8698-80BAFFF00A27}" destId="{17D6585B-0E88-4DC4-8340-C4A395A0B99D}" srcOrd="0" destOrd="0" presId="urn:microsoft.com/office/officeart/2005/8/layout/bProcess3"/>
    <dgm:cxn modelId="{EAB34310-C882-4BAE-A0EB-62DD25DB7F27}" type="presOf" srcId="{9815E344-1DAD-4C5A-9698-BEBBB4CAAEAD}" destId="{ED895EB8-9650-4CF1-A40F-91142929AE4A}" srcOrd="0" destOrd="0" presId="urn:microsoft.com/office/officeart/2005/8/layout/bProcess3"/>
    <dgm:cxn modelId="{49C8DEF5-947D-434E-9003-7BB917996818}" type="presOf" srcId="{371893B9-63CC-4C4D-BD5A-8886BAEB187B}" destId="{43363327-A900-4CF0-B023-9DA05631F47C}" srcOrd="0" destOrd="0" presId="urn:microsoft.com/office/officeart/2005/8/layout/bProcess3"/>
    <dgm:cxn modelId="{CA8961FA-569C-4017-AD4D-4A1901DFE243}" srcId="{F05103F8-33CA-4DD6-9470-7334A31BD614}" destId="{DF57AD4C-3315-47D7-A69E-31B57A9590C0}" srcOrd="0" destOrd="0" parTransId="{34F664D3-8BEE-407D-A280-1FA53AB0D835}" sibTransId="{B5309399-7DAC-46E2-B147-27E24AFC29CF}"/>
    <dgm:cxn modelId="{725ECA0F-E717-4ABE-9689-B827748BC697}" type="presOf" srcId="{B5309399-7DAC-46E2-B147-27E24AFC29CF}" destId="{03725B3A-52E2-4F35-9E48-26A7420D024E}" srcOrd="1" destOrd="0" presId="urn:microsoft.com/office/officeart/2005/8/layout/bProcess3"/>
    <dgm:cxn modelId="{153513E8-EF43-46F4-9613-91628C46F746}" type="presOf" srcId="{A54AB006-2154-4A5D-9F22-194B9F3FFB20}" destId="{BEC337B8-1025-495B-B8A6-0D937483D9F8}" srcOrd="1" destOrd="0" presId="urn:microsoft.com/office/officeart/2005/8/layout/bProcess3"/>
    <dgm:cxn modelId="{A04DB6F2-3210-408C-B216-194BD875123A}" type="presOf" srcId="{D5EDD38D-6294-4A45-89A3-CE48631233C9}" destId="{3DAB3D14-9924-4E71-A102-499C65E14D45}" srcOrd="0" destOrd="0" presId="urn:microsoft.com/office/officeart/2005/8/layout/bProcess3"/>
    <dgm:cxn modelId="{B0976E11-C30F-49A6-95FA-877166BC9AC5}" srcId="{F05103F8-33CA-4DD6-9470-7334A31BD614}" destId="{A470713E-D2AC-45E4-BCB1-542AA29EFD1C}" srcOrd="4" destOrd="0" parTransId="{6CF597BD-4C83-43E1-94B5-1D1F8391404D}" sibTransId="{9815E344-1DAD-4C5A-9698-BEBBB4CAAEAD}"/>
    <dgm:cxn modelId="{C6E5D75D-C7A1-45E9-800C-93A9EAA217AF}" type="presOf" srcId="{F8574C21-5C73-47D0-A229-4CA148132FC2}" destId="{73A87E9F-4A18-48F5-BED6-276D663BBC8A}" srcOrd="0" destOrd="0" presId="urn:microsoft.com/office/officeart/2005/8/layout/bProcess3"/>
    <dgm:cxn modelId="{2F6DDDC2-A6FE-4CA3-BD8B-3DE7D1D3CC8C}" type="presOf" srcId="{DF57AD4C-3315-47D7-A69E-31B57A9590C0}" destId="{9EFFE4F0-E21E-48B8-AD5F-3C9E49C72D28}" srcOrd="0" destOrd="0" presId="urn:microsoft.com/office/officeart/2005/8/layout/bProcess3"/>
    <dgm:cxn modelId="{DE683448-1222-4F07-AA8A-568D38256494}" type="presOf" srcId="{F05103F8-33CA-4DD6-9470-7334A31BD614}" destId="{7079F785-0EEE-4707-B483-166FC40B92E4}" srcOrd="0" destOrd="0" presId="urn:microsoft.com/office/officeart/2005/8/layout/bProcess3"/>
    <dgm:cxn modelId="{24E9EAF0-8322-4A90-8D23-38FA8CB22E81}" type="presOf" srcId="{38C5290A-A84A-4970-A3E6-7E18C320B4C0}" destId="{7A15EBAE-C6DD-4C41-B95D-9331075A61E5}" srcOrd="1" destOrd="0" presId="urn:microsoft.com/office/officeart/2005/8/layout/bProcess3"/>
    <dgm:cxn modelId="{3DB950EF-FC71-49BE-9EE6-AE849FCF8336}" srcId="{F05103F8-33CA-4DD6-9470-7334A31BD614}" destId="{F8574C21-5C73-47D0-A229-4CA148132FC2}" srcOrd="5" destOrd="0" parTransId="{9AC5DA56-2719-42D8-9A3E-B34D0432AD89}" sibTransId="{2FC4DCEF-C2E9-4AD8-83C4-89796E621E1B}"/>
    <dgm:cxn modelId="{65A8D856-9118-404E-B580-86BD843890F0}" type="presOf" srcId="{A54AB006-2154-4A5D-9F22-194B9F3FFB20}" destId="{E93418E6-AD1A-4359-96DF-3797C9CF73F6}" srcOrd="0" destOrd="0" presId="urn:microsoft.com/office/officeart/2005/8/layout/bProcess3"/>
    <dgm:cxn modelId="{DA13EC19-86AD-4EF3-BA62-C17FACCB10BA}" srcId="{F05103F8-33CA-4DD6-9470-7334A31BD614}" destId="{63973BDC-0651-4D9A-8698-80BAFFF00A27}" srcOrd="1" destOrd="0" parTransId="{CB254A04-1804-46B6-A889-9E09DFCE21F1}" sibTransId="{371893B9-63CC-4C4D-BD5A-8886BAEB187B}"/>
    <dgm:cxn modelId="{E521BE35-77C4-4B1F-B77E-805A9AA094E4}" type="presOf" srcId="{371893B9-63CC-4C4D-BD5A-8886BAEB187B}" destId="{A53BFA6A-3983-4A78-87F7-907E39840709}" srcOrd="1" destOrd="0" presId="urn:microsoft.com/office/officeart/2005/8/layout/bProcess3"/>
    <dgm:cxn modelId="{5D519F01-BAE7-4592-8625-63A66BB14FBB}" type="presOf" srcId="{9815E344-1DAD-4C5A-9698-BEBBB4CAAEAD}" destId="{CA674D6B-4A61-424F-BB59-822008027A66}" srcOrd="1" destOrd="0" presId="urn:microsoft.com/office/officeart/2005/8/layout/bProcess3"/>
    <dgm:cxn modelId="{4B8D6136-11D8-4725-9CD7-90B0C6C1F761}" srcId="{F05103F8-33CA-4DD6-9470-7334A31BD614}" destId="{D5EDD38D-6294-4A45-89A3-CE48631233C9}" srcOrd="3" destOrd="0" parTransId="{49203EAD-0B3A-4650-9FE7-6866CA6622AA}" sibTransId="{38C5290A-A84A-4970-A3E6-7E18C320B4C0}"/>
    <dgm:cxn modelId="{1D13B933-29E2-472E-9B30-59744C958271}" type="presOf" srcId="{38C5290A-A84A-4970-A3E6-7E18C320B4C0}" destId="{CB431CB8-34C9-4E51-8525-139ED80F5DC6}" srcOrd="0" destOrd="0" presId="urn:microsoft.com/office/officeart/2005/8/layout/bProcess3"/>
    <dgm:cxn modelId="{C9947BAD-5731-410F-943B-AD564B0492A9}" type="presParOf" srcId="{7079F785-0EEE-4707-B483-166FC40B92E4}" destId="{9EFFE4F0-E21E-48B8-AD5F-3C9E49C72D28}" srcOrd="0" destOrd="0" presId="urn:microsoft.com/office/officeart/2005/8/layout/bProcess3"/>
    <dgm:cxn modelId="{D0E84DEC-F469-428D-B567-1832D2D3883E}" type="presParOf" srcId="{7079F785-0EEE-4707-B483-166FC40B92E4}" destId="{9AB8B71C-EC34-4B4D-8668-E3B59B763C0D}" srcOrd="1" destOrd="0" presId="urn:microsoft.com/office/officeart/2005/8/layout/bProcess3"/>
    <dgm:cxn modelId="{B4769217-D49A-4962-BB16-9A4654FBF388}" type="presParOf" srcId="{9AB8B71C-EC34-4B4D-8668-E3B59B763C0D}" destId="{03725B3A-52E2-4F35-9E48-26A7420D024E}" srcOrd="0" destOrd="0" presId="urn:microsoft.com/office/officeart/2005/8/layout/bProcess3"/>
    <dgm:cxn modelId="{7E3CC419-C264-49E8-9383-A07F8DEEB338}" type="presParOf" srcId="{7079F785-0EEE-4707-B483-166FC40B92E4}" destId="{17D6585B-0E88-4DC4-8340-C4A395A0B99D}" srcOrd="2" destOrd="0" presId="urn:microsoft.com/office/officeart/2005/8/layout/bProcess3"/>
    <dgm:cxn modelId="{C4F05992-02A9-4951-B5FE-FE11B7FF9F76}" type="presParOf" srcId="{7079F785-0EEE-4707-B483-166FC40B92E4}" destId="{43363327-A900-4CF0-B023-9DA05631F47C}" srcOrd="3" destOrd="0" presId="urn:microsoft.com/office/officeart/2005/8/layout/bProcess3"/>
    <dgm:cxn modelId="{932CA7E2-08FD-430E-9F15-C0801A4763B1}" type="presParOf" srcId="{43363327-A900-4CF0-B023-9DA05631F47C}" destId="{A53BFA6A-3983-4A78-87F7-907E39840709}" srcOrd="0" destOrd="0" presId="urn:microsoft.com/office/officeart/2005/8/layout/bProcess3"/>
    <dgm:cxn modelId="{ABADDDCF-87B4-4E9E-AF2F-25DAAFDEAC1B}" type="presParOf" srcId="{7079F785-0EEE-4707-B483-166FC40B92E4}" destId="{966B1944-07AB-474C-A022-D9F99C57C165}" srcOrd="4" destOrd="0" presId="urn:microsoft.com/office/officeart/2005/8/layout/bProcess3"/>
    <dgm:cxn modelId="{D0FB2146-6ED9-44A3-B929-AC5948155341}" type="presParOf" srcId="{7079F785-0EEE-4707-B483-166FC40B92E4}" destId="{E93418E6-AD1A-4359-96DF-3797C9CF73F6}" srcOrd="5" destOrd="0" presId="urn:microsoft.com/office/officeart/2005/8/layout/bProcess3"/>
    <dgm:cxn modelId="{1E913F5B-74BE-4FD4-84D8-EDF8BBF0EE55}" type="presParOf" srcId="{E93418E6-AD1A-4359-96DF-3797C9CF73F6}" destId="{BEC337B8-1025-495B-B8A6-0D937483D9F8}" srcOrd="0" destOrd="0" presId="urn:microsoft.com/office/officeart/2005/8/layout/bProcess3"/>
    <dgm:cxn modelId="{580D6B63-8FA5-4FE0-A077-0BF692EEE6C0}" type="presParOf" srcId="{7079F785-0EEE-4707-B483-166FC40B92E4}" destId="{3DAB3D14-9924-4E71-A102-499C65E14D45}" srcOrd="6" destOrd="0" presId="urn:microsoft.com/office/officeart/2005/8/layout/bProcess3"/>
    <dgm:cxn modelId="{3D6DA4E4-5311-4070-9812-9F96D4AEBF05}" type="presParOf" srcId="{7079F785-0EEE-4707-B483-166FC40B92E4}" destId="{CB431CB8-34C9-4E51-8525-139ED80F5DC6}" srcOrd="7" destOrd="0" presId="urn:microsoft.com/office/officeart/2005/8/layout/bProcess3"/>
    <dgm:cxn modelId="{893325BE-128E-463E-8A53-ACD6DE764D84}" type="presParOf" srcId="{CB431CB8-34C9-4E51-8525-139ED80F5DC6}" destId="{7A15EBAE-C6DD-4C41-B95D-9331075A61E5}" srcOrd="0" destOrd="0" presId="urn:microsoft.com/office/officeart/2005/8/layout/bProcess3"/>
    <dgm:cxn modelId="{F320C968-A92E-44B3-B9BB-99E73C04DCBF}" type="presParOf" srcId="{7079F785-0EEE-4707-B483-166FC40B92E4}" destId="{1FEB1ECF-1D74-42AD-8CBA-F11E66BF482A}" srcOrd="8" destOrd="0" presId="urn:microsoft.com/office/officeart/2005/8/layout/bProcess3"/>
    <dgm:cxn modelId="{D771310D-5F38-4F4E-9C1D-05878A16243D}" type="presParOf" srcId="{7079F785-0EEE-4707-B483-166FC40B92E4}" destId="{ED895EB8-9650-4CF1-A40F-91142929AE4A}" srcOrd="9" destOrd="0" presId="urn:microsoft.com/office/officeart/2005/8/layout/bProcess3"/>
    <dgm:cxn modelId="{C7A6E6E2-C97B-4B86-9BEA-C31456C2678B}" type="presParOf" srcId="{ED895EB8-9650-4CF1-A40F-91142929AE4A}" destId="{CA674D6B-4A61-424F-BB59-822008027A66}" srcOrd="0" destOrd="0" presId="urn:microsoft.com/office/officeart/2005/8/layout/bProcess3"/>
    <dgm:cxn modelId="{215E0DB3-8ED4-435A-A5E1-6B14FF46DB09}" type="presParOf" srcId="{7079F785-0EEE-4707-B483-166FC40B92E4}" destId="{73A87E9F-4A18-48F5-BED6-276D663BBC8A}"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A5CD5D-B371-4B2A-971E-A65FAB45E722}" type="doc">
      <dgm:prSet loTypeId="urn:microsoft.com/office/officeart/2005/8/layout/process5" loCatId="process" qsTypeId="urn:microsoft.com/office/officeart/2005/8/quickstyle/3d1" qsCatId="3D" csTypeId="urn:microsoft.com/office/officeart/2005/8/colors/accent1_1" csCatId="accent1" phldr="1"/>
      <dgm:spPr/>
      <dgm:t>
        <a:bodyPr/>
        <a:lstStyle/>
        <a:p>
          <a:endParaRPr lang="es-VE"/>
        </a:p>
      </dgm:t>
    </dgm:pt>
    <dgm:pt modelId="{31D34A9E-F1AA-4CDA-B081-A3844653633A}">
      <dgm:prSet phldrT="[Texto]" custT="1"/>
      <dgm:spPr/>
      <dgm:t>
        <a:bodyPr/>
        <a:lstStyle/>
        <a:p>
          <a:r>
            <a:rPr lang="es-VE" sz="1800" dirty="0" smtClean="0"/>
            <a:t>Datos cuantitativos se evaluaron mediante la prueba de </a:t>
          </a:r>
          <a:r>
            <a:rPr lang="es-VE" sz="1800" dirty="0" err="1" smtClean="0"/>
            <a:t>Shapiro</a:t>
          </a:r>
          <a:r>
            <a:rPr lang="es-VE" sz="1800" dirty="0" smtClean="0"/>
            <a:t>- </a:t>
          </a:r>
          <a:r>
            <a:rPr lang="es-VE" sz="1800" dirty="0" err="1" smtClean="0"/>
            <a:t>Wilk</a:t>
          </a:r>
          <a:endParaRPr lang="es-VE" sz="1800" dirty="0"/>
        </a:p>
      </dgm:t>
    </dgm:pt>
    <dgm:pt modelId="{3AB15BA8-5C6F-42A5-9FE9-11FCB6F7F80E}" type="parTrans" cxnId="{AFCEABF7-0BCA-46FF-A265-0D47F6300FCD}">
      <dgm:prSet/>
      <dgm:spPr/>
      <dgm:t>
        <a:bodyPr/>
        <a:lstStyle/>
        <a:p>
          <a:endParaRPr lang="es-VE" sz="1800"/>
        </a:p>
      </dgm:t>
    </dgm:pt>
    <dgm:pt modelId="{12F661EF-A52D-49B5-9104-87158B1E342B}" type="sibTrans" cxnId="{AFCEABF7-0BCA-46FF-A265-0D47F6300FCD}">
      <dgm:prSet custT="1"/>
      <dgm:spPr/>
      <dgm:t>
        <a:bodyPr/>
        <a:lstStyle/>
        <a:p>
          <a:endParaRPr lang="es-VE" sz="1800"/>
        </a:p>
      </dgm:t>
    </dgm:pt>
    <dgm:pt modelId="{804847AB-389B-4978-994A-FF57B697E8CF}">
      <dgm:prSet phldrT="[Texto]" custT="1"/>
      <dgm:spPr/>
      <dgm:t>
        <a:bodyPr/>
        <a:lstStyle/>
        <a:p>
          <a:r>
            <a:rPr lang="es-VE" sz="1800" dirty="0" smtClean="0"/>
            <a:t>Datos cuantitativos con distribuciones normales: media ± desviación estándar</a:t>
          </a:r>
          <a:endParaRPr lang="es-VE" sz="1800" dirty="0"/>
        </a:p>
      </dgm:t>
    </dgm:pt>
    <dgm:pt modelId="{FD1C0176-1B3E-4BED-B8AE-B757B617C885}" type="parTrans" cxnId="{4CBC6529-B286-4F38-9BD7-6B094EF0A6F8}">
      <dgm:prSet/>
      <dgm:spPr/>
      <dgm:t>
        <a:bodyPr/>
        <a:lstStyle/>
        <a:p>
          <a:endParaRPr lang="es-VE" sz="1800"/>
        </a:p>
      </dgm:t>
    </dgm:pt>
    <dgm:pt modelId="{D0C89DF9-B936-4E91-9677-E2D255AE360D}" type="sibTrans" cxnId="{4CBC6529-B286-4F38-9BD7-6B094EF0A6F8}">
      <dgm:prSet custT="1"/>
      <dgm:spPr/>
      <dgm:t>
        <a:bodyPr/>
        <a:lstStyle/>
        <a:p>
          <a:endParaRPr lang="es-VE" sz="1800"/>
        </a:p>
      </dgm:t>
    </dgm:pt>
    <dgm:pt modelId="{0597685A-F016-4FDE-8897-8035FC615C31}">
      <dgm:prSet phldrT="[Texto]" custT="1"/>
      <dgm:spPr/>
      <dgm:t>
        <a:bodyPr/>
        <a:lstStyle/>
        <a:p>
          <a:r>
            <a:rPr lang="es-VE" sz="1800" dirty="0" smtClean="0"/>
            <a:t>Datos cualitativos se presentan como números y porcentajes. </a:t>
          </a:r>
          <a:endParaRPr lang="es-VE" sz="1800" dirty="0"/>
        </a:p>
      </dgm:t>
    </dgm:pt>
    <dgm:pt modelId="{12E4BC68-EF38-4D24-A746-446BBDDDCF80}" type="parTrans" cxnId="{32EACB28-CF20-4603-8B5B-79684800C7F4}">
      <dgm:prSet/>
      <dgm:spPr/>
      <dgm:t>
        <a:bodyPr/>
        <a:lstStyle/>
        <a:p>
          <a:endParaRPr lang="es-VE" sz="1800"/>
        </a:p>
      </dgm:t>
    </dgm:pt>
    <dgm:pt modelId="{F0D39221-E546-48F8-91F7-54741A8E8663}" type="sibTrans" cxnId="{32EACB28-CF20-4603-8B5B-79684800C7F4}">
      <dgm:prSet custT="1"/>
      <dgm:spPr/>
      <dgm:t>
        <a:bodyPr/>
        <a:lstStyle/>
        <a:p>
          <a:endParaRPr lang="es-VE" sz="1800"/>
        </a:p>
      </dgm:t>
    </dgm:pt>
    <dgm:pt modelId="{797C8397-CF87-4589-B598-839E2506125C}">
      <dgm:prSet phldrT="[Texto]" custT="1"/>
      <dgm:spPr/>
      <dgm:t>
        <a:bodyPr/>
        <a:lstStyle/>
        <a:p>
          <a:r>
            <a:rPr lang="es-VE" sz="1800" dirty="0" smtClean="0"/>
            <a:t>Prueba T pareada de </a:t>
          </a:r>
          <a:r>
            <a:rPr lang="es-VE" sz="1800" dirty="0" err="1" smtClean="0"/>
            <a:t>Student</a:t>
          </a:r>
          <a:r>
            <a:rPr lang="es-VE" sz="1800" dirty="0" smtClean="0"/>
            <a:t>: cambios en los grupos de estudio</a:t>
          </a:r>
          <a:endParaRPr lang="es-VE" sz="1800" dirty="0"/>
        </a:p>
      </dgm:t>
    </dgm:pt>
    <dgm:pt modelId="{ADAF9692-65DA-47DA-B31C-F5C546A6D935}" type="parTrans" cxnId="{99C75F8F-7CF9-4683-A30E-D9F0539DB458}">
      <dgm:prSet/>
      <dgm:spPr/>
      <dgm:t>
        <a:bodyPr/>
        <a:lstStyle/>
        <a:p>
          <a:endParaRPr lang="es-VE" sz="1800"/>
        </a:p>
      </dgm:t>
    </dgm:pt>
    <dgm:pt modelId="{89447F6C-5160-4815-B713-279786FE55ED}" type="sibTrans" cxnId="{99C75F8F-7CF9-4683-A30E-D9F0539DB458}">
      <dgm:prSet custT="1"/>
      <dgm:spPr/>
      <dgm:t>
        <a:bodyPr/>
        <a:lstStyle/>
        <a:p>
          <a:endParaRPr lang="es-VE" sz="1800"/>
        </a:p>
      </dgm:t>
    </dgm:pt>
    <dgm:pt modelId="{3015EA48-ADD7-4D6F-9889-9EDAF4FF9D53}">
      <dgm:prSet phldrT="[Texto]" custT="1"/>
      <dgm:spPr/>
      <dgm:t>
        <a:bodyPr/>
        <a:lstStyle/>
        <a:p>
          <a:r>
            <a:rPr lang="es-VE" sz="1800" dirty="0" smtClean="0"/>
            <a:t>Relaciones entre las variables fueron probadas por el análisis de correlación de Pearson</a:t>
          </a:r>
          <a:endParaRPr lang="es-VE" sz="1800" dirty="0"/>
        </a:p>
      </dgm:t>
    </dgm:pt>
    <dgm:pt modelId="{8C9596A7-1DB8-4AE4-AA76-CAEFDCEC3AF2}" type="parTrans" cxnId="{9C3929F2-1617-4353-960C-CF4888FBC2A3}">
      <dgm:prSet/>
      <dgm:spPr/>
      <dgm:t>
        <a:bodyPr/>
        <a:lstStyle/>
        <a:p>
          <a:endParaRPr lang="es-VE" sz="1800"/>
        </a:p>
      </dgm:t>
    </dgm:pt>
    <dgm:pt modelId="{D333C8FD-73A3-4C0C-ADFD-55BB8A12DB2D}" type="sibTrans" cxnId="{9C3929F2-1617-4353-960C-CF4888FBC2A3}">
      <dgm:prSet custT="1"/>
      <dgm:spPr/>
      <dgm:t>
        <a:bodyPr/>
        <a:lstStyle/>
        <a:p>
          <a:endParaRPr lang="es-VE" sz="1800"/>
        </a:p>
      </dgm:t>
    </dgm:pt>
    <dgm:pt modelId="{1238F9EE-25C5-4697-A058-1626B39F5598}">
      <dgm:prSet phldrT="[Texto]" custT="1"/>
      <dgm:spPr/>
      <dgm:t>
        <a:bodyPr/>
        <a:lstStyle/>
        <a:p>
          <a:r>
            <a:rPr lang="es-VE" sz="1800" dirty="0" smtClean="0"/>
            <a:t>Sin distribuciones normales como valores medianos (mínimo-máximo).</a:t>
          </a:r>
          <a:endParaRPr lang="es-VE" sz="1800" dirty="0"/>
        </a:p>
      </dgm:t>
    </dgm:pt>
    <dgm:pt modelId="{A723651A-6D80-4C1D-8398-AD54CC67E41B}" type="parTrans" cxnId="{832597DA-8CEB-46B0-9F8E-B12D02417BC3}">
      <dgm:prSet/>
      <dgm:spPr/>
      <dgm:t>
        <a:bodyPr/>
        <a:lstStyle/>
        <a:p>
          <a:endParaRPr lang="es-VE" sz="1800"/>
        </a:p>
      </dgm:t>
    </dgm:pt>
    <dgm:pt modelId="{F2E4F847-9B95-4C7A-B344-739C0F4A77F6}" type="sibTrans" cxnId="{832597DA-8CEB-46B0-9F8E-B12D02417BC3}">
      <dgm:prSet custT="1"/>
      <dgm:spPr/>
      <dgm:t>
        <a:bodyPr/>
        <a:lstStyle/>
        <a:p>
          <a:endParaRPr lang="es-VE" sz="1800"/>
        </a:p>
      </dgm:t>
    </dgm:pt>
    <dgm:pt modelId="{E47BA3BC-D646-49F5-A72F-3090B1B9296A}">
      <dgm:prSet phldrT="[Texto]" custT="1"/>
      <dgm:spPr/>
      <dgm:t>
        <a:bodyPr/>
        <a:lstStyle/>
        <a:p>
          <a:r>
            <a:rPr lang="es-VE" sz="1800" dirty="0" smtClean="0"/>
            <a:t>El nivel de significancia estadística se estableció a un valor de p inferior a 0.05</a:t>
          </a:r>
          <a:endParaRPr lang="es-VE" sz="1800" dirty="0"/>
        </a:p>
      </dgm:t>
    </dgm:pt>
    <dgm:pt modelId="{A1E2577A-71E9-49DF-B478-004F7D540CAE}" type="parTrans" cxnId="{E017C32D-7F47-45F6-A290-FFFDA863BDDD}">
      <dgm:prSet/>
      <dgm:spPr/>
      <dgm:t>
        <a:bodyPr/>
        <a:lstStyle/>
        <a:p>
          <a:endParaRPr lang="es-VE" sz="1800"/>
        </a:p>
      </dgm:t>
    </dgm:pt>
    <dgm:pt modelId="{372B4613-7952-4B03-8FE7-AFCDFD9A50D3}" type="sibTrans" cxnId="{E017C32D-7F47-45F6-A290-FFFDA863BDDD}">
      <dgm:prSet/>
      <dgm:spPr/>
      <dgm:t>
        <a:bodyPr/>
        <a:lstStyle/>
        <a:p>
          <a:endParaRPr lang="es-VE" sz="1800"/>
        </a:p>
      </dgm:t>
    </dgm:pt>
    <dgm:pt modelId="{225D4209-9B07-4574-8533-2F7C931C09AA}" type="pres">
      <dgm:prSet presAssocID="{3CA5CD5D-B371-4B2A-971E-A65FAB45E722}" presName="diagram" presStyleCnt="0">
        <dgm:presLayoutVars>
          <dgm:dir/>
          <dgm:resizeHandles val="exact"/>
        </dgm:presLayoutVars>
      </dgm:prSet>
      <dgm:spPr/>
      <dgm:t>
        <a:bodyPr/>
        <a:lstStyle/>
        <a:p>
          <a:endParaRPr lang="es-VE"/>
        </a:p>
      </dgm:t>
    </dgm:pt>
    <dgm:pt modelId="{8555D855-4C09-4E00-92B5-F591603F71F6}" type="pres">
      <dgm:prSet presAssocID="{31D34A9E-F1AA-4CDA-B081-A3844653633A}" presName="node" presStyleLbl="node1" presStyleIdx="0" presStyleCnt="7">
        <dgm:presLayoutVars>
          <dgm:bulletEnabled val="1"/>
        </dgm:presLayoutVars>
      </dgm:prSet>
      <dgm:spPr/>
      <dgm:t>
        <a:bodyPr/>
        <a:lstStyle/>
        <a:p>
          <a:endParaRPr lang="es-VE"/>
        </a:p>
      </dgm:t>
    </dgm:pt>
    <dgm:pt modelId="{98569E1D-9B5D-4EF8-A616-600D4CCD2BD5}" type="pres">
      <dgm:prSet presAssocID="{12F661EF-A52D-49B5-9104-87158B1E342B}" presName="sibTrans" presStyleLbl="sibTrans2D1" presStyleIdx="0" presStyleCnt="6"/>
      <dgm:spPr/>
      <dgm:t>
        <a:bodyPr/>
        <a:lstStyle/>
        <a:p>
          <a:endParaRPr lang="es-VE"/>
        </a:p>
      </dgm:t>
    </dgm:pt>
    <dgm:pt modelId="{8B154CD6-1F85-4FEF-B710-63473FB8764D}" type="pres">
      <dgm:prSet presAssocID="{12F661EF-A52D-49B5-9104-87158B1E342B}" presName="connectorText" presStyleLbl="sibTrans2D1" presStyleIdx="0" presStyleCnt="6"/>
      <dgm:spPr/>
      <dgm:t>
        <a:bodyPr/>
        <a:lstStyle/>
        <a:p>
          <a:endParaRPr lang="es-VE"/>
        </a:p>
      </dgm:t>
    </dgm:pt>
    <dgm:pt modelId="{54B1CB41-767A-4BEC-8BBF-8E30A75B43B0}" type="pres">
      <dgm:prSet presAssocID="{804847AB-389B-4978-994A-FF57B697E8CF}" presName="node" presStyleLbl="node1" presStyleIdx="1" presStyleCnt="7">
        <dgm:presLayoutVars>
          <dgm:bulletEnabled val="1"/>
        </dgm:presLayoutVars>
      </dgm:prSet>
      <dgm:spPr/>
      <dgm:t>
        <a:bodyPr/>
        <a:lstStyle/>
        <a:p>
          <a:endParaRPr lang="es-VE"/>
        </a:p>
      </dgm:t>
    </dgm:pt>
    <dgm:pt modelId="{0D04371E-BDD5-4999-9CAA-7F6780CBE782}" type="pres">
      <dgm:prSet presAssocID="{D0C89DF9-B936-4E91-9677-E2D255AE360D}" presName="sibTrans" presStyleLbl="sibTrans2D1" presStyleIdx="1" presStyleCnt="6"/>
      <dgm:spPr/>
      <dgm:t>
        <a:bodyPr/>
        <a:lstStyle/>
        <a:p>
          <a:endParaRPr lang="es-VE"/>
        </a:p>
      </dgm:t>
    </dgm:pt>
    <dgm:pt modelId="{168A31BE-C320-4540-8AF1-7736D001CC73}" type="pres">
      <dgm:prSet presAssocID="{D0C89DF9-B936-4E91-9677-E2D255AE360D}" presName="connectorText" presStyleLbl="sibTrans2D1" presStyleIdx="1" presStyleCnt="6"/>
      <dgm:spPr/>
      <dgm:t>
        <a:bodyPr/>
        <a:lstStyle/>
        <a:p>
          <a:endParaRPr lang="es-VE"/>
        </a:p>
      </dgm:t>
    </dgm:pt>
    <dgm:pt modelId="{307D39EC-F315-4C4C-BDFC-854AA670651A}" type="pres">
      <dgm:prSet presAssocID="{1238F9EE-25C5-4697-A058-1626B39F5598}" presName="node" presStyleLbl="node1" presStyleIdx="2" presStyleCnt="7">
        <dgm:presLayoutVars>
          <dgm:bulletEnabled val="1"/>
        </dgm:presLayoutVars>
      </dgm:prSet>
      <dgm:spPr/>
      <dgm:t>
        <a:bodyPr/>
        <a:lstStyle/>
        <a:p>
          <a:endParaRPr lang="es-VE"/>
        </a:p>
      </dgm:t>
    </dgm:pt>
    <dgm:pt modelId="{7C149655-6FC2-4AE4-A596-BD3531D89BA2}" type="pres">
      <dgm:prSet presAssocID="{F2E4F847-9B95-4C7A-B344-739C0F4A77F6}" presName="sibTrans" presStyleLbl="sibTrans2D1" presStyleIdx="2" presStyleCnt="6"/>
      <dgm:spPr/>
      <dgm:t>
        <a:bodyPr/>
        <a:lstStyle/>
        <a:p>
          <a:endParaRPr lang="es-VE"/>
        </a:p>
      </dgm:t>
    </dgm:pt>
    <dgm:pt modelId="{453F77FE-74CB-4DA4-A181-F456B029F6FB}" type="pres">
      <dgm:prSet presAssocID="{F2E4F847-9B95-4C7A-B344-739C0F4A77F6}" presName="connectorText" presStyleLbl="sibTrans2D1" presStyleIdx="2" presStyleCnt="6"/>
      <dgm:spPr/>
      <dgm:t>
        <a:bodyPr/>
        <a:lstStyle/>
        <a:p>
          <a:endParaRPr lang="es-VE"/>
        </a:p>
      </dgm:t>
    </dgm:pt>
    <dgm:pt modelId="{04053836-FE34-427B-98AF-E690B5E2F3E6}" type="pres">
      <dgm:prSet presAssocID="{0597685A-F016-4FDE-8897-8035FC615C31}" presName="node" presStyleLbl="node1" presStyleIdx="3" presStyleCnt="7">
        <dgm:presLayoutVars>
          <dgm:bulletEnabled val="1"/>
        </dgm:presLayoutVars>
      </dgm:prSet>
      <dgm:spPr/>
      <dgm:t>
        <a:bodyPr/>
        <a:lstStyle/>
        <a:p>
          <a:endParaRPr lang="es-VE"/>
        </a:p>
      </dgm:t>
    </dgm:pt>
    <dgm:pt modelId="{4BF4EF1B-694A-4AE7-8478-990A2232ABAE}" type="pres">
      <dgm:prSet presAssocID="{F0D39221-E546-48F8-91F7-54741A8E8663}" presName="sibTrans" presStyleLbl="sibTrans2D1" presStyleIdx="3" presStyleCnt="6"/>
      <dgm:spPr/>
      <dgm:t>
        <a:bodyPr/>
        <a:lstStyle/>
        <a:p>
          <a:endParaRPr lang="es-VE"/>
        </a:p>
      </dgm:t>
    </dgm:pt>
    <dgm:pt modelId="{99849A72-01DA-42E9-8FAF-C76781FB60C8}" type="pres">
      <dgm:prSet presAssocID="{F0D39221-E546-48F8-91F7-54741A8E8663}" presName="connectorText" presStyleLbl="sibTrans2D1" presStyleIdx="3" presStyleCnt="6"/>
      <dgm:spPr/>
      <dgm:t>
        <a:bodyPr/>
        <a:lstStyle/>
        <a:p>
          <a:endParaRPr lang="es-VE"/>
        </a:p>
      </dgm:t>
    </dgm:pt>
    <dgm:pt modelId="{AC2ACD2C-27C1-4AA4-BB3F-1544E6437EBE}" type="pres">
      <dgm:prSet presAssocID="{797C8397-CF87-4589-B598-839E2506125C}" presName="node" presStyleLbl="node1" presStyleIdx="4" presStyleCnt="7">
        <dgm:presLayoutVars>
          <dgm:bulletEnabled val="1"/>
        </dgm:presLayoutVars>
      </dgm:prSet>
      <dgm:spPr/>
      <dgm:t>
        <a:bodyPr/>
        <a:lstStyle/>
        <a:p>
          <a:endParaRPr lang="es-VE"/>
        </a:p>
      </dgm:t>
    </dgm:pt>
    <dgm:pt modelId="{0EE0D3EB-0768-40C0-A162-0908464FF43D}" type="pres">
      <dgm:prSet presAssocID="{89447F6C-5160-4815-B713-279786FE55ED}" presName="sibTrans" presStyleLbl="sibTrans2D1" presStyleIdx="4" presStyleCnt="6"/>
      <dgm:spPr/>
      <dgm:t>
        <a:bodyPr/>
        <a:lstStyle/>
        <a:p>
          <a:endParaRPr lang="es-VE"/>
        </a:p>
      </dgm:t>
    </dgm:pt>
    <dgm:pt modelId="{940992E0-8CAC-41DC-B034-2A35002FB492}" type="pres">
      <dgm:prSet presAssocID="{89447F6C-5160-4815-B713-279786FE55ED}" presName="connectorText" presStyleLbl="sibTrans2D1" presStyleIdx="4" presStyleCnt="6"/>
      <dgm:spPr/>
      <dgm:t>
        <a:bodyPr/>
        <a:lstStyle/>
        <a:p>
          <a:endParaRPr lang="es-VE"/>
        </a:p>
      </dgm:t>
    </dgm:pt>
    <dgm:pt modelId="{3B9C1CC4-721D-497B-A754-399DCE593480}" type="pres">
      <dgm:prSet presAssocID="{3015EA48-ADD7-4D6F-9889-9EDAF4FF9D53}" presName="node" presStyleLbl="node1" presStyleIdx="5" presStyleCnt="7">
        <dgm:presLayoutVars>
          <dgm:bulletEnabled val="1"/>
        </dgm:presLayoutVars>
      </dgm:prSet>
      <dgm:spPr/>
      <dgm:t>
        <a:bodyPr/>
        <a:lstStyle/>
        <a:p>
          <a:endParaRPr lang="es-VE"/>
        </a:p>
      </dgm:t>
    </dgm:pt>
    <dgm:pt modelId="{E8F62689-1C1E-4D27-B594-F7463F47ECB8}" type="pres">
      <dgm:prSet presAssocID="{D333C8FD-73A3-4C0C-ADFD-55BB8A12DB2D}" presName="sibTrans" presStyleLbl="sibTrans2D1" presStyleIdx="5" presStyleCnt="6"/>
      <dgm:spPr/>
      <dgm:t>
        <a:bodyPr/>
        <a:lstStyle/>
        <a:p>
          <a:endParaRPr lang="es-VE"/>
        </a:p>
      </dgm:t>
    </dgm:pt>
    <dgm:pt modelId="{FD189873-4D5A-444E-957C-E06373368420}" type="pres">
      <dgm:prSet presAssocID="{D333C8FD-73A3-4C0C-ADFD-55BB8A12DB2D}" presName="connectorText" presStyleLbl="sibTrans2D1" presStyleIdx="5" presStyleCnt="6"/>
      <dgm:spPr/>
      <dgm:t>
        <a:bodyPr/>
        <a:lstStyle/>
        <a:p>
          <a:endParaRPr lang="es-VE"/>
        </a:p>
      </dgm:t>
    </dgm:pt>
    <dgm:pt modelId="{1900F43C-8E60-4AB8-ACFF-05E4408B3ABD}" type="pres">
      <dgm:prSet presAssocID="{E47BA3BC-D646-49F5-A72F-3090B1B9296A}" presName="node" presStyleLbl="node1" presStyleIdx="6" presStyleCnt="7">
        <dgm:presLayoutVars>
          <dgm:bulletEnabled val="1"/>
        </dgm:presLayoutVars>
      </dgm:prSet>
      <dgm:spPr/>
      <dgm:t>
        <a:bodyPr/>
        <a:lstStyle/>
        <a:p>
          <a:endParaRPr lang="es-VE"/>
        </a:p>
      </dgm:t>
    </dgm:pt>
  </dgm:ptLst>
  <dgm:cxnLst>
    <dgm:cxn modelId="{C782F4E3-63D2-4F0E-A302-3A1F83679C46}" type="presOf" srcId="{D333C8FD-73A3-4C0C-ADFD-55BB8A12DB2D}" destId="{E8F62689-1C1E-4D27-B594-F7463F47ECB8}" srcOrd="0" destOrd="0" presId="urn:microsoft.com/office/officeart/2005/8/layout/process5"/>
    <dgm:cxn modelId="{F1EA88CF-3D45-4CC9-9A83-3EBD83BD30B6}" type="presOf" srcId="{804847AB-389B-4978-994A-FF57B697E8CF}" destId="{54B1CB41-767A-4BEC-8BBF-8E30A75B43B0}" srcOrd="0" destOrd="0" presId="urn:microsoft.com/office/officeart/2005/8/layout/process5"/>
    <dgm:cxn modelId="{09F2D830-CAF3-49D1-9278-63D8FE56A717}" type="presOf" srcId="{F0D39221-E546-48F8-91F7-54741A8E8663}" destId="{4BF4EF1B-694A-4AE7-8478-990A2232ABAE}" srcOrd="0" destOrd="0" presId="urn:microsoft.com/office/officeart/2005/8/layout/process5"/>
    <dgm:cxn modelId="{9C3929F2-1617-4353-960C-CF4888FBC2A3}" srcId="{3CA5CD5D-B371-4B2A-971E-A65FAB45E722}" destId="{3015EA48-ADD7-4D6F-9889-9EDAF4FF9D53}" srcOrd="5" destOrd="0" parTransId="{8C9596A7-1DB8-4AE4-AA76-CAEFDCEC3AF2}" sibTransId="{D333C8FD-73A3-4C0C-ADFD-55BB8A12DB2D}"/>
    <dgm:cxn modelId="{832597DA-8CEB-46B0-9F8E-B12D02417BC3}" srcId="{3CA5CD5D-B371-4B2A-971E-A65FAB45E722}" destId="{1238F9EE-25C5-4697-A058-1626B39F5598}" srcOrd="2" destOrd="0" parTransId="{A723651A-6D80-4C1D-8398-AD54CC67E41B}" sibTransId="{F2E4F847-9B95-4C7A-B344-739C0F4A77F6}"/>
    <dgm:cxn modelId="{8A362344-E4EC-4E68-B197-DA016FB3A20C}" type="presOf" srcId="{D0C89DF9-B936-4E91-9677-E2D255AE360D}" destId="{168A31BE-C320-4540-8AF1-7736D001CC73}" srcOrd="1" destOrd="0" presId="urn:microsoft.com/office/officeart/2005/8/layout/process5"/>
    <dgm:cxn modelId="{5B093CDE-486C-414A-8CF9-EFD72573F387}" type="presOf" srcId="{0597685A-F016-4FDE-8897-8035FC615C31}" destId="{04053836-FE34-427B-98AF-E690B5E2F3E6}" srcOrd="0" destOrd="0" presId="urn:microsoft.com/office/officeart/2005/8/layout/process5"/>
    <dgm:cxn modelId="{B3416F47-F2DA-47DD-B367-C3093BDC2429}" type="presOf" srcId="{89447F6C-5160-4815-B713-279786FE55ED}" destId="{0EE0D3EB-0768-40C0-A162-0908464FF43D}" srcOrd="0" destOrd="0" presId="urn:microsoft.com/office/officeart/2005/8/layout/process5"/>
    <dgm:cxn modelId="{32EACB28-CF20-4603-8B5B-79684800C7F4}" srcId="{3CA5CD5D-B371-4B2A-971E-A65FAB45E722}" destId="{0597685A-F016-4FDE-8897-8035FC615C31}" srcOrd="3" destOrd="0" parTransId="{12E4BC68-EF38-4D24-A746-446BBDDDCF80}" sibTransId="{F0D39221-E546-48F8-91F7-54741A8E8663}"/>
    <dgm:cxn modelId="{52C6A3A1-30E0-45FE-B935-8E65CC314068}" type="presOf" srcId="{F0D39221-E546-48F8-91F7-54741A8E8663}" destId="{99849A72-01DA-42E9-8FAF-C76781FB60C8}" srcOrd="1" destOrd="0" presId="urn:microsoft.com/office/officeart/2005/8/layout/process5"/>
    <dgm:cxn modelId="{FAFA14F6-B909-4E1D-8F4A-26CA29931DBE}" type="presOf" srcId="{12F661EF-A52D-49B5-9104-87158B1E342B}" destId="{8B154CD6-1F85-4FEF-B710-63473FB8764D}" srcOrd="1" destOrd="0" presId="urn:microsoft.com/office/officeart/2005/8/layout/process5"/>
    <dgm:cxn modelId="{D8B6EBDD-54EB-4B58-92BB-E30753091D9A}" type="presOf" srcId="{89447F6C-5160-4815-B713-279786FE55ED}" destId="{940992E0-8CAC-41DC-B034-2A35002FB492}" srcOrd="1" destOrd="0" presId="urn:microsoft.com/office/officeart/2005/8/layout/process5"/>
    <dgm:cxn modelId="{33CC522E-DCEB-4EC2-860A-D6CB9F9D3708}" type="presOf" srcId="{1238F9EE-25C5-4697-A058-1626B39F5598}" destId="{307D39EC-F315-4C4C-BDFC-854AA670651A}" srcOrd="0" destOrd="0" presId="urn:microsoft.com/office/officeart/2005/8/layout/process5"/>
    <dgm:cxn modelId="{790B7715-C5D3-489C-B19E-67B40F347014}" type="presOf" srcId="{797C8397-CF87-4589-B598-839E2506125C}" destId="{AC2ACD2C-27C1-4AA4-BB3F-1544E6437EBE}" srcOrd="0" destOrd="0" presId="urn:microsoft.com/office/officeart/2005/8/layout/process5"/>
    <dgm:cxn modelId="{E017C32D-7F47-45F6-A290-FFFDA863BDDD}" srcId="{3CA5CD5D-B371-4B2A-971E-A65FAB45E722}" destId="{E47BA3BC-D646-49F5-A72F-3090B1B9296A}" srcOrd="6" destOrd="0" parTransId="{A1E2577A-71E9-49DF-B478-004F7D540CAE}" sibTransId="{372B4613-7952-4B03-8FE7-AFCDFD9A50D3}"/>
    <dgm:cxn modelId="{2BA219FE-1680-4839-8CE4-50BA50039708}" type="presOf" srcId="{31D34A9E-F1AA-4CDA-B081-A3844653633A}" destId="{8555D855-4C09-4E00-92B5-F591603F71F6}" srcOrd="0" destOrd="0" presId="urn:microsoft.com/office/officeart/2005/8/layout/process5"/>
    <dgm:cxn modelId="{926A20B6-C88E-418D-87BC-9984FC40979D}" type="presOf" srcId="{D333C8FD-73A3-4C0C-ADFD-55BB8A12DB2D}" destId="{FD189873-4D5A-444E-957C-E06373368420}" srcOrd="1" destOrd="0" presId="urn:microsoft.com/office/officeart/2005/8/layout/process5"/>
    <dgm:cxn modelId="{AFCEABF7-0BCA-46FF-A265-0D47F6300FCD}" srcId="{3CA5CD5D-B371-4B2A-971E-A65FAB45E722}" destId="{31D34A9E-F1AA-4CDA-B081-A3844653633A}" srcOrd="0" destOrd="0" parTransId="{3AB15BA8-5C6F-42A5-9FE9-11FCB6F7F80E}" sibTransId="{12F661EF-A52D-49B5-9104-87158B1E342B}"/>
    <dgm:cxn modelId="{4CBC6529-B286-4F38-9BD7-6B094EF0A6F8}" srcId="{3CA5CD5D-B371-4B2A-971E-A65FAB45E722}" destId="{804847AB-389B-4978-994A-FF57B697E8CF}" srcOrd="1" destOrd="0" parTransId="{FD1C0176-1B3E-4BED-B8AE-B757B617C885}" sibTransId="{D0C89DF9-B936-4E91-9677-E2D255AE360D}"/>
    <dgm:cxn modelId="{A6434A6F-0378-4EE5-9BE8-1D580983058F}" type="presOf" srcId="{F2E4F847-9B95-4C7A-B344-739C0F4A77F6}" destId="{7C149655-6FC2-4AE4-A596-BD3531D89BA2}" srcOrd="0" destOrd="0" presId="urn:microsoft.com/office/officeart/2005/8/layout/process5"/>
    <dgm:cxn modelId="{1B4BBA45-07F1-491E-B88B-29C213F6CEF5}" type="presOf" srcId="{D0C89DF9-B936-4E91-9677-E2D255AE360D}" destId="{0D04371E-BDD5-4999-9CAA-7F6780CBE782}" srcOrd="0" destOrd="0" presId="urn:microsoft.com/office/officeart/2005/8/layout/process5"/>
    <dgm:cxn modelId="{50EB7D87-CF05-463E-B7A3-8C9252200F9D}" type="presOf" srcId="{E47BA3BC-D646-49F5-A72F-3090B1B9296A}" destId="{1900F43C-8E60-4AB8-ACFF-05E4408B3ABD}" srcOrd="0" destOrd="0" presId="urn:microsoft.com/office/officeart/2005/8/layout/process5"/>
    <dgm:cxn modelId="{71EBCBC0-166A-4BB1-9E74-36DB9757F4BB}" type="presOf" srcId="{3015EA48-ADD7-4D6F-9889-9EDAF4FF9D53}" destId="{3B9C1CC4-721D-497B-A754-399DCE593480}" srcOrd="0" destOrd="0" presId="urn:microsoft.com/office/officeart/2005/8/layout/process5"/>
    <dgm:cxn modelId="{C41222AE-13D7-4719-8A8A-720F224A642F}" type="presOf" srcId="{F2E4F847-9B95-4C7A-B344-739C0F4A77F6}" destId="{453F77FE-74CB-4DA4-A181-F456B029F6FB}" srcOrd="1" destOrd="0" presId="urn:microsoft.com/office/officeart/2005/8/layout/process5"/>
    <dgm:cxn modelId="{99C75F8F-7CF9-4683-A30E-D9F0539DB458}" srcId="{3CA5CD5D-B371-4B2A-971E-A65FAB45E722}" destId="{797C8397-CF87-4589-B598-839E2506125C}" srcOrd="4" destOrd="0" parTransId="{ADAF9692-65DA-47DA-B31C-F5C546A6D935}" sibTransId="{89447F6C-5160-4815-B713-279786FE55ED}"/>
    <dgm:cxn modelId="{041AD0BA-9CC9-4978-9290-63547A17E832}" type="presOf" srcId="{3CA5CD5D-B371-4B2A-971E-A65FAB45E722}" destId="{225D4209-9B07-4574-8533-2F7C931C09AA}" srcOrd="0" destOrd="0" presId="urn:microsoft.com/office/officeart/2005/8/layout/process5"/>
    <dgm:cxn modelId="{54280575-0122-4826-BDB2-72BEBA6602FB}" type="presOf" srcId="{12F661EF-A52D-49B5-9104-87158B1E342B}" destId="{98569E1D-9B5D-4EF8-A616-600D4CCD2BD5}" srcOrd="0" destOrd="0" presId="urn:microsoft.com/office/officeart/2005/8/layout/process5"/>
    <dgm:cxn modelId="{EFBA555A-6270-4B56-A371-DF15AD65E0A9}" type="presParOf" srcId="{225D4209-9B07-4574-8533-2F7C931C09AA}" destId="{8555D855-4C09-4E00-92B5-F591603F71F6}" srcOrd="0" destOrd="0" presId="urn:microsoft.com/office/officeart/2005/8/layout/process5"/>
    <dgm:cxn modelId="{7CE720FF-62A4-42A1-8A00-A04C990C92AF}" type="presParOf" srcId="{225D4209-9B07-4574-8533-2F7C931C09AA}" destId="{98569E1D-9B5D-4EF8-A616-600D4CCD2BD5}" srcOrd="1" destOrd="0" presId="urn:microsoft.com/office/officeart/2005/8/layout/process5"/>
    <dgm:cxn modelId="{E32ACBF1-2D3F-4FBD-AB41-837D68CADF95}" type="presParOf" srcId="{98569E1D-9B5D-4EF8-A616-600D4CCD2BD5}" destId="{8B154CD6-1F85-4FEF-B710-63473FB8764D}" srcOrd="0" destOrd="0" presId="urn:microsoft.com/office/officeart/2005/8/layout/process5"/>
    <dgm:cxn modelId="{81A5F444-B415-44A1-8B67-B30ED79D223D}" type="presParOf" srcId="{225D4209-9B07-4574-8533-2F7C931C09AA}" destId="{54B1CB41-767A-4BEC-8BBF-8E30A75B43B0}" srcOrd="2" destOrd="0" presId="urn:microsoft.com/office/officeart/2005/8/layout/process5"/>
    <dgm:cxn modelId="{9290FE78-E216-417F-899E-939B5B4FE761}" type="presParOf" srcId="{225D4209-9B07-4574-8533-2F7C931C09AA}" destId="{0D04371E-BDD5-4999-9CAA-7F6780CBE782}" srcOrd="3" destOrd="0" presId="urn:microsoft.com/office/officeart/2005/8/layout/process5"/>
    <dgm:cxn modelId="{07577803-90C9-44DE-8D0D-86ADE8A5DB24}" type="presParOf" srcId="{0D04371E-BDD5-4999-9CAA-7F6780CBE782}" destId="{168A31BE-C320-4540-8AF1-7736D001CC73}" srcOrd="0" destOrd="0" presId="urn:microsoft.com/office/officeart/2005/8/layout/process5"/>
    <dgm:cxn modelId="{5952486B-A8F2-41B0-BD14-FE8759BC96D3}" type="presParOf" srcId="{225D4209-9B07-4574-8533-2F7C931C09AA}" destId="{307D39EC-F315-4C4C-BDFC-854AA670651A}" srcOrd="4" destOrd="0" presId="urn:microsoft.com/office/officeart/2005/8/layout/process5"/>
    <dgm:cxn modelId="{9CB6A825-F2F5-47F9-BAD1-2D45087A64D8}" type="presParOf" srcId="{225D4209-9B07-4574-8533-2F7C931C09AA}" destId="{7C149655-6FC2-4AE4-A596-BD3531D89BA2}" srcOrd="5" destOrd="0" presId="urn:microsoft.com/office/officeart/2005/8/layout/process5"/>
    <dgm:cxn modelId="{98C8490C-75AD-47BB-9010-8ECF0CAF530E}" type="presParOf" srcId="{7C149655-6FC2-4AE4-A596-BD3531D89BA2}" destId="{453F77FE-74CB-4DA4-A181-F456B029F6FB}" srcOrd="0" destOrd="0" presId="urn:microsoft.com/office/officeart/2005/8/layout/process5"/>
    <dgm:cxn modelId="{3EE046BF-C97F-4147-8A31-4BB2AB7929FD}" type="presParOf" srcId="{225D4209-9B07-4574-8533-2F7C931C09AA}" destId="{04053836-FE34-427B-98AF-E690B5E2F3E6}" srcOrd="6" destOrd="0" presId="urn:microsoft.com/office/officeart/2005/8/layout/process5"/>
    <dgm:cxn modelId="{A5C88DF6-EECF-4721-B1BB-752738415C09}" type="presParOf" srcId="{225D4209-9B07-4574-8533-2F7C931C09AA}" destId="{4BF4EF1B-694A-4AE7-8478-990A2232ABAE}" srcOrd="7" destOrd="0" presId="urn:microsoft.com/office/officeart/2005/8/layout/process5"/>
    <dgm:cxn modelId="{3A0E99BF-3B62-451A-8FA8-65E4DFC8DB18}" type="presParOf" srcId="{4BF4EF1B-694A-4AE7-8478-990A2232ABAE}" destId="{99849A72-01DA-42E9-8FAF-C76781FB60C8}" srcOrd="0" destOrd="0" presId="urn:microsoft.com/office/officeart/2005/8/layout/process5"/>
    <dgm:cxn modelId="{93BB8F3F-8B88-4BAA-859B-722CFB6188EA}" type="presParOf" srcId="{225D4209-9B07-4574-8533-2F7C931C09AA}" destId="{AC2ACD2C-27C1-4AA4-BB3F-1544E6437EBE}" srcOrd="8" destOrd="0" presId="urn:microsoft.com/office/officeart/2005/8/layout/process5"/>
    <dgm:cxn modelId="{EAB01BD7-93D9-4564-AC7A-F7262A5D612E}" type="presParOf" srcId="{225D4209-9B07-4574-8533-2F7C931C09AA}" destId="{0EE0D3EB-0768-40C0-A162-0908464FF43D}" srcOrd="9" destOrd="0" presId="urn:microsoft.com/office/officeart/2005/8/layout/process5"/>
    <dgm:cxn modelId="{3E716F1C-7CD9-4A7B-A690-965E480B0DB0}" type="presParOf" srcId="{0EE0D3EB-0768-40C0-A162-0908464FF43D}" destId="{940992E0-8CAC-41DC-B034-2A35002FB492}" srcOrd="0" destOrd="0" presId="urn:microsoft.com/office/officeart/2005/8/layout/process5"/>
    <dgm:cxn modelId="{917A60CF-3844-4BE3-82D8-AB35ADE58DE9}" type="presParOf" srcId="{225D4209-9B07-4574-8533-2F7C931C09AA}" destId="{3B9C1CC4-721D-497B-A754-399DCE593480}" srcOrd="10" destOrd="0" presId="urn:microsoft.com/office/officeart/2005/8/layout/process5"/>
    <dgm:cxn modelId="{F0BE0084-3E15-426A-8180-424F1E9552DA}" type="presParOf" srcId="{225D4209-9B07-4574-8533-2F7C931C09AA}" destId="{E8F62689-1C1E-4D27-B594-F7463F47ECB8}" srcOrd="11" destOrd="0" presId="urn:microsoft.com/office/officeart/2005/8/layout/process5"/>
    <dgm:cxn modelId="{54F1B1E5-3286-411E-9199-C5F5AFDE078D}" type="presParOf" srcId="{E8F62689-1C1E-4D27-B594-F7463F47ECB8}" destId="{FD189873-4D5A-444E-957C-E06373368420}" srcOrd="0" destOrd="0" presId="urn:microsoft.com/office/officeart/2005/8/layout/process5"/>
    <dgm:cxn modelId="{6DF5EA31-5E1D-4F86-8C1A-3A562AC55486}" type="presParOf" srcId="{225D4209-9B07-4574-8533-2F7C931C09AA}" destId="{1900F43C-8E60-4AB8-ACFF-05E4408B3ABD}"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B27627-3962-4956-A90B-1E24D909D9F2}" type="doc">
      <dgm:prSet loTypeId="urn:microsoft.com/office/officeart/2005/8/layout/equation1" loCatId="process" qsTypeId="urn:microsoft.com/office/officeart/2005/8/quickstyle/simple2" qsCatId="simple" csTypeId="urn:microsoft.com/office/officeart/2005/8/colors/accent1_1" csCatId="accent1" phldr="1"/>
      <dgm:spPr/>
    </dgm:pt>
    <dgm:pt modelId="{2587BF5E-5492-4BCF-B310-329E47568864}">
      <dgm:prSet phldrT="[Texto]" custT="1"/>
      <dgm:spPr/>
      <dgm:t>
        <a:bodyPr/>
        <a:lstStyle/>
        <a:p>
          <a:r>
            <a:rPr lang="es-VE" sz="1400" dirty="0" smtClean="0"/>
            <a:t>4 pacientes fueron excluidos del estudio</a:t>
          </a:r>
          <a:endParaRPr lang="es-VE" sz="1400" dirty="0"/>
        </a:p>
      </dgm:t>
    </dgm:pt>
    <dgm:pt modelId="{542D04F8-87CD-478F-A9DF-258276A42CBC}" type="parTrans" cxnId="{D00A3FB0-7FF1-4F92-B494-082F07073217}">
      <dgm:prSet/>
      <dgm:spPr/>
      <dgm:t>
        <a:bodyPr/>
        <a:lstStyle/>
        <a:p>
          <a:endParaRPr lang="es-VE" sz="1400"/>
        </a:p>
      </dgm:t>
    </dgm:pt>
    <dgm:pt modelId="{8A7B0CFA-FC38-43A8-B044-A4A81A41791C}" type="sibTrans" cxnId="{D00A3FB0-7FF1-4F92-B494-082F07073217}">
      <dgm:prSet custT="1"/>
      <dgm:spPr/>
      <dgm:t>
        <a:bodyPr/>
        <a:lstStyle/>
        <a:p>
          <a:endParaRPr lang="es-VE" sz="1400"/>
        </a:p>
      </dgm:t>
    </dgm:pt>
    <dgm:pt modelId="{080EA5EB-24D4-43E9-9FBC-DCB0DB9DC4B7}">
      <dgm:prSet phldrT="[Texto]" custT="1"/>
      <dgm:spPr/>
      <dgm:t>
        <a:bodyPr/>
        <a:lstStyle/>
        <a:p>
          <a:r>
            <a:rPr lang="es-VE" sz="1400" dirty="0" smtClean="0"/>
            <a:t>11</a:t>
          </a:r>
          <a:endParaRPr lang="es-VE" sz="1400" dirty="0"/>
        </a:p>
      </dgm:t>
    </dgm:pt>
    <dgm:pt modelId="{23C7176B-0DAB-4374-BCC1-4D3DF111AFDE}" type="parTrans" cxnId="{8D296A79-1A64-4DBA-B17D-104370C3BA6D}">
      <dgm:prSet/>
      <dgm:spPr/>
      <dgm:t>
        <a:bodyPr/>
        <a:lstStyle/>
        <a:p>
          <a:endParaRPr lang="es-VE" sz="1400"/>
        </a:p>
      </dgm:t>
    </dgm:pt>
    <dgm:pt modelId="{DC4FF42B-7806-45FE-8D20-DBC667B99C8A}" type="sibTrans" cxnId="{8D296A79-1A64-4DBA-B17D-104370C3BA6D}">
      <dgm:prSet/>
      <dgm:spPr/>
      <dgm:t>
        <a:bodyPr/>
        <a:lstStyle/>
        <a:p>
          <a:endParaRPr lang="es-VE" sz="1400"/>
        </a:p>
      </dgm:t>
    </dgm:pt>
    <dgm:pt modelId="{DEB82FDA-1EC5-4122-A6BF-819C12D66652}">
      <dgm:prSet custT="1"/>
      <dgm:spPr/>
      <dgm:t>
        <a:bodyPr/>
        <a:lstStyle/>
        <a:p>
          <a:r>
            <a:rPr lang="es-VE" sz="1400" dirty="0" smtClean="0"/>
            <a:t>4 pacientes no asistieron a la evaluación de seguimiento </a:t>
          </a:r>
          <a:endParaRPr lang="es-VE" sz="1400" dirty="0"/>
        </a:p>
      </dgm:t>
    </dgm:pt>
    <dgm:pt modelId="{18C7ED84-7F1B-49E7-86F8-54CB671221B9}" type="parTrans" cxnId="{09B3AD93-852A-41DE-A080-C56C8D783716}">
      <dgm:prSet/>
      <dgm:spPr/>
      <dgm:t>
        <a:bodyPr/>
        <a:lstStyle/>
        <a:p>
          <a:endParaRPr lang="es-VE" sz="1400"/>
        </a:p>
      </dgm:t>
    </dgm:pt>
    <dgm:pt modelId="{141C030B-65F5-4490-AC3F-6F576CAB0ADC}" type="sibTrans" cxnId="{09B3AD93-852A-41DE-A080-C56C8D783716}">
      <dgm:prSet custT="1"/>
      <dgm:spPr/>
      <dgm:t>
        <a:bodyPr/>
        <a:lstStyle/>
        <a:p>
          <a:endParaRPr lang="es-VE" sz="1400"/>
        </a:p>
      </dgm:t>
    </dgm:pt>
    <dgm:pt modelId="{DD1F76AA-4686-40E5-8FA1-2EBE9E11CD29}">
      <dgm:prSet custT="1"/>
      <dgm:spPr/>
      <dgm:t>
        <a:bodyPr/>
        <a:lstStyle/>
        <a:p>
          <a:r>
            <a:rPr lang="es-VE" sz="1400" dirty="0" smtClean="0"/>
            <a:t>3 pacientes sin evidencia de mejoría clínica</a:t>
          </a:r>
          <a:endParaRPr lang="es-VE" sz="1400" dirty="0"/>
        </a:p>
      </dgm:t>
    </dgm:pt>
    <dgm:pt modelId="{9F1389F5-E818-4B27-8537-10E9BA57EE86}" type="parTrans" cxnId="{FDF05272-AA0B-49D6-9BC1-83CEAA730541}">
      <dgm:prSet/>
      <dgm:spPr/>
      <dgm:t>
        <a:bodyPr/>
        <a:lstStyle/>
        <a:p>
          <a:endParaRPr lang="es-VE" sz="1400"/>
        </a:p>
      </dgm:t>
    </dgm:pt>
    <dgm:pt modelId="{0A53671C-1E98-4780-AAE0-50C75388A244}" type="sibTrans" cxnId="{FDF05272-AA0B-49D6-9BC1-83CEAA730541}">
      <dgm:prSet custT="1"/>
      <dgm:spPr/>
      <dgm:t>
        <a:bodyPr/>
        <a:lstStyle/>
        <a:p>
          <a:endParaRPr lang="es-VE" sz="1400"/>
        </a:p>
      </dgm:t>
    </dgm:pt>
    <dgm:pt modelId="{A588990B-FDB9-4A7A-A8FD-04CF491B452E}" type="pres">
      <dgm:prSet presAssocID="{86B27627-3962-4956-A90B-1E24D909D9F2}" presName="linearFlow" presStyleCnt="0">
        <dgm:presLayoutVars>
          <dgm:dir/>
          <dgm:resizeHandles val="exact"/>
        </dgm:presLayoutVars>
      </dgm:prSet>
      <dgm:spPr/>
    </dgm:pt>
    <dgm:pt modelId="{8331D656-F0C7-40A6-8E6D-2FFEBDA2B9C0}" type="pres">
      <dgm:prSet presAssocID="{2587BF5E-5492-4BCF-B310-329E47568864}" presName="node" presStyleLbl="node1" presStyleIdx="0" presStyleCnt="4" custScaleX="97369" custScaleY="104939">
        <dgm:presLayoutVars>
          <dgm:bulletEnabled val="1"/>
        </dgm:presLayoutVars>
      </dgm:prSet>
      <dgm:spPr/>
      <dgm:t>
        <a:bodyPr/>
        <a:lstStyle/>
        <a:p>
          <a:endParaRPr lang="es-VE"/>
        </a:p>
      </dgm:t>
    </dgm:pt>
    <dgm:pt modelId="{E37DBF2A-7CAB-4BF7-A1E2-2B7FAEC7FD3A}" type="pres">
      <dgm:prSet presAssocID="{8A7B0CFA-FC38-43A8-B044-A4A81A41791C}" presName="spacerL" presStyleCnt="0"/>
      <dgm:spPr/>
    </dgm:pt>
    <dgm:pt modelId="{5B095AF2-44E4-45E1-ADF8-A584A9BF5C78}" type="pres">
      <dgm:prSet presAssocID="{8A7B0CFA-FC38-43A8-B044-A4A81A41791C}" presName="sibTrans" presStyleLbl="sibTrans2D1" presStyleIdx="0" presStyleCnt="3"/>
      <dgm:spPr/>
      <dgm:t>
        <a:bodyPr/>
        <a:lstStyle/>
        <a:p>
          <a:endParaRPr lang="es-VE"/>
        </a:p>
      </dgm:t>
    </dgm:pt>
    <dgm:pt modelId="{FEDF1E0E-74B3-48E1-8CC1-3B9F2C74EF86}" type="pres">
      <dgm:prSet presAssocID="{8A7B0CFA-FC38-43A8-B044-A4A81A41791C}" presName="spacerR" presStyleCnt="0"/>
      <dgm:spPr/>
    </dgm:pt>
    <dgm:pt modelId="{F92B93C0-CCE6-47E6-9973-C9D3299212F5}" type="pres">
      <dgm:prSet presAssocID="{DEB82FDA-1EC5-4122-A6BF-819C12D66652}" presName="node" presStyleLbl="node1" presStyleIdx="1" presStyleCnt="4" custScaleX="109038" custScaleY="106390">
        <dgm:presLayoutVars>
          <dgm:bulletEnabled val="1"/>
        </dgm:presLayoutVars>
      </dgm:prSet>
      <dgm:spPr/>
      <dgm:t>
        <a:bodyPr/>
        <a:lstStyle/>
        <a:p>
          <a:endParaRPr lang="es-VE"/>
        </a:p>
      </dgm:t>
    </dgm:pt>
    <dgm:pt modelId="{E4B850A7-C5D9-4846-B129-41828D5C9730}" type="pres">
      <dgm:prSet presAssocID="{141C030B-65F5-4490-AC3F-6F576CAB0ADC}" presName="spacerL" presStyleCnt="0"/>
      <dgm:spPr/>
    </dgm:pt>
    <dgm:pt modelId="{24ED30E9-782E-465F-9EE2-1197630A7100}" type="pres">
      <dgm:prSet presAssocID="{141C030B-65F5-4490-AC3F-6F576CAB0ADC}" presName="sibTrans" presStyleLbl="sibTrans2D1" presStyleIdx="1" presStyleCnt="3"/>
      <dgm:spPr/>
      <dgm:t>
        <a:bodyPr/>
        <a:lstStyle/>
        <a:p>
          <a:endParaRPr lang="es-VE"/>
        </a:p>
      </dgm:t>
    </dgm:pt>
    <dgm:pt modelId="{FCB146E0-EDC3-4C7F-AEDD-DF1AA561146E}" type="pres">
      <dgm:prSet presAssocID="{141C030B-65F5-4490-AC3F-6F576CAB0ADC}" presName="spacerR" presStyleCnt="0"/>
      <dgm:spPr/>
    </dgm:pt>
    <dgm:pt modelId="{1CBDD2A0-BFEA-4DB5-866E-EA578F7B435A}" type="pres">
      <dgm:prSet presAssocID="{DD1F76AA-4686-40E5-8FA1-2EBE9E11CD29}" presName="node" presStyleLbl="node1" presStyleIdx="2" presStyleCnt="4" custScaleX="109299" custScaleY="108050">
        <dgm:presLayoutVars>
          <dgm:bulletEnabled val="1"/>
        </dgm:presLayoutVars>
      </dgm:prSet>
      <dgm:spPr/>
      <dgm:t>
        <a:bodyPr/>
        <a:lstStyle/>
        <a:p>
          <a:endParaRPr lang="es-VE"/>
        </a:p>
      </dgm:t>
    </dgm:pt>
    <dgm:pt modelId="{B205B949-3088-4CC4-BF2D-D8CB806649C3}" type="pres">
      <dgm:prSet presAssocID="{0A53671C-1E98-4780-AAE0-50C75388A244}" presName="spacerL" presStyleCnt="0"/>
      <dgm:spPr/>
    </dgm:pt>
    <dgm:pt modelId="{CB8BEADE-9AFF-440D-9A1D-AB107B295FA7}" type="pres">
      <dgm:prSet presAssocID="{0A53671C-1E98-4780-AAE0-50C75388A244}" presName="sibTrans" presStyleLbl="sibTrans2D1" presStyleIdx="2" presStyleCnt="3"/>
      <dgm:spPr/>
      <dgm:t>
        <a:bodyPr/>
        <a:lstStyle/>
        <a:p>
          <a:endParaRPr lang="es-VE"/>
        </a:p>
      </dgm:t>
    </dgm:pt>
    <dgm:pt modelId="{0607D873-822C-4BF4-9389-FF71BB986426}" type="pres">
      <dgm:prSet presAssocID="{0A53671C-1E98-4780-AAE0-50C75388A244}" presName="spacerR" presStyleCnt="0"/>
      <dgm:spPr/>
    </dgm:pt>
    <dgm:pt modelId="{67803FBD-69C1-4982-8A61-E07FF3F5B0FE}" type="pres">
      <dgm:prSet presAssocID="{080EA5EB-24D4-43E9-9FBC-DCB0DB9DC4B7}" presName="node" presStyleLbl="node1" presStyleIdx="3" presStyleCnt="4">
        <dgm:presLayoutVars>
          <dgm:bulletEnabled val="1"/>
        </dgm:presLayoutVars>
      </dgm:prSet>
      <dgm:spPr/>
      <dgm:t>
        <a:bodyPr/>
        <a:lstStyle/>
        <a:p>
          <a:endParaRPr lang="es-VE"/>
        </a:p>
      </dgm:t>
    </dgm:pt>
  </dgm:ptLst>
  <dgm:cxnLst>
    <dgm:cxn modelId="{FDF05272-AA0B-49D6-9BC1-83CEAA730541}" srcId="{86B27627-3962-4956-A90B-1E24D909D9F2}" destId="{DD1F76AA-4686-40E5-8FA1-2EBE9E11CD29}" srcOrd="2" destOrd="0" parTransId="{9F1389F5-E818-4B27-8537-10E9BA57EE86}" sibTransId="{0A53671C-1E98-4780-AAE0-50C75388A244}"/>
    <dgm:cxn modelId="{92A80CE0-4C1F-4CAB-A619-8C82B48C0F02}" type="presOf" srcId="{141C030B-65F5-4490-AC3F-6F576CAB0ADC}" destId="{24ED30E9-782E-465F-9EE2-1197630A7100}" srcOrd="0" destOrd="0" presId="urn:microsoft.com/office/officeart/2005/8/layout/equation1"/>
    <dgm:cxn modelId="{2A4AFB78-A049-4102-B44C-AA79627CBF97}" type="presOf" srcId="{0A53671C-1E98-4780-AAE0-50C75388A244}" destId="{CB8BEADE-9AFF-440D-9A1D-AB107B295FA7}" srcOrd="0" destOrd="0" presId="urn:microsoft.com/office/officeart/2005/8/layout/equation1"/>
    <dgm:cxn modelId="{F1000CF6-BB06-40EF-BF65-9081A8F95E75}" type="presOf" srcId="{DEB82FDA-1EC5-4122-A6BF-819C12D66652}" destId="{F92B93C0-CCE6-47E6-9973-C9D3299212F5}" srcOrd="0" destOrd="0" presId="urn:microsoft.com/office/officeart/2005/8/layout/equation1"/>
    <dgm:cxn modelId="{09B3AD93-852A-41DE-A080-C56C8D783716}" srcId="{86B27627-3962-4956-A90B-1E24D909D9F2}" destId="{DEB82FDA-1EC5-4122-A6BF-819C12D66652}" srcOrd="1" destOrd="0" parTransId="{18C7ED84-7F1B-49E7-86F8-54CB671221B9}" sibTransId="{141C030B-65F5-4490-AC3F-6F576CAB0ADC}"/>
    <dgm:cxn modelId="{D00A3FB0-7FF1-4F92-B494-082F07073217}" srcId="{86B27627-3962-4956-A90B-1E24D909D9F2}" destId="{2587BF5E-5492-4BCF-B310-329E47568864}" srcOrd="0" destOrd="0" parTransId="{542D04F8-87CD-478F-A9DF-258276A42CBC}" sibTransId="{8A7B0CFA-FC38-43A8-B044-A4A81A41791C}"/>
    <dgm:cxn modelId="{FE828BAF-7072-4E95-8B77-FACB8B3516D4}" type="presOf" srcId="{86B27627-3962-4956-A90B-1E24D909D9F2}" destId="{A588990B-FDB9-4A7A-A8FD-04CF491B452E}" srcOrd="0" destOrd="0" presId="urn:microsoft.com/office/officeart/2005/8/layout/equation1"/>
    <dgm:cxn modelId="{8D296A79-1A64-4DBA-B17D-104370C3BA6D}" srcId="{86B27627-3962-4956-A90B-1E24D909D9F2}" destId="{080EA5EB-24D4-43E9-9FBC-DCB0DB9DC4B7}" srcOrd="3" destOrd="0" parTransId="{23C7176B-0DAB-4374-BCC1-4D3DF111AFDE}" sibTransId="{DC4FF42B-7806-45FE-8D20-DBC667B99C8A}"/>
    <dgm:cxn modelId="{5FD7ACE4-6FCC-418A-A62D-95A007785E16}" type="presOf" srcId="{2587BF5E-5492-4BCF-B310-329E47568864}" destId="{8331D656-F0C7-40A6-8E6D-2FFEBDA2B9C0}" srcOrd="0" destOrd="0" presId="urn:microsoft.com/office/officeart/2005/8/layout/equation1"/>
    <dgm:cxn modelId="{9EA6CB82-D382-466C-B7E2-932AFC92BC7E}" type="presOf" srcId="{080EA5EB-24D4-43E9-9FBC-DCB0DB9DC4B7}" destId="{67803FBD-69C1-4982-8A61-E07FF3F5B0FE}" srcOrd="0" destOrd="0" presId="urn:microsoft.com/office/officeart/2005/8/layout/equation1"/>
    <dgm:cxn modelId="{245F1770-37C5-4B76-95E8-A08A4F373C77}" type="presOf" srcId="{8A7B0CFA-FC38-43A8-B044-A4A81A41791C}" destId="{5B095AF2-44E4-45E1-ADF8-A584A9BF5C78}" srcOrd="0" destOrd="0" presId="urn:microsoft.com/office/officeart/2005/8/layout/equation1"/>
    <dgm:cxn modelId="{1FF5ADD2-6C62-413A-A2D0-683B0E498BE7}" type="presOf" srcId="{DD1F76AA-4686-40E5-8FA1-2EBE9E11CD29}" destId="{1CBDD2A0-BFEA-4DB5-866E-EA578F7B435A}" srcOrd="0" destOrd="0" presId="urn:microsoft.com/office/officeart/2005/8/layout/equation1"/>
    <dgm:cxn modelId="{E8FC329C-1B4D-463A-B29D-FC2DB6AA52CE}" type="presParOf" srcId="{A588990B-FDB9-4A7A-A8FD-04CF491B452E}" destId="{8331D656-F0C7-40A6-8E6D-2FFEBDA2B9C0}" srcOrd="0" destOrd="0" presId="urn:microsoft.com/office/officeart/2005/8/layout/equation1"/>
    <dgm:cxn modelId="{ADF7A756-7780-4C1A-B376-F849BBB0EF45}" type="presParOf" srcId="{A588990B-FDB9-4A7A-A8FD-04CF491B452E}" destId="{E37DBF2A-7CAB-4BF7-A1E2-2B7FAEC7FD3A}" srcOrd="1" destOrd="0" presId="urn:microsoft.com/office/officeart/2005/8/layout/equation1"/>
    <dgm:cxn modelId="{5FAD9DDB-7E1E-403E-8812-32BC2AFFC885}" type="presParOf" srcId="{A588990B-FDB9-4A7A-A8FD-04CF491B452E}" destId="{5B095AF2-44E4-45E1-ADF8-A584A9BF5C78}" srcOrd="2" destOrd="0" presId="urn:microsoft.com/office/officeart/2005/8/layout/equation1"/>
    <dgm:cxn modelId="{0B219103-4289-417B-A928-2D731E20B8F6}" type="presParOf" srcId="{A588990B-FDB9-4A7A-A8FD-04CF491B452E}" destId="{FEDF1E0E-74B3-48E1-8CC1-3B9F2C74EF86}" srcOrd="3" destOrd="0" presId="urn:microsoft.com/office/officeart/2005/8/layout/equation1"/>
    <dgm:cxn modelId="{DE15401D-340A-41BC-9310-2C6924FCF862}" type="presParOf" srcId="{A588990B-FDB9-4A7A-A8FD-04CF491B452E}" destId="{F92B93C0-CCE6-47E6-9973-C9D3299212F5}" srcOrd="4" destOrd="0" presId="urn:microsoft.com/office/officeart/2005/8/layout/equation1"/>
    <dgm:cxn modelId="{D6AE561A-BE48-45EB-8468-799FB1D03E94}" type="presParOf" srcId="{A588990B-FDB9-4A7A-A8FD-04CF491B452E}" destId="{E4B850A7-C5D9-4846-B129-41828D5C9730}" srcOrd="5" destOrd="0" presId="urn:microsoft.com/office/officeart/2005/8/layout/equation1"/>
    <dgm:cxn modelId="{05540E70-F7C4-46CD-9A12-1F547688BF7A}" type="presParOf" srcId="{A588990B-FDB9-4A7A-A8FD-04CF491B452E}" destId="{24ED30E9-782E-465F-9EE2-1197630A7100}" srcOrd="6" destOrd="0" presId="urn:microsoft.com/office/officeart/2005/8/layout/equation1"/>
    <dgm:cxn modelId="{57311D34-A601-43AD-B535-419142D93E01}" type="presParOf" srcId="{A588990B-FDB9-4A7A-A8FD-04CF491B452E}" destId="{FCB146E0-EDC3-4C7F-AEDD-DF1AA561146E}" srcOrd="7" destOrd="0" presId="urn:microsoft.com/office/officeart/2005/8/layout/equation1"/>
    <dgm:cxn modelId="{8090A69F-C3C3-4C5E-9D01-9F2FCF994189}" type="presParOf" srcId="{A588990B-FDB9-4A7A-A8FD-04CF491B452E}" destId="{1CBDD2A0-BFEA-4DB5-866E-EA578F7B435A}" srcOrd="8" destOrd="0" presId="urn:microsoft.com/office/officeart/2005/8/layout/equation1"/>
    <dgm:cxn modelId="{AD229209-8505-41FC-9E6E-CB881C33DC3C}" type="presParOf" srcId="{A588990B-FDB9-4A7A-A8FD-04CF491B452E}" destId="{B205B949-3088-4CC4-BF2D-D8CB806649C3}" srcOrd="9" destOrd="0" presId="urn:microsoft.com/office/officeart/2005/8/layout/equation1"/>
    <dgm:cxn modelId="{E9E2D76B-2EA9-4C33-9535-02495CC24817}" type="presParOf" srcId="{A588990B-FDB9-4A7A-A8FD-04CF491B452E}" destId="{CB8BEADE-9AFF-440D-9A1D-AB107B295FA7}" srcOrd="10" destOrd="0" presId="urn:microsoft.com/office/officeart/2005/8/layout/equation1"/>
    <dgm:cxn modelId="{AD561348-C147-475A-B676-431DDEB1F1D7}" type="presParOf" srcId="{A588990B-FDB9-4A7A-A8FD-04CF491B452E}" destId="{0607D873-822C-4BF4-9389-FF71BB986426}" srcOrd="11" destOrd="0" presId="urn:microsoft.com/office/officeart/2005/8/layout/equation1"/>
    <dgm:cxn modelId="{113EBE38-E8D6-43EF-B0BE-E2EC7CC9DA5A}" type="presParOf" srcId="{A588990B-FDB9-4A7A-A8FD-04CF491B452E}" destId="{67803FBD-69C1-4982-8A61-E07FF3F5B0FE}"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3B2049-F9E8-4DFC-9471-2C787FD303F6}" type="doc">
      <dgm:prSet loTypeId="urn:microsoft.com/office/officeart/2008/layout/VerticalCurvedList" loCatId="list" qsTypeId="urn:microsoft.com/office/officeart/2005/8/quickstyle/3d1" qsCatId="3D" csTypeId="urn:microsoft.com/office/officeart/2005/8/colors/accent1_1" csCatId="accent1" phldr="1"/>
      <dgm:spPr/>
      <dgm:t>
        <a:bodyPr/>
        <a:lstStyle/>
        <a:p>
          <a:endParaRPr lang="es-VE"/>
        </a:p>
      </dgm:t>
    </dgm:pt>
    <dgm:pt modelId="{32F725FF-ABB2-4148-A2CE-A3985212FD95}">
      <dgm:prSet phldrT="[Texto]" custT="1"/>
      <dgm:spPr/>
      <dgm:t>
        <a:bodyPr/>
        <a:lstStyle/>
        <a:p>
          <a:r>
            <a:rPr lang="es-VE" sz="1800" dirty="0" smtClean="0"/>
            <a:t>La combinación de furosemida – </a:t>
          </a:r>
          <a:r>
            <a:rPr lang="es-VE" sz="1800" dirty="0" err="1" smtClean="0"/>
            <a:t>enalapril</a:t>
          </a:r>
          <a:r>
            <a:rPr lang="es-VE" sz="1800" dirty="0" smtClean="0"/>
            <a:t> - </a:t>
          </a:r>
          <a:r>
            <a:rPr lang="es-VE" sz="1800" dirty="0" err="1" smtClean="0"/>
            <a:t>digoxina</a:t>
          </a:r>
          <a:r>
            <a:rPr lang="es-VE" sz="1800" dirty="0" smtClean="0"/>
            <a:t> o el </a:t>
          </a:r>
          <a:r>
            <a:rPr lang="es-VE" sz="1800" dirty="0" err="1" smtClean="0"/>
            <a:t>enalapril</a:t>
          </a:r>
          <a:r>
            <a:rPr lang="es-VE" sz="1800" dirty="0" smtClean="0"/>
            <a:t> con furosemida se utiliza comúnmente para tratar IC secundaria a enfermedad cardíaca congénita con derivaciones de izquierda a derecha. </a:t>
          </a:r>
          <a:endParaRPr lang="es-VE" sz="1800" dirty="0"/>
        </a:p>
      </dgm:t>
    </dgm:pt>
    <dgm:pt modelId="{6386A239-5E58-4533-968B-C1F178E2BFA0}" type="parTrans" cxnId="{3D5D97A8-D923-4326-A935-20DC7E5D5DDE}">
      <dgm:prSet/>
      <dgm:spPr/>
      <dgm:t>
        <a:bodyPr/>
        <a:lstStyle/>
        <a:p>
          <a:endParaRPr lang="es-VE" sz="1800"/>
        </a:p>
      </dgm:t>
    </dgm:pt>
    <dgm:pt modelId="{9AD97DBA-B7BA-4E0F-9827-BB7068DA1496}" type="sibTrans" cxnId="{3D5D97A8-D923-4326-A935-20DC7E5D5DDE}">
      <dgm:prSet/>
      <dgm:spPr/>
      <dgm:t>
        <a:bodyPr/>
        <a:lstStyle/>
        <a:p>
          <a:endParaRPr lang="es-VE" sz="1800"/>
        </a:p>
      </dgm:t>
    </dgm:pt>
    <dgm:pt modelId="{D9EA4927-73A1-4A90-9523-428EE3DA905E}">
      <dgm:prSet phldrT="[Texto]" custT="1"/>
      <dgm:spPr/>
      <dgm:t>
        <a:bodyPr/>
        <a:lstStyle/>
        <a:p>
          <a:r>
            <a:rPr lang="es-VE" sz="1800" dirty="0" smtClean="0"/>
            <a:t>Para muchos de los medicamentos que se usan para tratar la IC en niños, los únicos datos disponibles provienen de estudios con adultos. </a:t>
          </a:r>
          <a:endParaRPr lang="es-VE" sz="1800" dirty="0"/>
        </a:p>
      </dgm:t>
    </dgm:pt>
    <dgm:pt modelId="{E5DD9A0E-8997-4D92-9A26-07D70593F5F8}" type="parTrans" cxnId="{94A4A1FF-2F63-4EE5-BBCF-44BB8556EE9C}">
      <dgm:prSet/>
      <dgm:spPr/>
      <dgm:t>
        <a:bodyPr/>
        <a:lstStyle/>
        <a:p>
          <a:endParaRPr lang="es-VE" sz="1800"/>
        </a:p>
      </dgm:t>
    </dgm:pt>
    <dgm:pt modelId="{C82035B3-933D-4A9C-897C-3E235C843C66}" type="sibTrans" cxnId="{94A4A1FF-2F63-4EE5-BBCF-44BB8556EE9C}">
      <dgm:prSet/>
      <dgm:spPr/>
      <dgm:t>
        <a:bodyPr/>
        <a:lstStyle/>
        <a:p>
          <a:endParaRPr lang="es-VE" sz="1800"/>
        </a:p>
      </dgm:t>
    </dgm:pt>
    <dgm:pt modelId="{5B63A846-1C41-4BCC-9A28-394FE0445B92}">
      <dgm:prSet phldrT="[Texto]" custT="1"/>
      <dgm:spPr/>
      <dgm:t>
        <a:bodyPr/>
        <a:lstStyle/>
        <a:p>
          <a:r>
            <a:rPr lang="es-VE" sz="1800" dirty="0" smtClean="0"/>
            <a:t>Las derivaciones </a:t>
          </a:r>
          <a:r>
            <a:rPr lang="es-VE" sz="1800" dirty="0" err="1" smtClean="0"/>
            <a:t>intracardíacas</a:t>
          </a:r>
          <a:r>
            <a:rPr lang="es-VE" sz="1800" dirty="0" smtClean="0"/>
            <a:t> a la izquierda o las lesiones obstructivas suelen causar insuficiencia cardíaca en niños, cuya función ventricular izquierda suele ser normal.</a:t>
          </a:r>
          <a:endParaRPr lang="es-VE" sz="1800" dirty="0"/>
        </a:p>
      </dgm:t>
    </dgm:pt>
    <dgm:pt modelId="{28E0A9C1-F05F-4B47-A4C7-7244553A64D3}" type="parTrans" cxnId="{A5B77C68-FC62-4CD8-9500-C25C521E38E1}">
      <dgm:prSet/>
      <dgm:spPr/>
      <dgm:t>
        <a:bodyPr/>
        <a:lstStyle/>
        <a:p>
          <a:endParaRPr lang="es-VE" sz="1800"/>
        </a:p>
      </dgm:t>
    </dgm:pt>
    <dgm:pt modelId="{5FF8CB0A-48D1-4689-B231-74D90F9E578E}" type="sibTrans" cxnId="{A5B77C68-FC62-4CD8-9500-C25C521E38E1}">
      <dgm:prSet/>
      <dgm:spPr/>
      <dgm:t>
        <a:bodyPr/>
        <a:lstStyle/>
        <a:p>
          <a:endParaRPr lang="es-VE" sz="1800"/>
        </a:p>
      </dgm:t>
    </dgm:pt>
    <dgm:pt modelId="{A3162012-D31D-4424-8BC7-4ACC7DABF48E}">
      <dgm:prSet phldrT="[Texto]" custT="1"/>
      <dgm:spPr/>
      <dgm:t>
        <a:bodyPr/>
        <a:lstStyle/>
        <a:p>
          <a:r>
            <a:rPr lang="es-VE" sz="1800" smtClean="0"/>
            <a:t>Se prefiere la digoxina, el glucósido cardíaco más comúnmente usado para la insuficiencia cardíaca, debido a su fácil accesibilidad, bajo costo y larga historia de uso.</a:t>
          </a:r>
          <a:endParaRPr lang="es-VE" sz="1800" dirty="0"/>
        </a:p>
      </dgm:t>
    </dgm:pt>
    <dgm:pt modelId="{67EF7EF9-8CED-4AB4-83D2-ED1A99DA8CF7}" type="parTrans" cxnId="{B5F1392A-C3BA-4C50-8E22-2640F1B780B4}">
      <dgm:prSet/>
      <dgm:spPr/>
      <dgm:t>
        <a:bodyPr/>
        <a:lstStyle/>
        <a:p>
          <a:endParaRPr lang="es-VE" sz="1800"/>
        </a:p>
      </dgm:t>
    </dgm:pt>
    <dgm:pt modelId="{9E89438C-F4A4-41D1-BDD4-DED981F8559B}" type="sibTrans" cxnId="{B5F1392A-C3BA-4C50-8E22-2640F1B780B4}">
      <dgm:prSet/>
      <dgm:spPr/>
      <dgm:t>
        <a:bodyPr/>
        <a:lstStyle/>
        <a:p>
          <a:endParaRPr lang="es-VE" sz="1800"/>
        </a:p>
      </dgm:t>
    </dgm:pt>
    <dgm:pt modelId="{22085705-16DD-456D-9BC2-75B900EAE985}" type="pres">
      <dgm:prSet presAssocID="{A43B2049-F9E8-4DFC-9471-2C787FD303F6}" presName="Name0" presStyleCnt="0">
        <dgm:presLayoutVars>
          <dgm:chMax val="7"/>
          <dgm:chPref val="7"/>
          <dgm:dir/>
        </dgm:presLayoutVars>
      </dgm:prSet>
      <dgm:spPr/>
      <dgm:t>
        <a:bodyPr/>
        <a:lstStyle/>
        <a:p>
          <a:endParaRPr lang="es-VE"/>
        </a:p>
      </dgm:t>
    </dgm:pt>
    <dgm:pt modelId="{71F3869C-1826-446D-9C62-7C47068613B8}" type="pres">
      <dgm:prSet presAssocID="{A43B2049-F9E8-4DFC-9471-2C787FD303F6}" presName="Name1" presStyleCnt="0"/>
      <dgm:spPr/>
    </dgm:pt>
    <dgm:pt modelId="{1DE8890A-F4EF-41AF-8E61-F9B51E331A32}" type="pres">
      <dgm:prSet presAssocID="{A43B2049-F9E8-4DFC-9471-2C787FD303F6}" presName="cycle" presStyleCnt="0"/>
      <dgm:spPr/>
    </dgm:pt>
    <dgm:pt modelId="{376E184D-244F-4E5A-BC93-960E267E000F}" type="pres">
      <dgm:prSet presAssocID="{A43B2049-F9E8-4DFC-9471-2C787FD303F6}" presName="srcNode" presStyleLbl="node1" presStyleIdx="0" presStyleCnt="4"/>
      <dgm:spPr/>
    </dgm:pt>
    <dgm:pt modelId="{62CC6430-5601-4033-AA92-2B752DFF87E2}" type="pres">
      <dgm:prSet presAssocID="{A43B2049-F9E8-4DFC-9471-2C787FD303F6}" presName="conn" presStyleLbl="parChTrans1D2" presStyleIdx="0" presStyleCnt="1"/>
      <dgm:spPr/>
      <dgm:t>
        <a:bodyPr/>
        <a:lstStyle/>
        <a:p>
          <a:endParaRPr lang="es-VE"/>
        </a:p>
      </dgm:t>
    </dgm:pt>
    <dgm:pt modelId="{2796A004-02F9-49A9-A976-614EBEA0741B}" type="pres">
      <dgm:prSet presAssocID="{A43B2049-F9E8-4DFC-9471-2C787FD303F6}" presName="extraNode" presStyleLbl="node1" presStyleIdx="0" presStyleCnt="4"/>
      <dgm:spPr/>
    </dgm:pt>
    <dgm:pt modelId="{8E34CEF0-D165-457E-BEFF-DCA0DCF8F4E7}" type="pres">
      <dgm:prSet presAssocID="{A43B2049-F9E8-4DFC-9471-2C787FD303F6}" presName="dstNode" presStyleLbl="node1" presStyleIdx="0" presStyleCnt="4"/>
      <dgm:spPr/>
    </dgm:pt>
    <dgm:pt modelId="{6CA6490D-7FF5-403A-93A5-4B49F8CEABF2}" type="pres">
      <dgm:prSet presAssocID="{32F725FF-ABB2-4148-A2CE-A3985212FD95}" presName="text_1" presStyleLbl="node1" presStyleIdx="0" presStyleCnt="4">
        <dgm:presLayoutVars>
          <dgm:bulletEnabled val="1"/>
        </dgm:presLayoutVars>
      </dgm:prSet>
      <dgm:spPr/>
      <dgm:t>
        <a:bodyPr/>
        <a:lstStyle/>
        <a:p>
          <a:endParaRPr lang="es-VE"/>
        </a:p>
      </dgm:t>
    </dgm:pt>
    <dgm:pt modelId="{23289A48-1456-4AA7-B08D-A59F349C8497}" type="pres">
      <dgm:prSet presAssocID="{32F725FF-ABB2-4148-A2CE-A3985212FD95}" presName="accent_1" presStyleCnt="0"/>
      <dgm:spPr/>
    </dgm:pt>
    <dgm:pt modelId="{62B14103-4252-4E33-B7D2-DD6A9963850E}" type="pres">
      <dgm:prSet presAssocID="{32F725FF-ABB2-4148-A2CE-A3985212FD95}" presName="accentRepeatNode" presStyleLbl="solidFgAcc1" presStyleIdx="0" presStyleCnt="4"/>
      <dgm:spPr/>
    </dgm:pt>
    <dgm:pt modelId="{03C47864-7151-4DE3-A060-0BDA1D70DBCF}" type="pres">
      <dgm:prSet presAssocID="{D9EA4927-73A1-4A90-9523-428EE3DA905E}" presName="text_2" presStyleLbl="node1" presStyleIdx="1" presStyleCnt="4">
        <dgm:presLayoutVars>
          <dgm:bulletEnabled val="1"/>
        </dgm:presLayoutVars>
      </dgm:prSet>
      <dgm:spPr/>
      <dgm:t>
        <a:bodyPr/>
        <a:lstStyle/>
        <a:p>
          <a:endParaRPr lang="es-VE"/>
        </a:p>
      </dgm:t>
    </dgm:pt>
    <dgm:pt modelId="{60FE476F-E755-4B01-90EA-EE723B052927}" type="pres">
      <dgm:prSet presAssocID="{D9EA4927-73A1-4A90-9523-428EE3DA905E}" presName="accent_2" presStyleCnt="0"/>
      <dgm:spPr/>
    </dgm:pt>
    <dgm:pt modelId="{543CCE36-CFF7-45EB-9FE8-EE08746864F1}" type="pres">
      <dgm:prSet presAssocID="{D9EA4927-73A1-4A90-9523-428EE3DA905E}" presName="accentRepeatNode" presStyleLbl="solidFgAcc1" presStyleIdx="1" presStyleCnt="4"/>
      <dgm:spPr/>
    </dgm:pt>
    <dgm:pt modelId="{E5245F4E-3859-4E0C-974F-A25C8233E0DD}" type="pres">
      <dgm:prSet presAssocID="{5B63A846-1C41-4BCC-9A28-394FE0445B92}" presName="text_3" presStyleLbl="node1" presStyleIdx="2" presStyleCnt="4">
        <dgm:presLayoutVars>
          <dgm:bulletEnabled val="1"/>
        </dgm:presLayoutVars>
      </dgm:prSet>
      <dgm:spPr/>
      <dgm:t>
        <a:bodyPr/>
        <a:lstStyle/>
        <a:p>
          <a:endParaRPr lang="es-VE"/>
        </a:p>
      </dgm:t>
    </dgm:pt>
    <dgm:pt modelId="{134C0B5B-B52F-4728-8922-629FD022F627}" type="pres">
      <dgm:prSet presAssocID="{5B63A846-1C41-4BCC-9A28-394FE0445B92}" presName="accent_3" presStyleCnt="0"/>
      <dgm:spPr/>
    </dgm:pt>
    <dgm:pt modelId="{C05C2998-94AA-4225-8976-65873EBF43E9}" type="pres">
      <dgm:prSet presAssocID="{5B63A846-1C41-4BCC-9A28-394FE0445B92}" presName="accentRepeatNode" presStyleLbl="solidFgAcc1" presStyleIdx="2" presStyleCnt="4"/>
      <dgm:spPr/>
    </dgm:pt>
    <dgm:pt modelId="{33DB368D-16D6-4950-884C-2307C0F51DB9}" type="pres">
      <dgm:prSet presAssocID="{A3162012-D31D-4424-8BC7-4ACC7DABF48E}" presName="text_4" presStyleLbl="node1" presStyleIdx="3" presStyleCnt="4">
        <dgm:presLayoutVars>
          <dgm:bulletEnabled val="1"/>
        </dgm:presLayoutVars>
      </dgm:prSet>
      <dgm:spPr/>
      <dgm:t>
        <a:bodyPr/>
        <a:lstStyle/>
        <a:p>
          <a:endParaRPr lang="es-VE"/>
        </a:p>
      </dgm:t>
    </dgm:pt>
    <dgm:pt modelId="{4A0C25EE-2804-41D0-B238-557610A34C43}" type="pres">
      <dgm:prSet presAssocID="{A3162012-D31D-4424-8BC7-4ACC7DABF48E}" presName="accent_4" presStyleCnt="0"/>
      <dgm:spPr/>
    </dgm:pt>
    <dgm:pt modelId="{2C32BE56-C2CB-4EE8-9A86-F0C9CCC814DD}" type="pres">
      <dgm:prSet presAssocID="{A3162012-D31D-4424-8BC7-4ACC7DABF48E}" presName="accentRepeatNode" presStyleLbl="solidFgAcc1" presStyleIdx="3" presStyleCnt="4"/>
      <dgm:spPr/>
    </dgm:pt>
  </dgm:ptLst>
  <dgm:cxnLst>
    <dgm:cxn modelId="{FD1C3CE4-89F1-48AB-AE72-0A7082CAC590}" type="presOf" srcId="{32F725FF-ABB2-4148-A2CE-A3985212FD95}" destId="{6CA6490D-7FF5-403A-93A5-4B49F8CEABF2}" srcOrd="0" destOrd="0" presId="urn:microsoft.com/office/officeart/2008/layout/VerticalCurvedList"/>
    <dgm:cxn modelId="{B5F1392A-C3BA-4C50-8E22-2640F1B780B4}" srcId="{A43B2049-F9E8-4DFC-9471-2C787FD303F6}" destId="{A3162012-D31D-4424-8BC7-4ACC7DABF48E}" srcOrd="3" destOrd="0" parTransId="{67EF7EF9-8CED-4AB4-83D2-ED1A99DA8CF7}" sibTransId="{9E89438C-F4A4-41D1-BDD4-DED981F8559B}"/>
    <dgm:cxn modelId="{94A4A1FF-2F63-4EE5-BBCF-44BB8556EE9C}" srcId="{A43B2049-F9E8-4DFC-9471-2C787FD303F6}" destId="{D9EA4927-73A1-4A90-9523-428EE3DA905E}" srcOrd="1" destOrd="0" parTransId="{E5DD9A0E-8997-4D92-9A26-07D70593F5F8}" sibTransId="{C82035B3-933D-4A9C-897C-3E235C843C66}"/>
    <dgm:cxn modelId="{3D5D97A8-D923-4326-A935-20DC7E5D5DDE}" srcId="{A43B2049-F9E8-4DFC-9471-2C787FD303F6}" destId="{32F725FF-ABB2-4148-A2CE-A3985212FD95}" srcOrd="0" destOrd="0" parTransId="{6386A239-5E58-4533-968B-C1F178E2BFA0}" sibTransId="{9AD97DBA-B7BA-4E0F-9827-BB7068DA1496}"/>
    <dgm:cxn modelId="{A8951D55-58A4-462E-8D7E-55D301029C77}" type="presOf" srcId="{D9EA4927-73A1-4A90-9523-428EE3DA905E}" destId="{03C47864-7151-4DE3-A060-0BDA1D70DBCF}" srcOrd="0" destOrd="0" presId="urn:microsoft.com/office/officeart/2008/layout/VerticalCurvedList"/>
    <dgm:cxn modelId="{5C9E77DF-57A0-4094-A752-035009498525}" type="presOf" srcId="{9AD97DBA-B7BA-4E0F-9827-BB7068DA1496}" destId="{62CC6430-5601-4033-AA92-2B752DFF87E2}" srcOrd="0" destOrd="0" presId="urn:microsoft.com/office/officeart/2008/layout/VerticalCurvedList"/>
    <dgm:cxn modelId="{A3A63094-FBEB-4F7A-9B2D-ADEC5944FACC}" type="presOf" srcId="{A43B2049-F9E8-4DFC-9471-2C787FD303F6}" destId="{22085705-16DD-456D-9BC2-75B900EAE985}" srcOrd="0" destOrd="0" presId="urn:microsoft.com/office/officeart/2008/layout/VerticalCurvedList"/>
    <dgm:cxn modelId="{53982397-7999-4E83-95BB-82028A4D384D}" type="presOf" srcId="{5B63A846-1C41-4BCC-9A28-394FE0445B92}" destId="{E5245F4E-3859-4E0C-974F-A25C8233E0DD}" srcOrd="0" destOrd="0" presId="urn:microsoft.com/office/officeart/2008/layout/VerticalCurvedList"/>
    <dgm:cxn modelId="{9A535372-944D-4A6D-AE41-1354D3AEA15B}" type="presOf" srcId="{A3162012-D31D-4424-8BC7-4ACC7DABF48E}" destId="{33DB368D-16D6-4950-884C-2307C0F51DB9}" srcOrd="0" destOrd="0" presId="urn:microsoft.com/office/officeart/2008/layout/VerticalCurvedList"/>
    <dgm:cxn modelId="{A5B77C68-FC62-4CD8-9500-C25C521E38E1}" srcId="{A43B2049-F9E8-4DFC-9471-2C787FD303F6}" destId="{5B63A846-1C41-4BCC-9A28-394FE0445B92}" srcOrd="2" destOrd="0" parTransId="{28E0A9C1-F05F-4B47-A4C7-7244553A64D3}" sibTransId="{5FF8CB0A-48D1-4689-B231-74D90F9E578E}"/>
    <dgm:cxn modelId="{437E2784-0AA5-43F5-B61F-F41EBB01F7E4}" type="presParOf" srcId="{22085705-16DD-456D-9BC2-75B900EAE985}" destId="{71F3869C-1826-446D-9C62-7C47068613B8}" srcOrd="0" destOrd="0" presId="urn:microsoft.com/office/officeart/2008/layout/VerticalCurvedList"/>
    <dgm:cxn modelId="{E483C1D8-2289-4A78-9C00-E39C70426592}" type="presParOf" srcId="{71F3869C-1826-446D-9C62-7C47068613B8}" destId="{1DE8890A-F4EF-41AF-8E61-F9B51E331A32}" srcOrd="0" destOrd="0" presId="urn:microsoft.com/office/officeart/2008/layout/VerticalCurvedList"/>
    <dgm:cxn modelId="{8AF4E169-C7B8-4742-BE99-BF67F574B71E}" type="presParOf" srcId="{1DE8890A-F4EF-41AF-8E61-F9B51E331A32}" destId="{376E184D-244F-4E5A-BC93-960E267E000F}" srcOrd="0" destOrd="0" presId="urn:microsoft.com/office/officeart/2008/layout/VerticalCurvedList"/>
    <dgm:cxn modelId="{9F4D8A9C-F980-4425-A450-5F9441E24470}" type="presParOf" srcId="{1DE8890A-F4EF-41AF-8E61-F9B51E331A32}" destId="{62CC6430-5601-4033-AA92-2B752DFF87E2}" srcOrd="1" destOrd="0" presId="urn:microsoft.com/office/officeart/2008/layout/VerticalCurvedList"/>
    <dgm:cxn modelId="{2703A053-3E6E-4DA9-8241-42331E928324}" type="presParOf" srcId="{1DE8890A-F4EF-41AF-8E61-F9B51E331A32}" destId="{2796A004-02F9-49A9-A976-614EBEA0741B}" srcOrd="2" destOrd="0" presId="urn:microsoft.com/office/officeart/2008/layout/VerticalCurvedList"/>
    <dgm:cxn modelId="{ED9F6B25-6CCA-4112-B912-BBE6C0400791}" type="presParOf" srcId="{1DE8890A-F4EF-41AF-8E61-F9B51E331A32}" destId="{8E34CEF0-D165-457E-BEFF-DCA0DCF8F4E7}" srcOrd="3" destOrd="0" presId="urn:microsoft.com/office/officeart/2008/layout/VerticalCurvedList"/>
    <dgm:cxn modelId="{D6CED2CF-9EF1-4CC3-98A1-64C2C4222825}" type="presParOf" srcId="{71F3869C-1826-446D-9C62-7C47068613B8}" destId="{6CA6490D-7FF5-403A-93A5-4B49F8CEABF2}" srcOrd="1" destOrd="0" presId="urn:microsoft.com/office/officeart/2008/layout/VerticalCurvedList"/>
    <dgm:cxn modelId="{3D5D7FAA-D36D-492A-98B2-DA9D0E134738}" type="presParOf" srcId="{71F3869C-1826-446D-9C62-7C47068613B8}" destId="{23289A48-1456-4AA7-B08D-A59F349C8497}" srcOrd="2" destOrd="0" presId="urn:microsoft.com/office/officeart/2008/layout/VerticalCurvedList"/>
    <dgm:cxn modelId="{4E40B3F6-85AF-4DFE-A362-7306C2553065}" type="presParOf" srcId="{23289A48-1456-4AA7-B08D-A59F349C8497}" destId="{62B14103-4252-4E33-B7D2-DD6A9963850E}" srcOrd="0" destOrd="0" presId="urn:microsoft.com/office/officeart/2008/layout/VerticalCurvedList"/>
    <dgm:cxn modelId="{6AC85D5A-014C-469B-9267-68DA2DBDC804}" type="presParOf" srcId="{71F3869C-1826-446D-9C62-7C47068613B8}" destId="{03C47864-7151-4DE3-A060-0BDA1D70DBCF}" srcOrd="3" destOrd="0" presId="urn:microsoft.com/office/officeart/2008/layout/VerticalCurvedList"/>
    <dgm:cxn modelId="{47637F16-E5B4-448C-9829-0A00A8AD6CAC}" type="presParOf" srcId="{71F3869C-1826-446D-9C62-7C47068613B8}" destId="{60FE476F-E755-4B01-90EA-EE723B052927}" srcOrd="4" destOrd="0" presId="urn:microsoft.com/office/officeart/2008/layout/VerticalCurvedList"/>
    <dgm:cxn modelId="{A5400887-8DB7-4052-9A0A-D076B654AC42}" type="presParOf" srcId="{60FE476F-E755-4B01-90EA-EE723B052927}" destId="{543CCE36-CFF7-45EB-9FE8-EE08746864F1}" srcOrd="0" destOrd="0" presId="urn:microsoft.com/office/officeart/2008/layout/VerticalCurvedList"/>
    <dgm:cxn modelId="{1D6365FF-E582-4EF0-A2AE-1C957FCEFFD9}" type="presParOf" srcId="{71F3869C-1826-446D-9C62-7C47068613B8}" destId="{E5245F4E-3859-4E0C-974F-A25C8233E0DD}" srcOrd="5" destOrd="0" presId="urn:microsoft.com/office/officeart/2008/layout/VerticalCurvedList"/>
    <dgm:cxn modelId="{822838D0-62D0-4D28-AF4B-1F6FDBBF7730}" type="presParOf" srcId="{71F3869C-1826-446D-9C62-7C47068613B8}" destId="{134C0B5B-B52F-4728-8922-629FD022F627}" srcOrd="6" destOrd="0" presId="urn:microsoft.com/office/officeart/2008/layout/VerticalCurvedList"/>
    <dgm:cxn modelId="{D3A3622A-1039-424B-BF7B-15CA71332D0A}" type="presParOf" srcId="{134C0B5B-B52F-4728-8922-629FD022F627}" destId="{C05C2998-94AA-4225-8976-65873EBF43E9}" srcOrd="0" destOrd="0" presId="urn:microsoft.com/office/officeart/2008/layout/VerticalCurvedList"/>
    <dgm:cxn modelId="{354DE9AF-213A-431D-84B4-42C01D4BB96E}" type="presParOf" srcId="{71F3869C-1826-446D-9C62-7C47068613B8}" destId="{33DB368D-16D6-4950-884C-2307C0F51DB9}" srcOrd="7" destOrd="0" presId="urn:microsoft.com/office/officeart/2008/layout/VerticalCurvedList"/>
    <dgm:cxn modelId="{CCDE0D4C-6ADC-4380-B60A-6476A81DD6AF}" type="presParOf" srcId="{71F3869C-1826-446D-9C62-7C47068613B8}" destId="{4A0C25EE-2804-41D0-B238-557610A34C43}" srcOrd="8" destOrd="0" presId="urn:microsoft.com/office/officeart/2008/layout/VerticalCurvedList"/>
    <dgm:cxn modelId="{B9E2B588-6F49-4E80-A44C-54FC80AB56D7}" type="presParOf" srcId="{4A0C25EE-2804-41D0-B238-557610A34C43}" destId="{2C32BE56-C2CB-4EE8-9A86-F0C9CCC814D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D5CA6C-EADF-4262-A1C5-D632E7EF75E7}" type="doc">
      <dgm:prSet loTypeId="urn:microsoft.com/office/officeart/2008/layout/VerticalCurvedList" loCatId="list" qsTypeId="urn:microsoft.com/office/officeart/2005/8/quickstyle/3d1" qsCatId="3D" csTypeId="urn:microsoft.com/office/officeart/2005/8/colors/accent1_1" csCatId="accent1" phldr="1"/>
      <dgm:spPr/>
      <dgm:t>
        <a:bodyPr/>
        <a:lstStyle/>
        <a:p>
          <a:endParaRPr lang="es-VE"/>
        </a:p>
      </dgm:t>
    </dgm:pt>
    <dgm:pt modelId="{BA2B94BB-472A-4DF5-A4AA-99DF76DF453E}">
      <dgm:prSet phldrT="[Texto]" custT="1"/>
      <dgm:spPr/>
      <dgm:t>
        <a:bodyPr/>
        <a:lstStyle/>
        <a:p>
          <a:r>
            <a:rPr lang="es-VE" sz="1800" dirty="0" smtClean="0"/>
            <a:t>No existe consenso en su uso para tratar la insuficiencia cardíaca asociada con derivaciones de izquierda a derecha</a:t>
          </a:r>
          <a:endParaRPr lang="es-VE" sz="1800" dirty="0"/>
        </a:p>
      </dgm:t>
    </dgm:pt>
    <dgm:pt modelId="{18F30F03-B450-4F03-B3E4-D4B67F20080B}" type="parTrans" cxnId="{90AA74B6-EAFF-43B8-9378-C7B4112E7E6C}">
      <dgm:prSet/>
      <dgm:spPr/>
      <dgm:t>
        <a:bodyPr/>
        <a:lstStyle/>
        <a:p>
          <a:endParaRPr lang="es-VE" sz="1800"/>
        </a:p>
      </dgm:t>
    </dgm:pt>
    <dgm:pt modelId="{F6109AE8-3ABF-40B1-B8BB-17739CCB24CE}" type="sibTrans" cxnId="{90AA74B6-EAFF-43B8-9378-C7B4112E7E6C}">
      <dgm:prSet/>
      <dgm:spPr/>
      <dgm:t>
        <a:bodyPr/>
        <a:lstStyle/>
        <a:p>
          <a:endParaRPr lang="es-VE" sz="1800"/>
        </a:p>
      </dgm:t>
    </dgm:pt>
    <dgm:pt modelId="{CA85AB27-8161-4A27-B9AE-13AE91DE82A8}">
      <dgm:prSet phldrT="[Texto]" custT="1"/>
      <dgm:spPr/>
      <dgm:t>
        <a:bodyPr/>
        <a:lstStyle/>
        <a:p>
          <a:r>
            <a:rPr lang="es-VE" sz="1800" dirty="0" smtClean="0"/>
            <a:t>Pocos estudios han investigado la terapia con </a:t>
          </a:r>
          <a:r>
            <a:rPr lang="es-VE" sz="1800" dirty="0" err="1" smtClean="0"/>
            <a:t>digoxina</a:t>
          </a:r>
          <a:r>
            <a:rPr lang="es-VE" sz="1800" dirty="0" smtClean="0"/>
            <a:t> para el tratamiento de la IC asociada con derivaciones de izquierda a derecha en niños, con algunos que lo apoyan y otros que se oponen</a:t>
          </a:r>
          <a:endParaRPr lang="es-VE" sz="1800" dirty="0"/>
        </a:p>
      </dgm:t>
    </dgm:pt>
    <dgm:pt modelId="{9ABC5FA6-A5B2-47D8-A758-A9F0E96B9CC7}" type="parTrans" cxnId="{01CAE181-2A2B-4764-8F31-C270294E08AA}">
      <dgm:prSet/>
      <dgm:spPr/>
      <dgm:t>
        <a:bodyPr/>
        <a:lstStyle/>
        <a:p>
          <a:endParaRPr lang="es-VE" sz="1800"/>
        </a:p>
      </dgm:t>
    </dgm:pt>
    <dgm:pt modelId="{D990A0AB-BA6D-43F7-92EE-94860B6C9231}" type="sibTrans" cxnId="{01CAE181-2A2B-4764-8F31-C270294E08AA}">
      <dgm:prSet/>
      <dgm:spPr/>
      <dgm:t>
        <a:bodyPr/>
        <a:lstStyle/>
        <a:p>
          <a:endParaRPr lang="es-VE" sz="1800"/>
        </a:p>
      </dgm:t>
    </dgm:pt>
    <dgm:pt modelId="{53286D3B-2EDE-416F-B849-0511D927CA7E}">
      <dgm:prSet phldrT="[Texto]" custT="1"/>
      <dgm:spPr/>
      <dgm:t>
        <a:bodyPr/>
        <a:lstStyle/>
        <a:p>
          <a:r>
            <a:rPr lang="es-VE" sz="1800" dirty="0" smtClean="0"/>
            <a:t>Por lo tanto, la eficacia de la </a:t>
          </a:r>
          <a:r>
            <a:rPr lang="es-VE" sz="1800" dirty="0" err="1" smtClean="0"/>
            <a:t>digoxina</a:t>
          </a:r>
          <a:r>
            <a:rPr lang="es-VE" sz="1800" dirty="0" smtClean="0"/>
            <a:t> para estos niños es discutible.</a:t>
          </a:r>
          <a:endParaRPr lang="es-VE" sz="1800" dirty="0"/>
        </a:p>
      </dgm:t>
    </dgm:pt>
    <dgm:pt modelId="{B47221EA-4360-4572-AC22-00E729FE64DC}" type="parTrans" cxnId="{7315993E-96B5-444A-ADEC-198394DABF0A}">
      <dgm:prSet/>
      <dgm:spPr/>
      <dgm:t>
        <a:bodyPr/>
        <a:lstStyle/>
        <a:p>
          <a:endParaRPr lang="es-VE" sz="1800"/>
        </a:p>
      </dgm:t>
    </dgm:pt>
    <dgm:pt modelId="{7C57CCF0-73E8-40DD-BF04-B48EFEEAC2A3}" type="sibTrans" cxnId="{7315993E-96B5-444A-ADEC-198394DABF0A}">
      <dgm:prSet/>
      <dgm:spPr/>
      <dgm:t>
        <a:bodyPr/>
        <a:lstStyle/>
        <a:p>
          <a:endParaRPr lang="es-VE" sz="1800"/>
        </a:p>
      </dgm:t>
    </dgm:pt>
    <dgm:pt modelId="{03E47B03-E01A-479D-ADA5-819E2F25360D}">
      <dgm:prSet phldrT="[Texto]" custT="1"/>
      <dgm:spPr/>
      <dgm:t>
        <a:bodyPr/>
        <a:lstStyle/>
        <a:p>
          <a:r>
            <a:rPr lang="es-VE" sz="1800" dirty="0" smtClean="0"/>
            <a:t>Muchos médicos usan este medicamento para tratar la insuficiencia cardíaca infantil por varias causas</a:t>
          </a:r>
          <a:endParaRPr lang="es-VE" sz="1800" dirty="0"/>
        </a:p>
      </dgm:t>
    </dgm:pt>
    <dgm:pt modelId="{C7B21E0F-5962-49C1-9F47-3DA1734B9DA7}" type="parTrans" cxnId="{406D91CD-BE8D-48A4-969C-775A1A07DE8C}">
      <dgm:prSet/>
      <dgm:spPr/>
      <dgm:t>
        <a:bodyPr/>
        <a:lstStyle/>
        <a:p>
          <a:endParaRPr lang="es-VE" sz="1800"/>
        </a:p>
      </dgm:t>
    </dgm:pt>
    <dgm:pt modelId="{BC28A292-BE7C-484B-9640-EF88F92E52F9}" type="sibTrans" cxnId="{406D91CD-BE8D-48A4-969C-775A1A07DE8C}">
      <dgm:prSet/>
      <dgm:spPr/>
      <dgm:t>
        <a:bodyPr/>
        <a:lstStyle/>
        <a:p>
          <a:endParaRPr lang="es-VE" sz="1800"/>
        </a:p>
      </dgm:t>
    </dgm:pt>
    <dgm:pt modelId="{674428DA-7A6D-49BE-AD2A-50A5D6C32E17}" type="pres">
      <dgm:prSet presAssocID="{C2D5CA6C-EADF-4262-A1C5-D632E7EF75E7}" presName="Name0" presStyleCnt="0">
        <dgm:presLayoutVars>
          <dgm:chMax val="7"/>
          <dgm:chPref val="7"/>
          <dgm:dir/>
        </dgm:presLayoutVars>
      </dgm:prSet>
      <dgm:spPr/>
      <dgm:t>
        <a:bodyPr/>
        <a:lstStyle/>
        <a:p>
          <a:endParaRPr lang="es-VE"/>
        </a:p>
      </dgm:t>
    </dgm:pt>
    <dgm:pt modelId="{79F70611-B835-46A6-8C97-92C972AE2C7E}" type="pres">
      <dgm:prSet presAssocID="{C2D5CA6C-EADF-4262-A1C5-D632E7EF75E7}" presName="Name1" presStyleCnt="0"/>
      <dgm:spPr/>
    </dgm:pt>
    <dgm:pt modelId="{96F393D2-E7E6-4196-B46D-D1ECB4CB5888}" type="pres">
      <dgm:prSet presAssocID="{C2D5CA6C-EADF-4262-A1C5-D632E7EF75E7}" presName="cycle" presStyleCnt="0"/>
      <dgm:spPr/>
    </dgm:pt>
    <dgm:pt modelId="{18AF72BE-5FC7-45AC-BDEA-3DAC8A420C76}" type="pres">
      <dgm:prSet presAssocID="{C2D5CA6C-EADF-4262-A1C5-D632E7EF75E7}" presName="srcNode" presStyleLbl="node1" presStyleIdx="0" presStyleCnt="4"/>
      <dgm:spPr/>
    </dgm:pt>
    <dgm:pt modelId="{4859CED0-2FED-4D8D-9E4D-C3A40214486D}" type="pres">
      <dgm:prSet presAssocID="{C2D5CA6C-EADF-4262-A1C5-D632E7EF75E7}" presName="conn" presStyleLbl="parChTrans1D2" presStyleIdx="0" presStyleCnt="1"/>
      <dgm:spPr/>
      <dgm:t>
        <a:bodyPr/>
        <a:lstStyle/>
        <a:p>
          <a:endParaRPr lang="es-VE"/>
        </a:p>
      </dgm:t>
    </dgm:pt>
    <dgm:pt modelId="{35825EDD-F48C-4C2B-A048-660ABBCC5E22}" type="pres">
      <dgm:prSet presAssocID="{C2D5CA6C-EADF-4262-A1C5-D632E7EF75E7}" presName="extraNode" presStyleLbl="node1" presStyleIdx="0" presStyleCnt="4"/>
      <dgm:spPr/>
    </dgm:pt>
    <dgm:pt modelId="{9C246415-9ED3-47A7-B36C-36D3B4A76033}" type="pres">
      <dgm:prSet presAssocID="{C2D5CA6C-EADF-4262-A1C5-D632E7EF75E7}" presName="dstNode" presStyleLbl="node1" presStyleIdx="0" presStyleCnt="4"/>
      <dgm:spPr/>
    </dgm:pt>
    <dgm:pt modelId="{80C8C5A1-7718-43CD-B2E5-2B0D6B5F7FA7}" type="pres">
      <dgm:prSet presAssocID="{BA2B94BB-472A-4DF5-A4AA-99DF76DF453E}" presName="text_1" presStyleLbl="node1" presStyleIdx="0" presStyleCnt="4">
        <dgm:presLayoutVars>
          <dgm:bulletEnabled val="1"/>
        </dgm:presLayoutVars>
      </dgm:prSet>
      <dgm:spPr/>
      <dgm:t>
        <a:bodyPr/>
        <a:lstStyle/>
        <a:p>
          <a:endParaRPr lang="es-VE"/>
        </a:p>
      </dgm:t>
    </dgm:pt>
    <dgm:pt modelId="{212210EA-0A76-456B-87B1-8E0B32703567}" type="pres">
      <dgm:prSet presAssocID="{BA2B94BB-472A-4DF5-A4AA-99DF76DF453E}" presName="accent_1" presStyleCnt="0"/>
      <dgm:spPr/>
    </dgm:pt>
    <dgm:pt modelId="{DEFF2301-9EC3-4DC3-AD1F-9C0C4FCB176A}" type="pres">
      <dgm:prSet presAssocID="{BA2B94BB-472A-4DF5-A4AA-99DF76DF453E}" presName="accentRepeatNode" presStyleLbl="solidFgAcc1" presStyleIdx="0" presStyleCnt="4"/>
      <dgm:spPr/>
    </dgm:pt>
    <dgm:pt modelId="{10BBD7BB-16B5-45EB-8579-62416E02F7AC}" type="pres">
      <dgm:prSet presAssocID="{CA85AB27-8161-4A27-B9AE-13AE91DE82A8}" presName="text_2" presStyleLbl="node1" presStyleIdx="1" presStyleCnt="4">
        <dgm:presLayoutVars>
          <dgm:bulletEnabled val="1"/>
        </dgm:presLayoutVars>
      </dgm:prSet>
      <dgm:spPr/>
      <dgm:t>
        <a:bodyPr/>
        <a:lstStyle/>
        <a:p>
          <a:endParaRPr lang="es-VE"/>
        </a:p>
      </dgm:t>
    </dgm:pt>
    <dgm:pt modelId="{E1693C9D-CF41-44C2-9EA5-DA387D4D3211}" type="pres">
      <dgm:prSet presAssocID="{CA85AB27-8161-4A27-B9AE-13AE91DE82A8}" presName="accent_2" presStyleCnt="0"/>
      <dgm:spPr/>
    </dgm:pt>
    <dgm:pt modelId="{67743123-34BA-4EF7-AEEB-428FC3A7A872}" type="pres">
      <dgm:prSet presAssocID="{CA85AB27-8161-4A27-B9AE-13AE91DE82A8}" presName="accentRepeatNode" presStyleLbl="solidFgAcc1" presStyleIdx="1" presStyleCnt="4"/>
      <dgm:spPr/>
    </dgm:pt>
    <dgm:pt modelId="{CC1D0F3C-9938-4DE4-AB9D-7BCC8EF37954}" type="pres">
      <dgm:prSet presAssocID="{53286D3B-2EDE-416F-B849-0511D927CA7E}" presName="text_3" presStyleLbl="node1" presStyleIdx="2" presStyleCnt="4">
        <dgm:presLayoutVars>
          <dgm:bulletEnabled val="1"/>
        </dgm:presLayoutVars>
      </dgm:prSet>
      <dgm:spPr/>
      <dgm:t>
        <a:bodyPr/>
        <a:lstStyle/>
        <a:p>
          <a:endParaRPr lang="es-VE"/>
        </a:p>
      </dgm:t>
    </dgm:pt>
    <dgm:pt modelId="{13BF1F10-2638-4885-9B62-9DFBC92A62B2}" type="pres">
      <dgm:prSet presAssocID="{53286D3B-2EDE-416F-B849-0511D927CA7E}" presName="accent_3" presStyleCnt="0"/>
      <dgm:spPr/>
    </dgm:pt>
    <dgm:pt modelId="{DD6A8A06-FE97-48E7-8453-FD90209F719D}" type="pres">
      <dgm:prSet presAssocID="{53286D3B-2EDE-416F-B849-0511D927CA7E}" presName="accentRepeatNode" presStyleLbl="solidFgAcc1" presStyleIdx="2" presStyleCnt="4"/>
      <dgm:spPr/>
    </dgm:pt>
    <dgm:pt modelId="{879729BE-BAF2-4D48-96D4-4CD3988BE25C}" type="pres">
      <dgm:prSet presAssocID="{03E47B03-E01A-479D-ADA5-819E2F25360D}" presName="text_4" presStyleLbl="node1" presStyleIdx="3" presStyleCnt="4">
        <dgm:presLayoutVars>
          <dgm:bulletEnabled val="1"/>
        </dgm:presLayoutVars>
      </dgm:prSet>
      <dgm:spPr/>
      <dgm:t>
        <a:bodyPr/>
        <a:lstStyle/>
        <a:p>
          <a:endParaRPr lang="es-VE"/>
        </a:p>
      </dgm:t>
    </dgm:pt>
    <dgm:pt modelId="{FF0270CF-B18E-4C24-8E73-4EC02AB4C2A7}" type="pres">
      <dgm:prSet presAssocID="{03E47B03-E01A-479D-ADA5-819E2F25360D}" presName="accent_4" presStyleCnt="0"/>
      <dgm:spPr/>
    </dgm:pt>
    <dgm:pt modelId="{7B97E864-CFAD-4B1E-8EBF-A6C01DB0852E}" type="pres">
      <dgm:prSet presAssocID="{03E47B03-E01A-479D-ADA5-819E2F25360D}" presName="accentRepeatNode" presStyleLbl="solidFgAcc1" presStyleIdx="3" presStyleCnt="4"/>
      <dgm:spPr/>
    </dgm:pt>
  </dgm:ptLst>
  <dgm:cxnLst>
    <dgm:cxn modelId="{EFDADB3D-5B5B-4BF5-8CE7-0CFA2CD6B2AD}" type="presOf" srcId="{BA2B94BB-472A-4DF5-A4AA-99DF76DF453E}" destId="{80C8C5A1-7718-43CD-B2E5-2B0D6B5F7FA7}" srcOrd="0" destOrd="0" presId="urn:microsoft.com/office/officeart/2008/layout/VerticalCurvedList"/>
    <dgm:cxn modelId="{01CAE181-2A2B-4764-8F31-C270294E08AA}" srcId="{C2D5CA6C-EADF-4262-A1C5-D632E7EF75E7}" destId="{CA85AB27-8161-4A27-B9AE-13AE91DE82A8}" srcOrd="1" destOrd="0" parTransId="{9ABC5FA6-A5B2-47D8-A758-A9F0E96B9CC7}" sibTransId="{D990A0AB-BA6D-43F7-92EE-94860B6C9231}"/>
    <dgm:cxn modelId="{406D91CD-BE8D-48A4-969C-775A1A07DE8C}" srcId="{C2D5CA6C-EADF-4262-A1C5-D632E7EF75E7}" destId="{03E47B03-E01A-479D-ADA5-819E2F25360D}" srcOrd="3" destOrd="0" parTransId="{C7B21E0F-5962-49C1-9F47-3DA1734B9DA7}" sibTransId="{BC28A292-BE7C-484B-9640-EF88F92E52F9}"/>
    <dgm:cxn modelId="{E81A5658-5598-49DF-8A7F-8BEF37549A5E}" type="presOf" srcId="{C2D5CA6C-EADF-4262-A1C5-D632E7EF75E7}" destId="{674428DA-7A6D-49BE-AD2A-50A5D6C32E17}" srcOrd="0" destOrd="0" presId="urn:microsoft.com/office/officeart/2008/layout/VerticalCurvedList"/>
    <dgm:cxn modelId="{1E85785C-8E88-4D54-ABED-9F7AE01AA35D}" type="presOf" srcId="{F6109AE8-3ABF-40B1-B8BB-17739CCB24CE}" destId="{4859CED0-2FED-4D8D-9E4D-C3A40214486D}" srcOrd="0" destOrd="0" presId="urn:microsoft.com/office/officeart/2008/layout/VerticalCurvedList"/>
    <dgm:cxn modelId="{66780599-14DF-4B33-92B7-C28C28609242}" type="presOf" srcId="{03E47B03-E01A-479D-ADA5-819E2F25360D}" destId="{879729BE-BAF2-4D48-96D4-4CD3988BE25C}" srcOrd="0" destOrd="0" presId="urn:microsoft.com/office/officeart/2008/layout/VerticalCurvedList"/>
    <dgm:cxn modelId="{215E1303-B8C0-428A-9D93-85540FAAA7C9}" type="presOf" srcId="{CA85AB27-8161-4A27-B9AE-13AE91DE82A8}" destId="{10BBD7BB-16B5-45EB-8579-62416E02F7AC}" srcOrd="0" destOrd="0" presId="urn:microsoft.com/office/officeart/2008/layout/VerticalCurvedList"/>
    <dgm:cxn modelId="{9D7BE70E-6553-4A56-99C2-D56DB1F890CD}" type="presOf" srcId="{53286D3B-2EDE-416F-B849-0511D927CA7E}" destId="{CC1D0F3C-9938-4DE4-AB9D-7BCC8EF37954}" srcOrd="0" destOrd="0" presId="urn:microsoft.com/office/officeart/2008/layout/VerticalCurvedList"/>
    <dgm:cxn modelId="{90AA74B6-EAFF-43B8-9378-C7B4112E7E6C}" srcId="{C2D5CA6C-EADF-4262-A1C5-D632E7EF75E7}" destId="{BA2B94BB-472A-4DF5-A4AA-99DF76DF453E}" srcOrd="0" destOrd="0" parTransId="{18F30F03-B450-4F03-B3E4-D4B67F20080B}" sibTransId="{F6109AE8-3ABF-40B1-B8BB-17739CCB24CE}"/>
    <dgm:cxn modelId="{7315993E-96B5-444A-ADEC-198394DABF0A}" srcId="{C2D5CA6C-EADF-4262-A1C5-D632E7EF75E7}" destId="{53286D3B-2EDE-416F-B849-0511D927CA7E}" srcOrd="2" destOrd="0" parTransId="{B47221EA-4360-4572-AC22-00E729FE64DC}" sibTransId="{7C57CCF0-73E8-40DD-BF04-B48EFEEAC2A3}"/>
    <dgm:cxn modelId="{5C1B0A6D-2240-4707-A4BB-C355F2731DE3}" type="presParOf" srcId="{674428DA-7A6D-49BE-AD2A-50A5D6C32E17}" destId="{79F70611-B835-46A6-8C97-92C972AE2C7E}" srcOrd="0" destOrd="0" presId="urn:microsoft.com/office/officeart/2008/layout/VerticalCurvedList"/>
    <dgm:cxn modelId="{3A64D876-70B1-4BBA-9C14-6B39CFC1A6E5}" type="presParOf" srcId="{79F70611-B835-46A6-8C97-92C972AE2C7E}" destId="{96F393D2-E7E6-4196-B46D-D1ECB4CB5888}" srcOrd="0" destOrd="0" presId="urn:microsoft.com/office/officeart/2008/layout/VerticalCurvedList"/>
    <dgm:cxn modelId="{B71E24A8-C342-4536-AF55-048034191593}" type="presParOf" srcId="{96F393D2-E7E6-4196-B46D-D1ECB4CB5888}" destId="{18AF72BE-5FC7-45AC-BDEA-3DAC8A420C76}" srcOrd="0" destOrd="0" presId="urn:microsoft.com/office/officeart/2008/layout/VerticalCurvedList"/>
    <dgm:cxn modelId="{33AA7580-8CA6-468D-8A6A-AE771AD00B11}" type="presParOf" srcId="{96F393D2-E7E6-4196-B46D-D1ECB4CB5888}" destId="{4859CED0-2FED-4D8D-9E4D-C3A40214486D}" srcOrd="1" destOrd="0" presId="urn:microsoft.com/office/officeart/2008/layout/VerticalCurvedList"/>
    <dgm:cxn modelId="{B9FE609B-7A2A-4DAB-8A73-D56E6190B1DE}" type="presParOf" srcId="{96F393D2-E7E6-4196-B46D-D1ECB4CB5888}" destId="{35825EDD-F48C-4C2B-A048-660ABBCC5E22}" srcOrd="2" destOrd="0" presId="urn:microsoft.com/office/officeart/2008/layout/VerticalCurvedList"/>
    <dgm:cxn modelId="{FBD40B47-4CE1-46F1-8D8B-01F810A0B467}" type="presParOf" srcId="{96F393D2-E7E6-4196-B46D-D1ECB4CB5888}" destId="{9C246415-9ED3-47A7-B36C-36D3B4A76033}" srcOrd="3" destOrd="0" presId="urn:microsoft.com/office/officeart/2008/layout/VerticalCurvedList"/>
    <dgm:cxn modelId="{473408EC-EC7E-4D95-94C8-7827DB76C925}" type="presParOf" srcId="{79F70611-B835-46A6-8C97-92C972AE2C7E}" destId="{80C8C5A1-7718-43CD-B2E5-2B0D6B5F7FA7}" srcOrd="1" destOrd="0" presId="urn:microsoft.com/office/officeart/2008/layout/VerticalCurvedList"/>
    <dgm:cxn modelId="{2790BB33-D80E-47EB-9515-4EEB2B0A10A0}" type="presParOf" srcId="{79F70611-B835-46A6-8C97-92C972AE2C7E}" destId="{212210EA-0A76-456B-87B1-8E0B32703567}" srcOrd="2" destOrd="0" presId="urn:microsoft.com/office/officeart/2008/layout/VerticalCurvedList"/>
    <dgm:cxn modelId="{54ABA496-8005-466F-8B58-2F6E38AA59DC}" type="presParOf" srcId="{212210EA-0A76-456B-87B1-8E0B32703567}" destId="{DEFF2301-9EC3-4DC3-AD1F-9C0C4FCB176A}" srcOrd="0" destOrd="0" presId="urn:microsoft.com/office/officeart/2008/layout/VerticalCurvedList"/>
    <dgm:cxn modelId="{D5DF7C39-94EC-4B4B-8F5D-AE1FB7DD794D}" type="presParOf" srcId="{79F70611-B835-46A6-8C97-92C972AE2C7E}" destId="{10BBD7BB-16B5-45EB-8579-62416E02F7AC}" srcOrd="3" destOrd="0" presId="urn:microsoft.com/office/officeart/2008/layout/VerticalCurvedList"/>
    <dgm:cxn modelId="{2B6FDEA6-ED61-4476-A4B3-0748BBB0D17E}" type="presParOf" srcId="{79F70611-B835-46A6-8C97-92C972AE2C7E}" destId="{E1693C9D-CF41-44C2-9EA5-DA387D4D3211}" srcOrd="4" destOrd="0" presId="urn:microsoft.com/office/officeart/2008/layout/VerticalCurvedList"/>
    <dgm:cxn modelId="{B066F612-8DAE-412A-BC91-60DFEEED543C}" type="presParOf" srcId="{E1693C9D-CF41-44C2-9EA5-DA387D4D3211}" destId="{67743123-34BA-4EF7-AEEB-428FC3A7A872}" srcOrd="0" destOrd="0" presId="urn:microsoft.com/office/officeart/2008/layout/VerticalCurvedList"/>
    <dgm:cxn modelId="{BE591264-C82A-4635-AA38-05BE76B41C46}" type="presParOf" srcId="{79F70611-B835-46A6-8C97-92C972AE2C7E}" destId="{CC1D0F3C-9938-4DE4-AB9D-7BCC8EF37954}" srcOrd="5" destOrd="0" presId="urn:microsoft.com/office/officeart/2008/layout/VerticalCurvedList"/>
    <dgm:cxn modelId="{6967CA38-DCC1-4DC4-84B1-76046A1674B8}" type="presParOf" srcId="{79F70611-B835-46A6-8C97-92C972AE2C7E}" destId="{13BF1F10-2638-4885-9B62-9DFBC92A62B2}" srcOrd="6" destOrd="0" presId="urn:microsoft.com/office/officeart/2008/layout/VerticalCurvedList"/>
    <dgm:cxn modelId="{C8701C61-AC05-4362-82E1-C77E12C0929A}" type="presParOf" srcId="{13BF1F10-2638-4885-9B62-9DFBC92A62B2}" destId="{DD6A8A06-FE97-48E7-8453-FD90209F719D}" srcOrd="0" destOrd="0" presId="urn:microsoft.com/office/officeart/2008/layout/VerticalCurvedList"/>
    <dgm:cxn modelId="{1815429B-602A-4A5F-8FA5-B3E09965E20F}" type="presParOf" srcId="{79F70611-B835-46A6-8C97-92C972AE2C7E}" destId="{879729BE-BAF2-4D48-96D4-4CD3988BE25C}" srcOrd="7" destOrd="0" presId="urn:microsoft.com/office/officeart/2008/layout/VerticalCurvedList"/>
    <dgm:cxn modelId="{08C0C5B6-1448-47DF-933B-46DE1CED81F0}" type="presParOf" srcId="{79F70611-B835-46A6-8C97-92C972AE2C7E}" destId="{FF0270CF-B18E-4C24-8E73-4EC02AB4C2A7}" srcOrd="8" destOrd="0" presId="urn:microsoft.com/office/officeart/2008/layout/VerticalCurvedList"/>
    <dgm:cxn modelId="{54A633F0-4326-4FF9-97EA-AE8D80C2AB38}" type="presParOf" srcId="{FF0270CF-B18E-4C24-8E73-4EC02AB4C2A7}" destId="{7B97E864-CFAD-4B1E-8EBF-A6C01DB085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4913DB-CD9D-49C5-A40A-46CCA2A2B348}" type="doc">
      <dgm:prSet loTypeId="urn:microsoft.com/office/officeart/2008/layout/VerticalCurvedList" loCatId="list" qsTypeId="urn:microsoft.com/office/officeart/2005/8/quickstyle/3d1" qsCatId="3D" csTypeId="urn:microsoft.com/office/officeart/2005/8/colors/accent1_1" csCatId="accent1" phldr="1"/>
      <dgm:spPr/>
      <dgm:t>
        <a:bodyPr/>
        <a:lstStyle/>
        <a:p>
          <a:endParaRPr lang="es-VE"/>
        </a:p>
      </dgm:t>
    </dgm:pt>
    <dgm:pt modelId="{590BD9B3-8A2E-4548-AA70-35B629BE2ADD}">
      <dgm:prSet phldrT="[Texto]" custT="1"/>
      <dgm:spPr/>
      <dgm:t>
        <a:bodyPr/>
        <a:lstStyle/>
        <a:p>
          <a:r>
            <a:rPr lang="es-VE" sz="1600" dirty="0" smtClean="0"/>
            <a:t>Por lo tanto, consideramos razonable investigar las bases científicas para dicho uso de </a:t>
          </a:r>
          <a:r>
            <a:rPr lang="es-VE" sz="1600" dirty="0" err="1" smtClean="0"/>
            <a:t>digoxina</a:t>
          </a:r>
          <a:r>
            <a:rPr lang="es-VE" sz="1600" dirty="0" smtClean="0"/>
            <a:t>.</a:t>
          </a:r>
          <a:endParaRPr lang="es-VE" sz="1600" dirty="0"/>
        </a:p>
      </dgm:t>
    </dgm:pt>
    <dgm:pt modelId="{10AD1956-C3CB-4FAD-BFF5-E8F71E11A944}" type="parTrans" cxnId="{20BC54AD-8783-4EC9-BEC4-71B2402DD822}">
      <dgm:prSet/>
      <dgm:spPr/>
      <dgm:t>
        <a:bodyPr/>
        <a:lstStyle/>
        <a:p>
          <a:endParaRPr lang="es-VE" sz="2000"/>
        </a:p>
      </dgm:t>
    </dgm:pt>
    <dgm:pt modelId="{76C32A49-1025-4DCD-A7CC-33CB51F0FE15}" type="sibTrans" cxnId="{20BC54AD-8783-4EC9-BEC4-71B2402DD822}">
      <dgm:prSet/>
      <dgm:spPr/>
      <dgm:t>
        <a:bodyPr/>
        <a:lstStyle/>
        <a:p>
          <a:endParaRPr lang="es-VE" sz="2000"/>
        </a:p>
      </dgm:t>
    </dgm:pt>
    <dgm:pt modelId="{02BAB649-A885-4E32-AD01-3B8EB858F686}">
      <dgm:prSet phldrT="[Texto]" custT="1"/>
      <dgm:spPr/>
      <dgm:t>
        <a:bodyPr/>
        <a:lstStyle/>
        <a:p>
          <a:r>
            <a:rPr lang="es-VE" sz="1600" dirty="0" smtClean="0"/>
            <a:t>Los estudios con niños con insuficiencia cardíaca congestiva han informado una correlación positiva entre las puntuaciones de Ross y las concentraciones de NT- </a:t>
          </a:r>
          <a:r>
            <a:rPr lang="es-VE" sz="1600" dirty="0" err="1" smtClean="0"/>
            <a:t>proBNP</a:t>
          </a:r>
          <a:endParaRPr lang="es-VE" sz="1600" dirty="0" smtClean="0"/>
        </a:p>
      </dgm:t>
    </dgm:pt>
    <dgm:pt modelId="{55E64046-12F0-46FC-A208-0048A52189D6}" type="parTrans" cxnId="{85C6B876-CE58-4777-996A-A0071C4E6866}">
      <dgm:prSet/>
      <dgm:spPr/>
      <dgm:t>
        <a:bodyPr/>
        <a:lstStyle/>
        <a:p>
          <a:endParaRPr lang="es-VE" sz="2000"/>
        </a:p>
      </dgm:t>
    </dgm:pt>
    <dgm:pt modelId="{5C327280-D877-42E4-B7CB-94556A216833}" type="sibTrans" cxnId="{85C6B876-CE58-4777-996A-A0071C4E6866}">
      <dgm:prSet/>
      <dgm:spPr/>
      <dgm:t>
        <a:bodyPr/>
        <a:lstStyle/>
        <a:p>
          <a:endParaRPr lang="es-VE" sz="2000"/>
        </a:p>
      </dgm:t>
    </dgm:pt>
    <dgm:pt modelId="{A966BE68-1F04-4EEC-B488-FD952A5868B9}">
      <dgm:prSet phldrT="[Texto]" custT="1"/>
      <dgm:spPr/>
      <dgm:t>
        <a:bodyPr/>
        <a:lstStyle/>
        <a:p>
          <a:r>
            <a:rPr lang="es-VE" sz="1600" dirty="0" smtClean="0"/>
            <a:t>NT-</a:t>
          </a:r>
          <a:r>
            <a:rPr lang="es-VE" sz="1600" dirty="0" err="1" smtClean="0"/>
            <a:t>proBNP</a:t>
          </a:r>
          <a:r>
            <a:rPr lang="es-VE" sz="1600" dirty="0" smtClean="0"/>
            <a:t> puede ser útil para monitorear la eficacia del tratamiento para pacientes con insuficiencia cardíaca</a:t>
          </a:r>
        </a:p>
      </dgm:t>
    </dgm:pt>
    <dgm:pt modelId="{3AF742D4-720F-41D7-B20D-783D07471DED}" type="parTrans" cxnId="{955F91AC-808E-47B0-A061-F2855356B97F}">
      <dgm:prSet/>
      <dgm:spPr/>
      <dgm:t>
        <a:bodyPr/>
        <a:lstStyle/>
        <a:p>
          <a:endParaRPr lang="es-VE" sz="2000"/>
        </a:p>
      </dgm:t>
    </dgm:pt>
    <dgm:pt modelId="{7706ED95-7772-43D4-84FB-D7D44E9CDC05}" type="sibTrans" cxnId="{955F91AC-808E-47B0-A061-F2855356B97F}">
      <dgm:prSet/>
      <dgm:spPr/>
      <dgm:t>
        <a:bodyPr/>
        <a:lstStyle/>
        <a:p>
          <a:endParaRPr lang="es-VE" sz="2000"/>
        </a:p>
      </dgm:t>
    </dgm:pt>
    <dgm:pt modelId="{A30B34C0-1709-4CD0-B63D-8EC2DB0AE790}">
      <dgm:prSet phldrT="[Texto]" custT="1"/>
      <dgm:spPr/>
      <dgm:t>
        <a:bodyPr/>
        <a:lstStyle/>
        <a:p>
          <a:r>
            <a:rPr lang="es-VE" sz="1600" dirty="0" smtClean="0"/>
            <a:t>Este estudio demostró que las puntuaciones modificadas de Ross de los pacientes habían disminuido después del tratamiento. Por lo tanto, encontramos que estas puntuaciones son un método confiable para evaluar la IC. </a:t>
          </a:r>
        </a:p>
      </dgm:t>
    </dgm:pt>
    <dgm:pt modelId="{E49ED367-8968-434E-BEFB-7354EB4C9B17}" type="parTrans" cxnId="{BFE06AB1-16EE-417F-A7E8-EFC22BA0E160}">
      <dgm:prSet/>
      <dgm:spPr/>
      <dgm:t>
        <a:bodyPr/>
        <a:lstStyle/>
        <a:p>
          <a:endParaRPr lang="es-VE" sz="2000"/>
        </a:p>
      </dgm:t>
    </dgm:pt>
    <dgm:pt modelId="{D097F9CA-C8CC-494B-A008-343BFE4ECCD6}" type="sibTrans" cxnId="{BFE06AB1-16EE-417F-A7E8-EFC22BA0E160}">
      <dgm:prSet/>
      <dgm:spPr/>
      <dgm:t>
        <a:bodyPr/>
        <a:lstStyle/>
        <a:p>
          <a:endParaRPr lang="es-VE" sz="2000"/>
        </a:p>
      </dgm:t>
    </dgm:pt>
    <dgm:pt modelId="{FBEFE9DA-2D0B-421B-AD85-647715290A65}" type="pres">
      <dgm:prSet presAssocID="{994913DB-CD9D-49C5-A40A-46CCA2A2B348}" presName="Name0" presStyleCnt="0">
        <dgm:presLayoutVars>
          <dgm:chMax val="7"/>
          <dgm:chPref val="7"/>
          <dgm:dir/>
        </dgm:presLayoutVars>
      </dgm:prSet>
      <dgm:spPr/>
      <dgm:t>
        <a:bodyPr/>
        <a:lstStyle/>
        <a:p>
          <a:endParaRPr lang="es-VE"/>
        </a:p>
      </dgm:t>
    </dgm:pt>
    <dgm:pt modelId="{FE357330-7714-4ED9-9890-2D315E1E8B82}" type="pres">
      <dgm:prSet presAssocID="{994913DB-CD9D-49C5-A40A-46CCA2A2B348}" presName="Name1" presStyleCnt="0"/>
      <dgm:spPr/>
    </dgm:pt>
    <dgm:pt modelId="{88B349DF-AE03-4DBB-A2EB-DF4F27028198}" type="pres">
      <dgm:prSet presAssocID="{994913DB-CD9D-49C5-A40A-46CCA2A2B348}" presName="cycle" presStyleCnt="0"/>
      <dgm:spPr/>
    </dgm:pt>
    <dgm:pt modelId="{5728CDB6-D405-4356-BBCF-A99B7122E714}" type="pres">
      <dgm:prSet presAssocID="{994913DB-CD9D-49C5-A40A-46CCA2A2B348}" presName="srcNode" presStyleLbl="node1" presStyleIdx="0" presStyleCnt="4"/>
      <dgm:spPr/>
    </dgm:pt>
    <dgm:pt modelId="{EAD24D23-6F77-41F2-8C89-70AF3E40A84B}" type="pres">
      <dgm:prSet presAssocID="{994913DB-CD9D-49C5-A40A-46CCA2A2B348}" presName="conn" presStyleLbl="parChTrans1D2" presStyleIdx="0" presStyleCnt="1"/>
      <dgm:spPr/>
      <dgm:t>
        <a:bodyPr/>
        <a:lstStyle/>
        <a:p>
          <a:endParaRPr lang="es-VE"/>
        </a:p>
      </dgm:t>
    </dgm:pt>
    <dgm:pt modelId="{626682BE-5EA4-4416-A5DE-A662DB73A8E9}" type="pres">
      <dgm:prSet presAssocID="{994913DB-CD9D-49C5-A40A-46CCA2A2B348}" presName="extraNode" presStyleLbl="node1" presStyleIdx="0" presStyleCnt="4"/>
      <dgm:spPr/>
    </dgm:pt>
    <dgm:pt modelId="{BB2EE487-7EA5-4573-A431-9935BF1AA57B}" type="pres">
      <dgm:prSet presAssocID="{994913DB-CD9D-49C5-A40A-46CCA2A2B348}" presName="dstNode" presStyleLbl="node1" presStyleIdx="0" presStyleCnt="4"/>
      <dgm:spPr/>
    </dgm:pt>
    <dgm:pt modelId="{98BF1C4B-14EB-4914-A90D-16778468360E}" type="pres">
      <dgm:prSet presAssocID="{590BD9B3-8A2E-4548-AA70-35B629BE2ADD}" presName="text_1" presStyleLbl="node1" presStyleIdx="0" presStyleCnt="4">
        <dgm:presLayoutVars>
          <dgm:bulletEnabled val="1"/>
        </dgm:presLayoutVars>
      </dgm:prSet>
      <dgm:spPr/>
      <dgm:t>
        <a:bodyPr/>
        <a:lstStyle/>
        <a:p>
          <a:endParaRPr lang="es-VE"/>
        </a:p>
      </dgm:t>
    </dgm:pt>
    <dgm:pt modelId="{E3EB24C8-CC16-4D6B-B773-1D54ABF62E77}" type="pres">
      <dgm:prSet presAssocID="{590BD9B3-8A2E-4548-AA70-35B629BE2ADD}" presName="accent_1" presStyleCnt="0"/>
      <dgm:spPr/>
    </dgm:pt>
    <dgm:pt modelId="{D120B7BA-DCA9-4BBB-9516-C1E6B5B04DD9}" type="pres">
      <dgm:prSet presAssocID="{590BD9B3-8A2E-4548-AA70-35B629BE2ADD}" presName="accentRepeatNode" presStyleLbl="solidFgAcc1" presStyleIdx="0" presStyleCnt="4"/>
      <dgm:spPr/>
    </dgm:pt>
    <dgm:pt modelId="{5EE4D684-4EE1-48C0-9EFE-9233717142B4}" type="pres">
      <dgm:prSet presAssocID="{02BAB649-A885-4E32-AD01-3B8EB858F686}" presName="text_2" presStyleLbl="node1" presStyleIdx="1" presStyleCnt="4">
        <dgm:presLayoutVars>
          <dgm:bulletEnabled val="1"/>
        </dgm:presLayoutVars>
      </dgm:prSet>
      <dgm:spPr/>
      <dgm:t>
        <a:bodyPr/>
        <a:lstStyle/>
        <a:p>
          <a:endParaRPr lang="es-VE"/>
        </a:p>
      </dgm:t>
    </dgm:pt>
    <dgm:pt modelId="{5F0B3552-33C3-4F35-9C03-7471D269E9D4}" type="pres">
      <dgm:prSet presAssocID="{02BAB649-A885-4E32-AD01-3B8EB858F686}" presName="accent_2" presStyleCnt="0"/>
      <dgm:spPr/>
    </dgm:pt>
    <dgm:pt modelId="{5F02FE74-68E1-4DAA-B16B-F818E4014748}" type="pres">
      <dgm:prSet presAssocID="{02BAB649-A885-4E32-AD01-3B8EB858F686}" presName="accentRepeatNode" presStyleLbl="solidFgAcc1" presStyleIdx="1" presStyleCnt="4"/>
      <dgm:spPr/>
    </dgm:pt>
    <dgm:pt modelId="{5AAEAC30-4A4B-4D0D-B9AC-6A17009F5BDA}" type="pres">
      <dgm:prSet presAssocID="{A966BE68-1F04-4EEC-B488-FD952A5868B9}" presName="text_3" presStyleLbl="node1" presStyleIdx="2" presStyleCnt="4">
        <dgm:presLayoutVars>
          <dgm:bulletEnabled val="1"/>
        </dgm:presLayoutVars>
      </dgm:prSet>
      <dgm:spPr/>
      <dgm:t>
        <a:bodyPr/>
        <a:lstStyle/>
        <a:p>
          <a:endParaRPr lang="es-VE"/>
        </a:p>
      </dgm:t>
    </dgm:pt>
    <dgm:pt modelId="{D758094B-78BC-4B7F-AF7A-3996C760B3A3}" type="pres">
      <dgm:prSet presAssocID="{A966BE68-1F04-4EEC-B488-FD952A5868B9}" presName="accent_3" presStyleCnt="0"/>
      <dgm:spPr/>
    </dgm:pt>
    <dgm:pt modelId="{1D68AA26-3649-4E76-8D36-8349536AB552}" type="pres">
      <dgm:prSet presAssocID="{A966BE68-1F04-4EEC-B488-FD952A5868B9}" presName="accentRepeatNode" presStyleLbl="solidFgAcc1" presStyleIdx="2" presStyleCnt="4"/>
      <dgm:spPr/>
    </dgm:pt>
    <dgm:pt modelId="{8AF3C578-9B1E-4288-8037-AFF666B25F05}" type="pres">
      <dgm:prSet presAssocID="{A30B34C0-1709-4CD0-B63D-8EC2DB0AE790}" presName="text_4" presStyleLbl="node1" presStyleIdx="3" presStyleCnt="4">
        <dgm:presLayoutVars>
          <dgm:bulletEnabled val="1"/>
        </dgm:presLayoutVars>
      </dgm:prSet>
      <dgm:spPr/>
      <dgm:t>
        <a:bodyPr/>
        <a:lstStyle/>
        <a:p>
          <a:endParaRPr lang="es-VE"/>
        </a:p>
      </dgm:t>
    </dgm:pt>
    <dgm:pt modelId="{A7861AF9-2E8E-4FD4-A7E1-A9515B9F8A51}" type="pres">
      <dgm:prSet presAssocID="{A30B34C0-1709-4CD0-B63D-8EC2DB0AE790}" presName="accent_4" presStyleCnt="0"/>
      <dgm:spPr/>
    </dgm:pt>
    <dgm:pt modelId="{2DF727A5-F09B-4EB6-BD6D-155BB4212CBF}" type="pres">
      <dgm:prSet presAssocID="{A30B34C0-1709-4CD0-B63D-8EC2DB0AE790}" presName="accentRepeatNode" presStyleLbl="solidFgAcc1" presStyleIdx="3" presStyleCnt="4"/>
      <dgm:spPr/>
    </dgm:pt>
  </dgm:ptLst>
  <dgm:cxnLst>
    <dgm:cxn modelId="{D88A8726-CFAF-4D5D-B1D2-9306EE0D753F}" type="presOf" srcId="{02BAB649-A885-4E32-AD01-3B8EB858F686}" destId="{5EE4D684-4EE1-48C0-9EFE-9233717142B4}" srcOrd="0" destOrd="0" presId="urn:microsoft.com/office/officeart/2008/layout/VerticalCurvedList"/>
    <dgm:cxn modelId="{2F99266E-916F-47F1-8701-49F17A76D3B2}" type="presOf" srcId="{994913DB-CD9D-49C5-A40A-46CCA2A2B348}" destId="{FBEFE9DA-2D0B-421B-AD85-647715290A65}" srcOrd="0" destOrd="0" presId="urn:microsoft.com/office/officeart/2008/layout/VerticalCurvedList"/>
    <dgm:cxn modelId="{3A4942BE-48B5-4C95-B7C2-1FD34040AB44}" type="presOf" srcId="{76C32A49-1025-4DCD-A7CC-33CB51F0FE15}" destId="{EAD24D23-6F77-41F2-8C89-70AF3E40A84B}" srcOrd="0" destOrd="0" presId="urn:microsoft.com/office/officeart/2008/layout/VerticalCurvedList"/>
    <dgm:cxn modelId="{955F91AC-808E-47B0-A061-F2855356B97F}" srcId="{994913DB-CD9D-49C5-A40A-46CCA2A2B348}" destId="{A966BE68-1F04-4EEC-B488-FD952A5868B9}" srcOrd="2" destOrd="0" parTransId="{3AF742D4-720F-41D7-B20D-783D07471DED}" sibTransId="{7706ED95-7772-43D4-84FB-D7D44E9CDC05}"/>
    <dgm:cxn modelId="{BFE06AB1-16EE-417F-A7E8-EFC22BA0E160}" srcId="{994913DB-CD9D-49C5-A40A-46CCA2A2B348}" destId="{A30B34C0-1709-4CD0-B63D-8EC2DB0AE790}" srcOrd="3" destOrd="0" parTransId="{E49ED367-8968-434E-BEFB-7354EB4C9B17}" sibTransId="{D097F9CA-C8CC-494B-A008-343BFE4ECCD6}"/>
    <dgm:cxn modelId="{20BC54AD-8783-4EC9-BEC4-71B2402DD822}" srcId="{994913DB-CD9D-49C5-A40A-46CCA2A2B348}" destId="{590BD9B3-8A2E-4548-AA70-35B629BE2ADD}" srcOrd="0" destOrd="0" parTransId="{10AD1956-C3CB-4FAD-BFF5-E8F71E11A944}" sibTransId="{76C32A49-1025-4DCD-A7CC-33CB51F0FE15}"/>
    <dgm:cxn modelId="{84A4A74D-028F-4F70-A332-61DD40ADBBEF}" type="presOf" srcId="{A30B34C0-1709-4CD0-B63D-8EC2DB0AE790}" destId="{8AF3C578-9B1E-4288-8037-AFF666B25F05}" srcOrd="0" destOrd="0" presId="urn:microsoft.com/office/officeart/2008/layout/VerticalCurvedList"/>
    <dgm:cxn modelId="{48C4F93F-C958-4063-8AA9-7B4925D15ADF}" type="presOf" srcId="{A966BE68-1F04-4EEC-B488-FD952A5868B9}" destId="{5AAEAC30-4A4B-4D0D-B9AC-6A17009F5BDA}" srcOrd="0" destOrd="0" presId="urn:microsoft.com/office/officeart/2008/layout/VerticalCurvedList"/>
    <dgm:cxn modelId="{9A22F0BF-49F4-4ABA-A513-FA535C47A932}" type="presOf" srcId="{590BD9B3-8A2E-4548-AA70-35B629BE2ADD}" destId="{98BF1C4B-14EB-4914-A90D-16778468360E}" srcOrd="0" destOrd="0" presId="urn:microsoft.com/office/officeart/2008/layout/VerticalCurvedList"/>
    <dgm:cxn modelId="{85C6B876-CE58-4777-996A-A0071C4E6866}" srcId="{994913DB-CD9D-49C5-A40A-46CCA2A2B348}" destId="{02BAB649-A885-4E32-AD01-3B8EB858F686}" srcOrd="1" destOrd="0" parTransId="{55E64046-12F0-46FC-A208-0048A52189D6}" sibTransId="{5C327280-D877-42E4-B7CB-94556A216833}"/>
    <dgm:cxn modelId="{815203D8-DF2C-434B-8F6A-4EB2E095962C}" type="presParOf" srcId="{FBEFE9DA-2D0B-421B-AD85-647715290A65}" destId="{FE357330-7714-4ED9-9890-2D315E1E8B82}" srcOrd="0" destOrd="0" presId="urn:microsoft.com/office/officeart/2008/layout/VerticalCurvedList"/>
    <dgm:cxn modelId="{C0B7C7FA-83BF-435A-9923-10DC578117F9}" type="presParOf" srcId="{FE357330-7714-4ED9-9890-2D315E1E8B82}" destId="{88B349DF-AE03-4DBB-A2EB-DF4F27028198}" srcOrd="0" destOrd="0" presId="urn:microsoft.com/office/officeart/2008/layout/VerticalCurvedList"/>
    <dgm:cxn modelId="{ADAF1729-15D5-4748-A5F9-2052E048920E}" type="presParOf" srcId="{88B349DF-AE03-4DBB-A2EB-DF4F27028198}" destId="{5728CDB6-D405-4356-BBCF-A99B7122E714}" srcOrd="0" destOrd="0" presId="urn:microsoft.com/office/officeart/2008/layout/VerticalCurvedList"/>
    <dgm:cxn modelId="{11F68758-B1FC-44B3-9F37-C81737231B88}" type="presParOf" srcId="{88B349DF-AE03-4DBB-A2EB-DF4F27028198}" destId="{EAD24D23-6F77-41F2-8C89-70AF3E40A84B}" srcOrd="1" destOrd="0" presId="urn:microsoft.com/office/officeart/2008/layout/VerticalCurvedList"/>
    <dgm:cxn modelId="{E39B4EF1-862C-4E82-87CD-6B9F95B894CC}" type="presParOf" srcId="{88B349DF-AE03-4DBB-A2EB-DF4F27028198}" destId="{626682BE-5EA4-4416-A5DE-A662DB73A8E9}" srcOrd="2" destOrd="0" presId="urn:microsoft.com/office/officeart/2008/layout/VerticalCurvedList"/>
    <dgm:cxn modelId="{062065A4-CE99-4724-A62B-1C85EBA05BF8}" type="presParOf" srcId="{88B349DF-AE03-4DBB-A2EB-DF4F27028198}" destId="{BB2EE487-7EA5-4573-A431-9935BF1AA57B}" srcOrd="3" destOrd="0" presId="urn:microsoft.com/office/officeart/2008/layout/VerticalCurvedList"/>
    <dgm:cxn modelId="{1762713F-30B6-4739-8D19-948F98F4988F}" type="presParOf" srcId="{FE357330-7714-4ED9-9890-2D315E1E8B82}" destId="{98BF1C4B-14EB-4914-A90D-16778468360E}" srcOrd="1" destOrd="0" presId="urn:microsoft.com/office/officeart/2008/layout/VerticalCurvedList"/>
    <dgm:cxn modelId="{685650F4-DD0B-4FE9-A8A6-480651069252}" type="presParOf" srcId="{FE357330-7714-4ED9-9890-2D315E1E8B82}" destId="{E3EB24C8-CC16-4D6B-B773-1D54ABF62E77}" srcOrd="2" destOrd="0" presId="urn:microsoft.com/office/officeart/2008/layout/VerticalCurvedList"/>
    <dgm:cxn modelId="{4F485625-1026-4D94-8BC9-C947EF08AEB3}" type="presParOf" srcId="{E3EB24C8-CC16-4D6B-B773-1D54ABF62E77}" destId="{D120B7BA-DCA9-4BBB-9516-C1E6B5B04DD9}" srcOrd="0" destOrd="0" presId="urn:microsoft.com/office/officeart/2008/layout/VerticalCurvedList"/>
    <dgm:cxn modelId="{70247DB4-C1FA-403C-81BD-FB0F5E0C3952}" type="presParOf" srcId="{FE357330-7714-4ED9-9890-2D315E1E8B82}" destId="{5EE4D684-4EE1-48C0-9EFE-9233717142B4}" srcOrd="3" destOrd="0" presId="urn:microsoft.com/office/officeart/2008/layout/VerticalCurvedList"/>
    <dgm:cxn modelId="{BE000FAC-0712-486C-8E12-B3EBBB0C246B}" type="presParOf" srcId="{FE357330-7714-4ED9-9890-2D315E1E8B82}" destId="{5F0B3552-33C3-4F35-9C03-7471D269E9D4}" srcOrd="4" destOrd="0" presId="urn:microsoft.com/office/officeart/2008/layout/VerticalCurvedList"/>
    <dgm:cxn modelId="{71D0E9A9-BCEB-4BC0-83DB-C364DDF494DE}" type="presParOf" srcId="{5F0B3552-33C3-4F35-9C03-7471D269E9D4}" destId="{5F02FE74-68E1-4DAA-B16B-F818E4014748}" srcOrd="0" destOrd="0" presId="urn:microsoft.com/office/officeart/2008/layout/VerticalCurvedList"/>
    <dgm:cxn modelId="{8C70E836-1010-4D80-AD74-883818F8E824}" type="presParOf" srcId="{FE357330-7714-4ED9-9890-2D315E1E8B82}" destId="{5AAEAC30-4A4B-4D0D-B9AC-6A17009F5BDA}" srcOrd="5" destOrd="0" presId="urn:microsoft.com/office/officeart/2008/layout/VerticalCurvedList"/>
    <dgm:cxn modelId="{FBF1313F-5404-47E8-8CF3-126834BEDAA4}" type="presParOf" srcId="{FE357330-7714-4ED9-9890-2D315E1E8B82}" destId="{D758094B-78BC-4B7F-AF7A-3996C760B3A3}" srcOrd="6" destOrd="0" presId="urn:microsoft.com/office/officeart/2008/layout/VerticalCurvedList"/>
    <dgm:cxn modelId="{DB1D5A18-32EE-47AE-B668-C50A5D7E2395}" type="presParOf" srcId="{D758094B-78BC-4B7F-AF7A-3996C760B3A3}" destId="{1D68AA26-3649-4E76-8D36-8349536AB552}" srcOrd="0" destOrd="0" presId="urn:microsoft.com/office/officeart/2008/layout/VerticalCurvedList"/>
    <dgm:cxn modelId="{5D8A14D9-51AE-48D8-9CF3-0CC03D749100}" type="presParOf" srcId="{FE357330-7714-4ED9-9890-2D315E1E8B82}" destId="{8AF3C578-9B1E-4288-8037-AFF666B25F05}" srcOrd="7" destOrd="0" presId="urn:microsoft.com/office/officeart/2008/layout/VerticalCurvedList"/>
    <dgm:cxn modelId="{3213B829-9449-48B1-BE88-A20FA693E738}" type="presParOf" srcId="{FE357330-7714-4ED9-9890-2D315E1E8B82}" destId="{A7861AF9-2E8E-4FD4-A7E1-A9515B9F8A51}" srcOrd="8" destOrd="0" presId="urn:microsoft.com/office/officeart/2008/layout/VerticalCurvedList"/>
    <dgm:cxn modelId="{EFD3CEF6-C5ED-400E-B4D1-CEEA417F5B15}" type="presParOf" srcId="{A7861AF9-2E8E-4FD4-A7E1-A9515B9F8A51}" destId="{2DF727A5-F09B-4EB6-BD6D-155BB4212C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4BA6F-B6AF-4A56-9350-F2B2543F0EBF}">
      <dsp:nvSpPr>
        <dsp:cNvPr id="0" name=""/>
        <dsp:cNvSpPr/>
      </dsp:nvSpPr>
      <dsp:spPr>
        <a:xfrm rot="16200000">
          <a:off x="-1443017" y="1445135"/>
          <a:ext cx="4968552" cy="2078281"/>
        </a:xfrm>
        <a:prstGeom prst="flowChartManualOperation">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VE" sz="1600" kern="1200" dirty="0" smtClean="0"/>
            <a:t>Este estudio mostró que los dos tratamientos actualmente utilizados para tratar la insuficiencia cardíaca secundaria a cardiopatías congénitas con derivaciones de izquierda a derecha son efectivos y que no existe una diferencia significativa entre ellos</a:t>
          </a:r>
          <a:endParaRPr lang="es-VE" sz="1600" kern="1200" dirty="0"/>
        </a:p>
      </dsp:txBody>
      <dsp:txXfrm rot="5400000">
        <a:off x="2118" y="993710"/>
        <a:ext cx="2078281" cy="2981132"/>
      </dsp:txXfrm>
    </dsp:sp>
    <dsp:sp modelId="{35E62B09-E51B-4B19-A1D3-93CF5316728A}">
      <dsp:nvSpPr>
        <dsp:cNvPr id="0" name=""/>
        <dsp:cNvSpPr/>
      </dsp:nvSpPr>
      <dsp:spPr>
        <a:xfrm rot="16200000">
          <a:off x="791135" y="1445135"/>
          <a:ext cx="4968552" cy="2078281"/>
        </a:xfrm>
        <a:prstGeom prst="flowChartManualOperation">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VE" sz="1600" kern="1200" dirty="0" smtClean="0"/>
            <a:t>No encontraron ninguna diferencia significativa en las disminuciones de las concentraciones de NT-</a:t>
          </a:r>
          <a:r>
            <a:rPr lang="es-VE" sz="1600" kern="1200" dirty="0" err="1" smtClean="0"/>
            <a:t>proBNP</a:t>
          </a:r>
          <a:r>
            <a:rPr lang="es-VE" sz="1600" kern="1200" dirty="0" smtClean="0"/>
            <a:t> entre el grupo que recibió </a:t>
          </a:r>
          <a:r>
            <a:rPr lang="es-VE" sz="1600" kern="1200" dirty="0" err="1" smtClean="0"/>
            <a:t>enalapril</a:t>
          </a:r>
          <a:r>
            <a:rPr lang="es-VE" sz="1600" kern="1200" dirty="0" smtClean="0"/>
            <a:t> - </a:t>
          </a:r>
          <a:r>
            <a:rPr lang="es-VE" sz="1600" kern="1200" dirty="0" err="1" smtClean="0"/>
            <a:t>digoxina</a:t>
          </a:r>
          <a:r>
            <a:rPr lang="es-VE" sz="1600" kern="1200" dirty="0" smtClean="0"/>
            <a:t>- furosemida con el grupo administrado furosemida – </a:t>
          </a:r>
          <a:r>
            <a:rPr lang="es-VE" sz="1600" kern="1200" dirty="0" err="1" smtClean="0"/>
            <a:t>enalapril</a:t>
          </a:r>
          <a:r>
            <a:rPr lang="es-VE" sz="1600" kern="1200" dirty="0" smtClean="0"/>
            <a:t> (p = 0,372)</a:t>
          </a:r>
          <a:endParaRPr lang="es-VE" sz="1600" kern="1200" dirty="0"/>
        </a:p>
      </dsp:txBody>
      <dsp:txXfrm rot="5400000">
        <a:off x="2236270" y="993710"/>
        <a:ext cx="2078281" cy="2981132"/>
      </dsp:txXfrm>
    </dsp:sp>
    <dsp:sp modelId="{1FD548F7-0C11-4D57-9D3B-70F3A327A2DF}">
      <dsp:nvSpPr>
        <dsp:cNvPr id="0" name=""/>
        <dsp:cNvSpPr/>
      </dsp:nvSpPr>
      <dsp:spPr>
        <a:xfrm rot="16200000">
          <a:off x="3025288" y="1445135"/>
          <a:ext cx="4968552" cy="2078281"/>
        </a:xfrm>
        <a:prstGeom prst="flowChartManualOperation">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VE" sz="1600" kern="1200" dirty="0" smtClean="0"/>
            <a:t>La </a:t>
          </a:r>
          <a:r>
            <a:rPr lang="es-VE" sz="1600" kern="1200" dirty="0" err="1" smtClean="0"/>
            <a:t>digoxina</a:t>
          </a:r>
          <a:r>
            <a:rPr lang="es-VE" sz="1600" kern="1200" dirty="0" smtClean="0"/>
            <a:t> no proporciona ningún beneficio adicional en el tratamiento de la IC que se desarrolla de forma secundaria a una cardiopatía congénita con derivaciones del lado izquierdo</a:t>
          </a:r>
          <a:endParaRPr lang="es-VE" sz="1600" kern="1200" dirty="0"/>
        </a:p>
      </dsp:txBody>
      <dsp:txXfrm rot="5400000">
        <a:off x="4470423" y="993710"/>
        <a:ext cx="2078281" cy="2981132"/>
      </dsp:txXfrm>
    </dsp:sp>
    <dsp:sp modelId="{BCE93635-F4EA-44DB-924B-4614A054D267}">
      <dsp:nvSpPr>
        <dsp:cNvPr id="0" name=""/>
        <dsp:cNvSpPr/>
      </dsp:nvSpPr>
      <dsp:spPr>
        <a:xfrm rot="16200000">
          <a:off x="5259441" y="1445135"/>
          <a:ext cx="4968552" cy="2078281"/>
        </a:xfrm>
        <a:prstGeom prst="flowChartManualOperation">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VE" sz="1600" kern="1200" dirty="0" smtClean="0"/>
            <a:t>Estudios comparativos con series de casos más grandes y períodos de seguimiento más largos pueden proporcionar datos esclarecedores en esta área.</a:t>
          </a:r>
          <a:endParaRPr lang="es-VE" sz="1600" kern="1200" dirty="0"/>
        </a:p>
      </dsp:txBody>
      <dsp:txXfrm rot="5400000">
        <a:off x="6704576" y="993710"/>
        <a:ext cx="2078281" cy="2981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C6430-5601-4033-AA92-2B752DFF87E2}">
      <dsp:nvSpPr>
        <dsp:cNvPr id="0" name=""/>
        <dsp:cNvSpPr/>
      </dsp:nvSpPr>
      <dsp:spPr>
        <a:xfrm>
          <a:off x="-5862135" y="-897147"/>
          <a:ext cx="6978870" cy="6978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CA6490D-7FF5-403A-93A5-4B49F8CEABF2}">
      <dsp:nvSpPr>
        <dsp:cNvPr id="0" name=""/>
        <dsp:cNvSpPr/>
      </dsp:nvSpPr>
      <dsp:spPr>
        <a:xfrm>
          <a:off x="584519" y="398590"/>
          <a:ext cx="7983555" cy="79759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3091" tIns="45720" rIns="45720" bIns="45720" numCol="1" spcCol="1270" anchor="ctr" anchorCtr="0">
          <a:noAutofit/>
        </a:bodyPr>
        <a:lstStyle/>
        <a:p>
          <a:pPr lvl="0" algn="l" defTabSz="800100">
            <a:lnSpc>
              <a:spcPct val="90000"/>
            </a:lnSpc>
            <a:spcBef>
              <a:spcPct val="0"/>
            </a:spcBef>
            <a:spcAft>
              <a:spcPct val="35000"/>
            </a:spcAft>
          </a:pPr>
          <a:r>
            <a:rPr lang="es-VE" sz="1800" kern="1200" dirty="0" smtClean="0"/>
            <a:t>La combinación de furosemida – </a:t>
          </a:r>
          <a:r>
            <a:rPr lang="es-VE" sz="1800" kern="1200" dirty="0" err="1" smtClean="0"/>
            <a:t>enalapril</a:t>
          </a:r>
          <a:r>
            <a:rPr lang="es-VE" sz="1800" kern="1200" dirty="0" smtClean="0"/>
            <a:t> - </a:t>
          </a:r>
          <a:r>
            <a:rPr lang="es-VE" sz="1800" kern="1200" dirty="0" err="1" smtClean="0"/>
            <a:t>digoxina</a:t>
          </a:r>
          <a:r>
            <a:rPr lang="es-VE" sz="1800" kern="1200" dirty="0" smtClean="0"/>
            <a:t> o el </a:t>
          </a:r>
          <a:r>
            <a:rPr lang="es-VE" sz="1800" kern="1200" dirty="0" err="1" smtClean="0"/>
            <a:t>enalapril</a:t>
          </a:r>
          <a:r>
            <a:rPr lang="es-VE" sz="1800" kern="1200" dirty="0" smtClean="0"/>
            <a:t> con furosemida se utiliza comúnmente para tratar IC secundaria a enfermedad cardíaca congénita con derivaciones de izquierda a derecha. </a:t>
          </a:r>
          <a:endParaRPr lang="es-VE" sz="1800" kern="1200" dirty="0"/>
        </a:p>
      </dsp:txBody>
      <dsp:txXfrm>
        <a:off x="584519" y="398590"/>
        <a:ext cx="7983555" cy="797595"/>
      </dsp:txXfrm>
    </dsp:sp>
    <dsp:sp modelId="{62B14103-4252-4E33-B7D2-DD6A9963850E}">
      <dsp:nvSpPr>
        <dsp:cNvPr id="0" name=""/>
        <dsp:cNvSpPr/>
      </dsp:nvSpPr>
      <dsp:spPr>
        <a:xfrm>
          <a:off x="86022" y="298890"/>
          <a:ext cx="996993" cy="99699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C47864-7151-4DE3-A060-0BDA1D70DBCF}">
      <dsp:nvSpPr>
        <dsp:cNvPr id="0" name=""/>
        <dsp:cNvSpPr/>
      </dsp:nvSpPr>
      <dsp:spPr>
        <a:xfrm>
          <a:off x="1041798" y="1595190"/>
          <a:ext cx="7526276" cy="79759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3091" tIns="45720" rIns="45720" bIns="45720" numCol="1" spcCol="1270" anchor="ctr" anchorCtr="0">
          <a:noAutofit/>
        </a:bodyPr>
        <a:lstStyle/>
        <a:p>
          <a:pPr lvl="0" algn="l" defTabSz="800100">
            <a:lnSpc>
              <a:spcPct val="90000"/>
            </a:lnSpc>
            <a:spcBef>
              <a:spcPct val="0"/>
            </a:spcBef>
            <a:spcAft>
              <a:spcPct val="35000"/>
            </a:spcAft>
          </a:pPr>
          <a:r>
            <a:rPr lang="es-VE" sz="1800" kern="1200" dirty="0" smtClean="0"/>
            <a:t>Para muchos de los medicamentos que se usan para tratar la IC en niños, los únicos datos disponibles provienen de estudios con adultos. </a:t>
          </a:r>
          <a:endParaRPr lang="es-VE" sz="1800" kern="1200" dirty="0"/>
        </a:p>
      </dsp:txBody>
      <dsp:txXfrm>
        <a:off x="1041798" y="1595190"/>
        <a:ext cx="7526276" cy="797595"/>
      </dsp:txXfrm>
    </dsp:sp>
    <dsp:sp modelId="{543CCE36-CFF7-45EB-9FE8-EE08746864F1}">
      <dsp:nvSpPr>
        <dsp:cNvPr id="0" name=""/>
        <dsp:cNvSpPr/>
      </dsp:nvSpPr>
      <dsp:spPr>
        <a:xfrm>
          <a:off x="543301" y="1495490"/>
          <a:ext cx="996993" cy="99699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5245F4E-3859-4E0C-974F-A25C8233E0DD}">
      <dsp:nvSpPr>
        <dsp:cNvPr id="0" name=""/>
        <dsp:cNvSpPr/>
      </dsp:nvSpPr>
      <dsp:spPr>
        <a:xfrm>
          <a:off x="1041798" y="2791790"/>
          <a:ext cx="7526276" cy="79759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3091" tIns="45720" rIns="45720" bIns="45720" numCol="1" spcCol="1270" anchor="ctr" anchorCtr="0">
          <a:noAutofit/>
        </a:bodyPr>
        <a:lstStyle/>
        <a:p>
          <a:pPr lvl="0" algn="l" defTabSz="800100">
            <a:lnSpc>
              <a:spcPct val="90000"/>
            </a:lnSpc>
            <a:spcBef>
              <a:spcPct val="0"/>
            </a:spcBef>
            <a:spcAft>
              <a:spcPct val="35000"/>
            </a:spcAft>
          </a:pPr>
          <a:r>
            <a:rPr lang="es-VE" sz="1800" kern="1200" dirty="0" smtClean="0"/>
            <a:t>Las derivaciones </a:t>
          </a:r>
          <a:r>
            <a:rPr lang="es-VE" sz="1800" kern="1200" dirty="0" err="1" smtClean="0"/>
            <a:t>intracardíacas</a:t>
          </a:r>
          <a:r>
            <a:rPr lang="es-VE" sz="1800" kern="1200" dirty="0" smtClean="0"/>
            <a:t> a la izquierda o las lesiones obstructivas suelen causar insuficiencia cardíaca en niños, cuya función ventricular izquierda suele ser normal.</a:t>
          </a:r>
          <a:endParaRPr lang="es-VE" sz="1800" kern="1200" dirty="0"/>
        </a:p>
      </dsp:txBody>
      <dsp:txXfrm>
        <a:off x="1041798" y="2791790"/>
        <a:ext cx="7526276" cy="797595"/>
      </dsp:txXfrm>
    </dsp:sp>
    <dsp:sp modelId="{C05C2998-94AA-4225-8976-65873EBF43E9}">
      <dsp:nvSpPr>
        <dsp:cNvPr id="0" name=""/>
        <dsp:cNvSpPr/>
      </dsp:nvSpPr>
      <dsp:spPr>
        <a:xfrm>
          <a:off x="543301" y="2692091"/>
          <a:ext cx="996993" cy="99699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3DB368D-16D6-4950-884C-2307C0F51DB9}">
      <dsp:nvSpPr>
        <dsp:cNvPr id="0" name=""/>
        <dsp:cNvSpPr/>
      </dsp:nvSpPr>
      <dsp:spPr>
        <a:xfrm>
          <a:off x="584519" y="3988390"/>
          <a:ext cx="7983555" cy="79759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3091" tIns="45720" rIns="45720" bIns="45720" numCol="1" spcCol="1270" anchor="ctr" anchorCtr="0">
          <a:noAutofit/>
        </a:bodyPr>
        <a:lstStyle/>
        <a:p>
          <a:pPr lvl="0" algn="l" defTabSz="800100">
            <a:lnSpc>
              <a:spcPct val="90000"/>
            </a:lnSpc>
            <a:spcBef>
              <a:spcPct val="0"/>
            </a:spcBef>
            <a:spcAft>
              <a:spcPct val="35000"/>
            </a:spcAft>
          </a:pPr>
          <a:r>
            <a:rPr lang="es-VE" sz="1800" kern="1200" smtClean="0"/>
            <a:t>Se prefiere la digoxina, el glucósido cardíaco más comúnmente usado para la insuficiencia cardíaca, debido a su fácil accesibilidad, bajo costo y larga historia de uso.</a:t>
          </a:r>
          <a:endParaRPr lang="es-VE" sz="1800" kern="1200" dirty="0"/>
        </a:p>
      </dsp:txBody>
      <dsp:txXfrm>
        <a:off x="584519" y="3988390"/>
        <a:ext cx="7983555" cy="797595"/>
      </dsp:txXfrm>
    </dsp:sp>
    <dsp:sp modelId="{2C32BE56-C2CB-4EE8-9A86-F0C9CCC814DD}">
      <dsp:nvSpPr>
        <dsp:cNvPr id="0" name=""/>
        <dsp:cNvSpPr/>
      </dsp:nvSpPr>
      <dsp:spPr>
        <a:xfrm>
          <a:off x="86022" y="3888691"/>
          <a:ext cx="996993" cy="99699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9CED0-2FED-4D8D-9E4D-C3A40214486D}">
      <dsp:nvSpPr>
        <dsp:cNvPr id="0" name=""/>
        <dsp:cNvSpPr/>
      </dsp:nvSpPr>
      <dsp:spPr>
        <a:xfrm>
          <a:off x="-5617729" y="-859990"/>
          <a:ext cx="6688533" cy="6688533"/>
        </a:xfrm>
        <a:prstGeom prst="blockArc">
          <a:avLst>
            <a:gd name="adj1" fmla="val 18900000"/>
            <a:gd name="adj2" fmla="val 2700000"/>
            <a:gd name="adj3" fmla="val 323"/>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C8C5A1-7718-43CD-B2E5-2B0D6B5F7FA7}">
      <dsp:nvSpPr>
        <dsp:cNvPr id="0" name=""/>
        <dsp:cNvSpPr/>
      </dsp:nvSpPr>
      <dsp:spPr>
        <a:xfrm>
          <a:off x="560539" y="381982"/>
          <a:ext cx="7877275" cy="7643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6712" tIns="45720" rIns="45720" bIns="45720" numCol="1" spcCol="1270" anchor="ctr" anchorCtr="0">
          <a:noAutofit/>
        </a:bodyPr>
        <a:lstStyle/>
        <a:p>
          <a:pPr lvl="0" algn="l" defTabSz="800100">
            <a:lnSpc>
              <a:spcPct val="90000"/>
            </a:lnSpc>
            <a:spcBef>
              <a:spcPct val="0"/>
            </a:spcBef>
            <a:spcAft>
              <a:spcPct val="35000"/>
            </a:spcAft>
          </a:pPr>
          <a:r>
            <a:rPr lang="es-VE" sz="1800" kern="1200" dirty="0" smtClean="0"/>
            <a:t>No existe consenso en su uso para tratar la insuficiencia cardíaca asociada con derivaciones de izquierda a derecha</a:t>
          </a:r>
          <a:endParaRPr lang="es-VE" sz="1800" kern="1200" dirty="0"/>
        </a:p>
      </dsp:txBody>
      <dsp:txXfrm>
        <a:off x="560539" y="381982"/>
        <a:ext cx="7877275" cy="764362"/>
      </dsp:txXfrm>
    </dsp:sp>
    <dsp:sp modelId="{DEFF2301-9EC3-4DC3-AD1F-9C0C4FCB176A}">
      <dsp:nvSpPr>
        <dsp:cNvPr id="0" name=""/>
        <dsp:cNvSpPr/>
      </dsp:nvSpPr>
      <dsp:spPr>
        <a:xfrm>
          <a:off x="82813" y="286437"/>
          <a:ext cx="955452" cy="9554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0BBD7BB-16B5-45EB-8579-62416E02F7AC}">
      <dsp:nvSpPr>
        <dsp:cNvPr id="0" name=""/>
        <dsp:cNvSpPr/>
      </dsp:nvSpPr>
      <dsp:spPr>
        <a:xfrm>
          <a:off x="998765" y="1528724"/>
          <a:ext cx="7439049" cy="7643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6712" tIns="45720" rIns="45720" bIns="45720" numCol="1" spcCol="1270" anchor="ctr" anchorCtr="0">
          <a:noAutofit/>
        </a:bodyPr>
        <a:lstStyle/>
        <a:p>
          <a:pPr lvl="0" algn="l" defTabSz="800100">
            <a:lnSpc>
              <a:spcPct val="90000"/>
            </a:lnSpc>
            <a:spcBef>
              <a:spcPct val="0"/>
            </a:spcBef>
            <a:spcAft>
              <a:spcPct val="35000"/>
            </a:spcAft>
          </a:pPr>
          <a:r>
            <a:rPr lang="es-VE" sz="1800" kern="1200" dirty="0" smtClean="0"/>
            <a:t>Pocos estudios han investigado la terapia con </a:t>
          </a:r>
          <a:r>
            <a:rPr lang="es-VE" sz="1800" kern="1200" dirty="0" err="1" smtClean="0"/>
            <a:t>digoxina</a:t>
          </a:r>
          <a:r>
            <a:rPr lang="es-VE" sz="1800" kern="1200" dirty="0" smtClean="0"/>
            <a:t> para el tratamiento de la IC asociada con derivaciones de izquierda a derecha en niños, con algunos que lo apoyan y otros que se oponen</a:t>
          </a:r>
          <a:endParaRPr lang="es-VE" sz="1800" kern="1200" dirty="0"/>
        </a:p>
      </dsp:txBody>
      <dsp:txXfrm>
        <a:off x="998765" y="1528724"/>
        <a:ext cx="7439049" cy="764362"/>
      </dsp:txXfrm>
    </dsp:sp>
    <dsp:sp modelId="{67743123-34BA-4EF7-AEEB-428FC3A7A872}">
      <dsp:nvSpPr>
        <dsp:cNvPr id="0" name=""/>
        <dsp:cNvSpPr/>
      </dsp:nvSpPr>
      <dsp:spPr>
        <a:xfrm>
          <a:off x="521039" y="1433178"/>
          <a:ext cx="955452" cy="9554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C1D0F3C-9938-4DE4-AB9D-7BCC8EF37954}">
      <dsp:nvSpPr>
        <dsp:cNvPr id="0" name=""/>
        <dsp:cNvSpPr/>
      </dsp:nvSpPr>
      <dsp:spPr>
        <a:xfrm>
          <a:off x="998765" y="2675465"/>
          <a:ext cx="7439049" cy="7643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6712" tIns="45720" rIns="45720" bIns="45720" numCol="1" spcCol="1270" anchor="ctr" anchorCtr="0">
          <a:noAutofit/>
        </a:bodyPr>
        <a:lstStyle/>
        <a:p>
          <a:pPr lvl="0" algn="l" defTabSz="800100">
            <a:lnSpc>
              <a:spcPct val="90000"/>
            </a:lnSpc>
            <a:spcBef>
              <a:spcPct val="0"/>
            </a:spcBef>
            <a:spcAft>
              <a:spcPct val="35000"/>
            </a:spcAft>
          </a:pPr>
          <a:r>
            <a:rPr lang="es-VE" sz="1800" kern="1200" dirty="0" smtClean="0"/>
            <a:t>Por lo tanto, la eficacia de la </a:t>
          </a:r>
          <a:r>
            <a:rPr lang="es-VE" sz="1800" kern="1200" dirty="0" err="1" smtClean="0"/>
            <a:t>digoxina</a:t>
          </a:r>
          <a:r>
            <a:rPr lang="es-VE" sz="1800" kern="1200" dirty="0" smtClean="0"/>
            <a:t> para estos niños es discutible.</a:t>
          </a:r>
          <a:endParaRPr lang="es-VE" sz="1800" kern="1200" dirty="0"/>
        </a:p>
      </dsp:txBody>
      <dsp:txXfrm>
        <a:off x="998765" y="2675465"/>
        <a:ext cx="7439049" cy="764362"/>
      </dsp:txXfrm>
    </dsp:sp>
    <dsp:sp modelId="{DD6A8A06-FE97-48E7-8453-FD90209F719D}">
      <dsp:nvSpPr>
        <dsp:cNvPr id="0" name=""/>
        <dsp:cNvSpPr/>
      </dsp:nvSpPr>
      <dsp:spPr>
        <a:xfrm>
          <a:off x="521039" y="2579920"/>
          <a:ext cx="955452" cy="9554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79729BE-BAF2-4D48-96D4-4CD3988BE25C}">
      <dsp:nvSpPr>
        <dsp:cNvPr id="0" name=""/>
        <dsp:cNvSpPr/>
      </dsp:nvSpPr>
      <dsp:spPr>
        <a:xfrm>
          <a:off x="560539" y="3822207"/>
          <a:ext cx="7877275" cy="7643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6712" tIns="45720" rIns="45720" bIns="45720" numCol="1" spcCol="1270" anchor="ctr" anchorCtr="0">
          <a:noAutofit/>
        </a:bodyPr>
        <a:lstStyle/>
        <a:p>
          <a:pPr lvl="0" algn="l" defTabSz="800100">
            <a:lnSpc>
              <a:spcPct val="90000"/>
            </a:lnSpc>
            <a:spcBef>
              <a:spcPct val="0"/>
            </a:spcBef>
            <a:spcAft>
              <a:spcPct val="35000"/>
            </a:spcAft>
          </a:pPr>
          <a:r>
            <a:rPr lang="es-VE" sz="1800" kern="1200" dirty="0" smtClean="0"/>
            <a:t>Muchos médicos usan este medicamento para tratar la insuficiencia cardíaca infantil por varias causas</a:t>
          </a:r>
          <a:endParaRPr lang="es-VE" sz="1800" kern="1200" dirty="0"/>
        </a:p>
      </dsp:txBody>
      <dsp:txXfrm>
        <a:off x="560539" y="3822207"/>
        <a:ext cx="7877275" cy="764362"/>
      </dsp:txXfrm>
    </dsp:sp>
    <dsp:sp modelId="{7B97E864-CFAD-4B1E-8EBF-A6C01DB0852E}">
      <dsp:nvSpPr>
        <dsp:cNvPr id="0" name=""/>
        <dsp:cNvSpPr/>
      </dsp:nvSpPr>
      <dsp:spPr>
        <a:xfrm>
          <a:off x="82813" y="3726662"/>
          <a:ext cx="955452" cy="9554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24D23-6F77-41F2-8C89-70AF3E40A84B}">
      <dsp:nvSpPr>
        <dsp:cNvPr id="0" name=""/>
        <dsp:cNvSpPr/>
      </dsp:nvSpPr>
      <dsp:spPr>
        <a:xfrm>
          <a:off x="-5487149" y="-840139"/>
          <a:ext cx="6533414" cy="6533414"/>
        </a:xfrm>
        <a:prstGeom prst="blockArc">
          <a:avLst>
            <a:gd name="adj1" fmla="val 18900000"/>
            <a:gd name="adj2" fmla="val 2700000"/>
            <a:gd name="adj3" fmla="val 331"/>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8BF1C4B-14EB-4914-A90D-16778468360E}">
      <dsp:nvSpPr>
        <dsp:cNvPr id="0" name=""/>
        <dsp:cNvSpPr/>
      </dsp:nvSpPr>
      <dsp:spPr>
        <a:xfrm>
          <a:off x="547727" y="373109"/>
          <a:ext cx="7891910" cy="74660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2619" tIns="40640" rIns="40640" bIns="40640" numCol="1" spcCol="1270" anchor="ctr" anchorCtr="0">
          <a:noAutofit/>
        </a:bodyPr>
        <a:lstStyle/>
        <a:p>
          <a:pPr lvl="0" algn="l" defTabSz="711200">
            <a:lnSpc>
              <a:spcPct val="90000"/>
            </a:lnSpc>
            <a:spcBef>
              <a:spcPct val="0"/>
            </a:spcBef>
            <a:spcAft>
              <a:spcPct val="35000"/>
            </a:spcAft>
          </a:pPr>
          <a:r>
            <a:rPr lang="es-VE" sz="1600" kern="1200" dirty="0" smtClean="0"/>
            <a:t>Por lo tanto, consideramos razonable investigar las bases científicas para dicho uso de </a:t>
          </a:r>
          <a:r>
            <a:rPr lang="es-VE" sz="1600" kern="1200" dirty="0" err="1" smtClean="0"/>
            <a:t>digoxina</a:t>
          </a:r>
          <a:r>
            <a:rPr lang="es-VE" sz="1600" kern="1200" dirty="0" smtClean="0"/>
            <a:t>.</a:t>
          </a:r>
          <a:endParaRPr lang="es-VE" sz="1600" kern="1200" dirty="0"/>
        </a:p>
      </dsp:txBody>
      <dsp:txXfrm>
        <a:off x="547727" y="373109"/>
        <a:ext cx="7891910" cy="746606"/>
      </dsp:txXfrm>
    </dsp:sp>
    <dsp:sp modelId="{D120B7BA-DCA9-4BBB-9516-C1E6B5B04DD9}">
      <dsp:nvSpPr>
        <dsp:cNvPr id="0" name=""/>
        <dsp:cNvSpPr/>
      </dsp:nvSpPr>
      <dsp:spPr>
        <a:xfrm>
          <a:off x="81098" y="279783"/>
          <a:ext cx="933258" cy="93325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EE4D684-4EE1-48C0-9EFE-9233717142B4}">
      <dsp:nvSpPr>
        <dsp:cNvPr id="0" name=""/>
        <dsp:cNvSpPr/>
      </dsp:nvSpPr>
      <dsp:spPr>
        <a:xfrm>
          <a:off x="975774" y="1493212"/>
          <a:ext cx="7463863" cy="74660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2619" tIns="40640" rIns="40640" bIns="40640" numCol="1" spcCol="1270" anchor="ctr" anchorCtr="0">
          <a:noAutofit/>
        </a:bodyPr>
        <a:lstStyle/>
        <a:p>
          <a:pPr lvl="0" algn="l" defTabSz="711200">
            <a:lnSpc>
              <a:spcPct val="90000"/>
            </a:lnSpc>
            <a:spcBef>
              <a:spcPct val="0"/>
            </a:spcBef>
            <a:spcAft>
              <a:spcPct val="35000"/>
            </a:spcAft>
          </a:pPr>
          <a:r>
            <a:rPr lang="es-VE" sz="1600" kern="1200" dirty="0" smtClean="0"/>
            <a:t>Los estudios con niños con insuficiencia cardíaca congestiva han informado una correlación positiva entre las puntuaciones de Ross y las concentraciones de NT- </a:t>
          </a:r>
          <a:r>
            <a:rPr lang="es-VE" sz="1600" kern="1200" dirty="0" err="1" smtClean="0"/>
            <a:t>proBNP</a:t>
          </a:r>
          <a:endParaRPr lang="es-VE" sz="1600" kern="1200" dirty="0" smtClean="0"/>
        </a:p>
      </dsp:txBody>
      <dsp:txXfrm>
        <a:off x="975774" y="1493212"/>
        <a:ext cx="7463863" cy="746606"/>
      </dsp:txXfrm>
    </dsp:sp>
    <dsp:sp modelId="{5F02FE74-68E1-4DAA-B16B-F818E4014748}">
      <dsp:nvSpPr>
        <dsp:cNvPr id="0" name=""/>
        <dsp:cNvSpPr/>
      </dsp:nvSpPr>
      <dsp:spPr>
        <a:xfrm>
          <a:off x="509145" y="1399887"/>
          <a:ext cx="933258" cy="93325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EAC30-4A4B-4D0D-B9AC-6A17009F5BDA}">
      <dsp:nvSpPr>
        <dsp:cNvPr id="0" name=""/>
        <dsp:cNvSpPr/>
      </dsp:nvSpPr>
      <dsp:spPr>
        <a:xfrm>
          <a:off x="975774" y="2613316"/>
          <a:ext cx="7463863" cy="74660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2619" tIns="40640" rIns="40640" bIns="40640" numCol="1" spcCol="1270" anchor="ctr" anchorCtr="0">
          <a:noAutofit/>
        </a:bodyPr>
        <a:lstStyle/>
        <a:p>
          <a:pPr lvl="0" algn="l" defTabSz="711200">
            <a:lnSpc>
              <a:spcPct val="90000"/>
            </a:lnSpc>
            <a:spcBef>
              <a:spcPct val="0"/>
            </a:spcBef>
            <a:spcAft>
              <a:spcPct val="35000"/>
            </a:spcAft>
          </a:pPr>
          <a:r>
            <a:rPr lang="es-VE" sz="1600" kern="1200" dirty="0" smtClean="0"/>
            <a:t>NT-</a:t>
          </a:r>
          <a:r>
            <a:rPr lang="es-VE" sz="1600" kern="1200" dirty="0" err="1" smtClean="0"/>
            <a:t>proBNP</a:t>
          </a:r>
          <a:r>
            <a:rPr lang="es-VE" sz="1600" kern="1200" dirty="0" smtClean="0"/>
            <a:t> puede ser útil para monitorear la eficacia del tratamiento para pacientes con insuficiencia cardíaca</a:t>
          </a:r>
        </a:p>
      </dsp:txBody>
      <dsp:txXfrm>
        <a:off x="975774" y="2613316"/>
        <a:ext cx="7463863" cy="746606"/>
      </dsp:txXfrm>
    </dsp:sp>
    <dsp:sp modelId="{1D68AA26-3649-4E76-8D36-8349536AB552}">
      <dsp:nvSpPr>
        <dsp:cNvPr id="0" name=""/>
        <dsp:cNvSpPr/>
      </dsp:nvSpPr>
      <dsp:spPr>
        <a:xfrm>
          <a:off x="509145" y="2519990"/>
          <a:ext cx="933258" cy="93325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AF3C578-9B1E-4288-8037-AFF666B25F05}">
      <dsp:nvSpPr>
        <dsp:cNvPr id="0" name=""/>
        <dsp:cNvSpPr/>
      </dsp:nvSpPr>
      <dsp:spPr>
        <a:xfrm>
          <a:off x="547727" y="3733420"/>
          <a:ext cx="7891910" cy="74660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2619" tIns="40640" rIns="40640" bIns="40640" numCol="1" spcCol="1270" anchor="ctr" anchorCtr="0">
          <a:noAutofit/>
        </a:bodyPr>
        <a:lstStyle/>
        <a:p>
          <a:pPr lvl="0" algn="l" defTabSz="711200">
            <a:lnSpc>
              <a:spcPct val="90000"/>
            </a:lnSpc>
            <a:spcBef>
              <a:spcPct val="0"/>
            </a:spcBef>
            <a:spcAft>
              <a:spcPct val="35000"/>
            </a:spcAft>
          </a:pPr>
          <a:r>
            <a:rPr lang="es-VE" sz="1600" kern="1200" dirty="0" smtClean="0"/>
            <a:t>Este estudio demostró que las puntuaciones modificadas de Ross de los pacientes habían disminuido después del tratamiento. Por lo tanto, encontramos que estas puntuaciones son un método confiable para evaluar la IC. </a:t>
          </a:r>
        </a:p>
      </dsp:txBody>
      <dsp:txXfrm>
        <a:off x="547727" y="3733420"/>
        <a:ext cx="7891910" cy="746606"/>
      </dsp:txXfrm>
    </dsp:sp>
    <dsp:sp modelId="{2DF727A5-F09B-4EB6-BD6D-155BB4212CBF}">
      <dsp:nvSpPr>
        <dsp:cNvPr id="0" name=""/>
        <dsp:cNvSpPr/>
      </dsp:nvSpPr>
      <dsp:spPr>
        <a:xfrm>
          <a:off x="81098" y="3640094"/>
          <a:ext cx="933258" cy="93325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11833-363D-445B-877B-033DC6DBE447}" type="datetimeFigureOut">
              <a:rPr lang="es-VE" smtClean="0"/>
              <a:pPr/>
              <a:t>17/05/2019</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107A39-FD41-486F-8C7A-58F44F8ADB1B}" type="slidenum">
              <a:rPr lang="es-VE" smtClean="0"/>
              <a:pPr/>
              <a:t>‹Nº›</a:t>
            </a:fld>
            <a:endParaRPr lang="es-VE"/>
          </a:p>
        </p:txBody>
      </p:sp>
    </p:spTree>
    <p:extLst>
      <p:ext uri="{BB962C8B-B14F-4D97-AF65-F5344CB8AC3E}">
        <p14:creationId xmlns:p14="http://schemas.microsoft.com/office/powerpoint/2010/main" val="301324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2</a:t>
            </a:fld>
            <a:endParaRPr lang="es-VE"/>
          </a:p>
        </p:txBody>
      </p:sp>
    </p:spTree>
    <p:extLst>
      <p:ext uri="{BB962C8B-B14F-4D97-AF65-F5344CB8AC3E}">
        <p14:creationId xmlns:p14="http://schemas.microsoft.com/office/powerpoint/2010/main" val="2754767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VE"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16</a:t>
            </a:fld>
            <a:endParaRPr lang="es-VE"/>
          </a:p>
        </p:txBody>
      </p:sp>
    </p:spTree>
    <p:extLst>
      <p:ext uri="{BB962C8B-B14F-4D97-AF65-F5344CB8AC3E}">
        <p14:creationId xmlns:p14="http://schemas.microsoft.com/office/powerpoint/2010/main" val="3424319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VE"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17</a:t>
            </a:fld>
            <a:endParaRPr lang="es-VE"/>
          </a:p>
        </p:txBody>
      </p:sp>
    </p:spTree>
    <p:extLst>
      <p:ext uri="{BB962C8B-B14F-4D97-AF65-F5344CB8AC3E}">
        <p14:creationId xmlns:p14="http://schemas.microsoft.com/office/powerpoint/2010/main" val="268763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18</a:t>
            </a:fld>
            <a:endParaRPr lang="es-VE"/>
          </a:p>
        </p:txBody>
      </p:sp>
    </p:spTree>
    <p:extLst>
      <p:ext uri="{BB962C8B-B14F-4D97-AF65-F5344CB8AC3E}">
        <p14:creationId xmlns:p14="http://schemas.microsoft.com/office/powerpoint/2010/main" val="4124875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VE" dirty="0" smtClean="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19</a:t>
            </a:fld>
            <a:endParaRPr lang="es-VE"/>
          </a:p>
        </p:txBody>
      </p:sp>
    </p:spTree>
    <p:extLst>
      <p:ext uri="{BB962C8B-B14F-4D97-AF65-F5344CB8AC3E}">
        <p14:creationId xmlns:p14="http://schemas.microsoft.com/office/powerpoint/2010/main" val="239056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21</a:t>
            </a:fld>
            <a:endParaRPr lang="es-VE"/>
          </a:p>
        </p:txBody>
      </p:sp>
    </p:spTree>
    <p:extLst>
      <p:ext uri="{BB962C8B-B14F-4D97-AF65-F5344CB8AC3E}">
        <p14:creationId xmlns:p14="http://schemas.microsoft.com/office/powerpoint/2010/main" val="2197769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22</a:t>
            </a:fld>
            <a:endParaRPr lang="es-VE"/>
          </a:p>
        </p:txBody>
      </p:sp>
    </p:spTree>
    <p:extLst>
      <p:ext uri="{BB962C8B-B14F-4D97-AF65-F5344CB8AC3E}">
        <p14:creationId xmlns:p14="http://schemas.microsoft.com/office/powerpoint/2010/main" val="351360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7107A39-FD41-486F-8C7A-58F44F8ADB1B}" type="slidenum">
              <a:rPr lang="es-VE" smtClean="0"/>
              <a:pPr/>
              <a:t>23</a:t>
            </a:fld>
            <a:endParaRPr lang="es-VE"/>
          </a:p>
        </p:txBody>
      </p:sp>
    </p:spTree>
    <p:extLst>
      <p:ext uri="{BB962C8B-B14F-4D97-AF65-F5344CB8AC3E}">
        <p14:creationId xmlns:p14="http://schemas.microsoft.com/office/powerpoint/2010/main" val="3884713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VE" sz="1200" dirty="0" smtClean="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24</a:t>
            </a:fld>
            <a:endParaRPr lang="es-VE"/>
          </a:p>
        </p:txBody>
      </p:sp>
    </p:spTree>
    <p:extLst>
      <p:ext uri="{BB962C8B-B14F-4D97-AF65-F5344CB8AC3E}">
        <p14:creationId xmlns:p14="http://schemas.microsoft.com/office/powerpoint/2010/main" val="1140256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smtClean="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29</a:t>
            </a:fld>
            <a:endParaRPr lang="es-VE"/>
          </a:p>
        </p:txBody>
      </p:sp>
    </p:spTree>
    <p:extLst>
      <p:ext uri="{BB962C8B-B14F-4D97-AF65-F5344CB8AC3E}">
        <p14:creationId xmlns:p14="http://schemas.microsoft.com/office/powerpoint/2010/main" val="3714795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30</a:t>
            </a:fld>
            <a:endParaRPr lang="es-VE"/>
          </a:p>
        </p:txBody>
      </p:sp>
    </p:spTree>
    <p:extLst>
      <p:ext uri="{BB962C8B-B14F-4D97-AF65-F5344CB8AC3E}">
        <p14:creationId xmlns:p14="http://schemas.microsoft.com/office/powerpoint/2010/main" val="33044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VE" dirty="0" smtClean="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3</a:t>
            </a:fld>
            <a:endParaRPr lang="es-VE"/>
          </a:p>
        </p:txBody>
      </p:sp>
    </p:spTree>
    <p:extLst>
      <p:ext uri="{BB962C8B-B14F-4D97-AF65-F5344CB8AC3E}">
        <p14:creationId xmlns:p14="http://schemas.microsoft.com/office/powerpoint/2010/main" val="1683185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31</a:t>
            </a:fld>
            <a:endParaRPr lang="es-VE"/>
          </a:p>
        </p:txBody>
      </p:sp>
    </p:spTree>
    <p:extLst>
      <p:ext uri="{BB962C8B-B14F-4D97-AF65-F5344CB8AC3E}">
        <p14:creationId xmlns:p14="http://schemas.microsoft.com/office/powerpoint/2010/main" val="470179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32</a:t>
            </a:fld>
            <a:endParaRPr lang="es-VE"/>
          </a:p>
        </p:txBody>
      </p:sp>
    </p:spTree>
    <p:extLst>
      <p:ext uri="{BB962C8B-B14F-4D97-AF65-F5344CB8AC3E}">
        <p14:creationId xmlns:p14="http://schemas.microsoft.com/office/powerpoint/2010/main" val="47017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smtClean="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4</a:t>
            </a:fld>
            <a:endParaRPr lang="es-VE"/>
          </a:p>
        </p:txBody>
      </p:sp>
    </p:spTree>
    <p:extLst>
      <p:ext uri="{BB962C8B-B14F-4D97-AF65-F5344CB8AC3E}">
        <p14:creationId xmlns:p14="http://schemas.microsoft.com/office/powerpoint/2010/main" val="2406605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5</a:t>
            </a:fld>
            <a:endParaRPr lang="es-VE"/>
          </a:p>
        </p:txBody>
      </p:sp>
    </p:spTree>
    <p:extLst>
      <p:ext uri="{BB962C8B-B14F-4D97-AF65-F5344CB8AC3E}">
        <p14:creationId xmlns:p14="http://schemas.microsoft.com/office/powerpoint/2010/main" val="256034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10</a:t>
            </a:fld>
            <a:endParaRPr lang="es-VE"/>
          </a:p>
        </p:txBody>
      </p:sp>
    </p:spTree>
    <p:extLst>
      <p:ext uri="{BB962C8B-B14F-4D97-AF65-F5344CB8AC3E}">
        <p14:creationId xmlns:p14="http://schemas.microsoft.com/office/powerpoint/2010/main" val="19141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11</a:t>
            </a:fld>
            <a:endParaRPr lang="es-VE"/>
          </a:p>
        </p:txBody>
      </p:sp>
    </p:spTree>
    <p:extLst>
      <p:ext uri="{BB962C8B-B14F-4D97-AF65-F5344CB8AC3E}">
        <p14:creationId xmlns:p14="http://schemas.microsoft.com/office/powerpoint/2010/main" val="137041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VE"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13</a:t>
            </a:fld>
            <a:endParaRPr lang="es-VE"/>
          </a:p>
        </p:txBody>
      </p:sp>
    </p:spTree>
    <p:extLst>
      <p:ext uri="{BB962C8B-B14F-4D97-AF65-F5344CB8AC3E}">
        <p14:creationId xmlns:p14="http://schemas.microsoft.com/office/powerpoint/2010/main" val="154838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14</a:t>
            </a:fld>
            <a:endParaRPr lang="es-VE"/>
          </a:p>
        </p:txBody>
      </p:sp>
    </p:spTree>
    <p:extLst>
      <p:ext uri="{BB962C8B-B14F-4D97-AF65-F5344CB8AC3E}">
        <p14:creationId xmlns:p14="http://schemas.microsoft.com/office/powerpoint/2010/main" val="225505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7107A39-FD41-486F-8C7A-58F44F8ADB1B}" type="slidenum">
              <a:rPr lang="es-VE" smtClean="0"/>
              <a:pPr/>
              <a:t>15</a:t>
            </a:fld>
            <a:endParaRPr lang="es-VE"/>
          </a:p>
        </p:txBody>
      </p:sp>
    </p:spTree>
    <p:extLst>
      <p:ext uri="{BB962C8B-B14F-4D97-AF65-F5344CB8AC3E}">
        <p14:creationId xmlns:p14="http://schemas.microsoft.com/office/powerpoint/2010/main" val="162568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17/05/2019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17/05/2019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17/05/2019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17/05/2019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17/05/2019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17/05/2019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17/05/2019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17/05/2019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17/05/2019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17/05/2019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17/05/2019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17/05/2019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840" t="41654" r="54487" b="21088"/>
          <a:stretch/>
        </p:blipFill>
        <p:spPr bwMode="auto">
          <a:xfrm>
            <a:off x="467544" y="792313"/>
            <a:ext cx="8136904" cy="54449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1 Título"/>
          <p:cNvSpPr>
            <a:spLocks noGrp="1"/>
          </p:cNvSpPr>
          <p:nvPr>
            <p:ph type="ctrTitle"/>
          </p:nvPr>
        </p:nvSpPr>
        <p:spPr>
          <a:xfrm>
            <a:off x="688032" y="1916832"/>
            <a:ext cx="7772400" cy="1470025"/>
          </a:xfrm>
        </p:spPr>
        <p:txBody>
          <a:bodyPr/>
          <a:lstStyle/>
          <a:p>
            <a:r>
              <a:rPr lang="es-VE" sz="8000" b="1" dirty="0" smtClean="0">
                <a:solidFill>
                  <a:srgbClr val="FF0000"/>
                </a:solidFill>
                <a:effectLst>
                  <a:outerShdw blurRad="38100" dist="38100" dir="2700000" algn="tl">
                    <a:srgbClr val="000000">
                      <a:alpha val="43137"/>
                    </a:srgbClr>
                  </a:outerShdw>
                </a:effectLst>
              </a:rPr>
              <a:t>E</a:t>
            </a:r>
            <a:r>
              <a:rPr lang="es-VE" b="1" dirty="0" smtClean="0">
                <a:solidFill>
                  <a:srgbClr val="FF0000"/>
                </a:solidFill>
                <a:effectLst>
                  <a:outerShdw blurRad="38100" dist="38100" dir="2700000" algn="tl">
                    <a:srgbClr val="000000">
                      <a:alpha val="43137"/>
                    </a:srgbClr>
                  </a:outerShdw>
                </a:effectLst>
              </a:rPr>
              <a:t>VIDENCIA </a:t>
            </a:r>
            <a:r>
              <a:rPr lang="es-VE" sz="8000" b="1" dirty="0" smtClean="0">
                <a:solidFill>
                  <a:srgbClr val="FF0000"/>
                </a:solidFill>
                <a:effectLst>
                  <a:outerShdw blurRad="38100" dist="38100" dir="2700000" algn="tl">
                    <a:srgbClr val="000000">
                      <a:alpha val="43137"/>
                    </a:srgbClr>
                  </a:outerShdw>
                </a:effectLst>
              </a:rPr>
              <a:t>C</a:t>
            </a:r>
            <a:r>
              <a:rPr lang="es-VE" b="1" dirty="0" smtClean="0">
                <a:solidFill>
                  <a:srgbClr val="FF0000"/>
                </a:solidFill>
                <a:effectLst>
                  <a:outerShdw blurRad="38100" dist="38100" dir="2700000" algn="tl">
                    <a:srgbClr val="000000">
                      <a:alpha val="43137"/>
                    </a:srgbClr>
                  </a:outerShdw>
                </a:effectLst>
              </a:rPr>
              <a:t>IENTIFICA</a:t>
            </a:r>
            <a:endParaRPr lang="es-VE" b="1" dirty="0">
              <a:solidFill>
                <a:srgbClr val="FF0000"/>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2091680" y="3356992"/>
            <a:ext cx="6656784" cy="2880320"/>
          </a:xfrm>
        </p:spPr>
        <p:txBody>
          <a:bodyPr>
            <a:normAutofit fontScale="62500" lnSpcReduction="20000"/>
          </a:bodyPr>
          <a:lstStyle/>
          <a:p>
            <a:pPr algn="r"/>
            <a:r>
              <a:rPr lang="es-VE" sz="4500" b="1" dirty="0" smtClean="0">
                <a:solidFill>
                  <a:schemeClr val="tx1"/>
                </a:solidFill>
              </a:rPr>
              <a:t>Cardiología Infantil:</a:t>
            </a:r>
          </a:p>
          <a:p>
            <a:pPr algn="r"/>
            <a:r>
              <a:rPr lang="es-VE" dirty="0" smtClean="0"/>
              <a:t>Dr</a:t>
            </a:r>
            <a:r>
              <a:rPr lang="es-VE" dirty="0"/>
              <a:t>a</a:t>
            </a:r>
            <a:r>
              <a:rPr lang="es-VE" dirty="0" smtClean="0"/>
              <a:t>. </a:t>
            </a:r>
            <a:r>
              <a:rPr lang="es-VE" dirty="0"/>
              <a:t>Eren </a:t>
            </a:r>
            <a:r>
              <a:rPr lang="es-VE" dirty="0" err="1" smtClean="0"/>
              <a:t>Delvillar</a:t>
            </a:r>
            <a:r>
              <a:rPr lang="es-VE" dirty="0" smtClean="0"/>
              <a:t> (R3)</a:t>
            </a:r>
          </a:p>
          <a:p>
            <a:pPr algn="r"/>
            <a:r>
              <a:rPr lang="es-VE" dirty="0"/>
              <a:t>Dra</a:t>
            </a:r>
            <a:r>
              <a:rPr lang="es-VE" dirty="0" smtClean="0"/>
              <a:t>. </a:t>
            </a:r>
            <a:r>
              <a:rPr lang="es-VE" dirty="0" err="1" smtClean="0"/>
              <a:t>Maycarliz</a:t>
            </a:r>
            <a:r>
              <a:rPr lang="es-VE" dirty="0" smtClean="0"/>
              <a:t> </a:t>
            </a:r>
            <a:r>
              <a:rPr lang="es-VE" dirty="0" err="1" smtClean="0"/>
              <a:t>Izarza</a:t>
            </a:r>
            <a:r>
              <a:rPr lang="es-VE" dirty="0" smtClean="0"/>
              <a:t> (R3)</a:t>
            </a:r>
          </a:p>
          <a:p>
            <a:pPr algn="r"/>
            <a:r>
              <a:rPr lang="es-VE" sz="4000" b="1" dirty="0" smtClean="0">
                <a:solidFill>
                  <a:schemeClr val="tx1"/>
                </a:solidFill>
              </a:rPr>
              <a:t>Dra. Marí</a:t>
            </a:r>
            <a:r>
              <a:rPr lang="es-VE" sz="4000" b="1" dirty="0">
                <a:solidFill>
                  <a:schemeClr val="tx1"/>
                </a:solidFill>
              </a:rPr>
              <a:t>a</a:t>
            </a:r>
            <a:r>
              <a:rPr lang="es-VE" sz="4000" b="1" dirty="0" smtClean="0">
                <a:solidFill>
                  <a:schemeClr val="tx1"/>
                </a:solidFill>
              </a:rPr>
              <a:t> A. Jiménez (R3</a:t>
            </a:r>
            <a:r>
              <a:rPr lang="es-VE" sz="4000" dirty="0" smtClean="0">
                <a:solidFill>
                  <a:schemeClr val="tx1"/>
                </a:solidFill>
              </a:rPr>
              <a:t>)</a:t>
            </a:r>
          </a:p>
          <a:p>
            <a:pPr algn="r"/>
            <a:r>
              <a:rPr lang="es-VE" dirty="0" smtClean="0"/>
              <a:t>Dr</a:t>
            </a:r>
            <a:r>
              <a:rPr lang="es-VE" dirty="0"/>
              <a:t>a</a:t>
            </a:r>
            <a:r>
              <a:rPr lang="es-VE" dirty="0" smtClean="0"/>
              <a:t>. Fabiola Rodríguez (R3)</a:t>
            </a:r>
          </a:p>
          <a:p>
            <a:pPr algn="r"/>
            <a:r>
              <a:rPr lang="es-VE" dirty="0"/>
              <a:t>Dra. </a:t>
            </a:r>
            <a:r>
              <a:rPr lang="es-VE" dirty="0" err="1" smtClean="0"/>
              <a:t>Lidy</a:t>
            </a:r>
            <a:r>
              <a:rPr lang="es-VE" dirty="0"/>
              <a:t> </a:t>
            </a:r>
            <a:r>
              <a:rPr lang="es-VE" dirty="0" smtClean="0"/>
              <a:t>Benavidez </a:t>
            </a:r>
            <a:r>
              <a:rPr lang="es-VE" dirty="0" smtClean="0">
                <a:solidFill>
                  <a:schemeClr val="bg1">
                    <a:lumMod val="50000"/>
                  </a:schemeClr>
                </a:solidFill>
              </a:rPr>
              <a:t>(</a:t>
            </a:r>
            <a:r>
              <a:rPr lang="es-VE" dirty="0">
                <a:solidFill>
                  <a:schemeClr val="bg1">
                    <a:lumMod val="50000"/>
                  </a:schemeClr>
                </a:solidFill>
              </a:rPr>
              <a:t>R1</a:t>
            </a:r>
            <a:r>
              <a:rPr lang="es-VE" dirty="0" smtClean="0">
                <a:solidFill>
                  <a:schemeClr val="bg1">
                    <a:lumMod val="50000"/>
                  </a:schemeClr>
                </a:solidFill>
              </a:rPr>
              <a:t>)</a:t>
            </a:r>
          </a:p>
          <a:p>
            <a:pPr algn="r"/>
            <a:r>
              <a:rPr lang="es-VE" sz="3800" b="1" dirty="0" smtClean="0">
                <a:solidFill>
                  <a:srgbClr val="00B0F0"/>
                </a:solidFill>
              </a:rPr>
              <a:t>Dr. Julio Muñoz (</a:t>
            </a:r>
            <a:r>
              <a:rPr lang="es-VE" sz="3800" b="1" dirty="0">
                <a:solidFill>
                  <a:srgbClr val="00B0F0"/>
                </a:solidFill>
              </a:rPr>
              <a:t>R1</a:t>
            </a:r>
            <a:r>
              <a:rPr lang="es-VE" sz="3800" b="1" dirty="0" smtClean="0">
                <a:solidFill>
                  <a:srgbClr val="00B0F0"/>
                </a:solidFill>
              </a:rPr>
              <a:t>) (Relator) </a:t>
            </a:r>
          </a:p>
          <a:p>
            <a:pPr algn="r"/>
            <a:r>
              <a:rPr lang="es-VE" sz="4000" b="1" dirty="0">
                <a:solidFill>
                  <a:schemeClr val="tx1"/>
                </a:solidFill>
              </a:rPr>
              <a:t>Dra. </a:t>
            </a:r>
            <a:r>
              <a:rPr lang="es-VE" sz="4000" b="1" dirty="0" err="1" smtClean="0">
                <a:solidFill>
                  <a:schemeClr val="tx1"/>
                </a:solidFill>
              </a:rPr>
              <a:t>Rossiny</a:t>
            </a:r>
            <a:r>
              <a:rPr lang="es-VE" sz="4000" b="1" dirty="0">
                <a:solidFill>
                  <a:schemeClr val="tx1"/>
                </a:solidFill>
              </a:rPr>
              <a:t> </a:t>
            </a:r>
            <a:r>
              <a:rPr lang="es-VE" sz="4000" b="1" dirty="0" err="1" smtClean="0">
                <a:solidFill>
                  <a:schemeClr val="tx1"/>
                </a:solidFill>
              </a:rPr>
              <a:t>Salgueiro</a:t>
            </a:r>
            <a:r>
              <a:rPr lang="es-VE" sz="4000" b="1" dirty="0" smtClean="0">
                <a:solidFill>
                  <a:schemeClr val="tx1"/>
                </a:solidFill>
              </a:rPr>
              <a:t> (R1)</a:t>
            </a:r>
            <a:endParaRPr lang="es-VE" sz="4000" b="1" dirty="0">
              <a:solidFill>
                <a:schemeClr val="tx1"/>
              </a:solidFill>
            </a:endParaRPr>
          </a:p>
        </p:txBody>
      </p:sp>
      <p:sp>
        <p:nvSpPr>
          <p:cNvPr id="4" name="3 CuadroTexto"/>
          <p:cNvSpPr txBox="1"/>
          <p:nvPr/>
        </p:nvSpPr>
        <p:spPr>
          <a:xfrm>
            <a:off x="1979712" y="6309320"/>
            <a:ext cx="4752528" cy="369332"/>
          </a:xfrm>
          <a:prstGeom prst="rect">
            <a:avLst/>
          </a:prstGeom>
          <a:noFill/>
        </p:spPr>
        <p:txBody>
          <a:bodyPr wrap="square" rtlCol="0">
            <a:spAutoFit/>
          </a:bodyPr>
          <a:lstStyle/>
          <a:p>
            <a:pPr algn="ctr"/>
            <a:r>
              <a:rPr lang="es-VE" dirty="0" smtClean="0"/>
              <a:t>Barquisimeto, M</a:t>
            </a:r>
            <a:r>
              <a:rPr lang="es-VE" dirty="0"/>
              <a:t>a</a:t>
            </a:r>
            <a:r>
              <a:rPr lang="es-VE" dirty="0" smtClean="0"/>
              <a:t>yo 2019</a:t>
            </a:r>
            <a:endParaRPr lang="es-VE" dirty="0"/>
          </a:p>
        </p:txBody>
      </p:sp>
      <p:pic>
        <p:nvPicPr>
          <p:cNvPr id="5" name="Imagen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32" y="193970"/>
            <a:ext cx="1614264" cy="1794870"/>
          </a:xfrm>
          <a:prstGeom prst="rect">
            <a:avLst/>
          </a:prstGeom>
          <a:ln/>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338814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78" t="7635" r="27825" b="29071"/>
          <a:stretch/>
        </p:blipFill>
        <p:spPr bwMode="auto">
          <a:xfrm>
            <a:off x="251520" y="815167"/>
            <a:ext cx="8674333" cy="4846081"/>
          </a:xfrm>
          <a:prstGeom prst="rect">
            <a:avLst/>
          </a:prstGeom>
          <a:ln/>
          <a:ex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5884551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VE" b="1" dirty="0" smtClean="0">
                <a:solidFill>
                  <a:srgbClr val="FF0000"/>
                </a:solidFill>
                <a:effectLst>
                  <a:outerShdw blurRad="38100" dist="38100" dir="2700000" algn="tl">
                    <a:srgbClr val="000000">
                      <a:alpha val="43137"/>
                    </a:srgbClr>
                  </a:outerShdw>
                </a:effectLst>
              </a:rPr>
              <a:t>INTRODUCCIÓN</a:t>
            </a:r>
            <a:endParaRPr lang="es-VE" b="1" dirty="0">
              <a:solidFill>
                <a:srgbClr val="FF0000"/>
              </a:solidFill>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857467605"/>
              </p:ext>
            </p:extLst>
          </p:nvPr>
        </p:nvGraphicFramePr>
        <p:xfrm>
          <a:off x="72008" y="1268760"/>
          <a:ext cx="896448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4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FF2DE62-6011-42B7-99D9-8E34582DA0A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3806524-DD4D-4EF8-829F-5CE0074AB71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7E998CF-9571-458D-A718-A50AF93D766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B9D9E7CC-9DA5-4BD8-9F94-31B045B0670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B645DE0-2B09-4223-AF06-F983FE6ECE0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VE" b="1" dirty="0" smtClean="0">
                <a:solidFill>
                  <a:srgbClr val="FF0000"/>
                </a:solidFill>
                <a:effectLst>
                  <a:outerShdw blurRad="38100" dist="38100" dir="2700000" algn="tl">
                    <a:srgbClr val="000000">
                      <a:alpha val="43137"/>
                    </a:srgbClr>
                  </a:outerShdw>
                </a:effectLst>
              </a:rPr>
              <a:t>OBJETIVO</a:t>
            </a:r>
            <a:endParaRPr lang="es-VE"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2032248"/>
            <a:ext cx="8229600" cy="3124944"/>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r>
              <a:rPr lang="es-VE" sz="2800" dirty="0" smtClean="0"/>
              <a:t>Utilizar las </a:t>
            </a:r>
            <a:r>
              <a:rPr lang="es-VE" sz="2800" i="1" dirty="0" smtClean="0"/>
              <a:t>puntuaciones de </a:t>
            </a:r>
            <a:r>
              <a:rPr lang="es-VE" sz="2800" i="1" dirty="0"/>
              <a:t>R</a:t>
            </a:r>
            <a:r>
              <a:rPr lang="es-VE" sz="2800" i="1" dirty="0" smtClean="0"/>
              <a:t>oss </a:t>
            </a:r>
            <a:r>
              <a:rPr lang="es-VE" sz="2800" dirty="0" smtClean="0"/>
              <a:t>y las</a:t>
            </a:r>
            <a:r>
              <a:rPr lang="es-VE" sz="2800" i="1" dirty="0" smtClean="0"/>
              <a:t> concentraciones de NT Pro BNP</a:t>
            </a:r>
            <a:r>
              <a:rPr lang="es-VE" sz="2800" dirty="0" smtClean="0"/>
              <a:t> para evaluar la eficacia de dos combinaciones de fármacos (</a:t>
            </a:r>
            <a:r>
              <a:rPr lang="es-VE" sz="2800" dirty="0" err="1"/>
              <a:t>D</a:t>
            </a:r>
            <a:r>
              <a:rPr lang="es-VE" sz="2800" dirty="0" err="1" smtClean="0"/>
              <a:t>igoxina</a:t>
            </a:r>
            <a:r>
              <a:rPr lang="es-VE" sz="2800" dirty="0"/>
              <a:t>,</a:t>
            </a:r>
            <a:r>
              <a:rPr lang="es-VE" sz="2800" dirty="0" smtClean="0"/>
              <a:t> </a:t>
            </a:r>
            <a:r>
              <a:rPr lang="es-VE" sz="2800" dirty="0" err="1" smtClean="0"/>
              <a:t>Enalapril</a:t>
            </a:r>
            <a:r>
              <a:rPr lang="es-VE" sz="2800" dirty="0"/>
              <a:t> </a:t>
            </a:r>
            <a:r>
              <a:rPr lang="es-VE" sz="2800" dirty="0" smtClean="0"/>
              <a:t>y </a:t>
            </a:r>
            <a:r>
              <a:rPr lang="es-VE" sz="2800" dirty="0"/>
              <a:t>F</a:t>
            </a:r>
            <a:r>
              <a:rPr lang="es-VE" sz="2800" dirty="0" smtClean="0"/>
              <a:t>urosemida Vs. </a:t>
            </a:r>
            <a:r>
              <a:rPr lang="es-VE" sz="2800" dirty="0" err="1"/>
              <a:t>E</a:t>
            </a:r>
            <a:r>
              <a:rPr lang="es-VE" sz="2800" dirty="0" err="1" smtClean="0"/>
              <a:t>nalapril</a:t>
            </a:r>
            <a:r>
              <a:rPr lang="es-VE" sz="2800" dirty="0" smtClean="0"/>
              <a:t> y </a:t>
            </a:r>
            <a:r>
              <a:rPr lang="es-VE" sz="2800" dirty="0"/>
              <a:t>F</a:t>
            </a:r>
            <a:r>
              <a:rPr lang="es-VE" sz="2800" dirty="0" smtClean="0"/>
              <a:t>urosemida) utilizadas en niños con insuficiencia </a:t>
            </a:r>
            <a:r>
              <a:rPr lang="es-VE" sz="2800" dirty="0"/>
              <a:t>c</a:t>
            </a:r>
            <a:r>
              <a:rPr lang="es-VE" sz="2800" dirty="0" smtClean="0"/>
              <a:t>ardíaca secundaria a lesiones de derivación de izquierda a derecha y función </a:t>
            </a:r>
            <a:r>
              <a:rPr lang="es-VE" sz="2800" dirty="0"/>
              <a:t>sistólica normal del ventrículo izquierdo.</a:t>
            </a:r>
            <a:endParaRPr lang="es-VE" sz="2800" dirty="0" smtClean="0"/>
          </a:p>
          <a:p>
            <a:pPr algn="ctr"/>
            <a:endParaRPr lang="es-VE" sz="2800" dirty="0"/>
          </a:p>
        </p:txBody>
      </p:sp>
    </p:spTree>
    <p:extLst>
      <p:ext uri="{BB962C8B-B14F-4D97-AF65-F5344CB8AC3E}">
        <p14:creationId xmlns:p14="http://schemas.microsoft.com/office/powerpoint/2010/main" val="2295941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VE" b="1" dirty="0" smtClean="0">
                <a:solidFill>
                  <a:srgbClr val="FF0000"/>
                </a:solidFill>
                <a:effectLst>
                  <a:outerShdw blurRad="38100" dist="38100" dir="2700000" algn="tl">
                    <a:srgbClr val="000000">
                      <a:alpha val="43137"/>
                    </a:srgbClr>
                  </a:outerShdw>
                </a:effectLst>
              </a:rPr>
              <a:t>PACIENTES Y MÉTODOS</a:t>
            </a:r>
            <a:endParaRPr lang="es-VE"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35880098"/>
              </p:ext>
            </p:extLst>
          </p:nvPr>
        </p:nvGraphicFramePr>
        <p:xfrm>
          <a:off x="-972616" y="1556792"/>
          <a:ext cx="734481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4686" t="39142" r="48574" b="20251"/>
          <a:stretch/>
        </p:blipFill>
        <p:spPr bwMode="auto">
          <a:xfrm>
            <a:off x="5375969" y="2564904"/>
            <a:ext cx="3732535"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764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4624"/>
            <a:ext cx="8229600" cy="1143000"/>
          </a:xfrm>
        </p:spPr>
        <p:txBody>
          <a:bodyPr/>
          <a:lstStyle/>
          <a:p>
            <a:r>
              <a:rPr lang="es-VE" b="1" dirty="0" smtClean="0">
                <a:solidFill>
                  <a:srgbClr val="FF0000"/>
                </a:solidFill>
                <a:effectLst>
                  <a:outerShdw blurRad="38100" dist="38100" dir="2700000" algn="tl">
                    <a:srgbClr val="000000">
                      <a:alpha val="43137"/>
                    </a:srgbClr>
                  </a:outerShdw>
                </a:effectLst>
              </a:rPr>
              <a:t>POBLACIÓN DE ESTUDIO</a:t>
            </a:r>
            <a:endParaRPr lang="es-VE" dirty="0">
              <a:solidFill>
                <a:srgbClr val="FF0000"/>
              </a:solidFill>
              <a:effectLst>
                <a:outerShdw blurRad="38100" dist="38100" dir="2700000" algn="tl">
                  <a:srgbClr val="000000">
                    <a:alpha val="43137"/>
                  </a:srgbClr>
                </a:outerShdw>
              </a:effectLst>
            </a:endParaRPr>
          </a:p>
        </p:txBody>
      </p:sp>
      <p:sp>
        <p:nvSpPr>
          <p:cNvPr id="4" name="3 CuadroTexto"/>
          <p:cNvSpPr txBox="1"/>
          <p:nvPr/>
        </p:nvSpPr>
        <p:spPr>
          <a:xfrm>
            <a:off x="1259632" y="1340768"/>
            <a:ext cx="4176464" cy="830997"/>
          </a:xfrm>
          <a:prstGeom prst="rect">
            <a:avLst/>
          </a:prstGeom>
          <a:noFill/>
        </p:spPr>
        <p:txBody>
          <a:bodyPr wrap="square" rtlCol="0">
            <a:spAutoFit/>
          </a:bodyPr>
          <a:lstStyle/>
          <a:p>
            <a:pPr algn="ctr"/>
            <a:r>
              <a:rPr lang="es-VE" sz="2400" b="1" dirty="0" smtClean="0"/>
              <a:t>48 PACIENTES PEDIÁTRICOS</a:t>
            </a:r>
          </a:p>
          <a:p>
            <a:pPr algn="ctr"/>
            <a:r>
              <a:rPr lang="es-VE" sz="2400" dirty="0" smtClean="0"/>
              <a:t>(10 </a:t>
            </a:r>
            <a:r>
              <a:rPr lang="es-VE" sz="2400" dirty="0"/>
              <a:t>días a 24 meses)</a:t>
            </a:r>
          </a:p>
        </p:txBody>
      </p:sp>
      <p:sp>
        <p:nvSpPr>
          <p:cNvPr id="5" name="4 CuadroTexto"/>
          <p:cNvSpPr txBox="1"/>
          <p:nvPr/>
        </p:nvSpPr>
        <p:spPr>
          <a:xfrm>
            <a:off x="5580112" y="1412776"/>
            <a:ext cx="3384376" cy="1077218"/>
          </a:xfrm>
          <a:prstGeom prst="rect">
            <a:avLst/>
          </a:prstGeom>
          <a:noFill/>
        </p:spPr>
        <p:txBody>
          <a:bodyPr wrap="square" rtlCol="0">
            <a:spAutoFit/>
          </a:bodyPr>
          <a:lstStyle/>
          <a:p>
            <a:pPr algn="just"/>
            <a:r>
              <a:rPr lang="es-VE" sz="1600" dirty="0" smtClean="0"/>
              <a:t>Diagnóstico de insuficiencia cardíaca congestiva secundaria a cardiopatía congénita con derivaciones de izquierda a derecha</a:t>
            </a:r>
            <a:endParaRPr lang="es-VE" sz="1600" dirty="0"/>
          </a:p>
        </p:txBody>
      </p:sp>
      <p:cxnSp>
        <p:nvCxnSpPr>
          <p:cNvPr id="7" name="6 Conector recto de flecha"/>
          <p:cNvCxnSpPr/>
          <p:nvPr/>
        </p:nvCxnSpPr>
        <p:spPr>
          <a:xfrm>
            <a:off x="4860032" y="1798659"/>
            <a:ext cx="64807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3" name="2 Grupo"/>
          <p:cNvGrpSpPr/>
          <p:nvPr/>
        </p:nvGrpSpPr>
        <p:grpSpPr>
          <a:xfrm>
            <a:off x="179512" y="2366883"/>
            <a:ext cx="2213992" cy="3139896"/>
            <a:chOff x="179512" y="2366883"/>
            <a:chExt cx="2213992" cy="3139896"/>
          </a:xfrm>
        </p:grpSpPr>
        <p:sp>
          <p:nvSpPr>
            <p:cNvPr id="8" name="7 Rectángulo"/>
            <p:cNvSpPr/>
            <p:nvPr/>
          </p:nvSpPr>
          <p:spPr>
            <a:xfrm>
              <a:off x="1115616" y="3225750"/>
              <a:ext cx="108012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VE" sz="2000" b="1" dirty="0"/>
                <a:t>G</a:t>
              </a:r>
              <a:r>
                <a:rPr lang="es-VE" sz="2000" b="1" dirty="0" smtClean="0"/>
                <a:t>rupo 1</a:t>
              </a:r>
            </a:p>
            <a:p>
              <a:r>
                <a:rPr lang="es-VE" sz="2000" b="1" dirty="0" smtClean="0"/>
                <a:t>(</a:t>
              </a:r>
              <a:r>
                <a:rPr lang="es-VE" sz="2000" b="1" dirty="0"/>
                <a:t>n = 25</a:t>
              </a:r>
              <a:r>
                <a:rPr lang="es-VE" sz="2000" b="1" dirty="0" smtClean="0"/>
                <a:t>)</a:t>
              </a:r>
              <a:endParaRPr lang="es-VE" sz="2000" b="1" dirty="0"/>
            </a:p>
          </p:txBody>
        </p:sp>
        <p:sp>
          <p:nvSpPr>
            <p:cNvPr id="9" name="8 Rectángulo"/>
            <p:cNvSpPr/>
            <p:nvPr/>
          </p:nvSpPr>
          <p:spPr>
            <a:xfrm>
              <a:off x="179512" y="4798893"/>
              <a:ext cx="2213992"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VE" sz="2000" dirty="0" err="1"/>
                <a:t>D</a:t>
              </a:r>
              <a:r>
                <a:rPr lang="es-VE" sz="2000" dirty="0" err="1" smtClean="0"/>
                <a:t>igoxina</a:t>
              </a:r>
              <a:r>
                <a:rPr lang="es-VE" sz="2000" dirty="0"/>
                <a:t>, </a:t>
              </a:r>
              <a:r>
                <a:rPr lang="es-VE" sz="2000" dirty="0" err="1"/>
                <a:t>enalapril</a:t>
              </a:r>
              <a:r>
                <a:rPr lang="es-VE" sz="2000" dirty="0"/>
                <a:t> y </a:t>
              </a:r>
              <a:r>
                <a:rPr lang="es-VE" sz="2000" dirty="0" smtClean="0"/>
                <a:t>furosemida</a:t>
              </a:r>
              <a:endParaRPr lang="es-VE" sz="2000" dirty="0"/>
            </a:p>
          </p:txBody>
        </p:sp>
        <p:cxnSp>
          <p:nvCxnSpPr>
            <p:cNvPr id="17" name="16 Conector recto de flecha"/>
            <p:cNvCxnSpPr/>
            <p:nvPr/>
          </p:nvCxnSpPr>
          <p:spPr>
            <a:xfrm flipH="1">
              <a:off x="1907704" y="2366883"/>
              <a:ext cx="288032" cy="63006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1619672" y="4149080"/>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6" name="5 Grupo"/>
          <p:cNvGrpSpPr/>
          <p:nvPr/>
        </p:nvGrpSpPr>
        <p:grpSpPr>
          <a:xfrm>
            <a:off x="2483768" y="2366883"/>
            <a:ext cx="1791392" cy="3138155"/>
            <a:chOff x="2483768" y="2366883"/>
            <a:chExt cx="1791392" cy="3138155"/>
          </a:xfrm>
        </p:grpSpPr>
        <p:sp>
          <p:nvSpPr>
            <p:cNvPr id="10" name="9 Rectángulo"/>
            <p:cNvSpPr/>
            <p:nvPr/>
          </p:nvSpPr>
          <p:spPr>
            <a:xfrm>
              <a:off x="2753542" y="3212976"/>
              <a:ext cx="1098378" cy="707886"/>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VE" sz="2000" b="1" dirty="0" smtClean="0"/>
                <a:t>Grupo </a:t>
              </a:r>
              <a:r>
                <a:rPr lang="es-VE" sz="2000" b="1" dirty="0"/>
                <a:t>2 </a:t>
              </a:r>
              <a:endParaRPr lang="es-VE" sz="2000" b="1" dirty="0" smtClean="0"/>
            </a:p>
            <a:p>
              <a:r>
                <a:rPr lang="es-VE" sz="2000" b="1" dirty="0" smtClean="0"/>
                <a:t>(</a:t>
              </a:r>
              <a:r>
                <a:rPr lang="es-VE" sz="2000" b="1" dirty="0"/>
                <a:t>n = 23) </a:t>
              </a:r>
            </a:p>
          </p:txBody>
        </p:sp>
        <p:sp>
          <p:nvSpPr>
            <p:cNvPr id="11" name="10 Rectángulo"/>
            <p:cNvSpPr/>
            <p:nvPr/>
          </p:nvSpPr>
          <p:spPr>
            <a:xfrm>
              <a:off x="2483768" y="4797152"/>
              <a:ext cx="1791392"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VE" sz="2000" dirty="0" err="1" smtClean="0"/>
                <a:t>Enalapril</a:t>
              </a:r>
              <a:r>
                <a:rPr lang="es-VE" sz="2000" dirty="0"/>
                <a:t> y furosemida</a:t>
              </a:r>
            </a:p>
          </p:txBody>
        </p:sp>
        <p:cxnSp>
          <p:nvCxnSpPr>
            <p:cNvPr id="19" name="18 Conector recto de flecha"/>
            <p:cNvCxnSpPr/>
            <p:nvPr/>
          </p:nvCxnSpPr>
          <p:spPr>
            <a:xfrm>
              <a:off x="3275856" y="2366883"/>
              <a:ext cx="0" cy="63006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3275856" y="4149080"/>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14" name="13 Grupo"/>
          <p:cNvGrpSpPr/>
          <p:nvPr/>
        </p:nvGrpSpPr>
        <p:grpSpPr>
          <a:xfrm>
            <a:off x="4275160" y="2366883"/>
            <a:ext cx="2030136" cy="2830379"/>
            <a:chOff x="4275160" y="2366883"/>
            <a:chExt cx="2030136" cy="2830379"/>
          </a:xfrm>
        </p:grpSpPr>
        <p:sp>
          <p:nvSpPr>
            <p:cNvPr id="12" name="11 Rectángulo"/>
            <p:cNvSpPr/>
            <p:nvPr/>
          </p:nvSpPr>
          <p:spPr>
            <a:xfrm>
              <a:off x="4398633" y="3212976"/>
              <a:ext cx="1037463" cy="707886"/>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VE" sz="2000" b="1" dirty="0"/>
                <a:t>G</a:t>
              </a:r>
              <a:r>
                <a:rPr lang="es-VE" sz="2000" b="1" dirty="0" smtClean="0"/>
                <a:t>rupo 3</a:t>
              </a:r>
            </a:p>
            <a:p>
              <a:r>
                <a:rPr lang="es-VE" sz="2000" b="1" dirty="0" smtClean="0"/>
                <a:t>(n</a:t>
              </a:r>
              <a:r>
                <a:rPr lang="es-VE" sz="2000" b="1" dirty="0"/>
                <a:t> </a:t>
              </a:r>
              <a:r>
                <a:rPr lang="es-VE" sz="2000" b="1" dirty="0" smtClean="0"/>
                <a:t>= 20) </a:t>
              </a:r>
              <a:endParaRPr lang="es-VE" sz="2000" b="1" dirty="0"/>
            </a:p>
          </p:txBody>
        </p:sp>
        <p:sp>
          <p:nvSpPr>
            <p:cNvPr id="13" name="12 Rectángulo"/>
            <p:cNvSpPr/>
            <p:nvPr/>
          </p:nvSpPr>
          <p:spPr>
            <a:xfrm>
              <a:off x="4355976" y="4797152"/>
              <a:ext cx="194932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VE" sz="2000" dirty="0" smtClean="0"/>
                <a:t>Grupo </a:t>
              </a:r>
              <a:r>
                <a:rPr lang="es-VE" sz="2000" dirty="0"/>
                <a:t>control </a:t>
              </a:r>
            </a:p>
          </p:txBody>
        </p:sp>
        <p:cxnSp>
          <p:nvCxnSpPr>
            <p:cNvPr id="21" name="20 Conector recto de flecha"/>
            <p:cNvCxnSpPr/>
            <p:nvPr/>
          </p:nvCxnSpPr>
          <p:spPr>
            <a:xfrm>
              <a:off x="4275160" y="2366883"/>
              <a:ext cx="296840" cy="63006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4932040" y="4149080"/>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28" name="27 Rectángulo"/>
          <p:cNvSpPr/>
          <p:nvPr/>
        </p:nvSpPr>
        <p:spPr>
          <a:xfrm>
            <a:off x="4423580" y="5530006"/>
            <a:ext cx="4494730"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VE" sz="2200" dirty="0"/>
              <a:t>Las variables clínicas relevantes de los pacientes y los datos de laboratorio se registraron en formularios. </a:t>
            </a:r>
          </a:p>
        </p:txBody>
      </p:sp>
      <p:sp>
        <p:nvSpPr>
          <p:cNvPr id="22" name="21 CuadroTexto"/>
          <p:cNvSpPr txBox="1"/>
          <p:nvPr/>
        </p:nvSpPr>
        <p:spPr>
          <a:xfrm>
            <a:off x="107504" y="6525344"/>
            <a:ext cx="3096344" cy="307777"/>
          </a:xfrm>
          <a:prstGeom prst="rect">
            <a:avLst/>
          </a:prstGeom>
          <a:noFill/>
        </p:spPr>
        <p:txBody>
          <a:bodyPr wrap="square" rtlCol="0">
            <a:spAutoFit/>
          </a:bodyPr>
          <a:lstStyle/>
          <a:p>
            <a:pPr algn="ctr"/>
            <a:r>
              <a:rPr lang="es-VE" sz="1400" dirty="0" smtClean="0"/>
              <a:t>Fuente: Elaboración propi</a:t>
            </a:r>
            <a:r>
              <a:rPr lang="es-VE" sz="1400" dirty="0"/>
              <a:t>a</a:t>
            </a:r>
          </a:p>
        </p:txBody>
      </p:sp>
    </p:spTree>
    <p:extLst>
      <p:ext uri="{BB962C8B-B14F-4D97-AF65-F5344CB8AC3E}">
        <p14:creationId xmlns:p14="http://schemas.microsoft.com/office/powerpoint/2010/main" val="16366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1143000"/>
          </a:xfrm>
        </p:spPr>
        <p:txBody>
          <a:bodyPr/>
          <a:lstStyle/>
          <a:p>
            <a:r>
              <a:rPr lang="es-VE" b="1" dirty="0" smtClean="0">
                <a:solidFill>
                  <a:srgbClr val="FF0000"/>
                </a:solidFill>
                <a:effectLst>
                  <a:outerShdw blurRad="38100" dist="38100" dir="2700000" algn="tl">
                    <a:srgbClr val="000000">
                      <a:alpha val="43137"/>
                    </a:srgbClr>
                  </a:outerShdw>
                </a:effectLst>
              </a:rPr>
              <a:t>CRITERIOS DE EXCLUSIÓN</a:t>
            </a:r>
            <a:endParaRPr lang="es-VE"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25540984"/>
              </p:ext>
            </p:extLst>
          </p:nvPr>
        </p:nvGraphicFramePr>
        <p:xfrm>
          <a:off x="251520" y="1484784"/>
          <a:ext cx="8784976"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5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FE976A9-E263-49A1-A5BA-234A60C8C68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801F106-7A74-47D4-AB6E-55DD20A4F97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BD16437-DA33-42F5-9D1F-CFE6F8AE02D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8A1916EC-DBE9-4DDA-9728-D2FCF2472FC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A330EC17-6090-4245-B622-31520A6A885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2D62DE5-FDF9-4B8C-BCD3-7604BD15F24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26F65B3C-6917-49E7-9DF9-B4E1BB2882B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A8D6AD43-0761-43BD-B0E0-223DAF8E842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E4866796-2C40-44F8-B910-F4109801D5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25352" y="116632"/>
            <a:ext cx="5338936" cy="1584176"/>
          </a:xfrm>
        </p:spPr>
        <p:style>
          <a:lnRef idx="0">
            <a:schemeClr val="accent1"/>
          </a:lnRef>
          <a:fillRef idx="3">
            <a:schemeClr val="accent1"/>
          </a:fillRef>
          <a:effectRef idx="3">
            <a:schemeClr val="accent1"/>
          </a:effectRef>
          <a:fontRef idx="minor">
            <a:schemeClr val="lt1"/>
          </a:fontRef>
        </p:style>
        <p:txBody>
          <a:bodyPr>
            <a:normAutofit/>
          </a:bodyPr>
          <a:lstStyle/>
          <a:p>
            <a:pPr marL="514350" indent="-514350">
              <a:buFont typeface="+mj-lt"/>
              <a:buAutoNum type="arabicPeriod"/>
            </a:pPr>
            <a:r>
              <a:rPr lang="es-VE" sz="2800" dirty="0"/>
              <a:t>E</a:t>
            </a:r>
            <a:r>
              <a:rPr lang="es-VE" sz="2800" dirty="0" smtClean="0"/>
              <a:t>valuación clínica</a:t>
            </a:r>
          </a:p>
          <a:p>
            <a:pPr marL="514350" indent="-514350">
              <a:buFont typeface="+mj-lt"/>
              <a:buAutoNum type="arabicPeriod"/>
            </a:pPr>
            <a:r>
              <a:rPr lang="es-VE" sz="2800" dirty="0"/>
              <a:t>P</a:t>
            </a:r>
            <a:r>
              <a:rPr lang="es-VE" sz="2800" dirty="0" smtClean="0"/>
              <a:t>untuación </a:t>
            </a:r>
            <a:r>
              <a:rPr lang="es-VE" sz="2800" dirty="0"/>
              <a:t>de Ross </a:t>
            </a:r>
            <a:r>
              <a:rPr lang="es-VE" sz="2800" dirty="0" smtClean="0"/>
              <a:t>modificada</a:t>
            </a:r>
          </a:p>
          <a:p>
            <a:pPr marL="514350" indent="-514350">
              <a:buFont typeface="+mj-lt"/>
              <a:buAutoNum type="arabicPeriod"/>
            </a:pPr>
            <a:r>
              <a:rPr lang="es-VE" sz="2800" dirty="0"/>
              <a:t>E</a:t>
            </a:r>
            <a:r>
              <a:rPr lang="es-VE" sz="2800" dirty="0" smtClean="0"/>
              <a:t>xamen </a:t>
            </a:r>
            <a:r>
              <a:rPr lang="es-VE" sz="2800" dirty="0"/>
              <a:t>ecocardiográfico.</a:t>
            </a:r>
          </a:p>
          <a:p>
            <a:pPr marL="514350" indent="-514350">
              <a:buFont typeface="+mj-lt"/>
              <a:buAutoNum type="arabicPeriod"/>
            </a:pPr>
            <a:endParaRPr lang="es-VE" sz="2800" dirty="0"/>
          </a:p>
        </p:txBody>
      </p:sp>
      <p:sp>
        <p:nvSpPr>
          <p:cNvPr id="4" name="3 CuadroTexto"/>
          <p:cNvSpPr txBox="1"/>
          <p:nvPr/>
        </p:nvSpPr>
        <p:spPr>
          <a:xfrm>
            <a:off x="234752" y="1988840"/>
            <a:ext cx="4896544"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VE" sz="2400" dirty="0"/>
              <a:t>H</a:t>
            </a:r>
            <a:r>
              <a:rPr lang="es-VE" sz="2400" dirty="0" smtClean="0"/>
              <a:t>istoria </a:t>
            </a:r>
            <a:r>
              <a:rPr lang="es-VE" sz="2400" dirty="0"/>
              <a:t>clínica </a:t>
            </a:r>
            <a:r>
              <a:rPr lang="es-VE" sz="2400" dirty="0" smtClean="0"/>
              <a:t>se </a:t>
            </a:r>
            <a:r>
              <a:rPr lang="es-VE" sz="2400" dirty="0"/>
              <a:t>registró en </a:t>
            </a:r>
            <a:r>
              <a:rPr lang="es-VE" sz="2400" dirty="0" smtClean="0"/>
              <a:t>detalle:</a:t>
            </a:r>
          </a:p>
          <a:p>
            <a:pPr marL="342900" indent="-342900">
              <a:buFont typeface="Arial" pitchFamily="34" charset="0"/>
              <a:buChar char="•"/>
            </a:pPr>
            <a:r>
              <a:rPr lang="es-VE" sz="2400" dirty="0"/>
              <a:t>Edad</a:t>
            </a:r>
          </a:p>
          <a:p>
            <a:pPr marL="342900" indent="-342900">
              <a:buFont typeface="Arial" pitchFamily="34" charset="0"/>
              <a:buChar char="•"/>
            </a:pPr>
            <a:r>
              <a:rPr lang="es-VE" sz="2400" dirty="0"/>
              <a:t>Peso</a:t>
            </a:r>
          </a:p>
          <a:p>
            <a:pPr marL="342900" indent="-342900">
              <a:buFont typeface="Arial" pitchFamily="34" charset="0"/>
              <a:buChar char="•"/>
            </a:pPr>
            <a:r>
              <a:rPr lang="es-VE" sz="2400" dirty="0"/>
              <a:t>Frecuencia cardíaca y la saturación de oxígeno </a:t>
            </a:r>
            <a:endParaRPr lang="es-VE" sz="2400" dirty="0" smtClean="0"/>
          </a:p>
          <a:p>
            <a:pPr marL="342900" indent="-342900">
              <a:buFont typeface="Arial" pitchFamily="34" charset="0"/>
              <a:buChar char="•"/>
            </a:pPr>
            <a:r>
              <a:rPr lang="es-VE" sz="2400" dirty="0" smtClean="0"/>
              <a:t>Sudoración</a:t>
            </a:r>
          </a:p>
          <a:p>
            <a:pPr marL="342900" indent="-342900">
              <a:buFont typeface="Arial" pitchFamily="34" charset="0"/>
              <a:buChar char="•"/>
            </a:pPr>
            <a:r>
              <a:rPr lang="es-VE" sz="2400" dirty="0"/>
              <a:t>F</a:t>
            </a:r>
            <a:r>
              <a:rPr lang="es-VE" sz="2400" dirty="0" smtClean="0"/>
              <a:t>recuencia </a:t>
            </a:r>
            <a:r>
              <a:rPr lang="es-VE" sz="2400" dirty="0"/>
              <a:t>y el modo </a:t>
            </a:r>
            <a:r>
              <a:rPr lang="es-VE" sz="2400" dirty="0" smtClean="0"/>
              <a:t>respiratorio</a:t>
            </a:r>
            <a:endParaRPr lang="es-VE" sz="2400" dirty="0"/>
          </a:p>
          <a:p>
            <a:pPr marL="342900" indent="-342900">
              <a:buFont typeface="Arial" pitchFamily="34" charset="0"/>
              <a:buChar char="•"/>
            </a:pPr>
            <a:r>
              <a:rPr lang="es-VE" sz="2400" dirty="0" smtClean="0"/>
              <a:t>Tamaño </a:t>
            </a:r>
            <a:r>
              <a:rPr lang="es-VE" sz="2400" dirty="0"/>
              <a:t>del hígado</a:t>
            </a:r>
          </a:p>
        </p:txBody>
      </p:sp>
      <p:sp>
        <p:nvSpPr>
          <p:cNvPr id="6" name="5 CuadroTexto"/>
          <p:cNvSpPr txBox="1"/>
          <p:nvPr/>
        </p:nvSpPr>
        <p:spPr>
          <a:xfrm>
            <a:off x="5652120" y="4206567"/>
            <a:ext cx="3312368"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VE" sz="2000" dirty="0"/>
              <a:t>Los datos </a:t>
            </a:r>
            <a:r>
              <a:rPr lang="es-VE" sz="2000" dirty="0" err="1"/>
              <a:t>ecocardiográficos</a:t>
            </a:r>
            <a:r>
              <a:rPr lang="es-VE" sz="2000" dirty="0"/>
              <a:t>, las concentraciones de </a:t>
            </a:r>
            <a:r>
              <a:rPr lang="es-VE" sz="2000" dirty="0" smtClean="0"/>
              <a:t>NT-</a:t>
            </a:r>
            <a:r>
              <a:rPr lang="es-VE" sz="2000" dirty="0" err="1" smtClean="0"/>
              <a:t>proBNP</a:t>
            </a:r>
            <a:r>
              <a:rPr lang="es-VE" sz="2000" dirty="0"/>
              <a:t> y el grupo final para cada paciente no se conocían cuando se evaluaron las puntuaciones de Ross modificadas. </a:t>
            </a:r>
          </a:p>
        </p:txBody>
      </p:sp>
      <p:grpSp>
        <p:nvGrpSpPr>
          <p:cNvPr id="9" name="8 Grupo"/>
          <p:cNvGrpSpPr/>
          <p:nvPr/>
        </p:nvGrpSpPr>
        <p:grpSpPr>
          <a:xfrm>
            <a:off x="234752" y="5085184"/>
            <a:ext cx="4896544" cy="1512168"/>
            <a:chOff x="234752" y="5085184"/>
            <a:chExt cx="4896544" cy="1512168"/>
          </a:xfrm>
        </p:grpSpPr>
        <p:sp>
          <p:nvSpPr>
            <p:cNvPr id="5" name="4 CuadroTexto"/>
            <p:cNvSpPr txBox="1"/>
            <p:nvPr/>
          </p:nvSpPr>
          <p:spPr>
            <a:xfrm>
              <a:off x="234752" y="5766355"/>
              <a:ext cx="489654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VE" sz="2400" dirty="0" smtClean="0"/>
                <a:t>Puntuaciones </a:t>
              </a:r>
              <a:r>
                <a:rPr lang="es-VE" sz="2400" dirty="0"/>
                <a:t>de 0, 1 o 2 para cada una de estas variables</a:t>
              </a:r>
            </a:p>
          </p:txBody>
        </p:sp>
        <p:cxnSp>
          <p:nvCxnSpPr>
            <p:cNvPr id="8" name="7 Conector recto de flecha"/>
            <p:cNvCxnSpPr/>
            <p:nvPr/>
          </p:nvCxnSpPr>
          <p:spPr>
            <a:xfrm>
              <a:off x="2483768" y="5085184"/>
              <a:ext cx="0" cy="64807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5122" name="Picture 2"/>
          <p:cNvPicPr>
            <a:picLocks noChangeAspect="1" noChangeArrowheads="1"/>
          </p:cNvPicPr>
          <p:nvPr/>
        </p:nvPicPr>
        <p:blipFill rotWithShape="1">
          <a:blip>
            <a:extLst>
              <a:ext uri="{28A0092B-C50C-407E-A947-70E740481C1C}">
                <a14:useLocalDpi xmlns:a14="http://schemas.microsoft.com/office/drawing/2010/main" val="0"/>
              </a:ext>
            </a:extLst>
          </a:blip>
          <a:srcRect l="16733" t="35374" r="57387" b="16842"/>
          <a:stretch/>
        </p:blipFill>
        <p:spPr bwMode="auto">
          <a:xfrm>
            <a:off x="6156176" y="1844824"/>
            <a:ext cx="2304256" cy="226739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80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19672" y="188640"/>
            <a:ext cx="5616624" cy="1077218"/>
          </a:xfrm>
          <a:prstGeom prst="rect">
            <a:avLst/>
          </a:prstGeom>
          <a:noFill/>
        </p:spPr>
        <p:txBody>
          <a:bodyPr wrap="square" rtlCol="0">
            <a:spAutoFit/>
          </a:bodyPr>
          <a:lstStyle/>
          <a:p>
            <a:pPr algn="ctr"/>
            <a:r>
              <a:rPr lang="es-VE" sz="3200" b="1" dirty="0" smtClean="0"/>
              <a:t>48 PACIENTES PEDIÁTRICOS</a:t>
            </a:r>
          </a:p>
          <a:p>
            <a:pPr algn="ctr"/>
            <a:r>
              <a:rPr lang="es-VE" sz="3200" dirty="0" smtClean="0"/>
              <a:t>(</a:t>
            </a:r>
            <a:r>
              <a:rPr lang="es-VE" sz="3200" dirty="0"/>
              <a:t>de 10 días a 24 meses)</a:t>
            </a:r>
          </a:p>
        </p:txBody>
      </p:sp>
      <p:grpSp>
        <p:nvGrpSpPr>
          <p:cNvPr id="24" name="23 Grupo"/>
          <p:cNvGrpSpPr/>
          <p:nvPr/>
        </p:nvGrpSpPr>
        <p:grpSpPr>
          <a:xfrm>
            <a:off x="4932040" y="1358771"/>
            <a:ext cx="3682901" cy="4413394"/>
            <a:chOff x="4932040" y="1358771"/>
            <a:chExt cx="3682901" cy="4413394"/>
          </a:xfrm>
        </p:grpSpPr>
        <p:sp>
          <p:nvSpPr>
            <p:cNvPr id="9" name="8 Rectángulo"/>
            <p:cNvSpPr/>
            <p:nvPr/>
          </p:nvSpPr>
          <p:spPr>
            <a:xfrm>
              <a:off x="5958382" y="2093947"/>
              <a:ext cx="152994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VE" sz="2400" b="1" dirty="0" smtClean="0"/>
                <a:t>Grupo </a:t>
              </a:r>
              <a:r>
                <a:rPr lang="es-VE" sz="2400" b="1" dirty="0"/>
                <a:t>2 </a:t>
              </a:r>
              <a:endParaRPr lang="es-VE" sz="2400" b="1" dirty="0" smtClean="0"/>
            </a:p>
            <a:p>
              <a:pPr algn="ctr"/>
              <a:r>
                <a:rPr lang="es-VE" sz="2400" b="1" dirty="0" smtClean="0"/>
                <a:t>(</a:t>
              </a:r>
              <a:r>
                <a:rPr lang="es-VE" sz="2400" b="1" dirty="0"/>
                <a:t>n = 23) </a:t>
              </a:r>
            </a:p>
          </p:txBody>
        </p:sp>
        <p:sp>
          <p:nvSpPr>
            <p:cNvPr id="10" name="9 Rectángulo"/>
            <p:cNvSpPr/>
            <p:nvPr/>
          </p:nvSpPr>
          <p:spPr>
            <a:xfrm>
              <a:off x="4932040" y="4941168"/>
              <a:ext cx="3682901"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VE" sz="2400" dirty="0" err="1"/>
                <a:t>Enalapril</a:t>
              </a:r>
              <a:r>
                <a:rPr lang="es-VE" sz="2400" dirty="0"/>
                <a:t> 0,2 mg/kg/ día BID</a:t>
              </a:r>
            </a:p>
            <a:p>
              <a:pPr algn="just"/>
              <a:r>
                <a:rPr lang="es-VE" sz="2400" dirty="0"/>
                <a:t>Furosemida </a:t>
              </a:r>
              <a:r>
                <a:rPr lang="es-VE" sz="2400" dirty="0" smtClean="0"/>
                <a:t>1mg/kg/día </a:t>
              </a:r>
              <a:r>
                <a:rPr lang="es-VE" sz="2400" dirty="0"/>
                <a:t>BID</a:t>
              </a:r>
            </a:p>
          </p:txBody>
        </p:sp>
        <p:cxnSp>
          <p:nvCxnSpPr>
            <p:cNvPr id="14" name="13 Conector recto de flecha"/>
            <p:cNvCxnSpPr/>
            <p:nvPr/>
          </p:nvCxnSpPr>
          <p:spPr>
            <a:xfrm>
              <a:off x="6151072" y="1358771"/>
              <a:ext cx="365144" cy="63006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6660232" y="3140968"/>
              <a:ext cx="0" cy="15121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grpSp>
        <p:nvGrpSpPr>
          <p:cNvPr id="8" name="7 Grupo"/>
          <p:cNvGrpSpPr/>
          <p:nvPr/>
        </p:nvGrpSpPr>
        <p:grpSpPr>
          <a:xfrm>
            <a:off x="539552" y="1286763"/>
            <a:ext cx="4176464" cy="4847183"/>
            <a:chOff x="467544" y="1286763"/>
            <a:chExt cx="4176464" cy="4847183"/>
          </a:xfrm>
        </p:grpSpPr>
        <p:grpSp>
          <p:nvGrpSpPr>
            <p:cNvPr id="6" name="5 Grupo"/>
            <p:cNvGrpSpPr/>
            <p:nvPr/>
          </p:nvGrpSpPr>
          <p:grpSpPr>
            <a:xfrm>
              <a:off x="1115616" y="1286763"/>
              <a:ext cx="1507064" cy="3366373"/>
              <a:chOff x="1115616" y="1286763"/>
              <a:chExt cx="1507064" cy="3366373"/>
            </a:xfrm>
          </p:grpSpPr>
          <p:sp>
            <p:nvSpPr>
              <p:cNvPr id="7" name="6 Rectángulo"/>
              <p:cNvSpPr/>
              <p:nvPr/>
            </p:nvSpPr>
            <p:spPr>
              <a:xfrm>
                <a:off x="1115616" y="2093947"/>
                <a:ext cx="1507064"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VE" sz="2400" b="1" dirty="0"/>
                  <a:t>G</a:t>
                </a:r>
                <a:r>
                  <a:rPr lang="es-VE" sz="2400" b="1" dirty="0" smtClean="0"/>
                  <a:t>rupo 1</a:t>
                </a:r>
              </a:p>
              <a:p>
                <a:pPr algn="ctr"/>
                <a:r>
                  <a:rPr lang="es-VE" sz="2400" b="1" dirty="0" smtClean="0"/>
                  <a:t>(</a:t>
                </a:r>
                <a:r>
                  <a:rPr lang="es-VE" sz="2400" b="1" dirty="0"/>
                  <a:t>n = 25</a:t>
                </a:r>
                <a:r>
                  <a:rPr lang="es-VE" sz="2400" b="1" dirty="0" smtClean="0"/>
                  <a:t>)</a:t>
                </a:r>
                <a:endParaRPr lang="es-VE" sz="2400" b="1" dirty="0"/>
              </a:p>
            </p:txBody>
          </p:sp>
          <p:cxnSp>
            <p:nvCxnSpPr>
              <p:cNvPr id="13" name="12 Conector recto de flecha"/>
              <p:cNvCxnSpPr/>
              <p:nvPr/>
            </p:nvCxnSpPr>
            <p:spPr>
              <a:xfrm flipH="1">
                <a:off x="1907704" y="1286763"/>
                <a:ext cx="288032" cy="63006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1835696" y="3143074"/>
                <a:ext cx="0" cy="151006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sp>
          <p:nvSpPr>
            <p:cNvPr id="19" name="18 Rectángulo"/>
            <p:cNvSpPr/>
            <p:nvPr/>
          </p:nvSpPr>
          <p:spPr>
            <a:xfrm>
              <a:off x="467544" y="4933617"/>
              <a:ext cx="4176464"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s-VE" sz="2400" dirty="0" err="1"/>
                <a:t>D</a:t>
              </a:r>
              <a:r>
                <a:rPr lang="es-VE" sz="2400" dirty="0" err="1" smtClean="0"/>
                <a:t>igoxina</a:t>
              </a:r>
              <a:r>
                <a:rPr lang="es-VE" sz="2400" dirty="0" smtClean="0"/>
                <a:t> 0,035 </a:t>
              </a:r>
              <a:r>
                <a:rPr lang="es-VE" sz="2400" dirty="0"/>
                <a:t>mg/kg/día </a:t>
              </a:r>
              <a:endParaRPr lang="es-VE" sz="2400" dirty="0" smtClean="0"/>
            </a:p>
            <a:p>
              <a:r>
                <a:rPr lang="es-VE" sz="2400" dirty="0" err="1" smtClean="0"/>
                <a:t>Enalapril</a:t>
              </a:r>
              <a:r>
                <a:rPr lang="es-VE" sz="2400" dirty="0"/>
                <a:t> </a:t>
              </a:r>
              <a:r>
                <a:rPr lang="es-VE" sz="2400" dirty="0" smtClean="0"/>
                <a:t>0,2 </a:t>
              </a:r>
              <a:r>
                <a:rPr lang="es-VE" sz="2400" dirty="0"/>
                <a:t>mg/kg/ día </a:t>
              </a:r>
              <a:r>
                <a:rPr lang="es-VE" sz="2400" dirty="0" smtClean="0"/>
                <a:t>BID</a:t>
              </a:r>
            </a:p>
            <a:p>
              <a:r>
                <a:rPr lang="es-VE" sz="2400" dirty="0" smtClean="0"/>
                <a:t>Furosemida </a:t>
              </a:r>
              <a:r>
                <a:rPr lang="es-VE" sz="2400" dirty="0"/>
                <a:t>1 </a:t>
              </a:r>
              <a:r>
                <a:rPr lang="es-VE" sz="2400" dirty="0" smtClean="0"/>
                <a:t>mg/kg/día BID</a:t>
              </a:r>
              <a:endParaRPr lang="es-VE" sz="2400" dirty="0"/>
            </a:p>
          </p:txBody>
        </p:sp>
      </p:grpSp>
      <p:sp>
        <p:nvSpPr>
          <p:cNvPr id="2" name="1 CuadroTexto"/>
          <p:cNvSpPr txBox="1"/>
          <p:nvPr/>
        </p:nvSpPr>
        <p:spPr>
          <a:xfrm>
            <a:off x="5940152" y="6525344"/>
            <a:ext cx="3096344" cy="307777"/>
          </a:xfrm>
          <a:prstGeom prst="rect">
            <a:avLst/>
          </a:prstGeom>
          <a:noFill/>
        </p:spPr>
        <p:txBody>
          <a:bodyPr wrap="square" rtlCol="0">
            <a:spAutoFit/>
          </a:bodyPr>
          <a:lstStyle/>
          <a:p>
            <a:pPr algn="ctr"/>
            <a:r>
              <a:rPr lang="es-VE" sz="1400" dirty="0" smtClean="0"/>
              <a:t>Fuente: Elaboración propi</a:t>
            </a:r>
            <a:r>
              <a:rPr lang="es-VE" sz="1400" dirty="0"/>
              <a:t>a</a:t>
            </a:r>
          </a:p>
        </p:txBody>
      </p:sp>
      <p:sp>
        <p:nvSpPr>
          <p:cNvPr id="25" name="24 CuadroTexto"/>
          <p:cNvSpPr txBox="1"/>
          <p:nvPr/>
        </p:nvSpPr>
        <p:spPr>
          <a:xfrm>
            <a:off x="899592" y="1988840"/>
            <a:ext cx="6768752" cy="193899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VE" sz="2400" dirty="0"/>
              <a:t>Los pacientes fueron </a:t>
            </a:r>
            <a:r>
              <a:rPr lang="es-VE" sz="2400" dirty="0" smtClean="0"/>
              <a:t>reevaluados </a:t>
            </a:r>
            <a:r>
              <a:rPr lang="es-VE" sz="2400" dirty="0"/>
              <a:t>1 mes después de comenzar el </a:t>
            </a:r>
            <a:r>
              <a:rPr lang="es-VE" sz="2400" dirty="0" smtClean="0"/>
              <a:t>tratamiento: exámenes </a:t>
            </a:r>
            <a:r>
              <a:rPr lang="es-VE" sz="2400" dirty="0"/>
              <a:t>físicos y </a:t>
            </a:r>
            <a:r>
              <a:rPr lang="es-VE" sz="2400" dirty="0" err="1"/>
              <a:t>ecocardiográficos</a:t>
            </a:r>
            <a:r>
              <a:rPr lang="es-VE" sz="2400" dirty="0"/>
              <a:t>, puntuación modificada de Ross, concentraciones plasmáticas de NT- </a:t>
            </a:r>
            <a:r>
              <a:rPr lang="es-VE" sz="2400" dirty="0" err="1"/>
              <a:t>proBNP</a:t>
            </a:r>
            <a:r>
              <a:rPr lang="es-VE" sz="2400" dirty="0"/>
              <a:t> y recuentos sanguíneos completos. </a:t>
            </a:r>
          </a:p>
        </p:txBody>
      </p:sp>
    </p:spTree>
    <p:extLst>
      <p:ext uri="{BB962C8B-B14F-4D97-AF65-F5344CB8AC3E}">
        <p14:creationId xmlns:p14="http://schemas.microsoft.com/office/powerpoint/2010/main" val="302309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circle(in)">
                                      <p:cBhvr>
                                        <p:cTn id="2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37" t="52813" r="61728" b="33588"/>
          <a:stretch/>
        </p:blipFill>
        <p:spPr bwMode="auto">
          <a:xfrm>
            <a:off x="1553029" y="1412776"/>
            <a:ext cx="6458858" cy="367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27384"/>
            <a:ext cx="8229600" cy="1143000"/>
          </a:xfrm>
        </p:spPr>
        <p:txBody>
          <a:bodyPr>
            <a:normAutofit/>
          </a:bodyPr>
          <a:lstStyle/>
          <a:p>
            <a:r>
              <a:rPr lang="es-VE" b="1" dirty="0" smtClean="0">
                <a:solidFill>
                  <a:srgbClr val="FF0000"/>
                </a:solidFill>
                <a:effectLst>
                  <a:outerShdw blurRad="38100" dist="38100" dir="2700000" algn="tl">
                    <a:srgbClr val="000000">
                      <a:alpha val="43137"/>
                    </a:srgbClr>
                  </a:outerShdw>
                </a:effectLst>
              </a:rPr>
              <a:t>ANÁLISIS DE LABORATORIO</a:t>
            </a:r>
            <a:endParaRPr lang="es-VE" b="1"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50664625"/>
              </p:ext>
            </p:extLst>
          </p:nvPr>
        </p:nvGraphicFramePr>
        <p:xfrm>
          <a:off x="179512" y="620688"/>
          <a:ext cx="8712968"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2 Marcador de contenido"/>
          <p:cNvSpPr txBox="1">
            <a:spLocks/>
          </p:cNvSpPr>
          <p:nvPr/>
        </p:nvSpPr>
        <p:spPr>
          <a:xfrm>
            <a:off x="251520" y="5344617"/>
            <a:ext cx="8640960" cy="1252735"/>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VE" sz="2400" dirty="0" smtClean="0">
                <a:solidFill>
                  <a:schemeClr val="bg1"/>
                </a:solidFill>
              </a:rPr>
              <a:t>Los ecocardiogramas se obtuvieron con el paciente en las posiciones precordiales estándar de acuerdo con las recomendaciones de la Sociedad Americana de Ecocardiografía</a:t>
            </a:r>
            <a:endParaRPr lang="es-VE" sz="2400" dirty="0">
              <a:solidFill>
                <a:schemeClr val="bg1"/>
              </a:solidFill>
            </a:endParaRPr>
          </a:p>
        </p:txBody>
      </p:sp>
    </p:spTree>
    <p:extLst>
      <p:ext uri="{BB962C8B-B14F-4D97-AF65-F5344CB8AC3E}">
        <p14:creationId xmlns:p14="http://schemas.microsoft.com/office/powerpoint/2010/main" val="287411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EFFE4F0-E21E-48B8-AD5F-3C9E49C72D2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AB8B71C-EC34-4B4D-8668-E3B59B763C0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17D6585B-0E88-4DC4-8340-C4A395A0B99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43363327-A900-4CF0-B023-9DA05631F47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966B1944-07AB-474C-A022-D9F99C57C16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93418E6-AD1A-4359-96DF-3797C9CF73F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3DAB3D14-9924-4E71-A102-499C65E14D4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CB431CB8-34C9-4E51-8525-139ED80F5DC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1FEB1ECF-1D74-42AD-8CBA-F11E66BF482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ED895EB8-9650-4CF1-A40F-91142929AE4A}"/>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73A87E9F-4A18-48F5-BED6-276D663BBC8A}"/>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43000"/>
          </a:xfrm>
        </p:spPr>
        <p:txBody>
          <a:bodyPr>
            <a:normAutofit/>
          </a:bodyPr>
          <a:lstStyle/>
          <a:p>
            <a:r>
              <a:rPr lang="es-VE" b="1" dirty="0" smtClean="0">
                <a:solidFill>
                  <a:srgbClr val="FF0000"/>
                </a:solidFill>
                <a:effectLst>
                  <a:outerShdw blurRad="38100" dist="38100" dir="2700000" algn="tl">
                    <a:srgbClr val="000000">
                      <a:alpha val="43137"/>
                    </a:srgbClr>
                  </a:outerShdw>
                </a:effectLst>
              </a:rPr>
              <a:t>ANÁLISIS ESTADÍSTICO</a:t>
            </a:r>
            <a:endParaRPr lang="es-VE" b="1" dirty="0">
              <a:solidFill>
                <a:srgbClr val="FF0000"/>
              </a:solidFill>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15917359"/>
              </p:ext>
            </p:extLst>
          </p:nvPr>
        </p:nvGraphicFramePr>
        <p:xfrm>
          <a:off x="251520" y="1268760"/>
          <a:ext cx="8712968"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7291" t="41235" r="53148" b="22554"/>
          <a:stretch/>
        </p:blipFill>
        <p:spPr bwMode="auto">
          <a:xfrm>
            <a:off x="3707904" y="4777365"/>
            <a:ext cx="3118745" cy="203601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11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555D855-4C09-4E00-92B5-F591603F71F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8569E1D-9B5D-4EF8-A616-600D4CCD2BD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54B1CB41-767A-4BEC-8BBF-8E30A75B43B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D04371E-BDD5-4999-9CAA-7F6780CBE78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307D39EC-F315-4C4C-BDFC-854AA670651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C149655-6FC2-4AE4-A596-BD3531D89BA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04053836-FE34-427B-98AF-E690B5E2F3E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4BF4EF1B-694A-4AE7-8478-990A2232ABA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AC2ACD2C-27C1-4AA4-BB3F-1544E6437EB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0EE0D3EB-0768-40C0-A162-0908464FF43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3B9C1CC4-721D-497B-A754-399DCE593480}"/>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E8F62689-1C1E-4D27-B594-F7463F47ECB8}"/>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1900F43C-8E60-4AB8-ACFF-05E4408B3AB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26593"/>
          </a:xfrm>
        </p:spPr>
        <p:txBody>
          <a:bodyPr>
            <a:noAutofit/>
          </a:bodyPr>
          <a:lstStyle/>
          <a:p>
            <a:r>
              <a:rPr lang="es-VE" sz="2800" b="1" dirty="0" smtClean="0">
                <a:solidFill>
                  <a:srgbClr val="00B0F0"/>
                </a:solidFill>
              </a:rPr>
              <a:t>INSUFICIENCIA CARDÍACA EN CARDIOPATÍAS CONGÉNITAS CON SHUNT DE IZQUIERDA A DERECHA </a:t>
            </a:r>
            <a:endParaRPr lang="es-VE" sz="2800" b="1" dirty="0">
              <a:solidFill>
                <a:srgbClr val="00B0F0"/>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837" t="15908" r="16447" b="7272"/>
          <a:stretch/>
        </p:blipFill>
        <p:spPr bwMode="auto">
          <a:xfrm>
            <a:off x="107504" y="1126593"/>
            <a:ext cx="8940800" cy="5326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3 Rectángulo"/>
          <p:cNvSpPr/>
          <p:nvPr/>
        </p:nvSpPr>
        <p:spPr>
          <a:xfrm>
            <a:off x="3779912" y="4005064"/>
            <a:ext cx="3312368" cy="12241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Rectángulo"/>
          <p:cNvSpPr/>
          <p:nvPr/>
        </p:nvSpPr>
        <p:spPr>
          <a:xfrm>
            <a:off x="3303144" y="6536377"/>
            <a:ext cx="2420984" cy="276999"/>
          </a:xfrm>
          <a:prstGeom prst="rect">
            <a:avLst/>
          </a:prstGeom>
        </p:spPr>
        <p:txBody>
          <a:bodyPr wrap="none">
            <a:spAutoFit/>
          </a:bodyPr>
          <a:lstStyle/>
          <a:p>
            <a:r>
              <a:rPr lang="pt-BR" sz="1200" dirty="0" err="1"/>
              <a:t>Rev</a:t>
            </a:r>
            <a:r>
              <a:rPr lang="pt-BR" sz="1200" dirty="0"/>
              <a:t> </a:t>
            </a:r>
            <a:r>
              <a:rPr lang="pt-BR" sz="1200" dirty="0" err="1"/>
              <a:t>Mex</a:t>
            </a:r>
            <a:r>
              <a:rPr lang="pt-BR" sz="1200" dirty="0"/>
              <a:t> </a:t>
            </a:r>
            <a:r>
              <a:rPr lang="pt-BR" sz="1200" dirty="0" err="1"/>
              <a:t>Cardiol</a:t>
            </a:r>
            <a:r>
              <a:rPr lang="pt-BR" sz="1200" dirty="0"/>
              <a:t> 2014; 25 (1): 15-20</a:t>
            </a:r>
            <a:endParaRPr lang="es-VE" sz="1200" dirty="0"/>
          </a:p>
        </p:txBody>
      </p:sp>
    </p:spTree>
    <p:extLst>
      <p:ext uri="{BB962C8B-B14F-4D97-AF65-F5344CB8AC3E}">
        <p14:creationId xmlns:p14="http://schemas.microsoft.com/office/powerpoint/2010/main" val="41006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56" t="21874" r="36516" b="17917"/>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67544" y="2492896"/>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s-VE" sz="6600" b="1" dirty="0" smtClean="0"/>
              <a:t>RESULTADOS</a:t>
            </a:r>
            <a:endParaRPr lang="es-VE" sz="6600" b="1" dirty="0"/>
          </a:p>
        </p:txBody>
      </p:sp>
    </p:spTree>
    <p:extLst>
      <p:ext uri="{BB962C8B-B14F-4D97-AF65-F5344CB8AC3E}">
        <p14:creationId xmlns:p14="http://schemas.microsoft.com/office/powerpoint/2010/main" val="3176124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19672" y="828001"/>
            <a:ext cx="5616624" cy="584775"/>
          </a:xfrm>
          <a:prstGeom prst="rect">
            <a:avLst/>
          </a:prstGeom>
          <a:noFill/>
        </p:spPr>
        <p:txBody>
          <a:bodyPr wrap="square" rtlCol="0">
            <a:spAutoFit/>
          </a:bodyPr>
          <a:lstStyle/>
          <a:p>
            <a:pPr algn="ctr"/>
            <a:r>
              <a:rPr lang="es-VE" sz="3200" b="1" dirty="0" smtClean="0"/>
              <a:t>48 PACIENTES </a:t>
            </a:r>
          </a:p>
        </p:txBody>
      </p:sp>
      <p:graphicFrame>
        <p:nvGraphicFramePr>
          <p:cNvPr id="6" name="5 Diagrama"/>
          <p:cNvGraphicFramePr/>
          <p:nvPr>
            <p:extLst>
              <p:ext uri="{D42A27DB-BD31-4B8C-83A1-F6EECF244321}">
                <p14:modId xmlns:p14="http://schemas.microsoft.com/office/powerpoint/2010/main" val="2662589118"/>
              </p:ext>
            </p:extLst>
          </p:nvPr>
        </p:nvGraphicFramePr>
        <p:xfrm>
          <a:off x="251520" y="553035"/>
          <a:ext cx="8592616" cy="4010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9 Grupo"/>
          <p:cNvGrpSpPr/>
          <p:nvPr/>
        </p:nvGrpSpPr>
        <p:grpSpPr>
          <a:xfrm>
            <a:off x="107504" y="3429000"/>
            <a:ext cx="3888432" cy="3024336"/>
            <a:chOff x="107504" y="3429000"/>
            <a:chExt cx="3888432" cy="3024336"/>
          </a:xfrm>
        </p:grpSpPr>
        <p:sp>
          <p:nvSpPr>
            <p:cNvPr id="3" name="2 Rectángulo"/>
            <p:cNvSpPr/>
            <p:nvPr/>
          </p:nvSpPr>
          <p:spPr>
            <a:xfrm>
              <a:off x="107504" y="4822120"/>
              <a:ext cx="3888432"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buFont typeface="+mj-lt"/>
                <a:buAutoNum type="arabicPeriod"/>
              </a:pPr>
              <a:r>
                <a:rPr lang="es-VE" sz="2000" dirty="0" smtClean="0"/>
                <a:t>Insuficiencia renal aguda</a:t>
              </a:r>
              <a:r>
                <a:rPr lang="es-VE" sz="2000" dirty="0"/>
                <a:t> </a:t>
              </a:r>
              <a:r>
                <a:rPr lang="es-VE" sz="2000" dirty="0" smtClean="0"/>
                <a:t>intercurrente</a:t>
              </a:r>
            </a:p>
            <a:p>
              <a:pPr marL="342900" indent="-342900">
                <a:buFont typeface="+mj-lt"/>
                <a:buAutoNum type="arabicPeriod"/>
              </a:pPr>
              <a:r>
                <a:rPr lang="es-VE" sz="2000" dirty="0" smtClean="0"/>
                <a:t>Sepsis</a:t>
              </a:r>
            </a:p>
            <a:p>
              <a:pPr marL="342900" indent="-342900">
                <a:buFont typeface="+mj-lt"/>
                <a:buAutoNum type="arabicPeriod"/>
              </a:pPr>
              <a:r>
                <a:rPr lang="es-VE" sz="2000" dirty="0"/>
                <a:t>E</a:t>
              </a:r>
              <a:r>
                <a:rPr lang="es-VE" sz="2000" dirty="0" smtClean="0"/>
                <a:t>nfermedad metabólica</a:t>
              </a:r>
            </a:p>
            <a:p>
              <a:pPr marL="342900" indent="-342900">
                <a:buFont typeface="+mj-lt"/>
                <a:buAutoNum type="arabicPeriod"/>
              </a:pPr>
              <a:r>
                <a:rPr lang="es-VE" sz="2000" dirty="0"/>
                <a:t>I</a:t>
              </a:r>
              <a:r>
                <a:rPr lang="es-VE" sz="2000" dirty="0" smtClean="0"/>
                <a:t>nfección </a:t>
              </a:r>
              <a:r>
                <a:rPr lang="es-VE" sz="2000" dirty="0"/>
                <a:t>pulmonar persistente. </a:t>
              </a:r>
            </a:p>
          </p:txBody>
        </p:sp>
        <p:sp>
          <p:nvSpPr>
            <p:cNvPr id="8" name="7 Flecha abajo"/>
            <p:cNvSpPr/>
            <p:nvPr/>
          </p:nvSpPr>
          <p:spPr>
            <a:xfrm>
              <a:off x="827584" y="3429000"/>
              <a:ext cx="288032" cy="11349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1" name="10 Grupo"/>
          <p:cNvGrpSpPr/>
          <p:nvPr/>
        </p:nvGrpSpPr>
        <p:grpSpPr>
          <a:xfrm>
            <a:off x="6156176" y="3429000"/>
            <a:ext cx="2880320" cy="2736304"/>
            <a:chOff x="6156176" y="3429000"/>
            <a:chExt cx="2880320" cy="2736304"/>
          </a:xfrm>
        </p:grpSpPr>
        <p:sp>
          <p:nvSpPr>
            <p:cNvPr id="7" name="6 Rectángulo"/>
            <p:cNvSpPr/>
            <p:nvPr/>
          </p:nvSpPr>
          <p:spPr>
            <a:xfrm>
              <a:off x="6156176" y="4780309"/>
              <a:ext cx="2880320"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VE" sz="2800" dirty="0"/>
                <a:t>37 pacientes para completar el </a:t>
              </a:r>
              <a:r>
                <a:rPr lang="es-VE" sz="2800" dirty="0" smtClean="0"/>
                <a:t>estudio</a:t>
              </a:r>
              <a:r>
                <a:rPr lang="es-VE" sz="2800" dirty="0"/>
                <a:t> </a:t>
              </a:r>
            </a:p>
          </p:txBody>
        </p:sp>
        <p:sp>
          <p:nvSpPr>
            <p:cNvPr id="9" name="8 Flecha abajo"/>
            <p:cNvSpPr/>
            <p:nvPr/>
          </p:nvSpPr>
          <p:spPr>
            <a:xfrm>
              <a:off x="8028384" y="3429000"/>
              <a:ext cx="288032" cy="11349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12" name="11 CuadroTexto"/>
          <p:cNvSpPr txBox="1"/>
          <p:nvPr/>
        </p:nvSpPr>
        <p:spPr>
          <a:xfrm>
            <a:off x="5940152" y="6525344"/>
            <a:ext cx="3096344" cy="307777"/>
          </a:xfrm>
          <a:prstGeom prst="rect">
            <a:avLst/>
          </a:prstGeom>
          <a:noFill/>
        </p:spPr>
        <p:txBody>
          <a:bodyPr wrap="square" rtlCol="0">
            <a:spAutoFit/>
          </a:bodyPr>
          <a:lstStyle/>
          <a:p>
            <a:pPr algn="ctr"/>
            <a:r>
              <a:rPr lang="es-VE" sz="1400" dirty="0" smtClean="0"/>
              <a:t>Fuente: Elaboración propi</a:t>
            </a:r>
            <a:r>
              <a:rPr lang="es-VE" sz="1400" dirty="0"/>
              <a:t>a</a:t>
            </a:r>
          </a:p>
        </p:txBody>
      </p:sp>
      <p:grpSp>
        <p:nvGrpSpPr>
          <p:cNvPr id="5" name="4 Grupo"/>
          <p:cNvGrpSpPr/>
          <p:nvPr/>
        </p:nvGrpSpPr>
        <p:grpSpPr>
          <a:xfrm>
            <a:off x="4716016" y="3429000"/>
            <a:ext cx="2254143" cy="1152128"/>
            <a:chOff x="4716016" y="3429000"/>
            <a:chExt cx="2254143" cy="1152128"/>
          </a:xfrm>
        </p:grpSpPr>
        <p:sp>
          <p:nvSpPr>
            <p:cNvPr id="4" name="3 Rectángulo"/>
            <p:cNvSpPr/>
            <p:nvPr/>
          </p:nvSpPr>
          <p:spPr>
            <a:xfrm>
              <a:off x="4716016" y="4211796"/>
              <a:ext cx="2254143"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s-VE" dirty="0" smtClean="0"/>
                <a:t>DIRIGIDOS A CIRUGÍA</a:t>
              </a:r>
              <a:endParaRPr lang="es-VE" dirty="0"/>
            </a:p>
          </p:txBody>
        </p:sp>
        <p:sp>
          <p:nvSpPr>
            <p:cNvPr id="13" name="12 Flecha abajo"/>
            <p:cNvSpPr/>
            <p:nvPr/>
          </p:nvSpPr>
          <p:spPr>
            <a:xfrm>
              <a:off x="5652120" y="3429000"/>
              <a:ext cx="288032" cy="6303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321034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331D656-F0C7-40A6-8E6D-2FFEBDA2B9C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5B095AF2-44E4-45E1-ADF8-A584A9BF5C7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F92B93C0-CCE6-47E6-9973-C9D3299212F5}"/>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24ED30E9-782E-465F-9EE2-1197630A7100}"/>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1CBDD2A0-BFEA-4DB5-866E-EA578F7B435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CB8BEADE-9AFF-440D-9A1D-AB107B295FA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67803FBD-69C1-4982-8A61-E07FF3F5B0F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956" t="5867" r="15443" b="2084"/>
          <a:stretch/>
        </p:blipFill>
        <p:spPr bwMode="auto">
          <a:xfrm>
            <a:off x="107504" y="0"/>
            <a:ext cx="89581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845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940" t="15476" r="32622" b="28968"/>
          <a:stretch/>
        </p:blipFill>
        <p:spPr bwMode="auto">
          <a:xfrm>
            <a:off x="249756" y="918333"/>
            <a:ext cx="8642724" cy="495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827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8" t="26534" r="8304" b="21428"/>
          <a:stretch/>
        </p:blipFill>
        <p:spPr bwMode="auto">
          <a:xfrm>
            <a:off x="35496" y="1857828"/>
            <a:ext cx="9108504" cy="302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199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2"/>
            <a:ext cx="8229600" cy="1143000"/>
          </a:xfrm>
        </p:spPr>
        <p:txBody>
          <a:bodyPr>
            <a:normAutofit/>
          </a:bodyPr>
          <a:lstStyle/>
          <a:p>
            <a:r>
              <a:rPr lang="es-VE" b="1" dirty="0" smtClean="0">
                <a:solidFill>
                  <a:srgbClr val="FF0000"/>
                </a:solidFill>
                <a:effectLst>
                  <a:outerShdw blurRad="38100" dist="38100" dir="2700000" algn="tl">
                    <a:srgbClr val="000000">
                      <a:alpha val="43137"/>
                    </a:srgbClr>
                  </a:outerShdw>
                </a:effectLst>
              </a:rPr>
              <a:t>DISCUSIÓN</a:t>
            </a:r>
            <a:endParaRPr lang="es-VE" b="1"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11549930"/>
              </p:ext>
            </p:extLst>
          </p:nvPr>
        </p:nvGraphicFramePr>
        <p:xfrm>
          <a:off x="251520" y="1268760"/>
          <a:ext cx="86409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83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2CC6430-5601-4033-AA92-2B752DFF87E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62B14103-4252-4E33-B7D2-DD6A9963850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6CA6490D-7FF5-403A-93A5-4B49F8CEABF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43CCE36-CFF7-45EB-9FE8-EE08746864F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03C47864-7151-4DE3-A060-0BDA1D70DBC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C05C2998-94AA-4225-8976-65873EBF43E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E5245F4E-3859-4E0C-974F-A25C8233E0D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2C32BE56-C2CB-4EE8-9A86-F0C9CCC814D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33DB368D-16D6-4950-884C-2307C0F51DB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41904035"/>
              </p:ext>
            </p:extLst>
          </p:nvPr>
        </p:nvGraphicFramePr>
        <p:xfrm>
          <a:off x="395536" y="1484784"/>
          <a:ext cx="850728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p:txBody>
          <a:bodyPr>
            <a:normAutofit/>
          </a:bodyPr>
          <a:lstStyle/>
          <a:p>
            <a:r>
              <a:rPr lang="es-VE" b="1" dirty="0" smtClean="0">
                <a:solidFill>
                  <a:srgbClr val="FF0000"/>
                </a:solidFill>
                <a:effectLst>
                  <a:outerShdw blurRad="38100" dist="38100" dir="2700000" algn="tl">
                    <a:srgbClr val="000000">
                      <a:alpha val="43137"/>
                    </a:srgbClr>
                  </a:outerShdw>
                </a:effectLst>
              </a:rPr>
              <a:t>DISCUSIÓN</a:t>
            </a:r>
            <a:endParaRPr lang="es-VE"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214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859CED0-2FED-4D8D-9E4D-C3A40214486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DEFF2301-9EC3-4DC3-AD1F-9C0C4FCB176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80C8C5A1-7718-43CD-B2E5-2B0D6B5F7FA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67743123-34BA-4EF7-AEEB-428FC3A7A87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10BBD7BB-16B5-45EB-8579-62416E02F7A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DD6A8A06-FE97-48E7-8453-FD90209F719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CC1D0F3C-9938-4DE4-AB9D-7BCC8EF3795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7B97E864-CFAD-4B1E-8EBF-A6C01DB085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879729BE-BAF2-4D48-96D4-4CD3988BE25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867767755"/>
              </p:ext>
            </p:extLst>
          </p:nvPr>
        </p:nvGraphicFramePr>
        <p:xfrm>
          <a:off x="251520" y="1600200"/>
          <a:ext cx="8507288"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p:txBody>
          <a:bodyPr>
            <a:normAutofit/>
          </a:bodyPr>
          <a:lstStyle/>
          <a:p>
            <a:r>
              <a:rPr lang="es-VE" b="1" dirty="0" smtClean="0">
                <a:solidFill>
                  <a:srgbClr val="FF0000"/>
                </a:solidFill>
                <a:effectLst>
                  <a:outerShdw blurRad="38100" dist="38100" dir="2700000" algn="tl">
                    <a:srgbClr val="000000">
                      <a:alpha val="43137"/>
                    </a:srgbClr>
                  </a:outerShdw>
                </a:effectLst>
              </a:rPr>
              <a:t>DISCUSIÓN</a:t>
            </a:r>
            <a:endParaRPr lang="es-VE"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656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AD24D23-6F77-41F2-8C89-70AF3E40A84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D120B7BA-DCA9-4BBB-9516-C1E6B5B04DD9}"/>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98BF1C4B-14EB-4914-A90D-16778468360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F02FE74-68E1-4DAA-B16B-F818E401474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5EE4D684-4EE1-48C0-9EFE-9233717142B4}"/>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1D68AA26-3649-4E76-8D36-8349536AB55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5AAEAC30-4A4B-4D0D-B9AC-6A17009F5BD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2DF727A5-F09B-4EB6-BD6D-155BB4212CB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8AF3C578-9B1E-4288-8037-AFF666B25F0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b="1" dirty="0" smtClean="0">
                <a:solidFill>
                  <a:srgbClr val="FF0000"/>
                </a:solidFill>
                <a:effectLst>
                  <a:outerShdw blurRad="38100" dist="38100" dir="2700000" algn="tl">
                    <a:srgbClr val="000000">
                      <a:alpha val="43137"/>
                    </a:srgbClr>
                  </a:outerShdw>
                </a:effectLst>
              </a:rPr>
              <a:t>CONCLUSIONES</a:t>
            </a:r>
            <a:endParaRPr lang="es-VE" b="1" dirty="0">
              <a:solidFill>
                <a:srgbClr val="FF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73699894"/>
              </p:ext>
            </p:extLst>
          </p:nvPr>
        </p:nvGraphicFramePr>
        <p:xfrm>
          <a:off x="107504" y="1484784"/>
          <a:ext cx="878497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47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254BA6F-B6AF-4A56-9350-F2B2543F0EB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5E62B09-E51B-4B19-A1D3-93CF5316728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1FD548F7-0C11-4D57-9D3B-70F3A327A2D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BCE93635-F4EA-44DB-924B-4614A054D26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92" t="11722" r="28941" b="1401"/>
          <a:stretch/>
        </p:blipFill>
        <p:spPr bwMode="auto">
          <a:xfrm>
            <a:off x="1331640" y="0"/>
            <a:ext cx="62457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156176" y="1084674"/>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7" name="6 CuadroTexto"/>
          <p:cNvSpPr txBox="1"/>
          <p:nvPr/>
        </p:nvSpPr>
        <p:spPr>
          <a:xfrm>
            <a:off x="6143636" y="1500174"/>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8" name="7 CuadroTexto"/>
          <p:cNvSpPr txBox="1"/>
          <p:nvPr/>
        </p:nvSpPr>
        <p:spPr>
          <a:xfrm>
            <a:off x="6143636" y="2000240"/>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9" name="8 CuadroTexto"/>
          <p:cNvSpPr txBox="1"/>
          <p:nvPr/>
        </p:nvSpPr>
        <p:spPr>
          <a:xfrm>
            <a:off x="6156176" y="2492896"/>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10" name="9 CuadroTexto"/>
          <p:cNvSpPr txBox="1"/>
          <p:nvPr/>
        </p:nvSpPr>
        <p:spPr>
          <a:xfrm>
            <a:off x="5580112" y="2956882"/>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11" name="10 CuadroTexto"/>
          <p:cNvSpPr txBox="1"/>
          <p:nvPr/>
        </p:nvSpPr>
        <p:spPr>
          <a:xfrm>
            <a:off x="5643570" y="3929066"/>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12" name="11 CuadroTexto"/>
          <p:cNvSpPr txBox="1"/>
          <p:nvPr/>
        </p:nvSpPr>
        <p:spPr>
          <a:xfrm>
            <a:off x="5572132" y="4357694"/>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13" name="12 CuadroTexto"/>
          <p:cNvSpPr txBox="1"/>
          <p:nvPr/>
        </p:nvSpPr>
        <p:spPr>
          <a:xfrm>
            <a:off x="6156176" y="5445224"/>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14" name="13 CuadroTexto"/>
          <p:cNvSpPr txBox="1"/>
          <p:nvPr/>
        </p:nvSpPr>
        <p:spPr>
          <a:xfrm>
            <a:off x="6876256" y="5693186"/>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15" name="14 CuadroTexto"/>
          <p:cNvSpPr txBox="1"/>
          <p:nvPr/>
        </p:nvSpPr>
        <p:spPr>
          <a:xfrm>
            <a:off x="5580112" y="6197242"/>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16" name="15 CuadroTexto"/>
          <p:cNvSpPr txBox="1"/>
          <p:nvPr/>
        </p:nvSpPr>
        <p:spPr>
          <a:xfrm>
            <a:off x="5580112" y="6485274"/>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17" name="16 CuadroTexto"/>
          <p:cNvSpPr txBox="1"/>
          <p:nvPr/>
        </p:nvSpPr>
        <p:spPr>
          <a:xfrm>
            <a:off x="5572132" y="3429000"/>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18" name="17 CuadroTexto"/>
          <p:cNvSpPr txBox="1"/>
          <p:nvPr/>
        </p:nvSpPr>
        <p:spPr>
          <a:xfrm>
            <a:off x="6876256" y="4829090"/>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19" name="18 CuadroTexto"/>
          <p:cNvSpPr txBox="1"/>
          <p:nvPr/>
        </p:nvSpPr>
        <p:spPr>
          <a:xfrm>
            <a:off x="6876256" y="5189130"/>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Tree>
    <p:extLst>
      <p:ext uri="{BB962C8B-B14F-4D97-AF65-F5344CB8AC3E}">
        <p14:creationId xmlns:p14="http://schemas.microsoft.com/office/powerpoint/2010/main" val="58732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fontScale="90000"/>
          </a:bodyPr>
          <a:lstStyle/>
          <a:p>
            <a:r>
              <a:rPr lang="es-VE" b="1" dirty="0" smtClean="0">
                <a:solidFill>
                  <a:srgbClr val="00B0F0"/>
                </a:solidFill>
                <a:effectLst>
                  <a:outerShdw blurRad="38100" dist="38100" dir="2700000" algn="tl">
                    <a:srgbClr val="000000">
                      <a:alpha val="43137"/>
                    </a:srgbClr>
                  </a:outerShdw>
                </a:effectLst>
              </a:rPr>
              <a:t>INSUFICIENCI</a:t>
            </a:r>
            <a:r>
              <a:rPr lang="es-VE" b="1" dirty="0">
                <a:solidFill>
                  <a:srgbClr val="00B0F0"/>
                </a:solidFill>
                <a:effectLst>
                  <a:outerShdw blurRad="38100" dist="38100" dir="2700000" algn="tl">
                    <a:srgbClr val="000000">
                      <a:alpha val="43137"/>
                    </a:srgbClr>
                  </a:outerShdw>
                </a:effectLst>
              </a:rPr>
              <a:t>A </a:t>
            </a:r>
            <a:r>
              <a:rPr lang="es-VE" b="1" dirty="0" smtClean="0">
                <a:solidFill>
                  <a:srgbClr val="00B0F0"/>
                </a:solidFill>
                <a:effectLst>
                  <a:outerShdw blurRad="38100" dist="38100" dir="2700000" algn="tl">
                    <a:srgbClr val="000000">
                      <a:alpha val="43137"/>
                    </a:srgbClr>
                  </a:outerShdw>
                </a:effectLst>
              </a:rPr>
              <a:t>CARDIAC</a:t>
            </a:r>
            <a:r>
              <a:rPr lang="es-VE" b="1" dirty="0">
                <a:solidFill>
                  <a:srgbClr val="00B0F0"/>
                </a:solidFill>
                <a:effectLst>
                  <a:outerShdw blurRad="38100" dist="38100" dir="2700000" algn="tl">
                    <a:srgbClr val="000000">
                      <a:alpha val="43137"/>
                    </a:srgbClr>
                  </a:outerShdw>
                </a:effectLst>
              </a:rPr>
              <a:t>A</a:t>
            </a:r>
            <a:r>
              <a:rPr lang="es-VE" b="1" dirty="0" smtClean="0">
                <a:solidFill>
                  <a:srgbClr val="00B0F0"/>
                </a:solidFill>
                <a:effectLst>
                  <a:outerShdw blurRad="38100" dist="38100" dir="2700000" algn="tl">
                    <a:srgbClr val="000000">
                      <a:alpha val="43137"/>
                    </a:srgbClr>
                  </a:outerShdw>
                </a:effectLst>
              </a:rPr>
              <a:t> EN NIÑOS</a:t>
            </a:r>
            <a:endParaRPr lang="es-VE" b="1" dirty="0">
              <a:solidFill>
                <a:srgbClr val="00B0F0"/>
              </a:solidFill>
              <a:effectLst>
                <a:outerShdw blurRad="38100" dist="38100" dir="2700000" algn="tl">
                  <a:srgbClr val="000000">
                    <a:alpha val="43137"/>
                  </a:srgbClr>
                </a:outerShdw>
              </a:effectLst>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538" t="32364" r="17873" b="19074"/>
          <a:stretch/>
        </p:blipFill>
        <p:spPr bwMode="auto">
          <a:xfrm>
            <a:off x="323528" y="1933892"/>
            <a:ext cx="8403771" cy="336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5 Conector recto"/>
          <p:cNvCxnSpPr/>
          <p:nvPr/>
        </p:nvCxnSpPr>
        <p:spPr>
          <a:xfrm>
            <a:off x="1547664" y="1556792"/>
            <a:ext cx="5976664" cy="410445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flipH="1">
            <a:off x="1691680" y="1412776"/>
            <a:ext cx="5832648" cy="446449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146" t="19048" r="48798" b="32079"/>
          <a:stretch/>
        </p:blipFill>
        <p:spPr bwMode="auto">
          <a:xfrm>
            <a:off x="683568" y="1268761"/>
            <a:ext cx="7789847"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p:nvPicPr>
        <p:blipFill>
          <a:blip r:embed="rId5"/>
          <a:stretch>
            <a:fillRect/>
          </a:stretch>
        </p:blipFill>
        <p:spPr>
          <a:xfrm>
            <a:off x="427853" y="1275083"/>
            <a:ext cx="8248603" cy="5322269"/>
          </a:xfrm>
          <a:prstGeom prst="rect">
            <a:avLst/>
          </a:prstGeom>
        </p:spPr>
      </p:pic>
    </p:spTree>
    <p:extLst>
      <p:ext uri="{BB962C8B-B14F-4D97-AF65-F5344CB8AC3E}">
        <p14:creationId xmlns:p14="http://schemas.microsoft.com/office/powerpoint/2010/main" val="199677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34" t="29722" r="18567" b="33020"/>
          <a:stretch/>
        </p:blipFill>
        <p:spPr bwMode="auto">
          <a:xfrm>
            <a:off x="107504" y="1412776"/>
            <a:ext cx="896459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164288" y="1948770"/>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6" name="5 CuadroTexto"/>
          <p:cNvSpPr txBox="1"/>
          <p:nvPr/>
        </p:nvSpPr>
        <p:spPr>
          <a:xfrm>
            <a:off x="7164288" y="2452826"/>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7" name="6 CuadroTexto"/>
          <p:cNvSpPr txBox="1"/>
          <p:nvPr/>
        </p:nvSpPr>
        <p:spPr>
          <a:xfrm>
            <a:off x="8388424" y="2924944"/>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
        <p:nvSpPr>
          <p:cNvPr id="8" name="7 CuadroTexto"/>
          <p:cNvSpPr txBox="1"/>
          <p:nvPr/>
        </p:nvSpPr>
        <p:spPr>
          <a:xfrm>
            <a:off x="5868144" y="3820978"/>
            <a:ext cx="432048" cy="400110"/>
          </a:xfrm>
          <a:prstGeom prst="rect">
            <a:avLst/>
          </a:prstGeom>
          <a:noFill/>
        </p:spPr>
        <p:txBody>
          <a:bodyPr wrap="square" rtlCol="0">
            <a:spAutoFit/>
          </a:bodyPr>
          <a:lstStyle/>
          <a:p>
            <a:pPr algn="ctr"/>
            <a:r>
              <a:rPr lang="es-VE" sz="2000" b="1" dirty="0" smtClean="0">
                <a:solidFill>
                  <a:srgbClr val="FF0000"/>
                </a:solidFill>
              </a:rPr>
              <a:t>X</a:t>
            </a:r>
            <a:endParaRPr lang="es-VE" sz="2000" b="1" dirty="0">
              <a:solidFill>
                <a:srgbClr val="FF0000"/>
              </a:solidFill>
            </a:endParaRPr>
          </a:p>
        </p:txBody>
      </p:sp>
    </p:spTree>
    <p:extLst>
      <p:ext uri="{BB962C8B-B14F-4D97-AF65-F5344CB8AC3E}">
        <p14:creationId xmlns:p14="http://schemas.microsoft.com/office/powerpoint/2010/main" val="4209712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2"/>
            <a:ext cx="8229600" cy="1143000"/>
          </a:xfrm>
        </p:spPr>
        <p:txBody>
          <a:bodyPr/>
          <a:lstStyle/>
          <a:p>
            <a:r>
              <a:rPr lang="es-VE" b="1" dirty="0" smtClean="0">
                <a:solidFill>
                  <a:srgbClr val="FF0000"/>
                </a:solidFill>
                <a:effectLst>
                  <a:outerShdw blurRad="38100" dist="38100" dir="2700000" algn="tl">
                    <a:srgbClr val="000000">
                      <a:alpha val="43137"/>
                    </a:srgbClr>
                  </a:outerShdw>
                </a:effectLst>
              </a:rPr>
              <a:t>APORTES DEL GRUPO</a:t>
            </a:r>
            <a:endParaRPr lang="es-VE"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79512" y="1340768"/>
            <a:ext cx="8640960" cy="4968552"/>
          </a:xfrm>
        </p:spPr>
        <p:txBody>
          <a:bodyPr>
            <a:noAutofit/>
          </a:bodyPr>
          <a:lstStyle/>
          <a:p>
            <a:pPr algn="just"/>
            <a:r>
              <a:rPr lang="es-VE" sz="2000" dirty="0" smtClean="0"/>
              <a:t>El grupo número 03 (pacientes sin cardiopatía congénita) no se debió incluir en este estudio, ya que la comparación tenía que hacerse entre el grupo N° 01 o experimental (</a:t>
            </a:r>
            <a:r>
              <a:rPr lang="es-VE" sz="2000" dirty="0" err="1" smtClean="0"/>
              <a:t>Digoxina-Enalapril-Furosemida</a:t>
            </a:r>
            <a:r>
              <a:rPr lang="es-VE" sz="2000" dirty="0" smtClean="0"/>
              <a:t>) y el grupo N°2 o control (Tratamiento estándar: </a:t>
            </a:r>
            <a:r>
              <a:rPr lang="es-VE" sz="2000" dirty="0" err="1" smtClean="0"/>
              <a:t>Enalapril-Furosemida</a:t>
            </a:r>
            <a:r>
              <a:rPr lang="es-VE" sz="2000" dirty="0" smtClean="0"/>
              <a:t>).</a:t>
            </a:r>
          </a:p>
          <a:p>
            <a:pPr algn="just"/>
            <a:r>
              <a:rPr lang="es-VE" sz="2000" dirty="0" smtClean="0"/>
              <a:t>Los 11 pacientes excluidos (4 pacientes que no asistieron a la reevaluación, 4 con enfermedades intercurrentes y 3 que no tuvieron mejoría clínica derivados a cirugía) debieron ser incluidos en los resultados.</a:t>
            </a:r>
          </a:p>
          <a:p>
            <a:pPr algn="just"/>
            <a:r>
              <a:rPr lang="en-US" sz="2000" dirty="0" smtClean="0"/>
              <a:t>En </a:t>
            </a:r>
            <a:r>
              <a:rPr lang="en-US" sz="2000" dirty="0" err="1" smtClean="0"/>
              <a:t>cuanto</a:t>
            </a:r>
            <a:r>
              <a:rPr lang="en-US" sz="2000" dirty="0" smtClean="0"/>
              <a:t> a los </a:t>
            </a:r>
            <a:r>
              <a:rPr lang="en-US" sz="2000" dirty="0" err="1" smtClean="0"/>
              <a:t>tipos</a:t>
            </a:r>
            <a:r>
              <a:rPr lang="en-US" sz="2000" dirty="0" smtClean="0"/>
              <a:t> de </a:t>
            </a:r>
            <a:r>
              <a:rPr lang="en-US" sz="2000" dirty="0" err="1" smtClean="0"/>
              <a:t>cardiopatías</a:t>
            </a:r>
            <a:r>
              <a:rPr lang="en-US" sz="2000" dirty="0" smtClean="0"/>
              <a:t> </a:t>
            </a:r>
            <a:r>
              <a:rPr lang="en-US" sz="2000" dirty="0" err="1" smtClean="0"/>
              <a:t>congénitas</a:t>
            </a:r>
            <a:r>
              <a:rPr lang="en-US" sz="2000" dirty="0" smtClean="0"/>
              <a:t> no se </a:t>
            </a:r>
            <a:r>
              <a:rPr lang="en-US" sz="2000" dirty="0" err="1" smtClean="0"/>
              <a:t>definen</a:t>
            </a:r>
            <a:r>
              <a:rPr lang="en-US" sz="2000" dirty="0" smtClean="0"/>
              <a:t> </a:t>
            </a:r>
            <a:r>
              <a:rPr lang="en-US" sz="2000" dirty="0" err="1" smtClean="0"/>
              <a:t>las</a:t>
            </a:r>
            <a:r>
              <a:rPr lang="en-US" sz="2000" dirty="0" smtClean="0"/>
              <a:t> </a:t>
            </a:r>
            <a:r>
              <a:rPr lang="en-US" sz="2000" dirty="0" err="1" smtClean="0"/>
              <a:t>caraceristicas</a:t>
            </a:r>
            <a:r>
              <a:rPr lang="en-US" sz="2000" dirty="0" smtClean="0"/>
              <a:t> </a:t>
            </a:r>
            <a:r>
              <a:rPr lang="en-US" sz="2000" dirty="0" err="1" smtClean="0"/>
              <a:t>que</a:t>
            </a:r>
            <a:r>
              <a:rPr lang="en-US" sz="2000" dirty="0" smtClean="0"/>
              <a:t> </a:t>
            </a:r>
            <a:r>
              <a:rPr lang="en-US" sz="2000" dirty="0" err="1" smtClean="0"/>
              <a:t>debían</a:t>
            </a:r>
            <a:r>
              <a:rPr lang="en-US" sz="2000" dirty="0" smtClean="0"/>
              <a:t> </a:t>
            </a:r>
            <a:r>
              <a:rPr lang="en-US" sz="2000" dirty="0" err="1" smtClean="0"/>
              <a:t>tener</a:t>
            </a:r>
            <a:r>
              <a:rPr lang="en-US" sz="2000" dirty="0" smtClean="0"/>
              <a:t> </a:t>
            </a:r>
            <a:r>
              <a:rPr lang="en-US" sz="2000" dirty="0" err="1" smtClean="0"/>
              <a:t>para</a:t>
            </a:r>
            <a:r>
              <a:rPr lang="en-US" sz="2000" dirty="0" smtClean="0"/>
              <a:t> ser </a:t>
            </a:r>
            <a:r>
              <a:rPr lang="en-US" sz="2000" dirty="0" err="1" smtClean="0"/>
              <a:t>consideradas</a:t>
            </a:r>
            <a:r>
              <a:rPr lang="en-US" sz="2000" dirty="0" smtClean="0"/>
              <a:t> </a:t>
            </a:r>
            <a:r>
              <a:rPr lang="en-US" sz="2000" dirty="0" err="1" smtClean="0"/>
              <a:t>complejas</a:t>
            </a:r>
            <a:r>
              <a:rPr lang="en-US" sz="2000" dirty="0" smtClean="0"/>
              <a:t>, y </a:t>
            </a:r>
            <a:r>
              <a:rPr lang="en-US" sz="2000" dirty="0" err="1" smtClean="0"/>
              <a:t>cuales</a:t>
            </a:r>
            <a:r>
              <a:rPr lang="en-US" sz="2000" dirty="0" smtClean="0"/>
              <a:t> </a:t>
            </a:r>
            <a:r>
              <a:rPr lang="en-US" sz="2000" dirty="0" err="1" smtClean="0"/>
              <a:t>eran</a:t>
            </a:r>
            <a:r>
              <a:rPr lang="en-US" sz="2000" dirty="0" smtClean="0"/>
              <a:t> </a:t>
            </a:r>
            <a:r>
              <a:rPr lang="en-US" sz="2000" dirty="0" err="1" smtClean="0"/>
              <a:t>las</a:t>
            </a:r>
            <a:r>
              <a:rPr lang="en-US" sz="2000" dirty="0" smtClean="0"/>
              <a:t> </a:t>
            </a:r>
            <a:r>
              <a:rPr lang="en-US" sz="2000" dirty="0" err="1" smtClean="0"/>
              <a:t>que</a:t>
            </a:r>
            <a:r>
              <a:rPr lang="en-US" sz="2000" dirty="0" smtClean="0"/>
              <a:t> </a:t>
            </a:r>
            <a:r>
              <a:rPr lang="en-US" sz="2000" dirty="0" err="1" smtClean="0"/>
              <a:t>entraban</a:t>
            </a:r>
            <a:r>
              <a:rPr lang="en-US" sz="2000" dirty="0" smtClean="0"/>
              <a:t> </a:t>
            </a:r>
            <a:r>
              <a:rPr lang="en-US" sz="2000" dirty="0" err="1" smtClean="0"/>
              <a:t>dentro</a:t>
            </a:r>
            <a:r>
              <a:rPr lang="en-US" sz="2000" dirty="0" smtClean="0"/>
              <a:t> de </a:t>
            </a:r>
            <a:r>
              <a:rPr lang="en-US" sz="2000" dirty="0" err="1" smtClean="0"/>
              <a:t>ese</a:t>
            </a:r>
            <a:r>
              <a:rPr lang="en-US" sz="2000" dirty="0" smtClean="0"/>
              <a:t> </a:t>
            </a:r>
            <a:r>
              <a:rPr lang="en-US" sz="2000" dirty="0" err="1" smtClean="0"/>
              <a:t>grupo</a:t>
            </a:r>
            <a:r>
              <a:rPr lang="en-US" sz="2000" dirty="0" smtClean="0"/>
              <a:t>, </a:t>
            </a:r>
            <a:r>
              <a:rPr lang="en-US" sz="2000" dirty="0" err="1" smtClean="0"/>
              <a:t>además</a:t>
            </a:r>
            <a:r>
              <a:rPr lang="en-US" sz="2000" dirty="0" smtClean="0"/>
              <a:t> </a:t>
            </a:r>
            <a:r>
              <a:rPr lang="en-US" sz="2000" dirty="0" err="1" smtClean="0"/>
              <a:t>tampoco</a:t>
            </a:r>
            <a:r>
              <a:rPr lang="en-US" sz="2000" dirty="0" smtClean="0"/>
              <a:t> se define el </a:t>
            </a:r>
            <a:r>
              <a:rPr lang="en-US" sz="2000" dirty="0" err="1" smtClean="0"/>
              <a:t>tamaño</a:t>
            </a:r>
            <a:r>
              <a:rPr lang="en-US" sz="2000" dirty="0" smtClean="0"/>
              <a:t> de los </a:t>
            </a:r>
            <a:r>
              <a:rPr lang="en-US" sz="2000" dirty="0" err="1" smtClean="0"/>
              <a:t>defectos</a:t>
            </a:r>
            <a:r>
              <a:rPr lang="en-US" sz="2000" dirty="0" smtClean="0"/>
              <a:t>, el </a:t>
            </a:r>
            <a:r>
              <a:rPr lang="en-US" sz="2000" dirty="0" err="1" smtClean="0"/>
              <a:t>grado</a:t>
            </a:r>
            <a:r>
              <a:rPr lang="en-US" sz="2000" dirty="0" smtClean="0"/>
              <a:t> de </a:t>
            </a:r>
            <a:r>
              <a:rPr lang="en-US" sz="2000" dirty="0" err="1" smtClean="0"/>
              <a:t>repercusión</a:t>
            </a:r>
            <a:r>
              <a:rPr lang="en-US" sz="2000" dirty="0" smtClean="0"/>
              <a:t>, o </a:t>
            </a:r>
            <a:r>
              <a:rPr lang="en-US" sz="2000" dirty="0" err="1" smtClean="0"/>
              <a:t>si</a:t>
            </a:r>
            <a:r>
              <a:rPr lang="en-US" sz="2000" dirty="0" smtClean="0"/>
              <a:t> </a:t>
            </a:r>
            <a:r>
              <a:rPr lang="en-US" sz="2000" dirty="0" err="1" smtClean="0"/>
              <a:t>estaban</a:t>
            </a:r>
            <a:r>
              <a:rPr lang="en-US" sz="2000" dirty="0" smtClean="0"/>
              <a:t> </a:t>
            </a:r>
            <a:r>
              <a:rPr lang="en-US" sz="2000" dirty="0" err="1" smtClean="0"/>
              <a:t>acompañados</a:t>
            </a:r>
            <a:r>
              <a:rPr lang="en-US" sz="2000" dirty="0" smtClean="0"/>
              <a:t> de </a:t>
            </a:r>
            <a:r>
              <a:rPr lang="en-US" sz="2000" dirty="0" err="1" smtClean="0"/>
              <a:t>defectos</a:t>
            </a:r>
            <a:r>
              <a:rPr lang="en-US" sz="2000" dirty="0" smtClean="0"/>
              <a:t> </a:t>
            </a:r>
            <a:r>
              <a:rPr lang="en-US" sz="2000" dirty="0" err="1" smtClean="0"/>
              <a:t>asociados</a:t>
            </a:r>
            <a:r>
              <a:rPr lang="en-US" sz="2000" dirty="0" smtClean="0"/>
              <a:t>, lo </a:t>
            </a:r>
            <a:r>
              <a:rPr lang="en-US" sz="2000" dirty="0" err="1" smtClean="0"/>
              <a:t>cual</a:t>
            </a:r>
            <a:r>
              <a:rPr lang="en-US" sz="2000" dirty="0" smtClean="0"/>
              <a:t> era </a:t>
            </a:r>
            <a:r>
              <a:rPr lang="en-US" sz="2000" dirty="0" err="1" smtClean="0"/>
              <a:t>importante</a:t>
            </a:r>
            <a:r>
              <a:rPr lang="en-US" sz="2000" dirty="0" smtClean="0"/>
              <a:t> </a:t>
            </a:r>
            <a:r>
              <a:rPr lang="en-US" sz="2000" dirty="0" err="1" smtClean="0"/>
              <a:t>precisar</a:t>
            </a:r>
            <a:r>
              <a:rPr lang="en-US" sz="2000" dirty="0" smtClean="0"/>
              <a:t> en vista de </a:t>
            </a:r>
            <a:r>
              <a:rPr lang="en-US" sz="2000" dirty="0" err="1" smtClean="0"/>
              <a:t>que</a:t>
            </a:r>
            <a:r>
              <a:rPr lang="en-US" sz="2000" dirty="0" smtClean="0"/>
              <a:t> en el </a:t>
            </a:r>
            <a:r>
              <a:rPr lang="en-US" sz="2000" dirty="0" err="1" smtClean="0"/>
              <a:t>grupo</a:t>
            </a:r>
            <a:r>
              <a:rPr lang="en-US" sz="2000" dirty="0" smtClean="0"/>
              <a:t> N°01 era </a:t>
            </a:r>
            <a:r>
              <a:rPr lang="en-US" sz="2000" dirty="0" err="1" smtClean="0"/>
              <a:t>donde</a:t>
            </a:r>
            <a:r>
              <a:rPr lang="en-US" sz="2000" dirty="0" smtClean="0"/>
              <a:t> se </a:t>
            </a:r>
            <a:r>
              <a:rPr lang="en-US" sz="2000" dirty="0" err="1" smtClean="0"/>
              <a:t>encontraba</a:t>
            </a:r>
            <a:r>
              <a:rPr lang="en-US" sz="2000" dirty="0" smtClean="0"/>
              <a:t> el mayor </a:t>
            </a:r>
            <a:r>
              <a:rPr lang="en-US" sz="2000" dirty="0" err="1" smtClean="0"/>
              <a:t>porcentaje</a:t>
            </a:r>
            <a:r>
              <a:rPr lang="en-US" sz="2000" dirty="0" smtClean="0"/>
              <a:t> de </a:t>
            </a:r>
            <a:r>
              <a:rPr lang="en-US" sz="2000" dirty="0" err="1" smtClean="0"/>
              <a:t>pacientes</a:t>
            </a:r>
            <a:r>
              <a:rPr lang="en-US" sz="2000" dirty="0" smtClean="0"/>
              <a:t> </a:t>
            </a:r>
            <a:r>
              <a:rPr lang="en-US" sz="2000" dirty="0" err="1" smtClean="0"/>
              <a:t>complejos</a:t>
            </a:r>
            <a:r>
              <a:rPr lang="en-US" sz="2000" dirty="0" smtClean="0"/>
              <a:t> (</a:t>
            </a:r>
            <a:r>
              <a:rPr lang="en-US" sz="2000" dirty="0" err="1" smtClean="0"/>
              <a:t>casi</a:t>
            </a:r>
            <a:r>
              <a:rPr lang="en-US" sz="2000" dirty="0" smtClean="0"/>
              <a:t> la </a:t>
            </a:r>
            <a:r>
              <a:rPr lang="en-US" sz="2000" dirty="0" err="1" smtClean="0"/>
              <a:t>mitad</a:t>
            </a:r>
            <a:r>
              <a:rPr lang="en-US" sz="2000" dirty="0" smtClean="0"/>
              <a:t> del </a:t>
            </a:r>
            <a:r>
              <a:rPr lang="en-US" sz="2000" dirty="0" err="1" smtClean="0"/>
              <a:t>grupo</a:t>
            </a:r>
            <a:r>
              <a:rPr lang="en-US" sz="2000" dirty="0" smtClean="0"/>
              <a:t>).</a:t>
            </a:r>
          </a:p>
          <a:p>
            <a:pPr algn="just"/>
            <a:r>
              <a:rPr lang="es-VE" sz="2000" dirty="0" smtClean="0"/>
              <a:t>Los valores de NT </a:t>
            </a:r>
            <a:r>
              <a:rPr lang="es-VE" sz="2000" dirty="0" err="1" smtClean="0"/>
              <a:t>ProBNP</a:t>
            </a:r>
            <a:r>
              <a:rPr lang="es-VE" sz="2000" dirty="0" smtClean="0"/>
              <a:t> eran mayores en el grupo N°01.</a:t>
            </a:r>
          </a:p>
          <a:p>
            <a:pPr algn="just"/>
            <a:endParaRPr lang="es-VE" sz="2000" dirty="0" smtClean="0"/>
          </a:p>
        </p:txBody>
      </p:sp>
    </p:spTree>
    <p:extLst>
      <p:ext uri="{BB962C8B-B14F-4D97-AF65-F5344CB8AC3E}">
        <p14:creationId xmlns:p14="http://schemas.microsoft.com/office/powerpoint/2010/main" val="147778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2"/>
            <a:ext cx="8229600" cy="1143000"/>
          </a:xfrm>
        </p:spPr>
        <p:txBody>
          <a:bodyPr/>
          <a:lstStyle/>
          <a:p>
            <a:r>
              <a:rPr lang="es-VE" b="1" dirty="0" smtClean="0">
                <a:solidFill>
                  <a:srgbClr val="FF0000"/>
                </a:solidFill>
                <a:effectLst>
                  <a:outerShdw blurRad="38100" dist="38100" dir="2700000" algn="tl">
                    <a:srgbClr val="000000">
                      <a:alpha val="43137"/>
                    </a:srgbClr>
                  </a:outerShdw>
                </a:effectLst>
              </a:rPr>
              <a:t>APORTES DEL GRUPO</a:t>
            </a:r>
            <a:endParaRPr lang="es-VE"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79512" y="1340768"/>
            <a:ext cx="8640960" cy="4968552"/>
          </a:xfrm>
        </p:spPr>
        <p:txBody>
          <a:bodyPr>
            <a:noAutofit/>
          </a:bodyPr>
          <a:lstStyle/>
          <a:p>
            <a:pPr algn="just"/>
            <a:r>
              <a:rPr lang="es-VE" sz="2000" dirty="0" smtClean="0"/>
              <a:t>En vista de los </a:t>
            </a:r>
            <a:r>
              <a:rPr lang="es-VE" sz="2000" dirty="0"/>
              <a:t>resultados </a:t>
            </a:r>
            <a:r>
              <a:rPr lang="es-VE" sz="2000" dirty="0" smtClean="0"/>
              <a:t>de este estudio pareciera </a:t>
            </a:r>
            <a:r>
              <a:rPr lang="es-VE" sz="2000" dirty="0"/>
              <a:t>que los </a:t>
            </a:r>
            <a:r>
              <a:rPr lang="es-VE" sz="2000" dirty="0" smtClean="0"/>
              <a:t>pacientes con cardiopatías congénitas con cortocircuito de izquierda a derecha no tienen un beneficio claro o decisivo de </a:t>
            </a:r>
            <a:r>
              <a:rPr lang="es-VE" sz="2000" dirty="0"/>
              <a:t>recibir la </a:t>
            </a:r>
            <a:r>
              <a:rPr lang="es-VE" sz="2000" dirty="0" smtClean="0"/>
              <a:t>terapi</a:t>
            </a:r>
            <a:r>
              <a:rPr lang="es-VE" sz="2000" dirty="0"/>
              <a:t>a</a:t>
            </a:r>
            <a:r>
              <a:rPr lang="es-VE" sz="2000" dirty="0" smtClean="0"/>
              <a:t> con digoxina.</a:t>
            </a:r>
          </a:p>
          <a:p>
            <a:pPr algn="just"/>
            <a:r>
              <a:rPr lang="es-VE" sz="2000" dirty="0" smtClean="0"/>
              <a:t>Sin emb</a:t>
            </a:r>
            <a:r>
              <a:rPr lang="es-VE" sz="2000" dirty="0"/>
              <a:t>a</a:t>
            </a:r>
            <a:r>
              <a:rPr lang="es-VE" sz="2000" dirty="0" smtClean="0"/>
              <a:t>rgo, en vista de las deficiencias desde el punto de vista metodológico no se puede aseverar </a:t>
            </a:r>
            <a:r>
              <a:rPr lang="es-VE" sz="2000" dirty="0"/>
              <a:t>que </a:t>
            </a:r>
            <a:r>
              <a:rPr lang="es-VE" sz="2000" dirty="0" smtClean="0"/>
              <a:t>esto sea del todo cierto.</a:t>
            </a:r>
          </a:p>
          <a:p>
            <a:pPr algn="just"/>
            <a:r>
              <a:rPr lang="es-VE" sz="2000" dirty="0" smtClean="0"/>
              <a:t>Lo ideal es realizar un estudio con mayor población para poder  </a:t>
            </a:r>
            <a:r>
              <a:rPr lang="es-VE" sz="2000" dirty="0"/>
              <a:t>dilucidar </a:t>
            </a:r>
            <a:r>
              <a:rPr lang="es-VE" sz="2000" dirty="0" smtClean="0"/>
              <a:t>si este resultado puede cambiar, con un seguimiento por </a:t>
            </a:r>
            <a:r>
              <a:rPr lang="es-VE" sz="2000" dirty="0"/>
              <a:t>mas </a:t>
            </a:r>
            <a:r>
              <a:rPr lang="es-VE" sz="2000" dirty="0" smtClean="0"/>
              <a:t>tiempo, donde se especifique por ejemplo: manejo de dosis, tamaño de las derivaciones </a:t>
            </a:r>
            <a:r>
              <a:rPr lang="es-VE" sz="2000" dirty="0"/>
              <a:t>y repercusión </a:t>
            </a:r>
            <a:r>
              <a:rPr lang="es-VE" sz="2000" dirty="0" smtClean="0"/>
              <a:t>hemodinámica, grado de IC, en que grupo estaban los pacientes </a:t>
            </a:r>
            <a:r>
              <a:rPr lang="es-VE" sz="2000" dirty="0"/>
              <a:t>que </a:t>
            </a:r>
            <a:r>
              <a:rPr lang="es-VE" sz="2000" dirty="0" smtClean="0"/>
              <a:t>fueron  cirugía, cuales </a:t>
            </a:r>
            <a:r>
              <a:rPr lang="es-VE" sz="2000" dirty="0"/>
              <a:t>fueron los e</a:t>
            </a:r>
            <a:r>
              <a:rPr lang="es-VE" sz="2000" dirty="0" smtClean="0"/>
              <a:t>ventos adversos de l</a:t>
            </a:r>
            <a:r>
              <a:rPr lang="es-VE" sz="2000" dirty="0"/>
              <a:t>a</a:t>
            </a:r>
            <a:r>
              <a:rPr lang="es-VE" sz="2000" dirty="0" smtClean="0"/>
              <a:t> digoxina (intoxicación), puntos finales</a:t>
            </a:r>
            <a:r>
              <a:rPr lang="es-VE" sz="2000" dirty="0"/>
              <a:t>: </a:t>
            </a:r>
            <a:r>
              <a:rPr lang="es-VE" sz="2000" dirty="0" smtClean="0"/>
              <a:t>hospitalización, muerte, etc.</a:t>
            </a:r>
            <a:endParaRPr lang="es-VE" sz="2000" dirty="0"/>
          </a:p>
        </p:txBody>
      </p:sp>
    </p:spTree>
    <p:extLst>
      <p:ext uri="{BB962C8B-B14F-4D97-AF65-F5344CB8AC3E}">
        <p14:creationId xmlns:p14="http://schemas.microsoft.com/office/powerpoint/2010/main" val="147778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VE" b="1" dirty="0" smtClean="0">
                <a:solidFill>
                  <a:srgbClr val="00B0F0"/>
                </a:solidFill>
              </a:rPr>
              <a:t>PÉPTIDOS NATRIURÉTICOS</a:t>
            </a:r>
            <a:endParaRPr lang="es-VE" dirty="0">
              <a:solidFill>
                <a:srgbClr val="00B0F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94" t="16117" r="11316" b="6855"/>
          <a:stretch/>
        </p:blipFill>
        <p:spPr bwMode="auto">
          <a:xfrm>
            <a:off x="264285" y="1556792"/>
            <a:ext cx="8700203" cy="468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2519" t="39272" r="11515" b="24726"/>
          <a:stretch/>
        </p:blipFill>
        <p:spPr bwMode="auto">
          <a:xfrm>
            <a:off x="179512" y="2708920"/>
            <a:ext cx="8823854" cy="222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53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 calcmode="lin" valueType="num">
                                      <p:cBhvr additive="base">
                                        <p:cTn id="12" dur="500" fill="hold"/>
                                        <p:tgtEl>
                                          <p:spTgt spid="2054"/>
                                        </p:tgtEl>
                                        <p:attrNameLst>
                                          <p:attrName>ppt_x</p:attrName>
                                        </p:attrNameLst>
                                      </p:cBhvr>
                                      <p:tavLst>
                                        <p:tav tm="0">
                                          <p:val>
                                            <p:strVal val="#ppt_x"/>
                                          </p:val>
                                        </p:tav>
                                        <p:tav tm="100000">
                                          <p:val>
                                            <p:strVal val="#ppt_x"/>
                                          </p:val>
                                        </p:tav>
                                      </p:tavLst>
                                    </p:anim>
                                    <p:anim calcmode="lin" valueType="num">
                                      <p:cBhvr additive="base">
                                        <p:cTn id="13"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normAutofit fontScale="90000"/>
          </a:bodyPr>
          <a:lstStyle/>
          <a:p>
            <a:r>
              <a:rPr lang="es-VE" b="1" dirty="0" smtClean="0">
                <a:solidFill>
                  <a:srgbClr val="00B0F0"/>
                </a:solidFill>
              </a:rPr>
              <a:t>PÉPTIDO NATRIURÉTICO TIPO B (BNP)</a:t>
            </a:r>
            <a:endParaRPr lang="es-VE" b="1" dirty="0">
              <a:solidFill>
                <a:srgbClr val="00B0F0"/>
              </a:solidFill>
            </a:endParaRPr>
          </a:p>
        </p:txBody>
      </p:sp>
      <p:sp>
        <p:nvSpPr>
          <p:cNvPr id="4" name="3 Rectángulo"/>
          <p:cNvSpPr/>
          <p:nvPr/>
        </p:nvSpPr>
        <p:spPr>
          <a:xfrm>
            <a:off x="1331640" y="6608385"/>
            <a:ext cx="6889515" cy="276999"/>
          </a:xfrm>
          <a:prstGeom prst="rect">
            <a:avLst/>
          </a:prstGeom>
        </p:spPr>
        <p:txBody>
          <a:bodyPr wrap="none">
            <a:spAutoFit/>
          </a:bodyPr>
          <a:lstStyle/>
          <a:p>
            <a:r>
              <a:rPr lang="en-US" sz="1200" dirty="0" smtClean="0"/>
              <a:t>Rev </a:t>
            </a:r>
            <a:r>
              <a:rPr lang="en-US" sz="1200" dirty="0" err="1"/>
              <a:t>Esp</a:t>
            </a:r>
            <a:r>
              <a:rPr lang="en-US" sz="1200" dirty="0"/>
              <a:t> </a:t>
            </a:r>
            <a:r>
              <a:rPr lang="en-US" sz="1200" dirty="0" err="1"/>
              <a:t>Cardiol</a:t>
            </a:r>
            <a:r>
              <a:rPr lang="en-US" sz="1200" dirty="0"/>
              <a:t> </a:t>
            </a:r>
            <a:r>
              <a:rPr lang="en-US" sz="1200" dirty="0" err="1"/>
              <a:t>Supl</a:t>
            </a:r>
            <a:r>
              <a:rPr lang="en-US" sz="1200" dirty="0"/>
              <a:t>. </a:t>
            </a:r>
            <a:r>
              <a:rPr lang="en-US" sz="1200" dirty="0" smtClean="0"/>
              <a:t>2006;6:15F-26F. </a:t>
            </a:r>
            <a:r>
              <a:rPr lang="es-VE" sz="1200" dirty="0" smtClean="0"/>
              <a:t>Almenar </a:t>
            </a:r>
            <a:r>
              <a:rPr lang="es-VE" sz="1200" dirty="0"/>
              <a:t>Bonet L et al. Péptidos </a:t>
            </a:r>
            <a:r>
              <a:rPr lang="es-VE" sz="1200" dirty="0" err="1"/>
              <a:t>natriuréticos</a:t>
            </a:r>
            <a:r>
              <a:rPr lang="es-VE" sz="1200" dirty="0"/>
              <a:t> en insuficiencia cardiaca</a:t>
            </a: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1091" t="13105" r="16447" b="10413"/>
          <a:stretch/>
        </p:blipFill>
        <p:spPr bwMode="auto">
          <a:xfrm>
            <a:off x="2388479" y="836712"/>
            <a:ext cx="4415769"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07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99" t="16117" r="21356" b="7274"/>
          <a:stretch/>
        </p:blipFill>
        <p:spPr bwMode="auto">
          <a:xfrm>
            <a:off x="755576" y="836712"/>
            <a:ext cx="7704269" cy="557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33" t="6944" r="12319" b="14484"/>
          <a:stretch/>
        </p:blipFill>
        <p:spPr bwMode="auto">
          <a:xfrm>
            <a:off x="1622217" y="260648"/>
            <a:ext cx="5809918" cy="640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30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39" t="14286" r="17117" b="26785"/>
          <a:stretch/>
        </p:blipFill>
        <p:spPr bwMode="auto">
          <a:xfrm>
            <a:off x="595035" y="1052736"/>
            <a:ext cx="7937405" cy="5507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3 Rectángulo"/>
          <p:cNvSpPr/>
          <p:nvPr/>
        </p:nvSpPr>
        <p:spPr>
          <a:xfrm>
            <a:off x="595034" y="44624"/>
            <a:ext cx="7937405" cy="954107"/>
          </a:xfrm>
          <a:prstGeom prst="rect">
            <a:avLst/>
          </a:prstGeom>
        </p:spPr>
        <p:txBody>
          <a:bodyPr wrap="square">
            <a:spAutoFit/>
          </a:bodyPr>
          <a:lstStyle/>
          <a:p>
            <a:pPr algn="ctr"/>
            <a:r>
              <a:rPr lang="es-VE" sz="2800" b="1" dirty="0">
                <a:solidFill>
                  <a:srgbClr val="00B0F0"/>
                </a:solidFill>
              </a:rPr>
              <a:t>UTILIDAD DEL BNP EN EL DIAGNÓSTICO DE INSUFICIENCIA CARDIACA </a:t>
            </a:r>
          </a:p>
        </p:txBody>
      </p:sp>
      <p:sp>
        <p:nvSpPr>
          <p:cNvPr id="5" name="4 Rectángulo"/>
          <p:cNvSpPr/>
          <p:nvPr/>
        </p:nvSpPr>
        <p:spPr>
          <a:xfrm>
            <a:off x="3163105" y="6597352"/>
            <a:ext cx="2489015" cy="276999"/>
          </a:xfrm>
          <a:prstGeom prst="rect">
            <a:avLst/>
          </a:prstGeom>
        </p:spPr>
        <p:txBody>
          <a:bodyPr wrap="none">
            <a:spAutoFit/>
          </a:bodyPr>
          <a:lstStyle/>
          <a:p>
            <a:r>
              <a:rPr lang="en-US" sz="1200" dirty="0"/>
              <a:t>Rev </a:t>
            </a:r>
            <a:r>
              <a:rPr lang="en-US" sz="1200" dirty="0" err="1"/>
              <a:t>Esp</a:t>
            </a:r>
            <a:r>
              <a:rPr lang="en-US" sz="1200" dirty="0"/>
              <a:t> </a:t>
            </a:r>
            <a:r>
              <a:rPr lang="en-US" sz="1200" dirty="0" err="1"/>
              <a:t>Cardiol</a:t>
            </a:r>
            <a:r>
              <a:rPr lang="en-US" sz="1200" dirty="0"/>
              <a:t> </a:t>
            </a:r>
            <a:r>
              <a:rPr lang="en-US" sz="1200" dirty="0" err="1"/>
              <a:t>Supl</a:t>
            </a:r>
            <a:r>
              <a:rPr lang="en-US" sz="1200" dirty="0"/>
              <a:t>. 2006;6:15F-26F</a:t>
            </a:r>
            <a:endParaRPr lang="es-VE" sz="1200" dirty="0"/>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02" t="29712" r="23450" b="33582"/>
          <a:stretch/>
        </p:blipFill>
        <p:spPr bwMode="auto">
          <a:xfrm>
            <a:off x="165450" y="2276872"/>
            <a:ext cx="8799038" cy="268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29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43" t="5159" r="20686" b="10517"/>
          <a:stretch/>
        </p:blipFill>
        <p:spPr bwMode="auto">
          <a:xfrm>
            <a:off x="179512" y="377371"/>
            <a:ext cx="8784976" cy="616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725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1772816"/>
            <a:ext cx="7056784" cy="3240360"/>
          </a:xfrm>
        </p:spPr>
        <p:style>
          <a:lnRef idx="1">
            <a:schemeClr val="accent1"/>
          </a:lnRef>
          <a:fillRef idx="3">
            <a:schemeClr val="accent1"/>
          </a:fillRef>
          <a:effectRef idx="2">
            <a:schemeClr val="accent1"/>
          </a:effectRef>
          <a:fontRef idx="minor">
            <a:schemeClr val="lt1"/>
          </a:fontRef>
        </p:style>
        <p:txBody>
          <a:bodyPr>
            <a:noAutofit/>
          </a:bodyPr>
          <a:lstStyle/>
          <a:p>
            <a:pPr marL="0" lvl="0" indent="0" algn="ctr">
              <a:buNone/>
            </a:pPr>
            <a:r>
              <a:rPr lang="es-VE" b="1" i="1" dirty="0" smtClean="0">
                <a:effectLst>
                  <a:outerShdw blurRad="38100" dist="38100" dir="2700000" algn="tl">
                    <a:srgbClr val="000000">
                      <a:alpha val="43137"/>
                    </a:srgbClr>
                  </a:outerShdw>
                </a:effectLst>
              </a:rPr>
              <a:t>Cuál es el beneficio del uso de </a:t>
            </a:r>
            <a:r>
              <a:rPr lang="es-VE" b="1" i="1" dirty="0" err="1" smtClean="0">
                <a:effectLst>
                  <a:outerShdw blurRad="38100" dist="38100" dir="2700000" algn="tl">
                    <a:srgbClr val="000000">
                      <a:alpha val="43137"/>
                    </a:srgbClr>
                  </a:outerShdw>
                </a:effectLst>
              </a:rPr>
              <a:t>Digoxina</a:t>
            </a:r>
            <a:r>
              <a:rPr lang="es-VE" b="1" i="1" dirty="0" smtClean="0">
                <a:effectLst>
                  <a:outerShdw blurRad="38100" dist="38100" dir="2700000" algn="tl">
                    <a:srgbClr val="000000">
                      <a:alpha val="43137"/>
                    </a:srgbClr>
                  </a:outerShdw>
                </a:effectLst>
              </a:rPr>
              <a:t> Vs. Tratamiento convencional en cuanto  a parámetros clínicos y </a:t>
            </a:r>
            <a:r>
              <a:rPr lang="es-VE" b="1" i="1" dirty="0" err="1" smtClean="0">
                <a:effectLst>
                  <a:outerShdw blurRad="38100" dist="38100" dir="2700000" algn="tl">
                    <a:srgbClr val="000000">
                      <a:alpha val="43137"/>
                    </a:srgbClr>
                  </a:outerShdw>
                </a:effectLst>
              </a:rPr>
              <a:t>ecocardiográficos</a:t>
            </a:r>
            <a:r>
              <a:rPr lang="es-VE" b="1" i="1" dirty="0" smtClean="0">
                <a:effectLst>
                  <a:outerShdw blurRad="38100" dist="38100" dir="2700000" algn="tl">
                    <a:srgbClr val="000000">
                      <a:alpha val="43137"/>
                    </a:srgbClr>
                  </a:outerShdw>
                </a:effectLst>
              </a:rPr>
              <a:t> en lactantes </a:t>
            </a:r>
          </a:p>
          <a:p>
            <a:pPr marL="0" lvl="0" indent="0" algn="ctr">
              <a:buNone/>
            </a:pPr>
            <a:r>
              <a:rPr lang="es-VE" b="1" i="1" dirty="0" smtClean="0">
                <a:effectLst>
                  <a:outerShdw blurRad="38100" dist="38100" dir="2700000" algn="tl">
                    <a:srgbClr val="000000">
                      <a:alpha val="43137"/>
                    </a:srgbClr>
                  </a:outerShdw>
                </a:effectLst>
              </a:rPr>
              <a:t>con HAP en insuficiencia </a:t>
            </a:r>
          </a:p>
          <a:p>
            <a:pPr marL="0" lvl="0" indent="0" algn="ctr">
              <a:buNone/>
            </a:pPr>
            <a:r>
              <a:rPr lang="es-VE" b="1" i="1" dirty="0" smtClean="0">
                <a:effectLst>
                  <a:outerShdw blurRad="38100" dist="38100" dir="2700000" algn="tl">
                    <a:srgbClr val="000000">
                      <a:alpha val="43137"/>
                    </a:srgbClr>
                  </a:outerShdw>
                </a:effectLst>
              </a:rPr>
              <a:t>cardiaca</a:t>
            </a:r>
            <a:endParaRPr lang="es-VE" sz="8000" b="1" i="1" dirty="0">
              <a:solidFill>
                <a:srgbClr val="FF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03" t="35584" r="59618" b="18158"/>
          <a:stretch/>
        </p:blipFill>
        <p:spPr bwMode="auto">
          <a:xfrm rot="671819">
            <a:off x="7315684" y="2835522"/>
            <a:ext cx="1593346" cy="295232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03" t="35584" r="59618" b="18158"/>
          <a:stretch/>
        </p:blipFill>
        <p:spPr bwMode="auto">
          <a:xfrm rot="10581681">
            <a:off x="55565" y="861135"/>
            <a:ext cx="1593346" cy="295232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776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TotalTime>
  <Words>1397</Words>
  <Application>Microsoft Office PowerPoint</Application>
  <PresentationFormat>Presentación en pantalla (4:3)</PresentationFormat>
  <Paragraphs>179</Paragraphs>
  <Slides>32</Slides>
  <Notes>21</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EVIDENCIA CIENTIFICA</vt:lpstr>
      <vt:lpstr>INSUFICIENCIA CARDÍACA EN CARDIOPATÍAS CONGÉNITAS CON SHUNT DE IZQUIERDA A DERECHA </vt:lpstr>
      <vt:lpstr>INSUFICIENCIA CARDIACA EN NIÑOS</vt:lpstr>
      <vt:lpstr>PÉPTIDOS NATRIURÉTICOS</vt:lpstr>
      <vt:lpstr>PÉPTIDO NATRIURÉTICO TIPO B (BNP)</vt:lpstr>
      <vt:lpstr>Presentación de PowerPoint</vt:lpstr>
      <vt:lpstr>Presentación de PowerPoint</vt:lpstr>
      <vt:lpstr>Presentación de PowerPoint</vt:lpstr>
      <vt:lpstr>Presentación de PowerPoint</vt:lpstr>
      <vt:lpstr>Presentación de PowerPoint</vt:lpstr>
      <vt:lpstr>INTRODUCCIÓN</vt:lpstr>
      <vt:lpstr>OBJETIVO</vt:lpstr>
      <vt:lpstr>PACIENTES Y MÉTODOS</vt:lpstr>
      <vt:lpstr>POBLACIÓN DE ESTUDIO</vt:lpstr>
      <vt:lpstr>CRITERIOS DE EXCLUSIÓN</vt:lpstr>
      <vt:lpstr>Presentación de PowerPoint</vt:lpstr>
      <vt:lpstr>Presentación de PowerPoint</vt:lpstr>
      <vt:lpstr>ANÁLISIS DE LABORATORIO</vt:lpstr>
      <vt:lpstr>ANÁLISIS ESTADÍSTICO</vt:lpstr>
      <vt:lpstr>RESULTADOS</vt:lpstr>
      <vt:lpstr>Presentación de PowerPoint</vt:lpstr>
      <vt:lpstr>Presentación de PowerPoint</vt:lpstr>
      <vt:lpstr>Presentación de PowerPoint</vt:lpstr>
      <vt:lpstr>Presentación de PowerPoint</vt:lpstr>
      <vt:lpstr>DISCUSIÓN</vt:lpstr>
      <vt:lpstr>DISCUSIÓN</vt:lpstr>
      <vt:lpstr>DISCUSIÓN</vt:lpstr>
      <vt:lpstr>CONCLUSIONES</vt:lpstr>
      <vt:lpstr>Presentación de PowerPoint</vt:lpstr>
      <vt:lpstr>Presentación de PowerPoint</vt:lpstr>
      <vt:lpstr>APORTES DEL GRUPO</vt:lpstr>
      <vt:lpstr>APORTES DEL GRUPO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America</dc:creator>
  <cp:lastModifiedBy>Karen Magdelaine Aguero Aguero</cp:lastModifiedBy>
  <cp:revision>140</cp:revision>
  <dcterms:created xsi:type="dcterms:W3CDTF">2019-04-30T00:13:59Z</dcterms:created>
  <dcterms:modified xsi:type="dcterms:W3CDTF">2019-05-17T19:00:28Z</dcterms:modified>
</cp:coreProperties>
</file>