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297" r:id="rId9"/>
    <p:sldId id="299" r:id="rId10"/>
    <p:sldId id="303" r:id="rId11"/>
    <p:sldId id="307" r:id="rId12"/>
    <p:sldId id="308" r:id="rId13"/>
    <p:sldId id="309" r:id="rId14"/>
    <p:sldId id="310" r:id="rId15"/>
    <p:sldId id="304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FF"/>
    <a:srgbClr val="000066"/>
    <a:srgbClr val="66CCFF"/>
    <a:srgbClr val="FFCCFF"/>
    <a:srgbClr val="FFFFCC"/>
    <a:srgbClr val="FF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3" autoAdjust="0"/>
    <p:restoredTop sz="80581" autoAdjust="0"/>
  </p:normalViewPr>
  <p:slideViewPr>
    <p:cSldViewPr>
      <p:cViewPr varScale="1">
        <p:scale>
          <a:sx n="59" d="100"/>
          <a:sy n="59" d="100"/>
        </p:scale>
        <p:origin x="17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BEC2B-A2DF-4F68-99AE-9FD901709191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40E9-C761-4C82-9AA1-EE3E43E0E2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04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2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043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043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043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043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043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04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2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0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37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69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78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70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043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04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FE9E5DC-0421-4246-95ED-1DB850567DF5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831BB6A-E4C1-4AD3-A049-4EF78314F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4.png"/><Relationship Id="rId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17.png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19.png"/><Relationship Id="rId4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01828" y="44624"/>
            <a:ext cx="2625975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s-VE" sz="3200" b="1" dirty="0" smtClean="0">
                <a:solidFill>
                  <a:srgbClr val="FFFF00"/>
                </a:solidFill>
              </a:rPr>
              <a:t>RESULTADOS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504" t="23293" r="22882" b="5833"/>
          <a:stretch/>
        </p:blipFill>
        <p:spPr>
          <a:xfrm>
            <a:off x="1115616" y="631537"/>
            <a:ext cx="6624736" cy="61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8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07704" y="44624"/>
            <a:ext cx="5257145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x-none" sz="3200" b="1" smtClean="0">
                <a:solidFill>
                  <a:srgbClr val="FFFF00"/>
                </a:solidFill>
              </a:rPr>
              <a:t>CONCLUSION DEL ESTUDIO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03648" y="1936864"/>
            <a:ext cx="6624736" cy="34778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VE" sz="2000" b="1" dirty="0"/>
              <a:t>A partir de los datos mundiales, la </a:t>
            </a:r>
            <a:r>
              <a:rPr lang="es-VE" sz="2000" b="1" dirty="0" err="1"/>
              <a:t>prehipertensión</a:t>
            </a:r>
            <a:r>
              <a:rPr lang="es-VE" sz="2000" b="1" dirty="0"/>
              <a:t> se asoció significativamente con un mayor riesgo de accidente </a:t>
            </a:r>
            <a:r>
              <a:rPr lang="es-VE" sz="2000" b="1" dirty="0" smtClean="0"/>
              <a:t>cerebrovascular, </a:t>
            </a:r>
            <a:r>
              <a:rPr lang="es-VE" sz="2000" b="1" dirty="0"/>
              <a:t>infarto de miocardio y ECV total. El impacto fue marcadamente diferente entre los dos rangos de BP</a:t>
            </a:r>
            <a:r>
              <a:rPr lang="es-VE" sz="2000" b="1" dirty="0" smtClean="0"/>
              <a:t>. Un </a:t>
            </a:r>
            <a:r>
              <a:rPr lang="es-VE" sz="2000" b="1" dirty="0"/>
              <a:t>Efectivo tratamiento de reducción de BP </a:t>
            </a:r>
            <a:r>
              <a:rPr lang="es-VE" sz="2000" b="1" dirty="0" smtClean="0"/>
              <a:t>  considerando las </a:t>
            </a:r>
            <a:r>
              <a:rPr lang="es-VE" sz="2000" b="1" dirty="0"/>
              <a:t>estratificaciones de riesgo de diferentes rangos de BP debe iniciarse en esta etapa inicial para reducir una </a:t>
            </a:r>
            <a:r>
              <a:rPr lang="es-VE" sz="2000" b="1" dirty="0" smtClean="0"/>
              <a:t>carga de morbilidad </a:t>
            </a:r>
            <a:r>
              <a:rPr lang="es-VE" sz="2000" b="1" dirty="0"/>
              <a:t>sustancial futura. Se esperan ensayos que investiguen los efectos de la reducción de la PA en diferentes tipos de resultados de ECV entre sujetos </a:t>
            </a:r>
            <a:r>
              <a:rPr lang="es-VE" sz="2000" b="1" dirty="0" err="1"/>
              <a:t>prehipertensos</a:t>
            </a:r>
            <a:r>
              <a:rPr lang="es-VE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9937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333500"/>
            <a:ext cx="8748464" cy="153193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4350"/>
            <a:ext cx="8748464" cy="15113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89488"/>
            <a:ext cx="8748464" cy="151923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524328" y="1340768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41004" y="3460938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24328" y="4757082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47664" y="44624"/>
            <a:ext cx="6508833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x-none" sz="3200" b="1" smtClean="0">
                <a:solidFill>
                  <a:srgbClr val="FFFF00"/>
                </a:solidFill>
              </a:rPr>
              <a:t>LISTA DE COTEJO</a:t>
            </a:r>
            <a:r>
              <a:rPr lang="es-419" sz="3200" b="1" dirty="0">
                <a:solidFill>
                  <a:srgbClr val="FFFF00"/>
                </a:solidFill>
              </a:rPr>
              <a:t> </a:t>
            </a:r>
            <a:r>
              <a:rPr lang="es-419" sz="3200" b="1" dirty="0" smtClean="0">
                <a:solidFill>
                  <a:srgbClr val="FFFF00"/>
                </a:solidFill>
              </a:rPr>
              <a:t>- METAANALISIS</a:t>
            </a:r>
            <a:endParaRPr lang="x-none" sz="3200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8" y="1196975"/>
            <a:ext cx="8859659" cy="15843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7200"/>
            <a:ext cx="8895037" cy="15843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425"/>
            <a:ext cx="8895037" cy="15938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685020" y="1196752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68344" y="2996952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714542" y="4827978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47664" y="44624"/>
            <a:ext cx="6508833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x-none" sz="3200" b="1" smtClean="0">
                <a:solidFill>
                  <a:srgbClr val="FFFF00"/>
                </a:solidFill>
              </a:rPr>
              <a:t>LISTA DE COTEJO</a:t>
            </a:r>
            <a:r>
              <a:rPr lang="es-419" sz="3200" b="1" dirty="0">
                <a:solidFill>
                  <a:srgbClr val="FFFF00"/>
                </a:solidFill>
              </a:rPr>
              <a:t> </a:t>
            </a:r>
            <a:r>
              <a:rPr lang="es-419" sz="3200" b="1" dirty="0" smtClean="0">
                <a:solidFill>
                  <a:srgbClr val="FFFF00"/>
                </a:solidFill>
              </a:rPr>
              <a:t>- METAANALISIS</a:t>
            </a:r>
            <a:endParaRPr lang="x-none" sz="3200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1438"/>
            <a:ext cx="8858945" cy="15113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638"/>
            <a:ext cx="8858945" cy="151288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9" y="4738688"/>
            <a:ext cx="8894320" cy="14986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740352" y="1300698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40352" y="3100898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740352" y="4685074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47664" y="44624"/>
            <a:ext cx="6508833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x-none" sz="3200" b="1" smtClean="0">
                <a:solidFill>
                  <a:srgbClr val="FFFF00"/>
                </a:solidFill>
              </a:rPr>
              <a:t>LISTA DE COTEJO</a:t>
            </a:r>
            <a:r>
              <a:rPr lang="es-419" sz="3200" b="1" dirty="0">
                <a:solidFill>
                  <a:srgbClr val="FFFF00"/>
                </a:solidFill>
              </a:rPr>
              <a:t> </a:t>
            </a:r>
            <a:r>
              <a:rPr lang="es-419" sz="3200" b="1" dirty="0" smtClean="0">
                <a:solidFill>
                  <a:srgbClr val="FFFF00"/>
                </a:solidFill>
              </a:rPr>
              <a:t>- METAANALISIS</a:t>
            </a:r>
            <a:endParaRPr lang="x-none" sz="3200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213"/>
            <a:ext cx="8858945" cy="172878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6338"/>
            <a:ext cx="8858945" cy="18002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740352" y="1772816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64756" y="4270001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47664" y="44624"/>
            <a:ext cx="6508833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x-none" sz="3200" b="1" smtClean="0">
                <a:solidFill>
                  <a:srgbClr val="FFFF00"/>
                </a:solidFill>
              </a:rPr>
              <a:t>LISTA DE COTEJO</a:t>
            </a:r>
            <a:r>
              <a:rPr lang="es-419" sz="3200" b="1" dirty="0">
                <a:solidFill>
                  <a:srgbClr val="FFFF00"/>
                </a:solidFill>
              </a:rPr>
              <a:t> </a:t>
            </a:r>
            <a:r>
              <a:rPr lang="es-419" sz="3200" b="1" dirty="0" smtClean="0">
                <a:solidFill>
                  <a:srgbClr val="FFFF00"/>
                </a:solidFill>
              </a:rPr>
              <a:t>- METAANALISIS</a:t>
            </a:r>
            <a:endParaRPr lang="x-none" sz="3200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95736" y="116632"/>
            <a:ext cx="4308102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s-VE" sz="3200" b="1" dirty="0" smtClean="0">
                <a:solidFill>
                  <a:srgbClr val="FFFF00"/>
                </a:solidFill>
              </a:rPr>
              <a:t>APORTES </a:t>
            </a:r>
            <a:r>
              <a:rPr lang="x-none" sz="3200" b="1" dirty="0" smtClean="0">
                <a:solidFill>
                  <a:srgbClr val="FFFF00"/>
                </a:solidFill>
              </a:rPr>
              <a:t> DEL GRUPO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9532" y="931220"/>
            <a:ext cx="8424936" cy="37856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E</a:t>
            </a:r>
            <a:r>
              <a:rPr lang="es-419" sz="2400" b="1" dirty="0" smtClean="0"/>
              <a:t>N BASE A ESTE ESTUDIO SE CONSIDERA QUE LA PREHIPERTENSION ACTUALMENTE HIPERTENSION ESTADIO I  (ACC/AHA 2017)  EVIDENCIA  UN RIESGO MAYOR DE DESARROLLAR  ENFERMEDAD CARDIOVASCULAR O MUERTE POR CAUSA CARDIOVASCULAR  POR LO QUE SE DEBEN REALIZAR ESTUDIOS QUE EVALUEN LA DISMINUCION DE ESE RIESGO EN PACIENTE TRATADOS DE FORMA FARMACOLOGICA Y NO FARMACOLOGICA </a:t>
            </a:r>
            <a:r>
              <a:rPr lang="es-419" sz="2400" b="1" smtClean="0"/>
              <a:t>PARA ASI EVITAR LAS </a:t>
            </a:r>
            <a:r>
              <a:rPr lang="es-419" sz="2400" b="1" dirty="0" smtClean="0"/>
              <a:t>ALTAS TASAS </a:t>
            </a:r>
            <a:r>
              <a:rPr lang="es-419" sz="2400" b="1" smtClean="0"/>
              <a:t>DE MORBILIDAD EN ESTE GRUPO DE INDIVIDUOS.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937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01828" y="44624"/>
            <a:ext cx="2625975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s-VE" sz="3200" b="1" dirty="0" smtClean="0">
                <a:solidFill>
                  <a:srgbClr val="FFFF00"/>
                </a:solidFill>
              </a:rPr>
              <a:t>RESULTADOS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488818"/>
            <a:ext cx="8858945" cy="122071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5589240"/>
            <a:ext cx="8858944" cy="112013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7" y="1742201"/>
            <a:ext cx="8858669" cy="38150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691" y="1729282"/>
            <a:ext cx="8858945" cy="38477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685124"/>
            <a:ext cx="8858945" cy="38721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088" y="1714095"/>
            <a:ext cx="8858946" cy="38797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527" y="1751797"/>
            <a:ext cx="8858945" cy="3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3026145" y="44624"/>
            <a:ext cx="2625975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x-none" sz="3200" b="1" smtClean="0">
                <a:solidFill>
                  <a:srgbClr val="FFFF00"/>
                </a:solidFill>
              </a:rPr>
              <a:t>RESULTADOS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668" t="38701" r="19009" b="5832"/>
          <a:stretch/>
        </p:blipFill>
        <p:spPr>
          <a:xfrm>
            <a:off x="323528" y="773414"/>
            <a:ext cx="8284920" cy="5823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5611" t="32538" r="18454" b="10968"/>
          <a:stretch/>
        </p:blipFill>
        <p:spPr>
          <a:xfrm>
            <a:off x="2749610" y="773413"/>
            <a:ext cx="6098742" cy="58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2290" t="26376" r="20668" b="17130"/>
          <a:stretch/>
        </p:blipFill>
        <p:spPr>
          <a:xfrm>
            <a:off x="179512" y="404664"/>
            <a:ext cx="8876623" cy="57436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1698" t="41783" r="20115" b="19185"/>
          <a:stretch/>
        </p:blipFill>
        <p:spPr>
          <a:xfrm>
            <a:off x="3203848" y="425143"/>
            <a:ext cx="5866218" cy="54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 flipH="1">
            <a:off x="191544" y="1844824"/>
            <a:ext cx="348008" cy="317009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x-none" sz="2000" b="1" smtClean="0">
                <a:solidFill>
                  <a:srgbClr val="FFFF00"/>
                </a:solidFill>
              </a:rPr>
              <a:t>RESULTADOS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2290" t="37674" r="19561" b="5833"/>
          <a:stretch/>
        </p:blipFill>
        <p:spPr>
          <a:xfrm>
            <a:off x="755576" y="476672"/>
            <a:ext cx="774544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2290" t="29457" r="20115" b="19185"/>
          <a:stretch/>
        </p:blipFill>
        <p:spPr>
          <a:xfrm>
            <a:off x="0" y="692696"/>
            <a:ext cx="9165179" cy="53285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1698" t="57190" r="20115" b="8914"/>
          <a:stretch/>
        </p:blipFill>
        <p:spPr>
          <a:xfrm>
            <a:off x="2987824" y="764704"/>
            <a:ext cx="59610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 flipH="1">
            <a:off x="191544" y="1844824"/>
            <a:ext cx="348008" cy="317009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x-none" sz="2000" b="1" dirty="0" smtClean="0">
                <a:solidFill>
                  <a:srgbClr val="FFFF00"/>
                </a:solidFill>
              </a:rPr>
              <a:t>RESULTADOS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1737" t="30484" r="19561" b="15077"/>
          <a:stretch/>
        </p:blipFill>
        <p:spPr>
          <a:xfrm>
            <a:off x="521890" y="188639"/>
            <a:ext cx="8608352" cy="66247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1737" t="36647" r="19561" b="13023"/>
          <a:stretch/>
        </p:blipFill>
        <p:spPr>
          <a:xfrm>
            <a:off x="-2712" y="701407"/>
            <a:ext cx="9146712" cy="56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49152" y="44624"/>
            <a:ext cx="2258952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x-none" sz="3200" b="1" smtClean="0">
                <a:solidFill>
                  <a:srgbClr val="FFFF00"/>
                </a:solidFill>
              </a:rPr>
              <a:t>DISCUSION</a:t>
            </a:r>
            <a:endParaRPr lang="es-ES" sz="3200" b="1" dirty="0">
              <a:solidFill>
                <a:srgbClr val="FFFF00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467544" y="960016"/>
            <a:ext cx="8456489" cy="1244848"/>
            <a:chOff x="564979" y="406400"/>
            <a:chExt cx="5475833" cy="81280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3" name="12 Rectángulo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5160" tIns="109220" rIns="109220" bIns="109220" numCol="1" spcCol="1270" anchor="ctr" anchorCtr="0">
              <a:noAutofit/>
            </a:bodyPr>
            <a:lstStyle/>
            <a:p>
              <a:pPr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b="1" dirty="0"/>
                <a:t>P</a:t>
              </a:r>
              <a:r>
                <a:rPr lang="es-VE" b="1" dirty="0" smtClean="0"/>
                <a:t>roporcionó </a:t>
              </a:r>
              <a:r>
                <a:rPr lang="es-VE" b="1" dirty="0"/>
                <a:t>una revisión exhaustiva de la literatura en todo el mundo y estimaciones cuantitativas de las asociaciones prospectivas entre la </a:t>
              </a:r>
              <a:r>
                <a:rPr lang="es-VE" b="1" dirty="0" err="1"/>
                <a:t>prehipertensión</a:t>
              </a:r>
              <a:r>
                <a:rPr lang="es-VE" b="1" dirty="0"/>
                <a:t> y las ECV entre los estudios basados en la población</a:t>
              </a:r>
              <a:endParaRPr lang="es-ES" b="1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35115" y="2616200"/>
            <a:ext cx="8456489" cy="1244848"/>
            <a:chOff x="564979" y="406400"/>
            <a:chExt cx="5475833" cy="81280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8" name="17 Rectángulo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5160" tIns="109220" rIns="109220" bIns="109220" numCol="1" spcCol="1270" anchor="ctr" anchorCtr="0">
              <a:noAutofit/>
            </a:bodyPr>
            <a:lstStyle/>
            <a:p>
              <a:pPr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2000" b="1" dirty="0" smtClean="0"/>
                <a:t>A </a:t>
              </a:r>
              <a:r>
                <a:rPr lang="es-VE" sz="2000" b="1" dirty="0"/>
                <a:t>partir de </a:t>
              </a:r>
              <a:r>
                <a:rPr lang="es-VE" sz="2000" b="1" dirty="0" smtClean="0"/>
                <a:t>estudios, </a:t>
              </a:r>
              <a:r>
                <a:rPr lang="es-VE" sz="2000" b="1" dirty="0" err="1" smtClean="0"/>
                <a:t>encontro</a:t>
              </a:r>
              <a:r>
                <a:rPr lang="es-VE" sz="2000" b="1" dirty="0" smtClean="0"/>
                <a:t> </a:t>
              </a:r>
              <a:r>
                <a:rPr lang="es-VE" sz="2000" b="1" dirty="0"/>
                <a:t>que la </a:t>
              </a:r>
              <a:r>
                <a:rPr lang="es-VE" sz="2000" b="1" dirty="0" err="1"/>
                <a:t>prehipertensión</a:t>
              </a:r>
              <a:r>
                <a:rPr lang="es-VE" sz="2000" b="1" dirty="0"/>
                <a:t> se asoció con un riesgo claramente incrementado de accidentes cerebrovasculares, infarto de miocardio y eventos cardiovasculares totales, incluso dentro del rango más </a:t>
              </a:r>
              <a:r>
                <a:rPr lang="es-VE" sz="2000" b="1" dirty="0" smtClean="0"/>
                <a:t>bajo.</a:t>
              </a:r>
              <a:endParaRPr lang="es-ES" sz="2000" b="1" dirty="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467544" y="4488408"/>
            <a:ext cx="8456489" cy="1244848"/>
            <a:chOff x="564979" y="406400"/>
            <a:chExt cx="5475833" cy="81280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9" name="28 Rectángulo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5160" tIns="109220" rIns="109220" bIns="109220" numCol="1" spcCol="1270" anchor="ctr" anchorCtr="0">
              <a:noAutofit/>
            </a:bodyPr>
            <a:lstStyle/>
            <a:p>
              <a:pPr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2000" b="1" dirty="0"/>
                <a:t>Los efectos de la </a:t>
              </a:r>
              <a:r>
                <a:rPr lang="es-VE" sz="2000" b="1" dirty="0" err="1"/>
                <a:t>prehipertensión</a:t>
              </a:r>
              <a:r>
                <a:rPr lang="es-VE" sz="2000" b="1" dirty="0"/>
                <a:t> en los resultados de ECV difieren en muchos factores, como el sexo, el grupo de edad y la calidad del estudio.</a:t>
              </a:r>
              <a:endParaRPr lang="es-E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955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07704" y="44624"/>
            <a:ext cx="5546711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x-none" sz="3200" b="1" smtClean="0">
                <a:solidFill>
                  <a:srgbClr val="FFFF00"/>
                </a:solidFill>
              </a:rPr>
              <a:t>LIMITACIONES DEL ESTUDIO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1268760"/>
            <a:ext cx="7992888" cy="12003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s-VE" b="1" dirty="0" smtClean="0"/>
              <a:t>Los </a:t>
            </a:r>
            <a:r>
              <a:rPr lang="es-VE" b="1" dirty="0"/>
              <a:t>estudios contribuyentes variaron en grado de confusión. Aunque solo incluimos estudios ajustados </a:t>
            </a:r>
            <a:r>
              <a:rPr lang="es-VE" b="1" dirty="0" err="1"/>
              <a:t>multivariables</a:t>
            </a:r>
            <a:r>
              <a:rPr lang="es-VE" b="1" dirty="0"/>
              <a:t> para minimizar los impactos, sigue existiendo la posibilidad de que la confusión y los sesgos residuales en los estudios causen una sobreestimación de las </a:t>
            </a:r>
            <a:r>
              <a:rPr lang="es-VE" b="1" dirty="0" smtClean="0"/>
              <a:t>asociaciones.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618710" y="2793702"/>
            <a:ext cx="7985738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s-VE" b="1" dirty="0" smtClean="0"/>
              <a:t>Debido </a:t>
            </a:r>
            <a:r>
              <a:rPr lang="es-VE" b="1" dirty="0"/>
              <a:t>al número limitado de estudios, agrupamos los resultados de los estudios que implican diferentes definiciones de ECV, lo que podría comprometer los </a:t>
            </a:r>
            <a:r>
              <a:rPr lang="es-VE" b="1" dirty="0" smtClean="0"/>
              <a:t>resultados.</a:t>
            </a:r>
            <a:endParaRPr lang="es-ES" b="1" dirty="0"/>
          </a:p>
        </p:txBody>
      </p:sp>
      <p:sp>
        <p:nvSpPr>
          <p:cNvPr id="9" name="8 Rectángulo"/>
          <p:cNvSpPr/>
          <p:nvPr/>
        </p:nvSpPr>
        <p:spPr>
          <a:xfrm>
            <a:off x="629816" y="4233862"/>
            <a:ext cx="7974632" cy="17543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s-VE" b="1" dirty="0" smtClean="0"/>
              <a:t>Aunque la </a:t>
            </a:r>
            <a:r>
              <a:rPr lang="es-VE" b="1" dirty="0"/>
              <a:t>búsqueda bibliográfica fue extensa, todavía había una posibilidad de omisiones. </a:t>
            </a:r>
            <a:r>
              <a:rPr lang="es-VE" b="1" dirty="0" smtClean="0"/>
              <a:t>La demora </a:t>
            </a:r>
            <a:r>
              <a:rPr lang="es-VE" b="1" dirty="0"/>
              <a:t>entre la búsqueda y la publicación era inevitable. </a:t>
            </a:r>
            <a:r>
              <a:rPr lang="es-VE" b="1" dirty="0" smtClean="0"/>
              <a:t>Tomando en cuenta que el </a:t>
            </a:r>
            <a:r>
              <a:rPr lang="es-VE" b="1" dirty="0"/>
              <a:t>metanálisis tiene varias limitaciones, probablemente represente la revisión más completa y la estimación más precisa para evaluar críticamente las pruebas que rodean la asociación entre la </a:t>
            </a:r>
            <a:r>
              <a:rPr lang="es-VE" b="1" dirty="0" err="1"/>
              <a:t>prehipertensión</a:t>
            </a:r>
            <a:r>
              <a:rPr lang="es-VE" b="1" dirty="0"/>
              <a:t> y los diferentes tipos de ECV.</a:t>
            </a:r>
            <a:endParaRPr lang="es-419" b="1" dirty="0" smtClean="0"/>
          </a:p>
        </p:txBody>
      </p:sp>
    </p:spTree>
    <p:extLst>
      <p:ext uri="{BB962C8B-B14F-4D97-AF65-F5344CB8AC3E}">
        <p14:creationId xmlns:p14="http://schemas.microsoft.com/office/powerpoint/2010/main" val="39955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ersonalizado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4168</TotalTime>
  <Words>454</Words>
  <Application>Microsoft Office PowerPoint</Application>
  <PresentationFormat>Presentación en pantalla (4:3)</PresentationFormat>
  <Paragraphs>47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Horizonte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Julianin</cp:lastModifiedBy>
  <cp:revision>585</cp:revision>
  <dcterms:created xsi:type="dcterms:W3CDTF">2016-09-11T16:51:10Z</dcterms:created>
  <dcterms:modified xsi:type="dcterms:W3CDTF">2018-02-05T19:12:00Z</dcterms:modified>
</cp:coreProperties>
</file>