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87" r:id="rId2"/>
    <p:sldId id="288" r:id="rId3"/>
    <p:sldId id="257" r:id="rId4"/>
    <p:sldId id="259" r:id="rId5"/>
    <p:sldId id="289" r:id="rId6"/>
    <p:sldId id="260" r:id="rId7"/>
    <p:sldId id="311" r:id="rId8"/>
    <p:sldId id="265" r:id="rId9"/>
    <p:sldId id="322" r:id="rId10"/>
    <p:sldId id="270" r:id="rId11"/>
    <p:sldId id="313"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66FFFF"/>
    <a:srgbClr val="000066"/>
    <a:srgbClr val="66CCFF"/>
    <a:srgbClr val="FFCCFF"/>
    <a:srgbClr val="FFFFCC"/>
    <a:srgbClr val="FFCC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80581" autoAdjust="0"/>
  </p:normalViewPr>
  <p:slideViewPr>
    <p:cSldViewPr>
      <p:cViewPr varScale="1">
        <p:scale>
          <a:sx n="59" d="100"/>
          <a:sy n="59" d="100"/>
        </p:scale>
        <p:origin x="1710" y="78"/>
      </p:cViewPr>
      <p:guideLst>
        <p:guide orient="horz" pos="2160"/>
        <p:guide pos="2880"/>
      </p:guideLst>
    </p:cSldViewPr>
  </p:slideViewPr>
  <p:outlineViewPr>
    <p:cViewPr>
      <p:scale>
        <a:sx n="33" d="100"/>
        <a:sy n="33" d="100"/>
      </p:scale>
      <p:origin x="0" y="237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560DE5-32E3-41B2-8379-A86363A05BF1}" type="doc">
      <dgm:prSet loTypeId="urn:microsoft.com/office/officeart/2008/layout/VerticalCurvedList" loCatId="list" qsTypeId="urn:microsoft.com/office/officeart/2005/8/quickstyle/3d3" qsCatId="3D" csTypeId="urn:microsoft.com/office/officeart/2005/8/colors/accent0_3" csCatId="mainScheme" phldr="1"/>
      <dgm:spPr/>
      <dgm:t>
        <a:bodyPr/>
        <a:lstStyle/>
        <a:p>
          <a:endParaRPr lang="es-ES"/>
        </a:p>
      </dgm:t>
    </dgm:pt>
    <dgm:pt modelId="{6FFFF1B4-3827-4925-A876-BF5415A471DD}">
      <dgm:prSet phldrT="[Texto]"/>
      <dgm:spPr>
        <a:ln>
          <a:noFill/>
        </a:ln>
        <a:effectLst/>
        <a:scene3d>
          <a:camera prst="orthographicFront">
            <a:rot lat="0" lon="0" rev="0"/>
          </a:camera>
          <a:lightRig rig="chilly" dir="t">
            <a:rot lat="0" lon="0" rev="18480000"/>
          </a:lightRig>
        </a:scene3d>
        <a:sp3d prstMaterial="clear">
          <a:bevelT h="63500"/>
        </a:sp3d>
      </dgm:spPr>
      <dgm:t>
        <a:bodyPr/>
        <a:lstStyle/>
        <a:p>
          <a:pPr algn="just"/>
          <a:r>
            <a:rPr lang="es-VE" b="1" dirty="0" smtClean="0"/>
            <a:t>Evaluar las asociaciones entre la </a:t>
          </a:r>
          <a:r>
            <a:rPr lang="es-VE" b="1" dirty="0" err="1" smtClean="0"/>
            <a:t>prehipertensión</a:t>
          </a:r>
          <a:r>
            <a:rPr lang="es-VE" b="1" dirty="0" smtClean="0"/>
            <a:t> basal y el accidente cerebrovascular, CHD, MI y los eventos cardiovasculares totales a un nivel prospectivo</a:t>
          </a:r>
          <a:r>
            <a:rPr lang="es-VE" dirty="0" smtClean="0"/>
            <a:t>.</a:t>
          </a:r>
          <a:endParaRPr lang="es-ES" dirty="0">
            <a:ln/>
          </a:endParaRPr>
        </a:p>
      </dgm:t>
    </dgm:pt>
    <dgm:pt modelId="{F8A4E1C8-A231-4575-8CA9-C9C0C05E8CD5}" type="parTrans" cxnId="{5CD5C779-ADF6-46CA-92AA-28014FD69BAA}">
      <dgm:prSet/>
      <dgm:spPr/>
      <dgm:t>
        <a:bodyPr/>
        <a:lstStyle/>
        <a:p>
          <a:endParaRPr lang="es-ES"/>
        </a:p>
      </dgm:t>
    </dgm:pt>
    <dgm:pt modelId="{1BF0D05F-A593-4E35-A8C8-095B1F506814}" type="sibTrans" cxnId="{5CD5C779-ADF6-46CA-92AA-28014FD69BAA}">
      <dgm:prSet/>
      <dgm:spPr/>
      <dgm:t>
        <a:bodyPr/>
        <a:lstStyle/>
        <a:p>
          <a:endParaRPr lang="es-ES"/>
        </a:p>
      </dgm:t>
    </dgm:pt>
    <dgm:pt modelId="{414FDE1D-F896-4DCB-953F-DDC74952B7A6}" type="pres">
      <dgm:prSet presAssocID="{4D560DE5-32E3-41B2-8379-A86363A05BF1}" presName="Name0" presStyleCnt="0">
        <dgm:presLayoutVars>
          <dgm:chMax val="7"/>
          <dgm:chPref val="7"/>
          <dgm:dir/>
        </dgm:presLayoutVars>
      </dgm:prSet>
      <dgm:spPr/>
      <dgm:t>
        <a:bodyPr/>
        <a:lstStyle/>
        <a:p>
          <a:endParaRPr lang="es-ES"/>
        </a:p>
      </dgm:t>
    </dgm:pt>
    <dgm:pt modelId="{B4934F59-553F-40E8-8C38-49E49F5D0E54}" type="pres">
      <dgm:prSet presAssocID="{4D560DE5-32E3-41B2-8379-A86363A05BF1}" presName="Name1" presStyleCnt="0"/>
      <dgm:spPr/>
    </dgm:pt>
    <dgm:pt modelId="{9E29F7D4-440F-4E05-A2A0-CB1890578575}" type="pres">
      <dgm:prSet presAssocID="{4D560DE5-32E3-41B2-8379-A86363A05BF1}" presName="cycle" presStyleCnt="0"/>
      <dgm:spPr/>
    </dgm:pt>
    <dgm:pt modelId="{21721AD2-06B3-4CAF-A0F2-DC1A33CB9C2D}" type="pres">
      <dgm:prSet presAssocID="{4D560DE5-32E3-41B2-8379-A86363A05BF1}" presName="srcNode" presStyleLbl="node1" presStyleIdx="0" presStyleCnt="1"/>
      <dgm:spPr/>
    </dgm:pt>
    <dgm:pt modelId="{ADC5D176-412C-4E24-9B49-71668DAB5A2D}" type="pres">
      <dgm:prSet presAssocID="{4D560DE5-32E3-41B2-8379-A86363A05BF1}" presName="conn" presStyleLbl="parChTrans1D2" presStyleIdx="0" presStyleCnt="1"/>
      <dgm:spPr/>
      <dgm:t>
        <a:bodyPr/>
        <a:lstStyle/>
        <a:p>
          <a:endParaRPr lang="es-ES"/>
        </a:p>
      </dgm:t>
    </dgm:pt>
    <dgm:pt modelId="{2E351A97-0C5C-4ACD-8898-DD2A10B3FF81}" type="pres">
      <dgm:prSet presAssocID="{4D560DE5-32E3-41B2-8379-A86363A05BF1}" presName="extraNode" presStyleLbl="node1" presStyleIdx="0" presStyleCnt="1"/>
      <dgm:spPr/>
    </dgm:pt>
    <dgm:pt modelId="{59957200-73CE-46C3-AAE9-DC4F7E30BBBC}" type="pres">
      <dgm:prSet presAssocID="{4D560DE5-32E3-41B2-8379-A86363A05BF1}" presName="dstNode" presStyleLbl="node1" presStyleIdx="0" presStyleCnt="1"/>
      <dgm:spPr/>
    </dgm:pt>
    <dgm:pt modelId="{188689AF-585E-4CD2-B23D-CC7DE6304A43}" type="pres">
      <dgm:prSet presAssocID="{6FFFF1B4-3827-4925-A876-BF5415A471DD}" presName="text_1" presStyleLbl="node1" presStyleIdx="0" presStyleCnt="1" custLinFactNeighborX="-2374" custLinFactNeighborY="-55000">
        <dgm:presLayoutVars>
          <dgm:bulletEnabled val="1"/>
        </dgm:presLayoutVars>
      </dgm:prSet>
      <dgm:spPr/>
      <dgm:t>
        <a:bodyPr/>
        <a:lstStyle/>
        <a:p>
          <a:endParaRPr lang="es-ES"/>
        </a:p>
      </dgm:t>
    </dgm:pt>
    <dgm:pt modelId="{DC56FFE2-DFE4-48D8-99B6-09627EB94140}" type="pres">
      <dgm:prSet presAssocID="{6FFFF1B4-3827-4925-A876-BF5415A471DD}" presName="accent_1" presStyleCnt="0"/>
      <dgm:spPr/>
    </dgm:pt>
    <dgm:pt modelId="{BEE6DBBF-5FE5-458D-8292-04EDD9557BDF}" type="pres">
      <dgm:prSet presAssocID="{6FFFF1B4-3827-4925-A876-BF5415A471DD}" presName="accentRepeatNode" presStyleLbl="solidFgAcc1" presStyleIdx="0" presStyleCnt="1" custScaleX="64062" custScaleY="62552" custLinFactNeighborX="2084" custLinFactNeighborY="-52724"/>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z="300000" prstMaterial="matte">
          <a:bevelT w="127000" h="63500"/>
        </a:sp3d>
      </dgm:spPr>
    </dgm:pt>
  </dgm:ptLst>
  <dgm:cxnLst>
    <dgm:cxn modelId="{BA82BDF0-088A-446A-8459-D55FA9C6AE94}" type="presOf" srcId="{4D560DE5-32E3-41B2-8379-A86363A05BF1}" destId="{414FDE1D-F896-4DCB-953F-DDC74952B7A6}" srcOrd="0" destOrd="0" presId="urn:microsoft.com/office/officeart/2008/layout/VerticalCurvedList"/>
    <dgm:cxn modelId="{6A75BBF3-2585-4CAE-A2A3-15DA1A779153}" type="presOf" srcId="{1BF0D05F-A593-4E35-A8C8-095B1F506814}" destId="{ADC5D176-412C-4E24-9B49-71668DAB5A2D}" srcOrd="0" destOrd="0" presId="urn:microsoft.com/office/officeart/2008/layout/VerticalCurvedList"/>
    <dgm:cxn modelId="{4BAA2481-4172-4EA9-92B9-98783D1E78F3}" type="presOf" srcId="{6FFFF1B4-3827-4925-A876-BF5415A471DD}" destId="{188689AF-585E-4CD2-B23D-CC7DE6304A43}" srcOrd="0" destOrd="0" presId="urn:microsoft.com/office/officeart/2008/layout/VerticalCurvedList"/>
    <dgm:cxn modelId="{5CD5C779-ADF6-46CA-92AA-28014FD69BAA}" srcId="{4D560DE5-32E3-41B2-8379-A86363A05BF1}" destId="{6FFFF1B4-3827-4925-A876-BF5415A471DD}" srcOrd="0" destOrd="0" parTransId="{F8A4E1C8-A231-4575-8CA9-C9C0C05E8CD5}" sibTransId="{1BF0D05F-A593-4E35-A8C8-095B1F506814}"/>
    <dgm:cxn modelId="{6838A1F0-C8E3-47AE-9FFE-C22B0F846EE2}" type="presParOf" srcId="{414FDE1D-F896-4DCB-953F-DDC74952B7A6}" destId="{B4934F59-553F-40E8-8C38-49E49F5D0E54}" srcOrd="0" destOrd="0" presId="urn:microsoft.com/office/officeart/2008/layout/VerticalCurvedList"/>
    <dgm:cxn modelId="{533AB403-410B-4293-B549-0EA6B1B9DDB9}" type="presParOf" srcId="{B4934F59-553F-40E8-8C38-49E49F5D0E54}" destId="{9E29F7D4-440F-4E05-A2A0-CB1890578575}" srcOrd="0" destOrd="0" presId="urn:microsoft.com/office/officeart/2008/layout/VerticalCurvedList"/>
    <dgm:cxn modelId="{4F902782-5FF7-420E-A8EB-2E85EA6D768E}" type="presParOf" srcId="{9E29F7D4-440F-4E05-A2A0-CB1890578575}" destId="{21721AD2-06B3-4CAF-A0F2-DC1A33CB9C2D}" srcOrd="0" destOrd="0" presId="urn:microsoft.com/office/officeart/2008/layout/VerticalCurvedList"/>
    <dgm:cxn modelId="{E430836E-36D4-4D8A-B13F-779DA1DBF82E}" type="presParOf" srcId="{9E29F7D4-440F-4E05-A2A0-CB1890578575}" destId="{ADC5D176-412C-4E24-9B49-71668DAB5A2D}" srcOrd="1" destOrd="0" presId="urn:microsoft.com/office/officeart/2008/layout/VerticalCurvedList"/>
    <dgm:cxn modelId="{47DC6083-F3DC-45CB-BD80-B01BBBF8CD21}" type="presParOf" srcId="{9E29F7D4-440F-4E05-A2A0-CB1890578575}" destId="{2E351A97-0C5C-4ACD-8898-DD2A10B3FF81}" srcOrd="2" destOrd="0" presId="urn:microsoft.com/office/officeart/2008/layout/VerticalCurvedList"/>
    <dgm:cxn modelId="{9FF8DC49-9943-43AF-9C4E-E0C551EA0988}" type="presParOf" srcId="{9E29F7D4-440F-4E05-A2A0-CB1890578575}" destId="{59957200-73CE-46C3-AAE9-DC4F7E30BBBC}" srcOrd="3" destOrd="0" presId="urn:microsoft.com/office/officeart/2008/layout/VerticalCurvedList"/>
    <dgm:cxn modelId="{EB30F217-D23E-48A4-BC10-A5955E73CC0D}" type="presParOf" srcId="{B4934F59-553F-40E8-8C38-49E49F5D0E54}" destId="{188689AF-585E-4CD2-B23D-CC7DE6304A43}" srcOrd="1" destOrd="0" presId="urn:microsoft.com/office/officeart/2008/layout/VerticalCurvedList"/>
    <dgm:cxn modelId="{7029F6FD-1912-43DB-8F92-8BD9009E64D0}" type="presParOf" srcId="{B4934F59-553F-40E8-8C38-49E49F5D0E54}" destId="{DC56FFE2-DFE4-48D8-99B6-09627EB94140}" srcOrd="2" destOrd="0" presId="urn:microsoft.com/office/officeart/2008/layout/VerticalCurvedList"/>
    <dgm:cxn modelId="{3398DBB9-C34E-4D97-B673-378E5EA0BA81}" type="presParOf" srcId="{DC56FFE2-DFE4-48D8-99B6-09627EB94140}" destId="{BEE6DBBF-5FE5-458D-8292-04EDD9557BD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C5D176-412C-4E24-9B49-71668DAB5A2D}">
      <dsp:nvSpPr>
        <dsp:cNvPr id="0" name=""/>
        <dsp:cNvSpPr/>
      </dsp:nvSpPr>
      <dsp:spPr>
        <a:xfrm>
          <a:off x="-4150601" y="-659902"/>
          <a:ext cx="5125051" cy="5125051"/>
        </a:xfrm>
        <a:prstGeom prst="blockArc">
          <a:avLst>
            <a:gd name="adj1" fmla="val 18900000"/>
            <a:gd name="adj2" fmla="val 2700000"/>
            <a:gd name="adj3" fmla="val 421"/>
          </a:avLst>
        </a:prstGeom>
        <a:noFill/>
        <a:ln w="10795"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88689AF-585E-4CD2-B23D-CC7DE6304A43}">
      <dsp:nvSpPr>
        <dsp:cNvPr id="0" name=""/>
        <dsp:cNvSpPr/>
      </dsp:nvSpPr>
      <dsp:spPr>
        <a:xfrm>
          <a:off x="761058" y="0"/>
          <a:ext cx="7710785" cy="1833917"/>
        </a:xfrm>
        <a:prstGeom prst="rect">
          <a:avLst/>
        </a:prstGeom>
        <a:solidFill>
          <a:schemeClr val="dk2">
            <a:hueOff val="0"/>
            <a:satOff val="0"/>
            <a:lumOff val="0"/>
            <a:alphaOff val="0"/>
          </a:schemeClr>
        </a:solidFill>
        <a:ln>
          <a:noFill/>
        </a:ln>
        <a:effectLst/>
        <a:scene3d>
          <a:camera prst="orthographicFront">
            <a:rot lat="0" lon="0" rev="0"/>
          </a:camera>
          <a:lightRig rig="chilly" dir="t">
            <a:rot lat="0" lon="0" rev="18480000"/>
          </a:lightRig>
        </a:scene3d>
        <a:sp3d prstMaterial="clear">
          <a:bevelT h="63500"/>
        </a:sp3d>
      </dsp:spPr>
      <dsp:style>
        <a:lnRef idx="0">
          <a:scrgbClr r="0" g="0" b="0"/>
        </a:lnRef>
        <a:fillRef idx="1">
          <a:scrgbClr r="0" g="0" b="0"/>
        </a:fillRef>
        <a:effectRef idx="2">
          <a:scrgbClr r="0" g="0" b="0"/>
        </a:effectRef>
        <a:fontRef idx="minor">
          <a:schemeClr val="lt1"/>
        </a:fontRef>
      </dsp:style>
      <dsp:txBody>
        <a:bodyPr spcFirstLastPara="0" vert="horz" wrap="square" lIns="1510207" tIns="63500" rIns="63500" bIns="63500" numCol="1" spcCol="1270" anchor="ctr" anchorCtr="0">
          <a:noAutofit/>
        </a:bodyPr>
        <a:lstStyle/>
        <a:p>
          <a:pPr lvl="0" algn="just" defTabSz="1111250">
            <a:lnSpc>
              <a:spcPct val="90000"/>
            </a:lnSpc>
            <a:spcBef>
              <a:spcPct val="0"/>
            </a:spcBef>
            <a:spcAft>
              <a:spcPct val="35000"/>
            </a:spcAft>
          </a:pPr>
          <a:r>
            <a:rPr lang="es-VE" sz="2500" b="1" kern="1200" dirty="0" smtClean="0"/>
            <a:t>Evaluar las asociaciones entre la </a:t>
          </a:r>
          <a:r>
            <a:rPr lang="es-VE" sz="2500" b="1" kern="1200" dirty="0" err="1" smtClean="0"/>
            <a:t>prehipertensión</a:t>
          </a:r>
          <a:r>
            <a:rPr lang="es-VE" sz="2500" b="1" kern="1200" dirty="0" smtClean="0"/>
            <a:t> basal y el accidente cerebrovascular, CHD, MI y los eventos cardiovasculares totales a un nivel prospectivo</a:t>
          </a:r>
          <a:r>
            <a:rPr lang="es-VE" sz="2500" kern="1200" dirty="0" smtClean="0"/>
            <a:t>.</a:t>
          </a:r>
          <a:endParaRPr lang="es-ES" sz="2500" kern="1200" dirty="0">
            <a:ln/>
          </a:endParaRPr>
        </a:p>
      </dsp:txBody>
      <dsp:txXfrm>
        <a:off x="761058" y="0"/>
        <a:ext cx="7710785" cy="1833917"/>
      </dsp:txXfrm>
    </dsp:sp>
    <dsp:sp modelId="{BEE6DBBF-5FE5-458D-8292-04EDD9557BDF}">
      <dsp:nvSpPr>
        <dsp:cNvPr id="0" name=""/>
        <dsp:cNvSpPr/>
      </dsp:nvSpPr>
      <dsp:spPr>
        <a:xfrm>
          <a:off x="257608" y="0"/>
          <a:ext cx="1468555" cy="1433940"/>
        </a:xfrm>
        <a:prstGeom prst="ellipse">
          <a:avLst/>
        </a:prstGeom>
        <a:solidFill>
          <a:schemeClr val="lt2">
            <a:hueOff val="0"/>
            <a:satOff val="0"/>
            <a:lumOff val="0"/>
            <a:alphaOff val="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z="300000" prstMaterial="matte">
          <a:bevelT w="127000" h="635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BEC2B-A2DF-4F68-99AE-9FD901709191}" type="datetimeFigureOut">
              <a:rPr lang="es-ES" smtClean="0"/>
              <a:pPr/>
              <a:t>05/02/2018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B840E9-C761-4C82-9AA1-EE3E43E0E20C}" type="slidenum">
              <a:rPr lang="es-ES" smtClean="0"/>
              <a:pPr/>
              <a:t>‹Nº›</a:t>
            </a:fld>
            <a:endParaRPr lang="es-ES"/>
          </a:p>
        </p:txBody>
      </p:sp>
    </p:spTree>
    <p:extLst>
      <p:ext uri="{BB962C8B-B14F-4D97-AF65-F5344CB8AC3E}">
        <p14:creationId xmlns:p14="http://schemas.microsoft.com/office/powerpoint/2010/main" val="1125043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CB840E9-C761-4C82-9AA1-EE3E43E0E20C}" type="slidenum">
              <a:rPr lang="es-ES" smtClean="0"/>
              <a:pPr/>
              <a:t>1</a:t>
            </a:fld>
            <a:endParaRPr lang="es-ES"/>
          </a:p>
        </p:txBody>
      </p:sp>
    </p:spTree>
    <p:extLst>
      <p:ext uri="{BB962C8B-B14F-4D97-AF65-F5344CB8AC3E}">
        <p14:creationId xmlns:p14="http://schemas.microsoft.com/office/powerpoint/2010/main" val="744831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p:txBody>
      </p:sp>
      <p:sp>
        <p:nvSpPr>
          <p:cNvPr id="4" name="3 Marcador de número de diapositiva"/>
          <p:cNvSpPr>
            <a:spLocks noGrp="1"/>
          </p:cNvSpPr>
          <p:nvPr>
            <p:ph type="sldNum" sz="quarter" idx="10"/>
          </p:nvPr>
        </p:nvSpPr>
        <p:spPr/>
        <p:txBody>
          <a:bodyPr/>
          <a:lstStyle/>
          <a:p>
            <a:fld id="{DCB840E9-C761-4C82-9AA1-EE3E43E0E20C}" type="slidenum">
              <a:rPr lang="es-ES" smtClean="0"/>
              <a:pPr/>
              <a:t>10</a:t>
            </a:fld>
            <a:endParaRPr lang="es-ES"/>
          </a:p>
        </p:txBody>
      </p:sp>
    </p:spTree>
    <p:extLst>
      <p:ext uri="{BB962C8B-B14F-4D97-AF65-F5344CB8AC3E}">
        <p14:creationId xmlns:p14="http://schemas.microsoft.com/office/powerpoint/2010/main" val="2016043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CB840E9-C761-4C82-9AA1-EE3E43E0E20C}" type="slidenum">
              <a:rPr lang="es-ES" smtClean="0"/>
              <a:pPr/>
              <a:t>11</a:t>
            </a:fld>
            <a:endParaRPr lang="es-ES"/>
          </a:p>
        </p:txBody>
      </p:sp>
    </p:spTree>
    <p:extLst>
      <p:ext uri="{BB962C8B-B14F-4D97-AF65-F5344CB8AC3E}">
        <p14:creationId xmlns:p14="http://schemas.microsoft.com/office/powerpoint/2010/main" val="3953191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p:txBody>
      </p:sp>
      <p:sp>
        <p:nvSpPr>
          <p:cNvPr id="4" name="3 Marcador de número de diapositiva"/>
          <p:cNvSpPr>
            <a:spLocks noGrp="1"/>
          </p:cNvSpPr>
          <p:nvPr>
            <p:ph type="sldNum" sz="quarter" idx="10"/>
          </p:nvPr>
        </p:nvSpPr>
        <p:spPr/>
        <p:txBody>
          <a:bodyPr/>
          <a:lstStyle/>
          <a:p>
            <a:fld id="{DCB840E9-C761-4C82-9AA1-EE3E43E0E20C}" type="slidenum">
              <a:rPr lang="es-ES" smtClean="0"/>
              <a:pPr/>
              <a:t>2</a:t>
            </a:fld>
            <a:endParaRPr lang="es-ES"/>
          </a:p>
        </p:txBody>
      </p:sp>
    </p:spTree>
    <p:extLst>
      <p:ext uri="{BB962C8B-B14F-4D97-AF65-F5344CB8AC3E}">
        <p14:creationId xmlns:p14="http://schemas.microsoft.com/office/powerpoint/2010/main" val="2016043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VE" sz="1200" kern="1200" dirty="0" smtClean="0">
                <a:solidFill>
                  <a:schemeClr val="tx1"/>
                </a:solidFill>
                <a:effectLst/>
                <a:latin typeface="+mn-lt"/>
                <a:ea typeface="+mn-ea"/>
                <a:cs typeface="+mn-cs"/>
              </a:rPr>
              <a:t>Un </a:t>
            </a:r>
            <a:r>
              <a:rPr lang="es-VE" sz="1200" kern="1200" dirty="0" err="1" smtClean="0">
                <a:solidFill>
                  <a:schemeClr val="tx1"/>
                </a:solidFill>
                <a:effectLst/>
                <a:latin typeface="+mn-lt"/>
                <a:ea typeface="+mn-ea"/>
                <a:cs typeface="+mn-cs"/>
              </a:rPr>
              <a:t>metaanálisis</a:t>
            </a:r>
            <a:r>
              <a:rPr lang="es-VE" sz="1200" kern="1200" dirty="0" smtClean="0">
                <a:solidFill>
                  <a:schemeClr val="tx1"/>
                </a:solidFill>
                <a:effectLst/>
                <a:latin typeface="+mn-lt"/>
                <a:ea typeface="+mn-ea"/>
                <a:cs typeface="+mn-cs"/>
              </a:rPr>
              <a:t> es una revisión sistemática que combina los resultados de estudios independientes y los analiza utilizando un método cuantitativo</a:t>
            </a:r>
            <a:endParaRPr lang="es-ES" dirty="0"/>
          </a:p>
        </p:txBody>
      </p:sp>
      <p:sp>
        <p:nvSpPr>
          <p:cNvPr id="4" name="3 Marcador de número de diapositiva"/>
          <p:cNvSpPr>
            <a:spLocks noGrp="1"/>
          </p:cNvSpPr>
          <p:nvPr>
            <p:ph type="sldNum" sz="quarter" idx="10"/>
          </p:nvPr>
        </p:nvSpPr>
        <p:spPr/>
        <p:txBody>
          <a:bodyPr/>
          <a:lstStyle/>
          <a:p>
            <a:fld id="{DCB840E9-C761-4C82-9AA1-EE3E43E0E20C}" type="slidenum">
              <a:rPr lang="es-ES" smtClean="0"/>
              <a:pPr/>
              <a:t>3</a:t>
            </a:fld>
            <a:endParaRPr lang="es-ES"/>
          </a:p>
        </p:txBody>
      </p:sp>
    </p:spTree>
    <p:extLst>
      <p:ext uri="{BB962C8B-B14F-4D97-AF65-F5344CB8AC3E}">
        <p14:creationId xmlns:p14="http://schemas.microsoft.com/office/powerpoint/2010/main" val="2016043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CB840E9-C761-4C82-9AA1-EE3E43E0E20C}" type="slidenum">
              <a:rPr lang="es-ES" smtClean="0"/>
              <a:pPr/>
              <a:t>4</a:t>
            </a:fld>
            <a:endParaRPr lang="es-ES"/>
          </a:p>
        </p:txBody>
      </p:sp>
    </p:spTree>
    <p:extLst>
      <p:ext uri="{BB962C8B-B14F-4D97-AF65-F5344CB8AC3E}">
        <p14:creationId xmlns:p14="http://schemas.microsoft.com/office/powerpoint/2010/main" val="2016043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VE" sz="1200" b="1" dirty="0" smtClean="0"/>
              <a:t>La carga de la enfermedad causada por la </a:t>
            </a:r>
            <a:r>
              <a:rPr lang="es-VE" sz="1200" b="1" dirty="0" err="1" smtClean="0"/>
              <a:t>prehipertensión</a:t>
            </a:r>
            <a:r>
              <a:rPr lang="es-VE" sz="1200" b="1" dirty="0" smtClean="0"/>
              <a:t> es impresionante </a:t>
            </a:r>
            <a:endParaRPr lang="es-ES" dirty="0"/>
          </a:p>
        </p:txBody>
      </p:sp>
      <p:sp>
        <p:nvSpPr>
          <p:cNvPr id="4" name="3 Marcador de número de diapositiva"/>
          <p:cNvSpPr>
            <a:spLocks noGrp="1"/>
          </p:cNvSpPr>
          <p:nvPr>
            <p:ph type="sldNum" sz="quarter" idx="10"/>
          </p:nvPr>
        </p:nvSpPr>
        <p:spPr/>
        <p:txBody>
          <a:bodyPr/>
          <a:lstStyle/>
          <a:p>
            <a:fld id="{DCB840E9-C761-4C82-9AA1-EE3E43E0E20C}" type="slidenum">
              <a:rPr lang="es-ES" smtClean="0"/>
              <a:pPr/>
              <a:t>5</a:t>
            </a:fld>
            <a:endParaRPr lang="es-ES"/>
          </a:p>
        </p:txBody>
      </p:sp>
    </p:spTree>
    <p:extLst>
      <p:ext uri="{BB962C8B-B14F-4D97-AF65-F5344CB8AC3E}">
        <p14:creationId xmlns:p14="http://schemas.microsoft.com/office/powerpoint/2010/main" val="2016043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b="1" dirty="0"/>
          </a:p>
        </p:txBody>
      </p:sp>
      <p:sp>
        <p:nvSpPr>
          <p:cNvPr id="4" name="3 Marcador de número de diapositiva"/>
          <p:cNvSpPr>
            <a:spLocks noGrp="1"/>
          </p:cNvSpPr>
          <p:nvPr>
            <p:ph type="sldNum" sz="quarter" idx="10"/>
          </p:nvPr>
        </p:nvSpPr>
        <p:spPr/>
        <p:txBody>
          <a:bodyPr/>
          <a:lstStyle/>
          <a:p>
            <a:fld id="{DCB840E9-C761-4C82-9AA1-EE3E43E0E20C}" type="slidenum">
              <a:rPr lang="es-ES" smtClean="0"/>
              <a:pPr/>
              <a:t>6</a:t>
            </a:fld>
            <a:endParaRPr lang="es-ES"/>
          </a:p>
        </p:txBody>
      </p:sp>
    </p:spTree>
    <p:extLst>
      <p:ext uri="{BB962C8B-B14F-4D97-AF65-F5344CB8AC3E}">
        <p14:creationId xmlns:p14="http://schemas.microsoft.com/office/powerpoint/2010/main" val="2016043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VE" dirty="0"/>
          </a:p>
        </p:txBody>
      </p:sp>
      <p:sp>
        <p:nvSpPr>
          <p:cNvPr id="4" name="Marcador de número de diapositiva 3"/>
          <p:cNvSpPr>
            <a:spLocks noGrp="1"/>
          </p:cNvSpPr>
          <p:nvPr>
            <p:ph type="sldNum" sz="quarter" idx="10"/>
          </p:nvPr>
        </p:nvSpPr>
        <p:spPr/>
        <p:txBody>
          <a:bodyPr/>
          <a:lstStyle/>
          <a:p>
            <a:fld id="{DCB840E9-C761-4C82-9AA1-EE3E43E0E20C}" type="slidenum">
              <a:rPr lang="es-ES" smtClean="0"/>
              <a:pPr/>
              <a:t>7</a:t>
            </a:fld>
            <a:endParaRPr lang="es-ES"/>
          </a:p>
        </p:txBody>
      </p:sp>
    </p:spTree>
    <p:extLst>
      <p:ext uri="{BB962C8B-B14F-4D97-AF65-F5344CB8AC3E}">
        <p14:creationId xmlns:p14="http://schemas.microsoft.com/office/powerpoint/2010/main" val="3478574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CB840E9-C761-4C82-9AA1-EE3E43E0E20C}" type="slidenum">
              <a:rPr lang="es-ES" smtClean="0"/>
              <a:pPr/>
              <a:t>8</a:t>
            </a:fld>
            <a:endParaRPr lang="es-ES"/>
          </a:p>
        </p:txBody>
      </p:sp>
    </p:spTree>
    <p:extLst>
      <p:ext uri="{BB962C8B-B14F-4D97-AF65-F5344CB8AC3E}">
        <p14:creationId xmlns:p14="http://schemas.microsoft.com/office/powerpoint/2010/main" val="2016043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p:txBody>
      </p:sp>
      <p:sp>
        <p:nvSpPr>
          <p:cNvPr id="4" name="3 Marcador de número de diapositiva"/>
          <p:cNvSpPr>
            <a:spLocks noGrp="1"/>
          </p:cNvSpPr>
          <p:nvPr>
            <p:ph type="sldNum" sz="quarter" idx="10"/>
          </p:nvPr>
        </p:nvSpPr>
        <p:spPr/>
        <p:txBody>
          <a:bodyPr/>
          <a:lstStyle/>
          <a:p>
            <a:fld id="{DCB840E9-C761-4C82-9AA1-EE3E43E0E20C}" type="slidenum">
              <a:rPr lang="es-ES" smtClean="0"/>
              <a:pPr/>
              <a:t>9</a:t>
            </a:fld>
            <a:endParaRPr lang="es-ES"/>
          </a:p>
        </p:txBody>
      </p:sp>
    </p:spTree>
    <p:extLst>
      <p:ext uri="{BB962C8B-B14F-4D97-AF65-F5344CB8AC3E}">
        <p14:creationId xmlns:p14="http://schemas.microsoft.com/office/powerpoint/2010/main" val="17358747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FE9E5DC-0421-4246-95ED-1DB850567DF5}" type="datetimeFigureOut">
              <a:rPr lang="es-ES" smtClean="0"/>
              <a:pPr/>
              <a:t>05/02/2018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831BB6A-E4C1-4AD3-A049-4EF78314F7AE}" type="slidenum">
              <a:rPr lang="es-ES" smtClean="0"/>
              <a:pPr/>
              <a:t>‹Nº›</a:t>
            </a:fld>
            <a:endParaRPr lang="es-E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FE9E5DC-0421-4246-95ED-1DB850567DF5}" type="datetimeFigureOut">
              <a:rPr lang="es-ES" smtClean="0"/>
              <a:pPr/>
              <a:t>05/02/2018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831BB6A-E4C1-4AD3-A049-4EF78314F7A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FE9E5DC-0421-4246-95ED-1DB850567DF5}" type="datetimeFigureOut">
              <a:rPr lang="es-ES" smtClean="0"/>
              <a:pPr/>
              <a:t>05/02/2018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831BB6A-E4C1-4AD3-A049-4EF78314F7A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4" name="Date Placeholder 3"/>
          <p:cNvSpPr>
            <a:spLocks noGrp="1"/>
          </p:cNvSpPr>
          <p:nvPr>
            <p:ph type="dt" sz="half" idx="10"/>
          </p:nvPr>
        </p:nvSpPr>
        <p:spPr/>
        <p:txBody>
          <a:bodyPr/>
          <a:lstStyle/>
          <a:p>
            <a:fld id="{FFE9E5DC-0421-4246-95ED-1DB850567DF5}" type="datetimeFigureOut">
              <a:rPr lang="es-ES" smtClean="0"/>
              <a:pPr/>
              <a:t>05/02/2018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831BB6A-E4C1-4AD3-A049-4EF78314F7AE}" type="slidenum">
              <a:rPr lang="es-ES" smtClean="0"/>
              <a:pPr/>
              <a:t>‹Nº›</a:t>
            </a:fld>
            <a:endParaRPr lang="es-ES"/>
          </a:p>
        </p:txBody>
      </p:sp>
      <p:sp>
        <p:nvSpPr>
          <p:cNvPr id="8" name="Content Placeholder 7"/>
          <p:cNvSpPr>
            <a:spLocks noGrp="1"/>
          </p:cNvSpPr>
          <p:nvPr>
            <p:ph sz="quarter" idx="13"/>
          </p:nvPr>
        </p:nvSpPr>
        <p:spPr>
          <a:xfrm>
            <a:off x="609600" y="1600200"/>
            <a:ext cx="79248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FE9E5DC-0421-4246-95ED-1DB850567DF5}" type="datetimeFigureOut">
              <a:rPr lang="es-ES" smtClean="0"/>
              <a:pPr/>
              <a:t>05/02/2018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831BB6A-E4C1-4AD3-A049-4EF78314F7A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FFE9E5DC-0421-4246-95ED-1DB850567DF5}" type="datetimeFigureOut">
              <a:rPr lang="es-ES" smtClean="0"/>
              <a:pPr/>
              <a:t>05/02/2018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831BB6A-E4C1-4AD3-A049-4EF78314F7A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FFE9E5DC-0421-4246-95ED-1DB850567DF5}" type="datetimeFigureOut">
              <a:rPr lang="es-ES" smtClean="0"/>
              <a:pPr/>
              <a:t>05/02/2018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831BB6A-E4C1-4AD3-A049-4EF78314F7A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FE9E5DC-0421-4246-95ED-1DB850567DF5}" type="datetimeFigureOut">
              <a:rPr lang="es-ES" smtClean="0"/>
              <a:pPr/>
              <a:t>05/02/2018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831BB6A-E4C1-4AD3-A049-4EF78314F7A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9E5DC-0421-4246-95ED-1DB850567DF5}" type="datetimeFigureOut">
              <a:rPr lang="es-ES" smtClean="0"/>
              <a:pPr/>
              <a:t>05/02/2018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831BB6A-E4C1-4AD3-A049-4EF78314F7A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FE9E5DC-0421-4246-95ED-1DB850567DF5}" type="datetimeFigureOut">
              <a:rPr lang="es-ES" smtClean="0"/>
              <a:pPr/>
              <a:t>05/02/2018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831BB6A-E4C1-4AD3-A049-4EF78314F7A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FE9E5DC-0421-4246-95ED-1DB850567DF5}" type="datetimeFigureOut">
              <a:rPr lang="es-ES" smtClean="0"/>
              <a:pPr/>
              <a:t>05/02/2018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831BB6A-E4C1-4AD3-A049-4EF78314F7A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horzBrick">
          <a:fgClr>
            <a:schemeClr val="accent3">
              <a:lumMod val="50000"/>
            </a:schemeClr>
          </a:fgClr>
          <a:bgClr>
            <a:schemeClr val="bg1"/>
          </a:bgClr>
        </a:pattFill>
        <a:effectLst/>
      </p:bgPr>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FE9E5DC-0421-4246-95ED-1DB850567DF5}" type="datetimeFigureOut">
              <a:rPr lang="es-ES" smtClean="0"/>
              <a:pPr/>
              <a:t>05/02/2018</a:t>
            </a:fld>
            <a:endParaRPr lang="es-E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s-E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831BB6A-E4C1-4AD3-A049-4EF78314F7AE}"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AutoShape 4" descr="Resultado de imagen para Evidencia cientific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7" name="Rectangle 1"/>
          <p:cNvSpPr>
            <a:spLocks noChangeArrowheads="1"/>
          </p:cNvSpPr>
          <p:nvPr/>
        </p:nvSpPr>
        <p:spPr bwMode="auto">
          <a:xfrm>
            <a:off x="1353287" y="398274"/>
            <a:ext cx="6461385" cy="144655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es-VE" sz="2200" b="1" dirty="0" smtClean="0">
                <a:solidFill>
                  <a:srgbClr val="FFFFFF"/>
                </a:solidFill>
                <a:latin typeface="Cambria" pitchFamily="18" charset="0"/>
                <a:ea typeface="Cambria Math" pitchFamily="18" charset="0"/>
                <a:cs typeface="Times New Roman" pitchFamily="18" charset="0"/>
              </a:rPr>
              <a:t>UNIVERSIDAD </a:t>
            </a:r>
            <a:r>
              <a:rPr lang="es-VE" sz="2200" b="1" dirty="0">
                <a:solidFill>
                  <a:srgbClr val="FFFFFF"/>
                </a:solidFill>
                <a:latin typeface="Cambria" pitchFamily="18" charset="0"/>
                <a:ea typeface="Cambria Math" pitchFamily="18" charset="0"/>
                <a:cs typeface="Times New Roman" pitchFamily="18" charset="0"/>
              </a:rPr>
              <a:t>CENTROCCIDENTAL </a:t>
            </a:r>
          </a:p>
          <a:p>
            <a:pPr algn="ctr" eaLnBrk="0" fontAlgn="base" hangingPunct="0">
              <a:spcBef>
                <a:spcPct val="0"/>
              </a:spcBef>
              <a:spcAft>
                <a:spcPct val="0"/>
              </a:spcAft>
            </a:pPr>
            <a:r>
              <a:rPr lang="es-VE" sz="2200" b="1" dirty="0">
                <a:solidFill>
                  <a:srgbClr val="FFFFFF"/>
                </a:solidFill>
                <a:latin typeface="Cambria" pitchFamily="18" charset="0"/>
                <a:ea typeface="Cambria Math" pitchFamily="18" charset="0"/>
                <a:cs typeface="Times New Roman" pitchFamily="18" charset="0"/>
              </a:rPr>
              <a:t>“LISANDRO ALVARADO</a:t>
            </a:r>
            <a:r>
              <a:rPr lang="es-VE" sz="2200" b="1" dirty="0" smtClean="0">
                <a:solidFill>
                  <a:srgbClr val="FFFFFF"/>
                </a:solidFill>
                <a:latin typeface="Cambria" pitchFamily="18" charset="0"/>
                <a:ea typeface="Cambria Math" pitchFamily="18" charset="0"/>
                <a:cs typeface="Times New Roman" pitchFamily="18" charset="0"/>
              </a:rPr>
              <a:t>”</a:t>
            </a:r>
            <a:endParaRPr lang="x-none" sz="2200" b="1" dirty="0" smtClean="0">
              <a:solidFill>
                <a:srgbClr val="FFFFFF"/>
              </a:solidFill>
              <a:latin typeface="Cambria" pitchFamily="18" charset="0"/>
              <a:ea typeface="Cambria Math" pitchFamily="18" charset="0"/>
              <a:cs typeface="Times New Roman" pitchFamily="18" charset="0"/>
            </a:endParaRPr>
          </a:p>
          <a:p>
            <a:pPr algn="ctr" eaLnBrk="0" fontAlgn="base" hangingPunct="0">
              <a:spcBef>
                <a:spcPct val="0"/>
              </a:spcBef>
              <a:spcAft>
                <a:spcPct val="0"/>
              </a:spcAft>
            </a:pPr>
            <a:r>
              <a:rPr lang="x-none" sz="2200" b="1" dirty="0" smtClean="0">
                <a:solidFill>
                  <a:srgbClr val="FFFFFF"/>
                </a:solidFill>
                <a:latin typeface="Cambria" pitchFamily="18" charset="0"/>
                <a:ea typeface="Cambria Math" pitchFamily="18" charset="0"/>
                <a:cs typeface="Times New Roman" pitchFamily="18" charset="0"/>
              </a:rPr>
              <a:t>CENTRO CARDIOVASCULAR CENTROOC</a:t>
            </a:r>
            <a:r>
              <a:rPr lang="es-VE" sz="2200" b="1" dirty="0">
                <a:solidFill>
                  <a:srgbClr val="FFFFFF"/>
                </a:solidFill>
                <a:latin typeface="Cambria" pitchFamily="18" charset="0"/>
                <a:ea typeface="Cambria Math" pitchFamily="18" charset="0"/>
                <a:cs typeface="Times New Roman" pitchFamily="18" charset="0"/>
              </a:rPr>
              <a:t>C</a:t>
            </a:r>
            <a:r>
              <a:rPr lang="x-none" sz="2200" b="1" dirty="0" smtClean="0">
                <a:solidFill>
                  <a:srgbClr val="FFFFFF"/>
                </a:solidFill>
                <a:latin typeface="Cambria" pitchFamily="18" charset="0"/>
                <a:ea typeface="Cambria Math" pitchFamily="18" charset="0"/>
                <a:cs typeface="Times New Roman" pitchFamily="18" charset="0"/>
              </a:rPr>
              <a:t>IDENTAL</a:t>
            </a:r>
          </a:p>
          <a:p>
            <a:pPr algn="ctr" eaLnBrk="0" fontAlgn="base" hangingPunct="0">
              <a:spcBef>
                <a:spcPct val="0"/>
              </a:spcBef>
              <a:spcAft>
                <a:spcPct val="0"/>
              </a:spcAft>
            </a:pPr>
            <a:r>
              <a:rPr lang="x-none" sz="2200" b="1" dirty="0" smtClean="0">
                <a:solidFill>
                  <a:srgbClr val="FFFFFF"/>
                </a:solidFill>
                <a:latin typeface="Cambria" pitchFamily="18" charset="0"/>
                <a:ea typeface="Cambria Math" pitchFamily="18" charset="0"/>
                <a:cs typeface="Times New Roman" pitchFamily="18" charset="0"/>
              </a:rPr>
              <a:t>ASCARDIO</a:t>
            </a:r>
            <a:endParaRPr lang="es-VE" sz="2200" b="1" dirty="0">
              <a:solidFill>
                <a:srgbClr val="FFFFFF"/>
              </a:solidFill>
              <a:latin typeface="Cambria" pitchFamily="18" charset="0"/>
              <a:ea typeface="Cambria Math" pitchFamily="18" charset="0"/>
              <a:cs typeface="Times New Roman" pitchFamily="18" charset="0"/>
            </a:endParaRPr>
          </a:p>
        </p:txBody>
      </p:sp>
      <p:sp>
        <p:nvSpPr>
          <p:cNvPr id="3" name="2 CuadroTexto"/>
          <p:cNvSpPr txBox="1"/>
          <p:nvPr/>
        </p:nvSpPr>
        <p:spPr>
          <a:xfrm>
            <a:off x="2339752" y="4174048"/>
            <a:ext cx="4693208" cy="163121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pPr algn="ctr"/>
            <a:r>
              <a:rPr lang="x-none" sz="2000" b="1" dirty="0" smtClean="0">
                <a:solidFill>
                  <a:srgbClr val="FFFF00"/>
                </a:solidFill>
              </a:rPr>
              <a:t>GRUPO </a:t>
            </a:r>
            <a:r>
              <a:rPr lang="es-VE" sz="2000" b="1" dirty="0" smtClean="0">
                <a:solidFill>
                  <a:srgbClr val="FFFF00"/>
                </a:solidFill>
              </a:rPr>
              <a:t>3</a:t>
            </a:r>
            <a:endParaRPr lang="x-none" sz="2000" b="1" dirty="0" smtClean="0">
              <a:solidFill>
                <a:srgbClr val="FFFF00"/>
              </a:solidFill>
            </a:endParaRPr>
          </a:p>
          <a:p>
            <a:r>
              <a:rPr lang="x-none" sz="2000" b="1" dirty="0" smtClean="0">
                <a:solidFill>
                  <a:srgbClr val="FFFF00"/>
                </a:solidFill>
              </a:rPr>
              <a:t>Dr</a:t>
            </a:r>
            <a:r>
              <a:rPr lang="es-VE" sz="2000" b="1" dirty="0" smtClean="0">
                <a:solidFill>
                  <a:srgbClr val="FFFF00"/>
                </a:solidFill>
              </a:rPr>
              <a:t>a. </a:t>
            </a:r>
            <a:r>
              <a:rPr lang="es-VE" sz="2000" b="1" dirty="0" err="1" smtClean="0">
                <a:solidFill>
                  <a:srgbClr val="FFFF00"/>
                </a:solidFill>
              </a:rPr>
              <a:t>Yulianir</a:t>
            </a:r>
            <a:r>
              <a:rPr lang="es-VE" sz="2000" b="1" dirty="0" smtClean="0">
                <a:solidFill>
                  <a:srgbClr val="FFFF00"/>
                </a:solidFill>
              </a:rPr>
              <a:t> Calderón</a:t>
            </a:r>
            <a:r>
              <a:rPr lang="x-none" sz="2000" b="1" dirty="0" smtClean="0">
                <a:solidFill>
                  <a:srgbClr val="FFFF00"/>
                </a:solidFill>
              </a:rPr>
              <a:t> (R</a:t>
            </a:r>
            <a:r>
              <a:rPr lang="es-VE" sz="2000" b="1" dirty="0">
                <a:solidFill>
                  <a:srgbClr val="FFFF00"/>
                </a:solidFill>
              </a:rPr>
              <a:t>3</a:t>
            </a:r>
            <a:r>
              <a:rPr lang="x-none" sz="2000" b="1" dirty="0" smtClean="0">
                <a:solidFill>
                  <a:srgbClr val="FFFF00"/>
                </a:solidFill>
              </a:rPr>
              <a:t>)</a:t>
            </a:r>
            <a:endParaRPr lang="x-none" sz="2000" b="1" dirty="0" smtClean="0">
              <a:solidFill>
                <a:srgbClr val="00B0F0"/>
              </a:solidFill>
            </a:endParaRPr>
          </a:p>
          <a:p>
            <a:r>
              <a:rPr lang="x-none" sz="2000" b="1" dirty="0" smtClean="0"/>
              <a:t>Dra. </a:t>
            </a:r>
            <a:r>
              <a:rPr lang="es-ES" sz="2000" b="1" dirty="0" err="1" smtClean="0"/>
              <a:t>Antonella</a:t>
            </a:r>
            <a:r>
              <a:rPr lang="es-ES" sz="2000" b="1" dirty="0" smtClean="0"/>
              <a:t> Ferrer</a:t>
            </a:r>
            <a:r>
              <a:rPr lang="x-none" sz="2000" b="1" dirty="0" smtClean="0"/>
              <a:t> (R</a:t>
            </a:r>
            <a:r>
              <a:rPr lang="es-VE" sz="2000" b="1" dirty="0" smtClean="0"/>
              <a:t>2</a:t>
            </a:r>
            <a:r>
              <a:rPr lang="x-none" sz="2000" b="1" dirty="0" smtClean="0"/>
              <a:t>)</a:t>
            </a:r>
          </a:p>
          <a:p>
            <a:r>
              <a:rPr lang="x-none" sz="2000" b="1" dirty="0" smtClean="0"/>
              <a:t>Dr</a:t>
            </a:r>
            <a:r>
              <a:rPr lang="es-VE" sz="2000" b="1" dirty="0" smtClean="0"/>
              <a:t>. </a:t>
            </a:r>
            <a:r>
              <a:rPr lang="es-VE" sz="2000" b="1" dirty="0" err="1" smtClean="0"/>
              <a:t>Hector</a:t>
            </a:r>
            <a:r>
              <a:rPr lang="es-VE" sz="2000" b="1" dirty="0" smtClean="0"/>
              <a:t> Monasterios</a:t>
            </a:r>
            <a:r>
              <a:rPr lang="x-none" sz="2000" b="1" dirty="0" smtClean="0"/>
              <a:t> (R</a:t>
            </a:r>
            <a:r>
              <a:rPr lang="es-VE" sz="2000" b="1" dirty="0" smtClean="0"/>
              <a:t>2 RELATOR </a:t>
            </a:r>
            <a:r>
              <a:rPr lang="x-none" sz="2000" b="1" dirty="0" smtClean="0"/>
              <a:t>)</a:t>
            </a:r>
            <a:endParaRPr lang="es-VE" sz="2000" b="1" dirty="0" smtClean="0"/>
          </a:p>
          <a:p>
            <a:r>
              <a:rPr lang="es-VE" sz="2000" b="1" dirty="0" smtClean="0"/>
              <a:t>Dra. Sandra Monsalve (R1)</a:t>
            </a:r>
            <a:endParaRPr lang="x-none" sz="2000" b="1" dirty="0"/>
          </a:p>
        </p:txBody>
      </p:sp>
      <p:sp>
        <p:nvSpPr>
          <p:cNvPr id="8" name="7 Rectángulo"/>
          <p:cNvSpPr/>
          <p:nvPr/>
        </p:nvSpPr>
        <p:spPr>
          <a:xfrm>
            <a:off x="1821211" y="2721114"/>
            <a:ext cx="5873723"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x-none" sz="4000" b="1" cap="none" spc="50" dirty="0" smtClean="0">
                <a:ln w="11430">
                  <a:solidFill>
                    <a:srgbClr val="FFFF00"/>
                  </a:solidFill>
                </a:ln>
                <a:solidFill>
                  <a:srgbClr val="FFC000"/>
                </a:solidFill>
                <a:effectLst>
                  <a:outerShdw blurRad="76200" dist="50800" dir="5400000" algn="tl" rotWithShape="0">
                    <a:srgbClr val="000000">
                      <a:alpha val="65000"/>
                    </a:srgbClr>
                  </a:outerShdw>
                </a:effectLst>
              </a:rPr>
              <a:t>EVIDENCIA CIENTIFICA</a:t>
            </a:r>
          </a:p>
        </p:txBody>
      </p:sp>
      <p:sp>
        <p:nvSpPr>
          <p:cNvPr id="9" name="8 CuadroTexto"/>
          <p:cNvSpPr txBox="1"/>
          <p:nvPr/>
        </p:nvSpPr>
        <p:spPr>
          <a:xfrm>
            <a:off x="3543464" y="6309320"/>
            <a:ext cx="1834926" cy="400110"/>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VE" sz="2000" b="1" dirty="0" smtClean="0">
                <a:solidFill>
                  <a:srgbClr val="FFFF00"/>
                </a:solidFill>
              </a:rPr>
              <a:t>Febrero </a:t>
            </a:r>
            <a:r>
              <a:rPr lang="x-none" sz="2000" b="1" dirty="0" smtClean="0">
                <a:solidFill>
                  <a:srgbClr val="FFFF00"/>
                </a:solidFill>
              </a:rPr>
              <a:t> 201</a:t>
            </a:r>
            <a:r>
              <a:rPr lang="es-VE" sz="2000" b="1" dirty="0" smtClean="0">
                <a:solidFill>
                  <a:srgbClr val="FFFF00"/>
                </a:solidFill>
              </a:rPr>
              <a:t>8</a:t>
            </a:r>
            <a:endParaRPr lang="es-ES" sz="2000" b="1" dirty="0">
              <a:solidFill>
                <a:srgbClr val="FFFF00"/>
              </a:solidFill>
            </a:endParaRPr>
          </a:p>
        </p:txBody>
      </p:sp>
    </p:spTree>
    <p:extLst>
      <p:ext uri="{BB962C8B-B14F-4D97-AF65-F5344CB8AC3E}">
        <p14:creationId xmlns:p14="http://schemas.microsoft.com/office/powerpoint/2010/main" val="19096563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4 Rectángulo"/>
          <p:cNvSpPr/>
          <p:nvPr/>
        </p:nvSpPr>
        <p:spPr>
          <a:xfrm>
            <a:off x="214283" y="980728"/>
            <a:ext cx="4143403" cy="40011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dk1"/>
          </a:fillRef>
          <a:effectRef idx="1">
            <a:schemeClr val="dk1"/>
          </a:effectRef>
          <a:fontRef idx="minor">
            <a:schemeClr val="lt1"/>
          </a:fontRef>
        </p:style>
        <p:txBody>
          <a:bodyPr wrap="square">
            <a:spAutoFit/>
          </a:bodyPr>
          <a:lstStyle/>
          <a:p>
            <a:r>
              <a:rPr lang="es-VE" sz="2000" b="1" dirty="0" smtClean="0"/>
              <a:t> ANÁLISIS ESTADISTICOS</a:t>
            </a:r>
            <a:r>
              <a:rPr lang="x-none" sz="2000" b="1" dirty="0" smtClean="0"/>
              <a:t>. </a:t>
            </a:r>
            <a:endParaRPr lang="es-ES" sz="2000" b="1" dirty="0"/>
          </a:p>
        </p:txBody>
      </p:sp>
      <p:sp>
        <p:nvSpPr>
          <p:cNvPr id="6" name="5 CuadroTexto"/>
          <p:cNvSpPr txBox="1"/>
          <p:nvPr/>
        </p:nvSpPr>
        <p:spPr>
          <a:xfrm>
            <a:off x="3419872" y="44624"/>
            <a:ext cx="2090252" cy="584775"/>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x-none" sz="3200" b="1" dirty="0" smtClean="0">
                <a:solidFill>
                  <a:srgbClr val="FFFF00"/>
                </a:solidFill>
              </a:rPr>
              <a:t>METODOS</a:t>
            </a:r>
            <a:endParaRPr lang="es-ES" sz="3200" b="1" dirty="0">
              <a:solidFill>
                <a:srgbClr val="FFFF00"/>
              </a:solidFill>
            </a:endParaRPr>
          </a:p>
        </p:txBody>
      </p:sp>
      <p:grpSp>
        <p:nvGrpSpPr>
          <p:cNvPr id="15" name="Diagram group"/>
          <p:cNvGrpSpPr/>
          <p:nvPr/>
        </p:nvGrpSpPr>
        <p:grpSpPr>
          <a:xfrm>
            <a:off x="467544" y="4549868"/>
            <a:ext cx="8280920" cy="1039372"/>
            <a:chOff x="332421" y="176784"/>
            <a:chExt cx="7951572" cy="1039372"/>
          </a:xfrm>
          <a:scene3d>
            <a:camera prst="orthographicFront">
              <a:rot lat="0" lon="0" rev="0"/>
            </a:camera>
            <a:lightRig rig="chilly" dir="t">
              <a:rot lat="0" lon="0" rev="18480000"/>
            </a:lightRig>
          </a:scene3d>
        </p:grpSpPr>
        <p:grpSp>
          <p:nvGrpSpPr>
            <p:cNvPr id="16" name="15 Grupo"/>
            <p:cNvGrpSpPr/>
            <p:nvPr/>
          </p:nvGrpSpPr>
          <p:grpSpPr>
            <a:xfrm>
              <a:off x="594128" y="176784"/>
              <a:ext cx="7689865" cy="1039372"/>
              <a:chOff x="594128" y="176784"/>
              <a:chExt cx="7689865" cy="1039372"/>
            </a:xfrm>
            <a:scene3d>
              <a:camera prst="orthographicFront">
                <a:rot lat="0" lon="0" rev="0"/>
              </a:camera>
              <a:lightRig rig="chilly" dir="t">
                <a:rot lat="0" lon="0" rev="18480000"/>
              </a:lightRig>
            </a:scene3d>
          </p:grpSpPr>
          <p:sp>
            <p:nvSpPr>
              <p:cNvPr id="18" name="17 Rectángulo"/>
              <p:cNvSpPr/>
              <p:nvPr/>
            </p:nvSpPr>
            <p:spPr>
              <a:xfrm>
                <a:off x="594128" y="405245"/>
                <a:ext cx="7689865" cy="810911"/>
              </a:xfrm>
              <a:prstGeom prst="rect">
                <a:avLst/>
              </a:prstGeom>
              <a:ln>
                <a:noFill/>
              </a:ln>
              <a:effectLst/>
              <a:sp3d prstMaterial="clear">
                <a:bevelT h="63500"/>
              </a:sp3d>
            </p:spPr>
            <p:style>
              <a:lnRef idx="2">
                <a:scrgbClr r="0" g="0" b="0"/>
              </a:lnRef>
              <a:fillRef idx="1">
                <a:schemeClr val="dk2">
                  <a:hueOff val="0"/>
                  <a:satOff val="0"/>
                  <a:lumOff val="0"/>
                  <a:alphaOff val="0"/>
                </a:schemeClr>
              </a:fillRef>
              <a:effectRef idx="0">
                <a:scrgbClr r="0" g="0" b="0"/>
              </a:effectRef>
              <a:fontRef idx="minor">
                <a:schemeClr val="lt1"/>
              </a:fontRef>
            </p:style>
          </p:sp>
          <p:sp>
            <p:nvSpPr>
              <p:cNvPr id="19" name="18 Rectángulo"/>
              <p:cNvSpPr/>
              <p:nvPr/>
            </p:nvSpPr>
            <p:spPr>
              <a:xfrm>
                <a:off x="594128" y="176784"/>
                <a:ext cx="7689865" cy="8109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43661" tIns="43180" rIns="43180" bIns="43180" numCol="1" spcCol="1270" anchor="ctr" anchorCtr="0">
                <a:noAutofit/>
              </a:bodyPr>
              <a:lstStyle/>
              <a:p>
                <a:pPr algn="just" defTabSz="755650">
                  <a:lnSpc>
                    <a:spcPct val="90000"/>
                  </a:lnSpc>
                  <a:spcBef>
                    <a:spcPct val="0"/>
                  </a:spcBef>
                  <a:spcAft>
                    <a:spcPct val="35000"/>
                  </a:spcAft>
                </a:pPr>
                <a:r>
                  <a:rPr lang="es-VE" b="1" dirty="0"/>
                  <a:t>La estadística I2 de 0-40% indica heterogeneidad sin importancia, 30-60% </a:t>
                </a:r>
                <a:r>
                  <a:rPr lang="es-VE" b="1" dirty="0" smtClean="0"/>
                  <a:t>heterogeneidad </a:t>
                </a:r>
                <a:r>
                  <a:rPr lang="es-VE" b="1" dirty="0"/>
                  <a:t>moderada, </a:t>
                </a:r>
                <a:r>
                  <a:rPr lang="es-VE" b="1" dirty="0" smtClean="0"/>
                  <a:t>50-90% heterogeneidad </a:t>
                </a:r>
                <a:r>
                  <a:rPr lang="es-VE" b="1" dirty="0"/>
                  <a:t>sustancial y 75-100% </a:t>
                </a:r>
                <a:r>
                  <a:rPr lang="es-VE" b="1" dirty="0" smtClean="0"/>
                  <a:t>heterogeneidad </a:t>
                </a:r>
                <a:r>
                  <a:rPr lang="es-VE" b="1" dirty="0"/>
                  <a:t>considerable.</a:t>
                </a:r>
                <a:endParaRPr lang="es-ES" b="1" dirty="0"/>
              </a:p>
            </p:txBody>
          </p:sp>
        </p:grpSp>
        <p:sp>
          <p:nvSpPr>
            <p:cNvPr id="17" name="16 Elipse"/>
            <p:cNvSpPr/>
            <p:nvPr/>
          </p:nvSpPr>
          <p:spPr>
            <a:xfrm>
              <a:off x="332421" y="550981"/>
              <a:ext cx="523413" cy="519439"/>
            </a:xfrm>
            <a:prstGeom prst="ellipse">
              <a:avLst/>
            </a:prstGeom>
            <a:ln>
              <a:noFill/>
            </a:ln>
            <a:effectLst>
              <a:outerShdw blurRad="44450" dist="27940" dir="5400000" algn="ctr">
                <a:srgbClr val="000000">
                  <a:alpha val="32000"/>
                </a:srgbClr>
              </a:outerShdw>
            </a:effectLst>
            <a:sp3d>
              <a:bevelT w="190500" h="38100"/>
            </a:sp3d>
          </p:spPr>
          <p:style>
            <a:lnRef idx="2">
              <a:scrgbClr r="0" g="0" b="0"/>
            </a:lnRef>
            <a:fillRef idx="1">
              <a:schemeClr val="lt2">
                <a:hueOff val="0"/>
                <a:satOff val="0"/>
                <a:lumOff val="0"/>
                <a:alphaOff val="0"/>
              </a:schemeClr>
            </a:fillRef>
            <a:effectRef idx="0">
              <a:scrgbClr r="0" g="0" b="0"/>
            </a:effectRef>
            <a:fontRef idx="minor">
              <a:schemeClr val="dk1">
                <a:hueOff val="0"/>
                <a:satOff val="0"/>
                <a:lumOff val="0"/>
                <a:alphaOff val="0"/>
              </a:schemeClr>
            </a:fontRef>
          </p:style>
        </p:sp>
      </p:grpSp>
      <p:sp>
        <p:nvSpPr>
          <p:cNvPr id="24" name="12 Rectángulo"/>
          <p:cNvSpPr/>
          <p:nvPr/>
        </p:nvSpPr>
        <p:spPr>
          <a:xfrm>
            <a:off x="674442" y="2169375"/>
            <a:ext cx="8107693" cy="810911"/>
          </a:xfrm>
          <a:prstGeom prst="rect">
            <a:avLst/>
          </a:prstGeom>
          <a:scene3d>
            <a:camera prst="orthographicFront">
              <a:rot lat="0" lon="0" rev="0"/>
            </a:camera>
            <a:lightRig rig="chilly" dir="t">
              <a:rot lat="0" lon="0" rev="1848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43661" tIns="43180" rIns="43180" bIns="43180" numCol="1" spcCol="1270" anchor="ctr" anchorCtr="0">
            <a:noAutofit/>
          </a:bodyPr>
          <a:lstStyle/>
          <a:p>
            <a:pPr algn="just" defTabSz="755650">
              <a:lnSpc>
                <a:spcPct val="90000"/>
              </a:lnSpc>
              <a:spcBef>
                <a:spcPct val="0"/>
              </a:spcBef>
              <a:spcAft>
                <a:spcPct val="35000"/>
              </a:spcAft>
            </a:pPr>
            <a:r>
              <a:rPr lang="es-VE" b="1" dirty="0"/>
              <a:t>Si existió heterogeneidad estadísticamente significativa (P &lt;0.1 e I2&gt; 50%), elegimos un modelo de efectos aleatorios, de lo contrario, se utilizó un modelo de efectos fijos.</a:t>
            </a:r>
            <a:endParaRPr lang="es-ES" b="1" kern="1200" dirty="0"/>
          </a:p>
        </p:txBody>
      </p:sp>
      <p:sp>
        <p:nvSpPr>
          <p:cNvPr id="28" name="16 Elipse"/>
          <p:cNvSpPr/>
          <p:nvPr/>
        </p:nvSpPr>
        <p:spPr>
          <a:xfrm>
            <a:off x="462393" y="4935286"/>
            <a:ext cx="545092" cy="519439"/>
          </a:xfrm>
          <a:prstGeom prst="ellipse">
            <a:avLst/>
          </a:prstGeom>
          <a:ln>
            <a:noFill/>
          </a:ln>
          <a:effectLst>
            <a:outerShdw blurRad="44450" dist="27940" dir="5400000" algn="ctr">
              <a:srgbClr val="000000">
                <a:alpha val="32000"/>
              </a:srgbClr>
            </a:outerShdw>
          </a:effectLst>
          <a:scene3d>
            <a:camera prst="orthographicFront">
              <a:rot lat="0" lon="0" rev="0"/>
            </a:camera>
            <a:lightRig rig="chilly" dir="t">
              <a:rot lat="0" lon="0" rev="18480000"/>
            </a:lightRig>
          </a:scene3d>
          <a:sp3d>
            <a:bevelT w="190500" h="38100"/>
          </a:sp3d>
        </p:spPr>
        <p:style>
          <a:lnRef idx="2">
            <a:scrgbClr r="0" g="0" b="0"/>
          </a:lnRef>
          <a:fillRef idx="1">
            <a:schemeClr val="lt2">
              <a:hueOff val="0"/>
              <a:satOff val="0"/>
              <a:lumOff val="0"/>
              <a:alphaOff val="0"/>
            </a:schemeClr>
          </a:fillRef>
          <a:effectRef idx="0">
            <a:scrgbClr r="0" g="0" b="0"/>
          </a:effectRef>
          <a:fontRef idx="minor">
            <a:schemeClr val="dk1">
              <a:hueOff val="0"/>
              <a:satOff val="0"/>
              <a:lumOff val="0"/>
              <a:alphaOff val="0"/>
            </a:schemeClr>
          </a:fontRef>
        </p:style>
      </p:sp>
      <p:sp>
        <p:nvSpPr>
          <p:cNvPr id="32" name="12 Rectángulo"/>
          <p:cNvSpPr/>
          <p:nvPr/>
        </p:nvSpPr>
        <p:spPr>
          <a:xfrm>
            <a:off x="788694" y="3338169"/>
            <a:ext cx="8107693" cy="810911"/>
          </a:xfrm>
          <a:prstGeom prst="rect">
            <a:avLst/>
          </a:prstGeom>
          <a:scene3d>
            <a:camera prst="orthographicFront">
              <a:rot lat="0" lon="0" rev="0"/>
            </a:camera>
            <a:lightRig rig="chilly" dir="t">
              <a:rot lat="0" lon="0" rev="18480000"/>
            </a:lightRig>
          </a:scene3d>
          <a:sp3d/>
        </p:spPr>
        <p:style>
          <a:lnRef idx="0">
            <a:scrgbClr r="0" g="0" b="0"/>
          </a:lnRef>
          <a:fillRef idx="0">
            <a:scrgbClr r="0" g="0" b="0"/>
          </a:fillRef>
          <a:effectRef idx="0">
            <a:scrgbClr r="0" g="0" b="0"/>
          </a:effectRef>
          <a:fontRef idx="minor">
            <a:schemeClr val="lt1"/>
          </a:fontRef>
        </p:style>
        <p:txBody>
          <a:bodyPr spcFirstLastPara="0" vert="horz" wrap="square" lIns="643661" tIns="43180" rIns="43180" bIns="43180" numCol="1" spcCol="1270" anchor="ctr" anchorCtr="0">
            <a:noAutofit/>
          </a:bodyPr>
          <a:lstStyle/>
          <a:p>
            <a:pPr algn="just" defTabSz="755650">
              <a:lnSpc>
                <a:spcPct val="90000"/>
              </a:lnSpc>
              <a:spcBef>
                <a:spcPct val="0"/>
              </a:spcBef>
              <a:spcAft>
                <a:spcPct val="35000"/>
              </a:spcAft>
            </a:pPr>
            <a:r>
              <a:rPr lang="es-VE" b="1" dirty="0"/>
              <a:t>La heterogeneidad entre estudios fue probada por Q-</a:t>
            </a:r>
            <a:r>
              <a:rPr lang="es-VE" b="1" dirty="0" err="1"/>
              <a:t>statistic</a:t>
            </a:r>
            <a:r>
              <a:rPr lang="es-VE" b="1" dirty="0"/>
              <a:t> y cuantificada por la estadística I2.</a:t>
            </a:r>
            <a:endParaRPr lang="es-ES" b="1" kern="1200" dirty="0"/>
          </a:p>
        </p:txBody>
      </p:sp>
      <p:sp>
        <p:nvSpPr>
          <p:cNvPr id="36" name="10 Elipse"/>
          <p:cNvSpPr/>
          <p:nvPr/>
        </p:nvSpPr>
        <p:spPr>
          <a:xfrm>
            <a:off x="637965" y="2252013"/>
            <a:ext cx="551853" cy="519439"/>
          </a:xfrm>
          <a:prstGeom prst="ellipse">
            <a:avLst/>
          </a:prstGeom>
          <a:ln>
            <a:noFill/>
          </a:ln>
          <a:effectLst>
            <a:outerShdw blurRad="44450" dist="27940" dir="5400000" algn="ctr">
              <a:srgbClr val="000000">
                <a:alpha val="32000"/>
              </a:srgbClr>
            </a:outerShdw>
          </a:effectLst>
          <a:scene3d>
            <a:camera prst="orthographicFront">
              <a:rot lat="0" lon="0" rev="0"/>
            </a:camera>
            <a:lightRig rig="chilly" dir="t">
              <a:rot lat="0" lon="0" rev="18480000"/>
            </a:lightRig>
          </a:scene3d>
          <a:sp3d>
            <a:bevelT w="190500" h="38100"/>
          </a:sp3d>
        </p:spPr>
        <p:style>
          <a:lnRef idx="2">
            <a:scrgbClr r="0" g="0" b="0"/>
          </a:lnRef>
          <a:fillRef idx="1">
            <a:schemeClr val="lt2">
              <a:hueOff val="0"/>
              <a:satOff val="0"/>
              <a:lumOff val="0"/>
              <a:alphaOff val="0"/>
            </a:schemeClr>
          </a:fillRef>
          <a:effectRef idx="0">
            <a:scrgbClr r="0" g="0" b="0"/>
          </a:effectRef>
          <a:fontRef idx="minor">
            <a:schemeClr val="dk1">
              <a:hueOff val="0"/>
              <a:satOff val="0"/>
              <a:lumOff val="0"/>
              <a:alphaOff val="0"/>
            </a:schemeClr>
          </a:fontRef>
        </p:style>
      </p:sp>
      <p:sp>
        <p:nvSpPr>
          <p:cNvPr id="38" name="10 Elipse"/>
          <p:cNvSpPr/>
          <p:nvPr/>
        </p:nvSpPr>
        <p:spPr>
          <a:xfrm>
            <a:off x="565812" y="3533649"/>
            <a:ext cx="551853" cy="519439"/>
          </a:xfrm>
          <a:prstGeom prst="ellipse">
            <a:avLst/>
          </a:prstGeom>
          <a:ln>
            <a:noFill/>
          </a:ln>
          <a:effectLst>
            <a:outerShdw blurRad="44450" dist="27940" dir="5400000" algn="ctr">
              <a:srgbClr val="000000">
                <a:alpha val="32000"/>
              </a:srgbClr>
            </a:outerShdw>
          </a:effectLst>
          <a:scene3d>
            <a:camera prst="orthographicFront">
              <a:rot lat="0" lon="0" rev="0"/>
            </a:camera>
            <a:lightRig rig="chilly" dir="t">
              <a:rot lat="0" lon="0" rev="18480000"/>
            </a:lightRig>
          </a:scene3d>
          <a:sp3d>
            <a:bevelT w="190500" h="38100"/>
          </a:sp3d>
        </p:spPr>
        <p:style>
          <a:lnRef idx="2">
            <a:scrgbClr r="0" g="0" b="0"/>
          </a:lnRef>
          <a:fillRef idx="1">
            <a:schemeClr val="lt2">
              <a:hueOff val="0"/>
              <a:satOff val="0"/>
              <a:lumOff val="0"/>
              <a:alphaOff val="0"/>
            </a:schemeClr>
          </a:fillRef>
          <a:effectRef idx="0">
            <a:scrgbClr r="0" g="0" b="0"/>
          </a:effectRef>
          <a:fontRef idx="minor">
            <a:schemeClr val="dk1">
              <a:hueOff val="0"/>
              <a:satOff val="0"/>
              <a:lumOff val="0"/>
              <a:alphaOff val="0"/>
            </a:schemeClr>
          </a:fontRef>
        </p:style>
      </p:sp>
    </p:spTree>
    <p:extLst>
      <p:ext uri="{BB962C8B-B14F-4D97-AF65-F5344CB8AC3E}">
        <p14:creationId xmlns:p14="http://schemas.microsoft.com/office/powerpoint/2010/main" val="12549693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3 CuadroTexto"/>
          <p:cNvSpPr txBox="1"/>
          <p:nvPr/>
        </p:nvSpPr>
        <p:spPr>
          <a:xfrm>
            <a:off x="3419872" y="44624"/>
            <a:ext cx="2090252" cy="584775"/>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x-none" sz="3200" b="1" dirty="0" smtClean="0">
                <a:solidFill>
                  <a:srgbClr val="FFFF00"/>
                </a:solidFill>
              </a:rPr>
              <a:t>METODOS</a:t>
            </a:r>
            <a:endParaRPr lang="es-ES" sz="3200" b="1" dirty="0">
              <a:solidFill>
                <a:srgbClr val="FFFF00"/>
              </a:solidFill>
            </a:endParaRPr>
          </a:p>
        </p:txBody>
      </p:sp>
      <p:sp>
        <p:nvSpPr>
          <p:cNvPr id="6" name="5 Rectángulo"/>
          <p:cNvSpPr/>
          <p:nvPr/>
        </p:nvSpPr>
        <p:spPr>
          <a:xfrm>
            <a:off x="479824" y="980728"/>
            <a:ext cx="4884264" cy="40011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dk1"/>
          </a:fillRef>
          <a:effectRef idx="1">
            <a:schemeClr val="dk1"/>
          </a:effectRef>
          <a:fontRef idx="minor">
            <a:schemeClr val="lt1"/>
          </a:fontRef>
        </p:style>
        <p:txBody>
          <a:bodyPr wrap="square">
            <a:spAutoFit/>
          </a:bodyPr>
          <a:lstStyle/>
          <a:p>
            <a:r>
              <a:rPr lang="es-VE" sz="2000" b="1" dirty="0" smtClean="0"/>
              <a:t>PREHIPERTENSION Y RANGOS</a:t>
            </a:r>
            <a:r>
              <a:rPr lang="x-none" sz="2000" b="1" dirty="0" smtClean="0"/>
              <a:t> </a:t>
            </a:r>
            <a:endParaRPr lang="es-ES" sz="2000" b="1" dirty="0"/>
          </a:p>
        </p:txBody>
      </p:sp>
      <p:sp>
        <p:nvSpPr>
          <p:cNvPr id="7" name="6 Rectángulo"/>
          <p:cNvSpPr/>
          <p:nvPr/>
        </p:nvSpPr>
        <p:spPr>
          <a:xfrm>
            <a:off x="251521" y="1549241"/>
            <a:ext cx="8568952" cy="2308324"/>
          </a:xfrm>
          <a:prstGeom prst="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a:spAutoFit/>
          </a:bodyPr>
          <a:lstStyle/>
          <a:p>
            <a:pPr algn="just"/>
            <a:r>
              <a:rPr lang="es-VE" b="1" dirty="0" smtClean="0">
                <a:solidFill>
                  <a:schemeClr val="tx1"/>
                </a:solidFill>
              </a:rPr>
              <a:t>PREHIPERTENSION</a:t>
            </a:r>
          </a:p>
          <a:p>
            <a:pPr marL="285750" indent="-285750" algn="just">
              <a:buFont typeface="Wingdings" panose="05000000000000000000" pitchFamily="2" charset="2"/>
              <a:buChar char="q"/>
            </a:pPr>
            <a:r>
              <a:rPr lang="es-VE" b="1" dirty="0">
                <a:solidFill>
                  <a:schemeClr val="tx1"/>
                </a:solidFill>
              </a:rPr>
              <a:t> P</a:t>
            </a:r>
            <a:r>
              <a:rPr lang="es-VE" b="1" dirty="0" smtClean="0">
                <a:solidFill>
                  <a:schemeClr val="tx1"/>
                </a:solidFill>
              </a:rPr>
              <a:t>resión </a:t>
            </a:r>
            <a:r>
              <a:rPr lang="es-VE" b="1" dirty="0">
                <a:solidFill>
                  <a:schemeClr val="tx1"/>
                </a:solidFill>
              </a:rPr>
              <a:t>arterial sistólica (PAS) a 120-139 mmHg o la presión arterial diastólica (PAD) a 80-89 </a:t>
            </a:r>
            <a:r>
              <a:rPr lang="es-VE" b="1" dirty="0" smtClean="0">
                <a:solidFill>
                  <a:schemeClr val="tx1"/>
                </a:solidFill>
              </a:rPr>
              <a:t>mmHg.</a:t>
            </a:r>
          </a:p>
          <a:p>
            <a:pPr algn="just"/>
            <a:r>
              <a:rPr lang="es-VE" b="1" dirty="0" smtClean="0">
                <a:solidFill>
                  <a:schemeClr val="tx1"/>
                </a:solidFill>
              </a:rPr>
              <a:t>RANGOS</a:t>
            </a:r>
          </a:p>
          <a:p>
            <a:pPr marL="285750" indent="-285750" algn="just">
              <a:buFont typeface="Wingdings" panose="05000000000000000000" pitchFamily="2" charset="2"/>
              <a:buChar char="q"/>
            </a:pPr>
            <a:r>
              <a:rPr lang="es-VE" b="1" dirty="0" smtClean="0">
                <a:solidFill>
                  <a:schemeClr val="tx1"/>
                </a:solidFill>
              </a:rPr>
              <a:t>Rango </a:t>
            </a:r>
            <a:r>
              <a:rPr lang="es-VE" b="1" dirty="0">
                <a:solidFill>
                  <a:schemeClr val="tx1"/>
                </a:solidFill>
              </a:rPr>
              <a:t>bajo: PAS de 120-129 mmHg o PAD de 80-84 </a:t>
            </a:r>
            <a:r>
              <a:rPr lang="es-VE" b="1" dirty="0" smtClean="0">
                <a:solidFill>
                  <a:schemeClr val="tx1"/>
                </a:solidFill>
              </a:rPr>
              <a:t>mmHg. </a:t>
            </a:r>
          </a:p>
          <a:p>
            <a:pPr marL="285750" indent="-285750" algn="just">
              <a:buFont typeface="Wingdings" panose="05000000000000000000" pitchFamily="2" charset="2"/>
              <a:buChar char="q"/>
            </a:pPr>
            <a:r>
              <a:rPr lang="es-VE" b="1" dirty="0">
                <a:solidFill>
                  <a:schemeClr val="tx1"/>
                </a:solidFill>
              </a:rPr>
              <a:t>R</a:t>
            </a:r>
            <a:r>
              <a:rPr lang="es-VE" b="1" dirty="0" smtClean="0">
                <a:solidFill>
                  <a:schemeClr val="tx1"/>
                </a:solidFill>
              </a:rPr>
              <a:t>ango </a:t>
            </a:r>
            <a:r>
              <a:rPr lang="es-VE" b="1" dirty="0">
                <a:solidFill>
                  <a:schemeClr val="tx1"/>
                </a:solidFill>
              </a:rPr>
              <a:t>alto: PAS de 130-139 mmHg o PAD de 85-89 </a:t>
            </a:r>
            <a:r>
              <a:rPr lang="es-VE" b="1" dirty="0" smtClean="0">
                <a:solidFill>
                  <a:schemeClr val="tx1"/>
                </a:solidFill>
              </a:rPr>
              <a:t>mmHg.</a:t>
            </a:r>
          </a:p>
          <a:p>
            <a:pPr algn="just"/>
            <a:r>
              <a:rPr lang="es-VE" b="1" dirty="0" smtClean="0">
                <a:solidFill>
                  <a:schemeClr val="tx1"/>
                </a:solidFill>
              </a:rPr>
              <a:t>PRESION ARTERIAL NORMAL </a:t>
            </a:r>
            <a:endParaRPr lang="es-VE" b="1" dirty="0">
              <a:solidFill>
                <a:schemeClr val="tx1"/>
              </a:solidFill>
            </a:endParaRPr>
          </a:p>
          <a:p>
            <a:pPr marL="285750" indent="-285750" algn="just">
              <a:buFont typeface="Wingdings" panose="05000000000000000000" pitchFamily="2" charset="2"/>
              <a:buChar char="q"/>
            </a:pPr>
            <a:r>
              <a:rPr lang="es-VE" b="1" dirty="0">
                <a:solidFill>
                  <a:schemeClr val="tx1"/>
                </a:solidFill>
              </a:rPr>
              <a:t>SBP &lt;120 mmHg y DBP &lt;80 </a:t>
            </a:r>
            <a:r>
              <a:rPr lang="es-VE" b="1" dirty="0" smtClean="0">
                <a:solidFill>
                  <a:schemeClr val="tx1"/>
                </a:solidFill>
              </a:rPr>
              <a:t>mmHg</a:t>
            </a:r>
          </a:p>
        </p:txBody>
      </p:sp>
      <p:sp>
        <p:nvSpPr>
          <p:cNvPr id="16" name="6 Rectángulo"/>
          <p:cNvSpPr/>
          <p:nvPr/>
        </p:nvSpPr>
        <p:spPr>
          <a:xfrm>
            <a:off x="233311" y="4002724"/>
            <a:ext cx="8568952" cy="1200329"/>
          </a:xfrm>
          <a:prstGeom prst="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a:spAutoFit/>
          </a:bodyPr>
          <a:lstStyle/>
          <a:p>
            <a:pPr algn="just"/>
            <a:r>
              <a:rPr lang="es-VE" b="1" dirty="0" smtClean="0">
                <a:solidFill>
                  <a:schemeClr val="tx1"/>
                </a:solidFill>
              </a:rPr>
              <a:t>RESULTADOS A EVALUAR:</a:t>
            </a:r>
          </a:p>
          <a:p>
            <a:pPr marL="285750" indent="-285750" algn="just">
              <a:buFont typeface="Wingdings" panose="05000000000000000000" pitchFamily="2" charset="2"/>
              <a:buChar char="ü"/>
            </a:pPr>
            <a:r>
              <a:rPr lang="es-VE" b="1" dirty="0" smtClean="0">
                <a:solidFill>
                  <a:schemeClr val="tx1"/>
                </a:solidFill>
              </a:rPr>
              <a:t>Riesgo </a:t>
            </a:r>
            <a:r>
              <a:rPr lang="es-VE" b="1" dirty="0">
                <a:solidFill>
                  <a:schemeClr val="tx1"/>
                </a:solidFill>
              </a:rPr>
              <a:t>relativo de accidente cerebrovascular </a:t>
            </a:r>
            <a:r>
              <a:rPr lang="es-VE" b="1" dirty="0" smtClean="0">
                <a:solidFill>
                  <a:schemeClr val="tx1"/>
                </a:solidFill>
              </a:rPr>
              <a:t>incidental </a:t>
            </a:r>
            <a:r>
              <a:rPr lang="es-VE" b="1" dirty="0">
                <a:solidFill>
                  <a:schemeClr val="tx1"/>
                </a:solidFill>
              </a:rPr>
              <a:t>o no mortal, enfermedad coronaria, infarto de miocardio y ECV total en todo el rango </a:t>
            </a:r>
            <a:r>
              <a:rPr lang="es-VE" b="1" dirty="0" err="1">
                <a:solidFill>
                  <a:schemeClr val="tx1"/>
                </a:solidFill>
              </a:rPr>
              <a:t>prehipertensivo</a:t>
            </a:r>
            <a:r>
              <a:rPr lang="es-VE" b="1" dirty="0">
                <a:solidFill>
                  <a:schemeClr val="tx1"/>
                </a:solidFill>
              </a:rPr>
              <a:t> o en </a:t>
            </a:r>
            <a:r>
              <a:rPr lang="es-VE" b="1" dirty="0" err="1">
                <a:solidFill>
                  <a:schemeClr val="tx1"/>
                </a:solidFill>
              </a:rPr>
              <a:t>prehipertensión</a:t>
            </a:r>
            <a:r>
              <a:rPr lang="es-VE" b="1" dirty="0">
                <a:solidFill>
                  <a:schemeClr val="tx1"/>
                </a:solidFill>
              </a:rPr>
              <a:t> de bajo rango y alto </a:t>
            </a:r>
            <a:r>
              <a:rPr lang="es-VE" b="1" dirty="0" smtClean="0">
                <a:solidFill>
                  <a:schemeClr val="tx1"/>
                </a:solidFill>
              </a:rPr>
              <a:t>rango</a:t>
            </a:r>
            <a:r>
              <a:rPr lang="es-VE" b="1" dirty="0">
                <a:solidFill>
                  <a:schemeClr val="tx1"/>
                </a:solidFill>
              </a:rPr>
              <a:t>.</a:t>
            </a:r>
            <a:endParaRPr lang="es-VE" b="1" dirty="0" smtClean="0">
              <a:solidFill>
                <a:schemeClr val="tx1"/>
              </a:solidFill>
            </a:endParaRPr>
          </a:p>
        </p:txBody>
      </p:sp>
    </p:spTree>
    <p:extLst>
      <p:ext uri="{BB962C8B-B14F-4D97-AF65-F5344CB8AC3E}">
        <p14:creationId xmlns:p14="http://schemas.microsoft.com/office/powerpoint/2010/main" val="31243857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3 Rectángulo"/>
          <p:cNvSpPr/>
          <p:nvPr/>
        </p:nvSpPr>
        <p:spPr>
          <a:xfrm>
            <a:off x="103341" y="1621158"/>
            <a:ext cx="9040659" cy="36625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VE" sz="2800" b="1" spc="50" dirty="0" smtClean="0">
                <a:ln w="11430">
                  <a:solidFill>
                    <a:srgbClr val="FFFF00"/>
                  </a:solidFill>
                </a:ln>
                <a:solidFill>
                  <a:srgbClr val="FFC000"/>
                </a:solidFill>
              </a:rPr>
              <a:t>¿Existe diferencias en  la incidencia de eventos cardiovasculares mayores</a:t>
            </a:r>
          </a:p>
          <a:p>
            <a:pPr algn="ctr"/>
            <a:r>
              <a:rPr lang="es-VE" sz="2800" b="1" spc="50" dirty="0" smtClean="0">
                <a:ln w="11430">
                  <a:solidFill>
                    <a:srgbClr val="FFFF00"/>
                  </a:solidFill>
                </a:ln>
                <a:solidFill>
                  <a:srgbClr val="FFC000"/>
                </a:solidFill>
              </a:rPr>
              <a:t> entre sujetos clasificados como Hipertensos estadio I  en comparación con sujetos con PA optima &lt;120/80mmHg según la nueva clasificación de HTA sistémica establecido por la ACC/AHA en la guía de Octubre 2017?</a:t>
            </a:r>
            <a:endParaRPr lang="es-VE" sz="2800" b="1" spc="50" dirty="0">
              <a:ln w="11430">
                <a:solidFill>
                  <a:srgbClr val="FFFF00"/>
                </a:solidFill>
              </a:ln>
              <a:solidFill>
                <a:srgbClr val="FFC000"/>
              </a:solidFill>
            </a:endParaRPr>
          </a:p>
          <a:p>
            <a:pPr algn="ctr"/>
            <a:endParaRPr lang="es-ES" sz="3600" b="1" cap="none" spc="50" dirty="0">
              <a:ln w="11430">
                <a:solidFill>
                  <a:srgbClr val="FFFF00"/>
                </a:solidFill>
              </a:ln>
              <a:solidFill>
                <a:srgbClr val="FFC00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2281333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6" name="AutoShape 2" descr="Resultado de imagen para jac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8" name="7 CuadroTexto"/>
          <p:cNvSpPr txBox="1"/>
          <p:nvPr/>
        </p:nvSpPr>
        <p:spPr>
          <a:xfrm>
            <a:off x="6378009" y="1567448"/>
            <a:ext cx="1946046" cy="369332"/>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rtlCol="0">
            <a:spAutoFit/>
          </a:bodyPr>
          <a:lstStyle/>
          <a:p>
            <a:r>
              <a:rPr lang="es-VE" b="1" dirty="0" smtClean="0">
                <a:solidFill>
                  <a:srgbClr val="FFFF00"/>
                </a:solidFill>
              </a:rPr>
              <a:t>Noviembre</a:t>
            </a:r>
            <a:r>
              <a:rPr lang="x-none" b="1" dirty="0" smtClean="0">
                <a:solidFill>
                  <a:srgbClr val="FFFF00"/>
                </a:solidFill>
              </a:rPr>
              <a:t> 201</a:t>
            </a:r>
            <a:r>
              <a:rPr lang="es-VE" b="1" dirty="0">
                <a:solidFill>
                  <a:srgbClr val="FFFF00"/>
                </a:solidFill>
              </a:rPr>
              <a:t>3</a:t>
            </a:r>
            <a:endParaRPr lang="es-ES" b="1" dirty="0">
              <a:solidFill>
                <a:srgbClr val="FFFF00"/>
              </a:solidFill>
            </a:endParaRPr>
          </a:p>
        </p:txBody>
      </p:sp>
      <p:pic>
        <p:nvPicPr>
          <p:cNvPr id="5" name="Imagen 4"/>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Effect>
                      <a14:saturation sat="400000"/>
                    </a14:imgEffect>
                  </a14:imgLayer>
                </a14:imgProps>
              </a:ext>
            </a:extLst>
          </a:blip>
          <a:srcRect l="20115" t="39938" r="8492" b="17130"/>
          <a:stretch/>
        </p:blipFill>
        <p:spPr>
          <a:xfrm>
            <a:off x="425731" y="2310323"/>
            <a:ext cx="8292538" cy="25202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238267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3 CuadroTexto"/>
          <p:cNvSpPr txBox="1"/>
          <p:nvPr/>
        </p:nvSpPr>
        <p:spPr>
          <a:xfrm>
            <a:off x="2771800" y="44624"/>
            <a:ext cx="3157403" cy="584775"/>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x-none" sz="3200" b="1" dirty="0" smtClean="0">
                <a:solidFill>
                  <a:srgbClr val="FFFF00"/>
                </a:solidFill>
              </a:rPr>
              <a:t>INTRODUCCION</a:t>
            </a:r>
            <a:endParaRPr lang="es-ES" sz="3200" b="1" dirty="0">
              <a:solidFill>
                <a:srgbClr val="FFFF00"/>
              </a:solidFill>
            </a:endParaRPr>
          </a:p>
        </p:txBody>
      </p:sp>
      <p:sp>
        <p:nvSpPr>
          <p:cNvPr id="5" name="4 Rectángulo"/>
          <p:cNvSpPr/>
          <p:nvPr/>
        </p:nvSpPr>
        <p:spPr>
          <a:xfrm>
            <a:off x="395536" y="1261209"/>
            <a:ext cx="8136904" cy="1015663"/>
          </a:xfrm>
          <a:prstGeom prst="rect">
            <a:avLst/>
          </a:prstGeom>
          <a:solidFill>
            <a:schemeClr val="tx2"/>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es-VE" sz="2000" b="1" dirty="0"/>
              <a:t>La enfermedad cardiovascular (ECV) es la causa principal de morbilidad y mortalidad </a:t>
            </a:r>
            <a:r>
              <a:rPr lang="es-VE" sz="2000" b="1" dirty="0" smtClean="0"/>
              <a:t>prematuras</a:t>
            </a:r>
            <a:r>
              <a:rPr lang="es-VE" sz="2000" b="1" dirty="0"/>
              <a:t>. La presión arterial alta (PA) constituye un importante factor de riesgo </a:t>
            </a:r>
            <a:r>
              <a:rPr lang="es-VE" sz="2000" b="1" dirty="0" smtClean="0"/>
              <a:t>cardiovascular.</a:t>
            </a:r>
            <a:endParaRPr lang="es-ES" sz="2000" b="1" dirty="0"/>
          </a:p>
        </p:txBody>
      </p:sp>
      <p:sp>
        <p:nvSpPr>
          <p:cNvPr id="7" name="AutoShape 2" descr="Resultado de imagen para american heart associ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8" name="AutoShape 5" descr="Resultado de imagen para american college of cardiolog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3" name="12 Rectángulo"/>
          <p:cNvSpPr/>
          <p:nvPr/>
        </p:nvSpPr>
        <p:spPr>
          <a:xfrm>
            <a:off x="395536" y="2724685"/>
            <a:ext cx="8136904" cy="1015663"/>
          </a:xfrm>
          <a:prstGeom prst="rect">
            <a:avLst/>
          </a:prstGeom>
          <a:solidFill>
            <a:schemeClr val="tx2"/>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es-VE" sz="2000" b="1" dirty="0"/>
              <a:t>Más de 7 millones de muertes en todo el mundo y 1,27 millones de muertes cardiovasculares prematuras en China fueron atribuibles a una PA </a:t>
            </a:r>
            <a:r>
              <a:rPr lang="es-VE" sz="2000" b="1" dirty="0" smtClean="0"/>
              <a:t>alta.</a:t>
            </a:r>
            <a:endParaRPr lang="es-ES" sz="2000" b="1" dirty="0"/>
          </a:p>
        </p:txBody>
      </p:sp>
      <p:sp>
        <p:nvSpPr>
          <p:cNvPr id="14" name="12 Rectángulo"/>
          <p:cNvSpPr/>
          <p:nvPr/>
        </p:nvSpPr>
        <p:spPr>
          <a:xfrm>
            <a:off x="395536" y="4077072"/>
            <a:ext cx="8136904" cy="1323439"/>
          </a:xfrm>
          <a:prstGeom prst="rect">
            <a:avLst/>
          </a:prstGeom>
          <a:solidFill>
            <a:schemeClr val="tx2"/>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es-VE" sz="2000" b="1" dirty="0"/>
              <a:t>Se pronosticaba que el número de adultos hipertensos aumentaría en aproximadamente un 60% hasta un total de 1.560 millones en 2025 en todo el </a:t>
            </a:r>
            <a:r>
              <a:rPr lang="es-VE" sz="2000" b="1" dirty="0" smtClean="0"/>
              <a:t>mundo, </a:t>
            </a:r>
            <a:r>
              <a:rPr lang="es-VE" sz="2000" b="1" dirty="0"/>
              <a:t>lo que daría lugar a una enorme carga mundial de morbilidad</a:t>
            </a:r>
            <a:endParaRPr lang="es-ES" sz="2000" b="1" dirty="0"/>
          </a:p>
        </p:txBody>
      </p:sp>
    </p:spTree>
    <p:extLst>
      <p:ext uri="{BB962C8B-B14F-4D97-AF65-F5344CB8AC3E}">
        <p14:creationId xmlns:p14="http://schemas.microsoft.com/office/powerpoint/2010/main" val="12549693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3 CuadroTexto"/>
          <p:cNvSpPr txBox="1"/>
          <p:nvPr/>
        </p:nvSpPr>
        <p:spPr>
          <a:xfrm>
            <a:off x="2771800" y="44624"/>
            <a:ext cx="3157403" cy="584775"/>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x-none" sz="3200" b="1" dirty="0" smtClean="0">
                <a:solidFill>
                  <a:srgbClr val="FFFF00"/>
                </a:solidFill>
              </a:rPr>
              <a:t>INTRODUCCION</a:t>
            </a:r>
            <a:endParaRPr lang="es-ES" sz="3200" b="1" dirty="0">
              <a:solidFill>
                <a:srgbClr val="FFFF00"/>
              </a:solidFill>
            </a:endParaRPr>
          </a:p>
        </p:txBody>
      </p:sp>
      <p:sp>
        <p:nvSpPr>
          <p:cNvPr id="15" name="4 Rectángulo"/>
          <p:cNvSpPr/>
          <p:nvPr/>
        </p:nvSpPr>
        <p:spPr>
          <a:xfrm>
            <a:off x="406479" y="996137"/>
            <a:ext cx="8136904" cy="1015663"/>
          </a:xfrm>
          <a:prstGeom prst="rect">
            <a:avLst/>
          </a:prstGeom>
          <a:solidFill>
            <a:schemeClr val="tx2"/>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es-VE" sz="2000" b="1" dirty="0"/>
              <a:t>La relación entre BP y el riesgo de ECV es continua. No se ha identificado un umbral definible, hasta una PA de al menos 115/75 </a:t>
            </a:r>
            <a:r>
              <a:rPr lang="es-VE" sz="2000" b="1" dirty="0" smtClean="0"/>
              <a:t>mmHg.</a:t>
            </a:r>
            <a:endParaRPr lang="es-ES" sz="2000" b="1" dirty="0"/>
          </a:p>
        </p:txBody>
      </p:sp>
      <p:sp>
        <p:nvSpPr>
          <p:cNvPr id="16" name="12 Rectángulo"/>
          <p:cNvSpPr/>
          <p:nvPr/>
        </p:nvSpPr>
        <p:spPr>
          <a:xfrm>
            <a:off x="473496" y="2492896"/>
            <a:ext cx="8136904" cy="1323439"/>
          </a:xfrm>
          <a:prstGeom prst="rect">
            <a:avLst/>
          </a:prstGeom>
          <a:solidFill>
            <a:schemeClr val="tx2"/>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es-VE" sz="2000" b="1" dirty="0"/>
              <a:t>E</a:t>
            </a:r>
            <a:r>
              <a:rPr lang="es-VE" sz="2000" b="1" dirty="0" smtClean="0"/>
              <a:t>l </a:t>
            </a:r>
            <a:r>
              <a:rPr lang="es-VE" sz="2000" b="1" dirty="0"/>
              <a:t>concepto de </a:t>
            </a:r>
            <a:r>
              <a:rPr lang="es-VE" sz="2000" b="1" dirty="0" err="1"/>
              <a:t>prehipertensión</a:t>
            </a:r>
            <a:r>
              <a:rPr lang="es-VE" sz="2000" b="1" dirty="0"/>
              <a:t> apareció en las guías para el manejo de la PA en el séptimo informe del Comité Conjunto Nacional de Prevención, Detección, Evaluación y Tratamiento de la Presión Arterial Alta (JNC 7) </a:t>
            </a:r>
            <a:endParaRPr lang="es-ES" sz="2000" b="1" dirty="0"/>
          </a:p>
        </p:txBody>
      </p:sp>
      <p:sp>
        <p:nvSpPr>
          <p:cNvPr id="11" name="12 Rectángulo"/>
          <p:cNvSpPr/>
          <p:nvPr/>
        </p:nvSpPr>
        <p:spPr>
          <a:xfrm>
            <a:off x="467544" y="4390072"/>
            <a:ext cx="8136904" cy="1323439"/>
          </a:xfrm>
          <a:prstGeom prst="rect">
            <a:avLst/>
          </a:prstGeom>
          <a:solidFill>
            <a:schemeClr val="tx2"/>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es-VE" sz="2000" b="1" dirty="0" smtClean="0"/>
              <a:t>Debido a la </a:t>
            </a:r>
            <a:r>
              <a:rPr lang="es-VE" sz="2000" b="1" dirty="0"/>
              <a:t>alta </a:t>
            </a:r>
            <a:r>
              <a:rPr lang="es-VE" sz="2000" b="1" dirty="0" smtClean="0"/>
              <a:t>prevalencia, tasa </a:t>
            </a:r>
            <a:r>
              <a:rPr lang="es-VE" sz="2000" b="1" dirty="0"/>
              <a:t>de </a:t>
            </a:r>
            <a:r>
              <a:rPr lang="es-VE" sz="2000" b="1" dirty="0" err="1" smtClean="0"/>
              <a:t>subdiagnóstico</a:t>
            </a:r>
            <a:r>
              <a:rPr lang="es-VE" sz="2000" b="1" dirty="0" smtClean="0"/>
              <a:t> y </a:t>
            </a:r>
            <a:r>
              <a:rPr lang="es-VE" sz="2000" b="1" dirty="0"/>
              <a:t>la alta tasa de progresión de la </a:t>
            </a:r>
            <a:r>
              <a:rPr lang="es-VE" sz="2000" b="1" dirty="0" err="1"/>
              <a:t>prehipertensión</a:t>
            </a:r>
            <a:r>
              <a:rPr lang="es-VE" sz="2000" b="1" dirty="0"/>
              <a:t> a la </a:t>
            </a:r>
            <a:r>
              <a:rPr lang="es-VE" sz="2000" b="1" dirty="0" smtClean="0"/>
              <a:t>hipertensión, </a:t>
            </a:r>
            <a:r>
              <a:rPr lang="es-VE" sz="2000" b="1" dirty="0"/>
              <a:t>estrategias efectivas de prevención para este segmento de la población serían de gran valor.</a:t>
            </a:r>
            <a:endParaRPr lang="es-ES" sz="2000" b="1" dirty="0"/>
          </a:p>
        </p:txBody>
      </p:sp>
    </p:spTree>
    <p:extLst>
      <p:ext uri="{BB962C8B-B14F-4D97-AF65-F5344CB8AC3E}">
        <p14:creationId xmlns:p14="http://schemas.microsoft.com/office/powerpoint/2010/main" val="7137787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6 CuadroTexto"/>
          <p:cNvSpPr txBox="1"/>
          <p:nvPr/>
        </p:nvSpPr>
        <p:spPr>
          <a:xfrm>
            <a:off x="2771800" y="44624"/>
            <a:ext cx="3157403" cy="584775"/>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x-none" sz="3200" b="1" dirty="0" smtClean="0">
                <a:solidFill>
                  <a:srgbClr val="FFFF00"/>
                </a:solidFill>
              </a:rPr>
              <a:t>INTRODUCCION</a:t>
            </a:r>
            <a:endParaRPr lang="es-ES" sz="3200" b="1" dirty="0">
              <a:solidFill>
                <a:srgbClr val="FFFF00"/>
              </a:solidFill>
            </a:endParaRPr>
          </a:p>
        </p:txBody>
      </p:sp>
      <p:sp>
        <p:nvSpPr>
          <p:cNvPr id="10" name="AutoShape 2" descr="Resultado de imagen para american heart associ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2" name="AutoShape 5" descr="Resultado de imagen para american college of cardiolog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8" name="AutoShape 6" descr="Resultado de imagen para tiempo atra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graphicFrame>
        <p:nvGraphicFramePr>
          <p:cNvPr id="37" name="10 Diagrama"/>
          <p:cNvGraphicFramePr/>
          <p:nvPr>
            <p:extLst>
              <p:ext uri="{D42A27DB-BD31-4B8C-83A1-F6EECF244321}">
                <p14:modId xmlns:p14="http://schemas.microsoft.com/office/powerpoint/2010/main" val="2132879080"/>
              </p:ext>
            </p:extLst>
          </p:nvPr>
        </p:nvGraphicFramePr>
        <p:xfrm>
          <a:off x="-36512" y="2132856"/>
          <a:ext cx="8856984" cy="3805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9" name="8 Rectángulo"/>
          <p:cNvSpPr/>
          <p:nvPr/>
        </p:nvSpPr>
        <p:spPr>
          <a:xfrm>
            <a:off x="867132" y="1585192"/>
            <a:ext cx="1800200" cy="40011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dk1"/>
          </a:fillRef>
          <a:effectRef idx="1">
            <a:schemeClr val="dk1"/>
          </a:effectRef>
          <a:fontRef idx="minor">
            <a:schemeClr val="lt1"/>
          </a:fontRef>
        </p:style>
        <p:txBody>
          <a:bodyPr wrap="square">
            <a:spAutoFit/>
          </a:bodyPr>
          <a:lstStyle/>
          <a:p>
            <a:r>
              <a:rPr lang="x-none" sz="2000" b="1" dirty="0" smtClean="0"/>
              <a:t>OBJETIVO. </a:t>
            </a:r>
            <a:endParaRPr lang="es-ES" sz="2000" b="1" dirty="0"/>
          </a:p>
        </p:txBody>
      </p:sp>
    </p:spTree>
    <p:extLst>
      <p:ext uri="{BB962C8B-B14F-4D97-AF65-F5344CB8AC3E}">
        <p14:creationId xmlns:p14="http://schemas.microsoft.com/office/powerpoint/2010/main" val="12549693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3 CuadroTexto"/>
          <p:cNvSpPr txBox="1"/>
          <p:nvPr/>
        </p:nvSpPr>
        <p:spPr>
          <a:xfrm>
            <a:off x="3419872" y="44624"/>
            <a:ext cx="2090252" cy="584775"/>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x-none" sz="3200" b="1" dirty="0" smtClean="0">
                <a:solidFill>
                  <a:srgbClr val="FFFF00"/>
                </a:solidFill>
              </a:rPr>
              <a:t>METODOS</a:t>
            </a:r>
            <a:endParaRPr lang="es-ES" sz="3200" b="1" dirty="0">
              <a:solidFill>
                <a:srgbClr val="FFFF00"/>
              </a:solidFill>
            </a:endParaRPr>
          </a:p>
        </p:txBody>
      </p:sp>
      <p:sp>
        <p:nvSpPr>
          <p:cNvPr id="6" name="5 Rectángulo"/>
          <p:cNvSpPr/>
          <p:nvPr/>
        </p:nvSpPr>
        <p:spPr>
          <a:xfrm>
            <a:off x="434527" y="790775"/>
            <a:ext cx="4450196" cy="40011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dk1"/>
          </a:fillRef>
          <a:effectRef idx="1">
            <a:schemeClr val="dk1"/>
          </a:effectRef>
          <a:fontRef idx="minor">
            <a:schemeClr val="lt1"/>
          </a:fontRef>
        </p:style>
        <p:txBody>
          <a:bodyPr wrap="square">
            <a:spAutoFit/>
          </a:bodyPr>
          <a:lstStyle/>
          <a:p>
            <a:r>
              <a:rPr lang="x-none" sz="2000" b="1" dirty="0" smtClean="0"/>
              <a:t>BUSQUEDA DE DATOS Y FUENTES. </a:t>
            </a:r>
            <a:endParaRPr lang="es-ES" sz="2000" b="1" dirty="0"/>
          </a:p>
        </p:txBody>
      </p:sp>
      <p:sp>
        <p:nvSpPr>
          <p:cNvPr id="10" name="9 Rectángulo"/>
          <p:cNvSpPr/>
          <p:nvPr/>
        </p:nvSpPr>
        <p:spPr>
          <a:xfrm>
            <a:off x="297784" y="2924944"/>
            <a:ext cx="8424936" cy="923330"/>
          </a:xfrm>
          <a:prstGeom prst="rect">
            <a:avLst/>
          </a:prstGeom>
          <a:solidFill>
            <a:schemeClr val="tx2"/>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r>
              <a:rPr lang="es-VE" b="1" dirty="0" err="1"/>
              <a:t>PubMed</a:t>
            </a:r>
            <a:r>
              <a:rPr lang="es-VE" b="1" dirty="0"/>
              <a:t> (1966 a junio de 2012</a:t>
            </a:r>
            <a:r>
              <a:rPr lang="es-VE" b="1" dirty="0" smtClean="0"/>
              <a:t>)</a:t>
            </a:r>
          </a:p>
          <a:p>
            <a:endParaRPr lang="es-419" b="1" dirty="0" smtClean="0"/>
          </a:p>
          <a:p>
            <a:r>
              <a:rPr lang="es-VE" b="1" dirty="0" smtClean="0"/>
              <a:t>BIBLIOTECA COCHRANE (</a:t>
            </a:r>
            <a:r>
              <a:rPr lang="es-VE" b="1" dirty="0"/>
              <a:t>1988 a junio de 2012) </a:t>
            </a:r>
            <a:endParaRPr lang="es-VE" b="1" dirty="0" smtClean="0"/>
          </a:p>
        </p:txBody>
      </p:sp>
      <p:sp>
        <p:nvSpPr>
          <p:cNvPr id="11" name="AutoShape 2" descr="Resultado de imagen para limitacion de idiom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24" name="4 Rectángulo"/>
          <p:cNvSpPr/>
          <p:nvPr/>
        </p:nvSpPr>
        <p:spPr>
          <a:xfrm>
            <a:off x="251520" y="1877923"/>
            <a:ext cx="8424936" cy="830997"/>
          </a:xfrm>
          <a:prstGeom prst="rect">
            <a:avLst/>
          </a:prstGeom>
          <a:solidFill>
            <a:schemeClr val="tx2"/>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es-VE" sz="2400" b="1" dirty="0" smtClean="0"/>
              <a:t>Las </a:t>
            </a:r>
            <a:r>
              <a:rPr lang="es-VE" sz="2400" b="1" dirty="0"/>
              <a:t>recomendaciones del </a:t>
            </a:r>
            <a:r>
              <a:rPr lang="es-VE" sz="2400" b="1" dirty="0" err="1"/>
              <a:t>Metaanálisis</a:t>
            </a:r>
            <a:r>
              <a:rPr lang="es-VE" sz="2400" b="1" dirty="0"/>
              <a:t> de Estudios de observación en el Grupo de Epidemiología </a:t>
            </a:r>
            <a:endParaRPr lang="x-none" sz="2400" b="1" dirty="0" smtClean="0"/>
          </a:p>
        </p:txBody>
      </p:sp>
      <p:sp>
        <p:nvSpPr>
          <p:cNvPr id="9" name="9 Rectángulo"/>
          <p:cNvSpPr/>
          <p:nvPr/>
        </p:nvSpPr>
        <p:spPr>
          <a:xfrm>
            <a:off x="251520" y="3928988"/>
            <a:ext cx="8424936" cy="2031325"/>
          </a:xfrm>
          <a:prstGeom prst="rect">
            <a:avLst/>
          </a:prstGeom>
          <a:solidFill>
            <a:schemeClr val="tx2"/>
          </a:solid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r>
              <a:rPr lang="es-VE" b="1" dirty="0" smtClean="0"/>
              <a:t>TERMINOS DE BUSQUEDA</a:t>
            </a:r>
          </a:p>
          <a:p>
            <a:r>
              <a:rPr lang="es-VE" dirty="0" smtClean="0"/>
              <a:t>(“</a:t>
            </a:r>
            <a:r>
              <a:rPr lang="es-VE" dirty="0" err="1" smtClean="0"/>
              <a:t>Prehipertensión</a:t>
            </a:r>
            <a:r>
              <a:rPr lang="es-VE" dirty="0" smtClean="0"/>
              <a:t>“ presión </a:t>
            </a:r>
            <a:r>
              <a:rPr lang="es-VE" dirty="0"/>
              <a:t>arterial alta normal") y con los resultados ("enfermedad cardiovascular", "enfermedad coronaria", "isquemia miocárdica", "infarto de miocardio", " estenosis coronaria "," síndrome coronario agudo "," aterosclerosis "," cardiopatía isquémica "," angina "," accidente cerebrovascular "," infarto cerebral "," hemorragia intracraneal "," enfermedad cerebrovascular "," ataque cerebrovascular "," enfermedad cardiovascular " mortalidad "," evento cardiovascular "). </a:t>
            </a:r>
            <a:r>
              <a:rPr lang="es-VE" b="1" dirty="0" smtClean="0"/>
              <a:t> </a:t>
            </a:r>
            <a:endParaRPr lang="es-ES" b="1" dirty="0"/>
          </a:p>
        </p:txBody>
      </p:sp>
      <p:sp>
        <p:nvSpPr>
          <p:cNvPr id="12" name="11 CuadroTexto"/>
          <p:cNvSpPr txBox="1"/>
          <p:nvPr/>
        </p:nvSpPr>
        <p:spPr>
          <a:xfrm>
            <a:off x="3914348" y="6011996"/>
            <a:ext cx="2709396" cy="369332"/>
          </a:xfrm>
          <a:prstGeom prst="rect">
            <a:avLst/>
          </a:prstGeom>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s-419" b="1" dirty="0" smtClean="0">
                <a:solidFill>
                  <a:srgbClr val="FFFF00"/>
                </a:solidFill>
              </a:rPr>
              <a:t>No limitacion de idioma</a:t>
            </a:r>
            <a:endParaRPr lang="es-ES" b="1" dirty="0">
              <a:solidFill>
                <a:srgbClr val="FFFF00"/>
              </a:solidFill>
            </a:endParaRPr>
          </a:p>
        </p:txBody>
      </p:sp>
      <p:sp>
        <p:nvSpPr>
          <p:cNvPr id="13" name="11 CuadroTexto"/>
          <p:cNvSpPr txBox="1"/>
          <p:nvPr/>
        </p:nvSpPr>
        <p:spPr>
          <a:xfrm>
            <a:off x="6715439" y="3879632"/>
            <a:ext cx="2007281" cy="369332"/>
          </a:xfrm>
          <a:prstGeom prst="rect">
            <a:avLst/>
          </a:prstGeom>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es-VE" b="1" dirty="0" err="1">
                <a:solidFill>
                  <a:srgbClr val="FFFF00"/>
                </a:solidFill>
              </a:rPr>
              <a:t>Guo</a:t>
            </a:r>
            <a:r>
              <a:rPr lang="es-VE" b="1" dirty="0">
                <a:solidFill>
                  <a:srgbClr val="FFFF00"/>
                </a:solidFill>
              </a:rPr>
              <a:t> X y Zhang XY</a:t>
            </a:r>
            <a:endParaRPr lang="es-ES" b="1" dirty="0">
              <a:solidFill>
                <a:srgbClr val="FFFF00"/>
              </a:solidFill>
            </a:endParaRPr>
          </a:p>
        </p:txBody>
      </p:sp>
    </p:spTree>
    <p:extLst>
      <p:ext uri="{BB962C8B-B14F-4D97-AF65-F5344CB8AC3E}">
        <p14:creationId xmlns:p14="http://schemas.microsoft.com/office/powerpoint/2010/main" val="3108255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3 CuadroTexto"/>
          <p:cNvSpPr txBox="1"/>
          <p:nvPr/>
        </p:nvSpPr>
        <p:spPr>
          <a:xfrm>
            <a:off x="3419872" y="44624"/>
            <a:ext cx="2090252" cy="584775"/>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x-none" sz="3200" b="1" dirty="0" smtClean="0">
                <a:solidFill>
                  <a:srgbClr val="FFFF00"/>
                </a:solidFill>
              </a:rPr>
              <a:t>METODOS</a:t>
            </a:r>
            <a:endParaRPr lang="es-ES" sz="3200" b="1" dirty="0">
              <a:solidFill>
                <a:srgbClr val="FFFF00"/>
              </a:solidFill>
            </a:endParaRPr>
          </a:p>
        </p:txBody>
      </p:sp>
      <p:sp>
        <p:nvSpPr>
          <p:cNvPr id="6" name="5 Rectángulo"/>
          <p:cNvSpPr/>
          <p:nvPr/>
        </p:nvSpPr>
        <p:spPr>
          <a:xfrm>
            <a:off x="537227" y="980728"/>
            <a:ext cx="4769458" cy="40011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dk1"/>
          </a:fillRef>
          <a:effectRef idx="1">
            <a:schemeClr val="dk1"/>
          </a:effectRef>
          <a:fontRef idx="minor">
            <a:schemeClr val="lt1"/>
          </a:fontRef>
        </p:style>
        <p:txBody>
          <a:bodyPr wrap="square">
            <a:spAutoFit/>
          </a:bodyPr>
          <a:lstStyle/>
          <a:p>
            <a:r>
              <a:rPr lang="es-VE" sz="2000" b="1" dirty="0" smtClean="0"/>
              <a:t>CRITERIOS DE INCLUSION</a:t>
            </a:r>
            <a:r>
              <a:rPr lang="x-none" sz="2000" b="1" dirty="0" smtClean="0"/>
              <a:t> </a:t>
            </a:r>
            <a:endParaRPr lang="es-ES" sz="2000" b="1" dirty="0"/>
          </a:p>
        </p:txBody>
      </p:sp>
      <p:sp>
        <p:nvSpPr>
          <p:cNvPr id="7" name="6 Rectángulo"/>
          <p:cNvSpPr/>
          <p:nvPr/>
        </p:nvSpPr>
        <p:spPr>
          <a:xfrm>
            <a:off x="251521" y="1549241"/>
            <a:ext cx="8568952" cy="2585323"/>
          </a:xfrm>
          <a:prstGeom prst="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buAutoNum type="arabicPeriod"/>
            </a:pPr>
            <a:r>
              <a:rPr lang="es-VE" b="1" dirty="0" smtClean="0">
                <a:solidFill>
                  <a:schemeClr val="tx1"/>
                </a:solidFill>
              </a:rPr>
              <a:t>Artículo </a:t>
            </a:r>
            <a:r>
              <a:rPr lang="es-VE" b="1" dirty="0">
                <a:solidFill>
                  <a:schemeClr val="tx1"/>
                </a:solidFill>
              </a:rPr>
              <a:t>original con diseño de cohorte </a:t>
            </a:r>
            <a:r>
              <a:rPr lang="es-VE" b="1" dirty="0" smtClean="0">
                <a:solidFill>
                  <a:schemeClr val="tx1"/>
                </a:solidFill>
              </a:rPr>
              <a:t>prospectivo. </a:t>
            </a:r>
            <a:endParaRPr lang="es-VE" b="1" dirty="0">
              <a:solidFill>
                <a:schemeClr val="tx1"/>
              </a:solidFill>
            </a:endParaRPr>
          </a:p>
          <a:p>
            <a:pPr marL="342900" indent="-342900" algn="just">
              <a:buAutoNum type="arabicPeriod"/>
            </a:pPr>
            <a:r>
              <a:rPr lang="es-VE" b="1" dirty="0" smtClean="0">
                <a:solidFill>
                  <a:schemeClr val="tx1"/>
                </a:solidFill>
              </a:rPr>
              <a:t>Evaluaron </a:t>
            </a:r>
            <a:r>
              <a:rPr lang="es-VE" b="1" dirty="0">
                <a:solidFill>
                  <a:schemeClr val="tx1"/>
                </a:solidFill>
              </a:rPr>
              <a:t>la </a:t>
            </a:r>
            <a:r>
              <a:rPr lang="es-VE" b="1" dirty="0" err="1">
                <a:solidFill>
                  <a:schemeClr val="tx1"/>
                </a:solidFill>
              </a:rPr>
              <a:t>prehipertensión</a:t>
            </a:r>
            <a:r>
              <a:rPr lang="es-VE" b="1" dirty="0">
                <a:solidFill>
                  <a:schemeClr val="tx1"/>
                </a:solidFill>
              </a:rPr>
              <a:t> o la presión arterial normal alta como exposición </a:t>
            </a:r>
            <a:r>
              <a:rPr lang="es-VE" b="1" dirty="0" smtClean="0">
                <a:solidFill>
                  <a:schemeClr val="tx1"/>
                </a:solidFill>
              </a:rPr>
              <a:t>inicial. </a:t>
            </a:r>
          </a:p>
          <a:p>
            <a:pPr marL="342900" indent="-342900" algn="just">
              <a:buAutoNum type="arabicPeriod"/>
            </a:pPr>
            <a:r>
              <a:rPr lang="es-VE" b="1" dirty="0">
                <a:solidFill>
                  <a:schemeClr val="tx1"/>
                </a:solidFill>
              </a:rPr>
              <a:t>E</a:t>
            </a:r>
            <a:r>
              <a:rPr lang="es-VE" b="1" dirty="0" smtClean="0">
                <a:solidFill>
                  <a:schemeClr val="tx1"/>
                </a:solidFill>
              </a:rPr>
              <a:t>valuaron </a:t>
            </a:r>
            <a:r>
              <a:rPr lang="es-VE" b="1" dirty="0">
                <a:solidFill>
                  <a:schemeClr val="tx1"/>
                </a:solidFill>
              </a:rPr>
              <a:t>el accidente cerebrovascular incidente no fatal o fatal, CHD, MI o  </a:t>
            </a:r>
            <a:r>
              <a:rPr lang="es-VE" b="1" dirty="0" smtClean="0">
                <a:solidFill>
                  <a:schemeClr val="tx1"/>
                </a:solidFill>
              </a:rPr>
              <a:t>ECV  </a:t>
            </a:r>
            <a:r>
              <a:rPr lang="es-VE" b="1" dirty="0">
                <a:solidFill>
                  <a:schemeClr val="tx1"/>
                </a:solidFill>
              </a:rPr>
              <a:t>total como </a:t>
            </a:r>
            <a:r>
              <a:rPr lang="es-VE" b="1" dirty="0" smtClean="0">
                <a:solidFill>
                  <a:schemeClr val="tx1"/>
                </a:solidFill>
              </a:rPr>
              <a:t>resultado. </a:t>
            </a:r>
          </a:p>
          <a:p>
            <a:pPr marL="342900" indent="-342900" algn="just">
              <a:buAutoNum type="arabicPeriod"/>
            </a:pPr>
            <a:r>
              <a:rPr lang="es-VE" b="1" dirty="0" smtClean="0">
                <a:solidFill>
                  <a:schemeClr val="tx1"/>
                </a:solidFill>
              </a:rPr>
              <a:t>Seguimiento </a:t>
            </a:r>
            <a:r>
              <a:rPr lang="es-VE" b="1" dirty="0">
                <a:solidFill>
                  <a:schemeClr val="tx1"/>
                </a:solidFill>
              </a:rPr>
              <a:t>de al menos 3 </a:t>
            </a:r>
            <a:r>
              <a:rPr lang="es-VE" b="1" dirty="0" smtClean="0">
                <a:solidFill>
                  <a:schemeClr val="tx1"/>
                </a:solidFill>
              </a:rPr>
              <a:t>años.</a:t>
            </a:r>
          </a:p>
          <a:p>
            <a:pPr marL="342900" indent="-342900" algn="just">
              <a:buAutoNum type="arabicPeriod"/>
            </a:pPr>
            <a:r>
              <a:rPr lang="es-VE" b="1" dirty="0">
                <a:solidFill>
                  <a:schemeClr val="tx1"/>
                </a:solidFill>
              </a:rPr>
              <a:t>I</a:t>
            </a:r>
            <a:r>
              <a:rPr lang="es-VE" b="1" dirty="0" smtClean="0">
                <a:solidFill>
                  <a:schemeClr val="tx1"/>
                </a:solidFill>
              </a:rPr>
              <a:t>nformaron </a:t>
            </a:r>
            <a:r>
              <a:rPr lang="es-VE" b="1" dirty="0">
                <a:solidFill>
                  <a:schemeClr val="tx1"/>
                </a:solidFill>
              </a:rPr>
              <a:t>la relación de riesgo ajustada multivariada (RR) o la razón de riesgo (HR) y el intervalo de confianza del 95% (IC 95%) entre la exposición y los resultados con la PA normal como referencia.</a:t>
            </a:r>
            <a:endParaRPr lang="es-ES" b="1" dirty="0">
              <a:solidFill>
                <a:schemeClr val="tx1"/>
              </a:solidFill>
            </a:endParaRPr>
          </a:p>
        </p:txBody>
      </p:sp>
      <p:sp>
        <p:nvSpPr>
          <p:cNvPr id="23" name="11 CuadroTexto"/>
          <p:cNvSpPr txBox="1"/>
          <p:nvPr/>
        </p:nvSpPr>
        <p:spPr>
          <a:xfrm>
            <a:off x="128561" y="4313864"/>
            <a:ext cx="2932534" cy="369332"/>
          </a:xfrm>
          <a:prstGeom prst="rect">
            <a:avLst/>
          </a:prstGeom>
          <a:solidFill>
            <a:srgbClr val="002060"/>
          </a:solidFill>
          <a:ln>
            <a:solidFill>
              <a:srgbClr val="FFFF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es-419" b="1" dirty="0" smtClean="0">
                <a:solidFill>
                  <a:srgbClr val="FFFF00"/>
                </a:solidFill>
              </a:rPr>
              <a:t>CRITERIOS DE EXCLUSION</a:t>
            </a:r>
            <a:endParaRPr lang="es-ES" b="1" dirty="0">
              <a:solidFill>
                <a:srgbClr val="FFFF00"/>
              </a:solidFill>
            </a:endParaRPr>
          </a:p>
        </p:txBody>
      </p:sp>
      <p:sp>
        <p:nvSpPr>
          <p:cNvPr id="24" name="6 Rectángulo"/>
          <p:cNvSpPr/>
          <p:nvPr/>
        </p:nvSpPr>
        <p:spPr>
          <a:xfrm>
            <a:off x="180522" y="4560802"/>
            <a:ext cx="8568952" cy="1754326"/>
          </a:xfrm>
          <a:prstGeom prst="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a:spAutoFit/>
          </a:bodyPr>
          <a:lstStyle/>
          <a:p>
            <a:r>
              <a:rPr lang="es-VE" b="1" dirty="0" smtClean="0">
                <a:solidFill>
                  <a:schemeClr val="tx1"/>
                </a:solidFill>
              </a:rPr>
              <a:t>1. </a:t>
            </a:r>
            <a:r>
              <a:rPr lang="es-VE" b="1" dirty="0">
                <a:solidFill>
                  <a:schemeClr val="tx1"/>
                </a:solidFill>
              </a:rPr>
              <a:t>N</a:t>
            </a:r>
            <a:r>
              <a:rPr lang="es-VE" b="1" dirty="0" smtClean="0">
                <a:solidFill>
                  <a:schemeClr val="tx1"/>
                </a:solidFill>
              </a:rPr>
              <a:t>o </a:t>
            </a:r>
            <a:r>
              <a:rPr lang="es-VE" b="1" dirty="0">
                <a:solidFill>
                  <a:schemeClr val="tx1"/>
                </a:solidFill>
              </a:rPr>
              <a:t>hay datos originales, como revisiones o </a:t>
            </a:r>
            <a:r>
              <a:rPr lang="es-VE" b="1" dirty="0" smtClean="0">
                <a:solidFill>
                  <a:schemeClr val="tx1"/>
                </a:solidFill>
              </a:rPr>
              <a:t>comentarios.</a:t>
            </a:r>
          </a:p>
          <a:p>
            <a:r>
              <a:rPr lang="es-VE" b="1" dirty="0" smtClean="0">
                <a:solidFill>
                  <a:schemeClr val="tx1"/>
                </a:solidFill>
              </a:rPr>
              <a:t>2. </a:t>
            </a:r>
            <a:r>
              <a:rPr lang="es-VE" b="1" dirty="0">
                <a:solidFill>
                  <a:schemeClr val="tx1"/>
                </a:solidFill>
              </a:rPr>
              <a:t>S</a:t>
            </a:r>
            <a:r>
              <a:rPr lang="es-VE" b="1" dirty="0" smtClean="0">
                <a:solidFill>
                  <a:schemeClr val="tx1"/>
                </a:solidFill>
              </a:rPr>
              <a:t>olo </a:t>
            </a:r>
            <a:r>
              <a:rPr lang="es-VE" b="1" dirty="0">
                <a:solidFill>
                  <a:schemeClr val="tx1"/>
                </a:solidFill>
              </a:rPr>
              <a:t>se informaron RR o FC ajustados por edad y ajustados por sexo o no </a:t>
            </a:r>
            <a:r>
              <a:rPr lang="es-VE" b="1" dirty="0" smtClean="0">
                <a:solidFill>
                  <a:schemeClr val="tx1"/>
                </a:solidFill>
              </a:rPr>
              <a:t>ajustados. </a:t>
            </a:r>
          </a:p>
          <a:p>
            <a:r>
              <a:rPr lang="es-VE" b="1" dirty="0" smtClean="0">
                <a:solidFill>
                  <a:schemeClr val="tx1"/>
                </a:solidFill>
              </a:rPr>
              <a:t>3. </a:t>
            </a:r>
            <a:r>
              <a:rPr lang="es-VE" b="1" dirty="0">
                <a:solidFill>
                  <a:schemeClr val="tx1"/>
                </a:solidFill>
              </a:rPr>
              <a:t>E</a:t>
            </a:r>
            <a:r>
              <a:rPr lang="es-VE" b="1" dirty="0" smtClean="0">
                <a:solidFill>
                  <a:schemeClr val="tx1"/>
                </a:solidFill>
              </a:rPr>
              <a:t>studios duplicados. </a:t>
            </a:r>
          </a:p>
          <a:p>
            <a:pPr marL="342900" indent="-342900">
              <a:buAutoNum type="arabicPeriod" startAt="4"/>
            </a:pPr>
            <a:r>
              <a:rPr lang="es-VE" b="1" dirty="0" smtClean="0">
                <a:solidFill>
                  <a:schemeClr val="tx1"/>
                </a:solidFill>
              </a:rPr>
              <a:t>No </a:t>
            </a:r>
            <a:r>
              <a:rPr lang="es-VE" b="1" dirty="0">
                <a:solidFill>
                  <a:schemeClr val="tx1"/>
                </a:solidFill>
              </a:rPr>
              <a:t>llevado a cabo en </a:t>
            </a:r>
            <a:r>
              <a:rPr lang="es-VE" b="1" dirty="0" smtClean="0">
                <a:solidFill>
                  <a:schemeClr val="tx1"/>
                </a:solidFill>
              </a:rPr>
              <a:t>humanos. </a:t>
            </a:r>
          </a:p>
          <a:p>
            <a:pPr marL="342900" indent="-342900">
              <a:buAutoNum type="arabicPeriod" startAt="4"/>
            </a:pPr>
            <a:r>
              <a:rPr lang="es-VE" b="1" dirty="0">
                <a:solidFill>
                  <a:schemeClr val="tx1"/>
                </a:solidFill>
              </a:rPr>
              <a:t>L</a:t>
            </a:r>
            <a:r>
              <a:rPr lang="es-VE" b="1" dirty="0" smtClean="0">
                <a:solidFill>
                  <a:schemeClr val="tx1"/>
                </a:solidFill>
              </a:rPr>
              <a:t>os </a:t>
            </a:r>
            <a:r>
              <a:rPr lang="es-VE" b="1" dirty="0">
                <a:solidFill>
                  <a:schemeClr val="tx1"/>
                </a:solidFill>
              </a:rPr>
              <a:t>datos se derivaron de análisis secundarios de ensayos clínicos.</a:t>
            </a:r>
          </a:p>
        </p:txBody>
      </p:sp>
    </p:spTree>
    <p:extLst>
      <p:ext uri="{BB962C8B-B14F-4D97-AF65-F5344CB8AC3E}">
        <p14:creationId xmlns:p14="http://schemas.microsoft.com/office/powerpoint/2010/main" val="12549693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3 CuadroTexto"/>
          <p:cNvSpPr txBox="1"/>
          <p:nvPr/>
        </p:nvSpPr>
        <p:spPr>
          <a:xfrm>
            <a:off x="3201828" y="44624"/>
            <a:ext cx="2090252" cy="584775"/>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x-none" sz="3200" b="1" smtClean="0">
                <a:solidFill>
                  <a:srgbClr val="FFFF00"/>
                </a:solidFill>
              </a:rPr>
              <a:t>METODOS</a:t>
            </a:r>
            <a:endParaRPr lang="es-ES" sz="3200" b="1" dirty="0">
              <a:solidFill>
                <a:srgbClr val="FFFF00"/>
              </a:solidFill>
            </a:endParaRPr>
          </a:p>
        </p:txBody>
      </p:sp>
      <p:sp>
        <p:nvSpPr>
          <p:cNvPr id="10" name="5 Rectángulo"/>
          <p:cNvSpPr/>
          <p:nvPr/>
        </p:nvSpPr>
        <p:spPr>
          <a:xfrm>
            <a:off x="689627" y="1133128"/>
            <a:ext cx="4769458" cy="70788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dk1"/>
          </a:fillRef>
          <a:effectRef idx="1">
            <a:schemeClr val="dk1"/>
          </a:effectRef>
          <a:fontRef idx="minor">
            <a:schemeClr val="lt1"/>
          </a:fontRef>
        </p:style>
        <p:txBody>
          <a:bodyPr wrap="square">
            <a:spAutoFit/>
          </a:bodyPr>
          <a:lstStyle/>
          <a:p>
            <a:r>
              <a:rPr lang="es-VE" sz="2000" b="1" dirty="0" smtClean="0"/>
              <a:t>EVALUACION DE LA CALIDAD DEL ESTUDIO</a:t>
            </a:r>
            <a:endParaRPr lang="es-ES" sz="2000" b="1" dirty="0"/>
          </a:p>
        </p:txBody>
      </p:sp>
      <p:sp>
        <p:nvSpPr>
          <p:cNvPr id="11" name="6 Rectángulo"/>
          <p:cNvSpPr/>
          <p:nvPr/>
        </p:nvSpPr>
        <p:spPr>
          <a:xfrm>
            <a:off x="403921" y="2231246"/>
            <a:ext cx="8568952" cy="4247317"/>
          </a:xfrm>
          <a:prstGeom prst="rect">
            <a:avLst/>
          </a:prstGeom>
          <a:solidFill>
            <a:schemeClr val="tx2"/>
          </a:solidFill>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a:buAutoNum type="arabicPeriod"/>
            </a:pPr>
            <a:r>
              <a:rPr lang="es-VE" b="1" dirty="0" smtClean="0">
                <a:solidFill>
                  <a:schemeClr val="tx1"/>
                </a:solidFill>
              </a:rPr>
              <a:t>Diseño </a:t>
            </a:r>
            <a:r>
              <a:rPr lang="es-VE" b="1" dirty="0">
                <a:solidFill>
                  <a:schemeClr val="tx1"/>
                </a:solidFill>
              </a:rPr>
              <a:t>de estudio </a:t>
            </a:r>
            <a:r>
              <a:rPr lang="es-VE" b="1" dirty="0" smtClean="0">
                <a:solidFill>
                  <a:schemeClr val="tx1"/>
                </a:solidFill>
              </a:rPr>
              <a:t>prospectivo.</a:t>
            </a:r>
          </a:p>
          <a:p>
            <a:pPr marL="342900" indent="-342900" algn="just">
              <a:buAutoNum type="arabicPeriod"/>
            </a:pPr>
            <a:r>
              <a:rPr lang="es-VE" b="1" dirty="0">
                <a:solidFill>
                  <a:schemeClr val="tx1"/>
                </a:solidFill>
              </a:rPr>
              <a:t>M</a:t>
            </a:r>
            <a:r>
              <a:rPr lang="es-VE" b="1" dirty="0" smtClean="0">
                <a:solidFill>
                  <a:schemeClr val="tx1"/>
                </a:solidFill>
              </a:rPr>
              <a:t>antenimiento </a:t>
            </a:r>
            <a:r>
              <a:rPr lang="es-VE" b="1" dirty="0">
                <a:solidFill>
                  <a:schemeClr val="tx1"/>
                </a:solidFill>
              </a:rPr>
              <a:t>de grupos </a:t>
            </a:r>
            <a:r>
              <a:rPr lang="es-VE" b="1" dirty="0" smtClean="0">
                <a:solidFill>
                  <a:schemeClr val="tx1"/>
                </a:solidFill>
              </a:rPr>
              <a:t>comparables.</a:t>
            </a:r>
            <a:endParaRPr lang="es-VE" b="1" dirty="0">
              <a:solidFill>
                <a:schemeClr val="tx1"/>
              </a:solidFill>
            </a:endParaRPr>
          </a:p>
          <a:p>
            <a:pPr marL="342900" indent="-342900" algn="just">
              <a:buAutoNum type="arabicPeriod"/>
            </a:pPr>
            <a:r>
              <a:rPr lang="es-VE" b="1" dirty="0">
                <a:solidFill>
                  <a:schemeClr val="tx1"/>
                </a:solidFill>
              </a:rPr>
              <a:t>A</a:t>
            </a:r>
            <a:r>
              <a:rPr lang="es-VE" b="1" dirty="0" smtClean="0">
                <a:solidFill>
                  <a:schemeClr val="tx1"/>
                </a:solidFill>
              </a:rPr>
              <a:t>juste </a:t>
            </a:r>
            <a:r>
              <a:rPr lang="es-VE" b="1" dirty="0">
                <a:solidFill>
                  <a:schemeClr val="tx1"/>
                </a:solidFill>
              </a:rPr>
              <a:t>de posibles factores de </a:t>
            </a:r>
            <a:r>
              <a:rPr lang="es-VE" b="1" dirty="0" smtClean="0">
                <a:solidFill>
                  <a:schemeClr val="tx1"/>
                </a:solidFill>
              </a:rPr>
              <a:t>confusión. </a:t>
            </a:r>
          </a:p>
          <a:p>
            <a:pPr marL="342900" indent="-342900" algn="just">
              <a:buAutoNum type="arabicPeriod"/>
            </a:pPr>
            <a:r>
              <a:rPr lang="es-VE" b="1" dirty="0">
                <a:solidFill>
                  <a:schemeClr val="tx1"/>
                </a:solidFill>
              </a:rPr>
              <a:t>P</a:t>
            </a:r>
            <a:r>
              <a:rPr lang="es-VE" b="1" dirty="0" smtClean="0">
                <a:solidFill>
                  <a:schemeClr val="tx1"/>
                </a:solidFill>
              </a:rPr>
              <a:t>érdida </a:t>
            </a:r>
            <a:r>
              <a:rPr lang="es-VE" b="1" dirty="0">
                <a:solidFill>
                  <a:schemeClr val="tx1"/>
                </a:solidFill>
              </a:rPr>
              <a:t>documentada </a:t>
            </a:r>
            <a:r>
              <a:rPr lang="es-VE" b="1" dirty="0" smtClean="0">
                <a:solidFill>
                  <a:schemeClr val="tx1"/>
                </a:solidFill>
              </a:rPr>
              <a:t> del seguimiento. </a:t>
            </a:r>
          </a:p>
          <a:p>
            <a:pPr marL="342900" indent="-342900" algn="just">
              <a:buAutoNum type="arabicPeriod"/>
            </a:pPr>
            <a:r>
              <a:rPr lang="es-VE" b="1" dirty="0">
                <a:solidFill>
                  <a:schemeClr val="tx1"/>
                </a:solidFill>
              </a:rPr>
              <a:t>R</a:t>
            </a:r>
            <a:r>
              <a:rPr lang="es-VE" b="1" dirty="0" smtClean="0">
                <a:solidFill>
                  <a:schemeClr val="tx1"/>
                </a:solidFill>
              </a:rPr>
              <a:t>esultado </a:t>
            </a:r>
            <a:r>
              <a:rPr lang="es-VE" b="1" dirty="0">
                <a:solidFill>
                  <a:schemeClr val="tx1"/>
                </a:solidFill>
              </a:rPr>
              <a:t>evaluado a ciegas al estado de </a:t>
            </a:r>
            <a:r>
              <a:rPr lang="es-VE" b="1" dirty="0" smtClean="0">
                <a:solidFill>
                  <a:schemeClr val="tx1"/>
                </a:solidFill>
              </a:rPr>
              <a:t>exposición.</a:t>
            </a:r>
          </a:p>
          <a:p>
            <a:pPr marL="342900" indent="-342900" algn="just">
              <a:buAutoNum type="arabicPeriod"/>
            </a:pPr>
            <a:r>
              <a:rPr lang="es-VE" b="1" dirty="0">
                <a:solidFill>
                  <a:schemeClr val="tx1"/>
                </a:solidFill>
              </a:rPr>
              <a:t>D</a:t>
            </a:r>
            <a:r>
              <a:rPr lang="es-VE" b="1" dirty="0" smtClean="0">
                <a:solidFill>
                  <a:schemeClr val="tx1"/>
                </a:solidFill>
              </a:rPr>
              <a:t>efinición </a:t>
            </a:r>
            <a:r>
              <a:rPr lang="es-VE" b="1" dirty="0">
                <a:solidFill>
                  <a:schemeClr val="tx1"/>
                </a:solidFill>
              </a:rPr>
              <a:t>clara y adecuada de exposiciones (</a:t>
            </a:r>
            <a:r>
              <a:rPr lang="es-VE" b="1" dirty="0" err="1">
                <a:solidFill>
                  <a:schemeClr val="tx1"/>
                </a:solidFill>
              </a:rPr>
              <a:t>prehipertensión</a:t>
            </a:r>
            <a:r>
              <a:rPr lang="es-VE" b="1" dirty="0">
                <a:solidFill>
                  <a:schemeClr val="tx1"/>
                </a:solidFill>
              </a:rPr>
              <a:t>) y resultados (accidente cerebrovascular, enfermedad coronaria, infarto de miocardio y eventos cardiovasculares totales</a:t>
            </a:r>
            <a:r>
              <a:rPr lang="es-VE" b="1" dirty="0" smtClean="0">
                <a:solidFill>
                  <a:schemeClr val="tx1"/>
                </a:solidFill>
              </a:rPr>
              <a:t>). </a:t>
            </a:r>
          </a:p>
          <a:p>
            <a:pPr marL="342900" indent="-342900" algn="just">
              <a:buAutoNum type="arabicPeriod"/>
            </a:pPr>
            <a:r>
              <a:rPr lang="es-VE" b="1" dirty="0">
                <a:solidFill>
                  <a:schemeClr val="tx1"/>
                </a:solidFill>
              </a:rPr>
              <a:t>T</a:t>
            </a:r>
            <a:r>
              <a:rPr lang="es-VE" b="1" dirty="0" smtClean="0">
                <a:solidFill>
                  <a:schemeClr val="tx1"/>
                </a:solidFill>
              </a:rPr>
              <a:t>emporalidad </a:t>
            </a:r>
            <a:r>
              <a:rPr lang="es-VE" b="1" dirty="0">
                <a:solidFill>
                  <a:schemeClr val="tx1"/>
                </a:solidFill>
              </a:rPr>
              <a:t>(presión arterial medida al inicio, no al momento de la evaluación de los resultados</a:t>
            </a:r>
            <a:r>
              <a:rPr lang="es-VE" b="1" dirty="0" smtClean="0">
                <a:solidFill>
                  <a:schemeClr val="tx1"/>
                </a:solidFill>
              </a:rPr>
              <a:t>).</a:t>
            </a:r>
          </a:p>
          <a:p>
            <a:pPr marL="342900" indent="-342900" algn="just">
              <a:buAutoNum type="arabicPeriod"/>
            </a:pPr>
            <a:r>
              <a:rPr lang="es-VE" b="1" dirty="0">
                <a:solidFill>
                  <a:schemeClr val="tx1"/>
                </a:solidFill>
              </a:rPr>
              <a:t>S</a:t>
            </a:r>
            <a:r>
              <a:rPr lang="es-VE" b="1" dirty="0" smtClean="0">
                <a:solidFill>
                  <a:schemeClr val="tx1"/>
                </a:solidFill>
              </a:rPr>
              <a:t>eguimiento </a:t>
            </a:r>
            <a:r>
              <a:rPr lang="es-VE" b="1" dirty="0">
                <a:solidFill>
                  <a:schemeClr val="tx1"/>
                </a:solidFill>
              </a:rPr>
              <a:t>de al menos 1 </a:t>
            </a:r>
            <a:r>
              <a:rPr lang="es-VE" b="1" dirty="0" smtClean="0">
                <a:solidFill>
                  <a:schemeClr val="tx1"/>
                </a:solidFill>
              </a:rPr>
              <a:t>año.</a:t>
            </a:r>
          </a:p>
          <a:p>
            <a:pPr algn="just"/>
            <a:endParaRPr lang="es-VE" b="1" dirty="0">
              <a:solidFill>
                <a:schemeClr val="tx1"/>
              </a:solidFill>
            </a:endParaRPr>
          </a:p>
          <a:p>
            <a:pPr algn="ctr"/>
            <a:r>
              <a:rPr lang="es-VE" b="1" dirty="0" smtClean="0">
                <a:solidFill>
                  <a:schemeClr val="tx1"/>
                </a:solidFill>
              </a:rPr>
              <a:t> BUENA CALIDAD:  </a:t>
            </a:r>
            <a:r>
              <a:rPr lang="es-VE" b="1" dirty="0">
                <a:solidFill>
                  <a:schemeClr val="tx1"/>
                </a:solidFill>
              </a:rPr>
              <a:t>siete a ocho </a:t>
            </a:r>
            <a:r>
              <a:rPr lang="es-VE" b="1" dirty="0" smtClean="0">
                <a:solidFill>
                  <a:schemeClr val="tx1"/>
                </a:solidFill>
              </a:rPr>
              <a:t>criterios</a:t>
            </a:r>
          </a:p>
          <a:p>
            <a:pPr algn="ctr"/>
            <a:r>
              <a:rPr lang="es-VE" b="1" dirty="0" smtClean="0">
                <a:solidFill>
                  <a:schemeClr val="tx1"/>
                </a:solidFill>
              </a:rPr>
              <a:t> JUSTO cuatro </a:t>
            </a:r>
            <a:r>
              <a:rPr lang="es-VE" b="1" dirty="0">
                <a:solidFill>
                  <a:schemeClr val="tx1"/>
                </a:solidFill>
              </a:rPr>
              <a:t>a </a:t>
            </a:r>
            <a:r>
              <a:rPr lang="es-VE" b="1" dirty="0" smtClean="0">
                <a:solidFill>
                  <a:schemeClr val="tx1"/>
                </a:solidFill>
              </a:rPr>
              <a:t>seis.</a:t>
            </a:r>
          </a:p>
          <a:p>
            <a:pPr algn="ctr"/>
            <a:r>
              <a:rPr lang="es-VE" b="1" dirty="0" smtClean="0">
                <a:solidFill>
                  <a:schemeClr val="tx1"/>
                </a:solidFill>
              </a:rPr>
              <a:t> POBRE Menos </a:t>
            </a:r>
            <a:r>
              <a:rPr lang="es-VE" b="1" dirty="0">
                <a:solidFill>
                  <a:schemeClr val="tx1"/>
                </a:solidFill>
              </a:rPr>
              <a:t>de cuatro criterios</a:t>
            </a:r>
            <a:r>
              <a:rPr lang="es-VE" b="1" dirty="0" smtClean="0">
                <a:solidFill>
                  <a:schemeClr val="tx1"/>
                </a:solidFill>
              </a:rPr>
              <a:t>.</a:t>
            </a:r>
            <a:endParaRPr lang="es-ES" b="1" dirty="0">
              <a:solidFill>
                <a:schemeClr val="tx1"/>
              </a:solidFill>
            </a:endParaRPr>
          </a:p>
        </p:txBody>
      </p:sp>
    </p:spTree>
    <p:extLst>
      <p:ext uri="{BB962C8B-B14F-4D97-AF65-F5344CB8AC3E}">
        <p14:creationId xmlns:p14="http://schemas.microsoft.com/office/powerpoint/2010/main" val="11351623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Horizont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Personalizado 1">
      <a:majorFont>
        <a:latin typeface="Cambria"/>
        <a:ea typeface=""/>
        <a:cs typeface=""/>
      </a:majorFont>
      <a:minorFont>
        <a:latin typeface="Cambria"/>
        <a:ea typeface=""/>
        <a:cs typeface=""/>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4167</TotalTime>
  <Words>932</Words>
  <Application>Microsoft Office PowerPoint</Application>
  <PresentationFormat>Presentación en pantalla (4:3)</PresentationFormat>
  <Paragraphs>91</Paragraphs>
  <Slides>11</Slides>
  <Notes>11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Calibri</vt:lpstr>
      <vt:lpstr>Cambria</vt:lpstr>
      <vt:lpstr>Cambria Math</vt:lpstr>
      <vt:lpstr>Times New Roman</vt:lpstr>
      <vt:lpstr>Wingdings</vt:lpstr>
      <vt:lpstr>Horizonte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dc:creator>
  <cp:lastModifiedBy>Julianin</cp:lastModifiedBy>
  <cp:revision>585</cp:revision>
  <dcterms:created xsi:type="dcterms:W3CDTF">2016-09-11T16:51:10Z</dcterms:created>
  <dcterms:modified xsi:type="dcterms:W3CDTF">2018-02-05T19:12:15Z</dcterms:modified>
</cp:coreProperties>
</file>