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9" r:id="rId3"/>
    <p:sldId id="257" r:id="rId4"/>
    <p:sldId id="260" r:id="rId5"/>
    <p:sldId id="258" r:id="rId6"/>
    <p:sldId id="278" r:id="rId7"/>
    <p:sldId id="283" r:id="rId8"/>
    <p:sldId id="279" r:id="rId9"/>
    <p:sldId id="295" r:id="rId10"/>
    <p:sldId id="293" r:id="rId11"/>
    <p:sldId id="284" r:id="rId12"/>
    <p:sldId id="294" r:id="rId13"/>
    <p:sldId id="261" r:id="rId14"/>
    <p:sldId id="262" r:id="rId15"/>
    <p:sldId id="263" r:id="rId16"/>
    <p:sldId id="264" r:id="rId17"/>
    <p:sldId id="296" r:id="rId18"/>
    <p:sldId id="297" r:id="rId19"/>
    <p:sldId id="298" r:id="rId20"/>
    <p:sldId id="285" r:id="rId21"/>
    <p:sldId id="287" r:id="rId22"/>
    <p:sldId id="286" r:id="rId23"/>
    <p:sldId id="290" r:id="rId24"/>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646" autoAdjust="0"/>
  </p:normalViewPr>
  <p:slideViewPr>
    <p:cSldViewPr snapToGrid="0">
      <p:cViewPr varScale="1">
        <p:scale>
          <a:sx n="79" d="100"/>
          <a:sy n="79" d="100"/>
        </p:scale>
        <p:origin x="120"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0E013-2538-4BC7-B2F1-B7103DF45009}" type="doc">
      <dgm:prSet loTypeId="urn:microsoft.com/office/officeart/2009/3/layout/PlusandMinus" loCatId="relationship" qsTypeId="urn:microsoft.com/office/officeart/2005/8/quickstyle/3d1" qsCatId="3D" csTypeId="urn:microsoft.com/office/officeart/2005/8/colors/accent1_5" csCatId="accent1" phldr="1"/>
      <dgm:spPr/>
      <dgm:t>
        <a:bodyPr/>
        <a:lstStyle/>
        <a:p>
          <a:endParaRPr lang="es-VE"/>
        </a:p>
      </dgm:t>
    </dgm:pt>
    <dgm:pt modelId="{C8355042-4B55-44CC-9856-0019E1C8FC9F}">
      <dgm:prSet phldrT="[Texto]" custT="1"/>
      <dgm:spPr/>
      <dgm:t>
        <a:bodyPr/>
        <a:lstStyle/>
        <a:p>
          <a:r>
            <a:rPr lang="es-VE" sz="3600" b="1" dirty="0"/>
            <a:t>Criterios de Inclusión</a:t>
          </a:r>
        </a:p>
      </dgm:t>
    </dgm:pt>
    <dgm:pt modelId="{FA944494-81C1-43C7-9B45-49D71A883EEA}" type="parTrans" cxnId="{9D785E10-30B9-4916-BF9F-78433EA92E21}">
      <dgm:prSet/>
      <dgm:spPr/>
      <dgm:t>
        <a:bodyPr/>
        <a:lstStyle/>
        <a:p>
          <a:endParaRPr lang="es-VE" b="1"/>
        </a:p>
      </dgm:t>
    </dgm:pt>
    <dgm:pt modelId="{A763E82B-9E1A-429C-B23C-9DAF7D823314}" type="sibTrans" cxnId="{9D785E10-30B9-4916-BF9F-78433EA92E21}">
      <dgm:prSet/>
      <dgm:spPr/>
      <dgm:t>
        <a:bodyPr/>
        <a:lstStyle/>
        <a:p>
          <a:endParaRPr lang="es-VE" b="1"/>
        </a:p>
      </dgm:t>
    </dgm:pt>
    <dgm:pt modelId="{757159F9-22E2-4DE9-A22B-7EFBE378083A}">
      <dgm:prSet phldrT="[Texto]" custT="1"/>
      <dgm:spPr/>
      <dgm:t>
        <a:bodyPr/>
        <a:lstStyle/>
        <a:p>
          <a:pPr>
            <a:lnSpc>
              <a:spcPct val="100000"/>
            </a:lnSpc>
            <a:spcAft>
              <a:spcPts val="0"/>
            </a:spcAft>
          </a:pPr>
          <a:r>
            <a:rPr lang="es-VE" sz="1800" b="1"/>
            <a:t>Edad: </a:t>
          </a:r>
          <a:r>
            <a:rPr lang="es-VE" sz="1800" b="1">
              <a:latin typeface="Cambria"/>
              <a:ea typeface="Cambria"/>
            </a:rPr>
            <a:t>˃</a:t>
          </a:r>
          <a:r>
            <a:rPr lang="es-VE" sz="1800" b="1"/>
            <a:t>60 años.</a:t>
          </a:r>
          <a:endParaRPr lang="es-VE" sz="1800" b="1" dirty="0"/>
        </a:p>
      </dgm:t>
    </dgm:pt>
    <dgm:pt modelId="{F3F01669-7FB6-4B1D-B185-9ECDC8BDB43F}" type="parTrans" cxnId="{E3BE9D32-96D1-4896-813E-EA064A7FBE99}">
      <dgm:prSet/>
      <dgm:spPr/>
      <dgm:t>
        <a:bodyPr/>
        <a:lstStyle/>
        <a:p>
          <a:endParaRPr lang="es-VE" b="1"/>
        </a:p>
      </dgm:t>
    </dgm:pt>
    <dgm:pt modelId="{7BDA9DD7-3B1B-4D02-AA39-F26092D63DE2}" type="sibTrans" cxnId="{E3BE9D32-96D1-4896-813E-EA064A7FBE99}">
      <dgm:prSet/>
      <dgm:spPr/>
      <dgm:t>
        <a:bodyPr/>
        <a:lstStyle/>
        <a:p>
          <a:endParaRPr lang="es-VE" b="1"/>
        </a:p>
      </dgm:t>
    </dgm:pt>
    <dgm:pt modelId="{B965A50D-8291-4541-9866-3CE2504E9886}">
      <dgm:prSet phldrT="[Texto]" custT="1"/>
      <dgm:spPr/>
      <dgm:t>
        <a:bodyPr/>
        <a:lstStyle/>
        <a:p>
          <a:pPr>
            <a:lnSpc>
              <a:spcPct val="100000"/>
            </a:lnSpc>
            <a:spcAft>
              <a:spcPts val="0"/>
            </a:spcAft>
          </a:pPr>
          <a:r>
            <a:rPr lang="es-VE" sz="1800" b="1"/>
            <a:t>PA: PAS 160-219mmHg y </a:t>
          </a:r>
          <a:r>
            <a:rPr lang="es-VE" sz="1800" b="1">
              <a:latin typeface="Cambria"/>
              <a:ea typeface="Cambria"/>
            </a:rPr>
            <a:t>˂</a:t>
          </a:r>
          <a:r>
            <a:rPr lang="es-VE" sz="1800" b="1"/>
            <a:t>PAD 90mmHg.</a:t>
          </a:r>
          <a:endParaRPr lang="es-VE" sz="1800" b="1" dirty="0"/>
        </a:p>
      </dgm:t>
    </dgm:pt>
    <dgm:pt modelId="{7A2D69B6-285D-499C-9AB5-0F32B67696AF}" type="parTrans" cxnId="{B1E476B1-FE72-4E97-93EE-13BCAFA533D4}">
      <dgm:prSet/>
      <dgm:spPr/>
      <dgm:t>
        <a:bodyPr/>
        <a:lstStyle/>
        <a:p>
          <a:endParaRPr lang="es-VE" b="1"/>
        </a:p>
      </dgm:t>
    </dgm:pt>
    <dgm:pt modelId="{29AB0176-CEBD-4E61-806E-FADF7919BD7D}" type="sibTrans" cxnId="{B1E476B1-FE72-4E97-93EE-13BCAFA533D4}">
      <dgm:prSet/>
      <dgm:spPr/>
      <dgm:t>
        <a:bodyPr/>
        <a:lstStyle/>
        <a:p>
          <a:endParaRPr lang="es-VE" b="1"/>
        </a:p>
      </dgm:t>
    </dgm:pt>
    <dgm:pt modelId="{9F884116-3ABB-47C0-8890-24259A935F7C}">
      <dgm:prSet phldrT="[Texto]" custT="1"/>
      <dgm:spPr/>
      <dgm:t>
        <a:bodyPr/>
        <a:lstStyle/>
        <a:p>
          <a:r>
            <a:rPr lang="es-VE" sz="3600" b="1"/>
            <a:t>Criterios de Exclusión</a:t>
          </a:r>
          <a:endParaRPr lang="es-VE" sz="3600" b="1" dirty="0"/>
        </a:p>
      </dgm:t>
    </dgm:pt>
    <dgm:pt modelId="{A5EAF89A-5141-4321-AFD2-0B94D01B1620}" type="parTrans" cxnId="{7AEB0038-DBC9-486E-A9FC-8995ADAEB80F}">
      <dgm:prSet/>
      <dgm:spPr/>
      <dgm:t>
        <a:bodyPr/>
        <a:lstStyle/>
        <a:p>
          <a:endParaRPr lang="es-VE" b="1"/>
        </a:p>
      </dgm:t>
    </dgm:pt>
    <dgm:pt modelId="{3CF3DA26-D6D9-48CB-A5F7-AA4F6C3743FD}" type="sibTrans" cxnId="{7AEB0038-DBC9-486E-A9FC-8995ADAEB80F}">
      <dgm:prSet/>
      <dgm:spPr/>
      <dgm:t>
        <a:bodyPr/>
        <a:lstStyle/>
        <a:p>
          <a:endParaRPr lang="es-VE" b="1"/>
        </a:p>
      </dgm:t>
    </dgm:pt>
    <dgm:pt modelId="{3C4727DD-0023-4B69-8973-3A64FB3DCDF7}">
      <dgm:prSet phldrT="[Texto]" custT="1"/>
      <dgm:spPr/>
      <dgm:t>
        <a:bodyPr/>
        <a:lstStyle/>
        <a:p>
          <a:pPr algn="just"/>
          <a:r>
            <a:rPr lang="es-VE" sz="1400" b="1"/>
            <a:t>Fibrilación o flutter auricular, bloqueo A-V, TA multifocal, bradicardia </a:t>
          </a:r>
          <a:r>
            <a:rPr lang="es-VE" sz="1400" b="1">
              <a:latin typeface="Cambria"/>
              <a:ea typeface="Cambria"/>
            </a:rPr>
            <a:t>˂</a:t>
          </a:r>
          <a:r>
            <a:rPr lang="es-VE" sz="1400" b="1"/>
            <a:t>50LPM o marcapasos permanente</a:t>
          </a:r>
          <a:endParaRPr lang="es-VE" sz="1400" b="1" dirty="0"/>
        </a:p>
      </dgm:t>
    </dgm:pt>
    <dgm:pt modelId="{53BBAD0A-D8E3-4699-9A36-326395CD25A0}" type="parTrans" cxnId="{B2C77A2B-CEB8-4B33-A1F7-33F23A928FF7}">
      <dgm:prSet/>
      <dgm:spPr/>
      <dgm:t>
        <a:bodyPr/>
        <a:lstStyle/>
        <a:p>
          <a:endParaRPr lang="es-VE" b="1"/>
        </a:p>
      </dgm:t>
    </dgm:pt>
    <dgm:pt modelId="{8C5F48C0-19D0-4223-A647-F8D358DFDF6E}" type="sibTrans" cxnId="{B2C77A2B-CEB8-4B33-A1F7-33F23A928FF7}">
      <dgm:prSet/>
      <dgm:spPr/>
      <dgm:t>
        <a:bodyPr/>
        <a:lstStyle/>
        <a:p>
          <a:endParaRPr lang="es-VE" b="1"/>
        </a:p>
      </dgm:t>
    </dgm:pt>
    <dgm:pt modelId="{290FE256-824D-4DBD-A9CF-F06B594EABBB}">
      <dgm:prSet custT="1"/>
      <dgm:spPr/>
      <dgm:t>
        <a:bodyPr/>
        <a:lstStyle/>
        <a:p>
          <a:pPr algn="just"/>
          <a:r>
            <a:rPr lang="es-VE" sz="1400" b="1"/>
            <a:t>Infarto de miocardio reciente, accidente cerebrovascular reciente, cirugía de derivación coronaria durante los últimos 6 meses, diabetes dependiente de insulina, demencia, antecedentes de insuficiencia renal, demencia o abuso de alcohol.</a:t>
          </a:r>
          <a:endParaRPr lang="es-VE" sz="1400" b="1" dirty="0"/>
        </a:p>
      </dgm:t>
    </dgm:pt>
    <dgm:pt modelId="{478E2DA1-2E8F-4F07-AD88-A61EBCD15800}" type="parTrans" cxnId="{854A8143-92B0-466C-92A2-01D4AD01EA61}">
      <dgm:prSet/>
      <dgm:spPr/>
      <dgm:t>
        <a:bodyPr/>
        <a:lstStyle/>
        <a:p>
          <a:endParaRPr lang="es-VE" b="1"/>
        </a:p>
      </dgm:t>
    </dgm:pt>
    <dgm:pt modelId="{13F625B5-ABDA-412C-B0AE-E9E31E59358D}" type="sibTrans" cxnId="{854A8143-92B0-466C-92A2-01D4AD01EA61}">
      <dgm:prSet/>
      <dgm:spPr/>
      <dgm:t>
        <a:bodyPr/>
        <a:lstStyle/>
        <a:p>
          <a:endParaRPr lang="es-VE" b="1"/>
        </a:p>
      </dgm:t>
    </dgm:pt>
    <dgm:pt modelId="{4501E8B3-D574-49C5-A195-5509AEE33BC0}" type="pres">
      <dgm:prSet presAssocID="{47F0E013-2538-4BC7-B2F1-B7103DF45009}" presName="Name0" presStyleCnt="0">
        <dgm:presLayoutVars>
          <dgm:chMax val="2"/>
          <dgm:chPref val="2"/>
          <dgm:dir/>
          <dgm:animOne/>
          <dgm:resizeHandles val="exact"/>
        </dgm:presLayoutVars>
      </dgm:prSet>
      <dgm:spPr/>
      <dgm:t>
        <a:bodyPr/>
        <a:lstStyle/>
        <a:p>
          <a:endParaRPr lang="es-VE"/>
        </a:p>
      </dgm:t>
    </dgm:pt>
    <dgm:pt modelId="{39F2BEFB-23FC-4D92-998D-B8A124069380}" type="pres">
      <dgm:prSet presAssocID="{47F0E013-2538-4BC7-B2F1-B7103DF45009}" presName="Background" presStyleLbl="bgImgPlace1" presStyleIdx="0" presStyleCnt="1"/>
      <dgm:spPr/>
    </dgm:pt>
    <dgm:pt modelId="{D3324E26-1EC5-4ABA-9450-B8CD226D78EA}" type="pres">
      <dgm:prSet presAssocID="{47F0E013-2538-4BC7-B2F1-B7103DF45009}" presName="ParentText1" presStyleLbl="revTx" presStyleIdx="0" presStyleCnt="2">
        <dgm:presLayoutVars>
          <dgm:chMax val="0"/>
          <dgm:chPref val="0"/>
          <dgm:bulletEnabled val="1"/>
        </dgm:presLayoutVars>
      </dgm:prSet>
      <dgm:spPr/>
      <dgm:t>
        <a:bodyPr/>
        <a:lstStyle/>
        <a:p>
          <a:endParaRPr lang="es-VE"/>
        </a:p>
      </dgm:t>
    </dgm:pt>
    <dgm:pt modelId="{075A9789-4510-44EE-9C17-9D620EA9053D}" type="pres">
      <dgm:prSet presAssocID="{47F0E013-2538-4BC7-B2F1-B7103DF45009}" presName="ParentText2" presStyleLbl="revTx" presStyleIdx="1" presStyleCnt="2">
        <dgm:presLayoutVars>
          <dgm:chMax val="0"/>
          <dgm:chPref val="0"/>
          <dgm:bulletEnabled val="1"/>
        </dgm:presLayoutVars>
      </dgm:prSet>
      <dgm:spPr/>
      <dgm:t>
        <a:bodyPr/>
        <a:lstStyle/>
        <a:p>
          <a:endParaRPr lang="es-VE"/>
        </a:p>
      </dgm:t>
    </dgm:pt>
    <dgm:pt modelId="{421A87BB-B582-47CF-9DEC-BB726C819ED8}" type="pres">
      <dgm:prSet presAssocID="{47F0E013-2538-4BC7-B2F1-B7103DF45009}" presName="Plus" presStyleLbl="alignNode1" presStyleIdx="0" presStyleCnt="2"/>
      <dgm:spPr/>
    </dgm:pt>
    <dgm:pt modelId="{C219B4E3-9166-42FA-B1EE-F4DC2F358D72}" type="pres">
      <dgm:prSet presAssocID="{47F0E013-2538-4BC7-B2F1-B7103DF45009}" presName="Minus" presStyleLbl="alignNode1" presStyleIdx="1" presStyleCnt="2"/>
      <dgm:spPr/>
    </dgm:pt>
    <dgm:pt modelId="{03830DA4-D1A0-4F83-980B-5F92FDD7325E}" type="pres">
      <dgm:prSet presAssocID="{47F0E013-2538-4BC7-B2F1-B7103DF45009}" presName="Divider" presStyleLbl="parChTrans1D1" presStyleIdx="0" presStyleCnt="1"/>
      <dgm:spPr/>
    </dgm:pt>
  </dgm:ptLst>
  <dgm:cxnLst>
    <dgm:cxn modelId="{6DC3F951-64FB-4215-B6BE-36B666194D53}" type="presOf" srcId="{B965A50D-8291-4541-9866-3CE2504E9886}" destId="{D3324E26-1EC5-4ABA-9450-B8CD226D78EA}" srcOrd="0" destOrd="2" presId="urn:microsoft.com/office/officeart/2009/3/layout/PlusandMinus"/>
    <dgm:cxn modelId="{45BD3D0E-4CC8-47EB-8D32-BD9440DA605B}" type="presOf" srcId="{3C4727DD-0023-4B69-8973-3A64FB3DCDF7}" destId="{075A9789-4510-44EE-9C17-9D620EA9053D}" srcOrd="0" destOrd="1" presId="urn:microsoft.com/office/officeart/2009/3/layout/PlusandMinus"/>
    <dgm:cxn modelId="{E3BE9D32-96D1-4896-813E-EA064A7FBE99}" srcId="{C8355042-4B55-44CC-9856-0019E1C8FC9F}" destId="{757159F9-22E2-4DE9-A22B-7EFBE378083A}" srcOrd="0" destOrd="0" parTransId="{F3F01669-7FB6-4B1D-B185-9ECDC8BDB43F}" sibTransId="{7BDA9DD7-3B1B-4D02-AA39-F26092D63DE2}"/>
    <dgm:cxn modelId="{9348050C-8FE0-4DA5-9310-06F6E5EBCC1C}" type="presOf" srcId="{9F884116-3ABB-47C0-8890-24259A935F7C}" destId="{075A9789-4510-44EE-9C17-9D620EA9053D}" srcOrd="0" destOrd="0" presId="urn:microsoft.com/office/officeart/2009/3/layout/PlusandMinus"/>
    <dgm:cxn modelId="{7AEB0038-DBC9-486E-A9FC-8995ADAEB80F}" srcId="{47F0E013-2538-4BC7-B2F1-B7103DF45009}" destId="{9F884116-3ABB-47C0-8890-24259A935F7C}" srcOrd="1" destOrd="0" parTransId="{A5EAF89A-5141-4321-AFD2-0B94D01B1620}" sibTransId="{3CF3DA26-D6D9-48CB-A5F7-AA4F6C3743FD}"/>
    <dgm:cxn modelId="{854A8143-92B0-466C-92A2-01D4AD01EA61}" srcId="{9F884116-3ABB-47C0-8890-24259A935F7C}" destId="{290FE256-824D-4DBD-A9CF-F06B594EABBB}" srcOrd="1" destOrd="0" parTransId="{478E2DA1-2E8F-4F07-AD88-A61EBCD15800}" sibTransId="{13F625B5-ABDA-412C-B0AE-E9E31E59358D}"/>
    <dgm:cxn modelId="{B2C77A2B-CEB8-4B33-A1F7-33F23A928FF7}" srcId="{9F884116-3ABB-47C0-8890-24259A935F7C}" destId="{3C4727DD-0023-4B69-8973-3A64FB3DCDF7}" srcOrd="0" destOrd="0" parTransId="{53BBAD0A-D8E3-4699-9A36-326395CD25A0}" sibTransId="{8C5F48C0-19D0-4223-A647-F8D358DFDF6E}"/>
    <dgm:cxn modelId="{29A6BFFB-581D-45B4-87EC-F0FAD49E4887}" type="presOf" srcId="{47F0E013-2538-4BC7-B2F1-B7103DF45009}" destId="{4501E8B3-D574-49C5-A195-5509AEE33BC0}" srcOrd="0" destOrd="0" presId="urn:microsoft.com/office/officeart/2009/3/layout/PlusandMinus"/>
    <dgm:cxn modelId="{B1E476B1-FE72-4E97-93EE-13BCAFA533D4}" srcId="{C8355042-4B55-44CC-9856-0019E1C8FC9F}" destId="{B965A50D-8291-4541-9866-3CE2504E9886}" srcOrd="1" destOrd="0" parTransId="{7A2D69B6-285D-499C-9AB5-0F32B67696AF}" sibTransId="{29AB0176-CEBD-4E61-806E-FADF7919BD7D}"/>
    <dgm:cxn modelId="{CCB605DF-A3E2-4DE5-8959-0CE087AB8872}" type="presOf" srcId="{C8355042-4B55-44CC-9856-0019E1C8FC9F}" destId="{D3324E26-1EC5-4ABA-9450-B8CD226D78EA}" srcOrd="0" destOrd="0" presId="urn:microsoft.com/office/officeart/2009/3/layout/PlusandMinus"/>
    <dgm:cxn modelId="{B85FA250-6F13-443D-A08A-C7216532C5C8}" type="presOf" srcId="{757159F9-22E2-4DE9-A22B-7EFBE378083A}" destId="{D3324E26-1EC5-4ABA-9450-B8CD226D78EA}" srcOrd="0" destOrd="1" presId="urn:microsoft.com/office/officeart/2009/3/layout/PlusandMinus"/>
    <dgm:cxn modelId="{CA889F0B-EE63-456F-87F3-B7F8F29BD682}" type="presOf" srcId="{290FE256-824D-4DBD-A9CF-F06B594EABBB}" destId="{075A9789-4510-44EE-9C17-9D620EA9053D}" srcOrd="0" destOrd="2" presId="urn:microsoft.com/office/officeart/2009/3/layout/PlusandMinus"/>
    <dgm:cxn modelId="{9D785E10-30B9-4916-BF9F-78433EA92E21}" srcId="{47F0E013-2538-4BC7-B2F1-B7103DF45009}" destId="{C8355042-4B55-44CC-9856-0019E1C8FC9F}" srcOrd="0" destOrd="0" parTransId="{FA944494-81C1-43C7-9B45-49D71A883EEA}" sibTransId="{A763E82B-9E1A-429C-B23C-9DAF7D823314}"/>
    <dgm:cxn modelId="{732F9F5E-81DB-4012-93C5-1AA2BDF0A0C2}" type="presParOf" srcId="{4501E8B3-D574-49C5-A195-5509AEE33BC0}" destId="{39F2BEFB-23FC-4D92-998D-B8A124069380}" srcOrd="0" destOrd="0" presId="urn:microsoft.com/office/officeart/2009/3/layout/PlusandMinus"/>
    <dgm:cxn modelId="{38BCD89F-0894-49D8-B469-4A63A436E3D5}" type="presParOf" srcId="{4501E8B3-D574-49C5-A195-5509AEE33BC0}" destId="{D3324E26-1EC5-4ABA-9450-B8CD226D78EA}" srcOrd="1" destOrd="0" presId="urn:microsoft.com/office/officeart/2009/3/layout/PlusandMinus"/>
    <dgm:cxn modelId="{A8651250-8CF9-4CF7-99E6-629158843C1F}" type="presParOf" srcId="{4501E8B3-D574-49C5-A195-5509AEE33BC0}" destId="{075A9789-4510-44EE-9C17-9D620EA9053D}" srcOrd="2" destOrd="0" presId="urn:microsoft.com/office/officeart/2009/3/layout/PlusandMinus"/>
    <dgm:cxn modelId="{1628BF41-DB5E-4526-BE8B-A2773001471F}" type="presParOf" srcId="{4501E8B3-D574-49C5-A195-5509AEE33BC0}" destId="{421A87BB-B582-47CF-9DEC-BB726C819ED8}" srcOrd="3" destOrd="0" presId="urn:microsoft.com/office/officeart/2009/3/layout/PlusandMinus"/>
    <dgm:cxn modelId="{341A52FE-A593-41A5-BA51-D113BCA8B7DB}" type="presParOf" srcId="{4501E8B3-D574-49C5-A195-5509AEE33BC0}" destId="{C219B4E3-9166-42FA-B1EE-F4DC2F358D72}" srcOrd="4" destOrd="0" presId="urn:microsoft.com/office/officeart/2009/3/layout/PlusandMinus"/>
    <dgm:cxn modelId="{3A56E3B1-40ED-4E23-A5BF-655E5C97856E}" type="presParOf" srcId="{4501E8B3-D574-49C5-A195-5509AEE33BC0}" destId="{03830DA4-D1A0-4F83-980B-5F92FDD7325E}"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E889D-D7C0-48D7-9218-9DC734D990A4}" type="doc">
      <dgm:prSet loTypeId="urn:microsoft.com/office/officeart/2005/8/layout/hList3" loCatId="list" qsTypeId="urn:microsoft.com/office/officeart/2005/8/quickstyle/simple3" qsCatId="simple" csTypeId="urn:microsoft.com/office/officeart/2005/8/colors/accent1_3" csCatId="accent1" phldr="1"/>
      <dgm:spPr/>
      <dgm:t>
        <a:bodyPr/>
        <a:lstStyle/>
        <a:p>
          <a:endParaRPr lang="es-VE"/>
        </a:p>
      </dgm:t>
    </dgm:pt>
    <dgm:pt modelId="{CFC0DA14-76C2-4644-9B09-F4F740EDC770}">
      <dgm:prSet phldrT="[Texto]"/>
      <dgm:spPr/>
      <dgm:t>
        <a:bodyPr/>
        <a:lstStyle/>
        <a:p>
          <a:r>
            <a:rPr lang="es-VE" b="1" dirty="0"/>
            <a:t>PA objetivo</a:t>
          </a:r>
        </a:p>
      </dgm:t>
    </dgm:pt>
    <dgm:pt modelId="{832A3CF6-19EC-464D-B1AF-91D9CFED5CAD}" type="parTrans" cxnId="{9ADA24E7-6F15-4CFB-A1F1-0AC1937C0A3F}">
      <dgm:prSet/>
      <dgm:spPr/>
      <dgm:t>
        <a:bodyPr/>
        <a:lstStyle/>
        <a:p>
          <a:endParaRPr lang="es-VE" b="1"/>
        </a:p>
      </dgm:t>
    </dgm:pt>
    <dgm:pt modelId="{5123B91A-7BE1-44C9-886A-08E2D00BEE57}" type="sibTrans" cxnId="{9ADA24E7-6F15-4CFB-A1F1-0AC1937C0A3F}">
      <dgm:prSet/>
      <dgm:spPr/>
      <dgm:t>
        <a:bodyPr/>
        <a:lstStyle/>
        <a:p>
          <a:endParaRPr lang="es-VE" b="1"/>
        </a:p>
      </dgm:t>
    </dgm:pt>
    <dgm:pt modelId="{F93289BF-10D7-4919-AC2C-CBC01783DD21}">
      <dgm:prSet phldrT="[Texto]"/>
      <dgm:spPr/>
      <dgm:t>
        <a:bodyPr/>
        <a:lstStyle/>
        <a:p>
          <a:r>
            <a:rPr lang="es-VE" b="1" dirty="0"/>
            <a:t>En individuos con PAS </a:t>
          </a:r>
          <a:r>
            <a:rPr lang="es-VE" b="1" dirty="0">
              <a:latin typeface="Cambria"/>
              <a:ea typeface="Cambria"/>
            </a:rPr>
            <a:t>˃</a:t>
          </a:r>
          <a:r>
            <a:rPr lang="es-VE" b="1" dirty="0"/>
            <a:t>180mmHg:</a:t>
          </a:r>
        </a:p>
        <a:p>
          <a:r>
            <a:rPr lang="es-VE" b="1" dirty="0"/>
            <a:t>Reducir a menos de 160mmHg</a:t>
          </a:r>
        </a:p>
        <a:p>
          <a:endParaRPr lang="es-VE" b="1" dirty="0"/>
        </a:p>
      </dgm:t>
    </dgm:pt>
    <dgm:pt modelId="{DBD97E5A-A7CB-4FB2-8546-FA929CC8D8A5}" type="parTrans" cxnId="{9DBC27CB-941D-4A39-8829-0969406022F4}">
      <dgm:prSet/>
      <dgm:spPr/>
      <dgm:t>
        <a:bodyPr/>
        <a:lstStyle/>
        <a:p>
          <a:endParaRPr lang="es-VE" b="1"/>
        </a:p>
      </dgm:t>
    </dgm:pt>
    <dgm:pt modelId="{D1452FC6-C25B-4B0B-BF45-BB025DAA5AB0}" type="sibTrans" cxnId="{9DBC27CB-941D-4A39-8829-0969406022F4}">
      <dgm:prSet/>
      <dgm:spPr/>
      <dgm:t>
        <a:bodyPr/>
        <a:lstStyle/>
        <a:p>
          <a:endParaRPr lang="es-VE" b="1"/>
        </a:p>
      </dgm:t>
    </dgm:pt>
    <dgm:pt modelId="{0746C4B2-D685-4CC5-A751-20225BD41ABC}">
      <dgm:prSet phldrT="[Texto]"/>
      <dgm:spPr/>
      <dgm:t>
        <a:bodyPr/>
        <a:lstStyle/>
        <a:p>
          <a:r>
            <a:rPr lang="es-VE" b="1" dirty="0"/>
            <a:t>En individuos con PAS entre 160-179mmHg:</a:t>
          </a:r>
        </a:p>
        <a:p>
          <a:r>
            <a:rPr lang="es-VE" b="1" dirty="0"/>
            <a:t>Reducir al menos 20mmHg.</a:t>
          </a:r>
        </a:p>
      </dgm:t>
    </dgm:pt>
    <dgm:pt modelId="{B0F12BC3-C263-4ED0-8AD0-43C6C978448D}" type="parTrans" cxnId="{1DD26AB1-0E6A-41AE-A7AC-31CA9D1DB257}">
      <dgm:prSet/>
      <dgm:spPr/>
      <dgm:t>
        <a:bodyPr/>
        <a:lstStyle/>
        <a:p>
          <a:endParaRPr lang="es-VE" b="1"/>
        </a:p>
      </dgm:t>
    </dgm:pt>
    <dgm:pt modelId="{431ED8B2-389B-4EBA-8775-90B30890DA05}" type="sibTrans" cxnId="{1DD26AB1-0E6A-41AE-A7AC-31CA9D1DB257}">
      <dgm:prSet/>
      <dgm:spPr/>
      <dgm:t>
        <a:bodyPr/>
        <a:lstStyle/>
        <a:p>
          <a:endParaRPr lang="es-VE" b="1"/>
        </a:p>
      </dgm:t>
    </dgm:pt>
    <dgm:pt modelId="{6B86F321-8D72-4AE7-BDBA-4C19BDFE5F69}" type="pres">
      <dgm:prSet presAssocID="{87CE889D-D7C0-48D7-9218-9DC734D990A4}" presName="composite" presStyleCnt="0">
        <dgm:presLayoutVars>
          <dgm:chMax val="1"/>
          <dgm:dir/>
          <dgm:resizeHandles val="exact"/>
        </dgm:presLayoutVars>
      </dgm:prSet>
      <dgm:spPr/>
      <dgm:t>
        <a:bodyPr/>
        <a:lstStyle/>
        <a:p>
          <a:endParaRPr lang="es-VE"/>
        </a:p>
      </dgm:t>
    </dgm:pt>
    <dgm:pt modelId="{5947A6C2-6BBA-4AC0-940E-14195D57D923}" type="pres">
      <dgm:prSet presAssocID="{CFC0DA14-76C2-4644-9B09-F4F740EDC770}" presName="roof" presStyleLbl="dkBgShp" presStyleIdx="0" presStyleCnt="2"/>
      <dgm:spPr/>
      <dgm:t>
        <a:bodyPr/>
        <a:lstStyle/>
        <a:p>
          <a:endParaRPr lang="es-VE"/>
        </a:p>
      </dgm:t>
    </dgm:pt>
    <dgm:pt modelId="{717242EB-B164-4ABD-BDF8-6F5573DEE9D7}" type="pres">
      <dgm:prSet presAssocID="{CFC0DA14-76C2-4644-9B09-F4F740EDC770}" presName="pillars" presStyleCnt="0"/>
      <dgm:spPr/>
      <dgm:t>
        <a:bodyPr/>
        <a:lstStyle/>
        <a:p>
          <a:endParaRPr lang="es-VE"/>
        </a:p>
      </dgm:t>
    </dgm:pt>
    <dgm:pt modelId="{DD0E3501-8234-491B-B8BD-434EEB2D6F06}" type="pres">
      <dgm:prSet presAssocID="{CFC0DA14-76C2-4644-9B09-F4F740EDC770}" presName="pillar1" presStyleLbl="node1" presStyleIdx="0" presStyleCnt="2">
        <dgm:presLayoutVars>
          <dgm:bulletEnabled val="1"/>
        </dgm:presLayoutVars>
      </dgm:prSet>
      <dgm:spPr/>
      <dgm:t>
        <a:bodyPr/>
        <a:lstStyle/>
        <a:p>
          <a:endParaRPr lang="es-VE"/>
        </a:p>
      </dgm:t>
    </dgm:pt>
    <dgm:pt modelId="{B3CF2AC9-AFC1-4EB3-90E2-3F36B9567832}" type="pres">
      <dgm:prSet presAssocID="{0746C4B2-D685-4CC5-A751-20225BD41ABC}" presName="pillarX" presStyleLbl="node1" presStyleIdx="1" presStyleCnt="2">
        <dgm:presLayoutVars>
          <dgm:bulletEnabled val="1"/>
        </dgm:presLayoutVars>
      </dgm:prSet>
      <dgm:spPr/>
      <dgm:t>
        <a:bodyPr/>
        <a:lstStyle/>
        <a:p>
          <a:endParaRPr lang="es-VE"/>
        </a:p>
      </dgm:t>
    </dgm:pt>
    <dgm:pt modelId="{048CE445-A905-4FB4-8AC7-1FC80D81B8FB}" type="pres">
      <dgm:prSet presAssocID="{CFC0DA14-76C2-4644-9B09-F4F740EDC770}" presName="base" presStyleLbl="dkBgShp" presStyleIdx="1" presStyleCnt="2"/>
      <dgm:spPr/>
      <dgm:t>
        <a:bodyPr/>
        <a:lstStyle/>
        <a:p>
          <a:endParaRPr lang="es-VE"/>
        </a:p>
      </dgm:t>
    </dgm:pt>
  </dgm:ptLst>
  <dgm:cxnLst>
    <dgm:cxn modelId="{9F5E19C0-924A-4FA5-ABA0-82241EEF47F9}" type="presOf" srcId="{0746C4B2-D685-4CC5-A751-20225BD41ABC}" destId="{B3CF2AC9-AFC1-4EB3-90E2-3F36B9567832}" srcOrd="0" destOrd="0" presId="urn:microsoft.com/office/officeart/2005/8/layout/hList3"/>
    <dgm:cxn modelId="{54AE4EA4-6D88-4B20-9B2F-51D8E2459718}" type="presOf" srcId="{87CE889D-D7C0-48D7-9218-9DC734D990A4}" destId="{6B86F321-8D72-4AE7-BDBA-4C19BDFE5F69}" srcOrd="0" destOrd="0" presId="urn:microsoft.com/office/officeart/2005/8/layout/hList3"/>
    <dgm:cxn modelId="{B765D450-1B21-4637-A1EC-371F09797FA3}" type="presOf" srcId="{CFC0DA14-76C2-4644-9B09-F4F740EDC770}" destId="{5947A6C2-6BBA-4AC0-940E-14195D57D923}" srcOrd="0" destOrd="0" presId="urn:microsoft.com/office/officeart/2005/8/layout/hList3"/>
    <dgm:cxn modelId="{9DBC27CB-941D-4A39-8829-0969406022F4}" srcId="{CFC0DA14-76C2-4644-9B09-F4F740EDC770}" destId="{F93289BF-10D7-4919-AC2C-CBC01783DD21}" srcOrd="0" destOrd="0" parTransId="{DBD97E5A-A7CB-4FB2-8546-FA929CC8D8A5}" sibTransId="{D1452FC6-C25B-4B0B-BF45-BB025DAA5AB0}"/>
    <dgm:cxn modelId="{1DD26AB1-0E6A-41AE-A7AC-31CA9D1DB257}" srcId="{CFC0DA14-76C2-4644-9B09-F4F740EDC770}" destId="{0746C4B2-D685-4CC5-A751-20225BD41ABC}" srcOrd="1" destOrd="0" parTransId="{B0F12BC3-C263-4ED0-8AD0-43C6C978448D}" sibTransId="{431ED8B2-389B-4EBA-8775-90B30890DA05}"/>
    <dgm:cxn modelId="{9ADA24E7-6F15-4CFB-A1F1-0AC1937C0A3F}" srcId="{87CE889D-D7C0-48D7-9218-9DC734D990A4}" destId="{CFC0DA14-76C2-4644-9B09-F4F740EDC770}" srcOrd="0" destOrd="0" parTransId="{832A3CF6-19EC-464D-B1AF-91D9CFED5CAD}" sibTransId="{5123B91A-7BE1-44C9-886A-08E2D00BEE57}"/>
    <dgm:cxn modelId="{27999E9D-1688-422C-B79C-3009C851C555}" type="presOf" srcId="{F93289BF-10D7-4919-AC2C-CBC01783DD21}" destId="{DD0E3501-8234-491B-B8BD-434EEB2D6F06}" srcOrd="0" destOrd="0" presId="urn:microsoft.com/office/officeart/2005/8/layout/hList3"/>
    <dgm:cxn modelId="{013C48F4-04DD-47B8-8C1C-618734AD6EC7}" type="presParOf" srcId="{6B86F321-8D72-4AE7-BDBA-4C19BDFE5F69}" destId="{5947A6C2-6BBA-4AC0-940E-14195D57D923}" srcOrd="0" destOrd="0" presId="urn:microsoft.com/office/officeart/2005/8/layout/hList3"/>
    <dgm:cxn modelId="{AB01BEB2-C8F0-471D-A28A-447B322BA9CD}" type="presParOf" srcId="{6B86F321-8D72-4AE7-BDBA-4C19BDFE5F69}" destId="{717242EB-B164-4ABD-BDF8-6F5573DEE9D7}" srcOrd="1" destOrd="0" presId="urn:microsoft.com/office/officeart/2005/8/layout/hList3"/>
    <dgm:cxn modelId="{44F4C05C-4A8C-482B-A571-0732FBA69A0C}" type="presParOf" srcId="{717242EB-B164-4ABD-BDF8-6F5573DEE9D7}" destId="{DD0E3501-8234-491B-B8BD-434EEB2D6F06}" srcOrd="0" destOrd="0" presId="urn:microsoft.com/office/officeart/2005/8/layout/hList3"/>
    <dgm:cxn modelId="{F37245E4-2E51-47E7-A017-A580FA5DB429}" type="presParOf" srcId="{717242EB-B164-4ABD-BDF8-6F5573DEE9D7}" destId="{B3CF2AC9-AFC1-4EB3-90E2-3F36B9567832}" srcOrd="1" destOrd="0" presId="urn:microsoft.com/office/officeart/2005/8/layout/hList3"/>
    <dgm:cxn modelId="{B7CEA975-16C2-4EDA-9492-E04BFB01C6F8}" type="presParOf" srcId="{6B86F321-8D72-4AE7-BDBA-4C19BDFE5F69}" destId="{048CE445-A905-4FB4-8AC7-1FC80D81B8FB}"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44C3E7-8E57-450D-B157-2F851E2584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67A5BF-213C-4479-A534-FA8BD1DC23AE}">
      <dgm:prSet phldrT="[Text]" phldr="0"/>
      <dgm:spPr/>
      <dgm:t>
        <a:bodyPr/>
        <a:lstStyle/>
        <a:p>
          <a:pPr algn="just" rtl="0"/>
          <a:r>
            <a:rPr lang="en-US" b="0" i="0" u="none" strike="noStrike" cap="none" baseline="0" noProof="0" dirty="0" err="1" smtClean="0">
              <a:solidFill>
                <a:srgbClr val="010000"/>
              </a:solidFill>
              <a:latin typeface="Calibri Light"/>
              <a:cs typeface="Calibri Light"/>
            </a:rPr>
            <a:t>Ganancia</a:t>
          </a:r>
          <a:r>
            <a:rPr lang="en-US" b="0" i="0" u="none" strike="noStrike" cap="none" baseline="0" noProof="0" dirty="0" smtClean="0">
              <a:solidFill>
                <a:srgbClr val="010000"/>
              </a:solidFill>
              <a:latin typeface="Calibri Light"/>
              <a:cs typeface="Calibri Light"/>
            </a:rPr>
            <a:t> </a:t>
          </a:r>
          <a:r>
            <a:rPr lang="en-US" b="0" i="0" u="none" strike="noStrike" cap="none" baseline="0" noProof="0" dirty="0">
              <a:solidFill>
                <a:srgbClr val="010000"/>
              </a:solidFill>
              <a:latin typeface="Calibri Light"/>
              <a:cs typeface="Calibri Light"/>
            </a:rPr>
            <a:t>neta en la </a:t>
          </a:r>
          <a:r>
            <a:rPr lang="en-US" b="0" i="0" u="none" strike="noStrike" cap="none" baseline="0" noProof="0" dirty="0" err="1" smtClean="0">
              <a:solidFill>
                <a:srgbClr val="010000"/>
              </a:solidFill>
              <a:latin typeface="Calibri Light"/>
              <a:cs typeface="Calibri Light"/>
            </a:rPr>
            <a:t>expectativa</a:t>
          </a:r>
          <a:r>
            <a:rPr lang="en-US" b="0" i="0" u="none" strike="noStrike" cap="none" baseline="0" noProof="0" dirty="0" smtClean="0">
              <a:solidFill>
                <a:srgbClr val="010000"/>
              </a:solidFill>
              <a:latin typeface="Calibri Light"/>
              <a:cs typeface="Calibri Light"/>
            </a:rPr>
            <a:t> de </a:t>
          </a:r>
          <a:r>
            <a:rPr lang="en-US" b="0" i="0" u="none" strike="noStrike" cap="none" baseline="0" noProof="0" dirty="0">
              <a:solidFill>
                <a:srgbClr val="010000"/>
              </a:solidFill>
              <a:latin typeface="Calibri Light"/>
              <a:cs typeface="Calibri Light"/>
            </a:rPr>
            <a:t>vida libre de muerte cardiovascular en el grupo de terapia activa.</a:t>
          </a:r>
        </a:p>
      </dgm:t>
    </dgm:pt>
    <dgm:pt modelId="{915255D5-1DA4-41C9-BE71-C4B4EE6817B3}" type="parTrans" cxnId="{B0DDE1EB-4D37-4E48-94D7-0547B7151BE1}">
      <dgm:prSet/>
      <dgm:spPr/>
      <dgm:t>
        <a:bodyPr/>
        <a:lstStyle/>
        <a:p>
          <a:pPr algn="just"/>
          <a:endParaRPr lang="en-US"/>
        </a:p>
      </dgm:t>
    </dgm:pt>
    <dgm:pt modelId="{3D2B45FA-BE23-4880-8C3A-40172A874AA2}" type="sibTrans" cxnId="{B0DDE1EB-4D37-4E48-94D7-0547B7151BE1}">
      <dgm:prSet/>
      <dgm:spPr/>
      <dgm:t>
        <a:bodyPr/>
        <a:lstStyle/>
        <a:p>
          <a:pPr algn="just"/>
          <a:endParaRPr lang="en-US"/>
        </a:p>
      </dgm:t>
    </dgm:pt>
    <dgm:pt modelId="{9448FBAE-1BEC-42D3-9AA6-73237FCE3AFF}">
      <dgm:prSet phldrT="[Text]" phldr="0"/>
      <dgm:spPr/>
      <dgm:t>
        <a:bodyPr/>
        <a:lstStyle/>
        <a:p>
          <a:pPr algn="just" rtl="0"/>
          <a:r>
            <a:rPr lang="en-US" dirty="0" err="1" smtClean="0">
              <a:solidFill>
                <a:schemeClr val="tx1"/>
              </a:solidFill>
              <a:latin typeface="Calibri Light"/>
            </a:rPr>
            <a:t>Diferencia</a:t>
          </a:r>
          <a:r>
            <a:rPr lang="en-US" dirty="0" smtClean="0">
              <a:solidFill>
                <a:schemeClr val="tx1"/>
              </a:solidFill>
              <a:latin typeface="Calibri Light"/>
            </a:rPr>
            <a:t> </a:t>
          </a:r>
          <a:r>
            <a:rPr lang="en-US" dirty="0" err="1">
              <a:solidFill>
                <a:schemeClr val="tx1"/>
              </a:solidFill>
              <a:latin typeface="Calibri Light"/>
            </a:rPr>
            <a:t>en</a:t>
          </a:r>
          <a:r>
            <a:rPr lang="en-US" dirty="0">
              <a:solidFill>
                <a:schemeClr val="tx1"/>
              </a:solidFill>
              <a:latin typeface="Calibri Light"/>
            </a:rPr>
            <a:t> </a:t>
          </a:r>
          <a:r>
            <a:rPr lang="en-US" dirty="0" smtClean="0">
              <a:solidFill>
                <a:schemeClr val="tx1"/>
              </a:solidFill>
              <a:latin typeface="Calibri Light"/>
            </a:rPr>
            <a:t>la </a:t>
          </a:r>
          <a:r>
            <a:rPr lang="en-US" dirty="0" err="1" smtClean="0">
              <a:solidFill>
                <a:schemeClr val="tx1"/>
              </a:solidFill>
              <a:latin typeface="Calibri Light"/>
            </a:rPr>
            <a:t>mediana</a:t>
          </a:r>
          <a:r>
            <a:rPr lang="en-US" dirty="0" smtClean="0">
              <a:solidFill>
                <a:schemeClr val="tx1"/>
              </a:solidFill>
              <a:latin typeface="Calibri Light"/>
            </a:rPr>
            <a:t> de </a:t>
          </a:r>
          <a:r>
            <a:rPr lang="en-US" dirty="0" err="1">
              <a:solidFill>
                <a:schemeClr val="tx1"/>
              </a:solidFill>
              <a:latin typeface="Calibri Light"/>
            </a:rPr>
            <a:t>supervivencia</a:t>
          </a:r>
          <a:r>
            <a:rPr lang="en-US" dirty="0">
              <a:solidFill>
                <a:schemeClr val="tx1"/>
              </a:solidFill>
              <a:latin typeface="Calibri Light"/>
            </a:rPr>
            <a:t> </a:t>
          </a:r>
          <a:r>
            <a:rPr lang="en-US" dirty="0" err="1" smtClean="0">
              <a:solidFill>
                <a:schemeClr val="tx1"/>
              </a:solidFill>
              <a:latin typeface="Calibri Light"/>
            </a:rPr>
            <a:t>libre</a:t>
          </a:r>
          <a:r>
            <a:rPr lang="en-US" dirty="0" smtClean="0">
              <a:solidFill>
                <a:schemeClr val="tx1"/>
              </a:solidFill>
              <a:latin typeface="Calibri Light"/>
            </a:rPr>
            <a:t> </a:t>
          </a:r>
          <a:r>
            <a:rPr lang="en-US" dirty="0">
              <a:solidFill>
                <a:schemeClr val="tx1"/>
              </a:solidFill>
              <a:latin typeface="Calibri Light"/>
            </a:rPr>
            <a:t>de muerte cardiovascular entre los grupos de tratamiento activo y placebo.</a:t>
          </a:r>
        </a:p>
      </dgm:t>
    </dgm:pt>
    <dgm:pt modelId="{8F17154D-2C47-4C45-BFA3-4EC62913AF4D}" type="parTrans" cxnId="{8785C6AF-739C-4072-8B9A-6032A6C28D5F}">
      <dgm:prSet/>
      <dgm:spPr/>
      <dgm:t>
        <a:bodyPr/>
        <a:lstStyle/>
        <a:p>
          <a:pPr algn="just"/>
          <a:endParaRPr lang="es-VE"/>
        </a:p>
      </dgm:t>
    </dgm:pt>
    <dgm:pt modelId="{22C5A8C1-42F6-43EB-BF1E-C6BCF664AC44}" type="sibTrans" cxnId="{8785C6AF-739C-4072-8B9A-6032A6C28D5F}">
      <dgm:prSet/>
      <dgm:spPr/>
      <dgm:t>
        <a:bodyPr/>
        <a:lstStyle/>
        <a:p>
          <a:pPr algn="just"/>
          <a:endParaRPr lang="es-VE"/>
        </a:p>
      </dgm:t>
    </dgm:pt>
    <dgm:pt modelId="{06C4C0F6-90E1-4C0F-93AC-0B31CC934B9D}">
      <dgm:prSet phldrT="[Text]" phldr="0"/>
      <dgm:spPr/>
      <dgm:t>
        <a:bodyPr/>
        <a:lstStyle/>
        <a:p>
          <a:pPr algn="just" rtl="0"/>
          <a:r>
            <a:rPr lang="en-US" b="0" i="0" u="none" strike="noStrike" cap="none" baseline="0" noProof="0" dirty="0" err="1" smtClean="0">
              <a:solidFill>
                <a:schemeClr val="bg1"/>
              </a:solidFill>
              <a:latin typeface="Calibri Light"/>
              <a:cs typeface="Calibri Light"/>
            </a:rPr>
            <a:t>Primario</a:t>
          </a:r>
          <a:endParaRPr lang="en-US" b="0" i="0" u="none" strike="noStrike" cap="none" baseline="0" noProof="0" dirty="0">
            <a:solidFill>
              <a:schemeClr val="bg1"/>
            </a:solidFill>
            <a:latin typeface="Calibri Light"/>
            <a:cs typeface="Calibri Light"/>
          </a:endParaRPr>
        </a:p>
      </dgm:t>
    </dgm:pt>
    <dgm:pt modelId="{3ABCC7DB-8B43-4CDD-B778-48F63D363A39}" type="parTrans" cxnId="{8E9F9424-0C4D-401B-A879-4CE4AE8F985B}">
      <dgm:prSet/>
      <dgm:spPr/>
      <dgm:t>
        <a:bodyPr/>
        <a:lstStyle/>
        <a:p>
          <a:pPr algn="just"/>
          <a:endParaRPr lang="es-VE"/>
        </a:p>
      </dgm:t>
    </dgm:pt>
    <dgm:pt modelId="{1151996B-7EA2-448D-BE2A-DFBFE4C41FCF}" type="sibTrans" cxnId="{8E9F9424-0C4D-401B-A879-4CE4AE8F985B}">
      <dgm:prSet/>
      <dgm:spPr/>
      <dgm:t>
        <a:bodyPr/>
        <a:lstStyle/>
        <a:p>
          <a:pPr algn="just"/>
          <a:endParaRPr lang="es-VE"/>
        </a:p>
      </dgm:t>
    </dgm:pt>
    <dgm:pt modelId="{CB74E878-0AD9-4E2F-9594-C1672FFA96D8}">
      <dgm:prSet phldrT="[Text]" phldr="0"/>
      <dgm:spPr/>
      <dgm:t>
        <a:bodyPr/>
        <a:lstStyle/>
        <a:p>
          <a:pPr algn="just" rtl="0"/>
          <a:r>
            <a:rPr lang="en-US" dirty="0" err="1" smtClean="0">
              <a:solidFill>
                <a:schemeClr val="bg1"/>
              </a:solidFill>
              <a:latin typeface="Calibri Light"/>
            </a:rPr>
            <a:t>Secundario</a:t>
          </a:r>
          <a:endParaRPr lang="en-US" dirty="0">
            <a:solidFill>
              <a:schemeClr val="bg1"/>
            </a:solidFill>
            <a:latin typeface="Calibri Light"/>
          </a:endParaRPr>
        </a:p>
      </dgm:t>
    </dgm:pt>
    <dgm:pt modelId="{27276EED-CF1F-42F9-9E07-8307AAFAD991}" type="parTrans" cxnId="{93D7CDCD-5257-45BD-8236-38F1D7E02F7A}">
      <dgm:prSet/>
      <dgm:spPr/>
      <dgm:t>
        <a:bodyPr/>
        <a:lstStyle/>
        <a:p>
          <a:pPr algn="just"/>
          <a:endParaRPr lang="es-VE"/>
        </a:p>
      </dgm:t>
    </dgm:pt>
    <dgm:pt modelId="{8365FA81-F361-4D1A-B5A0-068AB7C725B5}" type="sibTrans" cxnId="{93D7CDCD-5257-45BD-8236-38F1D7E02F7A}">
      <dgm:prSet/>
      <dgm:spPr/>
      <dgm:t>
        <a:bodyPr/>
        <a:lstStyle/>
        <a:p>
          <a:pPr algn="just"/>
          <a:endParaRPr lang="es-VE"/>
        </a:p>
      </dgm:t>
    </dgm:pt>
    <dgm:pt modelId="{963D2D2C-CA10-4A35-9171-706DC5731468}" type="pres">
      <dgm:prSet presAssocID="{3544C3E7-8E57-450D-B157-2F851E2584FF}" presName="linear" presStyleCnt="0">
        <dgm:presLayoutVars>
          <dgm:dir/>
          <dgm:animLvl val="lvl"/>
          <dgm:resizeHandles val="exact"/>
        </dgm:presLayoutVars>
      </dgm:prSet>
      <dgm:spPr/>
      <dgm:t>
        <a:bodyPr/>
        <a:lstStyle/>
        <a:p>
          <a:endParaRPr lang="es-VE"/>
        </a:p>
      </dgm:t>
    </dgm:pt>
    <dgm:pt modelId="{80D29B62-0007-43D5-8060-F410D8675CDD}" type="pres">
      <dgm:prSet presAssocID="{06C4C0F6-90E1-4C0F-93AC-0B31CC934B9D}" presName="parentLin" presStyleCnt="0"/>
      <dgm:spPr/>
    </dgm:pt>
    <dgm:pt modelId="{9A03C553-BB0A-4D0B-ABBC-82C60E778D96}" type="pres">
      <dgm:prSet presAssocID="{06C4C0F6-90E1-4C0F-93AC-0B31CC934B9D}" presName="parentLeftMargin" presStyleLbl="node1" presStyleIdx="0" presStyleCnt="2"/>
      <dgm:spPr/>
      <dgm:t>
        <a:bodyPr/>
        <a:lstStyle/>
        <a:p>
          <a:endParaRPr lang="es-VE"/>
        </a:p>
      </dgm:t>
    </dgm:pt>
    <dgm:pt modelId="{5451A2E2-6BDD-4DD0-B649-EE8EB643CFB5}" type="pres">
      <dgm:prSet presAssocID="{06C4C0F6-90E1-4C0F-93AC-0B31CC934B9D}" presName="parentText" presStyleLbl="node1" presStyleIdx="0" presStyleCnt="2">
        <dgm:presLayoutVars>
          <dgm:chMax val="0"/>
          <dgm:bulletEnabled val="1"/>
        </dgm:presLayoutVars>
      </dgm:prSet>
      <dgm:spPr/>
      <dgm:t>
        <a:bodyPr/>
        <a:lstStyle/>
        <a:p>
          <a:endParaRPr lang="es-VE"/>
        </a:p>
      </dgm:t>
    </dgm:pt>
    <dgm:pt modelId="{5B275CD6-8FC0-4552-B7FB-460720D789A4}" type="pres">
      <dgm:prSet presAssocID="{06C4C0F6-90E1-4C0F-93AC-0B31CC934B9D}" presName="negativeSpace" presStyleCnt="0"/>
      <dgm:spPr/>
    </dgm:pt>
    <dgm:pt modelId="{E09C3849-C966-4F1C-A25D-7A9225955A82}" type="pres">
      <dgm:prSet presAssocID="{06C4C0F6-90E1-4C0F-93AC-0B31CC934B9D}" presName="childText" presStyleLbl="conFgAcc1" presStyleIdx="0" presStyleCnt="2">
        <dgm:presLayoutVars>
          <dgm:bulletEnabled val="1"/>
        </dgm:presLayoutVars>
      </dgm:prSet>
      <dgm:spPr/>
      <dgm:t>
        <a:bodyPr/>
        <a:lstStyle/>
        <a:p>
          <a:endParaRPr lang="es-VE"/>
        </a:p>
      </dgm:t>
    </dgm:pt>
    <dgm:pt modelId="{9665383F-52C2-4074-9745-A0FE3DF0DB8E}" type="pres">
      <dgm:prSet presAssocID="{1151996B-7EA2-448D-BE2A-DFBFE4C41FCF}" presName="spaceBetweenRectangles" presStyleCnt="0"/>
      <dgm:spPr/>
    </dgm:pt>
    <dgm:pt modelId="{31BD2C5A-6787-402C-A96B-A4625B4E33D8}" type="pres">
      <dgm:prSet presAssocID="{CB74E878-0AD9-4E2F-9594-C1672FFA96D8}" presName="parentLin" presStyleCnt="0"/>
      <dgm:spPr/>
    </dgm:pt>
    <dgm:pt modelId="{320CD72D-4874-48C9-8E5C-5466FB18E208}" type="pres">
      <dgm:prSet presAssocID="{CB74E878-0AD9-4E2F-9594-C1672FFA96D8}" presName="parentLeftMargin" presStyleLbl="node1" presStyleIdx="0" presStyleCnt="2"/>
      <dgm:spPr/>
      <dgm:t>
        <a:bodyPr/>
        <a:lstStyle/>
        <a:p>
          <a:endParaRPr lang="es-VE"/>
        </a:p>
      </dgm:t>
    </dgm:pt>
    <dgm:pt modelId="{6F242812-A223-4FCB-A8F2-A0838136D15C}" type="pres">
      <dgm:prSet presAssocID="{CB74E878-0AD9-4E2F-9594-C1672FFA96D8}" presName="parentText" presStyleLbl="node1" presStyleIdx="1" presStyleCnt="2">
        <dgm:presLayoutVars>
          <dgm:chMax val="0"/>
          <dgm:bulletEnabled val="1"/>
        </dgm:presLayoutVars>
      </dgm:prSet>
      <dgm:spPr/>
      <dgm:t>
        <a:bodyPr/>
        <a:lstStyle/>
        <a:p>
          <a:endParaRPr lang="es-VE"/>
        </a:p>
      </dgm:t>
    </dgm:pt>
    <dgm:pt modelId="{F7C26064-E222-4163-A673-AA4B7F05E549}" type="pres">
      <dgm:prSet presAssocID="{CB74E878-0AD9-4E2F-9594-C1672FFA96D8}" presName="negativeSpace" presStyleCnt="0"/>
      <dgm:spPr/>
    </dgm:pt>
    <dgm:pt modelId="{B24A7CB4-32A3-4A62-815D-20718116EEA1}" type="pres">
      <dgm:prSet presAssocID="{CB74E878-0AD9-4E2F-9594-C1672FFA96D8}" presName="childText" presStyleLbl="conFgAcc1" presStyleIdx="1" presStyleCnt="2">
        <dgm:presLayoutVars>
          <dgm:bulletEnabled val="1"/>
        </dgm:presLayoutVars>
      </dgm:prSet>
      <dgm:spPr/>
      <dgm:t>
        <a:bodyPr/>
        <a:lstStyle/>
        <a:p>
          <a:endParaRPr lang="es-VE"/>
        </a:p>
      </dgm:t>
    </dgm:pt>
  </dgm:ptLst>
  <dgm:cxnLst>
    <dgm:cxn modelId="{41CBD8B8-14CE-48B8-BF90-464E4B7CD311}" type="presOf" srcId="{3544C3E7-8E57-450D-B157-2F851E2584FF}" destId="{963D2D2C-CA10-4A35-9171-706DC5731468}" srcOrd="0" destOrd="0" presId="urn:microsoft.com/office/officeart/2005/8/layout/list1"/>
    <dgm:cxn modelId="{8785C6AF-739C-4072-8B9A-6032A6C28D5F}" srcId="{CB74E878-0AD9-4E2F-9594-C1672FFA96D8}" destId="{9448FBAE-1BEC-42D3-9AA6-73237FCE3AFF}" srcOrd="0" destOrd="0" parTransId="{8F17154D-2C47-4C45-BFA3-4EC62913AF4D}" sibTransId="{22C5A8C1-42F6-43EB-BF1E-C6BCF664AC44}"/>
    <dgm:cxn modelId="{881CBEA1-1561-4C41-88A8-F76EE5D9DD0B}" type="presOf" srcId="{06C4C0F6-90E1-4C0F-93AC-0B31CC934B9D}" destId="{9A03C553-BB0A-4D0B-ABBC-82C60E778D96}" srcOrd="0" destOrd="0" presId="urn:microsoft.com/office/officeart/2005/8/layout/list1"/>
    <dgm:cxn modelId="{8E9F9424-0C4D-401B-A879-4CE4AE8F985B}" srcId="{3544C3E7-8E57-450D-B157-2F851E2584FF}" destId="{06C4C0F6-90E1-4C0F-93AC-0B31CC934B9D}" srcOrd="0" destOrd="0" parTransId="{3ABCC7DB-8B43-4CDD-B778-48F63D363A39}" sibTransId="{1151996B-7EA2-448D-BE2A-DFBFE4C41FCF}"/>
    <dgm:cxn modelId="{1CC3C2C8-E5BC-451A-A0F0-C8DD3E33318E}" type="presOf" srcId="{8667A5BF-213C-4479-A534-FA8BD1DC23AE}" destId="{E09C3849-C966-4F1C-A25D-7A9225955A82}" srcOrd="0" destOrd="0" presId="urn:microsoft.com/office/officeart/2005/8/layout/list1"/>
    <dgm:cxn modelId="{F631EFA8-DBB4-4676-AE3D-257174E7E5DC}" type="presOf" srcId="{CB74E878-0AD9-4E2F-9594-C1672FFA96D8}" destId="{6F242812-A223-4FCB-A8F2-A0838136D15C}" srcOrd="1" destOrd="0" presId="urn:microsoft.com/office/officeart/2005/8/layout/list1"/>
    <dgm:cxn modelId="{C91D3882-39B1-498B-90E6-4D813CBB7CF6}" type="presOf" srcId="{CB74E878-0AD9-4E2F-9594-C1672FFA96D8}" destId="{320CD72D-4874-48C9-8E5C-5466FB18E208}" srcOrd="0" destOrd="0" presId="urn:microsoft.com/office/officeart/2005/8/layout/list1"/>
    <dgm:cxn modelId="{39E9B17D-9421-45DE-AA58-F10A58901E80}" type="presOf" srcId="{06C4C0F6-90E1-4C0F-93AC-0B31CC934B9D}" destId="{5451A2E2-6BDD-4DD0-B649-EE8EB643CFB5}" srcOrd="1" destOrd="0" presId="urn:microsoft.com/office/officeart/2005/8/layout/list1"/>
    <dgm:cxn modelId="{B0DDE1EB-4D37-4E48-94D7-0547B7151BE1}" srcId="{06C4C0F6-90E1-4C0F-93AC-0B31CC934B9D}" destId="{8667A5BF-213C-4479-A534-FA8BD1DC23AE}" srcOrd="0" destOrd="0" parTransId="{915255D5-1DA4-41C9-BE71-C4B4EE6817B3}" sibTransId="{3D2B45FA-BE23-4880-8C3A-40172A874AA2}"/>
    <dgm:cxn modelId="{097DAFD8-E98F-44B0-B694-E21EDD2C959D}" type="presOf" srcId="{9448FBAE-1BEC-42D3-9AA6-73237FCE3AFF}" destId="{B24A7CB4-32A3-4A62-815D-20718116EEA1}" srcOrd="0" destOrd="0" presId="urn:microsoft.com/office/officeart/2005/8/layout/list1"/>
    <dgm:cxn modelId="{93D7CDCD-5257-45BD-8236-38F1D7E02F7A}" srcId="{3544C3E7-8E57-450D-B157-2F851E2584FF}" destId="{CB74E878-0AD9-4E2F-9594-C1672FFA96D8}" srcOrd="1" destOrd="0" parTransId="{27276EED-CF1F-42F9-9E07-8307AAFAD991}" sibTransId="{8365FA81-F361-4D1A-B5A0-068AB7C725B5}"/>
    <dgm:cxn modelId="{C2A683A1-09CA-441C-8F4D-ECEC018ECFDC}" type="presParOf" srcId="{963D2D2C-CA10-4A35-9171-706DC5731468}" destId="{80D29B62-0007-43D5-8060-F410D8675CDD}" srcOrd="0" destOrd="0" presId="urn:microsoft.com/office/officeart/2005/8/layout/list1"/>
    <dgm:cxn modelId="{082BE1D8-C29B-4AC9-A023-7887C744FACD}" type="presParOf" srcId="{80D29B62-0007-43D5-8060-F410D8675CDD}" destId="{9A03C553-BB0A-4D0B-ABBC-82C60E778D96}" srcOrd="0" destOrd="0" presId="urn:microsoft.com/office/officeart/2005/8/layout/list1"/>
    <dgm:cxn modelId="{B20DE579-2D5D-4597-95FF-98BB53A9EBA1}" type="presParOf" srcId="{80D29B62-0007-43D5-8060-F410D8675CDD}" destId="{5451A2E2-6BDD-4DD0-B649-EE8EB643CFB5}" srcOrd="1" destOrd="0" presId="urn:microsoft.com/office/officeart/2005/8/layout/list1"/>
    <dgm:cxn modelId="{0EA321E0-DCF6-4790-801E-0CF2F886FD6B}" type="presParOf" srcId="{963D2D2C-CA10-4A35-9171-706DC5731468}" destId="{5B275CD6-8FC0-4552-B7FB-460720D789A4}" srcOrd="1" destOrd="0" presId="urn:microsoft.com/office/officeart/2005/8/layout/list1"/>
    <dgm:cxn modelId="{8EB30DA1-D893-41C1-B536-59D37A1BFFF6}" type="presParOf" srcId="{963D2D2C-CA10-4A35-9171-706DC5731468}" destId="{E09C3849-C966-4F1C-A25D-7A9225955A82}" srcOrd="2" destOrd="0" presId="urn:microsoft.com/office/officeart/2005/8/layout/list1"/>
    <dgm:cxn modelId="{CB991C11-9484-46A5-BA9B-18D7CF707C2B}" type="presParOf" srcId="{963D2D2C-CA10-4A35-9171-706DC5731468}" destId="{9665383F-52C2-4074-9745-A0FE3DF0DB8E}" srcOrd="3" destOrd="0" presId="urn:microsoft.com/office/officeart/2005/8/layout/list1"/>
    <dgm:cxn modelId="{8A7C6C35-5F4F-4C03-A348-B95814D8F301}" type="presParOf" srcId="{963D2D2C-CA10-4A35-9171-706DC5731468}" destId="{31BD2C5A-6787-402C-A96B-A4625B4E33D8}" srcOrd="4" destOrd="0" presId="urn:microsoft.com/office/officeart/2005/8/layout/list1"/>
    <dgm:cxn modelId="{B751A5B3-119B-47F3-87FB-ED3C8A6211A3}" type="presParOf" srcId="{31BD2C5A-6787-402C-A96B-A4625B4E33D8}" destId="{320CD72D-4874-48C9-8E5C-5466FB18E208}" srcOrd="0" destOrd="0" presId="urn:microsoft.com/office/officeart/2005/8/layout/list1"/>
    <dgm:cxn modelId="{95ADC564-DC8E-4310-AE2D-66500028F3C3}" type="presParOf" srcId="{31BD2C5A-6787-402C-A96B-A4625B4E33D8}" destId="{6F242812-A223-4FCB-A8F2-A0838136D15C}" srcOrd="1" destOrd="0" presId="urn:microsoft.com/office/officeart/2005/8/layout/list1"/>
    <dgm:cxn modelId="{A84A482D-4CCC-4412-88A7-4C42BB545573}" type="presParOf" srcId="{963D2D2C-CA10-4A35-9171-706DC5731468}" destId="{F7C26064-E222-4163-A673-AA4B7F05E549}" srcOrd="5" destOrd="0" presId="urn:microsoft.com/office/officeart/2005/8/layout/list1"/>
    <dgm:cxn modelId="{A084AF3D-4B8D-4679-8B64-461E6AFA82AF}" type="presParOf" srcId="{963D2D2C-CA10-4A35-9171-706DC5731468}" destId="{B24A7CB4-32A3-4A62-815D-20718116EEA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44C3E7-8E57-450D-B157-2F851E2584F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667A5BF-213C-4479-A534-FA8BD1DC23AE}">
      <dgm:prSet phldrT="[Text]" phldr="0"/>
      <dgm:spPr/>
      <dgm:t>
        <a:bodyPr/>
        <a:lstStyle/>
        <a:p>
          <a:pPr algn="just" rtl="0"/>
          <a:r>
            <a:rPr lang="es-VE" b="0" i="0" u="none" strike="noStrike" cap="none" baseline="0" noProof="0" dirty="0" smtClean="0">
              <a:solidFill>
                <a:srgbClr val="010000"/>
              </a:solidFill>
              <a:latin typeface="Calibri Light"/>
            </a:rPr>
            <a:t>Representa la cantidad de días que los participantes en el grupo activo vivieron más tiempo sin sufrir una muerte cardiovascular en comparación con el placebo.</a:t>
          </a:r>
          <a:endParaRPr lang="en-US" b="0" i="0" u="none" strike="noStrike" cap="none" baseline="0" noProof="0" dirty="0">
            <a:solidFill>
              <a:srgbClr val="010000"/>
            </a:solidFill>
            <a:latin typeface="Calibri Light"/>
            <a:cs typeface="Calibri Light"/>
          </a:endParaRPr>
        </a:p>
      </dgm:t>
    </dgm:pt>
    <dgm:pt modelId="{915255D5-1DA4-41C9-BE71-C4B4EE6817B3}" type="parTrans" cxnId="{B0DDE1EB-4D37-4E48-94D7-0547B7151BE1}">
      <dgm:prSet/>
      <dgm:spPr/>
      <dgm:t>
        <a:bodyPr/>
        <a:lstStyle/>
        <a:p>
          <a:endParaRPr lang="en-US"/>
        </a:p>
      </dgm:t>
    </dgm:pt>
    <dgm:pt modelId="{3D2B45FA-BE23-4880-8C3A-40172A874AA2}" type="sibTrans" cxnId="{B0DDE1EB-4D37-4E48-94D7-0547B7151BE1}">
      <dgm:prSet/>
      <dgm:spPr/>
      <dgm:t>
        <a:bodyPr/>
        <a:lstStyle/>
        <a:p>
          <a:endParaRPr lang="en-US"/>
        </a:p>
      </dgm:t>
    </dgm:pt>
    <dgm:pt modelId="{9448FBAE-1BEC-42D3-9AA6-73237FCE3AFF}">
      <dgm:prSet phldrT="[Text]" phldr="0"/>
      <dgm:spPr/>
      <dgm:t>
        <a:bodyPr/>
        <a:lstStyle/>
        <a:p>
          <a:pPr algn="just" rtl="0"/>
          <a:r>
            <a:rPr lang="es-VE" dirty="0" smtClean="0">
              <a:solidFill>
                <a:schemeClr val="tx1"/>
              </a:solidFill>
              <a:latin typeface="Calibri Light"/>
            </a:rPr>
            <a:t>Representa la diferencia en el tiempo que tardó la mitad de los participantes en cada uno de los grupos aleatorizados en sufrir muerte cardiovascular.</a:t>
          </a:r>
          <a:endParaRPr lang="en-US" dirty="0">
            <a:solidFill>
              <a:schemeClr val="tx1"/>
            </a:solidFill>
            <a:latin typeface="Calibri Light"/>
          </a:endParaRPr>
        </a:p>
      </dgm:t>
    </dgm:pt>
    <dgm:pt modelId="{8F17154D-2C47-4C45-BFA3-4EC62913AF4D}" type="parTrans" cxnId="{8785C6AF-739C-4072-8B9A-6032A6C28D5F}">
      <dgm:prSet/>
      <dgm:spPr/>
      <dgm:t>
        <a:bodyPr/>
        <a:lstStyle/>
        <a:p>
          <a:endParaRPr lang="es-VE"/>
        </a:p>
      </dgm:t>
    </dgm:pt>
    <dgm:pt modelId="{22C5A8C1-42F6-43EB-BF1E-C6BCF664AC44}" type="sibTrans" cxnId="{8785C6AF-739C-4072-8B9A-6032A6C28D5F}">
      <dgm:prSet/>
      <dgm:spPr/>
      <dgm:t>
        <a:bodyPr/>
        <a:lstStyle/>
        <a:p>
          <a:endParaRPr lang="es-VE"/>
        </a:p>
      </dgm:t>
    </dgm:pt>
    <dgm:pt modelId="{06C4C0F6-90E1-4C0F-93AC-0B31CC934B9D}">
      <dgm:prSet phldrT="[Text]" phldr="0"/>
      <dgm:spPr/>
      <dgm:t>
        <a:bodyPr/>
        <a:lstStyle/>
        <a:p>
          <a:pPr rtl="0"/>
          <a:r>
            <a:rPr lang="en-US" b="0" i="0" u="none" strike="noStrike" cap="none" baseline="0" noProof="0" dirty="0" err="1" smtClean="0">
              <a:solidFill>
                <a:schemeClr val="bg1"/>
              </a:solidFill>
              <a:latin typeface="Calibri Light"/>
              <a:cs typeface="Calibri Light"/>
            </a:rPr>
            <a:t>Expectativa</a:t>
          </a:r>
          <a:r>
            <a:rPr lang="en-US" b="0" i="0" u="none" strike="noStrike" cap="none" baseline="0" noProof="0" dirty="0" smtClean="0">
              <a:solidFill>
                <a:schemeClr val="bg1"/>
              </a:solidFill>
              <a:latin typeface="Calibri Light"/>
              <a:cs typeface="Calibri Light"/>
            </a:rPr>
            <a:t> de Vida</a:t>
          </a:r>
          <a:endParaRPr lang="en-US" b="0" i="0" u="none" strike="noStrike" cap="none" baseline="0" noProof="0" dirty="0">
            <a:solidFill>
              <a:schemeClr val="bg1"/>
            </a:solidFill>
            <a:latin typeface="Calibri Light"/>
            <a:cs typeface="Calibri Light"/>
          </a:endParaRPr>
        </a:p>
      </dgm:t>
    </dgm:pt>
    <dgm:pt modelId="{3ABCC7DB-8B43-4CDD-B778-48F63D363A39}" type="parTrans" cxnId="{8E9F9424-0C4D-401B-A879-4CE4AE8F985B}">
      <dgm:prSet/>
      <dgm:spPr/>
      <dgm:t>
        <a:bodyPr/>
        <a:lstStyle/>
        <a:p>
          <a:endParaRPr lang="es-VE"/>
        </a:p>
      </dgm:t>
    </dgm:pt>
    <dgm:pt modelId="{1151996B-7EA2-448D-BE2A-DFBFE4C41FCF}" type="sibTrans" cxnId="{8E9F9424-0C4D-401B-A879-4CE4AE8F985B}">
      <dgm:prSet/>
      <dgm:spPr/>
      <dgm:t>
        <a:bodyPr/>
        <a:lstStyle/>
        <a:p>
          <a:endParaRPr lang="es-VE"/>
        </a:p>
      </dgm:t>
    </dgm:pt>
    <dgm:pt modelId="{CB74E878-0AD9-4E2F-9594-C1672FFA96D8}">
      <dgm:prSet phldrT="[Text]" phldr="0"/>
      <dgm:spPr/>
      <dgm:t>
        <a:bodyPr/>
        <a:lstStyle/>
        <a:p>
          <a:pPr rtl="0"/>
          <a:r>
            <a:rPr lang="en-US" dirty="0" err="1" smtClean="0">
              <a:solidFill>
                <a:schemeClr val="bg1"/>
              </a:solidFill>
              <a:latin typeface="Calibri Light"/>
            </a:rPr>
            <a:t>Diferencia</a:t>
          </a:r>
          <a:r>
            <a:rPr lang="en-US" dirty="0" smtClean="0">
              <a:solidFill>
                <a:schemeClr val="bg1"/>
              </a:solidFill>
              <a:latin typeface="Calibri Light"/>
            </a:rPr>
            <a:t> </a:t>
          </a:r>
          <a:r>
            <a:rPr lang="en-US" dirty="0" err="1" smtClean="0">
              <a:solidFill>
                <a:schemeClr val="bg1"/>
              </a:solidFill>
              <a:latin typeface="Calibri Light"/>
            </a:rPr>
            <a:t>en</a:t>
          </a:r>
          <a:r>
            <a:rPr lang="en-US" dirty="0" smtClean="0">
              <a:solidFill>
                <a:schemeClr val="bg1"/>
              </a:solidFill>
              <a:latin typeface="Calibri Light"/>
            </a:rPr>
            <a:t> la </a:t>
          </a:r>
          <a:r>
            <a:rPr lang="en-US" dirty="0" err="1" smtClean="0">
              <a:solidFill>
                <a:schemeClr val="bg1"/>
              </a:solidFill>
              <a:latin typeface="Calibri Light"/>
            </a:rPr>
            <a:t>mediana</a:t>
          </a:r>
          <a:r>
            <a:rPr lang="en-US" dirty="0" smtClean="0">
              <a:solidFill>
                <a:schemeClr val="bg1"/>
              </a:solidFill>
              <a:latin typeface="Calibri Light"/>
            </a:rPr>
            <a:t> de </a:t>
          </a:r>
          <a:r>
            <a:rPr lang="en-US" dirty="0" err="1" smtClean="0">
              <a:solidFill>
                <a:schemeClr val="bg1"/>
              </a:solidFill>
              <a:latin typeface="Calibri Light"/>
            </a:rPr>
            <a:t>supervivencia</a:t>
          </a:r>
          <a:endParaRPr lang="en-US" dirty="0">
            <a:solidFill>
              <a:schemeClr val="bg1"/>
            </a:solidFill>
            <a:latin typeface="Calibri Light"/>
          </a:endParaRPr>
        </a:p>
      </dgm:t>
    </dgm:pt>
    <dgm:pt modelId="{27276EED-CF1F-42F9-9E07-8307AAFAD991}" type="parTrans" cxnId="{93D7CDCD-5257-45BD-8236-38F1D7E02F7A}">
      <dgm:prSet/>
      <dgm:spPr/>
      <dgm:t>
        <a:bodyPr/>
        <a:lstStyle/>
        <a:p>
          <a:endParaRPr lang="es-VE"/>
        </a:p>
      </dgm:t>
    </dgm:pt>
    <dgm:pt modelId="{8365FA81-F361-4D1A-B5A0-068AB7C725B5}" type="sibTrans" cxnId="{93D7CDCD-5257-45BD-8236-38F1D7E02F7A}">
      <dgm:prSet/>
      <dgm:spPr/>
      <dgm:t>
        <a:bodyPr/>
        <a:lstStyle/>
        <a:p>
          <a:endParaRPr lang="es-VE"/>
        </a:p>
      </dgm:t>
    </dgm:pt>
    <dgm:pt modelId="{10803970-D0BF-4ED6-9F32-C80151385D80}" type="pres">
      <dgm:prSet presAssocID="{3544C3E7-8E57-450D-B157-2F851E2584FF}" presName="linearFlow" presStyleCnt="0">
        <dgm:presLayoutVars>
          <dgm:dir/>
          <dgm:animLvl val="lvl"/>
          <dgm:resizeHandles val="exact"/>
        </dgm:presLayoutVars>
      </dgm:prSet>
      <dgm:spPr/>
      <dgm:t>
        <a:bodyPr/>
        <a:lstStyle/>
        <a:p>
          <a:endParaRPr lang="es-VE"/>
        </a:p>
      </dgm:t>
    </dgm:pt>
    <dgm:pt modelId="{3B6DC433-5604-4809-92C3-36F2DEDC39F6}" type="pres">
      <dgm:prSet presAssocID="{06C4C0F6-90E1-4C0F-93AC-0B31CC934B9D}" presName="composite" presStyleCnt="0"/>
      <dgm:spPr/>
    </dgm:pt>
    <dgm:pt modelId="{1FC3E420-63A1-4074-AB19-11B579E5FA66}" type="pres">
      <dgm:prSet presAssocID="{06C4C0F6-90E1-4C0F-93AC-0B31CC934B9D}" presName="parentText" presStyleLbl="alignNode1" presStyleIdx="0" presStyleCnt="2">
        <dgm:presLayoutVars>
          <dgm:chMax val="1"/>
          <dgm:bulletEnabled val="1"/>
        </dgm:presLayoutVars>
      </dgm:prSet>
      <dgm:spPr/>
      <dgm:t>
        <a:bodyPr/>
        <a:lstStyle/>
        <a:p>
          <a:endParaRPr lang="es-VE"/>
        </a:p>
      </dgm:t>
    </dgm:pt>
    <dgm:pt modelId="{CDC2BFF8-12F4-43DA-87FC-25411A892E4E}" type="pres">
      <dgm:prSet presAssocID="{06C4C0F6-90E1-4C0F-93AC-0B31CC934B9D}" presName="descendantText" presStyleLbl="alignAcc1" presStyleIdx="0" presStyleCnt="2">
        <dgm:presLayoutVars>
          <dgm:bulletEnabled val="1"/>
        </dgm:presLayoutVars>
      </dgm:prSet>
      <dgm:spPr/>
      <dgm:t>
        <a:bodyPr/>
        <a:lstStyle/>
        <a:p>
          <a:endParaRPr lang="es-VE"/>
        </a:p>
      </dgm:t>
    </dgm:pt>
    <dgm:pt modelId="{F802EF72-704F-4F69-AA56-1736B746E681}" type="pres">
      <dgm:prSet presAssocID="{1151996B-7EA2-448D-BE2A-DFBFE4C41FCF}" presName="sp" presStyleCnt="0"/>
      <dgm:spPr/>
    </dgm:pt>
    <dgm:pt modelId="{66AE1F0D-A0D3-4217-80D8-06AD78A37580}" type="pres">
      <dgm:prSet presAssocID="{CB74E878-0AD9-4E2F-9594-C1672FFA96D8}" presName="composite" presStyleCnt="0"/>
      <dgm:spPr/>
    </dgm:pt>
    <dgm:pt modelId="{264D1C6A-6BF9-4E32-B731-1D25228FDB52}" type="pres">
      <dgm:prSet presAssocID="{CB74E878-0AD9-4E2F-9594-C1672FFA96D8}" presName="parentText" presStyleLbl="alignNode1" presStyleIdx="1" presStyleCnt="2">
        <dgm:presLayoutVars>
          <dgm:chMax val="1"/>
          <dgm:bulletEnabled val="1"/>
        </dgm:presLayoutVars>
      </dgm:prSet>
      <dgm:spPr/>
      <dgm:t>
        <a:bodyPr/>
        <a:lstStyle/>
        <a:p>
          <a:endParaRPr lang="es-VE"/>
        </a:p>
      </dgm:t>
    </dgm:pt>
    <dgm:pt modelId="{6191158A-DC82-4BEE-9A8D-5ABEB8D5B6DB}" type="pres">
      <dgm:prSet presAssocID="{CB74E878-0AD9-4E2F-9594-C1672FFA96D8}" presName="descendantText" presStyleLbl="alignAcc1" presStyleIdx="1" presStyleCnt="2">
        <dgm:presLayoutVars>
          <dgm:bulletEnabled val="1"/>
        </dgm:presLayoutVars>
      </dgm:prSet>
      <dgm:spPr/>
      <dgm:t>
        <a:bodyPr/>
        <a:lstStyle/>
        <a:p>
          <a:endParaRPr lang="es-VE"/>
        </a:p>
      </dgm:t>
    </dgm:pt>
  </dgm:ptLst>
  <dgm:cxnLst>
    <dgm:cxn modelId="{44AE6C16-5C99-449C-AC11-865C9A6AA00A}" type="presOf" srcId="{9448FBAE-1BEC-42D3-9AA6-73237FCE3AFF}" destId="{6191158A-DC82-4BEE-9A8D-5ABEB8D5B6DB}" srcOrd="0" destOrd="0" presId="urn:microsoft.com/office/officeart/2005/8/layout/chevron2"/>
    <dgm:cxn modelId="{C004851B-BAD0-485B-BB1B-01BAA60FB381}" type="presOf" srcId="{06C4C0F6-90E1-4C0F-93AC-0B31CC934B9D}" destId="{1FC3E420-63A1-4074-AB19-11B579E5FA66}" srcOrd="0" destOrd="0" presId="urn:microsoft.com/office/officeart/2005/8/layout/chevron2"/>
    <dgm:cxn modelId="{8785C6AF-739C-4072-8B9A-6032A6C28D5F}" srcId="{CB74E878-0AD9-4E2F-9594-C1672FFA96D8}" destId="{9448FBAE-1BEC-42D3-9AA6-73237FCE3AFF}" srcOrd="0" destOrd="0" parTransId="{8F17154D-2C47-4C45-BFA3-4EC62913AF4D}" sibTransId="{22C5A8C1-42F6-43EB-BF1E-C6BCF664AC44}"/>
    <dgm:cxn modelId="{B055137D-EEAC-4804-9BE0-4B651FEDC5C2}" type="presOf" srcId="{CB74E878-0AD9-4E2F-9594-C1672FFA96D8}" destId="{264D1C6A-6BF9-4E32-B731-1D25228FDB52}" srcOrd="0" destOrd="0" presId="urn:microsoft.com/office/officeart/2005/8/layout/chevron2"/>
    <dgm:cxn modelId="{8E9F9424-0C4D-401B-A879-4CE4AE8F985B}" srcId="{3544C3E7-8E57-450D-B157-2F851E2584FF}" destId="{06C4C0F6-90E1-4C0F-93AC-0B31CC934B9D}" srcOrd="0" destOrd="0" parTransId="{3ABCC7DB-8B43-4CDD-B778-48F63D363A39}" sibTransId="{1151996B-7EA2-448D-BE2A-DFBFE4C41FCF}"/>
    <dgm:cxn modelId="{C4C42437-D00C-43AE-AB6B-0F55E79DE64D}" type="presOf" srcId="{8667A5BF-213C-4479-A534-FA8BD1DC23AE}" destId="{CDC2BFF8-12F4-43DA-87FC-25411A892E4E}" srcOrd="0" destOrd="0" presId="urn:microsoft.com/office/officeart/2005/8/layout/chevron2"/>
    <dgm:cxn modelId="{74E5F7F0-F6F0-43BA-89B6-F5F0AAA46444}" type="presOf" srcId="{3544C3E7-8E57-450D-B157-2F851E2584FF}" destId="{10803970-D0BF-4ED6-9F32-C80151385D80}" srcOrd="0" destOrd="0" presId="urn:microsoft.com/office/officeart/2005/8/layout/chevron2"/>
    <dgm:cxn modelId="{B0DDE1EB-4D37-4E48-94D7-0547B7151BE1}" srcId="{06C4C0F6-90E1-4C0F-93AC-0B31CC934B9D}" destId="{8667A5BF-213C-4479-A534-FA8BD1DC23AE}" srcOrd="0" destOrd="0" parTransId="{915255D5-1DA4-41C9-BE71-C4B4EE6817B3}" sibTransId="{3D2B45FA-BE23-4880-8C3A-40172A874AA2}"/>
    <dgm:cxn modelId="{93D7CDCD-5257-45BD-8236-38F1D7E02F7A}" srcId="{3544C3E7-8E57-450D-B157-2F851E2584FF}" destId="{CB74E878-0AD9-4E2F-9594-C1672FFA96D8}" srcOrd="1" destOrd="0" parTransId="{27276EED-CF1F-42F9-9E07-8307AAFAD991}" sibTransId="{8365FA81-F361-4D1A-B5A0-068AB7C725B5}"/>
    <dgm:cxn modelId="{0E583BDD-C05C-4A00-BB2A-99C73645CD2D}" type="presParOf" srcId="{10803970-D0BF-4ED6-9F32-C80151385D80}" destId="{3B6DC433-5604-4809-92C3-36F2DEDC39F6}" srcOrd="0" destOrd="0" presId="urn:microsoft.com/office/officeart/2005/8/layout/chevron2"/>
    <dgm:cxn modelId="{E8FA294E-EEB6-4735-B79B-F3CFE516EC9B}" type="presParOf" srcId="{3B6DC433-5604-4809-92C3-36F2DEDC39F6}" destId="{1FC3E420-63A1-4074-AB19-11B579E5FA66}" srcOrd="0" destOrd="0" presId="urn:microsoft.com/office/officeart/2005/8/layout/chevron2"/>
    <dgm:cxn modelId="{3034FC1A-FE11-4CE7-B78E-E20EC73DB98A}" type="presParOf" srcId="{3B6DC433-5604-4809-92C3-36F2DEDC39F6}" destId="{CDC2BFF8-12F4-43DA-87FC-25411A892E4E}" srcOrd="1" destOrd="0" presId="urn:microsoft.com/office/officeart/2005/8/layout/chevron2"/>
    <dgm:cxn modelId="{EE120E6E-89C7-4086-A96B-5B63F499D43D}" type="presParOf" srcId="{10803970-D0BF-4ED6-9F32-C80151385D80}" destId="{F802EF72-704F-4F69-AA56-1736B746E681}" srcOrd="1" destOrd="0" presId="urn:microsoft.com/office/officeart/2005/8/layout/chevron2"/>
    <dgm:cxn modelId="{E85F08BF-B8C9-4128-84DA-B7DA761F9990}" type="presParOf" srcId="{10803970-D0BF-4ED6-9F32-C80151385D80}" destId="{66AE1F0D-A0D3-4217-80D8-06AD78A37580}" srcOrd="2" destOrd="0" presId="urn:microsoft.com/office/officeart/2005/8/layout/chevron2"/>
    <dgm:cxn modelId="{9591894F-A6D8-4B31-A601-ADF0A0B1FD09}" type="presParOf" srcId="{66AE1F0D-A0D3-4217-80D8-06AD78A37580}" destId="{264D1C6A-6BF9-4E32-B731-1D25228FDB52}" srcOrd="0" destOrd="0" presId="urn:microsoft.com/office/officeart/2005/8/layout/chevron2"/>
    <dgm:cxn modelId="{55B0DA8E-223A-461E-BDD7-069F32BF3E2D}" type="presParOf" srcId="{66AE1F0D-A0D3-4217-80D8-06AD78A37580}" destId="{6191158A-DC82-4BEE-9A8D-5ABEB8D5B6D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9CEA52-ACD8-43D3-9CBF-5FAE0071307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7B581CA-308C-415A-BD03-5BEA08526A58}">
      <dgm:prSet phldrT="[Text]" phldr="0" custT="1"/>
      <dgm:spPr/>
      <dgm:t>
        <a:bodyPr/>
        <a:lstStyle/>
        <a:p>
          <a:pPr rtl="0"/>
          <a:r>
            <a:rPr lang="en-US" sz="1800" dirty="0">
              <a:latin typeface="Calibri Light"/>
            </a:rPr>
            <a:t>Al</a:t>
          </a:r>
          <a:r>
            <a:rPr lang="en-US" sz="1800" b="0" i="0" u="none" strike="noStrike" cap="none" baseline="0" noProof="0" dirty="0">
              <a:solidFill>
                <a:srgbClr val="010000"/>
              </a:solidFill>
              <a:latin typeface="Calibri Light"/>
              <a:cs typeface="Calibri Light"/>
            </a:rPr>
            <a:t> </a:t>
          </a:r>
          <a:r>
            <a:rPr lang="en-US" sz="1800" b="0" i="0" u="none" strike="noStrike" cap="none" baseline="0" noProof="0" dirty="0">
              <a:latin typeface="Calibri Light"/>
              <a:cs typeface="Calibri Light"/>
            </a:rPr>
            <a:t>final</a:t>
          </a:r>
          <a:r>
            <a:rPr lang="en-US" sz="1800" dirty="0">
              <a:latin typeface="Calibri Light"/>
            </a:rPr>
            <a:t> del</a:t>
          </a:r>
          <a:r>
            <a:rPr lang="en-US" sz="1800" b="0" i="0" u="none" strike="noStrike" cap="none" baseline="0" noProof="0" dirty="0">
              <a:solidFill>
                <a:srgbClr val="010000"/>
              </a:solidFill>
              <a:latin typeface="Calibri Light"/>
              <a:cs typeface="Calibri Light"/>
            </a:rPr>
            <a:t> </a:t>
          </a:r>
          <a:r>
            <a:rPr lang="en-US" sz="1800" b="0" i="0" u="none" strike="noStrike" cap="none" baseline="0" noProof="0" dirty="0" err="1">
              <a:solidFill>
                <a:srgbClr val="010000"/>
              </a:solidFill>
              <a:latin typeface="Calibri Light"/>
              <a:cs typeface="Calibri Light"/>
            </a:rPr>
            <a:t>seguimiento</a:t>
          </a:r>
          <a:r>
            <a:rPr lang="en-US" sz="1800" b="0" i="0" u="none" strike="noStrike" cap="none" baseline="0" noProof="0" dirty="0">
              <a:solidFill>
                <a:srgbClr val="010000"/>
              </a:solidFill>
              <a:latin typeface="Calibri Light"/>
              <a:cs typeface="Calibri Light"/>
            </a:rPr>
            <a:t> se </a:t>
          </a:r>
          <a:r>
            <a:rPr lang="en-US" sz="1800" b="0" i="0" u="none" strike="noStrike" cap="none" baseline="0" noProof="0" dirty="0" err="1">
              <a:solidFill>
                <a:srgbClr val="010000"/>
              </a:solidFill>
              <a:latin typeface="Calibri Light"/>
              <a:cs typeface="Calibri Light"/>
            </a:rPr>
            <a:t>recomendó</a:t>
          </a:r>
          <a:r>
            <a:rPr lang="en-US" sz="1800" b="0" i="0" u="none" strike="noStrike" cap="none" baseline="0" noProof="0" dirty="0">
              <a:solidFill>
                <a:srgbClr val="010000"/>
              </a:solidFill>
              <a:latin typeface="Calibri Light"/>
              <a:cs typeface="Calibri Light"/>
            </a:rPr>
            <a:t> el </a:t>
          </a:r>
          <a:r>
            <a:rPr lang="en-US" sz="1800" b="0" i="0" u="none" strike="noStrike" cap="none" baseline="0" noProof="0" dirty="0" err="1">
              <a:solidFill>
                <a:srgbClr val="010000"/>
              </a:solidFill>
              <a:latin typeface="Calibri Light"/>
              <a:cs typeface="Calibri Light"/>
            </a:rPr>
            <a:t>cumplimiento</a:t>
          </a:r>
          <a:r>
            <a:rPr lang="en-US" sz="1800" b="0" i="0" u="none" strike="noStrike" cap="none" baseline="0" noProof="0" dirty="0">
              <a:solidFill>
                <a:srgbClr val="010000"/>
              </a:solidFill>
              <a:latin typeface="Calibri Light"/>
              <a:cs typeface="Calibri Light"/>
            </a:rPr>
            <a:t> del </a:t>
          </a:r>
          <a:r>
            <a:rPr lang="en-US" sz="1800" b="0" i="0" u="none" strike="noStrike" cap="none" baseline="0" noProof="0" dirty="0" err="1">
              <a:solidFill>
                <a:srgbClr val="010000"/>
              </a:solidFill>
              <a:latin typeface="Calibri Light"/>
              <a:cs typeface="Calibri Light"/>
            </a:rPr>
            <a:t>tratamiento</a:t>
          </a:r>
          <a:r>
            <a:rPr lang="en-US" sz="1800" b="0" i="0" u="none" strike="noStrike" cap="none" baseline="0" noProof="0" dirty="0">
              <a:solidFill>
                <a:srgbClr val="010000"/>
              </a:solidFill>
              <a:latin typeface="Calibri Light"/>
              <a:cs typeface="Calibri Light"/>
            </a:rPr>
            <a:t> a </a:t>
          </a:r>
          <a:r>
            <a:rPr lang="en-US" sz="1800" b="0" i="0" u="none" strike="noStrike" cap="none" baseline="0" noProof="0" dirty="0" err="1" smtClean="0">
              <a:solidFill>
                <a:srgbClr val="010000"/>
              </a:solidFill>
              <a:latin typeface="Calibri Light"/>
              <a:cs typeface="Calibri Light"/>
            </a:rPr>
            <a:t>todos</a:t>
          </a:r>
          <a:r>
            <a:rPr lang="en-US" sz="1800" b="0" i="0" u="none" strike="noStrike" cap="none" baseline="0" noProof="0" dirty="0" smtClean="0">
              <a:solidFill>
                <a:srgbClr val="010000"/>
              </a:solidFill>
              <a:latin typeface="Calibri Light"/>
              <a:cs typeface="Calibri Light"/>
            </a:rPr>
            <a:t> </a:t>
          </a:r>
          <a:r>
            <a:rPr lang="en-US" sz="1800" b="0" i="0" u="none" strike="noStrike" cap="none" baseline="0" noProof="0" dirty="0" err="1" smtClean="0">
              <a:solidFill>
                <a:srgbClr val="010000"/>
              </a:solidFill>
              <a:latin typeface="Calibri Light"/>
              <a:cs typeface="Calibri Light"/>
            </a:rPr>
            <a:t>pacientes</a:t>
          </a:r>
          <a:r>
            <a:rPr lang="en-US" sz="1800" b="0" i="0" u="none" strike="noStrike" cap="none" baseline="0" noProof="0" dirty="0" smtClean="0">
              <a:solidFill>
                <a:srgbClr val="010000"/>
              </a:solidFill>
              <a:latin typeface="Calibri Light"/>
              <a:cs typeface="Calibri Light"/>
            </a:rPr>
            <a:t>.</a:t>
          </a:r>
          <a:endParaRPr lang="en-US" sz="1800" b="0" i="0" u="none" strike="noStrike" cap="none" baseline="0" noProof="0" dirty="0">
            <a:solidFill>
              <a:srgbClr val="010000"/>
            </a:solidFill>
            <a:latin typeface="Calibri Light"/>
            <a:cs typeface="Calibri Light"/>
          </a:endParaRPr>
        </a:p>
      </dgm:t>
    </dgm:pt>
    <dgm:pt modelId="{39DF0B97-4202-468F-AD45-FFAFB0B96CB0}" type="parTrans" cxnId="{F0D0D763-0F99-4ED1-A436-FEEC9EC52833}">
      <dgm:prSet/>
      <dgm:spPr/>
      <dgm:t>
        <a:bodyPr/>
        <a:lstStyle/>
        <a:p>
          <a:endParaRPr lang="en-US"/>
        </a:p>
      </dgm:t>
    </dgm:pt>
    <dgm:pt modelId="{9FFF3D9F-AE81-4292-B9FD-C66490E97803}" type="sibTrans" cxnId="{F0D0D763-0F99-4ED1-A436-FEEC9EC52833}">
      <dgm:prSet/>
      <dgm:spPr/>
      <dgm:t>
        <a:bodyPr/>
        <a:lstStyle/>
        <a:p>
          <a:endParaRPr lang="en-US"/>
        </a:p>
      </dgm:t>
    </dgm:pt>
    <dgm:pt modelId="{E7B8B090-F21E-4569-898A-D7AD16077FDC}">
      <dgm:prSet phldrT="[Text]" phldr="0" custT="1"/>
      <dgm:spPr/>
      <dgm:t>
        <a:bodyPr/>
        <a:lstStyle/>
        <a:p>
          <a:pPr rtl="0"/>
          <a:r>
            <a:rPr lang="en-US" sz="1600" dirty="0">
              <a:latin typeface="Calibri Light"/>
            </a:rPr>
            <a:t>La mortalidad Cardiovascular se clasificó segun la </a:t>
          </a:r>
          <a:r>
            <a:rPr lang="en-US" sz="1600" dirty="0" err="1" smtClean="0">
              <a:latin typeface="Calibri Light"/>
            </a:rPr>
            <a:t>Clasificación</a:t>
          </a:r>
          <a:r>
            <a:rPr lang="en-US" sz="1600" dirty="0" smtClean="0">
              <a:latin typeface="Calibri Light"/>
            </a:rPr>
            <a:t> </a:t>
          </a:r>
          <a:r>
            <a:rPr lang="en-US" sz="1600" dirty="0">
              <a:latin typeface="Calibri Light"/>
            </a:rPr>
            <a:t>Internacional de Enfermedades (9na </a:t>
          </a:r>
          <a:r>
            <a:rPr lang="en-US" sz="1600" dirty="0" err="1" smtClean="0">
              <a:latin typeface="Calibri Light"/>
            </a:rPr>
            <a:t>Revisión</a:t>
          </a:r>
          <a:r>
            <a:rPr lang="en-US" sz="1600" dirty="0">
              <a:latin typeface="Calibri Light"/>
            </a:rPr>
            <a:t>) o </a:t>
          </a:r>
          <a:r>
            <a:rPr lang="en-US" sz="1600" dirty="0" err="1" smtClean="0">
              <a:latin typeface="Calibri Light"/>
            </a:rPr>
            <a:t>Clasificación</a:t>
          </a:r>
          <a:r>
            <a:rPr lang="en-US" sz="1600" dirty="0" smtClean="0">
              <a:latin typeface="Calibri Light"/>
            </a:rPr>
            <a:t> </a:t>
          </a:r>
          <a:r>
            <a:rPr lang="en-US" sz="1600" dirty="0" err="1" smtClean="0">
              <a:latin typeface="Calibri Light"/>
            </a:rPr>
            <a:t>Estadística</a:t>
          </a:r>
          <a:r>
            <a:rPr lang="en-US" sz="1600" dirty="0" smtClean="0">
              <a:latin typeface="Calibri Light"/>
            </a:rPr>
            <a:t> </a:t>
          </a:r>
          <a:r>
            <a:rPr lang="en-US" sz="1600" dirty="0">
              <a:latin typeface="Calibri Light"/>
            </a:rPr>
            <a:t>Inernacional de Enfermedades (10ma </a:t>
          </a:r>
          <a:r>
            <a:rPr lang="en-US" sz="1600" dirty="0" err="1" smtClean="0">
              <a:latin typeface="Calibri Light"/>
            </a:rPr>
            <a:t>Revisión</a:t>
          </a:r>
          <a:r>
            <a:rPr lang="en-US" sz="1600" dirty="0">
              <a:latin typeface="Calibri Light"/>
            </a:rPr>
            <a:t>)</a:t>
          </a:r>
          <a:endParaRPr lang="en-US" sz="1600" dirty="0"/>
        </a:p>
      </dgm:t>
    </dgm:pt>
    <dgm:pt modelId="{9DA6CF2E-ACE5-486E-9CD2-79A2966067CA}" type="parTrans" cxnId="{5ED2762D-CEC6-48C6-9E91-0E86FE35C3DB}">
      <dgm:prSet/>
      <dgm:spPr/>
      <dgm:t>
        <a:bodyPr/>
        <a:lstStyle/>
        <a:p>
          <a:endParaRPr lang="en-US"/>
        </a:p>
      </dgm:t>
    </dgm:pt>
    <dgm:pt modelId="{856A9C6B-48AC-434F-872D-60A4D21BE639}" type="sibTrans" cxnId="{5ED2762D-CEC6-48C6-9E91-0E86FE35C3DB}">
      <dgm:prSet/>
      <dgm:spPr/>
      <dgm:t>
        <a:bodyPr/>
        <a:lstStyle/>
        <a:p>
          <a:endParaRPr lang="en-US"/>
        </a:p>
      </dgm:t>
    </dgm:pt>
    <dgm:pt modelId="{B8883058-CBA2-4977-9D66-CAE3151FFA89}">
      <dgm:prSet phldrT="[Text]" phldr="0"/>
      <dgm:spPr/>
      <dgm:t>
        <a:bodyPr/>
        <a:lstStyle/>
        <a:p>
          <a:pPr rtl="0"/>
          <a:r>
            <a:rPr lang="en-US" dirty="0">
              <a:latin typeface="Calibri Light"/>
            </a:rPr>
            <a:t>El </a:t>
          </a:r>
          <a:r>
            <a:rPr lang="en-US" dirty="0" err="1">
              <a:latin typeface="Calibri Light"/>
            </a:rPr>
            <a:t>intervalo</a:t>
          </a:r>
          <a:r>
            <a:rPr lang="en-US" dirty="0">
              <a:latin typeface="Calibri Light"/>
            </a:rPr>
            <a:t> de </a:t>
          </a:r>
          <a:r>
            <a:rPr lang="en-US" dirty="0" err="1">
              <a:latin typeface="Calibri Light"/>
            </a:rPr>
            <a:t>tiempo</a:t>
          </a:r>
          <a:r>
            <a:rPr lang="en-US" dirty="0">
              <a:latin typeface="Calibri Light"/>
            </a:rPr>
            <a:t> entre el </a:t>
          </a:r>
          <a:r>
            <a:rPr lang="en-US" dirty="0" err="1">
              <a:latin typeface="Calibri Light"/>
            </a:rPr>
            <a:t>inicio</a:t>
          </a:r>
          <a:r>
            <a:rPr lang="en-US" dirty="0">
              <a:latin typeface="Calibri Light"/>
            </a:rPr>
            <a:t> del </a:t>
          </a:r>
          <a:r>
            <a:rPr lang="en-US" dirty="0" err="1">
              <a:latin typeface="Calibri Light"/>
            </a:rPr>
            <a:t>reclutamiento</a:t>
          </a:r>
          <a:r>
            <a:rPr lang="en-US" dirty="0">
              <a:latin typeface="Calibri Light"/>
            </a:rPr>
            <a:t> y la </a:t>
          </a:r>
          <a:r>
            <a:rPr lang="en-US" dirty="0" err="1" smtClean="0">
              <a:latin typeface="Calibri Light"/>
            </a:rPr>
            <a:t>determinación</a:t>
          </a:r>
          <a:r>
            <a:rPr lang="en-US" dirty="0" smtClean="0">
              <a:latin typeface="Calibri Light"/>
            </a:rPr>
            <a:t> </a:t>
          </a:r>
          <a:r>
            <a:rPr lang="en-US" dirty="0">
              <a:latin typeface="Calibri Light"/>
            </a:rPr>
            <a:t>de la </a:t>
          </a:r>
          <a:r>
            <a:rPr lang="en-US" dirty="0" err="1">
              <a:latin typeface="Calibri Light"/>
            </a:rPr>
            <a:t>muerte</a:t>
          </a:r>
          <a:r>
            <a:rPr lang="en-US" dirty="0">
              <a:latin typeface="Calibri Light"/>
            </a:rPr>
            <a:t> </a:t>
          </a:r>
          <a:r>
            <a:rPr lang="en-US" dirty="0" err="1">
              <a:latin typeface="Calibri Light"/>
            </a:rPr>
            <a:t>por</a:t>
          </a:r>
          <a:r>
            <a:rPr lang="en-US" dirty="0">
              <a:latin typeface="Calibri Light"/>
            </a:rPr>
            <a:t> el </a:t>
          </a:r>
          <a:r>
            <a:rPr lang="en-US" dirty="0" err="1" smtClean="0">
              <a:latin typeface="Calibri Light"/>
            </a:rPr>
            <a:t>Índice</a:t>
          </a:r>
          <a:r>
            <a:rPr lang="en-US" dirty="0" smtClean="0">
              <a:latin typeface="Calibri Light"/>
            </a:rPr>
            <a:t> </a:t>
          </a:r>
          <a:r>
            <a:rPr lang="en-US" dirty="0">
              <a:latin typeface="Calibri Light"/>
            </a:rPr>
            <a:t>Nacional de </a:t>
          </a:r>
          <a:r>
            <a:rPr lang="en-US" dirty="0" err="1">
              <a:latin typeface="Calibri Light"/>
            </a:rPr>
            <a:t>Muertes</a:t>
          </a:r>
          <a:r>
            <a:rPr lang="en-US" dirty="0">
              <a:latin typeface="Calibri Light"/>
            </a:rPr>
            <a:t> (31 de </a:t>
          </a:r>
          <a:r>
            <a:rPr lang="en-US" dirty="0" err="1">
              <a:latin typeface="Calibri Light"/>
            </a:rPr>
            <a:t>Diciembre</a:t>
          </a:r>
          <a:r>
            <a:rPr lang="en-US" dirty="0">
              <a:latin typeface="Calibri Light"/>
            </a:rPr>
            <a:t> 2016) </a:t>
          </a:r>
          <a:r>
            <a:rPr lang="en-US" dirty="0" err="1">
              <a:latin typeface="Calibri Light"/>
            </a:rPr>
            <a:t>fue</a:t>
          </a:r>
          <a:r>
            <a:rPr lang="en-US" dirty="0">
              <a:latin typeface="Calibri Light"/>
            </a:rPr>
            <a:t> de </a:t>
          </a:r>
          <a:r>
            <a:rPr lang="en-US" dirty="0" err="1">
              <a:latin typeface="Calibri Light"/>
            </a:rPr>
            <a:t>aproximadamente</a:t>
          </a:r>
          <a:r>
            <a:rPr lang="en-US" dirty="0">
              <a:latin typeface="Calibri Light"/>
            </a:rPr>
            <a:t> de 22 </a:t>
          </a:r>
          <a:r>
            <a:rPr lang="en-US" dirty="0" err="1">
              <a:latin typeface="Calibri Light"/>
            </a:rPr>
            <a:t>años</a:t>
          </a:r>
          <a:r>
            <a:rPr lang="en-US" dirty="0">
              <a:latin typeface="Calibri Light"/>
            </a:rPr>
            <a:t> (21 </a:t>
          </a:r>
          <a:r>
            <a:rPr lang="en-US" dirty="0" err="1">
              <a:latin typeface="Calibri Light"/>
            </a:rPr>
            <a:t>años</a:t>
          </a:r>
          <a:r>
            <a:rPr lang="en-US" dirty="0">
              <a:latin typeface="Calibri Light"/>
            </a:rPr>
            <a:t> y 10 </a:t>
          </a:r>
          <a:r>
            <a:rPr lang="en-US" dirty="0" err="1">
              <a:latin typeface="Calibri Light"/>
            </a:rPr>
            <a:t>meses</a:t>
          </a:r>
          <a:r>
            <a:rPr lang="en-US" dirty="0">
              <a:latin typeface="Calibri Light"/>
            </a:rPr>
            <a:t>).</a:t>
          </a:r>
          <a:endParaRPr lang="en-US" dirty="0"/>
        </a:p>
      </dgm:t>
    </dgm:pt>
    <dgm:pt modelId="{A48D4D4A-2286-4A8F-9C87-A11CAB93BEF0}" type="parTrans" cxnId="{2DCBB99D-F571-4E2A-BF5E-1D1F0681BF3F}">
      <dgm:prSet/>
      <dgm:spPr/>
      <dgm:t>
        <a:bodyPr/>
        <a:lstStyle/>
        <a:p>
          <a:endParaRPr lang="en-US"/>
        </a:p>
      </dgm:t>
    </dgm:pt>
    <dgm:pt modelId="{363BC468-8162-46C8-9167-23F6D4BDADE5}" type="sibTrans" cxnId="{2DCBB99D-F571-4E2A-BF5E-1D1F0681BF3F}">
      <dgm:prSet/>
      <dgm:spPr/>
      <dgm:t>
        <a:bodyPr/>
        <a:lstStyle/>
        <a:p>
          <a:endParaRPr lang="en-US"/>
        </a:p>
      </dgm:t>
    </dgm:pt>
    <dgm:pt modelId="{C219BD97-7885-427D-8ABB-F069A848EF0F}">
      <dgm:prSet phldrT="[Text]" phldr="0" custT="1"/>
      <dgm:spPr/>
      <dgm:t>
        <a:bodyPr/>
        <a:lstStyle/>
        <a:p>
          <a:pPr rtl="0"/>
          <a:r>
            <a:rPr lang="en-US" sz="2000" dirty="0" err="1">
              <a:latin typeface="Calibri Light"/>
            </a:rPr>
            <a:t>Seguimiento</a:t>
          </a:r>
          <a:r>
            <a:rPr lang="en-US" sz="2000" dirty="0">
              <a:latin typeface="Calibri Light"/>
            </a:rPr>
            <a:t> a largo </a:t>
          </a:r>
          <a:r>
            <a:rPr lang="en-US" sz="2000" dirty="0" err="1">
              <a:latin typeface="Calibri Light"/>
            </a:rPr>
            <a:t>plazo</a:t>
          </a:r>
          <a:r>
            <a:rPr lang="en-US" sz="2000" dirty="0">
              <a:latin typeface="Calibri Light"/>
            </a:rPr>
            <a:t>: </a:t>
          </a:r>
          <a:r>
            <a:rPr lang="en-US" sz="2000" dirty="0" err="1">
              <a:latin typeface="Calibri Light"/>
            </a:rPr>
            <a:t>Índice</a:t>
          </a:r>
          <a:r>
            <a:rPr lang="en-US" sz="2000" dirty="0">
              <a:latin typeface="Calibri Light"/>
            </a:rPr>
            <a:t> Nacional de </a:t>
          </a:r>
          <a:r>
            <a:rPr lang="en-US" sz="2000" dirty="0" err="1">
              <a:latin typeface="Calibri Light"/>
            </a:rPr>
            <a:t>Muerte</a:t>
          </a:r>
          <a:r>
            <a:rPr lang="en-US" sz="2000" dirty="0">
              <a:latin typeface="Calibri Light"/>
            </a:rPr>
            <a:t> (2006)</a:t>
          </a:r>
          <a:endParaRPr lang="en-US" sz="2000" dirty="0"/>
        </a:p>
      </dgm:t>
    </dgm:pt>
    <dgm:pt modelId="{7DFB8107-B088-4D24-8429-032236BD5ED4}" type="parTrans" cxnId="{8EE16415-6E17-4BEF-8A20-D30600D00A5A}">
      <dgm:prSet/>
      <dgm:spPr/>
      <dgm:t>
        <a:bodyPr/>
        <a:lstStyle/>
        <a:p>
          <a:endParaRPr lang="es-VE"/>
        </a:p>
      </dgm:t>
    </dgm:pt>
    <dgm:pt modelId="{4BF4A903-ADF3-4B2B-A764-78C03D7BC5A7}" type="sibTrans" cxnId="{8EE16415-6E17-4BEF-8A20-D30600D00A5A}">
      <dgm:prSet/>
      <dgm:spPr/>
      <dgm:t>
        <a:bodyPr/>
        <a:lstStyle/>
        <a:p>
          <a:endParaRPr lang="es-VE"/>
        </a:p>
      </dgm:t>
    </dgm:pt>
    <dgm:pt modelId="{11F6283D-D373-4F7E-9E88-F6CC0B8C8CA0}" type="pres">
      <dgm:prSet presAssocID="{339CEA52-ACD8-43D3-9CBF-5FAE00713072}" presName="Name0" presStyleCnt="0">
        <dgm:presLayoutVars>
          <dgm:dir/>
          <dgm:resizeHandles val="exact"/>
        </dgm:presLayoutVars>
      </dgm:prSet>
      <dgm:spPr/>
      <dgm:t>
        <a:bodyPr/>
        <a:lstStyle/>
        <a:p>
          <a:endParaRPr lang="es-VE"/>
        </a:p>
      </dgm:t>
    </dgm:pt>
    <dgm:pt modelId="{09229810-C9DE-4F85-8AA9-04284B0D6472}" type="pres">
      <dgm:prSet presAssocID="{37B581CA-308C-415A-BD03-5BEA08526A58}" presName="Name5" presStyleLbl="vennNode1" presStyleIdx="0" presStyleCnt="4">
        <dgm:presLayoutVars>
          <dgm:bulletEnabled val="1"/>
        </dgm:presLayoutVars>
      </dgm:prSet>
      <dgm:spPr/>
      <dgm:t>
        <a:bodyPr/>
        <a:lstStyle/>
        <a:p>
          <a:endParaRPr lang="es-VE"/>
        </a:p>
      </dgm:t>
    </dgm:pt>
    <dgm:pt modelId="{BCF2B2DC-B989-4FBE-ABA6-CC8C44908354}" type="pres">
      <dgm:prSet presAssocID="{9FFF3D9F-AE81-4292-B9FD-C66490E97803}" presName="space" presStyleCnt="0"/>
      <dgm:spPr/>
    </dgm:pt>
    <dgm:pt modelId="{DBBA53ED-55B3-41D3-ADD6-42377113A05B}" type="pres">
      <dgm:prSet presAssocID="{C219BD97-7885-427D-8ABB-F069A848EF0F}" presName="Name5" presStyleLbl="vennNode1" presStyleIdx="1" presStyleCnt="4">
        <dgm:presLayoutVars>
          <dgm:bulletEnabled val="1"/>
        </dgm:presLayoutVars>
      </dgm:prSet>
      <dgm:spPr/>
      <dgm:t>
        <a:bodyPr/>
        <a:lstStyle/>
        <a:p>
          <a:endParaRPr lang="es-VE"/>
        </a:p>
      </dgm:t>
    </dgm:pt>
    <dgm:pt modelId="{654F0585-207C-400E-B7F4-467353FABE7B}" type="pres">
      <dgm:prSet presAssocID="{4BF4A903-ADF3-4B2B-A764-78C03D7BC5A7}" presName="space" presStyleCnt="0"/>
      <dgm:spPr/>
    </dgm:pt>
    <dgm:pt modelId="{639B99E6-60A8-4F19-822E-C87EB3D7E1C6}" type="pres">
      <dgm:prSet presAssocID="{E7B8B090-F21E-4569-898A-D7AD16077FDC}" presName="Name5" presStyleLbl="vennNode1" presStyleIdx="2" presStyleCnt="4">
        <dgm:presLayoutVars>
          <dgm:bulletEnabled val="1"/>
        </dgm:presLayoutVars>
      </dgm:prSet>
      <dgm:spPr/>
      <dgm:t>
        <a:bodyPr/>
        <a:lstStyle/>
        <a:p>
          <a:endParaRPr lang="es-VE"/>
        </a:p>
      </dgm:t>
    </dgm:pt>
    <dgm:pt modelId="{781C45C0-81EA-4D27-870F-653AE80F2B0D}" type="pres">
      <dgm:prSet presAssocID="{856A9C6B-48AC-434F-872D-60A4D21BE639}" presName="space" presStyleCnt="0"/>
      <dgm:spPr/>
    </dgm:pt>
    <dgm:pt modelId="{D67BA2B4-EA1F-47B3-A6D7-A49A6BACF35C}" type="pres">
      <dgm:prSet presAssocID="{B8883058-CBA2-4977-9D66-CAE3151FFA89}" presName="Name5" presStyleLbl="vennNode1" presStyleIdx="3" presStyleCnt="4">
        <dgm:presLayoutVars>
          <dgm:bulletEnabled val="1"/>
        </dgm:presLayoutVars>
      </dgm:prSet>
      <dgm:spPr/>
      <dgm:t>
        <a:bodyPr/>
        <a:lstStyle/>
        <a:p>
          <a:endParaRPr lang="es-VE"/>
        </a:p>
      </dgm:t>
    </dgm:pt>
  </dgm:ptLst>
  <dgm:cxnLst>
    <dgm:cxn modelId="{F0D0D763-0F99-4ED1-A436-FEEC9EC52833}" srcId="{339CEA52-ACD8-43D3-9CBF-5FAE00713072}" destId="{37B581CA-308C-415A-BD03-5BEA08526A58}" srcOrd="0" destOrd="0" parTransId="{39DF0B97-4202-468F-AD45-FFAFB0B96CB0}" sibTransId="{9FFF3D9F-AE81-4292-B9FD-C66490E97803}"/>
    <dgm:cxn modelId="{F413A15C-D834-460B-BA98-864C7158EC19}" type="presOf" srcId="{C219BD97-7885-427D-8ABB-F069A848EF0F}" destId="{DBBA53ED-55B3-41D3-ADD6-42377113A05B}" srcOrd="0" destOrd="0" presId="urn:microsoft.com/office/officeart/2005/8/layout/venn3"/>
    <dgm:cxn modelId="{11D3E562-C987-403A-A3A3-D9A58EC092A1}" type="presOf" srcId="{37B581CA-308C-415A-BD03-5BEA08526A58}" destId="{09229810-C9DE-4F85-8AA9-04284B0D6472}" srcOrd="0" destOrd="0" presId="urn:microsoft.com/office/officeart/2005/8/layout/venn3"/>
    <dgm:cxn modelId="{6CF69E7B-CB47-4A5D-A142-D612DE9DB2E7}" type="presOf" srcId="{339CEA52-ACD8-43D3-9CBF-5FAE00713072}" destId="{11F6283D-D373-4F7E-9E88-F6CC0B8C8CA0}" srcOrd="0" destOrd="0" presId="urn:microsoft.com/office/officeart/2005/8/layout/venn3"/>
    <dgm:cxn modelId="{4F476B3C-44AC-4EA1-9E1D-053487248DE3}" type="presOf" srcId="{E7B8B090-F21E-4569-898A-D7AD16077FDC}" destId="{639B99E6-60A8-4F19-822E-C87EB3D7E1C6}" srcOrd="0" destOrd="0" presId="urn:microsoft.com/office/officeart/2005/8/layout/venn3"/>
    <dgm:cxn modelId="{8EE16415-6E17-4BEF-8A20-D30600D00A5A}" srcId="{339CEA52-ACD8-43D3-9CBF-5FAE00713072}" destId="{C219BD97-7885-427D-8ABB-F069A848EF0F}" srcOrd="1" destOrd="0" parTransId="{7DFB8107-B088-4D24-8429-032236BD5ED4}" sibTransId="{4BF4A903-ADF3-4B2B-A764-78C03D7BC5A7}"/>
    <dgm:cxn modelId="{2DCBB99D-F571-4E2A-BF5E-1D1F0681BF3F}" srcId="{339CEA52-ACD8-43D3-9CBF-5FAE00713072}" destId="{B8883058-CBA2-4977-9D66-CAE3151FFA89}" srcOrd="3" destOrd="0" parTransId="{A48D4D4A-2286-4A8F-9C87-A11CAB93BEF0}" sibTransId="{363BC468-8162-46C8-9167-23F6D4BDADE5}"/>
    <dgm:cxn modelId="{5ED2762D-CEC6-48C6-9E91-0E86FE35C3DB}" srcId="{339CEA52-ACD8-43D3-9CBF-5FAE00713072}" destId="{E7B8B090-F21E-4569-898A-D7AD16077FDC}" srcOrd="2" destOrd="0" parTransId="{9DA6CF2E-ACE5-486E-9CD2-79A2966067CA}" sibTransId="{856A9C6B-48AC-434F-872D-60A4D21BE639}"/>
    <dgm:cxn modelId="{FB9669C5-1C53-42EB-BC3C-59BEEB54B1DC}" type="presOf" srcId="{B8883058-CBA2-4977-9D66-CAE3151FFA89}" destId="{D67BA2B4-EA1F-47B3-A6D7-A49A6BACF35C}" srcOrd="0" destOrd="0" presId="urn:microsoft.com/office/officeart/2005/8/layout/venn3"/>
    <dgm:cxn modelId="{9641A671-B808-49F1-B22D-4C00E80285FB}" type="presParOf" srcId="{11F6283D-D373-4F7E-9E88-F6CC0B8C8CA0}" destId="{09229810-C9DE-4F85-8AA9-04284B0D6472}" srcOrd="0" destOrd="0" presId="urn:microsoft.com/office/officeart/2005/8/layout/venn3"/>
    <dgm:cxn modelId="{402B9EB0-4A1E-4F17-9AB8-A008A3F32733}" type="presParOf" srcId="{11F6283D-D373-4F7E-9E88-F6CC0B8C8CA0}" destId="{BCF2B2DC-B989-4FBE-ABA6-CC8C44908354}" srcOrd="1" destOrd="0" presId="urn:microsoft.com/office/officeart/2005/8/layout/venn3"/>
    <dgm:cxn modelId="{22E7DF7F-AE23-4159-8051-89155595CB20}" type="presParOf" srcId="{11F6283D-D373-4F7E-9E88-F6CC0B8C8CA0}" destId="{DBBA53ED-55B3-41D3-ADD6-42377113A05B}" srcOrd="2" destOrd="0" presId="urn:microsoft.com/office/officeart/2005/8/layout/venn3"/>
    <dgm:cxn modelId="{587EA177-C400-4BDA-87CD-7B2ACD91C6EC}" type="presParOf" srcId="{11F6283D-D373-4F7E-9E88-F6CC0B8C8CA0}" destId="{654F0585-207C-400E-B7F4-467353FABE7B}" srcOrd="3" destOrd="0" presId="urn:microsoft.com/office/officeart/2005/8/layout/venn3"/>
    <dgm:cxn modelId="{9B20FDD3-D098-4E0A-BCAD-6D0F73EBCEEC}" type="presParOf" srcId="{11F6283D-D373-4F7E-9E88-F6CC0B8C8CA0}" destId="{639B99E6-60A8-4F19-822E-C87EB3D7E1C6}" srcOrd="4" destOrd="0" presId="urn:microsoft.com/office/officeart/2005/8/layout/venn3"/>
    <dgm:cxn modelId="{51E3A635-EE81-49A2-9785-3B1FB9A06738}" type="presParOf" srcId="{11F6283D-D373-4F7E-9E88-F6CC0B8C8CA0}" destId="{781C45C0-81EA-4D27-870F-653AE80F2B0D}" srcOrd="5" destOrd="0" presId="urn:microsoft.com/office/officeart/2005/8/layout/venn3"/>
    <dgm:cxn modelId="{90C6FD9D-E40B-4780-9179-63A4CFEF5AC5}" type="presParOf" srcId="{11F6283D-D373-4F7E-9E88-F6CC0B8C8CA0}" destId="{D67BA2B4-EA1F-47B3-A6D7-A49A6BACF35C}"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FBE855-1656-471F-B588-3D899CD4AC21}"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44D0A0E2-80BF-4242-8571-33AD2194F8D4}">
      <dgm:prSet phldrT="[Text]" phldr="0" custT="1"/>
      <dgm:spPr/>
      <dgm:t>
        <a:bodyPr/>
        <a:lstStyle/>
        <a:p>
          <a:pPr rtl="0"/>
          <a:r>
            <a:rPr lang="en-US" sz="1800">
              <a:latin typeface="Arial" panose="020B0604020202020204" pitchFamily="34" charset="0"/>
              <a:cs typeface="Arial" panose="020B0604020202020204" pitchFamily="34" charset="0"/>
            </a:rPr>
            <a:t>El primer análisis de la fase aleatorizada del ensayo SHEP fue el tiempo hasta el primer accidente cerebrovascular mediante una prueba de log-rank  </a:t>
          </a:r>
          <a:endParaRPr lang="en-US" sz="1800" dirty="0">
            <a:latin typeface="Arial" panose="020B0604020202020204" pitchFamily="34" charset="0"/>
            <a:cs typeface="Arial" panose="020B0604020202020204" pitchFamily="34" charset="0"/>
          </a:endParaRPr>
        </a:p>
      </dgm:t>
    </dgm:pt>
    <dgm:pt modelId="{EB4F2415-C41D-4C91-91C1-F9E8FB1B1DCF}" type="parTrans" cxnId="{BA3A2402-33C2-4FBB-8D82-1ABCD1E46F95}">
      <dgm:prSet/>
      <dgm:spPr/>
      <dgm:t>
        <a:bodyPr/>
        <a:lstStyle/>
        <a:p>
          <a:endParaRPr lang="en-US" sz="1400">
            <a:latin typeface="Arial" panose="020B0604020202020204" pitchFamily="34" charset="0"/>
            <a:cs typeface="Arial" panose="020B0604020202020204" pitchFamily="34" charset="0"/>
          </a:endParaRPr>
        </a:p>
      </dgm:t>
    </dgm:pt>
    <dgm:pt modelId="{CFC23507-3D21-4AD0-9B14-01F2169FEA08}" type="sibTrans" cxnId="{BA3A2402-33C2-4FBB-8D82-1ABCD1E46F95}">
      <dgm:prSet/>
      <dgm:spPr/>
      <dgm:t>
        <a:bodyPr/>
        <a:lstStyle/>
        <a:p>
          <a:endParaRPr lang="en-US" sz="1400">
            <a:latin typeface="Arial" panose="020B0604020202020204" pitchFamily="34" charset="0"/>
            <a:cs typeface="Arial" panose="020B0604020202020204" pitchFamily="34" charset="0"/>
          </a:endParaRPr>
        </a:p>
      </dgm:t>
    </dgm:pt>
    <dgm:pt modelId="{F18E585B-73A2-4589-B658-94C1E23C2634}">
      <dgm:prSet phldrT="[Text]" phldr="0" custT="1"/>
      <dgm:spPr/>
      <dgm:t>
        <a:bodyPr/>
        <a:lstStyle/>
        <a:p>
          <a:pPr rtl="0"/>
          <a:r>
            <a:rPr lang="en-US" sz="1800">
              <a:latin typeface="Arial" panose="020B0604020202020204" pitchFamily="34" charset="0"/>
              <a:cs typeface="Arial" panose="020B0604020202020204" pitchFamily="34" charset="0"/>
            </a:rPr>
            <a:t>Las curvas de Kaplan-Meier para los grupos de tratamiento y placebo se generaron y compararon entre sí  </a:t>
          </a:r>
          <a:endParaRPr lang="en-US" sz="1800" dirty="0">
            <a:latin typeface="Arial" panose="020B0604020202020204" pitchFamily="34" charset="0"/>
            <a:cs typeface="Arial" panose="020B0604020202020204" pitchFamily="34" charset="0"/>
          </a:endParaRPr>
        </a:p>
      </dgm:t>
    </dgm:pt>
    <dgm:pt modelId="{586DB3F0-6870-4C7B-BAF0-A7BAB42442AC}" type="parTrans" cxnId="{AE97BE24-8454-47DD-8B88-6DA8CE5C5E99}">
      <dgm:prSet/>
      <dgm:spPr/>
      <dgm:t>
        <a:bodyPr/>
        <a:lstStyle/>
        <a:p>
          <a:endParaRPr lang="en-US" sz="1400">
            <a:latin typeface="Arial" panose="020B0604020202020204" pitchFamily="34" charset="0"/>
            <a:cs typeface="Arial" panose="020B0604020202020204" pitchFamily="34" charset="0"/>
          </a:endParaRPr>
        </a:p>
      </dgm:t>
    </dgm:pt>
    <dgm:pt modelId="{4263DD13-4D99-40B5-8443-96E1229039B2}" type="sibTrans" cxnId="{AE97BE24-8454-47DD-8B88-6DA8CE5C5E99}">
      <dgm:prSet/>
      <dgm:spPr/>
      <dgm:t>
        <a:bodyPr/>
        <a:lstStyle/>
        <a:p>
          <a:endParaRPr lang="en-US" sz="1400">
            <a:latin typeface="Arial" panose="020B0604020202020204" pitchFamily="34" charset="0"/>
            <a:cs typeface="Arial" panose="020B0604020202020204" pitchFamily="34" charset="0"/>
          </a:endParaRPr>
        </a:p>
      </dgm:t>
    </dgm:pt>
    <dgm:pt modelId="{0EAC0ECF-6E10-4B61-9BFF-1AA2E6676FC6}">
      <dgm:prSet phldrT="[Text]" phldr="0" custT="1"/>
      <dgm:spPr/>
      <dgm:t>
        <a:bodyPr/>
        <a:lstStyle/>
        <a:p>
          <a:pPr algn="just" rtl="0"/>
          <a:r>
            <a:rPr lang="en-US" sz="1400" dirty="0" smtClean="0">
              <a:latin typeface="Arial" panose="020B0604020202020204" pitchFamily="34" charset="0"/>
              <a:cs typeface="Arial" panose="020B0604020202020204" pitchFamily="34" charset="0"/>
            </a:rPr>
            <a:t>Se </a:t>
          </a:r>
          <a:r>
            <a:rPr lang="en-US" sz="1400" dirty="0" err="1" smtClean="0">
              <a:latin typeface="Arial" panose="020B0604020202020204" pitchFamily="34" charset="0"/>
              <a:cs typeface="Arial" panose="020B0604020202020204" pitchFamily="34" charset="0"/>
            </a:rPr>
            <a:t>estimó</a:t>
          </a:r>
          <a:r>
            <a:rPr lang="en-US" sz="1400" dirty="0" smtClean="0">
              <a:latin typeface="Arial" panose="020B0604020202020204" pitchFamily="34" charset="0"/>
              <a:cs typeface="Arial" panose="020B0604020202020204" pitchFamily="34" charset="0"/>
            </a:rPr>
            <a:t> la </a:t>
          </a:r>
          <a:r>
            <a:rPr lang="en-US" sz="1400" dirty="0" err="1" smtClean="0">
              <a:latin typeface="Arial" panose="020B0604020202020204" pitchFamily="34" charset="0"/>
              <a:cs typeface="Arial" panose="020B0604020202020204" pitchFamily="34" charset="0"/>
            </a:rPr>
            <a:t>ganancia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neta</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a:t>
          </a:r>
          <a:r>
            <a:rPr lang="en-US" sz="1400" dirty="0">
              <a:latin typeface="Arial" panose="020B0604020202020204" pitchFamily="34" charset="0"/>
              <a:cs typeface="Arial" panose="020B0604020202020204" pitchFamily="34" charset="0"/>
            </a:rPr>
            <a:t> la </a:t>
          </a:r>
          <a:r>
            <a:rPr lang="en-US" sz="1400" dirty="0" err="1" smtClean="0">
              <a:latin typeface="Arial" panose="020B0604020202020204" pitchFamily="34" charset="0"/>
              <a:cs typeface="Arial" panose="020B0604020202020204" pitchFamily="34" charset="0"/>
            </a:rPr>
            <a:t>expectativa</a:t>
          </a:r>
          <a:r>
            <a:rPr lang="en-US" sz="1400" dirty="0" smtClean="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vida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libre</a:t>
          </a:r>
          <a:r>
            <a:rPr lang="en-US" sz="1400" dirty="0">
              <a:latin typeface="Arial" panose="020B0604020202020204" pitchFamily="34" charset="0"/>
              <a:cs typeface="Arial" panose="020B0604020202020204" pitchFamily="34" charset="0"/>
            </a:rPr>
            <a:t> de </a:t>
          </a:r>
          <a:r>
            <a:rPr lang="en-US" sz="1400" dirty="0" smtClean="0">
              <a:latin typeface="Arial" panose="020B0604020202020204" pitchFamily="34" charset="0"/>
              <a:cs typeface="Arial" panose="020B0604020202020204" pitchFamily="34" charset="0"/>
            </a:rPr>
            <a:t>MCV </a:t>
          </a:r>
          <a:r>
            <a:rPr lang="en-US" sz="1400" dirty="0" err="1">
              <a:latin typeface="Arial" panose="020B0604020202020204" pitchFamily="34" charset="0"/>
              <a:cs typeface="Arial" panose="020B0604020202020204" pitchFamily="34" charset="0"/>
            </a:rPr>
            <a:t>en</a:t>
          </a:r>
          <a:r>
            <a:rPr lang="en-US" sz="1400" dirty="0">
              <a:latin typeface="Arial" panose="020B0604020202020204" pitchFamily="34" charset="0"/>
              <a:cs typeface="Arial" panose="020B0604020202020204" pitchFamily="34" charset="0"/>
            </a:rPr>
            <a:t> el </a:t>
          </a:r>
          <a:r>
            <a:rPr lang="en-US" sz="1400" dirty="0" err="1">
              <a:latin typeface="Arial" panose="020B0604020202020204" pitchFamily="34" charset="0"/>
              <a:cs typeface="Arial" panose="020B0604020202020204" pitchFamily="34" charset="0"/>
            </a:rPr>
            <a:t>grupo</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terapia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activa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calculando</a:t>
          </a:r>
          <a:r>
            <a:rPr lang="en-US" sz="1400" dirty="0">
              <a:latin typeface="Arial" panose="020B0604020202020204" pitchFamily="34" charset="0"/>
              <a:cs typeface="Arial" panose="020B0604020202020204" pitchFamily="34" charset="0"/>
            </a:rPr>
            <a:t> el </a:t>
          </a:r>
          <a:r>
            <a:rPr lang="en-US" sz="1400" dirty="0" err="1">
              <a:latin typeface="Arial" panose="020B0604020202020204" pitchFamily="34" charset="0"/>
              <a:cs typeface="Arial" panose="020B0604020202020204" pitchFamily="34" charset="0"/>
            </a:rPr>
            <a:t>área</a:t>
          </a:r>
          <a:r>
            <a:rPr lang="en-US" sz="1400" dirty="0">
              <a:latin typeface="Arial" panose="020B0604020202020204" pitchFamily="34" charset="0"/>
              <a:cs typeface="Arial" panose="020B0604020202020204" pitchFamily="34" charset="0"/>
            </a:rPr>
            <a:t> entre las </a:t>
          </a:r>
          <a:r>
            <a:rPr lang="en-US" sz="1400" dirty="0" err="1">
              <a:latin typeface="Arial" panose="020B0604020202020204" pitchFamily="34" charset="0"/>
              <a:cs typeface="Arial" panose="020B0604020202020204" pitchFamily="34" charset="0"/>
            </a:rPr>
            <a:t>curvas</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supervivencia</a:t>
          </a:r>
          <a:r>
            <a:rPr lang="en-US" sz="1400" dirty="0">
              <a:latin typeface="Arial" panose="020B0604020202020204" pitchFamily="34" charset="0"/>
              <a:cs typeface="Arial" panose="020B0604020202020204" pitchFamily="34" charset="0"/>
            </a:rPr>
            <a:t> de las 2 </a:t>
          </a:r>
          <a:r>
            <a:rPr lang="en-US" sz="1400" dirty="0" err="1">
              <a:latin typeface="Arial" panose="020B0604020202020204" pitchFamily="34" charset="0"/>
              <a:cs typeface="Arial" panose="020B0604020202020204" pitchFamily="34" charset="0"/>
            </a:rPr>
            <a:t>intervenciones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expresadas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como</a:t>
          </a:r>
          <a:r>
            <a:rPr lang="en-US" sz="1400" dirty="0">
              <a:latin typeface="Arial" panose="020B0604020202020204" pitchFamily="34" charset="0"/>
              <a:cs typeface="Arial" panose="020B0604020202020204" pitchFamily="34" charset="0"/>
            </a:rPr>
            <a:t> el </a:t>
          </a:r>
          <a:r>
            <a:rPr lang="en-US" sz="1400" dirty="0" err="1">
              <a:latin typeface="Arial" panose="020B0604020202020204" pitchFamily="34" charset="0"/>
              <a:cs typeface="Arial" panose="020B0604020202020204" pitchFamily="34" charset="0"/>
            </a:rPr>
            <a:t>número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promedio</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días</a:t>
          </a:r>
          <a:r>
            <a:rPr lang="en-US" sz="1400" dirty="0">
              <a:latin typeface="Arial" panose="020B0604020202020204" pitchFamily="34" charset="0"/>
              <a:cs typeface="Arial" panose="020B0604020202020204" pitchFamily="34" charset="0"/>
            </a:rPr>
            <a:t> que </a:t>
          </a:r>
          <a:r>
            <a:rPr lang="en-US" sz="1400" dirty="0" smtClean="0">
              <a:latin typeface="Arial" panose="020B0604020202020204" pitchFamily="34" charset="0"/>
              <a:cs typeface="Arial" panose="020B0604020202020204" pitchFamily="34" charset="0"/>
            </a:rPr>
            <a:t>la </a:t>
          </a:r>
          <a:r>
            <a:rPr lang="en-US" sz="1400" dirty="0" err="1" smtClean="0">
              <a:latin typeface="Arial" panose="020B0604020202020204" pitchFamily="34" charset="0"/>
              <a:cs typeface="Arial" panose="020B0604020202020204" pitchFamily="34" charset="0"/>
            </a:rPr>
            <a:t>supervivencia</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 un </a:t>
          </a:r>
          <a:r>
            <a:rPr lang="en-US" sz="1400" dirty="0" err="1">
              <a:latin typeface="Arial" panose="020B0604020202020204" pitchFamily="34" charset="0"/>
              <a:cs typeface="Arial" panose="020B0604020202020204" pitchFamily="34" charset="0"/>
            </a:rPr>
            <a:t>paciente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a:t>
          </a:r>
          <a:r>
            <a:rPr lang="en-US" sz="1400" dirty="0">
              <a:latin typeface="Arial" panose="020B0604020202020204" pitchFamily="34" charset="0"/>
              <a:cs typeface="Arial" panose="020B0604020202020204" pitchFamily="34" charset="0"/>
            </a:rPr>
            <a:t> el </a:t>
          </a:r>
          <a:r>
            <a:rPr lang="en-US" sz="1400" dirty="0" err="1">
              <a:latin typeface="Arial" panose="020B0604020202020204" pitchFamily="34" charset="0"/>
              <a:cs typeface="Arial" panose="020B0604020202020204" pitchFamily="34" charset="0"/>
            </a:rPr>
            <a:t>grupo</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tratamiento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activo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superó</a:t>
          </a:r>
          <a:r>
            <a:rPr lang="en-US" sz="1400" dirty="0">
              <a:latin typeface="Arial" panose="020B0604020202020204" pitchFamily="34" charset="0"/>
              <a:cs typeface="Arial" panose="020B0604020202020204" pitchFamily="34" charset="0"/>
            </a:rPr>
            <a:t> el</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de un </a:t>
          </a:r>
          <a:r>
            <a:rPr lang="en-US" sz="1400" dirty="0" err="1">
              <a:latin typeface="Arial" panose="020B0604020202020204" pitchFamily="34" charset="0"/>
              <a:cs typeface="Arial" panose="020B0604020202020204" pitchFamily="34" charset="0"/>
            </a:rPr>
            <a:t>paciente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a:t>
          </a:r>
          <a:r>
            <a:rPr lang="en-US" sz="1400" dirty="0">
              <a:latin typeface="Arial" panose="020B0604020202020204" pitchFamily="34" charset="0"/>
              <a:cs typeface="Arial" panose="020B0604020202020204" pitchFamily="34" charset="0"/>
            </a:rPr>
            <a:t> el </a:t>
          </a:r>
          <a:r>
            <a:rPr lang="en-US" sz="1400" dirty="0" err="1">
              <a:latin typeface="Arial" panose="020B0604020202020204" pitchFamily="34" charset="0"/>
              <a:cs typeface="Arial" panose="020B0604020202020204" pitchFamily="34" charset="0"/>
            </a:rPr>
            <a:t>grupo</a:t>
          </a:r>
          <a:r>
            <a:rPr lang="en-US" sz="1400" dirty="0">
              <a:latin typeface="Arial" panose="020B0604020202020204" pitchFamily="34" charset="0"/>
              <a:cs typeface="Arial" panose="020B0604020202020204" pitchFamily="34" charset="0"/>
            </a:rPr>
            <a:t> de placebo </a:t>
          </a:r>
        </a:p>
      </dgm:t>
    </dgm:pt>
    <dgm:pt modelId="{FF3755A9-805D-412E-A135-8D547E3A1CD1}" type="parTrans" cxnId="{6DB77BFF-E227-4F8B-9055-12F50D72CFB7}">
      <dgm:prSet/>
      <dgm:spPr/>
      <dgm:t>
        <a:bodyPr/>
        <a:lstStyle/>
        <a:p>
          <a:endParaRPr lang="en-US" sz="1400">
            <a:latin typeface="Arial" panose="020B0604020202020204" pitchFamily="34" charset="0"/>
            <a:cs typeface="Arial" panose="020B0604020202020204" pitchFamily="34" charset="0"/>
          </a:endParaRPr>
        </a:p>
      </dgm:t>
    </dgm:pt>
    <dgm:pt modelId="{041C8AF3-11C1-43F4-8B0D-7CBA1CDC6312}" type="sibTrans" cxnId="{6DB77BFF-E227-4F8B-9055-12F50D72CFB7}">
      <dgm:prSet/>
      <dgm:spPr/>
      <dgm:t>
        <a:bodyPr/>
        <a:lstStyle/>
        <a:p>
          <a:endParaRPr lang="en-US" sz="1400">
            <a:latin typeface="Arial" panose="020B0604020202020204" pitchFamily="34" charset="0"/>
            <a:cs typeface="Arial" panose="020B0604020202020204" pitchFamily="34" charset="0"/>
          </a:endParaRPr>
        </a:p>
      </dgm:t>
    </dgm:pt>
    <dgm:pt modelId="{42999DCF-D54D-4519-8A85-F26DAAAAD42E}" type="pres">
      <dgm:prSet presAssocID="{A4FBE855-1656-471F-B588-3D899CD4AC21}" presName="Name0" presStyleCnt="0">
        <dgm:presLayoutVars>
          <dgm:chMax val="7"/>
          <dgm:chPref val="7"/>
          <dgm:dir/>
        </dgm:presLayoutVars>
      </dgm:prSet>
      <dgm:spPr/>
      <dgm:t>
        <a:bodyPr/>
        <a:lstStyle/>
        <a:p>
          <a:endParaRPr lang="es-VE"/>
        </a:p>
      </dgm:t>
    </dgm:pt>
    <dgm:pt modelId="{D149FD8D-77E5-4818-BE93-B7F03332D89D}" type="pres">
      <dgm:prSet presAssocID="{A4FBE855-1656-471F-B588-3D899CD4AC21}" presName="Name1" presStyleCnt="0"/>
      <dgm:spPr/>
      <dgm:t>
        <a:bodyPr/>
        <a:lstStyle/>
        <a:p>
          <a:endParaRPr lang="es-VE"/>
        </a:p>
      </dgm:t>
    </dgm:pt>
    <dgm:pt modelId="{A957834C-FE69-4BD7-B264-3C804EAC7D64}" type="pres">
      <dgm:prSet presAssocID="{A4FBE855-1656-471F-B588-3D899CD4AC21}" presName="cycle" presStyleCnt="0"/>
      <dgm:spPr/>
      <dgm:t>
        <a:bodyPr/>
        <a:lstStyle/>
        <a:p>
          <a:endParaRPr lang="es-VE"/>
        </a:p>
      </dgm:t>
    </dgm:pt>
    <dgm:pt modelId="{5BC56E44-45AD-402C-A908-88F24CDE1E16}" type="pres">
      <dgm:prSet presAssocID="{A4FBE855-1656-471F-B588-3D899CD4AC21}" presName="srcNode" presStyleLbl="node1" presStyleIdx="0" presStyleCnt="3"/>
      <dgm:spPr/>
      <dgm:t>
        <a:bodyPr/>
        <a:lstStyle/>
        <a:p>
          <a:endParaRPr lang="es-VE"/>
        </a:p>
      </dgm:t>
    </dgm:pt>
    <dgm:pt modelId="{FDD6239C-FBC7-4D2C-B9FB-F252B303D09D}" type="pres">
      <dgm:prSet presAssocID="{A4FBE855-1656-471F-B588-3D899CD4AC21}" presName="conn" presStyleLbl="parChTrans1D2" presStyleIdx="0" presStyleCnt="1"/>
      <dgm:spPr/>
      <dgm:t>
        <a:bodyPr/>
        <a:lstStyle/>
        <a:p>
          <a:endParaRPr lang="es-VE"/>
        </a:p>
      </dgm:t>
    </dgm:pt>
    <dgm:pt modelId="{B7FB8FD7-2F2E-4D82-9A63-1FA9B2FEF17E}" type="pres">
      <dgm:prSet presAssocID="{A4FBE855-1656-471F-B588-3D899CD4AC21}" presName="extraNode" presStyleLbl="node1" presStyleIdx="0" presStyleCnt="3"/>
      <dgm:spPr/>
      <dgm:t>
        <a:bodyPr/>
        <a:lstStyle/>
        <a:p>
          <a:endParaRPr lang="es-VE"/>
        </a:p>
      </dgm:t>
    </dgm:pt>
    <dgm:pt modelId="{4295C887-8A4C-4CE3-99F5-D4C4C15556E5}" type="pres">
      <dgm:prSet presAssocID="{A4FBE855-1656-471F-B588-3D899CD4AC21}" presName="dstNode" presStyleLbl="node1" presStyleIdx="0" presStyleCnt="3"/>
      <dgm:spPr/>
      <dgm:t>
        <a:bodyPr/>
        <a:lstStyle/>
        <a:p>
          <a:endParaRPr lang="es-VE"/>
        </a:p>
      </dgm:t>
    </dgm:pt>
    <dgm:pt modelId="{7B55BAD0-3009-43BB-899C-C19D0C6FDC43}" type="pres">
      <dgm:prSet presAssocID="{44D0A0E2-80BF-4242-8571-33AD2194F8D4}" presName="text_1" presStyleLbl="node1" presStyleIdx="0" presStyleCnt="3">
        <dgm:presLayoutVars>
          <dgm:bulletEnabled val="1"/>
        </dgm:presLayoutVars>
      </dgm:prSet>
      <dgm:spPr/>
      <dgm:t>
        <a:bodyPr/>
        <a:lstStyle/>
        <a:p>
          <a:endParaRPr lang="es-VE"/>
        </a:p>
      </dgm:t>
    </dgm:pt>
    <dgm:pt modelId="{41682C32-F5BD-4E82-AE37-64357D189EF0}" type="pres">
      <dgm:prSet presAssocID="{44D0A0E2-80BF-4242-8571-33AD2194F8D4}" presName="accent_1" presStyleCnt="0"/>
      <dgm:spPr/>
      <dgm:t>
        <a:bodyPr/>
        <a:lstStyle/>
        <a:p>
          <a:endParaRPr lang="es-VE"/>
        </a:p>
      </dgm:t>
    </dgm:pt>
    <dgm:pt modelId="{DB01C14A-8AD5-40B0-B6DA-216DBE6E6A8A}" type="pres">
      <dgm:prSet presAssocID="{44D0A0E2-80BF-4242-8571-33AD2194F8D4}" presName="accentRepeatNode" presStyleLbl="solidFgAcc1" presStyleIdx="0" presStyleCnt="3"/>
      <dgm:spPr/>
      <dgm:t>
        <a:bodyPr/>
        <a:lstStyle/>
        <a:p>
          <a:endParaRPr lang="es-VE"/>
        </a:p>
      </dgm:t>
    </dgm:pt>
    <dgm:pt modelId="{FF05BAFB-ED03-4AEB-88A6-D877DE5ACADF}" type="pres">
      <dgm:prSet presAssocID="{F18E585B-73A2-4589-B658-94C1E23C2634}" presName="text_2" presStyleLbl="node1" presStyleIdx="1" presStyleCnt="3">
        <dgm:presLayoutVars>
          <dgm:bulletEnabled val="1"/>
        </dgm:presLayoutVars>
      </dgm:prSet>
      <dgm:spPr/>
      <dgm:t>
        <a:bodyPr/>
        <a:lstStyle/>
        <a:p>
          <a:endParaRPr lang="es-VE"/>
        </a:p>
      </dgm:t>
    </dgm:pt>
    <dgm:pt modelId="{75FCB877-F637-4BDC-ACFA-1EE61D2E2A96}" type="pres">
      <dgm:prSet presAssocID="{F18E585B-73A2-4589-B658-94C1E23C2634}" presName="accent_2" presStyleCnt="0"/>
      <dgm:spPr/>
      <dgm:t>
        <a:bodyPr/>
        <a:lstStyle/>
        <a:p>
          <a:endParaRPr lang="es-VE"/>
        </a:p>
      </dgm:t>
    </dgm:pt>
    <dgm:pt modelId="{2BF91BCD-5984-4FCE-9F74-D811E1ECBCA6}" type="pres">
      <dgm:prSet presAssocID="{F18E585B-73A2-4589-B658-94C1E23C2634}" presName="accentRepeatNode" presStyleLbl="solidFgAcc1" presStyleIdx="1" presStyleCnt="3"/>
      <dgm:spPr/>
      <dgm:t>
        <a:bodyPr/>
        <a:lstStyle/>
        <a:p>
          <a:endParaRPr lang="es-VE"/>
        </a:p>
      </dgm:t>
    </dgm:pt>
    <dgm:pt modelId="{3FC580D6-0EF5-4472-9F08-7C14C86F7DDA}" type="pres">
      <dgm:prSet presAssocID="{0EAC0ECF-6E10-4B61-9BFF-1AA2E6676FC6}" presName="text_3" presStyleLbl="node1" presStyleIdx="2" presStyleCnt="3">
        <dgm:presLayoutVars>
          <dgm:bulletEnabled val="1"/>
        </dgm:presLayoutVars>
      </dgm:prSet>
      <dgm:spPr/>
      <dgm:t>
        <a:bodyPr/>
        <a:lstStyle/>
        <a:p>
          <a:endParaRPr lang="es-VE"/>
        </a:p>
      </dgm:t>
    </dgm:pt>
    <dgm:pt modelId="{80822628-0BE6-4DA3-A725-795F6D2D7B67}" type="pres">
      <dgm:prSet presAssocID="{0EAC0ECF-6E10-4B61-9BFF-1AA2E6676FC6}" presName="accent_3" presStyleCnt="0"/>
      <dgm:spPr/>
      <dgm:t>
        <a:bodyPr/>
        <a:lstStyle/>
        <a:p>
          <a:endParaRPr lang="es-VE"/>
        </a:p>
      </dgm:t>
    </dgm:pt>
    <dgm:pt modelId="{97C75FCB-125B-45A4-ACE2-3B08C6856864}" type="pres">
      <dgm:prSet presAssocID="{0EAC0ECF-6E10-4B61-9BFF-1AA2E6676FC6}" presName="accentRepeatNode" presStyleLbl="solidFgAcc1" presStyleIdx="2" presStyleCnt="3"/>
      <dgm:spPr/>
      <dgm:t>
        <a:bodyPr/>
        <a:lstStyle/>
        <a:p>
          <a:endParaRPr lang="es-VE"/>
        </a:p>
      </dgm:t>
    </dgm:pt>
  </dgm:ptLst>
  <dgm:cxnLst>
    <dgm:cxn modelId="{BA3A2402-33C2-4FBB-8D82-1ABCD1E46F95}" srcId="{A4FBE855-1656-471F-B588-3D899CD4AC21}" destId="{44D0A0E2-80BF-4242-8571-33AD2194F8D4}" srcOrd="0" destOrd="0" parTransId="{EB4F2415-C41D-4C91-91C1-F9E8FB1B1DCF}" sibTransId="{CFC23507-3D21-4AD0-9B14-01F2169FEA08}"/>
    <dgm:cxn modelId="{9421C7CC-6F55-4E29-B41A-9023E80695E9}" type="presOf" srcId="{CFC23507-3D21-4AD0-9B14-01F2169FEA08}" destId="{FDD6239C-FBC7-4D2C-B9FB-F252B303D09D}" srcOrd="0" destOrd="0" presId="urn:microsoft.com/office/officeart/2008/layout/VerticalCurvedList"/>
    <dgm:cxn modelId="{9EFF47C5-2DAA-4266-AF4B-23BEECBBE36B}" type="presOf" srcId="{F18E585B-73A2-4589-B658-94C1E23C2634}" destId="{FF05BAFB-ED03-4AEB-88A6-D877DE5ACADF}" srcOrd="0" destOrd="0" presId="urn:microsoft.com/office/officeart/2008/layout/VerticalCurvedList"/>
    <dgm:cxn modelId="{6DB77BFF-E227-4F8B-9055-12F50D72CFB7}" srcId="{A4FBE855-1656-471F-B588-3D899CD4AC21}" destId="{0EAC0ECF-6E10-4B61-9BFF-1AA2E6676FC6}" srcOrd="2" destOrd="0" parTransId="{FF3755A9-805D-412E-A135-8D547E3A1CD1}" sibTransId="{041C8AF3-11C1-43F4-8B0D-7CBA1CDC6312}"/>
    <dgm:cxn modelId="{5C5CAB07-B775-4F68-A16F-1D4C23B66421}" type="presOf" srcId="{A4FBE855-1656-471F-B588-3D899CD4AC21}" destId="{42999DCF-D54D-4519-8A85-F26DAAAAD42E}" srcOrd="0" destOrd="0" presId="urn:microsoft.com/office/officeart/2008/layout/VerticalCurvedList"/>
    <dgm:cxn modelId="{AE97BE24-8454-47DD-8B88-6DA8CE5C5E99}" srcId="{A4FBE855-1656-471F-B588-3D899CD4AC21}" destId="{F18E585B-73A2-4589-B658-94C1E23C2634}" srcOrd="1" destOrd="0" parTransId="{586DB3F0-6870-4C7B-BAF0-A7BAB42442AC}" sibTransId="{4263DD13-4D99-40B5-8443-96E1229039B2}"/>
    <dgm:cxn modelId="{B53C6B13-4CF1-49E5-B271-0E0C16853865}" type="presOf" srcId="{0EAC0ECF-6E10-4B61-9BFF-1AA2E6676FC6}" destId="{3FC580D6-0EF5-4472-9F08-7C14C86F7DDA}" srcOrd="0" destOrd="0" presId="urn:microsoft.com/office/officeart/2008/layout/VerticalCurvedList"/>
    <dgm:cxn modelId="{65FB840F-CA85-4754-B315-8029820E738F}" type="presOf" srcId="{44D0A0E2-80BF-4242-8571-33AD2194F8D4}" destId="{7B55BAD0-3009-43BB-899C-C19D0C6FDC43}" srcOrd="0" destOrd="0" presId="urn:microsoft.com/office/officeart/2008/layout/VerticalCurvedList"/>
    <dgm:cxn modelId="{CEFFCBE4-D7A5-4C81-B13C-90E4A3B9FFD4}" type="presParOf" srcId="{42999DCF-D54D-4519-8A85-F26DAAAAD42E}" destId="{D149FD8D-77E5-4818-BE93-B7F03332D89D}" srcOrd="0" destOrd="0" presId="urn:microsoft.com/office/officeart/2008/layout/VerticalCurvedList"/>
    <dgm:cxn modelId="{3A032FAB-76B0-4703-A0A2-7418CC6901A5}" type="presParOf" srcId="{D149FD8D-77E5-4818-BE93-B7F03332D89D}" destId="{A957834C-FE69-4BD7-B264-3C804EAC7D64}" srcOrd="0" destOrd="0" presId="urn:microsoft.com/office/officeart/2008/layout/VerticalCurvedList"/>
    <dgm:cxn modelId="{4530867F-3937-4D56-8BBF-7B43F9A99654}" type="presParOf" srcId="{A957834C-FE69-4BD7-B264-3C804EAC7D64}" destId="{5BC56E44-45AD-402C-A908-88F24CDE1E16}" srcOrd="0" destOrd="0" presId="urn:microsoft.com/office/officeart/2008/layout/VerticalCurvedList"/>
    <dgm:cxn modelId="{2AB51008-A160-460D-9F17-74F73A923A79}" type="presParOf" srcId="{A957834C-FE69-4BD7-B264-3C804EAC7D64}" destId="{FDD6239C-FBC7-4D2C-B9FB-F252B303D09D}" srcOrd="1" destOrd="0" presId="urn:microsoft.com/office/officeart/2008/layout/VerticalCurvedList"/>
    <dgm:cxn modelId="{A6892EF1-3C50-4FFB-9152-8A0EB2CBD371}" type="presParOf" srcId="{A957834C-FE69-4BD7-B264-3C804EAC7D64}" destId="{B7FB8FD7-2F2E-4D82-9A63-1FA9B2FEF17E}" srcOrd="2" destOrd="0" presId="urn:microsoft.com/office/officeart/2008/layout/VerticalCurvedList"/>
    <dgm:cxn modelId="{556E093F-8FAC-403E-92CC-949E35618A8E}" type="presParOf" srcId="{A957834C-FE69-4BD7-B264-3C804EAC7D64}" destId="{4295C887-8A4C-4CE3-99F5-D4C4C15556E5}" srcOrd="3" destOrd="0" presId="urn:microsoft.com/office/officeart/2008/layout/VerticalCurvedList"/>
    <dgm:cxn modelId="{63081139-9654-47A5-82D7-86B7962D6D4A}" type="presParOf" srcId="{D149FD8D-77E5-4818-BE93-B7F03332D89D}" destId="{7B55BAD0-3009-43BB-899C-C19D0C6FDC43}" srcOrd="1" destOrd="0" presId="urn:microsoft.com/office/officeart/2008/layout/VerticalCurvedList"/>
    <dgm:cxn modelId="{9C5B9109-49C1-4CBD-A5C1-7319C2AF53B5}" type="presParOf" srcId="{D149FD8D-77E5-4818-BE93-B7F03332D89D}" destId="{41682C32-F5BD-4E82-AE37-64357D189EF0}" srcOrd="2" destOrd="0" presId="urn:microsoft.com/office/officeart/2008/layout/VerticalCurvedList"/>
    <dgm:cxn modelId="{6B1F2983-106F-40E4-AEC5-EBE087F43402}" type="presParOf" srcId="{41682C32-F5BD-4E82-AE37-64357D189EF0}" destId="{DB01C14A-8AD5-40B0-B6DA-216DBE6E6A8A}" srcOrd="0" destOrd="0" presId="urn:microsoft.com/office/officeart/2008/layout/VerticalCurvedList"/>
    <dgm:cxn modelId="{C5ADFB12-0473-4480-BC92-E6AFC0841530}" type="presParOf" srcId="{D149FD8D-77E5-4818-BE93-B7F03332D89D}" destId="{FF05BAFB-ED03-4AEB-88A6-D877DE5ACADF}" srcOrd="3" destOrd="0" presId="urn:microsoft.com/office/officeart/2008/layout/VerticalCurvedList"/>
    <dgm:cxn modelId="{4560E48C-8234-4906-B271-4045743DAFBC}" type="presParOf" srcId="{D149FD8D-77E5-4818-BE93-B7F03332D89D}" destId="{75FCB877-F637-4BDC-ACFA-1EE61D2E2A96}" srcOrd="4" destOrd="0" presId="urn:microsoft.com/office/officeart/2008/layout/VerticalCurvedList"/>
    <dgm:cxn modelId="{0DF28087-77D8-412F-BDB2-B4B42B26D5A5}" type="presParOf" srcId="{75FCB877-F637-4BDC-ACFA-1EE61D2E2A96}" destId="{2BF91BCD-5984-4FCE-9F74-D811E1ECBCA6}" srcOrd="0" destOrd="0" presId="urn:microsoft.com/office/officeart/2008/layout/VerticalCurvedList"/>
    <dgm:cxn modelId="{CA70F7FA-5789-4B6B-A5C6-D1C16AD0397D}" type="presParOf" srcId="{D149FD8D-77E5-4818-BE93-B7F03332D89D}" destId="{3FC580D6-0EF5-4472-9F08-7C14C86F7DDA}" srcOrd="5" destOrd="0" presId="urn:microsoft.com/office/officeart/2008/layout/VerticalCurvedList"/>
    <dgm:cxn modelId="{5D8186E4-13B7-464D-BF10-B40026C2F849}" type="presParOf" srcId="{D149FD8D-77E5-4818-BE93-B7F03332D89D}" destId="{80822628-0BE6-4DA3-A725-795F6D2D7B67}" srcOrd="6" destOrd="0" presId="urn:microsoft.com/office/officeart/2008/layout/VerticalCurvedList"/>
    <dgm:cxn modelId="{E61B832F-93EB-44C1-AE08-DE6F912E5744}" type="presParOf" srcId="{80822628-0BE6-4DA3-A725-795F6D2D7B67}" destId="{97C75FCB-125B-45A4-ACE2-3B08C68568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FBE855-1656-471F-B588-3D899CD4AC21}"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44D0A0E2-80BF-4242-8571-33AD2194F8D4}">
      <dgm:prSet phldrT="[Text]" phldr="0" custT="1"/>
      <dgm:spPr/>
      <dgm:t>
        <a:bodyPr/>
        <a:lstStyle/>
        <a:p>
          <a:pPr rtl="0"/>
          <a:r>
            <a:rPr lang="en-US" sz="1800" dirty="0" smtClean="0">
              <a:latin typeface="Arial" panose="020B0604020202020204" pitchFamily="34" charset="0"/>
              <a:cs typeface="Arial" panose="020B0604020202020204" pitchFamily="34" charset="0"/>
            </a:rPr>
            <a:t>La </a:t>
          </a:r>
          <a:r>
            <a:rPr lang="en-US" sz="1800" dirty="0" err="1" smtClean="0">
              <a:latin typeface="Arial" panose="020B0604020202020204" pitchFamily="34" charset="0"/>
              <a:cs typeface="Arial" panose="020B0604020202020204" pitchFamily="34" charset="0"/>
            </a:rPr>
            <a:t>diferencia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en</a:t>
          </a:r>
          <a:r>
            <a:rPr lang="en-US" sz="1800" dirty="0" smtClean="0">
              <a:latin typeface="Arial" panose="020B0604020202020204" pitchFamily="34" charset="0"/>
              <a:cs typeface="Arial" panose="020B0604020202020204" pitchFamily="34" charset="0"/>
            </a:rPr>
            <a:t> la </a:t>
          </a:r>
          <a:r>
            <a:rPr lang="en-US" sz="1800" dirty="0" err="1" smtClean="0">
              <a:latin typeface="Arial" panose="020B0604020202020204" pitchFamily="34" charset="0"/>
              <a:cs typeface="Arial" panose="020B0604020202020204" pitchFamily="34" charset="0"/>
            </a:rPr>
            <a:t>mediana</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supervivencia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libre</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muerte</a:t>
          </a:r>
          <a:r>
            <a:rPr lang="en-US" sz="1800" dirty="0" smtClean="0">
              <a:latin typeface="Arial" panose="020B0604020202020204" pitchFamily="34" charset="0"/>
              <a:cs typeface="Arial" panose="020B0604020202020204" pitchFamily="34" charset="0"/>
            </a:rPr>
            <a:t> cardiovascular entre </a:t>
          </a:r>
          <a:r>
            <a:rPr lang="en-US" sz="1800" dirty="0" err="1" smtClean="0">
              <a:latin typeface="Arial" panose="020B0604020202020204" pitchFamily="34" charset="0"/>
              <a:cs typeface="Arial" panose="020B0604020202020204" pitchFamily="34" charset="0"/>
            </a:rPr>
            <a:t>los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grupos</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tratamiento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activo</a:t>
          </a:r>
          <a:r>
            <a:rPr lang="en-US" sz="1800" dirty="0" smtClean="0">
              <a:latin typeface="Arial" panose="020B0604020202020204" pitchFamily="34" charset="0"/>
              <a:cs typeface="Arial" panose="020B0604020202020204" pitchFamily="34" charset="0"/>
            </a:rPr>
            <a:t> y placebo  </a:t>
          </a:r>
          <a:r>
            <a:rPr lang="en-US" sz="1800" dirty="0">
              <a:latin typeface="Arial" panose="020B0604020202020204" pitchFamily="34" charset="0"/>
              <a:cs typeface="Arial" panose="020B0604020202020204" pitchFamily="34" charset="0"/>
            </a:rPr>
            <a:t>  </a:t>
          </a:r>
        </a:p>
      </dgm:t>
    </dgm:pt>
    <dgm:pt modelId="{EB4F2415-C41D-4C91-91C1-F9E8FB1B1DCF}" type="parTrans" cxnId="{BA3A2402-33C2-4FBB-8D82-1ABCD1E46F95}">
      <dgm:prSet/>
      <dgm:spPr/>
      <dgm:t>
        <a:bodyPr/>
        <a:lstStyle/>
        <a:p>
          <a:endParaRPr lang="en-US" sz="1400">
            <a:latin typeface="Arial" panose="020B0604020202020204" pitchFamily="34" charset="0"/>
            <a:cs typeface="Arial" panose="020B0604020202020204" pitchFamily="34" charset="0"/>
          </a:endParaRPr>
        </a:p>
      </dgm:t>
    </dgm:pt>
    <dgm:pt modelId="{CFC23507-3D21-4AD0-9B14-01F2169FEA08}" type="sibTrans" cxnId="{BA3A2402-33C2-4FBB-8D82-1ABCD1E46F95}">
      <dgm:prSet/>
      <dgm:spPr/>
      <dgm:t>
        <a:bodyPr/>
        <a:lstStyle/>
        <a:p>
          <a:endParaRPr lang="en-US" sz="1400">
            <a:latin typeface="Arial" panose="020B0604020202020204" pitchFamily="34" charset="0"/>
            <a:cs typeface="Arial" panose="020B0604020202020204" pitchFamily="34" charset="0"/>
          </a:endParaRPr>
        </a:p>
      </dgm:t>
    </dgm:pt>
    <dgm:pt modelId="{F18E585B-73A2-4589-B658-94C1E23C2634}">
      <dgm:prSet phldrT="[Text]" phldr="0" custT="1"/>
      <dgm:spPr/>
      <dgm:t>
        <a:bodyPr/>
        <a:lstStyle/>
        <a:p>
          <a:pPr rtl="0"/>
          <a:r>
            <a:rPr lang="es-VE" sz="1600" dirty="0" smtClean="0">
              <a:latin typeface="Arial" panose="020B0604020202020204" pitchFamily="34" charset="0"/>
              <a:cs typeface="Arial" panose="020B0604020202020204" pitchFamily="34" charset="0"/>
            </a:rPr>
            <a:t>Menos de la mitad de los participantes (29,5% en el grupo de terapia activa) no habían sufrido muerte cardiovascular al final del seguimiento para permitir la estimación de la supervivencia media, se analizó el percentil 70 de supervivencia.</a:t>
          </a:r>
          <a:endParaRPr lang="en-US" sz="1600" dirty="0">
            <a:latin typeface="Arial" panose="020B0604020202020204" pitchFamily="34" charset="0"/>
            <a:cs typeface="Arial" panose="020B0604020202020204" pitchFamily="34" charset="0"/>
          </a:endParaRPr>
        </a:p>
      </dgm:t>
    </dgm:pt>
    <dgm:pt modelId="{586DB3F0-6870-4C7B-BAF0-A7BAB42442AC}" type="parTrans" cxnId="{AE97BE24-8454-47DD-8B88-6DA8CE5C5E99}">
      <dgm:prSet/>
      <dgm:spPr/>
      <dgm:t>
        <a:bodyPr/>
        <a:lstStyle/>
        <a:p>
          <a:endParaRPr lang="en-US" sz="1400">
            <a:latin typeface="Arial" panose="020B0604020202020204" pitchFamily="34" charset="0"/>
            <a:cs typeface="Arial" panose="020B0604020202020204" pitchFamily="34" charset="0"/>
          </a:endParaRPr>
        </a:p>
      </dgm:t>
    </dgm:pt>
    <dgm:pt modelId="{4263DD13-4D99-40B5-8443-96E1229039B2}" type="sibTrans" cxnId="{AE97BE24-8454-47DD-8B88-6DA8CE5C5E99}">
      <dgm:prSet/>
      <dgm:spPr/>
      <dgm:t>
        <a:bodyPr/>
        <a:lstStyle/>
        <a:p>
          <a:endParaRPr lang="en-US" sz="1400">
            <a:latin typeface="Arial" panose="020B0604020202020204" pitchFamily="34" charset="0"/>
            <a:cs typeface="Arial" panose="020B0604020202020204" pitchFamily="34" charset="0"/>
          </a:endParaRPr>
        </a:p>
      </dgm:t>
    </dgm:pt>
    <dgm:pt modelId="{0EAC0ECF-6E10-4B61-9BFF-1AA2E6676FC6}">
      <dgm:prSet phldrT="[Text]" phldr="0" custT="1"/>
      <dgm:spPr/>
      <dgm:t>
        <a:bodyPr/>
        <a:lstStyle/>
        <a:p>
          <a:pPr rtl="0"/>
          <a:r>
            <a:rPr lang="es-VE" sz="1800" dirty="0" smtClean="0">
              <a:latin typeface="Arial" panose="020B0604020202020204" pitchFamily="34" charset="0"/>
              <a:cs typeface="Arial" panose="020B0604020202020204" pitchFamily="34" charset="0"/>
            </a:rPr>
            <a:t>El poder del estudio para la muerte cardiovascular en α = .05 fue de 77.2%.</a:t>
          </a:r>
          <a:endParaRPr lang="en-US" sz="1800" dirty="0">
            <a:latin typeface="Arial" panose="020B0604020202020204" pitchFamily="34" charset="0"/>
            <a:cs typeface="Arial" panose="020B0604020202020204" pitchFamily="34" charset="0"/>
          </a:endParaRPr>
        </a:p>
      </dgm:t>
    </dgm:pt>
    <dgm:pt modelId="{FF3755A9-805D-412E-A135-8D547E3A1CD1}" type="parTrans" cxnId="{6DB77BFF-E227-4F8B-9055-12F50D72CFB7}">
      <dgm:prSet/>
      <dgm:spPr/>
      <dgm:t>
        <a:bodyPr/>
        <a:lstStyle/>
        <a:p>
          <a:endParaRPr lang="en-US" sz="1400">
            <a:latin typeface="Arial" panose="020B0604020202020204" pitchFamily="34" charset="0"/>
            <a:cs typeface="Arial" panose="020B0604020202020204" pitchFamily="34" charset="0"/>
          </a:endParaRPr>
        </a:p>
      </dgm:t>
    </dgm:pt>
    <dgm:pt modelId="{041C8AF3-11C1-43F4-8B0D-7CBA1CDC6312}" type="sibTrans" cxnId="{6DB77BFF-E227-4F8B-9055-12F50D72CFB7}">
      <dgm:prSet/>
      <dgm:spPr/>
      <dgm:t>
        <a:bodyPr/>
        <a:lstStyle/>
        <a:p>
          <a:endParaRPr lang="en-US" sz="1400">
            <a:latin typeface="Arial" panose="020B0604020202020204" pitchFamily="34" charset="0"/>
            <a:cs typeface="Arial" panose="020B0604020202020204" pitchFamily="34" charset="0"/>
          </a:endParaRPr>
        </a:p>
      </dgm:t>
    </dgm:pt>
    <dgm:pt modelId="{42999DCF-D54D-4519-8A85-F26DAAAAD42E}" type="pres">
      <dgm:prSet presAssocID="{A4FBE855-1656-471F-B588-3D899CD4AC21}" presName="Name0" presStyleCnt="0">
        <dgm:presLayoutVars>
          <dgm:chMax val="7"/>
          <dgm:chPref val="7"/>
          <dgm:dir/>
        </dgm:presLayoutVars>
      </dgm:prSet>
      <dgm:spPr/>
      <dgm:t>
        <a:bodyPr/>
        <a:lstStyle/>
        <a:p>
          <a:endParaRPr lang="es-VE"/>
        </a:p>
      </dgm:t>
    </dgm:pt>
    <dgm:pt modelId="{D149FD8D-77E5-4818-BE93-B7F03332D89D}" type="pres">
      <dgm:prSet presAssocID="{A4FBE855-1656-471F-B588-3D899CD4AC21}" presName="Name1" presStyleCnt="0"/>
      <dgm:spPr/>
      <dgm:t>
        <a:bodyPr/>
        <a:lstStyle/>
        <a:p>
          <a:endParaRPr lang="es-VE"/>
        </a:p>
      </dgm:t>
    </dgm:pt>
    <dgm:pt modelId="{A957834C-FE69-4BD7-B264-3C804EAC7D64}" type="pres">
      <dgm:prSet presAssocID="{A4FBE855-1656-471F-B588-3D899CD4AC21}" presName="cycle" presStyleCnt="0"/>
      <dgm:spPr/>
      <dgm:t>
        <a:bodyPr/>
        <a:lstStyle/>
        <a:p>
          <a:endParaRPr lang="es-VE"/>
        </a:p>
      </dgm:t>
    </dgm:pt>
    <dgm:pt modelId="{5BC56E44-45AD-402C-A908-88F24CDE1E16}" type="pres">
      <dgm:prSet presAssocID="{A4FBE855-1656-471F-B588-3D899CD4AC21}" presName="srcNode" presStyleLbl="node1" presStyleIdx="0" presStyleCnt="3"/>
      <dgm:spPr/>
      <dgm:t>
        <a:bodyPr/>
        <a:lstStyle/>
        <a:p>
          <a:endParaRPr lang="es-VE"/>
        </a:p>
      </dgm:t>
    </dgm:pt>
    <dgm:pt modelId="{FDD6239C-FBC7-4D2C-B9FB-F252B303D09D}" type="pres">
      <dgm:prSet presAssocID="{A4FBE855-1656-471F-B588-3D899CD4AC21}" presName="conn" presStyleLbl="parChTrans1D2" presStyleIdx="0" presStyleCnt="1"/>
      <dgm:spPr/>
      <dgm:t>
        <a:bodyPr/>
        <a:lstStyle/>
        <a:p>
          <a:endParaRPr lang="es-VE"/>
        </a:p>
      </dgm:t>
    </dgm:pt>
    <dgm:pt modelId="{B7FB8FD7-2F2E-4D82-9A63-1FA9B2FEF17E}" type="pres">
      <dgm:prSet presAssocID="{A4FBE855-1656-471F-B588-3D899CD4AC21}" presName="extraNode" presStyleLbl="node1" presStyleIdx="0" presStyleCnt="3"/>
      <dgm:spPr/>
      <dgm:t>
        <a:bodyPr/>
        <a:lstStyle/>
        <a:p>
          <a:endParaRPr lang="es-VE"/>
        </a:p>
      </dgm:t>
    </dgm:pt>
    <dgm:pt modelId="{4295C887-8A4C-4CE3-99F5-D4C4C15556E5}" type="pres">
      <dgm:prSet presAssocID="{A4FBE855-1656-471F-B588-3D899CD4AC21}" presName="dstNode" presStyleLbl="node1" presStyleIdx="0" presStyleCnt="3"/>
      <dgm:spPr/>
      <dgm:t>
        <a:bodyPr/>
        <a:lstStyle/>
        <a:p>
          <a:endParaRPr lang="es-VE"/>
        </a:p>
      </dgm:t>
    </dgm:pt>
    <dgm:pt modelId="{7B55BAD0-3009-43BB-899C-C19D0C6FDC43}" type="pres">
      <dgm:prSet presAssocID="{44D0A0E2-80BF-4242-8571-33AD2194F8D4}" presName="text_1" presStyleLbl="node1" presStyleIdx="0" presStyleCnt="3">
        <dgm:presLayoutVars>
          <dgm:bulletEnabled val="1"/>
        </dgm:presLayoutVars>
      </dgm:prSet>
      <dgm:spPr/>
      <dgm:t>
        <a:bodyPr/>
        <a:lstStyle/>
        <a:p>
          <a:endParaRPr lang="es-VE"/>
        </a:p>
      </dgm:t>
    </dgm:pt>
    <dgm:pt modelId="{41682C32-F5BD-4E82-AE37-64357D189EF0}" type="pres">
      <dgm:prSet presAssocID="{44D0A0E2-80BF-4242-8571-33AD2194F8D4}" presName="accent_1" presStyleCnt="0"/>
      <dgm:spPr/>
      <dgm:t>
        <a:bodyPr/>
        <a:lstStyle/>
        <a:p>
          <a:endParaRPr lang="es-VE"/>
        </a:p>
      </dgm:t>
    </dgm:pt>
    <dgm:pt modelId="{DB01C14A-8AD5-40B0-B6DA-216DBE6E6A8A}" type="pres">
      <dgm:prSet presAssocID="{44D0A0E2-80BF-4242-8571-33AD2194F8D4}" presName="accentRepeatNode" presStyleLbl="solidFgAcc1" presStyleIdx="0" presStyleCnt="3"/>
      <dgm:spPr/>
      <dgm:t>
        <a:bodyPr/>
        <a:lstStyle/>
        <a:p>
          <a:endParaRPr lang="es-VE"/>
        </a:p>
      </dgm:t>
    </dgm:pt>
    <dgm:pt modelId="{FF05BAFB-ED03-4AEB-88A6-D877DE5ACADF}" type="pres">
      <dgm:prSet presAssocID="{F18E585B-73A2-4589-B658-94C1E23C2634}" presName="text_2" presStyleLbl="node1" presStyleIdx="1" presStyleCnt="3">
        <dgm:presLayoutVars>
          <dgm:bulletEnabled val="1"/>
        </dgm:presLayoutVars>
      </dgm:prSet>
      <dgm:spPr/>
      <dgm:t>
        <a:bodyPr/>
        <a:lstStyle/>
        <a:p>
          <a:endParaRPr lang="es-VE"/>
        </a:p>
      </dgm:t>
    </dgm:pt>
    <dgm:pt modelId="{75FCB877-F637-4BDC-ACFA-1EE61D2E2A96}" type="pres">
      <dgm:prSet presAssocID="{F18E585B-73A2-4589-B658-94C1E23C2634}" presName="accent_2" presStyleCnt="0"/>
      <dgm:spPr/>
      <dgm:t>
        <a:bodyPr/>
        <a:lstStyle/>
        <a:p>
          <a:endParaRPr lang="es-VE"/>
        </a:p>
      </dgm:t>
    </dgm:pt>
    <dgm:pt modelId="{2BF91BCD-5984-4FCE-9F74-D811E1ECBCA6}" type="pres">
      <dgm:prSet presAssocID="{F18E585B-73A2-4589-B658-94C1E23C2634}" presName="accentRepeatNode" presStyleLbl="solidFgAcc1" presStyleIdx="1" presStyleCnt="3"/>
      <dgm:spPr/>
      <dgm:t>
        <a:bodyPr/>
        <a:lstStyle/>
        <a:p>
          <a:endParaRPr lang="es-VE"/>
        </a:p>
      </dgm:t>
    </dgm:pt>
    <dgm:pt modelId="{3FC580D6-0EF5-4472-9F08-7C14C86F7DDA}" type="pres">
      <dgm:prSet presAssocID="{0EAC0ECF-6E10-4B61-9BFF-1AA2E6676FC6}" presName="text_3" presStyleLbl="node1" presStyleIdx="2" presStyleCnt="3">
        <dgm:presLayoutVars>
          <dgm:bulletEnabled val="1"/>
        </dgm:presLayoutVars>
      </dgm:prSet>
      <dgm:spPr/>
      <dgm:t>
        <a:bodyPr/>
        <a:lstStyle/>
        <a:p>
          <a:endParaRPr lang="es-VE"/>
        </a:p>
      </dgm:t>
    </dgm:pt>
    <dgm:pt modelId="{80822628-0BE6-4DA3-A725-795F6D2D7B67}" type="pres">
      <dgm:prSet presAssocID="{0EAC0ECF-6E10-4B61-9BFF-1AA2E6676FC6}" presName="accent_3" presStyleCnt="0"/>
      <dgm:spPr/>
      <dgm:t>
        <a:bodyPr/>
        <a:lstStyle/>
        <a:p>
          <a:endParaRPr lang="es-VE"/>
        </a:p>
      </dgm:t>
    </dgm:pt>
    <dgm:pt modelId="{97C75FCB-125B-45A4-ACE2-3B08C6856864}" type="pres">
      <dgm:prSet presAssocID="{0EAC0ECF-6E10-4B61-9BFF-1AA2E6676FC6}" presName="accentRepeatNode" presStyleLbl="solidFgAcc1" presStyleIdx="2" presStyleCnt="3"/>
      <dgm:spPr/>
      <dgm:t>
        <a:bodyPr/>
        <a:lstStyle/>
        <a:p>
          <a:endParaRPr lang="es-VE"/>
        </a:p>
      </dgm:t>
    </dgm:pt>
  </dgm:ptLst>
  <dgm:cxnLst>
    <dgm:cxn modelId="{BA3A2402-33C2-4FBB-8D82-1ABCD1E46F95}" srcId="{A4FBE855-1656-471F-B588-3D899CD4AC21}" destId="{44D0A0E2-80BF-4242-8571-33AD2194F8D4}" srcOrd="0" destOrd="0" parTransId="{EB4F2415-C41D-4C91-91C1-F9E8FB1B1DCF}" sibTransId="{CFC23507-3D21-4AD0-9B14-01F2169FEA08}"/>
    <dgm:cxn modelId="{23210D10-2F2F-4F15-8DFE-CAB6602043A8}" type="presOf" srcId="{F18E585B-73A2-4589-B658-94C1E23C2634}" destId="{FF05BAFB-ED03-4AEB-88A6-D877DE5ACADF}" srcOrd="0" destOrd="0" presId="urn:microsoft.com/office/officeart/2008/layout/VerticalCurvedList"/>
    <dgm:cxn modelId="{78AE668E-C207-4BA8-9389-03803643E676}" type="presOf" srcId="{44D0A0E2-80BF-4242-8571-33AD2194F8D4}" destId="{7B55BAD0-3009-43BB-899C-C19D0C6FDC43}" srcOrd="0" destOrd="0" presId="urn:microsoft.com/office/officeart/2008/layout/VerticalCurvedList"/>
    <dgm:cxn modelId="{50E2B2C5-86CF-4FAE-BC6E-59716DD75901}" type="presOf" srcId="{0EAC0ECF-6E10-4B61-9BFF-1AA2E6676FC6}" destId="{3FC580D6-0EF5-4472-9F08-7C14C86F7DDA}" srcOrd="0" destOrd="0" presId="urn:microsoft.com/office/officeart/2008/layout/VerticalCurvedList"/>
    <dgm:cxn modelId="{A2223F12-41C1-49D7-BDCB-748F4E51D22F}" type="presOf" srcId="{CFC23507-3D21-4AD0-9B14-01F2169FEA08}" destId="{FDD6239C-FBC7-4D2C-B9FB-F252B303D09D}" srcOrd="0" destOrd="0" presId="urn:microsoft.com/office/officeart/2008/layout/VerticalCurvedList"/>
    <dgm:cxn modelId="{6C11EB80-F89A-497F-8BE5-0B8FA678A1D2}" type="presOf" srcId="{A4FBE855-1656-471F-B588-3D899CD4AC21}" destId="{42999DCF-D54D-4519-8A85-F26DAAAAD42E}" srcOrd="0" destOrd="0" presId="urn:microsoft.com/office/officeart/2008/layout/VerticalCurvedList"/>
    <dgm:cxn modelId="{AE97BE24-8454-47DD-8B88-6DA8CE5C5E99}" srcId="{A4FBE855-1656-471F-B588-3D899CD4AC21}" destId="{F18E585B-73A2-4589-B658-94C1E23C2634}" srcOrd="1" destOrd="0" parTransId="{586DB3F0-6870-4C7B-BAF0-A7BAB42442AC}" sibTransId="{4263DD13-4D99-40B5-8443-96E1229039B2}"/>
    <dgm:cxn modelId="{6DB77BFF-E227-4F8B-9055-12F50D72CFB7}" srcId="{A4FBE855-1656-471F-B588-3D899CD4AC21}" destId="{0EAC0ECF-6E10-4B61-9BFF-1AA2E6676FC6}" srcOrd="2" destOrd="0" parTransId="{FF3755A9-805D-412E-A135-8D547E3A1CD1}" sibTransId="{041C8AF3-11C1-43F4-8B0D-7CBA1CDC6312}"/>
    <dgm:cxn modelId="{FCFFBC9B-1459-4531-BDFD-5BE5AFA87B96}" type="presParOf" srcId="{42999DCF-D54D-4519-8A85-F26DAAAAD42E}" destId="{D149FD8D-77E5-4818-BE93-B7F03332D89D}" srcOrd="0" destOrd="0" presId="urn:microsoft.com/office/officeart/2008/layout/VerticalCurvedList"/>
    <dgm:cxn modelId="{4CC0A00E-CEFB-406D-91B1-EDD62C99B5CD}" type="presParOf" srcId="{D149FD8D-77E5-4818-BE93-B7F03332D89D}" destId="{A957834C-FE69-4BD7-B264-3C804EAC7D64}" srcOrd="0" destOrd="0" presId="urn:microsoft.com/office/officeart/2008/layout/VerticalCurvedList"/>
    <dgm:cxn modelId="{9206A418-B79B-4473-9690-E4DBD2A5751C}" type="presParOf" srcId="{A957834C-FE69-4BD7-B264-3C804EAC7D64}" destId="{5BC56E44-45AD-402C-A908-88F24CDE1E16}" srcOrd="0" destOrd="0" presId="urn:microsoft.com/office/officeart/2008/layout/VerticalCurvedList"/>
    <dgm:cxn modelId="{31FD5C0E-B6DF-4C7B-A562-41112CF0E59F}" type="presParOf" srcId="{A957834C-FE69-4BD7-B264-3C804EAC7D64}" destId="{FDD6239C-FBC7-4D2C-B9FB-F252B303D09D}" srcOrd="1" destOrd="0" presId="urn:microsoft.com/office/officeart/2008/layout/VerticalCurvedList"/>
    <dgm:cxn modelId="{C7C391D5-5172-4AE8-AEBC-82CFFF90D91F}" type="presParOf" srcId="{A957834C-FE69-4BD7-B264-3C804EAC7D64}" destId="{B7FB8FD7-2F2E-4D82-9A63-1FA9B2FEF17E}" srcOrd="2" destOrd="0" presId="urn:microsoft.com/office/officeart/2008/layout/VerticalCurvedList"/>
    <dgm:cxn modelId="{C92DDF1E-0945-4A0A-B06B-B2DF849D20A8}" type="presParOf" srcId="{A957834C-FE69-4BD7-B264-3C804EAC7D64}" destId="{4295C887-8A4C-4CE3-99F5-D4C4C15556E5}" srcOrd="3" destOrd="0" presId="urn:microsoft.com/office/officeart/2008/layout/VerticalCurvedList"/>
    <dgm:cxn modelId="{DE24CC2E-A52E-47F9-AF24-446D0BD595A1}" type="presParOf" srcId="{D149FD8D-77E5-4818-BE93-B7F03332D89D}" destId="{7B55BAD0-3009-43BB-899C-C19D0C6FDC43}" srcOrd="1" destOrd="0" presId="urn:microsoft.com/office/officeart/2008/layout/VerticalCurvedList"/>
    <dgm:cxn modelId="{E8EE304C-CE35-402A-BF7C-A652889731D0}" type="presParOf" srcId="{D149FD8D-77E5-4818-BE93-B7F03332D89D}" destId="{41682C32-F5BD-4E82-AE37-64357D189EF0}" srcOrd="2" destOrd="0" presId="urn:microsoft.com/office/officeart/2008/layout/VerticalCurvedList"/>
    <dgm:cxn modelId="{7E36DA93-394A-41CC-9740-7BD497D5C16D}" type="presParOf" srcId="{41682C32-F5BD-4E82-AE37-64357D189EF0}" destId="{DB01C14A-8AD5-40B0-B6DA-216DBE6E6A8A}" srcOrd="0" destOrd="0" presId="urn:microsoft.com/office/officeart/2008/layout/VerticalCurvedList"/>
    <dgm:cxn modelId="{AB3884B6-5A3D-494E-A0EE-DDA9CE5DAB65}" type="presParOf" srcId="{D149FD8D-77E5-4818-BE93-B7F03332D89D}" destId="{FF05BAFB-ED03-4AEB-88A6-D877DE5ACADF}" srcOrd="3" destOrd="0" presId="urn:microsoft.com/office/officeart/2008/layout/VerticalCurvedList"/>
    <dgm:cxn modelId="{A10C1371-B344-4B90-8B31-609CD788DDB4}" type="presParOf" srcId="{D149FD8D-77E5-4818-BE93-B7F03332D89D}" destId="{75FCB877-F637-4BDC-ACFA-1EE61D2E2A96}" srcOrd="4" destOrd="0" presId="urn:microsoft.com/office/officeart/2008/layout/VerticalCurvedList"/>
    <dgm:cxn modelId="{23D7A418-6941-41B0-8A12-E42B8E6EA27E}" type="presParOf" srcId="{75FCB877-F637-4BDC-ACFA-1EE61D2E2A96}" destId="{2BF91BCD-5984-4FCE-9F74-D811E1ECBCA6}" srcOrd="0" destOrd="0" presId="urn:microsoft.com/office/officeart/2008/layout/VerticalCurvedList"/>
    <dgm:cxn modelId="{27DEADCC-2198-4C8A-B58E-02E63C8E3950}" type="presParOf" srcId="{D149FD8D-77E5-4818-BE93-B7F03332D89D}" destId="{3FC580D6-0EF5-4472-9F08-7C14C86F7DDA}" srcOrd="5" destOrd="0" presId="urn:microsoft.com/office/officeart/2008/layout/VerticalCurvedList"/>
    <dgm:cxn modelId="{661B9949-DFA5-4620-BB59-FCDF6510CC2F}" type="presParOf" srcId="{D149FD8D-77E5-4818-BE93-B7F03332D89D}" destId="{80822628-0BE6-4DA3-A725-795F6D2D7B67}" srcOrd="6" destOrd="0" presId="urn:microsoft.com/office/officeart/2008/layout/VerticalCurvedList"/>
    <dgm:cxn modelId="{5EABF5B2-741D-4581-B58E-4D0B8A66AD85}" type="presParOf" srcId="{80822628-0BE6-4DA3-A725-795F6D2D7B67}" destId="{97C75FCB-125B-45A4-ACE2-3B08C68568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2BEFB-23FC-4D92-998D-B8A124069380}">
      <dsp:nvSpPr>
        <dsp:cNvPr id="0" name=""/>
        <dsp:cNvSpPr/>
      </dsp:nvSpPr>
      <dsp:spPr>
        <a:xfrm>
          <a:off x="1919238" y="918105"/>
          <a:ext cx="8467097" cy="4375744"/>
        </a:xfrm>
        <a:prstGeom prst="rect">
          <a:avLst/>
        </a:prstGeom>
        <a:gradFill rotWithShape="0">
          <a:gsLst>
            <a:gs pos="0">
              <a:schemeClr val="accent1">
                <a:tint val="50000"/>
                <a:hueOff val="0"/>
                <a:satOff val="0"/>
                <a:lumOff val="0"/>
                <a:alphaOff val="0"/>
                <a:shade val="85000"/>
                <a:satMod val="130000"/>
              </a:schemeClr>
            </a:gs>
            <a:gs pos="34000">
              <a:schemeClr val="accent1">
                <a:tint val="50000"/>
                <a:hueOff val="0"/>
                <a:satOff val="0"/>
                <a:lumOff val="0"/>
                <a:alphaOff val="0"/>
                <a:shade val="87000"/>
                <a:satMod val="125000"/>
              </a:schemeClr>
            </a:gs>
            <a:gs pos="70000">
              <a:schemeClr val="accent1">
                <a:tint val="50000"/>
                <a:hueOff val="0"/>
                <a:satOff val="0"/>
                <a:lumOff val="0"/>
                <a:alphaOff val="0"/>
                <a:tint val="100000"/>
                <a:shade val="90000"/>
                <a:satMod val="130000"/>
              </a:schemeClr>
            </a:gs>
            <a:gs pos="100000">
              <a:schemeClr val="accent1">
                <a:tint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3324E26-1EC5-4ABA-9450-B8CD226D78EA}">
      <dsp:nvSpPr>
        <dsp:cNvPr id="0" name=""/>
        <dsp:cNvSpPr/>
      </dsp:nvSpPr>
      <dsp:spPr>
        <a:xfrm>
          <a:off x="2172278" y="1429854"/>
          <a:ext cx="3931847" cy="374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1600200">
            <a:lnSpc>
              <a:spcPct val="90000"/>
            </a:lnSpc>
            <a:spcBef>
              <a:spcPct val="0"/>
            </a:spcBef>
            <a:spcAft>
              <a:spcPct val="35000"/>
            </a:spcAft>
          </a:pPr>
          <a:r>
            <a:rPr lang="es-VE" sz="3600" b="1" kern="1200" dirty="0"/>
            <a:t>Criterios de Inclusión</a:t>
          </a:r>
        </a:p>
        <a:p>
          <a:pPr marL="171450" lvl="1" indent="-171450" algn="l" defTabSz="800100">
            <a:lnSpc>
              <a:spcPct val="100000"/>
            </a:lnSpc>
            <a:spcBef>
              <a:spcPct val="0"/>
            </a:spcBef>
            <a:spcAft>
              <a:spcPts val="0"/>
            </a:spcAft>
            <a:buChar char="••"/>
          </a:pPr>
          <a:r>
            <a:rPr lang="es-VE" sz="1800" b="1" kern="1200"/>
            <a:t>Edad: </a:t>
          </a:r>
          <a:r>
            <a:rPr lang="es-VE" sz="1800" b="1" kern="1200">
              <a:latin typeface="Cambria"/>
              <a:ea typeface="Cambria"/>
            </a:rPr>
            <a:t>˃</a:t>
          </a:r>
          <a:r>
            <a:rPr lang="es-VE" sz="1800" b="1" kern="1200"/>
            <a:t>60 años.</a:t>
          </a:r>
          <a:endParaRPr lang="es-VE" sz="1800" b="1" kern="1200" dirty="0"/>
        </a:p>
        <a:p>
          <a:pPr marL="171450" lvl="1" indent="-171450" algn="l" defTabSz="800100">
            <a:lnSpc>
              <a:spcPct val="100000"/>
            </a:lnSpc>
            <a:spcBef>
              <a:spcPct val="0"/>
            </a:spcBef>
            <a:spcAft>
              <a:spcPts val="0"/>
            </a:spcAft>
            <a:buChar char="••"/>
          </a:pPr>
          <a:r>
            <a:rPr lang="es-VE" sz="1800" b="1" kern="1200"/>
            <a:t>PA: PAS 160-219mmHg y </a:t>
          </a:r>
          <a:r>
            <a:rPr lang="es-VE" sz="1800" b="1" kern="1200">
              <a:latin typeface="Cambria"/>
              <a:ea typeface="Cambria"/>
            </a:rPr>
            <a:t>˂</a:t>
          </a:r>
          <a:r>
            <a:rPr lang="es-VE" sz="1800" b="1" kern="1200"/>
            <a:t>PAD 90mmHg.</a:t>
          </a:r>
          <a:endParaRPr lang="es-VE" sz="1800" b="1" kern="1200" dirty="0"/>
        </a:p>
      </dsp:txBody>
      <dsp:txXfrm>
        <a:off x="2172278" y="1429854"/>
        <a:ext cx="3931847" cy="3743396"/>
      </dsp:txXfrm>
    </dsp:sp>
    <dsp:sp modelId="{075A9789-4510-44EE-9C17-9D620EA9053D}">
      <dsp:nvSpPr>
        <dsp:cNvPr id="0" name=""/>
        <dsp:cNvSpPr/>
      </dsp:nvSpPr>
      <dsp:spPr>
        <a:xfrm>
          <a:off x="6191717" y="1429854"/>
          <a:ext cx="3931847" cy="374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1600200">
            <a:lnSpc>
              <a:spcPct val="90000"/>
            </a:lnSpc>
            <a:spcBef>
              <a:spcPct val="0"/>
            </a:spcBef>
            <a:spcAft>
              <a:spcPct val="35000"/>
            </a:spcAft>
          </a:pPr>
          <a:r>
            <a:rPr lang="es-VE" sz="3600" b="1" kern="1200"/>
            <a:t>Criterios de Exclusión</a:t>
          </a:r>
          <a:endParaRPr lang="es-VE" sz="3600" b="1" kern="1200" dirty="0"/>
        </a:p>
        <a:p>
          <a:pPr marL="114300" lvl="1" indent="-114300" algn="just" defTabSz="622300">
            <a:lnSpc>
              <a:spcPct val="90000"/>
            </a:lnSpc>
            <a:spcBef>
              <a:spcPct val="0"/>
            </a:spcBef>
            <a:spcAft>
              <a:spcPct val="15000"/>
            </a:spcAft>
            <a:buChar char="••"/>
          </a:pPr>
          <a:r>
            <a:rPr lang="es-VE" sz="1400" b="1" kern="1200"/>
            <a:t>Fibrilación o flutter auricular, bloqueo A-V, TA multifocal, bradicardia </a:t>
          </a:r>
          <a:r>
            <a:rPr lang="es-VE" sz="1400" b="1" kern="1200">
              <a:latin typeface="Cambria"/>
              <a:ea typeface="Cambria"/>
            </a:rPr>
            <a:t>˂</a:t>
          </a:r>
          <a:r>
            <a:rPr lang="es-VE" sz="1400" b="1" kern="1200"/>
            <a:t>50LPM o marcapasos permanente</a:t>
          </a:r>
          <a:endParaRPr lang="es-VE" sz="1400" b="1" kern="1200" dirty="0"/>
        </a:p>
        <a:p>
          <a:pPr marL="114300" lvl="1" indent="-114300" algn="just" defTabSz="622300">
            <a:lnSpc>
              <a:spcPct val="90000"/>
            </a:lnSpc>
            <a:spcBef>
              <a:spcPct val="0"/>
            </a:spcBef>
            <a:spcAft>
              <a:spcPct val="15000"/>
            </a:spcAft>
            <a:buChar char="••"/>
          </a:pPr>
          <a:r>
            <a:rPr lang="es-VE" sz="1400" b="1" kern="1200"/>
            <a:t>Infarto de miocardio reciente, accidente cerebrovascular reciente, cirugía de derivación coronaria durante los últimos 6 meses, diabetes dependiente de insulina, demencia, antecedentes de insuficiencia renal, demencia o abuso de alcohol.</a:t>
          </a:r>
          <a:endParaRPr lang="es-VE" sz="1400" b="1" kern="1200" dirty="0"/>
        </a:p>
      </dsp:txBody>
      <dsp:txXfrm>
        <a:off x="6191717" y="1429854"/>
        <a:ext cx="3931847" cy="3743396"/>
      </dsp:txXfrm>
    </dsp:sp>
    <dsp:sp modelId="{421A87BB-B582-47CF-9DEC-BB726C819ED8}">
      <dsp:nvSpPr>
        <dsp:cNvPr id="0" name=""/>
        <dsp:cNvSpPr/>
      </dsp:nvSpPr>
      <dsp:spPr>
        <a:xfrm>
          <a:off x="1043332" y="42423"/>
          <a:ext cx="1654490" cy="1654490"/>
        </a:xfrm>
        <a:prstGeom prst="plus">
          <a:avLst>
            <a:gd name="adj" fmla="val 32810"/>
          </a:avLst>
        </a:prstGeom>
        <a:gradFill rotWithShape="0">
          <a:gsLst>
            <a:gs pos="0">
              <a:schemeClr val="accent1">
                <a:alpha val="90000"/>
                <a:hueOff val="0"/>
                <a:satOff val="0"/>
                <a:lumOff val="0"/>
                <a:alphaOff val="0"/>
                <a:shade val="85000"/>
                <a:satMod val="130000"/>
              </a:schemeClr>
            </a:gs>
            <a:gs pos="34000">
              <a:schemeClr val="accent1">
                <a:alpha val="90000"/>
                <a:hueOff val="0"/>
                <a:satOff val="0"/>
                <a:lumOff val="0"/>
                <a:alphaOff val="0"/>
                <a:shade val="87000"/>
                <a:satMod val="125000"/>
              </a:schemeClr>
            </a:gs>
            <a:gs pos="70000">
              <a:schemeClr val="accent1">
                <a:alpha val="90000"/>
                <a:hueOff val="0"/>
                <a:satOff val="0"/>
                <a:lumOff val="0"/>
                <a:alphaOff val="0"/>
                <a:tint val="100000"/>
                <a:shade val="90000"/>
                <a:satMod val="130000"/>
              </a:schemeClr>
            </a:gs>
            <a:gs pos="100000">
              <a:schemeClr val="accent1">
                <a:alpha val="90000"/>
                <a:hueOff val="0"/>
                <a:satOff val="0"/>
                <a:lumOff val="0"/>
                <a:alphaOff val="0"/>
                <a:tint val="100000"/>
                <a:shade val="100000"/>
                <a:satMod val="110000"/>
              </a:schemeClr>
            </a:gs>
          </a:gsLst>
          <a:path path="circle">
            <a:fillToRect l="100000" t="100000" r="100000" b="100000"/>
          </a:path>
        </a:gradFill>
        <a:ln w="12700" cap="flat" cmpd="sng" algn="ctr">
          <a:solidFill>
            <a:schemeClr val="accent1">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219B4E3-9166-42FA-B1EE-F4DC2F358D72}">
      <dsp:nvSpPr>
        <dsp:cNvPr id="0" name=""/>
        <dsp:cNvSpPr/>
      </dsp:nvSpPr>
      <dsp:spPr>
        <a:xfrm>
          <a:off x="9218461" y="637417"/>
          <a:ext cx="1557167" cy="533627"/>
        </a:xfrm>
        <a:prstGeom prst="rect">
          <a:avLst/>
        </a:prstGeom>
        <a:gradFill rotWithShape="0">
          <a:gsLst>
            <a:gs pos="0">
              <a:schemeClr val="accent1">
                <a:alpha val="90000"/>
                <a:hueOff val="0"/>
                <a:satOff val="0"/>
                <a:lumOff val="0"/>
                <a:alphaOff val="-40000"/>
                <a:shade val="85000"/>
                <a:satMod val="130000"/>
              </a:schemeClr>
            </a:gs>
            <a:gs pos="34000">
              <a:schemeClr val="accent1">
                <a:alpha val="90000"/>
                <a:hueOff val="0"/>
                <a:satOff val="0"/>
                <a:lumOff val="0"/>
                <a:alphaOff val="-40000"/>
                <a:shade val="87000"/>
                <a:satMod val="125000"/>
              </a:schemeClr>
            </a:gs>
            <a:gs pos="70000">
              <a:schemeClr val="accent1">
                <a:alpha val="90000"/>
                <a:hueOff val="0"/>
                <a:satOff val="0"/>
                <a:lumOff val="0"/>
                <a:alphaOff val="-40000"/>
                <a:tint val="100000"/>
                <a:shade val="90000"/>
                <a:satMod val="130000"/>
              </a:schemeClr>
            </a:gs>
            <a:gs pos="100000">
              <a:schemeClr val="accent1">
                <a:alpha val="90000"/>
                <a:hueOff val="0"/>
                <a:satOff val="0"/>
                <a:lumOff val="0"/>
                <a:alphaOff val="-40000"/>
                <a:tint val="100000"/>
                <a:shade val="100000"/>
                <a:satMod val="110000"/>
              </a:schemeClr>
            </a:gs>
          </a:gsLst>
          <a:path path="circle">
            <a:fillToRect l="100000" t="100000" r="100000" b="100000"/>
          </a:path>
        </a:gradFill>
        <a:ln w="12700" cap="flat" cmpd="sng" algn="ctr">
          <a:solidFill>
            <a:schemeClr val="accent1">
              <a:alpha val="90000"/>
              <a:hueOff val="0"/>
              <a:satOff val="0"/>
              <a:lumOff val="0"/>
              <a:alphaOff val="-4000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830DA4-D1A0-4F83-980B-5F92FDD7325E}">
      <dsp:nvSpPr>
        <dsp:cNvPr id="0" name=""/>
        <dsp:cNvSpPr/>
      </dsp:nvSpPr>
      <dsp:spPr>
        <a:xfrm>
          <a:off x="6152787" y="1437859"/>
          <a:ext cx="973" cy="3575303"/>
        </a:xfrm>
        <a:prstGeom prst="line">
          <a:avLst/>
        </a:pr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C2-6BBA-4AC0-940E-14195D57D923}">
      <dsp:nvSpPr>
        <dsp:cNvPr id="0" name=""/>
        <dsp:cNvSpPr/>
      </dsp:nvSpPr>
      <dsp:spPr>
        <a:xfrm>
          <a:off x="0" y="0"/>
          <a:ext cx="7848600" cy="1171575"/>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VE" sz="5600" b="1" kern="1200" dirty="0"/>
            <a:t>PA objetivo</a:t>
          </a:r>
        </a:p>
      </dsp:txBody>
      <dsp:txXfrm>
        <a:off x="0" y="0"/>
        <a:ext cx="7848600" cy="1171575"/>
      </dsp:txXfrm>
    </dsp:sp>
    <dsp:sp modelId="{DD0E3501-8234-491B-B8BD-434EEB2D6F06}">
      <dsp:nvSpPr>
        <dsp:cNvPr id="0" name=""/>
        <dsp:cNvSpPr/>
      </dsp:nvSpPr>
      <dsp:spPr>
        <a:xfrm>
          <a:off x="0" y="1171575"/>
          <a:ext cx="3924300" cy="2460307"/>
        </a:xfrm>
        <a:prstGeom prst="rect">
          <a:avLst/>
        </a:prstGeom>
        <a:gradFill rotWithShape="0">
          <a:gsLst>
            <a:gs pos="0">
              <a:schemeClr val="accent1">
                <a:shade val="80000"/>
                <a:hueOff val="0"/>
                <a:satOff val="0"/>
                <a:lumOff val="0"/>
                <a:alphaOff val="0"/>
                <a:tint val="65000"/>
                <a:shade val="92000"/>
                <a:satMod val="130000"/>
              </a:schemeClr>
            </a:gs>
            <a:gs pos="45000">
              <a:schemeClr val="accent1">
                <a:shade val="80000"/>
                <a:hueOff val="0"/>
                <a:satOff val="0"/>
                <a:lumOff val="0"/>
                <a:alphaOff val="0"/>
                <a:tint val="60000"/>
                <a:shade val="99000"/>
                <a:satMod val="120000"/>
              </a:schemeClr>
            </a:gs>
            <a:gs pos="100000">
              <a:schemeClr val="accent1">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VE" sz="2900" b="1" kern="1200" dirty="0"/>
            <a:t>En individuos con PAS </a:t>
          </a:r>
          <a:r>
            <a:rPr lang="es-VE" sz="2900" b="1" kern="1200" dirty="0">
              <a:latin typeface="Cambria"/>
              <a:ea typeface="Cambria"/>
            </a:rPr>
            <a:t>˃</a:t>
          </a:r>
          <a:r>
            <a:rPr lang="es-VE" sz="2900" b="1" kern="1200" dirty="0"/>
            <a:t>180mmHg:</a:t>
          </a:r>
        </a:p>
        <a:p>
          <a:pPr lvl="0" algn="ctr" defTabSz="1289050">
            <a:lnSpc>
              <a:spcPct val="90000"/>
            </a:lnSpc>
            <a:spcBef>
              <a:spcPct val="0"/>
            </a:spcBef>
            <a:spcAft>
              <a:spcPct val="35000"/>
            </a:spcAft>
          </a:pPr>
          <a:r>
            <a:rPr lang="es-VE" sz="2900" b="1" kern="1200" dirty="0"/>
            <a:t>Reducir a menos de 160mmHg</a:t>
          </a:r>
        </a:p>
        <a:p>
          <a:pPr lvl="0" algn="ctr" defTabSz="1289050">
            <a:lnSpc>
              <a:spcPct val="90000"/>
            </a:lnSpc>
            <a:spcBef>
              <a:spcPct val="0"/>
            </a:spcBef>
            <a:spcAft>
              <a:spcPct val="35000"/>
            </a:spcAft>
          </a:pPr>
          <a:endParaRPr lang="es-VE" sz="2900" b="1" kern="1200" dirty="0"/>
        </a:p>
      </dsp:txBody>
      <dsp:txXfrm>
        <a:off x="0" y="1171575"/>
        <a:ext cx="3924300" cy="2460307"/>
      </dsp:txXfrm>
    </dsp:sp>
    <dsp:sp modelId="{B3CF2AC9-AFC1-4EB3-90E2-3F36B9567832}">
      <dsp:nvSpPr>
        <dsp:cNvPr id="0" name=""/>
        <dsp:cNvSpPr/>
      </dsp:nvSpPr>
      <dsp:spPr>
        <a:xfrm>
          <a:off x="3924300" y="1171575"/>
          <a:ext cx="3924300" cy="2460307"/>
        </a:xfrm>
        <a:prstGeom prst="rect">
          <a:avLst/>
        </a:prstGeom>
        <a:gradFill rotWithShape="0">
          <a:gsLst>
            <a:gs pos="0">
              <a:schemeClr val="accent1">
                <a:shade val="80000"/>
                <a:hueOff val="370732"/>
                <a:satOff val="-14519"/>
                <a:lumOff val="28231"/>
                <a:alphaOff val="0"/>
                <a:tint val="65000"/>
                <a:shade val="92000"/>
                <a:satMod val="130000"/>
              </a:schemeClr>
            </a:gs>
            <a:gs pos="45000">
              <a:schemeClr val="accent1">
                <a:shade val="80000"/>
                <a:hueOff val="370732"/>
                <a:satOff val="-14519"/>
                <a:lumOff val="28231"/>
                <a:alphaOff val="0"/>
                <a:tint val="60000"/>
                <a:shade val="99000"/>
                <a:satMod val="120000"/>
              </a:schemeClr>
            </a:gs>
            <a:gs pos="100000">
              <a:schemeClr val="accent1">
                <a:shade val="80000"/>
                <a:hueOff val="370732"/>
                <a:satOff val="-14519"/>
                <a:lumOff val="2823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VE" sz="2900" b="1" kern="1200" dirty="0"/>
            <a:t>En individuos con PAS entre 160-179mmHg:</a:t>
          </a:r>
        </a:p>
        <a:p>
          <a:pPr lvl="0" algn="ctr" defTabSz="1289050">
            <a:lnSpc>
              <a:spcPct val="90000"/>
            </a:lnSpc>
            <a:spcBef>
              <a:spcPct val="0"/>
            </a:spcBef>
            <a:spcAft>
              <a:spcPct val="35000"/>
            </a:spcAft>
          </a:pPr>
          <a:r>
            <a:rPr lang="es-VE" sz="2900" b="1" kern="1200" dirty="0"/>
            <a:t>Reducir al menos 20mmHg.</a:t>
          </a:r>
        </a:p>
      </dsp:txBody>
      <dsp:txXfrm>
        <a:off x="3924300" y="1171575"/>
        <a:ext cx="3924300" cy="2460307"/>
      </dsp:txXfrm>
    </dsp:sp>
    <dsp:sp modelId="{048CE445-A905-4FB4-8AC7-1FC80D81B8FB}">
      <dsp:nvSpPr>
        <dsp:cNvPr id="0" name=""/>
        <dsp:cNvSpPr/>
      </dsp:nvSpPr>
      <dsp:spPr>
        <a:xfrm>
          <a:off x="0" y="3631882"/>
          <a:ext cx="7848600" cy="273367"/>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C3849-C966-4F1C-A25D-7A9225955A82}">
      <dsp:nvSpPr>
        <dsp:cNvPr id="0" name=""/>
        <dsp:cNvSpPr/>
      </dsp:nvSpPr>
      <dsp:spPr>
        <a:xfrm>
          <a:off x="0" y="406148"/>
          <a:ext cx="9911144" cy="1378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215" tIns="520700" rIns="769215" bIns="177800" numCol="1" spcCol="1270" anchor="t" anchorCtr="0">
          <a:noAutofit/>
        </a:bodyPr>
        <a:lstStyle/>
        <a:p>
          <a:pPr marL="228600" lvl="1" indent="-228600" algn="just" defTabSz="1111250" rtl="0">
            <a:lnSpc>
              <a:spcPct val="90000"/>
            </a:lnSpc>
            <a:spcBef>
              <a:spcPct val="0"/>
            </a:spcBef>
            <a:spcAft>
              <a:spcPct val="15000"/>
            </a:spcAft>
            <a:buChar char="••"/>
          </a:pPr>
          <a:r>
            <a:rPr lang="en-US" sz="2500" b="0" i="0" u="none" strike="noStrike" kern="1200" cap="none" baseline="0" noProof="0" dirty="0" err="1" smtClean="0">
              <a:solidFill>
                <a:srgbClr val="010000"/>
              </a:solidFill>
              <a:latin typeface="Calibri Light"/>
              <a:cs typeface="Calibri Light"/>
            </a:rPr>
            <a:t>Ganancia</a:t>
          </a:r>
          <a:r>
            <a:rPr lang="en-US" sz="2500" b="0" i="0" u="none" strike="noStrike" kern="1200" cap="none" baseline="0" noProof="0" dirty="0" smtClean="0">
              <a:solidFill>
                <a:srgbClr val="010000"/>
              </a:solidFill>
              <a:latin typeface="Calibri Light"/>
              <a:cs typeface="Calibri Light"/>
            </a:rPr>
            <a:t> </a:t>
          </a:r>
          <a:r>
            <a:rPr lang="en-US" sz="2500" b="0" i="0" u="none" strike="noStrike" kern="1200" cap="none" baseline="0" noProof="0" dirty="0">
              <a:solidFill>
                <a:srgbClr val="010000"/>
              </a:solidFill>
              <a:latin typeface="Calibri Light"/>
              <a:cs typeface="Calibri Light"/>
            </a:rPr>
            <a:t>neta en la </a:t>
          </a:r>
          <a:r>
            <a:rPr lang="en-US" sz="2500" b="0" i="0" u="none" strike="noStrike" kern="1200" cap="none" baseline="0" noProof="0" dirty="0" err="1" smtClean="0">
              <a:solidFill>
                <a:srgbClr val="010000"/>
              </a:solidFill>
              <a:latin typeface="Calibri Light"/>
              <a:cs typeface="Calibri Light"/>
            </a:rPr>
            <a:t>expectativa</a:t>
          </a:r>
          <a:r>
            <a:rPr lang="en-US" sz="2500" b="0" i="0" u="none" strike="noStrike" kern="1200" cap="none" baseline="0" noProof="0" dirty="0" smtClean="0">
              <a:solidFill>
                <a:srgbClr val="010000"/>
              </a:solidFill>
              <a:latin typeface="Calibri Light"/>
              <a:cs typeface="Calibri Light"/>
            </a:rPr>
            <a:t> de </a:t>
          </a:r>
          <a:r>
            <a:rPr lang="en-US" sz="2500" b="0" i="0" u="none" strike="noStrike" kern="1200" cap="none" baseline="0" noProof="0" dirty="0">
              <a:solidFill>
                <a:srgbClr val="010000"/>
              </a:solidFill>
              <a:latin typeface="Calibri Light"/>
              <a:cs typeface="Calibri Light"/>
            </a:rPr>
            <a:t>vida libre de muerte cardiovascular en el grupo de terapia activa.</a:t>
          </a:r>
        </a:p>
      </dsp:txBody>
      <dsp:txXfrm>
        <a:off x="0" y="406148"/>
        <a:ext cx="9911144" cy="1378125"/>
      </dsp:txXfrm>
    </dsp:sp>
    <dsp:sp modelId="{5451A2E2-6BDD-4DD0-B649-EE8EB643CFB5}">
      <dsp:nvSpPr>
        <dsp:cNvPr id="0" name=""/>
        <dsp:cNvSpPr/>
      </dsp:nvSpPr>
      <dsp:spPr>
        <a:xfrm>
          <a:off x="495557" y="37148"/>
          <a:ext cx="693780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232" tIns="0" rIns="262232" bIns="0" numCol="1" spcCol="1270" anchor="ctr" anchorCtr="0">
          <a:noAutofit/>
        </a:bodyPr>
        <a:lstStyle/>
        <a:p>
          <a:pPr lvl="0" algn="just" defTabSz="1111250" rtl="0">
            <a:lnSpc>
              <a:spcPct val="90000"/>
            </a:lnSpc>
            <a:spcBef>
              <a:spcPct val="0"/>
            </a:spcBef>
            <a:spcAft>
              <a:spcPct val="35000"/>
            </a:spcAft>
          </a:pPr>
          <a:r>
            <a:rPr lang="en-US" sz="2500" b="0" i="0" u="none" strike="noStrike" kern="1200" cap="none" baseline="0" noProof="0" dirty="0" err="1" smtClean="0">
              <a:solidFill>
                <a:schemeClr val="bg1"/>
              </a:solidFill>
              <a:latin typeface="Calibri Light"/>
              <a:cs typeface="Calibri Light"/>
            </a:rPr>
            <a:t>Primario</a:t>
          </a:r>
          <a:endParaRPr lang="en-US" sz="2500" b="0" i="0" u="none" strike="noStrike" kern="1200" cap="none" baseline="0" noProof="0" dirty="0">
            <a:solidFill>
              <a:schemeClr val="bg1"/>
            </a:solidFill>
            <a:latin typeface="Calibri Light"/>
            <a:cs typeface="Calibri Light"/>
          </a:endParaRPr>
        </a:p>
      </dsp:txBody>
      <dsp:txXfrm>
        <a:off x="531583" y="73174"/>
        <a:ext cx="6865748" cy="665948"/>
      </dsp:txXfrm>
    </dsp:sp>
    <dsp:sp modelId="{B24A7CB4-32A3-4A62-815D-20718116EEA1}">
      <dsp:nvSpPr>
        <dsp:cNvPr id="0" name=""/>
        <dsp:cNvSpPr/>
      </dsp:nvSpPr>
      <dsp:spPr>
        <a:xfrm>
          <a:off x="0" y="2288273"/>
          <a:ext cx="9911144" cy="1693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215" tIns="520700" rIns="769215" bIns="177800" numCol="1" spcCol="1270" anchor="t" anchorCtr="0">
          <a:noAutofit/>
        </a:bodyPr>
        <a:lstStyle/>
        <a:p>
          <a:pPr marL="228600" lvl="1" indent="-228600" algn="just" defTabSz="1111250" rtl="0">
            <a:lnSpc>
              <a:spcPct val="90000"/>
            </a:lnSpc>
            <a:spcBef>
              <a:spcPct val="0"/>
            </a:spcBef>
            <a:spcAft>
              <a:spcPct val="15000"/>
            </a:spcAft>
            <a:buChar char="••"/>
          </a:pPr>
          <a:r>
            <a:rPr lang="en-US" sz="2500" kern="1200" dirty="0" err="1" smtClean="0">
              <a:solidFill>
                <a:schemeClr val="tx1"/>
              </a:solidFill>
              <a:latin typeface="Calibri Light"/>
            </a:rPr>
            <a:t>Diferencia</a:t>
          </a:r>
          <a:r>
            <a:rPr lang="en-US" sz="2500" kern="1200" dirty="0" smtClean="0">
              <a:solidFill>
                <a:schemeClr val="tx1"/>
              </a:solidFill>
              <a:latin typeface="Calibri Light"/>
            </a:rPr>
            <a:t> </a:t>
          </a:r>
          <a:r>
            <a:rPr lang="en-US" sz="2500" kern="1200" dirty="0" err="1">
              <a:solidFill>
                <a:schemeClr val="tx1"/>
              </a:solidFill>
              <a:latin typeface="Calibri Light"/>
            </a:rPr>
            <a:t>en</a:t>
          </a:r>
          <a:r>
            <a:rPr lang="en-US" sz="2500" kern="1200" dirty="0">
              <a:solidFill>
                <a:schemeClr val="tx1"/>
              </a:solidFill>
              <a:latin typeface="Calibri Light"/>
            </a:rPr>
            <a:t> </a:t>
          </a:r>
          <a:r>
            <a:rPr lang="en-US" sz="2500" kern="1200" dirty="0" smtClean="0">
              <a:solidFill>
                <a:schemeClr val="tx1"/>
              </a:solidFill>
              <a:latin typeface="Calibri Light"/>
            </a:rPr>
            <a:t>la </a:t>
          </a:r>
          <a:r>
            <a:rPr lang="en-US" sz="2500" kern="1200" dirty="0" err="1" smtClean="0">
              <a:solidFill>
                <a:schemeClr val="tx1"/>
              </a:solidFill>
              <a:latin typeface="Calibri Light"/>
            </a:rPr>
            <a:t>mediana</a:t>
          </a:r>
          <a:r>
            <a:rPr lang="en-US" sz="2500" kern="1200" dirty="0" smtClean="0">
              <a:solidFill>
                <a:schemeClr val="tx1"/>
              </a:solidFill>
              <a:latin typeface="Calibri Light"/>
            </a:rPr>
            <a:t> de </a:t>
          </a:r>
          <a:r>
            <a:rPr lang="en-US" sz="2500" kern="1200" dirty="0" err="1">
              <a:solidFill>
                <a:schemeClr val="tx1"/>
              </a:solidFill>
              <a:latin typeface="Calibri Light"/>
            </a:rPr>
            <a:t>supervivencia</a:t>
          </a:r>
          <a:r>
            <a:rPr lang="en-US" sz="2500" kern="1200" dirty="0">
              <a:solidFill>
                <a:schemeClr val="tx1"/>
              </a:solidFill>
              <a:latin typeface="Calibri Light"/>
            </a:rPr>
            <a:t> </a:t>
          </a:r>
          <a:r>
            <a:rPr lang="en-US" sz="2500" kern="1200" dirty="0" err="1" smtClean="0">
              <a:solidFill>
                <a:schemeClr val="tx1"/>
              </a:solidFill>
              <a:latin typeface="Calibri Light"/>
            </a:rPr>
            <a:t>libre</a:t>
          </a:r>
          <a:r>
            <a:rPr lang="en-US" sz="2500" kern="1200" dirty="0" smtClean="0">
              <a:solidFill>
                <a:schemeClr val="tx1"/>
              </a:solidFill>
              <a:latin typeface="Calibri Light"/>
            </a:rPr>
            <a:t> </a:t>
          </a:r>
          <a:r>
            <a:rPr lang="en-US" sz="2500" kern="1200" dirty="0">
              <a:solidFill>
                <a:schemeClr val="tx1"/>
              </a:solidFill>
              <a:latin typeface="Calibri Light"/>
            </a:rPr>
            <a:t>de muerte cardiovascular entre los grupos de tratamiento activo y placebo.</a:t>
          </a:r>
        </a:p>
      </dsp:txBody>
      <dsp:txXfrm>
        <a:off x="0" y="2288273"/>
        <a:ext cx="9911144" cy="1693125"/>
      </dsp:txXfrm>
    </dsp:sp>
    <dsp:sp modelId="{6F242812-A223-4FCB-A8F2-A0838136D15C}">
      <dsp:nvSpPr>
        <dsp:cNvPr id="0" name=""/>
        <dsp:cNvSpPr/>
      </dsp:nvSpPr>
      <dsp:spPr>
        <a:xfrm>
          <a:off x="495557" y="1919273"/>
          <a:ext cx="693780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232" tIns="0" rIns="262232" bIns="0" numCol="1" spcCol="1270" anchor="ctr" anchorCtr="0">
          <a:noAutofit/>
        </a:bodyPr>
        <a:lstStyle/>
        <a:p>
          <a:pPr lvl="0" algn="just" defTabSz="1111250" rtl="0">
            <a:lnSpc>
              <a:spcPct val="90000"/>
            </a:lnSpc>
            <a:spcBef>
              <a:spcPct val="0"/>
            </a:spcBef>
            <a:spcAft>
              <a:spcPct val="35000"/>
            </a:spcAft>
          </a:pPr>
          <a:r>
            <a:rPr lang="en-US" sz="2500" kern="1200" dirty="0" err="1" smtClean="0">
              <a:solidFill>
                <a:schemeClr val="bg1"/>
              </a:solidFill>
              <a:latin typeface="Calibri Light"/>
            </a:rPr>
            <a:t>Secundario</a:t>
          </a:r>
          <a:endParaRPr lang="en-US" sz="2500" kern="1200" dirty="0">
            <a:solidFill>
              <a:schemeClr val="bg1"/>
            </a:solidFill>
            <a:latin typeface="Calibri Light"/>
          </a:endParaRPr>
        </a:p>
      </dsp:txBody>
      <dsp:txXfrm>
        <a:off x="531583" y="1955299"/>
        <a:ext cx="6865748"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3E420-63A1-4074-AB19-11B579E5FA66}">
      <dsp:nvSpPr>
        <dsp:cNvPr id="0" name=""/>
        <dsp:cNvSpPr/>
      </dsp:nvSpPr>
      <dsp:spPr>
        <a:xfrm rot="5400000">
          <a:off x="-322582" y="324641"/>
          <a:ext cx="2150550" cy="150538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0" i="0" u="none" strike="noStrike" kern="1200" cap="none" baseline="0" noProof="0" dirty="0" err="1" smtClean="0">
              <a:solidFill>
                <a:schemeClr val="bg1"/>
              </a:solidFill>
              <a:latin typeface="Calibri Light"/>
              <a:cs typeface="Calibri Light"/>
            </a:rPr>
            <a:t>Expectativa</a:t>
          </a:r>
          <a:r>
            <a:rPr lang="en-US" sz="1500" b="0" i="0" u="none" strike="noStrike" kern="1200" cap="none" baseline="0" noProof="0" dirty="0" smtClean="0">
              <a:solidFill>
                <a:schemeClr val="bg1"/>
              </a:solidFill>
              <a:latin typeface="Calibri Light"/>
              <a:cs typeface="Calibri Light"/>
            </a:rPr>
            <a:t> de Vida</a:t>
          </a:r>
          <a:endParaRPr lang="en-US" sz="1500" b="0" i="0" u="none" strike="noStrike" kern="1200" cap="none" baseline="0" noProof="0" dirty="0">
            <a:solidFill>
              <a:schemeClr val="bg1"/>
            </a:solidFill>
            <a:latin typeface="Calibri Light"/>
            <a:cs typeface="Calibri Light"/>
          </a:endParaRPr>
        </a:p>
      </dsp:txBody>
      <dsp:txXfrm rot="-5400000">
        <a:off x="1" y="754752"/>
        <a:ext cx="1505385" cy="645165"/>
      </dsp:txXfrm>
    </dsp:sp>
    <dsp:sp modelId="{CDC2BFF8-12F4-43DA-87FC-25411A892E4E}">
      <dsp:nvSpPr>
        <dsp:cNvPr id="0" name=""/>
        <dsp:cNvSpPr/>
      </dsp:nvSpPr>
      <dsp:spPr>
        <a:xfrm rot="5400000">
          <a:off x="5009335" y="-3501891"/>
          <a:ext cx="1397857" cy="84057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just" defTabSz="1111250" rtl="0">
            <a:lnSpc>
              <a:spcPct val="90000"/>
            </a:lnSpc>
            <a:spcBef>
              <a:spcPct val="0"/>
            </a:spcBef>
            <a:spcAft>
              <a:spcPct val="15000"/>
            </a:spcAft>
            <a:buChar char="••"/>
          </a:pPr>
          <a:r>
            <a:rPr lang="es-VE" sz="2500" b="0" i="0" u="none" strike="noStrike" kern="1200" cap="none" baseline="0" noProof="0" dirty="0" smtClean="0">
              <a:solidFill>
                <a:srgbClr val="010000"/>
              </a:solidFill>
              <a:latin typeface="Calibri Light"/>
            </a:rPr>
            <a:t>Representa la cantidad de días que los participantes en el grupo activo vivieron más tiempo sin sufrir una muerte cardiovascular en comparación con el placebo.</a:t>
          </a:r>
          <a:endParaRPr lang="en-US" sz="2500" b="0" i="0" u="none" strike="noStrike" kern="1200" cap="none" baseline="0" noProof="0" dirty="0">
            <a:solidFill>
              <a:srgbClr val="010000"/>
            </a:solidFill>
            <a:latin typeface="Calibri Light"/>
            <a:cs typeface="Calibri Light"/>
          </a:endParaRPr>
        </a:p>
      </dsp:txBody>
      <dsp:txXfrm rot="-5400000">
        <a:off x="1505385" y="70297"/>
        <a:ext cx="8337520" cy="1261381"/>
      </dsp:txXfrm>
    </dsp:sp>
    <dsp:sp modelId="{264D1C6A-6BF9-4E32-B731-1D25228FDB52}">
      <dsp:nvSpPr>
        <dsp:cNvPr id="0" name=""/>
        <dsp:cNvSpPr/>
      </dsp:nvSpPr>
      <dsp:spPr>
        <a:xfrm rot="5400000">
          <a:off x="-322582" y="2188519"/>
          <a:ext cx="2150550" cy="1505385"/>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err="1" smtClean="0">
              <a:solidFill>
                <a:schemeClr val="bg1"/>
              </a:solidFill>
              <a:latin typeface="Calibri Light"/>
            </a:rPr>
            <a:t>Diferencia</a:t>
          </a:r>
          <a:r>
            <a:rPr lang="en-US" sz="1500" kern="1200" dirty="0" smtClean="0">
              <a:solidFill>
                <a:schemeClr val="bg1"/>
              </a:solidFill>
              <a:latin typeface="Calibri Light"/>
            </a:rPr>
            <a:t> </a:t>
          </a:r>
          <a:r>
            <a:rPr lang="en-US" sz="1500" kern="1200" dirty="0" err="1" smtClean="0">
              <a:solidFill>
                <a:schemeClr val="bg1"/>
              </a:solidFill>
              <a:latin typeface="Calibri Light"/>
            </a:rPr>
            <a:t>en</a:t>
          </a:r>
          <a:r>
            <a:rPr lang="en-US" sz="1500" kern="1200" dirty="0" smtClean="0">
              <a:solidFill>
                <a:schemeClr val="bg1"/>
              </a:solidFill>
              <a:latin typeface="Calibri Light"/>
            </a:rPr>
            <a:t> la </a:t>
          </a:r>
          <a:r>
            <a:rPr lang="en-US" sz="1500" kern="1200" dirty="0" err="1" smtClean="0">
              <a:solidFill>
                <a:schemeClr val="bg1"/>
              </a:solidFill>
              <a:latin typeface="Calibri Light"/>
            </a:rPr>
            <a:t>mediana</a:t>
          </a:r>
          <a:r>
            <a:rPr lang="en-US" sz="1500" kern="1200" dirty="0" smtClean="0">
              <a:solidFill>
                <a:schemeClr val="bg1"/>
              </a:solidFill>
              <a:latin typeface="Calibri Light"/>
            </a:rPr>
            <a:t> de </a:t>
          </a:r>
          <a:r>
            <a:rPr lang="en-US" sz="1500" kern="1200" dirty="0" err="1" smtClean="0">
              <a:solidFill>
                <a:schemeClr val="bg1"/>
              </a:solidFill>
              <a:latin typeface="Calibri Light"/>
            </a:rPr>
            <a:t>supervivencia</a:t>
          </a:r>
          <a:endParaRPr lang="en-US" sz="1500" kern="1200" dirty="0">
            <a:solidFill>
              <a:schemeClr val="bg1"/>
            </a:solidFill>
            <a:latin typeface="Calibri Light"/>
          </a:endParaRPr>
        </a:p>
      </dsp:txBody>
      <dsp:txXfrm rot="-5400000">
        <a:off x="1" y="2618630"/>
        <a:ext cx="1505385" cy="645165"/>
      </dsp:txXfrm>
    </dsp:sp>
    <dsp:sp modelId="{6191158A-DC82-4BEE-9A8D-5ABEB8D5B6DB}">
      <dsp:nvSpPr>
        <dsp:cNvPr id="0" name=""/>
        <dsp:cNvSpPr/>
      </dsp:nvSpPr>
      <dsp:spPr>
        <a:xfrm rot="5400000">
          <a:off x="5009335" y="-1638013"/>
          <a:ext cx="1397857" cy="84057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just" defTabSz="1111250" rtl="0">
            <a:lnSpc>
              <a:spcPct val="90000"/>
            </a:lnSpc>
            <a:spcBef>
              <a:spcPct val="0"/>
            </a:spcBef>
            <a:spcAft>
              <a:spcPct val="15000"/>
            </a:spcAft>
            <a:buChar char="••"/>
          </a:pPr>
          <a:r>
            <a:rPr lang="es-VE" sz="2500" kern="1200" dirty="0" smtClean="0">
              <a:solidFill>
                <a:schemeClr val="tx1"/>
              </a:solidFill>
              <a:latin typeface="Calibri Light"/>
            </a:rPr>
            <a:t>Representa la diferencia en el tiempo que tardó la mitad de los participantes en cada uno de los grupos aleatorizados en sufrir muerte cardiovascular.</a:t>
          </a:r>
          <a:endParaRPr lang="en-US" sz="2500" kern="1200" dirty="0">
            <a:solidFill>
              <a:schemeClr val="tx1"/>
            </a:solidFill>
            <a:latin typeface="Calibri Light"/>
          </a:endParaRPr>
        </a:p>
      </dsp:txBody>
      <dsp:txXfrm rot="-5400000">
        <a:off x="1505385" y="1934175"/>
        <a:ext cx="8337520" cy="1261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29810-C9DE-4F85-8AA9-04284B0D6472}">
      <dsp:nvSpPr>
        <dsp:cNvPr id="0" name=""/>
        <dsp:cNvSpPr/>
      </dsp:nvSpPr>
      <dsp:spPr>
        <a:xfrm>
          <a:off x="3348" y="1244277"/>
          <a:ext cx="3359794" cy="335979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4901" tIns="22860" rIns="184901" bIns="22860" numCol="1" spcCol="1270" anchor="ctr" anchorCtr="0">
          <a:noAutofit/>
        </a:bodyPr>
        <a:lstStyle/>
        <a:p>
          <a:pPr lvl="0" algn="ctr" defTabSz="800100" rtl="0">
            <a:lnSpc>
              <a:spcPct val="90000"/>
            </a:lnSpc>
            <a:spcBef>
              <a:spcPct val="0"/>
            </a:spcBef>
            <a:spcAft>
              <a:spcPct val="35000"/>
            </a:spcAft>
          </a:pPr>
          <a:r>
            <a:rPr lang="en-US" sz="1800" kern="1200" dirty="0">
              <a:latin typeface="Calibri Light"/>
            </a:rPr>
            <a:t>Al</a:t>
          </a:r>
          <a:r>
            <a:rPr lang="en-US" sz="1800" b="0" i="0" u="none" strike="noStrike" kern="1200" cap="none" baseline="0" noProof="0" dirty="0">
              <a:solidFill>
                <a:srgbClr val="010000"/>
              </a:solidFill>
              <a:latin typeface="Calibri Light"/>
              <a:cs typeface="Calibri Light"/>
            </a:rPr>
            <a:t> </a:t>
          </a:r>
          <a:r>
            <a:rPr lang="en-US" sz="1800" b="0" i="0" u="none" strike="noStrike" kern="1200" cap="none" baseline="0" noProof="0" dirty="0">
              <a:latin typeface="Calibri Light"/>
              <a:cs typeface="Calibri Light"/>
            </a:rPr>
            <a:t>final</a:t>
          </a:r>
          <a:r>
            <a:rPr lang="en-US" sz="1800" kern="1200" dirty="0">
              <a:latin typeface="Calibri Light"/>
            </a:rPr>
            <a:t> del</a:t>
          </a:r>
          <a:r>
            <a:rPr lang="en-US" sz="1800" b="0" i="0" u="none" strike="noStrike" kern="1200" cap="none" baseline="0" noProof="0" dirty="0">
              <a:solidFill>
                <a:srgbClr val="010000"/>
              </a:solidFill>
              <a:latin typeface="Calibri Light"/>
              <a:cs typeface="Calibri Light"/>
            </a:rPr>
            <a:t> </a:t>
          </a:r>
          <a:r>
            <a:rPr lang="en-US" sz="1800" b="0" i="0" u="none" strike="noStrike" kern="1200" cap="none" baseline="0" noProof="0" dirty="0" err="1">
              <a:solidFill>
                <a:srgbClr val="010000"/>
              </a:solidFill>
              <a:latin typeface="Calibri Light"/>
              <a:cs typeface="Calibri Light"/>
            </a:rPr>
            <a:t>seguimiento</a:t>
          </a:r>
          <a:r>
            <a:rPr lang="en-US" sz="1800" b="0" i="0" u="none" strike="noStrike" kern="1200" cap="none" baseline="0" noProof="0" dirty="0">
              <a:solidFill>
                <a:srgbClr val="010000"/>
              </a:solidFill>
              <a:latin typeface="Calibri Light"/>
              <a:cs typeface="Calibri Light"/>
            </a:rPr>
            <a:t> se </a:t>
          </a:r>
          <a:r>
            <a:rPr lang="en-US" sz="1800" b="0" i="0" u="none" strike="noStrike" kern="1200" cap="none" baseline="0" noProof="0" dirty="0" err="1">
              <a:solidFill>
                <a:srgbClr val="010000"/>
              </a:solidFill>
              <a:latin typeface="Calibri Light"/>
              <a:cs typeface="Calibri Light"/>
            </a:rPr>
            <a:t>recomendó</a:t>
          </a:r>
          <a:r>
            <a:rPr lang="en-US" sz="1800" b="0" i="0" u="none" strike="noStrike" kern="1200" cap="none" baseline="0" noProof="0" dirty="0">
              <a:solidFill>
                <a:srgbClr val="010000"/>
              </a:solidFill>
              <a:latin typeface="Calibri Light"/>
              <a:cs typeface="Calibri Light"/>
            </a:rPr>
            <a:t> el </a:t>
          </a:r>
          <a:r>
            <a:rPr lang="en-US" sz="1800" b="0" i="0" u="none" strike="noStrike" kern="1200" cap="none" baseline="0" noProof="0" dirty="0" err="1">
              <a:solidFill>
                <a:srgbClr val="010000"/>
              </a:solidFill>
              <a:latin typeface="Calibri Light"/>
              <a:cs typeface="Calibri Light"/>
            </a:rPr>
            <a:t>cumplimiento</a:t>
          </a:r>
          <a:r>
            <a:rPr lang="en-US" sz="1800" b="0" i="0" u="none" strike="noStrike" kern="1200" cap="none" baseline="0" noProof="0" dirty="0">
              <a:solidFill>
                <a:srgbClr val="010000"/>
              </a:solidFill>
              <a:latin typeface="Calibri Light"/>
              <a:cs typeface="Calibri Light"/>
            </a:rPr>
            <a:t> del </a:t>
          </a:r>
          <a:r>
            <a:rPr lang="en-US" sz="1800" b="0" i="0" u="none" strike="noStrike" kern="1200" cap="none" baseline="0" noProof="0" dirty="0" err="1">
              <a:solidFill>
                <a:srgbClr val="010000"/>
              </a:solidFill>
              <a:latin typeface="Calibri Light"/>
              <a:cs typeface="Calibri Light"/>
            </a:rPr>
            <a:t>tratamiento</a:t>
          </a:r>
          <a:r>
            <a:rPr lang="en-US" sz="1800" b="0" i="0" u="none" strike="noStrike" kern="1200" cap="none" baseline="0" noProof="0" dirty="0">
              <a:solidFill>
                <a:srgbClr val="010000"/>
              </a:solidFill>
              <a:latin typeface="Calibri Light"/>
              <a:cs typeface="Calibri Light"/>
            </a:rPr>
            <a:t> a </a:t>
          </a:r>
          <a:r>
            <a:rPr lang="en-US" sz="1800" b="0" i="0" u="none" strike="noStrike" kern="1200" cap="none" baseline="0" noProof="0" dirty="0" err="1" smtClean="0">
              <a:solidFill>
                <a:srgbClr val="010000"/>
              </a:solidFill>
              <a:latin typeface="Calibri Light"/>
              <a:cs typeface="Calibri Light"/>
            </a:rPr>
            <a:t>todos</a:t>
          </a:r>
          <a:r>
            <a:rPr lang="en-US" sz="1800" b="0" i="0" u="none" strike="noStrike" kern="1200" cap="none" baseline="0" noProof="0" dirty="0" smtClean="0">
              <a:solidFill>
                <a:srgbClr val="010000"/>
              </a:solidFill>
              <a:latin typeface="Calibri Light"/>
              <a:cs typeface="Calibri Light"/>
            </a:rPr>
            <a:t> </a:t>
          </a:r>
          <a:r>
            <a:rPr lang="en-US" sz="1800" b="0" i="0" u="none" strike="noStrike" kern="1200" cap="none" baseline="0" noProof="0" dirty="0" err="1" smtClean="0">
              <a:solidFill>
                <a:srgbClr val="010000"/>
              </a:solidFill>
              <a:latin typeface="Calibri Light"/>
              <a:cs typeface="Calibri Light"/>
            </a:rPr>
            <a:t>pacientes</a:t>
          </a:r>
          <a:r>
            <a:rPr lang="en-US" sz="1800" b="0" i="0" u="none" strike="noStrike" kern="1200" cap="none" baseline="0" noProof="0" dirty="0" smtClean="0">
              <a:solidFill>
                <a:srgbClr val="010000"/>
              </a:solidFill>
              <a:latin typeface="Calibri Light"/>
              <a:cs typeface="Calibri Light"/>
            </a:rPr>
            <a:t>.</a:t>
          </a:r>
          <a:endParaRPr lang="en-US" sz="1800" b="0" i="0" u="none" strike="noStrike" kern="1200" cap="none" baseline="0" noProof="0" dirty="0">
            <a:solidFill>
              <a:srgbClr val="010000"/>
            </a:solidFill>
            <a:latin typeface="Calibri Light"/>
            <a:cs typeface="Calibri Light"/>
          </a:endParaRPr>
        </a:p>
      </dsp:txBody>
      <dsp:txXfrm>
        <a:off x="495378" y="1736307"/>
        <a:ext cx="2375734" cy="2375734"/>
      </dsp:txXfrm>
    </dsp:sp>
    <dsp:sp modelId="{DBBA53ED-55B3-41D3-ADD6-42377113A05B}">
      <dsp:nvSpPr>
        <dsp:cNvPr id="0" name=""/>
        <dsp:cNvSpPr/>
      </dsp:nvSpPr>
      <dsp:spPr>
        <a:xfrm>
          <a:off x="2691184" y="1244277"/>
          <a:ext cx="3359794" cy="335979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4901" tIns="25400" rIns="184901" bIns="25400" numCol="1" spcCol="1270" anchor="ctr" anchorCtr="0">
          <a:noAutofit/>
        </a:bodyPr>
        <a:lstStyle/>
        <a:p>
          <a:pPr lvl="0" algn="ctr" defTabSz="889000" rtl="0">
            <a:lnSpc>
              <a:spcPct val="90000"/>
            </a:lnSpc>
            <a:spcBef>
              <a:spcPct val="0"/>
            </a:spcBef>
            <a:spcAft>
              <a:spcPct val="35000"/>
            </a:spcAft>
          </a:pPr>
          <a:r>
            <a:rPr lang="en-US" sz="2000" kern="1200" dirty="0" err="1">
              <a:latin typeface="Calibri Light"/>
            </a:rPr>
            <a:t>Seguimiento</a:t>
          </a:r>
          <a:r>
            <a:rPr lang="en-US" sz="2000" kern="1200" dirty="0">
              <a:latin typeface="Calibri Light"/>
            </a:rPr>
            <a:t> a largo </a:t>
          </a:r>
          <a:r>
            <a:rPr lang="en-US" sz="2000" kern="1200" dirty="0" err="1">
              <a:latin typeface="Calibri Light"/>
            </a:rPr>
            <a:t>plazo</a:t>
          </a:r>
          <a:r>
            <a:rPr lang="en-US" sz="2000" kern="1200" dirty="0">
              <a:latin typeface="Calibri Light"/>
            </a:rPr>
            <a:t>: </a:t>
          </a:r>
          <a:r>
            <a:rPr lang="en-US" sz="2000" kern="1200" dirty="0" err="1">
              <a:latin typeface="Calibri Light"/>
            </a:rPr>
            <a:t>Índice</a:t>
          </a:r>
          <a:r>
            <a:rPr lang="en-US" sz="2000" kern="1200" dirty="0">
              <a:latin typeface="Calibri Light"/>
            </a:rPr>
            <a:t> Nacional de </a:t>
          </a:r>
          <a:r>
            <a:rPr lang="en-US" sz="2000" kern="1200" dirty="0" err="1">
              <a:latin typeface="Calibri Light"/>
            </a:rPr>
            <a:t>Muerte</a:t>
          </a:r>
          <a:r>
            <a:rPr lang="en-US" sz="2000" kern="1200" dirty="0">
              <a:latin typeface="Calibri Light"/>
            </a:rPr>
            <a:t> (2006)</a:t>
          </a:r>
          <a:endParaRPr lang="en-US" sz="2000" kern="1200" dirty="0"/>
        </a:p>
      </dsp:txBody>
      <dsp:txXfrm>
        <a:off x="3183214" y="1736307"/>
        <a:ext cx="2375734" cy="2375734"/>
      </dsp:txXfrm>
    </dsp:sp>
    <dsp:sp modelId="{639B99E6-60A8-4F19-822E-C87EB3D7E1C6}">
      <dsp:nvSpPr>
        <dsp:cNvPr id="0" name=""/>
        <dsp:cNvSpPr/>
      </dsp:nvSpPr>
      <dsp:spPr>
        <a:xfrm>
          <a:off x="5379020" y="1244277"/>
          <a:ext cx="3359794" cy="335979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4901" tIns="20320" rIns="184901" bIns="20320" numCol="1" spcCol="1270" anchor="ctr" anchorCtr="0">
          <a:noAutofit/>
        </a:bodyPr>
        <a:lstStyle/>
        <a:p>
          <a:pPr lvl="0" algn="ctr" defTabSz="711200" rtl="0">
            <a:lnSpc>
              <a:spcPct val="90000"/>
            </a:lnSpc>
            <a:spcBef>
              <a:spcPct val="0"/>
            </a:spcBef>
            <a:spcAft>
              <a:spcPct val="35000"/>
            </a:spcAft>
          </a:pPr>
          <a:r>
            <a:rPr lang="en-US" sz="1600" kern="1200" dirty="0">
              <a:latin typeface="Calibri Light"/>
            </a:rPr>
            <a:t>La mortalidad Cardiovascular se clasificó segun la </a:t>
          </a:r>
          <a:r>
            <a:rPr lang="en-US" sz="1600" kern="1200" dirty="0" err="1" smtClean="0">
              <a:latin typeface="Calibri Light"/>
            </a:rPr>
            <a:t>Clasificación</a:t>
          </a:r>
          <a:r>
            <a:rPr lang="en-US" sz="1600" kern="1200" dirty="0" smtClean="0">
              <a:latin typeface="Calibri Light"/>
            </a:rPr>
            <a:t> </a:t>
          </a:r>
          <a:r>
            <a:rPr lang="en-US" sz="1600" kern="1200" dirty="0">
              <a:latin typeface="Calibri Light"/>
            </a:rPr>
            <a:t>Internacional de Enfermedades (9na </a:t>
          </a:r>
          <a:r>
            <a:rPr lang="en-US" sz="1600" kern="1200" dirty="0" err="1" smtClean="0">
              <a:latin typeface="Calibri Light"/>
            </a:rPr>
            <a:t>Revisión</a:t>
          </a:r>
          <a:r>
            <a:rPr lang="en-US" sz="1600" kern="1200" dirty="0">
              <a:latin typeface="Calibri Light"/>
            </a:rPr>
            <a:t>) o </a:t>
          </a:r>
          <a:r>
            <a:rPr lang="en-US" sz="1600" kern="1200" dirty="0" err="1" smtClean="0">
              <a:latin typeface="Calibri Light"/>
            </a:rPr>
            <a:t>Clasificación</a:t>
          </a:r>
          <a:r>
            <a:rPr lang="en-US" sz="1600" kern="1200" dirty="0" smtClean="0">
              <a:latin typeface="Calibri Light"/>
            </a:rPr>
            <a:t> </a:t>
          </a:r>
          <a:r>
            <a:rPr lang="en-US" sz="1600" kern="1200" dirty="0" err="1" smtClean="0">
              <a:latin typeface="Calibri Light"/>
            </a:rPr>
            <a:t>Estadística</a:t>
          </a:r>
          <a:r>
            <a:rPr lang="en-US" sz="1600" kern="1200" dirty="0" smtClean="0">
              <a:latin typeface="Calibri Light"/>
            </a:rPr>
            <a:t> </a:t>
          </a:r>
          <a:r>
            <a:rPr lang="en-US" sz="1600" kern="1200" dirty="0">
              <a:latin typeface="Calibri Light"/>
            </a:rPr>
            <a:t>Inernacional de Enfermedades (10ma </a:t>
          </a:r>
          <a:r>
            <a:rPr lang="en-US" sz="1600" kern="1200" dirty="0" err="1" smtClean="0">
              <a:latin typeface="Calibri Light"/>
            </a:rPr>
            <a:t>Revisión</a:t>
          </a:r>
          <a:r>
            <a:rPr lang="en-US" sz="1600" kern="1200" dirty="0">
              <a:latin typeface="Calibri Light"/>
            </a:rPr>
            <a:t>)</a:t>
          </a:r>
          <a:endParaRPr lang="en-US" sz="1600" kern="1200" dirty="0"/>
        </a:p>
      </dsp:txBody>
      <dsp:txXfrm>
        <a:off x="5871050" y="1736307"/>
        <a:ext cx="2375734" cy="2375734"/>
      </dsp:txXfrm>
    </dsp:sp>
    <dsp:sp modelId="{D67BA2B4-EA1F-47B3-A6D7-A49A6BACF35C}">
      <dsp:nvSpPr>
        <dsp:cNvPr id="0" name=""/>
        <dsp:cNvSpPr/>
      </dsp:nvSpPr>
      <dsp:spPr>
        <a:xfrm>
          <a:off x="8066856" y="1244277"/>
          <a:ext cx="3359794" cy="335979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4901" tIns="20320" rIns="184901" bIns="20320" numCol="1" spcCol="1270" anchor="ctr" anchorCtr="0">
          <a:noAutofit/>
        </a:bodyPr>
        <a:lstStyle/>
        <a:p>
          <a:pPr lvl="0" algn="ctr" defTabSz="711200" rtl="0">
            <a:lnSpc>
              <a:spcPct val="90000"/>
            </a:lnSpc>
            <a:spcBef>
              <a:spcPct val="0"/>
            </a:spcBef>
            <a:spcAft>
              <a:spcPct val="35000"/>
            </a:spcAft>
          </a:pPr>
          <a:r>
            <a:rPr lang="en-US" sz="1600" kern="1200" dirty="0">
              <a:latin typeface="Calibri Light"/>
            </a:rPr>
            <a:t>El </a:t>
          </a:r>
          <a:r>
            <a:rPr lang="en-US" sz="1600" kern="1200" dirty="0" err="1">
              <a:latin typeface="Calibri Light"/>
            </a:rPr>
            <a:t>intervalo</a:t>
          </a:r>
          <a:r>
            <a:rPr lang="en-US" sz="1600" kern="1200" dirty="0">
              <a:latin typeface="Calibri Light"/>
            </a:rPr>
            <a:t> de </a:t>
          </a:r>
          <a:r>
            <a:rPr lang="en-US" sz="1600" kern="1200" dirty="0" err="1">
              <a:latin typeface="Calibri Light"/>
            </a:rPr>
            <a:t>tiempo</a:t>
          </a:r>
          <a:r>
            <a:rPr lang="en-US" sz="1600" kern="1200" dirty="0">
              <a:latin typeface="Calibri Light"/>
            </a:rPr>
            <a:t> entre el </a:t>
          </a:r>
          <a:r>
            <a:rPr lang="en-US" sz="1600" kern="1200" dirty="0" err="1">
              <a:latin typeface="Calibri Light"/>
            </a:rPr>
            <a:t>inicio</a:t>
          </a:r>
          <a:r>
            <a:rPr lang="en-US" sz="1600" kern="1200" dirty="0">
              <a:latin typeface="Calibri Light"/>
            </a:rPr>
            <a:t> del </a:t>
          </a:r>
          <a:r>
            <a:rPr lang="en-US" sz="1600" kern="1200" dirty="0" err="1">
              <a:latin typeface="Calibri Light"/>
            </a:rPr>
            <a:t>reclutamiento</a:t>
          </a:r>
          <a:r>
            <a:rPr lang="en-US" sz="1600" kern="1200" dirty="0">
              <a:latin typeface="Calibri Light"/>
            </a:rPr>
            <a:t> y la </a:t>
          </a:r>
          <a:r>
            <a:rPr lang="en-US" sz="1600" kern="1200" dirty="0" err="1" smtClean="0">
              <a:latin typeface="Calibri Light"/>
            </a:rPr>
            <a:t>determinación</a:t>
          </a:r>
          <a:r>
            <a:rPr lang="en-US" sz="1600" kern="1200" dirty="0" smtClean="0">
              <a:latin typeface="Calibri Light"/>
            </a:rPr>
            <a:t> </a:t>
          </a:r>
          <a:r>
            <a:rPr lang="en-US" sz="1600" kern="1200" dirty="0">
              <a:latin typeface="Calibri Light"/>
            </a:rPr>
            <a:t>de la </a:t>
          </a:r>
          <a:r>
            <a:rPr lang="en-US" sz="1600" kern="1200" dirty="0" err="1">
              <a:latin typeface="Calibri Light"/>
            </a:rPr>
            <a:t>muerte</a:t>
          </a:r>
          <a:r>
            <a:rPr lang="en-US" sz="1600" kern="1200" dirty="0">
              <a:latin typeface="Calibri Light"/>
            </a:rPr>
            <a:t> </a:t>
          </a:r>
          <a:r>
            <a:rPr lang="en-US" sz="1600" kern="1200" dirty="0" err="1">
              <a:latin typeface="Calibri Light"/>
            </a:rPr>
            <a:t>por</a:t>
          </a:r>
          <a:r>
            <a:rPr lang="en-US" sz="1600" kern="1200" dirty="0">
              <a:latin typeface="Calibri Light"/>
            </a:rPr>
            <a:t> el </a:t>
          </a:r>
          <a:r>
            <a:rPr lang="en-US" sz="1600" kern="1200" dirty="0" err="1" smtClean="0">
              <a:latin typeface="Calibri Light"/>
            </a:rPr>
            <a:t>Índice</a:t>
          </a:r>
          <a:r>
            <a:rPr lang="en-US" sz="1600" kern="1200" dirty="0" smtClean="0">
              <a:latin typeface="Calibri Light"/>
            </a:rPr>
            <a:t> </a:t>
          </a:r>
          <a:r>
            <a:rPr lang="en-US" sz="1600" kern="1200" dirty="0">
              <a:latin typeface="Calibri Light"/>
            </a:rPr>
            <a:t>Nacional de </a:t>
          </a:r>
          <a:r>
            <a:rPr lang="en-US" sz="1600" kern="1200" dirty="0" err="1">
              <a:latin typeface="Calibri Light"/>
            </a:rPr>
            <a:t>Muertes</a:t>
          </a:r>
          <a:r>
            <a:rPr lang="en-US" sz="1600" kern="1200" dirty="0">
              <a:latin typeface="Calibri Light"/>
            </a:rPr>
            <a:t> (31 de </a:t>
          </a:r>
          <a:r>
            <a:rPr lang="en-US" sz="1600" kern="1200" dirty="0" err="1">
              <a:latin typeface="Calibri Light"/>
            </a:rPr>
            <a:t>Diciembre</a:t>
          </a:r>
          <a:r>
            <a:rPr lang="en-US" sz="1600" kern="1200" dirty="0">
              <a:latin typeface="Calibri Light"/>
            </a:rPr>
            <a:t> 2016) </a:t>
          </a:r>
          <a:r>
            <a:rPr lang="en-US" sz="1600" kern="1200" dirty="0" err="1">
              <a:latin typeface="Calibri Light"/>
            </a:rPr>
            <a:t>fue</a:t>
          </a:r>
          <a:r>
            <a:rPr lang="en-US" sz="1600" kern="1200" dirty="0">
              <a:latin typeface="Calibri Light"/>
            </a:rPr>
            <a:t> de </a:t>
          </a:r>
          <a:r>
            <a:rPr lang="en-US" sz="1600" kern="1200" dirty="0" err="1">
              <a:latin typeface="Calibri Light"/>
            </a:rPr>
            <a:t>aproximadamente</a:t>
          </a:r>
          <a:r>
            <a:rPr lang="en-US" sz="1600" kern="1200" dirty="0">
              <a:latin typeface="Calibri Light"/>
            </a:rPr>
            <a:t> de 22 </a:t>
          </a:r>
          <a:r>
            <a:rPr lang="en-US" sz="1600" kern="1200" dirty="0" err="1">
              <a:latin typeface="Calibri Light"/>
            </a:rPr>
            <a:t>años</a:t>
          </a:r>
          <a:r>
            <a:rPr lang="en-US" sz="1600" kern="1200" dirty="0">
              <a:latin typeface="Calibri Light"/>
            </a:rPr>
            <a:t> (21 </a:t>
          </a:r>
          <a:r>
            <a:rPr lang="en-US" sz="1600" kern="1200" dirty="0" err="1">
              <a:latin typeface="Calibri Light"/>
            </a:rPr>
            <a:t>años</a:t>
          </a:r>
          <a:r>
            <a:rPr lang="en-US" sz="1600" kern="1200" dirty="0">
              <a:latin typeface="Calibri Light"/>
            </a:rPr>
            <a:t> y 10 </a:t>
          </a:r>
          <a:r>
            <a:rPr lang="en-US" sz="1600" kern="1200" dirty="0" err="1">
              <a:latin typeface="Calibri Light"/>
            </a:rPr>
            <a:t>meses</a:t>
          </a:r>
          <a:r>
            <a:rPr lang="en-US" sz="1600" kern="1200" dirty="0">
              <a:latin typeface="Calibri Light"/>
            </a:rPr>
            <a:t>).</a:t>
          </a:r>
          <a:endParaRPr lang="en-US" sz="1600" kern="1200" dirty="0"/>
        </a:p>
      </dsp:txBody>
      <dsp:txXfrm>
        <a:off x="8558886" y="1736307"/>
        <a:ext cx="2375734" cy="2375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6239C-FBC7-4D2C-B9FB-F252B303D09D}">
      <dsp:nvSpPr>
        <dsp:cNvPr id="0" name=""/>
        <dsp:cNvSpPr/>
      </dsp:nvSpPr>
      <dsp:spPr>
        <a:xfrm>
          <a:off x="-6246495" y="-955886"/>
          <a:ext cx="7437860" cy="7437860"/>
        </a:xfrm>
        <a:prstGeom prst="blockArc">
          <a:avLst>
            <a:gd name="adj1" fmla="val 18900000"/>
            <a:gd name="adj2" fmla="val 2700000"/>
            <a:gd name="adj3" fmla="val 29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5BAD0-3009-43BB-899C-C19D0C6FDC43}">
      <dsp:nvSpPr>
        <dsp:cNvPr id="0" name=""/>
        <dsp:cNvSpPr/>
      </dsp:nvSpPr>
      <dsp:spPr>
        <a:xfrm>
          <a:off x="767020" y="552608"/>
          <a:ext cx="9215119" cy="110521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7266" tIns="45720" rIns="45720" bIns="45720" numCol="1" spcCol="1270" anchor="ctr" anchorCtr="0">
          <a:noAutofit/>
        </a:bodyPr>
        <a:lstStyle/>
        <a:p>
          <a:pPr lvl="0" algn="l" defTabSz="800100" rtl="0">
            <a:lnSpc>
              <a:spcPct val="90000"/>
            </a:lnSpc>
            <a:spcBef>
              <a:spcPct val="0"/>
            </a:spcBef>
            <a:spcAft>
              <a:spcPct val="35000"/>
            </a:spcAft>
          </a:pPr>
          <a:r>
            <a:rPr lang="en-US" sz="1800" kern="1200">
              <a:latin typeface="Arial" panose="020B0604020202020204" pitchFamily="34" charset="0"/>
              <a:cs typeface="Arial" panose="020B0604020202020204" pitchFamily="34" charset="0"/>
            </a:rPr>
            <a:t>El primer análisis de la fase aleatorizada del ensayo SHEP fue el tiempo hasta el primer accidente cerebrovascular mediante una prueba de log-rank  </a:t>
          </a:r>
          <a:endParaRPr lang="en-US" sz="1800" kern="1200" dirty="0">
            <a:latin typeface="Arial" panose="020B0604020202020204" pitchFamily="34" charset="0"/>
            <a:cs typeface="Arial" panose="020B0604020202020204" pitchFamily="34" charset="0"/>
          </a:endParaRPr>
        </a:p>
      </dsp:txBody>
      <dsp:txXfrm>
        <a:off x="767020" y="552608"/>
        <a:ext cx="9215119" cy="1105217"/>
      </dsp:txXfrm>
    </dsp:sp>
    <dsp:sp modelId="{DB01C14A-8AD5-40B0-B6DA-216DBE6E6A8A}">
      <dsp:nvSpPr>
        <dsp:cNvPr id="0" name=""/>
        <dsp:cNvSpPr/>
      </dsp:nvSpPr>
      <dsp:spPr>
        <a:xfrm>
          <a:off x="76260" y="414456"/>
          <a:ext cx="1381521" cy="13815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05BAFB-ED03-4AEB-88A6-D877DE5ACADF}">
      <dsp:nvSpPr>
        <dsp:cNvPr id="0" name=""/>
        <dsp:cNvSpPr/>
      </dsp:nvSpPr>
      <dsp:spPr>
        <a:xfrm>
          <a:off x="1168767" y="2210434"/>
          <a:ext cx="8813372" cy="110521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7266" tIns="45720" rIns="45720" bIns="45720" numCol="1" spcCol="1270" anchor="ctr" anchorCtr="0">
          <a:noAutofit/>
        </a:bodyPr>
        <a:lstStyle/>
        <a:p>
          <a:pPr lvl="0" algn="l" defTabSz="800100" rtl="0">
            <a:lnSpc>
              <a:spcPct val="90000"/>
            </a:lnSpc>
            <a:spcBef>
              <a:spcPct val="0"/>
            </a:spcBef>
            <a:spcAft>
              <a:spcPct val="35000"/>
            </a:spcAft>
          </a:pPr>
          <a:r>
            <a:rPr lang="en-US" sz="1800" kern="1200">
              <a:latin typeface="Arial" panose="020B0604020202020204" pitchFamily="34" charset="0"/>
              <a:cs typeface="Arial" panose="020B0604020202020204" pitchFamily="34" charset="0"/>
            </a:rPr>
            <a:t>Las curvas de Kaplan-Meier para los grupos de tratamiento y placebo se generaron y compararon entre sí  </a:t>
          </a:r>
          <a:endParaRPr lang="en-US" sz="1800" kern="1200" dirty="0">
            <a:latin typeface="Arial" panose="020B0604020202020204" pitchFamily="34" charset="0"/>
            <a:cs typeface="Arial" panose="020B0604020202020204" pitchFamily="34" charset="0"/>
          </a:endParaRPr>
        </a:p>
      </dsp:txBody>
      <dsp:txXfrm>
        <a:off x="1168767" y="2210434"/>
        <a:ext cx="8813372" cy="1105217"/>
      </dsp:txXfrm>
    </dsp:sp>
    <dsp:sp modelId="{2BF91BCD-5984-4FCE-9F74-D811E1ECBCA6}">
      <dsp:nvSpPr>
        <dsp:cNvPr id="0" name=""/>
        <dsp:cNvSpPr/>
      </dsp:nvSpPr>
      <dsp:spPr>
        <a:xfrm>
          <a:off x="478006" y="2072282"/>
          <a:ext cx="1381521" cy="13815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FC580D6-0EF5-4472-9F08-7C14C86F7DDA}">
      <dsp:nvSpPr>
        <dsp:cNvPr id="0" name=""/>
        <dsp:cNvSpPr/>
      </dsp:nvSpPr>
      <dsp:spPr>
        <a:xfrm>
          <a:off x="767020" y="3868260"/>
          <a:ext cx="9215119" cy="110521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7266" tIns="35560" rIns="35560" bIns="35560" numCol="1" spcCol="1270" anchor="ctr" anchorCtr="0">
          <a:noAutofit/>
        </a:bodyPr>
        <a:lstStyle/>
        <a:p>
          <a:pPr lvl="0" algn="just" defTabSz="622300" rtl="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Se </a:t>
          </a:r>
          <a:r>
            <a:rPr lang="en-US" sz="1400" kern="1200" dirty="0" err="1" smtClean="0">
              <a:latin typeface="Arial" panose="020B0604020202020204" pitchFamily="34" charset="0"/>
              <a:cs typeface="Arial" panose="020B0604020202020204" pitchFamily="34" charset="0"/>
            </a:rPr>
            <a:t>estimó</a:t>
          </a:r>
          <a:r>
            <a:rPr lang="en-US" sz="1400" kern="1200" dirty="0" smtClean="0">
              <a:latin typeface="Arial" panose="020B0604020202020204" pitchFamily="34" charset="0"/>
              <a:cs typeface="Arial" panose="020B0604020202020204" pitchFamily="34" charset="0"/>
            </a:rPr>
            <a:t> la </a:t>
          </a:r>
          <a:r>
            <a:rPr lang="en-US" sz="1400" kern="1200" dirty="0" err="1" smtClean="0">
              <a:latin typeface="Arial" panose="020B0604020202020204" pitchFamily="34" charset="0"/>
              <a:cs typeface="Arial" panose="020B0604020202020204" pitchFamily="34" charset="0"/>
            </a:rPr>
            <a:t>ganancia</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neta</a:t>
          </a:r>
          <a:r>
            <a:rPr lang="en-US" sz="1400" kern="1200" dirty="0" smtClean="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en</a:t>
          </a:r>
          <a:r>
            <a:rPr lang="en-US" sz="1400" kern="1200" dirty="0">
              <a:latin typeface="Arial" panose="020B0604020202020204" pitchFamily="34" charset="0"/>
              <a:cs typeface="Arial" panose="020B0604020202020204" pitchFamily="34" charset="0"/>
            </a:rPr>
            <a:t> la </a:t>
          </a:r>
          <a:r>
            <a:rPr lang="en-US" sz="1400" kern="1200" dirty="0" err="1" smtClean="0">
              <a:latin typeface="Arial" panose="020B0604020202020204" pitchFamily="34" charset="0"/>
              <a:cs typeface="Arial" panose="020B0604020202020204" pitchFamily="34" charset="0"/>
            </a:rPr>
            <a:t>expectativa</a:t>
          </a:r>
          <a:r>
            <a:rPr lang="en-US" sz="1400" kern="1200" dirty="0" smtClean="0">
              <a:latin typeface="Arial" panose="020B0604020202020204" pitchFamily="34" charset="0"/>
              <a:cs typeface="Arial" panose="020B0604020202020204" pitchFamily="34" charset="0"/>
            </a:rPr>
            <a:t> de </a:t>
          </a:r>
          <a:r>
            <a:rPr lang="en-US" sz="1400" kern="1200" dirty="0" err="1">
              <a:latin typeface="Arial" panose="020B0604020202020204" pitchFamily="34" charset="0"/>
              <a:cs typeface="Arial" panose="020B0604020202020204" pitchFamily="34" charset="0"/>
            </a:rPr>
            <a:t>vida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libre</a:t>
          </a:r>
          <a:r>
            <a:rPr lang="en-US" sz="1400" kern="1200" dirty="0">
              <a:latin typeface="Arial" panose="020B0604020202020204" pitchFamily="34" charset="0"/>
              <a:cs typeface="Arial" panose="020B0604020202020204" pitchFamily="34" charset="0"/>
            </a:rPr>
            <a:t> de </a:t>
          </a:r>
          <a:r>
            <a:rPr lang="en-US" sz="1400" kern="1200" dirty="0" smtClean="0">
              <a:latin typeface="Arial" panose="020B0604020202020204" pitchFamily="34" charset="0"/>
              <a:cs typeface="Arial" panose="020B0604020202020204" pitchFamily="34" charset="0"/>
            </a:rPr>
            <a:t>MCV </a:t>
          </a:r>
          <a:r>
            <a:rPr lang="en-US" sz="1400" kern="1200" dirty="0" err="1">
              <a:latin typeface="Arial" panose="020B0604020202020204" pitchFamily="34" charset="0"/>
              <a:cs typeface="Arial" panose="020B0604020202020204" pitchFamily="34" charset="0"/>
            </a:rPr>
            <a:t>en</a:t>
          </a:r>
          <a:r>
            <a:rPr lang="en-US" sz="1400" kern="1200" dirty="0">
              <a:latin typeface="Arial" panose="020B0604020202020204" pitchFamily="34" charset="0"/>
              <a:cs typeface="Arial" panose="020B0604020202020204" pitchFamily="34" charset="0"/>
            </a:rPr>
            <a:t> el </a:t>
          </a:r>
          <a:r>
            <a:rPr lang="en-US" sz="1400" kern="1200" dirty="0" err="1">
              <a:latin typeface="Arial" panose="020B0604020202020204" pitchFamily="34" charset="0"/>
              <a:cs typeface="Arial" panose="020B0604020202020204" pitchFamily="34" charset="0"/>
            </a:rPr>
            <a:t>grupo</a:t>
          </a:r>
          <a:r>
            <a:rPr lang="en-US" sz="1400" kern="1200" dirty="0">
              <a:latin typeface="Arial" panose="020B0604020202020204" pitchFamily="34" charset="0"/>
              <a:cs typeface="Arial" panose="020B0604020202020204" pitchFamily="34" charset="0"/>
            </a:rPr>
            <a:t> de </a:t>
          </a:r>
          <a:r>
            <a:rPr lang="en-US" sz="1400" kern="1200" dirty="0" err="1">
              <a:latin typeface="Arial" panose="020B0604020202020204" pitchFamily="34" charset="0"/>
              <a:cs typeface="Arial" panose="020B0604020202020204" pitchFamily="34" charset="0"/>
            </a:rPr>
            <a:t>terapia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activa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calculando</a:t>
          </a:r>
          <a:r>
            <a:rPr lang="en-US" sz="1400" kern="1200" dirty="0">
              <a:latin typeface="Arial" panose="020B0604020202020204" pitchFamily="34" charset="0"/>
              <a:cs typeface="Arial" panose="020B0604020202020204" pitchFamily="34" charset="0"/>
            </a:rPr>
            <a:t> el </a:t>
          </a:r>
          <a:r>
            <a:rPr lang="en-US" sz="1400" kern="1200" dirty="0" err="1">
              <a:latin typeface="Arial" panose="020B0604020202020204" pitchFamily="34" charset="0"/>
              <a:cs typeface="Arial" panose="020B0604020202020204" pitchFamily="34" charset="0"/>
            </a:rPr>
            <a:t>área</a:t>
          </a:r>
          <a:r>
            <a:rPr lang="en-US" sz="1400" kern="1200" dirty="0">
              <a:latin typeface="Arial" panose="020B0604020202020204" pitchFamily="34" charset="0"/>
              <a:cs typeface="Arial" panose="020B0604020202020204" pitchFamily="34" charset="0"/>
            </a:rPr>
            <a:t> entre las </a:t>
          </a:r>
          <a:r>
            <a:rPr lang="en-US" sz="1400" kern="1200" dirty="0" err="1">
              <a:latin typeface="Arial" panose="020B0604020202020204" pitchFamily="34" charset="0"/>
              <a:cs typeface="Arial" panose="020B0604020202020204" pitchFamily="34" charset="0"/>
            </a:rPr>
            <a:t>curvas</a:t>
          </a:r>
          <a:r>
            <a:rPr lang="en-US" sz="1400" kern="1200" dirty="0">
              <a:latin typeface="Arial" panose="020B0604020202020204" pitchFamily="34" charset="0"/>
              <a:cs typeface="Arial" panose="020B0604020202020204" pitchFamily="34" charset="0"/>
            </a:rPr>
            <a:t> de </a:t>
          </a:r>
          <a:r>
            <a:rPr lang="en-US" sz="1400" kern="1200" dirty="0" err="1">
              <a:latin typeface="Arial" panose="020B0604020202020204" pitchFamily="34" charset="0"/>
              <a:cs typeface="Arial" panose="020B0604020202020204" pitchFamily="34" charset="0"/>
            </a:rPr>
            <a:t>supervivencia</a:t>
          </a:r>
          <a:r>
            <a:rPr lang="en-US" sz="1400" kern="1200" dirty="0">
              <a:latin typeface="Arial" panose="020B0604020202020204" pitchFamily="34" charset="0"/>
              <a:cs typeface="Arial" panose="020B0604020202020204" pitchFamily="34" charset="0"/>
            </a:rPr>
            <a:t> de las 2 </a:t>
          </a:r>
          <a:r>
            <a:rPr lang="en-US" sz="1400" kern="1200" dirty="0" err="1">
              <a:latin typeface="Arial" panose="020B0604020202020204" pitchFamily="34" charset="0"/>
              <a:cs typeface="Arial" panose="020B0604020202020204" pitchFamily="34" charset="0"/>
            </a:rPr>
            <a:t>intervenciones</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expresadas</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como</a:t>
          </a:r>
          <a:r>
            <a:rPr lang="en-US" sz="1400" kern="1200" dirty="0">
              <a:latin typeface="Arial" panose="020B0604020202020204" pitchFamily="34" charset="0"/>
              <a:cs typeface="Arial" panose="020B0604020202020204" pitchFamily="34" charset="0"/>
            </a:rPr>
            <a:t> el </a:t>
          </a:r>
          <a:r>
            <a:rPr lang="en-US" sz="1400" kern="1200" dirty="0" err="1">
              <a:latin typeface="Arial" panose="020B0604020202020204" pitchFamily="34" charset="0"/>
              <a:cs typeface="Arial" panose="020B0604020202020204" pitchFamily="34" charset="0"/>
            </a:rPr>
            <a:t>número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promedio</a:t>
          </a:r>
          <a:r>
            <a:rPr lang="en-US" sz="1400" kern="1200" dirty="0">
              <a:latin typeface="Arial" panose="020B0604020202020204" pitchFamily="34" charset="0"/>
              <a:cs typeface="Arial" panose="020B0604020202020204" pitchFamily="34" charset="0"/>
            </a:rPr>
            <a:t> de </a:t>
          </a:r>
          <a:r>
            <a:rPr lang="en-US" sz="1400" kern="1200" dirty="0" err="1">
              <a:latin typeface="Arial" panose="020B0604020202020204" pitchFamily="34" charset="0"/>
              <a:cs typeface="Arial" panose="020B0604020202020204" pitchFamily="34" charset="0"/>
            </a:rPr>
            <a:t>días</a:t>
          </a:r>
          <a:r>
            <a:rPr lang="en-US" sz="1400" kern="1200" dirty="0">
              <a:latin typeface="Arial" panose="020B0604020202020204" pitchFamily="34" charset="0"/>
              <a:cs typeface="Arial" panose="020B0604020202020204" pitchFamily="34" charset="0"/>
            </a:rPr>
            <a:t> que </a:t>
          </a:r>
          <a:r>
            <a:rPr lang="en-US" sz="1400" kern="1200" dirty="0" smtClean="0">
              <a:latin typeface="Arial" panose="020B0604020202020204" pitchFamily="34" charset="0"/>
              <a:cs typeface="Arial" panose="020B0604020202020204" pitchFamily="34" charset="0"/>
            </a:rPr>
            <a:t>la </a:t>
          </a:r>
          <a:r>
            <a:rPr lang="en-US" sz="1400" kern="1200" dirty="0" err="1" smtClean="0">
              <a:latin typeface="Arial" panose="020B0604020202020204" pitchFamily="34" charset="0"/>
              <a:cs typeface="Arial" panose="020B0604020202020204" pitchFamily="34" charset="0"/>
            </a:rPr>
            <a:t>supervivencia</a:t>
          </a:r>
          <a:r>
            <a:rPr lang="en-US" sz="1400" kern="1200" dirty="0" smtClean="0">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de un </a:t>
          </a:r>
          <a:r>
            <a:rPr lang="en-US" sz="1400" kern="1200" dirty="0" err="1">
              <a:latin typeface="Arial" panose="020B0604020202020204" pitchFamily="34" charset="0"/>
              <a:cs typeface="Arial" panose="020B0604020202020204" pitchFamily="34" charset="0"/>
            </a:rPr>
            <a:t>paciente</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en</a:t>
          </a:r>
          <a:r>
            <a:rPr lang="en-US" sz="1400" kern="1200" dirty="0">
              <a:latin typeface="Arial" panose="020B0604020202020204" pitchFamily="34" charset="0"/>
              <a:cs typeface="Arial" panose="020B0604020202020204" pitchFamily="34" charset="0"/>
            </a:rPr>
            <a:t> el </a:t>
          </a:r>
          <a:r>
            <a:rPr lang="en-US" sz="1400" kern="1200" dirty="0" err="1">
              <a:latin typeface="Arial" panose="020B0604020202020204" pitchFamily="34" charset="0"/>
              <a:cs typeface="Arial" panose="020B0604020202020204" pitchFamily="34" charset="0"/>
            </a:rPr>
            <a:t>grupo</a:t>
          </a:r>
          <a:r>
            <a:rPr lang="en-US" sz="1400" kern="1200" dirty="0">
              <a:latin typeface="Arial" panose="020B0604020202020204" pitchFamily="34" charset="0"/>
              <a:cs typeface="Arial" panose="020B0604020202020204" pitchFamily="34" charset="0"/>
            </a:rPr>
            <a:t> de </a:t>
          </a:r>
          <a:r>
            <a:rPr lang="en-US" sz="1400" kern="1200" dirty="0" err="1">
              <a:latin typeface="Arial" panose="020B0604020202020204" pitchFamily="34" charset="0"/>
              <a:cs typeface="Arial" panose="020B0604020202020204" pitchFamily="34" charset="0"/>
            </a:rPr>
            <a:t>tratamiento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activo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superó</a:t>
          </a:r>
          <a:r>
            <a:rPr lang="en-US" sz="1400" kern="1200" dirty="0">
              <a:latin typeface="Arial" panose="020B0604020202020204" pitchFamily="34" charset="0"/>
              <a:cs typeface="Arial" panose="020B0604020202020204" pitchFamily="34" charset="0"/>
            </a:rPr>
            <a:t> el</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de un </a:t>
          </a:r>
          <a:r>
            <a:rPr lang="en-US" sz="1400" kern="1200" dirty="0" err="1">
              <a:latin typeface="Arial" panose="020B0604020202020204" pitchFamily="34" charset="0"/>
              <a:cs typeface="Arial" panose="020B0604020202020204" pitchFamily="34" charset="0"/>
            </a:rPr>
            <a:t>paciente</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en</a:t>
          </a:r>
          <a:r>
            <a:rPr lang="en-US" sz="1400" kern="1200" dirty="0">
              <a:latin typeface="Arial" panose="020B0604020202020204" pitchFamily="34" charset="0"/>
              <a:cs typeface="Arial" panose="020B0604020202020204" pitchFamily="34" charset="0"/>
            </a:rPr>
            <a:t> el </a:t>
          </a:r>
          <a:r>
            <a:rPr lang="en-US" sz="1400" kern="1200" dirty="0" err="1">
              <a:latin typeface="Arial" panose="020B0604020202020204" pitchFamily="34" charset="0"/>
              <a:cs typeface="Arial" panose="020B0604020202020204" pitchFamily="34" charset="0"/>
            </a:rPr>
            <a:t>grupo</a:t>
          </a:r>
          <a:r>
            <a:rPr lang="en-US" sz="1400" kern="1200" dirty="0">
              <a:latin typeface="Arial" panose="020B0604020202020204" pitchFamily="34" charset="0"/>
              <a:cs typeface="Arial" panose="020B0604020202020204" pitchFamily="34" charset="0"/>
            </a:rPr>
            <a:t> de placebo </a:t>
          </a:r>
        </a:p>
      </dsp:txBody>
      <dsp:txXfrm>
        <a:off x="767020" y="3868260"/>
        <a:ext cx="9215119" cy="1105217"/>
      </dsp:txXfrm>
    </dsp:sp>
    <dsp:sp modelId="{97C75FCB-125B-45A4-ACE2-3B08C6856864}">
      <dsp:nvSpPr>
        <dsp:cNvPr id="0" name=""/>
        <dsp:cNvSpPr/>
      </dsp:nvSpPr>
      <dsp:spPr>
        <a:xfrm>
          <a:off x="76260" y="3730108"/>
          <a:ext cx="1381521" cy="13815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6239C-FBC7-4D2C-B9FB-F252B303D09D}">
      <dsp:nvSpPr>
        <dsp:cNvPr id="0" name=""/>
        <dsp:cNvSpPr/>
      </dsp:nvSpPr>
      <dsp:spPr>
        <a:xfrm>
          <a:off x="-6246495" y="-955886"/>
          <a:ext cx="7437860" cy="7437860"/>
        </a:xfrm>
        <a:prstGeom prst="blockArc">
          <a:avLst>
            <a:gd name="adj1" fmla="val 18900000"/>
            <a:gd name="adj2" fmla="val 2700000"/>
            <a:gd name="adj3" fmla="val 29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5BAD0-3009-43BB-899C-C19D0C6FDC43}">
      <dsp:nvSpPr>
        <dsp:cNvPr id="0" name=""/>
        <dsp:cNvSpPr/>
      </dsp:nvSpPr>
      <dsp:spPr>
        <a:xfrm>
          <a:off x="767020" y="552608"/>
          <a:ext cx="9215119" cy="110521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7266"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La </a:t>
          </a:r>
          <a:r>
            <a:rPr lang="en-US" sz="1800" kern="1200" dirty="0" err="1" smtClean="0">
              <a:latin typeface="Arial" panose="020B0604020202020204" pitchFamily="34" charset="0"/>
              <a:cs typeface="Arial" panose="020B0604020202020204" pitchFamily="34" charset="0"/>
            </a:rPr>
            <a:t>diferencia</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en</a:t>
          </a:r>
          <a:r>
            <a:rPr lang="en-US" sz="1800" kern="1200" dirty="0" smtClean="0">
              <a:latin typeface="Arial" panose="020B0604020202020204" pitchFamily="34" charset="0"/>
              <a:cs typeface="Arial" panose="020B0604020202020204" pitchFamily="34" charset="0"/>
            </a:rPr>
            <a:t> la </a:t>
          </a:r>
          <a:r>
            <a:rPr lang="en-US" sz="1800" kern="1200" dirty="0" err="1" smtClean="0">
              <a:latin typeface="Arial" panose="020B0604020202020204" pitchFamily="34" charset="0"/>
              <a:cs typeface="Arial" panose="020B0604020202020204" pitchFamily="34" charset="0"/>
            </a:rPr>
            <a:t>mediana</a:t>
          </a:r>
          <a:r>
            <a:rPr lang="en-US" sz="1800" kern="1200" dirty="0" smtClean="0">
              <a:latin typeface="Arial" panose="020B0604020202020204" pitchFamily="34" charset="0"/>
              <a:cs typeface="Arial" panose="020B0604020202020204" pitchFamily="34" charset="0"/>
            </a:rPr>
            <a:t> de </a:t>
          </a:r>
          <a:r>
            <a:rPr lang="en-US" sz="1800" kern="1200" dirty="0" err="1" smtClean="0">
              <a:latin typeface="Arial" panose="020B0604020202020204" pitchFamily="34" charset="0"/>
              <a:cs typeface="Arial" panose="020B0604020202020204" pitchFamily="34" charset="0"/>
            </a:rPr>
            <a:t>supervivencia</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libre</a:t>
          </a:r>
          <a:r>
            <a:rPr lang="en-US" sz="1800" kern="1200" dirty="0" smtClean="0">
              <a:latin typeface="Arial" panose="020B0604020202020204" pitchFamily="34" charset="0"/>
              <a:cs typeface="Arial" panose="020B0604020202020204" pitchFamily="34" charset="0"/>
            </a:rPr>
            <a:t> de </a:t>
          </a:r>
          <a:r>
            <a:rPr lang="en-US" sz="1800" kern="1200" dirty="0" err="1" smtClean="0">
              <a:latin typeface="Arial" panose="020B0604020202020204" pitchFamily="34" charset="0"/>
              <a:cs typeface="Arial" panose="020B0604020202020204" pitchFamily="34" charset="0"/>
            </a:rPr>
            <a:t>muerte</a:t>
          </a:r>
          <a:r>
            <a:rPr lang="en-US" sz="1800" kern="1200" dirty="0" smtClean="0">
              <a:latin typeface="Arial" panose="020B0604020202020204" pitchFamily="34" charset="0"/>
              <a:cs typeface="Arial" panose="020B0604020202020204" pitchFamily="34" charset="0"/>
            </a:rPr>
            <a:t> cardiovascular entre </a:t>
          </a:r>
          <a:r>
            <a:rPr lang="en-US" sz="1800" kern="1200" dirty="0" err="1" smtClean="0">
              <a:latin typeface="Arial" panose="020B0604020202020204" pitchFamily="34" charset="0"/>
              <a:cs typeface="Arial" panose="020B0604020202020204" pitchFamily="34" charset="0"/>
            </a:rPr>
            <a:t>los</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grupos</a:t>
          </a:r>
          <a:r>
            <a:rPr lang="en-US" sz="1800" kern="1200" dirty="0" smtClean="0">
              <a:latin typeface="Arial" panose="020B0604020202020204" pitchFamily="34" charset="0"/>
              <a:cs typeface="Arial" panose="020B0604020202020204" pitchFamily="34" charset="0"/>
            </a:rPr>
            <a:t> de </a:t>
          </a:r>
          <a:r>
            <a:rPr lang="en-US" sz="1800" kern="1200" dirty="0" err="1" smtClean="0">
              <a:latin typeface="Arial" panose="020B0604020202020204" pitchFamily="34" charset="0"/>
              <a:cs typeface="Arial" panose="020B0604020202020204" pitchFamily="34" charset="0"/>
            </a:rPr>
            <a:t>tratamiento</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activo</a:t>
          </a:r>
          <a:r>
            <a:rPr lang="en-US" sz="1800" kern="1200" dirty="0" smtClean="0">
              <a:latin typeface="Arial" panose="020B0604020202020204" pitchFamily="34" charset="0"/>
              <a:cs typeface="Arial" panose="020B0604020202020204" pitchFamily="34" charset="0"/>
            </a:rPr>
            <a:t> y placebo  </a:t>
          </a:r>
          <a:r>
            <a:rPr lang="en-US" sz="1800" kern="1200" dirty="0">
              <a:latin typeface="Arial" panose="020B0604020202020204" pitchFamily="34" charset="0"/>
              <a:cs typeface="Arial" panose="020B0604020202020204" pitchFamily="34" charset="0"/>
            </a:rPr>
            <a:t>  </a:t>
          </a:r>
        </a:p>
      </dsp:txBody>
      <dsp:txXfrm>
        <a:off x="767020" y="552608"/>
        <a:ext cx="9215119" cy="1105217"/>
      </dsp:txXfrm>
    </dsp:sp>
    <dsp:sp modelId="{DB01C14A-8AD5-40B0-B6DA-216DBE6E6A8A}">
      <dsp:nvSpPr>
        <dsp:cNvPr id="0" name=""/>
        <dsp:cNvSpPr/>
      </dsp:nvSpPr>
      <dsp:spPr>
        <a:xfrm>
          <a:off x="76260" y="414456"/>
          <a:ext cx="1381521" cy="13815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05BAFB-ED03-4AEB-88A6-D877DE5ACADF}">
      <dsp:nvSpPr>
        <dsp:cNvPr id="0" name=""/>
        <dsp:cNvSpPr/>
      </dsp:nvSpPr>
      <dsp:spPr>
        <a:xfrm>
          <a:off x="1168767" y="2210434"/>
          <a:ext cx="8813372" cy="110521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7266" tIns="40640" rIns="40640" bIns="40640" numCol="1" spcCol="1270" anchor="ctr" anchorCtr="0">
          <a:noAutofit/>
        </a:bodyPr>
        <a:lstStyle/>
        <a:p>
          <a:pPr lvl="0" algn="l" defTabSz="711200" rtl="0">
            <a:lnSpc>
              <a:spcPct val="90000"/>
            </a:lnSpc>
            <a:spcBef>
              <a:spcPct val="0"/>
            </a:spcBef>
            <a:spcAft>
              <a:spcPct val="35000"/>
            </a:spcAft>
          </a:pPr>
          <a:r>
            <a:rPr lang="es-VE" sz="1600" kern="1200" dirty="0" smtClean="0">
              <a:latin typeface="Arial" panose="020B0604020202020204" pitchFamily="34" charset="0"/>
              <a:cs typeface="Arial" panose="020B0604020202020204" pitchFamily="34" charset="0"/>
            </a:rPr>
            <a:t>Menos de la mitad de los participantes (29,5% en el grupo de terapia activa) no habían sufrido muerte cardiovascular al final del seguimiento para permitir la estimación de la supervivencia media, se analizó el percentil 70 de supervivencia.</a:t>
          </a:r>
          <a:endParaRPr lang="en-US" sz="1600" kern="1200" dirty="0">
            <a:latin typeface="Arial" panose="020B0604020202020204" pitchFamily="34" charset="0"/>
            <a:cs typeface="Arial" panose="020B0604020202020204" pitchFamily="34" charset="0"/>
          </a:endParaRPr>
        </a:p>
      </dsp:txBody>
      <dsp:txXfrm>
        <a:off x="1168767" y="2210434"/>
        <a:ext cx="8813372" cy="1105217"/>
      </dsp:txXfrm>
    </dsp:sp>
    <dsp:sp modelId="{2BF91BCD-5984-4FCE-9F74-D811E1ECBCA6}">
      <dsp:nvSpPr>
        <dsp:cNvPr id="0" name=""/>
        <dsp:cNvSpPr/>
      </dsp:nvSpPr>
      <dsp:spPr>
        <a:xfrm>
          <a:off x="478006" y="2072282"/>
          <a:ext cx="1381521" cy="13815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FC580D6-0EF5-4472-9F08-7C14C86F7DDA}">
      <dsp:nvSpPr>
        <dsp:cNvPr id="0" name=""/>
        <dsp:cNvSpPr/>
      </dsp:nvSpPr>
      <dsp:spPr>
        <a:xfrm>
          <a:off x="767020" y="3868260"/>
          <a:ext cx="9215119" cy="110521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7266" tIns="45720" rIns="45720" bIns="45720" numCol="1" spcCol="1270" anchor="ctr" anchorCtr="0">
          <a:noAutofit/>
        </a:bodyPr>
        <a:lstStyle/>
        <a:p>
          <a:pPr lvl="0" algn="l" defTabSz="800100" rtl="0">
            <a:lnSpc>
              <a:spcPct val="90000"/>
            </a:lnSpc>
            <a:spcBef>
              <a:spcPct val="0"/>
            </a:spcBef>
            <a:spcAft>
              <a:spcPct val="35000"/>
            </a:spcAft>
          </a:pPr>
          <a:r>
            <a:rPr lang="es-VE" sz="1800" kern="1200" dirty="0" smtClean="0">
              <a:latin typeface="Arial" panose="020B0604020202020204" pitchFamily="34" charset="0"/>
              <a:cs typeface="Arial" panose="020B0604020202020204" pitchFamily="34" charset="0"/>
            </a:rPr>
            <a:t>El poder del estudio para la muerte cardiovascular en α = .05 fue de 77.2%.</a:t>
          </a:r>
          <a:endParaRPr lang="en-US" sz="1800" kern="1200" dirty="0">
            <a:latin typeface="Arial" panose="020B0604020202020204" pitchFamily="34" charset="0"/>
            <a:cs typeface="Arial" panose="020B0604020202020204" pitchFamily="34" charset="0"/>
          </a:endParaRPr>
        </a:p>
      </dsp:txBody>
      <dsp:txXfrm>
        <a:off x="767020" y="3868260"/>
        <a:ext cx="9215119" cy="1105217"/>
      </dsp:txXfrm>
    </dsp:sp>
    <dsp:sp modelId="{97C75FCB-125B-45A4-ACE2-3B08C6856864}">
      <dsp:nvSpPr>
        <dsp:cNvPr id="0" name=""/>
        <dsp:cNvSpPr/>
      </dsp:nvSpPr>
      <dsp:spPr>
        <a:xfrm>
          <a:off x="76260" y="3730108"/>
          <a:ext cx="1381521" cy="138152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EBC62-EF19-408F-9CCC-1C115C3FC03F}" type="datetimeFigureOut">
              <a:rPr lang="es-VE" smtClean="0"/>
              <a:t>18-06-2019</a:t>
            </a:fld>
            <a:endParaRPr lang="es-V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CF4A5-30EE-47A1-8D1F-E09D0BACD21F}" type="slidenum">
              <a:rPr lang="es-VE" smtClean="0"/>
              <a:t>‹Nº›</a:t>
            </a:fld>
            <a:endParaRPr lang="es-VE"/>
          </a:p>
        </p:txBody>
      </p:sp>
    </p:spTree>
    <p:extLst>
      <p:ext uri="{BB962C8B-B14F-4D97-AF65-F5344CB8AC3E}">
        <p14:creationId xmlns:p14="http://schemas.microsoft.com/office/powerpoint/2010/main" val="347834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6</a:t>
            </a:fld>
            <a:endParaRPr lang="es-VE"/>
          </a:p>
        </p:txBody>
      </p:sp>
    </p:spTree>
    <p:extLst>
      <p:ext uri="{BB962C8B-B14F-4D97-AF65-F5344CB8AC3E}">
        <p14:creationId xmlns:p14="http://schemas.microsoft.com/office/powerpoint/2010/main" val="353835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En </a:t>
            </a:r>
            <a:r>
              <a:rPr lang="es-VE" dirty="0" err="1" smtClean="0"/>
              <a:t>ek</a:t>
            </a:r>
            <a:r>
              <a:rPr lang="es-VE" dirty="0" smtClean="0"/>
              <a:t> grupo tratado se</a:t>
            </a:r>
            <a:r>
              <a:rPr lang="es-VE" baseline="0" dirty="0" smtClean="0"/>
              <a:t> produjo una </a:t>
            </a:r>
            <a:r>
              <a:rPr lang="es-VE" baseline="0" dirty="0" err="1" smtClean="0"/>
              <a:t>reduccion</a:t>
            </a:r>
            <a:r>
              <a:rPr lang="es-VE" baseline="0" dirty="0" smtClean="0"/>
              <a:t> de riesgo para mortalidad CV de 11% en </a:t>
            </a:r>
            <a:r>
              <a:rPr lang="es-VE" baseline="0" dirty="0" err="1" smtClean="0"/>
              <a:t>comparacion</a:t>
            </a:r>
            <a:r>
              <a:rPr lang="es-VE" baseline="0" dirty="0" smtClean="0"/>
              <a:t> con el grupo placebo en </a:t>
            </a:r>
            <a:r>
              <a:rPr lang="es-VE" baseline="0" dirty="0" err="1" smtClean="0"/>
              <a:t>cualquiier</a:t>
            </a:r>
            <a:r>
              <a:rPr lang="es-VE" baseline="0" dirty="0" smtClean="0"/>
              <a:t> momento del estudio.</a:t>
            </a:r>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19</a:t>
            </a:fld>
            <a:endParaRPr lang="es-VE"/>
          </a:p>
        </p:txBody>
      </p:sp>
    </p:spTree>
    <p:extLst>
      <p:ext uri="{BB962C8B-B14F-4D97-AF65-F5344CB8AC3E}">
        <p14:creationId xmlns:p14="http://schemas.microsoft.com/office/powerpoint/2010/main" val="251488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VE" sz="1200" b="0" i="0" u="none" strike="noStrike" kern="1200" baseline="0" dirty="0" smtClean="0">
                <a:solidFill>
                  <a:schemeClr val="tx1"/>
                </a:solidFill>
                <a:latin typeface="+mn-lt"/>
                <a:ea typeface="+mn-ea"/>
                <a:cs typeface="+mn-cs"/>
              </a:rPr>
              <a:t>La elegibilidad de los participantes que recibieron terapia antihipertensiva se determinó en las visitas de evaluación de medicamentos durante un período de 2 a 8 semanas. La media de 2 mediciones de la PA en cada una de las 2 visitas iniciales se utilizó como la PA</a:t>
            </a:r>
          </a:p>
          <a:p>
            <a:r>
              <a:rPr lang="es-VE" sz="1200" b="0" i="0" u="none" strike="noStrike" kern="1200" baseline="0" dirty="0" smtClean="0">
                <a:solidFill>
                  <a:schemeClr val="tx1"/>
                </a:solidFill>
                <a:latin typeface="+mn-lt"/>
                <a:ea typeface="+mn-ea"/>
                <a:cs typeface="+mn-cs"/>
              </a:rPr>
              <a:t>basal.</a:t>
            </a:r>
            <a:r>
              <a:rPr lang="es-VE" sz="1200" b="0" i="0" u="none" strike="noStrike" kern="1200" baseline="0" dirty="0">
                <a:solidFill>
                  <a:schemeClr val="tx1"/>
                </a:solidFill>
                <a:latin typeface="+mn-lt"/>
                <a:ea typeface="+mn-ea"/>
                <a:cs typeface="+mn-cs"/>
              </a:rPr>
              <a:t> </a:t>
            </a:r>
            <a:r>
              <a:rPr lang="es-VE" sz="1200" b="0" i="0" u="none" strike="noStrike" kern="1200" baseline="0" dirty="0" smtClean="0">
                <a:solidFill>
                  <a:schemeClr val="tx1"/>
                </a:solidFill>
                <a:latin typeface="+mn-lt"/>
                <a:ea typeface="+mn-ea"/>
                <a:cs typeface="+mn-cs"/>
              </a:rPr>
              <a:t>La medicación inicial fue </a:t>
            </a:r>
            <a:r>
              <a:rPr lang="es-VE" sz="1200" b="0" i="0" u="none" strike="noStrike" kern="1200" baseline="0" dirty="0" err="1" smtClean="0">
                <a:solidFill>
                  <a:schemeClr val="tx1"/>
                </a:solidFill>
                <a:latin typeface="+mn-lt"/>
                <a:ea typeface="+mn-ea"/>
                <a:cs typeface="+mn-cs"/>
              </a:rPr>
              <a:t>clortalidona</a:t>
            </a:r>
            <a:r>
              <a:rPr lang="es-VE" sz="1200" b="0" i="0" u="none" strike="noStrike" kern="1200" baseline="0" dirty="0" smtClean="0">
                <a:solidFill>
                  <a:schemeClr val="tx1"/>
                </a:solidFill>
                <a:latin typeface="+mn-lt"/>
                <a:ea typeface="+mn-ea"/>
                <a:cs typeface="+mn-cs"/>
              </a:rPr>
              <a:t> (12.5 mg / d) o placebo correspondiente. Esta dosis de medicamento se duplicó si no se logró la meta de PAS en las visitas de seguimiento. Si no se alcanzó el objetivo con 25 mg / día de </a:t>
            </a:r>
            <a:r>
              <a:rPr lang="es-VE" sz="1200" b="0" i="0" u="none" strike="noStrike" kern="1200" baseline="0" dirty="0" err="1" smtClean="0">
                <a:solidFill>
                  <a:schemeClr val="tx1"/>
                </a:solidFill>
                <a:latin typeface="+mn-lt"/>
                <a:ea typeface="+mn-ea"/>
                <a:cs typeface="+mn-cs"/>
              </a:rPr>
              <a:t>clortalidona</a:t>
            </a:r>
            <a:r>
              <a:rPr lang="es-VE" sz="1200" b="0" i="0" u="none" strike="noStrike" kern="1200" baseline="0" dirty="0" smtClean="0">
                <a:solidFill>
                  <a:schemeClr val="tx1"/>
                </a:solidFill>
                <a:latin typeface="+mn-lt"/>
                <a:ea typeface="+mn-ea"/>
                <a:cs typeface="+mn-cs"/>
              </a:rPr>
              <a:t>, se administraron 25 mg / día de </a:t>
            </a:r>
            <a:r>
              <a:rPr lang="es-VE" sz="1200" b="0" i="0" u="none" strike="noStrike" kern="1200" baseline="0" dirty="0" err="1" smtClean="0">
                <a:solidFill>
                  <a:schemeClr val="tx1"/>
                </a:solidFill>
                <a:latin typeface="+mn-lt"/>
                <a:ea typeface="+mn-ea"/>
                <a:cs typeface="+mn-cs"/>
              </a:rPr>
              <a:t>atenolol</a:t>
            </a:r>
            <a:r>
              <a:rPr lang="es-VE" sz="1200" b="0" i="0" u="none" strike="noStrike" kern="1200" baseline="0" dirty="0" smtClean="0">
                <a:solidFill>
                  <a:schemeClr val="tx1"/>
                </a:solidFill>
                <a:latin typeface="+mn-lt"/>
                <a:ea typeface="+mn-ea"/>
                <a:cs typeface="+mn-cs"/>
              </a:rPr>
              <a:t> (o 0.05 mg / día de </a:t>
            </a:r>
            <a:r>
              <a:rPr lang="es-VE" sz="1200" b="0" i="0" u="none" strike="noStrike" kern="1200" baseline="0" dirty="0" err="1" smtClean="0">
                <a:solidFill>
                  <a:schemeClr val="tx1"/>
                </a:solidFill>
                <a:latin typeface="+mn-lt"/>
                <a:ea typeface="+mn-ea"/>
                <a:cs typeface="+mn-cs"/>
              </a:rPr>
              <a:t>reserpina</a:t>
            </a:r>
            <a:r>
              <a:rPr lang="es-VE" sz="1200" b="0" i="0" u="none" strike="noStrike" kern="1200" baseline="0" dirty="0" smtClean="0">
                <a:solidFill>
                  <a:schemeClr val="tx1"/>
                </a:solidFill>
                <a:latin typeface="+mn-lt"/>
                <a:ea typeface="+mn-ea"/>
                <a:cs typeface="+mn-cs"/>
              </a:rPr>
              <a:t> si estaba contraindicado) o un placebo equivalente y, si no tuvo éxito, se duplicó el medicamento de la etapa 2.</a:t>
            </a:r>
            <a:endParaRPr lang="es-VE" dirty="0" smtClean="0"/>
          </a:p>
        </p:txBody>
      </p:sp>
    </p:spTree>
    <p:extLst>
      <p:ext uri="{BB962C8B-B14F-4D97-AF65-F5344CB8AC3E}">
        <p14:creationId xmlns:p14="http://schemas.microsoft.com/office/powerpoint/2010/main" val="95885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u="none" strike="noStrike" kern="1200" baseline="0" dirty="0" smtClean="0">
                <a:solidFill>
                  <a:schemeClr val="tx1"/>
                </a:solidFill>
                <a:latin typeface="+mn-lt"/>
                <a:ea typeface="+mn-ea"/>
                <a:cs typeface="+mn-cs"/>
              </a:rPr>
              <a:t>El reclutamiento se realizó entre el 1 de marzo de 1985 y el 15 de enero de 1988. </a:t>
            </a:r>
            <a:r>
              <a:rPr lang="es-VE" dirty="0" smtClean="0"/>
              <a:t>Sin embargo, a pesar</a:t>
            </a:r>
            <a:r>
              <a:rPr lang="es-VE" baseline="0" dirty="0" smtClean="0"/>
              <a:t> de que se </a:t>
            </a:r>
            <a:r>
              <a:rPr lang="es-VE" baseline="0" dirty="0" err="1" smtClean="0"/>
              <a:t>sugirio</a:t>
            </a:r>
            <a:r>
              <a:rPr lang="es-VE" baseline="0" dirty="0" smtClean="0"/>
              <a:t> de que continuaran con el tratamiento, al final del estudio no se </a:t>
            </a:r>
            <a:r>
              <a:rPr lang="es-VE" baseline="0" dirty="0" err="1" smtClean="0"/>
              <a:t>se</a:t>
            </a:r>
            <a:r>
              <a:rPr lang="es-VE" baseline="0" dirty="0" smtClean="0"/>
              <a:t> especifico si el </a:t>
            </a:r>
            <a:r>
              <a:rPr lang="es-VE" baseline="0" dirty="0" err="1" smtClean="0"/>
              <a:t>tto</a:t>
            </a:r>
            <a:r>
              <a:rPr lang="es-VE" baseline="0" dirty="0" smtClean="0"/>
              <a:t> que </a:t>
            </a:r>
            <a:r>
              <a:rPr lang="es-VE" baseline="0" dirty="0" err="1" smtClean="0"/>
              <a:t>recibian</a:t>
            </a:r>
            <a:r>
              <a:rPr lang="es-VE" baseline="0" dirty="0" smtClean="0"/>
              <a:t> se mantuvo durante todo el seguimiento</a:t>
            </a:r>
          </a:p>
          <a:p>
            <a:r>
              <a:rPr lang="es-VE" baseline="0" dirty="0" err="1" smtClean="0"/>
              <a:t>Codigos</a:t>
            </a:r>
            <a:r>
              <a:rPr lang="es-VE" baseline="0" dirty="0" smtClean="0"/>
              <a:t> </a:t>
            </a:r>
            <a:r>
              <a:rPr lang="es-VE" sz="1200" b="0" i="0" u="none" strike="noStrike" kern="1200" baseline="0" dirty="0" smtClean="0">
                <a:solidFill>
                  <a:schemeClr val="tx1"/>
                </a:solidFill>
                <a:latin typeface="+mn-lt"/>
                <a:ea typeface="+mn-ea"/>
                <a:cs typeface="+mn-cs"/>
              </a:rPr>
              <a:t>290 a 459 o 100 a I99. Las variables coincidentes utilizadas en el algoritmo</a:t>
            </a:r>
          </a:p>
          <a:p>
            <a:r>
              <a:rPr lang="es-VE" sz="1200" b="0" i="0" u="none" strike="noStrike" kern="1200" baseline="0" dirty="0" smtClean="0">
                <a:solidFill>
                  <a:schemeClr val="tx1"/>
                </a:solidFill>
                <a:latin typeface="+mn-lt"/>
                <a:ea typeface="+mn-ea"/>
                <a:cs typeface="+mn-cs"/>
              </a:rPr>
              <a:t>probabilístico incluyeron la fecha de nacimiento y un acróstico de las letras iniciales del apellido, el nombre y la inicial del segundo nombre.</a:t>
            </a:r>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10</a:t>
            </a:fld>
            <a:endParaRPr lang="es-VE"/>
          </a:p>
        </p:txBody>
      </p:sp>
    </p:spTree>
    <p:extLst>
      <p:ext uri="{BB962C8B-B14F-4D97-AF65-F5344CB8AC3E}">
        <p14:creationId xmlns:p14="http://schemas.microsoft.com/office/powerpoint/2010/main" val="65314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u="none" strike="noStrike" kern="1200" baseline="0" dirty="0" smtClean="0">
                <a:solidFill>
                  <a:schemeClr val="tx1"/>
                </a:solidFill>
                <a:latin typeface="+mn-lt"/>
                <a:ea typeface="+mn-ea"/>
                <a:cs typeface="+mn-cs"/>
              </a:rPr>
              <a:t>El percentil 70 fue el más cercano al percentil estimable mediano, porque al final del seguimiento, el 70,5% de los participantes no había sufrido muerte </a:t>
            </a:r>
            <a:r>
              <a:rPr lang="es-VE" sz="1200" b="0" i="0" u="none" strike="noStrike" kern="1200" baseline="0" dirty="0" err="1" smtClean="0">
                <a:solidFill>
                  <a:schemeClr val="tx1"/>
                </a:solidFill>
                <a:latin typeface="+mn-lt"/>
                <a:ea typeface="+mn-ea"/>
                <a:cs typeface="+mn-cs"/>
              </a:rPr>
              <a:t>cardiovascular.</a:t>
            </a:r>
            <a:r>
              <a:rPr lang="es-VE" sz="1200" b="0" i="1" u="none" strike="noStrike" kern="1200" baseline="0" dirty="0" err="1" smtClean="0">
                <a:solidFill>
                  <a:schemeClr val="tx1"/>
                </a:solidFill>
                <a:latin typeface="+mn-lt"/>
                <a:ea typeface="+mn-ea"/>
                <a:cs typeface="+mn-cs"/>
              </a:rPr>
              <a:t>P</a:t>
            </a:r>
            <a:r>
              <a:rPr lang="es-VE" sz="1200" b="0" i="1" u="none" strike="noStrike" kern="1200" baseline="0" dirty="0" smtClean="0">
                <a:solidFill>
                  <a:schemeClr val="tx1"/>
                </a:solidFill>
                <a:latin typeface="+mn-lt"/>
                <a:ea typeface="+mn-ea"/>
                <a:cs typeface="+mn-cs"/>
              </a:rPr>
              <a:t> </a:t>
            </a:r>
            <a:r>
              <a:rPr lang="es-VE" sz="1200" b="0" i="0" u="none" strike="noStrike" kern="1200" baseline="0" dirty="0" smtClean="0">
                <a:solidFill>
                  <a:schemeClr val="tx1"/>
                </a:solidFill>
                <a:latin typeface="+mn-lt"/>
                <a:ea typeface="+mn-ea"/>
                <a:cs typeface="+mn-cs"/>
              </a:rPr>
              <a:t>&lt;0,05. </a:t>
            </a:r>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12</a:t>
            </a:fld>
            <a:endParaRPr lang="es-VE"/>
          </a:p>
        </p:txBody>
      </p:sp>
    </p:spTree>
    <p:extLst>
      <p:ext uri="{BB962C8B-B14F-4D97-AF65-F5344CB8AC3E}">
        <p14:creationId xmlns:p14="http://schemas.microsoft.com/office/powerpoint/2010/main" val="79763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u="none" strike="noStrike" kern="1200" baseline="0" dirty="0" smtClean="0">
                <a:solidFill>
                  <a:schemeClr val="tx1"/>
                </a:solidFill>
                <a:latin typeface="+mn-lt"/>
                <a:ea typeface="+mn-ea"/>
                <a:cs typeface="+mn-cs"/>
              </a:rPr>
              <a:t>De los 4736 participantes inscritos en el ensayo SHEP, 2365 (49.9%) fueron asignados al azar a terapia de tratamiento activo y 2371 (50.1%) fueron asignados al azar a placebo. 14La mayoría de los pacientes asignados al azar (n = 3161 [66,7%]) no habían recibido tratamiento para la hipertensión antes de la selección. Las características de línea de base seleccionadas por grupo de asignación al azar se muestran en la Tabla(modificada de los resultados finales del ensayo SHEP 14). La edad media (DE) de los participantes fue de 71,6 (6,7) años, el 56,8% eran mujeres y el 13,9% eran de raza negra.</a:t>
            </a:r>
          </a:p>
          <a:p>
            <a:r>
              <a:rPr lang="es-VE" sz="1200" b="0" i="0" u="none" strike="noStrike" kern="1200" baseline="0" dirty="0" smtClean="0">
                <a:solidFill>
                  <a:schemeClr val="tx1"/>
                </a:solidFill>
                <a:latin typeface="+mn-lt"/>
                <a:ea typeface="+mn-ea"/>
                <a:cs typeface="+mn-cs"/>
              </a:rPr>
              <a:t>El objetivo de la PA fue alcanzado entre el 65% y el 72% en el grupo de tratamiento activo, mientras que entre el 32% y el 40% en el grupo de placebo. La media de la PAS fue menor en todo el ensayo para el grupo de tratamiento activo en 11 a 14 mm Hg y la media de DBP fue inferior en 3 a 4 mm Hg. La PA media a 5 años fue de 143/68 mm</a:t>
            </a:r>
          </a:p>
          <a:p>
            <a:r>
              <a:rPr lang="es-VE" sz="1200" b="0" i="0" u="none" strike="noStrike" kern="1200" baseline="0" dirty="0" smtClean="0">
                <a:solidFill>
                  <a:schemeClr val="tx1"/>
                </a:solidFill>
                <a:latin typeface="+mn-lt"/>
                <a:ea typeface="+mn-ea"/>
                <a:cs typeface="+mn-cs"/>
              </a:rPr>
              <a:t>Hg en el grupo de tratamiento activo frente a 155/72 mm Hg en el grupo de placebo.</a:t>
            </a:r>
          </a:p>
          <a:p>
            <a:r>
              <a:rPr lang="es-VE" sz="1200" b="0" i="0" u="none" strike="noStrike" kern="1200" baseline="0" dirty="0" smtClean="0">
                <a:solidFill>
                  <a:schemeClr val="tx1"/>
                </a:solidFill>
                <a:latin typeface="+mn-lt"/>
                <a:ea typeface="+mn-ea"/>
                <a:cs typeface="+mn-cs"/>
              </a:rPr>
              <a:t>Una disminución significativa en las tasas del punto final primario del accidente cerebrovascular fatal o no fatal (67 en el grupo de tratamiento activo versus 96 en el grupo de placebo; riesgo relativo [RR], 0,64; IC del 95%, 0,50-0,82), infarto de miocardio ( Se observaron 50 vs 74, respectivamente; RR, 0,67; IC 95%, 0,47- 0,96), e insuficiencia cardíaca (55 vs 105, respectivamente; RR, 0,51; IC 95%, 0,37-0,71). Los efectos de la</a:t>
            </a:r>
          </a:p>
          <a:p>
            <a:r>
              <a:rPr lang="es-VE" sz="1200" b="0" i="0" u="none" strike="noStrike" kern="1200" baseline="0" dirty="0" smtClean="0">
                <a:solidFill>
                  <a:schemeClr val="tx1"/>
                </a:solidFill>
                <a:latin typeface="+mn-lt"/>
                <a:ea typeface="+mn-ea"/>
                <a:cs typeface="+mn-cs"/>
              </a:rPr>
              <a:t>muerte cardiovascular (OR, 0,80; IC del 95%, 0,60-1,05) y la mortalidad por todas las causas (OR, 0,87; IC del 95%, 0,73-1,05) no fueron estadísticamente significativos.</a:t>
            </a:r>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14</a:t>
            </a:fld>
            <a:endParaRPr lang="es-VE"/>
          </a:p>
        </p:txBody>
      </p:sp>
    </p:spTree>
    <p:extLst>
      <p:ext uri="{BB962C8B-B14F-4D97-AF65-F5344CB8AC3E}">
        <p14:creationId xmlns:p14="http://schemas.microsoft.com/office/powerpoint/2010/main" val="164287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u="none" strike="noStrike" kern="1200" baseline="0" dirty="0" smtClean="0">
                <a:solidFill>
                  <a:schemeClr val="tx1"/>
                </a:solidFill>
                <a:latin typeface="+mn-lt"/>
                <a:ea typeface="+mn-ea"/>
                <a:cs typeface="+mn-cs"/>
              </a:rPr>
              <a:t>Figura 1 nos muestra la supervivencia libre de muerte cardiovascular en la cual fue censurada la muerte NCV de los participantes del SHEP por grupo de </a:t>
            </a:r>
            <a:r>
              <a:rPr lang="es-VE" sz="1200" b="0" i="0" u="none" strike="noStrike" kern="1200" baseline="0" dirty="0" err="1" smtClean="0">
                <a:solidFill>
                  <a:schemeClr val="tx1"/>
                </a:solidFill>
                <a:latin typeface="+mn-lt"/>
                <a:ea typeface="+mn-ea"/>
                <a:cs typeface="+mn-cs"/>
              </a:rPr>
              <a:t>aletorizacion</a:t>
            </a:r>
            <a:r>
              <a:rPr lang="es-VE" sz="1200" b="0" i="0" u="none" strike="noStrike" kern="1200" baseline="0" dirty="0" smtClean="0">
                <a:solidFill>
                  <a:schemeClr val="tx1"/>
                </a:solidFill>
                <a:latin typeface="+mn-lt"/>
                <a:ea typeface="+mn-ea"/>
                <a:cs typeface="+mn-cs"/>
              </a:rPr>
              <a:t> a 22 años de seguimiento, vemos una grafica que en el eje de las X tiene el seguimiento en </a:t>
            </a:r>
            <a:r>
              <a:rPr lang="es-VE" sz="1200" b="0" i="0" u="none" strike="noStrike" kern="1200" baseline="0" dirty="0" err="1" smtClean="0">
                <a:solidFill>
                  <a:schemeClr val="tx1"/>
                </a:solidFill>
                <a:latin typeface="+mn-lt"/>
                <a:ea typeface="+mn-ea"/>
                <a:cs typeface="+mn-cs"/>
              </a:rPr>
              <a:t>dias</a:t>
            </a:r>
            <a:r>
              <a:rPr lang="es-VE" sz="1200" b="0" i="0" u="none" strike="noStrike" kern="1200" baseline="0" dirty="0" smtClean="0">
                <a:solidFill>
                  <a:schemeClr val="tx1"/>
                </a:solidFill>
                <a:latin typeface="+mn-lt"/>
                <a:ea typeface="+mn-ea"/>
                <a:cs typeface="+mn-cs"/>
              </a:rPr>
              <a:t> y el eje de las Y la probabilidad de supervivencia. Al principio vemos una probabilidad 1 que seria el 100% de supervivencia por muerte CV, en </a:t>
            </a:r>
            <a:r>
              <a:rPr lang="es-VE" sz="1200" b="0" i="0" u="none" strike="noStrike" kern="1200" baseline="0" dirty="0" err="1" smtClean="0">
                <a:solidFill>
                  <a:schemeClr val="tx1"/>
                </a:solidFill>
                <a:latin typeface="+mn-lt"/>
                <a:ea typeface="+mn-ea"/>
                <a:cs typeface="+mn-cs"/>
              </a:rPr>
              <a:t>linea</a:t>
            </a:r>
            <a:r>
              <a:rPr lang="es-VE" sz="1200" b="0" i="0" u="none" strike="noStrike" kern="1200" baseline="0" dirty="0" smtClean="0">
                <a:solidFill>
                  <a:schemeClr val="tx1"/>
                </a:solidFill>
                <a:latin typeface="+mn-lt"/>
                <a:ea typeface="+mn-ea"/>
                <a:cs typeface="+mn-cs"/>
              </a:rPr>
              <a:t> gruesa vemos el grupo con </a:t>
            </a:r>
            <a:r>
              <a:rPr lang="es-VE" sz="1200" b="0" i="0" u="none" strike="noStrike" kern="1200" baseline="0" dirty="0" err="1" smtClean="0">
                <a:solidFill>
                  <a:schemeClr val="tx1"/>
                </a:solidFill>
                <a:latin typeface="+mn-lt"/>
                <a:ea typeface="+mn-ea"/>
                <a:cs typeface="+mn-cs"/>
              </a:rPr>
              <a:t>tto</a:t>
            </a:r>
            <a:r>
              <a:rPr lang="es-VE" sz="1200" b="0" i="0" u="none" strike="noStrike" kern="1200" baseline="0" dirty="0" smtClean="0">
                <a:solidFill>
                  <a:schemeClr val="tx1"/>
                </a:solidFill>
                <a:latin typeface="+mn-lt"/>
                <a:ea typeface="+mn-ea"/>
                <a:cs typeface="+mn-cs"/>
              </a:rPr>
              <a:t> activo y en </a:t>
            </a:r>
            <a:r>
              <a:rPr lang="es-VE" sz="1200" b="0" i="0" u="none" strike="noStrike" kern="1200" baseline="0" dirty="0" err="1" smtClean="0">
                <a:solidFill>
                  <a:schemeClr val="tx1"/>
                </a:solidFill>
                <a:latin typeface="+mn-lt"/>
                <a:ea typeface="+mn-ea"/>
                <a:cs typeface="+mn-cs"/>
              </a:rPr>
              <a:t>linea</a:t>
            </a:r>
            <a:r>
              <a:rPr lang="es-VE" sz="1200" b="0" i="0" u="none" strike="noStrike" kern="1200" baseline="0" dirty="0" smtClean="0">
                <a:solidFill>
                  <a:schemeClr val="tx1"/>
                </a:solidFill>
                <a:latin typeface="+mn-lt"/>
                <a:ea typeface="+mn-ea"/>
                <a:cs typeface="+mn-cs"/>
              </a:rPr>
              <a:t> mas fina el grupo control, al inicio vemos que las 2 </a:t>
            </a:r>
            <a:r>
              <a:rPr lang="es-VE" sz="1200" b="0" i="0" u="none" strike="noStrike" kern="1200" baseline="0" dirty="0" err="1" smtClean="0">
                <a:solidFill>
                  <a:schemeClr val="tx1"/>
                </a:solidFill>
                <a:latin typeface="+mn-lt"/>
                <a:ea typeface="+mn-ea"/>
                <a:cs typeface="+mn-cs"/>
              </a:rPr>
              <a:t>lineas</a:t>
            </a:r>
            <a:r>
              <a:rPr lang="es-VE" sz="1200" b="0" i="0" u="none" strike="noStrike" kern="1200" baseline="0" dirty="0" smtClean="0">
                <a:solidFill>
                  <a:schemeClr val="tx1"/>
                </a:solidFill>
                <a:latin typeface="+mn-lt"/>
                <a:ea typeface="+mn-ea"/>
                <a:cs typeface="+mn-cs"/>
              </a:rPr>
              <a:t> se entrecruzan , sin embargo acorde pasan los </a:t>
            </a:r>
            <a:r>
              <a:rPr lang="es-VE" sz="1200" b="0" i="0" u="none" strike="noStrike" kern="1200" baseline="0" dirty="0" err="1" smtClean="0">
                <a:solidFill>
                  <a:schemeClr val="tx1"/>
                </a:solidFill>
                <a:latin typeface="+mn-lt"/>
                <a:ea typeface="+mn-ea"/>
                <a:cs typeface="+mn-cs"/>
              </a:rPr>
              <a:t>dias</a:t>
            </a:r>
            <a:r>
              <a:rPr lang="es-VE" sz="1200" b="0" i="0" u="none" strike="noStrike" kern="1200" baseline="0" dirty="0" smtClean="0">
                <a:solidFill>
                  <a:schemeClr val="tx1"/>
                </a:solidFill>
                <a:latin typeface="+mn-lt"/>
                <a:ea typeface="+mn-ea"/>
                <a:cs typeface="+mn-cs"/>
              </a:rPr>
              <a:t> las </a:t>
            </a:r>
            <a:r>
              <a:rPr lang="es-VE" sz="1200" b="0" i="0" u="none" strike="noStrike" kern="1200" baseline="0" dirty="0" err="1" smtClean="0">
                <a:solidFill>
                  <a:schemeClr val="tx1"/>
                </a:solidFill>
                <a:latin typeface="+mn-lt"/>
                <a:ea typeface="+mn-ea"/>
                <a:cs typeface="+mn-cs"/>
              </a:rPr>
              <a:t>lineas</a:t>
            </a:r>
            <a:r>
              <a:rPr lang="es-VE" sz="1200" b="0" i="0" u="none" strike="noStrike" kern="1200" baseline="0" dirty="0" smtClean="0">
                <a:solidFill>
                  <a:schemeClr val="tx1"/>
                </a:solidFill>
                <a:latin typeface="+mn-lt"/>
                <a:ea typeface="+mn-ea"/>
                <a:cs typeface="+mn-cs"/>
              </a:rPr>
              <a:t> se van separando y se hace visualmente menor la probabilidad en el grupo control con respecto al grupo </a:t>
            </a:r>
            <a:r>
              <a:rPr lang="es-VE" sz="1200" b="0" i="0" u="none" strike="noStrike" kern="1200" baseline="0" dirty="0" err="1" smtClean="0">
                <a:solidFill>
                  <a:schemeClr val="tx1"/>
                </a:solidFill>
                <a:latin typeface="+mn-lt"/>
                <a:ea typeface="+mn-ea"/>
                <a:cs typeface="+mn-cs"/>
              </a:rPr>
              <a:t>tto</a:t>
            </a:r>
            <a:r>
              <a:rPr lang="es-VE" sz="1200" b="0" i="0" u="none" strike="noStrike" kern="1200" baseline="0" dirty="0" smtClean="0">
                <a:solidFill>
                  <a:schemeClr val="tx1"/>
                </a:solidFill>
                <a:latin typeface="+mn-lt"/>
                <a:ea typeface="+mn-ea"/>
                <a:cs typeface="+mn-cs"/>
              </a:rPr>
              <a:t>. La expectativa de vida fue mayor en el grupo de </a:t>
            </a:r>
            <a:r>
              <a:rPr lang="es-VE" sz="1200" b="0" i="0" u="none" strike="noStrike" kern="1200" baseline="0" dirty="0" err="1" smtClean="0">
                <a:solidFill>
                  <a:schemeClr val="tx1"/>
                </a:solidFill>
                <a:latin typeface="+mn-lt"/>
                <a:ea typeface="+mn-ea"/>
                <a:cs typeface="+mn-cs"/>
              </a:rPr>
              <a:t>tto</a:t>
            </a:r>
            <a:r>
              <a:rPr lang="es-VE" sz="1200" b="0" i="0" u="none" strike="noStrike" kern="1200" baseline="0" dirty="0" smtClean="0">
                <a:solidFill>
                  <a:schemeClr val="tx1"/>
                </a:solidFill>
                <a:latin typeface="+mn-lt"/>
                <a:ea typeface="+mn-ea"/>
                <a:cs typeface="+mn-cs"/>
              </a:rPr>
              <a:t> 516 </a:t>
            </a:r>
            <a:r>
              <a:rPr lang="es-VE" sz="1200" b="0" i="0" u="none" strike="noStrike" kern="1200" baseline="0" dirty="0" err="1" smtClean="0">
                <a:solidFill>
                  <a:schemeClr val="tx1"/>
                </a:solidFill>
                <a:latin typeface="+mn-lt"/>
                <a:ea typeface="+mn-ea"/>
                <a:cs typeface="+mn-cs"/>
              </a:rPr>
              <a:t>dias</a:t>
            </a:r>
            <a:r>
              <a:rPr lang="es-VE" sz="1200" b="0" i="0" u="none" strike="noStrike" kern="1200" baseline="0" dirty="0" smtClean="0">
                <a:solidFill>
                  <a:schemeClr val="tx1"/>
                </a:solidFill>
                <a:latin typeface="+mn-lt"/>
                <a:ea typeface="+mn-ea"/>
                <a:cs typeface="+mn-cs"/>
              </a:rPr>
              <a:t>. La </a:t>
            </a:r>
            <a:r>
              <a:rPr lang="es-VE" sz="1200" b="0" i="0" u="none" strike="noStrike" kern="1200" baseline="0" dirty="0" err="1" smtClean="0">
                <a:solidFill>
                  <a:schemeClr val="tx1"/>
                </a:solidFill>
                <a:latin typeface="+mn-lt"/>
                <a:ea typeface="+mn-ea"/>
                <a:cs typeface="+mn-cs"/>
              </a:rPr>
              <a:t>linea</a:t>
            </a:r>
            <a:r>
              <a:rPr lang="es-VE" sz="1200" b="0" i="0" u="none" strike="noStrike" kern="1200" baseline="0" dirty="0" smtClean="0">
                <a:solidFill>
                  <a:schemeClr val="tx1"/>
                </a:solidFill>
                <a:latin typeface="+mn-lt"/>
                <a:ea typeface="+mn-ea"/>
                <a:cs typeface="+mn-cs"/>
              </a:rPr>
              <a:t> punteada azul horizontal representa el percentil 70 o probabilidad 0,7, los 516 </a:t>
            </a:r>
            <a:r>
              <a:rPr lang="es-VE" sz="1200" b="0" i="0" u="none" strike="noStrike" kern="1200" baseline="0" dirty="0" err="1" smtClean="0">
                <a:solidFill>
                  <a:schemeClr val="tx1"/>
                </a:solidFill>
                <a:latin typeface="+mn-lt"/>
                <a:ea typeface="+mn-ea"/>
                <a:cs typeface="+mn-cs"/>
              </a:rPr>
              <a:t>dias</a:t>
            </a:r>
            <a:r>
              <a:rPr lang="es-VE" sz="1200" b="0" i="0" u="none" strike="noStrike" kern="1200" baseline="0" dirty="0" smtClean="0">
                <a:solidFill>
                  <a:schemeClr val="tx1"/>
                </a:solidFill>
                <a:latin typeface="+mn-lt"/>
                <a:ea typeface="+mn-ea"/>
                <a:cs typeface="+mn-cs"/>
              </a:rPr>
              <a:t> representan la diferencia de tiempo de muerte entre los dos grupos. Al final del seguimiento, 2851 de los 4736 pacientes asignados al azar (60,2%) fallecieron (1416/2365 muertes [59,9%] en el grupo de tratamiento activo y 1435/2371 muertes [60,5%] en el grupo placebo; registro rango </a:t>
            </a:r>
            <a:r>
              <a:rPr lang="es-VE" sz="1200" b="0" i="1" u="none" strike="noStrike" kern="1200" baseline="0" dirty="0" smtClean="0">
                <a:solidFill>
                  <a:schemeClr val="tx1"/>
                </a:solidFill>
                <a:latin typeface="+mn-lt"/>
                <a:ea typeface="+mn-ea"/>
                <a:cs typeface="+mn-cs"/>
              </a:rPr>
              <a:t>P </a:t>
            </a:r>
            <a:r>
              <a:rPr lang="es-VE" sz="1200" b="0" i="0" u="none" strike="noStrike" kern="1200" baseline="0" dirty="0" smtClean="0">
                <a:solidFill>
                  <a:schemeClr val="tx1"/>
                </a:solidFill>
                <a:latin typeface="+mn-lt"/>
                <a:ea typeface="+mn-ea"/>
                <a:cs typeface="+mn-cs"/>
              </a:rPr>
              <a:t>= .38, </a:t>
            </a:r>
            <a:r>
              <a:rPr lang="es-VE" sz="1200" b="0" i="0" u="none" strike="noStrike" kern="1200" baseline="0" dirty="0" err="1" smtClean="0">
                <a:solidFill>
                  <a:schemeClr val="tx1"/>
                </a:solidFill>
                <a:latin typeface="+mn-lt"/>
                <a:ea typeface="+mn-ea"/>
                <a:cs typeface="+mn-cs"/>
              </a:rPr>
              <a:t>Wilcoxon</a:t>
            </a:r>
            <a:r>
              <a:rPr lang="es-VE" sz="1200" b="0" i="0" u="none" strike="noStrike" kern="1200" baseline="0" dirty="0" smtClean="0">
                <a:solidFill>
                  <a:schemeClr val="tx1"/>
                </a:solidFill>
                <a:latin typeface="+mn-lt"/>
                <a:ea typeface="+mn-ea"/>
                <a:cs typeface="+mn-cs"/>
              </a:rPr>
              <a:t> </a:t>
            </a:r>
            <a:r>
              <a:rPr lang="es-VE" sz="1200" b="0" i="1" u="none" strike="noStrike" kern="1200" baseline="0" dirty="0" smtClean="0">
                <a:solidFill>
                  <a:schemeClr val="tx1"/>
                </a:solidFill>
                <a:latin typeface="+mn-lt"/>
                <a:ea typeface="+mn-ea"/>
                <a:cs typeface="+mn-cs"/>
              </a:rPr>
              <a:t>P </a:t>
            </a:r>
            <a:r>
              <a:rPr lang="es-VE" sz="1200" b="0" i="0" u="none" strike="noStrike" kern="1200" baseline="0" dirty="0" smtClean="0">
                <a:solidFill>
                  <a:schemeClr val="tx1"/>
                </a:solidFill>
                <a:latin typeface="+mn-lt"/>
                <a:ea typeface="+mn-ea"/>
                <a:cs typeface="+mn-cs"/>
              </a:rPr>
              <a:t>= .24). Un total de 294 muertes (12,4%) se relacionaron con enfermedad coronaria y 110 muertes (4,6%) se relacionaron con apoplejía en el grupo de tratamiento activo, y 323 muertes (13,6%) se relacionaron con enfermedad coronaria y 134 muertes (5,6 %) se relacionaron con apoplejía en el grupo placebo. Tanto la esperanza de vida como la supervivencia del 70% al final del seguimiento fueron más prolongadas para los participantes con SHEP que fueron asignados al azar al grupo activo en comparación con aquellos asignados al azar al grupo placebo. La ganancia de esperanza de vida a los 22 años fue de 158 días (IC 95%, 36-287; </a:t>
            </a:r>
            <a:r>
              <a:rPr lang="es-VE" sz="1200" b="0" i="1" u="none" strike="noStrike" kern="1200" baseline="0" dirty="0" smtClean="0">
                <a:solidFill>
                  <a:schemeClr val="tx1"/>
                </a:solidFill>
                <a:latin typeface="+mn-lt"/>
                <a:ea typeface="+mn-ea"/>
                <a:cs typeface="+mn-cs"/>
              </a:rPr>
              <a:t>P </a:t>
            </a:r>
            <a:r>
              <a:rPr lang="es-VE" sz="1200" b="0" i="0" u="none" strike="noStrike" kern="1200" baseline="0" dirty="0" smtClean="0">
                <a:solidFill>
                  <a:schemeClr val="tx1"/>
                </a:solidFill>
                <a:latin typeface="+mn-lt"/>
                <a:ea typeface="+mn-ea"/>
                <a:cs typeface="+mn-cs"/>
              </a:rPr>
              <a:t>= .009) para la muerte cardiovascular ( Figura 1)</a:t>
            </a:r>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15</a:t>
            </a:fld>
            <a:endParaRPr lang="es-VE"/>
          </a:p>
        </p:txBody>
      </p:sp>
    </p:spTree>
    <p:extLst>
      <p:ext uri="{BB962C8B-B14F-4D97-AF65-F5344CB8AC3E}">
        <p14:creationId xmlns:p14="http://schemas.microsoft.com/office/powerpoint/2010/main" val="267582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u="none" strike="noStrike" kern="1200" baseline="0" dirty="0" smtClean="0">
                <a:solidFill>
                  <a:schemeClr val="tx1"/>
                </a:solidFill>
                <a:latin typeface="+mn-lt"/>
                <a:ea typeface="+mn-ea"/>
                <a:cs typeface="+mn-cs"/>
              </a:rPr>
              <a:t>Para la mortalidad por todas las causas, la diferencia fue de 0,56 años (IC del 95%, −0,14 a 1,23; 205 días) (es decir, 11,53 años [4212 días] en el grupo de tratamiento activo versus 10,98 años [4007 días] en el grupo de placebo; </a:t>
            </a:r>
            <a:r>
              <a:rPr lang="es-VE" sz="1200" b="0" i="1" u="none" strike="noStrike" kern="1200" baseline="0" dirty="0" smtClean="0">
                <a:solidFill>
                  <a:schemeClr val="tx1"/>
                </a:solidFill>
                <a:latin typeface="+mn-lt"/>
                <a:ea typeface="+mn-ea"/>
                <a:cs typeface="+mn-cs"/>
              </a:rPr>
              <a:t>P </a:t>
            </a:r>
            <a:r>
              <a:rPr lang="es-VE" sz="1200" b="0" i="0" u="none" strike="noStrike" kern="1200" baseline="0" dirty="0" smtClean="0">
                <a:solidFill>
                  <a:schemeClr val="tx1"/>
                </a:solidFill>
                <a:latin typeface="+mn-lt"/>
                <a:ea typeface="+mn-ea"/>
                <a:cs typeface="+mn-cs"/>
              </a:rPr>
              <a:t>= .03)</a:t>
            </a:r>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16</a:t>
            </a:fld>
            <a:endParaRPr lang="es-VE"/>
          </a:p>
        </p:txBody>
      </p:sp>
    </p:spTree>
    <p:extLst>
      <p:ext uri="{BB962C8B-B14F-4D97-AF65-F5344CB8AC3E}">
        <p14:creationId xmlns:p14="http://schemas.microsoft.com/office/powerpoint/2010/main" val="329079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Al año los</a:t>
            </a:r>
            <a:r>
              <a:rPr lang="es-VE" baseline="0" dirty="0" smtClean="0"/>
              <a:t> pacientes controlados con </a:t>
            </a:r>
            <a:r>
              <a:rPr lang="es-VE" baseline="0" dirty="0" err="1" smtClean="0"/>
              <a:t>ttto</a:t>
            </a:r>
            <a:r>
              <a:rPr lang="es-VE" baseline="0" dirty="0" smtClean="0"/>
              <a:t> activo presentaron un aumento de la expectativa de vida de 215 </a:t>
            </a:r>
            <a:r>
              <a:rPr lang="es-VE" baseline="0" dirty="0" err="1" smtClean="0"/>
              <a:t>dias</a:t>
            </a:r>
            <a:r>
              <a:rPr lang="es-VE" baseline="0" dirty="0" smtClean="0"/>
              <a:t> sin mortalidad CV comparado con el grupo control</a:t>
            </a:r>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17</a:t>
            </a:fld>
            <a:endParaRPr lang="es-VE"/>
          </a:p>
        </p:txBody>
      </p:sp>
    </p:spTree>
    <p:extLst>
      <p:ext uri="{BB962C8B-B14F-4D97-AF65-F5344CB8AC3E}">
        <p14:creationId xmlns:p14="http://schemas.microsoft.com/office/powerpoint/2010/main" val="404840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u="none" strike="noStrike" kern="1200" baseline="0" dirty="0" smtClean="0">
                <a:solidFill>
                  <a:schemeClr val="tx1"/>
                </a:solidFill>
                <a:latin typeface="+mn-lt"/>
                <a:ea typeface="+mn-ea"/>
                <a:cs typeface="+mn-cs"/>
              </a:rPr>
              <a:t>Cuando los participantes mayores de 85 años en la inscripción fueron excluidos y censurados al cumplir 86 años si aún están vivos, la expectativa de vida libre de muerte cardiovascular fue de 211.1 días (IC 95%, 41.7-380.5) y 159.8 días (IC 95%, −28.9 a 350.9) para mortalidad por todas las causas.</a:t>
            </a:r>
            <a:endParaRPr lang="es-VE" dirty="0"/>
          </a:p>
        </p:txBody>
      </p:sp>
      <p:sp>
        <p:nvSpPr>
          <p:cNvPr id="4" name="3 Marcador de número de diapositiva"/>
          <p:cNvSpPr>
            <a:spLocks noGrp="1"/>
          </p:cNvSpPr>
          <p:nvPr>
            <p:ph type="sldNum" sz="quarter" idx="10"/>
          </p:nvPr>
        </p:nvSpPr>
        <p:spPr/>
        <p:txBody>
          <a:bodyPr/>
          <a:lstStyle/>
          <a:p>
            <a:fld id="{5F8CF4A5-30EE-47A1-8D1F-E09D0BACD21F}" type="slidenum">
              <a:rPr lang="es-VE" smtClean="0"/>
              <a:t>18</a:t>
            </a:fld>
            <a:endParaRPr lang="es-VE"/>
          </a:p>
        </p:txBody>
      </p:sp>
    </p:spTree>
    <p:extLst>
      <p:ext uri="{BB962C8B-B14F-4D97-AF65-F5344CB8AC3E}">
        <p14:creationId xmlns:p14="http://schemas.microsoft.com/office/powerpoint/2010/main" val="251488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D0795CF-14FB-4D05-AE08-24B263312D98}" type="datetimeFigureOut">
              <a:rPr lang="es-US" smtClean="0"/>
              <a:t>6/18/2019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85752E7-8D7E-463C-88BA-CA7400C729D6}" type="slidenum">
              <a:rPr lang="es-US" smtClean="0"/>
              <a:t>‹Nº›</a:t>
            </a:fld>
            <a:endParaRPr lang="es-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77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0795CF-14FB-4D05-AE08-24B263312D98}" type="datetimeFigureOut">
              <a:rPr lang="es-US" smtClean="0"/>
              <a:t>6/18/2019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85752E7-8D7E-463C-88BA-CA7400C729D6}" type="slidenum">
              <a:rPr lang="es-US" smtClean="0"/>
              <a:t>‹Nº›</a:t>
            </a:fld>
            <a:endParaRPr lang="es-US"/>
          </a:p>
        </p:txBody>
      </p:sp>
    </p:spTree>
    <p:extLst>
      <p:ext uri="{BB962C8B-B14F-4D97-AF65-F5344CB8AC3E}">
        <p14:creationId xmlns:p14="http://schemas.microsoft.com/office/powerpoint/2010/main" val="110504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0795CF-14FB-4D05-AE08-24B263312D98}" type="datetimeFigureOut">
              <a:rPr lang="es-US" smtClean="0"/>
              <a:t>6/18/2019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85752E7-8D7E-463C-88BA-CA7400C729D6}" type="slidenum">
              <a:rPr lang="es-US" smtClean="0"/>
              <a:t>‹Nº›</a:t>
            </a:fld>
            <a:endParaRPr lang="es-US"/>
          </a:p>
        </p:txBody>
      </p:sp>
    </p:spTree>
    <p:extLst>
      <p:ext uri="{BB962C8B-B14F-4D97-AF65-F5344CB8AC3E}">
        <p14:creationId xmlns:p14="http://schemas.microsoft.com/office/powerpoint/2010/main" val="190381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0795CF-14FB-4D05-AE08-24B263312D98}" type="datetimeFigureOut">
              <a:rPr lang="es-US" smtClean="0"/>
              <a:t>6/18/2019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85752E7-8D7E-463C-88BA-CA7400C729D6}" type="slidenum">
              <a:rPr lang="es-US" smtClean="0"/>
              <a:t>‹Nº›</a:t>
            </a:fld>
            <a:endParaRPr lang="es-US"/>
          </a:p>
        </p:txBody>
      </p:sp>
    </p:spTree>
    <p:extLst>
      <p:ext uri="{BB962C8B-B14F-4D97-AF65-F5344CB8AC3E}">
        <p14:creationId xmlns:p14="http://schemas.microsoft.com/office/powerpoint/2010/main" val="214475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D0795CF-14FB-4D05-AE08-24B263312D98}" type="datetimeFigureOut">
              <a:rPr lang="es-US" smtClean="0"/>
              <a:t>6/18/2019</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85752E7-8D7E-463C-88BA-CA7400C729D6}" type="slidenum">
              <a:rPr lang="es-US" smtClean="0"/>
              <a:t>‹Nº›</a:t>
            </a:fld>
            <a:endParaRPr lang="es-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33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D0795CF-14FB-4D05-AE08-24B263312D98}" type="datetimeFigureOut">
              <a:rPr lang="es-US" smtClean="0"/>
              <a:t>6/18/2019</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F85752E7-8D7E-463C-88BA-CA7400C729D6}" type="slidenum">
              <a:rPr lang="es-US" smtClean="0"/>
              <a:t>‹Nº›</a:t>
            </a:fld>
            <a:endParaRPr lang="es-US"/>
          </a:p>
        </p:txBody>
      </p:sp>
    </p:spTree>
    <p:extLst>
      <p:ext uri="{BB962C8B-B14F-4D97-AF65-F5344CB8AC3E}">
        <p14:creationId xmlns:p14="http://schemas.microsoft.com/office/powerpoint/2010/main" val="186008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0795CF-14FB-4D05-AE08-24B263312D98}" type="datetimeFigureOut">
              <a:rPr lang="es-US" smtClean="0"/>
              <a:t>6/18/2019</a:t>
            </a:fld>
            <a:endParaRPr lang="es-US"/>
          </a:p>
        </p:txBody>
      </p:sp>
      <p:sp>
        <p:nvSpPr>
          <p:cNvPr id="8" name="Footer Placeholder 7"/>
          <p:cNvSpPr>
            <a:spLocks noGrp="1"/>
          </p:cNvSpPr>
          <p:nvPr>
            <p:ph type="ftr" sz="quarter" idx="11"/>
          </p:nvPr>
        </p:nvSpPr>
        <p:spPr/>
        <p:txBody>
          <a:bodyPr/>
          <a:lstStyle/>
          <a:p>
            <a:endParaRPr lang="es-US"/>
          </a:p>
        </p:txBody>
      </p:sp>
      <p:sp>
        <p:nvSpPr>
          <p:cNvPr id="9" name="Slide Number Placeholder 8"/>
          <p:cNvSpPr>
            <a:spLocks noGrp="1"/>
          </p:cNvSpPr>
          <p:nvPr>
            <p:ph type="sldNum" sz="quarter" idx="12"/>
          </p:nvPr>
        </p:nvSpPr>
        <p:spPr/>
        <p:txBody>
          <a:bodyPr/>
          <a:lstStyle/>
          <a:p>
            <a:fld id="{F85752E7-8D7E-463C-88BA-CA7400C729D6}" type="slidenum">
              <a:rPr lang="es-US" smtClean="0"/>
              <a:t>‹Nº›</a:t>
            </a:fld>
            <a:endParaRPr lang="es-US"/>
          </a:p>
        </p:txBody>
      </p:sp>
    </p:spTree>
    <p:extLst>
      <p:ext uri="{BB962C8B-B14F-4D97-AF65-F5344CB8AC3E}">
        <p14:creationId xmlns:p14="http://schemas.microsoft.com/office/powerpoint/2010/main" val="125065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D0795CF-14FB-4D05-AE08-24B263312D98}" type="datetimeFigureOut">
              <a:rPr lang="es-US" smtClean="0"/>
              <a:t>6/18/2019</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F85752E7-8D7E-463C-88BA-CA7400C729D6}" type="slidenum">
              <a:rPr lang="es-US" smtClean="0"/>
              <a:t>‹Nº›</a:t>
            </a:fld>
            <a:endParaRPr lang="es-US"/>
          </a:p>
        </p:txBody>
      </p:sp>
    </p:spTree>
    <p:extLst>
      <p:ext uri="{BB962C8B-B14F-4D97-AF65-F5344CB8AC3E}">
        <p14:creationId xmlns:p14="http://schemas.microsoft.com/office/powerpoint/2010/main" val="135908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0795CF-14FB-4D05-AE08-24B263312D98}" type="datetimeFigureOut">
              <a:rPr lang="es-US" smtClean="0"/>
              <a:t>6/18/2019</a:t>
            </a:fld>
            <a:endParaRPr lang="es-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US"/>
          </a:p>
        </p:txBody>
      </p:sp>
      <p:sp>
        <p:nvSpPr>
          <p:cNvPr id="9" name="Slide Number Placeholder 8"/>
          <p:cNvSpPr>
            <a:spLocks noGrp="1"/>
          </p:cNvSpPr>
          <p:nvPr>
            <p:ph type="sldNum" sz="quarter" idx="12"/>
          </p:nvPr>
        </p:nvSpPr>
        <p:spPr/>
        <p:txBody>
          <a:bodyPr/>
          <a:lstStyle/>
          <a:p>
            <a:fld id="{F85752E7-8D7E-463C-88BA-CA7400C729D6}" type="slidenum">
              <a:rPr lang="es-US" smtClean="0"/>
              <a:t>‹Nº›</a:t>
            </a:fld>
            <a:endParaRPr lang="es-US"/>
          </a:p>
        </p:txBody>
      </p:sp>
    </p:spTree>
    <p:extLst>
      <p:ext uri="{BB962C8B-B14F-4D97-AF65-F5344CB8AC3E}">
        <p14:creationId xmlns:p14="http://schemas.microsoft.com/office/powerpoint/2010/main" val="410004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0795CF-14FB-4D05-AE08-24B263312D98}" type="datetimeFigureOut">
              <a:rPr lang="es-US" smtClean="0"/>
              <a:t>6/18/2019</a:t>
            </a:fld>
            <a:endParaRPr lang="es-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5752E7-8D7E-463C-88BA-CA7400C729D6}" type="slidenum">
              <a:rPr lang="es-US" smtClean="0"/>
              <a:t>‹Nº›</a:t>
            </a:fld>
            <a:endParaRPr lang="es-US"/>
          </a:p>
        </p:txBody>
      </p:sp>
    </p:spTree>
    <p:extLst>
      <p:ext uri="{BB962C8B-B14F-4D97-AF65-F5344CB8AC3E}">
        <p14:creationId xmlns:p14="http://schemas.microsoft.com/office/powerpoint/2010/main" val="73849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D0795CF-14FB-4D05-AE08-24B263312D98}" type="datetimeFigureOut">
              <a:rPr lang="es-US" smtClean="0"/>
              <a:t>6/18/2019</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F85752E7-8D7E-463C-88BA-CA7400C729D6}" type="slidenum">
              <a:rPr lang="es-US" smtClean="0"/>
              <a:t>‹Nº›</a:t>
            </a:fld>
            <a:endParaRPr lang="es-US"/>
          </a:p>
        </p:txBody>
      </p:sp>
    </p:spTree>
    <p:extLst>
      <p:ext uri="{BB962C8B-B14F-4D97-AF65-F5344CB8AC3E}">
        <p14:creationId xmlns:p14="http://schemas.microsoft.com/office/powerpoint/2010/main" val="279446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0795CF-14FB-4D05-AE08-24B263312D98}" type="datetimeFigureOut">
              <a:rPr lang="es-US" smtClean="0"/>
              <a:t>6/18/2019</a:t>
            </a:fld>
            <a:endParaRPr lang="es-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5752E7-8D7E-463C-88BA-CA7400C729D6}" type="slidenum">
              <a:rPr lang="es-US" smtClean="0"/>
              <a:t>‹Nº›</a:t>
            </a:fld>
            <a:endParaRPr lang="es-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596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62810" y="2089150"/>
            <a:ext cx="10058400" cy="1454912"/>
          </a:xfrm>
        </p:spPr>
        <p:txBody>
          <a:bodyPr>
            <a:normAutofit/>
          </a:bodyPr>
          <a:lstStyle/>
          <a:p>
            <a:r>
              <a:rPr lang="es-US" sz="6000" dirty="0">
                <a:ln>
                  <a:solidFill>
                    <a:srgbClr val="FFFF00"/>
                  </a:solidFill>
                </a:ln>
                <a:effectLst>
                  <a:glow rad="101600">
                    <a:schemeClr val="accent1">
                      <a:satMod val="175000"/>
                      <a:alpha val="40000"/>
                    </a:schemeClr>
                  </a:glow>
                  <a:outerShdw blurRad="50800" dist="38100" dir="5400000" algn="t" rotWithShape="0">
                    <a:prstClr val="black">
                      <a:alpha val="40000"/>
                    </a:prstClr>
                  </a:outerShdw>
                </a:effectLst>
                <a:latin typeface="Arial Black" panose="020B0A04020102020204" pitchFamily="34" charset="0"/>
              </a:rPr>
              <a:t>EVIDENCIA CIENTÍFICA</a:t>
            </a:r>
          </a:p>
        </p:txBody>
      </p:sp>
      <p:sp>
        <p:nvSpPr>
          <p:cNvPr id="3" name="Subtítulo 2"/>
          <p:cNvSpPr>
            <a:spLocks noGrp="1"/>
          </p:cNvSpPr>
          <p:nvPr>
            <p:ph type="subTitle" idx="1"/>
          </p:nvPr>
        </p:nvSpPr>
        <p:spPr/>
        <p:txBody>
          <a:bodyPr/>
          <a:lstStyle/>
          <a:p>
            <a:endParaRPr lang="es-US"/>
          </a:p>
        </p:txBody>
      </p:sp>
      <p:sp>
        <p:nvSpPr>
          <p:cNvPr id="4" name="Title 1"/>
          <p:cNvSpPr txBox="1">
            <a:spLocks/>
          </p:cNvSpPr>
          <p:nvPr/>
        </p:nvSpPr>
        <p:spPr>
          <a:xfrm>
            <a:off x="2063552" y="0"/>
            <a:ext cx="8256917" cy="1508787"/>
          </a:xfrm>
          <a:prstGeom prst="rect">
            <a:avLst/>
          </a:prstGeom>
          <a:noFill/>
          <a:ln>
            <a:noFill/>
          </a:ln>
        </p:spPr>
        <p:txBody>
          <a:bodyPr spcFirstLastPara="1" wrap="square" lIns="121897" tIns="121897" rIns="121897" bIns="121897" anchor="ctr" anchorCtr="0">
            <a:noAutofit/>
          </a:bodyPr>
          <a:lstStyle/>
          <a:p>
            <a:pPr algn="ctr" defTabSz="1219170">
              <a:buClr>
                <a:srgbClr val="FFFFFF"/>
              </a:buClr>
              <a:buSzPts val="4800"/>
              <a:defRPr/>
            </a:pPr>
            <a:r>
              <a:rPr lang="es-VE" sz="2000" b="1" kern="0" dirty="0">
                <a:solidFill>
                  <a:schemeClr val="accent1">
                    <a:lumMod val="50000"/>
                  </a:schemeClr>
                </a:solidFill>
                <a:latin typeface="+mj-lt"/>
                <a:ea typeface="Roboto Condensed"/>
                <a:cs typeface="Roboto Condensed"/>
                <a:sym typeface="Roboto Condensed"/>
              </a:rPr>
              <a:t>Universidad Centroccidental Lisandro Alvarado</a:t>
            </a:r>
          </a:p>
          <a:p>
            <a:pPr algn="ctr" defTabSz="1219170">
              <a:buClr>
                <a:srgbClr val="FFFFFF"/>
              </a:buClr>
              <a:buSzPts val="4800"/>
              <a:defRPr/>
            </a:pPr>
            <a:r>
              <a:rPr lang="es-VE" sz="2000" b="1" dirty="0">
                <a:solidFill>
                  <a:schemeClr val="accent1">
                    <a:lumMod val="50000"/>
                  </a:schemeClr>
                </a:solidFill>
                <a:latin typeface="+mj-lt"/>
                <a:ea typeface="Roboto Condensed"/>
                <a:cs typeface="Roboto Condensed"/>
                <a:sym typeface="Roboto Condensed"/>
              </a:rPr>
              <a:t>Decanato de Ciencias de la Salud</a:t>
            </a:r>
            <a:endParaRPr lang="es-VE" sz="2000" b="1" kern="0" dirty="0">
              <a:solidFill>
                <a:schemeClr val="accent1">
                  <a:lumMod val="50000"/>
                </a:schemeClr>
              </a:solidFill>
              <a:latin typeface="+mj-lt"/>
              <a:ea typeface="Roboto Condensed"/>
              <a:cs typeface="Roboto Condensed"/>
              <a:sym typeface="Roboto Condensed"/>
            </a:endParaRPr>
          </a:p>
          <a:p>
            <a:pPr algn="ctr" defTabSz="1219170">
              <a:buClr>
                <a:srgbClr val="FFFFFF"/>
              </a:buClr>
              <a:buSzPts val="4800"/>
              <a:defRPr/>
            </a:pPr>
            <a:r>
              <a:rPr lang="es-VE" sz="2000" b="1" kern="0" dirty="0">
                <a:solidFill>
                  <a:schemeClr val="accent1">
                    <a:lumMod val="50000"/>
                  </a:schemeClr>
                </a:solidFill>
                <a:latin typeface="+mj-lt"/>
                <a:ea typeface="Roboto Condensed"/>
                <a:cs typeface="Roboto Condensed"/>
                <a:sym typeface="Roboto Condensed"/>
              </a:rPr>
              <a:t>Postgrado de Cardiología Clínica</a:t>
            </a: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72" y="68627"/>
            <a:ext cx="1114473" cy="131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8477251" y="4332383"/>
            <a:ext cx="3714750" cy="1316765"/>
          </a:xfrm>
          <a:prstGeom prst="rect">
            <a:avLst/>
          </a:prstGeom>
        </p:spPr>
        <p:txBody>
          <a:bodyPr vert="horz" lIns="121917" tIns="60958" rIns="121917" bIns="60958" rtlCol="0" anchor="ctr">
            <a:noAutofit/>
          </a:bodyPr>
          <a:lstStyle/>
          <a:p>
            <a:pPr defTabSz="1219170">
              <a:spcBef>
                <a:spcPct val="0"/>
              </a:spcBef>
              <a:defRPr/>
            </a:pPr>
            <a:r>
              <a:rPr lang="en-US" sz="1600" b="1" dirty="0">
                <a:solidFill>
                  <a:schemeClr val="accent1">
                    <a:lumMod val="50000"/>
                  </a:schemeClr>
                </a:solidFill>
                <a:latin typeface="+mj-lt"/>
                <a:ea typeface="+mj-ea"/>
                <a:cs typeface="+mj-cs"/>
              </a:rPr>
              <a:t>GRUPO 6:</a:t>
            </a:r>
          </a:p>
          <a:p>
            <a:pPr defTabSz="1219170">
              <a:spcBef>
                <a:spcPct val="0"/>
              </a:spcBef>
              <a:defRPr/>
            </a:pPr>
            <a:r>
              <a:rPr lang="en-US" sz="1600" b="1" baseline="0" dirty="0">
                <a:solidFill>
                  <a:schemeClr val="accent1">
                    <a:lumMod val="50000"/>
                  </a:schemeClr>
                </a:solidFill>
                <a:latin typeface="+mj-lt"/>
                <a:ea typeface="+mj-ea"/>
                <a:cs typeface="+mj-cs"/>
              </a:rPr>
              <a:t>Dr. Irvin Teran</a:t>
            </a:r>
            <a:r>
              <a:rPr lang="en-US" sz="1600" b="1" dirty="0">
                <a:solidFill>
                  <a:schemeClr val="accent1">
                    <a:lumMod val="50000"/>
                  </a:schemeClr>
                </a:solidFill>
                <a:latin typeface="+mj-lt"/>
                <a:ea typeface="+mj-ea"/>
                <a:cs typeface="+mj-cs"/>
              </a:rPr>
              <a:t>(R3) Relator.</a:t>
            </a:r>
            <a:endParaRPr lang="en-US" sz="1600" b="1" dirty="0">
              <a:solidFill>
                <a:schemeClr val="accent1">
                  <a:lumMod val="50000"/>
                </a:schemeClr>
              </a:solidFill>
              <a:latin typeface="+mj-lt"/>
              <a:ea typeface="+mj-ea"/>
              <a:cs typeface="Calibri Light"/>
            </a:endParaRPr>
          </a:p>
          <a:p>
            <a:pPr defTabSz="1219170">
              <a:spcBef>
                <a:spcPct val="0"/>
              </a:spcBef>
              <a:defRPr/>
            </a:pPr>
            <a:r>
              <a:rPr lang="en-US" sz="1600" b="1" dirty="0">
                <a:solidFill>
                  <a:schemeClr val="accent1">
                    <a:lumMod val="50000"/>
                  </a:schemeClr>
                </a:solidFill>
                <a:latin typeface="+mj-lt"/>
                <a:ea typeface="+mj-ea"/>
                <a:cs typeface="+mj-cs"/>
              </a:rPr>
              <a:t>Dra. Maria </a:t>
            </a:r>
            <a:r>
              <a:rPr lang="en-US" sz="1600" b="1" dirty="0" err="1">
                <a:solidFill>
                  <a:schemeClr val="accent1">
                    <a:lumMod val="50000"/>
                  </a:schemeClr>
                </a:solidFill>
                <a:latin typeface="+mj-lt"/>
                <a:ea typeface="+mj-ea"/>
                <a:cs typeface="+mj-cs"/>
              </a:rPr>
              <a:t>Caon</a:t>
            </a:r>
            <a:r>
              <a:rPr lang="en-US" sz="1600" b="1" dirty="0">
                <a:solidFill>
                  <a:schemeClr val="accent1">
                    <a:lumMod val="50000"/>
                  </a:schemeClr>
                </a:solidFill>
                <a:latin typeface="+mj-lt"/>
                <a:ea typeface="+mj-ea"/>
                <a:cs typeface="+mj-cs"/>
              </a:rPr>
              <a:t>(R2) </a:t>
            </a:r>
            <a:r>
              <a:rPr lang="en-US" sz="1600" b="1" dirty="0" err="1">
                <a:solidFill>
                  <a:schemeClr val="accent1">
                    <a:lumMod val="50000"/>
                  </a:schemeClr>
                </a:solidFill>
                <a:latin typeface="+mj-lt"/>
                <a:ea typeface="+mj-ea"/>
                <a:cs typeface="+mj-cs"/>
              </a:rPr>
              <a:t>Ponente</a:t>
            </a:r>
            <a:r>
              <a:rPr lang="en-US" sz="1600" b="1" dirty="0">
                <a:solidFill>
                  <a:schemeClr val="accent1">
                    <a:lumMod val="50000"/>
                  </a:schemeClr>
                </a:solidFill>
                <a:latin typeface="+mj-lt"/>
                <a:ea typeface="+mj-ea"/>
                <a:cs typeface="+mj-cs"/>
              </a:rPr>
              <a:t>.</a:t>
            </a:r>
            <a:endParaRPr lang="en-US" sz="1600" b="1" dirty="0">
              <a:solidFill>
                <a:schemeClr val="accent1">
                  <a:lumMod val="50000"/>
                </a:schemeClr>
              </a:solidFill>
              <a:latin typeface="+mj-lt"/>
              <a:ea typeface="+mj-ea"/>
              <a:cs typeface="Calibri Light"/>
            </a:endParaRPr>
          </a:p>
          <a:p>
            <a:pPr defTabSz="1219170">
              <a:spcBef>
                <a:spcPct val="0"/>
              </a:spcBef>
              <a:defRPr/>
            </a:pPr>
            <a:r>
              <a:rPr lang="en-US" sz="1600" b="1" dirty="0">
                <a:solidFill>
                  <a:schemeClr val="accent1">
                    <a:lumMod val="50000"/>
                  </a:schemeClr>
                </a:solidFill>
                <a:latin typeface="+mj-lt"/>
                <a:ea typeface="+mj-ea"/>
                <a:cs typeface="+mj-cs"/>
              </a:rPr>
              <a:t>Dr. </a:t>
            </a:r>
            <a:r>
              <a:rPr lang="en-US" sz="1600" b="1" kern="1200" dirty="0">
                <a:solidFill>
                  <a:schemeClr val="accent1">
                    <a:lumMod val="50000"/>
                  </a:schemeClr>
                </a:solidFill>
                <a:latin typeface="+mj-lt"/>
                <a:ea typeface="+mj-ea"/>
                <a:cs typeface="+mj-cs"/>
              </a:rPr>
              <a:t>Joel Juarez (R2).</a:t>
            </a:r>
            <a:endParaRPr lang="en-US" sz="1600" b="1" dirty="0">
              <a:solidFill>
                <a:schemeClr val="accent1">
                  <a:lumMod val="50000"/>
                </a:schemeClr>
              </a:solidFill>
              <a:latin typeface="+mj-lt"/>
              <a:ea typeface="+mj-ea"/>
              <a:cs typeface="+mj-cs"/>
            </a:endParaRPr>
          </a:p>
        </p:txBody>
      </p:sp>
      <p:sp>
        <p:nvSpPr>
          <p:cNvPr id="7" name="Title 1"/>
          <p:cNvSpPr txBox="1">
            <a:spLocks/>
          </p:cNvSpPr>
          <p:nvPr/>
        </p:nvSpPr>
        <p:spPr>
          <a:xfrm>
            <a:off x="2552701" y="5615510"/>
            <a:ext cx="6360038" cy="644691"/>
          </a:xfrm>
          <a:prstGeom prst="rect">
            <a:avLst/>
          </a:prstGeom>
        </p:spPr>
        <p:txBody>
          <a:bodyPr vert="horz" lIns="121917" tIns="60958" rIns="121917" bIns="60958" rtlCol="0" anchor="ctr">
            <a:noAutofit/>
          </a:bodyPr>
          <a:lstStyle/>
          <a:p>
            <a:pPr algn="ctr" defTabSz="1219170">
              <a:spcBef>
                <a:spcPct val="0"/>
              </a:spcBef>
              <a:defRPr/>
            </a:pPr>
            <a:r>
              <a:rPr lang="en-US" sz="2400" b="1" dirty="0">
                <a:solidFill>
                  <a:schemeClr val="accent1">
                    <a:lumMod val="40000"/>
                    <a:lumOff val="60000"/>
                  </a:schemeClr>
                </a:solidFill>
                <a:latin typeface="+mj-lt"/>
                <a:ea typeface="+mj-ea"/>
                <a:cs typeface="+mj-cs"/>
              </a:rPr>
              <a:t>Barquisimeto, </a:t>
            </a:r>
            <a:r>
              <a:rPr lang="es-VE" sz="2400" b="1" dirty="0">
                <a:solidFill>
                  <a:schemeClr val="accent1">
                    <a:lumMod val="40000"/>
                    <a:lumOff val="60000"/>
                  </a:schemeClr>
                </a:solidFill>
                <a:latin typeface="+mj-lt"/>
                <a:ea typeface="+mj-ea"/>
                <a:cs typeface="+mj-cs"/>
              </a:rPr>
              <a:t>Junio</a:t>
            </a:r>
            <a:r>
              <a:rPr lang="en-US" sz="2400" b="1" dirty="0">
                <a:solidFill>
                  <a:schemeClr val="accent1">
                    <a:lumMod val="40000"/>
                    <a:lumOff val="60000"/>
                  </a:schemeClr>
                </a:solidFill>
                <a:latin typeface="+mj-lt"/>
                <a:ea typeface="+mj-ea"/>
                <a:cs typeface="+mj-cs"/>
              </a:rPr>
              <a:t> de 2019.</a:t>
            </a:r>
          </a:p>
        </p:txBody>
      </p:sp>
    </p:spTree>
    <p:extLst>
      <p:ext uri="{BB962C8B-B14F-4D97-AF65-F5344CB8AC3E}">
        <p14:creationId xmlns:p14="http://schemas.microsoft.com/office/powerpoint/2010/main" val="2255736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latin typeface="Arial Black" panose="020B0A04020102020204" pitchFamily="34" charset="0"/>
              </a:rPr>
              <a:t>METODOLOGÍA</a:t>
            </a:r>
          </a:p>
        </p:txBody>
      </p:sp>
      <p:graphicFrame>
        <p:nvGraphicFramePr>
          <p:cNvPr id="15" name="Diagram 15">
            <a:extLst>
              <a:ext uri="{FF2B5EF4-FFF2-40B4-BE49-F238E27FC236}">
                <a16:creationId xmlns:a16="http://schemas.microsoft.com/office/drawing/2014/main" id="{086EBA19-8A5F-4AF2-A873-98FE728DFEA2}"/>
              </a:ext>
            </a:extLst>
          </p:cNvPr>
          <p:cNvGraphicFramePr>
            <a:graphicFrameLocks noGrp="1"/>
          </p:cNvGraphicFramePr>
          <p:nvPr>
            <p:ph idx="1"/>
            <p:extLst>
              <p:ext uri="{D42A27DB-BD31-4B8C-83A1-F6EECF244321}">
                <p14:modId xmlns:p14="http://schemas.microsoft.com/office/powerpoint/2010/main" val="1359665458"/>
              </p:ext>
            </p:extLst>
          </p:nvPr>
        </p:nvGraphicFramePr>
        <p:xfrm>
          <a:off x="342900" y="819151"/>
          <a:ext cx="11430000" cy="584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2756768" y="2771800"/>
            <a:ext cx="6264696" cy="18002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VE" sz="2400" b="1" dirty="0">
                <a:solidFill>
                  <a:srgbClr val="002060"/>
                </a:solidFill>
              </a:rPr>
              <a:t>Patrocinado por:</a:t>
            </a:r>
          </a:p>
          <a:p>
            <a:pPr algn="ctr"/>
            <a:r>
              <a:rPr lang="es-VE" sz="1800" b="1" dirty="0">
                <a:solidFill>
                  <a:srgbClr val="002060"/>
                </a:solidFill>
              </a:rPr>
              <a:t>Instituto Nacional del Corazón</a:t>
            </a:r>
            <a:r>
              <a:rPr lang="es-VE" sz="1800" b="1" dirty="0" smtClean="0">
                <a:solidFill>
                  <a:srgbClr val="002060"/>
                </a:solidFill>
              </a:rPr>
              <a:t>, </a:t>
            </a:r>
            <a:r>
              <a:rPr lang="es-VE" sz="1800" b="1" dirty="0">
                <a:solidFill>
                  <a:srgbClr val="002060"/>
                </a:solidFill>
              </a:rPr>
              <a:t>Pulmones y </a:t>
            </a:r>
            <a:r>
              <a:rPr lang="es-VE" sz="1800" b="1" dirty="0" smtClean="0">
                <a:solidFill>
                  <a:srgbClr val="002060"/>
                </a:solidFill>
              </a:rPr>
              <a:t>Sangre</a:t>
            </a:r>
            <a:r>
              <a:rPr lang="es-VE" sz="1800" b="1" dirty="0">
                <a:solidFill>
                  <a:srgbClr val="002060"/>
                </a:solidFill>
              </a:rPr>
              <a:t>.</a:t>
            </a:r>
          </a:p>
          <a:p>
            <a:pPr algn="ctr"/>
            <a:r>
              <a:rPr lang="es-VE" sz="1800" b="1" dirty="0">
                <a:solidFill>
                  <a:srgbClr val="002060"/>
                </a:solidFill>
              </a:rPr>
              <a:t>Instituto Nacional del Envejecimiento.</a:t>
            </a:r>
          </a:p>
          <a:p>
            <a:pPr algn="ctr"/>
            <a:r>
              <a:rPr lang="es-VE" sz="1800" b="1" dirty="0" smtClean="0">
                <a:solidFill>
                  <a:srgbClr val="002060"/>
                </a:solidFill>
              </a:rPr>
              <a:t>Fundación Robert Wood Johnson</a:t>
            </a:r>
            <a:endParaRPr lang="es-VE" sz="1800" b="1" dirty="0">
              <a:solidFill>
                <a:srgbClr val="002060"/>
              </a:solidFill>
            </a:endParaRPr>
          </a:p>
        </p:txBody>
      </p:sp>
    </p:spTree>
    <p:extLst>
      <p:ext uri="{BB962C8B-B14F-4D97-AF65-F5344CB8AC3E}">
        <p14:creationId xmlns:p14="http://schemas.microsoft.com/office/powerpoint/2010/main" val="835000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graphicEl>
                                              <a:dgm id="{09229810-C9DE-4F85-8AA9-04284B0D6472}"/>
                                            </p:graphicEl>
                                          </p:spTgt>
                                        </p:tgtEl>
                                        <p:attrNameLst>
                                          <p:attrName>style.visibility</p:attrName>
                                        </p:attrNameLst>
                                      </p:cBhvr>
                                      <p:to>
                                        <p:strVal val="visible"/>
                                      </p:to>
                                    </p:set>
                                    <p:anim calcmode="lin" valueType="num">
                                      <p:cBhvr additive="base">
                                        <p:cTn id="7" dur="500" fill="hold"/>
                                        <p:tgtEl>
                                          <p:spTgt spid="15">
                                            <p:graphicEl>
                                              <a:dgm id="{09229810-C9DE-4F85-8AA9-04284B0D647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graphicEl>
                                              <a:dgm id="{09229810-C9DE-4F85-8AA9-04284B0D647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graphicEl>
                                              <a:dgm id="{DBBA53ED-55B3-41D3-ADD6-42377113A05B}"/>
                                            </p:graphicEl>
                                          </p:spTgt>
                                        </p:tgtEl>
                                        <p:attrNameLst>
                                          <p:attrName>style.visibility</p:attrName>
                                        </p:attrNameLst>
                                      </p:cBhvr>
                                      <p:to>
                                        <p:strVal val="visible"/>
                                      </p:to>
                                    </p:set>
                                    <p:anim calcmode="lin" valueType="num">
                                      <p:cBhvr additive="base">
                                        <p:cTn id="13" dur="500" fill="hold"/>
                                        <p:tgtEl>
                                          <p:spTgt spid="15">
                                            <p:graphicEl>
                                              <a:dgm id="{DBBA53ED-55B3-41D3-ADD6-42377113A05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graphicEl>
                                              <a:dgm id="{DBBA53ED-55B3-41D3-ADD6-42377113A05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graphicEl>
                                              <a:dgm id="{639B99E6-60A8-4F19-822E-C87EB3D7E1C6}"/>
                                            </p:graphicEl>
                                          </p:spTgt>
                                        </p:tgtEl>
                                        <p:attrNameLst>
                                          <p:attrName>style.visibility</p:attrName>
                                        </p:attrNameLst>
                                      </p:cBhvr>
                                      <p:to>
                                        <p:strVal val="visible"/>
                                      </p:to>
                                    </p:set>
                                    <p:anim calcmode="lin" valueType="num">
                                      <p:cBhvr additive="base">
                                        <p:cTn id="19" dur="500" fill="hold"/>
                                        <p:tgtEl>
                                          <p:spTgt spid="15">
                                            <p:graphicEl>
                                              <a:dgm id="{639B99E6-60A8-4F19-822E-C87EB3D7E1C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graphicEl>
                                              <a:dgm id="{639B99E6-60A8-4F19-822E-C87EB3D7E1C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graphicEl>
                                              <a:dgm id="{D67BA2B4-EA1F-47B3-A6D7-A49A6BACF35C}"/>
                                            </p:graphicEl>
                                          </p:spTgt>
                                        </p:tgtEl>
                                        <p:attrNameLst>
                                          <p:attrName>style.visibility</p:attrName>
                                        </p:attrNameLst>
                                      </p:cBhvr>
                                      <p:to>
                                        <p:strVal val="visible"/>
                                      </p:to>
                                    </p:set>
                                    <p:anim calcmode="lin" valueType="num">
                                      <p:cBhvr additive="base">
                                        <p:cTn id="25" dur="500" fill="hold"/>
                                        <p:tgtEl>
                                          <p:spTgt spid="15">
                                            <p:graphicEl>
                                              <a:dgm id="{D67BA2B4-EA1F-47B3-A6D7-A49A6BACF35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graphicEl>
                                              <a:dgm id="{D67BA2B4-EA1F-47B3-A6D7-A49A6BACF35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6568-B752-48B6-B62F-FCFA92DFDA5A}"/>
              </a:ext>
            </a:extLst>
          </p:cNvPr>
          <p:cNvSpPr>
            <a:spLocks noGrp="1"/>
          </p:cNvSpPr>
          <p:nvPr>
            <p:ph type="title"/>
          </p:nvPr>
        </p:nvSpPr>
        <p:spPr/>
        <p:txBody>
          <a:bodyPr/>
          <a:lstStyle/>
          <a:p>
            <a:pPr algn="ctr"/>
            <a:r>
              <a:rPr lang="en-US" dirty="0" smtClean="0">
                <a:latin typeface="Arial Black"/>
                <a:cs typeface="Calibri Light"/>
              </a:rPr>
              <a:t>ANÁLISIS ESTADÍSTICO</a:t>
            </a:r>
            <a:endParaRPr lang="en-US" dirty="0">
              <a:latin typeface="Arial Black"/>
            </a:endParaRPr>
          </a:p>
        </p:txBody>
      </p:sp>
      <p:graphicFrame>
        <p:nvGraphicFramePr>
          <p:cNvPr id="4" name="Diagram 4">
            <a:extLst>
              <a:ext uri="{FF2B5EF4-FFF2-40B4-BE49-F238E27FC236}">
                <a16:creationId xmlns:a16="http://schemas.microsoft.com/office/drawing/2014/main" id="{90593B8C-5665-4344-8D69-E0F62B5A6068}"/>
              </a:ext>
            </a:extLst>
          </p:cNvPr>
          <p:cNvGraphicFramePr>
            <a:graphicFrameLocks noGrp="1"/>
          </p:cNvGraphicFramePr>
          <p:nvPr>
            <p:ph idx="1"/>
            <p:extLst>
              <p:ext uri="{D42A27DB-BD31-4B8C-83A1-F6EECF244321}">
                <p14:modId xmlns:p14="http://schemas.microsoft.com/office/powerpoint/2010/main" val="1400856149"/>
              </p:ext>
            </p:extLst>
          </p:nvPr>
        </p:nvGraphicFramePr>
        <p:xfrm>
          <a:off x="1020763" y="1331913"/>
          <a:ext cx="10058400" cy="552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7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6568-B752-48B6-B62F-FCFA92DFDA5A}"/>
              </a:ext>
            </a:extLst>
          </p:cNvPr>
          <p:cNvSpPr>
            <a:spLocks noGrp="1"/>
          </p:cNvSpPr>
          <p:nvPr>
            <p:ph type="title"/>
          </p:nvPr>
        </p:nvSpPr>
        <p:spPr/>
        <p:txBody>
          <a:bodyPr/>
          <a:lstStyle/>
          <a:p>
            <a:pPr algn="ctr"/>
            <a:r>
              <a:rPr lang="en-US" dirty="0" smtClean="0">
                <a:latin typeface="Arial Black"/>
                <a:cs typeface="Calibri Light"/>
              </a:rPr>
              <a:t>ANÁLISIS ESTADÍSTICO</a:t>
            </a:r>
            <a:endParaRPr lang="en-US" dirty="0">
              <a:latin typeface="Arial Black"/>
            </a:endParaRPr>
          </a:p>
        </p:txBody>
      </p:sp>
      <p:graphicFrame>
        <p:nvGraphicFramePr>
          <p:cNvPr id="4" name="Diagram 4">
            <a:extLst>
              <a:ext uri="{FF2B5EF4-FFF2-40B4-BE49-F238E27FC236}">
                <a16:creationId xmlns:a16="http://schemas.microsoft.com/office/drawing/2014/main" id="{90593B8C-5665-4344-8D69-E0F62B5A6068}"/>
              </a:ext>
            </a:extLst>
          </p:cNvPr>
          <p:cNvGraphicFramePr>
            <a:graphicFrameLocks noGrp="1"/>
          </p:cNvGraphicFramePr>
          <p:nvPr>
            <p:ph idx="1"/>
            <p:extLst>
              <p:ext uri="{D42A27DB-BD31-4B8C-83A1-F6EECF244321}">
                <p14:modId xmlns:p14="http://schemas.microsoft.com/office/powerpoint/2010/main" val="1597298900"/>
              </p:ext>
            </p:extLst>
          </p:nvPr>
        </p:nvGraphicFramePr>
        <p:xfrm>
          <a:off x="1020763" y="1331913"/>
          <a:ext cx="10058400" cy="552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45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tationary&#10;&#10;Description generated with very high confidence">
            <a:extLst>
              <a:ext uri="{FF2B5EF4-FFF2-40B4-BE49-F238E27FC236}">
                <a16:creationId xmlns:a16="http://schemas.microsoft.com/office/drawing/2014/main" id="{9C9CB388-7AB9-43EC-B96C-21CB00DD8761}"/>
              </a:ext>
            </a:extLst>
          </p:cNvPr>
          <p:cNvPicPr>
            <a:picLocks noGrp="1" noChangeAspect="1"/>
          </p:cNvPicPr>
          <p:nvPr>
            <p:ph idx="1"/>
          </p:nvPr>
        </p:nvPicPr>
        <p:blipFill>
          <a:blip r:embed="rId2"/>
          <a:stretch>
            <a:fillRect/>
          </a:stretch>
        </p:blipFill>
        <p:spPr>
          <a:xfrm>
            <a:off x="720670" y="640081"/>
            <a:ext cx="6738874" cy="5054156"/>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7505700" y="639097"/>
            <a:ext cx="4686301" cy="3686015"/>
          </a:xfrm>
        </p:spPr>
        <p:txBody>
          <a:bodyPr vert="horz" lIns="91440" tIns="45720" rIns="91440" bIns="45720" rtlCol="0" anchor="b">
            <a:normAutofit/>
          </a:bodyPr>
          <a:lstStyle/>
          <a:p>
            <a:r>
              <a:rPr lang="en-US" sz="4600" dirty="0">
                <a:solidFill>
                  <a:schemeClr val="tx1">
                    <a:lumMod val="85000"/>
                    <a:lumOff val="15000"/>
                  </a:schemeClr>
                </a:solidFill>
              </a:rPr>
              <a:t>RESULTADOS</a:t>
            </a:r>
          </a:p>
        </p:txBody>
      </p:sp>
    </p:spTree>
    <p:extLst>
      <p:ext uri="{BB962C8B-B14F-4D97-AF65-F5344CB8AC3E}">
        <p14:creationId xmlns:p14="http://schemas.microsoft.com/office/powerpoint/2010/main" val="3428911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sp>
        <p:nvSpPr>
          <p:cNvPr id="3" name="Marcador de contenido 2"/>
          <p:cNvSpPr>
            <a:spLocks noGrp="1"/>
          </p:cNvSpPr>
          <p:nvPr>
            <p:ph idx="1"/>
          </p:nvPr>
        </p:nvSpPr>
        <p:spPr/>
        <p:txBody>
          <a:bodyPr/>
          <a:lstStyle/>
          <a:p>
            <a:endParaRPr lang="es-US"/>
          </a:p>
        </p:txBody>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771774" y="55767"/>
            <a:ext cx="6812979" cy="6802233"/>
          </a:xfrm>
          <a:prstGeom prst="rect">
            <a:avLst/>
          </a:prstGeom>
          <a:ln>
            <a:noFill/>
          </a:ln>
          <a:effectLst>
            <a:outerShdw blurRad="190500" algn="tl" rotWithShape="0">
              <a:srgbClr val="000000">
                <a:alpha val="70000"/>
              </a:srgbClr>
            </a:outerShdw>
          </a:effectLst>
        </p:spPr>
      </p:pic>
      <p:sp>
        <p:nvSpPr>
          <p:cNvPr id="6" name="5 Rectángulo"/>
          <p:cNvSpPr/>
          <p:nvPr/>
        </p:nvSpPr>
        <p:spPr>
          <a:xfrm>
            <a:off x="2771774" y="971550"/>
            <a:ext cx="6812979"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2771774" y="2076450"/>
            <a:ext cx="6812979"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2771774" y="2933700"/>
            <a:ext cx="6812979"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835520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sp>
        <p:nvSpPr>
          <p:cNvPr id="3" name="Marcador de contenido 2"/>
          <p:cNvSpPr>
            <a:spLocks noGrp="1"/>
          </p:cNvSpPr>
          <p:nvPr>
            <p:ph idx="1"/>
          </p:nvPr>
        </p:nvSpPr>
        <p:spPr/>
        <p:txBody>
          <a:bodyPr/>
          <a:lstStyle/>
          <a:p>
            <a:endParaRPr lang="es-US"/>
          </a:p>
        </p:txBody>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49500" y="89756"/>
            <a:ext cx="7820134" cy="6552344"/>
          </a:xfrm>
          <a:prstGeom prst="rect">
            <a:avLst/>
          </a:prstGeom>
        </p:spPr>
      </p:pic>
    </p:spTree>
    <p:extLst>
      <p:ext uri="{BB962C8B-B14F-4D97-AF65-F5344CB8AC3E}">
        <p14:creationId xmlns:p14="http://schemas.microsoft.com/office/powerpoint/2010/main" val="1512207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sp>
        <p:nvSpPr>
          <p:cNvPr id="3" name="Marcador de contenido 2"/>
          <p:cNvSpPr>
            <a:spLocks noGrp="1"/>
          </p:cNvSpPr>
          <p:nvPr>
            <p:ph idx="1"/>
          </p:nvPr>
        </p:nvSpPr>
        <p:spPr/>
        <p:txBody>
          <a:bodyPr/>
          <a:lstStyle/>
          <a:p>
            <a:endParaRPr lang="es-US"/>
          </a:p>
        </p:txBody>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14549" y="100992"/>
            <a:ext cx="8121651" cy="6528408"/>
          </a:xfrm>
          <a:prstGeom prst="rect">
            <a:avLst/>
          </a:prstGeom>
        </p:spPr>
      </p:pic>
    </p:spTree>
    <p:extLst>
      <p:ext uri="{BB962C8B-B14F-4D97-AF65-F5344CB8AC3E}">
        <p14:creationId xmlns:p14="http://schemas.microsoft.com/office/powerpoint/2010/main" val="1598608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VE" dirty="0" smtClean="0"/>
              <a:t>RESULTADOS</a:t>
            </a:r>
            <a:endParaRPr lang="es-VE" dirty="0"/>
          </a:p>
        </p:txBody>
      </p:sp>
      <p:sp>
        <p:nvSpPr>
          <p:cNvPr id="3" name="2 Marcador de contenido"/>
          <p:cNvSpPr>
            <a:spLocks noGrp="1"/>
          </p:cNvSpPr>
          <p:nvPr>
            <p:ph idx="1"/>
          </p:nvPr>
        </p:nvSpPr>
        <p:spPr/>
        <p:txBody>
          <a:bodyPr>
            <a:normAutofit lnSpcReduction="10000"/>
          </a:bodyPr>
          <a:lstStyle/>
          <a:p>
            <a:r>
              <a:rPr lang="es-VE" b="1" dirty="0" smtClean="0"/>
              <a:t>Mortalidad por Causas Cardiovasculares;</a:t>
            </a:r>
          </a:p>
          <a:p>
            <a:r>
              <a:rPr lang="es-VE" dirty="0" smtClean="0"/>
              <a:t>PAS controlada </a:t>
            </a:r>
            <a:r>
              <a:rPr lang="es-VE" dirty="0"/>
              <a:t>según el objetivo del protocolo </a:t>
            </a:r>
            <a:r>
              <a:rPr lang="es-VE" dirty="0" smtClean="0"/>
              <a:t>SHEP, </a:t>
            </a:r>
            <a:r>
              <a:rPr lang="es-VE" dirty="0"/>
              <a:t>la </a:t>
            </a:r>
            <a:r>
              <a:rPr lang="es-VE" dirty="0" smtClean="0"/>
              <a:t>expectativa de </a:t>
            </a:r>
            <a:r>
              <a:rPr lang="es-VE" dirty="0"/>
              <a:t>vida </a:t>
            </a:r>
            <a:r>
              <a:rPr lang="es-VE" dirty="0" smtClean="0"/>
              <a:t>libre de </a:t>
            </a:r>
            <a:r>
              <a:rPr lang="es-VE" dirty="0"/>
              <a:t>muerte cardiovascular </a:t>
            </a:r>
            <a:r>
              <a:rPr lang="es-VE" dirty="0" smtClean="0"/>
              <a:t>fue:</a:t>
            </a:r>
          </a:p>
          <a:p>
            <a:pPr>
              <a:buFont typeface="Arial" panose="020B0604020202020204" pitchFamily="34" charset="0"/>
              <a:buChar char="•"/>
            </a:pPr>
            <a:r>
              <a:rPr lang="es-VE" dirty="0" smtClean="0"/>
              <a:t>215.2 </a:t>
            </a:r>
            <a:r>
              <a:rPr lang="es-VE" dirty="0"/>
              <a:t>días (IC 95%, 82.7-351.3) </a:t>
            </a:r>
            <a:r>
              <a:rPr lang="es-VE" dirty="0" smtClean="0"/>
              <a:t>al </a:t>
            </a:r>
            <a:r>
              <a:rPr lang="es-VE" dirty="0"/>
              <a:t>primer </a:t>
            </a:r>
            <a:r>
              <a:rPr lang="es-VE" dirty="0" smtClean="0"/>
              <a:t>año</a:t>
            </a:r>
          </a:p>
          <a:p>
            <a:pPr>
              <a:buFont typeface="Arial" panose="020B0604020202020204" pitchFamily="34" charset="0"/>
              <a:buChar char="•"/>
            </a:pPr>
            <a:r>
              <a:rPr lang="es-VE" dirty="0" smtClean="0"/>
              <a:t>130.7 días (</a:t>
            </a:r>
            <a:r>
              <a:rPr lang="es-VE" dirty="0"/>
              <a:t>IC 95%, 0.7-257.5) </a:t>
            </a:r>
            <a:r>
              <a:rPr lang="es-VE" dirty="0" smtClean="0"/>
              <a:t>al </a:t>
            </a:r>
            <a:r>
              <a:rPr lang="es-VE" dirty="0"/>
              <a:t>segundo año </a:t>
            </a:r>
          </a:p>
          <a:p>
            <a:pPr>
              <a:buFont typeface="Arial" panose="020B0604020202020204" pitchFamily="34" charset="0"/>
              <a:buChar char="•"/>
            </a:pPr>
            <a:r>
              <a:rPr lang="es-VE" dirty="0" smtClean="0"/>
              <a:t>215.3 </a:t>
            </a:r>
            <a:r>
              <a:rPr lang="es-VE" dirty="0"/>
              <a:t>días (IC del 95%, 70.2-345.7</a:t>
            </a:r>
            <a:r>
              <a:rPr lang="es-VE" dirty="0" smtClean="0"/>
              <a:t>) al </a:t>
            </a:r>
            <a:r>
              <a:rPr lang="es-VE" dirty="0"/>
              <a:t>final del estudio. </a:t>
            </a:r>
            <a:endParaRPr lang="es-VE" dirty="0" smtClean="0"/>
          </a:p>
          <a:p>
            <a:r>
              <a:rPr lang="es-VE" dirty="0"/>
              <a:t>C</a:t>
            </a:r>
            <a:r>
              <a:rPr lang="es-VE" dirty="0" smtClean="0"/>
              <a:t>ontrol </a:t>
            </a:r>
            <a:r>
              <a:rPr lang="es-VE" dirty="0"/>
              <a:t>de PAS en </a:t>
            </a:r>
            <a:r>
              <a:rPr lang="es-VE" dirty="0" smtClean="0"/>
              <a:t>el objetivo </a:t>
            </a:r>
            <a:r>
              <a:rPr lang="es-VE" dirty="0"/>
              <a:t>actual de 140 mm Hg </a:t>
            </a:r>
            <a:r>
              <a:rPr lang="es-VE" dirty="0" smtClean="0"/>
              <a:t>fue:</a:t>
            </a:r>
          </a:p>
          <a:p>
            <a:pPr>
              <a:buFont typeface="Arial" panose="020B0604020202020204" pitchFamily="34" charset="0"/>
              <a:buChar char="•"/>
            </a:pPr>
            <a:r>
              <a:rPr lang="es-VE" dirty="0" smtClean="0"/>
              <a:t>253.0 </a:t>
            </a:r>
            <a:r>
              <a:rPr lang="es-VE" dirty="0"/>
              <a:t>días (IC del 95%, </a:t>
            </a:r>
            <a:r>
              <a:rPr lang="es-VE" dirty="0" smtClean="0"/>
              <a:t>120.8-385.8) al primer año</a:t>
            </a:r>
          </a:p>
          <a:p>
            <a:pPr>
              <a:buFont typeface="Arial" panose="020B0604020202020204" pitchFamily="34" charset="0"/>
              <a:buChar char="•"/>
            </a:pPr>
            <a:r>
              <a:rPr lang="es-VE" dirty="0" smtClean="0"/>
              <a:t>144.6 </a:t>
            </a:r>
            <a:r>
              <a:rPr lang="es-VE" dirty="0"/>
              <a:t>días (IC del 95%, </a:t>
            </a:r>
            <a:r>
              <a:rPr lang="es-VE" dirty="0" smtClean="0"/>
              <a:t>16.5-272.1) al segundo año</a:t>
            </a:r>
          </a:p>
          <a:p>
            <a:pPr>
              <a:buFont typeface="Arial" panose="020B0604020202020204" pitchFamily="34" charset="0"/>
              <a:buChar char="•"/>
            </a:pPr>
            <a:r>
              <a:rPr lang="es-VE" dirty="0" smtClean="0"/>
              <a:t>306.1 </a:t>
            </a:r>
            <a:r>
              <a:rPr lang="es-VE" dirty="0"/>
              <a:t>días (IC del 95%). 174.6-440.8</a:t>
            </a:r>
            <a:r>
              <a:rPr lang="es-VE" dirty="0" smtClean="0"/>
              <a:t>) al final del estudio</a:t>
            </a:r>
            <a:endParaRPr lang="es-VE" dirty="0"/>
          </a:p>
        </p:txBody>
      </p:sp>
    </p:spTree>
    <p:extLst>
      <p:ext uri="{BB962C8B-B14F-4D97-AF65-F5344CB8AC3E}">
        <p14:creationId xmlns:p14="http://schemas.microsoft.com/office/powerpoint/2010/main" val="3379793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VE" dirty="0" smtClean="0"/>
              <a:t>RESULTADOS</a:t>
            </a:r>
            <a:endParaRPr lang="es-VE" dirty="0"/>
          </a:p>
        </p:txBody>
      </p:sp>
      <p:sp>
        <p:nvSpPr>
          <p:cNvPr id="3" name="2 Marcador de contenido"/>
          <p:cNvSpPr>
            <a:spLocks noGrp="1"/>
          </p:cNvSpPr>
          <p:nvPr>
            <p:ph idx="1"/>
          </p:nvPr>
        </p:nvSpPr>
        <p:spPr/>
        <p:txBody>
          <a:bodyPr>
            <a:normAutofit lnSpcReduction="10000"/>
          </a:bodyPr>
          <a:lstStyle/>
          <a:p>
            <a:r>
              <a:rPr lang="es-VE" b="1" dirty="0" smtClean="0"/>
              <a:t>Mortalidad por todas las causas:</a:t>
            </a:r>
          </a:p>
          <a:p>
            <a:pPr marL="0" indent="0">
              <a:buNone/>
            </a:pPr>
            <a:r>
              <a:rPr lang="es-VE" dirty="0" smtClean="0"/>
              <a:t>Para </a:t>
            </a:r>
            <a:r>
              <a:rPr lang="es-VE" dirty="0"/>
              <a:t>la mortalidad por todas las causas con control utilizando el protocolo SHEP, los datos </a:t>
            </a:r>
            <a:r>
              <a:rPr lang="es-VE" dirty="0" smtClean="0"/>
              <a:t>correspondientes fueron:</a:t>
            </a:r>
          </a:p>
          <a:p>
            <a:pPr>
              <a:buFont typeface="Arial" panose="020B0604020202020204" pitchFamily="34" charset="0"/>
              <a:buChar char="•"/>
            </a:pPr>
            <a:r>
              <a:rPr lang="es-VE" dirty="0"/>
              <a:t>1</a:t>
            </a:r>
            <a:r>
              <a:rPr lang="es-VE" dirty="0" smtClean="0"/>
              <a:t>95.6 </a:t>
            </a:r>
            <a:r>
              <a:rPr lang="es-VE" dirty="0"/>
              <a:t>días (IC 95%, 51.0-338.4) </a:t>
            </a:r>
            <a:r>
              <a:rPr lang="es-VE" dirty="0" smtClean="0"/>
              <a:t>al </a:t>
            </a:r>
            <a:r>
              <a:rPr lang="es-VE" dirty="0"/>
              <a:t>primer </a:t>
            </a:r>
            <a:r>
              <a:rPr lang="es-VE" dirty="0" smtClean="0"/>
              <a:t>año</a:t>
            </a:r>
          </a:p>
          <a:p>
            <a:pPr>
              <a:buFont typeface="Arial" panose="020B0604020202020204" pitchFamily="34" charset="0"/>
              <a:buChar char="•"/>
            </a:pPr>
            <a:r>
              <a:rPr lang="es-VE" dirty="0"/>
              <a:t>1</a:t>
            </a:r>
            <a:r>
              <a:rPr lang="es-VE" dirty="0" smtClean="0"/>
              <a:t>12.2 </a:t>
            </a:r>
            <a:r>
              <a:rPr lang="es-VE" dirty="0"/>
              <a:t>días (IC 95%, −29.6 a </a:t>
            </a:r>
            <a:r>
              <a:rPr lang="es-VE" dirty="0" smtClean="0"/>
              <a:t>253.9) al </a:t>
            </a:r>
            <a:r>
              <a:rPr lang="es-VE" dirty="0"/>
              <a:t>segundo </a:t>
            </a:r>
            <a:r>
              <a:rPr lang="es-VE" dirty="0" smtClean="0"/>
              <a:t>año</a:t>
            </a:r>
          </a:p>
          <a:p>
            <a:pPr>
              <a:buFont typeface="Arial" panose="020B0604020202020204" pitchFamily="34" charset="0"/>
              <a:buChar char="•"/>
            </a:pPr>
            <a:r>
              <a:rPr lang="es-VE" dirty="0" smtClean="0"/>
              <a:t>104,4 </a:t>
            </a:r>
            <a:r>
              <a:rPr lang="es-VE" dirty="0"/>
              <a:t>días (IC del 95%, −42,8 a 247,7) para el control al </a:t>
            </a:r>
            <a:r>
              <a:rPr lang="es-VE" dirty="0" smtClean="0"/>
              <a:t>final del </a:t>
            </a:r>
            <a:r>
              <a:rPr lang="es-VE" dirty="0"/>
              <a:t>estudio. </a:t>
            </a:r>
            <a:endParaRPr lang="es-VE" dirty="0" smtClean="0"/>
          </a:p>
          <a:p>
            <a:pPr marL="0" indent="0">
              <a:buNone/>
            </a:pPr>
            <a:r>
              <a:rPr lang="es-VE" dirty="0"/>
              <a:t>C</a:t>
            </a:r>
            <a:r>
              <a:rPr lang="es-VE" dirty="0" smtClean="0"/>
              <a:t>ontrol </a:t>
            </a:r>
            <a:r>
              <a:rPr lang="es-VE" dirty="0"/>
              <a:t>de la </a:t>
            </a:r>
            <a:r>
              <a:rPr lang="es-VE" dirty="0" smtClean="0"/>
              <a:t>PAS en </a:t>
            </a:r>
            <a:r>
              <a:rPr lang="es-VE" dirty="0"/>
              <a:t>el objetivo actual de 140 mm Hg </a:t>
            </a:r>
            <a:r>
              <a:rPr lang="es-VE" dirty="0" smtClean="0"/>
              <a:t>fueron: </a:t>
            </a:r>
          </a:p>
          <a:p>
            <a:pPr>
              <a:buFont typeface="Arial" panose="020B0604020202020204" pitchFamily="34" charset="0"/>
              <a:buChar char="•"/>
            </a:pPr>
            <a:r>
              <a:rPr lang="es-VE" dirty="0" smtClean="0"/>
              <a:t>333.2 </a:t>
            </a:r>
            <a:r>
              <a:rPr lang="es-VE" dirty="0"/>
              <a:t>días (IC 95%, 186.1-484.8</a:t>
            </a:r>
            <a:r>
              <a:rPr lang="es-VE" dirty="0" smtClean="0"/>
              <a:t>) al primer año</a:t>
            </a:r>
          </a:p>
          <a:p>
            <a:pPr>
              <a:buFont typeface="Arial" panose="020B0604020202020204" pitchFamily="34" charset="0"/>
              <a:buChar char="•"/>
            </a:pPr>
            <a:r>
              <a:rPr lang="es-VE" dirty="0" smtClean="0"/>
              <a:t>196.3 </a:t>
            </a:r>
            <a:r>
              <a:rPr lang="es-VE" dirty="0"/>
              <a:t>días (IC 95%, </a:t>
            </a:r>
            <a:r>
              <a:rPr lang="es-VE" dirty="0" smtClean="0"/>
              <a:t>57.2-334.8</a:t>
            </a:r>
            <a:r>
              <a:rPr lang="es-VE" dirty="0"/>
              <a:t>) </a:t>
            </a:r>
            <a:r>
              <a:rPr lang="es-VE" dirty="0" smtClean="0"/>
              <a:t>al segundo año</a:t>
            </a:r>
          </a:p>
          <a:p>
            <a:pPr>
              <a:buFont typeface="Arial" panose="020B0604020202020204" pitchFamily="34" charset="0"/>
              <a:buChar char="•"/>
            </a:pPr>
            <a:r>
              <a:rPr lang="es-VE" dirty="0" smtClean="0"/>
              <a:t>206.4 </a:t>
            </a:r>
            <a:r>
              <a:rPr lang="es-VE" dirty="0"/>
              <a:t>días (95% CI, 52.5-355.7</a:t>
            </a:r>
            <a:r>
              <a:rPr lang="es-VE" dirty="0" smtClean="0"/>
              <a:t>) </a:t>
            </a:r>
            <a:r>
              <a:rPr lang="es-VE" dirty="0"/>
              <a:t>para el control al final del estudio</a:t>
            </a:r>
            <a:r>
              <a:rPr lang="es-VE" dirty="0" smtClean="0"/>
              <a:t>.</a:t>
            </a:r>
            <a:endParaRPr lang="es-VE" dirty="0"/>
          </a:p>
        </p:txBody>
      </p:sp>
    </p:spTree>
    <p:extLst>
      <p:ext uri="{BB962C8B-B14F-4D97-AF65-F5344CB8AC3E}">
        <p14:creationId xmlns:p14="http://schemas.microsoft.com/office/powerpoint/2010/main" val="4252412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VE" dirty="0" smtClean="0"/>
              <a:t>RESULTADOS</a:t>
            </a:r>
            <a:endParaRPr lang="es-VE" dirty="0"/>
          </a:p>
        </p:txBody>
      </p:sp>
      <p:sp>
        <p:nvSpPr>
          <p:cNvPr id="3" name="2 Marcador de contenido"/>
          <p:cNvSpPr>
            <a:spLocks noGrp="1"/>
          </p:cNvSpPr>
          <p:nvPr>
            <p:ph idx="1"/>
          </p:nvPr>
        </p:nvSpPr>
        <p:spPr/>
        <p:txBody>
          <a:bodyPr>
            <a:normAutofit/>
          </a:bodyPr>
          <a:lstStyle/>
          <a:p>
            <a:r>
              <a:rPr lang="es-VE" dirty="0"/>
              <a:t>El aumento en la </a:t>
            </a:r>
            <a:r>
              <a:rPr lang="es-VE" dirty="0" smtClean="0"/>
              <a:t>expectativa de </a:t>
            </a:r>
            <a:r>
              <a:rPr lang="es-VE" dirty="0"/>
              <a:t>vida libre de muerte cardiovascular corresponde a 1 día </a:t>
            </a:r>
            <a:r>
              <a:rPr lang="es-VE" dirty="0" smtClean="0"/>
              <a:t>ganado </a:t>
            </a:r>
            <a:r>
              <a:rPr lang="es-VE" dirty="0"/>
              <a:t>por mes de tratamiento para esta </a:t>
            </a:r>
            <a:r>
              <a:rPr lang="es-VE" dirty="0" smtClean="0"/>
              <a:t>cohorte </a:t>
            </a:r>
            <a:r>
              <a:rPr lang="es-VE" dirty="0"/>
              <a:t>(0,89 días; IC </a:t>
            </a:r>
            <a:r>
              <a:rPr lang="es-VE" dirty="0" smtClean="0"/>
              <a:t>del 95</a:t>
            </a:r>
            <a:r>
              <a:rPr lang="es-VE" dirty="0"/>
              <a:t>%, 0,20-1,62</a:t>
            </a:r>
            <a:r>
              <a:rPr lang="es-VE" dirty="0" smtClean="0"/>
              <a:t>).</a:t>
            </a:r>
          </a:p>
          <a:p>
            <a:r>
              <a:rPr lang="es-VE" dirty="0" smtClean="0"/>
              <a:t> </a:t>
            </a:r>
          </a:p>
          <a:p>
            <a:r>
              <a:rPr lang="es-VE" dirty="0" smtClean="0"/>
              <a:t>Para </a:t>
            </a:r>
            <a:r>
              <a:rPr lang="es-VE" dirty="0"/>
              <a:t>la mortalidad por todas las </a:t>
            </a:r>
            <a:r>
              <a:rPr lang="es-VE" dirty="0" smtClean="0"/>
              <a:t>causas, la </a:t>
            </a:r>
            <a:r>
              <a:rPr lang="es-VE" dirty="0"/>
              <a:t>ganancia en la </a:t>
            </a:r>
            <a:r>
              <a:rPr lang="es-VE" dirty="0" smtClean="0"/>
              <a:t>expectativa de </a:t>
            </a:r>
            <a:r>
              <a:rPr lang="es-VE" dirty="0"/>
              <a:t>vida resultante de 1 mes de tratamiento con medicamentos </a:t>
            </a:r>
            <a:r>
              <a:rPr lang="es-VE" dirty="0" smtClean="0"/>
              <a:t>antihipertensivos sería </a:t>
            </a:r>
            <a:r>
              <a:rPr lang="es-VE" dirty="0"/>
              <a:t>de medio día (0,59 días; IC del 95%, −0,22 a 1,37</a:t>
            </a:r>
            <a:r>
              <a:rPr lang="es-VE" dirty="0" smtClean="0"/>
              <a:t>).</a:t>
            </a:r>
            <a:endParaRPr lang="es-VE" dirty="0"/>
          </a:p>
          <a:p>
            <a:endParaRPr lang="es-VE" dirty="0" smtClean="0"/>
          </a:p>
          <a:p>
            <a:r>
              <a:rPr lang="es-VE" b="1" dirty="0" smtClean="0"/>
              <a:t>HR para </a:t>
            </a:r>
            <a:r>
              <a:rPr lang="es-VE" b="1" dirty="0"/>
              <a:t>M</a:t>
            </a:r>
            <a:r>
              <a:rPr lang="es-VE" b="1" dirty="0" smtClean="0"/>
              <a:t>ortalidad </a:t>
            </a:r>
            <a:r>
              <a:rPr lang="es-VE" b="1" dirty="0"/>
              <a:t>C</a:t>
            </a:r>
            <a:r>
              <a:rPr lang="es-VE" b="1" dirty="0" smtClean="0"/>
              <a:t>ardiovascular: </a:t>
            </a:r>
            <a:r>
              <a:rPr lang="es-VE" b="1" dirty="0"/>
              <a:t>0,89 (IC del 95%, 0,80 a 0,99; </a:t>
            </a:r>
            <a:r>
              <a:rPr lang="es-VE" b="1" i="1" dirty="0"/>
              <a:t>P </a:t>
            </a:r>
            <a:r>
              <a:rPr lang="es-VE" b="1" dirty="0"/>
              <a:t>= .03</a:t>
            </a:r>
            <a:r>
              <a:rPr lang="es-VE" b="1" dirty="0" smtClean="0"/>
              <a:t>)</a:t>
            </a:r>
          </a:p>
          <a:p>
            <a:r>
              <a:rPr lang="es-VE" b="1" dirty="0" smtClean="0"/>
              <a:t>HR para Mortalidad por todas las causas: 0,97 (IC </a:t>
            </a:r>
            <a:r>
              <a:rPr lang="es-VE" b="1" dirty="0"/>
              <a:t>del 95%, 0,90-1,04; </a:t>
            </a:r>
            <a:r>
              <a:rPr lang="es-VE" b="1" i="1" dirty="0"/>
              <a:t>P </a:t>
            </a:r>
            <a:r>
              <a:rPr lang="es-VE" b="1" dirty="0"/>
              <a:t>= </a:t>
            </a:r>
            <a:r>
              <a:rPr lang="es-VE" b="1" dirty="0" smtClean="0"/>
              <a:t>0,42)</a:t>
            </a:r>
            <a:endParaRPr lang="es-VE" b="1" dirty="0"/>
          </a:p>
        </p:txBody>
      </p:sp>
    </p:spTree>
    <p:extLst>
      <p:ext uri="{BB962C8B-B14F-4D97-AF65-F5344CB8AC3E}">
        <p14:creationId xmlns:p14="http://schemas.microsoft.com/office/powerpoint/2010/main" val="313770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b="1" dirty="0">
                <a:latin typeface="Arial Black" panose="020B0A04020102020204" pitchFamily="34" charset="0"/>
              </a:rPr>
              <a:t>PREGUNTA</a:t>
            </a:r>
          </a:p>
        </p:txBody>
      </p:sp>
      <p:sp>
        <p:nvSpPr>
          <p:cNvPr id="3" name="Marcador de contenido 2"/>
          <p:cNvSpPr>
            <a:spLocks noGrp="1"/>
          </p:cNvSpPr>
          <p:nvPr>
            <p:ph idx="1"/>
          </p:nvPr>
        </p:nvSpPr>
        <p:spPr>
          <a:xfrm>
            <a:off x="819150" y="2239108"/>
            <a:ext cx="10610850" cy="3629986"/>
          </a:xfrm>
        </p:spPr>
        <p:txBody>
          <a:bodyPr>
            <a:normAutofit lnSpcReduction="10000"/>
          </a:bodyPr>
          <a:lstStyle/>
          <a:p>
            <a:pPr lvl="0" algn="just"/>
            <a:r>
              <a:rPr lang="es-VE" sz="4800" b="1" dirty="0">
                <a:solidFill>
                  <a:schemeClr val="accent1">
                    <a:lumMod val="75000"/>
                  </a:schemeClr>
                </a:solidFill>
              </a:rPr>
              <a:t>¿Cuál es el efecto del tratamiento antihipertensivo en la hipertensión arterial sistólica aislada en personas mayores de 65 años en relación  a la aparición de eventos cardiovasculares?</a:t>
            </a:r>
          </a:p>
        </p:txBody>
      </p:sp>
    </p:spTree>
    <p:extLst>
      <p:ext uri="{BB962C8B-B14F-4D97-AF65-F5344CB8AC3E}">
        <p14:creationId xmlns:p14="http://schemas.microsoft.com/office/powerpoint/2010/main" val="222118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7D75-EF5A-4D41-89AE-FE0E3BF3AF42}"/>
              </a:ext>
            </a:extLst>
          </p:cNvPr>
          <p:cNvSpPr>
            <a:spLocks noGrp="1"/>
          </p:cNvSpPr>
          <p:nvPr>
            <p:ph type="title"/>
          </p:nvPr>
        </p:nvSpPr>
        <p:spPr/>
        <p:txBody>
          <a:bodyPr/>
          <a:lstStyle/>
          <a:p>
            <a:pPr algn="ctr"/>
            <a:r>
              <a:rPr lang="en-US">
                <a:latin typeface="Arial Black"/>
              </a:rPr>
              <a:t>DISCUSION</a:t>
            </a:r>
            <a:endParaRPr lang="en-US" dirty="0">
              <a:latin typeface="Arial Black"/>
            </a:endParaRPr>
          </a:p>
        </p:txBody>
      </p:sp>
      <p:sp>
        <p:nvSpPr>
          <p:cNvPr id="3" name="Content Placeholder 2">
            <a:extLst>
              <a:ext uri="{FF2B5EF4-FFF2-40B4-BE49-F238E27FC236}">
                <a16:creationId xmlns:a16="http://schemas.microsoft.com/office/drawing/2014/main" id="{53B75438-13CD-4107-8E55-4426AD085185}"/>
              </a:ext>
            </a:extLst>
          </p:cNvPr>
          <p:cNvSpPr>
            <a:spLocks noGrp="1"/>
          </p:cNvSpPr>
          <p:nvPr>
            <p:ph idx="1"/>
          </p:nvPr>
        </p:nvSpPr>
        <p:spPr>
          <a:ln>
            <a:noFill/>
          </a:ln>
        </p:spPr>
        <p:style>
          <a:lnRef idx="2">
            <a:schemeClr val="accent4"/>
          </a:lnRef>
          <a:fillRef idx="1">
            <a:schemeClr val="lt1"/>
          </a:fillRef>
          <a:effectRef idx="0">
            <a:schemeClr val="accent4"/>
          </a:effectRef>
          <a:fontRef idx="minor">
            <a:schemeClr val="dk1"/>
          </a:fontRef>
        </p:style>
        <p:txBody>
          <a:bodyPr vert="horz" lIns="0" tIns="45720" rIns="0" bIns="45720" rtlCol="0" anchor="t">
            <a:normAutofit/>
          </a:bodyPr>
          <a:lstStyle/>
          <a:p>
            <a:pPr algn="just"/>
            <a:r>
              <a:rPr lang="en-US" dirty="0">
                <a:ea typeface="+mn-lt"/>
                <a:cs typeface="+mn-lt"/>
              </a:rPr>
              <a:t>Este </a:t>
            </a:r>
            <a:r>
              <a:rPr lang="en-US" dirty="0" err="1">
                <a:ea typeface="+mn-lt"/>
                <a:cs typeface="+mn-lt"/>
              </a:rPr>
              <a:t>subestudio</a:t>
            </a:r>
            <a:r>
              <a:rPr lang="en-US" dirty="0">
                <a:ea typeface="+mn-lt"/>
                <a:cs typeface="+mn-lt"/>
              </a:rPr>
              <a:t> del </a:t>
            </a:r>
            <a:r>
              <a:rPr lang="en-US" dirty="0" err="1">
                <a:ea typeface="+mn-lt"/>
                <a:cs typeface="+mn-lt"/>
              </a:rPr>
              <a:t>ensayo</a:t>
            </a:r>
            <a:r>
              <a:rPr lang="en-US" dirty="0">
                <a:ea typeface="+mn-lt"/>
                <a:cs typeface="+mn-lt"/>
              </a:rPr>
              <a:t> SHEP </a:t>
            </a:r>
            <a:r>
              <a:rPr lang="en-US" dirty="0" err="1">
                <a:ea typeface="+mn-lt"/>
                <a:cs typeface="+mn-lt"/>
              </a:rPr>
              <a:t>muestra</a:t>
            </a:r>
            <a:r>
              <a:rPr lang="en-US" dirty="0">
                <a:ea typeface="+mn-lt"/>
                <a:cs typeface="+mn-lt"/>
              </a:rPr>
              <a:t> que el </a:t>
            </a:r>
            <a:r>
              <a:rPr lang="en-US" dirty="0" err="1">
                <a:ea typeface="+mn-lt"/>
                <a:cs typeface="+mn-lt"/>
              </a:rPr>
              <a:t>tratamiento</a:t>
            </a:r>
            <a:r>
              <a:rPr lang="en-US" dirty="0">
                <a:ea typeface="+mn-lt"/>
                <a:cs typeface="+mn-lt"/>
              </a:rPr>
              <a:t> de la </a:t>
            </a:r>
            <a:r>
              <a:rPr lang="en-US" dirty="0" err="1">
                <a:ea typeface="+mn-lt"/>
                <a:cs typeface="+mn-lt"/>
              </a:rPr>
              <a:t>hipertensión</a:t>
            </a:r>
            <a:r>
              <a:rPr lang="en-US" dirty="0">
                <a:ea typeface="+mn-lt"/>
                <a:cs typeface="+mn-lt"/>
              </a:rPr>
              <a:t> con </a:t>
            </a:r>
            <a:r>
              <a:rPr lang="en-US" dirty="0" err="1">
                <a:ea typeface="+mn-lt"/>
                <a:cs typeface="+mn-lt"/>
              </a:rPr>
              <a:t>una</a:t>
            </a:r>
            <a:r>
              <a:rPr lang="en-US" dirty="0">
                <a:ea typeface="+mn-lt"/>
                <a:cs typeface="+mn-lt"/>
              </a:rPr>
              <a:t> </a:t>
            </a:r>
            <a:r>
              <a:rPr lang="en-US" dirty="0" err="1">
                <a:ea typeface="+mn-lt"/>
                <a:cs typeface="+mn-lt"/>
              </a:rPr>
              <a:t>terapia</a:t>
            </a:r>
            <a:r>
              <a:rPr lang="en-US" dirty="0">
                <a:ea typeface="+mn-lt"/>
                <a:cs typeface="+mn-lt"/>
              </a:rPr>
              <a:t> </a:t>
            </a:r>
            <a:r>
              <a:rPr lang="en-US" dirty="0" err="1">
                <a:ea typeface="+mn-lt"/>
                <a:cs typeface="+mn-lt"/>
              </a:rPr>
              <a:t>basada</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clortalidona</a:t>
            </a:r>
            <a:r>
              <a:rPr lang="en-US" dirty="0">
                <a:ea typeface="+mn-lt"/>
                <a:cs typeface="+mn-lt"/>
              </a:rPr>
              <a:t> </a:t>
            </a:r>
            <a:r>
              <a:rPr lang="en-US" dirty="0" err="1">
                <a:ea typeface="+mn-lt"/>
                <a:cs typeface="+mn-lt"/>
              </a:rPr>
              <a:t>durante</a:t>
            </a:r>
            <a:r>
              <a:rPr lang="en-US" dirty="0">
                <a:ea typeface="+mn-lt"/>
                <a:cs typeface="+mn-lt"/>
              </a:rPr>
              <a:t> 4,5 </a:t>
            </a:r>
            <a:r>
              <a:rPr lang="en-US" dirty="0" err="1">
                <a:ea typeface="+mn-lt"/>
                <a:cs typeface="+mn-lt"/>
              </a:rPr>
              <a:t>años</a:t>
            </a:r>
            <a:r>
              <a:rPr lang="en-US" dirty="0">
                <a:ea typeface="+mn-lt"/>
                <a:cs typeface="+mn-lt"/>
              </a:rPr>
              <a:t> se </a:t>
            </a:r>
            <a:r>
              <a:rPr lang="en-US" dirty="0" err="1">
                <a:ea typeface="+mn-lt"/>
                <a:cs typeface="+mn-lt"/>
              </a:rPr>
              <a:t>asoció</a:t>
            </a:r>
            <a:r>
              <a:rPr lang="en-US" dirty="0">
                <a:ea typeface="+mn-lt"/>
                <a:cs typeface="+mn-lt"/>
              </a:rPr>
              <a:t> con </a:t>
            </a:r>
            <a:r>
              <a:rPr lang="en-US" dirty="0" err="1">
                <a:ea typeface="+mn-lt"/>
                <a:cs typeface="+mn-lt"/>
              </a:rPr>
              <a:t>una</a:t>
            </a:r>
            <a:r>
              <a:rPr lang="en-US" dirty="0">
                <a:ea typeface="+mn-lt"/>
                <a:cs typeface="+mn-lt"/>
              </a:rPr>
              <a:t> mayor </a:t>
            </a:r>
            <a:r>
              <a:rPr lang="en-US" dirty="0" err="1">
                <a:ea typeface="+mn-lt"/>
                <a:cs typeface="+mn-lt"/>
              </a:rPr>
              <a:t>supervivencia</a:t>
            </a:r>
            <a:r>
              <a:rPr lang="en-US" dirty="0">
                <a:ea typeface="+mn-lt"/>
                <a:cs typeface="+mn-lt"/>
              </a:rPr>
              <a:t> y un </a:t>
            </a:r>
            <a:r>
              <a:rPr lang="en-US" dirty="0" err="1">
                <a:ea typeface="+mn-lt"/>
                <a:cs typeface="+mn-lt"/>
              </a:rPr>
              <a:t>aumento</a:t>
            </a:r>
            <a:r>
              <a:rPr lang="en-US" dirty="0">
                <a:ea typeface="+mn-lt"/>
                <a:cs typeface="+mn-lt"/>
              </a:rPr>
              <a:t> de la </a:t>
            </a:r>
            <a:r>
              <a:rPr lang="en-US" dirty="0" err="1">
                <a:ea typeface="+mn-lt"/>
                <a:cs typeface="+mn-lt"/>
              </a:rPr>
              <a:t>esperanza</a:t>
            </a:r>
            <a:r>
              <a:rPr lang="en-US" dirty="0">
                <a:ea typeface="+mn-lt"/>
                <a:cs typeface="+mn-lt"/>
              </a:rPr>
              <a:t> de </a:t>
            </a:r>
            <a:r>
              <a:rPr lang="en-US" dirty="0" err="1">
                <a:ea typeface="+mn-lt"/>
                <a:cs typeface="+mn-lt"/>
              </a:rPr>
              <a:t>vida</a:t>
            </a:r>
            <a:r>
              <a:rPr lang="en-US" dirty="0">
                <a:ea typeface="+mn-lt"/>
                <a:cs typeface="+mn-lt"/>
              </a:rPr>
              <a:t> a </a:t>
            </a:r>
            <a:r>
              <a:rPr lang="en-US" dirty="0" err="1">
                <a:ea typeface="+mn-lt"/>
                <a:cs typeface="+mn-lt"/>
              </a:rPr>
              <a:t>los</a:t>
            </a:r>
            <a:r>
              <a:rPr lang="en-US" dirty="0">
                <a:ea typeface="+mn-lt"/>
                <a:cs typeface="+mn-lt"/>
              </a:rPr>
              <a:t> 22 </a:t>
            </a:r>
            <a:r>
              <a:rPr lang="en-US" dirty="0" err="1">
                <a:ea typeface="+mn-lt"/>
                <a:cs typeface="+mn-lt"/>
              </a:rPr>
              <a:t>años</a:t>
            </a:r>
            <a:r>
              <a:rPr lang="en-US" dirty="0">
                <a:ea typeface="+mn-lt"/>
                <a:cs typeface="+mn-lt"/>
              </a:rPr>
              <a:t> de </a:t>
            </a:r>
            <a:r>
              <a:rPr lang="en-US" dirty="0" err="1">
                <a:ea typeface="+mn-lt"/>
                <a:cs typeface="+mn-lt"/>
              </a:rPr>
              <a:t>seguimiento</a:t>
            </a:r>
            <a:r>
              <a:rPr lang="en-US" dirty="0">
                <a:ea typeface="+mn-lt"/>
                <a:cs typeface="+mn-lt"/>
              </a:rPr>
              <a:t>.  </a:t>
            </a:r>
          </a:p>
          <a:p>
            <a:pPr algn="just"/>
            <a:r>
              <a:rPr lang="en-US" dirty="0">
                <a:ea typeface="+mn-lt"/>
                <a:cs typeface="+mn-lt"/>
              </a:rPr>
              <a:t/>
            </a:r>
            <a:br>
              <a:rPr lang="en-US" dirty="0">
                <a:ea typeface="+mn-lt"/>
                <a:cs typeface="+mn-lt"/>
              </a:rPr>
            </a:br>
            <a:r>
              <a:rPr lang="en-US" dirty="0">
                <a:ea typeface="+mn-lt"/>
                <a:cs typeface="+mn-lt"/>
              </a:rPr>
              <a:t>La </a:t>
            </a:r>
            <a:r>
              <a:rPr lang="en-US" dirty="0" err="1">
                <a:ea typeface="+mn-lt"/>
                <a:cs typeface="+mn-lt"/>
              </a:rPr>
              <a:t>ganancia</a:t>
            </a:r>
            <a:r>
              <a:rPr lang="en-US" dirty="0">
                <a:ea typeface="+mn-lt"/>
                <a:cs typeface="+mn-lt"/>
              </a:rPr>
              <a:t> </a:t>
            </a:r>
            <a:r>
              <a:rPr lang="en-US" dirty="0" err="1">
                <a:ea typeface="+mn-lt"/>
                <a:cs typeface="+mn-lt"/>
              </a:rPr>
              <a:t>en</a:t>
            </a:r>
            <a:r>
              <a:rPr lang="en-US" dirty="0">
                <a:ea typeface="+mn-lt"/>
                <a:cs typeface="+mn-lt"/>
              </a:rPr>
              <a:t> la </a:t>
            </a:r>
            <a:r>
              <a:rPr lang="en-US" dirty="0" err="1" smtClean="0">
                <a:ea typeface="+mn-lt"/>
                <a:cs typeface="+mn-lt"/>
              </a:rPr>
              <a:t>expectativa</a:t>
            </a:r>
            <a:r>
              <a:rPr lang="en-US" dirty="0">
                <a:ea typeface="+mn-lt"/>
                <a:cs typeface="+mn-lt"/>
              </a:rPr>
              <a:t> de </a:t>
            </a:r>
            <a:r>
              <a:rPr lang="en-US" dirty="0" err="1">
                <a:ea typeface="+mn-lt"/>
                <a:cs typeface="+mn-lt"/>
              </a:rPr>
              <a:t>vida</a:t>
            </a:r>
            <a:r>
              <a:rPr lang="en-US" dirty="0">
                <a:ea typeface="+mn-lt"/>
                <a:cs typeface="+mn-lt"/>
              </a:rPr>
              <a:t> </a:t>
            </a:r>
            <a:r>
              <a:rPr lang="en-US" dirty="0" err="1">
                <a:ea typeface="+mn-lt"/>
                <a:cs typeface="+mn-lt"/>
              </a:rPr>
              <a:t>libre</a:t>
            </a:r>
            <a:r>
              <a:rPr lang="en-US" dirty="0">
                <a:ea typeface="+mn-lt"/>
                <a:cs typeface="+mn-lt"/>
              </a:rPr>
              <a:t> de </a:t>
            </a:r>
            <a:r>
              <a:rPr lang="en-US" dirty="0" err="1">
                <a:ea typeface="+mn-lt"/>
                <a:cs typeface="+mn-lt"/>
              </a:rPr>
              <a:t>muerte</a:t>
            </a:r>
            <a:r>
              <a:rPr lang="en-US" dirty="0">
                <a:ea typeface="+mn-lt"/>
                <a:cs typeface="+mn-lt"/>
              </a:rPr>
              <a:t> cardiovascular </a:t>
            </a:r>
            <a:r>
              <a:rPr lang="en-US" dirty="0" err="1">
                <a:ea typeface="+mn-lt"/>
                <a:cs typeface="+mn-lt"/>
              </a:rPr>
              <a:t>corresponde</a:t>
            </a:r>
            <a:r>
              <a:rPr lang="en-US" dirty="0">
                <a:ea typeface="+mn-lt"/>
                <a:cs typeface="+mn-lt"/>
              </a:rPr>
              <a:t> </a:t>
            </a:r>
            <a:r>
              <a:rPr lang="en-US" dirty="0" smtClean="0">
                <a:ea typeface="+mn-lt"/>
                <a:cs typeface="+mn-lt"/>
              </a:rPr>
              <a:t>con </a:t>
            </a:r>
            <a:r>
              <a:rPr lang="en-US" dirty="0" err="1" smtClean="0">
                <a:ea typeface="+mn-lt"/>
                <a:cs typeface="+mn-lt"/>
              </a:rPr>
              <a:t>aproximadamente</a:t>
            </a:r>
            <a:r>
              <a:rPr lang="en-US" dirty="0" smtClean="0">
                <a:ea typeface="+mn-lt"/>
                <a:cs typeface="+mn-lt"/>
              </a:rPr>
              <a:t> </a:t>
            </a:r>
            <a:r>
              <a:rPr lang="en-US" dirty="0">
                <a:ea typeface="+mn-lt"/>
                <a:cs typeface="+mn-lt"/>
              </a:rPr>
              <a:t>1 </a:t>
            </a:r>
            <a:r>
              <a:rPr lang="en-US" dirty="0" err="1">
                <a:ea typeface="+mn-lt"/>
                <a:cs typeface="+mn-lt"/>
              </a:rPr>
              <a:t>día</a:t>
            </a:r>
            <a:r>
              <a:rPr lang="en-US" dirty="0">
                <a:ea typeface="+mn-lt"/>
                <a:cs typeface="+mn-lt"/>
              </a:rPr>
              <a:t> (0,89 </a:t>
            </a:r>
            <a:r>
              <a:rPr lang="en-US" dirty="0" err="1">
                <a:ea typeface="+mn-lt"/>
                <a:cs typeface="+mn-lt"/>
              </a:rPr>
              <a:t>días</a:t>
            </a:r>
            <a:r>
              <a:rPr lang="en-US" dirty="0">
                <a:ea typeface="+mn-lt"/>
                <a:cs typeface="+mn-lt"/>
              </a:rPr>
              <a:t>; IC del 95%, 0,20-1,62) </a:t>
            </a:r>
            <a:r>
              <a:rPr lang="en-US" dirty="0" err="1">
                <a:ea typeface="+mn-lt"/>
                <a:cs typeface="+mn-lt"/>
              </a:rPr>
              <a:t>obtenido</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cada</a:t>
            </a:r>
            <a:r>
              <a:rPr lang="en-US" dirty="0">
                <a:ea typeface="+mn-lt"/>
                <a:cs typeface="+mn-lt"/>
              </a:rPr>
              <a:t> </a:t>
            </a:r>
            <a:r>
              <a:rPr lang="en-US" dirty="0" err="1">
                <a:ea typeface="+mn-lt"/>
                <a:cs typeface="+mn-lt"/>
              </a:rPr>
              <a:t>mes</a:t>
            </a:r>
            <a:r>
              <a:rPr lang="en-US" dirty="0">
                <a:ea typeface="+mn-lt"/>
                <a:cs typeface="+mn-lt"/>
              </a:rPr>
              <a:t> de </a:t>
            </a:r>
            <a:r>
              <a:rPr lang="en-US" dirty="0" err="1">
                <a:ea typeface="+mn-lt"/>
                <a:cs typeface="+mn-lt"/>
              </a:rPr>
              <a:t>tratamiento</a:t>
            </a:r>
            <a:r>
              <a:rPr lang="en-US" dirty="0">
                <a:ea typeface="+mn-lt"/>
                <a:cs typeface="+mn-lt"/>
              </a:rPr>
              <a:t>  </a:t>
            </a:r>
            <a:br>
              <a:rPr lang="en-US" dirty="0">
                <a:ea typeface="+mn-lt"/>
                <a:cs typeface="+mn-lt"/>
              </a:rPr>
            </a:br>
            <a:endParaRPr lang="en-US" dirty="0">
              <a:ea typeface="+mn-lt"/>
              <a:cs typeface="+mn-lt"/>
            </a:endParaRPr>
          </a:p>
          <a:p>
            <a:pPr algn="just"/>
            <a:r>
              <a:rPr lang="en-US" dirty="0">
                <a:ea typeface="+mn-lt"/>
                <a:cs typeface="+mn-lt"/>
              </a:rPr>
              <a:t>Dados </a:t>
            </a:r>
            <a:r>
              <a:rPr lang="en-US" dirty="0" err="1">
                <a:ea typeface="+mn-lt"/>
                <a:cs typeface="+mn-lt"/>
              </a:rPr>
              <a:t>los</a:t>
            </a:r>
            <a:r>
              <a:rPr lang="en-US" dirty="0">
                <a:ea typeface="+mn-lt"/>
                <a:cs typeface="+mn-lt"/>
              </a:rPr>
              <a:t> </a:t>
            </a:r>
            <a:r>
              <a:rPr lang="en-US" dirty="0" err="1">
                <a:ea typeface="+mn-lt"/>
                <a:cs typeface="+mn-lt"/>
              </a:rPr>
              <a:t>riesgos</a:t>
            </a:r>
            <a:r>
              <a:rPr lang="en-US" dirty="0">
                <a:ea typeface="+mn-lt"/>
                <a:cs typeface="+mn-lt"/>
              </a:rPr>
              <a:t> </a:t>
            </a:r>
            <a:r>
              <a:rPr lang="en-US" dirty="0" err="1">
                <a:ea typeface="+mn-lt"/>
                <a:cs typeface="+mn-lt"/>
              </a:rPr>
              <a:t>competitivos</a:t>
            </a:r>
            <a:r>
              <a:rPr lang="en-US" dirty="0">
                <a:ea typeface="+mn-lt"/>
                <a:cs typeface="+mn-lt"/>
              </a:rPr>
              <a:t> de </a:t>
            </a:r>
            <a:r>
              <a:rPr lang="en-US" dirty="0" err="1">
                <a:ea typeface="+mn-lt"/>
                <a:cs typeface="+mn-lt"/>
              </a:rPr>
              <a:t>muerte</a:t>
            </a:r>
            <a:r>
              <a:rPr lang="en-US" dirty="0">
                <a:ea typeface="+mn-lt"/>
                <a:cs typeface="+mn-lt"/>
              </a:rPr>
              <a:t>, el </a:t>
            </a:r>
            <a:r>
              <a:rPr lang="en-US" dirty="0" err="1">
                <a:ea typeface="+mn-lt"/>
                <a:cs typeface="+mn-lt"/>
              </a:rPr>
              <a:t>beneficio</a:t>
            </a:r>
            <a:r>
              <a:rPr lang="en-US" dirty="0">
                <a:ea typeface="+mn-lt"/>
                <a:cs typeface="+mn-lt"/>
              </a:rPr>
              <a:t> </a:t>
            </a:r>
            <a:r>
              <a:rPr lang="en-US" dirty="0" err="1">
                <a:ea typeface="+mn-lt"/>
                <a:cs typeface="+mn-lt"/>
              </a:rPr>
              <a:t>medido</a:t>
            </a:r>
            <a:r>
              <a:rPr lang="en-US" dirty="0">
                <a:ea typeface="+mn-lt"/>
                <a:cs typeface="+mn-lt"/>
              </a:rPr>
              <a:t> </a:t>
            </a:r>
            <a:r>
              <a:rPr lang="en-US" dirty="0" err="1">
                <a:ea typeface="+mn-lt"/>
                <a:cs typeface="+mn-lt"/>
              </a:rPr>
              <a:t>en</a:t>
            </a:r>
            <a:r>
              <a:rPr lang="en-US" dirty="0">
                <a:ea typeface="+mn-lt"/>
                <a:cs typeface="+mn-lt"/>
              </a:rPr>
              <a:t> la </a:t>
            </a:r>
            <a:r>
              <a:rPr lang="en-US" dirty="0" err="1">
                <a:ea typeface="+mn-lt"/>
                <a:cs typeface="+mn-lt"/>
              </a:rPr>
              <a:t>mortalidad</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todas</a:t>
            </a:r>
            <a:r>
              <a:rPr lang="en-US" dirty="0">
                <a:ea typeface="+mn-lt"/>
                <a:cs typeface="+mn-lt"/>
              </a:rPr>
              <a:t> las </a:t>
            </a:r>
            <a:r>
              <a:rPr lang="en-US" dirty="0" err="1">
                <a:ea typeface="+mn-lt"/>
                <a:cs typeface="+mn-lt"/>
              </a:rPr>
              <a:t>causas</a:t>
            </a:r>
            <a:r>
              <a:rPr lang="en-US" dirty="0">
                <a:ea typeface="+mn-lt"/>
                <a:cs typeface="+mn-lt"/>
              </a:rPr>
              <a:t>, el </a:t>
            </a:r>
            <a:r>
              <a:rPr lang="en-US" dirty="0" err="1">
                <a:ea typeface="+mn-lt"/>
                <a:cs typeface="+mn-lt"/>
              </a:rPr>
              <a:t>punto</a:t>
            </a:r>
            <a:r>
              <a:rPr lang="en-US" dirty="0">
                <a:ea typeface="+mn-lt"/>
                <a:cs typeface="+mn-lt"/>
              </a:rPr>
              <a:t> final </a:t>
            </a:r>
            <a:r>
              <a:rPr lang="en-US" dirty="0" err="1">
                <a:ea typeface="+mn-lt"/>
                <a:cs typeface="+mn-lt"/>
              </a:rPr>
              <a:t>secundario</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nuestro</a:t>
            </a:r>
            <a:r>
              <a:rPr lang="en-US" dirty="0">
                <a:ea typeface="+mn-lt"/>
                <a:cs typeface="+mn-lt"/>
              </a:rPr>
              <a:t> </a:t>
            </a:r>
            <a:r>
              <a:rPr lang="en-US" dirty="0" err="1">
                <a:ea typeface="+mn-lt"/>
                <a:cs typeface="+mn-lt"/>
              </a:rPr>
              <a:t>análisis</a:t>
            </a:r>
            <a:r>
              <a:rPr lang="en-US" dirty="0">
                <a:ea typeface="+mn-lt"/>
                <a:cs typeface="+mn-lt"/>
              </a:rPr>
              <a:t>, </a:t>
            </a:r>
            <a:r>
              <a:rPr lang="en-US" dirty="0" err="1">
                <a:ea typeface="+mn-lt"/>
                <a:cs typeface="+mn-lt"/>
              </a:rPr>
              <a:t>fue</a:t>
            </a:r>
            <a:r>
              <a:rPr lang="en-US" dirty="0">
                <a:ea typeface="+mn-lt"/>
                <a:cs typeface="+mn-lt"/>
              </a:rPr>
              <a:t> </a:t>
            </a:r>
            <a:r>
              <a:rPr lang="en-US" dirty="0" err="1">
                <a:ea typeface="+mn-lt"/>
                <a:cs typeface="+mn-lt"/>
              </a:rPr>
              <a:t>menor</a:t>
            </a:r>
            <a:r>
              <a:rPr lang="en-US" dirty="0">
                <a:ea typeface="+mn-lt"/>
                <a:cs typeface="+mn-lt"/>
              </a:rPr>
              <a:t> ( p = 0,07), con el </a:t>
            </a:r>
            <a:r>
              <a:rPr lang="en-US" dirty="0" err="1">
                <a:ea typeface="+mn-lt"/>
                <a:cs typeface="+mn-lt"/>
              </a:rPr>
              <a:t>tratamiento</a:t>
            </a:r>
            <a:r>
              <a:rPr lang="en-US" dirty="0">
                <a:ea typeface="+mn-lt"/>
                <a:cs typeface="+mn-lt"/>
              </a:rPr>
              <a:t> del </a:t>
            </a:r>
            <a:r>
              <a:rPr lang="en-US" dirty="0" err="1">
                <a:ea typeface="+mn-lt"/>
                <a:cs typeface="+mn-lt"/>
              </a:rPr>
              <a:t>estudio</a:t>
            </a:r>
            <a:r>
              <a:rPr lang="en-US" dirty="0">
                <a:ea typeface="+mn-lt"/>
                <a:cs typeface="+mn-lt"/>
              </a:rPr>
              <a:t> </a:t>
            </a:r>
            <a:r>
              <a:rPr lang="en-US" dirty="0" err="1">
                <a:ea typeface="+mn-lt"/>
                <a:cs typeface="+mn-lt"/>
              </a:rPr>
              <a:t>asociado</a:t>
            </a:r>
            <a:r>
              <a:rPr lang="en-US" dirty="0">
                <a:ea typeface="+mn-lt"/>
                <a:cs typeface="+mn-lt"/>
              </a:rPr>
              <a:t> con </a:t>
            </a:r>
            <a:r>
              <a:rPr lang="en-US" dirty="0" err="1">
                <a:ea typeface="+mn-lt"/>
                <a:cs typeface="+mn-lt"/>
              </a:rPr>
              <a:t>aproximadamente</a:t>
            </a:r>
            <a:r>
              <a:rPr lang="en-US" dirty="0">
                <a:ea typeface="+mn-lt"/>
                <a:cs typeface="+mn-lt"/>
              </a:rPr>
              <a:t> 1 </a:t>
            </a:r>
            <a:r>
              <a:rPr lang="en-US" dirty="0" err="1">
                <a:ea typeface="+mn-lt"/>
                <a:cs typeface="+mn-lt"/>
              </a:rPr>
              <a:t>día</a:t>
            </a:r>
            <a:r>
              <a:rPr lang="en-US" dirty="0">
                <a:ea typeface="+mn-lt"/>
                <a:cs typeface="+mn-lt"/>
              </a:rPr>
              <a:t> y </a:t>
            </a:r>
            <a:r>
              <a:rPr lang="en-US" dirty="0" err="1">
                <a:ea typeface="+mn-lt"/>
                <a:cs typeface="+mn-lt"/>
              </a:rPr>
              <a:t>medio</a:t>
            </a:r>
            <a:r>
              <a:rPr lang="en-US" dirty="0">
                <a:ea typeface="+mn-lt"/>
                <a:cs typeface="+mn-lt"/>
              </a:rPr>
              <a:t> (0,59 </a:t>
            </a:r>
            <a:r>
              <a:rPr lang="en-US" dirty="0" err="1">
                <a:ea typeface="+mn-lt"/>
                <a:cs typeface="+mn-lt"/>
              </a:rPr>
              <a:t>días</a:t>
            </a:r>
            <a:r>
              <a:rPr lang="en-US" dirty="0">
                <a:ea typeface="+mn-lt"/>
                <a:cs typeface="+mn-lt"/>
              </a:rPr>
              <a:t>; IC del 95%, -0.22 a 1.37)</a:t>
            </a:r>
            <a:br>
              <a:rPr lang="en-US" dirty="0">
                <a:ea typeface="+mn-lt"/>
                <a:cs typeface="+mn-lt"/>
              </a:rPr>
            </a:br>
            <a:r>
              <a:rPr lang="en-US" dirty="0" err="1">
                <a:ea typeface="+mn-lt"/>
                <a:cs typeface="+mn-lt"/>
              </a:rPr>
              <a:t>ganancia</a:t>
            </a:r>
            <a:r>
              <a:rPr lang="en-US" dirty="0">
                <a:ea typeface="+mn-lt"/>
                <a:cs typeface="+mn-lt"/>
              </a:rPr>
              <a:t> </a:t>
            </a:r>
            <a:r>
              <a:rPr lang="en-US" dirty="0" err="1">
                <a:ea typeface="+mn-lt"/>
                <a:cs typeface="+mn-lt"/>
              </a:rPr>
              <a:t>en</a:t>
            </a:r>
            <a:r>
              <a:rPr lang="en-US" dirty="0">
                <a:ea typeface="+mn-lt"/>
                <a:cs typeface="+mn-lt"/>
              </a:rPr>
              <a:t> la </a:t>
            </a:r>
            <a:r>
              <a:rPr lang="en-US" dirty="0" err="1" smtClean="0">
                <a:ea typeface="+mn-lt"/>
                <a:cs typeface="+mn-lt"/>
              </a:rPr>
              <a:t>expectativa</a:t>
            </a:r>
            <a:r>
              <a:rPr lang="en-US" dirty="0" smtClean="0">
                <a:ea typeface="+mn-lt"/>
                <a:cs typeface="+mn-lt"/>
              </a:rPr>
              <a:t> de </a:t>
            </a:r>
            <a:r>
              <a:rPr lang="en-US" dirty="0" err="1">
                <a:ea typeface="+mn-lt"/>
                <a:cs typeface="+mn-lt"/>
              </a:rPr>
              <a:t>vida</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cada</a:t>
            </a:r>
            <a:r>
              <a:rPr lang="en-US" dirty="0">
                <a:ea typeface="+mn-lt"/>
                <a:cs typeface="+mn-lt"/>
              </a:rPr>
              <a:t> </a:t>
            </a:r>
            <a:r>
              <a:rPr lang="en-US" dirty="0" err="1">
                <a:ea typeface="+mn-lt"/>
                <a:cs typeface="+mn-lt"/>
              </a:rPr>
              <a:t>mes</a:t>
            </a:r>
            <a:r>
              <a:rPr lang="en-US" dirty="0">
                <a:ea typeface="+mn-lt"/>
                <a:cs typeface="+mn-lt"/>
              </a:rPr>
              <a:t> de </a:t>
            </a:r>
            <a:r>
              <a:rPr lang="en-US" dirty="0" err="1" smtClean="0">
                <a:ea typeface="+mn-lt"/>
                <a:cs typeface="+mn-lt"/>
              </a:rPr>
              <a:t>tratamiento</a:t>
            </a:r>
            <a:r>
              <a:rPr lang="en-US" dirty="0">
                <a:ea typeface="+mn-lt"/>
                <a:cs typeface="+mn-lt"/>
              </a:rPr>
              <a:t>.</a:t>
            </a:r>
          </a:p>
        </p:txBody>
      </p:sp>
    </p:spTree>
    <p:extLst>
      <p:ext uri="{BB962C8B-B14F-4D97-AF65-F5344CB8AC3E}">
        <p14:creationId xmlns:p14="http://schemas.microsoft.com/office/powerpoint/2010/main" val="2534352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7D75-EF5A-4D41-89AE-FE0E3BF3AF42}"/>
              </a:ext>
            </a:extLst>
          </p:cNvPr>
          <p:cNvSpPr>
            <a:spLocks noGrp="1"/>
          </p:cNvSpPr>
          <p:nvPr>
            <p:ph type="title"/>
          </p:nvPr>
        </p:nvSpPr>
        <p:spPr/>
        <p:txBody>
          <a:bodyPr/>
          <a:lstStyle/>
          <a:p>
            <a:pPr algn="ctr"/>
            <a:r>
              <a:rPr lang="en-US">
                <a:latin typeface="Arial Black"/>
              </a:rPr>
              <a:t>DISCUSION</a:t>
            </a:r>
            <a:endParaRPr lang="en-US" dirty="0">
              <a:latin typeface="Arial Black"/>
            </a:endParaRPr>
          </a:p>
        </p:txBody>
      </p:sp>
      <p:sp>
        <p:nvSpPr>
          <p:cNvPr id="3" name="Content Placeholder 2">
            <a:extLst>
              <a:ext uri="{FF2B5EF4-FFF2-40B4-BE49-F238E27FC236}">
                <a16:creationId xmlns:a16="http://schemas.microsoft.com/office/drawing/2014/main" id="{53B75438-13CD-4107-8E55-4426AD085185}"/>
              </a:ext>
            </a:extLst>
          </p:cNvPr>
          <p:cNvSpPr>
            <a:spLocks noGrp="1"/>
          </p:cNvSpPr>
          <p:nvPr>
            <p:ph idx="1"/>
          </p:nvPr>
        </p:nvSpPr>
        <p:spPr/>
        <p:txBody>
          <a:bodyPr vert="horz" lIns="0" tIns="45720" rIns="0" bIns="45720" rtlCol="0" anchor="t">
            <a:normAutofit/>
          </a:bodyPr>
          <a:lstStyle/>
          <a:p>
            <a:pPr algn="just"/>
            <a:r>
              <a:rPr lang="en-US" dirty="0">
                <a:ea typeface="+mn-lt"/>
                <a:cs typeface="+mn-lt"/>
              </a:rPr>
              <a:t>Se </a:t>
            </a:r>
            <a:r>
              <a:rPr lang="en-US" dirty="0" err="1">
                <a:ea typeface="+mn-lt"/>
                <a:cs typeface="+mn-lt"/>
              </a:rPr>
              <a:t>puede</a:t>
            </a:r>
            <a:r>
              <a:rPr lang="en-US" dirty="0">
                <a:ea typeface="+mn-lt"/>
                <a:cs typeface="+mn-lt"/>
              </a:rPr>
              <a:t> </a:t>
            </a:r>
            <a:r>
              <a:rPr lang="en-US" dirty="0" err="1">
                <a:ea typeface="+mn-lt"/>
                <a:cs typeface="+mn-lt"/>
              </a:rPr>
              <a:t>argumentar</a:t>
            </a:r>
            <a:r>
              <a:rPr lang="en-US" dirty="0">
                <a:ea typeface="+mn-lt"/>
                <a:cs typeface="+mn-lt"/>
              </a:rPr>
              <a:t> que </a:t>
            </a:r>
            <a:r>
              <a:rPr lang="en-US" dirty="0" err="1">
                <a:ea typeface="+mn-lt"/>
                <a:cs typeface="+mn-lt"/>
              </a:rPr>
              <a:t>los</a:t>
            </a:r>
            <a:r>
              <a:rPr lang="en-US" dirty="0">
                <a:ea typeface="+mn-lt"/>
                <a:cs typeface="+mn-lt"/>
              </a:rPr>
              <a:t> </a:t>
            </a:r>
            <a:r>
              <a:rPr lang="en-US" dirty="0" err="1">
                <a:ea typeface="+mn-lt"/>
                <a:cs typeface="+mn-lt"/>
              </a:rPr>
              <a:t>resultados</a:t>
            </a:r>
            <a:r>
              <a:rPr lang="en-US" dirty="0">
                <a:ea typeface="+mn-lt"/>
                <a:cs typeface="+mn-lt"/>
              </a:rPr>
              <a:t> de </a:t>
            </a:r>
            <a:r>
              <a:rPr lang="en-US" dirty="0" err="1">
                <a:ea typeface="+mn-lt"/>
                <a:cs typeface="+mn-lt"/>
              </a:rPr>
              <a:t>nuestro</a:t>
            </a:r>
            <a:r>
              <a:rPr lang="en-US" dirty="0">
                <a:ea typeface="+mn-lt"/>
                <a:cs typeface="+mn-lt"/>
              </a:rPr>
              <a:t> </a:t>
            </a:r>
            <a:r>
              <a:rPr lang="en-US" dirty="0" err="1">
                <a:ea typeface="+mn-lt"/>
                <a:cs typeface="+mn-lt"/>
              </a:rPr>
              <a:t>análisis</a:t>
            </a:r>
            <a:r>
              <a:rPr lang="en-US" dirty="0">
                <a:ea typeface="+mn-lt"/>
                <a:cs typeface="+mn-lt"/>
              </a:rPr>
              <a:t> </a:t>
            </a:r>
            <a:r>
              <a:rPr lang="en-US" dirty="0" err="1">
                <a:ea typeface="+mn-lt"/>
                <a:cs typeface="+mn-lt"/>
              </a:rPr>
              <a:t>serían</a:t>
            </a:r>
            <a:r>
              <a:rPr lang="en-US" dirty="0">
                <a:ea typeface="+mn-lt"/>
                <a:cs typeface="+mn-lt"/>
              </a:rPr>
              <a:t> </a:t>
            </a:r>
            <a:r>
              <a:rPr lang="en-US" dirty="0" err="1">
                <a:ea typeface="+mn-lt"/>
                <a:cs typeface="+mn-lt"/>
              </a:rPr>
              <a:t>esperados</a:t>
            </a:r>
            <a:r>
              <a:rPr lang="en-US" dirty="0">
                <a:ea typeface="+mn-lt"/>
                <a:cs typeface="+mn-lt"/>
              </a:rPr>
              <a:t> </a:t>
            </a:r>
            <a:r>
              <a:rPr lang="en-US" dirty="0" err="1" smtClean="0">
                <a:ea typeface="+mn-lt"/>
                <a:cs typeface="+mn-lt"/>
              </a:rPr>
              <a:t>porque</a:t>
            </a:r>
            <a:r>
              <a:rPr lang="en-US" dirty="0">
                <a:ea typeface="+mn-lt"/>
                <a:cs typeface="+mn-lt"/>
              </a:rPr>
              <a:t> </a:t>
            </a:r>
            <a:r>
              <a:rPr lang="en-US" dirty="0" smtClean="0">
                <a:ea typeface="+mn-lt"/>
                <a:cs typeface="+mn-lt"/>
              </a:rPr>
              <a:t>con </a:t>
            </a:r>
            <a:r>
              <a:rPr lang="en-US" dirty="0">
                <a:ea typeface="+mn-lt"/>
                <a:cs typeface="+mn-lt"/>
              </a:rPr>
              <a:t>un </a:t>
            </a:r>
            <a:r>
              <a:rPr lang="en-US" dirty="0" err="1">
                <a:ea typeface="+mn-lt"/>
                <a:cs typeface="+mn-lt"/>
              </a:rPr>
              <a:t>seguimiento</a:t>
            </a:r>
            <a:r>
              <a:rPr lang="en-US" dirty="0">
                <a:ea typeface="+mn-lt"/>
                <a:cs typeface="+mn-lt"/>
              </a:rPr>
              <a:t> </a:t>
            </a:r>
            <a:r>
              <a:rPr lang="en-US" dirty="0" err="1">
                <a:ea typeface="+mn-lt"/>
                <a:cs typeface="+mn-lt"/>
              </a:rPr>
              <a:t>más</a:t>
            </a:r>
            <a:r>
              <a:rPr lang="en-US" dirty="0">
                <a:ea typeface="+mn-lt"/>
                <a:cs typeface="+mn-lt"/>
              </a:rPr>
              <a:t> </a:t>
            </a:r>
            <a:r>
              <a:rPr lang="en-US" dirty="0" err="1">
                <a:ea typeface="+mn-lt"/>
                <a:cs typeface="+mn-lt"/>
              </a:rPr>
              <a:t>prolongado</a:t>
            </a:r>
            <a:r>
              <a:rPr lang="en-US" dirty="0">
                <a:ea typeface="+mn-lt"/>
                <a:cs typeface="+mn-lt"/>
              </a:rPr>
              <a:t>, las </a:t>
            </a:r>
            <a:r>
              <a:rPr lang="en-US" dirty="0" err="1">
                <a:ea typeface="+mn-lt"/>
                <a:cs typeface="+mn-lt"/>
              </a:rPr>
              <a:t>reducciones</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eventos</a:t>
            </a:r>
            <a:r>
              <a:rPr lang="en-US" dirty="0">
                <a:ea typeface="+mn-lt"/>
                <a:cs typeface="+mn-lt"/>
              </a:rPr>
              <a:t> </a:t>
            </a:r>
            <a:r>
              <a:rPr lang="en-US" dirty="0" err="1" smtClean="0">
                <a:ea typeface="+mn-lt"/>
                <a:cs typeface="+mn-lt"/>
              </a:rPr>
              <a:t>cardiovasculares</a:t>
            </a:r>
            <a:r>
              <a:rPr lang="en-US" dirty="0">
                <a:ea typeface="+mn-lt"/>
                <a:cs typeface="+mn-lt"/>
              </a:rPr>
              <a:t> </a:t>
            </a:r>
            <a:r>
              <a:rPr lang="en-US" dirty="0" smtClean="0">
                <a:ea typeface="+mn-lt"/>
                <a:cs typeface="+mn-lt"/>
              </a:rPr>
              <a:t>no </a:t>
            </a:r>
            <a:r>
              <a:rPr lang="en-US" dirty="0">
                <a:ea typeface="+mn-lt"/>
                <a:cs typeface="+mn-lt"/>
              </a:rPr>
              <a:t>fatales </a:t>
            </a:r>
            <a:r>
              <a:rPr lang="en-US" dirty="0" err="1">
                <a:ea typeface="+mn-lt"/>
                <a:cs typeface="+mn-lt"/>
              </a:rPr>
              <a:t>darían</a:t>
            </a:r>
            <a:r>
              <a:rPr lang="en-US" dirty="0">
                <a:ea typeface="+mn-lt"/>
                <a:cs typeface="+mn-lt"/>
              </a:rPr>
              <a:t> </a:t>
            </a:r>
            <a:r>
              <a:rPr lang="en-US" dirty="0" err="1">
                <a:ea typeface="+mn-lt"/>
                <a:cs typeface="+mn-lt"/>
              </a:rPr>
              <a:t>como</a:t>
            </a:r>
            <a:r>
              <a:rPr lang="en-US" dirty="0">
                <a:ea typeface="+mn-lt"/>
                <a:cs typeface="+mn-lt"/>
              </a:rPr>
              <a:t> </a:t>
            </a:r>
            <a:r>
              <a:rPr lang="en-US" dirty="0" err="1">
                <a:ea typeface="+mn-lt"/>
                <a:cs typeface="+mn-lt"/>
              </a:rPr>
              <a:t>resultado</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disminución</a:t>
            </a:r>
            <a:r>
              <a:rPr lang="en-US" dirty="0">
                <a:ea typeface="+mn-lt"/>
                <a:cs typeface="+mn-lt"/>
              </a:rPr>
              <a:t> de la </a:t>
            </a:r>
            <a:r>
              <a:rPr lang="en-US" dirty="0" err="1" smtClean="0">
                <a:ea typeface="+mn-lt"/>
                <a:cs typeface="+mn-lt"/>
              </a:rPr>
              <a:t>mortalidad</a:t>
            </a:r>
            <a:r>
              <a:rPr lang="en-US" dirty="0" smtClean="0">
                <a:ea typeface="+mn-lt"/>
                <a:cs typeface="+mn-lt"/>
              </a:rPr>
              <a:t>, </a:t>
            </a:r>
            <a:r>
              <a:rPr lang="en-US" dirty="0" err="1" smtClean="0">
                <a:ea typeface="+mn-lt"/>
                <a:cs typeface="+mn-lt"/>
              </a:rPr>
              <a:t>especialmente</a:t>
            </a:r>
            <a:r>
              <a:rPr lang="en-US" dirty="0" smtClean="0">
                <a:ea typeface="+mn-lt"/>
                <a:cs typeface="+mn-lt"/>
              </a:rPr>
              <a:t> </a:t>
            </a:r>
            <a:r>
              <a:rPr lang="en-US" dirty="0" err="1" smtClean="0">
                <a:ea typeface="+mn-lt"/>
                <a:cs typeface="+mn-lt"/>
              </a:rPr>
              <a:t>por</a:t>
            </a:r>
            <a:r>
              <a:rPr lang="en-US" dirty="0">
                <a:ea typeface="+mn-lt"/>
                <a:cs typeface="+mn-lt"/>
              </a:rPr>
              <a:t> </a:t>
            </a:r>
            <a:r>
              <a:rPr lang="en-US" dirty="0" err="1" smtClean="0">
                <a:ea typeface="+mn-lt"/>
                <a:cs typeface="+mn-lt"/>
              </a:rPr>
              <a:t>causas</a:t>
            </a:r>
            <a:r>
              <a:rPr lang="en-US" dirty="0" smtClean="0">
                <a:ea typeface="+mn-lt"/>
                <a:cs typeface="+mn-lt"/>
              </a:rPr>
              <a:t> </a:t>
            </a:r>
            <a:r>
              <a:rPr lang="en-US" dirty="0" err="1" smtClean="0">
                <a:ea typeface="+mn-lt"/>
                <a:cs typeface="+mn-lt"/>
              </a:rPr>
              <a:t>cardiovasculares</a:t>
            </a:r>
            <a:r>
              <a:rPr lang="en-US" dirty="0">
                <a:ea typeface="+mn-lt"/>
                <a:cs typeface="+mn-lt"/>
              </a:rPr>
              <a:t>.  </a:t>
            </a:r>
            <a:br>
              <a:rPr lang="en-US" dirty="0">
                <a:ea typeface="+mn-lt"/>
                <a:cs typeface="+mn-lt"/>
              </a:rPr>
            </a:br>
            <a:endParaRPr lang="en-US" dirty="0">
              <a:ea typeface="+mn-lt"/>
              <a:cs typeface="+mn-lt"/>
            </a:endParaRPr>
          </a:p>
          <a:p>
            <a:pPr algn="just"/>
            <a:r>
              <a:rPr lang="en-US" dirty="0">
                <a:ea typeface="+mn-lt"/>
                <a:cs typeface="+mn-lt"/>
              </a:rPr>
              <a:t/>
            </a:r>
            <a:br>
              <a:rPr lang="en-US" dirty="0">
                <a:ea typeface="+mn-lt"/>
                <a:cs typeface="+mn-lt"/>
              </a:rPr>
            </a:br>
            <a:r>
              <a:rPr lang="en-US" dirty="0" err="1">
                <a:ea typeface="+mn-lt"/>
                <a:cs typeface="+mn-lt"/>
              </a:rPr>
              <a:t>En</a:t>
            </a:r>
            <a:r>
              <a:rPr lang="en-US" dirty="0">
                <a:ea typeface="+mn-lt"/>
                <a:cs typeface="+mn-lt"/>
              </a:rPr>
              <a:t> </a:t>
            </a:r>
            <a:r>
              <a:rPr lang="en-US" dirty="0" err="1">
                <a:ea typeface="+mn-lt"/>
                <a:cs typeface="+mn-lt"/>
              </a:rPr>
              <a:t>conclusión</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pacientes</a:t>
            </a:r>
            <a:r>
              <a:rPr lang="en-US" dirty="0">
                <a:ea typeface="+mn-lt"/>
                <a:cs typeface="+mn-lt"/>
              </a:rPr>
              <a:t> </a:t>
            </a:r>
            <a:r>
              <a:rPr lang="en-US" dirty="0" err="1">
                <a:ea typeface="+mn-lt"/>
                <a:cs typeface="+mn-lt"/>
              </a:rPr>
              <a:t>en</a:t>
            </a:r>
            <a:r>
              <a:rPr lang="en-US" dirty="0">
                <a:ea typeface="+mn-lt"/>
                <a:cs typeface="+mn-lt"/>
              </a:rPr>
              <a:t> el </a:t>
            </a:r>
            <a:r>
              <a:rPr lang="en-US" dirty="0" err="1">
                <a:ea typeface="+mn-lt"/>
                <a:cs typeface="+mn-lt"/>
              </a:rPr>
              <a:t>grupo</a:t>
            </a:r>
            <a:r>
              <a:rPr lang="en-US" dirty="0">
                <a:ea typeface="+mn-lt"/>
                <a:cs typeface="+mn-lt"/>
              </a:rPr>
              <a:t> de </a:t>
            </a:r>
            <a:r>
              <a:rPr lang="en-US" dirty="0" err="1">
                <a:ea typeface="+mn-lt"/>
                <a:cs typeface="+mn-lt"/>
              </a:rPr>
              <a:t>intervención</a:t>
            </a:r>
            <a:r>
              <a:rPr lang="en-US" dirty="0">
                <a:ea typeface="+mn-lt"/>
                <a:cs typeface="+mn-lt"/>
              </a:rPr>
              <a:t> del </a:t>
            </a:r>
            <a:r>
              <a:rPr lang="en-US" dirty="0" err="1">
                <a:ea typeface="+mn-lt"/>
                <a:cs typeface="+mn-lt"/>
              </a:rPr>
              <a:t>ensayo</a:t>
            </a:r>
            <a:r>
              <a:rPr lang="en-US" dirty="0">
                <a:ea typeface="+mn-lt"/>
                <a:cs typeface="+mn-lt"/>
              </a:rPr>
              <a:t> SHEP que </a:t>
            </a:r>
            <a:r>
              <a:rPr lang="en-US" dirty="0" err="1">
                <a:ea typeface="+mn-lt"/>
                <a:cs typeface="+mn-lt"/>
              </a:rPr>
              <a:t>fueron</a:t>
            </a:r>
            <a:r>
              <a:rPr lang="en-US" dirty="0">
                <a:ea typeface="+mn-lt"/>
                <a:cs typeface="+mn-lt"/>
              </a:rPr>
              <a:t> </a:t>
            </a:r>
            <a:r>
              <a:rPr lang="en-US" dirty="0" err="1">
                <a:ea typeface="+mn-lt"/>
                <a:cs typeface="+mn-lt"/>
              </a:rPr>
              <a:t>tratados</a:t>
            </a:r>
            <a:r>
              <a:rPr lang="en-US" dirty="0">
                <a:ea typeface="+mn-lt"/>
                <a:cs typeface="+mn-lt"/>
              </a:rPr>
              <a:t> con </a:t>
            </a:r>
            <a:r>
              <a:rPr lang="en-US" dirty="0" err="1">
                <a:ea typeface="+mn-lt"/>
                <a:cs typeface="+mn-lt"/>
              </a:rPr>
              <a:t>una</a:t>
            </a:r>
            <a:r>
              <a:rPr lang="en-US" dirty="0">
                <a:ea typeface="+mn-lt"/>
                <a:cs typeface="+mn-lt"/>
              </a:rPr>
              <a:t> </a:t>
            </a:r>
            <a:r>
              <a:rPr lang="en-US" dirty="0" err="1">
                <a:ea typeface="+mn-lt"/>
                <a:cs typeface="+mn-lt"/>
              </a:rPr>
              <a:t>terapia</a:t>
            </a:r>
            <a:r>
              <a:rPr lang="en-US" dirty="0">
                <a:ea typeface="+mn-lt"/>
                <a:cs typeface="+mn-lt"/>
              </a:rPr>
              <a:t> de </a:t>
            </a:r>
            <a:r>
              <a:rPr lang="en-US" dirty="0" err="1">
                <a:ea typeface="+mn-lt"/>
                <a:cs typeface="+mn-lt"/>
              </a:rPr>
              <a:t>atención</a:t>
            </a:r>
            <a:r>
              <a:rPr lang="en-US" dirty="0">
                <a:ea typeface="+mn-lt"/>
                <a:cs typeface="+mn-lt"/>
              </a:rPr>
              <a:t> </a:t>
            </a:r>
            <a:r>
              <a:rPr lang="en-US" dirty="0" err="1">
                <a:ea typeface="+mn-lt"/>
                <a:cs typeface="+mn-lt"/>
              </a:rPr>
              <a:t>escalonada</a:t>
            </a:r>
            <a:r>
              <a:rPr lang="en-US" dirty="0">
                <a:ea typeface="+mn-lt"/>
                <a:cs typeface="+mn-lt"/>
              </a:rPr>
              <a:t> </a:t>
            </a:r>
            <a:r>
              <a:rPr lang="en-US" dirty="0" err="1">
                <a:ea typeface="+mn-lt"/>
                <a:cs typeface="+mn-lt"/>
              </a:rPr>
              <a:t>basada</a:t>
            </a:r>
            <a:r>
              <a:rPr lang="en-US" dirty="0">
                <a:ea typeface="+mn-lt"/>
                <a:cs typeface="+mn-lt"/>
              </a:rPr>
              <a:t> </a:t>
            </a:r>
            <a:r>
              <a:rPr lang="en-US" dirty="0" err="1">
                <a:ea typeface="+mn-lt"/>
                <a:cs typeface="+mn-lt"/>
              </a:rPr>
              <a:t>en</a:t>
            </a:r>
            <a:r>
              <a:rPr lang="en-US" dirty="0">
                <a:ea typeface="+mn-lt"/>
                <a:cs typeface="+mn-lt"/>
              </a:rPr>
              <a:t> </a:t>
            </a:r>
            <a:r>
              <a:rPr lang="en-US" dirty="0" err="1" smtClean="0">
                <a:ea typeface="+mn-lt"/>
                <a:cs typeface="+mn-lt"/>
              </a:rPr>
              <a:t>Clortalidona</a:t>
            </a:r>
            <a:r>
              <a:rPr lang="en-US" dirty="0" smtClean="0">
                <a:ea typeface="+mn-lt"/>
                <a:cs typeface="+mn-lt"/>
              </a:rPr>
              <a:t> </a:t>
            </a:r>
            <a:r>
              <a:rPr lang="en-US" dirty="0" err="1" smtClean="0">
                <a:ea typeface="+mn-lt"/>
                <a:cs typeface="+mn-lt"/>
              </a:rPr>
              <a:t>durante</a:t>
            </a:r>
            <a:r>
              <a:rPr lang="en-US" dirty="0" smtClean="0">
                <a:ea typeface="+mn-lt"/>
                <a:cs typeface="+mn-lt"/>
              </a:rPr>
              <a:t> </a:t>
            </a:r>
            <a:r>
              <a:rPr lang="en-US" dirty="0">
                <a:ea typeface="+mn-lt"/>
                <a:cs typeface="+mn-lt"/>
              </a:rPr>
              <a:t>4,5 </a:t>
            </a:r>
            <a:r>
              <a:rPr lang="en-US" dirty="0" err="1">
                <a:ea typeface="+mn-lt"/>
                <a:cs typeface="+mn-lt"/>
              </a:rPr>
              <a:t>años</a:t>
            </a:r>
            <a:r>
              <a:rPr lang="en-US" dirty="0">
                <a:ea typeface="+mn-lt"/>
                <a:cs typeface="+mn-lt"/>
              </a:rPr>
              <a:t> </a:t>
            </a:r>
            <a:r>
              <a:rPr lang="en-US" dirty="0" err="1">
                <a:ea typeface="+mn-lt"/>
                <a:cs typeface="+mn-lt"/>
              </a:rPr>
              <a:t>tuvieron</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mortalidad</a:t>
            </a:r>
            <a:r>
              <a:rPr lang="en-US" dirty="0">
                <a:ea typeface="+mn-lt"/>
                <a:cs typeface="+mn-lt"/>
              </a:rPr>
              <a:t> </a:t>
            </a:r>
            <a:r>
              <a:rPr lang="en-US" dirty="0" err="1">
                <a:ea typeface="+mn-lt"/>
                <a:cs typeface="+mn-lt"/>
              </a:rPr>
              <a:t>significativamente</a:t>
            </a:r>
            <a:r>
              <a:rPr lang="en-US" dirty="0">
                <a:ea typeface="+mn-lt"/>
                <a:cs typeface="+mn-lt"/>
              </a:rPr>
              <a:t> </a:t>
            </a:r>
            <a:r>
              <a:rPr lang="en-US" dirty="0" err="1">
                <a:ea typeface="+mn-lt"/>
                <a:cs typeface="+mn-lt"/>
              </a:rPr>
              <a:t>menor</a:t>
            </a:r>
            <a:r>
              <a:rPr lang="en-US" dirty="0">
                <a:ea typeface="+mn-lt"/>
                <a:cs typeface="+mn-lt"/>
              </a:rPr>
              <a:t> </a:t>
            </a:r>
            <a:r>
              <a:rPr lang="en-US" dirty="0" err="1">
                <a:ea typeface="+mn-lt"/>
                <a:cs typeface="+mn-lt"/>
              </a:rPr>
              <a:t>después</a:t>
            </a:r>
            <a:r>
              <a:rPr lang="en-US" dirty="0">
                <a:ea typeface="+mn-lt"/>
                <a:cs typeface="+mn-lt"/>
              </a:rPr>
              <a:t> de 22 </a:t>
            </a:r>
            <a:r>
              <a:rPr lang="en-US" dirty="0" err="1">
                <a:ea typeface="+mn-lt"/>
                <a:cs typeface="+mn-lt"/>
              </a:rPr>
              <a:t>años</a:t>
            </a:r>
            <a:r>
              <a:rPr lang="en-US" dirty="0">
                <a:ea typeface="+mn-lt"/>
                <a:cs typeface="+mn-lt"/>
              </a:rPr>
              <a:t> de </a:t>
            </a:r>
            <a:r>
              <a:rPr lang="en-US" dirty="0" err="1">
                <a:ea typeface="+mn-lt"/>
                <a:cs typeface="+mn-lt"/>
              </a:rPr>
              <a:t>seguimiento</a:t>
            </a:r>
            <a:r>
              <a:rPr lang="en-US" dirty="0">
                <a:ea typeface="+mn-lt"/>
                <a:cs typeface="+mn-lt"/>
              </a:rPr>
              <a:t>. </a:t>
            </a:r>
            <a:r>
              <a:rPr lang="en-US" dirty="0" err="1">
                <a:ea typeface="+mn-lt"/>
                <a:cs typeface="+mn-lt"/>
              </a:rPr>
              <a:t>Recibir</a:t>
            </a:r>
            <a:r>
              <a:rPr lang="en-US" dirty="0">
                <a:ea typeface="+mn-lt"/>
                <a:cs typeface="+mn-lt"/>
              </a:rPr>
              <a:t> </a:t>
            </a:r>
            <a:r>
              <a:rPr lang="en-US" dirty="0" err="1">
                <a:ea typeface="+mn-lt"/>
                <a:cs typeface="+mn-lt"/>
              </a:rPr>
              <a:t>tratamiento</a:t>
            </a:r>
            <a:r>
              <a:rPr lang="en-US" dirty="0">
                <a:ea typeface="+mn-lt"/>
                <a:cs typeface="+mn-lt"/>
              </a:rPr>
              <a:t> </a:t>
            </a:r>
            <a:r>
              <a:rPr lang="en-US" dirty="0" err="1">
                <a:ea typeface="+mn-lt"/>
                <a:cs typeface="+mn-lt"/>
              </a:rPr>
              <a:t>activo</a:t>
            </a:r>
            <a:r>
              <a:rPr lang="en-US" dirty="0">
                <a:ea typeface="+mn-lt"/>
                <a:cs typeface="+mn-lt"/>
              </a:rPr>
              <a:t> </a:t>
            </a:r>
            <a:r>
              <a:rPr lang="en-US" dirty="0" err="1">
                <a:ea typeface="+mn-lt"/>
                <a:cs typeface="+mn-lt"/>
              </a:rPr>
              <a:t>cada</a:t>
            </a:r>
            <a:r>
              <a:rPr lang="en-US" dirty="0">
                <a:ea typeface="+mn-lt"/>
                <a:cs typeface="+mn-lt"/>
              </a:rPr>
              <a:t> </a:t>
            </a:r>
            <a:r>
              <a:rPr lang="en-US" dirty="0" err="1">
                <a:ea typeface="+mn-lt"/>
                <a:cs typeface="+mn-lt"/>
              </a:rPr>
              <a:t>mes</a:t>
            </a:r>
            <a:r>
              <a:rPr lang="en-US" dirty="0">
                <a:ea typeface="+mn-lt"/>
                <a:cs typeface="+mn-lt"/>
              </a:rPr>
              <a:t> se </a:t>
            </a:r>
            <a:r>
              <a:rPr lang="en-US" dirty="0" err="1">
                <a:ea typeface="+mn-lt"/>
                <a:cs typeface="+mn-lt"/>
              </a:rPr>
              <a:t>asoció</a:t>
            </a:r>
            <a:r>
              <a:rPr lang="en-US" dirty="0">
                <a:ea typeface="+mn-lt"/>
                <a:cs typeface="+mn-lt"/>
              </a:rPr>
              <a:t> con un </a:t>
            </a:r>
            <a:r>
              <a:rPr lang="en-US" dirty="0" err="1">
                <a:ea typeface="+mn-lt"/>
                <a:cs typeface="+mn-lt"/>
              </a:rPr>
              <a:t>día</a:t>
            </a:r>
            <a:r>
              <a:rPr lang="en-US" dirty="0">
                <a:ea typeface="+mn-lt"/>
                <a:cs typeface="+mn-lt"/>
              </a:rPr>
              <a:t> </a:t>
            </a:r>
            <a:r>
              <a:rPr lang="en-US" dirty="0" err="1">
                <a:ea typeface="+mn-lt"/>
                <a:cs typeface="+mn-lt"/>
              </a:rPr>
              <a:t>adicional</a:t>
            </a:r>
            <a:r>
              <a:rPr lang="en-US" dirty="0">
                <a:ea typeface="+mn-lt"/>
                <a:cs typeface="+mn-lt"/>
              </a:rPr>
              <a:t> </a:t>
            </a:r>
            <a:r>
              <a:rPr lang="en-US" dirty="0" smtClean="0">
                <a:ea typeface="+mn-lt"/>
                <a:cs typeface="+mn-lt"/>
              </a:rPr>
              <a:t>sin </a:t>
            </a:r>
            <a:r>
              <a:rPr lang="en-US" dirty="0" err="1" smtClean="0">
                <a:ea typeface="+mn-lt"/>
                <a:cs typeface="+mn-lt"/>
              </a:rPr>
              <a:t>riesgo</a:t>
            </a:r>
            <a:r>
              <a:rPr lang="en-US" dirty="0" smtClean="0">
                <a:ea typeface="+mn-lt"/>
                <a:cs typeface="+mn-lt"/>
              </a:rPr>
              <a:t> </a:t>
            </a:r>
            <a:r>
              <a:rPr lang="en-US" dirty="0">
                <a:ea typeface="+mn-lt"/>
                <a:cs typeface="+mn-lt"/>
              </a:rPr>
              <a:t>de </a:t>
            </a:r>
            <a:r>
              <a:rPr lang="en-US" dirty="0" err="1" smtClean="0">
                <a:ea typeface="+mn-lt"/>
                <a:cs typeface="+mn-lt"/>
              </a:rPr>
              <a:t>muerte</a:t>
            </a:r>
            <a:r>
              <a:rPr lang="en-US" dirty="0">
                <a:ea typeface="+mn-lt"/>
                <a:cs typeface="+mn-lt"/>
              </a:rPr>
              <a:t> </a:t>
            </a:r>
            <a:r>
              <a:rPr lang="en-US" dirty="0" smtClean="0">
                <a:ea typeface="+mn-lt"/>
                <a:cs typeface="+mn-lt"/>
              </a:rPr>
              <a:t>cardiovascular</a:t>
            </a:r>
            <a:r>
              <a:rPr lang="en-US" dirty="0">
                <a:ea typeface="+mn-lt"/>
                <a:cs typeface="+mn-lt"/>
              </a:rPr>
              <a:t>.  </a:t>
            </a:r>
            <a:br>
              <a:rPr lang="en-US" dirty="0">
                <a:ea typeface="+mn-lt"/>
                <a:cs typeface="+mn-lt"/>
              </a:rPr>
            </a:br>
            <a:endParaRPr lang="en-US" dirty="0">
              <a:ea typeface="+mn-lt"/>
              <a:cs typeface="+mn-lt"/>
            </a:endParaRPr>
          </a:p>
        </p:txBody>
      </p:sp>
    </p:spTree>
    <p:extLst>
      <p:ext uri="{BB962C8B-B14F-4D97-AF65-F5344CB8AC3E}">
        <p14:creationId xmlns:p14="http://schemas.microsoft.com/office/powerpoint/2010/main" val="1972477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7D75-EF5A-4D41-89AE-FE0E3BF3AF42}"/>
              </a:ext>
            </a:extLst>
          </p:cNvPr>
          <p:cNvSpPr>
            <a:spLocks noGrp="1"/>
          </p:cNvSpPr>
          <p:nvPr>
            <p:ph type="title"/>
          </p:nvPr>
        </p:nvSpPr>
        <p:spPr/>
        <p:txBody>
          <a:bodyPr/>
          <a:lstStyle/>
          <a:p>
            <a:pPr algn="ctr"/>
            <a:r>
              <a:rPr lang="en-US">
                <a:latin typeface="Arial Black"/>
              </a:rPr>
              <a:t>LIMITACIONES</a:t>
            </a:r>
            <a:endParaRPr lang="en-US"/>
          </a:p>
        </p:txBody>
      </p:sp>
      <p:sp>
        <p:nvSpPr>
          <p:cNvPr id="3" name="Content Placeholder 2">
            <a:extLst>
              <a:ext uri="{FF2B5EF4-FFF2-40B4-BE49-F238E27FC236}">
                <a16:creationId xmlns:a16="http://schemas.microsoft.com/office/drawing/2014/main" id="{53B75438-13CD-4107-8E55-4426AD085185}"/>
              </a:ext>
            </a:extLst>
          </p:cNvPr>
          <p:cNvSpPr>
            <a:spLocks noGrp="1"/>
          </p:cNvSpPr>
          <p:nvPr>
            <p:ph idx="1"/>
          </p:nvPr>
        </p:nvSpPr>
        <p:spPr/>
        <p:txBody>
          <a:bodyPr vert="horz" lIns="0" tIns="45720" rIns="0" bIns="45720" rtlCol="0" anchor="t">
            <a:normAutofit/>
          </a:bodyPr>
          <a:lstStyle/>
          <a:p>
            <a:r>
              <a:rPr lang="en-US" dirty="0">
                <a:ea typeface="+mn-lt"/>
                <a:cs typeface="+mn-lt"/>
              </a:rPr>
              <a:t/>
            </a:r>
            <a:br>
              <a:rPr lang="en-US" dirty="0">
                <a:ea typeface="+mn-lt"/>
                <a:cs typeface="+mn-lt"/>
              </a:rPr>
            </a:br>
            <a:endParaRPr lang="en-US" dirty="0">
              <a:ea typeface="+mn-lt"/>
              <a:cs typeface="+mn-lt"/>
            </a:endParaRPr>
          </a:p>
        </p:txBody>
      </p:sp>
      <p:sp>
        <p:nvSpPr>
          <p:cNvPr id="4" name="TextBox 3">
            <a:extLst>
              <a:ext uri="{FF2B5EF4-FFF2-40B4-BE49-F238E27FC236}">
                <a16:creationId xmlns:a16="http://schemas.microsoft.com/office/drawing/2014/main" id="{6832D776-449B-4873-8093-935E9FA3049B}"/>
              </a:ext>
            </a:extLst>
          </p:cNvPr>
          <p:cNvSpPr txBox="1"/>
          <p:nvPr/>
        </p:nvSpPr>
        <p:spPr>
          <a:xfrm>
            <a:off x="1216325" y="2424023"/>
            <a:ext cx="1039195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Los </a:t>
            </a:r>
            <a:r>
              <a:rPr lang="en-US" dirty="0" err="1"/>
              <a:t>tratamientos</a:t>
            </a:r>
            <a:r>
              <a:rPr lang="en-US" dirty="0"/>
              <a:t> </a:t>
            </a:r>
            <a:r>
              <a:rPr lang="en-US" dirty="0" err="1"/>
              <a:t>más</a:t>
            </a:r>
            <a:r>
              <a:rPr lang="en-US" dirty="0"/>
              <a:t> </a:t>
            </a:r>
            <a:r>
              <a:rPr lang="en-US" dirty="0" err="1"/>
              <a:t>allá</a:t>
            </a:r>
            <a:r>
              <a:rPr lang="en-US" dirty="0"/>
              <a:t> del final del </a:t>
            </a:r>
            <a:r>
              <a:rPr lang="en-US" dirty="0" err="1"/>
              <a:t>ensayo</a:t>
            </a:r>
            <a:r>
              <a:rPr lang="en-US" dirty="0"/>
              <a:t> </a:t>
            </a:r>
            <a:r>
              <a:rPr lang="en-US" dirty="0" err="1"/>
              <a:t>aleatorizado</a:t>
            </a:r>
            <a:r>
              <a:rPr lang="en-US" dirty="0"/>
              <a:t> </a:t>
            </a:r>
            <a:r>
              <a:rPr lang="en-US" dirty="0" err="1"/>
              <a:t>fueron</a:t>
            </a:r>
            <a:r>
              <a:rPr lang="en-US" dirty="0"/>
              <a:t> </a:t>
            </a:r>
            <a:r>
              <a:rPr lang="en-US" dirty="0" err="1"/>
              <a:t>observacionales</a:t>
            </a:r>
            <a:r>
              <a:rPr lang="en-US" dirty="0"/>
              <a:t> y la </a:t>
            </a:r>
            <a:r>
              <a:rPr lang="en-US" dirty="0" err="1"/>
              <a:t>información</a:t>
            </a:r>
            <a:r>
              <a:rPr lang="en-US" dirty="0"/>
              <a:t> </a:t>
            </a:r>
            <a:r>
              <a:rPr lang="en-US" dirty="0" err="1"/>
              <a:t>sobre</a:t>
            </a:r>
            <a:r>
              <a:rPr lang="en-US" dirty="0"/>
              <a:t> la </a:t>
            </a:r>
            <a:r>
              <a:rPr lang="en-US" dirty="0" err="1"/>
              <a:t>terapia</a:t>
            </a:r>
            <a:r>
              <a:rPr lang="en-US" dirty="0"/>
              <a:t> </a:t>
            </a:r>
            <a:r>
              <a:rPr lang="en-US" dirty="0" err="1"/>
              <a:t>antihipertensiva</a:t>
            </a:r>
            <a:r>
              <a:rPr lang="en-US" dirty="0"/>
              <a:t> real, </a:t>
            </a:r>
            <a:r>
              <a:rPr lang="en-US" dirty="0" err="1"/>
              <a:t>así</a:t>
            </a:r>
            <a:r>
              <a:rPr lang="en-US" dirty="0"/>
              <a:t> </a:t>
            </a:r>
            <a:r>
              <a:rPr lang="en-US" dirty="0" err="1"/>
              <a:t>como</a:t>
            </a:r>
            <a:r>
              <a:rPr lang="en-US" dirty="0"/>
              <a:t> las </a:t>
            </a:r>
            <a:r>
              <a:rPr lang="en-US" dirty="0" err="1"/>
              <a:t>intervenciones</a:t>
            </a:r>
            <a:r>
              <a:rPr lang="en-US" dirty="0"/>
              <a:t> de </a:t>
            </a:r>
            <a:r>
              <a:rPr lang="en-US" dirty="0" err="1"/>
              <a:t>fondo</a:t>
            </a:r>
            <a:r>
              <a:rPr lang="en-US" dirty="0"/>
              <a:t> </a:t>
            </a:r>
            <a:r>
              <a:rPr lang="en-US" dirty="0" err="1"/>
              <a:t>como</a:t>
            </a:r>
            <a:r>
              <a:rPr lang="en-US" dirty="0"/>
              <a:t> la </a:t>
            </a:r>
            <a:r>
              <a:rPr lang="en-US" dirty="0" err="1"/>
              <a:t>terapia</a:t>
            </a:r>
            <a:r>
              <a:rPr lang="en-US" dirty="0"/>
              <a:t> </a:t>
            </a:r>
            <a:r>
              <a:rPr lang="en-US" dirty="0" err="1"/>
              <a:t>hipolipemiante</a:t>
            </a:r>
            <a:r>
              <a:rPr lang="en-US" dirty="0"/>
              <a:t>, el control de la diabetes y las </a:t>
            </a:r>
            <a:r>
              <a:rPr lang="en-US" dirty="0" err="1"/>
              <a:t>intervenciones</a:t>
            </a:r>
            <a:r>
              <a:rPr lang="en-US" dirty="0"/>
              <a:t> </a:t>
            </a:r>
            <a:r>
              <a:rPr lang="en-US" dirty="0" err="1"/>
              <a:t>quirúrgicas</a:t>
            </a:r>
            <a:r>
              <a:rPr lang="en-US" dirty="0"/>
              <a:t> y de </a:t>
            </a:r>
            <a:r>
              <a:rPr lang="en-US" dirty="0" err="1"/>
              <a:t>dispositivos</a:t>
            </a:r>
            <a:r>
              <a:rPr lang="en-US" dirty="0"/>
              <a:t> </a:t>
            </a:r>
            <a:r>
              <a:rPr lang="en-US" dirty="0" err="1"/>
              <a:t>durante</a:t>
            </a:r>
            <a:r>
              <a:rPr lang="en-US" dirty="0"/>
              <a:t> el </a:t>
            </a:r>
            <a:r>
              <a:rPr lang="en-US" dirty="0" err="1"/>
              <a:t>seguimiento</a:t>
            </a:r>
            <a:r>
              <a:rPr lang="en-US" dirty="0"/>
              <a:t> </a:t>
            </a:r>
            <a:r>
              <a:rPr lang="en-US" dirty="0" err="1"/>
              <a:t>extendido</a:t>
            </a:r>
            <a:r>
              <a:rPr lang="en-US" dirty="0"/>
              <a:t>, no </a:t>
            </a:r>
            <a:r>
              <a:rPr lang="en-US" dirty="0" err="1" smtClean="0"/>
              <a:t>estaban</a:t>
            </a:r>
            <a:r>
              <a:rPr lang="en-US" dirty="0" smtClean="0"/>
              <a:t> </a:t>
            </a:r>
            <a:r>
              <a:rPr lang="en-US" dirty="0" err="1" smtClean="0"/>
              <a:t>disponibles</a:t>
            </a:r>
            <a:r>
              <a:rPr lang="en-US" dirty="0" smtClean="0"/>
              <a:t>.</a:t>
            </a:r>
            <a:r>
              <a:rPr lang="en-US" dirty="0"/>
              <a:t> </a:t>
            </a:r>
          </a:p>
          <a:p>
            <a:pPr algn="just"/>
            <a:endParaRPr lang="en-US" dirty="0">
              <a:ea typeface="+mn-lt"/>
              <a:cs typeface="+mn-lt"/>
            </a:endParaRPr>
          </a:p>
          <a:p>
            <a:pPr algn="just"/>
            <a:r>
              <a:rPr lang="en-US" dirty="0">
                <a:ea typeface="+mn-lt"/>
                <a:cs typeface="+mn-lt"/>
              </a:rPr>
              <a:t>Tampoco tenemos datos sobre eventos clínicos no fatales, como infarto de miocardio no fatal o accidente cerebrovascular.</a:t>
            </a:r>
          </a:p>
          <a:p>
            <a:pPr algn="just"/>
            <a:endParaRPr lang="en-US" dirty="0">
              <a:ea typeface="+mn-lt"/>
              <a:cs typeface="+mn-lt"/>
            </a:endParaRPr>
          </a:p>
          <a:p>
            <a:pPr algn="just"/>
            <a:r>
              <a:rPr lang="en-US" dirty="0">
                <a:ea typeface="+mn-lt"/>
                <a:cs typeface="+mn-lt"/>
              </a:rPr>
              <a:t>Los intervalos de confianza para la ganancia de </a:t>
            </a:r>
            <a:r>
              <a:rPr lang="en-US" dirty="0" err="1" smtClean="0">
                <a:ea typeface="+mn-lt"/>
                <a:cs typeface="+mn-lt"/>
              </a:rPr>
              <a:t>expectativa</a:t>
            </a:r>
            <a:r>
              <a:rPr lang="en-US" dirty="0" smtClean="0">
                <a:ea typeface="+mn-lt"/>
                <a:cs typeface="+mn-lt"/>
              </a:rPr>
              <a:t> de </a:t>
            </a:r>
            <a:r>
              <a:rPr lang="en-US" dirty="0">
                <a:ea typeface="+mn-lt"/>
                <a:cs typeface="+mn-lt"/>
              </a:rPr>
              <a:t>vida a los 22 años para la muerte cardiovascular y la mortalidad por todas las causas son muy amplios. Sin embargo, estos intervalos de confianza de arranque no </a:t>
            </a:r>
            <a:r>
              <a:rPr lang="en-US" dirty="0" err="1">
                <a:ea typeface="+mn-lt"/>
                <a:cs typeface="+mn-lt"/>
              </a:rPr>
              <a:t>paramétricos</a:t>
            </a:r>
            <a:r>
              <a:rPr lang="en-US" dirty="0">
                <a:ea typeface="+mn-lt"/>
                <a:cs typeface="+mn-lt"/>
              </a:rPr>
              <a:t> </a:t>
            </a:r>
            <a:r>
              <a:rPr lang="en-US" dirty="0" err="1">
                <a:ea typeface="+mn-lt"/>
                <a:cs typeface="+mn-lt"/>
              </a:rPr>
              <a:t>utilizan</a:t>
            </a:r>
            <a:r>
              <a:rPr lang="en-US" dirty="0">
                <a:ea typeface="+mn-lt"/>
                <a:cs typeface="+mn-lt"/>
              </a:rPr>
              <a:t> </a:t>
            </a:r>
            <a:r>
              <a:rPr lang="en-US" dirty="0" err="1">
                <a:ea typeface="+mn-lt"/>
                <a:cs typeface="+mn-lt"/>
              </a:rPr>
              <a:t>muy</a:t>
            </a:r>
            <a:r>
              <a:rPr lang="en-US" dirty="0">
                <a:ea typeface="+mn-lt"/>
                <a:cs typeface="+mn-lt"/>
              </a:rPr>
              <a:t> </a:t>
            </a:r>
            <a:r>
              <a:rPr lang="en-US" dirty="0" err="1">
                <a:ea typeface="+mn-lt"/>
                <a:cs typeface="+mn-lt"/>
              </a:rPr>
              <a:t>pocas</a:t>
            </a:r>
            <a:r>
              <a:rPr lang="en-US" dirty="0">
                <a:ea typeface="+mn-lt"/>
                <a:cs typeface="+mn-lt"/>
              </a:rPr>
              <a:t> </a:t>
            </a:r>
            <a:r>
              <a:rPr lang="en-US" dirty="0" err="1">
                <a:ea typeface="+mn-lt"/>
                <a:cs typeface="+mn-lt"/>
              </a:rPr>
              <a:t>suposiciones</a:t>
            </a:r>
            <a:r>
              <a:rPr lang="en-US" dirty="0">
                <a:ea typeface="+mn-lt"/>
                <a:cs typeface="+mn-lt"/>
              </a:rPr>
              <a:t> y </a:t>
            </a:r>
            <a:r>
              <a:rPr lang="en-US" dirty="0" err="1">
                <a:ea typeface="+mn-lt"/>
                <a:cs typeface="+mn-lt"/>
              </a:rPr>
              <a:t>tienden</a:t>
            </a:r>
            <a:r>
              <a:rPr lang="en-US" dirty="0">
                <a:ea typeface="+mn-lt"/>
                <a:cs typeface="+mn-lt"/>
              </a:rPr>
              <a:t> a </a:t>
            </a:r>
            <a:r>
              <a:rPr lang="en-US" dirty="0" err="1">
                <a:ea typeface="+mn-lt"/>
                <a:cs typeface="+mn-lt"/>
              </a:rPr>
              <a:t>ser</a:t>
            </a:r>
            <a:r>
              <a:rPr lang="en-US" dirty="0">
                <a:ea typeface="+mn-lt"/>
                <a:cs typeface="+mn-lt"/>
              </a:rPr>
              <a:t> </a:t>
            </a:r>
            <a:r>
              <a:rPr lang="en-US" dirty="0" err="1">
                <a:ea typeface="+mn-lt"/>
                <a:cs typeface="+mn-lt"/>
              </a:rPr>
              <a:t>amplios</a:t>
            </a:r>
            <a:r>
              <a:rPr lang="en-US" dirty="0">
                <a:ea typeface="+mn-lt"/>
                <a:cs typeface="+mn-lt"/>
              </a:rPr>
              <a:t>, </a:t>
            </a:r>
            <a:r>
              <a:rPr lang="en-US" dirty="0" err="1">
                <a:ea typeface="+mn-lt"/>
                <a:cs typeface="+mn-lt"/>
              </a:rPr>
              <a:t>p</a:t>
            </a:r>
            <a:r>
              <a:rPr lang="en-US" dirty="0" err="1" smtClean="0">
                <a:ea typeface="+mn-lt"/>
                <a:cs typeface="+mn-lt"/>
              </a:rPr>
              <a:t>orque</a:t>
            </a:r>
            <a:r>
              <a:rPr lang="en-US" dirty="0" smtClean="0">
                <a:ea typeface="+mn-lt"/>
                <a:cs typeface="+mn-lt"/>
              </a:rPr>
              <a:t> </a:t>
            </a:r>
            <a:r>
              <a:rPr lang="en-US" dirty="0">
                <a:ea typeface="+mn-lt"/>
                <a:cs typeface="+mn-lt"/>
              </a:rPr>
              <a:t>se </a:t>
            </a:r>
            <a:r>
              <a:rPr lang="en-US" dirty="0" err="1">
                <a:ea typeface="+mn-lt"/>
                <a:cs typeface="+mn-lt"/>
              </a:rPr>
              <a:t>basan</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modelos</a:t>
            </a:r>
            <a:r>
              <a:rPr lang="en-US" dirty="0">
                <a:ea typeface="+mn-lt"/>
                <a:cs typeface="+mn-lt"/>
              </a:rPr>
              <a:t> de </a:t>
            </a:r>
            <a:r>
              <a:rPr lang="en-US" dirty="0" err="1">
                <a:ea typeface="+mn-lt"/>
                <a:cs typeface="+mn-lt"/>
              </a:rPr>
              <a:t>distribución</a:t>
            </a:r>
            <a:r>
              <a:rPr lang="en-US" dirty="0">
                <a:ea typeface="+mn-lt"/>
                <a:cs typeface="+mn-lt"/>
              </a:rPr>
              <a:t> </a:t>
            </a:r>
            <a:r>
              <a:rPr lang="en-US" dirty="0" err="1" smtClean="0">
                <a:ea typeface="+mn-lt"/>
                <a:cs typeface="+mn-lt"/>
              </a:rPr>
              <a:t>normales</a:t>
            </a:r>
            <a:r>
              <a:rPr lang="en-US" dirty="0" smtClean="0">
                <a:ea typeface="+mn-lt"/>
                <a:cs typeface="+mn-lt"/>
              </a:rPr>
              <a:t>.</a:t>
            </a:r>
            <a:r>
              <a:rPr lang="en-US" dirty="0">
                <a:ea typeface="+mn-lt"/>
                <a:cs typeface="+mn-lt"/>
              </a:rPr>
              <a:t>  .</a:t>
            </a:r>
            <a:br>
              <a:rPr lang="en-US" dirty="0">
                <a:ea typeface="+mn-lt"/>
                <a:cs typeface="+mn-lt"/>
              </a:rPr>
            </a:br>
            <a:endParaRPr lang="en-US" dirty="0">
              <a:ea typeface="+mn-lt"/>
              <a:cs typeface="+mn-lt"/>
            </a:endParaRPr>
          </a:p>
        </p:txBody>
      </p:sp>
    </p:spTree>
    <p:extLst>
      <p:ext uri="{BB962C8B-B14F-4D97-AF65-F5344CB8AC3E}">
        <p14:creationId xmlns:p14="http://schemas.microsoft.com/office/powerpoint/2010/main" val="19572697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7890-45F7-4F65-B6BC-17E9D7118F91}"/>
              </a:ext>
            </a:extLst>
          </p:cNvPr>
          <p:cNvSpPr>
            <a:spLocks noGrp="1"/>
          </p:cNvSpPr>
          <p:nvPr>
            <p:ph type="title"/>
          </p:nvPr>
        </p:nvSpPr>
        <p:spPr>
          <a:xfrm>
            <a:off x="1234440" y="-335189"/>
            <a:ext cx="10058400" cy="1450757"/>
          </a:xfrm>
        </p:spPr>
        <p:txBody>
          <a:bodyPr/>
          <a:lstStyle/>
          <a:p>
            <a:pPr algn="ctr"/>
            <a:r>
              <a:rPr lang="en-US" dirty="0">
                <a:latin typeface="Arial Black"/>
              </a:rPr>
              <a:t>APORTES DEL GRUPO</a:t>
            </a:r>
            <a:endParaRPr lang="en-US" dirty="0"/>
          </a:p>
        </p:txBody>
      </p:sp>
      <p:sp>
        <p:nvSpPr>
          <p:cNvPr id="3" name="Content Placeholder 2">
            <a:extLst>
              <a:ext uri="{FF2B5EF4-FFF2-40B4-BE49-F238E27FC236}">
                <a16:creationId xmlns:a16="http://schemas.microsoft.com/office/drawing/2014/main" id="{176E4801-C7CB-40AE-824C-A261C04C9CCD}"/>
              </a:ext>
            </a:extLst>
          </p:cNvPr>
          <p:cNvSpPr>
            <a:spLocks noGrp="1"/>
          </p:cNvSpPr>
          <p:nvPr>
            <p:ph idx="1"/>
          </p:nvPr>
        </p:nvSpPr>
        <p:spPr>
          <a:xfrm>
            <a:off x="188976" y="1227752"/>
            <a:ext cx="11612880" cy="4843864"/>
          </a:xfrm>
        </p:spPr>
        <p:txBody>
          <a:bodyPr vert="horz" lIns="0" tIns="45720" rIns="0" bIns="45720" rtlCol="0" anchor="t">
            <a:noAutofit/>
          </a:bodyPr>
          <a:lstStyle/>
          <a:p>
            <a:pPr marL="0" indent="0" algn="just">
              <a:buNone/>
            </a:pPr>
            <a:r>
              <a:rPr lang="en-US" sz="1600" b="1" dirty="0" smtClean="0">
                <a:cs typeface="Calibri"/>
              </a:rPr>
              <a:t>Durante la </a:t>
            </a:r>
            <a:r>
              <a:rPr lang="en-US" sz="1600" b="1" dirty="0" err="1" smtClean="0">
                <a:cs typeface="Calibri"/>
              </a:rPr>
              <a:t>realización</a:t>
            </a:r>
            <a:r>
              <a:rPr lang="en-US" sz="1600" b="1" dirty="0" smtClean="0">
                <a:cs typeface="Calibri"/>
              </a:rPr>
              <a:t> del </a:t>
            </a:r>
            <a:r>
              <a:rPr lang="en-US" sz="1600" b="1" dirty="0" err="1" smtClean="0">
                <a:cs typeface="Calibri"/>
              </a:rPr>
              <a:t>estudio</a:t>
            </a:r>
            <a:r>
              <a:rPr lang="en-US" sz="1600" b="1" dirty="0" smtClean="0">
                <a:cs typeface="Calibri"/>
              </a:rPr>
              <a:t> </a:t>
            </a:r>
            <a:r>
              <a:rPr lang="en-US" sz="1600" b="1" smtClean="0">
                <a:cs typeface="Calibri"/>
              </a:rPr>
              <a:t>original (SHEP) </a:t>
            </a:r>
            <a:r>
              <a:rPr lang="en-US" sz="1600" b="1" dirty="0" smtClean="0">
                <a:cs typeface="Calibri"/>
              </a:rPr>
              <a:t>se </a:t>
            </a:r>
            <a:r>
              <a:rPr lang="en-US" sz="1600" b="1" dirty="0" err="1" smtClean="0">
                <a:cs typeface="Calibri"/>
              </a:rPr>
              <a:t>pudo</a:t>
            </a:r>
            <a:r>
              <a:rPr lang="en-US" sz="1600" b="1" dirty="0" smtClean="0">
                <a:cs typeface="Calibri"/>
              </a:rPr>
              <a:t> </a:t>
            </a:r>
            <a:r>
              <a:rPr lang="en-US" sz="1600" b="1" dirty="0" err="1" smtClean="0">
                <a:cs typeface="Calibri"/>
              </a:rPr>
              <a:t>observar</a:t>
            </a:r>
            <a:r>
              <a:rPr lang="en-US" sz="1600" b="1" dirty="0" smtClean="0">
                <a:cs typeface="Calibri"/>
              </a:rPr>
              <a:t> que </a:t>
            </a:r>
            <a:r>
              <a:rPr lang="en-US" sz="1600" b="1" dirty="0" err="1" smtClean="0">
                <a:cs typeface="Calibri"/>
              </a:rPr>
              <a:t>tanto</a:t>
            </a:r>
            <a:r>
              <a:rPr lang="en-US" sz="1600" b="1" dirty="0" smtClean="0">
                <a:cs typeface="Calibri"/>
              </a:rPr>
              <a:t> el </a:t>
            </a:r>
            <a:r>
              <a:rPr lang="en-US" sz="1600" b="1" dirty="0" err="1" smtClean="0">
                <a:cs typeface="Calibri"/>
              </a:rPr>
              <a:t>grupo</a:t>
            </a:r>
            <a:r>
              <a:rPr lang="en-US" sz="1600" b="1" dirty="0" smtClean="0">
                <a:cs typeface="Calibri"/>
              </a:rPr>
              <a:t> de </a:t>
            </a:r>
            <a:r>
              <a:rPr lang="en-US" sz="1600" b="1" dirty="0" err="1" smtClean="0">
                <a:cs typeface="Calibri"/>
              </a:rPr>
              <a:t>tratamiento</a:t>
            </a:r>
            <a:r>
              <a:rPr lang="en-US" sz="1600" b="1" dirty="0" smtClean="0">
                <a:cs typeface="Calibri"/>
              </a:rPr>
              <a:t> </a:t>
            </a:r>
            <a:r>
              <a:rPr lang="en-US" sz="1600" b="1" dirty="0" err="1" smtClean="0">
                <a:cs typeface="Calibri"/>
              </a:rPr>
              <a:t>activo</a:t>
            </a:r>
            <a:r>
              <a:rPr lang="en-US" sz="1600" b="1" dirty="0" smtClean="0">
                <a:cs typeface="Calibri"/>
              </a:rPr>
              <a:t> </a:t>
            </a:r>
            <a:r>
              <a:rPr lang="en-US" sz="1600" b="1" dirty="0" err="1" smtClean="0">
                <a:cs typeface="Calibri"/>
              </a:rPr>
              <a:t>como</a:t>
            </a:r>
            <a:r>
              <a:rPr lang="en-US" sz="1600" b="1" dirty="0" smtClean="0">
                <a:cs typeface="Calibri"/>
              </a:rPr>
              <a:t> el </a:t>
            </a:r>
            <a:r>
              <a:rPr lang="en-US" sz="1600" b="1" dirty="0" err="1" smtClean="0">
                <a:cs typeface="Calibri"/>
              </a:rPr>
              <a:t>grupo</a:t>
            </a:r>
            <a:r>
              <a:rPr lang="en-US" sz="1600" b="1" dirty="0" smtClean="0">
                <a:cs typeface="Calibri"/>
              </a:rPr>
              <a:t> placebo </a:t>
            </a:r>
            <a:r>
              <a:rPr lang="en-US" sz="1600" b="1" dirty="0" err="1" smtClean="0">
                <a:cs typeface="Calibri"/>
              </a:rPr>
              <a:t>fueron</a:t>
            </a:r>
            <a:r>
              <a:rPr lang="en-US" sz="1600" b="1" dirty="0" smtClean="0">
                <a:cs typeface="Calibri"/>
              </a:rPr>
              <a:t> </a:t>
            </a:r>
            <a:r>
              <a:rPr lang="en-US" sz="1600" b="1" dirty="0" err="1" smtClean="0">
                <a:cs typeface="Calibri"/>
              </a:rPr>
              <a:t>intervenidos</a:t>
            </a:r>
            <a:r>
              <a:rPr lang="en-US" sz="1600" b="1" dirty="0" smtClean="0">
                <a:cs typeface="Calibri"/>
              </a:rPr>
              <a:t> con </a:t>
            </a:r>
            <a:r>
              <a:rPr lang="en-US" sz="1600" b="1" dirty="0" err="1" smtClean="0">
                <a:cs typeface="Calibri"/>
              </a:rPr>
              <a:t>fármacos</a:t>
            </a:r>
            <a:r>
              <a:rPr lang="en-US" sz="1600" b="1" dirty="0" smtClean="0">
                <a:cs typeface="Calibri"/>
              </a:rPr>
              <a:t> </a:t>
            </a:r>
            <a:r>
              <a:rPr lang="en-US" sz="1600" b="1" dirty="0" err="1" smtClean="0">
                <a:cs typeface="Calibri"/>
              </a:rPr>
              <a:t>antihipertensivos</a:t>
            </a:r>
            <a:r>
              <a:rPr lang="en-US" sz="1600" b="1" dirty="0" smtClean="0">
                <a:cs typeface="Calibri"/>
              </a:rPr>
              <a:t> de forma </a:t>
            </a:r>
            <a:r>
              <a:rPr lang="en-US" sz="1600" b="1" dirty="0" err="1" smtClean="0">
                <a:cs typeface="Calibri"/>
              </a:rPr>
              <a:t>adicional</a:t>
            </a:r>
            <a:r>
              <a:rPr lang="en-US" sz="1600" b="1" dirty="0" smtClean="0">
                <a:cs typeface="Calibri"/>
              </a:rPr>
              <a:t> </a:t>
            </a:r>
            <a:r>
              <a:rPr lang="en-US" sz="1600" b="1" dirty="0" smtClean="0">
                <a:cs typeface="Calibri"/>
              </a:rPr>
              <a:t>para </a:t>
            </a:r>
            <a:r>
              <a:rPr lang="en-US" sz="1600" b="1" dirty="0" err="1" smtClean="0">
                <a:cs typeface="Calibri"/>
              </a:rPr>
              <a:t>alcanzar</a:t>
            </a:r>
            <a:r>
              <a:rPr lang="en-US" sz="1600" b="1" dirty="0" smtClean="0">
                <a:cs typeface="Calibri"/>
              </a:rPr>
              <a:t> las </a:t>
            </a:r>
            <a:r>
              <a:rPr lang="en-US" sz="1600" b="1" dirty="0" err="1" smtClean="0">
                <a:cs typeface="Calibri"/>
              </a:rPr>
              <a:t>cifras</a:t>
            </a:r>
            <a:r>
              <a:rPr lang="en-US" sz="1600" b="1" dirty="0" smtClean="0">
                <a:cs typeface="Calibri"/>
              </a:rPr>
              <a:t> de PAS meta, no </a:t>
            </a:r>
            <a:r>
              <a:rPr lang="en-US" sz="1600" b="1" dirty="0" err="1" smtClean="0">
                <a:cs typeface="Calibri"/>
              </a:rPr>
              <a:t>siendo</a:t>
            </a:r>
            <a:r>
              <a:rPr lang="en-US" sz="1600" b="1" dirty="0" smtClean="0">
                <a:cs typeface="Calibri"/>
              </a:rPr>
              <a:t> </a:t>
            </a:r>
            <a:r>
              <a:rPr lang="en-US" sz="1600" b="1" dirty="0" err="1" smtClean="0">
                <a:cs typeface="Calibri"/>
              </a:rPr>
              <a:t>especificados</a:t>
            </a:r>
            <a:r>
              <a:rPr lang="en-US" sz="1600" b="1" dirty="0" smtClean="0">
                <a:cs typeface="Calibri"/>
              </a:rPr>
              <a:t> </a:t>
            </a:r>
            <a:r>
              <a:rPr lang="en-US" sz="1600" b="1" dirty="0" err="1" smtClean="0">
                <a:cs typeface="Calibri"/>
              </a:rPr>
              <a:t>los</a:t>
            </a:r>
            <a:r>
              <a:rPr lang="en-US" sz="1600" b="1" dirty="0" smtClean="0">
                <a:cs typeface="Calibri"/>
              </a:rPr>
              <a:t> </a:t>
            </a:r>
            <a:r>
              <a:rPr lang="en-US" sz="1600" b="1" dirty="0" err="1" smtClean="0">
                <a:cs typeface="Calibri"/>
              </a:rPr>
              <a:t>mismos</a:t>
            </a:r>
            <a:r>
              <a:rPr lang="en-US" sz="1600" b="1" dirty="0" smtClean="0">
                <a:cs typeface="Calibri"/>
              </a:rPr>
              <a:t>, lo </a:t>
            </a:r>
            <a:r>
              <a:rPr lang="en-US" sz="1600" b="1" dirty="0" err="1" smtClean="0">
                <a:cs typeface="Calibri"/>
              </a:rPr>
              <a:t>cual</a:t>
            </a:r>
            <a:r>
              <a:rPr lang="en-US" sz="1600" b="1" dirty="0" smtClean="0">
                <a:cs typeface="Calibri"/>
              </a:rPr>
              <a:t> no </a:t>
            </a:r>
            <a:r>
              <a:rPr lang="en-US" sz="1600" b="1" dirty="0" err="1" smtClean="0">
                <a:cs typeface="Calibri"/>
              </a:rPr>
              <a:t>deja</a:t>
            </a:r>
            <a:r>
              <a:rPr lang="en-US" sz="1600" b="1" dirty="0" smtClean="0">
                <a:cs typeface="Calibri"/>
              </a:rPr>
              <a:t> </a:t>
            </a:r>
            <a:r>
              <a:rPr lang="en-US" sz="1600" b="1" dirty="0" err="1" smtClean="0">
                <a:cs typeface="Calibri"/>
              </a:rPr>
              <a:t>claro</a:t>
            </a:r>
            <a:r>
              <a:rPr lang="en-US" sz="1600" b="1" dirty="0" smtClean="0">
                <a:cs typeface="Calibri"/>
              </a:rPr>
              <a:t> la probable </a:t>
            </a:r>
            <a:r>
              <a:rPr lang="en-US" sz="1600" b="1" dirty="0" err="1" smtClean="0">
                <a:cs typeface="Calibri"/>
              </a:rPr>
              <a:t>atribucion</a:t>
            </a:r>
            <a:r>
              <a:rPr lang="en-US" sz="1600" b="1" dirty="0" smtClean="0">
                <a:cs typeface="Calibri"/>
              </a:rPr>
              <a:t> de </a:t>
            </a:r>
            <a:r>
              <a:rPr lang="en-US" sz="1600" b="1" dirty="0" err="1" smtClean="0">
                <a:cs typeface="Calibri"/>
              </a:rPr>
              <a:t>los</a:t>
            </a:r>
            <a:r>
              <a:rPr lang="en-US" sz="1600" b="1" dirty="0" smtClean="0">
                <a:cs typeface="Calibri"/>
              </a:rPr>
              <a:t> </a:t>
            </a:r>
            <a:r>
              <a:rPr lang="en-US" sz="1600" b="1" dirty="0" err="1" smtClean="0">
                <a:cs typeface="Calibri"/>
              </a:rPr>
              <a:t>beneficios</a:t>
            </a:r>
            <a:r>
              <a:rPr lang="en-US" sz="1600" b="1" dirty="0" smtClean="0">
                <a:cs typeface="Calibri"/>
              </a:rPr>
              <a:t> de la </a:t>
            </a:r>
            <a:r>
              <a:rPr lang="en-US" sz="1600" b="1" dirty="0" err="1" smtClean="0">
                <a:cs typeface="Calibri"/>
              </a:rPr>
              <a:t>terapia</a:t>
            </a:r>
            <a:r>
              <a:rPr lang="en-US" sz="1600" b="1" dirty="0">
                <a:cs typeface="Calibri"/>
              </a:rPr>
              <a:t>.</a:t>
            </a:r>
            <a:endParaRPr lang="en-US" sz="1600" b="1" dirty="0" smtClean="0">
              <a:cs typeface="Calibri"/>
            </a:endParaRPr>
          </a:p>
          <a:p>
            <a:pPr marL="0" indent="0" algn="just">
              <a:buNone/>
            </a:pPr>
            <a:endParaRPr lang="en-US" sz="1600" b="1" dirty="0">
              <a:cs typeface="Calibri"/>
            </a:endParaRPr>
          </a:p>
          <a:p>
            <a:pPr marL="0" indent="0" algn="just">
              <a:buNone/>
            </a:pPr>
            <a:r>
              <a:rPr lang="en-US" sz="1600" b="1" dirty="0" smtClean="0">
                <a:cs typeface="Calibri"/>
              </a:rPr>
              <a:t>Durante el </a:t>
            </a:r>
            <a:r>
              <a:rPr lang="en-US" sz="1600" b="1" dirty="0" err="1" smtClean="0">
                <a:cs typeface="Calibri"/>
              </a:rPr>
              <a:t>tiempo</a:t>
            </a:r>
            <a:r>
              <a:rPr lang="en-US" sz="1600" b="1" dirty="0" smtClean="0">
                <a:cs typeface="Calibri"/>
              </a:rPr>
              <a:t> de  </a:t>
            </a:r>
            <a:r>
              <a:rPr lang="en-US" sz="1600" b="1" dirty="0" err="1" smtClean="0">
                <a:cs typeface="Calibri"/>
              </a:rPr>
              <a:t>seguimiento</a:t>
            </a:r>
            <a:r>
              <a:rPr lang="en-US" sz="1600" b="1" dirty="0" smtClean="0">
                <a:cs typeface="Calibri"/>
              </a:rPr>
              <a:t> de 22 </a:t>
            </a:r>
            <a:r>
              <a:rPr lang="en-US" sz="1600" b="1" dirty="0" err="1" smtClean="0">
                <a:cs typeface="Calibri"/>
              </a:rPr>
              <a:t>años</a:t>
            </a:r>
            <a:r>
              <a:rPr lang="en-US" sz="1600" b="1" dirty="0" smtClean="0">
                <a:cs typeface="Calibri"/>
              </a:rPr>
              <a:t>, el </a:t>
            </a:r>
            <a:r>
              <a:rPr lang="en-US" sz="1600" b="1" dirty="0" err="1" smtClean="0">
                <a:cs typeface="Calibri"/>
              </a:rPr>
              <a:t>estudio</a:t>
            </a:r>
            <a:r>
              <a:rPr lang="en-US" sz="1600" b="1" dirty="0" smtClean="0">
                <a:cs typeface="Calibri"/>
              </a:rPr>
              <a:t> </a:t>
            </a:r>
            <a:r>
              <a:rPr lang="en-US" sz="1600" b="1" dirty="0" smtClean="0">
                <a:cs typeface="Calibri"/>
              </a:rPr>
              <a:t>no </a:t>
            </a:r>
            <a:r>
              <a:rPr lang="en-US" sz="1600" b="1" dirty="0" err="1" smtClean="0">
                <a:cs typeface="Calibri"/>
              </a:rPr>
              <a:t>especifica</a:t>
            </a:r>
            <a:r>
              <a:rPr lang="en-US" sz="1600" b="1" dirty="0" smtClean="0">
                <a:cs typeface="Calibri"/>
              </a:rPr>
              <a:t> </a:t>
            </a:r>
            <a:r>
              <a:rPr lang="en-US" sz="1600" b="1" dirty="0" err="1" smtClean="0">
                <a:cs typeface="Calibri"/>
              </a:rPr>
              <a:t>si</a:t>
            </a:r>
            <a:r>
              <a:rPr lang="en-US" sz="1600" b="1" dirty="0" smtClean="0">
                <a:cs typeface="Calibri"/>
              </a:rPr>
              <a:t> </a:t>
            </a:r>
            <a:r>
              <a:rPr lang="en-US" sz="1600" b="1" dirty="0" err="1" smtClean="0">
                <a:cs typeface="Calibri"/>
              </a:rPr>
              <a:t>los</a:t>
            </a:r>
            <a:r>
              <a:rPr lang="en-US" sz="1600" b="1" dirty="0" smtClean="0">
                <a:cs typeface="Calibri"/>
              </a:rPr>
              <a:t> </a:t>
            </a:r>
            <a:r>
              <a:rPr lang="en-US" sz="1600" b="1" dirty="0" err="1" smtClean="0">
                <a:cs typeface="Calibri"/>
              </a:rPr>
              <a:t>pacientes</a:t>
            </a:r>
            <a:r>
              <a:rPr lang="en-US" sz="1600" b="1" dirty="0" smtClean="0">
                <a:cs typeface="Calibri"/>
              </a:rPr>
              <a:t> </a:t>
            </a:r>
            <a:r>
              <a:rPr lang="en-US" sz="1600" b="1" dirty="0" err="1" smtClean="0">
                <a:cs typeface="Calibri"/>
              </a:rPr>
              <a:t>mantuvieron</a:t>
            </a:r>
            <a:r>
              <a:rPr lang="en-US" sz="1600" b="1" dirty="0" smtClean="0">
                <a:cs typeface="Calibri"/>
              </a:rPr>
              <a:t> la </a:t>
            </a:r>
            <a:r>
              <a:rPr lang="en-US" sz="1600" b="1" dirty="0" err="1" smtClean="0">
                <a:cs typeface="Calibri"/>
              </a:rPr>
              <a:t>misma</a:t>
            </a:r>
            <a:r>
              <a:rPr lang="en-US" sz="1600" b="1" dirty="0" smtClean="0">
                <a:cs typeface="Calibri"/>
              </a:rPr>
              <a:t> </a:t>
            </a:r>
            <a:r>
              <a:rPr lang="en-US" sz="1600" b="1" dirty="0" err="1" smtClean="0">
                <a:cs typeface="Calibri"/>
              </a:rPr>
              <a:t>terapia</a:t>
            </a:r>
            <a:r>
              <a:rPr lang="en-US" sz="1600" b="1" dirty="0" smtClean="0">
                <a:cs typeface="Calibri"/>
              </a:rPr>
              <a:t> o </a:t>
            </a:r>
            <a:r>
              <a:rPr lang="en-US" sz="1600" b="1" dirty="0" err="1" smtClean="0">
                <a:cs typeface="Calibri"/>
              </a:rPr>
              <a:t>si</a:t>
            </a:r>
            <a:r>
              <a:rPr lang="en-US" sz="1600" b="1" dirty="0" smtClean="0">
                <a:cs typeface="Calibri"/>
              </a:rPr>
              <a:t> </a:t>
            </a:r>
            <a:r>
              <a:rPr lang="en-US" sz="1600" b="1" dirty="0" err="1" smtClean="0">
                <a:cs typeface="Calibri"/>
              </a:rPr>
              <a:t>hubo</a:t>
            </a:r>
            <a:r>
              <a:rPr lang="en-US" sz="1600" b="1" dirty="0" smtClean="0">
                <a:cs typeface="Calibri"/>
              </a:rPr>
              <a:t> </a:t>
            </a:r>
            <a:r>
              <a:rPr lang="en-US" sz="1600" b="1" dirty="0" err="1" smtClean="0">
                <a:cs typeface="Calibri"/>
              </a:rPr>
              <a:t>algun</a:t>
            </a:r>
            <a:r>
              <a:rPr lang="en-US" sz="1600" b="1" dirty="0" smtClean="0">
                <a:cs typeface="Calibri"/>
              </a:rPr>
              <a:t> </a:t>
            </a:r>
            <a:r>
              <a:rPr lang="en-US" sz="1600" b="1" dirty="0" err="1" smtClean="0">
                <a:cs typeface="Calibri"/>
              </a:rPr>
              <a:t>tipo</a:t>
            </a:r>
            <a:r>
              <a:rPr lang="en-US" sz="1600" b="1" dirty="0" smtClean="0">
                <a:cs typeface="Calibri"/>
              </a:rPr>
              <a:t> de </a:t>
            </a:r>
            <a:r>
              <a:rPr lang="en-US" sz="1600" b="1" dirty="0" err="1" smtClean="0">
                <a:cs typeface="Calibri"/>
              </a:rPr>
              <a:t>intervencion</a:t>
            </a:r>
            <a:r>
              <a:rPr lang="en-US" sz="1600" b="1" dirty="0" smtClean="0">
                <a:cs typeface="Calibri"/>
              </a:rPr>
              <a:t> para </a:t>
            </a:r>
            <a:r>
              <a:rPr lang="en-US" sz="1600" b="1" dirty="0" err="1" smtClean="0">
                <a:cs typeface="Calibri"/>
              </a:rPr>
              <a:t>alcanzar</a:t>
            </a:r>
            <a:r>
              <a:rPr lang="en-US" sz="1600" b="1" dirty="0" smtClean="0">
                <a:cs typeface="Calibri"/>
              </a:rPr>
              <a:t> la meta de PAS. </a:t>
            </a:r>
            <a:r>
              <a:rPr lang="en-US" sz="1600" b="1" dirty="0" err="1" smtClean="0">
                <a:cs typeface="Calibri"/>
              </a:rPr>
              <a:t>Ademas</a:t>
            </a:r>
            <a:r>
              <a:rPr lang="en-US" sz="1600" b="1" dirty="0">
                <a:cs typeface="Calibri"/>
              </a:rPr>
              <a:t> </a:t>
            </a:r>
            <a:r>
              <a:rPr lang="en-US" sz="1600" b="1" dirty="0" smtClean="0">
                <a:cs typeface="Calibri"/>
              </a:rPr>
              <a:t>no</a:t>
            </a:r>
            <a:r>
              <a:rPr lang="en-US" sz="1600" b="1" dirty="0" smtClean="0">
                <a:cs typeface="Calibri"/>
              </a:rPr>
              <a:t> se </a:t>
            </a:r>
            <a:r>
              <a:rPr lang="en-US" sz="1600" b="1" dirty="0" err="1" smtClean="0">
                <a:cs typeface="Calibri"/>
              </a:rPr>
              <a:t>informa</a:t>
            </a:r>
            <a:r>
              <a:rPr lang="en-US" sz="1600" b="1" dirty="0" smtClean="0">
                <a:cs typeface="Calibri"/>
              </a:rPr>
              <a:t> </a:t>
            </a:r>
            <a:r>
              <a:rPr lang="en-US" sz="1600" b="1" dirty="0" err="1" smtClean="0">
                <a:cs typeface="Calibri"/>
              </a:rPr>
              <a:t>sobre</a:t>
            </a:r>
            <a:r>
              <a:rPr lang="en-US" sz="1600" b="1" dirty="0" smtClean="0">
                <a:cs typeface="Calibri"/>
              </a:rPr>
              <a:t> </a:t>
            </a:r>
            <a:r>
              <a:rPr lang="en-US" sz="1600" b="1" dirty="0" smtClean="0">
                <a:cs typeface="Calibri"/>
              </a:rPr>
              <a:t>el </a:t>
            </a:r>
            <a:r>
              <a:rPr lang="en-US" sz="1600" b="1" dirty="0" err="1" smtClean="0">
                <a:cs typeface="Calibri"/>
              </a:rPr>
              <a:t>uso</a:t>
            </a:r>
            <a:r>
              <a:rPr lang="en-US" sz="1600" b="1" dirty="0" smtClean="0">
                <a:cs typeface="Calibri"/>
              </a:rPr>
              <a:t> de </a:t>
            </a:r>
            <a:r>
              <a:rPr lang="en-US" sz="1600" b="1" dirty="0" err="1" smtClean="0">
                <a:cs typeface="Calibri"/>
              </a:rPr>
              <a:t>fármacos</a:t>
            </a:r>
            <a:r>
              <a:rPr lang="en-US" sz="1600" b="1" dirty="0" smtClean="0">
                <a:cs typeface="Calibri"/>
              </a:rPr>
              <a:t> </a:t>
            </a:r>
            <a:r>
              <a:rPr lang="en-US" sz="1600" b="1" dirty="0" err="1" smtClean="0">
                <a:cs typeface="Calibri"/>
              </a:rPr>
              <a:t>conconmitantes</a:t>
            </a:r>
            <a:r>
              <a:rPr lang="en-US" sz="1600" b="1" dirty="0" smtClean="0">
                <a:cs typeface="Calibri"/>
              </a:rPr>
              <a:t>, lo que </a:t>
            </a:r>
            <a:r>
              <a:rPr lang="en-US" sz="1600" b="1" dirty="0" err="1" smtClean="0">
                <a:cs typeface="Calibri"/>
              </a:rPr>
              <a:t>podria</a:t>
            </a:r>
            <a:r>
              <a:rPr lang="en-US" sz="1600" b="1" dirty="0" smtClean="0">
                <a:cs typeface="Calibri"/>
              </a:rPr>
              <a:t> </a:t>
            </a:r>
            <a:r>
              <a:rPr lang="en-US" sz="1600" b="1" dirty="0" err="1" smtClean="0">
                <a:cs typeface="Calibri"/>
              </a:rPr>
              <a:t>sesgar</a:t>
            </a:r>
            <a:r>
              <a:rPr lang="en-US" sz="1600" b="1" dirty="0" smtClean="0">
                <a:cs typeface="Calibri"/>
              </a:rPr>
              <a:t> </a:t>
            </a:r>
            <a:r>
              <a:rPr lang="en-US" sz="1600" b="1" dirty="0" err="1" smtClean="0">
                <a:cs typeface="Calibri"/>
              </a:rPr>
              <a:t>los</a:t>
            </a:r>
            <a:r>
              <a:rPr lang="en-US" sz="1600" b="1" dirty="0" smtClean="0">
                <a:cs typeface="Calibri"/>
              </a:rPr>
              <a:t> </a:t>
            </a:r>
            <a:r>
              <a:rPr lang="en-US" sz="1600" b="1" dirty="0" err="1" smtClean="0">
                <a:cs typeface="Calibri"/>
              </a:rPr>
              <a:t>resultados</a:t>
            </a:r>
            <a:r>
              <a:rPr lang="en-US" sz="1600" b="1" dirty="0" smtClean="0">
                <a:cs typeface="Calibri"/>
              </a:rPr>
              <a:t>. </a:t>
            </a:r>
            <a:endParaRPr lang="en-US" sz="1600" b="1" dirty="0" smtClean="0">
              <a:cs typeface="Calibri"/>
            </a:endParaRPr>
          </a:p>
          <a:p>
            <a:pPr marL="0" indent="0" algn="just">
              <a:buNone/>
            </a:pPr>
            <a:endParaRPr lang="en-US" sz="1600" b="1" dirty="0" smtClean="0">
              <a:cs typeface="Calibri"/>
            </a:endParaRPr>
          </a:p>
          <a:p>
            <a:pPr marL="0" indent="0" algn="just">
              <a:buNone/>
            </a:pPr>
            <a:r>
              <a:rPr lang="en-US" sz="1600" b="1" dirty="0" smtClean="0">
                <a:cs typeface="Calibri"/>
              </a:rPr>
              <a:t>Al </a:t>
            </a:r>
            <a:r>
              <a:rPr lang="en-US" sz="1600" b="1" dirty="0" err="1" smtClean="0">
                <a:cs typeface="Calibri"/>
              </a:rPr>
              <a:t>realizar</a:t>
            </a:r>
            <a:r>
              <a:rPr lang="en-US" sz="1600" b="1" dirty="0" smtClean="0">
                <a:cs typeface="Calibri"/>
              </a:rPr>
              <a:t> el </a:t>
            </a:r>
            <a:r>
              <a:rPr lang="en-US" sz="1600" b="1" dirty="0" err="1" smtClean="0">
                <a:cs typeface="Calibri"/>
              </a:rPr>
              <a:t>análisis</a:t>
            </a:r>
            <a:r>
              <a:rPr lang="en-US" sz="1600" b="1" dirty="0" smtClean="0">
                <a:cs typeface="Calibri"/>
              </a:rPr>
              <a:t> de la </a:t>
            </a:r>
            <a:r>
              <a:rPr lang="en-US" sz="1600" b="1" dirty="0" err="1" smtClean="0">
                <a:cs typeface="Calibri"/>
              </a:rPr>
              <a:t>esperanza</a:t>
            </a:r>
            <a:r>
              <a:rPr lang="en-US" sz="1600" b="1" dirty="0" smtClean="0">
                <a:cs typeface="Calibri"/>
              </a:rPr>
              <a:t> de </a:t>
            </a:r>
            <a:r>
              <a:rPr lang="en-US" sz="1600" b="1" dirty="0" err="1" smtClean="0">
                <a:cs typeface="Calibri"/>
              </a:rPr>
              <a:t>vida</a:t>
            </a:r>
            <a:r>
              <a:rPr lang="en-US" sz="1600" b="1" dirty="0" smtClean="0">
                <a:cs typeface="Calibri"/>
              </a:rPr>
              <a:t> se </a:t>
            </a:r>
            <a:r>
              <a:rPr lang="en-US" sz="1600" b="1" dirty="0" err="1" smtClean="0">
                <a:cs typeface="Calibri"/>
              </a:rPr>
              <a:t>observó</a:t>
            </a:r>
            <a:r>
              <a:rPr lang="en-US" sz="1600" b="1" dirty="0" smtClean="0">
                <a:cs typeface="Calibri"/>
              </a:rPr>
              <a:t> que </a:t>
            </a:r>
            <a:r>
              <a:rPr lang="en-US" sz="1600" b="1" dirty="0" err="1" smtClean="0">
                <a:cs typeface="Calibri"/>
              </a:rPr>
              <a:t>fue</a:t>
            </a:r>
            <a:r>
              <a:rPr lang="en-US" sz="1600" b="1" dirty="0" smtClean="0">
                <a:cs typeface="Calibri"/>
              </a:rPr>
              <a:t> </a:t>
            </a:r>
            <a:r>
              <a:rPr lang="en-US" sz="1600" b="1" dirty="0" err="1" smtClean="0">
                <a:cs typeface="Calibri"/>
              </a:rPr>
              <a:t>modificado</a:t>
            </a:r>
            <a:r>
              <a:rPr lang="en-US" sz="1600" b="1" dirty="0" smtClean="0">
                <a:cs typeface="Calibri"/>
              </a:rPr>
              <a:t> el </a:t>
            </a:r>
            <a:r>
              <a:rPr lang="en-US" sz="1600" b="1" dirty="0" err="1" smtClean="0">
                <a:cs typeface="Calibri"/>
              </a:rPr>
              <a:t>cálculo</a:t>
            </a:r>
            <a:r>
              <a:rPr lang="en-US" sz="1600" b="1" dirty="0" smtClean="0">
                <a:cs typeface="Calibri"/>
              </a:rPr>
              <a:t> </a:t>
            </a:r>
            <a:r>
              <a:rPr lang="en-US" sz="1600" b="1" dirty="0" err="1" smtClean="0">
                <a:cs typeface="Calibri"/>
              </a:rPr>
              <a:t>estadístico</a:t>
            </a:r>
            <a:r>
              <a:rPr lang="en-US" sz="1600" b="1" dirty="0" smtClean="0">
                <a:cs typeface="Calibri"/>
              </a:rPr>
              <a:t> al </a:t>
            </a:r>
            <a:r>
              <a:rPr lang="en-US" sz="1600" b="1" dirty="0" err="1" smtClean="0">
                <a:cs typeface="Calibri"/>
              </a:rPr>
              <a:t>utilizar</a:t>
            </a:r>
            <a:r>
              <a:rPr lang="en-US" sz="1600" b="1" dirty="0" smtClean="0">
                <a:cs typeface="Calibri"/>
              </a:rPr>
              <a:t> el </a:t>
            </a:r>
            <a:r>
              <a:rPr lang="en-US" sz="1600" b="1" dirty="0" err="1" smtClean="0">
                <a:cs typeface="Calibri"/>
              </a:rPr>
              <a:t>percentil</a:t>
            </a:r>
            <a:r>
              <a:rPr lang="en-US" sz="1600" b="1" dirty="0" smtClean="0">
                <a:cs typeface="Calibri"/>
              </a:rPr>
              <a:t> 70 </a:t>
            </a:r>
            <a:r>
              <a:rPr lang="en-US" sz="1600" b="1" dirty="0" err="1" smtClean="0">
                <a:cs typeface="Calibri"/>
              </a:rPr>
              <a:t>debido</a:t>
            </a:r>
            <a:r>
              <a:rPr lang="en-US" sz="1600" b="1" dirty="0" smtClean="0">
                <a:cs typeface="Calibri"/>
              </a:rPr>
              <a:t> a que no se </a:t>
            </a:r>
            <a:r>
              <a:rPr lang="en-US" sz="1600" b="1" dirty="0" err="1" smtClean="0">
                <a:cs typeface="Calibri"/>
              </a:rPr>
              <a:t>alcanzó</a:t>
            </a:r>
            <a:r>
              <a:rPr lang="en-US" sz="1600" b="1" dirty="0" smtClean="0">
                <a:cs typeface="Calibri"/>
              </a:rPr>
              <a:t> la </a:t>
            </a:r>
            <a:r>
              <a:rPr lang="en-US" sz="1600" b="1" dirty="0" err="1" smtClean="0">
                <a:cs typeface="Calibri"/>
              </a:rPr>
              <a:t>mortaliad</a:t>
            </a:r>
            <a:r>
              <a:rPr lang="en-US" sz="1600" b="1" dirty="0" smtClean="0">
                <a:cs typeface="Calibri"/>
              </a:rPr>
              <a:t> cardiovascular del 50%, </a:t>
            </a:r>
            <a:r>
              <a:rPr lang="en-US" sz="1600" b="1" dirty="0" err="1" smtClean="0">
                <a:cs typeface="Calibri"/>
              </a:rPr>
              <a:t>reduciendo</a:t>
            </a:r>
            <a:r>
              <a:rPr lang="en-US" sz="1600" b="1" dirty="0" smtClean="0">
                <a:cs typeface="Calibri"/>
              </a:rPr>
              <a:t> </a:t>
            </a:r>
            <a:r>
              <a:rPr lang="en-US" sz="1600" b="1" dirty="0" err="1" smtClean="0">
                <a:cs typeface="Calibri"/>
              </a:rPr>
              <a:t>así</a:t>
            </a:r>
            <a:r>
              <a:rPr lang="en-US" sz="1600" b="1" dirty="0" smtClean="0">
                <a:cs typeface="Calibri"/>
              </a:rPr>
              <a:t> el </a:t>
            </a:r>
            <a:r>
              <a:rPr lang="en-US" sz="1600" b="1" dirty="0" err="1" smtClean="0">
                <a:cs typeface="Calibri"/>
              </a:rPr>
              <a:t>poder</a:t>
            </a:r>
            <a:r>
              <a:rPr lang="en-US" sz="1600" b="1" dirty="0" smtClean="0">
                <a:cs typeface="Calibri"/>
              </a:rPr>
              <a:t> </a:t>
            </a:r>
            <a:r>
              <a:rPr lang="en-US" sz="1600" b="1" dirty="0" err="1" smtClean="0">
                <a:cs typeface="Calibri"/>
              </a:rPr>
              <a:t>estadístico</a:t>
            </a:r>
            <a:r>
              <a:rPr lang="en-US" sz="1600" b="1" dirty="0" smtClean="0">
                <a:cs typeface="Calibri"/>
              </a:rPr>
              <a:t>, </a:t>
            </a:r>
            <a:r>
              <a:rPr lang="en-US" sz="1600" b="1" dirty="0" err="1" smtClean="0">
                <a:cs typeface="Calibri"/>
              </a:rPr>
              <a:t>trayendo</a:t>
            </a:r>
            <a:r>
              <a:rPr lang="en-US" sz="1600" b="1" dirty="0" smtClean="0">
                <a:cs typeface="Calibri"/>
              </a:rPr>
              <a:t> </a:t>
            </a:r>
            <a:r>
              <a:rPr lang="en-US" sz="1600" b="1" dirty="0" err="1" smtClean="0">
                <a:cs typeface="Calibri"/>
              </a:rPr>
              <a:t>como</a:t>
            </a:r>
            <a:r>
              <a:rPr lang="en-US" sz="1600" b="1" dirty="0" smtClean="0">
                <a:cs typeface="Calibri"/>
              </a:rPr>
              <a:t> </a:t>
            </a:r>
            <a:r>
              <a:rPr lang="en-US" sz="1600" b="1" dirty="0" err="1" smtClean="0">
                <a:cs typeface="Calibri"/>
              </a:rPr>
              <a:t>consecuencia</a:t>
            </a:r>
            <a:r>
              <a:rPr lang="en-US" sz="1600" b="1" dirty="0" smtClean="0">
                <a:cs typeface="Calibri"/>
              </a:rPr>
              <a:t> </a:t>
            </a:r>
            <a:r>
              <a:rPr lang="en-US" sz="1600" b="1" dirty="0" err="1" smtClean="0">
                <a:cs typeface="Calibri"/>
              </a:rPr>
              <a:t>dificultad</a:t>
            </a:r>
            <a:r>
              <a:rPr lang="en-US" sz="1600" b="1" dirty="0" smtClean="0">
                <a:cs typeface="Calibri"/>
              </a:rPr>
              <a:t> de </a:t>
            </a:r>
            <a:r>
              <a:rPr lang="en-US" sz="1600" b="1" dirty="0" err="1" smtClean="0">
                <a:cs typeface="Calibri"/>
              </a:rPr>
              <a:t>extrapolar</a:t>
            </a:r>
            <a:r>
              <a:rPr lang="en-US" sz="1600" b="1" dirty="0" smtClean="0">
                <a:cs typeface="Calibri"/>
              </a:rPr>
              <a:t> </a:t>
            </a:r>
            <a:r>
              <a:rPr lang="en-US" sz="1600" b="1" dirty="0" err="1" smtClean="0">
                <a:cs typeface="Calibri"/>
              </a:rPr>
              <a:t>estos</a:t>
            </a:r>
            <a:r>
              <a:rPr lang="en-US" sz="1600" b="1" dirty="0" smtClean="0">
                <a:cs typeface="Calibri"/>
              </a:rPr>
              <a:t> </a:t>
            </a:r>
            <a:r>
              <a:rPr lang="en-US" sz="1600" b="1" dirty="0" err="1" smtClean="0">
                <a:cs typeface="Calibri"/>
              </a:rPr>
              <a:t>resultados</a:t>
            </a:r>
            <a:r>
              <a:rPr lang="en-US" sz="1600" b="1" dirty="0" smtClean="0">
                <a:cs typeface="Calibri"/>
              </a:rPr>
              <a:t> a </a:t>
            </a:r>
            <a:r>
              <a:rPr lang="en-US" sz="1600" b="1" dirty="0" err="1" smtClean="0">
                <a:cs typeface="Calibri"/>
              </a:rPr>
              <a:t>nuestra</a:t>
            </a:r>
            <a:r>
              <a:rPr lang="en-US" sz="1600" b="1" dirty="0" smtClean="0">
                <a:cs typeface="Calibri"/>
              </a:rPr>
              <a:t> </a:t>
            </a:r>
            <a:r>
              <a:rPr lang="en-US" sz="1600" b="1" dirty="0" err="1" smtClean="0">
                <a:cs typeface="Calibri"/>
              </a:rPr>
              <a:t>practica</a:t>
            </a:r>
            <a:r>
              <a:rPr lang="en-US" sz="1600" b="1" dirty="0" smtClean="0">
                <a:cs typeface="Calibri"/>
              </a:rPr>
              <a:t> </a:t>
            </a:r>
            <a:r>
              <a:rPr lang="en-US" sz="1600" b="1" dirty="0" err="1" smtClean="0">
                <a:cs typeface="Calibri"/>
              </a:rPr>
              <a:t>medica</a:t>
            </a:r>
            <a:r>
              <a:rPr lang="en-US" sz="1600" b="1" dirty="0" smtClean="0">
                <a:cs typeface="Calibri"/>
              </a:rPr>
              <a:t> </a:t>
            </a:r>
            <a:r>
              <a:rPr lang="en-US" sz="1600" b="1" dirty="0" err="1" smtClean="0">
                <a:cs typeface="Calibri"/>
              </a:rPr>
              <a:t>diaria</a:t>
            </a:r>
            <a:r>
              <a:rPr lang="en-US" sz="1600" b="1" dirty="0" smtClean="0">
                <a:cs typeface="Calibri"/>
              </a:rPr>
              <a:t> </a:t>
            </a:r>
            <a:endParaRPr lang="en-US" sz="1600" b="1" dirty="0" smtClean="0">
              <a:cs typeface="Calibri"/>
            </a:endParaRPr>
          </a:p>
          <a:p>
            <a:pPr marL="0" indent="0" algn="just">
              <a:buNone/>
            </a:pPr>
            <a:endParaRPr lang="en-US" sz="1600" b="1" dirty="0" smtClean="0">
              <a:cs typeface="Calibri"/>
            </a:endParaRPr>
          </a:p>
          <a:p>
            <a:pPr marL="0" indent="0" algn="just">
              <a:buNone/>
            </a:pPr>
            <a:r>
              <a:rPr lang="en-US" sz="1600" b="1" dirty="0" smtClean="0">
                <a:cs typeface="Calibri"/>
              </a:rPr>
              <a:t>En </a:t>
            </a:r>
            <a:r>
              <a:rPr lang="en-US" sz="1600" b="1" dirty="0" err="1" smtClean="0">
                <a:cs typeface="Calibri"/>
              </a:rPr>
              <a:t>cuanto</a:t>
            </a:r>
            <a:r>
              <a:rPr lang="en-US" sz="1600" b="1" dirty="0" smtClean="0">
                <a:cs typeface="Calibri"/>
              </a:rPr>
              <a:t> a </a:t>
            </a:r>
            <a:r>
              <a:rPr lang="en-US" sz="1600" b="1" dirty="0" err="1" smtClean="0">
                <a:cs typeface="Calibri"/>
              </a:rPr>
              <a:t>analisis</a:t>
            </a:r>
            <a:r>
              <a:rPr lang="en-US" sz="1600" b="1" dirty="0">
                <a:cs typeface="Calibri"/>
              </a:rPr>
              <a:t> </a:t>
            </a:r>
            <a:r>
              <a:rPr lang="en-US" sz="1600" b="1" dirty="0" err="1" smtClean="0">
                <a:cs typeface="Calibri"/>
              </a:rPr>
              <a:t>clìnico</a:t>
            </a:r>
            <a:r>
              <a:rPr lang="en-US" sz="1600" b="1" dirty="0" smtClean="0">
                <a:cs typeface="Calibri"/>
              </a:rPr>
              <a:t> final de </a:t>
            </a:r>
            <a:r>
              <a:rPr lang="en-US" sz="1600" b="1" dirty="0" err="1" smtClean="0">
                <a:cs typeface="Calibri"/>
              </a:rPr>
              <a:t>este</a:t>
            </a:r>
            <a:r>
              <a:rPr lang="en-US" sz="1600" b="1" dirty="0" smtClean="0">
                <a:cs typeface="Calibri"/>
              </a:rPr>
              <a:t> </a:t>
            </a:r>
            <a:r>
              <a:rPr lang="en-US" sz="1600" b="1" dirty="0" err="1" smtClean="0">
                <a:cs typeface="Calibri"/>
              </a:rPr>
              <a:t>estudio</a:t>
            </a:r>
            <a:r>
              <a:rPr lang="en-US" sz="1600" b="1" dirty="0" smtClean="0">
                <a:cs typeface="Calibri"/>
              </a:rPr>
              <a:t> de </a:t>
            </a:r>
            <a:r>
              <a:rPr lang="en-US" sz="1600" b="1" dirty="0" err="1" smtClean="0">
                <a:cs typeface="Calibri"/>
              </a:rPr>
              <a:t>seguimiento</a:t>
            </a:r>
            <a:r>
              <a:rPr lang="en-US" sz="1600" b="1" dirty="0" smtClean="0">
                <a:cs typeface="Calibri"/>
              </a:rPr>
              <a:t>, se </a:t>
            </a:r>
            <a:r>
              <a:rPr lang="en-US" sz="1600" b="1" dirty="0" err="1" smtClean="0">
                <a:cs typeface="Calibri"/>
              </a:rPr>
              <a:t>puede</a:t>
            </a:r>
            <a:r>
              <a:rPr lang="en-US" sz="1600" b="1" dirty="0" smtClean="0">
                <a:cs typeface="Calibri"/>
              </a:rPr>
              <a:t> </a:t>
            </a:r>
            <a:r>
              <a:rPr lang="en-US" sz="1600" b="1" dirty="0" err="1" smtClean="0">
                <a:cs typeface="Calibri"/>
              </a:rPr>
              <a:t>concluir</a:t>
            </a:r>
            <a:r>
              <a:rPr lang="en-US" sz="1600" b="1" dirty="0" smtClean="0">
                <a:cs typeface="Calibri"/>
              </a:rPr>
              <a:t> que a </a:t>
            </a:r>
            <a:r>
              <a:rPr lang="en-US" sz="1600" b="1" dirty="0" err="1" smtClean="0">
                <a:cs typeface="Calibri"/>
              </a:rPr>
              <a:t>pesar</a:t>
            </a:r>
            <a:r>
              <a:rPr lang="en-US" sz="1600" b="1" dirty="0" smtClean="0">
                <a:cs typeface="Calibri"/>
              </a:rPr>
              <a:t> de las </a:t>
            </a:r>
            <a:r>
              <a:rPr lang="en-US" sz="1600" b="1" dirty="0" err="1" smtClean="0">
                <a:cs typeface="Calibri"/>
              </a:rPr>
              <a:t>incongruencias</a:t>
            </a:r>
            <a:r>
              <a:rPr lang="en-US" sz="1600" b="1" dirty="0" smtClean="0">
                <a:cs typeface="Calibri"/>
              </a:rPr>
              <a:t> </a:t>
            </a:r>
            <a:r>
              <a:rPr lang="en-US" sz="1600" b="1" dirty="0" err="1" smtClean="0">
                <a:cs typeface="Calibri"/>
              </a:rPr>
              <a:t>metodologicas</a:t>
            </a:r>
            <a:r>
              <a:rPr lang="en-US" sz="1600" b="1" dirty="0">
                <a:cs typeface="Calibri"/>
              </a:rPr>
              <a:t>,</a:t>
            </a:r>
            <a:r>
              <a:rPr lang="en-US" sz="1600" b="1" dirty="0" smtClean="0">
                <a:cs typeface="Calibri"/>
              </a:rPr>
              <a:t> </a:t>
            </a:r>
            <a:r>
              <a:rPr lang="en-US" sz="1600" b="1" dirty="0" err="1" smtClean="0">
                <a:cs typeface="Calibri"/>
              </a:rPr>
              <a:t>parece</a:t>
            </a:r>
            <a:r>
              <a:rPr lang="en-US" sz="1600" b="1" dirty="0" smtClean="0">
                <a:cs typeface="Calibri"/>
              </a:rPr>
              <a:t> que el </a:t>
            </a:r>
            <a:r>
              <a:rPr lang="en-US" sz="1600" b="1" dirty="0" err="1" smtClean="0">
                <a:cs typeface="Calibri"/>
              </a:rPr>
              <a:t>uso</a:t>
            </a:r>
            <a:r>
              <a:rPr lang="en-US" sz="1600" b="1" dirty="0" smtClean="0">
                <a:cs typeface="Calibri"/>
              </a:rPr>
              <a:t> de </a:t>
            </a:r>
            <a:r>
              <a:rPr lang="en-US" sz="1600" b="1" dirty="0" err="1" smtClean="0">
                <a:cs typeface="Calibri"/>
              </a:rPr>
              <a:t>Clortalidona</a:t>
            </a:r>
            <a:r>
              <a:rPr lang="en-US" sz="1600" b="1" dirty="0" smtClean="0">
                <a:cs typeface="Calibri"/>
              </a:rPr>
              <a:t> </a:t>
            </a:r>
            <a:r>
              <a:rPr lang="en-US" sz="1600" b="1" dirty="0" err="1" smtClean="0">
                <a:cs typeface="Calibri"/>
              </a:rPr>
              <a:t>asociado</a:t>
            </a:r>
            <a:r>
              <a:rPr lang="en-US" sz="1600" b="1" dirty="0" smtClean="0">
                <a:cs typeface="Calibri"/>
              </a:rPr>
              <a:t> a Atenolol de </a:t>
            </a:r>
            <a:r>
              <a:rPr lang="en-US" sz="1600" b="1" dirty="0" err="1" smtClean="0">
                <a:cs typeface="Calibri"/>
              </a:rPr>
              <a:t>manera</a:t>
            </a:r>
            <a:r>
              <a:rPr lang="en-US" sz="1600" b="1" dirty="0" smtClean="0">
                <a:cs typeface="Calibri"/>
              </a:rPr>
              <a:t> </a:t>
            </a:r>
            <a:r>
              <a:rPr lang="en-US" sz="1600" b="1" dirty="0" err="1" smtClean="0">
                <a:cs typeface="Calibri"/>
              </a:rPr>
              <a:t>escalonada</a:t>
            </a:r>
            <a:r>
              <a:rPr lang="en-US" sz="1600" b="1" dirty="0" smtClean="0">
                <a:cs typeface="Calibri"/>
              </a:rPr>
              <a:t> en </a:t>
            </a:r>
            <a:r>
              <a:rPr lang="en-US" sz="1600" b="1" dirty="0" err="1" smtClean="0">
                <a:cs typeface="Calibri"/>
              </a:rPr>
              <a:t>poblacion</a:t>
            </a:r>
            <a:r>
              <a:rPr lang="en-US" sz="1600" b="1" dirty="0" smtClean="0">
                <a:cs typeface="Calibri"/>
              </a:rPr>
              <a:t> </a:t>
            </a:r>
            <a:r>
              <a:rPr lang="en-US" sz="1600" b="1" dirty="0" err="1" smtClean="0">
                <a:cs typeface="Calibri"/>
              </a:rPr>
              <a:t>anciana</a:t>
            </a:r>
            <a:r>
              <a:rPr lang="en-US" sz="1600" b="1" dirty="0" smtClean="0">
                <a:cs typeface="Calibri"/>
              </a:rPr>
              <a:t> con </a:t>
            </a:r>
            <a:r>
              <a:rPr lang="en-US" sz="1600" b="1" dirty="0" err="1" smtClean="0">
                <a:cs typeface="Calibri"/>
              </a:rPr>
              <a:t>Hipertension</a:t>
            </a:r>
            <a:r>
              <a:rPr lang="en-US" sz="1600" b="1" dirty="0" smtClean="0">
                <a:cs typeface="Calibri"/>
              </a:rPr>
              <a:t> Arterial </a:t>
            </a:r>
            <a:r>
              <a:rPr lang="en-US" sz="1600" b="1" dirty="0" err="1" smtClean="0">
                <a:cs typeface="Calibri"/>
              </a:rPr>
              <a:t>Sistolica</a:t>
            </a:r>
            <a:r>
              <a:rPr lang="en-US" sz="1600" b="1" dirty="0" smtClean="0">
                <a:cs typeface="Calibri"/>
              </a:rPr>
              <a:t> </a:t>
            </a:r>
            <a:r>
              <a:rPr lang="en-US" sz="1600" b="1" dirty="0" err="1" smtClean="0">
                <a:cs typeface="Calibri"/>
              </a:rPr>
              <a:t>Aislada</a:t>
            </a:r>
            <a:r>
              <a:rPr lang="en-US" sz="1600" b="1" dirty="0" smtClean="0">
                <a:cs typeface="Calibri"/>
              </a:rPr>
              <a:t> </a:t>
            </a:r>
            <a:r>
              <a:rPr lang="en-US" sz="1600" b="1" dirty="0" err="1" smtClean="0">
                <a:cs typeface="Calibri"/>
              </a:rPr>
              <a:t>resulta</a:t>
            </a:r>
            <a:r>
              <a:rPr lang="en-US" sz="1600" b="1" dirty="0" smtClean="0">
                <a:cs typeface="Calibri"/>
              </a:rPr>
              <a:t> en </a:t>
            </a:r>
            <a:r>
              <a:rPr lang="en-US" sz="1600" b="1" dirty="0" err="1" smtClean="0">
                <a:cs typeface="Calibri"/>
              </a:rPr>
              <a:t>beneficio</a:t>
            </a:r>
            <a:r>
              <a:rPr lang="en-US" sz="1600" b="1" dirty="0" smtClean="0">
                <a:cs typeface="Calibri"/>
              </a:rPr>
              <a:t> en </a:t>
            </a:r>
            <a:r>
              <a:rPr lang="en-US" sz="1600" b="1" dirty="0" err="1" smtClean="0">
                <a:cs typeface="Calibri"/>
              </a:rPr>
              <a:t>cuanto</a:t>
            </a:r>
            <a:r>
              <a:rPr lang="en-US" sz="1600" b="1" dirty="0" smtClean="0">
                <a:cs typeface="Calibri"/>
              </a:rPr>
              <a:t> a </a:t>
            </a:r>
            <a:r>
              <a:rPr lang="en-US" sz="1600" b="1" dirty="0" err="1" smtClean="0">
                <a:cs typeface="Calibri"/>
              </a:rPr>
              <a:t>ganancia</a:t>
            </a:r>
            <a:r>
              <a:rPr lang="en-US" sz="1600" b="1" dirty="0" smtClean="0">
                <a:cs typeface="Calibri"/>
              </a:rPr>
              <a:t> de dias de </a:t>
            </a:r>
            <a:r>
              <a:rPr lang="en-US" sz="1600" b="1" dirty="0" err="1" smtClean="0">
                <a:cs typeface="Calibri"/>
              </a:rPr>
              <a:t>sobrevida</a:t>
            </a:r>
            <a:r>
              <a:rPr lang="en-US" sz="1600" b="1" dirty="0" smtClean="0">
                <a:cs typeface="Calibri"/>
              </a:rPr>
              <a:t> en </a:t>
            </a:r>
            <a:r>
              <a:rPr lang="en-US" sz="1600" b="1" dirty="0" err="1" smtClean="0">
                <a:cs typeface="Calibri"/>
              </a:rPr>
              <a:t>comparacion</a:t>
            </a:r>
            <a:r>
              <a:rPr lang="en-US" sz="1600" b="1" dirty="0" smtClean="0">
                <a:cs typeface="Calibri"/>
              </a:rPr>
              <a:t> al </a:t>
            </a:r>
            <a:r>
              <a:rPr lang="en-US" sz="1600" b="1" dirty="0" err="1" smtClean="0">
                <a:cs typeface="Calibri"/>
              </a:rPr>
              <a:t>uso</a:t>
            </a:r>
            <a:r>
              <a:rPr lang="en-US" sz="1600" b="1" dirty="0" smtClean="0">
                <a:cs typeface="Calibri"/>
              </a:rPr>
              <a:t> de placebo.</a:t>
            </a:r>
            <a:endParaRPr lang="en-US" sz="1600" b="1" dirty="0">
              <a:cs typeface="Calibri"/>
            </a:endParaRPr>
          </a:p>
          <a:p>
            <a:pPr marL="0" indent="0" algn="just">
              <a:buNone/>
            </a:pPr>
            <a:endParaRPr lang="en-US" sz="1800" b="1" dirty="0">
              <a:cs typeface="Calibri"/>
            </a:endParaRPr>
          </a:p>
        </p:txBody>
      </p:sp>
    </p:spTree>
    <p:extLst>
      <p:ext uri="{BB962C8B-B14F-4D97-AF65-F5344CB8AC3E}">
        <p14:creationId xmlns:p14="http://schemas.microsoft.com/office/powerpoint/2010/main" val="3162565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latin typeface="Arial Black" panose="020B0A04020102020204" pitchFamily="34" charset="0"/>
              </a:rPr>
              <a:t>INTRODUCCION</a:t>
            </a:r>
          </a:p>
        </p:txBody>
      </p:sp>
      <p:sp>
        <p:nvSpPr>
          <p:cNvPr id="3" name="Marcador de contenido 2"/>
          <p:cNvSpPr>
            <a:spLocks noGrp="1"/>
          </p:cNvSpPr>
          <p:nvPr>
            <p:ph idx="1"/>
          </p:nvPr>
        </p:nvSpPr>
        <p:spPr/>
        <p:txBody>
          <a:bodyPr vert="horz" lIns="0" tIns="45720" rIns="0" bIns="45720" rtlCol="0" anchor="t">
            <a:normAutofit lnSpcReduction="10000"/>
          </a:bodyPr>
          <a:lstStyle/>
          <a:p>
            <a:pPr marL="0" indent="0" algn="just">
              <a:buNone/>
            </a:pPr>
            <a:r>
              <a:rPr lang="es-US" dirty="0">
                <a:latin typeface="Arial"/>
                <a:cs typeface="Arial"/>
              </a:rPr>
              <a:t>La terapia antihipertensiva ha demostrado la reducción de eventos cardiovasculares fatales y no fatales tanto en ensayos clínicos como </a:t>
            </a:r>
            <a:r>
              <a:rPr lang="es-US" dirty="0" err="1">
                <a:latin typeface="Arial"/>
                <a:cs typeface="Arial"/>
              </a:rPr>
              <a:t>metanálisis</a:t>
            </a:r>
            <a:r>
              <a:rPr lang="es-US" dirty="0">
                <a:latin typeface="Arial"/>
                <a:cs typeface="Arial"/>
              </a:rPr>
              <a:t>. </a:t>
            </a:r>
          </a:p>
          <a:p>
            <a:pPr marL="0" indent="0" algn="just">
              <a:buNone/>
            </a:pPr>
            <a:endParaRPr lang="es-US" dirty="0">
              <a:latin typeface="Arial"/>
              <a:cs typeface="Arial"/>
            </a:endParaRPr>
          </a:p>
          <a:p>
            <a:pPr marL="0" indent="0" algn="just">
              <a:buNone/>
            </a:pPr>
            <a:r>
              <a:rPr lang="es-VE" dirty="0" smtClean="0">
                <a:latin typeface="Arial"/>
                <a:cs typeface="Arial"/>
              </a:rPr>
              <a:t>Sin </a:t>
            </a:r>
            <a:r>
              <a:rPr lang="es-VE" dirty="0">
                <a:latin typeface="Arial"/>
                <a:cs typeface="Arial"/>
              </a:rPr>
              <a:t>embargo, no se dispone de datos </a:t>
            </a:r>
            <a:r>
              <a:rPr lang="es-VE" dirty="0" smtClean="0">
                <a:latin typeface="Arial"/>
                <a:cs typeface="Arial"/>
              </a:rPr>
              <a:t>a largo </a:t>
            </a:r>
            <a:r>
              <a:rPr lang="es-VE" dirty="0">
                <a:latin typeface="Arial"/>
                <a:cs typeface="Arial"/>
              </a:rPr>
              <a:t>plazo sobre el aumento de la </a:t>
            </a:r>
            <a:r>
              <a:rPr lang="es-VE" dirty="0" smtClean="0">
                <a:latin typeface="Arial"/>
                <a:cs typeface="Arial"/>
              </a:rPr>
              <a:t>expectativa de </a:t>
            </a:r>
            <a:r>
              <a:rPr lang="es-VE" dirty="0">
                <a:latin typeface="Arial"/>
                <a:cs typeface="Arial"/>
              </a:rPr>
              <a:t>vida. En algunos ensayos, el beneficio de la </a:t>
            </a:r>
            <a:r>
              <a:rPr lang="es-VE" dirty="0" smtClean="0">
                <a:latin typeface="Arial"/>
                <a:cs typeface="Arial"/>
              </a:rPr>
              <a:t>terapia apareció </a:t>
            </a:r>
            <a:r>
              <a:rPr lang="es-VE" dirty="0">
                <a:latin typeface="Arial"/>
                <a:cs typeface="Arial"/>
              </a:rPr>
              <a:t>o persistió después del final de los ensayos cuando se aconsejó a todos los pacientes </a:t>
            </a:r>
            <a:r>
              <a:rPr lang="es-VE" dirty="0" smtClean="0">
                <a:latin typeface="Arial"/>
                <a:cs typeface="Arial"/>
              </a:rPr>
              <a:t>que recibieran </a:t>
            </a:r>
            <a:r>
              <a:rPr lang="es-VE" dirty="0">
                <a:latin typeface="Arial"/>
                <a:cs typeface="Arial"/>
              </a:rPr>
              <a:t>un tratamiento activo</a:t>
            </a:r>
            <a:r>
              <a:rPr lang="es-VE" dirty="0" smtClean="0">
                <a:latin typeface="Arial"/>
                <a:cs typeface="Arial"/>
              </a:rPr>
              <a:t>.</a:t>
            </a:r>
          </a:p>
          <a:p>
            <a:pPr marL="0" indent="0" algn="just">
              <a:buNone/>
            </a:pPr>
            <a:endParaRPr lang="es-US" dirty="0" smtClean="0">
              <a:latin typeface="Arial"/>
              <a:ea typeface="+mn-lt"/>
              <a:cs typeface="Arial"/>
            </a:endParaRPr>
          </a:p>
          <a:p>
            <a:pPr marL="0" indent="0" algn="just">
              <a:buNone/>
            </a:pPr>
            <a:r>
              <a:rPr lang="es-US" dirty="0" smtClean="0">
                <a:latin typeface="Arial"/>
                <a:ea typeface="+mn-lt"/>
                <a:cs typeface="Arial"/>
              </a:rPr>
              <a:t>Para </a:t>
            </a:r>
            <a:r>
              <a:rPr lang="es-US" dirty="0">
                <a:latin typeface="Arial"/>
                <a:ea typeface="+mn-lt"/>
                <a:cs typeface="Arial"/>
              </a:rPr>
              <a:t>examinar si el efecto de la disminución de la presión arterial (PA) durante un ensayo se asoció con resultados a largo plazo y una mayor </a:t>
            </a:r>
            <a:r>
              <a:rPr lang="es-US" dirty="0" smtClean="0">
                <a:latin typeface="Arial"/>
                <a:ea typeface="+mn-lt"/>
                <a:cs typeface="Arial"/>
              </a:rPr>
              <a:t>expectativa de </a:t>
            </a:r>
            <a:r>
              <a:rPr lang="es-US" dirty="0">
                <a:latin typeface="Arial"/>
                <a:ea typeface="+mn-lt"/>
                <a:cs typeface="Arial"/>
              </a:rPr>
              <a:t>vida, obtuvimos datos de mortalidad a largo plazo de los participantes en el ensayo del Programa de Ancianos con Hipertensión Sistólica (SHEP).  </a:t>
            </a:r>
            <a:br>
              <a:rPr lang="es-US" dirty="0">
                <a:latin typeface="Arial"/>
                <a:ea typeface="+mn-lt"/>
                <a:cs typeface="Arial"/>
              </a:rPr>
            </a:br>
            <a:endParaRPr lang="es-US" dirty="0">
              <a:latin typeface="Arial"/>
              <a:ea typeface="+mn-lt"/>
              <a:cs typeface="Arial"/>
            </a:endParaRPr>
          </a:p>
          <a:p>
            <a:pPr marL="0" indent="0" algn="just">
              <a:buNone/>
            </a:pPr>
            <a:endParaRPr lang="es-US" dirty="0">
              <a:latin typeface="Arial"/>
              <a:cs typeface="Aria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842" y="2088638"/>
            <a:ext cx="4810125" cy="2098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0757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latin typeface="Arial Black" panose="020B0A04020102020204" pitchFamily="34" charset="0"/>
              </a:rPr>
              <a:t>OBJETIVO</a:t>
            </a:r>
          </a:p>
        </p:txBody>
      </p:sp>
      <p:sp>
        <p:nvSpPr>
          <p:cNvPr id="3" name="Marcador de contenido 2"/>
          <p:cNvSpPr>
            <a:spLocks noGrp="1"/>
          </p:cNvSpPr>
          <p:nvPr>
            <p:ph idx="1"/>
          </p:nvPr>
        </p:nvSpPr>
        <p:spPr>
          <a:xfrm>
            <a:off x="1097280" y="3048000"/>
            <a:ext cx="10058400" cy="2032000"/>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s-US" sz="3600" dirty="0">
                <a:latin typeface="Arial" panose="020B0604020202020204" pitchFamily="34" charset="0"/>
                <a:cs typeface="Arial" panose="020B0604020202020204" pitchFamily="34" charset="0"/>
              </a:rPr>
              <a:t>El objetivo de este estudio fue describir la muerte cardiovascular y la mortalidad por todas las causas del ensayo </a:t>
            </a:r>
            <a:r>
              <a:rPr lang="es-US" sz="3600" dirty="0" smtClean="0">
                <a:latin typeface="Arial" panose="020B0604020202020204" pitchFamily="34" charset="0"/>
                <a:cs typeface="Arial" panose="020B0604020202020204" pitchFamily="34" charset="0"/>
              </a:rPr>
              <a:t>SHEP, </a:t>
            </a:r>
            <a:r>
              <a:rPr lang="es-US" sz="3600" dirty="0">
                <a:latin typeface="Arial" panose="020B0604020202020204" pitchFamily="34" charset="0"/>
                <a:cs typeface="Arial" panose="020B0604020202020204" pitchFamily="34" charset="0"/>
              </a:rPr>
              <a:t>22 años después del inicio de la asignación al azar.</a:t>
            </a:r>
          </a:p>
          <a:p>
            <a:pPr algn="just"/>
            <a:endParaRPr lang="es-US" sz="3600" dirty="0"/>
          </a:p>
        </p:txBody>
      </p:sp>
    </p:spTree>
    <p:extLst>
      <p:ext uri="{BB962C8B-B14F-4D97-AF65-F5344CB8AC3E}">
        <p14:creationId xmlns:p14="http://schemas.microsoft.com/office/powerpoint/2010/main" val="2967718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latin typeface="Arial Black" panose="020B0A04020102020204" pitchFamily="34" charset="0"/>
              </a:rPr>
              <a:t>METODOLOGÍA</a:t>
            </a:r>
          </a:p>
        </p:txBody>
      </p:sp>
      <p:sp>
        <p:nvSpPr>
          <p:cNvPr id="3" name="Marcador de contenido 2"/>
          <p:cNvSpPr>
            <a:spLocks noGrp="1"/>
          </p:cNvSpPr>
          <p:nvPr>
            <p:ph idx="1"/>
          </p:nvPr>
        </p:nvSpPr>
        <p:spPr>
          <a:xfrm>
            <a:off x="450299" y="2457450"/>
            <a:ext cx="6694099" cy="3325379"/>
          </a:xfr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vert="horz" lIns="0" tIns="45720" rIns="0" bIns="45720" rtlCol="0" anchor="t">
            <a:normAutofit fontScale="92500" lnSpcReduction="20000"/>
          </a:bodyPr>
          <a:lstStyle/>
          <a:p>
            <a:pPr marL="0" indent="0" algn="just">
              <a:buNone/>
            </a:pPr>
            <a:r>
              <a:rPr lang="es-US" b="1" dirty="0">
                <a:latin typeface="Arial"/>
                <a:cs typeface="Arial"/>
              </a:rPr>
              <a:t>SHEP</a:t>
            </a:r>
            <a:r>
              <a:rPr lang="es-US" dirty="0">
                <a:latin typeface="Arial"/>
                <a:cs typeface="Arial"/>
              </a:rPr>
              <a:t>: </a:t>
            </a:r>
          </a:p>
          <a:p>
            <a:pPr algn="just">
              <a:buFont typeface="Wingdings" panose="020F0502020204030204" pitchFamily="34" charset="0"/>
              <a:buChar char="§"/>
            </a:pPr>
            <a:r>
              <a:rPr lang="es-US" dirty="0">
                <a:latin typeface="Arial"/>
                <a:cs typeface="Arial"/>
              </a:rPr>
              <a:t>Ensayo clínico aleatorizado</a:t>
            </a:r>
          </a:p>
          <a:p>
            <a:pPr algn="just">
              <a:buFont typeface="Wingdings" panose="020F0502020204030204" pitchFamily="34" charset="0"/>
              <a:buChar char="§"/>
            </a:pPr>
            <a:r>
              <a:rPr lang="es-US" dirty="0">
                <a:latin typeface="Arial"/>
                <a:cs typeface="Arial"/>
              </a:rPr>
              <a:t>Controlado con placebo</a:t>
            </a:r>
          </a:p>
          <a:p>
            <a:pPr algn="just">
              <a:buFont typeface="Wingdings" panose="020F0502020204030204" pitchFamily="34" charset="0"/>
              <a:buChar char="§"/>
            </a:pPr>
            <a:r>
              <a:rPr lang="es-US" dirty="0">
                <a:latin typeface="Arial"/>
                <a:cs typeface="Arial"/>
              </a:rPr>
              <a:t>Diseñado para evaluar el efecto del tratamiento antihipertensivo para reducir el riesgo de accidente cerebrovascular en pacientes con hipertensión sistólica aislada. </a:t>
            </a:r>
          </a:p>
          <a:p>
            <a:pPr algn="just">
              <a:buFont typeface="Wingdings" panose="020F0502020204030204" pitchFamily="34" charset="0"/>
              <a:buChar char="§"/>
            </a:pPr>
            <a:r>
              <a:rPr lang="es-US" dirty="0">
                <a:latin typeface="Arial"/>
                <a:cs typeface="Arial"/>
              </a:rPr>
              <a:t>Demostró que durante un seguimiento de 4,5 años con tratamiento con Clortalidona, se produjo una reducción de eventos cardiovasculares (IC, IM) y </a:t>
            </a:r>
            <a:r>
              <a:rPr lang="es-US" dirty="0" err="1">
                <a:latin typeface="Arial"/>
                <a:cs typeface="Arial"/>
              </a:rPr>
              <a:t>stroke</a:t>
            </a:r>
            <a:r>
              <a:rPr lang="es-US" dirty="0">
                <a:latin typeface="Arial"/>
                <a:cs typeface="Arial"/>
              </a:rPr>
              <a:t>, sin embargo, no hubo reducción en la mortalidad por todas las causas.</a:t>
            </a:r>
          </a:p>
        </p:txBody>
      </p:sp>
      <p:sp>
        <p:nvSpPr>
          <p:cNvPr id="5" name="4 Rectángulo"/>
          <p:cNvSpPr/>
          <p:nvPr/>
        </p:nvSpPr>
        <p:spPr>
          <a:xfrm>
            <a:off x="7698223" y="3665776"/>
            <a:ext cx="3264363" cy="1272143"/>
          </a:xfrm>
          <a:prstGeom prst="rect">
            <a:avLst/>
          </a:prstGeom>
          <a:solidFill>
            <a:srgbClr val="FFC000"/>
          </a:solidFill>
        </p:spPr>
        <p:txBody>
          <a:bodyPr wrap="square" lIns="121917" tIns="60958" rIns="121917" bIns="60958">
            <a:spAutoFit/>
          </a:bodyPr>
          <a:lstStyle/>
          <a:p>
            <a:pPr algn="ctr"/>
            <a:r>
              <a:rPr lang="es-VE" sz="3700" b="1" dirty="0">
                <a:solidFill>
                  <a:srgbClr val="002060"/>
                </a:solidFill>
                <a:latin typeface="Arial"/>
                <a:cs typeface="Arial"/>
              </a:rPr>
              <a:t>4736 participantes </a:t>
            </a:r>
          </a:p>
        </p:txBody>
      </p:sp>
    </p:spTree>
    <p:extLst>
      <p:ext uri="{BB962C8B-B14F-4D97-AF65-F5344CB8AC3E}">
        <p14:creationId xmlns:p14="http://schemas.microsoft.com/office/powerpoint/2010/main" val="2138972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latin typeface="Arial Black" panose="020B0A04020102020204" pitchFamily="34" charset="0"/>
              </a:rPr>
              <a:t>METODOLOGÍA</a:t>
            </a:r>
          </a:p>
        </p:txBody>
      </p:sp>
      <p:sp>
        <p:nvSpPr>
          <p:cNvPr id="3" name="Marcador de contenido 2"/>
          <p:cNvSpPr>
            <a:spLocks noGrp="1"/>
          </p:cNvSpPr>
          <p:nvPr>
            <p:ph idx="1"/>
          </p:nvPr>
        </p:nvSpPr>
        <p:spPr/>
        <p:txBody>
          <a:bodyPr/>
          <a:lstStyle/>
          <a:p>
            <a:pPr marL="0" indent="0">
              <a:buNone/>
            </a:pPr>
            <a:endParaRPr lang="es-US" dirty="0"/>
          </a:p>
        </p:txBody>
      </p:sp>
      <p:graphicFrame>
        <p:nvGraphicFramePr>
          <p:cNvPr id="6" name="5 Diagrama"/>
          <p:cNvGraphicFramePr/>
          <p:nvPr>
            <p:extLst>
              <p:ext uri="{D42A27DB-BD31-4B8C-83A1-F6EECF244321}">
                <p14:modId xmlns:p14="http://schemas.microsoft.com/office/powerpoint/2010/main" val="2998880005"/>
              </p:ext>
            </p:extLst>
          </p:nvPr>
        </p:nvGraphicFramePr>
        <p:xfrm>
          <a:off x="0" y="1132765"/>
          <a:ext cx="11818961" cy="5336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3315294210"/>
              </p:ext>
            </p:extLst>
          </p:nvPr>
        </p:nvGraphicFramePr>
        <p:xfrm>
          <a:off x="2190750" y="2305050"/>
          <a:ext cx="7848600" cy="3905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60670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8010" t="15795" r="22929" b="5771"/>
          <a:stretch>
            <a:fillRect/>
          </a:stretch>
        </p:blipFill>
        <p:spPr bwMode="auto">
          <a:xfrm>
            <a:off x="0" y="0"/>
            <a:ext cx="12192000" cy="6858000"/>
          </a:xfrm>
          <a:prstGeom prst="rect">
            <a:avLst/>
          </a:prstGeom>
          <a:noFill/>
          <a:ln w="9525">
            <a:noFill/>
            <a:miter lim="800000"/>
            <a:headEnd/>
            <a:tailEnd/>
          </a:ln>
        </p:spPr>
      </p:pic>
      <p:sp>
        <p:nvSpPr>
          <p:cNvPr id="3" name="2 CuadroTexto"/>
          <p:cNvSpPr txBox="1"/>
          <p:nvPr/>
        </p:nvSpPr>
        <p:spPr>
          <a:xfrm>
            <a:off x="3023659" y="836713"/>
            <a:ext cx="864096" cy="410369"/>
          </a:xfrm>
          <a:prstGeom prst="rect">
            <a:avLst/>
          </a:prstGeom>
          <a:noFill/>
        </p:spPr>
        <p:txBody>
          <a:bodyPr wrap="square" lIns="121917" tIns="60958" rIns="121917" bIns="60958" rtlCol="0">
            <a:spAutoFit/>
          </a:bodyPr>
          <a:lstStyle/>
          <a:p>
            <a:r>
              <a:rPr lang="es-VE" b="1" dirty="0">
                <a:solidFill>
                  <a:srgbClr val="FF0000"/>
                </a:solidFill>
              </a:rPr>
              <a:t>30%</a:t>
            </a:r>
          </a:p>
        </p:txBody>
      </p:sp>
      <p:sp>
        <p:nvSpPr>
          <p:cNvPr id="4" name="3 CuadroTexto"/>
          <p:cNvSpPr txBox="1"/>
          <p:nvPr/>
        </p:nvSpPr>
        <p:spPr>
          <a:xfrm>
            <a:off x="5039883" y="452670"/>
            <a:ext cx="864096" cy="410369"/>
          </a:xfrm>
          <a:prstGeom prst="rect">
            <a:avLst/>
          </a:prstGeom>
          <a:noFill/>
        </p:spPr>
        <p:txBody>
          <a:bodyPr wrap="square" lIns="121917" tIns="60958" rIns="121917" bIns="60958" rtlCol="0">
            <a:spAutoFit/>
          </a:bodyPr>
          <a:lstStyle/>
          <a:p>
            <a:r>
              <a:rPr lang="es-VE" b="1" dirty="0">
                <a:solidFill>
                  <a:srgbClr val="FF0000"/>
                </a:solidFill>
              </a:rPr>
              <a:t>16%</a:t>
            </a:r>
          </a:p>
        </p:txBody>
      </p:sp>
      <p:sp>
        <p:nvSpPr>
          <p:cNvPr id="5" name="4 CuadroTexto"/>
          <p:cNvSpPr txBox="1"/>
          <p:nvPr/>
        </p:nvSpPr>
        <p:spPr>
          <a:xfrm>
            <a:off x="7440149" y="42301"/>
            <a:ext cx="864096" cy="410369"/>
          </a:xfrm>
          <a:prstGeom prst="rect">
            <a:avLst/>
          </a:prstGeom>
          <a:noFill/>
        </p:spPr>
        <p:txBody>
          <a:bodyPr wrap="square" lIns="121917" tIns="60958" rIns="121917" bIns="60958" rtlCol="0">
            <a:spAutoFit/>
          </a:bodyPr>
          <a:lstStyle/>
          <a:p>
            <a:r>
              <a:rPr lang="es-VE" b="1" dirty="0">
                <a:solidFill>
                  <a:srgbClr val="FF0000"/>
                </a:solidFill>
              </a:rPr>
              <a:t>11%</a:t>
            </a:r>
          </a:p>
        </p:txBody>
      </p:sp>
      <p:sp>
        <p:nvSpPr>
          <p:cNvPr id="6" name="5 CuadroTexto"/>
          <p:cNvSpPr txBox="1"/>
          <p:nvPr/>
        </p:nvSpPr>
        <p:spPr>
          <a:xfrm>
            <a:off x="9264352" y="260649"/>
            <a:ext cx="864096" cy="410369"/>
          </a:xfrm>
          <a:prstGeom prst="rect">
            <a:avLst/>
          </a:prstGeom>
          <a:noFill/>
        </p:spPr>
        <p:txBody>
          <a:bodyPr wrap="square" lIns="121917" tIns="60958" rIns="121917" bIns="60958" rtlCol="0">
            <a:spAutoFit/>
          </a:bodyPr>
          <a:lstStyle/>
          <a:p>
            <a:r>
              <a:rPr lang="es-VE" b="1" dirty="0">
                <a:solidFill>
                  <a:srgbClr val="FF0000"/>
                </a:solidFill>
              </a:rPr>
              <a:t>12%</a:t>
            </a:r>
          </a:p>
        </p:txBody>
      </p:sp>
    </p:spTree>
    <p:extLst>
      <p:ext uri="{BB962C8B-B14F-4D97-AF65-F5344CB8AC3E}">
        <p14:creationId xmlns:p14="http://schemas.microsoft.com/office/powerpoint/2010/main" val="1071360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latin typeface="Arial Black" panose="020B0A04020102020204" pitchFamily="34" charset="0"/>
              </a:rPr>
              <a:t>METODOLOGÍA</a:t>
            </a:r>
          </a:p>
        </p:txBody>
      </p:sp>
      <p:sp>
        <p:nvSpPr>
          <p:cNvPr id="3" name="Marcador de contenido 2"/>
          <p:cNvSpPr>
            <a:spLocks noGrp="1"/>
          </p:cNvSpPr>
          <p:nvPr>
            <p:ph idx="1"/>
          </p:nvPr>
        </p:nvSpPr>
        <p:spPr/>
        <p:txBody>
          <a:bodyPr vert="horz" lIns="0" tIns="45720" rIns="0" bIns="45720" rtlCol="0" anchor="t">
            <a:normAutofit/>
          </a:bodyPr>
          <a:lstStyle/>
          <a:p>
            <a:pPr marL="0" indent="0">
              <a:buNone/>
            </a:pPr>
            <a:r>
              <a:rPr lang="es-US" sz="2400">
                <a:solidFill>
                  <a:schemeClr val="tx1"/>
                </a:solidFill>
                <a:latin typeface="Arial Black"/>
              </a:rPr>
              <a:t>PUNTOS FINALES</a:t>
            </a:r>
          </a:p>
        </p:txBody>
      </p:sp>
      <p:graphicFrame>
        <p:nvGraphicFramePr>
          <p:cNvPr id="10" name="Diagram 10">
            <a:extLst>
              <a:ext uri="{FF2B5EF4-FFF2-40B4-BE49-F238E27FC236}">
                <a16:creationId xmlns:a16="http://schemas.microsoft.com/office/drawing/2014/main" id="{6AEE0EC1-1147-4FE5-AC72-662678F14D91}"/>
              </a:ext>
            </a:extLst>
          </p:cNvPr>
          <p:cNvGraphicFramePr/>
          <p:nvPr>
            <p:extLst>
              <p:ext uri="{D42A27DB-BD31-4B8C-83A1-F6EECF244321}">
                <p14:modId xmlns:p14="http://schemas.microsoft.com/office/powerpoint/2010/main" val="1067302712"/>
              </p:ext>
            </p:extLst>
          </p:nvPr>
        </p:nvGraphicFramePr>
        <p:xfrm>
          <a:off x="1133845" y="2334130"/>
          <a:ext cx="9911144" cy="4018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2912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latin typeface="Arial Black" panose="020B0A04020102020204" pitchFamily="34" charset="0"/>
              </a:rPr>
              <a:t>METODOLOGÍA</a:t>
            </a:r>
          </a:p>
        </p:txBody>
      </p:sp>
      <p:sp>
        <p:nvSpPr>
          <p:cNvPr id="3" name="Marcador de contenido 2"/>
          <p:cNvSpPr>
            <a:spLocks noGrp="1"/>
          </p:cNvSpPr>
          <p:nvPr>
            <p:ph idx="1"/>
          </p:nvPr>
        </p:nvSpPr>
        <p:spPr/>
        <p:txBody>
          <a:bodyPr vert="horz" lIns="0" tIns="45720" rIns="0" bIns="45720" rtlCol="0" anchor="t">
            <a:normAutofit/>
          </a:bodyPr>
          <a:lstStyle/>
          <a:p>
            <a:pPr marL="0" indent="0">
              <a:buNone/>
            </a:pPr>
            <a:r>
              <a:rPr lang="es-US" sz="2400" dirty="0" smtClean="0">
                <a:solidFill>
                  <a:schemeClr val="tx1"/>
                </a:solidFill>
                <a:latin typeface="Arial Black"/>
              </a:rPr>
              <a:t>DEFINICIÓN DE TÉRMINOS</a:t>
            </a:r>
            <a:endParaRPr lang="es-US" sz="2400" dirty="0">
              <a:solidFill>
                <a:schemeClr val="tx1"/>
              </a:solidFill>
              <a:latin typeface="Arial Black"/>
            </a:endParaRPr>
          </a:p>
        </p:txBody>
      </p:sp>
      <p:graphicFrame>
        <p:nvGraphicFramePr>
          <p:cNvPr id="10" name="Diagram 10">
            <a:extLst>
              <a:ext uri="{FF2B5EF4-FFF2-40B4-BE49-F238E27FC236}">
                <a16:creationId xmlns:a16="http://schemas.microsoft.com/office/drawing/2014/main" id="{6AEE0EC1-1147-4FE5-AC72-662678F14D91}"/>
              </a:ext>
            </a:extLst>
          </p:cNvPr>
          <p:cNvGraphicFramePr/>
          <p:nvPr>
            <p:extLst>
              <p:ext uri="{D42A27DB-BD31-4B8C-83A1-F6EECF244321}">
                <p14:modId xmlns:p14="http://schemas.microsoft.com/office/powerpoint/2010/main" val="2015862476"/>
              </p:ext>
            </p:extLst>
          </p:nvPr>
        </p:nvGraphicFramePr>
        <p:xfrm>
          <a:off x="1133845" y="2334130"/>
          <a:ext cx="9911144" cy="4018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560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ersonalizado 1">
      <a:majorFont>
        <a:latin typeface="Arial Black"/>
        <a:ea typeface=""/>
        <a:cs typeface=""/>
      </a:majorFont>
      <a:minorFont>
        <a:latin typeface="Arial"/>
        <a:ea typeface=""/>
        <a:cs typeface=""/>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TotalTime>
  <Words>2381</Words>
  <Application>Microsoft Office PowerPoint</Application>
  <PresentationFormat>Panorámica</PresentationFormat>
  <Paragraphs>146</Paragraphs>
  <Slides>23</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Arial Black</vt:lpstr>
      <vt:lpstr>Calibri</vt:lpstr>
      <vt:lpstr>Calibri Light</vt:lpstr>
      <vt:lpstr>Cambria</vt:lpstr>
      <vt:lpstr>Roboto Condensed</vt:lpstr>
      <vt:lpstr>Wingdings</vt:lpstr>
      <vt:lpstr>Retrospección</vt:lpstr>
      <vt:lpstr>EVIDENCIA CIENTÍFICA</vt:lpstr>
      <vt:lpstr>PREGUNTA</vt:lpstr>
      <vt:lpstr>INTRODUCCION</vt:lpstr>
      <vt:lpstr>OBJETIVO</vt:lpstr>
      <vt:lpstr>METODOLOGÍA</vt:lpstr>
      <vt:lpstr>METODOLOGÍA</vt:lpstr>
      <vt:lpstr>Presentación de PowerPoint</vt:lpstr>
      <vt:lpstr>METODOLOGÍA</vt:lpstr>
      <vt:lpstr>METODOLOGÍA</vt:lpstr>
      <vt:lpstr>METODOLOGÍA</vt:lpstr>
      <vt:lpstr>ANÁLISIS ESTADÍSTICO</vt:lpstr>
      <vt:lpstr>ANÁLISIS ESTADÍSTICO</vt:lpstr>
      <vt:lpstr>RESULTADOS</vt:lpstr>
      <vt:lpstr>Presentación de PowerPoint</vt:lpstr>
      <vt:lpstr>Presentación de PowerPoint</vt:lpstr>
      <vt:lpstr>Presentación de PowerPoint</vt:lpstr>
      <vt:lpstr>RESULTADOS</vt:lpstr>
      <vt:lpstr>RESULTADOS</vt:lpstr>
      <vt:lpstr>RESULTADOS</vt:lpstr>
      <vt:lpstr>DISCUSION</vt:lpstr>
      <vt:lpstr>DISCUSION</vt:lpstr>
      <vt:lpstr>LIMITACIONES</vt:lpstr>
      <vt:lpstr>APORTES DEL GRUPO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García</dc:creator>
  <cp:lastModifiedBy>4</cp:lastModifiedBy>
  <cp:revision>508</cp:revision>
  <dcterms:created xsi:type="dcterms:W3CDTF">2019-06-09T17:38:08Z</dcterms:created>
  <dcterms:modified xsi:type="dcterms:W3CDTF">2019-06-18T10:14:21Z</dcterms:modified>
</cp:coreProperties>
</file>