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1"/>
  </p:notesMasterIdLst>
  <p:sldIdLst>
    <p:sldId id="260" r:id="rId2"/>
    <p:sldId id="262" r:id="rId3"/>
    <p:sldId id="263" r:id="rId4"/>
    <p:sldId id="264" r:id="rId5"/>
    <p:sldId id="265" r:id="rId6"/>
    <p:sldId id="266" r:id="rId7"/>
    <p:sldId id="268" r:id="rId8"/>
    <p:sldId id="287" r:id="rId9"/>
    <p:sldId id="269" r:id="rId10"/>
    <p:sldId id="270" r:id="rId11"/>
    <p:sldId id="271" r:id="rId12"/>
    <p:sldId id="272" r:id="rId13"/>
    <p:sldId id="273" r:id="rId14"/>
    <p:sldId id="275" r:id="rId15"/>
    <p:sldId id="274" r:id="rId16"/>
    <p:sldId id="276" r:id="rId17"/>
    <p:sldId id="290" r:id="rId18"/>
    <p:sldId id="291" r:id="rId19"/>
    <p:sldId id="277" r:id="rId20"/>
    <p:sldId id="278" r:id="rId21"/>
    <p:sldId id="295" r:id="rId22"/>
    <p:sldId id="289" r:id="rId23"/>
    <p:sldId id="299" r:id="rId24"/>
    <p:sldId id="298" r:id="rId25"/>
    <p:sldId id="294" r:id="rId26"/>
    <p:sldId id="282" r:id="rId27"/>
    <p:sldId id="283" r:id="rId28"/>
    <p:sldId id="297"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759" autoAdjust="0"/>
  </p:normalViewPr>
  <p:slideViewPr>
    <p:cSldViewPr snapToGrid="0">
      <p:cViewPr>
        <p:scale>
          <a:sx n="51" d="100"/>
          <a:sy n="51" d="100"/>
        </p:scale>
        <p:origin x="-124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4FFB5-A931-40ED-B001-31D2EB7257F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VE"/>
        </a:p>
      </dgm:t>
    </dgm:pt>
    <dgm:pt modelId="{1196678C-683B-4CC4-9C73-44BC619DB43A}">
      <dgm:prSet phldrT="[Text]"/>
      <dgm:spPr/>
      <dgm:t>
        <a:bodyPr/>
        <a:lstStyle/>
        <a:p>
          <a:pPr algn="just"/>
          <a:r>
            <a:rPr lang="es-VE" dirty="0"/>
            <a:t>Las guías actuales sobre el manejo IMCEST, proporcionan una recomendación para la anticoagulación oral (ACO) profiláctica en pacientes con infarto miocárdico de cara anterior (Clase IIb, NE: C). </a:t>
          </a:r>
        </a:p>
      </dgm:t>
    </dgm:pt>
    <dgm:pt modelId="{E92CC4BB-2155-4727-A096-C2E0AE9CC487}" type="parTrans" cxnId="{33ACF6B2-561B-4517-95D8-8F8565A1865D}">
      <dgm:prSet/>
      <dgm:spPr/>
      <dgm:t>
        <a:bodyPr/>
        <a:lstStyle/>
        <a:p>
          <a:endParaRPr lang="es-VE"/>
        </a:p>
      </dgm:t>
    </dgm:pt>
    <dgm:pt modelId="{6D57CD3D-650B-45A1-A40D-2BD8DBFB810E}" type="sibTrans" cxnId="{33ACF6B2-561B-4517-95D8-8F8565A1865D}">
      <dgm:prSet/>
      <dgm:spPr/>
      <dgm:t>
        <a:bodyPr/>
        <a:lstStyle/>
        <a:p>
          <a:endParaRPr lang="es-VE" dirty="0"/>
        </a:p>
      </dgm:t>
    </dgm:pt>
    <dgm:pt modelId="{AC31BDC9-3BF4-4DBE-B738-8E8DFB58D04D}">
      <dgm:prSet phldrT="[Text]"/>
      <dgm:spPr/>
      <dgm:t>
        <a:bodyPr/>
        <a:lstStyle/>
        <a:p>
          <a:pPr algn="just"/>
          <a:r>
            <a:rPr lang="es-VE" dirty="0"/>
            <a:t>Actualmente con terapias de reperfusión mas rápidas y efectivas, la frecuencia de trombos en el ventrículo izquierdo (VI) se ha reducido</a:t>
          </a:r>
        </a:p>
      </dgm:t>
    </dgm:pt>
    <dgm:pt modelId="{35F0C7FC-77A2-4144-8D70-2999EB239E29}" type="parTrans" cxnId="{B37F19E8-697D-4689-BEA4-0408FD16BCCE}">
      <dgm:prSet/>
      <dgm:spPr/>
      <dgm:t>
        <a:bodyPr/>
        <a:lstStyle/>
        <a:p>
          <a:endParaRPr lang="es-VE"/>
        </a:p>
      </dgm:t>
    </dgm:pt>
    <dgm:pt modelId="{CDEDA987-5BE1-499A-A9E3-94410A944314}" type="sibTrans" cxnId="{B37F19E8-697D-4689-BEA4-0408FD16BCCE}">
      <dgm:prSet/>
      <dgm:spPr/>
      <dgm:t>
        <a:bodyPr/>
        <a:lstStyle/>
        <a:p>
          <a:endParaRPr lang="es-VE" dirty="0"/>
        </a:p>
      </dgm:t>
    </dgm:pt>
    <dgm:pt modelId="{71EF9AEE-F5D7-4A6C-85E2-0ADF0BE58EEA}">
      <dgm:prSet phldrT="[Text]"/>
      <dgm:spPr/>
      <dgm:t>
        <a:bodyPr/>
        <a:lstStyle/>
        <a:p>
          <a:pPr algn="just"/>
          <a:r>
            <a:rPr lang="es-VE" dirty="0"/>
            <a:t>El reconocimiento de la relevancia pronostica de sangrado mayor, particularmente en pacientes con FA con triple terapia ha llamado a evaluar la sugerencia de usar anticoagulación profiláctica en pacientes con trastornos de motilidad posterior a un IMCEST. </a:t>
          </a:r>
        </a:p>
      </dgm:t>
    </dgm:pt>
    <dgm:pt modelId="{49003A1A-03B9-4A39-91F9-C5BF327AB7EE}" type="parTrans" cxnId="{C9030489-F2EA-40BA-A68A-F3A4C1034D71}">
      <dgm:prSet/>
      <dgm:spPr/>
      <dgm:t>
        <a:bodyPr/>
        <a:lstStyle/>
        <a:p>
          <a:endParaRPr lang="es-VE"/>
        </a:p>
      </dgm:t>
    </dgm:pt>
    <dgm:pt modelId="{893443AD-5ED3-41AA-902F-EE244676E77B}" type="sibTrans" cxnId="{C9030489-F2EA-40BA-A68A-F3A4C1034D71}">
      <dgm:prSet/>
      <dgm:spPr/>
      <dgm:t>
        <a:bodyPr/>
        <a:lstStyle/>
        <a:p>
          <a:endParaRPr lang="es-VE"/>
        </a:p>
      </dgm:t>
    </dgm:pt>
    <dgm:pt modelId="{ADEA53AE-625F-4403-83D4-2011ABB35AC1}" type="pres">
      <dgm:prSet presAssocID="{3824FFB5-A931-40ED-B001-31D2EB7257F6}" presName="outerComposite" presStyleCnt="0">
        <dgm:presLayoutVars>
          <dgm:chMax val="5"/>
          <dgm:dir/>
          <dgm:resizeHandles val="exact"/>
        </dgm:presLayoutVars>
      </dgm:prSet>
      <dgm:spPr/>
      <dgm:t>
        <a:bodyPr/>
        <a:lstStyle/>
        <a:p>
          <a:endParaRPr lang="es-VE"/>
        </a:p>
      </dgm:t>
    </dgm:pt>
    <dgm:pt modelId="{91368638-BF89-4575-BBFA-722F66AA490E}" type="pres">
      <dgm:prSet presAssocID="{3824FFB5-A931-40ED-B001-31D2EB7257F6}" presName="dummyMaxCanvas" presStyleCnt="0">
        <dgm:presLayoutVars/>
      </dgm:prSet>
      <dgm:spPr/>
    </dgm:pt>
    <dgm:pt modelId="{B90379FD-E19E-4259-84BE-ED6491704E9D}" type="pres">
      <dgm:prSet presAssocID="{3824FFB5-A931-40ED-B001-31D2EB7257F6}" presName="ThreeNodes_1" presStyleLbl="node1" presStyleIdx="0" presStyleCnt="3">
        <dgm:presLayoutVars>
          <dgm:bulletEnabled val="1"/>
        </dgm:presLayoutVars>
      </dgm:prSet>
      <dgm:spPr/>
      <dgm:t>
        <a:bodyPr/>
        <a:lstStyle/>
        <a:p>
          <a:endParaRPr lang="es-VE"/>
        </a:p>
      </dgm:t>
    </dgm:pt>
    <dgm:pt modelId="{97D76DE3-1F92-43E4-97EB-DF2CCF0DB7F0}" type="pres">
      <dgm:prSet presAssocID="{3824FFB5-A931-40ED-B001-31D2EB7257F6}" presName="ThreeNodes_2" presStyleLbl="node1" presStyleIdx="1" presStyleCnt="3">
        <dgm:presLayoutVars>
          <dgm:bulletEnabled val="1"/>
        </dgm:presLayoutVars>
      </dgm:prSet>
      <dgm:spPr/>
      <dgm:t>
        <a:bodyPr/>
        <a:lstStyle/>
        <a:p>
          <a:endParaRPr lang="es-VE"/>
        </a:p>
      </dgm:t>
    </dgm:pt>
    <dgm:pt modelId="{F6F1DE7A-968B-453E-BD94-994F09DDBFFE}" type="pres">
      <dgm:prSet presAssocID="{3824FFB5-A931-40ED-B001-31D2EB7257F6}" presName="ThreeNodes_3" presStyleLbl="node1" presStyleIdx="2" presStyleCnt="3">
        <dgm:presLayoutVars>
          <dgm:bulletEnabled val="1"/>
        </dgm:presLayoutVars>
      </dgm:prSet>
      <dgm:spPr/>
      <dgm:t>
        <a:bodyPr/>
        <a:lstStyle/>
        <a:p>
          <a:endParaRPr lang="es-VE"/>
        </a:p>
      </dgm:t>
    </dgm:pt>
    <dgm:pt modelId="{EF0A74C4-2CE9-4458-B3D8-F813848B2C0A}" type="pres">
      <dgm:prSet presAssocID="{3824FFB5-A931-40ED-B001-31D2EB7257F6}" presName="ThreeConn_1-2" presStyleLbl="fgAccFollowNode1" presStyleIdx="0" presStyleCnt="2">
        <dgm:presLayoutVars>
          <dgm:bulletEnabled val="1"/>
        </dgm:presLayoutVars>
      </dgm:prSet>
      <dgm:spPr/>
      <dgm:t>
        <a:bodyPr/>
        <a:lstStyle/>
        <a:p>
          <a:endParaRPr lang="es-VE"/>
        </a:p>
      </dgm:t>
    </dgm:pt>
    <dgm:pt modelId="{13358098-1772-4382-B468-2387C2AB573D}" type="pres">
      <dgm:prSet presAssocID="{3824FFB5-A931-40ED-B001-31D2EB7257F6}" presName="ThreeConn_2-3" presStyleLbl="fgAccFollowNode1" presStyleIdx="1" presStyleCnt="2">
        <dgm:presLayoutVars>
          <dgm:bulletEnabled val="1"/>
        </dgm:presLayoutVars>
      </dgm:prSet>
      <dgm:spPr/>
      <dgm:t>
        <a:bodyPr/>
        <a:lstStyle/>
        <a:p>
          <a:endParaRPr lang="es-VE"/>
        </a:p>
      </dgm:t>
    </dgm:pt>
    <dgm:pt modelId="{B8E1813A-504B-43A7-B9A9-A0C9E5760C92}" type="pres">
      <dgm:prSet presAssocID="{3824FFB5-A931-40ED-B001-31D2EB7257F6}" presName="ThreeNodes_1_text" presStyleLbl="node1" presStyleIdx="2" presStyleCnt="3">
        <dgm:presLayoutVars>
          <dgm:bulletEnabled val="1"/>
        </dgm:presLayoutVars>
      </dgm:prSet>
      <dgm:spPr/>
      <dgm:t>
        <a:bodyPr/>
        <a:lstStyle/>
        <a:p>
          <a:endParaRPr lang="es-VE"/>
        </a:p>
      </dgm:t>
    </dgm:pt>
    <dgm:pt modelId="{C2BEFC43-CF66-4820-A4B0-369D35DB0A13}" type="pres">
      <dgm:prSet presAssocID="{3824FFB5-A931-40ED-B001-31D2EB7257F6}" presName="ThreeNodes_2_text" presStyleLbl="node1" presStyleIdx="2" presStyleCnt="3">
        <dgm:presLayoutVars>
          <dgm:bulletEnabled val="1"/>
        </dgm:presLayoutVars>
      </dgm:prSet>
      <dgm:spPr/>
      <dgm:t>
        <a:bodyPr/>
        <a:lstStyle/>
        <a:p>
          <a:endParaRPr lang="es-VE"/>
        </a:p>
      </dgm:t>
    </dgm:pt>
    <dgm:pt modelId="{738E0459-8C78-4947-8177-8126764C3ED8}" type="pres">
      <dgm:prSet presAssocID="{3824FFB5-A931-40ED-B001-31D2EB7257F6}" presName="ThreeNodes_3_text" presStyleLbl="node1" presStyleIdx="2" presStyleCnt="3">
        <dgm:presLayoutVars>
          <dgm:bulletEnabled val="1"/>
        </dgm:presLayoutVars>
      </dgm:prSet>
      <dgm:spPr/>
      <dgm:t>
        <a:bodyPr/>
        <a:lstStyle/>
        <a:p>
          <a:endParaRPr lang="es-VE"/>
        </a:p>
      </dgm:t>
    </dgm:pt>
  </dgm:ptLst>
  <dgm:cxnLst>
    <dgm:cxn modelId="{5BD60665-3D99-41B9-AB57-CF066CC1244C}" type="presOf" srcId="{AC31BDC9-3BF4-4DBE-B738-8E8DFB58D04D}" destId="{97D76DE3-1F92-43E4-97EB-DF2CCF0DB7F0}" srcOrd="0" destOrd="0" presId="urn:microsoft.com/office/officeart/2005/8/layout/vProcess5"/>
    <dgm:cxn modelId="{3EF9A155-26F8-447B-A799-6A9CEFD9ED03}" type="presOf" srcId="{1196678C-683B-4CC4-9C73-44BC619DB43A}" destId="{B8E1813A-504B-43A7-B9A9-A0C9E5760C92}" srcOrd="1" destOrd="0" presId="urn:microsoft.com/office/officeart/2005/8/layout/vProcess5"/>
    <dgm:cxn modelId="{33ACF6B2-561B-4517-95D8-8F8565A1865D}" srcId="{3824FFB5-A931-40ED-B001-31D2EB7257F6}" destId="{1196678C-683B-4CC4-9C73-44BC619DB43A}" srcOrd="0" destOrd="0" parTransId="{E92CC4BB-2155-4727-A096-C2E0AE9CC487}" sibTransId="{6D57CD3D-650B-45A1-A40D-2BD8DBFB810E}"/>
    <dgm:cxn modelId="{FC27E68A-898A-424D-92BF-0CC9AF2A0ECF}" type="presOf" srcId="{1196678C-683B-4CC4-9C73-44BC619DB43A}" destId="{B90379FD-E19E-4259-84BE-ED6491704E9D}" srcOrd="0" destOrd="0" presId="urn:microsoft.com/office/officeart/2005/8/layout/vProcess5"/>
    <dgm:cxn modelId="{AB0662DE-5F8B-4E78-8A1B-5AF06926DC9B}" type="presOf" srcId="{6D57CD3D-650B-45A1-A40D-2BD8DBFB810E}" destId="{EF0A74C4-2CE9-4458-B3D8-F813848B2C0A}" srcOrd="0" destOrd="0" presId="urn:microsoft.com/office/officeart/2005/8/layout/vProcess5"/>
    <dgm:cxn modelId="{3DFAC112-E143-4741-8508-B9D2921FEDBB}" type="presOf" srcId="{3824FFB5-A931-40ED-B001-31D2EB7257F6}" destId="{ADEA53AE-625F-4403-83D4-2011ABB35AC1}" srcOrd="0" destOrd="0" presId="urn:microsoft.com/office/officeart/2005/8/layout/vProcess5"/>
    <dgm:cxn modelId="{07887060-3893-46A6-8023-B9E145776A8A}" type="presOf" srcId="{CDEDA987-5BE1-499A-A9E3-94410A944314}" destId="{13358098-1772-4382-B468-2387C2AB573D}" srcOrd="0" destOrd="0" presId="urn:microsoft.com/office/officeart/2005/8/layout/vProcess5"/>
    <dgm:cxn modelId="{3A527FED-B6B3-4EBA-8E52-10A6907611F3}" type="presOf" srcId="{71EF9AEE-F5D7-4A6C-85E2-0ADF0BE58EEA}" destId="{738E0459-8C78-4947-8177-8126764C3ED8}" srcOrd="1" destOrd="0" presId="urn:microsoft.com/office/officeart/2005/8/layout/vProcess5"/>
    <dgm:cxn modelId="{B37F19E8-697D-4689-BEA4-0408FD16BCCE}" srcId="{3824FFB5-A931-40ED-B001-31D2EB7257F6}" destId="{AC31BDC9-3BF4-4DBE-B738-8E8DFB58D04D}" srcOrd="1" destOrd="0" parTransId="{35F0C7FC-77A2-4144-8D70-2999EB239E29}" sibTransId="{CDEDA987-5BE1-499A-A9E3-94410A944314}"/>
    <dgm:cxn modelId="{C9030489-F2EA-40BA-A68A-F3A4C1034D71}" srcId="{3824FFB5-A931-40ED-B001-31D2EB7257F6}" destId="{71EF9AEE-F5D7-4A6C-85E2-0ADF0BE58EEA}" srcOrd="2" destOrd="0" parTransId="{49003A1A-03B9-4A39-91F9-C5BF327AB7EE}" sibTransId="{893443AD-5ED3-41AA-902F-EE244676E77B}"/>
    <dgm:cxn modelId="{78142E17-2020-4118-9100-CC2BDC1C0568}" type="presOf" srcId="{AC31BDC9-3BF4-4DBE-B738-8E8DFB58D04D}" destId="{C2BEFC43-CF66-4820-A4B0-369D35DB0A13}" srcOrd="1" destOrd="0" presId="urn:microsoft.com/office/officeart/2005/8/layout/vProcess5"/>
    <dgm:cxn modelId="{C66B0BE7-D3CD-4C42-8526-1A075B7EB2FE}" type="presOf" srcId="{71EF9AEE-F5D7-4A6C-85E2-0ADF0BE58EEA}" destId="{F6F1DE7A-968B-453E-BD94-994F09DDBFFE}" srcOrd="0" destOrd="0" presId="urn:microsoft.com/office/officeart/2005/8/layout/vProcess5"/>
    <dgm:cxn modelId="{75F7AFBC-E989-4DEB-B45A-CEF8886E570F}" type="presParOf" srcId="{ADEA53AE-625F-4403-83D4-2011ABB35AC1}" destId="{91368638-BF89-4575-BBFA-722F66AA490E}" srcOrd="0" destOrd="0" presId="urn:microsoft.com/office/officeart/2005/8/layout/vProcess5"/>
    <dgm:cxn modelId="{5487BB29-BBD9-4388-9927-9E914044D274}" type="presParOf" srcId="{ADEA53AE-625F-4403-83D4-2011ABB35AC1}" destId="{B90379FD-E19E-4259-84BE-ED6491704E9D}" srcOrd="1" destOrd="0" presId="urn:microsoft.com/office/officeart/2005/8/layout/vProcess5"/>
    <dgm:cxn modelId="{4814AED2-3345-40DC-9769-ABA6028CB7FC}" type="presParOf" srcId="{ADEA53AE-625F-4403-83D4-2011ABB35AC1}" destId="{97D76DE3-1F92-43E4-97EB-DF2CCF0DB7F0}" srcOrd="2" destOrd="0" presId="urn:microsoft.com/office/officeart/2005/8/layout/vProcess5"/>
    <dgm:cxn modelId="{E09CA6FA-CE99-4999-B0DE-F4931D861BAD}" type="presParOf" srcId="{ADEA53AE-625F-4403-83D4-2011ABB35AC1}" destId="{F6F1DE7A-968B-453E-BD94-994F09DDBFFE}" srcOrd="3" destOrd="0" presId="urn:microsoft.com/office/officeart/2005/8/layout/vProcess5"/>
    <dgm:cxn modelId="{F871D8B2-AA41-41A9-AAAF-40BE35B4071A}" type="presParOf" srcId="{ADEA53AE-625F-4403-83D4-2011ABB35AC1}" destId="{EF0A74C4-2CE9-4458-B3D8-F813848B2C0A}" srcOrd="4" destOrd="0" presId="urn:microsoft.com/office/officeart/2005/8/layout/vProcess5"/>
    <dgm:cxn modelId="{63C9B67A-D6FE-4A63-BB30-5B8D9F81A5DB}" type="presParOf" srcId="{ADEA53AE-625F-4403-83D4-2011ABB35AC1}" destId="{13358098-1772-4382-B468-2387C2AB573D}" srcOrd="5" destOrd="0" presId="urn:microsoft.com/office/officeart/2005/8/layout/vProcess5"/>
    <dgm:cxn modelId="{4BF13967-5300-4A12-AA05-32E51340DF8C}" type="presParOf" srcId="{ADEA53AE-625F-4403-83D4-2011ABB35AC1}" destId="{B8E1813A-504B-43A7-B9A9-A0C9E5760C92}" srcOrd="6" destOrd="0" presId="urn:microsoft.com/office/officeart/2005/8/layout/vProcess5"/>
    <dgm:cxn modelId="{67ACA03A-A1D1-4372-8425-C5F9544D8A2D}" type="presParOf" srcId="{ADEA53AE-625F-4403-83D4-2011ABB35AC1}" destId="{C2BEFC43-CF66-4820-A4B0-369D35DB0A13}" srcOrd="7" destOrd="0" presId="urn:microsoft.com/office/officeart/2005/8/layout/vProcess5"/>
    <dgm:cxn modelId="{9BAEA1CD-7AF3-4AB6-8CA8-990DD37EC958}" type="presParOf" srcId="{ADEA53AE-625F-4403-83D4-2011ABB35AC1}" destId="{738E0459-8C78-4947-8177-8126764C3ED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743227-842A-4261-9DE4-91C4D3A0BF48}"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s-VE"/>
        </a:p>
      </dgm:t>
    </dgm:pt>
    <dgm:pt modelId="{2FE05AB6-AA4B-4351-942B-E5F63FFF2FCE}">
      <dgm:prSet custT="1"/>
      <dgm:spPr/>
      <dgm:t>
        <a:bodyPr/>
        <a:lstStyle/>
        <a:p>
          <a:pPr algn="just"/>
          <a:r>
            <a:rPr lang="es-ES" sz="1700" dirty="0"/>
            <a:t>En vista de ser un estudio observacional, no hay importancia en que lo grupos sean o no comparables ya que la asignación del tratamiento es según criterio del medico tratante y no se hace de forma aleatorizada, por lo que esto realmente importa para los ensayos clínicos o aleatorizados.</a:t>
          </a:r>
          <a:endParaRPr lang="es-VE" sz="1700" dirty="0"/>
        </a:p>
      </dgm:t>
    </dgm:pt>
    <dgm:pt modelId="{6C1CFA52-7F8F-459E-954A-09A9E1ABAEAF}" type="parTrans" cxnId="{661156A1-F0AB-4102-936A-E60E4025B8B8}">
      <dgm:prSet/>
      <dgm:spPr/>
      <dgm:t>
        <a:bodyPr/>
        <a:lstStyle/>
        <a:p>
          <a:endParaRPr lang="es-VE" sz="1700"/>
        </a:p>
      </dgm:t>
    </dgm:pt>
    <dgm:pt modelId="{64407668-49F0-4D7B-B078-C0AE2FB2DE25}" type="sibTrans" cxnId="{661156A1-F0AB-4102-936A-E60E4025B8B8}">
      <dgm:prSet/>
      <dgm:spPr/>
      <dgm:t>
        <a:bodyPr/>
        <a:lstStyle/>
        <a:p>
          <a:endParaRPr lang="es-VE" sz="1700"/>
        </a:p>
      </dgm:t>
    </dgm:pt>
    <dgm:pt modelId="{05ACB244-B116-46BD-90F6-9E0F3CA9CB5A}">
      <dgm:prSet custT="1"/>
      <dgm:spPr/>
      <dgm:t>
        <a:bodyPr/>
        <a:lstStyle/>
        <a:p>
          <a:endParaRPr lang="es-VE" sz="1700" dirty="0"/>
        </a:p>
      </dgm:t>
    </dgm:pt>
    <dgm:pt modelId="{C6328025-46E6-4813-AD0B-6C6D3B7AC0AE}" type="parTrans" cxnId="{D45A2F61-658A-4FE0-BFBF-10E8560E743D}">
      <dgm:prSet/>
      <dgm:spPr/>
      <dgm:t>
        <a:bodyPr/>
        <a:lstStyle/>
        <a:p>
          <a:endParaRPr lang="es-ES" sz="1700"/>
        </a:p>
      </dgm:t>
    </dgm:pt>
    <dgm:pt modelId="{7C280FCE-EA08-467B-8958-A45CB4D6232E}" type="sibTrans" cxnId="{D45A2F61-658A-4FE0-BFBF-10E8560E743D}">
      <dgm:prSet/>
      <dgm:spPr/>
      <dgm:t>
        <a:bodyPr/>
        <a:lstStyle/>
        <a:p>
          <a:endParaRPr lang="es-ES" sz="1700"/>
        </a:p>
      </dgm:t>
    </dgm:pt>
    <dgm:pt modelId="{4C44DBBD-03DB-4031-B43A-0B9B8640ECDD}">
      <dgm:prSet custT="1"/>
      <dgm:spPr/>
      <dgm:t>
        <a:bodyPr/>
        <a:lstStyle/>
        <a:p>
          <a:endParaRPr lang="es-VE" sz="1700" dirty="0"/>
        </a:p>
      </dgm:t>
    </dgm:pt>
    <dgm:pt modelId="{DFAA6029-5A8A-429E-8FC7-71F1B2FF7145}" type="parTrans" cxnId="{8E866250-8848-4009-A2B3-4030761EDEC6}">
      <dgm:prSet/>
      <dgm:spPr/>
      <dgm:t>
        <a:bodyPr/>
        <a:lstStyle/>
        <a:p>
          <a:endParaRPr lang="es-ES" sz="1700"/>
        </a:p>
      </dgm:t>
    </dgm:pt>
    <dgm:pt modelId="{B3A168BC-6E73-4D8E-B686-3380603D15EF}" type="sibTrans" cxnId="{8E866250-8848-4009-A2B3-4030761EDEC6}">
      <dgm:prSet/>
      <dgm:spPr/>
      <dgm:t>
        <a:bodyPr/>
        <a:lstStyle/>
        <a:p>
          <a:endParaRPr lang="es-ES" sz="1700"/>
        </a:p>
      </dgm:t>
    </dgm:pt>
    <dgm:pt modelId="{5A1B7DFD-A2B4-4B6E-B13F-E7F45A663AD5}">
      <dgm:prSet custT="1"/>
      <dgm:spPr/>
      <dgm:t>
        <a:bodyPr/>
        <a:lstStyle/>
        <a:p>
          <a:pPr algn="just"/>
          <a:r>
            <a:rPr lang="es-ES" sz="1700" dirty="0"/>
            <a:t>La duración de la ACO fue variable (3 a 6 meses) en ambos grupos, no dan información sobre la intensidad de la ACO y el tiempo en rango terapéutico (TTR),  lo que podría ser relevante al momento de identificar el sangrado en estos pacientes.</a:t>
          </a:r>
        </a:p>
      </dgm:t>
    </dgm:pt>
    <dgm:pt modelId="{3B01A4BF-ECF0-4A45-A881-920DE2B6D501}" type="parTrans" cxnId="{7E4348F7-3BE5-447E-82AB-17A085F10BCC}">
      <dgm:prSet/>
      <dgm:spPr/>
      <dgm:t>
        <a:bodyPr/>
        <a:lstStyle/>
        <a:p>
          <a:endParaRPr lang="es-ES" sz="1700"/>
        </a:p>
      </dgm:t>
    </dgm:pt>
    <dgm:pt modelId="{AC27E046-FAD7-4390-BBD8-E528AF42DE84}" type="sibTrans" cxnId="{7E4348F7-3BE5-447E-82AB-17A085F10BCC}">
      <dgm:prSet/>
      <dgm:spPr/>
      <dgm:t>
        <a:bodyPr/>
        <a:lstStyle/>
        <a:p>
          <a:endParaRPr lang="es-ES" sz="1700"/>
        </a:p>
      </dgm:t>
    </dgm:pt>
    <dgm:pt modelId="{92372B1B-9C61-4231-AA29-6FB1C07DF741}">
      <dgm:prSet custT="1"/>
      <dgm:spPr/>
      <dgm:t>
        <a:bodyPr/>
        <a:lstStyle/>
        <a:p>
          <a:pPr algn="just"/>
          <a:r>
            <a:rPr lang="es-VE" sz="1700" dirty="0"/>
            <a:t>Podemos acotar que los pacientes en este estudio presentan diferencias significativas con respecto a la población de nuestro centro en sentido del tratamiento de reperfusión, ya que en Alberta, </a:t>
          </a:r>
          <a:r>
            <a:rPr lang="es-VE" sz="1700" dirty="0" err="1"/>
            <a:t>Canada</a:t>
          </a:r>
          <a:r>
            <a:rPr lang="es-VE" sz="1700" dirty="0"/>
            <a:t> cuentan con una red de reperfusión coronaria temprana que actualmente no existe en nuestro país, lo cual hace que los resultados no sean totalmente reproducibles.</a:t>
          </a:r>
        </a:p>
      </dgm:t>
    </dgm:pt>
    <dgm:pt modelId="{CA7B5ED9-FBD6-4BBD-BF7E-CE85DD81B42D}" type="parTrans" cxnId="{D5F4BE5D-7022-4BA2-99E3-51B542965A7A}">
      <dgm:prSet/>
      <dgm:spPr/>
      <dgm:t>
        <a:bodyPr/>
        <a:lstStyle/>
        <a:p>
          <a:endParaRPr lang="es-VE"/>
        </a:p>
      </dgm:t>
    </dgm:pt>
    <dgm:pt modelId="{3FB452BD-3EA2-48AF-8A4A-45F8A736A44B}" type="sibTrans" cxnId="{D5F4BE5D-7022-4BA2-99E3-51B542965A7A}">
      <dgm:prSet/>
      <dgm:spPr/>
      <dgm:t>
        <a:bodyPr/>
        <a:lstStyle/>
        <a:p>
          <a:endParaRPr lang="es-VE"/>
        </a:p>
      </dgm:t>
    </dgm:pt>
    <dgm:pt modelId="{7FA22B01-A345-4FE0-9F03-65D6046E8B7E}">
      <dgm:prSet custT="1"/>
      <dgm:spPr/>
      <dgm:t>
        <a:bodyPr/>
        <a:lstStyle/>
        <a:p>
          <a:endParaRPr lang="es-VE" sz="1700" dirty="0"/>
        </a:p>
      </dgm:t>
    </dgm:pt>
    <dgm:pt modelId="{ADCB50F3-DAC8-4943-BB07-6FECB27703F5}" type="parTrans" cxnId="{CB1FFF28-17DB-4DE0-847C-85CA061A3A37}">
      <dgm:prSet/>
      <dgm:spPr/>
      <dgm:t>
        <a:bodyPr/>
        <a:lstStyle/>
        <a:p>
          <a:endParaRPr lang="es-VE"/>
        </a:p>
      </dgm:t>
    </dgm:pt>
    <dgm:pt modelId="{AF944149-E798-43D8-9526-0BE0EEC242A8}" type="sibTrans" cxnId="{CB1FFF28-17DB-4DE0-847C-85CA061A3A37}">
      <dgm:prSet/>
      <dgm:spPr/>
      <dgm:t>
        <a:bodyPr/>
        <a:lstStyle/>
        <a:p>
          <a:endParaRPr lang="es-VE"/>
        </a:p>
      </dgm:t>
    </dgm:pt>
    <dgm:pt modelId="{95E4AD8E-3629-4D04-85F4-8E458C54B565}">
      <dgm:prSet custT="1"/>
      <dgm:spPr/>
      <dgm:t>
        <a:bodyPr/>
        <a:lstStyle/>
        <a:p>
          <a:pPr algn="just"/>
          <a:r>
            <a:rPr lang="es-VE" sz="1700" dirty="0"/>
            <a:t>A partir de este estudio surge la interrogante: Si los pacientes que no usaron Warfarina fallecieron por causas NO isquémicas,¿ tuvo la Warfarina realmente algo que ver con la reducción de mortalidad de estos pacientes? ¿Cual fue la causa de muerte si no fueron los eventos isquémicos?</a:t>
          </a:r>
        </a:p>
      </dgm:t>
    </dgm:pt>
    <dgm:pt modelId="{94B05D4D-77A7-4D4E-816E-970306121BC9}" type="parTrans" cxnId="{26E78892-4FAF-48B1-AE40-5C31F7A64DF8}">
      <dgm:prSet/>
      <dgm:spPr/>
      <dgm:t>
        <a:bodyPr/>
        <a:lstStyle/>
        <a:p>
          <a:endParaRPr lang="es-VE"/>
        </a:p>
      </dgm:t>
    </dgm:pt>
    <dgm:pt modelId="{A94FF10D-BDEF-46A9-8FC6-A61756EAEF1F}" type="sibTrans" cxnId="{26E78892-4FAF-48B1-AE40-5C31F7A64DF8}">
      <dgm:prSet/>
      <dgm:spPr/>
      <dgm:t>
        <a:bodyPr/>
        <a:lstStyle/>
        <a:p>
          <a:endParaRPr lang="es-VE"/>
        </a:p>
      </dgm:t>
    </dgm:pt>
    <dgm:pt modelId="{FC0C8216-90E2-476E-A307-9A83D600C854}">
      <dgm:prSet custT="1"/>
      <dgm:spPr/>
      <dgm:t>
        <a:bodyPr/>
        <a:lstStyle/>
        <a:p>
          <a:endParaRPr lang="es-VE" sz="1700" dirty="0"/>
        </a:p>
      </dgm:t>
    </dgm:pt>
    <dgm:pt modelId="{668F4782-D510-480C-AE82-584EF828EFBC}" type="parTrans" cxnId="{2C669CF1-315F-4557-93F9-EFC20718F981}">
      <dgm:prSet/>
      <dgm:spPr/>
      <dgm:t>
        <a:bodyPr/>
        <a:lstStyle/>
        <a:p>
          <a:endParaRPr lang="es-VE"/>
        </a:p>
      </dgm:t>
    </dgm:pt>
    <dgm:pt modelId="{C0778C45-7840-4571-AEC9-6276C586ED39}" type="sibTrans" cxnId="{2C669CF1-315F-4557-93F9-EFC20718F981}">
      <dgm:prSet/>
      <dgm:spPr/>
      <dgm:t>
        <a:bodyPr/>
        <a:lstStyle/>
        <a:p>
          <a:endParaRPr lang="es-VE"/>
        </a:p>
      </dgm:t>
    </dgm:pt>
    <dgm:pt modelId="{F4B69262-44CA-4FFE-B19F-AEC3CD98A704}" type="pres">
      <dgm:prSet presAssocID="{E5743227-842A-4261-9DE4-91C4D3A0BF48}" presName="linearFlow" presStyleCnt="0">
        <dgm:presLayoutVars>
          <dgm:dir/>
          <dgm:animLvl val="lvl"/>
          <dgm:resizeHandles val="exact"/>
        </dgm:presLayoutVars>
      </dgm:prSet>
      <dgm:spPr/>
      <dgm:t>
        <a:bodyPr/>
        <a:lstStyle/>
        <a:p>
          <a:endParaRPr lang="es-VE"/>
        </a:p>
      </dgm:t>
    </dgm:pt>
    <dgm:pt modelId="{5D327120-FFDB-4718-9437-4C410BCF1B11}" type="pres">
      <dgm:prSet presAssocID="{4C44DBBD-03DB-4031-B43A-0B9B8640ECDD}" presName="composite" presStyleCnt="0"/>
      <dgm:spPr/>
    </dgm:pt>
    <dgm:pt modelId="{3BD7F9DA-460E-4384-BA84-2AAC497052DA}" type="pres">
      <dgm:prSet presAssocID="{4C44DBBD-03DB-4031-B43A-0B9B8640ECDD}" presName="parentText" presStyleLbl="alignNode1" presStyleIdx="0" presStyleCnt="4">
        <dgm:presLayoutVars>
          <dgm:chMax val="1"/>
          <dgm:bulletEnabled val="1"/>
        </dgm:presLayoutVars>
      </dgm:prSet>
      <dgm:spPr/>
      <dgm:t>
        <a:bodyPr/>
        <a:lstStyle/>
        <a:p>
          <a:endParaRPr lang="es-VE"/>
        </a:p>
      </dgm:t>
    </dgm:pt>
    <dgm:pt modelId="{072F2841-6C4C-4D21-8D62-5EBD6AC1879F}" type="pres">
      <dgm:prSet presAssocID="{4C44DBBD-03DB-4031-B43A-0B9B8640ECDD}" presName="descendantText" presStyleLbl="alignAcc1" presStyleIdx="0" presStyleCnt="4">
        <dgm:presLayoutVars>
          <dgm:bulletEnabled val="1"/>
        </dgm:presLayoutVars>
      </dgm:prSet>
      <dgm:spPr/>
      <dgm:t>
        <a:bodyPr/>
        <a:lstStyle/>
        <a:p>
          <a:endParaRPr lang="es-VE"/>
        </a:p>
      </dgm:t>
    </dgm:pt>
    <dgm:pt modelId="{371E63DD-EF88-4947-A0D8-943B558CE0D9}" type="pres">
      <dgm:prSet presAssocID="{B3A168BC-6E73-4D8E-B686-3380603D15EF}" presName="sp" presStyleCnt="0"/>
      <dgm:spPr/>
    </dgm:pt>
    <dgm:pt modelId="{5E594839-62C7-4520-8870-DBCF450E49E9}" type="pres">
      <dgm:prSet presAssocID="{05ACB244-B116-46BD-90F6-9E0F3CA9CB5A}" presName="composite" presStyleCnt="0"/>
      <dgm:spPr/>
    </dgm:pt>
    <dgm:pt modelId="{AFB3EB25-A208-4C4C-86C3-F856BC084DA1}" type="pres">
      <dgm:prSet presAssocID="{05ACB244-B116-46BD-90F6-9E0F3CA9CB5A}" presName="parentText" presStyleLbl="alignNode1" presStyleIdx="1" presStyleCnt="4">
        <dgm:presLayoutVars>
          <dgm:chMax val="1"/>
          <dgm:bulletEnabled val="1"/>
        </dgm:presLayoutVars>
      </dgm:prSet>
      <dgm:spPr/>
      <dgm:t>
        <a:bodyPr/>
        <a:lstStyle/>
        <a:p>
          <a:endParaRPr lang="es-VE"/>
        </a:p>
      </dgm:t>
    </dgm:pt>
    <dgm:pt modelId="{6EEC3E32-8AE0-4B0C-8AE6-F8D45ABFA409}" type="pres">
      <dgm:prSet presAssocID="{05ACB244-B116-46BD-90F6-9E0F3CA9CB5A}" presName="descendantText" presStyleLbl="alignAcc1" presStyleIdx="1" presStyleCnt="4">
        <dgm:presLayoutVars>
          <dgm:bulletEnabled val="1"/>
        </dgm:presLayoutVars>
      </dgm:prSet>
      <dgm:spPr/>
      <dgm:t>
        <a:bodyPr/>
        <a:lstStyle/>
        <a:p>
          <a:endParaRPr lang="es-VE"/>
        </a:p>
      </dgm:t>
    </dgm:pt>
    <dgm:pt modelId="{A30C8B24-68CD-4F95-8ED4-C17BFC088693}" type="pres">
      <dgm:prSet presAssocID="{7C280FCE-EA08-467B-8958-A45CB4D6232E}" presName="sp" presStyleCnt="0"/>
      <dgm:spPr/>
    </dgm:pt>
    <dgm:pt modelId="{A0EA3281-83BE-49B0-B43F-2126DEA091B7}" type="pres">
      <dgm:prSet presAssocID="{7FA22B01-A345-4FE0-9F03-65D6046E8B7E}" presName="composite" presStyleCnt="0"/>
      <dgm:spPr/>
    </dgm:pt>
    <dgm:pt modelId="{7E14CDB1-BDC9-429B-A325-50B8639121AF}" type="pres">
      <dgm:prSet presAssocID="{7FA22B01-A345-4FE0-9F03-65D6046E8B7E}" presName="parentText" presStyleLbl="alignNode1" presStyleIdx="2" presStyleCnt="4">
        <dgm:presLayoutVars>
          <dgm:chMax val="1"/>
          <dgm:bulletEnabled val="1"/>
        </dgm:presLayoutVars>
      </dgm:prSet>
      <dgm:spPr/>
      <dgm:t>
        <a:bodyPr/>
        <a:lstStyle/>
        <a:p>
          <a:endParaRPr lang="es-VE"/>
        </a:p>
      </dgm:t>
    </dgm:pt>
    <dgm:pt modelId="{252BB9DA-BACC-4142-A2B6-72C8D724288F}" type="pres">
      <dgm:prSet presAssocID="{7FA22B01-A345-4FE0-9F03-65D6046E8B7E}" presName="descendantText" presStyleLbl="alignAcc1" presStyleIdx="2" presStyleCnt="4">
        <dgm:presLayoutVars>
          <dgm:bulletEnabled val="1"/>
        </dgm:presLayoutVars>
      </dgm:prSet>
      <dgm:spPr/>
      <dgm:t>
        <a:bodyPr/>
        <a:lstStyle/>
        <a:p>
          <a:endParaRPr lang="es-VE"/>
        </a:p>
      </dgm:t>
    </dgm:pt>
    <dgm:pt modelId="{69186F9A-0DE5-4979-B2B7-875804E1A289}" type="pres">
      <dgm:prSet presAssocID="{AF944149-E798-43D8-9526-0BE0EEC242A8}" presName="sp" presStyleCnt="0"/>
      <dgm:spPr/>
    </dgm:pt>
    <dgm:pt modelId="{D1A7B1A4-8A2B-4660-956A-34BD6A85F85E}" type="pres">
      <dgm:prSet presAssocID="{FC0C8216-90E2-476E-A307-9A83D600C854}" presName="composite" presStyleCnt="0"/>
      <dgm:spPr/>
    </dgm:pt>
    <dgm:pt modelId="{020F646F-C27D-4732-89DB-4012E6282D53}" type="pres">
      <dgm:prSet presAssocID="{FC0C8216-90E2-476E-A307-9A83D600C854}" presName="parentText" presStyleLbl="alignNode1" presStyleIdx="3" presStyleCnt="4">
        <dgm:presLayoutVars>
          <dgm:chMax val="1"/>
          <dgm:bulletEnabled val="1"/>
        </dgm:presLayoutVars>
      </dgm:prSet>
      <dgm:spPr/>
      <dgm:t>
        <a:bodyPr/>
        <a:lstStyle/>
        <a:p>
          <a:endParaRPr lang="es-VE"/>
        </a:p>
      </dgm:t>
    </dgm:pt>
    <dgm:pt modelId="{A151823E-F2A1-4153-BC02-C60F349C2B14}" type="pres">
      <dgm:prSet presAssocID="{FC0C8216-90E2-476E-A307-9A83D600C854}" presName="descendantText" presStyleLbl="alignAcc1" presStyleIdx="3" presStyleCnt="4">
        <dgm:presLayoutVars>
          <dgm:bulletEnabled val="1"/>
        </dgm:presLayoutVars>
      </dgm:prSet>
      <dgm:spPr/>
      <dgm:t>
        <a:bodyPr/>
        <a:lstStyle/>
        <a:p>
          <a:endParaRPr lang="es-VE"/>
        </a:p>
      </dgm:t>
    </dgm:pt>
  </dgm:ptLst>
  <dgm:cxnLst>
    <dgm:cxn modelId="{D45A2F61-658A-4FE0-BFBF-10E8560E743D}" srcId="{E5743227-842A-4261-9DE4-91C4D3A0BF48}" destId="{05ACB244-B116-46BD-90F6-9E0F3CA9CB5A}" srcOrd="1" destOrd="0" parTransId="{C6328025-46E6-4813-AD0B-6C6D3B7AC0AE}" sibTransId="{7C280FCE-EA08-467B-8958-A45CB4D6232E}"/>
    <dgm:cxn modelId="{DF28EE24-A741-4FBC-9FB1-F3955B1DF2B7}" type="presOf" srcId="{05ACB244-B116-46BD-90F6-9E0F3CA9CB5A}" destId="{AFB3EB25-A208-4C4C-86C3-F856BC084DA1}" srcOrd="0" destOrd="0" presId="urn:microsoft.com/office/officeart/2005/8/layout/chevron2"/>
    <dgm:cxn modelId="{684CB0EC-BA25-46AA-8C89-EF959EA1CAA1}" type="presOf" srcId="{4C44DBBD-03DB-4031-B43A-0B9B8640ECDD}" destId="{3BD7F9DA-460E-4384-BA84-2AAC497052DA}" srcOrd="0" destOrd="0" presId="urn:microsoft.com/office/officeart/2005/8/layout/chevron2"/>
    <dgm:cxn modelId="{561E6D3B-2DDA-40AF-A7B5-93996A979794}" type="presOf" srcId="{FC0C8216-90E2-476E-A307-9A83D600C854}" destId="{020F646F-C27D-4732-89DB-4012E6282D53}" srcOrd="0" destOrd="0" presId="urn:microsoft.com/office/officeart/2005/8/layout/chevron2"/>
    <dgm:cxn modelId="{8A7A9A6F-D82A-4F4B-97C2-0EABE505AE34}" type="presOf" srcId="{92372B1B-9C61-4231-AA29-6FB1C07DF741}" destId="{252BB9DA-BACC-4142-A2B6-72C8D724288F}" srcOrd="0" destOrd="0" presId="urn:microsoft.com/office/officeart/2005/8/layout/chevron2"/>
    <dgm:cxn modelId="{304036F3-1D59-4AF5-AB8F-35333D87BBE0}" type="presOf" srcId="{7FA22B01-A345-4FE0-9F03-65D6046E8B7E}" destId="{7E14CDB1-BDC9-429B-A325-50B8639121AF}" srcOrd="0" destOrd="0" presId="urn:microsoft.com/office/officeart/2005/8/layout/chevron2"/>
    <dgm:cxn modelId="{CB1FFF28-17DB-4DE0-847C-85CA061A3A37}" srcId="{E5743227-842A-4261-9DE4-91C4D3A0BF48}" destId="{7FA22B01-A345-4FE0-9F03-65D6046E8B7E}" srcOrd="2" destOrd="0" parTransId="{ADCB50F3-DAC8-4943-BB07-6FECB27703F5}" sibTransId="{AF944149-E798-43D8-9526-0BE0EEC242A8}"/>
    <dgm:cxn modelId="{7E4348F7-3BE5-447E-82AB-17A085F10BCC}" srcId="{4C44DBBD-03DB-4031-B43A-0B9B8640ECDD}" destId="{5A1B7DFD-A2B4-4B6E-B13F-E7F45A663AD5}" srcOrd="0" destOrd="0" parTransId="{3B01A4BF-ECF0-4A45-A881-920DE2B6D501}" sibTransId="{AC27E046-FAD7-4390-BBD8-E528AF42DE84}"/>
    <dgm:cxn modelId="{8E866250-8848-4009-A2B3-4030761EDEC6}" srcId="{E5743227-842A-4261-9DE4-91C4D3A0BF48}" destId="{4C44DBBD-03DB-4031-B43A-0B9B8640ECDD}" srcOrd="0" destOrd="0" parTransId="{DFAA6029-5A8A-429E-8FC7-71F1B2FF7145}" sibTransId="{B3A168BC-6E73-4D8E-B686-3380603D15EF}"/>
    <dgm:cxn modelId="{661156A1-F0AB-4102-936A-E60E4025B8B8}" srcId="{05ACB244-B116-46BD-90F6-9E0F3CA9CB5A}" destId="{2FE05AB6-AA4B-4351-942B-E5F63FFF2FCE}" srcOrd="0" destOrd="0" parTransId="{6C1CFA52-7F8F-459E-954A-09A9E1ABAEAF}" sibTransId="{64407668-49F0-4D7B-B078-C0AE2FB2DE25}"/>
    <dgm:cxn modelId="{D5F4BE5D-7022-4BA2-99E3-51B542965A7A}" srcId="{7FA22B01-A345-4FE0-9F03-65D6046E8B7E}" destId="{92372B1B-9C61-4231-AA29-6FB1C07DF741}" srcOrd="0" destOrd="0" parTransId="{CA7B5ED9-FBD6-4BBD-BF7E-CE85DD81B42D}" sibTransId="{3FB452BD-3EA2-48AF-8A4A-45F8A736A44B}"/>
    <dgm:cxn modelId="{F512EEEA-3129-44EE-8E70-010A8216549D}" type="presOf" srcId="{5A1B7DFD-A2B4-4B6E-B13F-E7F45A663AD5}" destId="{072F2841-6C4C-4D21-8D62-5EBD6AC1879F}" srcOrd="0" destOrd="0" presId="urn:microsoft.com/office/officeart/2005/8/layout/chevron2"/>
    <dgm:cxn modelId="{41D8678D-D238-4B12-BF46-2B1CF6283FEE}" type="presOf" srcId="{E5743227-842A-4261-9DE4-91C4D3A0BF48}" destId="{F4B69262-44CA-4FFE-B19F-AEC3CD98A704}" srcOrd="0" destOrd="0" presId="urn:microsoft.com/office/officeart/2005/8/layout/chevron2"/>
    <dgm:cxn modelId="{26E78892-4FAF-48B1-AE40-5C31F7A64DF8}" srcId="{FC0C8216-90E2-476E-A307-9A83D600C854}" destId="{95E4AD8E-3629-4D04-85F4-8E458C54B565}" srcOrd="0" destOrd="0" parTransId="{94B05D4D-77A7-4D4E-816E-970306121BC9}" sibTransId="{A94FF10D-BDEF-46A9-8FC6-A61756EAEF1F}"/>
    <dgm:cxn modelId="{2C669CF1-315F-4557-93F9-EFC20718F981}" srcId="{E5743227-842A-4261-9DE4-91C4D3A0BF48}" destId="{FC0C8216-90E2-476E-A307-9A83D600C854}" srcOrd="3" destOrd="0" parTransId="{668F4782-D510-480C-AE82-584EF828EFBC}" sibTransId="{C0778C45-7840-4571-AEC9-6276C586ED39}"/>
    <dgm:cxn modelId="{3066D735-FFE6-4406-B572-51EB2D5AD405}" type="presOf" srcId="{95E4AD8E-3629-4D04-85F4-8E458C54B565}" destId="{A151823E-F2A1-4153-BC02-C60F349C2B14}" srcOrd="0" destOrd="0" presId="urn:microsoft.com/office/officeart/2005/8/layout/chevron2"/>
    <dgm:cxn modelId="{9CCE31DB-F52F-46F0-9CD2-F7A35D0D326E}" type="presOf" srcId="{2FE05AB6-AA4B-4351-942B-E5F63FFF2FCE}" destId="{6EEC3E32-8AE0-4B0C-8AE6-F8D45ABFA409}" srcOrd="0" destOrd="0" presId="urn:microsoft.com/office/officeart/2005/8/layout/chevron2"/>
    <dgm:cxn modelId="{A4161427-9438-41BB-A182-51737E33D268}" type="presParOf" srcId="{F4B69262-44CA-4FFE-B19F-AEC3CD98A704}" destId="{5D327120-FFDB-4718-9437-4C410BCF1B11}" srcOrd="0" destOrd="0" presId="urn:microsoft.com/office/officeart/2005/8/layout/chevron2"/>
    <dgm:cxn modelId="{A1962C09-45ED-4BB4-852B-1E3B9D81F988}" type="presParOf" srcId="{5D327120-FFDB-4718-9437-4C410BCF1B11}" destId="{3BD7F9DA-460E-4384-BA84-2AAC497052DA}" srcOrd="0" destOrd="0" presId="urn:microsoft.com/office/officeart/2005/8/layout/chevron2"/>
    <dgm:cxn modelId="{96BBC36E-D159-4656-927A-23988CA6E510}" type="presParOf" srcId="{5D327120-FFDB-4718-9437-4C410BCF1B11}" destId="{072F2841-6C4C-4D21-8D62-5EBD6AC1879F}" srcOrd="1" destOrd="0" presId="urn:microsoft.com/office/officeart/2005/8/layout/chevron2"/>
    <dgm:cxn modelId="{CA2338B2-E3B6-4E73-8BBE-B2770C46D107}" type="presParOf" srcId="{F4B69262-44CA-4FFE-B19F-AEC3CD98A704}" destId="{371E63DD-EF88-4947-A0D8-943B558CE0D9}" srcOrd="1" destOrd="0" presId="urn:microsoft.com/office/officeart/2005/8/layout/chevron2"/>
    <dgm:cxn modelId="{15B88636-CDB5-4751-A4D4-5127A3972AA1}" type="presParOf" srcId="{F4B69262-44CA-4FFE-B19F-AEC3CD98A704}" destId="{5E594839-62C7-4520-8870-DBCF450E49E9}" srcOrd="2" destOrd="0" presId="urn:microsoft.com/office/officeart/2005/8/layout/chevron2"/>
    <dgm:cxn modelId="{8C120C5D-8F48-4625-B3E7-BC3B1F7C8652}" type="presParOf" srcId="{5E594839-62C7-4520-8870-DBCF450E49E9}" destId="{AFB3EB25-A208-4C4C-86C3-F856BC084DA1}" srcOrd="0" destOrd="0" presId="urn:microsoft.com/office/officeart/2005/8/layout/chevron2"/>
    <dgm:cxn modelId="{4C1E14BE-4264-40AC-B6BA-D501430D013A}" type="presParOf" srcId="{5E594839-62C7-4520-8870-DBCF450E49E9}" destId="{6EEC3E32-8AE0-4B0C-8AE6-F8D45ABFA409}" srcOrd="1" destOrd="0" presId="urn:microsoft.com/office/officeart/2005/8/layout/chevron2"/>
    <dgm:cxn modelId="{C0C2AA91-857E-4B6A-93DF-E6324584413D}" type="presParOf" srcId="{F4B69262-44CA-4FFE-B19F-AEC3CD98A704}" destId="{A30C8B24-68CD-4F95-8ED4-C17BFC088693}" srcOrd="3" destOrd="0" presId="urn:microsoft.com/office/officeart/2005/8/layout/chevron2"/>
    <dgm:cxn modelId="{50B7FD66-3F15-4F44-ADA1-1C309CA1E0C8}" type="presParOf" srcId="{F4B69262-44CA-4FFE-B19F-AEC3CD98A704}" destId="{A0EA3281-83BE-49B0-B43F-2126DEA091B7}" srcOrd="4" destOrd="0" presId="urn:microsoft.com/office/officeart/2005/8/layout/chevron2"/>
    <dgm:cxn modelId="{9E697B18-0756-4AC2-A897-E7D0C5D00FAA}" type="presParOf" srcId="{A0EA3281-83BE-49B0-B43F-2126DEA091B7}" destId="{7E14CDB1-BDC9-429B-A325-50B8639121AF}" srcOrd="0" destOrd="0" presId="urn:microsoft.com/office/officeart/2005/8/layout/chevron2"/>
    <dgm:cxn modelId="{FF89D234-685A-47EB-9DA6-B2CB0C4EFD7F}" type="presParOf" srcId="{A0EA3281-83BE-49B0-B43F-2126DEA091B7}" destId="{252BB9DA-BACC-4142-A2B6-72C8D724288F}" srcOrd="1" destOrd="0" presId="urn:microsoft.com/office/officeart/2005/8/layout/chevron2"/>
    <dgm:cxn modelId="{DA196C73-94F8-4D15-B2BF-569682912C23}" type="presParOf" srcId="{F4B69262-44CA-4FFE-B19F-AEC3CD98A704}" destId="{69186F9A-0DE5-4979-B2B7-875804E1A289}" srcOrd="5" destOrd="0" presId="urn:microsoft.com/office/officeart/2005/8/layout/chevron2"/>
    <dgm:cxn modelId="{CBC84531-A71E-47E2-B1B9-F8DADB6DCBA5}" type="presParOf" srcId="{F4B69262-44CA-4FFE-B19F-AEC3CD98A704}" destId="{D1A7B1A4-8A2B-4660-956A-34BD6A85F85E}" srcOrd="6" destOrd="0" presId="urn:microsoft.com/office/officeart/2005/8/layout/chevron2"/>
    <dgm:cxn modelId="{0882FEAF-1704-49D1-BBCC-4F6672FC883A}" type="presParOf" srcId="{D1A7B1A4-8A2B-4660-956A-34BD6A85F85E}" destId="{020F646F-C27D-4732-89DB-4012E6282D53}" srcOrd="0" destOrd="0" presId="urn:microsoft.com/office/officeart/2005/8/layout/chevron2"/>
    <dgm:cxn modelId="{B94A3B49-6BAA-4967-A22A-9EB7F324F560}" type="presParOf" srcId="{D1A7B1A4-8A2B-4660-956A-34BD6A85F85E}" destId="{A151823E-F2A1-4153-BC02-C60F349C2B1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24FFB5-A931-40ED-B001-31D2EB7257F6}"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VE"/>
        </a:p>
      </dgm:t>
    </dgm:pt>
    <dgm:pt modelId="{AC31BDC9-3BF4-4DBE-B738-8E8DFB58D04D}">
      <dgm:prSet phldrT="[Text]"/>
      <dgm:spPr/>
      <dgm:t>
        <a:bodyPr/>
        <a:lstStyle/>
        <a:p>
          <a:pPr algn="just"/>
          <a:r>
            <a:rPr lang="es-VE" dirty="0"/>
            <a:t>1- Comparar los resultados de pacientes con IMCEST de cara anterior con disfunción ventricular izquierda (FEVI ≤40%) (alto riesgo) con todos los eventos de la población con IMCEST </a:t>
          </a:r>
        </a:p>
      </dgm:t>
    </dgm:pt>
    <dgm:pt modelId="{35F0C7FC-77A2-4144-8D70-2999EB239E29}" type="parTrans" cxnId="{B37F19E8-697D-4689-BEA4-0408FD16BCCE}">
      <dgm:prSet/>
      <dgm:spPr/>
      <dgm:t>
        <a:bodyPr/>
        <a:lstStyle/>
        <a:p>
          <a:endParaRPr lang="es-VE"/>
        </a:p>
      </dgm:t>
    </dgm:pt>
    <dgm:pt modelId="{CDEDA987-5BE1-499A-A9E3-94410A944314}" type="sibTrans" cxnId="{B37F19E8-697D-4689-BEA4-0408FD16BCCE}">
      <dgm:prSet/>
      <dgm:spPr/>
      <dgm:t>
        <a:bodyPr/>
        <a:lstStyle/>
        <a:p>
          <a:endParaRPr lang="es-VE"/>
        </a:p>
      </dgm:t>
    </dgm:pt>
    <dgm:pt modelId="{71EF9AEE-F5D7-4A6C-85E2-0ADF0BE58EEA}">
      <dgm:prSet phldrT="[Text]"/>
      <dgm:spPr/>
      <dgm:t>
        <a:bodyPr/>
        <a:lstStyle/>
        <a:p>
          <a:pPr algn="just"/>
          <a:r>
            <a:rPr lang="es-VE" dirty="0"/>
            <a:t>2- Evaluar el impacto pronostico de la profilaxis con anticoagulación en este grupo de alto riesgo </a:t>
          </a:r>
          <a:r>
            <a:rPr lang="es-ES" dirty="0"/>
            <a:t>dentro de una red regional de reperfusión integral de IMCEST</a:t>
          </a:r>
          <a:endParaRPr lang="es-VE" dirty="0"/>
        </a:p>
      </dgm:t>
    </dgm:pt>
    <dgm:pt modelId="{49003A1A-03B9-4A39-91F9-C5BF327AB7EE}" type="parTrans" cxnId="{C9030489-F2EA-40BA-A68A-F3A4C1034D71}">
      <dgm:prSet/>
      <dgm:spPr/>
      <dgm:t>
        <a:bodyPr/>
        <a:lstStyle/>
        <a:p>
          <a:endParaRPr lang="es-VE"/>
        </a:p>
      </dgm:t>
    </dgm:pt>
    <dgm:pt modelId="{893443AD-5ED3-41AA-902F-EE244676E77B}" type="sibTrans" cxnId="{C9030489-F2EA-40BA-A68A-F3A4C1034D71}">
      <dgm:prSet/>
      <dgm:spPr/>
      <dgm:t>
        <a:bodyPr/>
        <a:lstStyle/>
        <a:p>
          <a:endParaRPr lang="es-VE"/>
        </a:p>
      </dgm:t>
    </dgm:pt>
    <dgm:pt modelId="{683F837C-B0F5-46A5-89BA-73B5F3898EDE}" type="pres">
      <dgm:prSet presAssocID="{3824FFB5-A931-40ED-B001-31D2EB7257F6}" presName="rootnode" presStyleCnt="0">
        <dgm:presLayoutVars>
          <dgm:chMax/>
          <dgm:chPref/>
          <dgm:dir/>
          <dgm:animLvl val="lvl"/>
        </dgm:presLayoutVars>
      </dgm:prSet>
      <dgm:spPr/>
      <dgm:t>
        <a:bodyPr/>
        <a:lstStyle/>
        <a:p>
          <a:endParaRPr lang="es-VE"/>
        </a:p>
      </dgm:t>
    </dgm:pt>
    <dgm:pt modelId="{339E92C7-DA8B-498F-B744-DEB9AFB4EC9E}" type="pres">
      <dgm:prSet presAssocID="{AC31BDC9-3BF4-4DBE-B738-8E8DFB58D04D}" presName="composite" presStyleCnt="0"/>
      <dgm:spPr/>
    </dgm:pt>
    <dgm:pt modelId="{8BA54CE6-C513-40E7-A27E-F339E7537BA7}" type="pres">
      <dgm:prSet presAssocID="{AC31BDC9-3BF4-4DBE-B738-8E8DFB58D04D}" presName="LShape" presStyleLbl="alignNode1" presStyleIdx="0" presStyleCnt="3"/>
      <dgm:spPr/>
    </dgm:pt>
    <dgm:pt modelId="{55B7B4D1-E6CE-4EB9-97CD-BE055CF59AC0}" type="pres">
      <dgm:prSet presAssocID="{AC31BDC9-3BF4-4DBE-B738-8E8DFB58D04D}" presName="ParentText" presStyleLbl="revTx" presStyleIdx="0" presStyleCnt="2">
        <dgm:presLayoutVars>
          <dgm:chMax val="0"/>
          <dgm:chPref val="0"/>
          <dgm:bulletEnabled val="1"/>
        </dgm:presLayoutVars>
      </dgm:prSet>
      <dgm:spPr/>
      <dgm:t>
        <a:bodyPr/>
        <a:lstStyle/>
        <a:p>
          <a:endParaRPr lang="es-VE"/>
        </a:p>
      </dgm:t>
    </dgm:pt>
    <dgm:pt modelId="{54BFF382-4488-46AF-9549-81D7F7892091}" type="pres">
      <dgm:prSet presAssocID="{AC31BDC9-3BF4-4DBE-B738-8E8DFB58D04D}" presName="Triangle" presStyleLbl="alignNode1" presStyleIdx="1" presStyleCnt="3"/>
      <dgm:spPr/>
    </dgm:pt>
    <dgm:pt modelId="{6A2CEBDD-CBCF-4E2A-850B-0F3689297F58}" type="pres">
      <dgm:prSet presAssocID="{CDEDA987-5BE1-499A-A9E3-94410A944314}" presName="sibTrans" presStyleCnt="0"/>
      <dgm:spPr/>
    </dgm:pt>
    <dgm:pt modelId="{8B024419-6AB5-4F62-9032-939746A77E22}" type="pres">
      <dgm:prSet presAssocID="{CDEDA987-5BE1-499A-A9E3-94410A944314}" presName="space" presStyleCnt="0"/>
      <dgm:spPr/>
    </dgm:pt>
    <dgm:pt modelId="{D6CA4BA2-BF15-40E8-9249-5843EBB497D1}" type="pres">
      <dgm:prSet presAssocID="{71EF9AEE-F5D7-4A6C-85E2-0ADF0BE58EEA}" presName="composite" presStyleCnt="0"/>
      <dgm:spPr/>
    </dgm:pt>
    <dgm:pt modelId="{CBC083EF-7483-4491-B866-102757952D7E}" type="pres">
      <dgm:prSet presAssocID="{71EF9AEE-F5D7-4A6C-85E2-0ADF0BE58EEA}" presName="LShape" presStyleLbl="alignNode1" presStyleIdx="2" presStyleCnt="3"/>
      <dgm:spPr/>
    </dgm:pt>
    <dgm:pt modelId="{BA5205AD-2859-4E4B-A82B-B19E1DF75AB0}" type="pres">
      <dgm:prSet presAssocID="{71EF9AEE-F5D7-4A6C-85E2-0ADF0BE58EEA}" presName="ParentText" presStyleLbl="revTx" presStyleIdx="1" presStyleCnt="2">
        <dgm:presLayoutVars>
          <dgm:chMax val="0"/>
          <dgm:chPref val="0"/>
          <dgm:bulletEnabled val="1"/>
        </dgm:presLayoutVars>
      </dgm:prSet>
      <dgm:spPr/>
      <dgm:t>
        <a:bodyPr/>
        <a:lstStyle/>
        <a:p>
          <a:endParaRPr lang="es-VE"/>
        </a:p>
      </dgm:t>
    </dgm:pt>
  </dgm:ptLst>
  <dgm:cxnLst>
    <dgm:cxn modelId="{C9030489-F2EA-40BA-A68A-F3A4C1034D71}" srcId="{3824FFB5-A931-40ED-B001-31D2EB7257F6}" destId="{71EF9AEE-F5D7-4A6C-85E2-0ADF0BE58EEA}" srcOrd="1" destOrd="0" parTransId="{49003A1A-03B9-4A39-91F9-C5BF327AB7EE}" sibTransId="{893443AD-5ED3-41AA-902F-EE244676E77B}"/>
    <dgm:cxn modelId="{B37F19E8-697D-4689-BEA4-0408FD16BCCE}" srcId="{3824FFB5-A931-40ED-B001-31D2EB7257F6}" destId="{AC31BDC9-3BF4-4DBE-B738-8E8DFB58D04D}" srcOrd="0" destOrd="0" parTransId="{35F0C7FC-77A2-4144-8D70-2999EB239E29}" sibTransId="{CDEDA987-5BE1-499A-A9E3-94410A944314}"/>
    <dgm:cxn modelId="{6030BB26-E4CC-43B5-BC7B-AED47A9DEAA6}" type="presOf" srcId="{71EF9AEE-F5D7-4A6C-85E2-0ADF0BE58EEA}" destId="{BA5205AD-2859-4E4B-A82B-B19E1DF75AB0}" srcOrd="0" destOrd="0" presId="urn:microsoft.com/office/officeart/2009/3/layout/StepUpProcess"/>
    <dgm:cxn modelId="{A310EC0C-F284-4245-8900-84C24D355CEA}" type="presOf" srcId="{3824FFB5-A931-40ED-B001-31D2EB7257F6}" destId="{683F837C-B0F5-46A5-89BA-73B5F3898EDE}" srcOrd="0" destOrd="0" presId="urn:microsoft.com/office/officeart/2009/3/layout/StepUpProcess"/>
    <dgm:cxn modelId="{2F15DDA1-329A-4DBD-9589-76F833A060B7}" type="presOf" srcId="{AC31BDC9-3BF4-4DBE-B738-8E8DFB58D04D}" destId="{55B7B4D1-E6CE-4EB9-97CD-BE055CF59AC0}" srcOrd="0" destOrd="0" presId="urn:microsoft.com/office/officeart/2009/3/layout/StepUpProcess"/>
    <dgm:cxn modelId="{293B1F98-11F9-4074-B4FE-61A655AD2CB6}" type="presParOf" srcId="{683F837C-B0F5-46A5-89BA-73B5F3898EDE}" destId="{339E92C7-DA8B-498F-B744-DEB9AFB4EC9E}" srcOrd="0" destOrd="0" presId="urn:microsoft.com/office/officeart/2009/3/layout/StepUpProcess"/>
    <dgm:cxn modelId="{ABBE0587-B8F8-468F-8837-55CECE837704}" type="presParOf" srcId="{339E92C7-DA8B-498F-B744-DEB9AFB4EC9E}" destId="{8BA54CE6-C513-40E7-A27E-F339E7537BA7}" srcOrd="0" destOrd="0" presId="urn:microsoft.com/office/officeart/2009/3/layout/StepUpProcess"/>
    <dgm:cxn modelId="{2C52B4EC-4629-4110-963A-8D221D4D9ADC}" type="presParOf" srcId="{339E92C7-DA8B-498F-B744-DEB9AFB4EC9E}" destId="{55B7B4D1-E6CE-4EB9-97CD-BE055CF59AC0}" srcOrd="1" destOrd="0" presId="urn:microsoft.com/office/officeart/2009/3/layout/StepUpProcess"/>
    <dgm:cxn modelId="{39633B97-3BDA-40DE-9A4B-1CD7C57079C8}" type="presParOf" srcId="{339E92C7-DA8B-498F-B744-DEB9AFB4EC9E}" destId="{54BFF382-4488-46AF-9549-81D7F7892091}" srcOrd="2" destOrd="0" presId="urn:microsoft.com/office/officeart/2009/3/layout/StepUpProcess"/>
    <dgm:cxn modelId="{8859A860-76B7-4771-B328-9FEE2C6D7917}" type="presParOf" srcId="{683F837C-B0F5-46A5-89BA-73B5F3898EDE}" destId="{6A2CEBDD-CBCF-4E2A-850B-0F3689297F58}" srcOrd="1" destOrd="0" presId="urn:microsoft.com/office/officeart/2009/3/layout/StepUpProcess"/>
    <dgm:cxn modelId="{11AD5371-C607-4F35-9721-D8E842319A9F}" type="presParOf" srcId="{6A2CEBDD-CBCF-4E2A-850B-0F3689297F58}" destId="{8B024419-6AB5-4F62-9032-939746A77E22}" srcOrd="0" destOrd="0" presId="urn:microsoft.com/office/officeart/2009/3/layout/StepUpProcess"/>
    <dgm:cxn modelId="{EEC0797D-0B04-4046-8CF3-3E34DF6EC2C5}" type="presParOf" srcId="{683F837C-B0F5-46A5-89BA-73B5F3898EDE}" destId="{D6CA4BA2-BF15-40E8-9249-5843EBB497D1}" srcOrd="2" destOrd="0" presId="urn:microsoft.com/office/officeart/2009/3/layout/StepUpProcess"/>
    <dgm:cxn modelId="{E26D814E-B679-4CB9-8D62-CA521EB20948}" type="presParOf" srcId="{D6CA4BA2-BF15-40E8-9249-5843EBB497D1}" destId="{CBC083EF-7483-4491-B866-102757952D7E}" srcOrd="0" destOrd="0" presId="urn:microsoft.com/office/officeart/2009/3/layout/StepUpProcess"/>
    <dgm:cxn modelId="{305925BA-285D-4C33-B9ED-EF870FD2FC25}" type="presParOf" srcId="{D6CA4BA2-BF15-40E8-9249-5843EBB497D1}" destId="{BA5205AD-2859-4E4B-A82B-B19E1DF75AB0}"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EF2889-F332-4D0A-BAA5-77910D3D095E}" type="doc">
      <dgm:prSet loTypeId="urn:microsoft.com/office/officeart/2005/8/layout/lProcess1" loCatId="process" qsTypeId="urn:microsoft.com/office/officeart/2005/8/quickstyle/simple1" qsCatId="simple" csTypeId="urn:microsoft.com/office/officeart/2005/8/colors/colorful5" csCatId="colorful" phldr="1"/>
      <dgm:spPr/>
      <dgm:t>
        <a:bodyPr/>
        <a:lstStyle/>
        <a:p>
          <a:endParaRPr lang="es-VE"/>
        </a:p>
      </dgm:t>
    </dgm:pt>
    <dgm:pt modelId="{7A2F52E6-8C37-4639-939F-EDAB260BBC97}">
      <dgm:prSet phldrT="[Text]"/>
      <dgm:spPr/>
      <dgm:t>
        <a:bodyPr/>
        <a:lstStyle/>
        <a:p>
          <a:r>
            <a:rPr lang="es-VE" dirty="0"/>
            <a:t>BASE DE DATOS DE ALTA ADMINISTRATIVA (DAD)</a:t>
          </a:r>
        </a:p>
      </dgm:t>
    </dgm:pt>
    <dgm:pt modelId="{6D7FCF5F-3E31-4EF3-9186-02B2D5609E28}" type="parTrans" cxnId="{DCFEC45D-F013-4F90-97BE-90D346E0852C}">
      <dgm:prSet/>
      <dgm:spPr/>
      <dgm:t>
        <a:bodyPr/>
        <a:lstStyle/>
        <a:p>
          <a:endParaRPr lang="es-VE"/>
        </a:p>
      </dgm:t>
    </dgm:pt>
    <dgm:pt modelId="{3FB081A2-D499-4339-8DE1-EB76E678EC73}" type="sibTrans" cxnId="{DCFEC45D-F013-4F90-97BE-90D346E0852C}">
      <dgm:prSet/>
      <dgm:spPr/>
      <dgm:t>
        <a:bodyPr/>
        <a:lstStyle/>
        <a:p>
          <a:endParaRPr lang="es-VE"/>
        </a:p>
      </dgm:t>
    </dgm:pt>
    <dgm:pt modelId="{E4C0DF25-C266-4B60-B758-020774A9C1A5}">
      <dgm:prSet phldrT="[Text]"/>
      <dgm:spPr/>
      <dgm:t>
        <a:bodyPr/>
        <a:lstStyle/>
        <a:p>
          <a:r>
            <a:rPr lang="es-VE" dirty="0"/>
            <a:t>SISTEMA NACIONAL DE INFORMACION DE ATENCIÓN AMBULATORIA ( NACRS) </a:t>
          </a:r>
        </a:p>
      </dgm:t>
    </dgm:pt>
    <dgm:pt modelId="{4393D6B2-95B9-4996-9CA9-245748769A56}" type="parTrans" cxnId="{81EEF400-C65D-4C65-A0D8-95E6B3435DC1}">
      <dgm:prSet/>
      <dgm:spPr/>
      <dgm:t>
        <a:bodyPr/>
        <a:lstStyle/>
        <a:p>
          <a:endParaRPr lang="es-VE"/>
        </a:p>
      </dgm:t>
    </dgm:pt>
    <dgm:pt modelId="{6F548623-5F5F-4DBA-BEE0-D224997CF9BA}" type="sibTrans" cxnId="{81EEF400-C65D-4C65-A0D8-95E6B3435DC1}">
      <dgm:prSet/>
      <dgm:spPr/>
      <dgm:t>
        <a:bodyPr/>
        <a:lstStyle/>
        <a:p>
          <a:endParaRPr lang="es-VE"/>
        </a:p>
      </dgm:t>
    </dgm:pt>
    <dgm:pt modelId="{DD447697-BAD0-4734-9401-67A06AC733A0}">
      <dgm:prSet phldrT="[Text]"/>
      <dgm:spPr/>
      <dgm:t>
        <a:bodyPr/>
        <a:lstStyle/>
        <a:p>
          <a:r>
            <a:rPr lang="es-VE" dirty="0"/>
            <a:t>Hospitalizaciones de cuidados agudos</a:t>
          </a:r>
        </a:p>
      </dgm:t>
    </dgm:pt>
    <dgm:pt modelId="{CF3B6FDE-F497-4DD5-B7EC-F557003A9C29}" type="parTrans" cxnId="{C535919A-6F29-404E-9F72-9FB7E20C96B1}">
      <dgm:prSet/>
      <dgm:spPr/>
      <dgm:t>
        <a:bodyPr/>
        <a:lstStyle/>
        <a:p>
          <a:endParaRPr lang="es-VE"/>
        </a:p>
      </dgm:t>
    </dgm:pt>
    <dgm:pt modelId="{2DBBFDBA-9CD6-4807-AEE5-DEC4A8A7D5ED}" type="sibTrans" cxnId="{C535919A-6F29-404E-9F72-9FB7E20C96B1}">
      <dgm:prSet/>
      <dgm:spPr/>
      <dgm:t>
        <a:bodyPr/>
        <a:lstStyle/>
        <a:p>
          <a:endParaRPr lang="es-VE"/>
        </a:p>
      </dgm:t>
    </dgm:pt>
    <dgm:pt modelId="{E7E5B315-0724-40EA-8901-230EFF844EC1}">
      <dgm:prSet phldrT="[Text]"/>
      <dgm:spPr/>
      <dgm:t>
        <a:bodyPr/>
        <a:lstStyle/>
        <a:p>
          <a:r>
            <a:rPr lang="es-VE" dirty="0"/>
            <a:t>Datos de admisión , egreso, condiciones al egreso , diagnóstico principal y 24 campos posibles dx</a:t>
          </a:r>
        </a:p>
      </dgm:t>
    </dgm:pt>
    <dgm:pt modelId="{799128E4-288D-42E7-8EE3-890167394E77}" type="parTrans" cxnId="{464E33F3-5433-495D-B99B-B5D551BC9D30}">
      <dgm:prSet/>
      <dgm:spPr/>
      <dgm:t>
        <a:bodyPr/>
        <a:lstStyle/>
        <a:p>
          <a:endParaRPr lang="es-VE"/>
        </a:p>
      </dgm:t>
    </dgm:pt>
    <dgm:pt modelId="{557472F1-2E0B-4DF9-ACBB-6D3B0569F3B6}" type="sibTrans" cxnId="{464E33F3-5433-495D-B99B-B5D551BC9D30}">
      <dgm:prSet/>
      <dgm:spPr/>
      <dgm:t>
        <a:bodyPr/>
        <a:lstStyle/>
        <a:p>
          <a:endParaRPr lang="es-VE"/>
        </a:p>
      </dgm:t>
    </dgm:pt>
    <dgm:pt modelId="{CD4A7078-4D56-40E6-B808-6508A804EA76}">
      <dgm:prSet phldrT="[Text]"/>
      <dgm:spPr/>
      <dgm:t>
        <a:bodyPr/>
        <a:lstStyle/>
        <a:p>
          <a:r>
            <a:rPr lang="es-VE" dirty="0"/>
            <a:t>Visitas clínicas y emergencias intrahospitalarias</a:t>
          </a:r>
        </a:p>
      </dgm:t>
    </dgm:pt>
    <dgm:pt modelId="{590AC522-63E2-43FA-995D-E95B2F1F362F}" type="parTrans" cxnId="{231FB886-B368-4DAB-879B-BC3D705B08ED}">
      <dgm:prSet/>
      <dgm:spPr/>
      <dgm:t>
        <a:bodyPr/>
        <a:lstStyle/>
        <a:p>
          <a:endParaRPr lang="es-VE"/>
        </a:p>
      </dgm:t>
    </dgm:pt>
    <dgm:pt modelId="{EE0EE383-7851-4FBC-AFCD-F7EF320BE275}" type="sibTrans" cxnId="{231FB886-B368-4DAB-879B-BC3D705B08ED}">
      <dgm:prSet/>
      <dgm:spPr/>
      <dgm:t>
        <a:bodyPr/>
        <a:lstStyle/>
        <a:p>
          <a:endParaRPr lang="es-VE"/>
        </a:p>
      </dgm:t>
    </dgm:pt>
    <dgm:pt modelId="{ED9AD76C-4C20-4BD3-8AD6-479A3341D3A0}">
      <dgm:prSet phldrT="[Text]"/>
      <dgm:spPr/>
      <dgm:t>
        <a:bodyPr/>
        <a:lstStyle/>
        <a:p>
          <a:r>
            <a:rPr lang="es-VE" dirty="0"/>
            <a:t>Datos de admisión, egreso, condiciones al egreso , diagnóstico principal y 9 campos posibles dx</a:t>
          </a:r>
        </a:p>
      </dgm:t>
    </dgm:pt>
    <dgm:pt modelId="{B61E79C6-E534-4A28-9F1F-D8781616CF0D}" type="parTrans" cxnId="{3043A089-0314-482F-981E-973282A0BD4F}">
      <dgm:prSet/>
      <dgm:spPr/>
      <dgm:t>
        <a:bodyPr/>
        <a:lstStyle/>
        <a:p>
          <a:endParaRPr lang="es-VE"/>
        </a:p>
      </dgm:t>
    </dgm:pt>
    <dgm:pt modelId="{CAE72B8E-5D30-4B84-8254-178E34CE34FB}" type="sibTrans" cxnId="{3043A089-0314-482F-981E-973282A0BD4F}">
      <dgm:prSet/>
      <dgm:spPr/>
      <dgm:t>
        <a:bodyPr/>
        <a:lstStyle/>
        <a:p>
          <a:endParaRPr lang="es-VE"/>
        </a:p>
      </dgm:t>
    </dgm:pt>
    <dgm:pt modelId="{74EC23D2-1437-4C8A-A355-DC607031016D}" type="pres">
      <dgm:prSet presAssocID="{FCEF2889-F332-4D0A-BAA5-77910D3D095E}" presName="Name0" presStyleCnt="0">
        <dgm:presLayoutVars>
          <dgm:dir/>
          <dgm:animLvl val="lvl"/>
          <dgm:resizeHandles val="exact"/>
        </dgm:presLayoutVars>
      </dgm:prSet>
      <dgm:spPr/>
      <dgm:t>
        <a:bodyPr/>
        <a:lstStyle/>
        <a:p>
          <a:endParaRPr lang="es-VE"/>
        </a:p>
      </dgm:t>
    </dgm:pt>
    <dgm:pt modelId="{3335EC02-86E6-4FBA-B839-F98ED1F63F8E}" type="pres">
      <dgm:prSet presAssocID="{7A2F52E6-8C37-4639-939F-EDAB260BBC97}" presName="vertFlow" presStyleCnt="0"/>
      <dgm:spPr/>
    </dgm:pt>
    <dgm:pt modelId="{4B2AE73E-E164-4254-BEC6-D8F555513321}" type="pres">
      <dgm:prSet presAssocID="{7A2F52E6-8C37-4639-939F-EDAB260BBC97}" presName="header" presStyleLbl="node1" presStyleIdx="0" presStyleCnt="2"/>
      <dgm:spPr/>
      <dgm:t>
        <a:bodyPr/>
        <a:lstStyle/>
        <a:p>
          <a:endParaRPr lang="es-VE"/>
        </a:p>
      </dgm:t>
    </dgm:pt>
    <dgm:pt modelId="{44894FBD-3CBF-4D46-B275-F0F3A4A3D9E3}" type="pres">
      <dgm:prSet presAssocID="{CF3B6FDE-F497-4DD5-B7EC-F557003A9C29}" presName="parTrans" presStyleLbl="sibTrans2D1" presStyleIdx="0" presStyleCnt="4"/>
      <dgm:spPr/>
      <dgm:t>
        <a:bodyPr/>
        <a:lstStyle/>
        <a:p>
          <a:endParaRPr lang="es-VE"/>
        </a:p>
      </dgm:t>
    </dgm:pt>
    <dgm:pt modelId="{7E3CF62B-C2CD-4038-AE27-766989982F63}" type="pres">
      <dgm:prSet presAssocID="{DD447697-BAD0-4734-9401-67A06AC733A0}" presName="child" presStyleLbl="alignAccFollowNode1" presStyleIdx="0" presStyleCnt="4">
        <dgm:presLayoutVars>
          <dgm:chMax val="0"/>
          <dgm:bulletEnabled val="1"/>
        </dgm:presLayoutVars>
      </dgm:prSet>
      <dgm:spPr/>
      <dgm:t>
        <a:bodyPr/>
        <a:lstStyle/>
        <a:p>
          <a:endParaRPr lang="es-VE"/>
        </a:p>
      </dgm:t>
    </dgm:pt>
    <dgm:pt modelId="{B7271B94-05DB-4013-83A1-7A81EEA09888}" type="pres">
      <dgm:prSet presAssocID="{2DBBFDBA-9CD6-4807-AEE5-DEC4A8A7D5ED}" presName="sibTrans" presStyleLbl="sibTrans2D1" presStyleIdx="1" presStyleCnt="4"/>
      <dgm:spPr/>
      <dgm:t>
        <a:bodyPr/>
        <a:lstStyle/>
        <a:p>
          <a:endParaRPr lang="es-VE"/>
        </a:p>
      </dgm:t>
    </dgm:pt>
    <dgm:pt modelId="{9D3813DC-59BC-48C8-90F0-41C906996AC4}" type="pres">
      <dgm:prSet presAssocID="{E7E5B315-0724-40EA-8901-230EFF844EC1}" presName="child" presStyleLbl="alignAccFollowNode1" presStyleIdx="1" presStyleCnt="4">
        <dgm:presLayoutVars>
          <dgm:chMax val="0"/>
          <dgm:bulletEnabled val="1"/>
        </dgm:presLayoutVars>
      </dgm:prSet>
      <dgm:spPr/>
      <dgm:t>
        <a:bodyPr/>
        <a:lstStyle/>
        <a:p>
          <a:endParaRPr lang="es-VE"/>
        </a:p>
      </dgm:t>
    </dgm:pt>
    <dgm:pt modelId="{65E88018-660E-40D3-8130-20C4078C86A2}" type="pres">
      <dgm:prSet presAssocID="{7A2F52E6-8C37-4639-939F-EDAB260BBC97}" presName="hSp" presStyleCnt="0"/>
      <dgm:spPr/>
    </dgm:pt>
    <dgm:pt modelId="{3590F418-50E7-4A06-A310-54DAB14C802C}" type="pres">
      <dgm:prSet presAssocID="{E4C0DF25-C266-4B60-B758-020774A9C1A5}" presName="vertFlow" presStyleCnt="0"/>
      <dgm:spPr/>
    </dgm:pt>
    <dgm:pt modelId="{36FEF4E1-EC67-47B0-A515-326079686924}" type="pres">
      <dgm:prSet presAssocID="{E4C0DF25-C266-4B60-B758-020774A9C1A5}" presName="header" presStyleLbl="node1" presStyleIdx="1" presStyleCnt="2"/>
      <dgm:spPr/>
      <dgm:t>
        <a:bodyPr/>
        <a:lstStyle/>
        <a:p>
          <a:endParaRPr lang="es-VE"/>
        </a:p>
      </dgm:t>
    </dgm:pt>
    <dgm:pt modelId="{C6B75BB3-ADD2-4D68-8A88-ACF6D3CC9EA3}" type="pres">
      <dgm:prSet presAssocID="{590AC522-63E2-43FA-995D-E95B2F1F362F}" presName="parTrans" presStyleLbl="sibTrans2D1" presStyleIdx="2" presStyleCnt="4"/>
      <dgm:spPr/>
      <dgm:t>
        <a:bodyPr/>
        <a:lstStyle/>
        <a:p>
          <a:endParaRPr lang="es-VE"/>
        </a:p>
      </dgm:t>
    </dgm:pt>
    <dgm:pt modelId="{FCB5E52A-D217-42AC-BB5D-AE23577D8283}" type="pres">
      <dgm:prSet presAssocID="{CD4A7078-4D56-40E6-B808-6508A804EA76}" presName="child" presStyleLbl="alignAccFollowNode1" presStyleIdx="2" presStyleCnt="4">
        <dgm:presLayoutVars>
          <dgm:chMax val="0"/>
          <dgm:bulletEnabled val="1"/>
        </dgm:presLayoutVars>
      </dgm:prSet>
      <dgm:spPr/>
      <dgm:t>
        <a:bodyPr/>
        <a:lstStyle/>
        <a:p>
          <a:endParaRPr lang="es-VE"/>
        </a:p>
      </dgm:t>
    </dgm:pt>
    <dgm:pt modelId="{D2CF095E-EBA5-4773-A04B-3A3FDB56CCA6}" type="pres">
      <dgm:prSet presAssocID="{EE0EE383-7851-4FBC-AFCD-F7EF320BE275}" presName="sibTrans" presStyleLbl="sibTrans2D1" presStyleIdx="3" presStyleCnt="4"/>
      <dgm:spPr/>
      <dgm:t>
        <a:bodyPr/>
        <a:lstStyle/>
        <a:p>
          <a:endParaRPr lang="es-VE"/>
        </a:p>
      </dgm:t>
    </dgm:pt>
    <dgm:pt modelId="{E18CB388-55C5-4800-903D-3F9D0FDA556B}" type="pres">
      <dgm:prSet presAssocID="{ED9AD76C-4C20-4BD3-8AD6-479A3341D3A0}" presName="child" presStyleLbl="alignAccFollowNode1" presStyleIdx="3" presStyleCnt="4">
        <dgm:presLayoutVars>
          <dgm:chMax val="0"/>
          <dgm:bulletEnabled val="1"/>
        </dgm:presLayoutVars>
      </dgm:prSet>
      <dgm:spPr/>
      <dgm:t>
        <a:bodyPr/>
        <a:lstStyle/>
        <a:p>
          <a:endParaRPr lang="es-VE"/>
        </a:p>
      </dgm:t>
    </dgm:pt>
  </dgm:ptLst>
  <dgm:cxnLst>
    <dgm:cxn modelId="{3043A089-0314-482F-981E-973282A0BD4F}" srcId="{E4C0DF25-C266-4B60-B758-020774A9C1A5}" destId="{ED9AD76C-4C20-4BD3-8AD6-479A3341D3A0}" srcOrd="1" destOrd="0" parTransId="{B61E79C6-E534-4A28-9F1F-D8781616CF0D}" sibTransId="{CAE72B8E-5D30-4B84-8254-178E34CE34FB}"/>
    <dgm:cxn modelId="{4D24F0B6-D48E-4BE1-9750-27ADD5140035}" type="presOf" srcId="{ED9AD76C-4C20-4BD3-8AD6-479A3341D3A0}" destId="{E18CB388-55C5-4800-903D-3F9D0FDA556B}" srcOrd="0" destOrd="0" presId="urn:microsoft.com/office/officeart/2005/8/layout/lProcess1"/>
    <dgm:cxn modelId="{C535919A-6F29-404E-9F72-9FB7E20C96B1}" srcId="{7A2F52E6-8C37-4639-939F-EDAB260BBC97}" destId="{DD447697-BAD0-4734-9401-67A06AC733A0}" srcOrd="0" destOrd="0" parTransId="{CF3B6FDE-F497-4DD5-B7EC-F557003A9C29}" sibTransId="{2DBBFDBA-9CD6-4807-AEE5-DEC4A8A7D5ED}"/>
    <dgm:cxn modelId="{CD82D2AE-B353-4D54-BE6F-A0FFC78CF08B}" type="presOf" srcId="{EE0EE383-7851-4FBC-AFCD-F7EF320BE275}" destId="{D2CF095E-EBA5-4773-A04B-3A3FDB56CCA6}" srcOrd="0" destOrd="0" presId="urn:microsoft.com/office/officeart/2005/8/layout/lProcess1"/>
    <dgm:cxn modelId="{15DB8C8E-2278-468E-BA05-3087CF750A43}" type="presOf" srcId="{E7E5B315-0724-40EA-8901-230EFF844EC1}" destId="{9D3813DC-59BC-48C8-90F0-41C906996AC4}" srcOrd="0" destOrd="0" presId="urn:microsoft.com/office/officeart/2005/8/layout/lProcess1"/>
    <dgm:cxn modelId="{6FA1BF4F-E1C2-46BB-94CC-7AA3141F1602}" type="presOf" srcId="{E4C0DF25-C266-4B60-B758-020774A9C1A5}" destId="{36FEF4E1-EC67-47B0-A515-326079686924}" srcOrd="0" destOrd="0" presId="urn:microsoft.com/office/officeart/2005/8/layout/lProcess1"/>
    <dgm:cxn modelId="{276C9492-8FB3-400D-947F-64E465F2A4A9}" type="presOf" srcId="{7A2F52E6-8C37-4639-939F-EDAB260BBC97}" destId="{4B2AE73E-E164-4254-BEC6-D8F555513321}" srcOrd="0" destOrd="0" presId="urn:microsoft.com/office/officeart/2005/8/layout/lProcess1"/>
    <dgm:cxn modelId="{CDB46239-0562-4B1C-93CC-01F9C3BD92A9}" type="presOf" srcId="{CF3B6FDE-F497-4DD5-B7EC-F557003A9C29}" destId="{44894FBD-3CBF-4D46-B275-F0F3A4A3D9E3}" srcOrd="0" destOrd="0" presId="urn:microsoft.com/office/officeart/2005/8/layout/lProcess1"/>
    <dgm:cxn modelId="{FF0411E1-E7A2-4389-AD07-D628F2E4F4AA}" type="presOf" srcId="{2DBBFDBA-9CD6-4807-AEE5-DEC4A8A7D5ED}" destId="{B7271B94-05DB-4013-83A1-7A81EEA09888}" srcOrd="0" destOrd="0" presId="urn:microsoft.com/office/officeart/2005/8/layout/lProcess1"/>
    <dgm:cxn modelId="{25473E6D-D337-4F1B-88DA-65893B893E7F}" type="presOf" srcId="{FCEF2889-F332-4D0A-BAA5-77910D3D095E}" destId="{74EC23D2-1437-4C8A-A355-DC607031016D}" srcOrd="0" destOrd="0" presId="urn:microsoft.com/office/officeart/2005/8/layout/lProcess1"/>
    <dgm:cxn modelId="{BEC66023-B547-4929-9F21-63DEE133ED85}" type="presOf" srcId="{DD447697-BAD0-4734-9401-67A06AC733A0}" destId="{7E3CF62B-C2CD-4038-AE27-766989982F63}" srcOrd="0" destOrd="0" presId="urn:microsoft.com/office/officeart/2005/8/layout/lProcess1"/>
    <dgm:cxn modelId="{464E33F3-5433-495D-B99B-B5D551BC9D30}" srcId="{7A2F52E6-8C37-4639-939F-EDAB260BBC97}" destId="{E7E5B315-0724-40EA-8901-230EFF844EC1}" srcOrd="1" destOrd="0" parTransId="{799128E4-288D-42E7-8EE3-890167394E77}" sibTransId="{557472F1-2E0B-4DF9-ACBB-6D3B0569F3B6}"/>
    <dgm:cxn modelId="{DCFEC45D-F013-4F90-97BE-90D346E0852C}" srcId="{FCEF2889-F332-4D0A-BAA5-77910D3D095E}" destId="{7A2F52E6-8C37-4639-939F-EDAB260BBC97}" srcOrd="0" destOrd="0" parTransId="{6D7FCF5F-3E31-4EF3-9186-02B2D5609E28}" sibTransId="{3FB081A2-D499-4339-8DE1-EB76E678EC73}"/>
    <dgm:cxn modelId="{81EEF400-C65D-4C65-A0D8-95E6B3435DC1}" srcId="{FCEF2889-F332-4D0A-BAA5-77910D3D095E}" destId="{E4C0DF25-C266-4B60-B758-020774A9C1A5}" srcOrd="1" destOrd="0" parTransId="{4393D6B2-95B9-4996-9CA9-245748769A56}" sibTransId="{6F548623-5F5F-4DBA-BEE0-D224997CF9BA}"/>
    <dgm:cxn modelId="{2D6C9E96-F7F8-4DE7-B86E-32BC0143F64F}" type="presOf" srcId="{590AC522-63E2-43FA-995D-E95B2F1F362F}" destId="{C6B75BB3-ADD2-4D68-8A88-ACF6D3CC9EA3}" srcOrd="0" destOrd="0" presId="urn:microsoft.com/office/officeart/2005/8/layout/lProcess1"/>
    <dgm:cxn modelId="{492C2DBF-670F-443B-988F-1CCC9E5F8B1E}" type="presOf" srcId="{CD4A7078-4D56-40E6-B808-6508A804EA76}" destId="{FCB5E52A-D217-42AC-BB5D-AE23577D8283}" srcOrd="0" destOrd="0" presId="urn:microsoft.com/office/officeart/2005/8/layout/lProcess1"/>
    <dgm:cxn modelId="{231FB886-B368-4DAB-879B-BC3D705B08ED}" srcId="{E4C0DF25-C266-4B60-B758-020774A9C1A5}" destId="{CD4A7078-4D56-40E6-B808-6508A804EA76}" srcOrd="0" destOrd="0" parTransId="{590AC522-63E2-43FA-995D-E95B2F1F362F}" sibTransId="{EE0EE383-7851-4FBC-AFCD-F7EF320BE275}"/>
    <dgm:cxn modelId="{8270C97B-D4C9-4AF8-AACC-71C11670D7E1}" type="presParOf" srcId="{74EC23D2-1437-4C8A-A355-DC607031016D}" destId="{3335EC02-86E6-4FBA-B839-F98ED1F63F8E}" srcOrd="0" destOrd="0" presId="urn:microsoft.com/office/officeart/2005/8/layout/lProcess1"/>
    <dgm:cxn modelId="{449B9212-354B-4027-8701-7D94F7069D49}" type="presParOf" srcId="{3335EC02-86E6-4FBA-B839-F98ED1F63F8E}" destId="{4B2AE73E-E164-4254-BEC6-D8F555513321}" srcOrd="0" destOrd="0" presId="urn:microsoft.com/office/officeart/2005/8/layout/lProcess1"/>
    <dgm:cxn modelId="{2EA175BC-D827-4F6E-9521-5A11AFC3A0E6}" type="presParOf" srcId="{3335EC02-86E6-4FBA-B839-F98ED1F63F8E}" destId="{44894FBD-3CBF-4D46-B275-F0F3A4A3D9E3}" srcOrd="1" destOrd="0" presId="urn:microsoft.com/office/officeart/2005/8/layout/lProcess1"/>
    <dgm:cxn modelId="{30261089-FD7C-456D-A58B-F0E7A3737D67}" type="presParOf" srcId="{3335EC02-86E6-4FBA-B839-F98ED1F63F8E}" destId="{7E3CF62B-C2CD-4038-AE27-766989982F63}" srcOrd="2" destOrd="0" presId="urn:microsoft.com/office/officeart/2005/8/layout/lProcess1"/>
    <dgm:cxn modelId="{894D5AB0-2971-469E-9356-C6A9EB38B0F2}" type="presParOf" srcId="{3335EC02-86E6-4FBA-B839-F98ED1F63F8E}" destId="{B7271B94-05DB-4013-83A1-7A81EEA09888}" srcOrd="3" destOrd="0" presId="urn:microsoft.com/office/officeart/2005/8/layout/lProcess1"/>
    <dgm:cxn modelId="{27B40D15-A1E2-47B8-8557-C6BC466F8CA5}" type="presParOf" srcId="{3335EC02-86E6-4FBA-B839-F98ED1F63F8E}" destId="{9D3813DC-59BC-48C8-90F0-41C906996AC4}" srcOrd="4" destOrd="0" presId="urn:microsoft.com/office/officeart/2005/8/layout/lProcess1"/>
    <dgm:cxn modelId="{A2AE0974-5FC7-481E-8B2E-5A1B70301642}" type="presParOf" srcId="{74EC23D2-1437-4C8A-A355-DC607031016D}" destId="{65E88018-660E-40D3-8130-20C4078C86A2}" srcOrd="1" destOrd="0" presId="urn:microsoft.com/office/officeart/2005/8/layout/lProcess1"/>
    <dgm:cxn modelId="{5A2B602C-A434-4A0E-8284-32612AA21F0C}" type="presParOf" srcId="{74EC23D2-1437-4C8A-A355-DC607031016D}" destId="{3590F418-50E7-4A06-A310-54DAB14C802C}" srcOrd="2" destOrd="0" presId="urn:microsoft.com/office/officeart/2005/8/layout/lProcess1"/>
    <dgm:cxn modelId="{E94C4620-6A90-4881-A4A5-E4FC78818F9A}" type="presParOf" srcId="{3590F418-50E7-4A06-A310-54DAB14C802C}" destId="{36FEF4E1-EC67-47B0-A515-326079686924}" srcOrd="0" destOrd="0" presId="urn:microsoft.com/office/officeart/2005/8/layout/lProcess1"/>
    <dgm:cxn modelId="{859AFE12-DBB8-456A-9AEE-772F61848EBD}" type="presParOf" srcId="{3590F418-50E7-4A06-A310-54DAB14C802C}" destId="{C6B75BB3-ADD2-4D68-8A88-ACF6D3CC9EA3}" srcOrd="1" destOrd="0" presId="urn:microsoft.com/office/officeart/2005/8/layout/lProcess1"/>
    <dgm:cxn modelId="{08B1DF4C-AEEF-407B-A962-E3D60EFBCD8C}" type="presParOf" srcId="{3590F418-50E7-4A06-A310-54DAB14C802C}" destId="{FCB5E52A-D217-42AC-BB5D-AE23577D8283}" srcOrd="2" destOrd="0" presId="urn:microsoft.com/office/officeart/2005/8/layout/lProcess1"/>
    <dgm:cxn modelId="{22BFFAF8-0C0D-4C26-931B-ADBC499DBFAB}" type="presParOf" srcId="{3590F418-50E7-4A06-A310-54DAB14C802C}" destId="{D2CF095E-EBA5-4773-A04B-3A3FDB56CCA6}" srcOrd="3" destOrd="0" presId="urn:microsoft.com/office/officeart/2005/8/layout/lProcess1"/>
    <dgm:cxn modelId="{41B4D54B-A248-44CE-BAC7-AD7AF932165E}" type="presParOf" srcId="{3590F418-50E7-4A06-A310-54DAB14C802C}" destId="{E18CB388-55C5-4800-903D-3F9D0FDA556B}" srcOrd="4"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008A91-21EE-4627-AFB6-72DF4244C92C}" type="doc">
      <dgm:prSet loTypeId="urn:microsoft.com/office/officeart/2009/3/layout/PlusandMinus" loCatId="relationship" qsTypeId="urn:microsoft.com/office/officeart/2005/8/quickstyle/simple1" qsCatId="simple" csTypeId="urn:microsoft.com/office/officeart/2005/8/colors/colorful2" csCatId="colorful" phldr="1"/>
      <dgm:spPr/>
      <dgm:t>
        <a:bodyPr/>
        <a:lstStyle/>
        <a:p>
          <a:endParaRPr lang="es-VE"/>
        </a:p>
      </dgm:t>
    </dgm:pt>
    <dgm:pt modelId="{1F34A734-F42C-41C1-B72F-5CEA259D8E39}">
      <dgm:prSet phldrT="[Text]"/>
      <dgm:spPr/>
      <dgm:t>
        <a:bodyPr/>
        <a:lstStyle/>
        <a:p>
          <a:pPr algn="ctr"/>
          <a:r>
            <a:rPr lang="es-VE" dirty="0"/>
            <a:t>Alto Riesgo:</a:t>
          </a:r>
        </a:p>
      </dgm:t>
    </dgm:pt>
    <dgm:pt modelId="{BB38B014-E59B-4955-A721-4972969BE21E}" type="parTrans" cxnId="{9B44ED69-10AA-4058-B306-48127D93C5FF}">
      <dgm:prSet/>
      <dgm:spPr/>
      <dgm:t>
        <a:bodyPr/>
        <a:lstStyle/>
        <a:p>
          <a:endParaRPr lang="es-VE"/>
        </a:p>
      </dgm:t>
    </dgm:pt>
    <dgm:pt modelId="{E1F57A18-20D8-4F0B-8950-2D23DF4C1383}" type="sibTrans" cxnId="{9B44ED69-10AA-4058-B306-48127D93C5FF}">
      <dgm:prSet/>
      <dgm:spPr/>
      <dgm:t>
        <a:bodyPr/>
        <a:lstStyle/>
        <a:p>
          <a:endParaRPr lang="es-VE"/>
        </a:p>
      </dgm:t>
    </dgm:pt>
    <dgm:pt modelId="{699DF8C3-CC63-4BBC-B761-BE251C52CB88}">
      <dgm:prSet phldrT="[Text]"/>
      <dgm:spPr/>
      <dgm:t>
        <a:bodyPr/>
        <a:lstStyle/>
        <a:p>
          <a:pPr algn="ctr"/>
          <a:r>
            <a:rPr lang="es-VE" dirty="0"/>
            <a:t>Bajo Riesgo:</a:t>
          </a:r>
        </a:p>
      </dgm:t>
    </dgm:pt>
    <dgm:pt modelId="{DB1F0AAC-9620-43D8-8A11-C998A4FBEE3B}" type="parTrans" cxnId="{1AAA6E25-C7F2-4DF7-8B9E-FD4273C99261}">
      <dgm:prSet/>
      <dgm:spPr/>
      <dgm:t>
        <a:bodyPr/>
        <a:lstStyle/>
        <a:p>
          <a:endParaRPr lang="es-VE"/>
        </a:p>
      </dgm:t>
    </dgm:pt>
    <dgm:pt modelId="{653A85A8-950C-46E7-81BA-676952CAD1FD}" type="sibTrans" cxnId="{1AAA6E25-C7F2-4DF7-8B9E-FD4273C99261}">
      <dgm:prSet/>
      <dgm:spPr/>
      <dgm:t>
        <a:bodyPr/>
        <a:lstStyle/>
        <a:p>
          <a:endParaRPr lang="es-VE"/>
        </a:p>
      </dgm:t>
    </dgm:pt>
    <dgm:pt modelId="{3152218C-A586-4D0B-B562-AE52405197B9}">
      <dgm:prSet phldrT="[Text]"/>
      <dgm:spPr/>
      <dgm:t>
        <a:bodyPr/>
        <a:lstStyle/>
        <a:p>
          <a:pPr algn="l"/>
          <a:r>
            <a:rPr lang="es-VE" dirty="0"/>
            <a:t>2- IMCST anterior/BRIHH en el primer ECG diagnóstico</a:t>
          </a:r>
        </a:p>
      </dgm:t>
    </dgm:pt>
    <dgm:pt modelId="{5D50E4F0-DE70-4B2A-A1C9-0D6A65A35935}" type="parTrans" cxnId="{A28558AB-E57B-4677-893B-D6148AEF2A59}">
      <dgm:prSet/>
      <dgm:spPr/>
      <dgm:t>
        <a:bodyPr/>
        <a:lstStyle/>
        <a:p>
          <a:endParaRPr lang="es-VE"/>
        </a:p>
      </dgm:t>
    </dgm:pt>
    <dgm:pt modelId="{1C8F6787-207B-4D57-8E0A-EE92763065B2}" type="sibTrans" cxnId="{A28558AB-E57B-4677-893B-D6148AEF2A59}">
      <dgm:prSet/>
      <dgm:spPr/>
      <dgm:t>
        <a:bodyPr/>
        <a:lstStyle/>
        <a:p>
          <a:endParaRPr lang="es-VE"/>
        </a:p>
      </dgm:t>
    </dgm:pt>
    <dgm:pt modelId="{B9C0CFD7-82DD-4392-9846-F265628E4CD9}">
      <dgm:prSet phldrT="[Text]"/>
      <dgm:spPr/>
      <dgm:t>
        <a:bodyPr/>
        <a:lstStyle/>
        <a:p>
          <a:pPr algn="l"/>
          <a:r>
            <a:rPr lang="es-VE" dirty="0"/>
            <a:t>1- FEVI ≤ 40%</a:t>
          </a:r>
        </a:p>
      </dgm:t>
    </dgm:pt>
    <dgm:pt modelId="{B113FDF4-AB6F-4E0A-97AC-669EA1B73DA7}" type="parTrans" cxnId="{E83C8F8C-2065-4BD2-94A3-054306233A7F}">
      <dgm:prSet/>
      <dgm:spPr/>
      <dgm:t>
        <a:bodyPr/>
        <a:lstStyle/>
        <a:p>
          <a:endParaRPr lang="es-VE"/>
        </a:p>
      </dgm:t>
    </dgm:pt>
    <dgm:pt modelId="{113F97ED-F1BD-4A24-A035-C9ACB9B210F8}" type="sibTrans" cxnId="{E83C8F8C-2065-4BD2-94A3-054306233A7F}">
      <dgm:prSet/>
      <dgm:spPr/>
      <dgm:t>
        <a:bodyPr/>
        <a:lstStyle/>
        <a:p>
          <a:endParaRPr lang="es-VE"/>
        </a:p>
      </dgm:t>
    </dgm:pt>
    <dgm:pt modelId="{D557643A-DC09-4DDB-804A-DB61E6ECC76A}">
      <dgm:prSet phldrT="[Text]"/>
      <dgm:spPr/>
      <dgm:t>
        <a:bodyPr/>
        <a:lstStyle/>
        <a:p>
          <a:pPr algn="l"/>
          <a:r>
            <a:rPr lang="es-VE" dirty="0"/>
            <a:t>Sin criterios de alto riesgo</a:t>
          </a:r>
        </a:p>
      </dgm:t>
    </dgm:pt>
    <dgm:pt modelId="{443B4E13-7685-41E7-A4CC-426BCB6D5712}" type="parTrans" cxnId="{C95F8A88-7AF4-4DD7-B687-98CFD1CA2374}">
      <dgm:prSet/>
      <dgm:spPr/>
      <dgm:t>
        <a:bodyPr/>
        <a:lstStyle/>
        <a:p>
          <a:endParaRPr lang="es-VE"/>
        </a:p>
      </dgm:t>
    </dgm:pt>
    <dgm:pt modelId="{36EF96C7-B8B4-4B6C-BC1E-4AF41B36AE82}" type="sibTrans" cxnId="{C95F8A88-7AF4-4DD7-B687-98CFD1CA2374}">
      <dgm:prSet/>
      <dgm:spPr/>
      <dgm:t>
        <a:bodyPr/>
        <a:lstStyle/>
        <a:p>
          <a:endParaRPr lang="es-VE"/>
        </a:p>
      </dgm:t>
    </dgm:pt>
    <dgm:pt modelId="{D5827108-112B-4736-9A78-50D25B7BF95C}" type="pres">
      <dgm:prSet presAssocID="{CF008A91-21EE-4627-AFB6-72DF4244C92C}" presName="Name0" presStyleCnt="0">
        <dgm:presLayoutVars>
          <dgm:chMax val="2"/>
          <dgm:chPref val="2"/>
          <dgm:dir/>
          <dgm:animOne/>
          <dgm:resizeHandles val="exact"/>
        </dgm:presLayoutVars>
      </dgm:prSet>
      <dgm:spPr/>
      <dgm:t>
        <a:bodyPr/>
        <a:lstStyle/>
        <a:p>
          <a:endParaRPr lang="es-VE"/>
        </a:p>
      </dgm:t>
    </dgm:pt>
    <dgm:pt modelId="{35D77AA1-B910-4195-9460-20247FDAF47D}" type="pres">
      <dgm:prSet presAssocID="{CF008A91-21EE-4627-AFB6-72DF4244C92C}" presName="Background" presStyleLbl="bgImgPlace1" presStyleIdx="0" presStyleCnt="1" custLinFactNeighborX="-785" custLinFactNeighborY="-5744"/>
      <dgm:spPr/>
    </dgm:pt>
    <dgm:pt modelId="{242F85D8-1E9D-46EC-8D6A-85807DF2FF83}" type="pres">
      <dgm:prSet presAssocID="{CF008A91-21EE-4627-AFB6-72DF4244C92C}" presName="ParentText1" presStyleLbl="revTx" presStyleIdx="0" presStyleCnt="2" custLinFactNeighborX="-452" custLinFactNeighborY="-7331">
        <dgm:presLayoutVars>
          <dgm:chMax val="0"/>
          <dgm:chPref val="0"/>
          <dgm:bulletEnabled val="1"/>
        </dgm:presLayoutVars>
      </dgm:prSet>
      <dgm:spPr/>
      <dgm:t>
        <a:bodyPr/>
        <a:lstStyle/>
        <a:p>
          <a:endParaRPr lang="es-VE"/>
        </a:p>
      </dgm:t>
    </dgm:pt>
    <dgm:pt modelId="{78A945BE-A839-415D-A914-6514094CE652}" type="pres">
      <dgm:prSet presAssocID="{CF008A91-21EE-4627-AFB6-72DF4244C92C}" presName="ParentText2" presStyleLbl="revTx" presStyleIdx="1" presStyleCnt="2" custLinFactNeighborX="-2680" custLinFactNeighborY="-7331">
        <dgm:presLayoutVars>
          <dgm:chMax val="0"/>
          <dgm:chPref val="0"/>
          <dgm:bulletEnabled val="1"/>
        </dgm:presLayoutVars>
      </dgm:prSet>
      <dgm:spPr/>
      <dgm:t>
        <a:bodyPr/>
        <a:lstStyle/>
        <a:p>
          <a:endParaRPr lang="es-VE"/>
        </a:p>
      </dgm:t>
    </dgm:pt>
    <dgm:pt modelId="{D6D871AD-CC3A-4DAD-855D-D777CD9E726A}" type="pres">
      <dgm:prSet presAssocID="{CF008A91-21EE-4627-AFB6-72DF4244C92C}" presName="Plus" presStyleLbl="alignNode1" presStyleIdx="0" presStyleCnt="2"/>
      <dgm:spPr/>
    </dgm:pt>
    <dgm:pt modelId="{EE58CCF7-5E0D-4804-8076-00CCF34187E4}" type="pres">
      <dgm:prSet presAssocID="{CF008A91-21EE-4627-AFB6-72DF4244C92C}" presName="Minus" presStyleLbl="alignNode1" presStyleIdx="1" presStyleCnt="2"/>
      <dgm:spPr/>
    </dgm:pt>
    <dgm:pt modelId="{2A2A779A-282E-4064-8E79-A28E0B6EF734}" type="pres">
      <dgm:prSet presAssocID="{CF008A91-21EE-4627-AFB6-72DF4244C92C}" presName="Divider" presStyleLbl="parChTrans1D1" presStyleIdx="0" presStyleCnt="1"/>
      <dgm:spPr/>
    </dgm:pt>
  </dgm:ptLst>
  <dgm:cxnLst>
    <dgm:cxn modelId="{DF080BE2-B4D8-46CE-8138-E48DA600C692}" type="presOf" srcId="{3152218C-A586-4D0B-B562-AE52405197B9}" destId="{242F85D8-1E9D-46EC-8D6A-85807DF2FF83}" srcOrd="0" destOrd="2" presId="urn:microsoft.com/office/officeart/2009/3/layout/PlusandMinus"/>
    <dgm:cxn modelId="{E83C8F8C-2065-4BD2-94A3-054306233A7F}" srcId="{1F34A734-F42C-41C1-B72F-5CEA259D8E39}" destId="{B9C0CFD7-82DD-4392-9846-F265628E4CD9}" srcOrd="0" destOrd="0" parTransId="{B113FDF4-AB6F-4E0A-97AC-669EA1B73DA7}" sibTransId="{113F97ED-F1BD-4A24-A035-C9ACB9B210F8}"/>
    <dgm:cxn modelId="{A28558AB-E57B-4677-893B-D6148AEF2A59}" srcId="{1F34A734-F42C-41C1-B72F-5CEA259D8E39}" destId="{3152218C-A586-4D0B-B562-AE52405197B9}" srcOrd="1" destOrd="0" parTransId="{5D50E4F0-DE70-4B2A-A1C9-0D6A65A35935}" sibTransId="{1C8F6787-207B-4D57-8E0A-EE92763065B2}"/>
    <dgm:cxn modelId="{C95F8A88-7AF4-4DD7-B687-98CFD1CA2374}" srcId="{699DF8C3-CC63-4BBC-B761-BE251C52CB88}" destId="{D557643A-DC09-4DDB-804A-DB61E6ECC76A}" srcOrd="0" destOrd="0" parTransId="{443B4E13-7685-41E7-A4CC-426BCB6D5712}" sibTransId="{36EF96C7-B8B4-4B6C-BC1E-4AF41B36AE82}"/>
    <dgm:cxn modelId="{1AAA6E25-C7F2-4DF7-8B9E-FD4273C99261}" srcId="{CF008A91-21EE-4627-AFB6-72DF4244C92C}" destId="{699DF8C3-CC63-4BBC-B761-BE251C52CB88}" srcOrd="1" destOrd="0" parTransId="{DB1F0AAC-9620-43D8-8A11-C998A4FBEE3B}" sibTransId="{653A85A8-950C-46E7-81BA-676952CAD1FD}"/>
    <dgm:cxn modelId="{657A0AF4-BF94-4EC3-99F4-D64C76CCFA51}" type="presOf" srcId="{CF008A91-21EE-4627-AFB6-72DF4244C92C}" destId="{D5827108-112B-4736-9A78-50D25B7BF95C}" srcOrd="0" destOrd="0" presId="urn:microsoft.com/office/officeart/2009/3/layout/PlusandMinus"/>
    <dgm:cxn modelId="{D1415A79-CDA9-4268-AFE1-E343C84302F1}" type="presOf" srcId="{1F34A734-F42C-41C1-B72F-5CEA259D8E39}" destId="{242F85D8-1E9D-46EC-8D6A-85807DF2FF83}" srcOrd="0" destOrd="0" presId="urn:microsoft.com/office/officeart/2009/3/layout/PlusandMinus"/>
    <dgm:cxn modelId="{9B44ED69-10AA-4058-B306-48127D93C5FF}" srcId="{CF008A91-21EE-4627-AFB6-72DF4244C92C}" destId="{1F34A734-F42C-41C1-B72F-5CEA259D8E39}" srcOrd="0" destOrd="0" parTransId="{BB38B014-E59B-4955-A721-4972969BE21E}" sibTransId="{E1F57A18-20D8-4F0B-8950-2D23DF4C1383}"/>
    <dgm:cxn modelId="{5C69CC20-BD2A-4F97-9D34-923331335C6C}" type="presOf" srcId="{D557643A-DC09-4DDB-804A-DB61E6ECC76A}" destId="{78A945BE-A839-415D-A914-6514094CE652}" srcOrd="0" destOrd="1" presId="urn:microsoft.com/office/officeart/2009/3/layout/PlusandMinus"/>
    <dgm:cxn modelId="{D8B3B9B0-19BC-4556-A0E2-40072F19C3CF}" type="presOf" srcId="{B9C0CFD7-82DD-4392-9846-F265628E4CD9}" destId="{242F85D8-1E9D-46EC-8D6A-85807DF2FF83}" srcOrd="0" destOrd="1" presId="urn:microsoft.com/office/officeart/2009/3/layout/PlusandMinus"/>
    <dgm:cxn modelId="{C14A2F89-C5E1-4F3F-9169-545812AEE01C}" type="presOf" srcId="{699DF8C3-CC63-4BBC-B761-BE251C52CB88}" destId="{78A945BE-A839-415D-A914-6514094CE652}" srcOrd="0" destOrd="0" presId="urn:microsoft.com/office/officeart/2009/3/layout/PlusandMinus"/>
    <dgm:cxn modelId="{A9E0D282-7F4E-481D-8F75-7AD44E7273B1}" type="presParOf" srcId="{D5827108-112B-4736-9A78-50D25B7BF95C}" destId="{35D77AA1-B910-4195-9460-20247FDAF47D}" srcOrd="0" destOrd="0" presId="urn:microsoft.com/office/officeart/2009/3/layout/PlusandMinus"/>
    <dgm:cxn modelId="{C52BA505-F2C0-4338-9D47-FB4AA7B45328}" type="presParOf" srcId="{D5827108-112B-4736-9A78-50D25B7BF95C}" destId="{242F85D8-1E9D-46EC-8D6A-85807DF2FF83}" srcOrd="1" destOrd="0" presId="urn:microsoft.com/office/officeart/2009/3/layout/PlusandMinus"/>
    <dgm:cxn modelId="{24460C73-E4B0-4231-A390-43B448F74FB0}" type="presParOf" srcId="{D5827108-112B-4736-9A78-50D25B7BF95C}" destId="{78A945BE-A839-415D-A914-6514094CE652}" srcOrd="2" destOrd="0" presId="urn:microsoft.com/office/officeart/2009/3/layout/PlusandMinus"/>
    <dgm:cxn modelId="{87C522EE-2DEF-4276-AC4C-EF3CEF71E411}" type="presParOf" srcId="{D5827108-112B-4736-9A78-50D25B7BF95C}" destId="{D6D871AD-CC3A-4DAD-855D-D777CD9E726A}" srcOrd="3" destOrd="0" presId="urn:microsoft.com/office/officeart/2009/3/layout/PlusandMinus"/>
    <dgm:cxn modelId="{E7AB2EEE-57F5-4CD6-A674-702989BC5585}" type="presParOf" srcId="{D5827108-112B-4736-9A78-50D25B7BF95C}" destId="{EE58CCF7-5E0D-4804-8076-00CCF34187E4}" srcOrd="4" destOrd="0" presId="urn:microsoft.com/office/officeart/2009/3/layout/PlusandMinus"/>
    <dgm:cxn modelId="{4EC25310-A3B0-4EA1-9F0F-930536DFBB10}" type="presParOf" srcId="{D5827108-112B-4736-9A78-50D25B7BF95C}" destId="{2A2A779A-282E-4064-8E79-A28E0B6EF734}" srcOrd="5" destOrd="0" presId="urn:microsoft.com/office/officeart/2009/3/layout/PlusandMinu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21645E-8207-4198-94A1-B9C862F0343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VE"/>
        </a:p>
      </dgm:t>
    </dgm:pt>
    <dgm:pt modelId="{765DA145-6161-4F86-9F1C-B497D7AB90CF}">
      <dgm:prSet phldrT="[Text]"/>
      <dgm:spPr/>
      <dgm:t>
        <a:bodyPr/>
        <a:lstStyle/>
        <a:p>
          <a:r>
            <a:rPr lang="es-VE" dirty="0">
              <a:solidFill>
                <a:srgbClr val="FF0000"/>
              </a:solidFill>
            </a:rPr>
            <a:t>Con Warfarina</a:t>
          </a:r>
        </a:p>
      </dgm:t>
    </dgm:pt>
    <dgm:pt modelId="{7C525D5D-4A02-49A6-8163-CBE4C7E88B46}" type="parTrans" cxnId="{F3F52636-8A95-411D-BBA4-6CB671077619}">
      <dgm:prSet/>
      <dgm:spPr/>
      <dgm:t>
        <a:bodyPr/>
        <a:lstStyle/>
        <a:p>
          <a:endParaRPr lang="es-VE"/>
        </a:p>
      </dgm:t>
    </dgm:pt>
    <dgm:pt modelId="{5F715C25-532A-42EB-88E9-B7F13E6C7F36}" type="sibTrans" cxnId="{F3F52636-8A95-411D-BBA4-6CB671077619}">
      <dgm:prSet/>
      <dgm:spPr/>
      <dgm:t>
        <a:bodyPr/>
        <a:lstStyle/>
        <a:p>
          <a:endParaRPr lang="es-VE"/>
        </a:p>
      </dgm:t>
    </dgm:pt>
    <dgm:pt modelId="{66CE68AC-631E-4752-AE37-28DD0D3A3C93}">
      <dgm:prSet phldrT="[Text]"/>
      <dgm:spPr/>
      <dgm:t>
        <a:bodyPr/>
        <a:lstStyle/>
        <a:p>
          <a:r>
            <a:rPr lang="es-VE" dirty="0">
              <a:solidFill>
                <a:srgbClr val="FF0000"/>
              </a:solidFill>
            </a:rPr>
            <a:t>Sin Warfarina</a:t>
          </a:r>
        </a:p>
      </dgm:t>
    </dgm:pt>
    <dgm:pt modelId="{819C57A7-956D-4A26-ADD4-CE1589C26EC5}" type="parTrans" cxnId="{06F209C7-FF33-4AFC-A871-63DD5A67FA1B}">
      <dgm:prSet/>
      <dgm:spPr/>
      <dgm:t>
        <a:bodyPr/>
        <a:lstStyle/>
        <a:p>
          <a:endParaRPr lang="es-VE"/>
        </a:p>
      </dgm:t>
    </dgm:pt>
    <dgm:pt modelId="{DC80ADC9-CD08-4AEC-B7D8-2DC7909AEB57}" type="sibTrans" cxnId="{06F209C7-FF33-4AFC-A871-63DD5A67FA1B}">
      <dgm:prSet/>
      <dgm:spPr/>
      <dgm:t>
        <a:bodyPr/>
        <a:lstStyle/>
        <a:p>
          <a:endParaRPr lang="es-VE"/>
        </a:p>
      </dgm:t>
    </dgm:pt>
    <dgm:pt modelId="{8433D34C-3894-44E8-A77C-320722FADAC8}" type="pres">
      <dgm:prSet presAssocID="{DC21645E-8207-4198-94A1-B9C862F03435}" presName="compositeShape" presStyleCnt="0">
        <dgm:presLayoutVars>
          <dgm:chMax val="2"/>
          <dgm:dir/>
          <dgm:resizeHandles val="exact"/>
        </dgm:presLayoutVars>
      </dgm:prSet>
      <dgm:spPr/>
      <dgm:t>
        <a:bodyPr/>
        <a:lstStyle/>
        <a:p>
          <a:endParaRPr lang="es-VE"/>
        </a:p>
      </dgm:t>
    </dgm:pt>
    <dgm:pt modelId="{5C22727F-7B3D-4DB8-8308-CA3C9A204815}" type="pres">
      <dgm:prSet presAssocID="{DC21645E-8207-4198-94A1-B9C862F03435}" presName="ribbon" presStyleLbl="node1" presStyleIdx="0" presStyleCnt="1"/>
      <dgm:spPr/>
    </dgm:pt>
    <dgm:pt modelId="{A35E9F1A-394D-41AC-9172-D372CF2FE03A}" type="pres">
      <dgm:prSet presAssocID="{DC21645E-8207-4198-94A1-B9C862F03435}" presName="leftArrowText" presStyleLbl="node1" presStyleIdx="0" presStyleCnt="1">
        <dgm:presLayoutVars>
          <dgm:chMax val="0"/>
          <dgm:bulletEnabled val="1"/>
        </dgm:presLayoutVars>
      </dgm:prSet>
      <dgm:spPr/>
      <dgm:t>
        <a:bodyPr/>
        <a:lstStyle/>
        <a:p>
          <a:endParaRPr lang="es-VE"/>
        </a:p>
      </dgm:t>
    </dgm:pt>
    <dgm:pt modelId="{6E71050A-8766-4FFE-AE70-626DFDBCAA21}" type="pres">
      <dgm:prSet presAssocID="{DC21645E-8207-4198-94A1-B9C862F03435}" presName="rightArrowText" presStyleLbl="node1" presStyleIdx="0" presStyleCnt="1">
        <dgm:presLayoutVars>
          <dgm:chMax val="0"/>
          <dgm:bulletEnabled val="1"/>
        </dgm:presLayoutVars>
      </dgm:prSet>
      <dgm:spPr/>
      <dgm:t>
        <a:bodyPr/>
        <a:lstStyle/>
        <a:p>
          <a:endParaRPr lang="es-VE"/>
        </a:p>
      </dgm:t>
    </dgm:pt>
  </dgm:ptLst>
  <dgm:cxnLst>
    <dgm:cxn modelId="{9832B5C8-0EB9-4FD2-B19C-EE9026946EC9}" type="presOf" srcId="{765DA145-6161-4F86-9F1C-B497D7AB90CF}" destId="{A35E9F1A-394D-41AC-9172-D372CF2FE03A}" srcOrd="0" destOrd="0" presId="urn:microsoft.com/office/officeart/2005/8/layout/arrow6"/>
    <dgm:cxn modelId="{F3F52636-8A95-411D-BBA4-6CB671077619}" srcId="{DC21645E-8207-4198-94A1-B9C862F03435}" destId="{765DA145-6161-4F86-9F1C-B497D7AB90CF}" srcOrd="0" destOrd="0" parTransId="{7C525D5D-4A02-49A6-8163-CBE4C7E88B46}" sibTransId="{5F715C25-532A-42EB-88E9-B7F13E6C7F36}"/>
    <dgm:cxn modelId="{7AF4BD7E-A4FE-4B9E-9001-7C37118B2CAF}" type="presOf" srcId="{66CE68AC-631E-4752-AE37-28DD0D3A3C93}" destId="{6E71050A-8766-4FFE-AE70-626DFDBCAA21}" srcOrd="0" destOrd="0" presId="urn:microsoft.com/office/officeart/2005/8/layout/arrow6"/>
    <dgm:cxn modelId="{7796853D-5EF2-4912-8C8B-A5831CDB95BB}" type="presOf" srcId="{DC21645E-8207-4198-94A1-B9C862F03435}" destId="{8433D34C-3894-44E8-A77C-320722FADAC8}" srcOrd="0" destOrd="0" presId="urn:microsoft.com/office/officeart/2005/8/layout/arrow6"/>
    <dgm:cxn modelId="{06F209C7-FF33-4AFC-A871-63DD5A67FA1B}" srcId="{DC21645E-8207-4198-94A1-B9C862F03435}" destId="{66CE68AC-631E-4752-AE37-28DD0D3A3C93}" srcOrd="1" destOrd="0" parTransId="{819C57A7-956D-4A26-ADD4-CE1589C26EC5}" sibTransId="{DC80ADC9-CD08-4AEC-B7D8-2DC7909AEB57}"/>
    <dgm:cxn modelId="{A60589BB-FD00-4BF0-9164-270F0ED213F8}" type="presParOf" srcId="{8433D34C-3894-44E8-A77C-320722FADAC8}" destId="{5C22727F-7B3D-4DB8-8308-CA3C9A204815}" srcOrd="0" destOrd="0" presId="urn:microsoft.com/office/officeart/2005/8/layout/arrow6"/>
    <dgm:cxn modelId="{90A7E8A9-2204-400E-9FDA-AFD5FA6F5188}" type="presParOf" srcId="{8433D34C-3894-44E8-A77C-320722FADAC8}" destId="{A35E9F1A-394D-41AC-9172-D372CF2FE03A}" srcOrd="1" destOrd="0" presId="urn:microsoft.com/office/officeart/2005/8/layout/arrow6"/>
    <dgm:cxn modelId="{75692976-4877-4D66-9236-7CC98780C87E}" type="presParOf" srcId="{8433D34C-3894-44E8-A77C-320722FADAC8}" destId="{6E71050A-8766-4FFE-AE70-626DFDBCAA21}" srcOrd="2" destOrd="0" presId="urn:microsoft.com/office/officeart/2005/8/layout/arrow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20B0BA-0D8F-4CD9-AA3A-6E1AD16E5AC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VE"/>
        </a:p>
      </dgm:t>
    </dgm:pt>
    <dgm:pt modelId="{48342AAE-79A4-415C-9DC0-0E5D53BCAFDE}">
      <dgm:prSet phldrT="[Text]"/>
      <dgm:spPr/>
      <dgm:t>
        <a:bodyPr/>
        <a:lstStyle/>
        <a:p>
          <a:r>
            <a:rPr lang="es-VE" dirty="0"/>
            <a:t>PUNTO FINAL PRIMARIO</a:t>
          </a:r>
        </a:p>
      </dgm:t>
    </dgm:pt>
    <dgm:pt modelId="{40C42175-EEE5-423D-8F84-2C588C154F67}" type="parTrans" cxnId="{C4990C0E-A2A0-4A35-A766-64F4E6F2A6C3}">
      <dgm:prSet/>
      <dgm:spPr/>
      <dgm:t>
        <a:bodyPr/>
        <a:lstStyle/>
        <a:p>
          <a:endParaRPr lang="es-VE"/>
        </a:p>
      </dgm:t>
    </dgm:pt>
    <dgm:pt modelId="{1A48C68F-169B-40FF-A536-5673246A5A24}" type="sibTrans" cxnId="{C4990C0E-A2A0-4A35-A766-64F4E6F2A6C3}">
      <dgm:prSet/>
      <dgm:spPr/>
      <dgm:t>
        <a:bodyPr/>
        <a:lstStyle/>
        <a:p>
          <a:endParaRPr lang="es-VE"/>
        </a:p>
      </dgm:t>
    </dgm:pt>
    <dgm:pt modelId="{D93D6A37-FC70-41BA-BACD-E27B3BE2C7D7}">
      <dgm:prSet phldrT="[Text]"/>
      <dgm:spPr/>
      <dgm:t>
        <a:bodyPr/>
        <a:lstStyle/>
        <a:p>
          <a:pPr algn="just"/>
          <a:r>
            <a:rPr lang="es-VE" dirty="0"/>
            <a:t>Compuesto de isquemia miocárdica recurrente, ECV/AIT/embolismo sistémico o muerte por cualquier causa dentro de 1 año, de pacientes egresados vivos de su hospitalización por IMCST.</a:t>
          </a:r>
        </a:p>
      </dgm:t>
    </dgm:pt>
    <dgm:pt modelId="{8E04F4DB-4E24-4AEB-8318-6F76E82098E1}" type="parTrans" cxnId="{321F8352-47AD-45E8-81BE-F4A3C0F3977E}">
      <dgm:prSet/>
      <dgm:spPr/>
      <dgm:t>
        <a:bodyPr/>
        <a:lstStyle/>
        <a:p>
          <a:endParaRPr lang="es-VE"/>
        </a:p>
      </dgm:t>
    </dgm:pt>
    <dgm:pt modelId="{5F1EF94E-6FD6-4F5A-A34B-CBB47275ED52}" type="sibTrans" cxnId="{321F8352-47AD-45E8-81BE-F4A3C0F3977E}">
      <dgm:prSet/>
      <dgm:spPr/>
      <dgm:t>
        <a:bodyPr/>
        <a:lstStyle/>
        <a:p>
          <a:endParaRPr lang="es-VE"/>
        </a:p>
      </dgm:t>
    </dgm:pt>
    <dgm:pt modelId="{4D19C31F-6A52-47C3-AE2E-6AC7EAA9CAE9}">
      <dgm:prSet phldrT="[Text]"/>
      <dgm:spPr/>
      <dgm:t>
        <a:bodyPr/>
        <a:lstStyle/>
        <a:p>
          <a:r>
            <a:rPr lang="es-VE" dirty="0"/>
            <a:t>PUNTO FINAL SECUNDARIO</a:t>
          </a:r>
        </a:p>
      </dgm:t>
    </dgm:pt>
    <dgm:pt modelId="{A586E1E6-7CB5-4FE8-BB05-E7FCB283CDBA}" type="parTrans" cxnId="{5F6FC1E5-E6A8-44F6-9AEE-14887646DAD6}">
      <dgm:prSet/>
      <dgm:spPr/>
      <dgm:t>
        <a:bodyPr/>
        <a:lstStyle/>
        <a:p>
          <a:endParaRPr lang="es-VE"/>
        </a:p>
      </dgm:t>
    </dgm:pt>
    <dgm:pt modelId="{AE58BBA5-F407-40C2-A33F-DD825DE5876D}" type="sibTrans" cxnId="{5F6FC1E5-E6A8-44F6-9AEE-14887646DAD6}">
      <dgm:prSet/>
      <dgm:spPr/>
      <dgm:t>
        <a:bodyPr/>
        <a:lstStyle/>
        <a:p>
          <a:endParaRPr lang="es-VE"/>
        </a:p>
      </dgm:t>
    </dgm:pt>
    <dgm:pt modelId="{E772B1DF-B77A-406D-90C7-51FE9BF85811}">
      <dgm:prSet phldrT="[Text]"/>
      <dgm:spPr/>
      <dgm:t>
        <a:bodyPr/>
        <a:lstStyle/>
        <a:p>
          <a:pPr algn="just"/>
          <a:r>
            <a:rPr lang="es-VE" dirty="0"/>
            <a:t>Sangrado mayor que requirió hospitalización en el año desde su egreso.</a:t>
          </a:r>
        </a:p>
      </dgm:t>
    </dgm:pt>
    <dgm:pt modelId="{F8EC1478-D7C2-4F1A-B785-A856F60CA6DA}" type="parTrans" cxnId="{85912934-AB8A-445F-8894-F8F63B7B6D66}">
      <dgm:prSet/>
      <dgm:spPr/>
      <dgm:t>
        <a:bodyPr/>
        <a:lstStyle/>
        <a:p>
          <a:endParaRPr lang="es-VE"/>
        </a:p>
      </dgm:t>
    </dgm:pt>
    <dgm:pt modelId="{4D68CAB5-C6D9-4301-B0E4-F1010E2D87D5}" type="sibTrans" cxnId="{85912934-AB8A-445F-8894-F8F63B7B6D66}">
      <dgm:prSet/>
      <dgm:spPr/>
      <dgm:t>
        <a:bodyPr/>
        <a:lstStyle/>
        <a:p>
          <a:endParaRPr lang="es-VE"/>
        </a:p>
      </dgm:t>
    </dgm:pt>
    <dgm:pt modelId="{CDBCA3A5-CCD1-46E7-B5E3-14086783CA74}">
      <dgm:prSet phldrT="[Text]"/>
      <dgm:spPr/>
      <dgm:t>
        <a:bodyPr/>
        <a:lstStyle/>
        <a:p>
          <a:pPr algn="just"/>
          <a:r>
            <a:rPr lang="es-ES" dirty="0"/>
            <a:t>Cada componente del punto final primario por separado.</a:t>
          </a:r>
          <a:endParaRPr lang="es-VE" dirty="0"/>
        </a:p>
      </dgm:t>
    </dgm:pt>
    <dgm:pt modelId="{614C3F11-4577-4CEB-83C8-9C15E0EB1513}" type="parTrans" cxnId="{A59998D8-2568-4968-A14C-36495E20CD10}">
      <dgm:prSet/>
      <dgm:spPr/>
      <dgm:t>
        <a:bodyPr/>
        <a:lstStyle/>
        <a:p>
          <a:endParaRPr lang="es-ES"/>
        </a:p>
      </dgm:t>
    </dgm:pt>
    <dgm:pt modelId="{D650C263-C60A-4DC1-B17C-944D0BC3EC1A}" type="sibTrans" cxnId="{A59998D8-2568-4968-A14C-36495E20CD10}">
      <dgm:prSet/>
      <dgm:spPr/>
      <dgm:t>
        <a:bodyPr/>
        <a:lstStyle/>
        <a:p>
          <a:endParaRPr lang="es-ES"/>
        </a:p>
      </dgm:t>
    </dgm:pt>
    <dgm:pt modelId="{CAC6D88B-AC70-47AF-8C4F-03A3EE94E04A}" type="pres">
      <dgm:prSet presAssocID="{EC20B0BA-0D8F-4CD9-AA3A-6E1AD16E5AC4}" presName="linear" presStyleCnt="0">
        <dgm:presLayoutVars>
          <dgm:animLvl val="lvl"/>
          <dgm:resizeHandles val="exact"/>
        </dgm:presLayoutVars>
      </dgm:prSet>
      <dgm:spPr/>
      <dgm:t>
        <a:bodyPr/>
        <a:lstStyle/>
        <a:p>
          <a:endParaRPr lang="es-VE"/>
        </a:p>
      </dgm:t>
    </dgm:pt>
    <dgm:pt modelId="{5899321B-7D99-43F0-BCF4-FAF77B06E35F}" type="pres">
      <dgm:prSet presAssocID="{48342AAE-79A4-415C-9DC0-0E5D53BCAFDE}" presName="parentText" presStyleLbl="node1" presStyleIdx="0" presStyleCnt="2">
        <dgm:presLayoutVars>
          <dgm:chMax val="0"/>
          <dgm:bulletEnabled val="1"/>
        </dgm:presLayoutVars>
      </dgm:prSet>
      <dgm:spPr/>
      <dgm:t>
        <a:bodyPr/>
        <a:lstStyle/>
        <a:p>
          <a:endParaRPr lang="es-VE"/>
        </a:p>
      </dgm:t>
    </dgm:pt>
    <dgm:pt modelId="{38785C8C-8423-4209-A4A2-7E47A8C6BCC2}" type="pres">
      <dgm:prSet presAssocID="{48342AAE-79A4-415C-9DC0-0E5D53BCAFDE}" presName="childText" presStyleLbl="revTx" presStyleIdx="0" presStyleCnt="2">
        <dgm:presLayoutVars>
          <dgm:bulletEnabled val="1"/>
        </dgm:presLayoutVars>
      </dgm:prSet>
      <dgm:spPr/>
      <dgm:t>
        <a:bodyPr/>
        <a:lstStyle/>
        <a:p>
          <a:endParaRPr lang="es-VE"/>
        </a:p>
      </dgm:t>
    </dgm:pt>
    <dgm:pt modelId="{EBA5BA7E-EFF5-4B50-A7D8-77E2FF9E7C95}" type="pres">
      <dgm:prSet presAssocID="{4D19C31F-6A52-47C3-AE2E-6AC7EAA9CAE9}" presName="parentText" presStyleLbl="node1" presStyleIdx="1" presStyleCnt="2">
        <dgm:presLayoutVars>
          <dgm:chMax val="0"/>
          <dgm:bulletEnabled val="1"/>
        </dgm:presLayoutVars>
      </dgm:prSet>
      <dgm:spPr/>
      <dgm:t>
        <a:bodyPr/>
        <a:lstStyle/>
        <a:p>
          <a:endParaRPr lang="es-VE"/>
        </a:p>
      </dgm:t>
    </dgm:pt>
    <dgm:pt modelId="{842C525B-3AAB-4279-AA56-C09AA9E15DB6}" type="pres">
      <dgm:prSet presAssocID="{4D19C31F-6A52-47C3-AE2E-6AC7EAA9CAE9}" presName="childText" presStyleLbl="revTx" presStyleIdx="1" presStyleCnt="2">
        <dgm:presLayoutVars>
          <dgm:bulletEnabled val="1"/>
        </dgm:presLayoutVars>
      </dgm:prSet>
      <dgm:spPr/>
      <dgm:t>
        <a:bodyPr/>
        <a:lstStyle/>
        <a:p>
          <a:endParaRPr lang="es-VE"/>
        </a:p>
      </dgm:t>
    </dgm:pt>
  </dgm:ptLst>
  <dgm:cxnLst>
    <dgm:cxn modelId="{5F6FC1E5-E6A8-44F6-9AEE-14887646DAD6}" srcId="{EC20B0BA-0D8F-4CD9-AA3A-6E1AD16E5AC4}" destId="{4D19C31F-6A52-47C3-AE2E-6AC7EAA9CAE9}" srcOrd="1" destOrd="0" parTransId="{A586E1E6-7CB5-4FE8-BB05-E7FCB283CDBA}" sibTransId="{AE58BBA5-F407-40C2-A33F-DD825DE5876D}"/>
    <dgm:cxn modelId="{85912934-AB8A-445F-8894-F8F63B7B6D66}" srcId="{4D19C31F-6A52-47C3-AE2E-6AC7EAA9CAE9}" destId="{E772B1DF-B77A-406D-90C7-51FE9BF85811}" srcOrd="0" destOrd="0" parTransId="{F8EC1478-D7C2-4F1A-B785-A856F60CA6DA}" sibTransId="{4D68CAB5-C6D9-4301-B0E4-F1010E2D87D5}"/>
    <dgm:cxn modelId="{92F5A96A-3247-4286-AAEB-B8B5F42CAD8F}" type="presOf" srcId="{EC20B0BA-0D8F-4CD9-AA3A-6E1AD16E5AC4}" destId="{CAC6D88B-AC70-47AF-8C4F-03A3EE94E04A}" srcOrd="0" destOrd="0" presId="urn:microsoft.com/office/officeart/2005/8/layout/vList2"/>
    <dgm:cxn modelId="{87A6FDCE-1763-4E38-B9DC-295CD9C44B66}" type="presOf" srcId="{E772B1DF-B77A-406D-90C7-51FE9BF85811}" destId="{842C525B-3AAB-4279-AA56-C09AA9E15DB6}" srcOrd="0" destOrd="0" presId="urn:microsoft.com/office/officeart/2005/8/layout/vList2"/>
    <dgm:cxn modelId="{321F8352-47AD-45E8-81BE-F4A3C0F3977E}" srcId="{48342AAE-79A4-415C-9DC0-0E5D53BCAFDE}" destId="{D93D6A37-FC70-41BA-BACD-E27B3BE2C7D7}" srcOrd="0" destOrd="0" parTransId="{8E04F4DB-4E24-4AEB-8318-6F76E82098E1}" sibTransId="{5F1EF94E-6FD6-4F5A-A34B-CBB47275ED52}"/>
    <dgm:cxn modelId="{4C546D79-BF7A-4CDA-A3F3-6AC73B45929E}" type="presOf" srcId="{4D19C31F-6A52-47C3-AE2E-6AC7EAA9CAE9}" destId="{EBA5BA7E-EFF5-4B50-A7D8-77E2FF9E7C95}" srcOrd="0" destOrd="0" presId="urn:microsoft.com/office/officeart/2005/8/layout/vList2"/>
    <dgm:cxn modelId="{07F168DE-029C-4E59-9CC5-06C071C40B5A}" type="presOf" srcId="{CDBCA3A5-CCD1-46E7-B5E3-14086783CA74}" destId="{842C525B-3AAB-4279-AA56-C09AA9E15DB6}" srcOrd="0" destOrd="1" presId="urn:microsoft.com/office/officeart/2005/8/layout/vList2"/>
    <dgm:cxn modelId="{543715AB-B7D3-40BF-8BE9-D75E36183ABE}" type="presOf" srcId="{48342AAE-79A4-415C-9DC0-0E5D53BCAFDE}" destId="{5899321B-7D99-43F0-BCF4-FAF77B06E35F}" srcOrd="0" destOrd="0" presId="urn:microsoft.com/office/officeart/2005/8/layout/vList2"/>
    <dgm:cxn modelId="{A59998D8-2568-4968-A14C-36495E20CD10}" srcId="{4D19C31F-6A52-47C3-AE2E-6AC7EAA9CAE9}" destId="{CDBCA3A5-CCD1-46E7-B5E3-14086783CA74}" srcOrd="1" destOrd="0" parTransId="{614C3F11-4577-4CEB-83C8-9C15E0EB1513}" sibTransId="{D650C263-C60A-4DC1-B17C-944D0BC3EC1A}"/>
    <dgm:cxn modelId="{C4990C0E-A2A0-4A35-A766-64F4E6F2A6C3}" srcId="{EC20B0BA-0D8F-4CD9-AA3A-6E1AD16E5AC4}" destId="{48342AAE-79A4-415C-9DC0-0E5D53BCAFDE}" srcOrd="0" destOrd="0" parTransId="{40C42175-EEE5-423D-8F84-2C588C154F67}" sibTransId="{1A48C68F-169B-40FF-A536-5673246A5A24}"/>
    <dgm:cxn modelId="{710E1977-D93F-4C56-8EA8-4A90C1A68B19}" type="presOf" srcId="{D93D6A37-FC70-41BA-BACD-E27B3BE2C7D7}" destId="{38785C8C-8423-4209-A4A2-7E47A8C6BCC2}" srcOrd="0" destOrd="0" presId="urn:microsoft.com/office/officeart/2005/8/layout/vList2"/>
    <dgm:cxn modelId="{5FEF10DF-1606-4CCB-8696-51A4DF1FC969}" type="presParOf" srcId="{CAC6D88B-AC70-47AF-8C4F-03A3EE94E04A}" destId="{5899321B-7D99-43F0-BCF4-FAF77B06E35F}" srcOrd="0" destOrd="0" presId="urn:microsoft.com/office/officeart/2005/8/layout/vList2"/>
    <dgm:cxn modelId="{E446AE3A-D258-4021-A16C-04B80DA39114}" type="presParOf" srcId="{CAC6D88B-AC70-47AF-8C4F-03A3EE94E04A}" destId="{38785C8C-8423-4209-A4A2-7E47A8C6BCC2}" srcOrd="1" destOrd="0" presId="urn:microsoft.com/office/officeart/2005/8/layout/vList2"/>
    <dgm:cxn modelId="{F0F283EA-A279-470C-B27F-8343DA278D38}" type="presParOf" srcId="{CAC6D88B-AC70-47AF-8C4F-03A3EE94E04A}" destId="{EBA5BA7E-EFF5-4B50-A7D8-77E2FF9E7C95}" srcOrd="2" destOrd="0" presId="urn:microsoft.com/office/officeart/2005/8/layout/vList2"/>
    <dgm:cxn modelId="{2ACCD74A-8DB0-46A6-A9AA-912BABE980EB}" type="presParOf" srcId="{CAC6D88B-AC70-47AF-8C4F-03A3EE94E04A}" destId="{842C525B-3AAB-4279-AA56-C09AA9E15DB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B26985-0C9F-4184-AA23-ABEB8733F8D0}" type="doc">
      <dgm:prSet loTypeId="urn:diagrams.loki3.com/TabbedArc+Icon" loCatId="relationship" qsTypeId="urn:microsoft.com/office/officeart/2005/8/quickstyle/simple1" qsCatId="simple" csTypeId="urn:microsoft.com/office/officeart/2005/8/colors/colorful5" csCatId="colorful" phldr="1"/>
      <dgm:spPr/>
      <dgm:t>
        <a:bodyPr/>
        <a:lstStyle/>
        <a:p>
          <a:endParaRPr lang="es-ES"/>
        </a:p>
      </dgm:t>
    </dgm:pt>
    <dgm:pt modelId="{65852F5C-036A-48C1-ADF0-A8C25778D03A}">
      <dgm:prSet phldrT="[Texto]" custT="1"/>
      <dgm:spPr/>
      <dgm:t>
        <a:bodyPr/>
        <a:lstStyle/>
        <a:p>
          <a:r>
            <a:rPr lang="es-ES" sz="1800" b="1" dirty="0"/>
            <a:t>Isquemia recurrente </a:t>
          </a:r>
          <a:r>
            <a:rPr lang="es-ES" sz="1800" dirty="0"/>
            <a:t>(CIE-10 : 120 – 125)  </a:t>
          </a:r>
        </a:p>
        <a:p>
          <a:r>
            <a:rPr lang="es-ES" sz="1800" b="1" dirty="0"/>
            <a:t>ECV isquémico </a:t>
          </a:r>
          <a:r>
            <a:rPr lang="es-ES" sz="1800" dirty="0"/>
            <a:t>(CIE-10: 163 – 164)  </a:t>
          </a:r>
          <a:r>
            <a:rPr lang="es-ES" sz="1800" b="1" dirty="0"/>
            <a:t>AIT</a:t>
          </a:r>
          <a:r>
            <a:rPr lang="es-ES" sz="1800" dirty="0"/>
            <a:t> (CIE -10: G 45) </a:t>
          </a:r>
        </a:p>
        <a:p>
          <a:r>
            <a:rPr lang="es-ES" sz="1800" b="1" dirty="0"/>
            <a:t>Embolismo sistémico </a:t>
          </a:r>
          <a:r>
            <a:rPr lang="es-ES" sz="1800" dirty="0"/>
            <a:t>(CIE-10: 174 )</a:t>
          </a:r>
        </a:p>
      </dgm:t>
    </dgm:pt>
    <dgm:pt modelId="{5B1676B3-5FF3-4C61-8843-6024A1E92106}" type="parTrans" cxnId="{7C2BA651-DAC7-4AAE-9DA9-A5B4A2A4ADE1}">
      <dgm:prSet/>
      <dgm:spPr/>
      <dgm:t>
        <a:bodyPr/>
        <a:lstStyle/>
        <a:p>
          <a:endParaRPr lang="es-ES"/>
        </a:p>
      </dgm:t>
    </dgm:pt>
    <dgm:pt modelId="{C1BD5A51-CBF3-44F3-AB29-41435771E8B3}" type="sibTrans" cxnId="{7C2BA651-DAC7-4AAE-9DA9-A5B4A2A4ADE1}">
      <dgm:prSet/>
      <dgm:spPr/>
      <dgm:t>
        <a:bodyPr/>
        <a:lstStyle/>
        <a:p>
          <a:endParaRPr lang="es-ES"/>
        </a:p>
      </dgm:t>
    </dgm:pt>
    <dgm:pt modelId="{E354BFD0-EE39-4F5B-99EA-942591A85DE5}">
      <dgm:prSet phldrT="[Texto]" custT="1"/>
      <dgm:spPr/>
      <dgm:t>
        <a:bodyPr/>
        <a:lstStyle/>
        <a:p>
          <a:r>
            <a:rPr lang="es-ES" sz="1400" b="1" dirty="0"/>
            <a:t>Hemorragia del vítreo (</a:t>
          </a:r>
          <a:r>
            <a:rPr lang="es-ES" sz="1400" dirty="0"/>
            <a:t>CIE-10: H43.1 ) </a:t>
          </a:r>
        </a:p>
        <a:p>
          <a:r>
            <a:rPr lang="es-ES" sz="1400" b="1" dirty="0"/>
            <a:t>Hemorragia del  sistema digestivo (</a:t>
          </a:r>
          <a:r>
            <a:rPr lang="es-ES" sz="1400" dirty="0"/>
            <a:t>CIE-10 : K22.11, K22.6, K25.0, K25.2, K25.4, K25.6, K26.0, K26.2, K26.4, K26.6, K27.0, K27.2, K27.4, K27.6, K28.0, K28.2, K28.4, K28.6, K29.x1, K31.811, K31.82, K55.21, K62.5, K66.1, K92.0- K92.2 )</a:t>
          </a:r>
        </a:p>
        <a:p>
          <a:r>
            <a:rPr lang="es-ES" sz="1400" dirty="0"/>
            <a:t> </a:t>
          </a:r>
          <a:r>
            <a:rPr lang="es-ES" sz="1400" b="1" dirty="0"/>
            <a:t>Hematuria recurrente y persistente (</a:t>
          </a:r>
          <a:r>
            <a:rPr lang="es-ES" sz="1400" dirty="0"/>
            <a:t>CIE-10: N02) </a:t>
          </a:r>
          <a:r>
            <a:rPr lang="es-ES" sz="1400" b="1" dirty="0"/>
            <a:t>Hematuria no especificada (</a:t>
          </a:r>
          <a:r>
            <a:rPr lang="es-ES" sz="1400" dirty="0"/>
            <a:t>CIE-10: R31) </a:t>
          </a:r>
        </a:p>
        <a:p>
          <a:r>
            <a:rPr lang="es-ES" sz="1400" b="1" dirty="0"/>
            <a:t>Hemorragia de las vías respiratorias (</a:t>
          </a:r>
          <a:r>
            <a:rPr lang="es-ES" sz="1400" dirty="0"/>
            <a:t>CIE-10: R04 ) </a:t>
          </a:r>
          <a:r>
            <a:rPr lang="es-ES" sz="1400" b="1" dirty="0"/>
            <a:t>Hemorragia no clasificada en otra parte (</a:t>
          </a:r>
          <a:r>
            <a:rPr lang="es-ES" sz="1400" dirty="0"/>
            <a:t>CIE-10: R58)</a:t>
          </a:r>
        </a:p>
      </dgm:t>
    </dgm:pt>
    <dgm:pt modelId="{381C2CCC-71C4-4D6A-B7F6-C3E921AF0829}" type="parTrans" cxnId="{AFC74A47-6FFF-4933-99E8-42393BA5D0B5}">
      <dgm:prSet/>
      <dgm:spPr/>
      <dgm:t>
        <a:bodyPr/>
        <a:lstStyle/>
        <a:p>
          <a:endParaRPr lang="es-ES"/>
        </a:p>
      </dgm:t>
    </dgm:pt>
    <dgm:pt modelId="{55DDF708-0F43-494F-8799-79DDCBB6F770}" type="sibTrans" cxnId="{AFC74A47-6FFF-4933-99E8-42393BA5D0B5}">
      <dgm:prSet/>
      <dgm:spPr/>
      <dgm:t>
        <a:bodyPr/>
        <a:lstStyle/>
        <a:p>
          <a:endParaRPr lang="es-ES"/>
        </a:p>
      </dgm:t>
    </dgm:pt>
    <dgm:pt modelId="{05325E63-561F-4642-AC5F-B38987BF3A8A}" type="pres">
      <dgm:prSet presAssocID="{68B26985-0C9F-4184-AA23-ABEB8733F8D0}" presName="Name0" presStyleCnt="0">
        <dgm:presLayoutVars>
          <dgm:dir/>
          <dgm:resizeHandles val="exact"/>
        </dgm:presLayoutVars>
      </dgm:prSet>
      <dgm:spPr/>
      <dgm:t>
        <a:bodyPr/>
        <a:lstStyle/>
        <a:p>
          <a:endParaRPr lang="es-VE"/>
        </a:p>
      </dgm:t>
    </dgm:pt>
    <dgm:pt modelId="{02C37461-0B70-4FD2-91D2-BFA4EB4F27DD}" type="pres">
      <dgm:prSet presAssocID="{65852F5C-036A-48C1-ADF0-A8C25778D03A}" presName="twoplus" presStyleLbl="node1" presStyleIdx="0" presStyleCnt="2">
        <dgm:presLayoutVars>
          <dgm:bulletEnabled val="1"/>
        </dgm:presLayoutVars>
      </dgm:prSet>
      <dgm:spPr/>
      <dgm:t>
        <a:bodyPr/>
        <a:lstStyle/>
        <a:p>
          <a:endParaRPr lang="es-VE"/>
        </a:p>
      </dgm:t>
    </dgm:pt>
    <dgm:pt modelId="{E9FC5FDD-6A90-47CC-94F1-439F2F6AEE80}" type="pres">
      <dgm:prSet presAssocID="{E354BFD0-EE39-4F5B-99EA-942591A85DE5}" presName="twoplus" presStyleLbl="node1" presStyleIdx="1" presStyleCnt="2">
        <dgm:presLayoutVars>
          <dgm:bulletEnabled val="1"/>
        </dgm:presLayoutVars>
      </dgm:prSet>
      <dgm:spPr/>
      <dgm:t>
        <a:bodyPr/>
        <a:lstStyle/>
        <a:p>
          <a:endParaRPr lang="es-VE"/>
        </a:p>
      </dgm:t>
    </dgm:pt>
  </dgm:ptLst>
  <dgm:cxnLst>
    <dgm:cxn modelId="{3A41ADA3-66F4-4DD5-816E-72138F21C047}" type="presOf" srcId="{E354BFD0-EE39-4F5B-99EA-942591A85DE5}" destId="{E9FC5FDD-6A90-47CC-94F1-439F2F6AEE80}" srcOrd="0" destOrd="0" presId="urn:diagrams.loki3.com/TabbedArc+Icon"/>
    <dgm:cxn modelId="{D32E942D-D43D-49DA-97AC-4E33ED17E1DC}" type="presOf" srcId="{68B26985-0C9F-4184-AA23-ABEB8733F8D0}" destId="{05325E63-561F-4642-AC5F-B38987BF3A8A}" srcOrd="0" destOrd="0" presId="urn:diagrams.loki3.com/TabbedArc+Icon"/>
    <dgm:cxn modelId="{AFC74A47-6FFF-4933-99E8-42393BA5D0B5}" srcId="{68B26985-0C9F-4184-AA23-ABEB8733F8D0}" destId="{E354BFD0-EE39-4F5B-99EA-942591A85DE5}" srcOrd="1" destOrd="0" parTransId="{381C2CCC-71C4-4D6A-B7F6-C3E921AF0829}" sibTransId="{55DDF708-0F43-494F-8799-79DDCBB6F770}"/>
    <dgm:cxn modelId="{7C2BA651-DAC7-4AAE-9DA9-A5B4A2A4ADE1}" srcId="{68B26985-0C9F-4184-AA23-ABEB8733F8D0}" destId="{65852F5C-036A-48C1-ADF0-A8C25778D03A}" srcOrd="0" destOrd="0" parTransId="{5B1676B3-5FF3-4C61-8843-6024A1E92106}" sibTransId="{C1BD5A51-CBF3-44F3-AB29-41435771E8B3}"/>
    <dgm:cxn modelId="{5F0E528C-68DD-42E5-AADE-850C719EAE0C}" type="presOf" srcId="{65852F5C-036A-48C1-ADF0-A8C25778D03A}" destId="{02C37461-0B70-4FD2-91D2-BFA4EB4F27DD}" srcOrd="0" destOrd="0" presId="urn:diagrams.loki3.com/TabbedArc+Icon"/>
    <dgm:cxn modelId="{82AED948-A431-4085-81B2-72DF09907BD8}" type="presParOf" srcId="{05325E63-561F-4642-AC5F-B38987BF3A8A}" destId="{02C37461-0B70-4FD2-91D2-BFA4EB4F27DD}" srcOrd="0" destOrd="0" presId="urn:diagrams.loki3.com/TabbedArc+Icon"/>
    <dgm:cxn modelId="{D9D6660B-C040-4988-9700-841D20EDED98}" type="presParOf" srcId="{05325E63-561F-4642-AC5F-B38987BF3A8A}" destId="{E9FC5FDD-6A90-47CC-94F1-439F2F6AEE80}" srcOrd="1" destOrd="0" presId="urn:diagrams.loki3.com/TabbedArc+Ic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EF7E62-EEF4-489E-90E3-41907628B3FD}" type="doc">
      <dgm:prSet loTypeId="urn:microsoft.com/office/officeart/2008/layout/VerticalCurvedList" loCatId="list" qsTypeId="urn:microsoft.com/office/officeart/2005/8/quickstyle/3d2" qsCatId="3D" csTypeId="urn:microsoft.com/office/officeart/2005/8/colors/accent4_1" csCatId="accent4" phldr="1"/>
      <dgm:spPr/>
      <dgm:t>
        <a:bodyPr/>
        <a:lstStyle/>
        <a:p>
          <a:endParaRPr lang="es-VE"/>
        </a:p>
      </dgm:t>
    </dgm:pt>
    <dgm:pt modelId="{668BEBF5-0F4D-4CE7-ADCB-1720BC3A95DA}">
      <dgm:prSet phldrT="[Text]"/>
      <dgm:spPr/>
      <dgm:t>
        <a:bodyPr/>
        <a:lstStyle/>
        <a:p>
          <a:r>
            <a:rPr lang="es-VE" dirty="0"/>
            <a:t>Las características de los pacientes fueron agrupadas usando proporciones, medias y medianas usando el test de chi cuadrado, test t, o test de Mann-Whitney, respectivamente. </a:t>
          </a:r>
        </a:p>
      </dgm:t>
    </dgm:pt>
    <dgm:pt modelId="{3D187FDE-FDF4-493A-878F-0EC4A516824C}" type="parTrans" cxnId="{D5D91AE5-A800-43D8-9E80-781C8774FE17}">
      <dgm:prSet/>
      <dgm:spPr/>
      <dgm:t>
        <a:bodyPr/>
        <a:lstStyle/>
        <a:p>
          <a:endParaRPr lang="es-VE"/>
        </a:p>
      </dgm:t>
    </dgm:pt>
    <dgm:pt modelId="{111241AB-5AF2-4E7C-8F04-4A0B6C80818C}" type="sibTrans" cxnId="{D5D91AE5-A800-43D8-9E80-781C8774FE17}">
      <dgm:prSet/>
      <dgm:spPr/>
      <dgm:t>
        <a:bodyPr/>
        <a:lstStyle/>
        <a:p>
          <a:endParaRPr lang="es-VE"/>
        </a:p>
      </dgm:t>
    </dgm:pt>
    <dgm:pt modelId="{77F78247-BCCD-4DB2-AEBE-E32B32B47173}">
      <dgm:prSet phldrT="[Text]"/>
      <dgm:spPr/>
      <dgm:t>
        <a:bodyPr/>
        <a:lstStyle/>
        <a:p>
          <a:r>
            <a:rPr lang="es-VE" dirty="0"/>
            <a:t>Se usaron modelos de regresión logística para comparar los resultados entre los grupos de alto y bajo riesgo, y entre el estado de Warfarina dentro del subgrupo de alto riesgo.</a:t>
          </a:r>
        </a:p>
      </dgm:t>
    </dgm:pt>
    <dgm:pt modelId="{708847DE-3707-44DD-B4A2-3C94AF339313}" type="parTrans" cxnId="{1CC96A90-09EA-4743-AD99-62A7905709BB}">
      <dgm:prSet/>
      <dgm:spPr/>
      <dgm:t>
        <a:bodyPr/>
        <a:lstStyle/>
        <a:p>
          <a:endParaRPr lang="es-VE"/>
        </a:p>
      </dgm:t>
    </dgm:pt>
    <dgm:pt modelId="{9AE94762-0926-4ECE-8ACF-D1689FCD5A0F}" type="sibTrans" cxnId="{1CC96A90-09EA-4743-AD99-62A7905709BB}">
      <dgm:prSet/>
      <dgm:spPr/>
      <dgm:t>
        <a:bodyPr/>
        <a:lstStyle/>
        <a:p>
          <a:endParaRPr lang="es-VE"/>
        </a:p>
      </dgm:t>
    </dgm:pt>
    <dgm:pt modelId="{87E92212-FB67-499E-AA19-F05CA02E1F49}">
      <dgm:prSet phldrT="[Text]"/>
      <dgm:spPr/>
      <dgm:t>
        <a:bodyPr/>
        <a:lstStyle/>
        <a:p>
          <a:r>
            <a:rPr lang="es-VE" dirty="0"/>
            <a:t>Para el ajuste de probabilidades se calcularon las razones (OR) y los IC del 95% correspondientes, y se utilizó la estadística de Hosmer Lemeshow para confirmar la calibración adecuada para todos los modelos de regresión logística.</a:t>
          </a:r>
        </a:p>
      </dgm:t>
    </dgm:pt>
    <dgm:pt modelId="{4B6283F0-CAFA-4AC9-B285-AC54AA012EBF}" type="parTrans" cxnId="{2DE3754F-DC97-4ADF-9082-A2D6636394B5}">
      <dgm:prSet/>
      <dgm:spPr/>
      <dgm:t>
        <a:bodyPr/>
        <a:lstStyle/>
        <a:p>
          <a:endParaRPr lang="es-VE"/>
        </a:p>
      </dgm:t>
    </dgm:pt>
    <dgm:pt modelId="{B1CD061C-D940-4314-86A4-14B343E38CD4}" type="sibTrans" cxnId="{2DE3754F-DC97-4ADF-9082-A2D6636394B5}">
      <dgm:prSet/>
      <dgm:spPr/>
      <dgm:t>
        <a:bodyPr/>
        <a:lstStyle/>
        <a:p>
          <a:endParaRPr lang="es-VE"/>
        </a:p>
      </dgm:t>
    </dgm:pt>
    <dgm:pt modelId="{588B13B5-F59B-4653-A30E-3370D279DC39}">
      <dgm:prSet phldrT="[Text]"/>
      <dgm:spPr/>
      <dgm:t>
        <a:bodyPr/>
        <a:lstStyle/>
        <a:p>
          <a:r>
            <a:rPr lang="es-VE" dirty="0"/>
            <a:t>Como un análisis de sensibilidad, se llevó a cabo un </a:t>
          </a:r>
          <a:r>
            <a:rPr lang="es-VE" b="0" i="0" dirty="0"/>
            <a:t>análisis de </a:t>
          </a:r>
          <a:r>
            <a:rPr lang="es-ES" b="1" i="0" dirty="0"/>
            <a:t>emparejamiento por puntaje de propensión (Propensity Score Matching) </a:t>
          </a:r>
          <a:r>
            <a:rPr lang="es-VE" dirty="0"/>
            <a:t>para comparar el estado de  la Warfarina dentro del subgrupo de alto riesgo.</a:t>
          </a:r>
        </a:p>
      </dgm:t>
    </dgm:pt>
    <dgm:pt modelId="{9C0FD1D5-F5B3-4EC5-B052-238AE7DF7F75}" type="parTrans" cxnId="{9107D185-758E-4C2F-A1EA-73D8B268BEBD}">
      <dgm:prSet/>
      <dgm:spPr/>
      <dgm:t>
        <a:bodyPr/>
        <a:lstStyle/>
        <a:p>
          <a:endParaRPr lang="es-VE"/>
        </a:p>
      </dgm:t>
    </dgm:pt>
    <dgm:pt modelId="{62E791FD-B075-4617-8728-9C80B4EF488D}" type="sibTrans" cxnId="{9107D185-758E-4C2F-A1EA-73D8B268BEBD}">
      <dgm:prSet/>
      <dgm:spPr/>
      <dgm:t>
        <a:bodyPr/>
        <a:lstStyle/>
        <a:p>
          <a:endParaRPr lang="es-VE"/>
        </a:p>
      </dgm:t>
    </dgm:pt>
    <dgm:pt modelId="{CFA2CB7A-2ECB-4424-B069-6B505332606F}" type="pres">
      <dgm:prSet presAssocID="{4DEF7E62-EEF4-489E-90E3-41907628B3FD}" presName="Name0" presStyleCnt="0">
        <dgm:presLayoutVars>
          <dgm:chMax val="7"/>
          <dgm:chPref val="7"/>
          <dgm:dir/>
        </dgm:presLayoutVars>
      </dgm:prSet>
      <dgm:spPr/>
      <dgm:t>
        <a:bodyPr/>
        <a:lstStyle/>
        <a:p>
          <a:endParaRPr lang="es-VE"/>
        </a:p>
      </dgm:t>
    </dgm:pt>
    <dgm:pt modelId="{524662C7-4A01-4229-879D-51EBD6A93AFE}" type="pres">
      <dgm:prSet presAssocID="{4DEF7E62-EEF4-489E-90E3-41907628B3FD}" presName="Name1" presStyleCnt="0"/>
      <dgm:spPr/>
    </dgm:pt>
    <dgm:pt modelId="{8524290C-9C13-46E4-A813-F5465963E148}" type="pres">
      <dgm:prSet presAssocID="{4DEF7E62-EEF4-489E-90E3-41907628B3FD}" presName="cycle" presStyleCnt="0"/>
      <dgm:spPr/>
    </dgm:pt>
    <dgm:pt modelId="{1340C557-729F-4888-8005-F43875044FA8}" type="pres">
      <dgm:prSet presAssocID="{4DEF7E62-EEF4-489E-90E3-41907628B3FD}" presName="srcNode" presStyleLbl="node1" presStyleIdx="0" presStyleCnt="4"/>
      <dgm:spPr/>
    </dgm:pt>
    <dgm:pt modelId="{72EA5AB5-6A6E-4042-A700-C9710BA5DFFA}" type="pres">
      <dgm:prSet presAssocID="{4DEF7E62-EEF4-489E-90E3-41907628B3FD}" presName="conn" presStyleLbl="parChTrans1D2" presStyleIdx="0" presStyleCnt="1"/>
      <dgm:spPr/>
      <dgm:t>
        <a:bodyPr/>
        <a:lstStyle/>
        <a:p>
          <a:endParaRPr lang="es-VE"/>
        </a:p>
      </dgm:t>
    </dgm:pt>
    <dgm:pt modelId="{AE904298-331E-4208-B0F1-5C28D8562921}" type="pres">
      <dgm:prSet presAssocID="{4DEF7E62-EEF4-489E-90E3-41907628B3FD}" presName="extraNode" presStyleLbl="node1" presStyleIdx="0" presStyleCnt="4"/>
      <dgm:spPr/>
    </dgm:pt>
    <dgm:pt modelId="{29C3E29D-C946-41AE-92D6-92D83BE7F9C9}" type="pres">
      <dgm:prSet presAssocID="{4DEF7E62-EEF4-489E-90E3-41907628B3FD}" presName="dstNode" presStyleLbl="node1" presStyleIdx="0" presStyleCnt="4"/>
      <dgm:spPr/>
    </dgm:pt>
    <dgm:pt modelId="{B11ECC82-772C-47DC-844E-698F3C0F9614}" type="pres">
      <dgm:prSet presAssocID="{668BEBF5-0F4D-4CE7-ADCB-1720BC3A95DA}" presName="text_1" presStyleLbl="node1" presStyleIdx="0" presStyleCnt="4">
        <dgm:presLayoutVars>
          <dgm:bulletEnabled val="1"/>
        </dgm:presLayoutVars>
      </dgm:prSet>
      <dgm:spPr/>
      <dgm:t>
        <a:bodyPr/>
        <a:lstStyle/>
        <a:p>
          <a:endParaRPr lang="es-VE"/>
        </a:p>
      </dgm:t>
    </dgm:pt>
    <dgm:pt modelId="{70C25F43-4CD5-4114-B776-2432057509A9}" type="pres">
      <dgm:prSet presAssocID="{668BEBF5-0F4D-4CE7-ADCB-1720BC3A95DA}" presName="accent_1" presStyleCnt="0"/>
      <dgm:spPr/>
    </dgm:pt>
    <dgm:pt modelId="{9338D6D0-70C4-4A51-A783-AF47E542740D}" type="pres">
      <dgm:prSet presAssocID="{668BEBF5-0F4D-4CE7-ADCB-1720BC3A95DA}" presName="accentRepeatNode" presStyleLbl="solidFgAcc1" presStyleIdx="0" presStyleCnt="4"/>
      <dgm:spPr/>
    </dgm:pt>
    <dgm:pt modelId="{B34FF683-D41A-4F1B-BEC2-9524170BAA37}" type="pres">
      <dgm:prSet presAssocID="{77F78247-BCCD-4DB2-AEBE-E32B32B47173}" presName="text_2" presStyleLbl="node1" presStyleIdx="1" presStyleCnt="4">
        <dgm:presLayoutVars>
          <dgm:bulletEnabled val="1"/>
        </dgm:presLayoutVars>
      </dgm:prSet>
      <dgm:spPr/>
      <dgm:t>
        <a:bodyPr/>
        <a:lstStyle/>
        <a:p>
          <a:endParaRPr lang="es-VE"/>
        </a:p>
      </dgm:t>
    </dgm:pt>
    <dgm:pt modelId="{60555688-B81E-4639-BFEB-3E57B3DADC09}" type="pres">
      <dgm:prSet presAssocID="{77F78247-BCCD-4DB2-AEBE-E32B32B47173}" presName="accent_2" presStyleCnt="0"/>
      <dgm:spPr/>
    </dgm:pt>
    <dgm:pt modelId="{8E18F220-6F7C-4DAE-B2E5-7559EF985552}" type="pres">
      <dgm:prSet presAssocID="{77F78247-BCCD-4DB2-AEBE-E32B32B47173}" presName="accentRepeatNode" presStyleLbl="solidFgAcc1" presStyleIdx="1" presStyleCnt="4"/>
      <dgm:spPr/>
    </dgm:pt>
    <dgm:pt modelId="{F00ACDA8-3A5D-453F-8AB4-C4914A151A4F}" type="pres">
      <dgm:prSet presAssocID="{87E92212-FB67-499E-AA19-F05CA02E1F49}" presName="text_3" presStyleLbl="node1" presStyleIdx="2" presStyleCnt="4">
        <dgm:presLayoutVars>
          <dgm:bulletEnabled val="1"/>
        </dgm:presLayoutVars>
      </dgm:prSet>
      <dgm:spPr/>
      <dgm:t>
        <a:bodyPr/>
        <a:lstStyle/>
        <a:p>
          <a:endParaRPr lang="es-VE"/>
        </a:p>
      </dgm:t>
    </dgm:pt>
    <dgm:pt modelId="{AF98FC85-87E5-400E-98CB-EF3E6CAD3AEF}" type="pres">
      <dgm:prSet presAssocID="{87E92212-FB67-499E-AA19-F05CA02E1F49}" presName="accent_3" presStyleCnt="0"/>
      <dgm:spPr/>
    </dgm:pt>
    <dgm:pt modelId="{641E1A0E-4619-4431-A2D5-B08122FDAFCC}" type="pres">
      <dgm:prSet presAssocID="{87E92212-FB67-499E-AA19-F05CA02E1F49}" presName="accentRepeatNode" presStyleLbl="solidFgAcc1" presStyleIdx="2" presStyleCnt="4"/>
      <dgm:spPr/>
    </dgm:pt>
    <dgm:pt modelId="{E7DA52AD-6B44-4F65-B20F-A3C67EE6FF25}" type="pres">
      <dgm:prSet presAssocID="{588B13B5-F59B-4653-A30E-3370D279DC39}" presName="text_4" presStyleLbl="node1" presStyleIdx="3" presStyleCnt="4">
        <dgm:presLayoutVars>
          <dgm:bulletEnabled val="1"/>
        </dgm:presLayoutVars>
      </dgm:prSet>
      <dgm:spPr/>
      <dgm:t>
        <a:bodyPr/>
        <a:lstStyle/>
        <a:p>
          <a:endParaRPr lang="es-VE"/>
        </a:p>
      </dgm:t>
    </dgm:pt>
    <dgm:pt modelId="{F7D50165-7B15-4328-9A8D-074CDE39EAAC}" type="pres">
      <dgm:prSet presAssocID="{588B13B5-F59B-4653-A30E-3370D279DC39}" presName="accent_4" presStyleCnt="0"/>
      <dgm:spPr/>
    </dgm:pt>
    <dgm:pt modelId="{52F16C91-F3FE-4297-9F09-6CAB3C6BB6C9}" type="pres">
      <dgm:prSet presAssocID="{588B13B5-F59B-4653-A30E-3370D279DC39}" presName="accentRepeatNode" presStyleLbl="solidFgAcc1" presStyleIdx="3" presStyleCnt="4"/>
      <dgm:spPr/>
    </dgm:pt>
  </dgm:ptLst>
  <dgm:cxnLst>
    <dgm:cxn modelId="{023A9B35-444E-4627-B98A-EA040528C1BE}" type="presOf" srcId="{87E92212-FB67-499E-AA19-F05CA02E1F49}" destId="{F00ACDA8-3A5D-453F-8AB4-C4914A151A4F}" srcOrd="0" destOrd="0" presId="urn:microsoft.com/office/officeart/2008/layout/VerticalCurvedList"/>
    <dgm:cxn modelId="{6BE61063-1282-4B30-A366-F73E4D99C811}" type="presOf" srcId="{668BEBF5-0F4D-4CE7-ADCB-1720BC3A95DA}" destId="{B11ECC82-772C-47DC-844E-698F3C0F9614}" srcOrd="0" destOrd="0" presId="urn:microsoft.com/office/officeart/2008/layout/VerticalCurvedList"/>
    <dgm:cxn modelId="{9107D185-758E-4C2F-A1EA-73D8B268BEBD}" srcId="{4DEF7E62-EEF4-489E-90E3-41907628B3FD}" destId="{588B13B5-F59B-4653-A30E-3370D279DC39}" srcOrd="3" destOrd="0" parTransId="{9C0FD1D5-F5B3-4EC5-B052-238AE7DF7F75}" sibTransId="{62E791FD-B075-4617-8728-9C80B4EF488D}"/>
    <dgm:cxn modelId="{72B64418-F953-4CBD-9CA8-F616B44C8E31}" type="presOf" srcId="{588B13B5-F59B-4653-A30E-3370D279DC39}" destId="{E7DA52AD-6B44-4F65-B20F-A3C67EE6FF25}" srcOrd="0" destOrd="0" presId="urn:microsoft.com/office/officeart/2008/layout/VerticalCurvedList"/>
    <dgm:cxn modelId="{2DE3754F-DC97-4ADF-9082-A2D6636394B5}" srcId="{4DEF7E62-EEF4-489E-90E3-41907628B3FD}" destId="{87E92212-FB67-499E-AA19-F05CA02E1F49}" srcOrd="2" destOrd="0" parTransId="{4B6283F0-CAFA-4AC9-B285-AC54AA012EBF}" sibTransId="{B1CD061C-D940-4314-86A4-14B343E38CD4}"/>
    <dgm:cxn modelId="{50402681-82E2-4745-9526-D44BCA313C98}" type="presOf" srcId="{4DEF7E62-EEF4-489E-90E3-41907628B3FD}" destId="{CFA2CB7A-2ECB-4424-B069-6B505332606F}" srcOrd="0" destOrd="0" presId="urn:microsoft.com/office/officeart/2008/layout/VerticalCurvedList"/>
    <dgm:cxn modelId="{64BA847F-A72E-4DE2-B083-9A55068E55A7}" type="presOf" srcId="{111241AB-5AF2-4E7C-8F04-4A0B6C80818C}" destId="{72EA5AB5-6A6E-4042-A700-C9710BA5DFFA}" srcOrd="0" destOrd="0" presId="urn:microsoft.com/office/officeart/2008/layout/VerticalCurvedList"/>
    <dgm:cxn modelId="{D5D91AE5-A800-43D8-9E80-781C8774FE17}" srcId="{4DEF7E62-EEF4-489E-90E3-41907628B3FD}" destId="{668BEBF5-0F4D-4CE7-ADCB-1720BC3A95DA}" srcOrd="0" destOrd="0" parTransId="{3D187FDE-FDF4-493A-878F-0EC4A516824C}" sibTransId="{111241AB-5AF2-4E7C-8F04-4A0B6C80818C}"/>
    <dgm:cxn modelId="{43BCB765-4EBF-4F4C-B4D6-1533063977FD}" type="presOf" srcId="{77F78247-BCCD-4DB2-AEBE-E32B32B47173}" destId="{B34FF683-D41A-4F1B-BEC2-9524170BAA37}" srcOrd="0" destOrd="0" presId="urn:microsoft.com/office/officeart/2008/layout/VerticalCurvedList"/>
    <dgm:cxn modelId="{1CC96A90-09EA-4743-AD99-62A7905709BB}" srcId="{4DEF7E62-EEF4-489E-90E3-41907628B3FD}" destId="{77F78247-BCCD-4DB2-AEBE-E32B32B47173}" srcOrd="1" destOrd="0" parTransId="{708847DE-3707-44DD-B4A2-3C94AF339313}" sibTransId="{9AE94762-0926-4ECE-8ACF-D1689FCD5A0F}"/>
    <dgm:cxn modelId="{AF0D3F74-85F4-44DD-89A8-E4F58103A1B7}" type="presParOf" srcId="{CFA2CB7A-2ECB-4424-B069-6B505332606F}" destId="{524662C7-4A01-4229-879D-51EBD6A93AFE}" srcOrd="0" destOrd="0" presId="urn:microsoft.com/office/officeart/2008/layout/VerticalCurvedList"/>
    <dgm:cxn modelId="{12C7DAEE-3D30-4C47-B787-A858D26BBC1E}" type="presParOf" srcId="{524662C7-4A01-4229-879D-51EBD6A93AFE}" destId="{8524290C-9C13-46E4-A813-F5465963E148}" srcOrd="0" destOrd="0" presId="urn:microsoft.com/office/officeart/2008/layout/VerticalCurvedList"/>
    <dgm:cxn modelId="{1E232709-6374-4587-84D0-82F53C5DB5A5}" type="presParOf" srcId="{8524290C-9C13-46E4-A813-F5465963E148}" destId="{1340C557-729F-4888-8005-F43875044FA8}" srcOrd="0" destOrd="0" presId="urn:microsoft.com/office/officeart/2008/layout/VerticalCurvedList"/>
    <dgm:cxn modelId="{65842F8F-2D0F-4A67-8829-E5B443955E3B}" type="presParOf" srcId="{8524290C-9C13-46E4-A813-F5465963E148}" destId="{72EA5AB5-6A6E-4042-A700-C9710BA5DFFA}" srcOrd="1" destOrd="0" presId="urn:microsoft.com/office/officeart/2008/layout/VerticalCurvedList"/>
    <dgm:cxn modelId="{1C8F024E-D723-4C03-AEAD-270135C382E1}" type="presParOf" srcId="{8524290C-9C13-46E4-A813-F5465963E148}" destId="{AE904298-331E-4208-B0F1-5C28D8562921}" srcOrd="2" destOrd="0" presId="urn:microsoft.com/office/officeart/2008/layout/VerticalCurvedList"/>
    <dgm:cxn modelId="{CCBD4465-5718-470B-8459-90963BB64D45}" type="presParOf" srcId="{8524290C-9C13-46E4-A813-F5465963E148}" destId="{29C3E29D-C946-41AE-92D6-92D83BE7F9C9}" srcOrd="3" destOrd="0" presId="urn:microsoft.com/office/officeart/2008/layout/VerticalCurvedList"/>
    <dgm:cxn modelId="{B3AB0DDE-906F-4296-A243-9B0BD8F8918B}" type="presParOf" srcId="{524662C7-4A01-4229-879D-51EBD6A93AFE}" destId="{B11ECC82-772C-47DC-844E-698F3C0F9614}" srcOrd="1" destOrd="0" presId="urn:microsoft.com/office/officeart/2008/layout/VerticalCurvedList"/>
    <dgm:cxn modelId="{BDD8EA13-E5E2-4E87-866D-7F8AA2910811}" type="presParOf" srcId="{524662C7-4A01-4229-879D-51EBD6A93AFE}" destId="{70C25F43-4CD5-4114-B776-2432057509A9}" srcOrd="2" destOrd="0" presId="urn:microsoft.com/office/officeart/2008/layout/VerticalCurvedList"/>
    <dgm:cxn modelId="{2C7369C6-492C-4A28-89BD-489A294CEDFE}" type="presParOf" srcId="{70C25F43-4CD5-4114-B776-2432057509A9}" destId="{9338D6D0-70C4-4A51-A783-AF47E542740D}" srcOrd="0" destOrd="0" presId="urn:microsoft.com/office/officeart/2008/layout/VerticalCurvedList"/>
    <dgm:cxn modelId="{063619E1-76DB-4CA4-AE08-6B9994A81E19}" type="presParOf" srcId="{524662C7-4A01-4229-879D-51EBD6A93AFE}" destId="{B34FF683-D41A-4F1B-BEC2-9524170BAA37}" srcOrd="3" destOrd="0" presId="urn:microsoft.com/office/officeart/2008/layout/VerticalCurvedList"/>
    <dgm:cxn modelId="{87A317CF-2312-4C68-838D-7D20EE17001A}" type="presParOf" srcId="{524662C7-4A01-4229-879D-51EBD6A93AFE}" destId="{60555688-B81E-4639-BFEB-3E57B3DADC09}" srcOrd="4" destOrd="0" presId="urn:microsoft.com/office/officeart/2008/layout/VerticalCurvedList"/>
    <dgm:cxn modelId="{B9A6F037-B866-4263-A78F-213AB5E05235}" type="presParOf" srcId="{60555688-B81E-4639-BFEB-3E57B3DADC09}" destId="{8E18F220-6F7C-4DAE-B2E5-7559EF985552}" srcOrd="0" destOrd="0" presId="urn:microsoft.com/office/officeart/2008/layout/VerticalCurvedList"/>
    <dgm:cxn modelId="{71C92702-CC7A-4401-9AB5-3E33507AFB7B}" type="presParOf" srcId="{524662C7-4A01-4229-879D-51EBD6A93AFE}" destId="{F00ACDA8-3A5D-453F-8AB4-C4914A151A4F}" srcOrd="5" destOrd="0" presId="urn:microsoft.com/office/officeart/2008/layout/VerticalCurvedList"/>
    <dgm:cxn modelId="{3BE621B6-B245-4FF0-A2E6-1B9C711997CD}" type="presParOf" srcId="{524662C7-4A01-4229-879D-51EBD6A93AFE}" destId="{AF98FC85-87E5-400E-98CB-EF3E6CAD3AEF}" srcOrd="6" destOrd="0" presId="urn:microsoft.com/office/officeart/2008/layout/VerticalCurvedList"/>
    <dgm:cxn modelId="{CD8915D8-164B-4B6C-83F3-4E6CC6313D03}" type="presParOf" srcId="{AF98FC85-87E5-400E-98CB-EF3E6CAD3AEF}" destId="{641E1A0E-4619-4431-A2D5-B08122FDAFCC}" srcOrd="0" destOrd="0" presId="urn:microsoft.com/office/officeart/2008/layout/VerticalCurvedList"/>
    <dgm:cxn modelId="{2A05ACA5-B0B9-4CDB-9A20-42A0770C4764}" type="presParOf" srcId="{524662C7-4A01-4229-879D-51EBD6A93AFE}" destId="{E7DA52AD-6B44-4F65-B20F-A3C67EE6FF25}" srcOrd="7" destOrd="0" presId="urn:microsoft.com/office/officeart/2008/layout/VerticalCurvedList"/>
    <dgm:cxn modelId="{CDF51AC8-858D-4C22-9BF8-C16432E04E34}" type="presParOf" srcId="{524662C7-4A01-4229-879D-51EBD6A93AFE}" destId="{F7D50165-7B15-4328-9A8D-074CDE39EAAC}" srcOrd="8" destOrd="0" presId="urn:microsoft.com/office/officeart/2008/layout/VerticalCurvedList"/>
    <dgm:cxn modelId="{390934B6-B79C-45A3-8B90-2FD0A821A96C}" type="presParOf" srcId="{F7D50165-7B15-4328-9A8D-074CDE39EAAC}" destId="{52F16C91-F3FE-4297-9F09-6CAB3C6BB6C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743227-842A-4261-9DE4-91C4D3A0BF48}"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s-VE"/>
        </a:p>
      </dgm:t>
    </dgm:pt>
    <dgm:pt modelId="{25C5FCEC-6C53-449F-8390-D720505A5356}">
      <dgm:prSet custT="1"/>
      <dgm:spPr/>
      <dgm:t>
        <a:bodyPr/>
        <a:lstStyle/>
        <a:p>
          <a:endParaRPr lang="es-VE" sz="1800" dirty="0"/>
        </a:p>
      </dgm:t>
    </dgm:pt>
    <dgm:pt modelId="{A97336EF-5387-4218-A18A-C4D2A4E66E60}" type="parTrans" cxnId="{4E9A52DD-5392-4991-BAEF-6D5E7F3BD1D5}">
      <dgm:prSet/>
      <dgm:spPr/>
      <dgm:t>
        <a:bodyPr/>
        <a:lstStyle/>
        <a:p>
          <a:endParaRPr lang="es-VE" sz="1800"/>
        </a:p>
      </dgm:t>
    </dgm:pt>
    <dgm:pt modelId="{26D2BA9F-1EE1-41D7-8FF4-EBAE985763BB}" type="sibTrans" cxnId="{4E9A52DD-5392-4991-BAEF-6D5E7F3BD1D5}">
      <dgm:prSet/>
      <dgm:spPr/>
      <dgm:t>
        <a:bodyPr/>
        <a:lstStyle/>
        <a:p>
          <a:endParaRPr lang="es-VE" sz="1800"/>
        </a:p>
      </dgm:t>
    </dgm:pt>
    <dgm:pt modelId="{A9A0B5D2-8FAE-4F15-8BF2-8408DE9BEE1D}">
      <dgm:prSet custT="1"/>
      <dgm:spPr/>
      <dgm:t>
        <a:bodyPr/>
        <a:lstStyle/>
        <a:p>
          <a:pPr algn="just"/>
          <a:r>
            <a:rPr lang="es-VE" sz="1800" dirty="0"/>
            <a:t>El presente Registro de Casos demostró que existe una reducción de mortalidad al año del alta hospitalaria, en los pacientes de alto riesgo de formación de trombos posterior a un IMCEST  (FEVI &lt; 40 %, IMCEST anterior o BRIHH)  tratados con Warfarina profiláctica. </a:t>
          </a:r>
        </a:p>
      </dgm:t>
    </dgm:pt>
    <dgm:pt modelId="{DB82264C-CBD3-4F76-89D1-9179B3D06A0C}" type="parTrans" cxnId="{4E7BAF3A-9593-4452-8FC5-0A45FD687934}">
      <dgm:prSet/>
      <dgm:spPr/>
      <dgm:t>
        <a:bodyPr/>
        <a:lstStyle/>
        <a:p>
          <a:endParaRPr lang="es-VE" sz="1800"/>
        </a:p>
      </dgm:t>
    </dgm:pt>
    <dgm:pt modelId="{C1ADA71D-AEF7-4BDC-8E94-BE451F3C4457}" type="sibTrans" cxnId="{4E7BAF3A-9593-4452-8FC5-0A45FD687934}">
      <dgm:prSet/>
      <dgm:spPr/>
      <dgm:t>
        <a:bodyPr/>
        <a:lstStyle/>
        <a:p>
          <a:endParaRPr lang="es-VE" sz="1800"/>
        </a:p>
      </dgm:t>
    </dgm:pt>
    <dgm:pt modelId="{C2DAA855-2039-4643-93F4-170B90FFC499}">
      <dgm:prSet custT="1"/>
      <dgm:spPr/>
      <dgm:t>
        <a:bodyPr/>
        <a:lstStyle/>
        <a:p>
          <a:endParaRPr lang="es-VE" sz="1800" dirty="0"/>
        </a:p>
      </dgm:t>
    </dgm:pt>
    <dgm:pt modelId="{E82B8232-B003-48CF-8BB3-D7F033BE1125}" type="sibTrans" cxnId="{B8329E3C-7ECC-4BAC-8272-0B0AE0DA03DE}">
      <dgm:prSet/>
      <dgm:spPr/>
      <dgm:t>
        <a:bodyPr/>
        <a:lstStyle/>
        <a:p>
          <a:endParaRPr lang="es-VE" sz="1800"/>
        </a:p>
      </dgm:t>
    </dgm:pt>
    <dgm:pt modelId="{36F10BA0-A1D6-4371-B02B-DE4CF6094DD9}" type="parTrans" cxnId="{B8329E3C-7ECC-4BAC-8272-0B0AE0DA03DE}">
      <dgm:prSet/>
      <dgm:spPr/>
      <dgm:t>
        <a:bodyPr/>
        <a:lstStyle/>
        <a:p>
          <a:endParaRPr lang="es-VE" sz="1800"/>
        </a:p>
      </dgm:t>
    </dgm:pt>
    <dgm:pt modelId="{EF3C3909-E20C-46BE-A1D8-2A2BDE50F56B}">
      <dgm:prSet custT="1"/>
      <dgm:spPr/>
      <dgm:t>
        <a:bodyPr/>
        <a:lstStyle/>
        <a:p>
          <a:pPr algn="just"/>
          <a:r>
            <a:rPr lang="es-VE" sz="1800" dirty="0"/>
            <a:t>En relación a la definición del punto final secundario de sangrado que requirió hospitalización  durante el año del alta hospitalaria, no utilizaron  escalas de sangrado para identificar la magnitud del mismo  (como por ejemplo escala GUSTO,  escala TIMI) por el contrario, identificaron la presencia de sangrado por los códigos del CIE-10  por lo que la valoración de este punto no fue objetiva. </a:t>
          </a:r>
        </a:p>
      </dgm:t>
    </dgm:pt>
    <dgm:pt modelId="{FFD357AF-F43A-491F-B3AF-399FBAE2DA33}" type="parTrans" cxnId="{D0247F02-763E-4DF4-A54A-31EAD7743162}">
      <dgm:prSet/>
      <dgm:spPr/>
      <dgm:t>
        <a:bodyPr/>
        <a:lstStyle/>
        <a:p>
          <a:endParaRPr lang="es-ES" sz="1800"/>
        </a:p>
      </dgm:t>
    </dgm:pt>
    <dgm:pt modelId="{3EDB9308-14C0-49C8-A30B-F5606037C91D}" type="sibTrans" cxnId="{D0247F02-763E-4DF4-A54A-31EAD7743162}">
      <dgm:prSet/>
      <dgm:spPr/>
      <dgm:t>
        <a:bodyPr/>
        <a:lstStyle/>
        <a:p>
          <a:endParaRPr lang="es-ES" sz="1800"/>
        </a:p>
      </dgm:t>
    </dgm:pt>
    <dgm:pt modelId="{A98918A8-B945-474B-AA83-741549E22E44}">
      <dgm:prSet custT="1"/>
      <dgm:spPr/>
      <dgm:t>
        <a:bodyPr/>
        <a:lstStyle/>
        <a:p>
          <a:pPr algn="just"/>
          <a:r>
            <a:rPr lang="es-ES" sz="1800" dirty="0"/>
            <a:t>En los pacientes de alto riesgo, no hubo diferencias estadísticamente significativas entre el grupo que recibió warfarina comparado con el grupo de No warfarina, en relación a reducción de mortalidad a los 6 meses (180 días) del alta hospitalaria  (2,1  % vs 5,6 %.  Valor de p : 0,067 . OR 0,40 IC: 0,13-1,22)</a:t>
          </a:r>
        </a:p>
      </dgm:t>
    </dgm:pt>
    <dgm:pt modelId="{E90C660C-55E3-44DB-AD5A-F64042DAB28B}" type="parTrans" cxnId="{69ED8BD6-08BF-45AB-971F-BF02ACE7C841}">
      <dgm:prSet/>
      <dgm:spPr/>
      <dgm:t>
        <a:bodyPr/>
        <a:lstStyle/>
        <a:p>
          <a:endParaRPr lang="es-ES" sz="1800"/>
        </a:p>
      </dgm:t>
    </dgm:pt>
    <dgm:pt modelId="{D40FCED3-4B47-4233-9BE0-3245A3E7BCA2}" type="sibTrans" cxnId="{69ED8BD6-08BF-45AB-971F-BF02ACE7C841}">
      <dgm:prSet/>
      <dgm:spPr/>
      <dgm:t>
        <a:bodyPr/>
        <a:lstStyle/>
        <a:p>
          <a:endParaRPr lang="es-ES" sz="1800"/>
        </a:p>
      </dgm:t>
    </dgm:pt>
    <dgm:pt modelId="{BBA99125-7657-4C59-B7AB-21F1DBE10D72}">
      <dgm:prSet custT="1"/>
      <dgm:spPr/>
      <dgm:t>
        <a:bodyPr/>
        <a:lstStyle/>
        <a:p>
          <a:endParaRPr lang="es-VE" sz="1800" dirty="0"/>
        </a:p>
      </dgm:t>
    </dgm:pt>
    <dgm:pt modelId="{8019B2DB-5E31-49CF-B85F-62801AAF53F3}" type="sibTrans" cxnId="{7214E114-60C4-41C6-8F42-4D68F86D445F}">
      <dgm:prSet/>
      <dgm:spPr/>
      <dgm:t>
        <a:bodyPr/>
        <a:lstStyle/>
        <a:p>
          <a:endParaRPr lang="es-ES" sz="1800"/>
        </a:p>
      </dgm:t>
    </dgm:pt>
    <dgm:pt modelId="{9C822D97-CBF0-4F38-962A-81A6FD0086F8}" type="parTrans" cxnId="{7214E114-60C4-41C6-8F42-4D68F86D445F}">
      <dgm:prSet/>
      <dgm:spPr/>
      <dgm:t>
        <a:bodyPr/>
        <a:lstStyle/>
        <a:p>
          <a:endParaRPr lang="es-ES" sz="1800"/>
        </a:p>
      </dgm:t>
    </dgm:pt>
    <dgm:pt modelId="{F4B69262-44CA-4FFE-B19F-AEC3CD98A704}" type="pres">
      <dgm:prSet presAssocID="{E5743227-842A-4261-9DE4-91C4D3A0BF48}" presName="linearFlow" presStyleCnt="0">
        <dgm:presLayoutVars>
          <dgm:dir/>
          <dgm:animLvl val="lvl"/>
          <dgm:resizeHandles val="exact"/>
        </dgm:presLayoutVars>
      </dgm:prSet>
      <dgm:spPr/>
      <dgm:t>
        <a:bodyPr/>
        <a:lstStyle/>
        <a:p>
          <a:endParaRPr lang="es-VE"/>
        </a:p>
      </dgm:t>
    </dgm:pt>
    <dgm:pt modelId="{5A589657-7B05-4074-835F-5EF5D4B44BF4}" type="pres">
      <dgm:prSet presAssocID="{C2DAA855-2039-4643-93F4-170B90FFC499}" presName="composite" presStyleCnt="0"/>
      <dgm:spPr/>
    </dgm:pt>
    <dgm:pt modelId="{E15556B0-6A3E-4857-AACE-2C277C7DA825}" type="pres">
      <dgm:prSet presAssocID="{C2DAA855-2039-4643-93F4-170B90FFC499}" presName="parentText" presStyleLbl="alignNode1" presStyleIdx="0" presStyleCnt="3">
        <dgm:presLayoutVars>
          <dgm:chMax val="1"/>
          <dgm:bulletEnabled val="1"/>
        </dgm:presLayoutVars>
      </dgm:prSet>
      <dgm:spPr/>
      <dgm:t>
        <a:bodyPr/>
        <a:lstStyle/>
        <a:p>
          <a:endParaRPr lang="es-VE"/>
        </a:p>
      </dgm:t>
    </dgm:pt>
    <dgm:pt modelId="{3D730CC2-4BA0-43D3-8B70-B6CB0196B85D}" type="pres">
      <dgm:prSet presAssocID="{C2DAA855-2039-4643-93F4-170B90FFC499}" presName="descendantText" presStyleLbl="alignAcc1" presStyleIdx="0" presStyleCnt="3">
        <dgm:presLayoutVars>
          <dgm:bulletEnabled val="1"/>
        </dgm:presLayoutVars>
      </dgm:prSet>
      <dgm:spPr/>
      <dgm:t>
        <a:bodyPr/>
        <a:lstStyle/>
        <a:p>
          <a:endParaRPr lang="es-VE"/>
        </a:p>
      </dgm:t>
    </dgm:pt>
    <dgm:pt modelId="{036DA5F6-43FC-4DCC-A5C0-013491C0B737}" type="pres">
      <dgm:prSet presAssocID="{E82B8232-B003-48CF-8BB3-D7F033BE1125}" presName="sp" presStyleCnt="0"/>
      <dgm:spPr/>
    </dgm:pt>
    <dgm:pt modelId="{613A8264-B8EB-4DAE-86E6-FA41D8A9B471}" type="pres">
      <dgm:prSet presAssocID="{BBA99125-7657-4C59-B7AB-21F1DBE10D72}" presName="composite" presStyleCnt="0"/>
      <dgm:spPr/>
    </dgm:pt>
    <dgm:pt modelId="{755DA633-C19B-4C8E-B77C-3CA6638EA906}" type="pres">
      <dgm:prSet presAssocID="{BBA99125-7657-4C59-B7AB-21F1DBE10D72}" presName="parentText" presStyleLbl="alignNode1" presStyleIdx="1" presStyleCnt="3">
        <dgm:presLayoutVars>
          <dgm:chMax val="1"/>
          <dgm:bulletEnabled val="1"/>
        </dgm:presLayoutVars>
      </dgm:prSet>
      <dgm:spPr/>
      <dgm:t>
        <a:bodyPr/>
        <a:lstStyle/>
        <a:p>
          <a:endParaRPr lang="es-VE"/>
        </a:p>
      </dgm:t>
    </dgm:pt>
    <dgm:pt modelId="{90B0CFC5-40D0-4CC3-B48B-FDEC4D6503A9}" type="pres">
      <dgm:prSet presAssocID="{BBA99125-7657-4C59-B7AB-21F1DBE10D72}" presName="descendantText" presStyleLbl="alignAcc1" presStyleIdx="1" presStyleCnt="3">
        <dgm:presLayoutVars>
          <dgm:bulletEnabled val="1"/>
        </dgm:presLayoutVars>
      </dgm:prSet>
      <dgm:spPr/>
      <dgm:t>
        <a:bodyPr/>
        <a:lstStyle/>
        <a:p>
          <a:endParaRPr lang="es-VE"/>
        </a:p>
      </dgm:t>
    </dgm:pt>
    <dgm:pt modelId="{7E9DDFD8-D63E-41BB-8079-973E252B3647}" type="pres">
      <dgm:prSet presAssocID="{8019B2DB-5E31-49CF-B85F-62801AAF53F3}" presName="sp" presStyleCnt="0"/>
      <dgm:spPr/>
    </dgm:pt>
    <dgm:pt modelId="{FEE226B5-12AC-41A8-A357-CF79469FB3EA}" type="pres">
      <dgm:prSet presAssocID="{25C5FCEC-6C53-449F-8390-D720505A5356}" presName="composite" presStyleCnt="0"/>
      <dgm:spPr/>
    </dgm:pt>
    <dgm:pt modelId="{9D552832-F3F7-41EC-A472-504FCF7B3C13}" type="pres">
      <dgm:prSet presAssocID="{25C5FCEC-6C53-449F-8390-D720505A5356}" presName="parentText" presStyleLbl="alignNode1" presStyleIdx="2" presStyleCnt="3">
        <dgm:presLayoutVars>
          <dgm:chMax val="1"/>
          <dgm:bulletEnabled val="1"/>
        </dgm:presLayoutVars>
      </dgm:prSet>
      <dgm:spPr/>
      <dgm:t>
        <a:bodyPr/>
        <a:lstStyle/>
        <a:p>
          <a:endParaRPr lang="es-VE"/>
        </a:p>
      </dgm:t>
    </dgm:pt>
    <dgm:pt modelId="{D08840B7-2657-4C04-BEE4-1C0261C7EBBC}" type="pres">
      <dgm:prSet presAssocID="{25C5FCEC-6C53-449F-8390-D720505A5356}" presName="descendantText" presStyleLbl="alignAcc1" presStyleIdx="2" presStyleCnt="3">
        <dgm:presLayoutVars>
          <dgm:bulletEnabled val="1"/>
        </dgm:presLayoutVars>
      </dgm:prSet>
      <dgm:spPr/>
      <dgm:t>
        <a:bodyPr/>
        <a:lstStyle/>
        <a:p>
          <a:endParaRPr lang="es-VE"/>
        </a:p>
      </dgm:t>
    </dgm:pt>
  </dgm:ptLst>
  <dgm:cxnLst>
    <dgm:cxn modelId="{4A70337C-D756-49C7-BEB8-48BFD27E0C5B}" type="presOf" srcId="{25C5FCEC-6C53-449F-8390-D720505A5356}" destId="{9D552832-F3F7-41EC-A472-504FCF7B3C13}" srcOrd="0" destOrd="0" presId="urn:microsoft.com/office/officeart/2005/8/layout/chevron2"/>
    <dgm:cxn modelId="{EEAC7913-0FCD-4E75-909A-7DCF95848B7B}" type="presOf" srcId="{A98918A8-B945-474B-AA83-741549E22E44}" destId="{90B0CFC5-40D0-4CC3-B48B-FDEC4D6503A9}" srcOrd="0" destOrd="0" presId="urn:microsoft.com/office/officeart/2005/8/layout/chevron2"/>
    <dgm:cxn modelId="{140C2019-AEC8-4DF2-97D8-C3EF1A50C0A1}" type="presOf" srcId="{E5743227-842A-4261-9DE4-91C4D3A0BF48}" destId="{F4B69262-44CA-4FFE-B19F-AEC3CD98A704}" srcOrd="0" destOrd="0" presId="urn:microsoft.com/office/officeart/2005/8/layout/chevron2"/>
    <dgm:cxn modelId="{997FACD1-6192-4D2D-9283-FFC86FCAEC02}" type="presOf" srcId="{EF3C3909-E20C-46BE-A1D8-2A2BDE50F56B}" destId="{D08840B7-2657-4C04-BEE4-1C0261C7EBBC}" srcOrd="0" destOrd="0" presId="urn:microsoft.com/office/officeart/2005/8/layout/chevron2"/>
    <dgm:cxn modelId="{69ED8BD6-08BF-45AB-971F-BF02ACE7C841}" srcId="{BBA99125-7657-4C59-B7AB-21F1DBE10D72}" destId="{A98918A8-B945-474B-AA83-741549E22E44}" srcOrd="0" destOrd="0" parTransId="{E90C660C-55E3-44DB-AD5A-F64042DAB28B}" sibTransId="{D40FCED3-4B47-4233-9BE0-3245A3E7BCA2}"/>
    <dgm:cxn modelId="{4E7BAF3A-9593-4452-8FC5-0A45FD687934}" srcId="{C2DAA855-2039-4643-93F4-170B90FFC499}" destId="{A9A0B5D2-8FAE-4F15-8BF2-8408DE9BEE1D}" srcOrd="0" destOrd="0" parTransId="{DB82264C-CBD3-4F76-89D1-9179B3D06A0C}" sibTransId="{C1ADA71D-AEF7-4BDC-8E94-BE451F3C4457}"/>
    <dgm:cxn modelId="{D0247F02-763E-4DF4-A54A-31EAD7743162}" srcId="{25C5FCEC-6C53-449F-8390-D720505A5356}" destId="{EF3C3909-E20C-46BE-A1D8-2A2BDE50F56B}" srcOrd="0" destOrd="0" parTransId="{FFD357AF-F43A-491F-B3AF-399FBAE2DA33}" sibTransId="{3EDB9308-14C0-49C8-A30B-F5606037C91D}"/>
    <dgm:cxn modelId="{BB1CCB81-31A3-4724-B452-1567EE0553BB}" type="presOf" srcId="{A9A0B5D2-8FAE-4F15-8BF2-8408DE9BEE1D}" destId="{3D730CC2-4BA0-43D3-8B70-B6CB0196B85D}" srcOrd="0" destOrd="0" presId="urn:microsoft.com/office/officeart/2005/8/layout/chevron2"/>
    <dgm:cxn modelId="{12FA3CB3-FED1-49AB-BAA0-185F9293E5C6}" type="presOf" srcId="{C2DAA855-2039-4643-93F4-170B90FFC499}" destId="{E15556B0-6A3E-4857-AACE-2C277C7DA825}" srcOrd="0" destOrd="0" presId="urn:microsoft.com/office/officeart/2005/8/layout/chevron2"/>
    <dgm:cxn modelId="{7214E114-60C4-41C6-8F42-4D68F86D445F}" srcId="{E5743227-842A-4261-9DE4-91C4D3A0BF48}" destId="{BBA99125-7657-4C59-B7AB-21F1DBE10D72}" srcOrd="1" destOrd="0" parTransId="{9C822D97-CBF0-4F38-962A-81A6FD0086F8}" sibTransId="{8019B2DB-5E31-49CF-B85F-62801AAF53F3}"/>
    <dgm:cxn modelId="{4E9A52DD-5392-4991-BAEF-6D5E7F3BD1D5}" srcId="{E5743227-842A-4261-9DE4-91C4D3A0BF48}" destId="{25C5FCEC-6C53-449F-8390-D720505A5356}" srcOrd="2" destOrd="0" parTransId="{A97336EF-5387-4218-A18A-C4D2A4E66E60}" sibTransId="{26D2BA9F-1EE1-41D7-8FF4-EBAE985763BB}"/>
    <dgm:cxn modelId="{6E645515-4635-4DDB-85C4-BCBB9DBA75FD}" type="presOf" srcId="{BBA99125-7657-4C59-B7AB-21F1DBE10D72}" destId="{755DA633-C19B-4C8E-B77C-3CA6638EA906}" srcOrd="0" destOrd="0" presId="urn:microsoft.com/office/officeart/2005/8/layout/chevron2"/>
    <dgm:cxn modelId="{B8329E3C-7ECC-4BAC-8272-0B0AE0DA03DE}" srcId="{E5743227-842A-4261-9DE4-91C4D3A0BF48}" destId="{C2DAA855-2039-4643-93F4-170B90FFC499}" srcOrd="0" destOrd="0" parTransId="{36F10BA0-A1D6-4371-B02B-DE4CF6094DD9}" sibTransId="{E82B8232-B003-48CF-8BB3-D7F033BE1125}"/>
    <dgm:cxn modelId="{0650BF04-D5BB-45B7-A168-7840E3778BEB}" type="presParOf" srcId="{F4B69262-44CA-4FFE-B19F-AEC3CD98A704}" destId="{5A589657-7B05-4074-835F-5EF5D4B44BF4}" srcOrd="0" destOrd="0" presId="urn:microsoft.com/office/officeart/2005/8/layout/chevron2"/>
    <dgm:cxn modelId="{EA2DD3A6-CC49-4665-A9FD-DDE58CFF7E2C}" type="presParOf" srcId="{5A589657-7B05-4074-835F-5EF5D4B44BF4}" destId="{E15556B0-6A3E-4857-AACE-2C277C7DA825}" srcOrd="0" destOrd="0" presId="urn:microsoft.com/office/officeart/2005/8/layout/chevron2"/>
    <dgm:cxn modelId="{C80DA5C9-6C81-4706-A23F-3912AE2E561B}" type="presParOf" srcId="{5A589657-7B05-4074-835F-5EF5D4B44BF4}" destId="{3D730CC2-4BA0-43D3-8B70-B6CB0196B85D}" srcOrd="1" destOrd="0" presId="urn:microsoft.com/office/officeart/2005/8/layout/chevron2"/>
    <dgm:cxn modelId="{A8C0EF37-3C78-44D3-A24D-47E4335EA5F4}" type="presParOf" srcId="{F4B69262-44CA-4FFE-B19F-AEC3CD98A704}" destId="{036DA5F6-43FC-4DCC-A5C0-013491C0B737}" srcOrd="1" destOrd="0" presId="urn:microsoft.com/office/officeart/2005/8/layout/chevron2"/>
    <dgm:cxn modelId="{6B0D7478-D592-4D05-9B65-C97636B446CB}" type="presParOf" srcId="{F4B69262-44CA-4FFE-B19F-AEC3CD98A704}" destId="{613A8264-B8EB-4DAE-86E6-FA41D8A9B471}" srcOrd="2" destOrd="0" presId="urn:microsoft.com/office/officeart/2005/8/layout/chevron2"/>
    <dgm:cxn modelId="{61354856-28FC-4E8C-A496-DACAC308383F}" type="presParOf" srcId="{613A8264-B8EB-4DAE-86E6-FA41D8A9B471}" destId="{755DA633-C19B-4C8E-B77C-3CA6638EA906}" srcOrd="0" destOrd="0" presId="urn:microsoft.com/office/officeart/2005/8/layout/chevron2"/>
    <dgm:cxn modelId="{49B95E7F-382B-4619-AF85-8E968F1364D4}" type="presParOf" srcId="{613A8264-B8EB-4DAE-86E6-FA41D8A9B471}" destId="{90B0CFC5-40D0-4CC3-B48B-FDEC4D6503A9}" srcOrd="1" destOrd="0" presId="urn:microsoft.com/office/officeart/2005/8/layout/chevron2"/>
    <dgm:cxn modelId="{523D0FC8-4D59-4698-8EB7-45C6FD9B64A9}" type="presParOf" srcId="{F4B69262-44CA-4FFE-B19F-AEC3CD98A704}" destId="{7E9DDFD8-D63E-41BB-8079-973E252B3647}" srcOrd="3" destOrd="0" presId="urn:microsoft.com/office/officeart/2005/8/layout/chevron2"/>
    <dgm:cxn modelId="{70D279DD-5702-440E-985F-2D1C3785442E}" type="presParOf" srcId="{F4B69262-44CA-4FFE-B19F-AEC3CD98A704}" destId="{FEE226B5-12AC-41A8-A357-CF79469FB3EA}" srcOrd="4" destOrd="0" presId="urn:microsoft.com/office/officeart/2005/8/layout/chevron2"/>
    <dgm:cxn modelId="{940047BF-C08D-4130-ADD0-7A91F2D2DF3B}" type="presParOf" srcId="{FEE226B5-12AC-41A8-A357-CF79469FB3EA}" destId="{9D552832-F3F7-41EC-A472-504FCF7B3C13}" srcOrd="0" destOrd="0" presId="urn:microsoft.com/office/officeart/2005/8/layout/chevron2"/>
    <dgm:cxn modelId="{424318D3-6A50-403E-84B0-A7EC74F5767F}" type="presParOf" srcId="{FEE226B5-12AC-41A8-A357-CF79469FB3EA}" destId="{D08840B7-2657-4C04-BEE4-1C0261C7EBBC}"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379FD-E19E-4259-84BE-ED6491704E9D}">
      <dsp:nvSpPr>
        <dsp:cNvPr id="0" name=""/>
        <dsp:cNvSpPr/>
      </dsp:nvSpPr>
      <dsp:spPr>
        <a:xfrm>
          <a:off x="0" y="0"/>
          <a:ext cx="7982131" cy="13634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VE" sz="1800" kern="1200" dirty="0"/>
            <a:t>Las guías actuales sobre el manejo IMCEST, proporcionan una recomendación para la anticoagulación oral (ACO) profiláctica en pacientes con infarto miocárdico de cara anterior (Clase IIb, NE: C). </a:t>
          </a:r>
        </a:p>
      </dsp:txBody>
      <dsp:txXfrm>
        <a:off x="39934" y="39934"/>
        <a:ext cx="6510847" cy="1283596"/>
      </dsp:txXfrm>
    </dsp:sp>
    <dsp:sp modelId="{97D76DE3-1F92-43E4-97EB-DF2CCF0DB7F0}">
      <dsp:nvSpPr>
        <dsp:cNvPr id="0" name=""/>
        <dsp:cNvSpPr/>
      </dsp:nvSpPr>
      <dsp:spPr>
        <a:xfrm>
          <a:off x="704305" y="1590708"/>
          <a:ext cx="7982131" cy="1363464"/>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VE" sz="1800" kern="1200" dirty="0"/>
            <a:t>Actualmente con terapias de reperfusión mas rápidas y efectivas, la frecuencia de trombos en el ventrículo izquierdo (VI) se ha reducido</a:t>
          </a:r>
        </a:p>
      </dsp:txBody>
      <dsp:txXfrm>
        <a:off x="744239" y="1630642"/>
        <a:ext cx="6311705" cy="1283596"/>
      </dsp:txXfrm>
    </dsp:sp>
    <dsp:sp modelId="{F6F1DE7A-968B-453E-BD94-994F09DDBFFE}">
      <dsp:nvSpPr>
        <dsp:cNvPr id="0" name=""/>
        <dsp:cNvSpPr/>
      </dsp:nvSpPr>
      <dsp:spPr>
        <a:xfrm>
          <a:off x="1408611" y="3181417"/>
          <a:ext cx="7982131" cy="136346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VE" sz="1800" kern="1200" dirty="0"/>
            <a:t>El reconocimiento de la relevancia pronostica de sangrado mayor, particularmente en pacientes con FA con triple terapia ha llamado a evaluar la sugerencia de usar anticoagulación profiláctica en pacientes con trastornos de motilidad posterior a un IMCEST. </a:t>
          </a:r>
        </a:p>
      </dsp:txBody>
      <dsp:txXfrm>
        <a:off x="1448545" y="3221351"/>
        <a:ext cx="6311705" cy="1283596"/>
      </dsp:txXfrm>
    </dsp:sp>
    <dsp:sp modelId="{EF0A74C4-2CE9-4458-B3D8-F813848B2C0A}">
      <dsp:nvSpPr>
        <dsp:cNvPr id="0" name=""/>
        <dsp:cNvSpPr/>
      </dsp:nvSpPr>
      <dsp:spPr>
        <a:xfrm>
          <a:off x="7095879" y="1033960"/>
          <a:ext cx="886251" cy="88625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VE" sz="3600" kern="1200" dirty="0"/>
        </a:p>
      </dsp:txBody>
      <dsp:txXfrm>
        <a:off x="7295285" y="1033960"/>
        <a:ext cx="487439" cy="666904"/>
      </dsp:txXfrm>
    </dsp:sp>
    <dsp:sp modelId="{13358098-1772-4382-B468-2387C2AB573D}">
      <dsp:nvSpPr>
        <dsp:cNvPr id="0" name=""/>
        <dsp:cNvSpPr/>
      </dsp:nvSpPr>
      <dsp:spPr>
        <a:xfrm>
          <a:off x="7800185" y="2615579"/>
          <a:ext cx="886251" cy="88625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VE" sz="3600" kern="1200" dirty="0"/>
        </a:p>
      </dsp:txBody>
      <dsp:txXfrm>
        <a:off x="7999591" y="2615579"/>
        <a:ext cx="487439" cy="6669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54CE6-C513-40E7-A27E-F339E7537BA7}">
      <dsp:nvSpPr>
        <dsp:cNvPr id="0" name=""/>
        <dsp:cNvSpPr/>
      </dsp:nvSpPr>
      <dsp:spPr>
        <a:xfrm rot="5400000">
          <a:off x="770844" y="313386"/>
          <a:ext cx="2317181" cy="3855737"/>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7B4D1-E6CE-4EB9-97CD-BE055CF59AC0}">
      <dsp:nvSpPr>
        <dsp:cNvPr id="0" name=""/>
        <dsp:cNvSpPr/>
      </dsp:nvSpPr>
      <dsp:spPr>
        <a:xfrm>
          <a:off x="384049" y="1465421"/>
          <a:ext cx="3480981" cy="305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r>
            <a:rPr lang="es-VE" sz="2500" kern="1200" dirty="0"/>
            <a:t>1- Comparar los resultados de pacientes con IMCEST de cara anterior con disfunción ventricular izquierda (FEVI ≤40%) (alto riesgo) con todos los eventos de la población con IMCEST </a:t>
          </a:r>
        </a:p>
      </dsp:txBody>
      <dsp:txXfrm>
        <a:off x="384049" y="1465421"/>
        <a:ext cx="3480981" cy="3051284"/>
      </dsp:txXfrm>
    </dsp:sp>
    <dsp:sp modelId="{54BFF382-4488-46AF-9549-81D7F7892091}">
      <dsp:nvSpPr>
        <dsp:cNvPr id="0" name=""/>
        <dsp:cNvSpPr/>
      </dsp:nvSpPr>
      <dsp:spPr>
        <a:xfrm>
          <a:off x="3208242" y="29522"/>
          <a:ext cx="656789" cy="656789"/>
        </a:xfrm>
        <a:prstGeom prst="triangle">
          <a:avLst>
            <a:gd name="adj" fmla="val 100000"/>
          </a:avLst>
        </a:prstGeom>
        <a:solidFill>
          <a:schemeClr val="accent5">
            <a:hueOff val="-3676673"/>
            <a:satOff val="-5114"/>
            <a:lumOff val="-1961"/>
            <a:alphaOff val="0"/>
          </a:schemeClr>
        </a:solidFill>
        <a:ln w="12700" cap="flat" cmpd="sng" algn="ctr">
          <a:solidFill>
            <a:schemeClr val="accent5">
              <a:hueOff val="-3676673"/>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083EF-7483-4491-B866-102757952D7E}">
      <dsp:nvSpPr>
        <dsp:cNvPr id="0" name=""/>
        <dsp:cNvSpPr/>
      </dsp:nvSpPr>
      <dsp:spPr>
        <a:xfrm rot="5400000">
          <a:off x="5032246" y="-741101"/>
          <a:ext cx="2317181" cy="3855737"/>
        </a:xfrm>
        <a:prstGeom prst="corner">
          <a:avLst>
            <a:gd name="adj1" fmla="val 16120"/>
            <a:gd name="adj2" fmla="val 16110"/>
          </a:avLst>
        </a:prstGeom>
        <a:solidFill>
          <a:schemeClr val="accent5">
            <a:hueOff val="-7353345"/>
            <a:satOff val="-10228"/>
            <a:lumOff val="-3922"/>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205AD-2859-4E4B-A82B-B19E1DF75AB0}">
      <dsp:nvSpPr>
        <dsp:cNvPr id="0" name=""/>
        <dsp:cNvSpPr/>
      </dsp:nvSpPr>
      <dsp:spPr>
        <a:xfrm>
          <a:off x="4645451" y="410933"/>
          <a:ext cx="3480981" cy="305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r>
            <a:rPr lang="es-VE" sz="2500" kern="1200" dirty="0"/>
            <a:t>2- Evaluar el impacto pronostico de la profilaxis con anticoagulación en este grupo de alto riesgo </a:t>
          </a:r>
          <a:r>
            <a:rPr lang="es-ES" sz="2500" kern="1200" dirty="0"/>
            <a:t>dentro de una red regional de reperfusión integral de IMCEST</a:t>
          </a:r>
          <a:endParaRPr lang="es-VE" sz="2500" kern="1200" dirty="0"/>
        </a:p>
      </dsp:txBody>
      <dsp:txXfrm>
        <a:off x="4645451" y="410933"/>
        <a:ext cx="3480981" cy="3051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AE73E-E164-4254-BEC6-D8F555513321}">
      <dsp:nvSpPr>
        <dsp:cNvPr id="0" name=""/>
        <dsp:cNvSpPr/>
      </dsp:nvSpPr>
      <dsp:spPr>
        <a:xfrm>
          <a:off x="3317" y="609547"/>
          <a:ext cx="3388087" cy="84702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VE" sz="1700" kern="1200" dirty="0"/>
            <a:t>BASE DE DATOS DE ALTA ADMINISTRATIVA (DAD)</a:t>
          </a:r>
        </a:p>
      </dsp:txBody>
      <dsp:txXfrm>
        <a:off x="28125" y="634355"/>
        <a:ext cx="3338471" cy="797405"/>
      </dsp:txXfrm>
    </dsp:sp>
    <dsp:sp modelId="{44894FBD-3CBF-4D46-B275-F0F3A4A3D9E3}">
      <dsp:nvSpPr>
        <dsp:cNvPr id="0" name=""/>
        <dsp:cNvSpPr/>
      </dsp:nvSpPr>
      <dsp:spPr>
        <a:xfrm rot="5400000">
          <a:off x="1623247" y="1530683"/>
          <a:ext cx="148228" cy="148228"/>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3CF62B-C2CD-4038-AE27-766989982F63}">
      <dsp:nvSpPr>
        <dsp:cNvPr id="0" name=""/>
        <dsp:cNvSpPr/>
      </dsp:nvSpPr>
      <dsp:spPr>
        <a:xfrm>
          <a:off x="3317" y="1753027"/>
          <a:ext cx="3388087" cy="847021"/>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VE" sz="1700" kern="1200" dirty="0"/>
            <a:t>Hospitalizaciones de cuidados agudos</a:t>
          </a:r>
        </a:p>
      </dsp:txBody>
      <dsp:txXfrm>
        <a:off x="28125" y="1777835"/>
        <a:ext cx="3338471" cy="797405"/>
      </dsp:txXfrm>
    </dsp:sp>
    <dsp:sp modelId="{B7271B94-05DB-4013-83A1-7A81EEA09888}">
      <dsp:nvSpPr>
        <dsp:cNvPr id="0" name=""/>
        <dsp:cNvSpPr/>
      </dsp:nvSpPr>
      <dsp:spPr>
        <a:xfrm rot="5400000">
          <a:off x="1623247" y="2674163"/>
          <a:ext cx="148228" cy="148228"/>
        </a:xfrm>
        <a:prstGeom prst="rightArrow">
          <a:avLst>
            <a:gd name="adj1" fmla="val 667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3813DC-59BC-48C8-90F0-41C906996AC4}">
      <dsp:nvSpPr>
        <dsp:cNvPr id="0" name=""/>
        <dsp:cNvSpPr/>
      </dsp:nvSpPr>
      <dsp:spPr>
        <a:xfrm>
          <a:off x="3317" y="2896506"/>
          <a:ext cx="3388087" cy="847021"/>
        </a:xfrm>
        <a:prstGeom prst="roundRect">
          <a:avLst>
            <a:gd name="adj" fmla="val 10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VE" sz="1700" kern="1200" dirty="0"/>
            <a:t>Datos de admisión , egreso, condiciones al egreso , diagnóstico principal y 24 campos posibles dx</a:t>
          </a:r>
        </a:p>
      </dsp:txBody>
      <dsp:txXfrm>
        <a:off x="28125" y="2921314"/>
        <a:ext cx="3338471" cy="797405"/>
      </dsp:txXfrm>
    </dsp:sp>
    <dsp:sp modelId="{36FEF4E1-EC67-47B0-A515-326079686924}">
      <dsp:nvSpPr>
        <dsp:cNvPr id="0" name=""/>
        <dsp:cNvSpPr/>
      </dsp:nvSpPr>
      <dsp:spPr>
        <a:xfrm>
          <a:off x="3865737" y="609547"/>
          <a:ext cx="3388087" cy="847021"/>
        </a:xfrm>
        <a:prstGeom prst="roundRect">
          <a:avLst>
            <a:gd name="adj" fmla="val 10000"/>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VE" sz="1700" kern="1200" dirty="0"/>
            <a:t>SISTEMA NACIONAL DE INFORMACION DE ATENCIÓN AMBULATORIA ( NACRS) </a:t>
          </a:r>
        </a:p>
      </dsp:txBody>
      <dsp:txXfrm>
        <a:off x="3890545" y="634355"/>
        <a:ext cx="3338471" cy="797405"/>
      </dsp:txXfrm>
    </dsp:sp>
    <dsp:sp modelId="{C6B75BB3-ADD2-4D68-8A88-ACF6D3CC9EA3}">
      <dsp:nvSpPr>
        <dsp:cNvPr id="0" name=""/>
        <dsp:cNvSpPr/>
      </dsp:nvSpPr>
      <dsp:spPr>
        <a:xfrm rot="5400000">
          <a:off x="5485666" y="1530683"/>
          <a:ext cx="148228" cy="148228"/>
        </a:xfrm>
        <a:prstGeom prst="rightArrow">
          <a:avLst>
            <a:gd name="adj1" fmla="val 66700"/>
            <a:gd name="adj2" fmla="val 50000"/>
          </a:avLst>
        </a:prstGeom>
        <a:solidFill>
          <a:schemeClr val="accent5">
            <a:hueOff val="-4902231"/>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B5E52A-D217-42AC-BB5D-AE23577D8283}">
      <dsp:nvSpPr>
        <dsp:cNvPr id="0" name=""/>
        <dsp:cNvSpPr/>
      </dsp:nvSpPr>
      <dsp:spPr>
        <a:xfrm>
          <a:off x="3865737" y="1753027"/>
          <a:ext cx="3388087" cy="847021"/>
        </a:xfrm>
        <a:prstGeom prst="roundRect">
          <a:avLst>
            <a:gd name="adj" fmla="val 10000"/>
          </a:avLst>
        </a:prstGeom>
        <a:solidFill>
          <a:schemeClr val="accent5">
            <a:tint val="40000"/>
            <a:alpha val="90000"/>
            <a:hueOff val="-4927836"/>
            <a:satOff val="-8544"/>
            <a:lumOff val="-859"/>
            <a:alphaOff val="0"/>
          </a:schemeClr>
        </a:solidFill>
        <a:ln w="12700" cap="flat" cmpd="sng" algn="ctr">
          <a:solidFill>
            <a:schemeClr val="accent5">
              <a:tint val="40000"/>
              <a:alpha val="90000"/>
              <a:hueOff val="-4927836"/>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VE" sz="1700" kern="1200" dirty="0"/>
            <a:t>Visitas clínicas y emergencias intrahospitalarias</a:t>
          </a:r>
        </a:p>
      </dsp:txBody>
      <dsp:txXfrm>
        <a:off x="3890545" y="1777835"/>
        <a:ext cx="3338471" cy="797405"/>
      </dsp:txXfrm>
    </dsp:sp>
    <dsp:sp modelId="{D2CF095E-EBA5-4773-A04B-3A3FDB56CCA6}">
      <dsp:nvSpPr>
        <dsp:cNvPr id="0" name=""/>
        <dsp:cNvSpPr/>
      </dsp:nvSpPr>
      <dsp:spPr>
        <a:xfrm rot="5400000">
          <a:off x="5485666" y="2674163"/>
          <a:ext cx="148228" cy="148228"/>
        </a:xfrm>
        <a:prstGeom prst="rightArrow">
          <a:avLst>
            <a:gd name="adj1" fmla="val 66700"/>
            <a:gd name="adj2" fmla="val 5000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8CB388-55C5-4800-903D-3F9D0FDA556B}">
      <dsp:nvSpPr>
        <dsp:cNvPr id="0" name=""/>
        <dsp:cNvSpPr/>
      </dsp:nvSpPr>
      <dsp:spPr>
        <a:xfrm>
          <a:off x="3865737" y="2896506"/>
          <a:ext cx="3388087" cy="847021"/>
        </a:xfrm>
        <a:prstGeom prst="roundRect">
          <a:avLst>
            <a:gd name="adj" fmla="val 10000"/>
          </a:avLst>
        </a:prstGeom>
        <a:solidFill>
          <a:schemeClr val="accent5">
            <a:tint val="40000"/>
            <a:alpha val="90000"/>
            <a:hueOff val="-7391754"/>
            <a:satOff val="-12816"/>
            <a:lumOff val="-1289"/>
            <a:alphaOff val="0"/>
          </a:schemeClr>
        </a:solidFill>
        <a:ln w="12700" cap="flat" cmpd="sng" algn="ctr">
          <a:solidFill>
            <a:schemeClr val="accent5">
              <a:tint val="40000"/>
              <a:alpha val="90000"/>
              <a:hueOff val="-7391754"/>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VE" sz="1700" kern="1200" dirty="0"/>
            <a:t>Datos de admisión, egreso, condiciones al egreso , diagnóstico principal y 9 campos posibles dx</a:t>
          </a:r>
        </a:p>
      </dsp:txBody>
      <dsp:txXfrm>
        <a:off x="3890545" y="2921314"/>
        <a:ext cx="3338471" cy="797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77AA1-B910-4195-9460-20247FDAF47D}">
      <dsp:nvSpPr>
        <dsp:cNvPr id="0" name=""/>
        <dsp:cNvSpPr/>
      </dsp:nvSpPr>
      <dsp:spPr>
        <a:xfrm>
          <a:off x="738095" y="471502"/>
          <a:ext cx="5987514" cy="3094311"/>
        </a:xfrm>
        <a:prstGeom prst="rect">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2F85D8-1E9D-46EC-8D6A-85807DF2FF83}">
      <dsp:nvSpPr>
        <dsp:cNvPr id="0" name=""/>
        <dsp:cNvSpPr/>
      </dsp:nvSpPr>
      <dsp:spPr>
        <a:xfrm>
          <a:off x="951467" y="817060"/>
          <a:ext cx="2780408" cy="264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t" anchorCtr="0">
          <a:noAutofit/>
        </a:bodyPr>
        <a:lstStyle/>
        <a:p>
          <a:pPr lvl="0" algn="ctr" defTabSz="1466850">
            <a:lnSpc>
              <a:spcPct val="90000"/>
            </a:lnSpc>
            <a:spcBef>
              <a:spcPct val="0"/>
            </a:spcBef>
            <a:spcAft>
              <a:spcPct val="35000"/>
            </a:spcAft>
          </a:pPr>
          <a:r>
            <a:rPr lang="es-VE" sz="3300" kern="1200" dirty="0"/>
            <a:t>Alto Riesgo:</a:t>
          </a:r>
        </a:p>
        <a:p>
          <a:pPr marL="228600" lvl="1" indent="-228600" algn="l" defTabSz="1155700">
            <a:lnSpc>
              <a:spcPct val="90000"/>
            </a:lnSpc>
            <a:spcBef>
              <a:spcPct val="0"/>
            </a:spcBef>
            <a:spcAft>
              <a:spcPct val="15000"/>
            </a:spcAft>
            <a:buChar char="••"/>
          </a:pPr>
          <a:r>
            <a:rPr lang="es-VE" sz="2600" kern="1200" dirty="0"/>
            <a:t>1- FEVI ≤ 40%</a:t>
          </a:r>
        </a:p>
        <a:p>
          <a:pPr marL="228600" lvl="1" indent="-228600" algn="l" defTabSz="1155700">
            <a:lnSpc>
              <a:spcPct val="90000"/>
            </a:lnSpc>
            <a:spcBef>
              <a:spcPct val="0"/>
            </a:spcBef>
            <a:spcAft>
              <a:spcPct val="15000"/>
            </a:spcAft>
            <a:buChar char="••"/>
          </a:pPr>
          <a:r>
            <a:rPr lang="es-VE" sz="2600" kern="1200" dirty="0"/>
            <a:t>2- IMCST anterior/BRIHH en el primer ECG diagnóstico</a:t>
          </a:r>
        </a:p>
      </dsp:txBody>
      <dsp:txXfrm>
        <a:off x="951467" y="817060"/>
        <a:ext cx="2780408" cy="2647145"/>
      </dsp:txXfrm>
    </dsp:sp>
    <dsp:sp modelId="{78A945BE-A839-415D-A914-6514094CE652}">
      <dsp:nvSpPr>
        <dsp:cNvPr id="0" name=""/>
        <dsp:cNvSpPr/>
      </dsp:nvSpPr>
      <dsp:spPr>
        <a:xfrm>
          <a:off x="3731868" y="817060"/>
          <a:ext cx="2780408" cy="264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t" anchorCtr="0">
          <a:noAutofit/>
        </a:bodyPr>
        <a:lstStyle/>
        <a:p>
          <a:pPr lvl="0" algn="ctr" defTabSz="1466850">
            <a:lnSpc>
              <a:spcPct val="90000"/>
            </a:lnSpc>
            <a:spcBef>
              <a:spcPct val="0"/>
            </a:spcBef>
            <a:spcAft>
              <a:spcPct val="35000"/>
            </a:spcAft>
          </a:pPr>
          <a:r>
            <a:rPr lang="es-VE" sz="3300" kern="1200" dirty="0"/>
            <a:t>Bajo Riesgo:</a:t>
          </a:r>
        </a:p>
        <a:p>
          <a:pPr marL="228600" lvl="1" indent="-228600" algn="l" defTabSz="1155700">
            <a:lnSpc>
              <a:spcPct val="90000"/>
            </a:lnSpc>
            <a:spcBef>
              <a:spcPct val="0"/>
            </a:spcBef>
            <a:spcAft>
              <a:spcPct val="15000"/>
            </a:spcAft>
            <a:buChar char="••"/>
          </a:pPr>
          <a:r>
            <a:rPr lang="es-VE" sz="2600" kern="1200" dirty="0"/>
            <a:t>Sin criterios de alto riesgo</a:t>
          </a:r>
        </a:p>
      </dsp:txBody>
      <dsp:txXfrm>
        <a:off x="3731868" y="817060"/>
        <a:ext cx="2780408" cy="2647145"/>
      </dsp:txXfrm>
    </dsp:sp>
    <dsp:sp modelId="{D6D871AD-CC3A-4DAD-855D-D777CD9E726A}">
      <dsp:nvSpPr>
        <dsp:cNvPr id="0" name=""/>
        <dsp:cNvSpPr/>
      </dsp:nvSpPr>
      <dsp:spPr>
        <a:xfrm>
          <a:off x="165699" y="29999"/>
          <a:ext cx="1169974" cy="1169974"/>
        </a:xfrm>
        <a:prstGeom prst="plus">
          <a:avLst>
            <a:gd name="adj" fmla="val 328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8CCF7-5E0D-4804-8076-00CCF34187E4}">
      <dsp:nvSpPr>
        <dsp:cNvPr id="0" name=""/>
        <dsp:cNvSpPr/>
      </dsp:nvSpPr>
      <dsp:spPr>
        <a:xfrm>
          <a:off x="5946748" y="450750"/>
          <a:ext cx="1101152" cy="377355"/>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A779A-282E-4064-8E79-A28E0B6EF734}">
      <dsp:nvSpPr>
        <dsp:cNvPr id="0" name=""/>
        <dsp:cNvSpPr/>
      </dsp:nvSpPr>
      <dsp:spPr>
        <a:xfrm>
          <a:off x="3778855" y="1016783"/>
          <a:ext cx="688" cy="2528278"/>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2727F-7B3D-4DB8-8308-CA3C9A204815}">
      <dsp:nvSpPr>
        <dsp:cNvPr id="0" name=""/>
        <dsp:cNvSpPr/>
      </dsp:nvSpPr>
      <dsp:spPr>
        <a:xfrm>
          <a:off x="0" y="599476"/>
          <a:ext cx="5435347" cy="2174138"/>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9F1A-394D-41AC-9172-D372CF2FE03A}">
      <dsp:nvSpPr>
        <dsp:cNvPr id="0" name=""/>
        <dsp:cNvSpPr/>
      </dsp:nvSpPr>
      <dsp:spPr>
        <a:xfrm>
          <a:off x="652241" y="979950"/>
          <a:ext cx="1793664" cy="10653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680" rIns="0" bIns="114300" numCol="1" spcCol="1270" anchor="ctr" anchorCtr="0">
          <a:noAutofit/>
        </a:bodyPr>
        <a:lstStyle/>
        <a:p>
          <a:pPr lvl="0" algn="ctr" defTabSz="1333500">
            <a:lnSpc>
              <a:spcPct val="90000"/>
            </a:lnSpc>
            <a:spcBef>
              <a:spcPct val="0"/>
            </a:spcBef>
            <a:spcAft>
              <a:spcPct val="35000"/>
            </a:spcAft>
          </a:pPr>
          <a:r>
            <a:rPr lang="es-VE" sz="3000" kern="1200" dirty="0">
              <a:solidFill>
                <a:srgbClr val="FF0000"/>
              </a:solidFill>
            </a:rPr>
            <a:t>Con Warfarina</a:t>
          </a:r>
        </a:p>
      </dsp:txBody>
      <dsp:txXfrm>
        <a:off x="652241" y="979950"/>
        <a:ext cx="1793664" cy="1065328"/>
      </dsp:txXfrm>
    </dsp:sp>
    <dsp:sp modelId="{6E71050A-8766-4FFE-AE70-626DFDBCAA21}">
      <dsp:nvSpPr>
        <dsp:cNvPr id="0" name=""/>
        <dsp:cNvSpPr/>
      </dsp:nvSpPr>
      <dsp:spPr>
        <a:xfrm>
          <a:off x="2717673" y="1327812"/>
          <a:ext cx="2119785" cy="10653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680" rIns="0" bIns="114300" numCol="1" spcCol="1270" anchor="ctr" anchorCtr="0">
          <a:noAutofit/>
        </a:bodyPr>
        <a:lstStyle/>
        <a:p>
          <a:pPr lvl="0" algn="ctr" defTabSz="1333500">
            <a:lnSpc>
              <a:spcPct val="90000"/>
            </a:lnSpc>
            <a:spcBef>
              <a:spcPct val="0"/>
            </a:spcBef>
            <a:spcAft>
              <a:spcPct val="35000"/>
            </a:spcAft>
          </a:pPr>
          <a:r>
            <a:rPr lang="es-VE" sz="3000" kern="1200" dirty="0">
              <a:solidFill>
                <a:srgbClr val="FF0000"/>
              </a:solidFill>
            </a:rPr>
            <a:t>Sin Warfarina</a:t>
          </a:r>
        </a:p>
      </dsp:txBody>
      <dsp:txXfrm>
        <a:off x="2717673" y="1327812"/>
        <a:ext cx="2119785" cy="1065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9321B-7D99-43F0-BCF4-FAF77B06E35F}">
      <dsp:nvSpPr>
        <dsp:cNvPr id="0" name=""/>
        <dsp:cNvSpPr/>
      </dsp:nvSpPr>
      <dsp:spPr>
        <a:xfrm>
          <a:off x="0" y="214367"/>
          <a:ext cx="8665029"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VE" sz="2800" kern="1200" dirty="0"/>
            <a:t>PUNTO FINAL PRIMARIO</a:t>
          </a:r>
        </a:p>
      </dsp:txBody>
      <dsp:txXfrm>
        <a:off x="32784" y="247151"/>
        <a:ext cx="8599461" cy="606012"/>
      </dsp:txXfrm>
    </dsp:sp>
    <dsp:sp modelId="{38785C8C-8423-4209-A4A2-7E47A8C6BCC2}">
      <dsp:nvSpPr>
        <dsp:cNvPr id="0" name=""/>
        <dsp:cNvSpPr/>
      </dsp:nvSpPr>
      <dsp:spPr>
        <a:xfrm>
          <a:off x="0" y="885947"/>
          <a:ext cx="8665029"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115"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s-VE" sz="2200" kern="1200" dirty="0"/>
            <a:t>Compuesto de isquemia miocárdica recurrente, ECV/AIT/embolismo sistémico o muerte por cualquier causa dentro de 1 año, de pacientes egresados vivos de su hospitalización por IMCST.</a:t>
          </a:r>
        </a:p>
      </dsp:txBody>
      <dsp:txXfrm>
        <a:off x="0" y="885947"/>
        <a:ext cx="8665029" cy="1014300"/>
      </dsp:txXfrm>
    </dsp:sp>
    <dsp:sp modelId="{EBA5BA7E-EFF5-4B50-A7D8-77E2FF9E7C95}">
      <dsp:nvSpPr>
        <dsp:cNvPr id="0" name=""/>
        <dsp:cNvSpPr/>
      </dsp:nvSpPr>
      <dsp:spPr>
        <a:xfrm>
          <a:off x="0" y="1900248"/>
          <a:ext cx="8665029" cy="671580"/>
        </a:xfrm>
        <a:prstGeom prst="round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VE" sz="2800" kern="1200" dirty="0"/>
            <a:t>PUNTO FINAL SECUNDARIO</a:t>
          </a:r>
        </a:p>
      </dsp:txBody>
      <dsp:txXfrm>
        <a:off x="32784" y="1933032"/>
        <a:ext cx="8599461" cy="606012"/>
      </dsp:txXfrm>
    </dsp:sp>
    <dsp:sp modelId="{842C525B-3AAB-4279-AA56-C09AA9E15DB6}">
      <dsp:nvSpPr>
        <dsp:cNvPr id="0" name=""/>
        <dsp:cNvSpPr/>
      </dsp:nvSpPr>
      <dsp:spPr>
        <a:xfrm>
          <a:off x="0" y="2571828"/>
          <a:ext cx="8665029"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115"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s-VE" sz="2200" kern="1200" dirty="0"/>
            <a:t>Sangrado mayor que requirió hospitalización en el año desde su egreso.</a:t>
          </a:r>
        </a:p>
        <a:p>
          <a:pPr marL="228600" lvl="1" indent="-228600" algn="just" defTabSz="977900">
            <a:lnSpc>
              <a:spcPct val="90000"/>
            </a:lnSpc>
            <a:spcBef>
              <a:spcPct val="0"/>
            </a:spcBef>
            <a:spcAft>
              <a:spcPct val="20000"/>
            </a:spcAft>
            <a:buChar char="••"/>
          </a:pPr>
          <a:r>
            <a:rPr lang="es-ES" sz="2200" kern="1200" dirty="0"/>
            <a:t>Cada componente del punto final primario por separado.</a:t>
          </a:r>
          <a:endParaRPr lang="es-VE" sz="2200" kern="1200" dirty="0"/>
        </a:p>
      </dsp:txBody>
      <dsp:txXfrm>
        <a:off x="0" y="2571828"/>
        <a:ext cx="8665029" cy="1072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37461-0B70-4FD2-91D2-BFA4EB4F27DD}">
      <dsp:nvSpPr>
        <dsp:cNvPr id="0" name=""/>
        <dsp:cNvSpPr/>
      </dsp:nvSpPr>
      <dsp:spPr>
        <a:xfrm rot="19200000">
          <a:off x="1026" y="1222"/>
          <a:ext cx="4326798" cy="2812419"/>
        </a:xfrm>
        <a:prstGeom prst="round2Same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22860" rIns="68580" bIns="22860" numCol="1" spcCol="1270" anchor="ctr" anchorCtr="0">
          <a:noAutofit/>
        </a:bodyPr>
        <a:lstStyle/>
        <a:p>
          <a:pPr lvl="0" algn="ctr" defTabSz="800100">
            <a:lnSpc>
              <a:spcPct val="90000"/>
            </a:lnSpc>
            <a:spcBef>
              <a:spcPct val="0"/>
            </a:spcBef>
            <a:spcAft>
              <a:spcPct val="35000"/>
            </a:spcAft>
          </a:pPr>
          <a:r>
            <a:rPr lang="es-ES" sz="1800" b="1" kern="1200" dirty="0"/>
            <a:t>Isquemia recurrente </a:t>
          </a:r>
          <a:r>
            <a:rPr lang="es-ES" sz="1800" kern="1200" dirty="0"/>
            <a:t>(CIE-10 : 120 – 125)  </a:t>
          </a:r>
        </a:p>
        <a:p>
          <a:pPr lvl="0" algn="ctr" defTabSz="800100">
            <a:lnSpc>
              <a:spcPct val="90000"/>
            </a:lnSpc>
            <a:spcBef>
              <a:spcPct val="0"/>
            </a:spcBef>
            <a:spcAft>
              <a:spcPct val="35000"/>
            </a:spcAft>
          </a:pPr>
          <a:r>
            <a:rPr lang="es-ES" sz="1800" b="1" kern="1200" dirty="0"/>
            <a:t>ECV isquémico </a:t>
          </a:r>
          <a:r>
            <a:rPr lang="es-ES" sz="1800" kern="1200" dirty="0"/>
            <a:t>(CIE-10: 163 – 164)  </a:t>
          </a:r>
          <a:r>
            <a:rPr lang="es-ES" sz="1800" b="1" kern="1200" dirty="0"/>
            <a:t>AIT</a:t>
          </a:r>
          <a:r>
            <a:rPr lang="es-ES" sz="1800" kern="1200" dirty="0"/>
            <a:t> (CIE -10: G 45) </a:t>
          </a:r>
        </a:p>
        <a:p>
          <a:pPr lvl="0" algn="ctr" defTabSz="800100">
            <a:lnSpc>
              <a:spcPct val="90000"/>
            </a:lnSpc>
            <a:spcBef>
              <a:spcPct val="0"/>
            </a:spcBef>
            <a:spcAft>
              <a:spcPct val="35000"/>
            </a:spcAft>
          </a:pPr>
          <a:r>
            <a:rPr lang="es-ES" sz="1800" b="1" kern="1200" dirty="0"/>
            <a:t>Embolismo sistémico </a:t>
          </a:r>
          <a:r>
            <a:rPr lang="es-ES" sz="1800" kern="1200" dirty="0"/>
            <a:t>(CIE-10: 174 )</a:t>
          </a:r>
        </a:p>
      </dsp:txBody>
      <dsp:txXfrm>
        <a:off x="182441" y="122453"/>
        <a:ext cx="4052216" cy="2675128"/>
      </dsp:txXfrm>
    </dsp:sp>
    <dsp:sp modelId="{E9FC5FDD-6A90-47CC-94F1-439F2F6AEE80}">
      <dsp:nvSpPr>
        <dsp:cNvPr id="0" name=""/>
        <dsp:cNvSpPr/>
      </dsp:nvSpPr>
      <dsp:spPr>
        <a:xfrm rot="2400000">
          <a:off x="6491813" y="1222"/>
          <a:ext cx="4326798" cy="2812419"/>
        </a:xfrm>
        <a:prstGeom prst="round2Same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lvl="0" algn="ctr" defTabSz="622300">
            <a:lnSpc>
              <a:spcPct val="90000"/>
            </a:lnSpc>
            <a:spcBef>
              <a:spcPct val="0"/>
            </a:spcBef>
            <a:spcAft>
              <a:spcPct val="35000"/>
            </a:spcAft>
          </a:pPr>
          <a:r>
            <a:rPr lang="es-ES" sz="1400" b="1" kern="1200" dirty="0"/>
            <a:t>Hemorragia del vítreo (</a:t>
          </a:r>
          <a:r>
            <a:rPr lang="es-ES" sz="1400" kern="1200" dirty="0"/>
            <a:t>CIE-10: H43.1 ) </a:t>
          </a:r>
        </a:p>
        <a:p>
          <a:pPr lvl="0" algn="ctr" defTabSz="622300">
            <a:lnSpc>
              <a:spcPct val="90000"/>
            </a:lnSpc>
            <a:spcBef>
              <a:spcPct val="0"/>
            </a:spcBef>
            <a:spcAft>
              <a:spcPct val="35000"/>
            </a:spcAft>
          </a:pPr>
          <a:r>
            <a:rPr lang="es-ES" sz="1400" b="1" kern="1200" dirty="0"/>
            <a:t>Hemorragia del  sistema digestivo (</a:t>
          </a:r>
          <a:r>
            <a:rPr lang="es-ES" sz="1400" kern="1200" dirty="0"/>
            <a:t>CIE-10 : K22.11, K22.6, K25.0, K25.2, K25.4, K25.6, K26.0, K26.2, K26.4, K26.6, K27.0, K27.2, K27.4, K27.6, K28.0, K28.2, K28.4, K28.6, K29.x1, K31.811, K31.82, K55.21, K62.5, K66.1, K92.0- K92.2 )</a:t>
          </a:r>
        </a:p>
        <a:p>
          <a:pPr lvl="0" algn="ctr" defTabSz="622300">
            <a:lnSpc>
              <a:spcPct val="90000"/>
            </a:lnSpc>
            <a:spcBef>
              <a:spcPct val="0"/>
            </a:spcBef>
            <a:spcAft>
              <a:spcPct val="35000"/>
            </a:spcAft>
          </a:pPr>
          <a:r>
            <a:rPr lang="es-ES" sz="1400" kern="1200" dirty="0"/>
            <a:t> </a:t>
          </a:r>
          <a:r>
            <a:rPr lang="es-ES" sz="1400" b="1" kern="1200" dirty="0"/>
            <a:t>Hematuria recurrente y persistente (</a:t>
          </a:r>
          <a:r>
            <a:rPr lang="es-ES" sz="1400" kern="1200" dirty="0"/>
            <a:t>CIE-10: N02) </a:t>
          </a:r>
          <a:r>
            <a:rPr lang="es-ES" sz="1400" b="1" kern="1200" dirty="0"/>
            <a:t>Hematuria no especificada (</a:t>
          </a:r>
          <a:r>
            <a:rPr lang="es-ES" sz="1400" kern="1200" dirty="0"/>
            <a:t>CIE-10: R31) </a:t>
          </a:r>
        </a:p>
        <a:p>
          <a:pPr lvl="0" algn="ctr" defTabSz="622300">
            <a:lnSpc>
              <a:spcPct val="90000"/>
            </a:lnSpc>
            <a:spcBef>
              <a:spcPct val="0"/>
            </a:spcBef>
            <a:spcAft>
              <a:spcPct val="35000"/>
            </a:spcAft>
          </a:pPr>
          <a:r>
            <a:rPr lang="es-ES" sz="1400" b="1" kern="1200" dirty="0"/>
            <a:t>Hemorragia de las vías respiratorias (</a:t>
          </a:r>
          <a:r>
            <a:rPr lang="es-ES" sz="1400" kern="1200" dirty="0"/>
            <a:t>CIE-10: R04 ) </a:t>
          </a:r>
          <a:r>
            <a:rPr lang="es-ES" sz="1400" b="1" kern="1200" dirty="0"/>
            <a:t>Hemorragia no clasificada en otra parte (</a:t>
          </a:r>
          <a:r>
            <a:rPr lang="es-ES" sz="1400" kern="1200" dirty="0"/>
            <a:t>CIE-10: R58)</a:t>
          </a:r>
        </a:p>
      </dsp:txBody>
      <dsp:txXfrm>
        <a:off x="6584980" y="122453"/>
        <a:ext cx="4052216" cy="26751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92646-1B64-4A09-A555-226553CAC718}" type="datetimeFigureOut">
              <a:rPr lang="es-VE" smtClean="0"/>
              <a:t>26/09/2018</a:t>
            </a:fld>
            <a:endParaRPr lang="es-V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A8FA5-6FDC-4AC2-AF31-514B515BD7D9}" type="slidenum">
              <a:rPr lang="es-VE" smtClean="0"/>
              <a:t>‹Nº›</a:t>
            </a:fld>
            <a:endParaRPr lang="es-VE" dirty="0"/>
          </a:p>
        </p:txBody>
      </p:sp>
    </p:spTree>
    <p:extLst>
      <p:ext uri="{BB962C8B-B14F-4D97-AF65-F5344CB8AC3E}">
        <p14:creationId xmlns:p14="http://schemas.microsoft.com/office/powerpoint/2010/main" val="1167106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s.wikipedia.org/wiki/Sesgo_estad%C3%ADstico" TargetMode="External"/><Relationship Id="rId3" Type="http://schemas.openxmlformats.org/officeDocument/2006/relationships/hyperlink" Target="https://es.wikipedia.org/wiki/Probabilidad" TargetMode="External"/><Relationship Id="rId7" Type="http://schemas.openxmlformats.org/officeDocument/2006/relationships/hyperlink" Target="https://es.wikipedia.org/wiki/Covariable" TargetMode="External"/><Relationship Id="rId12" Type="http://schemas.openxmlformats.org/officeDocument/2006/relationships/hyperlink" Target="https://es.wikipedia.org/wiki/Estudio_observaciona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s.wikipedia.org/wiki/Pareamiento_por_puntaje_de_propensi%C3%B3n#cite_note-2" TargetMode="External"/><Relationship Id="rId11" Type="http://schemas.openxmlformats.org/officeDocument/2006/relationships/hyperlink" Target="https://es.wikipedia.org/wiki/Modelo_causal_de_Rubin" TargetMode="External"/><Relationship Id="rId5" Type="http://schemas.openxmlformats.org/officeDocument/2006/relationships/hyperlink" Target="https://es.wikipedia.org/wiki/Pareamiento_por_puntaje_de_propensi%C3%B3n#cite_note-1" TargetMode="External"/><Relationship Id="rId10" Type="http://schemas.openxmlformats.org/officeDocument/2006/relationships/hyperlink" Target="https://es.wikipedia.org/wiki/Pareamiento_por_puntaje_de_propensi%C3%B3n#cite_note-3" TargetMode="External"/><Relationship Id="rId4" Type="http://schemas.openxmlformats.org/officeDocument/2006/relationships/hyperlink" Target="https://es.wikipedia.org/wiki/Estimaci%C3%B3n_estad%C3%ADstica" TargetMode="External"/><Relationship Id="rId9" Type="http://schemas.openxmlformats.org/officeDocument/2006/relationships/hyperlink" Target="https://es.wikipedia.org/wiki/Factor_de_confusi%C3%B3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dirty="0"/>
              <a:t>Registro de casos. Resultados e impacto pronostico de la anticoagulación oral profiláctica en pacientes con IMCEST de cara anterior con disfunción ventricular izquierda</a:t>
            </a:r>
          </a:p>
        </p:txBody>
      </p:sp>
      <p:sp>
        <p:nvSpPr>
          <p:cNvPr id="4" name="Slide Number Placeholder 3"/>
          <p:cNvSpPr>
            <a:spLocks noGrp="1"/>
          </p:cNvSpPr>
          <p:nvPr>
            <p:ph type="sldNum" sz="quarter" idx="10"/>
          </p:nvPr>
        </p:nvSpPr>
        <p:spPr/>
        <p:txBody>
          <a:bodyPr/>
          <a:lstStyle/>
          <a:p>
            <a:fld id="{092A8FA5-6FDC-4AC2-AF31-514B515BD7D9}" type="slidenum">
              <a:rPr lang="es-VE" smtClean="0"/>
              <a:t>3</a:t>
            </a:fld>
            <a:endParaRPr lang="es-VE" dirty="0"/>
          </a:p>
        </p:txBody>
      </p:sp>
    </p:spTree>
    <p:extLst>
      <p:ext uri="{BB962C8B-B14F-4D97-AF65-F5344CB8AC3E}">
        <p14:creationId xmlns:p14="http://schemas.microsoft.com/office/powerpoint/2010/main" val="396305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b="0" i="0" kern="1200" dirty="0">
                <a:solidFill>
                  <a:schemeClr val="tx1"/>
                </a:solidFill>
                <a:effectLst/>
                <a:latin typeface="+mn-lt"/>
                <a:ea typeface="+mn-ea"/>
                <a:cs typeface="+mn-cs"/>
              </a:rPr>
              <a:t>T </a:t>
            </a:r>
            <a:r>
              <a:rPr lang="es-VE" sz="1200" b="0" i="0" kern="1200" dirty="0" err="1">
                <a:solidFill>
                  <a:schemeClr val="tx1"/>
                </a:solidFill>
                <a:effectLst/>
                <a:latin typeface="+mn-lt"/>
                <a:ea typeface="+mn-ea"/>
                <a:cs typeface="+mn-cs"/>
              </a:rPr>
              <a:t>student</a:t>
            </a:r>
            <a:r>
              <a:rPr lang="es-VE" sz="1200" b="0" i="0" kern="1200" dirty="0">
                <a:solidFill>
                  <a:schemeClr val="tx1"/>
                </a:solidFill>
                <a:effectLst/>
                <a:latin typeface="+mn-lt"/>
                <a:ea typeface="+mn-ea"/>
                <a:cs typeface="+mn-cs"/>
              </a:rPr>
              <a:t>: es la distribución de probabilidad que surge del problema de calcular una media.</a:t>
            </a:r>
          </a:p>
          <a:p>
            <a:r>
              <a:rPr lang="es-VE" sz="1200" b="0" i="0" kern="1200" dirty="0">
                <a:solidFill>
                  <a:schemeClr val="tx1"/>
                </a:solidFill>
                <a:effectLst/>
                <a:latin typeface="+mn-lt"/>
                <a:ea typeface="+mn-ea"/>
                <a:cs typeface="+mn-cs"/>
              </a:rPr>
              <a:t>la </a:t>
            </a:r>
            <a:r>
              <a:rPr lang="es-VE" sz="1200" b="1" i="0" kern="1200" dirty="0">
                <a:solidFill>
                  <a:schemeClr val="tx1"/>
                </a:solidFill>
                <a:effectLst/>
                <a:latin typeface="+mn-lt"/>
                <a:ea typeface="+mn-ea"/>
                <a:cs typeface="+mn-cs"/>
              </a:rPr>
              <a:t>regresión logística</a:t>
            </a:r>
            <a:r>
              <a:rPr lang="es-VE" sz="1200" b="0" i="0" kern="1200" dirty="0">
                <a:solidFill>
                  <a:schemeClr val="tx1"/>
                </a:solidFill>
                <a:effectLst/>
                <a:latin typeface="+mn-lt"/>
                <a:ea typeface="+mn-ea"/>
                <a:cs typeface="+mn-cs"/>
              </a:rPr>
              <a:t> es un tipo de análisis de regresión utilizado para predecir el resultado de una variable categórica (una variable que puede adoptar un número limitado de categorías) en función de las variables independientes o predictoras. Es útil para modelar la </a:t>
            </a:r>
            <a:r>
              <a:rPr lang="es-VE" sz="1200" b="0" i="0" u="none" strike="noStrike" kern="1200" dirty="0">
                <a:solidFill>
                  <a:schemeClr val="tx1"/>
                </a:solidFill>
                <a:effectLst/>
                <a:latin typeface="+mn-lt"/>
                <a:ea typeface="+mn-ea"/>
                <a:cs typeface="+mn-cs"/>
                <a:hlinkClick r:id="rId3" tooltip="Probabilidad"/>
              </a:rPr>
              <a:t>probabilidad</a:t>
            </a:r>
            <a:r>
              <a:rPr lang="es-VE" sz="1200" b="0" i="0" kern="1200" dirty="0">
                <a:solidFill>
                  <a:schemeClr val="tx1"/>
                </a:solidFill>
                <a:effectLst/>
                <a:latin typeface="+mn-lt"/>
                <a:ea typeface="+mn-ea"/>
                <a:cs typeface="+mn-cs"/>
              </a:rPr>
              <a:t> de un evento ocurriendo como función de otros factores.</a:t>
            </a:r>
          </a:p>
          <a:p>
            <a:r>
              <a:rPr lang="es-VE" sz="1200" b="1" i="0" kern="1200" dirty="0" err="1">
                <a:solidFill>
                  <a:schemeClr val="tx1"/>
                </a:solidFill>
                <a:effectLst/>
                <a:latin typeface="+mn-lt"/>
                <a:ea typeface="+mn-ea"/>
                <a:cs typeface="+mn-cs"/>
              </a:rPr>
              <a:t>pareamiento</a:t>
            </a:r>
            <a:r>
              <a:rPr lang="es-VE" sz="1200" b="1" i="0" kern="1200" dirty="0">
                <a:solidFill>
                  <a:schemeClr val="tx1"/>
                </a:solidFill>
                <a:effectLst/>
                <a:latin typeface="+mn-lt"/>
                <a:ea typeface="+mn-ea"/>
                <a:cs typeface="+mn-cs"/>
              </a:rPr>
              <a:t> por puntaje de propensión</a:t>
            </a:r>
            <a:r>
              <a:rPr lang="es-VE" sz="1200" b="0" i="0" kern="1200" dirty="0">
                <a:solidFill>
                  <a:schemeClr val="tx1"/>
                </a:solidFill>
                <a:effectLst/>
                <a:latin typeface="+mn-lt"/>
                <a:ea typeface="+mn-ea"/>
                <a:cs typeface="+mn-cs"/>
              </a:rPr>
              <a:t> o </a:t>
            </a:r>
            <a:r>
              <a:rPr lang="es-VE" sz="1200" b="1" i="0" kern="1200" dirty="0" err="1">
                <a:solidFill>
                  <a:schemeClr val="tx1"/>
                </a:solidFill>
                <a:effectLst/>
                <a:latin typeface="+mn-lt"/>
                <a:ea typeface="+mn-ea"/>
                <a:cs typeface="+mn-cs"/>
              </a:rPr>
              <a:t>Propensity</a:t>
            </a:r>
            <a:r>
              <a:rPr lang="es-VE" sz="1200" b="1" i="0" kern="1200" dirty="0">
                <a:solidFill>
                  <a:schemeClr val="tx1"/>
                </a:solidFill>
                <a:effectLst/>
                <a:latin typeface="+mn-lt"/>
                <a:ea typeface="+mn-ea"/>
                <a:cs typeface="+mn-cs"/>
              </a:rPr>
              <a:t> score </a:t>
            </a:r>
            <a:r>
              <a:rPr lang="es-VE" sz="1200" b="1" i="0" kern="1200" dirty="0" err="1">
                <a:solidFill>
                  <a:schemeClr val="tx1"/>
                </a:solidFill>
                <a:effectLst/>
                <a:latin typeface="+mn-lt"/>
                <a:ea typeface="+mn-ea"/>
                <a:cs typeface="+mn-cs"/>
              </a:rPr>
              <a:t>matching</a:t>
            </a:r>
            <a:r>
              <a:rPr lang="es-VE" sz="1200" b="0" i="0" kern="1200" dirty="0">
                <a:solidFill>
                  <a:schemeClr val="tx1"/>
                </a:solidFill>
                <a:effectLst/>
                <a:latin typeface="+mn-lt"/>
                <a:ea typeface="+mn-ea"/>
                <a:cs typeface="+mn-cs"/>
              </a:rPr>
              <a:t> (PSM) en inglés, es una técnica estadística de coincidencia que intenta </a:t>
            </a:r>
            <a:r>
              <a:rPr lang="es-VE" sz="1200" b="0" i="0" u="none" strike="noStrike" kern="1200" dirty="0">
                <a:solidFill>
                  <a:schemeClr val="tx1"/>
                </a:solidFill>
                <a:effectLst/>
                <a:latin typeface="+mn-lt"/>
                <a:ea typeface="+mn-ea"/>
                <a:cs typeface="+mn-cs"/>
                <a:hlinkClick r:id="rId4" tooltip="Estimación estadística"/>
              </a:rPr>
              <a:t>estimar</a:t>
            </a:r>
            <a:r>
              <a:rPr lang="es-VE" sz="1200" b="0" i="0" kern="1200" dirty="0">
                <a:solidFill>
                  <a:schemeClr val="tx1"/>
                </a:solidFill>
                <a:effectLst/>
                <a:latin typeface="+mn-lt"/>
                <a:ea typeface="+mn-ea"/>
                <a:cs typeface="+mn-cs"/>
              </a:rPr>
              <a:t> el efecto de un tratamiento,</a:t>
            </a:r>
            <a:r>
              <a:rPr lang="es-VE" sz="1200" b="0" i="0" u="none" strike="noStrike" kern="1200" baseline="30000" dirty="0">
                <a:solidFill>
                  <a:schemeClr val="tx1"/>
                </a:solidFill>
                <a:effectLst/>
                <a:latin typeface="+mn-lt"/>
                <a:ea typeface="+mn-ea"/>
                <a:cs typeface="+mn-cs"/>
                <a:hlinkClick r:id="rId5"/>
              </a:rPr>
              <a:t>1</a:t>
            </a:r>
            <a:r>
              <a:rPr lang="es-VE" sz="1200" b="0" i="0" kern="1200" dirty="0">
                <a:solidFill>
                  <a:schemeClr val="tx1"/>
                </a:solidFill>
                <a:effectLst/>
                <a:latin typeface="+mn-lt"/>
                <a:ea typeface="+mn-ea"/>
                <a:cs typeface="+mn-cs"/>
              </a:rPr>
              <a:t>​ una política,</a:t>
            </a:r>
            <a:r>
              <a:rPr lang="es-VE" sz="1200" b="0" i="0" u="none" strike="noStrike" kern="1200" baseline="30000" dirty="0">
                <a:solidFill>
                  <a:schemeClr val="tx1"/>
                </a:solidFill>
                <a:effectLst/>
                <a:latin typeface="+mn-lt"/>
                <a:ea typeface="+mn-ea"/>
                <a:cs typeface="+mn-cs"/>
                <a:hlinkClick r:id="rId6"/>
              </a:rPr>
              <a:t>2</a:t>
            </a:r>
            <a:r>
              <a:rPr lang="es-VE" sz="1200" b="0" i="0" kern="1200" dirty="0">
                <a:solidFill>
                  <a:schemeClr val="tx1"/>
                </a:solidFill>
                <a:effectLst/>
                <a:latin typeface="+mn-lt"/>
                <a:ea typeface="+mn-ea"/>
                <a:cs typeface="+mn-cs"/>
              </a:rPr>
              <a:t>​ u otra intervención por cuenta de las </a:t>
            </a:r>
            <a:r>
              <a:rPr lang="es-VE" sz="1200" b="0" i="0" u="none" strike="noStrike" kern="1200" dirty="0">
                <a:solidFill>
                  <a:schemeClr val="tx1"/>
                </a:solidFill>
                <a:effectLst/>
                <a:latin typeface="+mn-lt"/>
                <a:ea typeface="+mn-ea"/>
                <a:cs typeface="+mn-cs"/>
                <a:hlinkClick r:id="rId7" tooltip="Covariable"/>
              </a:rPr>
              <a:t>covariables</a:t>
            </a:r>
            <a:r>
              <a:rPr lang="es-VE" sz="1200" b="0" i="0" kern="1200" dirty="0">
                <a:solidFill>
                  <a:schemeClr val="tx1"/>
                </a:solidFill>
                <a:effectLst/>
                <a:latin typeface="+mn-lt"/>
                <a:ea typeface="+mn-ea"/>
                <a:cs typeface="+mn-cs"/>
              </a:rPr>
              <a:t> que predicen que recibe el tratamiento. PSM intenta reducir el </a:t>
            </a:r>
            <a:r>
              <a:rPr lang="es-VE" sz="1200" b="0" i="0" u="none" strike="noStrike" kern="1200" dirty="0">
                <a:solidFill>
                  <a:schemeClr val="tx1"/>
                </a:solidFill>
                <a:effectLst/>
                <a:latin typeface="+mn-lt"/>
                <a:ea typeface="+mn-ea"/>
                <a:cs typeface="+mn-cs"/>
                <a:hlinkClick r:id="rId8" tooltip="Sesgo estadístico"/>
              </a:rPr>
              <a:t>sesgo</a:t>
            </a:r>
            <a:r>
              <a:rPr lang="es-VE" sz="1200" b="0" i="0" kern="1200" dirty="0">
                <a:solidFill>
                  <a:schemeClr val="tx1"/>
                </a:solidFill>
                <a:effectLst/>
                <a:latin typeface="+mn-lt"/>
                <a:ea typeface="+mn-ea"/>
                <a:cs typeface="+mn-cs"/>
              </a:rPr>
              <a:t> debido a la </a:t>
            </a:r>
            <a:r>
              <a:rPr lang="es-VE" sz="1200" b="0" i="0" u="none" strike="noStrike" kern="1200" dirty="0">
                <a:solidFill>
                  <a:schemeClr val="tx1"/>
                </a:solidFill>
                <a:effectLst/>
                <a:latin typeface="+mn-lt"/>
                <a:ea typeface="+mn-ea"/>
                <a:cs typeface="+mn-cs"/>
                <a:hlinkClick r:id="rId9" tooltip="Factor de confusión"/>
              </a:rPr>
              <a:t>confusión de las variables</a:t>
            </a:r>
            <a:r>
              <a:rPr lang="es-VE" sz="1200" b="0" i="0" kern="1200" dirty="0">
                <a:solidFill>
                  <a:schemeClr val="tx1"/>
                </a:solidFill>
                <a:effectLst/>
                <a:latin typeface="+mn-lt"/>
                <a:ea typeface="+mn-ea"/>
                <a:cs typeface="+mn-cs"/>
              </a:rPr>
              <a:t> que se pueden encontrar en una estimación del efecto del tratamiento obtenido de la simple comparación de los resultados entre unidades que recibieron el tratamiento frente a los que no lo hicieron. La técnica fue publicada por primera vez por Paul Rosenbaum y Donald </a:t>
            </a:r>
            <a:r>
              <a:rPr lang="es-VE" sz="1200" b="0" i="0" kern="1200" dirty="0" err="1">
                <a:solidFill>
                  <a:schemeClr val="tx1"/>
                </a:solidFill>
                <a:effectLst/>
                <a:latin typeface="+mn-lt"/>
                <a:ea typeface="+mn-ea"/>
                <a:cs typeface="+mn-cs"/>
              </a:rPr>
              <a:t>Rubin</a:t>
            </a:r>
            <a:r>
              <a:rPr lang="es-VE" sz="1200" b="0" i="0" kern="1200" dirty="0">
                <a:solidFill>
                  <a:schemeClr val="tx1"/>
                </a:solidFill>
                <a:effectLst/>
                <a:latin typeface="+mn-lt"/>
                <a:ea typeface="+mn-ea"/>
                <a:cs typeface="+mn-cs"/>
              </a:rPr>
              <a:t> en 1983,</a:t>
            </a:r>
            <a:r>
              <a:rPr lang="es-VE" sz="1200" b="0" i="0" u="none" strike="noStrike" kern="1200" baseline="30000" dirty="0">
                <a:solidFill>
                  <a:schemeClr val="tx1"/>
                </a:solidFill>
                <a:effectLst/>
                <a:latin typeface="+mn-lt"/>
                <a:ea typeface="+mn-ea"/>
                <a:cs typeface="+mn-cs"/>
                <a:hlinkClick r:id="rId10"/>
              </a:rPr>
              <a:t>3</a:t>
            </a:r>
            <a:r>
              <a:rPr lang="es-VE" sz="1200" b="0" i="0" kern="1200" dirty="0">
                <a:solidFill>
                  <a:schemeClr val="tx1"/>
                </a:solidFill>
                <a:effectLst/>
                <a:latin typeface="+mn-lt"/>
                <a:ea typeface="+mn-ea"/>
                <a:cs typeface="+mn-cs"/>
              </a:rPr>
              <a:t>​ y aplica el </a:t>
            </a:r>
            <a:r>
              <a:rPr lang="es-VE" sz="1200" b="0" i="0" u="none" strike="noStrike" kern="1200" dirty="0">
                <a:solidFill>
                  <a:schemeClr val="tx1"/>
                </a:solidFill>
                <a:effectLst/>
                <a:latin typeface="+mn-lt"/>
                <a:ea typeface="+mn-ea"/>
                <a:cs typeface="+mn-cs"/>
                <a:hlinkClick r:id="rId11" tooltip="Modelo causal de Rubin"/>
              </a:rPr>
              <a:t>modelo causal de </a:t>
            </a:r>
            <a:r>
              <a:rPr lang="es-VE" sz="1200" b="0" i="0" u="none" strike="noStrike" kern="1200" dirty="0" err="1">
                <a:solidFill>
                  <a:schemeClr val="tx1"/>
                </a:solidFill>
                <a:effectLst/>
                <a:latin typeface="+mn-lt"/>
                <a:ea typeface="+mn-ea"/>
                <a:cs typeface="+mn-cs"/>
                <a:hlinkClick r:id="rId11" tooltip="Modelo causal de Rubin"/>
              </a:rPr>
              <a:t>Rubin</a:t>
            </a:r>
            <a:r>
              <a:rPr lang="es-VE" sz="1200" b="0" i="0" kern="1200" dirty="0">
                <a:solidFill>
                  <a:schemeClr val="tx1"/>
                </a:solidFill>
                <a:effectLst/>
                <a:latin typeface="+mn-lt"/>
                <a:ea typeface="+mn-ea"/>
                <a:cs typeface="+mn-cs"/>
              </a:rPr>
              <a:t> para los estudios observacionales. El PSM se usa para casos de inferencia causal y sesgo simple de selección en los </a:t>
            </a:r>
            <a:r>
              <a:rPr lang="es-VE" sz="1200" b="0" i="0" u="none" strike="noStrike" kern="1200" dirty="0">
                <a:solidFill>
                  <a:schemeClr val="tx1"/>
                </a:solidFill>
                <a:effectLst/>
                <a:latin typeface="+mn-lt"/>
                <a:ea typeface="+mn-ea"/>
                <a:cs typeface="+mn-cs"/>
                <a:hlinkClick r:id="rId12" tooltip="Estudio observacional"/>
              </a:rPr>
              <a:t>métodos no experimentales</a:t>
            </a:r>
            <a:r>
              <a:rPr lang="es-VE" sz="1200" b="0" i="0" kern="1200" dirty="0">
                <a:solidFill>
                  <a:schemeClr val="tx1"/>
                </a:solidFill>
                <a:effectLst/>
                <a:latin typeface="+mn-lt"/>
                <a:ea typeface="+mn-ea"/>
                <a:cs typeface="+mn-cs"/>
              </a:rPr>
              <a:t> en los que sucede lo siguiente: (i) pocas unidades en el grupo de comparación no experimental son comparables a las unidades de tratamiento, y (ii) la selección de un subconjunto de unidades de comparación similares a la unidad de tratamiento es difícil porque las unidades deben ser comparadas a través de un conjunto de alta dimensión de las características previas al tratamiento.</a:t>
            </a:r>
          </a:p>
          <a:p>
            <a:pPr marL="0" marR="0" lvl="0" indent="0" algn="l" defTabSz="914400" rtl="0" eaLnBrk="1" fontAlgn="auto" latinLnBrk="0" hangingPunct="1">
              <a:lnSpc>
                <a:spcPct val="100000"/>
              </a:lnSpc>
              <a:spcBef>
                <a:spcPts val="0"/>
              </a:spcBef>
              <a:spcAft>
                <a:spcPts val="0"/>
              </a:spcAft>
              <a:buClrTx/>
              <a:buSzTx/>
              <a:buFontTx/>
              <a:buNone/>
              <a:tabLst/>
              <a:defRPr/>
            </a:pPr>
            <a:r>
              <a:rPr lang="es-VE" sz="1200" b="0" i="0" kern="1200" dirty="0">
                <a:solidFill>
                  <a:schemeClr val="tx1"/>
                </a:solidFill>
                <a:effectLst/>
                <a:latin typeface="+mn-lt"/>
                <a:ea typeface="+mn-ea"/>
                <a:cs typeface="+mn-cs"/>
              </a:rPr>
              <a:t>En </a:t>
            </a:r>
            <a:r>
              <a:rPr lang="es-VE" sz="1200" b="0" i="0" kern="1200" dirty="0" err="1">
                <a:solidFill>
                  <a:schemeClr val="tx1"/>
                </a:solidFill>
                <a:effectLst/>
                <a:latin typeface="+mn-lt"/>
                <a:ea typeface="+mn-ea"/>
                <a:cs typeface="+mn-cs"/>
              </a:rPr>
              <a:t>Matching</a:t>
            </a:r>
            <a:r>
              <a:rPr lang="es-VE" sz="1200" b="0" i="0" kern="1200" dirty="0">
                <a:solidFill>
                  <a:schemeClr val="tx1"/>
                </a:solidFill>
                <a:effectLst/>
                <a:latin typeface="+mn-lt"/>
                <a:ea typeface="+mn-ea"/>
                <a:cs typeface="+mn-cs"/>
              </a:rPr>
              <a:t> normal hacemos coincidir las características únicas que distinguen a los grupos de control (para tratar de hacerlos más parecidos) y tratamiento. Pero si los dos grupos no tienen una superposición sustancial, entonces un error sustancial puede ser introducido: Por ejemplo, si sólo los peores casos del grupo de "comparación" no tratados se comparan con sólo los mejores casos del grupo de tratamiento, el resultado puede ser la regresión hacia la media que puede hacer que el grupo de comparación se vea mejor o peor que la realidad.</a:t>
            </a:r>
            <a:r>
              <a:rPr lang="es-VE" sz="1200" kern="1200" dirty="0">
                <a:solidFill>
                  <a:schemeClr val="tx1"/>
                </a:solidFill>
                <a:effectLst/>
                <a:latin typeface="+mn-lt"/>
                <a:ea typeface="+mn-ea"/>
                <a:cs typeface="+mn-cs"/>
              </a:rPr>
              <a:t> Los puntajes de propensión se calcularon usando un modelo de regresión logística con Warfarina como variable de respuesta y utilizando la selección por pasos con chi</a:t>
            </a:r>
            <a:r>
              <a:rPr lang="es-VE" sz="1200" kern="1200" baseline="0" dirty="0">
                <a:solidFill>
                  <a:schemeClr val="tx1"/>
                </a:solidFill>
                <a:effectLst/>
                <a:latin typeface="+mn-lt"/>
                <a:ea typeface="+mn-ea"/>
                <a:cs typeface="+mn-cs"/>
              </a:rPr>
              <a:t> cuadrado, </a:t>
            </a:r>
            <a:r>
              <a:rPr lang="es-VE" sz="1200" kern="1200" dirty="0">
                <a:solidFill>
                  <a:schemeClr val="tx1"/>
                </a:solidFill>
                <a:effectLst/>
                <a:latin typeface="+mn-lt"/>
                <a:ea typeface="+mn-ea"/>
                <a:cs typeface="+mn-cs"/>
              </a:rPr>
              <a:t>valor P criterio de entrada 0.3 y criterio de retención 0.2 para seleccionar covariables estadísticamente significativas de los siguientes candidatos: edad, sexo, tiempo hasta la primera consulta médica contacto, tipo de reperfusión, presión arterial sistólica, frecuencia cardíaca, comorbilidades, eventos hospitalarios, medicamentos en el hospital y medicamentos posteriores al alta. Los pacientes con Warfarina y sin Warfarina eran entonces emparejados en sus puntajes de propensión con una diferencia máxima permitida entre pares de 0.10 para asegurar una concordancia equilibrada</a:t>
            </a:r>
          </a:p>
          <a:p>
            <a:endParaRPr lang="es-ES" dirty="0"/>
          </a:p>
          <a:p>
            <a:r>
              <a:rPr lang="es-ES" dirty="0"/>
              <a:t>El Emparejamiento por Puntajes de Propensión o Propensity Score Matching (PSM) tiene el propósito de fortalecer los argumentos sobre la causalidad de las relaciones entre variables en estudios cuasi-experimentales. Esto debido a que el PSM reduce el sesgo de selección, es decir, el sesgo que se genera porque no se pueden asignar de forma aleatoria los individuos a una intervención o a un grupo control, para balancear todas aquellas características que pueden afectar la estimación del efecto. </a:t>
            </a:r>
            <a:endParaRPr lang="es-VE" dirty="0"/>
          </a:p>
        </p:txBody>
      </p:sp>
      <p:sp>
        <p:nvSpPr>
          <p:cNvPr id="4" name="Slide Number Placeholder 3"/>
          <p:cNvSpPr>
            <a:spLocks noGrp="1"/>
          </p:cNvSpPr>
          <p:nvPr>
            <p:ph type="sldNum" sz="quarter" idx="10"/>
          </p:nvPr>
        </p:nvSpPr>
        <p:spPr/>
        <p:txBody>
          <a:bodyPr/>
          <a:lstStyle/>
          <a:p>
            <a:fld id="{092A8FA5-6FDC-4AC2-AF31-514B515BD7D9}" type="slidenum">
              <a:rPr lang="es-VE" smtClean="0"/>
              <a:t>12</a:t>
            </a:fld>
            <a:endParaRPr lang="es-VE" dirty="0"/>
          </a:p>
        </p:txBody>
      </p:sp>
    </p:spTree>
    <p:extLst>
      <p:ext uri="{BB962C8B-B14F-4D97-AF65-F5344CB8AC3E}">
        <p14:creationId xmlns:p14="http://schemas.microsoft.com/office/powerpoint/2010/main" val="295857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dirty="0"/>
              <a:t>De 2032 ptes con </a:t>
            </a:r>
            <a:r>
              <a:rPr lang="es-VE" dirty="0" err="1"/>
              <a:t>iMCEST</a:t>
            </a:r>
            <a:r>
              <a:rPr lang="es-VE" dirty="0"/>
              <a:t> sin FA, 436 (21.5%) comprenden el grupo de alto riesgo.  Se observo una cantidad sustancialmente mayor de </a:t>
            </a:r>
            <a:r>
              <a:rPr lang="es-VE" dirty="0" err="1"/>
              <a:t>evenos</a:t>
            </a:r>
            <a:r>
              <a:rPr lang="es-VE" dirty="0"/>
              <a:t> adversos intrahospitalarios en el grupo de alto riesgo. </a:t>
            </a:r>
          </a:p>
        </p:txBody>
      </p:sp>
      <p:sp>
        <p:nvSpPr>
          <p:cNvPr id="4" name="Slide Number Placeholder 3"/>
          <p:cNvSpPr>
            <a:spLocks noGrp="1"/>
          </p:cNvSpPr>
          <p:nvPr>
            <p:ph type="sldNum" sz="quarter" idx="10"/>
          </p:nvPr>
        </p:nvSpPr>
        <p:spPr/>
        <p:txBody>
          <a:bodyPr/>
          <a:lstStyle/>
          <a:p>
            <a:fld id="{092A8FA5-6FDC-4AC2-AF31-514B515BD7D9}" type="slidenum">
              <a:rPr lang="es-VE" smtClean="0"/>
              <a:t>14</a:t>
            </a:fld>
            <a:endParaRPr lang="es-VE" dirty="0"/>
          </a:p>
        </p:txBody>
      </p:sp>
    </p:spTree>
    <p:extLst>
      <p:ext uri="{BB962C8B-B14F-4D97-AF65-F5344CB8AC3E}">
        <p14:creationId xmlns:p14="http://schemas.microsoft.com/office/powerpoint/2010/main" val="66526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Diferencia</a:t>
            </a:r>
            <a:r>
              <a:rPr lang="es-ES" baseline="0" dirty="0"/>
              <a:t> estandarizada entre dos grupos: es la diferencia entre las dos medias dividido por la desviación típica de las puntuaciones.</a:t>
            </a:r>
          </a:p>
          <a:p>
            <a:r>
              <a:rPr lang="es-ES" baseline="0" dirty="0"/>
              <a:t>Una diferencia POSITIVA entre las dos medias indica que se ha producido mejora con el tratamiento y NEGATIVA señala deterioro o cambio opuesto en la dirección predicha. Diferencia de media igual a 0 no hay diferencia entre grupos.</a:t>
            </a:r>
          </a:p>
          <a:p>
            <a:r>
              <a:rPr lang="es-VE" sz="1200" kern="1200" dirty="0">
                <a:solidFill>
                  <a:schemeClr val="tx1"/>
                </a:solidFill>
                <a:effectLst/>
                <a:latin typeface="+mn-lt"/>
                <a:ea typeface="+mn-ea"/>
                <a:cs typeface="+mn-cs"/>
              </a:rPr>
              <a:t>Los puntajes de propensión se calcularon usando un modelo de regresión logística con Warfarina como variable de respuesta y utilizando la selección por pasos con chi</a:t>
            </a:r>
            <a:r>
              <a:rPr lang="es-VE" sz="1200" kern="1200" baseline="0" dirty="0">
                <a:solidFill>
                  <a:schemeClr val="tx1"/>
                </a:solidFill>
                <a:effectLst/>
                <a:latin typeface="+mn-lt"/>
                <a:ea typeface="+mn-ea"/>
                <a:cs typeface="+mn-cs"/>
              </a:rPr>
              <a:t> cuadrado, </a:t>
            </a:r>
            <a:r>
              <a:rPr lang="es-VE" sz="1200" kern="1200" dirty="0">
                <a:solidFill>
                  <a:schemeClr val="tx1"/>
                </a:solidFill>
                <a:effectLst/>
                <a:latin typeface="+mn-lt"/>
                <a:ea typeface="+mn-ea"/>
                <a:cs typeface="+mn-cs"/>
              </a:rPr>
              <a:t>valor P criterio de entrada 0.3 y criterio de retención 0.2 para seleccionar covariables estadísticamente significativas de los siguientes candidatos: edad, sexo, tiempo hasta la primera consulta médica contacto, tipo de reperfusión, presión arterial sistólica, frecuencia cardíaca, comorbilidades, eventos hospitalarios, medicamentos en el hospital y medicamentos posteriores al alta. Los pacientes con Warfarina y sin Warfarina eran entonces emparejados en sus puntajes de propensión con una diferencia máxima permitida entre pares de 0.10 para asegurar una concordancia equilibrada</a:t>
            </a:r>
          </a:p>
          <a:p>
            <a:endParaRPr lang="es-VE"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Los pacientes con Warfarina y sin Warfarina eran entonces emparejados en sus puntajes de propensión con una diferencia máxima permitida entre pares de 0.10 para asegurar una concordancia equilibrada. </a:t>
            </a:r>
            <a:endParaRPr lang="es-ES" dirty="0"/>
          </a:p>
        </p:txBody>
      </p:sp>
      <p:sp>
        <p:nvSpPr>
          <p:cNvPr id="4" name="3 Marcador de número de diapositiva"/>
          <p:cNvSpPr>
            <a:spLocks noGrp="1"/>
          </p:cNvSpPr>
          <p:nvPr>
            <p:ph type="sldNum" sz="quarter" idx="10"/>
          </p:nvPr>
        </p:nvSpPr>
        <p:spPr/>
        <p:txBody>
          <a:bodyPr/>
          <a:lstStyle/>
          <a:p>
            <a:fld id="{092A8FA5-6FDC-4AC2-AF31-514B515BD7D9}" type="slidenum">
              <a:rPr lang="es-VE" smtClean="0"/>
              <a:t>16</a:t>
            </a:fld>
            <a:endParaRPr lang="es-VE" dirty="0"/>
          </a:p>
        </p:txBody>
      </p:sp>
    </p:spTree>
    <p:extLst>
      <p:ext uri="{BB962C8B-B14F-4D97-AF65-F5344CB8AC3E}">
        <p14:creationId xmlns:p14="http://schemas.microsoft.com/office/powerpoint/2010/main" val="1971670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dirty="0"/>
              <a:t>La Warfarina se utilizo en el 59.% de los pacientes de alto riesgo al momento del egreso. </a:t>
            </a:r>
            <a:r>
              <a:rPr lang="es-VE" dirty="0" err="1"/>
              <a:t>Despues</a:t>
            </a:r>
            <a:r>
              <a:rPr lang="es-VE" dirty="0"/>
              <a:t> de excluir 21 muertes IH y 19 ptes con trombos en VI de los cuales 2 murieron y en 10.2% del grupo de bajo riesgo.</a:t>
            </a:r>
          </a:p>
        </p:txBody>
      </p:sp>
      <p:sp>
        <p:nvSpPr>
          <p:cNvPr id="4" name="Slide Number Placeholder 3"/>
          <p:cNvSpPr>
            <a:spLocks noGrp="1"/>
          </p:cNvSpPr>
          <p:nvPr>
            <p:ph type="sldNum" sz="quarter" idx="10"/>
          </p:nvPr>
        </p:nvSpPr>
        <p:spPr/>
        <p:txBody>
          <a:bodyPr/>
          <a:lstStyle/>
          <a:p>
            <a:fld id="{092A8FA5-6FDC-4AC2-AF31-514B515BD7D9}" type="slidenum">
              <a:rPr lang="es-VE" smtClean="0"/>
              <a:t>17</a:t>
            </a:fld>
            <a:endParaRPr lang="es-VE" dirty="0"/>
          </a:p>
        </p:txBody>
      </p:sp>
    </p:spTree>
    <p:extLst>
      <p:ext uri="{BB962C8B-B14F-4D97-AF65-F5344CB8AC3E}">
        <p14:creationId xmlns:p14="http://schemas.microsoft.com/office/powerpoint/2010/main" val="3328539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dirty="0"/>
              <a:t>La razón entre la presencia o ausencia de muerte a 1 año es 3 veces menor en el grupo de los pacientes de alto </a:t>
            </a:r>
            <a:r>
              <a:rPr lang="es-VE" dirty="0" err="1"/>
              <a:t>riegso</a:t>
            </a:r>
            <a:r>
              <a:rPr lang="es-VE" dirty="0"/>
              <a:t> q tomaron Warfarina vs las que no </a:t>
            </a:r>
            <a:r>
              <a:rPr lang="es-VE"/>
              <a:t>lo tomaban </a:t>
            </a:r>
            <a:endParaRPr lang="es-VE" dirty="0"/>
          </a:p>
        </p:txBody>
      </p:sp>
      <p:sp>
        <p:nvSpPr>
          <p:cNvPr id="4" name="Slide Number Placeholder 3"/>
          <p:cNvSpPr>
            <a:spLocks noGrp="1"/>
          </p:cNvSpPr>
          <p:nvPr>
            <p:ph type="sldNum" sz="quarter" idx="10"/>
          </p:nvPr>
        </p:nvSpPr>
        <p:spPr/>
        <p:txBody>
          <a:bodyPr/>
          <a:lstStyle/>
          <a:p>
            <a:fld id="{092A8FA5-6FDC-4AC2-AF31-514B515BD7D9}" type="slidenum">
              <a:rPr lang="es-VE" smtClean="0"/>
              <a:t>20</a:t>
            </a:fld>
            <a:endParaRPr lang="es-VE" dirty="0"/>
          </a:p>
        </p:txBody>
      </p:sp>
    </p:spTree>
    <p:extLst>
      <p:ext uri="{BB962C8B-B14F-4D97-AF65-F5344CB8AC3E}">
        <p14:creationId xmlns:p14="http://schemas.microsoft.com/office/powerpoint/2010/main" val="21801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kern="1200" dirty="0">
                <a:solidFill>
                  <a:schemeClr val="tx1"/>
                </a:solidFill>
                <a:effectLst/>
                <a:latin typeface="+mn-lt"/>
                <a:ea typeface="+mn-ea"/>
                <a:cs typeface="+mn-cs"/>
              </a:rPr>
              <a:t>Esta tabla muestra los resultados a los 6 meses (180 </a:t>
            </a:r>
            <a:r>
              <a:rPr lang="es-ES" sz="1200" b="1" kern="1200" dirty="0" err="1">
                <a:solidFill>
                  <a:schemeClr val="tx1"/>
                </a:solidFill>
                <a:effectLst/>
                <a:latin typeface="+mn-lt"/>
                <a:ea typeface="+mn-ea"/>
                <a:cs typeface="+mn-cs"/>
              </a:rPr>
              <a:t>dias</a:t>
            </a:r>
            <a:r>
              <a:rPr lang="es-ES" sz="1200" b="1" kern="1200" dirty="0">
                <a:solidFill>
                  <a:schemeClr val="tx1"/>
                </a:solidFill>
                <a:effectLst/>
                <a:latin typeface="+mn-lt"/>
                <a:ea typeface="+mn-ea"/>
                <a:cs typeface="+mn-cs"/>
              </a:rPr>
              <a:t>) por el grupo de riesgo y </a:t>
            </a:r>
            <a:r>
              <a:rPr lang="es-ES" sz="1200" b="1" kern="1200" dirty="0" err="1">
                <a:solidFill>
                  <a:schemeClr val="tx1"/>
                </a:solidFill>
                <a:effectLst/>
                <a:latin typeface="+mn-lt"/>
                <a:ea typeface="+mn-ea"/>
                <a:cs typeface="+mn-cs"/>
              </a:rPr>
              <a:t>categoria</a:t>
            </a:r>
            <a:r>
              <a:rPr lang="es-ES" sz="1200" b="1" kern="1200" baseline="0" dirty="0">
                <a:solidFill>
                  <a:schemeClr val="tx1"/>
                </a:solidFill>
                <a:effectLst/>
                <a:latin typeface="+mn-lt"/>
                <a:ea typeface="+mn-ea"/>
                <a:cs typeface="+mn-cs"/>
              </a:rPr>
              <a:t> e estatus de warfarina.</a:t>
            </a:r>
          </a:p>
          <a:p>
            <a:endParaRPr lang="es-E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baseline="0" dirty="0">
                <a:solidFill>
                  <a:schemeClr val="tx1"/>
                </a:solidFill>
                <a:effectLst/>
                <a:latin typeface="+mn-lt"/>
                <a:ea typeface="+mn-ea"/>
                <a:cs typeface="+mn-cs"/>
              </a:rPr>
              <a:t>El punto final primario compuesto (</a:t>
            </a:r>
            <a:r>
              <a:rPr lang="es-ES" sz="1200" b="1" kern="1200" baseline="0" dirty="0" err="1">
                <a:solidFill>
                  <a:schemeClr val="tx1"/>
                </a:solidFill>
                <a:effectLst/>
                <a:latin typeface="+mn-lt"/>
                <a:ea typeface="+mn-ea"/>
                <a:cs typeface="+mn-cs"/>
              </a:rPr>
              <a:t>isquemi</a:t>
            </a:r>
            <a:r>
              <a:rPr lang="es-ES" sz="1200" b="1" kern="1200" baseline="0" dirty="0">
                <a:solidFill>
                  <a:schemeClr val="tx1"/>
                </a:solidFill>
                <a:effectLst/>
                <a:latin typeface="+mn-lt"/>
                <a:ea typeface="+mn-ea"/>
                <a:cs typeface="+mn-cs"/>
              </a:rPr>
              <a:t> recurrente, </a:t>
            </a:r>
            <a:r>
              <a:rPr lang="es-ES" sz="1200" b="1" kern="1200" baseline="0" dirty="0" err="1">
                <a:solidFill>
                  <a:schemeClr val="tx1"/>
                </a:solidFill>
                <a:effectLst/>
                <a:latin typeface="+mn-lt"/>
                <a:ea typeface="+mn-ea"/>
                <a:cs typeface="+mn-cs"/>
              </a:rPr>
              <a:t>Ecv</a:t>
            </a:r>
            <a:r>
              <a:rPr lang="es-ES" sz="1200" b="1" kern="1200" baseline="0" dirty="0">
                <a:solidFill>
                  <a:schemeClr val="tx1"/>
                </a:solidFill>
                <a:effectLst/>
                <a:latin typeface="+mn-lt"/>
                <a:ea typeface="+mn-ea"/>
                <a:cs typeface="+mn-cs"/>
              </a:rPr>
              <a:t>, AIT, embolismo </a:t>
            </a:r>
            <a:r>
              <a:rPr lang="es-ES" sz="1200" b="1" kern="1200" baseline="0" dirty="0" err="1">
                <a:solidFill>
                  <a:schemeClr val="tx1"/>
                </a:solidFill>
                <a:effectLst/>
                <a:latin typeface="+mn-lt"/>
                <a:ea typeface="+mn-ea"/>
                <a:cs typeface="+mn-cs"/>
              </a:rPr>
              <a:t>sistemico</a:t>
            </a:r>
            <a:r>
              <a:rPr lang="es-ES" sz="1200" b="1" kern="1200" baseline="0" dirty="0">
                <a:solidFill>
                  <a:schemeClr val="tx1"/>
                </a:solidFill>
                <a:effectLst/>
                <a:latin typeface="+mn-lt"/>
                <a:ea typeface="+mn-ea"/>
                <a:cs typeface="+mn-cs"/>
              </a:rPr>
              <a:t> y muerte) se presento en 20,1% de los </a:t>
            </a:r>
            <a:r>
              <a:rPr lang="es-ES" sz="1200" b="1" kern="1200" baseline="0" dirty="0" err="1">
                <a:solidFill>
                  <a:schemeClr val="tx1"/>
                </a:solidFill>
                <a:effectLst/>
                <a:latin typeface="+mn-lt"/>
                <a:ea typeface="+mn-ea"/>
                <a:cs typeface="+mn-cs"/>
              </a:rPr>
              <a:t>pacienets</a:t>
            </a:r>
            <a:r>
              <a:rPr lang="es-ES" sz="1200" b="1" kern="1200" baseline="0" dirty="0">
                <a:solidFill>
                  <a:schemeClr val="tx1"/>
                </a:solidFill>
                <a:effectLst/>
                <a:latin typeface="+mn-lt"/>
                <a:ea typeface="+mn-ea"/>
                <a:cs typeface="+mn-cs"/>
              </a:rPr>
              <a:t> del grupo de alto comparado con 13% del grupo de bajo riesgo, con un valor de p </a:t>
            </a:r>
            <a:r>
              <a:rPr lang="es-ES" sz="1200" b="1" kern="1200" baseline="0" dirty="0" err="1">
                <a:solidFill>
                  <a:schemeClr val="tx1"/>
                </a:solidFill>
                <a:effectLst/>
                <a:latin typeface="+mn-lt"/>
                <a:ea typeface="+mn-ea"/>
                <a:cs typeface="+mn-cs"/>
              </a:rPr>
              <a:t>estadisticamnet</a:t>
            </a:r>
            <a:r>
              <a:rPr lang="es-ES" sz="1200" b="1" kern="1200" baseline="0" dirty="0">
                <a:solidFill>
                  <a:schemeClr val="tx1"/>
                </a:solidFill>
                <a:effectLst/>
                <a:latin typeface="+mn-lt"/>
                <a:ea typeface="+mn-ea"/>
                <a:cs typeface="+mn-cs"/>
              </a:rPr>
              <a:t> significativo y un OR 1,60  es decir que los pacientes del grupo de alto riesgo tienen 1,6 veces mas probabilidad de presenta el PFP compuesto en comparación con el </a:t>
            </a:r>
            <a:r>
              <a:rPr lang="es-ES" sz="1200" b="1" kern="1200" baseline="0" dirty="0" err="1">
                <a:solidFill>
                  <a:schemeClr val="tx1"/>
                </a:solidFill>
                <a:effectLst/>
                <a:latin typeface="+mn-lt"/>
                <a:ea typeface="+mn-ea"/>
                <a:cs typeface="+mn-cs"/>
              </a:rPr>
              <a:t>rupo</a:t>
            </a:r>
            <a:r>
              <a:rPr lang="es-ES" sz="1200" b="1" kern="1200" baseline="0" dirty="0">
                <a:solidFill>
                  <a:schemeClr val="tx1"/>
                </a:solidFill>
                <a:effectLst/>
                <a:latin typeface="+mn-lt"/>
                <a:ea typeface="+mn-ea"/>
                <a:cs typeface="+mn-cs"/>
              </a:rPr>
              <a:t> de bajo riesgo,  con IC que no incluyen la unidad. </a:t>
            </a:r>
            <a:r>
              <a:rPr lang="es-VE" sz="1200" kern="1200" dirty="0">
                <a:solidFill>
                  <a:schemeClr val="tx1"/>
                </a:solidFill>
                <a:effectLst/>
                <a:latin typeface="+mn-lt"/>
                <a:ea typeface="+mn-ea"/>
                <a:cs typeface="+mn-cs"/>
              </a:rPr>
              <a:t>El análisis del compuesto isquémico a los 6 meses demuestra una tendencia similar (limitada por las pequeñas tasas de eventos) de tasa de todos los eventos adversos en el grupo de alto riesgo comparado con el grupo de bajo riesgo (tabla S4). Además, el análisis de los resultados isquémicos y hemorrágicos de 6 meses categorizados por el estado de Warfarina demuestra resultados comparables a las observaciones de 1 año, lo que sugiere que los resultados primarios de 1 año probablemente no estén sesgados por la interrupción de la anticoagulación profiláctica a los 3 a 6 meses (Tabla S4).</a:t>
            </a:r>
            <a:endParaRPr lang="es-ES" sz="1200" kern="1200" dirty="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092A8FA5-6FDC-4AC2-AF31-514B515BD7D9}" type="slidenum">
              <a:rPr lang="es-VE" smtClean="0"/>
              <a:t>23</a:t>
            </a:fld>
            <a:endParaRPr lang="es-VE"/>
          </a:p>
        </p:txBody>
      </p:sp>
    </p:spTree>
    <p:extLst>
      <p:ext uri="{BB962C8B-B14F-4D97-AF65-F5344CB8AC3E}">
        <p14:creationId xmlns:p14="http://schemas.microsoft.com/office/powerpoint/2010/main" val="47260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92A8FA5-6FDC-4AC2-AF31-514B515BD7D9}" type="slidenum">
              <a:rPr lang="es-VE" smtClean="0"/>
              <a:t>27</a:t>
            </a:fld>
            <a:endParaRPr lang="es-VE"/>
          </a:p>
        </p:txBody>
      </p:sp>
    </p:spTree>
    <p:extLst>
      <p:ext uri="{BB962C8B-B14F-4D97-AF65-F5344CB8AC3E}">
        <p14:creationId xmlns:p14="http://schemas.microsoft.com/office/powerpoint/2010/main" val="3002659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92A8FA5-6FDC-4AC2-AF31-514B515BD7D9}" type="slidenum">
              <a:rPr lang="es-VE" smtClean="0"/>
              <a:t>28</a:t>
            </a:fld>
            <a:endParaRPr lang="es-VE"/>
          </a:p>
        </p:txBody>
      </p:sp>
    </p:spTree>
    <p:extLst>
      <p:ext uri="{BB962C8B-B14F-4D97-AF65-F5344CB8AC3E}">
        <p14:creationId xmlns:p14="http://schemas.microsoft.com/office/powerpoint/2010/main" val="300265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dirty="0"/>
              <a:t>La base de esta recomendación proviene de evidencia obtenida en un lapso de tiempo relativamente histórico, antes de las estrategias de reperfusión actuales ya se con ICP o terapia farmacoinvasiva fibrinolítica.</a:t>
            </a:r>
          </a:p>
          <a:p>
            <a:r>
              <a:rPr lang="es-VE" dirty="0"/>
              <a:t>Combinado con el uso agresivo de terapias de prevención secundaria se esperan mejores resultados.</a:t>
            </a:r>
          </a:p>
          <a:p>
            <a:r>
              <a:rPr lang="es-VE" dirty="0"/>
              <a:t>Doble terapia antiplaquetaria + ACO. La SEC reconoce la ausencia de evidencia de alta calidad que soporte la ACO profiláctica en este grupo de ptes.</a:t>
            </a:r>
          </a:p>
        </p:txBody>
      </p:sp>
      <p:sp>
        <p:nvSpPr>
          <p:cNvPr id="4" name="Slide Number Placeholder 3"/>
          <p:cNvSpPr>
            <a:spLocks noGrp="1"/>
          </p:cNvSpPr>
          <p:nvPr>
            <p:ph type="sldNum" sz="quarter" idx="10"/>
          </p:nvPr>
        </p:nvSpPr>
        <p:spPr/>
        <p:txBody>
          <a:bodyPr/>
          <a:lstStyle/>
          <a:p>
            <a:fld id="{092A8FA5-6FDC-4AC2-AF31-514B515BD7D9}" type="slidenum">
              <a:rPr lang="es-VE" smtClean="0"/>
              <a:t>4</a:t>
            </a:fld>
            <a:endParaRPr lang="es-VE" dirty="0"/>
          </a:p>
        </p:txBody>
      </p:sp>
    </p:spTree>
    <p:extLst>
      <p:ext uri="{BB962C8B-B14F-4D97-AF65-F5344CB8AC3E}">
        <p14:creationId xmlns:p14="http://schemas.microsoft.com/office/powerpoint/2010/main" val="307996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En la ausencia de datos aleatorizados y dada la escasez de datos observacionales evaluando el rol contemporáneo de la ACO profiláctica se plantean los siguientes objetivos</a:t>
            </a:r>
          </a:p>
        </p:txBody>
      </p:sp>
      <p:sp>
        <p:nvSpPr>
          <p:cNvPr id="4" name="3 Marcador de número de diapositiva"/>
          <p:cNvSpPr>
            <a:spLocks noGrp="1"/>
          </p:cNvSpPr>
          <p:nvPr>
            <p:ph type="sldNum" sz="quarter" idx="10"/>
          </p:nvPr>
        </p:nvSpPr>
        <p:spPr/>
        <p:txBody>
          <a:bodyPr/>
          <a:lstStyle/>
          <a:p>
            <a:fld id="{092A8FA5-6FDC-4AC2-AF31-514B515BD7D9}" type="slidenum">
              <a:rPr lang="es-VE" smtClean="0"/>
              <a:t>5</a:t>
            </a:fld>
            <a:endParaRPr lang="es-VE" dirty="0"/>
          </a:p>
        </p:txBody>
      </p:sp>
    </p:spTree>
    <p:extLst>
      <p:ext uri="{BB962C8B-B14F-4D97-AF65-F5344CB8AC3E}">
        <p14:creationId xmlns:p14="http://schemas.microsoft.com/office/powerpoint/2010/main" val="152189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a:t>Para implementar a tiempo y basado en evidencias las terapias de reperfusión en ptes con IMCEST. </a:t>
            </a:r>
            <a:r>
              <a:rPr lang="es-ES" dirty="0"/>
              <a:t>El programa Vital Heart Response vincula a los paramédicos de Alberta Health Services Emergency Medical Services y los médicos de emergencias de todo el centro y norte de Alberta con cardiólogos de la zona de Edmonton las 24 horas del día, los 7 días de la semana. Con el programa Vital Heart Response, un paramédico o médico de emergencia de EMS puede identificar que un paciente tiene un ataque cardíaco severo basado en los resultados de un electrocardiograma (EKG), una prueba que verifica problemas con la actividad eléctrica del corazón. Una vez identificados, los resultados se pueden transmitir a un cardiólogo en Edmonton que puede ayudar rápidamente a diagnosticar a los pacientes que tienen ataques cardíacos severos y disminuir el tiempo de tratamiento para abrir una arteria bloqueada del corazón. </a:t>
            </a:r>
            <a:r>
              <a:rPr lang="es-VE" dirty="0"/>
              <a:t>El cardiólogo puede recomendar un curso de tratamiento adecuado adaptado a cada paciente según la mejor evidencia disponible. Los pacientes pueden ser tratados inmediatamente por un paramédico o médico de emergencias con medicamentos especializados, como fármacos anticoagulantes, y / o pueden ser sometidos a angioplastia, un tratamiento no quirúrgico que restablece el flujo sanguíneo a través de arterias bloqueadas realizadas en el hospital por un cardiólogo. </a:t>
            </a:r>
            <a:br>
              <a:rPr lang="es-VE" dirty="0"/>
            </a:br>
            <a:r>
              <a:rPr lang="es-ES" dirty="0"/>
              <a:t> El objetivo del programa es tratar a los pacientes con ataques cardíacos severos en menos de 30 minutos desde el primer contacto médico con un medicamento anticoagulante, y en menos de 90 minutos desde el primer contacto médico para la angioplastia.</a:t>
            </a:r>
            <a:endParaRPr lang="es-VE" dirty="0"/>
          </a:p>
          <a:p>
            <a:endParaRPr lang="es-ES" dirty="0"/>
          </a:p>
        </p:txBody>
      </p:sp>
      <p:sp>
        <p:nvSpPr>
          <p:cNvPr id="4" name="3 Marcador de número de diapositiva"/>
          <p:cNvSpPr>
            <a:spLocks noGrp="1"/>
          </p:cNvSpPr>
          <p:nvPr>
            <p:ph type="sldNum" sz="quarter" idx="10"/>
          </p:nvPr>
        </p:nvSpPr>
        <p:spPr/>
        <p:txBody>
          <a:bodyPr/>
          <a:lstStyle/>
          <a:p>
            <a:fld id="{092A8FA5-6FDC-4AC2-AF31-514B515BD7D9}" type="slidenum">
              <a:rPr lang="es-VE" smtClean="0"/>
              <a:t>6</a:t>
            </a:fld>
            <a:endParaRPr lang="es-VE" dirty="0"/>
          </a:p>
        </p:txBody>
      </p:sp>
    </p:spTree>
    <p:extLst>
      <p:ext uri="{BB962C8B-B14F-4D97-AF65-F5344CB8AC3E}">
        <p14:creationId xmlns:p14="http://schemas.microsoft.com/office/powerpoint/2010/main" val="420968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DAD:</a:t>
            </a:r>
            <a:r>
              <a:rPr lang="es-ES" baseline="0" dirty="0"/>
              <a:t> </a:t>
            </a:r>
            <a:r>
              <a:rPr lang="es-ES" dirty="0"/>
              <a:t>la base de datos abstracta de alta  desarrollada en 1963, (DAD, por sus siglas en inglés) captura información administrativa, clínica y demográfica sobre las altas hospitalarias (incluyendo muertes, salidas y transferencias). Algunas provincias y territorios también usan el DAD para capturar la cirugía diurna. </a:t>
            </a:r>
            <a:br>
              <a:rPr lang="es-ES" dirty="0"/>
            </a:br>
            <a:r>
              <a:rPr lang="es-ES" dirty="0"/>
              <a:t>NACRS:</a:t>
            </a:r>
            <a:r>
              <a:rPr lang="es-ES" baseline="0" dirty="0"/>
              <a:t> </a:t>
            </a:r>
            <a:r>
              <a:rPr lang="es-ES" dirty="0"/>
              <a:t>El Sistema Nacional de Información de Atención Ambulatoria (NACRS) contiene datos para toda la atención ambulatoria basada en el hospital y la comunidad: Cirugía de día Clínicas ambulatorias y basadas en la comunidad Departamentos de emergencia Los datos de visita del cliente se recopilan en el momento del servicio en las instalaciones participantes. </a:t>
            </a:r>
          </a:p>
          <a:p>
            <a:r>
              <a:rPr lang="es-ES" dirty="0"/>
              <a:t>Los datos fueron extraídos por nosologos entrenados en registros de salud. </a:t>
            </a:r>
            <a:r>
              <a:rPr lang="es-ES" dirty="0" err="1"/>
              <a:t>Nosologo</a:t>
            </a:r>
            <a:r>
              <a:rPr lang="es-ES" dirty="0"/>
              <a:t>: Medico que describe, diferencia y clasifica las enfermedades.</a:t>
            </a:r>
          </a:p>
        </p:txBody>
      </p:sp>
      <p:sp>
        <p:nvSpPr>
          <p:cNvPr id="4" name="3 Marcador de número de diapositiva"/>
          <p:cNvSpPr>
            <a:spLocks noGrp="1"/>
          </p:cNvSpPr>
          <p:nvPr>
            <p:ph type="sldNum" sz="quarter" idx="10"/>
          </p:nvPr>
        </p:nvSpPr>
        <p:spPr/>
        <p:txBody>
          <a:bodyPr/>
          <a:lstStyle/>
          <a:p>
            <a:fld id="{092A8FA5-6FDC-4AC2-AF31-514B515BD7D9}" type="slidenum">
              <a:rPr lang="es-VE" smtClean="0"/>
              <a:t>7</a:t>
            </a:fld>
            <a:endParaRPr lang="es-VE" dirty="0"/>
          </a:p>
        </p:txBody>
      </p:sp>
    </p:spTree>
    <p:extLst>
      <p:ext uri="{BB962C8B-B14F-4D97-AF65-F5344CB8AC3E}">
        <p14:creationId xmlns:p14="http://schemas.microsoft.com/office/powerpoint/2010/main" val="167418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Los datos de las muertes de los pacientes en la cohorte, fueron obtenidos del registro de plan de seguro de salud de Alberta, cada trayecto del estado vital de los residentes de Alberta. La aprobación ética para el estudio fue obtenida de la junta de ética de la investigación de la salud de la universidad de Alberta. Desde que la data fue recolectada de un registro clínico, la necesidad de un consentimiento informado por los pacientes cedió.</a:t>
            </a:r>
            <a:endParaRPr lang="es-ES" sz="1200" kern="1200" dirty="0">
              <a:solidFill>
                <a:schemeClr val="tx1"/>
              </a:solidFill>
              <a:effectLst/>
              <a:latin typeface="+mn-lt"/>
              <a:ea typeface="+mn-ea"/>
              <a:cs typeface="+mn-cs"/>
            </a:endParaRPr>
          </a:p>
          <a:p>
            <a:r>
              <a:rPr lang="es-ES" dirty="0"/>
              <a:t/>
            </a:r>
            <a:br>
              <a:rPr lang="es-ES" dirty="0"/>
            </a:br>
            <a:r>
              <a:rPr lang="es-ES" dirty="0"/>
              <a:t>El Plan de Seguro de Atención Médica de Alberta (AHCIP) cubre a todos los residentes de Alberta elegibles para los servicios hospitalarios y médicos asegurados en Alberta. </a:t>
            </a:r>
            <a:br>
              <a:rPr lang="es-ES" dirty="0"/>
            </a:br>
            <a:r>
              <a:rPr lang="es-ES" dirty="0"/>
              <a:t/>
            </a:r>
            <a:br>
              <a:rPr lang="es-ES" dirty="0"/>
            </a:br>
            <a:r>
              <a:rPr lang="es-ES" sz="1200" b="0" i="0" kern="1200" dirty="0" err="1">
                <a:solidFill>
                  <a:schemeClr val="tx1"/>
                </a:solidFill>
                <a:effectLst/>
                <a:latin typeface="+mn-lt"/>
                <a:ea typeface="+mn-ea"/>
                <a:cs typeface="+mn-cs"/>
              </a:rPr>
              <a:t>Welsh</a:t>
            </a:r>
            <a:r>
              <a:rPr lang="es-ES" sz="1200" b="0" i="0" kern="1200" dirty="0">
                <a:solidFill>
                  <a:schemeClr val="tx1"/>
                </a:solidFill>
                <a:effectLst/>
                <a:latin typeface="+mn-lt"/>
                <a:ea typeface="+mn-ea"/>
                <a:cs typeface="+mn-cs"/>
              </a:rPr>
              <a:t> ha recibido becas de investigación del Abad Vascular, </a:t>
            </a:r>
            <a:r>
              <a:rPr lang="es-ES" sz="1200" b="0" i="0" kern="1200" dirty="0" err="1">
                <a:solidFill>
                  <a:schemeClr val="tx1"/>
                </a:solidFill>
                <a:effectLst/>
                <a:latin typeface="+mn-lt"/>
                <a:ea typeface="+mn-ea"/>
                <a:cs typeface="+mn-cs"/>
              </a:rPr>
              <a:t>Astra</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Zeneca</a:t>
            </a:r>
            <a:r>
              <a:rPr lang="es-ES" sz="1200" b="0" i="0" kern="1200" dirty="0">
                <a:solidFill>
                  <a:schemeClr val="tx1"/>
                </a:solidFill>
                <a:effectLst/>
                <a:latin typeface="+mn-lt"/>
                <a:ea typeface="+mn-ea"/>
                <a:cs typeface="+mn-cs"/>
              </a:rPr>
              <a:t>, Bayer, Bristol Myers-</a:t>
            </a:r>
            <a:r>
              <a:rPr lang="es-ES" sz="1200" b="0" i="0" kern="1200" dirty="0" err="1">
                <a:solidFill>
                  <a:schemeClr val="tx1"/>
                </a:solidFill>
                <a:effectLst/>
                <a:latin typeface="+mn-lt"/>
                <a:ea typeface="+mn-ea"/>
                <a:cs typeface="+mn-cs"/>
              </a:rPr>
              <a:t>Squibb</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Boehringer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Ingelheim</a:t>
            </a:r>
            <a:r>
              <a:rPr lang="es-ES" sz="1200" b="0" i="0" kern="1200" dirty="0">
                <a:solidFill>
                  <a:schemeClr val="tx1"/>
                </a:solidFill>
                <a:effectLst/>
                <a:latin typeface="+mn-lt"/>
                <a:ea typeface="+mn-ea"/>
                <a:cs typeface="+mn-cs"/>
              </a:rPr>
              <a:t>, Institutos Canadienses de Investigación en Salud, CSL </a:t>
            </a:r>
            <a:r>
              <a:rPr lang="es-ES" sz="1200" b="0" i="0" kern="1200" dirty="0" err="1">
                <a:solidFill>
                  <a:schemeClr val="tx1"/>
                </a:solidFill>
                <a:effectLst/>
                <a:latin typeface="+mn-lt"/>
                <a:ea typeface="+mn-ea"/>
                <a:cs typeface="+mn-cs"/>
              </a:rPr>
              <a:t>Behring</a:t>
            </a:r>
            <a:r>
              <a:rPr lang="es-ES" sz="1200" b="0" i="0" kern="1200" dirty="0">
                <a:solidFill>
                  <a:schemeClr val="tx1"/>
                </a:solidFill>
                <a:effectLst/>
                <a:latin typeface="+mn-lt"/>
                <a:ea typeface="+mn-ea"/>
                <a:cs typeface="+mn-cs"/>
              </a:rPr>
              <a:t> LLC, Edwards </a:t>
            </a:r>
            <a:r>
              <a:rPr lang="es-ES" sz="1200" b="0" i="0" kern="1200" dirty="0" err="1">
                <a:solidFill>
                  <a:schemeClr val="tx1"/>
                </a:solidFill>
                <a:effectLst/>
                <a:latin typeface="+mn-lt"/>
                <a:ea typeface="+mn-ea"/>
                <a:cs typeface="+mn-cs"/>
              </a:rPr>
              <a:t>Lifesciences</a:t>
            </a:r>
            <a:r>
              <a:rPr lang="es-ES" sz="1200" b="0" i="0" kern="1200" dirty="0">
                <a:solidFill>
                  <a:schemeClr val="tx1"/>
                </a:solidFill>
                <a:effectLst/>
                <a:latin typeface="+mn-lt"/>
                <a:ea typeface="+mn-ea"/>
                <a:cs typeface="+mn-cs"/>
              </a:rPr>
              <a:t>, Eli Lily, </a:t>
            </a:r>
            <a:r>
              <a:rPr lang="es-ES" sz="1200" b="0" i="0" kern="1200" dirty="0" err="1">
                <a:solidFill>
                  <a:schemeClr val="tx1"/>
                </a:solidFill>
                <a:effectLst/>
                <a:latin typeface="+mn-lt"/>
                <a:ea typeface="+mn-ea"/>
                <a:cs typeface="+mn-cs"/>
              </a:rPr>
              <a:t>Jansen</a:t>
            </a:r>
            <a:r>
              <a:rPr lang="es-ES" sz="1200" b="0" i="0" kern="1200" dirty="0">
                <a:solidFill>
                  <a:schemeClr val="tx1"/>
                </a:solidFill>
                <a:effectLst/>
                <a:latin typeface="+mn-lt"/>
                <a:ea typeface="+mn-ea"/>
                <a:cs typeface="+mn-cs"/>
              </a:rPr>
              <a:t>, Johnson y Johnson, Pfizer, </a:t>
            </a:r>
            <a:r>
              <a:rPr lang="es-ES" sz="1200" b="0" i="0" kern="1200" dirty="0" err="1">
                <a:solidFill>
                  <a:schemeClr val="tx1"/>
                </a:solidFill>
                <a:effectLst/>
                <a:latin typeface="+mn-lt"/>
                <a:ea typeface="+mn-ea"/>
                <a:cs typeface="+mn-cs"/>
              </a:rPr>
              <a:t>Population</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Health</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Research</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Institute</a:t>
            </a:r>
            <a:r>
              <a:rPr lang="es-ES" sz="1200" b="0" i="0" kern="1200" dirty="0">
                <a:solidFill>
                  <a:schemeClr val="tx1"/>
                </a:solidFill>
                <a:effectLst/>
                <a:latin typeface="+mn-lt"/>
                <a:ea typeface="+mn-ea"/>
                <a:cs typeface="+mn-cs"/>
              </a:rPr>
              <a:t>, Universidad de Alberta </a:t>
            </a:r>
            <a:r>
              <a:rPr lang="es-ES" sz="1200" b="0" i="0" kern="1200" dirty="0" err="1">
                <a:solidFill>
                  <a:schemeClr val="tx1"/>
                </a:solidFill>
                <a:effectLst/>
                <a:latin typeface="+mn-lt"/>
                <a:ea typeface="+mn-ea"/>
                <a:cs typeface="+mn-cs"/>
              </a:rPr>
              <a:t>Foundation</a:t>
            </a:r>
            <a:r>
              <a:rPr lang="es-ES" sz="1200" b="0" i="0" kern="1200" dirty="0">
                <a:solidFill>
                  <a:schemeClr val="tx1"/>
                </a:solidFill>
                <a:effectLst/>
                <a:latin typeface="+mn-lt"/>
                <a:ea typeface="+mn-ea"/>
                <a:cs typeface="+mn-cs"/>
              </a:rPr>
              <a:t> y recibió honorarios de consultoría / honorarios de </a:t>
            </a:r>
            <a:r>
              <a:rPr lang="es-ES" sz="1200" b="0" i="0" kern="1200" dirty="0" err="1">
                <a:solidFill>
                  <a:schemeClr val="tx1"/>
                </a:solidFill>
                <a:effectLst/>
                <a:latin typeface="+mn-lt"/>
                <a:ea typeface="+mn-ea"/>
                <a:cs typeface="+mn-cs"/>
              </a:rPr>
              <a:t>AstraZeneca</a:t>
            </a:r>
            <a:r>
              <a:rPr lang="es-ES" sz="1200" b="0" i="0" kern="1200" dirty="0">
                <a:solidFill>
                  <a:schemeClr val="tx1"/>
                </a:solidFill>
                <a:effectLst/>
                <a:latin typeface="+mn-lt"/>
                <a:ea typeface="+mn-ea"/>
                <a:cs typeface="+mn-cs"/>
              </a:rPr>
              <a:t>, Bristol Myers-</a:t>
            </a:r>
            <a:r>
              <a:rPr lang="es-ES" sz="1200" b="0" i="0" kern="1200" dirty="0" err="1">
                <a:solidFill>
                  <a:schemeClr val="tx1"/>
                </a:solidFill>
                <a:effectLst/>
                <a:latin typeface="+mn-lt"/>
                <a:ea typeface="+mn-ea"/>
                <a:cs typeface="+mn-cs"/>
              </a:rPr>
              <a:t>Squibb</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The</a:t>
            </a:r>
            <a:r>
              <a:rPr lang="es-ES" sz="1200" b="0" i="0" kern="1200" dirty="0">
                <a:solidFill>
                  <a:schemeClr val="tx1"/>
                </a:solidFill>
                <a:effectLst/>
                <a:latin typeface="+mn-lt"/>
                <a:ea typeface="+mn-ea"/>
                <a:cs typeface="+mn-cs"/>
              </a:rPr>
              <a:t> Canadian Cardiovascular </a:t>
            </a:r>
            <a:r>
              <a:rPr lang="es-ES" sz="1200" b="0" i="0" kern="1200" dirty="0" err="1">
                <a:solidFill>
                  <a:schemeClr val="tx1"/>
                </a:solidFill>
                <a:effectLst/>
                <a:latin typeface="+mn-lt"/>
                <a:ea typeface="+mn-ea"/>
                <a:cs typeface="+mn-cs"/>
              </a:rPr>
              <a:t>Society</a:t>
            </a:r>
            <a:r>
              <a:rPr lang="es-ES" sz="1200" b="0" i="0" kern="1200" dirty="0">
                <a:solidFill>
                  <a:schemeClr val="tx1"/>
                </a:solidFill>
                <a:effectLst/>
                <a:latin typeface="+mn-lt"/>
                <a:ea typeface="+mn-ea"/>
                <a:cs typeface="+mn-cs"/>
              </a:rPr>
              <a:t>, Amgen y Bayer. Todos los demás los autores han declarado que no hay conflictos</a:t>
            </a:r>
            <a:endParaRPr lang="es-ES" dirty="0"/>
          </a:p>
        </p:txBody>
      </p:sp>
      <p:sp>
        <p:nvSpPr>
          <p:cNvPr id="4" name="3 Marcador de número de diapositiva"/>
          <p:cNvSpPr>
            <a:spLocks noGrp="1"/>
          </p:cNvSpPr>
          <p:nvPr>
            <p:ph type="sldNum" sz="quarter" idx="10"/>
          </p:nvPr>
        </p:nvSpPr>
        <p:spPr/>
        <p:txBody>
          <a:bodyPr/>
          <a:lstStyle/>
          <a:p>
            <a:fld id="{092A8FA5-6FDC-4AC2-AF31-514B515BD7D9}" type="slidenum">
              <a:rPr lang="es-VE" smtClean="0"/>
              <a:t>8</a:t>
            </a:fld>
            <a:endParaRPr lang="es-VE"/>
          </a:p>
        </p:txBody>
      </p:sp>
    </p:spTree>
    <p:extLst>
      <p:ext uri="{BB962C8B-B14F-4D97-AF65-F5344CB8AC3E}">
        <p14:creationId xmlns:p14="http://schemas.microsoft.com/office/powerpoint/2010/main" val="167418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a:solidFill>
                  <a:schemeClr val="tx1"/>
                </a:solidFill>
                <a:effectLst/>
                <a:latin typeface="+mn-lt"/>
                <a:ea typeface="+mn-ea"/>
                <a:cs typeface="+mn-cs"/>
              </a:rPr>
              <a:t>Los pacientes en el registro VHR estaban vinculados a la administración bases de datos, se excluyeron los pacientes no vinculados, los que tuvieran una revisión incompleta de la historia, los que no tenían código postal de Alberta y los que tenían identificación invalida. Después de seleccionar la hospitalización más temprana para cada paciente, excluimos pacientes que tenían un diagnóstico de FA en cualquier momento antes de la hospitalización o que estuvieran codificados en cualquier campo de diagnóstico de la paciente interno administrativo o datos de pacientes ambulatorios. </a:t>
            </a:r>
            <a:r>
              <a:rPr lang="es-VE" sz="1200" kern="1200" dirty="0">
                <a:solidFill>
                  <a:schemeClr val="tx1"/>
                </a:solidFill>
                <a:effectLst/>
                <a:latin typeface="+mn-lt"/>
                <a:ea typeface="+mn-ea"/>
                <a:cs typeface="+mn-cs"/>
              </a:rPr>
              <a:t>Finalmente, los pacientes con valores perdidos de la fracción de eyección o del ECG diagnostico fueron excluidos del análisis. Murieron 21 pacientes en el grupo de alto riesgo y 31 en el grupo de bajo riesgo = 52.</a:t>
            </a:r>
            <a:endParaRPr lang="es-ES" dirty="0"/>
          </a:p>
        </p:txBody>
      </p:sp>
      <p:sp>
        <p:nvSpPr>
          <p:cNvPr id="4" name="3 Marcador de número de diapositiva"/>
          <p:cNvSpPr>
            <a:spLocks noGrp="1"/>
          </p:cNvSpPr>
          <p:nvPr>
            <p:ph type="sldNum" sz="quarter" idx="10"/>
          </p:nvPr>
        </p:nvSpPr>
        <p:spPr/>
        <p:txBody>
          <a:bodyPr/>
          <a:lstStyle/>
          <a:p>
            <a:fld id="{092A8FA5-6FDC-4AC2-AF31-514B515BD7D9}" type="slidenum">
              <a:rPr lang="es-VE" smtClean="0"/>
              <a:t>9</a:t>
            </a:fld>
            <a:endParaRPr lang="es-VE" dirty="0"/>
          </a:p>
        </p:txBody>
      </p:sp>
    </p:spTree>
    <p:extLst>
      <p:ext uri="{BB962C8B-B14F-4D97-AF65-F5344CB8AC3E}">
        <p14:creationId xmlns:p14="http://schemas.microsoft.com/office/powerpoint/2010/main" val="135077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Eco contraste:</a:t>
            </a:r>
            <a:r>
              <a:rPr lang="es-ES" baseline="0" dirty="0"/>
              <a:t> </a:t>
            </a:r>
            <a:r>
              <a:rPr lang="es-ES" dirty="0"/>
              <a:t>La opacificación del miocardio por inyección intracoronaria de agentes reflectores del ultrasonido</a:t>
            </a:r>
            <a:r>
              <a:rPr lang="es-ES" baseline="0" dirty="0"/>
              <a:t> ayuda a la mejor visualización </a:t>
            </a:r>
            <a:r>
              <a:rPr lang="es-ES" dirty="0"/>
              <a:t>de bordes endocárdicos en sujetos que tienen estudios subóptimos. </a:t>
            </a:r>
          </a:p>
          <a:p>
            <a:r>
              <a:rPr lang="es-VE" sz="1200" kern="1200" dirty="0">
                <a:solidFill>
                  <a:schemeClr val="tx1"/>
                </a:solidFill>
                <a:effectLst/>
                <a:latin typeface="+mn-lt"/>
                <a:ea typeface="+mn-ea"/>
                <a:cs typeface="+mn-cs"/>
              </a:rPr>
              <a:t>Las puntuaciones de la pared regional del VI se obtuvieron de todos los pacientes de alto riesgo usando el modelo de 16 segmentos recomendado por la sociedad americana de ecocardiografía y  se clasifico en una forma estándar de 1  a 5. </a:t>
            </a:r>
          </a:p>
          <a:p>
            <a:r>
              <a:rPr lang="es-VE" sz="1200" kern="1200" dirty="0">
                <a:solidFill>
                  <a:schemeClr val="tx1"/>
                </a:solidFill>
                <a:effectLst/>
                <a:latin typeface="+mn-lt"/>
                <a:ea typeface="+mn-ea"/>
                <a:cs typeface="+mn-cs"/>
              </a:rPr>
              <a:t>La decisión de usar Warfarina profiláctica fue de discreción de los médicos tratantes y probablemente basado en la combinación de parámetros hemodinámicos y riesgo de sangrado. La Warfarina profiláctica fue prescrita de 3 a 6 meses según las guías de practica</a:t>
            </a:r>
            <a:r>
              <a:rPr lang="es-VE" sz="1200" kern="1200" baseline="0" dirty="0">
                <a:solidFill>
                  <a:schemeClr val="tx1"/>
                </a:solidFill>
                <a:effectLst/>
                <a:latin typeface="+mn-lt"/>
                <a:ea typeface="+mn-ea"/>
                <a:cs typeface="+mn-cs"/>
              </a:rPr>
              <a:t> clínica</a:t>
            </a:r>
            <a:r>
              <a:rPr lang="es-VE" sz="1200" kern="1200" dirty="0">
                <a:solidFill>
                  <a:schemeClr val="tx1"/>
                </a:solidFill>
                <a:effectLst/>
                <a:latin typeface="+mn-lt"/>
                <a:ea typeface="+mn-ea"/>
                <a:cs typeface="+mn-cs"/>
              </a:rPr>
              <a:t>. </a:t>
            </a:r>
          </a:p>
          <a:p>
            <a:r>
              <a:rPr lang="es-VE" sz="1200" kern="1200" dirty="0">
                <a:solidFill>
                  <a:schemeClr val="tx1"/>
                </a:solidFill>
                <a:effectLst/>
                <a:latin typeface="+mn-lt"/>
                <a:ea typeface="+mn-ea"/>
                <a:cs typeface="+mn-cs"/>
              </a:rPr>
              <a:t>El score de registro global de riesgo de eventos coronarios agudos (GRACE) se calculo usando las variables clínicas de VHR incluyendo edad, historia de HTA, DM o angina, PAS, FC, clase Killip, peso, BRIHH previo o nuevo y tiempo de inicio del tratamiento. </a:t>
            </a:r>
            <a:endParaRPr lang="es-ES" dirty="0"/>
          </a:p>
        </p:txBody>
      </p:sp>
      <p:sp>
        <p:nvSpPr>
          <p:cNvPr id="4" name="3 Marcador de número de diapositiva"/>
          <p:cNvSpPr>
            <a:spLocks noGrp="1"/>
          </p:cNvSpPr>
          <p:nvPr>
            <p:ph type="sldNum" sz="quarter" idx="10"/>
          </p:nvPr>
        </p:nvSpPr>
        <p:spPr/>
        <p:txBody>
          <a:bodyPr/>
          <a:lstStyle/>
          <a:p>
            <a:fld id="{092A8FA5-6FDC-4AC2-AF31-514B515BD7D9}" type="slidenum">
              <a:rPr lang="es-VE" smtClean="0"/>
              <a:t>10</a:t>
            </a:fld>
            <a:endParaRPr lang="es-VE" dirty="0"/>
          </a:p>
        </p:txBody>
      </p:sp>
    </p:spTree>
    <p:extLst>
      <p:ext uri="{BB962C8B-B14F-4D97-AF65-F5344CB8AC3E}">
        <p14:creationId xmlns:p14="http://schemas.microsoft.com/office/powerpoint/2010/main" val="257240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Tanto el primero como el segundo punto final fueron descritos de acuerdo al grupo de riesgo, y según el estatus de Warfarina al momento del alta. Los componentes del resultado primario se definieron utilizando los datos administrativos de una visita de hospitalización o de un departamento de emergencia que tenía uno de los códigos ICD-10 correspondientes como el diagnóstico más responsable dentro del año posterior al alta. </a:t>
            </a:r>
            <a:r>
              <a:rPr lang="es-VE" sz="1200" kern="1200" dirty="0" err="1">
                <a:solidFill>
                  <a:schemeClr val="tx1"/>
                </a:solidFill>
                <a:effectLst/>
                <a:latin typeface="+mn-lt"/>
                <a:ea typeface="+mn-ea"/>
                <a:cs typeface="+mn-cs"/>
              </a:rPr>
              <a:t>asi</a:t>
            </a:r>
            <a:r>
              <a:rPr lang="es-VE" sz="1200" kern="1200" dirty="0">
                <a:solidFill>
                  <a:schemeClr val="tx1"/>
                </a:solidFill>
                <a:effectLst/>
                <a:latin typeface="+mn-lt"/>
                <a:ea typeface="+mn-ea"/>
                <a:cs typeface="+mn-cs"/>
              </a:rPr>
              <a:t> como cada componente del punto final primario separadamente. El sangrado mayor se </a:t>
            </a:r>
            <a:r>
              <a:rPr lang="es-VE" sz="1200" kern="1200" dirty="0" err="1">
                <a:solidFill>
                  <a:schemeClr val="tx1"/>
                </a:solidFill>
                <a:effectLst/>
                <a:latin typeface="+mn-lt"/>
                <a:ea typeface="+mn-ea"/>
                <a:cs typeface="+mn-cs"/>
              </a:rPr>
              <a:t>definio</a:t>
            </a:r>
            <a:r>
              <a:rPr lang="es-VE" sz="1200" kern="1200" dirty="0">
                <a:solidFill>
                  <a:schemeClr val="tx1"/>
                </a:solidFill>
                <a:effectLst/>
                <a:latin typeface="+mn-lt"/>
                <a:ea typeface="+mn-ea"/>
                <a:cs typeface="+mn-cs"/>
              </a:rPr>
              <a:t> como la </a:t>
            </a:r>
            <a:r>
              <a:rPr lang="es-VE" sz="1200" kern="1200" dirty="0" err="1">
                <a:solidFill>
                  <a:schemeClr val="tx1"/>
                </a:solidFill>
                <a:effectLst/>
                <a:latin typeface="+mn-lt"/>
                <a:ea typeface="+mn-ea"/>
                <a:cs typeface="+mn-cs"/>
              </a:rPr>
              <a:t>hospitlaizacion</a:t>
            </a:r>
            <a:r>
              <a:rPr lang="es-VE" sz="1200" kern="1200" dirty="0">
                <a:solidFill>
                  <a:schemeClr val="tx1"/>
                </a:solidFill>
                <a:effectLst/>
                <a:latin typeface="+mn-lt"/>
                <a:ea typeface="+mn-ea"/>
                <a:cs typeface="+mn-cs"/>
              </a:rPr>
              <a:t> teniendo un código de la ICD-10 entre los primeros 2 </a:t>
            </a:r>
            <a:r>
              <a:rPr lang="es-VE" sz="1200" kern="1200" dirty="0" err="1">
                <a:solidFill>
                  <a:schemeClr val="tx1"/>
                </a:solidFill>
                <a:effectLst/>
                <a:latin typeface="+mn-lt"/>
                <a:ea typeface="+mn-ea"/>
                <a:cs typeface="+mn-cs"/>
              </a:rPr>
              <a:t>diagnosticos</a:t>
            </a:r>
            <a:endParaRPr lang="es-VE" dirty="0"/>
          </a:p>
        </p:txBody>
      </p:sp>
      <p:sp>
        <p:nvSpPr>
          <p:cNvPr id="4" name="Slide Number Placeholder 3"/>
          <p:cNvSpPr>
            <a:spLocks noGrp="1"/>
          </p:cNvSpPr>
          <p:nvPr>
            <p:ph type="sldNum" sz="quarter" idx="10"/>
          </p:nvPr>
        </p:nvSpPr>
        <p:spPr/>
        <p:txBody>
          <a:bodyPr/>
          <a:lstStyle/>
          <a:p>
            <a:fld id="{092A8FA5-6FDC-4AC2-AF31-514B515BD7D9}" type="slidenum">
              <a:rPr lang="es-VE" smtClean="0"/>
              <a:t>11</a:t>
            </a:fld>
            <a:endParaRPr lang="es-VE" dirty="0"/>
          </a:p>
        </p:txBody>
      </p:sp>
    </p:spTree>
    <p:extLst>
      <p:ext uri="{BB962C8B-B14F-4D97-AF65-F5344CB8AC3E}">
        <p14:creationId xmlns:p14="http://schemas.microsoft.com/office/powerpoint/2010/main" val="189824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p:cNvSpPr>
            <a:spLocks noGrp="1"/>
          </p:cNvSpPr>
          <p:nvPr>
            <p:ph type="dt" sz="half" idx="10"/>
          </p:nvPr>
        </p:nvSpPr>
        <p:spPr/>
        <p:txBody>
          <a:bodyPr/>
          <a:lstStyle/>
          <a:p>
            <a:fld id="{5A5F1CC1-A7DF-467C-8EB0-69D97A4036C7}" type="datetimeFigureOut">
              <a:rPr lang="es-VE" smtClean="0"/>
              <a:t>26/09/2018</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14499701-6644-4014-B3D4-7D97A3CF0212}" type="slidenum">
              <a:rPr lang="es-VE" smtClean="0"/>
              <a:t>‹Nº›</a:t>
            </a:fld>
            <a:endParaRPr lang="es-VE" dirty="0"/>
          </a:p>
        </p:txBody>
      </p:sp>
    </p:spTree>
    <p:extLst>
      <p:ext uri="{BB962C8B-B14F-4D97-AF65-F5344CB8AC3E}">
        <p14:creationId xmlns:p14="http://schemas.microsoft.com/office/powerpoint/2010/main" val="159100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10"/>
          </p:nvPr>
        </p:nvSpPr>
        <p:spPr/>
        <p:txBody>
          <a:bodyPr/>
          <a:lstStyle/>
          <a:p>
            <a:fld id="{5A5F1CC1-A7DF-467C-8EB0-69D97A4036C7}" type="datetimeFigureOut">
              <a:rPr lang="es-VE" smtClean="0"/>
              <a:t>26/09/2018</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14499701-6644-4014-B3D4-7D97A3CF0212}" type="slidenum">
              <a:rPr lang="es-VE" smtClean="0"/>
              <a:t>‹Nº›</a:t>
            </a:fld>
            <a:endParaRPr lang="es-VE" dirty="0"/>
          </a:p>
        </p:txBody>
      </p:sp>
    </p:spTree>
    <p:extLst>
      <p:ext uri="{BB962C8B-B14F-4D97-AF65-F5344CB8AC3E}">
        <p14:creationId xmlns:p14="http://schemas.microsoft.com/office/powerpoint/2010/main" val="17911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10"/>
          </p:nvPr>
        </p:nvSpPr>
        <p:spPr/>
        <p:txBody>
          <a:bodyPr/>
          <a:lstStyle/>
          <a:p>
            <a:fld id="{5A5F1CC1-A7DF-467C-8EB0-69D97A4036C7}" type="datetimeFigureOut">
              <a:rPr lang="es-VE" smtClean="0"/>
              <a:t>26/09/2018</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14499701-6644-4014-B3D4-7D97A3CF0212}" type="slidenum">
              <a:rPr lang="es-VE" smtClean="0"/>
              <a:t>‹Nº›</a:t>
            </a:fld>
            <a:endParaRPr lang="es-VE" dirty="0"/>
          </a:p>
        </p:txBody>
      </p:sp>
    </p:spTree>
    <p:extLst>
      <p:ext uri="{BB962C8B-B14F-4D97-AF65-F5344CB8AC3E}">
        <p14:creationId xmlns:p14="http://schemas.microsoft.com/office/powerpoint/2010/main" val="221186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10"/>
          </p:nvPr>
        </p:nvSpPr>
        <p:spPr/>
        <p:txBody>
          <a:bodyPr/>
          <a:lstStyle/>
          <a:p>
            <a:fld id="{5A5F1CC1-A7DF-467C-8EB0-69D97A4036C7}" type="datetimeFigureOut">
              <a:rPr lang="es-VE" smtClean="0"/>
              <a:t>26/09/2018</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14499701-6644-4014-B3D4-7D97A3CF0212}" type="slidenum">
              <a:rPr lang="es-VE" smtClean="0"/>
              <a:t>‹Nº›</a:t>
            </a:fld>
            <a:endParaRPr lang="es-VE" dirty="0"/>
          </a:p>
        </p:txBody>
      </p:sp>
    </p:spTree>
    <p:extLst>
      <p:ext uri="{BB962C8B-B14F-4D97-AF65-F5344CB8AC3E}">
        <p14:creationId xmlns:p14="http://schemas.microsoft.com/office/powerpoint/2010/main" val="106404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A5F1CC1-A7DF-467C-8EB0-69D97A4036C7}" type="datetimeFigureOut">
              <a:rPr lang="es-VE" smtClean="0"/>
              <a:t>26/09/2018</a:t>
            </a:fld>
            <a:endParaRPr lang="es-VE" dirty="0"/>
          </a:p>
        </p:txBody>
      </p:sp>
      <p:sp>
        <p:nvSpPr>
          <p:cNvPr id="5" name="Marcador de pie de página 4"/>
          <p:cNvSpPr>
            <a:spLocks noGrp="1"/>
          </p:cNvSpPr>
          <p:nvPr>
            <p:ph type="ftr" sz="quarter" idx="11"/>
          </p:nvPr>
        </p:nvSpPr>
        <p:spPr/>
        <p:txBody>
          <a:bodyPr/>
          <a:lstStyle/>
          <a:p>
            <a:endParaRPr lang="es-VE" dirty="0"/>
          </a:p>
        </p:txBody>
      </p:sp>
      <p:sp>
        <p:nvSpPr>
          <p:cNvPr id="6" name="Marcador de número de diapositiva 5"/>
          <p:cNvSpPr>
            <a:spLocks noGrp="1"/>
          </p:cNvSpPr>
          <p:nvPr>
            <p:ph type="sldNum" sz="quarter" idx="12"/>
          </p:nvPr>
        </p:nvSpPr>
        <p:spPr/>
        <p:txBody>
          <a:bodyPr/>
          <a:lstStyle/>
          <a:p>
            <a:fld id="{14499701-6644-4014-B3D4-7D97A3CF0212}" type="slidenum">
              <a:rPr lang="es-VE" smtClean="0"/>
              <a:t>‹Nº›</a:t>
            </a:fld>
            <a:endParaRPr lang="es-VE" dirty="0"/>
          </a:p>
        </p:txBody>
      </p:sp>
    </p:spTree>
    <p:extLst>
      <p:ext uri="{BB962C8B-B14F-4D97-AF65-F5344CB8AC3E}">
        <p14:creationId xmlns:p14="http://schemas.microsoft.com/office/powerpoint/2010/main" val="391650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p:cNvSpPr>
            <a:spLocks noGrp="1"/>
          </p:cNvSpPr>
          <p:nvPr>
            <p:ph type="dt" sz="half" idx="10"/>
          </p:nvPr>
        </p:nvSpPr>
        <p:spPr/>
        <p:txBody>
          <a:bodyPr/>
          <a:lstStyle/>
          <a:p>
            <a:fld id="{5A5F1CC1-A7DF-467C-8EB0-69D97A4036C7}" type="datetimeFigureOut">
              <a:rPr lang="es-VE" smtClean="0"/>
              <a:t>26/09/2018</a:t>
            </a:fld>
            <a:endParaRPr lang="es-VE" dirty="0"/>
          </a:p>
        </p:txBody>
      </p:sp>
      <p:sp>
        <p:nvSpPr>
          <p:cNvPr id="6" name="Marcador de pie de página 5"/>
          <p:cNvSpPr>
            <a:spLocks noGrp="1"/>
          </p:cNvSpPr>
          <p:nvPr>
            <p:ph type="ftr" sz="quarter" idx="11"/>
          </p:nvPr>
        </p:nvSpPr>
        <p:spPr/>
        <p:txBody>
          <a:bodyPr/>
          <a:lstStyle/>
          <a:p>
            <a:endParaRPr lang="es-VE" dirty="0"/>
          </a:p>
        </p:txBody>
      </p:sp>
      <p:sp>
        <p:nvSpPr>
          <p:cNvPr id="7" name="Marcador de número de diapositiva 6"/>
          <p:cNvSpPr>
            <a:spLocks noGrp="1"/>
          </p:cNvSpPr>
          <p:nvPr>
            <p:ph type="sldNum" sz="quarter" idx="12"/>
          </p:nvPr>
        </p:nvSpPr>
        <p:spPr/>
        <p:txBody>
          <a:bodyPr/>
          <a:lstStyle/>
          <a:p>
            <a:fld id="{14499701-6644-4014-B3D4-7D97A3CF0212}" type="slidenum">
              <a:rPr lang="es-VE" smtClean="0"/>
              <a:t>‹Nº›</a:t>
            </a:fld>
            <a:endParaRPr lang="es-VE" dirty="0"/>
          </a:p>
        </p:txBody>
      </p:sp>
    </p:spTree>
    <p:extLst>
      <p:ext uri="{BB962C8B-B14F-4D97-AF65-F5344CB8AC3E}">
        <p14:creationId xmlns:p14="http://schemas.microsoft.com/office/powerpoint/2010/main" val="43557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p:cNvSpPr>
            <a:spLocks noGrp="1"/>
          </p:cNvSpPr>
          <p:nvPr>
            <p:ph type="dt" sz="half" idx="10"/>
          </p:nvPr>
        </p:nvSpPr>
        <p:spPr/>
        <p:txBody>
          <a:bodyPr/>
          <a:lstStyle/>
          <a:p>
            <a:fld id="{5A5F1CC1-A7DF-467C-8EB0-69D97A4036C7}" type="datetimeFigureOut">
              <a:rPr lang="es-VE" smtClean="0"/>
              <a:t>26/09/2018</a:t>
            </a:fld>
            <a:endParaRPr lang="es-VE" dirty="0"/>
          </a:p>
        </p:txBody>
      </p:sp>
      <p:sp>
        <p:nvSpPr>
          <p:cNvPr id="8" name="Marcador de pie de página 7"/>
          <p:cNvSpPr>
            <a:spLocks noGrp="1"/>
          </p:cNvSpPr>
          <p:nvPr>
            <p:ph type="ftr" sz="quarter" idx="11"/>
          </p:nvPr>
        </p:nvSpPr>
        <p:spPr/>
        <p:txBody>
          <a:bodyPr/>
          <a:lstStyle/>
          <a:p>
            <a:endParaRPr lang="es-VE" dirty="0"/>
          </a:p>
        </p:txBody>
      </p:sp>
      <p:sp>
        <p:nvSpPr>
          <p:cNvPr id="9" name="Marcador de número de diapositiva 8"/>
          <p:cNvSpPr>
            <a:spLocks noGrp="1"/>
          </p:cNvSpPr>
          <p:nvPr>
            <p:ph type="sldNum" sz="quarter" idx="12"/>
          </p:nvPr>
        </p:nvSpPr>
        <p:spPr/>
        <p:txBody>
          <a:bodyPr/>
          <a:lstStyle/>
          <a:p>
            <a:fld id="{14499701-6644-4014-B3D4-7D97A3CF0212}" type="slidenum">
              <a:rPr lang="es-VE" smtClean="0"/>
              <a:t>‹Nº›</a:t>
            </a:fld>
            <a:endParaRPr lang="es-VE" dirty="0"/>
          </a:p>
        </p:txBody>
      </p:sp>
    </p:spTree>
    <p:extLst>
      <p:ext uri="{BB962C8B-B14F-4D97-AF65-F5344CB8AC3E}">
        <p14:creationId xmlns:p14="http://schemas.microsoft.com/office/powerpoint/2010/main" val="225724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fecha 2"/>
          <p:cNvSpPr>
            <a:spLocks noGrp="1"/>
          </p:cNvSpPr>
          <p:nvPr>
            <p:ph type="dt" sz="half" idx="10"/>
          </p:nvPr>
        </p:nvSpPr>
        <p:spPr/>
        <p:txBody>
          <a:bodyPr/>
          <a:lstStyle/>
          <a:p>
            <a:fld id="{5A5F1CC1-A7DF-467C-8EB0-69D97A4036C7}" type="datetimeFigureOut">
              <a:rPr lang="es-VE" smtClean="0"/>
              <a:t>26/09/2018</a:t>
            </a:fld>
            <a:endParaRPr lang="es-VE" dirty="0"/>
          </a:p>
        </p:txBody>
      </p:sp>
      <p:sp>
        <p:nvSpPr>
          <p:cNvPr id="4" name="Marcador de pie de página 3"/>
          <p:cNvSpPr>
            <a:spLocks noGrp="1"/>
          </p:cNvSpPr>
          <p:nvPr>
            <p:ph type="ftr" sz="quarter" idx="11"/>
          </p:nvPr>
        </p:nvSpPr>
        <p:spPr/>
        <p:txBody>
          <a:bodyPr/>
          <a:lstStyle/>
          <a:p>
            <a:endParaRPr lang="es-VE" dirty="0"/>
          </a:p>
        </p:txBody>
      </p:sp>
      <p:sp>
        <p:nvSpPr>
          <p:cNvPr id="5" name="Marcador de número de diapositiva 4"/>
          <p:cNvSpPr>
            <a:spLocks noGrp="1"/>
          </p:cNvSpPr>
          <p:nvPr>
            <p:ph type="sldNum" sz="quarter" idx="12"/>
          </p:nvPr>
        </p:nvSpPr>
        <p:spPr/>
        <p:txBody>
          <a:bodyPr/>
          <a:lstStyle/>
          <a:p>
            <a:fld id="{14499701-6644-4014-B3D4-7D97A3CF0212}" type="slidenum">
              <a:rPr lang="es-VE" smtClean="0"/>
              <a:t>‹Nº›</a:t>
            </a:fld>
            <a:endParaRPr lang="es-VE" dirty="0"/>
          </a:p>
        </p:txBody>
      </p:sp>
    </p:spTree>
    <p:extLst>
      <p:ext uri="{BB962C8B-B14F-4D97-AF65-F5344CB8AC3E}">
        <p14:creationId xmlns:p14="http://schemas.microsoft.com/office/powerpoint/2010/main" val="4272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A5F1CC1-A7DF-467C-8EB0-69D97A4036C7}" type="datetimeFigureOut">
              <a:rPr lang="es-VE" smtClean="0"/>
              <a:t>26/09/2018</a:t>
            </a:fld>
            <a:endParaRPr lang="es-VE" dirty="0"/>
          </a:p>
        </p:txBody>
      </p:sp>
      <p:sp>
        <p:nvSpPr>
          <p:cNvPr id="3" name="Marcador de pie de página 2"/>
          <p:cNvSpPr>
            <a:spLocks noGrp="1"/>
          </p:cNvSpPr>
          <p:nvPr>
            <p:ph type="ftr" sz="quarter" idx="11"/>
          </p:nvPr>
        </p:nvSpPr>
        <p:spPr/>
        <p:txBody>
          <a:bodyPr/>
          <a:lstStyle/>
          <a:p>
            <a:endParaRPr lang="es-VE" dirty="0"/>
          </a:p>
        </p:txBody>
      </p:sp>
      <p:sp>
        <p:nvSpPr>
          <p:cNvPr id="4" name="Marcador de número de diapositiva 3"/>
          <p:cNvSpPr>
            <a:spLocks noGrp="1"/>
          </p:cNvSpPr>
          <p:nvPr>
            <p:ph type="sldNum" sz="quarter" idx="12"/>
          </p:nvPr>
        </p:nvSpPr>
        <p:spPr/>
        <p:txBody>
          <a:bodyPr/>
          <a:lstStyle/>
          <a:p>
            <a:fld id="{14499701-6644-4014-B3D4-7D97A3CF0212}" type="slidenum">
              <a:rPr lang="es-VE" smtClean="0"/>
              <a:t>‹Nº›</a:t>
            </a:fld>
            <a:endParaRPr lang="es-VE" dirty="0"/>
          </a:p>
        </p:txBody>
      </p:sp>
    </p:spTree>
    <p:extLst>
      <p:ext uri="{BB962C8B-B14F-4D97-AF65-F5344CB8AC3E}">
        <p14:creationId xmlns:p14="http://schemas.microsoft.com/office/powerpoint/2010/main" val="66539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A5F1CC1-A7DF-467C-8EB0-69D97A4036C7}" type="datetimeFigureOut">
              <a:rPr lang="es-VE" smtClean="0"/>
              <a:t>26/09/2018</a:t>
            </a:fld>
            <a:endParaRPr lang="es-VE" dirty="0"/>
          </a:p>
        </p:txBody>
      </p:sp>
      <p:sp>
        <p:nvSpPr>
          <p:cNvPr id="6" name="Marcador de pie de página 5"/>
          <p:cNvSpPr>
            <a:spLocks noGrp="1"/>
          </p:cNvSpPr>
          <p:nvPr>
            <p:ph type="ftr" sz="quarter" idx="11"/>
          </p:nvPr>
        </p:nvSpPr>
        <p:spPr/>
        <p:txBody>
          <a:bodyPr/>
          <a:lstStyle/>
          <a:p>
            <a:endParaRPr lang="es-VE" dirty="0"/>
          </a:p>
        </p:txBody>
      </p:sp>
      <p:sp>
        <p:nvSpPr>
          <p:cNvPr id="7" name="Marcador de número de diapositiva 6"/>
          <p:cNvSpPr>
            <a:spLocks noGrp="1"/>
          </p:cNvSpPr>
          <p:nvPr>
            <p:ph type="sldNum" sz="quarter" idx="12"/>
          </p:nvPr>
        </p:nvSpPr>
        <p:spPr/>
        <p:txBody>
          <a:bodyPr/>
          <a:lstStyle/>
          <a:p>
            <a:fld id="{14499701-6644-4014-B3D4-7D97A3CF0212}" type="slidenum">
              <a:rPr lang="es-VE" smtClean="0"/>
              <a:t>‹Nº›</a:t>
            </a:fld>
            <a:endParaRPr lang="es-VE" dirty="0"/>
          </a:p>
        </p:txBody>
      </p:sp>
    </p:spTree>
    <p:extLst>
      <p:ext uri="{BB962C8B-B14F-4D97-AF65-F5344CB8AC3E}">
        <p14:creationId xmlns:p14="http://schemas.microsoft.com/office/powerpoint/2010/main" val="269971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A5F1CC1-A7DF-467C-8EB0-69D97A4036C7}" type="datetimeFigureOut">
              <a:rPr lang="es-VE" smtClean="0"/>
              <a:t>26/09/2018</a:t>
            </a:fld>
            <a:endParaRPr lang="es-VE" dirty="0"/>
          </a:p>
        </p:txBody>
      </p:sp>
      <p:sp>
        <p:nvSpPr>
          <p:cNvPr id="6" name="Marcador de pie de página 5"/>
          <p:cNvSpPr>
            <a:spLocks noGrp="1"/>
          </p:cNvSpPr>
          <p:nvPr>
            <p:ph type="ftr" sz="quarter" idx="11"/>
          </p:nvPr>
        </p:nvSpPr>
        <p:spPr/>
        <p:txBody>
          <a:bodyPr/>
          <a:lstStyle/>
          <a:p>
            <a:endParaRPr lang="es-VE" dirty="0"/>
          </a:p>
        </p:txBody>
      </p:sp>
      <p:sp>
        <p:nvSpPr>
          <p:cNvPr id="7" name="Marcador de número de diapositiva 6"/>
          <p:cNvSpPr>
            <a:spLocks noGrp="1"/>
          </p:cNvSpPr>
          <p:nvPr>
            <p:ph type="sldNum" sz="quarter" idx="12"/>
          </p:nvPr>
        </p:nvSpPr>
        <p:spPr/>
        <p:txBody>
          <a:bodyPr/>
          <a:lstStyle/>
          <a:p>
            <a:fld id="{14499701-6644-4014-B3D4-7D97A3CF0212}" type="slidenum">
              <a:rPr lang="es-VE" smtClean="0"/>
              <a:t>‹Nº›</a:t>
            </a:fld>
            <a:endParaRPr lang="es-VE" dirty="0"/>
          </a:p>
        </p:txBody>
      </p:sp>
    </p:spTree>
    <p:extLst>
      <p:ext uri="{BB962C8B-B14F-4D97-AF65-F5344CB8AC3E}">
        <p14:creationId xmlns:p14="http://schemas.microsoft.com/office/powerpoint/2010/main" val="31704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1CC1-A7DF-467C-8EB0-69D97A4036C7}" type="datetimeFigureOut">
              <a:rPr lang="es-VE" smtClean="0"/>
              <a:t>26/09/2018</a:t>
            </a:fld>
            <a:endParaRPr lang="es-VE"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99701-6644-4014-B3D4-7D97A3CF0212}" type="slidenum">
              <a:rPr lang="es-VE" smtClean="0"/>
              <a:t>‹Nº›</a:t>
            </a:fld>
            <a:endParaRPr lang="es-VE" dirty="0"/>
          </a:p>
        </p:txBody>
      </p:sp>
    </p:spTree>
    <p:extLst>
      <p:ext uri="{BB962C8B-B14F-4D97-AF65-F5344CB8AC3E}">
        <p14:creationId xmlns:p14="http://schemas.microsoft.com/office/powerpoint/2010/main" val="4073231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13.png"/><Relationship Id="rId9" Type="http://schemas.microsoft.com/office/2007/relationships/diagramDrawing" Target="../diagrams/drawing4.xml"/><Relationship Id="rId14"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image" Target="../media/image8.png"/><Relationship Id="rId5" Type="http://schemas.openxmlformats.org/officeDocument/2006/relationships/diagramLayout" Target="../diagrams/layout3.xml"/><Relationship Id="rId10" Type="http://schemas.openxmlformats.org/officeDocument/2006/relationships/image" Target="../media/image7.png"/><Relationship Id="rId4" Type="http://schemas.openxmlformats.org/officeDocument/2006/relationships/diagramData" Target="../diagrams/data3.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uadroTexto 5"/>
          <p:cNvSpPr txBox="1"/>
          <p:nvPr/>
        </p:nvSpPr>
        <p:spPr>
          <a:xfrm>
            <a:off x="240835" y="2838461"/>
            <a:ext cx="115351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VE" sz="6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Evidencia Científica  </a:t>
            </a:r>
          </a:p>
        </p:txBody>
      </p:sp>
      <p:pic>
        <p:nvPicPr>
          <p:cNvPr id="7" name="Imagen 6"/>
          <p:cNvPicPr>
            <a:picLocks noChangeAspect="1"/>
          </p:cNvPicPr>
          <p:nvPr/>
        </p:nvPicPr>
        <p:blipFill>
          <a:blip r:embed="rId2"/>
          <a:stretch>
            <a:fillRect/>
          </a:stretch>
        </p:blipFill>
        <p:spPr>
          <a:xfrm>
            <a:off x="0" y="74169"/>
            <a:ext cx="2266950" cy="1185062"/>
          </a:xfrm>
          <a:prstGeom prst="rect">
            <a:avLst/>
          </a:prstGeom>
        </p:spPr>
      </p:pic>
      <p:sp>
        <p:nvSpPr>
          <p:cNvPr id="2" name="Rectángulo 1"/>
          <p:cNvSpPr/>
          <p:nvPr/>
        </p:nvSpPr>
        <p:spPr>
          <a:xfrm>
            <a:off x="7576474" y="4998934"/>
            <a:ext cx="4581589" cy="1938992"/>
          </a:xfrm>
          <a:prstGeom prst="rect">
            <a:avLst/>
          </a:prstGeom>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V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Drs:    </a:t>
            </a:r>
            <a:r>
              <a:rPr lang="es-VE" sz="2400" b="1" dirty="0">
                <a:solidFill>
                  <a:srgbClr val="C00000"/>
                </a:solidFill>
                <a:latin typeface="Arial" panose="020B0604020202020204" pitchFamily="34" charset="0"/>
                <a:cs typeface="Arial" panose="020B0604020202020204" pitchFamily="34" charset="0"/>
              </a:rPr>
              <a:t>Maria Caon</a:t>
            </a:r>
            <a:r>
              <a:rPr kumimoji="0" lang="es-VE"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(R1)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V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Nidia Sánchez (R3) </a:t>
            </a:r>
            <a:r>
              <a:rPr kumimoji="0" lang="es-V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Relator</a:t>
            </a:r>
          </a:p>
          <a:p>
            <a:pPr lvl="0" algn="ctr" defTabSz="914400"/>
            <a:r>
              <a:rPr lang="es-VE" sz="2400" b="1" dirty="0">
                <a:solidFill>
                  <a:prstClr val="black"/>
                </a:solidFill>
                <a:latin typeface="Arial" panose="020B0604020202020204" pitchFamily="34" charset="0"/>
                <a:cs typeface="Arial" panose="020B0604020202020204" pitchFamily="34" charset="0"/>
              </a:rPr>
              <a:t>	Irvin Terán (R2)</a:t>
            </a:r>
            <a:endParaRPr kumimoji="0" lang="es-V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V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Joel Juárez (R1)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V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 name="Rectángulo 7"/>
          <p:cNvSpPr/>
          <p:nvPr/>
        </p:nvSpPr>
        <p:spPr>
          <a:xfrm>
            <a:off x="2301903" y="166108"/>
            <a:ext cx="725424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Universidad Centrooccidental Lisandro Alvarado (UCLA)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CCR- ASCARDIO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Postgrado</a:t>
            </a: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Cardiologia</a:t>
            </a:r>
          </a:p>
        </p:txBody>
      </p:sp>
      <p:sp>
        <p:nvSpPr>
          <p:cNvPr id="9" name="Rectángulo 1">
            <a:extLst>
              <a:ext uri="{FF2B5EF4-FFF2-40B4-BE49-F238E27FC236}">
                <a16:creationId xmlns:a16="http://schemas.microsoft.com/office/drawing/2014/main" xmlns="" id="{C381836D-76D7-4910-AD78-9A81AF1C4BBC}"/>
              </a:ext>
            </a:extLst>
          </p:cNvPr>
          <p:cNvSpPr/>
          <p:nvPr/>
        </p:nvSpPr>
        <p:spPr>
          <a:xfrm>
            <a:off x="2881023" y="6219125"/>
            <a:ext cx="6096000" cy="369332"/>
          </a:xfrm>
          <a:prstGeom prst="rect">
            <a:avLst/>
          </a:prstGeom>
          <a:ln w="1905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VE"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Septiembre, 2018           </a:t>
            </a:r>
          </a:p>
        </p:txBody>
      </p:sp>
    </p:spTree>
    <p:extLst>
      <p:ext uri="{BB962C8B-B14F-4D97-AF65-F5344CB8AC3E}">
        <p14:creationId xmlns:p14="http://schemas.microsoft.com/office/powerpoint/2010/main" val="138174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METODOS</a:t>
            </a:r>
          </a:p>
        </p:txBody>
      </p:sp>
      <p:sp>
        <p:nvSpPr>
          <p:cNvPr id="6" name="TextBox 5">
            <a:extLst>
              <a:ext uri="{FF2B5EF4-FFF2-40B4-BE49-F238E27FC236}">
                <a16:creationId xmlns:a16="http://schemas.microsoft.com/office/drawing/2014/main" xmlns="" id="{7334C1CB-7221-4274-887A-08DC55CDA840}"/>
              </a:ext>
            </a:extLst>
          </p:cNvPr>
          <p:cNvSpPr txBox="1"/>
          <p:nvPr/>
        </p:nvSpPr>
        <p:spPr>
          <a:xfrm>
            <a:off x="428793" y="1449516"/>
            <a:ext cx="4929525" cy="4616648"/>
          </a:xfrm>
          <a:prstGeom prst="rect">
            <a:avLst/>
          </a:prstGeom>
          <a:noFill/>
        </p:spPr>
        <p:txBody>
          <a:bodyPr wrap="square" rtlCol="0">
            <a:spAutoFit/>
          </a:bodyPr>
          <a:lstStyle/>
          <a:p>
            <a:pPr algn="ctr"/>
            <a:r>
              <a:rPr lang="es-VE" sz="2400" b="1" dirty="0"/>
              <a:t>POBLACION EN ESTUDIO:</a:t>
            </a:r>
          </a:p>
          <a:p>
            <a:pPr algn="ctr"/>
            <a:endParaRPr lang="es-VE" dirty="0"/>
          </a:p>
          <a:p>
            <a:pPr algn="ctr"/>
            <a:r>
              <a:rPr lang="es-VE" dirty="0"/>
              <a:t>Todas las imágenes del VI fueron realizadas por ECO TT por Cardiólogos con 3er nivel  de certificación. </a:t>
            </a:r>
          </a:p>
          <a:p>
            <a:pPr algn="ctr"/>
            <a:endParaRPr lang="es-VE" dirty="0"/>
          </a:p>
          <a:p>
            <a:pPr algn="ctr"/>
            <a:r>
              <a:rPr lang="es-VE" dirty="0"/>
              <a:t>FEVI fue registrada por % (sobre un rango de categoría del 5%)</a:t>
            </a:r>
          </a:p>
          <a:p>
            <a:pPr algn="ctr"/>
            <a:endParaRPr lang="es-VE" dirty="0"/>
          </a:p>
          <a:p>
            <a:pPr algn="ctr"/>
            <a:r>
              <a:rPr lang="es-VE" dirty="0"/>
              <a:t>Se utilizó eco contraste para mejorar la opacificación del miocardio y ayudar con la detección de trombos en el VI.</a:t>
            </a:r>
          </a:p>
          <a:p>
            <a:pPr algn="ctr"/>
            <a:endParaRPr lang="es-VE" dirty="0"/>
          </a:p>
          <a:p>
            <a:pPr algn="ctr"/>
            <a:r>
              <a:rPr lang="es-VE" dirty="0"/>
              <a:t>Las puntuaciones de la región apical del VI se generaron sumando los 4 segmentos apicales individualmente</a:t>
            </a:r>
          </a:p>
        </p:txBody>
      </p:sp>
      <p:pic>
        <p:nvPicPr>
          <p:cNvPr id="2" name="Picture 1">
            <a:extLst>
              <a:ext uri="{FF2B5EF4-FFF2-40B4-BE49-F238E27FC236}">
                <a16:creationId xmlns:a16="http://schemas.microsoft.com/office/drawing/2014/main" xmlns="" id="{B28B7335-570A-47BE-82D2-DD632EA4F19F}"/>
              </a:ext>
            </a:extLst>
          </p:cNvPr>
          <p:cNvPicPr>
            <a:picLocks noChangeAspect="1"/>
          </p:cNvPicPr>
          <p:nvPr/>
        </p:nvPicPr>
        <p:blipFill>
          <a:blip r:embed="rId4"/>
          <a:stretch>
            <a:fillRect/>
          </a:stretch>
        </p:blipFill>
        <p:spPr>
          <a:xfrm>
            <a:off x="6101333" y="1315643"/>
            <a:ext cx="5179654" cy="3773550"/>
          </a:xfrm>
          <a:prstGeom prst="rect">
            <a:avLst/>
          </a:prstGeom>
        </p:spPr>
      </p:pic>
      <p:graphicFrame>
        <p:nvGraphicFramePr>
          <p:cNvPr id="3" name="Diagram 2">
            <a:extLst>
              <a:ext uri="{FF2B5EF4-FFF2-40B4-BE49-F238E27FC236}">
                <a16:creationId xmlns:a16="http://schemas.microsoft.com/office/drawing/2014/main" xmlns="" id="{78636F73-9F7D-4C8C-A4AF-98BBD6A659B2}"/>
              </a:ext>
            </a:extLst>
          </p:cNvPr>
          <p:cNvGraphicFramePr/>
          <p:nvPr>
            <p:extLst>
              <p:ext uri="{D42A27DB-BD31-4B8C-83A1-F6EECF244321}">
                <p14:modId xmlns:p14="http://schemas.microsoft.com/office/powerpoint/2010/main" val="843893767"/>
              </p:ext>
            </p:extLst>
          </p:nvPr>
        </p:nvGraphicFramePr>
        <p:xfrm>
          <a:off x="5179979" y="1315643"/>
          <a:ext cx="7213600" cy="3773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Rounded Corners 7">
            <a:extLst>
              <a:ext uri="{FF2B5EF4-FFF2-40B4-BE49-F238E27FC236}">
                <a16:creationId xmlns:a16="http://schemas.microsoft.com/office/drawing/2014/main" xmlns="" id="{D83C9DC1-9E85-4FE5-9F8C-B2B5F3AA2144}"/>
              </a:ext>
            </a:extLst>
          </p:cNvPr>
          <p:cNvSpPr/>
          <p:nvPr/>
        </p:nvSpPr>
        <p:spPr>
          <a:xfrm>
            <a:off x="6156018" y="5115545"/>
            <a:ext cx="5435347" cy="115923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VE" dirty="0"/>
              <a:t>Decisión de usar Warfarina fue a discreción de los médicos tratantes.</a:t>
            </a:r>
          </a:p>
          <a:p>
            <a:pPr algn="ctr"/>
            <a:r>
              <a:rPr lang="es-VE" dirty="0"/>
              <a:t>Prescrita de 3 a 6 meses.</a:t>
            </a:r>
          </a:p>
          <a:p>
            <a:pPr algn="ctr"/>
            <a:r>
              <a:rPr lang="es-VE" dirty="0"/>
              <a:t>Se calculo el GRACE a cada paciente</a:t>
            </a:r>
          </a:p>
        </p:txBody>
      </p:sp>
      <p:graphicFrame>
        <p:nvGraphicFramePr>
          <p:cNvPr id="11" name="Diagram 10">
            <a:extLst>
              <a:ext uri="{FF2B5EF4-FFF2-40B4-BE49-F238E27FC236}">
                <a16:creationId xmlns:a16="http://schemas.microsoft.com/office/drawing/2014/main" xmlns="" id="{EC954156-4AD4-45B7-99B0-2589A7B2226D}"/>
              </a:ext>
            </a:extLst>
          </p:cNvPr>
          <p:cNvGraphicFramePr/>
          <p:nvPr>
            <p:extLst>
              <p:ext uri="{D42A27DB-BD31-4B8C-83A1-F6EECF244321}">
                <p14:modId xmlns:p14="http://schemas.microsoft.com/office/powerpoint/2010/main" val="2555019815"/>
              </p:ext>
            </p:extLst>
          </p:nvPr>
        </p:nvGraphicFramePr>
        <p:xfrm>
          <a:off x="6069105" y="1742454"/>
          <a:ext cx="5435347" cy="337309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Rectangle: Rounded Corners 11">
            <a:extLst>
              <a:ext uri="{FF2B5EF4-FFF2-40B4-BE49-F238E27FC236}">
                <a16:creationId xmlns:a16="http://schemas.microsoft.com/office/drawing/2014/main" xmlns="" id="{1B3E63BF-D320-45D2-8DB1-170298CCB52C}"/>
              </a:ext>
            </a:extLst>
          </p:cNvPr>
          <p:cNvSpPr/>
          <p:nvPr/>
        </p:nvSpPr>
        <p:spPr>
          <a:xfrm>
            <a:off x="6833684" y="1493048"/>
            <a:ext cx="4447303" cy="71278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VE" sz="2000" dirty="0"/>
              <a:t>SUBGRUPOS</a:t>
            </a:r>
          </a:p>
        </p:txBody>
      </p:sp>
    </p:spTree>
    <p:extLst>
      <p:ext uri="{BB962C8B-B14F-4D97-AF65-F5344CB8AC3E}">
        <p14:creationId xmlns:p14="http://schemas.microsoft.com/office/powerpoint/2010/main" val="22517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additive="base">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 calcmode="lin" valueType="num">
                                      <p:cBhvr additive="base">
                                        <p:cTn id="3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 calcmode="lin" valueType="num">
                                      <p:cBhvr additive="base">
                                        <p:cTn id="36"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nodeType="clickEffect">
                                  <p:stCondLst>
                                    <p:cond delay="0"/>
                                  </p:stCondLst>
                                  <p:childTnLst>
                                    <p:animEffect transition="out" filter="barn(inVertical)">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3"/>
                                        </p:tgtEl>
                                        <p:attrNameLst>
                                          <p:attrName>ppt_x</p:attrName>
                                        </p:attrNameLst>
                                      </p:cBhvr>
                                      <p:tavLst>
                                        <p:tav tm="0">
                                          <p:val>
                                            <p:strVal val="ppt_x"/>
                                          </p:val>
                                        </p:tav>
                                        <p:tav tm="100000">
                                          <p:val>
                                            <p:strVal val="ppt_x"/>
                                          </p:val>
                                        </p:tav>
                                      </p:tavLst>
                                    </p:anim>
                                    <p:anim calcmode="lin" valueType="num">
                                      <p:cBhvr additive="base">
                                        <p:cTn id="52" dur="500"/>
                                        <p:tgtEl>
                                          <p:spTgt spid="3"/>
                                        </p:tgtEl>
                                        <p:attrNameLst>
                                          <p:attrName>ppt_y</p:attrName>
                                        </p:attrNameLst>
                                      </p:cBhvr>
                                      <p:tavLst>
                                        <p:tav tm="0">
                                          <p:val>
                                            <p:strVal val="ppt_y"/>
                                          </p:val>
                                        </p:tav>
                                        <p:tav tm="100000">
                                          <p:val>
                                            <p:strVal val="1+ppt_h/2"/>
                                          </p:val>
                                        </p:tav>
                                      </p:tavLst>
                                    </p:anim>
                                    <p:set>
                                      <p:cBhvr>
                                        <p:cTn id="53" dur="1" fill="hold">
                                          <p:stCondLst>
                                            <p:cond delay="499"/>
                                          </p:stCondLst>
                                        </p:cTn>
                                        <p:tgtEl>
                                          <p:spTgt spid="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randombar(horizont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ppt_x"/>
                                          </p:val>
                                        </p:tav>
                                        <p:tav tm="100000">
                                          <p:val>
                                            <p:strVal val="#ppt_x"/>
                                          </p:val>
                                        </p:tav>
                                      </p:tavLst>
                                    </p:anim>
                                    <p:anim calcmode="lin" valueType="num">
                                      <p:cBhvr additive="base">
                                        <p:cTn id="7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10" grpId="0" animBg="1"/>
      <p:bldGraphic spid="11" grpId="0">
        <p:bldAsOne/>
      </p:bldGraphic>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METODOS</a:t>
            </a:r>
          </a:p>
        </p:txBody>
      </p:sp>
      <p:sp>
        <p:nvSpPr>
          <p:cNvPr id="6" name="TextBox 5">
            <a:extLst>
              <a:ext uri="{FF2B5EF4-FFF2-40B4-BE49-F238E27FC236}">
                <a16:creationId xmlns:a16="http://schemas.microsoft.com/office/drawing/2014/main" xmlns="" id="{7334C1CB-7221-4274-887A-08DC55CDA840}"/>
              </a:ext>
            </a:extLst>
          </p:cNvPr>
          <p:cNvSpPr txBox="1"/>
          <p:nvPr/>
        </p:nvSpPr>
        <p:spPr>
          <a:xfrm>
            <a:off x="171093" y="1486471"/>
            <a:ext cx="4929525" cy="584775"/>
          </a:xfrm>
          <a:prstGeom prst="rect">
            <a:avLst/>
          </a:prstGeom>
          <a:noFill/>
        </p:spPr>
        <p:txBody>
          <a:bodyPr wrap="square" rtlCol="0">
            <a:spAutoFit/>
          </a:bodyPr>
          <a:lstStyle/>
          <a:p>
            <a:pPr algn="ctr"/>
            <a:r>
              <a:rPr lang="es-VE" sz="3200" b="1" dirty="0"/>
              <a:t>PUNTOS FINALES</a:t>
            </a:r>
            <a:endParaRPr lang="es-VE" sz="2800" dirty="0"/>
          </a:p>
        </p:txBody>
      </p:sp>
      <p:graphicFrame>
        <p:nvGraphicFramePr>
          <p:cNvPr id="10" name="Diagram 9">
            <a:extLst>
              <a:ext uri="{FF2B5EF4-FFF2-40B4-BE49-F238E27FC236}">
                <a16:creationId xmlns:a16="http://schemas.microsoft.com/office/drawing/2014/main" xmlns="" id="{A9F13B87-B6A3-4F52-91F2-38AD4EE47CBD}"/>
              </a:ext>
            </a:extLst>
          </p:cNvPr>
          <p:cNvGraphicFramePr/>
          <p:nvPr>
            <p:extLst>
              <p:ext uri="{D42A27DB-BD31-4B8C-83A1-F6EECF244321}">
                <p14:modId xmlns:p14="http://schemas.microsoft.com/office/powerpoint/2010/main" val="2716338404"/>
              </p:ext>
            </p:extLst>
          </p:nvPr>
        </p:nvGraphicFramePr>
        <p:xfrm>
          <a:off x="2009010" y="2208516"/>
          <a:ext cx="8665029" cy="3858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10 Diagrama">
            <a:extLst>
              <a:ext uri="{FF2B5EF4-FFF2-40B4-BE49-F238E27FC236}">
                <a16:creationId xmlns:a16="http://schemas.microsoft.com/office/drawing/2014/main" xmlns="" id="{2104D668-B20E-42E8-AC6C-0A63697AF328}"/>
              </a:ext>
            </a:extLst>
          </p:cNvPr>
          <p:cNvGraphicFramePr/>
          <p:nvPr>
            <p:extLst>
              <p:ext uri="{D42A27DB-BD31-4B8C-83A1-F6EECF244321}">
                <p14:modId xmlns:p14="http://schemas.microsoft.com/office/powerpoint/2010/main" val="1347765598"/>
              </p:ext>
            </p:extLst>
          </p:nvPr>
        </p:nvGraphicFramePr>
        <p:xfrm>
          <a:off x="931704" y="2223961"/>
          <a:ext cx="10819639" cy="28148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7646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METODOS</a:t>
            </a:r>
          </a:p>
        </p:txBody>
      </p:sp>
      <p:sp>
        <p:nvSpPr>
          <p:cNvPr id="6" name="TextBox 5">
            <a:extLst>
              <a:ext uri="{FF2B5EF4-FFF2-40B4-BE49-F238E27FC236}">
                <a16:creationId xmlns:a16="http://schemas.microsoft.com/office/drawing/2014/main" xmlns="" id="{7334C1CB-7221-4274-887A-08DC55CDA840}"/>
              </a:ext>
            </a:extLst>
          </p:cNvPr>
          <p:cNvSpPr txBox="1"/>
          <p:nvPr/>
        </p:nvSpPr>
        <p:spPr>
          <a:xfrm>
            <a:off x="142066" y="3697945"/>
            <a:ext cx="4929525"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VE" sz="3200" b="1" dirty="0"/>
              <a:t>ANÁLISIS ESTADÍSTICO</a:t>
            </a:r>
            <a:endParaRPr lang="es-VE" sz="2800" dirty="0"/>
          </a:p>
        </p:txBody>
      </p:sp>
      <p:graphicFrame>
        <p:nvGraphicFramePr>
          <p:cNvPr id="2" name="Diagram 1">
            <a:extLst>
              <a:ext uri="{FF2B5EF4-FFF2-40B4-BE49-F238E27FC236}">
                <a16:creationId xmlns:a16="http://schemas.microsoft.com/office/drawing/2014/main" xmlns="" id="{E95DC8FE-D1D1-4B32-82D2-9F7FAE67E51D}"/>
              </a:ext>
            </a:extLst>
          </p:cNvPr>
          <p:cNvGraphicFramePr/>
          <p:nvPr>
            <p:extLst>
              <p:ext uri="{D42A27DB-BD31-4B8C-83A1-F6EECF244321}">
                <p14:modId xmlns:p14="http://schemas.microsoft.com/office/powerpoint/2010/main" val="1636613267"/>
              </p:ext>
            </p:extLst>
          </p:nvPr>
        </p:nvGraphicFramePr>
        <p:xfrm>
          <a:off x="4034973" y="1259231"/>
          <a:ext cx="8128000" cy="57511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854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resultados">
            <a:extLst>
              <a:ext uri="{FF2B5EF4-FFF2-40B4-BE49-F238E27FC236}">
                <a16:creationId xmlns:a16="http://schemas.microsoft.com/office/drawing/2014/main" xmlns="" id="{D7F4FBEA-1630-472F-B6F2-F0354B9837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00" y="270303"/>
            <a:ext cx="10871200" cy="62225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CC49578-4AA5-4EB0-B6D3-F9ADBCE7EF59}"/>
              </a:ext>
            </a:extLst>
          </p:cNvPr>
          <p:cNvSpPr>
            <a:spLocks noGrp="1"/>
          </p:cNvSpPr>
          <p:nvPr>
            <p:ph type="title"/>
          </p:nvPr>
        </p:nvSpPr>
        <p:spPr>
          <a:xfrm>
            <a:off x="591458" y="365125"/>
            <a:ext cx="4982029" cy="1325563"/>
          </a:xfrm>
        </p:spPr>
        <p:txBody>
          <a:bodyPr>
            <a:normAutofit/>
          </a:bodyPr>
          <a:lstStyle/>
          <a:p>
            <a:pPr algn="ctr"/>
            <a:r>
              <a:rPr lang="es-VE" sz="5400" b="1" u="sng" dirty="0">
                <a:solidFill>
                  <a:srgbClr val="7030A0"/>
                </a:solidFill>
                <a:latin typeface="Arial" panose="020B0604020202020204" pitchFamily="34" charset="0"/>
                <a:cs typeface="Arial" panose="020B0604020202020204" pitchFamily="34" charset="0"/>
              </a:rPr>
              <a:t>RESULTADOS</a:t>
            </a:r>
          </a:p>
        </p:txBody>
      </p:sp>
    </p:spTree>
    <p:extLst>
      <p:ext uri="{BB962C8B-B14F-4D97-AF65-F5344CB8AC3E}">
        <p14:creationId xmlns:p14="http://schemas.microsoft.com/office/powerpoint/2010/main" val="314711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1D15C2-308A-4DDC-B624-EF9391CAD822}"/>
              </a:ext>
            </a:extLst>
          </p:cNvPr>
          <p:cNvSpPr>
            <a:spLocks noGrp="1"/>
          </p:cNvSpPr>
          <p:nvPr>
            <p:ph type="title"/>
          </p:nvPr>
        </p:nvSpPr>
        <p:spPr/>
        <p:txBody>
          <a:bodyPr/>
          <a:lstStyle/>
          <a:p>
            <a:endParaRPr lang="es-VE" dirty="0"/>
          </a:p>
        </p:txBody>
      </p:sp>
      <p:sp>
        <p:nvSpPr>
          <p:cNvPr id="3" name="Content Placeholder 2">
            <a:extLst>
              <a:ext uri="{FF2B5EF4-FFF2-40B4-BE49-F238E27FC236}">
                <a16:creationId xmlns:a16="http://schemas.microsoft.com/office/drawing/2014/main" xmlns="" id="{064A8276-4C8B-4D79-9F26-2FEAE5FB5369}"/>
              </a:ext>
            </a:extLst>
          </p:cNvPr>
          <p:cNvSpPr>
            <a:spLocks noGrp="1"/>
          </p:cNvSpPr>
          <p:nvPr>
            <p:ph idx="1"/>
          </p:nvPr>
        </p:nvSpPr>
        <p:spPr/>
        <p:txBody>
          <a:bodyPr/>
          <a:lstStyle/>
          <a:p>
            <a:endParaRPr lang="es-VE" dirty="0"/>
          </a:p>
        </p:txBody>
      </p:sp>
      <p:pic>
        <p:nvPicPr>
          <p:cNvPr id="5" name="Picture 4">
            <a:extLst>
              <a:ext uri="{FF2B5EF4-FFF2-40B4-BE49-F238E27FC236}">
                <a16:creationId xmlns:a16="http://schemas.microsoft.com/office/drawing/2014/main" xmlns="" id="{6D99479D-8B98-47C9-9943-DB99EECDA596}"/>
              </a:ext>
            </a:extLst>
          </p:cNvPr>
          <p:cNvPicPr>
            <a:picLocks noChangeAspect="1"/>
          </p:cNvPicPr>
          <p:nvPr/>
        </p:nvPicPr>
        <p:blipFill>
          <a:blip r:embed="rId3"/>
          <a:stretch>
            <a:fillRect/>
          </a:stretch>
        </p:blipFill>
        <p:spPr>
          <a:xfrm>
            <a:off x="2643313" y="163421"/>
            <a:ext cx="6863544" cy="6571208"/>
          </a:xfrm>
          <a:prstGeom prst="rect">
            <a:avLst/>
          </a:prstGeom>
        </p:spPr>
      </p:pic>
      <p:pic>
        <p:nvPicPr>
          <p:cNvPr id="6" name="Picture 5">
            <a:extLst>
              <a:ext uri="{FF2B5EF4-FFF2-40B4-BE49-F238E27FC236}">
                <a16:creationId xmlns:a16="http://schemas.microsoft.com/office/drawing/2014/main" xmlns="" id="{1952F333-721B-433E-AFE4-45DA9EE7E416}"/>
              </a:ext>
            </a:extLst>
          </p:cNvPr>
          <p:cNvPicPr>
            <a:picLocks noChangeAspect="1"/>
          </p:cNvPicPr>
          <p:nvPr/>
        </p:nvPicPr>
        <p:blipFill>
          <a:blip r:embed="rId4"/>
          <a:stretch>
            <a:fillRect/>
          </a:stretch>
        </p:blipFill>
        <p:spPr>
          <a:xfrm>
            <a:off x="318898" y="365125"/>
            <a:ext cx="11554201" cy="612775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xmlns="" id="{FCE2A232-F22D-4A48-8D21-CD4B426491A9}"/>
              </a:ext>
            </a:extLst>
          </p:cNvPr>
          <p:cNvSpPr/>
          <p:nvPr/>
        </p:nvSpPr>
        <p:spPr>
          <a:xfrm>
            <a:off x="457200" y="1879413"/>
            <a:ext cx="11282082" cy="36624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VE" dirty="0"/>
          </a:p>
        </p:txBody>
      </p:sp>
      <p:sp>
        <p:nvSpPr>
          <p:cNvPr id="7" name="Rectangle 6">
            <a:extLst>
              <a:ext uri="{FF2B5EF4-FFF2-40B4-BE49-F238E27FC236}">
                <a16:creationId xmlns:a16="http://schemas.microsoft.com/office/drawing/2014/main" xmlns="" id="{3C06DF22-94A9-4C63-8554-950761E4250B}"/>
              </a:ext>
            </a:extLst>
          </p:cNvPr>
          <p:cNvSpPr/>
          <p:nvPr/>
        </p:nvSpPr>
        <p:spPr>
          <a:xfrm>
            <a:off x="461683" y="4196780"/>
            <a:ext cx="11282082" cy="36624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VE" dirty="0"/>
          </a:p>
        </p:txBody>
      </p:sp>
      <p:sp>
        <p:nvSpPr>
          <p:cNvPr id="8" name="Rectangle 7">
            <a:extLst>
              <a:ext uri="{FF2B5EF4-FFF2-40B4-BE49-F238E27FC236}">
                <a16:creationId xmlns:a16="http://schemas.microsoft.com/office/drawing/2014/main" xmlns="" id="{7C45BEB2-434A-4AEA-816B-ED978E82E873}"/>
              </a:ext>
            </a:extLst>
          </p:cNvPr>
          <p:cNvSpPr/>
          <p:nvPr/>
        </p:nvSpPr>
        <p:spPr>
          <a:xfrm>
            <a:off x="461683" y="4842251"/>
            <a:ext cx="11282082" cy="36624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VE" dirty="0"/>
          </a:p>
        </p:txBody>
      </p:sp>
      <p:sp>
        <p:nvSpPr>
          <p:cNvPr id="9" name="Rectangle 8">
            <a:extLst>
              <a:ext uri="{FF2B5EF4-FFF2-40B4-BE49-F238E27FC236}">
                <a16:creationId xmlns:a16="http://schemas.microsoft.com/office/drawing/2014/main" xmlns="" id="{57D98531-6722-40D1-807A-09FB7504ED1C}"/>
              </a:ext>
            </a:extLst>
          </p:cNvPr>
          <p:cNvSpPr/>
          <p:nvPr/>
        </p:nvSpPr>
        <p:spPr>
          <a:xfrm>
            <a:off x="475130" y="6106275"/>
            <a:ext cx="11282082" cy="36624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VE" dirty="0"/>
          </a:p>
        </p:txBody>
      </p:sp>
      <p:sp>
        <p:nvSpPr>
          <p:cNvPr id="14" name="Rectangle 13">
            <a:extLst>
              <a:ext uri="{FF2B5EF4-FFF2-40B4-BE49-F238E27FC236}">
                <a16:creationId xmlns:a16="http://schemas.microsoft.com/office/drawing/2014/main" xmlns="" id="{D093D9F0-D78D-46FD-8524-4A8EE48CD2B9}"/>
              </a:ext>
            </a:extLst>
          </p:cNvPr>
          <p:cNvSpPr/>
          <p:nvPr/>
        </p:nvSpPr>
        <p:spPr>
          <a:xfrm>
            <a:off x="452719" y="4533246"/>
            <a:ext cx="11282082" cy="31665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VE" dirty="0"/>
          </a:p>
        </p:txBody>
      </p:sp>
    </p:spTree>
    <p:extLst>
      <p:ext uri="{BB962C8B-B14F-4D97-AF65-F5344CB8AC3E}">
        <p14:creationId xmlns:p14="http://schemas.microsoft.com/office/powerpoint/2010/main" val="14116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AAC91-4432-489B-9DC8-95E1C3890BB7}"/>
              </a:ext>
            </a:extLst>
          </p:cNvPr>
          <p:cNvSpPr>
            <a:spLocks noGrp="1"/>
          </p:cNvSpPr>
          <p:nvPr>
            <p:ph type="title"/>
          </p:nvPr>
        </p:nvSpPr>
        <p:spPr/>
        <p:txBody>
          <a:bodyPr/>
          <a:lstStyle/>
          <a:p>
            <a:endParaRPr lang="es-VE" dirty="0"/>
          </a:p>
        </p:txBody>
      </p:sp>
      <p:sp>
        <p:nvSpPr>
          <p:cNvPr id="3" name="Content Placeholder 2">
            <a:extLst>
              <a:ext uri="{FF2B5EF4-FFF2-40B4-BE49-F238E27FC236}">
                <a16:creationId xmlns:a16="http://schemas.microsoft.com/office/drawing/2014/main" xmlns="" id="{7408C5D7-F6C6-42C3-A6C8-485DD699AABA}"/>
              </a:ext>
            </a:extLst>
          </p:cNvPr>
          <p:cNvSpPr>
            <a:spLocks noGrp="1"/>
          </p:cNvSpPr>
          <p:nvPr>
            <p:ph idx="1"/>
          </p:nvPr>
        </p:nvSpPr>
        <p:spPr/>
        <p:txBody>
          <a:bodyPr/>
          <a:lstStyle/>
          <a:p>
            <a:endParaRPr lang="es-VE" dirty="0"/>
          </a:p>
        </p:txBody>
      </p:sp>
      <p:pic>
        <p:nvPicPr>
          <p:cNvPr id="4" name="Picture 3">
            <a:extLst>
              <a:ext uri="{FF2B5EF4-FFF2-40B4-BE49-F238E27FC236}">
                <a16:creationId xmlns:a16="http://schemas.microsoft.com/office/drawing/2014/main" xmlns="" id="{6CED2B1E-0F2A-4FAC-BE2A-514DA9192335}"/>
              </a:ext>
            </a:extLst>
          </p:cNvPr>
          <p:cNvPicPr>
            <a:picLocks noChangeAspect="1"/>
          </p:cNvPicPr>
          <p:nvPr/>
        </p:nvPicPr>
        <p:blipFill>
          <a:blip r:embed="rId2"/>
          <a:stretch>
            <a:fillRect/>
          </a:stretch>
        </p:blipFill>
        <p:spPr>
          <a:xfrm>
            <a:off x="167881" y="766762"/>
            <a:ext cx="11995092" cy="532447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xmlns="" id="{970B260D-AD2D-4A0C-BA5F-F21D51BE09DC}"/>
              </a:ext>
            </a:extLst>
          </p:cNvPr>
          <p:cNvSpPr/>
          <p:nvPr/>
        </p:nvSpPr>
        <p:spPr>
          <a:xfrm>
            <a:off x="237151" y="1045699"/>
            <a:ext cx="11786968" cy="137884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VE" dirty="0"/>
          </a:p>
        </p:txBody>
      </p:sp>
    </p:spTree>
    <p:extLst>
      <p:ext uri="{BB962C8B-B14F-4D97-AF65-F5344CB8AC3E}">
        <p14:creationId xmlns:p14="http://schemas.microsoft.com/office/powerpoint/2010/main" val="146377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A84A3-2E1A-4A38-B1E8-CE9CDBB89A14}"/>
              </a:ext>
            </a:extLst>
          </p:cNvPr>
          <p:cNvSpPr>
            <a:spLocks noGrp="1"/>
          </p:cNvSpPr>
          <p:nvPr>
            <p:ph type="title"/>
          </p:nvPr>
        </p:nvSpPr>
        <p:spPr/>
        <p:txBody>
          <a:bodyPr/>
          <a:lstStyle/>
          <a:p>
            <a:endParaRPr lang="es-VE" dirty="0"/>
          </a:p>
        </p:txBody>
      </p:sp>
      <p:sp>
        <p:nvSpPr>
          <p:cNvPr id="3" name="Content Placeholder 2">
            <a:extLst>
              <a:ext uri="{FF2B5EF4-FFF2-40B4-BE49-F238E27FC236}">
                <a16:creationId xmlns:a16="http://schemas.microsoft.com/office/drawing/2014/main" xmlns="" id="{3744A042-0F07-41E6-98BE-F4AE52E4A8D7}"/>
              </a:ext>
            </a:extLst>
          </p:cNvPr>
          <p:cNvSpPr>
            <a:spLocks noGrp="1"/>
          </p:cNvSpPr>
          <p:nvPr>
            <p:ph idx="1"/>
          </p:nvPr>
        </p:nvSpPr>
        <p:spPr/>
        <p:txBody>
          <a:bodyPr/>
          <a:lstStyle/>
          <a:p>
            <a:endParaRPr lang="es-VE" dirty="0"/>
          </a:p>
        </p:txBody>
      </p:sp>
      <p:pic>
        <p:nvPicPr>
          <p:cNvPr id="5" name="Picture 4">
            <a:extLst>
              <a:ext uri="{FF2B5EF4-FFF2-40B4-BE49-F238E27FC236}">
                <a16:creationId xmlns:a16="http://schemas.microsoft.com/office/drawing/2014/main" xmlns="" id="{4498B42C-0894-40BA-A95B-BBBA9A8AA589}"/>
              </a:ext>
            </a:extLst>
          </p:cNvPr>
          <p:cNvPicPr>
            <a:picLocks noChangeAspect="1"/>
          </p:cNvPicPr>
          <p:nvPr/>
        </p:nvPicPr>
        <p:blipFill>
          <a:blip r:embed="rId3"/>
          <a:stretch>
            <a:fillRect/>
          </a:stretch>
        </p:blipFill>
        <p:spPr>
          <a:xfrm>
            <a:off x="1947882" y="84000"/>
            <a:ext cx="8110517" cy="6657888"/>
          </a:xfrm>
          <a:prstGeom prst="rect">
            <a:avLst/>
          </a:prstGeom>
        </p:spPr>
      </p:pic>
    </p:spTree>
    <p:extLst>
      <p:ext uri="{BB962C8B-B14F-4D97-AF65-F5344CB8AC3E}">
        <p14:creationId xmlns:p14="http://schemas.microsoft.com/office/powerpoint/2010/main" val="234848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4ED37-12F0-4822-B9C0-53EA329F649F}"/>
              </a:ext>
            </a:extLst>
          </p:cNvPr>
          <p:cNvSpPr>
            <a:spLocks noGrp="1"/>
          </p:cNvSpPr>
          <p:nvPr>
            <p:ph type="title"/>
          </p:nvPr>
        </p:nvSpPr>
        <p:spPr/>
        <p:txBody>
          <a:bodyPr/>
          <a:lstStyle/>
          <a:p>
            <a:endParaRPr lang="es-VE" dirty="0"/>
          </a:p>
        </p:txBody>
      </p:sp>
      <p:sp>
        <p:nvSpPr>
          <p:cNvPr id="3" name="Content Placeholder 2">
            <a:extLst>
              <a:ext uri="{FF2B5EF4-FFF2-40B4-BE49-F238E27FC236}">
                <a16:creationId xmlns:a16="http://schemas.microsoft.com/office/drawing/2014/main" xmlns="" id="{FDCAA7F0-A9FF-4C00-A0EE-309C0DBE986A}"/>
              </a:ext>
            </a:extLst>
          </p:cNvPr>
          <p:cNvSpPr>
            <a:spLocks noGrp="1"/>
          </p:cNvSpPr>
          <p:nvPr>
            <p:ph idx="1"/>
          </p:nvPr>
        </p:nvSpPr>
        <p:spPr/>
        <p:txBody>
          <a:bodyPr/>
          <a:lstStyle/>
          <a:p>
            <a:endParaRPr lang="es-VE" dirty="0"/>
          </a:p>
        </p:txBody>
      </p:sp>
      <p:pic>
        <p:nvPicPr>
          <p:cNvPr id="6" name="Picture 5">
            <a:extLst>
              <a:ext uri="{FF2B5EF4-FFF2-40B4-BE49-F238E27FC236}">
                <a16:creationId xmlns:a16="http://schemas.microsoft.com/office/drawing/2014/main" xmlns="" id="{7008709C-5878-40AB-BB8B-8DCD89F52E1A}"/>
              </a:ext>
            </a:extLst>
          </p:cNvPr>
          <p:cNvPicPr>
            <a:picLocks noChangeAspect="1"/>
          </p:cNvPicPr>
          <p:nvPr/>
        </p:nvPicPr>
        <p:blipFill>
          <a:blip r:embed="rId3"/>
          <a:stretch>
            <a:fillRect/>
          </a:stretch>
        </p:blipFill>
        <p:spPr>
          <a:xfrm>
            <a:off x="347962" y="681036"/>
            <a:ext cx="11411360" cy="5141539"/>
          </a:xfrm>
          <a:prstGeom prst="rect">
            <a:avLst/>
          </a:prstGeom>
        </p:spPr>
      </p:pic>
      <p:cxnSp>
        <p:nvCxnSpPr>
          <p:cNvPr id="9" name="Straight Connector 8">
            <a:extLst>
              <a:ext uri="{FF2B5EF4-FFF2-40B4-BE49-F238E27FC236}">
                <a16:creationId xmlns:a16="http://schemas.microsoft.com/office/drawing/2014/main" xmlns="" id="{AC23FB89-2A64-4171-A86D-9B655845E373}"/>
              </a:ext>
            </a:extLst>
          </p:cNvPr>
          <p:cNvCxnSpPr/>
          <p:nvPr/>
        </p:nvCxnSpPr>
        <p:spPr>
          <a:xfrm>
            <a:off x="3711388" y="2353235"/>
            <a:ext cx="334831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xmlns="" id="{09A18CD9-3F4B-4807-8BBF-72A20901E543}"/>
              </a:ext>
            </a:extLst>
          </p:cNvPr>
          <p:cNvCxnSpPr/>
          <p:nvPr/>
        </p:nvCxnSpPr>
        <p:spPr>
          <a:xfrm>
            <a:off x="3769659" y="2976280"/>
            <a:ext cx="334831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xmlns="" id="{61807B38-8F86-4175-933B-2C2C92F54A67}"/>
              </a:ext>
            </a:extLst>
          </p:cNvPr>
          <p:cNvCxnSpPr/>
          <p:nvPr/>
        </p:nvCxnSpPr>
        <p:spPr>
          <a:xfrm>
            <a:off x="3747248" y="3303491"/>
            <a:ext cx="334831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0631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402E98-DA70-4E1B-AD11-BBB195E42328}"/>
              </a:ext>
            </a:extLst>
          </p:cNvPr>
          <p:cNvSpPr>
            <a:spLocks noGrp="1"/>
          </p:cNvSpPr>
          <p:nvPr>
            <p:ph type="title"/>
          </p:nvPr>
        </p:nvSpPr>
        <p:spPr/>
        <p:txBody>
          <a:bodyPr/>
          <a:lstStyle/>
          <a:p>
            <a:endParaRPr lang="es-VE" dirty="0"/>
          </a:p>
        </p:txBody>
      </p:sp>
      <p:sp>
        <p:nvSpPr>
          <p:cNvPr id="3" name="Content Placeholder 2">
            <a:extLst>
              <a:ext uri="{FF2B5EF4-FFF2-40B4-BE49-F238E27FC236}">
                <a16:creationId xmlns:a16="http://schemas.microsoft.com/office/drawing/2014/main" xmlns="" id="{BCA01E33-2C65-4FCE-B368-9B18081D0599}"/>
              </a:ext>
            </a:extLst>
          </p:cNvPr>
          <p:cNvSpPr>
            <a:spLocks noGrp="1"/>
          </p:cNvSpPr>
          <p:nvPr>
            <p:ph idx="1"/>
          </p:nvPr>
        </p:nvSpPr>
        <p:spPr/>
        <p:txBody>
          <a:bodyPr/>
          <a:lstStyle/>
          <a:p>
            <a:endParaRPr lang="es-VE" dirty="0"/>
          </a:p>
        </p:txBody>
      </p:sp>
      <p:pic>
        <p:nvPicPr>
          <p:cNvPr id="7" name="Picture 6">
            <a:extLst>
              <a:ext uri="{FF2B5EF4-FFF2-40B4-BE49-F238E27FC236}">
                <a16:creationId xmlns:a16="http://schemas.microsoft.com/office/drawing/2014/main" xmlns="" id="{B19B921B-042D-4978-8A36-DE9DFAB5C75F}"/>
              </a:ext>
            </a:extLst>
          </p:cNvPr>
          <p:cNvPicPr>
            <a:picLocks noChangeAspect="1"/>
          </p:cNvPicPr>
          <p:nvPr/>
        </p:nvPicPr>
        <p:blipFill>
          <a:blip r:embed="rId2"/>
          <a:stretch>
            <a:fillRect/>
          </a:stretch>
        </p:blipFill>
        <p:spPr>
          <a:xfrm>
            <a:off x="453278" y="1936372"/>
            <a:ext cx="11422262" cy="4351338"/>
          </a:xfrm>
          <a:prstGeom prst="rect">
            <a:avLst/>
          </a:prstGeom>
        </p:spPr>
      </p:pic>
      <p:cxnSp>
        <p:nvCxnSpPr>
          <p:cNvPr id="8" name="Straight Connector 7">
            <a:extLst>
              <a:ext uri="{FF2B5EF4-FFF2-40B4-BE49-F238E27FC236}">
                <a16:creationId xmlns:a16="http://schemas.microsoft.com/office/drawing/2014/main" xmlns="" id="{301F961F-0435-4F71-9C90-722A3CAC1CAD}"/>
              </a:ext>
            </a:extLst>
          </p:cNvPr>
          <p:cNvCxnSpPr/>
          <p:nvPr/>
        </p:nvCxnSpPr>
        <p:spPr>
          <a:xfrm>
            <a:off x="3801036" y="1837768"/>
            <a:ext cx="334831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xmlns="" id="{BC60E042-302B-4609-AF34-2037E0328796}"/>
              </a:ext>
            </a:extLst>
          </p:cNvPr>
          <p:cNvCxnSpPr>
            <a:cxnSpLocks/>
          </p:cNvCxnSpPr>
          <p:nvPr/>
        </p:nvCxnSpPr>
        <p:spPr>
          <a:xfrm>
            <a:off x="9870141" y="3576915"/>
            <a:ext cx="65890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4" name="Picture 13">
            <a:extLst>
              <a:ext uri="{FF2B5EF4-FFF2-40B4-BE49-F238E27FC236}">
                <a16:creationId xmlns:a16="http://schemas.microsoft.com/office/drawing/2014/main" xmlns="" id="{97683FCA-4AF6-49B5-8205-3370A05BB901}"/>
              </a:ext>
            </a:extLst>
          </p:cNvPr>
          <p:cNvPicPr>
            <a:picLocks noChangeAspect="1"/>
          </p:cNvPicPr>
          <p:nvPr/>
        </p:nvPicPr>
        <p:blipFill>
          <a:blip r:embed="rId3"/>
          <a:stretch>
            <a:fillRect/>
          </a:stretch>
        </p:blipFill>
        <p:spPr>
          <a:xfrm>
            <a:off x="343354" y="681037"/>
            <a:ext cx="11422262" cy="1254219"/>
          </a:xfrm>
          <a:prstGeom prst="rect">
            <a:avLst/>
          </a:prstGeom>
        </p:spPr>
      </p:pic>
      <p:cxnSp>
        <p:nvCxnSpPr>
          <p:cNvPr id="15" name="Straight Connector 14">
            <a:extLst>
              <a:ext uri="{FF2B5EF4-FFF2-40B4-BE49-F238E27FC236}">
                <a16:creationId xmlns:a16="http://schemas.microsoft.com/office/drawing/2014/main" xmlns="" id="{CD1F43BE-9919-43BE-862B-8B0934415092}"/>
              </a:ext>
            </a:extLst>
          </p:cNvPr>
          <p:cNvCxnSpPr/>
          <p:nvPr/>
        </p:nvCxnSpPr>
        <p:spPr>
          <a:xfrm>
            <a:off x="3778623" y="2608728"/>
            <a:ext cx="334831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xmlns="" id="{54A74DB0-0A52-4887-AEB6-EDB979D2D553}"/>
              </a:ext>
            </a:extLst>
          </p:cNvPr>
          <p:cNvCxnSpPr/>
          <p:nvPr/>
        </p:nvCxnSpPr>
        <p:spPr>
          <a:xfrm>
            <a:off x="3823447" y="3541054"/>
            <a:ext cx="334831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xmlns="" id="{4150C615-6712-4C22-9A88-C7F17BD0977D}"/>
              </a:ext>
            </a:extLst>
          </p:cNvPr>
          <p:cNvCxnSpPr/>
          <p:nvPr/>
        </p:nvCxnSpPr>
        <p:spPr>
          <a:xfrm>
            <a:off x="3814483" y="4554062"/>
            <a:ext cx="334831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xmlns="" id="{E00C05E7-B3E1-4949-863A-967AE98710E6}"/>
              </a:ext>
            </a:extLst>
          </p:cNvPr>
          <p:cNvCxnSpPr/>
          <p:nvPr/>
        </p:nvCxnSpPr>
        <p:spPr>
          <a:xfrm>
            <a:off x="3818966" y="4840932"/>
            <a:ext cx="334831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7704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2B6C243-E02D-45BF-A6F7-A73C8F8667DF}"/>
              </a:ext>
            </a:extLst>
          </p:cNvPr>
          <p:cNvPicPr>
            <a:picLocks noChangeAspect="1"/>
          </p:cNvPicPr>
          <p:nvPr/>
        </p:nvPicPr>
        <p:blipFill>
          <a:blip r:embed="rId2"/>
          <a:stretch>
            <a:fillRect/>
          </a:stretch>
        </p:blipFill>
        <p:spPr>
          <a:xfrm>
            <a:off x="1187296" y="339738"/>
            <a:ext cx="10166503" cy="6345649"/>
          </a:xfrm>
          <a:prstGeom prst="rect">
            <a:avLst/>
          </a:prstGeom>
        </p:spPr>
      </p:pic>
    </p:spTree>
    <p:extLst>
      <p:ext uri="{BB962C8B-B14F-4D97-AF65-F5344CB8AC3E}">
        <p14:creationId xmlns:p14="http://schemas.microsoft.com/office/powerpoint/2010/main" val="14523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uadroTexto 5"/>
          <p:cNvSpPr txBox="1"/>
          <p:nvPr/>
        </p:nvSpPr>
        <p:spPr>
          <a:xfrm>
            <a:off x="716280" y="2338566"/>
            <a:ext cx="10846372" cy="3308598"/>
          </a:xfrm>
          <a:prstGeom prst="rect">
            <a:avLst/>
          </a:prstGeom>
          <a:noFill/>
        </p:spPr>
        <p:txBody>
          <a:bodyPr wrap="square" rtlCol="0">
            <a:spAutoFit/>
          </a:bodyPr>
          <a:lstStyle/>
          <a:p>
            <a:pPr lvl="0" algn="ctr">
              <a:spcBef>
                <a:spcPct val="20000"/>
              </a:spcBef>
              <a:spcAft>
                <a:spcPts val="600"/>
              </a:spcAft>
              <a:buClr>
                <a:srgbClr val="903163"/>
              </a:buClr>
              <a:buSzPct val="92000"/>
            </a:pPr>
            <a:r>
              <a:rPr lang="es-VE" sz="3600" b="1" dirty="0">
                <a:ln w="12700">
                  <a:solidFill>
                    <a:srgbClr val="4D1434"/>
                  </a:solidFill>
                  <a:prstDash val="solid"/>
                </a:ln>
                <a:pattFill prst="pct50">
                  <a:fgClr>
                    <a:srgbClr val="4D1434"/>
                  </a:fgClr>
                  <a:bgClr>
                    <a:srgbClr val="4D1434">
                      <a:lumMod val="20000"/>
                      <a:lumOff val="80000"/>
                    </a:srgbClr>
                  </a:bgClr>
                </a:pattFill>
                <a:effectLst>
                  <a:outerShdw dist="38100" dir="2640000" algn="bl" rotWithShape="0">
                    <a:srgbClr val="4D1434"/>
                  </a:outerShdw>
                </a:effectLst>
                <a:latin typeface="Arial Black" pitchFamily="34" charset="0"/>
              </a:rPr>
              <a:t>¿ Existe reducción de mortalidad con el uso de anticoagulación oral en pacientes con infarto </a:t>
            </a:r>
            <a:r>
              <a:rPr lang="es-VE" sz="3600" b="1">
                <a:ln w="12700">
                  <a:solidFill>
                    <a:srgbClr val="4D1434"/>
                  </a:solidFill>
                  <a:prstDash val="solid"/>
                </a:ln>
                <a:pattFill prst="pct50">
                  <a:fgClr>
                    <a:srgbClr val="4D1434"/>
                  </a:fgClr>
                  <a:bgClr>
                    <a:srgbClr val="4D1434">
                      <a:lumMod val="20000"/>
                      <a:lumOff val="80000"/>
                    </a:srgbClr>
                  </a:bgClr>
                </a:pattFill>
                <a:effectLst>
                  <a:outerShdw dist="38100" dir="2640000" algn="bl" rotWithShape="0">
                    <a:srgbClr val="4D1434"/>
                  </a:outerShdw>
                </a:effectLst>
                <a:latin typeface="Arial Black" pitchFamily="34" charset="0"/>
              </a:rPr>
              <a:t>agudo </a:t>
            </a:r>
            <a:r>
              <a:rPr lang="es-VE" sz="3600" b="1" smtClean="0">
                <a:ln w="12700">
                  <a:solidFill>
                    <a:srgbClr val="4D1434"/>
                  </a:solidFill>
                  <a:prstDash val="solid"/>
                </a:ln>
                <a:pattFill prst="pct50">
                  <a:fgClr>
                    <a:srgbClr val="4D1434"/>
                  </a:fgClr>
                  <a:bgClr>
                    <a:srgbClr val="4D1434">
                      <a:lumMod val="20000"/>
                      <a:lumOff val="80000"/>
                    </a:srgbClr>
                  </a:bgClr>
                </a:pattFill>
                <a:effectLst>
                  <a:outerShdw dist="38100" dir="2640000" algn="bl" rotWithShape="0">
                    <a:srgbClr val="4D1434"/>
                  </a:outerShdw>
                </a:effectLst>
                <a:latin typeface="Arial Black" pitchFamily="34" charset="0"/>
              </a:rPr>
              <a:t>del </a:t>
            </a:r>
            <a:r>
              <a:rPr lang="es-VE" sz="3600" b="1" dirty="0">
                <a:ln w="12700">
                  <a:solidFill>
                    <a:srgbClr val="4D1434"/>
                  </a:solidFill>
                  <a:prstDash val="solid"/>
                </a:ln>
                <a:pattFill prst="pct50">
                  <a:fgClr>
                    <a:srgbClr val="4D1434"/>
                  </a:fgClr>
                  <a:bgClr>
                    <a:srgbClr val="4D1434">
                      <a:lumMod val="20000"/>
                      <a:lumOff val="80000"/>
                    </a:srgbClr>
                  </a:bgClr>
                </a:pattFill>
                <a:effectLst>
                  <a:outerShdw dist="38100" dir="2640000" algn="bl" rotWithShape="0">
                    <a:srgbClr val="4D1434"/>
                  </a:outerShdw>
                </a:effectLst>
                <a:latin typeface="Arial Black" pitchFamily="34" charset="0"/>
              </a:rPr>
              <a:t>miocardio anterior extenso a los 30 días, 6 meses y al año?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VE" sz="6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p:txBody>
      </p:sp>
      <p:pic>
        <p:nvPicPr>
          <p:cNvPr id="7" name="Imagen 6"/>
          <p:cNvPicPr>
            <a:picLocks noChangeAspect="1"/>
          </p:cNvPicPr>
          <p:nvPr/>
        </p:nvPicPr>
        <p:blipFill>
          <a:blip r:embed="rId2"/>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PREGUNTA</a:t>
            </a:r>
          </a:p>
        </p:txBody>
      </p:sp>
    </p:spTree>
    <p:extLst>
      <p:ext uri="{BB962C8B-B14F-4D97-AF65-F5344CB8AC3E}">
        <p14:creationId xmlns:p14="http://schemas.microsoft.com/office/powerpoint/2010/main" val="139644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screenshot of a social media post&#10;&#10;Description generated with very high confidence">
            <a:extLst>
              <a:ext uri="{FF2B5EF4-FFF2-40B4-BE49-F238E27FC236}">
                <a16:creationId xmlns:a16="http://schemas.microsoft.com/office/drawing/2014/main" xmlns="" id="{C04B823F-3EDD-4E11-9D7B-C4849F8EB19F}"/>
              </a:ext>
            </a:extLst>
          </p:cNvPr>
          <p:cNvPicPr>
            <a:picLocks noGrp="1" noChangeAspect="1"/>
          </p:cNvPicPr>
          <p:nvPr>
            <p:ph idx="1"/>
          </p:nvPr>
        </p:nvPicPr>
        <p:blipFill>
          <a:blip r:embed="rId3"/>
          <a:stretch>
            <a:fillRect/>
          </a:stretch>
        </p:blipFill>
        <p:spPr>
          <a:xfrm>
            <a:off x="1222872" y="344871"/>
            <a:ext cx="10177733" cy="6157529"/>
          </a:xfrm>
          <a:prstGeom prst="rect">
            <a:avLst/>
          </a:prstGeom>
        </p:spPr>
      </p:pic>
    </p:spTree>
    <p:extLst>
      <p:ext uri="{BB962C8B-B14F-4D97-AF65-F5344CB8AC3E}">
        <p14:creationId xmlns:p14="http://schemas.microsoft.com/office/powerpoint/2010/main" val="388480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62" t="18549" r="23397" b="3138"/>
          <a:stretch/>
        </p:blipFill>
        <p:spPr bwMode="auto">
          <a:xfrm>
            <a:off x="953588" y="274320"/>
            <a:ext cx="10384972" cy="627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77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EEBD27-278F-4529-BC0D-E394CCE0206C}"/>
              </a:ext>
            </a:extLst>
          </p:cNvPr>
          <p:cNvSpPr>
            <a:spLocks noGrp="1"/>
          </p:cNvSpPr>
          <p:nvPr>
            <p:ph type="title"/>
          </p:nvPr>
        </p:nvSpPr>
        <p:spPr/>
        <p:txBody>
          <a:bodyPr/>
          <a:lstStyle/>
          <a:p>
            <a:endParaRPr lang="es-VE" dirty="0"/>
          </a:p>
        </p:txBody>
      </p:sp>
      <p:pic>
        <p:nvPicPr>
          <p:cNvPr id="4" name="Content Placeholder 3">
            <a:extLst>
              <a:ext uri="{FF2B5EF4-FFF2-40B4-BE49-F238E27FC236}">
                <a16:creationId xmlns:a16="http://schemas.microsoft.com/office/drawing/2014/main" xmlns="" id="{0AFE8A8C-805E-4BBF-8DE5-A2C8C9452475}"/>
              </a:ext>
            </a:extLst>
          </p:cNvPr>
          <p:cNvPicPr>
            <a:picLocks noGrp="1" noChangeAspect="1"/>
          </p:cNvPicPr>
          <p:nvPr>
            <p:ph idx="1"/>
          </p:nvPr>
        </p:nvPicPr>
        <p:blipFill>
          <a:blip r:embed="rId2"/>
          <a:stretch>
            <a:fillRect/>
          </a:stretch>
        </p:blipFill>
        <p:spPr>
          <a:xfrm>
            <a:off x="838200" y="123079"/>
            <a:ext cx="10847820" cy="6482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8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64" t="20817" r="14773" b="4033"/>
          <a:stretch/>
        </p:blipFill>
        <p:spPr bwMode="auto">
          <a:xfrm>
            <a:off x="711201" y="261258"/>
            <a:ext cx="10566400" cy="615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14">
            <a:extLst>
              <a:ext uri="{FF2B5EF4-FFF2-40B4-BE49-F238E27FC236}">
                <a16:creationId xmlns:a16="http://schemas.microsoft.com/office/drawing/2014/main" xmlns="" id="{CD1F43BE-9919-43BE-862B-8B0934415092}"/>
              </a:ext>
            </a:extLst>
          </p:cNvPr>
          <p:cNvCxnSpPr/>
          <p:nvPr/>
        </p:nvCxnSpPr>
        <p:spPr>
          <a:xfrm>
            <a:off x="1348931" y="4189333"/>
            <a:ext cx="353657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11">
            <a:extLst>
              <a:ext uri="{FF2B5EF4-FFF2-40B4-BE49-F238E27FC236}">
                <a16:creationId xmlns:a16="http://schemas.microsoft.com/office/drawing/2014/main" xmlns="" id="{BC60E042-302B-4609-AF34-2037E0328796}"/>
              </a:ext>
            </a:extLst>
          </p:cNvPr>
          <p:cNvCxnSpPr>
            <a:cxnSpLocks/>
          </p:cNvCxnSpPr>
          <p:nvPr/>
        </p:nvCxnSpPr>
        <p:spPr>
          <a:xfrm>
            <a:off x="8198096" y="5709490"/>
            <a:ext cx="65890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14">
            <a:extLst>
              <a:ext uri="{FF2B5EF4-FFF2-40B4-BE49-F238E27FC236}">
                <a16:creationId xmlns:a16="http://schemas.microsoft.com/office/drawing/2014/main" xmlns="" id="{CD1F43BE-9919-43BE-862B-8B0934415092}"/>
              </a:ext>
            </a:extLst>
          </p:cNvPr>
          <p:cNvCxnSpPr/>
          <p:nvPr/>
        </p:nvCxnSpPr>
        <p:spPr>
          <a:xfrm>
            <a:off x="1348931" y="5687208"/>
            <a:ext cx="44068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14">
            <a:extLst>
              <a:ext uri="{FF2B5EF4-FFF2-40B4-BE49-F238E27FC236}">
                <a16:creationId xmlns:a16="http://schemas.microsoft.com/office/drawing/2014/main" xmlns="" id="{CD1F43BE-9919-43BE-862B-8B0934415092}"/>
              </a:ext>
            </a:extLst>
          </p:cNvPr>
          <p:cNvCxnSpPr/>
          <p:nvPr/>
        </p:nvCxnSpPr>
        <p:spPr>
          <a:xfrm>
            <a:off x="1348931" y="6126990"/>
            <a:ext cx="290956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xmlns="" id="{BC60E042-302B-4609-AF34-2037E0328796}"/>
              </a:ext>
            </a:extLst>
          </p:cNvPr>
          <p:cNvCxnSpPr>
            <a:cxnSpLocks/>
          </p:cNvCxnSpPr>
          <p:nvPr/>
        </p:nvCxnSpPr>
        <p:spPr>
          <a:xfrm>
            <a:off x="8217369" y="6126990"/>
            <a:ext cx="65890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14">
            <a:extLst>
              <a:ext uri="{FF2B5EF4-FFF2-40B4-BE49-F238E27FC236}">
                <a16:creationId xmlns:a16="http://schemas.microsoft.com/office/drawing/2014/main" xmlns="" id="{6BCE3DBF-1FCD-448B-9C5F-4CBEC8A7741A}"/>
              </a:ext>
            </a:extLst>
          </p:cNvPr>
          <p:cNvCxnSpPr/>
          <p:nvPr/>
        </p:nvCxnSpPr>
        <p:spPr>
          <a:xfrm>
            <a:off x="1315068" y="4714265"/>
            <a:ext cx="353657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1" name="Picture 3">
            <a:extLst>
              <a:ext uri="{FF2B5EF4-FFF2-40B4-BE49-F238E27FC236}">
                <a16:creationId xmlns:a16="http://schemas.microsoft.com/office/drawing/2014/main" xmlns="" id="{F64610BA-2762-4582-A0BA-2758D2E2EB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11" t="29131" r="14526" b="9667"/>
          <a:stretch/>
        </p:blipFill>
        <p:spPr bwMode="auto">
          <a:xfrm>
            <a:off x="804575" y="1436913"/>
            <a:ext cx="10551884" cy="497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9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2"/>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DISCUSION</a:t>
            </a:r>
          </a:p>
        </p:txBody>
      </p:sp>
      <p:sp>
        <p:nvSpPr>
          <p:cNvPr id="6" name="TextBox 5">
            <a:extLst>
              <a:ext uri="{FF2B5EF4-FFF2-40B4-BE49-F238E27FC236}">
                <a16:creationId xmlns:a16="http://schemas.microsoft.com/office/drawing/2014/main" xmlns="" id="{7334C1CB-7221-4274-887A-08DC55CDA840}"/>
              </a:ext>
            </a:extLst>
          </p:cNvPr>
          <p:cNvSpPr txBox="1"/>
          <p:nvPr/>
        </p:nvSpPr>
        <p:spPr>
          <a:xfrm>
            <a:off x="725714" y="1582059"/>
            <a:ext cx="10865651"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Arial" panose="020B0604020202020204" pitchFamily="34" charset="0"/>
              <a:buChar char="•"/>
            </a:pPr>
            <a:endParaRPr lang="es-VE" dirty="0"/>
          </a:p>
          <a:p>
            <a:pPr marL="285750" indent="-285750" algn="just">
              <a:buFont typeface="Arial" panose="020B0604020202020204" pitchFamily="34" charset="0"/>
              <a:buChar char="•"/>
            </a:pPr>
            <a:r>
              <a:rPr lang="es-VE" dirty="0"/>
              <a:t>A pesar de la alta utilización de terapias de prevención secundaria en el momento del alta, los pacientes con IMCEST anterior con DVI continúan teniendo mayores probabilidades de eventos cardiovasculares adversos al año.</a:t>
            </a:r>
          </a:p>
          <a:p>
            <a:pPr marL="285750" indent="-285750" algn="just">
              <a:buFont typeface="Arial" panose="020B0604020202020204" pitchFamily="34" charset="0"/>
              <a:buChar char="•"/>
            </a:pPr>
            <a:endParaRPr lang="es-VE" dirty="0"/>
          </a:p>
          <a:p>
            <a:pPr marL="285750" indent="-285750" algn="just">
              <a:buFont typeface="Arial" panose="020B0604020202020204" pitchFamily="34" charset="0"/>
              <a:buChar char="•"/>
            </a:pPr>
            <a:r>
              <a:rPr lang="es-VE" dirty="0"/>
              <a:t>A pesar de que la incidencia de Trombos en VI ocurre con relativa poca frecuencia, la anticoagulación profiláctica se utiliza frecuentemente en este grupo de alto riesgo, sin embargo, parece que no mitiga el riesgo asociado con la embolia sistémica / isquemia recurrente; aunque se asoció con una reducción en la mortalidad por todas las causas.</a:t>
            </a:r>
          </a:p>
          <a:p>
            <a:pPr algn="just"/>
            <a:endParaRPr lang="es-VE" dirty="0"/>
          </a:p>
          <a:p>
            <a:pPr marL="285750" indent="-285750" algn="just">
              <a:buFont typeface="Arial" panose="020B0604020202020204" pitchFamily="34" charset="0"/>
              <a:buChar char="•"/>
            </a:pPr>
            <a:r>
              <a:rPr lang="es-VE" dirty="0"/>
              <a:t>Los resultados de este estudio continúan demostrando que a pesar de lo avances sustanciales en el cuidado integral de los pacientes con IMCEST, la presencia de disfunción del VI posterior a IMCEST de cara anterior continua asociándose con una alta mortalidad intrahospitalaria.</a:t>
            </a:r>
          </a:p>
          <a:p>
            <a:pPr marL="285750" indent="-285750" algn="just">
              <a:buFont typeface="Arial" panose="020B0604020202020204" pitchFamily="34" charset="0"/>
              <a:buChar char="•"/>
            </a:pPr>
            <a:endParaRPr lang="es-VE" dirty="0"/>
          </a:p>
          <a:p>
            <a:pPr marL="285750" indent="-285750" algn="just">
              <a:buFont typeface="Arial" panose="020B0604020202020204" pitchFamily="34" charset="0"/>
              <a:buChar char="•"/>
            </a:pPr>
            <a:r>
              <a:rPr lang="es-VE" dirty="0"/>
              <a:t>La profilaxis con ACO parece consistentemente no mostrar beneficio alguno en el compuesto isquémico y por otro lado muestra una tendencia continua al sangrado si se persiste con esta estrategia.</a:t>
            </a:r>
          </a:p>
        </p:txBody>
      </p:sp>
    </p:spTree>
    <p:extLst>
      <p:ext uri="{BB962C8B-B14F-4D97-AF65-F5344CB8AC3E}">
        <p14:creationId xmlns:p14="http://schemas.microsoft.com/office/powerpoint/2010/main" val="211878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2"/>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DISCUSION</a:t>
            </a:r>
          </a:p>
        </p:txBody>
      </p:sp>
      <p:sp>
        <p:nvSpPr>
          <p:cNvPr id="6" name="TextBox 5">
            <a:extLst>
              <a:ext uri="{FF2B5EF4-FFF2-40B4-BE49-F238E27FC236}">
                <a16:creationId xmlns:a16="http://schemas.microsoft.com/office/drawing/2014/main" xmlns="" id="{7334C1CB-7221-4274-887A-08DC55CDA840}"/>
              </a:ext>
            </a:extLst>
          </p:cNvPr>
          <p:cNvSpPr txBox="1"/>
          <p:nvPr/>
        </p:nvSpPr>
        <p:spPr>
          <a:xfrm>
            <a:off x="725714" y="1582059"/>
            <a:ext cx="10865651"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Arial" panose="020B0604020202020204" pitchFamily="34" charset="0"/>
              <a:buChar char="•"/>
            </a:pPr>
            <a:endParaRPr lang="es-VE" dirty="0"/>
          </a:p>
          <a:p>
            <a:pPr marL="285750" indent="-285750" algn="just">
              <a:buFont typeface="Arial" panose="020B0604020202020204" pitchFamily="34" charset="0"/>
              <a:buChar char="•"/>
            </a:pPr>
            <a:r>
              <a:rPr lang="es-VE" dirty="0"/>
              <a:t>Los resultados del presente estudio también demuestran que la formación de trombos en VI ocurre independientemente del perfil de riesgo cardiovascular de base o el tiempo total de isquemia y que sin importar la presencia de trombos en VI, el compuesto isquémico a un año en pacientes de alto riesgo permanece sustancialmente elevado.</a:t>
            </a:r>
          </a:p>
          <a:p>
            <a:pPr marL="285750" indent="-285750" algn="just">
              <a:buFont typeface="Arial" panose="020B0604020202020204" pitchFamily="34" charset="0"/>
              <a:buChar char="•"/>
            </a:pPr>
            <a:endParaRPr lang="es-VE" dirty="0"/>
          </a:p>
          <a:p>
            <a:pPr marL="285750" indent="-285750" algn="just">
              <a:buFont typeface="Arial" panose="020B0604020202020204" pitchFamily="34" charset="0"/>
              <a:buChar char="•"/>
            </a:pPr>
            <a:r>
              <a:rPr lang="es-VE" dirty="0"/>
              <a:t>Nuestros resultados sugieren una asociación entre el uso de </a:t>
            </a:r>
            <a:r>
              <a:rPr lang="es-VE" dirty="0" err="1"/>
              <a:t>Warfarina</a:t>
            </a:r>
            <a:r>
              <a:rPr lang="es-VE" dirty="0"/>
              <a:t> y la reducción de muerte por todas las causas en pacientes de alto riesgo después de ajustados por la Escala del Registro Global de Eventos Coronarios Agudos (GRACE) (un hallazgo no encontrado en el análisis de propensión de sensibilidad). </a:t>
            </a:r>
          </a:p>
          <a:p>
            <a:pPr marL="285750" indent="-285750" algn="just">
              <a:buFont typeface="Arial" panose="020B0604020202020204" pitchFamily="34" charset="0"/>
              <a:buChar char="•"/>
            </a:pPr>
            <a:endParaRPr lang="es-VE" dirty="0"/>
          </a:p>
          <a:p>
            <a:pPr marL="285750" indent="-285750" algn="just">
              <a:buFont typeface="Arial" panose="020B0604020202020204" pitchFamily="34" charset="0"/>
              <a:buChar char="•"/>
            </a:pPr>
            <a:r>
              <a:rPr lang="es-VE" dirty="0"/>
              <a:t>Una limitación en este estudio es la naturaleza no aleatorizada de los datos, y aunque se hizo un esfuerzo de mitigar esto utilizando un análisis de </a:t>
            </a:r>
            <a:r>
              <a:rPr lang="es-VE" b="1" dirty="0" err="1"/>
              <a:t>propensity</a:t>
            </a:r>
            <a:r>
              <a:rPr lang="es-VE" b="1" dirty="0"/>
              <a:t> </a:t>
            </a:r>
            <a:r>
              <a:rPr lang="es-VE" b="1" dirty="0" err="1"/>
              <a:t>matching</a:t>
            </a:r>
            <a:r>
              <a:rPr lang="es-VE" dirty="0"/>
              <a:t>, no se puede excluir la posibilidad de confusiones indefinidas. Si bien excluimos todos los pacientes con FA preexistente, fuimos incapaces de excluir pacientes con IMCEST que desarrollaron FA intrahospitalaria de primera aparición con indicación de ACO.</a:t>
            </a:r>
          </a:p>
        </p:txBody>
      </p:sp>
    </p:spTree>
    <p:extLst>
      <p:ext uri="{BB962C8B-B14F-4D97-AF65-F5344CB8AC3E}">
        <p14:creationId xmlns:p14="http://schemas.microsoft.com/office/powerpoint/2010/main" val="3856963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2"/>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CONCLUSION</a:t>
            </a:r>
          </a:p>
        </p:txBody>
      </p:sp>
      <p:sp>
        <p:nvSpPr>
          <p:cNvPr id="6" name="TextBox 5">
            <a:extLst>
              <a:ext uri="{FF2B5EF4-FFF2-40B4-BE49-F238E27FC236}">
                <a16:creationId xmlns:a16="http://schemas.microsoft.com/office/drawing/2014/main" xmlns="" id="{7334C1CB-7221-4274-887A-08DC55CDA840}"/>
              </a:ext>
            </a:extLst>
          </p:cNvPr>
          <p:cNvSpPr txBox="1"/>
          <p:nvPr/>
        </p:nvSpPr>
        <p:spPr>
          <a:xfrm>
            <a:off x="732971" y="2612577"/>
            <a:ext cx="10726057"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VE" sz="2400" dirty="0">
                <a:solidFill>
                  <a:srgbClr val="FF0000"/>
                </a:solidFill>
              </a:rPr>
              <a:t>En conclusión, </a:t>
            </a:r>
            <a:r>
              <a:rPr lang="es-VE" sz="2400" dirty="0"/>
              <a:t>con una red contemporánea de cuidados de IMCEST, continuamos demostrando que los pacientes con disfunción del VI posterior a un IMCEST de cara anterior permanecen en el subgrupo de alto riesgo. La anticoagulación profiláctica, si bien es frecuentemente utilizada, </a:t>
            </a:r>
            <a:r>
              <a:rPr lang="es-VE" sz="2400" dirty="0">
                <a:solidFill>
                  <a:srgbClr val="FF0000"/>
                </a:solidFill>
              </a:rPr>
              <a:t>parece no mitigar el riesgo tromboembólico previsto y hace un llamado a evaluación de esta terapéutica</a:t>
            </a:r>
            <a:r>
              <a:rPr lang="es-VE" sz="2400" dirty="0"/>
              <a:t>. Promover la validación de la estrategia de doble terapia es requerida para determinar precisamente esta relación con prevención secundaria de isquemia recurrente y mortalidad por todas las causas.</a:t>
            </a:r>
          </a:p>
        </p:txBody>
      </p:sp>
    </p:spTree>
    <p:extLst>
      <p:ext uri="{BB962C8B-B14F-4D97-AF65-F5344CB8AC3E}">
        <p14:creationId xmlns:p14="http://schemas.microsoft.com/office/powerpoint/2010/main" val="203805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APORTES DEL GRUPO</a:t>
            </a:r>
          </a:p>
        </p:txBody>
      </p:sp>
      <p:graphicFrame>
        <p:nvGraphicFramePr>
          <p:cNvPr id="8" name="Diagram 7">
            <a:extLst>
              <a:ext uri="{FF2B5EF4-FFF2-40B4-BE49-F238E27FC236}">
                <a16:creationId xmlns:a16="http://schemas.microsoft.com/office/drawing/2014/main" xmlns="" id="{E4761A68-3FA1-4041-AD07-BDE46C05B9A0}"/>
              </a:ext>
            </a:extLst>
          </p:cNvPr>
          <p:cNvGraphicFramePr/>
          <p:nvPr>
            <p:extLst>
              <p:ext uri="{D42A27DB-BD31-4B8C-83A1-F6EECF244321}">
                <p14:modId xmlns:p14="http://schemas.microsoft.com/office/powerpoint/2010/main" val="1727832295"/>
              </p:ext>
            </p:extLst>
          </p:nvPr>
        </p:nvGraphicFramePr>
        <p:xfrm>
          <a:off x="234639" y="1493048"/>
          <a:ext cx="11691257" cy="5221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4479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APORTES DEL GRUPO</a:t>
            </a:r>
          </a:p>
        </p:txBody>
      </p:sp>
      <p:graphicFrame>
        <p:nvGraphicFramePr>
          <p:cNvPr id="8" name="Diagram 7">
            <a:extLst>
              <a:ext uri="{FF2B5EF4-FFF2-40B4-BE49-F238E27FC236}">
                <a16:creationId xmlns:a16="http://schemas.microsoft.com/office/drawing/2014/main" xmlns="" id="{E4761A68-3FA1-4041-AD07-BDE46C05B9A0}"/>
              </a:ext>
            </a:extLst>
          </p:cNvPr>
          <p:cNvGraphicFramePr/>
          <p:nvPr>
            <p:extLst>
              <p:ext uri="{D42A27DB-BD31-4B8C-83A1-F6EECF244321}">
                <p14:modId xmlns:p14="http://schemas.microsoft.com/office/powerpoint/2010/main" val="3868719255"/>
              </p:ext>
            </p:extLst>
          </p:nvPr>
        </p:nvGraphicFramePr>
        <p:xfrm>
          <a:off x="250371" y="1676697"/>
          <a:ext cx="11691257" cy="50933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1113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2"/>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309245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314677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pic>
        <p:nvPicPr>
          <p:cNvPr id="8" name="Picture 7">
            <a:extLst>
              <a:ext uri="{FF2B5EF4-FFF2-40B4-BE49-F238E27FC236}">
                <a16:creationId xmlns:a16="http://schemas.microsoft.com/office/drawing/2014/main" xmlns="" id="{5C09DA32-5253-4540-86B3-3CD8804B7367}"/>
              </a:ext>
            </a:extLst>
          </p:cNvPr>
          <p:cNvPicPr>
            <a:picLocks noChangeAspect="1"/>
          </p:cNvPicPr>
          <p:nvPr/>
        </p:nvPicPr>
        <p:blipFill>
          <a:blip r:embed="rId4"/>
          <a:stretch>
            <a:fillRect/>
          </a:stretch>
        </p:blipFill>
        <p:spPr>
          <a:xfrm>
            <a:off x="528780" y="2069228"/>
            <a:ext cx="11433225" cy="3305524"/>
          </a:xfrm>
          <a:prstGeom prst="rect">
            <a:avLst/>
          </a:prstGeom>
        </p:spPr>
      </p:pic>
    </p:spTree>
    <p:extLst>
      <p:ext uri="{BB962C8B-B14F-4D97-AF65-F5344CB8AC3E}">
        <p14:creationId xmlns:p14="http://schemas.microsoft.com/office/powerpoint/2010/main" val="52559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INTRODUCCION</a:t>
            </a:r>
          </a:p>
        </p:txBody>
      </p:sp>
      <p:graphicFrame>
        <p:nvGraphicFramePr>
          <p:cNvPr id="2" name="Diagram 1">
            <a:extLst>
              <a:ext uri="{FF2B5EF4-FFF2-40B4-BE49-F238E27FC236}">
                <a16:creationId xmlns:a16="http://schemas.microsoft.com/office/drawing/2014/main" xmlns="" id="{327E9F4B-417F-4199-A704-8F64DFAAA782}"/>
              </a:ext>
            </a:extLst>
          </p:cNvPr>
          <p:cNvGraphicFramePr/>
          <p:nvPr>
            <p:extLst>
              <p:ext uri="{D42A27DB-BD31-4B8C-83A1-F6EECF244321}">
                <p14:modId xmlns:p14="http://schemas.microsoft.com/office/powerpoint/2010/main" val="1742664243"/>
              </p:ext>
            </p:extLst>
          </p:nvPr>
        </p:nvGraphicFramePr>
        <p:xfrm>
          <a:off x="1741712" y="1742714"/>
          <a:ext cx="9390743" cy="4544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954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OBJETIVOS</a:t>
            </a:r>
          </a:p>
        </p:txBody>
      </p:sp>
      <p:graphicFrame>
        <p:nvGraphicFramePr>
          <p:cNvPr id="2" name="Diagram 1">
            <a:extLst>
              <a:ext uri="{FF2B5EF4-FFF2-40B4-BE49-F238E27FC236}">
                <a16:creationId xmlns:a16="http://schemas.microsoft.com/office/drawing/2014/main" xmlns="" id="{327E9F4B-417F-4199-A704-8F64DFAAA782}"/>
              </a:ext>
            </a:extLst>
          </p:cNvPr>
          <p:cNvGraphicFramePr/>
          <p:nvPr>
            <p:extLst>
              <p:ext uri="{D42A27DB-BD31-4B8C-83A1-F6EECF244321}">
                <p14:modId xmlns:p14="http://schemas.microsoft.com/office/powerpoint/2010/main" val="18351764"/>
              </p:ext>
            </p:extLst>
          </p:nvPr>
        </p:nvGraphicFramePr>
        <p:xfrm>
          <a:off x="2032000" y="1742714"/>
          <a:ext cx="8128000" cy="4544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680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METODOS</a:t>
            </a:r>
          </a:p>
        </p:txBody>
      </p:sp>
      <p:sp>
        <p:nvSpPr>
          <p:cNvPr id="6" name="TextBox 5">
            <a:extLst>
              <a:ext uri="{FF2B5EF4-FFF2-40B4-BE49-F238E27FC236}">
                <a16:creationId xmlns:a16="http://schemas.microsoft.com/office/drawing/2014/main" xmlns="" id="{7334C1CB-7221-4274-887A-08DC55CDA840}"/>
              </a:ext>
            </a:extLst>
          </p:cNvPr>
          <p:cNvSpPr txBox="1"/>
          <p:nvPr/>
        </p:nvSpPr>
        <p:spPr>
          <a:xfrm>
            <a:off x="375113" y="1449515"/>
            <a:ext cx="7871420" cy="4985980"/>
          </a:xfrm>
          <a:prstGeom prst="rect">
            <a:avLst/>
          </a:prstGeom>
          <a:noFill/>
        </p:spPr>
        <p:txBody>
          <a:bodyPr wrap="square" rtlCol="0">
            <a:spAutoFit/>
          </a:bodyPr>
          <a:lstStyle/>
          <a:p>
            <a:pPr algn="ctr"/>
            <a:r>
              <a:rPr lang="es-VE" sz="2400" b="1" dirty="0"/>
              <a:t>VITAL HEART RESPONSE REGISTER (REGISTRO DE RESPUESTA VITAL CARDIACA)</a:t>
            </a:r>
          </a:p>
          <a:p>
            <a:pPr algn="just"/>
            <a:endParaRPr lang="es-VE" dirty="0"/>
          </a:p>
          <a:p>
            <a:pPr algn="just"/>
            <a:r>
              <a:rPr lang="es-VE" dirty="0"/>
              <a:t>Red de salud regional de reperfusión, creada en 2005, para implementar las terapias de reperfusión de pacientes con IMCEST en Alberta central y del norte.</a:t>
            </a:r>
          </a:p>
          <a:p>
            <a:pPr algn="just"/>
            <a:endParaRPr lang="es-VE" dirty="0"/>
          </a:p>
          <a:p>
            <a:pPr algn="just"/>
            <a:r>
              <a:rPr lang="es-VE" dirty="0"/>
              <a:t>Un cardiólogo intervencionista de guardia de 24 horas  en VHR coordina la atención entre los servicios médicos de emergencia o las salas de emergencia hospitalarias</a:t>
            </a:r>
          </a:p>
          <a:p>
            <a:pPr algn="just"/>
            <a:endParaRPr lang="es-VE" dirty="0"/>
          </a:p>
          <a:p>
            <a:pPr algn="just"/>
            <a:r>
              <a:rPr lang="es-VE" dirty="0"/>
              <a:t>Las hospitalizaciones consecutivas por IMCEST (incluyendo parada cardiaca y shock cardiogénico) entre octubre 2006 y marzo 2011 fueron grabadas.</a:t>
            </a:r>
          </a:p>
          <a:p>
            <a:pPr algn="just"/>
            <a:endParaRPr lang="es-VE" dirty="0"/>
          </a:p>
          <a:p>
            <a:pPr algn="just"/>
            <a:r>
              <a:rPr lang="es-VE" dirty="0"/>
              <a:t>Contiene información clínica detallada obtenida por revisión grafica incluyendo la demografía de los pacientes, historia medica, características de la hospitalización, procedimientos y farmacoterapia intrahospitalaria, y eventos intrahospitalarios.</a:t>
            </a:r>
          </a:p>
          <a:p>
            <a:pPr algn="just"/>
            <a:endParaRPr lang="es-VE"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528" t="15829" b="19647"/>
          <a:stretch/>
        </p:blipFill>
        <p:spPr bwMode="auto">
          <a:xfrm>
            <a:off x="8698257" y="2955134"/>
            <a:ext cx="3410857" cy="220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Resultado de imagen para CanadÃ¡"/>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2036" y="1440659"/>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xmlns="" id="{0F037A69-BD7B-4A6C-98C1-D6909F38FB66}"/>
              </a:ext>
            </a:extLst>
          </p:cNvPr>
          <p:cNvPicPr>
            <a:picLocks noChangeAspect="1"/>
          </p:cNvPicPr>
          <p:nvPr/>
        </p:nvPicPr>
        <p:blipFill>
          <a:blip r:embed="rId6"/>
          <a:stretch>
            <a:fillRect/>
          </a:stretch>
        </p:blipFill>
        <p:spPr>
          <a:xfrm>
            <a:off x="4102210" y="2819446"/>
            <a:ext cx="3650977" cy="2246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376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METODOS</a:t>
            </a:r>
          </a:p>
        </p:txBody>
      </p:sp>
      <p:sp>
        <p:nvSpPr>
          <p:cNvPr id="6" name="TextBox 5">
            <a:extLst>
              <a:ext uri="{FF2B5EF4-FFF2-40B4-BE49-F238E27FC236}">
                <a16:creationId xmlns:a16="http://schemas.microsoft.com/office/drawing/2014/main" xmlns="" id="{7334C1CB-7221-4274-887A-08DC55CDA840}"/>
              </a:ext>
            </a:extLst>
          </p:cNvPr>
          <p:cNvSpPr txBox="1"/>
          <p:nvPr/>
        </p:nvSpPr>
        <p:spPr>
          <a:xfrm>
            <a:off x="732971" y="1493048"/>
            <a:ext cx="10726057" cy="1569660"/>
          </a:xfrm>
          <a:prstGeom prst="rect">
            <a:avLst/>
          </a:prstGeom>
          <a:noFill/>
        </p:spPr>
        <p:txBody>
          <a:bodyPr wrap="square" rtlCol="0">
            <a:spAutoFit/>
          </a:bodyPr>
          <a:lstStyle/>
          <a:p>
            <a:pPr algn="ctr"/>
            <a:r>
              <a:rPr lang="es-VE" sz="2400" b="1" dirty="0"/>
              <a:t>DATOS ADMINISTRATIVOS</a:t>
            </a:r>
          </a:p>
          <a:p>
            <a:endParaRPr lang="es-VE" sz="2400" dirty="0"/>
          </a:p>
          <a:p>
            <a:endParaRPr lang="es-VE" sz="2400" dirty="0"/>
          </a:p>
          <a:p>
            <a:endParaRPr lang="es-VE" sz="2400" dirty="0"/>
          </a:p>
        </p:txBody>
      </p:sp>
      <p:graphicFrame>
        <p:nvGraphicFramePr>
          <p:cNvPr id="2" name="Diagram 1">
            <a:extLst>
              <a:ext uri="{FF2B5EF4-FFF2-40B4-BE49-F238E27FC236}">
                <a16:creationId xmlns:a16="http://schemas.microsoft.com/office/drawing/2014/main" xmlns="" id="{23981039-9120-4608-B088-380ED02E0F7D}"/>
              </a:ext>
            </a:extLst>
          </p:cNvPr>
          <p:cNvGraphicFramePr/>
          <p:nvPr>
            <p:extLst>
              <p:ext uri="{D42A27DB-BD31-4B8C-83A1-F6EECF244321}">
                <p14:modId xmlns:p14="http://schemas.microsoft.com/office/powerpoint/2010/main" val="3502640727"/>
              </p:ext>
            </p:extLst>
          </p:nvPr>
        </p:nvGraphicFramePr>
        <p:xfrm>
          <a:off x="2635857" y="1571158"/>
          <a:ext cx="7257143" cy="4353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xmlns="" id="{CF52D299-295A-43FE-8718-EFD7BFBE38E4}"/>
              </a:ext>
            </a:extLst>
          </p:cNvPr>
          <p:cNvSpPr/>
          <p:nvPr/>
        </p:nvSpPr>
        <p:spPr>
          <a:xfrm>
            <a:off x="1132114" y="5994402"/>
            <a:ext cx="9971314" cy="6740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VE" dirty="0"/>
              <a:t>Clasificación Nacional Estadística de Enfermedades y Salud relacionado con Intervenciones y los Estándares Nacionales del Instituto Canadiense de Información de la Salud</a:t>
            </a:r>
          </a:p>
        </p:txBody>
      </p:sp>
      <p:sp>
        <p:nvSpPr>
          <p:cNvPr id="8" name="Left Brace 7">
            <a:extLst>
              <a:ext uri="{FF2B5EF4-FFF2-40B4-BE49-F238E27FC236}">
                <a16:creationId xmlns:a16="http://schemas.microsoft.com/office/drawing/2014/main" xmlns="" id="{E0C301D3-D39B-4E05-B712-1591F0AE730A}"/>
              </a:ext>
            </a:extLst>
          </p:cNvPr>
          <p:cNvSpPr/>
          <p:nvPr/>
        </p:nvSpPr>
        <p:spPr>
          <a:xfrm rot="16200000">
            <a:off x="5911906" y="3580234"/>
            <a:ext cx="638629" cy="42580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dirty="0"/>
          </a:p>
        </p:txBody>
      </p:sp>
      <p:pic>
        <p:nvPicPr>
          <p:cNvPr id="205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5633" t="43508" r="29387" b="46708"/>
          <a:stretch/>
        </p:blipFill>
        <p:spPr bwMode="auto">
          <a:xfrm>
            <a:off x="2722943" y="2243434"/>
            <a:ext cx="3184371" cy="71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5491" t="43197" r="17761" b="39435"/>
          <a:stretch/>
        </p:blipFill>
        <p:spPr bwMode="auto">
          <a:xfrm>
            <a:off x="6590820" y="2243434"/>
            <a:ext cx="3235351" cy="71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5" descr="Resultado de imagen para CIH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1" name="AutoShape 8"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575" y="1705195"/>
            <a:ext cx="2327882" cy="107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24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METODOS</a:t>
            </a:r>
          </a:p>
        </p:txBody>
      </p:sp>
      <p:sp>
        <p:nvSpPr>
          <p:cNvPr id="6" name="TextBox 5">
            <a:extLst>
              <a:ext uri="{FF2B5EF4-FFF2-40B4-BE49-F238E27FC236}">
                <a16:creationId xmlns:a16="http://schemas.microsoft.com/office/drawing/2014/main" xmlns="" id="{7334C1CB-7221-4274-887A-08DC55CDA840}"/>
              </a:ext>
            </a:extLst>
          </p:cNvPr>
          <p:cNvSpPr txBox="1"/>
          <p:nvPr/>
        </p:nvSpPr>
        <p:spPr>
          <a:xfrm>
            <a:off x="732971" y="1493048"/>
            <a:ext cx="10726057" cy="1569660"/>
          </a:xfrm>
          <a:prstGeom prst="rect">
            <a:avLst/>
          </a:prstGeom>
          <a:noFill/>
        </p:spPr>
        <p:txBody>
          <a:bodyPr wrap="square" rtlCol="0">
            <a:spAutoFit/>
          </a:bodyPr>
          <a:lstStyle/>
          <a:p>
            <a:pPr algn="ctr"/>
            <a:r>
              <a:rPr lang="es-VE" sz="2400" b="1" dirty="0"/>
              <a:t>DATOS ADMINISTRATIVOS</a:t>
            </a:r>
          </a:p>
          <a:p>
            <a:endParaRPr lang="es-VE" sz="2400" dirty="0"/>
          </a:p>
          <a:p>
            <a:endParaRPr lang="es-VE" sz="2400" dirty="0"/>
          </a:p>
          <a:p>
            <a:endParaRPr lang="es-VE" sz="2400" dirty="0"/>
          </a:p>
        </p:txBody>
      </p:sp>
      <p:sp>
        <p:nvSpPr>
          <p:cNvPr id="10" name="AutoShape 5" descr="Resultado de imagen para CIH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4"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4" y="1666618"/>
            <a:ext cx="3361993" cy="123055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8748" t="31642" r="38981" b="62946"/>
          <a:stretch/>
        </p:blipFill>
        <p:spPr bwMode="auto">
          <a:xfrm>
            <a:off x="3740393" y="2093212"/>
            <a:ext cx="4198922" cy="37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Flecha abajo"/>
          <p:cNvSpPr/>
          <p:nvPr/>
        </p:nvSpPr>
        <p:spPr>
          <a:xfrm>
            <a:off x="5355222" y="2693377"/>
            <a:ext cx="484632" cy="369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Rounded Corners 2">
            <a:extLst>
              <a:ext uri="{FF2B5EF4-FFF2-40B4-BE49-F238E27FC236}">
                <a16:creationId xmlns:a16="http://schemas.microsoft.com/office/drawing/2014/main" xmlns="" id="{CF52D299-295A-43FE-8718-EFD7BFBE38E4}"/>
              </a:ext>
            </a:extLst>
          </p:cNvPr>
          <p:cNvSpPr/>
          <p:nvPr/>
        </p:nvSpPr>
        <p:spPr>
          <a:xfrm>
            <a:off x="1133475" y="3069967"/>
            <a:ext cx="9971314" cy="6740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VE" dirty="0"/>
              <a:t>Se obtuvo los datos de las muertes de los pacientes en la cohorte, así como el estado vital de los residentes de Alberta.</a:t>
            </a:r>
          </a:p>
        </p:txBody>
      </p:sp>
      <p:pic>
        <p:nvPicPr>
          <p:cNvPr id="3077" name="Picture 5" descr="Resultado de imagen para aprobaciÃ³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651" y="3874068"/>
            <a:ext cx="2495587" cy="124779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2">
            <a:extLst>
              <a:ext uri="{FF2B5EF4-FFF2-40B4-BE49-F238E27FC236}">
                <a16:creationId xmlns:a16="http://schemas.microsoft.com/office/drawing/2014/main" xmlns="" id="{CF52D299-295A-43FE-8718-EFD7BFBE38E4}"/>
              </a:ext>
            </a:extLst>
          </p:cNvPr>
          <p:cNvSpPr/>
          <p:nvPr/>
        </p:nvSpPr>
        <p:spPr>
          <a:xfrm>
            <a:off x="4738459" y="4162672"/>
            <a:ext cx="6720569" cy="670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a:p>
            <a:pPr algn="ctr"/>
            <a:r>
              <a:rPr lang="es-ES" dirty="0"/>
              <a:t>Consejo de Ética de Investigación de Salud de la Universidad de Alberta. Los pacientes no firmaron un consentimiento informado</a:t>
            </a:r>
            <a:endParaRPr lang="es-VE" dirty="0"/>
          </a:p>
          <a:p>
            <a:pPr algn="ctr"/>
            <a:endParaRPr lang="es-VE" dirty="0"/>
          </a:p>
        </p:txBody>
      </p:sp>
      <p:sp>
        <p:nvSpPr>
          <p:cNvPr id="16" name="Rectangle: Rounded Corners 2">
            <a:extLst>
              <a:ext uri="{FF2B5EF4-FFF2-40B4-BE49-F238E27FC236}">
                <a16:creationId xmlns:a16="http://schemas.microsoft.com/office/drawing/2014/main" xmlns="" id="{CF52D299-295A-43FE-8718-EFD7BFBE38E4}"/>
              </a:ext>
            </a:extLst>
          </p:cNvPr>
          <p:cNvSpPr/>
          <p:nvPr/>
        </p:nvSpPr>
        <p:spPr>
          <a:xfrm>
            <a:off x="1133475" y="5213302"/>
            <a:ext cx="9971314" cy="15271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Solo un autor (</a:t>
            </a:r>
            <a:r>
              <a:rPr lang="es-ES" dirty="0" err="1"/>
              <a:t>Welsh</a:t>
            </a:r>
            <a:r>
              <a:rPr lang="es-ES" dirty="0"/>
              <a:t>) recibió becas de investigación y honorarios de consultoría de  varios laboratorios  (</a:t>
            </a:r>
            <a:r>
              <a:rPr lang="es-ES" dirty="0" err="1">
                <a:solidFill>
                  <a:schemeClr val="tx1"/>
                </a:solidFill>
              </a:rPr>
              <a:t>Astra</a:t>
            </a:r>
            <a:r>
              <a:rPr lang="es-ES" dirty="0">
                <a:solidFill>
                  <a:schemeClr val="tx1"/>
                </a:solidFill>
              </a:rPr>
              <a:t> </a:t>
            </a:r>
            <a:r>
              <a:rPr lang="es-ES" dirty="0" err="1">
                <a:solidFill>
                  <a:schemeClr val="tx1"/>
                </a:solidFill>
              </a:rPr>
              <a:t>Zeneca</a:t>
            </a:r>
            <a:r>
              <a:rPr lang="es-ES" dirty="0">
                <a:solidFill>
                  <a:schemeClr val="tx1"/>
                </a:solidFill>
              </a:rPr>
              <a:t>, Bayer, Bristol Myers-</a:t>
            </a:r>
            <a:r>
              <a:rPr lang="es-ES" dirty="0" err="1">
                <a:solidFill>
                  <a:schemeClr val="tx1"/>
                </a:solidFill>
              </a:rPr>
              <a:t>Squibb</a:t>
            </a:r>
            <a:r>
              <a:rPr lang="es-ES" dirty="0">
                <a:solidFill>
                  <a:schemeClr val="tx1"/>
                </a:solidFill>
              </a:rPr>
              <a:t>, </a:t>
            </a:r>
            <a:r>
              <a:rPr lang="es-ES" dirty="0" err="1">
                <a:solidFill>
                  <a:schemeClr val="tx1"/>
                </a:solidFill>
              </a:rPr>
              <a:t>Boehringer</a:t>
            </a:r>
            <a:r>
              <a:rPr lang="es-ES" dirty="0">
                <a:solidFill>
                  <a:schemeClr val="tx1"/>
                </a:solidFill>
              </a:rPr>
              <a:t> </a:t>
            </a:r>
            <a:r>
              <a:rPr lang="es-ES" dirty="0" err="1">
                <a:solidFill>
                  <a:schemeClr val="tx1"/>
                </a:solidFill>
              </a:rPr>
              <a:t>Ingelheim</a:t>
            </a:r>
            <a:r>
              <a:rPr lang="es-ES" dirty="0">
                <a:solidFill>
                  <a:schemeClr val="tx1"/>
                </a:solidFill>
              </a:rPr>
              <a:t>, Instituto Canadiense de Investigación en Salud, CSL </a:t>
            </a:r>
            <a:r>
              <a:rPr lang="es-ES" dirty="0" err="1">
                <a:solidFill>
                  <a:schemeClr val="tx1"/>
                </a:solidFill>
              </a:rPr>
              <a:t>Behring</a:t>
            </a:r>
            <a:r>
              <a:rPr lang="es-ES" dirty="0">
                <a:solidFill>
                  <a:schemeClr val="tx1"/>
                </a:solidFill>
              </a:rPr>
              <a:t> LLC, Edwards </a:t>
            </a:r>
            <a:r>
              <a:rPr lang="es-ES" dirty="0" err="1">
                <a:solidFill>
                  <a:schemeClr val="tx1"/>
                </a:solidFill>
              </a:rPr>
              <a:t>Lifesciences</a:t>
            </a:r>
            <a:r>
              <a:rPr lang="es-ES" dirty="0">
                <a:solidFill>
                  <a:schemeClr val="tx1"/>
                </a:solidFill>
              </a:rPr>
              <a:t>,  Johnson y Johnson, Pfizer, </a:t>
            </a:r>
            <a:r>
              <a:rPr lang="es-ES" dirty="0" err="1">
                <a:solidFill>
                  <a:schemeClr val="tx1"/>
                </a:solidFill>
              </a:rPr>
              <a:t>Population</a:t>
            </a:r>
            <a:r>
              <a:rPr lang="es-ES" dirty="0">
                <a:solidFill>
                  <a:schemeClr val="tx1"/>
                </a:solidFill>
              </a:rPr>
              <a:t> </a:t>
            </a:r>
            <a:r>
              <a:rPr lang="es-ES" dirty="0" err="1">
                <a:solidFill>
                  <a:schemeClr val="tx1"/>
                </a:solidFill>
              </a:rPr>
              <a:t>Health</a:t>
            </a:r>
            <a:r>
              <a:rPr lang="es-ES" dirty="0">
                <a:solidFill>
                  <a:schemeClr val="tx1"/>
                </a:solidFill>
              </a:rPr>
              <a:t> </a:t>
            </a:r>
            <a:r>
              <a:rPr lang="es-ES" dirty="0" err="1">
                <a:solidFill>
                  <a:schemeClr val="tx1"/>
                </a:solidFill>
              </a:rPr>
              <a:t>Research</a:t>
            </a:r>
            <a:r>
              <a:rPr lang="es-ES" dirty="0">
                <a:solidFill>
                  <a:schemeClr val="tx1"/>
                </a:solidFill>
              </a:rPr>
              <a:t> </a:t>
            </a:r>
            <a:r>
              <a:rPr lang="es-ES" dirty="0" err="1">
                <a:solidFill>
                  <a:schemeClr val="tx1"/>
                </a:solidFill>
              </a:rPr>
              <a:t>Institute</a:t>
            </a:r>
            <a:r>
              <a:rPr lang="es-ES" dirty="0">
                <a:solidFill>
                  <a:schemeClr val="tx1"/>
                </a:solidFill>
              </a:rPr>
              <a:t>, Universidad de Alberta </a:t>
            </a:r>
            <a:r>
              <a:rPr lang="es-ES" dirty="0" err="1">
                <a:solidFill>
                  <a:schemeClr val="tx1"/>
                </a:solidFill>
              </a:rPr>
              <a:t>Foundation</a:t>
            </a:r>
            <a:r>
              <a:rPr lang="es-ES" dirty="0">
                <a:solidFill>
                  <a:schemeClr val="tx1"/>
                </a:solidFill>
              </a:rPr>
              <a:t> .</a:t>
            </a:r>
          </a:p>
          <a:p>
            <a:pPr algn="ctr"/>
            <a:r>
              <a:rPr lang="es-ES" b="1" dirty="0"/>
              <a:t>  Todos los demás autores han declarado que no hay conflicto de intereses. </a:t>
            </a:r>
            <a:endParaRPr lang="es-VE" b="1" dirty="0"/>
          </a:p>
        </p:txBody>
      </p:sp>
    </p:spTree>
    <p:extLst>
      <p:ext uri="{BB962C8B-B14F-4D97-AF65-F5344CB8AC3E}">
        <p14:creationId xmlns:p14="http://schemas.microsoft.com/office/powerpoint/2010/main" val="62880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nos 3"/>
          <p:cNvSpPr/>
          <p:nvPr/>
        </p:nvSpPr>
        <p:spPr>
          <a:xfrm>
            <a:off x="2635857" y="1138237"/>
            <a:ext cx="11037195" cy="354811"/>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nos 4"/>
          <p:cNvSpPr/>
          <p:nvPr/>
        </p:nvSpPr>
        <p:spPr>
          <a:xfrm>
            <a:off x="-368907" y="1181771"/>
            <a:ext cx="4471117" cy="267745"/>
          </a:xfrm>
          <a:prstGeom prst="mathMinu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n 6"/>
          <p:cNvPicPr>
            <a:picLocks noChangeAspect="1"/>
          </p:cNvPicPr>
          <p:nvPr/>
        </p:nvPicPr>
        <p:blipFill>
          <a:blip r:embed="rId3"/>
          <a:stretch>
            <a:fillRect/>
          </a:stretch>
        </p:blipFill>
        <p:spPr>
          <a:xfrm>
            <a:off x="0" y="74169"/>
            <a:ext cx="2266950" cy="1185062"/>
          </a:xfrm>
          <a:prstGeom prst="rect">
            <a:avLst/>
          </a:prstGeom>
        </p:spPr>
      </p:pic>
      <p:sp>
        <p:nvSpPr>
          <p:cNvPr id="9" name="CuadroTexto 5">
            <a:extLst>
              <a:ext uri="{FF2B5EF4-FFF2-40B4-BE49-F238E27FC236}">
                <a16:creationId xmlns:a16="http://schemas.microsoft.com/office/drawing/2014/main" xmlns="" id="{3E6C32AC-FA81-44A7-9769-6EEA541AF175}"/>
              </a:ext>
            </a:extLst>
          </p:cNvPr>
          <p:cNvSpPr txBox="1"/>
          <p:nvPr/>
        </p:nvSpPr>
        <p:spPr>
          <a:xfrm>
            <a:off x="573937" y="87998"/>
            <a:ext cx="11535177" cy="1015663"/>
          </a:xfrm>
          <a:prstGeom prst="rect">
            <a:avLst/>
          </a:prstGeom>
          <a:noFill/>
        </p:spPr>
        <p:txBody>
          <a:bodyPr wrap="square" rtlCol="0">
            <a:spAutoFit/>
          </a:bodyPr>
          <a:lstStyle/>
          <a:p>
            <a:pPr algn="ctr"/>
            <a:r>
              <a:rPr lang="es-VE" sz="6000" b="1" dirty="0">
                <a:solidFill>
                  <a:srgbClr val="7030A0"/>
                </a:solidFill>
                <a:latin typeface="Arial" panose="020B0604020202020204" pitchFamily="34" charset="0"/>
                <a:cs typeface="Arial" panose="020B0604020202020204" pitchFamily="34" charset="0"/>
              </a:rPr>
              <a:t>METODOS</a:t>
            </a:r>
          </a:p>
        </p:txBody>
      </p:sp>
      <p:sp>
        <p:nvSpPr>
          <p:cNvPr id="6" name="TextBox 5">
            <a:extLst>
              <a:ext uri="{FF2B5EF4-FFF2-40B4-BE49-F238E27FC236}">
                <a16:creationId xmlns:a16="http://schemas.microsoft.com/office/drawing/2014/main" xmlns="" id="{7334C1CB-7221-4274-887A-08DC55CDA840}"/>
              </a:ext>
            </a:extLst>
          </p:cNvPr>
          <p:cNvSpPr txBox="1"/>
          <p:nvPr/>
        </p:nvSpPr>
        <p:spPr>
          <a:xfrm>
            <a:off x="725716" y="1785257"/>
            <a:ext cx="2496456" cy="1231106"/>
          </a:xfrm>
          <a:prstGeom prst="rect">
            <a:avLst/>
          </a:prstGeom>
          <a:noFill/>
        </p:spPr>
        <p:txBody>
          <a:bodyPr wrap="square" rtlCol="0">
            <a:spAutoFit/>
          </a:bodyPr>
          <a:lstStyle/>
          <a:p>
            <a:pPr algn="ctr"/>
            <a:r>
              <a:rPr lang="es-VE" sz="2800" b="1" dirty="0"/>
              <a:t>POBLACION EN ESTUDIO:</a:t>
            </a:r>
          </a:p>
          <a:p>
            <a:pPr algn="ctr"/>
            <a:endParaRPr lang="es-VE" dirty="0"/>
          </a:p>
        </p:txBody>
      </p:sp>
      <p:pic>
        <p:nvPicPr>
          <p:cNvPr id="10" name="Picture 9">
            <a:extLst>
              <a:ext uri="{FF2B5EF4-FFF2-40B4-BE49-F238E27FC236}">
                <a16:creationId xmlns:a16="http://schemas.microsoft.com/office/drawing/2014/main" xmlns="" id="{C6470EF4-2AC4-4DF3-AAD7-61C8CA2D2320}"/>
              </a:ext>
            </a:extLst>
          </p:cNvPr>
          <p:cNvPicPr/>
          <p:nvPr/>
        </p:nvPicPr>
        <p:blipFill>
          <a:blip r:embed="rId4"/>
          <a:stretch>
            <a:fillRect/>
          </a:stretch>
        </p:blipFill>
        <p:spPr>
          <a:xfrm>
            <a:off x="3342935" y="1185862"/>
            <a:ext cx="5506130" cy="5672138"/>
          </a:xfrm>
          <a:prstGeom prst="rect">
            <a:avLst/>
          </a:prstGeom>
        </p:spPr>
      </p:pic>
    </p:spTree>
    <p:extLst>
      <p:ext uri="{BB962C8B-B14F-4D97-AF65-F5344CB8AC3E}">
        <p14:creationId xmlns:p14="http://schemas.microsoft.com/office/powerpoint/2010/main" val="37138094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3336</Words>
  <Application>Microsoft Office PowerPoint</Application>
  <PresentationFormat>Personalizado</PresentationFormat>
  <Paragraphs>170</Paragraphs>
  <Slides>29</Slides>
  <Notes>17</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Angela Caon Moreno</dc:creator>
  <cp:lastModifiedBy>Karen Magdelaine Aguero Aguero</cp:lastModifiedBy>
  <cp:revision>86</cp:revision>
  <dcterms:created xsi:type="dcterms:W3CDTF">2018-09-04T14:15:57Z</dcterms:created>
  <dcterms:modified xsi:type="dcterms:W3CDTF">2018-09-26T15:11:47Z</dcterms:modified>
</cp:coreProperties>
</file>