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8" r:id="rId2"/>
    <p:sldId id="288" r:id="rId3"/>
    <p:sldId id="257" r:id="rId4"/>
    <p:sldId id="272" r:id="rId5"/>
    <p:sldId id="270" r:id="rId6"/>
    <p:sldId id="273" r:id="rId7"/>
    <p:sldId id="275" r:id="rId8"/>
    <p:sldId id="274" r:id="rId9"/>
    <p:sldId id="269" r:id="rId10"/>
    <p:sldId id="271" r:id="rId11"/>
    <p:sldId id="259" r:id="rId12"/>
    <p:sldId id="260" r:id="rId13"/>
    <p:sldId id="268" r:id="rId14"/>
    <p:sldId id="261" r:id="rId15"/>
    <p:sldId id="262" r:id="rId16"/>
    <p:sldId id="263" r:id="rId17"/>
    <p:sldId id="264" r:id="rId18"/>
    <p:sldId id="276" r:id="rId19"/>
    <p:sldId id="265" r:id="rId20"/>
    <p:sldId id="266" r:id="rId21"/>
    <p:sldId id="267" r:id="rId22"/>
    <p:sldId id="279" r:id="rId23"/>
    <p:sldId id="289" r:id="rId24"/>
    <p:sldId id="278" r:id="rId25"/>
    <p:sldId id="281" r:id="rId26"/>
    <p:sldId id="284" r:id="rId27"/>
    <p:sldId id="285" r:id="rId28"/>
    <p:sldId id="286" r:id="rId29"/>
    <p:sldId id="287" r:id="rId30"/>
    <p:sldId id="280" r:id="rId31"/>
    <p:sldId id="282" r:id="rId32"/>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564" autoAdjust="0"/>
  </p:normalViewPr>
  <p:slideViewPr>
    <p:cSldViewPr snapToGrid="0">
      <p:cViewPr varScale="1">
        <p:scale>
          <a:sx n="46" d="100"/>
          <a:sy n="46" d="100"/>
        </p:scale>
        <p:origin x="16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F6036-E36D-434F-BC95-F148603F3CE2}"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s-VE"/>
        </a:p>
      </dgm:t>
    </dgm:pt>
    <dgm:pt modelId="{17F8A4DC-901A-4AA9-B267-FC4A6871C976}">
      <dgm:prSet phldrT="[Texto]" custT="1"/>
      <dgm:spPr/>
      <dgm:t>
        <a:bodyPr/>
        <a:lstStyle/>
        <a:p>
          <a:r>
            <a:rPr lang="es-VE" sz="3600" dirty="0">
              <a:latin typeface="Aharoni" pitchFamily="2" charset="-79"/>
              <a:cs typeface="Aharoni" pitchFamily="2" charset="-79"/>
            </a:rPr>
            <a:t>INCLUSION</a:t>
          </a:r>
          <a:endParaRPr lang="es-VE" sz="4800" dirty="0">
            <a:latin typeface="Aharoni" pitchFamily="2" charset="-79"/>
            <a:cs typeface="Aharoni" pitchFamily="2" charset="-79"/>
          </a:endParaRPr>
        </a:p>
      </dgm:t>
    </dgm:pt>
    <dgm:pt modelId="{25B36EA3-0339-4699-B4B7-CD6C9E041457}" type="parTrans" cxnId="{E6CB36E4-A56C-47EB-83A6-630CBB5B6B09}">
      <dgm:prSet/>
      <dgm:spPr/>
      <dgm:t>
        <a:bodyPr/>
        <a:lstStyle/>
        <a:p>
          <a:endParaRPr lang="es-VE">
            <a:latin typeface="Aharoni" pitchFamily="2" charset="-79"/>
            <a:cs typeface="Aharoni" pitchFamily="2" charset="-79"/>
          </a:endParaRPr>
        </a:p>
      </dgm:t>
    </dgm:pt>
    <dgm:pt modelId="{92A01C3F-5F8E-44C4-9512-11F35378EB8F}" type="sibTrans" cxnId="{E6CB36E4-A56C-47EB-83A6-630CBB5B6B09}">
      <dgm:prSet/>
      <dgm:spPr/>
      <dgm:t>
        <a:bodyPr/>
        <a:lstStyle/>
        <a:p>
          <a:endParaRPr lang="es-VE">
            <a:latin typeface="Aharoni" pitchFamily="2" charset="-79"/>
            <a:cs typeface="Aharoni" pitchFamily="2" charset="-79"/>
          </a:endParaRPr>
        </a:p>
      </dgm:t>
    </dgm:pt>
    <dgm:pt modelId="{B9E40D66-1B90-4B74-89D5-00012456EE0E}">
      <dgm:prSet phldrT="[Texto]" custT="1"/>
      <dgm:spPr/>
      <dgm:t>
        <a:bodyPr anchor="ctr" anchorCtr="0"/>
        <a:lstStyle/>
        <a:p>
          <a:pPr algn="just"/>
          <a:r>
            <a:rPr lang="es-VE" sz="1600" b="0" i="0" dirty="0">
              <a:latin typeface="Aharoni" panose="02010803020104030203" pitchFamily="2" charset="-79"/>
              <a:cs typeface="Aharoni" panose="02010803020104030203" pitchFamily="2" charset="-79"/>
            </a:rPr>
            <a:t>Estudios de cohortes prospectivos y participantes ≥18 años.</a:t>
          </a:r>
          <a:endParaRPr lang="es-VE" sz="1600" dirty="0">
            <a:latin typeface="Aharoni" pitchFamily="2" charset="-79"/>
            <a:cs typeface="Aharoni" pitchFamily="2" charset="-79"/>
          </a:endParaRPr>
        </a:p>
      </dgm:t>
    </dgm:pt>
    <dgm:pt modelId="{076EE5A7-1050-4A8F-8A07-C8020FAF3F80}" type="parTrans" cxnId="{8AD452F2-9D4A-4C9C-8478-4FEEBEF84DB5}">
      <dgm:prSet/>
      <dgm:spPr/>
      <dgm:t>
        <a:bodyPr/>
        <a:lstStyle/>
        <a:p>
          <a:endParaRPr lang="es-VE">
            <a:latin typeface="Aharoni" pitchFamily="2" charset="-79"/>
            <a:cs typeface="Aharoni" pitchFamily="2" charset="-79"/>
          </a:endParaRPr>
        </a:p>
      </dgm:t>
    </dgm:pt>
    <dgm:pt modelId="{0BD8F023-54FA-4980-91A0-AD80D5B75E76}" type="sibTrans" cxnId="{8AD452F2-9D4A-4C9C-8478-4FEEBEF84DB5}">
      <dgm:prSet/>
      <dgm:spPr/>
      <dgm:t>
        <a:bodyPr/>
        <a:lstStyle/>
        <a:p>
          <a:endParaRPr lang="es-VE">
            <a:latin typeface="Aharoni" pitchFamily="2" charset="-79"/>
            <a:cs typeface="Aharoni" pitchFamily="2" charset="-79"/>
          </a:endParaRPr>
        </a:p>
      </dgm:t>
    </dgm:pt>
    <dgm:pt modelId="{31642F02-274D-4BC9-8DFF-67988E249520}">
      <dgm:prSet phldrT="[Texto]" custT="1"/>
      <dgm:spPr/>
      <dgm:t>
        <a:bodyPr anchor="ctr" anchorCtr="0"/>
        <a:lstStyle/>
        <a:p>
          <a:pPr algn="just"/>
          <a:r>
            <a:rPr lang="es-VE" sz="1600" b="0" i="0" dirty="0">
              <a:latin typeface="Aharoni" panose="02010803020104030203" pitchFamily="2" charset="-79"/>
              <a:cs typeface="Aharoni" panose="02010803020104030203" pitchFamily="2" charset="-79"/>
            </a:rPr>
            <a:t> HTA y otros FR CV evaluados al inicio del estudio.</a:t>
          </a:r>
          <a:endParaRPr lang="es-VE" sz="1600" dirty="0">
            <a:latin typeface="Aharoni" pitchFamily="2" charset="-79"/>
            <a:cs typeface="Aharoni" pitchFamily="2" charset="-79"/>
          </a:endParaRPr>
        </a:p>
      </dgm:t>
    </dgm:pt>
    <dgm:pt modelId="{8E5B7BA6-A671-4AE7-8D99-0307A51A58C8}" type="parTrans" cxnId="{8888F695-7CA5-4272-A938-954C8319CFA6}">
      <dgm:prSet/>
      <dgm:spPr/>
      <dgm:t>
        <a:bodyPr/>
        <a:lstStyle/>
        <a:p>
          <a:endParaRPr lang="es-VE"/>
        </a:p>
      </dgm:t>
    </dgm:pt>
    <dgm:pt modelId="{CCB82CA9-E3F4-4061-803B-636180D108DF}" type="sibTrans" cxnId="{8888F695-7CA5-4272-A938-954C8319CFA6}">
      <dgm:prSet/>
      <dgm:spPr/>
      <dgm:t>
        <a:bodyPr/>
        <a:lstStyle/>
        <a:p>
          <a:endParaRPr lang="es-VE"/>
        </a:p>
      </dgm:t>
    </dgm:pt>
    <dgm:pt modelId="{9B0B989A-E57B-41E2-8286-B1DA60ADBA59}">
      <dgm:prSet phldrT="[Texto]" custT="1"/>
      <dgm:spPr/>
      <dgm:t>
        <a:bodyPr anchor="ctr" anchorCtr="0"/>
        <a:lstStyle/>
        <a:p>
          <a:pPr algn="just"/>
          <a:r>
            <a:rPr lang="es-VE" sz="1600" b="0" i="0" dirty="0">
              <a:latin typeface="Aharoni" panose="02010803020104030203" pitchFamily="2" charset="-79"/>
              <a:cs typeface="Aharoni" panose="02010803020104030203" pitchFamily="2" charset="-79"/>
            </a:rPr>
            <a:t> Duración del seguimiento ≥2 años y con evaluación de mortalidad CV o mortalidad por todas las causas. </a:t>
          </a:r>
          <a:endParaRPr lang="es-VE" sz="1600" dirty="0">
            <a:latin typeface="Aharoni" pitchFamily="2" charset="-79"/>
            <a:cs typeface="Aharoni" pitchFamily="2" charset="-79"/>
          </a:endParaRPr>
        </a:p>
      </dgm:t>
    </dgm:pt>
    <dgm:pt modelId="{BCB10B0A-D609-404C-98D0-588EDAF94DCF}" type="parTrans" cxnId="{9FC77C2A-6085-4EFC-B350-F328EC1594D3}">
      <dgm:prSet/>
      <dgm:spPr/>
      <dgm:t>
        <a:bodyPr/>
        <a:lstStyle/>
        <a:p>
          <a:endParaRPr lang="es-VE"/>
        </a:p>
      </dgm:t>
    </dgm:pt>
    <dgm:pt modelId="{B4F9B1DC-38F1-4AA0-8C65-2B48718AB987}" type="sibTrans" cxnId="{9FC77C2A-6085-4EFC-B350-F328EC1594D3}">
      <dgm:prSet/>
      <dgm:spPr/>
      <dgm:t>
        <a:bodyPr/>
        <a:lstStyle/>
        <a:p>
          <a:endParaRPr lang="es-VE"/>
        </a:p>
      </dgm:t>
    </dgm:pt>
    <dgm:pt modelId="{6669D4FB-5253-4407-B4C1-D41FE4984C65}">
      <dgm:prSet phldrT="[Texto]" custT="1"/>
      <dgm:spPr/>
      <dgm:t>
        <a:bodyPr anchor="ctr" anchorCtr="0"/>
        <a:lstStyle/>
        <a:p>
          <a:pPr algn="just"/>
          <a:r>
            <a:rPr lang="es-VE" sz="1800" b="0" i="0" dirty="0">
              <a:latin typeface="Aharoni" panose="02010803020104030203" pitchFamily="2" charset="-79"/>
              <a:cs typeface="Aharoni" panose="02010803020104030203" pitchFamily="2" charset="-79"/>
            </a:rPr>
            <a:t>Informaron los RR y los IC 95% para eventos asociados con prehipertensión (PA 120-139 / 80-89 mm Hg) versus referencia (PA óptima,  &lt;120/80 mm Hg), o informó RR e IC 95% para bajo rango (PA 120-129 / 80-84 mm Hg) y prehipertensión de alto rango (PA 130-139 / 85-89 mm Hg) vs referencia, respectivamente.</a:t>
          </a:r>
          <a:endParaRPr lang="es-VE" sz="1800" dirty="0">
            <a:latin typeface="Aharoni" pitchFamily="2" charset="-79"/>
            <a:cs typeface="Aharoni" pitchFamily="2" charset="-79"/>
          </a:endParaRPr>
        </a:p>
      </dgm:t>
    </dgm:pt>
    <dgm:pt modelId="{4F65DFE2-F556-4307-B3F7-1FF1D1457EE2}" type="parTrans" cxnId="{AFCFFB98-4511-44CA-A88D-E1B325ED0F14}">
      <dgm:prSet/>
      <dgm:spPr/>
      <dgm:t>
        <a:bodyPr/>
        <a:lstStyle/>
        <a:p>
          <a:endParaRPr lang="es-VE"/>
        </a:p>
      </dgm:t>
    </dgm:pt>
    <dgm:pt modelId="{00E233EF-E55A-46AD-8F7A-E44B5B864FB2}" type="sibTrans" cxnId="{AFCFFB98-4511-44CA-A88D-E1B325ED0F14}">
      <dgm:prSet/>
      <dgm:spPr/>
      <dgm:t>
        <a:bodyPr/>
        <a:lstStyle/>
        <a:p>
          <a:endParaRPr lang="es-VE"/>
        </a:p>
      </dgm:t>
    </dgm:pt>
    <dgm:pt modelId="{AB256842-90CD-4C0D-B6AC-C225C57A0DC3}" type="pres">
      <dgm:prSet presAssocID="{A9FF6036-E36D-434F-BC95-F148603F3CE2}" presName="Name0" presStyleCnt="0">
        <dgm:presLayoutVars>
          <dgm:chPref val="1"/>
          <dgm:dir/>
          <dgm:animOne val="branch"/>
          <dgm:animLvl val="lvl"/>
          <dgm:resizeHandles val="exact"/>
        </dgm:presLayoutVars>
      </dgm:prSet>
      <dgm:spPr/>
    </dgm:pt>
    <dgm:pt modelId="{A20661C6-5B7C-49B7-A6F1-67F33A773F86}" type="pres">
      <dgm:prSet presAssocID="{17F8A4DC-901A-4AA9-B267-FC4A6871C976}" presName="root1" presStyleCnt="0"/>
      <dgm:spPr/>
    </dgm:pt>
    <dgm:pt modelId="{153670C5-F5D2-4665-A34F-F4ACACFE6398}" type="pres">
      <dgm:prSet presAssocID="{17F8A4DC-901A-4AA9-B267-FC4A6871C976}" presName="LevelOneTextNode" presStyleLbl="node0" presStyleIdx="0" presStyleCnt="1" custScaleX="115856" custLinFactNeighborX="-94765">
        <dgm:presLayoutVars>
          <dgm:chPref val="3"/>
        </dgm:presLayoutVars>
      </dgm:prSet>
      <dgm:spPr/>
    </dgm:pt>
    <dgm:pt modelId="{2DA6E080-2ED7-423C-A5C1-7DF54648949C}" type="pres">
      <dgm:prSet presAssocID="{17F8A4DC-901A-4AA9-B267-FC4A6871C976}" presName="level2hierChild" presStyleCnt="0"/>
      <dgm:spPr/>
    </dgm:pt>
    <dgm:pt modelId="{B00C7BE3-03C1-43E0-8366-56709B8B7654}" type="pres">
      <dgm:prSet presAssocID="{076EE5A7-1050-4A8F-8A07-C8020FAF3F80}" presName="conn2-1" presStyleLbl="parChTrans1D2" presStyleIdx="0" presStyleCnt="4"/>
      <dgm:spPr/>
    </dgm:pt>
    <dgm:pt modelId="{E858775B-3010-487B-86A9-677A46AB7ABD}" type="pres">
      <dgm:prSet presAssocID="{076EE5A7-1050-4A8F-8A07-C8020FAF3F80}" presName="connTx" presStyleLbl="parChTrans1D2" presStyleIdx="0" presStyleCnt="4"/>
      <dgm:spPr/>
    </dgm:pt>
    <dgm:pt modelId="{52D2E2C7-37C2-4351-820A-C0162D42A15F}" type="pres">
      <dgm:prSet presAssocID="{B9E40D66-1B90-4B74-89D5-00012456EE0E}" presName="root2" presStyleCnt="0"/>
      <dgm:spPr/>
    </dgm:pt>
    <dgm:pt modelId="{E112B357-C163-49A5-86C4-CC34BACF9488}" type="pres">
      <dgm:prSet presAssocID="{B9E40D66-1B90-4B74-89D5-00012456EE0E}" presName="LevelTwoTextNode" presStyleLbl="node2" presStyleIdx="0" presStyleCnt="4" custScaleX="265256" custScaleY="98529" custLinFactNeighborX="-420" custLinFactNeighborY="-51404">
        <dgm:presLayoutVars>
          <dgm:chPref val="3"/>
        </dgm:presLayoutVars>
      </dgm:prSet>
      <dgm:spPr/>
    </dgm:pt>
    <dgm:pt modelId="{2315EDC8-384D-45F4-BF92-8263C42566F6}" type="pres">
      <dgm:prSet presAssocID="{B9E40D66-1B90-4B74-89D5-00012456EE0E}" presName="level3hierChild" presStyleCnt="0"/>
      <dgm:spPr/>
    </dgm:pt>
    <dgm:pt modelId="{4BBBF1C8-5E86-4FAD-9DB8-0E63C5EFD98D}" type="pres">
      <dgm:prSet presAssocID="{8E5B7BA6-A671-4AE7-8D99-0307A51A58C8}" presName="conn2-1" presStyleLbl="parChTrans1D2" presStyleIdx="1" presStyleCnt="4"/>
      <dgm:spPr/>
    </dgm:pt>
    <dgm:pt modelId="{8C7535A4-7A4C-45BB-A0F6-46111F7F3542}" type="pres">
      <dgm:prSet presAssocID="{8E5B7BA6-A671-4AE7-8D99-0307A51A58C8}" presName="connTx" presStyleLbl="parChTrans1D2" presStyleIdx="1" presStyleCnt="4"/>
      <dgm:spPr/>
    </dgm:pt>
    <dgm:pt modelId="{593B9071-F7FC-47C2-A854-9EA9F2701F6E}" type="pres">
      <dgm:prSet presAssocID="{31642F02-274D-4BC9-8DFF-67988E249520}" presName="root2" presStyleCnt="0"/>
      <dgm:spPr/>
    </dgm:pt>
    <dgm:pt modelId="{B20B1EF8-E1C2-46A6-9479-89910744F7CA}" type="pres">
      <dgm:prSet presAssocID="{31642F02-274D-4BC9-8DFF-67988E249520}" presName="LevelTwoTextNode" presStyleLbl="node2" presStyleIdx="1" presStyleCnt="4" custScaleX="261292" custScaleY="98529" custLinFactNeighborY="-3465">
        <dgm:presLayoutVars>
          <dgm:chPref val="3"/>
        </dgm:presLayoutVars>
      </dgm:prSet>
      <dgm:spPr/>
    </dgm:pt>
    <dgm:pt modelId="{F4B7FFFD-86A0-4111-B3D6-9AFBFB9CBE17}" type="pres">
      <dgm:prSet presAssocID="{31642F02-274D-4BC9-8DFF-67988E249520}" presName="level3hierChild" presStyleCnt="0"/>
      <dgm:spPr/>
    </dgm:pt>
    <dgm:pt modelId="{E528EB37-F767-47EC-B530-51605E15E61A}" type="pres">
      <dgm:prSet presAssocID="{BCB10B0A-D609-404C-98D0-588EDAF94DCF}" presName="conn2-1" presStyleLbl="parChTrans1D2" presStyleIdx="2" presStyleCnt="4"/>
      <dgm:spPr/>
    </dgm:pt>
    <dgm:pt modelId="{8CF7EB65-8798-43EE-8782-59D8274A8581}" type="pres">
      <dgm:prSet presAssocID="{BCB10B0A-D609-404C-98D0-588EDAF94DCF}" presName="connTx" presStyleLbl="parChTrans1D2" presStyleIdx="2" presStyleCnt="4"/>
      <dgm:spPr/>
    </dgm:pt>
    <dgm:pt modelId="{F66B3880-6A76-4939-9C3F-2AF4F5632B5B}" type="pres">
      <dgm:prSet presAssocID="{9B0B989A-E57B-41E2-8286-B1DA60ADBA59}" presName="root2" presStyleCnt="0"/>
      <dgm:spPr/>
    </dgm:pt>
    <dgm:pt modelId="{9BF641A6-AB88-4018-9787-647755CA2A02}" type="pres">
      <dgm:prSet presAssocID="{9B0B989A-E57B-41E2-8286-B1DA60ADBA59}" presName="LevelTwoTextNode" presStyleLbl="node2" presStyleIdx="2" presStyleCnt="4" custScaleX="263908" custScaleY="103788" custLinFactNeighborY="1">
        <dgm:presLayoutVars>
          <dgm:chPref val="3"/>
        </dgm:presLayoutVars>
      </dgm:prSet>
      <dgm:spPr/>
    </dgm:pt>
    <dgm:pt modelId="{A7F88F9A-8AAD-477F-B82D-CEE6BE76782B}" type="pres">
      <dgm:prSet presAssocID="{9B0B989A-E57B-41E2-8286-B1DA60ADBA59}" presName="level3hierChild" presStyleCnt="0"/>
      <dgm:spPr/>
    </dgm:pt>
    <dgm:pt modelId="{47E247B3-7B92-4109-8647-A751FAE68A6E}" type="pres">
      <dgm:prSet presAssocID="{4F65DFE2-F556-4307-B3F7-1FF1D1457EE2}" presName="conn2-1" presStyleLbl="parChTrans1D2" presStyleIdx="3" presStyleCnt="4"/>
      <dgm:spPr/>
    </dgm:pt>
    <dgm:pt modelId="{7EB82814-4C8E-4FAB-817D-0C29884E088F}" type="pres">
      <dgm:prSet presAssocID="{4F65DFE2-F556-4307-B3F7-1FF1D1457EE2}" presName="connTx" presStyleLbl="parChTrans1D2" presStyleIdx="3" presStyleCnt="4"/>
      <dgm:spPr/>
    </dgm:pt>
    <dgm:pt modelId="{9902D0DF-22B4-4217-BF2A-619EA411C673}" type="pres">
      <dgm:prSet presAssocID="{6669D4FB-5253-4407-B4C1-D41FE4984C65}" presName="root2" presStyleCnt="0"/>
      <dgm:spPr/>
    </dgm:pt>
    <dgm:pt modelId="{3C4F207E-DA82-42B7-939A-07D608081E1F}" type="pres">
      <dgm:prSet presAssocID="{6669D4FB-5253-4407-B4C1-D41FE4984C65}" presName="LevelTwoTextNode" presStyleLbl="node2" presStyleIdx="3" presStyleCnt="4" custScaleX="265204" custScaleY="266236">
        <dgm:presLayoutVars>
          <dgm:chPref val="3"/>
        </dgm:presLayoutVars>
      </dgm:prSet>
      <dgm:spPr/>
    </dgm:pt>
    <dgm:pt modelId="{E02E32E8-6D27-4390-8130-EF71FAB657DC}" type="pres">
      <dgm:prSet presAssocID="{6669D4FB-5253-4407-B4C1-D41FE4984C65}" presName="level3hierChild" presStyleCnt="0"/>
      <dgm:spPr/>
    </dgm:pt>
  </dgm:ptLst>
  <dgm:cxnLst>
    <dgm:cxn modelId="{0903EE06-5C92-4DB5-9641-06357DF24053}" type="presOf" srcId="{076EE5A7-1050-4A8F-8A07-C8020FAF3F80}" destId="{E858775B-3010-487B-86A9-677A46AB7ABD}" srcOrd="1" destOrd="0" presId="urn:microsoft.com/office/officeart/2008/layout/HorizontalMultiLevelHierarchy"/>
    <dgm:cxn modelId="{E451A81D-A58E-413A-9E2F-0E95F6997FEA}" type="presOf" srcId="{BCB10B0A-D609-404C-98D0-588EDAF94DCF}" destId="{8CF7EB65-8798-43EE-8782-59D8274A8581}" srcOrd="1" destOrd="0" presId="urn:microsoft.com/office/officeart/2008/layout/HorizontalMultiLevelHierarchy"/>
    <dgm:cxn modelId="{9FC77C2A-6085-4EFC-B350-F328EC1594D3}" srcId="{17F8A4DC-901A-4AA9-B267-FC4A6871C976}" destId="{9B0B989A-E57B-41E2-8286-B1DA60ADBA59}" srcOrd="2" destOrd="0" parTransId="{BCB10B0A-D609-404C-98D0-588EDAF94DCF}" sibTransId="{B4F9B1DC-38F1-4AA0-8C65-2B48718AB987}"/>
    <dgm:cxn modelId="{CD38783A-D7AD-4728-AC80-B31FDC5E2B82}" type="presOf" srcId="{9B0B989A-E57B-41E2-8286-B1DA60ADBA59}" destId="{9BF641A6-AB88-4018-9787-647755CA2A02}" srcOrd="0" destOrd="0" presId="urn:microsoft.com/office/officeart/2008/layout/HorizontalMultiLevelHierarchy"/>
    <dgm:cxn modelId="{F2C2045E-7FFE-4DA8-9630-6108BDF2287D}" type="presOf" srcId="{076EE5A7-1050-4A8F-8A07-C8020FAF3F80}" destId="{B00C7BE3-03C1-43E0-8366-56709B8B7654}" srcOrd="0" destOrd="0" presId="urn:microsoft.com/office/officeart/2008/layout/HorizontalMultiLevelHierarchy"/>
    <dgm:cxn modelId="{71398D41-9153-43BC-AB21-4760CDB94A11}" type="presOf" srcId="{4F65DFE2-F556-4307-B3F7-1FF1D1457EE2}" destId="{47E247B3-7B92-4109-8647-A751FAE68A6E}" srcOrd="0" destOrd="0" presId="urn:microsoft.com/office/officeart/2008/layout/HorizontalMultiLevelHierarchy"/>
    <dgm:cxn modelId="{87E87044-959D-46AA-8BE3-34ED1E6D3E9A}" type="presOf" srcId="{BCB10B0A-D609-404C-98D0-588EDAF94DCF}" destId="{E528EB37-F767-47EC-B530-51605E15E61A}" srcOrd="0" destOrd="0" presId="urn:microsoft.com/office/officeart/2008/layout/HorizontalMultiLevelHierarchy"/>
    <dgm:cxn modelId="{69C87B4F-6A51-47D9-96E9-02F63D2107C9}" type="presOf" srcId="{B9E40D66-1B90-4B74-89D5-00012456EE0E}" destId="{E112B357-C163-49A5-86C4-CC34BACF9488}" srcOrd="0" destOrd="0" presId="urn:microsoft.com/office/officeart/2008/layout/HorizontalMultiLevelHierarchy"/>
    <dgm:cxn modelId="{89FB1E79-1905-4A9E-BB57-E2E5046072B6}" type="presOf" srcId="{8E5B7BA6-A671-4AE7-8D99-0307A51A58C8}" destId="{4BBBF1C8-5E86-4FAD-9DB8-0E63C5EFD98D}" srcOrd="0" destOrd="0" presId="urn:microsoft.com/office/officeart/2008/layout/HorizontalMultiLevelHierarchy"/>
    <dgm:cxn modelId="{8888F695-7CA5-4272-A938-954C8319CFA6}" srcId="{17F8A4DC-901A-4AA9-B267-FC4A6871C976}" destId="{31642F02-274D-4BC9-8DFF-67988E249520}" srcOrd="1" destOrd="0" parTransId="{8E5B7BA6-A671-4AE7-8D99-0307A51A58C8}" sibTransId="{CCB82CA9-E3F4-4061-803B-636180D108DF}"/>
    <dgm:cxn modelId="{AFCFFB98-4511-44CA-A88D-E1B325ED0F14}" srcId="{17F8A4DC-901A-4AA9-B267-FC4A6871C976}" destId="{6669D4FB-5253-4407-B4C1-D41FE4984C65}" srcOrd="3" destOrd="0" parTransId="{4F65DFE2-F556-4307-B3F7-1FF1D1457EE2}" sibTransId="{00E233EF-E55A-46AD-8F7A-E44B5B864FB2}"/>
    <dgm:cxn modelId="{E00BBBC0-CA0C-45B4-BBE1-7EB58915B4A3}" type="presOf" srcId="{8E5B7BA6-A671-4AE7-8D99-0307A51A58C8}" destId="{8C7535A4-7A4C-45BB-A0F6-46111F7F3542}" srcOrd="1" destOrd="0" presId="urn:microsoft.com/office/officeart/2008/layout/HorizontalMultiLevelHierarchy"/>
    <dgm:cxn modelId="{A72B1AC1-2788-4DAD-B363-0E5CBA8AABB9}" type="presOf" srcId="{6669D4FB-5253-4407-B4C1-D41FE4984C65}" destId="{3C4F207E-DA82-42B7-939A-07D608081E1F}" srcOrd="0" destOrd="0" presId="urn:microsoft.com/office/officeart/2008/layout/HorizontalMultiLevelHierarchy"/>
    <dgm:cxn modelId="{ED5A07C4-4DE3-468A-B310-CE929DD85BB5}" type="presOf" srcId="{4F65DFE2-F556-4307-B3F7-1FF1D1457EE2}" destId="{7EB82814-4C8E-4FAB-817D-0C29884E088F}" srcOrd="1" destOrd="0" presId="urn:microsoft.com/office/officeart/2008/layout/HorizontalMultiLevelHierarchy"/>
    <dgm:cxn modelId="{DB4FB3DD-1AA1-4809-93EF-5F46D1988A00}" type="presOf" srcId="{17F8A4DC-901A-4AA9-B267-FC4A6871C976}" destId="{153670C5-F5D2-4665-A34F-F4ACACFE6398}" srcOrd="0" destOrd="0" presId="urn:microsoft.com/office/officeart/2008/layout/HorizontalMultiLevelHierarchy"/>
    <dgm:cxn modelId="{E6CB36E4-A56C-47EB-83A6-630CBB5B6B09}" srcId="{A9FF6036-E36D-434F-BC95-F148603F3CE2}" destId="{17F8A4DC-901A-4AA9-B267-FC4A6871C976}" srcOrd="0" destOrd="0" parTransId="{25B36EA3-0339-4699-B4B7-CD6C9E041457}" sibTransId="{92A01C3F-5F8E-44C4-9512-11F35378EB8F}"/>
    <dgm:cxn modelId="{228458EC-A42E-4BBC-BA1A-D614D05865ED}" type="presOf" srcId="{A9FF6036-E36D-434F-BC95-F148603F3CE2}" destId="{AB256842-90CD-4C0D-B6AC-C225C57A0DC3}" srcOrd="0" destOrd="0" presId="urn:microsoft.com/office/officeart/2008/layout/HorizontalMultiLevelHierarchy"/>
    <dgm:cxn modelId="{C8D91CF2-AAFF-4B43-BCC1-7D833038F633}" type="presOf" srcId="{31642F02-274D-4BC9-8DFF-67988E249520}" destId="{B20B1EF8-E1C2-46A6-9479-89910744F7CA}" srcOrd="0" destOrd="0" presId="urn:microsoft.com/office/officeart/2008/layout/HorizontalMultiLevelHierarchy"/>
    <dgm:cxn modelId="{8AD452F2-9D4A-4C9C-8478-4FEEBEF84DB5}" srcId="{17F8A4DC-901A-4AA9-B267-FC4A6871C976}" destId="{B9E40D66-1B90-4B74-89D5-00012456EE0E}" srcOrd="0" destOrd="0" parTransId="{076EE5A7-1050-4A8F-8A07-C8020FAF3F80}" sibTransId="{0BD8F023-54FA-4980-91A0-AD80D5B75E76}"/>
    <dgm:cxn modelId="{DC672D77-E538-4C16-80DD-F67C68D04B8C}" type="presParOf" srcId="{AB256842-90CD-4C0D-B6AC-C225C57A0DC3}" destId="{A20661C6-5B7C-49B7-A6F1-67F33A773F86}" srcOrd="0" destOrd="0" presId="urn:microsoft.com/office/officeart/2008/layout/HorizontalMultiLevelHierarchy"/>
    <dgm:cxn modelId="{7A16E109-C1AF-4CC3-A176-42886BE84393}" type="presParOf" srcId="{A20661C6-5B7C-49B7-A6F1-67F33A773F86}" destId="{153670C5-F5D2-4665-A34F-F4ACACFE6398}" srcOrd="0" destOrd="0" presId="urn:microsoft.com/office/officeart/2008/layout/HorizontalMultiLevelHierarchy"/>
    <dgm:cxn modelId="{388C3B6C-0E15-496F-BFFE-390B513FDECB}" type="presParOf" srcId="{A20661C6-5B7C-49B7-A6F1-67F33A773F86}" destId="{2DA6E080-2ED7-423C-A5C1-7DF54648949C}" srcOrd="1" destOrd="0" presId="urn:microsoft.com/office/officeart/2008/layout/HorizontalMultiLevelHierarchy"/>
    <dgm:cxn modelId="{1BEF83B7-B16A-4223-9351-DCC2B8F9769C}" type="presParOf" srcId="{2DA6E080-2ED7-423C-A5C1-7DF54648949C}" destId="{B00C7BE3-03C1-43E0-8366-56709B8B7654}" srcOrd="0" destOrd="0" presId="urn:microsoft.com/office/officeart/2008/layout/HorizontalMultiLevelHierarchy"/>
    <dgm:cxn modelId="{B937FDFD-29A8-41E5-B512-87F46171A189}" type="presParOf" srcId="{B00C7BE3-03C1-43E0-8366-56709B8B7654}" destId="{E858775B-3010-487B-86A9-677A46AB7ABD}" srcOrd="0" destOrd="0" presId="urn:microsoft.com/office/officeart/2008/layout/HorizontalMultiLevelHierarchy"/>
    <dgm:cxn modelId="{1D164CBF-4032-43DC-8C10-1EFCEC88A84B}" type="presParOf" srcId="{2DA6E080-2ED7-423C-A5C1-7DF54648949C}" destId="{52D2E2C7-37C2-4351-820A-C0162D42A15F}" srcOrd="1" destOrd="0" presId="urn:microsoft.com/office/officeart/2008/layout/HorizontalMultiLevelHierarchy"/>
    <dgm:cxn modelId="{3493AD6F-060A-40DA-9421-8DC0246007E0}" type="presParOf" srcId="{52D2E2C7-37C2-4351-820A-C0162D42A15F}" destId="{E112B357-C163-49A5-86C4-CC34BACF9488}" srcOrd="0" destOrd="0" presId="urn:microsoft.com/office/officeart/2008/layout/HorizontalMultiLevelHierarchy"/>
    <dgm:cxn modelId="{94A01E12-3271-4B6B-960F-5BE6A9441D28}" type="presParOf" srcId="{52D2E2C7-37C2-4351-820A-C0162D42A15F}" destId="{2315EDC8-384D-45F4-BF92-8263C42566F6}" srcOrd="1" destOrd="0" presId="urn:microsoft.com/office/officeart/2008/layout/HorizontalMultiLevelHierarchy"/>
    <dgm:cxn modelId="{E81EEC7D-17C8-4683-A667-390008891DD1}" type="presParOf" srcId="{2DA6E080-2ED7-423C-A5C1-7DF54648949C}" destId="{4BBBF1C8-5E86-4FAD-9DB8-0E63C5EFD98D}" srcOrd="2" destOrd="0" presId="urn:microsoft.com/office/officeart/2008/layout/HorizontalMultiLevelHierarchy"/>
    <dgm:cxn modelId="{7D365E25-1A30-48DF-97D5-67C7B113A4A8}" type="presParOf" srcId="{4BBBF1C8-5E86-4FAD-9DB8-0E63C5EFD98D}" destId="{8C7535A4-7A4C-45BB-A0F6-46111F7F3542}" srcOrd="0" destOrd="0" presId="urn:microsoft.com/office/officeart/2008/layout/HorizontalMultiLevelHierarchy"/>
    <dgm:cxn modelId="{6193461A-F5AC-4655-82A8-BCADA878A4F6}" type="presParOf" srcId="{2DA6E080-2ED7-423C-A5C1-7DF54648949C}" destId="{593B9071-F7FC-47C2-A854-9EA9F2701F6E}" srcOrd="3" destOrd="0" presId="urn:microsoft.com/office/officeart/2008/layout/HorizontalMultiLevelHierarchy"/>
    <dgm:cxn modelId="{521926C7-9E7B-4863-8BE3-F242A6C39743}" type="presParOf" srcId="{593B9071-F7FC-47C2-A854-9EA9F2701F6E}" destId="{B20B1EF8-E1C2-46A6-9479-89910744F7CA}" srcOrd="0" destOrd="0" presId="urn:microsoft.com/office/officeart/2008/layout/HorizontalMultiLevelHierarchy"/>
    <dgm:cxn modelId="{74E119FC-5734-4980-A8A0-AC15D161FD25}" type="presParOf" srcId="{593B9071-F7FC-47C2-A854-9EA9F2701F6E}" destId="{F4B7FFFD-86A0-4111-B3D6-9AFBFB9CBE17}" srcOrd="1" destOrd="0" presId="urn:microsoft.com/office/officeart/2008/layout/HorizontalMultiLevelHierarchy"/>
    <dgm:cxn modelId="{00A747FC-820C-4338-BFAC-70EF09133808}" type="presParOf" srcId="{2DA6E080-2ED7-423C-A5C1-7DF54648949C}" destId="{E528EB37-F767-47EC-B530-51605E15E61A}" srcOrd="4" destOrd="0" presId="urn:microsoft.com/office/officeart/2008/layout/HorizontalMultiLevelHierarchy"/>
    <dgm:cxn modelId="{D8FB6463-8121-404F-99E0-6636AC0C9C32}" type="presParOf" srcId="{E528EB37-F767-47EC-B530-51605E15E61A}" destId="{8CF7EB65-8798-43EE-8782-59D8274A8581}" srcOrd="0" destOrd="0" presId="urn:microsoft.com/office/officeart/2008/layout/HorizontalMultiLevelHierarchy"/>
    <dgm:cxn modelId="{C02F9DDA-6748-4E09-9EFE-D98423B46606}" type="presParOf" srcId="{2DA6E080-2ED7-423C-A5C1-7DF54648949C}" destId="{F66B3880-6A76-4939-9C3F-2AF4F5632B5B}" srcOrd="5" destOrd="0" presId="urn:microsoft.com/office/officeart/2008/layout/HorizontalMultiLevelHierarchy"/>
    <dgm:cxn modelId="{E29316D2-61F4-46D5-ACC9-397E09253FA1}" type="presParOf" srcId="{F66B3880-6A76-4939-9C3F-2AF4F5632B5B}" destId="{9BF641A6-AB88-4018-9787-647755CA2A02}" srcOrd="0" destOrd="0" presId="urn:microsoft.com/office/officeart/2008/layout/HorizontalMultiLevelHierarchy"/>
    <dgm:cxn modelId="{E1EB6734-578D-4F3E-ADBD-3A3C1F52EF7E}" type="presParOf" srcId="{F66B3880-6A76-4939-9C3F-2AF4F5632B5B}" destId="{A7F88F9A-8AAD-477F-B82D-CEE6BE76782B}" srcOrd="1" destOrd="0" presId="urn:microsoft.com/office/officeart/2008/layout/HorizontalMultiLevelHierarchy"/>
    <dgm:cxn modelId="{2EE5F9D0-7DCD-46F0-ACCF-0A2D38F5EAFA}" type="presParOf" srcId="{2DA6E080-2ED7-423C-A5C1-7DF54648949C}" destId="{47E247B3-7B92-4109-8647-A751FAE68A6E}" srcOrd="6" destOrd="0" presId="urn:microsoft.com/office/officeart/2008/layout/HorizontalMultiLevelHierarchy"/>
    <dgm:cxn modelId="{ECB788AE-96C2-4AAB-96D2-BB92CBCE2628}" type="presParOf" srcId="{47E247B3-7B92-4109-8647-A751FAE68A6E}" destId="{7EB82814-4C8E-4FAB-817D-0C29884E088F}" srcOrd="0" destOrd="0" presId="urn:microsoft.com/office/officeart/2008/layout/HorizontalMultiLevelHierarchy"/>
    <dgm:cxn modelId="{0C155C22-21C5-4F89-97D4-B6257CAA541F}" type="presParOf" srcId="{2DA6E080-2ED7-423C-A5C1-7DF54648949C}" destId="{9902D0DF-22B4-4217-BF2A-619EA411C673}" srcOrd="7" destOrd="0" presId="urn:microsoft.com/office/officeart/2008/layout/HorizontalMultiLevelHierarchy"/>
    <dgm:cxn modelId="{0E20A730-DE0C-426E-A52A-F5717A1E86CF}" type="presParOf" srcId="{9902D0DF-22B4-4217-BF2A-619EA411C673}" destId="{3C4F207E-DA82-42B7-939A-07D608081E1F}" srcOrd="0" destOrd="0" presId="urn:microsoft.com/office/officeart/2008/layout/HorizontalMultiLevelHierarchy"/>
    <dgm:cxn modelId="{C7291A5E-3AD8-4A9B-A15F-EE9DDFD6BE33}" type="presParOf" srcId="{9902D0DF-22B4-4217-BF2A-619EA411C673}" destId="{E02E32E8-6D27-4390-8130-EF71FAB657D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FF6036-E36D-434F-BC95-F148603F3CE2}" type="doc">
      <dgm:prSet loTypeId="urn:microsoft.com/office/officeart/2008/layout/HorizontalMultiLevelHierarchy" loCatId="hierarchy" qsTypeId="urn:microsoft.com/office/officeart/2005/8/quickstyle/simple3" qsCatId="simple" csTypeId="urn:microsoft.com/office/officeart/2005/8/colors/colorful3" csCatId="colorful" phldr="1"/>
      <dgm:spPr/>
      <dgm:t>
        <a:bodyPr/>
        <a:lstStyle/>
        <a:p>
          <a:endParaRPr lang="es-VE"/>
        </a:p>
      </dgm:t>
    </dgm:pt>
    <dgm:pt modelId="{17F8A4DC-901A-4AA9-B267-FC4A6871C976}">
      <dgm:prSet phldrT="[Texto]" custT="1"/>
      <dgm:spPr/>
      <dgm:t>
        <a:bodyPr/>
        <a:lstStyle/>
        <a:p>
          <a:r>
            <a:rPr lang="es-VE" sz="3200" dirty="0">
              <a:latin typeface="Aharoni" pitchFamily="2" charset="-79"/>
              <a:cs typeface="Aharoni" pitchFamily="2" charset="-79"/>
            </a:rPr>
            <a:t>EXCLUSION</a:t>
          </a:r>
        </a:p>
      </dgm:t>
    </dgm:pt>
    <dgm:pt modelId="{25B36EA3-0339-4699-B4B7-CD6C9E041457}" type="parTrans" cxnId="{E6CB36E4-A56C-47EB-83A6-630CBB5B6B09}">
      <dgm:prSet/>
      <dgm:spPr/>
      <dgm:t>
        <a:bodyPr/>
        <a:lstStyle/>
        <a:p>
          <a:endParaRPr lang="es-VE">
            <a:latin typeface="Aharoni" pitchFamily="2" charset="-79"/>
            <a:cs typeface="Aharoni" pitchFamily="2" charset="-79"/>
          </a:endParaRPr>
        </a:p>
      </dgm:t>
    </dgm:pt>
    <dgm:pt modelId="{92A01C3F-5F8E-44C4-9512-11F35378EB8F}" type="sibTrans" cxnId="{E6CB36E4-A56C-47EB-83A6-630CBB5B6B09}">
      <dgm:prSet/>
      <dgm:spPr/>
      <dgm:t>
        <a:bodyPr/>
        <a:lstStyle/>
        <a:p>
          <a:endParaRPr lang="es-VE">
            <a:latin typeface="Aharoni" pitchFamily="2" charset="-79"/>
            <a:cs typeface="Aharoni" pitchFamily="2" charset="-79"/>
          </a:endParaRPr>
        </a:p>
      </dgm:t>
    </dgm:pt>
    <dgm:pt modelId="{B2A8DD10-6DE0-4BB2-BC6B-5BC96EE05A9F}">
      <dgm:prSet phldrT="[Texto]"/>
      <dgm:spPr/>
      <dgm:t>
        <a:bodyPr/>
        <a:lstStyle/>
        <a:p>
          <a:pPr algn="ctr"/>
          <a:r>
            <a:rPr lang="es-VE" b="0" i="0" dirty="0">
              <a:latin typeface="Aharoni" panose="02010803020104030203" pitchFamily="2" charset="-79"/>
              <a:cs typeface="Aharoni" panose="02010803020104030203" pitchFamily="2" charset="-79"/>
            </a:rPr>
            <a:t>La inscripción dependía de tener una condición particular o factor de riesgo, como DM o ERC.</a:t>
          </a:r>
          <a:endParaRPr lang="es-VE" dirty="0">
            <a:latin typeface="Aharoni" pitchFamily="2" charset="-79"/>
            <a:cs typeface="Aharoni" pitchFamily="2" charset="-79"/>
          </a:endParaRPr>
        </a:p>
      </dgm:t>
    </dgm:pt>
    <dgm:pt modelId="{967448B2-BDAD-4D7A-9E55-CC34B9CA8493}" type="parTrans" cxnId="{5EF23712-1E1F-4A05-81A3-94395B69CDCA}">
      <dgm:prSet/>
      <dgm:spPr/>
      <dgm:t>
        <a:bodyPr/>
        <a:lstStyle/>
        <a:p>
          <a:endParaRPr lang="es-VE">
            <a:latin typeface="Aharoni" pitchFamily="2" charset="-79"/>
            <a:cs typeface="Aharoni" pitchFamily="2" charset="-79"/>
          </a:endParaRPr>
        </a:p>
      </dgm:t>
    </dgm:pt>
    <dgm:pt modelId="{E2E2C517-A503-4DC8-B370-B347678D2CE4}" type="sibTrans" cxnId="{5EF23712-1E1F-4A05-81A3-94395B69CDCA}">
      <dgm:prSet/>
      <dgm:spPr/>
      <dgm:t>
        <a:bodyPr/>
        <a:lstStyle/>
        <a:p>
          <a:endParaRPr lang="es-VE">
            <a:latin typeface="Aharoni" pitchFamily="2" charset="-79"/>
            <a:cs typeface="Aharoni" pitchFamily="2" charset="-79"/>
          </a:endParaRPr>
        </a:p>
      </dgm:t>
    </dgm:pt>
    <dgm:pt modelId="{EC24C157-9101-4393-B73E-FF8505659E85}">
      <dgm:prSet phldrT="[Texto]"/>
      <dgm:spPr/>
      <dgm:t>
        <a:bodyPr/>
        <a:lstStyle/>
        <a:p>
          <a:pPr algn="just"/>
          <a:r>
            <a:rPr lang="es-VE" b="0" i="0" dirty="0">
              <a:latin typeface="Aharoni" panose="02010803020104030203" pitchFamily="2" charset="-79"/>
              <a:cs typeface="Aharoni" panose="02010803020104030203" pitchFamily="2" charset="-79"/>
            </a:rPr>
            <a:t>RR se ajustó solo por edad y sexo. </a:t>
          </a:r>
          <a:endParaRPr lang="es-VE" dirty="0">
            <a:latin typeface="Aharoni" pitchFamily="2" charset="-79"/>
            <a:cs typeface="Aharoni" pitchFamily="2" charset="-79"/>
          </a:endParaRPr>
        </a:p>
      </dgm:t>
    </dgm:pt>
    <dgm:pt modelId="{143CABB2-D4F5-475C-9CC1-23B587B54571}" type="parTrans" cxnId="{80070A48-1D81-4238-9664-FDAD508B96F6}">
      <dgm:prSet/>
      <dgm:spPr/>
      <dgm:t>
        <a:bodyPr/>
        <a:lstStyle/>
        <a:p>
          <a:endParaRPr lang="es-VE"/>
        </a:p>
      </dgm:t>
    </dgm:pt>
    <dgm:pt modelId="{1804E788-E1D7-470C-B533-C52FEB98556F}" type="sibTrans" cxnId="{80070A48-1D81-4238-9664-FDAD508B96F6}">
      <dgm:prSet/>
      <dgm:spPr/>
      <dgm:t>
        <a:bodyPr/>
        <a:lstStyle/>
        <a:p>
          <a:endParaRPr lang="es-VE"/>
        </a:p>
      </dgm:t>
    </dgm:pt>
    <dgm:pt modelId="{BEC6A5DC-C63C-4E2D-92FC-A010E97D05AF}">
      <dgm:prSet phldrT="[Texto]"/>
      <dgm:spPr/>
      <dgm:t>
        <a:bodyPr/>
        <a:lstStyle/>
        <a:p>
          <a:pPr algn="just"/>
          <a:r>
            <a:rPr lang="es-VE" b="0" i="0" dirty="0">
              <a:latin typeface="Aharoni" panose="02010803020104030203" pitchFamily="2" charset="-79"/>
              <a:cs typeface="Aharoni" panose="02010803020104030203" pitchFamily="2" charset="-79"/>
            </a:rPr>
            <a:t>Los datos se derivaron de la misma cohorte o de un análisis secundario o análisis combinado de otros estudios de cohortes.</a:t>
          </a:r>
          <a:endParaRPr lang="es-VE" dirty="0">
            <a:latin typeface="Aharoni" pitchFamily="2" charset="-79"/>
            <a:cs typeface="Aharoni" pitchFamily="2" charset="-79"/>
          </a:endParaRPr>
        </a:p>
      </dgm:t>
    </dgm:pt>
    <dgm:pt modelId="{93667482-5888-4450-97BE-5CDDDD140F5D}" type="parTrans" cxnId="{30A3F654-5B79-4E05-B4B6-C41310E5EC74}">
      <dgm:prSet/>
      <dgm:spPr/>
      <dgm:t>
        <a:bodyPr/>
        <a:lstStyle/>
        <a:p>
          <a:endParaRPr lang="es-VE"/>
        </a:p>
      </dgm:t>
    </dgm:pt>
    <dgm:pt modelId="{64C3C53E-C883-466A-9EFC-95238707C266}" type="sibTrans" cxnId="{30A3F654-5B79-4E05-B4B6-C41310E5EC74}">
      <dgm:prSet/>
      <dgm:spPr/>
      <dgm:t>
        <a:bodyPr/>
        <a:lstStyle/>
        <a:p>
          <a:endParaRPr lang="es-VE"/>
        </a:p>
      </dgm:t>
    </dgm:pt>
    <dgm:pt modelId="{AB256842-90CD-4C0D-B6AC-C225C57A0DC3}" type="pres">
      <dgm:prSet presAssocID="{A9FF6036-E36D-434F-BC95-F148603F3CE2}" presName="Name0" presStyleCnt="0">
        <dgm:presLayoutVars>
          <dgm:chPref val="1"/>
          <dgm:dir/>
          <dgm:animOne val="branch"/>
          <dgm:animLvl val="lvl"/>
          <dgm:resizeHandles val="exact"/>
        </dgm:presLayoutVars>
      </dgm:prSet>
      <dgm:spPr/>
    </dgm:pt>
    <dgm:pt modelId="{A20661C6-5B7C-49B7-A6F1-67F33A773F86}" type="pres">
      <dgm:prSet presAssocID="{17F8A4DC-901A-4AA9-B267-FC4A6871C976}" presName="root1" presStyleCnt="0"/>
      <dgm:spPr/>
    </dgm:pt>
    <dgm:pt modelId="{153670C5-F5D2-4665-A34F-F4ACACFE6398}" type="pres">
      <dgm:prSet presAssocID="{17F8A4DC-901A-4AA9-B267-FC4A6871C976}" presName="LevelOneTextNode" presStyleLbl="node0" presStyleIdx="0" presStyleCnt="1" custScaleX="82154" custScaleY="67516" custLinFactNeighborX="14744">
        <dgm:presLayoutVars>
          <dgm:chPref val="3"/>
        </dgm:presLayoutVars>
      </dgm:prSet>
      <dgm:spPr/>
    </dgm:pt>
    <dgm:pt modelId="{2DA6E080-2ED7-423C-A5C1-7DF54648949C}" type="pres">
      <dgm:prSet presAssocID="{17F8A4DC-901A-4AA9-B267-FC4A6871C976}" presName="level2hierChild" presStyleCnt="0"/>
      <dgm:spPr/>
    </dgm:pt>
    <dgm:pt modelId="{04B4F301-7996-4774-9B90-CBDE2E4156A5}" type="pres">
      <dgm:prSet presAssocID="{967448B2-BDAD-4D7A-9E55-CC34B9CA8493}" presName="conn2-1" presStyleLbl="parChTrans1D2" presStyleIdx="0" presStyleCnt="3"/>
      <dgm:spPr/>
    </dgm:pt>
    <dgm:pt modelId="{CE3CA31A-E59E-4796-816F-FAFE3FE6BA84}" type="pres">
      <dgm:prSet presAssocID="{967448B2-BDAD-4D7A-9E55-CC34B9CA8493}" presName="connTx" presStyleLbl="parChTrans1D2" presStyleIdx="0" presStyleCnt="3"/>
      <dgm:spPr/>
    </dgm:pt>
    <dgm:pt modelId="{FD296A4B-9542-4B5D-8061-9CCF962C3158}" type="pres">
      <dgm:prSet presAssocID="{B2A8DD10-6DE0-4BB2-BC6B-5BC96EE05A9F}" presName="root2" presStyleCnt="0"/>
      <dgm:spPr/>
    </dgm:pt>
    <dgm:pt modelId="{496EA337-E4D0-470F-9878-B5717C7C83C3}" type="pres">
      <dgm:prSet presAssocID="{B2A8DD10-6DE0-4BB2-BC6B-5BC96EE05A9F}" presName="LevelTwoTextNode" presStyleLbl="node2" presStyleIdx="0" presStyleCnt="3" custScaleX="161283" custScaleY="196339" custLinFactY="-56658" custLinFactNeighborY="-100000">
        <dgm:presLayoutVars>
          <dgm:chPref val="3"/>
        </dgm:presLayoutVars>
      </dgm:prSet>
      <dgm:spPr/>
    </dgm:pt>
    <dgm:pt modelId="{4BE77D47-2B05-4E45-8DDE-61AB9F6FE08F}" type="pres">
      <dgm:prSet presAssocID="{B2A8DD10-6DE0-4BB2-BC6B-5BC96EE05A9F}" presName="level3hierChild" presStyleCnt="0"/>
      <dgm:spPr/>
    </dgm:pt>
    <dgm:pt modelId="{589FDA50-457F-4424-A605-3E46284BAAFF}" type="pres">
      <dgm:prSet presAssocID="{143CABB2-D4F5-475C-9CC1-23B587B54571}" presName="conn2-1" presStyleLbl="parChTrans1D2" presStyleIdx="1" presStyleCnt="3"/>
      <dgm:spPr/>
    </dgm:pt>
    <dgm:pt modelId="{C09EF209-1C39-4736-B889-5264D823A8AD}" type="pres">
      <dgm:prSet presAssocID="{143CABB2-D4F5-475C-9CC1-23B587B54571}" presName="connTx" presStyleLbl="parChTrans1D2" presStyleIdx="1" presStyleCnt="3"/>
      <dgm:spPr/>
    </dgm:pt>
    <dgm:pt modelId="{0EAEA534-DC42-4B0C-BFB7-F65003D30F7E}" type="pres">
      <dgm:prSet presAssocID="{EC24C157-9101-4393-B73E-FF8505659E85}" presName="root2" presStyleCnt="0"/>
      <dgm:spPr/>
    </dgm:pt>
    <dgm:pt modelId="{A613EB47-5D85-43F3-A6EF-D6B23935F2EE}" type="pres">
      <dgm:prSet presAssocID="{EC24C157-9101-4393-B73E-FF8505659E85}" presName="LevelTwoTextNode" presStyleLbl="node2" presStyleIdx="1" presStyleCnt="3" custScaleX="161283" custScaleY="162780" custLinFactNeighborY="-4248">
        <dgm:presLayoutVars>
          <dgm:chPref val="3"/>
        </dgm:presLayoutVars>
      </dgm:prSet>
      <dgm:spPr/>
    </dgm:pt>
    <dgm:pt modelId="{0E48A392-8908-4D4C-B253-78F9A0E6A3D0}" type="pres">
      <dgm:prSet presAssocID="{EC24C157-9101-4393-B73E-FF8505659E85}" presName="level3hierChild" presStyleCnt="0"/>
      <dgm:spPr/>
    </dgm:pt>
    <dgm:pt modelId="{EAACAFD5-F0BE-48B7-86EA-D43359AC3C64}" type="pres">
      <dgm:prSet presAssocID="{93667482-5888-4450-97BE-5CDDDD140F5D}" presName="conn2-1" presStyleLbl="parChTrans1D2" presStyleIdx="2" presStyleCnt="3"/>
      <dgm:spPr/>
    </dgm:pt>
    <dgm:pt modelId="{D0CC6928-DB95-4C3F-AB03-A0A173F74CA3}" type="pres">
      <dgm:prSet presAssocID="{93667482-5888-4450-97BE-5CDDDD140F5D}" presName="connTx" presStyleLbl="parChTrans1D2" presStyleIdx="2" presStyleCnt="3"/>
      <dgm:spPr/>
    </dgm:pt>
    <dgm:pt modelId="{80648FD7-4DFD-4915-97E9-E857E7CC924E}" type="pres">
      <dgm:prSet presAssocID="{BEC6A5DC-C63C-4E2D-92FC-A010E97D05AF}" presName="root2" presStyleCnt="0"/>
      <dgm:spPr/>
    </dgm:pt>
    <dgm:pt modelId="{7C516321-FD62-4FED-B52A-6AF5474A14F2}" type="pres">
      <dgm:prSet presAssocID="{BEC6A5DC-C63C-4E2D-92FC-A010E97D05AF}" presName="LevelTwoTextNode" presStyleLbl="node2" presStyleIdx="2" presStyleCnt="3" custScaleX="161283" custScaleY="178415">
        <dgm:presLayoutVars>
          <dgm:chPref val="3"/>
        </dgm:presLayoutVars>
      </dgm:prSet>
      <dgm:spPr/>
    </dgm:pt>
    <dgm:pt modelId="{2626CB3A-DA69-46B6-BD62-E33BA68B9D68}" type="pres">
      <dgm:prSet presAssocID="{BEC6A5DC-C63C-4E2D-92FC-A010E97D05AF}" presName="level3hierChild" presStyleCnt="0"/>
      <dgm:spPr/>
    </dgm:pt>
  </dgm:ptLst>
  <dgm:cxnLst>
    <dgm:cxn modelId="{FF600F0A-6439-47E7-8D31-89E06248A3D9}" type="presOf" srcId="{93667482-5888-4450-97BE-5CDDDD140F5D}" destId="{D0CC6928-DB95-4C3F-AB03-A0A173F74CA3}" srcOrd="1" destOrd="0" presId="urn:microsoft.com/office/officeart/2008/layout/HorizontalMultiLevelHierarchy"/>
    <dgm:cxn modelId="{0950990A-9C3D-4182-BFF8-4C3D7F61E48D}" type="presOf" srcId="{A9FF6036-E36D-434F-BC95-F148603F3CE2}" destId="{AB256842-90CD-4C0D-B6AC-C225C57A0DC3}" srcOrd="0" destOrd="0" presId="urn:microsoft.com/office/officeart/2008/layout/HorizontalMultiLevelHierarchy"/>
    <dgm:cxn modelId="{5EF23712-1E1F-4A05-81A3-94395B69CDCA}" srcId="{17F8A4DC-901A-4AA9-B267-FC4A6871C976}" destId="{B2A8DD10-6DE0-4BB2-BC6B-5BC96EE05A9F}" srcOrd="0" destOrd="0" parTransId="{967448B2-BDAD-4D7A-9E55-CC34B9CA8493}" sibTransId="{E2E2C517-A503-4DC8-B370-B347678D2CE4}"/>
    <dgm:cxn modelId="{50B7D819-F845-4CBB-A033-7872473D101C}" type="presOf" srcId="{EC24C157-9101-4393-B73E-FF8505659E85}" destId="{A613EB47-5D85-43F3-A6EF-D6B23935F2EE}" srcOrd="0" destOrd="0" presId="urn:microsoft.com/office/officeart/2008/layout/HorizontalMultiLevelHierarchy"/>
    <dgm:cxn modelId="{E23F2126-53B5-43E5-8CCB-00030CCC6B08}" type="presOf" srcId="{BEC6A5DC-C63C-4E2D-92FC-A010E97D05AF}" destId="{7C516321-FD62-4FED-B52A-6AF5474A14F2}" srcOrd="0" destOrd="0" presId="urn:microsoft.com/office/officeart/2008/layout/HorizontalMultiLevelHierarchy"/>
    <dgm:cxn modelId="{44864443-6554-4F48-967B-96AA7F13D051}" type="presOf" srcId="{B2A8DD10-6DE0-4BB2-BC6B-5BC96EE05A9F}" destId="{496EA337-E4D0-470F-9878-B5717C7C83C3}" srcOrd="0" destOrd="0" presId="urn:microsoft.com/office/officeart/2008/layout/HorizontalMultiLevelHierarchy"/>
    <dgm:cxn modelId="{D0E24D43-D53E-4872-BE1D-CDDABB76F5AA}" type="presOf" srcId="{143CABB2-D4F5-475C-9CC1-23B587B54571}" destId="{589FDA50-457F-4424-A605-3E46284BAAFF}" srcOrd="0" destOrd="0" presId="urn:microsoft.com/office/officeart/2008/layout/HorizontalMultiLevelHierarchy"/>
    <dgm:cxn modelId="{80070A48-1D81-4238-9664-FDAD508B96F6}" srcId="{17F8A4DC-901A-4AA9-B267-FC4A6871C976}" destId="{EC24C157-9101-4393-B73E-FF8505659E85}" srcOrd="1" destOrd="0" parTransId="{143CABB2-D4F5-475C-9CC1-23B587B54571}" sibTransId="{1804E788-E1D7-470C-B533-C52FEB98556F}"/>
    <dgm:cxn modelId="{A8A72E6B-8A3C-44A0-A792-E2456782A49D}" type="presOf" srcId="{967448B2-BDAD-4D7A-9E55-CC34B9CA8493}" destId="{CE3CA31A-E59E-4796-816F-FAFE3FE6BA84}" srcOrd="1" destOrd="0" presId="urn:microsoft.com/office/officeart/2008/layout/HorizontalMultiLevelHierarchy"/>
    <dgm:cxn modelId="{44474B54-0A31-4785-9C22-0FA3A604A053}" type="presOf" srcId="{967448B2-BDAD-4D7A-9E55-CC34B9CA8493}" destId="{04B4F301-7996-4774-9B90-CBDE2E4156A5}" srcOrd="0" destOrd="0" presId="urn:microsoft.com/office/officeart/2008/layout/HorizontalMultiLevelHierarchy"/>
    <dgm:cxn modelId="{30A3F654-5B79-4E05-B4B6-C41310E5EC74}" srcId="{17F8A4DC-901A-4AA9-B267-FC4A6871C976}" destId="{BEC6A5DC-C63C-4E2D-92FC-A010E97D05AF}" srcOrd="2" destOrd="0" parTransId="{93667482-5888-4450-97BE-5CDDDD140F5D}" sibTransId="{64C3C53E-C883-466A-9EFC-95238707C266}"/>
    <dgm:cxn modelId="{72574A78-62FE-4669-AA11-EB6978B17ED8}" type="presOf" srcId="{143CABB2-D4F5-475C-9CC1-23B587B54571}" destId="{C09EF209-1C39-4736-B889-5264D823A8AD}" srcOrd="1" destOrd="0" presId="urn:microsoft.com/office/officeart/2008/layout/HorizontalMultiLevelHierarchy"/>
    <dgm:cxn modelId="{5926FE82-03B8-4C3B-8605-97600668EB9B}" type="presOf" srcId="{17F8A4DC-901A-4AA9-B267-FC4A6871C976}" destId="{153670C5-F5D2-4665-A34F-F4ACACFE6398}" srcOrd="0" destOrd="0" presId="urn:microsoft.com/office/officeart/2008/layout/HorizontalMultiLevelHierarchy"/>
    <dgm:cxn modelId="{E98E24CC-FEEA-41A8-B658-282F5968A367}" type="presOf" srcId="{93667482-5888-4450-97BE-5CDDDD140F5D}" destId="{EAACAFD5-F0BE-48B7-86EA-D43359AC3C64}" srcOrd="0" destOrd="0" presId="urn:microsoft.com/office/officeart/2008/layout/HorizontalMultiLevelHierarchy"/>
    <dgm:cxn modelId="{E6CB36E4-A56C-47EB-83A6-630CBB5B6B09}" srcId="{A9FF6036-E36D-434F-BC95-F148603F3CE2}" destId="{17F8A4DC-901A-4AA9-B267-FC4A6871C976}" srcOrd="0" destOrd="0" parTransId="{25B36EA3-0339-4699-B4B7-CD6C9E041457}" sibTransId="{92A01C3F-5F8E-44C4-9512-11F35378EB8F}"/>
    <dgm:cxn modelId="{4CA9643E-F06B-4CB6-8561-C56FDB7F41CD}" type="presParOf" srcId="{AB256842-90CD-4C0D-B6AC-C225C57A0DC3}" destId="{A20661C6-5B7C-49B7-A6F1-67F33A773F86}" srcOrd="0" destOrd="0" presId="urn:microsoft.com/office/officeart/2008/layout/HorizontalMultiLevelHierarchy"/>
    <dgm:cxn modelId="{7A6447B4-7220-4DCF-967F-3AA1169425DC}" type="presParOf" srcId="{A20661C6-5B7C-49B7-A6F1-67F33A773F86}" destId="{153670C5-F5D2-4665-A34F-F4ACACFE6398}" srcOrd="0" destOrd="0" presId="urn:microsoft.com/office/officeart/2008/layout/HorizontalMultiLevelHierarchy"/>
    <dgm:cxn modelId="{F5D37745-84CD-4FAE-A4FB-44220B65BE2A}" type="presParOf" srcId="{A20661C6-5B7C-49B7-A6F1-67F33A773F86}" destId="{2DA6E080-2ED7-423C-A5C1-7DF54648949C}" srcOrd="1" destOrd="0" presId="urn:microsoft.com/office/officeart/2008/layout/HorizontalMultiLevelHierarchy"/>
    <dgm:cxn modelId="{51D081B8-2D41-4956-AFAA-99FF53C0515E}" type="presParOf" srcId="{2DA6E080-2ED7-423C-A5C1-7DF54648949C}" destId="{04B4F301-7996-4774-9B90-CBDE2E4156A5}" srcOrd="0" destOrd="0" presId="urn:microsoft.com/office/officeart/2008/layout/HorizontalMultiLevelHierarchy"/>
    <dgm:cxn modelId="{E588EEB8-7EC4-439D-9376-4FC3653D539D}" type="presParOf" srcId="{04B4F301-7996-4774-9B90-CBDE2E4156A5}" destId="{CE3CA31A-E59E-4796-816F-FAFE3FE6BA84}" srcOrd="0" destOrd="0" presId="urn:microsoft.com/office/officeart/2008/layout/HorizontalMultiLevelHierarchy"/>
    <dgm:cxn modelId="{F08A7778-45E9-4096-A44D-A23710DC6590}" type="presParOf" srcId="{2DA6E080-2ED7-423C-A5C1-7DF54648949C}" destId="{FD296A4B-9542-4B5D-8061-9CCF962C3158}" srcOrd="1" destOrd="0" presId="urn:microsoft.com/office/officeart/2008/layout/HorizontalMultiLevelHierarchy"/>
    <dgm:cxn modelId="{76659D6D-8434-4B2B-B3FF-55C3A730BC26}" type="presParOf" srcId="{FD296A4B-9542-4B5D-8061-9CCF962C3158}" destId="{496EA337-E4D0-470F-9878-B5717C7C83C3}" srcOrd="0" destOrd="0" presId="urn:microsoft.com/office/officeart/2008/layout/HorizontalMultiLevelHierarchy"/>
    <dgm:cxn modelId="{A40A3A62-453F-4EC2-88A4-5CA921A9DCD4}" type="presParOf" srcId="{FD296A4B-9542-4B5D-8061-9CCF962C3158}" destId="{4BE77D47-2B05-4E45-8DDE-61AB9F6FE08F}" srcOrd="1" destOrd="0" presId="urn:microsoft.com/office/officeart/2008/layout/HorizontalMultiLevelHierarchy"/>
    <dgm:cxn modelId="{BFE21225-517E-463A-A21B-B32BE01A3427}" type="presParOf" srcId="{2DA6E080-2ED7-423C-A5C1-7DF54648949C}" destId="{589FDA50-457F-4424-A605-3E46284BAAFF}" srcOrd="2" destOrd="0" presId="urn:microsoft.com/office/officeart/2008/layout/HorizontalMultiLevelHierarchy"/>
    <dgm:cxn modelId="{95C1DB0A-4B70-4195-84AA-CDA574E654DC}" type="presParOf" srcId="{589FDA50-457F-4424-A605-3E46284BAAFF}" destId="{C09EF209-1C39-4736-B889-5264D823A8AD}" srcOrd="0" destOrd="0" presId="urn:microsoft.com/office/officeart/2008/layout/HorizontalMultiLevelHierarchy"/>
    <dgm:cxn modelId="{3D2485D0-15D7-4E1F-B320-948C0EF92417}" type="presParOf" srcId="{2DA6E080-2ED7-423C-A5C1-7DF54648949C}" destId="{0EAEA534-DC42-4B0C-BFB7-F65003D30F7E}" srcOrd="3" destOrd="0" presId="urn:microsoft.com/office/officeart/2008/layout/HorizontalMultiLevelHierarchy"/>
    <dgm:cxn modelId="{494024AA-1379-42CF-A6D3-E170C978B495}" type="presParOf" srcId="{0EAEA534-DC42-4B0C-BFB7-F65003D30F7E}" destId="{A613EB47-5D85-43F3-A6EF-D6B23935F2EE}" srcOrd="0" destOrd="0" presId="urn:microsoft.com/office/officeart/2008/layout/HorizontalMultiLevelHierarchy"/>
    <dgm:cxn modelId="{E5810440-CF0F-4EB3-8568-6548C0E5ED87}" type="presParOf" srcId="{0EAEA534-DC42-4B0C-BFB7-F65003D30F7E}" destId="{0E48A392-8908-4D4C-B253-78F9A0E6A3D0}" srcOrd="1" destOrd="0" presId="urn:microsoft.com/office/officeart/2008/layout/HorizontalMultiLevelHierarchy"/>
    <dgm:cxn modelId="{2ABA99CE-6662-47FE-8E69-32A134324CE3}" type="presParOf" srcId="{2DA6E080-2ED7-423C-A5C1-7DF54648949C}" destId="{EAACAFD5-F0BE-48B7-86EA-D43359AC3C64}" srcOrd="4" destOrd="0" presId="urn:microsoft.com/office/officeart/2008/layout/HorizontalMultiLevelHierarchy"/>
    <dgm:cxn modelId="{A94BE105-7DED-41F0-9E31-1F637A997DA6}" type="presParOf" srcId="{EAACAFD5-F0BE-48B7-86EA-D43359AC3C64}" destId="{D0CC6928-DB95-4C3F-AB03-A0A173F74CA3}" srcOrd="0" destOrd="0" presId="urn:microsoft.com/office/officeart/2008/layout/HorizontalMultiLevelHierarchy"/>
    <dgm:cxn modelId="{1FEEEED5-CBB9-406B-9DB2-AA58D436C624}" type="presParOf" srcId="{2DA6E080-2ED7-423C-A5C1-7DF54648949C}" destId="{80648FD7-4DFD-4915-97E9-E857E7CC924E}" srcOrd="5" destOrd="0" presId="urn:microsoft.com/office/officeart/2008/layout/HorizontalMultiLevelHierarchy"/>
    <dgm:cxn modelId="{C72C7BDF-ADE1-4722-AF79-0C213F259C61}" type="presParOf" srcId="{80648FD7-4DFD-4915-97E9-E857E7CC924E}" destId="{7C516321-FD62-4FED-B52A-6AF5474A14F2}" srcOrd="0" destOrd="0" presId="urn:microsoft.com/office/officeart/2008/layout/HorizontalMultiLevelHierarchy"/>
    <dgm:cxn modelId="{DB9E5DDF-6044-4E67-8397-770B8145E154}" type="presParOf" srcId="{80648FD7-4DFD-4915-97E9-E857E7CC924E}" destId="{2626CB3A-DA69-46B6-BD62-E33BA68B9D68}"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247B3-7B92-4109-8647-A751FAE68A6E}">
      <dsp:nvSpPr>
        <dsp:cNvPr id="0" name=""/>
        <dsp:cNvSpPr/>
      </dsp:nvSpPr>
      <dsp:spPr>
        <a:xfrm>
          <a:off x="696162" y="2312144"/>
          <a:ext cx="398735" cy="1129203"/>
        </a:xfrm>
        <a:custGeom>
          <a:avLst/>
          <a:gdLst/>
          <a:ahLst/>
          <a:cxnLst/>
          <a:rect l="0" t="0" r="0" b="0"/>
          <a:pathLst>
            <a:path>
              <a:moveTo>
                <a:pt x="0" y="0"/>
              </a:moveTo>
              <a:lnTo>
                <a:pt x="199367" y="0"/>
              </a:lnTo>
              <a:lnTo>
                <a:pt x="199367" y="1129203"/>
              </a:lnTo>
              <a:lnTo>
                <a:pt x="398735" y="1129203"/>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VE" sz="500" kern="1200"/>
        </a:p>
      </dsp:txBody>
      <dsp:txXfrm>
        <a:off x="865591" y="2846807"/>
        <a:ext cx="59876" cy="59876"/>
      </dsp:txXfrm>
    </dsp:sp>
    <dsp:sp modelId="{E528EB37-F767-47EC-B530-51605E15E61A}">
      <dsp:nvSpPr>
        <dsp:cNvPr id="0" name=""/>
        <dsp:cNvSpPr/>
      </dsp:nvSpPr>
      <dsp:spPr>
        <a:xfrm>
          <a:off x="696162" y="2179420"/>
          <a:ext cx="398735" cy="132723"/>
        </a:xfrm>
        <a:custGeom>
          <a:avLst/>
          <a:gdLst/>
          <a:ahLst/>
          <a:cxnLst/>
          <a:rect l="0" t="0" r="0" b="0"/>
          <a:pathLst>
            <a:path>
              <a:moveTo>
                <a:pt x="0" y="132723"/>
              </a:moveTo>
              <a:lnTo>
                <a:pt x="199367" y="132723"/>
              </a:lnTo>
              <a:lnTo>
                <a:pt x="199367" y="0"/>
              </a:lnTo>
              <a:lnTo>
                <a:pt x="398735"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VE" sz="500" kern="1200"/>
        </a:p>
      </dsp:txBody>
      <dsp:txXfrm>
        <a:off x="885024" y="2235276"/>
        <a:ext cx="21012" cy="21012"/>
      </dsp:txXfrm>
    </dsp:sp>
    <dsp:sp modelId="{4BBBF1C8-5E86-4FAD-9DB8-0E63C5EFD98D}">
      <dsp:nvSpPr>
        <dsp:cNvPr id="0" name=""/>
        <dsp:cNvSpPr/>
      </dsp:nvSpPr>
      <dsp:spPr>
        <a:xfrm>
          <a:off x="696162" y="1400524"/>
          <a:ext cx="398735" cy="911619"/>
        </a:xfrm>
        <a:custGeom>
          <a:avLst/>
          <a:gdLst/>
          <a:ahLst/>
          <a:cxnLst/>
          <a:rect l="0" t="0" r="0" b="0"/>
          <a:pathLst>
            <a:path>
              <a:moveTo>
                <a:pt x="0" y="911619"/>
              </a:moveTo>
              <a:lnTo>
                <a:pt x="199367" y="911619"/>
              </a:lnTo>
              <a:lnTo>
                <a:pt x="199367" y="0"/>
              </a:lnTo>
              <a:lnTo>
                <a:pt x="398735"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VE" sz="500" kern="1200"/>
        </a:p>
      </dsp:txBody>
      <dsp:txXfrm>
        <a:off x="870655" y="1831459"/>
        <a:ext cx="49750" cy="49750"/>
      </dsp:txXfrm>
    </dsp:sp>
    <dsp:sp modelId="{B00C7BE3-03C1-43E0-8366-56709B8B7654}">
      <dsp:nvSpPr>
        <dsp:cNvPr id="0" name=""/>
        <dsp:cNvSpPr/>
      </dsp:nvSpPr>
      <dsp:spPr>
        <a:xfrm>
          <a:off x="696162" y="370197"/>
          <a:ext cx="390457" cy="1941946"/>
        </a:xfrm>
        <a:custGeom>
          <a:avLst/>
          <a:gdLst/>
          <a:ahLst/>
          <a:cxnLst/>
          <a:rect l="0" t="0" r="0" b="0"/>
          <a:pathLst>
            <a:path>
              <a:moveTo>
                <a:pt x="0" y="1941946"/>
              </a:moveTo>
              <a:lnTo>
                <a:pt x="195228" y="1941946"/>
              </a:lnTo>
              <a:lnTo>
                <a:pt x="195228" y="0"/>
              </a:lnTo>
              <a:lnTo>
                <a:pt x="390457"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VE" sz="800" kern="1200">
            <a:latin typeface="Aharoni" pitchFamily="2" charset="-79"/>
            <a:cs typeface="Aharoni" pitchFamily="2" charset="-79"/>
          </a:endParaRPr>
        </a:p>
      </dsp:txBody>
      <dsp:txXfrm>
        <a:off x="841871" y="1291650"/>
        <a:ext cx="99040" cy="99040"/>
      </dsp:txXfrm>
    </dsp:sp>
    <dsp:sp modelId="{153670C5-F5D2-4665-A34F-F4ACACFE6398}">
      <dsp:nvSpPr>
        <dsp:cNvPr id="0" name=""/>
        <dsp:cNvSpPr/>
      </dsp:nvSpPr>
      <dsp:spPr>
        <a:xfrm rot="16200000">
          <a:off x="-1233198" y="1964062"/>
          <a:ext cx="3162558" cy="696162"/>
        </a:xfrm>
        <a:prstGeom prst="rect">
          <a:avLst/>
        </a:prstGeom>
        <a:gradFill rotWithShape="0">
          <a:gsLst>
            <a:gs pos="0">
              <a:schemeClr val="accent4">
                <a:hueOff val="0"/>
                <a:satOff val="0"/>
                <a:lumOff val="0"/>
                <a:alphaOff val="0"/>
                <a:tint val="58000"/>
                <a:satMod val="108000"/>
                <a:lumMod val="110000"/>
              </a:schemeClr>
            </a:gs>
            <a:gs pos="100000">
              <a:schemeClr val="accent4">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VE" sz="3600" kern="1200" dirty="0">
              <a:latin typeface="Aharoni" pitchFamily="2" charset="-79"/>
              <a:cs typeface="Aharoni" pitchFamily="2" charset="-79"/>
            </a:rPr>
            <a:t>INCLUSION</a:t>
          </a:r>
          <a:endParaRPr lang="es-VE" sz="4800" kern="1200" dirty="0">
            <a:latin typeface="Aharoni" pitchFamily="2" charset="-79"/>
            <a:cs typeface="Aharoni" pitchFamily="2" charset="-79"/>
          </a:endParaRPr>
        </a:p>
      </dsp:txBody>
      <dsp:txXfrm>
        <a:off x="-1233198" y="1964062"/>
        <a:ext cx="3162558" cy="696162"/>
      </dsp:txXfrm>
    </dsp:sp>
    <dsp:sp modelId="{E112B357-C163-49A5-86C4-CC34BACF9488}">
      <dsp:nvSpPr>
        <dsp:cNvPr id="0" name=""/>
        <dsp:cNvSpPr/>
      </dsp:nvSpPr>
      <dsp:spPr>
        <a:xfrm>
          <a:off x="1086620" y="74173"/>
          <a:ext cx="5227948" cy="592047"/>
        </a:xfrm>
        <a:prstGeom prst="rect">
          <a:avLst/>
        </a:prstGeom>
        <a:gradFill rotWithShape="0">
          <a:gsLst>
            <a:gs pos="0">
              <a:schemeClr val="accent6">
                <a:hueOff val="0"/>
                <a:satOff val="0"/>
                <a:lumOff val="0"/>
                <a:alphaOff val="0"/>
                <a:tint val="58000"/>
                <a:satMod val="108000"/>
                <a:lumMod val="110000"/>
              </a:schemeClr>
            </a:gs>
            <a:gs pos="100000">
              <a:schemeClr val="accent6">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s-VE" sz="1600" b="0" i="0" kern="1200" dirty="0">
              <a:latin typeface="Aharoni" panose="02010803020104030203" pitchFamily="2" charset="-79"/>
              <a:cs typeface="Aharoni" panose="02010803020104030203" pitchFamily="2" charset="-79"/>
            </a:rPr>
            <a:t>Estudios de cohortes prospectivos y participantes ≥18 años.</a:t>
          </a:r>
          <a:endParaRPr lang="es-VE" sz="1600" kern="1200" dirty="0">
            <a:latin typeface="Aharoni" pitchFamily="2" charset="-79"/>
            <a:cs typeface="Aharoni" pitchFamily="2" charset="-79"/>
          </a:endParaRPr>
        </a:p>
      </dsp:txBody>
      <dsp:txXfrm>
        <a:off x="1086620" y="74173"/>
        <a:ext cx="5227948" cy="592047"/>
      </dsp:txXfrm>
    </dsp:sp>
    <dsp:sp modelId="{B20B1EF8-E1C2-46A6-9479-89910744F7CA}">
      <dsp:nvSpPr>
        <dsp:cNvPr id="0" name=""/>
        <dsp:cNvSpPr/>
      </dsp:nvSpPr>
      <dsp:spPr>
        <a:xfrm>
          <a:off x="1094897" y="1104500"/>
          <a:ext cx="5149821" cy="592047"/>
        </a:xfrm>
        <a:prstGeom prst="rect">
          <a:avLst/>
        </a:prstGeom>
        <a:gradFill rotWithShape="0">
          <a:gsLst>
            <a:gs pos="0">
              <a:schemeClr val="accent6">
                <a:hueOff val="0"/>
                <a:satOff val="0"/>
                <a:lumOff val="0"/>
                <a:alphaOff val="0"/>
                <a:tint val="58000"/>
                <a:satMod val="108000"/>
                <a:lumMod val="110000"/>
              </a:schemeClr>
            </a:gs>
            <a:gs pos="100000">
              <a:schemeClr val="accent6">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s-VE" sz="1600" b="0" i="0" kern="1200" dirty="0">
              <a:latin typeface="Aharoni" panose="02010803020104030203" pitchFamily="2" charset="-79"/>
              <a:cs typeface="Aharoni" panose="02010803020104030203" pitchFamily="2" charset="-79"/>
            </a:rPr>
            <a:t> HTA y otros FR CV evaluados al inicio del estudio.</a:t>
          </a:r>
          <a:endParaRPr lang="es-VE" sz="1600" kern="1200" dirty="0">
            <a:latin typeface="Aharoni" pitchFamily="2" charset="-79"/>
            <a:cs typeface="Aharoni" pitchFamily="2" charset="-79"/>
          </a:endParaRPr>
        </a:p>
      </dsp:txBody>
      <dsp:txXfrm>
        <a:off x="1094897" y="1104500"/>
        <a:ext cx="5149821" cy="592047"/>
      </dsp:txXfrm>
    </dsp:sp>
    <dsp:sp modelId="{9BF641A6-AB88-4018-9787-647755CA2A02}">
      <dsp:nvSpPr>
        <dsp:cNvPr id="0" name=""/>
        <dsp:cNvSpPr/>
      </dsp:nvSpPr>
      <dsp:spPr>
        <a:xfrm>
          <a:off x="1094897" y="1867596"/>
          <a:ext cx="5201380" cy="623647"/>
        </a:xfrm>
        <a:prstGeom prst="rect">
          <a:avLst/>
        </a:prstGeom>
        <a:gradFill rotWithShape="0">
          <a:gsLst>
            <a:gs pos="0">
              <a:schemeClr val="accent6">
                <a:hueOff val="0"/>
                <a:satOff val="0"/>
                <a:lumOff val="0"/>
                <a:alphaOff val="0"/>
                <a:tint val="58000"/>
                <a:satMod val="108000"/>
                <a:lumMod val="110000"/>
              </a:schemeClr>
            </a:gs>
            <a:gs pos="100000">
              <a:schemeClr val="accent6">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s-VE" sz="1600" b="0" i="0" kern="1200" dirty="0">
              <a:latin typeface="Aharoni" panose="02010803020104030203" pitchFamily="2" charset="-79"/>
              <a:cs typeface="Aharoni" panose="02010803020104030203" pitchFamily="2" charset="-79"/>
            </a:rPr>
            <a:t> Duración del seguimiento ≥2 años y con evaluación de mortalidad CV o mortalidad por todas las causas. </a:t>
          </a:r>
          <a:endParaRPr lang="es-VE" sz="1600" kern="1200" dirty="0">
            <a:latin typeface="Aharoni" pitchFamily="2" charset="-79"/>
            <a:cs typeface="Aharoni" pitchFamily="2" charset="-79"/>
          </a:endParaRPr>
        </a:p>
      </dsp:txBody>
      <dsp:txXfrm>
        <a:off x="1094897" y="1867596"/>
        <a:ext cx="5201380" cy="623647"/>
      </dsp:txXfrm>
    </dsp:sp>
    <dsp:sp modelId="{3C4F207E-DA82-42B7-939A-07D608081E1F}">
      <dsp:nvSpPr>
        <dsp:cNvPr id="0" name=""/>
        <dsp:cNvSpPr/>
      </dsp:nvSpPr>
      <dsp:spPr>
        <a:xfrm>
          <a:off x="1094897" y="2641459"/>
          <a:ext cx="5226923" cy="1599775"/>
        </a:xfrm>
        <a:prstGeom prst="rect">
          <a:avLst/>
        </a:prstGeom>
        <a:gradFill rotWithShape="0">
          <a:gsLst>
            <a:gs pos="0">
              <a:schemeClr val="accent6">
                <a:hueOff val="0"/>
                <a:satOff val="0"/>
                <a:lumOff val="0"/>
                <a:alphaOff val="0"/>
                <a:tint val="58000"/>
                <a:satMod val="108000"/>
                <a:lumMod val="110000"/>
              </a:schemeClr>
            </a:gs>
            <a:gs pos="100000">
              <a:schemeClr val="accent6">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VE" sz="1800" b="0" i="0" kern="1200" dirty="0">
              <a:latin typeface="Aharoni" panose="02010803020104030203" pitchFamily="2" charset="-79"/>
              <a:cs typeface="Aharoni" panose="02010803020104030203" pitchFamily="2" charset="-79"/>
            </a:rPr>
            <a:t>Informaron los RR y los IC 95% para eventos asociados con prehipertensión (PA 120-139 / 80-89 mm Hg) versus referencia (PA óptima,  &lt;120/80 mm Hg), o informó RR e IC 95% para bajo rango (PA 120-129 / 80-84 mm Hg) y prehipertensión de alto rango (PA 130-139 / 85-89 mm Hg) vs referencia, respectivamente.</a:t>
          </a:r>
          <a:endParaRPr lang="es-VE" sz="1800" kern="1200" dirty="0">
            <a:latin typeface="Aharoni" pitchFamily="2" charset="-79"/>
            <a:cs typeface="Aharoni" pitchFamily="2" charset="-79"/>
          </a:endParaRPr>
        </a:p>
      </dsp:txBody>
      <dsp:txXfrm>
        <a:off x="1094897" y="2641459"/>
        <a:ext cx="5226923" cy="1599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CAFD5-F0BE-48B7-86EA-D43359AC3C64}">
      <dsp:nvSpPr>
        <dsp:cNvPr id="0" name=""/>
        <dsp:cNvSpPr/>
      </dsp:nvSpPr>
      <dsp:spPr>
        <a:xfrm>
          <a:off x="757693" y="2308948"/>
          <a:ext cx="397406" cy="1598499"/>
        </a:xfrm>
        <a:custGeom>
          <a:avLst/>
          <a:gdLst/>
          <a:ahLst/>
          <a:cxnLst/>
          <a:rect l="0" t="0" r="0" b="0"/>
          <a:pathLst>
            <a:path>
              <a:moveTo>
                <a:pt x="0" y="0"/>
              </a:moveTo>
              <a:lnTo>
                <a:pt x="198703" y="0"/>
              </a:lnTo>
              <a:lnTo>
                <a:pt x="198703" y="1598499"/>
              </a:lnTo>
              <a:lnTo>
                <a:pt x="397406" y="159849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VE" sz="600" kern="1200"/>
        </a:p>
      </dsp:txBody>
      <dsp:txXfrm>
        <a:off x="915217" y="3067019"/>
        <a:ext cx="82357" cy="82357"/>
      </dsp:txXfrm>
    </dsp:sp>
    <dsp:sp modelId="{589FDA50-457F-4424-A605-3E46284BAAFF}">
      <dsp:nvSpPr>
        <dsp:cNvPr id="0" name=""/>
        <dsp:cNvSpPr/>
      </dsp:nvSpPr>
      <dsp:spPr>
        <a:xfrm>
          <a:off x="757693" y="2263228"/>
          <a:ext cx="397406" cy="91440"/>
        </a:xfrm>
        <a:custGeom>
          <a:avLst/>
          <a:gdLst/>
          <a:ahLst/>
          <a:cxnLst/>
          <a:rect l="0" t="0" r="0" b="0"/>
          <a:pathLst>
            <a:path>
              <a:moveTo>
                <a:pt x="0" y="45720"/>
              </a:moveTo>
              <a:lnTo>
                <a:pt x="198703" y="45720"/>
              </a:lnTo>
              <a:lnTo>
                <a:pt x="198703" y="82556"/>
              </a:lnTo>
              <a:lnTo>
                <a:pt x="397406" y="82556"/>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VE" sz="500" kern="1200"/>
        </a:p>
      </dsp:txBody>
      <dsp:txXfrm>
        <a:off x="946418" y="2298970"/>
        <a:ext cx="19955" cy="19955"/>
      </dsp:txXfrm>
    </dsp:sp>
    <dsp:sp modelId="{04B4F301-7996-4774-9B90-CBDE2E4156A5}">
      <dsp:nvSpPr>
        <dsp:cNvPr id="0" name=""/>
        <dsp:cNvSpPr/>
      </dsp:nvSpPr>
      <dsp:spPr>
        <a:xfrm>
          <a:off x="757693" y="767130"/>
          <a:ext cx="397406" cy="1541817"/>
        </a:xfrm>
        <a:custGeom>
          <a:avLst/>
          <a:gdLst/>
          <a:ahLst/>
          <a:cxnLst/>
          <a:rect l="0" t="0" r="0" b="0"/>
          <a:pathLst>
            <a:path>
              <a:moveTo>
                <a:pt x="0" y="1541817"/>
              </a:moveTo>
              <a:lnTo>
                <a:pt x="198703" y="1541817"/>
              </a:lnTo>
              <a:lnTo>
                <a:pt x="198703" y="0"/>
              </a:lnTo>
              <a:lnTo>
                <a:pt x="397406"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VE" sz="600" kern="1200">
            <a:latin typeface="Aharoni" pitchFamily="2" charset="-79"/>
            <a:cs typeface="Aharoni" pitchFamily="2" charset="-79"/>
          </a:endParaRPr>
        </a:p>
      </dsp:txBody>
      <dsp:txXfrm>
        <a:off x="916591" y="1498234"/>
        <a:ext cx="79610" cy="79610"/>
      </dsp:txXfrm>
    </dsp:sp>
    <dsp:sp modelId="{153670C5-F5D2-4665-A34F-F4ACACFE6398}">
      <dsp:nvSpPr>
        <dsp:cNvPr id="0" name=""/>
        <dsp:cNvSpPr/>
      </dsp:nvSpPr>
      <dsp:spPr>
        <a:xfrm rot="16200000">
          <a:off x="-951700" y="1987958"/>
          <a:ext cx="2776807" cy="641979"/>
        </a:xfrm>
        <a:prstGeom prst="rect">
          <a:avLst/>
        </a:prstGeom>
        <a:gradFill rotWithShape="0">
          <a:gsLst>
            <a:gs pos="0">
              <a:schemeClr val="accent2">
                <a:hueOff val="0"/>
                <a:satOff val="0"/>
                <a:lumOff val="0"/>
                <a:alphaOff val="0"/>
                <a:tint val="58000"/>
                <a:satMod val="108000"/>
                <a:lumMod val="110000"/>
              </a:schemeClr>
            </a:gs>
            <a:gs pos="100000">
              <a:schemeClr val="accent2">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VE" sz="3200" kern="1200" dirty="0">
              <a:latin typeface="Aharoni" pitchFamily="2" charset="-79"/>
              <a:cs typeface="Aharoni" pitchFamily="2" charset="-79"/>
            </a:rPr>
            <a:t>EXCLUSION</a:t>
          </a:r>
        </a:p>
      </dsp:txBody>
      <dsp:txXfrm>
        <a:off x="-951700" y="1987958"/>
        <a:ext cx="2776807" cy="641979"/>
      </dsp:txXfrm>
    </dsp:sp>
    <dsp:sp modelId="{496EA337-E4D0-470F-9878-B5717C7C83C3}">
      <dsp:nvSpPr>
        <dsp:cNvPr id="0" name=""/>
        <dsp:cNvSpPr/>
      </dsp:nvSpPr>
      <dsp:spPr>
        <a:xfrm>
          <a:off x="1155099" y="0"/>
          <a:ext cx="4133854" cy="1534261"/>
        </a:xfrm>
        <a:prstGeom prst="rect">
          <a:avLst/>
        </a:prstGeom>
        <a:gradFill rotWithShape="0">
          <a:gsLst>
            <a:gs pos="0">
              <a:schemeClr val="accent4">
                <a:hueOff val="0"/>
                <a:satOff val="0"/>
                <a:lumOff val="0"/>
                <a:alphaOff val="0"/>
                <a:tint val="58000"/>
                <a:satMod val="108000"/>
                <a:lumMod val="110000"/>
              </a:schemeClr>
            </a:gs>
            <a:gs pos="100000">
              <a:schemeClr val="accent4">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VE" sz="2100" b="0" i="0" kern="1200" dirty="0">
              <a:latin typeface="Aharoni" panose="02010803020104030203" pitchFamily="2" charset="-79"/>
              <a:cs typeface="Aharoni" panose="02010803020104030203" pitchFamily="2" charset="-79"/>
            </a:rPr>
            <a:t>La inscripción dependía de tener una condición particular o factor de riesgo, como DM o ERC.</a:t>
          </a:r>
          <a:endParaRPr lang="es-VE" sz="2100" kern="1200" dirty="0">
            <a:latin typeface="Aharoni" pitchFamily="2" charset="-79"/>
            <a:cs typeface="Aharoni" pitchFamily="2" charset="-79"/>
          </a:endParaRPr>
        </a:p>
      </dsp:txBody>
      <dsp:txXfrm>
        <a:off x="1155099" y="0"/>
        <a:ext cx="4133854" cy="1534261"/>
      </dsp:txXfrm>
    </dsp:sp>
    <dsp:sp modelId="{A613EB47-5D85-43F3-A6EF-D6B23935F2EE}">
      <dsp:nvSpPr>
        <dsp:cNvPr id="0" name=""/>
        <dsp:cNvSpPr/>
      </dsp:nvSpPr>
      <dsp:spPr>
        <a:xfrm>
          <a:off x="1155099" y="1709775"/>
          <a:ext cx="4133854" cy="1272019"/>
        </a:xfrm>
        <a:prstGeom prst="rect">
          <a:avLst/>
        </a:prstGeom>
        <a:gradFill rotWithShape="0">
          <a:gsLst>
            <a:gs pos="0">
              <a:schemeClr val="accent4">
                <a:hueOff val="0"/>
                <a:satOff val="0"/>
                <a:lumOff val="0"/>
                <a:alphaOff val="0"/>
                <a:tint val="58000"/>
                <a:satMod val="108000"/>
                <a:lumMod val="110000"/>
              </a:schemeClr>
            </a:gs>
            <a:gs pos="100000">
              <a:schemeClr val="accent4">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just" defTabSz="933450">
            <a:lnSpc>
              <a:spcPct val="90000"/>
            </a:lnSpc>
            <a:spcBef>
              <a:spcPct val="0"/>
            </a:spcBef>
            <a:spcAft>
              <a:spcPct val="35000"/>
            </a:spcAft>
            <a:buNone/>
          </a:pPr>
          <a:r>
            <a:rPr lang="es-VE" sz="2100" b="0" i="0" kern="1200" dirty="0">
              <a:latin typeface="Aharoni" panose="02010803020104030203" pitchFamily="2" charset="-79"/>
              <a:cs typeface="Aharoni" panose="02010803020104030203" pitchFamily="2" charset="-79"/>
            </a:rPr>
            <a:t>RR se ajustó solo por edad y sexo. </a:t>
          </a:r>
          <a:endParaRPr lang="es-VE" sz="2100" kern="1200" dirty="0">
            <a:latin typeface="Aharoni" pitchFamily="2" charset="-79"/>
            <a:cs typeface="Aharoni" pitchFamily="2" charset="-79"/>
          </a:endParaRPr>
        </a:p>
      </dsp:txBody>
      <dsp:txXfrm>
        <a:off x="1155099" y="1709775"/>
        <a:ext cx="4133854" cy="1272019"/>
      </dsp:txXfrm>
    </dsp:sp>
    <dsp:sp modelId="{7C516321-FD62-4FED-B52A-6AF5474A14F2}">
      <dsp:nvSpPr>
        <dsp:cNvPr id="0" name=""/>
        <dsp:cNvSpPr/>
      </dsp:nvSpPr>
      <dsp:spPr>
        <a:xfrm>
          <a:off x="1155099" y="3210349"/>
          <a:ext cx="4133854" cy="1394196"/>
        </a:xfrm>
        <a:prstGeom prst="rect">
          <a:avLst/>
        </a:prstGeom>
        <a:gradFill rotWithShape="0">
          <a:gsLst>
            <a:gs pos="0">
              <a:schemeClr val="accent4">
                <a:hueOff val="0"/>
                <a:satOff val="0"/>
                <a:lumOff val="0"/>
                <a:alphaOff val="0"/>
                <a:tint val="58000"/>
                <a:satMod val="108000"/>
                <a:lumMod val="110000"/>
              </a:schemeClr>
            </a:gs>
            <a:gs pos="100000">
              <a:schemeClr val="accent4">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s-VE" sz="2000" b="0" i="0" kern="1200" dirty="0">
              <a:latin typeface="Aharoni" panose="02010803020104030203" pitchFamily="2" charset="-79"/>
              <a:cs typeface="Aharoni" panose="02010803020104030203" pitchFamily="2" charset="-79"/>
            </a:rPr>
            <a:t>Los datos se derivaron de la misma cohorte o de un análisis secundario o análisis combinado de otros estudios de cohortes.</a:t>
          </a:r>
          <a:endParaRPr lang="es-VE" sz="2000" kern="1200" dirty="0">
            <a:latin typeface="Aharoni" pitchFamily="2" charset="-79"/>
            <a:cs typeface="Aharoni" pitchFamily="2" charset="-79"/>
          </a:endParaRPr>
        </a:p>
      </dsp:txBody>
      <dsp:txXfrm>
        <a:off x="1155099" y="3210349"/>
        <a:ext cx="4133854" cy="139419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869D8-DD02-449B-944B-7A1452AE0158}" type="datetimeFigureOut">
              <a:rPr lang="es-VE" smtClean="0"/>
              <a:t>29-01-2018</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4D479-C758-41DC-948E-DC683F1469DA}" type="slidenum">
              <a:rPr lang="es-VE" smtClean="0"/>
              <a:t>‹Nº›</a:t>
            </a:fld>
            <a:endParaRPr lang="es-VE"/>
          </a:p>
        </p:txBody>
      </p:sp>
    </p:spTree>
    <p:extLst>
      <p:ext uri="{BB962C8B-B14F-4D97-AF65-F5344CB8AC3E}">
        <p14:creationId xmlns:p14="http://schemas.microsoft.com/office/powerpoint/2010/main" val="349917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b="0" i="0" kern="1200" dirty="0">
                <a:solidFill>
                  <a:schemeClr val="tx1"/>
                </a:solidFill>
                <a:effectLst/>
                <a:latin typeface="+mn-lt"/>
                <a:ea typeface="+mn-ea"/>
                <a:cs typeface="+mn-cs"/>
              </a:rPr>
              <a:t>evaluar la asociación de la prehipertensión con la mortalidad por cualquier causa y enfermedad cardiovascular (ECV).</a:t>
            </a:r>
          </a:p>
          <a:p>
            <a:r>
              <a:rPr lang="es-VE" sz="1200" b="0" i="0" kern="1200" dirty="0">
                <a:solidFill>
                  <a:schemeClr val="tx1"/>
                </a:solidFill>
                <a:effectLst/>
                <a:latin typeface="+mn-lt"/>
                <a:ea typeface="+mn-ea"/>
                <a:cs typeface="+mn-cs"/>
              </a:rPr>
              <a:t>objetivo fue</a:t>
            </a:r>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1</a:t>
            </a:fld>
            <a:endParaRPr lang="es-VE"/>
          </a:p>
        </p:txBody>
      </p:sp>
    </p:spTree>
    <p:extLst>
      <p:ext uri="{BB962C8B-B14F-4D97-AF65-F5344CB8AC3E}">
        <p14:creationId xmlns:p14="http://schemas.microsoft.com/office/powerpoint/2010/main" val="364437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15</a:t>
            </a:fld>
            <a:endParaRPr lang="es-VE"/>
          </a:p>
        </p:txBody>
      </p:sp>
    </p:spTree>
    <p:extLst>
      <p:ext uri="{BB962C8B-B14F-4D97-AF65-F5344CB8AC3E}">
        <p14:creationId xmlns:p14="http://schemas.microsoft.com/office/powerpoint/2010/main" val="342378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16</a:t>
            </a:fld>
            <a:endParaRPr lang="es-VE"/>
          </a:p>
        </p:txBody>
      </p:sp>
    </p:spTree>
    <p:extLst>
      <p:ext uri="{BB962C8B-B14F-4D97-AF65-F5344CB8AC3E}">
        <p14:creationId xmlns:p14="http://schemas.microsoft.com/office/powerpoint/2010/main" val="218900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17</a:t>
            </a:fld>
            <a:endParaRPr lang="es-VE"/>
          </a:p>
        </p:txBody>
      </p:sp>
    </p:spTree>
    <p:extLst>
      <p:ext uri="{BB962C8B-B14F-4D97-AF65-F5344CB8AC3E}">
        <p14:creationId xmlns:p14="http://schemas.microsoft.com/office/powerpoint/2010/main" val="4209847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19</a:t>
            </a:fld>
            <a:endParaRPr lang="es-VE"/>
          </a:p>
        </p:txBody>
      </p:sp>
    </p:spTree>
    <p:extLst>
      <p:ext uri="{BB962C8B-B14F-4D97-AF65-F5344CB8AC3E}">
        <p14:creationId xmlns:p14="http://schemas.microsoft.com/office/powerpoint/2010/main" val="866614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20</a:t>
            </a:fld>
            <a:endParaRPr lang="es-VE"/>
          </a:p>
        </p:txBody>
      </p:sp>
    </p:spTree>
    <p:extLst>
      <p:ext uri="{BB962C8B-B14F-4D97-AF65-F5344CB8AC3E}">
        <p14:creationId xmlns:p14="http://schemas.microsoft.com/office/powerpoint/2010/main" val="188599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21</a:t>
            </a:fld>
            <a:endParaRPr lang="es-VE"/>
          </a:p>
        </p:txBody>
      </p:sp>
    </p:spTree>
    <p:extLst>
      <p:ext uri="{BB962C8B-B14F-4D97-AF65-F5344CB8AC3E}">
        <p14:creationId xmlns:p14="http://schemas.microsoft.com/office/powerpoint/2010/main" val="161374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22</a:t>
            </a:fld>
            <a:endParaRPr lang="es-VE"/>
          </a:p>
        </p:txBody>
      </p:sp>
    </p:spTree>
    <p:extLst>
      <p:ext uri="{BB962C8B-B14F-4D97-AF65-F5344CB8AC3E}">
        <p14:creationId xmlns:p14="http://schemas.microsoft.com/office/powerpoint/2010/main" val="3647199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23</a:t>
            </a:fld>
            <a:endParaRPr lang="es-VE"/>
          </a:p>
        </p:txBody>
      </p:sp>
    </p:spTree>
    <p:extLst>
      <p:ext uri="{BB962C8B-B14F-4D97-AF65-F5344CB8AC3E}">
        <p14:creationId xmlns:p14="http://schemas.microsoft.com/office/powerpoint/2010/main" val="2713456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25</a:t>
            </a:fld>
            <a:endParaRPr lang="es-VE"/>
          </a:p>
        </p:txBody>
      </p:sp>
    </p:spTree>
    <p:extLst>
      <p:ext uri="{BB962C8B-B14F-4D97-AF65-F5344CB8AC3E}">
        <p14:creationId xmlns:p14="http://schemas.microsoft.com/office/powerpoint/2010/main" val="173738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419" dirty="0"/>
              <a:t>1: </a:t>
            </a:r>
            <a:r>
              <a:rPr lang="es-ES" dirty="0"/>
              <a:t>Era un diseño a priori </a:t>
            </a:r>
            <a:r>
              <a:rPr lang="es-ES" dirty="0" err="1"/>
              <a:t>provis</a:t>
            </a:r>
            <a:r>
              <a:rPr lang="es-419" dirty="0"/>
              <a:t>to? : </a:t>
            </a:r>
            <a:r>
              <a:rPr lang="es-ES" dirty="0"/>
              <a:t>La pregunta de investigación y los criterios de inclusión deben establecerse antes de la realización de la revisión</a:t>
            </a:r>
            <a:endParaRPr lang="es-419" dirty="0"/>
          </a:p>
          <a:p>
            <a:r>
              <a:rPr lang="es-419" dirty="0"/>
              <a:t>2. </a:t>
            </a:r>
            <a:r>
              <a:rPr lang="es-ES" dirty="0"/>
              <a:t>Había duplicado la selección de estudios y la extracción de datos</a:t>
            </a:r>
            <a:r>
              <a:rPr lang="es-419" dirty="0"/>
              <a:t>?:</a:t>
            </a:r>
            <a:r>
              <a:rPr lang="es-419" baseline="0" dirty="0"/>
              <a:t> </a:t>
            </a:r>
            <a:r>
              <a:rPr lang="es-ES" baseline="0" dirty="0"/>
              <a:t>Debería haber al menos dos extracciones independientes de datos y debería haber consenso para el desacuerdo</a:t>
            </a:r>
            <a:endParaRPr lang="es-419" baseline="0" dirty="0"/>
          </a:p>
          <a:p>
            <a:r>
              <a:rPr lang="es-419" baseline="0" dirty="0"/>
              <a:t>3. </a:t>
            </a:r>
            <a:r>
              <a:rPr lang="es-ES" baseline="0" dirty="0"/>
              <a:t>Fue una búsqueda bibliográfica exhaustiva realizada</a:t>
            </a:r>
            <a:r>
              <a:rPr lang="es-419" sz="1100" baseline="0" dirty="0"/>
              <a:t>?: </a:t>
            </a:r>
            <a:r>
              <a:rPr lang="es-ES" sz="1100" baseline="0" dirty="0"/>
              <a:t>Al menos dos fuentes electrónicas. El informe incluye años y bases de datos utilizadas. Palabras clave y / o MESH y cuando sea factible se debe proporcionar la estrategia de búsqueda. Todas las búsquedas deben complementarse consultando la revisión de contenidos actuales, libros de texto, registros especializados o expertos en el campo particular de estudio y revisando las referencias en los estudios encontrados</a:t>
            </a:r>
            <a:endParaRPr lang="es-ES" dirty="0"/>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26</a:t>
            </a:fld>
            <a:endParaRPr lang="es-ES"/>
          </a:p>
        </p:txBody>
      </p:sp>
    </p:spTree>
    <p:extLst>
      <p:ext uri="{BB962C8B-B14F-4D97-AF65-F5344CB8AC3E}">
        <p14:creationId xmlns:p14="http://schemas.microsoft.com/office/powerpoint/2010/main" val="100864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2</a:t>
            </a:fld>
            <a:endParaRPr lang="es-VE"/>
          </a:p>
        </p:txBody>
      </p:sp>
    </p:spTree>
    <p:extLst>
      <p:ext uri="{BB962C8B-B14F-4D97-AF65-F5344CB8AC3E}">
        <p14:creationId xmlns:p14="http://schemas.microsoft.com/office/powerpoint/2010/main" val="1491833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419" dirty="0"/>
              <a:t>4. </a:t>
            </a:r>
            <a:r>
              <a:rPr lang="es-ES" dirty="0"/>
              <a:t>Fue el estado de publicación (es decir, la literatura gris) utilizado como criterio de inclusión</a:t>
            </a:r>
            <a:r>
              <a:rPr lang="es-419" sz="1100" dirty="0"/>
              <a:t>?: </a:t>
            </a:r>
            <a:r>
              <a:rPr lang="es-ES" sz="1100" dirty="0"/>
              <a:t>Los autores deben indicar que buscaron informes independientemente de su tipo de publicación</a:t>
            </a:r>
            <a:r>
              <a:rPr lang="es-419" sz="1100" dirty="0"/>
              <a:t>. </a:t>
            </a:r>
            <a:r>
              <a:rPr lang="es-ES" sz="1100" dirty="0"/>
              <a:t>Los autores deberían indicar si excluyeron o no los informes (de la revisión sistemática), basados en su estado de publicación, idioma</a:t>
            </a:r>
            <a:r>
              <a:rPr lang="es-419" sz="1100" dirty="0"/>
              <a:t>.</a:t>
            </a:r>
          </a:p>
          <a:p>
            <a:r>
              <a:rPr lang="es-419" sz="1100" dirty="0"/>
              <a:t>6. </a:t>
            </a:r>
            <a:r>
              <a:rPr lang="es-ES" sz="1100" dirty="0"/>
              <a:t>Fueron la característica de los estudios incluidos</a:t>
            </a:r>
          </a:p>
          <a:p>
            <a:r>
              <a:rPr lang="es-ES" sz="1100" dirty="0"/>
              <a:t>En una forma agregada como una tabla, los datos de los estudios originales deben ser proporcionados sobre los participantes, las intervenciones y los resultados, Los rangos de características en todos los estudios analizados, p. Edad, raza, sexo, datos socioeconómicos relevantes, estado de la enfermedad, duración, gravedad u otras enfermedades deben ser reportados</a:t>
            </a:r>
            <a:r>
              <a:rPr lang="es-419" sz="1100" dirty="0"/>
              <a:t>.</a:t>
            </a:r>
          </a:p>
          <a:p>
            <a:endParaRPr lang="es-ES" dirty="0"/>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27</a:t>
            </a:fld>
            <a:endParaRPr lang="es-ES"/>
          </a:p>
        </p:txBody>
      </p:sp>
    </p:spTree>
    <p:extLst>
      <p:ext uri="{BB962C8B-B14F-4D97-AF65-F5344CB8AC3E}">
        <p14:creationId xmlns:p14="http://schemas.microsoft.com/office/powerpoint/2010/main" val="87808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419" dirty="0"/>
              <a:t>7. </a:t>
            </a:r>
            <a:r>
              <a:rPr lang="es-ES" dirty="0"/>
              <a:t>Fue la calidad científica de los estudios incluidos evaluados y documentados</a:t>
            </a:r>
          </a:p>
          <a:p>
            <a:r>
              <a:rPr lang="es-ES" dirty="0"/>
              <a:t>Se deben proporcionar métodos de evaluación a priori (por ejemplo, para estudios de efectividad si los autores eligieron incluir estudios </a:t>
            </a:r>
            <a:r>
              <a:rPr lang="es-ES" dirty="0" err="1"/>
              <a:t>randomizados</a:t>
            </a:r>
            <a:r>
              <a:rPr lang="es-ES" dirty="0"/>
              <a:t>, doble ciego, controlados con placebo o ocultación de la asignación como criterios de inclusión); Para otros tipos de estudios los elementos alternativos serán relevantes</a:t>
            </a:r>
            <a:r>
              <a:rPr lang="es-419" dirty="0"/>
              <a:t>.</a:t>
            </a:r>
          </a:p>
          <a:p>
            <a:endParaRPr lang="es-419" dirty="0"/>
          </a:p>
          <a:p>
            <a:r>
              <a:rPr lang="es-419" dirty="0"/>
              <a:t>8. </a:t>
            </a:r>
            <a:r>
              <a:rPr lang="es-ES" dirty="0"/>
              <a:t>¿Se utilizó adecuadamente la calidad científica de los estudios incluidos para formular conclusiones?</a:t>
            </a:r>
          </a:p>
          <a:p>
            <a:r>
              <a:rPr lang="es-ES" dirty="0"/>
              <a:t>Los resultados del rigor metodológico y la calidad científica deben ser considerados en el análisis y las conclusiones de la revisión, y </a:t>
            </a:r>
            <a:r>
              <a:rPr lang="es-ES" dirty="0" err="1"/>
              <a:t>explicitamente</a:t>
            </a:r>
            <a:r>
              <a:rPr lang="es-ES" dirty="0"/>
              <a:t> formulados en la formulación de recomendaciones.</a:t>
            </a:r>
            <a:endParaRPr lang="es-419" dirty="0"/>
          </a:p>
          <a:p>
            <a:endParaRPr lang="es-419" dirty="0"/>
          </a:p>
          <a:p>
            <a:r>
              <a:rPr lang="es-419" dirty="0"/>
              <a:t>9. </a:t>
            </a:r>
            <a:r>
              <a:rPr lang="es-ES" dirty="0"/>
              <a:t>¿Fueron apropiados los métodos utilizados para combinar los hallazgos de los estudios?</a:t>
            </a:r>
            <a:endParaRPr lang="es-419" dirty="0"/>
          </a:p>
          <a:p>
            <a:r>
              <a:rPr lang="es-ES" dirty="0"/>
              <a:t>Para los resultados agrupados, debe realizarse una prueba para asegurar que los estudios sean combinables, para evaluar su homogeneidad (es decir, prueba de Chi para la homogeneidad). </a:t>
            </a:r>
            <a:r>
              <a:rPr lang="es-ES" dirty="0" err="1"/>
              <a:t>Ig</a:t>
            </a:r>
            <a:r>
              <a:rPr lang="es-ES" dirty="0"/>
              <a:t>, se debe utilizar un modelo de efectos aleatorios y / o se debe tener en cuenta la conveniencia clínica de la combinación (es decir, es razonable combinar)</a:t>
            </a:r>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28</a:t>
            </a:fld>
            <a:endParaRPr lang="es-ES"/>
          </a:p>
        </p:txBody>
      </p:sp>
    </p:spTree>
    <p:extLst>
      <p:ext uri="{BB962C8B-B14F-4D97-AF65-F5344CB8AC3E}">
        <p14:creationId xmlns:p14="http://schemas.microsoft.com/office/powerpoint/2010/main" val="820753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419" dirty="0"/>
              <a:t>10. </a:t>
            </a:r>
            <a:r>
              <a:rPr lang="es-ES" dirty="0"/>
              <a:t>Fue la probabilidad de sesgo de publicación evaluado</a:t>
            </a:r>
            <a:endParaRPr lang="es-419" dirty="0"/>
          </a:p>
          <a:p>
            <a:r>
              <a:rPr lang="es-ES" dirty="0"/>
              <a:t>Una evaluación del sesgo de publicaciones debe incluir una combinación de ayudas gráficas (por ejemplo, diagrama de embudo, otros ensayos disponibles) y / o pruebas estadísticas (por ejemplo, prueba de regresión de </a:t>
            </a:r>
            <a:r>
              <a:rPr lang="es-ES" dirty="0" err="1"/>
              <a:t>Egger</a:t>
            </a:r>
            <a:r>
              <a:rPr lang="es-ES" dirty="0"/>
              <a:t>)</a:t>
            </a:r>
            <a:r>
              <a:rPr lang="es-419" dirty="0"/>
              <a:t>.</a:t>
            </a:r>
          </a:p>
          <a:p>
            <a:endParaRPr lang="es-419" dirty="0"/>
          </a:p>
          <a:p>
            <a:r>
              <a:rPr lang="es-419" dirty="0"/>
              <a:t>11. </a:t>
            </a:r>
            <a:r>
              <a:rPr lang="es-ES" dirty="0"/>
              <a:t>¿Se declaró el conflicto de interés</a:t>
            </a:r>
          </a:p>
          <a:p>
            <a:r>
              <a:rPr lang="es-ES" dirty="0"/>
              <a:t>Las posibles fuentes de apoyo deberían ser claramente reconocidas tanto en la revisión sistemática como en los estudios incluidos.</a:t>
            </a:r>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29</a:t>
            </a:fld>
            <a:endParaRPr lang="es-ES"/>
          </a:p>
        </p:txBody>
      </p:sp>
    </p:spTree>
    <p:extLst>
      <p:ext uri="{BB962C8B-B14F-4D97-AF65-F5344CB8AC3E}">
        <p14:creationId xmlns:p14="http://schemas.microsoft.com/office/powerpoint/2010/main" val="1904513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30</a:t>
            </a:fld>
            <a:endParaRPr lang="es-VE"/>
          </a:p>
        </p:txBody>
      </p:sp>
    </p:spTree>
    <p:extLst>
      <p:ext uri="{BB962C8B-B14F-4D97-AF65-F5344CB8AC3E}">
        <p14:creationId xmlns:p14="http://schemas.microsoft.com/office/powerpoint/2010/main" val="2921203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31</a:t>
            </a:fld>
            <a:endParaRPr lang="es-VE"/>
          </a:p>
        </p:txBody>
      </p:sp>
    </p:spTree>
    <p:extLst>
      <p:ext uri="{BB962C8B-B14F-4D97-AF65-F5344CB8AC3E}">
        <p14:creationId xmlns:p14="http://schemas.microsoft.com/office/powerpoint/2010/main" val="68083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6</a:t>
            </a:fld>
            <a:endParaRPr lang="es-VE"/>
          </a:p>
        </p:txBody>
      </p:sp>
    </p:spTree>
    <p:extLst>
      <p:ext uri="{BB962C8B-B14F-4D97-AF65-F5344CB8AC3E}">
        <p14:creationId xmlns:p14="http://schemas.microsoft.com/office/powerpoint/2010/main" val="373089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7</a:t>
            </a:fld>
            <a:endParaRPr lang="es-VE"/>
          </a:p>
        </p:txBody>
      </p:sp>
    </p:spTree>
    <p:extLst>
      <p:ext uri="{BB962C8B-B14F-4D97-AF65-F5344CB8AC3E}">
        <p14:creationId xmlns:p14="http://schemas.microsoft.com/office/powerpoint/2010/main" val="321059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8</a:t>
            </a:fld>
            <a:endParaRPr lang="es-VE"/>
          </a:p>
        </p:txBody>
      </p:sp>
    </p:spTree>
    <p:extLst>
      <p:ext uri="{BB962C8B-B14F-4D97-AF65-F5344CB8AC3E}">
        <p14:creationId xmlns:p14="http://schemas.microsoft.com/office/powerpoint/2010/main" val="30638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9</a:t>
            </a:fld>
            <a:endParaRPr lang="es-VE"/>
          </a:p>
        </p:txBody>
      </p:sp>
    </p:spTree>
    <p:extLst>
      <p:ext uri="{BB962C8B-B14F-4D97-AF65-F5344CB8AC3E}">
        <p14:creationId xmlns:p14="http://schemas.microsoft.com/office/powerpoint/2010/main" val="388950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VE" sz="1200" b="0" i="0" kern="1200" dirty="0">
                <a:solidFill>
                  <a:schemeClr val="tx1"/>
                </a:solidFill>
                <a:effectLst/>
                <a:latin typeface="+mn-lt"/>
                <a:ea typeface="+mn-ea"/>
                <a:cs typeface="+mn-cs"/>
              </a:rPr>
            </a:br>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11</a:t>
            </a:fld>
            <a:endParaRPr lang="es-VE"/>
          </a:p>
        </p:txBody>
      </p:sp>
    </p:spTree>
    <p:extLst>
      <p:ext uri="{BB962C8B-B14F-4D97-AF65-F5344CB8AC3E}">
        <p14:creationId xmlns:p14="http://schemas.microsoft.com/office/powerpoint/2010/main" val="595352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12</a:t>
            </a:fld>
            <a:endParaRPr lang="es-VE"/>
          </a:p>
        </p:txBody>
      </p:sp>
    </p:spTree>
    <p:extLst>
      <p:ext uri="{BB962C8B-B14F-4D97-AF65-F5344CB8AC3E}">
        <p14:creationId xmlns:p14="http://schemas.microsoft.com/office/powerpoint/2010/main" val="375760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7654D479-C758-41DC-948E-DC683F1469DA}" type="slidenum">
              <a:rPr lang="es-VE" smtClean="0"/>
              <a:t>14</a:t>
            </a:fld>
            <a:endParaRPr lang="es-VE"/>
          </a:p>
        </p:txBody>
      </p:sp>
    </p:spTree>
    <p:extLst>
      <p:ext uri="{BB962C8B-B14F-4D97-AF65-F5344CB8AC3E}">
        <p14:creationId xmlns:p14="http://schemas.microsoft.com/office/powerpoint/2010/main" val="3615231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C00DB73-4069-4B08-B229-2176D256E811}" type="datetimeFigureOut">
              <a:rPr lang="es-VE" smtClean="0"/>
              <a:t>29-01-2018</a:t>
            </a:fld>
            <a:endParaRPr lang="es-VE"/>
          </a:p>
        </p:txBody>
      </p:sp>
      <p:sp>
        <p:nvSpPr>
          <p:cNvPr id="5" name="Footer Placeholder 4"/>
          <p:cNvSpPr>
            <a:spLocks noGrp="1"/>
          </p:cNvSpPr>
          <p:nvPr>
            <p:ph type="ftr" sz="quarter" idx="11"/>
          </p:nvPr>
        </p:nvSpPr>
        <p:spPr>
          <a:xfrm>
            <a:off x="1876424" y="5410201"/>
            <a:ext cx="5124886" cy="365125"/>
          </a:xfrm>
        </p:spPr>
        <p:txBody>
          <a:bodyPr/>
          <a:lstStyle/>
          <a:p>
            <a:endParaRPr lang="es-VE"/>
          </a:p>
        </p:txBody>
      </p:sp>
      <p:sp>
        <p:nvSpPr>
          <p:cNvPr id="6" name="Slide Number Placeholder 5"/>
          <p:cNvSpPr>
            <a:spLocks noGrp="1"/>
          </p:cNvSpPr>
          <p:nvPr>
            <p:ph type="sldNum" sz="quarter" idx="12"/>
          </p:nvPr>
        </p:nvSpPr>
        <p:spPr>
          <a:xfrm>
            <a:off x="9896911" y="5410199"/>
            <a:ext cx="771089" cy="365125"/>
          </a:xfrm>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205386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C00DB73-4069-4B08-B229-2176D256E811}" type="datetimeFigureOut">
              <a:rPr lang="es-VE" smtClean="0"/>
              <a:t>29-01-2018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410374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C00DB73-4069-4B08-B229-2176D256E811}" type="datetimeFigureOut">
              <a:rPr lang="es-VE" smtClean="0"/>
              <a:t>29-01-2018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93810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C00DB73-4069-4B08-B229-2176D256E811}" type="datetimeFigureOut">
              <a:rPr lang="es-VE" smtClean="0"/>
              <a:t>29-01-2018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E85B3941-0B02-4F89-ACB1-7941E9D598CD}" type="slidenum">
              <a:rPr lang="es-VE" smtClean="0"/>
              <a:t>‹Nº›</a:t>
            </a:fld>
            <a:endParaRPr lang="es-VE"/>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245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C00DB73-4069-4B08-B229-2176D256E811}" type="datetimeFigureOut">
              <a:rPr lang="es-VE" smtClean="0"/>
              <a:t>29-01-2018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356907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DC00DB73-4069-4B08-B229-2176D256E811}" type="datetimeFigureOut">
              <a:rPr lang="es-VE" smtClean="0"/>
              <a:t>29-01-2018</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353644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DC00DB73-4069-4B08-B229-2176D256E811}" type="datetimeFigureOut">
              <a:rPr lang="es-VE" smtClean="0"/>
              <a:t>29-01-2018</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327295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00DB73-4069-4B08-B229-2176D256E811}" type="datetimeFigureOut">
              <a:rPr lang="es-VE" smtClean="0"/>
              <a:t>29-01-2018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172058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00DB73-4069-4B08-B229-2176D256E811}" type="datetimeFigureOut">
              <a:rPr lang="es-VE" smtClean="0"/>
              <a:t>29-01-2018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424735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00DB73-4069-4B08-B229-2176D256E811}" type="datetimeFigureOut">
              <a:rPr lang="es-VE" smtClean="0"/>
              <a:t>29-01-2018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8525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C00DB73-4069-4B08-B229-2176D256E811}" type="datetimeFigureOut">
              <a:rPr lang="es-VE" smtClean="0"/>
              <a:t>29-01-2018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61337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C00DB73-4069-4B08-B229-2176D256E811}" type="datetimeFigureOut">
              <a:rPr lang="es-VE" smtClean="0"/>
              <a:t>29-01-2018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366451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C00DB73-4069-4B08-B229-2176D256E811}" type="datetimeFigureOut">
              <a:rPr lang="es-VE" smtClean="0"/>
              <a:t>29-01-2018</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2008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C00DB73-4069-4B08-B229-2176D256E811}" type="datetimeFigureOut">
              <a:rPr lang="es-VE" smtClean="0"/>
              <a:t>29-01-2018</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201121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0DB73-4069-4B08-B229-2176D256E811}" type="datetimeFigureOut">
              <a:rPr lang="es-VE" smtClean="0"/>
              <a:t>29-01-2018</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418515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C00DB73-4069-4B08-B229-2176D256E811}" type="datetimeFigureOut">
              <a:rPr lang="es-VE" smtClean="0"/>
              <a:t>29-01-2018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187570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C00DB73-4069-4B08-B229-2176D256E811}" type="datetimeFigureOut">
              <a:rPr lang="es-VE" smtClean="0"/>
              <a:t>29-01-2018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E85B3941-0B02-4F89-ACB1-7941E9D598CD}" type="slidenum">
              <a:rPr lang="es-VE" smtClean="0"/>
              <a:t>‹Nº›</a:t>
            </a:fld>
            <a:endParaRPr lang="es-VE"/>
          </a:p>
        </p:txBody>
      </p:sp>
    </p:spTree>
    <p:extLst>
      <p:ext uri="{BB962C8B-B14F-4D97-AF65-F5344CB8AC3E}">
        <p14:creationId xmlns:p14="http://schemas.microsoft.com/office/powerpoint/2010/main" val="48404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70DD9">
            <a:alpha val="99000"/>
          </a:srgb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00DB73-4069-4B08-B229-2176D256E811}" type="datetimeFigureOut">
              <a:rPr lang="es-VE" smtClean="0"/>
              <a:t>29-01-2018</a:t>
            </a:fld>
            <a:endParaRPr lang="es-VE"/>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5B3941-0B02-4F89-ACB1-7941E9D598CD}" type="slidenum">
              <a:rPr lang="es-VE" smtClean="0"/>
              <a:t>‹Nº›</a:t>
            </a:fld>
            <a:endParaRPr lang="es-VE"/>
          </a:p>
        </p:txBody>
      </p:sp>
    </p:spTree>
    <p:extLst>
      <p:ext uri="{BB962C8B-B14F-4D97-AF65-F5344CB8AC3E}">
        <p14:creationId xmlns:p14="http://schemas.microsoft.com/office/powerpoint/2010/main" val="26161550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338D10F-F30B-4F22-A736-E094FF938776}"/>
              </a:ext>
            </a:extLst>
          </p:cNvPr>
          <p:cNvSpPr>
            <a:spLocks noGrp="1"/>
          </p:cNvSpPr>
          <p:nvPr>
            <p:ph type="title"/>
          </p:nvPr>
        </p:nvSpPr>
        <p:spPr>
          <a:xfrm>
            <a:off x="1099930" y="2183549"/>
            <a:ext cx="9947481" cy="1520942"/>
          </a:xfrm>
        </p:spPr>
        <p:txBody>
          <a:bodyPr>
            <a:normAutofit/>
          </a:body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Evidencia científica</a:t>
            </a:r>
          </a:p>
        </p:txBody>
      </p:sp>
      <p:grpSp>
        <p:nvGrpSpPr>
          <p:cNvPr id="6" name="Group 4">
            <a:extLst>
              <a:ext uri="{FF2B5EF4-FFF2-40B4-BE49-F238E27FC236}">
                <a16:creationId xmlns:a16="http://schemas.microsoft.com/office/drawing/2014/main" id="{2C86CD29-598C-4685-835D-CBC98BCF00DD}"/>
              </a:ext>
            </a:extLst>
          </p:cNvPr>
          <p:cNvGrpSpPr>
            <a:grpSpLocks/>
          </p:cNvGrpSpPr>
          <p:nvPr/>
        </p:nvGrpSpPr>
        <p:grpSpPr bwMode="auto">
          <a:xfrm>
            <a:off x="597625" y="372876"/>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7" name="Freeform 5">
              <a:extLst>
                <a:ext uri="{FF2B5EF4-FFF2-40B4-BE49-F238E27FC236}">
                  <a16:creationId xmlns:a16="http://schemas.microsoft.com/office/drawing/2014/main" id="{917BD5B2-AC10-4B7C-A271-C5365C60E517}"/>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6">
              <a:extLst>
                <a:ext uri="{FF2B5EF4-FFF2-40B4-BE49-F238E27FC236}">
                  <a16:creationId xmlns:a16="http://schemas.microsoft.com/office/drawing/2014/main" id="{33058C72-856B-418C-9083-D3CBF298279A}"/>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7">
              <a:extLst>
                <a:ext uri="{FF2B5EF4-FFF2-40B4-BE49-F238E27FC236}">
                  <a16:creationId xmlns:a16="http://schemas.microsoft.com/office/drawing/2014/main" id="{E6E08D33-CF89-4F51-80C3-8ACB5047EC17}"/>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8">
              <a:extLst>
                <a:ext uri="{FF2B5EF4-FFF2-40B4-BE49-F238E27FC236}">
                  <a16:creationId xmlns:a16="http://schemas.microsoft.com/office/drawing/2014/main" id="{CF2C9988-EC13-41AD-BC68-E5502AB03B42}"/>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9">
              <a:extLst>
                <a:ext uri="{FF2B5EF4-FFF2-40B4-BE49-F238E27FC236}">
                  <a16:creationId xmlns:a16="http://schemas.microsoft.com/office/drawing/2014/main" id="{8078B008-A132-40AF-8B6D-32D45B695A0F}"/>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0">
              <a:extLst>
                <a:ext uri="{FF2B5EF4-FFF2-40B4-BE49-F238E27FC236}">
                  <a16:creationId xmlns:a16="http://schemas.microsoft.com/office/drawing/2014/main" id="{32B9022F-40F1-4D1E-880D-A797E7E2784D}"/>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3" name="Freeform 11">
              <a:extLst>
                <a:ext uri="{FF2B5EF4-FFF2-40B4-BE49-F238E27FC236}">
                  <a16:creationId xmlns:a16="http://schemas.microsoft.com/office/drawing/2014/main" id="{7B76F4C8-0F15-48BD-BED8-A3B227D2CF21}"/>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
        <p:nvSpPr>
          <p:cNvPr id="3" name="Rectángulo 2">
            <a:extLst>
              <a:ext uri="{FF2B5EF4-FFF2-40B4-BE49-F238E27FC236}">
                <a16:creationId xmlns:a16="http://schemas.microsoft.com/office/drawing/2014/main" id="{53A35B0A-41AC-474B-BC5D-524ADB9877EF}"/>
              </a:ext>
            </a:extLst>
          </p:cNvPr>
          <p:cNvSpPr/>
          <p:nvPr/>
        </p:nvSpPr>
        <p:spPr>
          <a:xfrm>
            <a:off x="3141784" y="3821722"/>
            <a:ext cx="6002215" cy="1815882"/>
          </a:xfrm>
          <a:prstGeom prst="rect">
            <a:avLst/>
          </a:prstGeom>
        </p:spPr>
        <p:txBody>
          <a:bodyPr wrap="square">
            <a:spAutoFit/>
          </a:bodyPr>
          <a:lstStyle/>
          <a:p>
            <a:pPr lvl="0" algn="ctr"/>
            <a:r>
              <a:rPr lang="es-ES" sz="2800" b="1" u="sng" dirty="0">
                <a:solidFill>
                  <a:prstClr val="black"/>
                </a:solidFill>
                <a:effectLst>
                  <a:glow rad="228600">
                    <a:srgbClr val="C0504D">
                      <a:satMod val="175000"/>
                      <a:alpha val="40000"/>
                    </a:srgbClr>
                  </a:glow>
                </a:effectLst>
                <a:latin typeface="Aharoni" pitchFamily="2" charset="-79"/>
                <a:cs typeface="Aharoni" pitchFamily="2" charset="-79"/>
              </a:rPr>
              <a:t>GRUPO 2:</a:t>
            </a:r>
            <a:endParaRPr lang="es-ES" sz="2000" b="1" dirty="0">
              <a:solidFill>
                <a:prstClr val="black"/>
              </a:solidFill>
              <a:latin typeface="Aharoni" pitchFamily="2" charset="-79"/>
              <a:cs typeface="Aharoni" pitchFamily="2" charset="-79"/>
            </a:endParaRPr>
          </a:p>
          <a:p>
            <a:pPr lvl="0" algn="ctr"/>
            <a:r>
              <a:rPr lang="es-ES" sz="2000" b="1" dirty="0">
                <a:solidFill>
                  <a:prstClr val="black"/>
                </a:solidFill>
                <a:latin typeface="Aharoni" pitchFamily="2" charset="-79"/>
                <a:cs typeface="Aharoni" pitchFamily="2" charset="-79"/>
              </a:rPr>
              <a:t>Dr. Pedro Griman (Relator)</a:t>
            </a:r>
          </a:p>
          <a:p>
            <a:pPr lvl="0" algn="ctr"/>
            <a:r>
              <a:rPr lang="es-ES" sz="2400" b="1" dirty="0">
                <a:solidFill>
                  <a:srgbClr val="FF0000"/>
                </a:solidFill>
                <a:latin typeface="Aharoni" pitchFamily="2" charset="-79"/>
                <a:cs typeface="Aharoni" pitchFamily="2" charset="-79"/>
              </a:rPr>
              <a:t>Dra. Angélica Rodríguez</a:t>
            </a:r>
          </a:p>
          <a:p>
            <a:pPr lvl="0" algn="ctr"/>
            <a:r>
              <a:rPr lang="es-ES" sz="2000" b="1" dirty="0">
                <a:solidFill>
                  <a:prstClr val="black"/>
                </a:solidFill>
                <a:latin typeface="Aharoni" pitchFamily="2" charset="-79"/>
                <a:cs typeface="Aharoni" pitchFamily="2" charset="-79"/>
              </a:rPr>
              <a:t>Dra. </a:t>
            </a:r>
            <a:r>
              <a:rPr lang="es-ES" sz="2000" b="1" dirty="0" err="1">
                <a:solidFill>
                  <a:prstClr val="black"/>
                </a:solidFill>
                <a:latin typeface="Aharoni" pitchFamily="2" charset="-79"/>
                <a:cs typeface="Aharoni" pitchFamily="2" charset="-79"/>
              </a:rPr>
              <a:t>Dorelis</a:t>
            </a:r>
            <a:r>
              <a:rPr lang="es-ES" sz="2000" b="1" dirty="0">
                <a:solidFill>
                  <a:prstClr val="black"/>
                </a:solidFill>
                <a:latin typeface="Aharoni" pitchFamily="2" charset="-79"/>
                <a:cs typeface="Aharoni" pitchFamily="2" charset="-79"/>
              </a:rPr>
              <a:t> </a:t>
            </a:r>
            <a:r>
              <a:rPr lang="es-ES" sz="2000" b="1" dirty="0" err="1">
                <a:solidFill>
                  <a:prstClr val="black"/>
                </a:solidFill>
                <a:latin typeface="Aharoni" pitchFamily="2" charset="-79"/>
                <a:cs typeface="Aharoni" pitchFamily="2" charset="-79"/>
              </a:rPr>
              <a:t>Colmenarez</a:t>
            </a:r>
            <a:endParaRPr lang="es-ES" sz="2000" b="1" dirty="0">
              <a:solidFill>
                <a:prstClr val="black"/>
              </a:solidFill>
              <a:latin typeface="Aharoni" pitchFamily="2" charset="-79"/>
              <a:cs typeface="Aharoni" pitchFamily="2" charset="-79"/>
            </a:endParaRPr>
          </a:p>
          <a:p>
            <a:pPr lvl="0" algn="ctr"/>
            <a:r>
              <a:rPr lang="es-ES" sz="2000" b="1" dirty="0">
                <a:solidFill>
                  <a:prstClr val="black"/>
                </a:solidFill>
                <a:latin typeface="Aharoni" pitchFamily="2" charset="-79"/>
                <a:cs typeface="Aharoni" pitchFamily="2" charset="-79"/>
              </a:rPr>
              <a:t>Dr. Rafael Martínez</a:t>
            </a:r>
          </a:p>
        </p:txBody>
      </p:sp>
      <p:sp>
        <p:nvSpPr>
          <p:cNvPr id="17" name="18 CuadroTexto">
            <a:extLst>
              <a:ext uri="{FF2B5EF4-FFF2-40B4-BE49-F238E27FC236}">
                <a16:creationId xmlns:a16="http://schemas.microsoft.com/office/drawing/2014/main" id="{E136DBD3-677B-40F7-9E81-F3F64D08AAA9}"/>
              </a:ext>
            </a:extLst>
          </p:cNvPr>
          <p:cNvSpPr txBox="1"/>
          <p:nvPr/>
        </p:nvSpPr>
        <p:spPr>
          <a:xfrm>
            <a:off x="3653152" y="5754415"/>
            <a:ext cx="5085366" cy="830997"/>
          </a:xfrm>
          <a:prstGeom prst="rect">
            <a:avLst/>
          </a:prstGeom>
          <a:noFill/>
        </p:spPr>
        <p:txBody>
          <a:bodyPr wrap="square" rtlCol="0">
            <a:spAutoFit/>
          </a:bodyPr>
          <a:lstStyle/>
          <a:p>
            <a:pPr algn="ctr"/>
            <a:endParaRPr lang="es-ES" sz="2400" b="1" dirty="0">
              <a:solidFill>
                <a:srgbClr val="FF0000"/>
              </a:solidFill>
              <a:latin typeface="Aharoni" pitchFamily="2" charset="-79"/>
              <a:cs typeface="Aharoni" pitchFamily="2" charset="-79"/>
            </a:endParaRPr>
          </a:p>
          <a:p>
            <a:pPr algn="ctr"/>
            <a:r>
              <a:rPr lang="es-ES" sz="2400" b="1" dirty="0">
                <a:solidFill>
                  <a:srgbClr val="FF0000"/>
                </a:solidFill>
                <a:effectLst>
                  <a:glow rad="228600">
                    <a:srgbClr val="4BACC6">
                      <a:satMod val="175000"/>
                      <a:alpha val="40000"/>
                    </a:srgbClr>
                  </a:glow>
                </a:effectLst>
                <a:latin typeface="Aharoni" pitchFamily="2" charset="-79"/>
                <a:cs typeface="Aharoni" pitchFamily="2" charset="-79"/>
              </a:rPr>
              <a:t>29 de enero de 2018</a:t>
            </a:r>
            <a:endParaRPr lang="es-ES" sz="3200" b="1" dirty="0">
              <a:solidFill>
                <a:srgbClr val="FF0000"/>
              </a:solidFill>
              <a:effectLst>
                <a:glow rad="228600">
                  <a:srgbClr val="4BACC6">
                    <a:satMod val="175000"/>
                    <a:alpha val="40000"/>
                  </a:srgbClr>
                </a:glow>
              </a:effectLst>
              <a:latin typeface="Aharoni" pitchFamily="2" charset="-79"/>
              <a:cs typeface="Aharoni" pitchFamily="2" charset="-79"/>
            </a:endParaRPr>
          </a:p>
        </p:txBody>
      </p:sp>
      <p:sp>
        <p:nvSpPr>
          <p:cNvPr id="18" name="Rectangle 9">
            <a:extLst>
              <a:ext uri="{FF2B5EF4-FFF2-40B4-BE49-F238E27FC236}">
                <a16:creationId xmlns:a16="http://schemas.microsoft.com/office/drawing/2014/main" id="{63FA3928-EB85-4787-BA8F-08B0DCEF0DD7}"/>
              </a:ext>
            </a:extLst>
          </p:cNvPr>
          <p:cNvSpPr>
            <a:spLocks noChangeArrowheads="1"/>
          </p:cNvSpPr>
          <p:nvPr/>
        </p:nvSpPr>
        <p:spPr bwMode="auto">
          <a:xfrm>
            <a:off x="3307792" y="772321"/>
            <a:ext cx="5904656" cy="646331"/>
          </a:xfrm>
          <a:prstGeom prst="rect">
            <a:avLst/>
          </a:prstGeom>
          <a:noFill/>
          <a:ln w="9525">
            <a:noFill/>
            <a:miter lim="800000"/>
            <a:headEnd/>
            <a:tailEnd/>
          </a:ln>
          <a:effectLst/>
        </p:spPr>
        <p:txBody>
          <a:bodyPr wrap="square">
            <a:spAutoFit/>
          </a:bodyPr>
          <a:lstStyle/>
          <a:p>
            <a:pPr algn="ctr">
              <a:lnSpc>
                <a:spcPct val="90000"/>
              </a:lnSpc>
              <a:buClr>
                <a:srgbClr val="646464"/>
              </a:buClr>
              <a:buSzPct val="80000"/>
              <a:buFont typeface="Arial" pitchFamily="34" charset="0"/>
              <a:buNone/>
            </a:pPr>
            <a:r>
              <a:rPr lang="es-MX" sz="2000" b="1" dirty="0">
                <a:solidFill>
                  <a:schemeClr val="bg1"/>
                </a:solidFill>
                <a:latin typeface="Aharoni" pitchFamily="2" charset="-79"/>
                <a:ea typeface="Tahoma" pitchFamily="34" charset="0"/>
                <a:cs typeface="Aharoni" pitchFamily="2" charset="-79"/>
              </a:rPr>
              <a:t>CENTRO CARDIOVASCULAR REGIONAL</a:t>
            </a:r>
          </a:p>
          <a:p>
            <a:pPr algn="ctr">
              <a:lnSpc>
                <a:spcPct val="90000"/>
              </a:lnSpc>
              <a:buClr>
                <a:srgbClr val="646464"/>
              </a:buClr>
              <a:buSzPct val="80000"/>
              <a:buFont typeface="Arial" pitchFamily="34" charset="0"/>
              <a:buNone/>
            </a:pPr>
            <a:r>
              <a:rPr lang="es-MX" sz="2000" b="1" dirty="0">
                <a:solidFill>
                  <a:schemeClr val="bg1"/>
                </a:solidFill>
                <a:latin typeface="Aharoni" pitchFamily="2" charset="-79"/>
                <a:ea typeface="Tahoma" pitchFamily="34" charset="0"/>
                <a:cs typeface="Aharoni" pitchFamily="2" charset="-79"/>
              </a:rPr>
              <a:t>ASCARDIO</a:t>
            </a:r>
          </a:p>
        </p:txBody>
      </p:sp>
    </p:spTree>
    <p:extLst>
      <p:ext uri="{BB962C8B-B14F-4D97-AF65-F5344CB8AC3E}">
        <p14:creationId xmlns:p14="http://schemas.microsoft.com/office/powerpoint/2010/main" val="337040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338D10F-F30B-4F22-A736-E094FF938776}"/>
              </a:ext>
            </a:extLst>
          </p:cNvPr>
          <p:cNvSpPr>
            <a:spLocks noGrp="1"/>
          </p:cNvSpPr>
          <p:nvPr>
            <p:ph type="title"/>
          </p:nvPr>
        </p:nvSpPr>
        <p:spPr>
          <a:xfrm>
            <a:off x="1041010" y="2629026"/>
            <a:ext cx="10006402" cy="1460984"/>
          </a:xfrm>
        </p:spPr>
        <p:txBody>
          <a:bodyPr>
            <a:normAutofit/>
          </a:body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Resultados primarios</a:t>
            </a:r>
          </a:p>
        </p:txBody>
      </p:sp>
      <p:grpSp>
        <p:nvGrpSpPr>
          <p:cNvPr id="6" name="Group 4">
            <a:extLst>
              <a:ext uri="{FF2B5EF4-FFF2-40B4-BE49-F238E27FC236}">
                <a16:creationId xmlns:a16="http://schemas.microsoft.com/office/drawing/2014/main" id="{38E094CA-5AA4-472C-A87F-B17C6F7957B0}"/>
              </a:ext>
            </a:extLst>
          </p:cNvPr>
          <p:cNvGrpSpPr>
            <a:grpSpLocks/>
          </p:cNvGrpSpPr>
          <p:nvPr/>
        </p:nvGrpSpPr>
        <p:grpSpPr bwMode="auto">
          <a:xfrm>
            <a:off x="597625" y="372876"/>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7" name="Freeform 5">
              <a:extLst>
                <a:ext uri="{FF2B5EF4-FFF2-40B4-BE49-F238E27FC236}">
                  <a16:creationId xmlns:a16="http://schemas.microsoft.com/office/drawing/2014/main" id="{BF2AE39C-6FBE-4AA5-8F3B-897DEF957447}"/>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6">
              <a:extLst>
                <a:ext uri="{FF2B5EF4-FFF2-40B4-BE49-F238E27FC236}">
                  <a16:creationId xmlns:a16="http://schemas.microsoft.com/office/drawing/2014/main" id="{39D1CA62-8B3C-4553-985B-E3EB04B985D1}"/>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7">
              <a:extLst>
                <a:ext uri="{FF2B5EF4-FFF2-40B4-BE49-F238E27FC236}">
                  <a16:creationId xmlns:a16="http://schemas.microsoft.com/office/drawing/2014/main" id="{1A9150CF-9D64-46EF-B803-1C54FA88BF38}"/>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8">
              <a:extLst>
                <a:ext uri="{FF2B5EF4-FFF2-40B4-BE49-F238E27FC236}">
                  <a16:creationId xmlns:a16="http://schemas.microsoft.com/office/drawing/2014/main" id="{6AF94D03-B902-40FF-B8CF-C19EC890EDE7}"/>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9">
              <a:extLst>
                <a:ext uri="{FF2B5EF4-FFF2-40B4-BE49-F238E27FC236}">
                  <a16:creationId xmlns:a16="http://schemas.microsoft.com/office/drawing/2014/main" id="{FD5AA5C0-F85A-4646-A2ED-13D46488DCA7}"/>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0">
              <a:extLst>
                <a:ext uri="{FF2B5EF4-FFF2-40B4-BE49-F238E27FC236}">
                  <a16:creationId xmlns:a16="http://schemas.microsoft.com/office/drawing/2014/main" id="{EF5E3764-C5F3-4B3F-A987-F614069CAE3C}"/>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3" name="Freeform 11">
              <a:extLst>
                <a:ext uri="{FF2B5EF4-FFF2-40B4-BE49-F238E27FC236}">
                  <a16:creationId xmlns:a16="http://schemas.microsoft.com/office/drawing/2014/main" id="{87C1626E-BF47-43F5-9A25-E0373342D930}"/>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Tree>
    <p:extLst>
      <p:ext uri="{BB962C8B-B14F-4D97-AF65-F5344CB8AC3E}">
        <p14:creationId xmlns:p14="http://schemas.microsoft.com/office/powerpoint/2010/main" val="308397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34E9A2B-B7AA-495B-BADF-35E3D49C7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496" y="384314"/>
            <a:ext cx="7858539" cy="61092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uadroTexto 1">
            <a:extLst>
              <a:ext uri="{FF2B5EF4-FFF2-40B4-BE49-F238E27FC236}">
                <a16:creationId xmlns:a16="http://schemas.microsoft.com/office/drawing/2014/main" id="{D929164D-14D2-46D1-A588-425B06D81E52}"/>
              </a:ext>
            </a:extLst>
          </p:cNvPr>
          <p:cNvSpPr txBox="1"/>
          <p:nvPr/>
        </p:nvSpPr>
        <p:spPr>
          <a:xfrm>
            <a:off x="7360920" y="5440680"/>
            <a:ext cx="417576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VE" sz="2000" dirty="0">
                <a:solidFill>
                  <a:srgbClr val="FF0000"/>
                </a:solidFill>
              </a:rPr>
              <a:t>14- Mortalidad por todas las causas</a:t>
            </a:r>
          </a:p>
          <a:p>
            <a:r>
              <a:rPr lang="es-VE" sz="2000" dirty="0">
                <a:solidFill>
                  <a:srgbClr val="FF0000"/>
                </a:solidFill>
              </a:rPr>
              <a:t>18 -Mortalidad por ECV</a:t>
            </a:r>
          </a:p>
          <a:p>
            <a:r>
              <a:rPr lang="es-VE" sz="2000" dirty="0">
                <a:solidFill>
                  <a:srgbClr val="FF0000"/>
                </a:solidFill>
              </a:rPr>
              <a:t>=1.129.098 participantes</a:t>
            </a:r>
          </a:p>
        </p:txBody>
      </p:sp>
    </p:spTree>
    <p:extLst>
      <p:ext uri="{BB962C8B-B14F-4D97-AF65-F5344CB8AC3E}">
        <p14:creationId xmlns:p14="http://schemas.microsoft.com/office/powerpoint/2010/main" val="76831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E1BC795-B400-4B4A-AB2F-51100A708757}"/>
              </a:ext>
            </a:extLst>
          </p:cNvPr>
          <p:cNvPicPr>
            <a:picLocks noChangeAspect="1"/>
          </p:cNvPicPr>
          <p:nvPr/>
        </p:nvPicPr>
        <p:blipFill rotWithShape="1">
          <a:blip r:embed="rId3"/>
          <a:srcRect l="19239" t="25302" r="18695" b="11866"/>
          <a:stretch/>
        </p:blipFill>
        <p:spPr>
          <a:xfrm>
            <a:off x="742122" y="185530"/>
            <a:ext cx="10363200" cy="6374296"/>
          </a:xfrm>
          <a:prstGeom prst="rect">
            <a:avLst/>
          </a:prstGeom>
        </p:spPr>
      </p:pic>
      <p:sp>
        <p:nvSpPr>
          <p:cNvPr id="2" name="Rectángulo 1">
            <a:extLst>
              <a:ext uri="{FF2B5EF4-FFF2-40B4-BE49-F238E27FC236}">
                <a16:creationId xmlns:a16="http://schemas.microsoft.com/office/drawing/2014/main" id="{32F9D971-3F0A-4E7B-BACC-C08F7EA2A07B}"/>
              </a:ext>
            </a:extLst>
          </p:cNvPr>
          <p:cNvSpPr/>
          <p:nvPr/>
        </p:nvSpPr>
        <p:spPr>
          <a:xfrm>
            <a:off x="1004047" y="2886635"/>
            <a:ext cx="9538447" cy="1792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a:extLst>
              <a:ext uri="{FF2B5EF4-FFF2-40B4-BE49-F238E27FC236}">
                <a16:creationId xmlns:a16="http://schemas.microsoft.com/office/drawing/2014/main" id="{D4BA6D23-E245-4160-9ABF-0DADDBA3974D}"/>
              </a:ext>
            </a:extLst>
          </p:cNvPr>
          <p:cNvSpPr/>
          <p:nvPr/>
        </p:nvSpPr>
        <p:spPr>
          <a:xfrm>
            <a:off x="1030944" y="4312016"/>
            <a:ext cx="9538447" cy="1792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a:extLst>
              <a:ext uri="{FF2B5EF4-FFF2-40B4-BE49-F238E27FC236}">
                <a16:creationId xmlns:a16="http://schemas.microsoft.com/office/drawing/2014/main" id="{5F7C0E35-607A-49D0-9511-324C2C069CE0}"/>
              </a:ext>
            </a:extLst>
          </p:cNvPr>
          <p:cNvSpPr/>
          <p:nvPr/>
        </p:nvSpPr>
        <p:spPr>
          <a:xfrm>
            <a:off x="1039912" y="4751280"/>
            <a:ext cx="9538447" cy="1792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CuadroTexto 2">
            <a:extLst>
              <a:ext uri="{FF2B5EF4-FFF2-40B4-BE49-F238E27FC236}">
                <a16:creationId xmlns:a16="http://schemas.microsoft.com/office/drawing/2014/main" id="{358198CF-F095-4702-B71C-0EF135F9E292}"/>
              </a:ext>
            </a:extLst>
          </p:cNvPr>
          <p:cNvSpPr txBox="1"/>
          <p:nvPr/>
        </p:nvSpPr>
        <p:spPr>
          <a:xfrm>
            <a:off x="3998259" y="6203575"/>
            <a:ext cx="3245223" cy="369332"/>
          </a:xfrm>
          <a:prstGeom prst="rect">
            <a:avLst/>
          </a:prstGeom>
          <a:noFill/>
        </p:spPr>
        <p:txBody>
          <a:bodyPr wrap="square" rtlCol="0">
            <a:spAutoFit/>
          </a:bodyPr>
          <a:lstStyle/>
          <a:p>
            <a:pPr algn="ctr"/>
            <a:r>
              <a:rPr lang="es-VE" dirty="0">
                <a:solidFill>
                  <a:srgbClr val="FF0000"/>
                </a:solidFill>
              </a:rPr>
              <a:t>48,2% ASIATICO </a:t>
            </a:r>
          </a:p>
        </p:txBody>
      </p:sp>
    </p:spTree>
    <p:extLst>
      <p:ext uri="{BB962C8B-B14F-4D97-AF65-F5344CB8AC3E}">
        <p14:creationId xmlns:p14="http://schemas.microsoft.com/office/powerpoint/2010/main" val="39355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77015ED-739E-43FD-95AA-15A8FDE7074C}"/>
              </a:ext>
            </a:extLst>
          </p:cNvPr>
          <p:cNvPicPr>
            <a:picLocks noChangeAspect="1"/>
          </p:cNvPicPr>
          <p:nvPr/>
        </p:nvPicPr>
        <p:blipFill rotWithShape="1">
          <a:blip r:embed="rId2"/>
          <a:srcRect l="13478" t="15056" r="11957" b="7033"/>
          <a:stretch/>
        </p:blipFill>
        <p:spPr>
          <a:xfrm>
            <a:off x="834887" y="410817"/>
            <a:ext cx="10575235" cy="6029740"/>
          </a:xfrm>
          <a:prstGeom prst="rect">
            <a:avLst/>
          </a:prstGeom>
        </p:spPr>
      </p:pic>
    </p:spTree>
    <p:extLst>
      <p:ext uri="{BB962C8B-B14F-4D97-AF65-F5344CB8AC3E}">
        <p14:creationId xmlns:p14="http://schemas.microsoft.com/office/powerpoint/2010/main" val="415235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88AA6DD-79AC-4CE1-B20B-851493785CD1}"/>
              </a:ext>
            </a:extLst>
          </p:cNvPr>
          <p:cNvSpPr/>
          <p:nvPr/>
        </p:nvSpPr>
        <p:spPr>
          <a:xfrm>
            <a:off x="351691" y="376704"/>
            <a:ext cx="11493305" cy="646331"/>
          </a:xfrm>
          <a:prstGeom prst="rect">
            <a:avLst/>
          </a:prstGeom>
        </p:spPr>
        <p:txBody>
          <a:bodyPr wrap="square">
            <a:spAutoFit/>
          </a:bodyPr>
          <a:lstStyle/>
          <a:p>
            <a:r>
              <a:rPr lang="es-VE"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GRÁFICO DE BOSQUE DE COMPARACIÓN DE MORTALIDAD POR TODAS LAS CAUSAS: PREHIPERTENSIÓN COMPARADO CON PA ÓPTIMA</a:t>
            </a:r>
          </a:p>
        </p:txBody>
      </p:sp>
      <p:sp>
        <p:nvSpPr>
          <p:cNvPr id="5" name="Rectángulo 4">
            <a:extLst>
              <a:ext uri="{FF2B5EF4-FFF2-40B4-BE49-F238E27FC236}">
                <a16:creationId xmlns:a16="http://schemas.microsoft.com/office/drawing/2014/main" id="{92E708DF-0E23-4318-BED0-92BD11EEFEBC}"/>
              </a:ext>
            </a:extLst>
          </p:cNvPr>
          <p:cNvSpPr/>
          <p:nvPr/>
        </p:nvSpPr>
        <p:spPr>
          <a:xfrm>
            <a:off x="1691640" y="6199555"/>
            <a:ext cx="86258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VE" dirty="0"/>
              <a:t>MORTALIDAD POR TODAS LAS CAUSAS = 571,674 PARTICIPANTES DE 14 ESTUDIOS </a:t>
            </a:r>
          </a:p>
        </p:txBody>
      </p:sp>
      <p:pic>
        <p:nvPicPr>
          <p:cNvPr id="7" name="Imagen 6">
            <a:extLst>
              <a:ext uri="{FF2B5EF4-FFF2-40B4-BE49-F238E27FC236}">
                <a16:creationId xmlns:a16="http://schemas.microsoft.com/office/drawing/2014/main" id="{81B67DB5-2B7D-4FE3-B39D-7226778B4128}"/>
              </a:ext>
            </a:extLst>
          </p:cNvPr>
          <p:cNvPicPr>
            <a:picLocks noChangeAspect="1"/>
          </p:cNvPicPr>
          <p:nvPr/>
        </p:nvPicPr>
        <p:blipFill rotWithShape="1">
          <a:blip r:embed="rId3"/>
          <a:srcRect l="17046" t="27541" r="14943" b="15563"/>
          <a:stretch/>
        </p:blipFill>
        <p:spPr>
          <a:xfrm>
            <a:off x="540328" y="1148101"/>
            <a:ext cx="10474036" cy="4926387"/>
          </a:xfrm>
          <a:prstGeom prst="rect">
            <a:avLst/>
          </a:prstGeom>
        </p:spPr>
      </p:pic>
    </p:spTree>
    <p:extLst>
      <p:ext uri="{BB962C8B-B14F-4D97-AF65-F5344CB8AC3E}">
        <p14:creationId xmlns:p14="http://schemas.microsoft.com/office/powerpoint/2010/main" val="145904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BAB209-EC27-4897-848A-637B5269EE8F}"/>
              </a:ext>
            </a:extLst>
          </p:cNvPr>
          <p:cNvPicPr>
            <a:picLocks noChangeAspect="1"/>
          </p:cNvPicPr>
          <p:nvPr/>
        </p:nvPicPr>
        <p:blipFill rotWithShape="1">
          <a:blip r:embed="rId3"/>
          <a:srcRect l="14999" t="25746" r="13089" b="11496"/>
          <a:stretch/>
        </p:blipFill>
        <p:spPr>
          <a:xfrm>
            <a:off x="727568" y="816375"/>
            <a:ext cx="10889468" cy="5251916"/>
          </a:xfrm>
          <a:prstGeom prst="rect">
            <a:avLst/>
          </a:prstGeom>
        </p:spPr>
      </p:pic>
      <p:sp>
        <p:nvSpPr>
          <p:cNvPr id="2" name="Rectángulo 1">
            <a:extLst>
              <a:ext uri="{FF2B5EF4-FFF2-40B4-BE49-F238E27FC236}">
                <a16:creationId xmlns:a16="http://schemas.microsoft.com/office/drawing/2014/main" id="{EFBE255A-E28B-4A6A-9BCE-43094EE0C405}"/>
              </a:ext>
            </a:extLst>
          </p:cNvPr>
          <p:cNvSpPr/>
          <p:nvPr/>
        </p:nvSpPr>
        <p:spPr>
          <a:xfrm>
            <a:off x="267289" y="447043"/>
            <a:ext cx="11830928" cy="369332"/>
          </a:xfrm>
          <a:prstGeom prst="rect">
            <a:avLst/>
          </a:prstGeom>
        </p:spPr>
        <p:txBody>
          <a:bodyPr wrap="square">
            <a:spAutoFit/>
          </a:bodyPr>
          <a:lstStyle/>
          <a:p>
            <a:r>
              <a:rPr lang="es-VE"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DIAGRAMA DE BOSQUE DE COMPARACIÓN DE MORTALIDAD POR ECV: PREHIPERTENSIÓN VS. PA ÓPTIMA</a:t>
            </a:r>
            <a:endParaRPr lang="es-VE" dirty="0"/>
          </a:p>
        </p:txBody>
      </p:sp>
      <p:sp>
        <p:nvSpPr>
          <p:cNvPr id="3" name="Rectángulo 2">
            <a:extLst>
              <a:ext uri="{FF2B5EF4-FFF2-40B4-BE49-F238E27FC236}">
                <a16:creationId xmlns:a16="http://schemas.microsoft.com/office/drawing/2014/main" id="{87AF6B7B-BE0B-48DD-86A8-FD9D2776492D}"/>
              </a:ext>
            </a:extLst>
          </p:cNvPr>
          <p:cNvSpPr/>
          <p:nvPr/>
        </p:nvSpPr>
        <p:spPr>
          <a:xfrm>
            <a:off x="2712720" y="6248400"/>
            <a:ext cx="75285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VE" dirty="0"/>
              <a:t>LA MORTALIDAD POR ECV = 1,123,347 PARTICIPANTES DE 18 ESTUDIOS</a:t>
            </a:r>
          </a:p>
        </p:txBody>
      </p:sp>
    </p:spTree>
    <p:extLst>
      <p:ext uri="{BB962C8B-B14F-4D97-AF65-F5344CB8AC3E}">
        <p14:creationId xmlns:p14="http://schemas.microsoft.com/office/powerpoint/2010/main" val="185897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467880E-7CF2-49F4-AF9C-93A576187F97}"/>
              </a:ext>
            </a:extLst>
          </p:cNvPr>
          <p:cNvPicPr>
            <a:picLocks noChangeAspect="1"/>
          </p:cNvPicPr>
          <p:nvPr/>
        </p:nvPicPr>
        <p:blipFill rotWithShape="1">
          <a:blip r:embed="rId3"/>
          <a:srcRect l="9205" t="24836" r="47329" b="9109"/>
          <a:stretch/>
        </p:blipFill>
        <p:spPr>
          <a:xfrm>
            <a:off x="1080655" y="1255058"/>
            <a:ext cx="9476509" cy="5374341"/>
          </a:xfrm>
          <a:prstGeom prst="rect">
            <a:avLst/>
          </a:prstGeom>
        </p:spPr>
      </p:pic>
      <p:sp>
        <p:nvSpPr>
          <p:cNvPr id="2" name="Rectángulo 1">
            <a:extLst>
              <a:ext uri="{FF2B5EF4-FFF2-40B4-BE49-F238E27FC236}">
                <a16:creationId xmlns:a16="http://schemas.microsoft.com/office/drawing/2014/main" id="{E6516077-D2E9-48A9-8473-A9512BACCF72}"/>
              </a:ext>
            </a:extLst>
          </p:cNvPr>
          <p:cNvSpPr/>
          <p:nvPr/>
        </p:nvSpPr>
        <p:spPr>
          <a:xfrm>
            <a:off x="295422" y="489244"/>
            <a:ext cx="11788725" cy="646331"/>
          </a:xfrm>
          <a:prstGeom prst="rect">
            <a:avLst/>
          </a:prstGeom>
        </p:spPr>
        <p:txBody>
          <a:bodyPr wrap="square">
            <a:spAutoFit/>
          </a:bodyPr>
          <a:lstStyle/>
          <a:p>
            <a:r>
              <a:rPr lang="es-VE" dirty="0">
                <a:solidFill>
                  <a:srgbClr val="FFFF00"/>
                </a:solidFill>
                <a:latin typeface="Aharoni" panose="02010803020104030203" pitchFamily="2" charset="-79"/>
                <a:cs typeface="Aharoni" panose="02010803020104030203" pitchFamily="2" charset="-79"/>
              </a:rPr>
              <a:t>GRÁFICO DE EMBUDO DE COMPARACIÓN DE LA MORTALIDAD POR TODAS LAS CAUSAS: PREHIPERTENSIÓN FRENTE A LA PA ÓPTIMA.</a:t>
            </a:r>
          </a:p>
        </p:txBody>
      </p:sp>
      <p:sp>
        <p:nvSpPr>
          <p:cNvPr id="3" name="Triángulo isósceles 2">
            <a:extLst>
              <a:ext uri="{FF2B5EF4-FFF2-40B4-BE49-F238E27FC236}">
                <a16:creationId xmlns:a16="http://schemas.microsoft.com/office/drawing/2014/main" id="{15C1B2F8-2AF6-4C13-8F56-EE5390533A50}"/>
              </a:ext>
            </a:extLst>
          </p:cNvPr>
          <p:cNvSpPr/>
          <p:nvPr/>
        </p:nvSpPr>
        <p:spPr>
          <a:xfrm>
            <a:off x="2915562" y="1641764"/>
            <a:ext cx="6239437" cy="3961178"/>
          </a:xfrm>
          <a:prstGeom prst="triangle">
            <a:avLst>
              <a:gd name="adj" fmla="val 5033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CuadroTexto 4">
            <a:extLst>
              <a:ext uri="{FF2B5EF4-FFF2-40B4-BE49-F238E27FC236}">
                <a16:creationId xmlns:a16="http://schemas.microsoft.com/office/drawing/2014/main" id="{0EE079D7-136A-477E-BA25-AA41FFD45FFB}"/>
              </a:ext>
            </a:extLst>
          </p:cNvPr>
          <p:cNvSpPr txBox="1"/>
          <p:nvPr/>
        </p:nvSpPr>
        <p:spPr>
          <a:xfrm>
            <a:off x="5694218" y="5299364"/>
            <a:ext cx="1213084" cy="375855"/>
          </a:xfrm>
          <a:prstGeom prst="rect">
            <a:avLst/>
          </a:prstGeom>
          <a:noFill/>
        </p:spPr>
        <p:txBody>
          <a:bodyPr wrap="square" rtlCol="0">
            <a:spAutoFit/>
          </a:bodyPr>
          <a:lstStyle/>
          <a:p>
            <a:pPr algn="ctr"/>
            <a:r>
              <a:rPr lang="es-VE" dirty="0">
                <a:solidFill>
                  <a:srgbClr val="FF0000"/>
                </a:solidFill>
              </a:rPr>
              <a:t>1,03</a:t>
            </a:r>
          </a:p>
        </p:txBody>
      </p:sp>
    </p:spTree>
    <p:extLst>
      <p:ext uri="{BB962C8B-B14F-4D97-AF65-F5344CB8AC3E}">
        <p14:creationId xmlns:p14="http://schemas.microsoft.com/office/powerpoint/2010/main" val="1412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87262C1-6496-45CE-A24D-6F56215B6118}"/>
              </a:ext>
            </a:extLst>
          </p:cNvPr>
          <p:cNvPicPr>
            <a:picLocks noChangeAspect="1"/>
          </p:cNvPicPr>
          <p:nvPr/>
        </p:nvPicPr>
        <p:blipFill rotWithShape="1">
          <a:blip r:embed="rId4"/>
          <a:srcRect l="50735" t="23018" r="4204" b="10928"/>
          <a:stretch/>
        </p:blipFill>
        <p:spPr>
          <a:xfrm>
            <a:off x="267289" y="1264591"/>
            <a:ext cx="11308183" cy="4956971"/>
          </a:xfrm>
          <a:prstGeom prst="rect">
            <a:avLst/>
          </a:prstGeom>
        </p:spPr>
      </p:pic>
      <p:sp>
        <p:nvSpPr>
          <p:cNvPr id="52" name="Rectángulo 51">
            <a:extLst>
              <a:ext uri="{FF2B5EF4-FFF2-40B4-BE49-F238E27FC236}">
                <a16:creationId xmlns:a16="http://schemas.microsoft.com/office/drawing/2014/main" id="{317D6915-1E4D-43E1-9C64-0084BD8938E4}"/>
              </a:ext>
            </a:extLst>
          </p:cNvPr>
          <p:cNvSpPr/>
          <p:nvPr/>
        </p:nvSpPr>
        <p:spPr>
          <a:xfrm>
            <a:off x="267289" y="447043"/>
            <a:ext cx="11830928" cy="369332"/>
          </a:xfrm>
          <a:prstGeom prst="rect">
            <a:avLst/>
          </a:prstGeom>
        </p:spPr>
        <p:txBody>
          <a:bodyPr wrap="square">
            <a:spAutoFit/>
          </a:bodyPr>
          <a:lstStyle/>
          <a:p>
            <a:r>
              <a:rPr lang="es-VE"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GRAFICO DE EMBUDO DE COMPARACIÓN DE MORTALIDAD POR ECV: PREHIPERTENSIÓN VS. PA ÓPTIMA</a:t>
            </a:r>
            <a:endParaRPr lang="es-VE" dirty="0"/>
          </a:p>
        </p:txBody>
      </p:sp>
      <p:sp>
        <p:nvSpPr>
          <p:cNvPr id="54" name="Triángulo isósceles 53">
            <a:extLst>
              <a:ext uri="{FF2B5EF4-FFF2-40B4-BE49-F238E27FC236}">
                <a16:creationId xmlns:a16="http://schemas.microsoft.com/office/drawing/2014/main" id="{62F12A95-B707-4449-BDDF-46DB2AE81A87}"/>
              </a:ext>
            </a:extLst>
          </p:cNvPr>
          <p:cNvSpPr/>
          <p:nvPr/>
        </p:nvSpPr>
        <p:spPr>
          <a:xfrm>
            <a:off x="2784764" y="1264592"/>
            <a:ext cx="8790708" cy="4246404"/>
          </a:xfrm>
          <a:prstGeom prst="triangle">
            <a:avLst>
              <a:gd name="adj" fmla="val 467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6" name="CuadroTexto 55">
            <a:extLst>
              <a:ext uri="{FF2B5EF4-FFF2-40B4-BE49-F238E27FC236}">
                <a16:creationId xmlns:a16="http://schemas.microsoft.com/office/drawing/2014/main" id="{7F47E4B3-8F59-4D7F-A577-DEE822A77920}"/>
              </a:ext>
            </a:extLst>
          </p:cNvPr>
          <p:cNvSpPr txBox="1"/>
          <p:nvPr/>
        </p:nvSpPr>
        <p:spPr>
          <a:xfrm>
            <a:off x="6414247" y="5141663"/>
            <a:ext cx="1129553" cy="369332"/>
          </a:xfrm>
          <a:prstGeom prst="rect">
            <a:avLst/>
          </a:prstGeom>
          <a:noFill/>
        </p:spPr>
        <p:txBody>
          <a:bodyPr wrap="square" rtlCol="0">
            <a:spAutoFit/>
          </a:bodyPr>
          <a:lstStyle/>
          <a:p>
            <a:pPr algn="ctr"/>
            <a:r>
              <a:rPr lang="es-VE" dirty="0">
                <a:solidFill>
                  <a:srgbClr val="FF0000"/>
                </a:solidFill>
              </a:rPr>
              <a:t>1,28</a:t>
            </a:r>
          </a:p>
        </p:txBody>
      </p:sp>
    </p:spTree>
    <p:extLst>
      <p:ext uri="{BB962C8B-B14F-4D97-AF65-F5344CB8AC3E}">
        <p14:creationId xmlns:p14="http://schemas.microsoft.com/office/powerpoint/2010/main" val="12533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4"/>
                                        </p:tgtEl>
                                      </p:cBhvr>
                                    </p:animEffect>
                                    <p:set>
                                      <p:cBhvr>
                                        <p:cTn id="11"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338D10F-F30B-4F22-A736-E094FF938776}"/>
              </a:ext>
            </a:extLst>
          </p:cNvPr>
          <p:cNvSpPr>
            <a:spLocks noGrp="1"/>
          </p:cNvSpPr>
          <p:nvPr>
            <p:ph type="title"/>
          </p:nvPr>
        </p:nvSpPr>
        <p:spPr>
          <a:xfrm>
            <a:off x="1041010" y="2629026"/>
            <a:ext cx="10006402" cy="1460984"/>
          </a:xfrm>
        </p:spPr>
        <p:txBody>
          <a:bodyPr>
            <a:normAutofit/>
          </a:body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Resultados secundarios</a:t>
            </a:r>
          </a:p>
        </p:txBody>
      </p:sp>
      <p:grpSp>
        <p:nvGrpSpPr>
          <p:cNvPr id="6" name="Group 4">
            <a:extLst>
              <a:ext uri="{FF2B5EF4-FFF2-40B4-BE49-F238E27FC236}">
                <a16:creationId xmlns:a16="http://schemas.microsoft.com/office/drawing/2014/main" id="{38E094CA-5AA4-472C-A87F-B17C6F7957B0}"/>
              </a:ext>
            </a:extLst>
          </p:cNvPr>
          <p:cNvGrpSpPr>
            <a:grpSpLocks/>
          </p:cNvGrpSpPr>
          <p:nvPr/>
        </p:nvGrpSpPr>
        <p:grpSpPr bwMode="auto">
          <a:xfrm>
            <a:off x="597625" y="372876"/>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7" name="Freeform 5">
              <a:extLst>
                <a:ext uri="{FF2B5EF4-FFF2-40B4-BE49-F238E27FC236}">
                  <a16:creationId xmlns:a16="http://schemas.microsoft.com/office/drawing/2014/main" id="{BF2AE39C-6FBE-4AA5-8F3B-897DEF957447}"/>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6">
              <a:extLst>
                <a:ext uri="{FF2B5EF4-FFF2-40B4-BE49-F238E27FC236}">
                  <a16:creationId xmlns:a16="http://schemas.microsoft.com/office/drawing/2014/main" id="{39D1CA62-8B3C-4553-985B-E3EB04B985D1}"/>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7">
              <a:extLst>
                <a:ext uri="{FF2B5EF4-FFF2-40B4-BE49-F238E27FC236}">
                  <a16:creationId xmlns:a16="http://schemas.microsoft.com/office/drawing/2014/main" id="{1A9150CF-9D64-46EF-B803-1C54FA88BF38}"/>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8">
              <a:extLst>
                <a:ext uri="{FF2B5EF4-FFF2-40B4-BE49-F238E27FC236}">
                  <a16:creationId xmlns:a16="http://schemas.microsoft.com/office/drawing/2014/main" id="{6AF94D03-B902-40FF-B8CF-C19EC890EDE7}"/>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9">
              <a:extLst>
                <a:ext uri="{FF2B5EF4-FFF2-40B4-BE49-F238E27FC236}">
                  <a16:creationId xmlns:a16="http://schemas.microsoft.com/office/drawing/2014/main" id="{FD5AA5C0-F85A-4646-A2ED-13D46488DCA7}"/>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0">
              <a:extLst>
                <a:ext uri="{FF2B5EF4-FFF2-40B4-BE49-F238E27FC236}">
                  <a16:creationId xmlns:a16="http://schemas.microsoft.com/office/drawing/2014/main" id="{EF5E3764-C5F3-4B3F-A987-F614069CAE3C}"/>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3" name="Freeform 11">
              <a:extLst>
                <a:ext uri="{FF2B5EF4-FFF2-40B4-BE49-F238E27FC236}">
                  <a16:creationId xmlns:a16="http://schemas.microsoft.com/office/drawing/2014/main" id="{87C1626E-BF47-43F5-9A25-E0373342D930}"/>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Tree>
    <p:extLst>
      <p:ext uri="{BB962C8B-B14F-4D97-AF65-F5344CB8AC3E}">
        <p14:creationId xmlns:p14="http://schemas.microsoft.com/office/powerpoint/2010/main" val="3754334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FB4F9D8-6699-4EE6-A0A3-2F2C4B9968FF}"/>
              </a:ext>
            </a:extLst>
          </p:cNvPr>
          <p:cNvPicPr>
            <a:picLocks noChangeAspect="1"/>
          </p:cNvPicPr>
          <p:nvPr/>
        </p:nvPicPr>
        <p:blipFill rotWithShape="1">
          <a:blip r:embed="rId4"/>
          <a:srcRect l="21988" t="24230" r="19375" b="7858"/>
          <a:stretch/>
        </p:blipFill>
        <p:spPr>
          <a:xfrm>
            <a:off x="722245" y="910109"/>
            <a:ext cx="10681854" cy="5573819"/>
          </a:xfrm>
          <a:prstGeom prst="rect">
            <a:avLst/>
          </a:prstGeom>
        </p:spPr>
      </p:pic>
      <p:sp>
        <p:nvSpPr>
          <p:cNvPr id="2" name="Rectángulo 1">
            <a:extLst>
              <a:ext uri="{FF2B5EF4-FFF2-40B4-BE49-F238E27FC236}">
                <a16:creationId xmlns:a16="http://schemas.microsoft.com/office/drawing/2014/main" id="{6D6489CA-C7CE-4A1A-ADE2-641FEE8C12A0}"/>
              </a:ext>
            </a:extLst>
          </p:cNvPr>
          <p:cNvSpPr/>
          <p:nvPr/>
        </p:nvSpPr>
        <p:spPr>
          <a:xfrm>
            <a:off x="1069145" y="97524"/>
            <a:ext cx="9988055" cy="646331"/>
          </a:xfrm>
          <a:prstGeom prst="rect">
            <a:avLst/>
          </a:prstGeom>
        </p:spPr>
        <p:txBody>
          <a:bodyPr wrap="square">
            <a:spAutoFit/>
          </a:bodyPr>
          <a:lstStyle/>
          <a:p>
            <a:r>
              <a:rPr lang="es-VE"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DIAGRAMA DE BOSQUE DE CHD Y COMPARACIÓN DE MORTALIDAD DE ACCIDENTE CEREBROVASCULAR: PREHIPERTENSIÓN COMPARADO CON PA ÓPTIMA</a:t>
            </a:r>
            <a:endParaRPr lang="es-VE" dirty="0"/>
          </a:p>
        </p:txBody>
      </p:sp>
      <p:cxnSp>
        <p:nvCxnSpPr>
          <p:cNvPr id="5" name="Conector recto de flecha 4">
            <a:extLst>
              <a:ext uri="{FF2B5EF4-FFF2-40B4-BE49-F238E27FC236}">
                <a16:creationId xmlns:a16="http://schemas.microsoft.com/office/drawing/2014/main" id="{E325936A-8EF5-4725-A511-B484DD9B58A7}"/>
              </a:ext>
            </a:extLst>
          </p:cNvPr>
          <p:cNvCxnSpPr/>
          <p:nvPr/>
        </p:nvCxnSpPr>
        <p:spPr>
          <a:xfrm>
            <a:off x="7346578" y="2223514"/>
            <a:ext cx="93233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9655B9FD-17AF-4380-9E77-3A290A0CE17A}"/>
              </a:ext>
            </a:extLst>
          </p:cNvPr>
          <p:cNvCxnSpPr/>
          <p:nvPr/>
        </p:nvCxnSpPr>
        <p:spPr>
          <a:xfrm>
            <a:off x="7327835" y="2915160"/>
            <a:ext cx="102197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CDCD0816-8DFF-4BE5-983C-98E7150B6A1B}"/>
              </a:ext>
            </a:extLst>
          </p:cNvPr>
          <p:cNvCxnSpPr/>
          <p:nvPr/>
        </p:nvCxnSpPr>
        <p:spPr>
          <a:xfrm>
            <a:off x="7346578" y="4313961"/>
            <a:ext cx="93233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9F936B2B-E5DD-4C4E-AC8E-71DFDD6DA356}"/>
              </a:ext>
            </a:extLst>
          </p:cNvPr>
          <p:cNvCxnSpPr/>
          <p:nvPr/>
        </p:nvCxnSpPr>
        <p:spPr>
          <a:xfrm>
            <a:off x="7348617" y="4759701"/>
            <a:ext cx="102197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99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2AE176-5F58-4BA6-983B-1364EB6A4462}"/>
              </a:ext>
            </a:extLst>
          </p:cNvPr>
          <p:cNvSpPr>
            <a:spLocks noGrp="1"/>
          </p:cNvSpPr>
          <p:nvPr>
            <p:ph idx="1"/>
          </p:nvPr>
        </p:nvSpPr>
        <p:spPr>
          <a:xfrm>
            <a:off x="1066800" y="2225040"/>
            <a:ext cx="9980611" cy="3566161"/>
          </a:xfrm>
        </p:spPr>
        <p:txBody>
          <a:bodyPr/>
          <a:lstStyle/>
          <a:p>
            <a:pPr marL="0" indent="0" algn="ctr">
              <a:buNone/>
            </a:pPr>
            <a:r>
              <a:rPr lang="es-VE" dirty="0">
                <a:effectLst>
                  <a:glow rad="101600">
                    <a:schemeClr val="bg1">
                      <a:alpha val="60000"/>
                    </a:schemeClr>
                  </a:glow>
                </a:effectLst>
                <a:latin typeface="Aharoni" panose="02010803020104030203" pitchFamily="2" charset="-79"/>
                <a:cs typeface="Aharoni" panose="02010803020104030203" pitchFamily="2" charset="-79"/>
              </a:rPr>
              <a:t>¿CUAL ES LA INCIDENCIA DE EVENTOS CARDIOVASCULARES MAYORES EN PACIENTES CLASIFICADOS COMO HIPERTENSOS ESTADIO II SEGÚN LA NUEVA CLASIFICACION DE HTA SISTEMICA ESTABLECIDO POR LA ACC/AHA EN LA GUIA DE OCTUBRE 2017?</a:t>
            </a:r>
          </a:p>
        </p:txBody>
      </p:sp>
      <p:sp>
        <p:nvSpPr>
          <p:cNvPr id="4" name="Título 3">
            <a:extLst>
              <a:ext uri="{FF2B5EF4-FFF2-40B4-BE49-F238E27FC236}">
                <a16:creationId xmlns:a16="http://schemas.microsoft.com/office/drawing/2014/main" id="{D61F0A99-5EBD-4B85-BADA-EB4691CF9249}"/>
              </a:ext>
            </a:extLst>
          </p:cNvPr>
          <p:cNvSpPr txBox="1">
            <a:spLocks/>
          </p:cNvSpPr>
          <p:nvPr/>
        </p:nvSpPr>
        <p:spPr>
          <a:xfrm>
            <a:off x="1021080" y="609600"/>
            <a:ext cx="10026331" cy="1457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PREGUNTA</a:t>
            </a:r>
          </a:p>
        </p:txBody>
      </p:sp>
      <p:grpSp>
        <p:nvGrpSpPr>
          <p:cNvPr id="5" name="Group 4">
            <a:extLst>
              <a:ext uri="{FF2B5EF4-FFF2-40B4-BE49-F238E27FC236}">
                <a16:creationId xmlns:a16="http://schemas.microsoft.com/office/drawing/2014/main" id="{E7B4FBDD-16BE-4CDD-B9D5-AC2C6E23486C}"/>
              </a:ext>
            </a:extLst>
          </p:cNvPr>
          <p:cNvGrpSpPr>
            <a:grpSpLocks/>
          </p:cNvGrpSpPr>
          <p:nvPr/>
        </p:nvGrpSpPr>
        <p:grpSpPr bwMode="auto">
          <a:xfrm>
            <a:off x="597625" y="342396"/>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6" name="Freeform 5">
              <a:extLst>
                <a:ext uri="{FF2B5EF4-FFF2-40B4-BE49-F238E27FC236}">
                  <a16:creationId xmlns:a16="http://schemas.microsoft.com/office/drawing/2014/main" id="{30191629-BA8B-4FF2-8EDE-FFDE12F8592B}"/>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7" name="Freeform 6">
              <a:extLst>
                <a:ext uri="{FF2B5EF4-FFF2-40B4-BE49-F238E27FC236}">
                  <a16:creationId xmlns:a16="http://schemas.microsoft.com/office/drawing/2014/main" id="{7B1FC16D-6CC9-4F13-854D-64D31307F981}"/>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7">
              <a:extLst>
                <a:ext uri="{FF2B5EF4-FFF2-40B4-BE49-F238E27FC236}">
                  <a16:creationId xmlns:a16="http://schemas.microsoft.com/office/drawing/2014/main" id="{B3A4B6D1-764A-4E93-84F8-BD080ED63AD5}"/>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8">
              <a:extLst>
                <a:ext uri="{FF2B5EF4-FFF2-40B4-BE49-F238E27FC236}">
                  <a16:creationId xmlns:a16="http://schemas.microsoft.com/office/drawing/2014/main" id="{629F7151-A784-42B9-B94E-56880E13B225}"/>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9">
              <a:extLst>
                <a:ext uri="{FF2B5EF4-FFF2-40B4-BE49-F238E27FC236}">
                  <a16:creationId xmlns:a16="http://schemas.microsoft.com/office/drawing/2014/main" id="{77326320-F7A3-4B61-942B-01396D7A9410}"/>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10">
              <a:extLst>
                <a:ext uri="{FF2B5EF4-FFF2-40B4-BE49-F238E27FC236}">
                  <a16:creationId xmlns:a16="http://schemas.microsoft.com/office/drawing/2014/main" id="{7084EFF7-402F-4229-969D-DACCACC5B56D}"/>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1">
              <a:extLst>
                <a:ext uri="{FF2B5EF4-FFF2-40B4-BE49-F238E27FC236}">
                  <a16:creationId xmlns:a16="http://schemas.microsoft.com/office/drawing/2014/main" id="{8C6C9BB6-F1E3-4ECE-94CD-91E221E990A2}"/>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Tree>
    <p:extLst>
      <p:ext uri="{BB962C8B-B14F-4D97-AF65-F5344CB8AC3E}">
        <p14:creationId xmlns:p14="http://schemas.microsoft.com/office/powerpoint/2010/main" val="355427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019A720-E508-4BDC-A99B-83CA0DF15AD9}"/>
              </a:ext>
            </a:extLst>
          </p:cNvPr>
          <p:cNvPicPr>
            <a:picLocks noChangeAspect="1"/>
          </p:cNvPicPr>
          <p:nvPr/>
        </p:nvPicPr>
        <p:blipFill rotWithShape="1">
          <a:blip r:embed="rId4"/>
          <a:srcRect l="26885" t="22551" r="50000" b="15265"/>
          <a:stretch/>
        </p:blipFill>
        <p:spPr>
          <a:xfrm>
            <a:off x="1944157" y="822898"/>
            <a:ext cx="8137417" cy="5688233"/>
          </a:xfrm>
          <a:prstGeom prst="rect">
            <a:avLst/>
          </a:prstGeom>
        </p:spPr>
      </p:pic>
      <p:sp>
        <p:nvSpPr>
          <p:cNvPr id="2" name="Rectángulo 1">
            <a:extLst>
              <a:ext uri="{FF2B5EF4-FFF2-40B4-BE49-F238E27FC236}">
                <a16:creationId xmlns:a16="http://schemas.microsoft.com/office/drawing/2014/main" id="{F32026C1-8A5F-4B26-B3BE-E7FBFC052848}"/>
              </a:ext>
            </a:extLst>
          </p:cNvPr>
          <p:cNvSpPr/>
          <p:nvPr/>
        </p:nvSpPr>
        <p:spPr>
          <a:xfrm>
            <a:off x="1301750" y="101737"/>
            <a:ext cx="9137650" cy="646331"/>
          </a:xfrm>
          <a:prstGeom prst="rect">
            <a:avLst/>
          </a:prstGeom>
        </p:spPr>
        <p:txBody>
          <a:bodyPr wrap="square">
            <a:spAutoFit/>
          </a:bodyPr>
          <a:lstStyle/>
          <a:p>
            <a:r>
              <a:rPr lang="es-VE"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ANÁLISIS DE SUBGRUPOS DE LA ASOCIACIÓN ENTRE PREHIPERTENSIÓN Y MORTALIDAD POR TODAS LAS CAUSAS</a:t>
            </a:r>
          </a:p>
        </p:txBody>
      </p:sp>
    </p:spTree>
    <p:extLst>
      <p:ext uri="{BB962C8B-B14F-4D97-AF65-F5344CB8AC3E}">
        <p14:creationId xmlns:p14="http://schemas.microsoft.com/office/powerpoint/2010/main" val="330010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n 50">
            <a:extLst>
              <a:ext uri="{FF2B5EF4-FFF2-40B4-BE49-F238E27FC236}">
                <a16:creationId xmlns:a16="http://schemas.microsoft.com/office/drawing/2014/main" id="{E4C59DE8-CD27-4991-B17D-7C31ADEA31ED}"/>
              </a:ext>
            </a:extLst>
          </p:cNvPr>
          <p:cNvPicPr>
            <a:picLocks noChangeAspect="1"/>
          </p:cNvPicPr>
          <p:nvPr/>
        </p:nvPicPr>
        <p:blipFill rotWithShape="1">
          <a:blip r:embed="rId3"/>
          <a:srcRect l="50000" t="22756" r="26962" b="9314"/>
          <a:stretch/>
        </p:blipFill>
        <p:spPr>
          <a:xfrm>
            <a:off x="1284849" y="858129"/>
            <a:ext cx="9622301" cy="5838097"/>
          </a:xfrm>
          <a:prstGeom prst="rect">
            <a:avLst/>
          </a:prstGeom>
        </p:spPr>
      </p:pic>
      <p:sp>
        <p:nvSpPr>
          <p:cNvPr id="2" name="Rectángulo 1">
            <a:extLst>
              <a:ext uri="{FF2B5EF4-FFF2-40B4-BE49-F238E27FC236}">
                <a16:creationId xmlns:a16="http://schemas.microsoft.com/office/drawing/2014/main" id="{68B696A9-BC4B-4630-86E3-D0BB97F44968}"/>
              </a:ext>
            </a:extLst>
          </p:cNvPr>
          <p:cNvSpPr/>
          <p:nvPr/>
        </p:nvSpPr>
        <p:spPr>
          <a:xfrm>
            <a:off x="942535" y="211798"/>
            <a:ext cx="10536702" cy="369332"/>
          </a:xfrm>
          <a:prstGeom prst="rect">
            <a:avLst/>
          </a:prstGeom>
        </p:spPr>
        <p:txBody>
          <a:bodyPr wrap="square">
            <a:spAutoFit/>
          </a:bodyPr>
          <a:lstStyle/>
          <a:p>
            <a:pPr algn="just"/>
            <a:r>
              <a:rPr lang="es-VE"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ANÁLISIS DE SUBGRUPOS DE LA ASOCIACIÓN ENTRE PREHIPERTENSIÓN Y MORTALIDAD CV</a:t>
            </a:r>
          </a:p>
        </p:txBody>
      </p:sp>
      <p:cxnSp>
        <p:nvCxnSpPr>
          <p:cNvPr id="4" name="Conector recto 3">
            <a:extLst>
              <a:ext uri="{FF2B5EF4-FFF2-40B4-BE49-F238E27FC236}">
                <a16:creationId xmlns:a16="http://schemas.microsoft.com/office/drawing/2014/main" id="{D30882E0-55D4-4610-A385-B10972D3E6FB}"/>
              </a:ext>
            </a:extLst>
          </p:cNvPr>
          <p:cNvCxnSpPr>
            <a:cxnSpLocks/>
          </p:cNvCxnSpPr>
          <p:nvPr/>
        </p:nvCxnSpPr>
        <p:spPr>
          <a:xfrm flipV="1">
            <a:off x="4320988" y="2420471"/>
            <a:ext cx="1900518" cy="179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C1804CB-C500-45EF-BCC8-DF37F4F283AA}"/>
              </a:ext>
            </a:extLst>
          </p:cNvPr>
          <p:cNvCxnSpPr>
            <a:cxnSpLocks/>
          </p:cNvCxnSpPr>
          <p:nvPr/>
        </p:nvCxnSpPr>
        <p:spPr>
          <a:xfrm flipV="1">
            <a:off x="4240310" y="3182463"/>
            <a:ext cx="1900518" cy="179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10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338D10F-F30B-4F22-A736-E094FF938776}"/>
              </a:ext>
            </a:extLst>
          </p:cNvPr>
          <p:cNvSpPr>
            <a:spLocks noGrp="1"/>
          </p:cNvSpPr>
          <p:nvPr>
            <p:ph type="title"/>
          </p:nvPr>
        </p:nvSpPr>
        <p:spPr>
          <a:xfrm>
            <a:off x="1041010" y="-26959"/>
            <a:ext cx="10006402" cy="1460984"/>
          </a:xfrm>
        </p:spPr>
        <p:txBody>
          <a:bodyPr>
            <a:normAutofit/>
          </a:body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DISCUSIÓN</a:t>
            </a:r>
          </a:p>
        </p:txBody>
      </p:sp>
      <p:grpSp>
        <p:nvGrpSpPr>
          <p:cNvPr id="6" name="Group 4">
            <a:extLst>
              <a:ext uri="{FF2B5EF4-FFF2-40B4-BE49-F238E27FC236}">
                <a16:creationId xmlns:a16="http://schemas.microsoft.com/office/drawing/2014/main" id="{38E094CA-5AA4-472C-A87F-B17C6F7957B0}"/>
              </a:ext>
            </a:extLst>
          </p:cNvPr>
          <p:cNvGrpSpPr>
            <a:grpSpLocks/>
          </p:cNvGrpSpPr>
          <p:nvPr/>
        </p:nvGrpSpPr>
        <p:grpSpPr bwMode="auto">
          <a:xfrm>
            <a:off x="597625" y="263148"/>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7" name="Freeform 5">
              <a:extLst>
                <a:ext uri="{FF2B5EF4-FFF2-40B4-BE49-F238E27FC236}">
                  <a16:creationId xmlns:a16="http://schemas.microsoft.com/office/drawing/2014/main" id="{BF2AE39C-6FBE-4AA5-8F3B-897DEF957447}"/>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6">
              <a:extLst>
                <a:ext uri="{FF2B5EF4-FFF2-40B4-BE49-F238E27FC236}">
                  <a16:creationId xmlns:a16="http://schemas.microsoft.com/office/drawing/2014/main" id="{39D1CA62-8B3C-4553-985B-E3EB04B985D1}"/>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7">
              <a:extLst>
                <a:ext uri="{FF2B5EF4-FFF2-40B4-BE49-F238E27FC236}">
                  <a16:creationId xmlns:a16="http://schemas.microsoft.com/office/drawing/2014/main" id="{1A9150CF-9D64-46EF-B803-1C54FA88BF38}"/>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8">
              <a:extLst>
                <a:ext uri="{FF2B5EF4-FFF2-40B4-BE49-F238E27FC236}">
                  <a16:creationId xmlns:a16="http://schemas.microsoft.com/office/drawing/2014/main" id="{6AF94D03-B902-40FF-B8CF-C19EC890EDE7}"/>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9">
              <a:extLst>
                <a:ext uri="{FF2B5EF4-FFF2-40B4-BE49-F238E27FC236}">
                  <a16:creationId xmlns:a16="http://schemas.microsoft.com/office/drawing/2014/main" id="{FD5AA5C0-F85A-4646-A2ED-13D46488DCA7}"/>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0">
              <a:extLst>
                <a:ext uri="{FF2B5EF4-FFF2-40B4-BE49-F238E27FC236}">
                  <a16:creationId xmlns:a16="http://schemas.microsoft.com/office/drawing/2014/main" id="{EF5E3764-C5F3-4B3F-A987-F614069CAE3C}"/>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3" name="Freeform 11">
              <a:extLst>
                <a:ext uri="{FF2B5EF4-FFF2-40B4-BE49-F238E27FC236}">
                  <a16:creationId xmlns:a16="http://schemas.microsoft.com/office/drawing/2014/main" id="{87C1626E-BF47-43F5-9A25-E0373342D930}"/>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
        <p:nvSpPr>
          <p:cNvPr id="2" name="Rectángulo 1">
            <a:extLst>
              <a:ext uri="{FF2B5EF4-FFF2-40B4-BE49-F238E27FC236}">
                <a16:creationId xmlns:a16="http://schemas.microsoft.com/office/drawing/2014/main" id="{DC662FB6-A9FC-48C9-AD99-31C64F4BC2D5}"/>
              </a:ext>
            </a:extLst>
          </p:cNvPr>
          <p:cNvSpPr/>
          <p:nvPr/>
        </p:nvSpPr>
        <p:spPr>
          <a:xfrm>
            <a:off x="487680" y="1569720"/>
            <a:ext cx="11137392" cy="4985980"/>
          </a:xfrm>
          <a:prstGeom prst="rect">
            <a:avLst/>
          </a:prstGeom>
        </p:spPr>
        <p:txBody>
          <a:bodyPr wrap="square">
            <a:spAutoFit/>
          </a:bodyPr>
          <a:lstStyle/>
          <a:p>
            <a:pPr algn="just"/>
            <a:r>
              <a:rPr lang="es-VE" sz="2000" dirty="0">
                <a:latin typeface="Aharoni" panose="02010803020104030203" pitchFamily="2" charset="-79"/>
                <a:cs typeface="Aharoni" panose="02010803020104030203" pitchFamily="2" charset="-79"/>
              </a:rPr>
              <a:t>Después de controlar múltiples FR CV, la prehipertensión se asocia significativamente con la mortalidad por ECV, (en gran medida prehipertensión de alto rango).</a:t>
            </a:r>
          </a:p>
          <a:p>
            <a:pPr algn="just"/>
            <a:endParaRPr lang="es-VE" sz="2000" dirty="0">
              <a:latin typeface="Aharoni" panose="02010803020104030203" pitchFamily="2" charset="-79"/>
              <a:cs typeface="Aharoni" panose="02010803020104030203" pitchFamily="2" charset="-79"/>
            </a:endParaRPr>
          </a:p>
          <a:p>
            <a:pPr algn="just"/>
            <a:r>
              <a:rPr lang="es-VE" sz="2000" dirty="0">
                <a:latin typeface="Aharoni" panose="02010803020104030203" pitchFamily="2" charset="-79"/>
                <a:cs typeface="Aharoni" panose="02010803020104030203" pitchFamily="2" charset="-79"/>
              </a:rPr>
              <a:t>El riesgo de mortalidad por accidente ACV es mayor que la mortalidad por CHD.</a:t>
            </a:r>
          </a:p>
          <a:p>
            <a:pPr algn="just"/>
            <a:endParaRPr lang="es-VE" sz="2000" dirty="0">
              <a:latin typeface="Aharoni" panose="02010803020104030203" pitchFamily="2" charset="-79"/>
              <a:cs typeface="Aharoni" panose="02010803020104030203" pitchFamily="2" charset="-79"/>
            </a:endParaRPr>
          </a:p>
          <a:p>
            <a:pPr algn="just"/>
            <a:r>
              <a:rPr lang="es-VE" sz="2000" dirty="0">
                <a:latin typeface="Aharoni" panose="02010803020104030203" pitchFamily="2" charset="-79"/>
                <a:cs typeface="Aharoni" panose="02010803020104030203" pitchFamily="2" charset="-79"/>
              </a:rPr>
              <a:t>El cálculo de </a:t>
            </a:r>
            <a:r>
              <a:rPr lang="es-VE" sz="2000" dirty="0" err="1">
                <a:latin typeface="Aharoni" panose="02010803020104030203" pitchFamily="2" charset="-79"/>
                <a:cs typeface="Aharoni" panose="02010803020104030203" pitchFamily="2" charset="-79"/>
              </a:rPr>
              <a:t>PARs</a:t>
            </a:r>
            <a:r>
              <a:rPr lang="es-VE" sz="2000" dirty="0">
                <a:latin typeface="Aharoni" panose="02010803020104030203" pitchFamily="2" charset="-79"/>
                <a:cs typeface="Aharoni" panose="02010803020104030203" pitchFamily="2" charset="-79"/>
              </a:rPr>
              <a:t> indicó que el 10.5% de CVD, el 4.8% de CHD, y el 14.6% de muerte por apoplejía podrían prevenirse si se eliminara la prehipertensión.</a:t>
            </a:r>
          </a:p>
          <a:p>
            <a:pPr algn="just"/>
            <a:endParaRPr lang="es-VE" sz="2000" dirty="0">
              <a:latin typeface="Aharoni" panose="02010803020104030203" pitchFamily="2" charset="-79"/>
              <a:cs typeface="Aharoni" panose="02010803020104030203" pitchFamily="2" charset="-79"/>
            </a:endParaRPr>
          </a:p>
          <a:p>
            <a:pPr algn="just"/>
            <a:r>
              <a:rPr lang="es-VE" sz="2000" dirty="0">
                <a:latin typeface="Aharoni" panose="02010803020104030203" pitchFamily="2" charset="-79"/>
                <a:cs typeface="Aharoni" panose="02010803020104030203" pitchFamily="2" charset="-79"/>
              </a:rPr>
              <a:t>Prehipertensión no está asociada con la mortalidad por todas las causas.</a:t>
            </a:r>
          </a:p>
          <a:p>
            <a:pPr algn="just"/>
            <a:endParaRPr lang="es-VE" sz="2000" dirty="0">
              <a:latin typeface="Aharoni" panose="02010803020104030203" pitchFamily="2" charset="-79"/>
              <a:cs typeface="Aharoni" panose="02010803020104030203" pitchFamily="2" charset="-79"/>
            </a:endParaRPr>
          </a:p>
          <a:p>
            <a:pPr algn="just"/>
            <a:r>
              <a:rPr lang="es-VE" sz="2000" dirty="0">
                <a:latin typeface="Aharoni" panose="02010803020104030203" pitchFamily="2" charset="-79"/>
                <a:cs typeface="Aharoni" panose="02010803020104030203" pitchFamily="2" charset="-79"/>
              </a:rPr>
              <a:t>Análisis incluyó una mayor proporción de participantes asiáticos (48.2%), y los resultados fueron similares para asiáticos y no asiáticos.</a:t>
            </a:r>
          </a:p>
          <a:p>
            <a:pPr algn="just"/>
            <a:endParaRPr lang="es-VE" sz="2000" dirty="0">
              <a:latin typeface="Aharoni" panose="02010803020104030203" pitchFamily="2" charset="-79"/>
              <a:cs typeface="Aharoni" panose="02010803020104030203" pitchFamily="2" charset="-79"/>
            </a:endParaRPr>
          </a:p>
          <a:p>
            <a:pPr algn="just"/>
            <a:r>
              <a:rPr lang="es-VE" sz="2000" dirty="0">
                <a:latin typeface="Aharoni" panose="02010803020104030203" pitchFamily="2" charset="-79"/>
                <a:cs typeface="Aharoni" panose="02010803020104030203" pitchFamily="2" charset="-79"/>
              </a:rPr>
              <a:t>La mortalidad por ECV no fue significativamente diferente entre los subgrupos de raza, tiende a ser más alta en negro que en otras etnias.</a:t>
            </a:r>
          </a:p>
          <a:p>
            <a:pPr algn="just"/>
            <a:endParaRPr lang="es-VE"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37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1C6315-5962-4D06-AE93-C9D1E503BCD7}"/>
              </a:ext>
            </a:extLst>
          </p:cNvPr>
          <p:cNvSpPr>
            <a:spLocks noGrp="1"/>
          </p:cNvSpPr>
          <p:nvPr>
            <p:ph idx="1"/>
          </p:nvPr>
        </p:nvSpPr>
        <p:spPr/>
        <p:txBody>
          <a:bodyPr>
            <a:normAutofit/>
          </a:bodyPr>
          <a:lstStyle/>
          <a:p>
            <a:r>
              <a:rPr lang="es-VE" dirty="0">
                <a:latin typeface="Aharoni" panose="02010803020104030203" pitchFamily="2" charset="-79"/>
                <a:cs typeface="Aharoni" panose="02010803020104030203" pitchFamily="2" charset="-79"/>
              </a:rPr>
              <a:t>Prehipertensión predijo una mayor mortalidad por ECV en ambos subgrupos con o sin CVD inicial de exclusión</a:t>
            </a:r>
          </a:p>
          <a:p>
            <a:endParaRPr lang="es-VE" dirty="0">
              <a:latin typeface="Aharoni" panose="02010803020104030203" pitchFamily="2" charset="-79"/>
              <a:cs typeface="Aharoni" panose="02010803020104030203" pitchFamily="2" charset="-79"/>
            </a:endParaRPr>
          </a:p>
          <a:p>
            <a:r>
              <a:rPr lang="es-VE" dirty="0">
                <a:latin typeface="Aharoni" panose="02010803020104030203" pitchFamily="2" charset="-79"/>
                <a:cs typeface="Aharoni" panose="02010803020104030203" pitchFamily="2" charset="-79"/>
              </a:rPr>
              <a:t>En los subgrupos en los que se excluyeron los participantes con ECV basal y los datos se ajustaron para los FR adecuados, la prehipertensión se asoció con un aumento muy leve en la mortalidad por todas las causas.</a:t>
            </a:r>
          </a:p>
        </p:txBody>
      </p:sp>
      <p:sp>
        <p:nvSpPr>
          <p:cNvPr id="4" name="Título 3">
            <a:extLst>
              <a:ext uri="{FF2B5EF4-FFF2-40B4-BE49-F238E27FC236}">
                <a16:creationId xmlns:a16="http://schemas.microsoft.com/office/drawing/2014/main" id="{EEBD0A0A-F87D-4744-AB2F-DD1BCF99D9C8}"/>
              </a:ext>
            </a:extLst>
          </p:cNvPr>
          <p:cNvSpPr txBox="1">
            <a:spLocks/>
          </p:cNvSpPr>
          <p:nvPr/>
        </p:nvSpPr>
        <p:spPr>
          <a:xfrm>
            <a:off x="1005840" y="-30480"/>
            <a:ext cx="10041572" cy="14645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DISCUSIÓN</a:t>
            </a:r>
          </a:p>
        </p:txBody>
      </p:sp>
      <p:grpSp>
        <p:nvGrpSpPr>
          <p:cNvPr id="5" name="Group 4">
            <a:extLst>
              <a:ext uri="{FF2B5EF4-FFF2-40B4-BE49-F238E27FC236}">
                <a16:creationId xmlns:a16="http://schemas.microsoft.com/office/drawing/2014/main" id="{4111B38A-7E27-44F1-84A9-9E436CE3160C}"/>
              </a:ext>
            </a:extLst>
          </p:cNvPr>
          <p:cNvGrpSpPr>
            <a:grpSpLocks/>
          </p:cNvGrpSpPr>
          <p:nvPr/>
        </p:nvGrpSpPr>
        <p:grpSpPr bwMode="auto">
          <a:xfrm>
            <a:off x="597625" y="263148"/>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6" name="Freeform 5">
              <a:extLst>
                <a:ext uri="{FF2B5EF4-FFF2-40B4-BE49-F238E27FC236}">
                  <a16:creationId xmlns:a16="http://schemas.microsoft.com/office/drawing/2014/main" id="{7F2FA104-DB2B-4964-BDEA-940A4AAF8B73}"/>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7" name="Freeform 6">
              <a:extLst>
                <a:ext uri="{FF2B5EF4-FFF2-40B4-BE49-F238E27FC236}">
                  <a16:creationId xmlns:a16="http://schemas.microsoft.com/office/drawing/2014/main" id="{A8238D77-1BCC-4DED-926C-D6CE9E28932A}"/>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7">
              <a:extLst>
                <a:ext uri="{FF2B5EF4-FFF2-40B4-BE49-F238E27FC236}">
                  <a16:creationId xmlns:a16="http://schemas.microsoft.com/office/drawing/2014/main" id="{217B2613-2520-41DE-AF88-F395618E01AD}"/>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8">
              <a:extLst>
                <a:ext uri="{FF2B5EF4-FFF2-40B4-BE49-F238E27FC236}">
                  <a16:creationId xmlns:a16="http://schemas.microsoft.com/office/drawing/2014/main" id="{B3681566-2F54-4CEE-8D77-F2FA813F4FE1}"/>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9">
              <a:extLst>
                <a:ext uri="{FF2B5EF4-FFF2-40B4-BE49-F238E27FC236}">
                  <a16:creationId xmlns:a16="http://schemas.microsoft.com/office/drawing/2014/main" id="{F6054A29-3831-4432-9D5C-83A5C4684C32}"/>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10">
              <a:extLst>
                <a:ext uri="{FF2B5EF4-FFF2-40B4-BE49-F238E27FC236}">
                  <a16:creationId xmlns:a16="http://schemas.microsoft.com/office/drawing/2014/main" id="{89A857F1-A272-4493-8E6F-273D181975CD}"/>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1">
              <a:extLst>
                <a:ext uri="{FF2B5EF4-FFF2-40B4-BE49-F238E27FC236}">
                  <a16:creationId xmlns:a16="http://schemas.microsoft.com/office/drawing/2014/main" id="{F28643AD-8441-4D84-B3E5-811AFBB4B94A}"/>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Tree>
    <p:extLst>
      <p:ext uri="{BB962C8B-B14F-4D97-AF65-F5344CB8AC3E}">
        <p14:creationId xmlns:p14="http://schemas.microsoft.com/office/powerpoint/2010/main" val="42422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B8EC7AD-C83F-440A-96AB-387BEE1C9AE4}"/>
              </a:ext>
            </a:extLst>
          </p:cNvPr>
          <p:cNvSpPr>
            <a:spLocks noGrp="1"/>
          </p:cNvSpPr>
          <p:nvPr>
            <p:ph idx="1"/>
          </p:nvPr>
        </p:nvSpPr>
        <p:spPr>
          <a:xfrm>
            <a:off x="1207008" y="2267713"/>
            <a:ext cx="9840403" cy="3523488"/>
          </a:xfrm>
        </p:spPr>
        <p:txBody>
          <a:bodyPr>
            <a:normAutofit/>
          </a:bodyPr>
          <a:lstStyle/>
          <a:p>
            <a:pPr marL="0" indent="0" algn="just">
              <a:buNone/>
            </a:pPr>
            <a:r>
              <a:rPr lang="es-VE" dirty="0">
                <a:latin typeface="Aharoni" panose="02010803020104030203" pitchFamily="2" charset="-79"/>
                <a:cs typeface="Aharoni" panose="02010803020104030203" pitchFamily="2" charset="-79"/>
              </a:rPr>
              <a:t>Nuestros hallazgos reafirman la importancia de la definición de "prehipertensión" en lugar de ser "normal" para individuos con PA de 120-139 / 80-89 mm Hg. Sin embargo, debido a la diferencia significativa en el riesgo de PA de 120-129 / 80-84 y 130-139 / 85-89 mm Hg, sugerimos que esta categoría se subdivida en prehipertensión de bajo y alto rango y modificación del estilo de vida debe recomendarse antes de lo habitual en prehipertensión.</a:t>
            </a:r>
          </a:p>
          <a:p>
            <a:pPr algn="just"/>
            <a:endParaRPr lang="es-VE" dirty="0"/>
          </a:p>
        </p:txBody>
      </p:sp>
      <p:sp>
        <p:nvSpPr>
          <p:cNvPr id="4" name="Título 3">
            <a:extLst>
              <a:ext uri="{FF2B5EF4-FFF2-40B4-BE49-F238E27FC236}">
                <a16:creationId xmlns:a16="http://schemas.microsoft.com/office/drawing/2014/main" id="{FCD3DB97-DE7D-472C-BBD1-8293AE049538}"/>
              </a:ext>
            </a:extLst>
          </p:cNvPr>
          <p:cNvSpPr txBox="1">
            <a:spLocks/>
          </p:cNvSpPr>
          <p:nvPr/>
        </p:nvSpPr>
        <p:spPr>
          <a:xfrm>
            <a:off x="1005840" y="-30480"/>
            <a:ext cx="10041572" cy="14645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DISCUSIÓN</a:t>
            </a:r>
          </a:p>
        </p:txBody>
      </p:sp>
      <p:grpSp>
        <p:nvGrpSpPr>
          <p:cNvPr id="5" name="Group 4">
            <a:extLst>
              <a:ext uri="{FF2B5EF4-FFF2-40B4-BE49-F238E27FC236}">
                <a16:creationId xmlns:a16="http://schemas.microsoft.com/office/drawing/2014/main" id="{ED3F1577-9BE3-4939-A792-AED4241DB638}"/>
              </a:ext>
            </a:extLst>
          </p:cNvPr>
          <p:cNvGrpSpPr>
            <a:grpSpLocks/>
          </p:cNvGrpSpPr>
          <p:nvPr/>
        </p:nvGrpSpPr>
        <p:grpSpPr bwMode="auto">
          <a:xfrm>
            <a:off x="597625" y="263148"/>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6" name="Freeform 5">
              <a:extLst>
                <a:ext uri="{FF2B5EF4-FFF2-40B4-BE49-F238E27FC236}">
                  <a16:creationId xmlns:a16="http://schemas.microsoft.com/office/drawing/2014/main" id="{DC4FD2FE-010C-452D-9B3E-19ECCB03635C}"/>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7" name="Freeform 6">
              <a:extLst>
                <a:ext uri="{FF2B5EF4-FFF2-40B4-BE49-F238E27FC236}">
                  <a16:creationId xmlns:a16="http://schemas.microsoft.com/office/drawing/2014/main" id="{E587F1AC-2DAD-4B27-85C7-2DD12D6676F6}"/>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7">
              <a:extLst>
                <a:ext uri="{FF2B5EF4-FFF2-40B4-BE49-F238E27FC236}">
                  <a16:creationId xmlns:a16="http://schemas.microsoft.com/office/drawing/2014/main" id="{B1023CA5-4FEC-417A-8340-7A09C561E4DF}"/>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8">
              <a:extLst>
                <a:ext uri="{FF2B5EF4-FFF2-40B4-BE49-F238E27FC236}">
                  <a16:creationId xmlns:a16="http://schemas.microsoft.com/office/drawing/2014/main" id="{A9219E7F-622C-475E-BC35-D401CD4354DB}"/>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9">
              <a:extLst>
                <a:ext uri="{FF2B5EF4-FFF2-40B4-BE49-F238E27FC236}">
                  <a16:creationId xmlns:a16="http://schemas.microsoft.com/office/drawing/2014/main" id="{40A66340-7CDB-44B9-A079-7A6F0D50DF8E}"/>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10">
              <a:extLst>
                <a:ext uri="{FF2B5EF4-FFF2-40B4-BE49-F238E27FC236}">
                  <a16:creationId xmlns:a16="http://schemas.microsoft.com/office/drawing/2014/main" id="{90CB93DD-1C22-4773-9FDC-752A71A720D7}"/>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1">
              <a:extLst>
                <a:ext uri="{FF2B5EF4-FFF2-40B4-BE49-F238E27FC236}">
                  <a16:creationId xmlns:a16="http://schemas.microsoft.com/office/drawing/2014/main" id="{28898F41-35EA-449D-8043-F833C677A0D5}"/>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Tree>
    <p:extLst>
      <p:ext uri="{BB962C8B-B14F-4D97-AF65-F5344CB8AC3E}">
        <p14:creationId xmlns:p14="http://schemas.microsoft.com/office/powerpoint/2010/main" val="1658616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AB812FB-EE1F-4E3A-B72F-62F9BC020D07}"/>
              </a:ext>
            </a:extLst>
          </p:cNvPr>
          <p:cNvSpPr>
            <a:spLocks noGrp="1"/>
          </p:cNvSpPr>
          <p:nvPr>
            <p:ph idx="1"/>
          </p:nvPr>
        </p:nvSpPr>
        <p:spPr>
          <a:xfrm>
            <a:off x="1241434" y="1170432"/>
            <a:ext cx="9905999" cy="5230368"/>
          </a:xfrm>
        </p:spPr>
        <p:txBody>
          <a:bodyPr>
            <a:normAutofit fontScale="92500" lnSpcReduction="20000"/>
          </a:bodyPr>
          <a:lstStyle/>
          <a:p>
            <a:pPr algn="just"/>
            <a:r>
              <a:rPr lang="es-VE" dirty="0"/>
              <a:t> </a:t>
            </a:r>
            <a:r>
              <a:rPr lang="es-VE" dirty="0">
                <a:latin typeface="Aharoni" panose="02010803020104030203" pitchFamily="2" charset="-79"/>
                <a:cs typeface="Aharoni" panose="02010803020104030203" pitchFamily="2" charset="-79"/>
              </a:rPr>
              <a:t>Falta de acceso a datos individuales a nivel de paciente.</a:t>
            </a:r>
          </a:p>
          <a:p>
            <a:pPr algn="just"/>
            <a:endParaRPr lang="es-VE" dirty="0">
              <a:latin typeface="Aharoni" panose="02010803020104030203" pitchFamily="2" charset="-79"/>
              <a:cs typeface="Aharoni" panose="02010803020104030203" pitchFamily="2" charset="-79"/>
            </a:endParaRPr>
          </a:p>
          <a:p>
            <a:pPr algn="just"/>
            <a:r>
              <a:rPr lang="es-VE" dirty="0">
                <a:latin typeface="Aharoni" panose="02010803020104030203" pitchFamily="2" charset="-79"/>
                <a:cs typeface="Aharoni" panose="02010803020104030203" pitchFamily="2" charset="-79"/>
              </a:rPr>
              <a:t>La determinación de prehipertensión en la mayoría de los estudios se basó en la medición de un solo día.</a:t>
            </a:r>
          </a:p>
          <a:p>
            <a:pPr algn="just"/>
            <a:endParaRPr lang="es-VE" dirty="0">
              <a:latin typeface="Aharoni" panose="02010803020104030203" pitchFamily="2" charset="-79"/>
              <a:cs typeface="Aharoni" panose="02010803020104030203" pitchFamily="2" charset="-79"/>
            </a:endParaRPr>
          </a:p>
          <a:p>
            <a:pPr algn="just"/>
            <a:r>
              <a:rPr lang="es-VE" dirty="0">
                <a:latin typeface="Aharoni" panose="02010803020104030203" pitchFamily="2" charset="-79"/>
                <a:cs typeface="Aharoni" panose="02010803020104030203" pitchFamily="2" charset="-79"/>
              </a:rPr>
              <a:t> Las personas con prehipertensión tienen más probabilidades de progresar hacia la HTA que aquellas con una PA óptima, pero la mayoría de los estudios incluidos no ajustaron la clarificación y el tratamiento de la PA posteriormente.</a:t>
            </a:r>
          </a:p>
          <a:p>
            <a:pPr algn="just"/>
            <a:endParaRPr lang="es-VE" dirty="0">
              <a:latin typeface="Aharoni" panose="02010803020104030203" pitchFamily="2" charset="-79"/>
              <a:cs typeface="Aharoni" panose="02010803020104030203" pitchFamily="2" charset="-79"/>
            </a:endParaRPr>
          </a:p>
          <a:p>
            <a:pPr algn="just"/>
            <a:r>
              <a:rPr lang="es-VE" dirty="0">
                <a:latin typeface="Aharoni" panose="02010803020104030203" pitchFamily="2" charset="-79"/>
                <a:cs typeface="Aharoni" panose="02010803020104030203" pitchFamily="2" charset="-79"/>
              </a:rPr>
              <a:t>Enfoque en la población general y exclusión de estudios con inscripción dependiente de una condición particular, por lo que estos no deberían extenderse a aquellos con condiciones particulares.</a:t>
            </a:r>
          </a:p>
          <a:p>
            <a:endParaRPr lang="es-VE" dirty="0"/>
          </a:p>
        </p:txBody>
      </p:sp>
      <p:sp>
        <p:nvSpPr>
          <p:cNvPr id="4" name="Título 3">
            <a:extLst>
              <a:ext uri="{FF2B5EF4-FFF2-40B4-BE49-F238E27FC236}">
                <a16:creationId xmlns:a16="http://schemas.microsoft.com/office/drawing/2014/main" id="{3DD3C61D-F257-4AAB-9D23-9CD74F5B656E}"/>
              </a:ext>
            </a:extLst>
          </p:cNvPr>
          <p:cNvSpPr txBox="1">
            <a:spLocks/>
          </p:cNvSpPr>
          <p:nvPr/>
        </p:nvSpPr>
        <p:spPr>
          <a:xfrm>
            <a:off x="1041010" y="-26959"/>
            <a:ext cx="10006402" cy="1460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limitaciones</a:t>
            </a:r>
          </a:p>
        </p:txBody>
      </p:sp>
      <p:grpSp>
        <p:nvGrpSpPr>
          <p:cNvPr id="5" name="Group 4">
            <a:extLst>
              <a:ext uri="{FF2B5EF4-FFF2-40B4-BE49-F238E27FC236}">
                <a16:creationId xmlns:a16="http://schemas.microsoft.com/office/drawing/2014/main" id="{87AFB795-1507-4BE9-A059-D464B592EE32}"/>
              </a:ext>
            </a:extLst>
          </p:cNvPr>
          <p:cNvGrpSpPr>
            <a:grpSpLocks/>
          </p:cNvGrpSpPr>
          <p:nvPr/>
        </p:nvGrpSpPr>
        <p:grpSpPr bwMode="auto">
          <a:xfrm>
            <a:off x="597625" y="263148"/>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6" name="Freeform 5">
              <a:extLst>
                <a:ext uri="{FF2B5EF4-FFF2-40B4-BE49-F238E27FC236}">
                  <a16:creationId xmlns:a16="http://schemas.microsoft.com/office/drawing/2014/main" id="{43043123-1D13-4E1B-9B1F-BEC7142BFA88}"/>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7" name="Freeform 6">
              <a:extLst>
                <a:ext uri="{FF2B5EF4-FFF2-40B4-BE49-F238E27FC236}">
                  <a16:creationId xmlns:a16="http://schemas.microsoft.com/office/drawing/2014/main" id="{DC4D21F5-7E7C-49E1-9F83-380ECEAEC9B7}"/>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7">
              <a:extLst>
                <a:ext uri="{FF2B5EF4-FFF2-40B4-BE49-F238E27FC236}">
                  <a16:creationId xmlns:a16="http://schemas.microsoft.com/office/drawing/2014/main" id="{609C524F-6D6D-4B73-991C-340B97CD77A7}"/>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8">
              <a:extLst>
                <a:ext uri="{FF2B5EF4-FFF2-40B4-BE49-F238E27FC236}">
                  <a16:creationId xmlns:a16="http://schemas.microsoft.com/office/drawing/2014/main" id="{84B3EEE3-0454-4058-B778-85FD67C70338}"/>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9">
              <a:extLst>
                <a:ext uri="{FF2B5EF4-FFF2-40B4-BE49-F238E27FC236}">
                  <a16:creationId xmlns:a16="http://schemas.microsoft.com/office/drawing/2014/main" id="{1CE92849-A50A-45D8-BD11-D956E8DEA01D}"/>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10">
              <a:extLst>
                <a:ext uri="{FF2B5EF4-FFF2-40B4-BE49-F238E27FC236}">
                  <a16:creationId xmlns:a16="http://schemas.microsoft.com/office/drawing/2014/main" id="{02DCB2AB-A3C6-49BF-B29D-87DFC8706C60}"/>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1">
              <a:extLst>
                <a:ext uri="{FF2B5EF4-FFF2-40B4-BE49-F238E27FC236}">
                  <a16:creationId xmlns:a16="http://schemas.microsoft.com/office/drawing/2014/main" id="{D66DADF1-B8F6-4B36-9E2C-BA69CC747CA9}"/>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Tree>
    <p:extLst>
      <p:ext uri="{BB962C8B-B14F-4D97-AF65-F5344CB8AC3E}">
        <p14:creationId xmlns:p14="http://schemas.microsoft.com/office/powerpoint/2010/main" val="22072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1629543" y="116633"/>
            <a:ext cx="8932914"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75520" y="1333500"/>
            <a:ext cx="8748464" cy="153193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0" y="3054350"/>
            <a:ext cx="8748464" cy="15113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4789489"/>
            <a:ext cx="8748464" cy="151923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030399" y="1340768"/>
            <a:ext cx="325730" cy="400110"/>
          </a:xfrm>
          <a:prstGeom prst="rect">
            <a:avLst/>
          </a:prstGeom>
          <a:noFill/>
        </p:spPr>
        <p:txBody>
          <a:bodyPr wrap="square" rtlCol="0">
            <a:spAutoFit/>
          </a:bodyPr>
          <a:lstStyle/>
          <a:p>
            <a:r>
              <a:rPr lang="es-419" sz="2000" b="1" dirty="0">
                <a:solidFill>
                  <a:srgbClr val="FF0000"/>
                </a:solidFill>
              </a:rPr>
              <a:t>X</a:t>
            </a:r>
            <a:endParaRPr lang="es-ES" sz="2000" b="1" dirty="0">
              <a:solidFill>
                <a:srgbClr val="FF0000"/>
              </a:solidFill>
            </a:endParaRPr>
          </a:p>
        </p:txBody>
      </p:sp>
      <p:sp>
        <p:nvSpPr>
          <p:cNvPr id="8" name="7 CuadroTexto"/>
          <p:cNvSpPr txBox="1"/>
          <p:nvPr/>
        </p:nvSpPr>
        <p:spPr>
          <a:xfrm>
            <a:off x="9108140" y="3155584"/>
            <a:ext cx="318452" cy="400110"/>
          </a:xfrm>
          <a:prstGeom prst="rect">
            <a:avLst/>
          </a:prstGeom>
          <a:noFill/>
        </p:spPr>
        <p:txBody>
          <a:bodyPr wrap="square" rtlCol="0">
            <a:spAutoFit/>
          </a:bodyPr>
          <a:lstStyle/>
          <a:p>
            <a:r>
              <a:rPr lang="es-419" sz="2000" b="1" dirty="0">
                <a:solidFill>
                  <a:srgbClr val="FF0000"/>
                </a:solidFill>
              </a:rPr>
              <a:t>X</a:t>
            </a:r>
            <a:endParaRPr lang="es-ES" sz="2000" b="1" dirty="0">
              <a:solidFill>
                <a:srgbClr val="FF0000"/>
              </a:solidFill>
            </a:endParaRPr>
          </a:p>
        </p:txBody>
      </p:sp>
      <p:sp>
        <p:nvSpPr>
          <p:cNvPr id="9" name="8 CuadroTexto"/>
          <p:cNvSpPr txBox="1"/>
          <p:nvPr/>
        </p:nvSpPr>
        <p:spPr>
          <a:xfrm>
            <a:off x="9048328" y="4757082"/>
            <a:ext cx="325730" cy="400110"/>
          </a:xfrm>
          <a:prstGeom prst="rect">
            <a:avLst/>
          </a:prstGeom>
          <a:noFill/>
        </p:spPr>
        <p:txBody>
          <a:bodyPr wrap="none" rtlCol="0">
            <a:spAutoFit/>
          </a:bodyPr>
          <a:lstStyle/>
          <a:p>
            <a:r>
              <a:rPr lang="es-419" sz="2000" b="1" dirty="0">
                <a:solidFill>
                  <a:srgbClr val="FF0000"/>
                </a:solidFill>
              </a:rPr>
              <a:t>X</a:t>
            </a:r>
            <a:endParaRPr lang="es-ES" sz="2000" b="1" dirty="0">
              <a:solidFill>
                <a:srgbClr val="FF0000"/>
              </a:solidFill>
            </a:endParaRPr>
          </a:p>
        </p:txBody>
      </p:sp>
      <p:pic>
        <p:nvPicPr>
          <p:cNvPr id="12" name="2 Imagen">
            <a:extLst>
              <a:ext uri="{FF2B5EF4-FFF2-40B4-BE49-F238E27FC236}">
                <a16:creationId xmlns:a16="http://schemas.microsoft.com/office/drawing/2014/main" id="{26653563-0205-4B56-AA5C-537D619A16F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352" y="188640"/>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3">
            <a:extLst>
              <a:ext uri="{FF2B5EF4-FFF2-40B4-BE49-F238E27FC236}">
                <a16:creationId xmlns:a16="http://schemas.microsoft.com/office/drawing/2014/main" id="{620198C5-F8A7-42AA-8245-FBA6B347B78C}"/>
              </a:ext>
            </a:extLst>
          </p:cNvPr>
          <p:cNvSpPr txBox="1">
            <a:spLocks/>
          </p:cNvSpPr>
          <p:nvPr/>
        </p:nvSpPr>
        <p:spPr>
          <a:xfrm>
            <a:off x="969264" y="-18287"/>
            <a:ext cx="10917936" cy="1481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VE" sz="4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Lista de cotejo-</a:t>
            </a:r>
            <a:r>
              <a:rPr lang="es-VE" sz="4400" b="1" dirty="0" err="1">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metaanalisis</a:t>
            </a:r>
            <a:endParaRPr lang="es-VE" sz="4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64108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1629543" y="25193"/>
            <a:ext cx="8932914"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52" y="188640"/>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799" y="1196976"/>
            <a:ext cx="8859659" cy="15843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3" y="2997201"/>
            <a:ext cx="8895037" cy="15843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3513" y="4797425"/>
            <a:ext cx="8895037" cy="159385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209020" y="1196752"/>
            <a:ext cx="325730" cy="400110"/>
          </a:xfrm>
          <a:prstGeom prst="rect">
            <a:avLst/>
          </a:prstGeom>
          <a:noFill/>
        </p:spPr>
        <p:txBody>
          <a:bodyPr wrap="none" rtlCol="0">
            <a:spAutoFit/>
          </a:bodyPr>
          <a:lstStyle/>
          <a:p>
            <a:r>
              <a:rPr lang="es-419" sz="2000" b="1" dirty="0">
                <a:solidFill>
                  <a:srgbClr val="FF0000"/>
                </a:solidFill>
              </a:rPr>
              <a:t>X</a:t>
            </a:r>
            <a:endParaRPr lang="es-ES" sz="2000" b="1" dirty="0">
              <a:solidFill>
                <a:srgbClr val="FF0000"/>
              </a:solidFill>
            </a:endParaRPr>
          </a:p>
        </p:txBody>
      </p:sp>
      <p:sp>
        <p:nvSpPr>
          <p:cNvPr id="8" name="7 CuadroTexto"/>
          <p:cNvSpPr txBox="1"/>
          <p:nvPr/>
        </p:nvSpPr>
        <p:spPr>
          <a:xfrm>
            <a:off x="9192344" y="2996952"/>
            <a:ext cx="325730" cy="400110"/>
          </a:xfrm>
          <a:prstGeom prst="rect">
            <a:avLst/>
          </a:prstGeom>
          <a:noFill/>
        </p:spPr>
        <p:txBody>
          <a:bodyPr wrap="none" rtlCol="0">
            <a:spAutoFit/>
          </a:bodyPr>
          <a:lstStyle/>
          <a:p>
            <a:r>
              <a:rPr lang="es-419" sz="2000" b="1" dirty="0">
                <a:solidFill>
                  <a:srgbClr val="FF0000"/>
                </a:solidFill>
              </a:rPr>
              <a:t>X</a:t>
            </a:r>
            <a:endParaRPr lang="es-ES" sz="2000" b="1" dirty="0">
              <a:solidFill>
                <a:srgbClr val="FF0000"/>
              </a:solidFill>
            </a:endParaRPr>
          </a:p>
        </p:txBody>
      </p:sp>
      <p:sp>
        <p:nvSpPr>
          <p:cNvPr id="9" name="8 CuadroTexto"/>
          <p:cNvSpPr txBox="1"/>
          <p:nvPr/>
        </p:nvSpPr>
        <p:spPr>
          <a:xfrm>
            <a:off x="9238542" y="4827978"/>
            <a:ext cx="325730" cy="400110"/>
          </a:xfrm>
          <a:prstGeom prst="rect">
            <a:avLst/>
          </a:prstGeom>
          <a:noFill/>
        </p:spPr>
        <p:txBody>
          <a:bodyPr wrap="none" rtlCol="0">
            <a:spAutoFit/>
          </a:bodyPr>
          <a:lstStyle/>
          <a:p>
            <a:r>
              <a:rPr lang="es-419" sz="2000" b="1" dirty="0">
                <a:solidFill>
                  <a:srgbClr val="FF0000"/>
                </a:solidFill>
              </a:rPr>
              <a:t>X</a:t>
            </a:r>
            <a:endParaRPr lang="es-ES" sz="2000" b="1" dirty="0">
              <a:solidFill>
                <a:srgbClr val="FF0000"/>
              </a:solidFill>
            </a:endParaRPr>
          </a:p>
        </p:txBody>
      </p:sp>
      <p:sp>
        <p:nvSpPr>
          <p:cNvPr id="11" name="Título 3">
            <a:extLst>
              <a:ext uri="{FF2B5EF4-FFF2-40B4-BE49-F238E27FC236}">
                <a16:creationId xmlns:a16="http://schemas.microsoft.com/office/drawing/2014/main" id="{49EF8F93-AF0D-40A0-A7B5-214B34C4C04F}"/>
              </a:ext>
            </a:extLst>
          </p:cNvPr>
          <p:cNvSpPr txBox="1">
            <a:spLocks/>
          </p:cNvSpPr>
          <p:nvPr/>
        </p:nvSpPr>
        <p:spPr>
          <a:xfrm>
            <a:off x="969264" y="-18287"/>
            <a:ext cx="10917936" cy="1481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VE" sz="4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Lista de cotejo-</a:t>
            </a:r>
            <a:r>
              <a:rPr lang="es-VE" sz="4400" b="1" dirty="0" err="1">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metaanalisis</a:t>
            </a:r>
            <a:endParaRPr lang="es-VE" sz="4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161324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1629543" y="116633"/>
            <a:ext cx="8932914"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1341438"/>
            <a:ext cx="8858945" cy="15113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3" y="3068639"/>
            <a:ext cx="8858945" cy="151288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229" y="4738688"/>
            <a:ext cx="8894320" cy="14986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264352" y="1300698"/>
            <a:ext cx="325730" cy="400110"/>
          </a:xfrm>
          <a:prstGeom prst="rect">
            <a:avLst/>
          </a:prstGeom>
          <a:noFill/>
        </p:spPr>
        <p:txBody>
          <a:bodyPr wrap="none" rtlCol="0">
            <a:spAutoFit/>
          </a:bodyPr>
          <a:lstStyle/>
          <a:p>
            <a:r>
              <a:rPr lang="es-419" sz="2000" b="1" dirty="0">
                <a:solidFill>
                  <a:srgbClr val="FF0000"/>
                </a:solidFill>
              </a:rPr>
              <a:t>X</a:t>
            </a:r>
            <a:endParaRPr lang="es-ES" sz="2000" b="1" dirty="0">
              <a:solidFill>
                <a:srgbClr val="FF0000"/>
              </a:solidFill>
            </a:endParaRPr>
          </a:p>
        </p:txBody>
      </p:sp>
      <p:sp>
        <p:nvSpPr>
          <p:cNvPr id="8" name="7 CuadroTexto"/>
          <p:cNvSpPr txBox="1"/>
          <p:nvPr/>
        </p:nvSpPr>
        <p:spPr>
          <a:xfrm>
            <a:off x="9264352" y="3100898"/>
            <a:ext cx="325730" cy="400110"/>
          </a:xfrm>
          <a:prstGeom prst="rect">
            <a:avLst/>
          </a:prstGeom>
          <a:noFill/>
        </p:spPr>
        <p:txBody>
          <a:bodyPr wrap="none" rtlCol="0">
            <a:spAutoFit/>
          </a:bodyPr>
          <a:lstStyle/>
          <a:p>
            <a:r>
              <a:rPr lang="es-419" sz="2000" b="1" dirty="0">
                <a:solidFill>
                  <a:srgbClr val="FF0000"/>
                </a:solidFill>
              </a:rPr>
              <a:t>X</a:t>
            </a:r>
            <a:endParaRPr lang="es-ES" sz="2000" b="1" dirty="0">
              <a:solidFill>
                <a:srgbClr val="FF0000"/>
              </a:solidFill>
            </a:endParaRPr>
          </a:p>
        </p:txBody>
      </p:sp>
      <p:sp>
        <p:nvSpPr>
          <p:cNvPr id="9" name="8 CuadroTexto"/>
          <p:cNvSpPr txBox="1"/>
          <p:nvPr/>
        </p:nvSpPr>
        <p:spPr>
          <a:xfrm>
            <a:off x="9264352" y="4685074"/>
            <a:ext cx="325730" cy="400110"/>
          </a:xfrm>
          <a:prstGeom prst="rect">
            <a:avLst/>
          </a:prstGeom>
          <a:noFill/>
        </p:spPr>
        <p:txBody>
          <a:bodyPr wrap="none" rtlCol="0">
            <a:spAutoFit/>
          </a:bodyPr>
          <a:lstStyle/>
          <a:p>
            <a:r>
              <a:rPr lang="es-419" sz="2000" b="1" dirty="0">
                <a:solidFill>
                  <a:srgbClr val="FF0000"/>
                </a:solidFill>
              </a:rPr>
              <a:t>X</a:t>
            </a:r>
            <a:endParaRPr lang="es-ES" sz="2000" b="1" dirty="0">
              <a:solidFill>
                <a:srgbClr val="FF0000"/>
              </a:solidFill>
            </a:endParaRPr>
          </a:p>
        </p:txBody>
      </p:sp>
      <p:pic>
        <p:nvPicPr>
          <p:cNvPr id="11" name="2 Imagen">
            <a:extLst>
              <a:ext uri="{FF2B5EF4-FFF2-40B4-BE49-F238E27FC236}">
                <a16:creationId xmlns:a16="http://schemas.microsoft.com/office/drawing/2014/main" id="{1AF44F6E-6697-4F3C-B4F8-D3C4740A9A9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352" y="188640"/>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3">
            <a:extLst>
              <a:ext uri="{FF2B5EF4-FFF2-40B4-BE49-F238E27FC236}">
                <a16:creationId xmlns:a16="http://schemas.microsoft.com/office/drawing/2014/main" id="{D7BE3B87-6C19-4C25-97DA-819C2D3B3256}"/>
              </a:ext>
            </a:extLst>
          </p:cNvPr>
          <p:cNvSpPr txBox="1">
            <a:spLocks/>
          </p:cNvSpPr>
          <p:nvPr/>
        </p:nvSpPr>
        <p:spPr>
          <a:xfrm>
            <a:off x="969264" y="-18287"/>
            <a:ext cx="10917936" cy="1481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VE" sz="4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Lista de cotejo-</a:t>
            </a:r>
            <a:r>
              <a:rPr lang="es-VE" sz="4400" b="1" dirty="0" err="1">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metaanalisis</a:t>
            </a:r>
            <a:endParaRPr lang="es-VE" sz="4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99779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1629543" y="116633"/>
            <a:ext cx="8932914"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1700214"/>
            <a:ext cx="8858945" cy="172878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3" y="3716339"/>
            <a:ext cx="8858945" cy="18002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9264352" y="1772816"/>
            <a:ext cx="325730" cy="400110"/>
          </a:xfrm>
          <a:prstGeom prst="rect">
            <a:avLst/>
          </a:prstGeom>
          <a:noFill/>
        </p:spPr>
        <p:txBody>
          <a:bodyPr wrap="none" rtlCol="0">
            <a:spAutoFit/>
          </a:bodyPr>
          <a:lstStyle/>
          <a:p>
            <a:r>
              <a:rPr lang="es-419" sz="2000" b="1" dirty="0">
                <a:solidFill>
                  <a:srgbClr val="FF0000"/>
                </a:solidFill>
              </a:rPr>
              <a:t>X</a:t>
            </a:r>
            <a:endParaRPr lang="es-ES" sz="2000" b="1" dirty="0">
              <a:solidFill>
                <a:srgbClr val="FF0000"/>
              </a:solidFill>
            </a:endParaRPr>
          </a:p>
        </p:txBody>
      </p:sp>
      <p:sp>
        <p:nvSpPr>
          <p:cNvPr id="7" name="6 CuadroTexto"/>
          <p:cNvSpPr txBox="1"/>
          <p:nvPr/>
        </p:nvSpPr>
        <p:spPr>
          <a:xfrm>
            <a:off x="9192344" y="4293096"/>
            <a:ext cx="325730" cy="400110"/>
          </a:xfrm>
          <a:prstGeom prst="rect">
            <a:avLst/>
          </a:prstGeom>
          <a:noFill/>
        </p:spPr>
        <p:txBody>
          <a:bodyPr wrap="none" rtlCol="0">
            <a:spAutoFit/>
          </a:bodyPr>
          <a:lstStyle/>
          <a:p>
            <a:r>
              <a:rPr lang="es-419" sz="2000" b="1" dirty="0">
                <a:solidFill>
                  <a:srgbClr val="FF0000"/>
                </a:solidFill>
              </a:rPr>
              <a:t>X</a:t>
            </a:r>
            <a:endParaRPr lang="es-ES" sz="2000" b="1" dirty="0">
              <a:solidFill>
                <a:srgbClr val="FF0000"/>
              </a:solidFill>
            </a:endParaRPr>
          </a:p>
        </p:txBody>
      </p:sp>
      <p:pic>
        <p:nvPicPr>
          <p:cNvPr id="9" name="2 Imagen">
            <a:extLst>
              <a:ext uri="{FF2B5EF4-FFF2-40B4-BE49-F238E27FC236}">
                <a16:creationId xmlns:a16="http://schemas.microsoft.com/office/drawing/2014/main" id="{9903F9E6-C6BB-4395-85E6-FF542186AC9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352" y="188640"/>
            <a:ext cx="734380" cy="6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3">
            <a:extLst>
              <a:ext uri="{FF2B5EF4-FFF2-40B4-BE49-F238E27FC236}">
                <a16:creationId xmlns:a16="http://schemas.microsoft.com/office/drawing/2014/main" id="{6A6B268C-41E0-46D8-913C-C998962E0AEF}"/>
              </a:ext>
            </a:extLst>
          </p:cNvPr>
          <p:cNvSpPr txBox="1">
            <a:spLocks/>
          </p:cNvSpPr>
          <p:nvPr/>
        </p:nvSpPr>
        <p:spPr>
          <a:xfrm>
            <a:off x="969264" y="-18287"/>
            <a:ext cx="10917936" cy="1481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VE" sz="4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Lista de cotejo-</a:t>
            </a:r>
            <a:r>
              <a:rPr lang="es-VE" sz="4400" b="1" dirty="0" err="1">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metaanalisis</a:t>
            </a:r>
            <a:endParaRPr lang="es-VE" sz="4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045110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338D10F-F30B-4F22-A736-E094FF938776}"/>
              </a:ext>
            </a:extLst>
          </p:cNvPr>
          <p:cNvSpPr>
            <a:spLocks noGrp="1"/>
          </p:cNvSpPr>
          <p:nvPr>
            <p:ph type="title"/>
          </p:nvPr>
        </p:nvSpPr>
        <p:spPr>
          <a:xfrm>
            <a:off x="1021080" y="609600"/>
            <a:ext cx="10026331" cy="1457008"/>
          </a:xfrm>
        </p:spPr>
        <p:txBody>
          <a:bodyPr>
            <a:normAutofit/>
          </a:body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Evidencia científica</a:t>
            </a:r>
          </a:p>
        </p:txBody>
      </p:sp>
      <p:grpSp>
        <p:nvGrpSpPr>
          <p:cNvPr id="6" name="Group 4">
            <a:extLst>
              <a:ext uri="{FF2B5EF4-FFF2-40B4-BE49-F238E27FC236}">
                <a16:creationId xmlns:a16="http://schemas.microsoft.com/office/drawing/2014/main" id="{38E094CA-5AA4-472C-A87F-B17C6F7957B0}"/>
              </a:ext>
            </a:extLst>
          </p:cNvPr>
          <p:cNvGrpSpPr>
            <a:grpSpLocks/>
          </p:cNvGrpSpPr>
          <p:nvPr/>
        </p:nvGrpSpPr>
        <p:grpSpPr bwMode="auto">
          <a:xfrm>
            <a:off x="597625" y="342396"/>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7" name="Freeform 5">
              <a:extLst>
                <a:ext uri="{FF2B5EF4-FFF2-40B4-BE49-F238E27FC236}">
                  <a16:creationId xmlns:a16="http://schemas.microsoft.com/office/drawing/2014/main" id="{BF2AE39C-6FBE-4AA5-8F3B-897DEF957447}"/>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6">
              <a:extLst>
                <a:ext uri="{FF2B5EF4-FFF2-40B4-BE49-F238E27FC236}">
                  <a16:creationId xmlns:a16="http://schemas.microsoft.com/office/drawing/2014/main" id="{39D1CA62-8B3C-4553-985B-E3EB04B985D1}"/>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7">
              <a:extLst>
                <a:ext uri="{FF2B5EF4-FFF2-40B4-BE49-F238E27FC236}">
                  <a16:creationId xmlns:a16="http://schemas.microsoft.com/office/drawing/2014/main" id="{1A9150CF-9D64-46EF-B803-1C54FA88BF38}"/>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8">
              <a:extLst>
                <a:ext uri="{FF2B5EF4-FFF2-40B4-BE49-F238E27FC236}">
                  <a16:creationId xmlns:a16="http://schemas.microsoft.com/office/drawing/2014/main" id="{6AF94D03-B902-40FF-B8CF-C19EC890EDE7}"/>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9">
              <a:extLst>
                <a:ext uri="{FF2B5EF4-FFF2-40B4-BE49-F238E27FC236}">
                  <a16:creationId xmlns:a16="http://schemas.microsoft.com/office/drawing/2014/main" id="{FD5AA5C0-F85A-4646-A2ED-13D46488DCA7}"/>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0">
              <a:extLst>
                <a:ext uri="{FF2B5EF4-FFF2-40B4-BE49-F238E27FC236}">
                  <a16:creationId xmlns:a16="http://schemas.microsoft.com/office/drawing/2014/main" id="{EF5E3764-C5F3-4B3F-A987-F614069CAE3C}"/>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3" name="Freeform 11">
              <a:extLst>
                <a:ext uri="{FF2B5EF4-FFF2-40B4-BE49-F238E27FC236}">
                  <a16:creationId xmlns:a16="http://schemas.microsoft.com/office/drawing/2014/main" id="{87C1626E-BF47-43F5-9A25-E0373342D930}"/>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pic>
        <p:nvPicPr>
          <p:cNvPr id="14" name="Imagen 13">
            <a:extLst>
              <a:ext uri="{FF2B5EF4-FFF2-40B4-BE49-F238E27FC236}">
                <a16:creationId xmlns:a16="http://schemas.microsoft.com/office/drawing/2014/main" id="{3620E98F-8514-4A5B-9BAA-F977EA283DE5}"/>
              </a:ext>
            </a:extLst>
          </p:cNvPr>
          <p:cNvPicPr>
            <a:picLocks noChangeAspect="1"/>
          </p:cNvPicPr>
          <p:nvPr/>
        </p:nvPicPr>
        <p:blipFill rotWithShape="1">
          <a:blip r:embed="rId2"/>
          <a:srcRect l="6272" t="41021" r="5962" b="18960"/>
          <a:stretch/>
        </p:blipFill>
        <p:spPr>
          <a:xfrm>
            <a:off x="764613" y="2448780"/>
            <a:ext cx="10700557" cy="2743200"/>
          </a:xfrm>
          <a:prstGeom prst="rect">
            <a:avLst/>
          </a:prstGeom>
        </p:spPr>
      </p:pic>
    </p:spTree>
    <p:extLst>
      <p:ext uri="{BB962C8B-B14F-4D97-AF65-F5344CB8AC3E}">
        <p14:creationId xmlns:p14="http://schemas.microsoft.com/office/powerpoint/2010/main" val="2710573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E7D4370-0565-45B1-9FE7-BC8288AAC592}"/>
              </a:ext>
            </a:extLst>
          </p:cNvPr>
          <p:cNvSpPr>
            <a:spLocks noGrp="1"/>
          </p:cNvSpPr>
          <p:nvPr>
            <p:ph idx="1"/>
          </p:nvPr>
        </p:nvSpPr>
        <p:spPr>
          <a:xfrm>
            <a:off x="1141413" y="1433282"/>
            <a:ext cx="10165514" cy="5044172"/>
          </a:xfrm>
        </p:spPr>
        <p:txBody>
          <a:bodyPr>
            <a:normAutofit/>
          </a:bodyPr>
          <a:lstStyle/>
          <a:p>
            <a:pPr algn="just"/>
            <a:r>
              <a:rPr lang="es-VE" sz="1800" dirty="0">
                <a:latin typeface="Aharoni" panose="02010803020104030203" pitchFamily="2" charset="-79"/>
                <a:cs typeface="Aharoni" panose="02010803020104030203" pitchFamily="2" charset="-79"/>
              </a:rPr>
              <a:t>Este estudio no responde a la pregunta planteada ya que los puntos de cortes de PA utilizados  en el mismo para PAS 120/139 mmHg y  PAD 80-89 mmHg no se corresponden a HTA estadio II (140/90 mmHg) según guía de octubre de 2017. Sin embargo se pudo evidenciar que con los puntos de cortes de PA planteados hubo una asociación con mortalidad por ECV específicamente con PAS 130-139 mmHg y PAD 85-89 mmHg, y con ACV en mayor proporción que con CHD.</a:t>
            </a:r>
          </a:p>
          <a:p>
            <a:pPr algn="just"/>
            <a:r>
              <a:rPr lang="es-VE" sz="1800" dirty="0">
                <a:latin typeface="Aharoni" panose="02010803020104030203" pitchFamily="2" charset="-79"/>
                <a:cs typeface="Aharoni" panose="02010803020104030203" pitchFamily="2" charset="-79"/>
              </a:rPr>
              <a:t>En vista al aumento de riesgo de eventos clínicos observados en el subgrupo con cifras de  PAS 130-139 mmHg – PAD 85-89 mmHg, consideramos prudente la  reducción de los puntos de corte realizado que incluyen este grupo de riesgo en la definición de hipertensión arterial de los lineamientos de ACC/AHA 2017.</a:t>
            </a:r>
          </a:p>
          <a:p>
            <a:pPr algn="just"/>
            <a:r>
              <a:rPr lang="es-VE" sz="1800" dirty="0">
                <a:latin typeface="Aharoni" panose="02010803020104030203" pitchFamily="2" charset="-79"/>
                <a:cs typeface="Aharoni" panose="02010803020104030203" pitchFamily="2" charset="-79"/>
              </a:rPr>
              <a:t>Se hace necesario evaluar estudios donde se incluya pacientes con ERC y DM para objetivar metas de PA en estos pacientes, ya que los mismos se excluyeron para la realización de dicho metaanálisis. </a:t>
            </a:r>
          </a:p>
        </p:txBody>
      </p:sp>
      <p:sp>
        <p:nvSpPr>
          <p:cNvPr id="4" name="Título 3">
            <a:extLst>
              <a:ext uri="{FF2B5EF4-FFF2-40B4-BE49-F238E27FC236}">
                <a16:creationId xmlns:a16="http://schemas.microsoft.com/office/drawing/2014/main" id="{7513E899-1BC6-47F4-9294-9927F063058A}"/>
              </a:ext>
            </a:extLst>
          </p:cNvPr>
          <p:cNvSpPr txBox="1">
            <a:spLocks/>
          </p:cNvSpPr>
          <p:nvPr/>
        </p:nvSpPr>
        <p:spPr>
          <a:xfrm>
            <a:off x="1024128" y="-26959"/>
            <a:ext cx="10023284" cy="1460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Aportes de grupo</a:t>
            </a:r>
          </a:p>
        </p:txBody>
      </p:sp>
      <p:grpSp>
        <p:nvGrpSpPr>
          <p:cNvPr id="5" name="Group 4">
            <a:extLst>
              <a:ext uri="{FF2B5EF4-FFF2-40B4-BE49-F238E27FC236}">
                <a16:creationId xmlns:a16="http://schemas.microsoft.com/office/drawing/2014/main" id="{4EA29AD7-7E10-49E1-81E5-99D19E7C5525}"/>
              </a:ext>
            </a:extLst>
          </p:cNvPr>
          <p:cNvGrpSpPr>
            <a:grpSpLocks/>
          </p:cNvGrpSpPr>
          <p:nvPr/>
        </p:nvGrpSpPr>
        <p:grpSpPr bwMode="auto">
          <a:xfrm>
            <a:off x="597625" y="263148"/>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6" name="Freeform 5">
              <a:extLst>
                <a:ext uri="{FF2B5EF4-FFF2-40B4-BE49-F238E27FC236}">
                  <a16:creationId xmlns:a16="http://schemas.microsoft.com/office/drawing/2014/main" id="{91564DE5-B432-44A9-8F84-29A1CD35CDA1}"/>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7" name="Freeform 6">
              <a:extLst>
                <a:ext uri="{FF2B5EF4-FFF2-40B4-BE49-F238E27FC236}">
                  <a16:creationId xmlns:a16="http://schemas.microsoft.com/office/drawing/2014/main" id="{E77A905C-955A-4DE1-BD41-4E114664F8BC}"/>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7">
              <a:extLst>
                <a:ext uri="{FF2B5EF4-FFF2-40B4-BE49-F238E27FC236}">
                  <a16:creationId xmlns:a16="http://schemas.microsoft.com/office/drawing/2014/main" id="{057B7029-B669-408D-9CD9-B9C50C305E2B}"/>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8">
              <a:extLst>
                <a:ext uri="{FF2B5EF4-FFF2-40B4-BE49-F238E27FC236}">
                  <a16:creationId xmlns:a16="http://schemas.microsoft.com/office/drawing/2014/main" id="{19CF69B5-E867-45C3-97C0-2385341AD3A9}"/>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9">
              <a:extLst>
                <a:ext uri="{FF2B5EF4-FFF2-40B4-BE49-F238E27FC236}">
                  <a16:creationId xmlns:a16="http://schemas.microsoft.com/office/drawing/2014/main" id="{79090079-B3E9-45AF-9F6D-606176D82ED1}"/>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10">
              <a:extLst>
                <a:ext uri="{FF2B5EF4-FFF2-40B4-BE49-F238E27FC236}">
                  <a16:creationId xmlns:a16="http://schemas.microsoft.com/office/drawing/2014/main" id="{B2A5378F-9D88-49BA-8DD1-2ADFC6F71522}"/>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1">
              <a:extLst>
                <a:ext uri="{FF2B5EF4-FFF2-40B4-BE49-F238E27FC236}">
                  <a16:creationId xmlns:a16="http://schemas.microsoft.com/office/drawing/2014/main" id="{C1D80B5D-E004-44A3-9604-D272ECD5B566}"/>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Tree>
    <p:extLst>
      <p:ext uri="{BB962C8B-B14F-4D97-AF65-F5344CB8AC3E}">
        <p14:creationId xmlns:p14="http://schemas.microsoft.com/office/powerpoint/2010/main" val="1584988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DC4AF16-4221-41F6-95C3-78C0425FD203}"/>
              </a:ext>
            </a:extLst>
          </p:cNvPr>
          <p:cNvSpPr txBox="1">
            <a:spLocks/>
          </p:cNvSpPr>
          <p:nvPr/>
        </p:nvSpPr>
        <p:spPr>
          <a:xfrm>
            <a:off x="1041010" y="2460209"/>
            <a:ext cx="10006402" cy="14168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gracias</a:t>
            </a:r>
          </a:p>
        </p:txBody>
      </p:sp>
    </p:spTree>
    <p:extLst>
      <p:ext uri="{BB962C8B-B14F-4D97-AF65-F5344CB8AC3E}">
        <p14:creationId xmlns:p14="http://schemas.microsoft.com/office/powerpoint/2010/main" val="370673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7F829CCF-F77D-407C-84AE-584A9309C1EF}"/>
              </a:ext>
            </a:extLst>
          </p:cNvPr>
          <p:cNvSpPr/>
          <p:nvPr/>
        </p:nvSpPr>
        <p:spPr>
          <a:xfrm>
            <a:off x="2736295" y="278489"/>
            <a:ext cx="6327400" cy="783193"/>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s-VE" sz="4000" b="1" dirty="0">
                <a:solidFill>
                  <a:srgbClr val="FFFF00"/>
                </a:solidFill>
                <a:effectLst>
                  <a:glow rad="101600">
                    <a:schemeClr val="bg1">
                      <a:alpha val="60000"/>
                    </a:schemeClr>
                  </a:glow>
                </a:effectLst>
                <a:latin typeface="Aharoni" pitchFamily="2" charset="-79"/>
                <a:cs typeface="Aharoni" pitchFamily="2" charset="-79"/>
              </a:rPr>
              <a:t>INTRODUCCION</a:t>
            </a:r>
          </a:p>
        </p:txBody>
      </p:sp>
      <p:grpSp>
        <p:nvGrpSpPr>
          <p:cNvPr id="3" name="Group 4">
            <a:extLst>
              <a:ext uri="{FF2B5EF4-FFF2-40B4-BE49-F238E27FC236}">
                <a16:creationId xmlns:a16="http://schemas.microsoft.com/office/drawing/2014/main" id="{7FEA5A4B-E52A-47FB-A2B3-C5803EF606F5}"/>
              </a:ext>
            </a:extLst>
          </p:cNvPr>
          <p:cNvGrpSpPr>
            <a:grpSpLocks/>
          </p:cNvGrpSpPr>
          <p:nvPr/>
        </p:nvGrpSpPr>
        <p:grpSpPr bwMode="auto">
          <a:xfrm>
            <a:off x="597625" y="263148"/>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4" name="Freeform 5">
              <a:extLst>
                <a:ext uri="{FF2B5EF4-FFF2-40B4-BE49-F238E27FC236}">
                  <a16:creationId xmlns:a16="http://schemas.microsoft.com/office/drawing/2014/main" id="{4465BC22-B150-4200-BE05-FB168E1B0C1D}"/>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6" name="Freeform 6">
              <a:extLst>
                <a:ext uri="{FF2B5EF4-FFF2-40B4-BE49-F238E27FC236}">
                  <a16:creationId xmlns:a16="http://schemas.microsoft.com/office/drawing/2014/main" id="{161F138B-FF96-498C-BE5F-006EEAD7F9A2}"/>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7" name="Freeform 7">
              <a:extLst>
                <a:ext uri="{FF2B5EF4-FFF2-40B4-BE49-F238E27FC236}">
                  <a16:creationId xmlns:a16="http://schemas.microsoft.com/office/drawing/2014/main" id="{5679D13B-7051-48A9-B641-C6C471C43D34}"/>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8">
              <a:extLst>
                <a:ext uri="{FF2B5EF4-FFF2-40B4-BE49-F238E27FC236}">
                  <a16:creationId xmlns:a16="http://schemas.microsoft.com/office/drawing/2014/main" id="{48D37F79-74A5-4734-AE11-3ADFCF030F37}"/>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9">
              <a:extLst>
                <a:ext uri="{FF2B5EF4-FFF2-40B4-BE49-F238E27FC236}">
                  <a16:creationId xmlns:a16="http://schemas.microsoft.com/office/drawing/2014/main" id="{12808AC3-FF88-416B-803E-F807DD0A6EA8}"/>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10">
              <a:extLst>
                <a:ext uri="{FF2B5EF4-FFF2-40B4-BE49-F238E27FC236}">
                  <a16:creationId xmlns:a16="http://schemas.microsoft.com/office/drawing/2014/main" id="{C1692A4A-63D0-4082-BDA4-3B14902DAC38}"/>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11">
              <a:extLst>
                <a:ext uri="{FF2B5EF4-FFF2-40B4-BE49-F238E27FC236}">
                  <a16:creationId xmlns:a16="http://schemas.microsoft.com/office/drawing/2014/main" id="{AC9855BC-F485-4E75-A73B-FC191E30BB7C}"/>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
        <p:nvSpPr>
          <p:cNvPr id="2" name="Rectángulo 1">
            <a:extLst>
              <a:ext uri="{FF2B5EF4-FFF2-40B4-BE49-F238E27FC236}">
                <a16:creationId xmlns:a16="http://schemas.microsoft.com/office/drawing/2014/main" id="{31192CF5-30DB-4340-9265-70DEF5B6F19A}"/>
              </a:ext>
            </a:extLst>
          </p:cNvPr>
          <p:cNvSpPr/>
          <p:nvPr/>
        </p:nvSpPr>
        <p:spPr>
          <a:xfrm>
            <a:off x="896112" y="1719072"/>
            <a:ext cx="10753344" cy="4524315"/>
          </a:xfrm>
          <a:prstGeom prst="rect">
            <a:avLst/>
          </a:prstGeom>
        </p:spPr>
        <p:txBody>
          <a:bodyPr wrap="square">
            <a:spAutoFit/>
          </a:bodyPr>
          <a:lstStyle/>
          <a:p>
            <a:pPr algn="just"/>
            <a:r>
              <a:rPr lang="es-VE" sz="2400" dirty="0">
                <a:latin typeface="Aharoni" panose="02010803020104030203" pitchFamily="2" charset="-79"/>
                <a:cs typeface="Aharoni" panose="02010803020104030203" pitchFamily="2" charset="-79"/>
              </a:rPr>
              <a:t>El 7JNC propuso una nueva clasificación, prehipertensión, para </a:t>
            </a:r>
            <a:r>
              <a:rPr lang="es-VE" sz="2400" dirty="0" err="1">
                <a:latin typeface="Aharoni" panose="02010803020104030203" pitchFamily="2" charset="-79"/>
                <a:cs typeface="Aharoni" panose="02010803020104030203" pitchFamily="2" charset="-79"/>
              </a:rPr>
              <a:t>px</a:t>
            </a:r>
            <a:r>
              <a:rPr lang="es-VE" sz="2400" dirty="0">
                <a:latin typeface="Aharoni" panose="02010803020104030203" pitchFamily="2" charset="-79"/>
                <a:cs typeface="Aharoni" panose="02010803020104030203" pitchFamily="2" charset="-79"/>
              </a:rPr>
              <a:t>. que presentan una PAS de 120 a 139 mm Hg o una PAD de 80 a 89 mm Hg</a:t>
            </a:r>
          </a:p>
          <a:p>
            <a:pPr algn="just"/>
            <a:endParaRPr lang="es-VE" sz="2400" dirty="0">
              <a:latin typeface="Aharoni" panose="02010803020104030203" pitchFamily="2" charset="-79"/>
              <a:cs typeface="Aharoni" panose="02010803020104030203" pitchFamily="2" charset="-79"/>
            </a:endParaRPr>
          </a:p>
          <a:p>
            <a:pPr algn="just"/>
            <a:r>
              <a:rPr lang="es-VE" sz="2400" dirty="0">
                <a:latin typeface="Aharoni" panose="02010803020104030203" pitchFamily="2" charset="-79"/>
                <a:cs typeface="Aharoni" panose="02010803020104030203" pitchFamily="2" charset="-79"/>
              </a:rPr>
              <a:t>Prehipertensión es un factor de riesgo independiente de ECV.</a:t>
            </a:r>
          </a:p>
          <a:p>
            <a:pPr algn="just"/>
            <a:endParaRPr lang="es-VE" sz="2400" dirty="0">
              <a:latin typeface="Aharoni" panose="02010803020104030203" pitchFamily="2" charset="-79"/>
              <a:cs typeface="Aharoni" panose="02010803020104030203" pitchFamily="2" charset="-79"/>
            </a:endParaRPr>
          </a:p>
          <a:p>
            <a:pPr algn="just"/>
            <a:r>
              <a:rPr lang="es-VE" sz="2400" dirty="0">
                <a:latin typeface="Aharoni" panose="02010803020104030203" pitchFamily="2" charset="-79"/>
                <a:cs typeface="Aharoni" panose="02010803020104030203" pitchFamily="2" charset="-79"/>
              </a:rPr>
              <a:t>Informes inconsistentes</a:t>
            </a:r>
          </a:p>
          <a:p>
            <a:pPr algn="just"/>
            <a:endParaRPr lang="es-VE" sz="2400" dirty="0">
              <a:latin typeface="Aharoni" panose="02010803020104030203" pitchFamily="2" charset="-79"/>
              <a:cs typeface="Aharoni" panose="02010803020104030203" pitchFamily="2" charset="-79"/>
            </a:endParaRPr>
          </a:p>
          <a:p>
            <a:pPr algn="just"/>
            <a:r>
              <a:rPr lang="es-VE" sz="2400" dirty="0">
                <a:latin typeface="Aharoni" panose="02010803020104030203" pitchFamily="2" charset="-79"/>
                <a:cs typeface="Aharoni" panose="02010803020104030203" pitchFamily="2" charset="-79"/>
              </a:rPr>
              <a:t>Heterogeneidad en prehipertensión</a:t>
            </a:r>
          </a:p>
          <a:p>
            <a:pPr algn="just"/>
            <a:endParaRPr lang="es-VE" sz="2400" dirty="0">
              <a:latin typeface="Aharoni" panose="02010803020104030203" pitchFamily="2" charset="-79"/>
              <a:cs typeface="Aharoni" panose="02010803020104030203" pitchFamily="2" charset="-79"/>
            </a:endParaRPr>
          </a:p>
          <a:p>
            <a:pPr algn="just"/>
            <a:r>
              <a:rPr lang="es-VE" sz="2400" dirty="0">
                <a:latin typeface="Aharoni" panose="02010803020104030203" pitchFamily="2" charset="-79"/>
                <a:cs typeface="Aharoni" panose="02010803020104030203" pitchFamily="2" charset="-79"/>
              </a:rPr>
              <a:t>El riesgo de desarrollar ECV puede ser diferente en individuos con PA de 130-139 / 85-89 mm Hg que en aquellos con PA en el rango de 120-129 / 80-84 mm Hg</a:t>
            </a:r>
          </a:p>
        </p:txBody>
      </p:sp>
    </p:spTree>
    <p:extLst>
      <p:ext uri="{BB962C8B-B14F-4D97-AF65-F5344CB8AC3E}">
        <p14:creationId xmlns:p14="http://schemas.microsoft.com/office/powerpoint/2010/main" val="40651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0DD9"/>
        </a:solidFill>
        <a:effectLst/>
      </p:bgPr>
    </p:bg>
    <p:spTree>
      <p:nvGrpSpPr>
        <p:cNvPr id="1" name=""/>
        <p:cNvGrpSpPr/>
        <p:nvPr/>
      </p:nvGrpSpPr>
      <p:grpSpPr>
        <a:xfrm>
          <a:off x="0" y="0"/>
          <a:ext cx="0" cy="0"/>
          <a:chOff x="0" y="0"/>
          <a:chExt cx="0" cy="0"/>
        </a:xfrm>
      </p:grpSpPr>
      <p:sp>
        <p:nvSpPr>
          <p:cNvPr id="6" name="Rectángulo redondeado 13">
            <a:extLst>
              <a:ext uri="{FF2B5EF4-FFF2-40B4-BE49-F238E27FC236}">
                <a16:creationId xmlns:a16="http://schemas.microsoft.com/office/drawing/2014/main" id="{0756B684-DF70-4FA9-8415-4F66E921C31B}"/>
              </a:ext>
            </a:extLst>
          </p:cNvPr>
          <p:cNvSpPr/>
          <p:nvPr/>
        </p:nvSpPr>
        <p:spPr>
          <a:xfrm>
            <a:off x="2876973" y="669795"/>
            <a:ext cx="6327400" cy="783193"/>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s-VE" sz="4000" b="1" dirty="0">
                <a:solidFill>
                  <a:srgbClr val="FFFF00"/>
                </a:solidFill>
                <a:effectLst>
                  <a:glow rad="101600">
                    <a:schemeClr val="bg1">
                      <a:alpha val="60000"/>
                    </a:schemeClr>
                  </a:glow>
                </a:effectLst>
                <a:latin typeface="Aharoni" pitchFamily="2" charset="-79"/>
                <a:cs typeface="Aharoni" pitchFamily="2" charset="-79"/>
              </a:rPr>
              <a:t>OBJETIVOS</a:t>
            </a:r>
          </a:p>
        </p:txBody>
      </p:sp>
      <p:grpSp>
        <p:nvGrpSpPr>
          <p:cNvPr id="7" name="Group 4">
            <a:extLst>
              <a:ext uri="{FF2B5EF4-FFF2-40B4-BE49-F238E27FC236}">
                <a16:creationId xmlns:a16="http://schemas.microsoft.com/office/drawing/2014/main" id="{01CEBE34-D867-41A5-92EA-E2EAB972A943}"/>
              </a:ext>
            </a:extLst>
          </p:cNvPr>
          <p:cNvGrpSpPr>
            <a:grpSpLocks/>
          </p:cNvGrpSpPr>
          <p:nvPr/>
        </p:nvGrpSpPr>
        <p:grpSpPr bwMode="auto">
          <a:xfrm>
            <a:off x="597625" y="263148"/>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8" name="Freeform 5">
              <a:extLst>
                <a:ext uri="{FF2B5EF4-FFF2-40B4-BE49-F238E27FC236}">
                  <a16:creationId xmlns:a16="http://schemas.microsoft.com/office/drawing/2014/main" id="{4BC2B2E4-E18C-49EB-9F1E-ECB8ECB6EE66}"/>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6">
              <a:extLst>
                <a:ext uri="{FF2B5EF4-FFF2-40B4-BE49-F238E27FC236}">
                  <a16:creationId xmlns:a16="http://schemas.microsoft.com/office/drawing/2014/main" id="{2B998BD9-720C-464E-865D-192F4218306A}"/>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7">
              <a:extLst>
                <a:ext uri="{FF2B5EF4-FFF2-40B4-BE49-F238E27FC236}">
                  <a16:creationId xmlns:a16="http://schemas.microsoft.com/office/drawing/2014/main" id="{7F7C45C0-ED5D-4C99-A981-A9AD42C9897D}"/>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8">
              <a:extLst>
                <a:ext uri="{FF2B5EF4-FFF2-40B4-BE49-F238E27FC236}">
                  <a16:creationId xmlns:a16="http://schemas.microsoft.com/office/drawing/2014/main" id="{44D8847E-C08D-4EC5-B87D-C128F3F50249}"/>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9">
              <a:extLst>
                <a:ext uri="{FF2B5EF4-FFF2-40B4-BE49-F238E27FC236}">
                  <a16:creationId xmlns:a16="http://schemas.microsoft.com/office/drawing/2014/main" id="{EC4B693E-F885-4178-9BAA-9CB8DA6087E7}"/>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3" name="Freeform 10">
              <a:extLst>
                <a:ext uri="{FF2B5EF4-FFF2-40B4-BE49-F238E27FC236}">
                  <a16:creationId xmlns:a16="http://schemas.microsoft.com/office/drawing/2014/main" id="{37DEAA45-0709-4783-948A-5B6EFBB8C2AC}"/>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4" name="Freeform 11">
              <a:extLst>
                <a:ext uri="{FF2B5EF4-FFF2-40B4-BE49-F238E27FC236}">
                  <a16:creationId xmlns:a16="http://schemas.microsoft.com/office/drawing/2014/main" id="{9D394EA9-C34F-443C-B61E-12597A58AC0C}"/>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
        <p:nvSpPr>
          <p:cNvPr id="15" name="Rectángulo 14">
            <a:extLst>
              <a:ext uri="{FF2B5EF4-FFF2-40B4-BE49-F238E27FC236}">
                <a16:creationId xmlns:a16="http://schemas.microsoft.com/office/drawing/2014/main" id="{D32B3812-DD57-44B1-B52C-DE032ACA2368}"/>
              </a:ext>
            </a:extLst>
          </p:cNvPr>
          <p:cNvSpPr/>
          <p:nvPr/>
        </p:nvSpPr>
        <p:spPr>
          <a:xfrm>
            <a:off x="1207008" y="2267712"/>
            <a:ext cx="9836130" cy="3416320"/>
          </a:xfrm>
          <a:prstGeom prst="rect">
            <a:avLst/>
          </a:prstGeom>
        </p:spPr>
        <p:txBody>
          <a:bodyPr wrap="square">
            <a:spAutoFit/>
          </a:bodyPr>
          <a:lstStyle/>
          <a:p>
            <a:pPr algn="just"/>
            <a:r>
              <a:rPr lang="es-VE" sz="2400" dirty="0">
                <a:effectLst>
                  <a:glow rad="101600">
                    <a:schemeClr val="bg1">
                      <a:alpha val="60000"/>
                    </a:schemeClr>
                  </a:glow>
                </a:effectLst>
                <a:latin typeface="Aharoni" panose="02010803020104030203" pitchFamily="2" charset="-79"/>
                <a:cs typeface="Aharoni" panose="02010803020104030203" pitchFamily="2" charset="-79"/>
              </a:rPr>
              <a:t>EVALUAR LA ASOCIACIÓN DE LA PREHIPERTENSIÓN CON LA MORTALIDAD POR TODAS LAS CAUSAS Y ENFERMEDADES CARDIOVASCULARES, ASÍ COMO LA ENFERMEDAD CORONARIA (CHD) Y LA MORTALIDAD POR ACCIDENTE CEREBROVASCULAR.</a:t>
            </a:r>
          </a:p>
          <a:p>
            <a:pPr algn="just"/>
            <a:endParaRPr lang="es-VE" sz="2400" dirty="0">
              <a:effectLst>
                <a:glow rad="101600">
                  <a:schemeClr val="bg1">
                    <a:alpha val="60000"/>
                  </a:schemeClr>
                </a:glow>
              </a:effectLst>
              <a:latin typeface="Aharoni" panose="02010803020104030203" pitchFamily="2" charset="-79"/>
              <a:cs typeface="Aharoni" panose="02010803020104030203" pitchFamily="2" charset="-79"/>
            </a:endParaRPr>
          </a:p>
          <a:p>
            <a:pPr algn="just"/>
            <a:r>
              <a:rPr lang="es-VE" sz="2400" dirty="0">
                <a:effectLst>
                  <a:glow rad="101600">
                    <a:schemeClr val="bg1">
                      <a:alpha val="60000"/>
                    </a:schemeClr>
                  </a:glow>
                </a:effectLst>
                <a:latin typeface="Aharoni" panose="02010803020104030203" pitchFamily="2" charset="-79"/>
                <a:cs typeface="Aharoni" panose="02010803020104030203" pitchFamily="2" charset="-79"/>
              </a:rPr>
              <a:t>PFP: RIESGO DE MORTALIDAD POR TODAS LAS CAUSAS Y ECV</a:t>
            </a:r>
          </a:p>
          <a:p>
            <a:pPr algn="just"/>
            <a:endParaRPr lang="es-VE" sz="2400" dirty="0">
              <a:effectLst>
                <a:glow rad="101600">
                  <a:schemeClr val="bg1">
                    <a:alpha val="60000"/>
                  </a:schemeClr>
                </a:glow>
              </a:effectLst>
              <a:latin typeface="Aharoni" panose="02010803020104030203" pitchFamily="2" charset="-79"/>
              <a:cs typeface="Aharoni" panose="02010803020104030203" pitchFamily="2" charset="-79"/>
            </a:endParaRPr>
          </a:p>
          <a:p>
            <a:pPr algn="just"/>
            <a:r>
              <a:rPr lang="es-VE" sz="2400" dirty="0">
                <a:effectLst>
                  <a:glow rad="101600">
                    <a:schemeClr val="bg1">
                      <a:alpha val="60000"/>
                    </a:schemeClr>
                  </a:glow>
                </a:effectLst>
                <a:latin typeface="Aharoni" panose="02010803020104030203" pitchFamily="2" charset="-79"/>
                <a:cs typeface="Aharoni" panose="02010803020104030203" pitchFamily="2" charset="-79"/>
              </a:rPr>
              <a:t>PFS: RIESGOS DE MORTALIDAD POR ENFERMEDAD CORONARIA Y MORTALIDAD POR ACCIDENTE CEREBROVASCULAR</a:t>
            </a:r>
          </a:p>
        </p:txBody>
      </p:sp>
    </p:spTree>
    <p:extLst>
      <p:ext uri="{BB962C8B-B14F-4D97-AF65-F5344CB8AC3E}">
        <p14:creationId xmlns:p14="http://schemas.microsoft.com/office/powerpoint/2010/main" val="310986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7F829CCF-F77D-407C-84AE-584A9309C1EF}"/>
              </a:ext>
            </a:extLst>
          </p:cNvPr>
          <p:cNvSpPr/>
          <p:nvPr/>
        </p:nvSpPr>
        <p:spPr>
          <a:xfrm>
            <a:off x="2736295" y="278489"/>
            <a:ext cx="6327400" cy="783193"/>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s-VE" sz="4000" b="1" dirty="0">
                <a:solidFill>
                  <a:srgbClr val="FFFF00"/>
                </a:solidFill>
                <a:effectLst>
                  <a:glow rad="101600">
                    <a:schemeClr val="bg1">
                      <a:alpha val="60000"/>
                    </a:schemeClr>
                  </a:glow>
                </a:effectLst>
                <a:latin typeface="Aharoni" pitchFamily="2" charset="-79"/>
                <a:cs typeface="Aharoni" pitchFamily="2" charset="-79"/>
              </a:rPr>
              <a:t>METODOS</a:t>
            </a:r>
          </a:p>
        </p:txBody>
      </p:sp>
      <p:pic>
        <p:nvPicPr>
          <p:cNvPr id="1026" name="Picture 2" descr="Resultado de imagen para pubmed">
            <a:extLst>
              <a:ext uri="{FF2B5EF4-FFF2-40B4-BE49-F238E27FC236}">
                <a16:creationId xmlns:a16="http://schemas.microsoft.com/office/drawing/2014/main" id="{9E316798-6856-455B-B109-6C1963388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41" y="1453149"/>
            <a:ext cx="463867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a:extLst>
              <a:ext uri="{FF2B5EF4-FFF2-40B4-BE49-F238E27FC236}">
                <a16:creationId xmlns:a16="http://schemas.microsoft.com/office/drawing/2014/main" id="{1C35CAA6-F0A4-4CFB-952A-AAD549493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609" y="1453149"/>
            <a:ext cx="463867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a:extLst>
              <a:ext uri="{FF2B5EF4-FFF2-40B4-BE49-F238E27FC236}">
                <a16:creationId xmlns:a16="http://schemas.microsoft.com/office/drawing/2014/main" id="{32FAC049-3A27-4E8C-9496-C5EA16003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41" y="4333288"/>
            <a:ext cx="46386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lista">
            <a:extLst>
              <a:ext uri="{FF2B5EF4-FFF2-40B4-BE49-F238E27FC236}">
                <a16:creationId xmlns:a16="http://schemas.microsoft.com/office/drawing/2014/main" id="{F77BB384-B5D5-47D0-A55B-5F0466BE55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358" y="4333288"/>
            <a:ext cx="3372876" cy="224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66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3">
            <a:extLst>
              <a:ext uri="{FF2B5EF4-FFF2-40B4-BE49-F238E27FC236}">
                <a16:creationId xmlns:a16="http://schemas.microsoft.com/office/drawing/2014/main" id="{D1C86867-E40D-4F40-9B16-6DFF7DB6CAFE}"/>
              </a:ext>
            </a:extLst>
          </p:cNvPr>
          <p:cNvSpPr/>
          <p:nvPr/>
        </p:nvSpPr>
        <p:spPr>
          <a:xfrm>
            <a:off x="3289626" y="327483"/>
            <a:ext cx="6327400" cy="783193"/>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s-VE" sz="4000" b="1" dirty="0">
                <a:solidFill>
                  <a:srgbClr val="FFFF00"/>
                </a:solidFill>
                <a:effectLst>
                  <a:glow rad="101600">
                    <a:schemeClr val="bg1">
                      <a:alpha val="60000"/>
                    </a:schemeClr>
                  </a:glow>
                </a:effectLst>
                <a:latin typeface="Aharoni" panose="02010803020104030203" pitchFamily="2" charset="-79"/>
                <a:cs typeface="Aharoni" pitchFamily="2" charset="-79"/>
              </a:rPr>
              <a:t>METODOS</a:t>
            </a:r>
          </a:p>
        </p:txBody>
      </p:sp>
      <p:graphicFrame>
        <p:nvGraphicFramePr>
          <p:cNvPr id="3" name="1 Diagrama">
            <a:extLst>
              <a:ext uri="{FF2B5EF4-FFF2-40B4-BE49-F238E27FC236}">
                <a16:creationId xmlns:a16="http://schemas.microsoft.com/office/drawing/2014/main" id="{2AE45848-999E-4F49-A42E-C48D97B065EF}"/>
              </a:ext>
            </a:extLst>
          </p:cNvPr>
          <p:cNvGraphicFramePr/>
          <p:nvPr>
            <p:extLst>
              <p:ext uri="{D42A27DB-BD31-4B8C-83A1-F6EECF244321}">
                <p14:modId xmlns:p14="http://schemas.microsoft.com/office/powerpoint/2010/main" val="1942619682"/>
              </p:ext>
            </p:extLst>
          </p:nvPr>
        </p:nvGraphicFramePr>
        <p:xfrm>
          <a:off x="242212" y="1397000"/>
          <a:ext cx="6327400"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9 Diagrama">
            <a:extLst>
              <a:ext uri="{FF2B5EF4-FFF2-40B4-BE49-F238E27FC236}">
                <a16:creationId xmlns:a16="http://schemas.microsoft.com/office/drawing/2014/main" id="{4219A7F5-E91E-41E1-86AD-FE8A45CDFC2A}"/>
              </a:ext>
            </a:extLst>
          </p:cNvPr>
          <p:cNvGraphicFramePr/>
          <p:nvPr>
            <p:extLst>
              <p:ext uri="{D42A27DB-BD31-4B8C-83A1-F6EECF244321}">
                <p14:modId xmlns:p14="http://schemas.microsoft.com/office/powerpoint/2010/main" val="2176380230"/>
              </p:ext>
            </p:extLst>
          </p:nvPr>
        </p:nvGraphicFramePr>
        <p:xfrm>
          <a:off x="6569611" y="1403391"/>
          <a:ext cx="5289453" cy="46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5689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7F829CCF-F77D-407C-84AE-584A9309C1EF}"/>
              </a:ext>
            </a:extLst>
          </p:cNvPr>
          <p:cNvSpPr/>
          <p:nvPr/>
        </p:nvSpPr>
        <p:spPr>
          <a:xfrm>
            <a:off x="661182" y="264421"/>
            <a:ext cx="11071273" cy="783193"/>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s-VE" sz="4000" b="1" dirty="0">
                <a:solidFill>
                  <a:srgbClr val="FFFF00"/>
                </a:solidFill>
                <a:effectLst>
                  <a:glow rad="101600">
                    <a:schemeClr val="bg1">
                      <a:alpha val="60000"/>
                    </a:schemeClr>
                  </a:glow>
                </a:effectLst>
                <a:latin typeface="Aharoni" pitchFamily="2" charset="-79"/>
                <a:cs typeface="Aharoni" pitchFamily="2" charset="-79"/>
              </a:rPr>
              <a:t>GRUPO DE TRABAJO PREVENTIVO DE EE. UU</a:t>
            </a:r>
          </a:p>
        </p:txBody>
      </p:sp>
      <p:sp>
        <p:nvSpPr>
          <p:cNvPr id="3" name="Rectángulo 2">
            <a:extLst>
              <a:ext uri="{FF2B5EF4-FFF2-40B4-BE49-F238E27FC236}">
                <a16:creationId xmlns:a16="http://schemas.microsoft.com/office/drawing/2014/main" id="{EA3EF49F-8FA2-42D2-87F7-59E34A5522F9}"/>
              </a:ext>
            </a:extLst>
          </p:cNvPr>
          <p:cNvSpPr/>
          <p:nvPr/>
        </p:nvSpPr>
        <p:spPr>
          <a:xfrm>
            <a:off x="900332" y="1280156"/>
            <a:ext cx="10044333" cy="5132174"/>
          </a:xfrm>
          <a:prstGeom prst="rect">
            <a:avLst/>
          </a:prstGeom>
        </p:spPr>
        <p:txBody>
          <a:bodyPr wrap="square">
            <a:spAutoFit/>
          </a:bodyPr>
          <a:lstStyle/>
          <a:p>
            <a:pPr marL="342900" indent="-342900" algn="just">
              <a:lnSpc>
                <a:spcPct val="150000"/>
              </a:lnSpc>
              <a:buAutoNum type="arabicParenBoth"/>
            </a:pPr>
            <a:r>
              <a:rPr lang="es-VE" sz="2000" dirty="0">
                <a:latin typeface="Aharoni" panose="02010803020104030203" pitchFamily="2" charset="-79"/>
                <a:cs typeface="Aharoni" panose="02010803020104030203" pitchFamily="2" charset="-79"/>
              </a:rPr>
              <a:t>Designación de estudio prospectivo.</a:t>
            </a:r>
          </a:p>
          <a:p>
            <a:pPr marL="342900" indent="-342900" algn="just">
              <a:lnSpc>
                <a:spcPct val="150000"/>
              </a:lnSpc>
              <a:buAutoNum type="arabicParenBoth"/>
            </a:pPr>
            <a:r>
              <a:rPr lang="es-VE" sz="2000" dirty="0">
                <a:latin typeface="Aharoni" panose="02010803020104030203" pitchFamily="2" charset="-79"/>
                <a:cs typeface="Aharoni" panose="02010803020104030203" pitchFamily="2" charset="-79"/>
              </a:rPr>
              <a:t>Mantenimiento de grupos comparables.</a:t>
            </a:r>
          </a:p>
          <a:p>
            <a:pPr marL="342900" indent="-342900" algn="just">
              <a:lnSpc>
                <a:spcPct val="150000"/>
              </a:lnSpc>
              <a:buAutoNum type="arabicParenBoth"/>
            </a:pPr>
            <a:r>
              <a:rPr lang="es-VE" sz="2000" dirty="0">
                <a:latin typeface="Aharoni" panose="02010803020104030203" pitchFamily="2" charset="-79"/>
                <a:cs typeface="Aharoni" panose="02010803020104030203" pitchFamily="2" charset="-79"/>
              </a:rPr>
              <a:t>Ajuste adecuado de los posibles factores de confusión (al menos 5 de 6 factores: edad, sexo, DM, IMC u otra medida de sobrepeso / obesidad, colesterol y tabaquismo). </a:t>
            </a:r>
          </a:p>
          <a:p>
            <a:pPr marL="342900" indent="-342900" algn="just">
              <a:lnSpc>
                <a:spcPct val="150000"/>
              </a:lnSpc>
              <a:buAutoNum type="arabicParenBoth"/>
            </a:pPr>
            <a:r>
              <a:rPr lang="es-VE" sz="2000" dirty="0">
                <a:latin typeface="Aharoni" panose="02010803020104030203" pitchFamily="2" charset="-79"/>
                <a:cs typeface="Aharoni" panose="02010803020104030203" pitchFamily="2" charset="-79"/>
              </a:rPr>
              <a:t>Tasa de seguimiento documentada.</a:t>
            </a:r>
          </a:p>
          <a:p>
            <a:pPr marL="342900" indent="-342900" algn="just">
              <a:lnSpc>
                <a:spcPct val="150000"/>
              </a:lnSpc>
              <a:buAutoNum type="arabicParenBoth"/>
            </a:pPr>
            <a:r>
              <a:rPr lang="es-VE" sz="2000" dirty="0">
                <a:latin typeface="Aharoni" panose="02010803020104030203" pitchFamily="2" charset="-79"/>
                <a:cs typeface="Aharoni" panose="02010803020104030203" pitchFamily="2" charset="-79"/>
              </a:rPr>
              <a:t>Resultado evaluado a ciegas al estado basal.</a:t>
            </a:r>
          </a:p>
          <a:p>
            <a:pPr marL="342900" indent="-342900" algn="just">
              <a:lnSpc>
                <a:spcPct val="150000"/>
              </a:lnSpc>
              <a:buAutoNum type="arabicParenBoth"/>
            </a:pPr>
            <a:r>
              <a:rPr lang="es-VE" sz="2000" dirty="0">
                <a:latin typeface="Aharoni" panose="02010803020104030203" pitchFamily="2" charset="-79"/>
                <a:cs typeface="Aharoni" panose="02010803020104030203" pitchFamily="2" charset="-79"/>
              </a:rPr>
              <a:t>Definición clara de exposiciones y resultados.</a:t>
            </a:r>
          </a:p>
          <a:p>
            <a:pPr marL="342900" indent="-342900" algn="just">
              <a:lnSpc>
                <a:spcPct val="150000"/>
              </a:lnSpc>
              <a:buAutoNum type="arabicParenBoth"/>
            </a:pPr>
            <a:r>
              <a:rPr lang="es-VE" sz="2000" dirty="0">
                <a:latin typeface="Aharoni" panose="02010803020104030203" pitchFamily="2" charset="-79"/>
                <a:cs typeface="Aharoni" panose="02010803020104030203" pitchFamily="2" charset="-79"/>
              </a:rPr>
              <a:t>Temporalidad (presión arterial medida al inicio, no en el momento de la evaluación de los resultados).</a:t>
            </a:r>
          </a:p>
          <a:p>
            <a:pPr marL="342900" indent="-342900" algn="just">
              <a:lnSpc>
                <a:spcPct val="150000"/>
              </a:lnSpc>
              <a:buAutoNum type="arabicParenBoth"/>
            </a:pPr>
            <a:r>
              <a:rPr lang="es-VE" sz="2000" dirty="0">
                <a:latin typeface="Aharoni" panose="02010803020104030203" pitchFamily="2" charset="-79"/>
                <a:cs typeface="Aharoni" panose="02010803020104030203" pitchFamily="2" charset="-79"/>
              </a:rPr>
              <a:t>Seguimiento de al menos 2 años. </a:t>
            </a:r>
          </a:p>
        </p:txBody>
      </p:sp>
      <p:pic>
        <p:nvPicPr>
          <p:cNvPr id="2050" name="Picture 2" descr="Resultado de imagen para bueno regular o deficiente">
            <a:extLst>
              <a:ext uri="{FF2B5EF4-FFF2-40B4-BE49-F238E27FC236}">
                <a16:creationId xmlns:a16="http://schemas.microsoft.com/office/drawing/2014/main" id="{11D1CD3A-BCD6-44DB-AF34-DCA2042992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976"/>
          <a:stretch/>
        </p:blipFill>
        <p:spPr bwMode="auto">
          <a:xfrm>
            <a:off x="7737228" y="3358660"/>
            <a:ext cx="3657600" cy="153220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505E8BA3-4408-4244-A83B-DDE1A0612B57}"/>
              </a:ext>
            </a:extLst>
          </p:cNvPr>
          <p:cNvSpPr/>
          <p:nvPr/>
        </p:nvSpPr>
        <p:spPr>
          <a:xfrm>
            <a:off x="10044331" y="3137091"/>
            <a:ext cx="1800665" cy="1754326"/>
          </a:xfrm>
          <a:prstGeom prst="rect">
            <a:avLst/>
          </a:prstGeom>
        </p:spPr>
        <p:txBody>
          <a:bodyPr wrap="square">
            <a:spAutoFit/>
          </a:bodyPr>
          <a:lstStyle/>
          <a:p>
            <a:pPr>
              <a:lnSpc>
                <a:spcPct val="150000"/>
              </a:lnSpc>
            </a:pPr>
            <a:r>
              <a:rPr lang="es-VE" sz="2400" dirty="0">
                <a:solidFill>
                  <a:srgbClr val="FF0000"/>
                </a:solidFill>
                <a:latin typeface="Aharoni" panose="02010803020104030203" pitchFamily="2" charset="-79"/>
                <a:cs typeface="Aharoni" panose="02010803020104030203" pitchFamily="2" charset="-79"/>
              </a:rPr>
              <a:t>7-8 </a:t>
            </a:r>
            <a:r>
              <a:rPr lang="es-VE" sz="2400" dirty="0" err="1">
                <a:solidFill>
                  <a:srgbClr val="FF0000"/>
                </a:solidFill>
                <a:latin typeface="Aharoni" panose="02010803020104030203" pitchFamily="2" charset="-79"/>
                <a:cs typeface="Aharoni" panose="02010803020104030203" pitchFamily="2" charset="-79"/>
              </a:rPr>
              <a:t>ptos</a:t>
            </a:r>
            <a:endParaRPr lang="es-VE" sz="2400" dirty="0">
              <a:solidFill>
                <a:srgbClr val="FF0000"/>
              </a:solidFill>
              <a:latin typeface="Aharoni" panose="02010803020104030203" pitchFamily="2" charset="-79"/>
              <a:cs typeface="Aharoni" panose="02010803020104030203" pitchFamily="2" charset="-79"/>
            </a:endParaRPr>
          </a:p>
          <a:p>
            <a:pPr>
              <a:lnSpc>
                <a:spcPct val="150000"/>
              </a:lnSpc>
            </a:pPr>
            <a:r>
              <a:rPr lang="es-VE" sz="2400" dirty="0">
                <a:solidFill>
                  <a:srgbClr val="FF0000"/>
                </a:solidFill>
                <a:latin typeface="Aharoni" panose="02010803020104030203" pitchFamily="2" charset="-79"/>
                <a:cs typeface="Aharoni" panose="02010803020104030203" pitchFamily="2" charset="-79"/>
              </a:rPr>
              <a:t> 4-6 </a:t>
            </a:r>
            <a:r>
              <a:rPr lang="es-VE" sz="2400" dirty="0" err="1">
                <a:solidFill>
                  <a:srgbClr val="FF0000"/>
                </a:solidFill>
                <a:latin typeface="Aharoni" panose="02010803020104030203" pitchFamily="2" charset="-79"/>
                <a:cs typeface="Aharoni" panose="02010803020104030203" pitchFamily="2" charset="-79"/>
              </a:rPr>
              <a:t>ptos</a:t>
            </a:r>
            <a:r>
              <a:rPr lang="es-VE" sz="2400" dirty="0">
                <a:solidFill>
                  <a:srgbClr val="FF0000"/>
                </a:solidFill>
                <a:latin typeface="Aharoni" panose="02010803020104030203" pitchFamily="2" charset="-79"/>
                <a:cs typeface="Aharoni" panose="02010803020104030203" pitchFamily="2" charset="-79"/>
              </a:rPr>
              <a:t>  </a:t>
            </a:r>
          </a:p>
          <a:p>
            <a:pPr>
              <a:lnSpc>
                <a:spcPct val="150000"/>
              </a:lnSpc>
            </a:pPr>
            <a:r>
              <a:rPr lang="es-VE" sz="2400" dirty="0">
                <a:solidFill>
                  <a:srgbClr val="FF0000"/>
                </a:solidFill>
                <a:latin typeface="Aharoni" panose="02010803020104030203" pitchFamily="2" charset="-79"/>
                <a:cs typeface="Aharoni" panose="02010803020104030203" pitchFamily="2" charset="-79"/>
              </a:rPr>
              <a:t>&lt;4 </a:t>
            </a:r>
            <a:r>
              <a:rPr lang="es-VE" sz="2400" dirty="0" err="1">
                <a:solidFill>
                  <a:srgbClr val="FF0000"/>
                </a:solidFill>
                <a:latin typeface="Aharoni" panose="02010803020104030203" pitchFamily="2" charset="-79"/>
                <a:cs typeface="Aharoni" panose="02010803020104030203" pitchFamily="2" charset="-79"/>
              </a:rPr>
              <a:t>ptos</a:t>
            </a:r>
            <a:endParaRPr lang="es-VE" sz="2400" dirty="0">
              <a:solidFill>
                <a:srgbClr val="FF0000"/>
              </a:solidFill>
            </a:endParaRPr>
          </a:p>
        </p:txBody>
      </p:sp>
      <p:pic>
        <p:nvPicPr>
          <p:cNvPr id="2" name="Imagen 1">
            <a:extLst>
              <a:ext uri="{FF2B5EF4-FFF2-40B4-BE49-F238E27FC236}">
                <a16:creationId xmlns:a16="http://schemas.microsoft.com/office/drawing/2014/main" id="{1D0D3906-7EB7-4A22-8CBA-4714383DA003}"/>
              </a:ext>
            </a:extLst>
          </p:cNvPr>
          <p:cNvPicPr>
            <a:picLocks noChangeAspect="1"/>
          </p:cNvPicPr>
          <p:nvPr/>
        </p:nvPicPr>
        <p:blipFill rotWithShape="1">
          <a:blip r:embed="rId4"/>
          <a:srcRect l="23548" t="34046" r="26077" b="46167"/>
          <a:stretch/>
        </p:blipFill>
        <p:spPr>
          <a:xfrm>
            <a:off x="810651" y="1079550"/>
            <a:ext cx="10692618" cy="2077048"/>
          </a:xfrm>
          <a:prstGeom prst="rect">
            <a:avLst/>
          </a:prstGeom>
        </p:spPr>
      </p:pic>
    </p:spTree>
    <p:extLst>
      <p:ext uri="{BB962C8B-B14F-4D97-AF65-F5344CB8AC3E}">
        <p14:creationId xmlns:p14="http://schemas.microsoft.com/office/powerpoint/2010/main" val="140707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338D10F-F30B-4F22-A736-E094FF938776}"/>
              </a:ext>
            </a:extLst>
          </p:cNvPr>
          <p:cNvSpPr>
            <a:spLocks noGrp="1"/>
          </p:cNvSpPr>
          <p:nvPr>
            <p:ph type="title"/>
          </p:nvPr>
        </p:nvSpPr>
        <p:spPr>
          <a:xfrm>
            <a:off x="1099930" y="-73152"/>
            <a:ext cx="9947481" cy="1566736"/>
          </a:xfrm>
        </p:spPr>
        <p:txBody>
          <a:bodyPr>
            <a:normAutofit/>
          </a:bodyPr>
          <a:lstStyle/>
          <a:p>
            <a:pPr algn="ctr"/>
            <a:r>
              <a:rPr lang="es-VE" sz="5400" b="1" dirty="0">
                <a:solidFill>
                  <a:srgbClr val="FFFF00"/>
                </a:solidFill>
                <a:effectLst>
                  <a:glow rad="101600">
                    <a:schemeClr val="bg1">
                      <a:alpha val="60000"/>
                    </a:schemeClr>
                  </a:glow>
                </a:effectLst>
                <a:latin typeface="Aharoni" panose="02010803020104030203" pitchFamily="2" charset="-79"/>
                <a:cs typeface="Aharoni" panose="02010803020104030203" pitchFamily="2" charset="-79"/>
              </a:rPr>
              <a:t>ANALISIS DE DATOS</a:t>
            </a:r>
          </a:p>
        </p:txBody>
      </p:sp>
      <p:sp>
        <p:nvSpPr>
          <p:cNvPr id="5" name="Marcador de contenido 4">
            <a:extLst>
              <a:ext uri="{FF2B5EF4-FFF2-40B4-BE49-F238E27FC236}">
                <a16:creationId xmlns:a16="http://schemas.microsoft.com/office/drawing/2014/main" id="{C1E797D7-86EA-4E44-9060-761ECCD8FE07}"/>
              </a:ext>
            </a:extLst>
          </p:cNvPr>
          <p:cNvSpPr>
            <a:spLocks noGrp="1"/>
          </p:cNvSpPr>
          <p:nvPr>
            <p:ph idx="1"/>
          </p:nvPr>
        </p:nvSpPr>
        <p:spPr>
          <a:xfrm>
            <a:off x="1152939" y="1142231"/>
            <a:ext cx="9894472" cy="5342894"/>
          </a:xfrm>
        </p:spPr>
        <p:txBody>
          <a:bodyPr>
            <a:normAutofit fontScale="92500"/>
          </a:bodyPr>
          <a:lstStyle/>
          <a:p>
            <a:pPr algn="just">
              <a:lnSpc>
                <a:spcPct val="100000"/>
              </a:lnSpc>
            </a:pPr>
            <a:r>
              <a:rPr lang="es-VE" b="1" dirty="0">
                <a:latin typeface="Aharoni" panose="02010803020104030203" pitchFamily="2" charset="-79"/>
                <a:cs typeface="Aharoni" panose="02010803020104030203" pitchFamily="2" charset="-79"/>
              </a:rPr>
              <a:t>Se usaron los datos de resultados ajustados multivariados (expresados ​​como RR e IC del 95%) para el análisis. </a:t>
            </a:r>
          </a:p>
          <a:p>
            <a:pPr algn="just">
              <a:lnSpc>
                <a:spcPct val="100000"/>
              </a:lnSpc>
            </a:pPr>
            <a:endParaRPr lang="es-VE" b="1" dirty="0">
              <a:latin typeface="Aharoni" panose="02010803020104030203" pitchFamily="2" charset="-79"/>
              <a:cs typeface="Aharoni" panose="02010803020104030203" pitchFamily="2" charset="-79"/>
            </a:endParaRPr>
          </a:p>
          <a:p>
            <a:pPr algn="just">
              <a:lnSpc>
                <a:spcPct val="100000"/>
              </a:lnSpc>
            </a:pPr>
            <a:r>
              <a:rPr lang="es-VE" b="1" dirty="0">
                <a:latin typeface="Aharoni" panose="02010803020104030203" pitchFamily="2" charset="-79"/>
                <a:cs typeface="Aharoni" panose="02010803020104030203" pitchFamily="2" charset="-79"/>
              </a:rPr>
              <a:t>Evaluó el sesgo de publicación mediante la inspección de gráficos en embudo para cada resultado en el que el </a:t>
            </a:r>
            <a:r>
              <a:rPr lang="es-VE" b="1" dirty="0" err="1">
                <a:latin typeface="Aharoni" panose="02010803020104030203" pitchFamily="2" charset="-79"/>
                <a:cs typeface="Aharoni" panose="02010803020104030203" pitchFamily="2" charset="-79"/>
              </a:rPr>
              <a:t>ln</a:t>
            </a:r>
            <a:r>
              <a:rPr lang="es-VE" b="1" dirty="0">
                <a:latin typeface="Aharoni" panose="02010803020104030203" pitchFamily="2" charset="-79"/>
                <a:cs typeface="Aharoni" panose="02010803020104030203" pitchFamily="2" charset="-79"/>
              </a:rPr>
              <a:t> (RR) se trazó contra SE.</a:t>
            </a:r>
          </a:p>
          <a:p>
            <a:pPr algn="just">
              <a:lnSpc>
                <a:spcPct val="100000"/>
              </a:lnSpc>
            </a:pPr>
            <a:endParaRPr lang="es-VE" b="1" dirty="0">
              <a:latin typeface="Aharoni" panose="02010803020104030203" pitchFamily="2" charset="-79"/>
              <a:cs typeface="Aharoni" panose="02010803020104030203" pitchFamily="2" charset="-79"/>
            </a:endParaRPr>
          </a:p>
          <a:p>
            <a:pPr algn="just">
              <a:lnSpc>
                <a:spcPct val="100000"/>
              </a:lnSpc>
            </a:pPr>
            <a:r>
              <a:rPr lang="es-VE" b="1" dirty="0">
                <a:latin typeface="Aharoni" panose="02010803020104030203" pitchFamily="2" charset="-79"/>
                <a:cs typeface="Aharoni" panose="02010803020104030203" pitchFamily="2" charset="-79"/>
              </a:rPr>
              <a:t> Los valores P fueron de 2 colas, y la significación estadística se estableció en 0.05. Todos los análisis se realizaron con el software </a:t>
            </a:r>
            <a:r>
              <a:rPr lang="es-VE" b="1" dirty="0" err="1">
                <a:latin typeface="Aharoni" panose="02010803020104030203" pitchFamily="2" charset="-79"/>
                <a:cs typeface="Aharoni" panose="02010803020104030203" pitchFamily="2" charset="-79"/>
              </a:rPr>
              <a:t>RevMan</a:t>
            </a:r>
            <a:r>
              <a:rPr lang="es-VE" b="1" dirty="0">
                <a:latin typeface="Aharoni" panose="02010803020104030203" pitchFamily="2" charset="-79"/>
                <a:cs typeface="Aharoni" panose="02010803020104030203" pitchFamily="2" charset="-79"/>
              </a:rPr>
              <a:t> (versión 5.1 para Windows, </a:t>
            </a:r>
            <a:r>
              <a:rPr lang="es-VE" b="1" dirty="0" err="1">
                <a:latin typeface="Aharoni" panose="02010803020104030203" pitchFamily="2" charset="-79"/>
                <a:cs typeface="Aharoni" panose="02010803020104030203" pitchFamily="2" charset="-79"/>
              </a:rPr>
              <a:t>The</a:t>
            </a:r>
            <a:r>
              <a:rPr lang="es-VE" b="1" dirty="0">
                <a:latin typeface="Aharoni" panose="02010803020104030203" pitchFamily="2" charset="-79"/>
                <a:cs typeface="Aharoni" panose="02010803020104030203" pitchFamily="2" charset="-79"/>
              </a:rPr>
              <a:t> Cochrane </a:t>
            </a:r>
            <a:r>
              <a:rPr lang="es-VE" b="1" dirty="0" err="1">
                <a:latin typeface="Aharoni" panose="02010803020104030203" pitchFamily="2" charset="-79"/>
                <a:cs typeface="Aharoni" panose="02010803020104030203" pitchFamily="2" charset="-79"/>
              </a:rPr>
              <a:t>Collaboration</a:t>
            </a:r>
            <a:r>
              <a:rPr lang="es-VE" b="1" dirty="0">
                <a:latin typeface="Aharoni" panose="02010803020104030203" pitchFamily="2" charset="-79"/>
                <a:cs typeface="Aharoni" panose="02010803020104030203" pitchFamily="2" charset="-79"/>
              </a:rPr>
              <a:t>, Copenhague, Dinamarca).</a:t>
            </a:r>
          </a:p>
          <a:p>
            <a:pPr algn="just">
              <a:lnSpc>
                <a:spcPct val="100000"/>
              </a:lnSpc>
            </a:pPr>
            <a:endParaRPr lang="es-VE" b="1" dirty="0">
              <a:latin typeface="Aharoni" panose="02010803020104030203" pitchFamily="2" charset="-79"/>
              <a:cs typeface="Aharoni" panose="02010803020104030203" pitchFamily="2" charset="-79"/>
            </a:endParaRPr>
          </a:p>
          <a:p>
            <a:pPr algn="just">
              <a:lnSpc>
                <a:spcPct val="100000"/>
              </a:lnSpc>
            </a:pPr>
            <a:r>
              <a:rPr lang="es-VE" b="1" dirty="0">
                <a:latin typeface="Aharoni" panose="02010803020104030203" pitchFamily="2" charset="-79"/>
                <a:cs typeface="Aharoni" panose="02010803020104030203" pitchFamily="2" charset="-79"/>
              </a:rPr>
              <a:t>Determinamos el riesgo atribuible a la población (PAR) para la prehipertensión sobre la base del RR agrupado. </a:t>
            </a:r>
          </a:p>
        </p:txBody>
      </p:sp>
      <p:grpSp>
        <p:nvGrpSpPr>
          <p:cNvPr id="6" name="Group 4">
            <a:extLst>
              <a:ext uri="{FF2B5EF4-FFF2-40B4-BE49-F238E27FC236}">
                <a16:creationId xmlns:a16="http://schemas.microsoft.com/office/drawing/2014/main" id="{2C86CD29-598C-4685-835D-CBC98BCF00DD}"/>
              </a:ext>
            </a:extLst>
          </p:cNvPr>
          <p:cNvGrpSpPr>
            <a:grpSpLocks/>
          </p:cNvGrpSpPr>
          <p:nvPr/>
        </p:nvGrpSpPr>
        <p:grpSpPr bwMode="auto">
          <a:xfrm>
            <a:off x="597625" y="372876"/>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7" name="Freeform 5">
              <a:extLst>
                <a:ext uri="{FF2B5EF4-FFF2-40B4-BE49-F238E27FC236}">
                  <a16:creationId xmlns:a16="http://schemas.microsoft.com/office/drawing/2014/main" id="{917BD5B2-AC10-4B7C-A271-C5365C60E517}"/>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8" name="Freeform 6">
              <a:extLst>
                <a:ext uri="{FF2B5EF4-FFF2-40B4-BE49-F238E27FC236}">
                  <a16:creationId xmlns:a16="http://schemas.microsoft.com/office/drawing/2014/main" id="{33058C72-856B-418C-9083-D3CBF298279A}"/>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9" name="Freeform 7">
              <a:extLst>
                <a:ext uri="{FF2B5EF4-FFF2-40B4-BE49-F238E27FC236}">
                  <a16:creationId xmlns:a16="http://schemas.microsoft.com/office/drawing/2014/main" id="{E6E08D33-CF89-4F51-80C3-8ACB5047EC17}"/>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0" name="Freeform 8">
              <a:extLst>
                <a:ext uri="{FF2B5EF4-FFF2-40B4-BE49-F238E27FC236}">
                  <a16:creationId xmlns:a16="http://schemas.microsoft.com/office/drawing/2014/main" id="{CF2C9988-EC13-41AD-BC68-E5502AB03B42}"/>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1" name="Freeform 9">
              <a:extLst>
                <a:ext uri="{FF2B5EF4-FFF2-40B4-BE49-F238E27FC236}">
                  <a16:creationId xmlns:a16="http://schemas.microsoft.com/office/drawing/2014/main" id="{8078B008-A132-40AF-8B6D-32D45B695A0F}"/>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10">
              <a:extLst>
                <a:ext uri="{FF2B5EF4-FFF2-40B4-BE49-F238E27FC236}">
                  <a16:creationId xmlns:a16="http://schemas.microsoft.com/office/drawing/2014/main" id="{32B9022F-40F1-4D1E-880D-A797E7E2784D}"/>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3" name="Freeform 11">
              <a:extLst>
                <a:ext uri="{FF2B5EF4-FFF2-40B4-BE49-F238E27FC236}">
                  <a16:creationId xmlns:a16="http://schemas.microsoft.com/office/drawing/2014/main" id="{7B76F4C8-0F15-48BD-BED8-A3B227D2CF21}"/>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Tree>
    <p:extLst>
      <p:ext uri="{BB962C8B-B14F-4D97-AF65-F5344CB8AC3E}">
        <p14:creationId xmlns:p14="http://schemas.microsoft.com/office/powerpoint/2010/main" val="832475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Personalizado 1">
      <a:dk1>
        <a:sysClr val="windowText" lastClr="000000"/>
      </a:dk1>
      <a:lt1>
        <a:sysClr val="window" lastClr="FFFFFF"/>
      </a:lt1>
      <a:dk2>
        <a:srgbClr val="282DF2"/>
      </a:dk2>
      <a:lt2>
        <a:srgbClr val="282DF2"/>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1081</TotalTime>
  <Words>1814</Words>
  <Application>Microsoft Office PowerPoint</Application>
  <PresentationFormat>Panorámica</PresentationFormat>
  <Paragraphs>169</Paragraphs>
  <Slides>31</Slides>
  <Notes>24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Aharoni</vt:lpstr>
      <vt:lpstr>Arial</vt:lpstr>
      <vt:lpstr>Calibri</vt:lpstr>
      <vt:lpstr>Cambria</vt:lpstr>
      <vt:lpstr>Tahoma</vt:lpstr>
      <vt:lpstr>Trebuchet MS</vt:lpstr>
      <vt:lpstr>Tw Cen MT</vt:lpstr>
      <vt:lpstr>Circuito</vt:lpstr>
      <vt:lpstr>Evidencia científica</vt:lpstr>
      <vt:lpstr>Presentación de PowerPoint</vt:lpstr>
      <vt:lpstr>Evidencia científica</vt:lpstr>
      <vt:lpstr>Presentación de PowerPoint</vt:lpstr>
      <vt:lpstr>Presentación de PowerPoint</vt:lpstr>
      <vt:lpstr>Presentación de PowerPoint</vt:lpstr>
      <vt:lpstr>Presentación de PowerPoint</vt:lpstr>
      <vt:lpstr>Presentación de PowerPoint</vt:lpstr>
      <vt:lpstr>ANALISIS DE DATOS</vt:lpstr>
      <vt:lpstr>Resultados primarios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secundarios</vt:lpstr>
      <vt:lpstr>Presentación de PowerPoint</vt:lpstr>
      <vt:lpstr>Presentación de PowerPoint</vt:lpstr>
      <vt:lpstr>Presentación de PowerPoint</vt:lpstr>
      <vt:lpstr>DISCUSIÓN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ADQUIRIDO</dc:title>
  <dc:creator>Angélica Rodríguez</dc:creator>
  <cp:lastModifiedBy>Angélica Rodríguez</cp:lastModifiedBy>
  <cp:revision>60</cp:revision>
  <dcterms:created xsi:type="dcterms:W3CDTF">2018-01-21T19:09:31Z</dcterms:created>
  <dcterms:modified xsi:type="dcterms:W3CDTF">2018-01-29T17:39:54Z</dcterms:modified>
</cp:coreProperties>
</file>