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61"/>
  </p:notesMasterIdLst>
  <p:sldIdLst>
    <p:sldId id="256" r:id="rId2"/>
    <p:sldId id="259" r:id="rId3"/>
    <p:sldId id="315" r:id="rId4"/>
    <p:sldId id="300" r:id="rId5"/>
    <p:sldId id="331" r:id="rId6"/>
    <p:sldId id="257" r:id="rId7"/>
    <p:sldId id="332" r:id="rId8"/>
    <p:sldId id="333" r:id="rId9"/>
    <p:sldId id="301" r:id="rId10"/>
    <p:sldId id="288" r:id="rId11"/>
    <p:sldId id="269" r:id="rId12"/>
    <p:sldId id="349" r:id="rId13"/>
    <p:sldId id="311" r:id="rId14"/>
    <p:sldId id="334" r:id="rId15"/>
    <p:sldId id="335" r:id="rId16"/>
    <p:sldId id="337" r:id="rId17"/>
    <p:sldId id="338" r:id="rId18"/>
    <p:sldId id="339" r:id="rId19"/>
    <p:sldId id="262" r:id="rId20"/>
    <p:sldId id="326" r:id="rId21"/>
    <p:sldId id="303" r:id="rId22"/>
    <p:sldId id="327" r:id="rId23"/>
    <p:sldId id="345" r:id="rId24"/>
    <p:sldId id="353" r:id="rId25"/>
    <p:sldId id="343" r:id="rId26"/>
    <p:sldId id="342" r:id="rId27"/>
    <p:sldId id="312" r:id="rId28"/>
    <p:sldId id="336" r:id="rId29"/>
    <p:sldId id="359" r:id="rId30"/>
    <p:sldId id="341" r:id="rId31"/>
    <p:sldId id="340" r:id="rId32"/>
    <p:sldId id="292" r:id="rId33"/>
    <p:sldId id="350" r:id="rId34"/>
    <p:sldId id="268" r:id="rId35"/>
    <p:sldId id="316" r:id="rId36"/>
    <p:sldId id="317" r:id="rId37"/>
    <p:sldId id="318" r:id="rId38"/>
    <p:sldId id="319" r:id="rId39"/>
    <p:sldId id="320" r:id="rId40"/>
    <p:sldId id="321" r:id="rId41"/>
    <p:sldId id="322" r:id="rId42"/>
    <p:sldId id="323" r:id="rId43"/>
    <p:sldId id="324" r:id="rId44"/>
    <p:sldId id="293" r:id="rId45"/>
    <p:sldId id="356" r:id="rId46"/>
    <p:sldId id="354" r:id="rId47"/>
    <p:sldId id="355" r:id="rId48"/>
    <p:sldId id="357" r:id="rId49"/>
    <p:sldId id="328" r:id="rId50"/>
    <p:sldId id="347" r:id="rId51"/>
    <p:sldId id="294" r:id="rId52"/>
    <p:sldId id="346" r:id="rId53"/>
    <p:sldId id="299" r:id="rId54"/>
    <p:sldId id="263" r:id="rId55"/>
    <p:sldId id="329" r:id="rId56"/>
    <p:sldId id="295" r:id="rId57"/>
    <p:sldId id="344" r:id="rId58"/>
    <p:sldId id="358" r:id="rId59"/>
    <p:sldId id="310" r:id="rId60"/>
  </p:sldIdLst>
  <p:sldSz cx="9144000" cy="5143500" type="screen16x9"/>
  <p:notesSz cx="6858000" cy="9144000"/>
  <p:embeddedFontLst>
    <p:embeddedFont>
      <p:font typeface="Dosis" panose="020B0604020202020204" charset="0"/>
      <p:regular r:id="rId62"/>
      <p:bold r:id="rId63"/>
    </p:embeddedFont>
    <p:embeddedFont>
      <p:font typeface="Century Gothic" panose="020B0502020202020204" pitchFamily="34" charset="0"/>
      <p:regular r:id="rId64"/>
      <p:bold r:id="rId65"/>
      <p:italic r:id="rId66"/>
      <p:boldItalic r:id="rId67"/>
    </p:embeddedFont>
    <p:embeddedFont>
      <p:font typeface="Arvo" panose="020B0604020202020204" charset="0"/>
      <p:regular r:id="rId68"/>
      <p:bold r:id="rId69"/>
      <p:italic r:id="rId70"/>
      <p:boldItalic r:id="rId71"/>
    </p:embeddedFont>
    <p:embeddedFont>
      <p:font typeface="Source Sans Pro" panose="020B0604020202020204" charset="0"/>
      <p:regular r:id="rId72"/>
      <p:bold r:id="rId73"/>
      <p:italic r:id="rId74"/>
      <p:boldItalic r:id="rId75"/>
    </p:embeddedFont>
    <p:embeddedFont>
      <p:font typeface="Calibri" panose="020F0502020204030204" pitchFamily="34" charset="0"/>
      <p:regular r:id="rId76"/>
      <p:bold r:id="rId77"/>
      <p:italic r:id="rId78"/>
      <p:boldItalic r:id="rId79"/>
    </p:embeddedFont>
    <p:embeddedFont>
      <p:font typeface="Cabin" panose="020B060402020202020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315375-D9C4-4DDF-9DD1-9AFFE061899A}">
  <a:tblStyle styleId="{FF315375-D9C4-4DDF-9DD1-9AFFE061899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83124" autoAdjust="0"/>
  </p:normalViewPr>
  <p:slideViewPr>
    <p:cSldViewPr snapToGrid="0">
      <p:cViewPr varScale="1">
        <p:scale>
          <a:sx n="82" d="100"/>
          <a:sy n="82"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87" Type="http://schemas.openxmlformats.org/officeDocument/2006/relationships/tableStyles" Target="tableStyles.xml"/><Relationship Id="rId61" Type="http://schemas.openxmlformats.org/officeDocument/2006/relationships/notesMaster" Target="notesMasters/notesMaster1.xml"/><Relationship Id="rId82" Type="http://schemas.openxmlformats.org/officeDocument/2006/relationships/font" Target="fonts/font21.fntdata"/></Relationships>
</file>

<file path=ppt/diagrams/_rels/data13.xml.rels><?xml version="1.0" encoding="UTF-8" standalone="yes"?>
<Relationships xmlns="http://schemas.openxmlformats.org/package/2006/relationships"><Relationship Id="rId1" Type="http://schemas.openxmlformats.org/officeDocument/2006/relationships/image" Target="../media/image28.png"/></Relationships>
</file>

<file path=ppt/diagrams/_rels/data14.xml.rels><?xml version="1.0" encoding="UTF-8" standalone="yes"?>
<Relationships xmlns="http://schemas.openxmlformats.org/package/2006/relationships"><Relationship Id="rId1" Type="http://schemas.openxmlformats.org/officeDocument/2006/relationships/image" Target="../media/image30.png"/></Relationships>
</file>

<file path=ppt/diagrams/_rels/data15.xml.rels><?xml version="1.0" encoding="UTF-8" standalone="yes"?>
<Relationships xmlns="http://schemas.openxmlformats.org/package/2006/relationships"><Relationship Id="rId1" Type="http://schemas.openxmlformats.org/officeDocument/2006/relationships/image" Target="../media/image33.png"/></Relationships>
</file>

<file path=ppt/diagrams/_rels/data16.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82B69-FC34-4012-9309-538C0631691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VE"/>
        </a:p>
      </dgm:t>
    </dgm:pt>
    <dgm:pt modelId="{A0DA8AC6-610B-4340-9A4C-D73A30E69BC8}">
      <dgm:prSet phldrT="[Texto]" custT="1"/>
      <dgm:spPr>
        <a:solidFill>
          <a:schemeClr val="accent2">
            <a:lumMod val="50000"/>
          </a:schemeClr>
        </a:solidFill>
      </dgm:spPr>
      <dgm:t>
        <a:bodyPr/>
        <a:lstStyle/>
        <a:p>
          <a:pPr algn="just"/>
          <a:r>
            <a:rPr lang="es-VE" sz="2400" b="1" dirty="0" smtClean="0">
              <a:solidFill>
                <a:schemeClr val="bg1"/>
              </a:solidFill>
              <a:latin typeface="Century Gothic" pitchFamily="34" charset="0"/>
            </a:rPr>
            <a:t>La fibrilación auricular (FA) es la arritmia cardíaca sostenida más común. Se caracteriza por un ritmo auricular irregular con una frecuencia de más de 350 lpm y mecanismos electrofisiológicos que involucran focos de disparo rápido y ondas múltiples de activación aleatoria de micro o macro reentrada.</a:t>
          </a:r>
        </a:p>
      </dgm:t>
    </dgm:pt>
    <dgm:pt modelId="{E8244AE7-285D-4511-AFB0-5958B97AA72B}" type="parTrans" cxnId="{F326990B-2D3D-4BBF-A7DE-F89EE085DCC7}">
      <dgm:prSet/>
      <dgm:spPr/>
      <dgm:t>
        <a:bodyPr/>
        <a:lstStyle/>
        <a:p>
          <a:endParaRPr lang="es-VE" sz="2800">
            <a:solidFill>
              <a:schemeClr val="tx1"/>
            </a:solidFill>
            <a:latin typeface="Century Gothic" pitchFamily="34" charset="0"/>
          </a:endParaRPr>
        </a:p>
      </dgm:t>
    </dgm:pt>
    <dgm:pt modelId="{31BF85A5-FF5F-404F-BD85-828885A53DFC}" type="sibTrans" cxnId="{F326990B-2D3D-4BBF-A7DE-F89EE085DCC7}">
      <dgm:prSet/>
      <dgm:spPr/>
      <dgm:t>
        <a:bodyPr/>
        <a:lstStyle/>
        <a:p>
          <a:endParaRPr lang="es-VE" sz="2800">
            <a:solidFill>
              <a:schemeClr val="tx1"/>
            </a:solidFill>
            <a:latin typeface="Century Gothic" pitchFamily="34" charset="0"/>
          </a:endParaRPr>
        </a:p>
      </dgm:t>
    </dgm:pt>
    <dgm:pt modelId="{23F697B0-7FD2-4E8C-8E74-973F2B7BB5A7}" type="pres">
      <dgm:prSet presAssocID="{78782B69-FC34-4012-9309-538C0631691B}" presName="Name0" presStyleCnt="0">
        <dgm:presLayoutVars>
          <dgm:chPref val="1"/>
          <dgm:dir/>
          <dgm:animOne val="branch"/>
          <dgm:animLvl val="lvl"/>
          <dgm:resizeHandles/>
        </dgm:presLayoutVars>
      </dgm:prSet>
      <dgm:spPr/>
      <dgm:t>
        <a:bodyPr/>
        <a:lstStyle/>
        <a:p>
          <a:endParaRPr lang="es-VE"/>
        </a:p>
      </dgm:t>
    </dgm:pt>
    <dgm:pt modelId="{3E088B5F-DF6E-40D2-925B-E36CFEA32EA9}" type="pres">
      <dgm:prSet presAssocID="{A0DA8AC6-610B-4340-9A4C-D73A30E69BC8}" presName="vertOne" presStyleCnt="0"/>
      <dgm:spPr/>
    </dgm:pt>
    <dgm:pt modelId="{8A570F18-A369-4638-B0F0-E0CC138117DC}" type="pres">
      <dgm:prSet presAssocID="{A0DA8AC6-610B-4340-9A4C-D73A30E69BC8}" presName="txOne" presStyleLbl="node0" presStyleIdx="0" presStyleCnt="1" custLinFactNeighborX="1688" custLinFactNeighborY="-7650">
        <dgm:presLayoutVars>
          <dgm:chPref val="3"/>
        </dgm:presLayoutVars>
      </dgm:prSet>
      <dgm:spPr/>
      <dgm:t>
        <a:bodyPr/>
        <a:lstStyle/>
        <a:p>
          <a:endParaRPr lang="es-VE"/>
        </a:p>
      </dgm:t>
    </dgm:pt>
    <dgm:pt modelId="{450D12C1-5FA3-47C3-B2AF-F06812544A21}" type="pres">
      <dgm:prSet presAssocID="{A0DA8AC6-610B-4340-9A4C-D73A30E69BC8}" presName="horzOne" presStyleCnt="0"/>
      <dgm:spPr/>
    </dgm:pt>
  </dgm:ptLst>
  <dgm:cxnLst>
    <dgm:cxn modelId="{F2B3B5E8-669D-4D47-9810-45D63D994313}" type="presOf" srcId="{78782B69-FC34-4012-9309-538C0631691B}" destId="{23F697B0-7FD2-4E8C-8E74-973F2B7BB5A7}" srcOrd="0" destOrd="0" presId="urn:microsoft.com/office/officeart/2005/8/layout/hierarchy4"/>
    <dgm:cxn modelId="{E00CE99A-4396-46F3-9F9E-F1623D12E499}" type="presOf" srcId="{A0DA8AC6-610B-4340-9A4C-D73A30E69BC8}" destId="{8A570F18-A369-4638-B0F0-E0CC138117DC}" srcOrd="0" destOrd="0" presId="urn:microsoft.com/office/officeart/2005/8/layout/hierarchy4"/>
    <dgm:cxn modelId="{F326990B-2D3D-4BBF-A7DE-F89EE085DCC7}" srcId="{78782B69-FC34-4012-9309-538C0631691B}" destId="{A0DA8AC6-610B-4340-9A4C-D73A30E69BC8}" srcOrd="0" destOrd="0" parTransId="{E8244AE7-285D-4511-AFB0-5958B97AA72B}" sibTransId="{31BF85A5-FF5F-404F-BD85-828885A53DFC}"/>
    <dgm:cxn modelId="{03A42FFD-04E4-4B3F-9CE6-D3D0B6DAEAAA}" type="presParOf" srcId="{23F697B0-7FD2-4E8C-8E74-973F2B7BB5A7}" destId="{3E088B5F-DF6E-40D2-925B-E36CFEA32EA9}" srcOrd="0" destOrd="0" presId="urn:microsoft.com/office/officeart/2005/8/layout/hierarchy4"/>
    <dgm:cxn modelId="{88C444F3-F1BA-491B-9C9C-031B0DF40757}" type="presParOf" srcId="{3E088B5F-DF6E-40D2-925B-E36CFEA32EA9}" destId="{8A570F18-A369-4638-B0F0-E0CC138117DC}" srcOrd="0" destOrd="0" presId="urn:microsoft.com/office/officeart/2005/8/layout/hierarchy4"/>
    <dgm:cxn modelId="{78D5710A-B7BD-4E3C-8AFA-E05435AD548A}" type="presParOf" srcId="{3E088B5F-DF6E-40D2-925B-E36CFEA32EA9}" destId="{450D12C1-5FA3-47C3-B2AF-F06812544A2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A6F7E4-B2D5-44C2-BA29-C911D4B4DB5D}" type="doc">
      <dgm:prSet loTypeId="urn:microsoft.com/office/officeart/2005/8/layout/pyramid2" loCatId="list" qsTypeId="urn:microsoft.com/office/officeart/2005/8/quickstyle/simple3" qsCatId="simple" csTypeId="urn:microsoft.com/office/officeart/2005/8/colors/accent1_2" csCatId="accent1" phldr="1"/>
      <dgm:spPr/>
      <dgm:t>
        <a:bodyPr/>
        <a:lstStyle/>
        <a:p>
          <a:endParaRPr lang="es-VE"/>
        </a:p>
      </dgm:t>
    </dgm:pt>
    <dgm:pt modelId="{138EF308-EDA7-46D7-9E21-E411968A24A3}">
      <dgm:prSet phldrT="[Texto]" custT="1"/>
      <dgm:spPr>
        <a:solidFill>
          <a:schemeClr val="accent2">
            <a:lumMod val="50000"/>
            <a:alpha val="90000"/>
          </a:schemeClr>
        </a:solidFill>
      </dgm:spPr>
      <dgm:t>
        <a:bodyPr/>
        <a:lstStyle/>
        <a:p>
          <a:pPr algn="ctr"/>
          <a:r>
            <a:rPr lang="es-VE" sz="1600" b="1" dirty="0" smtClean="0">
              <a:solidFill>
                <a:schemeClr val="bg1"/>
              </a:solidFill>
              <a:latin typeface="Century Gothic" panose="020B0502020202020204" pitchFamily="34" charset="0"/>
            </a:rPr>
            <a:t>Hospitalización por insuficiencia cardíaca.</a:t>
          </a:r>
          <a:r>
            <a:rPr lang="es-VE" sz="1600" b="1" dirty="0" smtClean="0">
              <a:latin typeface="Century Gothic" panose="020B0502020202020204" pitchFamily="34" charset="0"/>
            </a:rPr>
            <a:t>  </a:t>
          </a:r>
          <a:endParaRPr lang="es-VE" sz="1600" b="1" dirty="0">
            <a:latin typeface="Century Gothic" panose="020B0502020202020204" pitchFamily="34" charset="0"/>
          </a:endParaRPr>
        </a:p>
      </dgm:t>
    </dgm:pt>
    <dgm:pt modelId="{D17BB506-2E7D-422D-B75B-734218B56AA8}" type="parTrans" cxnId="{F1340B26-441D-4A24-9643-DFFF44972A1E}">
      <dgm:prSet/>
      <dgm:spPr/>
      <dgm:t>
        <a:bodyPr/>
        <a:lstStyle/>
        <a:p>
          <a:pPr algn="just"/>
          <a:endParaRPr lang="es-VE" sz="2000"/>
        </a:p>
      </dgm:t>
    </dgm:pt>
    <dgm:pt modelId="{D9AFCC18-5A49-4D45-8D98-454F7DC968EC}" type="sibTrans" cxnId="{F1340B26-441D-4A24-9643-DFFF44972A1E}">
      <dgm:prSet/>
      <dgm:spPr/>
      <dgm:t>
        <a:bodyPr/>
        <a:lstStyle/>
        <a:p>
          <a:pPr algn="just"/>
          <a:endParaRPr lang="es-VE" sz="2000"/>
        </a:p>
      </dgm:t>
    </dgm:pt>
    <dgm:pt modelId="{A7E747DD-D820-4FD8-AA28-0777EEFCB113}">
      <dgm:prSet custT="1"/>
      <dgm:spPr>
        <a:solidFill>
          <a:schemeClr val="accent2">
            <a:lumMod val="50000"/>
            <a:alpha val="90000"/>
          </a:schemeClr>
        </a:solidFill>
      </dgm:spPr>
      <dgm:t>
        <a:bodyPr/>
        <a:lstStyle/>
        <a:p>
          <a:pPr algn="ctr"/>
          <a:r>
            <a:rPr lang="es-VE" sz="1600" b="1" dirty="0" smtClean="0">
              <a:solidFill>
                <a:schemeClr val="bg1"/>
              </a:solidFill>
              <a:latin typeface="Century Gothic" pitchFamily="34" charset="0"/>
            </a:rPr>
            <a:t>Accidente</a:t>
          </a:r>
          <a:r>
            <a:rPr lang="es-VE" sz="1600" b="1" baseline="0" dirty="0" smtClean="0">
              <a:solidFill>
                <a:schemeClr val="bg1"/>
              </a:solidFill>
              <a:latin typeface="Century Gothic" pitchFamily="34" charset="0"/>
            </a:rPr>
            <a:t> cerebrovascular isquémico.</a:t>
          </a:r>
          <a:endParaRPr lang="es-VE" sz="1600" b="1" dirty="0" smtClean="0">
            <a:solidFill>
              <a:schemeClr val="bg1"/>
            </a:solidFill>
            <a:latin typeface="Century Gothic" pitchFamily="34" charset="0"/>
          </a:endParaRPr>
        </a:p>
      </dgm:t>
    </dgm:pt>
    <dgm:pt modelId="{C6D819EB-D7CB-4D81-8BFE-B01190D6CDE2}" type="parTrans" cxnId="{3BB00D5B-CC0A-487B-8916-BB808E86036F}">
      <dgm:prSet/>
      <dgm:spPr/>
      <dgm:t>
        <a:bodyPr/>
        <a:lstStyle/>
        <a:p>
          <a:endParaRPr lang="es-VE"/>
        </a:p>
      </dgm:t>
    </dgm:pt>
    <dgm:pt modelId="{BC2FA2D3-6B7C-41AE-946E-70E47ADCC472}" type="sibTrans" cxnId="{3BB00D5B-CC0A-487B-8916-BB808E86036F}">
      <dgm:prSet/>
      <dgm:spPr/>
      <dgm:t>
        <a:bodyPr/>
        <a:lstStyle/>
        <a:p>
          <a:endParaRPr lang="es-VE"/>
        </a:p>
      </dgm:t>
    </dgm:pt>
    <dgm:pt modelId="{E4A21AAE-128E-45FA-93B7-535361E448B7}">
      <dgm:prSet custT="1"/>
      <dgm:spPr>
        <a:solidFill>
          <a:schemeClr val="accent2">
            <a:lumMod val="50000"/>
            <a:alpha val="90000"/>
          </a:schemeClr>
        </a:solidFill>
      </dgm:spPr>
      <dgm:t>
        <a:bodyPr/>
        <a:lstStyle/>
        <a:p>
          <a:pPr algn="ctr"/>
          <a:r>
            <a:rPr lang="es-VE" sz="1600" b="1" dirty="0" smtClean="0">
              <a:solidFill>
                <a:schemeClr val="bg1"/>
              </a:solidFill>
              <a:latin typeface="Century Gothic" panose="020B0502020202020204" pitchFamily="34" charset="0"/>
            </a:rPr>
            <a:t>Mortalidad por todas las causas. </a:t>
          </a:r>
          <a:endParaRPr lang="es-VE" sz="1600" b="1" dirty="0">
            <a:solidFill>
              <a:schemeClr val="bg1"/>
            </a:solidFill>
            <a:latin typeface="Century Gothic" panose="020B0502020202020204" pitchFamily="34" charset="0"/>
          </a:endParaRPr>
        </a:p>
      </dgm:t>
    </dgm:pt>
    <dgm:pt modelId="{3EA62B59-7A2A-45C1-A60C-5A20322DC755}" type="parTrans" cxnId="{E88DC2CA-4AA9-4466-91E8-AFFBEEF27ABE}">
      <dgm:prSet/>
      <dgm:spPr/>
      <dgm:t>
        <a:bodyPr/>
        <a:lstStyle/>
        <a:p>
          <a:endParaRPr lang="es-VE"/>
        </a:p>
      </dgm:t>
    </dgm:pt>
    <dgm:pt modelId="{C3A9554D-7EE8-433C-8C04-9CA677DAC23F}" type="sibTrans" cxnId="{E88DC2CA-4AA9-4466-91E8-AFFBEEF27ABE}">
      <dgm:prSet/>
      <dgm:spPr/>
      <dgm:t>
        <a:bodyPr/>
        <a:lstStyle/>
        <a:p>
          <a:endParaRPr lang="es-VE"/>
        </a:p>
      </dgm:t>
    </dgm:pt>
    <dgm:pt modelId="{935F948E-E601-410F-807B-11A1D025235E}" type="pres">
      <dgm:prSet presAssocID="{6FA6F7E4-B2D5-44C2-BA29-C911D4B4DB5D}" presName="compositeShape" presStyleCnt="0">
        <dgm:presLayoutVars>
          <dgm:dir/>
          <dgm:resizeHandles/>
        </dgm:presLayoutVars>
      </dgm:prSet>
      <dgm:spPr/>
      <dgm:t>
        <a:bodyPr/>
        <a:lstStyle/>
        <a:p>
          <a:endParaRPr lang="es-VE"/>
        </a:p>
      </dgm:t>
    </dgm:pt>
    <dgm:pt modelId="{1809BF02-7C37-4702-AB07-FCF3F21ABF39}" type="pres">
      <dgm:prSet presAssocID="{6FA6F7E4-B2D5-44C2-BA29-C911D4B4DB5D}" presName="pyramid" presStyleLbl="node1" presStyleIdx="0" presStyleCnt="1"/>
      <dgm:spPr/>
      <dgm:t>
        <a:bodyPr/>
        <a:lstStyle/>
        <a:p>
          <a:endParaRPr lang="es-VE"/>
        </a:p>
      </dgm:t>
    </dgm:pt>
    <dgm:pt modelId="{02BE1216-D898-4149-9444-A10D62EFB4C9}" type="pres">
      <dgm:prSet presAssocID="{6FA6F7E4-B2D5-44C2-BA29-C911D4B4DB5D}" presName="theList" presStyleCnt="0"/>
      <dgm:spPr/>
    </dgm:pt>
    <dgm:pt modelId="{7427AA03-C251-4CDE-A820-554A749FE10D}" type="pres">
      <dgm:prSet presAssocID="{138EF308-EDA7-46D7-9E21-E411968A24A3}" presName="aNode" presStyleLbl="fgAcc1" presStyleIdx="0" presStyleCnt="3" custLinFactY="96107" custLinFactNeighborX="-1379" custLinFactNeighborY="100000">
        <dgm:presLayoutVars>
          <dgm:bulletEnabled val="1"/>
        </dgm:presLayoutVars>
      </dgm:prSet>
      <dgm:spPr/>
      <dgm:t>
        <a:bodyPr/>
        <a:lstStyle/>
        <a:p>
          <a:endParaRPr lang="es-VE"/>
        </a:p>
      </dgm:t>
    </dgm:pt>
    <dgm:pt modelId="{B624BF89-5A56-49DD-877C-067A03FC0590}" type="pres">
      <dgm:prSet presAssocID="{138EF308-EDA7-46D7-9E21-E411968A24A3}" presName="aSpace" presStyleCnt="0"/>
      <dgm:spPr/>
    </dgm:pt>
    <dgm:pt modelId="{5855C8A8-6D7F-4173-A819-C5571D75E77B}" type="pres">
      <dgm:prSet presAssocID="{A7E747DD-D820-4FD8-AA28-0777EEFCB113}" presName="aNode" presStyleLbl="fgAcc1" presStyleIdx="1" presStyleCnt="3" custLinFactY="-100000" custLinFactNeighborX="-460" custLinFactNeighborY="-169884">
        <dgm:presLayoutVars>
          <dgm:bulletEnabled val="1"/>
        </dgm:presLayoutVars>
      </dgm:prSet>
      <dgm:spPr/>
      <dgm:t>
        <a:bodyPr/>
        <a:lstStyle/>
        <a:p>
          <a:endParaRPr lang="es-VE"/>
        </a:p>
      </dgm:t>
    </dgm:pt>
    <dgm:pt modelId="{AFCE045A-4826-4296-B29B-2AB28A168355}" type="pres">
      <dgm:prSet presAssocID="{A7E747DD-D820-4FD8-AA28-0777EEFCB113}" presName="aSpace" presStyleCnt="0"/>
      <dgm:spPr/>
    </dgm:pt>
    <dgm:pt modelId="{44603F96-6E97-4EF9-8ADB-99E32D5F5281}" type="pres">
      <dgm:prSet presAssocID="{E4A21AAE-128E-45FA-93B7-535361E448B7}" presName="aNode" presStyleLbl="fgAcc1" presStyleIdx="2" presStyleCnt="3">
        <dgm:presLayoutVars>
          <dgm:bulletEnabled val="1"/>
        </dgm:presLayoutVars>
      </dgm:prSet>
      <dgm:spPr/>
      <dgm:t>
        <a:bodyPr/>
        <a:lstStyle/>
        <a:p>
          <a:endParaRPr lang="es-VE"/>
        </a:p>
      </dgm:t>
    </dgm:pt>
    <dgm:pt modelId="{D6E99D61-0E6B-40A9-AF4A-0FD04C16363D}" type="pres">
      <dgm:prSet presAssocID="{E4A21AAE-128E-45FA-93B7-535361E448B7}" presName="aSpace" presStyleCnt="0"/>
      <dgm:spPr/>
    </dgm:pt>
  </dgm:ptLst>
  <dgm:cxnLst>
    <dgm:cxn modelId="{F25AF732-368B-4F1C-B167-583713AF921F}" type="presOf" srcId="{E4A21AAE-128E-45FA-93B7-535361E448B7}" destId="{44603F96-6E97-4EF9-8ADB-99E32D5F5281}" srcOrd="0" destOrd="0" presId="urn:microsoft.com/office/officeart/2005/8/layout/pyramid2"/>
    <dgm:cxn modelId="{963A02FE-C3AD-4BBA-AFB9-0858BA000846}" type="presOf" srcId="{6FA6F7E4-B2D5-44C2-BA29-C911D4B4DB5D}" destId="{935F948E-E601-410F-807B-11A1D025235E}" srcOrd="0" destOrd="0" presId="urn:microsoft.com/office/officeart/2005/8/layout/pyramid2"/>
    <dgm:cxn modelId="{F1340B26-441D-4A24-9643-DFFF44972A1E}" srcId="{6FA6F7E4-B2D5-44C2-BA29-C911D4B4DB5D}" destId="{138EF308-EDA7-46D7-9E21-E411968A24A3}" srcOrd="0" destOrd="0" parTransId="{D17BB506-2E7D-422D-B75B-734218B56AA8}" sibTransId="{D9AFCC18-5A49-4D45-8D98-454F7DC968EC}"/>
    <dgm:cxn modelId="{BC4209F6-D7C9-4697-A293-7D1860DE90AC}" type="presOf" srcId="{A7E747DD-D820-4FD8-AA28-0777EEFCB113}" destId="{5855C8A8-6D7F-4173-A819-C5571D75E77B}" srcOrd="0" destOrd="0" presId="urn:microsoft.com/office/officeart/2005/8/layout/pyramid2"/>
    <dgm:cxn modelId="{E88DC2CA-4AA9-4466-91E8-AFFBEEF27ABE}" srcId="{6FA6F7E4-B2D5-44C2-BA29-C911D4B4DB5D}" destId="{E4A21AAE-128E-45FA-93B7-535361E448B7}" srcOrd="2" destOrd="0" parTransId="{3EA62B59-7A2A-45C1-A60C-5A20322DC755}" sibTransId="{C3A9554D-7EE8-433C-8C04-9CA677DAC23F}"/>
    <dgm:cxn modelId="{D22E897D-F88A-4843-87E2-FA757610AE70}" type="presOf" srcId="{138EF308-EDA7-46D7-9E21-E411968A24A3}" destId="{7427AA03-C251-4CDE-A820-554A749FE10D}" srcOrd="0" destOrd="0" presId="urn:microsoft.com/office/officeart/2005/8/layout/pyramid2"/>
    <dgm:cxn modelId="{3BB00D5B-CC0A-487B-8916-BB808E86036F}" srcId="{6FA6F7E4-B2D5-44C2-BA29-C911D4B4DB5D}" destId="{A7E747DD-D820-4FD8-AA28-0777EEFCB113}" srcOrd="1" destOrd="0" parTransId="{C6D819EB-D7CB-4D81-8BFE-B01190D6CDE2}" sibTransId="{BC2FA2D3-6B7C-41AE-946E-70E47ADCC472}"/>
    <dgm:cxn modelId="{4FE22E4C-1083-4F35-BC7C-C4D8C27BBCEE}" type="presParOf" srcId="{935F948E-E601-410F-807B-11A1D025235E}" destId="{1809BF02-7C37-4702-AB07-FCF3F21ABF39}" srcOrd="0" destOrd="0" presId="urn:microsoft.com/office/officeart/2005/8/layout/pyramid2"/>
    <dgm:cxn modelId="{FAC46312-4B4B-45D3-92B2-5D3CB9F90860}" type="presParOf" srcId="{935F948E-E601-410F-807B-11A1D025235E}" destId="{02BE1216-D898-4149-9444-A10D62EFB4C9}" srcOrd="1" destOrd="0" presId="urn:microsoft.com/office/officeart/2005/8/layout/pyramid2"/>
    <dgm:cxn modelId="{831B1FFD-534C-431D-B4ED-15927B6B0E19}" type="presParOf" srcId="{02BE1216-D898-4149-9444-A10D62EFB4C9}" destId="{7427AA03-C251-4CDE-A820-554A749FE10D}" srcOrd="0" destOrd="0" presId="urn:microsoft.com/office/officeart/2005/8/layout/pyramid2"/>
    <dgm:cxn modelId="{8477F39C-72E4-4823-B25E-C8C8B7C8BC2C}" type="presParOf" srcId="{02BE1216-D898-4149-9444-A10D62EFB4C9}" destId="{B624BF89-5A56-49DD-877C-067A03FC0590}" srcOrd="1" destOrd="0" presId="urn:microsoft.com/office/officeart/2005/8/layout/pyramid2"/>
    <dgm:cxn modelId="{40FD3F35-6B83-4C2F-B8B6-FA1971EA3439}" type="presParOf" srcId="{02BE1216-D898-4149-9444-A10D62EFB4C9}" destId="{5855C8A8-6D7F-4173-A819-C5571D75E77B}" srcOrd="2" destOrd="0" presId="urn:microsoft.com/office/officeart/2005/8/layout/pyramid2"/>
    <dgm:cxn modelId="{646BE0E9-4648-466D-8E9F-B74D95DA0691}" type="presParOf" srcId="{02BE1216-D898-4149-9444-A10D62EFB4C9}" destId="{AFCE045A-4826-4296-B29B-2AB28A168355}" srcOrd="3" destOrd="0" presId="urn:microsoft.com/office/officeart/2005/8/layout/pyramid2"/>
    <dgm:cxn modelId="{D739DFBC-A500-4BDB-9013-243AA3B02993}" type="presParOf" srcId="{02BE1216-D898-4149-9444-A10D62EFB4C9}" destId="{44603F96-6E97-4EF9-8ADB-99E32D5F5281}" srcOrd="4" destOrd="0" presId="urn:microsoft.com/office/officeart/2005/8/layout/pyramid2"/>
    <dgm:cxn modelId="{D180216A-7E00-49F4-85D4-A77C93E87E3E}" type="presParOf" srcId="{02BE1216-D898-4149-9444-A10D62EFB4C9}" destId="{D6E99D61-0E6B-40A9-AF4A-0FD04C16363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A6F7E4-B2D5-44C2-BA29-C911D4B4DB5D}"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s-VE"/>
        </a:p>
      </dgm:t>
    </dgm:pt>
    <dgm:pt modelId="{138EF308-EDA7-46D7-9E21-E411968A24A3}">
      <dgm:prSet phldrT="[Texto]" custT="1"/>
      <dgm:spPr/>
      <dgm:t>
        <a:bodyPr/>
        <a:lstStyle/>
        <a:p>
          <a:pPr algn="just"/>
          <a:r>
            <a:rPr lang="es-VE" sz="1800" b="1" dirty="0" smtClean="0">
              <a:latin typeface="Century Gothic" panose="020B0502020202020204" pitchFamily="34" charset="0"/>
            </a:rPr>
            <a:t>Las diferencias del punto final primario entre las dos cohortes, se evaluaron en condiciones reales sin ningún ajuste, y se analizaron nuevamente después de la coincidencia del puntaje de propensión de los pacientes con FA y FLA.  </a:t>
          </a:r>
          <a:endParaRPr lang="es-VE" sz="1800" b="1" dirty="0">
            <a:latin typeface="Century Gothic" panose="020B0502020202020204" pitchFamily="34" charset="0"/>
          </a:endParaRPr>
        </a:p>
      </dgm:t>
    </dgm:pt>
    <dgm:pt modelId="{D17BB506-2E7D-422D-B75B-734218B56AA8}" type="parTrans" cxnId="{F1340B26-441D-4A24-9643-DFFF44972A1E}">
      <dgm:prSet/>
      <dgm:spPr/>
      <dgm:t>
        <a:bodyPr/>
        <a:lstStyle/>
        <a:p>
          <a:pPr algn="just"/>
          <a:endParaRPr lang="es-VE" sz="2000"/>
        </a:p>
      </dgm:t>
    </dgm:pt>
    <dgm:pt modelId="{D9AFCC18-5A49-4D45-8D98-454F7DC968EC}" type="sibTrans" cxnId="{F1340B26-441D-4A24-9643-DFFF44972A1E}">
      <dgm:prSet/>
      <dgm:spPr/>
      <dgm:t>
        <a:bodyPr/>
        <a:lstStyle/>
        <a:p>
          <a:pPr algn="just"/>
          <a:endParaRPr lang="es-VE" sz="2000"/>
        </a:p>
      </dgm:t>
    </dgm:pt>
    <dgm:pt modelId="{925388CA-6EB4-41E4-B554-466227193DCE}" type="pres">
      <dgm:prSet presAssocID="{6FA6F7E4-B2D5-44C2-BA29-C911D4B4DB5D}" presName="vert0" presStyleCnt="0">
        <dgm:presLayoutVars>
          <dgm:dir/>
          <dgm:animOne val="branch"/>
          <dgm:animLvl val="lvl"/>
        </dgm:presLayoutVars>
      </dgm:prSet>
      <dgm:spPr/>
      <dgm:t>
        <a:bodyPr/>
        <a:lstStyle/>
        <a:p>
          <a:endParaRPr lang="es-VE"/>
        </a:p>
      </dgm:t>
    </dgm:pt>
    <dgm:pt modelId="{085893E3-E5A8-4AD3-8E40-D31F2DBEA905}" type="pres">
      <dgm:prSet presAssocID="{138EF308-EDA7-46D7-9E21-E411968A24A3}" presName="thickLine" presStyleLbl="alignNode1" presStyleIdx="0" presStyleCnt="1"/>
      <dgm:spPr/>
    </dgm:pt>
    <dgm:pt modelId="{BADDC30E-F698-4883-B72A-F25851BD7AB6}" type="pres">
      <dgm:prSet presAssocID="{138EF308-EDA7-46D7-9E21-E411968A24A3}" presName="horz1" presStyleCnt="0"/>
      <dgm:spPr/>
    </dgm:pt>
    <dgm:pt modelId="{C4D70701-1C18-4D95-BFBE-6EF00DC1E920}" type="pres">
      <dgm:prSet presAssocID="{138EF308-EDA7-46D7-9E21-E411968A24A3}" presName="tx1" presStyleLbl="revTx" presStyleIdx="0" presStyleCnt="1"/>
      <dgm:spPr/>
      <dgm:t>
        <a:bodyPr/>
        <a:lstStyle/>
        <a:p>
          <a:endParaRPr lang="es-VE"/>
        </a:p>
      </dgm:t>
    </dgm:pt>
    <dgm:pt modelId="{9C88C748-8D48-454E-B3DE-4B3AE5DAC3F5}" type="pres">
      <dgm:prSet presAssocID="{138EF308-EDA7-46D7-9E21-E411968A24A3}" presName="vert1" presStyleCnt="0"/>
      <dgm:spPr/>
    </dgm:pt>
  </dgm:ptLst>
  <dgm:cxnLst>
    <dgm:cxn modelId="{F1340B26-441D-4A24-9643-DFFF44972A1E}" srcId="{6FA6F7E4-B2D5-44C2-BA29-C911D4B4DB5D}" destId="{138EF308-EDA7-46D7-9E21-E411968A24A3}" srcOrd="0" destOrd="0" parTransId="{D17BB506-2E7D-422D-B75B-734218B56AA8}" sibTransId="{D9AFCC18-5A49-4D45-8D98-454F7DC968EC}"/>
    <dgm:cxn modelId="{5E91F913-5DA6-46C6-83ED-3119479A5DC8}" type="presOf" srcId="{6FA6F7E4-B2D5-44C2-BA29-C911D4B4DB5D}" destId="{925388CA-6EB4-41E4-B554-466227193DCE}" srcOrd="0" destOrd="0" presId="urn:microsoft.com/office/officeart/2008/layout/LinedList"/>
    <dgm:cxn modelId="{17891D99-1E77-46E4-8467-165566032F22}" type="presOf" srcId="{138EF308-EDA7-46D7-9E21-E411968A24A3}" destId="{C4D70701-1C18-4D95-BFBE-6EF00DC1E920}" srcOrd="0" destOrd="0" presId="urn:microsoft.com/office/officeart/2008/layout/LinedList"/>
    <dgm:cxn modelId="{BF4E1DF2-0BE2-49D6-9A17-969479F03B1C}" type="presParOf" srcId="{925388CA-6EB4-41E4-B554-466227193DCE}" destId="{085893E3-E5A8-4AD3-8E40-D31F2DBEA905}" srcOrd="0" destOrd="0" presId="urn:microsoft.com/office/officeart/2008/layout/LinedList"/>
    <dgm:cxn modelId="{ED56B4A2-33F3-45D4-86D9-6ACEC4C015AC}" type="presParOf" srcId="{925388CA-6EB4-41E4-B554-466227193DCE}" destId="{BADDC30E-F698-4883-B72A-F25851BD7AB6}" srcOrd="1" destOrd="0" presId="urn:microsoft.com/office/officeart/2008/layout/LinedList"/>
    <dgm:cxn modelId="{0F05BE9F-9D23-4532-A702-CA25F3B0087B}" type="presParOf" srcId="{BADDC30E-F698-4883-B72A-F25851BD7AB6}" destId="{C4D70701-1C18-4D95-BFBE-6EF00DC1E920}" srcOrd="0" destOrd="0" presId="urn:microsoft.com/office/officeart/2008/layout/LinedList"/>
    <dgm:cxn modelId="{3F355F48-0C08-4FBE-AC15-85CF3C08FBEC}" type="presParOf" srcId="{BADDC30E-F698-4883-B72A-F25851BD7AB6}" destId="{9C88C748-8D48-454E-B3DE-4B3AE5DAC3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A6F7E4-B2D5-44C2-BA29-C911D4B4DB5D}"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s-VE"/>
        </a:p>
      </dgm:t>
    </dgm:pt>
    <dgm:pt modelId="{138EF308-EDA7-46D7-9E21-E411968A24A3}">
      <dgm:prSet phldrT="[Texto]" custT="1"/>
      <dgm:spPr/>
      <dgm:t>
        <a:bodyPr/>
        <a:lstStyle/>
        <a:p>
          <a:pPr algn="just"/>
          <a:r>
            <a:rPr lang="es-VE" sz="1600" b="1" dirty="0" smtClean="0">
              <a:latin typeface="Century Gothic" panose="020B0502020202020204" pitchFamily="34" charset="0"/>
            </a:rPr>
            <a:t>La Hospitalización por insuficiencia cardíaca y el accidente cerebrovascular isquémico se definieron de acuerdo con el diagnóstico primario de ingreso.  </a:t>
          </a:r>
          <a:endParaRPr lang="es-VE" sz="1600" b="1" dirty="0">
            <a:latin typeface="Century Gothic" panose="020B0502020202020204" pitchFamily="34" charset="0"/>
          </a:endParaRPr>
        </a:p>
      </dgm:t>
    </dgm:pt>
    <dgm:pt modelId="{D17BB506-2E7D-422D-B75B-734218B56AA8}" type="parTrans" cxnId="{F1340B26-441D-4A24-9643-DFFF44972A1E}">
      <dgm:prSet/>
      <dgm:spPr/>
      <dgm:t>
        <a:bodyPr/>
        <a:lstStyle/>
        <a:p>
          <a:pPr algn="just"/>
          <a:endParaRPr lang="es-VE" sz="2000"/>
        </a:p>
      </dgm:t>
    </dgm:pt>
    <dgm:pt modelId="{D9AFCC18-5A49-4D45-8D98-454F7DC968EC}" type="sibTrans" cxnId="{F1340B26-441D-4A24-9643-DFFF44972A1E}">
      <dgm:prSet/>
      <dgm:spPr/>
      <dgm:t>
        <a:bodyPr/>
        <a:lstStyle/>
        <a:p>
          <a:pPr algn="just"/>
          <a:endParaRPr lang="es-VE" sz="2000"/>
        </a:p>
      </dgm:t>
    </dgm:pt>
    <dgm:pt modelId="{E4A21AAE-128E-45FA-93B7-535361E448B7}">
      <dgm:prSet custT="1"/>
      <dgm:spPr/>
      <dgm:t>
        <a:bodyPr/>
        <a:lstStyle/>
        <a:p>
          <a:pPr algn="just"/>
          <a:r>
            <a:rPr lang="es-VE" sz="1600" b="1" dirty="0" smtClean="0">
              <a:latin typeface="Century Gothic" panose="020B0502020202020204" pitchFamily="34" charset="0"/>
            </a:rPr>
            <a:t>La mortalidad por todas las causas se definió como el retiro del paciente del programa NHI. </a:t>
          </a:r>
          <a:endParaRPr lang="es-VE" sz="1600" b="1" dirty="0">
            <a:latin typeface="Century Gothic" panose="020B0502020202020204" pitchFamily="34" charset="0"/>
          </a:endParaRPr>
        </a:p>
      </dgm:t>
    </dgm:pt>
    <dgm:pt modelId="{3EA62B59-7A2A-45C1-A60C-5A20322DC755}" type="parTrans" cxnId="{E88DC2CA-4AA9-4466-91E8-AFFBEEF27ABE}">
      <dgm:prSet/>
      <dgm:spPr/>
      <dgm:t>
        <a:bodyPr/>
        <a:lstStyle/>
        <a:p>
          <a:endParaRPr lang="es-VE"/>
        </a:p>
      </dgm:t>
    </dgm:pt>
    <dgm:pt modelId="{C3A9554D-7EE8-433C-8C04-9CA677DAC23F}" type="sibTrans" cxnId="{E88DC2CA-4AA9-4466-91E8-AFFBEEF27ABE}">
      <dgm:prSet/>
      <dgm:spPr/>
      <dgm:t>
        <a:bodyPr/>
        <a:lstStyle/>
        <a:p>
          <a:endParaRPr lang="es-VE"/>
        </a:p>
      </dgm:t>
    </dgm:pt>
    <dgm:pt modelId="{925388CA-6EB4-41E4-B554-466227193DCE}" type="pres">
      <dgm:prSet presAssocID="{6FA6F7E4-B2D5-44C2-BA29-C911D4B4DB5D}" presName="vert0" presStyleCnt="0">
        <dgm:presLayoutVars>
          <dgm:dir/>
          <dgm:animOne val="branch"/>
          <dgm:animLvl val="lvl"/>
        </dgm:presLayoutVars>
      </dgm:prSet>
      <dgm:spPr/>
      <dgm:t>
        <a:bodyPr/>
        <a:lstStyle/>
        <a:p>
          <a:endParaRPr lang="es-VE"/>
        </a:p>
      </dgm:t>
    </dgm:pt>
    <dgm:pt modelId="{085893E3-E5A8-4AD3-8E40-D31F2DBEA905}" type="pres">
      <dgm:prSet presAssocID="{138EF308-EDA7-46D7-9E21-E411968A24A3}" presName="thickLine" presStyleLbl="alignNode1" presStyleIdx="0" presStyleCnt="2"/>
      <dgm:spPr/>
    </dgm:pt>
    <dgm:pt modelId="{BADDC30E-F698-4883-B72A-F25851BD7AB6}" type="pres">
      <dgm:prSet presAssocID="{138EF308-EDA7-46D7-9E21-E411968A24A3}" presName="horz1" presStyleCnt="0"/>
      <dgm:spPr/>
    </dgm:pt>
    <dgm:pt modelId="{C4D70701-1C18-4D95-BFBE-6EF00DC1E920}" type="pres">
      <dgm:prSet presAssocID="{138EF308-EDA7-46D7-9E21-E411968A24A3}" presName="tx1" presStyleLbl="revTx" presStyleIdx="0" presStyleCnt="2"/>
      <dgm:spPr/>
      <dgm:t>
        <a:bodyPr/>
        <a:lstStyle/>
        <a:p>
          <a:endParaRPr lang="es-VE"/>
        </a:p>
      </dgm:t>
    </dgm:pt>
    <dgm:pt modelId="{9C88C748-8D48-454E-B3DE-4B3AE5DAC3F5}" type="pres">
      <dgm:prSet presAssocID="{138EF308-EDA7-46D7-9E21-E411968A24A3}" presName="vert1" presStyleCnt="0"/>
      <dgm:spPr/>
    </dgm:pt>
    <dgm:pt modelId="{4ED13E43-C801-4F8A-BD09-F91CD01BBF69}" type="pres">
      <dgm:prSet presAssocID="{E4A21AAE-128E-45FA-93B7-535361E448B7}" presName="thickLine" presStyleLbl="alignNode1" presStyleIdx="1" presStyleCnt="2"/>
      <dgm:spPr/>
    </dgm:pt>
    <dgm:pt modelId="{53893414-54E7-4401-802B-F1C27498A59F}" type="pres">
      <dgm:prSet presAssocID="{E4A21AAE-128E-45FA-93B7-535361E448B7}" presName="horz1" presStyleCnt="0"/>
      <dgm:spPr/>
    </dgm:pt>
    <dgm:pt modelId="{6DC87D29-3B16-4B9C-95EF-1CCDAD16D3E2}" type="pres">
      <dgm:prSet presAssocID="{E4A21AAE-128E-45FA-93B7-535361E448B7}" presName="tx1" presStyleLbl="revTx" presStyleIdx="1" presStyleCnt="2"/>
      <dgm:spPr/>
      <dgm:t>
        <a:bodyPr/>
        <a:lstStyle/>
        <a:p>
          <a:endParaRPr lang="es-VE"/>
        </a:p>
      </dgm:t>
    </dgm:pt>
    <dgm:pt modelId="{6F1BA13D-F3C1-4580-8135-68A5D38396A5}" type="pres">
      <dgm:prSet presAssocID="{E4A21AAE-128E-45FA-93B7-535361E448B7}" presName="vert1" presStyleCnt="0"/>
      <dgm:spPr/>
    </dgm:pt>
  </dgm:ptLst>
  <dgm:cxnLst>
    <dgm:cxn modelId="{E88DC2CA-4AA9-4466-91E8-AFFBEEF27ABE}" srcId="{6FA6F7E4-B2D5-44C2-BA29-C911D4B4DB5D}" destId="{E4A21AAE-128E-45FA-93B7-535361E448B7}" srcOrd="1" destOrd="0" parTransId="{3EA62B59-7A2A-45C1-A60C-5A20322DC755}" sibTransId="{C3A9554D-7EE8-433C-8C04-9CA677DAC23F}"/>
    <dgm:cxn modelId="{59B6829D-CD88-400B-A053-C07C7F7B8657}" type="presOf" srcId="{E4A21AAE-128E-45FA-93B7-535361E448B7}" destId="{6DC87D29-3B16-4B9C-95EF-1CCDAD16D3E2}" srcOrd="0" destOrd="0" presId="urn:microsoft.com/office/officeart/2008/layout/LinedList"/>
    <dgm:cxn modelId="{F1340B26-441D-4A24-9643-DFFF44972A1E}" srcId="{6FA6F7E4-B2D5-44C2-BA29-C911D4B4DB5D}" destId="{138EF308-EDA7-46D7-9E21-E411968A24A3}" srcOrd="0" destOrd="0" parTransId="{D17BB506-2E7D-422D-B75B-734218B56AA8}" sibTransId="{D9AFCC18-5A49-4D45-8D98-454F7DC968EC}"/>
    <dgm:cxn modelId="{2A49E0ED-461F-4109-917E-CAD98CA8FB75}" type="presOf" srcId="{6FA6F7E4-B2D5-44C2-BA29-C911D4B4DB5D}" destId="{925388CA-6EB4-41E4-B554-466227193DCE}" srcOrd="0" destOrd="0" presId="urn:microsoft.com/office/officeart/2008/layout/LinedList"/>
    <dgm:cxn modelId="{E91DE37F-E3B6-4245-A6F8-620E4F6873A4}" type="presOf" srcId="{138EF308-EDA7-46D7-9E21-E411968A24A3}" destId="{C4D70701-1C18-4D95-BFBE-6EF00DC1E920}" srcOrd="0" destOrd="0" presId="urn:microsoft.com/office/officeart/2008/layout/LinedList"/>
    <dgm:cxn modelId="{91CF400C-AC20-4E67-82D5-5C1CBB1B36E7}" type="presParOf" srcId="{925388CA-6EB4-41E4-B554-466227193DCE}" destId="{085893E3-E5A8-4AD3-8E40-D31F2DBEA905}" srcOrd="0" destOrd="0" presId="urn:microsoft.com/office/officeart/2008/layout/LinedList"/>
    <dgm:cxn modelId="{130F40A8-EE55-46C5-BE73-845729677C24}" type="presParOf" srcId="{925388CA-6EB4-41E4-B554-466227193DCE}" destId="{BADDC30E-F698-4883-B72A-F25851BD7AB6}" srcOrd="1" destOrd="0" presId="urn:microsoft.com/office/officeart/2008/layout/LinedList"/>
    <dgm:cxn modelId="{AE19192B-F025-4F1A-9952-CD063DF2B5B9}" type="presParOf" srcId="{BADDC30E-F698-4883-B72A-F25851BD7AB6}" destId="{C4D70701-1C18-4D95-BFBE-6EF00DC1E920}" srcOrd="0" destOrd="0" presId="urn:microsoft.com/office/officeart/2008/layout/LinedList"/>
    <dgm:cxn modelId="{81206DF3-15E4-4384-A6B6-6A282B58C3BC}" type="presParOf" srcId="{BADDC30E-F698-4883-B72A-F25851BD7AB6}" destId="{9C88C748-8D48-454E-B3DE-4B3AE5DAC3F5}" srcOrd="1" destOrd="0" presId="urn:microsoft.com/office/officeart/2008/layout/LinedList"/>
    <dgm:cxn modelId="{C66225F6-3647-4BA7-B52D-EF20C9AC5846}" type="presParOf" srcId="{925388CA-6EB4-41E4-B554-466227193DCE}" destId="{4ED13E43-C801-4F8A-BD09-F91CD01BBF69}" srcOrd="2" destOrd="0" presId="urn:microsoft.com/office/officeart/2008/layout/LinedList"/>
    <dgm:cxn modelId="{40B22EA8-A162-4A86-928B-3385492445FE}" type="presParOf" srcId="{925388CA-6EB4-41E4-B554-466227193DCE}" destId="{53893414-54E7-4401-802B-F1C27498A59F}" srcOrd="3" destOrd="0" presId="urn:microsoft.com/office/officeart/2008/layout/LinedList"/>
    <dgm:cxn modelId="{A755E997-0039-4B57-B1D1-2DDE400DC48B}" type="presParOf" srcId="{53893414-54E7-4401-802B-F1C27498A59F}" destId="{6DC87D29-3B16-4B9C-95EF-1CCDAD16D3E2}" srcOrd="0" destOrd="0" presId="urn:microsoft.com/office/officeart/2008/layout/LinedList"/>
    <dgm:cxn modelId="{6588347E-841A-454C-9FB9-0F422D32CBDA}" type="presParOf" srcId="{53893414-54E7-4401-802B-F1C27498A59F}" destId="{6F1BA13D-F3C1-4580-8135-68A5D38396A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A6F7E4-B2D5-44C2-BA29-C911D4B4DB5D}"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VE"/>
        </a:p>
      </dgm:t>
    </dgm:pt>
    <dgm:pt modelId="{138EF308-EDA7-46D7-9E21-E411968A24A3}">
      <dgm:prSet phldrT="[Texto]" custT="1"/>
      <dgm:spPr>
        <a:solidFill>
          <a:schemeClr val="accent2">
            <a:lumMod val="60000"/>
            <a:lumOff val="40000"/>
          </a:schemeClr>
        </a:solidFill>
      </dgm:spPr>
      <dgm:t>
        <a:bodyPr/>
        <a:lstStyle/>
        <a:p>
          <a:pPr algn="just"/>
          <a:r>
            <a:rPr lang="es-VE" sz="1600" b="1" dirty="0" smtClean="0">
              <a:latin typeface="Century Gothic" panose="020B0502020202020204" pitchFamily="34" charset="0"/>
            </a:rPr>
            <a:t>Falta de datos ecocardiográficos y algunas presentaciones clínicas limitan este estudio.</a:t>
          </a:r>
          <a:endParaRPr lang="es-VE" sz="1600" b="1" dirty="0">
            <a:latin typeface="Century Gothic" panose="020B0502020202020204" pitchFamily="34" charset="0"/>
          </a:endParaRPr>
        </a:p>
      </dgm:t>
    </dgm:pt>
    <dgm:pt modelId="{D17BB506-2E7D-422D-B75B-734218B56AA8}" type="parTrans" cxnId="{F1340B26-441D-4A24-9643-DFFF44972A1E}">
      <dgm:prSet/>
      <dgm:spPr/>
      <dgm:t>
        <a:bodyPr/>
        <a:lstStyle/>
        <a:p>
          <a:pPr algn="just"/>
          <a:endParaRPr lang="es-VE" sz="2000"/>
        </a:p>
      </dgm:t>
    </dgm:pt>
    <dgm:pt modelId="{D9AFCC18-5A49-4D45-8D98-454F7DC968EC}" type="sibTrans" cxnId="{F1340B26-441D-4A24-9643-DFFF44972A1E}">
      <dgm:prSet/>
      <dgm:spPr/>
      <dgm:t>
        <a:bodyPr/>
        <a:lstStyle/>
        <a:p>
          <a:pPr algn="just"/>
          <a:endParaRPr lang="es-VE" sz="2000"/>
        </a:p>
      </dgm:t>
    </dgm:pt>
    <dgm:pt modelId="{A7E747DD-D820-4FD8-AA28-0777EEFCB113}">
      <dgm:prSet custT="1"/>
      <dgm:spPr>
        <a:solidFill>
          <a:schemeClr val="accent2">
            <a:lumMod val="60000"/>
            <a:lumOff val="40000"/>
          </a:schemeClr>
        </a:solidFill>
      </dgm:spPr>
      <dgm:t>
        <a:bodyPr/>
        <a:lstStyle/>
        <a:p>
          <a:pPr algn="just"/>
          <a:r>
            <a:rPr lang="es-VE" sz="1600" b="1" dirty="0" smtClean="0">
              <a:latin typeface="Century Gothic" pitchFamily="34" charset="0"/>
            </a:rPr>
            <a:t>No</a:t>
          </a:r>
          <a:r>
            <a:rPr lang="es-VE" sz="1600" b="1" baseline="0" dirty="0" smtClean="0">
              <a:latin typeface="Century Gothic" pitchFamily="34" charset="0"/>
            </a:rPr>
            <a:t> fueron ajustados los efectos del consumo de tabaco, consumo de alcohol y el estado físico, porque dichos datos no están disponibles en el NHIRD.</a:t>
          </a:r>
          <a:endParaRPr lang="es-VE" sz="1600" b="1" dirty="0" smtClean="0">
            <a:latin typeface="Century Gothic" pitchFamily="34" charset="0"/>
          </a:endParaRPr>
        </a:p>
      </dgm:t>
    </dgm:pt>
    <dgm:pt modelId="{C6D819EB-D7CB-4D81-8BFE-B01190D6CDE2}" type="parTrans" cxnId="{3BB00D5B-CC0A-487B-8916-BB808E86036F}">
      <dgm:prSet/>
      <dgm:spPr/>
      <dgm:t>
        <a:bodyPr/>
        <a:lstStyle/>
        <a:p>
          <a:endParaRPr lang="es-VE"/>
        </a:p>
      </dgm:t>
    </dgm:pt>
    <dgm:pt modelId="{BC2FA2D3-6B7C-41AE-946E-70E47ADCC472}" type="sibTrans" cxnId="{3BB00D5B-CC0A-487B-8916-BB808E86036F}">
      <dgm:prSet/>
      <dgm:spPr/>
      <dgm:t>
        <a:bodyPr/>
        <a:lstStyle/>
        <a:p>
          <a:endParaRPr lang="es-VE"/>
        </a:p>
      </dgm:t>
    </dgm:pt>
    <dgm:pt modelId="{E4A21AAE-128E-45FA-93B7-535361E448B7}">
      <dgm:prSet custT="1"/>
      <dgm:spPr>
        <a:solidFill>
          <a:schemeClr val="accent2">
            <a:lumMod val="60000"/>
            <a:lumOff val="40000"/>
          </a:schemeClr>
        </a:solidFill>
      </dgm:spPr>
      <dgm:t>
        <a:bodyPr/>
        <a:lstStyle/>
        <a:p>
          <a:pPr algn="just"/>
          <a:r>
            <a:rPr lang="es-VE" sz="1600" b="1" dirty="0" smtClean="0">
              <a:latin typeface="Century Gothic" panose="020B0502020202020204" pitchFamily="34" charset="0"/>
            </a:rPr>
            <a:t>La precisión de los diagnósticos y los resultados clínicos basado en una base de datos es controvertida. </a:t>
          </a:r>
          <a:endParaRPr lang="es-VE" sz="1600" b="1" dirty="0">
            <a:latin typeface="Century Gothic" panose="020B0502020202020204" pitchFamily="34" charset="0"/>
          </a:endParaRPr>
        </a:p>
      </dgm:t>
    </dgm:pt>
    <dgm:pt modelId="{3EA62B59-7A2A-45C1-A60C-5A20322DC755}" type="parTrans" cxnId="{E88DC2CA-4AA9-4466-91E8-AFFBEEF27ABE}">
      <dgm:prSet/>
      <dgm:spPr/>
      <dgm:t>
        <a:bodyPr/>
        <a:lstStyle/>
        <a:p>
          <a:endParaRPr lang="es-VE"/>
        </a:p>
      </dgm:t>
    </dgm:pt>
    <dgm:pt modelId="{C3A9554D-7EE8-433C-8C04-9CA677DAC23F}" type="sibTrans" cxnId="{E88DC2CA-4AA9-4466-91E8-AFFBEEF27ABE}">
      <dgm:prSet/>
      <dgm:spPr/>
      <dgm:t>
        <a:bodyPr/>
        <a:lstStyle/>
        <a:p>
          <a:endParaRPr lang="es-VE"/>
        </a:p>
      </dgm:t>
    </dgm:pt>
    <dgm:pt modelId="{84D353C8-F0E4-461F-8A0F-5918CC649B61}">
      <dgm:prSet custT="1"/>
      <dgm:spPr>
        <a:solidFill>
          <a:schemeClr val="accent2">
            <a:lumMod val="60000"/>
            <a:lumOff val="40000"/>
          </a:schemeClr>
        </a:solidFill>
      </dgm:spPr>
      <dgm:t>
        <a:bodyPr/>
        <a:lstStyle/>
        <a:p>
          <a:pPr algn="just"/>
          <a:r>
            <a:rPr lang="es-VE" sz="1600" b="1" dirty="0" smtClean="0">
              <a:latin typeface="Century Gothic" panose="020B0502020202020204" pitchFamily="34" charset="0"/>
            </a:rPr>
            <a:t>La subclasificación de la FA (paroxística, persistente, permanente) y los tipos de FLA (típico y atípico) no están disponibles en el NHIRD. </a:t>
          </a:r>
          <a:endParaRPr lang="es-VE" sz="1600" b="1" dirty="0">
            <a:latin typeface="Century Gothic" panose="020B0502020202020204" pitchFamily="34" charset="0"/>
          </a:endParaRPr>
        </a:p>
      </dgm:t>
    </dgm:pt>
    <dgm:pt modelId="{21E1C367-F7BA-4635-A266-8525B63C6F33}" type="parTrans" cxnId="{793DBECE-F739-4DA5-86E6-64E613739234}">
      <dgm:prSet/>
      <dgm:spPr/>
      <dgm:t>
        <a:bodyPr/>
        <a:lstStyle/>
        <a:p>
          <a:endParaRPr lang="es-VE"/>
        </a:p>
      </dgm:t>
    </dgm:pt>
    <dgm:pt modelId="{B2D622FE-6CE8-403B-8FB7-7F07CD4D3BF6}" type="sibTrans" cxnId="{793DBECE-F739-4DA5-86E6-64E613739234}">
      <dgm:prSet/>
      <dgm:spPr/>
      <dgm:t>
        <a:bodyPr/>
        <a:lstStyle/>
        <a:p>
          <a:endParaRPr lang="es-VE"/>
        </a:p>
      </dgm:t>
    </dgm:pt>
    <dgm:pt modelId="{CF16A278-ECCD-4880-B465-67EE2859F098}" type="pres">
      <dgm:prSet presAssocID="{6FA6F7E4-B2D5-44C2-BA29-C911D4B4DB5D}" presName="Name0" presStyleCnt="0">
        <dgm:presLayoutVars>
          <dgm:chMax val="7"/>
          <dgm:chPref val="7"/>
          <dgm:dir/>
        </dgm:presLayoutVars>
      </dgm:prSet>
      <dgm:spPr/>
      <dgm:t>
        <a:bodyPr/>
        <a:lstStyle/>
        <a:p>
          <a:endParaRPr lang="es-VE"/>
        </a:p>
      </dgm:t>
    </dgm:pt>
    <dgm:pt modelId="{31DC831D-AED5-4586-9702-9A951B4053AF}" type="pres">
      <dgm:prSet presAssocID="{6FA6F7E4-B2D5-44C2-BA29-C911D4B4DB5D}" presName="Name1" presStyleCnt="0"/>
      <dgm:spPr/>
    </dgm:pt>
    <dgm:pt modelId="{47DE8050-C19F-4E8E-9E75-08116A2E5CFC}" type="pres">
      <dgm:prSet presAssocID="{6FA6F7E4-B2D5-44C2-BA29-C911D4B4DB5D}" presName="cycle" presStyleCnt="0"/>
      <dgm:spPr/>
    </dgm:pt>
    <dgm:pt modelId="{C48CF713-30C0-4759-BCC8-A71B7A11B197}" type="pres">
      <dgm:prSet presAssocID="{6FA6F7E4-B2D5-44C2-BA29-C911D4B4DB5D}" presName="srcNode" presStyleLbl="node1" presStyleIdx="0" presStyleCnt="4"/>
      <dgm:spPr/>
    </dgm:pt>
    <dgm:pt modelId="{4C462198-9683-4009-A02C-317428A9CD3C}" type="pres">
      <dgm:prSet presAssocID="{6FA6F7E4-B2D5-44C2-BA29-C911D4B4DB5D}" presName="conn" presStyleLbl="parChTrans1D2" presStyleIdx="0" presStyleCnt="1"/>
      <dgm:spPr/>
      <dgm:t>
        <a:bodyPr/>
        <a:lstStyle/>
        <a:p>
          <a:endParaRPr lang="es-VE"/>
        </a:p>
      </dgm:t>
    </dgm:pt>
    <dgm:pt modelId="{A947EC4C-A72B-424D-8A65-D4C73D24F4DF}" type="pres">
      <dgm:prSet presAssocID="{6FA6F7E4-B2D5-44C2-BA29-C911D4B4DB5D}" presName="extraNode" presStyleLbl="node1" presStyleIdx="0" presStyleCnt="4"/>
      <dgm:spPr/>
    </dgm:pt>
    <dgm:pt modelId="{75C4B6AB-9417-4733-A2C6-D91F9669BFAE}" type="pres">
      <dgm:prSet presAssocID="{6FA6F7E4-B2D5-44C2-BA29-C911D4B4DB5D}" presName="dstNode" presStyleLbl="node1" presStyleIdx="0" presStyleCnt="4"/>
      <dgm:spPr/>
    </dgm:pt>
    <dgm:pt modelId="{750FE56E-DCFF-477F-A34C-FA9DFA7F1648}" type="pres">
      <dgm:prSet presAssocID="{138EF308-EDA7-46D7-9E21-E411968A24A3}" presName="text_1" presStyleLbl="node1" presStyleIdx="0" presStyleCnt="4">
        <dgm:presLayoutVars>
          <dgm:bulletEnabled val="1"/>
        </dgm:presLayoutVars>
      </dgm:prSet>
      <dgm:spPr/>
      <dgm:t>
        <a:bodyPr/>
        <a:lstStyle/>
        <a:p>
          <a:endParaRPr lang="es-VE"/>
        </a:p>
      </dgm:t>
    </dgm:pt>
    <dgm:pt modelId="{23EB6B82-1E2C-4C1C-89B0-B244C0C5D83B}" type="pres">
      <dgm:prSet presAssocID="{138EF308-EDA7-46D7-9E21-E411968A24A3}" presName="accent_1" presStyleCnt="0"/>
      <dgm:spPr/>
    </dgm:pt>
    <dgm:pt modelId="{294961ED-823B-41B3-9A76-8F60E4C61D70}" type="pres">
      <dgm:prSet presAssocID="{138EF308-EDA7-46D7-9E21-E411968A24A3}" presName="accentRepeatNode" presStyleLbl="solidFgAcc1" presStyleIdx="0" presStyleCnt="4"/>
      <dgm:spPr>
        <a:solidFill>
          <a:schemeClr val="accent2">
            <a:lumMod val="75000"/>
          </a:schemeClr>
        </a:solidFill>
        <a:ln>
          <a:solidFill>
            <a:schemeClr val="accent1"/>
          </a:solidFill>
        </a:ln>
      </dgm:spPr>
      <dgm:t>
        <a:bodyPr/>
        <a:lstStyle/>
        <a:p>
          <a:endParaRPr lang="es-VE"/>
        </a:p>
      </dgm:t>
    </dgm:pt>
    <dgm:pt modelId="{C3A5365E-B0B6-45DD-9F71-D726DE4A3DDB}" type="pres">
      <dgm:prSet presAssocID="{A7E747DD-D820-4FD8-AA28-0777EEFCB113}" presName="text_2" presStyleLbl="node1" presStyleIdx="1" presStyleCnt="4" custScaleY="120208">
        <dgm:presLayoutVars>
          <dgm:bulletEnabled val="1"/>
        </dgm:presLayoutVars>
      </dgm:prSet>
      <dgm:spPr/>
      <dgm:t>
        <a:bodyPr/>
        <a:lstStyle/>
        <a:p>
          <a:endParaRPr lang="es-VE"/>
        </a:p>
      </dgm:t>
    </dgm:pt>
    <dgm:pt modelId="{55A1A7A8-EAC1-4C9B-B031-8CB46D232BDE}" type="pres">
      <dgm:prSet presAssocID="{A7E747DD-D820-4FD8-AA28-0777EEFCB113}" presName="accent_2" presStyleCnt="0"/>
      <dgm:spPr/>
    </dgm:pt>
    <dgm:pt modelId="{4911F043-A2DB-4C72-AC6C-55FD3D4AF173}" type="pres">
      <dgm:prSet presAssocID="{A7E747DD-D820-4FD8-AA28-0777EEFCB113}" presName="accentRepeatNode" presStyleLbl="solidFgAcc1" presStyleIdx="1" presStyleCnt="4"/>
      <dgm:spPr>
        <a:solidFill>
          <a:schemeClr val="accent2">
            <a:lumMod val="75000"/>
          </a:schemeClr>
        </a:solidFill>
      </dgm:spPr>
      <dgm:t>
        <a:bodyPr/>
        <a:lstStyle/>
        <a:p>
          <a:endParaRPr lang="es-VE"/>
        </a:p>
      </dgm:t>
    </dgm:pt>
    <dgm:pt modelId="{68FEF2EC-7A39-4E23-8E29-2E85C6D6311E}" type="pres">
      <dgm:prSet presAssocID="{E4A21AAE-128E-45FA-93B7-535361E448B7}" presName="text_3" presStyleLbl="node1" presStyleIdx="2" presStyleCnt="4">
        <dgm:presLayoutVars>
          <dgm:bulletEnabled val="1"/>
        </dgm:presLayoutVars>
      </dgm:prSet>
      <dgm:spPr/>
      <dgm:t>
        <a:bodyPr/>
        <a:lstStyle/>
        <a:p>
          <a:endParaRPr lang="es-VE"/>
        </a:p>
      </dgm:t>
    </dgm:pt>
    <dgm:pt modelId="{72BFCC91-A05B-474A-B422-9FA6B2B7174F}" type="pres">
      <dgm:prSet presAssocID="{E4A21AAE-128E-45FA-93B7-535361E448B7}" presName="accent_3" presStyleCnt="0"/>
      <dgm:spPr/>
    </dgm:pt>
    <dgm:pt modelId="{75C0698E-6163-47D1-A8CA-049D3B0BA600}" type="pres">
      <dgm:prSet presAssocID="{E4A21AAE-128E-45FA-93B7-535361E448B7}" presName="accentRepeatNode" presStyleLbl="solidFgAcc1" presStyleIdx="2" presStyleCnt="4"/>
      <dgm:spPr>
        <a:solidFill>
          <a:schemeClr val="accent2">
            <a:lumMod val="75000"/>
          </a:schemeClr>
        </a:solidFill>
      </dgm:spPr>
      <dgm:t>
        <a:bodyPr/>
        <a:lstStyle/>
        <a:p>
          <a:endParaRPr lang="es-VE"/>
        </a:p>
      </dgm:t>
    </dgm:pt>
    <dgm:pt modelId="{6322D560-8A41-402D-A24D-9D39A287354E}" type="pres">
      <dgm:prSet presAssocID="{84D353C8-F0E4-461F-8A0F-5918CC649B61}" presName="text_4" presStyleLbl="node1" presStyleIdx="3" presStyleCnt="4">
        <dgm:presLayoutVars>
          <dgm:bulletEnabled val="1"/>
        </dgm:presLayoutVars>
      </dgm:prSet>
      <dgm:spPr/>
      <dgm:t>
        <a:bodyPr/>
        <a:lstStyle/>
        <a:p>
          <a:endParaRPr lang="es-VE"/>
        </a:p>
      </dgm:t>
    </dgm:pt>
    <dgm:pt modelId="{6F8B7D8A-9FFD-4D50-85A1-4EFC94CAAF08}" type="pres">
      <dgm:prSet presAssocID="{84D353C8-F0E4-461F-8A0F-5918CC649B61}" presName="accent_4" presStyleCnt="0"/>
      <dgm:spPr/>
    </dgm:pt>
    <dgm:pt modelId="{DCFB7B44-B477-4212-AC13-F106D8EA8BEF}" type="pres">
      <dgm:prSet presAssocID="{84D353C8-F0E4-461F-8A0F-5918CC649B61}" presName="accentRepeatNode" presStyleLbl="solidFgAcc1" presStyleIdx="3" presStyleCnt="4"/>
      <dgm:spPr>
        <a:blipFill rotWithShape="0">
          <a:blip xmlns:r="http://schemas.openxmlformats.org/officeDocument/2006/relationships" r:embed="rId1"/>
          <a:stretch>
            <a:fillRect/>
          </a:stretch>
        </a:blipFill>
      </dgm:spPr>
      <dgm:t>
        <a:bodyPr/>
        <a:lstStyle/>
        <a:p>
          <a:endParaRPr lang="es-VE"/>
        </a:p>
      </dgm:t>
    </dgm:pt>
  </dgm:ptLst>
  <dgm:cxnLst>
    <dgm:cxn modelId="{BBBC31F1-71BC-43D9-BCF0-19089BED1F80}" type="presOf" srcId="{6FA6F7E4-B2D5-44C2-BA29-C911D4B4DB5D}" destId="{CF16A278-ECCD-4880-B465-67EE2859F098}" srcOrd="0" destOrd="0" presId="urn:microsoft.com/office/officeart/2008/layout/VerticalCurvedList"/>
    <dgm:cxn modelId="{0074980F-6EE5-442B-B6E1-5FFAA9F5A641}" type="presOf" srcId="{84D353C8-F0E4-461F-8A0F-5918CC649B61}" destId="{6322D560-8A41-402D-A24D-9D39A287354E}" srcOrd="0" destOrd="0" presId="urn:microsoft.com/office/officeart/2008/layout/VerticalCurvedList"/>
    <dgm:cxn modelId="{793DBECE-F739-4DA5-86E6-64E613739234}" srcId="{6FA6F7E4-B2D5-44C2-BA29-C911D4B4DB5D}" destId="{84D353C8-F0E4-461F-8A0F-5918CC649B61}" srcOrd="3" destOrd="0" parTransId="{21E1C367-F7BA-4635-A266-8525B63C6F33}" sibTransId="{B2D622FE-6CE8-403B-8FB7-7F07CD4D3BF6}"/>
    <dgm:cxn modelId="{BD5B396F-5167-47AD-A86E-023FF2CC6525}" type="presOf" srcId="{A7E747DD-D820-4FD8-AA28-0777EEFCB113}" destId="{C3A5365E-B0B6-45DD-9F71-D726DE4A3DDB}" srcOrd="0" destOrd="0" presId="urn:microsoft.com/office/officeart/2008/layout/VerticalCurvedList"/>
    <dgm:cxn modelId="{F1340B26-441D-4A24-9643-DFFF44972A1E}" srcId="{6FA6F7E4-B2D5-44C2-BA29-C911D4B4DB5D}" destId="{138EF308-EDA7-46D7-9E21-E411968A24A3}" srcOrd="0" destOrd="0" parTransId="{D17BB506-2E7D-422D-B75B-734218B56AA8}" sibTransId="{D9AFCC18-5A49-4D45-8D98-454F7DC968EC}"/>
    <dgm:cxn modelId="{A800149A-084A-44A0-9B55-6992D01432C4}" type="presOf" srcId="{E4A21AAE-128E-45FA-93B7-535361E448B7}" destId="{68FEF2EC-7A39-4E23-8E29-2E85C6D6311E}" srcOrd="0" destOrd="0" presId="urn:microsoft.com/office/officeart/2008/layout/VerticalCurvedList"/>
    <dgm:cxn modelId="{BC09467A-18A4-4F4D-A9E9-26B2D5062053}" type="presOf" srcId="{138EF308-EDA7-46D7-9E21-E411968A24A3}" destId="{750FE56E-DCFF-477F-A34C-FA9DFA7F1648}" srcOrd="0" destOrd="0" presId="urn:microsoft.com/office/officeart/2008/layout/VerticalCurvedList"/>
    <dgm:cxn modelId="{E88DC2CA-4AA9-4466-91E8-AFFBEEF27ABE}" srcId="{6FA6F7E4-B2D5-44C2-BA29-C911D4B4DB5D}" destId="{E4A21AAE-128E-45FA-93B7-535361E448B7}" srcOrd="2" destOrd="0" parTransId="{3EA62B59-7A2A-45C1-A60C-5A20322DC755}" sibTransId="{C3A9554D-7EE8-433C-8C04-9CA677DAC23F}"/>
    <dgm:cxn modelId="{59BF869F-ED4D-4F00-8A52-358CEBAB5493}" type="presOf" srcId="{D9AFCC18-5A49-4D45-8D98-454F7DC968EC}" destId="{4C462198-9683-4009-A02C-317428A9CD3C}" srcOrd="0" destOrd="0" presId="urn:microsoft.com/office/officeart/2008/layout/VerticalCurvedList"/>
    <dgm:cxn modelId="{3BB00D5B-CC0A-487B-8916-BB808E86036F}" srcId="{6FA6F7E4-B2D5-44C2-BA29-C911D4B4DB5D}" destId="{A7E747DD-D820-4FD8-AA28-0777EEFCB113}" srcOrd="1" destOrd="0" parTransId="{C6D819EB-D7CB-4D81-8BFE-B01190D6CDE2}" sibTransId="{BC2FA2D3-6B7C-41AE-946E-70E47ADCC472}"/>
    <dgm:cxn modelId="{A3F0C272-0A57-4773-B297-5E00A434093B}" type="presParOf" srcId="{CF16A278-ECCD-4880-B465-67EE2859F098}" destId="{31DC831D-AED5-4586-9702-9A951B4053AF}" srcOrd="0" destOrd="0" presId="urn:microsoft.com/office/officeart/2008/layout/VerticalCurvedList"/>
    <dgm:cxn modelId="{31630CD1-30EE-4164-A0B7-6CA80E28F54C}" type="presParOf" srcId="{31DC831D-AED5-4586-9702-9A951B4053AF}" destId="{47DE8050-C19F-4E8E-9E75-08116A2E5CFC}" srcOrd="0" destOrd="0" presId="urn:microsoft.com/office/officeart/2008/layout/VerticalCurvedList"/>
    <dgm:cxn modelId="{89E4E358-8CCB-4226-9353-591D31F75EE6}" type="presParOf" srcId="{47DE8050-C19F-4E8E-9E75-08116A2E5CFC}" destId="{C48CF713-30C0-4759-BCC8-A71B7A11B197}" srcOrd="0" destOrd="0" presId="urn:microsoft.com/office/officeart/2008/layout/VerticalCurvedList"/>
    <dgm:cxn modelId="{B19551F8-CCE2-4F02-A009-264A463E7ABD}" type="presParOf" srcId="{47DE8050-C19F-4E8E-9E75-08116A2E5CFC}" destId="{4C462198-9683-4009-A02C-317428A9CD3C}" srcOrd="1" destOrd="0" presId="urn:microsoft.com/office/officeart/2008/layout/VerticalCurvedList"/>
    <dgm:cxn modelId="{1B6DA589-3FF6-4396-8429-B2A4C2D11C59}" type="presParOf" srcId="{47DE8050-C19F-4E8E-9E75-08116A2E5CFC}" destId="{A947EC4C-A72B-424D-8A65-D4C73D24F4DF}" srcOrd="2" destOrd="0" presId="urn:microsoft.com/office/officeart/2008/layout/VerticalCurvedList"/>
    <dgm:cxn modelId="{328AACB9-C412-4DCD-BEEC-17D7C6BA575B}" type="presParOf" srcId="{47DE8050-C19F-4E8E-9E75-08116A2E5CFC}" destId="{75C4B6AB-9417-4733-A2C6-D91F9669BFAE}" srcOrd="3" destOrd="0" presId="urn:microsoft.com/office/officeart/2008/layout/VerticalCurvedList"/>
    <dgm:cxn modelId="{1A70E252-BDBB-4EF2-A450-2F2C8A4EF1DF}" type="presParOf" srcId="{31DC831D-AED5-4586-9702-9A951B4053AF}" destId="{750FE56E-DCFF-477F-A34C-FA9DFA7F1648}" srcOrd="1" destOrd="0" presId="urn:microsoft.com/office/officeart/2008/layout/VerticalCurvedList"/>
    <dgm:cxn modelId="{0E733629-8613-4548-8D09-6905F05C79CD}" type="presParOf" srcId="{31DC831D-AED5-4586-9702-9A951B4053AF}" destId="{23EB6B82-1E2C-4C1C-89B0-B244C0C5D83B}" srcOrd="2" destOrd="0" presId="urn:microsoft.com/office/officeart/2008/layout/VerticalCurvedList"/>
    <dgm:cxn modelId="{1D6F21A9-94AE-4A65-B649-471DC1617979}" type="presParOf" srcId="{23EB6B82-1E2C-4C1C-89B0-B244C0C5D83B}" destId="{294961ED-823B-41B3-9A76-8F60E4C61D70}" srcOrd="0" destOrd="0" presId="urn:microsoft.com/office/officeart/2008/layout/VerticalCurvedList"/>
    <dgm:cxn modelId="{37E02328-E252-4DB1-927A-BA29FD2BEFBD}" type="presParOf" srcId="{31DC831D-AED5-4586-9702-9A951B4053AF}" destId="{C3A5365E-B0B6-45DD-9F71-D726DE4A3DDB}" srcOrd="3" destOrd="0" presId="urn:microsoft.com/office/officeart/2008/layout/VerticalCurvedList"/>
    <dgm:cxn modelId="{4655E791-4FDC-48CA-B6AE-9C457C364078}" type="presParOf" srcId="{31DC831D-AED5-4586-9702-9A951B4053AF}" destId="{55A1A7A8-EAC1-4C9B-B031-8CB46D232BDE}" srcOrd="4" destOrd="0" presId="urn:microsoft.com/office/officeart/2008/layout/VerticalCurvedList"/>
    <dgm:cxn modelId="{E35BE4F6-8BF4-44AB-B64C-1F41089F102F}" type="presParOf" srcId="{55A1A7A8-EAC1-4C9B-B031-8CB46D232BDE}" destId="{4911F043-A2DB-4C72-AC6C-55FD3D4AF173}" srcOrd="0" destOrd="0" presId="urn:microsoft.com/office/officeart/2008/layout/VerticalCurvedList"/>
    <dgm:cxn modelId="{1C61BD60-581C-466B-A179-DA13AE75D19C}" type="presParOf" srcId="{31DC831D-AED5-4586-9702-9A951B4053AF}" destId="{68FEF2EC-7A39-4E23-8E29-2E85C6D6311E}" srcOrd="5" destOrd="0" presId="urn:microsoft.com/office/officeart/2008/layout/VerticalCurvedList"/>
    <dgm:cxn modelId="{CD4D6568-952C-4328-A7A3-A08680F5CAC6}" type="presParOf" srcId="{31DC831D-AED5-4586-9702-9A951B4053AF}" destId="{72BFCC91-A05B-474A-B422-9FA6B2B7174F}" srcOrd="6" destOrd="0" presId="urn:microsoft.com/office/officeart/2008/layout/VerticalCurvedList"/>
    <dgm:cxn modelId="{BB6DAC5E-97C3-4938-9FCF-32A625AD13DF}" type="presParOf" srcId="{72BFCC91-A05B-474A-B422-9FA6B2B7174F}" destId="{75C0698E-6163-47D1-A8CA-049D3B0BA600}" srcOrd="0" destOrd="0" presId="urn:microsoft.com/office/officeart/2008/layout/VerticalCurvedList"/>
    <dgm:cxn modelId="{FB3FB664-CF67-426F-90F7-3F7EC8851F0D}" type="presParOf" srcId="{31DC831D-AED5-4586-9702-9A951B4053AF}" destId="{6322D560-8A41-402D-A24D-9D39A287354E}" srcOrd="7" destOrd="0" presId="urn:microsoft.com/office/officeart/2008/layout/VerticalCurvedList"/>
    <dgm:cxn modelId="{99614E36-FF9F-4A9E-AE50-3F401E6B9384}" type="presParOf" srcId="{31DC831D-AED5-4586-9702-9A951B4053AF}" destId="{6F8B7D8A-9FFD-4D50-85A1-4EFC94CAAF08}" srcOrd="8" destOrd="0" presId="urn:microsoft.com/office/officeart/2008/layout/VerticalCurvedList"/>
    <dgm:cxn modelId="{491BA611-3D0C-4CFD-A2C0-CB629B7AB0DA}" type="presParOf" srcId="{6F8B7D8A-9FFD-4D50-85A1-4EFC94CAAF08}" destId="{DCFB7B44-B477-4212-AC13-F106D8EA8BE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917DD2-A2FA-46A3-9552-636AC1AB4807}" type="doc">
      <dgm:prSet loTypeId="urn:microsoft.com/office/officeart/2005/8/layout/vList4" loCatId="picture" qsTypeId="urn:microsoft.com/office/officeart/2005/8/quickstyle/simple5" qsCatId="simple" csTypeId="urn:microsoft.com/office/officeart/2005/8/colors/accent1_2" csCatId="accent1" phldr="1"/>
      <dgm:spPr/>
      <dgm:t>
        <a:bodyPr/>
        <a:lstStyle/>
        <a:p>
          <a:endParaRPr lang="es-VE"/>
        </a:p>
      </dgm:t>
    </dgm:pt>
    <dgm:pt modelId="{04EE2EA6-1B25-4169-8019-9C046F6D9A50}">
      <dgm:prSet phldrT="[Texto]" custT="1"/>
      <dgm:spPr>
        <a:solidFill>
          <a:schemeClr val="accent2">
            <a:lumMod val="50000"/>
          </a:schemeClr>
        </a:solidFill>
      </dgm:spPr>
      <dgm:t>
        <a:bodyPr/>
        <a:lstStyle/>
        <a:p>
          <a:pPr algn="just"/>
          <a:r>
            <a:rPr lang="es-VE" sz="1600" b="1" dirty="0" smtClean="0">
              <a:solidFill>
                <a:schemeClr val="bg1"/>
              </a:solidFill>
              <a:latin typeface="Century Gothic" panose="020B0502020202020204" pitchFamily="34" charset="0"/>
            </a:rPr>
            <a:t>La FA y FLA en un entorno real se asociaron a diferentes comorbilidades e incidencias de accidente cerebrovascular isquémico, hospitalización por insuficiencia cardíaca y mortalidad por todas las causas.</a:t>
          </a:r>
          <a:endParaRPr lang="es-VE" sz="1600" b="1" dirty="0">
            <a:solidFill>
              <a:schemeClr val="bg1"/>
            </a:solidFill>
            <a:latin typeface="Century Gothic" panose="020B0502020202020204" pitchFamily="34" charset="0"/>
          </a:endParaRPr>
        </a:p>
      </dgm:t>
    </dgm:pt>
    <dgm:pt modelId="{E9E77E4B-33DE-4514-9883-CB6078129A2E}" type="parTrans" cxnId="{9668A646-EF27-453A-912B-99DCC9A16EAC}">
      <dgm:prSet/>
      <dgm:spPr/>
      <dgm:t>
        <a:bodyPr/>
        <a:lstStyle/>
        <a:p>
          <a:pPr algn="just"/>
          <a:endParaRPr lang="es-VE" sz="6600">
            <a:solidFill>
              <a:schemeClr val="tx1"/>
            </a:solidFill>
          </a:endParaRPr>
        </a:p>
      </dgm:t>
    </dgm:pt>
    <dgm:pt modelId="{CFE55E4B-3DCC-47D8-9AE6-B21B5B72EBD1}" type="sibTrans" cxnId="{9668A646-EF27-453A-912B-99DCC9A16EAC}">
      <dgm:prSet/>
      <dgm:spPr/>
      <dgm:t>
        <a:bodyPr/>
        <a:lstStyle/>
        <a:p>
          <a:pPr algn="just"/>
          <a:endParaRPr lang="es-VE" sz="6600">
            <a:solidFill>
              <a:schemeClr val="tx1"/>
            </a:solidFill>
          </a:endParaRPr>
        </a:p>
      </dgm:t>
    </dgm:pt>
    <dgm:pt modelId="{C6316A1F-C8D0-472D-ABF6-5955B79434E3}">
      <dgm:prSet phldrT="[Texto]" custT="1"/>
      <dgm:spPr>
        <a:solidFill>
          <a:schemeClr val="accent2">
            <a:lumMod val="50000"/>
          </a:schemeClr>
        </a:solidFill>
      </dgm:spPr>
      <dgm:t>
        <a:bodyPr/>
        <a:lstStyle/>
        <a:p>
          <a:pPr algn="just"/>
          <a:r>
            <a:rPr lang="es-VE" sz="1600" b="1" dirty="0" smtClean="0">
              <a:solidFill>
                <a:schemeClr val="bg1"/>
              </a:solidFill>
              <a:latin typeface="Century Gothic" panose="020B0502020202020204" pitchFamily="34" charset="0"/>
            </a:rPr>
            <a:t>Persistieron las diferencias de incidencia de accidente cerebrovascular isquémico, hospitalización por insuficiencia cardíaca y mortalidad por todas las causas después de la coincidencia del puntaje de propensión.</a:t>
          </a:r>
          <a:endParaRPr lang="es-VE" sz="1600" b="1" dirty="0">
            <a:solidFill>
              <a:schemeClr val="bg1"/>
            </a:solidFill>
            <a:latin typeface="Century Gothic" panose="020B0502020202020204" pitchFamily="34" charset="0"/>
          </a:endParaRPr>
        </a:p>
      </dgm:t>
    </dgm:pt>
    <dgm:pt modelId="{CBAF0CA2-56DC-4AA2-9DA3-FE4C12DB8A62}" type="parTrans" cxnId="{3FFDC3A1-27AE-48E4-9C4F-E620C6BC217E}">
      <dgm:prSet/>
      <dgm:spPr/>
      <dgm:t>
        <a:bodyPr/>
        <a:lstStyle/>
        <a:p>
          <a:pPr algn="just"/>
          <a:endParaRPr lang="es-VE" sz="6600">
            <a:solidFill>
              <a:schemeClr val="tx1"/>
            </a:solidFill>
          </a:endParaRPr>
        </a:p>
      </dgm:t>
    </dgm:pt>
    <dgm:pt modelId="{DE072EBC-9799-4DAB-9B60-D0F7D3EEB990}" type="sibTrans" cxnId="{3FFDC3A1-27AE-48E4-9C4F-E620C6BC217E}">
      <dgm:prSet/>
      <dgm:spPr/>
      <dgm:t>
        <a:bodyPr/>
        <a:lstStyle/>
        <a:p>
          <a:pPr algn="just"/>
          <a:endParaRPr lang="es-VE" sz="6600">
            <a:solidFill>
              <a:schemeClr val="tx1"/>
            </a:solidFill>
          </a:endParaRPr>
        </a:p>
      </dgm:t>
    </dgm:pt>
    <dgm:pt modelId="{E180C035-2A0B-43D7-B278-DBA05EBF4B09}">
      <dgm:prSet custT="1"/>
      <dgm:spPr>
        <a:solidFill>
          <a:schemeClr val="accent2">
            <a:lumMod val="50000"/>
          </a:schemeClr>
        </a:solidFill>
      </dgm:spPr>
      <dgm:t>
        <a:bodyPr/>
        <a:lstStyle/>
        <a:p>
          <a:pPr algn="just"/>
          <a:r>
            <a:rPr lang="es-VE" sz="1600" b="1" dirty="0" smtClean="0">
              <a:solidFill>
                <a:schemeClr val="bg1"/>
              </a:solidFill>
              <a:latin typeface="Century Gothic" panose="020B0502020202020204" pitchFamily="34" charset="0"/>
            </a:rPr>
            <a:t>Este estudio de cohorte de casos y control mostró diferentes pronósticos entre FA y FLA.</a:t>
          </a:r>
          <a:endParaRPr lang="es-VE" sz="1600" b="1" dirty="0">
            <a:solidFill>
              <a:schemeClr val="bg1"/>
            </a:solidFill>
            <a:latin typeface="Century Gothic" panose="020B0502020202020204" pitchFamily="34" charset="0"/>
          </a:endParaRPr>
        </a:p>
      </dgm:t>
    </dgm:pt>
    <dgm:pt modelId="{90FD0D8A-88D4-4BCF-971B-D8BFA02A6DE5}" type="parTrans" cxnId="{15EFF4B3-5153-4BD8-A948-E0176987D957}">
      <dgm:prSet/>
      <dgm:spPr/>
      <dgm:t>
        <a:bodyPr/>
        <a:lstStyle/>
        <a:p>
          <a:endParaRPr lang="es-VE"/>
        </a:p>
      </dgm:t>
    </dgm:pt>
    <dgm:pt modelId="{0FD2BA9D-5EEF-415C-95A0-666F97DB4D97}" type="sibTrans" cxnId="{15EFF4B3-5153-4BD8-A948-E0176987D957}">
      <dgm:prSet/>
      <dgm:spPr/>
      <dgm:t>
        <a:bodyPr/>
        <a:lstStyle/>
        <a:p>
          <a:endParaRPr lang="es-VE"/>
        </a:p>
      </dgm:t>
    </dgm:pt>
    <dgm:pt modelId="{04C26413-C238-40C9-814B-8DDDD5AA296E}" type="pres">
      <dgm:prSet presAssocID="{2B917DD2-A2FA-46A3-9552-636AC1AB4807}" presName="linear" presStyleCnt="0">
        <dgm:presLayoutVars>
          <dgm:dir/>
          <dgm:resizeHandles val="exact"/>
        </dgm:presLayoutVars>
      </dgm:prSet>
      <dgm:spPr/>
      <dgm:t>
        <a:bodyPr/>
        <a:lstStyle/>
        <a:p>
          <a:endParaRPr lang="es-VE"/>
        </a:p>
      </dgm:t>
    </dgm:pt>
    <dgm:pt modelId="{D9A97175-DD0F-410C-A6C1-612BCFCC1594}" type="pres">
      <dgm:prSet presAssocID="{E180C035-2A0B-43D7-B278-DBA05EBF4B09}" presName="comp" presStyleCnt="0"/>
      <dgm:spPr/>
    </dgm:pt>
    <dgm:pt modelId="{BF355689-5703-4587-BA27-D9A57BF0F11E}" type="pres">
      <dgm:prSet presAssocID="{E180C035-2A0B-43D7-B278-DBA05EBF4B09}" presName="box" presStyleLbl="node1" presStyleIdx="0" presStyleCnt="3"/>
      <dgm:spPr/>
      <dgm:t>
        <a:bodyPr/>
        <a:lstStyle/>
        <a:p>
          <a:endParaRPr lang="es-VE"/>
        </a:p>
      </dgm:t>
    </dgm:pt>
    <dgm:pt modelId="{884A6D64-06DE-45B8-AF9F-32A6C9085E0D}" type="pres">
      <dgm:prSet presAssocID="{E180C035-2A0B-43D7-B278-DBA05EBF4B09}" presName="img" presStyleLbl="fgImgPlace1" presStyleIdx="0" presStyleCnt="3"/>
      <dgm:spPr>
        <a:blipFill rotWithShape="1">
          <a:blip xmlns:r="http://schemas.openxmlformats.org/officeDocument/2006/relationships" r:embed="rId1"/>
          <a:stretch>
            <a:fillRect/>
          </a:stretch>
        </a:blipFill>
      </dgm:spPr>
      <dgm:t>
        <a:bodyPr/>
        <a:lstStyle/>
        <a:p>
          <a:endParaRPr lang="es-VE"/>
        </a:p>
      </dgm:t>
    </dgm:pt>
    <dgm:pt modelId="{04CC35C6-B4EF-419D-9BAD-029C10ED3F2A}" type="pres">
      <dgm:prSet presAssocID="{E180C035-2A0B-43D7-B278-DBA05EBF4B09}" presName="text" presStyleLbl="node1" presStyleIdx="0" presStyleCnt="3">
        <dgm:presLayoutVars>
          <dgm:bulletEnabled val="1"/>
        </dgm:presLayoutVars>
      </dgm:prSet>
      <dgm:spPr/>
      <dgm:t>
        <a:bodyPr/>
        <a:lstStyle/>
        <a:p>
          <a:endParaRPr lang="es-VE"/>
        </a:p>
      </dgm:t>
    </dgm:pt>
    <dgm:pt modelId="{DA62CFA3-8193-43EB-B918-15BFE6063186}" type="pres">
      <dgm:prSet presAssocID="{0FD2BA9D-5EEF-415C-95A0-666F97DB4D97}" presName="spacer" presStyleCnt="0"/>
      <dgm:spPr/>
    </dgm:pt>
    <dgm:pt modelId="{D8B85F52-4243-4133-B59F-DF0AA312305C}" type="pres">
      <dgm:prSet presAssocID="{04EE2EA6-1B25-4169-8019-9C046F6D9A50}" presName="comp" presStyleCnt="0"/>
      <dgm:spPr/>
    </dgm:pt>
    <dgm:pt modelId="{1DEA8ACD-1D69-46DE-8508-8CFF3C28D3F3}" type="pres">
      <dgm:prSet presAssocID="{04EE2EA6-1B25-4169-8019-9C046F6D9A50}" presName="box" presStyleLbl="node1" presStyleIdx="1" presStyleCnt="3"/>
      <dgm:spPr/>
      <dgm:t>
        <a:bodyPr/>
        <a:lstStyle/>
        <a:p>
          <a:endParaRPr lang="es-VE"/>
        </a:p>
      </dgm:t>
    </dgm:pt>
    <dgm:pt modelId="{5FA7ED18-1F1B-4B80-9FFA-191A5C410313}" type="pres">
      <dgm:prSet presAssocID="{04EE2EA6-1B25-4169-8019-9C046F6D9A50}" presName="img" presStyleLbl="fgImgPlace1" presStyleIdx="1" presStyleCnt="3"/>
      <dgm:spPr>
        <a:blipFill rotWithShape="1">
          <a:blip xmlns:r="http://schemas.openxmlformats.org/officeDocument/2006/relationships" r:embed="rId1"/>
          <a:stretch>
            <a:fillRect/>
          </a:stretch>
        </a:blipFill>
      </dgm:spPr>
      <dgm:t>
        <a:bodyPr/>
        <a:lstStyle/>
        <a:p>
          <a:endParaRPr lang="es-VE"/>
        </a:p>
      </dgm:t>
    </dgm:pt>
    <dgm:pt modelId="{49FA2A1E-A9A1-4122-899B-4D8A2A28D10E}" type="pres">
      <dgm:prSet presAssocID="{04EE2EA6-1B25-4169-8019-9C046F6D9A50}" presName="text" presStyleLbl="node1" presStyleIdx="1" presStyleCnt="3">
        <dgm:presLayoutVars>
          <dgm:bulletEnabled val="1"/>
        </dgm:presLayoutVars>
      </dgm:prSet>
      <dgm:spPr/>
      <dgm:t>
        <a:bodyPr/>
        <a:lstStyle/>
        <a:p>
          <a:endParaRPr lang="es-VE"/>
        </a:p>
      </dgm:t>
    </dgm:pt>
    <dgm:pt modelId="{F945B50A-2828-4DD5-BF5E-004F5B186317}" type="pres">
      <dgm:prSet presAssocID="{CFE55E4B-3DCC-47D8-9AE6-B21B5B72EBD1}" presName="spacer" presStyleCnt="0"/>
      <dgm:spPr/>
    </dgm:pt>
    <dgm:pt modelId="{47D752BE-0911-4471-96BA-AEDBFC029697}" type="pres">
      <dgm:prSet presAssocID="{C6316A1F-C8D0-472D-ABF6-5955B79434E3}" presName="comp" presStyleCnt="0"/>
      <dgm:spPr/>
    </dgm:pt>
    <dgm:pt modelId="{52BA17F2-36E7-46DE-A2E6-4226D1978ABC}" type="pres">
      <dgm:prSet presAssocID="{C6316A1F-C8D0-472D-ABF6-5955B79434E3}" presName="box" presStyleLbl="node1" presStyleIdx="2" presStyleCnt="3"/>
      <dgm:spPr/>
      <dgm:t>
        <a:bodyPr/>
        <a:lstStyle/>
        <a:p>
          <a:endParaRPr lang="es-VE"/>
        </a:p>
      </dgm:t>
    </dgm:pt>
    <dgm:pt modelId="{76003C14-01E3-46A8-AF50-3B08B0D7697B}" type="pres">
      <dgm:prSet presAssocID="{C6316A1F-C8D0-472D-ABF6-5955B79434E3}" presName="img" presStyleLbl="fgImgPlace1" presStyleIdx="2" presStyleCnt="3"/>
      <dgm:spPr>
        <a:blipFill rotWithShape="1">
          <a:blip xmlns:r="http://schemas.openxmlformats.org/officeDocument/2006/relationships" r:embed="rId1"/>
          <a:stretch>
            <a:fillRect/>
          </a:stretch>
        </a:blipFill>
      </dgm:spPr>
      <dgm:t>
        <a:bodyPr/>
        <a:lstStyle/>
        <a:p>
          <a:endParaRPr lang="es-VE"/>
        </a:p>
      </dgm:t>
    </dgm:pt>
    <dgm:pt modelId="{11A679E5-4CB8-457A-AF53-875EF96709DD}" type="pres">
      <dgm:prSet presAssocID="{C6316A1F-C8D0-472D-ABF6-5955B79434E3}" presName="text" presStyleLbl="node1" presStyleIdx="2" presStyleCnt="3">
        <dgm:presLayoutVars>
          <dgm:bulletEnabled val="1"/>
        </dgm:presLayoutVars>
      </dgm:prSet>
      <dgm:spPr/>
      <dgm:t>
        <a:bodyPr/>
        <a:lstStyle/>
        <a:p>
          <a:endParaRPr lang="es-VE"/>
        </a:p>
      </dgm:t>
    </dgm:pt>
  </dgm:ptLst>
  <dgm:cxnLst>
    <dgm:cxn modelId="{A717A18E-BA81-4E8E-9790-AAEA990DB665}" type="presOf" srcId="{C6316A1F-C8D0-472D-ABF6-5955B79434E3}" destId="{11A679E5-4CB8-457A-AF53-875EF96709DD}" srcOrd="1" destOrd="0" presId="urn:microsoft.com/office/officeart/2005/8/layout/vList4"/>
    <dgm:cxn modelId="{CEF4492C-6B6D-4F97-9710-6C37399DD41C}" type="presOf" srcId="{04EE2EA6-1B25-4169-8019-9C046F6D9A50}" destId="{1DEA8ACD-1D69-46DE-8508-8CFF3C28D3F3}" srcOrd="0" destOrd="0" presId="urn:microsoft.com/office/officeart/2005/8/layout/vList4"/>
    <dgm:cxn modelId="{3FFDC3A1-27AE-48E4-9C4F-E620C6BC217E}" srcId="{2B917DD2-A2FA-46A3-9552-636AC1AB4807}" destId="{C6316A1F-C8D0-472D-ABF6-5955B79434E3}" srcOrd="2" destOrd="0" parTransId="{CBAF0CA2-56DC-4AA2-9DA3-FE4C12DB8A62}" sibTransId="{DE072EBC-9799-4DAB-9B60-D0F7D3EEB990}"/>
    <dgm:cxn modelId="{6A8997F4-0B02-4B1C-B6C1-A2A4D22A904B}" type="presOf" srcId="{C6316A1F-C8D0-472D-ABF6-5955B79434E3}" destId="{52BA17F2-36E7-46DE-A2E6-4226D1978ABC}" srcOrd="0" destOrd="0" presId="urn:microsoft.com/office/officeart/2005/8/layout/vList4"/>
    <dgm:cxn modelId="{15EFF4B3-5153-4BD8-A948-E0176987D957}" srcId="{2B917DD2-A2FA-46A3-9552-636AC1AB4807}" destId="{E180C035-2A0B-43D7-B278-DBA05EBF4B09}" srcOrd="0" destOrd="0" parTransId="{90FD0D8A-88D4-4BCF-971B-D8BFA02A6DE5}" sibTransId="{0FD2BA9D-5EEF-415C-95A0-666F97DB4D97}"/>
    <dgm:cxn modelId="{79BE7275-A61F-445D-82E2-AF602FBA85E2}" type="presOf" srcId="{04EE2EA6-1B25-4169-8019-9C046F6D9A50}" destId="{49FA2A1E-A9A1-4122-899B-4D8A2A28D10E}" srcOrd="1" destOrd="0" presId="urn:microsoft.com/office/officeart/2005/8/layout/vList4"/>
    <dgm:cxn modelId="{FBB05D72-F412-40C7-B383-E5A975199960}" type="presOf" srcId="{2B917DD2-A2FA-46A3-9552-636AC1AB4807}" destId="{04C26413-C238-40C9-814B-8DDDD5AA296E}" srcOrd="0" destOrd="0" presId="urn:microsoft.com/office/officeart/2005/8/layout/vList4"/>
    <dgm:cxn modelId="{2C5D68CF-0645-4ACD-A24A-DB297D2FAA75}" type="presOf" srcId="{E180C035-2A0B-43D7-B278-DBA05EBF4B09}" destId="{BF355689-5703-4587-BA27-D9A57BF0F11E}" srcOrd="0" destOrd="0" presId="urn:microsoft.com/office/officeart/2005/8/layout/vList4"/>
    <dgm:cxn modelId="{56754ECC-8512-43AB-A060-60550ADDA4F1}" type="presOf" srcId="{E180C035-2A0B-43D7-B278-DBA05EBF4B09}" destId="{04CC35C6-B4EF-419D-9BAD-029C10ED3F2A}" srcOrd="1" destOrd="0" presId="urn:microsoft.com/office/officeart/2005/8/layout/vList4"/>
    <dgm:cxn modelId="{9668A646-EF27-453A-912B-99DCC9A16EAC}" srcId="{2B917DD2-A2FA-46A3-9552-636AC1AB4807}" destId="{04EE2EA6-1B25-4169-8019-9C046F6D9A50}" srcOrd="1" destOrd="0" parTransId="{E9E77E4B-33DE-4514-9883-CB6078129A2E}" sibTransId="{CFE55E4B-3DCC-47D8-9AE6-B21B5B72EBD1}"/>
    <dgm:cxn modelId="{8E92B0EC-3B52-4C2D-8174-BC68F7098EA0}" type="presParOf" srcId="{04C26413-C238-40C9-814B-8DDDD5AA296E}" destId="{D9A97175-DD0F-410C-A6C1-612BCFCC1594}" srcOrd="0" destOrd="0" presId="urn:microsoft.com/office/officeart/2005/8/layout/vList4"/>
    <dgm:cxn modelId="{998E5384-0EE6-4354-A564-6C11734D9685}" type="presParOf" srcId="{D9A97175-DD0F-410C-A6C1-612BCFCC1594}" destId="{BF355689-5703-4587-BA27-D9A57BF0F11E}" srcOrd="0" destOrd="0" presId="urn:microsoft.com/office/officeart/2005/8/layout/vList4"/>
    <dgm:cxn modelId="{728154F0-D9BB-4A7D-992A-82F6C8866B36}" type="presParOf" srcId="{D9A97175-DD0F-410C-A6C1-612BCFCC1594}" destId="{884A6D64-06DE-45B8-AF9F-32A6C9085E0D}" srcOrd="1" destOrd="0" presId="urn:microsoft.com/office/officeart/2005/8/layout/vList4"/>
    <dgm:cxn modelId="{5B0086FE-34C9-4912-97A3-EDB6C5A198A9}" type="presParOf" srcId="{D9A97175-DD0F-410C-A6C1-612BCFCC1594}" destId="{04CC35C6-B4EF-419D-9BAD-029C10ED3F2A}" srcOrd="2" destOrd="0" presId="urn:microsoft.com/office/officeart/2005/8/layout/vList4"/>
    <dgm:cxn modelId="{34D8EBC6-1870-4155-A3BE-0F3F7E09AD17}" type="presParOf" srcId="{04C26413-C238-40C9-814B-8DDDD5AA296E}" destId="{DA62CFA3-8193-43EB-B918-15BFE6063186}" srcOrd="1" destOrd="0" presId="urn:microsoft.com/office/officeart/2005/8/layout/vList4"/>
    <dgm:cxn modelId="{A0CF0506-88CB-4D0D-B422-B9267E42ACB5}" type="presParOf" srcId="{04C26413-C238-40C9-814B-8DDDD5AA296E}" destId="{D8B85F52-4243-4133-B59F-DF0AA312305C}" srcOrd="2" destOrd="0" presId="urn:microsoft.com/office/officeart/2005/8/layout/vList4"/>
    <dgm:cxn modelId="{F4070857-11D9-4E0D-B0CF-3CF17E9A2474}" type="presParOf" srcId="{D8B85F52-4243-4133-B59F-DF0AA312305C}" destId="{1DEA8ACD-1D69-46DE-8508-8CFF3C28D3F3}" srcOrd="0" destOrd="0" presId="urn:microsoft.com/office/officeart/2005/8/layout/vList4"/>
    <dgm:cxn modelId="{67B35C6D-9743-4D52-9CA0-FAAF9019FED5}" type="presParOf" srcId="{D8B85F52-4243-4133-B59F-DF0AA312305C}" destId="{5FA7ED18-1F1B-4B80-9FFA-191A5C410313}" srcOrd="1" destOrd="0" presId="urn:microsoft.com/office/officeart/2005/8/layout/vList4"/>
    <dgm:cxn modelId="{75B4DF9E-23D0-4DB7-8442-E0B9A22F5132}" type="presParOf" srcId="{D8B85F52-4243-4133-B59F-DF0AA312305C}" destId="{49FA2A1E-A9A1-4122-899B-4D8A2A28D10E}" srcOrd="2" destOrd="0" presId="urn:microsoft.com/office/officeart/2005/8/layout/vList4"/>
    <dgm:cxn modelId="{FB31076E-4602-4AC0-82D4-43FF4598B49A}" type="presParOf" srcId="{04C26413-C238-40C9-814B-8DDDD5AA296E}" destId="{F945B50A-2828-4DD5-BF5E-004F5B186317}" srcOrd="3" destOrd="0" presId="urn:microsoft.com/office/officeart/2005/8/layout/vList4"/>
    <dgm:cxn modelId="{4675F710-21AE-422A-A555-8AC6C1CAC99F}" type="presParOf" srcId="{04C26413-C238-40C9-814B-8DDDD5AA296E}" destId="{47D752BE-0911-4471-96BA-AEDBFC029697}" srcOrd="4" destOrd="0" presId="urn:microsoft.com/office/officeart/2005/8/layout/vList4"/>
    <dgm:cxn modelId="{53BA7E9D-CCE9-4369-8176-7E004B2C437E}" type="presParOf" srcId="{47D752BE-0911-4471-96BA-AEDBFC029697}" destId="{52BA17F2-36E7-46DE-A2E6-4226D1978ABC}" srcOrd="0" destOrd="0" presId="urn:microsoft.com/office/officeart/2005/8/layout/vList4"/>
    <dgm:cxn modelId="{F5762D16-F37B-4DF3-BD39-8389040A2AF8}" type="presParOf" srcId="{47D752BE-0911-4471-96BA-AEDBFC029697}" destId="{76003C14-01E3-46A8-AF50-3B08B0D7697B}" srcOrd="1" destOrd="0" presId="urn:microsoft.com/office/officeart/2005/8/layout/vList4"/>
    <dgm:cxn modelId="{F527CCFF-B6BA-4E8B-8F65-9469A0CE6D0B}" type="presParOf" srcId="{47D752BE-0911-4471-96BA-AEDBFC029697}" destId="{11A679E5-4CB8-457A-AF53-875EF96709D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917DD2-A2FA-46A3-9552-636AC1AB4807}" type="doc">
      <dgm:prSet loTypeId="urn:microsoft.com/office/officeart/2005/8/layout/vList4" loCatId="picture" qsTypeId="urn:microsoft.com/office/officeart/2005/8/quickstyle/simple5" qsCatId="simple" csTypeId="urn:microsoft.com/office/officeart/2005/8/colors/accent1_2" csCatId="accent1" phldr="1"/>
      <dgm:spPr/>
      <dgm:t>
        <a:bodyPr/>
        <a:lstStyle/>
        <a:p>
          <a:endParaRPr lang="es-VE"/>
        </a:p>
      </dgm:t>
    </dgm:pt>
    <dgm:pt modelId="{04EE2EA6-1B25-4169-8019-9C046F6D9A50}">
      <dgm:prSet phldrT="[Texto]" custT="1"/>
      <dgm:spPr>
        <a:solidFill>
          <a:schemeClr val="accent2">
            <a:lumMod val="50000"/>
          </a:schemeClr>
        </a:solidFill>
      </dgm:spPr>
      <dgm:t>
        <a:bodyPr/>
        <a:lstStyle/>
        <a:p>
          <a:pPr algn="just"/>
          <a:r>
            <a:rPr lang="es-VE" sz="1500" b="1" dirty="0" smtClean="0">
              <a:solidFill>
                <a:schemeClr val="bg1"/>
              </a:solidFill>
              <a:latin typeface="Century Gothic" panose="020B0502020202020204" pitchFamily="34" charset="0"/>
            </a:rPr>
            <a:t>El</a:t>
          </a:r>
          <a:r>
            <a:rPr lang="es-VE" sz="1500" b="1" baseline="0" dirty="0" smtClean="0">
              <a:solidFill>
                <a:schemeClr val="bg1"/>
              </a:solidFill>
              <a:latin typeface="Century Gothic" panose="020B0502020202020204" pitchFamily="34" charset="0"/>
            </a:rPr>
            <a:t> estudio no específica el tipo de Flutter auricular (típico a atípico), puesto que dicha información no estaba disponible en el NHIRD. </a:t>
          </a:r>
          <a:endParaRPr lang="es-VE" sz="1500" b="1" dirty="0" smtClean="0">
            <a:solidFill>
              <a:schemeClr val="bg1"/>
            </a:solidFill>
            <a:latin typeface="Century Gothic" panose="020B0502020202020204" pitchFamily="34" charset="0"/>
          </a:endParaRPr>
        </a:p>
      </dgm:t>
    </dgm:pt>
    <dgm:pt modelId="{E9E77E4B-33DE-4514-9883-CB6078129A2E}" type="parTrans" cxnId="{9668A646-EF27-453A-912B-99DCC9A16EAC}">
      <dgm:prSet/>
      <dgm:spPr/>
      <dgm:t>
        <a:bodyPr/>
        <a:lstStyle/>
        <a:p>
          <a:pPr algn="just"/>
          <a:endParaRPr lang="es-VE" sz="6600">
            <a:solidFill>
              <a:schemeClr val="tx1"/>
            </a:solidFill>
          </a:endParaRPr>
        </a:p>
      </dgm:t>
    </dgm:pt>
    <dgm:pt modelId="{CFE55E4B-3DCC-47D8-9AE6-B21B5B72EBD1}" type="sibTrans" cxnId="{9668A646-EF27-453A-912B-99DCC9A16EAC}">
      <dgm:prSet/>
      <dgm:spPr/>
      <dgm:t>
        <a:bodyPr/>
        <a:lstStyle/>
        <a:p>
          <a:pPr algn="just"/>
          <a:endParaRPr lang="es-VE" sz="6600">
            <a:solidFill>
              <a:schemeClr val="tx1"/>
            </a:solidFill>
          </a:endParaRPr>
        </a:p>
      </dgm:t>
    </dgm:pt>
    <dgm:pt modelId="{E180C035-2A0B-43D7-B278-DBA05EBF4B09}">
      <dgm:prSet custT="1"/>
      <dgm:spPr>
        <a:solidFill>
          <a:schemeClr val="accent2">
            <a:lumMod val="50000"/>
          </a:schemeClr>
        </a:solidFill>
      </dgm:spPr>
      <dgm:t>
        <a:bodyPr/>
        <a:lstStyle/>
        <a:p>
          <a:pPr algn="just"/>
          <a:r>
            <a:rPr lang="es-VE" sz="1500" b="1" dirty="0" smtClean="0">
              <a:solidFill>
                <a:schemeClr val="bg1"/>
              </a:solidFill>
              <a:latin typeface="Century Gothic" panose="020B0502020202020204" pitchFamily="34" charset="0"/>
            </a:rPr>
            <a:t>Los resultados de este estudio sí responden la interrogante del ciclo, ya que la presencia de Flutter auricular se asocia a un incremento en el riesgo de desarrollar enfermedad </a:t>
          </a:r>
          <a:r>
            <a:rPr lang="es-VE" sz="1500" b="1" smtClean="0">
              <a:solidFill>
                <a:schemeClr val="bg1"/>
              </a:solidFill>
              <a:latin typeface="Century Gothic" panose="020B0502020202020204" pitchFamily="34" charset="0"/>
            </a:rPr>
            <a:t>vascular cerebral. </a:t>
          </a:r>
          <a:endParaRPr lang="es-VE" sz="1500" b="1" dirty="0">
            <a:solidFill>
              <a:schemeClr val="bg1"/>
            </a:solidFill>
            <a:latin typeface="Century Gothic" panose="020B0502020202020204" pitchFamily="34" charset="0"/>
          </a:endParaRPr>
        </a:p>
      </dgm:t>
    </dgm:pt>
    <dgm:pt modelId="{90FD0D8A-88D4-4BCF-971B-D8BFA02A6DE5}" type="parTrans" cxnId="{15EFF4B3-5153-4BD8-A948-E0176987D957}">
      <dgm:prSet/>
      <dgm:spPr/>
      <dgm:t>
        <a:bodyPr/>
        <a:lstStyle/>
        <a:p>
          <a:endParaRPr lang="es-VE"/>
        </a:p>
      </dgm:t>
    </dgm:pt>
    <dgm:pt modelId="{0FD2BA9D-5EEF-415C-95A0-666F97DB4D97}" type="sibTrans" cxnId="{15EFF4B3-5153-4BD8-A948-E0176987D957}">
      <dgm:prSet/>
      <dgm:spPr/>
      <dgm:t>
        <a:bodyPr/>
        <a:lstStyle/>
        <a:p>
          <a:endParaRPr lang="es-VE"/>
        </a:p>
      </dgm:t>
    </dgm:pt>
    <dgm:pt modelId="{D1DDF1F9-5CD9-4F6A-B70F-A526712D50EC}" type="pres">
      <dgm:prSet presAssocID="{2B917DD2-A2FA-46A3-9552-636AC1AB4807}" presName="linear" presStyleCnt="0">
        <dgm:presLayoutVars>
          <dgm:dir/>
          <dgm:resizeHandles val="exact"/>
        </dgm:presLayoutVars>
      </dgm:prSet>
      <dgm:spPr/>
      <dgm:t>
        <a:bodyPr/>
        <a:lstStyle/>
        <a:p>
          <a:endParaRPr lang="es-VE"/>
        </a:p>
      </dgm:t>
    </dgm:pt>
    <dgm:pt modelId="{DC96152F-7AC5-4AF5-9A70-148E0DDEA290}" type="pres">
      <dgm:prSet presAssocID="{E180C035-2A0B-43D7-B278-DBA05EBF4B09}" presName="comp" presStyleCnt="0"/>
      <dgm:spPr/>
    </dgm:pt>
    <dgm:pt modelId="{4A2F59C9-06CF-44E6-973C-B02C90CF2901}" type="pres">
      <dgm:prSet presAssocID="{E180C035-2A0B-43D7-B278-DBA05EBF4B09}" presName="box" presStyleLbl="node1" presStyleIdx="0" presStyleCnt="2" custLinFactNeighborX="-1151"/>
      <dgm:spPr/>
      <dgm:t>
        <a:bodyPr/>
        <a:lstStyle/>
        <a:p>
          <a:endParaRPr lang="es-VE"/>
        </a:p>
      </dgm:t>
    </dgm:pt>
    <dgm:pt modelId="{1762D11B-BE3C-4B72-AB05-C0EF320E7D0F}" type="pres">
      <dgm:prSet presAssocID="{E180C035-2A0B-43D7-B278-DBA05EBF4B09}" presName="img" presStyleLbl="fgImgPlace1" presStyleIdx="0" presStyleCnt="2"/>
      <dgm:spPr>
        <a:blipFill rotWithShape="1">
          <a:blip xmlns:r="http://schemas.openxmlformats.org/officeDocument/2006/relationships" r:embed="rId1"/>
          <a:stretch>
            <a:fillRect/>
          </a:stretch>
        </a:blipFill>
      </dgm:spPr>
      <dgm:t>
        <a:bodyPr/>
        <a:lstStyle/>
        <a:p>
          <a:endParaRPr lang="es-VE"/>
        </a:p>
      </dgm:t>
    </dgm:pt>
    <dgm:pt modelId="{C5D16DAB-9D6C-4D4B-93B3-6157E0A5EC3B}" type="pres">
      <dgm:prSet presAssocID="{E180C035-2A0B-43D7-B278-DBA05EBF4B09}" presName="text" presStyleLbl="node1" presStyleIdx="0" presStyleCnt="2">
        <dgm:presLayoutVars>
          <dgm:bulletEnabled val="1"/>
        </dgm:presLayoutVars>
      </dgm:prSet>
      <dgm:spPr/>
      <dgm:t>
        <a:bodyPr/>
        <a:lstStyle/>
        <a:p>
          <a:endParaRPr lang="es-VE"/>
        </a:p>
      </dgm:t>
    </dgm:pt>
    <dgm:pt modelId="{A61FBF81-0AAD-40E8-8F05-F00D0B620F16}" type="pres">
      <dgm:prSet presAssocID="{0FD2BA9D-5EEF-415C-95A0-666F97DB4D97}" presName="spacer" presStyleCnt="0"/>
      <dgm:spPr/>
    </dgm:pt>
    <dgm:pt modelId="{A056FB91-0812-4C75-AB22-E5DCDC36561A}" type="pres">
      <dgm:prSet presAssocID="{04EE2EA6-1B25-4169-8019-9C046F6D9A50}" presName="comp" presStyleCnt="0"/>
      <dgm:spPr/>
    </dgm:pt>
    <dgm:pt modelId="{BABC14AC-0D29-4F12-8511-A135E089FC12}" type="pres">
      <dgm:prSet presAssocID="{04EE2EA6-1B25-4169-8019-9C046F6D9A50}" presName="box" presStyleLbl="node1" presStyleIdx="1" presStyleCnt="2"/>
      <dgm:spPr/>
      <dgm:t>
        <a:bodyPr/>
        <a:lstStyle/>
        <a:p>
          <a:endParaRPr lang="es-VE"/>
        </a:p>
      </dgm:t>
    </dgm:pt>
    <dgm:pt modelId="{D442EE46-07C8-48E6-A22E-2CEA6979B7A2}" type="pres">
      <dgm:prSet presAssocID="{04EE2EA6-1B25-4169-8019-9C046F6D9A50}" presName="img" presStyleLbl="fgImgPlace1" presStyleIdx="1" presStyleCnt="2"/>
      <dgm:spPr>
        <a:blipFill rotWithShape="1">
          <a:blip xmlns:r="http://schemas.openxmlformats.org/officeDocument/2006/relationships" r:embed="rId1"/>
          <a:stretch>
            <a:fillRect/>
          </a:stretch>
        </a:blipFill>
      </dgm:spPr>
      <dgm:t>
        <a:bodyPr/>
        <a:lstStyle/>
        <a:p>
          <a:endParaRPr lang="es-VE"/>
        </a:p>
      </dgm:t>
    </dgm:pt>
    <dgm:pt modelId="{83E3311F-B820-4AB0-9A85-11D0E1B33753}" type="pres">
      <dgm:prSet presAssocID="{04EE2EA6-1B25-4169-8019-9C046F6D9A50}" presName="text" presStyleLbl="node1" presStyleIdx="1" presStyleCnt="2">
        <dgm:presLayoutVars>
          <dgm:bulletEnabled val="1"/>
        </dgm:presLayoutVars>
      </dgm:prSet>
      <dgm:spPr/>
      <dgm:t>
        <a:bodyPr/>
        <a:lstStyle/>
        <a:p>
          <a:endParaRPr lang="es-VE"/>
        </a:p>
      </dgm:t>
    </dgm:pt>
  </dgm:ptLst>
  <dgm:cxnLst>
    <dgm:cxn modelId="{C94555AA-F4C2-4218-A377-44DB529BB624}" type="presOf" srcId="{E180C035-2A0B-43D7-B278-DBA05EBF4B09}" destId="{4A2F59C9-06CF-44E6-973C-B02C90CF2901}" srcOrd="0" destOrd="0" presId="urn:microsoft.com/office/officeart/2005/8/layout/vList4"/>
    <dgm:cxn modelId="{65D90015-F0F8-4AE3-B5C5-65D64ACD834F}" type="presOf" srcId="{E180C035-2A0B-43D7-B278-DBA05EBF4B09}" destId="{C5D16DAB-9D6C-4D4B-93B3-6157E0A5EC3B}" srcOrd="1" destOrd="0" presId="urn:microsoft.com/office/officeart/2005/8/layout/vList4"/>
    <dgm:cxn modelId="{6470A611-100D-4C48-A381-0E2BDF85E706}" type="presOf" srcId="{04EE2EA6-1B25-4169-8019-9C046F6D9A50}" destId="{BABC14AC-0D29-4F12-8511-A135E089FC12}" srcOrd="0" destOrd="0" presId="urn:microsoft.com/office/officeart/2005/8/layout/vList4"/>
    <dgm:cxn modelId="{15EFF4B3-5153-4BD8-A948-E0176987D957}" srcId="{2B917DD2-A2FA-46A3-9552-636AC1AB4807}" destId="{E180C035-2A0B-43D7-B278-DBA05EBF4B09}" srcOrd="0" destOrd="0" parTransId="{90FD0D8A-88D4-4BCF-971B-D8BFA02A6DE5}" sibTransId="{0FD2BA9D-5EEF-415C-95A0-666F97DB4D97}"/>
    <dgm:cxn modelId="{A55D837E-4B87-4B8A-BE24-E9501C43B8E6}" type="presOf" srcId="{04EE2EA6-1B25-4169-8019-9C046F6D9A50}" destId="{83E3311F-B820-4AB0-9A85-11D0E1B33753}" srcOrd="1" destOrd="0" presId="urn:microsoft.com/office/officeart/2005/8/layout/vList4"/>
    <dgm:cxn modelId="{9D564836-72F6-404A-A932-5A48847D15A5}" type="presOf" srcId="{2B917DD2-A2FA-46A3-9552-636AC1AB4807}" destId="{D1DDF1F9-5CD9-4F6A-B70F-A526712D50EC}" srcOrd="0" destOrd="0" presId="urn:microsoft.com/office/officeart/2005/8/layout/vList4"/>
    <dgm:cxn modelId="{9668A646-EF27-453A-912B-99DCC9A16EAC}" srcId="{2B917DD2-A2FA-46A3-9552-636AC1AB4807}" destId="{04EE2EA6-1B25-4169-8019-9C046F6D9A50}" srcOrd="1" destOrd="0" parTransId="{E9E77E4B-33DE-4514-9883-CB6078129A2E}" sibTransId="{CFE55E4B-3DCC-47D8-9AE6-B21B5B72EBD1}"/>
    <dgm:cxn modelId="{6381F6D9-A8BA-4A7D-9400-037A5936B217}" type="presParOf" srcId="{D1DDF1F9-5CD9-4F6A-B70F-A526712D50EC}" destId="{DC96152F-7AC5-4AF5-9A70-148E0DDEA290}" srcOrd="0" destOrd="0" presId="urn:microsoft.com/office/officeart/2005/8/layout/vList4"/>
    <dgm:cxn modelId="{8A858A2D-CCF7-4FC3-AC84-374410D424BD}" type="presParOf" srcId="{DC96152F-7AC5-4AF5-9A70-148E0DDEA290}" destId="{4A2F59C9-06CF-44E6-973C-B02C90CF2901}" srcOrd="0" destOrd="0" presId="urn:microsoft.com/office/officeart/2005/8/layout/vList4"/>
    <dgm:cxn modelId="{55F7CD54-A6DA-4CA3-B189-CEE11594E41A}" type="presParOf" srcId="{DC96152F-7AC5-4AF5-9A70-148E0DDEA290}" destId="{1762D11B-BE3C-4B72-AB05-C0EF320E7D0F}" srcOrd="1" destOrd="0" presId="urn:microsoft.com/office/officeart/2005/8/layout/vList4"/>
    <dgm:cxn modelId="{85D6D3B9-9C2F-4BC4-AA5E-11017A98479A}" type="presParOf" srcId="{DC96152F-7AC5-4AF5-9A70-148E0DDEA290}" destId="{C5D16DAB-9D6C-4D4B-93B3-6157E0A5EC3B}" srcOrd="2" destOrd="0" presId="urn:microsoft.com/office/officeart/2005/8/layout/vList4"/>
    <dgm:cxn modelId="{F5F48C05-4724-4171-B94C-E7ED5DD91878}" type="presParOf" srcId="{D1DDF1F9-5CD9-4F6A-B70F-A526712D50EC}" destId="{A61FBF81-0AAD-40E8-8F05-F00D0B620F16}" srcOrd="1" destOrd="0" presId="urn:microsoft.com/office/officeart/2005/8/layout/vList4"/>
    <dgm:cxn modelId="{7AB54AC6-4382-4628-930E-C145FF7ECC00}" type="presParOf" srcId="{D1DDF1F9-5CD9-4F6A-B70F-A526712D50EC}" destId="{A056FB91-0812-4C75-AB22-E5DCDC36561A}" srcOrd="2" destOrd="0" presId="urn:microsoft.com/office/officeart/2005/8/layout/vList4"/>
    <dgm:cxn modelId="{03E4A80C-B69C-4562-99B4-98128F5992B9}" type="presParOf" srcId="{A056FB91-0812-4C75-AB22-E5DCDC36561A}" destId="{BABC14AC-0D29-4F12-8511-A135E089FC12}" srcOrd="0" destOrd="0" presId="urn:microsoft.com/office/officeart/2005/8/layout/vList4"/>
    <dgm:cxn modelId="{CD103CA2-F4C7-4ED8-86A2-3AEE3869BC8D}" type="presParOf" srcId="{A056FB91-0812-4C75-AB22-E5DCDC36561A}" destId="{D442EE46-07C8-48E6-A22E-2CEA6979B7A2}" srcOrd="1" destOrd="0" presId="urn:microsoft.com/office/officeart/2005/8/layout/vList4"/>
    <dgm:cxn modelId="{96173664-BDFF-4E2B-8A5D-06D0BAEDE68E}" type="presParOf" srcId="{A056FB91-0812-4C75-AB22-E5DCDC36561A}" destId="{83E3311F-B820-4AB0-9A85-11D0E1B3375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917DD2-A2FA-46A3-9552-636AC1AB4807}" type="doc">
      <dgm:prSet loTypeId="urn:microsoft.com/office/officeart/2005/8/layout/vList4" loCatId="picture" qsTypeId="urn:microsoft.com/office/officeart/2005/8/quickstyle/simple5" qsCatId="simple" csTypeId="urn:microsoft.com/office/officeart/2005/8/colors/accent1_2" csCatId="accent1" phldr="1"/>
      <dgm:spPr/>
      <dgm:t>
        <a:bodyPr/>
        <a:lstStyle/>
        <a:p>
          <a:endParaRPr lang="es-VE"/>
        </a:p>
      </dgm:t>
    </dgm:pt>
    <dgm:pt modelId="{E180C035-2A0B-43D7-B278-DBA05EBF4B09}">
      <dgm:prSet custT="1"/>
      <dgm:spPr>
        <a:solidFill>
          <a:schemeClr val="accent2">
            <a:lumMod val="50000"/>
          </a:schemeClr>
        </a:solidFill>
      </dgm:spPr>
      <dgm:t>
        <a:bodyPr/>
        <a:lstStyle/>
        <a:p>
          <a:pPr algn="just"/>
          <a:r>
            <a:rPr lang="es-VE" sz="1500" b="1" dirty="0" smtClean="0">
              <a:solidFill>
                <a:schemeClr val="bg1"/>
              </a:solidFill>
              <a:latin typeface="Century Gothic" panose="020B0502020202020204" pitchFamily="34" charset="0"/>
            </a:rPr>
            <a:t>El resultado del punto final primario relacionado con la mortalidad por todas las causas, no está claro, en vista que incluyeron los pacientes que salían del programa de salud, lo cual sesga los resultados.</a:t>
          </a:r>
          <a:endParaRPr lang="es-VE" sz="1500" b="1" dirty="0">
            <a:solidFill>
              <a:schemeClr val="bg1"/>
            </a:solidFill>
            <a:latin typeface="Century Gothic" panose="020B0502020202020204" pitchFamily="34" charset="0"/>
          </a:endParaRPr>
        </a:p>
      </dgm:t>
    </dgm:pt>
    <dgm:pt modelId="{90FD0D8A-88D4-4BCF-971B-D8BFA02A6DE5}" type="parTrans" cxnId="{15EFF4B3-5153-4BD8-A948-E0176987D957}">
      <dgm:prSet/>
      <dgm:spPr/>
      <dgm:t>
        <a:bodyPr/>
        <a:lstStyle/>
        <a:p>
          <a:endParaRPr lang="es-VE"/>
        </a:p>
      </dgm:t>
    </dgm:pt>
    <dgm:pt modelId="{0FD2BA9D-5EEF-415C-95A0-666F97DB4D97}" type="sibTrans" cxnId="{15EFF4B3-5153-4BD8-A948-E0176987D957}">
      <dgm:prSet/>
      <dgm:spPr/>
      <dgm:t>
        <a:bodyPr/>
        <a:lstStyle/>
        <a:p>
          <a:endParaRPr lang="es-VE"/>
        </a:p>
      </dgm:t>
    </dgm:pt>
    <dgm:pt modelId="{0165CD0D-35AE-4DEB-85BB-AAED626B1D6C}">
      <dgm:prSet custT="1"/>
      <dgm:spPr>
        <a:solidFill>
          <a:schemeClr val="accent2">
            <a:lumMod val="50000"/>
          </a:schemeClr>
        </a:solidFill>
      </dgm:spPr>
      <dgm:t>
        <a:bodyPr/>
        <a:lstStyle/>
        <a:p>
          <a:pPr algn="just"/>
          <a:r>
            <a:rPr lang="es-VE" sz="1500" b="1" dirty="0" smtClean="0">
              <a:solidFill>
                <a:schemeClr val="bg1"/>
              </a:solidFill>
              <a:latin typeface="Century Gothic" panose="020B0502020202020204" pitchFamily="34" charset="0"/>
            </a:rPr>
            <a:t>El</a:t>
          </a:r>
          <a:r>
            <a:rPr lang="es-VE" sz="1500" b="1" baseline="0" dirty="0" smtClean="0">
              <a:solidFill>
                <a:schemeClr val="bg1"/>
              </a:solidFill>
              <a:latin typeface="Century Gothic" panose="020B0502020202020204" pitchFamily="34" charset="0"/>
            </a:rPr>
            <a:t> FLA degenera en un 40% en FA según datos de este estudio. </a:t>
          </a:r>
          <a:endParaRPr lang="es-VE" sz="1500" b="1" dirty="0">
            <a:solidFill>
              <a:schemeClr val="bg1"/>
            </a:solidFill>
            <a:latin typeface="Century Gothic" panose="020B0502020202020204" pitchFamily="34" charset="0"/>
          </a:endParaRPr>
        </a:p>
      </dgm:t>
    </dgm:pt>
    <dgm:pt modelId="{88363722-2856-47DA-A42A-0CF761DC4F30}" type="sibTrans" cxnId="{50ACA8AB-0116-43E6-A8ED-60AA8A528C44}">
      <dgm:prSet/>
      <dgm:spPr/>
      <dgm:t>
        <a:bodyPr/>
        <a:lstStyle/>
        <a:p>
          <a:endParaRPr lang="es-VE"/>
        </a:p>
      </dgm:t>
    </dgm:pt>
    <dgm:pt modelId="{F7F81F14-B481-4EC0-A275-99F7EA0F0FA5}" type="parTrans" cxnId="{50ACA8AB-0116-43E6-A8ED-60AA8A528C44}">
      <dgm:prSet/>
      <dgm:spPr/>
      <dgm:t>
        <a:bodyPr/>
        <a:lstStyle/>
        <a:p>
          <a:endParaRPr lang="es-VE"/>
        </a:p>
      </dgm:t>
    </dgm:pt>
    <dgm:pt modelId="{D1DDF1F9-5CD9-4F6A-B70F-A526712D50EC}" type="pres">
      <dgm:prSet presAssocID="{2B917DD2-A2FA-46A3-9552-636AC1AB4807}" presName="linear" presStyleCnt="0">
        <dgm:presLayoutVars>
          <dgm:dir/>
          <dgm:resizeHandles val="exact"/>
        </dgm:presLayoutVars>
      </dgm:prSet>
      <dgm:spPr/>
      <dgm:t>
        <a:bodyPr/>
        <a:lstStyle/>
        <a:p>
          <a:endParaRPr lang="es-VE"/>
        </a:p>
      </dgm:t>
    </dgm:pt>
    <dgm:pt modelId="{DC96152F-7AC5-4AF5-9A70-148E0DDEA290}" type="pres">
      <dgm:prSet presAssocID="{E180C035-2A0B-43D7-B278-DBA05EBF4B09}" presName="comp" presStyleCnt="0"/>
      <dgm:spPr/>
    </dgm:pt>
    <dgm:pt modelId="{4A2F59C9-06CF-44E6-973C-B02C90CF2901}" type="pres">
      <dgm:prSet presAssocID="{E180C035-2A0B-43D7-B278-DBA05EBF4B09}" presName="box" presStyleLbl="node1" presStyleIdx="0" presStyleCnt="2" custLinFactNeighborX="-1151"/>
      <dgm:spPr/>
      <dgm:t>
        <a:bodyPr/>
        <a:lstStyle/>
        <a:p>
          <a:endParaRPr lang="es-VE"/>
        </a:p>
      </dgm:t>
    </dgm:pt>
    <dgm:pt modelId="{1762D11B-BE3C-4B72-AB05-C0EF320E7D0F}" type="pres">
      <dgm:prSet presAssocID="{E180C035-2A0B-43D7-B278-DBA05EBF4B09}" presName="img" presStyleLbl="fgImgPlace1" presStyleIdx="0" presStyleCnt="2"/>
      <dgm:spPr>
        <a:blipFill rotWithShape="1">
          <a:blip xmlns:r="http://schemas.openxmlformats.org/officeDocument/2006/relationships" r:embed="rId1"/>
          <a:stretch>
            <a:fillRect/>
          </a:stretch>
        </a:blipFill>
      </dgm:spPr>
      <dgm:t>
        <a:bodyPr/>
        <a:lstStyle/>
        <a:p>
          <a:endParaRPr lang="es-VE"/>
        </a:p>
      </dgm:t>
    </dgm:pt>
    <dgm:pt modelId="{C5D16DAB-9D6C-4D4B-93B3-6157E0A5EC3B}" type="pres">
      <dgm:prSet presAssocID="{E180C035-2A0B-43D7-B278-DBA05EBF4B09}" presName="text" presStyleLbl="node1" presStyleIdx="0" presStyleCnt="2">
        <dgm:presLayoutVars>
          <dgm:bulletEnabled val="1"/>
        </dgm:presLayoutVars>
      </dgm:prSet>
      <dgm:spPr/>
      <dgm:t>
        <a:bodyPr/>
        <a:lstStyle/>
        <a:p>
          <a:endParaRPr lang="es-VE"/>
        </a:p>
      </dgm:t>
    </dgm:pt>
    <dgm:pt modelId="{A61FBF81-0AAD-40E8-8F05-F00D0B620F16}" type="pres">
      <dgm:prSet presAssocID="{0FD2BA9D-5EEF-415C-95A0-666F97DB4D97}" presName="spacer" presStyleCnt="0"/>
      <dgm:spPr/>
    </dgm:pt>
    <dgm:pt modelId="{9966B1FA-3838-4B82-A3EE-26C664468AE4}" type="pres">
      <dgm:prSet presAssocID="{0165CD0D-35AE-4DEB-85BB-AAED626B1D6C}" presName="comp" presStyleCnt="0"/>
      <dgm:spPr/>
    </dgm:pt>
    <dgm:pt modelId="{0A16DFCA-0C69-4E86-B0B7-EAED8E8D5864}" type="pres">
      <dgm:prSet presAssocID="{0165CD0D-35AE-4DEB-85BB-AAED626B1D6C}" presName="box" presStyleLbl="node1" presStyleIdx="1" presStyleCnt="2"/>
      <dgm:spPr/>
      <dgm:t>
        <a:bodyPr/>
        <a:lstStyle/>
        <a:p>
          <a:endParaRPr lang="es-VE"/>
        </a:p>
      </dgm:t>
    </dgm:pt>
    <dgm:pt modelId="{32B5FE59-0470-4499-BD5B-76E1BAB91368}" type="pres">
      <dgm:prSet presAssocID="{0165CD0D-35AE-4DEB-85BB-AAED626B1D6C}" presName="img" presStyleLbl="fgImgPlace1" presStyleIdx="1" presStyleCnt="2"/>
      <dgm:spPr>
        <a:blipFill rotWithShape="1">
          <a:blip xmlns:r="http://schemas.openxmlformats.org/officeDocument/2006/relationships" r:embed="rId1"/>
          <a:stretch>
            <a:fillRect/>
          </a:stretch>
        </a:blipFill>
      </dgm:spPr>
      <dgm:t>
        <a:bodyPr/>
        <a:lstStyle/>
        <a:p>
          <a:endParaRPr lang="es-VE"/>
        </a:p>
      </dgm:t>
    </dgm:pt>
    <dgm:pt modelId="{33B9AEAD-9A2B-4E75-AC60-9DC10D9FAE6D}" type="pres">
      <dgm:prSet presAssocID="{0165CD0D-35AE-4DEB-85BB-AAED626B1D6C}" presName="text" presStyleLbl="node1" presStyleIdx="1" presStyleCnt="2">
        <dgm:presLayoutVars>
          <dgm:bulletEnabled val="1"/>
        </dgm:presLayoutVars>
      </dgm:prSet>
      <dgm:spPr/>
      <dgm:t>
        <a:bodyPr/>
        <a:lstStyle/>
        <a:p>
          <a:endParaRPr lang="es-VE"/>
        </a:p>
      </dgm:t>
    </dgm:pt>
  </dgm:ptLst>
  <dgm:cxnLst>
    <dgm:cxn modelId="{A0BC3A10-D6E6-44DC-8C71-74FE559DEF7C}" type="presOf" srcId="{0165CD0D-35AE-4DEB-85BB-AAED626B1D6C}" destId="{33B9AEAD-9A2B-4E75-AC60-9DC10D9FAE6D}" srcOrd="1" destOrd="0" presId="urn:microsoft.com/office/officeart/2005/8/layout/vList4"/>
    <dgm:cxn modelId="{50ACA8AB-0116-43E6-A8ED-60AA8A528C44}" srcId="{2B917DD2-A2FA-46A3-9552-636AC1AB4807}" destId="{0165CD0D-35AE-4DEB-85BB-AAED626B1D6C}" srcOrd="1" destOrd="0" parTransId="{F7F81F14-B481-4EC0-A275-99F7EA0F0FA5}" sibTransId="{88363722-2856-47DA-A42A-0CF761DC4F30}"/>
    <dgm:cxn modelId="{C07576CF-3DF0-4388-A364-3559075ECFF1}" type="presOf" srcId="{E180C035-2A0B-43D7-B278-DBA05EBF4B09}" destId="{C5D16DAB-9D6C-4D4B-93B3-6157E0A5EC3B}" srcOrd="1" destOrd="0" presId="urn:microsoft.com/office/officeart/2005/8/layout/vList4"/>
    <dgm:cxn modelId="{15EFF4B3-5153-4BD8-A948-E0176987D957}" srcId="{2B917DD2-A2FA-46A3-9552-636AC1AB4807}" destId="{E180C035-2A0B-43D7-B278-DBA05EBF4B09}" srcOrd="0" destOrd="0" parTransId="{90FD0D8A-88D4-4BCF-971B-D8BFA02A6DE5}" sibTransId="{0FD2BA9D-5EEF-415C-95A0-666F97DB4D97}"/>
    <dgm:cxn modelId="{F7841DEB-4E25-4D3B-80EC-EA6DD157B584}" type="presOf" srcId="{0165CD0D-35AE-4DEB-85BB-AAED626B1D6C}" destId="{0A16DFCA-0C69-4E86-B0B7-EAED8E8D5864}" srcOrd="0" destOrd="0" presId="urn:microsoft.com/office/officeart/2005/8/layout/vList4"/>
    <dgm:cxn modelId="{75724452-2322-4BE0-8F0A-B2893CB7C5B7}" type="presOf" srcId="{E180C035-2A0B-43D7-B278-DBA05EBF4B09}" destId="{4A2F59C9-06CF-44E6-973C-B02C90CF2901}" srcOrd="0" destOrd="0" presId="urn:microsoft.com/office/officeart/2005/8/layout/vList4"/>
    <dgm:cxn modelId="{6FE5EF28-D91D-488A-9092-B8CCA34FA82C}" type="presOf" srcId="{2B917DD2-A2FA-46A3-9552-636AC1AB4807}" destId="{D1DDF1F9-5CD9-4F6A-B70F-A526712D50EC}" srcOrd="0" destOrd="0" presId="urn:microsoft.com/office/officeart/2005/8/layout/vList4"/>
    <dgm:cxn modelId="{3BB0D737-C644-485D-9A79-898190E84358}" type="presParOf" srcId="{D1DDF1F9-5CD9-4F6A-B70F-A526712D50EC}" destId="{DC96152F-7AC5-4AF5-9A70-148E0DDEA290}" srcOrd="0" destOrd="0" presId="urn:microsoft.com/office/officeart/2005/8/layout/vList4"/>
    <dgm:cxn modelId="{97D44EAD-5746-4B1E-8DA8-C202C389C733}" type="presParOf" srcId="{DC96152F-7AC5-4AF5-9A70-148E0DDEA290}" destId="{4A2F59C9-06CF-44E6-973C-B02C90CF2901}" srcOrd="0" destOrd="0" presId="urn:microsoft.com/office/officeart/2005/8/layout/vList4"/>
    <dgm:cxn modelId="{47F9035A-AC0A-4317-B838-01B81DF8E82C}" type="presParOf" srcId="{DC96152F-7AC5-4AF5-9A70-148E0DDEA290}" destId="{1762D11B-BE3C-4B72-AB05-C0EF320E7D0F}" srcOrd="1" destOrd="0" presId="urn:microsoft.com/office/officeart/2005/8/layout/vList4"/>
    <dgm:cxn modelId="{6745504D-2251-47F5-BC76-905E646168CD}" type="presParOf" srcId="{DC96152F-7AC5-4AF5-9A70-148E0DDEA290}" destId="{C5D16DAB-9D6C-4D4B-93B3-6157E0A5EC3B}" srcOrd="2" destOrd="0" presId="urn:microsoft.com/office/officeart/2005/8/layout/vList4"/>
    <dgm:cxn modelId="{1D9B146D-CBFA-4DF1-8324-9CDC06BF5CB6}" type="presParOf" srcId="{D1DDF1F9-5CD9-4F6A-B70F-A526712D50EC}" destId="{A61FBF81-0AAD-40E8-8F05-F00D0B620F16}" srcOrd="1" destOrd="0" presId="urn:microsoft.com/office/officeart/2005/8/layout/vList4"/>
    <dgm:cxn modelId="{B457B0A0-52CF-4D04-9E1F-B7A8E8DFE383}" type="presParOf" srcId="{D1DDF1F9-5CD9-4F6A-B70F-A526712D50EC}" destId="{9966B1FA-3838-4B82-A3EE-26C664468AE4}" srcOrd="2" destOrd="0" presId="urn:microsoft.com/office/officeart/2005/8/layout/vList4"/>
    <dgm:cxn modelId="{1791FE95-D54E-4D5F-A710-3E50001AFBFA}" type="presParOf" srcId="{9966B1FA-3838-4B82-A3EE-26C664468AE4}" destId="{0A16DFCA-0C69-4E86-B0B7-EAED8E8D5864}" srcOrd="0" destOrd="0" presId="urn:microsoft.com/office/officeart/2005/8/layout/vList4"/>
    <dgm:cxn modelId="{DCC9417A-A59E-4953-89F4-B8DF919A0D37}" type="presParOf" srcId="{9966B1FA-3838-4B82-A3EE-26C664468AE4}" destId="{32B5FE59-0470-4499-BD5B-76E1BAB91368}" srcOrd="1" destOrd="0" presId="urn:microsoft.com/office/officeart/2005/8/layout/vList4"/>
    <dgm:cxn modelId="{76E6112B-B233-4AF2-869B-774C9CAAF283}" type="presParOf" srcId="{9966B1FA-3838-4B82-A3EE-26C664468AE4}" destId="{33B9AEAD-9A2B-4E75-AC60-9DC10D9FAE6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6F7E4-B2D5-44C2-BA29-C911D4B4DB5D}"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VE"/>
        </a:p>
      </dgm:t>
    </dgm:pt>
    <dgm:pt modelId="{138EF308-EDA7-46D7-9E21-E411968A24A3}">
      <dgm:prSet phldrT="[Texto]" custT="1"/>
      <dgm:spPr>
        <a:solidFill>
          <a:schemeClr val="accent2">
            <a:lumMod val="60000"/>
            <a:lumOff val="40000"/>
          </a:schemeClr>
        </a:solidFill>
      </dgm:spPr>
      <dgm:t>
        <a:bodyPr/>
        <a:lstStyle/>
        <a:p>
          <a:pPr algn="just"/>
          <a:r>
            <a:rPr lang="es-VE" sz="1600" b="1" dirty="0" smtClean="0">
              <a:latin typeface="Century Gothic" panose="020B0502020202020204" pitchFamily="34" charset="0"/>
            </a:rPr>
            <a:t>Según los informes, el número de pacientes con FA en todo el mundo, fue de 33.5 millones en 2010 y se espera que duplique para 2050.  </a:t>
          </a:r>
          <a:endParaRPr lang="es-VE" sz="1600" b="1" dirty="0">
            <a:latin typeface="Century Gothic" panose="020B0502020202020204" pitchFamily="34" charset="0"/>
          </a:endParaRPr>
        </a:p>
      </dgm:t>
    </dgm:pt>
    <dgm:pt modelId="{D17BB506-2E7D-422D-B75B-734218B56AA8}" type="parTrans" cxnId="{F1340B26-441D-4A24-9643-DFFF44972A1E}">
      <dgm:prSet/>
      <dgm:spPr/>
      <dgm:t>
        <a:bodyPr/>
        <a:lstStyle/>
        <a:p>
          <a:pPr algn="just"/>
          <a:endParaRPr lang="es-VE" sz="2000"/>
        </a:p>
      </dgm:t>
    </dgm:pt>
    <dgm:pt modelId="{D9AFCC18-5A49-4D45-8D98-454F7DC968EC}" type="sibTrans" cxnId="{F1340B26-441D-4A24-9643-DFFF44972A1E}">
      <dgm:prSet/>
      <dgm:spPr/>
      <dgm:t>
        <a:bodyPr/>
        <a:lstStyle/>
        <a:p>
          <a:pPr algn="just"/>
          <a:endParaRPr lang="es-VE" sz="2000"/>
        </a:p>
      </dgm:t>
    </dgm:pt>
    <dgm:pt modelId="{A7E747DD-D820-4FD8-AA28-0777EEFCB113}">
      <dgm:prSet custT="1"/>
      <dgm:spPr>
        <a:solidFill>
          <a:schemeClr val="accent2">
            <a:lumMod val="60000"/>
            <a:lumOff val="40000"/>
          </a:schemeClr>
        </a:solidFill>
      </dgm:spPr>
      <dgm:t>
        <a:bodyPr/>
        <a:lstStyle/>
        <a:p>
          <a:pPr algn="just"/>
          <a:r>
            <a:rPr lang="es-VE" sz="1600" b="1" dirty="0" smtClean="0">
              <a:latin typeface="Century Gothic" pitchFamily="34" charset="0"/>
            </a:rPr>
            <a:t>El estudio Framingham informó que la FA se asocia con un incremento del riesgo de ictus embólico (5 veces) y aumenta 2 veces el riesgo de insuficiencia cardíaca y mortalidad.</a:t>
          </a:r>
        </a:p>
      </dgm:t>
    </dgm:pt>
    <dgm:pt modelId="{C6D819EB-D7CB-4D81-8BFE-B01190D6CDE2}" type="parTrans" cxnId="{3BB00D5B-CC0A-487B-8916-BB808E86036F}">
      <dgm:prSet/>
      <dgm:spPr/>
      <dgm:t>
        <a:bodyPr/>
        <a:lstStyle/>
        <a:p>
          <a:endParaRPr lang="es-VE"/>
        </a:p>
      </dgm:t>
    </dgm:pt>
    <dgm:pt modelId="{BC2FA2D3-6B7C-41AE-946E-70E47ADCC472}" type="sibTrans" cxnId="{3BB00D5B-CC0A-487B-8916-BB808E86036F}">
      <dgm:prSet/>
      <dgm:spPr/>
      <dgm:t>
        <a:bodyPr/>
        <a:lstStyle/>
        <a:p>
          <a:endParaRPr lang="es-VE"/>
        </a:p>
      </dgm:t>
    </dgm:pt>
    <dgm:pt modelId="{E4A21AAE-128E-45FA-93B7-535361E448B7}">
      <dgm:prSet custT="1"/>
      <dgm:spPr>
        <a:solidFill>
          <a:schemeClr val="accent2">
            <a:lumMod val="60000"/>
            <a:lumOff val="40000"/>
          </a:schemeClr>
        </a:solidFill>
      </dgm:spPr>
      <dgm:t>
        <a:bodyPr/>
        <a:lstStyle/>
        <a:p>
          <a:pPr algn="just"/>
          <a:r>
            <a:rPr lang="es-VE" sz="1600" b="1" dirty="0" smtClean="0">
              <a:latin typeface="Century Gothic" panose="020B0502020202020204" pitchFamily="34" charset="0"/>
            </a:rPr>
            <a:t>La conciencia pública sobre la FA y sus complicaciones  es un tema urgente e importante. </a:t>
          </a:r>
          <a:endParaRPr lang="es-VE" sz="1600" b="1" dirty="0">
            <a:latin typeface="Century Gothic" panose="020B0502020202020204" pitchFamily="34" charset="0"/>
          </a:endParaRPr>
        </a:p>
      </dgm:t>
    </dgm:pt>
    <dgm:pt modelId="{3EA62B59-7A2A-45C1-A60C-5A20322DC755}" type="parTrans" cxnId="{E88DC2CA-4AA9-4466-91E8-AFFBEEF27ABE}">
      <dgm:prSet/>
      <dgm:spPr/>
      <dgm:t>
        <a:bodyPr/>
        <a:lstStyle/>
        <a:p>
          <a:endParaRPr lang="es-VE"/>
        </a:p>
      </dgm:t>
    </dgm:pt>
    <dgm:pt modelId="{C3A9554D-7EE8-433C-8C04-9CA677DAC23F}" type="sibTrans" cxnId="{E88DC2CA-4AA9-4466-91E8-AFFBEEF27ABE}">
      <dgm:prSet/>
      <dgm:spPr/>
      <dgm:t>
        <a:bodyPr/>
        <a:lstStyle/>
        <a:p>
          <a:endParaRPr lang="es-VE"/>
        </a:p>
      </dgm:t>
    </dgm:pt>
    <dgm:pt modelId="{CF16A278-ECCD-4880-B465-67EE2859F098}" type="pres">
      <dgm:prSet presAssocID="{6FA6F7E4-B2D5-44C2-BA29-C911D4B4DB5D}" presName="Name0" presStyleCnt="0">
        <dgm:presLayoutVars>
          <dgm:chMax val="7"/>
          <dgm:chPref val="7"/>
          <dgm:dir/>
        </dgm:presLayoutVars>
      </dgm:prSet>
      <dgm:spPr/>
      <dgm:t>
        <a:bodyPr/>
        <a:lstStyle/>
        <a:p>
          <a:endParaRPr lang="es-VE"/>
        </a:p>
      </dgm:t>
    </dgm:pt>
    <dgm:pt modelId="{31DC831D-AED5-4586-9702-9A951B4053AF}" type="pres">
      <dgm:prSet presAssocID="{6FA6F7E4-B2D5-44C2-BA29-C911D4B4DB5D}" presName="Name1" presStyleCnt="0"/>
      <dgm:spPr/>
    </dgm:pt>
    <dgm:pt modelId="{47DE8050-C19F-4E8E-9E75-08116A2E5CFC}" type="pres">
      <dgm:prSet presAssocID="{6FA6F7E4-B2D5-44C2-BA29-C911D4B4DB5D}" presName="cycle" presStyleCnt="0"/>
      <dgm:spPr/>
    </dgm:pt>
    <dgm:pt modelId="{C48CF713-30C0-4759-BCC8-A71B7A11B197}" type="pres">
      <dgm:prSet presAssocID="{6FA6F7E4-B2D5-44C2-BA29-C911D4B4DB5D}" presName="srcNode" presStyleLbl="node1" presStyleIdx="0" presStyleCnt="3"/>
      <dgm:spPr/>
    </dgm:pt>
    <dgm:pt modelId="{4C462198-9683-4009-A02C-317428A9CD3C}" type="pres">
      <dgm:prSet presAssocID="{6FA6F7E4-B2D5-44C2-BA29-C911D4B4DB5D}" presName="conn" presStyleLbl="parChTrans1D2" presStyleIdx="0" presStyleCnt="1"/>
      <dgm:spPr/>
      <dgm:t>
        <a:bodyPr/>
        <a:lstStyle/>
        <a:p>
          <a:endParaRPr lang="es-VE"/>
        </a:p>
      </dgm:t>
    </dgm:pt>
    <dgm:pt modelId="{A947EC4C-A72B-424D-8A65-D4C73D24F4DF}" type="pres">
      <dgm:prSet presAssocID="{6FA6F7E4-B2D5-44C2-BA29-C911D4B4DB5D}" presName="extraNode" presStyleLbl="node1" presStyleIdx="0" presStyleCnt="3"/>
      <dgm:spPr/>
    </dgm:pt>
    <dgm:pt modelId="{75C4B6AB-9417-4733-A2C6-D91F9669BFAE}" type="pres">
      <dgm:prSet presAssocID="{6FA6F7E4-B2D5-44C2-BA29-C911D4B4DB5D}" presName="dstNode" presStyleLbl="node1" presStyleIdx="0" presStyleCnt="3"/>
      <dgm:spPr/>
    </dgm:pt>
    <dgm:pt modelId="{750FE56E-DCFF-477F-A34C-FA9DFA7F1648}" type="pres">
      <dgm:prSet presAssocID="{138EF308-EDA7-46D7-9E21-E411968A24A3}" presName="text_1" presStyleLbl="node1" presStyleIdx="0" presStyleCnt="3">
        <dgm:presLayoutVars>
          <dgm:bulletEnabled val="1"/>
        </dgm:presLayoutVars>
      </dgm:prSet>
      <dgm:spPr/>
      <dgm:t>
        <a:bodyPr/>
        <a:lstStyle/>
        <a:p>
          <a:endParaRPr lang="es-VE"/>
        </a:p>
      </dgm:t>
    </dgm:pt>
    <dgm:pt modelId="{23EB6B82-1E2C-4C1C-89B0-B244C0C5D83B}" type="pres">
      <dgm:prSet presAssocID="{138EF308-EDA7-46D7-9E21-E411968A24A3}" presName="accent_1" presStyleCnt="0"/>
      <dgm:spPr/>
    </dgm:pt>
    <dgm:pt modelId="{294961ED-823B-41B3-9A76-8F60E4C61D70}" type="pres">
      <dgm:prSet presAssocID="{138EF308-EDA7-46D7-9E21-E411968A24A3}" presName="accentRepeatNode" presStyleLbl="solidFgAcc1" presStyleIdx="0" presStyleCnt="3"/>
      <dgm:spPr>
        <a:solidFill>
          <a:schemeClr val="accent2">
            <a:lumMod val="75000"/>
          </a:schemeClr>
        </a:solidFill>
        <a:ln>
          <a:solidFill>
            <a:schemeClr val="accent1"/>
          </a:solidFill>
        </a:ln>
      </dgm:spPr>
      <dgm:t>
        <a:bodyPr/>
        <a:lstStyle/>
        <a:p>
          <a:endParaRPr lang="es-VE"/>
        </a:p>
      </dgm:t>
    </dgm:pt>
    <dgm:pt modelId="{C3A5365E-B0B6-45DD-9F71-D726DE4A3DDB}" type="pres">
      <dgm:prSet presAssocID="{A7E747DD-D820-4FD8-AA28-0777EEFCB113}" presName="text_2" presStyleLbl="node1" presStyleIdx="1" presStyleCnt="3" custScaleY="120208">
        <dgm:presLayoutVars>
          <dgm:bulletEnabled val="1"/>
        </dgm:presLayoutVars>
      </dgm:prSet>
      <dgm:spPr/>
      <dgm:t>
        <a:bodyPr/>
        <a:lstStyle/>
        <a:p>
          <a:endParaRPr lang="es-VE"/>
        </a:p>
      </dgm:t>
    </dgm:pt>
    <dgm:pt modelId="{55A1A7A8-EAC1-4C9B-B031-8CB46D232BDE}" type="pres">
      <dgm:prSet presAssocID="{A7E747DD-D820-4FD8-AA28-0777EEFCB113}" presName="accent_2" presStyleCnt="0"/>
      <dgm:spPr/>
    </dgm:pt>
    <dgm:pt modelId="{4911F043-A2DB-4C72-AC6C-55FD3D4AF173}" type="pres">
      <dgm:prSet presAssocID="{A7E747DD-D820-4FD8-AA28-0777EEFCB113}" presName="accentRepeatNode" presStyleLbl="solidFgAcc1" presStyleIdx="1" presStyleCnt="3"/>
      <dgm:spPr>
        <a:solidFill>
          <a:schemeClr val="accent2">
            <a:lumMod val="75000"/>
          </a:schemeClr>
        </a:solidFill>
      </dgm:spPr>
      <dgm:t>
        <a:bodyPr/>
        <a:lstStyle/>
        <a:p>
          <a:endParaRPr lang="es-VE"/>
        </a:p>
      </dgm:t>
    </dgm:pt>
    <dgm:pt modelId="{68FEF2EC-7A39-4E23-8E29-2E85C6D6311E}" type="pres">
      <dgm:prSet presAssocID="{E4A21AAE-128E-45FA-93B7-535361E448B7}" presName="text_3" presStyleLbl="node1" presStyleIdx="2" presStyleCnt="3">
        <dgm:presLayoutVars>
          <dgm:bulletEnabled val="1"/>
        </dgm:presLayoutVars>
      </dgm:prSet>
      <dgm:spPr/>
      <dgm:t>
        <a:bodyPr/>
        <a:lstStyle/>
        <a:p>
          <a:endParaRPr lang="es-VE"/>
        </a:p>
      </dgm:t>
    </dgm:pt>
    <dgm:pt modelId="{72BFCC91-A05B-474A-B422-9FA6B2B7174F}" type="pres">
      <dgm:prSet presAssocID="{E4A21AAE-128E-45FA-93B7-535361E448B7}" presName="accent_3" presStyleCnt="0"/>
      <dgm:spPr/>
    </dgm:pt>
    <dgm:pt modelId="{75C0698E-6163-47D1-A8CA-049D3B0BA600}" type="pres">
      <dgm:prSet presAssocID="{E4A21AAE-128E-45FA-93B7-535361E448B7}" presName="accentRepeatNode" presStyleLbl="solidFgAcc1" presStyleIdx="2" presStyleCnt="3"/>
      <dgm:spPr>
        <a:solidFill>
          <a:schemeClr val="accent2">
            <a:lumMod val="75000"/>
          </a:schemeClr>
        </a:solidFill>
      </dgm:spPr>
      <dgm:t>
        <a:bodyPr/>
        <a:lstStyle/>
        <a:p>
          <a:endParaRPr lang="es-VE"/>
        </a:p>
      </dgm:t>
    </dgm:pt>
  </dgm:ptLst>
  <dgm:cxnLst>
    <dgm:cxn modelId="{F6B9CFC1-ADE9-444B-AE2C-6C0CE76530C2}" type="presOf" srcId="{6FA6F7E4-B2D5-44C2-BA29-C911D4B4DB5D}" destId="{CF16A278-ECCD-4880-B465-67EE2859F098}" srcOrd="0" destOrd="0" presId="urn:microsoft.com/office/officeart/2008/layout/VerticalCurvedList"/>
    <dgm:cxn modelId="{F1340B26-441D-4A24-9643-DFFF44972A1E}" srcId="{6FA6F7E4-B2D5-44C2-BA29-C911D4B4DB5D}" destId="{138EF308-EDA7-46D7-9E21-E411968A24A3}" srcOrd="0" destOrd="0" parTransId="{D17BB506-2E7D-422D-B75B-734218B56AA8}" sibTransId="{D9AFCC18-5A49-4D45-8D98-454F7DC968EC}"/>
    <dgm:cxn modelId="{DD3CEB2C-D27D-4467-AFFF-2110CBC73BE3}" type="presOf" srcId="{A7E747DD-D820-4FD8-AA28-0777EEFCB113}" destId="{C3A5365E-B0B6-45DD-9F71-D726DE4A3DDB}" srcOrd="0" destOrd="0" presId="urn:microsoft.com/office/officeart/2008/layout/VerticalCurvedList"/>
    <dgm:cxn modelId="{E88DC2CA-4AA9-4466-91E8-AFFBEEF27ABE}" srcId="{6FA6F7E4-B2D5-44C2-BA29-C911D4B4DB5D}" destId="{E4A21AAE-128E-45FA-93B7-535361E448B7}" srcOrd="2" destOrd="0" parTransId="{3EA62B59-7A2A-45C1-A60C-5A20322DC755}" sibTransId="{C3A9554D-7EE8-433C-8C04-9CA677DAC23F}"/>
    <dgm:cxn modelId="{78F534C8-1AA5-4F10-83AD-3CD3CCBC3515}" type="presOf" srcId="{138EF308-EDA7-46D7-9E21-E411968A24A3}" destId="{750FE56E-DCFF-477F-A34C-FA9DFA7F1648}" srcOrd="0" destOrd="0" presId="urn:microsoft.com/office/officeart/2008/layout/VerticalCurvedList"/>
    <dgm:cxn modelId="{4EC7363B-55D7-46A9-A24F-E744B05DCC0C}" type="presOf" srcId="{D9AFCC18-5A49-4D45-8D98-454F7DC968EC}" destId="{4C462198-9683-4009-A02C-317428A9CD3C}" srcOrd="0" destOrd="0" presId="urn:microsoft.com/office/officeart/2008/layout/VerticalCurvedList"/>
    <dgm:cxn modelId="{3BB00D5B-CC0A-487B-8916-BB808E86036F}" srcId="{6FA6F7E4-B2D5-44C2-BA29-C911D4B4DB5D}" destId="{A7E747DD-D820-4FD8-AA28-0777EEFCB113}" srcOrd="1" destOrd="0" parTransId="{C6D819EB-D7CB-4D81-8BFE-B01190D6CDE2}" sibTransId="{BC2FA2D3-6B7C-41AE-946E-70E47ADCC472}"/>
    <dgm:cxn modelId="{E3D31E7F-5D27-4E90-B3F1-2EE3F9E81AAA}" type="presOf" srcId="{E4A21AAE-128E-45FA-93B7-535361E448B7}" destId="{68FEF2EC-7A39-4E23-8E29-2E85C6D6311E}" srcOrd="0" destOrd="0" presId="urn:microsoft.com/office/officeart/2008/layout/VerticalCurvedList"/>
    <dgm:cxn modelId="{E6B7BB0A-21E6-44D9-8EAB-2099CED01AC1}" type="presParOf" srcId="{CF16A278-ECCD-4880-B465-67EE2859F098}" destId="{31DC831D-AED5-4586-9702-9A951B4053AF}" srcOrd="0" destOrd="0" presId="urn:microsoft.com/office/officeart/2008/layout/VerticalCurvedList"/>
    <dgm:cxn modelId="{03D1023D-FBE1-4026-B757-0E0A4F075296}" type="presParOf" srcId="{31DC831D-AED5-4586-9702-9A951B4053AF}" destId="{47DE8050-C19F-4E8E-9E75-08116A2E5CFC}" srcOrd="0" destOrd="0" presId="urn:microsoft.com/office/officeart/2008/layout/VerticalCurvedList"/>
    <dgm:cxn modelId="{9853C17E-47DC-476A-87ED-655ABAA9E9BB}" type="presParOf" srcId="{47DE8050-C19F-4E8E-9E75-08116A2E5CFC}" destId="{C48CF713-30C0-4759-BCC8-A71B7A11B197}" srcOrd="0" destOrd="0" presId="urn:microsoft.com/office/officeart/2008/layout/VerticalCurvedList"/>
    <dgm:cxn modelId="{4F306E4C-DD0D-479D-97FD-6ADBA7D757E3}" type="presParOf" srcId="{47DE8050-C19F-4E8E-9E75-08116A2E5CFC}" destId="{4C462198-9683-4009-A02C-317428A9CD3C}" srcOrd="1" destOrd="0" presId="urn:microsoft.com/office/officeart/2008/layout/VerticalCurvedList"/>
    <dgm:cxn modelId="{71B395E3-9E5B-493B-AFE5-93BA78D2069A}" type="presParOf" srcId="{47DE8050-C19F-4E8E-9E75-08116A2E5CFC}" destId="{A947EC4C-A72B-424D-8A65-D4C73D24F4DF}" srcOrd="2" destOrd="0" presId="urn:microsoft.com/office/officeart/2008/layout/VerticalCurvedList"/>
    <dgm:cxn modelId="{0ED7C07C-358D-4C05-8567-926B0438163A}" type="presParOf" srcId="{47DE8050-C19F-4E8E-9E75-08116A2E5CFC}" destId="{75C4B6AB-9417-4733-A2C6-D91F9669BFAE}" srcOrd="3" destOrd="0" presId="urn:microsoft.com/office/officeart/2008/layout/VerticalCurvedList"/>
    <dgm:cxn modelId="{455E8A81-B8E6-4FB3-BAC1-6902A2256D3B}" type="presParOf" srcId="{31DC831D-AED5-4586-9702-9A951B4053AF}" destId="{750FE56E-DCFF-477F-A34C-FA9DFA7F1648}" srcOrd="1" destOrd="0" presId="urn:microsoft.com/office/officeart/2008/layout/VerticalCurvedList"/>
    <dgm:cxn modelId="{8E177598-3DE9-4D6B-8724-5798100DE1FB}" type="presParOf" srcId="{31DC831D-AED5-4586-9702-9A951B4053AF}" destId="{23EB6B82-1E2C-4C1C-89B0-B244C0C5D83B}" srcOrd="2" destOrd="0" presId="urn:microsoft.com/office/officeart/2008/layout/VerticalCurvedList"/>
    <dgm:cxn modelId="{1D12EF10-A11C-4897-92E6-15ED87DB8418}" type="presParOf" srcId="{23EB6B82-1E2C-4C1C-89B0-B244C0C5D83B}" destId="{294961ED-823B-41B3-9A76-8F60E4C61D70}" srcOrd="0" destOrd="0" presId="urn:microsoft.com/office/officeart/2008/layout/VerticalCurvedList"/>
    <dgm:cxn modelId="{0FDA2997-AC15-4694-A605-207713A70F3A}" type="presParOf" srcId="{31DC831D-AED5-4586-9702-9A951B4053AF}" destId="{C3A5365E-B0B6-45DD-9F71-D726DE4A3DDB}" srcOrd="3" destOrd="0" presId="urn:microsoft.com/office/officeart/2008/layout/VerticalCurvedList"/>
    <dgm:cxn modelId="{9C146D83-BB95-4502-86B5-BF917AC5C107}" type="presParOf" srcId="{31DC831D-AED5-4586-9702-9A951B4053AF}" destId="{55A1A7A8-EAC1-4C9B-B031-8CB46D232BDE}" srcOrd="4" destOrd="0" presId="urn:microsoft.com/office/officeart/2008/layout/VerticalCurvedList"/>
    <dgm:cxn modelId="{94191CE1-7195-433E-8AD5-D40CA602D681}" type="presParOf" srcId="{55A1A7A8-EAC1-4C9B-B031-8CB46D232BDE}" destId="{4911F043-A2DB-4C72-AC6C-55FD3D4AF173}" srcOrd="0" destOrd="0" presId="urn:microsoft.com/office/officeart/2008/layout/VerticalCurvedList"/>
    <dgm:cxn modelId="{7E0D9071-F5C1-4783-BFEB-2FEE9FFE472C}" type="presParOf" srcId="{31DC831D-AED5-4586-9702-9A951B4053AF}" destId="{68FEF2EC-7A39-4E23-8E29-2E85C6D6311E}" srcOrd="5" destOrd="0" presId="urn:microsoft.com/office/officeart/2008/layout/VerticalCurvedList"/>
    <dgm:cxn modelId="{BF117D91-5904-4207-9A55-ED0BE32B86DD}" type="presParOf" srcId="{31DC831D-AED5-4586-9702-9A951B4053AF}" destId="{72BFCC91-A05B-474A-B422-9FA6B2B7174F}" srcOrd="6" destOrd="0" presId="urn:microsoft.com/office/officeart/2008/layout/VerticalCurvedList"/>
    <dgm:cxn modelId="{C0000B24-CB67-486B-B905-D5A37048522D}" type="presParOf" srcId="{72BFCC91-A05B-474A-B422-9FA6B2B7174F}" destId="{75C0698E-6163-47D1-A8CA-049D3B0BA6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782B69-FC34-4012-9309-538C0631691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VE"/>
        </a:p>
      </dgm:t>
    </dgm:pt>
    <dgm:pt modelId="{A0DA8AC6-610B-4340-9A4C-D73A30E69BC8}">
      <dgm:prSet phldrT="[Texto]" custT="1"/>
      <dgm:spPr>
        <a:solidFill>
          <a:schemeClr val="accent2">
            <a:lumMod val="50000"/>
          </a:schemeClr>
        </a:solidFill>
      </dgm:spPr>
      <dgm:t>
        <a:bodyPr/>
        <a:lstStyle/>
        <a:p>
          <a:pPr algn="just"/>
          <a:r>
            <a:rPr lang="es-VE" sz="2400" b="1" dirty="0" smtClean="0">
              <a:solidFill>
                <a:schemeClr val="bg1"/>
              </a:solidFill>
              <a:latin typeface="Century Gothic" pitchFamily="34" charset="0"/>
            </a:rPr>
            <a:t>El aleteo auricular (FLA) es una taquicardia auricular macroreentrante caracterizada por un ritmo auricular organizado, con frecuencia generalmente entre 250 y 350 lpm.</a:t>
          </a:r>
        </a:p>
      </dgm:t>
    </dgm:pt>
    <dgm:pt modelId="{E8244AE7-285D-4511-AFB0-5958B97AA72B}" type="parTrans" cxnId="{F326990B-2D3D-4BBF-A7DE-F89EE085DCC7}">
      <dgm:prSet/>
      <dgm:spPr/>
      <dgm:t>
        <a:bodyPr/>
        <a:lstStyle/>
        <a:p>
          <a:endParaRPr lang="es-VE" sz="2800">
            <a:solidFill>
              <a:schemeClr val="tx1"/>
            </a:solidFill>
            <a:latin typeface="Century Gothic" pitchFamily="34" charset="0"/>
          </a:endParaRPr>
        </a:p>
      </dgm:t>
    </dgm:pt>
    <dgm:pt modelId="{31BF85A5-FF5F-404F-BD85-828885A53DFC}" type="sibTrans" cxnId="{F326990B-2D3D-4BBF-A7DE-F89EE085DCC7}">
      <dgm:prSet/>
      <dgm:spPr/>
      <dgm:t>
        <a:bodyPr/>
        <a:lstStyle/>
        <a:p>
          <a:endParaRPr lang="es-VE" sz="2800">
            <a:solidFill>
              <a:schemeClr val="tx1"/>
            </a:solidFill>
            <a:latin typeface="Century Gothic" pitchFamily="34" charset="0"/>
          </a:endParaRPr>
        </a:p>
      </dgm:t>
    </dgm:pt>
    <dgm:pt modelId="{23F697B0-7FD2-4E8C-8E74-973F2B7BB5A7}" type="pres">
      <dgm:prSet presAssocID="{78782B69-FC34-4012-9309-538C0631691B}" presName="Name0" presStyleCnt="0">
        <dgm:presLayoutVars>
          <dgm:chPref val="1"/>
          <dgm:dir/>
          <dgm:animOne val="branch"/>
          <dgm:animLvl val="lvl"/>
          <dgm:resizeHandles/>
        </dgm:presLayoutVars>
      </dgm:prSet>
      <dgm:spPr/>
      <dgm:t>
        <a:bodyPr/>
        <a:lstStyle/>
        <a:p>
          <a:endParaRPr lang="es-VE"/>
        </a:p>
      </dgm:t>
    </dgm:pt>
    <dgm:pt modelId="{3E088B5F-DF6E-40D2-925B-E36CFEA32EA9}" type="pres">
      <dgm:prSet presAssocID="{A0DA8AC6-610B-4340-9A4C-D73A30E69BC8}" presName="vertOne" presStyleCnt="0"/>
      <dgm:spPr/>
    </dgm:pt>
    <dgm:pt modelId="{8A570F18-A369-4638-B0F0-E0CC138117DC}" type="pres">
      <dgm:prSet presAssocID="{A0DA8AC6-610B-4340-9A4C-D73A30E69BC8}" presName="txOne" presStyleLbl="node0" presStyleIdx="0" presStyleCnt="1" custLinFactNeighborX="1688" custLinFactNeighborY="-7650">
        <dgm:presLayoutVars>
          <dgm:chPref val="3"/>
        </dgm:presLayoutVars>
      </dgm:prSet>
      <dgm:spPr/>
      <dgm:t>
        <a:bodyPr/>
        <a:lstStyle/>
        <a:p>
          <a:endParaRPr lang="es-VE"/>
        </a:p>
      </dgm:t>
    </dgm:pt>
    <dgm:pt modelId="{450D12C1-5FA3-47C3-B2AF-F06812544A21}" type="pres">
      <dgm:prSet presAssocID="{A0DA8AC6-610B-4340-9A4C-D73A30E69BC8}" presName="horzOne" presStyleCnt="0"/>
      <dgm:spPr/>
    </dgm:pt>
  </dgm:ptLst>
  <dgm:cxnLst>
    <dgm:cxn modelId="{668A3AC4-71FB-4E6E-BCF2-7EF64DAC3E31}" type="presOf" srcId="{78782B69-FC34-4012-9309-538C0631691B}" destId="{23F697B0-7FD2-4E8C-8E74-973F2B7BB5A7}" srcOrd="0" destOrd="0" presId="urn:microsoft.com/office/officeart/2005/8/layout/hierarchy4"/>
    <dgm:cxn modelId="{F298F7E1-AE13-4A24-ACF8-BBD95A32A612}" type="presOf" srcId="{A0DA8AC6-610B-4340-9A4C-D73A30E69BC8}" destId="{8A570F18-A369-4638-B0F0-E0CC138117DC}" srcOrd="0" destOrd="0" presId="urn:microsoft.com/office/officeart/2005/8/layout/hierarchy4"/>
    <dgm:cxn modelId="{F326990B-2D3D-4BBF-A7DE-F89EE085DCC7}" srcId="{78782B69-FC34-4012-9309-538C0631691B}" destId="{A0DA8AC6-610B-4340-9A4C-D73A30E69BC8}" srcOrd="0" destOrd="0" parTransId="{E8244AE7-285D-4511-AFB0-5958B97AA72B}" sibTransId="{31BF85A5-FF5F-404F-BD85-828885A53DFC}"/>
    <dgm:cxn modelId="{D8CD47C2-BBBA-4620-A943-44CF9AA5C50E}" type="presParOf" srcId="{23F697B0-7FD2-4E8C-8E74-973F2B7BB5A7}" destId="{3E088B5F-DF6E-40D2-925B-E36CFEA32EA9}" srcOrd="0" destOrd="0" presId="urn:microsoft.com/office/officeart/2005/8/layout/hierarchy4"/>
    <dgm:cxn modelId="{B74686DF-8C60-46EE-9218-B7744E8EA248}" type="presParOf" srcId="{3E088B5F-DF6E-40D2-925B-E36CFEA32EA9}" destId="{8A570F18-A369-4638-B0F0-E0CC138117DC}" srcOrd="0" destOrd="0" presId="urn:microsoft.com/office/officeart/2005/8/layout/hierarchy4"/>
    <dgm:cxn modelId="{66379BE4-8B86-45C3-9747-EDAD8858AD68}" type="presParOf" srcId="{3E088B5F-DF6E-40D2-925B-E36CFEA32EA9}" destId="{450D12C1-5FA3-47C3-B2AF-F06812544A2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6F7E4-B2D5-44C2-BA29-C911D4B4DB5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VE"/>
        </a:p>
      </dgm:t>
    </dgm:pt>
    <dgm:pt modelId="{138EF308-EDA7-46D7-9E21-E411968A24A3}">
      <dgm:prSet phldrT="[Texto]" custT="1"/>
      <dgm:spPr>
        <a:solidFill>
          <a:schemeClr val="accent2">
            <a:lumMod val="60000"/>
            <a:lumOff val="40000"/>
          </a:schemeClr>
        </a:solidFill>
      </dgm:spPr>
      <dgm:t>
        <a:bodyPr/>
        <a:lstStyle/>
        <a:p>
          <a:pPr algn="just"/>
          <a:r>
            <a:rPr lang="es-VE" sz="1600" b="1" dirty="0" smtClean="0">
              <a:latin typeface="Century Gothic" panose="020B0502020202020204" pitchFamily="34" charset="0"/>
            </a:rPr>
            <a:t>La prevalencia de FLA es de alrededor 200 000 en los Estados Unidos.  </a:t>
          </a:r>
          <a:endParaRPr lang="es-VE" sz="1600" b="1" dirty="0">
            <a:latin typeface="Century Gothic" panose="020B0502020202020204" pitchFamily="34" charset="0"/>
          </a:endParaRPr>
        </a:p>
      </dgm:t>
    </dgm:pt>
    <dgm:pt modelId="{D17BB506-2E7D-422D-B75B-734218B56AA8}" type="parTrans" cxnId="{F1340B26-441D-4A24-9643-DFFF44972A1E}">
      <dgm:prSet/>
      <dgm:spPr/>
      <dgm:t>
        <a:bodyPr/>
        <a:lstStyle/>
        <a:p>
          <a:pPr algn="just"/>
          <a:endParaRPr lang="es-VE" sz="2000"/>
        </a:p>
      </dgm:t>
    </dgm:pt>
    <dgm:pt modelId="{D9AFCC18-5A49-4D45-8D98-454F7DC968EC}" type="sibTrans" cxnId="{F1340B26-441D-4A24-9643-DFFF44972A1E}">
      <dgm:prSet/>
      <dgm:spPr/>
      <dgm:t>
        <a:bodyPr/>
        <a:lstStyle/>
        <a:p>
          <a:pPr algn="just"/>
          <a:endParaRPr lang="es-VE" sz="2000"/>
        </a:p>
      </dgm:t>
    </dgm:pt>
    <dgm:pt modelId="{A7E747DD-D820-4FD8-AA28-0777EEFCB113}">
      <dgm:prSet custT="1"/>
      <dgm:spPr>
        <a:solidFill>
          <a:schemeClr val="accent2">
            <a:lumMod val="60000"/>
            <a:lumOff val="40000"/>
          </a:schemeClr>
        </a:solidFill>
      </dgm:spPr>
      <dgm:t>
        <a:bodyPr/>
        <a:lstStyle/>
        <a:p>
          <a:pPr algn="just"/>
          <a:r>
            <a:rPr lang="es-VE" sz="1600" b="1" dirty="0" smtClean="0">
              <a:latin typeface="Century Gothic" pitchFamily="34" charset="0"/>
            </a:rPr>
            <a:t>Se ha informado que el FLA aumenta el riesgo de insuficiencia cardíaca, accidente cerebrovascular y mortalidad</a:t>
          </a:r>
          <a:r>
            <a:rPr lang="es-VE" sz="1500" b="1" dirty="0" smtClean="0">
              <a:latin typeface="Century Gothic" pitchFamily="34" charset="0"/>
            </a:rPr>
            <a:t>.</a:t>
          </a:r>
        </a:p>
      </dgm:t>
    </dgm:pt>
    <dgm:pt modelId="{C6D819EB-D7CB-4D81-8BFE-B01190D6CDE2}" type="parTrans" cxnId="{3BB00D5B-CC0A-487B-8916-BB808E86036F}">
      <dgm:prSet/>
      <dgm:spPr/>
      <dgm:t>
        <a:bodyPr/>
        <a:lstStyle/>
        <a:p>
          <a:endParaRPr lang="es-VE"/>
        </a:p>
      </dgm:t>
    </dgm:pt>
    <dgm:pt modelId="{BC2FA2D3-6B7C-41AE-946E-70E47ADCC472}" type="sibTrans" cxnId="{3BB00D5B-CC0A-487B-8916-BB808E86036F}">
      <dgm:prSet/>
      <dgm:spPr/>
      <dgm:t>
        <a:bodyPr/>
        <a:lstStyle/>
        <a:p>
          <a:endParaRPr lang="es-VE"/>
        </a:p>
      </dgm:t>
    </dgm:pt>
    <dgm:pt modelId="{E4A21AAE-128E-45FA-93B7-535361E448B7}">
      <dgm:prSet custT="1"/>
      <dgm:spPr>
        <a:solidFill>
          <a:schemeClr val="accent2">
            <a:lumMod val="60000"/>
            <a:lumOff val="40000"/>
          </a:schemeClr>
        </a:solidFill>
      </dgm:spPr>
      <dgm:t>
        <a:bodyPr/>
        <a:lstStyle/>
        <a:p>
          <a:pPr algn="just"/>
          <a:r>
            <a:rPr lang="es-VE" sz="1600" b="1" dirty="0" smtClean="0">
              <a:latin typeface="Century Gothic" panose="020B0502020202020204" pitchFamily="34" charset="0"/>
            </a:rPr>
            <a:t>Se ha observado que la FA y FLA cambian clínicamente entre sí. </a:t>
          </a:r>
          <a:endParaRPr lang="es-VE" sz="1600" b="1" dirty="0">
            <a:latin typeface="Century Gothic" panose="020B0502020202020204" pitchFamily="34" charset="0"/>
          </a:endParaRPr>
        </a:p>
      </dgm:t>
    </dgm:pt>
    <dgm:pt modelId="{3EA62B59-7A2A-45C1-A60C-5A20322DC755}" type="parTrans" cxnId="{E88DC2CA-4AA9-4466-91E8-AFFBEEF27ABE}">
      <dgm:prSet/>
      <dgm:spPr/>
      <dgm:t>
        <a:bodyPr/>
        <a:lstStyle/>
        <a:p>
          <a:endParaRPr lang="es-VE"/>
        </a:p>
      </dgm:t>
    </dgm:pt>
    <dgm:pt modelId="{C3A9554D-7EE8-433C-8C04-9CA677DAC23F}" type="sibTrans" cxnId="{E88DC2CA-4AA9-4466-91E8-AFFBEEF27ABE}">
      <dgm:prSet/>
      <dgm:spPr/>
      <dgm:t>
        <a:bodyPr/>
        <a:lstStyle/>
        <a:p>
          <a:endParaRPr lang="es-VE"/>
        </a:p>
      </dgm:t>
    </dgm:pt>
    <dgm:pt modelId="{1FDAF7E2-B078-4153-B3EA-F8099B1555BF}">
      <dgm:prSet custT="1"/>
      <dgm:spPr>
        <a:solidFill>
          <a:schemeClr val="accent2">
            <a:lumMod val="60000"/>
            <a:lumOff val="40000"/>
          </a:schemeClr>
        </a:solidFill>
      </dgm:spPr>
      <dgm:t>
        <a:bodyPr/>
        <a:lstStyle/>
        <a:p>
          <a:pPr algn="just"/>
          <a:r>
            <a:rPr lang="es-VE" sz="1600" b="1" dirty="0" smtClean="0">
              <a:latin typeface="Century Gothic" panose="020B0502020202020204" pitchFamily="34" charset="0"/>
            </a:rPr>
            <a:t>La FA y FLA se reconocen conceptualmente como el mismo factor de riesgo en términos de prevención de complicaciones relacionados con taquiarritmias auriculares, y generalmente se recomienda sean estratificados y tratados de la misma manera. </a:t>
          </a:r>
          <a:endParaRPr lang="es-VE" sz="1600" b="1" dirty="0">
            <a:latin typeface="Century Gothic" panose="020B0502020202020204" pitchFamily="34" charset="0"/>
          </a:endParaRPr>
        </a:p>
      </dgm:t>
    </dgm:pt>
    <dgm:pt modelId="{9E073E31-221E-4016-87D0-F5080CC2112A}" type="parTrans" cxnId="{C60B3599-C42C-42DE-9BC3-58DEF951DDA1}">
      <dgm:prSet/>
      <dgm:spPr/>
      <dgm:t>
        <a:bodyPr/>
        <a:lstStyle/>
        <a:p>
          <a:endParaRPr lang="es-VE"/>
        </a:p>
      </dgm:t>
    </dgm:pt>
    <dgm:pt modelId="{23A5A462-7FAE-4C07-A5F1-DE0035DC7328}" type="sibTrans" cxnId="{C60B3599-C42C-42DE-9BC3-58DEF951DDA1}">
      <dgm:prSet/>
      <dgm:spPr/>
      <dgm:t>
        <a:bodyPr/>
        <a:lstStyle/>
        <a:p>
          <a:endParaRPr lang="es-VE"/>
        </a:p>
      </dgm:t>
    </dgm:pt>
    <dgm:pt modelId="{0EA7E837-3169-4A7B-BE49-C343BCEADCCC}" type="pres">
      <dgm:prSet presAssocID="{6FA6F7E4-B2D5-44C2-BA29-C911D4B4DB5D}" presName="linear" presStyleCnt="0">
        <dgm:presLayoutVars>
          <dgm:dir/>
          <dgm:animLvl val="lvl"/>
          <dgm:resizeHandles val="exact"/>
        </dgm:presLayoutVars>
      </dgm:prSet>
      <dgm:spPr/>
      <dgm:t>
        <a:bodyPr/>
        <a:lstStyle/>
        <a:p>
          <a:endParaRPr lang="es-VE"/>
        </a:p>
      </dgm:t>
    </dgm:pt>
    <dgm:pt modelId="{98BCB9C6-40B0-4D08-BAF8-C2D0C55F5382}" type="pres">
      <dgm:prSet presAssocID="{138EF308-EDA7-46D7-9E21-E411968A24A3}" presName="parentLin" presStyleCnt="0"/>
      <dgm:spPr/>
    </dgm:pt>
    <dgm:pt modelId="{6BC82195-2011-4FC5-A235-6668D7740EE5}" type="pres">
      <dgm:prSet presAssocID="{138EF308-EDA7-46D7-9E21-E411968A24A3}" presName="parentLeftMargin" presStyleLbl="node1" presStyleIdx="0" presStyleCnt="4"/>
      <dgm:spPr/>
      <dgm:t>
        <a:bodyPr/>
        <a:lstStyle/>
        <a:p>
          <a:endParaRPr lang="es-VE"/>
        </a:p>
      </dgm:t>
    </dgm:pt>
    <dgm:pt modelId="{D0864321-3FD6-4B4C-8F35-60FA29847673}" type="pres">
      <dgm:prSet presAssocID="{138EF308-EDA7-46D7-9E21-E411968A24A3}" presName="parentText" presStyleLbl="node1" presStyleIdx="0" presStyleCnt="4" custScaleX="137728">
        <dgm:presLayoutVars>
          <dgm:chMax val="0"/>
          <dgm:bulletEnabled val="1"/>
        </dgm:presLayoutVars>
      </dgm:prSet>
      <dgm:spPr/>
      <dgm:t>
        <a:bodyPr/>
        <a:lstStyle/>
        <a:p>
          <a:endParaRPr lang="es-VE"/>
        </a:p>
      </dgm:t>
    </dgm:pt>
    <dgm:pt modelId="{83872668-ECF4-4887-899A-B0EE231BD5BD}" type="pres">
      <dgm:prSet presAssocID="{138EF308-EDA7-46D7-9E21-E411968A24A3}" presName="negativeSpace" presStyleCnt="0"/>
      <dgm:spPr/>
    </dgm:pt>
    <dgm:pt modelId="{A84A7112-D08A-47F8-9751-EAC66F561B61}" type="pres">
      <dgm:prSet presAssocID="{138EF308-EDA7-46D7-9E21-E411968A24A3}" presName="childText" presStyleLbl="conFgAcc1" presStyleIdx="0" presStyleCnt="4">
        <dgm:presLayoutVars>
          <dgm:bulletEnabled val="1"/>
        </dgm:presLayoutVars>
      </dgm:prSet>
      <dgm:spPr/>
    </dgm:pt>
    <dgm:pt modelId="{0D222CF9-A7AA-42E3-AD06-BD1FE14F701E}" type="pres">
      <dgm:prSet presAssocID="{D9AFCC18-5A49-4D45-8D98-454F7DC968EC}" presName="spaceBetweenRectangles" presStyleCnt="0"/>
      <dgm:spPr/>
    </dgm:pt>
    <dgm:pt modelId="{D21499BC-314E-4C14-8E90-93FD55504F34}" type="pres">
      <dgm:prSet presAssocID="{A7E747DD-D820-4FD8-AA28-0777EEFCB113}" presName="parentLin" presStyleCnt="0"/>
      <dgm:spPr/>
    </dgm:pt>
    <dgm:pt modelId="{5BCA91D6-B328-4070-92CD-C5C3DE2E0CBF}" type="pres">
      <dgm:prSet presAssocID="{A7E747DD-D820-4FD8-AA28-0777EEFCB113}" presName="parentLeftMargin" presStyleLbl="node1" presStyleIdx="0" presStyleCnt="4"/>
      <dgm:spPr/>
      <dgm:t>
        <a:bodyPr/>
        <a:lstStyle/>
        <a:p>
          <a:endParaRPr lang="es-VE"/>
        </a:p>
      </dgm:t>
    </dgm:pt>
    <dgm:pt modelId="{45EB4345-73AC-4CE4-966A-8A79DBEABD7F}" type="pres">
      <dgm:prSet presAssocID="{A7E747DD-D820-4FD8-AA28-0777EEFCB113}" presName="parentText" presStyleLbl="node1" presStyleIdx="1" presStyleCnt="4" custScaleX="142857">
        <dgm:presLayoutVars>
          <dgm:chMax val="0"/>
          <dgm:bulletEnabled val="1"/>
        </dgm:presLayoutVars>
      </dgm:prSet>
      <dgm:spPr/>
      <dgm:t>
        <a:bodyPr/>
        <a:lstStyle/>
        <a:p>
          <a:endParaRPr lang="es-VE"/>
        </a:p>
      </dgm:t>
    </dgm:pt>
    <dgm:pt modelId="{410F7B9A-D2BD-495B-BC29-C78FABC193E3}" type="pres">
      <dgm:prSet presAssocID="{A7E747DD-D820-4FD8-AA28-0777EEFCB113}" presName="negativeSpace" presStyleCnt="0"/>
      <dgm:spPr/>
    </dgm:pt>
    <dgm:pt modelId="{3EAAC464-44B7-4B97-9428-9F019804B157}" type="pres">
      <dgm:prSet presAssocID="{A7E747DD-D820-4FD8-AA28-0777EEFCB113}" presName="childText" presStyleLbl="conFgAcc1" presStyleIdx="1" presStyleCnt="4">
        <dgm:presLayoutVars>
          <dgm:bulletEnabled val="1"/>
        </dgm:presLayoutVars>
      </dgm:prSet>
      <dgm:spPr/>
    </dgm:pt>
    <dgm:pt modelId="{28613886-9A90-461F-BEDA-A6563A5C7D0C}" type="pres">
      <dgm:prSet presAssocID="{BC2FA2D3-6B7C-41AE-946E-70E47ADCC472}" presName="spaceBetweenRectangles" presStyleCnt="0"/>
      <dgm:spPr/>
    </dgm:pt>
    <dgm:pt modelId="{ACDC2B63-A1E2-4116-BD61-EDE41124808E}" type="pres">
      <dgm:prSet presAssocID="{E4A21AAE-128E-45FA-93B7-535361E448B7}" presName="parentLin" presStyleCnt="0"/>
      <dgm:spPr/>
    </dgm:pt>
    <dgm:pt modelId="{79221353-59BE-46B0-BC96-92D7CFB65F0F}" type="pres">
      <dgm:prSet presAssocID="{E4A21AAE-128E-45FA-93B7-535361E448B7}" presName="parentLeftMargin" presStyleLbl="node1" presStyleIdx="1" presStyleCnt="4"/>
      <dgm:spPr/>
      <dgm:t>
        <a:bodyPr/>
        <a:lstStyle/>
        <a:p>
          <a:endParaRPr lang="es-VE"/>
        </a:p>
      </dgm:t>
    </dgm:pt>
    <dgm:pt modelId="{11E72865-B0A5-49C9-B799-1A8355E970C0}" type="pres">
      <dgm:prSet presAssocID="{E4A21AAE-128E-45FA-93B7-535361E448B7}" presName="parentText" presStyleLbl="node1" presStyleIdx="2" presStyleCnt="4" custScaleX="142857">
        <dgm:presLayoutVars>
          <dgm:chMax val="0"/>
          <dgm:bulletEnabled val="1"/>
        </dgm:presLayoutVars>
      </dgm:prSet>
      <dgm:spPr/>
      <dgm:t>
        <a:bodyPr/>
        <a:lstStyle/>
        <a:p>
          <a:endParaRPr lang="es-VE"/>
        </a:p>
      </dgm:t>
    </dgm:pt>
    <dgm:pt modelId="{DE4D3C61-4293-43FB-94FB-B9A22C2A4438}" type="pres">
      <dgm:prSet presAssocID="{E4A21AAE-128E-45FA-93B7-535361E448B7}" presName="negativeSpace" presStyleCnt="0"/>
      <dgm:spPr/>
    </dgm:pt>
    <dgm:pt modelId="{400252B1-B88F-4AFD-A7F0-D6C2A30E942A}" type="pres">
      <dgm:prSet presAssocID="{E4A21AAE-128E-45FA-93B7-535361E448B7}" presName="childText" presStyleLbl="conFgAcc1" presStyleIdx="2" presStyleCnt="4">
        <dgm:presLayoutVars>
          <dgm:bulletEnabled val="1"/>
        </dgm:presLayoutVars>
      </dgm:prSet>
      <dgm:spPr/>
    </dgm:pt>
    <dgm:pt modelId="{00A9CBF2-505A-4B90-8597-6580D0423136}" type="pres">
      <dgm:prSet presAssocID="{C3A9554D-7EE8-433C-8C04-9CA677DAC23F}" presName="spaceBetweenRectangles" presStyleCnt="0"/>
      <dgm:spPr/>
    </dgm:pt>
    <dgm:pt modelId="{173FEA20-21B7-437A-A6C6-28C56E5D7A7C}" type="pres">
      <dgm:prSet presAssocID="{1FDAF7E2-B078-4153-B3EA-F8099B1555BF}" presName="parentLin" presStyleCnt="0"/>
      <dgm:spPr/>
    </dgm:pt>
    <dgm:pt modelId="{D174BBD7-6F66-479B-B077-952DB6B1F7F1}" type="pres">
      <dgm:prSet presAssocID="{1FDAF7E2-B078-4153-B3EA-F8099B1555BF}" presName="parentLeftMargin" presStyleLbl="node1" presStyleIdx="2" presStyleCnt="4"/>
      <dgm:spPr/>
      <dgm:t>
        <a:bodyPr/>
        <a:lstStyle/>
        <a:p>
          <a:endParaRPr lang="es-VE"/>
        </a:p>
      </dgm:t>
    </dgm:pt>
    <dgm:pt modelId="{BC91B44E-8824-47A3-9E74-1EEFD5CFEFDE}" type="pres">
      <dgm:prSet presAssocID="{1FDAF7E2-B078-4153-B3EA-F8099B1555BF}" presName="parentText" presStyleLbl="node1" presStyleIdx="3" presStyleCnt="4" custScaleX="140363" custScaleY="152621">
        <dgm:presLayoutVars>
          <dgm:chMax val="0"/>
          <dgm:bulletEnabled val="1"/>
        </dgm:presLayoutVars>
      </dgm:prSet>
      <dgm:spPr/>
      <dgm:t>
        <a:bodyPr/>
        <a:lstStyle/>
        <a:p>
          <a:endParaRPr lang="es-VE"/>
        </a:p>
      </dgm:t>
    </dgm:pt>
    <dgm:pt modelId="{C9D09CD5-8C6E-4DF1-929A-622053E59CED}" type="pres">
      <dgm:prSet presAssocID="{1FDAF7E2-B078-4153-B3EA-F8099B1555BF}" presName="negativeSpace" presStyleCnt="0"/>
      <dgm:spPr/>
    </dgm:pt>
    <dgm:pt modelId="{2CD18B2D-E2C3-49CA-837A-C5B278E743A5}" type="pres">
      <dgm:prSet presAssocID="{1FDAF7E2-B078-4153-B3EA-F8099B1555BF}" presName="childText" presStyleLbl="conFgAcc1" presStyleIdx="3" presStyleCnt="4">
        <dgm:presLayoutVars>
          <dgm:bulletEnabled val="1"/>
        </dgm:presLayoutVars>
      </dgm:prSet>
      <dgm:spPr/>
    </dgm:pt>
  </dgm:ptLst>
  <dgm:cxnLst>
    <dgm:cxn modelId="{1A99307D-780F-458E-ABBD-DB6DD348F47A}" type="presOf" srcId="{E4A21AAE-128E-45FA-93B7-535361E448B7}" destId="{79221353-59BE-46B0-BC96-92D7CFB65F0F}" srcOrd="0" destOrd="0" presId="urn:microsoft.com/office/officeart/2005/8/layout/list1"/>
    <dgm:cxn modelId="{C60B3599-C42C-42DE-9BC3-58DEF951DDA1}" srcId="{6FA6F7E4-B2D5-44C2-BA29-C911D4B4DB5D}" destId="{1FDAF7E2-B078-4153-B3EA-F8099B1555BF}" srcOrd="3" destOrd="0" parTransId="{9E073E31-221E-4016-87D0-F5080CC2112A}" sibTransId="{23A5A462-7FAE-4C07-A5F1-DE0035DC7328}"/>
    <dgm:cxn modelId="{F1340B26-441D-4A24-9643-DFFF44972A1E}" srcId="{6FA6F7E4-B2D5-44C2-BA29-C911D4B4DB5D}" destId="{138EF308-EDA7-46D7-9E21-E411968A24A3}" srcOrd="0" destOrd="0" parTransId="{D17BB506-2E7D-422D-B75B-734218B56AA8}" sibTransId="{D9AFCC18-5A49-4D45-8D98-454F7DC968EC}"/>
    <dgm:cxn modelId="{605E6DA3-2C50-4457-8D95-BF1582F74CCE}" type="presOf" srcId="{1FDAF7E2-B078-4153-B3EA-F8099B1555BF}" destId="{D174BBD7-6F66-479B-B077-952DB6B1F7F1}" srcOrd="0" destOrd="0" presId="urn:microsoft.com/office/officeart/2005/8/layout/list1"/>
    <dgm:cxn modelId="{E88DC2CA-4AA9-4466-91E8-AFFBEEF27ABE}" srcId="{6FA6F7E4-B2D5-44C2-BA29-C911D4B4DB5D}" destId="{E4A21AAE-128E-45FA-93B7-535361E448B7}" srcOrd="2" destOrd="0" parTransId="{3EA62B59-7A2A-45C1-A60C-5A20322DC755}" sibTransId="{C3A9554D-7EE8-433C-8C04-9CA677DAC23F}"/>
    <dgm:cxn modelId="{E36F0F64-DB52-4382-BF12-1C8A4593021C}" type="presOf" srcId="{A7E747DD-D820-4FD8-AA28-0777EEFCB113}" destId="{45EB4345-73AC-4CE4-966A-8A79DBEABD7F}" srcOrd="1" destOrd="0" presId="urn:microsoft.com/office/officeart/2005/8/layout/list1"/>
    <dgm:cxn modelId="{27A20B3F-BCA1-4DF9-B632-F60A9CC265D5}" type="presOf" srcId="{A7E747DD-D820-4FD8-AA28-0777EEFCB113}" destId="{5BCA91D6-B328-4070-92CD-C5C3DE2E0CBF}" srcOrd="0" destOrd="0" presId="urn:microsoft.com/office/officeart/2005/8/layout/list1"/>
    <dgm:cxn modelId="{3B972595-4702-4BEE-A72E-4893D3C2349A}" type="presOf" srcId="{138EF308-EDA7-46D7-9E21-E411968A24A3}" destId="{D0864321-3FD6-4B4C-8F35-60FA29847673}" srcOrd="1" destOrd="0" presId="urn:microsoft.com/office/officeart/2005/8/layout/list1"/>
    <dgm:cxn modelId="{960F9868-C41D-4710-9937-8FDB9EDF9BE6}" type="presOf" srcId="{1FDAF7E2-B078-4153-B3EA-F8099B1555BF}" destId="{BC91B44E-8824-47A3-9E74-1EEFD5CFEFDE}" srcOrd="1" destOrd="0" presId="urn:microsoft.com/office/officeart/2005/8/layout/list1"/>
    <dgm:cxn modelId="{E02BA4B4-CE74-4B23-B333-88FDCE6DE57F}" type="presOf" srcId="{6FA6F7E4-B2D5-44C2-BA29-C911D4B4DB5D}" destId="{0EA7E837-3169-4A7B-BE49-C343BCEADCCC}" srcOrd="0" destOrd="0" presId="urn:microsoft.com/office/officeart/2005/8/layout/list1"/>
    <dgm:cxn modelId="{3BB00D5B-CC0A-487B-8916-BB808E86036F}" srcId="{6FA6F7E4-B2D5-44C2-BA29-C911D4B4DB5D}" destId="{A7E747DD-D820-4FD8-AA28-0777EEFCB113}" srcOrd="1" destOrd="0" parTransId="{C6D819EB-D7CB-4D81-8BFE-B01190D6CDE2}" sibTransId="{BC2FA2D3-6B7C-41AE-946E-70E47ADCC472}"/>
    <dgm:cxn modelId="{1B95063D-8D76-4DAE-A1FE-2295D901C907}" type="presOf" srcId="{E4A21AAE-128E-45FA-93B7-535361E448B7}" destId="{11E72865-B0A5-49C9-B799-1A8355E970C0}" srcOrd="1" destOrd="0" presId="urn:microsoft.com/office/officeart/2005/8/layout/list1"/>
    <dgm:cxn modelId="{42746C6B-FAF4-4FF8-B2A2-9916A506FCE1}" type="presOf" srcId="{138EF308-EDA7-46D7-9E21-E411968A24A3}" destId="{6BC82195-2011-4FC5-A235-6668D7740EE5}" srcOrd="0" destOrd="0" presId="urn:microsoft.com/office/officeart/2005/8/layout/list1"/>
    <dgm:cxn modelId="{597F01AF-8D78-42BC-8E2B-05F4532F1862}" type="presParOf" srcId="{0EA7E837-3169-4A7B-BE49-C343BCEADCCC}" destId="{98BCB9C6-40B0-4D08-BAF8-C2D0C55F5382}" srcOrd="0" destOrd="0" presId="urn:microsoft.com/office/officeart/2005/8/layout/list1"/>
    <dgm:cxn modelId="{3DBB571F-50B8-4DDF-AD48-C116AE78EAF1}" type="presParOf" srcId="{98BCB9C6-40B0-4D08-BAF8-C2D0C55F5382}" destId="{6BC82195-2011-4FC5-A235-6668D7740EE5}" srcOrd="0" destOrd="0" presId="urn:microsoft.com/office/officeart/2005/8/layout/list1"/>
    <dgm:cxn modelId="{661C0FAA-7E91-4507-9B31-01B13C0D8E45}" type="presParOf" srcId="{98BCB9C6-40B0-4D08-BAF8-C2D0C55F5382}" destId="{D0864321-3FD6-4B4C-8F35-60FA29847673}" srcOrd="1" destOrd="0" presId="urn:microsoft.com/office/officeart/2005/8/layout/list1"/>
    <dgm:cxn modelId="{D06DB1D7-8E9B-4274-A536-3B574E12E879}" type="presParOf" srcId="{0EA7E837-3169-4A7B-BE49-C343BCEADCCC}" destId="{83872668-ECF4-4887-899A-B0EE231BD5BD}" srcOrd="1" destOrd="0" presId="urn:microsoft.com/office/officeart/2005/8/layout/list1"/>
    <dgm:cxn modelId="{C59A8378-9A3E-46A0-B4AC-BB58D0A96A2A}" type="presParOf" srcId="{0EA7E837-3169-4A7B-BE49-C343BCEADCCC}" destId="{A84A7112-D08A-47F8-9751-EAC66F561B61}" srcOrd="2" destOrd="0" presId="urn:microsoft.com/office/officeart/2005/8/layout/list1"/>
    <dgm:cxn modelId="{12E21658-D18E-4C6D-B922-65898F43544B}" type="presParOf" srcId="{0EA7E837-3169-4A7B-BE49-C343BCEADCCC}" destId="{0D222CF9-A7AA-42E3-AD06-BD1FE14F701E}" srcOrd="3" destOrd="0" presId="urn:microsoft.com/office/officeart/2005/8/layout/list1"/>
    <dgm:cxn modelId="{B5E9B468-CDBA-468A-91F5-25E90FF9ECA4}" type="presParOf" srcId="{0EA7E837-3169-4A7B-BE49-C343BCEADCCC}" destId="{D21499BC-314E-4C14-8E90-93FD55504F34}" srcOrd="4" destOrd="0" presId="urn:microsoft.com/office/officeart/2005/8/layout/list1"/>
    <dgm:cxn modelId="{151FF8A0-1469-4CBA-BD3E-264350A62E78}" type="presParOf" srcId="{D21499BC-314E-4C14-8E90-93FD55504F34}" destId="{5BCA91D6-B328-4070-92CD-C5C3DE2E0CBF}" srcOrd="0" destOrd="0" presId="urn:microsoft.com/office/officeart/2005/8/layout/list1"/>
    <dgm:cxn modelId="{55229DCF-0A61-4F37-8537-F9CE1A4D4BC8}" type="presParOf" srcId="{D21499BC-314E-4C14-8E90-93FD55504F34}" destId="{45EB4345-73AC-4CE4-966A-8A79DBEABD7F}" srcOrd="1" destOrd="0" presId="urn:microsoft.com/office/officeart/2005/8/layout/list1"/>
    <dgm:cxn modelId="{23C363B0-D03A-4A68-8007-985A37437672}" type="presParOf" srcId="{0EA7E837-3169-4A7B-BE49-C343BCEADCCC}" destId="{410F7B9A-D2BD-495B-BC29-C78FABC193E3}" srcOrd="5" destOrd="0" presId="urn:microsoft.com/office/officeart/2005/8/layout/list1"/>
    <dgm:cxn modelId="{EDC8C719-37E5-44DA-AA6D-A6C3F08307AE}" type="presParOf" srcId="{0EA7E837-3169-4A7B-BE49-C343BCEADCCC}" destId="{3EAAC464-44B7-4B97-9428-9F019804B157}" srcOrd="6" destOrd="0" presId="urn:microsoft.com/office/officeart/2005/8/layout/list1"/>
    <dgm:cxn modelId="{F7C9C417-AB1E-4EDA-878B-A1A3528A8273}" type="presParOf" srcId="{0EA7E837-3169-4A7B-BE49-C343BCEADCCC}" destId="{28613886-9A90-461F-BEDA-A6563A5C7D0C}" srcOrd="7" destOrd="0" presId="urn:microsoft.com/office/officeart/2005/8/layout/list1"/>
    <dgm:cxn modelId="{FD7166CD-6473-4D7E-BAFB-01B291A19B9E}" type="presParOf" srcId="{0EA7E837-3169-4A7B-BE49-C343BCEADCCC}" destId="{ACDC2B63-A1E2-4116-BD61-EDE41124808E}" srcOrd="8" destOrd="0" presId="urn:microsoft.com/office/officeart/2005/8/layout/list1"/>
    <dgm:cxn modelId="{F1E81737-6284-4EB1-B09F-D5FBF8EBB937}" type="presParOf" srcId="{ACDC2B63-A1E2-4116-BD61-EDE41124808E}" destId="{79221353-59BE-46B0-BC96-92D7CFB65F0F}" srcOrd="0" destOrd="0" presId="urn:microsoft.com/office/officeart/2005/8/layout/list1"/>
    <dgm:cxn modelId="{B43A47CF-6E97-4FF9-A925-EC861EA6B427}" type="presParOf" srcId="{ACDC2B63-A1E2-4116-BD61-EDE41124808E}" destId="{11E72865-B0A5-49C9-B799-1A8355E970C0}" srcOrd="1" destOrd="0" presId="urn:microsoft.com/office/officeart/2005/8/layout/list1"/>
    <dgm:cxn modelId="{A9762854-BFFC-4172-8509-09DEB44A1B0E}" type="presParOf" srcId="{0EA7E837-3169-4A7B-BE49-C343BCEADCCC}" destId="{DE4D3C61-4293-43FB-94FB-B9A22C2A4438}" srcOrd="9" destOrd="0" presId="urn:microsoft.com/office/officeart/2005/8/layout/list1"/>
    <dgm:cxn modelId="{33B50347-95B4-430F-A4F2-3C834FED67FE}" type="presParOf" srcId="{0EA7E837-3169-4A7B-BE49-C343BCEADCCC}" destId="{400252B1-B88F-4AFD-A7F0-D6C2A30E942A}" srcOrd="10" destOrd="0" presId="urn:microsoft.com/office/officeart/2005/8/layout/list1"/>
    <dgm:cxn modelId="{A6204F03-DE17-4D8F-820C-0BDC08EB1AFE}" type="presParOf" srcId="{0EA7E837-3169-4A7B-BE49-C343BCEADCCC}" destId="{00A9CBF2-505A-4B90-8597-6580D0423136}" srcOrd="11" destOrd="0" presId="urn:microsoft.com/office/officeart/2005/8/layout/list1"/>
    <dgm:cxn modelId="{D24CF150-5710-4D32-AEE3-40B686513005}" type="presParOf" srcId="{0EA7E837-3169-4A7B-BE49-C343BCEADCCC}" destId="{173FEA20-21B7-437A-A6C6-28C56E5D7A7C}" srcOrd="12" destOrd="0" presId="urn:microsoft.com/office/officeart/2005/8/layout/list1"/>
    <dgm:cxn modelId="{86D13268-16BC-4FAA-AC86-E1DFE83750EF}" type="presParOf" srcId="{173FEA20-21B7-437A-A6C6-28C56E5D7A7C}" destId="{D174BBD7-6F66-479B-B077-952DB6B1F7F1}" srcOrd="0" destOrd="0" presId="urn:microsoft.com/office/officeart/2005/8/layout/list1"/>
    <dgm:cxn modelId="{C34B0C91-BD3E-4D08-A575-78CF1CF154E8}" type="presParOf" srcId="{173FEA20-21B7-437A-A6C6-28C56E5D7A7C}" destId="{BC91B44E-8824-47A3-9E74-1EEFD5CFEFDE}" srcOrd="1" destOrd="0" presId="urn:microsoft.com/office/officeart/2005/8/layout/list1"/>
    <dgm:cxn modelId="{7DBC83EA-51B1-4320-8F9A-6062EE41BB8D}" type="presParOf" srcId="{0EA7E837-3169-4A7B-BE49-C343BCEADCCC}" destId="{C9D09CD5-8C6E-4DF1-929A-622053E59CED}" srcOrd="13" destOrd="0" presId="urn:microsoft.com/office/officeart/2005/8/layout/list1"/>
    <dgm:cxn modelId="{F965E005-8521-4484-B1DB-D48094E3E556}" type="presParOf" srcId="{0EA7E837-3169-4A7B-BE49-C343BCEADCCC}" destId="{2CD18B2D-E2C3-49CA-837A-C5B278E743A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BB33F8-58DC-452C-B09D-9D378966E2FD}" type="doc">
      <dgm:prSet loTypeId="urn:microsoft.com/office/officeart/2005/8/layout/process1" loCatId="process" qsTypeId="urn:microsoft.com/office/officeart/2005/8/quickstyle/simple1" qsCatId="simple" csTypeId="urn:microsoft.com/office/officeart/2005/8/colors/accent1_3" csCatId="accent1" phldr="1"/>
      <dgm:spPr/>
    </dgm:pt>
    <dgm:pt modelId="{B9EAC830-CF73-4F6F-B74C-EA86544BB3C0}">
      <dgm:prSet phldrT="[Texto]" custT="1"/>
      <dgm:spPr/>
      <dgm:t>
        <a:bodyPr/>
        <a:lstStyle/>
        <a:p>
          <a:r>
            <a:rPr lang="es-VE" sz="3600" b="1" baseline="0" dirty="0" smtClean="0">
              <a:latin typeface="Century Gothic" panose="020B0502020202020204" pitchFamily="34" charset="0"/>
            </a:rPr>
            <a:t>NHIRD</a:t>
          </a:r>
          <a:r>
            <a:rPr lang="es-VE" sz="1200" b="1" dirty="0" smtClean="0">
              <a:solidFill>
                <a:schemeClr val="bg1"/>
              </a:solidFill>
              <a:effectLst/>
              <a:latin typeface="Century Gothic" panose="020B0502020202020204" pitchFamily="34" charset="0"/>
              <a:ea typeface="+mn-ea"/>
              <a:cs typeface="+mn-cs"/>
            </a:rPr>
            <a:t> </a:t>
          </a:r>
          <a:r>
            <a:rPr lang="es-VE" sz="1200" b="1" baseline="0" dirty="0" smtClean="0">
              <a:solidFill>
                <a:schemeClr val="bg1"/>
              </a:solidFill>
              <a:latin typeface="Century Gothic" panose="020B0502020202020204" pitchFamily="34" charset="0"/>
            </a:rPr>
            <a:t> </a:t>
          </a:r>
          <a:endParaRPr lang="es-VE" sz="1200" b="1" dirty="0">
            <a:solidFill>
              <a:schemeClr val="bg1"/>
            </a:solidFill>
            <a:latin typeface="Century Gothic" panose="020B0502020202020204" pitchFamily="34" charset="0"/>
          </a:endParaRPr>
        </a:p>
      </dgm:t>
    </dgm:pt>
    <dgm:pt modelId="{B902B23B-CFCF-4069-8CD7-A5C6A009D3B6}" type="parTrans" cxnId="{363F6A3D-DA97-4353-A3BC-374F8EEC5CF3}">
      <dgm:prSet/>
      <dgm:spPr/>
      <dgm:t>
        <a:bodyPr/>
        <a:lstStyle/>
        <a:p>
          <a:endParaRPr lang="es-VE" b="1"/>
        </a:p>
      </dgm:t>
    </dgm:pt>
    <dgm:pt modelId="{BDFAB8C7-17A0-47FF-B1BD-295366F64535}" type="sibTrans" cxnId="{363F6A3D-DA97-4353-A3BC-374F8EEC5CF3}">
      <dgm:prSet/>
      <dgm:spPr/>
      <dgm:t>
        <a:bodyPr/>
        <a:lstStyle/>
        <a:p>
          <a:endParaRPr lang="es-VE" b="1"/>
        </a:p>
      </dgm:t>
    </dgm:pt>
    <dgm:pt modelId="{FE477559-756F-48B3-9A02-DDDFE5A7E37D}">
      <dgm:prSet phldrT="[Texto]" custT="1"/>
      <dgm:spPr>
        <a:solidFill>
          <a:schemeClr val="accent2">
            <a:lumMod val="75000"/>
          </a:schemeClr>
        </a:solidFill>
      </dgm:spPr>
      <dgm:t>
        <a:bodyPr/>
        <a:lstStyle/>
        <a:p>
          <a:pPr algn="just">
            <a:spcAft>
              <a:spcPts val="0"/>
            </a:spcAft>
          </a:pPr>
          <a:r>
            <a:rPr lang="es-VE" sz="1500" b="1" dirty="0" smtClean="0">
              <a:solidFill>
                <a:schemeClr val="tx1"/>
              </a:solidFill>
              <a:latin typeface="Century Gothic" panose="020B0502020202020204" pitchFamily="34" charset="0"/>
            </a:rPr>
            <a:t>Es la base de datos de investigación del seguro nacional de salud de Taiwán. Contiene información de salud del 99% de la población taiwanesa, desde el inicio del programa en 1997.</a:t>
          </a:r>
          <a:endParaRPr lang="es-VE" sz="1500" b="1" dirty="0">
            <a:solidFill>
              <a:schemeClr val="tx1"/>
            </a:solidFill>
            <a:latin typeface="Century Gothic" panose="020B0502020202020204" pitchFamily="34" charset="0"/>
          </a:endParaRPr>
        </a:p>
      </dgm:t>
    </dgm:pt>
    <dgm:pt modelId="{522D1FA0-F384-44CA-8A16-7CC3ABB7C606}" type="parTrans" cxnId="{63105657-7EB4-4188-9EE6-13823B333A3F}">
      <dgm:prSet/>
      <dgm:spPr/>
      <dgm:t>
        <a:bodyPr/>
        <a:lstStyle/>
        <a:p>
          <a:endParaRPr lang="es-VE" b="1"/>
        </a:p>
      </dgm:t>
    </dgm:pt>
    <dgm:pt modelId="{7665BD99-B78E-45BE-A0B9-9F6FADB7EB98}" type="sibTrans" cxnId="{63105657-7EB4-4188-9EE6-13823B333A3F}">
      <dgm:prSet/>
      <dgm:spPr/>
      <dgm:t>
        <a:bodyPr/>
        <a:lstStyle/>
        <a:p>
          <a:endParaRPr lang="es-VE" b="1"/>
        </a:p>
      </dgm:t>
    </dgm:pt>
    <dgm:pt modelId="{DB50360A-A0C8-463C-AC87-A970F849FD56}" type="pres">
      <dgm:prSet presAssocID="{61BB33F8-58DC-452C-B09D-9D378966E2FD}" presName="Name0" presStyleCnt="0">
        <dgm:presLayoutVars>
          <dgm:dir/>
          <dgm:resizeHandles val="exact"/>
        </dgm:presLayoutVars>
      </dgm:prSet>
      <dgm:spPr/>
    </dgm:pt>
    <dgm:pt modelId="{9D1DB668-A5F0-4EDA-B567-1DA1FCA99C9B}" type="pres">
      <dgm:prSet presAssocID="{B9EAC830-CF73-4F6F-B74C-EA86544BB3C0}" presName="node" presStyleLbl="node1" presStyleIdx="0" presStyleCnt="2">
        <dgm:presLayoutVars>
          <dgm:bulletEnabled val="1"/>
        </dgm:presLayoutVars>
      </dgm:prSet>
      <dgm:spPr/>
      <dgm:t>
        <a:bodyPr/>
        <a:lstStyle/>
        <a:p>
          <a:endParaRPr lang="es-VE"/>
        </a:p>
      </dgm:t>
    </dgm:pt>
    <dgm:pt modelId="{CDBCC5C9-956A-46A8-83CF-B4F5315172DB}" type="pres">
      <dgm:prSet presAssocID="{BDFAB8C7-17A0-47FF-B1BD-295366F64535}" presName="sibTrans" presStyleLbl="sibTrans2D1" presStyleIdx="0" presStyleCnt="1"/>
      <dgm:spPr/>
      <dgm:t>
        <a:bodyPr/>
        <a:lstStyle/>
        <a:p>
          <a:endParaRPr lang="es-VE"/>
        </a:p>
      </dgm:t>
    </dgm:pt>
    <dgm:pt modelId="{F8E51469-0C14-4E1A-8CDF-4F89DEC3A454}" type="pres">
      <dgm:prSet presAssocID="{BDFAB8C7-17A0-47FF-B1BD-295366F64535}" presName="connectorText" presStyleLbl="sibTrans2D1" presStyleIdx="0" presStyleCnt="1"/>
      <dgm:spPr/>
      <dgm:t>
        <a:bodyPr/>
        <a:lstStyle/>
        <a:p>
          <a:endParaRPr lang="es-VE"/>
        </a:p>
      </dgm:t>
    </dgm:pt>
    <dgm:pt modelId="{F4C8BB9D-37E7-437D-8643-39AA7B88884E}" type="pres">
      <dgm:prSet presAssocID="{FE477559-756F-48B3-9A02-DDDFE5A7E37D}" presName="node" presStyleLbl="node1" presStyleIdx="1" presStyleCnt="2" custScaleX="124123">
        <dgm:presLayoutVars>
          <dgm:bulletEnabled val="1"/>
        </dgm:presLayoutVars>
      </dgm:prSet>
      <dgm:spPr/>
      <dgm:t>
        <a:bodyPr/>
        <a:lstStyle/>
        <a:p>
          <a:endParaRPr lang="es-VE"/>
        </a:p>
      </dgm:t>
    </dgm:pt>
  </dgm:ptLst>
  <dgm:cxnLst>
    <dgm:cxn modelId="{363F6A3D-DA97-4353-A3BC-374F8EEC5CF3}" srcId="{61BB33F8-58DC-452C-B09D-9D378966E2FD}" destId="{B9EAC830-CF73-4F6F-B74C-EA86544BB3C0}" srcOrd="0" destOrd="0" parTransId="{B902B23B-CFCF-4069-8CD7-A5C6A009D3B6}" sibTransId="{BDFAB8C7-17A0-47FF-B1BD-295366F64535}"/>
    <dgm:cxn modelId="{17FE3500-F001-4008-A5F2-5886E4E9B396}" type="presOf" srcId="{61BB33F8-58DC-452C-B09D-9D378966E2FD}" destId="{DB50360A-A0C8-463C-AC87-A970F849FD56}" srcOrd="0" destOrd="0" presId="urn:microsoft.com/office/officeart/2005/8/layout/process1"/>
    <dgm:cxn modelId="{63105657-7EB4-4188-9EE6-13823B333A3F}" srcId="{61BB33F8-58DC-452C-B09D-9D378966E2FD}" destId="{FE477559-756F-48B3-9A02-DDDFE5A7E37D}" srcOrd="1" destOrd="0" parTransId="{522D1FA0-F384-44CA-8A16-7CC3ABB7C606}" sibTransId="{7665BD99-B78E-45BE-A0B9-9F6FADB7EB98}"/>
    <dgm:cxn modelId="{13C1A906-8F04-477E-A7CA-005526BAA410}" type="presOf" srcId="{BDFAB8C7-17A0-47FF-B1BD-295366F64535}" destId="{CDBCC5C9-956A-46A8-83CF-B4F5315172DB}" srcOrd="0" destOrd="0" presId="urn:microsoft.com/office/officeart/2005/8/layout/process1"/>
    <dgm:cxn modelId="{0FEDD8BF-6CE3-40C8-9D05-7B54F2353F52}" type="presOf" srcId="{B9EAC830-CF73-4F6F-B74C-EA86544BB3C0}" destId="{9D1DB668-A5F0-4EDA-B567-1DA1FCA99C9B}" srcOrd="0" destOrd="0" presId="urn:microsoft.com/office/officeart/2005/8/layout/process1"/>
    <dgm:cxn modelId="{12A8BA9A-9494-41E9-843B-60ED2B907AC4}" type="presOf" srcId="{FE477559-756F-48B3-9A02-DDDFE5A7E37D}" destId="{F4C8BB9D-37E7-437D-8643-39AA7B88884E}" srcOrd="0" destOrd="0" presId="urn:microsoft.com/office/officeart/2005/8/layout/process1"/>
    <dgm:cxn modelId="{2802F38A-CF22-440D-BE9F-03D6B93526DC}" type="presOf" srcId="{BDFAB8C7-17A0-47FF-B1BD-295366F64535}" destId="{F8E51469-0C14-4E1A-8CDF-4F89DEC3A454}" srcOrd="1" destOrd="0" presId="urn:microsoft.com/office/officeart/2005/8/layout/process1"/>
    <dgm:cxn modelId="{510DA068-F52C-4579-8035-EE2EF18589CE}" type="presParOf" srcId="{DB50360A-A0C8-463C-AC87-A970F849FD56}" destId="{9D1DB668-A5F0-4EDA-B567-1DA1FCA99C9B}" srcOrd="0" destOrd="0" presId="urn:microsoft.com/office/officeart/2005/8/layout/process1"/>
    <dgm:cxn modelId="{3B91B93F-25BB-4E95-A3A1-9EF77BD3E181}" type="presParOf" srcId="{DB50360A-A0C8-463C-AC87-A970F849FD56}" destId="{CDBCC5C9-956A-46A8-83CF-B4F5315172DB}" srcOrd="1" destOrd="0" presId="urn:microsoft.com/office/officeart/2005/8/layout/process1"/>
    <dgm:cxn modelId="{FEDCAB05-98C1-48FE-9ACE-461FE5E9823C}" type="presParOf" srcId="{CDBCC5C9-956A-46A8-83CF-B4F5315172DB}" destId="{F8E51469-0C14-4E1A-8CDF-4F89DEC3A454}" srcOrd="0" destOrd="0" presId="urn:microsoft.com/office/officeart/2005/8/layout/process1"/>
    <dgm:cxn modelId="{EED57C1A-5DAE-493B-A9FA-7E86E15E4B08}" type="presParOf" srcId="{DB50360A-A0C8-463C-AC87-A970F849FD56}" destId="{F4C8BB9D-37E7-437D-8643-39AA7B88884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BB33F8-58DC-452C-B09D-9D378966E2FD}" type="doc">
      <dgm:prSet loTypeId="urn:microsoft.com/office/officeart/2005/8/layout/vList6" loCatId="process" qsTypeId="urn:microsoft.com/office/officeart/2005/8/quickstyle/simple1" qsCatId="simple" csTypeId="urn:microsoft.com/office/officeart/2005/8/colors/accent1_3" csCatId="accent1" phldr="1"/>
      <dgm:spPr/>
    </dgm:pt>
    <dgm:pt modelId="{6DD4E58F-4B36-4281-94F2-0C2FD9910398}">
      <dgm:prSet phldrT="[Texto]" custT="1"/>
      <dgm:spPr/>
      <dgm:t>
        <a:bodyPr/>
        <a:lstStyle/>
        <a:p>
          <a:r>
            <a:rPr lang="es-VE" sz="1600" b="1" dirty="0" smtClean="0">
              <a:latin typeface="Century Gothic" panose="020B0502020202020204" pitchFamily="34" charset="0"/>
            </a:rPr>
            <a:t>En este estudio se evaluaron (2) dos cohortes </a:t>
          </a:r>
        </a:p>
      </dgm:t>
    </dgm:pt>
    <dgm:pt modelId="{5B1B4E43-F4A5-4E63-8836-AB12B4B90E4D}" type="parTrans" cxnId="{A435CD15-9914-40C9-AC9B-1758C8C851A2}">
      <dgm:prSet/>
      <dgm:spPr/>
      <dgm:t>
        <a:bodyPr/>
        <a:lstStyle/>
        <a:p>
          <a:endParaRPr lang="es-VE" b="1"/>
        </a:p>
      </dgm:t>
    </dgm:pt>
    <dgm:pt modelId="{2B212ED7-A500-4AC3-94B8-1B0D973F802E}" type="sibTrans" cxnId="{A435CD15-9914-40C9-AC9B-1758C8C851A2}">
      <dgm:prSet/>
      <dgm:spPr/>
      <dgm:t>
        <a:bodyPr/>
        <a:lstStyle/>
        <a:p>
          <a:endParaRPr lang="es-VE" b="1"/>
        </a:p>
      </dgm:t>
    </dgm:pt>
    <dgm:pt modelId="{B9EAC830-CF73-4F6F-B74C-EA86544BB3C0}">
      <dgm:prSet phldrT="[Texto]" custT="1"/>
      <dgm:spPr/>
      <dgm:t>
        <a:bodyPr/>
        <a:lstStyle/>
        <a:p>
          <a:r>
            <a:rPr lang="es-VE" sz="2800" b="1" dirty="0" smtClean="0">
              <a:solidFill>
                <a:schemeClr val="bg1"/>
              </a:solidFill>
              <a:latin typeface="Century Gothic" panose="020B0502020202020204" pitchFamily="34" charset="0"/>
            </a:rPr>
            <a:t>FA</a:t>
          </a:r>
          <a:endParaRPr lang="es-VE" sz="2800" b="1" dirty="0">
            <a:solidFill>
              <a:schemeClr val="bg1"/>
            </a:solidFill>
            <a:latin typeface="Century Gothic" panose="020B0502020202020204" pitchFamily="34" charset="0"/>
          </a:endParaRPr>
        </a:p>
      </dgm:t>
    </dgm:pt>
    <dgm:pt modelId="{B902B23B-CFCF-4069-8CD7-A5C6A009D3B6}" type="parTrans" cxnId="{363F6A3D-DA97-4353-A3BC-374F8EEC5CF3}">
      <dgm:prSet/>
      <dgm:spPr/>
      <dgm:t>
        <a:bodyPr/>
        <a:lstStyle/>
        <a:p>
          <a:endParaRPr lang="es-VE" b="1"/>
        </a:p>
      </dgm:t>
    </dgm:pt>
    <dgm:pt modelId="{BDFAB8C7-17A0-47FF-B1BD-295366F64535}" type="sibTrans" cxnId="{363F6A3D-DA97-4353-A3BC-374F8EEC5CF3}">
      <dgm:prSet/>
      <dgm:spPr/>
      <dgm:t>
        <a:bodyPr/>
        <a:lstStyle/>
        <a:p>
          <a:endParaRPr lang="es-VE" b="1" dirty="0"/>
        </a:p>
      </dgm:t>
    </dgm:pt>
    <dgm:pt modelId="{FE477559-756F-48B3-9A02-DDDFE5A7E37D}">
      <dgm:prSet phldrT="[Texto]" custT="1"/>
      <dgm:spPr/>
      <dgm:t>
        <a:bodyPr/>
        <a:lstStyle/>
        <a:p>
          <a:pPr algn="ctr">
            <a:spcAft>
              <a:spcPts val="0"/>
            </a:spcAft>
          </a:pPr>
          <a:r>
            <a:rPr lang="es-VE" sz="2800" b="1" dirty="0" smtClean="0">
              <a:latin typeface="Century Gothic" panose="020B0502020202020204" pitchFamily="34" charset="0"/>
            </a:rPr>
            <a:t>FLA </a:t>
          </a:r>
          <a:endParaRPr lang="es-VE" sz="2800" b="1" dirty="0">
            <a:latin typeface="Century Gothic" panose="020B0502020202020204" pitchFamily="34" charset="0"/>
          </a:endParaRPr>
        </a:p>
      </dgm:t>
    </dgm:pt>
    <dgm:pt modelId="{7665BD99-B78E-45BE-A0B9-9F6FADB7EB98}" type="sibTrans" cxnId="{63105657-7EB4-4188-9EE6-13823B333A3F}">
      <dgm:prSet/>
      <dgm:spPr/>
      <dgm:t>
        <a:bodyPr/>
        <a:lstStyle/>
        <a:p>
          <a:endParaRPr lang="es-VE" b="1"/>
        </a:p>
      </dgm:t>
    </dgm:pt>
    <dgm:pt modelId="{522D1FA0-F384-44CA-8A16-7CC3ABB7C606}" type="parTrans" cxnId="{63105657-7EB4-4188-9EE6-13823B333A3F}">
      <dgm:prSet/>
      <dgm:spPr/>
      <dgm:t>
        <a:bodyPr/>
        <a:lstStyle/>
        <a:p>
          <a:endParaRPr lang="es-VE" b="1"/>
        </a:p>
      </dgm:t>
    </dgm:pt>
    <dgm:pt modelId="{8AD43EE3-BD92-45E3-B766-423784AF99B4}">
      <dgm:prSet custT="1"/>
      <dgm:spPr/>
      <dgm:t>
        <a:bodyPr/>
        <a:lstStyle/>
        <a:p>
          <a:pPr algn="ctr"/>
          <a:r>
            <a:rPr lang="es-VE" sz="1600" b="1" dirty="0" smtClean="0">
              <a:latin typeface="Century Gothic" panose="020B0502020202020204" pitchFamily="34" charset="0"/>
            </a:rPr>
            <a:t>Recién diagnosticados con FA.</a:t>
          </a:r>
          <a:endParaRPr lang="es-VE" sz="1600" b="1" dirty="0">
            <a:latin typeface="Century Gothic" panose="020B0502020202020204" pitchFamily="34" charset="0"/>
          </a:endParaRPr>
        </a:p>
      </dgm:t>
    </dgm:pt>
    <dgm:pt modelId="{10633C79-A524-4620-B14B-90F993357181}" type="parTrans" cxnId="{6574208D-8B43-4B05-8272-217E32D8D2A4}">
      <dgm:prSet/>
      <dgm:spPr/>
      <dgm:t>
        <a:bodyPr/>
        <a:lstStyle/>
        <a:p>
          <a:endParaRPr lang="es-VE"/>
        </a:p>
      </dgm:t>
    </dgm:pt>
    <dgm:pt modelId="{D1E802DB-FA57-49F2-BD6C-BB2B5450C18D}" type="sibTrans" cxnId="{6574208D-8B43-4B05-8272-217E32D8D2A4}">
      <dgm:prSet/>
      <dgm:spPr/>
      <dgm:t>
        <a:bodyPr/>
        <a:lstStyle/>
        <a:p>
          <a:endParaRPr lang="es-VE"/>
        </a:p>
      </dgm:t>
    </dgm:pt>
    <dgm:pt modelId="{5440FAEC-30D4-467C-8FCD-C309A6F9C048}">
      <dgm:prSet custT="1"/>
      <dgm:spPr/>
      <dgm:t>
        <a:bodyPr/>
        <a:lstStyle/>
        <a:p>
          <a:pPr algn="ctr"/>
          <a:endParaRPr lang="es-VE" sz="1600" b="1" dirty="0">
            <a:latin typeface="Century Gothic" panose="020B0502020202020204" pitchFamily="34" charset="0"/>
          </a:endParaRPr>
        </a:p>
      </dgm:t>
    </dgm:pt>
    <dgm:pt modelId="{E7494257-3277-4967-A821-7EF0FC81AFCA}" type="parTrans" cxnId="{06C70272-A8EE-472C-B255-370999F27EB6}">
      <dgm:prSet/>
      <dgm:spPr/>
      <dgm:t>
        <a:bodyPr/>
        <a:lstStyle/>
        <a:p>
          <a:endParaRPr lang="es-VE"/>
        </a:p>
      </dgm:t>
    </dgm:pt>
    <dgm:pt modelId="{FFB224C6-DD31-4478-937A-504DC95D5489}" type="sibTrans" cxnId="{06C70272-A8EE-472C-B255-370999F27EB6}">
      <dgm:prSet/>
      <dgm:spPr/>
      <dgm:t>
        <a:bodyPr/>
        <a:lstStyle/>
        <a:p>
          <a:endParaRPr lang="es-VE"/>
        </a:p>
      </dgm:t>
    </dgm:pt>
    <dgm:pt modelId="{24C33898-2089-4AF4-AF08-C5C00A7E00F3}">
      <dgm:prSet custT="1"/>
      <dgm:spPr/>
      <dgm:t>
        <a:bodyPr/>
        <a:lstStyle/>
        <a:p>
          <a:pPr algn="ctr"/>
          <a:r>
            <a:rPr lang="es-VE" sz="1600" b="1" dirty="0" smtClean="0">
              <a:latin typeface="Century Gothic" panose="020B0502020202020204" pitchFamily="34" charset="0"/>
            </a:rPr>
            <a:t>Recién diagnosticados con FLA.</a:t>
          </a:r>
          <a:endParaRPr lang="es-VE" sz="1600" b="1" dirty="0">
            <a:latin typeface="Century Gothic" panose="020B0502020202020204" pitchFamily="34" charset="0"/>
          </a:endParaRPr>
        </a:p>
      </dgm:t>
    </dgm:pt>
    <dgm:pt modelId="{12706AFD-2D81-4614-8CA6-CB6FEDC88688}" type="parTrans" cxnId="{838FAA5A-BEDB-4AAD-BA74-FA6128B0DA11}">
      <dgm:prSet/>
      <dgm:spPr/>
      <dgm:t>
        <a:bodyPr/>
        <a:lstStyle/>
        <a:p>
          <a:endParaRPr lang="es-VE"/>
        </a:p>
      </dgm:t>
    </dgm:pt>
    <dgm:pt modelId="{2E180E21-0D18-495F-8C50-7A57A89CBE94}" type="sibTrans" cxnId="{838FAA5A-BEDB-4AAD-BA74-FA6128B0DA11}">
      <dgm:prSet/>
      <dgm:spPr/>
      <dgm:t>
        <a:bodyPr/>
        <a:lstStyle/>
        <a:p>
          <a:endParaRPr lang="es-VE"/>
        </a:p>
      </dgm:t>
    </dgm:pt>
    <dgm:pt modelId="{0A557771-B705-4BAF-AD82-1DA7C3206C43}">
      <dgm:prSet custT="1"/>
      <dgm:spPr/>
      <dgm:t>
        <a:bodyPr/>
        <a:lstStyle/>
        <a:p>
          <a:pPr algn="ctr"/>
          <a:endParaRPr lang="es-VE" sz="1600" b="1" dirty="0">
            <a:latin typeface="Century Gothic" panose="020B0502020202020204" pitchFamily="34" charset="0"/>
          </a:endParaRPr>
        </a:p>
      </dgm:t>
    </dgm:pt>
    <dgm:pt modelId="{F6AA436C-9E15-4889-8157-0E8003B727F8}" type="parTrans" cxnId="{B0364337-E5F9-4A0F-A3ED-4BEF5EBBE86C}">
      <dgm:prSet/>
      <dgm:spPr/>
      <dgm:t>
        <a:bodyPr/>
        <a:lstStyle/>
        <a:p>
          <a:endParaRPr lang="es-VE"/>
        </a:p>
      </dgm:t>
    </dgm:pt>
    <dgm:pt modelId="{EDE51CDC-798D-43FE-B814-920F3501245B}" type="sibTrans" cxnId="{B0364337-E5F9-4A0F-A3ED-4BEF5EBBE86C}">
      <dgm:prSet/>
      <dgm:spPr/>
      <dgm:t>
        <a:bodyPr/>
        <a:lstStyle/>
        <a:p>
          <a:endParaRPr lang="es-VE"/>
        </a:p>
      </dgm:t>
    </dgm:pt>
    <dgm:pt modelId="{F3BBFDFF-E9D4-44B7-846C-DE33526BB0A0}">
      <dgm:prSet custT="1"/>
      <dgm:spPr/>
      <dgm:t>
        <a:bodyPr/>
        <a:lstStyle/>
        <a:p>
          <a:pPr algn="ctr"/>
          <a:r>
            <a:rPr lang="es-VE" sz="1600" b="1" dirty="0" smtClean="0">
              <a:latin typeface="Century Gothic" panose="020B0502020202020204" pitchFamily="34" charset="0"/>
            </a:rPr>
            <a:t>Desde el 01 de enero de 2001 hasta el 31 de diciembre de 2013 (13 años de seguimiento).</a:t>
          </a:r>
          <a:endParaRPr lang="es-VE" sz="1600" b="1" dirty="0">
            <a:latin typeface="Century Gothic" panose="020B0502020202020204" pitchFamily="34" charset="0"/>
          </a:endParaRPr>
        </a:p>
      </dgm:t>
    </dgm:pt>
    <dgm:pt modelId="{2B5A14C9-1A00-4074-8380-AB7EA4E3E88C}" type="parTrans" cxnId="{48AF2378-00DA-416B-A014-0E207C156E01}">
      <dgm:prSet/>
      <dgm:spPr/>
      <dgm:t>
        <a:bodyPr/>
        <a:lstStyle/>
        <a:p>
          <a:endParaRPr lang="es-VE"/>
        </a:p>
      </dgm:t>
    </dgm:pt>
    <dgm:pt modelId="{F0369A4A-62B3-486D-BB75-2EEBF77A56F2}" type="sibTrans" cxnId="{48AF2378-00DA-416B-A014-0E207C156E01}">
      <dgm:prSet/>
      <dgm:spPr/>
      <dgm:t>
        <a:bodyPr/>
        <a:lstStyle/>
        <a:p>
          <a:endParaRPr lang="es-VE"/>
        </a:p>
      </dgm:t>
    </dgm:pt>
    <dgm:pt modelId="{C6975BCD-D5DB-449B-8B9B-36866E0F4F2C}" type="pres">
      <dgm:prSet presAssocID="{61BB33F8-58DC-452C-B09D-9D378966E2FD}" presName="Name0" presStyleCnt="0">
        <dgm:presLayoutVars>
          <dgm:dir/>
          <dgm:animLvl val="lvl"/>
          <dgm:resizeHandles/>
        </dgm:presLayoutVars>
      </dgm:prSet>
      <dgm:spPr/>
    </dgm:pt>
    <dgm:pt modelId="{FE2B40E9-BABE-4B88-ADEE-BE4BF5453322}" type="pres">
      <dgm:prSet presAssocID="{6DD4E58F-4B36-4281-94F2-0C2FD9910398}" presName="linNode" presStyleCnt="0"/>
      <dgm:spPr/>
    </dgm:pt>
    <dgm:pt modelId="{9A5E8DEC-C9B2-44AF-932F-1BCEA8F8B070}" type="pres">
      <dgm:prSet presAssocID="{6DD4E58F-4B36-4281-94F2-0C2FD9910398}" presName="parentShp" presStyleLbl="node1" presStyleIdx="0" presStyleCnt="3">
        <dgm:presLayoutVars>
          <dgm:bulletEnabled val="1"/>
        </dgm:presLayoutVars>
      </dgm:prSet>
      <dgm:spPr/>
      <dgm:t>
        <a:bodyPr/>
        <a:lstStyle/>
        <a:p>
          <a:endParaRPr lang="es-VE"/>
        </a:p>
      </dgm:t>
    </dgm:pt>
    <dgm:pt modelId="{5175DF27-1011-454F-AD58-DFFA9B3C2C7D}" type="pres">
      <dgm:prSet presAssocID="{6DD4E58F-4B36-4281-94F2-0C2FD9910398}" presName="childShp" presStyleLbl="bgAccFollowNode1" presStyleIdx="0" presStyleCnt="3">
        <dgm:presLayoutVars>
          <dgm:bulletEnabled val="1"/>
        </dgm:presLayoutVars>
      </dgm:prSet>
      <dgm:spPr/>
      <dgm:t>
        <a:bodyPr/>
        <a:lstStyle/>
        <a:p>
          <a:endParaRPr lang="es-VE"/>
        </a:p>
      </dgm:t>
    </dgm:pt>
    <dgm:pt modelId="{17E16742-1188-4CC1-AB27-7666B791E9A4}" type="pres">
      <dgm:prSet presAssocID="{2B212ED7-A500-4AC3-94B8-1B0D973F802E}" presName="spacing" presStyleCnt="0"/>
      <dgm:spPr/>
    </dgm:pt>
    <dgm:pt modelId="{6E7AB98E-1DA0-42D3-9321-CAC8C9D6B9D8}" type="pres">
      <dgm:prSet presAssocID="{B9EAC830-CF73-4F6F-B74C-EA86544BB3C0}" presName="linNode" presStyleCnt="0"/>
      <dgm:spPr/>
    </dgm:pt>
    <dgm:pt modelId="{14C06516-B0DB-420C-B4C9-83E8FB7BE905}" type="pres">
      <dgm:prSet presAssocID="{B9EAC830-CF73-4F6F-B74C-EA86544BB3C0}" presName="parentShp" presStyleLbl="node1" presStyleIdx="1" presStyleCnt="3">
        <dgm:presLayoutVars>
          <dgm:bulletEnabled val="1"/>
        </dgm:presLayoutVars>
      </dgm:prSet>
      <dgm:spPr/>
      <dgm:t>
        <a:bodyPr/>
        <a:lstStyle/>
        <a:p>
          <a:endParaRPr lang="es-VE"/>
        </a:p>
      </dgm:t>
    </dgm:pt>
    <dgm:pt modelId="{6FFEDFC9-1A40-42AC-8A9B-B828F808A637}" type="pres">
      <dgm:prSet presAssocID="{B9EAC830-CF73-4F6F-B74C-EA86544BB3C0}" presName="childShp" presStyleLbl="bgAccFollowNode1" presStyleIdx="1" presStyleCnt="3">
        <dgm:presLayoutVars>
          <dgm:bulletEnabled val="1"/>
        </dgm:presLayoutVars>
      </dgm:prSet>
      <dgm:spPr/>
      <dgm:t>
        <a:bodyPr/>
        <a:lstStyle/>
        <a:p>
          <a:endParaRPr lang="es-VE"/>
        </a:p>
      </dgm:t>
    </dgm:pt>
    <dgm:pt modelId="{F639E8A1-0B34-40EF-8FF0-4A392F3964C8}" type="pres">
      <dgm:prSet presAssocID="{BDFAB8C7-17A0-47FF-B1BD-295366F64535}" presName="spacing" presStyleCnt="0"/>
      <dgm:spPr/>
    </dgm:pt>
    <dgm:pt modelId="{2A494FE9-D473-4DF8-8DAA-A34FD8F9ECD9}" type="pres">
      <dgm:prSet presAssocID="{FE477559-756F-48B3-9A02-DDDFE5A7E37D}" presName="linNode" presStyleCnt="0"/>
      <dgm:spPr/>
    </dgm:pt>
    <dgm:pt modelId="{8BFA84F2-E127-46CE-851A-A5CE040FFC54}" type="pres">
      <dgm:prSet presAssocID="{FE477559-756F-48B3-9A02-DDDFE5A7E37D}" presName="parentShp" presStyleLbl="node1" presStyleIdx="2" presStyleCnt="3">
        <dgm:presLayoutVars>
          <dgm:bulletEnabled val="1"/>
        </dgm:presLayoutVars>
      </dgm:prSet>
      <dgm:spPr/>
      <dgm:t>
        <a:bodyPr/>
        <a:lstStyle/>
        <a:p>
          <a:endParaRPr lang="es-VE"/>
        </a:p>
      </dgm:t>
    </dgm:pt>
    <dgm:pt modelId="{3CBA17C9-897E-4C1A-8CBC-739E4FAFDB1F}" type="pres">
      <dgm:prSet presAssocID="{FE477559-756F-48B3-9A02-DDDFE5A7E37D}" presName="childShp" presStyleLbl="bgAccFollowNode1" presStyleIdx="2" presStyleCnt="3">
        <dgm:presLayoutVars>
          <dgm:bulletEnabled val="1"/>
        </dgm:presLayoutVars>
      </dgm:prSet>
      <dgm:spPr/>
      <dgm:t>
        <a:bodyPr/>
        <a:lstStyle/>
        <a:p>
          <a:endParaRPr lang="es-VE"/>
        </a:p>
      </dgm:t>
    </dgm:pt>
  </dgm:ptLst>
  <dgm:cxnLst>
    <dgm:cxn modelId="{48AF2378-00DA-416B-A014-0E207C156E01}" srcId="{6DD4E58F-4B36-4281-94F2-0C2FD9910398}" destId="{F3BBFDFF-E9D4-44B7-846C-DE33526BB0A0}" srcOrd="0" destOrd="0" parTransId="{2B5A14C9-1A00-4074-8380-AB7EA4E3E88C}" sibTransId="{F0369A4A-62B3-486D-BB75-2EEBF77A56F2}"/>
    <dgm:cxn modelId="{63105657-7EB4-4188-9EE6-13823B333A3F}" srcId="{61BB33F8-58DC-452C-B09D-9D378966E2FD}" destId="{FE477559-756F-48B3-9A02-DDDFE5A7E37D}" srcOrd="2" destOrd="0" parTransId="{522D1FA0-F384-44CA-8A16-7CC3ABB7C606}" sibTransId="{7665BD99-B78E-45BE-A0B9-9F6FADB7EB98}"/>
    <dgm:cxn modelId="{838FAA5A-BEDB-4AAD-BA74-FA6128B0DA11}" srcId="{FE477559-756F-48B3-9A02-DDDFE5A7E37D}" destId="{24C33898-2089-4AF4-AF08-C5C00A7E00F3}" srcOrd="1" destOrd="0" parTransId="{12706AFD-2D81-4614-8CA6-CB6FEDC88688}" sibTransId="{2E180E21-0D18-495F-8C50-7A57A89CBE94}"/>
    <dgm:cxn modelId="{8311B998-DBA3-4C67-9CB5-D878A4F6D149}" type="presOf" srcId="{B9EAC830-CF73-4F6F-B74C-EA86544BB3C0}" destId="{14C06516-B0DB-420C-B4C9-83E8FB7BE905}" srcOrd="0" destOrd="0" presId="urn:microsoft.com/office/officeart/2005/8/layout/vList6"/>
    <dgm:cxn modelId="{DB383DC2-29CD-44EB-87F8-5FA0E4B8C45E}" type="presOf" srcId="{0A557771-B705-4BAF-AD82-1DA7C3206C43}" destId="{3CBA17C9-897E-4C1A-8CBC-739E4FAFDB1F}" srcOrd="0" destOrd="0" presId="urn:microsoft.com/office/officeart/2005/8/layout/vList6"/>
    <dgm:cxn modelId="{2EBC2A8B-194D-4073-B5E9-A70AA074C75F}" type="presOf" srcId="{FE477559-756F-48B3-9A02-DDDFE5A7E37D}" destId="{8BFA84F2-E127-46CE-851A-A5CE040FFC54}" srcOrd="0" destOrd="0" presId="urn:microsoft.com/office/officeart/2005/8/layout/vList6"/>
    <dgm:cxn modelId="{2A720CD6-DD53-4D2C-A24F-AE4CD83B603A}" type="presOf" srcId="{6DD4E58F-4B36-4281-94F2-0C2FD9910398}" destId="{9A5E8DEC-C9B2-44AF-932F-1BCEA8F8B070}" srcOrd="0" destOrd="0" presId="urn:microsoft.com/office/officeart/2005/8/layout/vList6"/>
    <dgm:cxn modelId="{363F6A3D-DA97-4353-A3BC-374F8EEC5CF3}" srcId="{61BB33F8-58DC-452C-B09D-9D378966E2FD}" destId="{B9EAC830-CF73-4F6F-B74C-EA86544BB3C0}" srcOrd="1" destOrd="0" parTransId="{B902B23B-CFCF-4069-8CD7-A5C6A009D3B6}" sibTransId="{BDFAB8C7-17A0-47FF-B1BD-295366F64535}"/>
    <dgm:cxn modelId="{A435CD15-9914-40C9-AC9B-1758C8C851A2}" srcId="{61BB33F8-58DC-452C-B09D-9D378966E2FD}" destId="{6DD4E58F-4B36-4281-94F2-0C2FD9910398}" srcOrd="0" destOrd="0" parTransId="{5B1B4E43-F4A5-4E63-8836-AB12B4B90E4D}" sibTransId="{2B212ED7-A500-4AC3-94B8-1B0D973F802E}"/>
    <dgm:cxn modelId="{B0364337-E5F9-4A0F-A3ED-4BEF5EBBE86C}" srcId="{FE477559-756F-48B3-9A02-DDDFE5A7E37D}" destId="{0A557771-B705-4BAF-AD82-1DA7C3206C43}" srcOrd="0" destOrd="0" parTransId="{F6AA436C-9E15-4889-8157-0E8003B727F8}" sibTransId="{EDE51CDC-798D-43FE-B814-920F3501245B}"/>
    <dgm:cxn modelId="{7C5E68F7-847D-4B11-AAC2-2F22E5756429}" type="presOf" srcId="{5440FAEC-30D4-467C-8FCD-C309A6F9C048}" destId="{6FFEDFC9-1A40-42AC-8A9B-B828F808A637}" srcOrd="0" destOrd="0" presId="urn:microsoft.com/office/officeart/2005/8/layout/vList6"/>
    <dgm:cxn modelId="{2B966768-D2E5-4B1C-B461-F4A58EBEF54E}" type="presOf" srcId="{8AD43EE3-BD92-45E3-B766-423784AF99B4}" destId="{6FFEDFC9-1A40-42AC-8A9B-B828F808A637}" srcOrd="0" destOrd="1" presId="urn:microsoft.com/office/officeart/2005/8/layout/vList6"/>
    <dgm:cxn modelId="{6574208D-8B43-4B05-8272-217E32D8D2A4}" srcId="{B9EAC830-CF73-4F6F-B74C-EA86544BB3C0}" destId="{8AD43EE3-BD92-45E3-B766-423784AF99B4}" srcOrd="1" destOrd="0" parTransId="{10633C79-A524-4620-B14B-90F993357181}" sibTransId="{D1E802DB-FA57-49F2-BD6C-BB2B5450C18D}"/>
    <dgm:cxn modelId="{D8F1908E-BA2D-4695-A519-5B6FB3CCAE32}" type="presOf" srcId="{61BB33F8-58DC-452C-B09D-9D378966E2FD}" destId="{C6975BCD-D5DB-449B-8B9B-36866E0F4F2C}" srcOrd="0" destOrd="0" presId="urn:microsoft.com/office/officeart/2005/8/layout/vList6"/>
    <dgm:cxn modelId="{06C70272-A8EE-472C-B255-370999F27EB6}" srcId="{B9EAC830-CF73-4F6F-B74C-EA86544BB3C0}" destId="{5440FAEC-30D4-467C-8FCD-C309A6F9C048}" srcOrd="0" destOrd="0" parTransId="{E7494257-3277-4967-A821-7EF0FC81AFCA}" sibTransId="{FFB224C6-DD31-4478-937A-504DC95D5489}"/>
    <dgm:cxn modelId="{11533D35-3F31-4FE2-B400-F138ECCDA00F}" type="presOf" srcId="{F3BBFDFF-E9D4-44B7-846C-DE33526BB0A0}" destId="{5175DF27-1011-454F-AD58-DFFA9B3C2C7D}" srcOrd="0" destOrd="0" presId="urn:microsoft.com/office/officeart/2005/8/layout/vList6"/>
    <dgm:cxn modelId="{AFD0CAC5-8D67-450B-8F23-BE7C656C4C67}" type="presOf" srcId="{24C33898-2089-4AF4-AF08-C5C00A7E00F3}" destId="{3CBA17C9-897E-4C1A-8CBC-739E4FAFDB1F}" srcOrd="0" destOrd="1" presId="urn:microsoft.com/office/officeart/2005/8/layout/vList6"/>
    <dgm:cxn modelId="{D8AFC459-AE1A-4B15-A4D1-28BAEA8B5629}" type="presParOf" srcId="{C6975BCD-D5DB-449B-8B9B-36866E0F4F2C}" destId="{FE2B40E9-BABE-4B88-ADEE-BE4BF5453322}" srcOrd="0" destOrd="0" presId="urn:microsoft.com/office/officeart/2005/8/layout/vList6"/>
    <dgm:cxn modelId="{90E599CD-FA4A-4EAE-A1B7-3004B517CFC4}" type="presParOf" srcId="{FE2B40E9-BABE-4B88-ADEE-BE4BF5453322}" destId="{9A5E8DEC-C9B2-44AF-932F-1BCEA8F8B070}" srcOrd="0" destOrd="0" presId="urn:microsoft.com/office/officeart/2005/8/layout/vList6"/>
    <dgm:cxn modelId="{5E61BF0C-57DA-47B0-9720-61B6688B5823}" type="presParOf" srcId="{FE2B40E9-BABE-4B88-ADEE-BE4BF5453322}" destId="{5175DF27-1011-454F-AD58-DFFA9B3C2C7D}" srcOrd="1" destOrd="0" presId="urn:microsoft.com/office/officeart/2005/8/layout/vList6"/>
    <dgm:cxn modelId="{D9DF9C25-2632-4D7C-8E9D-1CFB1E7EB2A6}" type="presParOf" srcId="{C6975BCD-D5DB-449B-8B9B-36866E0F4F2C}" destId="{17E16742-1188-4CC1-AB27-7666B791E9A4}" srcOrd="1" destOrd="0" presId="urn:microsoft.com/office/officeart/2005/8/layout/vList6"/>
    <dgm:cxn modelId="{AEDD9646-A984-4F5E-80CC-36413415B03A}" type="presParOf" srcId="{C6975BCD-D5DB-449B-8B9B-36866E0F4F2C}" destId="{6E7AB98E-1DA0-42D3-9321-CAC8C9D6B9D8}" srcOrd="2" destOrd="0" presId="urn:microsoft.com/office/officeart/2005/8/layout/vList6"/>
    <dgm:cxn modelId="{5F08AD4E-EB44-49BE-96D2-6CBEA8127F99}" type="presParOf" srcId="{6E7AB98E-1DA0-42D3-9321-CAC8C9D6B9D8}" destId="{14C06516-B0DB-420C-B4C9-83E8FB7BE905}" srcOrd="0" destOrd="0" presId="urn:microsoft.com/office/officeart/2005/8/layout/vList6"/>
    <dgm:cxn modelId="{A5AA30BF-C17F-4937-8D5C-1FB7A17D3DED}" type="presParOf" srcId="{6E7AB98E-1DA0-42D3-9321-CAC8C9D6B9D8}" destId="{6FFEDFC9-1A40-42AC-8A9B-B828F808A637}" srcOrd="1" destOrd="0" presId="urn:microsoft.com/office/officeart/2005/8/layout/vList6"/>
    <dgm:cxn modelId="{077E9D46-8E2F-45EB-BE52-5016A6235CCB}" type="presParOf" srcId="{C6975BCD-D5DB-449B-8B9B-36866E0F4F2C}" destId="{F639E8A1-0B34-40EF-8FF0-4A392F3964C8}" srcOrd="3" destOrd="0" presId="urn:microsoft.com/office/officeart/2005/8/layout/vList6"/>
    <dgm:cxn modelId="{214C8527-4D15-4599-97B8-77345CDCF4C7}" type="presParOf" srcId="{C6975BCD-D5DB-449B-8B9B-36866E0F4F2C}" destId="{2A494FE9-D473-4DF8-8DAA-A34FD8F9ECD9}" srcOrd="4" destOrd="0" presId="urn:microsoft.com/office/officeart/2005/8/layout/vList6"/>
    <dgm:cxn modelId="{E76BDE9C-C5B2-431F-B132-F3825C6CDC3D}" type="presParOf" srcId="{2A494FE9-D473-4DF8-8DAA-A34FD8F9ECD9}" destId="{8BFA84F2-E127-46CE-851A-A5CE040FFC54}" srcOrd="0" destOrd="0" presId="urn:microsoft.com/office/officeart/2005/8/layout/vList6"/>
    <dgm:cxn modelId="{75F2649E-5299-44EC-83E1-F4F49CC94FF1}" type="presParOf" srcId="{2A494FE9-D473-4DF8-8DAA-A34FD8F9ECD9}" destId="{3CBA17C9-897E-4C1A-8CBC-739E4FAFDB1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917DD2-A2FA-46A3-9552-636AC1AB4807}"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VE"/>
        </a:p>
      </dgm:t>
    </dgm:pt>
    <dgm:pt modelId="{04EE2EA6-1B25-4169-8019-9C046F6D9A50}">
      <dgm:prSet phldrT="[Texto]" custT="1"/>
      <dgm:spPr>
        <a:solidFill>
          <a:schemeClr val="accent2">
            <a:lumMod val="50000"/>
          </a:schemeClr>
        </a:solidFill>
      </dgm:spPr>
      <dgm:t>
        <a:bodyPr/>
        <a:lstStyle/>
        <a:p>
          <a:pPr algn="just"/>
          <a:r>
            <a:rPr lang="es-VE" sz="1600" b="1" dirty="0" smtClean="0">
              <a:solidFill>
                <a:schemeClr val="bg1"/>
              </a:solidFill>
              <a:latin typeface="Century Gothic" panose="020B0502020202020204" pitchFamily="34" charset="0"/>
            </a:rPr>
            <a:t> Se identificaron 320.769 pacientes de la cohorte de FA solitaria y 10.617 pacientes de la cohorte de FLA solitario.</a:t>
          </a:r>
          <a:endParaRPr lang="es-VE" sz="1600" b="1" dirty="0">
            <a:solidFill>
              <a:schemeClr val="bg1"/>
            </a:solidFill>
            <a:latin typeface="Century Gothic" panose="020B0502020202020204" pitchFamily="34" charset="0"/>
          </a:endParaRPr>
        </a:p>
      </dgm:t>
    </dgm:pt>
    <dgm:pt modelId="{E9E77E4B-33DE-4514-9883-CB6078129A2E}" type="parTrans" cxnId="{9668A646-EF27-453A-912B-99DCC9A16EAC}">
      <dgm:prSet/>
      <dgm:spPr/>
      <dgm:t>
        <a:bodyPr/>
        <a:lstStyle/>
        <a:p>
          <a:pPr algn="just"/>
          <a:endParaRPr lang="es-VE" sz="6600">
            <a:solidFill>
              <a:schemeClr val="tx1"/>
            </a:solidFill>
          </a:endParaRPr>
        </a:p>
      </dgm:t>
    </dgm:pt>
    <dgm:pt modelId="{CFE55E4B-3DCC-47D8-9AE6-B21B5B72EBD1}" type="sibTrans" cxnId="{9668A646-EF27-453A-912B-99DCC9A16EAC}">
      <dgm:prSet/>
      <dgm:spPr/>
      <dgm:t>
        <a:bodyPr/>
        <a:lstStyle/>
        <a:p>
          <a:pPr algn="just"/>
          <a:endParaRPr lang="es-VE" sz="6600">
            <a:solidFill>
              <a:schemeClr val="tx1"/>
            </a:solidFill>
          </a:endParaRPr>
        </a:p>
      </dgm:t>
    </dgm:pt>
    <dgm:pt modelId="{C6316A1F-C8D0-472D-ABF6-5955B79434E3}">
      <dgm:prSet phldrT="[Texto]" custT="1"/>
      <dgm:spPr>
        <a:solidFill>
          <a:schemeClr val="accent2">
            <a:lumMod val="50000"/>
          </a:schemeClr>
        </a:solidFill>
      </dgm:spPr>
      <dgm:t>
        <a:bodyPr/>
        <a:lstStyle/>
        <a:p>
          <a:pPr algn="just"/>
          <a:r>
            <a:rPr lang="es-VE" sz="1600" b="1" dirty="0" smtClean="0">
              <a:solidFill>
                <a:schemeClr val="bg1"/>
              </a:solidFill>
              <a:latin typeface="Century Gothic" panose="020B0502020202020204" pitchFamily="34" charset="0"/>
            </a:rPr>
            <a:t>Después de aplicar los criterios de exclusión,  se incluyeron 175. 420 pacientes en la cohorte de FA solitaria no valvular y  6.239 pacientes en la cohorte de FLA solitario no valvular.    </a:t>
          </a:r>
          <a:endParaRPr lang="es-VE" sz="1600" b="1" dirty="0">
            <a:solidFill>
              <a:schemeClr val="bg1"/>
            </a:solidFill>
            <a:latin typeface="Century Gothic" panose="020B0502020202020204" pitchFamily="34" charset="0"/>
          </a:endParaRPr>
        </a:p>
      </dgm:t>
    </dgm:pt>
    <dgm:pt modelId="{CBAF0CA2-56DC-4AA2-9DA3-FE4C12DB8A62}" type="parTrans" cxnId="{3FFDC3A1-27AE-48E4-9C4F-E620C6BC217E}">
      <dgm:prSet/>
      <dgm:spPr/>
      <dgm:t>
        <a:bodyPr/>
        <a:lstStyle/>
        <a:p>
          <a:pPr algn="just"/>
          <a:endParaRPr lang="es-VE" sz="6600">
            <a:solidFill>
              <a:schemeClr val="tx1"/>
            </a:solidFill>
          </a:endParaRPr>
        </a:p>
      </dgm:t>
    </dgm:pt>
    <dgm:pt modelId="{DE072EBC-9799-4DAB-9B60-D0F7D3EEB990}" type="sibTrans" cxnId="{3FFDC3A1-27AE-48E4-9C4F-E620C6BC217E}">
      <dgm:prSet/>
      <dgm:spPr/>
      <dgm:t>
        <a:bodyPr/>
        <a:lstStyle/>
        <a:p>
          <a:pPr algn="just"/>
          <a:endParaRPr lang="es-VE" sz="6600">
            <a:solidFill>
              <a:schemeClr val="tx1"/>
            </a:solidFill>
          </a:endParaRPr>
        </a:p>
      </dgm:t>
    </dgm:pt>
    <dgm:pt modelId="{9676AC2D-9413-42D6-BAEC-34A1AB134289}">
      <dgm:prSet custT="1"/>
      <dgm:spPr>
        <a:solidFill>
          <a:schemeClr val="accent2">
            <a:lumMod val="50000"/>
          </a:schemeClr>
        </a:solidFill>
        <a:ln>
          <a:solidFill>
            <a:schemeClr val="accent1"/>
          </a:solidFill>
        </a:ln>
      </dgm:spPr>
      <dgm:t>
        <a:bodyPr/>
        <a:lstStyle/>
        <a:p>
          <a:pPr algn="just"/>
          <a:r>
            <a:rPr lang="es-VE" sz="1600" b="1" dirty="0" smtClean="0">
              <a:latin typeface="Century Gothic" panose="020B0502020202020204" pitchFamily="34" charset="0"/>
            </a:rPr>
            <a:t>Finalmente,  se utilizó la coincidencia del puntaje de propensión, quedando constituida la cohorte de FA con 24.956 participantes y 6.239 la cohorte de FLA.  </a:t>
          </a:r>
          <a:endParaRPr lang="es-VE" sz="1600" b="1" dirty="0">
            <a:latin typeface="Century Gothic" panose="020B0502020202020204" pitchFamily="34" charset="0"/>
          </a:endParaRPr>
        </a:p>
      </dgm:t>
    </dgm:pt>
    <dgm:pt modelId="{3C6172C6-A77C-488F-A8FA-F72200392889}" type="parTrans" cxnId="{D0351562-2D1D-4332-9698-6996C698C9E6}">
      <dgm:prSet/>
      <dgm:spPr/>
      <dgm:t>
        <a:bodyPr/>
        <a:lstStyle/>
        <a:p>
          <a:endParaRPr lang="es-VE"/>
        </a:p>
      </dgm:t>
    </dgm:pt>
    <dgm:pt modelId="{F5C115C9-DA2F-405C-9274-98904F20FAD4}" type="sibTrans" cxnId="{D0351562-2D1D-4332-9698-6996C698C9E6}">
      <dgm:prSet/>
      <dgm:spPr/>
      <dgm:t>
        <a:bodyPr/>
        <a:lstStyle/>
        <a:p>
          <a:endParaRPr lang="es-VE"/>
        </a:p>
      </dgm:t>
    </dgm:pt>
    <dgm:pt modelId="{D0CAD687-160D-4D18-882F-A2C724D7E39B}" type="pres">
      <dgm:prSet presAssocID="{2B917DD2-A2FA-46A3-9552-636AC1AB4807}" presName="linear" presStyleCnt="0">
        <dgm:presLayoutVars>
          <dgm:dir/>
          <dgm:animLvl val="lvl"/>
          <dgm:resizeHandles val="exact"/>
        </dgm:presLayoutVars>
      </dgm:prSet>
      <dgm:spPr/>
      <dgm:t>
        <a:bodyPr/>
        <a:lstStyle/>
        <a:p>
          <a:endParaRPr lang="es-VE"/>
        </a:p>
      </dgm:t>
    </dgm:pt>
    <dgm:pt modelId="{B58BB859-683B-4FC3-98E6-6F9D87CBDA0B}" type="pres">
      <dgm:prSet presAssocID="{04EE2EA6-1B25-4169-8019-9C046F6D9A50}" presName="parentLin" presStyleCnt="0"/>
      <dgm:spPr/>
    </dgm:pt>
    <dgm:pt modelId="{F5D61859-FF16-428A-B3D5-CA1502AF8182}" type="pres">
      <dgm:prSet presAssocID="{04EE2EA6-1B25-4169-8019-9C046F6D9A50}" presName="parentLeftMargin" presStyleLbl="node1" presStyleIdx="0" presStyleCnt="3"/>
      <dgm:spPr/>
      <dgm:t>
        <a:bodyPr/>
        <a:lstStyle/>
        <a:p>
          <a:endParaRPr lang="es-VE"/>
        </a:p>
      </dgm:t>
    </dgm:pt>
    <dgm:pt modelId="{0203D453-3F52-46FE-AC28-34DB18E41AB9}" type="pres">
      <dgm:prSet presAssocID="{04EE2EA6-1B25-4169-8019-9C046F6D9A50}" presName="parentText" presStyleLbl="node1" presStyleIdx="0" presStyleCnt="3" custScaleX="137416">
        <dgm:presLayoutVars>
          <dgm:chMax val="0"/>
          <dgm:bulletEnabled val="1"/>
        </dgm:presLayoutVars>
      </dgm:prSet>
      <dgm:spPr/>
      <dgm:t>
        <a:bodyPr/>
        <a:lstStyle/>
        <a:p>
          <a:endParaRPr lang="es-VE"/>
        </a:p>
      </dgm:t>
    </dgm:pt>
    <dgm:pt modelId="{FDCA78CA-5B1B-4686-AFD7-F561F31A3ACC}" type="pres">
      <dgm:prSet presAssocID="{04EE2EA6-1B25-4169-8019-9C046F6D9A50}" presName="negativeSpace" presStyleCnt="0"/>
      <dgm:spPr/>
    </dgm:pt>
    <dgm:pt modelId="{C3F8C816-8E86-4E84-A38A-192BCF2A30C7}" type="pres">
      <dgm:prSet presAssocID="{04EE2EA6-1B25-4169-8019-9C046F6D9A50}" presName="childText" presStyleLbl="conFgAcc1" presStyleIdx="0" presStyleCnt="3">
        <dgm:presLayoutVars>
          <dgm:bulletEnabled val="1"/>
        </dgm:presLayoutVars>
      </dgm:prSet>
      <dgm:spPr/>
    </dgm:pt>
    <dgm:pt modelId="{CBBDC1AF-65F0-4E86-A707-C7507310DAAE}" type="pres">
      <dgm:prSet presAssocID="{CFE55E4B-3DCC-47D8-9AE6-B21B5B72EBD1}" presName="spaceBetweenRectangles" presStyleCnt="0"/>
      <dgm:spPr/>
    </dgm:pt>
    <dgm:pt modelId="{9B442E9A-10D5-4A14-9983-69FD3E49C7E9}" type="pres">
      <dgm:prSet presAssocID="{C6316A1F-C8D0-472D-ABF6-5955B79434E3}" presName="parentLin" presStyleCnt="0"/>
      <dgm:spPr/>
    </dgm:pt>
    <dgm:pt modelId="{37C587E0-E357-400B-A9E1-C77EF970E0C9}" type="pres">
      <dgm:prSet presAssocID="{C6316A1F-C8D0-472D-ABF6-5955B79434E3}" presName="parentLeftMargin" presStyleLbl="node1" presStyleIdx="0" presStyleCnt="3"/>
      <dgm:spPr/>
      <dgm:t>
        <a:bodyPr/>
        <a:lstStyle/>
        <a:p>
          <a:endParaRPr lang="es-VE"/>
        </a:p>
      </dgm:t>
    </dgm:pt>
    <dgm:pt modelId="{8BC27AF2-68DE-4CE9-BD2A-9C3C2FCE8BC4}" type="pres">
      <dgm:prSet presAssocID="{C6316A1F-C8D0-472D-ABF6-5955B79434E3}" presName="parentText" presStyleLbl="node1" presStyleIdx="1" presStyleCnt="3" custScaleX="139308">
        <dgm:presLayoutVars>
          <dgm:chMax val="0"/>
          <dgm:bulletEnabled val="1"/>
        </dgm:presLayoutVars>
      </dgm:prSet>
      <dgm:spPr/>
      <dgm:t>
        <a:bodyPr/>
        <a:lstStyle/>
        <a:p>
          <a:endParaRPr lang="es-VE"/>
        </a:p>
      </dgm:t>
    </dgm:pt>
    <dgm:pt modelId="{B7ECC6BD-DD32-4DE9-AC89-162F92A4BD6B}" type="pres">
      <dgm:prSet presAssocID="{C6316A1F-C8D0-472D-ABF6-5955B79434E3}" presName="negativeSpace" presStyleCnt="0"/>
      <dgm:spPr/>
    </dgm:pt>
    <dgm:pt modelId="{E744F354-8738-427A-A0EB-A100B731AA65}" type="pres">
      <dgm:prSet presAssocID="{C6316A1F-C8D0-472D-ABF6-5955B79434E3}" presName="childText" presStyleLbl="conFgAcc1" presStyleIdx="1" presStyleCnt="3">
        <dgm:presLayoutVars>
          <dgm:bulletEnabled val="1"/>
        </dgm:presLayoutVars>
      </dgm:prSet>
      <dgm:spPr/>
    </dgm:pt>
    <dgm:pt modelId="{B2745A3D-813B-473E-B60E-BCEE2BC82BDF}" type="pres">
      <dgm:prSet presAssocID="{DE072EBC-9799-4DAB-9B60-D0F7D3EEB990}" presName="spaceBetweenRectangles" presStyleCnt="0"/>
      <dgm:spPr/>
    </dgm:pt>
    <dgm:pt modelId="{49419A6B-0F6A-463E-BF7A-E508EDD8C9EC}" type="pres">
      <dgm:prSet presAssocID="{9676AC2D-9413-42D6-BAEC-34A1AB134289}" presName="parentLin" presStyleCnt="0"/>
      <dgm:spPr/>
    </dgm:pt>
    <dgm:pt modelId="{2E62A25B-28D2-4D33-B2E6-61810C7326DE}" type="pres">
      <dgm:prSet presAssocID="{9676AC2D-9413-42D6-BAEC-34A1AB134289}" presName="parentLeftMargin" presStyleLbl="node1" presStyleIdx="1" presStyleCnt="3"/>
      <dgm:spPr/>
      <dgm:t>
        <a:bodyPr/>
        <a:lstStyle/>
        <a:p>
          <a:endParaRPr lang="es-VE"/>
        </a:p>
      </dgm:t>
    </dgm:pt>
    <dgm:pt modelId="{5C40D2CF-10AC-48FC-A648-AAF7F836E7EE}" type="pres">
      <dgm:prSet presAssocID="{9676AC2D-9413-42D6-BAEC-34A1AB134289}" presName="parentText" presStyleLbl="node1" presStyleIdx="2" presStyleCnt="3" custScaleX="142857">
        <dgm:presLayoutVars>
          <dgm:chMax val="0"/>
          <dgm:bulletEnabled val="1"/>
        </dgm:presLayoutVars>
      </dgm:prSet>
      <dgm:spPr/>
      <dgm:t>
        <a:bodyPr/>
        <a:lstStyle/>
        <a:p>
          <a:endParaRPr lang="es-VE"/>
        </a:p>
      </dgm:t>
    </dgm:pt>
    <dgm:pt modelId="{E9CD2D17-8EA2-4CAC-81B1-D8985619BE96}" type="pres">
      <dgm:prSet presAssocID="{9676AC2D-9413-42D6-BAEC-34A1AB134289}" presName="negativeSpace" presStyleCnt="0"/>
      <dgm:spPr/>
    </dgm:pt>
    <dgm:pt modelId="{0A422826-F255-49A8-BB5F-DA16709A15B8}" type="pres">
      <dgm:prSet presAssocID="{9676AC2D-9413-42D6-BAEC-34A1AB134289}" presName="childText" presStyleLbl="conFgAcc1" presStyleIdx="2" presStyleCnt="3">
        <dgm:presLayoutVars>
          <dgm:bulletEnabled val="1"/>
        </dgm:presLayoutVars>
      </dgm:prSet>
      <dgm:spPr/>
    </dgm:pt>
  </dgm:ptLst>
  <dgm:cxnLst>
    <dgm:cxn modelId="{3FFDC3A1-27AE-48E4-9C4F-E620C6BC217E}" srcId="{2B917DD2-A2FA-46A3-9552-636AC1AB4807}" destId="{C6316A1F-C8D0-472D-ABF6-5955B79434E3}" srcOrd="1" destOrd="0" parTransId="{CBAF0CA2-56DC-4AA2-9DA3-FE4C12DB8A62}" sibTransId="{DE072EBC-9799-4DAB-9B60-D0F7D3EEB990}"/>
    <dgm:cxn modelId="{89746A42-5CEF-4A54-8CEB-3E80F3F1E6DD}" type="presOf" srcId="{C6316A1F-C8D0-472D-ABF6-5955B79434E3}" destId="{37C587E0-E357-400B-A9E1-C77EF970E0C9}" srcOrd="0" destOrd="0" presId="urn:microsoft.com/office/officeart/2005/8/layout/list1"/>
    <dgm:cxn modelId="{D0351562-2D1D-4332-9698-6996C698C9E6}" srcId="{2B917DD2-A2FA-46A3-9552-636AC1AB4807}" destId="{9676AC2D-9413-42D6-BAEC-34A1AB134289}" srcOrd="2" destOrd="0" parTransId="{3C6172C6-A77C-488F-A8FA-F72200392889}" sibTransId="{F5C115C9-DA2F-405C-9274-98904F20FAD4}"/>
    <dgm:cxn modelId="{56E0BE74-C088-42E4-B331-F192B4BF8AC5}" type="presOf" srcId="{9676AC2D-9413-42D6-BAEC-34A1AB134289}" destId="{5C40D2CF-10AC-48FC-A648-AAF7F836E7EE}" srcOrd="1" destOrd="0" presId="urn:microsoft.com/office/officeart/2005/8/layout/list1"/>
    <dgm:cxn modelId="{27CA4640-3A43-43AE-8EBF-E764A2BE341F}" type="presOf" srcId="{04EE2EA6-1B25-4169-8019-9C046F6D9A50}" destId="{0203D453-3F52-46FE-AC28-34DB18E41AB9}" srcOrd="1" destOrd="0" presId="urn:microsoft.com/office/officeart/2005/8/layout/list1"/>
    <dgm:cxn modelId="{5717D82C-B774-4A9B-8679-AD7583ABC8C7}" type="presOf" srcId="{9676AC2D-9413-42D6-BAEC-34A1AB134289}" destId="{2E62A25B-28D2-4D33-B2E6-61810C7326DE}" srcOrd="0" destOrd="0" presId="urn:microsoft.com/office/officeart/2005/8/layout/list1"/>
    <dgm:cxn modelId="{E7A86580-6623-4A69-997C-312921063271}" type="presOf" srcId="{C6316A1F-C8D0-472D-ABF6-5955B79434E3}" destId="{8BC27AF2-68DE-4CE9-BD2A-9C3C2FCE8BC4}" srcOrd="1" destOrd="0" presId="urn:microsoft.com/office/officeart/2005/8/layout/list1"/>
    <dgm:cxn modelId="{99EE9243-67D5-450A-996C-8DE26824643C}" type="presOf" srcId="{04EE2EA6-1B25-4169-8019-9C046F6D9A50}" destId="{F5D61859-FF16-428A-B3D5-CA1502AF8182}" srcOrd="0" destOrd="0" presId="urn:microsoft.com/office/officeart/2005/8/layout/list1"/>
    <dgm:cxn modelId="{9668A646-EF27-453A-912B-99DCC9A16EAC}" srcId="{2B917DD2-A2FA-46A3-9552-636AC1AB4807}" destId="{04EE2EA6-1B25-4169-8019-9C046F6D9A50}" srcOrd="0" destOrd="0" parTransId="{E9E77E4B-33DE-4514-9883-CB6078129A2E}" sibTransId="{CFE55E4B-3DCC-47D8-9AE6-B21B5B72EBD1}"/>
    <dgm:cxn modelId="{59EE1741-B169-4D0E-9DD1-01CB3DF458FD}" type="presOf" srcId="{2B917DD2-A2FA-46A3-9552-636AC1AB4807}" destId="{D0CAD687-160D-4D18-882F-A2C724D7E39B}" srcOrd="0" destOrd="0" presId="urn:microsoft.com/office/officeart/2005/8/layout/list1"/>
    <dgm:cxn modelId="{A176B396-7272-4D30-87DD-524C8A5B5192}" type="presParOf" srcId="{D0CAD687-160D-4D18-882F-A2C724D7E39B}" destId="{B58BB859-683B-4FC3-98E6-6F9D87CBDA0B}" srcOrd="0" destOrd="0" presId="urn:microsoft.com/office/officeart/2005/8/layout/list1"/>
    <dgm:cxn modelId="{DF6B1688-E0C8-49C8-9490-E0FA6E2168D8}" type="presParOf" srcId="{B58BB859-683B-4FC3-98E6-6F9D87CBDA0B}" destId="{F5D61859-FF16-428A-B3D5-CA1502AF8182}" srcOrd="0" destOrd="0" presId="urn:microsoft.com/office/officeart/2005/8/layout/list1"/>
    <dgm:cxn modelId="{5C6BFB69-E870-4855-A522-DB7CC911FC85}" type="presParOf" srcId="{B58BB859-683B-4FC3-98E6-6F9D87CBDA0B}" destId="{0203D453-3F52-46FE-AC28-34DB18E41AB9}" srcOrd="1" destOrd="0" presId="urn:microsoft.com/office/officeart/2005/8/layout/list1"/>
    <dgm:cxn modelId="{25E9934A-EE6C-49B5-8AB9-76478E5AD308}" type="presParOf" srcId="{D0CAD687-160D-4D18-882F-A2C724D7E39B}" destId="{FDCA78CA-5B1B-4686-AFD7-F561F31A3ACC}" srcOrd="1" destOrd="0" presId="urn:microsoft.com/office/officeart/2005/8/layout/list1"/>
    <dgm:cxn modelId="{9393641F-E295-4E08-95F2-EF87AB719556}" type="presParOf" srcId="{D0CAD687-160D-4D18-882F-A2C724D7E39B}" destId="{C3F8C816-8E86-4E84-A38A-192BCF2A30C7}" srcOrd="2" destOrd="0" presId="urn:microsoft.com/office/officeart/2005/8/layout/list1"/>
    <dgm:cxn modelId="{5D017B75-598F-4E8C-948C-C8E3BAFAE768}" type="presParOf" srcId="{D0CAD687-160D-4D18-882F-A2C724D7E39B}" destId="{CBBDC1AF-65F0-4E86-A707-C7507310DAAE}" srcOrd="3" destOrd="0" presId="urn:microsoft.com/office/officeart/2005/8/layout/list1"/>
    <dgm:cxn modelId="{A877AE98-3560-49FF-B1C4-2235C6CD7DA1}" type="presParOf" srcId="{D0CAD687-160D-4D18-882F-A2C724D7E39B}" destId="{9B442E9A-10D5-4A14-9983-69FD3E49C7E9}" srcOrd="4" destOrd="0" presId="urn:microsoft.com/office/officeart/2005/8/layout/list1"/>
    <dgm:cxn modelId="{5B8EF2C8-FA16-49B0-ACB7-7E1B176BA389}" type="presParOf" srcId="{9B442E9A-10D5-4A14-9983-69FD3E49C7E9}" destId="{37C587E0-E357-400B-A9E1-C77EF970E0C9}" srcOrd="0" destOrd="0" presId="urn:microsoft.com/office/officeart/2005/8/layout/list1"/>
    <dgm:cxn modelId="{F9E82FA5-D334-41D3-9926-DFFF62465BA0}" type="presParOf" srcId="{9B442E9A-10D5-4A14-9983-69FD3E49C7E9}" destId="{8BC27AF2-68DE-4CE9-BD2A-9C3C2FCE8BC4}" srcOrd="1" destOrd="0" presId="urn:microsoft.com/office/officeart/2005/8/layout/list1"/>
    <dgm:cxn modelId="{2221726A-C69B-4AC1-92D4-A557920F046D}" type="presParOf" srcId="{D0CAD687-160D-4D18-882F-A2C724D7E39B}" destId="{B7ECC6BD-DD32-4DE9-AC89-162F92A4BD6B}" srcOrd="5" destOrd="0" presId="urn:microsoft.com/office/officeart/2005/8/layout/list1"/>
    <dgm:cxn modelId="{52B3038D-6F99-4BF0-85C8-BF5C2037A8D8}" type="presParOf" srcId="{D0CAD687-160D-4D18-882F-A2C724D7E39B}" destId="{E744F354-8738-427A-A0EB-A100B731AA65}" srcOrd="6" destOrd="0" presId="urn:microsoft.com/office/officeart/2005/8/layout/list1"/>
    <dgm:cxn modelId="{CA96C31E-1D25-43AD-BE4E-AF2B5343F412}" type="presParOf" srcId="{D0CAD687-160D-4D18-882F-A2C724D7E39B}" destId="{B2745A3D-813B-473E-B60E-BCEE2BC82BDF}" srcOrd="7" destOrd="0" presId="urn:microsoft.com/office/officeart/2005/8/layout/list1"/>
    <dgm:cxn modelId="{CEBE1F26-FF14-451E-BAD6-324721F277B6}" type="presParOf" srcId="{D0CAD687-160D-4D18-882F-A2C724D7E39B}" destId="{49419A6B-0F6A-463E-BF7A-E508EDD8C9EC}" srcOrd="8" destOrd="0" presId="urn:microsoft.com/office/officeart/2005/8/layout/list1"/>
    <dgm:cxn modelId="{E6F5C464-8B8A-40F4-9D62-D76B8828A267}" type="presParOf" srcId="{49419A6B-0F6A-463E-BF7A-E508EDD8C9EC}" destId="{2E62A25B-28D2-4D33-B2E6-61810C7326DE}" srcOrd="0" destOrd="0" presId="urn:microsoft.com/office/officeart/2005/8/layout/list1"/>
    <dgm:cxn modelId="{443A2A34-3CB4-4D7B-BE77-2ACD5747D954}" type="presParOf" srcId="{49419A6B-0F6A-463E-BF7A-E508EDD8C9EC}" destId="{5C40D2CF-10AC-48FC-A648-AAF7F836E7EE}" srcOrd="1" destOrd="0" presId="urn:microsoft.com/office/officeart/2005/8/layout/list1"/>
    <dgm:cxn modelId="{94E46F68-3AB1-43BE-9A18-2325D80AB79E}" type="presParOf" srcId="{D0CAD687-160D-4D18-882F-A2C724D7E39B}" destId="{E9CD2D17-8EA2-4CAC-81B1-D8985619BE96}" srcOrd="9" destOrd="0" presId="urn:microsoft.com/office/officeart/2005/8/layout/list1"/>
    <dgm:cxn modelId="{556DDF45-B561-4FF6-8F2D-1D1BB6C1CA17}" type="presParOf" srcId="{D0CAD687-160D-4D18-882F-A2C724D7E39B}" destId="{0A422826-F255-49A8-BB5F-DA16709A15B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A6F7E4-B2D5-44C2-BA29-C911D4B4DB5D}"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s-VE"/>
        </a:p>
      </dgm:t>
    </dgm:pt>
    <dgm:pt modelId="{138EF308-EDA7-46D7-9E21-E411968A24A3}">
      <dgm:prSet phldrT="[Texto]" custT="1"/>
      <dgm:spPr/>
      <dgm:t>
        <a:bodyPr/>
        <a:lstStyle/>
        <a:p>
          <a:pPr algn="just"/>
          <a:r>
            <a:rPr lang="es-VE" sz="1600" b="1" dirty="0" smtClean="0">
              <a:latin typeface="Century Gothic" panose="020B0502020202020204" pitchFamily="34" charset="0"/>
            </a:rPr>
            <a:t>Las características clínicas de los pacientes se compararon entre las dos cohortes en estudio, utilizando la prueba de t de muestra independiente o la prueba de Chi cuadrado.</a:t>
          </a:r>
          <a:endParaRPr lang="es-VE" sz="1600" b="1" dirty="0">
            <a:latin typeface="Century Gothic" panose="020B0502020202020204" pitchFamily="34" charset="0"/>
          </a:endParaRPr>
        </a:p>
      </dgm:t>
    </dgm:pt>
    <dgm:pt modelId="{D17BB506-2E7D-422D-B75B-734218B56AA8}" type="parTrans" cxnId="{F1340B26-441D-4A24-9643-DFFF44972A1E}">
      <dgm:prSet/>
      <dgm:spPr/>
      <dgm:t>
        <a:bodyPr/>
        <a:lstStyle/>
        <a:p>
          <a:pPr algn="just"/>
          <a:endParaRPr lang="es-VE" sz="2000"/>
        </a:p>
      </dgm:t>
    </dgm:pt>
    <dgm:pt modelId="{D9AFCC18-5A49-4D45-8D98-454F7DC968EC}" type="sibTrans" cxnId="{F1340B26-441D-4A24-9643-DFFF44972A1E}">
      <dgm:prSet/>
      <dgm:spPr/>
      <dgm:t>
        <a:bodyPr/>
        <a:lstStyle/>
        <a:p>
          <a:pPr algn="just"/>
          <a:endParaRPr lang="es-VE" sz="2000"/>
        </a:p>
      </dgm:t>
    </dgm:pt>
    <dgm:pt modelId="{E4A21AAE-128E-45FA-93B7-535361E448B7}">
      <dgm:prSet custT="1"/>
      <dgm:spPr/>
      <dgm:t>
        <a:bodyPr/>
        <a:lstStyle/>
        <a:p>
          <a:pPr algn="just"/>
          <a:endParaRPr lang="es-VE" sz="1600" b="1" dirty="0" smtClean="0">
            <a:latin typeface="Century Gothic" panose="020B0502020202020204" pitchFamily="34" charset="0"/>
          </a:endParaRPr>
        </a:p>
        <a:p>
          <a:pPr algn="just"/>
          <a:r>
            <a:rPr lang="es-VE" sz="1600" b="1" dirty="0" smtClean="0">
              <a:latin typeface="Century Gothic" panose="020B0502020202020204" pitchFamily="34" charset="0"/>
            </a:rPr>
            <a:t>Los</a:t>
          </a:r>
          <a:r>
            <a:rPr lang="es-VE" sz="1600" b="1" baseline="0" dirty="0" smtClean="0">
              <a:latin typeface="Century Gothic" panose="020B0502020202020204" pitchFamily="34" charset="0"/>
            </a:rPr>
            <a:t> resultados del punto final primario se expresaron en tasa de incidencia (número de eventos por 100 personas año).</a:t>
          </a:r>
          <a:endParaRPr lang="es-VE" sz="1600" b="1" dirty="0">
            <a:latin typeface="Century Gothic" panose="020B0502020202020204" pitchFamily="34" charset="0"/>
          </a:endParaRPr>
        </a:p>
      </dgm:t>
    </dgm:pt>
    <dgm:pt modelId="{3EA62B59-7A2A-45C1-A60C-5A20322DC755}" type="parTrans" cxnId="{E88DC2CA-4AA9-4466-91E8-AFFBEEF27ABE}">
      <dgm:prSet/>
      <dgm:spPr/>
      <dgm:t>
        <a:bodyPr/>
        <a:lstStyle/>
        <a:p>
          <a:endParaRPr lang="es-VE"/>
        </a:p>
      </dgm:t>
    </dgm:pt>
    <dgm:pt modelId="{C3A9554D-7EE8-433C-8C04-9CA677DAC23F}" type="sibTrans" cxnId="{E88DC2CA-4AA9-4466-91E8-AFFBEEF27ABE}">
      <dgm:prSet/>
      <dgm:spPr/>
      <dgm:t>
        <a:bodyPr/>
        <a:lstStyle/>
        <a:p>
          <a:endParaRPr lang="es-VE"/>
        </a:p>
      </dgm:t>
    </dgm:pt>
    <dgm:pt modelId="{CC517A89-8097-46D5-8669-C249558D773D}">
      <dgm:prSet custT="1"/>
      <dgm:spPr/>
      <dgm:t>
        <a:bodyPr/>
        <a:lstStyle/>
        <a:p>
          <a:pPr algn="just"/>
          <a:r>
            <a:rPr lang="es-VE" sz="1600" b="1" dirty="0" smtClean="0">
              <a:latin typeface="Century Gothic" panose="020B0502020202020204" pitchFamily="34" charset="0"/>
            </a:rPr>
            <a:t>Las características clínicas de los pacientes se ajustaron utilizando el análisis de coincidencia de propensión.</a:t>
          </a:r>
          <a:endParaRPr lang="es-VE" sz="1600" b="1" dirty="0">
            <a:latin typeface="Century Gothic" panose="020B0502020202020204" pitchFamily="34" charset="0"/>
          </a:endParaRPr>
        </a:p>
      </dgm:t>
    </dgm:pt>
    <dgm:pt modelId="{5E19AC60-BEF2-4D1B-ABFA-6EFC0555318C}" type="parTrans" cxnId="{F14845D1-76F4-44C1-8314-C4DFB5ADC026}">
      <dgm:prSet/>
      <dgm:spPr/>
      <dgm:t>
        <a:bodyPr/>
        <a:lstStyle/>
        <a:p>
          <a:endParaRPr lang="es-VE"/>
        </a:p>
      </dgm:t>
    </dgm:pt>
    <dgm:pt modelId="{B6AB0FFA-BF8A-4CA6-817D-2F1EFDAEBF9C}" type="sibTrans" cxnId="{F14845D1-76F4-44C1-8314-C4DFB5ADC026}">
      <dgm:prSet/>
      <dgm:spPr/>
      <dgm:t>
        <a:bodyPr/>
        <a:lstStyle/>
        <a:p>
          <a:endParaRPr lang="es-VE"/>
        </a:p>
      </dgm:t>
    </dgm:pt>
    <dgm:pt modelId="{CB5B82CE-86E6-455F-997E-23AE1ABD1177}">
      <dgm:prSet custT="1"/>
      <dgm:spPr/>
      <dgm:t>
        <a:bodyPr/>
        <a:lstStyle/>
        <a:p>
          <a:pPr algn="just"/>
          <a:r>
            <a:rPr lang="es-VE" sz="1600" b="1" dirty="0" smtClean="0">
              <a:latin typeface="Century Gothic" panose="020B0502020202020204" pitchFamily="34" charset="0"/>
            </a:rPr>
            <a:t>Los resultados clínicos entre los pacientes de FA y FLA después de la coincidencia del puntaje de propensión se expresaron en tasa de incidencia y Hazard ratio con un IC 95%. </a:t>
          </a:r>
        </a:p>
      </dgm:t>
    </dgm:pt>
    <dgm:pt modelId="{CD6DFB14-70F8-4487-9C1A-FA64DCAE0DA6}" type="parTrans" cxnId="{42598AAB-66E6-4DAE-A8D3-4D3AEE5D949F}">
      <dgm:prSet/>
      <dgm:spPr/>
      <dgm:t>
        <a:bodyPr/>
        <a:lstStyle/>
        <a:p>
          <a:endParaRPr lang="es-VE"/>
        </a:p>
      </dgm:t>
    </dgm:pt>
    <dgm:pt modelId="{C38461FF-73E9-4F8F-9F96-43E6E3DD301A}" type="sibTrans" cxnId="{42598AAB-66E6-4DAE-A8D3-4D3AEE5D949F}">
      <dgm:prSet/>
      <dgm:spPr/>
      <dgm:t>
        <a:bodyPr/>
        <a:lstStyle/>
        <a:p>
          <a:endParaRPr lang="es-VE"/>
        </a:p>
      </dgm:t>
    </dgm:pt>
    <dgm:pt modelId="{925388CA-6EB4-41E4-B554-466227193DCE}" type="pres">
      <dgm:prSet presAssocID="{6FA6F7E4-B2D5-44C2-BA29-C911D4B4DB5D}" presName="vert0" presStyleCnt="0">
        <dgm:presLayoutVars>
          <dgm:dir/>
          <dgm:animOne val="branch"/>
          <dgm:animLvl val="lvl"/>
        </dgm:presLayoutVars>
      </dgm:prSet>
      <dgm:spPr/>
      <dgm:t>
        <a:bodyPr/>
        <a:lstStyle/>
        <a:p>
          <a:endParaRPr lang="es-VE"/>
        </a:p>
      </dgm:t>
    </dgm:pt>
    <dgm:pt modelId="{085893E3-E5A8-4AD3-8E40-D31F2DBEA905}" type="pres">
      <dgm:prSet presAssocID="{138EF308-EDA7-46D7-9E21-E411968A24A3}" presName="thickLine" presStyleLbl="alignNode1" presStyleIdx="0" presStyleCnt="4"/>
      <dgm:spPr/>
    </dgm:pt>
    <dgm:pt modelId="{BADDC30E-F698-4883-B72A-F25851BD7AB6}" type="pres">
      <dgm:prSet presAssocID="{138EF308-EDA7-46D7-9E21-E411968A24A3}" presName="horz1" presStyleCnt="0"/>
      <dgm:spPr/>
    </dgm:pt>
    <dgm:pt modelId="{C4D70701-1C18-4D95-BFBE-6EF00DC1E920}" type="pres">
      <dgm:prSet presAssocID="{138EF308-EDA7-46D7-9E21-E411968A24A3}" presName="tx1" presStyleLbl="revTx" presStyleIdx="0" presStyleCnt="4"/>
      <dgm:spPr/>
      <dgm:t>
        <a:bodyPr/>
        <a:lstStyle/>
        <a:p>
          <a:endParaRPr lang="es-VE"/>
        </a:p>
      </dgm:t>
    </dgm:pt>
    <dgm:pt modelId="{9C88C748-8D48-454E-B3DE-4B3AE5DAC3F5}" type="pres">
      <dgm:prSet presAssocID="{138EF308-EDA7-46D7-9E21-E411968A24A3}" presName="vert1" presStyleCnt="0"/>
      <dgm:spPr/>
    </dgm:pt>
    <dgm:pt modelId="{4ED13E43-C801-4F8A-BD09-F91CD01BBF69}" type="pres">
      <dgm:prSet presAssocID="{E4A21AAE-128E-45FA-93B7-535361E448B7}" presName="thickLine" presStyleLbl="alignNode1" presStyleIdx="1" presStyleCnt="4"/>
      <dgm:spPr/>
    </dgm:pt>
    <dgm:pt modelId="{53893414-54E7-4401-802B-F1C27498A59F}" type="pres">
      <dgm:prSet presAssocID="{E4A21AAE-128E-45FA-93B7-535361E448B7}" presName="horz1" presStyleCnt="0"/>
      <dgm:spPr/>
    </dgm:pt>
    <dgm:pt modelId="{6DC87D29-3B16-4B9C-95EF-1CCDAD16D3E2}" type="pres">
      <dgm:prSet presAssocID="{E4A21AAE-128E-45FA-93B7-535361E448B7}" presName="tx1" presStyleLbl="revTx" presStyleIdx="1" presStyleCnt="4"/>
      <dgm:spPr/>
      <dgm:t>
        <a:bodyPr/>
        <a:lstStyle/>
        <a:p>
          <a:endParaRPr lang="es-VE"/>
        </a:p>
      </dgm:t>
    </dgm:pt>
    <dgm:pt modelId="{6F1BA13D-F3C1-4580-8135-68A5D38396A5}" type="pres">
      <dgm:prSet presAssocID="{E4A21AAE-128E-45FA-93B7-535361E448B7}" presName="vert1" presStyleCnt="0"/>
      <dgm:spPr/>
    </dgm:pt>
    <dgm:pt modelId="{D0850C29-40D9-4E97-91E9-1C5B7067986A}" type="pres">
      <dgm:prSet presAssocID="{CC517A89-8097-46D5-8669-C249558D773D}" presName="thickLine" presStyleLbl="alignNode1" presStyleIdx="2" presStyleCnt="4"/>
      <dgm:spPr/>
    </dgm:pt>
    <dgm:pt modelId="{810D508E-BB7A-4074-8440-C8F8760FD38E}" type="pres">
      <dgm:prSet presAssocID="{CC517A89-8097-46D5-8669-C249558D773D}" presName="horz1" presStyleCnt="0"/>
      <dgm:spPr/>
    </dgm:pt>
    <dgm:pt modelId="{FAA9D7C4-9787-46ED-BB14-4E0713D6AB09}" type="pres">
      <dgm:prSet presAssocID="{CC517A89-8097-46D5-8669-C249558D773D}" presName="tx1" presStyleLbl="revTx" presStyleIdx="2" presStyleCnt="4"/>
      <dgm:spPr/>
      <dgm:t>
        <a:bodyPr/>
        <a:lstStyle/>
        <a:p>
          <a:endParaRPr lang="es-VE"/>
        </a:p>
      </dgm:t>
    </dgm:pt>
    <dgm:pt modelId="{21483758-46AF-4AD0-8406-B22A48949EF7}" type="pres">
      <dgm:prSet presAssocID="{CC517A89-8097-46D5-8669-C249558D773D}" presName="vert1" presStyleCnt="0"/>
      <dgm:spPr/>
    </dgm:pt>
    <dgm:pt modelId="{E629AE62-B4B1-4BE1-A815-8ADFE8A7C7FE}" type="pres">
      <dgm:prSet presAssocID="{CB5B82CE-86E6-455F-997E-23AE1ABD1177}" presName="thickLine" presStyleLbl="alignNode1" presStyleIdx="3" presStyleCnt="4"/>
      <dgm:spPr/>
    </dgm:pt>
    <dgm:pt modelId="{E81CD893-9D83-4863-A888-713BFCAE4DF1}" type="pres">
      <dgm:prSet presAssocID="{CB5B82CE-86E6-455F-997E-23AE1ABD1177}" presName="horz1" presStyleCnt="0"/>
      <dgm:spPr/>
    </dgm:pt>
    <dgm:pt modelId="{62E1016E-1132-4111-B477-87FDDC85037D}" type="pres">
      <dgm:prSet presAssocID="{CB5B82CE-86E6-455F-997E-23AE1ABD1177}" presName="tx1" presStyleLbl="revTx" presStyleIdx="3" presStyleCnt="4"/>
      <dgm:spPr/>
      <dgm:t>
        <a:bodyPr/>
        <a:lstStyle/>
        <a:p>
          <a:endParaRPr lang="es-VE"/>
        </a:p>
      </dgm:t>
    </dgm:pt>
    <dgm:pt modelId="{FC2FD81A-BC27-417B-BF5C-FB97CCED0B5C}" type="pres">
      <dgm:prSet presAssocID="{CB5B82CE-86E6-455F-997E-23AE1ABD1177}" presName="vert1" presStyleCnt="0"/>
      <dgm:spPr/>
    </dgm:pt>
  </dgm:ptLst>
  <dgm:cxnLst>
    <dgm:cxn modelId="{DB1F9F3A-F3C8-4468-88AF-CF015513CAC2}" type="presOf" srcId="{E4A21AAE-128E-45FA-93B7-535361E448B7}" destId="{6DC87D29-3B16-4B9C-95EF-1CCDAD16D3E2}" srcOrd="0" destOrd="0" presId="urn:microsoft.com/office/officeart/2008/layout/LinedList"/>
    <dgm:cxn modelId="{FD568C48-EF2A-45C6-A2B2-FEE5FEFA2420}" type="presOf" srcId="{6FA6F7E4-B2D5-44C2-BA29-C911D4B4DB5D}" destId="{925388CA-6EB4-41E4-B554-466227193DCE}" srcOrd="0" destOrd="0" presId="urn:microsoft.com/office/officeart/2008/layout/LinedList"/>
    <dgm:cxn modelId="{8BDA613F-9341-4277-AF0C-32C0E15024CB}" type="presOf" srcId="{138EF308-EDA7-46D7-9E21-E411968A24A3}" destId="{C4D70701-1C18-4D95-BFBE-6EF00DC1E920}" srcOrd="0" destOrd="0" presId="urn:microsoft.com/office/officeart/2008/layout/LinedList"/>
    <dgm:cxn modelId="{F1340B26-441D-4A24-9643-DFFF44972A1E}" srcId="{6FA6F7E4-B2D5-44C2-BA29-C911D4B4DB5D}" destId="{138EF308-EDA7-46D7-9E21-E411968A24A3}" srcOrd="0" destOrd="0" parTransId="{D17BB506-2E7D-422D-B75B-734218B56AA8}" sibTransId="{D9AFCC18-5A49-4D45-8D98-454F7DC968EC}"/>
    <dgm:cxn modelId="{1AB203D0-2777-408C-9429-86E77C061E92}" type="presOf" srcId="{CB5B82CE-86E6-455F-997E-23AE1ABD1177}" destId="{62E1016E-1132-4111-B477-87FDDC85037D}" srcOrd="0" destOrd="0" presId="urn:microsoft.com/office/officeart/2008/layout/LinedList"/>
    <dgm:cxn modelId="{F14845D1-76F4-44C1-8314-C4DFB5ADC026}" srcId="{6FA6F7E4-B2D5-44C2-BA29-C911D4B4DB5D}" destId="{CC517A89-8097-46D5-8669-C249558D773D}" srcOrd="2" destOrd="0" parTransId="{5E19AC60-BEF2-4D1B-ABFA-6EFC0555318C}" sibTransId="{B6AB0FFA-BF8A-4CA6-817D-2F1EFDAEBF9C}"/>
    <dgm:cxn modelId="{42598AAB-66E6-4DAE-A8D3-4D3AEE5D949F}" srcId="{6FA6F7E4-B2D5-44C2-BA29-C911D4B4DB5D}" destId="{CB5B82CE-86E6-455F-997E-23AE1ABD1177}" srcOrd="3" destOrd="0" parTransId="{CD6DFB14-70F8-4487-9C1A-FA64DCAE0DA6}" sibTransId="{C38461FF-73E9-4F8F-9F96-43E6E3DD301A}"/>
    <dgm:cxn modelId="{E88DC2CA-4AA9-4466-91E8-AFFBEEF27ABE}" srcId="{6FA6F7E4-B2D5-44C2-BA29-C911D4B4DB5D}" destId="{E4A21AAE-128E-45FA-93B7-535361E448B7}" srcOrd="1" destOrd="0" parTransId="{3EA62B59-7A2A-45C1-A60C-5A20322DC755}" sibTransId="{C3A9554D-7EE8-433C-8C04-9CA677DAC23F}"/>
    <dgm:cxn modelId="{53D769B8-95E9-45C2-A40F-D67A558E50ED}" type="presOf" srcId="{CC517A89-8097-46D5-8669-C249558D773D}" destId="{FAA9D7C4-9787-46ED-BB14-4E0713D6AB09}" srcOrd="0" destOrd="0" presId="urn:microsoft.com/office/officeart/2008/layout/LinedList"/>
    <dgm:cxn modelId="{1BE532C2-CAB3-4E2B-8F4F-A87F33758BCE}" type="presParOf" srcId="{925388CA-6EB4-41E4-B554-466227193DCE}" destId="{085893E3-E5A8-4AD3-8E40-D31F2DBEA905}" srcOrd="0" destOrd="0" presId="urn:microsoft.com/office/officeart/2008/layout/LinedList"/>
    <dgm:cxn modelId="{783B90D4-F4BC-47F2-92F3-2467AFA19CC4}" type="presParOf" srcId="{925388CA-6EB4-41E4-B554-466227193DCE}" destId="{BADDC30E-F698-4883-B72A-F25851BD7AB6}" srcOrd="1" destOrd="0" presId="urn:microsoft.com/office/officeart/2008/layout/LinedList"/>
    <dgm:cxn modelId="{864E8977-389D-4CA3-993B-7E733428D34C}" type="presParOf" srcId="{BADDC30E-F698-4883-B72A-F25851BD7AB6}" destId="{C4D70701-1C18-4D95-BFBE-6EF00DC1E920}" srcOrd="0" destOrd="0" presId="urn:microsoft.com/office/officeart/2008/layout/LinedList"/>
    <dgm:cxn modelId="{5404E6C6-7C43-4586-84BB-6D9014853EAE}" type="presParOf" srcId="{BADDC30E-F698-4883-B72A-F25851BD7AB6}" destId="{9C88C748-8D48-454E-B3DE-4B3AE5DAC3F5}" srcOrd="1" destOrd="0" presId="urn:microsoft.com/office/officeart/2008/layout/LinedList"/>
    <dgm:cxn modelId="{1B75F490-0612-4A7E-8DCC-704C35BF80A9}" type="presParOf" srcId="{925388CA-6EB4-41E4-B554-466227193DCE}" destId="{4ED13E43-C801-4F8A-BD09-F91CD01BBF69}" srcOrd="2" destOrd="0" presId="urn:microsoft.com/office/officeart/2008/layout/LinedList"/>
    <dgm:cxn modelId="{74F3E36E-3C31-4715-8199-D7263BB46D05}" type="presParOf" srcId="{925388CA-6EB4-41E4-B554-466227193DCE}" destId="{53893414-54E7-4401-802B-F1C27498A59F}" srcOrd="3" destOrd="0" presId="urn:microsoft.com/office/officeart/2008/layout/LinedList"/>
    <dgm:cxn modelId="{466C428C-4CF6-405D-90A6-1E9B9127E58E}" type="presParOf" srcId="{53893414-54E7-4401-802B-F1C27498A59F}" destId="{6DC87D29-3B16-4B9C-95EF-1CCDAD16D3E2}" srcOrd="0" destOrd="0" presId="urn:microsoft.com/office/officeart/2008/layout/LinedList"/>
    <dgm:cxn modelId="{248A4E71-C6AD-406D-A8E3-CCFA149377AE}" type="presParOf" srcId="{53893414-54E7-4401-802B-F1C27498A59F}" destId="{6F1BA13D-F3C1-4580-8135-68A5D38396A5}" srcOrd="1" destOrd="0" presId="urn:microsoft.com/office/officeart/2008/layout/LinedList"/>
    <dgm:cxn modelId="{9CF8AA9D-F481-47E6-B445-43122AED0CD3}" type="presParOf" srcId="{925388CA-6EB4-41E4-B554-466227193DCE}" destId="{D0850C29-40D9-4E97-91E9-1C5B7067986A}" srcOrd="4" destOrd="0" presId="urn:microsoft.com/office/officeart/2008/layout/LinedList"/>
    <dgm:cxn modelId="{9AC2D61A-BADE-4B73-8AD9-944BA1C9BF5A}" type="presParOf" srcId="{925388CA-6EB4-41E4-B554-466227193DCE}" destId="{810D508E-BB7A-4074-8440-C8F8760FD38E}" srcOrd="5" destOrd="0" presId="urn:microsoft.com/office/officeart/2008/layout/LinedList"/>
    <dgm:cxn modelId="{A3360ED5-0735-489D-B87F-A34983508671}" type="presParOf" srcId="{810D508E-BB7A-4074-8440-C8F8760FD38E}" destId="{FAA9D7C4-9787-46ED-BB14-4E0713D6AB09}" srcOrd="0" destOrd="0" presId="urn:microsoft.com/office/officeart/2008/layout/LinedList"/>
    <dgm:cxn modelId="{F4B90B35-54C5-4EEB-8AA9-94B1C272C6ED}" type="presParOf" srcId="{810D508E-BB7A-4074-8440-C8F8760FD38E}" destId="{21483758-46AF-4AD0-8406-B22A48949EF7}" srcOrd="1" destOrd="0" presId="urn:microsoft.com/office/officeart/2008/layout/LinedList"/>
    <dgm:cxn modelId="{2BD870FD-5F69-4525-88B8-B24B0C2B9FA1}" type="presParOf" srcId="{925388CA-6EB4-41E4-B554-466227193DCE}" destId="{E629AE62-B4B1-4BE1-A815-8ADFE8A7C7FE}" srcOrd="6" destOrd="0" presId="urn:microsoft.com/office/officeart/2008/layout/LinedList"/>
    <dgm:cxn modelId="{ABECF6A9-229C-4265-8E64-75E4E9109A2E}" type="presParOf" srcId="{925388CA-6EB4-41E4-B554-466227193DCE}" destId="{E81CD893-9D83-4863-A888-713BFCAE4DF1}" srcOrd="7" destOrd="0" presId="urn:microsoft.com/office/officeart/2008/layout/LinedList"/>
    <dgm:cxn modelId="{09D30040-B8C0-4B23-B236-AC9301672CF0}" type="presParOf" srcId="{E81CD893-9D83-4863-A888-713BFCAE4DF1}" destId="{62E1016E-1132-4111-B477-87FDDC85037D}" srcOrd="0" destOrd="0" presId="urn:microsoft.com/office/officeart/2008/layout/LinedList"/>
    <dgm:cxn modelId="{1C22AE09-D947-482E-B3FF-5F1A3F17A410}" type="presParOf" srcId="{E81CD893-9D83-4863-A888-713BFCAE4DF1}" destId="{FC2FD81A-BC27-417B-BF5C-FB97CCED0B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917DD2-A2FA-46A3-9552-636AC1AB4807}"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s-VE"/>
        </a:p>
      </dgm:t>
    </dgm:pt>
    <dgm:pt modelId="{04EE2EA6-1B25-4169-8019-9C046F6D9A50}">
      <dgm:prSet phldrT="[Texto]" custT="1"/>
      <dgm:spPr>
        <a:solidFill>
          <a:schemeClr val="accent2">
            <a:lumMod val="50000"/>
          </a:schemeClr>
        </a:solidFill>
      </dgm:spPr>
      <dgm:t>
        <a:bodyPr/>
        <a:lstStyle/>
        <a:p>
          <a:pPr algn="just"/>
          <a:r>
            <a:rPr lang="es-VE" sz="1600" b="1" dirty="0" smtClean="0">
              <a:solidFill>
                <a:schemeClr val="bg1"/>
              </a:solidFill>
              <a:latin typeface="Century Gothic" panose="020B0502020202020204" pitchFamily="34" charset="0"/>
            </a:rPr>
            <a:t>Utilizaron el análisis de coincidencia de puntaje de propensión para reducir los factores de confusión y el sesgo de la selección.</a:t>
          </a:r>
          <a:endParaRPr lang="es-VE" sz="1600" b="1" dirty="0">
            <a:solidFill>
              <a:schemeClr val="bg1"/>
            </a:solidFill>
            <a:latin typeface="Century Gothic" panose="020B0502020202020204" pitchFamily="34" charset="0"/>
          </a:endParaRPr>
        </a:p>
      </dgm:t>
    </dgm:pt>
    <dgm:pt modelId="{E9E77E4B-33DE-4514-9883-CB6078129A2E}" type="parTrans" cxnId="{9668A646-EF27-453A-912B-99DCC9A16EAC}">
      <dgm:prSet/>
      <dgm:spPr/>
      <dgm:t>
        <a:bodyPr/>
        <a:lstStyle/>
        <a:p>
          <a:pPr algn="just"/>
          <a:endParaRPr lang="es-VE" sz="6600">
            <a:solidFill>
              <a:schemeClr val="tx1"/>
            </a:solidFill>
          </a:endParaRPr>
        </a:p>
      </dgm:t>
    </dgm:pt>
    <dgm:pt modelId="{CFE55E4B-3DCC-47D8-9AE6-B21B5B72EBD1}" type="sibTrans" cxnId="{9668A646-EF27-453A-912B-99DCC9A16EAC}">
      <dgm:prSet/>
      <dgm:spPr/>
      <dgm:t>
        <a:bodyPr/>
        <a:lstStyle/>
        <a:p>
          <a:pPr algn="just"/>
          <a:endParaRPr lang="es-VE" sz="6600">
            <a:solidFill>
              <a:schemeClr val="tx1"/>
            </a:solidFill>
          </a:endParaRPr>
        </a:p>
      </dgm:t>
    </dgm:pt>
    <dgm:pt modelId="{C6316A1F-C8D0-472D-ABF6-5955B79434E3}">
      <dgm:prSet phldrT="[Texto]" custT="1"/>
      <dgm:spPr>
        <a:solidFill>
          <a:schemeClr val="accent2">
            <a:lumMod val="50000"/>
          </a:schemeClr>
        </a:solidFill>
      </dgm:spPr>
      <dgm:t>
        <a:bodyPr/>
        <a:lstStyle/>
        <a:p>
          <a:pPr algn="just"/>
          <a:r>
            <a:rPr lang="es-VE" sz="1600" b="1" dirty="0" smtClean="0">
              <a:solidFill>
                <a:schemeClr val="bg1"/>
              </a:solidFill>
              <a:latin typeface="Century Gothic" panose="020B0502020202020204" pitchFamily="34" charset="0"/>
            </a:rPr>
            <a:t>La puntuación de propensión se calculó por regresión logística basada en siguientes variables de confusión: Edad, sexo, comorbilidades, y el año de la fecha índice. </a:t>
          </a:r>
          <a:endParaRPr lang="es-VE" sz="1600" b="1" dirty="0">
            <a:solidFill>
              <a:schemeClr val="bg1"/>
            </a:solidFill>
            <a:latin typeface="Century Gothic" panose="020B0502020202020204" pitchFamily="34" charset="0"/>
          </a:endParaRPr>
        </a:p>
      </dgm:t>
    </dgm:pt>
    <dgm:pt modelId="{CBAF0CA2-56DC-4AA2-9DA3-FE4C12DB8A62}" type="parTrans" cxnId="{3FFDC3A1-27AE-48E4-9C4F-E620C6BC217E}">
      <dgm:prSet/>
      <dgm:spPr/>
      <dgm:t>
        <a:bodyPr/>
        <a:lstStyle/>
        <a:p>
          <a:pPr algn="just"/>
          <a:endParaRPr lang="es-VE" sz="6600">
            <a:solidFill>
              <a:schemeClr val="tx1"/>
            </a:solidFill>
          </a:endParaRPr>
        </a:p>
      </dgm:t>
    </dgm:pt>
    <dgm:pt modelId="{DE072EBC-9799-4DAB-9B60-D0F7D3EEB990}" type="sibTrans" cxnId="{3FFDC3A1-27AE-48E4-9C4F-E620C6BC217E}">
      <dgm:prSet/>
      <dgm:spPr/>
      <dgm:t>
        <a:bodyPr/>
        <a:lstStyle/>
        <a:p>
          <a:pPr algn="just"/>
          <a:endParaRPr lang="es-VE" sz="6600">
            <a:solidFill>
              <a:schemeClr val="tx1"/>
            </a:solidFill>
          </a:endParaRPr>
        </a:p>
      </dgm:t>
    </dgm:pt>
    <dgm:pt modelId="{059B4393-9440-46E4-8EDC-0C0AEE7DCBFD}">
      <dgm:prSet custT="1"/>
      <dgm:spPr>
        <a:solidFill>
          <a:schemeClr val="accent2">
            <a:lumMod val="50000"/>
          </a:schemeClr>
        </a:solidFill>
      </dgm:spPr>
      <dgm:t>
        <a:bodyPr/>
        <a:lstStyle/>
        <a:p>
          <a:pPr algn="just"/>
          <a:r>
            <a:rPr lang="es-VE" sz="1600" b="1" dirty="0" smtClean="0">
              <a:solidFill>
                <a:schemeClr val="bg1"/>
              </a:solidFill>
              <a:latin typeface="Century Gothic" panose="020B0502020202020204" pitchFamily="34" charset="0"/>
            </a:rPr>
            <a:t>Cuatro (04) pacientes de la cohorte de FA se compararon con un (01) paciente de la cohorte FLA, estableciendo una proporción 4:1. </a:t>
          </a:r>
          <a:endParaRPr lang="es-VE" sz="1600" b="1" dirty="0">
            <a:solidFill>
              <a:schemeClr val="bg1"/>
            </a:solidFill>
            <a:latin typeface="Century Gothic" panose="020B0502020202020204" pitchFamily="34" charset="0"/>
          </a:endParaRPr>
        </a:p>
      </dgm:t>
    </dgm:pt>
    <dgm:pt modelId="{A8A9DCAA-7F97-4316-B490-EC18E71442D5}" type="parTrans" cxnId="{25C8634E-BA86-49EC-95D3-45FA1BFE057E}">
      <dgm:prSet/>
      <dgm:spPr/>
      <dgm:t>
        <a:bodyPr/>
        <a:lstStyle/>
        <a:p>
          <a:endParaRPr lang="es-VE"/>
        </a:p>
      </dgm:t>
    </dgm:pt>
    <dgm:pt modelId="{0146F562-7E71-40F0-B08E-47F2EED1E401}" type="sibTrans" cxnId="{25C8634E-BA86-49EC-95D3-45FA1BFE057E}">
      <dgm:prSet/>
      <dgm:spPr/>
      <dgm:t>
        <a:bodyPr/>
        <a:lstStyle/>
        <a:p>
          <a:endParaRPr lang="es-VE"/>
        </a:p>
      </dgm:t>
    </dgm:pt>
    <dgm:pt modelId="{C0A4CC3E-B2AD-45A8-BF07-5E79709261E2}" type="pres">
      <dgm:prSet presAssocID="{2B917DD2-A2FA-46A3-9552-636AC1AB4807}" presName="outerComposite" presStyleCnt="0">
        <dgm:presLayoutVars>
          <dgm:chMax val="5"/>
          <dgm:dir/>
          <dgm:resizeHandles val="exact"/>
        </dgm:presLayoutVars>
      </dgm:prSet>
      <dgm:spPr/>
      <dgm:t>
        <a:bodyPr/>
        <a:lstStyle/>
        <a:p>
          <a:endParaRPr lang="es-VE"/>
        </a:p>
      </dgm:t>
    </dgm:pt>
    <dgm:pt modelId="{5DF882FD-E140-41AA-A85B-DFA245749630}" type="pres">
      <dgm:prSet presAssocID="{2B917DD2-A2FA-46A3-9552-636AC1AB4807}" presName="dummyMaxCanvas" presStyleCnt="0">
        <dgm:presLayoutVars/>
      </dgm:prSet>
      <dgm:spPr/>
    </dgm:pt>
    <dgm:pt modelId="{98C0FD6A-047E-48AE-AE6B-1200B9297269}" type="pres">
      <dgm:prSet presAssocID="{2B917DD2-A2FA-46A3-9552-636AC1AB4807}" presName="ThreeNodes_1" presStyleLbl="node1" presStyleIdx="0" presStyleCnt="3">
        <dgm:presLayoutVars>
          <dgm:bulletEnabled val="1"/>
        </dgm:presLayoutVars>
      </dgm:prSet>
      <dgm:spPr/>
      <dgm:t>
        <a:bodyPr/>
        <a:lstStyle/>
        <a:p>
          <a:endParaRPr lang="es-VE"/>
        </a:p>
      </dgm:t>
    </dgm:pt>
    <dgm:pt modelId="{B98B363C-4979-4777-9B79-B1A1EEFDC2BD}" type="pres">
      <dgm:prSet presAssocID="{2B917DD2-A2FA-46A3-9552-636AC1AB4807}" presName="ThreeNodes_2" presStyleLbl="node1" presStyleIdx="1" presStyleCnt="3">
        <dgm:presLayoutVars>
          <dgm:bulletEnabled val="1"/>
        </dgm:presLayoutVars>
      </dgm:prSet>
      <dgm:spPr/>
      <dgm:t>
        <a:bodyPr/>
        <a:lstStyle/>
        <a:p>
          <a:endParaRPr lang="es-VE"/>
        </a:p>
      </dgm:t>
    </dgm:pt>
    <dgm:pt modelId="{5B8AC169-DF3E-4139-B597-9D9BF41F531C}" type="pres">
      <dgm:prSet presAssocID="{2B917DD2-A2FA-46A3-9552-636AC1AB4807}" presName="ThreeNodes_3" presStyleLbl="node1" presStyleIdx="2" presStyleCnt="3">
        <dgm:presLayoutVars>
          <dgm:bulletEnabled val="1"/>
        </dgm:presLayoutVars>
      </dgm:prSet>
      <dgm:spPr/>
      <dgm:t>
        <a:bodyPr/>
        <a:lstStyle/>
        <a:p>
          <a:endParaRPr lang="es-VE"/>
        </a:p>
      </dgm:t>
    </dgm:pt>
    <dgm:pt modelId="{0FB0F711-5D1B-49ED-9423-69FE818F6E59}" type="pres">
      <dgm:prSet presAssocID="{2B917DD2-A2FA-46A3-9552-636AC1AB4807}" presName="ThreeConn_1-2" presStyleLbl="fgAccFollowNode1" presStyleIdx="0" presStyleCnt="2">
        <dgm:presLayoutVars>
          <dgm:bulletEnabled val="1"/>
        </dgm:presLayoutVars>
      </dgm:prSet>
      <dgm:spPr/>
      <dgm:t>
        <a:bodyPr/>
        <a:lstStyle/>
        <a:p>
          <a:endParaRPr lang="es-VE"/>
        </a:p>
      </dgm:t>
    </dgm:pt>
    <dgm:pt modelId="{E03C6D2D-E240-4AC6-B5B9-E0FE8173EC6C}" type="pres">
      <dgm:prSet presAssocID="{2B917DD2-A2FA-46A3-9552-636AC1AB4807}" presName="ThreeConn_2-3" presStyleLbl="fgAccFollowNode1" presStyleIdx="1" presStyleCnt="2">
        <dgm:presLayoutVars>
          <dgm:bulletEnabled val="1"/>
        </dgm:presLayoutVars>
      </dgm:prSet>
      <dgm:spPr/>
      <dgm:t>
        <a:bodyPr/>
        <a:lstStyle/>
        <a:p>
          <a:endParaRPr lang="es-VE"/>
        </a:p>
      </dgm:t>
    </dgm:pt>
    <dgm:pt modelId="{2AC7ED12-AE3A-4A81-B6E7-B75C832A399E}" type="pres">
      <dgm:prSet presAssocID="{2B917DD2-A2FA-46A3-9552-636AC1AB4807}" presName="ThreeNodes_1_text" presStyleLbl="node1" presStyleIdx="2" presStyleCnt="3">
        <dgm:presLayoutVars>
          <dgm:bulletEnabled val="1"/>
        </dgm:presLayoutVars>
      </dgm:prSet>
      <dgm:spPr/>
      <dgm:t>
        <a:bodyPr/>
        <a:lstStyle/>
        <a:p>
          <a:endParaRPr lang="es-VE"/>
        </a:p>
      </dgm:t>
    </dgm:pt>
    <dgm:pt modelId="{C8971263-2F6F-4442-9D9B-5A09D6593047}" type="pres">
      <dgm:prSet presAssocID="{2B917DD2-A2FA-46A3-9552-636AC1AB4807}" presName="ThreeNodes_2_text" presStyleLbl="node1" presStyleIdx="2" presStyleCnt="3">
        <dgm:presLayoutVars>
          <dgm:bulletEnabled val="1"/>
        </dgm:presLayoutVars>
      </dgm:prSet>
      <dgm:spPr/>
      <dgm:t>
        <a:bodyPr/>
        <a:lstStyle/>
        <a:p>
          <a:endParaRPr lang="es-VE"/>
        </a:p>
      </dgm:t>
    </dgm:pt>
    <dgm:pt modelId="{7BEA5156-BE71-4773-9C5C-DB17AA53529F}" type="pres">
      <dgm:prSet presAssocID="{2B917DD2-A2FA-46A3-9552-636AC1AB4807}" presName="ThreeNodes_3_text" presStyleLbl="node1" presStyleIdx="2" presStyleCnt="3">
        <dgm:presLayoutVars>
          <dgm:bulletEnabled val="1"/>
        </dgm:presLayoutVars>
      </dgm:prSet>
      <dgm:spPr/>
      <dgm:t>
        <a:bodyPr/>
        <a:lstStyle/>
        <a:p>
          <a:endParaRPr lang="es-VE"/>
        </a:p>
      </dgm:t>
    </dgm:pt>
  </dgm:ptLst>
  <dgm:cxnLst>
    <dgm:cxn modelId="{971429E8-3472-41C6-8069-A86A5B0CA36B}" type="presOf" srcId="{059B4393-9440-46E4-8EDC-0C0AEE7DCBFD}" destId="{5B8AC169-DF3E-4139-B597-9D9BF41F531C}" srcOrd="0" destOrd="0" presId="urn:microsoft.com/office/officeart/2005/8/layout/vProcess5"/>
    <dgm:cxn modelId="{3FFDC3A1-27AE-48E4-9C4F-E620C6BC217E}" srcId="{2B917DD2-A2FA-46A3-9552-636AC1AB4807}" destId="{C6316A1F-C8D0-472D-ABF6-5955B79434E3}" srcOrd="1" destOrd="0" parTransId="{CBAF0CA2-56DC-4AA2-9DA3-FE4C12DB8A62}" sibTransId="{DE072EBC-9799-4DAB-9B60-D0F7D3EEB990}"/>
    <dgm:cxn modelId="{68169D24-9874-49AA-8AAF-CCD025AD7272}" type="presOf" srcId="{059B4393-9440-46E4-8EDC-0C0AEE7DCBFD}" destId="{7BEA5156-BE71-4773-9C5C-DB17AA53529F}" srcOrd="1" destOrd="0" presId="urn:microsoft.com/office/officeart/2005/8/layout/vProcess5"/>
    <dgm:cxn modelId="{A82C0B90-E0BA-48D5-ABDF-CCCBE456CC34}" type="presOf" srcId="{C6316A1F-C8D0-472D-ABF6-5955B79434E3}" destId="{B98B363C-4979-4777-9B79-B1A1EEFDC2BD}" srcOrd="0" destOrd="0" presId="urn:microsoft.com/office/officeart/2005/8/layout/vProcess5"/>
    <dgm:cxn modelId="{411635C8-C49F-43AB-979C-6C8121E2A707}" type="presOf" srcId="{04EE2EA6-1B25-4169-8019-9C046F6D9A50}" destId="{2AC7ED12-AE3A-4A81-B6E7-B75C832A399E}" srcOrd="1" destOrd="0" presId="urn:microsoft.com/office/officeart/2005/8/layout/vProcess5"/>
    <dgm:cxn modelId="{25C8634E-BA86-49EC-95D3-45FA1BFE057E}" srcId="{2B917DD2-A2FA-46A3-9552-636AC1AB4807}" destId="{059B4393-9440-46E4-8EDC-0C0AEE7DCBFD}" srcOrd="2" destOrd="0" parTransId="{A8A9DCAA-7F97-4316-B490-EC18E71442D5}" sibTransId="{0146F562-7E71-40F0-B08E-47F2EED1E401}"/>
    <dgm:cxn modelId="{DA54B476-5D5F-43F3-ACED-1A948D7C132E}" type="presOf" srcId="{04EE2EA6-1B25-4169-8019-9C046F6D9A50}" destId="{98C0FD6A-047E-48AE-AE6B-1200B9297269}" srcOrd="0" destOrd="0" presId="urn:microsoft.com/office/officeart/2005/8/layout/vProcess5"/>
    <dgm:cxn modelId="{2D06EC80-62C8-431A-B919-CD50B89F6588}" type="presOf" srcId="{DE072EBC-9799-4DAB-9B60-D0F7D3EEB990}" destId="{E03C6D2D-E240-4AC6-B5B9-E0FE8173EC6C}" srcOrd="0" destOrd="0" presId="urn:microsoft.com/office/officeart/2005/8/layout/vProcess5"/>
    <dgm:cxn modelId="{9ED6FCBC-8C7A-4C4B-9E4D-EAE317F1DC82}" type="presOf" srcId="{2B917DD2-A2FA-46A3-9552-636AC1AB4807}" destId="{C0A4CC3E-B2AD-45A8-BF07-5E79709261E2}" srcOrd="0" destOrd="0" presId="urn:microsoft.com/office/officeart/2005/8/layout/vProcess5"/>
    <dgm:cxn modelId="{FCF5B9C7-7F42-400B-A2FF-A0F7E14490A9}" type="presOf" srcId="{C6316A1F-C8D0-472D-ABF6-5955B79434E3}" destId="{C8971263-2F6F-4442-9D9B-5A09D6593047}" srcOrd="1" destOrd="0" presId="urn:microsoft.com/office/officeart/2005/8/layout/vProcess5"/>
    <dgm:cxn modelId="{79669549-D884-4EC2-B0C5-057C76D317F2}" type="presOf" srcId="{CFE55E4B-3DCC-47D8-9AE6-B21B5B72EBD1}" destId="{0FB0F711-5D1B-49ED-9423-69FE818F6E59}" srcOrd="0" destOrd="0" presId="urn:microsoft.com/office/officeart/2005/8/layout/vProcess5"/>
    <dgm:cxn modelId="{9668A646-EF27-453A-912B-99DCC9A16EAC}" srcId="{2B917DD2-A2FA-46A3-9552-636AC1AB4807}" destId="{04EE2EA6-1B25-4169-8019-9C046F6D9A50}" srcOrd="0" destOrd="0" parTransId="{E9E77E4B-33DE-4514-9883-CB6078129A2E}" sibTransId="{CFE55E4B-3DCC-47D8-9AE6-B21B5B72EBD1}"/>
    <dgm:cxn modelId="{65B19378-632A-4C51-B446-BBCD630BABB5}" type="presParOf" srcId="{C0A4CC3E-B2AD-45A8-BF07-5E79709261E2}" destId="{5DF882FD-E140-41AA-A85B-DFA245749630}" srcOrd="0" destOrd="0" presId="urn:microsoft.com/office/officeart/2005/8/layout/vProcess5"/>
    <dgm:cxn modelId="{C29AE0C4-B2B0-4537-808A-3462296884D3}" type="presParOf" srcId="{C0A4CC3E-B2AD-45A8-BF07-5E79709261E2}" destId="{98C0FD6A-047E-48AE-AE6B-1200B9297269}" srcOrd="1" destOrd="0" presId="urn:microsoft.com/office/officeart/2005/8/layout/vProcess5"/>
    <dgm:cxn modelId="{DECEA571-0465-420C-B215-F4BA0639B5D0}" type="presParOf" srcId="{C0A4CC3E-B2AD-45A8-BF07-5E79709261E2}" destId="{B98B363C-4979-4777-9B79-B1A1EEFDC2BD}" srcOrd="2" destOrd="0" presId="urn:microsoft.com/office/officeart/2005/8/layout/vProcess5"/>
    <dgm:cxn modelId="{778F4D21-B0A4-433A-B95D-961E69E14EE9}" type="presParOf" srcId="{C0A4CC3E-B2AD-45A8-BF07-5E79709261E2}" destId="{5B8AC169-DF3E-4139-B597-9D9BF41F531C}" srcOrd="3" destOrd="0" presId="urn:microsoft.com/office/officeart/2005/8/layout/vProcess5"/>
    <dgm:cxn modelId="{4C874EC2-9E84-4D8F-A9FB-3BE2902655C0}" type="presParOf" srcId="{C0A4CC3E-B2AD-45A8-BF07-5E79709261E2}" destId="{0FB0F711-5D1B-49ED-9423-69FE818F6E59}" srcOrd="4" destOrd="0" presId="urn:microsoft.com/office/officeart/2005/8/layout/vProcess5"/>
    <dgm:cxn modelId="{5B83B832-5B18-413A-B372-FA5A6A577191}" type="presParOf" srcId="{C0A4CC3E-B2AD-45A8-BF07-5E79709261E2}" destId="{E03C6D2D-E240-4AC6-B5B9-E0FE8173EC6C}" srcOrd="5" destOrd="0" presId="urn:microsoft.com/office/officeart/2005/8/layout/vProcess5"/>
    <dgm:cxn modelId="{9A20B852-8EFA-46AA-9781-3FB470EAE5BD}" type="presParOf" srcId="{C0A4CC3E-B2AD-45A8-BF07-5E79709261E2}" destId="{2AC7ED12-AE3A-4A81-B6E7-B75C832A399E}" srcOrd="6" destOrd="0" presId="urn:microsoft.com/office/officeart/2005/8/layout/vProcess5"/>
    <dgm:cxn modelId="{D9C62C5B-CD3D-44C3-B25F-6E63E4492DAB}" type="presParOf" srcId="{C0A4CC3E-B2AD-45A8-BF07-5E79709261E2}" destId="{C8971263-2F6F-4442-9D9B-5A09D6593047}" srcOrd="7" destOrd="0" presId="urn:microsoft.com/office/officeart/2005/8/layout/vProcess5"/>
    <dgm:cxn modelId="{DBF2EEAD-9F08-4CDF-A665-7700EE53B6EE}" type="presParOf" srcId="{C0A4CC3E-B2AD-45A8-BF07-5E79709261E2}" destId="{7BEA5156-BE71-4773-9C5C-DB17AA53529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F59C9-06CF-44E6-973C-B02C90CF2901}">
      <dsp:nvSpPr>
        <dsp:cNvPr id="0" name=""/>
        <dsp:cNvSpPr/>
      </dsp:nvSpPr>
      <dsp:spPr>
        <a:xfrm>
          <a:off x="0" y="0"/>
          <a:ext cx="8046212" cy="2347433"/>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VE" sz="1500" b="1" kern="1200" dirty="0" smtClean="0">
              <a:solidFill>
                <a:schemeClr val="bg1"/>
              </a:solidFill>
              <a:latin typeface="Century Gothic" panose="020B0502020202020204" pitchFamily="34" charset="0"/>
            </a:rPr>
            <a:t>Los resultados de este estudio sí responden la interrogante del ciclo, ya que la presencia de Flutter auricular se asocia a un incremento en el riesgo de desarrollar enfermedad </a:t>
          </a:r>
          <a:r>
            <a:rPr lang="es-VE" sz="1500" b="1" kern="1200" smtClean="0">
              <a:solidFill>
                <a:schemeClr val="bg1"/>
              </a:solidFill>
              <a:latin typeface="Century Gothic" panose="020B0502020202020204" pitchFamily="34" charset="0"/>
            </a:rPr>
            <a:t>vascular cerebral. </a:t>
          </a:r>
          <a:endParaRPr lang="es-VE" sz="1500" b="1" kern="1200" dirty="0">
            <a:solidFill>
              <a:schemeClr val="bg1"/>
            </a:solidFill>
            <a:latin typeface="Century Gothic" panose="020B0502020202020204" pitchFamily="34" charset="0"/>
          </a:endParaRPr>
        </a:p>
      </dsp:txBody>
      <dsp:txXfrm>
        <a:off x="1843985" y="0"/>
        <a:ext cx="6202226" cy="2347433"/>
      </dsp:txXfrm>
    </dsp:sp>
    <dsp:sp modelId="{1762D11B-BE3C-4B72-AB05-C0EF320E7D0F}">
      <dsp:nvSpPr>
        <dsp:cNvPr id="0" name=""/>
        <dsp:cNvSpPr/>
      </dsp:nvSpPr>
      <dsp:spPr>
        <a:xfrm>
          <a:off x="234743" y="234743"/>
          <a:ext cx="1609242" cy="1877947"/>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ABC14AC-0D29-4F12-8511-A135E089FC12}">
      <dsp:nvSpPr>
        <dsp:cNvPr id="0" name=""/>
        <dsp:cNvSpPr/>
      </dsp:nvSpPr>
      <dsp:spPr>
        <a:xfrm>
          <a:off x="0" y="2582177"/>
          <a:ext cx="8046212" cy="2347433"/>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VE" sz="1500" b="1" kern="1200" dirty="0" smtClean="0">
              <a:solidFill>
                <a:schemeClr val="bg1"/>
              </a:solidFill>
              <a:latin typeface="Century Gothic" panose="020B0502020202020204" pitchFamily="34" charset="0"/>
            </a:rPr>
            <a:t>El</a:t>
          </a:r>
          <a:r>
            <a:rPr lang="es-VE" sz="1500" b="1" kern="1200" baseline="0" dirty="0" smtClean="0">
              <a:solidFill>
                <a:schemeClr val="bg1"/>
              </a:solidFill>
              <a:latin typeface="Century Gothic" panose="020B0502020202020204" pitchFamily="34" charset="0"/>
            </a:rPr>
            <a:t> estudio no específica el tipo de Flutter auricular (típico a atípico), puesto que dicha información no estaba disponible en el NHIRD. </a:t>
          </a:r>
          <a:endParaRPr lang="es-VE" sz="1500" b="1" kern="1200" dirty="0" smtClean="0">
            <a:solidFill>
              <a:schemeClr val="bg1"/>
            </a:solidFill>
            <a:latin typeface="Century Gothic" panose="020B0502020202020204" pitchFamily="34" charset="0"/>
          </a:endParaRPr>
        </a:p>
      </dsp:txBody>
      <dsp:txXfrm>
        <a:off x="1843985" y="2582177"/>
        <a:ext cx="6202226" cy="2347433"/>
      </dsp:txXfrm>
    </dsp:sp>
    <dsp:sp modelId="{D442EE46-07C8-48E6-A22E-2CEA6979B7A2}">
      <dsp:nvSpPr>
        <dsp:cNvPr id="0" name=""/>
        <dsp:cNvSpPr/>
      </dsp:nvSpPr>
      <dsp:spPr>
        <a:xfrm>
          <a:off x="234743" y="2816920"/>
          <a:ext cx="1609242" cy="1877947"/>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F59C9-06CF-44E6-973C-B02C90CF2901}">
      <dsp:nvSpPr>
        <dsp:cNvPr id="0" name=""/>
        <dsp:cNvSpPr/>
      </dsp:nvSpPr>
      <dsp:spPr>
        <a:xfrm>
          <a:off x="0" y="0"/>
          <a:ext cx="8046212" cy="2347433"/>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VE" sz="1500" b="1" kern="1200" dirty="0" smtClean="0">
              <a:solidFill>
                <a:schemeClr val="bg1"/>
              </a:solidFill>
              <a:latin typeface="Century Gothic" panose="020B0502020202020204" pitchFamily="34" charset="0"/>
            </a:rPr>
            <a:t>El resultado del punto final primario relacionado con la mortalidad por todas las causas, no está claro, en vista que incluyeron los pacientes que salían del programa de salud, lo cual sesga los resultados.</a:t>
          </a:r>
          <a:endParaRPr lang="es-VE" sz="1500" b="1" kern="1200" dirty="0">
            <a:solidFill>
              <a:schemeClr val="bg1"/>
            </a:solidFill>
            <a:latin typeface="Century Gothic" panose="020B0502020202020204" pitchFamily="34" charset="0"/>
          </a:endParaRPr>
        </a:p>
      </dsp:txBody>
      <dsp:txXfrm>
        <a:off x="1843985" y="0"/>
        <a:ext cx="6202226" cy="2347433"/>
      </dsp:txXfrm>
    </dsp:sp>
    <dsp:sp modelId="{1762D11B-BE3C-4B72-AB05-C0EF320E7D0F}">
      <dsp:nvSpPr>
        <dsp:cNvPr id="0" name=""/>
        <dsp:cNvSpPr/>
      </dsp:nvSpPr>
      <dsp:spPr>
        <a:xfrm>
          <a:off x="234743" y="234743"/>
          <a:ext cx="1609242" cy="1877947"/>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A16DFCA-0C69-4E86-B0B7-EAED8E8D5864}">
      <dsp:nvSpPr>
        <dsp:cNvPr id="0" name=""/>
        <dsp:cNvSpPr/>
      </dsp:nvSpPr>
      <dsp:spPr>
        <a:xfrm>
          <a:off x="0" y="2582177"/>
          <a:ext cx="8046212" cy="2347433"/>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VE" sz="1500" b="1" kern="1200" dirty="0" smtClean="0">
              <a:solidFill>
                <a:schemeClr val="bg1"/>
              </a:solidFill>
              <a:latin typeface="Century Gothic" panose="020B0502020202020204" pitchFamily="34" charset="0"/>
            </a:rPr>
            <a:t>El</a:t>
          </a:r>
          <a:r>
            <a:rPr lang="es-VE" sz="1500" b="1" kern="1200" baseline="0" dirty="0" smtClean="0">
              <a:solidFill>
                <a:schemeClr val="bg1"/>
              </a:solidFill>
              <a:latin typeface="Century Gothic" panose="020B0502020202020204" pitchFamily="34" charset="0"/>
            </a:rPr>
            <a:t> FLA degenera en un 40% en FA según datos de este estudio. </a:t>
          </a:r>
          <a:endParaRPr lang="es-VE" sz="1500" b="1" kern="1200" dirty="0">
            <a:solidFill>
              <a:schemeClr val="bg1"/>
            </a:solidFill>
            <a:latin typeface="Century Gothic" panose="020B0502020202020204" pitchFamily="34" charset="0"/>
          </a:endParaRPr>
        </a:p>
      </dsp:txBody>
      <dsp:txXfrm>
        <a:off x="1843985" y="2582177"/>
        <a:ext cx="6202226" cy="2347433"/>
      </dsp:txXfrm>
    </dsp:sp>
    <dsp:sp modelId="{32B5FE59-0470-4499-BD5B-76E1BAB91368}">
      <dsp:nvSpPr>
        <dsp:cNvPr id="0" name=""/>
        <dsp:cNvSpPr/>
      </dsp:nvSpPr>
      <dsp:spPr>
        <a:xfrm>
          <a:off x="234743" y="2816920"/>
          <a:ext cx="1609242" cy="1877947"/>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39159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252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388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VE"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4295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VE"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69437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normAutofit/>
          </a:bodyPr>
          <a:lstStyle/>
          <a:p>
            <a:pPr marL="139700" indent="0">
              <a:buNone/>
            </a:pPr>
            <a:endParaRPr lang="es-VE" dirty="0"/>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fld id="{FA6AFBBF-3FA0-4130-A3A6-66408E0EE358}" type="slidenum">
              <a:rPr lang="es-VE" smtClean="0"/>
              <a:pPr/>
              <a:t>13</a:t>
            </a:fld>
            <a:endParaRPr lang="es-VE"/>
          </a:p>
        </p:txBody>
      </p:sp>
    </p:spTree>
    <p:extLst>
      <p:ext uri="{BB962C8B-B14F-4D97-AF65-F5344CB8AC3E}">
        <p14:creationId xmlns:p14="http://schemas.microsoft.com/office/powerpoint/2010/main" val="110853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73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u="none" dirty="0"/>
          </a:p>
        </p:txBody>
      </p:sp>
    </p:spTree>
    <p:extLst>
      <p:ext uri="{BB962C8B-B14F-4D97-AF65-F5344CB8AC3E}">
        <p14:creationId xmlns:p14="http://schemas.microsoft.com/office/powerpoint/2010/main" val="1484843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normAutofit/>
          </a:bodyPr>
          <a:lstStyle/>
          <a:p>
            <a:pPr marL="139700" indent="0">
              <a:buNone/>
            </a:pPr>
            <a:endParaRPr lang="es-VE" dirty="0"/>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fld id="{FA6AFBBF-3FA0-4130-A3A6-66408E0EE358}" type="slidenum">
              <a:rPr lang="es-VE" smtClean="0"/>
              <a:pPr/>
              <a:t>16</a:t>
            </a:fld>
            <a:endParaRPr lang="es-VE"/>
          </a:p>
        </p:txBody>
      </p:sp>
    </p:spTree>
    <p:extLst>
      <p:ext uri="{BB962C8B-B14F-4D97-AF65-F5344CB8AC3E}">
        <p14:creationId xmlns:p14="http://schemas.microsoft.com/office/powerpoint/2010/main" val="4278404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9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1297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40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VE" dirty="0" smtClean="0"/>
              <a:t>Interrogante del ciclo</a:t>
            </a:r>
            <a:endParaRPr dirty="0"/>
          </a:p>
        </p:txBody>
      </p:sp>
    </p:spTree>
    <p:extLst>
      <p:ext uri="{BB962C8B-B14F-4D97-AF65-F5344CB8AC3E}">
        <p14:creationId xmlns:p14="http://schemas.microsoft.com/office/powerpoint/2010/main" val="4246782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052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36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020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989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6724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2925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0349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07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877813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fdfd5af0b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fdfd5af0b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085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VE"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3679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fdfd5af0b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fdfd5af0b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906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fdfd5af0b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fdfd5af0b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594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416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293864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VE" baseline="0" dirty="0" smtClean="0"/>
          </a:p>
        </p:txBody>
      </p:sp>
    </p:spTree>
    <p:extLst>
      <p:ext uri="{BB962C8B-B14F-4D97-AF65-F5344CB8AC3E}">
        <p14:creationId xmlns:p14="http://schemas.microsoft.com/office/powerpoint/2010/main" val="1586527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2136492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dirty="0"/>
          </a:p>
        </p:txBody>
      </p:sp>
    </p:spTree>
    <p:extLst>
      <p:ext uri="{BB962C8B-B14F-4D97-AF65-F5344CB8AC3E}">
        <p14:creationId xmlns:p14="http://schemas.microsoft.com/office/powerpoint/2010/main" val="437793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9203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s-VE" sz="1100" b="0" i="0" u="none" strike="noStrike" cap="none" baseline="0"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37865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19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795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9194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8857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7005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VE" baseline="0" dirty="0" smtClean="0"/>
          </a:p>
        </p:txBody>
      </p:sp>
    </p:spTree>
    <p:extLst>
      <p:ext uri="{BB962C8B-B14F-4D97-AF65-F5344CB8AC3E}">
        <p14:creationId xmlns:p14="http://schemas.microsoft.com/office/powerpoint/2010/main" val="2617411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0070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914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3596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1750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70406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90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993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fdfd5af0b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fdfd5af0b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7058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48128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fdfd5af0b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fdfd5af0b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2269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4722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6268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225995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31003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34162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36015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79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21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99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68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53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flipH="1">
            <a:off x="-150" y="0"/>
            <a:ext cx="9144000" cy="3082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7" name="Google Shape;17;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8" name="Google Shape;18;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1"/>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8"/>
        <p:cNvGrpSpPr/>
        <p:nvPr/>
      </p:nvGrpSpPr>
      <p:grpSpPr>
        <a:xfrm>
          <a:off x="0" y="0"/>
          <a:ext cx="0" cy="0"/>
          <a:chOff x="0" y="0"/>
          <a:chExt cx="0" cy="0"/>
        </a:xfrm>
      </p:grpSpPr>
      <p:sp>
        <p:nvSpPr>
          <p:cNvPr id="39" name="Google Shape;39;p7"/>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844425" y="1548525"/>
            <a:ext cx="1918800" cy="322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3" name="Google Shape;43;p7"/>
          <p:cNvSpPr txBox="1">
            <a:spLocks noGrp="1"/>
          </p:cNvSpPr>
          <p:nvPr>
            <p:ph type="body" idx="2"/>
          </p:nvPr>
        </p:nvSpPr>
        <p:spPr>
          <a:xfrm>
            <a:off x="2861613" y="1548525"/>
            <a:ext cx="1918800" cy="322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3"/>
          </p:nvPr>
        </p:nvSpPr>
        <p:spPr>
          <a:xfrm>
            <a:off x="4878801" y="1548525"/>
            <a:ext cx="1918800" cy="322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12630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Dosis"/>
                <a:ea typeface="Dosis"/>
                <a:cs typeface="Dosis"/>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7"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2" name="Google Shape;72;p12"/>
          <p:cNvSpPr txBox="1">
            <a:spLocks noGrp="1"/>
          </p:cNvSpPr>
          <p:nvPr>
            <p:ph type="ctrTitle"/>
          </p:nvPr>
        </p:nvSpPr>
        <p:spPr>
          <a:xfrm>
            <a:off x="443350" y="1466987"/>
            <a:ext cx="857579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latin typeface="Century Gothic" panose="020B0502020202020204" pitchFamily="34" charset="0"/>
              </a:rPr>
              <a:t>EVIDENCIA CIENTÍFICA</a:t>
            </a:r>
            <a:endParaRPr b="1" dirty="0">
              <a:latin typeface="Century Gothic" panose="020B0502020202020204" pitchFamily="34" charset="0"/>
            </a:endParaRPr>
          </a:p>
        </p:txBody>
      </p:sp>
      <p:sp>
        <p:nvSpPr>
          <p:cNvPr id="3" name="Google Shape;84;p13"/>
          <p:cNvSpPr txBox="1">
            <a:spLocks/>
          </p:cNvSpPr>
          <p:nvPr/>
        </p:nvSpPr>
        <p:spPr>
          <a:xfrm>
            <a:off x="1624478" y="2778682"/>
            <a:ext cx="6917638" cy="79513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spcAft>
                <a:spcPts val="1000"/>
              </a:spcAft>
            </a:pPr>
            <a:endParaRPr lang="en-US" sz="1200" dirty="0" smtClean="0">
              <a:solidFill>
                <a:schemeClr val="dk2"/>
              </a:solidFill>
            </a:endParaRPr>
          </a:p>
          <a:p>
            <a:pPr>
              <a:spcBef>
                <a:spcPts val="1000"/>
              </a:spcBef>
              <a:spcAft>
                <a:spcPts val="1000"/>
              </a:spcAft>
            </a:pPr>
            <a:r>
              <a:rPr lang="en-US" sz="1200" b="1" dirty="0" smtClean="0">
                <a:solidFill>
                  <a:schemeClr val="bg1"/>
                </a:solidFill>
                <a:latin typeface="Century Gothic" panose="020B0502020202020204" pitchFamily="34" charset="0"/>
              </a:rPr>
              <a:t>GRUPO 7:    Dr. Marco </a:t>
            </a:r>
            <a:r>
              <a:rPr lang="en-US" sz="1200" b="1" dirty="0">
                <a:solidFill>
                  <a:schemeClr val="bg1"/>
                </a:solidFill>
                <a:latin typeface="Century Gothic" panose="020B0502020202020204" pitchFamily="34" charset="0"/>
              </a:rPr>
              <a:t>P</a:t>
            </a:r>
            <a:r>
              <a:rPr lang="en-US" sz="1200" b="1" dirty="0" smtClean="0">
                <a:solidFill>
                  <a:schemeClr val="bg1"/>
                </a:solidFill>
                <a:latin typeface="Century Gothic" panose="020B0502020202020204" pitchFamily="34" charset="0"/>
              </a:rPr>
              <a:t>érez (R3) </a:t>
            </a:r>
            <a:r>
              <a:rPr lang="en-US" sz="1200" b="1" dirty="0">
                <a:solidFill>
                  <a:schemeClr val="bg1"/>
                </a:solidFill>
                <a:latin typeface="Century Gothic" panose="020B0502020202020204" pitchFamily="34" charset="0"/>
              </a:rPr>
              <a:t> </a:t>
            </a:r>
            <a:r>
              <a:rPr lang="en-US" sz="1200" b="1" dirty="0" smtClean="0">
                <a:solidFill>
                  <a:schemeClr val="bg1"/>
                </a:solidFill>
                <a:latin typeface="Century Gothic" panose="020B0502020202020204" pitchFamily="34" charset="0"/>
              </a:rPr>
              <a:t>                                           Dra. Yeraldine Zambrano (R1)    </a:t>
            </a:r>
          </a:p>
          <a:p>
            <a:pPr>
              <a:spcBef>
                <a:spcPts val="1000"/>
              </a:spcBef>
              <a:spcAft>
                <a:spcPts val="1000"/>
              </a:spcAft>
            </a:pPr>
            <a:r>
              <a:rPr lang="en-US" sz="1200" b="1" dirty="0" smtClean="0">
                <a:solidFill>
                  <a:schemeClr val="bg1"/>
                </a:solidFill>
                <a:latin typeface="Century Gothic" panose="020B0502020202020204" pitchFamily="34" charset="0"/>
              </a:rPr>
              <a:t>                    Dr. Josbert Ortiz (R2) </a:t>
            </a:r>
            <a:r>
              <a:rPr lang="en-US" sz="1200" b="1" dirty="0">
                <a:solidFill>
                  <a:schemeClr val="bg1"/>
                </a:solidFill>
                <a:latin typeface="Century Gothic" panose="020B0502020202020204" pitchFamily="34" charset="0"/>
              </a:rPr>
              <a:t> </a:t>
            </a:r>
            <a:r>
              <a:rPr lang="en-US" sz="1200" b="1" dirty="0" smtClean="0">
                <a:solidFill>
                  <a:schemeClr val="bg1"/>
                </a:solidFill>
                <a:latin typeface="Century Gothic" panose="020B0502020202020204" pitchFamily="34" charset="0"/>
              </a:rPr>
              <a:t>(Relator)                              Dra. Aiza Gauna (R1)  (Ponente)</a:t>
            </a:r>
            <a:endParaRPr lang="en-US" sz="1200" b="1" dirty="0">
              <a:solidFill>
                <a:schemeClr val="bg1"/>
              </a:solidFill>
              <a:latin typeface="Century Gothic" panose="020B0502020202020204" pitchFamily="34" charset="0"/>
            </a:endParaRPr>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872" y="205582"/>
            <a:ext cx="835855" cy="67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81;p13"/>
          <p:cNvSpPr txBox="1">
            <a:spLocks/>
          </p:cNvSpPr>
          <p:nvPr/>
        </p:nvSpPr>
        <p:spPr>
          <a:xfrm>
            <a:off x="1155114" y="372973"/>
            <a:ext cx="6976153" cy="3432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1pPr>
            <a:lvl2pPr marR="0" lvl="1"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2pPr>
            <a:lvl3pPr marR="0" lvl="2"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3pPr>
            <a:lvl4pPr marR="0" lvl="3"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4pPr>
            <a:lvl5pPr marR="0" lvl="4"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5pPr>
            <a:lvl6pPr marR="0" lvl="5"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6pPr>
            <a:lvl7pPr marR="0" lvl="6"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7pPr>
            <a:lvl8pPr marR="0" lvl="7"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8pPr>
            <a:lvl9pPr marR="0" lvl="8"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9pPr>
          </a:lstStyle>
          <a:p>
            <a:r>
              <a:rPr lang="es-VE" sz="2000" b="1" dirty="0" smtClean="0"/>
              <a:t>	</a:t>
            </a:r>
            <a:r>
              <a:rPr lang="es-VE" sz="1800" b="1" dirty="0" smtClean="0">
                <a:latin typeface="Century Gothic" panose="020B0502020202020204" pitchFamily="34" charset="0"/>
              </a:rPr>
              <a:t>Centro Cardiovascular Regional </a:t>
            </a:r>
            <a:r>
              <a:rPr lang="es-VE" sz="1800" b="1" dirty="0">
                <a:latin typeface="Century Gothic" panose="020B0502020202020204" pitchFamily="34" charset="0"/>
              </a:rPr>
              <a:t>C</a:t>
            </a:r>
            <a:r>
              <a:rPr lang="es-VE" sz="1800" b="1" dirty="0" smtClean="0">
                <a:latin typeface="Century Gothic" panose="020B0502020202020204" pitchFamily="34" charset="0"/>
              </a:rPr>
              <a:t>entro Occidental.</a:t>
            </a:r>
          </a:p>
          <a:p>
            <a:pPr algn="ctr"/>
            <a:r>
              <a:rPr lang="es-VE" sz="1800" b="1" dirty="0" smtClean="0">
                <a:latin typeface="Century Gothic" panose="020B0502020202020204" pitchFamily="34" charset="0"/>
              </a:rPr>
              <a:t>    Postgrado Cardiología Clínica.</a:t>
            </a:r>
            <a:endParaRPr lang="es-VE" sz="1800" b="1" dirty="0">
              <a:latin typeface="Century Gothic" panose="020B0502020202020204" pitchFamily="34" charset="0"/>
            </a:endParaRPr>
          </a:p>
        </p:txBody>
      </p:sp>
      <p:sp>
        <p:nvSpPr>
          <p:cNvPr id="6" name="Google Shape;84;p13"/>
          <p:cNvSpPr txBox="1">
            <a:spLocks/>
          </p:cNvSpPr>
          <p:nvPr/>
        </p:nvSpPr>
        <p:spPr>
          <a:xfrm>
            <a:off x="3207005" y="4077022"/>
            <a:ext cx="2872373" cy="3486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1000"/>
              </a:spcBef>
              <a:spcAft>
                <a:spcPts val="1000"/>
              </a:spcAft>
            </a:pPr>
            <a:endParaRPr lang="en-US" sz="1200" dirty="0" smtClean="0">
              <a:solidFill>
                <a:schemeClr val="dk2"/>
              </a:solidFill>
            </a:endParaRPr>
          </a:p>
          <a:p>
            <a:pPr algn="ctr">
              <a:spcBef>
                <a:spcPts val="1000"/>
              </a:spcBef>
              <a:spcAft>
                <a:spcPts val="1000"/>
              </a:spcAft>
            </a:pPr>
            <a:r>
              <a:rPr lang="en-US" sz="1200" b="1" dirty="0" smtClean="0">
                <a:solidFill>
                  <a:schemeClr val="dk2"/>
                </a:solidFill>
                <a:latin typeface="Century Gothic" panose="020B0502020202020204" pitchFamily="34" charset="0"/>
              </a:rPr>
              <a:t>Barquisimeto, Noviembre de 2019.</a:t>
            </a:r>
            <a:endParaRPr lang="en-US" sz="1200" b="1" dirty="0">
              <a:solidFill>
                <a:schemeClr val="dk2"/>
              </a:solidFill>
              <a:latin typeface="Century Gothic" panose="020B0502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7" name="Google Shape;376;p25"/>
          <p:cNvGrpSpPr/>
          <p:nvPr/>
        </p:nvGrpSpPr>
        <p:grpSpPr>
          <a:xfrm>
            <a:off x="552885" y="1385750"/>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21" name="Google Shape;221;p14"/>
          <p:cNvSpPr txBox="1">
            <a:spLocks noGrp="1"/>
          </p:cNvSpPr>
          <p:nvPr>
            <p:ph type="ctrTitle"/>
          </p:nvPr>
        </p:nvSpPr>
        <p:spPr>
          <a:xfrm>
            <a:off x="1928037" y="1878833"/>
            <a:ext cx="5286203"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VE" b="1" dirty="0" smtClean="0">
                <a:solidFill>
                  <a:schemeClr val="tx1"/>
                </a:solidFill>
                <a:effectLst>
                  <a:outerShdw blurRad="38100" dist="38100" dir="2700000" algn="tl">
                    <a:srgbClr val="000000">
                      <a:alpha val="43137"/>
                    </a:srgbClr>
                  </a:outerShdw>
                </a:effectLst>
                <a:latin typeface="Century Gothic" panose="020B0502020202020204" pitchFamily="34" charset="0"/>
              </a:rPr>
              <a:t>METODOLOGÍA</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13" name="Rectángulo redondeado 12"/>
          <p:cNvSpPr/>
          <p:nvPr/>
        </p:nvSpPr>
        <p:spPr>
          <a:xfrm>
            <a:off x="6934893" y="3397917"/>
            <a:ext cx="1654500" cy="1512745"/>
          </a:xfrm>
          <a:prstGeom prst="roundRect">
            <a:avLst/>
          </a:prstGeom>
          <a:blipFill rotWithShape="1">
            <a:blip r:embed="rId3"/>
            <a:stretch>
              <a:fillRect/>
            </a:stretch>
          </a:blipFill>
          <a:effectLst>
            <a:softEdge rad="1397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05528670"/>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8"/>
        <p:cNvGrpSpPr/>
        <p:nvPr/>
      </p:nvGrpSpPr>
      <p:grpSpPr>
        <a:xfrm>
          <a:off x="0" y="0"/>
          <a:ext cx="0" cy="0"/>
          <a:chOff x="0" y="0"/>
          <a:chExt cx="0" cy="0"/>
        </a:xfrm>
      </p:grpSpPr>
      <p:sp>
        <p:nvSpPr>
          <p:cNvPr id="252" name="Google Shape;252;p2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11</a:t>
            </a:fld>
            <a:endParaRPr/>
          </a:p>
        </p:txBody>
      </p:sp>
      <p:pic>
        <p:nvPicPr>
          <p:cNvPr id="2" name="Imagen 1"/>
          <p:cNvPicPr>
            <a:picLocks noChangeAspect="1"/>
          </p:cNvPicPr>
          <p:nvPr/>
        </p:nvPicPr>
        <p:blipFill rotWithShape="1">
          <a:blip r:embed="rId3"/>
          <a:srcRect l="7649" t="13363" r="44822" b="15090"/>
          <a:stretch/>
        </p:blipFill>
        <p:spPr>
          <a:xfrm>
            <a:off x="1892339" y="692036"/>
            <a:ext cx="6102396" cy="4139830"/>
          </a:xfrm>
          <a:prstGeom prst="rect">
            <a:avLst/>
          </a:prstGeom>
          <a:ln w="28575">
            <a:solidFill>
              <a:schemeClr val="tx1"/>
            </a:solidFill>
          </a:ln>
        </p:spPr>
      </p:pic>
      <p:sp>
        <p:nvSpPr>
          <p:cNvPr id="3" name="Rectángulo 2"/>
          <p:cNvSpPr/>
          <p:nvPr/>
        </p:nvSpPr>
        <p:spPr>
          <a:xfrm>
            <a:off x="1122830" y="107261"/>
            <a:ext cx="4174959" cy="584775"/>
          </a:xfrm>
          <a:prstGeom prst="rect">
            <a:avLst/>
          </a:prstGeom>
        </p:spPr>
        <p:txBody>
          <a:bodyPr wrap="square">
            <a:spAutoFit/>
          </a:bodyPr>
          <a:lstStyle/>
          <a:p>
            <a:r>
              <a:rPr lang="es-VE" sz="1600" b="1" dirty="0" smtClean="0">
                <a:solidFill>
                  <a:schemeClr val="bg1"/>
                </a:solidFill>
                <a:latin typeface="Century Gothic" panose="020B0502020202020204" pitchFamily="34" charset="0"/>
              </a:rPr>
              <a:t>Taiwán </a:t>
            </a:r>
            <a:r>
              <a:rPr lang="es-VE" sz="1600" b="1" dirty="0">
                <a:solidFill>
                  <a:schemeClr val="bg1"/>
                </a:solidFill>
                <a:latin typeface="Century Gothic" panose="020B0502020202020204" pitchFamily="34" charset="0"/>
              </a:rPr>
              <a:t>tiene una extensión </a:t>
            </a:r>
            <a:endParaRPr lang="es-VE" sz="1600" b="1" dirty="0" smtClean="0">
              <a:solidFill>
                <a:schemeClr val="bg1"/>
              </a:solidFill>
              <a:latin typeface="Century Gothic" panose="020B0502020202020204" pitchFamily="34" charset="0"/>
            </a:endParaRPr>
          </a:p>
          <a:p>
            <a:r>
              <a:rPr lang="es-VE" sz="1600" b="1" dirty="0" smtClean="0">
                <a:solidFill>
                  <a:schemeClr val="bg1"/>
                </a:solidFill>
                <a:latin typeface="Century Gothic" panose="020B0502020202020204" pitchFamily="34" charset="0"/>
              </a:rPr>
              <a:t>aproximada </a:t>
            </a:r>
            <a:r>
              <a:rPr lang="es-VE" sz="1600" b="1" dirty="0">
                <a:solidFill>
                  <a:schemeClr val="bg1"/>
                </a:solidFill>
                <a:latin typeface="Century Gothic" panose="020B0502020202020204" pitchFamily="34" charset="0"/>
              </a:rPr>
              <a:t>de 36.000 km². </a:t>
            </a:r>
            <a:endParaRPr lang="es-VE" sz="1600" b="1" dirty="0" smtClean="0">
              <a:solidFill>
                <a:schemeClr val="bg1"/>
              </a:solidFill>
              <a:latin typeface="Century Gothic" panose="020B0502020202020204" pitchFamily="34" charset="0"/>
            </a:endParaRPr>
          </a:p>
        </p:txBody>
      </p:sp>
      <p:sp>
        <p:nvSpPr>
          <p:cNvPr id="4" name="Rectángulo 3"/>
          <p:cNvSpPr/>
          <p:nvPr/>
        </p:nvSpPr>
        <p:spPr>
          <a:xfrm>
            <a:off x="6918158" y="4831866"/>
            <a:ext cx="2153154" cy="338554"/>
          </a:xfrm>
          <a:prstGeom prst="rect">
            <a:avLst/>
          </a:prstGeom>
        </p:spPr>
        <p:txBody>
          <a:bodyPr wrap="none">
            <a:spAutoFit/>
          </a:bodyPr>
          <a:lstStyle/>
          <a:p>
            <a:r>
              <a:rPr lang="es-VE" sz="1600" b="1" dirty="0">
                <a:solidFill>
                  <a:schemeClr val="bg1"/>
                </a:solidFill>
                <a:latin typeface="Century Gothic" panose="020B0502020202020204" pitchFamily="34" charset="0"/>
              </a:rPr>
              <a:t>La capital es </a:t>
            </a:r>
            <a:r>
              <a:rPr lang="es-VE" sz="1600" b="1" dirty="0" smtClean="0">
                <a:solidFill>
                  <a:schemeClr val="bg1"/>
                </a:solidFill>
                <a:latin typeface="Century Gothic" panose="020B0502020202020204" pitchFamily="34" charset="0"/>
              </a:rPr>
              <a:t>Taipéi</a:t>
            </a:r>
            <a:r>
              <a:rPr lang="es-VE" sz="1600" b="1" dirty="0">
                <a:solidFill>
                  <a:schemeClr val="bg1"/>
                </a:solidFill>
                <a:latin typeface="Century Gothic" panose="020B0502020202020204" pitchFamily="34" charset="0"/>
              </a:rPr>
              <a:t>.</a:t>
            </a:r>
          </a:p>
        </p:txBody>
      </p:sp>
      <p:sp>
        <p:nvSpPr>
          <p:cNvPr id="5" name="Rectángulo 4"/>
          <p:cNvSpPr/>
          <p:nvPr/>
        </p:nvSpPr>
        <p:spPr>
          <a:xfrm>
            <a:off x="5751094" y="231446"/>
            <a:ext cx="3376245" cy="338554"/>
          </a:xfrm>
          <a:prstGeom prst="rect">
            <a:avLst/>
          </a:prstGeom>
        </p:spPr>
        <p:txBody>
          <a:bodyPr wrap="none">
            <a:spAutoFit/>
          </a:bodyPr>
          <a:lstStyle/>
          <a:p>
            <a:r>
              <a:rPr lang="es-VE" sz="1600" b="1" dirty="0" smtClean="0">
                <a:solidFill>
                  <a:schemeClr val="bg1"/>
                </a:solidFill>
                <a:latin typeface="Century Gothic" panose="020B0502020202020204" pitchFamily="34" charset="0"/>
              </a:rPr>
              <a:t>Población 23,78</a:t>
            </a:r>
            <a:r>
              <a:rPr lang="es-VE" sz="1600" b="1" dirty="0">
                <a:solidFill>
                  <a:schemeClr val="bg1"/>
                </a:solidFill>
                <a:latin typeface="Century Gothic" panose="020B0502020202020204" pitchFamily="34" charset="0"/>
              </a:rPr>
              <a:t> millones (2018</a:t>
            </a:r>
            <a:r>
              <a:rPr lang="es-VE" sz="1600" b="1" dirty="0" smtClean="0">
                <a:solidFill>
                  <a:schemeClr val="bg1"/>
                </a:solidFill>
                <a:latin typeface="Century Gothic" panose="020B0502020202020204" pitchFamily="34" charset="0"/>
              </a:rPr>
              <a:t>).</a:t>
            </a:r>
            <a:endParaRPr lang="es-VE" sz="1600" b="1" dirty="0">
              <a:solidFill>
                <a:schemeClr val="bg1"/>
              </a:solidFill>
              <a:latin typeface="Century Gothic" panose="020B0502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25"/>
          <p:cNvGrpSpPr/>
          <p:nvPr/>
        </p:nvGrpSpPr>
        <p:grpSpPr>
          <a:xfrm>
            <a:off x="645352" y="0"/>
            <a:ext cx="8044528" cy="1090322"/>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3200" b="1" dirty="0" smtClean="0">
                  <a:latin typeface="Century Gothic" panose="020B0502020202020204" pitchFamily="34" charset="0"/>
                  <a:ea typeface="Arvo"/>
                  <a:cs typeface="Arvo"/>
                  <a:sym typeface="Arvo"/>
                </a:rPr>
                <a:t>TIPO DE ESTUDIO</a:t>
              </a:r>
              <a:endParaRPr sz="3200" b="1" dirty="0">
                <a:latin typeface="Century Gothic" panose="020B0502020202020204" pitchFamily="3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4" name="Rectángulo 23"/>
          <p:cNvSpPr/>
          <p:nvPr/>
        </p:nvSpPr>
        <p:spPr>
          <a:xfrm>
            <a:off x="1625813" y="1836982"/>
            <a:ext cx="6434147" cy="703498"/>
          </a:xfrm>
          <a:prstGeom prst="rect">
            <a:avLst/>
          </a:prstGeom>
          <a:solidFill>
            <a:schemeClr val="accent2">
              <a:lumMod val="50000"/>
            </a:schemeClr>
          </a:solidFill>
          <a:effectLst>
            <a:softEdge rad="88900"/>
          </a:effectLst>
        </p:spPr>
        <p:style>
          <a:lnRef idx="0">
            <a:scrgbClr r="0" g="0" b="0"/>
          </a:lnRef>
          <a:fillRef idx="0">
            <a:scrgbClr r="0" g="0" b="0"/>
          </a:fillRef>
          <a:effectRef idx="0">
            <a:scrgbClr r="0" g="0" b="0"/>
          </a:effectRef>
          <a:fontRef idx="minor">
            <a:schemeClr val="lt1"/>
          </a:fontRef>
        </p:style>
        <p:txBody>
          <a:bodyPr spcFirstLastPara="0" vert="horz" wrap="square" lIns="198275" tIns="0" rIns="198275" bIns="0" numCol="1" spcCol="1270" anchor="ctr" anchorCtr="0">
            <a:noAutofit/>
          </a:bodyPr>
          <a:lstStyle/>
          <a:p>
            <a:pPr lvl="0" algn="ctr" defTabSz="1066800">
              <a:lnSpc>
                <a:spcPct val="90000"/>
              </a:lnSpc>
              <a:spcBef>
                <a:spcPct val="0"/>
              </a:spcBef>
              <a:spcAft>
                <a:spcPct val="35000"/>
              </a:spcAft>
            </a:pPr>
            <a:r>
              <a:rPr lang="es-VE" sz="2000" b="1" kern="1200" dirty="0" smtClean="0">
                <a:solidFill>
                  <a:schemeClr val="tx1"/>
                </a:solidFill>
                <a:latin typeface="Century Gothic" panose="020B0502020202020204" pitchFamily="34" charset="0"/>
              </a:rPr>
              <a:t>Es un estudio de cohorte retrospectivo  de casos y controles. </a:t>
            </a:r>
            <a:endParaRPr lang="es-VE" sz="2000" b="1" kern="1200" dirty="0">
              <a:solidFill>
                <a:schemeClr val="tx1"/>
              </a:solidFill>
              <a:latin typeface="Century Gothic" panose="020B0502020202020204" pitchFamily="34" charset="0"/>
            </a:endParaRPr>
          </a:p>
        </p:txBody>
      </p:sp>
      <p:sp>
        <p:nvSpPr>
          <p:cNvPr id="25" name="CuadroTexto 2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107898839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b="1" dirty="0">
                <a:solidFill>
                  <a:schemeClr val="bg1"/>
                </a:solidFill>
              </a:rPr>
              <a:t>Metodología</a:t>
            </a:r>
          </a:p>
        </p:txBody>
      </p:sp>
      <p:graphicFrame>
        <p:nvGraphicFramePr>
          <p:cNvPr id="4" name="3 Diagrama"/>
          <p:cNvGraphicFramePr/>
          <p:nvPr>
            <p:extLst>
              <p:ext uri="{D42A27DB-BD31-4B8C-83A1-F6EECF244321}">
                <p14:modId xmlns:p14="http://schemas.microsoft.com/office/powerpoint/2010/main" val="3943954564"/>
              </p:ext>
            </p:extLst>
          </p:nvPr>
        </p:nvGraphicFramePr>
        <p:xfrm>
          <a:off x="988804" y="2874450"/>
          <a:ext cx="7959059" cy="137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oogle Shape;376;p25"/>
          <p:cNvGrpSpPr/>
          <p:nvPr/>
        </p:nvGrpSpPr>
        <p:grpSpPr>
          <a:xfrm>
            <a:off x="645352" y="0"/>
            <a:ext cx="8044528" cy="1090322"/>
            <a:chOff x="185742" y="1287960"/>
            <a:chExt cx="8044528" cy="2067200"/>
          </a:xfrm>
        </p:grpSpPr>
        <p:sp>
          <p:nvSpPr>
            <p:cNvPr id="9"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3200" b="1" dirty="0" smtClean="0">
                  <a:latin typeface="Century Gothic" panose="020B0502020202020204" pitchFamily="34" charset="0"/>
                  <a:ea typeface="Arvo"/>
                  <a:cs typeface="Arvo"/>
                  <a:sym typeface="Arvo"/>
                </a:rPr>
                <a:t>FUENTE DE DATOS</a:t>
              </a:r>
              <a:endParaRPr sz="3200" b="1" dirty="0">
                <a:latin typeface="Century Gothic" panose="020B0502020202020204" pitchFamily="34" charset="0"/>
                <a:ea typeface="Arvo"/>
                <a:cs typeface="Arvo"/>
                <a:sym typeface="Arvo"/>
              </a:endParaRPr>
            </a:p>
          </p:txBody>
        </p:sp>
        <p:sp>
          <p:nvSpPr>
            <p:cNvPr id="11"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0;p25"/>
            <p:cNvSpPr/>
            <p:nvPr/>
          </p:nvSpPr>
          <p:spPr>
            <a:xfrm flipH="1">
              <a:off x="185742" y="1697042"/>
              <a:ext cx="1243800" cy="1243801"/>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pic>
        <p:nvPicPr>
          <p:cNvPr id="3" name="Imagen 2"/>
          <p:cNvPicPr>
            <a:picLocks noChangeAspect="1"/>
          </p:cNvPicPr>
          <p:nvPr/>
        </p:nvPicPr>
        <p:blipFill rotWithShape="1">
          <a:blip r:embed="rId8"/>
          <a:srcRect l="13154" t="13199" r="14441" b="69696"/>
          <a:stretch/>
        </p:blipFill>
        <p:spPr>
          <a:xfrm>
            <a:off x="988804" y="1355766"/>
            <a:ext cx="7820526" cy="1251285"/>
          </a:xfrm>
          <a:prstGeom prst="rect">
            <a:avLst/>
          </a:prstGeom>
          <a:ln w="28575">
            <a:solidFill>
              <a:schemeClr val="tx1"/>
            </a:solidFill>
          </a:ln>
        </p:spPr>
      </p:pic>
      <p:sp>
        <p:nvSpPr>
          <p:cNvPr id="15" name="CuadroTexto 1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413621088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a:spLocks noGrp="1"/>
          </p:cNvSpPr>
          <p:nvPr>
            <p:ph type="title"/>
          </p:nvPr>
        </p:nvSpPr>
        <p:spPr>
          <a:xfrm>
            <a:off x="721503" y="-16905"/>
            <a:ext cx="7071944"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VE" b="1" dirty="0" smtClean="0">
                <a:latin typeface="Century Gothic" panose="020B0502020202020204" pitchFamily="34" charset="0"/>
              </a:rPr>
              <a:t>La base de datos incluye información sobre: </a:t>
            </a:r>
            <a:endParaRPr b="1" dirty="0">
              <a:latin typeface="Century Gothic" panose="020B0502020202020204" pitchFamily="34" charset="0"/>
            </a:endParaRPr>
          </a:p>
        </p:txBody>
      </p:sp>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22" name="Google Shape;618;p41"/>
          <p:cNvGrpSpPr/>
          <p:nvPr/>
        </p:nvGrpSpPr>
        <p:grpSpPr>
          <a:xfrm>
            <a:off x="196501" y="441112"/>
            <a:ext cx="319091" cy="334563"/>
            <a:chOff x="5961125" y="1623900"/>
            <a:chExt cx="427450" cy="448175"/>
          </a:xfrm>
        </p:grpSpPr>
        <p:sp>
          <p:nvSpPr>
            <p:cNvPr id="23" name="Google Shape;619;p4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0;p4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21;p4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22;p4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23;p41"/>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24;p4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25;p4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Rectángulo 29"/>
          <p:cNvSpPr/>
          <p:nvPr/>
        </p:nvSpPr>
        <p:spPr>
          <a:xfrm>
            <a:off x="1319512" y="749295"/>
            <a:ext cx="7187879" cy="3477875"/>
          </a:xfrm>
          <a:prstGeom prst="rect">
            <a:avLst/>
          </a:prstGeom>
          <a:solidFill>
            <a:schemeClr val="accent2">
              <a:lumMod val="50000"/>
            </a:schemeClr>
          </a:solidFill>
          <a:ln>
            <a:solidFill>
              <a:schemeClr val="tx1"/>
            </a:solidFill>
          </a:ln>
        </p:spPr>
        <p:txBody>
          <a:bodyPr wrap="square">
            <a:spAutoFit/>
          </a:bodyPr>
          <a:lstStyle/>
          <a:p>
            <a:pPr marL="342900" indent="-342900" algn="just">
              <a:buFont typeface="Wingdings" panose="05000000000000000000" pitchFamily="2" charset="2"/>
              <a:buChar char="q"/>
            </a:pPr>
            <a:r>
              <a:rPr lang="es-VE"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Visitas clínicas ambulatorias </a:t>
            </a:r>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completas.</a:t>
            </a:r>
          </a:p>
          <a:p>
            <a:pPr marL="342900" indent="-342900" algn="just">
              <a:buFont typeface="Wingdings" panose="05000000000000000000" pitchFamily="2" charset="2"/>
              <a:buChar char="q"/>
            </a:pPr>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Hospitalizaciones.</a:t>
            </a:r>
            <a:endParaRPr lang="es-VE"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q"/>
            </a:pPr>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Cualquier prescripción de medicamentos.</a:t>
            </a:r>
          </a:p>
          <a:p>
            <a:pPr marL="342900" indent="-342900" algn="just">
              <a:buFont typeface="Wingdings" panose="05000000000000000000" pitchFamily="2" charset="2"/>
              <a:buChar char="q"/>
            </a:pPr>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Intervenciones </a:t>
            </a:r>
            <a:r>
              <a:rPr lang="es-VE"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y </a:t>
            </a:r>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exámenes.</a:t>
            </a:r>
          </a:p>
          <a:p>
            <a:pPr marL="342900" indent="-342900" algn="just">
              <a:buFont typeface="Wingdings" panose="05000000000000000000" pitchFamily="2" charset="2"/>
              <a:buChar char="q"/>
            </a:pPr>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Estado vital.</a:t>
            </a:r>
          </a:p>
          <a:p>
            <a:pPr marL="342900" indent="-342900" algn="just">
              <a:buFont typeface="Wingdings" panose="05000000000000000000" pitchFamily="2" charset="2"/>
              <a:buChar char="q"/>
            </a:pPr>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Enfermedades</a:t>
            </a:r>
            <a:r>
              <a:rPr lang="es-VE"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p>
          <a:p>
            <a:pPr algn="just"/>
            <a:r>
              <a:rPr lang="es-VE"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endPar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Se </a:t>
            </a:r>
            <a:r>
              <a:rPr lang="es-VE"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registran utilizando </a:t>
            </a:r>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los códigos de la </a:t>
            </a:r>
            <a:r>
              <a:rPr lang="es-VE"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Clasificación Internacional de Enfermedades, Novena Revisión, </a:t>
            </a:r>
            <a:r>
              <a:rPr lang="es-VE" sz="20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modificación clínica </a:t>
            </a:r>
            <a:r>
              <a:rPr lang="es-VE"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(ICD-9-CM). </a:t>
            </a:r>
            <a:endParaRPr lang="es-VE" sz="2000" b="1" dirty="0">
              <a:solidFill>
                <a:schemeClr val="bg1"/>
              </a:solidFill>
              <a:latin typeface="Century Gothic" panose="020B0502020202020204" pitchFamily="34" charset="0"/>
            </a:endParaRPr>
          </a:p>
        </p:txBody>
      </p:sp>
      <p:sp>
        <p:nvSpPr>
          <p:cNvPr id="31" name="CuadroTexto 30"/>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56606718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8"/>
        <p:cNvGrpSpPr/>
        <p:nvPr/>
      </p:nvGrpSpPr>
      <p:grpSpPr>
        <a:xfrm>
          <a:off x="0" y="0"/>
          <a:ext cx="0" cy="0"/>
          <a:chOff x="0" y="0"/>
          <a:chExt cx="0" cy="0"/>
        </a:xfrm>
      </p:grpSpPr>
      <p:sp>
        <p:nvSpPr>
          <p:cNvPr id="252" name="Google Shape;252;p2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15</a:t>
            </a:fld>
            <a:endParaRPr/>
          </a:p>
        </p:txBody>
      </p:sp>
      <p:sp>
        <p:nvSpPr>
          <p:cNvPr id="7" name="7 Rectángulo"/>
          <p:cNvSpPr/>
          <p:nvPr/>
        </p:nvSpPr>
        <p:spPr>
          <a:xfrm>
            <a:off x="840744" y="102549"/>
            <a:ext cx="6264696" cy="5881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solidFill>
                  <a:srgbClr val="002060"/>
                </a:solidFill>
                <a:latin typeface="Century Gothic" panose="020B0502020202020204" pitchFamily="34" charset="0"/>
              </a:rPr>
              <a:t>Este estudio fue aprobado por la Junta de Revisión Institucional del Hospital Chang Gung Memorial. </a:t>
            </a:r>
            <a:endParaRPr lang="es-VE" sz="1600" b="1" dirty="0">
              <a:solidFill>
                <a:srgbClr val="002060"/>
              </a:solidFill>
              <a:latin typeface="Century Gothic" panose="020B0502020202020204" pitchFamily="34" charset="0"/>
            </a:endParaRPr>
          </a:p>
        </p:txBody>
      </p:sp>
      <p:pic>
        <p:nvPicPr>
          <p:cNvPr id="10" name="Imagen 9"/>
          <p:cNvPicPr>
            <a:picLocks noChangeAspect="1"/>
          </p:cNvPicPr>
          <p:nvPr/>
        </p:nvPicPr>
        <p:blipFill rotWithShape="1">
          <a:blip r:embed="rId3"/>
          <a:srcRect l="8851" t="42372" r="34834" b="11267"/>
          <a:stretch/>
        </p:blipFill>
        <p:spPr>
          <a:xfrm>
            <a:off x="1034716" y="927932"/>
            <a:ext cx="7736305" cy="4005015"/>
          </a:xfrm>
          <a:prstGeom prst="rect">
            <a:avLst/>
          </a:prstGeom>
          <a:ln w="28575">
            <a:solidFill>
              <a:schemeClr val="tx1"/>
            </a:solidFill>
          </a:ln>
        </p:spPr>
      </p:pic>
    </p:spTree>
    <p:extLst>
      <p:ext uri="{BB962C8B-B14F-4D97-AF65-F5344CB8AC3E}">
        <p14:creationId xmlns:p14="http://schemas.microsoft.com/office/powerpoint/2010/main" val="212210855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b="1" dirty="0">
                <a:solidFill>
                  <a:schemeClr val="bg1"/>
                </a:solidFill>
              </a:rPr>
              <a:t>Metodología</a:t>
            </a:r>
          </a:p>
        </p:txBody>
      </p:sp>
      <p:graphicFrame>
        <p:nvGraphicFramePr>
          <p:cNvPr id="4" name="3 Diagrama"/>
          <p:cNvGraphicFramePr/>
          <p:nvPr>
            <p:extLst>
              <p:ext uri="{D42A27DB-BD31-4B8C-83A1-F6EECF244321}">
                <p14:modId xmlns:p14="http://schemas.microsoft.com/office/powerpoint/2010/main" val="3424337225"/>
              </p:ext>
            </p:extLst>
          </p:nvPr>
        </p:nvGraphicFramePr>
        <p:xfrm>
          <a:off x="844425" y="1330532"/>
          <a:ext cx="7959059" cy="326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oogle Shape;376;p25"/>
          <p:cNvGrpSpPr/>
          <p:nvPr/>
        </p:nvGrpSpPr>
        <p:grpSpPr>
          <a:xfrm>
            <a:off x="645352" y="0"/>
            <a:ext cx="8044528" cy="1090322"/>
            <a:chOff x="185742" y="1287960"/>
            <a:chExt cx="8044528" cy="2067200"/>
          </a:xfrm>
        </p:grpSpPr>
        <p:sp>
          <p:nvSpPr>
            <p:cNvPr id="9"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3200" b="1" dirty="0" smtClean="0">
                  <a:latin typeface="Century Gothic" panose="020B0502020202020204" pitchFamily="34" charset="0"/>
                  <a:ea typeface="Arvo"/>
                  <a:cs typeface="Arvo"/>
                  <a:sym typeface="Arvo"/>
                </a:rPr>
                <a:t>COHORTES FA Y FLA</a:t>
              </a:r>
              <a:endParaRPr sz="3200" b="1" dirty="0">
                <a:latin typeface="Century Gothic" panose="020B0502020202020204" pitchFamily="34" charset="0"/>
                <a:ea typeface="Arvo"/>
                <a:cs typeface="Arvo"/>
                <a:sym typeface="Arvo"/>
              </a:endParaRPr>
            </a:p>
          </p:txBody>
        </p:sp>
        <p:sp>
          <p:nvSpPr>
            <p:cNvPr id="11"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0;p25"/>
            <p:cNvSpPr/>
            <p:nvPr/>
          </p:nvSpPr>
          <p:spPr>
            <a:xfrm flipH="1">
              <a:off x="185742" y="1697042"/>
              <a:ext cx="1243800" cy="1243801"/>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14" name="CuadroTexto 13"/>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382750527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25"/>
          <p:cNvGrpSpPr/>
          <p:nvPr/>
        </p:nvGrpSpPr>
        <p:grpSpPr>
          <a:xfrm>
            <a:off x="645352" y="0"/>
            <a:ext cx="8044528" cy="1090322"/>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3200" b="1" dirty="0" smtClean="0">
                  <a:latin typeface="Century Gothic" panose="020B0502020202020204" pitchFamily="34" charset="0"/>
                  <a:ea typeface="Arvo"/>
                  <a:cs typeface="Arvo"/>
                  <a:sym typeface="Arvo"/>
                </a:rPr>
                <a:t>COHORTES DE FA Y FLA</a:t>
              </a:r>
              <a:endParaRPr sz="3200" b="1" dirty="0">
                <a:latin typeface="Century Gothic" panose="020B0502020202020204" pitchFamily="3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4" name="Rectángulo 23"/>
          <p:cNvSpPr/>
          <p:nvPr/>
        </p:nvSpPr>
        <p:spPr>
          <a:xfrm>
            <a:off x="1449036" y="1657537"/>
            <a:ext cx="6434147" cy="1830138"/>
          </a:xfrm>
          <a:prstGeom prst="rect">
            <a:avLst/>
          </a:prstGeom>
          <a:solidFill>
            <a:schemeClr val="accent2">
              <a:lumMod val="5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spcFirstLastPara="0" vert="horz" wrap="square" lIns="198275" tIns="0" rIns="198275" bIns="0" numCol="1" spcCol="1270" anchor="ctr" anchorCtr="0">
            <a:noAutofit/>
          </a:bodyPr>
          <a:lstStyle/>
          <a:p>
            <a:pPr lvl="0" algn="just" defTabSz="1066800">
              <a:lnSpc>
                <a:spcPct val="90000"/>
              </a:lnSpc>
              <a:spcBef>
                <a:spcPct val="0"/>
              </a:spcBef>
              <a:spcAft>
                <a:spcPct val="35000"/>
              </a:spcAft>
            </a:pPr>
            <a:r>
              <a:rPr lang="es-VE" sz="2000" b="1" kern="1200" dirty="0" smtClean="0">
                <a:solidFill>
                  <a:schemeClr val="bg1"/>
                </a:solidFill>
                <a:latin typeface="Century Gothic" panose="020B0502020202020204" pitchFamily="34" charset="0"/>
              </a:rPr>
              <a:t>Se definió como </a:t>
            </a:r>
            <a:r>
              <a:rPr lang="es-VE" sz="2000" b="1" kern="1200" dirty="0" smtClean="0">
                <a:solidFill>
                  <a:schemeClr val="tx1"/>
                </a:solidFill>
                <a:latin typeface="Century Gothic" panose="020B0502020202020204" pitchFamily="34" charset="0"/>
              </a:rPr>
              <a:t>fecha índice</a:t>
            </a:r>
            <a:r>
              <a:rPr lang="es-VE" sz="2000" b="1" kern="1200" dirty="0" smtClean="0">
                <a:solidFill>
                  <a:schemeClr val="bg1"/>
                </a:solidFill>
                <a:latin typeface="Century Gothic" panose="020B0502020202020204" pitchFamily="34" charset="0"/>
              </a:rPr>
              <a:t>, aquella en la cual se diagnosticó FA o FLA por primera vez y se siguió a los pacientes hasta que se produjo el punto final primario o hasta el 31 de diciembre de 2013.</a:t>
            </a:r>
            <a:endParaRPr lang="es-VE" sz="2000" b="1" kern="1200" dirty="0">
              <a:solidFill>
                <a:schemeClr val="bg1"/>
              </a:solidFill>
              <a:latin typeface="Century Gothic" panose="020B0502020202020204" pitchFamily="34" charset="0"/>
            </a:endParaRPr>
          </a:p>
        </p:txBody>
      </p:sp>
      <p:sp>
        <p:nvSpPr>
          <p:cNvPr id="25" name="CuadroTexto 2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21911098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25"/>
          <p:cNvGrpSpPr/>
          <p:nvPr/>
        </p:nvGrpSpPr>
        <p:grpSpPr>
          <a:xfrm>
            <a:off x="645352" y="0"/>
            <a:ext cx="8044528" cy="1090322"/>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3200" b="1" dirty="0" smtClean="0">
                  <a:latin typeface="Century Gothic" panose="020B0502020202020204" pitchFamily="34" charset="0"/>
                  <a:ea typeface="Arvo"/>
                  <a:cs typeface="Arvo"/>
                  <a:sym typeface="Arvo"/>
                </a:rPr>
                <a:t>COHORTES DE FA Y FLA</a:t>
              </a:r>
              <a:endParaRPr sz="3200" b="1" dirty="0">
                <a:latin typeface="Century Gothic" panose="020B0502020202020204" pitchFamily="3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5" name="CuadroTexto 2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graphicFrame>
        <p:nvGraphicFramePr>
          <p:cNvPr id="26" name="5 Marcador de contenido"/>
          <p:cNvGraphicFramePr>
            <a:graphicFrameLocks/>
          </p:cNvGraphicFramePr>
          <p:nvPr>
            <p:extLst>
              <p:ext uri="{D42A27DB-BD31-4B8C-83A1-F6EECF244321}">
                <p14:modId xmlns:p14="http://schemas.microsoft.com/office/powerpoint/2010/main" val="4069665627"/>
              </p:ext>
            </p:extLst>
          </p:nvPr>
        </p:nvGraphicFramePr>
        <p:xfrm>
          <a:off x="1187984" y="1090323"/>
          <a:ext cx="7493876" cy="3822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206131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661770" y="2193879"/>
            <a:ext cx="51786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VE" sz="4800" b="1" dirty="0" smtClean="0">
                <a:latin typeface="Century Gothic" panose="020B0502020202020204" pitchFamily="34" charset="0"/>
              </a:rPr>
              <a:t>CRITERIOS DE INCLUSIÓN</a:t>
            </a:r>
            <a:endParaRPr sz="4800" b="1" dirty="0">
              <a:latin typeface="Century Gothic" panose="020B0502020202020204" pitchFamily="34" charset="0"/>
            </a:endParaRPr>
          </a:p>
        </p:txBody>
      </p:sp>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19</a:t>
            </a:fld>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25"/>
          <p:cNvGrpSpPr/>
          <p:nvPr/>
        </p:nvGrpSpPr>
        <p:grpSpPr>
          <a:xfrm>
            <a:off x="645352" y="0"/>
            <a:ext cx="8044528" cy="1090322"/>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b="1" dirty="0">
                <a:latin typeface="Dosis" panose="020B060402020202020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7" name="Google Shape;376;p25"/>
          <p:cNvGrpSpPr/>
          <p:nvPr/>
        </p:nvGrpSpPr>
        <p:grpSpPr>
          <a:xfrm>
            <a:off x="1099473" y="3076300"/>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13" name="Google Shape;221;p14"/>
          <p:cNvSpPr txBox="1">
            <a:spLocks noGrp="1"/>
          </p:cNvSpPr>
          <p:nvPr>
            <p:ph type="ctrTitle"/>
          </p:nvPr>
        </p:nvSpPr>
        <p:spPr>
          <a:xfrm>
            <a:off x="2948684" y="3420000"/>
            <a:ext cx="530710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VE" b="1" dirty="0" smtClean="0">
                <a:solidFill>
                  <a:schemeClr val="tx1"/>
                </a:solidFill>
                <a:effectLst>
                  <a:outerShdw blurRad="38100" dist="38100" dir="2700000" algn="tl">
                    <a:srgbClr val="000000">
                      <a:alpha val="43137"/>
                    </a:srgbClr>
                  </a:outerShdw>
                </a:effectLst>
                <a:latin typeface="Century Gothic" panose="020B0502020202020204" pitchFamily="34" charset="0"/>
              </a:rPr>
              <a:t>INTERROGANTE</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2" name="Rectángulo 1"/>
          <p:cNvSpPr/>
          <p:nvPr/>
        </p:nvSpPr>
        <p:spPr>
          <a:xfrm>
            <a:off x="261991" y="305849"/>
            <a:ext cx="7032661" cy="1815882"/>
          </a:xfrm>
          <a:prstGeom prst="rect">
            <a:avLst/>
          </a:prstGeom>
        </p:spPr>
        <p:txBody>
          <a:bodyPr wrap="square">
            <a:spAutoFit/>
          </a:bodyPr>
          <a:lstStyle/>
          <a:p>
            <a:pPr algn="just"/>
            <a:r>
              <a:rPr lang="es-VE" sz="2800" b="1" dirty="0">
                <a:solidFill>
                  <a:schemeClr val="tx1"/>
                </a:solidFill>
                <a:latin typeface="Century Gothic" panose="020B0502020202020204" pitchFamily="34" charset="0"/>
              </a:rPr>
              <a:t>¿</a:t>
            </a:r>
            <a:r>
              <a:rPr lang="es-VE" sz="2800" b="1" dirty="0" smtClean="0">
                <a:solidFill>
                  <a:schemeClr val="tx1"/>
                </a:solidFill>
                <a:latin typeface="Century Gothic" panose="020B0502020202020204" pitchFamily="34" charset="0"/>
              </a:rPr>
              <a:t>Existe alguna </a:t>
            </a:r>
            <a:r>
              <a:rPr lang="es-VE" sz="2800" b="1" dirty="0">
                <a:solidFill>
                  <a:schemeClr val="tx1"/>
                </a:solidFill>
                <a:latin typeface="Century Gothic" panose="020B0502020202020204" pitchFamily="34" charset="0"/>
              </a:rPr>
              <a:t>relación entre la presencia de Flutter auricular típico y el incremento del riesgo </a:t>
            </a:r>
            <a:r>
              <a:rPr lang="es-VE" sz="2800" b="1" dirty="0" smtClean="0">
                <a:solidFill>
                  <a:schemeClr val="tx1"/>
                </a:solidFill>
                <a:latin typeface="Century Gothic" panose="020B0502020202020204" pitchFamily="34" charset="0"/>
              </a:rPr>
              <a:t>de desarrollar  </a:t>
            </a:r>
            <a:r>
              <a:rPr lang="es-VE" sz="2800" b="1" dirty="0">
                <a:solidFill>
                  <a:schemeClr val="tx1"/>
                </a:solidFill>
                <a:latin typeface="Century Gothic" panose="020B0502020202020204" pitchFamily="34" charset="0"/>
              </a:rPr>
              <a:t>e</a:t>
            </a:r>
            <a:r>
              <a:rPr lang="es-VE" sz="2800" b="1" dirty="0" smtClean="0">
                <a:solidFill>
                  <a:schemeClr val="tx1"/>
                </a:solidFill>
                <a:latin typeface="Century Gothic" panose="020B0502020202020204" pitchFamily="34" charset="0"/>
              </a:rPr>
              <a:t>nfermedad vascular cerebral</a:t>
            </a:r>
            <a:r>
              <a:rPr lang="es-VE" sz="2800" b="1" dirty="0">
                <a:solidFill>
                  <a:schemeClr val="tx1"/>
                </a:solidFill>
                <a:latin typeface="Century Gothic" panose="020B0502020202020204" pitchFamily="34" charset="0"/>
              </a:rPr>
              <a:t>?</a:t>
            </a:r>
          </a:p>
        </p:txBody>
      </p:sp>
      <p:pic>
        <p:nvPicPr>
          <p:cNvPr id="14" name="Marcador de posición de imagen 7"/>
          <p:cNvPicPr>
            <a:picLocks noChangeAspect="1"/>
          </p:cNvPicPr>
          <p:nvPr/>
        </p:nvPicPr>
        <p:blipFill rotWithShape="1">
          <a:blip r:embed="rId3"/>
          <a:srcRect l="66564" t="16259" r="10326" b="38684"/>
          <a:stretch/>
        </p:blipFill>
        <p:spPr>
          <a:xfrm>
            <a:off x="6180881" y="1927185"/>
            <a:ext cx="1909516" cy="1498280"/>
          </a:xfrm>
          <a:prstGeom prst="rect">
            <a:avLst/>
          </a:prstGeom>
          <a:effectLst>
            <a:softEdge rad="139700"/>
          </a:effectLst>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6" name="Google Shape;232;p29"/>
          <p:cNvSpPr/>
          <p:nvPr/>
        </p:nvSpPr>
        <p:spPr>
          <a:xfrm>
            <a:off x="5054724" y="1474812"/>
            <a:ext cx="3910715" cy="2337300"/>
          </a:xfrm>
          <a:prstGeom prst="homePlate">
            <a:avLst>
              <a:gd name="adj" fmla="val 30129"/>
            </a:avLst>
          </a:prstGeom>
          <a:solidFill>
            <a:schemeClr val="accent2">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00"/>
              </a:solidFill>
              <a:latin typeface="Cabin"/>
              <a:ea typeface="Cabin"/>
              <a:cs typeface="Cabin"/>
              <a:sym typeface="Cabin"/>
            </a:endParaRPr>
          </a:p>
        </p:txBody>
      </p:sp>
      <p:sp>
        <p:nvSpPr>
          <p:cNvPr id="25" name="Google Shape;232;p29"/>
          <p:cNvSpPr/>
          <p:nvPr/>
        </p:nvSpPr>
        <p:spPr>
          <a:xfrm>
            <a:off x="755395" y="1474812"/>
            <a:ext cx="3910715" cy="2337300"/>
          </a:xfrm>
          <a:prstGeom prst="homePlate">
            <a:avLst>
              <a:gd name="adj" fmla="val 30129"/>
            </a:avLst>
          </a:prstGeom>
          <a:solidFill>
            <a:schemeClr val="accent2">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00"/>
              </a:solidFill>
              <a:latin typeface="Cabin"/>
              <a:ea typeface="Cabin"/>
              <a:cs typeface="Cabin"/>
              <a:sym typeface="Cabin"/>
            </a:endParaRPr>
          </a:p>
        </p:txBody>
      </p:sp>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16" name="Google Shape;376;p25"/>
          <p:cNvGrpSpPr/>
          <p:nvPr/>
        </p:nvGrpSpPr>
        <p:grpSpPr>
          <a:xfrm>
            <a:off x="645352" y="0"/>
            <a:ext cx="8044528" cy="1090322"/>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3200" b="1" dirty="0" smtClean="0">
                  <a:latin typeface="Century Gothic" panose="020B0502020202020204" pitchFamily="34" charset="0"/>
                  <a:ea typeface="Arvo"/>
                  <a:cs typeface="Arvo"/>
                  <a:sym typeface="Arvo"/>
                </a:rPr>
                <a:t>CRITERIOS DE INCLUSIÓN</a:t>
              </a:r>
              <a:endParaRPr sz="3200" b="1" dirty="0">
                <a:latin typeface="Century Gothic" panose="020B0502020202020204" pitchFamily="3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pic>
        <p:nvPicPr>
          <p:cNvPr id="22" name="Imagen 21"/>
          <p:cNvPicPr>
            <a:picLocks noChangeAspect="1"/>
          </p:cNvPicPr>
          <p:nvPr/>
        </p:nvPicPr>
        <p:blipFill rotWithShape="1">
          <a:blip r:embed="rId3"/>
          <a:srcRect l="65496" t="16532" r="15641" b="46063"/>
          <a:stretch/>
        </p:blipFill>
        <p:spPr>
          <a:xfrm>
            <a:off x="7543497" y="254949"/>
            <a:ext cx="1421942" cy="1312507"/>
          </a:xfrm>
          <a:prstGeom prst="rect">
            <a:avLst/>
          </a:prstGeom>
          <a:effectLst>
            <a:softEdge rad="215900"/>
          </a:effectLst>
        </p:spPr>
      </p:pic>
      <p:sp>
        <p:nvSpPr>
          <p:cNvPr id="15" name="Google Shape;357;p34"/>
          <p:cNvSpPr txBox="1">
            <a:spLocks/>
          </p:cNvSpPr>
          <p:nvPr/>
        </p:nvSpPr>
        <p:spPr>
          <a:xfrm>
            <a:off x="810229" y="1879539"/>
            <a:ext cx="3552600" cy="185330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pPr>
            <a:r>
              <a:rPr lang="en-US" sz="1600" b="1" dirty="0" smtClean="0">
                <a:solidFill>
                  <a:schemeClr val="bg1"/>
                </a:solidFill>
                <a:latin typeface="Century Gothic" panose="020B0502020202020204" pitchFamily="34" charset="0"/>
              </a:rPr>
              <a:t>Se incluyeron pacientes cuya FA o FLA se confirmó más de dos veces en visitas ambulatorias consecutivas o en un diagnóstico de </a:t>
            </a:r>
            <a:r>
              <a:rPr lang="en-US" sz="1600" b="1" dirty="0" err="1" smtClean="0">
                <a:solidFill>
                  <a:schemeClr val="bg1"/>
                </a:solidFill>
                <a:latin typeface="Century Gothic" panose="020B0502020202020204" pitchFamily="34" charset="0"/>
              </a:rPr>
              <a:t>egreso</a:t>
            </a:r>
            <a:r>
              <a:rPr lang="en-US" sz="1600" b="1" dirty="0" smtClean="0">
                <a:solidFill>
                  <a:schemeClr val="bg1"/>
                </a:solidFill>
                <a:latin typeface="Century Gothic" panose="020B0502020202020204" pitchFamily="34" charset="0"/>
              </a:rPr>
              <a:t> en el NHIRH.</a:t>
            </a:r>
            <a:endParaRPr lang="en-US" sz="1600" b="1" dirty="0">
              <a:solidFill>
                <a:schemeClr val="bg1"/>
              </a:solidFill>
              <a:latin typeface="Century Gothic" panose="020B0502020202020204" pitchFamily="34" charset="0"/>
            </a:endParaRPr>
          </a:p>
        </p:txBody>
      </p:sp>
      <p:sp>
        <p:nvSpPr>
          <p:cNvPr id="23" name="Google Shape;357;p34"/>
          <p:cNvSpPr txBox="1">
            <a:spLocks/>
          </p:cNvSpPr>
          <p:nvPr/>
        </p:nvSpPr>
        <p:spPr>
          <a:xfrm>
            <a:off x="5137280" y="1879540"/>
            <a:ext cx="3552600" cy="185330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pPr>
            <a:r>
              <a:rPr lang="en-US" sz="1600" b="1" dirty="0" smtClean="0">
                <a:solidFill>
                  <a:schemeClr val="bg1"/>
                </a:solidFill>
                <a:latin typeface="Century Gothic" panose="020B0502020202020204" pitchFamily="34" charset="0"/>
              </a:rPr>
              <a:t>Eran elegibles aquellos pacientes  recién diagnosticados con FA y FLA en el período de observación con una edad mayor de 20 años.  </a:t>
            </a:r>
            <a:endParaRPr lang="en-US" sz="1600" b="1" dirty="0">
              <a:solidFill>
                <a:schemeClr val="bg1"/>
              </a:solidFill>
              <a:latin typeface="Century Gothic" panose="020B0502020202020204" pitchFamily="34" charset="0"/>
            </a:endParaRPr>
          </a:p>
        </p:txBody>
      </p:sp>
      <p:sp>
        <p:nvSpPr>
          <p:cNvPr id="24" name="CuadroTexto 23"/>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143958396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665187" y="2171246"/>
            <a:ext cx="51786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VE" sz="4800" b="1" dirty="0" smtClean="0">
                <a:latin typeface="Century Gothic" panose="020B0502020202020204" pitchFamily="34" charset="0"/>
              </a:rPr>
              <a:t>CRITERIOS DE EXCLUSIÓN</a:t>
            </a:r>
            <a:endParaRPr sz="4800" b="1" dirty="0">
              <a:latin typeface="Century Gothic" panose="020B0502020202020204" pitchFamily="34" charset="0"/>
            </a:endParaRPr>
          </a:p>
        </p:txBody>
      </p:sp>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21</a:t>
            </a:fld>
            <a:endParaRPr/>
          </a:p>
        </p:txBody>
      </p:sp>
      <p:sp>
        <p:nvSpPr>
          <p:cNvPr id="10" name="Google Shape;137;p18"/>
          <p:cNvSpPr/>
          <p:nvPr/>
        </p:nvSpPr>
        <p:spPr>
          <a:xfrm rot="-2700000" flipH="1">
            <a:off x="6164837" y="982203"/>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38;p18"/>
          <p:cNvGrpSpPr/>
          <p:nvPr/>
        </p:nvGrpSpPr>
        <p:grpSpPr>
          <a:xfrm>
            <a:off x="6336224" y="1156759"/>
            <a:ext cx="320399" cy="320378"/>
            <a:chOff x="1951075" y="2333250"/>
            <a:chExt cx="381200" cy="381175"/>
          </a:xfrm>
        </p:grpSpPr>
        <p:sp>
          <p:nvSpPr>
            <p:cNvPr id="12"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3" name="Google Shape;376;p25"/>
          <p:cNvGrpSpPr/>
          <p:nvPr/>
        </p:nvGrpSpPr>
        <p:grpSpPr>
          <a:xfrm>
            <a:off x="645352" y="0"/>
            <a:ext cx="8044528" cy="1090322"/>
            <a:chOff x="185742" y="1287960"/>
            <a:chExt cx="8044528" cy="2067200"/>
          </a:xfrm>
        </p:grpSpPr>
        <p:sp>
          <p:nvSpPr>
            <p:cNvPr id="24"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5"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b="1" dirty="0">
                <a:latin typeface="Dosis" panose="020B0604020202020204" charset="0"/>
                <a:ea typeface="Arvo"/>
                <a:cs typeface="Arvo"/>
                <a:sym typeface="Arvo"/>
              </a:endParaRPr>
            </a:p>
          </p:txBody>
        </p:sp>
        <p:sp>
          <p:nvSpPr>
            <p:cNvPr id="26"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7" name="Google Shape;380;p25"/>
            <p:cNvSpPr/>
            <p:nvPr/>
          </p:nvSpPr>
          <p:spPr>
            <a:xfrm flipH="1">
              <a:off x="185742" y="1697042"/>
              <a:ext cx="1243800" cy="1243801"/>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8"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Tree>
    <p:extLst>
      <p:ext uri="{BB962C8B-B14F-4D97-AF65-F5344CB8AC3E}">
        <p14:creationId xmlns:p14="http://schemas.microsoft.com/office/powerpoint/2010/main" val="340905013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25"/>
          <p:cNvGrpSpPr/>
          <p:nvPr/>
        </p:nvGrpSpPr>
        <p:grpSpPr>
          <a:xfrm>
            <a:off x="645352" y="0"/>
            <a:ext cx="8044528" cy="1090322"/>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3200" b="1" dirty="0" smtClean="0">
                  <a:latin typeface="Century Gothic" panose="020B0502020202020204" pitchFamily="34" charset="0"/>
                  <a:ea typeface="Arvo"/>
                  <a:cs typeface="Arvo"/>
                  <a:sym typeface="Arvo"/>
                </a:rPr>
                <a:t>CRITERIOS DE EXCLUSIÓN</a:t>
              </a:r>
              <a:endParaRPr sz="3200" b="1" dirty="0">
                <a:latin typeface="Century Gothic" panose="020B0502020202020204" pitchFamily="3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pic>
        <p:nvPicPr>
          <p:cNvPr id="23" name="Imagen 22"/>
          <p:cNvPicPr>
            <a:picLocks noChangeAspect="1"/>
          </p:cNvPicPr>
          <p:nvPr/>
        </p:nvPicPr>
        <p:blipFill rotWithShape="1">
          <a:blip r:embed="rId3"/>
          <a:srcRect l="54427" t="21454" r="5173" b="31296"/>
          <a:stretch/>
        </p:blipFill>
        <p:spPr>
          <a:xfrm>
            <a:off x="7704738" y="0"/>
            <a:ext cx="1385678" cy="1216071"/>
          </a:xfrm>
          <a:prstGeom prst="rect">
            <a:avLst/>
          </a:prstGeom>
          <a:effectLst>
            <a:softEdge rad="215900"/>
          </a:effectLst>
        </p:spPr>
      </p:pic>
      <p:sp>
        <p:nvSpPr>
          <p:cNvPr id="15" name="Google Shape;308;p29"/>
          <p:cNvSpPr txBox="1">
            <a:spLocks/>
          </p:cNvSpPr>
          <p:nvPr/>
        </p:nvSpPr>
        <p:spPr>
          <a:xfrm>
            <a:off x="1013645" y="1137307"/>
            <a:ext cx="2430000" cy="14693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spcBef>
                <a:spcPts val="600"/>
              </a:spcBef>
              <a:buFont typeface="Wingdings" panose="05000000000000000000" pitchFamily="2" charset="2"/>
              <a:buChar char="v"/>
            </a:pPr>
            <a:r>
              <a:rPr lang="en-US" sz="1200" b="1" dirty="0" smtClean="0">
                <a:latin typeface="Century Gothic" panose="020B0502020202020204" pitchFamily="34" charset="0"/>
              </a:rPr>
              <a:t>Eran excluidos del estudio, los que alguna vez fueron diagnosticados con FLA de la cohorte de FA y aquellos con FA de la cohorte de FLA durante el período de observación.</a:t>
            </a:r>
            <a:endParaRPr lang="en-US" sz="1200" b="1" dirty="0">
              <a:latin typeface="Century Gothic" panose="020B0502020202020204" pitchFamily="34" charset="0"/>
            </a:endParaRPr>
          </a:p>
        </p:txBody>
      </p:sp>
      <p:sp>
        <p:nvSpPr>
          <p:cNvPr id="22" name="Google Shape;308;p29"/>
          <p:cNvSpPr txBox="1">
            <a:spLocks/>
          </p:cNvSpPr>
          <p:nvPr/>
        </p:nvSpPr>
        <p:spPr>
          <a:xfrm>
            <a:off x="1013645" y="2701507"/>
            <a:ext cx="2430000" cy="4423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spcBef>
                <a:spcPts val="600"/>
              </a:spcBef>
              <a:buFont typeface="Wingdings" panose="05000000000000000000" pitchFamily="2" charset="2"/>
              <a:buChar char="v"/>
            </a:pPr>
            <a:r>
              <a:rPr lang="en-US" sz="1200" b="1" dirty="0" smtClean="0">
                <a:latin typeface="Century Gothic" panose="020B0502020202020204" pitchFamily="34" charset="0"/>
              </a:rPr>
              <a:t>Edad menor de 20 años.</a:t>
            </a:r>
            <a:endParaRPr lang="en-US" sz="1200" b="1" dirty="0">
              <a:latin typeface="Century Gothic" panose="020B0502020202020204" pitchFamily="34" charset="0"/>
            </a:endParaRPr>
          </a:p>
        </p:txBody>
      </p:sp>
      <p:sp>
        <p:nvSpPr>
          <p:cNvPr id="24" name="Google Shape;308;p29"/>
          <p:cNvSpPr txBox="1">
            <a:spLocks/>
          </p:cNvSpPr>
          <p:nvPr/>
        </p:nvSpPr>
        <p:spPr>
          <a:xfrm>
            <a:off x="1051577" y="3684683"/>
            <a:ext cx="2430000" cy="7037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spcBef>
                <a:spcPts val="600"/>
              </a:spcBef>
              <a:buFont typeface="Wingdings" panose="05000000000000000000" pitchFamily="2" charset="2"/>
              <a:buChar char="v"/>
            </a:pPr>
            <a:r>
              <a:rPr lang="en-US" sz="1200" b="1" dirty="0" smtClean="0">
                <a:latin typeface="Century Gothic" panose="020B0502020202020204" pitchFamily="34" charset="0"/>
              </a:rPr>
              <a:t>Pacientes con enfermedad cardíaca reumática.</a:t>
            </a:r>
            <a:endParaRPr lang="en-US" sz="1200" b="1" dirty="0">
              <a:latin typeface="Century Gothic" panose="020B0502020202020204" pitchFamily="34" charset="0"/>
            </a:endParaRPr>
          </a:p>
        </p:txBody>
      </p:sp>
      <p:sp>
        <p:nvSpPr>
          <p:cNvPr id="25" name="Google Shape;308;p29"/>
          <p:cNvSpPr txBox="1">
            <a:spLocks/>
          </p:cNvSpPr>
          <p:nvPr/>
        </p:nvSpPr>
        <p:spPr>
          <a:xfrm>
            <a:off x="3860739" y="1121285"/>
            <a:ext cx="2430000" cy="90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spcBef>
                <a:spcPts val="600"/>
              </a:spcBef>
              <a:buFont typeface="Wingdings" panose="05000000000000000000" pitchFamily="2" charset="2"/>
              <a:buChar char="v"/>
            </a:pPr>
            <a:r>
              <a:rPr lang="en-US" sz="1200" b="1" dirty="0" smtClean="0">
                <a:latin typeface="Century Gothic" panose="020B0502020202020204" pitchFamily="34" charset="0"/>
              </a:rPr>
              <a:t>Pacientes con antecedentes de cirugía por enfermedad cardíaca valvular.</a:t>
            </a:r>
            <a:endParaRPr lang="en-US" sz="1200" b="1" dirty="0">
              <a:latin typeface="Century Gothic" panose="020B0502020202020204" pitchFamily="34" charset="0"/>
            </a:endParaRPr>
          </a:p>
        </p:txBody>
      </p:sp>
      <p:sp>
        <p:nvSpPr>
          <p:cNvPr id="26" name="Google Shape;308;p29"/>
          <p:cNvSpPr txBox="1">
            <a:spLocks/>
          </p:cNvSpPr>
          <p:nvPr/>
        </p:nvSpPr>
        <p:spPr>
          <a:xfrm>
            <a:off x="3853169" y="2626554"/>
            <a:ext cx="2430000" cy="90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spcBef>
                <a:spcPts val="600"/>
              </a:spcBef>
              <a:buFont typeface="Wingdings" panose="05000000000000000000" pitchFamily="2" charset="2"/>
              <a:buChar char="v"/>
            </a:pPr>
            <a:r>
              <a:rPr lang="en-US" sz="1200" b="1" dirty="0" smtClean="0">
                <a:latin typeface="Century Gothic" panose="020B0502020202020204" pitchFamily="34" charset="0"/>
              </a:rPr>
              <a:t>Pacientes con causas reversible de FA y FLA como hipertiroidismo y sepsis coexistente.</a:t>
            </a:r>
            <a:endParaRPr lang="en-US" sz="1200" b="1" dirty="0">
              <a:latin typeface="Century Gothic" panose="020B0502020202020204" pitchFamily="34" charset="0"/>
            </a:endParaRPr>
          </a:p>
        </p:txBody>
      </p:sp>
      <p:sp>
        <p:nvSpPr>
          <p:cNvPr id="27" name="Google Shape;308;p29"/>
          <p:cNvSpPr txBox="1">
            <a:spLocks/>
          </p:cNvSpPr>
          <p:nvPr/>
        </p:nvSpPr>
        <p:spPr>
          <a:xfrm>
            <a:off x="3860739" y="3684683"/>
            <a:ext cx="2430000" cy="90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spcBef>
                <a:spcPts val="600"/>
              </a:spcBef>
              <a:buFont typeface="Wingdings" panose="05000000000000000000" pitchFamily="2" charset="2"/>
              <a:buChar char="v"/>
            </a:pPr>
            <a:r>
              <a:rPr lang="en-US" sz="1200" b="1" dirty="0" smtClean="0">
                <a:latin typeface="Century Gothic" panose="020B0502020202020204" pitchFamily="34" charset="0"/>
              </a:rPr>
              <a:t>Pacientes diagnosticados con FA al ingreso para cirugía cardíaca.</a:t>
            </a:r>
            <a:endParaRPr lang="en-US" sz="1200" b="1" dirty="0">
              <a:latin typeface="Century Gothic" panose="020B0502020202020204" pitchFamily="34" charset="0"/>
            </a:endParaRPr>
          </a:p>
        </p:txBody>
      </p:sp>
      <p:sp>
        <p:nvSpPr>
          <p:cNvPr id="28" name="Google Shape;308;p29"/>
          <p:cNvSpPr txBox="1">
            <a:spLocks/>
          </p:cNvSpPr>
          <p:nvPr/>
        </p:nvSpPr>
        <p:spPr>
          <a:xfrm>
            <a:off x="6645671" y="1115342"/>
            <a:ext cx="2430000" cy="90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spcBef>
                <a:spcPts val="600"/>
              </a:spcBef>
              <a:buFont typeface="Wingdings" panose="05000000000000000000" pitchFamily="2" charset="2"/>
              <a:buChar char="v"/>
            </a:pPr>
            <a:r>
              <a:rPr lang="en-US" sz="1200" b="1" dirty="0" smtClean="0">
                <a:latin typeface="Century Gothic" panose="020B0502020202020204" pitchFamily="34" charset="0"/>
              </a:rPr>
              <a:t>Aquellos que recibieron ablación por radiofrecuencia para FA o FLA.</a:t>
            </a:r>
            <a:endParaRPr lang="en-US" sz="1200" b="1" dirty="0">
              <a:latin typeface="Century Gothic" panose="020B0502020202020204" pitchFamily="34" charset="0"/>
            </a:endParaRPr>
          </a:p>
        </p:txBody>
      </p:sp>
      <p:sp>
        <p:nvSpPr>
          <p:cNvPr id="29" name="Google Shape;308;p29"/>
          <p:cNvSpPr txBox="1">
            <a:spLocks/>
          </p:cNvSpPr>
          <p:nvPr/>
        </p:nvSpPr>
        <p:spPr>
          <a:xfrm>
            <a:off x="6660416" y="2606619"/>
            <a:ext cx="2430000" cy="90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spcBef>
                <a:spcPts val="600"/>
              </a:spcBef>
              <a:buFont typeface="Wingdings" panose="05000000000000000000" pitchFamily="2" charset="2"/>
              <a:buChar char="v"/>
            </a:pPr>
            <a:r>
              <a:rPr lang="en-US" sz="1200" b="1" dirty="0" smtClean="0">
                <a:latin typeface="Century Gothic" panose="020B0502020202020204" pitchFamily="34" charset="0"/>
              </a:rPr>
              <a:t>Pacientes que recibieron tratamiento anticoagulante.</a:t>
            </a:r>
            <a:endParaRPr lang="en-US" sz="1200" b="1" dirty="0">
              <a:latin typeface="Century Gothic" panose="020B0502020202020204" pitchFamily="34" charset="0"/>
            </a:endParaRPr>
          </a:p>
        </p:txBody>
      </p:sp>
      <p:sp>
        <p:nvSpPr>
          <p:cNvPr id="30" name="Google Shape;308;p29"/>
          <p:cNvSpPr txBox="1">
            <a:spLocks/>
          </p:cNvSpPr>
          <p:nvPr/>
        </p:nvSpPr>
        <p:spPr>
          <a:xfrm>
            <a:off x="6644193" y="3584439"/>
            <a:ext cx="2430000" cy="90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spcBef>
                <a:spcPts val="600"/>
              </a:spcBef>
              <a:buFont typeface="Wingdings" panose="05000000000000000000" pitchFamily="2" charset="2"/>
              <a:buChar char="v"/>
            </a:pPr>
            <a:r>
              <a:rPr lang="en-US" sz="1200" b="1" dirty="0" smtClean="0">
                <a:latin typeface="Century Gothic" panose="020B0502020202020204" pitchFamily="34" charset="0"/>
              </a:rPr>
              <a:t>Pacientes con antecedentes de accidente cerebrovascular o insuficiencia cardíaca.</a:t>
            </a:r>
            <a:endParaRPr lang="en-US" sz="1200" b="1" dirty="0">
              <a:latin typeface="Century Gothic" panose="020B0502020202020204" pitchFamily="34" charset="0"/>
            </a:endParaRPr>
          </a:p>
        </p:txBody>
      </p:sp>
      <p:sp>
        <p:nvSpPr>
          <p:cNvPr id="31" name="CuadroTexto 30"/>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151217050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25"/>
          <p:cNvGrpSpPr/>
          <p:nvPr/>
        </p:nvGrpSpPr>
        <p:grpSpPr>
          <a:xfrm>
            <a:off x="645352" y="-1"/>
            <a:ext cx="8044528" cy="1331527"/>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2800" b="1" dirty="0" smtClean="0">
                  <a:latin typeface="Century Gothic" panose="020B0502020202020204" pitchFamily="34" charset="0"/>
                  <a:ea typeface="Arvo"/>
                  <a:cs typeface="Arvo"/>
                  <a:sym typeface="Arvo"/>
                </a:rPr>
                <a:t>VERIFICACIÓN DE FA, FLA y COMORBILIDADES</a:t>
              </a:r>
              <a:endParaRPr sz="2800" b="1" dirty="0">
                <a:latin typeface="Century Gothic" panose="020B0502020202020204" pitchFamily="3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5" name="CuadroTexto 2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15" name="Google Shape;308;p29"/>
          <p:cNvSpPr txBox="1">
            <a:spLocks/>
          </p:cNvSpPr>
          <p:nvPr/>
        </p:nvSpPr>
        <p:spPr>
          <a:xfrm>
            <a:off x="3435399" y="1433262"/>
            <a:ext cx="2430000" cy="14693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1200" b="1" dirty="0" smtClean="0">
                <a:latin typeface="Century Gothic" panose="020B0502020202020204" pitchFamily="34" charset="0"/>
              </a:rPr>
              <a:t>Se realizó un estudio de validación para FLA en 1 centro médico, después de muestrear aleatoriamente los registros de  100 pacientes hospitalizados con FLA y 100 pacientes con FLA en clínicas ambulatorias.</a:t>
            </a:r>
            <a:endParaRPr lang="en-US" sz="1200" b="1" dirty="0">
              <a:latin typeface="Century Gothic" panose="020B0502020202020204" pitchFamily="34" charset="0"/>
            </a:endParaRPr>
          </a:p>
        </p:txBody>
      </p:sp>
      <p:sp>
        <p:nvSpPr>
          <p:cNvPr id="22" name="Google Shape;308;p29"/>
          <p:cNvSpPr txBox="1">
            <a:spLocks/>
          </p:cNvSpPr>
          <p:nvPr/>
        </p:nvSpPr>
        <p:spPr>
          <a:xfrm>
            <a:off x="822017" y="2387005"/>
            <a:ext cx="2430000" cy="14693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1200" b="1" dirty="0" smtClean="0">
                <a:latin typeface="Century Gothic" panose="020B0502020202020204" pitchFamily="34" charset="0"/>
              </a:rPr>
              <a:t>La precisión del diagnóstico de FA fue basado en la codificación del ICD-9-CM en el NHIRD.</a:t>
            </a:r>
            <a:endParaRPr lang="en-US" sz="1200" b="1" dirty="0">
              <a:latin typeface="Century Gothic" panose="020B0502020202020204" pitchFamily="34" charset="0"/>
            </a:endParaRPr>
          </a:p>
        </p:txBody>
      </p:sp>
      <p:sp>
        <p:nvSpPr>
          <p:cNvPr id="23" name="Google Shape;308;p29"/>
          <p:cNvSpPr txBox="1">
            <a:spLocks/>
          </p:cNvSpPr>
          <p:nvPr/>
        </p:nvSpPr>
        <p:spPr>
          <a:xfrm>
            <a:off x="3367948" y="3584711"/>
            <a:ext cx="2554765" cy="14693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1200" b="1" dirty="0" smtClean="0">
                <a:latin typeface="Century Gothic" panose="020B0502020202020204" pitchFamily="34" charset="0"/>
              </a:rPr>
              <a:t> Un médico experimentado, revisó los registros médicos y todos los ECG y se determinó un valor predictivo positivo de 97.5%.</a:t>
            </a:r>
            <a:endParaRPr lang="en-US" sz="1200" b="1" dirty="0">
              <a:latin typeface="Century Gothic" panose="020B0502020202020204" pitchFamily="34" charset="0"/>
            </a:endParaRPr>
          </a:p>
        </p:txBody>
      </p:sp>
      <p:sp>
        <p:nvSpPr>
          <p:cNvPr id="24" name="Google Shape;308;p29"/>
          <p:cNvSpPr txBox="1">
            <a:spLocks/>
          </p:cNvSpPr>
          <p:nvPr/>
        </p:nvSpPr>
        <p:spPr>
          <a:xfrm>
            <a:off x="6028706" y="1889151"/>
            <a:ext cx="2430000" cy="14693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1200" b="1" dirty="0" smtClean="0">
                <a:latin typeface="Century Gothic" panose="020B0502020202020204" pitchFamily="34" charset="0"/>
              </a:rPr>
              <a:t>Las principales comorbilidades, según lo informado en la literatura, también fueron validadas, de acuerdo a los códigos de ICD-9-CM en combinación con el uso de medicamentos relacionados para aumentar la precisión del diagnóstico. </a:t>
            </a:r>
            <a:endParaRPr lang="en-US" sz="1200" b="1" dirty="0">
              <a:latin typeface="Century Gothic" panose="020B0502020202020204" pitchFamily="34" charset="0"/>
            </a:endParaRPr>
          </a:p>
        </p:txBody>
      </p:sp>
      <p:sp>
        <p:nvSpPr>
          <p:cNvPr id="26" name="Google Shape;289;p26"/>
          <p:cNvSpPr/>
          <p:nvPr/>
        </p:nvSpPr>
        <p:spPr>
          <a:xfrm>
            <a:off x="823319" y="1845728"/>
            <a:ext cx="2540438" cy="2402962"/>
          </a:xfrm>
          <a:prstGeom prst="ellipse">
            <a:avLst/>
          </a:prstGeom>
          <a:solidFill>
            <a:srgbClr val="FF0066">
              <a:alpha val="22353"/>
            </a:srgbClr>
          </a:solidFill>
          <a:ln>
            <a:noFill/>
          </a:ln>
        </p:spPr>
        <p:txBody>
          <a:bodyPr spcFirstLastPara="1" wrap="square" lIns="91425" tIns="91425" rIns="91425" bIns="91425" anchor="ctr" anchorCtr="0">
            <a:noAutofit/>
          </a:bodyPr>
          <a:lstStyle/>
          <a:p>
            <a:pPr algn="ctr"/>
            <a:endParaRPr sz="1600" b="1" dirty="0">
              <a:solidFill>
                <a:srgbClr val="FFFFFF"/>
              </a:solidFill>
              <a:latin typeface="Hind"/>
              <a:ea typeface="Hind"/>
              <a:cs typeface="Hind"/>
              <a:sym typeface="Hind"/>
            </a:endParaRPr>
          </a:p>
        </p:txBody>
      </p:sp>
      <p:sp>
        <p:nvSpPr>
          <p:cNvPr id="27" name="Google Shape;289;p26"/>
          <p:cNvSpPr/>
          <p:nvPr/>
        </p:nvSpPr>
        <p:spPr>
          <a:xfrm>
            <a:off x="3380180" y="1198097"/>
            <a:ext cx="2540438" cy="2402962"/>
          </a:xfrm>
          <a:prstGeom prst="ellipse">
            <a:avLst/>
          </a:prstGeom>
          <a:solidFill>
            <a:srgbClr val="FF0066">
              <a:alpha val="22353"/>
            </a:srgbClr>
          </a:solidFill>
          <a:ln>
            <a:noFill/>
          </a:ln>
        </p:spPr>
        <p:txBody>
          <a:bodyPr spcFirstLastPara="1" wrap="square" lIns="91425" tIns="91425" rIns="91425" bIns="91425" anchor="ctr" anchorCtr="0">
            <a:noAutofit/>
          </a:bodyPr>
          <a:lstStyle/>
          <a:p>
            <a:pPr algn="ctr"/>
            <a:endParaRPr sz="1600" b="1" dirty="0">
              <a:solidFill>
                <a:srgbClr val="FFFFFF"/>
              </a:solidFill>
              <a:latin typeface="Hind"/>
              <a:ea typeface="Hind"/>
              <a:cs typeface="Hind"/>
              <a:sym typeface="Hind"/>
            </a:endParaRPr>
          </a:p>
        </p:txBody>
      </p:sp>
      <p:sp>
        <p:nvSpPr>
          <p:cNvPr id="28" name="Google Shape;289;p26"/>
          <p:cNvSpPr/>
          <p:nvPr/>
        </p:nvSpPr>
        <p:spPr>
          <a:xfrm>
            <a:off x="5975837" y="1845728"/>
            <a:ext cx="2540438" cy="2402962"/>
          </a:xfrm>
          <a:prstGeom prst="ellipse">
            <a:avLst/>
          </a:prstGeom>
          <a:solidFill>
            <a:srgbClr val="FF0066">
              <a:alpha val="22353"/>
            </a:srgbClr>
          </a:solidFill>
          <a:ln>
            <a:noFill/>
          </a:ln>
        </p:spPr>
        <p:txBody>
          <a:bodyPr spcFirstLastPara="1" wrap="square" lIns="91425" tIns="91425" rIns="91425" bIns="91425" anchor="ctr" anchorCtr="0">
            <a:noAutofit/>
          </a:bodyPr>
          <a:lstStyle/>
          <a:p>
            <a:pPr algn="ctr"/>
            <a:endParaRPr sz="1600" b="1" dirty="0">
              <a:solidFill>
                <a:srgbClr val="FFFFFF"/>
              </a:solidFill>
              <a:latin typeface="Hind"/>
              <a:ea typeface="Hind"/>
              <a:cs typeface="Hind"/>
              <a:sym typeface="Hind"/>
            </a:endParaRPr>
          </a:p>
        </p:txBody>
      </p:sp>
    </p:spTree>
    <p:extLst>
      <p:ext uri="{BB962C8B-B14F-4D97-AF65-F5344CB8AC3E}">
        <p14:creationId xmlns:p14="http://schemas.microsoft.com/office/powerpoint/2010/main" val="163383888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25"/>
          <p:cNvGrpSpPr/>
          <p:nvPr/>
        </p:nvGrpSpPr>
        <p:grpSpPr>
          <a:xfrm>
            <a:off x="645352" y="-1"/>
            <a:ext cx="8044528" cy="1331527"/>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2800" b="1" dirty="0" smtClean="0">
                  <a:latin typeface="Century Gothic" panose="020B0502020202020204" pitchFamily="34" charset="0"/>
                  <a:ea typeface="Arvo"/>
                  <a:cs typeface="Arvo"/>
                  <a:sym typeface="Arvo"/>
                </a:rPr>
                <a:t>VERIFICACIÓN DE FA, FLA y COMORBILIDADES</a:t>
              </a:r>
              <a:endParaRPr sz="2800" b="1" dirty="0">
                <a:latin typeface="Century Gothic" panose="020B0502020202020204" pitchFamily="3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5" name="CuadroTexto 2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29" name="Google Shape;174;p24"/>
          <p:cNvSpPr/>
          <p:nvPr/>
        </p:nvSpPr>
        <p:spPr>
          <a:xfrm>
            <a:off x="282463" y="1841254"/>
            <a:ext cx="2133000" cy="2133000"/>
          </a:xfrm>
          <a:prstGeom prst="ellipse">
            <a:avLst/>
          </a:prstGeom>
          <a:solidFill>
            <a:schemeClr val="accent2">
              <a:lumMod val="50000"/>
            </a:schemeClr>
          </a:solid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bg1"/>
                </a:solidFill>
                <a:latin typeface="Century Gothic" panose="020B0502020202020204" pitchFamily="34" charset="0"/>
                <a:ea typeface="Cabin"/>
                <a:cs typeface="Cabin"/>
                <a:sym typeface="Cabin"/>
              </a:rPr>
              <a:t>Realizaron un estudio de validación de 01 centro para hospitalización por insuficiencia cardíaca y accidente cerebrovascular isquémico.</a:t>
            </a:r>
            <a:endParaRPr sz="1200" b="1" dirty="0">
              <a:solidFill>
                <a:schemeClr val="bg1"/>
              </a:solidFill>
              <a:latin typeface="Century Gothic" panose="020B0502020202020204" pitchFamily="34" charset="0"/>
              <a:ea typeface="Cabin"/>
              <a:cs typeface="Cabin"/>
              <a:sym typeface="Cabin"/>
            </a:endParaRPr>
          </a:p>
        </p:txBody>
      </p:sp>
      <p:sp>
        <p:nvSpPr>
          <p:cNvPr id="30" name="Google Shape;173;p24"/>
          <p:cNvSpPr/>
          <p:nvPr/>
        </p:nvSpPr>
        <p:spPr>
          <a:xfrm>
            <a:off x="3428651" y="1841254"/>
            <a:ext cx="2133000" cy="2133000"/>
          </a:xfrm>
          <a:prstGeom prst="ellipse">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Century Gothic" panose="020B0502020202020204" pitchFamily="34" charset="0"/>
                <a:ea typeface="Cabin"/>
                <a:cs typeface="Cabin"/>
                <a:sym typeface="Cabin"/>
              </a:rPr>
              <a:t>Médicos experimentados realizaron  revisión de registros médicos y estudios de imágenes en pacientes hospitalizados con FA y FLA.</a:t>
            </a:r>
            <a:endParaRPr sz="1200" b="1" dirty="0">
              <a:latin typeface="Century Gothic" panose="020B0502020202020204" pitchFamily="34" charset="0"/>
              <a:ea typeface="Cabin"/>
              <a:cs typeface="Cabin"/>
              <a:sym typeface="Cabin"/>
            </a:endParaRPr>
          </a:p>
        </p:txBody>
      </p:sp>
      <p:sp>
        <p:nvSpPr>
          <p:cNvPr id="31" name="Google Shape;175;p24"/>
          <p:cNvSpPr/>
          <p:nvPr/>
        </p:nvSpPr>
        <p:spPr>
          <a:xfrm>
            <a:off x="6700073" y="1863307"/>
            <a:ext cx="2133000" cy="2133000"/>
          </a:xfrm>
          <a:prstGeom prst="ellipse">
            <a:avLst/>
          </a:prstGeom>
          <a:solidFill>
            <a:schemeClr val="accent2">
              <a:lumMod val="50000"/>
            </a:schemeClr>
          </a:solid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Century Gothic" panose="020B0502020202020204" pitchFamily="34" charset="0"/>
                <a:ea typeface="Cabin"/>
                <a:cs typeface="Cabin"/>
                <a:sym typeface="Cabin"/>
              </a:rPr>
              <a:t>VPP de ECV isquémico fue de 94.2%. </a:t>
            </a:r>
          </a:p>
          <a:p>
            <a:pPr marL="0" lvl="0" indent="0" algn="ctr" rtl="0">
              <a:spcBef>
                <a:spcPts val="0"/>
              </a:spcBef>
              <a:spcAft>
                <a:spcPts val="0"/>
              </a:spcAft>
              <a:buNone/>
            </a:pPr>
            <a:r>
              <a:rPr lang="en" sz="1200" b="1" dirty="0" smtClean="0">
                <a:latin typeface="Century Gothic" panose="020B0502020202020204" pitchFamily="34" charset="0"/>
                <a:ea typeface="Cabin"/>
                <a:cs typeface="Cabin"/>
                <a:sym typeface="Cabin"/>
              </a:rPr>
              <a:t> </a:t>
            </a:r>
          </a:p>
          <a:p>
            <a:pPr marL="0" lvl="0" indent="0" algn="ctr" rtl="0">
              <a:spcBef>
                <a:spcPts val="0"/>
              </a:spcBef>
              <a:spcAft>
                <a:spcPts val="0"/>
              </a:spcAft>
              <a:buNone/>
            </a:pPr>
            <a:r>
              <a:rPr lang="en" sz="1200" b="1" dirty="0" smtClean="0">
                <a:latin typeface="Century Gothic" panose="020B0502020202020204" pitchFamily="34" charset="0"/>
                <a:ea typeface="Cabin"/>
                <a:cs typeface="Cabin"/>
                <a:sym typeface="Cabin"/>
              </a:rPr>
              <a:t>VPP de hospitalización por insuficiencia cardíaca fue de 97.6%. </a:t>
            </a:r>
            <a:endParaRPr sz="1200" b="1" dirty="0">
              <a:latin typeface="Century Gothic" panose="020B0502020202020204" pitchFamily="34" charset="0"/>
              <a:ea typeface="Cabin"/>
              <a:cs typeface="Cabin"/>
              <a:sym typeface="Cabin"/>
            </a:endParaRPr>
          </a:p>
        </p:txBody>
      </p:sp>
      <p:sp>
        <p:nvSpPr>
          <p:cNvPr id="32" name="Google Shape;308;p29"/>
          <p:cNvSpPr txBox="1">
            <a:spLocks/>
          </p:cNvSpPr>
          <p:nvPr/>
        </p:nvSpPr>
        <p:spPr>
          <a:xfrm>
            <a:off x="3217768" y="3870912"/>
            <a:ext cx="2554765" cy="14693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1200" b="1" dirty="0" smtClean="0">
                <a:latin typeface="Century Gothic" panose="020B0502020202020204" pitchFamily="34" charset="0"/>
              </a:rPr>
              <a:t> Diagnóstico primario de ingreso en el hospital índice fue accidente cerebrovascular isquémico o insuficiencia cardíaca.</a:t>
            </a:r>
            <a:endParaRPr lang="en-US" sz="1200" b="1" dirty="0">
              <a:latin typeface="Century Gothic" panose="020B0502020202020204" pitchFamily="34" charset="0"/>
            </a:endParaRPr>
          </a:p>
        </p:txBody>
      </p:sp>
      <p:grpSp>
        <p:nvGrpSpPr>
          <p:cNvPr id="33" name="Grupo 32"/>
          <p:cNvGrpSpPr/>
          <p:nvPr/>
        </p:nvGrpSpPr>
        <p:grpSpPr>
          <a:xfrm>
            <a:off x="2688085" y="2482979"/>
            <a:ext cx="637888" cy="746209"/>
            <a:chOff x="3315718" y="315614"/>
            <a:chExt cx="637888" cy="746209"/>
          </a:xfrm>
        </p:grpSpPr>
        <p:sp>
          <p:nvSpPr>
            <p:cNvPr id="34" name="Flecha derecha 33"/>
            <p:cNvSpPr/>
            <p:nvPr/>
          </p:nvSpPr>
          <p:spPr>
            <a:xfrm>
              <a:off x="3315718" y="315614"/>
              <a:ext cx="637888" cy="746209"/>
            </a:xfrm>
            <a:prstGeom prst="rightArrow">
              <a:avLst>
                <a:gd name="adj1" fmla="val 60000"/>
                <a:gd name="adj2" fmla="val 50000"/>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sp>
        <p:sp>
          <p:nvSpPr>
            <p:cNvPr id="35" name="Flecha derecha 4"/>
            <p:cNvSpPr/>
            <p:nvPr/>
          </p:nvSpPr>
          <p:spPr>
            <a:xfrm>
              <a:off x="3315718" y="464856"/>
              <a:ext cx="446522" cy="44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VE" sz="3400" b="1" kern="1200"/>
            </a:p>
          </p:txBody>
        </p:sp>
      </p:grpSp>
      <p:grpSp>
        <p:nvGrpSpPr>
          <p:cNvPr id="36" name="Grupo 35"/>
          <p:cNvGrpSpPr/>
          <p:nvPr/>
        </p:nvGrpSpPr>
        <p:grpSpPr>
          <a:xfrm>
            <a:off x="5815926" y="2482979"/>
            <a:ext cx="637888" cy="746209"/>
            <a:chOff x="3315718" y="315614"/>
            <a:chExt cx="637888" cy="746209"/>
          </a:xfrm>
        </p:grpSpPr>
        <p:sp>
          <p:nvSpPr>
            <p:cNvPr id="37" name="Flecha derecha 36"/>
            <p:cNvSpPr/>
            <p:nvPr/>
          </p:nvSpPr>
          <p:spPr>
            <a:xfrm>
              <a:off x="3315718" y="315614"/>
              <a:ext cx="637888" cy="746209"/>
            </a:xfrm>
            <a:prstGeom prst="rightArrow">
              <a:avLst>
                <a:gd name="adj1" fmla="val 60000"/>
                <a:gd name="adj2" fmla="val 50000"/>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sp>
        <p:sp>
          <p:nvSpPr>
            <p:cNvPr id="38" name="Flecha derecha 4"/>
            <p:cNvSpPr/>
            <p:nvPr/>
          </p:nvSpPr>
          <p:spPr>
            <a:xfrm>
              <a:off x="3315718" y="464856"/>
              <a:ext cx="446522" cy="44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VE" sz="3400" b="1" kern="1200"/>
            </a:p>
          </p:txBody>
        </p:sp>
      </p:grpSp>
    </p:spTree>
    <p:extLst>
      <p:ext uri="{BB962C8B-B14F-4D97-AF65-F5344CB8AC3E}">
        <p14:creationId xmlns:p14="http://schemas.microsoft.com/office/powerpoint/2010/main" val="284173297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25"/>
          <p:cNvGrpSpPr/>
          <p:nvPr/>
        </p:nvGrpSpPr>
        <p:grpSpPr>
          <a:xfrm>
            <a:off x="645352" y="0"/>
            <a:ext cx="8044528" cy="1090322"/>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3200" b="1" dirty="0" smtClean="0">
                  <a:latin typeface="Century Gothic" panose="020B0502020202020204" pitchFamily="34" charset="0"/>
                  <a:ea typeface="Arvo"/>
                  <a:cs typeface="Arvo"/>
                  <a:sym typeface="Arvo"/>
                </a:rPr>
                <a:t>ANÁLISIS ESTADÍSTICO</a:t>
              </a:r>
              <a:endParaRPr sz="3200" b="1" dirty="0">
                <a:latin typeface="Century Gothic" panose="020B0502020202020204" pitchFamily="3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5" name="CuadroTexto 2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graphicFrame>
        <p:nvGraphicFramePr>
          <p:cNvPr id="15" name="6 Diagrama"/>
          <p:cNvGraphicFramePr/>
          <p:nvPr>
            <p:extLst>
              <p:ext uri="{D42A27DB-BD31-4B8C-83A1-F6EECF244321}">
                <p14:modId xmlns:p14="http://schemas.microsoft.com/office/powerpoint/2010/main" val="2955467649"/>
              </p:ext>
            </p:extLst>
          </p:nvPr>
        </p:nvGraphicFramePr>
        <p:xfrm>
          <a:off x="1025851" y="1140000"/>
          <a:ext cx="7528688" cy="386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70208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26</a:t>
            </a:fld>
            <a:endParaRPr/>
          </a:p>
        </p:txBody>
      </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25"/>
          <p:cNvGrpSpPr/>
          <p:nvPr/>
        </p:nvGrpSpPr>
        <p:grpSpPr>
          <a:xfrm>
            <a:off x="645352" y="0"/>
            <a:ext cx="8044528" cy="1090322"/>
            <a:chOff x="185742" y="1287960"/>
            <a:chExt cx="8044528" cy="2067200"/>
          </a:xfrm>
        </p:grpSpPr>
        <p:sp>
          <p:nvSpPr>
            <p:cNvPr id="1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VE" sz="3200" b="1" dirty="0" smtClean="0">
                  <a:latin typeface="Century Gothic" panose="020B0502020202020204" pitchFamily="34" charset="0"/>
                  <a:ea typeface="Arvo"/>
                  <a:cs typeface="Arvo"/>
                  <a:sym typeface="Arvo"/>
                </a:rPr>
                <a:t>ANÁLISIS ESTADÍSTICO</a:t>
              </a:r>
              <a:endParaRPr sz="3200" b="1" dirty="0">
                <a:latin typeface="Century Gothic" panose="020B0502020202020204" pitchFamily="34" charset="0"/>
                <a:ea typeface="Arvo"/>
                <a:cs typeface="Arvo"/>
                <a:sym typeface="Arvo"/>
              </a:endParaRPr>
            </a:p>
          </p:txBody>
        </p:sp>
        <p:sp>
          <p:nvSpPr>
            <p:cNvPr id="1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5" name="CuadroTexto 2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graphicFrame>
        <p:nvGraphicFramePr>
          <p:cNvPr id="26" name="5 Marcador de contenido"/>
          <p:cNvGraphicFramePr>
            <a:graphicFrameLocks/>
          </p:cNvGraphicFramePr>
          <p:nvPr>
            <p:extLst>
              <p:ext uri="{D42A27DB-BD31-4B8C-83A1-F6EECF244321}">
                <p14:modId xmlns:p14="http://schemas.microsoft.com/office/powerpoint/2010/main" val="1514547236"/>
              </p:ext>
            </p:extLst>
          </p:nvPr>
        </p:nvGraphicFramePr>
        <p:xfrm>
          <a:off x="1196004" y="1383111"/>
          <a:ext cx="7493876" cy="3206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14260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3" name="Imagen 2"/>
          <p:cNvPicPr>
            <a:picLocks noChangeAspect="1"/>
          </p:cNvPicPr>
          <p:nvPr/>
        </p:nvPicPr>
        <p:blipFill>
          <a:blip r:embed="rId3"/>
          <a:stretch>
            <a:fillRect/>
          </a:stretch>
        </p:blipFill>
        <p:spPr>
          <a:xfrm>
            <a:off x="1670917" y="534255"/>
            <a:ext cx="6298058" cy="4384942"/>
          </a:xfrm>
          <a:prstGeom prst="rect">
            <a:avLst/>
          </a:prstGeom>
          <a:ln>
            <a:solidFill>
              <a:srgbClr val="00B0F0"/>
            </a:solidFill>
          </a:ln>
        </p:spPr>
      </p:pic>
      <p:sp>
        <p:nvSpPr>
          <p:cNvPr id="10" name="Google Shape;320;p22"/>
          <p:cNvSpPr txBox="1">
            <a:spLocks/>
          </p:cNvSpPr>
          <p:nvPr/>
        </p:nvSpPr>
        <p:spPr>
          <a:xfrm>
            <a:off x="717631" y="0"/>
            <a:ext cx="8619263" cy="53425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400" b="1" dirty="0" smtClean="0">
                <a:latin typeface="Century Gothic" panose="020B0502020202020204" pitchFamily="34" charset="0"/>
              </a:rPr>
              <a:t>FIGURA 1. DIAGRAMA DE FLUJO DEL DISEÑO DEL ESTUDIO </a:t>
            </a:r>
            <a:endParaRPr lang="es-VE" sz="2400" b="1" dirty="0">
              <a:latin typeface="Century Gothic" panose="020B0502020202020204" pitchFamily="34" charset="0"/>
            </a:endParaRPr>
          </a:p>
        </p:txBody>
      </p:sp>
      <p:sp>
        <p:nvSpPr>
          <p:cNvPr id="9" name="CuadroTexto 8"/>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191730187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8"/>
        <p:cNvGrpSpPr/>
        <p:nvPr/>
      </p:nvGrpSpPr>
      <p:grpSpPr>
        <a:xfrm>
          <a:off x="0" y="0"/>
          <a:ext cx="0" cy="0"/>
          <a:chOff x="0" y="0"/>
          <a:chExt cx="0" cy="0"/>
        </a:xfrm>
      </p:grpSpPr>
      <p:sp>
        <p:nvSpPr>
          <p:cNvPr id="252" name="Google Shape;252;p2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28</a:t>
            </a:fld>
            <a:endParaRPr/>
          </a:p>
        </p:txBody>
      </p:sp>
      <p:pic>
        <p:nvPicPr>
          <p:cNvPr id="7" name="Imagen 6"/>
          <p:cNvPicPr>
            <a:picLocks noChangeAspect="1"/>
          </p:cNvPicPr>
          <p:nvPr/>
        </p:nvPicPr>
        <p:blipFill rotWithShape="1">
          <a:blip r:embed="rId3"/>
          <a:srcRect l="434" t="964" r="1295"/>
          <a:stretch/>
        </p:blipFill>
        <p:spPr>
          <a:xfrm>
            <a:off x="1086653" y="500549"/>
            <a:ext cx="7605478" cy="4236336"/>
          </a:xfrm>
          <a:prstGeom prst="rect">
            <a:avLst/>
          </a:prstGeom>
          <a:ln>
            <a:solidFill>
              <a:srgbClr val="00B0F0"/>
            </a:solidFill>
          </a:ln>
        </p:spPr>
      </p:pic>
      <p:pic>
        <p:nvPicPr>
          <p:cNvPr id="8" name="Imagen 7"/>
          <p:cNvPicPr>
            <a:picLocks noChangeAspect="1"/>
          </p:cNvPicPr>
          <p:nvPr/>
        </p:nvPicPr>
        <p:blipFill>
          <a:blip r:embed="rId4"/>
          <a:stretch>
            <a:fillRect/>
          </a:stretch>
        </p:blipFill>
        <p:spPr>
          <a:xfrm>
            <a:off x="1086654" y="570000"/>
            <a:ext cx="7627716" cy="4236335"/>
          </a:xfrm>
          <a:prstGeom prst="rect">
            <a:avLst/>
          </a:prstGeom>
          <a:ln>
            <a:solidFill>
              <a:srgbClr val="00B0F0"/>
            </a:solidFill>
          </a:ln>
        </p:spPr>
      </p:pic>
      <p:pic>
        <p:nvPicPr>
          <p:cNvPr id="9" name="Imagen 8"/>
          <p:cNvPicPr>
            <a:picLocks noChangeAspect="1"/>
          </p:cNvPicPr>
          <p:nvPr/>
        </p:nvPicPr>
        <p:blipFill>
          <a:blip r:embed="rId5"/>
          <a:stretch>
            <a:fillRect/>
          </a:stretch>
        </p:blipFill>
        <p:spPr>
          <a:xfrm>
            <a:off x="884552" y="1904781"/>
            <a:ext cx="8009681" cy="2642250"/>
          </a:xfrm>
          <a:prstGeom prst="rect">
            <a:avLst/>
          </a:prstGeom>
          <a:ln>
            <a:solidFill>
              <a:srgbClr val="00B0F0"/>
            </a:solidFill>
          </a:ln>
        </p:spPr>
      </p:pic>
      <p:sp>
        <p:nvSpPr>
          <p:cNvPr id="10" name="Google Shape;320;p22"/>
          <p:cNvSpPr txBox="1">
            <a:spLocks/>
          </p:cNvSpPr>
          <p:nvPr/>
        </p:nvSpPr>
        <p:spPr>
          <a:xfrm>
            <a:off x="669525" y="0"/>
            <a:ext cx="8435875" cy="53425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VE" sz="2400" b="1" dirty="0" smtClean="0">
                <a:solidFill>
                  <a:schemeClr val="bg1"/>
                </a:solidFill>
                <a:latin typeface="Century Gothic" panose="020B0502020202020204" pitchFamily="34" charset="0"/>
              </a:rPr>
              <a:t>F</a:t>
            </a:r>
            <a:r>
              <a:rPr lang="en" sz="2400" b="1" dirty="0" smtClean="0">
                <a:solidFill>
                  <a:schemeClr val="bg1"/>
                </a:solidFill>
                <a:latin typeface="Century Gothic" panose="020B0502020202020204" pitchFamily="34" charset="0"/>
              </a:rPr>
              <a:t>igura 1. DIAGRAMA DE FLUJO DEL DISEÑO DEL ESTUDIO </a:t>
            </a:r>
            <a:endParaRPr lang="es-VE" sz="2400" b="1" dirty="0">
              <a:solidFill>
                <a:schemeClr val="bg1"/>
              </a:solidFill>
              <a:latin typeface="Century Gothic" panose="020B0502020202020204" pitchFamily="34" charset="0"/>
            </a:endParaRPr>
          </a:p>
        </p:txBody>
      </p:sp>
      <p:sp>
        <p:nvSpPr>
          <p:cNvPr id="11" name="CuadroTexto 10"/>
          <p:cNvSpPr txBox="1"/>
          <p:nvPr/>
        </p:nvSpPr>
        <p:spPr>
          <a:xfrm>
            <a:off x="810229" y="4912668"/>
            <a:ext cx="8067554" cy="230832"/>
          </a:xfrm>
          <a:prstGeom prst="rect">
            <a:avLst/>
          </a:prstGeom>
          <a:noFill/>
        </p:spPr>
        <p:txBody>
          <a:bodyPr wrap="square" rtlCol="0">
            <a:spAutoFit/>
          </a:bodyPr>
          <a:lstStyle/>
          <a:p>
            <a:r>
              <a:rPr lang="es-VE" sz="900" b="1" dirty="0" smtClean="0">
                <a:solidFill>
                  <a:schemeClr val="bg1"/>
                </a:solidFill>
                <a:latin typeface="Century Gothic" panose="020B0502020202020204" pitchFamily="34" charset="0"/>
              </a:rPr>
              <a:t>Fuente: </a:t>
            </a:r>
            <a:r>
              <a:rPr lang="es-VE" sz="900" dirty="0" smtClean="0">
                <a:solidFill>
                  <a:schemeClr val="bg1"/>
                </a:solidFill>
                <a:latin typeface="Century Gothic" panose="020B0502020202020204" pitchFamily="34" charset="0"/>
              </a:rPr>
              <a:t>Journal of the American Heart Association. Outcomes Between Atrial Fibrillation and Flutter. Lin et at.  DOI: 10.1161/JAHA.117.006406. </a:t>
            </a:r>
            <a:endParaRPr lang="es-VE" sz="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61985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p:nvPr/>
        </p:nvSpPr>
        <p:spPr>
          <a:xfrm>
            <a:off x="50" y="4298775"/>
            <a:ext cx="9144000" cy="8505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29</a:t>
            </a:fld>
            <a:endParaRPr/>
          </a:p>
        </p:txBody>
      </p:sp>
      <p:grpSp>
        <p:nvGrpSpPr>
          <p:cNvPr id="6" name="Google Shape;376;p25"/>
          <p:cNvGrpSpPr/>
          <p:nvPr/>
        </p:nvGrpSpPr>
        <p:grpSpPr>
          <a:xfrm>
            <a:off x="645352" y="0"/>
            <a:ext cx="8044528" cy="1090322"/>
            <a:chOff x="185742" y="1287960"/>
            <a:chExt cx="8044528" cy="2067200"/>
          </a:xfrm>
        </p:grpSpPr>
        <p:sp>
          <p:nvSpPr>
            <p:cNvPr id="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VE" sz="3200" b="1" dirty="0" smtClean="0">
                  <a:latin typeface="Century Gothic" panose="020B0502020202020204" pitchFamily="34" charset="0"/>
                  <a:ea typeface="Arvo"/>
                  <a:cs typeface="Arvo"/>
                  <a:sym typeface="Arvo"/>
                </a:rPr>
                <a:t>PUNTO FINAL PRIMARIO</a:t>
              </a:r>
              <a:endParaRPr sz="3200" b="1" dirty="0">
                <a:latin typeface="Century Gothic" panose="020B0502020202020204" pitchFamily="34" charset="0"/>
                <a:ea typeface="Arvo"/>
                <a:cs typeface="Arvo"/>
                <a:sym typeface="Arvo"/>
              </a:endParaRPr>
            </a:p>
          </p:txBody>
        </p:sp>
        <p:sp>
          <p:nvSpPr>
            <p:cNvPr id="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aphicFrame>
        <p:nvGraphicFramePr>
          <p:cNvPr id="12" name="6 Diagrama"/>
          <p:cNvGraphicFramePr/>
          <p:nvPr>
            <p:extLst>
              <p:ext uri="{D42A27DB-BD31-4B8C-83A1-F6EECF244321}">
                <p14:modId xmlns:p14="http://schemas.microsoft.com/office/powerpoint/2010/main" val="1068610651"/>
              </p:ext>
            </p:extLst>
          </p:nvPr>
        </p:nvGraphicFramePr>
        <p:xfrm>
          <a:off x="975489" y="1040830"/>
          <a:ext cx="7528688" cy="3871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p:cNvSpPr txBox="1"/>
          <p:nvPr/>
        </p:nvSpPr>
        <p:spPr>
          <a:xfrm>
            <a:off x="810229" y="4912668"/>
            <a:ext cx="8067554" cy="230832"/>
          </a:xfrm>
          <a:prstGeom prst="rect">
            <a:avLst/>
          </a:prstGeom>
          <a:noFill/>
        </p:spPr>
        <p:txBody>
          <a:bodyPr wrap="square" rtlCol="0">
            <a:spAutoFit/>
          </a:bodyPr>
          <a:lstStyle/>
          <a:p>
            <a:r>
              <a:rPr lang="es-VE" sz="900" b="1" dirty="0" smtClean="0">
                <a:solidFill>
                  <a:schemeClr val="bg1"/>
                </a:solidFill>
                <a:latin typeface="Century Gothic" panose="020B0502020202020204" pitchFamily="34" charset="0"/>
              </a:rPr>
              <a:t>Fuente: </a:t>
            </a:r>
            <a:r>
              <a:rPr lang="es-VE" sz="900" dirty="0" smtClean="0">
                <a:solidFill>
                  <a:schemeClr val="bg1"/>
                </a:solidFill>
                <a:latin typeface="Century Gothic" panose="020B0502020202020204" pitchFamily="34" charset="0"/>
              </a:rPr>
              <a:t>Journal of the American Heart Association. Outcomes Between Atrial Fibrillation and Flutter. Lin et at.  DOI: 10.1161/JAHA.117.006406. </a:t>
            </a:r>
            <a:endParaRPr lang="es-VE" sz="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647870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a:t>
            </a:fld>
            <a:endParaRPr/>
          </a:p>
        </p:txBody>
      </p:sp>
      <p:pic>
        <p:nvPicPr>
          <p:cNvPr id="2" name="Imagen 1"/>
          <p:cNvPicPr>
            <a:picLocks noChangeAspect="1"/>
          </p:cNvPicPr>
          <p:nvPr/>
        </p:nvPicPr>
        <p:blipFill>
          <a:blip r:embed="rId3"/>
          <a:stretch>
            <a:fillRect/>
          </a:stretch>
        </p:blipFill>
        <p:spPr>
          <a:xfrm>
            <a:off x="945222" y="700585"/>
            <a:ext cx="7530958" cy="3683907"/>
          </a:xfrm>
          <a:prstGeom prst="rect">
            <a:avLst/>
          </a:prstGeom>
          <a:ln w="38100">
            <a:solidFill>
              <a:srgbClr val="00B0F0"/>
            </a:solidFill>
          </a:ln>
        </p:spPr>
      </p:pic>
    </p:spTree>
    <p:extLst>
      <p:ext uri="{BB962C8B-B14F-4D97-AF65-F5344CB8AC3E}">
        <p14:creationId xmlns:p14="http://schemas.microsoft.com/office/powerpoint/2010/main" val="152391000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p:nvPr/>
        </p:nvSpPr>
        <p:spPr>
          <a:xfrm>
            <a:off x="50" y="4298775"/>
            <a:ext cx="9144000" cy="8505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30</a:t>
            </a:fld>
            <a:endParaRPr/>
          </a:p>
        </p:txBody>
      </p:sp>
      <p:grpSp>
        <p:nvGrpSpPr>
          <p:cNvPr id="6" name="Google Shape;376;p25"/>
          <p:cNvGrpSpPr/>
          <p:nvPr/>
        </p:nvGrpSpPr>
        <p:grpSpPr>
          <a:xfrm>
            <a:off x="645352" y="0"/>
            <a:ext cx="8044528" cy="1090322"/>
            <a:chOff x="185742" y="1287960"/>
            <a:chExt cx="8044528" cy="2067200"/>
          </a:xfrm>
        </p:grpSpPr>
        <p:sp>
          <p:nvSpPr>
            <p:cNvPr id="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VE" sz="3200" b="1" dirty="0" smtClean="0">
                  <a:latin typeface="Century Gothic" panose="020B0502020202020204" pitchFamily="34" charset="0"/>
                  <a:ea typeface="Arvo"/>
                  <a:cs typeface="Arvo"/>
                  <a:sym typeface="Arvo"/>
                </a:rPr>
                <a:t>PUNTO FINAL PRIMARIO</a:t>
              </a:r>
              <a:endParaRPr sz="3200" b="1" dirty="0">
                <a:latin typeface="Century Gothic" panose="020B0502020202020204" pitchFamily="34" charset="0"/>
                <a:ea typeface="Arvo"/>
                <a:cs typeface="Arvo"/>
                <a:sym typeface="Arvo"/>
              </a:endParaRPr>
            </a:p>
          </p:txBody>
        </p:sp>
        <p:sp>
          <p:nvSpPr>
            <p:cNvPr id="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aphicFrame>
        <p:nvGraphicFramePr>
          <p:cNvPr id="12" name="6 Diagrama"/>
          <p:cNvGraphicFramePr/>
          <p:nvPr>
            <p:extLst>
              <p:ext uri="{D42A27DB-BD31-4B8C-83A1-F6EECF244321}">
                <p14:modId xmlns:p14="http://schemas.microsoft.com/office/powerpoint/2010/main" val="1927266731"/>
              </p:ext>
            </p:extLst>
          </p:nvPr>
        </p:nvGraphicFramePr>
        <p:xfrm>
          <a:off x="1153172" y="1741883"/>
          <a:ext cx="7528688" cy="1915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p:cNvSpPr txBox="1"/>
          <p:nvPr/>
        </p:nvSpPr>
        <p:spPr>
          <a:xfrm>
            <a:off x="810229" y="4912668"/>
            <a:ext cx="8067554" cy="230832"/>
          </a:xfrm>
          <a:prstGeom prst="rect">
            <a:avLst/>
          </a:prstGeom>
          <a:noFill/>
        </p:spPr>
        <p:txBody>
          <a:bodyPr wrap="square" rtlCol="0">
            <a:spAutoFit/>
          </a:bodyPr>
          <a:lstStyle/>
          <a:p>
            <a:r>
              <a:rPr lang="es-VE" sz="900" b="1" dirty="0" smtClean="0">
                <a:solidFill>
                  <a:schemeClr val="bg1"/>
                </a:solidFill>
                <a:latin typeface="Century Gothic" panose="020B0502020202020204" pitchFamily="34" charset="0"/>
              </a:rPr>
              <a:t>Fuente: </a:t>
            </a:r>
            <a:r>
              <a:rPr lang="es-VE" sz="900" dirty="0" smtClean="0">
                <a:solidFill>
                  <a:schemeClr val="bg1"/>
                </a:solidFill>
                <a:latin typeface="Century Gothic" panose="020B0502020202020204" pitchFamily="34" charset="0"/>
              </a:rPr>
              <a:t>Journal of the American Heart Association. Outcomes Between Atrial Fibrillation and Flutter. Lin et at.  DOI: 10.1161/JAHA.117.006406. </a:t>
            </a:r>
            <a:endParaRPr lang="es-VE" sz="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2332417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p:nvPr/>
        </p:nvSpPr>
        <p:spPr>
          <a:xfrm>
            <a:off x="50" y="4298775"/>
            <a:ext cx="9144000" cy="8505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31</a:t>
            </a:fld>
            <a:endParaRPr/>
          </a:p>
        </p:txBody>
      </p:sp>
      <p:grpSp>
        <p:nvGrpSpPr>
          <p:cNvPr id="6" name="Google Shape;376;p25"/>
          <p:cNvGrpSpPr/>
          <p:nvPr/>
        </p:nvGrpSpPr>
        <p:grpSpPr>
          <a:xfrm>
            <a:off x="645352" y="0"/>
            <a:ext cx="8044528" cy="1090322"/>
            <a:chOff x="185742" y="1287960"/>
            <a:chExt cx="8044528" cy="2067200"/>
          </a:xfrm>
        </p:grpSpPr>
        <p:sp>
          <p:nvSpPr>
            <p:cNvPr id="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 name="Google Shape;378;p25"/>
            <p:cNvSpPr/>
            <p:nvPr/>
          </p:nvSpPr>
          <p:spPr>
            <a:xfrm flipH="1">
              <a:off x="1423250" y="1697050"/>
              <a:ext cx="5566500"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VE" sz="3200" b="1" dirty="0" smtClean="0">
                  <a:latin typeface="Century Gothic" panose="020B0502020202020204" pitchFamily="34" charset="0"/>
                  <a:ea typeface="Arvo"/>
                  <a:cs typeface="Arvo"/>
                  <a:sym typeface="Arvo"/>
                </a:rPr>
                <a:t>DEFINICIÓN DE TÉRMINOS</a:t>
              </a:r>
              <a:endParaRPr sz="3200" b="1" dirty="0">
                <a:latin typeface="Century Gothic" panose="020B0502020202020204" pitchFamily="34" charset="0"/>
                <a:ea typeface="Arvo"/>
                <a:cs typeface="Arvo"/>
                <a:sym typeface="Arvo"/>
              </a:endParaRPr>
            </a:p>
          </p:txBody>
        </p:sp>
        <p:sp>
          <p:nvSpPr>
            <p:cNvPr id="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aphicFrame>
        <p:nvGraphicFramePr>
          <p:cNvPr id="12" name="6 Diagrama"/>
          <p:cNvGraphicFramePr/>
          <p:nvPr>
            <p:extLst>
              <p:ext uri="{D42A27DB-BD31-4B8C-83A1-F6EECF244321}">
                <p14:modId xmlns:p14="http://schemas.microsoft.com/office/powerpoint/2010/main" val="1883155741"/>
              </p:ext>
            </p:extLst>
          </p:nvPr>
        </p:nvGraphicFramePr>
        <p:xfrm>
          <a:off x="1349095" y="1498815"/>
          <a:ext cx="7528688" cy="3021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p:cNvSpPr txBox="1"/>
          <p:nvPr/>
        </p:nvSpPr>
        <p:spPr>
          <a:xfrm>
            <a:off x="810229" y="4912668"/>
            <a:ext cx="8067554" cy="230832"/>
          </a:xfrm>
          <a:prstGeom prst="rect">
            <a:avLst/>
          </a:prstGeom>
          <a:noFill/>
        </p:spPr>
        <p:txBody>
          <a:bodyPr wrap="square" rtlCol="0">
            <a:spAutoFit/>
          </a:bodyPr>
          <a:lstStyle/>
          <a:p>
            <a:r>
              <a:rPr lang="es-VE" sz="900" b="1" dirty="0" smtClean="0">
                <a:solidFill>
                  <a:schemeClr val="bg1"/>
                </a:solidFill>
                <a:latin typeface="Century Gothic" panose="020B0502020202020204" pitchFamily="34" charset="0"/>
              </a:rPr>
              <a:t>Fuente: </a:t>
            </a:r>
            <a:r>
              <a:rPr lang="es-VE" sz="900" dirty="0" smtClean="0">
                <a:solidFill>
                  <a:schemeClr val="bg1"/>
                </a:solidFill>
                <a:latin typeface="Century Gothic" panose="020B0502020202020204" pitchFamily="34" charset="0"/>
              </a:rPr>
              <a:t>Journal of the American Heart Association. Outcomes Between Atrial Fibrillation and Flutter. Lin et at.  DOI: 10.1161/JAHA.117.006406. </a:t>
            </a:r>
            <a:endParaRPr lang="es-VE" sz="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6178738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grpSp>
        <p:nvGrpSpPr>
          <p:cNvPr id="7" name="Google Shape;376;p25"/>
          <p:cNvGrpSpPr/>
          <p:nvPr/>
        </p:nvGrpSpPr>
        <p:grpSpPr>
          <a:xfrm>
            <a:off x="552885" y="1385750"/>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21" name="Google Shape;221;p14"/>
          <p:cNvSpPr txBox="1">
            <a:spLocks noGrp="1"/>
          </p:cNvSpPr>
          <p:nvPr>
            <p:ph type="ctrTitle"/>
          </p:nvPr>
        </p:nvSpPr>
        <p:spPr>
          <a:xfrm>
            <a:off x="2640459" y="1794831"/>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solidFill>
                  <a:schemeClr val="tx1"/>
                </a:solidFill>
                <a:effectLst>
                  <a:outerShdw blurRad="38100" dist="38100" dir="2700000" algn="tl">
                    <a:srgbClr val="000000">
                      <a:alpha val="43137"/>
                    </a:srgbClr>
                  </a:outerShdw>
                </a:effectLst>
                <a:latin typeface="Century Gothic" panose="020B0502020202020204" pitchFamily="34" charset="0"/>
              </a:rPr>
              <a:t>RESULTADOS</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32326482"/>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9" name="Imagen 8"/>
          <p:cNvPicPr>
            <a:picLocks noChangeAspect="1"/>
          </p:cNvPicPr>
          <p:nvPr/>
        </p:nvPicPr>
        <p:blipFill rotWithShape="1">
          <a:blip r:embed="rId3"/>
          <a:srcRect l="2425" r="614"/>
          <a:stretch/>
        </p:blipFill>
        <p:spPr>
          <a:xfrm>
            <a:off x="991197" y="310702"/>
            <a:ext cx="7705618" cy="4463882"/>
          </a:xfrm>
          <a:prstGeom prst="rect">
            <a:avLst/>
          </a:prstGeom>
          <a:ln>
            <a:solidFill>
              <a:schemeClr val="accent1"/>
            </a:solidFill>
          </a:ln>
        </p:spPr>
      </p:pic>
      <p:sp>
        <p:nvSpPr>
          <p:cNvPr id="6" name="CuadroTexto 5"/>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7" name="Rectángulo 6"/>
          <p:cNvSpPr/>
          <p:nvPr/>
        </p:nvSpPr>
        <p:spPr>
          <a:xfrm>
            <a:off x="991197" y="1166700"/>
            <a:ext cx="5872590" cy="465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3657601" y="561007"/>
            <a:ext cx="3206186" cy="283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2" name="Rectángulo 11"/>
          <p:cNvSpPr/>
          <p:nvPr/>
        </p:nvSpPr>
        <p:spPr>
          <a:xfrm>
            <a:off x="6866610" y="561007"/>
            <a:ext cx="1830205" cy="28394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3" name="Rectángulo 12"/>
          <p:cNvSpPr/>
          <p:nvPr/>
        </p:nvSpPr>
        <p:spPr>
          <a:xfrm>
            <a:off x="991197" y="1006998"/>
            <a:ext cx="2666404" cy="1439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4" name="Rectángulo 13"/>
          <p:cNvSpPr/>
          <p:nvPr/>
        </p:nvSpPr>
        <p:spPr>
          <a:xfrm>
            <a:off x="6866611" y="1177463"/>
            <a:ext cx="1200944" cy="45456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5" name="Rectángulo 14"/>
          <p:cNvSpPr/>
          <p:nvPr/>
        </p:nvSpPr>
        <p:spPr>
          <a:xfrm>
            <a:off x="991197" y="1770114"/>
            <a:ext cx="5872590" cy="3272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Rectángulo 15"/>
          <p:cNvSpPr/>
          <p:nvPr/>
        </p:nvSpPr>
        <p:spPr>
          <a:xfrm>
            <a:off x="6863787" y="1770114"/>
            <a:ext cx="1200944" cy="32724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7" name="Rectángulo 16"/>
          <p:cNvSpPr/>
          <p:nvPr/>
        </p:nvSpPr>
        <p:spPr>
          <a:xfrm>
            <a:off x="991197" y="1626196"/>
            <a:ext cx="2666404" cy="1439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8" name="Rectángulo 17"/>
          <p:cNvSpPr/>
          <p:nvPr/>
        </p:nvSpPr>
        <p:spPr>
          <a:xfrm>
            <a:off x="991197" y="2101476"/>
            <a:ext cx="2666404" cy="1439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9" name="Rectángulo 18"/>
          <p:cNvSpPr/>
          <p:nvPr/>
        </p:nvSpPr>
        <p:spPr>
          <a:xfrm>
            <a:off x="991197" y="2251888"/>
            <a:ext cx="5872590" cy="131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Rectángulo 19"/>
          <p:cNvSpPr/>
          <p:nvPr/>
        </p:nvSpPr>
        <p:spPr>
          <a:xfrm>
            <a:off x="6863787" y="2251888"/>
            <a:ext cx="1200944" cy="1359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21" name="Rectángulo 20"/>
          <p:cNvSpPr/>
          <p:nvPr/>
        </p:nvSpPr>
        <p:spPr>
          <a:xfrm>
            <a:off x="991197" y="2559974"/>
            <a:ext cx="5872590" cy="131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Rectángulo 21"/>
          <p:cNvSpPr/>
          <p:nvPr/>
        </p:nvSpPr>
        <p:spPr>
          <a:xfrm>
            <a:off x="6863787" y="2554969"/>
            <a:ext cx="1200944" cy="1359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23" name="Rectángulo 22"/>
          <p:cNvSpPr/>
          <p:nvPr/>
        </p:nvSpPr>
        <p:spPr>
          <a:xfrm>
            <a:off x="991197" y="3007280"/>
            <a:ext cx="5872590" cy="2222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4" name="Rectángulo 23"/>
          <p:cNvSpPr/>
          <p:nvPr/>
        </p:nvSpPr>
        <p:spPr>
          <a:xfrm>
            <a:off x="6863787" y="3006640"/>
            <a:ext cx="1200944" cy="22288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59" name="Rectángulo 58"/>
          <p:cNvSpPr/>
          <p:nvPr/>
        </p:nvSpPr>
        <p:spPr>
          <a:xfrm>
            <a:off x="991197" y="561007"/>
            <a:ext cx="2663581" cy="283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60" name="Rectángulo 59"/>
          <p:cNvSpPr/>
          <p:nvPr/>
        </p:nvSpPr>
        <p:spPr>
          <a:xfrm>
            <a:off x="991197" y="860080"/>
            <a:ext cx="5872590" cy="139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pic>
        <p:nvPicPr>
          <p:cNvPr id="61" name="Imagen 60"/>
          <p:cNvPicPr>
            <a:picLocks noChangeAspect="1"/>
          </p:cNvPicPr>
          <p:nvPr/>
        </p:nvPicPr>
        <p:blipFill rotWithShape="1">
          <a:blip r:embed="rId4"/>
          <a:srcRect r="716"/>
          <a:stretch/>
        </p:blipFill>
        <p:spPr>
          <a:xfrm>
            <a:off x="991197" y="482646"/>
            <a:ext cx="7705618" cy="4291938"/>
          </a:xfrm>
          <a:prstGeom prst="rect">
            <a:avLst/>
          </a:prstGeom>
          <a:ln>
            <a:solidFill>
              <a:schemeClr val="accent1"/>
            </a:solidFill>
          </a:ln>
        </p:spPr>
      </p:pic>
      <p:sp>
        <p:nvSpPr>
          <p:cNvPr id="62" name="Rectángulo 61"/>
          <p:cNvSpPr/>
          <p:nvPr/>
        </p:nvSpPr>
        <p:spPr>
          <a:xfrm>
            <a:off x="991197" y="490583"/>
            <a:ext cx="7705618" cy="2162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63" name="Rectángulo 62"/>
          <p:cNvSpPr/>
          <p:nvPr/>
        </p:nvSpPr>
        <p:spPr>
          <a:xfrm>
            <a:off x="991197" y="714037"/>
            <a:ext cx="5872590" cy="4665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4" name="Rectángulo 63"/>
          <p:cNvSpPr/>
          <p:nvPr/>
        </p:nvSpPr>
        <p:spPr>
          <a:xfrm>
            <a:off x="6863787" y="725023"/>
            <a:ext cx="1200944" cy="45456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65" name="Rectángulo 64"/>
          <p:cNvSpPr/>
          <p:nvPr/>
        </p:nvSpPr>
        <p:spPr>
          <a:xfrm>
            <a:off x="991197" y="1791930"/>
            <a:ext cx="5872590" cy="281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6" name="Rectángulo 65"/>
          <p:cNvSpPr/>
          <p:nvPr/>
        </p:nvSpPr>
        <p:spPr>
          <a:xfrm>
            <a:off x="6863787" y="1804730"/>
            <a:ext cx="1200944" cy="26897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67" name="Rectángulo 66"/>
          <p:cNvSpPr/>
          <p:nvPr/>
        </p:nvSpPr>
        <p:spPr>
          <a:xfrm>
            <a:off x="991197" y="2074803"/>
            <a:ext cx="5872590" cy="281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8" name="Rectángulo 67"/>
          <p:cNvSpPr/>
          <p:nvPr/>
        </p:nvSpPr>
        <p:spPr>
          <a:xfrm>
            <a:off x="6863787" y="2086508"/>
            <a:ext cx="1200944" cy="26897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pic>
        <p:nvPicPr>
          <p:cNvPr id="69" name="Imagen 68"/>
          <p:cNvPicPr>
            <a:picLocks noChangeAspect="1"/>
          </p:cNvPicPr>
          <p:nvPr/>
        </p:nvPicPr>
        <p:blipFill rotWithShape="1">
          <a:blip r:embed="rId5"/>
          <a:srcRect l="1824" t="2420" r="1051"/>
          <a:stretch/>
        </p:blipFill>
        <p:spPr>
          <a:xfrm>
            <a:off x="1000001" y="267659"/>
            <a:ext cx="7877782" cy="4507398"/>
          </a:xfrm>
          <a:prstGeom prst="rect">
            <a:avLst/>
          </a:prstGeom>
          <a:ln>
            <a:solidFill>
              <a:schemeClr val="accent1"/>
            </a:solidFill>
          </a:ln>
        </p:spPr>
      </p:pic>
      <p:sp>
        <p:nvSpPr>
          <p:cNvPr id="70" name="Rectángulo 69"/>
          <p:cNvSpPr/>
          <p:nvPr/>
        </p:nvSpPr>
        <p:spPr>
          <a:xfrm>
            <a:off x="1000001" y="2897121"/>
            <a:ext cx="6016186" cy="281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1" name="Rectángulo 70"/>
          <p:cNvSpPr/>
          <p:nvPr/>
        </p:nvSpPr>
        <p:spPr>
          <a:xfrm>
            <a:off x="7009208" y="2896482"/>
            <a:ext cx="1200944" cy="27412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72" name="Rectángulo 71"/>
          <p:cNvSpPr/>
          <p:nvPr/>
        </p:nvSpPr>
        <p:spPr>
          <a:xfrm>
            <a:off x="991197" y="3177340"/>
            <a:ext cx="7886586" cy="2759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74" name="Rectángulo 73"/>
          <p:cNvSpPr/>
          <p:nvPr/>
        </p:nvSpPr>
        <p:spPr>
          <a:xfrm>
            <a:off x="991197" y="3467521"/>
            <a:ext cx="6016186" cy="8586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5" name="Rectángulo 74"/>
          <p:cNvSpPr/>
          <p:nvPr/>
        </p:nvSpPr>
        <p:spPr>
          <a:xfrm>
            <a:off x="7017528" y="3453806"/>
            <a:ext cx="1200944" cy="87239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Tree>
    <p:extLst>
      <p:ext uri="{BB962C8B-B14F-4D97-AF65-F5344CB8AC3E}">
        <p14:creationId xmlns:p14="http://schemas.microsoft.com/office/powerpoint/2010/main" val="1037583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59" grpId="0" animBg="1"/>
      <p:bldP spid="60" grpId="0" animBg="1"/>
      <p:bldP spid="62" grpId="0" animBg="1"/>
      <p:bldP spid="63" grpId="0" animBg="1"/>
      <p:bldP spid="64" grpId="0" animBg="1"/>
      <p:bldP spid="65" grpId="0" animBg="1"/>
      <p:bldP spid="66" grpId="0" animBg="1"/>
      <p:bldP spid="67" grpId="0" animBg="1"/>
      <p:bldP spid="68" grpId="0" animBg="1"/>
      <p:bldP spid="70" grpId="0" animBg="1"/>
      <p:bldP spid="71" grpId="0" animBg="1"/>
      <p:bldP spid="72" grpId="0" animBg="1"/>
      <p:bldP spid="74" grpId="0" animBg="1"/>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34</a:t>
            </a:fld>
            <a:endParaRPr/>
          </a:p>
        </p:txBody>
      </p:sp>
      <p:pic>
        <p:nvPicPr>
          <p:cNvPr id="2" name="Imagen 1"/>
          <p:cNvPicPr>
            <a:picLocks noChangeAspect="1"/>
          </p:cNvPicPr>
          <p:nvPr/>
        </p:nvPicPr>
        <p:blipFill rotWithShape="1">
          <a:blip r:embed="rId3"/>
          <a:srcRect b="14792"/>
          <a:stretch/>
        </p:blipFill>
        <p:spPr>
          <a:xfrm>
            <a:off x="2335523" y="796926"/>
            <a:ext cx="5792469" cy="4115741"/>
          </a:xfrm>
          <a:prstGeom prst="rect">
            <a:avLst/>
          </a:prstGeom>
        </p:spPr>
      </p:pic>
      <p:sp>
        <p:nvSpPr>
          <p:cNvPr id="9" name="Google Shape;320;p22"/>
          <p:cNvSpPr txBox="1">
            <a:spLocks/>
          </p:cNvSpPr>
          <p:nvPr/>
        </p:nvSpPr>
        <p:spPr>
          <a:xfrm>
            <a:off x="753930" y="153312"/>
            <a:ext cx="8148569" cy="5342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1pPr>
            <a:lvl2pPr marR="0" lvl="1"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2pPr>
            <a:lvl3pPr marR="0" lvl="2"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3pPr>
            <a:lvl4pPr marR="0" lvl="3"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4pPr>
            <a:lvl5pPr marR="0" lvl="4"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5pPr>
            <a:lvl6pPr marR="0" lvl="5"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6pPr>
            <a:lvl7pPr marR="0" lvl="6"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7pPr>
            <a:lvl8pPr marR="0" lvl="7"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8pPr>
            <a:lvl9pPr marR="0" lvl="8"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9pPr>
          </a:lstStyle>
          <a:p>
            <a:pPr algn="just"/>
            <a:r>
              <a:rPr lang="es-VE" sz="2000" b="1" dirty="0" smtClean="0">
                <a:latin typeface="Century Gothic" panose="020B0502020202020204" pitchFamily="34" charset="0"/>
              </a:rPr>
              <a:t>FIGURA 2. </a:t>
            </a:r>
            <a:r>
              <a:rPr lang="es-VE" sz="1400" b="1" dirty="0">
                <a:latin typeface="Century Gothic" panose="020B0502020202020204" pitchFamily="34" charset="0"/>
              </a:rPr>
              <a:t>I</a:t>
            </a:r>
            <a:r>
              <a:rPr lang="es-VE" sz="1400" b="1" dirty="0" smtClean="0">
                <a:latin typeface="Century Gothic" panose="020B0502020202020204" pitchFamily="34" charset="0"/>
              </a:rPr>
              <a:t>ncidencia de Fibrilación auricular y Flutter auricular estratificada por grupo de edad de la población de Taiwán.</a:t>
            </a:r>
            <a:endParaRPr lang="es-VE" sz="1400" b="1" dirty="0">
              <a:latin typeface="Century Gothic" panose="020B0502020202020204" pitchFamily="34" charset="0"/>
            </a:endParaRPr>
          </a:p>
        </p:txBody>
      </p:sp>
      <p:sp>
        <p:nvSpPr>
          <p:cNvPr id="10" name="5 Elipse"/>
          <p:cNvSpPr/>
          <p:nvPr/>
        </p:nvSpPr>
        <p:spPr>
          <a:xfrm rot="16200000">
            <a:off x="6646986" y="1466869"/>
            <a:ext cx="1776273" cy="67133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1" name="5 Elipse"/>
          <p:cNvSpPr/>
          <p:nvPr/>
        </p:nvSpPr>
        <p:spPr>
          <a:xfrm rot="16200000">
            <a:off x="6501863" y="3388267"/>
            <a:ext cx="2066520" cy="67133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CuadroTexto 11"/>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35</a:t>
            </a:fld>
            <a:endParaRPr/>
          </a:p>
        </p:txBody>
      </p:sp>
      <p:sp>
        <p:nvSpPr>
          <p:cNvPr id="8" name="Google Shape;320;p22"/>
          <p:cNvSpPr txBox="1">
            <a:spLocks noGrp="1"/>
          </p:cNvSpPr>
          <p:nvPr>
            <p:ph type="title"/>
          </p:nvPr>
        </p:nvSpPr>
        <p:spPr>
          <a:xfrm>
            <a:off x="846519" y="174641"/>
            <a:ext cx="8170151" cy="5342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latin typeface="Century Gothic" panose="020B0502020202020204" pitchFamily="34" charset="0"/>
              </a:rPr>
              <a:t>FIGURA 3. </a:t>
            </a:r>
            <a:r>
              <a:rPr lang="en" sz="1400" b="1" dirty="0" smtClean="0">
                <a:latin typeface="Century Gothic" panose="020B0502020202020204" pitchFamily="34" charset="0"/>
              </a:rPr>
              <a:t>Curvas de Kaplan-Meier para incidencia acumulada de Stroke, hospitalización por IC y mortalidad por todas las causas en las cohortes de FA y FLA en una condición del mundo real sin ningún ajuste.</a:t>
            </a:r>
            <a:endParaRPr sz="1400" b="1" dirty="0">
              <a:latin typeface="Century Gothic" panose="020B0502020202020204" pitchFamily="34" charset="0"/>
            </a:endParaRPr>
          </a:p>
        </p:txBody>
      </p:sp>
      <p:pic>
        <p:nvPicPr>
          <p:cNvPr id="2" name="Imagen 1"/>
          <p:cNvPicPr>
            <a:picLocks noChangeAspect="1"/>
          </p:cNvPicPr>
          <p:nvPr/>
        </p:nvPicPr>
        <p:blipFill rotWithShape="1">
          <a:blip r:embed="rId3"/>
          <a:srcRect l="1163" t="1989" r="796" b="1108"/>
          <a:stretch/>
        </p:blipFill>
        <p:spPr>
          <a:xfrm>
            <a:off x="1140431" y="856527"/>
            <a:ext cx="7582329" cy="3877519"/>
          </a:xfrm>
          <a:prstGeom prst="rect">
            <a:avLst/>
          </a:prstGeom>
          <a:ln>
            <a:solidFill>
              <a:srgbClr val="00B0F0"/>
            </a:solidFill>
          </a:ln>
        </p:spPr>
      </p:pic>
      <p:sp>
        <p:nvSpPr>
          <p:cNvPr id="5" name="CuadroTexto 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217867236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36</a:t>
            </a:fld>
            <a:endParaRPr/>
          </a:p>
        </p:txBody>
      </p:sp>
      <p:pic>
        <p:nvPicPr>
          <p:cNvPr id="3" name="Imagen 2"/>
          <p:cNvPicPr>
            <a:picLocks noChangeAspect="1"/>
          </p:cNvPicPr>
          <p:nvPr/>
        </p:nvPicPr>
        <p:blipFill>
          <a:blip r:embed="rId3"/>
          <a:stretch>
            <a:fillRect/>
          </a:stretch>
        </p:blipFill>
        <p:spPr>
          <a:xfrm>
            <a:off x="1606590" y="879676"/>
            <a:ext cx="6772051" cy="3935392"/>
          </a:xfrm>
          <a:prstGeom prst="rect">
            <a:avLst/>
          </a:prstGeom>
          <a:ln>
            <a:solidFill>
              <a:srgbClr val="00B0F0"/>
            </a:solidFill>
          </a:ln>
        </p:spPr>
      </p:pic>
      <p:sp>
        <p:nvSpPr>
          <p:cNvPr id="6" name="Google Shape;320;p22"/>
          <p:cNvSpPr txBox="1">
            <a:spLocks noGrp="1"/>
          </p:cNvSpPr>
          <p:nvPr>
            <p:ph type="title"/>
          </p:nvPr>
        </p:nvSpPr>
        <p:spPr>
          <a:xfrm>
            <a:off x="846519" y="174641"/>
            <a:ext cx="8170151" cy="5342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latin typeface="Century Gothic" panose="020B0502020202020204" pitchFamily="34" charset="0"/>
              </a:rPr>
              <a:t>FIGURA 3A. </a:t>
            </a:r>
            <a:r>
              <a:rPr lang="en" sz="1400" b="1" dirty="0" smtClean="0">
                <a:latin typeface="Century Gothic" panose="020B0502020202020204" pitchFamily="34" charset="0"/>
              </a:rPr>
              <a:t>Curvas de Kaplan-Meier para incidencia acumulada de accidente cerebrovascular isquémico, en las cohortes de FA y FLA en una condición del mundo real sin ningún ajuste.</a:t>
            </a:r>
            <a:endParaRPr sz="1400" b="1" dirty="0">
              <a:latin typeface="Century Gothic" panose="020B0502020202020204" pitchFamily="34" charset="0"/>
            </a:endParaRPr>
          </a:p>
        </p:txBody>
      </p:sp>
      <p:sp>
        <p:nvSpPr>
          <p:cNvPr id="7" name="CuadroTexto 6"/>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9" name="5 Elipse"/>
          <p:cNvSpPr/>
          <p:nvPr/>
        </p:nvSpPr>
        <p:spPr>
          <a:xfrm>
            <a:off x="2824224" y="891249"/>
            <a:ext cx="2627452" cy="67133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0" name="5 Elipse"/>
          <p:cNvSpPr/>
          <p:nvPr/>
        </p:nvSpPr>
        <p:spPr>
          <a:xfrm>
            <a:off x="5521126" y="3078867"/>
            <a:ext cx="2627452" cy="4166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1" name="CuadroTexto 10"/>
          <p:cNvSpPr txBox="1"/>
          <p:nvPr/>
        </p:nvSpPr>
        <p:spPr>
          <a:xfrm>
            <a:off x="8287465" y="4178461"/>
            <a:ext cx="729205" cy="307777"/>
          </a:xfrm>
          <a:prstGeom prst="rect">
            <a:avLst/>
          </a:prstGeom>
          <a:noFill/>
        </p:spPr>
        <p:txBody>
          <a:bodyPr wrap="square" rtlCol="0">
            <a:spAutoFit/>
          </a:bodyPr>
          <a:lstStyle/>
          <a:p>
            <a:r>
              <a:rPr lang="es-VE" dirty="0" smtClean="0">
                <a:solidFill>
                  <a:srgbClr val="FF0000"/>
                </a:solidFill>
              </a:rPr>
              <a:t>(4.6%)</a:t>
            </a:r>
            <a:endParaRPr lang="es-VE" dirty="0">
              <a:solidFill>
                <a:srgbClr val="FF0000"/>
              </a:solidFill>
            </a:endParaRPr>
          </a:p>
        </p:txBody>
      </p:sp>
      <p:sp>
        <p:nvSpPr>
          <p:cNvPr id="12" name="CuadroTexto 11"/>
          <p:cNvSpPr txBox="1"/>
          <p:nvPr/>
        </p:nvSpPr>
        <p:spPr>
          <a:xfrm>
            <a:off x="8280958" y="4402203"/>
            <a:ext cx="863042" cy="307777"/>
          </a:xfrm>
          <a:prstGeom prst="rect">
            <a:avLst/>
          </a:prstGeom>
          <a:noFill/>
        </p:spPr>
        <p:txBody>
          <a:bodyPr wrap="square" rtlCol="0">
            <a:spAutoFit/>
          </a:bodyPr>
          <a:lstStyle/>
          <a:p>
            <a:r>
              <a:rPr lang="es-VE" dirty="0" smtClean="0">
                <a:solidFill>
                  <a:srgbClr val="FF0000"/>
                </a:solidFill>
              </a:rPr>
              <a:t>(7.1%)</a:t>
            </a:r>
            <a:endParaRPr lang="es-VE" dirty="0">
              <a:solidFill>
                <a:srgbClr val="FF0000"/>
              </a:solidFill>
            </a:endParaRPr>
          </a:p>
        </p:txBody>
      </p:sp>
    </p:spTree>
    <p:extLst>
      <p:ext uri="{BB962C8B-B14F-4D97-AF65-F5344CB8AC3E}">
        <p14:creationId xmlns:p14="http://schemas.microsoft.com/office/powerpoint/2010/main" val="591363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37</a:t>
            </a:fld>
            <a:endParaRPr/>
          </a:p>
        </p:txBody>
      </p:sp>
      <p:pic>
        <p:nvPicPr>
          <p:cNvPr id="2" name="Imagen 1"/>
          <p:cNvPicPr>
            <a:picLocks noChangeAspect="1"/>
          </p:cNvPicPr>
          <p:nvPr/>
        </p:nvPicPr>
        <p:blipFill>
          <a:blip r:embed="rId3"/>
          <a:stretch>
            <a:fillRect/>
          </a:stretch>
        </p:blipFill>
        <p:spPr>
          <a:xfrm>
            <a:off x="1556532" y="891249"/>
            <a:ext cx="6750123" cy="3900670"/>
          </a:xfrm>
          <a:prstGeom prst="rect">
            <a:avLst/>
          </a:prstGeom>
          <a:ln>
            <a:solidFill>
              <a:srgbClr val="00B0F0"/>
            </a:solidFill>
          </a:ln>
        </p:spPr>
      </p:pic>
      <p:sp>
        <p:nvSpPr>
          <p:cNvPr id="6" name="Google Shape;320;p22"/>
          <p:cNvSpPr txBox="1">
            <a:spLocks noGrp="1"/>
          </p:cNvSpPr>
          <p:nvPr>
            <p:ph type="title"/>
          </p:nvPr>
        </p:nvSpPr>
        <p:spPr>
          <a:xfrm>
            <a:off x="846519" y="174641"/>
            <a:ext cx="8170151" cy="5342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latin typeface="Century Gothic" panose="020B0502020202020204" pitchFamily="34" charset="0"/>
              </a:rPr>
              <a:t>FIGURA 3B. </a:t>
            </a:r>
            <a:r>
              <a:rPr lang="en" sz="1400" b="1" dirty="0" smtClean="0">
                <a:latin typeface="Century Gothic" panose="020B0502020202020204" pitchFamily="34" charset="0"/>
              </a:rPr>
              <a:t>Curvas de Kaplan-Meier para incidencia acumulada de hospitalización por insuficiencia cardíaca, en las cohortes de FA y FLA en una condición del mundo real sin ningún ajuste.</a:t>
            </a:r>
            <a:endParaRPr sz="1400" b="1" dirty="0">
              <a:latin typeface="Century Gothic" panose="020B0502020202020204" pitchFamily="34" charset="0"/>
            </a:endParaRPr>
          </a:p>
        </p:txBody>
      </p:sp>
      <p:sp>
        <p:nvSpPr>
          <p:cNvPr id="7" name="CuadroTexto 6"/>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9" name="CuadroTexto 8"/>
          <p:cNvSpPr txBox="1"/>
          <p:nvPr/>
        </p:nvSpPr>
        <p:spPr>
          <a:xfrm>
            <a:off x="8235226" y="4269879"/>
            <a:ext cx="729205" cy="307777"/>
          </a:xfrm>
          <a:prstGeom prst="rect">
            <a:avLst/>
          </a:prstGeom>
          <a:noFill/>
        </p:spPr>
        <p:txBody>
          <a:bodyPr wrap="square" rtlCol="0">
            <a:spAutoFit/>
          </a:bodyPr>
          <a:lstStyle/>
          <a:p>
            <a:r>
              <a:rPr lang="es-VE" dirty="0" smtClean="0">
                <a:solidFill>
                  <a:srgbClr val="FF0000"/>
                </a:solidFill>
              </a:rPr>
              <a:t>(4.8%)</a:t>
            </a:r>
            <a:endParaRPr lang="es-VE" dirty="0">
              <a:solidFill>
                <a:srgbClr val="FF0000"/>
              </a:solidFill>
            </a:endParaRPr>
          </a:p>
        </p:txBody>
      </p:sp>
      <p:sp>
        <p:nvSpPr>
          <p:cNvPr id="10" name="CuadroTexto 9"/>
          <p:cNvSpPr txBox="1"/>
          <p:nvPr/>
        </p:nvSpPr>
        <p:spPr>
          <a:xfrm>
            <a:off x="8236215" y="4484142"/>
            <a:ext cx="729210" cy="307777"/>
          </a:xfrm>
          <a:prstGeom prst="rect">
            <a:avLst/>
          </a:prstGeom>
          <a:noFill/>
        </p:spPr>
        <p:txBody>
          <a:bodyPr wrap="square" rtlCol="0">
            <a:spAutoFit/>
          </a:bodyPr>
          <a:lstStyle/>
          <a:p>
            <a:r>
              <a:rPr lang="es-VE" dirty="0" smtClean="0">
                <a:solidFill>
                  <a:srgbClr val="FF0000"/>
                </a:solidFill>
              </a:rPr>
              <a:t>(7.3%)</a:t>
            </a:r>
            <a:endParaRPr lang="es-VE" dirty="0">
              <a:solidFill>
                <a:srgbClr val="FF0000"/>
              </a:solidFill>
            </a:endParaRPr>
          </a:p>
        </p:txBody>
      </p:sp>
      <p:sp>
        <p:nvSpPr>
          <p:cNvPr id="11" name="5 Elipse"/>
          <p:cNvSpPr/>
          <p:nvPr/>
        </p:nvSpPr>
        <p:spPr>
          <a:xfrm>
            <a:off x="2824224" y="891249"/>
            <a:ext cx="2627452" cy="67133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5 Elipse"/>
          <p:cNvSpPr/>
          <p:nvPr/>
        </p:nvSpPr>
        <p:spPr>
          <a:xfrm>
            <a:off x="5521126" y="3078867"/>
            <a:ext cx="2627452" cy="4166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1017073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38</a:t>
            </a:fld>
            <a:endParaRPr/>
          </a:p>
        </p:txBody>
      </p:sp>
      <p:pic>
        <p:nvPicPr>
          <p:cNvPr id="3" name="Imagen 2"/>
          <p:cNvPicPr>
            <a:picLocks noChangeAspect="1"/>
          </p:cNvPicPr>
          <p:nvPr/>
        </p:nvPicPr>
        <p:blipFill>
          <a:blip r:embed="rId3"/>
          <a:stretch>
            <a:fillRect/>
          </a:stretch>
        </p:blipFill>
        <p:spPr>
          <a:xfrm>
            <a:off x="1584836" y="844952"/>
            <a:ext cx="6829954" cy="3798967"/>
          </a:xfrm>
          <a:prstGeom prst="rect">
            <a:avLst/>
          </a:prstGeom>
          <a:ln>
            <a:solidFill>
              <a:srgbClr val="00B0F0"/>
            </a:solidFill>
          </a:ln>
        </p:spPr>
      </p:pic>
      <p:sp>
        <p:nvSpPr>
          <p:cNvPr id="6" name="Google Shape;320;p22"/>
          <p:cNvSpPr txBox="1">
            <a:spLocks noGrp="1"/>
          </p:cNvSpPr>
          <p:nvPr>
            <p:ph type="title"/>
          </p:nvPr>
        </p:nvSpPr>
        <p:spPr>
          <a:xfrm>
            <a:off x="846519" y="174641"/>
            <a:ext cx="8170151" cy="5342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latin typeface="Century Gothic" panose="020B0502020202020204" pitchFamily="34" charset="0"/>
              </a:rPr>
              <a:t>FIGURA 3C. </a:t>
            </a:r>
            <a:r>
              <a:rPr lang="en" sz="1400" b="1" dirty="0" smtClean="0">
                <a:latin typeface="Century Gothic" panose="020B0502020202020204" pitchFamily="34" charset="0"/>
              </a:rPr>
              <a:t>Curvas de Kaplan-Meier para incidencia acumulada de mortalidad por todas las causas, en las cohortes de FA y FLA en una condición del mundo real sin ningún ajuste.</a:t>
            </a:r>
            <a:endParaRPr sz="1400" b="1" dirty="0">
              <a:latin typeface="Century Gothic" panose="020B0502020202020204" pitchFamily="34" charset="0"/>
            </a:endParaRPr>
          </a:p>
        </p:txBody>
      </p:sp>
      <p:sp>
        <p:nvSpPr>
          <p:cNvPr id="7" name="CuadroTexto 6"/>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4" name="CuadroTexto 3"/>
          <p:cNvSpPr txBox="1"/>
          <p:nvPr/>
        </p:nvSpPr>
        <p:spPr>
          <a:xfrm>
            <a:off x="8322198" y="4116299"/>
            <a:ext cx="729205" cy="307777"/>
          </a:xfrm>
          <a:prstGeom prst="rect">
            <a:avLst/>
          </a:prstGeom>
          <a:noFill/>
        </p:spPr>
        <p:txBody>
          <a:bodyPr wrap="square" rtlCol="0">
            <a:spAutoFit/>
          </a:bodyPr>
          <a:lstStyle/>
          <a:p>
            <a:r>
              <a:rPr lang="es-VE" dirty="0" smtClean="0">
                <a:solidFill>
                  <a:srgbClr val="FF0000"/>
                </a:solidFill>
              </a:rPr>
              <a:t>(5.2%)</a:t>
            </a:r>
            <a:endParaRPr lang="es-VE" dirty="0">
              <a:solidFill>
                <a:srgbClr val="FF0000"/>
              </a:solidFill>
            </a:endParaRPr>
          </a:p>
        </p:txBody>
      </p:sp>
      <p:sp>
        <p:nvSpPr>
          <p:cNvPr id="9" name="CuadroTexto 8"/>
          <p:cNvSpPr txBox="1"/>
          <p:nvPr/>
        </p:nvSpPr>
        <p:spPr>
          <a:xfrm>
            <a:off x="8322198" y="4327038"/>
            <a:ext cx="729210" cy="307777"/>
          </a:xfrm>
          <a:prstGeom prst="rect">
            <a:avLst/>
          </a:prstGeom>
          <a:noFill/>
        </p:spPr>
        <p:txBody>
          <a:bodyPr wrap="square" rtlCol="0">
            <a:spAutoFit/>
          </a:bodyPr>
          <a:lstStyle/>
          <a:p>
            <a:r>
              <a:rPr lang="es-VE" dirty="0" smtClean="0">
                <a:solidFill>
                  <a:srgbClr val="FF0000"/>
                </a:solidFill>
              </a:rPr>
              <a:t>(7.5%)</a:t>
            </a:r>
            <a:endParaRPr lang="es-VE" dirty="0">
              <a:solidFill>
                <a:srgbClr val="FF0000"/>
              </a:solidFill>
            </a:endParaRPr>
          </a:p>
        </p:txBody>
      </p:sp>
      <p:sp>
        <p:nvSpPr>
          <p:cNvPr id="10" name="5 Elipse"/>
          <p:cNvSpPr/>
          <p:nvPr/>
        </p:nvSpPr>
        <p:spPr>
          <a:xfrm>
            <a:off x="3020992" y="914396"/>
            <a:ext cx="2673754" cy="70606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1" name="5 Elipse"/>
          <p:cNvSpPr/>
          <p:nvPr/>
        </p:nvSpPr>
        <p:spPr>
          <a:xfrm>
            <a:off x="5694746" y="2997845"/>
            <a:ext cx="2627452" cy="4166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4192879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39</a:t>
            </a:fld>
            <a:endParaRPr/>
          </a:p>
        </p:txBody>
      </p:sp>
      <p:pic>
        <p:nvPicPr>
          <p:cNvPr id="4" name="Imagen 3"/>
          <p:cNvPicPr>
            <a:picLocks noChangeAspect="1"/>
          </p:cNvPicPr>
          <p:nvPr/>
        </p:nvPicPr>
        <p:blipFill rotWithShape="1">
          <a:blip r:embed="rId3"/>
          <a:srcRect l="513" t="1581" r="669"/>
          <a:stretch/>
        </p:blipFill>
        <p:spPr>
          <a:xfrm>
            <a:off x="1481559" y="868101"/>
            <a:ext cx="7002684" cy="3977380"/>
          </a:xfrm>
          <a:prstGeom prst="rect">
            <a:avLst/>
          </a:prstGeom>
          <a:ln>
            <a:solidFill>
              <a:srgbClr val="00B0F0"/>
            </a:solidFill>
          </a:ln>
        </p:spPr>
      </p:pic>
      <p:sp>
        <p:nvSpPr>
          <p:cNvPr id="6" name="Google Shape;320;p22"/>
          <p:cNvSpPr txBox="1">
            <a:spLocks noGrp="1"/>
          </p:cNvSpPr>
          <p:nvPr>
            <p:ph type="title"/>
          </p:nvPr>
        </p:nvSpPr>
        <p:spPr>
          <a:xfrm>
            <a:off x="846519" y="174641"/>
            <a:ext cx="8170151" cy="5342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latin typeface="Century Gothic" panose="020B0502020202020204" pitchFamily="34" charset="0"/>
              </a:rPr>
              <a:t>FIGURA </a:t>
            </a:r>
            <a:r>
              <a:rPr lang="en" sz="2000" b="1" dirty="0">
                <a:latin typeface="Century Gothic" panose="020B0502020202020204" pitchFamily="34" charset="0"/>
              </a:rPr>
              <a:t>4</a:t>
            </a:r>
            <a:r>
              <a:rPr lang="en" sz="2000" b="1" dirty="0" smtClean="0">
                <a:latin typeface="Century Gothic" panose="020B0502020202020204" pitchFamily="34" charset="0"/>
              </a:rPr>
              <a:t>. </a:t>
            </a:r>
            <a:r>
              <a:rPr lang="en" sz="1400" b="1" dirty="0" smtClean="0">
                <a:latin typeface="Century Gothic" panose="020B0502020202020204" pitchFamily="34" charset="0"/>
              </a:rPr>
              <a:t>Curvas de Kaplan-Meier para incidencia acumulada de Stroke, hospitalización por IC y mortalidad por todas las causas en las cohortes de FA y FLA después de la correspondencia del puntaje de propensión.</a:t>
            </a:r>
            <a:endParaRPr sz="1400" b="1" dirty="0">
              <a:latin typeface="Century Gothic" panose="020B0502020202020204" pitchFamily="34" charset="0"/>
            </a:endParaRPr>
          </a:p>
        </p:txBody>
      </p:sp>
      <p:sp>
        <p:nvSpPr>
          <p:cNvPr id="7" name="CuadroTexto 6"/>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387729300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7" name="Google Shape;376;p25"/>
          <p:cNvGrpSpPr/>
          <p:nvPr/>
        </p:nvGrpSpPr>
        <p:grpSpPr>
          <a:xfrm>
            <a:off x="522062" y="1352800"/>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13" name="Google Shape;221;p14"/>
          <p:cNvSpPr txBox="1">
            <a:spLocks noGrp="1"/>
          </p:cNvSpPr>
          <p:nvPr>
            <p:ph type="ctrTitle"/>
          </p:nvPr>
        </p:nvSpPr>
        <p:spPr>
          <a:xfrm>
            <a:off x="1962364" y="1794831"/>
            <a:ext cx="593846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VE" b="1" dirty="0" smtClean="0">
                <a:solidFill>
                  <a:schemeClr val="tx1"/>
                </a:solidFill>
                <a:effectLst>
                  <a:outerShdw blurRad="38100" dist="38100" dir="2700000" algn="tl">
                    <a:srgbClr val="000000">
                      <a:alpha val="43137"/>
                    </a:srgbClr>
                  </a:outerShdw>
                </a:effectLst>
                <a:latin typeface="Century Gothic" panose="020B0502020202020204" pitchFamily="34" charset="0"/>
              </a:rPr>
              <a:t>INTRODUCCIÓN</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717336887"/>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40</a:t>
            </a:fld>
            <a:endParaRPr/>
          </a:p>
        </p:txBody>
      </p:sp>
      <p:pic>
        <p:nvPicPr>
          <p:cNvPr id="2" name="Imagen 1"/>
          <p:cNvPicPr>
            <a:picLocks noChangeAspect="1"/>
          </p:cNvPicPr>
          <p:nvPr/>
        </p:nvPicPr>
        <p:blipFill>
          <a:blip r:embed="rId3"/>
          <a:stretch>
            <a:fillRect/>
          </a:stretch>
        </p:blipFill>
        <p:spPr>
          <a:xfrm>
            <a:off x="1331090" y="810228"/>
            <a:ext cx="7176304" cy="4004840"/>
          </a:xfrm>
          <a:prstGeom prst="rect">
            <a:avLst/>
          </a:prstGeom>
          <a:ln>
            <a:solidFill>
              <a:srgbClr val="00B0F0"/>
            </a:solidFill>
          </a:ln>
        </p:spPr>
      </p:pic>
      <p:sp>
        <p:nvSpPr>
          <p:cNvPr id="6" name="Google Shape;320;p22"/>
          <p:cNvSpPr txBox="1">
            <a:spLocks noGrp="1"/>
          </p:cNvSpPr>
          <p:nvPr>
            <p:ph type="title"/>
          </p:nvPr>
        </p:nvSpPr>
        <p:spPr>
          <a:xfrm>
            <a:off x="846519" y="174641"/>
            <a:ext cx="8170151" cy="5342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latin typeface="Century Gothic" panose="020B0502020202020204" pitchFamily="34" charset="0"/>
              </a:rPr>
              <a:t>FIGURA 4A. </a:t>
            </a:r>
            <a:r>
              <a:rPr lang="en" sz="1400" b="1" dirty="0" smtClean="0">
                <a:latin typeface="Century Gothic" panose="020B0502020202020204" pitchFamily="34" charset="0"/>
              </a:rPr>
              <a:t>Curvas de Kaplan-Meier para incidencia acumulada de Stroke, en las cohortes de FA y FLA después de la correspondencia del puntaje de propensión.</a:t>
            </a:r>
            <a:endParaRPr sz="1400" b="1" dirty="0">
              <a:latin typeface="Century Gothic" panose="020B0502020202020204" pitchFamily="34" charset="0"/>
            </a:endParaRPr>
          </a:p>
        </p:txBody>
      </p:sp>
      <p:sp>
        <p:nvSpPr>
          <p:cNvPr id="7" name="CuadroTexto 6"/>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9" name="CuadroTexto 8"/>
          <p:cNvSpPr txBox="1"/>
          <p:nvPr/>
        </p:nvSpPr>
        <p:spPr>
          <a:xfrm>
            <a:off x="8414795" y="4270141"/>
            <a:ext cx="729205" cy="307777"/>
          </a:xfrm>
          <a:prstGeom prst="rect">
            <a:avLst/>
          </a:prstGeom>
          <a:noFill/>
        </p:spPr>
        <p:txBody>
          <a:bodyPr wrap="square" rtlCol="0">
            <a:spAutoFit/>
          </a:bodyPr>
          <a:lstStyle/>
          <a:p>
            <a:r>
              <a:rPr lang="es-VE" dirty="0" smtClean="0">
                <a:solidFill>
                  <a:srgbClr val="FF0000"/>
                </a:solidFill>
              </a:rPr>
              <a:t>(6.4%)</a:t>
            </a:r>
            <a:endParaRPr lang="es-VE" dirty="0">
              <a:solidFill>
                <a:srgbClr val="FF0000"/>
              </a:solidFill>
            </a:endParaRPr>
          </a:p>
        </p:txBody>
      </p:sp>
      <p:sp>
        <p:nvSpPr>
          <p:cNvPr id="10" name="CuadroTexto 9"/>
          <p:cNvSpPr txBox="1"/>
          <p:nvPr/>
        </p:nvSpPr>
        <p:spPr>
          <a:xfrm>
            <a:off x="8414794" y="4507291"/>
            <a:ext cx="729205" cy="307777"/>
          </a:xfrm>
          <a:prstGeom prst="rect">
            <a:avLst/>
          </a:prstGeom>
          <a:noFill/>
        </p:spPr>
        <p:txBody>
          <a:bodyPr wrap="square" rtlCol="0">
            <a:spAutoFit/>
          </a:bodyPr>
          <a:lstStyle/>
          <a:p>
            <a:r>
              <a:rPr lang="es-VE" dirty="0" smtClean="0">
                <a:solidFill>
                  <a:srgbClr val="FF0000"/>
                </a:solidFill>
              </a:rPr>
              <a:t>(7.2%)</a:t>
            </a:r>
            <a:endParaRPr lang="es-VE" dirty="0">
              <a:solidFill>
                <a:srgbClr val="FF0000"/>
              </a:solidFill>
            </a:endParaRPr>
          </a:p>
        </p:txBody>
      </p:sp>
      <p:sp>
        <p:nvSpPr>
          <p:cNvPr id="11" name="5 Elipse"/>
          <p:cNvSpPr/>
          <p:nvPr/>
        </p:nvSpPr>
        <p:spPr>
          <a:xfrm>
            <a:off x="2731625" y="806496"/>
            <a:ext cx="2673754" cy="70606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5 Elipse"/>
          <p:cNvSpPr/>
          <p:nvPr/>
        </p:nvSpPr>
        <p:spPr>
          <a:xfrm>
            <a:off x="5532700" y="3150815"/>
            <a:ext cx="2627452" cy="4166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4052434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41</a:t>
            </a:fld>
            <a:endParaRPr/>
          </a:p>
        </p:txBody>
      </p:sp>
      <p:pic>
        <p:nvPicPr>
          <p:cNvPr id="3" name="Imagen 2"/>
          <p:cNvPicPr>
            <a:picLocks noChangeAspect="1"/>
          </p:cNvPicPr>
          <p:nvPr/>
        </p:nvPicPr>
        <p:blipFill>
          <a:blip r:embed="rId3"/>
          <a:stretch>
            <a:fillRect/>
          </a:stretch>
        </p:blipFill>
        <p:spPr>
          <a:xfrm>
            <a:off x="1296248" y="821803"/>
            <a:ext cx="7231302" cy="3946968"/>
          </a:xfrm>
          <a:prstGeom prst="rect">
            <a:avLst/>
          </a:prstGeom>
          <a:ln>
            <a:solidFill>
              <a:srgbClr val="00B0F0"/>
            </a:solidFill>
          </a:ln>
        </p:spPr>
      </p:pic>
      <p:sp>
        <p:nvSpPr>
          <p:cNvPr id="6" name="Google Shape;320;p22"/>
          <p:cNvSpPr txBox="1">
            <a:spLocks noGrp="1"/>
          </p:cNvSpPr>
          <p:nvPr>
            <p:ph type="title"/>
          </p:nvPr>
        </p:nvSpPr>
        <p:spPr>
          <a:xfrm>
            <a:off x="669525" y="151492"/>
            <a:ext cx="8170151" cy="5342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latin typeface="Century Gothic" panose="020B0502020202020204" pitchFamily="34" charset="0"/>
              </a:rPr>
              <a:t>FIGURA 4B. </a:t>
            </a:r>
            <a:r>
              <a:rPr lang="en" sz="1400" b="1" dirty="0" smtClean="0">
                <a:latin typeface="Century Gothic" panose="020B0502020202020204" pitchFamily="34" charset="0"/>
              </a:rPr>
              <a:t>Curvas de Kaplan-Meier para incidencia acumulada de hospitalización por IC en las cohortes de FA y FLA después de la correspondencia del puntaje de propensión.</a:t>
            </a:r>
            <a:endParaRPr sz="1400" b="1" dirty="0">
              <a:latin typeface="Century Gothic" panose="020B0502020202020204" pitchFamily="34" charset="0"/>
            </a:endParaRPr>
          </a:p>
        </p:txBody>
      </p:sp>
      <p:sp>
        <p:nvSpPr>
          <p:cNvPr id="7" name="CuadroTexto 6"/>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9" name="CuadroTexto 8"/>
          <p:cNvSpPr txBox="1"/>
          <p:nvPr/>
        </p:nvSpPr>
        <p:spPr>
          <a:xfrm>
            <a:off x="8475072" y="4269224"/>
            <a:ext cx="729205" cy="307777"/>
          </a:xfrm>
          <a:prstGeom prst="rect">
            <a:avLst/>
          </a:prstGeom>
          <a:noFill/>
        </p:spPr>
        <p:txBody>
          <a:bodyPr wrap="square" rtlCol="0">
            <a:spAutoFit/>
          </a:bodyPr>
          <a:lstStyle/>
          <a:p>
            <a:r>
              <a:rPr lang="es-VE" dirty="0" smtClean="0">
                <a:solidFill>
                  <a:srgbClr val="FF0000"/>
                </a:solidFill>
              </a:rPr>
              <a:t>(6.6%)</a:t>
            </a:r>
            <a:endParaRPr lang="es-VE" dirty="0">
              <a:solidFill>
                <a:srgbClr val="FF0000"/>
              </a:solidFill>
            </a:endParaRPr>
          </a:p>
        </p:txBody>
      </p:sp>
      <p:sp>
        <p:nvSpPr>
          <p:cNvPr id="10" name="CuadroTexto 9"/>
          <p:cNvSpPr txBox="1"/>
          <p:nvPr/>
        </p:nvSpPr>
        <p:spPr>
          <a:xfrm>
            <a:off x="8475072" y="4477311"/>
            <a:ext cx="729205" cy="307777"/>
          </a:xfrm>
          <a:prstGeom prst="rect">
            <a:avLst/>
          </a:prstGeom>
          <a:noFill/>
        </p:spPr>
        <p:txBody>
          <a:bodyPr wrap="square" rtlCol="0">
            <a:spAutoFit/>
          </a:bodyPr>
          <a:lstStyle/>
          <a:p>
            <a:r>
              <a:rPr lang="es-VE" dirty="0" smtClean="0">
                <a:solidFill>
                  <a:srgbClr val="FF0000"/>
                </a:solidFill>
              </a:rPr>
              <a:t>(7.3%)</a:t>
            </a:r>
            <a:endParaRPr lang="es-VE" dirty="0">
              <a:solidFill>
                <a:srgbClr val="FF0000"/>
              </a:solidFill>
            </a:endParaRPr>
          </a:p>
        </p:txBody>
      </p:sp>
      <p:sp>
        <p:nvSpPr>
          <p:cNvPr id="11" name="5 Elipse"/>
          <p:cNvSpPr/>
          <p:nvPr/>
        </p:nvSpPr>
        <p:spPr>
          <a:xfrm>
            <a:off x="2731625" y="806496"/>
            <a:ext cx="2673754" cy="70606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5 Elipse"/>
          <p:cNvSpPr/>
          <p:nvPr/>
        </p:nvSpPr>
        <p:spPr>
          <a:xfrm>
            <a:off x="5625298" y="3081366"/>
            <a:ext cx="2627452" cy="4166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755717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42</a:t>
            </a:fld>
            <a:endParaRPr/>
          </a:p>
        </p:txBody>
      </p:sp>
      <p:pic>
        <p:nvPicPr>
          <p:cNvPr id="2" name="Imagen 1"/>
          <p:cNvPicPr>
            <a:picLocks noChangeAspect="1"/>
          </p:cNvPicPr>
          <p:nvPr/>
        </p:nvPicPr>
        <p:blipFill>
          <a:blip r:embed="rId3"/>
          <a:stretch>
            <a:fillRect/>
          </a:stretch>
        </p:blipFill>
        <p:spPr>
          <a:xfrm>
            <a:off x="1263721" y="914400"/>
            <a:ext cx="7387119" cy="3893906"/>
          </a:xfrm>
          <a:prstGeom prst="rect">
            <a:avLst/>
          </a:prstGeom>
          <a:ln>
            <a:solidFill>
              <a:srgbClr val="00B0F0"/>
            </a:solidFill>
          </a:ln>
        </p:spPr>
      </p:pic>
      <p:sp>
        <p:nvSpPr>
          <p:cNvPr id="6" name="Google Shape;320;p22"/>
          <p:cNvSpPr txBox="1">
            <a:spLocks noGrp="1"/>
          </p:cNvSpPr>
          <p:nvPr>
            <p:ph type="title"/>
          </p:nvPr>
        </p:nvSpPr>
        <p:spPr>
          <a:xfrm>
            <a:off x="669525" y="128342"/>
            <a:ext cx="8170151" cy="5342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latin typeface="Century Gothic" panose="020B0502020202020204" pitchFamily="34" charset="0"/>
              </a:rPr>
              <a:t>FIGURA 4C. </a:t>
            </a:r>
            <a:r>
              <a:rPr lang="en" sz="1400" b="1" dirty="0" smtClean="0">
                <a:latin typeface="Century Gothic" panose="020B0502020202020204" pitchFamily="34" charset="0"/>
              </a:rPr>
              <a:t>Curvas de Kaplan-Meier para incidencia acumulada de mortalidad por todas las causas en las cohortes de FA y FLA después de la correspondencia del puntaje de propensión.</a:t>
            </a:r>
            <a:endParaRPr sz="1400" b="1" dirty="0">
              <a:latin typeface="Century Gothic" panose="020B0502020202020204" pitchFamily="34" charset="0"/>
            </a:endParaRPr>
          </a:p>
        </p:txBody>
      </p:sp>
      <p:sp>
        <p:nvSpPr>
          <p:cNvPr id="7" name="CuadroTexto 6"/>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9" name="CuadroTexto 8"/>
          <p:cNvSpPr txBox="1"/>
          <p:nvPr/>
        </p:nvSpPr>
        <p:spPr>
          <a:xfrm>
            <a:off x="8524023" y="4326509"/>
            <a:ext cx="729205" cy="307777"/>
          </a:xfrm>
          <a:prstGeom prst="rect">
            <a:avLst/>
          </a:prstGeom>
          <a:noFill/>
        </p:spPr>
        <p:txBody>
          <a:bodyPr wrap="square" rtlCol="0">
            <a:spAutoFit/>
          </a:bodyPr>
          <a:lstStyle/>
          <a:p>
            <a:r>
              <a:rPr lang="es-VE" dirty="0" smtClean="0">
                <a:solidFill>
                  <a:srgbClr val="FF0000"/>
                </a:solidFill>
              </a:rPr>
              <a:t>(6.8%)</a:t>
            </a:r>
            <a:endParaRPr lang="es-VE" dirty="0">
              <a:solidFill>
                <a:srgbClr val="FF0000"/>
              </a:solidFill>
            </a:endParaRPr>
          </a:p>
        </p:txBody>
      </p:sp>
      <p:sp>
        <p:nvSpPr>
          <p:cNvPr id="10" name="CuadroTexto 9"/>
          <p:cNvSpPr txBox="1"/>
          <p:nvPr/>
        </p:nvSpPr>
        <p:spPr>
          <a:xfrm>
            <a:off x="8540401" y="4528491"/>
            <a:ext cx="729205" cy="307777"/>
          </a:xfrm>
          <a:prstGeom prst="rect">
            <a:avLst/>
          </a:prstGeom>
          <a:noFill/>
        </p:spPr>
        <p:txBody>
          <a:bodyPr wrap="square" rtlCol="0">
            <a:spAutoFit/>
          </a:bodyPr>
          <a:lstStyle/>
          <a:p>
            <a:r>
              <a:rPr lang="es-VE" dirty="0" smtClean="0">
                <a:solidFill>
                  <a:srgbClr val="FF0000"/>
                </a:solidFill>
              </a:rPr>
              <a:t>(7.5%)</a:t>
            </a:r>
            <a:endParaRPr lang="es-VE" dirty="0">
              <a:solidFill>
                <a:srgbClr val="FF0000"/>
              </a:solidFill>
            </a:endParaRPr>
          </a:p>
        </p:txBody>
      </p:sp>
      <p:sp>
        <p:nvSpPr>
          <p:cNvPr id="11" name="5 Elipse"/>
          <p:cNvSpPr/>
          <p:nvPr/>
        </p:nvSpPr>
        <p:spPr>
          <a:xfrm>
            <a:off x="2789498" y="911583"/>
            <a:ext cx="2858947" cy="80146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5 Elipse"/>
          <p:cNvSpPr/>
          <p:nvPr/>
        </p:nvSpPr>
        <p:spPr>
          <a:xfrm>
            <a:off x="5648445" y="3150814"/>
            <a:ext cx="2627452" cy="4166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2143384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43</a:t>
            </a:fld>
            <a:endParaRPr/>
          </a:p>
        </p:txBody>
      </p:sp>
      <p:pic>
        <p:nvPicPr>
          <p:cNvPr id="3" name="Imagen 2"/>
          <p:cNvPicPr>
            <a:picLocks noChangeAspect="1"/>
          </p:cNvPicPr>
          <p:nvPr/>
        </p:nvPicPr>
        <p:blipFill rotWithShape="1">
          <a:blip r:embed="rId3"/>
          <a:srcRect l="747" t="9003" r="737" b="1985"/>
          <a:stretch/>
        </p:blipFill>
        <p:spPr>
          <a:xfrm>
            <a:off x="2013996" y="687567"/>
            <a:ext cx="6155627" cy="3889093"/>
          </a:xfrm>
          <a:prstGeom prst="rect">
            <a:avLst/>
          </a:prstGeom>
          <a:ln>
            <a:solidFill>
              <a:srgbClr val="00B0F0"/>
            </a:solidFill>
          </a:ln>
        </p:spPr>
      </p:pic>
      <p:sp>
        <p:nvSpPr>
          <p:cNvPr id="4" name="Google Shape;320;p22"/>
          <p:cNvSpPr txBox="1">
            <a:spLocks/>
          </p:cNvSpPr>
          <p:nvPr/>
        </p:nvSpPr>
        <p:spPr>
          <a:xfrm>
            <a:off x="753930" y="153312"/>
            <a:ext cx="8148569" cy="5342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1pPr>
            <a:lvl2pPr marR="0" lvl="1"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2pPr>
            <a:lvl3pPr marR="0" lvl="2"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3pPr>
            <a:lvl4pPr marR="0" lvl="3"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4pPr>
            <a:lvl5pPr marR="0" lvl="4"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5pPr>
            <a:lvl6pPr marR="0" lvl="5"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6pPr>
            <a:lvl7pPr marR="0" lvl="6"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7pPr>
            <a:lvl8pPr marR="0" lvl="7"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8pPr>
            <a:lvl9pPr marR="0" lvl="8" algn="l" rtl="0">
              <a:lnSpc>
                <a:spcPct val="100000"/>
              </a:lnSpc>
              <a:spcBef>
                <a:spcPts val="0"/>
              </a:spcBef>
              <a:spcAft>
                <a:spcPts val="0"/>
              </a:spcAft>
              <a:buClr>
                <a:schemeClr val="dk2"/>
              </a:buClr>
              <a:buSzPts val="2400"/>
              <a:buFont typeface="Dosis"/>
              <a:buNone/>
              <a:defRPr sz="2400" b="0" i="0" u="none" strike="noStrike" cap="none">
                <a:solidFill>
                  <a:schemeClr val="dk2"/>
                </a:solidFill>
                <a:latin typeface="Dosis"/>
                <a:ea typeface="Dosis"/>
                <a:cs typeface="Dosis"/>
                <a:sym typeface="Dosis"/>
              </a:defRPr>
            </a:lvl9pPr>
          </a:lstStyle>
          <a:p>
            <a:pPr algn="just"/>
            <a:r>
              <a:rPr lang="es-VE" sz="2000" b="1" dirty="0" smtClean="0">
                <a:latin typeface="Century Gothic" panose="020B0502020202020204" pitchFamily="34" charset="0"/>
              </a:rPr>
              <a:t>TABLA 2. </a:t>
            </a:r>
            <a:r>
              <a:rPr lang="es-VE" sz="1400" b="1" dirty="0" smtClean="0">
                <a:latin typeface="Century Gothic" panose="020B0502020202020204" pitchFamily="34" charset="0"/>
              </a:rPr>
              <a:t>Resultados clínicos entre los pacientes de FA y FLA después de la coincidencia del puntaje de propensión.</a:t>
            </a:r>
            <a:endParaRPr lang="es-VE" sz="1400" b="1" dirty="0">
              <a:latin typeface="Century Gothic" panose="020B0502020202020204" pitchFamily="34" charset="0"/>
            </a:endParaRPr>
          </a:p>
        </p:txBody>
      </p:sp>
      <p:sp>
        <p:nvSpPr>
          <p:cNvPr id="5" name="CuadroTexto 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9" name="Rectángulo 8"/>
          <p:cNvSpPr/>
          <p:nvPr/>
        </p:nvSpPr>
        <p:spPr>
          <a:xfrm>
            <a:off x="2013997" y="1023575"/>
            <a:ext cx="960698" cy="19824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0" name="Rectángulo 9"/>
          <p:cNvSpPr/>
          <p:nvPr/>
        </p:nvSpPr>
        <p:spPr>
          <a:xfrm>
            <a:off x="2013997" y="1523705"/>
            <a:ext cx="5522690" cy="232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p:cNvSpPr/>
          <p:nvPr/>
        </p:nvSpPr>
        <p:spPr>
          <a:xfrm>
            <a:off x="2013997" y="1798285"/>
            <a:ext cx="6155626" cy="184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p:cNvSpPr/>
          <p:nvPr/>
        </p:nvSpPr>
        <p:spPr>
          <a:xfrm>
            <a:off x="2013997" y="2032440"/>
            <a:ext cx="1284788" cy="25789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3" name="Rectángulo 12"/>
          <p:cNvSpPr/>
          <p:nvPr/>
        </p:nvSpPr>
        <p:spPr>
          <a:xfrm>
            <a:off x="2013997" y="2523014"/>
            <a:ext cx="5522690" cy="232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Rectángulo 13"/>
          <p:cNvSpPr/>
          <p:nvPr/>
        </p:nvSpPr>
        <p:spPr>
          <a:xfrm>
            <a:off x="2013995" y="2808299"/>
            <a:ext cx="6053557" cy="224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Rectángulo 14"/>
          <p:cNvSpPr/>
          <p:nvPr/>
        </p:nvSpPr>
        <p:spPr>
          <a:xfrm>
            <a:off x="2008209" y="3062359"/>
            <a:ext cx="1284788" cy="25789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00"/>
              </a:solidFill>
            </a:endParaRPr>
          </a:p>
        </p:txBody>
      </p:sp>
      <p:sp>
        <p:nvSpPr>
          <p:cNvPr id="16" name="Rectángulo 15"/>
          <p:cNvSpPr/>
          <p:nvPr/>
        </p:nvSpPr>
        <p:spPr>
          <a:xfrm>
            <a:off x="2013997" y="3587373"/>
            <a:ext cx="5522690" cy="232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Rectángulo 16"/>
          <p:cNvSpPr/>
          <p:nvPr/>
        </p:nvSpPr>
        <p:spPr>
          <a:xfrm>
            <a:off x="2013995" y="3862687"/>
            <a:ext cx="6053557" cy="224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853774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grpSp>
        <p:nvGrpSpPr>
          <p:cNvPr id="7" name="Google Shape;376;p25"/>
          <p:cNvGrpSpPr/>
          <p:nvPr/>
        </p:nvGrpSpPr>
        <p:grpSpPr>
          <a:xfrm>
            <a:off x="552885" y="1385750"/>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21" name="Google Shape;221;p14"/>
          <p:cNvSpPr txBox="1">
            <a:spLocks noGrp="1"/>
          </p:cNvSpPr>
          <p:nvPr>
            <p:ph type="ctrTitle"/>
          </p:nvPr>
        </p:nvSpPr>
        <p:spPr>
          <a:xfrm>
            <a:off x="2640459" y="1794831"/>
            <a:ext cx="4094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VE" b="1" dirty="0" smtClean="0">
                <a:solidFill>
                  <a:schemeClr val="tx1"/>
                </a:solidFill>
                <a:effectLst>
                  <a:outerShdw blurRad="38100" dist="38100" dir="2700000" algn="tl">
                    <a:srgbClr val="000000">
                      <a:alpha val="43137"/>
                    </a:srgbClr>
                  </a:outerShdw>
                </a:effectLst>
                <a:latin typeface="Century Gothic" panose="020B0502020202020204" pitchFamily="34" charset="0"/>
              </a:rPr>
              <a:t>DISCUSIÓN</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447769621"/>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3"/>
          <p:cNvSpPr/>
          <p:nvPr/>
        </p:nvSpPr>
        <p:spPr>
          <a:xfrm>
            <a:off x="1037725" y="1260448"/>
            <a:ext cx="2539800" cy="2539800"/>
          </a:xfrm>
          <a:prstGeom prst="ellipse">
            <a:avLst/>
          </a:prstGeom>
          <a:solidFill>
            <a:schemeClr val="accent2"/>
          </a:solidFill>
          <a:ln w="9525" cap="flat" cmpd="sng">
            <a:solidFill>
              <a:srgbClr val="415665"/>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VE" sz="1200" b="1" dirty="0" smtClean="0">
                <a:solidFill>
                  <a:schemeClr val="tx1"/>
                </a:solidFill>
                <a:latin typeface="Century Gothic" panose="020B0502020202020204" pitchFamily="34" charset="0"/>
                <a:ea typeface="Source Sans Pro"/>
                <a:cs typeface="Source Sans Pro"/>
                <a:sym typeface="Source Sans Pro"/>
              </a:rPr>
              <a:t>Los resultados mostraron que la FA tuvo un impacto más significativo en el punto final primario  en el mundo real y después del puntaje de propensión. </a:t>
            </a:r>
            <a:endParaRPr sz="1200" b="1" dirty="0">
              <a:solidFill>
                <a:schemeClr val="tx1"/>
              </a:solidFill>
              <a:latin typeface="Century Gothic" panose="020B0502020202020204" pitchFamily="34" charset="0"/>
              <a:ea typeface="Source Sans Pro"/>
              <a:cs typeface="Source Sans Pro"/>
              <a:sym typeface="Source Sans Pro"/>
            </a:endParaRPr>
          </a:p>
        </p:txBody>
      </p:sp>
      <p:sp>
        <p:nvSpPr>
          <p:cNvPr id="220" name="Google Shape;220;p23"/>
          <p:cNvSpPr/>
          <p:nvPr/>
        </p:nvSpPr>
        <p:spPr>
          <a:xfrm>
            <a:off x="5620292" y="1260448"/>
            <a:ext cx="2539800" cy="2539800"/>
          </a:xfrm>
          <a:prstGeom prst="ellipse">
            <a:avLst/>
          </a:prstGeom>
          <a:solidFill>
            <a:srgbClr val="A9D039"/>
          </a:solidFill>
          <a:ln w="9525" cap="flat" cmpd="sng">
            <a:solidFill>
              <a:srgbClr val="415665"/>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tx1"/>
                </a:solidFill>
                <a:latin typeface="Century Gothic" panose="020B0502020202020204" pitchFamily="34" charset="0"/>
                <a:ea typeface="Source Sans Pro"/>
                <a:cs typeface="Source Sans Pro"/>
                <a:sym typeface="Source Sans Pro"/>
              </a:rPr>
              <a:t>En la práctica clínica, 3 de 4 pacientes con FLA también tienen episodios de FA, por tanto se estratifican con respecto al riesgo y se tratan de la misma manera que los pacientes con FA.</a:t>
            </a:r>
            <a:endParaRPr sz="1200" b="1" dirty="0">
              <a:solidFill>
                <a:schemeClr val="tx1"/>
              </a:solidFill>
              <a:latin typeface="Century Gothic" panose="020B0502020202020204" pitchFamily="34" charset="0"/>
              <a:ea typeface="Source Sans Pro"/>
              <a:cs typeface="Source Sans Pro"/>
              <a:sym typeface="Source Sans Pro"/>
            </a:endParaRPr>
          </a:p>
        </p:txBody>
      </p:sp>
      <p:sp>
        <p:nvSpPr>
          <p:cNvPr id="221" name="Google Shape;221;p23"/>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45</a:t>
            </a:fld>
            <a:endParaRPr/>
          </a:p>
        </p:txBody>
      </p:sp>
      <p:sp>
        <p:nvSpPr>
          <p:cNvPr id="222" name="Google Shape;222;p23"/>
          <p:cNvSpPr/>
          <p:nvPr/>
        </p:nvSpPr>
        <p:spPr>
          <a:xfrm>
            <a:off x="3302150" y="1260448"/>
            <a:ext cx="2539800" cy="2539800"/>
          </a:xfrm>
          <a:prstGeom prst="ellipse">
            <a:avLst/>
          </a:prstGeom>
          <a:solidFill>
            <a:srgbClr val="0DB7C4"/>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tx1"/>
                </a:solidFill>
                <a:latin typeface="Century Gothic" panose="020B0502020202020204" pitchFamily="34" charset="0"/>
                <a:ea typeface="Source Sans Pro"/>
                <a:cs typeface="Source Sans Pro"/>
                <a:sym typeface="Source Sans Pro"/>
              </a:rPr>
              <a:t>La incidencia de pacientes con FA/ FLA en el NHIRD fue de 1.72%, de los cuales 91.3% fueron diagnosticados con FA solitaria y 3.0 % con FLA solitario.</a:t>
            </a:r>
            <a:endParaRPr sz="1200" b="1" dirty="0">
              <a:solidFill>
                <a:schemeClr val="tx1"/>
              </a:solidFill>
              <a:latin typeface="Century Gothic" panose="020B0502020202020204" pitchFamily="34" charset="0"/>
              <a:ea typeface="Source Sans Pro"/>
              <a:cs typeface="Source Sans Pro"/>
              <a:sym typeface="Source Sans Pro"/>
            </a:endParaRPr>
          </a:p>
        </p:txBody>
      </p:sp>
      <p:sp>
        <p:nvSpPr>
          <p:cNvPr id="7" name="Google Shape;385;p38"/>
          <p:cNvSpPr/>
          <p:nvPr/>
        </p:nvSpPr>
        <p:spPr>
          <a:xfrm>
            <a:off x="50" y="4298775"/>
            <a:ext cx="9144000" cy="8505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uadroTexto 7"/>
          <p:cNvSpPr txBox="1"/>
          <p:nvPr/>
        </p:nvSpPr>
        <p:spPr>
          <a:xfrm>
            <a:off x="810229" y="4912668"/>
            <a:ext cx="8067554" cy="230832"/>
          </a:xfrm>
          <a:prstGeom prst="rect">
            <a:avLst/>
          </a:prstGeom>
          <a:noFill/>
        </p:spPr>
        <p:txBody>
          <a:bodyPr wrap="square" rtlCol="0">
            <a:spAutoFit/>
          </a:bodyPr>
          <a:lstStyle/>
          <a:p>
            <a:r>
              <a:rPr lang="es-VE" sz="900" b="1" dirty="0" smtClean="0">
                <a:solidFill>
                  <a:schemeClr val="bg1"/>
                </a:solidFill>
                <a:latin typeface="Century Gothic" panose="020B0502020202020204" pitchFamily="34" charset="0"/>
              </a:rPr>
              <a:t>Fuente: </a:t>
            </a:r>
            <a:r>
              <a:rPr lang="es-VE" sz="900" dirty="0" smtClean="0">
                <a:solidFill>
                  <a:schemeClr val="bg1"/>
                </a:solidFill>
                <a:latin typeface="Century Gothic" panose="020B0502020202020204" pitchFamily="34" charset="0"/>
              </a:rPr>
              <a:t>Journal of the American Heart Association. Outcomes Between Atrial Fibrillation and Flutter. Lin et at.  DOI: 10.1161/JAHA.117.006406. </a:t>
            </a:r>
            <a:endParaRPr lang="es-VE" sz="900" dirty="0">
              <a:solidFill>
                <a:schemeClr val="bg1"/>
              </a:solidFill>
              <a:latin typeface="Century Gothic" panose="020B0502020202020204" pitchFamily="34" charset="0"/>
            </a:endParaRPr>
          </a:p>
        </p:txBody>
      </p:sp>
      <p:sp>
        <p:nvSpPr>
          <p:cNvPr id="10" name="Google Shape;81;p13"/>
          <p:cNvSpPr txBox="1">
            <a:spLocks noGrp="1"/>
          </p:cNvSpPr>
          <p:nvPr>
            <p:ph type="title"/>
          </p:nvPr>
        </p:nvSpPr>
        <p:spPr>
          <a:xfrm>
            <a:off x="844425" y="5598"/>
            <a:ext cx="757037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VE" sz="3200" b="1" dirty="0" smtClean="0">
                <a:latin typeface="Century Gothic" panose="020B0502020202020204" pitchFamily="34" charset="0"/>
              </a:rPr>
              <a:t>DISCUSIÓN</a:t>
            </a:r>
            <a:endParaRPr sz="3200" b="1" dirty="0">
              <a:latin typeface="Century Gothic" panose="020B0502020202020204" pitchFamily="34" charset="0"/>
            </a:endParaRPr>
          </a:p>
        </p:txBody>
      </p:sp>
    </p:spTree>
    <p:extLst>
      <p:ext uri="{BB962C8B-B14F-4D97-AF65-F5344CB8AC3E}">
        <p14:creationId xmlns:p14="http://schemas.microsoft.com/office/powerpoint/2010/main" val="363936299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VE" sz="3200" b="1" dirty="0" smtClean="0">
                <a:latin typeface="Century Gothic" panose="020B0502020202020204" pitchFamily="34" charset="0"/>
              </a:rPr>
              <a:t>DISCUSIÓN</a:t>
            </a:r>
            <a:endParaRPr sz="3200" b="1" dirty="0">
              <a:latin typeface="Century Gothic" panose="020B0502020202020204" pitchFamily="34" charset="0"/>
            </a:endParaRPr>
          </a:p>
        </p:txBody>
      </p:sp>
      <p:sp>
        <p:nvSpPr>
          <p:cNvPr id="82" name="Google Shape;82;p13"/>
          <p:cNvSpPr txBox="1">
            <a:spLocks noGrp="1"/>
          </p:cNvSpPr>
          <p:nvPr>
            <p:ph type="body" idx="2"/>
          </p:nvPr>
        </p:nvSpPr>
        <p:spPr>
          <a:xfrm>
            <a:off x="1261113" y="1140000"/>
            <a:ext cx="3669702" cy="3223975"/>
          </a:xfrm>
          <a:prstGeom prst="rect">
            <a:avLst/>
          </a:prstGeom>
          <a:ln w="19050">
            <a:solidFill>
              <a:schemeClr val="tx1"/>
            </a:solidFill>
            <a:prstDash val="sysDot"/>
          </a:ln>
        </p:spPr>
        <p:txBody>
          <a:bodyPr spcFirstLastPara="1" wrap="square" lIns="91425" tIns="91425" rIns="91425" bIns="91425" anchor="t" anchorCtr="0">
            <a:noAutofit/>
          </a:bodyPr>
          <a:lstStyle/>
          <a:p>
            <a:pPr marL="0" lvl="0" indent="0" algn="ctr" rtl="0">
              <a:spcBef>
                <a:spcPts val="600"/>
              </a:spcBef>
              <a:spcAft>
                <a:spcPts val="0"/>
              </a:spcAft>
              <a:buNone/>
            </a:pPr>
            <a:r>
              <a:rPr lang="en" sz="1200" b="1" dirty="0" smtClean="0">
                <a:latin typeface="Century Gothic" panose="020B0502020202020204" pitchFamily="34" charset="0"/>
              </a:rPr>
              <a:t>INCIDENCIA DEL FLUTTER AURICULAR (FLA)</a:t>
            </a:r>
            <a:endParaRPr sz="1200" dirty="0">
              <a:latin typeface="Century Gothic" panose="020B0502020202020204" pitchFamily="34" charset="0"/>
            </a:endParaRPr>
          </a:p>
          <a:p>
            <a:pPr marL="171450" indent="-171450" algn="just">
              <a:buClr>
                <a:schemeClr val="dk1"/>
              </a:buClr>
              <a:buSzPts val="1100"/>
            </a:pPr>
            <a:r>
              <a:rPr lang="es-VE" sz="1200" dirty="0" smtClean="0">
                <a:latin typeface="Century Gothic" panose="020B0502020202020204" pitchFamily="34" charset="0"/>
              </a:rPr>
              <a:t>Los investigadores </a:t>
            </a:r>
            <a:r>
              <a:rPr lang="en" sz="1200" dirty="0" smtClean="0">
                <a:latin typeface="Century Gothic" panose="020B0502020202020204" pitchFamily="34" charset="0"/>
              </a:rPr>
              <a:t>encontraron en este estudio alrededor del doble del número de pacientes diagnosticados con FLA y FA coexistentes (n=19.778) en comparación con aquellos diagnosticados con FLA solamente (n=10.617).</a:t>
            </a:r>
          </a:p>
          <a:p>
            <a:pPr marL="171450" indent="-171450" algn="just">
              <a:buClr>
                <a:schemeClr val="dk1"/>
              </a:buClr>
              <a:buSzPts val="1100"/>
            </a:pPr>
            <a:endParaRPr lang="en" sz="1200" dirty="0">
              <a:latin typeface="Century Gothic" panose="020B0502020202020204" pitchFamily="34" charset="0"/>
            </a:endParaRPr>
          </a:p>
          <a:p>
            <a:pPr marL="171450" indent="-171450" algn="just">
              <a:buClr>
                <a:schemeClr val="dk1"/>
              </a:buClr>
              <a:buSzPts val="1100"/>
            </a:pPr>
            <a:r>
              <a:rPr lang="en" sz="1200" dirty="0" smtClean="0">
                <a:latin typeface="Century Gothic" panose="020B0502020202020204" pitchFamily="34" charset="0"/>
              </a:rPr>
              <a:t>En términos de incidencia de FLA, el resultado en este estudio (0.049%), es consistente con otros estudios basados en la población (</a:t>
            </a:r>
            <a:r>
              <a:rPr lang="en" sz="1200" b="1" dirty="0" smtClean="0">
                <a:latin typeface="Century Gothic" panose="020B0502020202020204" pitchFamily="34" charset="0"/>
              </a:rPr>
              <a:t>MESA</a:t>
            </a:r>
            <a:r>
              <a:rPr lang="en" sz="1200" dirty="0" smtClean="0">
                <a:latin typeface="Century Gothic" panose="020B0502020202020204" pitchFamily="34" charset="0"/>
              </a:rPr>
              <a:t>: 0.088%, </a:t>
            </a:r>
            <a:r>
              <a:rPr lang="en" sz="1200" b="1" dirty="0" smtClean="0">
                <a:latin typeface="Century Gothic" panose="020B0502020202020204" pitchFamily="34" charset="0"/>
              </a:rPr>
              <a:t>Framingham </a:t>
            </a:r>
            <a:r>
              <a:rPr lang="en" sz="1200" dirty="0" smtClean="0">
                <a:latin typeface="Century Gothic" panose="020B0502020202020204" pitchFamily="34" charset="0"/>
              </a:rPr>
              <a:t>que informó una incidencia de 0.036% y base de datos </a:t>
            </a:r>
            <a:r>
              <a:rPr lang="en" sz="1200" b="1" dirty="0" smtClean="0">
                <a:latin typeface="Century Gothic" panose="020B0502020202020204" pitchFamily="34" charset="0"/>
              </a:rPr>
              <a:t>MarketScan</a:t>
            </a:r>
            <a:r>
              <a:rPr lang="en" sz="1200" dirty="0" smtClean="0">
                <a:latin typeface="Century Gothic" panose="020B0502020202020204" pitchFamily="34" charset="0"/>
              </a:rPr>
              <a:t> que informó una incidencia de FA y/o FLA de 1.12% ).</a:t>
            </a:r>
            <a:endParaRPr sz="1300" dirty="0"/>
          </a:p>
          <a:p>
            <a:pPr marL="0" lvl="0" indent="0" algn="l" rtl="0">
              <a:spcBef>
                <a:spcPts val="600"/>
              </a:spcBef>
              <a:spcAft>
                <a:spcPts val="0"/>
              </a:spcAft>
              <a:buNone/>
            </a:pPr>
            <a:endParaRPr sz="1300" dirty="0"/>
          </a:p>
        </p:txBody>
      </p:sp>
      <p:sp>
        <p:nvSpPr>
          <p:cNvPr id="85" name="Google Shape;85;p13"/>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46</a:t>
            </a:fld>
            <a:endParaRPr/>
          </a:p>
        </p:txBody>
      </p:sp>
      <p:sp>
        <p:nvSpPr>
          <p:cNvPr id="9" name="Google Shape;82;p13"/>
          <p:cNvSpPr txBox="1">
            <a:spLocks noGrp="1"/>
          </p:cNvSpPr>
          <p:nvPr>
            <p:ph type="body" idx="2"/>
          </p:nvPr>
        </p:nvSpPr>
        <p:spPr>
          <a:xfrm>
            <a:off x="5163712" y="1140000"/>
            <a:ext cx="3611100" cy="3223975"/>
          </a:xfrm>
          <a:prstGeom prst="rect">
            <a:avLst/>
          </a:prstGeom>
          <a:ln w="19050">
            <a:solidFill>
              <a:schemeClr val="tx1"/>
            </a:solidFill>
            <a:prstDash val="sysDot"/>
          </a:ln>
        </p:spPr>
        <p:txBody>
          <a:bodyPr spcFirstLastPara="1" wrap="square" lIns="91425" tIns="91425" rIns="91425" bIns="91425" anchor="t" anchorCtr="0">
            <a:noAutofit/>
          </a:bodyPr>
          <a:lstStyle/>
          <a:p>
            <a:pPr marL="0" lvl="0" indent="0" algn="ctr" rtl="0">
              <a:spcBef>
                <a:spcPts val="600"/>
              </a:spcBef>
              <a:spcAft>
                <a:spcPts val="0"/>
              </a:spcAft>
              <a:buNone/>
            </a:pPr>
            <a:r>
              <a:rPr lang="en" sz="1200" b="1" dirty="0" smtClean="0">
                <a:latin typeface="Century Gothic" panose="020B0502020202020204" pitchFamily="34" charset="0"/>
              </a:rPr>
              <a:t>COMORBILIDADES</a:t>
            </a:r>
            <a:endParaRPr sz="1200" dirty="0">
              <a:latin typeface="Century Gothic" panose="020B0502020202020204" pitchFamily="34" charset="0"/>
            </a:endParaRPr>
          </a:p>
          <a:p>
            <a:pPr marL="0" lvl="0" indent="0" algn="just" rtl="0">
              <a:spcBef>
                <a:spcPts val="600"/>
              </a:spcBef>
              <a:spcAft>
                <a:spcPts val="0"/>
              </a:spcAft>
              <a:buClr>
                <a:schemeClr val="dk1"/>
              </a:buClr>
              <a:buSzPts val="1100"/>
              <a:buFont typeface="Arial"/>
              <a:buNone/>
            </a:pPr>
            <a:r>
              <a:rPr lang="en" sz="1200" dirty="0" smtClean="0">
                <a:latin typeface="Century Gothic" panose="020B0502020202020204" pitchFamily="34" charset="0"/>
              </a:rPr>
              <a:t>Existieron diferencias significativas en las comorbilidadaes entre FA y F</a:t>
            </a:r>
            <a:r>
              <a:rPr lang="es-VE" sz="1200" dirty="0" smtClean="0">
                <a:latin typeface="Century Gothic" panose="020B0502020202020204" pitchFamily="34" charset="0"/>
              </a:rPr>
              <a:t>LA, especialmente hipertensión en los datos del mundo real (base de datos de MESA, Framingham y MarketScan). Esas diferencias en la distribución de comorbilidades también fueron consistentes en este estudio.</a:t>
            </a:r>
            <a:endParaRPr sz="1300" dirty="0"/>
          </a:p>
          <a:p>
            <a:pPr marL="0" lvl="0" indent="0" algn="l" rtl="0">
              <a:spcBef>
                <a:spcPts val="600"/>
              </a:spcBef>
              <a:spcAft>
                <a:spcPts val="0"/>
              </a:spcAft>
              <a:buNone/>
            </a:pPr>
            <a:endParaRPr sz="1300" dirty="0"/>
          </a:p>
        </p:txBody>
      </p:sp>
      <p:sp>
        <p:nvSpPr>
          <p:cNvPr id="10" name="CuadroTexto 9"/>
          <p:cNvSpPr txBox="1"/>
          <p:nvPr/>
        </p:nvSpPr>
        <p:spPr>
          <a:xfrm>
            <a:off x="810229" y="4912668"/>
            <a:ext cx="8067554" cy="230832"/>
          </a:xfrm>
          <a:prstGeom prst="rect">
            <a:avLst/>
          </a:prstGeom>
          <a:noFill/>
        </p:spPr>
        <p:txBody>
          <a:bodyPr wrap="square" rtlCol="0">
            <a:spAutoFit/>
          </a:bodyPr>
          <a:lstStyle/>
          <a:p>
            <a:r>
              <a:rPr lang="es-VE" sz="900" b="1">
                <a:latin typeface="Century Gothic" panose="020B0502020202020204" pitchFamily="34" charset="0"/>
              </a:rPr>
              <a:t>DISCUSIÓN</a:t>
            </a:r>
            <a:endParaRPr lang="es-VE" sz="900" dirty="0">
              <a:latin typeface="Century Gothic" panose="020B0502020202020204" pitchFamily="34" charset="0"/>
            </a:endParaRPr>
          </a:p>
        </p:txBody>
      </p:sp>
    </p:spTree>
    <p:extLst>
      <p:ext uri="{BB962C8B-B14F-4D97-AF65-F5344CB8AC3E}">
        <p14:creationId xmlns:p14="http://schemas.microsoft.com/office/powerpoint/2010/main" val="995310411"/>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2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47</a:t>
            </a:fld>
            <a:endParaRPr/>
          </a:p>
        </p:txBody>
      </p:sp>
      <p:cxnSp>
        <p:nvCxnSpPr>
          <p:cNvPr id="284" name="Google Shape;284;p28"/>
          <p:cNvCxnSpPr/>
          <p:nvPr/>
        </p:nvCxnSpPr>
        <p:spPr>
          <a:xfrm>
            <a:off x="0" y="3885477"/>
            <a:ext cx="9153600" cy="0"/>
          </a:xfrm>
          <a:prstGeom prst="straightConnector1">
            <a:avLst/>
          </a:prstGeom>
          <a:noFill/>
          <a:ln w="9525" cap="flat" cmpd="sng">
            <a:solidFill>
              <a:srgbClr val="B3B3B3"/>
            </a:solidFill>
            <a:prstDash val="dash"/>
            <a:round/>
            <a:headEnd type="none" w="med" len="med"/>
            <a:tailEnd type="none" w="med" len="med"/>
          </a:ln>
        </p:spPr>
      </p:cxnSp>
      <p:cxnSp>
        <p:nvCxnSpPr>
          <p:cNvPr id="285" name="Google Shape;285;p28"/>
          <p:cNvCxnSpPr/>
          <p:nvPr/>
        </p:nvCxnSpPr>
        <p:spPr>
          <a:xfrm rot="10800000">
            <a:off x="2312304" y="3003243"/>
            <a:ext cx="0" cy="876300"/>
          </a:xfrm>
          <a:prstGeom prst="straightConnector1">
            <a:avLst/>
          </a:prstGeom>
          <a:noFill/>
          <a:ln w="9525" cap="flat" cmpd="sng">
            <a:solidFill>
              <a:schemeClr val="dk1"/>
            </a:solidFill>
            <a:prstDash val="solid"/>
            <a:round/>
            <a:headEnd type="oval" w="med" len="med"/>
            <a:tailEnd type="oval" w="med" len="med"/>
          </a:ln>
        </p:spPr>
      </p:cxnSp>
      <p:cxnSp>
        <p:nvCxnSpPr>
          <p:cNvPr id="287" name="Google Shape;287;p28"/>
          <p:cNvCxnSpPr/>
          <p:nvPr/>
        </p:nvCxnSpPr>
        <p:spPr>
          <a:xfrm rot="10800000">
            <a:off x="7047982" y="3008943"/>
            <a:ext cx="0" cy="876300"/>
          </a:xfrm>
          <a:prstGeom prst="straightConnector1">
            <a:avLst/>
          </a:prstGeom>
          <a:noFill/>
          <a:ln w="9525" cap="flat" cmpd="sng">
            <a:solidFill>
              <a:schemeClr val="dk1"/>
            </a:solidFill>
            <a:prstDash val="solid"/>
            <a:round/>
            <a:headEnd type="oval" w="med" len="med"/>
            <a:tailEnd type="oval" w="med" len="med"/>
          </a:ln>
        </p:spPr>
      </p:cxnSp>
      <p:sp>
        <p:nvSpPr>
          <p:cNvPr id="288" name="Google Shape;288;p28"/>
          <p:cNvSpPr txBox="1"/>
          <p:nvPr/>
        </p:nvSpPr>
        <p:spPr>
          <a:xfrm>
            <a:off x="5092256" y="1306581"/>
            <a:ext cx="3785527" cy="139394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b="1" dirty="0" smtClean="0">
                <a:solidFill>
                  <a:schemeClr val="dk1"/>
                </a:solidFill>
                <a:latin typeface="Century Gothic" panose="020B0502020202020204" pitchFamily="34" charset="0"/>
                <a:ea typeface="Source Sans Pro"/>
                <a:cs typeface="Source Sans Pro"/>
                <a:sym typeface="Source Sans Pro"/>
              </a:rPr>
              <a:t>Las diferencias en la tasa de incidencia de los resultados clínicos entre la condición del mundo real y el ajuste de coincidencia de puntaje de propensión pueden ser impulsadas por los “impactos aditivos” de las diferencias en las características de riesgo basales entre pacientes con FA y FLA.</a:t>
            </a:r>
            <a:endParaRPr sz="1200" b="1" dirty="0">
              <a:solidFill>
                <a:schemeClr val="dk1"/>
              </a:solidFill>
              <a:latin typeface="Century Gothic" panose="020B0502020202020204" pitchFamily="34" charset="0"/>
              <a:ea typeface="Source Sans Pro"/>
              <a:cs typeface="Source Sans Pro"/>
              <a:sym typeface="Source Sans Pro"/>
            </a:endParaRPr>
          </a:p>
        </p:txBody>
      </p:sp>
      <p:sp>
        <p:nvSpPr>
          <p:cNvPr id="289" name="Google Shape;289;p28"/>
          <p:cNvSpPr txBox="1"/>
          <p:nvPr/>
        </p:nvSpPr>
        <p:spPr>
          <a:xfrm>
            <a:off x="3177122" y="4430768"/>
            <a:ext cx="2789498" cy="40113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dk1"/>
              </a:solidFill>
              <a:latin typeface="Century Gothic" panose="020B0502020202020204" pitchFamily="34" charset="0"/>
              <a:ea typeface="Source Sans Pro"/>
              <a:cs typeface="Source Sans Pro"/>
              <a:sym typeface="Source Sans Pro"/>
            </a:endParaRPr>
          </a:p>
        </p:txBody>
      </p:sp>
      <p:grpSp>
        <p:nvGrpSpPr>
          <p:cNvPr id="291" name="Google Shape;291;p28"/>
          <p:cNvGrpSpPr/>
          <p:nvPr/>
        </p:nvGrpSpPr>
        <p:grpSpPr>
          <a:xfrm>
            <a:off x="2095522" y="3668577"/>
            <a:ext cx="433800" cy="433800"/>
            <a:chOff x="5382800" y="412975"/>
            <a:chExt cx="433800" cy="433800"/>
          </a:xfrm>
        </p:grpSpPr>
        <p:sp>
          <p:nvSpPr>
            <p:cNvPr id="292" name="Google Shape;292;p28"/>
            <p:cNvSpPr/>
            <p:nvPr/>
          </p:nvSpPr>
          <p:spPr>
            <a:xfrm>
              <a:off x="5382800" y="41297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5495482" y="52565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5544573" y="57474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28"/>
          <p:cNvGrpSpPr/>
          <p:nvPr/>
        </p:nvGrpSpPr>
        <p:grpSpPr>
          <a:xfrm>
            <a:off x="6831200" y="3668460"/>
            <a:ext cx="433800" cy="433800"/>
            <a:chOff x="5382800" y="412975"/>
            <a:chExt cx="433800" cy="433800"/>
          </a:xfrm>
        </p:grpSpPr>
        <p:sp>
          <p:nvSpPr>
            <p:cNvPr id="300" name="Google Shape;300;p28"/>
            <p:cNvSpPr/>
            <p:nvPr/>
          </p:nvSpPr>
          <p:spPr>
            <a:xfrm>
              <a:off x="5382800" y="41297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5495482" y="52565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5544573" y="57474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1;p1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VE" sz="3200" b="1" dirty="0" smtClean="0">
                <a:latin typeface="Century Gothic" panose="020B0502020202020204" pitchFamily="34" charset="0"/>
              </a:rPr>
              <a:t>DISCUSIÓN</a:t>
            </a:r>
            <a:endParaRPr sz="3200" b="1" dirty="0">
              <a:latin typeface="Century Gothic" panose="020B0502020202020204" pitchFamily="34" charset="0"/>
            </a:endParaRPr>
          </a:p>
        </p:txBody>
      </p:sp>
      <p:sp>
        <p:nvSpPr>
          <p:cNvPr id="25" name="CuadroTexto 24"/>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27" name="Google Shape;288;p28"/>
          <p:cNvSpPr txBox="1"/>
          <p:nvPr/>
        </p:nvSpPr>
        <p:spPr>
          <a:xfrm>
            <a:off x="786344" y="1364020"/>
            <a:ext cx="3785527" cy="139394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b="1" dirty="0" smtClean="0">
                <a:solidFill>
                  <a:schemeClr val="dk1"/>
                </a:solidFill>
                <a:latin typeface="Century Gothic" panose="020B0502020202020204" pitchFamily="34" charset="0"/>
                <a:ea typeface="Source Sans Pro"/>
                <a:cs typeface="Source Sans Pro"/>
                <a:sym typeface="Source Sans Pro"/>
              </a:rPr>
              <a:t>Según, las diferencias en la frecuencia auricular, el sustrato, los mecanismos electrofisiológicos y el grado de remodelado auricular en pacientes con FLA y FA, FA y FLA, pueden desarrollar diferentes grados de remodelación endocárdica y activación neurohumoral que conlleva a diferentes resultados clínicos.</a:t>
            </a:r>
            <a:endParaRPr sz="1200" b="1" dirty="0">
              <a:solidFill>
                <a:schemeClr val="dk1"/>
              </a:solidFill>
              <a:latin typeface="Century Gothic" panose="020B0502020202020204" pitchFamily="34" charset="0"/>
              <a:ea typeface="Source Sans Pro"/>
              <a:cs typeface="Source Sans Pro"/>
              <a:sym typeface="Source Sans Pro"/>
            </a:endParaRPr>
          </a:p>
        </p:txBody>
      </p:sp>
    </p:spTree>
    <p:extLst>
      <p:ext uri="{BB962C8B-B14F-4D97-AF65-F5344CB8AC3E}">
        <p14:creationId xmlns:p14="http://schemas.microsoft.com/office/powerpoint/2010/main" val="3670107597"/>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lvl="0"/>
            <a:r>
              <a:rPr lang="es-VE" sz="3200" b="1" dirty="0">
                <a:latin typeface="Century Gothic" panose="020B0502020202020204" pitchFamily="34" charset="0"/>
              </a:rPr>
              <a:t>DISCUSIÓN</a:t>
            </a:r>
            <a:endParaRPr sz="3200" dirty="0"/>
          </a:p>
        </p:txBody>
      </p:sp>
      <p:sp>
        <p:nvSpPr>
          <p:cNvPr id="181" name="Google Shape;181;p20"/>
          <p:cNvSpPr txBox="1">
            <a:spLocks noGrp="1"/>
          </p:cNvSpPr>
          <p:nvPr>
            <p:ph type="body" idx="1"/>
          </p:nvPr>
        </p:nvSpPr>
        <p:spPr>
          <a:xfrm>
            <a:off x="844425" y="1284741"/>
            <a:ext cx="1918800" cy="32250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sz="1400" dirty="0" smtClean="0">
                <a:latin typeface="Century Gothic" panose="020B0502020202020204" pitchFamily="34" charset="0"/>
              </a:rPr>
              <a:t>El registro canadiense de fibrilación auricular informó que las tasas de accidente cerebrovascular incidentes fueron de 1.33/100 personas año en pacientes con FA y de 1.24/100 personas año en pacientes con FLA</a:t>
            </a:r>
            <a:r>
              <a:rPr lang="en" sz="1600" dirty="0" smtClean="0">
                <a:latin typeface="Century Gothic" panose="020B0502020202020204" pitchFamily="34" charset="0"/>
              </a:rPr>
              <a:t>.</a:t>
            </a:r>
            <a:endParaRPr sz="1600" dirty="0">
              <a:latin typeface="Century Gothic" panose="020B0502020202020204" pitchFamily="34" charset="0"/>
            </a:endParaRPr>
          </a:p>
        </p:txBody>
      </p:sp>
      <p:sp>
        <p:nvSpPr>
          <p:cNvPr id="182" name="Google Shape;182;p20"/>
          <p:cNvSpPr txBox="1">
            <a:spLocks noGrp="1"/>
          </p:cNvSpPr>
          <p:nvPr>
            <p:ph type="body" idx="2"/>
          </p:nvPr>
        </p:nvSpPr>
        <p:spPr>
          <a:xfrm>
            <a:off x="2861613" y="1283466"/>
            <a:ext cx="1918800" cy="32250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sz="1400" dirty="0" smtClean="0">
                <a:latin typeface="Century Gothic" panose="020B0502020202020204" pitchFamily="34" charset="0"/>
              </a:rPr>
              <a:t>El estudio Framingham reportó tasas accidente  cerebrovascular isquémico de 3.2/100 personas año en pacientes con FA y 2.8/100 personas año en pacientes con FLA.</a:t>
            </a:r>
            <a:endParaRPr sz="1600" dirty="0">
              <a:latin typeface="Century Gothic" panose="020B0502020202020204" pitchFamily="34" charset="0"/>
            </a:endParaRPr>
          </a:p>
        </p:txBody>
      </p:sp>
      <p:sp>
        <p:nvSpPr>
          <p:cNvPr id="183" name="Google Shape;183;p20"/>
          <p:cNvSpPr txBox="1">
            <a:spLocks noGrp="1"/>
          </p:cNvSpPr>
          <p:nvPr>
            <p:ph type="body" idx="3"/>
          </p:nvPr>
        </p:nvSpPr>
        <p:spPr>
          <a:xfrm>
            <a:off x="4878801" y="1281479"/>
            <a:ext cx="1918800" cy="3225000"/>
          </a:xfrm>
          <a:prstGeom prst="rect">
            <a:avLst/>
          </a:prstGeom>
        </p:spPr>
        <p:txBody>
          <a:bodyPr spcFirstLastPara="1" wrap="square" lIns="91425" tIns="91425" rIns="91425" bIns="91425" anchor="t" anchorCtr="0">
            <a:noAutofit/>
          </a:bodyPr>
          <a:lstStyle/>
          <a:p>
            <a:pPr marL="0" lvl="0" indent="0" algn="just">
              <a:buNone/>
            </a:pPr>
            <a:r>
              <a:rPr lang="en" sz="1400" dirty="0">
                <a:latin typeface="Century Gothic" panose="020B0502020202020204" pitchFamily="34" charset="0"/>
              </a:rPr>
              <a:t>El estudio </a:t>
            </a:r>
            <a:r>
              <a:rPr lang="en" sz="1400" dirty="0" smtClean="0">
                <a:latin typeface="Century Gothic" panose="020B0502020202020204" pitchFamily="34" charset="0"/>
              </a:rPr>
              <a:t>Framingha informó que el FLA contribuyó significativamente al accidente cerebrovascular.</a:t>
            </a:r>
            <a:endParaRPr sz="1400" dirty="0"/>
          </a:p>
        </p:txBody>
      </p:sp>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48</a:t>
            </a:fld>
            <a:endParaRPr/>
          </a:p>
        </p:txBody>
      </p:sp>
      <p:grpSp>
        <p:nvGrpSpPr>
          <p:cNvPr id="188" name="Google Shape;188;p20"/>
          <p:cNvGrpSpPr/>
          <p:nvPr/>
        </p:nvGrpSpPr>
        <p:grpSpPr>
          <a:xfrm>
            <a:off x="5147277" y="305609"/>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6194378" y="654651"/>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3757736" y="543118"/>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CuadroTexto 22"/>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
        <p:nvSpPr>
          <p:cNvPr id="21" name="Google Shape;183;p20"/>
          <p:cNvSpPr txBox="1">
            <a:spLocks/>
          </p:cNvSpPr>
          <p:nvPr/>
        </p:nvSpPr>
        <p:spPr>
          <a:xfrm>
            <a:off x="6797601" y="1281479"/>
            <a:ext cx="1918800" cy="322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2"/>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chemeClr val="dk2"/>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chemeClr val="dk2"/>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lgn="just">
              <a:buFont typeface="Source Sans Pro"/>
              <a:buNone/>
            </a:pPr>
            <a:r>
              <a:rPr lang="es-VE" sz="1400" dirty="0" smtClean="0">
                <a:latin typeface="Century Gothic" panose="020B0502020202020204" pitchFamily="34" charset="0"/>
              </a:rPr>
              <a:t>El estudio Framingham no informó diferencias en la insuficiencia cardíaca y en la mortalidad de los pacientes con FA y FLA en el análisis ajustado por edad y sexo, aunque los autores sugirieron que se necesitaba estudios futuros para confirmar sus resultados. </a:t>
            </a:r>
            <a:endParaRPr lang="es-VE" sz="1400" dirty="0"/>
          </a:p>
        </p:txBody>
      </p:sp>
    </p:spTree>
    <p:extLst>
      <p:ext uri="{BB962C8B-B14F-4D97-AF65-F5344CB8AC3E}">
        <p14:creationId xmlns:p14="http://schemas.microsoft.com/office/powerpoint/2010/main" val="2052223896"/>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grpSp>
        <p:nvGrpSpPr>
          <p:cNvPr id="7" name="Google Shape;376;p25"/>
          <p:cNvGrpSpPr/>
          <p:nvPr/>
        </p:nvGrpSpPr>
        <p:grpSpPr>
          <a:xfrm>
            <a:off x="552885" y="1385750"/>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21" name="Google Shape;221;p14"/>
          <p:cNvSpPr txBox="1">
            <a:spLocks noGrp="1"/>
          </p:cNvSpPr>
          <p:nvPr>
            <p:ph type="ctrTitle"/>
          </p:nvPr>
        </p:nvSpPr>
        <p:spPr>
          <a:xfrm>
            <a:off x="2640458" y="1794831"/>
            <a:ext cx="4304351"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VE" b="1" dirty="0" smtClean="0">
                <a:solidFill>
                  <a:schemeClr val="tx1"/>
                </a:solidFill>
                <a:effectLst>
                  <a:outerShdw blurRad="38100" dist="38100" dir="2700000" algn="tl">
                    <a:srgbClr val="000000">
                      <a:alpha val="43137"/>
                    </a:srgbClr>
                  </a:outerShdw>
                </a:effectLst>
                <a:latin typeface="Century Gothic" panose="020B0502020202020204" pitchFamily="34" charset="0"/>
              </a:rPr>
              <a:t>LIMITACIONES</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745710896"/>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a:t>
            </a:fld>
            <a:endParaRPr/>
          </a:p>
        </p:txBody>
      </p:sp>
      <p:graphicFrame>
        <p:nvGraphicFramePr>
          <p:cNvPr id="14" name="4 Diagrama"/>
          <p:cNvGraphicFramePr/>
          <p:nvPr>
            <p:extLst>
              <p:ext uri="{D42A27DB-BD31-4B8C-83A1-F6EECF244321}">
                <p14:modId xmlns:p14="http://schemas.microsoft.com/office/powerpoint/2010/main" val="334328936"/>
              </p:ext>
            </p:extLst>
          </p:nvPr>
        </p:nvGraphicFramePr>
        <p:xfrm>
          <a:off x="485988" y="904627"/>
          <a:ext cx="8229749" cy="317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294660075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p:nvPr/>
        </p:nvSpPr>
        <p:spPr>
          <a:xfrm>
            <a:off x="50" y="4298775"/>
            <a:ext cx="9144000" cy="8505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50</a:t>
            </a:fld>
            <a:endParaRPr/>
          </a:p>
        </p:txBody>
      </p:sp>
      <p:sp>
        <p:nvSpPr>
          <p:cNvPr id="13" name="CuadroTexto 12"/>
          <p:cNvSpPr txBox="1"/>
          <p:nvPr/>
        </p:nvSpPr>
        <p:spPr>
          <a:xfrm>
            <a:off x="810229" y="4912668"/>
            <a:ext cx="8067554" cy="230832"/>
          </a:xfrm>
          <a:prstGeom prst="rect">
            <a:avLst/>
          </a:prstGeom>
          <a:noFill/>
        </p:spPr>
        <p:txBody>
          <a:bodyPr wrap="square" rtlCol="0">
            <a:spAutoFit/>
          </a:bodyPr>
          <a:lstStyle/>
          <a:p>
            <a:r>
              <a:rPr lang="es-VE" sz="900" b="1" dirty="0" smtClean="0">
                <a:solidFill>
                  <a:schemeClr val="bg1"/>
                </a:solidFill>
                <a:latin typeface="Century Gothic" panose="020B0502020202020204" pitchFamily="34" charset="0"/>
              </a:rPr>
              <a:t>Fuente: </a:t>
            </a:r>
            <a:r>
              <a:rPr lang="es-VE" sz="900" dirty="0" smtClean="0">
                <a:solidFill>
                  <a:schemeClr val="bg1"/>
                </a:solidFill>
                <a:latin typeface="Century Gothic" panose="020B0502020202020204" pitchFamily="34" charset="0"/>
              </a:rPr>
              <a:t>Journal of the American Heart Association. Outcomes Between Atrial Fibrillation and Flutter. Lin et at.  DOI: 10.1161/JAHA.117.006406. </a:t>
            </a:r>
            <a:endParaRPr lang="es-VE" sz="900" dirty="0">
              <a:solidFill>
                <a:schemeClr val="bg1"/>
              </a:solidFill>
              <a:latin typeface="Century Gothic" panose="020B0502020202020204" pitchFamily="34" charset="0"/>
            </a:endParaRPr>
          </a:p>
        </p:txBody>
      </p:sp>
      <p:graphicFrame>
        <p:nvGraphicFramePr>
          <p:cNvPr id="5" name="6 Diagrama"/>
          <p:cNvGraphicFramePr/>
          <p:nvPr>
            <p:extLst>
              <p:ext uri="{D42A27DB-BD31-4B8C-83A1-F6EECF244321}">
                <p14:modId xmlns:p14="http://schemas.microsoft.com/office/powerpoint/2010/main" val="1279478482"/>
              </p:ext>
            </p:extLst>
          </p:nvPr>
        </p:nvGraphicFramePr>
        <p:xfrm>
          <a:off x="1102812" y="68122"/>
          <a:ext cx="7528688" cy="423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899682"/>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alpha val="89000"/>
          </a:schemeClr>
        </a:solidFill>
        <a:effectLst/>
      </p:bgPr>
    </p:bg>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grpSp>
        <p:nvGrpSpPr>
          <p:cNvPr id="7" name="Google Shape;376;p25"/>
          <p:cNvGrpSpPr/>
          <p:nvPr/>
        </p:nvGrpSpPr>
        <p:grpSpPr>
          <a:xfrm>
            <a:off x="552885" y="1385750"/>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21" name="Google Shape;221;p14"/>
          <p:cNvSpPr txBox="1">
            <a:spLocks noGrp="1"/>
          </p:cNvSpPr>
          <p:nvPr>
            <p:ph type="ctrTitle"/>
          </p:nvPr>
        </p:nvSpPr>
        <p:spPr>
          <a:xfrm>
            <a:off x="2267042" y="1836833"/>
            <a:ext cx="4930154"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VE" b="1" dirty="0" smtClean="0">
                <a:solidFill>
                  <a:schemeClr val="tx1"/>
                </a:solidFill>
                <a:effectLst>
                  <a:outerShdw blurRad="38100" dist="38100" dir="2700000" algn="tl">
                    <a:srgbClr val="000000">
                      <a:alpha val="43137"/>
                    </a:srgbClr>
                  </a:outerShdw>
                </a:effectLst>
                <a:latin typeface="Century Gothic" panose="020B0502020202020204" pitchFamily="34" charset="0"/>
              </a:rPr>
              <a:t>CONCLUSIONES</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ángulo redondeado 14"/>
          <p:cNvSpPr/>
          <p:nvPr/>
        </p:nvSpPr>
        <p:spPr>
          <a:xfrm>
            <a:off x="6543197" y="3194613"/>
            <a:ext cx="2149605" cy="1757487"/>
          </a:xfrm>
          <a:prstGeom prst="roundRect">
            <a:avLst>
              <a:gd name="adj" fmla="val 10000"/>
            </a:avLst>
          </a:prstGeom>
          <a:blipFill rotWithShape="1">
            <a:blip r:embed="rId3"/>
            <a:stretch>
              <a:fillRect/>
            </a:stretch>
          </a:blipFill>
          <a:effectLst>
            <a:outerShdw blurRad="40000" dist="101600" dir="15000000" rotWithShape="0">
              <a:srgbClr val="000000">
                <a:alpha val="35000"/>
              </a:srgbClr>
            </a:outerShdw>
            <a:softEdge rad="317500"/>
          </a:effectLst>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4465395"/>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p:nvPr/>
        </p:nvSpPr>
        <p:spPr>
          <a:xfrm>
            <a:off x="50" y="4298775"/>
            <a:ext cx="9144000" cy="8505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52</a:t>
            </a:fld>
            <a:endParaRPr/>
          </a:p>
        </p:txBody>
      </p:sp>
      <p:sp>
        <p:nvSpPr>
          <p:cNvPr id="13" name="CuadroTexto 12"/>
          <p:cNvSpPr txBox="1"/>
          <p:nvPr/>
        </p:nvSpPr>
        <p:spPr>
          <a:xfrm>
            <a:off x="810229" y="4912668"/>
            <a:ext cx="8067554" cy="230832"/>
          </a:xfrm>
          <a:prstGeom prst="rect">
            <a:avLst/>
          </a:prstGeom>
          <a:noFill/>
        </p:spPr>
        <p:txBody>
          <a:bodyPr wrap="square" rtlCol="0">
            <a:spAutoFit/>
          </a:bodyPr>
          <a:lstStyle/>
          <a:p>
            <a:r>
              <a:rPr lang="es-VE" sz="900" b="1" dirty="0" smtClean="0">
                <a:solidFill>
                  <a:schemeClr val="bg1"/>
                </a:solidFill>
                <a:latin typeface="Century Gothic" panose="020B0502020202020204" pitchFamily="34" charset="0"/>
              </a:rPr>
              <a:t>Fuente: </a:t>
            </a:r>
            <a:r>
              <a:rPr lang="es-VE" sz="900" dirty="0" smtClean="0">
                <a:solidFill>
                  <a:schemeClr val="bg1"/>
                </a:solidFill>
                <a:latin typeface="Century Gothic" panose="020B0502020202020204" pitchFamily="34" charset="0"/>
              </a:rPr>
              <a:t>Journal of the American Heart Association. Outcomes Between Atrial Fibrillation and Flutter. Lin et at.  DOI: 10.1161/JAHA.117.006406. </a:t>
            </a:r>
            <a:endParaRPr lang="es-VE" sz="900" dirty="0">
              <a:solidFill>
                <a:schemeClr val="bg1"/>
              </a:solidFill>
              <a:latin typeface="Century Gothic" panose="020B0502020202020204" pitchFamily="34" charset="0"/>
            </a:endParaRPr>
          </a:p>
        </p:txBody>
      </p:sp>
      <p:graphicFrame>
        <p:nvGraphicFramePr>
          <p:cNvPr id="8" name="5 Marcador de contenido"/>
          <p:cNvGraphicFramePr>
            <a:graphicFrameLocks/>
          </p:cNvGraphicFramePr>
          <p:nvPr>
            <p:extLst>
              <p:ext uri="{D42A27DB-BD31-4B8C-83A1-F6EECF244321}">
                <p14:modId xmlns:p14="http://schemas.microsoft.com/office/powerpoint/2010/main" val="2579452629"/>
              </p:ext>
            </p:extLst>
          </p:nvPr>
        </p:nvGraphicFramePr>
        <p:xfrm>
          <a:off x="1164835" y="85850"/>
          <a:ext cx="7493876" cy="4120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961860"/>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grpSp>
        <p:nvGrpSpPr>
          <p:cNvPr id="7" name="Google Shape;376;p25"/>
          <p:cNvGrpSpPr/>
          <p:nvPr/>
        </p:nvGrpSpPr>
        <p:grpSpPr>
          <a:xfrm>
            <a:off x="552885" y="1385750"/>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21" name="Google Shape;221;p14"/>
          <p:cNvSpPr txBox="1">
            <a:spLocks noGrp="1"/>
          </p:cNvSpPr>
          <p:nvPr>
            <p:ph type="ctrTitle"/>
          </p:nvPr>
        </p:nvSpPr>
        <p:spPr>
          <a:xfrm>
            <a:off x="1712905" y="1794816"/>
            <a:ext cx="5702157"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VE" b="1" dirty="0" smtClean="0">
                <a:solidFill>
                  <a:schemeClr val="tx1"/>
                </a:solidFill>
                <a:effectLst>
                  <a:outerShdw blurRad="38100" dist="38100" dir="2700000" algn="tl">
                    <a:srgbClr val="000000">
                      <a:alpha val="43137"/>
                    </a:srgbClr>
                  </a:outerShdw>
                </a:effectLst>
                <a:latin typeface="Century Gothic" panose="020B0502020202020204" pitchFamily="34" charset="0"/>
              </a:rPr>
              <a:t>LISTA DE COTEJO</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914074089"/>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54</a:t>
            </a:fld>
            <a:endParaRPr/>
          </a:p>
        </p:txBody>
      </p:sp>
      <p:pic>
        <p:nvPicPr>
          <p:cNvPr id="9" name="Imagen 8">
            <a:extLst>
              <a:ext uri="{FF2B5EF4-FFF2-40B4-BE49-F238E27FC236}">
                <a16:creationId xmlns="" xmlns:a16="http://schemas.microsoft.com/office/drawing/2014/main" id="{DFC1C464-10DD-4EC6-AE5B-A71A51863D99}"/>
              </a:ext>
            </a:extLst>
          </p:cNvPr>
          <p:cNvPicPr>
            <a:picLocks noChangeAspect="1"/>
          </p:cNvPicPr>
          <p:nvPr/>
        </p:nvPicPr>
        <p:blipFill>
          <a:blip r:embed="rId3"/>
          <a:stretch>
            <a:fillRect/>
          </a:stretch>
        </p:blipFill>
        <p:spPr>
          <a:xfrm>
            <a:off x="1134318" y="274424"/>
            <a:ext cx="7731889" cy="4581044"/>
          </a:xfrm>
          <a:prstGeom prst="rect">
            <a:avLst/>
          </a:prstGeom>
        </p:spPr>
      </p:pic>
      <p:sp>
        <p:nvSpPr>
          <p:cNvPr id="11" name="Rectángulo 10"/>
          <p:cNvSpPr/>
          <p:nvPr/>
        </p:nvSpPr>
        <p:spPr>
          <a:xfrm>
            <a:off x="6280937" y="1515371"/>
            <a:ext cx="576064" cy="22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latin typeface="Century Gothic" panose="020B0502020202020204" pitchFamily="34" charset="0"/>
              </a:rPr>
              <a:t>SÍ</a:t>
            </a:r>
            <a:endParaRPr lang="es-VE" b="1" dirty="0">
              <a:solidFill>
                <a:schemeClr val="tx1"/>
              </a:solidFill>
              <a:latin typeface="Century Gothic" panose="020B0502020202020204" pitchFamily="34" charset="0"/>
            </a:endParaRPr>
          </a:p>
        </p:txBody>
      </p:sp>
      <p:sp>
        <p:nvSpPr>
          <p:cNvPr id="12" name="Rectángulo 11"/>
          <p:cNvSpPr/>
          <p:nvPr/>
        </p:nvSpPr>
        <p:spPr>
          <a:xfrm>
            <a:off x="7198900" y="1532565"/>
            <a:ext cx="576064" cy="22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latin typeface="Century Gothic" panose="020B0502020202020204" pitchFamily="34" charset="0"/>
              </a:rPr>
              <a:t>NO</a:t>
            </a:r>
            <a:endParaRPr lang="es-VE" b="1" dirty="0">
              <a:solidFill>
                <a:schemeClr val="tx1"/>
              </a:solidFill>
              <a:latin typeface="Century Gothic" panose="020B0502020202020204" pitchFamily="34" charset="0"/>
            </a:endParaRPr>
          </a:p>
        </p:txBody>
      </p:sp>
      <p:sp>
        <p:nvSpPr>
          <p:cNvPr id="10" name="Multiplicar 9"/>
          <p:cNvSpPr/>
          <p:nvPr/>
        </p:nvSpPr>
        <p:spPr>
          <a:xfrm>
            <a:off x="6395690" y="1716981"/>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Multiplicar 6"/>
          <p:cNvSpPr/>
          <p:nvPr/>
        </p:nvSpPr>
        <p:spPr>
          <a:xfrm>
            <a:off x="6395690" y="2093379"/>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Multiplicar 7"/>
          <p:cNvSpPr/>
          <p:nvPr/>
        </p:nvSpPr>
        <p:spPr>
          <a:xfrm>
            <a:off x="6413047" y="2683454"/>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Multiplicar 12"/>
          <p:cNvSpPr/>
          <p:nvPr/>
        </p:nvSpPr>
        <p:spPr>
          <a:xfrm>
            <a:off x="6413047" y="3107200"/>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Multiplicar 13"/>
          <p:cNvSpPr/>
          <p:nvPr/>
        </p:nvSpPr>
        <p:spPr>
          <a:xfrm>
            <a:off x="6412716" y="3488252"/>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CuadroTexto 14"/>
          <p:cNvSpPr txBox="1"/>
          <p:nvPr/>
        </p:nvSpPr>
        <p:spPr>
          <a:xfrm>
            <a:off x="5906883" y="2309357"/>
            <a:ext cx="2590740" cy="246221"/>
          </a:xfrm>
          <a:prstGeom prst="rect">
            <a:avLst/>
          </a:prstGeom>
          <a:noFill/>
        </p:spPr>
        <p:txBody>
          <a:bodyPr wrap="square" rtlCol="0">
            <a:spAutoFit/>
          </a:bodyPr>
          <a:lstStyle/>
          <a:p>
            <a:r>
              <a:rPr lang="es-VE" sz="1000" dirty="0" smtClean="0">
                <a:solidFill>
                  <a:srgbClr val="FF0000"/>
                </a:solidFill>
                <a:latin typeface="Century Gothic" panose="020B0502020202020204" pitchFamily="34" charset="0"/>
              </a:rPr>
              <a:t>(Después del puntaje de propensión)</a:t>
            </a:r>
            <a:endParaRPr lang="es-VE" sz="1000" dirty="0">
              <a:solidFill>
                <a:srgbClr val="FF0000"/>
              </a:solidFill>
              <a:latin typeface="Century Gothic" panose="020B0502020202020204" pitchFamily="34" charset="0"/>
            </a:endParaRPr>
          </a:p>
        </p:txBody>
      </p:sp>
      <p:sp>
        <p:nvSpPr>
          <p:cNvPr id="16" name="Multiplicar 15"/>
          <p:cNvSpPr/>
          <p:nvPr/>
        </p:nvSpPr>
        <p:spPr>
          <a:xfrm>
            <a:off x="6412716" y="3837318"/>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Multiplicar 16"/>
          <p:cNvSpPr/>
          <p:nvPr/>
        </p:nvSpPr>
        <p:spPr>
          <a:xfrm>
            <a:off x="6412716" y="4083638"/>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Multiplicar 17"/>
          <p:cNvSpPr/>
          <p:nvPr/>
        </p:nvSpPr>
        <p:spPr>
          <a:xfrm>
            <a:off x="6430082" y="4420890"/>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Rectángulo 18"/>
          <p:cNvSpPr/>
          <p:nvPr/>
        </p:nvSpPr>
        <p:spPr>
          <a:xfrm>
            <a:off x="7943741" y="1530427"/>
            <a:ext cx="753689" cy="22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latin typeface="Century Gothic" panose="020B0502020202020204" pitchFamily="34" charset="0"/>
              </a:rPr>
              <a:t>N/A</a:t>
            </a:r>
            <a:endParaRPr lang="es-VE" b="1" dirty="0">
              <a:solidFill>
                <a:schemeClr val="tx1"/>
              </a:solidFill>
              <a:latin typeface="Century Gothic" panose="020B0502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P spid="13" grpId="0" animBg="1"/>
      <p:bldP spid="14" grpId="0" animBg="1"/>
      <p:bldP spid="15" grpId="0"/>
      <p:bldP spid="16" grpId="0" animBg="1"/>
      <p:bldP spid="17"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55</a:t>
            </a:fld>
            <a:endParaRPr/>
          </a:p>
        </p:txBody>
      </p:sp>
      <p:pic>
        <p:nvPicPr>
          <p:cNvPr id="7" name="Imagen 6">
            <a:extLst>
              <a:ext uri="{FF2B5EF4-FFF2-40B4-BE49-F238E27FC236}">
                <a16:creationId xmlns="" xmlns:a16="http://schemas.microsoft.com/office/drawing/2014/main" id="{4ABEA12E-1E95-45F8-9BEB-C8DD22BD8BDB}"/>
              </a:ext>
            </a:extLst>
          </p:cNvPr>
          <p:cNvPicPr>
            <a:picLocks noChangeAspect="1"/>
          </p:cNvPicPr>
          <p:nvPr/>
        </p:nvPicPr>
        <p:blipFill>
          <a:blip r:embed="rId3"/>
          <a:stretch>
            <a:fillRect/>
          </a:stretch>
        </p:blipFill>
        <p:spPr>
          <a:xfrm>
            <a:off x="1041721" y="381964"/>
            <a:ext cx="7697165" cy="4317358"/>
          </a:xfrm>
          <a:prstGeom prst="rect">
            <a:avLst/>
          </a:prstGeom>
        </p:spPr>
      </p:pic>
      <p:sp>
        <p:nvSpPr>
          <p:cNvPr id="11" name="Rectángulo 10"/>
          <p:cNvSpPr/>
          <p:nvPr/>
        </p:nvSpPr>
        <p:spPr>
          <a:xfrm>
            <a:off x="6373534" y="381964"/>
            <a:ext cx="576064" cy="22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latin typeface="Century Gothic" panose="020B0502020202020204" pitchFamily="34" charset="0"/>
              </a:rPr>
              <a:t>SÍ</a:t>
            </a:r>
            <a:endParaRPr lang="es-VE" b="1" dirty="0">
              <a:solidFill>
                <a:schemeClr val="tx1"/>
              </a:solidFill>
              <a:latin typeface="Century Gothic" panose="020B0502020202020204" pitchFamily="34" charset="0"/>
            </a:endParaRPr>
          </a:p>
        </p:txBody>
      </p:sp>
      <p:sp>
        <p:nvSpPr>
          <p:cNvPr id="12" name="Rectángulo 11"/>
          <p:cNvSpPr/>
          <p:nvPr/>
        </p:nvSpPr>
        <p:spPr>
          <a:xfrm>
            <a:off x="7162670" y="381964"/>
            <a:ext cx="576064" cy="22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latin typeface="Century Gothic" panose="020B0502020202020204" pitchFamily="34" charset="0"/>
              </a:rPr>
              <a:t>NO</a:t>
            </a:r>
            <a:endParaRPr lang="es-VE" b="1" dirty="0">
              <a:solidFill>
                <a:schemeClr val="tx1"/>
              </a:solidFill>
              <a:latin typeface="Century Gothic" panose="020B0502020202020204" pitchFamily="34" charset="0"/>
            </a:endParaRPr>
          </a:p>
        </p:txBody>
      </p:sp>
      <p:sp>
        <p:nvSpPr>
          <p:cNvPr id="8" name="Rectángulo 7"/>
          <p:cNvSpPr/>
          <p:nvPr/>
        </p:nvSpPr>
        <p:spPr>
          <a:xfrm>
            <a:off x="7861965" y="381964"/>
            <a:ext cx="753689" cy="22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latin typeface="Century Gothic" panose="020B0502020202020204" pitchFamily="34" charset="0"/>
              </a:rPr>
              <a:t>N/A</a:t>
            </a:r>
            <a:endParaRPr lang="es-VE" b="1" dirty="0">
              <a:solidFill>
                <a:schemeClr val="tx1"/>
              </a:solidFill>
              <a:latin typeface="Century Gothic" panose="020B0502020202020204" pitchFamily="34" charset="0"/>
            </a:endParaRPr>
          </a:p>
        </p:txBody>
      </p:sp>
      <p:sp>
        <p:nvSpPr>
          <p:cNvPr id="9" name="Multiplicar 8"/>
          <p:cNvSpPr/>
          <p:nvPr/>
        </p:nvSpPr>
        <p:spPr>
          <a:xfrm>
            <a:off x="6517550" y="2540643"/>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13" name="Multiplicar 12"/>
          <p:cNvSpPr/>
          <p:nvPr/>
        </p:nvSpPr>
        <p:spPr>
          <a:xfrm>
            <a:off x="8094793" y="3019731"/>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Multiplicar 13"/>
          <p:cNvSpPr/>
          <p:nvPr/>
        </p:nvSpPr>
        <p:spPr>
          <a:xfrm>
            <a:off x="7306686" y="3452374"/>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Multiplicar 14"/>
          <p:cNvSpPr/>
          <p:nvPr/>
        </p:nvSpPr>
        <p:spPr>
          <a:xfrm>
            <a:off x="6505643" y="4330935"/>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6273480" y="796933"/>
            <a:ext cx="821802" cy="661720"/>
          </a:xfrm>
          <a:prstGeom prst="rect">
            <a:avLst/>
          </a:prstGeom>
          <a:noFill/>
          <a:ln>
            <a:solidFill>
              <a:srgbClr val="00B0F0"/>
            </a:solidFill>
          </a:ln>
        </p:spPr>
        <p:txBody>
          <a:bodyPr wrap="square" rtlCol="0">
            <a:spAutoFit/>
          </a:bodyPr>
          <a:lstStyle/>
          <a:p>
            <a:pPr algn="ctr"/>
            <a:r>
              <a:rPr lang="es-VE" sz="900" b="1" dirty="0" smtClean="0">
                <a:latin typeface="Century Gothic" panose="020B0502020202020204" pitchFamily="34" charset="0"/>
              </a:rPr>
              <a:t>HR FA stroke:     1.63</a:t>
            </a:r>
          </a:p>
          <a:p>
            <a:r>
              <a:rPr lang="es-VE" sz="900" b="1" dirty="0" smtClean="0">
                <a:latin typeface="Century Gothic" panose="020B0502020202020204" pitchFamily="34" charset="0"/>
              </a:rPr>
              <a:t>(1.42-1.87</a:t>
            </a:r>
            <a:r>
              <a:rPr lang="es-VE" sz="1000" b="1" dirty="0" smtClean="0">
                <a:latin typeface="Century Gothic" panose="020B0502020202020204" pitchFamily="34" charset="0"/>
              </a:rPr>
              <a:t>)</a:t>
            </a:r>
            <a:endParaRPr lang="es-VE" sz="1000" b="1" dirty="0">
              <a:latin typeface="Century Gothic" panose="020B0502020202020204" pitchFamily="34" charset="0"/>
            </a:endParaRPr>
          </a:p>
        </p:txBody>
      </p:sp>
      <p:sp>
        <p:nvSpPr>
          <p:cNvPr id="21" name="CuadroTexto 20"/>
          <p:cNvSpPr txBox="1"/>
          <p:nvPr/>
        </p:nvSpPr>
        <p:spPr>
          <a:xfrm>
            <a:off x="7417007" y="796933"/>
            <a:ext cx="821802" cy="661720"/>
          </a:xfrm>
          <a:prstGeom prst="rect">
            <a:avLst/>
          </a:prstGeom>
          <a:noFill/>
          <a:ln>
            <a:solidFill>
              <a:srgbClr val="00B0F0"/>
            </a:solidFill>
          </a:ln>
        </p:spPr>
        <p:txBody>
          <a:bodyPr wrap="square" rtlCol="0">
            <a:spAutoFit/>
          </a:bodyPr>
          <a:lstStyle/>
          <a:p>
            <a:pPr algn="ctr"/>
            <a:r>
              <a:rPr lang="es-VE" sz="900" b="1" dirty="0" smtClean="0">
                <a:latin typeface="Century Gothic" panose="020B0502020202020204" pitchFamily="34" charset="0"/>
              </a:rPr>
              <a:t>HR FA </a:t>
            </a:r>
          </a:p>
          <a:p>
            <a:pPr algn="ctr"/>
            <a:r>
              <a:rPr lang="es-VE" sz="900" b="1" dirty="0" smtClean="0">
                <a:latin typeface="Century Gothic" panose="020B0502020202020204" pitchFamily="34" charset="0"/>
              </a:rPr>
              <a:t>Mortalidad:     1.08</a:t>
            </a:r>
          </a:p>
          <a:p>
            <a:r>
              <a:rPr lang="es-VE" sz="900" b="1" dirty="0" smtClean="0">
                <a:latin typeface="Century Gothic" panose="020B0502020202020204" pitchFamily="34" charset="0"/>
              </a:rPr>
              <a:t>(1.03-1.13</a:t>
            </a:r>
            <a:r>
              <a:rPr lang="es-VE" sz="1000" b="1" dirty="0" smtClean="0">
                <a:latin typeface="Century Gothic" panose="020B0502020202020204" pitchFamily="34" charset="0"/>
              </a:rPr>
              <a:t>)</a:t>
            </a:r>
            <a:endParaRPr lang="es-VE" sz="1000" b="1" dirty="0">
              <a:latin typeface="Century Gothic" panose="020B0502020202020204" pitchFamily="34" charset="0"/>
            </a:endParaRPr>
          </a:p>
        </p:txBody>
      </p:sp>
      <p:sp>
        <p:nvSpPr>
          <p:cNvPr id="22" name="Multiplicar 21"/>
          <p:cNvSpPr/>
          <p:nvPr/>
        </p:nvSpPr>
        <p:spPr>
          <a:xfrm>
            <a:off x="6520304" y="2109394"/>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48226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2" grpId="0" animBg="1"/>
      <p:bldP spid="21"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grpSp>
        <p:nvGrpSpPr>
          <p:cNvPr id="7" name="Google Shape;376;p25"/>
          <p:cNvGrpSpPr/>
          <p:nvPr/>
        </p:nvGrpSpPr>
        <p:grpSpPr>
          <a:xfrm>
            <a:off x="552885" y="1385750"/>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221" name="Google Shape;221;p14"/>
          <p:cNvSpPr txBox="1">
            <a:spLocks noGrp="1"/>
          </p:cNvSpPr>
          <p:nvPr>
            <p:ph type="ctrTitle"/>
          </p:nvPr>
        </p:nvSpPr>
        <p:spPr>
          <a:xfrm>
            <a:off x="1174785" y="1836833"/>
            <a:ext cx="6634226"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VE" b="1" dirty="0" smtClean="0">
                <a:solidFill>
                  <a:schemeClr val="tx1"/>
                </a:solidFill>
                <a:effectLst>
                  <a:outerShdw blurRad="38100" dist="38100" dir="2700000" algn="tl">
                    <a:srgbClr val="000000">
                      <a:alpha val="43137"/>
                    </a:srgbClr>
                  </a:outerShdw>
                </a:effectLst>
                <a:latin typeface="Century Gothic" panose="020B0502020202020204" pitchFamily="34" charset="0"/>
              </a:rPr>
              <a:t>APORTES DEL GRUPO</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7407504"/>
      </p:ext>
    </p:extLst>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57</a:t>
            </a:fld>
            <a:endParaRPr/>
          </a:p>
        </p:txBody>
      </p:sp>
      <p:graphicFrame>
        <p:nvGraphicFramePr>
          <p:cNvPr id="3" name="5 Marcador de contenido"/>
          <p:cNvGraphicFramePr>
            <a:graphicFrameLocks/>
          </p:cNvGraphicFramePr>
          <p:nvPr>
            <p:extLst>
              <p:ext uri="{D42A27DB-BD31-4B8C-83A1-F6EECF244321}">
                <p14:modId xmlns:p14="http://schemas.microsoft.com/office/powerpoint/2010/main" val="697402213"/>
              </p:ext>
            </p:extLst>
          </p:nvPr>
        </p:nvGraphicFramePr>
        <p:xfrm>
          <a:off x="901018" y="0"/>
          <a:ext cx="8046212" cy="493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163127"/>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58</a:t>
            </a:fld>
            <a:endParaRPr/>
          </a:p>
        </p:txBody>
      </p:sp>
      <p:graphicFrame>
        <p:nvGraphicFramePr>
          <p:cNvPr id="3" name="5 Marcador de contenido"/>
          <p:cNvGraphicFramePr>
            <a:graphicFrameLocks/>
          </p:cNvGraphicFramePr>
          <p:nvPr>
            <p:extLst>
              <p:ext uri="{D42A27DB-BD31-4B8C-83A1-F6EECF244321}">
                <p14:modId xmlns:p14="http://schemas.microsoft.com/office/powerpoint/2010/main" val="833105325"/>
              </p:ext>
            </p:extLst>
          </p:nvPr>
        </p:nvGraphicFramePr>
        <p:xfrm>
          <a:off x="901018" y="0"/>
          <a:ext cx="8046212" cy="493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607787"/>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8"/>
        <p:cNvGrpSpPr/>
        <p:nvPr/>
      </p:nvGrpSpPr>
      <p:grpSpPr>
        <a:xfrm>
          <a:off x="0" y="0"/>
          <a:ext cx="0" cy="0"/>
          <a:chOff x="0" y="0"/>
          <a:chExt cx="0" cy="0"/>
        </a:xfrm>
      </p:grpSpPr>
      <p:sp>
        <p:nvSpPr>
          <p:cNvPr id="252" name="Google Shape;252;p2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59</a:t>
            </a:fld>
            <a:endParaRPr/>
          </a:p>
        </p:txBody>
      </p:sp>
      <p:pic>
        <p:nvPicPr>
          <p:cNvPr id="4" name="Imagen 3"/>
          <p:cNvPicPr>
            <a:picLocks noChangeAspect="1"/>
          </p:cNvPicPr>
          <p:nvPr/>
        </p:nvPicPr>
        <p:blipFill rotWithShape="1">
          <a:blip r:embed="rId3"/>
          <a:srcRect l="57748" t="17516" r="7939" b="45078"/>
          <a:stretch/>
        </p:blipFill>
        <p:spPr>
          <a:xfrm>
            <a:off x="3530279" y="1620454"/>
            <a:ext cx="2615878" cy="1979409"/>
          </a:xfrm>
          <a:prstGeom prst="rect">
            <a:avLst/>
          </a:prstGeom>
          <a:effectLst>
            <a:softEdge rad="241300"/>
          </a:effectLst>
        </p:spPr>
      </p:pic>
    </p:spTree>
    <p:extLst>
      <p:ext uri="{BB962C8B-B14F-4D97-AF65-F5344CB8AC3E}">
        <p14:creationId xmlns:p14="http://schemas.microsoft.com/office/powerpoint/2010/main" val="31452379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16200000">
            <a:off x="-1084155" y="2645228"/>
            <a:ext cx="3090968" cy="4163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smtClean="0">
                <a:latin typeface="Century Gothic" panose="020B0502020202020204" pitchFamily="34" charset="0"/>
              </a:rPr>
              <a:t>INTRODUCCIÓN </a:t>
            </a:r>
            <a:endParaRPr sz="2800" b="1" dirty="0">
              <a:latin typeface="Century Gothic" panose="020B0502020202020204" pitchFamily="34" charset="0"/>
            </a:endParaRPr>
          </a:p>
        </p:txBody>
      </p:sp>
      <p:sp>
        <p:nvSpPr>
          <p:cNvPr id="85" name="Google Shape;85;p13"/>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a:t>
            </a:fld>
            <a:endParaRPr/>
          </a:p>
        </p:txBody>
      </p:sp>
      <p:graphicFrame>
        <p:nvGraphicFramePr>
          <p:cNvPr id="12" name="6 Diagrama"/>
          <p:cNvGraphicFramePr/>
          <p:nvPr>
            <p:extLst>
              <p:ext uri="{D42A27DB-BD31-4B8C-83A1-F6EECF244321}">
                <p14:modId xmlns:p14="http://schemas.microsoft.com/office/powerpoint/2010/main" val="3963094087"/>
              </p:ext>
            </p:extLst>
          </p:nvPr>
        </p:nvGraphicFramePr>
        <p:xfrm>
          <a:off x="1079662" y="300943"/>
          <a:ext cx="7528688" cy="4329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a:t>
            </a:fld>
            <a:endParaRPr/>
          </a:p>
        </p:txBody>
      </p:sp>
      <p:graphicFrame>
        <p:nvGraphicFramePr>
          <p:cNvPr id="14" name="4 Diagrama"/>
          <p:cNvGraphicFramePr/>
          <p:nvPr>
            <p:extLst>
              <p:ext uri="{D42A27DB-BD31-4B8C-83A1-F6EECF244321}">
                <p14:modId xmlns:p14="http://schemas.microsoft.com/office/powerpoint/2010/main" val="3723422964"/>
              </p:ext>
            </p:extLst>
          </p:nvPr>
        </p:nvGraphicFramePr>
        <p:xfrm>
          <a:off x="485988" y="904627"/>
          <a:ext cx="8229749" cy="317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315567717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16200000">
            <a:off x="-1084155" y="2645228"/>
            <a:ext cx="3090968" cy="4163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smtClean="0">
                <a:latin typeface="Century Gothic" panose="020B0502020202020204" pitchFamily="34" charset="0"/>
              </a:rPr>
              <a:t>INTRODUCCIÓN </a:t>
            </a:r>
            <a:endParaRPr sz="2800" b="1" dirty="0">
              <a:latin typeface="Century Gothic" panose="020B0502020202020204" pitchFamily="34" charset="0"/>
            </a:endParaRPr>
          </a:p>
        </p:txBody>
      </p:sp>
      <p:sp>
        <p:nvSpPr>
          <p:cNvPr id="85" name="Google Shape;85;p13"/>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a:t>
            </a:fld>
            <a:endParaRPr/>
          </a:p>
        </p:txBody>
      </p:sp>
      <p:graphicFrame>
        <p:nvGraphicFramePr>
          <p:cNvPr id="12" name="6 Diagrama"/>
          <p:cNvGraphicFramePr/>
          <p:nvPr>
            <p:extLst>
              <p:ext uri="{D42A27DB-BD31-4B8C-83A1-F6EECF244321}">
                <p14:modId xmlns:p14="http://schemas.microsoft.com/office/powerpoint/2010/main" val="1882343674"/>
              </p:ext>
            </p:extLst>
          </p:nvPr>
        </p:nvGraphicFramePr>
        <p:xfrm>
          <a:off x="1079662" y="300943"/>
          <a:ext cx="7528688" cy="4329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169261275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7" name="Google Shape;376;p25"/>
          <p:cNvGrpSpPr/>
          <p:nvPr/>
        </p:nvGrpSpPr>
        <p:grpSpPr>
          <a:xfrm>
            <a:off x="1146032" y="2705911"/>
            <a:ext cx="8044527" cy="2067200"/>
            <a:chOff x="185742" y="1287960"/>
            <a:chExt cx="8044527" cy="2067200"/>
          </a:xfrm>
        </p:grpSpPr>
        <p:sp>
          <p:nvSpPr>
            <p:cNvPr id="8"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13" name="Google Shape;221;p14"/>
          <p:cNvSpPr txBox="1">
            <a:spLocks noGrp="1"/>
          </p:cNvSpPr>
          <p:nvPr>
            <p:ph type="ctrTitle"/>
          </p:nvPr>
        </p:nvSpPr>
        <p:spPr>
          <a:xfrm>
            <a:off x="3233607" y="3123410"/>
            <a:ext cx="4094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VE" b="1" dirty="0" smtClean="0">
                <a:solidFill>
                  <a:schemeClr val="tx1"/>
                </a:solidFill>
                <a:effectLst>
                  <a:outerShdw blurRad="38100" dist="38100" dir="2700000" algn="tl">
                    <a:srgbClr val="000000">
                      <a:alpha val="43137"/>
                    </a:srgbClr>
                  </a:outerShdw>
                </a:effectLst>
                <a:latin typeface="Century Gothic" panose="020B0502020202020204" pitchFamily="34" charset="0"/>
              </a:rPr>
              <a:t>OBJETIVO</a:t>
            </a:r>
            <a:endParaRPr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14" name="4 CuadroTexto"/>
          <p:cNvSpPr txBox="1"/>
          <p:nvPr/>
        </p:nvSpPr>
        <p:spPr>
          <a:xfrm>
            <a:off x="334725" y="246906"/>
            <a:ext cx="6264696" cy="2677656"/>
          </a:xfrm>
          <a:prstGeom prst="rect">
            <a:avLst/>
          </a:prstGeom>
          <a:noFill/>
        </p:spPr>
        <p:txBody>
          <a:bodyPr wrap="square" rtlCol="0">
            <a:spAutoFit/>
          </a:bodyPr>
          <a:lstStyle/>
          <a:p>
            <a:pPr algn="just"/>
            <a:r>
              <a:rPr lang="es-VE" sz="2400" b="1" dirty="0" smtClean="0">
                <a:solidFill>
                  <a:srgbClr val="002060"/>
                </a:solidFill>
                <a:latin typeface="Century Gothic" panose="020B0502020202020204" pitchFamily="34" charset="0"/>
                <a:cs typeface="Calibri" panose="020F0502020204030204" pitchFamily="34" charset="0"/>
              </a:rPr>
              <a:t>I</a:t>
            </a:r>
            <a:r>
              <a:rPr lang="es-VE" sz="2400" b="1" dirty="0" smtClean="0">
                <a:latin typeface="Century Gothic" panose="020B0502020202020204" pitchFamily="34" charset="0"/>
                <a:cs typeface="Calibri" panose="020F0502020204030204" pitchFamily="34" charset="0"/>
              </a:rPr>
              <a:t>nvestigar la diferencia en el impacto de la FA solitaria no valvular versus FLA solitario valvular en el desarrollo de insuficiencia cardíaca, accidente cerebrovascular isquémico y mortalidad por cualquier causa en una base de datos nacional de gran población.</a:t>
            </a:r>
            <a:endParaRPr lang="es-VE" sz="2400" b="1" dirty="0">
              <a:latin typeface="Century Gothic" panose="020B0502020202020204" pitchFamily="34" charset="0"/>
              <a:cs typeface="Calibri" panose="020F0502020204030204" pitchFamily="34" charset="0"/>
            </a:endParaRPr>
          </a:p>
        </p:txBody>
      </p:sp>
      <p:pic>
        <p:nvPicPr>
          <p:cNvPr id="15" name="Marcador de posición de imagen 10"/>
          <p:cNvPicPr>
            <a:picLocks noChangeAspect="1"/>
          </p:cNvPicPr>
          <p:nvPr/>
        </p:nvPicPr>
        <p:blipFill rotWithShape="1">
          <a:blip r:embed="rId3"/>
          <a:srcRect l="55703" t="20550" r="5193" b="25826"/>
          <a:stretch/>
        </p:blipFill>
        <p:spPr>
          <a:xfrm>
            <a:off x="6932408" y="598821"/>
            <a:ext cx="1919546" cy="1737432"/>
          </a:xfrm>
          <a:prstGeom prst="rect">
            <a:avLst/>
          </a:prstGeom>
          <a:effectLst>
            <a:softEdge rad="165100"/>
          </a:effectLst>
        </p:spPr>
      </p:pic>
      <p:sp>
        <p:nvSpPr>
          <p:cNvPr id="16" name="CuadroTexto 15"/>
          <p:cNvSpPr txBox="1"/>
          <p:nvPr/>
        </p:nvSpPr>
        <p:spPr>
          <a:xfrm>
            <a:off x="810229" y="4912668"/>
            <a:ext cx="8067554" cy="230832"/>
          </a:xfrm>
          <a:prstGeom prst="rect">
            <a:avLst/>
          </a:prstGeom>
          <a:noFill/>
        </p:spPr>
        <p:txBody>
          <a:bodyPr wrap="square" rtlCol="0">
            <a:spAutoFit/>
          </a:bodyPr>
          <a:lstStyle/>
          <a:p>
            <a:r>
              <a:rPr lang="es-VE" sz="900" b="1" dirty="0" smtClean="0">
                <a:latin typeface="Century Gothic" panose="020B0502020202020204" pitchFamily="34" charset="0"/>
              </a:rPr>
              <a:t>Fuente: </a:t>
            </a:r>
            <a:r>
              <a:rPr lang="es-VE" sz="900" dirty="0" smtClean="0">
                <a:latin typeface="Century Gothic" panose="020B0502020202020204" pitchFamily="34" charset="0"/>
              </a:rPr>
              <a:t>Journal of the American Heart Association. Outcomes Between Atrial Fibrillation and Flutter. Lin et at.  DOI: 10.1161/JAHA.117.006406. </a:t>
            </a:r>
            <a:endParaRPr lang="es-VE" sz="900" dirty="0">
              <a:latin typeface="Century Gothic" panose="020B0502020202020204" pitchFamily="34" charset="0"/>
            </a:endParaRPr>
          </a:p>
        </p:txBody>
      </p:sp>
    </p:spTree>
    <p:extLst>
      <p:ext uri="{BB962C8B-B14F-4D97-AF65-F5344CB8AC3E}">
        <p14:creationId xmlns:p14="http://schemas.microsoft.com/office/powerpoint/2010/main" val="219274110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TotalTime>
  <Words>3420</Words>
  <Application>Microsoft Office PowerPoint</Application>
  <PresentationFormat>Presentación en pantalla (16:9)</PresentationFormat>
  <Paragraphs>276</Paragraphs>
  <Slides>59</Slides>
  <Notes>59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59</vt:i4>
      </vt:variant>
    </vt:vector>
  </HeadingPairs>
  <TitlesOfParts>
    <vt:vector size="70" baseType="lpstr">
      <vt:lpstr>Dosis</vt:lpstr>
      <vt:lpstr>Wingdings</vt:lpstr>
      <vt:lpstr>Times New Roman</vt:lpstr>
      <vt:lpstr>Arial</vt:lpstr>
      <vt:lpstr>Century Gothic</vt:lpstr>
      <vt:lpstr>Arvo</vt:lpstr>
      <vt:lpstr>Source Sans Pro</vt:lpstr>
      <vt:lpstr>Calibri</vt:lpstr>
      <vt:lpstr>Cabin</vt:lpstr>
      <vt:lpstr>Hind</vt:lpstr>
      <vt:lpstr>Cerimon template</vt:lpstr>
      <vt:lpstr>EVIDENCIA CIENTÍFICA</vt:lpstr>
      <vt:lpstr>INTERROGANTE</vt:lpstr>
      <vt:lpstr>Presentación de PowerPoint</vt:lpstr>
      <vt:lpstr>INTRODUCCIÓN</vt:lpstr>
      <vt:lpstr>Presentación de PowerPoint</vt:lpstr>
      <vt:lpstr>INTRODUCCIÓN </vt:lpstr>
      <vt:lpstr>Presentación de PowerPoint</vt:lpstr>
      <vt:lpstr>INTRODUCCIÓN </vt:lpstr>
      <vt:lpstr>OBJETIVO</vt:lpstr>
      <vt:lpstr>METODOLOGÍA</vt:lpstr>
      <vt:lpstr>Presentación de PowerPoint</vt:lpstr>
      <vt:lpstr>Presentación de PowerPoint</vt:lpstr>
      <vt:lpstr>Metodología</vt:lpstr>
      <vt:lpstr>La base de datos incluye información sobre: </vt:lpstr>
      <vt:lpstr>Presentación de PowerPoint</vt:lpstr>
      <vt:lpstr>Metodología</vt:lpstr>
      <vt:lpstr>Presentación de PowerPoint</vt:lpstr>
      <vt:lpstr>Presentación de PowerPoint</vt:lpstr>
      <vt:lpstr>CRITERIOS DE INCLUSIÓN</vt:lpstr>
      <vt:lpstr>Presentación de PowerPoint</vt:lpstr>
      <vt:lpstr>CRITERIOS DE EXCLUSIÓN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FIGURA 3. Curvas de Kaplan-Meier para incidencia acumulada de Stroke, hospitalización por IC y mortalidad por todas las causas en las cohortes de FA y FLA en una condición del mundo real sin ningún ajuste.</vt:lpstr>
      <vt:lpstr>FIGURA 3A. Curvas de Kaplan-Meier para incidencia acumulada de accidente cerebrovascular isquémico, en las cohortes de FA y FLA en una condición del mundo real sin ningún ajuste.</vt:lpstr>
      <vt:lpstr>FIGURA 3B. Curvas de Kaplan-Meier para incidencia acumulada de hospitalización por insuficiencia cardíaca, en las cohortes de FA y FLA en una condición del mundo real sin ningún ajuste.</vt:lpstr>
      <vt:lpstr>FIGURA 3C. Curvas de Kaplan-Meier para incidencia acumulada de mortalidad por todas las causas, en las cohortes de FA y FLA en una condición del mundo real sin ningún ajuste.</vt:lpstr>
      <vt:lpstr>FIGURA 4. Curvas de Kaplan-Meier para incidencia acumulada de Stroke, hospitalización por IC y mortalidad por todas las causas en las cohortes de FA y FLA después de la correspondencia del puntaje de propensión.</vt:lpstr>
      <vt:lpstr>FIGURA 4A. Curvas de Kaplan-Meier para incidencia acumulada de Stroke, en las cohortes de FA y FLA después de la correspondencia del puntaje de propensión.</vt:lpstr>
      <vt:lpstr>FIGURA 4B. Curvas de Kaplan-Meier para incidencia acumulada de hospitalización por IC en las cohortes de FA y FLA después de la correspondencia del puntaje de propensión.</vt:lpstr>
      <vt:lpstr>FIGURA 4C. Curvas de Kaplan-Meier para incidencia acumulada de mortalidad por todas las causas en las cohortes de FA y FLA después de la correspondencia del puntaje de propensión.</vt:lpstr>
      <vt:lpstr>Presentación de PowerPoint</vt:lpstr>
      <vt:lpstr>DISCUSIÓN</vt:lpstr>
      <vt:lpstr>DISCUSIÓN</vt:lpstr>
      <vt:lpstr>DISCUSIÓN</vt:lpstr>
      <vt:lpstr>DISCUSIÓN</vt:lpstr>
      <vt:lpstr>DISCUSIÓN</vt:lpstr>
      <vt:lpstr>LIMITACIONES</vt:lpstr>
      <vt:lpstr>Presentación de PowerPoint</vt:lpstr>
      <vt:lpstr>CONCLUSIONES</vt:lpstr>
      <vt:lpstr>Presentación de PowerPoint</vt:lpstr>
      <vt:lpstr>LISTA DE COTEJO</vt:lpstr>
      <vt:lpstr>Presentación de PowerPoint</vt:lpstr>
      <vt:lpstr>Presentación de PowerPoint</vt:lpstr>
      <vt:lpstr>APORTES DEL GRUPO</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Aiza Gauna</cp:lastModifiedBy>
  <cp:revision>519</cp:revision>
  <dcterms:modified xsi:type="dcterms:W3CDTF">2019-11-13T11:59:10Z</dcterms:modified>
</cp:coreProperties>
</file>