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6" r:id="rId3"/>
    <p:sldId id="257" r:id="rId4"/>
    <p:sldId id="27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AD5DD-579F-404C-8014-AAFE723CAD9B}"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VE"/>
        </a:p>
      </dgm:t>
    </dgm:pt>
    <dgm:pt modelId="{71DC8B53-9791-426B-9D88-7F8A826AB573}">
      <dgm:prSet phldrT="[Texto]" custT="1"/>
      <dgm:spPr>
        <a:solidFill>
          <a:schemeClr val="bg2">
            <a:lumMod val="50000"/>
          </a:schemeClr>
        </a:solidFill>
      </dgm:spPr>
      <dgm:t>
        <a:bodyPr/>
        <a:lstStyle/>
        <a:p>
          <a:r>
            <a:rPr lang="es-VE" sz="1800" dirty="0" smtClean="0"/>
            <a:t>La FA  es la arritmia mas frecuentemente asociada con riesgo de TE y ECV</a:t>
          </a:r>
          <a:endParaRPr lang="es-VE" sz="1800" dirty="0"/>
        </a:p>
      </dgm:t>
    </dgm:pt>
    <dgm:pt modelId="{C7ACD5D5-A04E-4FEF-A4E4-A664DB29EC33}" type="parTrans" cxnId="{EA82C2A8-9DF9-44EF-9EA3-8846BFBB2A27}">
      <dgm:prSet/>
      <dgm:spPr/>
      <dgm:t>
        <a:bodyPr/>
        <a:lstStyle/>
        <a:p>
          <a:endParaRPr lang="es-VE" sz="1800"/>
        </a:p>
      </dgm:t>
    </dgm:pt>
    <dgm:pt modelId="{E10710F5-170B-424C-9C9C-3F398779DAFE}" type="sibTrans" cxnId="{EA82C2A8-9DF9-44EF-9EA3-8846BFBB2A27}">
      <dgm:prSet/>
      <dgm:spPr/>
      <dgm:t>
        <a:bodyPr/>
        <a:lstStyle/>
        <a:p>
          <a:endParaRPr lang="es-VE" sz="1800"/>
        </a:p>
      </dgm:t>
    </dgm:pt>
    <dgm:pt modelId="{22135AD0-8AA1-411F-92C8-1F5E67534532}">
      <dgm:prSet phldrT="[Texto]" custT="1"/>
      <dgm:spPr>
        <a:solidFill>
          <a:schemeClr val="bg2">
            <a:lumMod val="50000"/>
          </a:schemeClr>
        </a:solidFill>
      </dgm:spPr>
      <dgm:t>
        <a:bodyPr/>
        <a:lstStyle/>
        <a:p>
          <a:r>
            <a:rPr lang="es-VE" sz="1800" dirty="0" smtClean="0"/>
            <a:t>Diversos factores de riesgo han sido identificados para permitir la estraficación en bajo , moderado y alto riesgo</a:t>
          </a:r>
          <a:endParaRPr lang="es-VE" sz="1800" dirty="0"/>
        </a:p>
      </dgm:t>
    </dgm:pt>
    <dgm:pt modelId="{9FB63291-BD46-44C9-8946-AE7C0E833F6B}" type="parTrans" cxnId="{A5CD90C6-CAA5-4F99-8A7E-46144EC2C86C}">
      <dgm:prSet/>
      <dgm:spPr/>
      <dgm:t>
        <a:bodyPr/>
        <a:lstStyle/>
        <a:p>
          <a:endParaRPr lang="es-VE" sz="1800"/>
        </a:p>
      </dgm:t>
    </dgm:pt>
    <dgm:pt modelId="{42E9ADE0-DCAB-4C28-81CF-C7417726C2C5}" type="sibTrans" cxnId="{A5CD90C6-CAA5-4F99-8A7E-46144EC2C86C}">
      <dgm:prSet/>
      <dgm:spPr/>
      <dgm:t>
        <a:bodyPr/>
        <a:lstStyle/>
        <a:p>
          <a:endParaRPr lang="es-VE" sz="1800"/>
        </a:p>
      </dgm:t>
    </dgm:pt>
    <dgm:pt modelId="{BF5C9434-C99D-4A2C-85C3-37EF2A4173B0}">
      <dgm:prSet phldrT="[Texto]" custT="1"/>
      <dgm:spPr>
        <a:solidFill>
          <a:schemeClr val="bg2">
            <a:lumMod val="50000"/>
          </a:schemeClr>
        </a:solidFill>
      </dgm:spPr>
      <dgm:t>
        <a:bodyPr/>
        <a:lstStyle/>
        <a:p>
          <a:r>
            <a:rPr lang="es-VE" sz="1800" dirty="0" smtClean="0"/>
            <a:t>Actualmente hay mayor documentación que soporta la consideración de otros factores de riesgo que permiten la redefinición del riesgo de ECV y TE por FA.</a:t>
          </a:r>
          <a:endParaRPr lang="es-VE" sz="1800" dirty="0"/>
        </a:p>
      </dgm:t>
    </dgm:pt>
    <dgm:pt modelId="{18EC0754-5E6E-4CCF-AA1A-D6D911CF8CB4}" type="parTrans" cxnId="{902B3448-0E7E-4101-B2A3-C43DD11A942F}">
      <dgm:prSet/>
      <dgm:spPr/>
      <dgm:t>
        <a:bodyPr/>
        <a:lstStyle/>
        <a:p>
          <a:endParaRPr lang="es-VE" sz="1800"/>
        </a:p>
      </dgm:t>
    </dgm:pt>
    <dgm:pt modelId="{AC3748E6-AE0B-4253-A983-B909C89B255C}" type="sibTrans" cxnId="{902B3448-0E7E-4101-B2A3-C43DD11A942F}">
      <dgm:prSet/>
      <dgm:spPr/>
      <dgm:t>
        <a:bodyPr/>
        <a:lstStyle/>
        <a:p>
          <a:endParaRPr lang="es-VE" sz="1800"/>
        </a:p>
      </dgm:t>
    </dgm:pt>
    <dgm:pt modelId="{F80F7309-6E7F-47D6-940D-93C4FF61786A}" type="pres">
      <dgm:prSet presAssocID="{673AD5DD-579F-404C-8014-AAFE723CAD9B}" presName="linear" presStyleCnt="0">
        <dgm:presLayoutVars>
          <dgm:dir/>
          <dgm:animLvl val="lvl"/>
          <dgm:resizeHandles val="exact"/>
        </dgm:presLayoutVars>
      </dgm:prSet>
      <dgm:spPr/>
      <dgm:t>
        <a:bodyPr/>
        <a:lstStyle/>
        <a:p>
          <a:endParaRPr lang="es-VE"/>
        </a:p>
      </dgm:t>
    </dgm:pt>
    <dgm:pt modelId="{3D1440EC-6BB7-430C-B51D-3147465AFD0C}" type="pres">
      <dgm:prSet presAssocID="{71DC8B53-9791-426B-9D88-7F8A826AB573}" presName="parentLin" presStyleCnt="0"/>
      <dgm:spPr/>
    </dgm:pt>
    <dgm:pt modelId="{5035E528-21E3-4C97-9822-DB3A67917CFF}" type="pres">
      <dgm:prSet presAssocID="{71DC8B53-9791-426B-9D88-7F8A826AB573}" presName="parentLeftMargin" presStyleLbl="node1" presStyleIdx="0" presStyleCnt="3"/>
      <dgm:spPr/>
      <dgm:t>
        <a:bodyPr/>
        <a:lstStyle/>
        <a:p>
          <a:endParaRPr lang="es-VE"/>
        </a:p>
      </dgm:t>
    </dgm:pt>
    <dgm:pt modelId="{B1ABDA16-EB1C-403F-98EC-B4D239AF0165}" type="pres">
      <dgm:prSet presAssocID="{71DC8B53-9791-426B-9D88-7F8A826AB573}" presName="parentText" presStyleLbl="node1" presStyleIdx="0" presStyleCnt="3" custScaleX="108616">
        <dgm:presLayoutVars>
          <dgm:chMax val="0"/>
          <dgm:bulletEnabled val="1"/>
        </dgm:presLayoutVars>
      </dgm:prSet>
      <dgm:spPr/>
      <dgm:t>
        <a:bodyPr/>
        <a:lstStyle/>
        <a:p>
          <a:endParaRPr lang="es-VE"/>
        </a:p>
      </dgm:t>
    </dgm:pt>
    <dgm:pt modelId="{134C23EE-4809-4AB5-8DAE-90AC4997D771}" type="pres">
      <dgm:prSet presAssocID="{71DC8B53-9791-426B-9D88-7F8A826AB573}" presName="negativeSpace" presStyleCnt="0"/>
      <dgm:spPr/>
    </dgm:pt>
    <dgm:pt modelId="{6659A0CD-A961-43C7-A0B2-72BA65BD7593}" type="pres">
      <dgm:prSet presAssocID="{71DC8B53-9791-426B-9D88-7F8A826AB573}" presName="childText" presStyleLbl="conFgAcc1" presStyleIdx="0" presStyleCnt="3">
        <dgm:presLayoutVars>
          <dgm:bulletEnabled val="1"/>
        </dgm:presLayoutVars>
      </dgm:prSet>
      <dgm:spPr/>
    </dgm:pt>
    <dgm:pt modelId="{63CB6F2F-B76D-42BF-A73F-7952D91B1180}" type="pres">
      <dgm:prSet presAssocID="{E10710F5-170B-424C-9C9C-3F398779DAFE}" presName="spaceBetweenRectangles" presStyleCnt="0"/>
      <dgm:spPr/>
    </dgm:pt>
    <dgm:pt modelId="{2096A3A7-3C77-429E-8297-B0295D218F84}" type="pres">
      <dgm:prSet presAssocID="{22135AD0-8AA1-411F-92C8-1F5E67534532}" presName="parentLin" presStyleCnt="0"/>
      <dgm:spPr/>
    </dgm:pt>
    <dgm:pt modelId="{BE399E12-2BA7-4CC7-AA21-B35A7F46C0AF}" type="pres">
      <dgm:prSet presAssocID="{22135AD0-8AA1-411F-92C8-1F5E67534532}" presName="parentLeftMargin" presStyleLbl="node1" presStyleIdx="0" presStyleCnt="3"/>
      <dgm:spPr/>
      <dgm:t>
        <a:bodyPr/>
        <a:lstStyle/>
        <a:p>
          <a:endParaRPr lang="es-VE"/>
        </a:p>
      </dgm:t>
    </dgm:pt>
    <dgm:pt modelId="{F5E88507-CDC6-4735-BDE1-6FDF576AD400}" type="pres">
      <dgm:prSet presAssocID="{22135AD0-8AA1-411F-92C8-1F5E67534532}" presName="parentText" presStyleLbl="node1" presStyleIdx="1" presStyleCnt="3" custScaleX="108616">
        <dgm:presLayoutVars>
          <dgm:chMax val="0"/>
          <dgm:bulletEnabled val="1"/>
        </dgm:presLayoutVars>
      </dgm:prSet>
      <dgm:spPr/>
      <dgm:t>
        <a:bodyPr/>
        <a:lstStyle/>
        <a:p>
          <a:endParaRPr lang="es-VE"/>
        </a:p>
      </dgm:t>
    </dgm:pt>
    <dgm:pt modelId="{A245FE0B-040A-4898-B5A3-9B5ABB75DB72}" type="pres">
      <dgm:prSet presAssocID="{22135AD0-8AA1-411F-92C8-1F5E67534532}" presName="negativeSpace" presStyleCnt="0"/>
      <dgm:spPr/>
    </dgm:pt>
    <dgm:pt modelId="{F86FCF0B-3C09-424A-A431-2D08370BD44A}" type="pres">
      <dgm:prSet presAssocID="{22135AD0-8AA1-411F-92C8-1F5E67534532}" presName="childText" presStyleLbl="conFgAcc1" presStyleIdx="1" presStyleCnt="3">
        <dgm:presLayoutVars>
          <dgm:bulletEnabled val="1"/>
        </dgm:presLayoutVars>
      </dgm:prSet>
      <dgm:spPr/>
    </dgm:pt>
    <dgm:pt modelId="{A294069B-5DC3-4051-9A91-0CCDACB94FCC}" type="pres">
      <dgm:prSet presAssocID="{42E9ADE0-DCAB-4C28-81CF-C7417726C2C5}" presName="spaceBetweenRectangles" presStyleCnt="0"/>
      <dgm:spPr/>
    </dgm:pt>
    <dgm:pt modelId="{9C449788-641E-4AE0-B8B5-08CF083CFF30}" type="pres">
      <dgm:prSet presAssocID="{BF5C9434-C99D-4A2C-85C3-37EF2A4173B0}" presName="parentLin" presStyleCnt="0"/>
      <dgm:spPr/>
    </dgm:pt>
    <dgm:pt modelId="{2074DA51-7E62-4F79-9098-D2CA37F915BE}" type="pres">
      <dgm:prSet presAssocID="{BF5C9434-C99D-4A2C-85C3-37EF2A4173B0}" presName="parentLeftMargin" presStyleLbl="node1" presStyleIdx="1" presStyleCnt="3"/>
      <dgm:spPr/>
      <dgm:t>
        <a:bodyPr/>
        <a:lstStyle/>
        <a:p>
          <a:endParaRPr lang="es-VE"/>
        </a:p>
      </dgm:t>
    </dgm:pt>
    <dgm:pt modelId="{0C229F05-6B76-494D-9FAF-34977DF57F1F}" type="pres">
      <dgm:prSet presAssocID="{BF5C9434-C99D-4A2C-85C3-37EF2A4173B0}" presName="parentText" presStyleLbl="node1" presStyleIdx="2" presStyleCnt="3" custScaleX="110125">
        <dgm:presLayoutVars>
          <dgm:chMax val="0"/>
          <dgm:bulletEnabled val="1"/>
        </dgm:presLayoutVars>
      </dgm:prSet>
      <dgm:spPr/>
      <dgm:t>
        <a:bodyPr/>
        <a:lstStyle/>
        <a:p>
          <a:endParaRPr lang="es-VE"/>
        </a:p>
      </dgm:t>
    </dgm:pt>
    <dgm:pt modelId="{4B58D4D2-8315-4D7D-80DB-AF19D066A241}" type="pres">
      <dgm:prSet presAssocID="{BF5C9434-C99D-4A2C-85C3-37EF2A4173B0}" presName="negativeSpace" presStyleCnt="0"/>
      <dgm:spPr/>
    </dgm:pt>
    <dgm:pt modelId="{2AAFF625-ABC0-46A8-9474-CFB163B26B9E}" type="pres">
      <dgm:prSet presAssocID="{BF5C9434-C99D-4A2C-85C3-37EF2A4173B0}" presName="childText" presStyleLbl="conFgAcc1" presStyleIdx="2" presStyleCnt="3">
        <dgm:presLayoutVars>
          <dgm:bulletEnabled val="1"/>
        </dgm:presLayoutVars>
      </dgm:prSet>
      <dgm:spPr/>
    </dgm:pt>
  </dgm:ptLst>
  <dgm:cxnLst>
    <dgm:cxn modelId="{A5CD90C6-CAA5-4F99-8A7E-46144EC2C86C}" srcId="{673AD5DD-579F-404C-8014-AAFE723CAD9B}" destId="{22135AD0-8AA1-411F-92C8-1F5E67534532}" srcOrd="1" destOrd="0" parTransId="{9FB63291-BD46-44C9-8946-AE7C0E833F6B}" sibTransId="{42E9ADE0-DCAB-4C28-81CF-C7417726C2C5}"/>
    <dgm:cxn modelId="{81474A05-6C60-4A59-A0F2-0D5D40943046}" type="presOf" srcId="{22135AD0-8AA1-411F-92C8-1F5E67534532}" destId="{F5E88507-CDC6-4735-BDE1-6FDF576AD400}" srcOrd="1" destOrd="0" presId="urn:microsoft.com/office/officeart/2005/8/layout/list1"/>
    <dgm:cxn modelId="{D8716C85-F61D-4C7C-BA30-313952FA661B}" type="presOf" srcId="{673AD5DD-579F-404C-8014-AAFE723CAD9B}" destId="{F80F7309-6E7F-47D6-940D-93C4FF61786A}" srcOrd="0" destOrd="0" presId="urn:microsoft.com/office/officeart/2005/8/layout/list1"/>
    <dgm:cxn modelId="{EA82C2A8-9DF9-44EF-9EA3-8846BFBB2A27}" srcId="{673AD5DD-579F-404C-8014-AAFE723CAD9B}" destId="{71DC8B53-9791-426B-9D88-7F8A826AB573}" srcOrd="0" destOrd="0" parTransId="{C7ACD5D5-A04E-4FEF-A4E4-A664DB29EC33}" sibTransId="{E10710F5-170B-424C-9C9C-3F398779DAFE}"/>
    <dgm:cxn modelId="{902B3448-0E7E-4101-B2A3-C43DD11A942F}" srcId="{673AD5DD-579F-404C-8014-AAFE723CAD9B}" destId="{BF5C9434-C99D-4A2C-85C3-37EF2A4173B0}" srcOrd="2" destOrd="0" parTransId="{18EC0754-5E6E-4CCF-AA1A-D6D911CF8CB4}" sibTransId="{AC3748E6-AE0B-4253-A983-B909C89B255C}"/>
    <dgm:cxn modelId="{11BA0D29-D9CF-42B5-A3BA-820A33028C46}" type="presOf" srcId="{22135AD0-8AA1-411F-92C8-1F5E67534532}" destId="{BE399E12-2BA7-4CC7-AA21-B35A7F46C0AF}" srcOrd="0" destOrd="0" presId="urn:microsoft.com/office/officeart/2005/8/layout/list1"/>
    <dgm:cxn modelId="{FEC6754E-A453-4A53-9DE7-0C9B3F9C53FC}" type="presOf" srcId="{BF5C9434-C99D-4A2C-85C3-37EF2A4173B0}" destId="{0C229F05-6B76-494D-9FAF-34977DF57F1F}" srcOrd="1" destOrd="0" presId="urn:microsoft.com/office/officeart/2005/8/layout/list1"/>
    <dgm:cxn modelId="{604E7193-FF2B-48A9-B9BA-A42C98D26461}" type="presOf" srcId="{71DC8B53-9791-426B-9D88-7F8A826AB573}" destId="{5035E528-21E3-4C97-9822-DB3A67917CFF}" srcOrd="0" destOrd="0" presId="urn:microsoft.com/office/officeart/2005/8/layout/list1"/>
    <dgm:cxn modelId="{1DFF1597-3101-4950-B4AA-69BDE457C71F}" type="presOf" srcId="{71DC8B53-9791-426B-9D88-7F8A826AB573}" destId="{B1ABDA16-EB1C-403F-98EC-B4D239AF0165}" srcOrd="1" destOrd="0" presId="urn:microsoft.com/office/officeart/2005/8/layout/list1"/>
    <dgm:cxn modelId="{1FB346B7-CA04-4306-B762-F37645BACEF3}" type="presOf" srcId="{BF5C9434-C99D-4A2C-85C3-37EF2A4173B0}" destId="{2074DA51-7E62-4F79-9098-D2CA37F915BE}" srcOrd="0" destOrd="0" presId="urn:microsoft.com/office/officeart/2005/8/layout/list1"/>
    <dgm:cxn modelId="{EFDA2628-98EA-40F4-B7CB-91AEE9D4261E}" type="presParOf" srcId="{F80F7309-6E7F-47D6-940D-93C4FF61786A}" destId="{3D1440EC-6BB7-430C-B51D-3147465AFD0C}" srcOrd="0" destOrd="0" presId="urn:microsoft.com/office/officeart/2005/8/layout/list1"/>
    <dgm:cxn modelId="{90629B62-FBBC-40D0-BF86-B4B468A53726}" type="presParOf" srcId="{3D1440EC-6BB7-430C-B51D-3147465AFD0C}" destId="{5035E528-21E3-4C97-9822-DB3A67917CFF}" srcOrd="0" destOrd="0" presId="urn:microsoft.com/office/officeart/2005/8/layout/list1"/>
    <dgm:cxn modelId="{C5BE613A-E072-4232-8843-92222E4E202C}" type="presParOf" srcId="{3D1440EC-6BB7-430C-B51D-3147465AFD0C}" destId="{B1ABDA16-EB1C-403F-98EC-B4D239AF0165}" srcOrd="1" destOrd="0" presId="urn:microsoft.com/office/officeart/2005/8/layout/list1"/>
    <dgm:cxn modelId="{3B0D6C7E-9D4C-4192-8860-F32BB6C49A10}" type="presParOf" srcId="{F80F7309-6E7F-47D6-940D-93C4FF61786A}" destId="{134C23EE-4809-4AB5-8DAE-90AC4997D771}" srcOrd="1" destOrd="0" presId="urn:microsoft.com/office/officeart/2005/8/layout/list1"/>
    <dgm:cxn modelId="{0104A792-549B-465E-A58F-37CB6E774494}" type="presParOf" srcId="{F80F7309-6E7F-47D6-940D-93C4FF61786A}" destId="{6659A0CD-A961-43C7-A0B2-72BA65BD7593}" srcOrd="2" destOrd="0" presId="urn:microsoft.com/office/officeart/2005/8/layout/list1"/>
    <dgm:cxn modelId="{F5BD03AB-9DAB-40BD-BF24-B731A3865110}" type="presParOf" srcId="{F80F7309-6E7F-47D6-940D-93C4FF61786A}" destId="{63CB6F2F-B76D-42BF-A73F-7952D91B1180}" srcOrd="3" destOrd="0" presId="urn:microsoft.com/office/officeart/2005/8/layout/list1"/>
    <dgm:cxn modelId="{FAA923D5-F81A-4CC6-B87B-835FBD82FBB4}" type="presParOf" srcId="{F80F7309-6E7F-47D6-940D-93C4FF61786A}" destId="{2096A3A7-3C77-429E-8297-B0295D218F84}" srcOrd="4" destOrd="0" presId="urn:microsoft.com/office/officeart/2005/8/layout/list1"/>
    <dgm:cxn modelId="{554FC90B-0CC2-4787-BD5E-F2853B2E1315}" type="presParOf" srcId="{2096A3A7-3C77-429E-8297-B0295D218F84}" destId="{BE399E12-2BA7-4CC7-AA21-B35A7F46C0AF}" srcOrd="0" destOrd="0" presId="urn:microsoft.com/office/officeart/2005/8/layout/list1"/>
    <dgm:cxn modelId="{A96B5096-3557-48AF-86AB-6FCD393FF2BE}" type="presParOf" srcId="{2096A3A7-3C77-429E-8297-B0295D218F84}" destId="{F5E88507-CDC6-4735-BDE1-6FDF576AD400}" srcOrd="1" destOrd="0" presId="urn:microsoft.com/office/officeart/2005/8/layout/list1"/>
    <dgm:cxn modelId="{FF5F7BA3-F9F7-405D-A6C2-504EF7E70776}" type="presParOf" srcId="{F80F7309-6E7F-47D6-940D-93C4FF61786A}" destId="{A245FE0B-040A-4898-B5A3-9B5ABB75DB72}" srcOrd="5" destOrd="0" presId="urn:microsoft.com/office/officeart/2005/8/layout/list1"/>
    <dgm:cxn modelId="{7C85754A-3D50-49AD-87C1-3B2AA05B3FBC}" type="presParOf" srcId="{F80F7309-6E7F-47D6-940D-93C4FF61786A}" destId="{F86FCF0B-3C09-424A-A431-2D08370BD44A}" srcOrd="6" destOrd="0" presId="urn:microsoft.com/office/officeart/2005/8/layout/list1"/>
    <dgm:cxn modelId="{E165D7CE-0E66-43FA-B211-BBF6D58B8C99}" type="presParOf" srcId="{F80F7309-6E7F-47D6-940D-93C4FF61786A}" destId="{A294069B-5DC3-4051-9A91-0CCDACB94FCC}" srcOrd="7" destOrd="0" presId="urn:microsoft.com/office/officeart/2005/8/layout/list1"/>
    <dgm:cxn modelId="{371E1A4A-2E4F-422A-9CAC-125417DAA30A}" type="presParOf" srcId="{F80F7309-6E7F-47D6-940D-93C4FF61786A}" destId="{9C449788-641E-4AE0-B8B5-08CF083CFF30}" srcOrd="8" destOrd="0" presId="urn:microsoft.com/office/officeart/2005/8/layout/list1"/>
    <dgm:cxn modelId="{4DF03E07-BD54-434B-8D5A-B1F90C2F7E8A}" type="presParOf" srcId="{9C449788-641E-4AE0-B8B5-08CF083CFF30}" destId="{2074DA51-7E62-4F79-9098-D2CA37F915BE}" srcOrd="0" destOrd="0" presId="urn:microsoft.com/office/officeart/2005/8/layout/list1"/>
    <dgm:cxn modelId="{BA60F6E3-36AA-496B-8570-CAF392612B7F}" type="presParOf" srcId="{9C449788-641E-4AE0-B8B5-08CF083CFF30}" destId="{0C229F05-6B76-494D-9FAF-34977DF57F1F}" srcOrd="1" destOrd="0" presId="urn:microsoft.com/office/officeart/2005/8/layout/list1"/>
    <dgm:cxn modelId="{833C4C11-AD67-403A-BA35-CD85D402CCA4}" type="presParOf" srcId="{F80F7309-6E7F-47D6-940D-93C4FF61786A}" destId="{4B58D4D2-8315-4D7D-80DB-AF19D066A241}" srcOrd="9" destOrd="0" presId="urn:microsoft.com/office/officeart/2005/8/layout/list1"/>
    <dgm:cxn modelId="{343682AF-9ECD-4C35-916C-A92BCFF8F146}" type="presParOf" srcId="{F80F7309-6E7F-47D6-940D-93C4FF61786A}" destId="{2AAFF625-ABC0-46A8-9474-CFB163B26B9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151EC-CD8C-40ED-91AF-BDEA9E4430D7}"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es-VE"/>
        </a:p>
      </dgm:t>
    </dgm:pt>
    <dgm:pt modelId="{BE5B898B-455B-43B6-9AE6-A5669C27FA70}">
      <dgm:prSet phldrT="[Texto]" custT="1"/>
      <dgm:spPr>
        <a:solidFill>
          <a:schemeClr val="bg2">
            <a:lumMod val="50000"/>
          </a:schemeClr>
        </a:solidFill>
      </dgm:spPr>
      <dgm:t>
        <a:bodyPr/>
        <a:lstStyle/>
        <a:p>
          <a:endParaRPr lang="es-VE" sz="1600" dirty="0" smtClean="0"/>
        </a:p>
      </dgm:t>
    </dgm:pt>
    <dgm:pt modelId="{6518B432-416B-4F38-B0A0-3219D9DF5900}" type="parTrans" cxnId="{4EDD1D90-C2E1-45B0-B148-B00BCC8646FD}">
      <dgm:prSet/>
      <dgm:spPr/>
      <dgm:t>
        <a:bodyPr/>
        <a:lstStyle/>
        <a:p>
          <a:endParaRPr lang="es-VE" sz="1600"/>
        </a:p>
      </dgm:t>
    </dgm:pt>
    <dgm:pt modelId="{1F7F1FC3-573C-441D-80D7-4C9512A299E3}" type="sibTrans" cxnId="{4EDD1D90-C2E1-45B0-B148-B00BCC8646FD}">
      <dgm:prSet/>
      <dgm:spPr/>
      <dgm:t>
        <a:bodyPr/>
        <a:lstStyle/>
        <a:p>
          <a:endParaRPr lang="es-VE" sz="1600"/>
        </a:p>
      </dgm:t>
    </dgm:pt>
    <dgm:pt modelId="{E85CDCED-245C-4790-871A-8333AAD36950}">
      <dgm:prSet phldrT="[Texto]" custT="1"/>
      <dgm:spPr>
        <a:solidFill>
          <a:schemeClr val="bg2">
            <a:lumMod val="50000"/>
          </a:schemeClr>
        </a:solidFill>
      </dgm:spPr>
      <dgm:t>
        <a:bodyPr/>
        <a:lstStyle/>
        <a:p>
          <a:r>
            <a:rPr lang="es-VE" sz="2800" dirty="0" smtClean="0"/>
            <a:t>Euro </a:t>
          </a:r>
          <a:r>
            <a:rPr lang="es-VE" sz="2800" dirty="0" err="1" smtClean="0"/>
            <a:t>Heart</a:t>
          </a:r>
          <a:r>
            <a:rPr lang="es-VE" sz="2800" dirty="0" smtClean="0"/>
            <a:t> </a:t>
          </a:r>
          <a:r>
            <a:rPr lang="es-VE" sz="2800" dirty="0" err="1" smtClean="0"/>
            <a:t>Survey</a:t>
          </a:r>
          <a:endParaRPr lang="es-VE" sz="2800" dirty="0"/>
        </a:p>
      </dgm:t>
    </dgm:pt>
    <dgm:pt modelId="{D3A82B37-6693-45D3-8DB4-EE4E74531F60}" type="parTrans" cxnId="{7330A48D-BBBA-46F0-BDB5-1B30ED4D45A6}">
      <dgm:prSet/>
      <dgm:spPr/>
      <dgm:t>
        <a:bodyPr/>
        <a:lstStyle/>
        <a:p>
          <a:endParaRPr lang="es-VE" sz="1600"/>
        </a:p>
      </dgm:t>
    </dgm:pt>
    <dgm:pt modelId="{7C7C9D9B-1165-4E89-920D-3B045175FA42}" type="sibTrans" cxnId="{7330A48D-BBBA-46F0-BDB5-1B30ED4D45A6}">
      <dgm:prSet/>
      <dgm:spPr/>
      <dgm:t>
        <a:bodyPr/>
        <a:lstStyle/>
        <a:p>
          <a:endParaRPr lang="es-VE" sz="1600"/>
        </a:p>
      </dgm:t>
    </dgm:pt>
    <dgm:pt modelId="{BEBBCA72-686B-4E9E-9913-41C82EBF1289}">
      <dgm:prSet phldrT="[Texto]" phldr="1" custT="1"/>
      <dgm:spPr>
        <a:solidFill>
          <a:schemeClr val="bg2">
            <a:lumMod val="50000"/>
          </a:schemeClr>
        </a:solidFill>
      </dgm:spPr>
      <dgm:t>
        <a:bodyPr/>
        <a:lstStyle/>
        <a:p>
          <a:endParaRPr lang="es-VE" sz="1600" dirty="0"/>
        </a:p>
      </dgm:t>
    </dgm:pt>
    <dgm:pt modelId="{F4AF7F8A-DBA9-4218-9D52-583CAEF3915C}" type="parTrans" cxnId="{B0DC243E-8CAC-4A67-AEBA-79139499386C}">
      <dgm:prSet/>
      <dgm:spPr/>
      <dgm:t>
        <a:bodyPr/>
        <a:lstStyle/>
        <a:p>
          <a:endParaRPr lang="es-VE" sz="1600"/>
        </a:p>
      </dgm:t>
    </dgm:pt>
    <dgm:pt modelId="{CA36A2D7-CAC1-46D3-BC5C-4B115292B0C6}" type="sibTrans" cxnId="{B0DC243E-8CAC-4A67-AEBA-79139499386C}">
      <dgm:prSet/>
      <dgm:spPr/>
      <dgm:t>
        <a:bodyPr/>
        <a:lstStyle/>
        <a:p>
          <a:endParaRPr lang="es-VE" sz="1600"/>
        </a:p>
      </dgm:t>
    </dgm:pt>
    <dgm:pt modelId="{172D1494-6086-45A3-965D-617B78D9FE10}">
      <dgm:prSet phldrT="[Texto]" custT="1"/>
      <dgm:spPr>
        <a:solidFill>
          <a:schemeClr val="bg2">
            <a:lumMod val="50000"/>
          </a:schemeClr>
        </a:solidFill>
      </dgm:spPr>
      <dgm:t>
        <a:bodyPr/>
        <a:lstStyle/>
        <a:p>
          <a:r>
            <a:rPr lang="es-VE" sz="1600" dirty="0" smtClean="0"/>
            <a:t>5.333 pacientes ambulatorios y hospitalizados con FA se matricularon de los servicios de cardiología de 182 hospitales entre 35 países en 2003 y 2004</a:t>
          </a:r>
          <a:endParaRPr lang="es-VE" sz="1600" dirty="0"/>
        </a:p>
      </dgm:t>
    </dgm:pt>
    <dgm:pt modelId="{A1F4787A-C3A0-4FC8-84F2-2300478CD1C7}" type="parTrans" cxnId="{3F629CF9-4AB9-44C9-B9BE-5D2FF41F2FC1}">
      <dgm:prSet/>
      <dgm:spPr/>
      <dgm:t>
        <a:bodyPr/>
        <a:lstStyle/>
        <a:p>
          <a:endParaRPr lang="es-VE" sz="1600"/>
        </a:p>
      </dgm:t>
    </dgm:pt>
    <dgm:pt modelId="{BEDC74E1-A365-43C6-82D6-9291297FA2B0}" type="sibTrans" cxnId="{3F629CF9-4AB9-44C9-B9BE-5D2FF41F2FC1}">
      <dgm:prSet/>
      <dgm:spPr/>
      <dgm:t>
        <a:bodyPr/>
        <a:lstStyle/>
        <a:p>
          <a:endParaRPr lang="es-VE" sz="1600"/>
        </a:p>
      </dgm:t>
    </dgm:pt>
    <dgm:pt modelId="{1EC0DB5F-5C1E-4D84-8573-C09BC1DD193A}">
      <dgm:prSet phldrT="[Texto]" phldr="1" custT="1"/>
      <dgm:spPr>
        <a:solidFill>
          <a:schemeClr val="bg2">
            <a:lumMod val="50000"/>
          </a:schemeClr>
        </a:solidFill>
      </dgm:spPr>
      <dgm:t>
        <a:bodyPr/>
        <a:lstStyle/>
        <a:p>
          <a:endParaRPr lang="es-VE" sz="1600" dirty="0"/>
        </a:p>
      </dgm:t>
    </dgm:pt>
    <dgm:pt modelId="{853A2EF3-2566-4F4D-8E38-283402AB5BE9}" type="parTrans" cxnId="{C8336D3A-7CDB-4C9E-9441-5C9995D36F80}">
      <dgm:prSet/>
      <dgm:spPr/>
      <dgm:t>
        <a:bodyPr/>
        <a:lstStyle/>
        <a:p>
          <a:endParaRPr lang="es-VE" sz="1600"/>
        </a:p>
      </dgm:t>
    </dgm:pt>
    <dgm:pt modelId="{7FDCF1F2-E99D-4EAC-A615-FECCB9D8C20C}" type="sibTrans" cxnId="{C8336D3A-7CDB-4C9E-9441-5C9995D36F80}">
      <dgm:prSet/>
      <dgm:spPr/>
      <dgm:t>
        <a:bodyPr/>
        <a:lstStyle/>
        <a:p>
          <a:endParaRPr lang="es-VE" sz="1600"/>
        </a:p>
      </dgm:t>
    </dgm:pt>
    <dgm:pt modelId="{33978402-C73D-483F-B046-5DCCC17106F4}">
      <dgm:prSet custT="1"/>
      <dgm:spPr>
        <a:solidFill>
          <a:schemeClr val="bg2">
            <a:lumMod val="50000"/>
          </a:schemeClr>
        </a:solidFill>
      </dgm:spPr>
      <dgm:t>
        <a:bodyPr/>
        <a:lstStyle/>
        <a:p>
          <a:r>
            <a:rPr lang="es-VE" sz="1600" dirty="0" smtClean="0"/>
            <a:t>&gt; 18 años , ECG o </a:t>
          </a:r>
          <a:r>
            <a:rPr lang="es-VE" sz="1600" dirty="0" err="1" smtClean="0"/>
            <a:t>Holter</a:t>
          </a:r>
          <a:r>
            <a:rPr lang="es-VE" sz="1600" dirty="0" smtClean="0"/>
            <a:t> que demostrara FA durante la  admisión / consulta o en los 12 meses siguientes </a:t>
          </a:r>
          <a:endParaRPr lang="es-VE" sz="1600" dirty="0"/>
        </a:p>
      </dgm:t>
    </dgm:pt>
    <dgm:pt modelId="{0A33CE3C-4276-4867-B763-2EEF40CA50C8}" type="parTrans" cxnId="{E6BFBF26-2881-4A2B-ADBD-8AB6F8A7818F}">
      <dgm:prSet/>
      <dgm:spPr/>
      <dgm:t>
        <a:bodyPr/>
        <a:lstStyle/>
        <a:p>
          <a:endParaRPr lang="es-VE" sz="1600"/>
        </a:p>
      </dgm:t>
    </dgm:pt>
    <dgm:pt modelId="{9F20B56E-8122-4945-9D53-E7C476823930}" type="sibTrans" cxnId="{E6BFBF26-2881-4A2B-ADBD-8AB6F8A7818F}">
      <dgm:prSet/>
      <dgm:spPr/>
      <dgm:t>
        <a:bodyPr/>
        <a:lstStyle/>
        <a:p>
          <a:endParaRPr lang="es-VE" sz="1600"/>
        </a:p>
      </dgm:t>
    </dgm:pt>
    <dgm:pt modelId="{B6B669B5-D879-4585-8FBC-4E3D432EB497}" type="pres">
      <dgm:prSet presAssocID="{144151EC-CD8C-40ED-91AF-BDEA9E4430D7}" presName="Name0" presStyleCnt="0">
        <dgm:presLayoutVars>
          <dgm:dir/>
          <dgm:resizeHandles val="exact"/>
        </dgm:presLayoutVars>
      </dgm:prSet>
      <dgm:spPr/>
      <dgm:t>
        <a:bodyPr/>
        <a:lstStyle/>
        <a:p>
          <a:endParaRPr lang="es-VE"/>
        </a:p>
      </dgm:t>
    </dgm:pt>
    <dgm:pt modelId="{A4D4C0EB-7AC6-40AE-B202-A49F2169C497}" type="pres">
      <dgm:prSet presAssocID="{BE5B898B-455B-43B6-9AE6-A5669C27FA70}" presName="node" presStyleLbl="node1" presStyleIdx="0" presStyleCnt="3">
        <dgm:presLayoutVars>
          <dgm:bulletEnabled val="1"/>
        </dgm:presLayoutVars>
      </dgm:prSet>
      <dgm:spPr/>
      <dgm:t>
        <a:bodyPr/>
        <a:lstStyle/>
        <a:p>
          <a:endParaRPr lang="es-VE"/>
        </a:p>
      </dgm:t>
    </dgm:pt>
    <dgm:pt modelId="{B0F2BE49-E188-4595-9F85-F3088AC2DE3B}" type="pres">
      <dgm:prSet presAssocID="{1F7F1FC3-573C-441D-80D7-4C9512A299E3}" presName="sibTrans" presStyleCnt="0"/>
      <dgm:spPr/>
    </dgm:pt>
    <dgm:pt modelId="{288AC61F-31E4-4D25-8315-12D968F886B2}" type="pres">
      <dgm:prSet presAssocID="{BEBBCA72-686B-4E9E-9913-41C82EBF1289}" presName="node" presStyleLbl="node1" presStyleIdx="1" presStyleCnt="3">
        <dgm:presLayoutVars>
          <dgm:bulletEnabled val="1"/>
        </dgm:presLayoutVars>
      </dgm:prSet>
      <dgm:spPr/>
      <dgm:t>
        <a:bodyPr/>
        <a:lstStyle/>
        <a:p>
          <a:endParaRPr lang="es-VE"/>
        </a:p>
      </dgm:t>
    </dgm:pt>
    <dgm:pt modelId="{EA7BD9B0-1110-4B34-9940-7BA25247EA4A}" type="pres">
      <dgm:prSet presAssocID="{CA36A2D7-CAC1-46D3-BC5C-4B115292B0C6}" presName="sibTrans" presStyleCnt="0"/>
      <dgm:spPr/>
    </dgm:pt>
    <dgm:pt modelId="{282094AF-DDE1-4086-9819-52308F1B4FC2}" type="pres">
      <dgm:prSet presAssocID="{1EC0DB5F-5C1E-4D84-8573-C09BC1DD193A}" presName="node" presStyleLbl="node1" presStyleIdx="2" presStyleCnt="3">
        <dgm:presLayoutVars>
          <dgm:bulletEnabled val="1"/>
        </dgm:presLayoutVars>
      </dgm:prSet>
      <dgm:spPr/>
      <dgm:t>
        <a:bodyPr/>
        <a:lstStyle/>
        <a:p>
          <a:endParaRPr lang="es-VE"/>
        </a:p>
      </dgm:t>
    </dgm:pt>
  </dgm:ptLst>
  <dgm:cxnLst>
    <dgm:cxn modelId="{65A1F260-823A-47FA-A930-7E1D3322A6A2}" type="presOf" srcId="{E85CDCED-245C-4790-871A-8333AAD36950}" destId="{A4D4C0EB-7AC6-40AE-B202-A49F2169C497}" srcOrd="0" destOrd="1" presId="urn:microsoft.com/office/officeart/2005/8/layout/hList6"/>
    <dgm:cxn modelId="{C8336D3A-7CDB-4C9E-9441-5C9995D36F80}" srcId="{144151EC-CD8C-40ED-91AF-BDEA9E4430D7}" destId="{1EC0DB5F-5C1E-4D84-8573-C09BC1DD193A}" srcOrd="2" destOrd="0" parTransId="{853A2EF3-2566-4F4D-8E38-283402AB5BE9}" sibTransId="{7FDCF1F2-E99D-4EAC-A615-FECCB9D8C20C}"/>
    <dgm:cxn modelId="{28B88E2B-DAF5-417B-9FEB-BBD67A20EC30}" type="presOf" srcId="{BEBBCA72-686B-4E9E-9913-41C82EBF1289}" destId="{288AC61F-31E4-4D25-8315-12D968F886B2}" srcOrd="0" destOrd="0" presId="urn:microsoft.com/office/officeart/2005/8/layout/hList6"/>
    <dgm:cxn modelId="{7330A48D-BBBA-46F0-BDB5-1B30ED4D45A6}" srcId="{BE5B898B-455B-43B6-9AE6-A5669C27FA70}" destId="{E85CDCED-245C-4790-871A-8333AAD36950}" srcOrd="0" destOrd="0" parTransId="{D3A82B37-6693-45D3-8DB4-EE4E74531F60}" sibTransId="{7C7C9D9B-1165-4E89-920D-3B045175FA42}"/>
    <dgm:cxn modelId="{D3D9559B-63A4-48DD-A97A-3B26E7323BED}" type="presOf" srcId="{144151EC-CD8C-40ED-91AF-BDEA9E4430D7}" destId="{B6B669B5-D879-4585-8FBC-4E3D432EB497}" srcOrd="0" destOrd="0" presId="urn:microsoft.com/office/officeart/2005/8/layout/hList6"/>
    <dgm:cxn modelId="{4EDD1D90-C2E1-45B0-B148-B00BCC8646FD}" srcId="{144151EC-CD8C-40ED-91AF-BDEA9E4430D7}" destId="{BE5B898B-455B-43B6-9AE6-A5669C27FA70}" srcOrd="0" destOrd="0" parTransId="{6518B432-416B-4F38-B0A0-3219D9DF5900}" sibTransId="{1F7F1FC3-573C-441D-80D7-4C9512A299E3}"/>
    <dgm:cxn modelId="{1A4D0D08-C943-4C00-AA65-326766ACC3E9}" type="presOf" srcId="{172D1494-6086-45A3-965D-617B78D9FE10}" destId="{288AC61F-31E4-4D25-8315-12D968F886B2}" srcOrd="0" destOrd="1" presId="urn:microsoft.com/office/officeart/2005/8/layout/hList6"/>
    <dgm:cxn modelId="{473B7620-2200-4B73-B617-07795B66A030}" type="presOf" srcId="{33978402-C73D-483F-B046-5DCCC17106F4}" destId="{282094AF-DDE1-4086-9819-52308F1B4FC2}" srcOrd="0" destOrd="1" presId="urn:microsoft.com/office/officeart/2005/8/layout/hList6"/>
    <dgm:cxn modelId="{3F629CF9-4AB9-44C9-B9BE-5D2FF41F2FC1}" srcId="{BEBBCA72-686B-4E9E-9913-41C82EBF1289}" destId="{172D1494-6086-45A3-965D-617B78D9FE10}" srcOrd="0" destOrd="0" parTransId="{A1F4787A-C3A0-4FC8-84F2-2300478CD1C7}" sibTransId="{BEDC74E1-A365-43C6-82D6-9291297FA2B0}"/>
    <dgm:cxn modelId="{E6BFBF26-2881-4A2B-ADBD-8AB6F8A7818F}" srcId="{1EC0DB5F-5C1E-4D84-8573-C09BC1DD193A}" destId="{33978402-C73D-483F-B046-5DCCC17106F4}" srcOrd="0" destOrd="0" parTransId="{0A33CE3C-4276-4867-B763-2EEF40CA50C8}" sibTransId="{9F20B56E-8122-4945-9D53-E7C476823930}"/>
    <dgm:cxn modelId="{03AEEDDA-41A2-49A1-B00B-2FD14792AA81}" type="presOf" srcId="{BE5B898B-455B-43B6-9AE6-A5669C27FA70}" destId="{A4D4C0EB-7AC6-40AE-B202-A49F2169C497}" srcOrd="0" destOrd="0" presId="urn:microsoft.com/office/officeart/2005/8/layout/hList6"/>
    <dgm:cxn modelId="{B0DC243E-8CAC-4A67-AEBA-79139499386C}" srcId="{144151EC-CD8C-40ED-91AF-BDEA9E4430D7}" destId="{BEBBCA72-686B-4E9E-9913-41C82EBF1289}" srcOrd="1" destOrd="0" parTransId="{F4AF7F8A-DBA9-4218-9D52-583CAEF3915C}" sibTransId="{CA36A2D7-CAC1-46D3-BC5C-4B115292B0C6}"/>
    <dgm:cxn modelId="{9C83AF86-EAFF-4ECA-9DCD-948AA13F0DD8}" type="presOf" srcId="{1EC0DB5F-5C1E-4D84-8573-C09BC1DD193A}" destId="{282094AF-DDE1-4086-9819-52308F1B4FC2}" srcOrd="0" destOrd="0" presId="urn:microsoft.com/office/officeart/2005/8/layout/hList6"/>
    <dgm:cxn modelId="{8F2C9AAC-F6A9-4A68-96F7-9149B6A577AF}" type="presParOf" srcId="{B6B669B5-D879-4585-8FBC-4E3D432EB497}" destId="{A4D4C0EB-7AC6-40AE-B202-A49F2169C497}" srcOrd="0" destOrd="0" presId="urn:microsoft.com/office/officeart/2005/8/layout/hList6"/>
    <dgm:cxn modelId="{67A8A034-EB83-492A-B4C0-D880A50818AE}" type="presParOf" srcId="{B6B669B5-D879-4585-8FBC-4E3D432EB497}" destId="{B0F2BE49-E188-4595-9F85-F3088AC2DE3B}" srcOrd="1" destOrd="0" presId="urn:microsoft.com/office/officeart/2005/8/layout/hList6"/>
    <dgm:cxn modelId="{EEE97E71-4DE6-429E-BF8E-43F9EE85DBB9}" type="presParOf" srcId="{B6B669B5-D879-4585-8FBC-4E3D432EB497}" destId="{288AC61F-31E4-4D25-8315-12D968F886B2}" srcOrd="2" destOrd="0" presId="urn:microsoft.com/office/officeart/2005/8/layout/hList6"/>
    <dgm:cxn modelId="{E2DD5BAD-5BB4-4537-9649-7E5CD8E9C131}" type="presParOf" srcId="{B6B669B5-D879-4585-8FBC-4E3D432EB497}" destId="{EA7BD9B0-1110-4B34-9940-7BA25247EA4A}" srcOrd="3" destOrd="0" presId="urn:microsoft.com/office/officeart/2005/8/layout/hList6"/>
    <dgm:cxn modelId="{E41EBB31-36D5-4495-9573-C96E6A2451D1}" type="presParOf" srcId="{B6B669B5-D879-4585-8FBC-4E3D432EB497}" destId="{282094AF-DDE1-4086-9819-52308F1B4FC2}" srcOrd="4" destOrd="0" presId="urn:microsoft.com/office/officeart/2005/8/layout/h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65716-E580-4C14-A842-D732AB73F0E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VE"/>
        </a:p>
      </dgm:t>
    </dgm:pt>
    <dgm:pt modelId="{3757FB50-A815-4801-B46C-9B53C996698E}">
      <dgm:prSet>
        <dgm:style>
          <a:lnRef idx="0">
            <a:schemeClr val="accent2"/>
          </a:lnRef>
          <a:fillRef idx="3">
            <a:schemeClr val="accent2"/>
          </a:fillRef>
          <a:effectRef idx="3">
            <a:schemeClr val="accent2"/>
          </a:effectRef>
          <a:fontRef idx="minor">
            <a:schemeClr val="lt1"/>
          </a:fontRef>
        </dgm:style>
      </dgm:prSet>
      <dgm:spPr/>
      <dgm:t>
        <a:bodyPr/>
        <a:lstStyle/>
        <a:p>
          <a:r>
            <a:rPr lang="es-VE" dirty="0" smtClean="0"/>
            <a:t>El ictus isquémico se define como un déficit neurológico focal de repente inicio  diagnosticado por un neurólogo, &gt;. 24 h y causado por la isquemia</a:t>
          </a:r>
          <a:endParaRPr lang="es-VE" dirty="0"/>
        </a:p>
      </dgm:t>
    </dgm:pt>
    <dgm:pt modelId="{61FC053D-0F31-4F94-8068-2505173317D8}" type="parTrans" cxnId="{88884FCB-FE28-446C-AF31-AEC6CF490562}">
      <dgm:prSet/>
      <dgm:spPr/>
      <dgm:t>
        <a:bodyPr/>
        <a:lstStyle/>
        <a:p>
          <a:endParaRPr lang="es-VE"/>
        </a:p>
      </dgm:t>
    </dgm:pt>
    <dgm:pt modelId="{F3D847B6-9377-4BC0-8EF9-CE075295D8EF}" type="sibTrans" cxnId="{88884FCB-FE28-446C-AF31-AEC6CF490562}">
      <dgm:prSet/>
      <dgm:spPr/>
      <dgm:t>
        <a:bodyPr/>
        <a:lstStyle/>
        <a:p>
          <a:endParaRPr lang="es-VE"/>
        </a:p>
      </dgm:t>
    </dgm:pt>
    <dgm:pt modelId="{C96144C1-E4DC-462C-904A-65B605F6BD0A}">
      <dgm:prSet>
        <dgm:style>
          <a:lnRef idx="0">
            <a:schemeClr val="accent2"/>
          </a:lnRef>
          <a:fillRef idx="3">
            <a:schemeClr val="accent2"/>
          </a:fillRef>
          <a:effectRef idx="3">
            <a:schemeClr val="accent2"/>
          </a:effectRef>
          <a:fontRef idx="minor">
            <a:schemeClr val="lt1"/>
          </a:fontRef>
        </dgm:style>
      </dgm:prSet>
      <dgm:spPr/>
      <dgm:t>
        <a:bodyPr/>
        <a:lstStyle/>
        <a:p>
          <a:r>
            <a:rPr lang="es-VE" smtClean="0"/>
            <a:t>TIA se define como un déficit neurológico focal de repente inicio diagnosticado por un neurólogo, &lt; 24 hs</a:t>
          </a:r>
          <a:endParaRPr lang="es-VE"/>
        </a:p>
      </dgm:t>
    </dgm:pt>
    <dgm:pt modelId="{8E540717-FB24-4F8E-94BB-A136725ACCF9}" type="parTrans" cxnId="{033BDB3D-BE55-47B0-8B57-EFB6A6D7A8C1}">
      <dgm:prSet/>
      <dgm:spPr/>
      <dgm:t>
        <a:bodyPr/>
        <a:lstStyle/>
        <a:p>
          <a:endParaRPr lang="es-VE"/>
        </a:p>
      </dgm:t>
    </dgm:pt>
    <dgm:pt modelId="{050AD9D8-A6FC-40AD-930E-1264BEEAE8D9}" type="sibTrans" cxnId="{033BDB3D-BE55-47B0-8B57-EFB6A6D7A8C1}">
      <dgm:prSet/>
      <dgm:spPr/>
      <dgm:t>
        <a:bodyPr/>
        <a:lstStyle/>
        <a:p>
          <a:endParaRPr lang="es-VE"/>
        </a:p>
      </dgm:t>
    </dgm:pt>
    <dgm:pt modelId="{A8B981AD-849D-4BB4-9615-E44E5E49324E}">
      <dgm:prSet>
        <dgm:style>
          <a:lnRef idx="0">
            <a:schemeClr val="accent2"/>
          </a:lnRef>
          <a:fillRef idx="3">
            <a:schemeClr val="accent2"/>
          </a:fillRef>
          <a:effectRef idx="3">
            <a:schemeClr val="accent2"/>
          </a:effectRef>
          <a:fontRef idx="minor">
            <a:schemeClr val="lt1"/>
          </a:fontRef>
        </dgm:style>
      </dgm:prSet>
      <dgm:spPr/>
      <dgm:t>
        <a:bodyPr/>
        <a:lstStyle/>
        <a:p>
          <a:r>
            <a:rPr lang="es-VE" smtClean="0"/>
            <a:t>Embolia periférica se define como TE fuera del cerebro, el corazón, los ojos y pulmón</a:t>
          </a:r>
          <a:endParaRPr lang="es-VE"/>
        </a:p>
      </dgm:t>
    </dgm:pt>
    <dgm:pt modelId="{D6952364-48F1-4826-8234-E1161B0B5BBC}" type="parTrans" cxnId="{4AD8C7FF-5955-4D33-9395-539ED0C14060}">
      <dgm:prSet/>
      <dgm:spPr/>
      <dgm:t>
        <a:bodyPr/>
        <a:lstStyle/>
        <a:p>
          <a:endParaRPr lang="es-VE"/>
        </a:p>
      </dgm:t>
    </dgm:pt>
    <dgm:pt modelId="{A3659EB1-B28B-489B-9AAF-A89473BD6CC5}" type="sibTrans" cxnId="{4AD8C7FF-5955-4D33-9395-539ED0C14060}">
      <dgm:prSet/>
      <dgm:spPr/>
      <dgm:t>
        <a:bodyPr/>
        <a:lstStyle/>
        <a:p>
          <a:endParaRPr lang="es-VE"/>
        </a:p>
      </dgm:t>
    </dgm:pt>
    <dgm:pt modelId="{2E765695-8350-468B-8B5B-547665D81D66}">
      <dgm:prSet>
        <dgm:style>
          <a:lnRef idx="0">
            <a:schemeClr val="accent2"/>
          </a:lnRef>
          <a:fillRef idx="3">
            <a:schemeClr val="accent2"/>
          </a:fillRef>
          <a:effectRef idx="3">
            <a:schemeClr val="accent2"/>
          </a:effectRef>
          <a:fontRef idx="minor">
            <a:schemeClr val="lt1"/>
          </a:fontRef>
        </dgm:style>
      </dgm:prSet>
      <dgm:spPr>
        <a:solidFill>
          <a:schemeClr val="bg2">
            <a:lumMod val="50000"/>
          </a:schemeClr>
        </a:solidFill>
      </dgm:spPr>
      <dgm:t>
        <a:bodyPr/>
        <a:lstStyle/>
        <a:p>
          <a:r>
            <a:rPr lang="es-VE" dirty="0" smtClean="0"/>
            <a:t>TE  fue  </a:t>
          </a:r>
          <a:r>
            <a:rPr lang="es-VE" dirty="0" smtClean="0"/>
            <a:t>definido </a:t>
          </a:r>
          <a:r>
            <a:rPr lang="es-VE" dirty="0" smtClean="0"/>
            <a:t>ya sea como un accidente cerebrovascular isquémico, embolia periférica o  embolia pulmonar</a:t>
          </a:r>
          <a:endParaRPr lang="es-VE" dirty="0"/>
        </a:p>
      </dgm:t>
    </dgm:pt>
    <dgm:pt modelId="{F0E45156-967C-41BB-A5FD-C2D0F4A85A68}" type="parTrans" cxnId="{AF84BF30-B8FD-4F16-9470-962A8EC08625}">
      <dgm:prSet/>
      <dgm:spPr/>
      <dgm:t>
        <a:bodyPr/>
        <a:lstStyle/>
        <a:p>
          <a:endParaRPr lang="es-VE"/>
        </a:p>
      </dgm:t>
    </dgm:pt>
    <dgm:pt modelId="{2E66C99E-3506-4B82-BAC9-7CE6B02403BE}" type="sibTrans" cxnId="{AF84BF30-B8FD-4F16-9470-962A8EC08625}">
      <dgm:prSet/>
      <dgm:spPr/>
      <dgm:t>
        <a:bodyPr/>
        <a:lstStyle/>
        <a:p>
          <a:endParaRPr lang="es-VE"/>
        </a:p>
      </dgm:t>
    </dgm:pt>
    <dgm:pt modelId="{5E736B68-4992-48E1-975A-B9E034D291E1}" type="pres">
      <dgm:prSet presAssocID="{27465716-E580-4C14-A842-D732AB73F0E0}" presName="Name0" presStyleCnt="0">
        <dgm:presLayoutVars>
          <dgm:dir/>
          <dgm:resizeHandles val="exact"/>
        </dgm:presLayoutVars>
      </dgm:prSet>
      <dgm:spPr/>
      <dgm:t>
        <a:bodyPr/>
        <a:lstStyle/>
        <a:p>
          <a:endParaRPr lang="es-VE"/>
        </a:p>
      </dgm:t>
    </dgm:pt>
    <dgm:pt modelId="{A268EB6D-5026-4F94-BD77-1BFD3B35413C}" type="pres">
      <dgm:prSet presAssocID="{27465716-E580-4C14-A842-D732AB73F0E0}" presName="cycle" presStyleCnt="0"/>
      <dgm:spPr/>
    </dgm:pt>
    <dgm:pt modelId="{FCD4C91A-F622-4828-82AB-FF8E6A9FB4B2}" type="pres">
      <dgm:prSet presAssocID="{3757FB50-A815-4801-B46C-9B53C996698E}" presName="nodeFirstNode" presStyleLbl="node1" presStyleIdx="0" presStyleCnt="4">
        <dgm:presLayoutVars>
          <dgm:bulletEnabled val="1"/>
        </dgm:presLayoutVars>
      </dgm:prSet>
      <dgm:spPr/>
      <dgm:t>
        <a:bodyPr/>
        <a:lstStyle/>
        <a:p>
          <a:endParaRPr lang="es-VE"/>
        </a:p>
      </dgm:t>
    </dgm:pt>
    <dgm:pt modelId="{6209ED04-579D-46A5-934A-AC687E3CF2F6}" type="pres">
      <dgm:prSet presAssocID="{F3D847B6-9377-4BC0-8EF9-CE075295D8EF}" presName="sibTransFirstNode" presStyleLbl="bgShp" presStyleIdx="0" presStyleCnt="1"/>
      <dgm:spPr/>
      <dgm:t>
        <a:bodyPr/>
        <a:lstStyle/>
        <a:p>
          <a:endParaRPr lang="es-VE"/>
        </a:p>
      </dgm:t>
    </dgm:pt>
    <dgm:pt modelId="{D751E1B3-5416-45C6-9828-315F5D320D96}" type="pres">
      <dgm:prSet presAssocID="{C96144C1-E4DC-462C-904A-65B605F6BD0A}" presName="nodeFollowingNodes" presStyleLbl="node1" presStyleIdx="1" presStyleCnt="4">
        <dgm:presLayoutVars>
          <dgm:bulletEnabled val="1"/>
        </dgm:presLayoutVars>
      </dgm:prSet>
      <dgm:spPr/>
      <dgm:t>
        <a:bodyPr/>
        <a:lstStyle/>
        <a:p>
          <a:endParaRPr lang="es-VE"/>
        </a:p>
      </dgm:t>
    </dgm:pt>
    <dgm:pt modelId="{F4B97CBE-DA50-434B-9FB0-970FCDCCAD1B}" type="pres">
      <dgm:prSet presAssocID="{A8B981AD-849D-4BB4-9615-E44E5E49324E}" presName="nodeFollowingNodes" presStyleLbl="node1" presStyleIdx="2" presStyleCnt="4">
        <dgm:presLayoutVars>
          <dgm:bulletEnabled val="1"/>
        </dgm:presLayoutVars>
      </dgm:prSet>
      <dgm:spPr/>
      <dgm:t>
        <a:bodyPr/>
        <a:lstStyle/>
        <a:p>
          <a:endParaRPr lang="es-VE"/>
        </a:p>
      </dgm:t>
    </dgm:pt>
    <dgm:pt modelId="{8EDCF017-2608-4C04-A2DD-7FC3E1D35A69}" type="pres">
      <dgm:prSet presAssocID="{2E765695-8350-468B-8B5B-547665D81D66}" presName="nodeFollowingNodes" presStyleLbl="node1" presStyleIdx="3" presStyleCnt="4">
        <dgm:presLayoutVars>
          <dgm:bulletEnabled val="1"/>
        </dgm:presLayoutVars>
      </dgm:prSet>
      <dgm:spPr/>
      <dgm:t>
        <a:bodyPr/>
        <a:lstStyle/>
        <a:p>
          <a:endParaRPr lang="es-VE"/>
        </a:p>
      </dgm:t>
    </dgm:pt>
  </dgm:ptLst>
  <dgm:cxnLst>
    <dgm:cxn modelId="{9E204479-534A-4416-A244-2863C02DFE97}" type="presOf" srcId="{A8B981AD-849D-4BB4-9615-E44E5E49324E}" destId="{F4B97CBE-DA50-434B-9FB0-970FCDCCAD1B}" srcOrd="0" destOrd="0" presId="urn:microsoft.com/office/officeart/2005/8/layout/cycle3"/>
    <dgm:cxn modelId="{2C2CE731-AD7C-4F08-B19C-02A7A1F21AB3}" type="presOf" srcId="{C96144C1-E4DC-462C-904A-65B605F6BD0A}" destId="{D751E1B3-5416-45C6-9828-315F5D320D96}" srcOrd="0" destOrd="0" presId="urn:microsoft.com/office/officeart/2005/8/layout/cycle3"/>
    <dgm:cxn modelId="{AF84BF30-B8FD-4F16-9470-962A8EC08625}" srcId="{27465716-E580-4C14-A842-D732AB73F0E0}" destId="{2E765695-8350-468B-8B5B-547665D81D66}" srcOrd="3" destOrd="0" parTransId="{F0E45156-967C-41BB-A5FD-C2D0F4A85A68}" sibTransId="{2E66C99E-3506-4B82-BAC9-7CE6B02403BE}"/>
    <dgm:cxn modelId="{033BDB3D-BE55-47B0-8B57-EFB6A6D7A8C1}" srcId="{27465716-E580-4C14-A842-D732AB73F0E0}" destId="{C96144C1-E4DC-462C-904A-65B605F6BD0A}" srcOrd="1" destOrd="0" parTransId="{8E540717-FB24-4F8E-94BB-A136725ACCF9}" sibTransId="{050AD9D8-A6FC-40AD-930E-1264BEEAE8D9}"/>
    <dgm:cxn modelId="{88884FCB-FE28-446C-AF31-AEC6CF490562}" srcId="{27465716-E580-4C14-A842-D732AB73F0E0}" destId="{3757FB50-A815-4801-B46C-9B53C996698E}" srcOrd="0" destOrd="0" parTransId="{61FC053D-0F31-4F94-8068-2505173317D8}" sibTransId="{F3D847B6-9377-4BC0-8EF9-CE075295D8EF}"/>
    <dgm:cxn modelId="{89731D54-883B-4037-BD5B-CE76DBDF0B90}" type="presOf" srcId="{27465716-E580-4C14-A842-D732AB73F0E0}" destId="{5E736B68-4992-48E1-975A-B9E034D291E1}" srcOrd="0" destOrd="0" presId="urn:microsoft.com/office/officeart/2005/8/layout/cycle3"/>
    <dgm:cxn modelId="{CF12EF83-4E3E-4EDD-A121-57DA8F143C15}" type="presOf" srcId="{2E765695-8350-468B-8B5B-547665D81D66}" destId="{8EDCF017-2608-4C04-A2DD-7FC3E1D35A69}" srcOrd="0" destOrd="0" presId="urn:microsoft.com/office/officeart/2005/8/layout/cycle3"/>
    <dgm:cxn modelId="{4AD8C7FF-5955-4D33-9395-539ED0C14060}" srcId="{27465716-E580-4C14-A842-D732AB73F0E0}" destId="{A8B981AD-849D-4BB4-9615-E44E5E49324E}" srcOrd="2" destOrd="0" parTransId="{D6952364-48F1-4826-8234-E1161B0B5BBC}" sibTransId="{A3659EB1-B28B-489B-9AAF-A89473BD6CC5}"/>
    <dgm:cxn modelId="{421D5743-C512-47C5-AE7D-1BE917153DFF}" type="presOf" srcId="{3757FB50-A815-4801-B46C-9B53C996698E}" destId="{FCD4C91A-F622-4828-82AB-FF8E6A9FB4B2}" srcOrd="0" destOrd="0" presId="urn:microsoft.com/office/officeart/2005/8/layout/cycle3"/>
    <dgm:cxn modelId="{2CA1AB42-4D88-434C-9F4E-8EF4CC1CFDFB}" type="presOf" srcId="{F3D847B6-9377-4BC0-8EF9-CE075295D8EF}" destId="{6209ED04-579D-46A5-934A-AC687E3CF2F6}" srcOrd="0" destOrd="0" presId="urn:microsoft.com/office/officeart/2005/8/layout/cycle3"/>
    <dgm:cxn modelId="{610E1080-EC78-4300-B278-71B43CF1F934}" type="presParOf" srcId="{5E736B68-4992-48E1-975A-B9E034D291E1}" destId="{A268EB6D-5026-4F94-BD77-1BFD3B35413C}" srcOrd="0" destOrd="0" presId="urn:microsoft.com/office/officeart/2005/8/layout/cycle3"/>
    <dgm:cxn modelId="{E21983B8-1B52-44EF-8309-79651FCE3004}" type="presParOf" srcId="{A268EB6D-5026-4F94-BD77-1BFD3B35413C}" destId="{FCD4C91A-F622-4828-82AB-FF8E6A9FB4B2}" srcOrd="0" destOrd="0" presId="urn:microsoft.com/office/officeart/2005/8/layout/cycle3"/>
    <dgm:cxn modelId="{67134371-A841-4346-8798-C77D6DEEE19A}" type="presParOf" srcId="{A268EB6D-5026-4F94-BD77-1BFD3B35413C}" destId="{6209ED04-579D-46A5-934A-AC687E3CF2F6}" srcOrd="1" destOrd="0" presId="urn:microsoft.com/office/officeart/2005/8/layout/cycle3"/>
    <dgm:cxn modelId="{FA9F2261-112C-4B83-AC02-38C752769F4E}" type="presParOf" srcId="{A268EB6D-5026-4F94-BD77-1BFD3B35413C}" destId="{D751E1B3-5416-45C6-9828-315F5D320D96}" srcOrd="2" destOrd="0" presId="urn:microsoft.com/office/officeart/2005/8/layout/cycle3"/>
    <dgm:cxn modelId="{DA167DB1-6F23-4909-BBA9-0EFAA2D44FDB}" type="presParOf" srcId="{A268EB6D-5026-4F94-BD77-1BFD3B35413C}" destId="{F4B97CBE-DA50-434B-9FB0-970FCDCCAD1B}" srcOrd="3" destOrd="0" presId="urn:microsoft.com/office/officeart/2005/8/layout/cycle3"/>
    <dgm:cxn modelId="{9F7A301B-A427-499C-BE20-B204D818129D}" type="presParOf" srcId="{A268EB6D-5026-4F94-BD77-1BFD3B35413C}" destId="{8EDCF017-2608-4C04-A2DD-7FC3E1D35A69}"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9A0CD-A961-43C7-A0B2-72BA65BD7593}">
      <dsp:nvSpPr>
        <dsp:cNvPr id="0" name=""/>
        <dsp:cNvSpPr/>
      </dsp:nvSpPr>
      <dsp:spPr>
        <a:xfrm>
          <a:off x="0" y="506875"/>
          <a:ext cx="7404389" cy="83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25400" dir="5400000" rotWithShape="0">
            <a:srgbClr val="000000">
              <a:alpha val="4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1ABDA16-EB1C-403F-98EC-B4D239AF0165}">
      <dsp:nvSpPr>
        <dsp:cNvPr id="0" name=""/>
        <dsp:cNvSpPr/>
      </dsp:nvSpPr>
      <dsp:spPr>
        <a:xfrm>
          <a:off x="370219" y="19795"/>
          <a:ext cx="5629645" cy="974160"/>
        </a:xfrm>
        <a:prstGeom prst="roundRect">
          <a:avLst/>
        </a:prstGeom>
        <a:solidFill>
          <a:schemeClr val="bg2">
            <a:lumMod val="50000"/>
          </a:schemeClr>
        </a:soli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908" tIns="0" rIns="195908" bIns="0" numCol="1" spcCol="1270" anchor="ctr" anchorCtr="0">
          <a:noAutofit/>
        </a:bodyPr>
        <a:lstStyle/>
        <a:p>
          <a:pPr lvl="0" algn="l" defTabSz="800100">
            <a:lnSpc>
              <a:spcPct val="90000"/>
            </a:lnSpc>
            <a:spcBef>
              <a:spcPct val="0"/>
            </a:spcBef>
            <a:spcAft>
              <a:spcPct val="35000"/>
            </a:spcAft>
          </a:pPr>
          <a:r>
            <a:rPr lang="es-VE" sz="1800" kern="1200" dirty="0" smtClean="0"/>
            <a:t>La FA  es la arritmia mas frecuentemente asociada con riesgo de TE y ECV</a:t>
          </a:r>
          <a:endParaRPr lang="es-VE" sz="1800" kern="1200" dirty="0"/>
        </a:p>
      </dsp:txBody>
      <dsp:txXfrm>
        <a:off x="417774" y="67350"/>
        <a:ext cx="5534535" cy="879050"/>
      </dsp:txXfrm>
    </dsp:sp>
    <dsp:sp modelId="{F86FCF0B-3C09-424A-A431-2D08370BD44A}">
      <dsp:nvSpPr>
        <dsp:cNvPr id="0" name=""/>
        <dsp:cNvSpPr/>
      </dsp:nvSpPr>
      <dsp:spPr>
        <a:xfrm>
          <a:off x="0" y="2003756"/>
          <a:ext cx="7404389" cy="83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25400" dir="5400000" rotWithShape="0">
            <a:srgbClr val="000000">
              <a:alpha val="4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5E88507-CDC6-4735-BDE1-6FDF576AD400}">
      <dsp:nvSpPr>
        <dsp:cNvPr id="0" name=""/>
        <dsp:cNvSpPr/>
      </dsp:nvSpPr>
      <dsp:spPr>
        <a:xfrm>
          <a:off x="370219" y="1516675"/>
          <a:ext cx="5629645" cy="974160"/>
        </a:xfrm>
        <a:prstGeom prst="roundRect">
          <a:avLst/>
        </a:prstGeom>
        <a:solidFill>
          <a:schemeClr val="bg2">
            <a:lumMod val="50000"/>
          </a:schemeClr>
        </a:soli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908" tIns="0" rIns="195908" bIns="0" numCol="1" spcCol="1270" anchor="ctr" anchorCtr="0">
          <a:noAutofit/>
        </a:bodyPr>
        <a:lstStyle/>
        <a:p>
          <a:pPr lvl="0" algn="l" defTabSz="800100">
            <a:lnSpc>
              <a:spcPct val="90000"/>
            </a:lnSpc>
            <a:spcBef>
              <a:spcPct val="0"/>
            </a:spcBef>
            <a:spcAft>
              <a:spcPct val="35000"/>
            </a:spcAft>
          </a:pPr>
          <a:r>
            <a:rPr lang="es-VE" sz="1800" kern="1200" dirty="0" smtClean="0"/>
            <a:t>Diversos factores de riesgo han sido identificados para permitir la estraficación en bajo , moderado y alto riesgo</a:t>
          </a:r>
          <a:endParaRPr lang="es-VE" sz="1800" kern="1200" dirty="0"/>
        </a:p>
      </dsp:txBody>
      <dsp:txXfrm>
        <a:off x="417774" y="1564230"/>
        <a:ext cx="5534535" cy="879050"/>
      </dsp:txXfrm>
    </dsp:sp>
    <dsp:sp modelId="{2AAFF625-ABC0-46A8-9474-CFB163B26B9E}">
      <dsp:nvSpPr>
        <dsp:cNvPr id="0" name=""/>
        <dsp:cNvSpPr/>
      </dsp:nvSpPr>
      <dsp:spPr>
        <a:xfrm>
          <a:off x="0" y="3500636"/>
          <a:ext cx="7404389" cy="83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25400" dir="5400000" rotWithShape="0">
            <a:srgbClr val="000000">
              <a:alpha val="4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C229F05-6B76-494D-9FAF-34977DF57F1F}">
      <dsp:nvSpPr>
        <dsp:cNvPr id="0" name=""/>
        <dsp:cNvSpPr/>
      </dsp:nvSpPr>
      <dsp:spPr>
        <a:xfrm>
          <a:off x="370219" y="3013555"/>
          <a:ext cx="5707858" cy="974160"/>
        </a:xfrm>
        <a:prstGeom prst="roundRect">
          <a:avLst/>
        </a:prstGeom>
        <a:solidFill>
          <a:schemeClr val="bg2">
            <a:lumMod val="50000"/>
          </a:schemeClr>
        </a:soli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908" tIns="0" rIns="195908" bIns="0" numCol="1" spcCol="1270" anchor="ctr" anchorCtr="0">
          <a:noAutofit/>
        </a:bodyPr>
        <a:lstStyle/>
        <a:p>
          <a:pPr lvl="0" algn="l" defTabSz="800100">
            <a:lnSpc>
              <a:spcPct val="90000"/>
            </a:lnSpc>
            <a:spcBef>
              <a:spcPct val="0"/>
            </a:spcBef>
            <a:spcAft>
              <a:spcPct val="35000"/>
            </a:spcAft>
          </a:pPr>
          <a:r>
            <a:rPr lang="es-VE" sz="1800" kern="1200" dirty="0" smtClean="0"/>
            <a:t>Actualmente hay mayor documentación que soporta la consideración de otros factores de riesgo que permiten la redefinición del riesgo de ECV y TE por FA.</a:t>
          </a:r>
          <a:endParaRPr lang="es-VE" sz="1800" kern="1200" dirty="0"/>
        </a:p>
      </dsp:txBody>
      <dsp:txXfrm>
        <a:off x="417774" y="3061110"/>
        <a:ext cx="5612748"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4C0EB-7AC6-40AE-B202-A49F2169C497}">
      <dsp:nvSpPr>
        <dsp:cNvPr id="0" name=""/>
        <dsp:cNvSpPr/>
      </dsp:nvSpPr>
      <dsp:spPr>
        <a:xfrm rot="16200000">
          <a:off x="-1063873" y="1064617"/>
          <a:ext cx="4064000" cy="1934765"/>
        </a:xfrm>
        <a:prstGeom prst="flowChartManualOperation">
          <a:avLst/>
        </a:prstGeom>
        <a:solidFill>
          <a:schemeClr val="bg2">
            <a:lumMod val="50000"/>
          </a:schemeClr>
        </a:soli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endParaRPr lang="es-VE" sz="1600" kern="1200" dirty="0" smtClean="0"/>
        </a:p>
        <a:p>
          <a:pPr marL="285750" lvl="1" indent="-285750" algn="l" defTabSz="1244600">
            <a:lnSpc>
              <a:spcPct val="90000"/>
            </a:lnSpc>
            <a:spcBef>
              <a:spcPct val="0"/>
            </a:spcBef>
            <a:spcAft>
              <a:spcPct val="15000"/>
            </a:spcAft>
            <a:buChar char="••"/>
          </a:pPr>
          <a:r>
            <a:rPr lang="es-VE" sz="2800" kern="1200" dirty="0" smtClean="0"/>
            <a:t>Euro </a:t>
          </a:r>
          <a:r>
            <a:rPr lang="es-VE" sz="2800" kern="1200" dirty="0" err="1" smtClean="0"/>
            <a:t>Heart</a:t>
          </a:r>
          <a:r>
            <a:rPr lang="es-VE" sz="2800" kern="1200" dirty="0" smtClean="0"/>
            <a:t> </a:t>
          </a:r>
          <a:r>
            <a:rPr lang="es-VE" sz="2800" kern="1200" dirty="0" err="1" smtClean="0"/>
            <a:t>Survey</a:t>
          </a:r>
          <a:endParaRPr lang="es-VE" sz="2800" kern="1200" dirty="0"/>
        </a:p>
      </dsp:txBody>
      <dsp:txXfrm rot="5400000">
        <a:off x="744" y="812800"/>
        <a:ext cx="1934765" cy="2438400"/>
      </dsp:txXfrm>
    </dsp:sp>
    <dsp:sp modelId="{288AC61F-31E4-4D25-8315-12D968F886B2}">
      <dsp:nvSpPr>
        <dsp:cNvPr id="0" name=""/>
        <dsp:cNvSpPr/>
      </dsp:nvSpPr>
      <dsp:spPr>
        <a:xfrm rot="16200000">
          <a:off x="1016000" y="1064617"/>
          <a:ext cx="4064000" cy="1934765"/>
        </a:xfrm>
        <a:prstGeom prst="flowChartManualOperation">
          <a:avLst/>
        </a:prstGeom>
        <a:solidFill>
          <a:schemeClr val="bg2">
            <a:lumMod val="50000"/>
          </a:schemeClr>
        </a:soli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endParaRPr lang="es-VE" sz="1600" kern="1200" dirty="0"/>
        </a:p>
        <a:p>
          <a:pPr marL="171450" lvl="1" indent="-171450" algn="l" defTabSz="711200">
            <a:lnSpc>
              <a:spcPct val="90000"/>
            </a:lnSpc>
            <a:spcBef>
              <a:spcPct val="0"/>
            </a:spcBef>
            <a:spcAft>
              <a:spcPct val="15000"/>
            </a:spcAft>
            <a:buChar char="••"/>
          </a:pPr>
          <a:r>
            <a:rPr lang="es-VE" sz="1600" kern="1200" dirty="0" smtClean="0"/>
            <a:t>5.333 pacientes ambulatorios y hospitalizados con FA se matricularon de los servicios de cardiología de 182 hospitales entre 35 países en 2003 y 2004</a:t>
          </a:r>
          <a:endParaRPr lang="es-VE" sz="1600" kern="1200" dirty="0"/>
        </a:p>
      </dsp:txBody>
      <dsp:txXfrm rot="5400000">
        <a:off x="2080617" y="812800"/>
        <a:ext cx="1934765" cy="2438400"/>
      </dsp:txXfrm>
    </dsp:sp>
    <dsp:sp modelId="{282094AF-DDE1-4086-9819-52308F1B4FC2}">
      <dsp:nvSpPr>
        <dsp:cNvPr id="0" name=""/>
        <dsp:cNvSpPr/>
      </dsp:nvSpPr>
      <dsp:spPr>
        <a:xfrm rot="16200000">
          <a:off x="3095873" y="1064617"/>
          <a:ext cx="4064000" cy="1934765"/>
        </a:xfrm>
        <a:prstGeom prst="flowChartManualOperation">
          <a:avLst/>
        </a:prstGeom>
        <a:solidFill>
          <a:schemeClr val="bg2">
            <a:lumMod val="50000"/>
          </a:schemeClr>
        </a:soli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endParaRPr lang="es-VE" sz="1600" kern="1200" dirty="0"/>
        </a:p>
        <a:p>
          <a:pPr marL="171450" lvl="1" indent="-171450" algn="l" defTabSz="711200">
            <a:lnSpc>
              <a:spcPct val="90000"/>
            </a:lnSpc>
            <a:spcBef>
              <a:spcPct val="0"/>
            </a:spcBef>
            <a:spcAft>
              <a:spcPct val="15000"/>
            </a:spcAft>
            <a:buChar char="••"/>
          </a:pPr>
          <a:r>
            <a:rPr lang="es-VE" sz="1600" kern="1200" dirty="0" smtClean="0"/>
            <a:t>&gt; 18 años , ECG o </a:t>
          </a:r>
          <a:r>
            <a:rPr lang="es-VE" sz="1600" kern="1200" dirty="0" err="1" smtClean="0"/>
            <a:t>Holter</a:t>
          </a:r>
          <a:r>
            <a:rPr lang="es-VE" sz="1600" kern="1200" dirty="0" smtClean="0"/>
            <a:t> que demostrara FA durante la  admisión / consulta o en los 12 meses siguientes </a:t>
          </a:r>
          <a:endParaRPr lang="es-VE" sz="1600" kern="1200" dirty="0"/>
        </a:p>
      </dsp:txBody>
      <dsp:txXfrm rot="5400000">
        <a:off x="4160490" y="812800"/>
        <a:ext cx="1934765"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9ED04-579D-46A5-934A-AC687E3CF2F6}">
      <dsp:nvSpPr>
        <dsp:cNvPr id="0" name=""/>
        <dsp:cNvSpPr/>
      </dsp:nvSpPr>
      <dsp:spPr>
        <a:xfrm>
          <a:off x="1145351" y="-94451"/>
          <a:ext cx="4458661" cy="4458661"/>
        </a:xfrm>
        <a:prstGeom prst="circularArrow">
          <a:avLst>
            <a:gd name="adj1" fmla="val 4668"/>
            <a:gd name="adj2" fmla="val 272909"/>
            <a:gd name="adj3" fmla="val 12956823"/>
            <a:gd name="adj4" fmla="val 17945897"/>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4C91A-F622-4828-82AB-FF8E6A9FB4B2}">
      <dsp:nvSpPr>
        <dsp:cNvPr id="0" name=""/>
        <dsp:cNvSpPr/>
      </dsp:nvSpPr>
      <dsp:spPr>
        <a:xfrm>
          <a:off x="1937805" y="638"/>
          <a:ext cx="2873752" cy="1436876"/>
        </a:xfrm>
        <a:prstGeom prst="roundRect">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accent2">
              <a:shade val="2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VE" sz="1400" kern="1200" dirty="0" smtClean="0"/>
            <a:t>El ictus isquémico se define como un déficit neurológico focal de repente inicio  diagnosticado por un neurólogo, &gt;. 24 h y causado por la isquemia</a:t>
          </a:r>
          <a:endParaRPr lang="es-VE" sz="1400" kern="1200" dirty="0"/>
        </a:p>
      </dsp:txBody>
      <dsp:txXfrm>
        <a:off x="2007948" y="70781"/>
        <a:ext cx="2733466" cy="1296590"/>
      </dsp:txXfrm>
    </dsp:sp>
    <dsp:sp modelId="{D751E1B3-5416-45C6-9828-315F5D320D96}">
      <dsp:nvSpPr>
        <dsp:cNvPr id="0" name=""/>
        <dsp:cNvSpPr/>
      </dsp:nvSpPr>
      <dsp:spPr>
        <a:xfrm>
          <a:off x="3538761" y="1601593"/>
          <a:ext cx="2873752" cy="1436876"/>
        </a:xfrm>
        <a:prstGeom prst="roundRect">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accent2">
              <a:shade val="2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VE" sz="1400" kern="1200" smtClean="0"/>
            <a:t>TIA se define como un déficit neurológico focal de repente inicio diagnosticado por un neurólogo, &lt; 24 hs</a:t>
          </a:r>
          <a:endParaRPr lang="es-VE" sz="1400" kern="1200"/>
        </a:p>
      </dsp:txBody>
      <dsp:txXfrm>
        <a:off x="3608904" y="1671736"/>
        <a:ext cx="2733466" cy="1296590"/>
      </dsp:txXfrm>
    </dsp:sp>
    <dsp:sp modelId="{F4B97CBE-DA50-434B-9FB0-970FCDCCAD1B}">
      <dsp:nvSpPr>
        <dsp:cNvPr id="0" name=""/>
        <dsp:cNvSpPr/>
      </dsp:nvSpPr>
      <dsp:spPr>
        <a:xfrm>
          <a:off x="1937805" y="3202549"/>
          <a:ext cx="2873752" cy="1436876"/>
        </a:xfrm>
        <a:prstGeom prst="roundRect">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accent2">
              <a:shade val="2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VE" sz="1400" kern="1200" smtClean="0"/>
            <a:t>Embolia periférica se define como TE fuera del cerebro, el corazón, los ojos y pulmón</a:t>
          </a:r>
          <a:endParaRPr lang="es-VE" sz="1400" kern="1200"/>
        </a:p>
      </dsp:txBody>
      <dsp:txXfrm>
        <a:off x="2007948" y="3272692"/>
        <a:ext cx="2733466" cy="1296590"/>
      </dsp:txXfrm>
    </dsp:sp>
    <dsp:sp modelId="{8EDCF017-2608-4C04-A2DD-7FC3E1D35A69}">
      <dsp:nvSpPr>
        <dsp:cNvPr id="0" name=""/>
        <dsp:cNvSpPr/>
      </dsp:nvSpPr>
      <dsp:spPr>
        <a:xfrm>
          <a:off x="336849" y="1601593"/>
          <a:ext cx="2873752" cy="1436876"/>
        </a:xfrm>
        <a:prstGeom prst="roundRect">
          <a:avLst/>
        </a:prstGeom>
        <a:solidFill>
          <a:schemeClr val="bg2">
            <a:lumMod val="50000"/>
          </a:schemeClr>
        </a:solidFill>
        <a:ln>
          <a:noFill/>
        </a:ln>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accent2">
              <a:shade val="2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VE" sz="1400" kern="1200" dirty="0" smtClean="0"/>
            <a:t>TE  fue  </a:t>
          </a:r>
          <a:r>
            <a:rPr lang="es-VE" sz="1400" kern="1200" dirty="0" smtClean="0"/>
            <a:t>definido </a:t>
          </a:r>
          <a:r>
            <a:rPr lang="es-VE" sz="1400" kern="1200" dirty="0" smtClean="0"/>
            <a:t>ya sea como un accidente cerebrovascular isquémico, embolia periférica o  embolia pulmonar</a:t>
          </a:r>
          <a:endParaRPr lang="es-VE" sz="1400" kern="1200" dirty="0"/>
        </a:p>
      </dsp:txBody>
      <dsp:txXfrm>
        <a:off x="406992" y="1671736"/>
        <a:ext cx="2733466" cy="12965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F31E1602-38CB-4653-8760-AA68D5F9A32C}" type="datetimeFigureOut">
              <a:rPr lang="es-VE" smtClean="0"/>
              <a:t>03/04/2016</a:t>
            </a:fld>
            <a:endParaRPr lang="es-VE"/>
          </a:p>
        </p:txBody>
      </p:sp>
      <p:sp>
        <p:nvSpPr>
          <p:cNvPr id="8" name="Slide Number Placeholder 7"/>
          <p:cNvSpPr>
            <a:spLocks noGrp="1"/>
          </p:cNvSpPr>
          <p:nvPr>
            <p:ph type="sldNum" sz="quarter" idx="11"/>
          </p:nvPr>
        </p:nvSpPr>
        <p:spPr/>
        <p:txBody>
          <a:bodyPr/>
          <a:lstStyle/>
          <a:p>
            <a:fld id="{F59F0864-4C35-4F3A-AC32-C9CE40FAE5C6}" type="slidenum">
              <a:rPr lang="es-VE" smtClean="0"/>
              <a:t>‹Nº›</a:t>
            </a:fld>
            <a:endParaRPr lang="es-VE"/>
          </a:p>
        </p:txBody>
      </p:sp>
      <p:sp>
        <p:nvSpPr>
          <p:cNvPr id="9" name="Footer Placeholder 8"/>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31E1602-38CB-4653-8760-AA68D5F9A32C}" type="datetimeFigureOut">
              <a:rPr lang="es-VE" smtClean="0"/>
              <a:t>03/04/2016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F59F0864-4C35-4F3A-AC32-C9CE40FAE5C6}" type="slidenum">
              <a:rPr lang="es-VE" smtClean="0"/>
              <a:t>‹Nº›</a:t>
            </a:fld>
            <a:endParaRPr lang="es-V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31E1602-38CB-4653-8760-AA68D5F9A32C}" type="datetimeFigureOut">
              <a:rPr lang="es-VE" smtClean="0"/>
              <a:t>03/04/2016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F59F0864-4C35-4F3A-AC32-C9CE40FAE5C6}" type="slidenum">
              <a:rPr lang="es-VE" smtClean="0"/>
              <a:t>‹Nº›</a:t>
            </a:fld>
            <a:endParaRPr lang="es-V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fld id="{F31E1602-38CB-4653-8760-AA68D5F9A32C}" type="datetimeFigureOut">
              <a:rPr lang="es-VE" smtClean="0"/>
              <a:t>03/04/2016</a:t>
            </a:fld>
            <a:endParaRPr lang="es-VE"/>
          </a:p>
        </p:txBody>
      </p:sp>
      <p:sp>
        <p:nvSpPr>
          <p:cNvPr id="10" name="Slide Number Placeholder 9"/>
          <p:cNvSpPr>
            <a:spLocks noGrp="1"/>
          </p:cNvSpPr>
          <p:nvPr>
            <p:ph type="sldNum" sz="quarter" idx="15"/>
          </p:nvPr>
        </p:nvSpPr>
        <p:spPr/>
        <p:txBody>
          <a:bodyPr/>
          <a:lstStyle/>
          <a:p>
            <a:fld id="{F59F0864-4C35-4F3A-AC32-C9CE40FAE5C6}" type="slidenum">
              <a:rPr lang="es-VE" smtClean="0"/>
              <a:t>‹Nº›</a:t>
            </a:fld>
            <a:endParaRPr lang="es-VE"/>
          </a:p>
        </p:txBody>
      </p:sp>
      <p:sp>
        <p:nvSpPr>
          <p:cNvPr id="11" name="Footer Placeholder 10"/>
          <p:cNvSpPr>
            <a:spLocks noGrp="1"/>
          </p:cNvSpPr>
          <p:nvPr>
            <p:ph type="ftr" sz="quarter" idx="16"/>
          </p:nvPr>
        </p:nvSpPr>
        <p:spPr/>
        <p:txBody>
          <a:bodyPr/>
          <a:lstStyle/>
          <a:p>
            <a:endParaRPr lang="es-VE"/>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F31E1602-38CB-4653-8760-AA68D5F9A32C}" type="datetimeFigureOut">
              <a:rPr lang="es-VE" smtClean="0"/>
              <a:t>03/04/2016</a:t>
            </a:fld>
            <a:endParaRPr lang="es-VE"/>
          </a:p>
        </p:txBody>
      </p:sp>
      <p:sp>
        <p:nvSpPr>
          <p:cNvPr id="8" name="Slide Number Placeholder 7"/>
          <p:cNvSpPr>
            <a:spLocks noGrp="1"/>
          </p:cNvSpPr>
          <p:nvPr>
            <p:ph type="sldNum" sz="quarter" idx="11"/>
          </p:nvPr>
        </p:nvSpPr>
        <p:spPr/>
        <p:txBody>
          <a:bodyPr/>
          <a:lstStyle/>
          <a:p>
            <a:fld id="{F59F0864-4C35-4F3A-AC32-C9CE40FAE5C6}" type="slidenum">
              <a:rPr lang="es-VE" smtClean="0"/>
              <a:t>‹Nº›</a:t>
            </a:fld>
            <a:endParaRPr lang="es-VE"/>
          </a:p>
        </p:txBody>
      </p:sp>
      <p:sp>
        <p:nvSpPr>
          <p:cNvPr id="9" name="Footer Placeholder 8"/>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0"/>
          </p:nvPr>
        </p:nvSpPr>
        <p:spPr/>
        <p:txBody>
          <a:bodyPr/>
          <a:lstStyle/>
          <a:p>
            <a:fld id="{F31E1602-38CB-4653-8760-AA68D5F9A32C}" type="datetimeFigureOut">
              <a:rPr lang="es-VE" smtClean="0"/>
              <a:t>03/04/2016</a:t>
            </a:fld>
            <a:endParaRPr lang="es-VE"/>
          </a:p>
        </p:txBody>
      </p:sp>
      <p:sp>
        <p:nvSpPr>
          <p:cNvPr id="10" name="Slide Number Placeholder 9"/>
          <p:cNvSpPr>
            <a:spLocks noGrp="1"/>
          </p:cNvSpPr>
          <p:nvPr>
            <p:ph type="sldNum" sz="quarter" idx="11"/>
          </p:nvPr>
        </p:nvSpPr>
        <p:spPr/>
        <p:txBody>
          <a:bodyPr/>
          <a:lstStyle/>
          <a:p>
            <a:fld id="{F59F0864-4C35-4F3A-AC32-C9CE40FAE5C6}" type="slidenum">
              <a:rPr lang="es-VE" smtClean="0"/>
              <a:t>‹Nº›</a:t>
            </a:fld>
            <a:endParaRPr lang="es-VE"/>
          </a:p>
        </p:txBody>
      </p:sp>
      <p:sp>
        <p:nvSpPr>
          <p:cNvPr id="11" name="Footer Placeholder 10"/>
          <p:cNvSpPr>
            <a:spLocks noGrp="1"/>
          </p:cNvSpPr>
          <p:nvPr>
            <p:ph type="ftr" sz="quarter" idx="12"/>
          </p:nvPr>
        </p:nvSpPr>
        <p:spPr>
          <a:xfrm>
            <a:off x="493776" y="6356350"/>
            <a:ext cx="5102352" cy="365125"/>
          </a:xfrm>
        </p:spPr>
        <p:txBody>
          <a:bodyPr/>
          <a:lstStyle/>
          <a:p>
            <a:endParaRPr lang="es-V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10"/>
          </p:nvPr>
        </p:nvSpPr>
        <p:spPr/>
        <p:txBody>
          <a:bodyPr/>
          <a:lstStyle/>
          <a:p>
            <a:fld id="{F31E1602-38CB-4653-8760-AA68D5F9A32C}" type="datetimeFigureOut">
              <a:rPr lang="es-VE" smtClean="0"/>
              <a:t>03/04/2016</a:t>
            </a:fld>
            <a:endParaRPr lang="es-VE"/>
          </a:p>
        </p:txBody>
      </p:sp>
      <p:sp>
        <p:nvSpPr>
          <p:cNvPr id="11" name="Slide Number Placeholder 10"/>
          <p:cNvSpPr>
            <a:spLocks noGrp="1"/>
          </p:cNvSpPr>
          <p:nvPr>
            <p:ph type="sldNum" sz="quarter" idx="11"/>
          </p:nvPr>
        </p:nvSpPr>
        <p:spPr/>
        <p:txBody>
          <a:bodyPr/>
          <a:lstStyle/>
          <a:p>
            <a:fld id="{F59F0864-4C35-4F3A-AC32-C9CE40FAE5C6}" type="slidenum">
              <a:rPr lang="es-VE" smtClean="0"/>
              <a:t>‹Nº›</a:t>
            </a:fld>
            <a:endParaRPr lang="es-VE"/>
          </a:p>
        </p:txBody>
      </p:sp>
      <p:sp>
        <p:nvSpPr>
          <p:cNvPr id="12" name="Footer Placeholder 11"/>
          <p:cNvSpPr>
            <a:spLocks noGrp="1"/>
          </p:cNvSpPr>
          <p:nvPr>
            <p:ph type="ftr" sz="quarter" idx="12"/>
          </p:nvPr>
        </p:nvSpPr>
        <p:spPr>
          <a:xfrm>
            <a:off x="493776" y="6356350"/>
            <a:ext cx="5102352" cy="365125"/>
          </a:xfrm>
        </p:spPr>
        <p:txBody>
          <a:bodyPr/>
          <a:lstStyle/>
          <a:p>
            <a:endParaRPr lang="es-V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F31E1602-38CB-4653-8760-AA68D5F9A32C}" type="datetimeFigureOut">
              <a:rPr lang="es-VE" smtClean="0"/>
              <a:t>03/04/2016</a:t>
            </a:fld>
            <a:endParaRPr lang="es-VE"/>
          </a:p>
        </p:txBody>
      </p:sp>
      <p:sp>
        <p:nvSpPr>
          <p:cNvPr id="5" name="Title 4"/>
          <p:cNvSpPr>
            <a:spLocks noGrp="1"/>
          </p:cNvSpPr>
          <p:nvPr>
            <p:ph type="title"/>
          </p:nvPr>
        </p:nvSpPr>
        <p:spPr/>
        <p:txBody>
          <a:bodyPr/>
          <a:lstStyle/>
          <a:p>
            <a:r>
              <a:rPr lang="es-ES" smtClean="0"/>
              <a:t>Haga clic para modificar el estilo de título del patrón</a:t>
            </a:r>
            <a:endParaRPr lang="en-US" dirty="0"/>
          </a:p>
        </p:txBody>
      </p:sp>
      <p:sp>
        <p:nvSpPr>
          <p:cNvPr id="4" name="Slide Number Placeholder 3"/>
          <p:cNvSpPr>
            <a:spLocks noGrp="1"/>
          </p:cNvSpPr>
          <p:nvPr>
            <p:ph type="sldNum" sz="quarter" idx="11"/>
          </p:nvPr>
        </p:nvSpPr>
        <p:spPr/>
        <p:txBody>
          <a:bodyPr/>
          <a:lstStyle/>
          <a:p>
            <a:fld id="{F59F0864-4C35-4F3A-AC32-C9CE40FAE5C6}" type="slidenum">
              <a:rPr lang="es-VE" smtClean="0"/>
              <a:t>‹Nº›</a:t>
            </a:fld>
            <a:endParaRPr lang="es-VE"/>
          </a:p>
        </p:txBody>
      </p:sp>
      <p:sp>
        <p:nvSpPr>
          <p:cNvPr id="6" name="Footer Placeholder 5"/>
          <p:cNvSpPr>
            <a:spLocks noGrp="1"/>
          </p:cNvSpPr>
          <p:nvPr>
            <p:ph type="ftr" sz="quarter" idx="12"/>
          </p:nvPr>
        </p:nvSpPr>
        <p:spPr/>
        <p:txBody>
          <a:bodyPr/>
          <a:lstStyle/>
          <a:p>
            <a:endParaRPr lang="es-V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E1602-38CB-4653-8760-AA68D5F9A32C}" type="datetimeFigureOut">
              <a:rPr lang="es-VE" smtClean="0"/>
              <a:t>03/04/2016</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F59F0864-4C35-4F3A-AC32-C9CE40FAE5C6}" type="slidenum">
              <a:rPr lang="es-VE" smtClean="0"/>
              <a:t>‹Nº›</a:t>
            </a:fld>
            <a:endParaRPr lang="es-V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F31E1602-38CB-4653-8760-AA68D5F9A32C}" type="datetimeFigureOut">
              <a:rPr lang="es-VE" smtClean="0"/>
              <a:t>03/04/2016</a:t>
            </a:fld>
            <a:endParaRPr lang="es-VE"/>
          </a:p>
        </p:txBody>
      </p:sp>
      <p:sp>
        <p:nvSpPr>
          <p:cNvPr id="9" name="Slide Number Placeholder 8"/>
          <p:cNvSpPr>
            <a:spLocks noGrp="1"/>
          </p:cNvSpPr>
          <p:nvPr>
            <p:ph type="sldNum" sz="quarter" idx="11"/>
          </p:nvPr>
        </p:nvSpPr>
        <p:spPr/>
        <p:txBody>
          <a:bodyPr/>
          <a:lstStyle/>
          <a:p>
            <a:fld id="{F59F0864-4C35-4F3A-AC32-C9CE40FAE5C6}" type="slidenum">
              <a:rPr lang="es-VE" smtClean="0"/>
              <a:t>‹Nº›</a:t>
            </a:fld>
            <a:endParaRPr lang="es-VE"/>
          </a:p>
        </p:txBody>
      </p:sp>
      <p:sp>
        <p:nvSpPr>
          <p:cNvPr id="10" name="Footer Placeholder 9"/>
          <p:cNvSpPr>
            <a:spLocks noGrp="1"/>
          </p:cNvSpPr>
          <p:nvPr>
            <p:ph type="ftr" sz="quarter" idx="12"/>
          </p:nvPr>
        </p:nvSpPr>
        <p:spPr>
          <a:xfrm>
            <a:off x="493776" y="6356350"/>
            <a:ext cx="5102352" cy="365125"/>
          </a:xfrm>
        </p:spPr>
        <p:txBody>
          <a:bodyPr/>
          <a:lstStyle/>
          <a:p>
            <a:endParaRPr lang="es-V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F31E1602-38CB-4653-8760-AA68D5F9A32C}" type="datetimeFigureOut">
              <a:rPr lang="es-VE" smtClean="0"/>
              <a:t>03/04/2016</a:t>
            </a:fld>
            <a:endParaRPr lang="es-VE"/>
          </a:p>
        </p:txBody>
      </p:sp>
      <p:sp>
        <p:nvSpPr>
          <p:cNvPr id="9" name="Slide Number Placeholder 8"/>
          <p:cNvSpPr>
            <a:spLocks noGrp="1"/>
          </p:cNvSpPr>
          <p:nvPr>
            <p:ph type="sldNum" sz="quarter" idx="11"/>
          </p:nvPr>
        </p:nvSpPr>
        <p:spPr/>
        <p:txBody>
          <a:bodyPr/>
          <a:lstStyle/>
          <a:p>
            <a:fld id="{F59F0864-4C35-4F3A-AC32-C9CE40FAE5C6}" type="slidenum">
              <a:rPr lang="es-VE" smtClean="0"/>
              <a:t>‹Nº›</a:t>
            </a:fld>
            <a:endParaRPr lang="es-VE"/>
          </a:p>
        </p:txBody>
      </p:sp>
      <p:sp>
        <p:nvSpPr>
          <p:cNvPr id="10" name="Footer Placeholder 9"/>
          <p:cNvSpPr>
            <a:spLocks noGrp="1"/>
          </p:cNvSpPr>
          <p:nvPr>
            <p:ph type="ftr" sz="quarter" idx="12"/>
          </p:nvPr>
        </p:nvSpPr>
        <p:spPr>
          <a:xfrm>
            <a:off x="493776" y="6356350"/>
            <a:ext cx="5102352" cy="365125"/>
          </a:xfrm>
        </p:spPr>
        <p:txBody>
          <a:bodyPr/>
          <a:lstStyle/>
          <a:p>
            <a:endParaRPr lang="es-V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F31E1602-38CB-4653-8760-AA68D5F9A32C}" type="datetimeFigureOut">
              <a:rPr lang="es-VE" smtClean="0"/>
              <a:t>03/04/2016</a:t>
            </a:fld>
            <a:endParaRPr lang="es-VE"/>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s-VE"/>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F59F0864-4C35-4F3A-AC32-C9CE40FAE5C6}" type="slidenum">
              <a:rPr lang="es-VE" smtClean="0"/>
              <a:t>‹Nº›</a:t>
            </a:fld>
            <a:endParaRPr lang="es-VE"/>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89" y="155278"/>
            <a:ext cx="864096" cy="209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475656" y="2924944"/>
            <a:ext cx="6038800" cy="103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4400" b="1" dirty="0" smtClean="0">
                <a:solidFill>
                  <a:srgbClr val="FF000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 Cuales son las escalas de riesgo Tromboembolico en presencia de FA disponibles en la actualidad?</a:t>
            </a:r>
            <a:endParaRPr lang="es-VE" sz="4400" b="1" dirty="0">
              <a:solidFill>
                <a:srgbClr val="FF000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Tree>
    <p:extLst>
      <p:ext uri="{BB962C8B-B14F-4D97-AF65-F5344CB8AC3E}">
        <p14:creationId xmlns:p14="http://schemas.microsoft.com/office/powerpoint/2010/main" val="41134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9645"/>
            <a:ext cx="5239676" cy="6607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p:cNvCxnSpPr/>
          <p:nvPr/>
        </p:nvCxnSpPr>
        <p:spPr>
          <a:xfrm>
            <a:off x="2204120" y="1968771"/>
            <a:ext cx="468897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267744" y="3861048"/>
            <a:ext cx="468897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183055" y="5949280"/>
            <a:ext cx="468897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18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9"/>
            <a:ext cx="9144000" cy="36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p:cNvCxnSpPr/>
          <p:nvPr/>
        </p:nvCxnSpPr>
        <p:spPr>
          <a:xfrm>
            <a:off x="0" y="2780928"/>
            <a:ext cx="88924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0" y="3429000"/>
            <a:ext cx="88924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0" y="4077072"/>
            <a:ext cx="88924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0" y="2949530"/>
            <a:ext cx="88924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7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13" y="82600"/>
            <a:ext cx="8784166" cy="662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p:cNvSpPr/>
          <p:nvPr/>
        </p:nvSpPr>
        <p:spPr>
          <a:xfrm>
            <a:off x="4860032" y="800404"/>
            <a:ext cx="648072" cy="5256584"/>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p:txBody>
      </p:sp>
      <p:cxnSp>
        <p:nvCxnSpPr>
          <p:cNvPr id="22" name="21 Conector recto"/>
          <p:cNvCxnSpPr/>
          <p:nvPr/>
        </p:nvCxnSpPr>
        <p:spPr>
          <a:xfrm>
            <a:off x="224820" y="5958507"/>
            <a:ext cx="846053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143913" y="3861048"/>
            <a:ext cx="86223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3275856" y="800404"/>
            <a:ext cx="936104" cy="5256584"/>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p:txBody>
      </p:sp>
      <p:cxnSp>
        <p:nvCxnSpPr>
          <p:cNvPr id="28" name="27 Conector recto"/>
          <p:cNvCxnSpPr/>
          <p:nvPr/>
        </p:nvCxnSpPr>
        <p:spPr>
          <a:xfrm>
            <a:off x="143913" y="2780928"/>
            <a:ext cx="86223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143913" y="1700808"/>
            <a:ext cx="86223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91022" y="5805264"/>
            <a:ext cx="86752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2111979" y="800404"/>
            <a:ext cx="648072" cy="5256584"/>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smtClean="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a:p>
            <a:pPr algn="ctr"/>
            <a:endParaRPr lang="es-VE" b="1" dirty="0">
              <a:solidFill>
                <a:schemeClr val="tx1"/>
              </a:solidFill>
              <a:effectLst>
                <a:outerShdw blurRad="38100" dist="38100" dir="2700000" algn="tl">
                  <a:srgbClr val="000000">
                    <a:alpha val="43137"/>
                  </a:srgbClr>
                </a:outerShdw>
              </a:effectLst>
            </a:endParaRPr>
          </a:p>
        </p:txBody>
      </p:sp>
      <p:cxnSp>
        <p:nvCxnSpPr>
          <p:cNvPr id="37" name="36 Conector recto"/>
          <p:cNvCxnSpPr/>
          <p:nvPr/>
        </p:nvCxnSpPr>
        <p:spPr>
          <a:xfrm>
            <a:off x="91022" y="5953908"/>
            <a:ext cx="80648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108520" y="2780928"/>
            <a:ext cx="80648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70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31"/>
                                        </p:tgtEl>
                                      </p:cBhvr>
                                    </p:animEffect>
                                    <p:set>
                                      <p:cBhvr>
                                        <p:cTn id="72" dur="1" fill="hold">
                                          <p:stCondLst>
                                            <p:cond delay="499"/>
                                          </p:stCondLst>
                                        </p:cTn>
                                        <p:tgtEl>
                                          <p:spTgt spid="3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arn(inVertic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arn(inVertical)">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7" grpId="0" animBg="1"/>
      <p:bldP spid="27" grpId="1"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46239"/>
            <a:ext cx="8881876" cy="3561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94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47664" y="36240"/>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54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DISCUSIÓN</a:t>
            </a:r>
            <a:endParaRPr lang="es-VE" sz="54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
        <p:nvSpPr>
          <p:cNvPr id="6" name="5 Rectángulo redondeado"/>
          <p:cNvSpPr/>
          <p:nvPr/>
        </p:nvSpPr>
        <p:spPr>
          <a:xfrm>
            <a:off x="268600" y="1124744"/>
            <a:ext cx="8568952" cy="1440160"/>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VE" sz="1600" dirty="0"/>
              <a:t>Este </a:t>
            </a:r>
            <a:r>
              <a:rPr lang="es-VE" sz="1600" dirty="0" smtClean="0"/>
              <a:t>esquema (Birmingham 2009) considera que  </a:t>
            </a:r>
            <a:r>
              <a:rPr lang="es-VE" sz="1600" dirty="0"/>
              <a:t>pacientes </a:t>
            </a:r>
            <a:r>
              <a:rPr lang="es-VE" sz="1600" dirty="0" smtClean="0"/>
              <a:t>con </a:t>
            </a:r>
            <a:r>
              <a:rPr lang="es-VE" sz="1600" dirty="0"/>
              <a:t>ictus / AIT reciente , &gt; 75 años </a:t>
            </a:r>
            <a:r>
              <a:rPr lang="es-VE" sz="1600" dirty="0" smtClean="0"/>
              <a:t>son </a:t>
            </a:r>
            <a:r>
              <a:rPr lang="es-VE" sz="1600" dirty="0"/>
              <a:t>de alto </a:t>
            </a:r>
            <a:r>
              <a:rPr lang="es-VE" sz="1600" dirty="0" smtClean="0"/>
              <a:t>riesgo y candidatos </a:t>
            </a:r>
            <a:r>
              <a:rPr lang="es-VE" sz="1600" dirty="0"/>
              <a:t>a la warfarina</a:t>
            </a:r>
            <a:r>
              <a:rPr lang="es-VE" sz="1600" dirty="0" smtClean="0"/>
              <a:t>.  </a:t>
            </a:r>
            <a:r>
              <a:rPr lang="es-VE" sz="1600" dirty="0"/>
              <a:t>Además, una combinación de al menos dos factores de riesgo como la hipertensión, la insuficiencia cardíaca, la diabetes, la edad de 65 a 75, el sexo femenino, y la enfermedad vascular también se consideran como de alto riesgo</a:t>
            </a:r>
          </a:p>
        </p:txBody>
      </p:sp>
      <p:sp>
        <p:nvSpPr>
          <p:cNvPr id="7" name="6 Rectángulo redondeado"/>
          <p:cNvSpPr/>
          <p:nvPr/>
        </p:nvSpPr>
        <p:spPr>
          <a:xfrm>
            <a:off x="165836" y="2871161"/>
            <a:ext cx="8675120" cy="151216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s-VE" sz="1600" dirty="0"/>
              <a:t>Para agregar una clasificación de riesgo, también ofrecemos un score  del esquema de Birmingham de 2009, mediante el acrónimo -</a:t>
            </a:r>
            <a:r>
              <a:rPr lang="es-VE" sz="1600" dirty="0" err="1"/>
              <a:t>VASc</a:t>
            </a:r>
            <a:r>
              <a:rPr lang="es-VE" sz="1600" dirty="0"/>
              <a:t> CHA 2 DS 2, con un claro aumento del riesgo de accidente cerebrovascular con puntuaciones altas, mientras que las con una puntuación de 0 a 1 (es decir, riesgo bajo a moderado) tuvieron bajas tasas de eventos. </a:t>
            </a:r>
          </a:p>
        </p:txBody>
      </p:sp>
      <p:sp>
        <p:nvSpPr>
          <p:cNvPr id="8" name="7 Rectángulo redondeado"/>
          <p:cNvSpPr/>
          <p:nvPr/>
        </p:nvSpPr>
        <p:spPr>
          <a:xfrm>
            <a:off x="339686" y="4772922"/>
            <a:ext cx="8426780" cy="1440160"/>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sz="1600" dirty="0"/>
              <a:t> Hay justificación para asociar el genero femenino, enfermedad vascular, y edad entre 65 y 74 años en la categoría de factores de riesgo. Comparados con los hombres, las mujeres son Más propensas a Sufrir un evento  TE o </a:t>
            </a:r>
            <a:r>
              <a:rPr lang="es-VE" sz="1600" dirty="0" err="1"/>
              <a:t>Stroke</a:t>
            </a:r>
            <a:r>
              <a:rPr lang="es-VE" sz="1600" dirty="0"/>
              <a:t> cuando no </a:t>
            </a:r>
            <a:r>
              <a:rPr lang="es-VE" sz="1600" dirty="0" smtClean="0"/>
              <a:t> reciben warfarina.</a:t>
            </a:r>
            <a:endParaRPr lang="es-VE" sz="1600" dirty="0"/>
          </a:p>
        </p:txBody>
      </p:sp>
    </p:spTree>
    <p:extLst>
      <p:ext uri="{BB962C8B-B14F-4D97-AF65-F5344CB8AC3E}">
        <p14:creationId xmlns:p14="http://schemas.microsoft.com/office/powerpoint/2010/main" val="56151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48470" y="1484784"/>
            <a:ext cx="8424936" cy="848607"/>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sz="1600" dirty="0" smtClean="0"/>
              <a:t>Edad</a:t>
            </a:r>
            <a:r>
              <a:rPr lang="es-VE" sz="1600" dirty="0"/>
              <a:t>&gt; 75 años e</a:t>
            </a:r>
            <a:r>
              <a:rPr lang="es-VE" sz="1600" dirty="0" smtClean="0"/>
              <a:t>s un </a:t>
            </a:r>
            <a:r>
              <a:rPr lang="es-VE" sz="1600" dirty="0"/>
              <a:t>f</a:t>
            </a:r>
            <a:r>
              <a:rPr lang="es-VE" sz="1600" dirty="0" smtClean="0"/>
              <a:t>actor </a:t>
            </a:r>
            <a:r>
              <a:rPr lang="es-VE" sz="1600" dirty="0"/>
              <a:t>de riesgo definitivo, y </a:t>
            </a:r>
            <a:r>
              <a:rPr lang="es-VE" sz="1600" dirty="0" smtClean="0"/>
              <a:t>edades entre </a:t>
            </a:r>
            <a:r>
              <a:rPr lang="es-VE" sz="1600" dirty="0"/>
              <a:t>65 y</a:t>
            </a:r>
            <a:r>
              <a:rPr lang="es-VE" sz="1600" dirty="0" smtClean="0"/>
              <a:t> 74 años, más </a:t>
            </a:r>
            <a:r>
              <a:rPr lang="es-VE" sz="1600" dirty="0"/>
              <a:t>un factor de </a:t>
            </a:r>
            <a:r>
              <a:rPr lang="es-VE" sz="1600" dirty="0" smtClean="0"/>
              <a:t>riesgo adicional o combinado también merece </a:t>
            </a:r>
            <a:r>
              <a:rPr lang="es-VE" sz="1600" dirty="0"/>
              <a:t>anticoagulación</a:t>
            </a:r>
          </a:p>
        </p:txBody>
      </p:sp>
      <p:sp>
        <p:nvSpPr>
          <p:cNvPr id="5" name="4 Rectángulo redondeado"/>
          <p:cNvSpPr/>
          <p:nvPr/>
        </p:nvSpPr>
        <p:spPr>
          <a:xfrm>
            <a:off x="393870" y="2656237"/>
            <a:ext cx="8515734" cy="9277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VE" sz="1600" dirty="0"/>
              <a:t>E</a:t>
            </a:r>
            <a:r>
              <a:rPr lang="es-VE" sz="1600" dirty="0" smtClean="0"/>
              <a:t>l CHADS2 </a:t>
            </a:r>
            <a:r>
              <a:rPr lang="es-VE" sz="1600" dirty="0"/>
              <a:t>clásico </a:t>
            </a:r>
            <a:r>
              <a:rPr lang="es-VE" sz="1600" dirty="0" smtClean="0"/>
              <a:t>genera </a:t>
            </a:r>
            <a:r>
              <a:rPr lang="es-VE" sz="1600" dirty="0"/>
              <a:t>un gran grupo intermedio de riesgo (. 60%) para los que no está claro qué tratamiento </a:t>
            </a:r>
            <a:r>
              <a:rPr lang="es-VE" sz="1600" dirty="0" smtClean="0"/>
              <a:t>indicar (AVK </a:t>
            </a:r>
            <a:r>
              <a:rPr lang="es-VE" sz="1600" dirty="0"/>
              <a:t>o </a:t>
            </a:r>
            <a:r>
              <a:rPr lang="es-VE" sz="1600" dirty="0" smtClean="0"/>
              <a:t>ASA) con </a:t>
            </a:r>
            <a:r>
              <a:rPr lang="es-VE" sz="1600" dirty="0"/>
              <a:t>la </a:t>
            </a:r>
            <a:r>
              <a:rPr lang="es-VE" sz="1600" dirty="0" smtClean="0"/>
              <a:t>asociacion de otros factores hubo mejor estratificación </a:t>
            </a:r>
            <a:r>
              <a:rPr lang="es-VE" sz="1600" dirty="0"/>
              <a:t>de riesgo de TE en FA demostrado por estadístico –C-</a:t>
            </a:r>
          </a:p>
        </p:txBody>
      </p:sp>
      <p:sp>
        <p:nvSpPr>
          <p:cNvPr id="6" name="5 Rectángulo redondeado"/>
          <p:cNvSpPr/>
          <p:nvPr/>
        </p:nvSpPr>
        <p:spPr>
          <a:xfrm>
            <a:off x="251520" y="3789040"/>
            <a:ext cx="8635384" cy="864096"/>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600" dirty="0" smtClean="0"/>
              <a:t>Los </a:t>
            </a:r>
            <a:r>
              <a:rPr lang="es-VE" sz="1600" dirty="0"/>
              <a:t>pacientes en situación de riesgo intermedia, deberían ser  considerados para </a:t>
            </a:r>
            <a:r>
              <a:rPr lang="es-VE" sz="1600" dirty="0" smtClean="0"/>
              <a:t>la anticoagulación </a:t>
            </a:r>
            <a:r>
              <a:rPr lang="es-VE" sz="1600" dirty="0"/>
              <a:t>oral en lugar de la aspirina, ya que tratamiento insuficiente es más perjudicial que </a:t>
            </a:r>
            <a:r>
              <a:rPr lang="es-VE" sz="1600" dirty="0" smtClean="0"/>
              <a:t>sobre tratamiento </a:t>
            </a:r>
            <a:endParaRPr lang="es-VE" sz="1600" dirty="0"/>
          </a:p>
        </p:txBody>
      </p:sp>
      <p:sp>
        <p:nvSpPr>
          <p:cNvPr id="7" name="6 Rectángulo redondeado"/>
          <p:cNvSpPr/>
          <p:nvPr/>
        </p:nvSpPr>
        <p:spPr>
          <a:xfrm>
            <a:off x="371170" y="4941168"/>
            <a:ext cx="8561134" cy="144016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s-VE" sz="1600" dirty="0"/>
              <a:t>Pacientes sin factores de riesgo se consideran de bajo </a:t>
            </a:r>
            <a:r>
              <a:rPr lang="es-VE" sz="1600" dirty="0" smtClean="0"/>
              <a:t>riesgo (&lt;</a:t>
            </a:r>
            <a:r>
              <a:rPr lang="es-VE" sz="1600" dirty="0"/>
              <a:t>65años, FA solamente, ninguno de los factores de </a:t>
            </a:r>
            <a:r>
              <a:rPr lang="es-VE" sz="1600" dirty="0" smtClean="0"/>
              <a:t>riesgo), sustentado por </a:t>
            </a:r>
            <a:r>
              <a:rPr lang="es-VE" sz="1600" dirty="0"/>
              <a:t>la ausencia de TE  lo </a:t>
            </a:r>
            <a:r>
              <a:rPr lang="es-VE" sz="1600" dirty="0" smtClean="0"/>
              <a:t>cual </a:t>
            </a:r>
            <a:r>
              <a:rPr lang="es-VE" sz="1600" dirty="0"/>
              <a:t>se confirmo en nuestro análisis, y </a:t>
            </a:r>
            <a:r>
              <a:rPr lang="es-VE" sz="1600" dirty="0" smtClean="0"/>
              <a:t> dichos pacientes pueden </a:t>
            </a:r>
            <a:r>
              <a:rPr lang="es-VE" sz="1600" dirty="0"/>
              <a:t>ser </a:t>
            </a:r>
            <a:r>
              <a:rPr lang="es-VE" sz="1600" dirty="0" smtClean="0"/>
              <a:t>tratados </a:t>
            </a:r>
            <a:r>
              <a:rPr lang="es-VE" sz="1600" dirty="0"/>
              <a:t>con aspirina 75 a 325 mg al día o sin terapia </a:t>
            </a:r>
            <a:r>
              <a:rPr lang="es-VE" sz="1600" dirty="0" err="1"/>
              <a:t>antitrombótica</a:t>
            </a:r>
            <a:r>
              <a:rPr lang="es-VE" sz="1600" dirty="0"/>
              <a:t>, dada la escasez de datos sobre la beneficios de la aspirina en este grupo de </a:t>
            </a:r>
            <a:r>
              <a:rPr lang="es-VE" sz="1600" dirty="0" smtClean="0"/>
              <a:t>pacientes</a:t>
            </a:r>
            <a:endParaRPr lang="es-VE" sz="1600" dirty="0"/>
          </a:p>
        </p:txBody>
      </p:sp>
      <p:sp>
        <p:nvSpPr>
          <p:cNvPr id="8" name="7 Rectángulo"/>
          <p:cNvSpPr/>
          <p:nvPr/>
        </p:nvSpPr>
        <p:spPr>
          <a:xfrm>
            <a:off x="1608610" y="252055"/>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54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DISCUSIÓN</a:t>
            </a:r>
            <a:endParaRPr lang="es-VE" sz="54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Tree>
    <p:extLst>
      <p:ext uri="{BB962C8B-B14F-4D97-AF65-F5344CB8AC3E}">
        <p14:creationId xmlns:p14="http://schemas.microsoft.com/office/powerpoint/2010/main" val="253497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91680" y="260648"/>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54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CONCLUSIÓN </a:t>
            </a:r>
            <a:endParaRPr lang="es-VE" sz="54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
        <p:nvSpPr>
          <p:cNvPr id="5" name="4 Llamada rectangular redondeada"/>
          <p:cNvSpPr/>
          <p:nvPr/>
        </p:nvSpPr>
        <p:spPr>
          <a:xfrm>
            <a:off x="1151620" y="1963122"/>
            <a:ext cx="6984776" cy="3312368"/>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s-VE" dirty="0" smtClean="0"/>
              <a:t>Este </a:t>
            </a:r>
            <a:r>
              <a:rPr lang="es-VE" dirty="0"/>
              <a:t>novedoso esquema de estratificación del riesgo de accidente cerebrovascular </a:t>
            </a:r>
            <a:r>
              <a:rPr lang="es-VE" dirty="0" smtClean="0"/>
              <a:t>ofrece </a:t>
            </a:r>
            <a:r>
              <a:rPr lang="es-VE" dirty="0"/>
              <a:t>algunas mejoras en el valor predictivo de TE que el esquema CHADS2, con bajas tasas de eventos en los sujetos de bajo riesgo y la </a:t>
            </a:r>
            <a:r>
              <a:rPr lang="es-VE" dirty="0" smtClean="0"/>
              <a:t>clasificación </a:t>
            </a:r>
            <a:r>
              <a:rPr lang="es-VE" dirty="0"/>
              <a:t>de sólo una pequeña proporción de sujetos en la categoría de riesgo intermedio. Este esquema podría mejorar nuestro enfoque de estratificación del riesgo de ictus en pacientes con fibrilación auricular</a:t>
            </a:r>
          </a:p>
        </p:txBody>
      </p:sp>
    </p:spTree>
    <p:extLst>
      <p:ext uri="{BB962C8B-B14F-4D97-AF65-F5344CB8AC3E}">
        <p14:creationId xmlns:p14="http://schemas.microsoft.com/office/powerpoint/2010/main" val="22519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74" y="580790"/>
            <a:ext cx="873469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Estrella de 6 puntas"/>
          <p:cNvSpPr/>
          <p:nvPr/>
        </p:nvSpPr>
        <p:spPr>
          <a:xfrm>
            <a:off x="6588224" y="2196983"/>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Estrella de 6 puntas"/>
          <p:cNvSpPr/>
          <p:nvPr/>
        </p:nvSpPr>
        <p:spPr>
          <a:xfrm>
            <a:off x="5940152" y="2597014"/>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Estrella de 6 puntas"/>
          <p:cNvSpPr/>
          <p:nvPr/>
        </p:nvSpPr>
        <p:spPr>
          <a:xfrm>
            <a:off x="5922760" y="3033663"/>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Estrella de 6 puntas"/>
          <p:cNvSpPr/>
          <p:nvPr/>
        </p:nvSpPr>
        <p:spPr>
          <a:xfrm>
            <a:off x="6026580" y="3520199"/>
            <a:ext cx="152400" cy="18002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Estrella de 6 puntas"/>
          <p:cNvSpPr/>
          <p:nvPr/>
        </p:nvSpPr>
        <p:spPr>
          <a:xfrm>
            <a:off x="5977071" y="3703359"/>
            <a:ext cx="251418" cy="213826"/>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Estrella de 6 puntas"/>
          <p:cNvSpPr/>
          <p:nvPr/>
        </p:nvSpPr>
        <p:spPr>
          <a:xfrm>
            <a:off x="5878016" y="4005064"/>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Estrella de 6 puntas"/>
          <p:cNvSpPr/>
          <p:nvPr/>
        </p:nvSpPr>
        <p:spPr>
          <a:xfrm>
            <a:off x="5878016" y="4509120"/>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415262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712968" cy="216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24944"/>
            <a:ext cx="871296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strella de 6 puntas"/>
          <p:cNvSpPr/>
          <p:nvPr/>
        </p:nvSpPr>
        <p:spPr>
          <a:xfrm>
            <a:off x="5940152" y="3258732"/>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Estrella de 6 puntas"/>
          <p:cNvSpPr/>
          <p:nvPr/>
        </p:nvSpPr>
        <p:spPr>
          <a:xfrm>
            <a:off x="5940152" y="3717032"/>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Estrella de 6 puntas"/>
          <p:cNvSpPr/>
          <p:nvPr/>
        </p:nvSpPr>
        <p:spPr>
          <a:xfrm>
            <a:off x="5940152" y="4170899"/>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Estrella de 6 puntas"/>
          <p:cNvSpPr/>
          <p:nvPr/>
        </p:nvSpPr>
        <p:spPr>
          <a:xfrm>
            <a:off x="7236296" y="4653136"/>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Estrella de 6 puntas"/>
          <p:cNvSpPr/>
          <p:nvPr/>
        </p:nvSpPr>
        <p:spPr>
          <a:xfrm>
            <a:off x="5940152" y="5589240"/>
            <a:ext cx="360040" cy="3600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15507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75447" y="404664"/>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54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Aporte de Grupo </a:t>
            </a:r>
            <a:endParaRPr lang="es-VE" sz="54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
        <p:nvSpPr>
          <p:cNvPr id="5" name="4 Llamada ovalada"/>
          <p:cNvSpPr/>
          <p:nvPr/>
        </p:nvSpPr>
        <p:spPr>
          <a:xfrm>
            <a:off x="2195736" y="2132856"/>
            <a:ext cx="4696753" cy="3528392"/>
          </a:xfrm>
          <a:prstGeom prst="wedgeEllipse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s-VE" dirty="0" smtClean="0"/>
              <a:t>Orientar la decisión clínica en base a los factores de riesgo y tomar en consideración  para estratificación de riesgo de TE, escalas de riesgo fácil de abordar y con base científica que justifique su aplicación.</a:t>
            </a:r>
            <a:endParaRPr lang="es-VE" dirty="0"/>
          </a:p>
        </p:txBody>
      </p:sp>
    </p:spTree>
    <p:extLst>
      <p:ext uri="{BB962C8B-B14F-4D97-AF65-F5344CB8AC3E}">
        <p14:creationId xmlns:p14="http://schemas.microsoft.com/office/powerpoint/2010/main" val="217981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293042"/>
            <a:ext cx="8280920" cy="3622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89" y="155278"/>
            <a:ext cx="864096" cy="209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994" y="4978705"/>
            <a:ext cx="196215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347864" y="5140630"/>
            <a:ext cx="2808312"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VE" sz="1600" dirty="0" smtClean="0"/>
              <a:t>Grupo 6</a:t>
            </a:r>
          </a:p>
          <a:p>
            <a:pPr algn="ctr"/>
            <a:r>
              <a:rPr lang="es-VE" sz="1600" dirty="0" smtClean="0">
                <a:solidFill>
                  <a:schemeClr val="tx2">
                    <a:lumMod val="10000"/>
                  </a:schemeClr>
                </a:solidFill>
              </a:rPr>
              <a:t>Dr. Alexander Rodríguez</a:t>
            </a:r>
          </a:p>
          <a:p>
            <a:pPr algn="ctr"/>
            <a:r>
              <a:rPr lang="es-VE" sz="1600" dirty="0" smtClean="0"/>
              <a:t>Dr. Walter Fernández</a:t>
            </a:r>
          </a:p>
          <a:p>
            <a:pPr algn="ctr"/>
            <a:r>
              <a:rPr lang="es-VE" sz="1600" dirty="0" smtClean="0"/>
              <a:t>Dra. Claudia Mandato</a:t>
            </a:r>
          </a:p>
          <a:p>
            <a:pPr algn="ctr"/>
            <a:r>
              <a:rPr lang="es-VE" sz="1600" dirty="0" smtClean="0"/>
              <a:t>Dra. Yenifer Pérez</a:t>
            </a:r>
          </a:p>
          <a:p>
            <a:pPr algn="ctr"/>
            <a:r>
              <a:rPr lang="es-VE" sz="1600" dirty="0" smtClean="0"/>
              <a:t>Dra. Rebeca  Sánchez</a:t>
            </a:r>
            <a:endParaRPr lang="es-VE" sz="1600" dirty="0"/>
          </a:p>
        </p:txBody>
      </p:sp>
    </p:spTree>
    <p:extLst>
      <p:ext uri="{BB962C8B-B14F-4D97-AF65-F5344CB8AC3E}">
        <p14:creationId xmlns:p14="http://schemas.microsoft.com/office/powerpoint/2010/main" val="98261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asasdeapuestasweb.com/wp-content/uploads/2014/05/75087438_realmadrid2_240514_get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318" y="125458"/>
            <a:ext cx="6275931" cy="3789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44" name="Picture 4" descr="http://1.bp.blogspot.com/-fzvv0vpkPJE/Uj4m8nKFbKI/AAAAAAAAPhg/LXkvvOY8odo/s1600/Descargar%252BPack%252BWallpaper%252BReal%252BMadrid%252B%252525282%252525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914524"/>
            <a:ext cx="3672408" cy="2793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5 Rectángulo"/>
          <p:cNvSpPr/>
          <p:nvPr/>
        </p:nvSpPr>
        <p:spPr>
          <a:xfrm>
            <a:off x="3789428" y="5642132"/>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5400" b="1" dirty="0" err="1" smtClean="0">
                <a:solidFill>
                  <a:srgbClr val="00206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Coming</a:t>
            </a:r>
            <a:r>
              <a:rPr lang="es-VE" sz="5400" b="1" dirty="0" smtClean="0">
                <a:solidFill>
                  <a:srgbClr val="00206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 </a:t>
            </a:r>
            <a:r>
              <a:rPr lang="es-VE" sz="5400" b="1" dirty="0" err="1" smtClean="0">
                <a:solidFill>
                  <a:srgbClr val="00206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Soon</a:t>
            </a:r>
            <a:r>
              <a:rPr lang="es-VE" sz="5400" b="1" dirty="0" smtClean="0">
                <a:solidFill>
                  <a:srgbClr val="00206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 </a:t>
            </a:r>
            <a:endParaRPr lang="es-VE" sz="5400" b="1" dirty="0">
              <a:solidFill>
                <a:srgbClr val="00206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Tree>
    <p:extLst>
      <p:ext uri="{BB962C8B-B14F-4D97-AF65-F5344CB8AC3E}">
        <p14:creationId xmlns:p14="http://schemas.microsoft.com/office/powerpoint/2010/main" val="3070399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479633" y="2967335"/>
            <a:ext cx="18473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6 Rectángulo"/>
          <p:cNvSpPr/>
          <p:nvPr/>
        </p:nvSpPr>
        <p:spPr>
          <a:xfrm>
            <a:off x="1691680" y="116632"/>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60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Introducción </a:t>
            </a:r>
            <a:endParaRPr lang="es-VE" sz="60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
        <p:nvSpPr>
          <p:cNvPr id="8" name="AutoShape 2" descr="Resultado de imagen para anticoagul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955" y="476672"/>
            <a:ext cx="1533447" cy="923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8 Diagrama"/>
          <p:cNvGraphicFramePr/>
          <p:nvPr>
            <p:extLst>
              <p:ext uri="{D42A27DB-BD31-4B8C-83A1-F6EECF244321}">
                <p14:modId xmlns:p14="http://schemas.microsoft.com/office/powerpoint/2010/main" val="3617507782"/>
              </p:ext>
            </p:extLst>
          </p:nvPr>
        </p:nvGraphicFramePr>
        <p:xfrm>
          <a:off x="1115616" y="1988840"/>
          <a:ext cx="7404389"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38" y="260647"/>
            <a:ext cx="995293" cy="1313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4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446700" y="1625957"/>
            <a:ext cx="7109111" cy="1008112"/>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VE" sz="1600" dirty="0"/>
              <a:t>La estratificación del riesgo de ictus debe ser simple, (2006) , se debe  tener en cuenta los nuevos datos sobre otros factores de </a:t>
            </a:r>
            <a:r>
              <a:rPr lang="es-VE" sz="1600" dirty="0" smtClean="0"/>
              <a:t>riesgo y </a:t>
            </a:r>
            <a:r>
              <a:rPr lang="es-VE" sz="1600" dirty="0"/>
              <a:t>reconocer que una categorización en alto, intermedio, y de bajo riesgo puede ser menos útil</a:t>
            </a:r>
            <a:endParaRPr lang="es-VE" sz="1600" dirty="0"/>
          </a:p>
        </p:txBody>
      </p:sp>
      <p:sp>
        <p:nvSpPr>
          <p:cNvPr id="5" name="4 Rectángulo redondeado"/>
          <p:cNvSpPr/>
          <p:nvPr/>
        </p:nvSpPr>
        <p:spPr>
          <a:xfrm>
            <a:off x="1446700" y="3068960"/>
            <a:ext cx="7524328" cy="1008112"/>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VE" sz="1600" dirty="0"/>
              <a:t>Las pautas de tratamiento actuales recomiendan AVK para los sujetos de alto riesgo y la aspirina  para bajo riesgo, pero  aquellos de  riesgo intermedio sugieren  "</a:t>
            </a:r>
            <a:r>
              <a:rPr lang="es-VE" sz="1600" dirty="0" err="1"/>
              <a:t>warfarina</a:t>
            </a:r>
            <a:r>
              <a:rPr lang="es-VE" sz="1600" dirty="0"/>
              <a:t> o aspirina" . Este causa la incertidumbre para los médicos la decisión sobre tales pacientes.</a:t>
            </a:r>
            <a:endParaRPr lang="es-VE" sz="1600" dirty="0"/>
          </a:p>
        </p:txBody>
      </p:sp>
      <p:sp>
        <p:nvSpPr>
          <p:cNvPr id="6" name="5 Rectángulo redondeado"/>
          <p:cNvSpPr/>
          <p:nvPr/>
        </p:nvSpPr>
        <p:spPr>
          <a:xfrm>
            <a:off x="1446700" y="4513477"/>
            <a:ext cx="7416824" cy="1008112"/>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VE" sz="1600" dirty="0"/>
              <a:t>El objetivo de este análisis es redefinir el esquema de 2006 de Birmingham  de estratificación de riesgo de accidente cerebrovascular con un enfoque basado en los factores de riesgo, mediante la reclasificación y / o la incorporación de nuevos factores de riesgo adicionales pertinentes. </a:t>
            </a:r>
            <a:endParaRPr lang="es-VE" sz="1600" dirty="0"/>
          </a:p>
        </p:txBody>
      </p:sp>
      <p:sp>
        <p:nvSpPr>
          <p:cNvPr id="7" name="6 Rectángulo redondeado"/>
          <p:cNvSpPr/>
          <p:nvPr/>
        </p:nvSpPr>
        <p:spPr>
          <a:xfrm>
            <a:off x="35789" y="1561162"/>
            <a:ext cx="1312315" cy="1137701"/>
          </a:xfrm>
          <a:prstGeom prst="roundRect">
            <a:avLst>
              <a:gd name="adj" fmla="val 10000"/>
            </a:avLst>
          </a:prstGeom>
          <a:blipFill rotWithShape="1">
            <a:blip r:embed="rId2"/>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7 Rectángulo redondeado"/>
          <p:cNvSpPr/>
          <p:nvPr/>
        </p:nvSpPr>
        <p:spPr>
          <a:xfrm>
            <a:off x="21044" y="3022893"/>
            <a:ext cx="1341806" cy="1144412"/>
          </a:xfrm>
          <a:prstGeom prst="roundRect">
            <a:avLst>
              <a:gd name="adj" fmla="val 10000"/>
            </a:avLst>
          </a:prstGeom>
          <a:blipFill rotWithShape="1">
            <a:blip r:embed="rId3"/>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45605" y="4494540"/>
            <a:ext cx="1350010" cy="1070235"/>
          </a:xfrm>
          <a:prstGeom prst="roundRect">
            <a:avLst>
              <a:gd name="adj" fmla="val 10000"/>
            </a:avLst>
          </a:prstGeom>
          <a:blipFill rotWithShape="1">
            <a:blip r:embed="rId4"/>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9 Rectángulo"/>
          <p:cNvSpPr/>
          <p:nvPr/>
        </p:nvSpPr>
        <p:spPr>
          <a:xfrm>
            <a:off x="1691680" y="116632"/>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60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Introducción </a:t>
            </a:r>
            <a:endParaRPr lang="es-VE" sz="60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Tree>
    <p:extLst>
      <p:ext uri="{BB962C8B-B14F-4D97-AF65-F5344CB8AC3E}">
        <p14:creationId xmlns:p14="http://schemas.microsoft.com/office/powerpoint/2010/main" val="2070888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r>
              <a:rPr lang="es-VE" dirty="0" smtClean="0">
                <a:solidFill>
                  <a:srgbClr val="FF0000"/>
                </a:solidFill>
              </a:rPr>
              <a:t>Cohorte de validación</a:t>
            </a:r>
            <a:endParaRPr lang="es-VE" dirty="0">
              <a:solidFill>
                <a:srgbClr val="FF0000"/>
              </a:solidFill>
            </a:endParaRPr>
          </a:p>
        </p:txBody>
      </p:sp>
      <p:sp>
        <p:nvSpPr>
          <p:cNvPr id="4" name="3 Rectángulo"/>
          <p:cNvSpPr/>
          <p:nvPr/>
        </p:nvSpPr>
        <p:spPr>
          <a:xfrm>
            <a:off x="1686388" y="116632"/>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60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Métodos</a:t>
            </a:r>
            <a:endParaRPr lang="es-VE" sz="60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graphicFrame>
        <p:nvGraphicFramePr>
          <p:cNvPr id="8" name="7 Diagrama"/>
          <p:cNvGraphicFramePr/>
          <p:nvPr>
            <p:extLst>
              <p:ext uri="{D42A27DB-BD31-4B8C-83A1-F6EECF244321}">
                <p14:modId xmlns:p14="http://schemas.microsoft.com/office/powerpoint/2010/main" val="2149539231"/>
              </p:ext>
            </p:extLst>
          </p:nvPr>
        </p:nvGraphicFramePr>
        <p:xfrm>
          <a:off x="1590716"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Llamada rectangular redondeada"/>
          <p:cNvSpPr/>
          <p:nvPr/>
        </p:nvSpPr>
        <p:spPr>
          <a:xfrm>
            <a:off x="1652496" y="2348880"/>
            <a:ext cx="6192688" cy="3312368"/>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VE" dirty="0" smtClean="0"/>
              <a:t> Se </a:t>
            </a:r>
            <a:r>
              <a:rPr lang="es-VE" dirty="0"/>
              <a:t>realizó </a:t>
            </a:r>
            <a:r>
              <a:rPr lang="es-VE" dirty="0" smtClean="0"/>
              <a:t>un seguimiento para </a:t>
            </a:r>
            <a:r>
              <a:rPr lang="es-VE" dirty="0"/>
              <a:t>evaluar la mortalidad y la incidencia de principales eventos adversos durante 1 año. Para el presente análisis se seleccionaron 1.577 pacientes sin estenosis mitral o cirugía de válvula cardíaca previa y que no utilizaron cualquiera de los AVK o heparina. </a:t>
            </a:r>
          </a:p>
        </p:txBody>
      </p:sp>
    </p:spTree>
    <p:extLst>
      <p:ext uri="{BB962C8B-B14F-4D97-AF65-F5344CB8AC3E}">
        <p14:creationId xmlns:p14="http://schemas.microsoft.com/office/powerpoint/2010/main" val="182029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504" y="836712"/>
            <a:ext cx="7924800" cy="4114800"/>
          </a:xfrm>
        </p:spPr>
        <p:txBody>
          <a:bodyPr/>
          <a:lstStyle/>
          <a:p>
            <a:r>
              <a:rPr lang="es-VE" dirty="0">
                <a:solidFill>
                  <a:srgbClr val="FF0000"/>
                </a:solidFill>
              </a:rPr>
              <a:t>Descripción de esquema estratificación del riesgo de accidente cerebrovascular</a:t>
            </a:r>
          </a:p>
          <a:p>
            <a:endParaRPr lang="es-VE" dirty="0"/>
          </a:p>
        </p:txBody>
      </p:sp>
      <p:sp>
        <p:nvSpPr>
          <p:cNvPr id="4" name="3 Rectángulo"/>
          <p:cNvSpPr/>
          <p:nvPr/>
        </p:nvSpPr>
        <p:spPr>
          <a:xfrm>
            <a:off x="-1357769" y="19650"/>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44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Métodos</a:t>
            </a:r>
            <a:endParaRPr lang="es-VE" sz="44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48" y="1208269"/>
            <a:ext cx="7939677" cy="5598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48" y="1343136"/>
            <a:ext cx="7218477" cy="517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97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1340768"/>
            <a:ext cx="7924800" cy="4114800"/>
          </a:xfrm>
        </p:spPr>
        <p:txBody>
          <a:bodyPr/>
          <a:lstStyle/>
          <a:p>
            <a:r>
              <a:rPr lang="es-VE" dirty="0">
                <a:solidFill>
                  <a:srgbClr val="FF0000"/>
                </a:solidFill>
              </a:rPr>
              <a:t>Definiciones de puntos finales y Factores de Riesgo</a:t>
            </a:r>
          </a:p>
        </p:txBody>
      </p:sp>
      <p:sp>
        <p:nvSpPr>
          <p:cNvPr id="4" name="3 Rectángulo"/>
          <p:cNvSpPr/>
          <p:nvPr/>
        </p:nvSpPr>
        <p:spPr>
          <a:xfrm>
            <a:off x="1686388" y="116632"/>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60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Métodos</a:t>
            </a:r>
            <a:endParaRPr lang="es-VE" sz="60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graphicFrame>
        <p:nvGraphicFramePr>
          <p:cNvPr id="6" name="5 Diagrama"/>
          <p:cNvGraphicFramePr/>
          <p:nvPr>
            <p:extLst>
              <p:ext uri="{D42A27DB-BD31-4B8C-83A1-F6EECF244321}">
                <p14:modId xmlns:p14="http://schemas.microsoft.com/office/powerpoint/2010/main" val="1971268974"/>
              </p:ext>
            </p:extLst>
          </p:nvPr>
        </p:nvGraphicFramePr>
        <p:xfrm>
          <a:off x="1187624" y="1988840"/>
          <a:ext cx="6749364"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51520" y="1628800"/>
            <a:ext cx="8496944" cy="4791571"/>
          </a:xfrm>
          <a:solidFill>
            <a:schemeClr val="bg2">
              <a:lumMod val="50000"/>
            </a:schemeClr>
          </a:solidFill>
        </p:spPr>
        <p:txBody>
          <a:bodyPr>
            <a:normAutofit/>
          </a:bodyPr>
          <a:lstStyle/>
          <a:p>
            <a:r>
              <a:rPr lang="es-VE" sz="1600" dirty="0"/>
              <a:t>A</a:t>
            </a:r>
            <a:r>
              <a:rPr lang="es-VE" sz="1600" dirty="0" smtClean="0"/>
              <a:t>nálisis </a:t>
            </a:r>
            <a:r>
              <a:rPr lang="es-VE" sz="1600" dirty="0"/>
              <a:t>descriptivo con proporciones y medias (SD) para describir la cohorte de validación, la categorización de la tres grupos de riesgo por el esquema, y ​​las tasas de eventos por grupo de </a:t>
            </a:r>
            <a:r>
              <a:rPr lang="es-VE" sz="1600" dirty="0" smtClean="0"/>
              <a:t>riesgo</a:t>
            </a:r>
          </a:p>
          <a:p>
            <a:endParaRPr lang="es-VE" sz="1600" dirty="0" smtClean="0"/>
          </a:p>
          <a:p>
            <a:r>
              <a:rPr lang="es-VE" sz="1600" dirty="0"/>
              <a:t>Se realizó una regresión logística con cada esquema, que contiene tres grupos de riesgo, como la variable independiente y TE durante 1 año como variable </a:t>
            </a:r>
            <a:r>
              <a:rPr lang="es-VE" sz="1600" dirty="0" smtClean="0"/>
              <a:t>dependiente</a:t>
            </a:r>
          </a:p>
          <a:p>
            <a:endParaRPr lang="es-VE" sz="1600" dirty="0" smtClean="0"/>
          </a:p>
          <a:p>
            <a:r>
              <a:rPr lang="es-VE" sz="1600" dirty="0"/>
              <a:t>La probabilidad de que este modelo </a:t>
            </a:r>
            <a:r>
              <a:rPr lang="es-VE" sz="1600" dirty="0" smtClean="0"/>
              <a:t>predijera la clasificación </a:t>
            </a:r>
            <a:r>
              <a:rPr lang="es-VE" sz="1600" dirty="0"/>
              <a:t>correcta de </a:t>
            </a:r>
            <a:r>
              <a:rPr lang="es-VE" sz="1600" dirty="0" smtClean="0"/>
              <a:t>cada </a:t>
            </a:r>
            <a:r>
              <a:rPr lang="es-VE" sz="1600" dirty="0"/>
              <a:t>paciente (TE o no) </a:t>
            </a:r>
            <a:r>
              <a:rPr lang="es-VE" sz="1600" dirty="0" smtClean="0"/>
              <a:t>fue </a:t>
            </a:r>
            <a:r>
              <a:rPr lang="es-VE" sz="1600" dirty="0" smtClean="0"/>
              <a:t>trazado en </a:t>
            </a:r>
            <a:r>
              <a:rPr lang="es-VE" sz="1600" dirty="0"/>
              <a:t>una curva (ROC) frente a TE como </a:t>
            </a:r>
            <a:r>
              <a:rPr lang="es-VE" sz="1600" dirty="0" smtClean="0"/>
              <a:t>dependiente </a:t>
            </a:r>
            <a:r>
              <a:rPr lang="es-VE" sz="1600" dirty="0"/>
              <a:t>variable. </a:t>
            </a:r>
            <a:endParaRPr lang="es-VE" sz="1600" dirty="0" smtClean="0"/>
          </a:p>
          <a:p>
            <a:endParaRPr lang="es-VE" sz="1600" dirty="0" smtClean="0"/>
          </a:p>
          <a:p>
            <a:r>
              <a:rPr lang="es-VE" sz="1600" dirty="0" smtClean="0"/>
              <a:t> </a:t>
            </a:r>
            <a:r>
              <a:rPr lang="es-VE" sz="1600" dirty="0"/>
              <a:t>E</a:t>
            </a:r>
            <a:r>
              <a:rPr lang="es-VE" sz="1600" dirty="0" smtClean="0"/>
              <a:t>stadístico </a:t>
            </a:r>
            <a:r>
              <a:rPr lang="es-VE" sz="1600" dirty="0"/>
              <a:t>C (C de </a:t>
            </a:r>
            <a:r>
              <a:rPr lang="es-VE" sz="1600" dirty="0" err="1"/>
              <a:t>Harrell</a:t>
            </a:r>
            <a:r>
              <a:rPr lang="es-VE" sz="1600" dirty="0" smtClean="0"/>
              <a:t>)</a:t>
            </a:r>
          </a:p>
          <a:p>
            <a:endParaRPr lang="es-VE" sz="1600" dirty="0" smtClean="0"/>
          </a:p>
          <a:p>
            <a:r>
              <a:rPr lang="es-VE" sz="1600" dirty="0"/>
              <a:t>Para evaluar el efecto de factores de riesgo individuales sobre la aparición de TE en esta cohorte, se realizó una regresión logística </a:t>
            </a:r>
            <a:r>
              <a:rPr lang="es-VE" sz="1600" dirty="0" err="1"/>
              <a:t>multivariable</a:t>
            </a:r>
            <a:r>
              <a:rPr lang="es-VE" sz="1600" dirty="0"/>
              <a:t> </a:t>
            </a:r>
            <a:endParaRPr lang="es-VE" sz="1600" dirty="0" smtClean="0"/>
          </a:p>
          <a:p>
            <a:endParaRPr lang="es-VE" sz="1600" dirty="0"/>
          </a:p>
          <a:p>
            <a:r>
              <a:rPr lang="es-VE" sz="1600" dirty="0" smtClean="0"/>
              <a:t>Variables </a:t>
            </a:r>
            <a:r>
              <a:rPr lang="es-VE" sz="1600" dirty="0"/>
              <a:t>con el valor de p, 0,05 en el modelo </a:t>
            </a:r>
            <a:r>
              <a:rPr lang="es-VE" sz="1600" dirty="0" smtClean="0"/>
              <a:t>final </a:t>
            </a:r>
            <a:r>
              <a:rPr lang="es-VE" sz="1600" dirty="0"/>
              <a:t>se consideraron contribuyentes </a:t>
            </a:r>
            <a:r>
              <a:rPr lang="es-VE" sz="1600" dirty="0" smtClean="0"/>
              <a:t>significativas</a:t>
            </a:r>
            <a:endParaRPr lang="es-VE" sz="1600" dirty="0"/>
          </a:p>
        </p:txBody>
      </p:sp>
      <p:sp>
        <p:nvSpPr>
          <p:cNvPr id="4" name="3 Rectángulo"/>
          <p:cNvSpPr/>
          <p:nvPr/>
        </p:nvSpPr>
        <p:spPr>
          <a:xfrm>
            <a:off x="1686388" y="116632"/>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60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Métodos</a:t>
            </a:r>
            <a:endParaRPr lang="es-VE" sz="60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
        <p:nvSpPr>
          <p:cNvPr id="5" name="4 Rectángulo"/>
          <p:cNvSpPr/>
          <p:nvPr/>
        </p:nvSpPr>
        <p:spPr>
          <a:xfrm>
            <a:off x="755576" y="1052736"/>
            <a:ext cx="2379754" cy="369332"/>
          </a:xfrm>
          <a:prstGeom prst="rect">
            <a:avLst/>
          </a:prstGeom>
        </p:spPr>
        <p:txBody>
          <a:bodyPr wrap="none">
            <a:spAutoFit/>
          </a:bodyPr>
          <a:lstStyle/>
          <a:p>
            <a:pPr algn="just"/>
            <a:r>
              <a:rPr lang="es-VE" b="1" u="sng" dirty="0" smtClean="0">
                <a:effectLst>
                  <a:outerShdw blurRad="38100" dist="38100" dir="2700000" algn="tl">
                    <a:srgbClr val="000000">
                      <a:alpha val="43137"/>
                    </a:srgbClr>
                  </a:outerShdw>
                </a:effectLst>
              </a:rPr>
              <a:t>ANÁLISIS ESTADÍSTICO</a:t>
            </a:r>
            <a:endParaRPr lang="es-VE"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834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91680" y="2492896"/>
            <a:ext cx="590465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8000" b="1" dirty="0" smtClean="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rPr>
              <a:t>RESULTADOS</a:t>
            </a:r>
            <a:endParaRPr lang="es-VE" sz="8000" b="1" dirty="0">
              <a:solidFill>
                <a:srgbClr val="00B0F0"/>
              </a:solidFill>
              <a:effectLst>
                <a:outerShdw blurRad="50800" dist="38100" dir="10800000" algn="r" rotWithShape="0">
                  <a:prstClr val="black">
                    <a:alpha val="40000"/>
                  </a:prstClr>
                </a:outerShdw>
                <a:reflection blurRad="6350" stA="55000" endA="300" endPos="45500" dir="5400000" sy="-100000" algn="bl" rotWithShape="0"/>
              </a:effectLst>
              <a:latin typeface="Arial Narrow" panose="020B0606020202030204" pitchFamily="34" charset="0"/>
            </a:endParaRPr>
          </a:p>
        </p:txBody>
      </p:sp>
    </p:spTree>
    <p:extLst>
      <p:ext uri="{BB962C8B-B14F-4D97-AF65-F5344CB8AC3E}">
        <p14:creationId xmlns:p14="http://schemas.microsoft.com/office/powerpoint/2010/main" val="376750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eria comercial">
  <a:themeElements>
    <a:clrScheme name="feria comercial">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feria comercial">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ria comercial">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Feria comercial</Template>
  <TotalTime>3363</TotalTime>
  <Words>1065</Words>
  <Application>Microsoft Office PowerPoint</Application>
  <PresentationFormat>Presentación en pantalla (4:3)</PresentationFormat>
  <Paragraphs>90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feria comercial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66</cp:revision>
  <dcterms:created xsi:type="dcterms:W3CDTF">2016-04-01T20:23:45Z</dcterms:created>
  <dcterms:modified xsi:type="dcterms:W3CDTF">2016-04-04T12:56:08Z</dcterms:modified>
</cp:coreProperties>
</file>