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26" r:id="rId3"/>
    <p:sldId id="257" r:id="rId4"/>
    <p:sldId id="259" r:id="rId5"/>
    <p:sldId id="327" r:id="rId6"/>
    <p:sldId id="283" r:id="rId7"/>
    <p:sldId id="343" r:id="rId8"/>
    <p:sldId id="328" r:id="rId9"/>
    <p:sldId id="329" r:id="rId10"/>
    <p:sldId id="330" r:id="rId11"/>
    <p:sldId id="331" r:id="rId12"/>
    <p:sldId id="318" r:id="rId13"/>
    <p:sldId id="264" r:id="rId14"/>
    <p:sldId id="332" r:id="rId15"/>
    <p:sldId id="333" r:id="rId16"/>
    <p:sldId id="334" r:id="rId17"/>
    <p:sldId id="335" r:id="rId18"/>
    <p:sldId id="336" r:id="rId19"/>
    <p:sldId id="339" r:id="rId20"/>
    <p:sldId id="340" r:id="rId21"/>
    <p:sldId id="341" r:id="rId22"/>
    <p:sldId id="342" r:id="rId23"/>
    <p:sldId id="309" r:id="rId24"/>
    <p:sldId id="337" r:id="rId25"/>
    <p:sldId id="338" r:id="rId2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5641" autoAdjust="0"/>
  </p:normalViewPr>
  <p:slideViewPr>
    <p:cSldViewPr showGuides="1">
      <p:cViewPr>
        <p:scale>
          <a:sx n="50" d="100"/>
          <a:sy n="5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82799-B501-4F99-8BF5-ECFFCA79A4B2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VE"/>
        </a:p>
      </dgm:t>
    </dgm:pt>
    <dgm:pt modelId="{CC756782-492C-404D-9781-0FBC7F28F086}" type="pres">
      <dgm:prSet presAssocID="{4D482799-B501-4F99-8BF5-ECFFCA79A4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</dgm:ptLst>
  <dgm:cxnLst>
    <dgm:cxn modelId="{C069B1AA-CCC5-4EFD-AA0F-A62A304307BD}" type="presOf" srcId="{4D482799-B501-4F99-8BF5-ECFFCA79A4B2}" destId="{CC756782-492C-404D-9781-0FBC7F28F08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2B178-6D7D-48B9-BAA7-768AD9C56CBC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VE"/>
        </a:p>
      </dgm:t>
    </dgm:pt>
    <dgm:pt modelId="{44C87932-E0FA-473C-8264-FDF3437C239D}">
      <dgm:prSet custT="1"/>
      <dgm:spPr/>
      <dgm:t>
        <a:bodyPr/>
        <a:lstStyle/>
        <a:p>
          <a:pPr algn="just"/>
          <a:r>
            <a:rPr lang="es-VE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Modelo de regresión de Cox</a:t>
          </a:r>
        </a:p>
      </dgm:t>
    </dgm:pt>
    <dgm:pt modelId="{036596F8-A7A5-49EE-A7C7-8C96E05C385B}" type="parTrans" cxnId="{D44D5651-7B39-4021-AD1C-558A2A93EF4C}">
      <dgm:prSet/>
      <dgm:spPr/>
      <dgm:t>
        <a:bodyPr/>
        <a:lstStyle/>
        <a:p>
          <a:endParaRPr lang="es-VE" sz="2400" b="1"/>
        </a:p>
      </dgm:t>
    </dgm:pt>
    <dgm:pt modelId="{F4E09F55-FDFD-4ADA-86A0-A44A2A6B53D6}" type="sibTrans" cxnId="{D44D5651-7B39-4021-AD1C-558A2A93EF4C}">
      <dgm:prSet/>
      <dgm:spPr/>
      <dgm:t>
        <a:bodyPr/>
        <a:lstStyle/>
        <a:p>
          <a:endParaRPr lang="es-VE" sz="2400" b="1"/>
        </a:p>
      </dgm:t>
    </dgm:pt>
    <dgm:pt modelId="{CF93C410-096B-408A-A725-30BAD7BD9FC4}">
      <dgm:prSet custT="1"/>
      <dgm:spPr/>
      <dgm:t>
        <a:bodyPr/>
        <a:lstStyle/>
        <a:p>
          <a:pPr algn="just"/>
          <a:r>
            <a:rPr lang="es-VE" sz="2400" b="1" dirty="0" err="1" smtClean="0">
              <a:latin typeface="Arial" pitchFamily="34" charset="0"/>
              <a:cs typeface="Arial" pitchFamily="34" charset="0"/>
            </a:rPr>
            <a:t>Hazard</a:t>
          </a:r>
          <a:r>
            <a:rPr lang="es-VE" sz="2400" b="1" dirty="0" smtClean="0">
              <a:latin typeface="Arial" pitchFamily="34" charset="0"/>
              <a:cs typeface="Arial" pitchFamily="34" charset="0"/>
            </a:rPr>
            <a:t> Ratio</a:t>
          </a:r>
        </a:p>
      </dgm:t>
    </dgm:pt>
    <dgm:pt modelId="{9F728C71-E160-48D6-BA0E-D41321C6E89E}" type="parTrans" cxnId="{4C5EE648-2BA6-421E-81FA-94259B36412A}">
      <dgm:prSet/>
      <dgm:spPr/>
      <dgm:t>
        <a:bodyPr/>
        <a:lstStyle/>
        <a:p>
          <a:endParaRPr lang="es-VE" sz="2400" b="1"/>
        </a:p>
      </dgm:t>
    </dgm:pt>
    <dgm:pt modelId="{86D4B5E7-FBDD-48FE-BC8A-DE1FF5979BE0}" type="sibTrans" cxnId="{4C5EE648-2BA6-421E-81FA-94259B36412A}">
      <dgm:prSet/>
      <dgm:spPr/>
      <dgm:t>
        <a:bodyPr/>
        <a:lstStyle/>
        <a:p>
          <a:endParaRPr lang="es-VE" sz="2400" b="1"/>
        </a:p>
      </dgm:t>
    </dgm:pt>
    <dgm:pt modelId="{47DC7F1A-21FB-49E1-89CE-891BBE3EFD0E}">
      <dgm:prSet custT="1"/>
      <dgm:spPr/>
      <dgm:t>
        <a:bodyPr/>
        <a:lstStyle/>
        <a:p>
          <a:pPr algn="just"/>
          <a:r>
            <a:rPr lang="es-VE" sz="2400" b="1" dirty="0" smtClean="0">
              <a:latin typeface="Arial" pitchFamily="34" charset="0"/>
              <a:cs typeface="Arial" pitchFamily="34" charset="0"/>
            </a:rPr>
            <a:t>C-</a:t>
          </a:r>
          <a:r>
            <a:rPr lang="es-VE" sz="2400" b="1" dirty="0" err="1" smtClean="0">
              <a:latin typeface="Arial" pitchFamily="34" charset="0"/>
              <a:cs typeface="Arial" pitchFamily="34" charset="0"/>
            </a:rPr>
            <a:t>Index</a:t>
          </a:r>
          <a:endParaRPr lang="es-VE" sz="2400" b="1" dirty="0" smtClean="0">
            <a:latin typeface="Arial" pitchFamily="34" charset="0"/>
            <a:cs typeface="Arial" pitchFamily="34" charset="0"/>
          </a:endParaRPr>
        </a:p>
      </dgm:t>
    </dgm:pt>
    <dgm:pt modelId="{BBC9AD3E-1F5B-49D9-AC81-E13356F8DCDD}" type="parTrans" cxnId="{B61E9621-6654-4D1E-9208-5A153C799B3C}">
      <dgm:prSet/>
      <dgm:spPr/>
      <dgm:t>
        <a:bodyPr/>
        <a:lstStyle/>
        <a:p>
          <a:endParaRPr lang="es-VE" sz="2400" b="1"/>
        </a:p>
      </dgm:t>
    </dgm:pt>
    <dgm:pt modelId="{30D4207D-A2B0-4C64-A5CE-8FD9FF6B6B7A}" type="sibTrans" cxnId="{B61E9621-6654-4D1E-9208-5A153C799B3C}">
      <dgm:prSet/>
      <dgm:spPr/>
      <dgm:t>
        <a:bodyPr/>
        <a:lstStyle/>
        <a:p>
          <a:endParaRPr lang="es-VE" sz="2400" b="1"/>
        </a:p>
      </dgm:t>
    </dgm:pt>
    <dgm:pt modelId="{8D4B6799-D8F4-4AF3-B8EA-690FCFEDE525}">
      <dgm:prSet custT="1"/>
      <dgm:spPr/>
      <dgm:t>
        <a:bodyPr/>
        <a:lstStyle/>
        <a:p>
          <a:r>
            <a:rPr lang="es-ES" sz="2400" b="1" dirty="0" smtClean="0">
              <a:latin typeface="Arial" pitchFamily="34" charset="0"/>
              <a:cs typeface="Arial" pitchFamily="34" charset="0"/>
            </a:rPr>
            <a:t>Net </a:t>
          </a:r>
          <a:r>
            <a:rPr lang="es-ES" sz="2400" b="1" dirty="0" err="1" smtClean="0">
              <a:latin typeface="Arial" pitchFamily="34" charset="0"/>
              <a:cs typeface="Arial" pitchFamily="34" charset="0"/>
            </a:rPr>
            <a:t>Reclassification</a:t>
          </a:r>
          <a:r>
            <a:rPr lang="es-ES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2400" b="1" dirty="0" err="1" smtClean="0">
              <a:latin typeface="Arial" pitchFamily="34" charset="0"/>
              <a:cs typeface="Arial" pitchFamily="34" charset="0"/>
            </a:rPr>
            <a:t>improvement</a:t>
          </a:r>
          <a:endParaRPr lang="es-VE" sz="2400" b="1" dirty="0" smtClean="0">
            <a:latin typeface="Arial" pitchFamily="34" charset="0"/>
            <a:cs typeface="Arial" pitchFamily="34" charset="0"/>
          </a:endParaRPr>
        </a:p>
      </dgm:t>
    </dgm:pt>
    <dgm:pt modelId="{B716C60E-1063-459F-A2E2-DD0AB3732EA9}" type="parTrans" cxnId="{95370E09-4A9A-4DD4-A14D-26CD9A922669}">
      <dgm:prSet/>
      <dgm:spPr/>
      <dgm:t>
        <a:bodyPr/>
        <a:lstStyle/>
        <a:p>
          <a:endParaRPr lang="es-VE" sz="2400" b="1"/>
        </a:p>
      </dgm:t>
    </dgm:pt>
    <dgm:pt modelId="{8C5BD310-2776-4EE7-A8D3-CE526C555C05}" type="sibTrans" cxnId="{95370E09-4A9A-4DD4-A14D-26CD9A922669}">
      <dgm:prSet/>
      <dgm:spPr/>
      <dgm:t>
        <a:bodyPr/>
        <a:lstStyle/>
        <a:p>
          <a:endParaRPr lang="es-VE" sz="2400" b="1"/>
        </a:p>
      </dgm:t>
    </dgm:pt>
    <dgm:pt modelId="{A89DFAD6-9B10-40D8-9BC1-988A68C497BA}" type="pres">
      <dgm:prSet presAssocID="{33A2B178-6D7D-48B9-BAA7-768AD9C56C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A003F9E1-9EE6-492C-9AC6-36D9DBC71D86}" type="pres">
      <dgm:prSet presAssocID="{33A2B178-6D7D-48B9-BAA7-768AD9C56CBC}" presName="Name1" presStyleCnt="0"/>
      <dgm:spPr/>
    </dgm:pt>
    <dgm:pt modelId="{CF14A6F1-AC41-4F39-9C9B-63EC36340725}" type="pres">
      <dgm:prSet presAssocID="{33A2B178-6D7D-48B9-BAA7-768AD9C56CBC}" presName="cycle" presStyleCnt="0"/>
      <dgm:spPr/>
    </dgm:pt>
    <dgm:pt modelId="{D40D584E-BBBC-4010-AA76-131DC7D16188}" type="pres">
      <dgm:prSet presAssocID="{33A2B178-6D7D-48B9-BAA7-768AD9C56CBC}" presName="srcNode" presStyleLbl="node1" presStyleIdx="0" presStyleCnt="4"/>
      <dgm:spPr/>
    </dgm:pt>
    <dgm:pt modelId="{A4A244D9-BA39-42E9-92C0-80710E179A74}" type="pres">
      <dgm:prSet presAssocID="{33A2B178-6D7D-48B9-BAA7-768AD9C56CBC}" presName="conn" presStyleLbl="parChTrans1D2" presStyleIdx="0" presStyleCnt="1"/>
      <dgm:spPr/>
      <dgm:t>
        <a:bodyPr/>
        <a:lstStyle/>
        <a:p>
          <a:endParaRPr lang="es-VE"/>
        </a:p>
      </dgm:t>
    </dgm:pt>
    <dgm:pt modelId="{65E16B46-0833-4276-B706-CDE9251F26A6}" type="pres">
      <dgm:prSet presAssocID="{33A2B178-6D7D-48B9-BAA7-768AD9C56CBC}" presName="extraNode" presStyleLbl="node1" presStyleIdx="0" presStyleCnt="4"/>
      <dgm:spPr/>
    </dgm:pt>
    <dgm:pt modelId="{308AE45C-26D0-42C8-B7AA-FD8EB8DB3111}" type="pres">
      <dgm:prSet presAssocID="{33A2B178-6D7D-48B9-BAA7-768AD9C56CBC}" presName="dstNode" presStyleLbl="node1" presStyleIdx="0" presStyleCnt="4"/>
      <dgm:spPr/>
    </dgm:pt>
    <dgm:pt modelId="{0D0BB70E-3298-4383-AFA9-D87CD983CA4B}" type="pres">
      <dgm:prSet presAssocID="{44C87932-E0FA-473C-8264-FDF3437C23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9E2D17B-4413-476A-AA3E-CECD401F6EC9}" type="pres">
      <dgm:prSet presAssocID="{44C87932-E0FA-473C-8264-FDF3437C239D}" presName="accent_1" presStyleCnt="0"/>
      <dgm:spPr/>
    </dgm:pt>
    <dgm:pt modelId="{7F96A9B6-0AF4-47AD-822F-212422D0171D}" type="pres">
      <dgm:prSet presAssocID="{44C87932-E0FA-473C-8264-FDF3437C239D}" presName="accentRepeatNode" presStyleLbl="solidFgAcc1" presStyleIdx="0" presStyleCnt="4"/>
      <dgm:spPr/>
    </dgm:pt>
    <dgm:pt modelId="{98CF107D-8B2F-45CA-B7CF-375F69AF7EA6}" type="pres">
      <dgm:prSet presAssocID="{CF93C410-096B-408A-A725-30BAD7BD9F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83FFEDE-128B-43DA-8406-50600F27891F}" type="pres">
      <dgm:prSet presAssocID="{CF93C410-096B-408A-A725-30BAD7BD9FC4}" presName="accent_2" presStyleCnt="0"/>
      <dgm:spPr/>
    </dgm:pt>
    <dgm:pt modelId="{D92D9E23-426A-4B1E-A91D-283CC7E481B7}" type="pres">
      <dgm:prSet presAssocID="{CF93C410-096B-408A-A725-30BAD7BD9FC4}" presName="accentRepeatNode" presStyleLbl="solidFgAcc1" presStyleIdx="1" presStyleCnt="4"/>
      <dgm:spPr/>
    </dgm:pt>
    <dgm:pt modelId="{5AC0F7E6-B5CD-4A55-B231-9825640A9FD0}" type="pres">
      <dgm:prSet presAssocID="{8D4B6799-D8F4-4AF3-B8EA-690FCFEDE52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6FB49D1-19E8-4AAF-8CA2-AF1518EAF70C}" type="pres">
      <dgm:prSet presAssocID="{8D4B6799-D8F4-4AF3-B8EA-690FCFEDE525}" presName="accent_3" presStyleCnt="0"/>
      <dgm:spPr/>
    </dgm:pt>
    <dgm:pt modelId="{F452336A-B1D3-4A02-B472-216A69312352}" type="pres">
      <dgm:prSet presAssocID="{8D4B6799-D8F4-4AF3-B8EA-690FCFEDE525}" presName="accentRepeatNode" presStyleLbl="solidFgAcc1" presStyleIdx="2" presStyleCnt="4"/>
      <dgm:spPr/>
    </dgm:pt>
    <dgm:pt modelId="{FB449787-ADDE-4D1B-A248-13E109574C56}" type="pres">
      <dgm:prSet presAssocID="{47DC7F1A-21FB-49E1-89CE-891BBE3EFD0E}" presName="text_4" presStyleLbl="node1" presStyleIdx="3" presStyleCnt="4" custScaleY="12842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4B04F96-936F-44F0-9F6D-3318DD584C16}" type="pres">
      <dgm:prSet presAssocID="{47DC7F1A-21FB-49E1-89CE-891BBE3EFD0E}" presName="accent_4" presStyleCnt="0"/>
      <dgm:spPr/>
    </dgm:pt>
    <dgm:pt modelId="{0BDA5A46-9BC2-4EA6-A56A-22FB913E1733}" type="pres">
      <dgm:prSet presAssocID="{47DC7F1A-21FB-49E1-89CE-891BBE3EFD0E}" presName="accentRepeatNode" presStyleLbl="solidFgAcc1" presStyleIdx="3" presStyleCnt="4"/>
      <dgm:spPr/>
    </dgm:pt>
  </dgm:ptLst>
  <dgm:cxnLst>
    <dgm:cxn modelId="{95620BB3-C245-491D-B69B-25D7E7BC5204}" type="presOf" srcId="{44C87932-E0FA-473C-8264-FDF3437C239D}" destId="{0D0BB70E-3298-4383-AFA9-D87CD983CA4B}" srcOrd="0" destOrd="0" presId="urn:microsoft.com/office/officeart/2008/layout/VerticalCurvedList"/>
    <dgm:cxn modelId="{05DBE516-E4D3-4803-A249-CEC23C35F8B1}" type="presOf" srcId="{F4E09F55-FDFD-4ADA-86A0-A44A2A6B53D6}" destId="{A4A244D9-BA39-42E9-92C0-80710E179A74}" srcOrd="0" destOrd="0" presId="urn:microsoft.com/office/officeart/2008/layout/VerticalCurvedList"/>
    <dgm:cxn modelId="{D44D5651-7B39-4021-AD1C-558A2A93EF4C}" srcId="{33A2B178-6D7D-48B9-BAA7-768AD9C56CBC}" destId="{44C87932-E0FA-473C-8264-FDF3437C239D}" srcOrd="0" destOrd="0" parTransId="{036596F8-A7A5-49EE-A7C7-8C96E05C385B}" sibTransId="{F4E09F55-FDFD-4ADA-86A0-A44A2A6B53D6}"/>
    <dgm:cxn modelId="{B61E9621-6654-4D1E-9208-5A153C799B3C}" srcId="{33A2B178-6D7D-48B9-BAA7-768AD9C56CBC}" destId="{47DC7F1A-21FB-49E1-89CE-891BBE3EFD0E}" srcOrd="3" destOrd="0" parTransId="{BBC9AD3E-1F5B-49D9-AC81-E13356F8DCDD}" sibTransId="{30D4207D-A2B0-4C64-A5CE-8FD9FF6B6B7A}"/>
    <dgm:cxn modelId="{40CC71E3-4CC7-4543-8389-C5EA3867197C}" type="presOf" srcId="{CF93C410-096B-408A-A725-30BAD7BD9FC4}" destId="{98CF107D-8B2F-45CA-B7CF-375F69AF7EA6}" srcOrd="0" destOrd="0" presId="urn:microsoft.com/office/officeart/2008/layout/VerticalCurvedList"/>
    <dgm:cxn modelId="{BA80C149-5128-46A6-B5A8-C787F312283A}" type="presOf" srcId="{33A2B178-6D7D-48B9-BAA7-768AD9C56CBC}" destId="{A89DFAD6-9B10-40D8-9BC1-988A68C497BA}" srcOrd="0" destOrd="0" presId="urn:microsoft.com/office/officeart/2008/layout/VerticalCurvedList"/>
    <dgm:cxn modelId="{F1200378-809F-4A0B-AAF8-5C187FAE8092}" type="presOf" srcId="{8D4B6799-D8F4-4AF3-B8EA-690FCFEDE525}" destId="{5AC0F7E6-B5CD-4A55-B231-9825640A9FD0}" srcOrd="0" destOrd="0" presId="urn:microsoft.com/office/officeart/2008/layout/VerticalCurvedList"/>
    <dgm:cxn modelId="{4C5EE648-2BA6-421E-81FA-94259B36412A}" srcId="{33A2B178-6D7D-48B9-BAA7-768AD9C56CBC}" destId="{CF93C410-096B-408A-A725-30BAD7BD9FC4}" srcOrd="1" destOrd="0" parTransId="{9F728C71-E160-48D6-BA0E-D41321C6E89E}" sibTransId="{86D4B5E7-FBDD-48FE-BC8A-DE1FF5979BE0}"/>
    <dgm:cxn modelId="{C986AD8B-A2A0-4AF7-A462-264235839221}" type="presOf" srcId="{47DC7F1A-21FB-49E1-89CE-891BBE3EFD0E}" destId="{FB449787-ADDE-4D1B-A248-13E109574C56}" srcOrd="0" destOrd="0" presId="urn:microsoft.com/office/officeart/2008/layout/VerticalCurvedList"/>
    <dgm:cxn modelId="{95370E09-4A9A-4DD4-A14D-26CD9A922669}" srcId="{33A2B178-6D7D-48B9-BAA7-768AD9C56CBC}" destId="{8D4B6799-D8F4-4AF3-B8EA-690FCFEDE525}" srcOrd="2" destOrd="0" parTransId="{B716C60E-1063-459F-A2E2-DD0AB3732EA9}" sibTransId="{8C5BD310-2776-4EE7-A8D3-CE526C555C05}"/>
    <dgm:cxn modelId="{6B3648EF-097E-4446-BE75-2311B818D73C}" type="presParOf" srcId="{A89DFAD6-9B10-40D8-9BC1-988A68C497BA}" destId="{A003F9E1-9EE6-492C-9AC6-36D9DBC71D86}" srcOrd="0" destOrd="0" presId="urn:microsoft.com/office/officeart/2008/layout/VerticalCurvedList"/>
    <dgm:cxn modelId="{5398787C-344E-4DEF-88AC-11B4E2AD9BFC}" type="presParOf" srcId="{A003F9E1-9EE6-492C-9AC6-36D9DBC71D86}" destId="{CF14A6F1-AC41-4F39-9C9B-63EC36340725}" srcOrd="0" destOrd="0" presId="urn:microsoft.com/office/officeart/2008/layout/VerticalCurvedList"/>
    <dgm:cxn modelId="{AB0392F4-C6BF-4738-A34F-C8F617C17CA1}" type="presParOf" srcId="{CF14A6F1-AC41-4F39-9C9B-63EC36340725}" destId="{D40D584E-BBBC-4010-AA76-131DC7D16188}" srcOrd="0" destOrd="0" presId="urn:microsoft.com/office/officeart/2008/layout/VerticalCurvedList"/>
    <dgm:cxn modelId="{1A41F4EF-E927-4EBE-ACF7-BC4E2928B4C5}" type="presParOf" srcId="{CF14A6F1-AC41-4F39-9C9B-63EC36340725}" destId="{A4A244D9-BA39-42E9-92C0-80710E179A74}" srcOrd="1" destOrd="0" presId="urn:microsoft.com/office/officeart/2008/layout/VerticalCurvedList"/>
    <dgm:cxn modelId="{7C325B11-69AF-48F8-9E28-907B28D74932}" type="presParOf" srcId="{CF14A6F1-AC41-4F39-9C9B-63EC36340725}" destId="{65E16B46-0833-4276-B706-CDE9251F26A6}" srcOrd="2" destOrd="0" presId="urn:microsoft.com/office/officeart/2008/layout/VerticalCurvedList"/>
    <dgm:cxn modelId="{6AA6D5B5-5952-4E3F-9763-31A25ADFF22A}" type="presParOf" srcId="{CF14A6F1-AC41-4F39-9C9B-63EC36340725}" destId="{308AE45C-26D0-42C8-B7AA-FD8EB8DB3111}" srcOrd="3" destOrd="0" presId="urn:microsoft.com/office/officeart/2008/layout/VerticalCurvedList"/>
    <dgm:cxn modelId="{5D59A9E4-FDCE-4763-A3BD-FD0B65E9A26C}" type="presParOf" srcId="{A003F9E1-9EE6-492C-9AC6-36D9DBC71D86}" destId="{0D0BB70E-3298-4383-AFA9-D87CD983CA4B}" srcOrd="1" destOrd="0" presId="urn:microsoft.com/office/officeart/2008/layout/VerticalCurvedList"/>
    <dgm:cxn modelId="{241A5A39-6962-4B86-9D6D-6CC7DECBE77C}" type="presParOf" srcId="{A003F9E1-9EE6-492C-9AC6-36D9DBC71D86}" destId="{89E2D17B-4413-476A-AA3E-CECD401F6EC9}" srcOrd="2" destOrd="0" presId="urn:microsoft.com/office/officeart/2008/layout/VerticalCurvedList"/>
    <dgm:cxn modelId="{3317CD88-FDAC-4C5E-83AA-C731B492FD0D}" type="presParOf" srcId="{89E2D17B-4413-476A-AA3E-CECD401F6EC9}" destId="{7F96A9B6-0AF4-47AD-822F-212422D0171D}" srcOrd="0" destOrd="0" presId="urn:microsoft.com/office/officeart/2008/layout/VerticalCurvedList"/>
    <dgm:cxn modelId="{A7A01E6E-2014-4835-960D-62FE507D60B4}" type="presParOf" srcId="{A003F9E1-9EE6-492C-9AC6-36D9DBC71D86}" destId="{98CF107D-8B2F-45CA-B7CF-375F69AF7EA6}" srcOrd="3" destOrd="0" presId="urn:microsoft.com/office/officeart/2008/layout/VerticalCurvedList"/>
    <dgm:cxn modelId="{C1AAC59C-1AFC-4FF7-B555-62E69B7C54B3}" type="presParOf" srcId="{A003F9E1-9EE6-492C-9AC6-36D9DBC71D86}" destId="{483FFEDE-128B-43DA-8406-50600F27891F}" srcOrd="4" destOrd="0" presId="urn:microsoft.com/office/officeart/2008/layout/VerticalCurvedList"/>
    <dgm:cxn modelId="{AA65A7AC-9067-417C-A849-577B654B7EF6}" type="presParOf" srcId="{483FFEDE-128B-43DA-8406-50600F27891F}" destId="{D92D9E23-426A-4B1E-A91D-283CC7E481B7}" srcOrd="0" destOrd="0" presId="urn:microsoft.com/office/officeart/2008/layout/VerticalCurvedList"/>
    <dgm:cxn modelId="{E04D06CB-8A82-4272-B715-31B3FFFC6181}" type="presParOf" srcId="{A003F9E1-9EE6-492C-9AC6-36D9DBC71D86}" destId="{5AC0F7E6-B5CD-4A55-B231-9825640A9FD0}" srcOrd="5" destOrd="0" presId="urn:microsoft.com/office/officeart/2008/layout/VerticalCurvedList"/>
    <dgm:cxn modelId="{750BC4D3-C0C5-405F-A2A7-DCD85F4C26E7}" type="presParOf" srcId="{A003F9E1-9EE6-492C-9AC6-36D9DBC71D86}" destId="{E6FB49D1-19E8-4AAF-8CA2-AF1518EAF70C}" srcOrd="6" destOrd="0" presId="urn:microsoft.com/office/officeart/2008/layout/VerticalCurvedList"/>
    <dgm:cxn modelId="{BF835281-CD00-4DEE-B10B-6FB38725E19D}" type="presParOf" srcId="{E6FB49D1-19E8-4AAF-8CA2-AF1518EAF70C}" destId="{F452336A-B1D3-4A02-B472-216A69312352}" srcOrd="0" destOrd="0" presId="urn:microsoft.com/office/officeart/2008/layout/VerticalCurvedList"/>
    <dgm:cxn modelId="{FA6E588C-020C-4E2C-9601-C44F0F6FB0B0}" type="presParOf" srcId="{A003F9E1-9EE6-492C-9AC6-36D9DBC71D86}" destId="{FB449787-ADDE-4D1B-A248-13E109574C56}" srcOrd="7" destOrd="0" presId="urn:microsoft.com/office/officeart/2008/layout/VerticalCurvedList"/>
    <dgm:cxn modelId="{27192F46-A812-4C45-BB97-945D64F78984}" type="presParOf" srcId="{A003F9E1-9EE6-492C-9AC6-36D9DBC71D86}" destId="{44B04F96-936F-44F0-9F6D-3318DD584C16}" srcOrd="8" destOrd="0" presId="urn:microsoft.com/office/officeart/2008/layout/VerticalCurvedList"/>
    <dgm:cxn modelId="{1C9035BE-ADF6-4F7F-AC0B-FBD57B1C7785}" type="presParOf" srcId="{44B04F96-936F-44F0-9F6D-3318DD584C16}" destId="{0BDA5A46-9BC2-4EA6-A56A-22FB913E17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D197-9E0D-4E62-966D-5F9922DD7958}" type="doc">
      <dgm:prSet loTypeId="urn:microsoft.com/office/officeart/2005/8/layout/default#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VE"/>
        </a:p>
      </dgm:t>
    </dgm:pt>
    <dgm:pt modelId="{57149A03-0780-4B51-8BB6-ADF6C4E65CF3}">
      <dgm:prSet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0"/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IC 95%.</a:t>
          </a:r>
          <a:endParaRPr lang="es-V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D8EF3-5D1C-4F6C-BD47-781C3510E9EB}" type="parTrans" cxnId="{CAB10F38-4ABE-4983-8825-BE5D8E70F252}">
      <dgm:prSet/>
      <dgm:spPr/>
      <dgm:t>
        <a:bodyPr/>
        <a:lstStyle/>
        <a:p>
          <a:endParaRPr lang="es-V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9A151-927B-4ED6-AC90-B49F1CB02E91}" type="sibTrans" cxnId="{CAB10F38-4ABE-4983-8825-BE5D8E70F252}">
      <dgm:prSet/>
      <dgm:spPr/>
      <dgm:t>
        <a:bodyPr/>
        <a:lstStyle/>
        <a:p>
          <a:endParaRPr lang="es-V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71889-221B-496A-9EDE-DB2D43CB70FF}">
      <dgm:prSet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0"/>
          <a:r>
            <a:rPr lang="es-V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  &lt;0,05 estadísticamente significativa. </a:t>
          </a:r>
          <a:endParaRPr lang="es-V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48F1D-B280-4718-9BE9-E5E1DCFC18CB}" type="parTrans" cxnId="{AB07EE5D-0ABE-4A1A-AB42-AAED1606A484}">
      <dgm:prSet/>
      <dgm:spPr/>
      <dgm:t>
        <a:bodyPr/>
        <a:lstStyle/>
        <a:p>
          <a:endParaRPr lang="es-V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4492E-1520-4F71-B5A4-BCA782D1E7EE}" type="sibTrans" cxnId="{AB07EE5D-0ABE-4A1A-AB42-AAED1606A484}">
      <dgm:prSet/>
      <dgm:spPr/>
      <dgm:t>
        <a:bodyPr/>
        <a:lstStyle/>
        <a:p>
          <a:endParaRPr lang="es-V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A3E0D-6887-481F-A942-7D44E3801828}" type="pres">
      <dgm:prSet presAssocID="{A23CD197-9E0D-4E62-966D-5F9922DD79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92DBB6F-3FEA-4330-B858-A19BBDC73BFD}" type="pres">
      <dgm:prSet presAssocID="{57149A03-0780-4B51-8BB6-ADF6C4E65C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5CCF7AC-D3D0-4F5E-BC3A-9D2E30A52F10}" type="pres">
      <dgm:prSet presAssocID="{82B9A151-927B-4ED6-AC90-B49F1CB02E91}" presName="sibTrans" presStyleCnt="0"/>
      <dgm:spPr/>
      <dgm:t>
        <a:bodyPr/>
        <a:lstStyle/>
        <a:p>
          <a:endParaRPr lang="es-ES"/>
        </a:p>
      </dgm:t>
    </dgm:pt>
    <dgm:pt modelId="{CA00D7BD-0FCB-4D84-9B1B-35AD9C0E5E10}" type="pres">
      <dgm:prSet presAssocID="{9AC71889-221B-496A-9EDE-DB2D43CB70F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AB10F38-4ABE-4983-8825-BE5D8E70F252}" srcId="{A23CD197-9E0D-4E62-966D-5F9922DD7958}" destId="{57149A03-0780-4B51-8BB6-ADF6C4E65CF3}" srcOrd="0" destOrd="0" parTransId="{197D8EF3-5D1C-4F6C-BD47-781C3510E9EB}" sibTransId="{82B9A151-927B-4ED6-AC90-B49F1CB02E91}"/>
    <dgm:cxn modelId="{AE735CCB-AE70-4ABD-9B35-402886ED418C}" type="presOf" srcId="{A23CD197-9E0D-4E62-966D-5F9922DD7958}" destId="{DB2A3E0D-6887-481F-A942-7D44E3801828}" srcOrd="0" destOrd="0" presId="urn:microsoft.com/office/officeart/2005/8/layout/default#1"/>
    <dgm:cxn modelId="{2E20352D-D3CC-43A7-B88F-E5022A81518B}" type="presOf" srcId="{57149A03-0780-4B51-8BB6-ADF6C4E65CF3}" destId="{292DBB6F-3FEA-4330-B858-A19BBDC73BFD}" srcOrd="0" destOrd="0" presId="urn:microsoft.com/office/officeart/2005/8/layout/default#1"/>
    <dgm:cxn modelId="{619E96C2-3652-4E52-A1BC-87443F6C6D38}" type="presOf" srcId="{9AC71889-221B-496A-9EDE-DB2D43CB70FF}" destId="{CA00D7BD-0FCB-4D84-9B1B-35AD9C0E5E10}" srcOrd="0" destOrd="0" presId="urn:microsoft.com/office/officeart/2005/8/layout/default#1"/>
    <dgm:cxn modelId="{AB07EE5D-0ABE-4A1A-AB42-AAED1606A484}" srcId="{A23CD197-9E0D-4E62-966D-5F9922DD7958}" destId="{9AC71889-221B-496A-9EDE-DB2D43CB70FF}" srcOrd="1" destOrd="0" parTransId="{1D048F1D-B280-4718-9BE9-E5E1DCFC18CB}" sibTransId="{2554492E-1520-4F71-B5A4-BCA782D1E7EE}"/>
    <dgm:cxn modelId="{560F48E3-876E-4C50-8ECA-14A8614EACF5}" type="presParOf" srcId="{DB2A3E0D-6887-481F-A942-7D44E3801828}" destId="{292DBB6F-3FEA-4330-B858-A19BBDC73BFD}" srcOrd="0" destOrd="0" presId="urn:microsoft.com/office/officeart/2005/8/layout/default#1"/>
    <dgm:cxn modelId="{8DF05DA9-CD38-4381-8091-7CA20DB0DFFD}" type="presParOf" srcId="{DB2A3E0D-6887-481F-A942-7D44E3801828}" destId="{85CCF7AC-D3D0-4F5E-BC3A-9D2E30A52F10}" srcOrd="1" destOrd="0" presId="urn:microsoft.com/office/officeart/2005/8/layout/default#1"/>
    <dgm:cxn modelId="{9E8F758A-5422-4F2F-A866-CDAE62278C7E}" type="presParOf" srcId="{DB2A3E0D-6887-481F-A942-7D44E3801828}" destId="{CA00D7BD-0FCB-4D84-9B1B-35AD9C0E5E10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A244D9-BA39-42E9-92C0-80710E179A74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425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BB70E-3298-4383-AFA9-D87CD983CA4B}">
      <dsp:nvSpPr>
        <dsp:cNvPr id="0" name=""/>
        <dsp:cNvSpPr/>
      </dsp:nvSpPr>
      <dsp:spPr>
        <a:xfrm>
          <a:off x="592647" y="404219"/>
          <a:ext cx="7562910" cy="808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Modelo de regresión de Cox</a:t>
          </a:r>
        </a:p>
      </dsp:txBody>
      <dsp:txXfrm>
        <a:off x="592647" y="404219"/>
        <a:ext cx="7562910" cy="808859"/>
      </dsp:txXfrm>
    </dsp:sp>
    <dsp:sp modelId="{7F96A9B6-0AF4-47AD-822F-212422D0171D}">
      <dsp:nvSpPr>
        <dsp:cNvPr id="0" name=""/>
        <dsp:cNvSpPr/>
      </dsp:nvSpPr>
      <dsp:spPr>
        <a:xfrm>
          <a:off x="87110" y="3031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CF107D-8B2F-45CA-B7CF-375F69AF7EA6}">
      <dsp:nvSpPr>
        <dsp:cNvPr id="0" name=""/>
        <dsp:cNvSpPr/>
      </dsp:nvSpPr>
      <dsp:spPr>
        <a:xfrm>
          <a:off x="1056385" y="1617719"/>
          <a:ext cx="7099172" cy="808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err="1" smtClean="0">
              <a:latin typeface="Arial" pitchFamily="34" charset="0"/>
              <a:cs typeface="Arial" pitchFamily="34" charset="0"/>
            </a:rPr>
            <a:t>Hazard</a:t>
          </a:r>
          <a:r>
            <a:rPr lang="es-VE" sz="2400" b="1" kern="1200" dirty="0" smtClean="0">
              <a:latin typeface="Arial" pitchFamily="34" charset="0"/>
              <a:cs typeface="Arial" pitchFamily="34" charset="0"/>
            </a:rPr>
            <a:t> Ratio</a:t>
          </a:r>
        </a:p>
      </dsp:txBody>
      <dsp:txXfrm>
        <a:off x="1056385" y="1617719"/>
        <a:ext cx="7099172" cy="808859"/>
      </dsp:txXfrm>
    </dsp:sp>
    <dsp:sp modelId="{D92D9E23-426A-4B1E-A91D-283CC7E481B7}">
      <dsp:nvSpPr>
        <dsp:cNvPr id="0" name=""/>
        <dsp:cNvSpPr/>
      </dsp:nvSpPr>
      <dsp:spPr>
        <a:xfrm>
          <a:off x="550848" y="15166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C0F7E6-B5CD-4A55-B231-9825640A9FD0}">
      <dsp:nvSpPr>
        <dsp:cNvPr id="0" name=""/>
        <dsp:cNvSpPr/>
      </dsp:nvSpPr>
      <dsp:spPr>
        <a:xfrm>
          <a:off x="1056385" y="2831220"/>
          <a:ext cx="7099172" cy="808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Arial" pitchFamily="34" charset="0"/>
              <a:cs typeface="Arial" pitchFamily="34" charset="0"/>
            </a:rPr>
            <a:t>Net </a:t>
          </a:r>
          <a:r>
            <a:rPr lang="es-ES" sz="2400" b="1" kern="1200" dirty="0" err="1" smtClean="0">
              <a:latin typeface="Arial" pitchFamily="34" charset="0"/>
              <a:cs typeface="Arial" pitchFamily="34" charset="0"/>
            </a:rPr>
            <a:t>Reclassification</a:t>
          </a:r>
          <a:r>
            <a:rPr lang="es-ES" sz="2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2400" b="1" kern="1200" dirty="0" err="1" smtClean="0">
              <a:latin typeface="Arial" pitchFamily="34" charset="0"/>
              <a:cs typeface="Arial" pitchFamily="34" charset="0"/>
            </a:rPr>
            <a:t>improvement</a:t>
          </a:r>
          <a:endParaRPr lang="es-VE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056385" y="2831220"/>
        <a:ext cx="7099172" cy="808859"/>
      </dsp:txXfrm>
    </dsp:sp>
    <dsp:sp modelId="{F452336A-B1D3-4A02-B472-216A69312352}">
      <dsp:nvSpPr>
        <dsp:cNvPr id="0" name=""/>
        <dsp:cNvSpPr/>
      </dsp:nvSpPr>
      <dsp:spPr>
        <a:xfrm>
          <a:off x="550848" y="27301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449787-ADDE-4D1B-A248-13E109574C56}">
      <dsp:nvSpPr>
        <dsp:cNvPr id="0" name=""/>
        <dsp:cNvSpPr/>
      </dsp:nvSpPr>
      <dsp:spPr>
        <a:xfrm>
          <a:off x="592647" y="3929744"/>
          <a:ext cx="7562910" cy="1038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033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latin typeface="Arial" pitchFamily="34" charset="0"/>
              <a:cs typeface="Arial" pitchFamily="34" charset="0"/>
            </a:rPr>
            <a:t>C-</a:t>
          </a:r>
          <a:r>
            <a:rPr lang="es-VE" sz="2400" b="1" kern="1200" dirty="0" err="1" smtClean="0">
              <a:latin typeface="Arial" pitchFamily="34" charset="0"/>
              <a:cs typeface="Arial" pitchFamily="34" charset="0"/>
            </a:rPr>
            <a:t>Index</a:t>
          </a:r>
          <a:endParaRPr lang="es-VE" sz="2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592647" y="3929744"/>
        <a:ext cx="7562910" cy="1038810"/>
      </dsp:txXfrm>
    </dsp:sp>
    <dsp:sp modelId="{0BDA5A46-9BC2-4EA6-A56A-22FB913E1733}">
      <dsp:nvSpPr>
        <dsp:cNvPr id="0" name=""/>
        <dsp:cNvSpPr/>
      </dsp:nvSpPr>
      <dsp:spPr>
        <a:xfrm>
          <a:off x="87110" y="39436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2DBB6F-3FEA-4330-B858-A19BBDC73BFD}">
      <dsp:nvSpPr>
        <dsp:cNvPr id="0" name=""/>
        <dsp:cNvSpPr/>
      </dsp:nvSpPr>
      <dsp:spPr>
        <a:xfrm>
          <a:off x="982" y="523640"/>
          <a:ext cx="3830797" cy="2298478"/>
        </a:xfrm>
        <a:prstGeom prst="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IC 95%.</a:t>
          </a:r>
          <a:endParaRPr lang="es-VE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2" y="523640"/>
        <a:ext cx="3830797" cy="2298478"/>
      </dsp:txXfrm>
    </dsp:sp>
    <dsp:sp modelId="{CA00D7BD-0FCB-4D84-9B1B-35AD9C0E5E10}">
      <dsp:nvSpPr>
        <dsp:cNvPr id="0" name=""/>
        <dsp:cNvSpPr/>
      </dsp:nvSpPr>
      <dsp:spPr>
        <a:xfrm>
          <a:off x="4214859" y="523640"/>
          <a:ext cx="3830797" cy="2298478"/>
        </a:xfrm>
        <a:prstGeom prst="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  &lt;0,05 estadísticamente significativa. </a:t>
          </a:r>
          <a:endParaRPr lang="es-VE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859" y="523640"/>
        <a:ext cx="3830797" cy="2298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D9FE-A4F3-47F7-BCC7-B591B04AE478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15A3-53E8-406C-917E-5C4A4D96117B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2927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2</a:t>
            </a:fld>
            <a:endParaRPr lang="es-V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18</a:t>
            </a:fld>
            <a:endParaRPr lang="es-V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19</a:t>
            </a:fld>
            <a:endParaRPr lang="es-V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20</a:t>
            </a:fld>
            <a:endParaRPr lang="es-V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21</a:t>
            </a:fld>
            <a:endParaRPr lang="es-V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DE RIESGO ALTO, 6.4 VECES MAS RIESGO DE PRESENTAR SANGRADO QUE</a:t>
            </a:r>
            <a:r>
              <a:rPr lang="es-ES_tradnl" baseline="0" dirty="0" smtClean="0"/>
              <a:t> LOS DE RIESGO BAJO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23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6008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9</a:t>
            </a:fld>
            <a:endParaRPr lang="es-V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VALORES</a:t>
            </a:r>
            <a:r>
              <a:rPr lang="es-ES_tradnl" baseline="0" dirty="0" smtClean="0"/>
              <a:t> DE LABORATORIO ANORMALES FUERON CONSIDERADOS DENTRO DE LOS 3 MESES PREVIOS Y 1 AÑO DESPUES DE LA MEDIDA.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Exposición 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ticlopidina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bases de datos de la farmacia, y la duración se define a partir de fecha de inicio de la prescripción a 2 meses después del final de la de suministro de medicamento. La evaluación precisa de la aspirina y no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esteroideo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medicamentos exposición anti-inflamatorio no era posible ya que estos medicamentos se obtuvieron predominantemente sin prescripción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10</a:t>
            </a:fld>
            <a:endParaRPr lang="es-V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Modelo de regresión de Cox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/>
              <a:t>Para asignar los puntos correspondientes</a:t>
            </a:r>
            <a:r>
              <a:rPr lang="es-VE" baseline="0" dirty="0" smtClean="0"/>
              <a:t> a cada variable </a:t>
            </a:r>
            <a:r>
              <a:rPr lang="es-VE" baseline="0" dirty="0" err="1" smtClean="0"/>
              <a:t>predictora</a:t>
            </a:r>
            <a:r>
              <a:rPr lang="es-VE" baseline="0" dirty="0" smtClean="0"/>
              <a:t>.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0DDC9-9514-4569-9E6E-2F42F66A9969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90949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/>
              <a:pPr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216008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LOS PACIENTES  DE LA COHORTE V.  QUE POSEEN COMO FR ANEMIA PRESENTARON 3.22 VECES MAYOR SANGRADO QUE LOS QUE NO TENIAN DICHO ESE FR.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14</a:t>
            </a:fld>
            <a:endParaRPr lang="es-V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PTOS. POR CADA 1OO PACIENTES ANO SEGUIDOS DE LA C.VALIDACION QUE TENIA SCORE DE 3 PTS 1.27 PRESENTARON SANGRADO MAYOR.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PTOS. POR CADA 1 PACIENTE /AÑO SEGUIDO DE LA C.VALIDACION QUE TENIA SCORE DE 8 PTS 2.41 PRESENTARON SANGRADO MAYOR.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15</a:t>
            </a:fld>
            <a:endParaRPr lang="es-V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dirty="0" err="1" smtClean="0">
                <a:solidFill>
                  <a:schemeClr val="bg1"/>
                </a:solidFill>
              </a:rPr>
              <a:t>Estadistico</a:t>
            </a:r>
            <a:r>
              <a:rPr lang="es-ES_tradnl" sz="1200" baseline="0" dirty="0" smtClean="0">
                <a:solidFill>
                  <a:schemeClr val="bg1"/>
                </a:solidFill>
              </a:rPr>
              <a:t> C </a:t>
            </a:r>
            <a:r>
              <a:rPr lang="es-ES_tradnl" sz="1200" baseline="0" dirty="0" err="1" smtClean="0">
                <a:solidFill>
                  <a:schemeClr val="bg1"/>
                </a:solidFill>
              </a:rPr>
              <a:t>evalua</a:t>
            </a:r>
            <a:r>
              <a:rPr lang="es-ES_tradnl" sz="1200" baseline="0" dirty="0" smtClean="0">
                <a:solidFill>
                  <a:schemeClr val="bg1"/>
                </a:solidFill>
              </a:rPr>
              <a:t> el rendimiento.</a:t>
            </a:r>
            <a:endParaRPr lang="es-ES" sz="1200" dirty="0" smtClean="0">
              <a:solidFill>
                <a:schemeClr val="bg1"/>
              </a:solidFill>
            </a:endParaRPr>
          </a:p>
          <a:p>
            <a:endParaRPr lang="es-ES" sz="1200" dirty="0" smtClean="0">
              <a:solidFill>
                <a:schemeClr val="bg1"/>
              </a:solidFill>
            </a:endParaRPr>
          </a:p>
          <a:p>
            <a:r>
              <a:rPr lang="es-ES" sz="1200" dirty="0" smtClean="0">
                <a:solidFill>
                  <a:schemeClr val="bg1"/>
                </a:solidFill>
              </a:rPr>
              <a:t>ATRIA clasificó un 49% de pacientes dentro de la categoría alto-riesgo y un 40% como bajo-riesgo (45%), mientras que el CHA2DS2VASc clasificó un 82,6% como alto-riesgo y un 6,6% como bajo-riesgo.</a:t>
            </a:r>
          </a:p>
          <a:p>
            <a:endParaRPr lang="es-ES_tradnl" sz="1200" dirty="0" smtClean="0">
              <a:solidFill>
                <a:schemeClr val="bg1"/>
              </a:solidFill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los cálculos netos de mejora de la reclasificación, todos los esquemas se compararon mediante una baja / intermedia / alta categorización para proporcionar una escala común.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/>
              <a:pPr/>
              <a:t>17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C2F864-676F-4393-8119-9C926D3697E2}" type="datetimeFigureOut">
              <a:rPr lang="es-VE" smtClean="0"/>
              <a:pPr/>
              <a:t>02/05/2016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F2819E-B2F2-434F-9081-8F48D64020BC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251520" y="72008"/>
            <a:ext cx="8640960" cy="6525344"/>
          </a:xfrm>
          <a:prstGeom prst="triangl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763688" y="908720"/>
            <a:ext cx="5688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Existe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</a:p>
          <a:p>
            <a:pPr lvl="0" algn="ctr"/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algun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</a:p>
          <a:p>
            <a:pPr lvl="0" algn="ctr"/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Score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disponible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</a:p>
          <a:p>
            <a:pPr lvl="0" algn="ctr"/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que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evalue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el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riesgo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</a:p>
          <a:p>
            <a:pPr lvl="0" algn="ctr"/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de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sangrado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asociado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a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Warfarina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en </a:t>
            </a:r>
            <a:r>
              <a:rPr lang="en-US" sz="5400" b="1" dirty="0" err="1" smtClean="0">
                <a:solidFill>
                  <a:srgbClr val="FF0000"/>
                </a:solidFill>
                <a:latin typeface="Agency FB" pitchFamily="34" charset="0"/>
              </a:rPr>
              <a:t>pacientes</a:t>
            </a:r>
            <a:r>
              <a:rPr lang="en-US" sz="5400" b="1" dirty="0" smtClean="0">
                <a:solidFill>
                  <a:srgbClr val="FF0000"/>
                </a:solidFill>
                <a:latin typeface="Agency FB" pitchFamily="34" charset="0"/>
              </a:rPr>
              <a:t> con FA?</a:t>
            </a:r>
            <a:endParaRPr lang="es-US" sz="5400" b="1" dirty="0" smtClean="0">
              <a:solidFill>
                <a:srgbClr val="FF0000"/>
              </a:solidFill>
              <a:latin typeface="Agency FB" pitchFamily="34" charset="0"/>
            </a:endParaRPr>
          </a:p>
          <a:p>
            <a:endParaRPr lang="es-ES" sz="54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23728" y="0"/>
            <a:ext cx="5034623" cy="649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496" y="0"/>
            <a:ext cx="9106447" cy="549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144016" y="2780928"/>
            <a:ext cx="8748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7504" y="4149080"/>
            <a:ext cx="8748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36512" y="-27384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79512" y="476672"/>
            <a:ext cx="8748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79512" y="3501008"/>
            <a:ext cx="8748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16024" y="5157192"/>
            <a:ext cx="8748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7406363"/>
              </p:ext>
            </p:extLst>
          </p:nvPr>
        </p:nvGraphicFramePr>
        <p:xfrm>
          <a:off x="457200" y="1196752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3 Grupo"/>
          <p:cNvGrpSpPr/>
          <p:nvPr/>
        </p:nvGrpSpPr>
        <p:grpSpPr>
          <a:xfrm>
            <a:off x="539552" y="0"/>
            <a:ext cx="7920880" cy="1298752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  <a:sp3d>
              <a:bevelT prst="slop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  <a:sp3d>
              <a:bevelT prst="slop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ANALISIS ESTADISTICO</a:t>
              </a:r>
              <a:endParaRPr lang="es-VE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8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A244D9-BA39-42E9-92C0-80710E179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96A9B6-0AF4-47AD-822F-212422D0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0BB70E-3298-4383-AFA9-D87CD983C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2D9E23-426A-4B1E-A91D-283CC7E4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CF107D-8B2F-45CA-B7CF-375F69AF7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52336A-B1D3-4A02-B472-216A69312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C0F7E6-B5CD-4A55-B231-9825640A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DA5A46-9BC2-4EA6-A56A-22FB913E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449787-ADDE-4D1B-A248-13E109574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874598436"/>
              </p:ext>
            </p:extLst>
          </p:nvPr>
        </p:nvGraphicFramePr>
        <p:xfrm>
          <a:off x="548680" y="2099464"/>
          <a:ext cx="8046640" cy="334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3 Grupo"/>
          <p:cNvGrpSpPr/>
          <p:nvPr/>
        </p:nvGrpSpPr>
        <p:grpSpPr>
          <a:xfrm>
            <a:off x="539552" y="116632"/>
            <a:ext cx="7920880" cy="1298752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  <a:sp3d>
              <a:bevelT prst="slop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ANALISIS ESTADISTICO</a:t>
              </a:r>
              <a:endParaRPr lang="es-VE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12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3 Grupo"/>
          <p:cNvGrpSpPr/>
          <p:nvPr/>
        </p:nvGrpSpPr>
        <p:grpSpPr>
          <a:xfrm>
            <a:off x="611560" y="2490288"/>
            <a:ext cx="7920880" cy="1298752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p3d>
              <a:bevelT prst="slop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  <a:sp3d>
              <a:bevelT prst="slop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  <a:endParaRPr lang="es-VE" sz="4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Fang et al. The ATRIA Hemorrhage Risk Prediction Score, JACC Vol. 58, No. 4, July 19 2011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Fang et al. The ATRIA Hemorrhage Risk Prediction Score, JACC Vol. 58, No. 4, July 19 2011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r="22411"/>
          <a:stretch>
            <a:fillRect/>
          </a:stretch>
        </p:blipFill>
        <p:spPr bwMode="auto">
          <a:xfrm>
            <a:off x="0" y="2132856"/>
            <a:ext cx="90948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3284984"/>
            <a:ext cx="241176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3284984"/>
            <a:ext cx="936104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32448" y="2780928"/>
            <a:ext cx="241176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660232" y="2776860"/>
            <a:ext cx="241176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Fang et al. The ATRIA Hemorrhage Risk Prediction Score, JACC Vol. 58, No. 4, July 19 2011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25864"/>
          <a:stretch>
            <a:fillRect/>
          </a:stretch>
        </p:blipFill>
        <p:spPr bwMode="auto">
          <a:xfrm>
            <a:off x="1043360" y="1103141"/>
            <a:ext cx="6696992" cy="43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25864"/>
          <a:stretch>
            <a:fillRect/>
          </a:stretch>
        </p:blipFill>
        <p:spPr bwMode="auto">
          <a:xfrm>
            <a:off x="0" y="404664"/>
            <a:ext cx="920972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07504" y="5445224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5496" y="60212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Fang et al. The ATRIA Hemorrhage Risk Prediction Score, JACC Vol. 58, No. 4, July 19 2011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237" y="692696"/>
            <a:ext cx="916627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Fang et al. The ATRIA Hemorrhage Risk Prediction Score, JACC Vol. 58, No. 4, July 19 2011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41355"/>
          <a:stretch>
            <a:fillRect/>
          </a:stretch>
        </p:blipFill>
        <p:spPr bwMode="auto">
          <a:xfrm>
            <a:off x="-9128" y="550094"/>
            <a:ext cx="9153128" cy="53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22493" b="86364"/>
          <a:stretch>
            <a:fillRect/>
          </a:stretch>
        </p:blipFill>
        <p:spPr bwMode="auto">
          <a:xfrm>
            <a:off x="-180528" y="548680"/>
            <a:ext cx="9468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59431" t="13636" b="15909"/>
          <a:stretch>
            <a:fillRect/>
          </a:stretch>
        </p:blipFill>
        <p:spPr bwMode="auto">
          <a:xfrm>
            <a:off x="2771800" y="1268760"/>
            <a:ext cx="6331133" cy="38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1080120"/>
            <a:ext cx="8429684" cy="2852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ATRIA CLASIFICÓ UN 49% DE PACIENTES DENTRO DE LA CATEGORÍA ALTO-RIESGO Y UN 40% COMO BAJO-RIESGO (45%).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AL APLICAR EL ATRIA Y EL  CHA2DS2VASC ENCONTRAMOS QUE EL 21 % DE LOS PACIENTES SON RECLASIFICADOS ADECUADAMENTE CON EL ATRIA </a:t>
            </a:r>
          </a:p>
          <a:p>
            <a:pPr algn="ctr"/>
            <a:endParaRPr lang="es-ES" sz="2000" b="1" dirty="0"/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251520" y="4149080"/>
            <a:ext cx="806489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23528" y="4509120"/>
            <a:ext cx="806489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476672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DISCUSION</a:t>
              </a:r>
              <a:endParaRPr lang="es-VE" sz="3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/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 predicción exacta del riesgo de sangrado con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warfarina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es vital para la decisión de la terapia anticoagulante, es por ello el aporte que hace el ATRIA score basado en 5 variables clínicas disponibles con facilidad.</a:t>
            </a:r>
          </a:p>
          <a:p>
            <a:pPr algn="just">
              <a:buClr>
                <a:schemeClr val="accent1"/>
              </a:buClr>
              <a:buSzPct val="80000"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Un grupo grande de pacientes con seguimiento por un período más largo que los estudios anteriores.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El Score fue capaz de identificar un porcentaje considerable de pacientes incluidos en las categorías clínicamente más significativas, es decir, bajo o alto riesgo de sangrado. La categoría de bajo riesgo que representan el 83% de seguimiento, tenía una tasa observada de sangrado de 1% por año. Alto riesgo (10,2%) de los pacientes seguimiento, tasa de sangrado 42%.</a:t>
            </a: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kumimoji="0" lang="es-V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476672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DISCUSION</a:t>
              </a:r>
              <a:endParaRPr lang="es-VE" sz="3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El Score ATRIA condujo a mejoras en</a:t>
            </a:r>
            <a:br>
              <a:rPr lang="es-ES" sz="2000" b="1" dirty="0" smtClean="0"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reclasificación neta precisa en comparación con otros esquemas. El índice C de 0,74, aunque no representa discriminación perfecta, indica un buen rendimiento para una modelo de predicción y se compara favorablemente con otras Scores de estratificación de riesgo como el CHADS2 (índice C 0,6)</a:t>
            </a:r>
          </a:p>
          <a:p>
            <a:pPr algn="just">
              <a:buClr>
                <a:schemeClr val="accent1"/>
              </a:buClr>
              <a:buSzPct val="80000"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 anemia esta fuertemente relacionada con el riesgo de sangrado, a pesar de que no se determino el mecanismo de asociación. 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 enfermedad renal severa fue también una potente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predictor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 riesgo de hemorragia.</a:t>
            </a:r>
            <a:endParaRPr kumimoji="0" lang="es-V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648527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BARQUISIMETO, 02 DE MAYO DE 2016</a:t>
            </a:r>
            <a:endParaRPr lang="es-VE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67744" y="4365104"/>
            <a:ext cx="4404556" cy="18516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GRUPO 6:</a:t>
            </a:r>
          </a:p>
          <a:p>
            <a:pPr algn="ctr"/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 WALTER J. FERNANDEZ C. (R3)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 ALEXANDER RODRIGUEZ (R3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s-V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 CLAUDIA MANDATO (R3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 YENIFER PEREZ  (R2)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DRA REBECA  SANCHEZ (R1)</a:t>
            </a:r>
          </a:p>
        </p:txBody>
      </p:sp>
      <p:pic>
        <p:nvPicPr>
          <p:cNvPr id="1026" name="Picture 2" descr="https://pbs.twimg.com/profile_images/1552050698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64096" cy="9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ucla.edu.ve/dac/IVSimposioIntegracion/Imagenes/UCLA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229544" y="-18399"/>
            <a:ext cx="914456" cy="999127"/>
          </a:xfrm>
          <a:prstGeom prst="rect">
            <a:avLst/>
          </a:prstGeom>
          <a:noFill/>
          <a:effectLst>
            <a:softEdge rad="12700"/>
          </a:effectLst>
          <a:extLst/>
        </p:spPr>
      </p:pic>
      <p:sp>
        <p:nvSpPr>
          <p:cNvPr id="8" name="7 CuadroTexto"/>
          <p:cNvSpPr txBox="1"/>
          <p:nvPr/>
        </p:nvSpPr>
        <p:spPr>
          <a:xfrm>
            <a:off x="0" y="1048961"/>
            <a:ext cx="914400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b="1" i="1" dirty="0" smtClean="0">
                <a:solidFill>
                  <a:srgbClr val="FF0000"/>
                </a:solidFill>
                <a:latin typeface="Arial Black" pitchFamily="34" charset="0"/>
              </a:rPr>
              <a:t>Journal of  the American College of Cardiology</a:t>
            </a:r>
            <a:endParaRPr lang="es-ES" sz="27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t="11283"/>
          <a:stretch>
            <a:fillRect/>
          </a:stretch>
        </p:blipFill>
        <p:spPr bwMode="auto">
          <a:xfrm>
            <a:off x="581025" y="1556792"/>
            <a:ext cx="7981950" cy="28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556792"/>
            <a:ext cx="2952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t="7217"/>
          <a:stretch>
            <a:fillRect/>
          </a:stretch>
        </p:blipFill>
        <p:spPr bwMode="auto">
          <a:xfrm>
            <a:off x="6228184" y="2060848"/>
            <a:ext cx="22728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610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476672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LIMITACIONES</a:t>
              </a:r>
              <a:endParaRPr lang="es-VE" sz="3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 evaluación de los factores de riesgo clínico se basó en bases de datos computarizadas que no contaban con información sobre mediciones de la presión arterial y el genotipo. 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 carecía de información sobre el uso de la aspirina o de fármacos anti-inflamatorios no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esteroideos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de venta libre. 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Aunque la tasa  de sangrado en el Score ATRIA era generalmente más baja que lo descrito por los otros esquemas de riesgo, las tasas son similares a algunos ensayos aleatorios recientes.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Aunque se mostro el porcentaje de NRI, no especifican en que categoría se reclasifico cada sujeto.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476672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APORTES</a:t>
              </a:r>
              <a:endParaRPr lang="es-VE" sz="32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47936" y="2007765"/>
            <a:ext cx="8424936" cy="4525963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algn="just">
              <a:buClr>
                <a:schemeClr val="accent1"/>
              </a:buClr>
              <a:buSzPct val="80000"/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Score practico y sencillo de usar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/>
              </a:buClr>
              <a:buSzPct val="80000"/>
              <a:buFontTx/>
              <a:buChar char="-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  <a:buFontTx/>
              <a:buChar char="-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Las variables y sus respectiva jerarquía no fueron asignadas arbitrariamente.</a:t>
            </a:r>
          </a:p>
          <a:p>
            <a:pPr algn="just">
              <a:buClr>
                <a:schemeClr val="accent1"/>
              </a:buClr>
              <a:buSzPct val="80000"/>
              <a:buFontTx/>
              <a:buChar char="-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  <a:buFontTx/>
              <a:buChar char="-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Debilidad debido a que la cohorte de validación es parte de la misma población.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790"/>
            <a:ext cx="8734696" cy="500086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strella de 6 puntas"/>
          <p:cNvSpPr/>
          <p:nvPr/>
        </p:nvSpPr>
        <p:spPr>
          <a:xfrm>
            <a:off x="5851554" y="2204864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Estrella de 6 puntas"/>
          <p:cNvSpPr/>
          <p:nvPr/>
        </p:nvSpPr>
        <p:spPr>
          <a:xfrm>
            <a:off x="6577270" y="2673623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Estrella de 6 puntas"/>
          <p:cNvSpPr/>
          <p:nvPr/>
        </p:nvSpPr>
        <p:spPr>
          <a:xfrm>
            <a:off x="5851554" y="3158526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Estrella de 6 puntas"/>
          <p:cNvSpPr/>
          <p:nvPr/>
        </p:nvSpPr>
        <p:spPr>
          <a:xfrm>
            <a:off x="5796136" y="3607283"/>
            <a:ext cx="396679" cy="269445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Estrella de 6 puntas"/>
          <p:cNvSpPr/>
          <p:nvPr/>
        </p:nvSpPr>
        <p:spPr>
          <a:xfrm>
            <a:off x="5808480" y="3824760"/>
            <a:ext cx="403114" cy="32432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Estrella de 6 puntas"/>
          <p:cNvSpPr/>
          <p:nvPr/>
        </p:nvSpPr>
        <p:spPr>
          <a:xfrm>
            <a:off x="5851554" y="4149080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Estrella de 6 puntas"/>
          <p:cNvSpPr/>
          <p:nvPr/>
        </p:nvSpPr>
        <p:spPr>
          <a:xfrm>
            <a:off x="5851554" y="4685345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692"/>
            <a:ext cx="8712968" cy="216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129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3 Estrella de 6 puntas"/>
          <p:cNvSpPr/>
          <p:nvPr/>
        </p:nvSpPr>
        <p:spPr>
          <a:xfrm>
            <a:off x="6781979" y="3402748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4 Estrella de 6 puntas"/>
          <p:cNvSpPr/>
          <p:nvPr/>
        </p:nvSpPr>
        <p:spPr>
          <a:xfrm>
            <a:off x="6796492" y="3861048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6 Estrella de 6 puntas"/>
          <p:cNvSpPr/>
          <p:nvPr/>
        </p:nvSpPr>
        <p:spPr>
          <a:xfrm>
            <a:off x="6771839" y="4724580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7 Estrella de 6 puntas"/>
          <p:cNvSpPr/>
          <p:nvPr/>
        </p:nvSpPr>
        <p:spPr>
          <a:xfrm>
            <a:off x="5940152" y="5733256"/>
            <a:ext cx="360040" cy="360040"/>
          </a:xfrm>
          <a:prstGeom prst="star6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CuadroTexto 10"/>
          <p:cNvSpPr txBox="1"/>
          <p:nvPr/>
        </p:nvSpPr>
        <p:spPr>
          <a:xfrm>
            <a:off x="6771839" y="4338644"/>
            <a:ext cx="50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</a:t>
            </a:r>
            <a:endParaRPr lang="es-US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" t="27859" r="1993" b="66917"/>
          <a:stretch/>
        </p:blipFill>
        <p:spPr bwMode="auto">
          <a:xfrm>
            <a:off x="401622" y="2857296"/>
            <a:ext cx="8490858" cy="26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940152" y="119675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                   95%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  <a:p>
            <a:pPr algn="ctr"/>
            <a:r>
              <a:rPr lang="es-ES_tradnl" sz="2400" b="1" dirty="0" smtClean="0">
                <a:solidFill>
                  <a:srgbClr val="FF0000"/>
                </a:solidFill>
              </a:rPr>
              <a:t>T: 6.4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56" t="12201" r="29501" b="7161"/>
          <a:stretch>
            <a:fillRect/>
          </a:stretch>
        </p:blipFill>
        <p:spPr bwMode="auto">
          <a:xfrm>
            <a:off x="1835696" y="137206"/>
            <a:ext cx="5652628" cy="64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316163"/>
              </p:ext>
            </p:extLst>
          </p:nvPr>
        </p:nvGraphicFramePr>
        <p:xfrm>
          <a:off x="457200" y="2388021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2771800" y="764704"/>
            <a:ext cx="3563888" cy="61244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467544" y="2060848"/>
            <a:ext cx="8229600" cy="2016224"/>
            <a:chOff x="0" y="-81158"/>
            <a:chExt cx="8229600" cy="2016224"/>
          </a:xfrm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32866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92858" y="-81158"/>
              <a:ext cx="8043884" cy="192336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" defTabSz="1022350"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Los anticoagulantes orales como la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warfarina</a:t>
              </a:r>
              <a:r>
                <a:rPr lang="es-E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reducen las consecuencias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tromboembólicas</a:t>
              </a:r>
              <a:r>
                <a:rPr lang="es-E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 la FA.</a:t>
              </a:r>
            </a:p>
            <a:p>
              <a:pPr algn="just" defTabSz="1022350"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Para disminuir los eventos de sagrado asociados a la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Warfarina</a:t>
              </a:r>
              <a:r>
                <a:rPr lang="es-E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se han descrito el uso de diferentes Scores.</a:t>
              </a:r>
              <a:endParaRPr lang="es-VE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67544" y="4005064"/>
            <a:ext cx="8229600" cy="1902200"/>
            <a:chOff x="0" y="-585214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0" y="-585214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92858" y="-513206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 estratificación temprana puede facilitar la decisión individualizada y además podría ayudar a controlar los variados riesgos de sangrado descritos por diferentes estudios.</a:t>
              </a:r>
              <a:endParaRPr lang="es-VE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0" y="6525345"/>
            <a:ext cx="9179496" cy="3188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9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1670992" y="764704"/>
            <a:ext cx="6141368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OBJETIVO</a:t>
              </a:r>
              <a:endParaRPr lang="es-VE" sz="3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39552" y="2924944"/>
            <a:ext cx="8229600" cy="1656184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65028" y="-2097382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dirty="0" smtClean="0"/>
            </a:p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 smtClean="0"/>
                <a:t>El objetivo de este estudio fue desarrollar un SCORE de riesgo para predecir los eventos  de sangrado asociados a la </a:t>
              </a:r>
              <a:r>
                <a:rPr lang="es-ES" sz="2400" b="1" dirty="0" err="1" smtClean="0"/>
                <a:t>warfarina</a:t>
              </a:r>
              <a:r>
                <a:rPr lang="es-ES" sz="2400" b="1" dirty="0" smtClean="0"/>
                <a:t>.</a:t>
              </a:r>
            </a:p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VE" sz="2400" b="1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39552" y="2390896"/>
            <a:ext cx="8229600" cy="1902200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4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METODOLOGÍA</a:t>
              </a:r>
              <a:endParaRPr lang="es-VE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961564"/>
            <a:ext cx="6552728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13559 con FANV no Paroxística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7624" y="2132856"/>
            <a:ext cx="6912768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_tradnl" sz="2800" b="1" dirty="0" smtClean="0">
                <a:solidFill>
                  <a:prstClr val="white"/>
                </a:solidFill>
              </a:rPr>
              <a:t>9186 con FANV NP con </a:t>
            </a:r>
            <a:r>
              <a:rPr lang="es-ES_tradnl" sz="2800" b="1" dirty="0" err="1" smtClean="0">
                <a:solidFill>
                  <a:prstClr val="white"/>
                </a:solidFill>
              </a:rPr>
              <a:t>Warfarina</a:t>
            </a:r>
            <a:endParaRPr lang="es-ES_tradnl" sz="2800" b="1" dirty="0" smtClean="0">
              <a:solidFill>
                <a:prstClr val="white"/>
              </a:solidFill>
            </a:endParaRPr>
          </a:p>
          <a:p>
            <a:pPr lvl="0" algn="ctr"/>
            <a:r>
              <a:rPr lang="es-ES_tradnl" sz="2800" b="1" dirty="0" smtClean="0">
                <a:solidFill>
                  <a:prstClr val="white"/>
                </a:solidFill>
              </a:rPr>
              <a:t>2:1</a:t>
            </a:r>
            <a:endParaRPr lang="es-ES" sz="2800" b="1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4005064"/>
            <a:ext cx="3744416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6123 C. Derivación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35655" y="4005064"/>
            <a:ext cx="3436745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3063 C. Validación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427984" y="1484784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843808" y="3140968"/>
            <a:ext cx="576064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220072" y="3140968"/>
            <a:ext cx="576064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619672" y="443711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156176" y="4437112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491880" y="4581128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3.5 Años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11560" y="5373216"/>
            <a:ext cx="86409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307</a:t>
            </a:r>
            <a:endParaRPr lang="es-ES" sz="2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148064" y="5373216"/>
            <a:ext cx="86409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154</a:t>
            </a:r>
            <a:endParaRPr lang="es-ES" sz="2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691680" y="5373217"/>
            <a:ext cx="108012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5816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228184" y="5373216"/>
            <a:ext cx="1152128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2906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611560" y="692696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PACIENTES Y DISEÑO DEL ESTUDIO</a:t>
              </a:r>
              <a:endParaRPr lang="es-VE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/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Enrolados de la base de datos del sistema de salud (Norte de California): 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Incluidos 01/07/1996 – 31/12/1997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Seguidos hasta 30/09/2003.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Clasificación Internacional de las enfermedades (CIE-9)  identificaron los pacientes con FA y sangrado. indicaciones medicas uso de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Warfarina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, días de tratamiento y resultados de laboratorio.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Fueron identificadas 6 publicaciones con esquemas de estratificaciones de riesgo validadas para predecir el riesgo de sangrado asociado a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warfarina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y se buscaron estos factores de riesgo en la corte de derivación del estudio ATRIA.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kumimoji="0" lang="es-V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635" y="0"/>
            <a:ext cx="6664733" cy="65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r="14235" b="2564"/>
          <a:stretch>
            <a:fillRect/>
          </a:stretch>
        </p:blipFill>
        <p:spPr bwMode="auto">
          <a:xfrm>
            <a:off x="1" y="116632"/>
            <a:ext cx="912927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-36512" y="27089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5496" y="45091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r="13778"/>
          <a:stretch>
            <a:fillRect/>
          </a:stretch>
        </p:blipFill>
        <p:spPr bwMode="auto">
          <a:xfrm>
            <a:off x="-78588" y="0"/>
            <a:ext cx="918709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"/>
          <p:cNvCxnSpPr/>
          <p:nvPr/>
        </p:nvCxnSpPr>
        <p:spPr>
          <a:xfrm>
            <a:off x="-36512" y="263691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539552" y="764704"/>
            <a:ext cx="7920880" cy="966096"/>
            <a:chOff x="72008" y="-2199382"/>
            <a:chExt cx="8229600" cy="1902200"/>
          </a:xfrm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72008" y="-2199382"/>
              <a:ext cx="8229600" cy="19022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65028" y="-2085674"/>
              <a:ext cx="8043884" cy="1716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METODOLOGIA</a:t>
              </a:r>
              <a:endParaRPr lang="es-VE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0" y="6525344"/>
            <a:ext cx="9179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Arial Black" pitchFamily="34" charset="0"/>
              </a:rPr>
              <a:t>Fang et al. The ATRIA Hemorrhage Risk Prediction Score, JACC Vol. 58, No. 4, July 19 2011</a:t>
            </a:r>
            <a:endParaRPr lang="es-ES" sz="1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1855365"/>
            <a:ext cx="8424936" cy="4525963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Las variables identificadas en la cohorte de derivación con HR &gt;1.5 y p &lt; 0.05 fueron consideradas para ser incluidas potencialmente en el modelo final.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1-Edad &gt;75 años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2- Anemia (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Hgb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&lt;12g/dl Mujeres y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Hgb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&lt;13g/dl Hombres)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3- Enfermedad renal severa (TFG &lt;30ml/min o en HD)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4- Diagnostico de HTA</a:t>
            </a:r>
          </a:p>
          <a:p>
            <a:pPr algn="just">
              <a:buClr>
                <a:schemeClr val="accent1"/>
              </a:buClr>
              <a:buSzPct val="80000"/>
            </a:pP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5- Cualquier diagnostico de sangrado previo ( G.I, Intracraneal) :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    Sangrado Mayor: sangrado que requiera transfusión (2ud), o en lugares anatómicos críticos (intracraneal o retroperitoneal)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</a:pPr>
            <a:endParaRPr kumimoji="0" lang="es-V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5005</TotalTime>
  <Words>1830</Words>
  <Application>Microsoft Office PowerPoint</Application>
  <PresentationFormat>Presentación en pantalla (4:3)</PresentationFormat>
  <Paragraphs>175</Paragraphs>
  <Slides>24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Aspecto</vt:lpstr>
      <vt:lpstr>Módulo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</dc:creator>
  <cp:lastModifiedBy>ACER</cp:lastModifiedBy>
  <cp:revision>297</cp:revision>
  <dcterms:created xsi:type="dcterms:W3CDTF">2014-10-08T02:17:12Z</dcterms:created>
  <dcterms:modified xsi:type="dcterms:W3CDTF">2016-05-02T17:20:42Z</dcterms:modified>
</cp:coreProperties>
</file>