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7"/>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8" r:id="rId15"/>
    <p:sldId id="325" r:id="rId16"/>
    <p:sldId id="326" r:id="rId17"/>
    <p:sldId id="327" r:id="rId18"/>
    <p:sldId id="299" r:id="rId19"/>
    <p:sldId id="300" r:id="rId20"/>
    <p:sldId id="301" r:id="rId21"/>
    <p:sldId id="302" r:id="rId22"/>
    <p:sldId id="303" r:id="rId23"/>
    <p:sldId id="304" r:id="rId24"/>
    <p:sldId id="305" r:id="rId25"/>
    <p:sldId id="306" r:id="rId26"/>
    <p:sldId id="308" r:id="rId27"/>
    <p:sldId id="310" r:id="rId28"/>
    <p:sldId id="311" r:id="rId29"/>
    <p:sldId id="323" r:id="rId30"/>
    <p:sldId id="312" r:id="rId31"/>
    <p:sldId id="330" r:id="rId32"/>
    <p:sldId id="331" r:id="rId33"/>
    <p:sldId id="332" r:id="rId34"/>
    <p:sldId id="333" r:id="rId35"/>
    <p:sldId id="316" r:id="rId36"/>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 initials="4" lastIdx="1" clrIdx="0">
    <p:extLst>
      <p:ext uri="{19B8F6BF-5375-455C-9EA6-DF929625EA0E}">
        <p15:presenceInfo xmlns="" xmlns:p15="http://schemas.microsoft.com/office/powerpoint/2012/main" userId="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460" autoAdjust="0"/>
  </p:normalViewPr>
  <p:slideViewPr>
    <p:cSldViewPr snapToGrid="0">
      <p:cViewPr varScale="1">
        <p:scale>
          <a:sx n="62" d="100"/>
          <a:sy n="62" d="100"/>
        </p:scale>
        <p:origin x="-162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4C848-1BBB-4A99-A769-C88AA21F58BC}" type="datetimeFigureOut">
              <a:rPr lang="es-US" smtClean="0"/>
              <a:t>12/6/2018</a:t>
            </a:fld>
            <a:endParaRPr lang="es-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CAD83-D7CF-4279-B04E-C904E25E1308}" type="slidenum">
              <a:rPr lang="es-US" smtClean="0"/>
              <a:t>‹Nº›</a:t>
            </a:fld>
            <a:endParaRPr lang="es-US"/>
          </a:p>
        </p:txBody>
      </p:sp>
    </p:spTree>
    <p:extLst>
      <p:ext uri="{BB962C8B-B14F-4D97-AF65-F5344CB8AC3E}">
        <p14:creationId xmlns:p14="http://schemas.microsoft.com/office/powerpoint/2010/main" val="424325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1</a:t>
            </a:fld>
            <a:endParaRPr lang="es-US"/>
          </a:p>
        </p:txBody>
      </p:sp>
    </p:spTree>
    <p:extLst>
      <p:ext uri="{BB962C8B-B14F-4D97-AF65-F5344CB8AC3E}">
        <p14:creationId xmlns:p14="http://schemas.microsoft.com/office/powerpoint/2010/main" val="294809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altLang="es-VE" dirty="0"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0882AEF8-14A6-4CBA-BD33-C949C02E4919}" type="slidenum">
              <a:rPr lang="es-VE" altLang="es-VE">
                <a:latin typeface="Calibri" panose="020F0502020204030204" pitchFamily="34" charset="0"/>
              </a:rPr>
              <a:pPr/>
              <a:t>18</a:t>
            </a:fld>
            <a:endParaRPr lang="es-VE" altLang="es-VE">
              <a:latin typeface="Calibri" panose="020F0502020204030204" pitchFamily="34" charset="0"/>
            </a:endParaRPr>
          </a:p>
        </p:txBody>
      </p:sp>
    </p:spTree>
    <p:extLst>
      <p:ext uri="{BB962C8B-B14F-4D97-AF65-F5344CB8AC3E}">
        <p14:creationId xmlns:p14="http://schemas.microsoft.com/office/powerpoint/2010/main" val="961951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altLang="es-VE" dirty="0"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F136CD9A-0C02-4DF0-98CC-3194E44121A7}" type="slidenum">
              <a:rPr lang="es-VE" altLang="es-VE">
                <a:latin typeface="Calibri" panose="020F0502020204030204" pitchFamily="34" charset="0"/>
              </a:rPr>
              <a:pPr/>
              <a:t>19</a:t>
            </a:fld>
            <a:endParaRPr lang="es-VE" altLang="es-VE">
              <a:latin typeface="Calibri" panose="020F0502020204030204" pitchFamily="34" charset="0"/>
            </a:endParaRPr>
          </a:p>
        </p:txBody>
      </p:sp>
    </p:spTree>
    <p:extLst>
      <p:ext uri="{BB962C8B-B14F-4D97-AF65-F5344CB8AC3E}">
        <p14:creationId xmlns:p14="http://schemas.microsoft.com/office/powerpoint/2010/main" val="422312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20</a:t>
            </a:fld>
            <a:endParaRPr lang="es-US"/>
          </a:p>
        </p:txBody>
      </p:sp>
    </p:spTree>
    <p:extLst>
      <p:ext uri="{BB962C8B-B14F-4D97-AF65-F5344CB8AC3E}">
        <p14:creationId xmlns:p14="http://schemas.microsoft.com/office/powerpoint/2010/main" val="2549024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22</a:t>
            </a:fld>
            <a:endParaRPr lang="es-US"/>
          </a:p>
        </p:txBody>
      </p:sp>
    </p:spTree>
    <p:extLst>
      <p:ext uri="{BB962C8B-B14F-4D97-AF65-F5344CB8AC3E}">
        <p14:creationId xmlns:p14="http://schemas.microsoft.com/office/powerpoint/2010/main" val="6330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23</a:t>
            </a:fld>
            <a:endParaRPr lang="es-US"/>
          </a:p>
        </p:txBody>
      </p:sp>
    </p:spTree>
    <p:extLst>
      <p:ext uri="{BB962C8B-B14F-4D97-AF65-F5344CB8AC3E}">
        <p14:creationId xmlns:p14="http://schemas.microsoft.com/office/powerpoint/2010/main" val="167823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altLang="es-VE" dirty="0"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06E002D5-7169-42FE-BF87-7150666B0187}" type="slidenum">
              <a:rPr lang="es-VE" altLang="es-VE">
                <a:latin typeface="Calibri" panose="020F0502020204030204" pitchFamily="34" charset="0"/>
              </a:rPr>
              <a:pPr/>
              <a:t>24</a:t>
            </a:fld>
            <a:endParaRPr lang="es-VE" altLang="es-VE">
              <a:latin typeface="Calibri" panose="020F0502020204030204" pitchFamily="34" charset="0"/>
            </a:endParaRPr>
          </a:p>
        </p:txBody>
      </p:sp>
    </p:spTree>
    <p:extLst>
      <p:ext uri="{BB962C8B-B14F-4D97-AF65-F5344CB8AC3E}">
        <p14:creationId xmlns:p14="http://schemas.microsoft.com/office/powerpoint/2010/main" val="327474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25</a:t>
            </a:fld>
            <a:endParaRPr lang="es-US"/>
          </a:p>
        </p:txBody>
      </p:sp>
    </p:spTree>
    <p:extLst>
      <p:ext uri="{BB962C8B-B14F-4D97-AF65-F5344CB8AC3E}">
        <p14:creationId xmlns:p14="http://schemas.microsoft.com/office/powerpoint/2010/main" val="227404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r>
              <a:rPr lang="es-VE"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La CTA con CTP es muy similar a la FFR invasiva y es un método no invasivo viable. Método para evaluar la importancia hemodinámica de las lesiones coronarias en pacientes con CAD.</a:t>
            </a:r>
          </a:p>
          <a:p>
            <a:pPr>
              <a:defRPr/>
            </a:pPr>
            <a:endParaRPr lang="es-VE"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s-VE" sz="1200" kern="1200" dirty="0" smtClean="0">
                <a:solidFill>
                  <a:schemeClr val="tx1"/>
                </a:solidFill>
                <a:effectLst/>
                <a:latin typeface="+mn-lt"/>
                <a:ea typeface="+mn-ea"/>
                <a:cs typeface="+mn-cs"/>
              </a:rPr>
              <a:t>Conclusión:</a:t>
            </a:r>
          </a:p>
          <a:p>
            <a:r>
              <a:rPr lang="es-VE" sz="1200" kern="1200" dirty="0" smtClean="0">
                <a:solidFill>
                  <a:schemeClr val="tx1"/>
                </a:solidFill>
                <a:effectLst/>
                <a:latin typeface="+mn-lt"/>
                <a:ea typeface="+mn-ea"/>
                <a:cs typeface="+mn-cs"/>
              </a:rPr>
              <a:t>Los resultados de este </a:t>
            </a:r>
            <a:r>
              <a:rPr lang="es-VE" sz="1200" kern="1200" dirty="0" err="1" smtClean="0">
                <a:solidFill>
                  <a:schemeClr val="tx1"/>
                </a:solidFill>
                <a:effectLst/>
                <a:latin typeface="+mn-lt"/>
                <a:ea typeface="+mn-ea"/>
                <a:cs typeface="+mn-cs"/>
              </a:rPr>
              <a:t>metanálisis</a:t>
            </a:r>
            <a:r>
              <a:rPr lang="es-VE" sz="1200" kern="1200" dirty="0" smtClean="0">
                <a:solidFill>
                  <a:schemeClr val="tx1"/>
                </a:solidFill>
                <a:effectLst/>
                <a:latin typeface="+mn-lt"/>
                <a:ea typeface="+mn-ea"/>
                <a:cs typeface="+mn-cs"/>
              </a:rPr>
              <a:t> sugieren que la adición de CTP a CTA mejora significativamente rendimiento diagnóstico de la importancia hemodinámica de las lesiones de la arteria coronaria en comparación con CTA solo. La CTA con CTP es muy similar a la FFR invasiva y es un método no invasivo viable. Método para evaluar la importancia hemodinámica de las lesiones coronarias en pacientes con CAD.</a:t>
            </a:r>
          </a:p>
          <a:p>
            <a:pPr>
              <a:defRPr/>
            </a:pPr>
            <a:endParaRPr lang="es-VE" dirty="0"/>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AE724A68-B0D4-4FC7-90C9-EC6F713FFAD1}" type="slidenum">
              <a:rPr lang="es-VE" altLang="es-VE">
                <a:latin typeface="Calibri" panose="020F0502020204030204" pitchFamily="34" charset="0"/>
              </a:rPr>
              <a:pPr/>
              <a:t>28</a:t>
            </a:fld>
            <a:endParaRPr lang="es-VE" altLang="es-VE">
              <a:latin typeface="Calibri" panose="020F0502020204030204" pitchFamily="34" charset="0"/>
            </a:endParaRPr>
          </a:p>
        </p:txBody>
      </p:sp>
    </p:spTree>
    <p:extLst>
      <p:ext uri="{BB962C8B-B14F-4D97-AF65-F5344CB8AC3E}">
        <p14:creationId xmlns:p14="http://schemas.microsoft.com/office/powerpoint/2010/main" val="1081579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endParaRPr lang="es-VE" dirty="0"/>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AE724A68-B0D4-4FC7-90C9-EC6F713FFAD1}" type="slidenum">
              <a:rPr lang="es-VE" altLang="es-VE">
                <a:latin typeface="Calibri" panose="020F0502020204030204" pitchFamily="34" charset="0"/>
              </a:rPr>
              <a:pPr/>
              <a:t>29</a:t>
            </a:fld>
            <a:endParaRPr lang="es-VE" altLang="es-VE">
              <a:latin typeface="Calibri" panose="020F0502020204030204" pitchFamily="34" charset="0"/>
            </a:endParaRPr>
          </a:p>
        </p:txBody>
      </p:sp>
    </p:spTree>
    <p:extLst>
      <p:ext uri="{BB962C8B-B14F-4D97-AF65-F5344CB8AC3E}">
        <p14:creationId xmlns:p14="http://schemas.microsoft.com/office/powerpoint/2010/main" val="192306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Fue proporcionado el diseño del</a:t>
            </a:r>
            <a:r>
              <a:rPr lang="es-ES_tradnl" baseline="0" dirty="0" smtClean="0"/>
              <a:t> estudio. </a:t>
            </a:r>
            <a:r>
              <a:rPr lang="es-US" baseline="0" dirty="0" smtClean="0"/>
              <a:t>los criterios de inclusión de preguntas y de investigación deben establecerse antes de la realización del examen.</a:t>
            </a:r>
          </a:p>
          <a:p>
            <a:r>
              <a:rPr lang="es-US" baseline="0" dirty="0" smtClean="0"/>
              <a:t>2. estaba allí duplicar la selección de estudios y datos </a:t>
            </a:r>
            <a:r>
              <a:rPr lang="es-US" baseline="0" dirty="0" err="1" smtClean="0"/>
              <a:t>extraction</a:t>
            </a:r>
            <a:r>
              <a:rPr lang="es-US" baseline="0" dirty="0" smtClean="0"/>
              <a:t>¿ debe haber por lo menos dos extractores de datos independientes y un procedimiento de consenso para el desacuerdo debe estar en su lugar.</a:t>
            </a:r>
          </a:p>
          <a:p>
            <a:r>
              <a:rPr lang="es-US" baseline="0" dirty="0" smtClean="0"/>
              <a:t>3- Se realizó una búsqueda exhaustiva de la literatura? al menos dos fuentes electrónicas deben ser buscados</a:t>
            </a:r>
            <a:endParaRPr lang="es-ES_tradnl" baseline="0" dirty="0" smtClean="0"/>
          </a:p>
        </p:txBody>
      </p:sp>
      <p:sp>
        <p:nvSpPr>
          <p:cNvPr id="4" name="3 Marcador de número de diapositiva"/>
          <p:cNvSpPr>
            <a:spLocks noGrp="1"/>
          </p:cNvSpPr>
          <p:nvPr>
            <p:ph type="sldNum" sz="quarter" idx="10"/>
          </p:nvPr>
        </p:nvSpPr>
        <p:spPr/>
        <p:txBody>
          <a:bodyPr/>
          <a:lstStyle/>
          <a:p>
            <a:fld id="{18961981-1B60-48C4-A990-A7E3E5517519}" type="slidenum">
              <a:rPr lang="es-VE" smtClean="0">
                <a:solidFill>
                  <a:prstClr val="black"/>
                </a:solidFill>
              </a:rPr>
              <a:pPr/>
              <a:t>31</a:t>
            </a:fld>
            <a:endParaRPr lang="es-VE">
              <a:solidFill>
                <a:prstClr val="black"/>
              </a:solidFill>
            </a:endParaRPr>
          </a:p>
        </p:txBody>
      </p:sp>
    </p:spTree>
    <p:extLst>
      <p:ext uri="{BB962C8B-B14F-4D97-AF65-F5344CB8AC3E}">
        <p14:creationId xmlns:p14="http://schemas.microsoft.com/office/powerpoint/2010/main" val="176680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altLang="es-VE" sz="1800" dirty="0"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E403C94F-94D0-487A-9258-26BD5DAAE51F}" type="slidenum">
              <a:rPr lang="es-VE" altLang="es-VE">
                <a:latin typeface="Calibri" panose="020F0502020204030204" pitchFamily="34" charset="0"/>
              </a:rPr>
              <a:pPr/>
              <a:t>4</a:t>
            </a:fld>
            <a:endParaRPr lang="es-VE" altLang="es-VE">
              <a:latin typeface="Calibri" panose="020F0502020204030204" pitchFamily="34" charset="0"/>
            </a:endParaRPr>
          </a:p>
        </p:txBody>
      </p:sp>
    </p:spTree>
    <p:extLst>
      <p:ext uri="{BB962C8B-B14F-4D97-AF65-F5344CB8AC3E}">
        <p14:creationId xmlns:p14="http://schemas.microsoft.com/office/powerpoint/2010/main" val="388159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4-El </a:t>
            </a:r>
            <a:r>
              <a:rPr lang="es-ES_tradnl" dirty="0" err="1" smtClean="0"/>
              <a:t>edo</a:t>
            </a:r>
            <a:r>
              <a:rPr lang="es-ES_tradnl" dirty="0" smtClean="0"/>
              <a:t> de la publicación fue utilizado como un criterio de inclusión, </a:t>
            </a:r>
            <a:r>
              <a:rPr lang="es-ES_tradnl" baseline="0" dirty="0" smtClean="0"/>
              <a:t> </a:t>
            </a:r>
            <a:r>
              <a:rPr lang="es-ES" dirty="0" smtClean="0"/>
              <a:t>los autores deben declarar que buscaron informes independientemente de su tipo de publicación </a:t>
            </a:r>
            <a:r>
              <a:rPr lang="es-ES" baseline="0" dirty="0" smtClean="0"/>
              <a:t> los autores deben indicar si ellos excluyeron algún reporte basado en el status de la publicación, idioma.</a:t>
            </a:r>
          </a:p>
          <a:p>
            <a:r>
              <a:rPr lang="es-ES" baseline="0" dirty="0" smtClean="0"/>
              <a:t>5.- </a:t>
            </a:r>
            <a:r>
              <a:rPr lang="es-US" baseline="0" dirty="0" smtClean="0"/>
              <a:t>fue una lista de estudios (incluidos y excluidos) proporcionado? una lista de los estudios incluidos y excluidos debe proporcionarse</a:t>
            </a:r>
          </a:p>
          <a:p>
            <a:r>
              <a:rPr lang="es-US" baseline="0" dirty="0" smtClean="0"/>
              <a:t>6. fueron las características de los estudios incluidos proporcionó?</a:t>
            </a:r>
            <a:r>
              <a:rPr lang="es-ES" dirty="0" smtClean="0"/>
              <a:t> de forma agregada, como una tabla, los datos de los estudios originales deben proporcionarse a los participantes, las intervenciones y los resultados. los rangos de características en todos los estudios analizados, por ejemplo, edad, raza, sexo, datos socioeconómicos relevantes, estado de la enfermedad, duración, gravedad u otras enfermedades deben ser reportados</a:t>
            </a:r>
            <a:endParaRPr lang="es-ES" baseline="0" dirty="0" smtClean="0"/>
          </a:p>
          <a:p>
            <a:endParaRPr lang="es-ES_tradnl" dirty="0"/>
          </a:p>
        </p:txBody>
      </p:sp>
      <p:sp>
        <p:nvSpPr>
          <p:cNvPr id="4" name="3 Marcador de número de diapositiva"/>
          <p:cNvSpPr>
            <a:spLocks noGrp="1"/>
          </p:cNvSpPr>
          <p:nvPr>
            <p:ph type="sldNum" sz="quarter" idx="10"/>
          </p:nvPr>
        </p:nvSpPr>
        <p:spPr/>
        <p:txBody>
          <a:bodyPr/>
          <a:lstStyle/>
          <a:p>
            <a:fld id="{18961981-1B60-48C4-A990-A7E3E5517519}" type="slidenum">
              <a:rPr lang="es-VE" smtClean="0">
                <a:solidFill>
                  <a:prstClr val="black"/>
                </a:solidFill>
              </a:rPr>
              <a:pPr/>
              <a:t>32</a:t>
            </a:fld>
            <a:endParaRPr lang="es-VE">
              <a:solidFill>
                <a:prstClr val="black"/>
              </a:solidFill>
            </a:endParaRPr>
          </a:p>
        </p:txBody>
      </p:sp>
    </p:spTree>
    <p:extLst>
      <p:ext uri="{BB962C8B-B14F-4D97-AF65-F5344CB8AC3E}">
        <p14:creationId xmlns:p14="http://schemas.microsoft.com/office/powerpoint/2010/main" val="341321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7.- fue la calidad científica de los estudios incluidos evaluado y documentado? </a:t>
            </a:r>
            <a:r>
              <a:rPr lang="es-US" dirty="0" smtClean="0"/>
              <a:t>optó por incluir sólo aleatorizado, doble ciego, controlados con placebo, o la ocultación de la asignación como la inclusión. para otros tipos de estudios de artículos alternativos serán relevantes</a:t>
            </a:r>
            <a:endParaRPr lang="es-ES_tradnl" dirty="0" smtClean="0"/>
          </a:p>
          <a:p>
            <a:r>
              <a:rPr lang="es-ES_tradnl" dirty="0" smtClean="0"/>
              <a:t>8.-</a:t>
            </a:r>
            <a:r>
              <a:rPr lang="es-US" dirty="0" smtClean="0"/>
              <a:t>era la calidad científica de los estudios incluidos se utilizan adecuadamente en la formulación de conclusiones?</a:t>
            </a:r>
            <a:r>
              <a:rPr lang="es-VE" dirty="0" smtClean="0"/>
              <a:t> </a:t>
            </a:r>
            <a:br>
              <a:rPr lang="es-VE" dirty="0" smtClean="0"/>
            </a:br>
            <a:r>
              <a:rPr lang="es-VE" sz="1200" b="0" i="0" kern="1200" dirty="0" smtClean="0">
                <a:solidFill>
                  <a:schemeClr val="tx1"/>
                </a:solidFill>
                <a:effectLst/>
                <a:latin typeface="+mn-lt"/>
                <a:ea typeface="+mn-ea"/>
                <a:cs typeface="+mn-cs"/>
              </a:rPr>
              <a:t>los resultados del rigor metodológico y la calidad científica deben ser considerados en los análisis y las conclusiones de la revisión, y expresados ​​explícitamente en la formulación de recomendaciones</a:t>
            </a:r>
            <a:endParaRPr lang="es-US" dirty="0" smtClean="0"/>
          </a:p>
          <a:p>
            <a:r>
              <a:rPr lang="es-US" dirty="0" smtClean="0"/>
              <a:t>9.- </a:t>
            </a:r>
            <a:r>
              <a:rPr lang="es-ES_tradnl" dirty="0" smtClean="0"/>
              <a:t>fueron los métodos utilizados para combinar los resultados de los estudios apropiados.</a:t>
            </a:r>
            <a:r>
              <a:rPr lang="es-US" dirty="0" smtClean="0"/>
              <a:t> para los resultados agrupados, una prueba se debe hacer para asegurar que los estudios fueron combinable, para evaluar su homogeneidad, si existe </a:t>
            </a:r>
            <a:r>
              <a:rPr lang="es-US" dirty="0" err="1" smtClean="0"/>
              <a:t>hetrogeneity</a:t>
            </a:r>
            <a:r>
              <a:rPr lang="es-US" dirty="0" smtClean="0"/>
              <a:t> un modelo de efectos aleatorios se debe utilizar y / o la idoneidad clínica de la combinación debe ser tomado en consideración</a:t>
            </a:r>
            <a:endParaRPr lang="es-ES_tradnl" dirty="0" smtClean="0"/>
          </a:p>
          <a:p>
            <a:endParaRPr lang="es-ES_tradnl" dirty="0" smtClean="0"/>
          </a:p>
          <a:p>
            <a:endParaRPr lang="es-ES_tradnl" dirty="0" smtClean="0"/>
          </a:p>
          <a:p>
            <a:endParaRPr lang="es-ES_tradnl" dirty="0" smtClean="0"/>
          </a:p>
          <a:p>
            <a:r>
              <a:rPr lang="es-ES_tradnl" dirty="0" smtClean="0"/>
              <a:t>fueron los métodos utilizados para combinar los resultados de los estudios apropiados</a:t>
            </a:r>
          </a:p>
          <a:p>
            <a:endParaRPr lang="es-ES_tradnl" dirty="0" smtClean="0"/>
          </a:p>
          <a:p>
            <a:endParaRPr lang="es-ES_tradnl" dirty="0" smtClean="0"/>
          </a:p>
          <a:p>
            <a:endParaRPr lang="es-VE" dirty="0"/>
          </a:p>
        </p:txBody>
      </p:sp>
      <p:sp>
        <p:nvSpPr>
          <p:cNvPr id="4" name="3 Marcador de número de diapositiva"/>
          <p:cNvSpPr>
            <a:spLocks noGrp="1"/>
          </p:cNvSpPr>
          <p:nvPr>
            <p:ph type="sldNum" sz="quarter" idx="10"/>
          </p:nvPr>
        </p:nvSpPr>
        <p:spPr/>
        <p:txBody>
          <a:bodyPr/>
          <a:lstStyle/>
          <a:p>
            <a:fld id="{18961981-1B60-48C4-A990-A7E3E5517519}" type="slidenum">
              <a:rPr lang="es-VE" smtClean="0">
                <a:solidFill>
                  <a:prstClr val="black"/>
                </a:solidFill>
              </a:rPr>
              <a:pPr/>
              <a:t>33</a:t>
            </a:fld>
            <a:endParaRPr lang="es-VE">
              <a:solidFill>
                <a:prstClr val="black"/>
              </a:solidFill>
            </a:endParaRPr>
          </a:p>
        </p:txBody>
      </p:sp>
    </p:spTree>
    <p:extLst>
      <p:ext uri="{BB962C8B-B14F-4D97-AF65-F5344CB8AC3E}">
        <p14:creationId xmlns:p14="http://schemas.microsoft.com/office/powerpoint/2010/main" val="216962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10.-</a:t>
            </a:r>
            <a:r>
              <a:rPr lang="es-US" dirty="0" smtClean="0"/>
              <a:t>Se evaluó la probabilidad de sesgo de publicación? una evaluación del sesgo de publicación debe </a:t>
            </a:r>
            <a:r>
              <a:rPr lang="es-US" dirty="0" err="1" smtClean="0"/>
              <a:t>includea</a:t>
            </a:r>
            <a:r>
              <a:rPr lang="es-US" dirty="0" smtClean="0"/>
              <a:t> combinación de ayudas gráficas (gráfico en embudo, otra prueba disponible) y / o (prueba de regresión </a:t>
            </a:r>
            <a:r>
              <a:rPr lang="es-US" dirty="0" err="1" smtClean="0"/>
              <a:t>Egger</a:t>
            </a:r>
            <a:r>
              <a:rPr lang="es-US" dirty="0" smtClean="0"/>
              <a:t>) estadística.</a:t>
            </a:r>
          </a:p>
          <a:p>
            <a:r>
              <a:rPr lang="es-US" dirty="0" smtClean="0"/>
              <a:t>11.- fue el conflicto de intereses establecidos? posibles fuentes de apoyo deben ser claramente reconocido tanto en la revisión sistemática y los estudios incluidos.</a:t>
            </a:r>
            <a:endParaRPr lang="es-ES_tradnl" dirty="0" smtClean="0"/>
          </a:p>
        </p:txBody>
      </p:sp>
      <p:sp>
        <p:nvSpPr>
          <p:cNvPr id="4" name="3 Marcador de número de diapositiva"/>
          <p:cNvSpPr>
            <a:spLocks noGrp="1"/>
          </p:cNvSpPr>
          <p:nvPr>
            <p:ph type="sldNum" sz="quarter" idx="10"/>
          </p:nvPr>
        </p:nvSpPr>
        <p:spPr/>
        <p:txBody>
          <a:bodyPr/>
          <a:lstStyle/>
          <a:p>
            <a:fld id="{18961981-1B60-48C4-A990-A7E3E5517519}" type="slidenum">
              <a:rPr lang="es-VE" smtClean="0">
                <a:solidFill>
                  <a:prstClr val="black"/>
                </a:solidFill>
              </a:rPr>
              <a:pPr/>
              <a:t>34</a:t>
            </a:fld>
            <a:endParaRPr lang="es-VE">
              <a:solidFill>
                <a:prstClr val="black"/>
              </a:solidFill>
            </a:endParaRPr>
          </a:p>
        </p:txBody>
      </p:sp>
    </p:spTree>
    <p:extLst>
      <p:ext uri="{BB962C8B-B14F-4D97-AF65-F5344CB8AC3E}">
        <p14:creationId xmlns:p14="http://schemas.microsoft.com/office/powerpoint/2010/main" val="19427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5</a:t>
            </a:fld>
            <a:endParaRPr lang="es-US"/>
          </a:p>
        </p:txBody>
      </p:sp>
    </p:spTree>
    <p:extLst>
      <p:ext uri="{BB962C8B-B14F-4D97-AF65-F5344CB8AC3E}">
        <p14:creationId xmlns:p14="http://schemas.microsoft.com/office/powerpoint/2010/main" val="90594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6</a:t>
            </a:fld>
            <a:endParaRPr lang="es-US"/>
          </a:p>
        </p:txBody>
      </p:sp>
    </p:spTree>
    <p:extLst>
      <p:ext uri="{BB962C8B-B14F-4D97-AF65-F5344CB8AC3E}">
        <p14:creationId xmlns:p14="http://schemas.microsoft.com/office/powerpoint/2010/main" val="140864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normAutofit/>
          </a:bodyPr>
          <a:lstStyle/>
          <a:p>
            <a:endParaRPr lang="es-VE" dirty="0" smtClean="0"/>
          </a:p>
        </p:txBody>
      </p:sp>
      <p:sp>
        <p:nvSpPr>
          <p:cNvPr id="4" name="3 Marcador de número de diapositiva"/>
          <p:cNvSpPr>
            <a:spLocks noGrp="1"/>
          </p:cNvSpPr>
          <p:nvPr>
            <p:ph type="sldNum" sz="quarter" idx="10"/>
          </p:nvPr>
        </p:nvSpPr>
        <p:spPr/>
        <p:txBody>
          <a:bodyPr/>
          <a:lstStyle/>
          <a:p>
            <a:fld id="{CAB031CA-A3C3-4158-B147-9B4BEE19B93C}" type="slidenum">
              <a:rPr lang="es-VE" smtClean="0"/>
              <a:pPr/>
              <a:t>9</a:t>
            </a:fld>
            <a:endParaRPr lang="es-VE"/>
          </a:p>
        </p:txBody>
      </p:sp>
    </p:spTree>
    <p:extLst>
      <p:ext uri="{BB962C8B-B14F-4D97-AF65-F5344CB8AC3E}">
        <p14:creationId xmlns:p14="http://schemas.microsoft.com/office/powerpoint/2010/main" val="35680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VE" altLang="es-VE" dirty="0" smtClean="0"/>
          </a:p>
        </p:txBody>
      </p:sp>
      <p:sp>
        <p:nvSpPr>
          <p:cNvPr id="419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1695A688-5409-4D82-8304-775CE8F66818}" type="slidenum">
              <a:rPr lang="es-VE" altLang="es-VE">
                <a:latin typeface="Calibri" panose="020F0502020204030204" pitchFamily="34" charset="0"/>
              </a:rPr>
              <a:pPr/>
              <a:t>10</a:t>
            </a:fld>
            <a:endParaRPr lang="es-VE" altLang="es-VE">
              <a:latin typeface="Calibri" panose="020F0502020204030204" pitchFamily="34" charset="0"/>
            </a:endParaRPr>
          </a:p>
        </p:txBody>
      </p:sp>
    </p:spTree>
    <p:extLst>
      <p:ext uri="{BB962C8B-B14F-4D97-AF65-F5344CB8AC3E}">
        <p14:creationId xmlns:p14="http://schemas.microsoft.com/office/powerpoint/2010/main" val="320811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11</a:t>
            </a:fld>
            <a:endParaRPr lang="es-US"/>
          </a:p>
        </p:txBody>
      </p:sp>
    </p:spTree>
    <p:extLst>
      <p:ext uri="{BB962C8B-B14F-4D97-AF65-F5344CB8AC3E}">
        <p14:creationId xmlns:p14="http://schemas.microsoft.com/office/powerpoint/2010/main" val="147396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altLang="es-VE" dirty="0"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D3778ECC-AC72-43E5-B91E-EA7DD013FBE3}" type="slidenum">
              <a:rPr lang="es-VE" altLang="es-VE">
                <a:latin typeface="Calibri" panose="020F0502020204030204" pitchFamily="34" charset="0"/>
              </a:rPr>
              <a:pPr/>
              <a:t>12</a:t>
            </a:fld>
            <a:endParaRPr lang="es-VE" altLang="es-VE">
              <a:latin typeface="Calibri" panose="020F0502020204030204" pitchFamily="34" charset="0"/>
            </a:endParaRPr>
          </a:p>
        </p:txBody>
      </p:sp>
    </p:spTree>
    <p:extLst>
      <p:ext uri="{BB962C8B-B14F-4D97-AF65-F5344CB8AC3E}">
        <p14:creationId xmlns:p14="http://schemas.microsoft.com/office/powerpoint/2010/main" val="301592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C3CAD83-D7CF-4279-B04E-C904E25E1308}" type="slidenum">
              <a:rPr lang="es-US" smtClean="0"/>
              <a:t>15</a:t>
            </a:fld>
            <a:endParaRPr lang="es-US"/>
          </a:p>
        </p:txBody>
      </p:sp>
    </p:spTree>
    <p:extLst>
      <p:ext uri="{BB962C8B-B14F-4D97-AF65-F5344CB8AC3E}">
        <p14:creationId xmlns:p14="http://schemas.microsoft.com/office/powerpoint/2010/main" val="28005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2974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341112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688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60317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000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248862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268166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9690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118560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11"/>
          </p:nvPr>
        </p:nvSpPr>
        <p:spPr/>
        <p:txBody>
          <a:bodyPr/>
          <a:lstStyle/>
          <a:p>
            <a:endParaRPr lang="es-VE">
              <a:solidFill>
                <a:srgbClr val="D6ECFF"/>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424053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207801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8" name="Footer Placeholder 7"/>
          <p:cNvSpPr>
            <a:spLocks noGrp="1"/>
          </p:cNvSpPr>
          <p:nvPr>
            <p:ph type="ftr" sz="quarter" idx="11"/>
          </p:nvPr>
        </p:nvSpPr>
        <p:spPr/>
        <p:txBody>
          <a:bodyPr/>
          <a:lstStyle/>
          <a:p>
            <a:endParaRPr lang="es-VE">
              <a:solidFill>
                <a:srgbClr val="D6ECFF"/>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13548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4" name="Footer Placeholder 3"/>
          <p:cNvSpPr>
            <a:spLocks noGrp="1"/>
          </p:cNvSpPr>
          <p:nvPr>
            <p:ph type="ftr" sz="quarter" idx="11"/>
          </p:nvPr>
        </p:nvSpPr>
        <p:spPr/>
        <p:txBody>
          <a:bodyPr/>
          <a:lstStyle/>
          <a:p>
            <a:endParaRPr lang="es-VE">
              <a:solidFill>
                <a:srgbClr val="D6ECFF"/>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85467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3" name="Footer Placeholder 2"/>
          <p:cNvSpPr>
            <a:spLocks noGrp="1"/>
          </p:cNvSpPr>
          <p:nvPr>
            <p:ph type="ftr" sz="quarter" idx="11"/>
          </p:nvPr>
        </p:nvSpPr>
        <p:spPr/>
        <p:txBody>
          <a:bodyPr/>
          <a:lstStyle/>
          <a:p>
            <a:endParaRPr lang="es-VE">
              <a:solidFill>
                <a:srgbClr val="D6ECFF"/>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341603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220489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6" name="Footer Placeholder 5"/>
          <p:cNvSpPr>
            <a:spLocks noGrp="1"/>
          </p:cNvSpPr>
          <p:nvPr>
            <p:ph type="ftr" sz="quarter" idx="11"/>
          </p:nvPr>
        </p:nvSpPr>
        <p:spPr/>
        <p:txBody>
          <a:bodyPr/>
          <a:lstStyle/>
          <a:p>
            <a:endParaRPr lang="es-VE">
              <a:solidFill>
                <a:srgbClr val="D6ECFF"/>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309393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E6BBD2F-ADE2-4F5A-8B18-76B6E907A30B}" type="datetimeFigureOut">
              <a:rPr lang="es-VE" smtClean="0">
                <a:solidFill>
                  <a:srgbClr val="D6ECFF"/>
                </a:solidFill>
              </a:rPr>
              <a:pPr/>
              <a:t>06/12/2018</a:t>
            </a:fld>
            <a:endParaRPr lang="es-VE">
              <a:solidFill>
                <a:srgbClr val="D6ECFF"/>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VE">
              <a:solidFill>
                <a:srgbClr val="D6ECFF"/>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BFD642E-EC95-457F-95D2-E8405581933C}" type="slidenum">
              <a:rPr lang="es-VE" smtClean="0">
                <a:solidFill>
                  <a:srgbClr val="D6ECFF"/>
                </a:solidFill>
              </a:rPr>
              <a:pPr/>
              <a:t>‹Nº›</a:t>
            </a:fld>
            <a:endParaRPr lang="es-VE">
              <a:solidFill>
                <a:srgbClr val="D6ECFF"/>
              </a:solidFill>
            </a:endParaRPr>
          </a:p>
        </p:txBody>
      </p:sp>
    </p:spTree>
    <p:extLst>
      <p:ext uri="{BB962C8B-B14F-4D97-AF65-F5344CB8AC3E}">
        <p14:creationId xmlns:p14="http://schemas.microsoft.com/office/powerpoint/2010/main" val="375580177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defRPr/>
            </a:pPr>
            <a:r>
              <a:rPr lang="en-US" sz="1500" b="1" dirty="0">
                <a:latin typeface="Times New Roman" pitchFamily="18" charset="0"/>
                <a:cs typeface="Times New Roman" pitchFamily="18" charset="0"/>
              </a:rPr>
              <a:t>UNIVERSIDAD CENTROCCIDENTAL LISANDRO ALVARADO</a:t>
            </a:r>
            <a:br>
              <a:rPr lang="en-US" sz="1500" b="1" dirty="0">
                <a:latin typeface="Times New Roman" pitchFamily="18" charset="0"/>
                <a:cs typeface="Times New Roman" pitchFamily="18" charset="0"/>
              </a:rPr>
            </a:br>
            <a:r>
              <a:rPr lang="en-US" sz="1500" b="1" dirty="0">
                <a:latin typeface="Times New Roman" pitchFamily="18" charset="0"/>
                <a:cs typeface="Times New Roman" pitchFamily="18" charset="0"/>
              </a:rPr>
              <a:t>POSTGRADO DE CARDIOLOGÍA</a:t>
            </a:r>
            <a:br>
              <a:rPr lang="en-US" sz="1500" b="1" dirty="0">
                <a:latin typeface="Times New Roman" pitchFamily="18" charset="0"/>
                <a:cs typeface="Times New Roman" pitchFamily="18" charset="0"/>
              </a:rPr>
            </a:br>
            <a:r>
              <a:rPr lang="en-US" sz="1500" b="1" dirty="0">
                <a:latin typeface="Times New Roman" pitchFamily="18" charset="0"/>
                <a:cs typeface="Times New Roman" pitchFamily="18" charset="0"/>
              </a:rPr>
              <a:t>CENTRO CARDIOVASCULAR REGIONAL ASCARDIO</a:t>
            </a:r>
            <a:endParaRPr lang="es-VE" sz="1500" dirty="0"/>
          </a:p>
        </p:txBody>
      </p:sp>
      <p:pic>
        <p:nvPicPr>
          <p:cNvPr id="8"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046" t="10075" r="40909" b="53409"/>
          <a:stretch>
            <a:fillRect/>
          </a:stretch>
        </p:blipFill>
        <p:spPr bwMode="auto">
          <a:xfrm>
            <a:off x="2086268" y="2418751"/>
            <a:ext cx="4955661" cy="13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669" y="200217"/>
            <a:ext cx="756084" cy="106433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ucla.edu.ve/dac/IVSimposioIntegracion/Imagenes/UCLA.png"/>
          <p:cNvPicPr>
            <a:picLocks noChangeAspect="1" noChangeArrowheads="1"/>
          </p:cNvPicPr>
          <p:nvPr/>
        </p:nvPicPr>
        <p:blipFill>
          <a:blip r:embed="rId5" cstate="print">
            <a:extLst/>
          </a:blip>
          <a:srcRect/>
          <a:stretch>
            <a:fillRect/>
          </a:stretch>
        </p:blipFill>
        <p:spPr bwMode="auto">
          <a:xfrm>
            <a:off x="700247" y="110359"/>
            <a:ext cx="1244954" cy="1154196"/>
          </a:xfrm>
          <a:prstGeom prst="rect">
            <a:avLst/>
          </a:prstGeom>
          <a:noFill/>
          <a:effectLst>
            <a:softEdge rad="12700"/>
          </a:effectLst>
          <a:extLst/>
        </p:spPr>
      </p:pic>
      <p:sp>
        <p:nvSpPr>
          <p:cNvPr id="5126" name="2 Subtítulo"/>
          <p:cNvSpPr txBox="1">
            <a:spLocks/>
          </p:cNvSpPr>
          <p:nvPr/>
        </p:nvSpPr>
        <p:spPr bwMode="auto">
          <a:xfrm>
            <a:off x="5004197" y="4131470"/>
            <a:ext cx="2957513"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a:spcBef>
                <a:spcPct val="20000"/>
              </a:spcBef>
              <a:buFont typeface="Arial" panose="020B0604020202020204" pitchFamily="34" charset="0"/>
              <a:buNone/>
            </a:pPr>
            <a:r>
              <a:rPr lang="es-VE" altLang="es-VE" sz="1650" b="1" dirty="0">
                <a:solidFill>
                  <a:srgbClr val="FFFF00"/>
                </a:solidFill>
                <a:latin typeface="Tahoma" panose="020B0604030504040204" pitchFamily="34" charset="0"/>
                <a:cs typeface="Tahoma" panose="020B0604030504040204" pitchFamily="34" charset="0"/>
              </a:rPr>
              <a:t>Grupo 7:</a:t>
            </a:r>
          </a:p>
          <a:p>
            <a:pPr algn="ctr">
              <a:spcBef>
                <a:spcPct val="20000"/>
              </a:spcBef>
              <a:buFont typeface="Arial" panose="020B0604020202020204" pitchFamily="34" charset="0"/>
              <a:buNone/>
            </a:pPr>
            <a:r>
              <a:rPr lang="en-US" altLang="es-VE" sz="1650" b="1" dirty="0">
                <a:solidFill>
                  <a:srgbClr val="FFFF00"/>
                </a:solidFill>
                <a:latin typeface="Tahoma" panose="020B0604030504040204" pitchFamily="34" charset="0"/>
                <a:cs typeface="Tahoma" panose="020B0604030504040204" pitchFamily="34" charset="0"/>
              </a:rPr>
              <a:t>Dra. Gloria Hernandez.</a:t>
            </a:r>
            <a:r>
              <a:rPr lang="en-US" altLang="es-VE" sz="1650" b="1" dirty="0">
                <a:solidFill>
                  <a:srgbClr val="FFFFFF"/>
                </a:solidFill>
                <a:latin typeface="Tahoma" panose="020B0604030504040204" pitchFamily="34" charset="0"/>
                <a:cs typeface="Tahoma" panose="020B0604030504040204" pitchFamily="34" charset="0"/>
              </a:rPr>
              <a:t> </a:t>
            </a:r>
            <a:endParaRPr lang="es-VE" altLang="es-VE" sz="1650" b="1" dirty="0">
              <a:solidFill>
                <a:srgbClr val="FFFFFF"/>
              </a:solidFill>
              <a:latin typeface="Tahoma" panose="020B0604030504040204" pitchFamily="34" charset="0"/>
              <a:cs typeface="Tahoma" panose="020B0604030504040204" pitchFamily="34" charset="0"/>
            </a:endParaRPr>
          </a:p>
          <a:p>
            <a:pPr algn="ctr">
              <a:spcBef>
                <a:spcPct val="20000"/>
              </a:spcBef>
              <a:buFont typeface="Arial" panose="020B0604020202020204" pitchFamily="34" charset="0"/>
              <a:buNone/>
            </a:pPr>
            <a:r>
              <a:rPr lang="es-VE" altLang="es-VE" sz="1650" dirty="0">
                <a:solidFill>
                  <a:srgbClr val="FFFFFF"/>
                </a:solidFill>
                <a:latin typeface="Tahoma" panose="020B0604030504040204" pitchFamily="34" charset="0"/>
                <a:cs typeface="Tahoma" panose="020B0604030504040204" pitchFamily="34" charset="0"/>
              </a:rPr>
              <a:t>Dr. Marcos Pérez. </a:t>
            </a:r>
          </a:p>
          <a:p>
            <a:pPr algn="ctr">
              <a:spcBef>
                <a:spcPct val="20000"/>
              </a:spcBef>
              <a:buFont typeface="Arial" panose="020B0604020202020204" pitchFamily="34" charset="0"/>
              <a:buNone/>
            </a:pPr>
            <a:r>
              <a:rPr lang="es-VE" altLang="es-VE" sz="1650" dirty="0">
                <a:solidFill>
                  <a:srgbClr val="FFFFFF"/>
                </a:solidFill>
                <a:latin typeface="Tahoma" panose="020B0604030504040204" pitchFamily="34" charset="0"/>
                <a:cs typeface="Tahoma" panose="020B0604030504040204" pitchFamily="34" charset="0"/>
              </a:rPr>
              <a:t>Dr. </a:t>
            </a:r>
            <a:r>
              <a:rPr lang="es-VE" altLang="es-VE" sz="1650" dirty="0" err="1">
                <a:solidFill>
                  <a:srgbClr val="FFFFFF"/>
                </a:solidFill>
                <a:latin typeface="Tahoma" panose="020B0604030504040204" pitchFamily="34" charset="0"/>
                <a:cs typeface="Tahoma" panose="020B0604030504040204" pitchFamily="34" charset="0"/>
              </a:rPr>
              <a:t>Joisber</a:t>
            </a:r>
            <a:r>
              <a:rPr lang="es-VE" altLang="es-VE" sz="1650" dirty="0">
                <a:solidFill>
                  <a:srgbClr val="FFFFFF"/>
                </a:solidFill>
                <a:latin typeface="Tahoma" panose="020B0604030504040204" pitchFamily="34" charset="0"/>
                <a:cs typeface="Tahoma" panose="020B0604030504040204" pitchFamily="34" charset="0"/>
              </a:rPr>
              <a:t> Ortiz. </a:t>
            </a:r>
          </a:p>
          <a:p>
            <a:pPr algn="ctr">
              <a:spcBef>
                <a:spcPct val="20000"/>
              </a:spcBef>
              <a:buFont typeface="Arial" panose="020B0604020202020204" pitchFamily="34" charset="0"/>
              <a:buNone/>
            </a:pPr>
            <a:endParaRPr lang="es-VE" altLang="es-VE" sz="1650" dirty="0">
              <a:solidFill>
                <a:srgbClr val="FFFF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107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3924300" y="1990725"/>
            <a:ext cx="4049316" cy="0"/>
          </a:xfrm>
          <a:prstGeom prst="line">
            <a:avLst/>
          </a:prstGeom>
          <a:ln w="63500" cmpd="sng">
            <a:solidFill>
              <a:srgbClr val="FF0000"/>
            </a:solidFill>
          </a:ln>
        </p:spPr>
        <p:style>
          <a:lnRef idx="3">
            <a:schemeClr val="dk1"/>
          </a:lnRef>
          <a:fillRef idx="0">
            <a:schemeClr val="dk1"/>
          </a:fillRef>
          <a:effectRef idx="2">
            <a:schemeClr val="dk1"/>
          </a:effectRef>
          <a:fontRef idx="minor">
            <a:schemeClr val="tx1"/>
          </a:fontRef>
        </p:style>
      </p:cxnSp>
      <p:sp>
        <p:nvSpPr>
          <p:cNvPr id="6" name="6 CuadroTexto"/>
          <p:cNvSpPr txBox="1"/>
          <p:nvPr/>
        </p:nvSpPr>
        <p:spPr>
          <a:xfrm>
            <a:off x="3600450" y="1410892"/>
            <a:ext cx="4400550" cy="507831"/>
          </a:xfrm>
          <a:prstGeom prst="rect">
            <a:avLst/>
          </a:prstGeom>
          <a:noFill/>
        </p:spPr>
        <p:txBody>
          <a:bodyPr>
            <a:spAutoFit/>
          </a:bodyPr>
          <a:lstStyle/>
          <a:p>
            <a:pPr algn="ctr">
              <a:defRPr/>
            </a:pPr>
            <a:r>
              <a:rPr lang="es-VE" sz="2700" b="1" dirty="0">
                <a:effectLst>
                  <a:outerShdw blurRad="38100" dist="38100" dir="2700000" algn="tl">
                    <a:srgbClr val="000000">
                      <a:alpha val="43137"/>
                    </a:srgbClr>
                  </a:outerShdw>
                </a:effectLst>
                <a:cs typeface="Arial" charset="0"/>
              </a:rPr>
              <a:t>Población      </a:t>
            </a:r>
          </a:p>
        </p:txBody>
      </p:sp>
      <p:sp>
        <p:nvSpPr>
          <p:cNvPr id="8" name="CuadroTexto 7"/>
          <p:cNvSpPr txBox="1"/>
          <p:nvPr/>
        </p:nvSpPr>
        <p:spPr>
          <a:xfrm>
            <a:off x="1608083" y="2132857"/>
            <a:ext cx="4125046"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s-VE" b="1" u="sng" dirty="0">
                <a:solidFill>
                  <a:schemeClr val="bg1"/>
                </a:solidFill>
                <a:latin typeface="Times New Roman" pitchFamily="18" charset="0"/>
                <a:cs typeface="Times New Roman" pitchFamily="18" charset="0"/>
              </a:rPr>
              <a:t> </a:t>
            </a:r>
            <a:r>
              <a:rPr lang="es-VE" b="1" u="sng" dirty="0" smtClean="0">
                <a:solidFill>
                  <a:schemeClr val="bg1"/>
                </a:solidFill>
                <a:latin typeface="Times New Roman" pitchFamily="18" charset="0"/>
                <a:cs typeface="Times New Roman" pitchFamily="18" charset="0"/>
              </a:rPr>
              <a:t>77 </a:t>
            </a:r>
            <a:r>
              <a:rPr lang="es-VE" b="1" u="sng" dirty="0">
                <a:solidFill>
                  <a:schemeClr val="bg1"/>
                </a:solidFill>
                <a:latin typeface="Times New Roman" pitchFamily="18" charset="0"/>
                <a:cs typeface="Times New Roman" pitchFamily="18" charset="0"/>
              </a:rPr>
              <a:t>ESTDIOS DE CTA Y CTP</a:t>
            </a:r>
          </a:p>
        </p:txBody>
      </p:sp>
      <p:sp>
        <p:nvSpPr>
          <p:cNvPr id="9" name="Flecha abajo 8"/>
          <p:cNvSpPr/>
          <p:nvPr/>
        </p:nvSpPr>
        <p:spPr>
          <a:xfrm>
            <a:off x="4572000" y="2672955"/>
            <a:ext cx="34529" cy="702469"/>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10" name="Flecha derecha 9"/>
          <p:cNvSpPr/>
          <p:nvPr/>
        </p:nvSpPr>
        <p:spPr>
          <a:xfrm>
            <a:off x="4606528" y="3050381"/>
            <a:ext cx="613172" cy="3452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11" name="CuadroTexto 10"/>
          <p:cNvSpPr txBox="1"/>
          <p:nvPr/>
        </p:nvSpPr>
        <p:spPr>
          <a:xfrm>
            <a:off x="2033719" y="3476038"/>
            <a:ext cx="3564395"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s-VE"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60 NO FUERON EVALUADOS </a:t>
            </a:r>
          </a:p>
        </p:txBody>
      </p:sp>
      <p:sp>
        <p:nvSpPr>
          <p:cNvPr id="13" name="4 Rectángulo"/>
          <p:cNvSpPr/>
          <p:nvPr/>
        </p:nvSpPr>
        <p:spPr>
          <a:xfrm>
            <a:off x="5362576" y="2668192"/>
            <a:ext cx="2503885" cy="276999"/>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s-VE" sz="1200" dirty="0"/>
              <a:t>NO FUERON RELEVANTES</a:t>
            </a:r>
          </a:p>
        </p:txBody>
      </p:sp>
      <p:cxnSp>
        <p:nvCxnSpPr>
          <p:cNvPr id="14" name="Conector angular 13"/>
          <p:cNvCxnSpPr/>
          <p:nvPr/>
        </p:nvCxnSpPr>
        <p:spPr>
          <a:xfrm rot="16200000" flipH="1">
            <a:off x="4835724" y="3489127"/>
            <a:ext cx="390525" cy="917972"/>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p:nvPr/>
        </p:nvCxnSpPr>
        <p:spPr>
          <a:xfrm rot="5400000">
            <a:off x="3917752" y="3489127"/>
            <a:ext cx="390525" cy="917972"/>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598114" y="4016098"/>
            <a:ext cx="1512169" cy="369332"/>
          </a:xfrm>
          <a:prstGeom prst="rect">
            <a:avLst/>
          </a:prstGeom>
          <a:ln>
            <a:solidFill>
              <a:schemeClr val="tx2">
                <a:lumMod val="60000"/>
                <a:lumOff val="40000"/>
              </a:schemeClr>
            </a:solidFill>
          </a:ln>
        </p:spPr>
        <p:style>
          <a:lnRef idx="0">
            <a:scrgbClr r="0" g="0" b="0"/>
          </a:lnRef>
          <a:fillRef idx="1003">
            <a:schemeClr val="lt2"/>
          </a:fillRef>
          <a:effectRef idx="0">
            <a:scrgbClr r="0" g="0" b="0"/>
          </a:effectRef>
          <a:fontRef idx="major"/>
        </p:style>
        <p:txBody>
          <a:bodyPr>
            <a:spAutoFit/>
          </a:bodyPr>
          <a:lstStyle/>
          <a:p>
            <a:pPr>
              <a:defRPr/>
            </a:pPr>
            <a:r>
              <a:rPr lang="es-VE"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7 ESTUDIOS </a:t>
            </a:r>
          </a:p>
        </p:txBody>
      </p:sp>
      <p:sp>
        <p:nvSpPr>
          <p:cNvPr id="19" name="CuadroTexto 18"/>
          <p:cNvSpPr txBox="1"/>
          <p:nvPr/>
        </p:nvSpPr>
        <p:spPr>
          <a:xfrm>
            <a:off x="1439652" y="4069617"/>
            <a:ext cx="2160240" cy="784830"/>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s-VE" sz="15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17 </a:t>
            </a:r>
            <a:r>
              <a:rPr lang="es-VE" sz="15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ESTUDIOS POTENCIALMENTE RELEVANTES</a:t>
            </a:r>
          </a:p>
        </p:txBody>
      </p:sp>
      <p:cxnSp>
        <p:nvCxnSpPr>
          <p:cNvPr id="24" name="Conector recto 23"/>
          <p:cNvCxnSpPr/>
          <p:nvPr/>
        </p:nvCxnSpPr>
        <p:spPr>
          <a:xfrm>
            <a:off x="4626769" y="4142185"/>
            <a:ext cx="0" cy="6893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3383868" y="5589241"/>
            <a:ext cx="4104456" cy="461665"/>
          </a:xfrm>
          <a:prstGeom prst="rect">
            <a:avLst/>
          </a:prstGeom>
          <a:ln w="19050">
            <a:solidFill>
              <a:srgbClr val="FF0000"/>
            </a:solidFill>
          </a:ln>
        </p:spPr>
        <p:style>
          <a:lnRef idx="0">
            <a:scrgbClr r="0" g="0" b="0"/>
          </a:lnRef>
          <a:fillRef idx="1003">
            <a:schemeClr val="lt2"/>
          </a:fillRef>
          <a:effectRef idx="0">
            <a:scrgbClr r="0" g="0" b="0"/>
          </a:effectRef>
          <a:fontRef idx="major"/>
        </p:style>
        <p:txBody>
          <a:bodyPr wrap="square">
            <a:spAutoFit/>
          </a:bodyPr>
          <a:lstStyle/>
          <a:p>
            <a:pPr algn="ctr">
              <a:defRPr/>
            </a:pPr>
            <a:r>
              <a:rPr lang="es-VE"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 ESTUDIOS INCLUIDOS</a:t>
            </a:r>
          </a:p>
        </p:txBody>
      </p:sp>
      <p:cxnSp>
        <p:nvCxnSpPr>
          <p:cNvPr id="41" name="Conector recto 40"/>
          <p:cNvCxnSpPr/>
          <p:nvPr/>
        </p:nvCxnSpPr>
        <p:spPr>
          <a:xfrm>
            <a:off x="5800725" y="5058967"/>
            <a:ext cx="0" cy="263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6299597" y="4887517"/>
            <a:ext cx="0" cy="2690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626832" y="4602510"/>
            <a:ext cx="2214248" cy="78483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VE" sz="1500" b="1" dirty="0">
                <a:effectLst>
                  <a:outerShdw blurRad="38100" dist="38100" dir="2700000" algn="tl">
                    <a:srgbClr val="000000">
                      <a:alpha val="43137"/>
                    </a:srgbClr>
                  </a:outerShdw>
                </a:effectLst>
                <a:latin typeface="Times New Roman" pitchFamily="18" charset="0"/>
                <a:cs typeface="Times New Roman" pitchFamily="18" charset="0"/>
              </a:rPr>
              <a:t>NO CUMPLIIERON LOS CRITERIOS DE INCLUSION </a:t>
            </a:r>
          </a:p>
        </p:txBody>
      </p:sp>
      <p:cxnSp>
        <p:nvCxnSpPr>
          <p:cNvPr id="3" name="Conector recto de flecha 2"/>
          <p:cNvCxnSpPr/>
          <p:nvPr/>
        </p:nvCxnSpPr>
        <p:spPr>
          <a:xfrm flipH="1">
            <a:off x="5734050" y="4362451"/>
            <a:ext cx="620316" cy="2405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errar llave 6"/>
          <p:cNvSpPr/>
          <p:nvPr/>
        </p:nvSpPr>
        <p:spPr>
          <a:xfrm rot="16200000" flipV="1">
            <a:off x="5502474" y="4859537"/>
            <a:ext cx="191691" cy="120729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VE" sz="1350"/>
          </a:p>
        </p:txBody>
      </p:sp>
      <p:sp>
        <p:nvSpPr>
          <p:cNvPr id="38" name="38 Señal de prohibido"/>
          <p:cNvSpPr/>
          <p:nvPr/>
        </p:nvSpPr>
        <p:spPr>
          <a:xfrm>
            <a:off x="6663406" y="4602509"/>
            <a:ext cx="824918" cy="719384"/>
          </a:xfrm>
          <a:prstGeom prst="noSmoking">
            <a:avLst/>
          </a:prstGeom>
          <a:solidFill>
            <a:srgbClr val="FF0000"/>
          </a:solidFill>
          <a:ln/>
        </p:spPr>
        <p:style>
          <a:lnRef idx="0">
            <a:schemeClr val="dk1"/>
          </a:lnRef>
          <a:fillRef idx="3">
            <a:schemeClr val="dk1"/>
          </a:fillRef>
          <a:effectRef idx="3">
            <a:schemeClr val="dk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VE" sz="13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1 Título"/>
          <p:cNvSpPr>
            <a:spLocks noGrp="1"/>
          </p:cNvSpPr>
          <p:nvPr>
            <p:ph type="title"/>
          </p:nvPr>
        </p:nvSpPr>
        <p:spPr>
          <a:xfrm>
            <a:off x="1485900" y="534268"/>
            <a:ext cx="6172200" cy="742950"/>
          </a:xfrm>
        </p:spPr>
        <p:txBody>
          <a:bodyPr>
            <a:noAutofit/>
          </a:bodyPr>
          <a:lstStyle/>
          <a:p>
            <a:pPr algn="ctr"/>
            <a:r>
              <a:rPr lang="es-VE"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METODOLOGÍA</a:t>
            </a:r>
            <a:br>
              <a:rPr lang="es-VE"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br>
            <a:endParaRPr lang="es-VE" b="1" dirty="0"/>
          </a:p>
        </p:txBody>
      </p:sp>
    </p:spTree>
    <p:extLst>
      <p:ext uri="{BB962C8B-B14F-4D97-AF65-F5344CB8AC3E}">
        <p14:creationId xmlns:p14="http://schemas.microsoft.com/office/powerpoint/2010/main" val="3047579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endParaRPr>
          </a:p>
        </p:txBody>
      </p:sp>
      <p:sp>
        <p:nvSpPr>
          <p:cNvPr id="5" name="Título 4"/>
          <p:cNvSpPr>
            <a:spLocks noGrp="1"/>
          </p:cNvSpPr>
          <p:nvPr>
            <p:ph type="title"/>
          </p:nvPr>
        </p:nvSpPr>
        <p:spPr/>
        <p:txBody>
          <a:bodyPr/>
          <a:lstStyle/>
          <a:p>
            <a:pPr algn="ctr"/>
            <a:r>
              <a:rPr lang="es-VE"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METODOLOGÍA</a:t>
            </a:r>
            <a:endParaRPr lang="es-VE" dirty="0"/>
          </a:p>
        </p:txBody>
      </p:sp>
      <p:sp>
        <p:nvSpPr>
          <p:cNvPr id="4" name="Marcador de contenido 3"/>
          <p:cNvSpPr>
            <a:spLocks noGrp="1"/>
          </p:cNvSpPr>
          <p:nvPr>
            <p:ph idx="1"/>
          </p:nvPr>
        </p:nvSpPr>
        <p:spPr/>
        <p:txBody>
          <a:bodyPr>
            <a:normAutofit/>
          </a:bodyPr>
          <a:lstStyle/>
          <a:p>
            <a:pPr algn="just"/>
            <a:r>
              <a:rPr lang="es-VE" sz="2000" dirty="0">
                <a:latin typeface="Times New Roman" panose="02020603050405020304" pitchFamily="18" charset="0"/>
                <a:cs typeface="Times New Roman" panose="02020603050405020304" pitchFamily="18" charset="0"/>
              </a:rPr>
              <a:t>Después de identificar todos los artículos relevantes, los datos de cada estudio, incluidos los datos demográficos del paciente, </a:t>
            </a:r>
            <a:r>
              <a:rPr lang="es-VE" sz="2000" dirty="0" smtClean="0">
                <a:latin typeface="Times New Roman" panose="02020603050405020304" pitchFamily="18" charset="0"/>
                <a:cs typeface="Times New Roman" panose="02020603050405020304" pitchFamily="18" charset="0"/>
              </a:rPr>
              <a:t>número </a:t>
            </a:r>
            <a:r>
              <a:rPr lang="es-VE" sz="2000" dirty="0">
                <a:latin typeface="Times New Roman" panose="02020603050405020304" pitchFamily="18" charset="0"/>
                <a:cs typeface="Times New Roman" panose="02020603050405020304" pitchFamily="18" charset="0"/>
              </a:rPr>
              <a:t>de vasos coronarios </a:t>
            </a:r>
            <a:r>
              <a:rPr lang="es-VE" sz="2000" dirty="0" smtClean="0">
                <a:latin typeface="Times New Roman" panose="02020603050405020304" pitchFamily="18" charset="0"/>
                <a:cs typeface="Times New Roman" panose="02020603050405020304" pitchFamily="18" charset="0"/>
              </a:rPr>
              <a:t>evaluados.</a:t>
            </a:r>
          </a:p>
          <a:p>
            <a:pPr algn="just"/>
            <a:r>
              <a:rPr lang="es-VE" sz="2000" dirty="0" smtClean="0">
                <a:latin typeface="Times New Roman" panose="02020603050405020304" pitchFamily="18" charset="0"/>
                <a:cs typeface="Times New Roman" panose="02020603050405020304" pitchFamily="18" charset="0"/>
              </a:rPr>
              <a:t> </a:t>
            </a:r>
            <a:r>
              <a:rPr lang="es-VE" sz="2000" dirty="0">
                <a:latin typeface="Times New Roman" panose="02020603050405020304" pitchFamily="18" charset="0"/>
                <a:cs typeface="Times New Roman" panose="02020603050405020304" pitchFamily="18" charset="0"/>
              </a:rPr>
              <a:t>tiempo entre CTA, CTP e imágenes </a:t>
            </a:r>
            <a:r>
              <a:rPr lang="es-VE" sz="2000" dirty="0" err="1" smtClean="0">
                <a:latin typeface="Times New Roman" panose="02020603050405020304" pitchFamily="18" charset="0"/>
                <a:cs typeface="Times New Roman" panose="02020603050405020304" pitchFamily="18" charset="0"/>
              </a:rPr>
              <a:t>angiográficas</a:t>
            </a:r>
            <a:r>
              <a:rPr lang="es-VE" sz="2000" dirty="0" smtClean="0">
                <a:latin typeface="Times New Roman" panose="02020603050405020304" pitchFamily="18" charset="0"/>
                <a:cs typeface="Times New Roman" panose="02020603050405020304" pitchFamily="18" charset="0"/>
              </a:rPr>
              <a:t>.</a:t>
            </a:r>
          </a:p>
          <a:p>
            <a:pPr algn="just"/>
            <a:endParaRPr lang="es-VE" sz="2000" dirty="0" smtClean="0">
              <a:latin typeface="Times New Roman" panose="02020603050405020304" pitchFamily="18" charset="0"/>
              <a:cs typeface="Times New Roman" panose="02020603050405020304" pitchFamily="18" charset="0"/>
            </a:endParaRPr>
          </a:p>
          <a:p>
            <a:pPr marL="0" indent="0" algn="just">
              <a:buNone/>
            </a:pPr>
            <a:r>
              <a:rPr lang="es-VE" sz="2000" dirty="0">
                <a:latin typeface="Times New Roman" panose="02020603050405020304" pitchFamily="18" charset="0"/>
                <a:cs typeface="Times New Roman" panose="02020603050405020304" pitchFamily="18" charset="0"/>
              </a:rPr>
              <a:t>Fin los datos de puntos de la CTA se incluyeron en nuestro análisis solo si los estudios han proporcionado datos sobre la estenosis de la arteria coronaria anatómicamente significativa de ≥50% en la ATC.</a:t>
            </a:r>
            <a:endParaRPr lang="es-VE"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06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43000" y="5840016"/>
            <a:ext cx="6754416" cy="276999"/>
          </a:xfrm>
          <a:prstGeom prst="rect">
            <a:avLst/>
          </a:prstGeom>
          <a:noFill/>
        </p:spPr>
        <p:txBody>
          <a:bodyPr>
            <a:spAutoFit/>
          </a:bodyPr>
          <a:lstStyle/>
          <a:p>
            <a:pPr algn="ctr">
              <a:defRPr/>
            </a:pPr>
            <a:r>
              <a:rPr lang="en-US" sz="600" b="1" dirty="0">
                <a:effectLst>
                  <a:outerShdw blurRad="50800" dist="38100" dir="8100000" algn="tr" rotWithShape="0">
                    <a:prstClr val="black">
                      <a:alpha val="40000"/>
                    </a:prstClr>
                  </a:outerShdw>
                </a:effectLst>
                <a:latin typeface="+mj-lt"/>
              </a:rPr>
              <a:t>The effects of lowering LDL cholesterol with statin therapy in people at low risk of vascular disease: meta-analysis of individual data from 27 randomised trials. Lancet 2012; DOI:10.1016/S0140-6736(12)60367-5.</a:t>
            </a:r>
          </a:p>
        </p:txBody>
      </p:sp>
      <p:sp>
        <p:nvSpPr>
          <p:cNvPr id="2" name="1 Redondear rectángulo de esquina diagonal"/>
          <p:cNvSpPr/>
          <p:nvPr/>
        </p:nvSpPr>
        <p:spPr>
          <a:xfrm>
            <a:off x="515007" y="1573687"/>
            <a:ext cx="8366234" cy="1328023"/>
          </a:xfrm>
          <a:prstGeom prst="round2Diag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s-ES" b="1" i="1" dirty="0">
                <a:solidFill>
                  <a:srgbClr val="002060"/>
                </a:solidFill>
                <a:effectLst>
                  <a:outerShdw blurRad="50800" dist="38100" dir="10800000" algn="r" rotWithShape="0">
                    <a:prstClr val="black">
                      <a:alpha val="40000"/>
                    </a:prstClr>
                  </a:outerShdw>
                </a:effectLst>
              </a:rPr>
              <a:t>Criterios de inclusión de los ensayos: </a:t>
            </a:r>
            <a:endParaRPr lang="es-VE" b="1" dirty="0">
              <a:solidFill>
                <a:srgbClr val="002060"/>
              </a:solidFill>
              <a:effectLst>
                <a:outerShdw blurRad="50800" dist="38100" dir="10800000" algn="r" rotWithShape="0">
                  <a:prstClr val="black">
                    <a:alpha val="40000"/>
                  </a:prstClr>
                </a:outerShdw>
              </a:effectLst>
            </a:endParaRPr>
          </a:p>
          <a:p>
            <a:pPr algn="just">
              <a:defRPr/>
            </a:pPr>
            <a:r>
              <a:rPr lang="es-ES" dirty="0"/>
              <a:t>       En el presente análisis, un ensayo fue elegible si este se reportó </a:t>
            </a:r>
            <a:r>
              <a:rPr lang="es-ES" b="1" dirty="0">
                <a:solidFill>
                  <a:srgbClr val="002060"/>
                </a:solidFill>
                <a:effectLst>
                  <a:outerShdw blurRad="38100" dist="38100" dir="2700000" algn="tl">
                    <a:srgbClr val="000000">
                      <a:alpha val="43137"/>
                    </a:srgbClr>
                  </a:outerShdw>
                </a:effectLst>
              </a:rPr>
              <a:t>antes de enero de 2010 </a:t>
            </a:r>
            <a:r>
              <a:rPr lang="es-ES" dirty="0"/>
              <a:t>y proporcionó datos hasta</a:t>
            </a:r>
            <a:r>
              <a:rPr lang="es-ES" b="1" dirty="0">
                <a:solidFill>
                  <a:srgbClr val="002060"/>
                </a:solidFill>
                <a:effectLst>
                  <a:outerShdw blurRad="38100" dist="38100" dir="2700000" algn="tl">
                    <a:srgbClr val="000000">
                      <a:alpha val="43137"/>
                    </a:srgbClr>
                  </a:outerShdw>
                </a:effectLst>
              </a:rPr>
              <a:t> Diciembre de 2015</a:t>
            </a:r>
            <a:r>
              <a:rPr lang="es-ES" dirty="0">
                <a:solidFill>
                  <a:srgbClr val="002060"/>
                </a:solidFill>
              </a:rPr>
              <a:t>,</a:t>
            </a:r>
            <a:r>
              <a:rPr lang="es-ES" dirty="0"/>
              <a:t> y si reunió criterios:</a:t>
            </a:r>
            <a:endParaRPr lang="es-ES" b="1" dirty="0">
              <a:solidFill>
                <a:srgbClr val="FFFF00"/>
              </a:solidFill>
              <a:effectLst>
                <a:outerShdw blurRad="38100" dist="38100" dir="2700000" algn="tl">
                  <a:srgbClr val="000000">
                    <a:alpha val="43137"/>
                  </a:srgbClr>
                </a:outerShdw>
              </a:effectLst>
            </a:endParaRPr>
          </a:p>
        </p:txBody>
      </p:sp>
      <p:sp>
        <p:nvSpPr>
          <p:cNvPr id="4" name="3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00B0F0"/>
                </a:solidFill>
                <a:effectLst>
                  <a:outerShdw blurRad="50800" dist="38100" dir="8100000" algn="tr" rotWithShape="0">
                    <a:prstClr val="black">
                      <a:alpha val="40000"/>
                    </a:prstClr>
                  </a:outerShdw>
                  <a:reflection blurRad="6350" stA="55000" endA="300" endPos="45500" dir="5400000" sy="-100000" algn="bl" rotWithShape="0"/>
                </a:effectLst>
              </a:rPr>
              <a:t>METODOLOGÍA</a:t>
            </a:r>
          </a:p>
        </p:txBody>
      </p:sp>
      <p:sp>
        <p:nvSpPr>
          <p:cNvPr id="6" name="5 Rectángulo redondeado"/>
          <p:cNvSpPr/>
          <p:nvPr/>
        </p:nvSpPr>
        <p:spPr>
          <a:xfrm>
            <a:off x="515007" y="3134671"/>
            <a:ext cx="7391181" cy="2860358"/>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Tx/>
              <a:buAutoNum type="arabicParenBoth"/>
              <a:defRPr/>
            </a:pPr>
            <a:r>
              <a:rPr lang="es-VE" dirty="0"/>
              <a:t>El estudio compara el rendimiento diagnóstico del CTP con y sin la ATC con el FFR invasivo. </a:t>
            </a:r>
          </a:p>
          <a:p>
            <a:pPr marL="342900" indent="-342900" algn="just">
              <a:buFontTx/>
              <a:buAutoNum type="arabicParenBoth"/>
              <a:defRPr/>
            </a:pPr>
            <a:r>
              <a:rPr lang="es-VE" dirty="0"/>
              <a:t>(2) Informes de estudios </a:t>
            </a:r>
          </a:p>
          <a:p>
            <a:pPr algn="just">
              <a:defRPr/>
            </a:pPr>
            <a:r>
              <a:rPr lang="es-VE" dirty="0"/>
              <a:t>     (a) resultados verdaderos positivos, falsos positivos, verdaderos negativos y falsos negativos </a:t>
            </a:r>
          </a:p>
          <a:p>
            <a:pPr algn="just">
              <a:defRPr/>
            </a:pPr>
            <a:r>
              <a:rPr lang="es-VE" dirty="0"/>
              <a:t>      b) sensibilidad, especificidad, valor predictivo positivo (PPV) y valor predictivo negativo (NPV) con Información suficiente para calcular verdaderos positivos, falsos positivos, verdaderos negativos y falsos negativos resultados.</a:t>
            </a:r>
            <a:endParaRPr lang="es-E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311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METODOLOGÍA</a:t>
            </a:r>
          </a:p>
        </p:txBody>
      </p:sp>
      <p:sp>
        <p:nvSpPr>
          <p:cNvPr id="5" name="4 Proceso alternativo"/>
          <p:cNvSpPr/>
          <p:nvPr/>
        </p:nvSpPr>
        <p:spPr>
          <a:xfrm>
            <a:off x="1600215" y="2142242"/>
            <a:ext cx="6079722" cy="1736646"/>
          </a:xfrm>
          <a:prstGeom prst="roundRect">
            <a:avLst/>
          </a:prstGeom>
          <a:noFill/>
          <a:ln w="76200">
            <a:solidFill>
              <a:srgbClr val="FFFF00"/>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ES" sz="2400" b="1" i="1" dirty="0">
                <a:ln>
                  <a:solidFill>
                    <a:srgbClr val="00B0F0"/>
                  </a:solidFill>
                </a:ln>
                <a:solidFill>
                  <a:schemeClr val="tx1"/>
                </a:solidFill>
                <a:effectLst>
                  <a:outerShdw blurRad="50800" dist="38100" dir="10800000" algn="r" rotWithShape="0">
                    <a:prstClr val="black">
                      <a:alpha val="40000"/>
                    </a:prstClr>
                  </a:outerShdw>
                </a:effectLst>
              </a:rPr>
              <a:t>Criterios de Exclusión:</a:t>
            </a:r>
          </a:p>
          <a:p>
            <a:pPr algn="just">
              <a:defRPr/>
            </a:pPr>
            <a:r>
              <a:rPr lang="es-ES" sz="2400" b="1" i="1" dirty="0">
                <a:ln>
                  <a:solidFill>
                    <a:srgbClr val="00B0F0"/>
                  </a:solidFill>
                </a:ln>
                <a:solidFill>
                  <a:schemeClr val="tx1"/>
                </a:solidFill>
                <a:effectLst>
                  <a:outerShdw blurRad="50800" dist="38100" dir="10800000" algn="r" rotWithShape="0">
                    <a:prstClr val="black">
                      <a:alpha val="40000"/>
                    </a:prstClr>
                  </a:outerShdw>
                </a:effectLst>
              </a:rPr>
              <a:t>     </a:t>
            </a:r>
            <a:endParaRPr lang="es-ES" sz="2400" b="1" i="1" dirty="0">
              <a:ln>
                <a:solidFill>
                  <a:srgbClr val="FFFF00"/>
                </a:solidFill>
              </a:ln>
              <a:solidFill>
                <a:schemeClr val="tx1"/>
              </a:solidFill>
              <a:effectLst>
                <a:outerShdw blurRad="50800" dist="38100" dir="10800000" algn="r" rotWithShape="0">
                  <a:prstClr val="black">
                    <a:alpha val="40000"/>
                  </a:prstClr>
                </a:outerShdw>
              </a:effectLst>
            </a:endParaRPr>
          </a:p>
          <a:p>
            <a:pPr algn="just">
              <a:defRPr/>
            </a:pPr>
            <a:r>
              <a:rPr lang="es-ES" sz="2400" b="1" i="1" dirty="0">
                <a:ln>
                  <a:solidFill>
                    <a:srgbClr val="FFFF00"/>
                  </a:solidFill>
                </a:ln>
                <a:solidFill>
                  <a:schemeClr val="tx1"/>
                </a:solidFill>
                <a:effectLst>
                  <a:outerShdw blurRad="50800" dist="38100" dir="10800000" algn="r" rotWithShape="0">
                    <a:prstClr val="black">
                      <a:alpha val="40000"/>
                    </a:prstClr>
                  </a:outerShdw>
                </a:effectLst>
              </a:rPr>
              <a:t>      </a:t>
            </a:r>
            <a:r>
              <a:rPr lang="es-ES" sz="2400" b="1" i="1" u="sng" dirty="0">
                <a:solidFill>
                  <a:srgbClr val="FFFF00"/>
                </a:solidFill>
                <a:effectLst>
                  <a:outerShdw blurRad="50800" dist="38100" dir="10800000" algn="r" rotWithShape="0">
                    <a:prstClr val="black">
                      <a:alpha val="40000"/>
                    </a:prstClr>
                  </a:outerShdw>
                </a:effectLst>
              </a:rPr>
              <a:t>NO LO ESPECIFICAN EN EL ESTUDIO </a:t>
            </a:r>
            <a:endParaRPr lang="es-VE" sz="2400" b="1" u="sng" dirty="0">
              <a:solidFill>
                <a:srgbClr val="FFFF00"/>
              </a:solidFill>
              <a:effectLst>
                <a:outerShdw blurRad="50800" dist="38100" dir="10800000" algn="r" rotWithShape="0">
                  <a:prstClr val="black">
                    <a:alpha val="40000"/>
                  </a:prstClr>
                </a:outerShdw>
              </a:effectLst>
            </a:endParaRPr>
          </a:p>
          <a:p>
            <a:pPr algn="just">
              <a:defRPr/>
            </a:pPr>
            <a:r>
              <a:rPr lang="es-ES" sz="2400" dirty="0">
                <a:solidFill>
                  <a:schemeClr val="tx1"/>
                </a:solidFill>
              </a:rPr>
              <a:t>       </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735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95512" y="1646636"/>
            <a:ext cx="4748213"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54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RESULTADOS</a:t>
            </a:r>
          </a:p>
        </p:txBody>
      </p:sp>
      <p:pic>
        <p:nvPicPr>
          <p:cNvPr id="11266" name="Picture 2" descr="https://encrypted-tbn1.gstatic.com/images?q=tbn:ANd9GcQJ4TIt_l-Y-9Mr9unBO_SzMBfo-6PmMZgGkeosLV2v4Dg1Il7h"/>
          <p:cNvPicPr>
            <a:picLocks noChangeAspect="1" noChangeArrowheads="1"/>
          </p:cNvPicPr>
          <p:nvPr/>
        </p:nvPicPr>
        <p:blipFill rotWithShape="1">
          <a:blip r:embed="rId2">
            <a:extLst>
              <a:ext uri="{28A0092B-C50C-407E-A947-70E740481C1C}">
                <a14:useLocalDpi xmlns:a14="http://schemas.microsoft.com/office/drawing/2010/main" val="0"/>
              </a:ext>
            </a:extLst>
          </a:blip>
          <a:srcRect b="6131"/>
          <a:stretch/>
        </p:blipFill>
        <p:spPr bwMode="auto">
          <a:xfrm>
            <a:off x="2559082" y="2531918"/>
            <a:ext cx="4021072" cy="3757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5534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l="9846" t="3142" r="9106" b="9497"/>
          <a:stretch>
            <a:fillRect/>
          </a:stretch>
        </p:blipFill>
        <p:spPr bwMode="auto">
          <a:xfrm>
            <a:off x="304800" y="210208"/>
            <a:ext cx="8627718" cy="6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430924" y="2070539"/>
            <a:ext cx="8345213" cy="2154620"/>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VE"/>
          </a:p>
        </p:txBody>
      </p:sp>
    </p:spTree>
    <p:extLst>
      <p:ext uri="{BB962C8B-B14F-4D97-AF65-F5344CB8AC3E}">
        <p14:creationId xmlns:p14="http://schemas.microsoft.com/office/powerpoint/2010/main" val="1138829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10143" t="1755" r="9995" b="16200"/>
          <a:stretch>
            <a:fillRect/>
          </a:stretch>
        </p:blipFill>
        <p:spPr bwMode="auto">
          <a:xfrm>
            <a:off x="588580" y="1804537"/>
            <a:ext cx="8271641" cy="466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l="10164" t="4732" r="9106" b="71436"/>
          <a:stretch>
            <a:fillRect/>
          </a:stretch>
        </p:blipFill>
        <p:spPr bwMode="auto">
          <a:xfrm>
            <a:off x="588580" y="231228"/>
            <a:ext cx="8271641" cy="157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667407" y="3160372"/>
            <a:ext cx="8113985" cy="1380097"/>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VE"/>
          </a:p>
        </p:txBody>
      </p:sp>
    </p:spTree>
    <p:extLst>
      <p:ext uri="{BB962C8B-B14F-4D97-AF65-F5344CB8AC3E}">
        <p14:creationId xmlns:p14="http://schemas.microsoft.com/office/powerpoint/2010/main" val="3400153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10292" t="9843" r="9402" b="2333"/>
          <a:stretch>
            <a:fillRect/>
          </a:stretch>
        </p:blipFill>
        <p:spPr bwMode="auto">
          <a:xfrm>
            <a:off x="599087" y="1394631"/>
            <a:ext cx="8544913" cy="532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l="10164" t="4732" r="9106" b="71436"/>
          <a:stretch>
            <a:fillRect/>
          </a:stretch>
        </p:blipFill>
        <p:spPr bwMode="auto">
          <a:xfrm>
            <a:off x="451946" y="484995"/>
            <a:ext cx="854491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604344" y="1394632"/>
            <a:ext cx="8292661" cy="1705920"/>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VE"/>
          </a:p>
        </p:txBody>
      </p:sp>
      <p:sp>
        <p:nvSpPr>
          <p:cNvPr id="6" name="Rectángulo 5"/>
          <p:cNvSpPr/>
          <p:nvPr/>
        </p:nvSpPr>
        <p:spPr>
          <a:xfrm>
            <a:off x="451944" y="4303985"/>
            <a:ext cx="8445061" cy="1082566"/>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VE"/>
          </a:p>
        </p:txBody>
      </p:sp>
    </p:spTree>
    <p:extLst>
      <p:ext uri="{BB962C8B-B14F-4D97-AF65-F5344CB8AC3E}">
        <p14:creationId xmlns:p14="http://schemas.microsoft.com/office/powerpoint/2010/main" val="146200820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endParaRPr>
          </a:p>
        </p:txBody>
      </p:sp>
      <p:sp>
        <p:nvSpPr>
          <p:cNvPr id="3" name="2 Rectángulo redondeado"/>
          <p:cNvSpPr/>
          <p:nvPr/>
        </p:nvSpPr>
        <p:spPr>
          <a:xfrm>
            <a:off x="2896028" y="978805"/>
            <a:ext cx="4408661" cy="578882"/>
          </a:xfrm>
          <a:prstGeom prst="roundRect">
            <a:avLst/>
          </a:prstGeom>
          <a:ln w="76200">
            <a:solidFill>
              <a:srgbClr val="002060"/>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ES" sz="2800" b="1" i="1" u="sng" dirty="0">
                <a:effectLst>
                  <a:outerShdw blurRad="50800" dist="38100" dir="5400000" algn="t" rotWithShape="0">
                    <a:prstClr val="black">
                      <a:alpha val="40000"/>
                    </a:prstClr>
                  </a:outerShdw>
                </a:effectLst>
              </a:rPr>
              <a:t>ANÁLISIS ESTADÍSTICO</a:t>
            </a:r>
            <a:r>
              <a:rPr lang="es-ES" sz="2800" b="1" dirty="0">
                <a:ln>
                  <a:solidFill>
                    <a:srgbClr val="002060"/>
                  </a:solidFill>
                </a:ln>
                <a:solidFill>
                  <a:srgbClr val="002060"/>
                </a:solidFill>
                <a:effectLst>
                  <a:outerShdw blurRad="38100" dist="38100" dir="2700000" algn="tl">
                    <a:srgbClr val="000000">
                      <a:alpha val="43137"/>
                    </a:srgbClr>
                  </a:outerShdw>
                </a:effectLst>
              </a:rPr>
              <a:t> </a:t>
            </a:r>
            <a:endParaRPr lang="es-VE" sz="2800" b="1" dirty="0">
              <a:ln>
                <a:solidFill>
                  <a:srgbClr val="002060"/>
                </a:solidFill>
              </a:ln>
              <a:solidFill>
                <a:srgbClr val="002060"/>
              </a:solidFill>
              <a:effectLst>
                <a:outerShdw blurRad="38100" dist="38100" dir="2700000" algn="tl">
                  <a:srgbClr val="000000">
                    <a:alpha val="43137"/>
                  </a:srgbClr>
                </a:outerShdw>
              </a:effectLst>
            </a:endParaRPr>
          </a:p>
        </p:txBody>
      </p:sp>
      <p:sp>
        <p:nvSpPr>
          <p:cNvPr id="4" name="3 Rectángulo"/>
          <p:cNvSpPr/>
          <p:nvPr/>
        </p:nvSpPr>
        <p:spPr>
          <a:xfrm>
            <a:off x="630621" y="1766766"/>
            <a:ext cx="8050924"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14313" indent="-214313" algn="just">
              <a:buClr>
                <a:srgbClr val="00B0F0"/>
              </a:buClr>
              <a:buFont typeface="Wingdings" panose="05000000000000000000" pitchFamily="2" charset="2"/>
              <a:buChar char="Ø"/>
              <a:defRPr/>
            </a:pPr>
            <a:r>
              <a:rPr lang="es-VE" dirty="0">
                <a:cs typeface="Arial" charset="0"/>
              </a:rPr>
              <a:t> </a:t>
            </a:r>
            <a:r>
              <a:rPr lang="es-ES" sz="2000" b="1" dirty="0">
                <a:effectLst>
                  <a:outerShdw blurRad="50800" dist="38100" dir="10800000" algn="r" rotWithShape="0">
                    <a:prstClr val="black">
                      <a:alpha val="40000"/>
                    </a:prstClr>
                  </a:outerShdw>
                </a:effectLst>
                <a:latin typeface="Times New Roman" pitchFamily="18" charset="0"/>
                <a:cs typeface="Times New Roman" pitchFamily="18" charset="0"/>
              </a:rPr>
              <a:t>Los análisis usaron los siguientes </a:t>
            </a:r>
            <a:r>
              <a:rPr lang="es-ES" sz="2000" b="1" dirty="0">
                <a:solidFill>
                  <a:srgbClr val="FFFF00"/>
                </a:solidFill>
                <a:effectLst>
                  <a:outerShdw blurRad="50800" dist="38100" dir="10800000" algn="r" rotWithShape="0">
                    <a:prstClr val="black">
                      <a:alpha val="40000"/>
                    </a:prstClr>
                  </a:outerShdw>
                </a:effectLst>
                <a:latin typeface="Times New Roman" pitchFamily="18" charset="0"/>
                <a:cs typeface="Times New Roman" pitchFamily="18" charset="0"/>
              </a:rPr>
              <a:t>paquetes estadísticos</a:t>
            </a:r>
            <a:r>
              <a:rPr lang="es-ES" sz="2000" b="1" dirty="0">
                <a:effectLst>
                  <a:outerShdw blurRad="50800" dist="38100" dir="10800000" algn="r" rotWithShape="0">
                    <a:prstClr val="black">
                      <a:alpha val="40000"/>
                    </a:prstClr>
                  </a:outerShdw>
                </a:effectLst>
                <a:latin typeface="Times New Roman" pitchFamily="18" charset="0"/>
                <a:cs typeface="Times New Roman" pitchFamily="18" charset="0"/>
              </a:rPr>
              <a:t>: SAS versión 9.3 (SAS </a:t>
            </a:r>
            <a:r>
              <a:rPr lang="es-ES" sz="2000" b="1" dirty="0" err="1">
                <a:effectLst>
                  <a:outerShdw blurRad="50800" dist="38100" dir="10800000" algn="r" rotWithShape="0">
                    <a:prstClr val="black">
                      <a:alpha val="40000"/>
                    </a:prstClr>
                  </a:outerShdw>
                </a:effectLst>
                <a:latin typeface="Times New Roman" pitchFamily="18" charset="0"/>
                <a:cs typeface="Times New Roman" pitchFamily="18" charset="0"/>
              </a:rPr>
              <a:t>Institute</a:t>
            </a:r>
            <a:r>
              <a:rPr lang="es-ES" sz="2000" b="1" dirty="0">
                <a:effectLst>
                  <a:outerShdw blurRad="50800" dist="38100" dir="10800000" algn="r" rotWithShape="0">
                    <a:prstClr val="black">
                      <a:alpha val="40000"/>
                    </a:prstClr>
                  </a:outerShdw>
                </a:effectLst>
                <a:latin typeface="Times New Roman" pitchFamily="18" charset="0"/>
                <a:cs typeface="Times New Roman" pitchFamily="18" charset="0"/>
              </a:rPr>
              <a:t>, </a:t>
            </a:r>
            <a:r>
              <a:rPr lang="es-ES" sz="2000" b="1" dirty="0" err="1">
                <a:effectLst>
                  <a:outerShdw blurRad="50800" dist="38100" dir="10800000" algn="r" rotWithShape="0">
                    <a:prstClr val="black">
                      <a:alpha val="40000"/>
                    </a:prstClr>
                  </a:outerShdw>
                </a:effectLst>
                <a:latin typeface="Times New Roman" pitchFamily="18" charset="0"/>
                <a:cs typeface="Times New Roman" pitchFamily="18" charset="0"/>
              </a:rPr>
              <a:t>Cary</a:t>
            </a:r>
            <a:r>
              <a:rPr lang="es-ES" sz="2000" b="1" dirty="0">
                <a:effectLst>
                  <a:outerShdw blurRad="50800" dist="38100" dir="10800000" algn="r" rotWithShape="0">
                    <a:prstClr val="black">
                      <a:alpha val="40000"/>
                    </a:prstClr>
                  </a:outerShdw>
                </a:effectLst>
                <a:latin typeface="Times New Roman" pitchFamily="18" charset="0"/>
                <a:cs typeface="Times New Roman" pitchFamily="18" charset="0"/>
              </a:rPr>
              <a:t>, NC</a:t>
            </a:r>
            <a:r>
              <a:rPr lang="es-E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y software Meta-</a:t>
            </a:r>
            <a:r>
              <a:rPr lang="es-VE" sz="2000" b="1" dirty="0" err="1">
                <a:effectLst>
                  <a:outerShdw blurRad="38100" dist="38100" dir="2700000" algn="tl">
                    <a:srgbClr val="000000">
                      <a:alpha val="43137"/>
                    </a:srgbClr>
                  </a:outerShdw>
                </a:effectLst>
                <a:latin typeface="Times New Roman" pitchFamily="18" charset="0"/>
                <a:cs typeface="Times New Roman" pitchFamily="18" charset="0"/>
              </a:rPr>
              <a:t>Disc,Se</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utilizó la versión 1.4 (XI Cochrane </a:t>
            </a:r>
            <a:r>
              <a:rPr lang="es-VE" sz="2000" b="1" dirty="0" err="1">
                <a:effectLst>
                  <a:outerShdw blurRad="38100" dist="38100" dir="2700000" algn="tl">
                    <a:srgbClr val="000000">
                      <a:alpha val="43137"/>
                    </a:srgbClr>
                  </a:outerShdw>
                </a:effectLst>
                <a:latin typeface="Times New Roman" pitchFamily="18" charset="0"/>
                <a:cs typeface="Times New Roman" pitchFamily="18" charset="0"/>
              </a:rPr>
              <a:t>Coloquium</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a:t>
            </a:r>
          </a:p>
          <a:p>
            <a:pPr marL="214313" indent="-214313" algn="just">
              <a:buClr>
                <a:srgbClr val="00B0F0"/>
              </a:buClr>
              <a:buFont typeface="Wingdings" panose="05000000000000000000" pitchFamily="2" charset="2"/>
              <a:buChar char="Ø"/>
              <a:defRPr/>
            </a:pPr>
            <a:endParaRPr lang="es-VE" sz="2000" dirty="0">
              <a:cs typeface="Arial" charset="0"/>
            </a:endParaRPr>
          </a:p>
          <a:p>
            <a:pPr marL="214313" indent="-214313" algn="just">
              <a:buClr>
                <a:srgbClr val="00B0F0"/>
              </a:buClr>
              <a:buFont typeface="Wingdings" panose="05000000000000000000" pitchFamily="2" charset="2"/>
              <a:buChar char="Ø"/>
              <a:defRPr/>
            </a:pPr>
            <a:r>
              <a:rPr lang="es-VE" sz="2000" b="1" dirty="0">
                <a:effectLst>
                  <a:outerShdw blurRad="38100" dist="38100" dir="2700000" algn="tl">
                    <a:srgbClr val="000000">
                      <a:alpha val="43137"/>
                    </a:srgbClr>
                  </a:outerShdw>
                </a:effectLst>
                <a:latin typeface="Times New Roman" pitchFamily="18" charset="0"/>
                <a:cs typeface="Times New Roman" pitchFamily="18" charset="0"/>
              </a:rPr>
              <a:t>Para realizar todos los análisis. Sensibilidad, especificidad, Relación de probabilidad positiva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(LR +),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relación de probabilidad negativa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(LR-)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y proporción de probabilidad diagnóstica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(DOR).</a:t>
            </a:r>
          </a:p>
          <a:p>
            <a:pPr marL="214313" indent="-214313" algn="just">
              <a:buClr>
                <a:srgbClr val="00B0F0"/>
              </a:buClr>
              <a:buFont typeface="Wingdings" panose="05000000000000000000" pitchFamily="2" charset="2"/>
              <a:buChar char="Ø"/>
              <a:defRPr/>
            </a:pPr>
            <a:endParaRPr lang="es-VE" sz="2000" b="1" dirty="0">
              <a:effectLst>
                <a:outerShdw blurRad="38100" dist="38100" dir="2700000" algn="tl">
                  <a:srgbClr val="000000">
                    <a:alpha val="43137"/>
                  </a:srgbClr>
                </a:outerShdw>
              </a:effectLst>
              <a:latin typeface="Times New Roman" pitchFamily="18" charset="0"/>
              <a:cs typeface="Times New Roman" pitchFamily="18" charset="0"/>
            </a:endParaRPr>
          </a:p>
          <a:p>
            <a:pPr marL="214313" indent="-214313" algn="just">
              <a:buClr>
                <a:srgbClr val="00B0F0"/>
              </a:buClr>
              <a:buFont typeface="Wingdings" panose="05000000000000000000" pitchFamily="2" charset="2"/>
              <a:buChar char="Ø"/>
              <a:defRPr/>
            </a:pPr>
            <a:r>
              <a:rPr lang="es-VE" sz="2000" b="1" dirty="0">
                <a:effectLst>
                  <a:outerShdw blurRad="38100" dist="38100" dir="2700000" algn="tl">
                    <a:srgbClr val="000000">
                      <a:alpha val="43137"/>
                    </a:srgbClr>
                  </a:outerShdw>
                </a:effectLst>
                <a:latin typeface="Times New Roman" pitchFamily="18" charset="0"/>
                <a:cs typeface="Times New Roman" pitchFamily="18" charset="0"/>
              </a:rPr>
              <a:t> Se calcularon utilizando modelos de </a:t>
            </a:r>
            <a:r>
              <a:rPr lang="es-VE" sz="2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metanálisis</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s-VE" sz="2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bivariados</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a:t>
            </a:r>
          </a:p>
          <a:p>
            <a:pPr algn="just">
              <a:buClr>
                <a:srgbClr val="00B0F0"/>
              </a:buClr>
              <a:defRPr/>
            </a:pPr>
            <a:endParaRPr lang="es-V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84499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endParaRPr>
          </a:p>
        </p:txBody>
      </p:sp>
      <p:sp>
        <p:nvSpPr>
          <p:cNvPr id="3" name="2 Rectángulo redondeado"/>
          <p:cNvSpPr/>
          <p:nvPr/>
        </p:nvSpPr>
        <p:spPr>
          <a:xfrm>
            <a:off x="1494236" y="742921"/>
            <a:ext cx="4727888" cy="578882"/>
          </a:xfrm>
          <a:prstGeom prst="roundRect">
            <a:avLst/>
          </a:prstGeom>
          <a:ln w="76200">
            <a:solidFill>
              <a:srgbClr val="002060"/>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ES" sz="2800" b="1" i="1" u="sng" dirty="0">
                <a:effectLst>
                  <a:outerShdw blurRad="50800" dist="38100" dir="5400000" algn="t" rotWithShape="0">
                    <a:prstClr val="black">
                      <a:alpha val="40000"/>
                    </a:prstClr>
                  </a:outerShdw>
                </a:effectLst>
              </a:rPr>
              <a:t>ANÁLISIS ESTADÍSTICO</a:t>
            </a:r>
            <a:r>
              <a:rPr lang="es-ES" sz="2800" b="1" dirty="0">
                <a:ln>
                  <a:solidFill>
                    <a:srgbClr val="002060"/>
                  </a:solidFill>
                </a:ln>
                <a:solidFill>
                  <a:srgbClr val="002060"/>
                </a:solidFill>
                <a:effectLst>
                  <a:outerShdw blurRad="38100" dist="38100" dir="2700000" algn="tl">
                    <a:srgbClr val="000000">
                      <a:alpha val="43137"/>
                    </a:srgbClr>
                  </a:outerShdw>
                </a:effectLst>
              </a:rPr>
              <a:t> </a:t>
            </a:r>
            <a:endParaRPr lang="es-VE" sz="2800" b="1" dirty="0">
              <a:ln>
                <a:solidFill>
                  <a:srgbClr val="002060"/>
                </a:solidFill>
              </a:ln>
              <a:solidFill>
                <a:srgbClr val="002060"/>
              </a:solidFill>
              <a:effectLst>
                <a:outerShdw blurRad="38100" dist="38100" dir="2700000" algn="tl">
                  <a:srgbClr val="000000">
                    <a:alpha val="43137"/>
                  </a:srgbClr>
                </a:outerShdw>
              </a:effectLst>
            </a:endParaRPr>
          </a:p>
        </p:txBody>
      </p:sp>
      <p:sp>
        <p:nvSpPr>
          <p:cNvPr id="11" name="10 Rectángulo"/>
          <p:cNvSpPr/>
          <p:nvPr/>
        </p:nvSpPr>
        <p:spPr>
          <a:xfrm>
            <a:off x="1223962" y="5805487"/>
            <a:ext cx="6673454" cy="184666"/>
          </a:xfrm>
          <a:prstGeom prst="rect">
            <a:avLst/>
          </a:prstGeom>
          <a:noFill/>
        </p:spPr>
        <p:txBody>
          <a:bodyPr>
            <a:spAutoFit/>
          </a:bodyPr>
          <a:lstStyle/>
          <a:p>
            <a:pPr algn="ctr">
              <a:defRPr/>
            </a:pPr>
            <a:endParaRPr lang="en-US" sz="600" b="1" dirty="0">
              <a:effectLst>
                <a:outerShdw blurRad="50800" dist="38100" dir="8100000" algn="tr" rotWithShape="0">
                  <a:prstClr val="black">
                    <a:alpha val="40000"/>
                  </a:prstClr>
                </a:outerShdw>
              </a:effectLst>
              <a:latin typeface="+mj-lt"/>
            </a:endParaRPr>
          </a:p>
        </p:txBody>
      </p:sp>
      <p:sp>
        <p:nvSpPr>
          <p:cNvPr id="4" name="3 Rectángulo"/>
          <p:cNvSpPr/>
          <p:nvPr/>
        </p:nvSpPr>
        <p:spPr>
          <a:xfrm>
            <a:off x="1494236" y="2272904"/>
            <a:ext cx="6263878" cy="646331"/>
          </a:xfrm>
          <a:prstGeom prst="rect">
            <a:avLst/>
          </a:prstGeom>
        </p:spPr>
        <p:txBody>
          <a:bodyPr>
            <a:spAutoFit/>
          </a:bodyPr>
          <a:lstStyle/>
          <a:p>
            <a:pPr algn="just">
              <a:buClr>
                <a:srgbClr val="00B0F0"/>
              </a:buClr>
              <a:defRPr/>
            </a:pPr>
            <a:endParaRPr lang="es-VE" b="1" dirty="0">
              <a:effectLst>
                <a:outerShdw blurRad="50800" dist="38100" dir="10800000" algn="r" rotWithShape="0">
                  <a:prstClr val="black">
                    <a:alpha val="40000"/>
                  </a:prstClr>
                </a:outerShdw>
              </a:effectLst>
            </a:endParaRPr>
          </a:p>
          <a:p>
            <a:pPr marL="257175" indent="-257175" algn="just">
              <a:buClr>
                <a:srgbClr val="00B0F0"/>
              </a:buClr>
              <a:buFont typeface="Wingdings" panose="05000000000000000000" pitchFamily="2" charset="2"/>
              <a:buChar char="Ø"/>
              <a:defRPr/>
            </a:pPr>
            <a:endParaRPr lang="es-VE" b="1" dirty="0">
              <a:effectLst>
                <a:outerShdw blurRad="50800" dist="38100" dir="10800000" algn="r" rotWithShape="0">
                  <a:prstClr val="black">
                    <a:alpha val="40000"/>
                  </a:prstClr>
                </a:outerShdw>
              </a:effectLst>
            </a:endParaRPr>
          </a:p>
        </p:txBody>
      </p:sp>
      <p:sp>
        <p:nvSpPr>
          <p:cNvPr id="5" name="4 Rectángulo"/>
          <p:cNvSpPr/>
          <p:nvPr/>
        </p:nvSpPr>
        <p:spPr>
          <a:xfrm>
            <a:off x="588579" y="1965434"/>
            <a:ext cx="7609489"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14313" indent="-214313" algn="just">
              <a:buClr>
                <a:srgbClr val="00B0F0"/>
              </a:buClr>
              <a:buFont typeface="Wingdings" panose="05000000000000000000" pitchFamily="2" charset="2"/>
              <a:buChar char="Ø"/>
              <a:defRPr/>
            </a:pPr>
            <a:r>
              <a:rPr lang="es-VE" sz="2000" b="1" dirty="0">
                <a:effectLst>
                  <a:outerShdw blurRad="38100" dist="38100" dir="2700000" algn="tl">
                    <a:srgbClr val="000000">
                      <a:alpha val="43137"/>
                    </a:srgbClr>
                  </a:outerShdw>
                </a:effectLst>
                <a:latin typeface="Times New Roman" pitchFamily="18" charset="0"/>
                <a:cs typeface="Times New Roman" pitchFamily="18" charset="0"/>
              </a:rPr>
              <a:t>Estudio se utilizaron para trazar las características del operador receptor de resumen (SROC) y </a:t>
            </a:r>
            <a:r>
              <a:rPr lang="es-VE" sz="2000" b="1" dirty="0" smtClean="0">
                <a:effectLst>
                  <a:outerShdw blurRad="38100" dist="38100" dir="2700000" algn="tl">
                    <a:srgbClr val="000000">
                      <a:alpha val="43137"/>
                    </a:srgbClr>
                  </a:outerShdw>
                </a:effectLst>
                <a:latin typeface="Times New Roman" pitchFamily="18" charset="0"/>
                <a:cs typeface="Times New Roman" pitchFamily="18" charset="0"/>
              </a:rPr>
              <a:t> se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calculó el área bajo curva SROC (AUC).</a:t>
            </a:r>
          </a:p>
          <a:p>
            <a:pPr algn="just">
              <a:buClr>
                <a:srgbClr val="00B0F0"/>
              </a:buClr>
              <a:defRPr/>
            </a:pPr>
            <a:endParaRPr lang="es-VE" sz="2000" b="1" dirty="0">
              <a:effectLst>
                <a:outerShdw blurRad="38100" dist="38100" dir="2700000" algn="tl">
                  <a:srgbClr val="000000">
                    <a:alpha val="43137"/>
                  </a:srgbClr>
                </a:outerShdw>
              </a:effectLst>
              <a:latin typeface="Times New Roman" pitchFamily="18" charset="0"/>
              <a:cs typeface="Times New Roman" pitchFamily="18" charset="0"/>
            </a:endParaRPr>
          </a:p>
          <a:p>
            <a:pPr marL="214313" indent="-214313" algn="just">
              <a:buClr>
                <a:srgbClr val="00B0F0"/>
              </a:buClr>
              <a:buFont typeface="Wingdings" panose="05000000000000000000" pitchFamily="2" charset="2"/>
              <a:buChar char="Ø"/>
              <a:defRPr/>
            </a:pPr>
            <a:r>
              <a:rPr lang="es-VE" sz="2000" b="1" dirty="0">
                <a:effectLst>
                  <a:outerShdw blurRad="38100" dist="38100" dir="2700000" algn="tl">
                    <a:srgbClr val="000000">
                      <a:alpha val="43137"/>
                    </a:srgbClr>
                  </a:outerShdw>
                </a:effectLst>
                <a:latin typeface="Times New Roman" pitchFamily="18" charset="0"/>
                <a:cs typeface="Times New Roman" pitchFamily="18" charset="0"/>
              </a:rPr>
              <a:t> La heterogeneidad entre los estudios se evaluó utilizando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Prueba y estadísticas de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I2. </a:t>
            </a:r>
          </a:p>
          <a:p>
            <a:pPr algn="just">
              <a:buClr>
                <a:srgbClr val="00B0F0"/>
              </a:buClr>
              <a:defRPr/>
            </a:pPr>
            <a:endParaRPr lang="es-VE" sz="2000" b="1" dirty="0">
              <a:effectLst>
                <a:outerShdw blurRad="38100" dist="38100" dir="2700000" algn="tl">
                  <a:srgbClr val="000000">
                    <a:alpha val="43137"/>
                  </a:srgbClr>
                </a:outerShdw>
              </a:effectLst>
              <a:latin typeface="Times New Roman" pitchFamily="18" charset="0"/>
              <a:cs typeface="Times New Roman" pitchFamily="18" charset="0"/>
            </a:endParaRPr>
          </a:p>
          <a:p>
            <a:pPr marL="214313" indent="-214313" algn="just">
              <a:buClr>
                <a:srgbClr val="00B0F0"/>
              </a:buClr>
              <a:buFont typeface="Wingdings" panose="05000000000000000000" pitchFamily="2" charset="2"/>
              <a:buChar char="Ø"/>
              <a:defRPr/>
            </a:pPr>
            <a:r>
              <a:rPr lang="es-VE" sz="2000" b="1" dirty="0">
                <a:effectLst>
                  <a:outerShdw blurRad="38100" dist="38100" dir="2700000" algn="tl">
                    <a:srgbClr val="000000">
                      <a:alpha val="43137"/>
                    </a:srgbClr>
                  </a:outerShdw>
                </a:effectLst>
                <a:latin typeface="Times New Roman" pitchFamily="18" charset="0"/>
                <a:cs typeface="Times New Roman" pitchFamily="18" charset="0"/>
              </a:rPr>
              <a:t>Se aplicó un modelo de efectos aleatorios cuando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𝑃 &lt;0.10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para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𝑄</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prueba o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𝐼2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valor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&gt; 50%,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lo que indica heterogeneidad sustancial. Además, la explicación de la heterogeneidad por El efecto de umbral se verificó utilizando el enfoque de correlación de </a:t>
            </a:r>
            <a:r>
              <a:rPr lang="es-VE" sz="2000" b="1" dirty="0" err="1">
                <a:effectLst>
                  <a:outerShdw blurRad="38100" dist="38100" dir="2700000" algn="tl">
                    <a:srgbClr val="000000">
                      <a:alpha val="43137"/>
                    </a:srgbClr>
                  </a:outerShdw>
                </a:effectLst>
                <a:latin typeface="Times New Roman" pitchFamily="18" charset="0"/>
                <a:cs typeface="Times New Roman" pitchFamily="18" charset="0"/>
              </a:rPr>
              <a:t>Spearman</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 El valor de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 &lt;0,05 </a:t>
            </a:r>
            <a:r>
              <a:rPr lang="es-VE" sz="2000" b="1" dirty="0">
                <a:effectLst>
                  <a:outerShdw blurRad="38100" dist="38100" dir="2700000" algn="tl">
                    <a:srgbClr val="000000">
                      <a:alpha val="43137"/>
                    </a:srgbClr>
                  </a:outerShdw>
                </a:effectLst>
                <a:latin typeface="Times New Roman" pitchFamily="18" charset="0"/>
                <a:cs typeface="Times New Roman" pitchFamily="18" charset="0"/>
              </a:rPr>
              <a:t>era Considerado significativo para inferencias estadísticas.</a:t>
            </a:r>
          </a:p>
        </p:txBody>
      </p:sp>
      <p:pic>
        <p:nvPicPr>
          <p:cNvPr id="24583" name="Imagen 6"/>
          <p:cNvPicPr>
            <a:picLocks noChangeAspect="1"/>
          </p:cNvPicPr>
          <p:nvPr/>
        </p:nvPicPr>
        <p:blipFill>
          <a:blip r:embed="rId3">
            <a:extLst>
              <a:ext uri="{28A0092B-C50C-407E-A947-70E740481C1C}">
                <a14:useLocalDpi xmlns:a14="http://schemas.microsoft.com/office/drawing/2010/main" val="0"/>
              </a:ext>
            </a:extLst>
          </a:blip>
          <a:srcRect t="4230" r="70145" b="15279"/>
          <a:stretch>
            <a:fillRect/>
          </a:stretch>
        </p:blipFill>
        <p:spPr bwMode="auto">
          <a:xfrm>
            <a:off x="6559783" y="351648"/>
            <a:ext cx="1983281" cy="140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2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b="58476"/>
          <a:stretch>
            <a:fillRect/>
          </a:stretch>
        </p:blipFill>
        <p:spPr bwMode="auto">
          <a:xfrm>
            <a:off x="693683" y="3935017"/>
            <a:ext cx="6996565" cy="181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Llamada rectangular"/>
          <p:cNvSpPr/>
          <p:nvPr/>
        </p:nvSpPr>
        <p:spPr>
          <a:xfrm>
            <a:off x="777766" y="1592797"/>
            <a:ext cx="6912890" cy="2481449"/>
          </a:xfrm>
          <a:prstGeom prst="wedgeRectCallout">
            <a:avLst/>
          </a:prstGeom>
          <a:solidFill>
            <a:srgbClr val="002060"/>
          </a:solidFill>
          <a:ln w="571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marL="257175" indent="-257175" algn="just">
              <a:buFont typeface="Wingdings" panose="05000000000000000000" pitchFamily="2" charset="2"/>
              <a:buChar char="Ø"/>
              <a:defRPr/>
            </a:pPr>
            <a:r>
              <a:rPr lang="es-VE" sz="1725" b="1" dirty="0">
                <a:effectLst>
                  <a:outerShdw blurRad="50800" dist="38100" dir="10800000" algn="r" rotWithShape="0">
                    <a:prstClr val="black">
                      <a:alpha val="40000"/>
                    </a:prstClr>
                  </a:outerShdw>
                </a:effectLst>
              </a:rPr>
              <a:t>El término </a:t>
            </a:r>
            <a:r>
              <a:rPr lang="es-VE" sz="1725" b="1" dirty="0">
                <a:solidFill>
                  <a:srgbClr val="FFFF00"/>
                </a:solidFill>
                <a:effectLst>
                  <a:outerShdw blurRad="50800" dist="38100" dir="10800000" algn="r" rotWithShape="0">
                    <a:prstClr val="black">
                      <a:alpha val="40000"/>
                    </a:prstClr>
                  </a:outerShdw>
                </a:effectLst>
              </a:rPr>
              <a:t>"metaanálisis" </a:t>
            </a:r>
            <a:r>
              <a:rPr lang="es-VE" sz="1725" b="1" dirty="0">
                <a:effectLst>
                  <a:outerShdw blurRad="50800" dist="38100" dir="10800000" algn="r" rotWithShape="0">
                    <a:prstClr val="black">
                      <a:alpha val="40000"/>
                    </a:prstClr>
                  </a:outerShdw>
                </a:effectLst>
              </a:rPr>
              <a:t>fue introducido por </a:t>
            </a:r>
            <a:r>
              <a:rPr lang="es-VE" sz="1725" b="1" dirty="0" err="1">
                <a:effectLst>
                  <a:outerShdw blurRad="50800" dist="38100" dir="10800000" algn="r" rotWithShape="0">
                    <a:prstClr val="black">
                      <a:alpha val="40000"/>
                    </a:prstClr>
                  </a:outerShdw>
                </a:effectLst>
              </a:rPr>
              <a:t>Glass</a:t>
            </a:r>
            <a:r>
              <a:rPr lang="es-VE" sz="1725" b="1" dirty="0">
                <a:effectLst>
                  <a:outerShdw blurRad="50800" dist="38100" dir="10800000" algn="r" rotWithShape="0">
                    <a:prstClr val="black">
                      <a:alpha val="40000"/>
                    </a:prstClr>
                  </a:outerShdw>
                </a:effectLst>
              </a:rPr>
              <a:t> en 1976 a través de la literatura psicológica</a:t>
            </a:r>
          </a:p>
          <a:p>
            <a:pPr algn="just">
              <a:defRPr/>
            </a:pPr>
            <a:endParaRPr lang="es-VE" sz="1725" b="1" dirty="0">
              <a:effectLst>
                <a:outerShdw blurRad="50800" dist="38100" dir="10800000" algn="r" rotWithShape="0">
                  <a:prstClr val="black">
                    <a:alpha val="40000"/>
                  </a:prstClr>
                </a:outerShdw>
              </a:effectLst>
            </a:endParaRPr>
          </a:p>
          <a:p>
            <a:pPr marL="257175" indent="-257175" algn="just">
              <a:buFont typeface="Wingdings" panose="05000000000000000000" pitchFamily="2" charset="2"/>
              <a:buChar char="Ø"/>
              <a:defRPr/>
            </a:pPr>
            <a:r>
              <a:rPr lang="es-VE" sz="1725" b="1" dirty="0">
                <a:effectLst>
                  <a:outerShdw blurRad="50800" dist="38100" dir="10800000" algn="r" rotWithShape="0">
                    <a:prstClr val="black">
                      <a:alpha val="40000"/>
                    </a:prstClr>
                  </a:outerShdw>
                </a:effectLst>
              </a:rPr>
              <a:t>Ya en 1980, encontramos libros de texto con este concepto.</a:t>
            </a:r>
          </a:p>
          <a:p>
            <a:pPr marL="257175" indent="-257175" algn="just">
              <a:buFont typeface="Wingdings" panose="05000000000000000000" pitchFamily="2" charset="2"/>
              <a:buChar char="Ø"/>
              <a:defRPr/>
            </a:pPr>
            <a:endParaRPr lang="es-VE" sz="1725" b="1" dirty="0">
              <a:effectLst>
                <a:outerShdw blurRad="50800" dist="38100" dir="10800000" algn="r" rotWithShape="0">
                  <a:prstClr val="black">
                    <a:alpha val="40000"/>
                  </a:prstClr>
                </a:outerShdw>
              </a:effectLst>
            </a:endParaRPr>
          </a:p>
          <a:p>
            <a:pPr marL="257175" indent="-257175" algn="just">
              <a:buFont typeface="Wingdings" panose="05000000000000000000" pitchFamily="2" charset="2"/>
              <a:buChar char="Ø"/>
              <a:defRPr/>
            </a:pPr>
            <a:r>
              <a:rPr lang="es-VE" sz="1725" b="1" dirty="0">
                <a:effectLst>
                  <a:outerShdw blurRad="50800" dist="38100" dir="10800000" algn="r" rotWithShape="0">
                    <a:prstClr val="black">
                      <a:alpha val="40000"/>
                    </a:prstClr>
                  </a:outerShdw>
                </a:effectLst>
              </a:rPr>
              <a:t>En un editorial de la revista Lancet de Septiembre de 1997 se comentaba que en lo que iba de año ya se habían recibido 34 artículos referentes a revisiones sistemáticas y metaanálisis</a:t>
            </a:r>
          </a:p>
        </p:txBody>
      </p:sp>
      <p:sp>
        <p:nvSpPr>
          <p:cNvPr id="3" name="2 Rectángulo"/>
          <p:cNvSpPr/>
          <p:nvPr/>
        </p:nvSpPr>
        <p:spPr>
          <a:xfrm>
            <a:off x="2627711" y="890589"/>
            <a:ext cx="3726656"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PREÁMBULO</a:t>
            </a:r>
          </a:p>
        </p:txBody>
      </p:sp>
      <p:sp>
        <p:nvSpPr>
          <p:cNvPr id="6151" name="AutoShape 2" descr="metaanalisis"/>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endParaRPr lang="es-VE" altLang="es-VE" sz="1350"/>
          </a:p>
        </p:txBody>
      </p:sp>
      <p:sp>
        <p:nvSpPr>
          <p:cNvPr id="6152" name="7 Rectángulo"/>
          <p:cNvSpPr>
            <a:spLocks noChangeArrowheads="1"/>
          </p:cNvSpPr>
          <p:nvPr/>
        </p:nvSpPr>
        <p:spPr bwMode="auto">
          <a:xfrm>
            <a:off x="1980011" y="5770961"/>
            <a:ext cx="544115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eaLnBrk="1" hangingPunct="1"/>
            <a:r>
              <a:rPr lang="en-US" altLang="es-VE" sz="825" b="1"/>
              <a:t>Sackett, D et al. Clinical Epidemiology: A basic science for clinical medicine 2nd ed. Little, Brown &amp; Company, 1991</a:t>
            </a:r>
            <a:endParaRPr lang="es-VE" altLang="es-VE" sz="825" b="1"/>
          </a:p>
        </p:txBody>
      </p:sp>
      <p:pic>
        <p:nvPicPr>
          <p:cNvPr id="7"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611" y="994510"/>
            <a:ext cx="1132534" cy="5982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1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l="17296" t="11946" r="19164" b="3246"/>
          <a:stretch>
            <a:fillRect/>
          </a:stretch>
        </p:blipFill>
        <p:spPr bwMode="auto">
          <a:xfrm>
            <a:off x="1418897" y="74436"/>
            <a:ext cx="7601056" cy="64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935633" y="3611881"/>
            <a:ext cx="4084320" cy="2072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VE" dirty="0" smtClean="0"/>
              <a:t>sensibilidad: </a:t>
            </a:r>
            <a:r>
              <a:rPr lang="es-VE" dirty="0"/>
              <a:t> 0.91 (IC: 0.87-0.93)</a:t>
            </a:r>
            <a:endParaRPr lang="es-VE" dirty="0" smtClean="0"/>
          </a:p>
          <a:p>
            <a:r>
              <a:rPr lang="es-VE" dirty="0" smtClean="0"/>
              <a:t> especificidad:</a:t>
            </a:r>
            <a:r>
              <a:rPr lang="es-VE" dirty="0"/>
              <a:t> 0.72 (CI: </a:t>
            </a:r>
            <a:r>
              <a:rPr lang="es-VE" dirty="0" smtClean="0"/>
              <a:t>0.68-0.76)</a:t>
            </a:r>
          </a:p>
          <a:p>
            <a:r>
              <a:rPr lang="es-VE" dirty="0" smtClean="0"/>
              <a:t> </a:t>
            </a:r>
            <a:r>
              <a:rPr lang="es-VE" dirty="0"/>
              <a:t>LR </a:t>
            </a:r>
            <a:r>
              <a:rPr lang="es-VE" dirty="0" smtClean="0"/>
              <a:t>+:</a:t>
            </a:r>
            <a:r>
              <a:rPr lang="es-VE" dirty="0"/>
              <a:t> 3.28 (IC: 2.46-4.36</a:t>
            </a:r>
            <a:r>
              <a:rPr lang="es-VE" dirty="0" smtClean="0"/>
              <a:t>).</a:t>
            </a:r>
          </a:p>
          <a:p>
            <a:r>
              <a:rPr lang="es-VE" dirty="0" smtClean="0"/>
              <a:t> </a:t>
            </a:r>
            <a:r>
              <a:rPr lang="es-VE" dirty="0"/>
              <a:t>LR- </a:t>
            </a:r>
            <a:r>
              <a:rPr lang="es-VE" dirty="0" smtClean="0"/>
              <a:t>:</a:t>
            </a:r>
            <a:r>
              <a:rPr lang="es-VE" dirty="0"/>
              <a:t> 0.12 (CI: 0.06-0.23) </a:t>
            </a:r>
            <a:endParaRPr lang="es-VE" dirty="0" smtClean="0"/>
          </a:p>
          <a:p>
            <a:r>
              <a:rPr lang="es-VE" dirty="0" smtClean="0"/>
              <a:t>DOR:</a:t>
            </a:r>
            <a:r>
              <a:rPr lang="es-VE" dirty="0"/>
              <a:t> 29.61 (CI: 15.62-56.12).</a:t>
            </a:r>
            <a:endParaRPr lang="es-VE" dirty="0" smtClean="0"/>
          </a:p>
          <a:p>
            <a:endParaRPr lang="es-VE" dirty="0"/>
          </a:p>
        </p:txBody>
      </p:sp>
    </p:spTree>
    <p:extLst>
      <p:ext uri="{BB962C8B-B14F-4D97-AF65-F5344CB8AC3E}">
        <p14:creationId xmlns:p14="http://schemas.microsoft.com/office/powerpoint/2010/main" val="15350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15739" t="3972" r="18230" b="10011"/>
          <a:stretch>
            <a:fillRect/>
          </a:stretch>
        </p:blipFill>
        <p:spPr bwMode="auto">
          <a:xfrm>
            <a:off x="1376856" y="277486"/>
            <a:ext cx="7505605" cy="63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889581" y="3832859"/>
            <a:ext cx="3992880" cy="196596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VE" dirty="0" smtClean="0"/>
              <a:t>La sensibilidad: </a:t>
            </a:r>
            <a:r>
              <a:rPr lang="es-VE" dirty="0"/>
              <a:t>0,83 (CI: 0.77-0.87</a:t>
            </a:r>
            <a:endParaRPr lang="es-VE" dirty="0" smtClean="0"/>
          </a:p>
          <a:p>
            <a:r>
              <a:rPr lang="es-VE" dirty="0" smtClean="0"/>
              <a:t>especificidad:</a:t>
            </a:r>
            <a:r>
              <a:rPr lang="es-VE" dirty="0"/>
              <a:t> 0.84 (CI: </a:t>
            </a:r>
            <a:r>
              <a:rPr lang="es-VE" dirty="0" smtClean="0"/>
              <a:t>0.80-0.87</a:t>
            </a:r>
          </a:p>
          <a:p>
            <a:r>
              <a:rPr lang="es-VE" dirty="0" smtClean="0"/>
              <a:t>LR +:</a:t>
            </a:r>
            <a:r>
              <a:rPr lang="es-VE" dirty="0"/>
              <a:t> 5.26 (CI: 2.93-9.44</a:t>
            </a:r>
            <a:endParaRPr lang="es-VE" dirty="0" smtClean="0"/>
          </a:p>
          <a:p>
            <a:r>
              <a:rPr lang="es-VE" dirty="0" smtClean="0"/>
              <a:t>LR- :</a:t>
            </a:r>
            <a:r>
              <a:rPr lang="es-VE" dirty="0"/>
              <a:t> 0.209 (CI: 0.12-0.36</a:t>
            </a:r>
            <a:endParaRPr lang="es-VE" dirty="0" smtClean="0"/>
          </a:p>
          <a:p>
            <a:r>
              <a:rPr lang="es-VE" dirty="0" smtClean="0"/>
              <a:t>DOR:</a:t>
            </a:r>
            <a:r>
              <a:rPr lang="es-VE" dirty="0"/>
              <a:t> 31.97 (CI: 11.59-88.20) </a:t>
            </a:r>
          </a:p>
        </p:txBody>
      </p:sp>
    </p:spTree>
    <p:extLst>
      <p:ext uri="{BB962C8B-B14F-4D97-AF65-F5344CB8AC3E}">
        <p14:creationId xmlns:p14="http://schemas.microsoft.com/office/powerpoint/2010/main" val="9498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57350" y="2363392"/>
            <a:ext cx="5829300" cy="1102519"/>
          </a:xfrm>
        </p:spPr>
        <p:txBody>
          <a:bodyPr/>
          <a:lstStyle/>
          <a:p>
            <a:pPr>
              <a:defRPr/>
            </a:pPr>
            <a:endParaRPr lang="es-VE"/>
          </a:p>
        </p:txBody>
      </p:sp>
      <p:sp>
        <p:nvSpPr>
          <p:cNvPr id="3" name="2 Subtítulo"/>
          <p:cNvSpPr>
            <a:spLocks noGrp="1"/>
          </p:cNvSpPr>
          <p:nvPr>
            <p:ph type="subTitle" idx="1"/>
          </p:nvPr>
        </p:nvSpPr>
        <p:spPr/>
        <p:txBody>
          <a:bodyPr/>
          <a:lstStyle/>
          <a:p>
            <a:pPr>
              <a:buFont typeface="Arial" charset="0"/>
              <a:buNone/>
              <a:defRPr/>
            </a:pPr>
            <a:endParaRPr lang="es-VE"/>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l="14648" t="8804" r="15115" b="4938"/>
          <a:stretch>
            <a:fillRect/>
          </a:stretch>
        </p:blipFill>
        <p:spPr bwMode="auto">
          <a:xfrm>
            <a:off x="1408386" y="220716"/>
            <a:ext cx="7609490" cy="643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61560" y="3436881"/>
            <a:ext cx="4038600" cy="19507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VE" dirty="0" smtClean="0"/>
              <a:t>La sensibilidad: 0.85 </a:t>
            </a:r>
            <a:r>
              <a:rPr lang="es-VE" dirty="0"/>
              <a:t>[IC]: 0.79-0.89 </a:t>
            </a:r>
            <a:r>
              <a:rPr lang="es-VE" dirty="0" smtClean="0"/>
              <a:t>especificidad:</a:t>
            </a:r>
            <a:r>
              <a:rPr lang="es-VE" dirty="0"/>
              <a:t> 0.94 (IC: </a:t>
            </a:r>
            <a:r>
              <a:rPr lang="es-VE" dirty="0" smtClean="0"/>
              <a:t>0.91-0.96</a:t>
            </a:r>
            <a:r>
              <a:rPr lang="es-VE" dirty="0"/>
              <a:t>), </a:t>
            </a:r>
            <a:endParaRPr lang="es-VE" dirty="0" smtClean="0"/>
          </a:p>
          <a:p>
            <a:r>
              <a:rPr lang="es-VE" dirty="0" smtClean="0"/>
              <a:t> </a:t>
            </a:r>
            <a:r>
              <a:rPr lang="es-VE" dirty="0"/>
              <a:t>LR </a:t>
            </a:r>
            <a:r>
              <a:rPr lang="es-VE" dirty="0" smtClean="0"/>
              <a:t>+:</a:t>
            </a:r>
            <a:r>
              <a:rPr lang="es-VE" dirty="0"/>
              <a:t> 15.8 (IC: 7.99-31.39</a:t>
            </a:r>
            <a:endParaRPr lang="es-VE" dirty="0" smtClean="0"/>
          </a:p>
          <a:p>
            <a:r>
              <a:rPr lang="es-VE" dirty="0" smtClean="0"/>
              <a:t> </a:t>
            </a:r>
            <a:r>
              <a:rPr lang="es-VE" dirty="0"/>
              <a:t>LR- </a:t>
            </a:r>
            <a:r>
              <a:rPr lang="es-VE" dirty="0" smtClean="0"/>
              <a:t>:</a:t>
            </a:r>
            <a:r>
              <a:rPr lang="es-VE" dirty="0"/>
              <a:t> 0.146 (IC: 0.08-0.27</a:t>
            </a:r>
            <a:endParaRPr lang="es-VE" dirty="0" smtClean="0"/>
          </a:p>
          <a:p>
            <a:r>
              <a:rPr lang="es-VE" dirty="0" smtClean="0"/>
              <a:t>DOR) 147.2 </a:t>
            </a:r>
            <a:r>
              <a:rPr lang="es-VE" dirty="0"/>
              <a:t>(CI: 69.77-310.66) </a:t>
            </a:r>
          </a:p>
        </p:txBody>
      </p:sp>
    </p:spTree>
    <p:extLst>
      <p:ext uri="{BB962C8B-B14F-4D97-AF65-F5344CB8AC3E}">
        <p14:creationId xmlns:p14="http://schemas.microsoft.com/office/powerpoint/2010/main" val="23607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21833" y="998936"/>
            <a:ext cx="3726656"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DISCUSIÓN</a:t>
            </a:r>
          </a:p>
        </p:txBody>
      </p:sp>
      <p:sp>
        <p:nvSpPr>
          <p:cNvPr id="2" name="1 Esquina doblada"/>
          <p:cNvSpPr/>
          <p:nvPr/>
        </p:nvSpPr>
        <p:spPr>
          <a:xfrm>
            <a:off x="769523" y="4780936"/>
            <a:ext cx="6984843" cy="1579424"/>
          </a:xfrm>
          <a:prstGeom prst="foldedCorner">
            <a:avLst/>
          </a:prstGeom>
          <a:ln w="57150">
            <a:solidFill>
              <a:srgbClr val="29C7FF"/>
            </a:solidFill>
          </a:ln>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VE" sz="2000" dirty="0">
                <a:latin typeface="Times New Roman" pitchFamily="18" charset="0"/>
                <a:cs typeface="Times New Roman" pitchFamily="18" charset="0"/>
              </a:rPr>
              <a:t>Lineamientos actuales recomiendan la modificación de los factores de riesgo para pacientes con bajo riesgo de probabilidad previa a la prueba de CAD e imágenes no invasivas para pacientes con probabilidad previa de prueba intermedia</a:t>
            </a:r>
          </a:p>
        </p:txBody>
      </p:sp>
      <p:sp>
        <p:nvSpPr>
          <p:cNvPr id="4" name="3 Llamada rectangular redondeada"/>
          <p:cNvSpPr/>
          <p:nvPr/>
        </p:nvSpPr>
        <p:spPr>
          <a:xfrm>
            <a:off x="1245476" y="3214260"/>
            <a:ext cx="6653048" cy="1328023"/>
          </a:xfrm>
          <a:prstGeom prst="wedgeRoundRectCallout">
            <a:avLst/>
          </a:prstGeom>
          <a:solidFill>
            <a:srgbClr val="002060"/>
          </a:solidFill>
          <a:scene3d>
            <a:camera prst="orthographicFront"/>
            <a:lightRig rig="threePt" dir="t"/>
          </a:scene3d>
          <a:sp3d>
            <a:bevelT prst="angle"/>
          </a:sp3d>
        </p:spPr>
        <p:txBody>
          <a:bodyPr wrap="square">
            <a:spAutoFit/>
          </a:bodyPr>
          <a:lstStyle/>
          <a:p>
            <a:pPr algn="just">
              <a:defRPr/>
            </a:pPr>
            <a:r>
              <a:rPr lang="es-VE" sz="2400" dirty="0">
                <a:latin typeface="Times New Roman" pitchFamily="18" charset="0"/>
                <a:cs typeface="Times New Roman" pitchFamily="18" charset="0"/>
              </a:rPr>
              <a:t>La estratificación del riesgo es muy Importante en el manejo de pacientes con enfermedad arterial coronaria </a:t>
            </a:r>
            <a:endParaRPr lang="es-VE" sz="2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703" name="5 Rectángulo"/>
          <p:cNvSpPr>
            <a:spLocks noChangeArrowheads="1"/>
          </p:cNvSpPr>
          <p:nvPr/>
        </p:nvSpPr>
        <p:spPr bwMode="auto">
          <a:xfrm>
            <a:off x="735724" y="1808560"/>
            <a:ext cx="7672552"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just" eaLnBrk="1" hangingPunct="1"/>
            <a:r>
              <a:rPr lang="es-VE" altLang="es-VE" sz="2000" dirty="0">
                <a:solidFill>
                  <a:schemeClr val="bg1"/>
                </a:solidFill>
                <a:latin typeface="Times New Roman" panose="02020603050405020304" pitchFamily="18" charset="0"/>
                <a:cs typeface="Times New Roman" panose="02020603050405020304" pitchFamily="18" charset="0"/>
              </a:rPr>
              <a:t>A pesar de los grandes avances en el campo de la medicina cardiovascular, los eventos cardiovasculares sigue siendo una de las principales causas de mortalidad y morbilidad en todo el mundo </a:t>
            </a:r>
          </a:p>
        </p:txBody>
      </p:sp>
      <p:sp>
        <p:nvSpPr>
          <p:cNvPr id="7" name="6 Flecha abajo"/>
          <p:cNvSpPr/>
          <p:nvPr/>
        </p:nvSpPr>
        <p:spPr>
          <a:xfrm>
            <a:off x="4587740" y="2847992"/>
            <a:ext cx="540060" cy="345973"/>
          </a:xfrm>
          <a:prstGeom prst="downArrow">
            <a:avLst/>
          </a:prstGeom>
          <a:solidFill>
            <a:srgbClr val="00B0F0"/>
          </a:solidFill>
          <a:ln w="76200">
            <a:solidFill>
              <a:srgbClr val="29C7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Tree>
    <p:extLst>
      <p:ext uri="{BB962C8B-B14F-4D97-AF65-F5344CB8AC3E}">
        <p14:creationId xmlns:p14="http://schemas.microsoft.com/office/powerpoint/2010/main" val="4087460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8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38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85141" y="1700808"/>
            <a:ext cx="5481225" cy="351039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4" name="3 Redondear rectángulo de esquina del mismo lado"/>
          <p:cNvSpPr/>
          <p:nvPr/>
        </p:nvSpPr>
        <p:spPr>
          <a:xfrm>
            <a:off x="451945" y="2888940"/>
            <a:ext cx="6874297" cy="1258372"/>
          </a:xfrm>
          <a:prstGeom prst="round2SameRect">
            <a:avLst/>
          </a:prstGeom>
          <a:solidFill>
            <a:srgbClr val="CDCDCD"/>
          </a:solidFill>
          <a:ln w="76200">
            <a:noFill/>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s-VE" sz="2400" dirty="0">
                <a:latin typeface="Times New Roman" pitchFamily="18" charset="0"/>
                <a:cs typeface="Times New Roman" pitchFamily="18" charset="0"/>
              </a:rPr>
              <a:t>Las imágenes se pueden realizar con el CTA para la evaluación anatómica de los vasos coronarios y / o con CTP para una evaluación fisiológica. </a:t>
            </a:r>
            <a:endParaRPr lang="es-VE" sz="2400" b="1" dirty="0">
              <a:solidFill>
                <a:srgbClr val="FF0000"/>
              </a:solidFill>
              <a:latin typeface="Times New Roman" pitchFamily="18" charset="0"/>
              <a:cs typeface="Times New Roman" pitchFamily="18" charset="0"/>
            </a:endParaRPr>
          </a:p>
        </p:txBody>
      </p:sp>
      <p:sp>
        <p:nvSpPr>
          <p:cNvPr id="3" name="2 Rectángulo"/>
          <p:cNvSpPr/>
          <p:nvPr/>
        </p:nvSpPr>
        <p:spPr>
          <a:xfrm>
            <a:off x="3168255" y="998936"/>
            <a:ext cx="3725465"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DISCUSIÓN</a:t>
            </a:r>
          </a:p>
        </p:txBody>
      </p:sp>
      <p:sp>
        <p:nvSpPr>
          <p:cNvPr id="6" name="5 Rectángulo"/>
          <p:cNvSpPr/>
          <p:nvPr/>
        </p:nvSpPr>
        <p:spPr>
          <a:xfrm>
            <a:off x="1198179" y="1916833"/>
            <a:ext cx="6423780" cy="738664"/>
          </a:xfrm>
          <a:prstGeom prst="rect">
            <a:avLst/>
          </a:prstGeom>
          <a:ln w="76200">
            <a:solidFill>
              <a:schemeClr val="tx1"/>
            </a:solidFill>
          </a:ln>
          <a:effectLst>
            <a:outerShdw blurRad="152400" dist="317500" dir="5400000" sx="90000" sy="-19000" rotWithShape="0">
              <a:prstClr val="black">
                <a:alpha val="15000"/>
              </a:prstClr>
            </a:outerShdw>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r>
              <a:rPr lang="es-VE" sz="2100" dirty="0">
                <a:latin typeface="Times New Roman" pitchFamily="18" charset="0"/>
                <a:cs typeface="Times New Roman" pitchFamily="18" charset="0"/>
              </a:rPr>
              <a:t>Ambas pruebas tienen algunas limitaciones en el diagnóstico.</a:t>
            </a:r>
            <a:endParaRPr lang="es-VE" sz="2100" dirty="0">
              <a:ln w="12700">
                <a:solidFill>
                  <a:schemeClr val="bg1"/>
                </a:solidFill>
              </a:ln>
              <a:latin typeface="Times New Roman" pitchFamily="18" charset="0"/>
              <a:cs typeface="Times New Roman" pitchFamily="18" charset="0"/>
            </a:endParaRPr>
          </a:p>
        </p:txBody>
      </p:sp>
      <p:sp>
        <p:nvSpPr>
          <p:cNvPr id="7" name="6 Rectángulo"/>
          <p:cNvSpPr/>
          <p:nvPr/>
        </p:nvSpPr>
        <p:spPr>
          <a:xfrm>
            <a:off x="1292772" y="4312257"/>
            <a:ext cx="6201104" cy="1569660"/>
          </a:xfrm>
          <a:prstGeom prst="rect">
            <a:avLst/>
          </a:prstGeo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defRPr/>
            </a:pPr>
            <a:r>
              <a:rPr lang="es-VE" sz="2400" dirty="0">
                <a:cs typeface="Arial" charset="0"/>
              </a:rPr>
              <a:t>Hasta ahora, la prueba del </a:t>
            </a:r>
            <a:r>
              <a:rPr lang="es-VE" sz="2400" b="1" dirty="0">
                <a:solidFill>
                  <a:srgbClr val="FFFF00"/>
                </a:solidFill>
                <a:cs typeface="Arial" charset="0"/>
              </a:rPr>
              <a:t>estándar de oro </a:t>
            </a:r>
            <a:r>
              <a:rPr lang="es-VE" sz="2400" dirty="0">
                <a:cs typeface="Arial" charset="0"/>
              </a:rPr>
              <a:t>para una evaluación adicional de la lesión intermedia es </a:t>
            </a:r>
            <a:r>
              <a:rPr lang="es-VE" sz="2400" b="1" dirty="0">
                <a:solidFill>
                  <a:srgbClr val="FFFF00"/>
                </a:solidFill>
                <a:effectLst>
                  <a:outerShdw blurRad="38100" dist="38100" dir="2700000" algn="tl">
                    <a:srgbClr val="000000">
                      <a:alpha val="43137"/>
                    </a:srgbClr>
                  </a:outerShdw>
                </a:effectLst>
                <a:cs typeface="Arial" charset="0"/>
              </a:rPr>
              <a:t>angiografía coronaria invasiva </a:t>
            </a:r>
            <a:r>
              <a:rPr lang="es-VE" sz="2400" dirty="0">
                <a:cs typeface="Arial" charset="0"/>
              </a:rPr>
              <a:t>con medición de </a:t>
            </a:r>
            <a:r>
              <a:rPr lang="es-VE" sz="2400" b="1" dirty="0">
                <a:solidFill>
                  <a:srgbClr val="FFFF00"/>
                </a:solidFill>
                <a:effectLst>
                  <a:outerShdw blurRad="38100" dist="38100" dir="2700000" algn="tl">
                    <a:srgbClr val="000000">
                      <a:alpha val="43137"/>
                    </a:srgbClr>
                  </a:outerShdw>
                </a:effectLst>
                <a:cs typeface="Arial" charset="0"/>
              </a:rPr>
              <a:t>FFR</a:t>
            </a:r>
            <a:endParaRPr lang="es-VE"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27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62152" y="1592797"/>
            <a:ext cx="7284839" cy="4299943"/>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3" name="2 Rectángulo"/>
          <p:cNvSpPr/>
          <p:nvPr/>
        </p:nvSpPr>
        <p:spPr>
          <a:xfrm>
            <a:off x="3221833" y="998936"/>
            <a:ext cx="3726656"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DISCUSIÓN</a:t>
            </a:r>
          </a:p>
        </p:txBody>
      </p:sp>
      <p:sp>
        <p:nvSpPr>
          <p:cNvPr id="5" name="4 Rectángulo redondeado"/>
          <p:cNvSpPr/>
          <p:nvPr/>
        </p:nvSpPr>
        <p:spPr>
          <a:xfrm>
            <a:off x="844745" y="1750733"/>
            <a:ext cx="6919652" cy="1328023"/>
          </a:xfrm>
          <a:prstGeom prst="roundRect">
            <a:avLst/>
          </a:prstGeom>
          <a:ln w="76200">
            <a:solidFill>
              <a:srgbClr val="0070C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VE" sz="2400" dirty="0"/>
              <a:t>CTP con o sin la ATC estratificar con alta precisión a pacientes con prueba previa probabilidad intermedia de EAC.</a:t>
            </a:r>
          </a:p>
        </p:txBody>
      </p:sp>
      <p:sp>
        <p:nvSpPr>
          <p:cNvPr id="7" name="6 Rectángulo"/>
          <p:cNvSpPr/>
          <p:nvPr/>
        </p:nvSpPr>
        <p:spPr>
          <a:xfrm>
            <a:off x="983768" y="3742768"/>
            <a:ext cx="7202759" cy="2308324"/>
          </a:xfrm>
          <a:prstGeom prst="rect">
            <a:avLst/>
          </a:prstGeom>
          <a:solidFill>
            <a:srgbClr val="C9C9C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a:spAutoFit/>
          </a:bodyPr>
          <a:lstStyle/>
          <a:p>
            <a:pPr algn="just">
              <a:defRPr/>
            </a:pPr>
            <a:r>
              <a:rPr lang="es-VE" sz="2400" dirty="0">
                <a:solidFill>
                  <a:schemeClr val="bg1"/>
                </a:solidFill>
                <a:latin typeface="Times New Roman" pitchFamily="18" charset="0"/>
                <a:cs typeface="Times New Roman" pitchFamily="18" charset="0"/>
              </a:rPr>
              <a:t>Los recientes avances en el campo de la cardiología nos han permitido estratificar a estos pacientes de forma no invasiva con pruebas anatómicas y fisiológicas combinadas (CTA y CTP)</a:t>
            </a:r>
            <a:r>
              <a:rPr lang="es-VE" sz="2400" dirty="0"/>
              <a:t> </a:t>
            </a:r>
            <a:r>
              <a:rPr lang="es-V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Nuestro estudio demostró que la combinación de CTA y CTP proporciona un mejor diagnóstico.</a:t>
            </a:r>
          </a:p>
        </p:txBody>
      </p:sp>
    </p:spTree>
    <p:extLst>
      <p:ext uri="{BB962C8B-B14F-4D97-AF65-F5344CB8AC3E}">
        <p14:creationId xmlns:p14="http://schemas.microsoft.com/office/powerpoint/2010/main" val="389966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357754" y="1646802"/>
            <a:ext cx="5589237" cy="4212468"/>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dirty="0"/>
          </a:p>
        </p:txBody>
      </p:sp>
      <p:sp>
        <p:nvSpPr>
          <p:cNvPr id="3" name="2 Rectángulo"/>
          <p:cNvSpPr/>
          <p:nvPr/>
        </p:nvSpPr>
        <p:spPr>
          <a:xfrm>
            <a:off x="3221833" y="998936"/>
            <a:ext cx="3726656"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DISCUSIÓN</a:t>
            </a:r>
          </a:p>
        </p:txBody>
      </p:sp>
      <p:sp>
        <p:nvSpPr>
          <p:cNvPr id="8" name="7 Llamada rectangular redondeada"/>
          <p:cNvSpPr/>
          <p:nvPr/>
        </p:nvSpPr>
        <p:spPr>
          <a:xfrm>
            <a:off x="1860331" y="4241409"/>
            <a:ext cx="5940941" cy="1634490"/>
          </a:xfrm>
          <a:prstGeom prst="wedgeRoundRectCallout">
            <a:avLst>
              <a:gd name="adj1" fmla="val -21034"/>
              <a:gd name="adj2" fmla="val 53968"/>
              <a:gd name="adj3" fmla="val 16667"/>
            </a:avLst>
          </a:prstGeom>
          <a:solidFill>
            <a:schemeClr val="tx1"/>
          </a:solidFill>
          <a:ln w="76200">
            <a:solidFill>
              <a:srgbClr val="0070C0"/>
            </a:solidFill>
          </a:ln>
          <a:scene3d>
            <a:camera prst="orthographicFront"/>
            <a:lightRig rig="threePt" dir="t"/>
          </a:scene3d>
          <a:sp3d>
            <a:bevelT w="165100" prst="coolSlant"/>
          </a:sp3d>
        </p:spPr>
        <p:txBody>
          <a:bodyPr wrap="square">
            <a:spAutoFit/>
          </a:bodyPr>
          <a:lstStyle/>
          <a:p>
            <a:pPr indent="342900" algn="just">
              <a:lnSpc>
                <a:spcPct val="150000"/>
              </a:lnSpc>
              <a:spcBef>
                <a:spcPts val="623"/>
              </a:spcBef>
              <a:spcAft>
                <a:spcPts val="623"/>
              </a:spcAft>
              <a:defRPr/>
            </a:pP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Los resultados sugieren que la combinación de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CTA + CTP </a:t>
            </a: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 altamente comparable a la invasiva Angiografía coronaria con FFR.</a:t>
            </a:r>
            <a:endParaRPr lang="es-VE" sz="2000" b="1" dirty="0">
              <a:solidFill>
                <a:schemeClr val="bg1"/>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p:txBody>
      </p:sp>
      <p:sp>
        <p:nvSpPr>
          <p:cNvPr id="5" name="4 Rectángulo"/>
          <p:cNvSpPr/>
          <p:nvPr/>
        </p:nvSpPr>
        <p:spPr>
          <a:xfrm>
            <a:off x="746234" y="1833563"/>
            <a:ext cx="709760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defRPr/>
            </a:pPr>
            <a:r>
              <a:rPr lang="es-E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a:t>
            </a: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os resultados de este estudio demuestran que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CTA + CTP </a:t>
            </a: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tiene muy alto </a:t>
            </a:r>
            <a:r>
              <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LR + </a:t>
            </a: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 por lo tanto, si la prueba es positiva, la EAC </a:t>
            </a:r>
            <a:r>
              <a:rPr lang="es-VE"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obstructiva debe ser fuertemente considerada.</a:t>
            </a:r>
            <a:endParaRPr lang="es-VE"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8 Flecha abajo"/>
          <p:cNvSpPr/>
          <p:nvPr/>
        </p:nvSpPr>
        <p:spPr>
          <a:xfrm>
            <a:off x="4882342" y="3772555"/>
            <a:ext cx="540060" cy="486054"/>
          </a:xfrm>
          <a:prstGeom prst="downArrow">
            <a:avLst/>
          </a:prstGeom>
          <a:solidFill>
            <a:srgbClr val="00B0F0"/>
          </a:solidFill>
          <a:ln w="76200">
            <a:solidFill>
              <a:srgbClr val="29C7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10" name="9 Rectángulo"/>
          <p:cNvSpPr/>
          <p:nvPr/>
        </p:nvSpPr>
        <p:spPr>
          <a:xfrm>
            <a:off x="2574133" y="5588794"/>
            <a:ext cx="5269706" cy="184666"/>
          </a:xfrm>
          <a:prstGeom prst="rect">
            <a:avLst/>
          </a:prstGeom>
          <a:noFill/>
        </p:spPr>
        <p:txBody>
          <a:bodyPr>
            <a:spAutoFit/>
          </a:bodyPr>
          <a:lstStyle/>
          <a:p>
            <a:pPr algn="ctr">
              <a:defRPr/>
            </a:pPr>
            <a:endParaRPr lang="en-US" sz="600" b="1" dirty="0">
              <a:effectLst>
                <a:outerShdw blurRad="50800" dist="38100" dir="8100000" algn="tr" rotWithShape="0">
                  <a:prstClr val="black">
                    <a:alpha val="40000"/>
                  </a:prstClr>
                </a:outerShdw>
              </a:effectLst>
              <a:latin typeface="+mj-lt"/>
            </a:endParaRPr>
          </a:p>
        </p:txBody>
      </p:sp>
    </p:spTree>
    <p:extLst>
      <p:ext uri="{BB962C8B-B14F-4D97-AF65-F5344CB8AC3E}">
        <p14:creationId xmlns:p14="http://schemas.microsoft.com/office/powerpoint/2010/main" val="308786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38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357754" y="1646802"/>
            <a:ext cx="5589237" cy="4212468"/>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3" name="2 Rectángulo"/>
          <p:cNvSpPr/>
          <p:nvPr/>
        </p:nvSpPr>
        <p:spPr>
          <a:xfrm>
            <a:off x="3221833" y="998936"/>
            <a:ext cx="3726656"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DISCUSIÓN</a:t>
            </a:r>
          </a:p>
        </p:txBody>
      </p:sp>
      <p:sp>
        <p:nvSpPr>
          <p:cNvPr id="4" name="3 Recortar rectángulo de esquina diagonal"/>
          <p:cNvSpPr/>
          <p:nvPr/>
        </p:nvSpPr>
        <p:spPr>
          <a:xfrm>
            <a:off x="1370091" y="2908228"/>
            <a:ext cx="6741759" cy="844808"/>
          </a:xfrm>
          <a:prstGeom prst="snip2DiagRect">
            <a:avLst/>
          </a:prstGeom>
          <a:solidFill>
            <a:srgbClr val="DD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defRPr/>
            </a:pPr>
            <a:r>
              <a:rPr lang="es-VE" sz="2000" dirty="0">
                <a:solidFill>
                  <a:schemeClr val="bg1"/>
                </a:solidFill>
                <a:latin typeface="Times New Roman" pitchFamily="18" charset="0"/>
                <a:cs typeface="Times New Roman" pitchFamily="18" charset="0"/>
              </a:rPr>
              <a:t>L</a:t>
            </a:r>
            <a:r>
              <a:rPr lang="es-VE" sz="2000" dirty="0" smtClean="0">
                <a:solidFill>
                  <a:schemeClr val="bg1"/>
                </a:solidFill>
                <a:latin typeface="Times New Roman" pitchFamily="18" charset="0"/>
                <a:cs typeface="Times New Roman" pitchFamily="18" charset="0"/>
              </a:rPr>
              <a:t>a </a:t>
            </a:r>
            <a:r>
              <a:rPr lang="es-VE" sz="2000" dirty="0">
                <a:solidFill>
                  <a:schemeClr val="bg1"/>
                </a:solidFill>
                <a:latin typeface="Times New Roman" pitchFamily="18" charset="0"/>
                <a:cs typeface="Times New Roman" pitchFamily="18" charset="0"/>
              </a:rPr>
              <a:t>adición de CTP a la CTA puede mejorar el rendimiento de diagnóstico de los no </a:t>
            </a:r>
            <a:r>
              <a:rPr lang="es-VE" sz="2000" dirty="0" smtClean="0">
                <a:solidFill>
                  <a:schemeClr val="bg1"/>
                </a:solidFill>
                <a:latin typeface="Times New Roman" pitchFamily="18" charset="0"/>
                <a:cs typeface="Times New Roman" pitchFamily="18" charset="0"/>
              </a:rPr>
              <a:t>invasivos. </a:t>
            </a:r>
            <a:endPar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4 Rectángulo"/>
          <p:cNvSpPr/>
          <p:nvPr/>
        </p:nvSpPr>
        <p:spPr>
          <a:xfrm>
            <a:off x="1818290" y="4185084"/>
            <a:ext cx="5845362" cy="1938992"/>
          </a:xfrm>
          <a:prstGeom prst="rect">
            <a:avLst/>
          </a:prstGeom>
          <a:solidFill>
            <a:srgbClr val="002060"/>
          </a:solidFill>
          <a:scene3d>
            <a:camera prst="orthographicFront"/>
            <a:lightRig rig="threePt" dir="t"/>
          </a:scene3d>
          <a:sp3d>
            <a:bevelT prst="angle"/>
          </a:sp3d>
        </p:spPr>
        <p:txBody>
          <a:bodyPr wrap="square">
            <a:spAutoFit/>
          </a:bodyPr>
          <a:lstStyle/>
          <a:p>
            <a:pPr algn="just">
              <a:defRPr/>
            </a:pPr>
            <a:r>
              <a:rPr lang="es-VE" sz="2400" dirty="0">
                <a:latin typeface="Times New Roman" pitchFamily="18" charset="0"/>
                <a:cs typeface="Times New Roman" pitchFamily="18" charset="0"/>
              </a:rPr>
              <a:t>La ATC para evaluar las lesiones coronarias </a:t>
            </a:r>
            <a:r>
              <a:rPr lang="es-VE" sz="2400" dirty="0" err="1">
                <a:latin typeface="Times New Roman" pitchFamily="18" charset="0"/>
                <a:cs typeface="Times New Roman" pitchFamily="18" charset="0"/>
              </a:rPr>
              <a:t>hemodinámicamente</a:t>
            </a:r>
            <a:r>
              <a:rPr lang="es-VE" sz="2400" dirty="0">
                <a:latin typeface="Times New Roman" pitchFamily="18" charset="0"/>
                <a:cs typeface="Times New Roman" pitchFamily="18" charset="0"/>
              </a:rPr>
              <a:t> significativas y puede mejorar la clínica Toma de decisiones para decidir la necesidad de revascularización coronaria. </a:t>
            </a:r>
            <a:endParaRPr lang="es-VE"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95825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357754" y="1646802"/>
            <a:ext cx="5589237" cy="4212468"/>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3" name="2 Rectángulo"/>
          <p:cNvSpPr/>
          <p:nvPr/>
        </p:nvSpPr>
        <p:spPr>
          <a:xfrm>
            <a:off x="3221833" y="998936"/>
            <a:ext cx="3726656"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CONCLUSION </a:t>
            </a:r>
          </a:p>
        </p:txBody>
      </p:sp>
      <p:sp>
        <p:nvSpPr>
          <p:cNvPr id="4" name="3 Recortar rectángulo de esquina diagonal"/>
          <p:cNvSpPr/>
          <p:nvPr/>
        </p:nvSpPr>
        <p:spPr>
          <a:xfrm>
            <a:off x="1156138" y="1686930"/>
            <a:ext cx="6566551" cy="1946731"/>
          </a:xfrm>
          <a:prstGeom prst="snip2DiagRect">
            <a:avLst/>
          </a:prstGeom>
          <a:solidFill>
            <a:srgbClr val="DD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defRPr/>
            </a:pP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Los resultados de este </a:t>
            </a:r>
            <a:r>
              <a:rPr lang="es-VE"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metanálisis</a:t>
            </a:r>
            <a:r>
              <a:rPr lang="es-VE"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sugieren que la adición de CTP a CTA mejora significativamente rendimiento diagnóstico de la importancia hemodinámica de las lesiones de la arteria coronaria en comparación con CTA solo. </a:t>
            </a:r>
          </a:p>
        </p:txBody>
      </p:sp>
      <p:sp>
        <p:nvSpPr>
          <p:cNvPr id="7" name="6 Rectángulo"/>
          <p:cNvSpPr/>
          <p:nvPr/>
        </p:nvSpPr>
        <p:spPr>
          <a:xfrm>
            <a:off x="2511110" y="3915054"/>
            <a:ext cx="5022558" cy="1631216"/>
          </a:xfrm>
          <a:prstGeom prst="rect">
            <a:avLst/>
          </a:prstGeom>
          <a:solidFill>
            <a:srgbClr val="002060"/>
          </a:solidFill>
          <a:scene3d>
            <a:camera prst="orthographicFront"/>
            <a:lightRig rig="threePt" dir="t"/>
          </a:scene3d>
          <a:sp3d>
            <a:bevelT prst="angle"/>
          </a:sp3d>
        </p:spPr>
        <p:txBody>
          <a:bodyPr>
            <a:spAutoFit/>
          </a:bodyPr>
          <a:lstStyle/>
          <a:p>
            <a:pPr algn="just">
              <a:defRPr/>
            </a:pPr>
            <a:r>
              <a:rPr lang="es-VE" sz="2000" b="1" dirty="0">
                <a:latin typeface="Times New Roman" pitchFamily="18" charset="0"/>
                <a:cs typeface="Times New Roman" pitchFamily="18" charset="0"/>
              </a:rPr>
              <a:t>La CTA con CTP es muy similar a la FFR invasiva y es un método no invasivo viable. Método para evaluar la importancia hemodinámica de las lesiones coronarias en pacientes con CAD.</a:t>
            </a:r>
            <a:endParaRPr lang="es-VE"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8177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57754" y="998936"/>
            <a:ext cx="5094080"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smtClean="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APORTES DEL GRUPO </a:t>
            </a:r>
            <a:endPar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endParaRPr>
          </a:p>
        </p:txBody>
      </p:sp>
      <p:sp>
        <p:nvSpPr>
          <p:cNvPr id="5" name="2 Marcador de contenido"/>
          <p:cNvSpPr txBox="1">
            <a:spLocks/>
          </p:cNvSpPr>
          <p:nvPr/>
        </p:nvSpPr>
        <p:spPr>
          <a:xfrm>
            <a:off x="767255" y="1566041"/>
            <a:ext cx="8156027" cy="4309241"/>
          </a:xfrm>
          <a:prstGeom prst="rect">
            <a:avLst/>
          </a:prstGeom>
          <a:solidFill>
            <a:schemeClr val="accent1">
              <a:lumMod val="40000"/>
              <a:lumOff val="60000"/>
            </a:schemeClr>
          </a:solidFill>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Arial" charset="0"/>
              <a:buChar char="•"/>
              <a:defRPr/>
            </a:pPr>
            <a:r>
              <a:rPr lang="es-VE" sz="2000" dirty="0" smtClean="0">
                <a:solidFill>
                  <a:schemeClr val="bg1"/>
                </a:solidFill>
                <a:latin typeface="Times New Roman" panose="02020603050405020304" pitchFamily="18" charset="0"/>
                <a:cs typeface="Times New Roman" panose="02020603050405020304" pitchFamily="18" charset="0"/>
              </a:rPr>
              <a:t>La mayoría de los estudios de línea de base tenían tamaño de muestra limitado.</a:t>
            </a:r>
          </a:p>
          <a:p>
            <a:pPr>
              <a:buFont typeface="Arial" charset="0"/>
              <a:buChar char="•"/>
              <a:defRPr/>
            </a:pPr>
            <a:r>
              <a:rPr lang="es-VE" sz="2000" dirty="0" smtClean="0">
                <a:solidFill>
                  <a:schemeClr val="bg1"/>
                </a:solidFill>
                <a:latin typeface="Times New Roman" panose="02020603050405020304" pitchFamily="18" charset="0"/>
                <a:cs typeface="Times New Roman" panose="02020603050405020304" pitchFamily="18" charset="0"/>
              </a:rPr>
              <a:t>El tiempo entre CT y la angiografía coronaria invasiva variaron entre los estudios.</a:t>
            </a:r>
          </a:p>
          <a:p>
            <a:pPr>
              <a:buFont typeface="Arial" charset="0"/>
              <a:buChar char="•"/>
              <a:defRPr/>
            </a:pPr>
            <a:r>
              <a:rPr lang="es-VE" sz="2000" dirty="0" smtClean="0">
                <a:solidFill>
                  <a:schemeClr val="bg1"/>
                </a:solidFill>
                <a:latin typeface="Times New Roman" panose="02020603050405020304" pitchFamily="18" charset="0"/>
                <a:cs typeface="Times New Roman" panose="02020603050405020304" pitchFamily="18" charset="0"/>
              </a:rPr>
              <a:t>Algunos de los estudios no aportaban datos completos a la hora de evaluar las características basales de los mismo.</a:t>
            </a:r>
          </a:p>
          <a:p>
            <a:pPr>
              <a:buFont typeface="Arial" charset="0"/>
              <a:buChar char="•"/>
              <a:defRPr/>
            </a:pPr>
            <a:r>
              <a:rPr lang="es-VE" sz="2000" dirty="0" smtClean="0">
                <a:solidFill>
                  <a:schemeClr val="bg1"/>
                </a:solidFill>
                <a:latin typeface="Times New Roman" panose="02020603050405020304" pitchFamily="18" charset="0"/>
                <a:cs typeface="Times New Roman" panose="02020603050405020304" pitchFamily="18" charset="0"/>
              </a:rPr>
              <a:t> </a:t>
            </a:r>
            <a:r>
              <a:rPr lang="es-VE" sz="2000" dirty="0">
                <a:solidFill>
                  <a:schemeClr val="bg1"/>
                </a:solidFill>
                <a:latin typeface="Times New Roman" pitchFamily="18" charset="0"/>
                <a:cs typeface="Times New Roman" pitchFamily="18" charset="0"/>
              </a:rPr>
              <a:t>La CTA con CTP es muy similar a la FFR invasiva y es un método no invasivo </a:t>
            </a:r>
            <a:r>
              <a:rPr lang="es-VE" sz="2000" dirty="0" smtClean="0">
                <a:solidFill>
                  <a:schemeClr val="bg1"/>
                </a:solidFill>
                <a:latin typeface="Times New Roman" pitchFamily="18" charset="0"/>
                <a:cs typeface="Times New Roman" pitchFamily="18" charset="0"/>
              </a:rPr>
              <a:t>viable el cual si se cuenta con el mismo </a:t>
            </a:r>
            <a:r>
              <a:rPr lang="es-VE" sz="2000" dirty="0" err="1" smtClean="0">
                <a:solidFill>
                  <a:schemeClr val="bg1"/>
                </a:solidFill>
                <a:latin typeface="Times New Roman" pitchFamily="18" charset="0"/>
                <a:cs typeface="Times New Roman" pitchFamily="18" charset="0"/>
              </a:rPr>
              <a:t>podria</a:t>
            </a:r>
            <a:r>
              <a:rPr lang="es-VE" sz="2000" dirty="0" smtClean="0">
                <a:solidFill>
                  <a:schemeClr val="bg1"/>
                </a:solidFill>
                <a:latin typeface="Times New Roman" pitchFamily="18" charset="0"/>
                <a:cs typeface="Times New Roman" pitchFamily="18" charset="0"/>
              </a:rPr>
              <a:t> aportar una herramienta para </a:t>
            </a:r>
            <a:r>
              <a:rPr lang="es-VE" sz="2000" smtClean="0">
                <a:solidFill>
                  <a:schemeClr val="bg1"/>
                </a:solidFill>
                <a:latin typeface="Times New Roman" pitchFamily="18" charset="0"/>
                <a:cs typeface="Times New Roman" pitchFamily="18" charset="0"/>
              </a:rPr>
              <a:t>el diagnostico de EAC. </a:t>
            </a:r>
            <a:endParaRPr lang="es-VE" sz="2000" dirty="0" smtClean="0">
              <a:solidFill>
                <a:schemeClr val="bg1"/>
              </a:solidFill>
              <a:latin typeface="Times New Roman" pitchFamily="18" charset="0"/>
              <a:cs typeface="Times New Roman" pitchFamily="18" charset="0"/>
            </a:endParaRPr>
          </a:p>
          <a:p>
            <a:pPr>
              <a:buFont typeface="Arial" charset="0"/>
              <a:buChar char="•"/>
              <a:defRPr/>
            </a:pPr>
            <a:r>
              <a:rPr lang="es-VE" sz="2000" dirty="0" smtClean="0">
                <a:solidFill>
                  <a:schemeClr val="bg1"/>
                </a:solidFill>
                <a:latin typeface="Times New Roman" pitchFamily="18" charset="0"/>
                <a:cs typeface="Times New Roman" pitchFamily="18" charset="0"/>
              </a:rPr>
              <a:t>Se siguiere, evaluar estudios con una muestra paciente mayor con el fin de evaluar estos resultados.</a:t>
            </a:r>
            <a:endParaRPr lang="es-VE"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50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27711" y="890589"/>
            <a:ext cx="3726656"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PREÁMBULO</a:t>
            </a:r>
          </a:p>
        </p:txBody>
      </p:sp>
      <p:sp>
        <p:nvSpPr>
          <p:cNvPr id="7171" name="AutoShape 2" descr="metaanalisis"/>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endParaRPr lang="es-VE" altLang="es-VE" sz="1350"/>
          </a:p>
        </p:txBody>
      </p:sp>
      <p:sp>
        <p:nvSpPr>
          <p:cNvPr id="5" name="4 Rectángulo"/>
          <p:cNvSpPr/>
          <p:nvPr/>
        </p:nvSpPr>
        <p:spPr>
          <a:xfrm>
            <a:off x="998483" y="1808821"/>
            <a:ext cx="604410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s-VE" b="1" dirty="0"/>
              <a:t>“Una técnica estadística que combina los resultados de diversos estudios individuales para lograr sintetizar sus resultados”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54" b="8098"/>
          <a:stretch/>
        </p:blipFill>
        <p:spPr bwMode="auto">
          <a:xfrm>
            <a:off x="2270234" y="2800881"/>
            <a:ext cx="4245982" cy="328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893379" y="2888941"/>
            <a:ext cx="6342869" cy="2485787"/>
          </a:xfrm>
          <a:prstGeom prst="roundRect">
            <a:avLst/>
          </a:prstGeom>
          <a:solidFill>
            <a:schemeClr val="accent1">
              <a:lumMod val="50000"/>
            </a:schemeClr>
          </a:solidFill>
          <a:scene3d>
            <a:camera prst="orthographicFront"/>
            <a:lightRig rig="threePt" dir="t"/>
          </a:scene3d>
          <a:sp3d>
            <a:bevelT prst="angle"/>
          </a:sp3d>
        </p:spPr>
        <p:txBody>
          <a:bodyPr wrap="square">
            <a:spAutoFit/>
          </a:bodyPr>
          <a:lstStyle/>
          <a:p>
            <a:pPr algn="just">
              <a:defRPr/>
            </a:pPr>
            <a:r>
              <a:rPr lang="es-VE" sz="2000" b="1" dirty="0">
                <a:effectLst>
                  <a:outerShdw blurRad="50800" dist="38100" dir="10800000" algn="r" rotWithShape="0">
                    <a:prstClr val="black">
                      <a:alpha val="40000"/>
                    </a:prstClr>
                  </a:outerShdw>
                </a:effectLst>
              </a:rPr>
              <a:t>     Han surgido de la necesidad de </a:t>
            </a:r>
            <a:r>
              <a:rPr lang="es-VE" sz="2000" b="1" dirty="0">
                <a:solidFill>
                  <a:srgbClr val="FFFF00"/>
                </a:solidFill>
                <a:effectLst>
                  <a:outerShdw blurRad="50800" dist="38100" dir="10800000" algn="r" rotWithShape="0">
                    <a:prstClr val="black">
                      <a:alpha val="40000"/>
                    </a:prstClr>
                  </a:outerShdw>
                </a:effectLst>
              </a:rPr>
              <a:t>sintetizar, valorar y poner al día la información médica</a:t>
            </a:r>
            <a:r>
              <a:rPr lang="es-VE" sz="2000" b="1" dirty="0">
                <a:effectLst>
                  <a:outerShdw blurRad="50800" dist="38100" dir="10800000" algn="r" rotWithShape="0">
                    <a:prstClr val="black">
                      <a:alpha val="40000"/>
                    </a:prstClr>
                  </a:outerShdw>
                </a:effectLst>
              </a:rPr>
              <a:t>, tratando de encontrar la mejor </a:t>
            </a:r>
            <a:r>
              <a:rPr lang="es-VE" sz="2000" b="1" dirty="0">
                <a:solidFill>
                  <a:srgbClr val="FFFF00"/>
                </a:solidFill>
                <a:effectLst>
                  <a:outerShdw blurRad="50800" dist="38100" dir="10800000" algn="r" rotWithShape="0">
                    <a:prstClr val="black">
                      <a:alpha val="40000"/>
                    </a:prstClr>
                  </a:outerShdw>
                </a:effectLst>
              </a:rPr>
              <a:t>evidencia</a:t>
            </a:r>
            <a:r>
              <a:rPr lang="es-VE" sz="2000" b="1" dirty="0">
                <a:effectLst>
                  <a:outerShdw blurRad="50800" dist="38100" dir="10800000" algn="r" rotWithShape="0">
                    <a:prstClr val="black">
                      <a:alpha val="40000"/>
                    </a:prstClr>
                  </a:outerShdw>
                </a:effectLst>
              </a:rPr>
              <a:t> científica ante una situación concreta y, al mismo tiempo, presentando esta evidencia de una forma </a:t>
            </a:r>
            <a:r>
              <a:rPr lang="es-VE" sz="2000" b="1" dirty="0">
                <a:solidFill>
                  <a:srgbClr val="FFFF00"/>
                </a:solidFill>
                <a:effectLst>
                  <a:outerShdw blurRad="50800" dist="38100" dir="10800000" algn="r" rotWithShape="0">
                    <a:prstClr val="black">
                      <a:alpha val="40000"/>
                    </a:prstClr>
                  </a:outerShdw>
                </a:effectLst>
              </a:rPr>
              <a:t>clara, sintética y de fácil comprensión</a:t>
            </a:r>
            <a:r>
              <a:rPr lang="es-VE" sz="2000" b="1" dirty="0">
                <a:effectLst>
                  <a:outerShdw blurRad="50800" dist="38100" dir="10800000" algn="r" rotWithShape="0">
                    <a:prstClr val="black">
                      <a:alpha val="40000"/>
                    </a:prstClr>
                  </a:outerShdw>
                </a:effectLst>
              </a:rPr>
              <a:t>.</a:t>
            </a:r>
          </a:p>
        </p:txBody>
      </p:sp>
      <p:sp>
        <p:nvSpPr>
          <p:cNvPr id="7179" name="6 Rectángulo"/>
          <p:cNvSpPr>
            <a:spLocks noChangeArrowheads="1"/>
          </p:cNvSpPr>
          <p:nvPr/>
        </p:nvSpPr>
        <p:spPr bwMode="auto">
          <a:xfrm>
            <a:off x="1980011" y="5728099"/>
            <a:ext cx="544115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lgn="ctr" eaLnBrk="1" hangingPunct="1"/>
            <a:r>
              <a:rPr lang="en-US" altLang="es-VE" sz="825" b="1"/>
              <a:t>Sackett, D et al. Clinical Epidemiology: A basic science for clinical medicine 2nd ed. Little, Brown &amp; Company, 1991</a:t>
            </a:r>
            <a:endParaRPr lang="es-VE" altLang="es-VE" sz="825" b="1"/>
          </a:p>
        </p:txBody>
      </p:sp>
      <p:pic>
        <p:nvPicPr>
          <p:cNvPr id="8"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611" y="994510"/>
            <a:ext cx="1132534" cy="5982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697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604963" y="944166"/>
            <a:ext cx="5829300" cy="6858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defRPr/>
            </a:pPr>
            <a:endParaRPr lang="es-VE" sz="4500" b="1" dirty="0">
              <a:solidFill>
                <a:srgbClr val="29C7FF"/>
              </a:solidFill>
              <a:effectLst>
                <a:outerShdw blurRad="50800" dist="38100" dir="8100000" algn="tr" rotWithShape="0">
                  <a:prstClr val="black">
                    <a:alpha val="40000"/>
                  </a:prstClr>
                </a:outerShdw>
                <a:reflection blurRad="6350" stA="55000" endA="50" endPos="85000" dir="5400000" sy="-100000" algn="bl" rotWithShape="0"/>
              </a:effectLst>
            </a:endParaRPr>
          </a:p>
        </p:txBody>
      </p:sp>
      <p:sp>
        <p:nvSpPr>
          <p:cNvPr id="2" name="Rectángulo 1"/>
          <p:cNvSpPr/>
          <p:nvPr/>
        </p:nvSpPr>
        <p:spPr>
          <a:xfrm>
            <a:off x="1613501" y="1970839"/>
            <a:ext cx="5721439" cy="1015663"/>
          </a:xfrm>
          <a:prstGeom prst="rect">
            <a:avLst/>
          </a:prstGeom>
        </p:spPr>
        <p:txBody>
          <a:bodyPr wrap="none">
            <a:spAutoFit/>
          </a:bodyPr>
          <a:lstStyle/>
          <a:p>
            <a:pPr algn="ctr">
              <a:defRPr/>
            </a:pPr>
            <a:r>
              <a:rPr lang="es-VE" sz="6000" b="1" dirty="0">
                <a:solidFill>
                  <a:srgbClr val="29C7FF"/>
                </a:solidFill>
                <a:effectLst>
                  <a:outerShdw blurRad="50800" dist="38100" dir="8100000" algn="tr" rotWithShape="0">
                    <a:prstClr val="black">
                      <a:alpha val="40000"/>
                    </a:prstClr>
                  </a:outerShdw>
                  <a:reflection blurRad="6350" stA="55000" endA="50" endPos="85000" dir="5400000" sy="-100000" algn="bl" rotWithShape="0"/>
                </a:effectLst>
              </a:rPr>
              <a:t>Lista de Cotejo</a:t>
            </a:r>
          </a:p>
        </p:txBody>
      </p:sp>
    </p:spTree>
    <p:extLst>
      <p:ext uri="{BB962C8B-B14F-4D97-AF65-F5344CB8AC3E}">
        <p14:creationId xmlns:p14="http://schemas.microsoft.com/office/powerpoint/2010/main" val="552282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b="1" u="sng" dirty="0">
                <a:latin typeface="Arial Narrow" pitchFamily="34" charset="0"/>
              </a:rPr>
              <a:t>Lista de Cotejo</a:t>
            </a:r>
            <a:endParaRPr lang="es-VE" u="sng"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143000" y="1501688"/>
            <a:ext cx="6858000" cy="1440160"/>
          </a:xfrm>
          <a:prstGeom prst="rect">
            <a:avLst/>
          </a:prstGeom>
          <a:noFill/>
          <a:ln w="9525">
            <a:noFill/>
            <a:miter lim="800000"/>
            <a:headEnd/>
            <a:tailEnd/>
          </a:ln>
        </p:spPr>
      </p:pic>
      <p:grpSp>
        <p:nvGrpSpPr>
          <p:cNvPr id="12" name="11 Grupo"/>
          <p:cNvGrpSpPr/>
          <p:nvPr/>
        </p:nvGrpSpPr>
        <p:grpSpPr>
          <a:xfrm>
            <a:off x="1100469" y="3148461"/>
            <a:ext cx="6885384" cy="1725788"/>
            <a:chOff x="1487488" y="3053680"/>
            <a:chExt cx="9180512" cy="1725788"/>
          </a:xfrm>
        </p:grpSpPr>
        <p:pic>
          <p:nvPicPr>
            <p:cNvPr id="5" name="Picture 3"/>
            <p:cNvPicPr>
              <a:picLocks noChangeAspect="1" noChangeArrowheads="1"/>
            </p:cNvPicPr>
            <p:nvPr/>
          </p:nvPicPr>
          <p:blipFill>
            <a:blip r:embed="rId4" cstate="print"/>
            <a:srcRect/>
            <a:stretch>
              <a:fillRect/>
            </a:stretch>
          </p:blipFill>
          <p:spPr bwMode="auto">
            <a:xfrm>
              <a:off x="1487488" y="3053680"/>
              <a:ext cx="9180512" cy="1512168"/>
            </a:xfrm>
            <a:prstGeom prst="rect">
              <a:avLst/>
            </a:prstGeom>
            <a:noFill/>
            <a:ln w="9525">
              <a:noFill/>
              <a:miter lim="800000"/>
              <a:headEnd/>
              <a:tailEnd/>
            </a:ln>
          </p:spPr>
        </p:pic>
        <p:sp>
          <p:nvSpPr>
            <p:cNvPr id="10" name="9 CuadroTexto"/>
            <p:cNvSpPr txBox="1"/>
            <p:nvPr/>
          </p:nvSpPr>
          <p:spPr>
            <a:xfrm>
              <a:off x="1584251" y="3209808"/>
              <a:ext cx="7434556" cy="1569660"/>
            </a:xfrm>
            <a:prstGeom prst="rect">
              <a:avLst/>
            </a:prstGeom>
            <a:solidFill>
              <a:schemeClr val="tx1"/>
            </a:solidFill>
          </p:spPr>
          <p:txBody>
            <a:bodyPr wrap="square" rtlCol="0">
              <a:spAutoFit/>
            </a:bodyPr>
            <a:lstStyle/>
            <a:p>
              <a:r>
                <a:rPr lang="es-ES" sz="1600" dirty="0" smtClean="0">
                  <a:solidFill>
                    <a:schemeClr val="bg1"/>
                  </a:solidFill>
                  <a:latin typeface="Cambria" pitchFamily="18" charset="0"/>
                </a:rPr>
                <a:t>2, ¿Hubo </a:t>
              </a:r>
              <a:r>
                <a:rPr lang="es-ES" sz="1600" dirty="0">
                  <a:solidFill>
                    <a:schemeClr val="bg1"/>
                  </a:solidFill>
                  <a:latin typeface="Cambria" pitchFamily="18" charset="0"/>
                </a:rPr>
                <a:t>una selección de estudios duplicados y extracción de datos</a:t>
              </a:r>
              <a:r>
                <a:rPr lang="es-ES" sz="1600" dirty="0" smtClean="0">
                  <a:solidFill>
                    <a:schemeClr val="bg1"/>
                  </a:solidFill>
                  <a:latin typeface="Cambria" pitchFamily="18" charset="0"/>
                </a:rPr>
                <a:t>?</a:t>
              </a:r>
            </a:p>
            <a:p>
              <a:r>
                <a:rPr lang="es-ES" sz="1600" dirty="0" smtClean="0">
                  <a:solidFill>
                    <a:schemeClr val="bg1"/>
                  </a:solidFill>
                  <a:latin typeface="Cambria" pitchFamily="18" charset="0"/>
                </a:rPr>
                <a:t>Debería </a:t>
              </a:r>
              <a:r>
                <a:rPr lang="es-ES" sz="1600" dirty="0">
                  <a:solidFill>
                    <a:schemeClr val="bg1"/>
                  </a:solidFill>
                  <a:latin typeface="Cambria" pitchFamily="18" charset="0"/>
                </a:rPr>
                <a:t>haber al menos dos extractores de datos independientes y debería existir un procedimiento de consenso para </a:t>
              </a:r>
              <a:r>
                <a:rPr lang="es-ES" sz="1600" dirty="0" smtClean="0">
                  <a:solidFill>
                    <a:schemeClr val="bg1"/>
                  </a:solidFill>
                  <a:latin typeface="Cambria" pitchFamily="18" charset="0"/>
                </a:rPr>
                <a:t>desacuerdos.</a:t>
              </a:r>
            </a:p>
            <a:p>
              <a:endParaRPr lang="es-ES" sz="1600" dirty="0" smtClean="0">
                <a:solidFill>
                  <a:schemeClr val="bg1"/>
                </a:solidFill>
                <a:latin typeface="Cambria" pitchFamily="18" charset="0"/>
              </a:endParaRPr>
            </a:p>
          </p:txBody>
        </p:sp>
      </p:grpSp>
      <p:grpSp>
        <p:nvGrpSpPr>
          <p:cNvPr id="13" name="12 Grupo"/>
          <p:cNvGrpSpPr/>
          <p:nvPr/>
        </p:nvGrpSpPr>
        <p:grpSpPr>
          <a:xfrm>
            <a:off x="1115616" y="4789511"/>
            <a:ext cx="6885384" cy="1824003"/>
            <a:chOff x="1487488" y="4789511"/>
            <a:chExt cx="9180512" cy="1824003"/>
          </a:xfrm>
        </p:grpSpPr>
        <p:pic>
          <p:nvPicPr>
            <p:cNvPr id="6" name="Picture 4"/>
            <p:cNvPicPr>
              <a:picLocks noChangeAspect="1" noChangeArrowheads="1"/>
            </p:cNvPicPr>
            <p:nvPr/>
          </p:nvPicPr>
          <p:blipFill>
            <a:blip r:embed="rId5" cstate="print"/>
            <a:srcRect/>
            <a:stretch>
              <a:fillRect/>
            </a:stretch>
          </p:blipFill>
          <p:spPr bwMode="auto">
            <a:xfrm>
              <a:off x="1487488" y="4789511"/>
              <a:ext cx="9180512" cy="1621921"/>
            </a:xfrm>
            <a:prstGeom prst="rect">
              <a:avLst/>
            </a:prstGeom>
            <a:noFill/>
            <a:ln w="9525">
              <a:noFill/>
              <a:miter lim="800000"/>
              <a:headEnd/>
              <a:tailEnd/>
            </a:ln>
          </p:spPr>
        </p:pic>
        <p:sp>
          <p:nvSpPr>
            <p:cNvPr id="11" name="10 CuadroTexto"/>
            <p:cNvSpPr txBox="1"/>
            <p:nvPr/>
          </p:nvSpPr>
          <p:spPr>
            <a:xfrm>
              <a:off x="1574783" y="4874576"/>
              <a:ext cx="7581876" cy="1738938"/>
            </a:xfrm>
            <a:prstGeom prst="rect">
              <a:avLst/>
            </a:prstGeom>
            <a:solidFill>
              <a:schemeClr val="tx1"/>
            </a:solidFill>
          </p:spPr>
          <p:txBody>
            <a:bodyPr wrap="square" rtlCol="0">
              <a:spAutoFit/>
            </a:bodyPr>
            <a:lstStyle/>
            <a:p>
              <a:r>
                <a:rPr lang="es-US" sz="1600" dirty="0" smtClean="0">
                  <a:solidFill>
                    <a:schemeClr val="bg1"/>
                  </a:solidFill>
                  <a:latin typeface="Cambria" pitchFamily="18" charset="0"/>
                </a:rPr>
                <a:t>3, ¿Se </a:t>
              </a:r>
              <a:r>
                <a:rPr lang="es-US" sz="1600" dirty="0">
                  <a:solidFill>
                    <a:schemeClr val="bg1"/>
                  </a:solidFill>
                  <a:latin typeface="Cambria" pitchFamily="18" charset="0"/>
                </a:rPr>
                <a:t>realizó una búsqueda exhaustiva de la literatura? </a:t>
              </a:r>
              <a:endParaRPr lang="es-US" sz="1600" dirty="0" smtClean="0">
                <a:solidFill>
                  <a:schemeClr val="bg1"/>
                </a:solidFill>
                <a:latin typeface="Cambria" pitchFamily="18" charset="0"/>
              </a:endParaRPr>
            </a:p>
            <a:p>
              <a:pPr algn="just"/>
              <a:r>
                <a:rPr lang="es-US" sz="1300" dirty="0" smtClean="0">
                  <a:solidFill>
                    <a:schemeClr val="bg1"/>
                  </a:solidFill>
                  <a:latin typeface="Cambria" pitchFamily="18" charset="0"/>
                </a:rPr>
                <a:t>Al </a:t>
              </a:r>
              <a:r>
                <a:rPr lang="es-US" sz="1300" dirty="0">
                  <a:solidFill>
                    <a:schemeClr val="bg1"/>
                  </a:solidFill>
                  <a:latin typeface="Cambria" pitchFamily="18" charset="0"/>
                </a:rPr>
                <a:t>menos dos fuentes electrónicas deben ser </a:t>
              </a:r>
              <a:r>
                <a:rPr lang="es-US" sz="1300" dirty="0" smtClean="0">
                  <a:solidFill>
                    <a:schemeClr val="bg1"/>
                  </a:solidFill>
                  <a:latin typeface="Cambria" pitchFamily="18" charset="0"/>
                </a:rPr>
                <a:t>buscados. E</a:t>
              </a:r>
              <a:r>
                <a:rPr lang="es-ES" sz="1300" dirty="0" smtClean="0">
                  <a:solidFill>
                    <a:schemeClr val="bg1"/>
                  </a:solidFill>
                  <a:latin typeface="Cambria" pitchFamily="18" charset="0"/>
                </a:rPr>
                <a:t>l </a:t>
              </a:r>
              <a:r>
                <a:rPr lang="es-ES" sz="1300" dirty="0">
                  <a:solidFill>
                    <a:schemeClr val="bg1"/>
                  </a:solidFill>
                  <a:latin typeface="Cambria" pitchFamily="18" charset="0"/>
                </a:rPr>
                <a:t>informe debe incluir los años y las bases de datos utilizadas (por ejemplo, central, EMBASE y MEDLINE). Deben establecerse las palabras clave y / o los términos MESH y, cuando sea factible, la estrategia de búsqueda debe ser de providencia. </a:t>
              </a:r>
              <a:r>
                <a:rPr lang="es-ES" sz="1300" dirty="0" smtClean="0">
                  <a:solidFill>
                    <a:schemeClr val="bg1"/>
                  </a:solidFill>
                  <a:latin typeface="Cambria" pitchFamily="18" charset="0"/>
                </a:rPr>
                <a:t>Todas </a:t>
              </a:r>
              <a:r>
                <a:rPr lang="es-ES" sz="1300" dirty="0">
                  <a:solidFill>
                    <a:schemeClr val="bg1"/>
                  </a:solidFill>
                  <a:latin typeface="Cambria" pitchFamily="18" charset="0"/>
                </a:rPr>
                <a:t>las búsquedas deben complementarse consultando los contenidos actuales, revisiones, libros de texto, registros especializados o expertos en el campo particular de estudio, y revisando las referencias en los estudios encontrados.</a:t>
              </a:r>
              <a:endParaRPr lang="es-VE" sz="1300" dirty="0">
                <a:solidFill>
                  <a:schemeClr val="bg1"/>
                </a:solidFill>
                <a:latin typeface="Cambria" pitchFamily="18" charset="0"/>
              </a:endParaRPr>
            </a:p>
          </p:txBody>
        </p:sp>
      </p:grpSp>
      <p:sp>
        <p:nvSpPr>
          <p:cNvPr id="8" name="7 Elipse"/>
          <p:cNvSpPr/>
          <p:nvPr/>
        </p:nvSpPr>
        <p:spPr>
          <a:xfrm>
            <a:off x="6764105" y="4789512"/>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4" name="13 CuadroTexto"/>
          <p:cNvSpPr txBox="1"/>
          <p:nvPr/>
        </p:nvSpPr>
        <p:spPr>
          <a:xfrm>
            <a:off x="1152738" y="1601831"/>
            <a:ext cx="5615510" cy="1138773"/>
          </a:xfrm>
          <a:prstGeom prst="rect">
            <a:avLst/>
          </a:prstGeom>
          <a:solidFill>
            <a:schemeClr val="tx1"/>
          </a:solidFill>
        </p:spPr>
        <p:txBody>
          <a:bodyPr wrap="square" rtlCol="0">
            <a:spAutoFit/>
          </a:bodyPr>
          <a:lstStyle/>
          <a:p>
            <a:r>
              <a:rPr lang="es-ES_tradnl" sz="1600" dirty="0" smtClean="0">
                <a:solidFill>
                  <a:schemeClr val="bg1"/>
                </a:solidFill>
                <a:latin typeface="Cambria" pitchFamily="18" charset="0"/>
              </a:rPr>
              <a:t>1, ¿ Fue </a:t>
            </a:r>
            <a:r>
              <a:rPr lang="es-ES_tradnl" sz="1600" dirty="0">
                <a:solidFill>
                  <a:schemeClr val="bg1"/>
                </a:solidFill>
                <a:latin typeface="Cambria" pitchFamily="18" charset="0"/>
              </a:rPr>
              <a:t>proporcionado el diseño del </a:t>
            </a:r>
            <a:r>
              <a:rPr lang="es-ES_tradnl" sz="1600" dirty="0" smtClean="0">
                <a:solidFill>
                  <a:schemeClr val="bg1"/>
                </a:solidFill>
                <a:latin typeface="Cambria" pitchFamily="18" charset="0"/>
              </a:rPr>
              <a:t>estudio?. </a:t>
            </a:r>
          </a:p>
          <a:p>
            <a:r>
              <a:rPr lang="es-US" sz="1600" dirty="0" smtClean="0">
                <a:solidFill>
                  <a:schemeClr val="bg1"/>
                </a:solidFill>
                <a:latin typeface="Cambria" pitchFamily="18" charset="0"/>
              </a:rPr>
              <a:t>los </a:t>
            </a:r>
            <a:r>
              <a:rPr lang="es-US" sz="1600" dirty="0">
                <a:solidFill>
                  <a:schemeClr val="bg1"/>
                </a:solidFill>
                <a:latin typeface="Cambria" pitchFamily="18" charset="0"/>
              </a:rPr>
              <a:t>criterios de inclusión de preguntas y de investigación deben establecerse antes de la realización del examen.</a:t>
            </a:r>
          </a:p>
          <a:p>
            <a:endParaRPr lang="es-VE" dirty="0"/>
          </a:p>
        </p:txBody>
      </p:sp>
      <p:sp>
        <p:nvSpPr>
          <p:cNvPr id="7" name="6 Elipse"/>
          <p:cNvSpPr/>
          <p:nvPr/>
        </p:nvSpPr>
        <p:spPr>
          <a:xfrm>
            <a:off x="6712250" y="1527399"/>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6" name="15 Elipse"/>
          <p:cNvSpPr/>
          <p:nvPr/>
        </p:nvSpPr>
        <p:spPr>
          <a:xfrm>
            <a:off x="6846508" y="3564614"/>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30604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7"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1143000" y="4953399"/>
            <a:ext cx="6885384" cy="2062103"/>
            <a:chOff x="1524000" y="4869160"/>
            <a:chExt cx="9180512" cy="2062103"/>
          </a:xfrm>
        </p:grpSpPr>
        <p:pic>
          <p:nvPicPr>
            <p:cNvPr id="6" name="Picture 4"/>
            <p:cNvPicPr>
              <a:picLocks noChangeAspect="1" noChangeArrowheads="1"/>
            </p:cNvPicPr>
            <p:nvPr/>
          </p:nvPicPr>
          <p:blipFill>
            <a:blip r:embed="rId3" cstate="print"/>
            <a:srcRect/>
            <a:stretch>
              <a:fillRect/>
            </a:stretch>
          </p:blipFill>
          <p:spPr bwMode="auto">
            <a:xfrm>
              <a:off x="1524000" y="4869160"/>
              <a:ext cx="9180512" cy="1593726"/>
            </a:xfrm>
            <a:prstGeom prst="rect">
              <a:avLst/>
            </a:prstGeom>
            <a:noFill/>
            <a:ln w="9525">
              <a:noFill/>
              <a:miter lim="800000"/>
              <a:headEnd/>
              <a:tailEnd/>
            </a:ln>
          </p:spPr>
        </p:pic>
        <p:sp>
          <p:nvSpPr>
            <p:cNvPr id="11" name="10 CuadroTexto"/>
            <p:cNvSpPr txBox="1"/>
            <p:nvPr/>
          </p:nvSpPr>
          <p:spPr>
            <a:xfrm>
              <a:off x="1610115" y="4869160"/>
              <a:ext cx="7563144" cy="2062103"/>
            </a:xfrm>
            <a:prstGeom prst="rect">
              <a:avLst/>
            </a:prstGeom>
            <a:solidFill>
              <a:schemeClr val="tx1"/>
            </a:solidFill>
          </p:spPr>
          <p:txBody>
            <a:bodyPr wrap="square" rtlCol="0">
              <a:spAutoFit/>
            </a:bodyPr>
            <a:lstStyle/>
            <a:p>
              <a:r>
                <a:rPr lang="es-US" sz="1600" dirty="0">
                  <a:solidFill>
                    <a:schemeClr val="bg1"/>
                  </a:solidFill>
                  <a:latin typeface="Cambria" pitchFamily="18" charset="0"/>
                </a:rPr>
                <a:t>6. </a:t>
              </a:r>
              <a:r>
                <a:rPr lang="es-US" sz="1600" dirty="0" smtClean="0">
                  <a:solidFill>
                    <a:schemeClr val="bg1"/>
                  </a:solidFill>
                  <a:latin typeface="Cambria" pitchFamily="18" charset="0"/>
                </a:rPr>
                <a:t>¿ fueron </a:t>
              </a:r>
              <a:r>
                <a:rPr lang="es-US" sz="1600" dirty="0">
                  <a:solidFill>
                    <a:schemeClr val="bg1"/>
                  </a:solidFill>
                  <a:latin typeface="Cambria" pitchFamily="18" charset="0"/>
                </a:rPr>
                <a:t>las características de los estudios incluidos </a:t>
              </a:r>
              <a:r>
                <a:rPr lang="es-US" sz="1600" dirty="0" smtClean="0">
                  <a:solidFill>
                    <a:schemeClr val="bg1"/>
                  </a:solidFill>
                  <a:latin typeface="Cambria" pitchFamily="18" charset="0"/>
                </a:rPr>
                <a:t>proporcionados?</a:t>
              </a:r>
              <a:r>
                <a:rPr lang="es-ES" sz="1600" dirty="0" smtClean="0">
                  <a:solidFill>
                    <a:schemeClr val="bg1"/>
                  </a:solidFill>
                  <a:latin typeface="Cambria" pitchFamily="18" charset="0"/>
                </a:rPr>
                <a:t> </a:t>
              </a:r>
            </a:p>
            <a:p>
              <a:pPr algn="just"/>
              <a:r>
                <a:rPr lang="es-ES" sz="1600" dirty="0" smtClean="0">
                  <a:solidFill>
                    <a:schemeClr val="bg1"/>
                  </a:solidFill>
                  <a:latin typeface="Cambria" pitchFamily="18" charset="0"/>
                </a:rPr>
                <a:t>De </a:t>
              </a:r>
              <a:r>
                <a:rPr lang="es-ES" sz="1600" dirty="0">
                  <a:solidFill>
                    <a:schemeClr val="bg1"/>
                  </a:solidFill>
                  <a:latin typeface="Cambria" pitchFamily="18" charset="0"/>
                </a:rPr>
                <a:t>forma agregada, como una tabla, los datos de los estudios originales deben proporcionarse a los participantes, las intervenciones y los resultados. los rangos de características en todos los estudios analizados, por ejemplo, edad, raza, sexo, datos socioeconómicos relevantes, estado de la enfermedad, duración, gravedad u otras enfermedades deben ser </a:t>
              </a:r>
              <a:r>
                <a:rPr lang="es-ES" sz="1600" dirty="0" smtClean="0">
                  <a:solidFill>
                    <a:schemeClr val="bg1"/>
                  </a:solidFill>
                  <a:latin typeface="Cambria" pitchFamily="18" charset="0"/>
                </a:rPr>
                <a:t>reportados</a:t>
              </a:r>
              <a:endParaRPr lang="es-VE" dirty="0"/>
            </a:p>
          </p:txBody>
        </p:sp>
      </p:grpSp>
      <p:sp>
        <p:nvSpPr>
          <p:cNvPr id="2" name="1 Título"/>
          <p:cNvSpPr>
            <a:spLocks noGrp="1"/>
          </p:cNvSpPr>
          <p:nvPr>
            <p:ph type="title"/>
          </p:nvPr>
        </p:nvSpPr>
        <p:spPr/>
        <p:txBody>
          <a:bodyPr/>
          <a:lstStyle/>
          <a:p>
            <a:r>
              <a:rPr lang="es-VE" b="1" u="sng" dirty="0">
                <a:latin typeface="Arial Narrow" pitchFamily="34" charset="0"/>
              </a:rPr>
              <a:t>Lista de Cotejo</a:t>
            </a:r>
            <a:endParaRPr lang="es-VE" dirty="0"/>
          </a:p>
        </p:txBody>
      </p:sp>
      <p:pic>
        <p:nvPicPr>
          <p:cNvPr id="4" name="Picture 2"/>
          <p:cNvPicPr>
            <a:picLocks noGrp="1" noChangeAspect="1" noChangeArrowheads="1"/>
          </p:cNvPicPr>
          <p:nvPr>
            <p:ph idx="1"/>
          </p:nvPr>
        </p:nvPicPr>
        <p:blipFill>
          <a:blip r:embed="rId4" cstate="print"/>
          <a:srcRect/>
          <a:stretch>
            <a:fillRect/>
          </a:stretch>
        </p:blipFill>
        <p:spPr bwMode="auto">
          <a:xfrm>
            <a:off x="1143000" y="1426464"/>
            <a:ext cx="6858000" cy="1368152"/>
          </a:xfrm>
          <a:prstGeom prst="rect">
            <a:avLst/>
          </a:prstGeom>
          <a:noFill/>
          <a:ln w="9525">
            <a:noFill/>
            <a:miter lim="800000"/>
            <a:headEnd/>
            <a:tailEnd/>
          </a:ln>
        </p:spPr>
      </p:pic>
      <p:sp>
        <p:nvSpPr>
          <p:cNvPr id="7" name="6 Elipse"/>
          <p:cNvSpPr/>
          <p:nvPr/>
        </p:nvSpPr>
        <p:spPr>
          <a:xfrm>
            <a:off x="6888092" y="1421046"/>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9" name="6 Elipse"/>
          <p:cNvSpPr/>
          <p:nvPr/>
        </p:nvSpPr>
        <p:spPr>
          <a:xfrm>
            <a:off x="6927965" y="4989706"/>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 name="2 CuadroTexto"/>
          <p:cNvSpPr txBox="1"/>
          <p:nvPr/>
        </p:nvSpPr>
        <p:spPr>
          <a:xfrm>
            <a:off x="1143001" y="1437862"/>
            <a:ext cx="5736944" cy="1815882"/>
          </a:xfrm>
          <a:prstGeom prst="rect">
            <a:avLst/>
          </a:prstGeom>
          <a:solidFill>
            <a:schemeClr val="tx1"/>
          </a:solidFill>
        </p:spPr>
        <p:txBody>
          <a:bodyPr wrap="square" rtlCol="0">
            <a:spAutoFit/>
          </a:bodyPr>
          <a:lstStyle/>
          <a:p>
            <a:r>
              <a:rPr lang="es-ES_tradnl" sz="1600" dirty="0" smtClean="0">
                <a:solidFill>
                  <a:schemeClr val="bg1"/>
                </a:solidFill>
                <a:latin typeface="Cambria" pitchFamily="18" charset="0"/>
              </a:rPr>
              <a:t>4 ¿El estado </a:t>
            </a:r>
            <a:r>
              <a:rPr lang="es-ES_tradnl" sz="1600" dirty="0">
                <a:solidFill>
                  <a:schemeClr val="bg1"/>
                </a:solidFill>
                <a:latin typeface="Cambria" pitchFamily="18" charset="0"/>
              </a:rPr>
              <a:t>de la publicación fue utilizado como un criterio de </a:t>
            </a:r>
            <a:r>
              <a:rPr lang="es-ES_tradnl" sz="1600" dirty="0" smtClean="0">
                <a:solidFill>
                  <a:schemeClr val="bg1"/>
                </a:solidFill>
                <a:latin typeface="Cambria" pitchFamily="18" charset="0"/>
              </a:rPr>
              <a:t>inclusión?</a:t>
            </a:r>
          </a:p>
          <a:p>
            <a:r>
              <a:rPr lang="es-ES" sz="1600" dirty="0" smtClean="0">
                <a:solidFill>
                  <a:schemeClr val="bg1"/>
                </a:solidFill>
                <a:latin typeface="Cambria" pitchFamily="18" charset="0"/>
              </a:rPr>
              <a:t>Los </a:t>
            </a:r>
            <a:r>
              <a:rPr lang="es-ES" sz="1600" dirty="0">
                <a:solidFill>
                  <a:schemeClr val="bg1"/>
                </a:solidFill>
                <a:latin typeface="Cambria" pitchFamily="18" charset="0"/>
              </a:rPr>
              <a:t>autores deben declarar que buscaron informes independientemente de su tipo de </a:t>
            </a:r>
            <a:r>
              <a:rPr lang="es-ES" sz="1600" dirty="0" smtClean="0">
                <a:solidFill>
                  <a:schemeClr val="bg1"/>
                </a:solidFill>
                <a:latin typeface="Cambria" pitchFamily="18" charset="0"/>
              </a:rPr>
              <a:t>publicación. Los </a:t>
            </a:r>
            <a:r>
              <a:rPr lang="es-ES" sz="1600" dirty="0">
                <a:solidFill>
                  <a:schemeClr val="bg1"/>
                </a:solidFill>
                <a:latin typeface="Cambria" pitchFamily="18" charset="0"/>
              </a:rPr>
              <a:t>autores deben indicar si ellos excluyeron algún reporte basado en el status de la publicación, idioma</a:t>
            </a:r>
            <a:r>
              <a:rPr lang="es-ES" sz="1600" dirty="0" smtClean="0">
                <a:solidFill>
                  <a:schemeClr val="bg1"/>
                </a:solidFill>
                <a:latin typeface="Cambria" pitchFamily="18" charset="0"/>
              </a:rPr>
              <a:t>.</a:t>
            </a:r>
          </a:p>
          <a:p>
            <a:endParaRPr lang="es-ES" sz="1600" dirty="0">
              <a:solidFill>
                <a:schemeClr val="bg1"/>
              </a:solidFill>
              <a:latin typeface="Cambria" pitchFamily="18" charset="0"/>
            </a:endParaRPr>
          </a:p>
        </p:txBody>
      </p:sp>
      <p:grpSp>
        <p:nvGrpSpPr>
          <p:cNvPr id="13" name="12 Grupo"/>
          <p:cNvGrpSpPr/>
          <p:nvPr/>
        </p:nvGrpSpPr>
        <p:grpSpPr>
          <a:xfrm>
            <a:off x="1143000" y="2914076"/>
            <a:ext cx="6885384" cy="1584176"/>
            <a:chOff x="1279451" y="3674736"/>
            <a:chExt cx="9180512" cy="1584176"/>
          </a:xfrm>
        </p:grpSpPr>
        <p:pic>
          <p:nvPicPr>
            <p:cNvPr id="5" name="Picture 3"/>
            <p:cNvPicPr>
              <a:picLocks noChangeAspect="1" noChangeArrowheads="1"/>
            </p:cNvPicPr>
            <p:nvPr/>
          </p:nvPicPr>
          <p:blipFill>
            <a:blip r:embed="rId5" cstate="print"/>
            <a:srcRect/>
            <a:stretch>
              <a:fillRect/>
            </a:stretch>
          </p:blipFill>
          <p:spPr bwMode="auto">
            <a:xfrm>
              <a:off x="1279451" y="3674736"/>
              <a:ext cx="9180512" cy="1584176"/>
            </a:xfrm>
            <a:prstGeom prst="rect">
              <a:avLst/>
            </a:prstGeom>
            <a:noFill/>
            <a:ln w="9525">
              <a:noFill/>
              <a:miter lim="800000"/>
              <a:headEnd/>
              <a:tailEnd/>
            </a:ln>
          </p:spPr>
        </p:pic>
        <p:sp>
          <p:nvSpPr>
            <p:cNvPr id="10" name="9 CuadroTexto"/>
            <p:cNvSpPr txBox="1"/>
            <p:nvPr/>
          </p:nvSpPr>
          <p:spPr>
            <a:xfrm>
              <a:off x="1364274" y="3791669"/>
              <a:ext cx="7417749" cy="1354217"/>
            </a:xfrm>
            <a:prstGeom prst="rect">
              <a:avLst/>
            </a:prstGeom>
            <a:solidFill>
              <a:schemeClr val="tx1"/>
            </a:solidFill>
          </p:spPr>
          <p:txBody>
            <a:bodyPr wrap="square" rtlCol="0">
              <a:spAutoFit/>
            </a:bodyPr>
            <a:lstStyle/>
            <a:p>
              <a:r>
                <a:rPr lang="es-ES" sz="1600" dirty="0">
                  <a:solidFill>
                    <a:schemeClr val="bg1"/>
                  </a:solidFill>
                  <a:latin typeface="Cambria" pitchFamily="18" charset="0"/>
                </a:rPr>
                <a:t>5</a:t>
              </a:r>
              <a:r>
                <a:rPr lang="es-ES" sz="1600" dirty="0" smtClean="0">
                  <a:solidFill>
                    <a:schemeClr val="bg1"/>
                  </a:solidFill>
                  <a:latin typeface="Cambria" pitchFamily="18" charset="0"/>
                </a:rPr>
                <a:t>. ¿ </a:t>
              </a:r>
              <a:r>
                <a:rPr lang="es-US" sz="1600" dirty="0" smtClean="0">
                  <a:solidFill>
                    <a:schemeClr val="bg1"/>
                  </a:solidFill>
                  <a:latin typeface="Cambria" pitchFamily="18" charset="0"/>
                </a:rPr>
                <a:t>fue </a:t>
              </a:r>
              <a:r>
                <a:rPr lang="es-US" sz="1600" dirty="0">
                  <a:solidFill>
                    <a:schemeClr val="bg1"/>
                  </a:solidFill>
                  <a:latin typeface="Cambria" pitchFamily="18" charset="0"/>
                </a:rPr>
                <a:t>una lista de estudios (incluidos y excluidos) proporcionado? </a:t>
              </a:r>
              <a:endParaRPr lang="es-US" sz="1600" dirty="0" smtClean="0">
                <a:solidFill>
                  <a:schemeClr val="bg1"/>
                </a:solidFill>
                <a:latin typeface="Cambria" pitchFamily="18" charset="0"/>
              </a:endParaRPr>
            </a:p>
            <a:p>
              <a:r>
                <a:rPr lang="es-US" sz="1600" dirty="0" smtClean="0">
                  <a:solidFill>
                    <a:schemeClr val="bg1"/>
                  </a:solidFill>
                  <a:latin typeface="Cambria" pitchFamily="18" charset="0"/>
                </a:rPr>
                <a:t>Una </a:t>
              </a:r>
              <a:r>
                <a:rPr lang="es-US" sz="1600" dirty="0">
                  <a:solidFill>
                    <a:schemeClr val="bg1"/>
                  </a:solidFill>
                  <a:latin typeface="Cambria" pitchFamily="18" charset="0"/>
                </a:rPr>
                <a:t>lista de los estudios incluidos y excluidos debe </a:t>
              </a:r>
              <a:r>
                <a:rPr lang="es-US" sz="1600" dirty="0" smtClean="0">
                  <a:solidFill>
                    <a:schemeClr val="bg1"/>
                  </a:solidFill>
                  <a:latin typeface="Cambria" pitchFamily="18" charset="0"/>
                </a:rPr>
                <a:t>proporcionarse.</a:t>
              </a:r>
              <a:endParaRPr lang="es-US" sz="1600" dirty="0">
                <a:solidFill>
                  <a:schemeClr val="bg1"/>
                </a:solidFill>
                <a:latin typeface="Cambria" pitchFamily="18" charset="0"/>
              </a:endParaRPr>
            </a:p>
            <a:p>
              <a:endParaRPr lang="es-VE" dirty="0">
                <a:solidFill>
                  <a:schemeClr val="bg1"/>
                </a:solidFill>
              </a:endParaRPr>
            </a:p>
          </p:txBody>
        </p:sp>
      </p:grpSp>
      <p:sp>
        <p:nvSpPr>
          <p:cNvPr id="8" name="6 Elipse"/>
          <p:cNvSpPr/>
          <p:nvPr/>
        </p:nvSpPr>
        <p:spPr>
          <a:xfrm>
            <a:off x="6956478" y="3261368"/>
            <a:ext cx="574558"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40165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143000" y="3068960"/>
            <a:ext cx="7237673" cy="1512168"/>
            <a:chOff x="1524000" y="3068960"/>
            <a:chExt cx="9144000" cy="1512168"/>
          </a:xfrm>
        </p:grpSpPr>
        <p:pic>
          <p:nvPicPr>
            <p:cNvPr id="5" name="Picture 3"/>
            <p:cNvPicPr>
              <a:picLocks noChangeAspect="1" noChangeArrowheads="1"/>
            </p:cNvPicPr>
            <p:nvPr/>
          </p:nvPicPr>
          <p:blipFill>
            <a:blip r:embed="rId3" cstate="print"/>
            <a:srcRect/>
            <a:stretch>
              <a:fillRect/>
            </a:stretch>
          </p:blipFill>
          <p:spPr bwMode="auto">
            <a:xfrm>
              <a:off x="1524000" y="3068960"/>
              <a:ext cx="9144000" cy="1512168"/>
            </a:xfrm>
            <a:prstGeom prst="rect">
              <a:avLst/>
            </a:prstGeom>
            <a:noFill/>
            <a:ln w="9525">
              <a:noFill/>
              <a:miter lim="800000"/>
              <a:headEnd/>
              <a:tailEnd/>
            </a:ln>
          </p:spPr>
        </p:pic>
        <p:sp>
          <p:nvSpPr>
            <p:cNvPr id="10" name="9 CuadroTexto"/>
            <p:cNvSpPr txBox="1"/>
            <p:nvPr/>
          </p:nvSpPr>
          <p:spPr>
            <a:xfrm>
              <a:off x="1605516" y="3144509"/>
              <a:ext cx="7712640" cy="1323439"/>
            </a:xfrm>
            <a:prstGeom prst="rect">
              <a:avLst/>
            </a:prstGeom>
            <a:solidFill>
              <a:schemeClr val="tx1"/>
            </a:solidFill>
          </p:spPr>
          <p:txBody>
            <a:bodyPr wrap="square" rtlCol="0">
              <a:spAutoFit/>
            </a:bodyPr>
            <a:lstStyle/>
            <a:p>
              <a:r>
                <a:rPr lang="es-ES_tradnl" sz="1600" dirty="0">
                  <a:solidFill>
                    <a:schemeClr val="bg1"/>
                  </a:solidFill>
                  <a:latin typeface="Cambria" pitchFamily="18" charset="0"/>
                </a:rPr>
                <a:t>8</a:t>
              </a:r>
              <a:r>
                <a:rPr lang="es-ES_tradnl" sz="1600" dirty="0" smtClean="0">
                  <a:solidFill>
                    <a:schemeClr val="bg1"/>
                  </a:solidFill>
                  <a:latin typeface="Cambria" pitchFamily="18" charset="0"/>
                </a:rPr>
                <a:t>.-</a:t>
              </a:r>
              <a:r>
                <a:rPr lang="es-US" sz="1600" dirty="0" smtClean="0">
                  <a:solidFill>
                    <a:schemeClr val="bg1"/>
                  </a:solidFill>
                  <a:latin typeface="Cambria" pitchFamily="18" charset="0"/>
                </a:rPr>
                <a:t>¿La </a:t>
              </a:r>
              <a:r>
                <a:rPr lang="es-US" sz="1600" dirty="0">
                  <a:solidFill>
                    <a:schemeClr val="bg1"/>
                  </a:solidFill>
                  <a:latin typeface="Cambria" pitchFamily="18" charset="0"/>
                </a:rPr>
                <a:t>calidad científica de los estudios incluidos </a:t>
              </a:r>
              <a:r>
                <a:rPr lang="es-US" sz="1600" dirty="0" smtClean="0">
                  <a:solidFill>
                    <a:schemeClr val="bg1"/>
                  </a:solidFill>
                  <a:latin typeface="Cambria" pitchFamily="18" charset="0"/>
                </a:rPr>
                <a:t> utilizaron adecuadamente la </a:t>
              </a:r>
              <a:r>
                <a:rPr lang="es-US" sz="1600" dirty="0">
                  <a:solidFill>
                    <a:schemeClr val="bg1"/>
                  </a:solidFill>
                  <a:latin typeface="Cambria" pitchFamily="18" charset="0"/>
                </a:rPr>
                <a:t>formulación de conclusiones?</a:t>
              </a:r>
              <a:r>
                <a:rPr lang="es-VE" sz="1600" dirty="0">
                  <a:solidFill>
                    <a:schemeClr val="bg1"/>
                  </a:solidFill>
                  <a:latin typeface="Cambria" pitchFamily="18" charset="0"/>
                </a:rPr>
                <a:t> </a:t>
              </a:r>
              <a:br>
                <a:rPr lang="es-VE" sz="1600" dirty="0">
                  <a:solidFill>
                    <a:schemeClr val="bg1"/>
                  </a:solidFill>
                  <a:latin typeface="Cambria" pitchFamily="18" charset="0"/>
                </a:rPr>
              </a:br>
              <a:r>
                <a:rPr lang="es-VE" sz="1600" dirty="0">
                  <a:solidFill>
                    <a:schemeClr val="bg1"/>
                  </a:solidFill>
                  <a:latin typeface="Cambria" pitchFamily="18" charset="0"/>
                </a:rPr>
                <a:t>los resultados del rigor metodológico y la calidad científica deben ser </a:t>
              </a:r>
              <a:r>
                <a:rPr lang="es-VE" sz="1600" dirty="0" smtClean="0">
                  <a:solidFill>
                    <a:schemeClr val="bg1"/>
                  </a:solidFill>
                  <a:latin typeface="Cambria" pitchFamily="18" charset="0"/>
                </a:rPr>
                <a:t>considerados </a:t>
              </a:r>
              <a:r>
                <a:rPr lang="es-VE" sz="1600" dirty="0">
                  <a:solidFill>
                    <a:schemeClr val="bg1"/>
                  </a:solidFill>
                  <a:latin typeface="Cambria" pitchFamily="18" charset="0"/>
                </a:rPr>
                <a:t>en los análisis y las conclusiones de la revisión, y expresados ​​explícitamente en la formulación de </a:t>
              </a:r>
              <a:r>
                <a:rPr lang="es-VE" sz="1600" dirty="0" smtClean="0">
                  <a:solidFill>
                    <a:schemeClr val="bg1"/>
                  </a:solidFill>
                  <a:latin typeface="Cambria" pitchFamily="18" charset="0"/>
                </a:rPr>
                <a:t>recomendaciones.</a:t>
              </a:r>
              <a:endParaRPr lang="es-VE" dirty="0">
                <a:solidFill>
                  <a:schemeClr val="bg1"/>
                </a:solidFill>
              </a:endParaRPr>
            </a:p>
          </p:txBody>
        </p:sp>
      </p:grpSp>
      <p:sp>
        <p:nvSpPr>
          <p:cNvPr id="2" name="1 Título"/>
          <p:cNvSpPr>
            <a:spLocks noGrp="1"/>
          </p:cNvSpPr>
          <p:nvPr>
            <p:ph type="title"/>
          </p:nvPr>
        </p:nvSpPr>
        <p:spPr/>
        <p:txBody>
          <a:bodyPr/>
          <a:lstStyle/>
          <a:p>
            <a:r>
              <a:rPr lang="es-VE" b="1" u="sng" dirty="0">
                <a:latin typeface="Arial Narrow" pitchFamily="34" charset="0"/>
              </a:rPr>
              <a:t>Lista de Cotejo</a:t>
            </a:r>
            <a:endParaRPr lang="es-VE" dirty="0"/>
          </a:p>
        </p:txBody>
      </p:sp>
      <p:pic>
        <p:nvPicPr>
          <p:cNvPr id="4" name="Picture 2"/>
          <p:cNvPicPr>
            <a:picLocks noGrp="1" noChangeAspect="1" noChangeArrowheads="1"/>
          </p:cNvPicPr>
          <p:nvPr>
            <p:ph idx="1"/>
          </p:nvPr>
        </p:nvPicPr>
        <p:blipFill>
          <a:blip r:embed="rId4" cstate="print"/>
          <a:srcRect/>
          <a:stretch>
            <a:fillRect/>
          </a:stretch>
        </p:blipFill>
        <p:spPr bwMode="auto">
          <a:xfrm>
            <a:off x="1102305" y="1628800"/>
            <a:ext cx="7278368" cy="1296144"/>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129308" y="4767721"/>
            <a:ext cx="7251365" cy="1578125"/>
          </a:xfrm>
          <a:prstGeom prst="rect">
            <a:avLst/>
          </a:prstGeom>
          <a:noFill/>
          <a:ln w="9525">
            <a:noFill/>
            <a:miter lim="800000"/>
            <a:headEnd/>
            <a:tailEnd/>
          </a:ln>
        </p:spPr>
      </p:pic>
      <p:sp>
        <p:nvSpPr>
          <p:cNvPr id="7" name="6 Elipse"/>
          <p:cNvSpPr/>
          <p:nvPr/>
        </p:nvSpPr>
        <p:spPr>
          <a:xfrm>
            <a:off x="7250458" y="1916432"/>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8" name="6 Elipse"/>
          <p:cNvSpPr/>
          <p:nvPr/>
        </p:nvSpPr>
        <p:spPr>
          <a:xfrm>
            <a:off x="7292473" y="3117818"/>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 name="2 CuadroTexto"/>
          <p:cNvSpPr txBox="1"/>
          <p:nvPr/>
        </p:nvSpPr>
        <p:spPr>
          <a:xfrm>
            <a:off x="1150124" y="1476253"/>
            <a:ext cx="5917019" cy="1600438"/>
          </a:xfrm>
          <a:prstGeom prst="rect">
            <a:avLst/>
          </a:prstGeom>
          <a:solidFill>
            <a:schemeClr val="tx1"/>
          </a:solidFill>
        </p:spPr>
        <p:txBody>
          <a:bodyPr wrap="square" rtlCol="0">
            <a:spAutoFit/>
          </a:bodyPr>
          <a:lstStyle/>
          <a:p>
            <a:r>
              <a:rPr lang="es-ES_tradnl" sz="1600" dirty="0">
                <a:solidFill>
                  <a:schemeClr val="bg1"/>
                </a:solidFill>
                <a:latin typeface="Cambria" pitchFamily="18" charset="0"/>
              </a:rPr>
              <a:t>7.- </a:t>
            </a:r>
            <a:r>
              <a:rPr lang="es-ES_tradnl" sz="1600" dirty="0" smtClean="0">
                <a:solidFill>
                  <a:schemeClr val="bg1"/>
                </a:solidFill>
                <a:latin typeface="Cambria" pitchFamily="18" charset="0"/>
              </a:rPr>
              <a:t>¿ fue </a:t>
            </a:r>
            <a:r>
              <a:rPr lang="es-ES_tradnl" sz="1600" dirty="0">
                <a:solidFill>
                  <a:schemeClr val="bg1"/>
                </a:solidFill>
                <a:latin typeface="Cambria" pitchFamily="18" charset="0"/>
              </a:rPr>
              <a:t>la calidad científica de los estudios incluidos evaluado y documentado? </a:t>
            </a:r>
            <a:endParaRPr lang="es-ES_tradnl" sz="1600" dirty="0" smtClean="0">
              <a:solidFill>
                <a:schemeClr val="bg1"/>
              </a:solidFill>
              <a:latin typeface="Cambria" pitchFamily="18" charset="0"/>
            </a:endParaRPr>
          </a:p>
          <a:p>
            <a:r>
              <a:rPr lang="es-US" sz="1600" dirty="0" smtClean="0">
                <a:solidFill>
                  <a:schemeClr val="bg1"/>
                </a:solidFill>
                <a:latin typeface="Cambria" pitchFamily="18" charset="0"/>
              </a:rPr>
              <a:t>optó </a:t>
            </a:r>
            <a:r>
              <a:rPr lang="es-US" sz="1600" dirty="0">
                <a:solidFill>
                  <a:schemeClr val="bg1"/>
                </a:solidFill>
                <a:latin typeface="Cambria" pitchFamily="18" charset="0"/>
              </a:rPr>
              <a:t>por incluir sólo </a:t>
            </a:r>
            <a:r>
              <a:rPr lang="es-US" sz="1600" dirty="0" smtClean="0">
                <a:solidFill>
                  <a:schemeClr val="bg1"/>
                </a:solidFill>
                <a:latin typeface="Cambria" pitchFamily="18" charset="0"/>
              </a:rPr>
              <a:t>estudios aleatorizado</a:t>
            </a:r>
            <a:r>
              <a:rPr lang="es-US" sz="1600" dirty="0">
                <a:solidFill>
                  <a:schemeClr val="bg1"/>
                </a:solidFill>
                <a:latin typeface="Cambria" pitchFamily="18" charset="0"/>
              </a:rPr>
              <a:t>, doble ciego, controlados con placebo, o la ocultación de la asignación como la inclusión. </a:t>
            </a:r>
            <a:endParaRPr lang="es-US" sz="1600" dirty="0" smtClean="0">
              <a:solidFill>
                <a:schemeClr val="bg1"/>
              </a:solidFill>
              <a:latin typeface="Cambria" pitchFamily="18" charset="0"/>
            </a:endParaRPr>
          </a:p>
          <a:p>
            <a:endParaRPr lang="es-VE" dirty="0"/>
          </a:p>
        </p:txBody>
      </p:sp>
      <p:sp>
        <p:nvSpPr>
          <p:cNvPr id="12" name="11 CuadroTexto"/>
          <p:cNvSpPr txBox="1"/>
          <p:nvPr/>
        </p:nvSpPr>
        <p:spPr>
          <a:xfrm>
            <a:off x="1133255" y="4776186"/>
            <a:ext cx="6070509" cy="1815882"/>
          </a:xfrm>
          <a:prstGeom prst="rect">
            <a:avLst/>
          </a:prstGeom>
          <a:solidFill>
            <a:schemeClr val="tx1"/>
          </a:solidFill>
        </p:spPr>
        <p:txBody>
          <a:bodyPr wrap="square" rtlCol="0">
            <a:spAutoFit/>
          </a:bodyPr>
          <a:lstStyle/>
          <a:p>
            <a:r>
              <a:rPr lang="es-US" sz="1600" dirty="0">
                <a:solidFill>
                  <a:schemeClr val="bg1"/>
                </a:solidFill>
                <a:latin typeface="Cambria" pitchFamily="18" charset="0"/>
              </a:rPr>
              <a:t>9.- </a:t>
            </a:r>
            <a:r>
              <a:rPr lang="es-US" sz="1600" dirty="0" smtClean="0">
                <a:solidFill>
                  <a:schemeClr val="bg1"/>
                </a:solidFill>
                <a:latin typeface="Cambria" pitchFamily="18" charset="0"/>
              </a:rPr>
              <a:t>¿</a:t>
            </a:r>
            <a:r>
              <a:rPr lang="es-ES_tradnl" sz="1600" dirty="0" smtClean="0">
                <a:solidFill>
                  <a:schemeClr val="bg1"/>
                </a:solidFill>
                <a:latin typeface="Cambria" pitchFamily="18" charset="0"/>
              </a:rPr>
              <a:t>fueron </a:t>
            </a:r>
            <a:r>
              <a:rPr lang="es-ES_tradnl" sz="1600" dirty="0">
                <a:solidFill>
                  <a:schemeClr val="bg1"/>
                </a:solidFill>
                <a:latin typeface="Cambria" pitchFamily="18" charset="0"/>
              </a:rPr>
              <a:t>los métodos utilizados para combinar los resultados de los estudios </a:t>
            </a:r>
            <a:r>
              <a:rPr lang="es-ES_tradnl" sz="1600" dirty="0" smtClean="0">
                <a:solidFill>
                  <a:schemeClr val="bg1"/>
                </a:solidFill>
                <a:latin typeface="Cambria" pitchFamily="18" charset="0"/>
              </a:rPr>
              <a:t>apropiados?</a:t>
            </a:r>
          </a:p>
          <a:p>
            <a:r>
              <a:rPr lang="es-US" sz="1600" dirty="0" smtClean="0">
                <a:solidFill>
                  <a:schemeClr val="bg1"/>
                </a:solidFill>
                <a:latin typeface="Cambria" pitchFamily="18" charset="0"/>
              </a:rPr>
              <a:t>Para </a:t>
            </a:r>
            <a:r>
              <a:rPr lang="es-US" sz="1600" dirty="0">
                <a:solidFill>
                  <a:schemeClr val="bg1"/>
                </a:solidFill>
                <a:latin typeface="Cambria" pitchFamily="18" charset="0"/>
              </a:rPr>
              <a:t>los resultados agrupados, una prueba se debe hacer para asegurar que los estudios fueron combinable, para evaluar su homogeneidad, si existe </a:t>
            </a:r>
            <a:r>
              <a:rPr lang="es-US" sz="1600" dirty="0" smtClean="0">
                <a:solidFill>
                  <a:schemeClr val="bg1"/>
                </a:solidFill>
                <a:latin typeface="Cambria" pitchFamily="18" charset="0"/>
              </a:rPr>
              <a:t>heterogeneidad, </a:t>
            </a:r>
            <a:r>
              <a:rPr lang="es-US" sz="1600" dirty="0">
                <a:solidFill>
                  <a:schemeClr val="bg1"/>
                </a:solidFill>
                <a:latin typeface="Cambria" pitchFamily="18" charset="0"/>
              </a:rPr>
              <a:t>un modelo de efectos aleatorios se debe utilizar y / o la idoneidad clínica de la combinación debe ser tomado en </a:t>
            </a:r>
            <a:r>
              <a:rPr lang="es-US" sz="1600" dirty="0" smtClean="0">
                <a:solidFill>
                  <a:schemeClr val="bg1"/>
                </a:solidFill>
                <a:latin typeface="Cambria" pitchFamily="18" charset="0"/>
              </a:rPr>
              <a:t>consideración.</a:t>
            </a:r>
            <a:endParaRPr lang="es-VE" sz="1600" dirty="0">
              <a:latin typeface="Cambria" pitchFamily="18" charset="0"/>
            </a:endParaRPr>
          </a:p>
        </p:txBody>
      </p:sp>
      <p:sp>
        <p:nvSpPr>
          <p:cNvPr id="9" name="6 Elipse"/>
          <p:cNvSpPr/>
          <p:nvPr/>
        </p:nvSpPr>
        <p:spPr>
          <a:xfrm>
            <a:off x="7203764" y="4767720"/>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30574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2"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1395" y="477752"/>
            <a:ext cx="5829300" cy="914400"/>
          </a:xfrm>
        </p:spPr>
        <p:txBody>
          <a:bodyPr/>
          <a:lstStyle/>
          <a:p>
            <a:r>
              <a:rPr lang="es-VE" b="1" u="sng" dirty="0">
                <a:latin typeface="Arial Narrow" pitchFamily="34" charset="0"/>
              </a:rPr>
              <a:t>Lista de Cotejo</a:t>
            </a:r>
            <a:endParaRPr lang="es-VE"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143000" y="1988840"/>
            <a:ext cx="6858000" cy="1728192"/>
          </a:xfrm>
          <a:prstGeom prst="rect">
            <a:avLst/>
          </a:prstGeom>
          <a:noFill/>
          <a:ln w="9525">
            <a:noFill/>
            <a:miter lim="800000"/>
            <a:headEnd/>
            <a:tailEnd/>
          </a:ln>
        </p:spPr>
      </p:pic>
      <p:sp>
        <p:nvSpPr>
          <p:cNvPr id="6" name="6 Elipse"/>
          <p:cNvSpPr/>
          <p:nvPr/>
        </p:nvSpPr>
        <p:spPr>
          <a:xfrm>
            <a:off x="6911850" y="2372665"/>
            <a:ext cx="551771"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3" name="2 CuadroTexto"/>
          <p:cNvSpPr txBox="1"/>
          <p:nvPr/>
        </p:nvSpPr>
        <p:spPr>
          <a:xfrm>
            <a:off x="1220086" y="2147778"/>
            <a:ext cx="5534247" cy="1323439"/>
          </a:xfrm>
          <a:prstGeom prst="rect">
            <a:avLst/>
          </a:prstGeom>
          <a:solidFill>
            <a:schemeClr val="tx1"/>
          </a:solidFill>
        </p:spPr>
        <p:txBody>
          <a:bodyPr wrap="square" rtlCol="0">
            <a:spAutoFit/>
          </a:bodyPr>
          <a:lstStyle/>
          <a:p>
            <a:pPr algn="just"/>
            <a:r>
              <a:rPr lang="es-ES_tradnl" sz="1600" dirty="0" smtClean="0">
                <a:solidFill>
                  <a:schemeClr val="bg1"/>
                </a:solidFill>
                <a:latin typeface="Cambria" pitchFamily="18" charset="0"/>
              </a:rPr>
              <a:t>10.¿ </a:t>
            </a:r>
            <a:r>
              <a:rPr lang="es-US" sz="1600" dirty="0" smtClean="0">
                <a:solidFill>
                  <a:schemeClr val="bg1"/>
                </a:solidFill>
                <a:latin typeface="Cambria" pitchFamily="18" charset="0"/>
              </a:rPr>
              <a:t>Se </a:t>
            </a:r>
            <a:r>
              <a:rPr lang="es-US" sz="1600" dirty="0">
                <a:solidFill>
                  <a:schemeClr val="bg1"/>
                </a:solidFill>
                <a:latin typeface="Cambria" pitchFamily="18" charset="0"/>
              </a:rPr>
              <a:t>evaluó la probabilidad de sesgo de publicación? </a:t>
            </a:r>
            <a:endParaRPr lang="es-US" sz="1600" dirty="0" smtClean="0">
              <a:solidFill>
                <a:schemeClr val="bg1"/>
              </a:solidFill>
              <a:latin typeface="Cambria" pitchFamily="18" charset="0"/>
            </a:endParaRPr>
          </a:p>
          <a:p>
            <a:pPr algn="just"/>
            <a:r>
              <a:rPr lang="es-US" sz="1600" dirty="0" smtClean="0">
                <a:solidFill>
                  <a:schemeClr val="bg1"/>
                </a:solidFill>
                <a:latin typeface="Cambria" pitchFamily="18" charset="0"/>
              </a:rPr>
              <a:t>Una </a:t>
            </a:r>
            <a:r>
              <a:rPr lang="es-US" sz="1600" dirty="0">
                <a:solidFill>
                  <a:schemeClr val="bg1"/>
                </a:solidFill>
                <a:latin typeface="Cambria" pitchFamily="18" charset="0"/>
              </a:rPr>
              <a:t>evaluación del sesgo de publicación debe </a:t>
            </a:r>
            <a:r>
              <a:rPr lang="es-US" sz="1600" dirty="0" smtClean="0">
                <a:solidFill>
                  <a:schemeClr val="bg1"/>
                </a:solidFill>
                <a:latin typeface="Cambria" pitchFamily="18" charset="0"/>
              </a:rPr>
              <a:t>incluir la </a:t>
            </a:r>
            <a:r>
              <a:rPr lang="es-US" sz="1600" dirty="0">
                <a:solidFill>
                  <a:schemeClr val="bg1"/>
                </a:solidFill>
                <a:latin typeface="Cambria" pitchFamily="18" charset="0"/>
              </a:rPr>
              <a:t>combinación de ayudas gráficas (gráfico en embudo, otra prueba disponible) </a:t>
            </a:r>
            <a:r>
              <a:rPr lang="es-US" sz="1600" dirty="0" smtClean="0">
                <a:solidFill>
                  <a:schemeClr val="bg1"/>
                </a:solidFill>
                <a:latin typeface="Cambria" pitchFamily="18" charset="0"/>
              </a:rPr>
              <a:t>y/o </a:t>
            </a:r>
            <a:r>
              <a:rPr lang="es-US" sz="1600" dirty="0">
                <a:solidFill>
                  <a:schemeClr val="bg1"/>
                </a:solidFill>
                <a:latin typeface="Cambria" pitchFamily="18" charset="0"/>
              </a:rPr>
              <a:t>(prueba de regresión </a:t>
            </a:r>
            <a:r>
              <a:rPr lang="es-US" sz="1600" dirty="0" err="1">
                <a:solidFill>
                  <a:schemeClr val="bg1"/>
                </a:solidFill>
                <a:latin typeface="Cambria" pitchFamily="18" charset="0"/>
              </a:rPr>
              <a:t>Egger</a:t>
            </a:r>
            <a:r>
              <a:rPr lang="es-US" sz="1600" dirty="0">
                <a:solidFill>
                  <a:schemeClr val="bg1"/>
                </a:solidFill>
                <a:latin typeface="Cambria" pitchFamily="18" charset="0"/>
              </a:rPr>
              <a:t>) </a:t>
            </a:r>
            <a:endParaRPr lang="es-US" sz="1600" dirty="0" smtClean="0">
              <a:solidFill>
                <a:schemeClr val="bg1"/>
              </a:solidFill>
              <a:latin typeface="Cambria" pitchFamily="18" charset="0"/>
            </a:endParaRPr>
          </a:p>
          <a:p>
            <a:endParaRPr lang="es-VE" sz="1600" dirty="0">
              <a:solidFill>
                <a:schemeClr val="bg1"/>
              </a:solidFill>
              <a:latin typeface="Cambria" pitchFamily="18" charset="0"/>
            </a:endParaRPr>
          </a:p>
        </p:txBody>
      </p:sp>
      <p:grpSp>
        <p:nvGrpSpPr>
          <p:cNvPr id="9" name="8 Grupo"/>
          <p:cNvGrpSpPr/>
          <p:nvPr/>
        </p:nvGrpSpPr>
        <p:grpSpPr>
          <a:xfrm>
            <a:off x="1143000" y="4100857"/>
            <a:ext cx="6858000" cy="1800200"/>
            <a:chOff x="1524000" y="4100857"/>
            <a:chExt cx="9144000" cy="1800200"/>
          </a:xfrm>
        </p:grpSpPr>
        <p:pic>
          <p:nvPicPr>
            <p:cNvPr id="5" name="Picture 3"/>
            <p:cNvPicPr>
              <a:picLocks noChangeAspect="1" noChangeArrowheads="1"/>
            </p:cNvPicPr>
            <p:nvPr/>
          </p:nvPicPr>
          <p:blipFill>
            <a:blip r:embed="rId4" cstate="print"/>
            <a:srcRect/>
            <a:stretch>
              <a:fillRect/>
            </a:stretch>
          </p:blipFill>
          <p:spPr bwMode="auto">
            <a:xfrm>
              <a:off x="1524000" y="4100857"/>
              <a:ext cx="9144000" cy="1800200"/>
            </a:xfrm>
            <a:prstGeom prst="rect">
              <a:avLst/>
            </a:prstGeom>
            <a:noFill/>
            <a:ln w="9525">
              <a:noFill/>
              <a:miter lim="800000"/>
              <a:headEnd/>
              <a:tailEnd/>
            </a:ln>
          </p:spPr>
        </p:pic>
        <p:sp>
          <p:nvSpPr>
            <p:cNvPr id="8" name="7 CuadroTexto"/>
            <p:cNvSpPr txBox="1"/>
            <p:nvPr/>
          </p:nvSpPr>
          <p:spPr>
            <a:xfrm>
              <a:off x="1524000" y="4401879"/>
              <a:ext cx="7663601" cy="1077218"/>
            </a:xfrm>
            <a:prstGeom prst="rect">
              <a:avLst/>
            </a:prstGeom>
            <a:solidFill>
              <a:schemeClr val="tx1"/>
            </a:solidFill>
          </p:spPr>
          <p:txBody>
            <a:bodyPr wrap="square" rtlCol="0">
              <a:spAutoFit/>
            </a:bodyPr>
            <a:lstStyle/>
            <a:p>
              <a:r>
                <a:rPr lang="es-US" sz="1600" dirty="0">
                  <a:solidFill>
                    <a:schemeClr val="bg1"/>
                  </a:solidFill>
                  <a:latin typeface="Cambria" pitchFamily="18" charset="0"/>
                </a:rPr>
                <a:t>11</a:t>
              </a:r>
              <a:r>
                <a:rPr lang="es-US" sz="1600" dirty="0" smtClean="0">
                  <a:solidFill>
                    <a:schemeClr val="bg1"/>
                  </a:solidFill>
                  <a:latin typeface="Cambria" pitchFamily="18" charset="0"/>
                </a:rPr>
                <a:t>.¿ </a:t>
              </a:r>
              <a:r>
                <a:rPr lang="es-US" sz="1600" dirty="0">
                  <a:solidFill>
                    <a:schemeClr val="bg1"/>
                  </a:solidFill>
                  <a:latin typeface="Cambria" pitchFamily="18" charset="0"/>
                </a:rPr>
                <a:t>fue el conflicto de intereses </a:t>
              </a:r>
              <a:r>
                <a:rPr lang="es-US" sz="1600" dirty="0" smtClean="0">
                  <a:solidFill>
                    <a:schemeClr val="bg1"/>
                  </a:solidFill>
                  <a:latin typeface="Cambria" pitchFamily="18" charset="0"/>
                </a:rPr>
                <a:t>establecido? </a:t>
              </a:r>
            </a:p>
            <a:p>
              <a:r>
                <a:rPr lang="es-US" sz="1600" dirty="0" smtClean="0">
                  <a:solidFill>
                    <a:schemeClr val="bg1"/>
                  </a:solidFill>
                  <a:latin typeface="Cambria" pitchFamily="18" charset="0"/>
                </a:rPr>
                <a:t>Posibles </a:t>
              </a:r>
              <a:r>
                <a:rPr lang="es-US" sz="1600" dirty="0">
                  <a:solidFill>
                    <a:schemeClr val="bg1"/>
                  </a:solidFill>
                  <a:latin typeface="Cambria" pitchFamily="18" charset="0"/>
                </a:rPr>
                <a:t>fuentes de apoyo deben ser claramente reconocido tanto en la revisión sistemática y los estudios </a:t>
              </a:r>
              <a:r>
                <a:rPr lang="es-US" sz="1600" dirty="0" smtClean="0">
                  <a:solidFill>
                    <a:schemeClr val="bg1"/>
                  </a:solidFill>
                  <a:latin typeface="Cambria" pitchFamily="18" charset="0"/>
                </a:rPr>
                <a:t>incluidos.</a:t>
              </a:r>
            </a:p>
            <a:p>
              <a:endParaRPr lang="es-VE" sz="1600" dirty="0">
                <a:solidFill>
                  <a:schemeClr val="bg1"/>
                </a:solidFill>
                <a:latin typeface="Cambria" pitchFamily="18" charset="0"/>
              </a:endParaRPr>
            </a:p>
          </p:txBody>
        </p:sp>
      </p:grpSp>
      <p:sp>
        <p:nvSpPr>
          <p:cNvPr id="7" name="6 Elipse"/>
          <p:cNvSpPr/>
          <p:nvPr/>
        </p:nvSpPr>
        <p:spPr>
          <a:xfrm>
            <a:off x="6890701" y="4725144"/>
            <a:ext cx="594066"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Tree>
    <p:extLst>
      <p:ext uri="{BB962C8B-B14F-4D97-AF65-F5344CB8AC3E}">
        <p14:creationId xmlns:p14="http://schemas.microsoft.com/office/powerpoint/2010/main" val="36632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_tradnl" dirty="0"/>
          </a:p>
        </p:txBody>
      </p:sp>
      <p:sp>
        <p:nvSpPr>
          <p:cNvPr id="3" name="Marcador de contenido 2"/>
          <p:cNvSpPr>
            <a:spLocks noGrp="1"/>
          </p:cNvSpPr>
          <p:nvPr>
            <p:ph idx="1"/>
          </p:nvPr>
        </p:nvSpPr>
        <p:spPr>
          <a:xfrm>
            <a:off x="1657351" y="2428875"/>
            <a:ext cx="5823347" cy="2771775"/>
          </a:xfrm>
        </p:spPr>
        <p:txBody>
          <a:bodyPr/>
          <a:lstStyle/>
          <a:p>
            <a:pPr>
              <a:buFont typeface="Arial" charset="0"/>
              <a:buChar char="•"/>
              <a:defRPr/>
            </a:pPr>
            <a:endParaRPr lang="es-ES_tradnl" dirty="0"/>
          </a:p>
        </p:txBody>
      </p:sp>
      <p:pic>
        <p:nvPicPr>
          <p:cNvPr id="38916" name="Picture 2" descr="http://www.venezuelatuya.com/centro/sanjuan/san%20ju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3320653"/>
            <a:ext cx="3213497" cy="26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29250"/>
            <a:ext cx="7822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https://encrypted-tbn2.gstatic.com/images?q=tbn:ANd9GcSPtAUjUp0VKVikYCmHYKYD_09Bup7NWWoNd3YfIXQqX0ZoJG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57250"/>
            <a:ext cx="6858000" cy="246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http://static.globered.com/images/users/117414/20100222191556000004729800001174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498" y="3298032"/>
            <a:ext cx="3644503" cy="270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86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28059" y="1446469"/>
            <a:ext cx="6669357" cy="432048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sp>
        <p:nvSpPr>
          <p:cNvPr id="5" name="4 Rectángulo"/>
          <p:cNvSpPr/>
          <p:nvPr/>
        </p:nvSpPr>
        <p:spPr>
          <a:xfrm>
            <a:off x="2627711" y="890589"/>
            <a:ext cx="3726656"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endParaRPr>
          </a:p>
        </p:txBody>
      </p:sp>
      <p:sp>
        <p:nvSpPr>
          <p:cNvPr id="2" name="1 Elipse"/>
          <p:cNvSpPr/>
          <p:nvPr/>
        </p:nvSpPr>
        <p:spPr>
          <a:xfrm>
            <a:off x="6886014" y="4114277"/>
            <a:ext cx="1111170" cy="378042"/>
          </a:xfrm>
          <a:prstGeom prst="ellipse">
            <a:avLst/>
          </a:prstGeom>
          <a:no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a:p>
        </p:txBody>
      </p:sp>
      <p:cxnSp>
        <p:nvCxnSpPr>
          <p:cNvPr id="7" name="6 Conector recto de flecha"/>
          <p:cNvCxnSpPr/>
          <p:nvPr/>
        </p:nvCxnSpPr>
        <p:spPr>
          <a:xfrm flipH="1" flipV="1">
            <a:off x="7036622" y="3606709"/>
            <a:ext cx="362517" cy="378042"/>
          </a:xfrm>
          <a:prstGeom prst="straightConnector1">
            <a:avLst/>
          </a:prstGeom>
          <a:ln w="76200">
            <a:solidFill>
              <a:srgbClr val="FF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8200" name="Picture 11"/>
          <p:cNvPicPr>
            <a:picLocks noChangeAspect="1" noChangeArrowheads="1"/>
          </p:cNvPicPr>
          <p:nvPr/>
        </p:nvPicPr>
        <p:blipFill>
          <a:blip r:embed="rId3">
            <a:extLst>
              <a:ext uri="{28A0092B-C50C-407E-A947-70E740481C1C}">
                <a14:useLocalDpi xmlns:a14="http://schemas.microsoft.com/office/drawing/2010/main" val="0"/>
              </a:ext>
            </a:extLst>
          </a:blip>
          <a:srcRect l="62729" t="14235" r="16402" b="44627"/>
          <a:stretch>
            <a:fillRect/>
          </a:stretch>
        </p:blipFill>
        <p:spPr bwMode="auto">
          <a:xfrm>
            <a:off x="5695951" y="1274563"/>
            <a:ext cx="1915394" cy="241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0"/>
          <p:cNvPicPr>
            <a:picLocks noChangeAspect="1" noChangeArrowheads="1"/>
          </p:cNvPicPr>
          <p:nvPr/>
        </p:nvPicPr>
        <p:blipFill>
          <a:blip r:embed="rId3">
            <a:extLst>
              <a:ext uri="{28A0092B-C50C-407E-A947-70E740481C1C}">
                <a14:useLocalDpi xmlns:a14="http://schemas.microsoft.com/office/drawing/2010/main" val="0"/>
              </a:ext>
            </a:extLst>
          </a:blip>
          <a:srcRect l="14046" t="10075" r="40909" b="53409"/>
          <a:stretch>
            <a:fillRect/>
          </a:stretch>
        </p:blipFill>
        <p:spPr bwMode="auto">
          <a:xfrm>
            <a:off x="518658" y="1469364"/>
            <a:ext cx="4952428" cy="166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7"/>
          <p:cNvPicPr>
            <a:picLocks noChangeAspect="1" noChangeArrowheads="1"/>
          </p:cNvPicPr>
          <p:nvPr/>
        </p:nvPicPr>
        <p:blipFill>
          <a:blip r:embed="rId4">
            <a:extLst>
              <a:ext uri="{28A0092B-C50C-407E-A947-70E740481C1C}">
                <a14:useLocalDpi xmlns:a14="http://schemas.microsoft.com/office/drawing/2010/main" val="0"/>
              </a:ext>
            </a:extLst>
          </a:blip>
          <a:srcRect l="12939" t="61568" r="30003" b="11244"/>
          <a:stretch>
            <a:fillRect/>
          </a:stretch>
        </p:blipFill>
        <p:spPr bwMode="auto">
          <a:xfrm>
            <a:off x="842034" y="3280322"/>
            <a:ext cx="3720703" cy="116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8"/>
          <p:cNvPicPr>
            <a:picLocks noChangeAspect="1" noChangeArrowheads="1"/>
          </p:cNvPicPr>
          <p:nvPr/>
        </p:nvPicPr>
        <p:blipFill>
          <a:blip r:embed="rId5">
            <a:extLst>
              <a:ext uri="{28A0092B-C50C-407E-A947-70E740481C1C}">
                <a14:useLocalDpi xmlns:a14="http://schemas.microsoft.com/office/drawing/2010/main" val="0"/>
              </a:ext>
            </a:extLst>
          </a:blip>
          <a:srcRect l="27637" t="71494" r="53445" b="6114"/>
          <a:stretch>
            <a:fillRect/>
          </a:stretch>
        </p:blipFill>
        <p:spPr bwMode="auto">
          <a:xfrm>
            <a:off x="6440091" y="293335"/>
            <a:ext cx="1270397"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9"/>
          <p:cNvPicPr>
            <a:picLocks noChangeAspect="1" noChangeArrowheads="1"/>
          </p:cNvPicPr>
          <p:nvPr/>
        </p:nvPicPr>
        <p:blipFill>
          <a:blip r:embed="rId5">
            <a:extLst>
              <a:ext uri="{28A0092B-C50C-407E-A947-70E740481C1C}">
                <a14:useLocalDpi xmlns:a14="http://schemas.microsoft.com/office/drawing/2010/main" val="0"/>
              </a:ext>
            </a:extLst>
          </a:blip>
          <a:srcRect l="81989" t="72395" b="5544"/>
          <a:stretch>
            <a:fillRect/>
          </a:stretch>
        </p:blipFill>
        <p:spPr bwMode="auto">
          <a:xfrm>
            <a:off x="1332312" y="329327"/>
            <a:ext cx="1209675" cy="92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28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23628" y="1538790"/>
            <a:ext cx="6669357" cy="432048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350" dirty="0"/>
          </a:p>
        </p:txBody>
      </p:sp>
      <p:sp>
        <p:nvSpPr>
          <p:cNvPr id="5" name="4 Rectángulo redondeado"/>
          <p:cNvSpPr/>
          <p:nvPr/>
        </p:nvSpPr>
        <p:spPr>
          <a:xfrm>
            <a:off x="914400" y="4109545"/>
            <a:ext cx="6566322" cy="1736646"/>
          </a:xfrm>
          <a:prstGeom prst="roundRect">
            <a:avLst/>
          </a:prstGeom>
          <a:ln w="76200"/>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VE" sz="2400" dirty="0">
                <a:latin typeface="Times New Roman" pitchFamily="18" charset="0"/>
                <a:cs typeface="Times New Roman" pitchFamily="18" charset="0"/>
              </a:rPr>
              <a:t>La angiografía por tomografía computarizada (CTA) de la arteria coronaria es Método no invasivo para la evaluación anatómica de la severidad de la lesión de la arteria coronaria.</a:t>
            </a:r>
          </a:p>
        </p:txBody>
      </p:sp>
      <p:sp>
        <p:nvSpPr>
          <p:cNvPr id="2" name="1 Rectángulo"/>
          <p:cNvSpPr/>
          <p:nvPr/>
        </p:nvSpPr>
        <p:spPr>
          <a:xfrm>
            <a:off x="2632474" y="890589"/>
            <a:ext cx="3725465" cy="540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3600"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INTRODUCCIÓN</a:t>
            </a:r>
          </a:p>
        </p:txBody>
      </p:sp>
      <p:sp>
        <p:nvSpPr>
          <p:cNvPr id="3" name="2 Llamada rectangular redondeada"/>
          <p:cNvSpPr/>
          <p:nvPr/>
        </p:nvSpPr>
        <p:spPr>
          <a:xfrm>
            <a:off x="914400" y="1592797"/>
            <a:ext cx="7189076" cy="1328023"/>
          </a:xfrm>
          <a:prstGeom prst="wedgeRoundRectCallout">
            <a:avLst/>
          </a:prstGeom>
          <a:solidFill>
            <a:srgbClr val="D19A7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a:spAutoFit/>
          </a:bodyPr>
          <a:lstStyle/>
          <a:p>
            <a:pPr algn="just">
              <a:defRPr/>
            </a:pPr>
            <a:r>
              <a:rPr lang="es-VE" sz="2400" dirty="0">
                <a:solidFill>
                  <a:schemeClr val="bg1"/>
                </a:solidFill>
                <a:latin typeface="Times New Roman" pitchFamily="18" charset="0"/>
                <a:cs typeface="Times New Roman" pitchFamily="18" charset="0"/>
              </a:rPr>
              <a:t>La </a:t>
            </a:r>
            <a:r>
              <a:rPr lang="es-VE"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angiografía coronaria </a:t>
            </a:r>
            <a:r>
              <a:rPr lang="es-VE" sz="2400" dirty="0">
                <a:solidFill>
                  <a:schemeClr val="bg1"/>
                </a:solidFill>
                <a:latin typeface="Times New Roman" pitchFamily="18" charset="0"/>
                <a:cs typeface="Times New Roman" pitchFamily="18" charset="0"/>
              </a:rPr>
              <a:t>se considera el </a:t>
            </a:r>
            <a:r>
              <a:rPr lang="es-VE"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estándar de oro </a:t>
            </a:r>
            <a:r>
              <a:rPr lang="es-VE" sz="2400" dirty="0">
                <a:solidFill>
                  <a:schemeClr val="bg1"/>
                </a:solidFill>
                <a:latin typeface="Times New Roman" pitchFamily="18" charset="0"/>
                <a:cs typeface="Times New Roman" pitchFamily="18" charset="0"/>
              </a:rPr>
              <a:t>para la evaluación hemodinámica de importancia de las lesiones de la arteria </a:t>
            </a:r>
            <a:r>
              <a:rPr lang="es-VE" sz="2400" dirty="0" smtClean="0">
                <a:solidFill>
                  <a:schemeClr val="bg1"/>
                </a:solidFill>
                <a:latin typeface="Times New Roman" pitchFamily="18" charset="0"/>
                <a:cs typeface="Times New Roman" pitchFamily="18" charset="0"/>
              </a:rPr>
              <a:t>coronaria.</a:t>
            </a:r>
            <a:endParaRPr lang="es-VE" sz="2400" b="1" dirty="0">
              <a:ln w="3175">
                <a:solidFill>
                  <a:srgbClr val="0070C0"/>
                </a:solidFill>
              </a:ln>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14071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VE"/>
          </a:p>
        </p:txBody>
      </p:sp>
      <p:sp>
        <p:nvSpPr>
          <p:cNvPr id="6" name="5 Marcador de contenido"/>
          <p:cNvSpPr>
            <a:spLocks noGrp="1"/>
          </p:cNvSpPr>
          <p:nvPr>
            <p:ph idx="1"/>
          </p:nvPr>
        </p:nvSpPr>
        <p:spPr>
          <a:xfrm>
            <a:off x="599088" y="3526024"/>
            <a:ext cx="8113987" cy="1736646"/>
          </a:xfrm>
          <a:prstGeom prst="roundRect">
            <a:avLst/>
          </a:prstGeom>
          <a:solidFill>
            <a:srgbClr val="002060"/>
          </a:solidFill>
          <a:scene3d>
            <a:camera prst="orthographicFront"/>
            <a:lightRig rig="threePt" dir="t"/>
          </a:scene3d>
          <a:sp3d>
            <a:bevelT prst="angle"/>
          </a:sp3d>
        </p:spPr>
        <p:txBody>
          <a:bodyPr wrap="square">
            <a:spAutoFit/>
          </a:bodyPr>
          <a:lstStyle/>
          <a:p>
            <a:pPr algn="just">
              <a:spcBef>
                <a:spcPts val="0"/>
              </a:spcBef>
              <a:buFont typeface="Arial" charset="0"/>
              <a:buChar char="•"/>
              <a:defRPr/>
            </a:pPr>
            <a:r>
              <a:rPr lang="es-VE" sz="2400" dirty="0">
                <a:latin typeface="Times New Roman" pitchFamily="18" charset="0"/>
                <a:cs typeface="Times New Roman" pitchFamily="18" charset="0"/>
              </a:rPr>
              <a:t>La gravedad de la estenosis evaluada por la ATC puede no estar correlacionada con la significación funcional de Lesiones de la arteria coronaria, particularmente en lesiones de riesgo intermedio (estenosis del 50-70%). </a:t>
            </a:r>
            <a:endParaRPr lang="es-VE" sz="2400" b="1" dirty="0">
              <a:latin typeface="Times New Roman" pitchFamily="18" charset="0"/>
              <a:cs typeface="Times New Roman" pitchFamily="18" charset="0"/>
            </a:endParaRPr>
          </a:p>
        </p:txBody>
      </p:sp>
      <p:sp>
        <p:nvSpPr>
          <p:cNvPr id="4" name="3 Rectángulo redondeado"/>
          <p:cNvSpPr/>
          <p:nvPr/>
        </p:nvSpPr>
        <p:spPr>
          <a:xfrm>
            <a:off x="1629104" y="1002433"/>
            <a:ext cx="6780892" cy="2145268"/>
          </a:xfrm>
          <a:prstGeom prst="roundRect">
            <a:avLst/>
          </a:prstGeom>
          <a:ln w="76200"/>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VE" sz="2400" dirty="0">
                <a:latin typeface="Times New Roman" pitchFamily="18" charset="0"/>
                <a:cs typeface="Times New Roman" pitchFamily="18" charset="0"/>
              </a:rPr>
              <a:t>La imagen de perfusión por tomografía computarizada (CTP) es un método no invasivo emergente que permite evaluación cuantitativa del índice de flujo sanguíneo miocárdico para detectar isquemia miocárdica</a:t>
            </a:r>
            <a:r>
              <a:rPr lang="es-VE" sz="2400" dirty="0"/>
              <a:t>.</a:t>
            </a:r>
          </a:p>
        </p:txBody>
      </p:sp>
    </p:spTree>
    <p:extLst>
      <p:ext uri="{BB962C8B-B14F-4D97-AF65-F5344CB8AC3E}">
        <p14:creationId xmlns:p14="http://schemas.microsoft.com/office/powerpoint/2010/main" val="2779037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15007" y="1916832"/>
            <a:ext cx="7243347" cy="2145268"/>
          </a:xfrm>
          <a:prstGeom prst="roundRect">
            <a:avLst/>
          </a:prstGeom>
          <a:ln w="76200"/>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VE" sz="2400" dirty="0">
                <a:latin typeface="Times New Roman" pitchFamily="18" charset="0"/>
                <a:cs typeface="Times New Roman" pitchFamily="18" charset="0"/>
              </a:rPr>
              <a:t>La imagen de perfusión por tomografía computarizada proporciona una buena estimación de la importancia funcional de las lesiones coronarias. CTA combinado con CTP Proporciona una evaluación no invasiva más completa de la lesión de la arteria coronaria intermedia</a:t>
            </a:r>
            <a:r>
              <a:rPr lang="es-VE" sz="2400" dirty="0"/>
              <a:t>.</a:t>
            </a:r>
          </a:p>
        </p:txBody>
      </p:sp>
    </p:spTree>
    <p:extLst>
      <p:ext uri="{BB962C8B-B14F-4D97-AF65-F5344CB8AC3E}">
        <p14:creationId xmlns:p14="http://schemas.microsoft.com/office/powerpoint/2010/main" val="2214371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4198846" y="1464981"/>
            <a:ext cx="3610535" cy="707886"/>
          </a:xfrm>
          <a:prstGeom prst="rect">
            <a:avLst/>
          </a:prstGeom>
          <a:solidFill>
            <a:schemeClr val="accent2">
              <a:lumMod val="50000"/>
            </a:schemeClr>
          </a:solidFill>
          <a:ln>
            <a:noFill/>
          </a:ln>
          <a:effectLst>
            <a:softEdge rad="127000"/>
          </a:effectLst>
        </p:spPr>
        <p:txBody>
          <a:bodyPr>
            <a:spAutoFit/>
          </a:bodyPr>
          <a:lstStyle/>
          <a:p>
            <a:pPr algn="ctr">
              <a:defRPr/>
            </a:pPr>
            <a:r>
              <a:rPr lang="es-VE" sz="4000" b="1" dirty="0">
                <a:solidFill>
                  <a:schemeClr val="accent1">
                    <a:lumMod val="60000"/>
                    <a:lumOff val="40000"/>
                  </a:schemeClr>
                </a:solidFill>
                <a:effectLst>
                  <a:outerShdw blurRad="38100" dist="38100" dir="2700000" algn="tl">
                    <a:srgbClr val="000000">
                      <a:alpha val="43137"/>
                    </a:srgbClr>
                  </a:outerShdw>
                </a:effectLst>
                <a:cs typeface="Arial" charset="0"/>
              </a:rPr>
              <a:t>OBJETIVO</a:t>
            </a:r>
            <a:r>
              <a:rPr lang="es-VE" sz="2700" b="1" dirty="0">
                <a:solidFill>
                  <a:schemeClr val="bg2"/>
                </a:solidFill>
                <a:effectLst>
                  <a:outerShdw blurRad="38100" dist="38100" dir="2700000" algn="tl">
                    <a:srgbClr val="000000">
                      <a:alpha val="43137"/>
                    </a:srgbClr>
                  </a:outerShdw>
                </a:effectLst>
                <a:cs typeface="Arial" charset="0"/>
              </a:rPr>
              <a:t>  </a:t>
            </a:r>
          </a:p>
        </p:txBody>
      </p:sp>
      <p:pic>
        <p:nvPicPr>
          <p:cNvPr id="5" name="Imagen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323" y="1066400"/>
            <a:ext cx="1132534" cy="8732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Llamada rectangular redondeada"/>
          <p:cNvSpPr/>
          <p:nvPr/>
        </p:nvSpPr>
        <p:spPr>
          <a:xfrm>
            <a:off x="966952" y="2208679"/>
            <a:ext cx="6065861" cy="3424865"/>
          </a:xfrm>
          <a:prstGeom prst="wedgeRoundRectCallout">
            <a:avLst/>
          </a:prstGeom>
          <a:no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VE" sz="1350" dirty="0"/>
          </a:p>
        </p:txBody>
      </p:sp>
      <p:sp>
        <p:nvSpPr>
          <p:cNvPr id="10" name="Rectángulo 9"/>
          <p:cNvSpPr/>
          <p:nvPr/>
        </p:nvSpPr>
        <p:spPr>
          <a:xfrm>
            <a:off x="1135117" y="2561665"/>
            <a:ext cx="5494283" cy="28854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s-VE" sz="2400" dirty="0">
                <a:latin typeface="Times New Roman" pitchFamily="18" charset="0"/>
                <a:cs typeface="Times New Roman" pitchFamily="18" charset="0"/>
              </a:rPr>
              <a:t>El objetivo de nuestro </a:t>
            </a:r>
            <a:r>
              <a:rPr lang="es-VE" sz="2400" dirty="0" err="1">
                <a:latin typeface="Times New Roman" pitchFamily="18" charset="0"/>
                <a:cs typeface="Times New Roman" pitchFamily="18" charset="0"/>
              </a:rPr>
              <a:t>metaanálisis</a:t>
            </a:r>
            <a:r>
              <a:rPr lang="es-VE" sz="2400" dirty="0">
                <a:latin typeface="Times New Roman" pitchFamily="18" charset="0"/>
                <a:cs typeface="Times New Roman" pitchFamily="18" charset="0"/>
              </a:rPr>
              <a:t>. es determinar el rendimiento de diagnóstico de CTP con y sin CTA en la evaluación de Lesiones de la arteria coronaria </a:t>
            </a:r>
            <a:r>
              <a:rPr lang="es-VE" sz="2400" dirty="0" err="1">
                <a:latin typeface="Times New Roman" pitchFamily="18" charset="0"/>
                <a:cs typeface="Times New Roman" pitchFamily="18" charset="0"/>
              </a:rPr>
              <a:t>hemodinámicamente</a:t>
            </a:r>
            <a:r>
              <a:rPr lang="es-VE" sz="2400" dirty="0">
                <a:latin typeface="Times New Roman" pitchFamily="18" charset="0"/>
                <a:cs typeface="Times New Roman" pitchFamily="18" charset="0"/>
              </a:rPr>
              <a:t> significativas en comparación con la FFR invasiva en pacientes con estenosis coronaria estable.</a:t>
            </a:r>
          </a:p>
          <a:p>
            <a:pPr algn="ctr">
              <a:defRPr/>
            </a:pPr>
            <a:r>
              <a:rPr lang="es-VE" sz="1350" dirty="0">
                <a:solidFill>
                  <a:srgbClr val="2E2E2E"/>
                </a:solidFill>
                <a:latin typeface="Arial" panose="020B0604020202020204" pitchFamily="34" charset="0"/>
              </a:rPr>
              <a:t> </a:t>
            </a:r>
            <a:endParaRPr lang="es-VE" sz="1350" dirty="0"/>
          </a:p>
        </p:txBody>
      </p:sp>
    </p:spTree>
    <p:extLst>
      <p:ext uri="{BB962C8B-B14F-4D97-AF65-F5344CB8AC3E}">
        <p14:creationId xmlns:p14="http://schemas.microsoft.com/office/powerpoint/2010/main" val="2996646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485900" y="971550"/>
            <a:ext cx="6172200" cy="742950"/>
          </a:xfrm>
        </p:spPr>
        <p:txBody>
          <a:bodyPr>
            <a:noAutofit/>
          </a:bodyPr>
          <a:lstStyle/>
          <a:p>
            <a:pPr algn="ctr"/>
            <a:r>
              <a:rPr lang="es-VE"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t>METODOLOGÍA</a:t>
            </a:r>
            <a:br>
              <a:rPr lang="es-VE" b="1" dirty="0">
                <a:solidFill>
                  <a:srgbClr val="29C7FF"/>
                </a:solidFill>
                <a:effectLst>
                  <a:outerShdw blurRad="50800" dist="38100" dir="8100000" algn="tr" rotWithShape="0">
                    <a:prstClr val="black">
                      <a:alpha val="40000"/>
                    </a:prstClr>
                  </a:outerShdw>
                  <a:reflection blurRad="6350" stA="55000" endA="300" endPos="45500" dir="5400000" sy="-100000" algn="bl" rotWithShape="0"/>
                </a:effectLst>
              </a:rPr>
            </a:br>
            <a:endParaRPr lang="es-VE" b="1" dirty="0"/>
          </a:p>
        </p:txBody>
      </p:sp>
      <p:sp>
        <p:nvSpPr>
          <p:cNvPr id="7" name="6 CuadroTexto"/>
          <p:cNvSpPr txBox="1"/>
          <p:nvPr/>
        </p:nvSpPr>
        <p:spPr>
          <a:xfrm>
            <a:off x="2176330" y="4137834"/>
            <a:ext cx="498280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VE" b="1" dirty="0">
                <a:solidFill>
                  <a:schemeClr val="bg1"/>
                </a:solidFill>
              </a:rPr>
              <a:t>Estrategia de búsqueda</a:t>
            </a:r>
          </a:p>
        </p:txBody>
      </p:sp>
      <p:grpSp>
        <p:nvGrpSpPr>
          <p:cNvPr id="11" name="Grupo 10"/>
          <p:cNvGrpSpPr/>
          <p:nvPr/>
        </p:nvGrpSpPr>
        <p:grpSpPr>
          <a:xfrm>
            <a:off x="567559" y="4347104"/>
            <a:ext cx="7935309" cy="1938082"/>
            <a:chOff x="450976" y="4163662"/>
            <a:chExt cx="8136904" cy="2359762"/>
          </a:xfrm>
        </p:grpSpPr>
        <p:sp>
          <p:nvSpPr>
            <p:cNvPr id="12" name="11 CuadroTexto"/>
            <p:cNvSpPr txBox="1"/>
            <p:nvPr/>
          </p:nvSpPr>
          <p:spPr>
            <a:xfrm>
              <a:off x="1250952" y="4457269"/>
              <a:ext cx="1944216" cy="492443"/>
            </a:xfrm>
            <a:prstGeom prst="rect">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dirty="0"/>
                <a:t>MEDLINE</a:t>
              </a:r>
              <a:r>
                <a:rPr lang="es-ES" sz="1350" b="1" dirty="0"/>
                <a:t> </a:t>
              </a:r>
              <a:endParaRPr lang="es-VE" b="1" dirty="0"/>
            </a:p>
          </p:txBody>
        </p:sp>
        <p:sp>
          <p:nvSpPr>
            <p:cNvPr id="14" name="13 CuadroTexto"/>
            <p:cNvSpPr txBox="1"/>
            <p:nvPr/>
          </p:nvSpPr>
          <p:spPr>
            <a:xfrm>
              <a:off x="6438421" y="4365862"/>
              <a:ext cx="2003684" cy="492443"/>
            </a:xfrm>
            <a:prstGeom prst="rect">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dirty="0"/>
                <a:t>Cochrane</a:t>
              </a:r>
              <a:endParaRPr lang="es-VE" b="1" dirty="0"/>
            </a:p>
          </p:txBody>
        </p:sp>
        <p:sp>
          <p:nvSpPr>
            <p:cNvPr id="16" name="15 CuadroTexto"/>
            <p:cNvSpPr txBox="1"/>
            <p:nvPr/>
          </p:nvSpPr>
          <p:spPr>
            <a:xfrm>
              <a:off x="450976" y="5199985"/>
              <a:ext cx="8136904" cy="1323439"/>
            </a:xfrm>
            <a:prstGeom prst="rect">
              <a:avLst/>
            </a:prstGeom>
            <a:ln>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a:t>Palabras claves:</a:t>
              </a:r>
              <a:r>
                <a:rPr lang="es-VE" sz="1350" dirty="0"/>
                <a:t> "tomografía computarizada. angiografía "," reserva de flujo fraccional "," perfusión por tomografía computarizada "," CTA "," CTP ", "FFR", "precisión diagnóstica", "rendimiento diagnóstico" y "lesión de la arteria coronaria".</a:t>
              </a:r>
            </a:p>
          </p:txBody>
        </p:sp>
        <p:cxnSp>
          <p:nvCxnSpPr>
            <p:cNvPr id="25" name="24 Conector recto de flecha"/>
            <p:cNvCxnSpPr/>
            <p:nvPr/>
          </p:nvCxnSpPr>
          <p:spPr>
            <a:xfrm rot="5400000">
              <a:off x="4438834" y="4341463"/>
              <a:ext cx="3571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 name="Rectángulo 4"/>
          <p:cNvSpPr/>
          <p:nvPr/>
        </p:nvSpPr>
        <p:spPr>
          <a:xfrm>
            <a:off x="1270284" y="2595163"/>
            <a:ext cx="6362144" cy="68505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07000"/>
              </a:lnSpc>
              <a:spcAft>
                <a:spcPts val="600"/>
              </a:spcAft>
            </a:pPr>
            <a:r>
              <a:rPr lang="es-US" b="1" dirty="0">
                <a:ea typeface="Times New Roman" panose="02020603050405020304" pitchFamily="18" charset="0"/>
                <a:cs typeface="Times New Roman" panose="02020603050405020304" pitchFamily="18" charset="0"/>
              </a:rPr>
              <a:t>Tres Autores, de forma independiente, identificaron y seleccionaron los ensayos a incluir.  </a:t>
            </a:r>
          </a:p>
        </p:txBody>
      </p:sp>
      <p:sp>
        <p:nvSpPr>
          <p:cNvPr id="9" name="Rectángulo 8"/>
          <p:cNvSpPr/>
          <p:nvPr/>
        </p:nvSpPr>
        <p:spPr>
          <a:xfrm>
            <a:off x="2465766" y="3370620"/>
            <a:ext cx="4212468" cy="646331"/>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 b="1" dirty="0"/>
              <a:t>Los desacuerdos se resolvieron mediante discusión y consenso.</a:t>
            </a:r>
            <a:endParaRPr lang="es-ES_tradnl" b="1" dirty="0"/>
          </a:p>
        </p:txBody>
      </p:sp>
      <p:sp>
        <p:nvSpPr>
          <p:cNvPr id="15" name="11 CuadroTexto"/>
          <p:cNvSpPr txBox="1"/>
          <p:nvPr/>
        </p:nvSpPr>
        <p:spPr>
          <a:xfrm>
            <a:off x="3812677" y="4567308"/>
            <a:ext cx="1710107" cy="507831"/>
          </a:xfrm>
          <a:prstGeom prst="rect">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350" b="1" dirty="0"/>
              <a:t>Enero del 2010 a Diciembre 2015</a:t>
            </a:r>
            <a:endParaRPr lang="es-VE" sz="1350" b="1" dirty="0"/>
          </a:p>
        </p:txBody>
      </p:sp>
      <p:sp>
        <p:nvSpPr>
          <p:cNvPr id="13" name="3 Rectángulo redondeado"/>
          <p:cNvSpPr/>
          <p:nvPr/>
        </p:nvSpPr>
        <p:spPr>
          <a:xfrm>
            <a:off x="1985628" y="1885538"/>
            <a:ext cx="4611597" cy="540060"/>
          </a:xfrm>
          <a:prstGeom prst="roundRect">
            <a:avLst/>
          </a:prstGeom>
          <a:solidFill>
            <a:srgbClr val="00206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400" b="1" dirty="0">
                <a:solidFill>
                  <a:schemeClr val="tx1"/>
                </a:solidFill>
                <a:effectLst>
                  <a:outerShdw blurRad="50800" dist="38100" dir="10800000" algn="r" rotWithShape="0">
                    <a:prstClr val="black">
                      <a:alpha val="40000"/>
                    </a:prstClr>
                  </a:outerShdw>
                </a:effectLst>
              </a:rPr>
              <a:t>ESTRATEGIA DE BÚSQUEDA</a:t>
            </a:r>
          </a:p>
        </p:txBody>
      </p:sp>
      <p:sp>
        <p:nvSpPr>
          <p:cNvPr id="3" name="AutoShape 2" descr="Resultado de imagen para MEDLINE"/>
          <p:cNvSpPr>
            <a:spLocks noChangeAspect="1" noChangeArrowheads="1"/>
          </p:cNvSpPr>
          <p:nvPr/>
        </p:nvSpPr>
        <p:spPr bwMode="auto">
          <a:xfrm>
            <a:off x="1169623" y="748903"/>
            <a:ext cx="31032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350"/>
          </a:p>
        </p:txBody>
      </p:sp>
      <p:pic>
        <p:nvPicPr>
          <p:cNvPr id="62470" name="Picture 6" descr="Resultado de imagen para MED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785" y="280477"/>
            <a:ext cx="1481477" cy="7474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Resultado de imagen para cochrane"/>
          <p:cNvSpPr>
            <a:spLocks noChangeAspect="1" noChangeArrowheads="1"/>
          </p:cNvSpPr>
          <p:nvPr/>
        </p:nvSpPr>
        <p:spPr bwMode="auto">
          <a:xfrm>
            <a:off x="1251347"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350"/>
          </a:p>
        </p:txBody>
      </p:sp>
      <p:pic>
        <p:nvPicPr>
          <p:cNvPr id="62474" name="Picture 10" descr="Resultado de imagen para coch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86" y="228894"/>
            <a:ext cx="2479084" cy="124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19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1220</TotalTime>
  <Words>2555</Words>
  <Application>Microsoft Office PowerPoint</Application>
  <PresentationFormat>Presentación en pantalla (4:3)</PresentationFormat>
  <Paragraphs>182</Paragraphs>
  <Slides>35</Slides>
  <Notes>22</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Espiral</vt:lpstr>
      <vt:lpstr>UNIVERSIDAD CENTROCCIDENTAL LISANDRO ALVARADO POSTGRADO DE CARDIOLOGÍA CENTRO CARDIOVASCULAR REGIONAL ASCARDIO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vt:lpstr>
      <vt:lpstr>METODOLOGÍA </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Cotejo</vt:lpstr>
      <vt:lpstr>Lista de Cotejo</vt:lpstr>
      <vt:lpstr>Lista de Cotejo</vt:lpstr>
      <vt:lpstr>Lista de Cotejo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dc:creator>
  <cp:lastModifiedBy>Gloria</cp:lastModifiedBy>
  <cp:revision>78</cp:revision>
  <dcterms:created xsi:type="dcterms:W3CDTF">2018-03-25T22:27:36Z</dcterms:created>
  <dcterms:modified xsi:type="dcterms:W3CDTF">2018-12-06T13:10:45Z</dcterms:modified>
</cp:coreProperties>
</file>